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706" r:id="rId2"/>
    <p:sldMasterId id="2147483753" r:id="rId3"/>
    <p:sldMasterId id="2147483787" r:id="rId4"/>
  </p:sldMasterIdLst>
  <p:notesMasterIdLst>
    <p:notesMasterId r:id="rId71"/>
  </p:notesMasterIdLst>
  <p:sldIdLst>
    <p:sldId id="411" r:id="rId5"/>
    <p:sldId id="452" r:id="rId6"/>
    <p:sldId id="453" r:id="rId7"/>
    <p:sldId id="454" r:id="rId8"/>
    <p:sldId id="455" r:id="rId9"/>
    <p:sldId id="456" r:id="rId10"/>
    <p:sldId id="457" r:id="rId11"/>
    <p:sldId id="458" r:id="rId12"/>
    <p:sldId id="459" r:id="rId13"/>
    <p:sldId id="460" r:id="rId14"/>
    <p:sldId id="461" r:id="rId15"/>
    <p:sldId id="462" r:id="rId16"/>
    <p:sldId id="463" r:id="rId17"/>
    <p:sldId id="464" r:id="rId18"/>
    <p:sldId id="465" r:id="rId19"/>
    <p:sldId id="466" r:id="rId20"/>
    <p:sldId id="467" r:id="rId21"/>
    <p:sldId id="468" r:id="rId22"/>
    <p:sldId id="469" r:id="rId23"/>
    <p:sldId id="470" r:id="rId24"/>
    <p:sldId id="471" r:id="rId25"/>
    <p:sldId id="472" r:id="rId26"/>
    <p:sldId id="473" r:id="rId27"/>
    <p:sldId id="474" r:id="rId28"/>
    <p:sldId id="475" r:id="rId29"/>
    <p:sldId id="476" r:id="rId30"/>
    <p:sldId id="477" r:id="rId31"/>
    <p:sldId id="478" r:id="rId32"/>
    <p:sldId id="479" r:id="rId33"/>
    <p:sldId id="480" r:id="rId34"/>
    <p:sldId id="481" r:id="rId35"/>
    <p:sldId id="482" r:id="rId36"/>
    <p:sldId id="483" r:id="rId37"/>
    <p:sldId id="484" r:id="rId38"/>
    <p:sldId id="485" r:id="rId39"/>
    <p:sldId id="486" r:id="rId40"/>
    <p:sldId id="487" r:id="rId41"/>
    <p:sldId id="488" r:id="rId42"/>
    <p:sldId id="489" r:id="rId43"/>
    <p:sldId id="490" r:id="rId44"/>
    <p:sldId id="491" r:id="rId45"/>
    <p:sldId id="492" r:id="rId46"/>
    <p:sldId id="493" r:id="rId47"/>
    <p:sldId id="495" r:id="rId48"/>
    <p:sldId id="496" r:id="rId49"/>
    <p:sldId id="497" r:id="rId50"/>
    <p:sldId id="498" r:id="rId51"/>
    <p:sldId id="499" r:id="rId52"/>
    <p:sldId id="500" r:id="rId53"/>
    <p:sldId id="501" r:id="rId54"/>
    <p:sldId id="502" r:id="rId55"/>
    <p:sldId id="503" r:id="rId56"/>
    <p:sldId id="505" r:id="rId57"/>
    <p:sldId id="506" r:id="rId58"/>
    <p:sldId id="507" r:id="rId59"/>
    <p:sldId id="508" r:id="rId60"/>
    <p:sldId id="509" r:id="rId61"/>
    <p:sldId id="510" r:id="rId62"/>
    <p:sldId id="511" r:id="rId63"/>
    <p:sldId id="512" r:id="rId64"/>
    <p:sldId id="513" r:id="rId65"/>
    <p:sldId id="514" r:id="rId66"/>
    <p:sldId id="515" r:id="rId67"/>
    <p:sldId id="516" r:id="rId68"/>
    <p:sldId id="517" r:id="rId69"/>
    <p:sldId id="518" r:id="rId7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0000"/>
    <a:srgbClr val="0000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7" autoAdjust="0"/>
    <p:restoredTop sz="94712" autoAdjust="0"/>
  </p:normalViewPr>
  <p:slideViewPr>
    <p:cSldViewPr snapToObjects="1" showGuides="1">
      <p:cViewPr varScale="1">
        <p:scale>
          <a:sx n="79" d="100"/>
          <a:sy n="79" d="100"/>
        </p:scale>
        <p:origin x="744" y="43"/>
      </p:cViewPr>
      <p:guideLst>
        <p:guide orient="horz" pos="2160"/>
        <p:guide pos="2880"/>
      </p:guideLst>
    </p:cSldViewPr>
  </p:slideViewPr>
  <p:outlineViewPr>
    <p:cViewPr>
      <p:scale>
        <a:sx n="33" d="100"/>
        <a:sy n="33" d="100"/>
      </p:scale>
      <p:origin x="0" y="-13854"/>
    </p:cViewPr>
  </p:outlineViewPr>
  <p:notesTextViewPr>
    <p:cViewPr>
      <p:scale>
        <a:sx n="1" d="1"/>
        <a:sy n="1" d="1"/>
      </p:scale>
      <p:origin x="0" y="0"/>
    </p:cViewPr>
  </p:notesTextViewPr>
  <p:sorterViewPr>
    <p:cViewPr varScale="1">
      <p:scale>
        <a:sx n="100" d="100"/>
        <a:sy n="100" d="100"/>
      </p:scale>
      <p:origin x="0" y="-1994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 Type="http://schemas.openxmlformats.org/officeDocument/2006/relationships/slide" Target="slides/slide3.xml"/><Relationship Id="rId71"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presProps" Target="pres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041BA9E-1171-4165-A481-77C66EB18561}" type="datetimeFigureOut">
              <a:rPr lang="en-US" smtClean="0"/>
              <a:t>4/13/2022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C736FBA-0C09-4CF4-942D-A0EEA4E32234}" type="slidenum">
              <a:rPr lang="en-US" smtClean="0"/>
              <a:t>‹#›</a:t>
            </a:fld>
            <a:endParaRPr lang="en-US"/>
          </a:p>
        </p:txBody>
      </p:sp>
    </p:spTree>
    <p:extLst>
      <p:ext uri="{BB962C8B-B14F-4D97-AF65-F5344CB8AC3E}">
        <p14:creationId xmlns:p14="http://schemas.microsoft.com/office/powerpoint/2010/main" val="3408061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3" Type="http://schemas.openxmlformats.org/officeDocument/2006/relationships/hyperlink" Target="mailto:jastclair@pro-ns.net" TargetMode="External"/><Relationship Id="rId2" Type="http://schemas.openxmlformats.org/officeDocument/2006/relationships/slide" Target="../slides/slide50.xml"/><Relationship Id="rId1" Type="http://schemas.openxmlformats.org/officeDocument/2006/relationships/notesMaster" Target="../notesMasters/notesMaster1.xml"/><Relationship Id="rId4" Type="http://schemas.openxmlformats.org/officeDocument/2006/relationships/hyperlink" Target="http://www.straightlinecontrol.com/" TargetMode="External"/></Relationships>
</file>

<file path=ppt/notesSlides/_rels/notesSlide49.xml.rels><?xml version="1.0" encoding="UTF-8" standalone="yes"?>
<Relationships xmlns="http://schemas.openxmlformats.org/package/2006/relationships"><Relationship Id="rId3" Type="http://schemas.openxmlformats.org/officeDocument/2006/relationships/hyperlink" Target="mailto:jastclair@pro-ns.net" TargetMode="External"/><Relationship Id="rId2" Type="http://schemas.openxmlformats.org/officeDocument/2006/relationships/slide" Target="../slides/slide51.xml"/><Relationship Id="rId1" Type="http://schemas.openxmlformats.org/officeDocument/2006/relationships/notesMaster" Target="../notesMasters/notesMaster1.xml"/><Relationship Id="rId4" Type="http://schemas.openxmlformats.org/officeDocument/2006/relationships/hyperlink" Target="http://www.straightlinecontrol.com/"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Footer Placeholder 3"/>
          <p:cNvSpPr>
            <a:spLocks noGrp="1"/>
          </p:cNvSpPr>
          <p:nvPr>
            <p:ph type="ftr" sz="quarter" idx="10"/>
          </p:nvPr>
        </p:nvSpPr>
        <p:spPr/>
        <p:txBody>
          <a:bodyPr/>
          <a:lstStyle/>
          <a:p>
            <a:r>
              <a:rPr lang="en-US"/>
              <a:t>GreenPrints 2002 – Atalanta, GA</a:t>
            </a:r>
          </a:p>
        </p:txBody>
      </p:sp>
      <p:sp>
        <p:nvSpPr>
          <p:cNvPr id="5" name="Slide Number Placeholder 4"/>
          <p:cNvSpPr>
            <a:spLocks noGrp="1"/>
          </p:cNvSpPr>
          <p:nvPr>
            <p:ph type="sldNum" sz="quarter" idx="11"/>
          </p:nvPr>
        </p:nvSpPr>
        <p:spPr/>
        <p:txBody>
          <a:bodyPr/>
          <a:lstStyle/>
          <a:p>
            <a:fld id="{CABA92C4-E822-4932-9AAE-223FE1F06938}" type="slidenum">
              <a:rPr lang="en-US" smtClean="0"/>
              <a:pPr/>
              <a:t>2</a:t>
            </a:fld>
            <a:endParaRPr lang="en-US"/>
          </a:p>
        </p:txBody>
      </p:sp>
      <p:sp>
        <p:nvSpPr>
          <p:cNvPr id="6" name="Date Placeholder 5"/>
          <p:cNvSpPr>
            <a:spLocks noGrp="1"/>
          </p:cNvSpPr>
          <p:nvPr>
            <p:ph type="dt" idx="12"/>
          </p:nvPr>
        </p:nvSpPr>
        <p:spPr/>
        <p:txBody>
          <a:bodyPr/>
          <a:lstStyle/>
          <a:p>
            <a:fld id="{8120CAEC-5BA4-4901-A4BD-E1CA59B7F0D9}" type="datetime1">
              <a:rPr lang="en-US" smtClean="0"/>
              <a:pPr/>
              <a:t>4/13/2022</a:t>
            </a:fld>
            <a:endParaRPr lang="en-US"/>
          </a:p>
        </p:txBody>
      </p:sp>
    </p:spTree>
    <p:extLst>
      <p:ext uri="{BB962C8B-B14F-4D97-AF65-F5344CB8AC3E}">
        <p14:creationId xmlns:p14="http://schemas.microsoft.com/office/powerpoint/2010/main" val="26562754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Grp="1" noChangeArrowheads="1"/>
          </p:cNvSpPr>
          <p:nvPr>
            <p:ph type="ftr" sz="quarter" idx="4"/>
          </p:nvPr>
        </p:nvSpPr>
        <p:spPr>
          <a:noFill/>
        </p:spPr>
        <p:txBody>
          <a:bodyPr/>
          <a:lstStyle/>
          <a:p>
            <a:r>
              <a:rPr lang="en-US"/>
              <a:t>GreenPrints 2002 – Atalanta, GA</a:t>
            </a:r>
          </a:p>
        </p:txBody>
      </p:sp>
      <p:sp>
        <p:nvSpPr>
          <p:cNvPr id="13315" name="Rectangle 7"/>
          <p:cNvSpPr>
            <a:spLocks noGrp="1" noChangeArrowheads="1"/>
          </p:cNvSpPr>
          <p:nvPr>
            <p:ph type="sldNum" sz="quarter" idx="5"/>
          </p:nvPr>
        </p:nvSpPr>
        <p:spPr>
          <a:noFill/>
        </p:spPr>
        <p:txBody>
          <a:bodyPr/>
          <a:lstStyle/>
          <a:p>
            <a:fld id="{1076DF3F-0FC4-4DB6-B998-FCC6AF8909CF}" type="slidenum">
              <a:rPr lang="en-US" smtClean="0"/>
              <a:pPr/>
              <a:t>11</a:t>
            </a:fld>
            <a:endParaRPr lang="en-US"/>
          </a:p>
        </p:txBody>
      </p:sp>
      <p:sp>
        <p:nvSpPr>
          <p:cNvPr id="13316" name="Rectangle 9"/>
          <p:cNvSpPr>
            <a:spLocks noGrp="1" noChangeArrowheads="1"/>
          </p:cNvSpPr>
          <p:nvPr>
            <p:ph type="dt" sz="quarter" idx="1"/>
          </p:nvPr>
        </p:nvSpPr>
        <p:spPr>
          <a:noFill/>
        </p:spPr>
        <p:txBody>
          <a:bodyPr/>
          <a:lstStyle/>
          <a:p>
            <a:fld id="{C404D900-5C2E-4284-9CED-FAB128C590B6}" type="datetime1">
              <a:rPr lang="en-US" smtClean="0"/>
              <a:pPr/>
              <a:t>4/13/2022</a:t>
            </a:fld>
            <a:endParaRPr lang="en-US"/>
          </a:p>
        </p:txBody>
      </p:sp>
      <p:sp>
        <p:nvSpPr>
          <p:cNvPr id="13317" name="Rectangle 2"/>
          <p:cNvSpPr>
            <a:spLocks noGrp="1" noRot="1" noChangeAspect="1" noChangeArrowheads="1" noTextEdit="1"/>
          </p:cNvSpPr>
          <p:nvPr>
            <p:ph type="sldImg"/>
          </p:nvPr>
        </p:nvSpPr>
        <p:spPr>
          <a:ln/>
        </p:spPr>
      </p:sp>
      <p:sp>
        <p:nvSpPr>
          <p:cNvPr id="13318" name="Rectangle 3"/>
          <p:cNvSpPr>
            <a:spLocks noGrp="1" noChangeArrowheads="1"/>
          </p:cNvSpPr>
          <p:nvPr>
            <p:ph type="body" idx="1"/>
          </p:nvPr>
        </p:nvSpPr>
        <p:spPr>
          <a:noFill/>
          <a:ln/>
        </p:spPr>
        <p:txBody>
          <a:bodyPr/>
          <a:lstStyle/>
          <a:p>
            <a:pPr eaLnBrk="1" hangingPunct="1"/>
            <a:r>
              <a:rPr lang="en-US" dirty="0"/>
              <a:t>Development 2</a:t>
            </a:r>
          </a:p>
          <a:p>
            <a:pPr eaLnBrk="1" hangingPunct="1"/>
            <a:endParaRPr lang="en-US" dirty="0"/>
          </a:p>
        </p:txBody>
      </p:sp>
    </p:spTree>
    <p:extLst>
      <p:ext uri="{BB962C8B-B14F-4D97-AF65-F5344CB8AC3E}">
        <p14:creationId xmlns:p14="http://schemas.microsoft.com/office/powerpoint/2010/main" val="42402884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736FBA-0C09-4CF4-942D-A0EEA4E32234}" type="slidenum">
              <a:rPr lang="en-US" smtClean="0"/>
              <a:t>12</a:t>
            </a:fld>
            <a:endParaRPr lang="en-US"/>
          </a:p>
        </p:txBody>
      </p:sp>
    </p:spTree>
    <p:extLst>
      <p:ext uri="{BB962C8B-B14F-4D97-AF65-F5344CB8AC3E}">
        <p14:creationId xmlns:p14="http://schemas.microsoft.com/office/powerpoint/2010/main" val="16902773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736FBA-0C09-4CF4-942D-A0EEA4E32234}" type="slidenum">
              <a:rPr lang="en-US" smtClean="0"/>
              <a:t>13</a:t>
            </a:fld>
            <a:endParaRPr lang="en-US"/>
          </a:p>
        </p:txBody>
      </p:sp>
    </p:spTree>
    <p:extLst>
      <p:ext uri="{BB962C8B-B14F-4D97-AF65-F5344CB8AC3E}">
        <p14:creationId xmlns:p14="http://schemas.microsoft.com/office/powerpoint/2010/main" val="4003745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736FBA-0C09-4CF4-942D-A0EEA4E32234}" type="slidenum">
              <a:rPr lang="en-US" smtClean="0"/>
              <a:t>14</a:t>
            </a:fld>
            <a:endParaRPr lang="en-US"/>
          </a:p>
        </p:txBody>
      </p:sp>
    </p:spTree>
    <p:extLst>
      <p:ext uri="{BB962C8B-B14F-4D97-AF65-F5344CB8AC3E}">
        <p14:creationId xmlns:p14="http://schemas.microsoft.com/office/powerpoint/2010/main" val="16915773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736FBA-0C09-4CF4-942D-A0EEA4E32234}" type="slidenum">
              <a:rPr lang="en-US" smtClean="0"/>
              <a:t>15</a:t>
            </a:fld>
            <a:endParaRPr lang="en-US"/>
          </a:p>
        </p:txBody>
      </p:sp>
    </p:spTree>
    <p:extLst>
      <p:ext uri="{BB962C8B-B14F-4D97-AF65-F5344CB8AC3E}">
        <p14:creationId xmlns:p14="http://schemas.microsoft.com/office/powerpoint/2010/main" val="6489481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736FBA-0C09-4CF4-942D-A0EEA4E32234}" type="slidenum">
              <a:rPr lang="en-US" smtClean="0"/>
              <a:t>16</a:t>
            </a:fld>
            <a:endParaRPr lang="en-US"/>
          </a:p>
        </p:txBody>
      </p:sp>
    </p:spTree>
    <p:extLst>
      <p:ext uri="{BB962C8B-B14F-4D97-AF65-F5344CB8AC3E}">
        <p14:creationId xmlns:p14="http://schemas.microsoft.com/office/powerpoint/2010/main" val="29286394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736FBA-0C09-4CF4-942D-A0EEA4E32234}" type="slidenum">
              <a:rPr lang="en-US" smtClean="0"/>
              <a:t>17</a:t>
            </a:fld>
            <a:endParaRPr lang="en-US"/>
          </a:p>
        </p:txBody>
      </p:sp>
    </p:spTree>
    <p:extLst>
      <p:ext uri="{BB962C8B-B14F-4D97-AF65-F5344CB8AC3E}">
        <p14:creationId xmlns:p14="http://schemas.microsoft.com/office/powerpoint/2010/main" val="2998240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http://www.sciencecartoonsplus.com/pages/gallery.php</a:t>
            </a:r>
          </a:p>
        </p:txBody>
      </p:sp>
      <p:sp>
        <p:nvSpPr>
          <p:cNvPr id="4" name="Slide Number Placeholder 3"/>
          <p:cNvSpPr>
            <a:spLocks noGrp="1"/>
          </p:cNvSpPr>
          <p:nvPr>
            <p:ph type="sldNum" sz="quarter" idx="10"/>
          </p:nvPr>
        </p:nvSpPr>
        <p:spPr/>
        <p:txBody>
          <a:bodyPr/>
          <a:lstStyle/>
          <a:p>
            <a:fld id="{EC736FBA-0C09-4CF4-942D-A0EEA4E32234}" type="slidenum">
              <a:rPr lang="en-US" smtClean="0"/>
              <a:t>18</a:t>
            </a:fld>
            <a:endParaRPr lang="en-US"/>
          </a:p>
        </p:txBody>
      </p:sp>
    </p:spTree>
    <p:extLst>
      <p:ext uri="{BB962C8B-B14F-4D97-AF65-F5344CB8AC3E}">
        <p14:creationId xmlns:p14="http://schemas.microsoft.com/office/powerpoint/2010/main" val="9427820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736FBA-0C09-4CF4-942D-A0EEA4E32234}" type="slidenum">
              <a:rPr lang="en-US" smtClean="0"/>
              <a:t>19</a:t>
            </a:fld>
            <a:endParaRPr lang="en-US"/>
          </a:p>
        </p:txBody>
      </p:sp>
    </p:spTree>
    <p:extLst>
      <p:ext uri="{BB962C8B-B14F-4D97-AF65-F5344CB8AC3E}">
        <p14:creationId xmlns:p14="http://schemas.microsoft.com/office/powerpoint/2010/main" val="6894275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Grp="1" noChangeArrowheads="1"/>
          </p:cNvSpPr>
          <p:nvPr>
            <p:ph type="ftr" sz="quarter" idx="4"/>
          </p:nvPr>
        </p:nvSpPr>
        <p:spPr>
          <a:noFill/>
        </p:spPr>
        <p:txBody>
          <a:bodyPr/>
          <a:lstStyle/>
          <a:p>
            <a:r>
              <a:rPr lang="en-US"/>
              <a:t>GreenPrints 2002 – Atalanta, GA</a:t>
            </a:r>
          </a:p>
        </p:txBody>
      </p:sp>
      <p:sp>
        <p:nvSpPr>
          <p:cNvPr id="13315" name="Rectangle 7"/>
          <p:cNvSpPr>
            <a:spLocks noGrp="1" noChangeArrowheads="1"/>
          </p:cNvSpPr>
          <p:nvPr>
            <p:ph type="sldNum" sz="quarter" idx="5"/>
          </p:nvPr>
        </p:nvSpPr>
        <p:spPr>
          <a:noFill/>
        </p:spPr>
        <p:txBody>
          <a:bodyPr/>
          <a:lstStyle/>
          <a:p>
            <a:fld id="{1076DF3F-0FC4-4DB6-B998-FCC6AF8909CF}" type="slidenum">
              <a:rPr lang="en-US" smtClean="0"/>
              <a:pPr/>
              <a:t>20</a:t>
            </a:fld>
            <a:endParaRPr lang="en-US"/>
          </a:p>
        </p:txBody>
      </p:sp>
      <p:sp>
        <p:nvSpPr>
          <p:cNvPr id="13316" name="Rectangle 9"/>
          <p:cNvSpPr>
            <a:spLocks noGrp="1" noChangeArrowheads="1"/>
          </p:cNvSpPr>
          <p:nvPr>
            <p:ph type="dt" sz="quarter" idx="1"/>
          </p:nvPr>
        </p:nvSpPr>
        <p:spPr>
          <a:noFill/>
        </p:spPr>
        <p:txBody>
          <a:bodyPr/>
          <a:lstStyle/>
          <a:p>
            <a:fld id="{C404D900-5C2E-4284-9CED-FAB128C590B6}" type="datetime1">
              <a:rPr lang="en-US" smtClean="0"/>
              <a:pPr/>
              <a:t>4/13/2022</a:t>
            </a:fld>
            <a:endParaRPr lang="en-US"/>
          </a:p>
        </p:txBody>
      </p:sp>
      <p:sp>
        <p:nvSpPr>
          <p:cNvPr id="13317" name="Rectangle 2"/>
          <p:cNvSpPr>
            <a:spLocks noGrp="1" noRot="1" noChangeAspect="1" noChangeArrowheads="1" noTextEdit="1"/>
          </p:cNvSpPr>
          <p:nvPr>
            <p:ph type="sldImg"/>
          </p:nvPr>
        </p:nvSpPr>
        <p:spPr>
          <a:ln/>
        </p:spPr>
      </p:sp>
      <p:sp>
        <p:nvSpPr>
          <p:cNvPr id="13318" name="Rectangle 3"/>
          <p:cNvSpPr>
            <a:spLocks noGrp="1" noChangeArrowheads="1"/>
          </p:cNvSpPr>
          <p:nvPr>
            <p:ph type="body" idx="1"/>
          </p:nvPr>
        </p:nvSpPr>
        <p:spPr>
          <a:noFill/>
          <a:ln/>
        </p:spPr>
        <p:txBody>
          <a:bodyPr/>
          <a:lstStyle/>
          <a:p>
            <a:pPr eaLnBrk="1" hangingPunct="1"/>
            <a:r>
              <a:rPr lang="en-US" dirty="0"/>
              <a:t>Development 2</a:t>
            </a:r>
          </a:p>
          <a:p>
            <a:pPr eaLnBrk="1" hangingPunct="1"/>
            <a:endParaRPr lang="en-US" dirty="0"/>
          </a:p>
        </p:txBody>
      </p:sp>
    </p:spTree>
    <p:extLst>
      <p:ext uri="{BB962C8B-B14F-4D97-AF65-F5344CB8AC3E}">
        <p14:creationId xmlns:p14="http://schemas.microsoft.com/office/powerpoint/2010/main" val="3820862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Grp="1" noChangeArrowheads="1"/>
          </p:cNvSpPr>
          <p:nvPr>
            <p:ph type="ftr" sz="quarter" idx="4"/>
          </p:nvPr>
        </p:nvSpPr>
        <p:spPr>
          <a:noFill/>
        </p:spPr>
        <p:txBody>
          <a:bodyPr/>
          <a:lstStyle/>
          <a:p>
            <a:r>
              <a:rPr lang="en-US"/>
              <a:t>GreenPrints 2002 – Atalanta, GA</a:t>
            </a:r>
          </a:p>
        </p:txBody>
      </p:sp>
      <p:sp>
        <p:nvSpPr>
          <p:cNvPr id="13315" name="Rectangle 7"/>
          <p:cNvSpPr>
            <a:spLocks noGrp="1" noChangeArrowheads="1"/>
          </p:cNvSpPr>
          <p:nvPr>
            <p:ph type="sldNum" sz="quarter" idx="5"/>
          </p:nvPr>
        </p:nvSpPr>
        <p:spPr>
          <a:noFill/>
        </p:spPr>
        <p:txBody>
          <a:bodyPr/>
          <a:lstStyle/>
          <a:p>
            <a:fld id="{1076DF3F-0FC4-4DB6-B998-FCC6AF8909CF}" type="slidenum">
              <a:rPr lang="en-US" smtClean="0"/>
              <a:pPr/>
              <a:t>3</a:t>
            </a:fld>
            <a:endParaRPr lang="en-US"/>
          </a:p>
        </p:txBody>
      </p:sp>
      <p:sp>
        <p:nvSpPr>
          <p:cNvPr id="13316" name="Rectangle 9"/>
          <p:cNvSpPr>
            <a:spLocks noGrp="1" noChangeArrowheads="1"/>
          </p:cNvSpPr>
          <p:nvPr>
            <p:ph type="dt" sz="quarter" idx="1"/>
          </p:nvPr>
        </p:nvSpPr>
        <p:spPr>
          <a:noFill/>
        </p:spPr>
        <p:txBody>
          <a:bodyPr/>
          <a:lstStyle/>
          <a:p>
            <a:fld id="{C404D900-5C2E-4284-9CED-FAB128C590B6}" type="datetime1">
              <a:rPr lang="en-US" smtClean="0"/>
              <a:pPr/>
              <a:t>4/13/2022</a:t>
            </a:fld>
            <a:endParaRPr lang="en-US"/>
          </a:p>
        </p:txBody>
      </p:sp>
      <p:sp>
        <p:nvSpPr>
          <p:cNvPr id="13317" name="Rectangle 2"/>
          <p:cNvSpPr>
            <a:spLocks noGrp="1" noRot="1" noChangeAspect="1" noChangeArrowheads="1" noTextEdit="1"/>
          </p:cNvSpPr>
          <p:nvPr>
            <p:ph type="sldImg"/>
          </p:nvPr>
        </p:nvSpPr>
        <p:spPr>
          <a:ln/>
        </p:spPr>
      </p:sp>
      <p:sp>
        <p:nvSpPr>
          <p:cNvPr id="13318" name="Rectangle 3"/>
          <p:cNvSpPr>
            <a:spLocks noGrp="1" noChangeArrowheads="1"/>
          </p:cNvSpPr>
          <p:nvPr>
            <p:ph type="body" idx="1"/>
          </p:nvPr>
        </p:nvSpPr>
        <p:spPr>
          <a:noFill/>
          <a:ln/>
        </p:spPr>
        <p:txBody>
          <a:bodyPr/>
          <a:lstStyle/>
          <a:p>
            <a:pPr eaLnBrk="1" hangingPunct="1"/>
            <a:r>
              <a:rPr lang="en-US" dirty="0"/>
              <a:t>Development 2</a:t>
            </a:r>
          </a:p>
          <a:p>
            <a:pPr eaLnBrk="1" hangingPunct="1"/>
            <a:endParaRPr lang="en-US" dirty="0"/>
          </a:p>
        </p:txBody>
      </p:sp>
    </p:spTree>
    <p:extLst>
      <p:ext uri="{BB962C8B-B14F-4D97-AF65-F5344CB8AC3E}">
        <p14:creationId xmlns:p14="http://schemas.microsoft.com/office/powerpoint/2010/main" val="13150854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Grp="1" noChangeArrowheads="1"/>
          </p:cNvSpPr>
          <p:nvPr>
            <p:ph type="ftr" sz="quarter" idx="4"/>
          </p:nvPr>
        </p:nvSpPr>
        <p:spPr>
          <a:noFill/>
        </p:spPr>
        <p:txBody>
          <a:bodyPr/>
          <a:lstStyle/>
          <a:p>
            <a:r>
              <a:rPr lang="en-US"/>
              <a:t>GreenPrints 2002 – Atalanta, GA</a:t>
            </a:r>
          </a:p>
        </p:txBody>
      </p:sp>
      <p:sp>
        <p:nvSpPr>
          <p:cNvPr id="13315" name="Rectangle 7"/>
          <p:cNvSpPr>
            <a:spLocks noGrp="1" noChangeArrowheads="1"/>
          </p:cNvSpPr>
          <p:nvPr>
            <p:ph type="sldNum" sz="quarter" idx="5"/>
          </p:nvPr>
        </p:nvSpPr>
        <p:spPr>
          <a:noFill/>
        </p:spPr>
        <p:txBody>
          <a:bodyPr/>
          <a:lstStyle/>
          <a:p>
            <a:fld id="{1076DF3F-0FC4-4DB6-B998-FCC6AF8909CF}" type="slidenum">
              <a:rPr lang="en-US" smtClean="0"/>
              <a:pPr/>
              <a:t>21</a:t>
            </a:fld>
            <a:endParaRPr lang="en-US"/>
          </a:p>
        </p:txBody>
      </p:sp>
      <p:sp>
        <p:nvSpPr>
          <p:cNvPr id="13316" name="Rectangle 9"/>
          <p:cNvSpPr>
            <a:spLocks noGrp="1" noChangeArrowheads="1"/>
          </p:cNvSpPr>
          <p:nvPr>
            <p:ph type="dt" sz="quarter" idx="1"/>
          </p:nvPr>
        </p:nvSpPr>
        <p:spPr>
          <a:noFill/>
        </p:spPr>
        <p:txBody>
          <a:bodyPr/>
          <a:lstStyle/>
          <a:p>
            <a:fld id="{C404D900-5C2E-4284-9CED-FAB128C590B6}" type="datetime1">
              <a:rPr lang="en-US" smtClean="0"/>
              <a:pPr/>
              <a:t>4/13/2022</a:t>
            </a:fld>
            <a:endParaRPr lang="en-US"/>
          </a:p>
        </p:txBody>
      </p:sp>
      <p:sp>
        <p:nvSpPr>
          <p:cNvPr id="13317" name="Rectangle 2"/>
          <p:cNvSpPr>
            <a:spLocks noGrp="1" noRot="1" noChangeAspect="1" noChangeArrowheads="1" noTextEdit="1"/>
          </p:cNvSpPr>
          <p:nvPr>
            <p:ph type="sldImg"/>
          </p:nvPr>
        </p:nvSpPr>
        <p:spPr>
          <a:ln/>
        </p:spPr>
      </p:sp>
      <p:sp>
        <p:nvSpPr>
          <p:cNvPr id="13318" name="Rectangle 3"/>
          <p:cNvSpPr>
            <a:spLocks noGrp="1" noChangeArrowheads="1"/>
          </p:cNvSpPr>
          <p:nvPr>
            <p:ph type="body" idx="1"/>
          </p:nvPr>
        </p:nvSpPr>
        <p:spPr>
          <a:noFill/>
          <a:ln/>
        </p:spPr>
        <p:txBody>
          <a:bodyPr/>
          <a:lstStyle/>
          <a:p>
            <a:pPr eaLnBrk="1" hangingPunct="1"/>
            <a:r>
              <a:rPr lang="en-US" dirty="0"/>
              <a:t>Development 2</a:t>
            </a:r>
          </a:p>
          <a:p>
            <a:pPr eaLnBrk="1" hangingPunct="1"/>
            <a:endParaRPr lang="en-US" dirty="0"/>
          </a:p>
        </p:txBody>
      </p:sp>
    </p:spTree>
    <p:extLst>
      <p:ext uri="{BB962C8B-B14F-4D97-AF65-F5344CB8AC3E}">
        <p14:creationId xmlns:p14="http://schemas.microsoft.com/office/powerpoint/2010/main" val="272979523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Grp="1" noChangeArrowheads="1"/>
          </p:cNvSpPr>
          <p:nvPr>
            <p:ph type="ftr" sz="quarter" idx="4"/>
          </p:nvPr>
        </p:nvSpPr>
        <p:spPr>
          <a:noFill/>
        </p:spPr>
        <p:txBody>
          <a:bodyPr/>
          <a:lstStyle/>
          <a:p>
            <a:r>
              <a:rPr lang="en-US"/>
              <a:t>GreenPrints 2002 – Atalanta, GA</a:t>
            </a:r>
          </a:p>
        </p:txBody>
      </p:sp>
      <p:sp>
        <p:nvSpPr>
          <p:cNvPr id="13315" name="Rectangle 7"/>
          <p:cNvSpPr>
            <a:spLocks noGrp="1" noChangeArrowheads="1"/>
          </p:cNvSpPr>
          <p:nvPr>
            <p:ph type="sldNum" sz="quarter" idx="5"/>
          </p:nvPr>
        </p:nvSpPr>
        <p:spPr>
          <a:noFill/>
        </p:spPr>
        <p:txBody>
          <a:bodyPr/>
          <a:lstStyle/>
          <a:p>
            <a:fld id="{1076DF3F-0FC4-4DB6-B998-FCC6AF8909CF}" type="slidenum">
              <a:rPr lang="en-US" smtClean="0"/>
              <a:pPr/>
              <a:t>22</a:t>
            </a:fld>
            <a:endParaRPr lang="en-US"/>
          </a:p>
        </p:txBody>
      </p:sp>
      <p:sp>
        <p:nvSpPr>
          <p:cNvPr id="13316" name="Rectangle 9"/>
          <p:cNvSpPr>
            <a:spLocks noGrp="1" noChangeArrowheads="1"/>
          </p:cNvSpPr>
          <p:nvPr>
            <p:ph type="dt" sz="quarter" idx="1"/>
          </p:nvPr>
        </p:nvSpPr>
        <p:spPr>
          <a:noFill/>
        </p:spPr>
        <p:txBody>
          <a:bodyPr/>
          <a:lstStyle/>
          <a:p>
            <a:fld id="{C404D900-5C2E-4284-9CED-FAB128C590B6}" type="datetime1">
              <a:rPr lang="en-US" smtClean="0"/>
              <a:pPr/>
              <a:t>4/13/2022</a:t>
            </a:fld>
            <a:endParaRPr lang="en-US"/>
          </a:p>
        </p:txBody>
      </p:sp>
      <p:sp>
        <p:nvSpPr>
          <p:cNvPr id="13317" name="Rectangle 2"/>
          <p:cNvSpPr>
            <a:spLocks noGrp="1" noRot="1" noChangeAspect="1" noChangeArrowheads="1" noTextEdit="1"/>
          </p:cNvSpPr>
          <p:nvPr>
            <p:ph type="sldImg"/>
          </p:nvPr>
        </p:nvSpPr>
        <p:spPr>
          <a:ln/>
        </p:spPr>
      </p:sp>
      <p:sp>
        <p:nvSpPr>
          <p:cNvPr id="13318" name="Rectangle 3"/>
          <p:cNvSpPr>
            <a:spLocks noGrp="1" noChangeArrowheads="1"/>
          </p:cNvSpPr>
          <p:nvPr>
            <p:ph type="body" idx="1"/>
          </p:nvPr>
        </p:nvSpPr>
        <p:spPr>
          <a:noFill/>
          <a:ln/>
        </p:spPr>
        <p:txBody>
          <a:bodyPr/>
          <a:lstStyle/>
          <a:p>
            <a:pPr eaLnBrk="1" hangingPunct="1"/>
            <a:r>
              <a:rPr lang="en-US" dirty="0"/>
              <a:t>Development 2</a:t>
            </a:r>
          </a:p>
          <a:p>
            <a:pPr eaLnBrk="1" hangingPunct="1"/>
            <a:endParaRPr lang="en-US" dirty="0"/>
          </a:p>
        </p:txBody>
      </p:sp>
    </p:spTree>
    <p:extLst>
      <p:ext uri="{BB962C8B-B14F-4D97-AF65-F5344CB8AC3E}">
        <p14:creationId xmlns:p14="http://schemas.microsoft.com/office/powerpoint/2010/main" val="26983054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Grp="1" noChangeArrowheads="1"/>
          </p:cNvSpPr>
          <p:nvPr>
            <p:ph type="ftr" sz="quarter" idx="4"/>
          </p:nvPr>
        </p:nvSpPr>
        <p:spPr>
          <a:noFill/>
        </p:spPr>
        <p:txBody>
          <a:bodyPr/>
          <a:lstStyle/>
          <a:p>
            <a:r>
              <a:rPr lang="en-US"/>
              <a:t>GreenPrints 2002 – Atalanta, GA</a:t>
            </a:r>
          </a:p>
        </p:txBody>
      </p:sp>
      <p:sp>
        <p:nvSpPr>
          <p:cNvPr id="13315" name="Rectangle 7"/>
          <p:cNvSpPr>
            <a:spLocks noGrp="1" noChangeArrowheads="1"/>
          </p:cNvSpPr>
          <p:nvPr>
            <p:ph type="sldNum" sz="quarter" idx="5"/>
          </p:nvPr>
        </p:nvSpPr>
        <p:spPr>
          <a:noFill/>
        </p:spPr>
        <p:txBody>
          <a:bodyPr/>
          <a:lstStyle/>
          <a:p>
            <a:fld id="{1076DF3F-0FC4-4DB6-B998-FCC6AF8909CF}" type="slidenum">
              <a:rPr lang="en-US" smtClean="0"/>
              <a:pPr/>
              <a:t>23</a:t>
            </a:fld>
            <a:endParaRPr lang="en-US"/>
          </a:p>
        </p:txBody>
      </p:sp>
      <p:sp>
        <p:nvSpPr>
          <p:cNvPr id="13316" name="Rectangle 9"/>
          <p:cNvSpPr>
            <a:spLocks noGrp="1" noChangeArrowheads="1"/>
          </p:cNvSpPr>
          <p:nvPr>
            <p:ph type="dt" sz="quarter" idx="1"/>
          </p:nvPr>
        </p:nvSpPr>
        <p:spPr>
          <a:noFill/>
        </p:spPr>
        <p:txBody>
          <a:bodyPr/>
          <a:lstStyle/>
          <a:p>
            <a:fld id="{C404D900-5C2E-4284-9CED-FAB128C590B6}" type="datetime1">
              <a:rPr lang="en-US" smtClean="0"/>
              <a:pPr/>
              <a:t>4/13/2022</a:t>
            </a:fld>
            <a:endParaRPr lang="en-US"/>
          </a:p>
        </p:txBody>
      </p:sp>
      <p:sp>
        <p:nvSpPr>
          <p:cNvPr id="13317" name="Rectangle 2"/>
          <p:cNvSpPr>
            <a:spLocks noGrp="1" noRot="1" noChangeAspect="1" noChangeArrowheads="1" noTextEdit="1"/>
          </p:cNvSpPr>
          <p:nvPr>
            <p:ph type="sldImg"/>
          </p:nvPr>
        </p:nvSpPr>
        <p:spPr>
          <a:ln/>
        </p:spPr>
      </p:sp>
      <p:sp>
        <p:nvSpPr>
          <p:cNvPr id="13318" name="Rectangle 3"/>
          <p:cNvSpPr>
            <a:spLocks noGrp="1" noChangeArrowheads="1"/>
          </p:cNvSpPr>
          <p:nvPr>
            <p:ph type="body" idx="1"/>
          </p:nvPr>
        </p:nvSpPr>
        <p:spPr>
          <a:noFill/>
          <a:ln/>
        </p:spPr>
        <p:txBody>
          <a:bodyPr/>
          <a:lstStyle/>
          <a:p>
            <a:pPr eaLnBrk="1" hangingPunct="1"/>
            <a:r>
              <a:rPr lang="en-US" dirty="0"/>
              <a:t>Development 2</a:t>
            </a:r>
          </a:p>
          <a:p>
            <a:pPr eaLnBrk="1" hangingPunct="1"/>
            <a:endParaRPr lang="en-US" dirty="0"/>
          </a:p>
        </p:txBody>
      </p:sp>
    </p:spTree>
    <p:extLst>
      <p:ext uri="{BB962C8B-B14F-4D97-AF65-F5344CB8AC3E}">
        <p14:creationId xmlns:p14="http://schemas.microsoft.com/office/powerpoint/2010/main" val="30969349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Grp="1" noChangeArrowheads="1"/>
          </p:cNvSpPr>
          <p:nvPr>
            <p:ph type="ftr" sz="quarter" idx="4"/>
          </p:nvPr>
        </p:nvSpPr>
        <p:spPr>
          <a:noFill/>
        </p:spPr>
        <p:txBody>
          <a:bodyPr/>
          <a:lstStyle/>
          <a:p>
            <a:r>
              <a:rPr lang="en-US"/>
              <a:t>GreenPrints 2002 – Atalanta, GA</a:t>
            </a:r>
          </a:p>
        </p:txBody>
      </p:sp>
      <p:sp>
        <p:nvSpPr>
          <p:cNvPr id="13315" name="Rectangle 7"/>
          <p:cNvSpPr>
            <a:spLocks noGrp="1" noChangeArrowheads="1"/>
          </p:cNvSpPr>
          <p:nvPr>
            <p:ph type="sldNum" sz="quarter" idx="5"/>
          </p:nvPr>
        </p:nvSpPr>
        <p:spPr>
          <a:noFill/>
        </p:spPr>
        <p:txBody>
          <a:bodyPr/>
          <a:lstStyle/>
          <a:p>
            <a:fld id="{1076DF3F-0FC4-4DB6-B998-FCC6AF8909CF}" type="slidenum">
              <a:rPr lang="en-US" smtClean="0"/>
              <a:pPr/>
              <a:t>24</a:t>
            </a:fld>
            <a:endParaRPr lang="en-US"/>
          </a:p>
        </p:txBody>
      </p:sp>
      <p:sp>
        <p:nvSpPr>
          <p:cNvPr id="13316" name="Rectangle 9"/>
          <p:cNvSpPr>
            <a:spLocks noGrp="1" noChangeArrowheads="1"/>
          </p:cNvSpPr>
          <p:nvPr>
            <p:ph type="dt" sz="quarter" idx="1"/>
          </p:nvPr>
        </p:nvSpPr>
        <p:spPr>
          <a:noFill/>
        </p:spPr>
        <p:txBody>
          <a:bodyPr/>
          <a:lstStyle/>
          <a:p>
            <a:fld id="{C404D900-5C2E-4284-9CED-FAB128C590B6}" type="datetime1">
              <a:rPr lang="en-US" smtClean="0"/>
              <a:pPr/>
              <a:t>4/13/2022</a:t>
            </a:fld>
            <a:endParaRPr lang="en-US"/>
          </a:p>
        </p:txBody>
      </p:sp>
      <p:sp>
        <p:nvSpPr>
          <p:cNvPr id="13317" name="Rectangle 2"/>
          <p:cNvSpPr>
            <a:spLocks noGrp="1" noRot="1" noChangeAspect="1" noChangeArrowheads="1" noTextEdit="1"/>
          </p:cNvSpPr>
          <p:nvPr>
            <p:ph type="sldImg"/>
          </p:nvPr>
        </p:nvSpPr>
        <p:spPr>
          <a:ln/>
        </p:spPr>
      </p:sp>
      <p:sp>
        <p:nvSpPr>
          <p:cNvPr id="13318" name="Rectangle 3"/>
          <p:cNvSpPr>
            <a:spLocks noGrp="1" noChangeArrowheads="1"/>
          </p:cNvSpPr>
          <p:nvPr>
            <p:ph type="body" idx="1"/>
          </p:nvPr>
        </p:nvSpPr>
        <p:spPr>
          <a:noFill/>
          <a:ln/>
        </p:spPr>
        <p:txBody>
          <a:bodyPr/>
          <a:lstStyle/>
          <a:p>
            <a:pPr eaLnBrk="1" hangingPunct="1"/>
            <a:r>
              <a:rPr lang="en-US" dirty="0"/>
              <a:t>Development 2</a:t>
            </a:r>
          </a:p>
          <a:p>
            <a:pPr eaLnBrk="1" hangingPunct="1"/>
            <a:endParaRPr lang="en-US" dirty="0"/>
          </a:p>
        </p:txBody>
      </p:sp>
    </p:spTree>
    <p:extLst>
      <p:ext uri="{BB962C8B-B14F-4D97-AF65-F5344CB8AC3E}">
        <p14:creationId xmlns:p14="http://schemas.microsoft.com/office/powerpoint/2010/main" val="20768036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736FBA-0C09-4CF4-942D-A0EEA4E32234}" type="slidenum">
              <a:rPr lang="en-US" smtClean="0"/>
              <a:t>25</a:t>
            </a:fld>
            <a:endParaRPr lang="en-US"/>
          </a:p>
        </p:txBody>
      </p:sp>
    </p:spTree>
    <p:extLst>
      <p:ext uri="{BB962C8B-B14F-4D97-AF65-F5344CB8AC3E}">
        <p14:creationId xmlns:p14="http://schemas.microsoft.com/office/powerpoint/2010/main" val="12921125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736FBA-0C09-4CF4-942D-A0EEA4E32234}" type="slidenum">
              <a:rPr lang="en-US" smtClean="0"/>
              <a:t>26</a:t>
            </a:fld>
            <a:endParaRPr lang="en-US"/>
          </a:p>
        </p:txBody>
      </p:sp>
    </p:spTree>
    <p:extLst>
      <p:ext uri="{BB962C8B-B14F-4D97-AF65-F5344CB8AC3E}">
        <p14:creationId xmlns:p14="http://schemas.microsoft.com/office/powerpoint/2010/main" val="32985629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736FBA-0C09-4CF4-942D-A0EEA4E32234}" type="slidenum">
              <a:rPr lang="en-US" smtClean="0"/>
              <a:t>27</a:t>
            </a:fld>
            <a:endParaRPr lang="en-US"/>
          </a:p>
        </p:txBody>
      </p:sp>
    </p:spTree>
    <p:extLst>
      <p:ext uri="{BB962C8B-B14F-4D97-AF65-F5344CB8AC3E}">
        <p14:creationId xmlns:p14="http://schemas.microsoft.com/office/powerpoint/2010/main" val="20174453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Grp="1" noChangeArrowheads="1"/>
          </p:cNvSpPr>
          <p:nvPr>
            <p:ph type="ftr" sz="quarter" idx="4"/>
          </p:nvPr>
        </p:nvSpPr>
        <p:spPr>
          <a:noFill/>
        </p:spPr>
        <p:txBody>
          <a:bodyPr/>
          <a:lstStyle/>
          <a:p>
            <a:r>
              <a:rPr lang="en-US"/>
              <a:t>GreenPrints 2002 – Atalanta, GA</a:t>
            </a:r>
          </a:p>
        </p:txBody>
      </p:sp>
      <p:sp>
        <p:nvSpPr>
          <p:cNvPr id="13315" name="Rectangle 7"/>
          <p:cNvSpPr>
            <a:spLocks noGrp="1" noChangeArrowheads="1"/>
          </p:cNvSpPr>
          <p:nvPr>
            <p:ph type="sldNum" sz="quarter" idx="5"/>
          </p:nvPr>
        </p:nvSpPr>
        <p:spPr>
          <a:noFill/>
        </p:spPr>
        <p:txBody>
          <a:bodyPr/>
          <a:lstStyle/>
          <a:p>
            <a:fld id="{1076DF3F-0FC4-4DB6-B998-FCC6AF8909CF}" type="slidenum">
              <a:rPr lang="en-US" smtClean="0"/>
              <a:pPr/>
              <a:t>28</a:t>
            </a:fld>
            <a:endParaRPr lang="en-US"/>
          </a:p>
        </p:txBody>
      </p:sp>
      <p:sp>
        <p:nvSpPr>
          <p:cNvPr id="13316" name="Rectangle 9"/>
          <p:cNvSpPr>
            <a:spLocks noGrp="1" noChangeArrowheads="1"/>
          </p:cNvSpPr>
          <p:nvPr>
            <p:ph type="dt" sz="quarter" idx="1"/>
          </p:nvPr>
        </p:nvSpPr>
        <p:spPr>
          <a:noFill/>
        </p:spPr>
        <p:txBody>
          <a:bodyPr/>
          <a:lstStyle/>
          <a:p>
            <a:fld id="{C404D900-5C2E-4284-9CED-FAB128C590B6}" type="datetime1">
              <a:rPr lang="en-US" smtClean="0"/>
              <a:pPr/>
              <a:t>4/13/2022</a:t>
            </a:fld>
            <a:endParaRPr lang="en-US"/>
          </a:p>
        </p:txBody>
      </p:sp>
      <p:sp>
        <p:nvSpPr>
          <p:cNvPr id="13317" name="Rectangle 2"/>
          <p:cNvSpPr>
            <a:spLocks noGrp="1" noRot="1" noChangeAspect="1" noChangeArrowheads="1" noTextEdit="1"/>
          </p:cNvSpPr>
          <p:nvPr>
            <p:ph type="sldImg"/>
          </p:nvPr>
        </p:nvSpPr>
        <p:spPr>
          <a:ln/>
        </p:spPr>
      </p:sp>
      <p:sp>
        <p:nvSpPr>
          <p:cNvPr id="13318" name="Rectangle 3"/>
          <p:cNvSpPr>
            <a:spLocks noGrp="1" noChangeArrowheads="1"/>
          </p:cNvSpPr>
          <p:nvPr>
            <p:ph type="body" idx="1"/>
          </p:nvPr>
        </p:nvSpPr>
        <p:spPr>
          <a:noFill/>
          <a:ln/>
        </p:spPr>
        <p:txBody>
          <a:bodyPr/>
          <a:lstStyle/>
          <a:p>
            <a:pPr eaLnBrk="1" hangingPunct="1"/>
            <a:r>
              <a:rPr lang="en-US" dirty="0"/>
              <a:t>Development 2</a:t>
            </a:r>
          </a:p>
          <a:p>
            <a:pPr eaLnBrk="1" hangingPunct="1"/>
            <a:endParaRPr lang="en-US" dirty="0"/>
          </a:p>
        </p:txBody>
      </p:sp>
    </p:spTree>
    <p:extLst>
      <p:ext uri="{BB962C8B-B14F-4D97-AF65-F5344CB8AC3E}">
        <p14:creationId xmlns:p14="http://schemas.microsoft.com/office/powerpoint/2010/main" val="289469230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Grp="1" noChangeArrowheads="1"/>
          </p:cNvSpPr>
          <p:nvPr>
            <p:ph type="ftr" sz="quarter" idx="4"/>
          </p:nvPr>
        </p:nvSpPr>
        <p:spPr>
          <a:noFill/>
        </p:spPr>
        <p:txBody>
          <a:bodyPr/>
          <a:lstStyle/>
          <a:p>
            <a:r>
              <a:rPr lang="en-US"/>
              <a:t>GreenPrints 2002 – Atalanta, GA</a:t>
            </a:r>
          </a:p>
        </p:txBody>
      </p:sp>
      <p:sp>
        <p:nvSpPr>
          <p:cNvPr id="13315" name="Rectangle 7"/>
          <p:cNvSpPr>
            <a:spLocks noGrp="1" noChangeArrowheads="1"/>
          </p:cNvSpPr>
          <p:nvPr>
            <p:ph type="sldNum" sz="quarter" idx="5"/>
          </p:nvPr>
        </p:nvSpPr>
        <p:spPr>
          <a:noFill/>
        </p:spPr>
        <p:txBody>
          <a:bodyPr/>
          <a:lstStyle/>
          <a:p>
            <a:fld id="{1076DF3F-0FC4-4DB6-B998-FCC6AF8909CF}" type="slidenum">
              <a:rPr lang="en-US" smtClean="0"/>
              <a:pPr/>
              <a:t>29</a:t>
            </a:fld>
            <a:endParaRPr lang="en-US"/>
          </a:p>
        </p:txBody>
      </p:sp>
      <p:sp>
        <p:nvSpPr>
          <p:cNvPr id="13316" name="Rectangle 9"/>
          <p:cNvSpPr>
            <a:spLocks noGrp="1" noChangeArrowheads="1"/>
          </p:cNvSpPr>
          <p:nvPr>
            <p:ph type="dt" sz="quarter" idx="1"/>
          </p:nvPr>
        </p:nvSpPr>
        <p:spPr>
          <a:noFill/>
        </p:spPr>
        <p:txBody>
          <a:bodyPr/>
          <a:lstStyle/>
          <a:p>
            <a:fld id="{C404D900-5C2E-4284-9CED-FAB128C590B6}" type="datetime1">
              <a:rPr lang="en-US" smtClean="0"/>
              <a:pPr/>
              <a:t>4/13/2022</a:t>
            </a:fld>
            <a:endParaRPr lang="en-US"/>
          </a:p>
        </p:txBody>
      </p:sp>
      <p:sp>
        <p:nvSpPr>
          <p:cNvPr id="13317" name="Rectangle 2"/>
          <p:cNvSpPr>
            <a:spLocks noGrp="1" noRot="1" noChangeAspect="1" noChangeArrowheads="1" noTextEdit="1"/>
          </p:cNvSpPr>
          <p:nvPr>
            <p:ph type="sldImg"/>
          </p:nvPr>
        </p:nvSpPr>
        <p:spPr>
          <a:ln/>
        </p:spPr>
      </p:sp>
      <p:sp>
        <p:nvSpPr>
          <p:cNvPr id="13318" name="Rectangle 3"/>
          <p:cNvSpPr>
            <a:spLocks noGrp="1" noChangeArrowheads="1"/>
          </p:cNvSpPr>
          <p:nvPr>
            <p:ph type="body" idx="1"/>
          </p:nvPr>
        </p:nvSpPr>
        <p:spPr>
          <a:noFill/>
          <a:ln/>
        </p:spPr>
        <p:txBody>
          <a:bodyPr/>
          <a:lstStyle/>
          <a:p>
            <a:pPr eaLnBrk="1" hangingPunct="1"/>
            <a:r>
              <a:rPr lang="en-US" dirty="0"/>
              <a:t>Development 2</a:t>
            </a:r>
          </a:p>
          <a:p>
            <a:pPr eaLnBrk="1" hangingPunct="1"/>
            <a:endParaRPr lang="en-US" dirty="0"/>
          </a:p>
        </p:txBody>
      </p:sp>
    </p:spTree>
    <p:extLst>
      <p:ext uri="{BB962C8B-B14F-4D97-AF65-F5344CB8AC3E}">
        <p14:creationId xmlns:p14="http://schemas.microsoft.com/office/powerpoint/2010/main" val="320363894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Grp="1" noChangeArrowheads="1"/>
          </p:cNvSpPr>
          <p:nvPr>
            <p:ph type="ftr" sz="quarter" idx="4"/>
          </p:nvPr>
        </p:nvSpPr>
        <p:spPr>
          <a:noFill/>
        </p:spPr>
        <p:txBody>
          <a:bodyPr/>
          <a:lstStyle/>
          <a:p>
            <a:r>
              <a:rPr lang="en-US"/>
              <a:t>GreenPrints 2002 – Atalanta, GA</a:t>
            </a:r>
          </a:p>
        </p:txBody>
      </p:sp>
      <p:sp>
        <p:nvSpPr>
          <p:cNvPr id="13315" name="Rectangle 7"/>
          <p:cNvSpPr>
            <a:spLocks noGrp="1" noChangeArrowheads="1"/>
          </p:cNvSpPr>
          <p:nvPr>
            <p:ph type="sldNum" sz="quarter" idx="5"/>
          </p:nvPr>
        </p:nvSpPr>
        <p:spPr>
          <a:noFill/>
        </p:spPr>
        <p:txBody>
          <a:bodyPr/>
          <a:lstStyle/>
          <a:p>
            <a:fld id="{1076DF3F-0FC4-4DB6-B998-FCC6AF8909CF}" type="slidenum">
              <a:rPr lang="en-US" smtClean="0"/>
              <a:pPr/>
              <a:t>30</a:t>
            </a:fld>
            <a:endParaRPr lang="en-US"/>
          </a:p>
        </p:txBody>
      </p:sp>
      <p:sp>
        <p:nvSpPr>
          <p:cNvPr id="13316" name="Rectangle 9"/>
          <p:cNvSpPr>
            <a:spLocks noGrp="1" noChangeArrowheads="1"/>
          </p:cNvSpPr>
          <p:nvPr>
            <p:ph type="dt" sz="quarter" idx="1"/>
          </p:nvPr>
        </p:nvSpPr>
        <p:spPr>
          <a:noFill/>
        </p:spPr>
        <p:txBody>
          <a:bodyPr/>
          <a:lstStyle/>
          <a:p>
            <a:fld id="{C404D900-5C2E-4284-9CED-FAB128C590B6}" type="datetime1">
              <a:rPr lang="en-US" smtClean="0"/>
              <a:pPr/>
              <a:t>4/13/2022</a:t>
            </a:fld>
            <a:endParaRPr lang="en-US"/>
          </a:p>
        </p:txBody>
      </p:sp>
      <p:sp>
        <p:nvSpPr>
          <p:cNvPr id="13317" name="Rectangle 2"/>
          <p:cNvSpPr>
            <a:spLocks noGrp="1" noRot="1" noChangeAspect="1" noChangeArrowheads="1" noTextEdit="1"/>
          </p:cNvSpPr>
          <p:nvPr>
            <p:ph type="sldImg"/>
          </p:nvPr>
        </p:nvSpPr>
        <p:spPr>
          <a:ln/>
        </p:spPr>
      </p:sp>
      <p:sp>
        <p:nvSpPr>
          <p:cNvPr id="13318" name="Rectangle 3"/>
          <p:cNvSpPr>
            <a:spLocks noGrp="1" noChangeArrowheads="1"/>
          </p:cNvSpPr>
          <p:nvPr>
            <p:ph type="body" idx="1"/>
          </p:nvPr>
        </p:nvSpPr>
        <p:spPr>
          <a:noFill/>
          <a:ln/>
        </p:spPr>
        <p:txBody>
          <a:bodyPr/>
          <a:lstStyle/>
          <a:p>
            <a:pPr eaLnBrk="1" hangingPunct="1"/>
            <a:r>
              <a:rPr lang="en-US" dirty="0"/>
              <a:t>Development 2</a:t>
            </a:r>
          </a:p>
          <a:p>
            <a:pPr eaLnBrk="1" hangingPunct="1"/>
            <a:endParaRPr lang="en-US" dirty="0"/>
          </a:p>
        </p:txBody>
      </p:sp>
    </p:spTree>
    <p:extLst>
      <p:ext uri="{BB962C8B-B14F-4D97-AF65-F5344CB8AC3E}">
        <p14:creationId xmlns:p14="http://schemas.microsoft.com/office/powerpoint/2010/main" val="1927844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Grp="1" noChangeArrowheads="1"/>
          </p:cNvSpPr>
          <p:nvPr>
            <p:ph type="ftr" sz="quarter" idx="4"/>
          </p:nvPr>
        </p:nvSpPr>
        <p:spPr>
          <a:noFill/>
        </p:spPr>
        <p:txBody>
          <a:bodyPr/>
          <a:lstStyle/>
          <a:p>
            <a:r>
              <a:rPr lang="en-US"/>
              <a:t>GreenPrints 2002 – Atalanta, GA</a:t>
            </a:r>
          </a:p>
        </p:txBody>
      </p:sp>
      <p:sp>
        <p:nvSpPr>
          <p:cNvPr id="13315" name="Rectangle 7"/>
          <p:cNvSpPr>
            <a:spLocks noGrp="1" noChangeArrowheads="1"/>
          </p:cNvSpPr>
          <p:nvPr>
            <p:ph type="sldNum" sz="quarter" idx="5"/>
          </p:nvPr>
        </p:nvSpPr>
        <p:spPr>
          <a:noFill/>
        </p:spPr>
        <p:txBody>
          <a:bodyPr/>
          <a:lstStyle/>
          <a:p>
            <a:fld id="{1076DF3F-0FC4-4DB6-B998-FCC6AF8909CF}" type="slidenum">
              <a:rPr lang="en-US" smtClean="0"/>
              <a:pPr/>
              <a:t>4</a:t>
            </a:fld>
            <a:endParaRPr lang="en-US"/>
          </a:p>
        </p:txBody>
      </p:sp>
      <p:sp>
        <p:nvSpPr>
          <p:cNvPr id="13316" name="Rectangle 9"/>
          <p:cNvSpPr>
            <a:spLocks noGrp="1" noChangeArrowheads="1"/>
          </p:cNvSpPr>
          <p:nvPr>
            <p:ph type="dt" sz="quarter" idx="1"/>
          </p:nvPr>
        </p:nvSpPr>
        <p:spPr>
          <a:noFill/>
        </p:spPr>
        <p:txBody>
          <a:bodyPr/>
          <a:lstStyle/>
          <a:p>
            <a:fld id="{C404D900-5C2E-4284-9CED-FAB128C590B6}" type="datetime1">
              <a:rPr lang="en-US" smtClean="0"/>
              <a:pPr/>
              <a:t>4/13/2022</a:t>
            </a:fld>
            <a:endParaRPr lang="en-US"/>
          </a:p>
        </p:txBody>
      </p:sp>
      <p:sp>
        <p:nvSpPr>
          <p:cNvPr id="13317" name="Rectangle 2"/>
          <p:cNvSpPr>
            <a:spLocks noGrp="1" noRot="1" noChangeAspect="1" noChangeArrowheads="1" noTextEdit="1"/>
          </p:cNvSpPr>
          <p:nvPr>
            <p:ph type="sldImg"/>
          </p:nvPr>
        </p:nvSpPr>
        <p:spPr>
          <a:ln/>
        </p:spPr>
      </p:sp>
      <p:sp>
        <p:nvSpPr>
          <p:cNvPr id="13318" name="Rectangle 3"/>
          <p:cNvSpPr>
            <a:spLocks noGrp="1" noChangeArrowheads="1"/>
          </p:cNvSpPr>
          <p:nvPr>
            <p:ph type="body" idx="1"/>
          </p:nvPr>
        </p:nvSpPr>
        <p:spPr>
          <a:noFill/>
          <a:ln/>
        </p:spPr>
        <p:txBody>
          <a:bodyPr/>
          <a:lstStyle/>
          <a:p>
            <a:pPr eaLnBrk="1" hangingPunct="1"/>
            <a:r>
              <a:rPr lang="en-US" dirty="0"/>
              <a:t>Development 2</a:t>
            </a:r>
          </a:p>
          <a:p>
            <a:pPr eaLnBrk="1" hangingPunct="1"/>
            <a:endParaRPr lang="en-US" dirty="0"/>
          </a:p>
        </p:txBody>
      </p:sp>
    </p:spTree>
    <p:extLst>
      <p:ext uri="{BB962C8B-B14F-4D97-AF65-F5344CB8AC3E}">
        <p14:creationId xmlns:p14="http://schemas.microsoft.com/office/powerpoint/2010/main" val="361352948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736FBA-0C09-4CF4-942D-A0EEA4E32234}" type="slidenum">
              <a:rPr lang="en-US" smtClean="0"/>
              <a:t>31</a:t>
            </a:fld>
            <a:endParaRPr lang="en-US"/>
          </a:p>
        </p:txBody>
      </p:sp>
    </p:spTree>
    <p:extLst>
      <p:ext uri="{BB962C8B-B14F-4D97-AF65-F5344CB8AC3E}">
        <p14:creationId xmlns:p14="http://schemas.microsoft.com/office/powerpoint/2010/main" val="13626820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736FBA-0C09-4CF4-942D-A0EEA4E32234}" type="slidenum">
              <a:rPr lang="en-US" smtClean="0"/>
              <a:t>32</a:t>
            </a:fld>
            <a:endParaRPr lang="en-US"/>
          </a:p>
        </p:txBody>
      </p:sp>
    </p:spTree>
    <p:extLst>
      <p:ext uri="{BB962C8B-B14F-4D97-AF65-F5344CB8AC3E}">
        <p14:creationId xmlns:p14="http://schemas.microsoft.com/office/powerpoint/2010/main" val="35723363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6"/>
          <p:cNvSpPr>
            <a:spLocks noGrp="1" noChangeArrowheads="1"/>
          </p:cNvSpPr>
          <p:nvPr>
            <p:ph type="ftr" sz="quarter" idx="4"/>
          </p:nvPr>
        </p:nvSpPr>
        <p:spPr>
          <a:noFill/>
        </p:spPr>
        <p:txBody>
          <a:bodyPr/>
          <a:lstStyle/>
          <a:p>
            <a:r>
              <a:rPr lang="en-US"/>
              <a:t>NCBC 2003 – Palm Springs, California</a:t>
            </a:r>
          </a:p>
        </p:txBody>
      </p:sp>
      <p:sp>
        <p:nvSpPr>
          <p:cNvPr id="130051" name="Rectangle 7"/>
          <p:cNvSpPr>
            <a:spLocks noGrp="1" noChangeArrowheads="1"/>
          </p:cNvSpPr>
          <p:nvPr>
            <p:ph type="sldNum" sz="quarter" idx="5"/>
          </p:nvPr>
        </p:nvSpPr>
        <p:spPr>
          <a:noFill/>
        </p:spPr>
        <p:txBody>
          <a:bodyPr/>
          <a:lstStyle/>
          <a:p>
            <a:fld id="{CE0B3397-33AA-439E-AE37-03C10BF7DB8B}" type="slidenum">
              <a:rPr lang="en-US"/>
              <a:pPr/>
              <a:t>33</a:t>
            </a:fld>
            <a:endParaRPr lang="en-US"/>
          </a:p>
        </p:txBody>
      </p:sp>
      <p:sp>
        <p:nvSpPr>
          <p:cNvPr id="130052" name="Rectangle 9"/>
          <p:cNvSpPr>
            <a:spLocks noGrp="1" noChangeArrowheads="1"/>
          </p:cNvSpPr>
          <p:nvPr>
            <p:ph type="dt" sz="quarter" idx="1"/>
          </p:nvPr>
        </p:nvSpPr>
        <p:spPr>
          <a:noFill/>
        </p:spPr>
        <p:txBody>
          <a:bodyPr/>
          <a:lstStyle/>
          <a:p>
            <a:fld id="{670671BB-FD90-4CDA-9F38-0B68E9D6BB33}" type="datetime1">
              <a:rPr lang="en-US"/>
              <a:pPr/>
              <a:t>4/13/2022</a:t>
            </a:fld>
            <a:endParaRPr lang="en-US"/>
          </a:p>
        </p:txBody>
      </p:sp>
      <p:sp>
        <p:nvSpPr>
          <p:cNvPr id="130053" name="Rectangle 2"/>
          <p:cNvSpPr>
            <a:spLocks noGrp="1" noRot="1" noChangeAspect="1" noChangeArrowheads="1" noTextEdit="1"/>
          </p:cNvSpPr>
          <p:nvPr>
            <p:ph type="sldImg"/>
          </p:nvPr>
        </p:nvSpPr>
        <p:spPr>
          <a:ln/>
        </p:spPr>
      </p:sp>
      <p:sp>
        <p:nvSpPr>
          <p:cNvPr id="130054" name="Rectangle 3"/>
          <p:cNvSpPr>
            <a:spLocks noGrp="1" noChangeArrowheads="1"/>
          </p:cNvSpPr>
          <p:nvPr>
            <p:ph type="body" idx="1"/>
          </p:nvPr>
        </p:nvSpPr>
        <p:spPr>
          <a:noFill/>
          <a:ln/>
        </p:spPr>
        <p:txBody>
          <a:bodyPr/>
          <a:lstStyle/>
          <a:p>
            <a:pPr eaLnBrk="1" hangingPunct="1"/>
            <a:r>
              <a:rPr lang="en-US" sz="1200" dirty="0">
                <a:solidFill>
                  <a:schemeClr val="bg1"/>
                </a:solidFill>
              </a:rPr>
              <a:t>Started to show up in the HVAC industry in the late 1970’s</a:t>
            </a:r>
          </a:p>
          <a:p>
            <a:pPr eaLnBrk="1" hangingPunct="1"/>
            <a:r>
              <a:rPr lang="en-US" sz="1200" dirty="0">
                <a:solidFill>
                  <a:schemeClr val="bg1"/>
                </a:solidFill>
              </a:rPr>
              <a:t>Technology actually developed in the late 1930’s.</a:t>
            </a:r>
          </a:p>
          <a:p>
            <a:pPr eaLnBrk="1" hangingPunct="1"/>
            <a:r>
              <a:rPr lang="en-US" sz="1200" dirty="0">
                <a:solidFill>
                  <a:schemeClr val="bg1"/>
                </a:solidFill>
              </a:rPr>
              <a:t>Ziegler-Nichols tuning techniques developed in the 1940’s.</a:t>
            </a:r>
          </a:p>
          <a:p>
            <a:pPr eaLnBrk="1" hangingPunct="1"/>
            <a:endParaRPr lang="en-US" dirty="0"/>
          </a:p>
        </p:txBody>
      </p:sp>
    </p:spTree>
    <p:extLst>
      <p:ext uri="{BB962C8B-B14F-4D97-AF65-F5344CB8AC3E}">
        <p14:creationId xmlns:p14="http://schemas.microsoft.com/office/powerpoint/2010/main" val="364616761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6"/>
          <p:cNvSpPr>
            <a:spLocks noGrp="1" noChangeArrowheads="1"/>
          </p:cNvSpPr>
          <p:nvPr>
            <p:ph type="ftr" sz="quarter" idx="4"/>
          </p:nvPr>
        </p:nvSpPr>
        <p:spPr>
          <a:noFill/>
        </p:spPr>
        <p:txBody>
          <a:bodyPr/>
          <a:lstStyle/>
          <a:p>
            <a:r>
              <a:rPr lang="en-US"/>
              <a:t>NCBC 2003 – Palm Springs, California</a:t>
            </a:r>
          </a:p>
        </p:txBody>
      </p:sp>
      <p:sp>
        <p:nvSpPr>
          <p:cNvPr id="131075" name="Rectangle 7"/>
          <p:cNvSpPr>
            <a:spLocks noGrp="1" noChangeArrowheads="1"/>
          </p:cNvSpPr>
          <p:nvPr>
            <p:ph type="sldNum" sz="quarter" idx="5"/>
          </p:nvPr>
        </p:nvSpPr>
        <p:spPr>
          <a:noFill/>
        </p:spPr>
        <p:txBody>
          <a:bodyPr/>
          <a:lstStyle/>
          <a:p>
            <a:fld id="{DA150836-F540-4EE9-AE29-0CE16A5C7F7F}" type="slidenum">
              <a:rPr lang="en-US"/>
              <a:pPr/>
              <a:t>34</a:t>
            </a:fld>
            <a:endParaRPr lang="en-US"/>
          </a:p>
        </p:txBody>
      </p:sp>
      <p:sp>
        <p:nvSpPr>
          <p:cNvPr id="131076" name="Rectangle 9"/>
          <p:cNvSpPr>
            <a:spLocks noGrp="1" noChangeArrowheads="1"/>
          </p:cNvSpPr>
          <p:nvPr>
            <p:ph type="dt" sz="quarter" idx="1"/>
          </p:nvPr>
        </p:nvSpPr>
        <p:spPr>
          <a:noFill/>
        </p:spPr>
        <p:txBody>
          <a:bodyPr/>
          <a:lstStyle/>
          <a:p>
            <a:fld id="{D83B149D-3D82-4F76-9CD6-3960CDCC784C}" type="datetime1">
              <a:rPr lang="en-US"/>
              <a:pPr/>
              <a:t>4/13/2022</a:t>
            </a:fld>
            <a:endParaRPr lang="en-US"/>
          </a:p>
        </p:txBody>
      </p:sp>
      <p:sp>
        <p:nvSpPr>
          <p:cNvPr id="131077" name="Rectangle 2"/>
          <p:cNvSpPr>
            <a:spLocks noGrp="1" noRot="1" noChangeAspect="1" noChangeArrowheads="1" noTextEdit="1"/>
          </p:cNvSpPr>
          <p:nvPr>
            <p:ph type="sldImg"/>
          </p:nvPr>
        </p:nvSpPr>
        <p:spPr>
          <a:ln/>
        </p:spPr>
      </p:sp>
      <p:sp>
        <p:nvSpPr>
          <p:cNvPr id="13107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82762860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84FCE88-E8C4-4EE5-9A77-29213D976D79}" type="slidenum">
              <a:rPr lang="en-US" smtClean="0"/>
              <a:pPr/>
              <a:t>35</a:t>
            </a:fld>
            <a:endParaRPr lang="en-US"/>
          </a:p>
        </p:txBody>
      </p:sp>
    </p:spTree>
    <p:extLst>
      <p:ext uri="{BB962C8B-B14F-4D97-AF65-F5344CB8AC3E}">
        <p14:creationId xmlns:p14="http://schemas.microsoft.com/office/powerpoint/2010/main" val="418079551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GreenPrints 2002 – Atalanta, GA</a:t>
            </a:r>
          </a:p>
        </p:txBody>
      </p:sp>
      <p:sp>
        <p:nvSpPr>
          <p:cNvPr id="5" name="Rectangle 7"/>
          <p:cNvSpPr>
            <a:spLocks noGrp="1" noChangeArrowheads="1"/>
          </p:cNvSpPr>
          <p:nvPr>
            <p:ph type="sldNum" sz="quarter" idx="5"/>
          </p:nvPr>
        </p:nvSpPr>
        <p:spPr>
          <a:ln/>
        </p:spPr>
        <p:txBody>
          <a:bodyPr/>
          <a:lstStyle/>
          <a:p>
            <a:fld id="{96159B12-6D6D-493B-AAC2-7B42AE348B17}" type="slidenum">
              <a:rPr lang="en-US"/>
              <a:pPr/>
              <a:t>36</a:t>
            </a:fld>
            <a:endParaRPr lang="en-US"/>
          </a:p>
        </p:txBody>
      </p:sp>
      <p:sp>
        <p:nvSpPr>
          <p:cNvPr id="6" name="Rectangle 9"/>
          <p:cNvSpPr>
            <a:spLocks noGrp="1" noChangeArrowheads="1"/>
          </p:cNvSpPr>
          <p:nvPr>
            <p:ph type="dt" idx="1"/>
          </p:nvPr>
        </p:nvSpPr>
        <p:spPr>
          <a:ln/>
        </p:spPr>
        <p:txBody>
          <a:bodyPr/>
          <a:lstStyle/>
          <a:p>
            <a:fld id="{DA3FB74E-7508-45EB-B88C-FF964458A58A}" type="datetime1">
              <a:rPr lang="en-US"/>
              <a:pPr/>
              <a:t>4/13/2022</a:t>
            </a:fld>
            <a:endParaRPr lang="en-US"/>
          </a:p>
        </p:txBody>
      </p:sp>
      <p:sp>
        <p:nvSpPr>
          <p:cNvPr id="1152002" name="Rectangle 2"/>
          <p:cNvSpPr>
            <a:spLocks noGrp="1" noRot="1" noChangeAspect="1" noChangeArrowheads="1" noTextEdit="1"/>
          </p:cNvSpPr>
          <p:nvPr>
            <p:ph type="sldImg"/>
          </p:nvPr>
        </p:nvSpPr>
        <p:spPr>
          <a:ln/>
        </p:spPr>
      </p:sp>
      <p:sp>
        <p:nvSpPr>
          <p:cNvPr id="1152003" name="Rectangle 3"/>
          <p:cNvSpPr>
            <a:spLocks noGrp="1" noChangeArrowheads="1"/>
          </p:cNvSpPr>
          <p:nvPr>
            <p:ph type="body" idx="1"/>
          </p:nvPr>
        </p:nvSpPr>
        <p:spPr/>
        <p:txBody>
          <a:bodyPr/>
          <a:lstStyle/>
          <a:p>
            <a:r>
              <a:rPr lang="en-US" dirty="0"/>
              <a:t>H	F	</a:t>
            </a:r>
          </a:p>
          <a:p>
            <a:r>
              <a:rPr lang="en-US" dirty="0"/>
              <a:t>7.84	8.00	</a:t>
            </a:r>
          </a:p>
          <a:p>
            <a:r>
              <a:rPr lang="en-US" dirty="0"/>
              <a:t>6.00	7.00	</a:t>
            </a:r>
          </a:p>
          <a:p>
            <a:r>
              <a:rPr lang="en-US" dirty="0"/>
              <a:t>3.06	5.00	</a:t>
            </a:r>
          </a:p>
          <a:p>
            <a:r>
              <a:rPr lang="en-US" dirty="0"/>
              <a:t>1.10	3.00	</a:t>
            </a:r>
          </a:p>
          <a:p>
            <a:r>
              <a:rPr lang="en-US" dirty="0"/>
              <a:t>0.49	2.00	</a:t>
            </a:r>
          </a:p>
          <a:p>
            <a:r>
              <a:rPr lang="en-US" dirty="0"/>
              <a:t>0.12	1.00	</a:t>
            </a:r>
          </a:p>
          <a:p>
            <a:r>
              <a:rPr lang="en-US" dirty="0"/>
              <a:t>0.00	0.00	</a:t>
            </a:r>
          </a:p>
          <a:p>
            <a:endParaRPr lang="en-US" dirty="0"/>
          </a:p>
          <a:p>
            <a:endParaRPr lang="en-US" dirty="0"/>
          </a:p>
        </p:txBody>
      </p:sp>
    </p:spTree>
    <p:extLst>
      <p:ext uri="{BB962C8B-B14F-4D97-AF65-F5344CB8AC3E}">
        <p14:creationId xmlns:p14="http://schemas.microsoft.com/office/powerpoint/2010/main" val="22762573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GreenPrints 2002 – Atalanta, GA</a:t>
            </a:r>
          </a:p>
        </p:txBody>
      </p:sp>
      <p:sp>
        <p:nvSpPr>
          <p:cNvPr id="5" name="Rectangle 7"/>
          <p:cNvSpPr>
            <a:spLocks noGrp="1" noChangeArrowheads="1"/>
          </p:cNvSpPr>
          <p:nvPr>
            <p:ph type="sldNum" sz="quarter" idx="5"/>
          </p:nvPr>
        </p:nvSpPr>
        <p:spPr>
          <a:ln/>
        </p:spPr>
        <p:txBody>
          <a:bodyPr/>
          <a:lstStyle/>
          <a:p>
            <a:fld id="{96159B12-6D6D-493B-AAC2-7B42AE348B17}" type="slidenum">
              <a:rPr lang="en-US"/>
              <a:pPr/>
              <a:t>37</a:t>
            </a:fld>
            <a:endParaRPr lang="en-US"/>
          </a:p>
        </p:txBody>
      </p:sp>
      <p:sp>
        <p:nvSpPr>
          <p:cNvPr id="6" name="Rectangle 9"/>
          <p:cNvSpPr>
            <a:spLocks noGrp="1" noChangeArrowheads="1"/>
          </p:cNvSpPr>
          <p:nvPr>
            <p:ph type="dt" idx="1"/>
          </p:nvPr>
        </p:nvSpPr>
        <p:spPr>
          <a:ln/>
        </p:spPr>
        <p:txBody>
          <a:bodyPr/>
          <a:lstStyle/>
          <a:p>
            <a:fld id="{DA3FB74E-7508-45EB-B88C-FF964458A58A}" type="datetime1">
              <a:rPr lang="en-US"/>
              <a:pPr/>
              <a:t>4/13/2022</a:t>
            </a:fld>
            <a:endParaRPr lang="en-US"/>
          </a:p>
        </p:txBody>
      </p:sp>
      <p:sp>
        <p:nvSpPr>
          <p:cNvPr id="1152002" name="Rectangle 2"/>
          <p:cNvSpPr>
            <a:spLocks noGrp="1" noRot="1" noChangeAspect="1" noChangeArrowheads="1" noTextEdit="1"/>
          </p:cNvSpPr>
          <p:nvPr>
            <p:ph type="sldImg"/>
          </p:nvPr>
        </p:nvSpPr>
        <p:spPr>
          <a:ln/>
        </p:spPr>
      </p:sp>
      <p:sp>
        <p:nvSpPr>
          <p:cNvPr id="1152003" name="Rectangle 3"/>
          <p:cNvSpPr>
            <a:spLocks noGrp="1" noChangeArrowheads="1"/>
          </p:cNvSpPr>
          <p:nvPr>
            <p:ph type="body" idx="1"/>
          </p:nvPr>
        </p:nvSpPr>
        <p:spPr/>
        <p:txBody>
          <a:bodyPr/>
          <a:lstStyle/>
          <a:p>
            <a:r>
              <a:rPr lang="en-US" dirty="0"/>
              <a:t>H	F	</a:t>
            </a:r>
          </a:p>
          <a:p>
            <a:r>
              <a:rPr lang="en-US" dirty="0"/>
              <a:t>7.84	8.00	</a:t>
            </a:r>
          </a:p>
          <a:p>
            <a:r>
              <a:rPr lang="en-US" dirty="0"/>
              <a:t>6.00	7.00	</a:t>
            </a:r>
          </a:p>
          <a:p>
            <a:r>
              <a:rPr lang="en-US" dirty="0"/>
              <a:t>3.06	5.00	</a:t>
            </a:r>
          </a:p>
          <a:p>
            <a:r>
              <a:rPr lang="en-US" dirty="0"/>
              <a:t>1.10	3.00	</a:t>
            </a:r>
          </a:p>
          <a:p>
            <a:r>
              <a:rPr lang="en-US" dirty="0"/>
              <a:t>0.49	2.00	</a:t>
            </a:r>
          </a:p>
          <a:p>
            <a:r>
              <a:rPr lang="en-US" dirty="0"/>
              <a:t>0.12	1.00	</a:t>
            </a:r>
          </a:p>
          <a:p>
            <a:r>
              <a:rPr lang="en-US" dirty="0"/>
              <a:t>0.00	0.00	</a:t>
            </a:r>
          </a:p>
          <a:p>
            <a:endParaRPr lang="en-US" dirty="0"/>
          </a:p>
          <a:p>
            <a:endParaRPr lang="en-US" dirty="0"/>
          </a:p>
        </p:txBody>
      </p:sp>
    </p:spTree>
    <p:extLst>
      <p:ext uri="{BB962C8B-B14F-4D97-AF65-F5344CB8AC3E}">
        <p14:creationId xmlns:p14="http://schemas.microsoft.com/office/powerpoint/2010/main" val="184596289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GreenPrints 2002 – Atalanta, GA</a:t>
            </a:r>
          </a:p>
        </p:txBody>
      </p:sp>
      <p:sp>
        <p:nvSpPr>
          <p:cNvPr id="5" name="Rectangle 7"/>
          <p:cNvSpPr>
            <a:spLocks noGrp="1" noChangeArrowheads="1"/>
          </p:cNvSpPr>
          <p:nvPr>
            <p:ph type="sldNum" sz="quarter" idx="5"/>
          </p:nvPr>
        </p:nvSpPr>
        <p:spPr>
          <a:ln/>
        </p:spPr>
        <p:txBody>
          <a:bodyPr/>
          <a:lstStyle/>
          <a:p>
            <a:fld id="{96159B12-6D6D-493B-AAC2-7B42AE348B17}" type="slidenum">
              <a:rPr lang="en-US"/>
              <a:pPr/>
              <a:t>38</a:t>
            </a:fld>
            <a:endParaRPr lang="en-US"/>
          </a:p>
        </p:txBody>
      </p:sp>
      <p:sp>
        <p:nvSpPr>
          <p:cNvPr id="6" name="Rectangle 9"/>
          <p:cNvSpPr>
            <a:spLocks noGrp="1" noChangeArrowheads="1"/>
          </p:cNvSpPr>
          <p:nvPr>
            <p:ph type="dt" idx="1"/>
          </p:nvPr>
        </p:nvSpPr>
        <p:spPr>
          <a:ln/>
        </p:spPr>
        <p:txBody>
          <a:bodyPr/>
          <a:lstStyle/>
          <a:p>
            <a:fld id="{DA3FB74E-7508-45EB-B88C-FF964458A58A}" type="datetime1">
              <a:rPr lang="en-US"/>
              <a:pPr/>
              <a:t>4/13/2022</a:t>
            </a:fld>
            <a:endParaRPr lang="en-US"/>
          </a:p>
        </p:txBody>
      </p:sp>
      <p:sp>
        <p:nvSpPr>
          <p:cNvPr id="1152002" name="Rectangle 2"/>
          <p:cNvSpPr>
            <a:spLocks noGrp="1" noRot="1" noChangeAspect="1" noChangeArrowheads="1" noTextEdit="1"/>
          </p:cNvSpPr>
          <p:nvPr>
            <p:ph type="sldImg"/>
          </p:nvPr>
        </p:nvSpPr>
        <p:spPr>
          <a:ln/>
        </p:spPr>
      </p:sp>
      <p:sp>
        <p:nvSpPr>
          <p:cNvPr id="1152003" name="Rectangle 3"/>
          <p:cNvSpPr>
            <a:spLocks noGrp="1" noChangeArrowheads="1"/>
          </p:cNvSpPr>
          <p:nvPr>
            <p:ph type="body" idx="1"/>
          </p:nvPr>
        </p:nvSpPr>
        <p:spPr/>
        <p:txBody>
          <a:bodyPr/>
          <a:lstStyle/>
          <a:p>
            <a:r>
              <a:rPr lang="en-US" dirty="0"/>
              <a:t>H	F	</a:t>
            </a:r>
          </a:p>
          <a:p>
            <a:r>
              <a:rPr lang="en-US" dirty="0"/>
              <a:t>7.84	8.00	</a:t>
            </a:r>
          </a:p>
          <a:p>
            <a:r>
              <a:rPr lang="en-US" dirty="0"/>
              <a:t>6.00	7.00	</a:t>
            </a:r>
          </a:p>
          <a:p>
            <a:r>
              <a:rPr lang="en-US" dirty="0"/>
              <a:t>3.06	5.00	</a:t>
            </a:r>
          </a:p>
          <a:p>
            <a:r>
              <a:rPr lang="en-US" dirty="0"/>
              <a:t>1.10	3.00	</a:t>
            </a:r>
          </a:p>
          <a:p>
            <a:r>
              <a:rPr lang="en-US" dirty="0"/>
              <a:t>0.49	2.00	</a:t>
            </a:r>
          </a:p>
          <a:p>
            <a:r>
              <a:rPr lang="en-US" dirty="0"/>
              <a:t>0.12	1.00	</a:t>
            </a:r>
          </a:p>
          <a:p>
            <a:r>
              <a:rPr lang="en-US" dirty="0"/>
              <a:t>0.00	0.00	</a:t>
            </a:r>
          </a:p>
          <a:p>
            <a:endParaRPr lang="en-US" dirty="0"/>
          </a:p>
          <a:p>
            <a:endParaRPr lang="en-US" dirty="0"/>
          </a:p>
        </p:txBody>
      </p:sp>
    </p:spTree>
    <p:extLst>
      <p:ext uri="{BB962C8B-B14F-4D97-AF65-F5344CB8AC3E}">
        <p14:creationId xmlns:p14="http://schemas.microsoft.com/office/powerpoint/2010/main" val="131013600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6"/>
          <p:cNvSpPr>
            <a:spLocks noGrp="1" noChangeArrowheads="1"/>
          </p:cNvSpPr>
          <p:nvPr>
            <p:ph type="ftr" sz="quarter" idx="4"/>
          </p:nvPr>
        </p:nvSpPr>
        <p:spPr>
          <a:noFill/>
        </p:spPr>
        <p:txBody>
          <a:bodyPr/>
          <a:lstStyle/>
          <a:p>
            <a:r>
              <a:rPr lang="en-US"/>
              <a:t>NCBC 2003 – Palm Springs, California</a:t>
            </a:r>
          </a:p>
        </p:txBody>
      </p:sp>
      <p:sp>
        <p:nvSpPr>
          <p:cNvPr id="134147" name="Rectangle 7"/>
          <p:cNvSpPr>
            <a:spLocks noGrp="1" noChangeArrowheads="1"/>
          </p:cNvSpPr>
          <p:nvPr>
            <p:ph type="sldNum" sz="quarter" idx="5"/>
          </p:nvPr>
        </p:nvSpPr>
        <p:spPr>
          <a:noFill/>
        </p:spPr>
        <p:txBody>
          <a:bodyPr/>
          <a:lstStyle/>
          <a:p>
            <a:fld id="{0043A62A-F882-4172-A06F-4D59925B5584}" type="slidenum">
              <a:rPr lang="en-US"/>
              <a:pPr/>
              <a:t>39</a:t>
            </a:fld>
            <a:endParaRPr lang="en-US"/>
          </a:p>
        </p:txBody>
      </p:sp>
      <p:sp>
        <p:nvSpPr>
          <p:cNvPr id="134148" name="Rectangle 9"/>
          <p:cNvSpPr>
            <a:spLocks noGrp="1" noChangeArrowheads="1"/>
          </p:cNvSpPr>
          <p:nvPr>
            <p:ph type="dt" sz="quarter" idx="1"/>
          </p:nvPr>
        </p:nvSpPr>
        <p:spPr>
          <a:noFill/>
        </p:spPr>
        <p:txBody>
          <a:bodyPr/>
          <a:lstStyle/>
          <a:p>
            <a:fld id="{005AC9EC-CFA5-4561-A79A-3E016D72F5FD}" type="datetime1">
              <a:rPr lang="en-US"/>
              <a:pPr/>
              <a:t>4/13/2022</a:t>
            </a:fld>
            <a:endParaRPr lang="en-US"/>
          </a:p>
        </p:txBody>
      </p:sp>
      <p:sp>
        <p:nvSpPr>
          <p:cNvPr id="134149" name="Rectangle 2"/>
          <p:cNvSpPr>
            <a:spLocks noGrp="1" noRot="1" noChangeAspect="1" noChangeArrowheads="1" noTextEdit="1"/>
          </p:cNvSpPr>
          <p:nvPr>
            <p:ph type="sldImg"/>
          </p:nvPr>
        </p:nvSpPr>
        <p:spPr>
          <a:ln/>
        </p:spPr>
      </p:sp>
      <p:sp>
        <p:nvSpPr>
          <p:cNvPr id="13415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05393414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GreenPrints 2002 – Atalanta, GA</a:t>
            </a:r>
          </a:p>
        </p:txBody>
      </p:sp>
      <p:sp>
        <p:nvSpPr>
          <p:cNvPr id="5" name="Rectangle 7"/>
          <p:cNvSpPr>
            <a:spLocks noGrp="1" noChangeArrowheads="1"/>
          </p:cNvSpPr>
          <p:nvPr>
            <p:ph type="sldNum" sz="quarter" idx="5"/>
          </p:nvPr>
        </p:nvSpPr>
        <p:spPr>
          <a:ln/>
        </p:spPr>
        <p:txBody>
          <a:bodyPr/>
          <a:lstStyle/>
          <a:p>
            <a:fld id="{96159B12-6D6D-493B-AAC2-7B42AE348B17}" type="slidenum">
              <a:rPr lang="en-US"/>
              <a:pPr/>
              <a:t>40</a:t>
            </a:fld>
            <a:endParaRPr lang="en-US"/>
          </a:p>
        </p:txBody>
      </p:sp>
      <p:sp>
        <p:nvSpPr>
          <p:cNvPr id="6" name="Rectangle 9"/>
          <p:cNvSpPr>
            <a:spLocks noGrp="1" noChangeArrowheads="1"/>
          </p:cNvSpPr>
          <p:nvPr>
            <p:ph type="dt" idx="1"/>
          </p:nvPr>
        </p:nvSpPr>
        <p:spPr>
          <a:ln/>
        </p:spPr>
        <p:txBody>
          <a:bodyPr/>
          <a:lstStyle/>
          <a:p>
            <a:fld id="{DA3FB74E-7508-45EB-B88C-FF964458A58A}" type="datetime1">
              <a:rPr lang="en-US"/>
              <a:pPr/>
              <a:t>4/13/2022</a:t>
            </a:fld>
            <a:endParaRPr lang="en-US"/>
          </a:p>
        </p:txBody>
      </p:sp>
      <p:sp>
        <p:nvSpPr>
          <p:cNvPr id="1152002" name="Rectangle 2"/>
          <p:cNvSpPr>
            <a:spLocks noGrp="1" noRot="1" noChangeAspect="1" noChangeArrowheads="1" noTextEdit="1"/>
          </p:cNvSpPr>
          <p:nvPr>
            <p:ph type="sldImg"/>
          </p:nvPr>
        </p:nvSpPr>
        <p:spPr>
          <a:ln/>
        </p:spPr>
      </p:sp>
      <p:sp>
        <p:nvSpPr>
          <p:cNvPr id="1152003" name="Rectangle 3"/>
          <p:cNvSpPr>
            <a:spLocks noGrp="1" noChangeArrowheads="1"/>
          </p:cNvSpPr>
          <p:nvPr>
            <p:ph type="body" idx="1"/>
          </p:nvPr>
        </p:nvSpPr>
        <p:spPr/>
        <p:txBody>
          <a:bodyPr/>
          <a:lstStyle/>
          <a:p>
            <a:r>
              <a:rPr lang="en-US" dirty="0"/>
              <a:t>H	F	</a:t>
            </a:r>
          </a:p>
          <a:p>
            <a:r>
              <a:rPr lang="en-US" dirty="0"/>
              <a:t>7.84	8.00	</a:t>
            </a:r>
          </a:p>
          <a:p>
            <a:r>
              <a:rPr lang="en-US" dirty="0"/>
              <a:t>6.00	7.00	</a:t>
            </a:r>
          </a:p>
          <a:p>
            <a:r>
              <a:rPr lang="en-US" dirty="0"/>
              <a:t>3.06	5.00	</a:t>
            </a:r>
          </a:p>
          <a:p>
            <a:r>
              <a:rPr lang="en-US" dirty="0"/>
              <a:t>1.10	3.00	</a:t>
            </a:r>
          </a:p>
          <a:p>
            <a:r>
              <a:rPr lang="en-US" dirty="0"/>
              <a:t>0.49	2.00	</a:t>
            </a:r>
          </a:p>
          <a:p>
            <a:r>
              <a:rPr lang="en-US" dirty="0"/>
              <a:t>0.12	1.00	</a:t>
            </a:r>
          </a:p>
          <a:p>
            <a:r>
              <a:rPr lang="en-US" dirty="0"/>
              <a:t>0.00	0.00	</a:t>
            </a:r>
          </a:p>
          <a:p>
            <a:endParaRPr lang="en-US" dirty="0"/>
          </a:p>
          <a:p>
            <a:endParaRPr lang="en-US" dirty="0"/>
          </a:p>
        </p:txBody>
      </p:sp>
    </p:spTree>
    <p:extLst>
      <p:ext uri="{BB962C8B-B14F-4D97-AF65-F5344CB8AC3E}">
        <p14:creationId xmlns:p14="http://schemas.microsoft.com/office/powerpoint/2010/main" val="431754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Grp="1" noChangeArrowheads="1"/>
          </p:cNvSpPr>
          <p:nvPr>
            <p:ph type="ftr" sz="quarter" idx="4"/>
          </p:nvPr>
        </p:nvSpPr>
        <p:spPr>
          <a:noFill/>
        </p:spPr>
        <p:txBody>
          <a:bodyPr/>
          <a:lstStyle/>
          <a:p>
            <a:r>
              <a:rPr lang="en-US"/>
              <a:t>GreenPrints 2002 – Atalanta, GA</a:t>
            </a:r>
          </a:p>
        </p:txBody>
      </p:sp>
      <p:sp>
        <p:nvSpPr>
          <p:cNvPr id="13315" name="Rectangle 7"/>
          <p:cNvSpPr>
            <a:spLocks noGrp="1" noChangeArrowheads="1"/>
          </p:cNvSpPr>
          <p:nvPr>
            <p:ph type="sldNum" sz="quarter" idx="5"/>
          </p:nvPr>
        </p:nvSpPr>
        <p:spPr>
          <a:noFill/>
        </p:spPr>
        <p:txBody>
          <a:bodyPr/>
          <a:lstStyle/>
          <a:p>
            <a:fld id="{1076DF3F-0FC4-4DB6-B998-FCC6AF8909CF}" type="slidenum">
              <a:rPr lang="en-US" smtClean="0"/>
              <a:pPr/>
              <a:t>5</a:t>
            </a:fld>
            <a:endParaRPr lang="en-US"/>
          </a:p>
        </p:txBody>
      </p:sp>
      <p:sp>
        <p:nvSpPr>
          <p:cNvPr id="13316" name="Rectangle 9"/>
          <p:cNvSpPr>
            <a:spLocks noGrp="1" noChangeArrowheads="1"/>
          </p:cNvSpPr>
          <p:nvPr>
            <p:ph type="dt" sz="quarter" idx="1"/>
          </p:nvPr>
        </p:nvSpPr>
        <p:spPr>
          <a:noFill/>
        </p:spPr>
        <p:txBody>
          <a:bodyPr/>
          <a:lstStyle/>
          <a:p>
            <a:fld id="{C404D900-5C2E-4284-9CED-FAB128C590B6}" type="datetime1">
              <a:rPr lang="en-US" smtClean="0"/>
              <a:pPr/>
              <a:t>4/13/2022</a:t>
            </a:fld>
            <a:endParaRPr lang="en-US"/>
          </a:p>
        </p:txBody>
      </p:sp>
      <p:sp>
        <p:nvSpPr>
          <p:cNvPr id="13317" name="Rectangle 2"/>
          <p:cNvSpPr>
            <a:spLocks noGrp="1" noRot="1" noChangeAspect="1" noChangeArrowheads="1" noTextEdit="1"/>
          </p:cNvSpPr>
          <p:nvPr>
            <p:ph type="sldImg"/>
          </p:nvPr>
        </p:nvSpPr>
        <p:spPr>
          <a:ln/>
        </p:spPr>
      </p:sp>
      <p:sp>
        <p:nvSpPr>
          <p:cNvPr id="13318" name="Rectangle 3"/>
          <p:cNvSpPr>
            <a:spLocks noGrp="1" noChangeArrowheads="1"/>
          </p:cNvSpPr>
          <p:nvPr>
            <p:ph type="body" idx="1"/>
          </p:nvPr>
        </p:nvSpPr>
        <p:spPr>
          <a:noFill/>
          <a:ln/>
        </p:spPr>
        <p:txBody>
          <a:bodyPr/>
          <a:lstStyle/>
          <a:p>
            <a:pPr eaLnBrk="1" hangingPunct="1"/>
            <a:r>
              <a:rPr lang="en-US" dirty="0"/>
              <a:t>Development 2</a:t>
            </a:r>
          </a:p>
          <a:p>
            <a:pPr eaLnBrk="1" hangingPunct="1"/>
            <a:endParaRPr lang="en-US" dirty="0"/>
          </a:p>
        </p:txBody>
      </p:sp>
    </p:spTree>
    <p:extLst>
      <p:ext uri="{BB962C8B-B14F-4D97-AF65-F5344CB8AC3E}">
        <p14:creationId xmlns:p14="http://schemas.microsoft.com/office/powerpoint/2010/main" val="358267924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GreenPrints 2002 – Atalanta, GA</a:t>
            </a:r>
          </a:p>
        </p:txBody>
      </p:sp>
      <p:sp>
        <p:nvSpPr>
          <p:cNvPr id="5" name="Rectangle 7"/>
          <p:cNvSpPr>
            <a:spLocks noGrp="1" noChangeArrowheads="1"/>
          </p:cNvSpPr>
          <p:nvPr>
            <p:ph type="sldNum" sz="quarter" idx="5"/>
          </p:nvPr>
        </p:nvSpPr>
        <p:spPr>
          <a:ln/>
        </p:spPr>
        <p:txBody>
          <a:bodyPr/>
          <a:lstStyle/>
          <a:p>
            <a:fld id="{96159B12-6D6D-493B-AAC2-7B42AE348B17}" type="slidenum">
              <a:rPr lang="en-US"/>
              <a:pPr/>
              <a:t>41</a:t>
            </a:fld>
            <a:endParaRPr lang="en-US"/>
          </a:p>
        </p:txBody>
      </p:sp>
      <p:sp>
        <p:nvSpPr>
          <p:cNvPr id="6" name="Rectangle 9"/>
          <p:cNvSpPr>
            <a:spLocks noGrp="1" noChangeArrowheads="1"/>
          </p:cNvSpPr>
          <p:nvPr>
            <p:ph type="dt" idx="1"/>
          </p:nvPr>
        </p:nvSpPr>
        <p:spPr>
          <a:ln/>
        </p:spPr>
        <p:txBody>
          <a:bodyPr/>
          <a:lstStyle/>
          <a:p>
            <a:fld id="{DA3FB74E-7508-45EB-B88C-FF964458A58A}" type="datetime1">
              <a:rPr lang="en-US"/>
              <a:pPr/>
              <a:t>4/13/2022</a:t>
            </a:fld>
            <a:endParaRPr lang="en-US"/>
          </a:p>
        </p:txBody>
      </p:sp>
      <p:sp>
        <p:nvSpPr>
          <p:cNvPr id="1152002" name="Rectangle 2"/>
          <p:cNvSpPr>
            <a:spLocks noGrp="1" noRot="1" noChangeAspect="1" noChangeArrowheads="1" noTextEdit="1"/>
          </p:cNvSpPr>
          <p:nvPr>
            <p:ph type="sldImg"/>
          </p:nvPr>
        </p:nvSpPr>
        <p:spPr>
          <a:ln/>
        </p:spPr>
      </p:sp>
      <p:sp>
        <p:nvSpPr>
          <p:cNvPr id="1152003" name="Rectangle 3"/>
          <p:cNvSpPr>
            <a:spLocks noGrp="1" noChangeArrowheads="1"/>
          </p:cNvSpPr>
          <p:nvPr>
            <p:ph type="body" idx="1"/>
          </p:nvPr>
        </p:nvSpPr>
        <p:spPr/>
        <p:txBody>
          <a:bodyPr/>
          <a:lstStyle/>
          <a:p>
            <a:r>
              <a:rPr lang="en-US" dirty="0"/>
              <a:t>H	F	</a:t>
            </a:r>
          </a:p>
          <a:p>
            <a:r>
              <a:rPr lang="en-US" dirty="0"/>
              <a:t>7.84	8.00	</a:t>
            </a:r>
          </a:p>
          <a:p>
            <a:r>
              <a:rPr lang="en-US" dirty="0"/>
              <a:t>6.00	7.00	</a:t>
            </a:r>
          </a:p>
          <a:p>
            <a:r>
              <a:rPr lang="en-US" dirty="0"/>
              <a:t>3.06	5.00	</a:t>
            </a:r>
          </a:p>
          <a:p>
            <a:r>
              <a:rPr lang="en-US" dirty="0"/>
              <a:t>1.10	3.00	</a:t>
            </a:r>
          </a:p>
          <a:p>
            <a:r>
              <a:rPr lang="en-US" dirty="0"/>
              <a:t>0.49	2.00	</a:t>
            </a:r>
          </a:p>
          <a:p>
            <a:r>
              <a:rPr lang="en-US" dirty="0"/>
              <a:t>0.12	1.00	</a:t>
            </a:r>
          </a:p>
          <a:p>
            <a:r>
              <a:rPr lang="en-US" dirty="0"/>
              <a:t>0.00	0.00	</a:t>
            </a:r>
          </a:p>
          <a:p>
            <a:endParaRPr lang="en-US" dirty="0"/>
          </a:p>
          <a:p>
            <a:endParaRPr lang="en-US" dirty="0"/>
          </a:p>
        </p:txBody>
      </p:sp>
    </p:spTree>
    <p:extLst>
      <p:ext uri="{BB962C8B-B14F-4D97-AF65-F5344CB8AC3E}">
        <p14:creationId xmlns:p14="http://schemas.microsoft.com/office/powerpoint/2010/main" val="355752895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GreenPrints 2002 – Atalanta, GA</a:t>
            </a:r>
          </a:p>
        </p:txBody>
      </p:sp>
      <p:sp>
        <p:nvSpPr>
          <p:cNvPr id="5" name="Rectangle 7"/>
          <p:cNvSpPr>
            <a:spLocks noGrp="1" noChangeArrowheads="1"/>
          </p:cNvSpPr>
          <p:nvPr>
            <p:ph type="sldNum" sz="quarter" idx="5"/>
          </p:nvPr>
        </p:nvSpPr>
        <p:spPr>
          <a:ln/>
        </p:spPr>
        <p:txBody>
          <a:bodyPr/>
          <a:lstStyle/>
          <a:p>
            <a:fld id="{96159B12-6D6D-493B-AAC2-7B42AE348B17}" type="slidenum">
              <a:rPr lang="en-US"/>
              <a:pPr/>
              <a:t>42</a:t>
            </a:fld>
            <a:endParaRPr lang="en-US"/>
          </a:p>
        </p:txBody>
      </p:sp>
      <p:sp>
        <p:nvSpPr>
          <p:cNvPr id="6" name="Rectangle 9"/>
          <p:cNvSpPr>
            <a:spLocks noGrp="1" noChangeArrowheads="1"/>
          </p:cNvSpPr>
          <p:nvPr>
            <p:ph type="dt" idx="1"/>
          </p:nvPr>
        </p:nvSpPr>
        <p:spPr>
          <a:ln/>
        </p:spPr>
        <p:txBody>
          <a:bodyPr/>
          <a:lstStyle/>
          <a:p>
            <a:fld id="{DA3FB74E-7508-45EB-B88C-FF964458A58A}" type="datetime1">
              <a:rPr lang="en-US"/>
              <a:pPr/>
              <a:t>4/13/2022</a:t>
            </a:fld>
            <a:endParaRPr lang="en-US"/>
          </a:p>
        </p:txBody>
      </p:sp>
      <p:sp>
        <p:nvSpPr>
          <p:cNvPr id="1152002" name="Rectangle 2"/>
          <p:cNvSpPr>
            <a:spLocks noGrp="1" noRot="1" noChangeAspect="1" noChangeArrowheads="1" noTextEdit="1"/>
          </p:cNvSpPr>
          <p:nvPr>
            <p:ph type="sldImg"/>
          </p:nvPr>
        </p:nvSpPr>
        <p:spPr>
          <a:ln/>
        </p:spPr>
      </p:sp>
      <p:sp>
        <p:nvSpPr>
          <p:cNvPr id="1152003" name="Rectangle 3"/>
          <p:cNvSpPr>
            <a:spLocks noGrp="1" noChangeArrowheads="1"/>
          </p:cNvSpPr>
          <p:nvPr>
            <p:ph type="body" idx="1"/>
          </p:nvPr>
        </p:nvSpPr>
        <p:spPr/>
        <p:txBody>
          <a:bodyPr/>
          <a:lstStyle/>
          <a:p>
            <a:r>
              <a:rPr lang="en-US" dirty="0"/>
              <a:t>H	F	</a:t>
            </a:r>
          </a:p>
          <a:p>
            <a:r>
              <a:rPr lang="en-US" dirty="0"/>
              <a:t>7.84	8.00	</a:t>
            </a:r>
          </a:p>
          <a:p>
            <a:r>
              <a:rPr lang="en-US" dirty="0"/>
              <a:t>6.00	7.00	</a:t>
            </a:r>
          </a:p>
          <a:p>
            <a:r>
              <a:rPr lang="en-US" dirty="0"/>
              <a:t>3.06	5.00	</a:t>
            </a:r>
          </a:p>
          <a:p>
            <a:r>
              <a:rPr lang="en-US" dirty="0"/>
              <a:t>1.10	3.00	</a:t>
            </a:r>
          </a:p>
          <a:p>
            <a:r>
              <a:rPr lang="en-US" dirty="0"/>
              <a:t>0.49	2.00	</a:t>
            </a:r>
          </a:p>
          <a:p>
            <a:r>
              <a:rPr lang="en-US" dirty="0"/>
              <a:t>0.12	1.00	</a:t>
            </a:r>
          </a:p>
          <a:p>
            <a:r>
              <a:rPr lang="en-US" dirty="0"/>
              <a:t>0.00	0.00	</a:t>
            </a:r>
          </a:p>
          <a:p>
            <a:endParaRPr lang="en-US" dirty="0"/>
          </a:p>
          <a:p>
            <a:endParaRPr lang="en-US" dirty="0"/>
          </a:p>
        </p:txBody>
      </p:sp>
    </p:spTree>
    <p:extLst>
      <p:ext uri="{BB962C8B-B14F-4D97-AF65-F5344CB8AC3E}">
        <p14:creationId xmlns:p14="http://schemas.microsoft.com/office/powerpoint/2010/main" val="4577447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6"/>
          <p:cNvSpPr>
            <a:spLocks noGrp="1" noChangeArrowheads="1"/>
          </p:cNvSpPr>
          <p:nvPr>
            <p:ph type="ftr" sz="quarter" idx="4"/>
          </p:nvPr>
        </p:nvSpPr>
        <p:spPr>
          <a:noFill/>
        </p:spPr>
        <p:txBody>
          <a:bodyPr/>
          <a:lstStyle/>
          <a:p>
            <a:r>
              <a:rPr lang="en-US"/>
              <a:t>NCBC 2003 – Palm Springs, California</a:t>
            </a:r>
          </a:p>
        </p:txBody>
      </p:sp>
      <p:sp>
        <p:nvSpPr>
          <p:cNvPr id="137219" name="Rectangle 7"/>
          <p:cNvSpPr>
            <a:spLocks noGrp="1" noChangeArrowheads="1"/>
          </p:cNvSpPr>
          <p:nvPr>
            <p:ph type="sldNum" sz="quarter" idx="5"/>
          </p:nvPr>
        </p:nvSpPr>
        <p:spPr>
          <a:noFill/>
        </p:spPr>
        <p:txBody>
          <a:bodyPr/>
          <a:lstStyle/>
          <a:p>
            <a:fld id="{CB4AC4DC-0749-4113-B0B6-AB5DB9A7F0F1}" type="slidenum">
              <a:rPr lang="en-US"/>
              <a:pPr/>
              <a:t>43</a:t>
            </a:fld>
            <a:endParaRPr lang="en-US"/>
          </a:p>
        </p:txBody>
      </p:sp>
      <p:sp>
        <p:nvSpPr>
          <p:cNvPr id="137220" name="Rectangle 9"/>
          <p:cNvSpPr>
            <a:spLocks noGrp="1" noChangeArrowheads="1"/>
          </p:cNvSpPr>
          <p:nvPr>
            <p:ph type="dt" sz="quarter" idx="1"/>
          </p:nvPr>
        </p:nvSpPr>
        <p:spPr>
          <a:noFill/>
        </p:spPr>
        <p:txBody>
          <a:bodyPr/>
          <a:lstStyle/>
          <a:p>
            <a:fld id="{B6150BDA-8D95-4A78-8DFA-7DA8B845D25E}" type="datetime1">
              <a:rPr lang="en-US"/>
              <a:pPr/>
              <a:t>4/13/2022</a:t>
            </a:fld>
            <a:endParaRPr lang="en-US"/>
          </a:p>
        </p:txBody>
      </p:sp>
      <p:sp>
        <p:nvSpPr>
          <p:cNvPr id="137221" name="Rectangle 2"/>
          <p:cNvSpPr>
            <a:spLocks noGrp="1" noRot="1" noChangeAspect="1" noChangeArrowheads="1" noTextEdit="1"/>
          </p:cNvSpPr>
          <p:nvPr>
            <p:ph type="sldImg"/>
          </p:nvPr>
        </p:nvSpPr>
        <p:spPr>
          <a:ln/>
        </p:spPr>
      </p:sp>
      <p:sp>
        <p:nvSpPr>
          <p:cNvPr id="13722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7318025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GreenPrints 2002 – Atalanta, GA</a:t>
            </a:r>
          </a:p>
        </p:txBody>
      </p:sp>
      <p:sp>
        <p:nvSpPr>
          <p:cNvPr id="5" name="Rectangle 7"/>
          <p:cNvSpPr>
            <a:spLocks noGrp="1" noChangeArrowheads="1"/>
          </p:cNvSpPr>
          <p:nvPr>
            <p:ph type="sldNum" sz="quarter" idx="5"/>
          </p:nvPr>
        </p:nvSpPr>
        <p:spPr>
          <a:ln/>
        </p:spPr>
        <p:txBody>
          <a:bodyPr/>
          <a:lstStyle/>
          <a:p>
            <a:fld id="{96159B12-6D6D-493B-AAC2-7B42AE348B17}" type="slidenum">
              <a:rPr lang="en-US"/>
              <a:pPr/>
              <a:t>45</a:t>
            </a:fld>
            <a:endParaRPr lang="en-US"/>
          </a:p>
        </p:txBody>
      </p:sp>
      <p:sp>
        <p:nvSpPr>
          <p:cNvPr id="6" name="Rectangle 9"/>
          <p:cNvSpPr>
            <a:spLocks noGrp="1" noChangeArrowheads="1"/>
          </p:cNvSpPr>
          <p:nvPr>
            <p:ph type="dt" idx="1"/>
          </p:nvPr>
        </p:nvSpPr>
        <p:spPr>
          <a:ln/>
        </p:spPr>
        <p:txBody>
          <a:bodyPr/>
          <a:lstStyle/>
          <a:p>
            <a:fld id="{DA3FB74E-7508-45EB-B88C-FF964458A58A}" type="datetime1">
              <a:rPr lang="en-US"/>
              <a:pPr/>
              <a:t>4/13/2022</a:t>
            </a:fld>
            <a:endParaRPr lang="en-US"/>
          </a:p>
        </p:txBody>
      </p:sp>
      <p:sp>
        <p:nvSpPr>
          <p:cNvPr id="1152002" name="Rectangle 2"/>
          <p:cNvSpPr>
            <a:spLocks noGrp="1" noRot="1" noChangeAspect="1" noChangeArrowheads="1" noTextEdit="1"/>
          </p:cNvSpPr>
          <p:nvPr>
            <p:ph type="sldImg"/>
          </p:nvPr>
        </p:nvSpPr>
        <p:spPr>
          <a:ln/>
        </p:spPr>
      </p:sp>
      <p:sp>
        <p:nvSpPr>
          <p:cNvPr id="1152003" name="Rectangle 3"/>
          <p:cNvSpPr>
            <a:spLocks noGrp="1" noChangeArrowheads="1"/>
          </p:cNvSpPr>
          <p:nvPr>
            <p:ph type="body" idx="1"/>
          </p:nvPr>
        </p:nvSpPr>
        <p:spPr/>
        <p:txBody>
          <a:bodyPr/>
          <a:lstStyle/>
          <a:p>
            <a:r>
              <a:rPr lang="en-US" dirty="0"/>
              <a:t>H	F	</a:t>
            </a:r>
          </a:p>
          <a:p>
            <a:r>
              <a:rPr lang="en-US" dirty="0"/>
              <a:t>7.84	8.00	</a:t>
            </a:r>
          </a:p>
          <a:p>
            <a:r>
              <a:rPr lang="en-US" dirty="0"/>
              <a:t>6.00	7.00	</a:t>
            </a:r>
          </a:p>
          <a:p>
            <a:r>
              <a:rPr lang="en-US" dirty="0"/>
              <a:t>3.06	5.00	</a:t>
            </a:r>
          </a:p>
          <a:p>
            <a:r>
              <a:rPr lang="en-US" dirty="0"/>
              <a:t>1.10	3.00	</a:t>
            </a:r>
          </a:p>
          <a:p>
            <a:r>
              <a:rPr lang="en-US" dirty="0"/>
              <a:t>0.49	2.00	</a:t>
            </a:r>
          </a:p>
          <a:p>
            <a:r>
              <a:rPr lang="en-US" dirty="0"/>
              <a:t>0.12	1.00	</a:t>
            </a:r>
          </a:p>
          <a:p>
            <a:r>
              <a:rPr lang="en-US" dirty="0"/>
              <a:t>0.00	0.00	</a:t>
            </a:r>
          </a:p>
          <a:p>
            <a:endParaRPr lang="en-US" dirty="0"/>
          </a:p>
          <a:p>
            <a:endParaRPr lang="en-US" dirty="0"/>
          </a:p>
        </p:txBody>
      </p:sp>
    </p:spTree>
    <p:extLst>
      <p:ext uri="{BB962C8B-B14F-4D97-AF65-F5344CB8AC3E}">
        <p14:creationId xmlns:p14="http://schemas.microsoft.com/office/powerpoint/2010/main" val="109730943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GreenPrints 2002 – Atalanta, GA</a:t>
            </a:r>
          </a:p>
        </p:txBody>
      </p:sp>
      <p:sp>
        <p:nvSpPr>
          <p:cNvPr id="5" name="Rectangle 7"/>
          <p:cNvSpPr>
            <a:spLocks noGrp="1" noChangeArrowheads="1"/>
          </p:cNvSpPr>
          <p:nvPr>
            <p:ph type="sldNum" sz="quarter" idx="5"/>
          </p:nvPr>
        </p:nvSpPr>
        <p:spPr>
          <a:ln/>
        </p:spPr>
        <p:txBody>
          <a:bodyPr/>
          <a:lstStyle/>
          <a:p>
            <a:fld id="{96159B12-6D6D-493B-AAC2-7B42AE348B17}" type="slidenum">
              <a:rPr lang="en-US"/>
              <a:pPr/>
              <a:t>46</a:t>
            </a:fld>
            <a:endParaRPr lang="en-US"/>
          </a:p>
        </p:txBody>
      </p:sp>
      <p:sp>
        <p:nvSpPr>
          <p:cNvPr id="6" name="Rectangle 9"/>
          <p:cNvSpPr>
            <a:spLocks noGrp="1" noChangeArrowheads="1"/>
          </p:cNvSpPr>
          <p:nvPr>
            <p:ph type="dt" idx="1"/>
          </p:nvPr>
        </p:nvSpPr>
        <p:spPr>
          <a:ln/>
        </p:spPr>
        <p:txBody>
          <a:bodyPr/>
          <a:lstStyle/>
          <a:p>
            <a:fld id="{DA3FB74E-7508-45EB-B88C-FF964458A58A}" type="datetime1">
              <a:rPr lang="en-US"/>
              <a:pPr/>
              <a:t>4/13/2022</a:t>
            </a:fld>
            <a:endParaRPr lang="en-US"/>
          </a:p>
        </p:txBody>
      </p:sp>
      <p:sp>
        <p:nvSpPr>
          <p:cNvPr id="1152002" name="Rectangle 2"/>
          <p:cNvSpPr>
            <a:spLocks noGrp="1" noRot="1" noChangeAspect="1" noChangeArrowheads="1" noTextEdit="1"/>
          </p:cNvSpPr>
          <p:nvPr>
            <p:ph type="sldImg"/>
          </p:nvPr>
        </p:nvSpPr>
        <p:spPr>
          <a:ln/>
        </p:spPr>
      </p:sp>
      <p:sp>
        <p:nvSpPr>
          <p:cNvPr id="1152003" name="Rectangle 3"/>
          <p:cNvSpPr>
            <a:spLocks noGrp="1" noChangeArrowheads="1"/>
          </p:cNvSpPr>
          <p:nvPr>
            <p:ph type="body" idx="1"/>
          </p:nvPr>
        </p:nvSpPr>
        <p:spPr/>
        <p:txBody>
          <a:bodyPr/>
          <a:lstStyle/>
          <a:p>
            <a:r>
              <a:rPr lang="en-US" dirty="0"/>
              <a:t>H	F	</a:t>
            </a:r>
          </a:p>
          <a:p>
            <a:r>
              <a:rPr lang="en-US" dirty="0"/>
              <a:t>7.84	8.00	</a:t>
            </a:r>
          </a:p>
          <a:p>
            <a:r>
              <a:rPr lang="en-US" dirty="0"/>
              <a:t>6.00	7.00	</a:t>
            </a:r>
          </a:p>
          <a:p>
            <a:r>
              <a:rPr lang="en-US" dirty="0"/>
              <a:t>3.06	5.00	</a:t>
            </a:r>
          </a:p>
          <a:p>
            <a:r>
              <a:rPr lang="en-US" dirty="0"/>
              <a:t>1.10	3.00	</a:t>
            </a:r>
          </a:p>
          <a:p>
            <a:r>
              <a:rPr lang="en-US" dirty="0"/>
              <a:t>0.49	2.00	</a:t>
            </a:r>
          </a:p>
          <a:p>
            <a:r>
              <a:rPr lang="en-US" dirty="0"/>
              <a:t>0.12	1.00	</a:t>
            </a:r>
          </a:p>
          <a:p>
            <a:r>
              <a:rPr lang="en-US" dirty="0"/>
              <a:t>0.00	0.00	</a:t>
            </a:r>
          </a:p>
          <a:p>
            <a:endParaRPr lang="en-US" dirty="0"/>
          </a:p>
          <a:p>
            <a:endParaRPr lang="en-US" dirty="0"/>
          </a:p>
        </p:txBody>
      </p:sp>
    </p:spTree>
    <p:extLst>
      <p:ext uri="{BB962C8B-B14F-4D97-AF65-F5344CB8AC3E}">
        <p14:creationId xmlns:p14="http://schemas.microsoft.com/office/powerpoint/2010/main" val="35727587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6"/>
          <p:cNvSpPr>
            <a:spLocks noGrp="1" noChangeArrowheads="1"/>
          </p:cNvSpPr>
          <p:nvPr>
            <p:ph type="ftr" sz="quarter" idx="4"/>
          </p:nvPr>
        </p:nvSpPr>
        <p:spPr>
          <a:noFill/>
        </p:spPr>
        <p:txBody>
          <a:bodyPr/>
          <a:lstStyle/>
          <a:p>
            <a:r>
              <a:rPr lang="en-US"/>
              <a:t>NCBC 2003 – Palm Springs, California</a:t>
            </a:r>
          </a:p>
        </p:txBody>
      </p:sp>
      <p:sp>
        <p:nvSpPr>
          <p:cNvPr id="139267" name="Rectangle 7"/>
          <p:cNvSpPr>
            <a:spLocks noGrp="1" noChangeArrowheads="1"/>
          </p:cNvSpPr>
          <p:nvPr>
            <p:ph type="sldNum" sz="quarter" idx="5"/>
          </p:nvPr>
        </p:nvSpPr>
        <p:spPr>
          <a:noFill/>
        </p:spPr>
        <p:txBody>
          <a:bodyPr/>
          <a:lstStyle/>
          <a:p>
            <a:fld id="{B87D02CD-FECE-48FF-A53F-DBBAE4C9A43B}" type="slidenum">
              <a:rPr lang="en-US"/>
              <a:pPr/>
              <a:t>47</a:t>
            </a:fld>
            <a:endParaRPr lang="en-US"/>
          </a:p>
        </p:txBody>
      </p:sp>
      <p:sp>
        <p:nvSpPr>
          <p:cNvPr id="139268" name="Rectangle 9"/>
          <p:cNvSpPr>
            <a:spLocks noGrp="1" noChangeArrowheads="1"/>
          </p:cNvSpPr>
          <p:nvPr>
            <p:ph type="dt" sz="quarter" idx="1"/>
          </p:nvPr>
        </p:nvSpPr>
        <p:spPr>
          <a:noFill/>
        </p:spPr>
        <p:txBody>
          <a:bodyPr/>
          <a:lstStyle/>
          <a:p>
            <a:fld id="{2F52FC8B-8345-4710-8265-94849676C776}" type="datetime1">
              <a:rPr lang="en-US"/>
              <a:pPr/>
              <a:t>4/13/2022</a:t>
            </a:fld>
            <a:endParaRPr lang="en-US"/>
          </a:p>
        </p:txBody>
      </p:sp>
      <p:sp>
        <p:nvSpPr>
          <p:cNvPr id="139269" name="Rectangle 2"/>
          <p:cNvSpPr>
            <a:spLocks noGrp="1" noRot="1" noChangeAspect="1" noChangeArrowheads="1" noTextEdit="1"/>
          </p:cNvSpPr>
          <p:nvPr>
            <p:ph type="sldImg"/>
          </p:nvPr>
        </p:nvSpPr>
        <p:spPr>
          <a:ln/>
        </p:spPr>
      </p:sp>
      <p:sp>
        <p:nvSpPr>
          <p:cNvPr id="13927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28216002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6"/>
          <p:cNvSpPr>
            <a:spLocks noGrp="1" noChangeArrowheads="1"/>
          </p:cNvSpPr>
          <p:nvPr>
            <p:ph type="ftr" sz="quarter" idx="4"/>
          </p:nvPr>
        </p:nvSpPr>
        <p:spPr>
          <a:noFill/>
        </p:spPr>
        <p:txBody>
          <a:bodyPr/>
          <a:lstStyle/>
          <a:p>
            <a:r>
              <a:rPr lang="en-US"/>
              <a:t>NCBC 2003 – Palm Springs, California</a:t>
            </a:r>
          </a:p>
        </p:txBody>
      </p:sp>
      <p:sp>
        <p:nvSpPr>
          <p:cNvPr id="140291" name="Rectangle 7"/>
          <p:cNvSpPr>
            <a:spLocks noGrp="1" noChangeArrowheads="1"/>
          </p:cNvSpPr>
          <p:nvPr>
            <p:ph type="sldNum" sz="quarter" idx="5"/>
          </p:nvPr>
        </p:nvSpPr>
        <p:spPr>
          <a:noFill/>
        </p:spPr>
        <p:txBody>
          <a:bodyPr/>
          <a:lstStyle/>
          <a:p>
            <a:fld id="{F1E5EDC9-7FD7-4DF5-8211-1C47961D9D46}" type="slidenum">
              <a:rPr lang="en-US"/>
              <a:pPr/>
              <a:t>48</a:t>
            </a:fld>
            <a:endParaRPr lang="en-US"/>
          </a:p>
        </p:txBody>
      </p:sp>
      <p:sp>
        <p:nvSpPr>
          <p:cNvPr id="140292" name="Rectangle 9"/>
          <p:cNvSpPr>
            <a:spLocks noGrp="1" noChangeArrowheads="1"/>
          </p:cNvSpPr>
          <p:nvPr>
            <p:ph type="dt" sz="quarter" idx="1"/>
          </p:nvPr>
        </p:nvSpPr>
        <p:spPr>
          <a:noFill/>
        </p:spPr>
        <p:txBody>
          <a:bodyPr/>
          <a:lstStyle/>
          <a:p>
            <a:fld id="{897776D4-44ED-414C-85E8-DB89D57CEBB8}" type="datetime1">
              <a:rPr lang="en-US"/>
              <a:pPr/>
              <a:t>4/13/2022</a:t>
            </a:fld>
            <a:endParaRPr lang="en-US"/>
          </a:p>
        </p:txBody>
      </p:sp>
      <p:sp>
        <p:nvSpPr>
          <p:cNvPr id="140293" name="Rectangle 2"/>
          <p:cNvSpPr>
            <a:spLocks noGrp="1" noRot="1" noChangeAspect="1" noChangeArrowheads="1" noTextEdit="1"/>
          </p:cNvSpPr>
          <p:nvPr>
            <p:ph type="sldImg"/>
          </p:nvPr>
        </p:nvSpPr>
        <p:spPr>
          <a:ln/>
        </p:spPr>
      </p:sp>
      <p:sp>
        <p:nvSpPr>
          <p:cNvPr id="14029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206307071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84FCE88-E8C4-4EE5-9A77-29213D976D79}" type="slidenum">
              <a:rPr lang="en-US" smtClean="0"/>
              <a:pPr/>
              <a:t>49</a:t>
            </a:fld>
            <a:endParaRPr lang="en-US"/>
          </a:p>
        </p:txBody>
      </p:sp>
    </p:spTree>
    <p:extLst>
      <p:ext uri="{BB962C8B-B14F-4D97-AF65-F5344CB8AC3E}">
        <p14:creationId xmlns:p14="http://schemas.microsoft.com/office/powerpoint/2010/main" val="31459995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6"/>
          <p:cNvSpPr>
            <a:spLocks noGrp="1" noChangeArrowheads="1"/>
          </p:cNvSpPr>
          <p:nvPr>
            <p:ph type="ftr" sz="quarter" idx="4"/>
          </p:nvPr>
        </p:nvSpPr>
        <p:spPr>
          <a:noFill/>
        </p:spPr>
        <p:txBody>
          <a:bodyPr/>
          <a:lstStyle/>
          <a:p>
            <a:r>
              <a:rPr lang="en-US"/>
              <a:t>NCBC 2003 – Palm Springs, California</a:t>
            </a:r>
          </a:p>
        </p:txBody>
      </p:sp>
      <p:sp>
        <p:nvSpPr>
          <p:cNvPr id="141315" name="Rectangle 7"/>
          <p:cNvSpPr>
            <a:spLocks noGrp="1" noChangeArrowheads="1"/>
          </p:cNvSpPr>
          <p:nvPr>
            <p:ph type="sldNum" sz="quarter" idx="5"/>
          </p:nvPr>
        </p:nvSpPr>
        <p:spPr>
          <a:noFill/>
        </p:spPr>
        <p:txBody>
          <a:bodyPr/>
          <a:lstStyle/>
          <a:p>
            <a:fld id="{FDA64ECE-5DFC-4858-98F0-F4360A9AE9D5}" type="slidenum">
              <a:rPr lang="en-US"/>
              <a:pPr/>
              <a:t>50</a:t>
            </a:fld>
            <a:endParaRPr lang="en-US"/>
          </a:p>
        </p:txBody>
      </p:sp>
      <p:sp>
        <p:nvSpPr>
          <p:cNvPr id="141316" name="Rectangle 9"/>
          <p:cNvSpPr>
            <a:spLocks noGrp="1" noChangeArrowheads="1"/>
          </p:cNvSpPr>
          <p:nvPr>
            <p:ph type="dt" sz="quarter" idx="1"/>
          </p:nvPr>
        </p:nvSpPr>
        <p:spPr>
          <a:noFill/>
        </p:spPr>
        <p:txBody>
          <a:bodyPr/>
          <a:lstStyle/>
          <a:p>
            <a:fld id="{278368FF-4012-4210-BBB2-1965C378C624}" type="datetime1">
              <a:rPr lang="en-US"/>
              <a:pPr/>
              <a:t>4/13/2022</a:t>
            </a:fld>
            <a:endParaRPr lang="en-US"/>
          </a:p>
        </p:txBody>
      </p:sp>
      <p:sp>
        <p:nvSpPr>
          <p:cNvPr id="141317" name="Rectangle 2"/>
          <p:cNvSpPr>
            <a:spLocks noGrp="1" noRot="1" noChangeAspect="1" noChangeArrowheads="1" noTextEdit="1"/>
          </p:cNvSpPr>
          <p:nvPr>
            <p:ph type="sldImg"/>
          </p:nvPr>
        </p:nvSpPr>
        <p:spPr>
          <a:xfrm>
            <a:off x="1144588" y="685800"/>
            <a:ext cx="4568825" cy="3427413"/>
          </a:xfrm>
          <a:solidFill>
            <a:srgbClr val="FFFFFF"/>
          </a:solidFill>
          <a:ln/>
        </p:spPr>
      </p:sp>
      <p:sp>
        <p:nvSpPr>
          <p:cNvPr id="141318" name="Rectangle 3"/>
          <p:cNvSpPr>
            <a:spLocks noGrp="1" noChangeArrowheads="1"/>
          </p:cNvSpPr>
          <p:nvPr>
            <p:ph type="body" idx="1"/>
          </p:nvPr>
        </p:nvSpPr>
        <p:spPr>
          <a:xfrm>
            <a:off x="914192" y="4341678"/>
            <a:ext cx="5029616" cy="4112920"/>
          </a:xfrm>
          <a:solidFill>
            <a:srgbClr val="FFFFFF"/>
          </a:solidFill>
          <a:ln>
            <a:solidFill>
              <a:srgbClr val="000000"/>
            </a:solidFill>
          </a:ln>
        </p:spPr>
        <p:txBody>
          <a:bodyPr lIns="91633" tIns="45817" rIns="91633" bIns="45817"/>
          <a:lstStyle/>
          <a:p>
            <a:pPr eaLnBrk="1" hangingPunct="1"/>
            <a:r>
              <a:rPr lang="en-US" dirty="0">
                <a:latin typeface="Comic Sans MS" pitchFamily="66" charset="0"/>
              </a:rPr>
              <a:t>To order a copy of "Reference Guide to PID Tuning" visit www.controleng.com/info  and request number 367 from the August 1998 North American issue of Control Engineering.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Judy St. Clair</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Straight Line Control, LLC</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6326 4th Avenue South</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Richfield, MN 55423</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USA</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Phone:612-869-6814</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Fax: 612-869-2761</a:t>
            </a:r>
            <a:br>
              <a:rPr lang="en-US" sz="1200" kern="1200" dirty="0">
                <a:solidFill>
                  <a:schemeClr val="tx1"/>
                </a:solidFill>
                <a:latin typeface="+mn-lt"/>
                <a:ea typeface="+mn-ea"/>
                <a:cs typeface="+mn-cs"/>
              </a:rPr>
            </a:br>
            <a:r>
              <a:rPr lang="en-US" sz="1200" u="sng" kern="1200" dirty="0">
                <a:solidFill>
                  <a:schemeClr val="tx1"/>
                </a:solidFill>
                <a:latin typeface="+mn-lt"/>
                <a:ea typeface="+mn-ea"/>
                <a:cs typeface="+mn-cs"/>
                <a:hlinkClick r:id="rId3"/>
              </a:rPr>
              <a:t>jastclair@pro-ns.net</a:t>
            </a:r>
            <a:br>
              <a:rPr lang="en-US" sz="1200" kern="1200" dirty="0">
                <a:solidFill>
                  <a:schemeClr val="tx1"/>
                </a:solidFill>
                <a:latin typeface="+mn-lt"/>
                <a:ea typeface="+mn-ea"/>
                <a:cs typeface="+mn-cs"/>
              </a:rPr>
            </a:br>
            <a:r>
              <a:rPr lang="en-US" sz="1200" u="sng" kern="1200" dirty="0">
                <a:solidFill>
                  <a:schemeClr val="tx1"/>
                </a:solidFill>
                <a:latin typeface="+mn-lt"/>
                <a:ea typeface="+mn-ea"/>
                <a:cs typeface="+mn-cs"/>
                <a:hlinkClick r:id="rId4"/>
              </a:rPr>
              <a:t>http://www.straightlinecontrol.com</a:t>
            </a:r>
            <a:endParaRPr lang="en-US" sz="1200" kern="1200" dirty="0">
              <a:solidFill>
                <a:schemeClr val="tx1"/>
              </a:solidFill>
              <a:latin typeface="+mn-lt"/>
              <a:ea typeface="+mn-ea"/>
              <a:cs typeface="+mn-cs"/>
            </a:endParaRPr>
          </a:p>
          <a:p>
            <a:pPr eaLnBrk="1" hangingPunct="1"/>
            <a:endParaRPr lang="en-US" dirty="0">
              <a:latin typeface="Comic Sans MS" pitchFamily="66" charset="0"/>
            </a:endParaRPr>
          </a:p>
        </p:txBody>
      </p:sp>
    </p:spTree>
    <p:extLst>
      <p:ext uri="{BB962C8B-B14F-4D97-AF65-F5344CB8AC3E}">
        <p14:creationId xmlns:p14="http://schemas.microsoft.com/office/powerpoint/2010/main" val="63545601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6"/>
          <p:cNvSpPr>
            <a:spLocks noGrp="1" noChangeArrowheads="1"/>
          </p:cNvSpPr>
          <p:nvPr>
            <p:ph type="ftr" sz="quarter" idx="4"/>
          </p:nvPr>
        </p:nvSpPr>
        <p:spPr>
          <a:noFill/>
        </p:spPr>
        <p:txBody>
          <a:bodyPr/>
          <a:lstStyle/>
          <a:p>
            <a:r>
              <a:rPr lang="en-US"/>
              <a:t>NCBC 2003 – Palm Springs, California</a:t>
            </a:r>
          </a:p>
        </p:txBody>
      </p:sp>
      <p:sp>
        <p:nvSpPr>
          <p:cNvPr id="141315" name="Rectangle 7"/>
          <p:cNvSpPr>
            <a:spLocks noGrp="1" noChangeArrowheads="1"/>
          </p:cNvSpPr>
          <p:nvPr>
            <p:ph type="sldNum" sz="quarter" idx="5"/>
          </p:nvPr>
        </p:nvSpPr>
        <p:spPr>
          <a:noFill/>
        </p:spPr>
        <p:txBody>
          <a:bodyPr/>
          <a:lstStyle/>
          <a:p>
            <a:fld id="{FDA64ECE-5DFC-4858-98F0-F4360A9AE9D5}" type="slidenum">
              <a:rPr lang="en-US"/>
              <a:pPr/>
              <a:t>51</a:t>
            </a:fld>
            <a:endParaRPr lang="en-US"/>
          </a:p>
        </p:txBody>
      </p:sp>
      <p:sp>
        <p:nvSpPr>
          <p:cNvPr id="141316" name="Rectangle 9"/>
          <p:cNvSpPr>
            <a:spLocks noGrp="1" noChangeArrowheads="1"/>
          </p:cNvSpPr>
          <p:nvPr>
            <p:ph type="dt" sz="quarter" idx="1"/>
          </p:nvPr>
        </p:nvSpPr>
        <p:spPr>
          <a:noFill/>
        </p:spPr>
        <p:txBody>
          <a:bodyPr/>
          <a:lstStyle/>
          <a:p>
            <a:fld id="{278368FF-4012-4210-BBB2-1965C378C624}" type="datetime1">
              <a:rPr lang="en-US"/>
              <a:pPr/>
              <a:t>4/13/2022</a:t>
            </a:fld>
            <a:endParaRPr lang="en-US"/>
          </a:p>
        </p:txBody>
      </p:sp>
      <p:sp>
        <p:nvSpPr>
          <p:cNvPr id="141317" name="Rectangle 2"/>
          <p:cNvSpPr>
            <a:spLocks noGrp="1" noRot="1" noChangeAspect="1" noChangeArrowheads="1" noTextEdit="1"/>
          </p:cNvSpPr>
          <p:nvPr>
            <p:ph type="sldImg"/>
          </p:nvPr>
        </p:nvSpPr>
        <p:spPr>
          <a:xfrm>
            <a:off x="1144588" y="685800"/>
            <a:ext cx="4568825" cy="3427413"/>
          </a:xfrm>
          <a:solidFill>
            <a:srgbClr val="FFFFFF"/>
          </a:solidFill>
          <a:ln/>
        </p:spPr>
      </p:sp>
      <p:sp>
        <p:nvSpPr>
          <p:cNvPr id="141318" name="Rectangle 3"/>
          <p:cNvSpPr>
            <a:spLocks noGrp="1" noChangeArrowheads="1"/>
          </p:cNvSpPr>
          <p:nvPr>
            <p:ph type="body" idx="1"/>
          </p:nvPr>
        </p:nvSpPr>
        <p:spPr>
          <a:xfrm>
            <a:off x="914192" y="4341678"/>
            <a:ext cx="5029616" cy="4112920"/>
          </a:xfrm>
          <a:solidFill>
            <a:srgbClr val="FFFFFF"/>
          </a:solidFill>
          <a:ln>
            <a:solidFill>
              <a:srgbClr val="000000"/>
            </a:solidFill>
          </a:ln>
        </p:spPr>
        <p:txBody>
          <a:bodyPr lIns="91633" tIns="45817" rIns="91633" bIns="45817"/>
          <a:lstStyle/>
          <a:p>
            <a:pPr eaLnBrk="1" hangingPunct="1"/>
            <a:r>
              <a:rPr lang="en-US" dirty="0">
                <a:latin typeface="Comic Sans MS" pitchFamily="66" charset="0"/>
              </a:rPr>
              <a:t>To order a copy of "Reference Guide to PID Tuning" visit www.controleng.com/info  and request number 367 from the August 1998 North American issue of Control Engineering.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latin typeface="+mn-lt"/>
                <a:ea typeface="+mn-ea"/>
                <a:cs typeface="+mn-cs"/>
              </a:rPr>
              <a:t>Judy St. Clair</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Straight Line Control, LLC</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6326 4th Avenue South</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Richfield, MN 55423</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USA</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Phone:612-869-6814</a:t>
            </a:r>
            <a:br>
              <a:rPr lang="en-US" sz="1200" kern="1200" dirty="0">
                <a:solidFill>
                  <a:schemeClr val="tx1"/>
                </a:solidFill>
                <a:latin typeface="+mn-lt"/>
                <a:ea typeface="+mn-ea"/>
                <a:cs typeface="+mn-cs"/>
              </a:rPr>
            </a:br>
            <a:r>
              <a:rPr lang="en-US" sz="1200" kern="1200" dirty="0">
                <a:solidFill>
                  <a:schemeClr val="tx1"/>
                </a:solidFill>
                <a:latin typeface="+mn-lt"/>
                <a:ea typeface="+mn-ea"/>
                <a:cs typeface="+mn-cs"/>
              </a:rPr>
              <a:t>Fax: 612-869-2761</a:t>
            </a:r>
            <a:br>
              <a:rPr lang="en-US" sz="1200" kern="1200" dirty="0">
                <a:solidFill>
                  <a:schemeClr val="tx1"/>
                </a:solidFill>
                <a:latin typeface="+mn-lt"/>
                <a:ea typeface="+mn-ea"/>
                <a:cs typeface="+mn-cs"/>
              </a:rPr>
            </a:br>
            <a:r>
              <a:rPr lang="en-US" sz="1200" u="sng" kern="1200" dirty="0">
                <a:solidFill>
                  <a:schemeClr val="tx1"/>
                </a:solidFill>
                <a:latin typeface="+mn-lt"/>
                <a:ea typeface="+mn-ea"/>
                <a:cs typeface="+mn-cs"/>
                <a:hlinkClick r:id="rId3"/>
              </a:rPr>
              <a:t>jastclair@pro-ns.net</a:t>
            </a:r>
            <a:br>
              <a:rPr lang="en-US" sz="1200" kern="1200" dirty="0">
                <a:solidFill>
                  <a:schemeClr val="tx1"/>
                </a:solidFill>
                <a:latin typeface="+mn-lt"/>
                <a:ea typeface="+mn-ea"/>
                <a:cs typeface="+mn-cs"/>
              </a:rPr>
            </a:br>
            <a:r>
              <a:rPr lang="en-US" sz="1200" u="sng" kern="1200" dirty="0">
                <a:solidFill>
                  <a:schemeClr val="tx1"/>
                </a:solidFill>
                <a:latin typeface="+mn-lt"/>
                <a:ea typeface="+mn-ea"/>
                <a:cs typeface="+mn-cs"/>
                <a:hlinkClick r:id="rId4"/>
              </a:rPr>
              <a:t>http://www.straightlinecontrol.com</a:t>
            </a:r>
            <a:endParaRPr lang="en-US" sz="1200" kern="1200" dirty="0">
              <a:solidFill>
                <a:schemeClr val="tx1"/>
              </a:solidFill>
              <a:latin typeface="+mn-lt"/>
              <a:ea typeface="+mn-ea"/>
              <a:cs typeface="+mn-cs"/>
            </a:endParaRPr>
          </a:p>
          <a:p>
            <a:pPr eaLnBrk="1" hangingPunct="1"/>
            <a:endParaRPr lang="en-US" dirty="0">
              <a:latin typeface="Comic Sans MS" pitchFamily="66" charset="0"/>
            </a:endParaRPr>
          </a:p>
        </p:txBody>
      </p:sp>
    </p:spTree>
    <p:extLst>
      <p:ext uri="{BB962C8B-B14F-4D97-AF65-F5344CB8AC3E}">
        <p14:creationId xmlns:p14="http://schemas.microsoft.com/office/powerpoint/2010/main" val="416881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Grp="1" noChangeArrowheads="1"/>
          </p:cNvSpPr>
          <p:nvPr>
            <p:ph type="ftr" sz="quarter" idx="4"/>
          </p:nvPr>
        </p:nvSpPr>
        <p:spPr>
          <a:noFill/>
        </p:spPr>
        <p:txBody>
          <a:bodyPr/>
          <a:lstStyle/>
          <a:p>
            <a:r>
              <a:rPr lang="en-US"/>
              <a:t>GreenPrints 2002 – Atalanta, GA</a:t>
            </a:r>
          </a:p>
        </p:txBody>
      </p:sp>
      <p:sp>
        <p:nvSpPr>
          <p:cNvPr id="13315" name="Rectangle 7"/>
          <p:cNvSpPr>
            <a:spLocks noGrp="1" noChangeArrowheads="1"/>
          </p:cNvSpPr>
          <p:nvPr>
            <p:ph type="sldNum" sz="quarter" idx="5"/>
          </p:nvPr>
        </p:nvSpPr>
        <p:spPr>
          <a:noFill/>
        </p:spPr>
        <p:txBody>
          <a:bodyPr/>
          <a:lstStyle/>
          <a:p>
            <a:fld id="{1076DF3F-0FC4-4DB6-B998-FCC6AF8909CF}" type="slidenum">
              <a:rPr lang="en-US" smtClean="0"/>
              <a:pPr/>
              <a:t>6</a:t>
            </a:fld>
            <a:endParaRPr lang="en-US"/>
          </a:p>
        </p:txBody>
      </p:sp>
      <p:sp>
        <p:nvSpPr>
          <p:cNvPr id="13316" name="Rectangle 9"/>
          <p:cNvSpPr>
            <a:spLocks noGrp="1" noChangeArrowheads="1"/>
          </p:cNvSpPr>
          <p:nvPr>
            <p:ph type="dt" sz="quarter" idx="1"/>
          </p:nvPr>
        </p:nvSpPr>
        <p:spPr>
          <a:noFill/>
        </p:spPr>
        <p:txBody>
          <a:bodyPr/>
          <a:lstStyle/>
          <a:p>
            <a:fld id="{C404D900-5C2E-4284-9CED-FAB128C590B6}" type="datetime1">
              <a:rPr lang="en-US" smtClean="0"/>
              <a:pPr/>
              <a:t>4/13/2022</a:t>
            </a:fld>
            <a:endParaRPr lang="en-US"/>
          </a:p>
        </p:txBody>
      </p:sp>
      <p:sp>
        <p:nvSpPr>
          <p:cNvPr id="13317" name="Rectangle 2"/>
          <p:cNvSpPr>
            <a:spLocks noGrp="1" noRot="1" noChangeAspect="1" noChangeArrowheads="1" noTextEdit="1"/>
          </p:cNvSpPr>
          <p:nvPr>
            <p:ph type="sldImg"/>
          </p:nvPr>
        </p:nvSpPr>
        <p:spPr>
          <a:ln/>
        </p:spPr>
      </p:sp>
      <p:sp>
        <p:nvSpPr>
          <p:cNvPr id="13318" name="Rectangle 3"/>
          <p:cNvSpPr>
            <a:spLocks noGrp="1" noChangeArrowheads="1"/>
          </p:cNvSpPr>
          <p:nvPr>
            <p:ph type="body" idx="1"/>
          </p:nvPr>
        </p:nvSpPr>
        <p:spPr>
          <a:noFill/>
          <a:ln/>
        </p:spPr>
        <p:txBody>
          <a:bodyPr/>
          <a:lstStyle/>
          <a:p>
            <a:pPr eaLnBrk="1" hangingPunct="1"/>
            <a:r>
              <a:rPr lang="en-US" dirty="0"/>
              <a:t>Development 2</a:t>
            </a:r>
          </a:p>
          <a:p>
            <a:pPr eaLnBrk="1" hangingPunct="1"/>
            <a:endParaRPr lang="en-US" dirty="0"/>
          </a:p>
        </p:txBody>
      </p:sp>
    </p:spTree>
    <p:extLst>
      <p:ext uri="{BB962C8B-B14F-4D97-AF65-F5344CB8AC3E}">
        <p14:creationId xmlns:p14="http://schemas.microsoft.com/office/powerpoint/2010/main" val="256843554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6"/>
          <p:cNvSpPr>
            <a:spLocks noGrp="1" noChangeArrowheads="1"/>
          </p:cNvSpPr>
          <p:nvPr>
            <p:ph type="ftr" sz="quarter" idx="4"/>
          </p:nvPr>
        </p:nvSpPr>
        <p:spPr>
          <a:noFill/>
        </p:spPr>
        <p:txBody>
          <a:bodyPr/>
          <a:lstStyle/>
          <a:p>
            <a:r>
              <a:rPr lang="en-US"/>
              <a:t>NCBC 2003 – Palm Springs, California</a:t>
            </a:r>
          </a:p>
        </p:txBody>
      </p:sp>
      <p:sp>
        <p:nvSpPr>
          <p:cNvPr id="147459" name="Rectangle 7"/>
          <p:cNvSpPr>
            <a:spLocks noGrp="1" noChangeArrowheads="1"/>
          </p:cNvSpPr>
          <p:nvPr>
            <p:ph type="sldNum" sz="quarter" idx="5"/>
          </p:nvPr>
        </p:nvSpPr>
        <p:spPr>
          <a:noFill/>
        </p:spPr>
        <p:txBody>
          <a:bodyPr/>
          <a:lstStyle/>
          <a:p>
            <a:fld id="{F5E05734-0A5A-46CC-A710-5BE3BEBD1411}" type="slidenum">
              <a:rPr lang="en-US"/>
              <a:pPr/>
              <a:t>52</a:t>
            </a:fld>
            <a:endParaRPr lang="en-US"/>
          </a:p>
        </p:txBody>
      </p:sp>
      <p:sp>
        <p:nvSpPr>
          <p:cNvPr id="147460" name="Rectangle 9"/>
          <p:cNvSpPr>
            <a:spLocks noGrp="1" noChangeArrowheads="1"/>
          </p:cNvSpPr>
          <p:nvPr>
            <p:ph type="dt" sz="quarter" idx="1"/>
          </p:nvPr>
        </p:nvSpPr>
        <p:spPr>
          <a:noFill/>
        </p:spPr>
        <p:txBody>
          <a:bodyPr/>
          <a:lstStyle/>
          <a:p>
            <a:fld id="{4219675A-BC6E-4F79-97B2-263EF3EEC1C8}" type="datetime1">
              <a:rPr lang="en-US"/>
              <a:pPr/>
              <a:t>4/13/2022</a:t>
            </a:fld>
            <a:endParaRPr lang="en-US"/>
          </a:p>
        </p:txBody>
      </p:sp>
      <p:sp>
        <p:nvSpPr>
          <p:cNvPr id="147461" name="Rectangle 2"/>
          <p:cNvSpPr>
            <a:spLocks noGrp="1" noRot="1" noChangeAspect="1" noChangeArrowheads="1" noTextEdit="1"/>
          </p:cNvSpPr>
          <p:nvPr>
            <p:ph type="sldImg"/>
          </p:nvPr>
        </p:nvSpPr>
        <p:spPr>
          <a:ln/>
        </p:spPr>
      </p:sp>
      <p:sp>
        <p:nvSpPr>
          <p:cNvPr id="14746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81435072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GreenPrints 2002 – Atalanta, GA</a:t>
            </a:r>
          </a:p>
        </p:txBody>
      </p:sp>
      <p:sp>
        <p:nvSpPr>
          <p:cNvPr id="5" name="Rectangle 7"/>
          <p:cNvSpPr>
            <a:spLocks noGrp="1" noChangeArrowheads="1"/>
          </p:cNvSpPr>
          <p:nvPr>
            <p:ph type="sldNum" sz="quarter" idx="5"/>
          </p:nvPr>
        </p:nvSpPr>
        <p:spPr>
          <a:ln/>
        </p:spPr>
        <p:txBody>
          <a:bodyPr/>
          <a:lstStyle/>
          <a:p>
            <a:fld id="{96159B12-6D6D-493B-AAC2-7B42AE348B17}" type="slidenum">
              <a:rPr lang="en-US"/>
              <a:pPr/>
              <a:t>53</a:t>
            </a:fld>
            <a:endParaRPr lang="en-US"/>
          </a:p>
        </p:txBody>
      </p:sp>
      <p:sp>
        <p:nvSpPr>
          <p:cNvPr id="6" name="Rectangle 9"/>
          <p:cNvSpPr>
            <a:spLocks noGrp="1" noChangeArrowheads="1"/>
          </p:cNvSpPr>
          <p:nvPr>
            <p:ph type="dt" idx="1"/>
          </p:nvPr>
        </p:nvSpPr>
        <p:spPr>
          <a:ln/>
        </p:spPr>
        <p:txBody>
          <a:bodyPr/>
          <a:lstStyle/>
          <a:p>
            <a:fld id="{DA3FB74E-7508-45EB-B88C-FF964458A58A}" type="datetime1">
              <a:rPr lang="en-US"/>
              <a:pPr/>
              <a:t>4/13/2022</a:t>
            </a:fld>
            <a:endParaRPr lang="en-US"/>
          </a:p>
        </p:txBody>
      </p:sp>
      <p:sp>
        <p:nvSpPr>
          <p:cNvPr id="1152002" name="Rectangle 2"/>
          <p:cNvSpPr>
            <a:spLocks noGrp="1" noRot="1" noChangeAspect="1" noChangeArrowheads="1" noTextEdit="1"/>
          </p:cNvSpPr>
          <p:nvPr>
            <p:ph type="sldImg"/>
          </p:nvPr>
        </p:nvSpPr>
        <p:spPr>
          <a:ln/>
        </p:spPr>
      </p:sp>
      <p:sp>
        <p:nvSpPr>
          <p:cNvPr id="1152003" name="Rectangle 3"/>
          <p:cNvSpPr>
            <a:spLocks noGrp="1" noChangeArrowheads="1"/>
          </p:cNvSpPr>
          <p:nvPr>
            <p:ph type="body" idx="1"/>
          </p:nvPr>
        </p:nvSpPr>
        <p:spPr/>
        <p:txBody>
          <a:bodyPr/>
          <a:lstStyle/>
          <a:p>
            <a:r>
              <a:rPr lang="en-US" dirty="0"/>
              <a:t>H	F	</a:t>
            </a:r>
          </a:p>
          <a:p>
            <a:r>
              <a:rPr lang="en-US" dirty="0"/>
              <a:t>7.84	8.00	</a:t>
            </a:r>
          </a:p>
          <a:p>
            <a:r>
              <a:rPr lang="en-US" dirty="0"/>
              <a:t>6.00	7.00	</a:t>
            </a:r>
          </a:p>
          <a:p>
            <a:r>
              <a:rPr lang="en-US" dirty="0"/>
              <a:t>3.06	5.00	</a:t>
            </a:r>
          </a:p>
          <a:p>
            <a:r>
              <a:rPr lang="en-US" dirty="0"/>
              <a:t>1.10	3.00	</a:t>
            </a:r>
          </a:p>
          <a:p>
            <a:r>
              <a:rPr lang="en-US" dirty="0"/>
              <a:t>0.49	2.00	</a:t>
            </a:r>
          </a:p>
          <a:p>
            <a:r>
              <a:rPr lang="en-US" dirty="0"/>
              <a:t>0.12	1.00	</a:t>
            </a:r>
          </a:p>
          <a:p>
            <a:r>
              <a:rPr lang="en-US" dirty="0"/>
              <a:t>0.00	0.00	</a:t>
            </a:r>
          </a:p>
          <a:p>
            <a:endParaRPr lang="en-US" dirty="0"/>
          </a:p>
          <a:p>
            <a:endParaRPr lang="en-US" dirty="0"/>
          </a:p>
        </p:txBody>
      </p:sp>
    </p:spTree>
    <p:extLst>
      <p:ext uri="{BB962C8B-B14F-4D97-AF65-F5344CB8AC3E}">
        <p14:creationId xmlns:p14="http://schemas.microsoft.com/office/powerpoint/2010/main" val="41537729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GreenPrints 2002 – Atalanta, GA</a:t>
            </a:r>
          </a:p>
        </p:txBody>
      </p:sp>
      <p:sp>
        <p:nvSpPr>
          <p:cNvPr id="5" name="Rectangle 7"/>
          <p:cNvSpPr>
            <a:spLocks noGrp="1" noChangeArrowheads="1"/>
          </p:cNvSpPr>
          <p:nvPr>
            <p:ph type="sldNum" sz="quarter" idx="5"/>
          </p:nvPr>
        </p:nvSpPr>
        <p:spPr>
          <a:ln/>
        </p:spPr>
        <p:txBody>
          <a:bodyPr/>
          <a:lstStyle/>
          <a:p>
            <a:fld id="{D26C065B-FE54-4ADE-9C07-7E513595DFF6}" type="slidenum">
              <a:rPr lang="en-US"/>
              <a:pPr/>
              <a:t>54</a:t>
            </a:fld>
            <a:endParaRPr lang="en-US"/>
          </a:p>
        </p:txBody>
      </p:sp>
      <p:sp>
        <p:nvSpPr>
          <p:cNvPr id="6" name="Rectangle 9"/>
          <p:cNvSpPr>
            <a:spLocks noGrp="1" noChangeArrowheads="1"/>
          </p:cNvSpPr>
          <p:nvPr>
            <p:ph type="dt" idx="1"/>
          </p:nvPr>
        </p:nvSpPr>
        <p:spPr>
          <a:ln/>
        </p:spPr>
        <p:txBody>
          <a:bodyPr/>
          <a:lstStyle/>
          <a:p>
            <a:fld id="{00BBC55C-3EDA-437F-9750-A981226C8955}" type="datetime1">
              <a:rPr lang="en-US"/>
              <a:pPr/>
              <a:t>4/13/2022</a:t>
            </a:fld>
            <a:endParaRPr lang="en-US"/>
          </a:p>
        </p:txBody>
      </p:sp>
      <p:sp>
        <p:nvSpPr>
          <p:cNvPr id="1610754" name="Rectangle 2"/>
          <p:cNvSpPr>
            <a:spLocks noGrp="1" noRot="1" noChangeAspect="1" noChangeArrowheads="1" noTextEdit="1"/>
          </p:cNvSpPr>
          <p:nvPr>
            <p:ph type="sldImg"/>
          </p:nvPr>
        </p:nvSpPr>
        <p:spPr>
          <a:ln/>
        </p:spPr>
      </p:sp>
      <p:sp>
        <p:nvSpPr>
          <p:cNvPr id="161075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91849713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Arial" pitchFamily="34" charset="0"/>
                <a:cs typeface="Arial" pitchFamily="34" charset="0"/>
              </a:rPr>
              <a:t>The warmer water needs to move to the sensor location</a:t>
            </a:r>
          </a:p>
          <a:p>
            <a:endParaRPr lang="en-US" dirty="0"/>
          </a:p>
        </p:txBody>
      </p:sp>
      <p:sp>
        <p:nvSpPr>
          <p:cNvPr id="4" name="Slide Number Placeholder 3"/>
          <p:cNvSpPr>
            <a:spLocks noGrp="1"/>
          </p:cNvSpPr>
          <p:nvPr>
            <p:ph type="sldNum" sz="quarter" idx="10"/>
          </p:nvPr>
        </p:nvSpPr>
        <p:spPr/>
        <p:txBody>
          <a:bodyPr/>
          <a:lstStyle/>
          <a:p>
            <a:fld id="{EC736FBA-0C09-4CF4-942D-A0EEA4E32234}" type="slidenum">
              <a:rPr lang="en-US" smtClean="0"/>
              <a:t>55</a:t>
            </a:fld>
            <a:endParaRPr lang="en-US"/>
          </a:p>
        </p:txBody>
      </p:sp>
    </p:spTree>
    <p:extLst>
      <p:ext uri="{BB962C8B-B14F-4D97-AF65-F5344CB8AC3E}">
        <p14:creationId xmlns:p14="http://schemas.microsoft.com/office/powerpoint/2010/main" val="3700421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736FBA-0C09-4CF4-942D-A0EEA4E32234}" type="slidenum">
              <a:rPr lang="en-US" smtClean="0"/>
              <a:t>56</a:t>
            </a:fld>
            <a:endParaRPr lang="en-US"/>
          </a:p>
        </p:txBody>
      </p:sp>
    </p:spTree>
    <p:extLst>
      <p:ext uri="{BB962C8B-B14F-4D97-AF65-F5344CB8AC3E}">
        <p14:creationId xmlns:p14="http://schemas.microsoft.com/office/powerpoint/2010/main" val="4482119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736FBA-0C09-4CF4-942D-A0EEA4E32234}" type="slidenum">
              <a:rPr lang="en-US" smtClean="0"/>
              <a:t>57</a:t>
            </a:fld>
            <a:endParaRPr lang="en-US"/>
          </a:p>
        </p:txBody>
      </p:sp>
    </p:spTree>
    <p:extLst>
      <p:ext uri="{BB962C8B-B14F-4D97-AF65-F5344CB8AC3E}">
        <p14:creationId xmlns:p14="http://schemas.microsoft.com/office/powerpoint/2010/main" val="255974978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736FBA-0C09-4CF4-942D-A0EEA4E32234}" type="slidenum">
              <a:rPr lang="en-US" smtClean="0"/>
              <a:t>58</a:t>
            </a:fld>
            <a:endParaRPr lang="en-US"/>
          </a:p>
        </p:txBody>
      </p:sp>
    </p:spTree>
    <p:extLst>
      <p:ext uri="{BB962C8B-B14F-4D97-AF65-F5344CB8AC3E}">
        <p14:creationId xmlns:p14="http://schemas.microsoft.com/office/powerpoint/2010/main" val="310066695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736FBA-0C09-4CF4-942D-A0EEA4E32234}" type="slidenum">
              <a:rPr lang="en-US" smtClean="0"/>
              <a:t>59</a:t>
            </a:fld>
            <a:endParaRPr lang="en-US"/>
          </a:p>
        </p:txBody>
      </p:sp>
    </p:spTree>
    <p:extLst>
      <p:ext uri="{BB962C8B-B14F-4D97-AF65-F5344CB8AC3E}">
        <p14:creationId xmlns:p14="http://schemas.microsoft.com/office/powerpoint/2010/main" val="218289971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736FBA-0C09-4CF4-942D-A0EEA4E32234}" type="slidenum">
              <a:rPr lang="en-US" smtClean="0"/>
              <a:t>60</a:t>
            </a:fld>
            <a:endParaRPr lang="en-US"/>
          </a:p>
        </p:txBody>
      </p:sp>
    </p:spTree>
    <p:extLst>
      <p:ext uri="{BB962C8B-B14F-4D97-AF65-F5344CB8AC3E}">
        <p14:creationId xmlns:p14="http://schemas.microsoft.com/office/powerpoint/2010/main" val="130017303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GreenPrints 2002 – Atalanta, GA</a:t>
            </a:r>
          </a:p>
        </p:txBody>
      </p:sp>
      <p:sp>
        <p:nvSpPr>
          <p:cNvPr id="5" name="Rectangle 7"/>
          <p:cNvSpPr>
            <a:spLocks noGrp="1" noChangeArrowheads="1"/>
          </p:cNvSpPr>
          <p:nvPr>
            <p:ph type="sldNum" sz="quarter" idx="5"/>
          </p:nvPr>
        </p:nvSpPr>
        <p:spPr>
          <a:ln/>
        </p:spPr>
        <p:txBody>
          <a:bodyPr/>
          <a:lstStyle/>
          <a:p>
            <a:fld id="{96159B12-6D6D-493B-AAC2-7B42AE348B17}" type="slidenum">
              <a:rPr lang="en-US"/>
              <a:pPr/>
              <a:t>61</a:t>
            </a:fld>
            <a:endParaRPr lang="en-US"/>
          </a:p>
        </p:txBody>
      </p:sp>
      <p:sp>
        <p:nvSpPr>
          <p:cNvPr id="6" name="Rectangle 9"/>
          <p:cNvSpPr>
            <a:spLocks noGrp="1" noChangeArrowheads="1"/>
          </p:cNvSpPr>
          <p:nvPr>
            <p:ph type="dt" idx="1"/>
          </p:nvPr>
        </p:nvSpPr>
        <p:spPr>
          <a:ln/>
        </p:spPr>
        <p:txBody>
          <a:bodyPr/>
          <a:lstStyle/>
          <a:p>
            <a:fld id="{DA3FB74E-7508-45EB-B88C-FF964458A58A}" type="datetime1">
              <a:rPr lang="en-US"/>
              <a:pPr/>
              <a:t>4/13/2022</a:t>
            </a:fld>
            <a:endParaRPr lang="en-US"/>
          </a:p>
        </p:txBody>
      </p:sp>
      <p:sp>
        <p:nvSpPr>
          <p:cNvPr id="1152002" name="Rectangle 2"/>
          <p:cNvSpPr>
            <a:spLocks noGrp="1" noRot="1" noChangeAspect="1" noChangeArrowheads="1" noTextEdit="1"/>
          </p:cNvSpPr>
          <p:nvPr>
            <p:ph type="sldImg"/>
          </p:nvPr>
        </p:nvSpPr>
        <p:spPr>
          <a:ln/>
        </p:spPr>
      </p:sp>
      <p:sp>
        <p:nvSpPr>
          <p:cNvPr id="1152003" name="Rectangle 3"/>
          <p:cNvSpPr>
            <a:spLocks noGrp="1" noChangeArrowheads="1"/>
          </p:cNvSpPr>
          <p:nvPr>
            <p:ph type="body" idx="1"/>
          </p:nvPr>
        </p:nvSpPr>
        <p:spPr/>
        <p:txBody>
          <a:bodyPr/>
          <a:lstStyle/>
          <a:p>
            <a:r>
              <a:rPr lang="en-US" dirty="0"/>
              <a:t>H	F	</a:t>
            </a:r>
          </a:p>
          <a:p>
            <a:r>
              <a:rPr lang="en-US" dirty="0"/>
              <a:t>7.84	8.00	</a:t>
            </a:r>
          </a:p>
          <a:p>
            <a:r>
              <a:rPr lang="en-US" dirty="0"/>
              <a:t>6.00	7.00	</a:t>
            </a:r>
          </a:p>
          <a:p>
            <a:r>
              <a:rPr lang="en-US" dirty="0"/>
              <a:t>3.06	5.00	</a:t>
            </a:r>
          </a:p>
          <a:p>
            <a:r>
              <a:rPr lang="en-US" dirty="0"/>
              <a:t>1.10	3.00	</a:t>
            </a:r>
          </a:p>
          <a:p>
            <a:r>
              <a:rPr lang="en-US" dirty="0"/>
              <a:t>0.49	2.00	</a:t>
            </a:r>
          </a:p>
          <a:p>
            <a:r>
              <a:rPr lang="en-US" dirty="0"/>
              <a:t>0.12	1.00	</a:t>
            </a:r>
          </a:p>
          <a:p>
            <a:r>
              <a:rPr lang="en-US" dirty="0"/>
              <a:t>0.00	0.00	</a:t>
            </a:r>
          </a:p>
          <a:p>
            <a:endParaRPr lang="en-US" dirty="0"/>
          </a:p>
          <a:p>
            <a:endParaRPr lang="en-US" dirty="0"/>
          </a:p>
        </p:txBody>
      </p:sp>
    </p:spTree>
    <p:extLst>
      <p:ext uri="{BB962C8B-B14F-4D97-AF65-F5344CB8AC3E}">
        <p14:creationId xmlns:p14="http://schemas.microsoft.com/office/powerpoint/2010/main" val="38273672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Grp="1" noChangeArrowheads="1"/>
          </p:cNvSpPr>
          <p:nvPr>
            <p:ph type="ftr" sz="quarter" idx="4"/>
          </p:nvPr>
        </p:nvSpPr>
        <p:spPr>
          <a:noFill/>
        </p:spPr>
        <p:txBody>
          <a:bodyPr/>
          <a:lstStyle/>
          <a:p>
            <a:r>
              <a:rPr lang="en-US"/>
              <a:t>GreenPrints 2002 – Atalanta, GA</a:t>
            </a:r>
          </a:p>
        </p:txBody>
      </p:sp>
      <p:sp>
        <p:nvSpPr>
          <p:cNvPr id="13315" name="Rectangle 7"/>
          <p:cNvSpPr>
            <a:spLocks noGrp="1" noChangeArrowheads="1"/>
          </p:cNvSpPr>
          <p:nvPr>
            <p:ph type="sldNum" sz="quarter" idx="5"/>
          </p:nvPr>
        </p:nvSpPr>
        <p:spPr>
          <a:noFill/>
        </p:spPr>
        <p:txBody>
          <a:bodyPr/>
          <a:lstStyle/>
          <a:p>
            <a:fld id="{1076DF3F-0FC4-4DB6-B998-FCC6AF8909CF}" type="slidenum">
              <a:rPr lang="en-US" smtClean="0"/>
              <a:pPr/>
              <a:t>7</a:t>
            </a:fld>
            <a:endParaRPr lang="en-US"/>
          </a:p>
        </p:txBody>
      </p:sp>
      <p:sp>
        <p:nvSpPr>
          <p:cNvPr id="13316" name="Rectangle 9"/>
          <p:cNvSpPr>
            <a:spLocks noGrp="1" noChangeArrowheads="1"/>
          </p:cNvSpPr>
          <p:nvPr>
            <p:ph type="dt" sz="quarter" idx="1"/>
          </p:nvPr>
        </p:nvSpPr>
        <p:spPr>
          <a:noFill/>
        </p:spPr>
        <p:txBody>
          <a:bodyPr/>
          <a:lstStyle/>
          <a:p>
            <a:fld id="{C404D900-5C2E-4284-9CED-FAB128C590B6}" type="datetime1">
              <a:rPr lang="en-US" smtClean="0"/>
              <a:pPr/>
              <a:t>4/13/2022</a:t>
            </a:fld>
            <a:endParaRPr lang="en-US"/>
          </a:p>
        </p:txBody>
      </p:sp>
      <p:sp>
        <p:nvSpPr>
          <p:cNvPr id="13317" name="Rectangle 2"/>
          <p:cNvSpPr>
            <a:spLocks noGrp="1" noRot="1" noChangeAspect="1" noChangeArrowheads="1" noTextEdit="1"/>
          </p:cNvSpPr>
          <p:nvPr>
            <p:ph type="sldImg"/>
          </p:nvPr>
        </p:nvSpPr>
        <p:spPr>
          <a:ln/>
        </p:spPr>
      </p:sp>
      <p:sp>
        <p:nvSpPr>
          <p:cNvPr id="13318" name="Rectangle 3"/>
          <p:cNvSpPr>
            <a:spLocks noGrp="1" noChangeArrowheads="1"/>
          </p:cNvSpPr>
          <p:nvPr>
            <p:ph type="body" idx="1"/>
          </p:nvPr>
        </p:nvSpPr>
        <p:spPr>
          <a:noFill/>
          <a:ln/>
        </p:spPr>
        <p:txBody>
          <a:bodyPr/>
          <a:lstStyle/>
          <a:p>
            <a:pPr eaLnBrk="1" hangingPunct="1"/>
            <a:r>
              <a:rPr lang="en-US" dirty="0"/>
              <a:t>Development 2</a:t>
            </a:r>
          </a:p>
          <a:p>
            <a:pPr eaLnBrk="1" hangingPunct="1"/>
            <a:endParaRPr lang="en-US" dirty="0"/>
          </a:p>
        </p:txBody>
      </p:sp>
    </p:spTree>
    <p:extLst>
      <p:ext uri="{BB962C8B-B14F-4D97-AF65-F5344CB8AC3E}">
        <p14:creationId xmlns:p14="http://schemas.microsoft.com/office/powerpoint/2010/main" val="384321996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736FBA-0C09-4CF4-942D-A0EEA4E32234}" type="slidenum">
              <a:rPr lang="en-US" smtClean="0"/>
              <a:t>62</a:t>
            </a:fld>
            <a:endParaRPr lang="en-US"/>
          </a:p>
        </p:txBody>
      </p:sp>
    </p:spTree>
    <p:extLst>
      <p:ext uri="{BB962C8B-B14F-4D97-AF65-F5344CB8AC3E}">
        <p14:creationId xmlns:p14="http://schemas.microsoft.com/office/powerpoint/2010/main" val="44963741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C736FBA-0C09-4CF4-942D-A0EEA4E32234}" type="slidenum">
              <a:rPr lang="en-US" smtClean="0"/>
              <a:t>63</a:t>
            </a:fld>
            <a:endParaRPr lang="en-US"/>
          </a:p>
        </p:txBody>
      </p:sp>
    </p:spTree>
    <p:extLst>
      <p:ext uri="{BB962C8B-B14F-4D97-AF65-F5344CB8AC3E}">
        <p14:creationId xmlns:p14="http://schemas.microsoft.com/office/powerpoint/2010/main" val="262993459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GreenPrints 2002 – Atalanta, GA</a:t>
            </a:r>
          </a:p>
        </p:txBody>
      </p:sp>
      <p:sp>
        <p:nvSpPr>
          <p:cNvPr id="5" name="Rectangle 7"/>
          <p:cNvSpPr>
            <a:spLocks noGrp="1" noChangeArrowheads="1"/>
          </p:cNvSpPr>
          <p:nvPr>
            <p:ph type="sldNum" sz="quarter" idx="5"/>
          </p:nvPr>
        </p:nvSpPr>
        <p:spPr>
          <a:ln/>
        </p:spPr>
        <p:txBody>
          <a:bodyPr/>
          <a:lstStyle/>
          <a:p>
            <a:fld id="{D26C065B-FE54-4ADE-9C07-7E513595DFF6}" type="slidenum">
              <a:rPr lang="en-US"/>
              <a:pPr/>
              <a:t>64</a:t>
            </a:fld>
            <a:endParaRPr lang="en-US"/>
          </a:p>
        </p:txBody>
      </p:sp>
      <p:sp>
        <p:nvSpPr>
          <p:cNvPr id="6" name="Rectangle 9"/>
          <p:cNvSpPr>
            <a:spLocks noGrp="1" noChangeArrowheads="1"/>
          </p:cNvSpPr>
          <p:nvPr>
            <p:ph type="dt" idx="1"/>
          </p:nvPr>
        </p:nvSpPr>
        <p:spPr>
          <a:ln/>
        </p:spPr>
        <p:txBody>
          <a:bodyPr/>
          <a:lstStyle/>
          <a:p>
            <a:fld id="{00BBC55C-3EDA-437F-9750-A981226C8955}" type="datetime1">
              <a:rPr lang="en-US"/>
              <a:pPr/>
              <a:t>4/13/2022</a:t>
            </a:fld>
            <a:endParaRPr lang="en-US"/>
          </a:p>
        </p:txBody>
      </p:sp>
      <p:sp>
        <p:nvSpPr>
          <p:cNvPr id="1610754" name="Rectangle 2"/>
          <p:cNvSpPr>
            <a:spLocks noGrp="1" noRot="1" noChangeAspect="1" noChangeArrowheads="1" noTextEdit="1"/>
          </p:cNvSpPr>
          <p:nvPr>
            <p:ph type="sldImg"/>
          </p:nvPr>
        </p:nvSpPr>
        <p:spPr>
          <a:ln/>
        </p:spPr>
      </p:sp>
      <p:sp>
        <p:nvSpPr>
          <p:cNvPr id="161075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97004057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GreenPrints 2002 – Atalanta, GA</a:t>
            </a:r>
          </a:p>
        </p:txBody>
      </p:sp>
      <p:sp>
        <p:nvSpPr>
          <p:cNvPr id="5" name="Rectangle 7"/>
          <p:cNvSpPr>
            <a:spLocks noGrp="1" noChangeArrowheads="1"/>
          </p:cNvSpPr>
          <p:nvPr>
            <p:ph type="sldNum" sz="quarter" idx="5"/>
          </p:nvPr>
        </p:nvSpPr>
        <p:spPr>
          <a:ln/>
        </p:spPr>
        <p:txBody>
          <a:bodyPr/>
          <a:lstStyle/>
          <a:p>
            <a:fld id="{D26C065B-FE54-4ADE-9C07-7E513595DFF6}" type="slidenum">
              <a:rPr lang="en-US"/>
              <a:pPr/>
              <a:t>65</a:t>
            </a:fld>
            <a:endParaRPr lang="en-US"/>
          </a:p>
        </p:txBody>
      </p:sp>
      <p:sp>
        <p:nvSpPr>
          <p:cNvPr id="6" name="Rectangle 9"/>
          <p:cNvSpPr>
            <a:spLocks noGrp="1" noChangeArrowheads="1"/>
          </p:cNvSpPr>
          <p:nvPr>
            <p:ph type="dt" idx="1"/>
          </p:nvPr>
        </p:nvSpPr>
        <p:spPr>
          <a:ln/>
        </p:spPr>
        <p:txBody>
          <a:bodyPr/>
          <a:lstStyle/>
          <a:p>
            <a:fld id="{00BBC55C-3EDA-437F-9750-A981226C8955}" type="datetime1">
              <a:rPr lang="en-US"/>
              <a:pPr/>
              <a:t>4/13/2022</a:t>
            </a:fld>
            <a:endParaRPr lang="en-US"/>
          </a:p>
        </p:txBody>
      </p:sp>
      <p:sp>
        <p:nvSpPr>
          <p:cNvPr id="1610754" name="Rectangle 2"/>
          <p:cNvSpPr>
            <a:spLocks noGrp="1" noRot="1" noChangeAspect="1" noChangeArrowheads="1" noTextEdit="1"/>
          </p:cNvSpPr>
          <p:nvPr>
            <p:ph type="sldImg"/>
          </p:nvPr>
        </p:nvSpPr>
        <p:spPr>
          <a:ln/>
        </p:spPr>
      </p:sp>
      <p:sp>
        <p:nvSpPr>
          <p:cNvPr id="161075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4157510960"/>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ftr" sz="quarter" idx="4"/>
          </p:nvPr>
        </p:nvSpPr>
        <p:spPr>
          <a:ln/>
        </p:spPr>
        <p:txBody>
          <a:bodyPr/>
          <a:lstStyle/>
          <a:p>
            <a:r>
              <a:rPr lang="en-US"/>
              <a:t>GreenPrints 2002 – Atalanta, GA</a:t>
            </a:r>
          </a:p>
        </p:txBody>
      </p:sp>
      <p:sp>
        <p:nvSpPr>
          <p:cNvPr id="5" name="Rectangle 7"/>
          <p:cNvSpPr>
            <a:spLocks noGrp="1" noChangeArrowheads="1"/>
          </p:cNvSpPr>
          <p:nvPr>
            <p:ph type="sldNum" sz="quarter" idx="5"/>
          </p:nvPr>
        </p:nvSpPr>
        <p:spPr>
          <a:ln/>
        </p:spPr>
        <p:txBody>
          <a:bodyPr/>
          <a:lstStyle/>
          <a:p>
            <a:fld id="{D26C065B-FE54-4ADE-9C07-7E513595DFF6}" type="slidenum">
              <a:rPr lang="en-US"/>
              <a:pPr/>
              <a:t>66</a:t>
            </a:fld>
            <a:endParaRPr lang="en-US"/>
          </a:p>
        </p:txBody>
      </p:sp>
      <p:sp>
        <p:nvSpPr>
          <p:cNvPr id="6" name="Rectangle 9"/>
          <p:cNvSpPr>
            <a:spLocks noGrp="1" noChangeArrowheads="1"/>
          </p:cNvSpPr>
          <p:nvPr>
            <p:ph type="dt" idx="1"/>
          </p:nvPr>
        </p:nvSpPr>
        <p:spPr>
          <a:ln/>
        </p:spPr>
        <p:txBody>
          <a:bodyPr/>
          <a:lstStyle/>
          <a:p>
            <a:fld id="{00BBC55C-3EDA-437F-9750-A981226C8955}" type="datetime1">
              <a:rPr lang="en-US"/>
              <a:pPr/>
              <a:t>4/13/2022</a:t>
            </a:fld>
            <a:endParaRPr lang="en-US"/>
          </a:p>
        </p:txBody>
      </p:sp>
      <p:sp>
        <p:nvSpPr>
          <p:cNvPr id="1610754" name="Rectangle 2"/>
          <p:cNvSpPr>
            <a:spLocks noGrp="1" noRot="1" noChangeAspect="1" noChangeArrowheads="1" noTextEdit="1"/>
          </p:cNvSpPr>
          <p:nvPr>
            <p:ph type="sldImg"/>
          </p:nvPr>
        </p:nvSpPr>
        <p:spPr>
          <a:ln/>
        </p:spPr>
      </p:sp>
      <p:sp>
        <p:nvSpPr>
          <p:cNvPr id="1610755"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5976772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Grp="1" noChangeArrowheads="1"/>
          </p:cNvSpPr>
          <p:nvPr>
            <p:ph type="ftr" sz="quarter" idx="4"/>
          </p:nvPr>
        </p:nvSpPr>
        <p:spPr>
          <a:noFill/>
        </p:spPr>
        <p:txBody>
          <a:bodyPr/>
          <a:lstStyle/>
          <a:p>
            <a:r>
              <a:rPr lang="en-US"/>
              <a:t>GreenPrints 2002 – Atalanta, GA</a:t>
            </a:r>
          </a:p>
        </p:txBody>
      </p:sp>
      <p:sp>
        <p:nvSpPr>
          <p:cNvPr id="13315" name="Rectangle 7"/>
          <p:cNvSpPr>
            <a:spLocks noGrp="1" noChangeArrowheads="1"/>
          </p:cNvSpPr>
          <p:nvPr>
            <p:ph type="sldNum" sz="quarter" idx="5"/>
          </p:nvPr>
        </p:nvSpPr>
        <p:spPr>
          <a:noFill/>
        </p:spPr>
        <p:txBody>
          <a:bodyPr/>
          <a:lstStyle/>
          <a:p>
            <a:fld id="{1076DF3F-0FC4-4DB6-B998-FCC6AF8909CF}" type="slidenum">
              <a:rPr lang="en-US" smtClean="0"/>
              <a:pPr/>
              <a:t>8</a:t>
            </a:fld>
            <a:endParaRPr lang="en-US"/>
          </a:p>
        </p:txBody>
      </p:sp>
      <p:sp>
        <p:nvSpPr>
          <p:cNvPr id="13316" name="Rectangle 9"/>
          <p:cNvSpPr>
            <a:spLocks noGrp="1" noChangeArrowheads="1"/>
          </p:cNvSpPr>
          <p:nvPr>
            <p:ph type="dt" sz="quarter" idx="1"/>
          </p:nvPr>
        </p:nvSpPr>
        <p:spPr>
          <a:noFill/>
        </p:spPr>
        <p:txBody>
          <a:bodyPr/>
          <a:lstStyle/>
          <a:p>
            <a:fld id="{C404D900-5C2E-4284-9CED-FAB128C590B6}" type="datetime1">
              <a:rPr lang="en-US" smtClean="0"/>
              <a:pPr/>
              <a:t>4/13/2022</a:t>
            </a:fld>
            <a:endParaRPr lang="en-US"/>
          </a:p>
        </p:txBody>
      </p:sp>
      <p:sp>
        <p:nvSpPr>
          <p:cNvPr id="13317" name="Rectangle 2"/>
          <p:cNvSpPr>
            <a:spLocks noGrp="1" noRot="1" noChangeAspect="1" noChangeArrowheads="1" noTextEdit="1"/>
          </p:cNvSpPr>
          <p:nvPr>
            <p:ph type="sldImg"/>
          </p:nvPr>
        </p:nvSpPr>
        <p:spPr>
          <a:ln/>
        </p:spPr>
      </p:sp>
      <p:sp>
        <p:nvSpPr>
          <p:cNvPr id="13318" name="Rectangle 3"/>
          <p:cNvSpPr>
            <a:spLocks noGrp="1" noChangeArrowheads="1"/>
          </p:cNvSpPr>
          <p:nvPr>
            <p:ph type="body" idx="1"/>
          </p:nvPr>
        </p:nvSpPr>
        <p:spPr>
          <a:noFill/>
          <a:ln/>
        </p:spPr>
        <p:txBody>
          <a:bodyPr/>
          <a:lstStyle/>
          <a:p>
            <a:pPr eaLnBrk="1" hangingPunct="1"/>
            <a:r>
              <a:rPr lang="en-US" dirty="0"/>
              <a:t>Development 2</a:t>
            </a:r>
          </a:p>
          <a:p>
            <a:pPr eaLnBrk="1" hangingPunct="1"/>
            <a:endParaRPr lang="en-US" dirty="0"/>
          </a:p>
        </p:txBody>
      </p:sp>
    </p:spTree>
    <p:extLst>
      <p:ext uri="{BB962C8B-B14F-4D97-AF65-F5344CB8AC3E}">
        <p14:creationId xmlns:p14="http://schemas.microsoft.com/office/powerpoint/2010/main" val="20053343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Grp="1" noChangeArrowheads="1"/>
          </p:cNvSpPr>
          <p:nvPr>
            <p:ph type="ftr" sz="quarter" idx="4"/>
          </p:nvPr>
        </p:nvSpPr>
        <p:spPr>
          <a:noFill/>
        </p:spPr>
        <p:txBody>
          <a:bodyPr/>
          <a:lstStyle/>
          <a:p>
            <a:r>
              <a:rPr lang="en-US"/>
              <a:t>GreenPrints 2002 – Atalanta, GA</a:t>
            </a:r>
          </a:p>
        </p:txBody>
      </p:sp>
      <p:sp>
        <p:nvSpPr>
          <p:cNvPr id="13315" name="Rectangle 7"/>
          <p:cNvSpPr>
            <a:spLocks noGrp="1" noChangeArrowheads="1"/>
          </p:cNvSpPr>
          <p:nvPr>
            <p:ph type="sldNum" sz="quarter" idx="5"/>
          </p:nvPr>
        </p:nvSpPr>
        <p:spPr>
          <a:noFill/>
        </p:spPr>
        <p:txBody>
          <a:bodyPr/>
          <a:lstStyle/>
          <a:p>
            <a:fld id="{1076DF3F-0FC4-4DB6-B998-FCC6AF8909CF}" type="slidenum">
              <a:rPr lang="en-US" smtClean="0"/>
              <a:pPr/>
              <a:t>9</a:t>
            </a:fld>
            <a:endParaRPr lang="en-US"/>
          </a:p>
        </p:txBody>
      </p:sp>
      <p:sp>
        <p:nvSpPr>
          <p:cNvPr id="13316" name="Rectangle 9"/>
          <p:cNvSpPr>
            <a:spLocks noGrp="1" noChangeArrowheads="1"/>
          </p:cNvSpPr>
          <p:nvPr>
            <p:ph type="dt" sz="quarter" idx="1"/>
          </p:nvPr>
        </p:nvSpPr>
        <p:spPr>
          <a:noFill/>
        </p:spPr>
        <p:txBody>
          <a:bodyPr/>
          <a:lstStyle/>
          <a:p>
            <a:fld id="{C404D900-5C2E-4284-9CED-FAB128C590B6}" type="datetime1">
              <a:rPr lang="en-US" smtClean="0"/>
              <a:pPr/>
              <a:t>4/13/2022</a:t>
            </a:fld>
            <a:endParaRPr lang="en-US"/>
          </a:p>
        </p:txBody>
      </p:sp>
      <p:sp>
        <p:nvSpPr>
          <p:cNvPr id="13317" name="Rectangle 2"/>
          <p:cNvSpPr>
            <a:spLocks noGrp="1" noRot="1" noChangeAspect="1" noChangeArrowheads="1" noTextEdit="1"/>
          </p:cNvSpPr>
          <p:nvPr>
            <p:ph type="sldImg"/>
          </p:nvPr>
        </p:nvSpPr>
        <p:spPr>
          <a:ln/>
        </p:spPr>
      </p:sp>
      <p:sp>
        <p:nvSpPr>
          <p:cNvPr id="13318" name="Rectangle 3"/>
          <p:cNvSpPr>
            <a:spLocks noGrp="1" noChangeArrowheads="1"/>
          </p:cNvSpPr>
          <p:nvPr>
            <p:ph type="body" idx="1"/>
          </p:nvPr>
        </p:nvSpPr>
        <p:spPr>
          <a:noFill/>
          <a:ln/>
        </p:spPr>
        <p:txBody>
          <a:bodyPr/>
          <a:lstStyle/>
          <a:p>
            <a:pPr eaLnBrk="1" hangingPunct="1"/>
            <a:r>
              <a:rPr lang="en-US" dirty="0"/>
              <a:t>Development 2</a:t>
            </a:r>
          </a:p>
          <a:p>
            <a:pPr eaLnBrk="1" hangingPunct="1"/>
            <a:endParaRPr lang="en-US" dirty="0"/>
          </a:p>
        </p:txBody>
      </p:sp>
    </p:spTree>
    <p:extLst>
      <p:ext uri="{BB962C8B-B14F-4D97-AF65-F5344CB8AC3E}">
        <p14:creationId xmlns:p14="http://schemas.microsoft.com/office/powerpoint/2010/main" val="42259191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6"/>
          <p:cNvSpPr>
            <a:spLocks noGrp="1" noChangeArrowheads="1"/>
          </p:cNvSpPr>
          <p:nvPr>
            <p:ph type="ftr" sz="quarter" idx="4"/>
          </p:nvPr>
        </p:nvSpPr>
        <p:spPr>
          <a:noFill/>
        </p:spPr>
        <p:txBody>
          <a:bodyPr/>
          <a:lstStyle/>
          <a:p>
            <a:r>
              <a:rPr lang="en-US"/>
              <a:t>GreenPrints 2002 – Atalanta, GA</a:t>
            </a:r>
          </a:p>
        </p:txBody>
      </p:sp>
      <p:sp>
        <p:nvSpPr>
          <p:cNvPr id="13315" name="Rectangle 7"/>
          <p:cNvSpPr>
            <a:spLocks noGrp="1" noChangeArrowheads="1"/>
          </p:cNvSpPr>
          <p:nvPr>
            <p:ph type="sldNum" sz="quarter" idx="5"/>
          </p:nvPr>
        </p:nvSpPr>
        <p:spPr>
          <a:noFill/>
        </p:spPr>
        <p:txBody>
          <a:bodyPr/>
          <a:lstStyle/>
          <a:p>
            <a:fld id="{1076DF3F-0FC4-4DB6-B998-FCC6AF8909CF}" type="slidenum">
              <a:rPr lang="en-US" smtClean="0"/>
              <a:pPr/>
              <a:t>10</a:t>
            </a:fld>
            <a:endParaRPr lang="en-US"/>
          </a:p>
        </p:txBody>
      </p:sp>
      <p:sp>
        <p:nvSpPr>
          <p:cNvPr id="13316" name="Rectangle 9"/>
          <p:cNvSpPr>
            <a:spLocks noGrp="1" noChangeArrowheads="1"/>
          </p:cNvSpPr>
          <p:nvPr>
            <p:ph type="dt" sz="quarter" idx="1"/>
          </p:nvPr>
        </p:nvSpPr>
        <p:spPr>
          <a:noFill/>
        </p:spPr>
        <p:txBody>
          <a:bodyPr/>
          <a:lstStyle/>
          <a:p>
            <a:fld id="{C404D900-5C2E-4284-9CED-FAB128C590B6}" type="datetime1">
              <a:rPr lang="en-US" smtClean="0"/>
              <a:pPr/>
              <a:t>4/13/2022</a:t>
            </a:fld>
            <a:endParaRPr lang="en-US"/>
          </a:p>
        </p:txBody>
      </p:sp>
      <p:sp>
        <p:nvSpPr>
          <p:cNvPr id="13317" name="Rectangle 2"/>
          <p:cNvSpPr>
            <a:spLocks noGrp="1" noRot="1" noChangeAspect="1" noChangeArrowheads="1" noTextEdit="1"/>
          </p:cNvSpPr>
          <p:nvPr>
            <p:ph type="sldImg"/>
          </p:nvPr>
        </p:nvSpPr>
        <p:spPr>
          <a:ln/>
        </p:spPr>
      </p:sp>
      <p:sp>
        <p:nvSpPr>
          <p:cNvPr id="13318" name="Rectangle 3"/>
          <p:cNvSpPr>
            <a:spLocks noGrp="1" noChangeArrowheads="1"/>
          </p:cNvSpPr>
          <p:nvPr>
            <p:ph type="body" idx="1"/>
          </p:nvPr>
        </p:nvSpPr>
        <p:spPr>
          <a:noFill/>
          <a:ln/>
        </p:spPr>
        <p:txBody>
          <a:bodyPr/>
          <a:lstStyle/>
          <a:p>
            <a:pPr eaLnBrk="1" hangingPunct="1"/>
            <a:r>
              <a:rPr lang="en-US" dirty="0"/>
              <a:t>Development 2</a:t>
            </a:r>
          </a:p>
          <a:p>
            <a:pPr eaLnBrk="1" hangingPunct="1"/>
            <a:endParaRPr lang="en-US" dirty="0"/>
          </a:p>
        </p:txBody>
      </p:sp>
    </p:spTree>
    <p:extLst>
      <p:ext uri="{BB962C8B-B14F-4D97-AF65-F5344CB8AC3E}">
        <p14:creationId xmlns:p14="http://schemas.microsoft.com/office/powerpoint/2010/main" val="27529232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2.xml"/><Relationship Id="rId5" Type="http://schemas.microsoft.com/office/2007/relationships/hdphoto" Target="../media/hdphoto2.wdp"/><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3.xml"/><Relationship Id="rId5" Type="http://schemas.microsoft.com/office/2007/relationships/hdphoto" Target="../media/hdphoto2.wdp"/><Relationship Id="rId4"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3.xml"/><Relationship Id="rId5" Type="http://schemas.microsoft.com/office/2007/relationships/hdphoto" Target="../media/hdphoto2.wdp"/><Relationship Id="rId4" Type="http://schemas.openxmlformats.org/officeDocument/2006/relationships/image" Target="../media/image8.png"/></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2.xml"/><Relationship Id="rId5" Type="http://schemas.microsoft.com/office/2007/relationships/hdphoto" Target="../media/hdphoto2.wdp"/><Relationship Id="rId4" Type="http://schemas.openxmlformats.org/officeDocument/2006/relationships/image" Target="../media/image8.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4.xml"/><Relationship Id="rId5" Type="http://schemas.microsoft.com/office/2007/relationships/hdphoto" Target="../media/hdphoto2.wdp"/><Relationship Id="rId4" Type="http://schemas.openxmlformats.org/officeDocument/2006/relationships/image" Target="../media/image8.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Master" Target="../slideMasters/slideMaster4.xml"/><Relationship Id="rId5" Type="http://schemas.microsoft.com/office/2007/relationships/hdphoto" Target="../media/hdphoto2.wdp"/><Relationship Id="rId4" Type="http://schemas.openxmlformats.org/officeDocument/2006/relationships/image" Target="../media/image8.png"/></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2" name="Rectangle 11"/>
          <p:cNvSpPr/>
          <p:nvPr userDrawn="1"/>
        </p:nvSpPr>
        <p:spPr>
          <a:xfrm>
            <a:off x="0" y="0"/>
            <a:ext cx="9144000" cy="6858000"/>
          </a:xfrm>
          <a:prstGeom prst="rect">
            <a:avLst/>
          </a:prstGeom>
          <a:solidFill>
            <a:srgbClr val="1933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8" name="Title 16"/>
          <p:cNvSpPr>
            <a:spLocks noGrp="1"/>
          </p:cNvSpPr>
          <p:nvPr>
            <p:ph type="title" hasCustomPrompt="1"/>
          </p:nvPr>
        </p:nvSpPr>
        <p:spPr>
          <a:xfrm>
            <a:off x="609600" y="3025048"/>
            <a:ext cx="7886700" cy="906416"/>
          </a:xfrm>
        </p:spPr>
        <p:txBody>
          <a:bodyPr anchor="t">
            <a:noAutofit/>
          </a:bodyPr>
          <a:lstStyle>
            <a:lvl1pPr>
              <a:defRPr sz="4400" b="0" i="0" spc="-100" baseline="0">
                <a:solidFill>
                  <a:schemeClr val="bg1"/>
                </a:solidFill>
                <a:latin typeface="DIN-Medium" charset="0"/>
                <a:ea typeface="DIN-Medium" charset="0"/>
                <a:cs typeface="DIN-Medium" charset="0"/>
              </a:defRPr>
            </a:lvl1pPr>
          </a:lstStyle>
          <a:p>
            <a:r>
              <a:rPr lang="en-US" dirty="0"/>
              <a:t>WELCOME</a:t>
            </a:r>
          </a:p>
        </p:txBody>
      </p:sp>
      <p:pic>
        <p:nvPicPr>
          <p:cNvPr id="9" name="Picture 8"/>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651790" y="5257597"/>
            <a:ext cx="688848" cy="713173"/>
          </a:xfrm>
          <a:prstGeom prst="rect">
            <a:avLst/>
          </a:prstGeom>
        </p:spPr>
      </p:pic>
      <p:sp>
        <p:nvSpPr>
          <p:cNvPr id="10" name="Text Placeholder 15"/>
          <p:cNvSpPr>
            <a:spLocks noGrp="1"/>
          </p:cNvSpPr>
          <p:nvPr>
            <p:ph type="body" sz="quarter" idx="13" hasCustomPrompt="1"/>
          </p:nvPr>
        </p:nvSpPr>
        <p:spPr>
          <a:xfrm>
            <a:off x="600560" y="4085303"/>
            <a:ext cx="7895740" cy="429083"/>
          </a:xfrm>
        </p:spPr>
        <p:txBody>
          <a:bodyPr>
            <a:normAutofit/>
          </a:bodyPr>
          <a:lstStyle>
            <a:lvl1pPr marL="0" indent="0">
              <a:lnSpc>
                <a:spcPts val="1800"/>
              </a:lnSpc>
              <a:buFontTx/>
              <a:buNone/>
              <a:defRPr sz="1300" b="0" i="0" spc="0" baseline="0">
                <a:solidFill>
                  <a:schemeClr val="bg1"/>
                </a:solidFill>
                <a:latin typeface="DIN-Medium" charset="0"/>
                <a:ea typeface="DIN-Medium" charset="0"/>
                <a:cs typeface="DIN-Medium" charset="0"/>
              </a:defRPr>
            </a:lvl1pPr>
            <a:lvl2pPr marL="342900" indent="0">
              <a:lnSpc>
                <a:spcPts val="1800"/>
              </a:lnSpc>
              <a:buFontTx/>
              <a:buNone/>
              <a:defRPr sz="1300" baseline="0">
                <a:solidFill>
                  <a:schemeClr val="tx1"/>
                </a:solidFill>
                <a:latin typeface="din" charset="0"/>
              </a:defRPr>
            </a:lvl2pPr>
            <a:lvl3pPr marL="685800" indent="0">
              <a:lnSpc>
                <a:spcPts val="1800"/>
              </a:lnSpc>
              <a:buFontTx/>
              <a:buNone/>
              <a:defRPr sz="1300" baseline="0">
                <a:solidFill>
                  <a:schemeClr val="tx1"/>
                </a:solidFill>
                <a:latin typeface="din" charset="0"/>
              </a:defRPr>
            </a:lvl3pPr>
            <a:lvl4pPr marL="1028700" indent="0">
              <a:lnSpc>
                <a:spcPts val="1800"/>
              </a:lnSpc>
              <a:buFontTx/>
              <a:buNone/>
              <a:defRPr sz="1300" baseline="0">
                <a:solidFill>
                  <a:schemeClr val="tx1"/>
                </a:solidFill>
                <a:latin typeface="din" charset="0"/>
              </a:defRPr>
            </a:lvl4pPr>
            <a:lvl5pPr marL="1371600" indent="0">
              <a:lnSpc>
                <a:spcPts val="1800"/>
              </a:lnSpc>
              <a:buFontTx/>
              <a:buNone/>
              <a:defRPr sz="1300" baseline="0">
                <a:solidFill>
                  <a:schemeClr val="tx1"/>
                </a:solidFill>
                <a:latin typeface="din" charset="0"/>
              </a:defRPr>
            </a:lvl5pPr>
          </a:lstStyle>
          <a:p>
            <a:pPr lvl="0"/>
            <a:r>
              <a:rPr lang="en-US" dirty="0"/>
              <a:t>Optional subtitle</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9144000" cy="1739392"/>
          </a:xfrm>
          <a:prstGeom prst="rect">
            <a:avLst/>
          </a:prstGeom>
        </p:spPr>
      </p:pic>
    </p:spTree>
    <p:extLst>
      <p:ext uri="{BB962C8B-B14F-4D97-AF65-F5344CB8AC3E}">
        <p14:creationId xmlns:p14="http://schemas.microsoft.com/office/powerpoint/2010/main" val="206469848"/>
      </p:ext>
    </p:extLst>
  </p:cSld>
  <p:clrMapOvr>
    <a:masterClrMapping/>
  </p:clrMapOvr>
  <p:extLst>
    <p:ext uri="{DCECCB84-F9BA-43D5-87BE-67443E8EF086}">
      <p15:sldGuideLst xmlns:p15="http://schemas.microsoft.com/office/powerpoint/2012/main">
        <p15:guide id="1" orient="horz" pos="1904" userDrawn="1">
          <p15:clr>
            <a:srgbClr val="FBAE40"/>
          </p15:clr>
        </p15:guide>
        <p15:guide id="2" pos="384" userDrawn="1">
          <p15:clr>
            <a:srgbClr val="FBAE40"/>
          </p15:clr>
        </p15:guide>
        <p15:guide id="3" pos="5352"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Background">
    <p:bg>
      <p:bgPr>
        <a:solidFill>
          <a:schemeClr val="tx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Tab 12-1 - Proportional an PID Control Processes</a:t>
            </a:r>
            <a:endParaRPr lang="en-US" dirty="0"/>
          </a:p>
        </p:txBody>
      </p:sp>
      <p:sp>
        <p:nvSpPr>
          <p:cNvPr id="6" name="Slide Number Placeholder 5"/>
          <p:cNvSpPr>
            <a:spLocks noGrp="1"/>
          </p:cNvSpPr>
          <p:nvPr>
            <p:ph type="sldNum" sz="quarter" idx="11"/>
          </p:nvPr>
        </p:nvSpPr>
        <p:spPr/>
        <p:txBody>
          <a:bodyPr/>
          <a:lstStyle/>
          <a:p>
            <a:fld id="{A9320731-3B2C-4107-8664-CAD7BE973DC8}" type="slidenum">
              <a:rPr lang="en-US" smtClean="0"/>
              <a:pPr/>
              <a:t>‹#›</a:t>
            </a:fld>
            <a:endParaRPr lang="en-US"/>
          </a:p>
        </p:txBody>
      </p:sp>
      <p:sp>
        <p:nvSpPr>
          <p:cNvPr id="4" name="TextBox 3"/>
          <p:cNvSpPr txBox="1"/>
          <p:nvPr userDrawn="1"/>
        </p:nvSpPr>
        <p:spPr>
          <a:xfrm>
            <a:off x="457200" y="274638"/>
            <a:ext cx="8229600" cy="1143000"/>
          </a:xfrm>
          <a:prstGeom prst="rect">
            <a:avLst/>
          </a:prstGeom>
        </p:spPr>
        <p:txBody>
          <a:bodyPr vert="horz" lIns="91440" tIns="45720" rIns="91440" bIns="45720" rtlCol="0" anchor="ctr">
            <a:normAutofit/>
          </a:bodyPr>
          <a:lstStyle>
            <a:lvl1pPr>
              <a:spcBef>
                <a:spcPct val="0"/>
              </a:spcBef>
              <a:buNone/>
              <a:defRPr sz="3200">
                <a:solidFill>
                  <a:schemeClr val="tx2"/>
                </a:solidFill>
                <a:latin typeface="Arial" pitchFamily="34" charset="0"/>
                <a:ea typeface="+mj-ea"/>
                <a:cs typeface="Arial" pitchFamily="34" charset="0"/>
              </a:defRPr>
            </a:lvl1pPr>
          </a:lstStyle>
          <a:p>
            <a:pPr lvl="0"/>
            <a:r>
              <a:rPr lang="en-US" dirty="0">
                <a:solidFill>
                  <a:srgbClr val="FFA100"/>
                </a:solidFill>
              </a:rPr>
              <a:t>Agenda</a:t>
            </a:r>
          </a:p>
        </p:txBody>
      </p:sp>
    </p:spTree>
    <p:extLst>
      <p:ext uri="{BB962C8B-B14F-4D97-AF65-F5344CB8AC3E}">
        <p14:creationId xmlns:p14="http://schemas.microsoft.com/office/powerpoint/2010/main" val="42690627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rgbClr val="FFA100"/>
                </a:solidFill>
              </a:defRPr>
            </a:lvl2pPr>
            <a:lvl3pPr>
              <a:defRPr>
                <a:solidFill>
                  <a:srgbClr val="FFA100"/>
                </a:solidFill>
              </a:defRPr>
            </a:lvl3pPr>
            <a:lvl4pPr>
              <a:defRPr>
                <a:solidFill>
                  <a:srgbClr val="FFA100"/>
                </a:solidFill>
              </a:defRPr>
            </a:lvl4pPr>
            <a:lvl5pPr>
              <a:defRPr>
                <a:solidFill>
                  <a:srgbClr val="FFA1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p>
            <a:r>
              <a:rPr lang="en-US"/>
              <a:t>Tab 12-1 - Proportional an PID Control Processes</a:t>
            </a:r>
            <a:endParaRPr lang="en-US" dirty="0"/>
          </a:p>
        </p:txBody>
      </p:sp>
      <p:sp>
        <p:nvSpPr>
          <p:cNvPr id="6" name="Slide Number Placeholder 5"/>
          <p:cNvSpPr>
            <a:spLocks noGrp="1"/>
          </p:cNvSpPr>
          <p:nvPr>
            <p:ph type="sldNum" sz="quarter" idx="11"/>
          </p:nvPr>
        </p:nvSpPr>
        <p:spPr/>
        <p:txBody>
          <a:bodyPr/>
          <a:lstStyle/>
          <a:p>
            <a:fld id="{A9320731-3B2C-4107-8664-CAD7BE973DC8}" type="slidenum">
              <a:rPr lang="en-US" smtClean="0"/>
              <a:pPr/>
              <a:t>‹#›</a:t>
            </a:fld>
            <a:endParaRPr lang="en-US"/>
          </a:p>
        </p:txBody>
      </p:sp>
    </p:spTree>
    <p:extLst>
      <p:ext uri="{BB962C8B-B14F-4D97-AF65-F5344CB8AC3E}">
        <p14:creationId xmlns:p14="http://schemas.microsoft.com/office/powerpoint/2010/main" val="23910720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Agenda Item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p>
            <a:r>
              <a:rPr lang="en-US"/>
              <a:t>Tab 12-1 - Proportional an PID Control Processes</a:t>
            </a:r>
            <a:endParaRPr lang="en-US" dirty="0"/>
          </a:p>
        </p:txBody>
      </p:sp>
      <p:sp>
        <p:nvSpPr>
          <p:cNvPr id="6" name="Slide Number Placeholder 5"/>
          <p:cNvSpPr>
            <a:spLocks noGrp="1"/>
          </p:cNvSpPr>
          <p:nvPr>
            <p:ph type="sldNum" sz="quarter" idx="11"/>
          </p:nvPr>
        </p:nvSpPr>
        <p:spPr/>
        <p:txBody>
          <a:bodyPr/>
          <a:lstStyle/>
          <a:p>
            <a:fld id="{A9320731-3B2C-4107-8664-CAD7BE973DC8}" type="slidenum">
              <a:rPr lang="en-US" smtClean="0"/>
              <a:pPr/>
              <a:t>‹#›</a:t>
            </a:fld>
            <a:endParaRPr lang="en-US"/>
          </a:p>
        </p:txBody>
      </p:sp>
    </p:spTree>
    <p:extLst>
      <p:ext uri="{BB962C8B-B14F-4D97-AF65-F5344CB8AC3E}">
        <p14:creationId xmlns:p14="http://schemas.microsoft.com/office/powerpoint/2010/main" val="6755716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0"/>
          </p:nvPr>
        </p:nvSpPr>
        <p:spPr/>
        <p:txBody>
          <a:bodyPr/>
          <a:lstStyle/>
          <a:p>
            <a:r>
              <a:rPr lang="en-US"/>
              <a:t>Tab 12-1 - Proportional an PID Control Processes</a:t>
            </a:r>
            <a:endParaRPr lang="en-US" dirty="0"/>
          </a:p>
        </p:txBody>
      </p:sp>
      <p:sp>
        <p:nvSpPr>
          <p:cNvPr id="7" name="Slide Number Placeholder 6"/>
          <p:cNvSpPr>
            <a:spLocks noGrp="1"/>
          </p:cNvSpPr>
          <p:nvPr>
            <p:ph type="sldNum" sz="quarter" idx="11"/>
          </p:nvPr>
        </p:nvSpPr>
        <p:spPr/>
        <p:txBody>
          <a:bodyPr/>
          <a:lstStyle/>
          <a:p>
            <a:fld id="{E347D01F-1A12-4043-9E52-C5C412E1DD77}" type="slidenum">
              <a:rPr lang="en-US" smtClean="0"/>
              <a:pPr/>
              <a:t>‹#›</a:t>
            </a:fld>
            <a:endParaRPr lang="en-US"/>
          </a:p>
        </p:txBody>
      </p:sp>
    </p:spTree>
    <p:extLst>
      <p:ext uri="{BB962C8B-B14F-4D97-AF65-F5344CB8AC3E}">
        <p14:creationId xmlns:p14="http://schemas.microsoft.com/office/powerpoint/2010/main" val="25105603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0"/>
          </p:nvPr>
        </p:nvSpPr>
        <p:spPr/>
        <p:txBody>
          <a:bodyPr/>
          <a:lstStyle/>
          <a:p>
            <a:r>
              <a:rPr lang="en-US"/>
              <a:t>Tab 12-1 - Proportional an PID Control Processes</a:t>
            </a:r>
            <a:endParaRPr lang="en-US" dirty="0"/>
          </a:p>
        </p:txBody>
      </p:sp>
      <p:sp>
        <p:nvSpPr>
          <p:cNvPr id="9" name="Slide Number Placeholder 8"/>
          <p:cNvSpPr>
            <a:spLocks noGrp="1"/>
          </p:cNvSpPr>
          <p:nvPr>
            <p:ph type="sldNum" sz="quarter" idx="11"/>
          </p:nvPr>
        </p:nvSpPr>
        <p:spPr/>
        <p:txBody>
          <a:bodyPr/>
          <a:lstStyle/>
          <a:p>
            <a:fld id="{A9320731-3B2C-4107-8664-CAD7BE973DC8}" type="slidenum">
              <a:rPr lang="en-US" smtClean="0"/>
              <a:pPr/>
              <a:t>‹#›</a:t>
            </a:fld>
            <a:endParaRPr lang="en-US"/>
          </a:p>
        </p:txBody>
      </p:sp>
    </p:spTree>
    <p:extLst>
      <p:ext uri="{BB962C8B-B14F-4D97-AF65-F5344CB8AC3E}">
        <p14:creationId xmlns:p14="http://schemas.microsoft.com/office/powerpoint/2010/main" val="2632394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0"/>
          </p:nvPr>
        </p:nvSpPr>
        <p:spPr/>
        <p:txBody>
          <a:bodyPr/>
          <a:lstStyle/>
          <a:p>
            <a:r>
              <a:rPr lang="en-US"/>
              <a:t>Tab 12-1 - Proportional an PID Control Processes</a:t>
            </a:r>
            <a:endParaRPr lang="en-US" dirty="0"/>
          </a:p>
        </p:txBody>
      </p:sp>
      <p:sp>
        <p:nvSpPr>
          <p:cNvPr id="5" name="Slide Number Placeholder 4"/>
          <p:cNvSpPr>
            <a:spLocks noGrp="1"/>
          </p:cNvSpPr>
          <p:nvPr>
            <p:ph type="sldNum" sz="quarter" idx="11"/>
          </p:nvPr>
        </p:nvSpPr>
        <p:spPr/>
        <p:txBody>
          <a:bodyPr/>
          <a:lstStyle/>
          <a:p>
            <a:fld id="{A9320731-3B2C-4107-8664-CAD7BE973DC8}" type="slidenum">
              <a:rPr lang="en-US" smtClean="0"/>
              <a:pPr/>
              <a:t>‹#›</a:t>
            </a:fld>
            <a:endParaRPr lang="en-US"/>
          </a:p>
        </p:txBody>
      </p:sp>
    </p:spTree>
    <p:extLst>
      <p:ext uri="{BB962C8B-B14F-4D97-AF65-F5344CB8AC3E}">
        <p14:creationId xmlns:p14="http://schemas.microsoft.com/office/powerpoint/2010/main" val="38350727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Tab 12-1 - Proportional an PID Control Processes</a:t>
            </a:r>
            <a:endParaRPr lang="en-US" dirty="0"/>
          </a:p>
        </p:txBody>
      </p:sp>
      <p:sp>
        <p:nvSpPr>
          <p:cNvPr id="4" name="Slide Number Placeholder 3"/>
          <p:cNvSpPr>
            <a:spLocks noGrp="1"/>
          </p:cNvSpPr>
          <p:nvPr>
            <p:ph type="sldNum" sz="quarter" idx="11"/>
          </p:nvPr>
        </p:nvSpPr>
        <p:spPr/>
        <p:txBody>
          <a:bodyPr/>
          <a:lstStyle/>
          <a:p>
            <a:fld id="{A9320731-3B2C-4107-8664-CAD7BE973DC8}" type="slidenum">
              <a:rPr lang="en-US" smtClean="0"/>
              <a:pPr/>
              <a:t>‹#›</a:t>
            </a:fld>
            <a:endParaRPr lang="en-US"/>
          </a:p>
        </p:txBody>
      </p:sp>
    </p:spTree>
    <p:extLst>
      <p:ext uri="{BB962C8B-B14F-4D97-AF65-F5344CB8AC3E}">
        <p14:creationId xmlns:p14="http://schemas.microsoft.com/office/powerpoint/2010/main" val="6199470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losing Slide">
    <p:bg>
      <p:bgPr>
        <a:gradFill>
          <a:gsLst>
            <a:gs pos="48000">
              <a:schemeClr val="bg1"/>
            </a:gs>
            <a:gs pos="80000">
              <a:schemeClr val="tx1"/>
            </a:gs>
          </a:gsLst>
          <a:lin ang="5400000" scaled="0"/>
        </a:gradFill>
        <a:effectLst/>
      </p:bgPr>
    </p:bg>
    <p:spTree>
      <p:nvGrpSpPr>
        <p:cNvPr id="1" name=""/>
        <p:cNvGrpSpPr/>
        <p:nvPr/>
      </p:nvGrpSpPr>
      <p:grpSpPr>
        <a:xfrm>
          <a:off x="0" y="0"/>
          <a:ext cx="0" cy="0"/>
          <a:chOff x="0" y="0"/>
          <a:chExt cx="0" cy="0"/>
        </a:xfrm>
      </p:grpSpPr>
      <p:sp>
        <p:nvSpPr>
          <p:cNvPr id="9" name="TextBox 8"/>
          <p:cNvSpPr txBox="1"/>
          <p:nvPr userDrawn="1"/>
        </p:nvSpPr>
        <p:spPr>
          <a:xfrm>
            <a:off x="2514600" y="4191000"/>
            <a:ext cx="6477000" cy="1569660"/>
          </a:xfrm>
          <a:prstGeom prst="rect">
            <a:avLst/>
          </a:prstGeom>
          <a:noFill/>
        </p:spPr>
        <p:txBody>
          <a:bodyPr wrap="square" rtlCol="0">
            <a:spAutoFit/>
          </a:bodyPr>
          <a:lstStyle/>
          <a:p>
            <a:r>
              <a:rPr lang="en-US" sz="3600" b="1" dirty="0">
                <a:solidFill>
                  <a:schemeClr val="bg1"/>
                </a:solidFill>
                <a:latin typeface="Arial" pitchFamily="34" charset="0"/>
                <a:ea typeface="ヒラギノ角ゴ Pro W3"/>
                <a:cs typeface="ヒラギノ角ゴ Pro W3"/>
              </a:rPr>
              <a:t>Questions?</a:t>
            </a:r>
          </a:p>
          <a:p>
            <a:endParaRPr lang="en-US" sz="3600" b="1" dirty="0">
              <a:solidFill>
                <a:schemeClr val="bg1"/>
              </a:solidFill>
              <a:latin typeface="Arial" pitchFamily="34" charset="0"/>
              <a:ea typeface="ヒラギノ角ゴ Pro W3"/>
              <a:cs typeface="ヒラギノ角ゴ Pro W3"/>
            </a:endParaRPr>
          </a:p>
          <a:p>
            <a:r>
              <a:rPr lang="en-US" sz="2400" b="1" dirty="0">
                <a:solidFill>
                  <a:schemeClr val="bg1"/>
                </a:solidFill>
                <a:latin typeface="Arial" pitchFamily="34" charset="0"/>
                <a:ea typeface="ヒラギノ角ゴ Pro W3"/>
                <a:cs typeface="ヒラギノ角ゴ Pro W3"/>
              </a:rPr>
              <a:t>Thank you for participating!</a:t>
            </a:r>
            <a:endParaRPr lang="en-US" sz="2400" b="1" dirty="0"/>
          </a:p>
        </p:txBody>
      </p:sp>
      <p:sp>
        <p:nvSpPr>
          <p:cNvPr id="11" name="TextBox 10"/>
          <p:cNvSpPr txBox="1"/>
          <p:nvPr userDrawn="1"/>
        </p:nvSpPr>
        <p:spPr>
          <a:xfrm>
            <a:off x="2514600" y="5969913"/>
            <a:ext cx="6477000" cy="430887"/>
          </a:xfrm>
          <a:prstGeom prst="rect">
            <a:avLst/>
          </a:prstGeom>
          <a:noFill/>
        </p:spPr>
        <p:txBody>
          <a:bodyPr wrap="square" rtlCol="0">
            <a:spAutoFit/>
          </a:bodyPr>
          <a:lstStyle/>
          <a:p>
            <a:pPr marL="0" indent="0"/>
            <a:r>
              <a:rPr lang="en-US" sz="2200" b="1" dirty="0">
                <a:solidFill>
                  <a:schemeClr val="tx2"/>
                </a:solidFill>
                <a:latin typeface="Arial" pitchFamily="34" charset="0"/>
                <a:ea typeface="ヒラギノ角ゴ Pro W3"/>
                <a:cs typeface="ヒラギノ角ゴ Pro W3"/>
              </a:rPr>
              <a:t>Visit our</a:t>
            </a:r>
            <a:r>
              <a:rPr lang="en-US" sz="2200" b="1" baseline="0" dirty="0">
                <a:solidFill>
                  <a:schemeClr val="tx2"/>
                </a:solidFill>
                <a:latin typeface="Arial" pitchFamily="34" charset="0"/>
                <a:ea typeface="ヒラギノ角ゴ Pro W3"/>
                <a:cs typeface="ヒラギノ角ゴ Pro W3"/>
              </a:rPr>
              <a:t> website at www.FacilityDynamics.com</a:t>
            </a:r>
            <a:endParaRPr lang="en-US" sz="2200" b="1" dirty="0">
              <a:solidFill>
                <a:schemeClr val="tx2"/>
              </a:solidFill>
              <a:latin typeface="Arial" pitchFamily="34" charset="0"/>
              <a:ea typeface="ヒラギノ角ゴ Pro W3"/>
              <a:cs typeface="ヒラギノ角ゴ Pro W3"/>
            </a:endParaRPr>
          </a:p>
        </p:txBody>
      </p:sp>
      <p:grpSp>
        <p:nvGrpSpPr>
          <p:cNvPr id="5" name="Group 4"/>
          <p:cNvGrpSpPr/>
          <p:nvPr userDrawn="1"/>
        </p:nvGrpSpPr>
        <p:grpSpPr>
          <a:xfrm>
            <a:off x="820944" y="-355600"/>
            <a:ext cx="8094456" cy="3790904"/>
            <a:chOff x="820944" y="-355600"/>
            <a:chExt cx="8094456" cy="3790904"/>
          </a:xfrm>
        </p:grpSpPr>
        <p:sp>
          <p:nvSpPr>
            <p:cNvPr id="6" name="Rectangle 5"/>
            <p:cNvSpPr/>
            <p:nvPr/>
          </p:nvSpPr>
          <p:spPr>
            <a:xfrm>
              <a:off x="942975" y="1626871"/>
              <a:ext cx="154305" cy="36703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97280" y="1431926"/>
              <a:ext cx="158176"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55456" y="826135"/>
              <a:ext cx="325694" cy="11677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581150" y="1036321"/>
              <a:ext cx="321684" cy="957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902834" y="361952"/>
              <a:ext cx="310776" cy="16319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205099" y="1431926"/>
              <a:ext cx="171389"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373740" y="545375"/>
              <a:ext cx="310677" cy="144852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684417" y="1623060"/>
              <a:ext cx="154305" cy="37084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962025"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147317"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332609"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517901"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703193"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888485"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073777"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259069"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444361"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629653"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814945"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820944" y="213469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820944" y="231757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820944" y="250045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820944" y="2683339"/>
              <a:ext cx="2127462" cy="0"/>
            </a:xfrm>
            <a:prstGeom prst="line">
              <a:avLst/>
            </a:prstGeom>
            <a:ln w="41275" cap="sq">
              <a:solidFill>
                <a:schemeClr val="bg1">
                  <a:lumMod val="7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820944" y="2866219"/>
              <a:ext cx="2127462" cy="0"/>
            </a:xfrm>
            <a:prstGeom prst="line">
              <a:avLst/>
            </a:prstGeom>
            <a:ln w="41275" cap="sq">
              <a:solidFill>
                <a:schemeClr val="bg1">
                  <a:lumMod val="7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820944" y="3049099"/>
              <a:ext cx="2127462" cy="0"/>
            </a:xfrm>
            <a:prstGeom prst="line">
              <a:avLst/>
            </a:prstGeom>
            <a:ln w="41275" cap="sq">
              <a:solidFill>
                <a:schemeClr val="bg1">
                  <a:lumMod val="75000"/>
                  <a:alpha val="20000"/>
                </a:schemeClr>
              </a:solidFill>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30058" y="1064566"/>
              <a:ext cx="7333661" cy="1991577"/>
              <a:chOff x="930058" y="1064566"/>
              <a:chExt cx="7333661" cy="1991577"/>
            </a:xfrm>
          </p:grpSpPr>
          <p:cxnSp>
            <p:nvCxnSpPr>
              <p:cNvPr id="36" name="Straight Connector 35"/>
              <p:cNvCxnSpPr/>
              <p:nvPr/>
            </p:nvCxnSpPr>
            <p:spPr>
              <a:xfrm>
                <a:off x="3331921" y="1875542"/>
                <a:ext cx="4931798" cy="0"/>
              </a:xfrm>
              <a:prstGeom prst="line">
                <a:avLst/>
              </a:prstGeom>
              <a:noFill/>
              <a:ln w="152400" cap="rnd">
                <a:gradFill flip="none" rotWithShape="1">
                  <a:gsLst>
                    <a:gs pos="0">
                      <a:srgbClr val="008FFC"/>
                    </a:gs>
                    <a:gs pos="100000">
                      <a:schemeClr val="accent1"/>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sp>
            <p:nvSpPr>
              <p:cNvPr id="37" name="Freeform 36"/>
              <p:cNvSpPr/>
              <p:nvPr/>
            </p:nvSpPr>
            <p:spPr>
              <a:xfrm>
                <a:off x="5886578" y="1786879"/>
                <a:ext cx="131163" cy="188644"/>
              </a:xfrm>
              <a:custGeom>
                <a:avLst/>
                <a:gdLst>
                  <a:gd name="connsiteX0" fmla="*/ 130723 w 130723"/>
                  <a:gd name="connsiteY0" fmla="*/ 0 h 188644"/>
                  <a:gd name="connsiteX1" fmla="*/ 107142 w 130723"/>
                  <a:gd name="connsiteY1" fmla="*/ 55021 h 188644"/>
                  <a:gd name="connsiteX2" fmla="*/ 86182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4960 w 130723"/>
                  <a:gd name="connsiteY3" fmla="*/ 70742 h 188644"/>
                  <a:gd name="connsiteX4" fmla="*/ 4960 w 130723"/>
                  <a:gd name="connsiteY4" fmla="*/ 125763 h 188644"/>
                  <a:gd name="connsiteX5" fmla="*/ 52121 w 130723"/>
                  <a:gd name="connsiteY5" fmla="*/ 188644 h 188644"/>
                  <a:gd name="connsiteX0" fmla="*/ 132203 w 132203"/>
                  <a:gd name="connsiteY0" fmla="*/ 0 h 188644"/>
                  <a:gd name="connsiteX1" fmla="*/ 108622 w 132203"/>
                  <a:gd name="connsiteY1" fmla="*/ 55021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2191 w 132203"/>
                  <a:gd name="connsiteY1" fmla="*/ 32396 h 188644"/>
                  <a:gd name="connsiteX2" fmla="*/ 108622 w 132203"/>
                  <a:gd name="connsiteY2" fmla="*/ 45430 h 188644"/>
                  <a:gd name="connsiteX3" fmla="*/ 62150 w 132203"/>
                  <a:gd name="connsiteY3" fmla="*/ 49470 h 188644"/>
                  <a:gd name="connsiteX4" fmla="*/ 6440 w 132203"/>
                  <a:gd name="connsiteY4" fmla="*/ 70742 h 188644"/>
                  <a:gd name="connsiteX5" fmla="*/ 6440 w 132203"/>
                  <a:gd name="connsiteY5" fmla="*/ 125763 h 188644"/>
                  <a:gd name="connsiteX6" fmla="*/ 53601 w 132203"/>
                  <a:gd name="connsiteY6"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4335 w 132203"/>
                  <a:gd name="connsiteY1" fmla="*/ 43049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1163 w 131163"/>
                  <a:gd name="connsiteY0" fmla="*/ 0 h 188644"/>
                  <a:gd name="connsiteX1" fmla="*/ 93295 w 131163"/>
                  <a:gd name="connsiteY1" fmla="*/ 43049 h 188644"/>
                  <a:gd name="connsiteX2" fmla="*/ 44441 w 131163"/>
                  <a:gd name="connsiteY2" fmla="*/ 54232 h 188644"/>
                  <a:gd name="connsiteX3" fmla="*/ 5400 w 131163"/>
                  <a:gd name="connsiteY3" fmla="*/ 70742 h 188644"/>
                  <a:gd name="connsiteX4" fmla="*/ 5400 w 131163"/>
                  <a:gd name="connsiteY4" fmla="*/ 125763 h 188644"/>
                  <a:gd name="connsiteX5" fmla="*/ 52561 w 131163"/>
                  <a:gd name="connsiteY5" fmla="*/ 188644 h 188644"/>
                  <a:gd name="connsiteX0" fmla="*/ 131163 w 131163"/>
                  <a:gd name="connsiteY0" fmla="*/ 0 h 188644"/>
                  <a:gd name="connsiteX1" fmla="*/ 93295 w 131163"/>
                  <a:gd name="connsiteY1" fmla="*/ 43049 h 188644"/>
                  <a:gd name="connsiteX2" fmla="*/ 5400 w 131163"/>
                  <a:gd name="connsiteY2" fmla="*/ 70742 h 188644"/>
                  <a:gd name="connsiteX3" fmla="*/ 5400 w 131163"/>
                  <a:gd name="connsiteY3" fmla="*/ 125763 h 188644"/>
                  <a:gd name="connsiteX4" fmla="*/ 52561 w 131163"/>
                  <a:gd name="connsiteY4" fmla="*/ 188644 h 188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63" h="188644">
                    <a:moveTo>
                      <a:pt x="131163" y="0"/>
                    </a:moveTo>
                    <a:cubicBezTo>
                      <a:pt x="126250" y="9465"/>
                      <a:pt x="114255" y="31259"/>
                      <a:pt x="93295" y="43049"/>
                    </a:cubicBezTo>
                    <a:cubicBezTo>
                      <a:pt x="72335" y="54839"/>
                      <a:pt x="20049" y="56956"/>
                      <a:pt x="5400" y="70742"/>
                    </a:cubicBezTo>
                    <a:cubicBezTo>
                      <a:pt x="-1107" y="82664"/>
                      <a:pt x="-2460" y="106113"/>
                      <a:pt x="5400" y="125763"/>
                    </a:cubicBezTo>
                    <a:cubicBezTo>
                      <a:pt x="13260" y="145413"/>
                      <a:pt x="34657" y="166374"/>
                      <a:pt x="52561" y="188644"/>
                    </a:cubicBez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5970742" y="1792882"/>
                <a:ext cx="105508" cy="169452"/>
              </a:xfrm>
              <a:custGeom>
                <a:avLst/>
                <a:gdLst>
                  <a:gd name="connsiteX0" fmla="*/ 105508 w 105508"/>
                  <a:gd name="connsiteY0" fmla="*/ 0 h 169452"/>
                  <a:gd name="connsiteX1" fmla="*/ 76733 w 105508"/>
                  <a:gd name="connsiteY1" fmla="*/ 92719 h 169452"/>
                  <a:gd name="connsiteX2" fmla="*/ 38367 w 105508"/>
                  <a:gd name="connsiteY2" fmla="*/ 134283 h 169452"/>
                  <a:gd name="connsiteX3" fmla="*/ 0 w 105508"/>
                  <a:gd name="connsiteY3" fmla="*/ 169452 h 169452"/>
                </a:gdLst>
                <a:ahLst/>
                <a:cxnLst>
                  <a:cxn ang="0">
                    <a:pos x="connsiteX0" y="connsiteY0"/>
                  </a:cxn>
                  <a:cxn ang="0">
                    <a:pos x="connsiteX1" y="connsiteY1"/>
                  </a:cxn>
                  <a:cxn ang="0">
                    <a:pos x="connsiteX2" y="connsiteY2"/>
                  </a:cxn>
                  <a:cxn ang="0">
                    <a:pos x="connsiteX3" y="connsiteY3"/>
                  </a:cxn>
                </a:cxnLst>
                <a:rect l="l" t="t" r="r" b="b"/>
                <a:pathLst>
                  <a:path w="105508" h="169452">
                    <a:moveTo>
                      <a:pt x="105508" y="0"/>
                    </a:moveTo>
                    <a:cubicBezTo>
                      <a:pt x="96715" y="35169"/>
                      <a:pt x="87923" y="70339"/>
                      <a:pt x="76733" y="92719"/>
                    </a:cubicBezTo>
                    <a:cubicBezTo>
                      <a:pt x="65543" y="115099"/>
                      <a:pt x="51156" y="121494"/>
                      <a:pt x="38367" y="134283"/>
                    </a:cubicBezTo>
                    <a:cubicBezTo>
                      <a:pt x="25578" y="147072"/>
                      <a:pt x="12789" y="158262"/>
                      <a:pt x="0" y="169452"/>
                    </a:cubicBezTo>
                  </a:path>
                </a:pathLst>
              </a:custGeom>
              <a:no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863096" y="1780833"/>
                <a:ext cx="131163" cy="188644"/>
              </a:xfrm>
              <a:custGeom>
                <a:avLst/>
                <a:gdLst>
                  <a:gd name="connsiteX0" fmla="*/ 130723 w 130723"/>
                  <a:gd name="connsiteY0" fmla="*/ 0 h 188644"/>
                  <a:gd name="connsiteX1" fmla="*/ 107142 w 130723"/>
                  <a:gd name="connsiteY1" fmla="*/ 55021 h 188644"/>
                  <a:gd name="connsiteX2" fmla="*/ 86182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4960 w 130723"/>
                  <a:gd name="connsiteY3" fmla="*/ 70742 h 188644"/>
                  <a:gd name="connsiteX4" fmla="*/ 4960 w 130723"/>
                  <a:gd name="connsiteY4" fmla="*/ 125763 h 188644"/>
                  <a:gd name="connsiteX5" fmla="*/ 52121 w 130723"/>
                  <a:gd name="connsiteY5" fmla="*/ 188644 h 188644"/>
                  <a:gd name="connsiteX0" fmla="*/ 132203 w 132203"/>
                  <a:gd name="connsiteY0" fmla="*/ 0 h 188644"/>
                  <a:gd name="connsiteX1" fmla="*/ 108622 w 132203"/>
                  <a:gd name="connsiteY1" fmla="*/ 55021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2191 w 132203"/>
                  <a:gd name="connsiteY1" fmla="*/ 32396 h 188644"/>
                  <a:gd name="connsiteX2" fmla="*/ 108622 w 132203"/>
                  <a:gd name="connsiteY2" fmla="*/ 45430 h 188644"/>
                  <a:gd name="connsiteX3" fmla="*/ 62150 w 132203"/>
                  <a:gd name="connsiteY3" fmla="*/ 49470 h 188644"/>
                  <a:gd name="connsiteX4" fmla="*/ 6440 w 132203"/>
                  <a:gd name="connsiteY4" fmla="*/ 70742 h 188644"/>
                  <a:gd name="connsiteX5" fmla="*/ 6440 w 132203"/>
                  <a:gd name="connsiteY5" fmla="*/ 125763 h 188644"/>
                  <a:gd name="connsiteX6" fmla="*/ 53601 w 132203"/>
                  <a:gd name="connsiteY6"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4335 w 132203"/>
                  <a:gd name="connsiteY1" fmla="*/ 43049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1163 w 131163"/>
                  <a:gd name="connsiteY0" fmla="*/ 0 h 188644"/>
                  <a:gd name="connsiteX1" fmla="*/ 93295 w 131163"/>
                  <a:gd name="connsiteY1" fmla="*/ 43049 h 188644"/>
                  <a:gd name="connsiteX2" fmla="*/ 44441 w 131163"/>
                  <a:gd name="connsiteY2" fmla="*/ 54232 h 188644"/>
                  <a:gd name="connsiteX3" fmla="*/ 5400 w 131163"/>
                  <a:gd name="connsiteY3" fmla="*/ 70742 h 188644"/>
                  <a:gd name="connsiteX4" fmla="*/ 5400 w 131163"/>
                  <a:gd name="connsiteY4" fmla="*/ 125763 h 188644"/>
                  <a:gd name="connsiteX5" fmla="*/ 52561 w 131163"/>
                  <a:gd name="connsiteY5" fmla="*/ 188644 h 188644"/>
                  <a:gd name="connsiteX0" fmla="*/ 131163 w 131163"/>
                  <a:gd name="connsiteY0" fmla="*/ 0 h 188644"/>
                  <a:gd name="connsiteX1" fmla="*/ 93295 w 131163"/>
                  <a:gd name="connsiteY1" fmla="*/ 43049 h 188644"/>
                  <a:gd name="connsiteX2" fmla="*/ 5400 w 131163"/>
                  <a:gd name="connsiteY2" fmla="*/ 70742 h 188644"/>
                  <a:gd name="connsiteX3" fmla="*/ 5400 w 131163"/>
                  <a:gd name="connsiteY3" fmla="*/ 125763 h 188644"/>
                  <a:gd name="connsiteX4" fmla="*/ 52561 w 131163"/>
                  <a:gd name="connsiteY4" fmla="*/ 188644 h 188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63" h="188644">
                    <a:moveTo>
                      <a:pt x="131163" y="0"/>
                    </a:moveTo>
                    <a:cubicBezTo>
                      <a:pt x="126250" y="9465"/>
                      <a:pt x="114255" y="31259"/>
                      <a:pt x="93295" y="43049"/>
                    </a:cubicBezTo>
                    <a:cubicBezTo>
                      <a:pt x="72335" y="54839"/>
                      <a:pt x="20049" y="56956"/>
                      <a:pt x="5400" y="70742"/>
                    </a:cubicBezTo>
                    <a:cubicBezTo>
                      <a:pt x="-1107" y="82664"/>
                      <a:pt x="-2460" y="106113"/>
                      <a:pt x="5400" y="125763"/>
                    </a:cubicBezTo>
                    <a:cubicBezTo>
                      <a:pt x="13260" y="145413"/>
                      <a:pt x="34657" y="166374"/>
                      <a:pt x="52561" y="188644"/>
                    </a:cubicBez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4930593" y="1793979"/>
                <a:ext cx="105508" cy="169452"/>
              </a:xfrm>
              <a:custGeom>
                <a:avLst/>
                <a:gdLst>
                  <a:gd name="connsiteX0" fmla="*/ 105508 w 105508"/>
                  <a:gd name="connsiteY0" fmla="*/ 0 h 169452"/>
                  <a:gd name="connsiteX1" fmla="*/ 76733 w 105508"/>
                  <a:gd name="connsiteY1" fmla="*/ 92719 h 169452"/>
                  <a:gd name="connsiteX2" fmla="*/ 38367 w 105508"/>
                  <a:gd name="connsiteY2" fmla="*/ 134283 h 169452"/>
                  <a:gd name="connsiteX3" fmla="*/ 0 w 105508"/>
                  <a:gd name="connsiteY3" fmla="*/ 169452 h 169452"/>
                </a:gdLst>
                <a:ahLst/>
                <a:cxnLst>
                  <a:cxn ang="0">
                    <a:pos x="connsiteX0" y="connsiteY0"/>
                  </a:cxn>
                  <a:cxn ang="0">
                    <a:pos x="connsiteX1" y="connsiteY1"/>
                  </a:cxn>
                  <a:cxn ang="0">
                    <a:pos x="connsiteX2" y="connsiteY2"/>
                  </a:cxn>
                  <a:cxn ang="0">
                    <a:pos x="connsiteX3" y="connsiteY3"/>
                  </a:cxn>
                </a:cxnLst>
                <a:rect l="l" t="t" r="r" b="b"/>
                <a:pathLst>
                  <a:path w="105508" h="169452">
                    <a:moveTo>
                      <a:pt x="105508" y="0"/>
                    </a:moveTo>
                    <a:cubicBezTo>
                      <a:pt x="96715" y="35169"/>
                      <a:pt x="87923" y="70339"/>
                      <a:pt x="76733" y="92719"/>
                    </a:cubicBezTo>
                    <a:cubicBezTo>
                      <a:pt x="65543" y="115099"/>
                      <a:pt x="51156" y="121494"/>
                      <a:pt x="38367" y="134283"/>
                    </a:cubicBezTo>
                    <a:cubicBezTo>
                      <a:pt x="25578" y="147072"/>
                      <a:pt x="12789" y="158262"/>
                      <a:pt x="0" y="169452"/>
                    </a:cubicBezTo>
                  </a:path>
                </a:pathLst>
              </a:custGeom>
              <a:no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584542" y="1875542"/>
                <a:ext cx="1252603" cy="1067309"/>
              </a:xfrm>
              <a:custGeom>
                <a:avLst/>
                <a:gdLst>
                  <a:gd name="connsiteX0" fmla="*/ 0 w 1233814"/>
                  <a:gd name="connsiteY0" fmla="*/ 91044 h 1067309"/>
                  <a:gd name="connsiteX1" fmla="*/ 93946 w 1233814"/>
                  <a:gd name="connsiteY1" fmla="*/ 31546 h 1067309"/>
                  <a:gd name="connsiteX2" fmla="*/ 197285 w 1233814"/>
                  <a:gd name="connsiteY2" fmla="*/ 231 h 1067309"/>
                  <a:gd name="connsiteX3" fmla="*/ 275573 w 1233814"/>
                  <a:gd name="connsiteY3" fmla="*/ 22151 h 1067309"/>
                  <a:gd name="connsiteX4" fmla="*/ 350729 w 1233814"/>
                  <a:gd name="connsiteY4" fmla="*/ 103570 h 1067309"/>
                  <a:gd name="connsiteX5" fmla="*/ 403965 w 1233814"/>
                  <a:gd name="connsiteY5" fmla="*/ 300855 h 1067309"/>
                  <a:gd name="connsiteX6" fmla="*/ 510436 w 1233814"/>
                  <a:gd name="connsiteY6" fmla="*/ 795633 h 1067309"/>
                  <a:gd name="connsiteX7" fmla="*/ 616907 w 1233814"/>
                  <a:gd name="connsiteY7" fmla="*/ 970998 h 1067309"/>
                  <a:gd name="connsiteX8" fmla="*/ 729642 w 1233814"/>
                  <a:gd name="connsiteY8" fmla="*/ 1052417 h 1067309"/>
                  <a:gd name="connsiteX9" fmla="*/ 879954 w 1233814"/>
                  <a:gd name="connsiteY9" fmla="*/ 1055548 h 1067309"/>
                  <a:gd name="connsiteX10" fmla="*/ 1002083 w 1233814"/>
                  <a:gd name="connsiteY10" fmla="*/ 930288 h 1067309"/>
                  <a:gd name="connsiteX11" fmla="*/ 1102291 w 1233814"/>
                  <a:gd name="connsiteY11" fmla="*/ 660979 h 1067309"/>
                  <a:gd name="connsiteX12" fmla="*/ 1164921 w 1233814"/>
                  <a:gd name="connsiteY12" fmla="*/ 407326 h 1067309"/>
                  <a:gd name="connsiteX13" fmla="*/ 1233814 w 1233814"/>
                  <a:gd name="connsiteY13" fmla="*/ 188121 h 1067309"/>
                  <a:gd name="connsiteX0" fmla="*/ 0 w 1221288"/>
                  <a:gd name="connsiteY0" fmla="*/ 106701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25489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3208"/>
                  <a:gd name="connsiteY0" fmla="*/ 125489 h 1067309"/>
                  <a:gd name="connsiteX1" fmla="*/ 81420 w 1243208"/>
                  <a:gd name="connsiteY1" fmla="*/ 31546 h 1067309"/>
                  <a:gd name="connsiteX2" fmla="*/ 184759 w 1243208"/>
                  <a:gd name="connsiteY2" fmla="*/ 231 h 1067309"/>
                  <a:gd name="connsiteX3" fmla="*/ 263047 w 1243208"/>
                  <a:gd name="connsiteY3" fmla="*/ 22151 h 1067309"/>
                  <a:gd name="connsiteX4" fmla="*/ 338203 w 1243208"/>
                  <a:gd name="connsiteY4" fmla="*/ 103570 h 1067309"/>
                  <a:gd name="connsiteX5" fmla="*/ 391439 w 1243208"/>
                  <a:gd name="connsiteY5" fmla="*/ 300855 h 1067309"/>
                  <a:gd name="connsiteX6" fmla="*/ 497910 w 1243208"/>
                  <a:gd name="connsiteY6" fmla="*/ 795633 h 1067309"/>
                  <a:gd name="connsiteX7" fmla="*/ 604381 w 1243208"/>
                  <a:gd name="connsiteY7" fmla="*/ 970998 h 1067309"/>
                  <a:gd name="connsiteX8" fmla="*/ 717116 w 1243208"/>
                  <a:gd name="connsiteY8" fmla="*/ 1052417 h 1067309"/>
                  <a:gd name="connsiteX9" fmla="*/ 867428 w 1243208"/>
                  <a:gd name="connsiteY9" fmla="*/ 1055548 h 1067309"/>
                  <a:gd name="connsiteX10" fmla="*/ 989557 w 1243208"/>
                  <a:gd name="connsiteY10" fmla="*/ 930288 h 1067309"/>
                  <a:gd name="connsiteX11" fmla="*/ 1089765 w 1243208"/>
                  <a:gd name="connsiteY11" fmla="*/ 660979 h 1067309"/>
                  <a:gd name="connsiteX12" fmla="*/ 1152395 w 1243208"/>
                  <a:gd name="connsiteY12" fmla="*/ 407326 h 1067309"/>
                  <a:gd name="connsiteX13" fmla="*/ 1243208 w 1243208"/>
                  <a:gd name="connsiteY13" fmla="*/ 153674 h 1067309"/>
                  <a:gd name="connsiteX0" fmla="*/ 0 w 1252603"/>
                  <a:gd name="connsiteY0" fmla="*/ 125489 h 1067309"/>
                  <a:gd name="connsiteX1" fmla="*/ 81420 w 1252603"/>
                  <a:gd name="connsiteY1" fmla="*/ 31546 h 1067309"/>
                  <a:gd name="connsiteX2" fmla="*/ 184759 w 1252603"/>
                  <a:gd name="connsiteY2" fmla="*/ 231 h 1067309"/>
                  <a:gd name="connsiteX3" fmla="*/ 263047 w 1252603"/>
                  <a:gd name="connsiteY3" fmla="*/ 22151 h 1067309"/>
                  <a:gd name="connsiteX4" fmla="*/ 338203 w 1252603"/>
                  <a:gd name="connsiteY4" fmla="*/ 103570 h 1067309"/>
                  <a:gd name="connsiteX5" fmla="*/ 391439 w 1252603"/>
                  <a:gd name="connsiteY5" fmla="*/ 300855 h 1067309"/>
                  <a:gd name="connsiteX6" fmla="*/ 497910 w 1252603"/>
                  <a:gd name="connsiteY6" fmla="*/ 795633 h 1067309"/>
                  <a:gd name="connsiteX7" fmla="*/ 604381 w 1252603"/>
                  <a:gd name="connsiteY7" fmla="*/ 970998 h 1067309"/>
                  <a:gd name="connsiteX8" fmla="*/ 717116 w 1252603"/>
                  <a:gd name="connsiteY8" fmla="*/ 1052417 h 1067309"/>
                  <a:gd name="connsiteX9" fmla="*/ 867428 w 1252603"/>
                  <a:gd name="connsiteY9" fmla="*/ 1055548 h 1067309"/>
                  <a:gd name="connsiteX10" fmla="*/ 989557 w 1252603"/>
                  <a:gd name="connsiteY10" fmla="*/ 930288 h 1067309"/>
                  <a:gd name="connsiteX11" fmla="*/ 1089765 w 1252603"/>
                  <a:gd name="connsiteY11" fmla="*/ 660979 h 1067309"/>
                  <a:gd name="connsiteX12" fmla="*/ 1152395 w 1252603"/>
                  <a:gd name="connsiteY12" fmla="*/ 407326 h 1067309"/>
                  <a:gd name="connsiteX13" fmla="*/ 1252603 w 1252603"/>
                  <a:gd name="connsiteY13" fmla="*/ 156806 h 1067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2603" h="1067309">
                    <a:moveTo>
                      <a:pt x="0" y="125489"/>
                    </a:moveTo>
                    <a:cubicBezTo>
                      <a:pt x="36795" y="84518"/>
                      <a:pt x="50627" y="52422"/>
                      <a:pt x="81420" y="31546"/>
                    </a:cubicBezTo>
                    <a:cubicBezTo>
                      <a:pt x="112213" y="10670"/>
                      <a:pt x="154488" y="1797"/>
                      <a:pt x="184759" y="231"/>
                    </a:cubicBezTo>
                    <a:cubicBezTo>
                      <a:pt x="215030" y="-1335"/>
                      <a:pt x="237473" y="4928"/>
                      <a:pt x="263047" y="22151"/>
                    </a:cubicBezTo>
                    <a:cubicBezTo>
                      <a:pt x="288621" y="39374"/>
                      <a:pt x="316804" y="57119"/>
                      <a:pt x="338203" y="103570"/>
                    </a:cubicBezTo>
                    <a:cubicBezTo>
                      <a:pt x="359602" y="150021"/>
                      <a:pt x="364821" y="185511"/>
                      <a:pt x="391439" y="300855"/>
                    </a:cubicBezTo>
                    <a:cubicBezTo>
                      <a:pt x="418057" y="416199"/>
                      <a:pt x="462420" y="683942"/>
                      <a:pt x="497910" y="795633"/>
                    </a:cubicBezTo>
                    <a:cubicBezTo>
                      <a:pt x="533400" y="907324"/>
                      <a:pt x="567847" y="928201"/>
                      <a:pt x="604381" y="970998"/>
                    </a:cubicBezTo>
                    <a:cubicBezTo>
                      <a:pt x="640915" y="1013795"/>
                      <a:pt x="673275" y="1038325"/>
                      <a:pt x="717116" y="1052417"/>
                    </a:cubicBezTo>
                    <a:cubicBezTo>
                      <a:pt x="760957" y="1066509"/>
                      <a:pt x="822021" y="1075903"/>
                      <a:pt x="867428" y="1055548"/>
                    </a:cubicBezTo>
                    <a:cubicBezTo>
                      <a:pt x="912835" y="1035193"/>
                      <a:pt x="952501" y="996050"/>
                      <a:pt x="989557" y="930288"/>
                    </a:cubicBezTo>
                    <a:cubicBezTo>
                      <a:pt x="1026613" y="864527"/>
                      <a:pt x="1062625" y="748139"/>
                      <a:pt x="1089765" y="660979"/>
                    </a:cubicBezTo>
                    <a:cubicBezTo>
                      <a:pt x="1116905" y="573819"/>
                      <a:pt x="1125255" y="491355"/>
                      <a:pt x="1152395" y="407326"/>
                    </a:cubicBezTo>
                    <a:cubicBezTo>
                      <a:pt x="1179535" y="323297"/>
                      <a:pt x="1204064" y="211607"/>
                      <a:pt x="1252603" y="156806"/>
                    </a:cubicBezTo>
                  </a:path>
                </a:pathLst>
              </a:custGeom>
              <a:noFill/>
              <a:ln w="1524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930058" y="1064566"/>
                <a:ext cx="2401863" cy="1088051"/>
              </a:xfrm>
              <a:custGeom>
                <a:avLst/>
                <a:gdLst>
                  <a:gd name="connsiteX0" fmla="*/ 0 w 2091846"/>
                  <a:gd name="connsiteY0" fmla="*/ 1076333 h 1084914"/>
                  <a:gd name="connsiteX1" fmla="*/ 284967 w 2091846"/>
                  <a:gd name="connsiteY1" fmla="*/ 1082596 h 1084914"/>
                  <a:gd name="connsiteX2" fmla="*/ 488515 w 2091846"/>
                  <a:gd name="connsiteY2" fmla="*/ 1041886 h 1084914"/>
                  <a:gd name="connsiteX3" fmla="*/ 638827 w 2091846"/>
                  <a:gd name="connsiteY3" fmla="*/ 932283 h 1084914"/>
                  <a:gd name="connsiteX4" fmla="*/ 720246 w 2091846"/>
                  <a:gd name="connsiteY4" fmla="*/ 672368 h 1084914"/>
                  <a:gd name="connsiteX5" fmla="*/ 829849 w 2091846"/>
                  <a:gd name="connsiteY5" fmla="*/ 221431 h 1084914"/>
                  <a:gd name="connsiteX6" fmla="*/ 914400 w 2091846"/>
                  <a:gd name="connsiteY6" fmla="*/ 67987 h 1084914"/>
                  <a:gd name="connsiteX7" fmla="*/ 992687 w 2091846"/>
                  <a:gd name="connsiteY7" fmla="*/ 14752 h 1084914"/>
                  <a:gd name="connsiteX8" fmla="*/ 1077238 w 2091846"/>
                  <a:gd name="connsiteY8" fmla="*/ 2226 h 1084914"/>
                  <a:gd name="connsiteX9" fmla="*/ 1183709 w 2091846"/>
                  <a:gd name="connsiteY9" fmla="*/ 52330 h 1084914"/>
                  <a:gd name="connsiteX10" fmla="*/ 1302706 w 2091846"/>
                  <a:gd name="connsiteY10" fmla="*/ 296587 h 1084914"/>
                  <a:gd name="connsiteX11" fmla="*/ 1484334 w 2091846"/>
                  <a:gd name="connsiteY11" fmla="*/ 838338 h 1084914"/>
                  <a:gd name="connsiteX12" fmla="*/ 1615857 w 2091846"/>
                  <a:gd name="connsiteY12" fmla="*/ 998045 h 1084914"/>
                  <a:gd name="connsiteX13" fmla="*/ 1750512 w 2091846"/>
                  <a:gd name="connsiteY13" fmla="*/ 1038755 h 1084914"/>
                  <a:gd name="connsiteX14" fmla="*/ 1860115 w 2091846"/>
                  <a:gd name="connsiteY14" fmla="*/ 998045 h 1084914"/>
                  <a:gd name="connsiteX15" fmla="*/ 1913350 w 2091846"/>
                  <a:gd name="connsiteY15" fmla="*/ 891574 h 1084914"/>
                  <a:gd name="connsiteX16" fmla="*/ 1985375 w 2091846"/>
                  <a:gd name="connsiteY16" fmla="*/ 822681 h 1084914"/>
                  <a:gd name="connsiteX17" fmla="*/ 2091846 w 2091846"/>
                  <a:gd name="connsiteY17" fmla="*/ 797629 h 1084914"/>
                  <a:gd name="connsiteX0" fmla="*/ 0 w 2123162"/>
                  <a:gd name="connsiteY0" fmla="*/ 1085728 h 1089324"/>
                  <a:gd name="connsiteX1" fmla="*/ 316283 w 2123162"/>
                  <a:gd name="connsiteY1" fmla="*/ 1082596 h 1089324"/>
                  <a:gd name="connsiteX2" fmla="*/ 519831 w 2123162"/>
                  <a:gd name="connsiteY2" fmla="*/ 1041886 h 1089324"/>
                  <a:gd name="connsiteX3" fmla="*/ 670143 w 2123162"/>
                  <a:gd name="connsiteY3" fmla="*/ 932283 h 1089324"/>
                  <a:gd name="connsiteX4" fmla="*/ 751562 w 2123162"/>
                  <a:gd name="connsiteY4" fmla="*/ 672368 h 1089324"/>
                  <a:gd name="connsiteX5" fmla="*/ 861165 w 2123162"/>
                  <a:gd name="connsiteY5" fmla="*/ 221431 h 1089324"/>
                  <a:gd name="connsiteX6" fmla="*/ 945716 w 2123162"/>
                  <a:gd name="connsiteY6" fmla="*/ 67987 h 1089324"/>
                  <a:gd name="connsiteX7" fmla="*/ 1024003 w 2123162"/>
                  <a:gd name="connsiteY7" fmla="*/ 14752 h 1089324"/>
                  <a:gd name="connsiteX8" fmla="*/ 1108554 w 2123162"/>
                  <a:gd name="connsiteY8" fmla="*/ 2226 h 1089324"/>
                  <a:gd name="connsiteX9" fmla="*/ 1215025 w 2123162"/>
                  <a:gd name="connsiteY9" fmla="*/ 52330 h 1089324"/>
                  <a:gd name="connsiteX10" fmla="*/ 1334022 w 2123162"/>
                  <a:gd name="connsiteY10" fmla="*/ 296587 h 1089324"/>
                  <a:gd name="connsiteX11" fmla="*/ 1515650 w 2123162"/>
                  <a:gd name="connsiteY11" fmla="*/ 838338 h 1089324"/>
                  <a:gd name="connsiteX12" fmla="*/ 1647173 w 2123162"/>
                  <a:gd name="connsiteY12" fmla="*/ 998045 h 1089324"/>
                  <a:gd name="connsiteX13" fmla="*/ 1781828 w 2123162"/>
                  <a:gd name="connsiteY13" fmla="*/ 1038755 h 1089324"/>
                  <a:gd name="connsiteX14" fmla="*/ 1891431 w 2123162"/>
                  <a:gd name="connsiteY14" fmla="*/ 998045 h 1089324"/>
                  <a:gd name="connsiteX15" fmla="*/ 1944666 w 2123162"/>
                  <a:gd name="connsiteY15" fmla="*/ 891574 h 1089324"/>
                  <a:gd name="connsiteX16" fmla="*/ 2016691 w 2123162"/>
                  <a:gd name="connsiteY16" fmla="*/ 822681 h 1089324"/>
                  <a:gd name="connsiteX17" fmla="*/ 2123162 w 2123162"/>
                  <a:gd name="connsiteY17" fmla="*/ 797629 h 1089324"/>
                  <a:gd name="connsiteX0" fmla="*/ 0 w 2116898"/>
                  <a:gd name="connsiteY0" fmla="*/ 1076333 h 1084914"/>
                  <a:gd name="connsiteX1" fmla="*/ 310019 w 2116898"/>
                  <a:gd name="connsiteY1" fmla="*/ 1082596 h 1084914"/>
                  <a:gd name="connsiteX2" fmla="*/ 513567 w 2116898"/>
                  <a:gd name="connsiteY2" fmla="*/ 1041886 h 1084914"/>
                  <a:gd name="connsiteX3" fmla="*/ 663879 w 2116898"/>
                  <a:gd name="connsiteY3" fmla="*/ 932283 h 1084914"/>
                  <a:gd name="connsiteX4" fmla="*/ 745298 w 2116898"/>
                  <a:gd name="connsiteY4" fmla="*/ 672368 h 1084914"/>
                  <a:gd name="connsiteX5" fmla="*/ 854901 w 2116898"/>
                  <a:gd name="connsiteY5" fmla="*/ 221431 h 1084914"/>
                  <a:gd name="connsiteX6" fmla="*/ 939452 w 2116898"/>
                  <a:gd name="connsiteY6" fmla="*/ 67987 h 1084914"/>
                  <a:gd name="connsiteX7" fmla="*/ 1017739 w 2116898"/>
                  <a:gd name="connsiteY7" fmla="*/ 14752 h 1084914"/>
                  <a:gd name="connsiteX8" fmla="*/ 1102290 w 2116898"/>
                  <a:gd name="connsiteY8" fmla="*/ 2226 h 1084914"/>
                  <a:gd name="connsiteX9" fmla="*/ 1208761 w 2116898"/>
                  <a:gd name="connsiteY9" fmla="*/ 52330 h 1084914"/>
                  <a:gd name="connsiteX10" fmla="*/ 1327758 w 2116898"/>
                  <a:gd name="connsiteY10" fmla="*/ 296587 h 1084914"/>
                  <a:gd name="connsiteX11" fmla="*/ 1509386 w 2116898"/>
                  <a:gd name="connsiteY11" fmla="*/ 838338 h 1084914"/>
                  <a:gd name="connsiteX12" fmla="*/ 1640909 w 2116898"/>
                  <a:gd name="connsiteY12" fmla="*/ 998045 h 1084914"/>
                  <a:gd name="connsiteX13" fmla="*/ 1775564 w 2116898"/>
                  <a:gd name="connsiteY13" fmla="*/ 1038755 h 1084914"/>
                  <a:gd name="connsiteX14" fmla="*/ 1885167 w 2116898"/>
                  <a:gd name="connsiteY14" fmla="*/ 998045 h 1084914"/>
                  <a:gd name="connsiteX15" fmla="*/ 1938402 w 2116898"/>
                  <a:gd name="connsiteY15" fmla="*/ 891574 h 1084914"/>
                  <a:gd name="connsiteX16" fmla="*/ 2010427 w 2116898"/>
                  <a:gd name="connsiteY16" fmla="*/ 822681 h 1084914"/>
                  <a:gd name="connsiteX17" fmla="*/ 2116898 w 2116898"/>
                  <a:gd name="connsiteY17" fmla="*/ 797629 h 1084914"/>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32283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29641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39036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1495 w 2116898"/>
                  <a:gd name="connsiteY10" fmla="*/ 309114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996 h 1081400"/>
                  <a:gd name="connsiteX1" fmla="*/ 300624 w 2116898"/>
                  <a:gd name="connsiteY1" fmla="*/ 1076996 h 1081400"/>
                  <a:gd name="connsiteX2" fmla="*/ 513567 w 2116898"/>
                  <a:gd name="connsiteY2" fmla="*/ 1042549 h 1081400"/>
                  <a:gd name="connsiteX3" fmla="*/ 663879 w 2116898"/>
                  <a:gd name="connsiteY3" fmla="*/ 914157 h 1081400"/>
                  <a:gd name="connsiteX4" fmla="*/ 742168 w 2116898"/>
                  <a:gd name="connsiteY4" fmla="*/ 632322 h 1081400"/>
                  <a:gd name="connsiteX5" fmla="*/ 829849 w 2116898"/>
                  <a:gd name="connsiteY5" fmla="*/ 262804 h 1081400"/>
                  <a:gd name="connsiteX6" fmla="*/ 939452 w 2116898"/>
                  <a:gd name="connsiteY6" fmla="*/ 68650 h 1081400"/>
                  <a:gd name="connsiteX7" fmla="*/ 1017739 w 2116898"/>
                  <a:gd name="connsiteY7" fmla="*/ 15415 h 1081400"/>
                  <a:gd name="connsiteX8" fmla="*/ 1102290 w 2116898"/>
                  <a:gd name="connsiteY8" fmla="*/ 2889 h 1081400"/>
                  <a:gd name="connsiteX9" fmla="*/ 1189972 w 2116898"/>
                  <a:gd name="connsiteY9" fmla="*/ 62388 h 1081400"/>
                  <a:gd name="connsiteX10" fmla="*/ 1321495 w 2116898"/>
                  <a:gd name="connsiteY10" fmla="*/ 309777 h 1081400"/>
                  <a:gd name="connsiteX11" fmla="*/ 1509386 w 2116898"/>
                  <a:gd name="connsiteY11" fmla="*/ 839001 h 1081400"/>
                  <a:gd name="connsiteX12" fmla="*/ 1640909 w 2116898"/>
                  <a:gd name="connsiteY12" fmla="*/ 998708 h 1081400"/>
                  <a:gd name="connsiteX13" fmla="*/ 1775564 w 2116898"/>
                  <a:gd name="connsiteY13" fmla="*/ 1039418 h 1081400"/>
                  <a:gd name="connsiteX14" fmla="*/ 1885167 w 2116898"/>
                  <a:gd name="connsiteY14" fmla="*/ 998708 h 1081400"/>
                  <a:gd name="connsiteX15" fmla="*/ 1938402 w 2116898"/>
                  <a:gd name="connsiteY15" fmla="*/ 892237 h 1081400"/>
                  <a:gd name="connsiteX16" fmla="*/ 2010427 w 2116898"/>
                  <a:gd name="connsiteY16" fmla="*/ 823344 h 1081400"/>
                  <a:gd name="connsiteX17" fmla="*/ 2116898 w 2116898"/>
                  <a:gd name="connsiteY17" fmla="*/ 798292 h 1081400"/>
                  <a:gd name="connsiteX0" fmla="*/ 0 w 2116898"/>
                  <a:gd name="connsiteY0" fmla="*/ 1077218 h 1081622"/>
                  <a:gd name="connsiteX1" fmla="*/ 300624 w 2116898"/>
                  <a:gd name="connsiteY1" fmla="*/ 1077218 h 1081622"/>
                  <a:gd name="connsiteX2" fmla="*/ 513567 w 2116898"/>
                  <a:gd name="connsiteY2" fmla="*/ 1042771 h 1081622"/>
                  <a:gd name="connsiteX3" fmla="*/ 663879 w 2116898"/>
                  <a:gd name="connsiteY3" fmla="*/ 914379 h 1081622"/>
                  <a:gd name="connsiteX4" fmla="*/ 742168 w 2116898"/>
                  <a:gd name="connsiteY4" fmla="*/ 632544 h 1081622"/>
                  <a:gd name="connsiteX5" fmla="*/ 829849 w 2116898"/>
                  <a:gd name="connsiteY5" fmla="*/ 263026 h 1081622"/>
                  <a:gd name="connsiteX6" fmla="*/ 939452 w 2116898"/>
                  <a:gd name="connsiteY6" fmla="*/ 68872 h 1081622"/>
                  <a:gd name="connsiteX7" fmla="*/ 1017739 w 2116898"/>
                  <a:gd name="connsiteY7" fmla="*/ 15637 h 1081622"/>
                  <a:gd name="connsiteX8" fmla="*/ 1102290 w 2116898"/>
                  <a:gd name="connsiteY8" fmla="*/ 3111 h 1081622"/>
                  <a:gd name="connsiteX9" fmla="*/ 1196235 w 2116898"/>
                  <a:gd name="connsiteY9" fmla="*/ 65742 h 1081622"/>
                  <a:gd name="connsiteX10" fmla="*/ 1321495 w 2116898"/>
                  <a:gd name="connsiteY10" fmla="*/ 309999 h 1081622"/>
                  <a:gd name="connsiteX11" fmla="*/ 1509386 w 2116898"/>
                  <a:gd name="connsiteY11" fmla="*/ 839223 h 1081622"/>
                  <a:gd name="connsiteX12" fmla="*/ 1640909 w 2116898"/>
                  <a:gd name="connsiteY12" fmla="*/ 998930 h 1081622"/>
                  <a:gd name="connsiteX13" fmla="*/ 1775564 w 2116898"/>
                  <a:gd name="connsiteY13" fmla="*/ 1039640 h 1081622"/>
                  <a:gd name="connsiteX14" fmla="*/ 1885167 w 2116898"/>
                  <a:gd name="connsiteY14" fmla="*/ 998930 h 1081622"/>
                  <a:gd name="connsiteX15" fmla="*/ 1938402 w 2116898"/>
                  <a:gd name="connsiteY15" fmla="*/ 892459 h 1081622"/>
                  <a:gd name="connsiteX16" fmla="*/ 2010427 w 2116898"/>
                  <a:gd name="connsiteY16" fmla="*/ 823566 h 1081622"/>
                  <a:gd name="connsiteX17" fmla="*/ 2116898 w 2116898"/>
                  <a:gd name="connsiteY17" fmla="*/ 798514 h 1081622"/>
                  <a:gd name="connsiteX0" fmla="*/ 0 w 2116898"/>
                  <a:gd name="connsiteY0" fmla="*/ 1061645 h 1066049"/>
                  <a:gd name="connsiteX1" fmla="*/ 300624 w 2116898"/>
                  <a:gd name="connsiteY1" fmla="*/ 1061645 h 1066049"/>
                  <a:gd name="connsiteX2" fmla="*/ 513567 w 2116898"/>
                  <a:gd name="connsiteY2" fmla="*/ 1027198 h 1066049"/>
                  <a:gd name="connsiteX3" fmla="*/ 663879 w 2116898"/>
                  <a:gd name="connsiteY3" fmla="*/ 898806 h 1066049"/>
                  <a:gd name="connsiteX4" fmla="*/ 742168 w 2116898"/>
                  <a:gd name="connsiteY4" fmla="*/ 616971 h 1066049"/>
                  <a:gd name="connsiteX5" fmla="*/ 829849 w 2116898"/>
                  <a:gd name="connsiteY5" fmla="*/ 247453 h 1066049"/>
                  <a:gd name="connsiteX6" fmla="*/ 939452 w 2116898"/>
                  <a:gd name="connsiteY6" fmla="*/ 53299 h 1066049"/>
                  <a:gd name="connsiteX7" fmla="*/ 1017739 w 2116898"/>
                  <a:gd name="connsiteY7" fmla="*/ 64 h 1066049"/>
                  <a:gd name="connsiteX8" fmla="*/ 1196235 w 2116898"/>
                  <a:gd name="connsiteY8" fmla="*/ 50169 h 1066049"/>
                  <a:gd name="connsiteX9" fmla="*/ 1321495 w 2116898"/>
                  <a:gd name="connsiteY9" fmla="*/ 294426 h 1066049"/>
                  <a:gd name="connsiteX10" fmla="*/ 1509386 w 2116898"/>
                  <a:gd name="connsiteY10" fmla="*/ 823650 h 1066049"/>
                  <a:gd name="connsiteX11" fmla="*/ 1640909 w 2116898"/>
                  <a:gd name="connsiteY11" fmla="*/ 983357 h 1066049"/>
                  <a:gd name="connsiteX12" fmla="*/ 1775564 w 2116898"/>
                  <a:gd name="connsiteY12" fmla="*/ 1024067 h 1066049"/>
                  <a:gd name="connsiteX13" fmla="*/ 1885167 w 2116898"/>
                  <a:gd name="connsiteY13" fmla="*/ 983357 h 1066049"/>
                  <a:gd name="connsiteX14" fmla="*/ 1938402 w 2116898"/>
                  <a:gd name="connsiteY14" fmla="*/ 876886 h 1066049"/>
                  <a:gd name="connsiteX15" fmla="*/ 2010427 w 2116898"/>
                  <a:gd name="connsiteY15" fmla="*/ 807993 h 1066049"/>
                  <a:gd name="connsiteX16" fmla="*/ 2116898 w 2116898"/>
                  <a:gd name="connsiteY16" fmla="*/ 782941 h 1066049"/>
                  <a:gd name="connsiteX0" fmla="*/ 0 w 2116898"/>
                  <a:gd name="connsiteY0" fmla="*/ 1086641 h 1091045"/>
                  <a:gd name="connsiteX1" fmla="*/ 300624 w 2116898"/>
                  <a:gd name="connsiteY1" fmla="*/ 1086641 h 1091045"/>
                  <a:gd name="connsiteX2" fmla="*/ 513567 w 2116898"/>
                  <a:gd name="connsiteY2" fmla="*/ 1052194 h 1091045"/>
                  <a:gd name="connsiteX3" fmla="*/ 663879 w 2116898"/>
                  <a:gd name="connsiteY3" fmla="*/ 923802 h 1091045"/>
                  <a:gd name="connsiteX4" fmla="*/ 742168 w 2116898"/>
                  <a:gd name="connsiteY4" fmla="*/ 641967 h 1091045"/>
                  <a:gd name="connsiteX5" fmla="*/ 829849 w 2116898"/>
                  <a:gd name="connsiteY5" fmla="*/ 272449 h 1091045"/>
                  <a:gd name="connsiteX6" fmla="*/ 939452 w 2116898"/>
                  <a:gd name="connsiteY6" fmla="*/ 78295 h 1091045"/>
                  <a:gd name="connsiteX7" fmla="*/ 1080369 w 2116898"/>
                  <a:gd name="connsiteY7" fmla="*/ 8 h 1091045"/>
                  <a:gd name="connsiteX8" fmla="*/ 1196235 w 2116898"/>
                  <a:gd name="connsiteY8" fmla="*/ 75165 h 1091045"/>
                  <a:gd name="connsiteX9" fmla="*/ 1321495 w 2116898"/>
                  <a:gd name="connsiteY9" fmla="*/ 319422 h 1091045"/>
                  <a:gd name="connsiteX10" fmla="*/ 1509386 w 2116898"/>
                  <a:gd name="connsiteY10" fmla="*/ 848646 h 1091045"/>
                  <a:gd name="connsiteX11" fmla="*/ 1640909 w 2116898"/>
                  <a:gd name="connsiteY11" fmla="*/ 1008353 h 1091045"/>
                  <a:gd name="connsiteX12" fmla="*/ 1775564 w 2116898"/>
                  <a:gd name="connsiteY12" fmla="*/ 1049063 h 1091045"/>
                  <a:gd name="connsiteX13" fmla="*/ 1885167 w 2116898"/>
                  <a:gd name="connsiteY13" fmla="*/ 1008353 h 1091045"/>
                  <a:gd name="connsiteX14" fmla="*/ 1938402 w 2116898"/>
                  <a:gd name="connsiteY14" fmla="*/ 901882 h 1091045"/>
                  <a:gd name="connsiteX15" fmla="*/ 2010427 w 2116898"/>
                  <a:gd name="connsiteY15" fmla="*/ 832989 h 1091045"/>
                  <a:gd name="connsiteX16" fmla="*/ 2116898 w 2116898"/>
                  <a:gd name="connsiteY16" fmla="*/ 807937 h 1091045"/>
                  <a:gd name="connsiteX0" fmla="*/ 0 w 2116898"/>
                  <a:gd name="connsiteY0" fmla="*/ 1074124 h 1078528"/>
                  <a:gd name="connsiteX1" fmla="*/ 300624 w 2116898"/>
                  <a:gd name="connsiteY1" fmla="*/ 1074124 h 1078528"/>
                  <a:gd name="connsiteX2" fmla="*/ 513567 w 2116898"/>
                  <a:gd name="connsiteY2" fmla="*/ 1039677 h 1078528"/>
                  <a:gd name="connsiteX3" fmla="*/ 663879 w 2116898"/>
                  <a:gd name="connsiteY3" fmla="*/ 911285 h 1078528"/>
                  <a:gd name="connsiteX4" fmla="*/ 742168 w 2116898"/>
                  <a:gd name="connsiteY4" fmla="*/ 629450 h 1078528"/>
                  <a:gd name="connsiteX5" fmla="*/ 829849 w 2116898"/>
                  <a:gd name="connsiteY5" fmla="*/ 259932 h 1078528"/>
                  <a:gd name="connsiteX6" fmla="*/ 939452 w 2116898"/>
                  <a:gd name="connsiteY6" fmla="*/ 65778 h 1078528"/>
                  <a:gd name="connsiteX7" fmla="*/ 1092895 w 2116898"/>
                  <a:gd name="connsiteY7" fmla="*/ 17 h 1078528"/>
                  <a:gd name="connsiteX8" fmla="*/ 1196235 w 2116898"/>
                  <a:gd name="connsiteY8" fmla="*/ 62648 h 1078528"/>
                  <a:gd name="connsiteX9" fmla="*/ 1321495 w 2116898"/>
                  <a:gd name="connsiteY9" fmla="*/ 306905 h 1078528"/>
                  <a:gd name="connsiteX10" fmla="*/ 1509386 w 2116898"/>
                  <a:gd name="connsiteY10" fmla="*/ 836129 h 1078528"/>
                  <a:gd name="connsiteX11" fmla="*/ 1640909 w 2116898"/>
                  <a:gd name="connsiteY11" fmla="*/ 995836 h 1078528"/>
                  <a:gd name="connsiteX12" fmla="*/ 1775564 w 2116898"/>
                  <a:gd name="connsiteY12" fmla="*/ 1036546 h 1078528"/>
                  <a:gd name="connsiteX13" fmla="*/ 1885167 w 2116898"/>
                  <a:gd name="connsiteY13" fmla="*/ 995836 h 1078528"/>
                  <a:gd name="connsiteX14" fmla="*/ 1938402 w 2116898"/>
                  <a:gd name="connsiteY14" fmla="*/ 889365 h 1078528"/>
                  <a:gd name="connsiteX15" fmla="*/ 2010427 w 2116898"/>
                  <a:gd name="connsiteY15" fmla="*/ 820472 h 1078528"/>
                  <a:gd name="connsiteX16" fmla="*/ 2116898 w 2116898"/>
                  <a:gd name="connsiteY16" fmla="*/ 795420 h 1078528"/>
                  <a:gd name="connsiteX0" fmla="*/ 0 w 2116898"/>
                  <a:gd name="connsiteY0" fmla="*/ 1083511 h 1087915"/>
                  <a:gd name="connsiteX1" fmla="*/ 300624 w 2116898"/>
                  <a:gd name="connsiteY1" fmla="*/ 1083511 h 1087915"/>
                  <a:gd name="connsiteX2" fmla="*/ 513567 w 2116898"/>
                  <a:gd name="connsiteY2" fmla="*/ 1049064 h 1087915"/>
                  <a:gd name="connsiteX3" fmla="*/ 663879 w 2116898"/>
                  <a:gd name="connsiteY3" fmla="*/ 920672 h 1087915"/>
                  <a:gd name="connsiteX4" fmla="*/ 742168 w 2116898"/>
                  <a:gd name="connsiteY4" fmla="*/ 638837 h 1087915"/>
                  <a:gd name="connsiteX5" fmla="*/ 829849 w 2116898"/>
                  <a:gd name="connsiteY5" fmla="*/ 269319 h 1087915"/>
                  <a:gd name="connsiteX6" fmla="*/ 939452 w 2116898"/>
                  <a:gd name="connsiteY6" fmla="*/ 75165 h 1087915"/>
                  <a:gd name="connsiteX7" fmla="*/ 1089764 w 2116898"/>
                  <a:gd name="connsiteY7" fmla="*/ 10 h 1087915"/>
                  <a:gd name="connsiteX8" fmla="*/ 1196235 w 2116898"/>
                  <a:gd name="connsiteY8" fmla="*/ 72035 h 1087915"/>
                  <a:gd name="connsiteX9" fmla="*/ 1321495 w 2116898"/>
                  <a:gd name="connsiteY9" fmla="*/ 316292 h 1087915"/>
                  <a:gd name="connsiteX10" fmla="*/ 1509386 w 2116898"/>
                  <a:gd name="connsiteY10" fmla="*/ 845516 h 1087915"/>
                  <a:gd name="connsiteX11" fmla="*/ 1640909 w 2116898"/>
                  <a:gd name="connsiteY11" fmla="*/ 1005223 h 1087915"/>
                  <a:gd name="connsiteX12" fmla="*/ 1775564 w 2116898"/>
                  <a:gd name="connsiteY12" fmla="*/ 1045933 h 1087915"/>
                  <a:gd name="connsiteX13" fmla="*/ 1885167 w 2116898"/>
                  <a:gd name="connsiteY13" fmla="*/ 1005223 h 1087915"/>
                  <a:gd name="connsiteX14" fmla="*/ 1938402 w 2116898"/>
                  <a:gd name="connsiteY14" fmla="*/ 898752 h 1087915"/>
                  <a:gd name="connsiteX15" fmla="*/ 2010427 w 2116898"/>
                  <a:gd name="connsiteY15" fmla="*/ 829859 h 1087915"/>
                  <a:gd name="connsiteX16" fmla="*/ 2116898 w 2116898"/>
                  <a:gd name="connsiteY16" fmla="*/ 804807 h 1087915"/>
                  <a:gd name="connsiteX0" fmla="*/ 0 w 2116898"/>
                  <a:gd name="connsiteY0" fmla="*/ 1084558 h 1088962"/>
                  <a:gd name="connsiteX1" fmla="*/ 300624 w 2116898"/>
                  <a:gd name="connsiteY1" fmla="*/ 1084558 h 1088962"/>
                  <a:gd name="connsiteX2" fmla="*/ 513567 w 2116898"/>
                  <a:gd name="connsiteY2" fmla="*/ 1050111 h 1088962"/>
                  <a:gd name="connsiteX3" fmla="*/ 663879 w 2116898"/>
                  <a:gd name="connsiteY3" fmla="*/ 921719 h 1088962"/>
                  <a:gd name="connsiteX4" fmla="*/ 742168 w 2116898"/>
                  <a:gd name="connsiteY4" fmla="*/ 639884 h 1088962"/>
                  <a:gd name="connsiteX5" fmla="*/ 829849 w 2116898"/>
                  <a:gd name="connsiteY5" fmla="*/ 270366 h 1088962"/>
                  <a:gd name="connsiteX6" fmla="*/ 939452 w 2116898"/>
                  <a:gd name="connsiteY6" fmla="*/ 76212 h 1088962"/>
                  <a:gd name="connsiteX7" fmla="*/ 1089764 w 2116898"/>
                  <a:gd name="connsiteY7" fmla="*/ 1057 h 1088962"/>
                  <a:gd name="connsiteX8" fmla="*/ 1196235 w 2116898"/>
                  <a:gd name="connsiteY8" fmla="*/ 73082 h 1088962"/>
                  <a:gd name="connsiteX9" fmla="*/ 1321495 w 2116898"/>
                  <a:gd name="connsiteY9" fmla="*/ 317339 h 1088962"/>
                  <a:gd name="connsiteX10" fmla="*/ 1509386 w 2116898"/>
                  <a:gd name="connsiteY10" fmla="*/ 846563 h 1088962"/>
                  <a:gd name="connsiteX11" fmla="*/ 1640909 w 2116898"/>
                  <a:gd name="connsiteY11" fmla="*/ 1006270 h 1088962"/>
                  <a:gd name="connsiteX12" fmla="*/ 1775564 w 2116898"/>
                  <a:gd name="connsiteY12" fmla="*/ 1046980 h 1088962"/>
                  <a:gd name="connsiteX13" fmla="*/ 1885167 w 2116898"/>
                  <a:gd name="connsiteY13" fmla="*/ 1006270 h 1088962"/>
                  <a:gd name="connsiteX14" fmla="*/ 1938402 w 2116898"/>
                  <a:gd name="connsiteY14" fmla="*/ 899799 h 1088962"/>
                  <a:gd name="connsiteX15" fmla="*/ 2010427 w 2116898"/>
                  <a:gd name="connsiteY15" fmla="*/ 830906 h 1088962"/>
                  <a:gd name="connsiteX16" fmla="*/ 2116898 w 2116898"/>
                  <a:gd name="connsiteY16" fmla="*/ 805854 h 1088962"/>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196235 w 2116898"/>
                  <a:gd name="connsiteY8" fmla="*/ 72171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41480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25044 w 2116898"/>
                  <a:gd name="connsiteY10" fmla="*/ 851915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53434 w 2116898"/>
                  <a:gd name="connsiteY11" fmla="*/ 1014754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34645 w 2116898"/>
                  <a:gd name="connsiteY11" fmla="*/ 1021017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94562 w 2170132"/>
                  <a:gd name="connsiteY13" fmla="*/ 980306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10219 w 2170132"/>
                  <a:gd name="connsiteY13" fmla="*/ 995963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898888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923940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8072 w 2170132"/>
                  <a:gd name="connsiteY10" fmla="*/ 73291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1985375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5525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5877 w 2170132"/>
                  <a:gd name="connsiteY13" fmla="*/ 983436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6483 w 2170132"/>
                  <a:gd name="connsiteY13" fmla="*/ 964647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32139 w 2170132"/>
                  <a:gd name="connsiteY14" fmla="*/ 1002229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035479 w 2170132"/>
                  <a:gd name="connsiteY14" fmla="*/ 90828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66586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58178 h 1088051"/>
                  <a:gd name="connsiteX15" fmla="*/ 2170132 w 2170132"/>
                  <a:gd name="connsiteY15" fmla="*/ 817468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82452 w 2301655"/>
                  <a:gd name="connsiteY15" fmla="*/ 833127 h 1088051"/>
                  <a:gd name="connsiteX16" fmla="*/ 2301655 w 2301655"/>
                  <a:gd name="connsiteY16"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98109 w 2301655"/>
                  <a:gd name="connsiteY15" fmla="*/ 817469 h 1088051"/>
                  <a:gd name="connsiteX16" fmla="*/ 2301655 w 2301655"/>
                  <a:gd name="connsiteY16" fmla="*/ 820599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1863" h="1088051">
                    <a:moveTo>
                      <a:pt x="0" y="1083647"/>
                    </a:moveTo>
                    <a:cubicBezTo>
                      <a:pt x="101774" y="1089649"/>
                      <a:pt x="215030" y="1089388"/>
                      <a:pt x="300624" y="1083647"/>
                    </a:cubicBezTo>
                    <a:cubicBezTo>
                      <a:pt x="386218" y="1077906"/>
                      <a:pt x="453025" y="1076340"/>
                      <a:pt x="513567" y="1049200"/>
                    </a:cubicBezTo>
                    <a:cubicBezTo>
                      <a:pt x="574110" y="1022060"/>
                      <a:pt x="625779" y="989179"/>
                      <a:pt x="663879" y="920808"/>
                    </a:cubicBezTo>
                    <a:cubicBezTo>
                      <a:pt x="701979" y="852437"/>
                      <a:pt x="714506" y="747532"/>
                      <a:pt x="742168" y="638973"/>
                    </a:cubicBezTo>
                    <a:cubicBezTo>
                      <a:pt x="769830" y="530414"/>
                      <a:pt x="796968" y="363400"/>
                      <a:pt x="829849" y="269455"/>
                    </a:cubicBezTo>
                    <a:cubicBezTo>
                      <a:pt x="862730" y="175510"/>
                      <a:pt x="896133" y="120186"/>
                      <a:pt x="939452" y="75301"/>
                    </a:cubicBezTo>
                    <a:cubicBezTo>
                      <a:pt x="982771" y="30416"/>
                      <a:pt x="1042792" y="-2464"/>
                      <a:pt x="1089764" y="146"/>
                    </a:cubicBezTo>
                    <a:cubicBezTo>
                      <a:pt x="1136737" y="2756"/>
                      <a:pt x="1180056" y="31983"/>
                      <a:pt x="1221287" y="90960"/>
                    </a:cubicBezTo>
                    <a:cubicBezTo>
                      <a:pt x="1262518" y="149937"/>
                      <a:pt x="1294877" y="243360"/>
                      <a:pt x="1337152" y="354006"/>
                    </a:cubicBezTo>
                    <a:cubicBezTo>
                      <a:pt x="1379427" y="464652"/>
                      <a:pt x="1428489" y="647323"/>
                      <a:pt x="1474940" y="754838"/>
                    </a:cubicBezTo>
                    <a:cubicBezTo>
                      <a:pt x="1521391" y="862353"/>
                      <a:pt x="1564186" y="947949"/>
                      <a:pt x="1615856" y="999097"/>
                    </a:cubicBezTo>
                    <a:cubicBezTo>
                      <a:pt x="1667526" y="1050245"/>
                      <a:pt x="1741116" y="1060683"/>
                      <a:pt x="1784958" y="1061726"/>
                    </a:cubicBezTo>
                    <a:cubicBezTo>
                      <a:pt x="1828800" y="1062769"/>
                      <a:pt x="1846547" y="1039282"/>
                      <a:pt x="1878906" y="1005357"/>
                    </a:cubicBezTo>
                    <a:cubicBezTo>
                      <a:pt x="1911265" y="971432"/>
                      <a:pt x="1945188" y="886883"/>
                      <a:pt x="1979112" y="858178"/>
                    </a:cubicBezTo>
                    <a:cubicBezTo>
                      <a:pt x="2013036" y="829473"/>
                      <a:pt x="2044352" y="823732"/>
                      <a:pt x="2098109" y="817469"/>
                    </a:cubicBezTo>
                    <a:cubicBezTo>
                      <a:pt x="2151866" y="811206"/>
                      <a:pt x="2202490" y="813293"/>
                      <a:pt x="2401863" y="814336"/>
                    </a:cubicBezTo>
                  </a:path>
                </a:pathLst>
              </a:custGeom>
              <a:noFill/>
              <a:ln w="152400" cap="rnd">
                <a:solidFill>
                  <a:srgbClr val="008F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4538" y="1828800"/>
                <a:ext cx="4779962" cy="122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4898" y="-355600"/>
              <a:ext cx="6540502" cy="3790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4817361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Closing Slide">
    <p:bg>
      <p:bgPr>
        <a:solidFill>
          <a:schemeClr val="tx1"/>
        </a:solidFill>
        <a:effectLst/>
      </p:bgPr>
    </p:bg>
    <p:spTree>
      <p:nvGrpSpPr>
        <p:cNvPr id="1" name=""/>
        <p:cNvGrpSpPr/>
        <p:nvPr/>
      </p:nvGrpSpPr>
      <p:grpSpPr>
        <a:xfrm>
          <a:off x="0" y="0"/>
          <a:ext cx="0" cy="0"/>
          <a:chOff x="0" y="0"/>
          <a:chExt cx="0" cy="0"/>
        </a:xfrm>
      </p:grpSpPr>
      <p:sp>
        <p:nvSpPr>
          <p:cNvPr id="9" name="TextBox 8"/>
          <p:cNvSpPr txBox="1"/>
          <p:nvPr userDrawn="1"/>
        </p:nvSpPr>
        <p:spPr>
          <a:xfrm>
            <a:off x="2514600" y="4191000"/>
            <a:ext cx="6477000" cy="1569660"/>
          </a:xfrm>
          <a:prstGeom prst="rect">
            <a:avLst/>
          </a:prstGeom>
          <a:noFill/>
        </p:spPr>
        <p:txBody>
          <a:bodyPr wrap="square" rtlCol="0">
            <a:spAutoFit/>
          </a:bodyPr>
          <a:lstStyle/>
          <a:p>
            <a:r>
              <a:rPr lang="en-US" sz="3600" b="1" dirty="0">
                <a:solidFill>
                  <a:schemeClr val="bg1"/>
                </a:solidFill>
                <a:latin typeface="Arial" pitchFamily="34" charset="0"/>
                <a:ea typeface="ヒラギノ角ゴ Pro W3"/>
                <a:cs typeface="ヒラギノ角ゴ Pro W3"/>
              </a:rPr>
              <a:t>Questions?</a:t>
            </a:r>
          </a:p>
          <a:p>
            <a:endParaRPr lang="en-US" sz="3600" b="1" dirty="0">
              <a:solidFill>
                <a:schemeClr val="bg1"/>
              </a:solidFill>
              <a:latin typeface="Arial" pitchFamily="34" charset="0"/>
              <a:ea typeface="ヒラギノ角ゴ Pro W3"/>
              <a:cs typeface="ヒラギノ角ゴ Pro W3"/>
            </a:endParaRPr>
          </a:p>
          <a:p>
            <a:r>
              <a:rPr lang="en-US" sz="2400" b="1" dirty="0">
                <a:solidFill>
                  <a:schemeClr val="bg1"/>
                </a:solidFill>
                <a:latin typeface="Arial" pitchFamily="34" charset="0"/>
                <a:ea typeface="ヒラギノ角ゴ Pro W3"/>
                <a:cs typeface="ヒラギノ角ゴ Pro W3"/>
              </a:rPr>
              <a:t>Thank you for participating!</a:t>
            </a:r>
            <a:endParaRPr lang="en-US" sz="2400" b="1" dirty="0"/>
          </a:p>
        </p:txBody>
      </p:sp>
      <p:sp>
        <p:nvSpPr>
          <p:cNvPr id="11" name="TextBox 10"/>
          <p:cNvSpPr txBox="1"/>
          <p:nvPr userDrawn="1"/>
        </p:nvSpPr>
        <p:spPr>
          <a:xfrm>
            <a:off x="2514600" y="5969913"/>
            <a:ext cx="6477000" cy="430887"/>
          </a:xfrm>
          <a:prstGeom prst="rect">
            <a:avLst/>
          </a:prstGeom>
          <a:noFill/>
        </p:spPr>
        <p:txBody>
          <a:bodyPr wrap="square" rtlCol="0">
            <a:spAutoFit/>
          </a:bodyPr>
          <a:lstStyle/>
          <a:p>
            <a:pPr marL="0" indent="0"/>
            <a:r>
              <a:rPr lang="en-US" sz="2200" b="1" dirty="0">
                <a:solidFill>
                  <a:schemeClr val="tx2"/>
                </a:solidFill>
                <a:latin typeface="Arial" pitchFamily="34" charset="0"/>
                <a:ea typeface="ヒラギノ角ゴ Pro W3"/>
                <a:cs typeface="ヒラギノ角ゴ Pro W3"/>
              </a:rPr>
              <a:t>Visit our</a:t>
            </a:r>
            <a:r>
              <a:rPr lang="en-US" sz="2200" b="1" baseline="0" dirty="0">
                <a:solidFill>
                  <a:schemeClr val="tx2"/>
                </a:solidFill>
                <a:latin typeface="Arial" pitchFamily="34" charset="0"/>
                <a:ea typeface="ヒラギノ角ゴ Pro W3"/>
                <a:cs typeface="ヒラギノ角ゴ Pro W3"/>
              </a:rPr>
              <a:t> website at www.FacilityDynamics.com</a:t>
            </a:r>
            <a:endParaRPr lang="en-US" sz="2200" b="1" dirty="0">
              <a:solidFill>
                <a:schemeClr val="tx2"/>
              </a:solidFill>
              <a:latin typeface="Arial" pitchFamily="34" charset="0"/>
              <a:ea typeface="ヒラギノ角ゴ Pro W3"/>
              <a:cs typeface="ヒラギノ角ゴ Pro W3"/>
            </a:endParaRPr>
          </a:p>
        </p:txBody>
      </p:sp>
      <p:grpSp>
        <p:nvGrpSpPr>
          <p:cNvPr id="5" name="Group 4"/>
          <p:cNvGrpSpPr/>
          <p:nvPr userDrawn="1"/>
        </p:nvGrpSpPr>
        <p:grpSpPr>
          <a:xfrm>
            <a:off x="820944" y="-215900"/>
            <a:ext cx="8096046" cy="3790904"/>
            <a:chOff x="820944" y="-355600"/>
            <a:chExt cx="8096046" cy="3790904"/>
          </a:xfrm>
        </p:grpSpPr>
        <p:sp>
          <p:nvSpPr>
            <p:cNvPr id="6" name="Rectangle 5"/>
            <p:cNvSpPr/>
            <p:nvPr/>
          </p:nvSpPr>
          <p:spPr>
            <a:xfrm>
              <a:off x="942975" y="1626871"/>
              <a:ext cx="154305" cy="36703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97280" y="1431926"/>
              <a:ext cx="158176"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55456" y="826135"/>
              <a:ext cx="325694" cy="11677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581150" y="1036321"/>
              <a:ext cx="321684" cy="957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902834" y="361952"/>
              <a:ext cx="310776" cy="16319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205099" y="1431926"/>
              <a:ext cx="171389"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373740" y="545375"/>
              <a:ext cx="310677" cy="144852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684417" y="1623060"/>
              <a:ext cx="154305" cy="37084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963615"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148907"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334199"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519491"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704783"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890075"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075367"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260659"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444361"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629653"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814945"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820944" y="213469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820944" y="231757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820944" y="250045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820944" y="2683339"/>
              <a:ext cx="2127462" cy="0"/>
            </a:xfrm>
            <a:prstGeom prst="line">
              <a:avLst/>
            </a:prstGeom>
            <a:ln w="41275" cap="sq">
              <a:solidFill>
                <a:schemeClr val="bg1">
                  <a:lumMod val="7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820944" y="2866219"/>
              <a:ext cx="2127462" cy="0"/>
            </a:xfrm>
            <a:prstGeom prst="line">
              <a:avLst/>
            </a:prstGeom>
            <a:ln w="41275" cap="sq">
              <a:solidFill>
                <a:schemeClr val="bg1">
                  <a:lumMod val="7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820944" y="3049099"/>
              <a:ext cx="2127462" cy="0"/>
            </a:xfrm>
            <a:prstGeom prst="line">
              <a:avLst/>
            </a:prstGeom>
            <a:ln w="41275" cap="sq">
              <a:solidFill>
                <a:schemeClr val="bg1">
                  <a:lumMod val="75000"/>
                  <a:alpha val="20000"/>
                </a:schemeClr>
              </a:solidFill>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30058" y="1064566"/>
              <a:ext cx="7333661" cy="1991577"/>
              <a:chOff x="930058" y="1064566"/>
              <a:chExt cx="7333661" cy="1991577"/>
            </a:xfrm>
          </p:grpSpPr>
          <p:cxnSp>
            <p:nvCxnSpPr>
              <p:cNvPr id="36" name="Straight Connector 35"/>
              <p:cNvCxnSpPr/>
              <p:nvPr/>
            </p:nvCxnSpPr>
            <p:spPr>
              <a:xfrm>
                <a:off x="3331921" y="1875542"/>
                <a:ext cx="4931798" cy="0"/>
              </a:xfrm>
              <a:prstGeom prst="line">
                <a:avLst/>
              </a:prstGeom>
              <a:noFill/>
              <a:ln w="152400" cap="rnd">
                <a:gradFill flip="none" rotWithShape="1">
                  <a:gsLst>
                    <a:gs pos="0">
                      <a:srgbClr val="008FFC"/>
                    </a:gs>
                    <a:gs pos="100000">
                      <a:schemeClr val="accent1"/>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sp>
            <p:nvSpPr>
              <p:cNvPr id="37" name="Freeform 36"/>
              <p:cNvSpPr/>
              <p:nvPr/>
            </p:nvSpPr>
            <p:spPr>
              <a:xfrm>
                <a:off x="5886578" y="1786879"/>
                <a:ext cx="131163" cy="188644"/>
              </a:xfrm>
              <a:custGeom>
                <a:avLst/>
                <a:gdLst>
                  <a:gd name="connsiteX0" fmla="*/ 130723 w 130723"/>
                  <a:gd name="connsiteY0" fmla="*/ 0 h 188644"/>
                  <a:gd name="connsiteX1" fmla="*/ 107142 w 130723"/>
                  <a:gd name="connsiteY1" fmla="*/ 55021 h 188644"/>
                  <a:gd name="connsiteX2" fmla="*/ 86182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4960 w 130723"/>
                  <a:gd name="connsiteY3" fmla="*/ 70742 h 188644"/>
                  <a:gd name="connsiteX4" fmla="*/ 4960 w 130723"/>
                  <a:gd name="connsiteY4" fmla="*/ 125763 h 188644"/>
                  <a:gd name="connsiteX5" fmla="*/ 52121 w 130723"/>
                  <a:gd name="connsiteY5" fmla="*/ 188644 h 188644"/>
                  <a:gd name="connsiteX0" fmla="*/ 132203 w 132203"/>
                  <a:gd name="connsiteY0" fmla="*/ 0 h 188644"/>
                  <a:gd name="connsiteX1" fmla="*/ 108622 w 132203"/>
                  <a:gd name="connsiteY1" fmla="*/ 55021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2191 w 132203"/>
                  <a:gd name="connsiteY1" fmla="*/ 32396 h 188644"/>
                  <a:gd name="connsiteX2" fmla="*/ 108622 w 132203"/>
                  <a:gd name="connsiteY2" fmla="*/ 45430 h 188644"/>
                  <a:gd name="connsiteX3" fmla="*/ 62150 w 132203"/>
                  <a:gd name="connsiteY3" fmla="*/ 49470 h 188644"/>
                  <a:gd name="connsiteX4" fmla="*/ 6440 w 132203"/>
                  <a:gd name="connsiteY4" fmla="*/ 70742 h 188644"/>
                  <a:gd name="connsiteX5" fmla="*/ 6440 w 132203"/>
                  <a:gd name="connsiteY5" fmla="*/ 125763 h 188644"/>
                  <a:gd name="connsiteX6" fmla="*/ 53601 w 132203"/>
                  <a:gd name="connsiteY6"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4335 w 132203"/>
                  <a:gd name="connsiteY1" fmla="*/ 43049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1163 w 131163"/>
                  <a:gd name="connsiteY0" fmla="*/ 0 h 188644"/>
                  <a:gd name="connsiteX1" fmla="*/ 93295 w 131163"/>
                  <a:gd name="connsiteY1" fmla="*/ 43049 h 188644"/>
                  <a:gd name="connsiteX2" fmla="*/ 44441 w 131163"/>
                  <a:gd name="connsiteY2" fmla="*/ 54232 h 188644"/>
                  <a:gd name="connsiteX3" fmla="*/ 5400 w 131163"/>
                  <a:gd name="connsiteY3" fmla="*/ 70742 h 188644"/>
                  <a:gd name="connsiteX4" fmla="*/ 5400 w 131163"/>
                  <a:gd name="connsiteY4" fmla="*/ 125763 h 188644"/>
                  <a:gd name="connsiteX5" fmla="*/ 52561 w 131163"/>
                  <a:gd name="connsiteY5" fmla="*/ 188644 h 188644"/>
                  <a:gd name="connsiteX0" fmla="*/ 131163 w 131163"/>
                  <a:gd name="connsiteY0" fmla="*/ 0 h 188644"/>
                  <a:gd name="connsiteX1" fmla="*/ 93295 w 131163"/>
                  <a:gd name="connsiteY1" fmla="*/ 43049 h 188644"/>
                  <a:gd name="connsiteX2" fmla="*/ 5400 w 131163"/>
                  <a:gd name="connsiteY2" fmla="*/ 70742 h 188644"/>
                  <a:gd name="connsiteX3" fmla="*/ 5400 w 131163"/>
                  <a:gd name="connsiteY3" fmla="*/ 125763 h 188644"/>
                  <a:gd name="connsiteX4" fmla="*/ 52561 w 131163"/>
                  <a:gd name="connsiteY4" fmla="*/ 188644 h 188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63" h="188644">
                    <a:moveTo>
                      <a:pt x="131163" y="0"/>
                    </a:moveTo>
                    <a:cubicBezTo>
                      <a:pt x="126250" y="9465"/>
                      <a:pt x="114255" y="31259"/>
                      <a:pt x="93295" y="43049"/>
                    </a:cubicBezTo>
                    <a:cubicBezTo>
                      <a:pt x="72335" y="54839"/>
                      <a:pt x="20049" y="56956"/>
                      <a:pt x="5400" y="70742"/>
                    </a:cubicBezTo>
                    <a:cubicBezTo>
                      <a:pt x="-1107" y="82664"/>
                      <a:pt x="-2460" y="106113"/>
                      <a:pt x="5400" y="125763"/>
                    </a:cubicBezTo>
                    <a:cubicBezTo>
                      <a:pt x="13260" y="145413"/>
                      <a:pt x="34657" y="166374"/>
                      <a:pt x="52561" y="188644"/>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5970742" y="1792882"/>
                <a:ext cx="105508" cy="169452"/>
              </a:xfrm>
              <a:custGeom>
                <a:avLst/>
                <a:gdLst>
                  <a:gd name="connsiteX0" fmla="*/ 105508 w 105508"/>
                  <a:gd name="connsiteY0" fmla="*/ 0 h 169452"/>
                  <a:gd name="connsiteX1" fmla="*/ 76733 w 105508"/>
                  <a:gd name="connsiteY1" fmla="*/ 92719 h 169452"/>
                  <a:gd name="connsiteX2" fmla="*/ 38367 w 105508"/>
                  <a:gd name="connsiteY2" fmla="*/ 134283 h 169452"/>
                  <a:gd name="connsiteX3" fmla="*/ 0 w 105508"/>
                  <a:gd name="connsiteY3" fmla="*/ 169452 h 169452"/>
                </a:gdLst>
                <a:ahLst/>
                <a:cxnLst>
                  <a:cxn ang="0">
                    <a:pos x="connsiteX0" y="connsiteY0"/>
                  </a:cxn>
                  <a:cxn ang="0">
                    <a:pos x="connsiteX1" y="connsiteY1"/>
                  </a:cxn>
                  <a:cxn ang="0">
                    <a:pos x="connsiteX2" y="connsiteY2"/>
                  </a:cxn>
                  <a:cxn ang="0">
                    <a:pos x="connsiteX3" y="connsiteY3"/>
                  </a:cxn>
                </a:cxnLst>
                <a:rect l="l" t="t" r="r" b="b"/>
                <a:pathLst>
                  <a:path w="105508" h="169452">
                    <a:moveTo>
                      <a:pt x="105508" y="0"/>
                    </a:moveTo>
                    <a:cubicBezTo>
                      <a:pt x="96715" y="35169"/>
                      <a:pt x="87923" y="70339"/>
                      <a:pt x="76733" y="92719"/>
                    </a:cubicBezTo>
                    <a:cubicBezTo>
                      <a:pt x="65543" y="115099"/>
                      <a:pt x="51156" y="121494"/>
                      <a:pt x="38367" y="134283"/>
                    </a:cubicBezTo>
                    <a:cubicBezTo>
                      <a:pt x="25578" y="147072"/>
                      <a:pt x="12789" y="158262"/>
                      <a:pt x="0" y="169452"/>
                    </a:cubicBezTo>
                  </a:path>
                </a:pathLst>
              </a:cu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863096" y="1780833"/>
                <a:ext cx="131163" cy="188644"/>
              </a:xfrm>
              <a:custGeom>
                <a:avLst/>
                <a:gdLst>
                  <a:gd name="connsiteX0" fmla="*/ 130723 w 130723"/>
                  <a:gd name="connsiteY0" fmla="*/ 0 h 188644"/>
                  <a:gd name="connsiteX1" fmla="*/ 107142 w 130723"/>
                  <a:gd name="connsiteY1" fmla="*/ 55021 h 188644"/>
                  <a:gd name="connsiteX2" fmla="*/ 86182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4960 w 130723"/>
                  <a:gd name="connsiteY3" fmla="*/ 70742 h 188644"/>
                  <a:gd name="connsiteX4" fmla="*/ 4960 w 130723"/>
                  <a:gd name="connsiteY4" fmla="*/ 125763 h 188644"/>
                  <a:gd name="connsiteX5" fmla="*/ 52121 w 130723"/>
                  <a:gd name="connsiteY5" fmla="*/ 188644 h 188644"/>
                  <a:gd name="connsiteX0" fmla="*/ 132203 w 132203"/>
                  <a:gd name="connsiteY0" fmla="*/ 0 h 188644"/>
                  <a:gd name="connsiteX1" fmla="*/ 108622 w 132203"/>
                  <a:gd name="connsiteY1" fmla="*/ 55021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2191 w 132203"/>
                  <a:gd name="connsiteY1" fmla="*/ 32396 h 188644"/>
                  <a:gd name="connsiteX2" fmla="*/ 108622 w 132203"/>
                  <a:gd name="connsiteY2" fmla="*/ 45430 h 188644"/>
                  <a:gd name="connsiteX3" fmla="*/ 62150 w 132203"/>
                  <a:gd name="connsiteY3" fmla="*/ 49470 h 188644"/>
                  <a:gd name="connsiteX4" fmla="*/ 6440 w 132203"/>
                  <a:gd name="connsiteY4" fmla="*/ 70742 h 188644"/>
                  <a:gd name="connsiteX5" fmla="*/ 6440 w 132203"/>
                  <a:gd name="connsiteY5" fmla="*/ 125763 h 188644"/>
                  <a:gd name="connsiteX6" fmla="*/ 53601 w 132203"/>
                  <a:gd name="connsiteY6"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4335 w 132203"/>
                  <a:gd name="connsiteY1" fmla="*/ 43049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1163 w 131163"/>
                  <a:gd name="connsiteY0" fmla="*/ 0 h 188644"/>
                  <a:gd name="connsiteX1" fmla="*/ 93295 w 131163"/>
                  <a:gd name="connsiteY1" fmla="*/ 43049 h 188644"/>
                  <a:gd name="connsiteX2" fmla="*/ 44441 w 131163"/>
                  <a:gd name="connsiteY2" fmla="*/ 54232 h 188644"/>
                  <a:gd name="connsiteX3" fmla="*/ 5400 w 131163"/>
                  <a:gd name="connsiteY3" fmla="*/ 70742 h 188644"/>
                  <a:gd name="connsiteX4" fmla="*/ 5400 w 131163"/>
                  <a:gd name="connsiteY4" fmla="*/ 125763 h 188644"/>
                  <a:gd name="connsiteX5" fmla="*/ 52561 w 131163"/>
                  <a:gd name="connsiteY5" fmla="*/ 188644 h 188644"/>
                  <a:gd name="connsiteX0" fmla="*/ 131163 w 131163"/>
                  <a:gd name="connsiteY0" fmla="*/ 0 h 188644"/>
                  <a:gd name="connsiteX1" fmla="*/ 93295 w 131163"/>
                  <a:gd name="connsiteY1" fmla="*/ 43049 h 188644"/>
                  <a:gd name="connsiteX2" fmla="*/ 5400 w 131163"/>
                  <a:gd name="connsiteY2" fmla="*/ 70742 h 188644"/>
                  <a:gd name="connsiteX3" fmla="*/ 5400 w 131163"/>
                  <a:gd name="connsiteY3" fmla="*/ 125763 h 188644"/>
                  <a:gd name="connsiteX4" fmla="*/ 52561 w 131163"/>
                  <a:gd name="connsiteY4" fmla="*/ 188644 h 188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63" h="188644">
                    <a:moveTo>
                      <a:pt x="131163" y="0"/>
                    </a:moveTo>
                    <a:cubicBezTo>
                      <a:pt x="126250" y="9465"/>
                      <a:pt x="114255" y="31259"/>
                      <a:pt x="93295" y="43049"/>
                    </a:cubicBezTo>
                    <a:cubicBezTo>
                      <a:pt x="72335" y="54839"/>
                      <a:pt x="20049" y="56956"/>
                      <a:pt x="5400" y="70742"/>
                    </a:cubicBezTo>
                    <a:cubicBezTo>
                      <a:pt x="-1107" y="82664"/>
                      <a:pt x="-2460" y="106113"/>
                      <a:pt x="5400" y="125763"/>
                    </a:cubicBezTo>
                    <a:cubicBezTo>
                      <a:pt x="13260" y="145413"/>
                      <a:pt x="34657" y="166374"/>
                      <a:pt x="52561" y="188644"/>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4930593" y="1793979"/>
                <a:ext cx="105508" cy="169452"/>
              </a:xfrm>
              <a:custGeom>
                <a:avLst/>
                <a:gdLst>
                  <a:gd name="connsiteX0" fmla="*/ 105508 w 105508"/>
                  <a:gd name="connsiteY0" fmla="*/ 0 h 169452"/>
                  <a:gd name="connsiteX1" fmla="*/ 76733 w 105508"/>
                  <a:gd name="connsiteY1" fmla="*/ 92719 h 169452"/>
                  <a:gd name="connsiteX2" fmla="*/ 38367 w 105508"/>
                  <a:gd name="connsiteY2" fmla="*/ 134283 h 169452"/>
                  <a:gd name="connsiteX3" fmla="*/ 0 w 105508"/>
                  <a:gd name="connsiteY3" fmla="*/ 169452 h 169452"/>
                </a:gdLst>
                <a:ahLst/>
                <a:cxnLst>
                  <a:cxn ang="0">
                    <a:pos x="connsiteX0" y="connsiteY0"/>
                  </a:cxn>
                  <a:cxn ang="0">
                    <a:pos x="connsiteX1" y="connsiteY1"/>
                  </a:cxn>
                  <a:cxn ang="0">
                    <a:pos x="connsiteX2" y="connsiteY2"/>
                  </a:cxn>
                  <a:cxn ang="0">
                    <a:pos x="connsiteX3" y="connsiteY3"/>
                  </a:cxn>
                </a:cxnLst>
                <a:rect l="l" t="t" r="r" b="b"/>
                <a:pathLst>
                  <a:path w="105508" h="169452">
                    <a:moveTo>
                      <a:pt x="105508" y="0"/>
                    </a:moveTo>
                    <a:cubicBezTo>
                      <a:pt x="96715" y="35169"/>
                      <a:pt x="87923" y="70339"/>
                      <a:pt x="76733" y="92719"/>
                    </a:cubicBezTo>
                    <a:cubicBezTo>
                      <a:pt x="65543" y="115099"/>
                      <a:pt x="51156" y="121494"/>
                      <a:pt x="38367" y="134283"/>
                    </a:cubicBezTo>
                    <a:cubicBezTo>
                      <a:pt x="25578" y="147072"/>
                      <a:pt x="12789" y="158262"/>
                      <a:pt x="0" y="169452"/>
                    </a:cubicBezTo>
                  </a:path>
                </a:pathLst>
              </a:cu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584542" y="1875542"/>
                <a:ext cx="1252603" cy="1067309"/>
              </a:xfrm>
              <a:custGeom>
                <a:avLst/>
                <a:gdLst>
                  <a:gd name="connsiteX0" fmla="*/ 0 w 1233814"/>
                  <a:gd name="connsiteY0" fmla="*/ 91044 h 1067309"/>
                  <a:gd name="connsiteX1" fmla="*/ 93946 w 1233814"/>
                  <a:gd name="connsiteY1" fmla="*/ 31546 h 1067309"/>
                  <a:gd name="connsiteX2" fmla="*/ 197285 w 1233814"/>
                  <a:gd name="connsiteY2" fmla="*/ 231 h 1067309"/>
                  <a:gd name="connsiteX3" fmla="*/ 275573 w 1233814"/>
                  <a:gd name="connsiteY3" fmla="*/ 22151 h 1067309"/>
                  <a:gd name="connsiteX4" fmla="*/ 350729 w 1233814"/>
                  <a:gd name="connsiteY4" fmla="*/ 103570 h 1067309"/>
                  <a:gd name="connsiteX5" fmla="*/ 403965 w 1233814"/>
                  <a:gd name="connsiteY5" fmla="*/ 300855 h 1067309"/>
                  <a:gd name="connsiteX6" fmla="*/ 510436 w 1233814"/>
                  <a:gd name="connsiteY6" fmla="*/ 795633 h 1067309"/>
                  <a:gd name="connsiteX7" fmla="*/ 616907 w 1233814"/>
                  <a:gd name="connsiteY7" fmla="*/ 970998 h 1067309"/>
                  <a:gd name="connsiteX8" fmla="*/ 729642 w 1233814"/>
                  <a:gd name="connsiteY8" fmla="*/ 1052417 h 1067309"/>
                  <a:gd name="connsiteX9" fmla="*/ 879954 w 1233814"/>
                  <a:gd name="connsiteY9" fmla="*/ 1055548 h 1067309"/>
                  <a:gd name="connsiteX10" fmla="*/ 1002083 w 1233814"/>
                  <a:gd name="connsiteY10" fmla="*/ 930288 h 1067309"/>
                  <a:gd name="connsiteX11" fmla="*/ 1102291 w 1233814"/>
                  <a:gd name="connsiteY11" fmla="*/ 660979 h 1067309"/>
                  <a:gd name="connsiteX12" fmla="*/ 1164921 w 1233814"/>
                  <a:gd name="connsiteY12" fmla="*/ 407326 h 1067309"/>
                  <a:gd name="connsiteX13" fmla="*/ 1233814 w 1233814"/>
                  <a:gd name="connsiteY13" fmla="*/ 188121 h 1067309"/>
                  <a:gd name="connsiteX0" fmla="*/ 0 w 1221288"/>
                  <a:gd name="connsiteY0" fmla="*/ 106701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25489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3208"/>
                  <a:gd name="connsiteY0" fmla="*/ 125489 h 1067309"/>
                  <a:gd name="connsiteX1" fmla="*/ 81420 w 1243208"/>
                  <a:gd name="connsiteY1" fmla="*/ 31546 h 1067309"/>
                  <a:gd name="connsiteX2" fmla="*/ 184759 w 1243208"/>
                  <a:gd name="connsiteY2" fmla="*/ 231 h 1067309"/>
                  <a:gd name="connsiteX3" fmla="*/ 263047 w 1243208"/>
                  <a:gd name="connsiteY3" fmla="*/ 22151 h 1067309"/>
                  <a:gd name="connsiteX4" fmla="*/ 338203 w 1243208"/>
                  <a:gd name="connsiteY4" fmla="*/ 103570 h 1067309"/>
                  <a:gd name="connsiteX5" fmla="*/ 391439 w 1243208"/>
                  <a:gd name="connsiteY5" fmla="*/ 300855 h 1067309"/>
                  <a:gd name="connsiteX6" fmla="*/ 497910 w 1243208"/>
                  <a:gd name="connsiteY6" fmla="*/ 795633 h 1067309"/>
                  <a:gd name="connsiteX7" fmla="*/ 604381 w 1243208"/>
                  <a:gd name="connsiteY7" fmla="*/ 970998 h 1067309"/>
                  <a:gd name="connsiteX8" fmla="*/ 717116 w 1243208"/>
                  <a:gd name="connsiteY8" fmla="*/ 1052417 h 1067309"/>
                  <a:gd name="connsiteX9" fmla="*/ 867428 w 1243208"/>
                  <a:gd name="connsiteY9" fmla="*/ 1055548 h 1067309"/>
                  <a:gd name="connsiteX10" fmla="*/ 989557 w 1243208"/>
                  <a:gd name="connsiteY10" fmla="*/ 930288 h 1067309"/>
                  <a:gd name="connsiteX11" fmla="*/ 1089765 w 1243208"/>
                  <a:gd name="connsiteY11" fmla="*/ 660979 h 1067309"/>
                  <a:gd name="connsiteX12" fmla="*/ 1152395 w 1243208"/>
                  <a:gd name="connsiteY12" fmla="*/ 407326 h 1067309"/>
                  <a:gd name="connsiteX13" fmla="*/ 1243208 w 1243208"/>
                  <a:gd name="connsiteY13" fmla="*/ 153674 h 1067309"/>
                  <a:gd name="connsiteX0" fmla="*/ 0 w 1252603"/>
                  <a:gd name="connsiteY0" fmla="*/ 125489 h 1067309"/>
                  <a:gd name="connsiteX1" fmla="*/ 81420 w 1252603"/>
                  <a:gd name="connsiteY1" fmla="*/ 31546 h 1067309"/>
                  <a:gd name="connsiteX2" fmla="*/ 184759 w 1252603"/>
                  <a:gd name="connsiteY2" fmla="*/ 231 h 1067309"/>
                  <a:gd name="connsiteX3" fmla="*/ 263047 w 1252603"/>
                  <a:gd name="connsiteY3" fmla="*/ 22151 h 1067309"/>
                  <a:gd name="connsiteX4" fmla="*/ 338203 w 1252603"/>
                  <a:gd name="connsiteY4" fmla="*/ 103570 h 1067309"/>
                  <a:gd name="connsiteX5" fmla="*/ 391439 w 1252603"/>
                  <a:gd name="connsiteY5" fmla="*/ 300855 h 1067309"/>
                  <a:gd name="connsiteX6" fmla="*/ 497910 w 1252603"/>
                  <a:gd name="connsiteY6" fmla="*/ 795633 h 1067309"/>
                  <a:gd name="connsiteX7" fmla="*/ 604381 w 1252603"/>
                  <a:gd name="connsiteY7" fmla="*/ 970998 h 1067309"/>
                  <a:gd name="connsiteX8" fmla="*/ 717116 w 1252603"/>
                  <a:gd name="connsiteY8" fmla="*/ 1052417 h 1067309"/>
                  <a:gd name="connsiteX9" fmla="*/ 867428 w 1252603"/>
                  <a:gd name="connsiteY9" fmla="*/ 1055548 h 1067309"/>
                  <a:gd name="connsiteX10" fmla="*/ 989557 w 1252603"/>
                  <a:gd name="connsiteY10" fmla="*/ 930288 h 1067309"/>
                  <a:gd name="connsiteX11" fmla="*/ 1089765 w 1252603"/>
                  <a:gd name="connsiteY11" fmla="*/ 660979 h 1067309"/>
                  <a:gd name="connsiteX12" fmla="*/ 1152395 w 1252603"/>
                  <a:gd name="connsiteY12" fmla="*/ 407326 h 1067309"/>
                  <a:gd name="connsiteX13" fmla="*/ 1252603 w 1252603"/>
                  <a:gd name="connsiteY13" fmla="*/ 156806 h 1067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2603" h="1067309">
                    <a:moveTo>
                      <a:pt x="0" y="125489"/>
                    </a:moveTo>
                    <a:cubicBezTo>
                      <a:pt x="36795" y="84518"/>
                      <a:pt x="50627" y="52422"/>
                      <a:pt x="81420" y="31546"/>
                    </a:cubicBezTo>
                    <a:cubicBezTo>
                      <a:pt x="112213" y="10670"/>
                      <a:pt x="154488" y="1797"/>
                      <a:pt x="184759" y="231"/>
                    </a:cubicBezTo>
                    <a:cubicBezTo>
                      <a:pt x="215030" y="-1335"/>
                      <a:pt x="237473" y="4928"/>
                      <a:pt x="263047" y="22151"/>
                    </a:cubicBezTo>
                    <a:cubicBezTo>
                      <a:pt x="288621" y="39374"/>
                      <a:pt x="316804" y="57119"/>
                      <a:pt x="338203" y="103570"/>
                    </a:cubicBezTo>
                    <a:cubicBezTo>
                      <a:pt x="359602" y="150021"/>
                      <a:pt x="364821" y="185511"/>
                      <a:pt x="391439" y="300855"/>
                    </a:cubicBezTo>
                    <a:cubicBezTo>
                      <a:pt x="418057" y="416199"/>
                      <a:pt x="462420" y="683942"/>
                      <a:pt x="497910" y="795633"/>
                    </a:cubicBezTo>
                    <a:cubicBezTo>
                      <a:pt x="533400" y="907324"/>
                      <a:pt x="567847" y="928201"/>
                      <a:pt x="604381" y="970998"/>
                    </a:cubicBezTo>
                    <a:cubicBezTo>
                      <a:pt x="640915" y="1013795"/>
                      <a:pt x="673275" y="1038325"/>
                      <a:pt x="717116" y="1052417"/>
                    </a:cubicBezTo>
                    <a:cubicBezTo>
                      <a:pt x="760957" y="1066509"/>
                      <a:pt x="822021" y="1075903"/>
                      <a:pt x="867428" y="1055548"/>
                    </a:cubicBezTo>
                    <a:cubicBezTo>
                      <a:pt x="912835" y="1035193"/>
                      <a:pt x="952501" y="996050"/>
                      <a:pt x="989557" y="930288"/>
                    </a:cubicBezTo>
                    <a:cubicBezTo>
                      <a:pt x="1026613" y="864527"/>
                      <a:pt x="1062625" y="748139"/>
                      <a:pt x="1089765" y="660979"/>
                    </a:cubicBezTo>
                    <a:cubicBezTo>
                      <a:pt x="1116905" y="573819"/>
                      <a:pt x="1125255" y="491355"/>
                      <a:pt x="1152395" y="407326"/>
                    </a:cubicBezTo>
                    <a:cubicBezTo>
                      <a:pt x="1179535" y="323297"/>
                      <a:pt x="1204064" y="211607"/>
                      <a:pt x="1252603" y="156806"/>
                    </a:cubicBezTo>
                  </a:path>
                </a:pathLst>
              </a:custGeom>
              <a:noFill/>
              <a:ln w="1524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930058" y="1064566"/>
                <a:ext cx="2401863" cy="1088051"/>
              </a:xfrm>
              <a:custGeom>
                <a:avLst/>
                <a:gdLst>
                  <a:gd name="connsiteX0" fmla="*/ 0 w 2091846"/>
                  <a:gd name="connsiteY0" fmla="*/ 1076333 h 1084914"/>
                  <a:gd name="connsiteX1" fmla="*/ 284967 w 2091846"/>
                  <a:gd name="connsiteY1" fmla="*/ 1082596 h 1084914"/>
                  <a:gd name="connsiteX2" fmla="*/ 488515 w 2091846"/>
                  <a:gd name="connsiteY2" fmla="*/ 1041886 h 1084914"/>
                  <a:gd name="connsiteX3" fmla="*/ 638827 w 2091846"/>
                  <a:gd name="connsiteY3" fmla="*/ 932283 h 1084914"/>
                  <a:gd name="connsiteX4" fmla="*/ 720246 w 2091846"/>
                  <a:gd name="connsiteY4" fmla="*/ 672368 h 1084914"/>
                  <a:gd name="connsiteX5" fmla="*/ 829849 w 2091846"/>
                  <a:gd name="connsiteY5" fmla="*/ 221431 h 1084914"/>
                  <a:gd name="connsiteX6" fmla="*/ 914400 w 2091846"/>
                  <a:gd name="connsiteY6" fmla="*/ 67987 h 1084914"/>
                  <a:gd name="connsiteX7" fmla="*/ 992687 w 2091846"/>
                  <a:gd name="connsiteY7" fmla="*/ 14752 h 1084914"/>
                  <a:gd name="connsiteX8" fmla="*/ 1077238 w 2091846"/>
                  <a:gd name="connsiteY8" fmla="*/ 2226 h 1084914"/>
                  <a:gd name="connsiteX9" fmla="*/ 1183709 w 2091846"/>
                  <a:gd name="connsiteY9" fmla="*/ 52330 h 1084914"/>
                  <a:gd name="connsiteX10" fmla="*/ 1302706 w 2091846"/>
                  <a:gd name="connsiteY10" fmla="*/ 296587 h 1084914"/>
                  <a:gd name="connsiteX11" fmla="*/ 1484334 w 2091846"/>
                  <a:gd name="connsiteY11" fmla="*/ 838338 h 1084914"/>
                  <a:gd name="connsiteX12" fmla="*/ 1615857 w 2091846"/>
                  <a:gd name="connsiteY12" fmla="*/ 998045 h 1084914"/>
                  <a:gd name="connsiteX13" fmla="*/ 1750512 w 2091846"/>
                  <a:gd name="connsiteY13" fmla="*/ 1038755 h 1084914"/>
                  <a:gd name="connsiteX14" fmla="*/ 1860115 w 2091846"/>
                  <a:gd name="connsiteY14" fmla="*/ 998045 h 1084914"/>
                  <a:gd name="connsiteX15" fmla="*/ 1913350 w 2091846"/>
                  <a:gd name="connsiteY15" fmla="*/ 891574 h 1084914"/>
                  <a:gd name="connsiteX16" fmla="*/ 1985375 w 2091846"/>
                  <a:gd name="connsiteY16" fmla="*/ 822681 h 1084914"/>
                  <a:gd name="connsiteX17" fmla="*/ 2091846 w 2091846"/>
                  <a:gd name="connsiteY17" fmla="*/ 797629 h 1084914"/>
                  <a:gd name="connsiteX0" fmla="*/ 0 w 2123162"/>
                  <a:gd name="connsiteY0" fmla="*/ 1085728 h 1089324"/>
                  <a:gd name="connsiteX1" fmla="*/ 316283 w 2123162"/>
                  <a:gd name="connsiteY1" fmla="*/ 1082596 h 1089324"/>
                  <a:gd name="connsiteX2" fmla="*/ 519831 w 2123162"/>
                  <a:gd name="connsiteY2" fmla="*/ 1041886 h 1089324"/>
                  <a:gd name="connsiteX3" fmla="*/ 670143 w 2123162"/>
                  <a:gd name="connsiteY3" fmla="*/ 932283 h 1089324"/>
                  <a:gd name="connsiteX4" fmla="*/ 751562 w 2123162"/>
                  <a:gd name="connsiteY4" fmla="*/ 672368 h 1089324"/>
                  <a:gd name="connsiteX5" fmla="*/ 861165 w 2123162"/>
                  <a:gd name="connsiteY5" fmla="*/ 221431 h 1089324"/>
                  <a:gd name="connsiteX6" fmla="*/ 945716 w 2123162"/>
                  <a:gd name="connsiteY6" fmla="*/ 67987 h 1089324"/>
                  <a:gd name="connsiteX7" fmla="*/ 1024003 w 2123162"/>
                  <a:gd name="connsiteY7" fmla="*/ 14752 h 1089324"/>
                  <a:gd name="connsiteX8" fmla="*/ 1108554 w 2123162"/>
                  <a:gd name="connsiteY8" fmla="*/ 2226 h 1089324"/>
                  <a:gd name="connsiteX9" fmla="*/ 1215025 w 2123162"/>
                  <a:gd name="connsiteY9" fmla="*/ 52330 h 1089324"/>
                  <a:gd name="connsiteX10" fmla="*/ 1334022 w 2123162"/>
                  <a:gd name="connsiteY10" fmla="*/ 296587 h 1089324"/>
                  <a:gd name="connsiteX11" fmla="*/ 1515650 w 2123162"/>
                  <a:gd name="connsiteY11" fmla="*/ 838338 h 1089324"/>
                  <a:gd name="connsiteX12" fmla="*/ 1647173 w 2123162"/>
                  <a:gd name="connsiteY12" fmla="*/ 998045 h 1089324"/>
                  <a:gd name="connsiteX13" fmla="*/ 1781828 w 2123162"/>
                  <a:gd name="connsiteY13" fmla="*/ 1038755 h 1089324"/>
                  <a:gd name="connsiteX14" fmla="*/ 1891431 w 2123162"/>
                  <a:gd name="connsiteY14" fmla="*/ 998045 h 1089324"/>
                  <a:gd name="connsiteX15" fmla="*/ 1944666 w 2123162"/>
                  <a:gd name="connsiteY15" fmla="*/ 891574 h 1089324"/>
                  <a:gd name="connsiteX16" fmla="*/ 2016691 w 2123162"/>
                  <a:gd name="connsiteY16" fmla="*/ 822681 h 1089324"/>
                  <a:gd name="connsiteX17" fmla="*/ 2123162 w 2123162"/>
                  <a:gd name="connsiteY17" fmla="*/ 797629 h 1089324"/>
                  <a:gd name="connsiteX0" fmla="*/ 0 w 2116898"/>
                  <a:gd name="connsiteY0" fmla="*/ 1076333 h 1084914"/>
                  <a:gd name="connsiteX1" fmla="*/ 310019 w 2116898"/>
                  <a:gd name="connsiteY1" fmla="*/ 1082596 h 1084914"/>
                  <a:gd name="connsiteX2" fmla="*/ 513567 w 2116898"/>
                  <a:gd name="connsiteY2" fmla="*/ 1041886 h 1084914"/>
                  <a:gd name="connsiteX3" fmla="*/ 663879 w 2116898"/>
                  <a:gd name="connsiteY3" fmla="*/ 932283 h 1084914"/>
                  <a:gd name="connsiteX4" fmla="*/ 745298 w 2116898"/>
                  <a:gd name="connsiteY4" fmla="*/ 672368 h 1084914"/>
                  <a:gd name="connsiteX5" fmla="*/ 854901 w 2116898"/>
                  <a:gd name="connsiteY5" fmla="*/ 221431 h 1084914"/>
                  <a:gd name="connsiteX6" fmla="*/ 939452 w 2116898"/>
                  <a:gd name="connsiteY6" fmla="*/ 67987 h 1084914"/>
                  <a:gd name="connsiteX7" fmla="*/ 1017739 w 2116898"/>
                  <a:gd name="connsiteY7" fmla="*/ 14752 h 1084914"/>
                  <a:gd name="connsiteX8" fmla="*/ 1102290 w 2116898"/>
                  <a:gd name="connsiteY8" fmla="*/ 2226 h 1084914"/>
                  <a:gd name="connsiteX9" fmla="*/ 1208761 w 2116898"/>
                  <a:gd name="connsiteY9" fmla="*/ 52330 h 1084914"/>
                  <a:gd name="connsiteX10" fmla="*/ 1327758 w 2116898"/>
                  <a:gd name="connsiteY10" fmla="*/ 296587 h 1084914"/>
                  <a:gd name="connsiteX11" fmla="*/ 1509386 w 2116898"/>
                  <a:gd name="connsiteY11" fmla="*/ 838338 h 1084914"/>
                  <a:gd name="connsiteX12" fmla="*/ 1640909 w 2116898"/>
                  <a:gd name="connsiteY12" fmla="*/ 998045 h 1084914"/>
                  <a:gd name="connsiteX13" fmla="*/ 1775564 w 2116898"/>
                  <a:gd name="connsiteY13" fmla="*/ 1038755 h 1084914"/>
                  <a:gd name="connsiteX14" fmla="*/ 1885167 w 2116898"/>
                  <a:gd name="connsiteY14" fmla="*/ 998045 h 1084914"/>
                  <a:gd name="connsiteX15" fmla="*/ 1938402 w 2116898"/>
                  <a:gd name="connsiteY15" fmla="*/ 891574 h 1084914"/>
                  <a:gd name="connsiteX16" fmla="*/ 2010427 w 2116898"/>
                  <a:gd name="connsiteY16" fmla="*/ 822681 h 1084914"/>
                  <a:gd name="connsiteX17" fmla="*/ 2116898 w 2116898"/>
                  <a:gd name="connsiteY17" fmla="*/ 797629 h 1084914"/>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32283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29641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39036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1495 w 2116898"/>
                  <a:gd name="connsiteY10" fmla="*/ 309114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996 h 1081400"/>
                  <a:gd name="connsiteX1" fmla="*/ 300624 w 2116898"/>
                  <a:gd name="connsiteY1" fmla="*/ 1076996 h 1081400"/>
                  <a:gd name="connsiteX2" fmla="*/ 513567 w 2116898"/>
                  <a:gd name="connsiteY2" fmla="*/ 1042549 h 1081400"/>
                  <a:gd name="connsiteX3" fmla="*/ 663879 w 2116898"/>
                  <a:gd name="connsiteY3" fmla="*/ 914157 h 1081400"/>
                  <a:gd name="connsiteX4" fmla="*/ 742168 w 2116898"/>
                  <a:gd name="connsiteY4" fmla="*/ 632322 h 1081400"/>
                  <a:gd name="connsiteX5" fmla="*/ 829849 w 2116898"/>
                  <a:gd name="connsiteY5" fmla="*/ 262804 h 1081400"/>
                  <a:gd name="connsiteX6" fmla="*/ 939452 w 2116898"/>
                  <a:gd name="connsiteY6" fmla="*/ 68650 h 1081400"/>
                  <a:gd name="connsiteX7" fmla="*/ 1017739 w 2116898"/>
                  <a:gd name="connsiteY7" fmla="*/ 15415 h 1081400"/>
                  <a:gd name="connsiteX8" fmla="*/ 1102290 w 2116898"/>
                  <a:gd name="connsiteY8" fmla="*/ 2889 h 1081400"/>
                  <a:gd name="connsiteX9" fmla="*/ 1189972 w 2116898"/>
                  <a:gd name="connsiteY9" fmla="*/ 62388 h 1081400"/>
                  <a:gd name="connsiteX10" fmla="*/ 1321495 w 2116898"/>
                  <a:gd name="connsiteY10" fmla="*/ 309777 h 1081400"/>
                  <a:gd name="connsiteX11" fmla="*/ 1509386 w 2116898"/>
                  <a:gd name="connsiteY11" fmla="*/ 839001 h 1081400"/>
                  <a:gd name="connsiteX12" fmla="*/ 1640909 w 2116898"/>
                  <a:gd name="connsiteY12" fmla="*/ 998708 h 1081400"/>
                  <a:gd name="connsiteX13" fmla="*/ 1775564 w 2116898"/>
                  <a:gd name="connsiteY13" fmla="*/ 1039418 h 1081400"/>
                  <a:gd name="connsiteX14" fmla="*/ 1885167 w 2116898"/>
                  <a:gd name="connsiteY14" fmla="*/ 998708 h 1081400"/>
                  <a:gd name="connsiteX15" fmla="*/ 1938402 w 2116898"/>
                  <a:gd name="connsiteY15" fmla="*/ 892237 h 1081400"/>
                  <a:gd name="connsiteX16" fmla="*/ 2010427 w 2116898"/>
                  <a:gd name="connsiteY16" fmla="*/ 823344 h 1081400"/>
                  <a:gd name="connsiteX17" fmla="*/ 2116898 w 2116898"/>
                  <a:gd name="connsiteY17" fmla="*/ 798292 h 1081400"/>
                  <a:gd name="connsiteX0" fmla="*/ 0 w 2116898"/>
                  <a:gd name="connsiteY0" fmla="*/ 1077218 h 1081622"/>
                  <a:gd name="connsiteX1" fmla="*/ 300624 w 2116898"/>
                  <a:gd name="connsiteY1" fmla="*/ 1077218 h 1081622"/>
                  <a:gd name="connsiteX2" fmla="*/ 513567 w 2116898"/>
                  <a:gd name="connsiteY2" fmla="*/ 1042771 h 1081622"/>
                  <a:gd name="connsiteX3" fmla="*/ 663879 w 2116898"/>
                  <a:gd name="connsiteY3" fmla="*/ 914379 h 1081622"/>
                  <a:gd name="connsiteX4" fmla="*/ 742168 w 2116898"/>
                  <a:gd name="connsiteY4" fmla="*/ 632544 h 1081622"/>
                  <a:gd name="connsiteX5" fmla="*/ 829849 w 2116898"/>
                  <a:gd name="connsiteY5" fmla="*/ 263026 h 1081622"/>
                  <a:gd name="connsiteX6" fmla="*/ 939452 w 2116898"/>
                  <a:gd name="connsiteY6" fmla="*/ 68872 h 1081622"/>
                  <a:gd name="connsiteX7" fmla="*/ 1017739 w 2116898"/>
                  <a:gd name="connsiteY7" fmla="*/ 15637 h 1081622"/>
                  <a:gd name="connsiteX8" fmla="*/ 1102290 w 2116898"/>
                  <a:gd name="connsiteY8" fmla="*/ 3111 h 1081622"/>
                  <a:gd name="connsiteX9" fmla="*/ 1196235 w 2116898"/>
                  <a:gd name="connsiteY9" fmla="*/ 65742 h 1081622"/>
                  <a:gd name="connsiteX10" fmla="*/ 1321495 w 2116898"/>
                  <a:gd name="connsiteY10" fmla="*/ 309999 h 1081622"/>
                  <a:gd name="connsiteX11" fmla="*/ 1509386 w 2116898"/>
                  <a:gd name="connsiteY11" fmla="*/ 839223 h 1081622"/>
                  <a:gd name="connsiteX12" fmla="*/ 1640909 w 2116898"/>
                  <a:gd name="connsiteY12" fmla="*/ 998930 h 1081622"/>
                  <a:gd name="connsiteX13" fmla="*/ 1775564 w 2116898"/>
                  <a:gd name="connsiteY13" fmla="*/ 1039640 h 1081622"/>
                  <a:gd name="connsiteX14" fmla="*/ 1885167 w 2116898"/>
                  <a:gd name="connsiteY14" fmla="*/ 998930 h 1081622"/>
                  <a:gd name="connsiteX15" fmla="*/ 1938402 w 2116898"/>
                  <a:gd name="connsiteY15" fmla="*/ 892459 h 1081622"/>
                  <a:gd name="connsiteX16" fmla="*/ 2010427 w 2116898"/>
                  <a:gd name="connsiteY16" fmla="*/ 823566 h 1081622"/>
                  <a:gd name="connsiteX17" fmla="*/ 2116898 w 2116898"/>
                  <a:gd name="connsiteY17" fmla="*/ 798514 h 1081622"/>
                  <a:gd name="connsiteX0" fmla="*/ 0 w 2116898"/>
                  <a:gd name="connsiteY0" fmla="*/ 1061645 h 1066049"/>
                  <a:gd name="connsiteX1" fmla="*/ 300624 w 2116898"/>
                  <a:gd name="connsiteY1" fmla="*/ 1061645 h 1066049"/>
                  <a:gd name="connsiteX2" fmla="*/ 513567 w 2116898"/>
                  <a:gd name="connsiteY2" fmla="*/ 1027198 h 1066049"/>
                  <a:gd name="connsiteX3" fmla="*/ 663879 w 2116898"/>
                  <a:gd name="connsiteY3" fmla="*/ 898806 h 1066049"/>
                  <a:gd name="connsiteX4" fmla="*/ 742168 w 2116898"/>
                  <a:gd name="connsiteY4" fmla="*/ 616971 h 1066049"/>
                  <a:gd name="connsiteX5" fmla="*/ 829849 w 2116898"/>
                  <a:gd name="connsiteY5" fmla="*/ 247453 h 1066049"/>
                  <a:gd name="connsiteX6" fmla="*/ 939452 w 2116898"/>
                  <a:gd name="connsiteY6" fmla="*/ 53299 h 1066049"/>
                  <a:gd name="connsiteX7" fmla="*/ 1017739 w 2116898"/>
                  <a:gd name="connsiteY7" fmla="*/ 64 h 1066049"/>
                  <a:gd name="connsiteX8" fmla="*/ 1196235 w 2116898"/>
                  <a:gd name="connsiteY8" fmla="*/ 50169 h 1066049"/>
                  <a:gd name="connsiteX9" fmla="*/ 1321495 w 2116898"/>
                  <a:gd name="connsiteY9" fmla="*/ 294426 h 1066049"/>
                  <a:gd name="connsiteX10" fmla="*/ 1509386 w 2116898"/>
                  <a:gd name="connsiteY10" fmla="*/ 823650 h 1066049"/>
                  <a:gd name="connsiteX11" fmla="*/ 1640909 w 2116898"/>
                  <a:gd name="connsiteY11" fmla="*/ 983357 h 1066049"/>
                  <a:gd name="connsiteX12" fmla="*/ 1775564 w 2116898"/>
                  <a:gd name="connsiteY12" fmla="*/ 1024067 h 1066049"/>
                  <a:gd name="connsiteX13" fmla="*/ 1885167 w 2116898"/>
                  <a:gd name="connsiteY13" fmla="*/ 983357 h 1066049"/>
                  <a:gd name="connsiteX14" fmla="*/ 1938402 w 2116898"/>
                  <a:gd name="connsiteY14" fmla="*/ 876886 h 1066049"/>
                  <a:gd name="connsiteX15" fmla="*/ 2010427 w 2116898"/>
                  <a:gd name="connsiteY15" fmla="*/ 807993 h 1066049"/>
                  <a:gd name="connsiteX16" fmla="*/ 2116898 w 2116898"/>
                  <a:gd name="connsiteY16" fmla="*/ 782941 h 1066049"/>
                  <a:gd name="connsiteX0" fmla="*/ 0 w 2116898"/>
                  <a:gd name="connsiteY0" fmla="*/ 1086641 h 1091045"/>
                  <a:gd name="connsiteX1" fmla="*/ 300624 w 2116898"/>
                  <a:gd name="connsiteY1" fmla="*/ 1086641 h 1091045"/>
                  <a:gd name="connsiteX2" fmla="*/ 513567 w 2116898"/>
                  <a:gd name="connsiteY2" fmla="*/ 1052194 h 1091045"/>
                  <a:gd name="connsiteX3" fmla="*/ 663879 w 2116898"/>
                  <a:gd name="connsiteY3" fmla="*/ 923802 h 1091045"/>
                  <a:gd name="connsiteX4" fmla="*/ 742168 w 2116898"/>
                  <a:gd name="connsiteY4" fmla="*/ 641967 h 1091045"/>
                  <a:gd name="connsiteX5" fmla="*/ 829849 w 2116898"/>
                  <a:gd name="connsiteY5" fmla="*/ 272449 h 1091045"/>
                  <a:gd name="connsiteX6" fmla="*/ 939452 w 2116898"/>
                  <a:gd name="connsiteY6" fmla="*/ 78295 h 1091045"/>
                  <a:gd name="connsiteX7" fmla="*/ 1080369 w 2116898"/>
                  <a:gd name="connsiteY7" fmla="*/ 8 h 1091045"/>
                  <a:gd name="connsiteX8" fmla="*/ 1196235 w 2116898"/>
                  <a:gd name="connsiteY8" fmla="*/ 75165 h 1091045"/>
                  <a:gd name="connsiteX9" fmla="*/ 1321495 w 2116898"/>
                  <a:gd name="connsiteY9" fmla="*/ 319422 h 1091045"/>
                  <a:gd name="connsiteX10" fmla="*/ 1509386 w 2116898"/>
                  <a:gd name="connsiteY10" fmla="*/ 848646 h 1091045"/>
                  <a:gd name="connsiteX11" fmla="*/ 1640909 w 2116898"/>
                  <a:gd name="connsiteY11" fmla="*/ 1008353 h 1091045"/>
                  <a:gd name="connsiteX12" fmla="*/ 1775564 w 2116898"/>
                  <a:gd name="connsiteY12" fmla="*/ 1049063 h 1091045"/>
                  <a:gd name="connsiteX13" fmla="*/ 1885167 w 2116898"/>
                  <a:gd name="connsiteY13" fmla="*/ 1008353 h 1091045"/>
                  <a:gd name="connsiteX14" fmla="*/ 1938402 w 2116898"/>
                  <a:gd name="connsiteY14" fmla="*/ 901882 h 1091045"/>
                  <a:gd name="connsiteX15" fmla="*/ 2010427 w 2116898"/>
                  <a:gd name="connsiteY15" fmla="*/ 832989 h 1091045"/>
                  <a:gd name="connsiteX16" fmla="*/ 2116898 w 2116898"/>
                  <a:gd name="connsiteY16" fmla="*/ 807937 h 1091045"/>
                  <a:gd name="connsiteX0" fmla="*/ 0 w 2116898"/>
                  <a:gd name="connsiteY0" fmla="*/ 1074124 h 1078528"/>
                  <a:gd name="connsiteX1" fmla="*/ 300624 w 2116898"/>
                  <a:gd name="connsiteY1" fmla="*/ 1074124 h 1078528"/>
                  <a:gd name="connsiteX2" fmla="*/ 513567 w 2116898"/>
                  <a:gd name="connsiteY2" fmla="*/ 1039677 h 1078528"/>
                  <a:gd name="connsiteX3" fmla="*/ 663879 w 2116898"/>
                  <a:gd name="connsiteY3" fmla="*/ 911285 h 1078528"/>
                  <a:gd name="connsiteX4" fmla="*/ 742168 w 2116898"/>
                  <a:gd name="connsiteY4" fmla="*/ 629450 h 1078528"/>
                  <a:gd name="connsiteX5" fmla="*/ 829849 w 2116898"/>
                  <a:gd name="connsiteY5" fmla="*/ 259932 h 1078528"/>
                  <a:gd name="connsiteX6" fmla="*/ 939452 w 2116898"/>
                  <a:gd name="connsiteY6" fmla="*/ 65778 h 1078528"/>
                  <a:gd name="connsiteX7" fmla="*/ 1092895 w 2116898"/>
                  <a:gd name="connsiteY7" fmla="*/ 17 h 1078528"/>
                  <a:gd name="connsiteX8" fmla="*/ 1196235 w 2116898"/>
                  <a:gd name="connsiteY8" fmla="*/ 62648 h 1078528"/>
                  <a:gd name="connsiteX9" fmla="*/ 1321495 w 2116898"/>
                  <a:gd name="connsiteY9" fmla="*/ 306905 h 1078528"/>
                  <a:gd name="connsiteX10" fmla="*/ 1509386 w 2116898"/>
                  <a:gd name="connsiteY10" fmla="*/ 836129 h 1078528"/>
                  <a:gd name="connsiteX11" fmla="*/ 1640909 w 2116898"/>
                  <a:gd name="connsiteY11" fmla="*/ 995836 h 1078528"/>
                  <a:gd name="connsiteX12" fmla="*/ 1775564 w 2116898"/>
                  <a:gd name="connsiteY12" fmla="*/ 1036546 h 1078528"/>
                  <a:gd name="connsiteX13" fmla="*/ 1885167 w 2116898"/>
                  <a:gd name="connsiteY13" fmla="*/ 995836 h 1078528"/>
                  <a:gd name="connsiteX14" fmla="*/ 1938402 w 2116898"/>
                  <a:gd name="connsiteY14" fmla="*/ 889365 h 1078528"/>
                  <a:gd name="connsiteX15" fmla="*/ 2010427 w 2116898"/>
                  <a:gd name="connsiteY15" fmla="*/ 820472 h 1078528"/>
                  <a:gd name="connsiteX16" fmla="*/ 2116898 w 2116898"/>
                  <a:gd name="connsiteY16" fmla="*/ 795420 h 1078528"/>
                  <a:gd name="connsiteX0" fmla="*/ 0 w 2116898"/>
                  <a:gd name="connsiteY0" fmla="*/ 1083511 h 1087915"/>
                  <a:gd name="connsiteX1" fmla="*/ 300624 w 2116898"/>
                  <a:gd name="connsiteY1" fmla="*/ 1083511 h 1087915"/>
                  <a:gd name="connsiteX2" fmla="*/ 513567 w 2116898"/>
                  <a:gd name="connsiteY2" fmla="*/ 1049064 h 1087915"/>
                  <a:gd name="connsiteX3" fmla="*/ 663879 w 2116898"/>
                  <a:gd name="connsiteY3" fmla="*/ 920672 h 1087915"/>
                  <a:gd name="connsiteX4" fmla="*/ 742168 w 2116898"/>
                  <a:gd name="connsiteY4" fmla="*/ 638837 h 1087915"/>
                  <a:gd name="connsiteX5" fmla="*/ 829849 w 2116898"/>
                  <a:gd name="connsiteY5" fmla="*/ 269319 h 1087915"/>
                  <a:gd name="connsiteX6" fmla="*/ 939452 w 2116898"/>
                  <a:gd name="connsiteY6" fmla="*/ 75165 h 1087915"/>
                  <a:gd name="connsiteX7" fmla="*/ 1089764 w 2116898"/>
                  <a:gd name="connsiteY7" fmla="*/ 10 h 1087915"/>
                  <a:gd name="connsiteX8" fmla="*/ 1196235 w 2116898"/>
                  <a:gd name="connsiteY8" fmla="*/ 72035 h 1087915"/>
                  <a:gd name="connsiteX9" fmla="*/ 1321495 w 2116898"/>
                  <a:gd name="connsiteY9" fmla="*/ 316292 h 1087915"/>
                  <a:gd name="connsiteX10" fmla="*/ 1509386 w 2116898"/>
                  <a:gd name="connsiteY10" fmla="*/ 845516 h 1087915"/>
                  <a:gd name="connsiteX11" fmla="*/ 1640909 w 2116898"/>
                  <a:gd name="connsiteY11" fmla="*/ 1005223 h 1087915"/>
                  <a:gd name="connsiteX12" fmla="*/ 1775564 w 2116898"/>
                  <a:gd name="connsiteY12" fmla="*/ 1045933 h 1087915"/>
                  <a:gd name="connsiteX13" fmla="*/ 1885167 w 2116898"/>
                  <a:gd name="connsiteY13" fmla="*/ 1005223 h 1087915"/>
                  <a:gd name="connsiteX14" fmla="*/ 1938402 w 2116898"/>
                  <a:gd name="connsiteY14" fmla="*/ 898752 h 1087915"/>
                  <a:gd name="connsiteX15" fmla="*/ 2010427 w 2116898"/>
                  <a:gd name="connsiteY15" fmla="*/ 829859 h 1087915"/>
                  <a:gd name="connsiteX16" fmla="*/ 2116898 w 2116898"/>
                  <a:gd name="connsiteY16" fmla="*/ 804807 h 1087915"/>
                  <a:gd name="connsiteX0" fmla="*/ 0 w 2116898"/>
                  <a:gd name="connsiteY0" fmla="*/ 1084558 h 1088962"/>
                  <a:gd name="connsiteX1" fmla="*/ 300624 w 2116898"/>
                  <a:gd name="connsiteY1" fmla="*/ 1084558 h 1088962"/>
                  <a:gd name="connsiteX2" fmla="*/ 513567 w 2116898"/>
                  <a:gd name="connsiteY2" fmla="*/ 1050111 h 1088962"/>
                  <a:gd name="connsiteX3" fmla="*/ 663879 w 2116898"/>
                  <a:gd name="connsiteY3" fmla="*/ 921719 h 1088962"/>
                  <a:gd name="connsiteX4" fmla="*/ 742168 w 2116898"/>
                  <a:gd name="connsiteY4" fmla="*/ 639884 h 1088962"/>
                  <a:gd name="connsiteX5" fmla="*/ 829849 w 2116898"/>
                  <a:gd name="connsiteY5" fmla="*/ 270366 h 1088962"/>
                  <a:gd name="connsiteX6" fmla="*/ 939452 w 2116898"/>
                  <a:gd name="connsiteY6" fmla="*/ 76212 h 1088962"/>
                  <a:gd name="connsiteX7" fmla="*/ 1089764 w 2116898"/>
                  <a:gd name="connsiteY7" fmla="*/ 1057 h 1088962"/>
                  <a:gd name="connsiteX8" fmla="*/ 1196235 w 2116898"/>
                  <a:gd name="connsiteY8" fmla="*/ 73082 h 1088962"/>
                  <a:gd name="connsiteX9" fmla="*/ 1321495 w 2116898"/>
                  <a:gd name="connsiteY9" fmla="*/ 317339 h 1088962"/>
                  <a:gd name="connsiteX10" fmla="*/ 1509386 w 2116898"/>
                  <a:gd name="connsiteY10" fmla="*/ 846563 h 1088962"/>
                  <a:gd name="connsiteX11" fmla="*/ 1640909 w 2116898"/>
                  <a:gd name="connsiteY11" fmla="*/ 1006270 h 1088962"/>
                  <a:gd name="connsiteX12" fmla="*/ 1775564 w 2116898"/>
                  <a:gd name="connsiteY12" fmla="*/ 1046980 h 1088962"/>
                  <a:gd name="connsiteX13" fmla="*/ 1885167 w 2116898"/>
                  <a:gd name="connsiteY13" fmla="*/ 1006270 h 1088962"/>
                  <a:gd name="connsiteX14" fmla="*/ 1938402 w 2116898"/>
                  <a:gd name="connsiteY14" fmla="*/ 899799 h 1088962"/>
                  <a:gd name="connsiteX15" fmla="*/ 2010427 w 2116898"/>
                  <a:gd name="connsiteY15" fmla="*/ 830906 h 1088962"/>
                  <a:gd name="connsiteX16" fmla="*/ 2116898 w 2116898"/>
                  <a:gd name="connsiteY16" fmla="*/ 805854 h 1088962"/>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196235 w 2116898"/>
                  <a:gd name="connsiteY8" fmla="*/ 72171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41480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25044 w 2116898"/>
                  <a:gd name="connsiteY10" fmla="*/ 851915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53434 w 2116898"/>
                  <a:gd name="connsiteY11" fmla="*/ 1014754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34645 w 2116898"/>
                  <a:gd name="connsiteY11" fmla="*/ 1021017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94562 w 2170132"/>
                  <a:gd name="connsiteY13" fmla="*/ 980306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10219 w 2170132"/>
                  <a:gd name="connsiteY13" fmla="*/ 995963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898888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923940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8072 w 2170132"/>
                  <a:gd name="connsiteY10" fmla="*/ 73291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1985375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5525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5877 w 2170132"/>
                  <a:gd name="connsiteY13" fmla="*/ 983436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6483 w 2170132"/>
                  <a:gd name="connsiteY13" fmla="*/ 964647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32139 w 2170132"/>
                  <a:gd name="connsiteY14" fmla="*/ 1002229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035479 w 2170132"/>
                  <a:gd name="connsiteY14" fmla="*/ 90828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66586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58178 h 1088051"/>
                  <a:gd name="connsiteX15" fmla="*/ 2170132 w 2170132"/>
                  <a:gd name="connsiteY15" fmla="*/ 817468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82452 w 2301655"/>
                  <a:gd name="connsiteY15" fmla="*/ 833127 h 1088051"/>
                  <a:gd name="connsiteX16" fmla="*/ 2301655 w 2301655"/>
                  <a:gd name="connsiteY16"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98109 w 2301655"/>
                  <a:gd name="connsiteY15" fmla="*/ 817469 h 1088051"/>
                  <a:gd name="connsiteX16" fmla="*/ 2301655 w 2301655"/>
                  <a:gd name="connsiteY16" fmla="*/ 820599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1863" h="1088051">
                    <a:moveTo>
                      <a:pt x="0" y="1083647"/>
                    </a:moveTo>
                    <a:cubicBezTo>
                      <a:pt x="101774" y="1089649"/>
                      <a:pt x="215030" y="1089388"/>
                      <a:pt x="300624" y="1083647"/>
                    </a:cubicBezTo>
                    <a:cubicBezTo>
                      <a:pt x="386218" y="1077906"/>
                      <a:pt x="453025" y="1076340"/>
                      <a:pt x="513567" y="1049200"/>
                    </a:cubicBezTo>
                    <a:cubicBezTo>
                      <a:pt x="574110" y="1022060"/>
                      <a:pt x="625779" y="989179"/>
                      <a:pt x="663879" y="920808"/>
                    </a:cubicBezTo>
                    <a:cubicBezTo>
                      <a:pt x="701979" y="852437"/>
                      <a:pt x="714506" y="747532"/>
                      <a:pt x="742168" y="638973"/>
                    </a:cubicBezTo>
                    <a:cubicBezTo>
                      <a:pt x="769830" y="530414"/>
                      <a:pt x="796968" y="363400"/>
                      <a:pt x="829849" y="269455"/>
                    </a:cubicBezTo>
                    <a:cubicBezTo>
                      <a:pt x="862730" y="175510"/>
                      <a:pt x="896133" y="120186"/>
                      <a:pt x="939452" y="75301"/>
                    </a:cubicBezTo>
                    <a:cubicBezTo>
                      <a:pt x="982771" y="30416"/>
                      <a:pt x="1042792" y="-2464"/>
                      <a:pt x="1089764" y="146"/>
                    </a:cubicBezTo>
                    <a:cubicBezTo>
                      <a:pt x="1136737" y="2756"/>
                      <a:pt x="1180056" y="31983"/>
                      <a:pt x="1221287" y="90960"/>
                    </a:cubicBezTo>
                    <a:cubicBezTo>
                      <a:pt x="1262518" y="149937"/>
                      <a:pt x="1294877" y="243360"/>
                      <a:pt x="1337152" y="354006"/>
                    </a:cubicBezTo>
                    <a:cubicBezTo>
                      <a:pt x="1379427" y="464652"/>
                      <a:pt x="1428489" y="647323"/>
                      <a:pt x="1474940" y="754838"/>
                    </a:cubicBezTo>
                    <a:cubicBezTo>
                      <a:pt x="1521391" y="862353"/>
                      <a:pt x="1564186" y="947949"/>
                      <a:pt x="1615856" y="999097"/>
                    </a:cubicBezTo>
                    <a:cubicBezTo>
                      <a:pt x="1667526" y="1050245"/>
                      <a:pt x="1741116" y="1060683"/>
                      <a:pt x="1784958" y="1061726"/>
                    </a:cubicBezTo>
                    <a:cubicBezTo>
                      <a:pt x="1828800" y="1062769"/>
                      <a:pt x="1846547" y="1039282"/>
                      <a:pt x="1878906" y="1005357"/>
                    </a:cubicBezTo>
                    <a:cubicBezTo>
                      <a:pt x="1911265" y="971432"/>
                      <a:pt x="1945188" y="886883"/>
                      <a:pt x="1979112" y="858178"/>
                    </a:cubicBezTo>
                    <a:cubicBezTo>
                      <a:pt x="2013036" y="829473"/>
                      <a:pt x="2044352" y="823732"/>
                      <a:pt x="2098109" y="817469"/>
                    </a:cubicBezTo>
                    <a:cubicBezTo>
                      <a:pt x="2151866" y="811206"/>
                      <a:pt x="2202490" y="813293"/>
                      <a:pt x="2401863" y="814336"/>
                    </a:cubicBezTo>
                  </a:path>
                </a:pathLst>
              </a:custGeom>
              <a:noFill/>
              <a:ln w="152400" cap="rnd">
                <a:solidFill>
                  <a:srgbClr val="008F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84538" y="1828800"/>
                <a:ext cx="4779962" cy="122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5" name="Picture 2"/>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2376488" y="-355600"/>
              <a:ext cx="6540502" cy="3790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1645189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xfrm>
            <a:off x="457200" y="6554788"/>
            <a:ext cx="2128838" cy="263525"/>
          </a:xfrm>
          <a:prstGeom prst="rect">
            <a:avLst/>
          </a:prstGeom>
          <a:ln/>
        </p:spPr>
        <p:txBody>
          <a:bodyPr/>
          <a:lstStyle>
            <a:lvl1pPr>
              <a:defRPr/>
            </a:lvl1pPr>
          </a:lstStyle>
          <a:p>
            <a:pPr>
              <a:defRPr/>
            </a:pPr>
            <a:endParaRPr lang="en-US"/>
          </a:p>
        </p:txBody>
      </p:sp>
      <p:sp>
        <p:nvSpPr>
          <p:cNvPr id="3" name="Rectangle 4"/>
          <p:cNvSpPr>
            <a:spLocks noGrp="1" noChangeArrowheads="1"/>
          </p:cNvSpPr>
          <p:nvPr>
            <p:ph type="ftr" idx="11"/>
          </p:nvPr>
        </p:nvSpPr>
        <p:spPr>
          <a:xfrm>
            <a:off x="3127375" y="6494463"/>
            <a:ext cx="2897188" cy="323850"/>
          </a:xfrm>
          <a:prstGeom prst="rect">
            <a:avLst/>
          </a:prstGeom>
          <a:ln/>
        </p:spPr>
        <p:txBody>
          <a:bodyPr/>
          <a:lstStyle>
            <a:lvl1pPr>
              <a:defRPr/>
            </a:lvl1pPr>
          </a:lstStyle>
          <a:p>
            <a:pPr>
              <a:defRPr/>
            </a:pPr>
            <a:r>
              <a:rPr lang="en-US"/>
              <a:t>Tab 12-1 - Proportional an PID Control Processes</a:t>
            </a:r>
          </a:p>
        </p:txBody>
      </p:sp>
      <p:grpSp>
        <p:nvGrpSpPr>
          <p:cNvPr id="4" name="Group 3"/>
          <p:cNvGrpSpPr/>
          <p:nvPr userDrawn="1"/>
        </p:nvGrpSpPr>
        <p:grpSpPr>
          <a:xfrm>
            <a:off x="5638800" y="1840942"/>
            <a:ext cx="2510977" cy="2822573"/>
            <a:chOff x="2287247" y="3237204"/>
            <a:chExt cx="2510977" cy="2822573"/>
          </a:xfrm>
        </p:grpSpPr>
        <p:sp>
          <p:nvSpPr>
            <p:cNvPr id="5" name="Rectangle 4"/>
            <p:cNvSpPr/>
            <p:nvPr/>
          </p:nvSpPr>
          <p:spPr>
            <a:xfrm>
              <a:off x="2409278" y="4502123"/>
              <a:ext cx="154305" cy="36703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563583" y="4307178"/>
              <a:ext cx="158176"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721759" y="3701387"/>
              <a:ext cx="325694" cy="11677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047453" y="3911573"/>
              <a:ext cx="321684" cy="957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369137" y="3237204"/>
              <a:ext cx="310776" cy="16319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671402" y="4307178"/>
              <a:ext cx="171389"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840043" y="3420627"/>
              <a:ext cx="310677" cy="144852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150720" y="4498312"/>
              <a:ext cx="154305" cy="37084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2428328" y="48691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613620" y="48691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798912" y="48691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84204" y="48691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169496" y="48691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354788" y="48691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540080" y="48691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725372" y="48691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910664" y="48691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095956" y="48691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281248" y="48691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2287247" y="5009951"/>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2287247" y="5192831"/>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2287247" y="5375711"/>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2287247" y="5558591"/>
              <a:ext cx="2127462" cy="0"/>
            </a:xfrm>
            <a:prstGeom prst="line">
              <a:avLst/>
            </a:prstGeom>
            <a:ln w="41275" cap="sq">
              <a:solidFill>
                <a:schemeClr val="bg1">
                  <a:lumMod val="7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2287247" y="5741471"/>
              <a:ext cx="2127462" cy="0"/>
            </a:xfrm>
            <a:prstGeom prst="line">
              <a:avLst/>
            </a:prstGeom>
            <a:ln w="41275" cap="sq">
              <a:solidFill>
                <a:schemeClr val="bg1">
                  <a:lumMod val="7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2287247" y="5924351"/>
              <a:ext cx="2127462" cy="0"/>
            </a:xfrm>
            <a:prstGeom prst="line">
              <a:avLst/>
            </a:prstGeom>
            <a:ln w="41275" cap="sq">
              <a:solidFill>
                <a:schemeClr val="bg1">
                  <a:lumMod val="75000"/>
                  <a:alpha val="20000"/>
                </a:schemeClr>
              </a:solidFill>
            </a:ln>
          </p:spPr>
          <p:style>
            <a:lnRef idx="1">
              <a:schemeClr val="accent1"/>
            </a:lnRef>
            <a:fillRef idx="0">
              <a:schemeClr val="accent1"/>
            </a:fillRef>
            <a:effectRef idx="0">
              <a:schemeClr val="accent1"/>
            </a:effectRef>
            <a:fontRef idx="minor">
              <a:schemeClr val="tx1"/>
            </a:fontRef>
          </p:style>
        </p:cxnSp>
        <p:sp>
          <p:nvSpPr>
            <p:cNvPr id="30" name="Freeform 29"/>
            <p:cNvSpPr/>
            <p:nvPr/>
          </p:nvSpPr>
          <p:spPr>
            <a:xfrm>
              <a:off x="3050845" y="4750794"/>
              <a:ext cx="1252603" cy="1067309"/>
            </a:xfrm>
            <a:custGeom>
              <a:avLst/>
              <a:gdLst>
                <a:gd name="connsiteX0" fmla="*/ 0 w 1233814"/>
                <a:gd name="connsiteY0" fmla="*/ 91044 h 1067309"/>
                <a:gd name="connsiteX1" fmla="*/ 93946 w 1233814"/>
                <a:gd name="connsiteY1" fmla="*/ 31546 h 1067309"/>
                <a:gd name="connsiteX2" fmla="*/ 197285 w 1233814"/>
                <a:gd name="connsiteY2" fmla="*/ 231 h 1067309"/>
                <a:gd name="connsiteX3" fmla="*/ 275573 w 1233814"/>
                <a:gd name="connsiteY3" fmla="*/ 22151 h 1067309"/>
                <a:gd name="connsiteX4" fmla="*/ 350729 w 1233814"/>
                <a:gd name="connsiteY4" fmla="*/ 103570 h 1067309"/>
                <a:gd name="connsiteX5" fmla="*/ 403965 w 1233814"/>
                <a:gd name="connsiteY5" fmla="*/ 300855 h 1067309"/>
                <a:gd name="connsiteX6" fmla="*/ 510436 w 1233814"/>
                <a:gd name="connsiteY6" fmla="*/ 795633 h 1067309"/>
                <a:gd name="connsiteX7" fmla="*/ 616907 w 1233814"/>
                <a:gd name="connsiteY7" fmla="*/ 970998 h 1067309"/>
                <a:gd name="connsiteX8" fmla="*/ 729642 w 1233814"/>
                <a:gd name="connsiteY8" fmla="*/ 1052417 h 1067309"/>
                <a:gd name="connsiteX9" fmla="*/ 879954 w 1233814"/>
                <a:gd name="connsiteY9" fmla="*/ 1055548 h 1067309"/>
                <a:gd name="connsiteX10" fmla="*/ 1002083 w 1233814"/>
                <a:gd name="connsiteY10" fmla="*/ 930288 h 1067309"/>
                <a:gd name="connsiteX11" fmla="*/ 1102291 w 1233814"/>
                <a:gd name="connsiteY11" fmla="*/ 660979 h 1067309"/>
                <a:gd name="connsiteX12" fmla="*/ 1164921 w 1233814"/>
                <a:gd name="connsiteY12" fmla="*/ 407326 h 1067309"/>
                <a:gd name="connsiteX13" fmla="*/ 1233814 w 1233814"/>
                <a:gd name="connsiteY13" fmla="*/ 188121 h 1067309"/>
                <a:gd name="connsiteX0" fmla="*/ 0 w 1221288"/>
                <a:gd name="connsiteY0" fmla="*/ 106701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25489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3208"/>
                <a:gd name="connsiteY0" fmla="*/ 125489 h 1067309"/>
                <a:gd name="connsiteX1" fmla="*/ 81420 w 1243208"/>
                <a:gd name="connsiteY1" fmla="*/ 31546 h 1067309"/>
                <a:gd name="connsiteX2" fmla="*/ 184759 w 1243208"/>
                <a:gd name="connsiteY2" fmla="*/ 231 h 1067309"/>
                <a:gd name="connsiteX3" fmla="*/ 263047 w 1243208"/>
                <a:gd name="connsiteY3" fmla="*/ 22151 h 1067309"/>
                <a:gd name="connsiteX4" fmla="*/ 338203 w 1243208"/>
                <a:gd name="connsiteY4" fmla="*/ 103570 h 1067309"/>
                <a:gd name="connsiteX5" fmla="*/ 391439 w 1243208"/>
                <a:gd name="connsiteY5" fmla="*/ 300855 h 1067309"/>
                <a:gd name="connsiteX6" fmla="*/ 497910 w 1243208"/>
                <a:gd name="connsiteY6" fmla="*/ 795633 h 1067309"/>
                <a:gd name="connsiteX7" fmla="*/ 604381 w 1243208"/>
                <a:gd name="connsiteY7" fmla="*/ 970998 h 1067309"/>
                <a:gd name="connsiteX8" fmla="*/ 717116 w 1243208"/>
                <a:gd name="connsiteY8" fmla="*/ 1052417 h 1067309"/>
                <a:gd name="connsiteX9" fmla="*/ 867428 w 1243208"/>
                <a:gd name="connsiteY9" fmla="*/ 1055548 h 1067309"/>
                <a:gd name="connsiteX10" fmla="*/ 989557 w 1243208"/>
                <a:gd name="connsiteY10" fmla="*/ 930288 h 1067309"/>
                <a:gd name="connsiteX11" fmla="*/ 1089765 w 1243208"/>
                <a:gd name="connsiteY11" fmla="*/ 660979 h 1067309"/>
                <a:gd name="connsiteX12" fmla="*/ 1152395 w 1243208"/>
                <a:gd name="connsiteY12" fmla="*/ 407326 h 1067309"/>
                <a:gd name="connsiteX13" fmla="*/ 1243208 w 1243208"/>
                <a:gd name="connsiteY13" fmla="*/ 153674 h 1067309"/>
                <a:gd name="connsiteX0" fmla="*/ 0 w 1252603"/>
                <a:gd name="connsiteY0" fmla="*/ 125489 h 1067309"/>
                <a:gd name="connsiteX1" fmla="*/ 81420 w 1252603"/>
                <a:gd name="connsiteY1" fmla="*/ 31546 h 1067309"/>
                <a:gd name="connsiteX2" fmla="*/ 184759 w 1252603"/>
                <a:gd name="connsiteY2" fmla="*/ 231 h 1067309"/>
                <a:gd name="connsiteX3" fmla="*/ 263047 w 1252603"/>
                <a:gd name="connsiteY3" fmla="*/ 22151 h 1067309"/>
                <a:gd name="connsiteX4" fmla="*/ 338203 w 1252603"/>
                <a:gd name="connsiteY4" fmla="*/ 103570 h 1067309"/>
                <a:gd name="connsiteX5" fmla="*/ 391439 w 1252603"/>
                <a:gd name="connsiteY5" fmla="*/ 300855 h 1067309"/>
                <a:gd name="connsiteX6" fmla="*/ 497910 w 1252603"/>
                <a:gd name="connsiteY6" fmla="*/ 795633 h 1067309"/>
                <a:gd name="connsiteX7" fmla="*/ 604381 w 1252603"/>
                <a:gd name="connsiteY7" fmla="*/ 970998 h 1067309"/>
                <a:gd name="connsiteX8" fmla="*/ 717116 w 1252603"/>
                <a:gd name="connsiteY8" fmla="*/ 1052417 h 1067309"/>
                <a:gd name="connsiteX9" fmla="*/ 867428 w 1252603"/>
                <a:gd name="connsiteY9" fmla="*/ 1055548 h 1067309"/>
                <a:gd name="connsiteX10" fmla="*/ 989557 w 1252603"/>
                <a:gd name="connsiteY10" fmla="*/ 930288 h 1067309"/>
                <a:gd name="connsiteX11" fmla="*/ 1089765 w 1252603"/>
                <a:gd name="connsiteY11" fmla="*/ 660979 h 1067309"/>
                <a:gd name="connsiteX12" fmla="*/ 1152395 w 1252603"/>
                <a:gd name="connsiteY12" fmla="*/ 407326 h 1067309"/>
                <a:gd name="connsiteX13" fmla="*/ 1252603 w 1252603"/>
                <a:gd name="connsiteY13" fmla="*/ 156806 h 1067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2603" h="1067309">
                  <a:moveTo>
                    <a:pt x="0" y="125489"/>
                  </a:moveTo>
                  <a:cubicBezTo>
                    <a:pt x="36795" y="84518"/>
                    <a:pt x="50627" y="52422"/>
                    <a:pt x="81420" y="31546"/>
                  </a:cubicBezTo>
                  <a:cubicBezTo>
                    <a:pt x="112213" y="10670"/>
                    <a:pt x="154488" y="1797"/>
                    <a:pt x="184759" y="231"/>
                  </a:cubicBezTo>
                  <a:cubicBezTo>
                    <a:pt x="215030" y="-1335"/>
                    <a:pt x="237473" y="4928"/>
                    <a:pt x="263047" y="22151"/>
                  </a:cubicBezTo>
                  <a:cubicBezTo>
                    <a:pt x="288621" y="39374"/>
                    <a:pt x="316804" y="57119"/>
                    <a:pt x="338203" y="103570"/>
                  </a:cubicBezTo>
                  <a:cubicBezTo>
                    <a:pt x="359602" y="150021"/>
                    <a:pt x="364821" y="185511"/>
                    <a:pt x="391439" y="300855"/>
                  </a:cubicBezTo>
                  <a:cubicBezTo>
                    <a:pt x="418057" y="416199"/>
                    <a:pt x="462420" y="683942"/>
                    <a:pt x="497910" y="795633"/>
                  </a:cubicBezTo>
                  <a:cubicBezTo>
                    <a:pt x="533400" y="907324"/>
                    <a:pt x="567847" y="928201"/>
                    <a:pt x="604381" y="970998"/>
                  </a:cubicBezTo>
                  <a:cubicBezTo>
                    <a:pt x="640915" y="1013795"/>
                    <a:pt x="673275" y="1038325"/>
                    <a:pt x="717116" y="1052417"/>
                  </a:cubicBezTo>
                  <a:cubicBezTo>
                    <a:pt x="760957" y="1066509"/>
                    <a:pt x="822021" y="1075903"/>
                    <a:pt x="867428" y="1055548"/>
                  </a:cubicBezTo>
                  <a:cubicBezTo>
                    <a:pt x="912835" y="1035193"/>
                    <a:pt x="952501" y="996050"/>
                    <a:pt x="989557" y="930288"/>
                  </a:cubicBezTo>
                  <a:cubicBezTo>
                    <a:pt x="1026613" y="864527"/>
                    <a:pt x="1062625" y="748139"/>
                    <a:pt x="1089765" y="660979"/>
                  </a:cubicBezTo>
                  <a:cubicBezTo>
                    <a:pt x="1116905" y="573819"/>
                    <a:pt x="1125255" y="491355"/>
                    <a:pt x="1152395" y="407326"/>
                  </a:cubicBezTo>
                  <a:cubicBezTo>
                    <a:pt x="1179535" y="323297"/>
                    <a:pt x="1204064" y="211607"/>
                    <a:pt x="1252603" y="156806"/>
                  </a:cubicBezTo>
                </a:path>
              </a:pathLst>
            </a:custGeom>
            <a:noFill/>
            <a:ln w="152400" cap="rnd">
              <a:solidFill>
                <a:srgbClr val="008F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2396361" y="3939818"/>
              <a:ext cx="2401863" cy="1088051"/>
            </a:xfrm>
            <a:custGeom>
              <a:avLst/>
              <a:gdLst>
                <a:gd name="connsiteX0" fmla="*/ 0 w 2091846"/>
                <a:gd name="connsiteY0" fmla="*/ 1076333 h 1084914"/>
                <a:gd name="connsiteX1" fmla="*/ 284967 w 2091846"/>
                <a:gd name="connsiteY1" fmla="*/ 1082596 h 1084914"/>
                <a:gd name="connsiteX2" fmla="*/ 488515 w 2091846"/>
                <a:gd name="connsiteY2" fmla="*/ 1041886 h 1084914"/>
                <a:gd name="connsiteX3" fmla="*/ 638827 w 2091846"/>
                <a:gd name="connsiteY3" fmla="*/ 932283 h 1084914"/>
                <a:gd name="connsiteX4" fmla="*/ 720246 w 2091846"/>
                <a:gd name="connsiteY4" fmla="*/ 672368 h 1084914"/>
                <a:gd name="connsiteX5" fmla="*/ 829849 w 2091846"/>
                <a:gd name="connsiteY5" fmla="*/ 221431 h 1084914"/>
                <a:gd name="connsiteX6" fmla="*/ 914400 w 2091846"/>
                <a:gd name="connsiteY6" fmla="*/ 67987 h 1084914"/>
                <a:gd name="connsiteX7" fmla="*/ 992687 w 2091846"/>
                <a:gd name="connsiteY7" fmla="*/ 14752 h 1084914"/>
                <a:gd name="connsiteX8" fmla="*/ 1077238 w 2091846"/>
                <a:gd name="connsiteY8" fmla="*/ 2226 h 1084914"/>
                <a:gd name="connsiteX9" fmla="*/ 1183709 w 2091846"/>
                <a:gd name="connsiteY9" fmla="*/ 52330 h 1084914"/>
                <a:gd name="connsiteX10" fmla="*/ 1302706 w 2091846"/>
                <a:gd name="connsiteY10" fmla="*/ 296587 h 1084914"/>
                <a:gd name="connsiteX11" fmla="*/ 1484334 w 2091846"/>
                <a:gd name="connsiteY11" fmla="*/ 838338 h 1084914"/>
                <a:gd name="connsiteX12" fmla="*/ 1615857 w 2091846"/>
                <a:gd name="connsiteY12" fmla="*/ 998045 h 1084914"/>
                <a:gd name="connsiteX13" fmla="*/ 1750512 w 2091846"/>
                <a:gd name="connsiteY13" fmla="*/ 1038755 h 1084914"/>
                <a:gd name="connsiteX14" fmla="*/ 1860115 w 2091846"/>
                <a:gd name="connsiteY14" fmla="*/ 998045 h 1084914"/>
                <a:gd name="connsiteX15" fmla="*/ 1913350 w 2091846"/>
                <a:gd name="connsiteY15" fmla="*/ 891574 h 1084914"/>
                <a:gd name="connsiteX16" fmla="*/ 1985375 w 2091846"/>
                <a:gd name="connsiteY16" fmla="*/ 822681 h 1084914"/>
                <a:gd name="connsiteX17" fmla="*/ 2091846 w 2091846"/>
                <a:gd name="connsiteY17" fmla="*/ 797629 h 1084914"/>
                <a:gd name="connsiteX0" fmla="*/ 0 w 2123162"/>
                <a:gd name="connsiteY0" fmla="*/ 1085728 h 1089324"/>
                <a:gd name="connsiteX1" fmla="*/ 316283 w 2123162"/>
                <a:gd name="connsiteY1" fmla="*/ 1082596 h 1089324"/>
                <a:gd name="connsiteX2" fmla="*/ 519831 w 2123162"/>
                <a:gd name="connsiteY2" fmla="*/ 1041886 h 1089324"/>
                <a:gd name="connsiteX3" fmla="*/ 670143 w 2123162"/>
                <a:gd name="connsiteY3" fmla="*/ 932283 h 1089324"/>
                <a:gd name="connsiteX4" fmla="*/ 751562 w 2123162"/>
                <a:gd name="connsiteY4" fmla="*/ 672368 h 1089324"/>
                <a:gd name="connsiteX5" fmla="*/ 861165 w 2123162"/>
                <a:gd name="connsiteY5" fmla="*/ 221431 h 1089324"/>
                <a:gd name="connsiteX6" fmla="*/ 945716 w 2123162"/>
                <a:gd name="connsiteY6" fmla="*/ 67987 h 1089324"/>
                <a:gd name="connsiteX7" fmla="*/ 1024003 w 2123162"/>
                <a:gd name="connsiteY7" fmla="*/ 14752 h 1089324"/>
                <a:gd name="connsiteX8" fmla="*/ 1108554 w 2123162"/>
                <a:gd name="connsiteY8" fmla="*/ 2226 h 1089324"/>
                <a:gd name="connsiteX9" fmla="*/ 1215025 w 2123162"/>
                <a:gd name="connsiteY9" fmla="*/ 52330 h 1089324"/>
                <a:gd name="connsiteX10" fmla="*/ 1334022 w 2123162"/>
                <a:gd name="connsiteY10" fmla="*/ 296587 h 1089324"/>
                <a:gd name="connsiteX11" fmla="*/ 1515650 w 2123162"/>
                <a:gd name="connsiteY11" fmla="*/ 838338 h 1089324"/>
                <a:gd name="connsiteX12" fmla="*/ 1647173 w 2123162"/>
                <a:gd name="connsiteY12" fmla="*/ 998045 h 1089324"/>
                <a:gd name="connsiteX13" fmla="*/ 1781828 w 2123162"/>
                <a:gd name="connsiteY13" fmla="*/ 1038755 h 1089324"/>
                <a:gd name="connsiteX14" fmla="*/ 1891431 w 2123162"/>
                <a:gd name="connsiteY14" fmla="*/ 998045 h 1089324"/>
                <a:gd name="connsiteX15" fmla="*/ 1944666 w 2123162"/>
                <a:gd name="connsiteY15" fmla="*/ 891574 h 1089324"/>
                <a:gd name="connsiteX16" fmla="*/ 2016691 w 2123162"/>
                <a:gd name="connsiteY16" fmla="*/ 822681 h 1089324"/>
                <a:gd name="connsiteX17" fmla="*/ 2123162 w 2123162"/>
                <a:gd name="connsiteY17" fmla="*/ 797629 h 1089324"/>
                <a:gd name="connsiteX0" fmla="*/ 0 w 2116898"/>
                <a:gd name="connsiteY0" fmla="*/ 1076333 h 1084914"/>
                <a:gd name="connsiteX1" fmla="*/ 310019 w 2116898"/>
                <a:gd name="connsiteY1" fmla="*/ 1082596 h 1084914"/>
                <a:gd name="connsiteX2" fmla="*/ 513567 w 2116898"/>
                <a:gd name="connsiteY2" fmla="*/ 1041886 h 1084914"/>
                <a:gd name="connsiteX3" fmla="*/ 663879 w 2116898"/>
                <a:gd name="connsiteY3" fmla="*/ 932283 h 1084914"/>
                <a:gd name="connsiteX4" fmla="*/ 745298 w 2116898"/>
                <a:gd name="connsiteY4" fmla="*/ 672368 h 1084914"/>
                <a:gd name="connsiteX5" fmla="*/ 854901 w 2116898"/>
                <a:gd name="connsiteY5" fmla="*/ 221431 h 1084914"/>
                <a:gd name="connsiteX6" fmla="*/ 939452 w 2116898"/>
                <a:gd name="connsiteY6" fmla="*/ 67987 h 1084914"/>
                <a:gd name="connsiteX7" fmla="*/ 1017739 w 2116898"/>
                <a:gd name="connsiteY7" fmla="*/ 14752 h 1084914"/>
                <a:gd name="connsiteX8" fmla="*/ 1102290 w 2116898"/>
                <a:gd name="connsiteY8" fmla="*/ 2226 h 1084914"/>
                <a:gd name="connsiteX9" fmla="*/ 1208761 w 2116898"/>
                <a:gd name="connsiteY9" fmla="*/ 52330 h 1084914"/>
                <a:gd name="connsiteX10" fmla="*/ 1327758 w 2116898"/>
                <a:gd name="connsiteY10" fmla="*/ 296587 h 1084914"/>
                <a:gd name="connsiteX11" fmla="*/ 1509386 w 2116898"/>
                <a:gd name="connsiteY11" fmla="*/ 838338 h 1084914"/>
                <a:gd name="connsiteX12" fmla="*/ 1640909 w 2116898"/>
                <a:gd name="connsiteY12" fmla="*/ 998045 h 1084914"/>
                <a:gd name="connsiteX13" fmla="*/ 1775564 w 2116898"/>
                <a:gd name="connsiteY13" fmla="*/ 1038755 h 1084914"/>
                <a:gd name="connsiteX14" fmla="*/ 1885167 w 2116898"/>
                <a:gd name="connsiteY14" fmla="*/ 998045 h 1084914"/>
                <a:gd name="connsiteX15" fmla="*/ 1938402 w 2116898"/>
                <a:gd name="connsiteY15" fmla="*/ 891574 h 1084914"/>
                <a:gd name="connsiteX16" fmla="*/ 2010427 w 2116898"/>
                <a:gd name="connsiteY16" fmla="*/ 822681 h 1084914"/>
                <a:gd name="connsiteX17" fmla="*/ 2116898 w 2116898"/>
                <a:gd name="connsiteY17" fmla="*/ 797629 h 1084914"/>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32283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29641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39036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1495 w 2116898"/>
                <a:gd name="connsiteY10" fmla="*/ 309114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996 h 1081400"/>
                <a:gd name="connsiteX1" fmla="*/ 300624 w 2116898"/>
                <a:gd name="connsiteY1" fmla="*/ 1076996 h 1081400"/>
                <a:gd name="connsiteX2" fmla="*/ 513567 w 2116898"/>
                <a:gd name="connsiteY2" fmla="*/ 1042549 h 1081400"/>
                <a:gd name="connsiteX3" fmla="*/ 663879 w 2116898"/>
                <a:gd name="connsiteY3" fmla="*/ 914157 h 1081400"/>
                <a:gd name="connsiteX4" fmla="*/ 742168 w 2116898"/>
                <a:gd name="connsiteY4" fmla="*/ 632322 h 1081400"/>
                <a:gd name="connsiteX5" fmla="*/ 829849 w 2116898"/>
                <a:gd name="connsiteY5" fmla="*/ 262804 h 1081400"/>
                <a:gd name="connsiteX6" fmla="*/ 939452 w 2116898"/>
                <a:gd name="connsiteY6" fmla="*/ 68650 h 1081400"/>
                <a:gd name="connsiteX7" fmla="*/ 1017739 w 2116898"/>
                <a:gd name="connsiteY7" fmla="*/ 15415 h 1081400"/>
                <a:gd name="connsiteX8" fmla="*/ 1102290 w 2116898"/>
                <a:gd name="connsiteY8" fmla="*/ 2889 h 1081400"/>
                <a:gd name="connsiteX9" fmla="*/ 1189972 w 2116898"/>
                <a:gd name="connsiteY9" fmla="*/ 62388 h 1081400"/>
                <a:gd name="connsiteX10" fmla="*/ 1321495 w 2116898"/>
                <a:gd name="connsiteY10" fmla="*/ 309777 h 1081400"/>
                <a:gd name="connsiteX11" fmla="*/ 1509386 w 2116898"/>
                <a:gd name="connsiteY11" fmla="*/ 839001 h 1081400"/>
                <a:gd name="connsiteX12" fmla="*/ 1640909 w 2116898"/>
                <a:gd name="connsiteY12" fmla="*/ 998708 h 1081400"/>
                <a:gd name="connsiteX13" fmla="*/ 1775564 w 2116898"/>
                <a:gd name="connsiteY13" fmla="*/ 1039418 h 1081400"/>
                <a:gd name="connsiteX14" fmla="*/ 1885167 w 2116898"/>
                <a:gd name="connsiteY14" fmla="*/ 998708 h 1081400"/>
                <a:gd name="connsiteX15" fmla="*/ 1938402 w 2116898"/>
                <a:gd name="connsiteY15" fmla="*/ 892237 h 1081400"/>
                <a:gd name="connsiteX16" fmla="*/ 2010427 w 2116898"/>
                <a:gd name="connsiteY16" fmla="*/ 823344 h 1081400"/>
                <a:gd name="connsiteX17" fmla="*/ 2116898 w 2116898"/>
                <a:gd name="connsiteY17" fmla="*/ 798292 h 1081400"/>
                <a:gd name="connsiteX0" fmla="*/ 0 w 2116898"/>
                <a:gd name="connsiteY0" fmla="*/ 1077218 h 1081622"/>
                <a:gd name="connsiteX1" fmla="*/ 300624 w 2116898"/>
                <a:gd name="connsiteY1" fmla="*/ 1077218 h 1081622"/>
                <a:gd name="connsiteX2" fmla="*/ 513567 w 2116898"/>
                <a:gd name="connsiteY2" fmla="*/ 1042771 h 1081622"/>
                <a:gd name="connsiteX3" fmla="*/ 663879 w 2116898"/>
                <a:gd name="connsiteY3" fmla="*/ 914379 h 1081622"/>
                <a:gd name="connsiteX4" fmla="*/ 742168 w 2116898"/>
                <a:gd name="connsiteY4" fmla="*/ 632544 h 1081622"/>
                <a:gd name="connsiteX5" fmla="*/ 829849 w 2116898"/>
                <a:gd name="connsiteY5" fmla="*/ 263026 h 1081622"/>
                <a:gd name="connsiteX6" fmla="*/ 939452 w 2116898"/>
                <a:gd name="connsiteY6" fmla="*/ 68872 h 1081622"/>
                <a:gd name="connsiteX7" fmla="*/ 1017739 w 2116898"/>
                <a:gd name="connsiteY7" fmla="*/ 15637 h 1081622"/>
                <a:gd name="connsiteX8" fmla="*/ 1102290 w 2116898"/>
                <a:gd name="connsiteY8" fmla="*/ 3111 h 1081622"/>
                <a:gd name="connsiteX9" fmla="*/ 1196235 w 2116898"/>
                <a:gd name="connsiteY9" fmla="*/ 65742 h 1081622"/>
                <a:gd name="connsiteX10" fmla="*/ 1321495 w 2116898"/>
                <a:gd name="connsiteY10" fmla="*/ 309999 h 1081622"/>
                <a:gd name="connsiteX11" fmla="*/ 1509386 w 2116898"/>
                <a:gd name="connsiteY11" fmla="*/ 839223 h 1081622"/>
                <a:gd name="connsiteX12" fmla="*/ 1640909 w 2116898"/>
                <a:gd name="connsiteY12" fmla="*/ 998930 h 1081622"/>
                <a:gd name="connsiteX13" fmla="*/ 1775564 w 2116898"/>
                <a:gd name="connsiteY13" fmla="*/ 1039640 h 1081622"/>
                <a:gd name="connsiteX14" fmla="*/ 1885167 w 2116898"/>
                <a:gd name="connsiteY14" fmla="*/ 998930 h 1081622"/>
                <a:gd name="connsiteX15" fmla="*/ 1938402 w 2116898"/>
                <a:gd name="connsiteY15" fmla="*/ 892459 h 1081622"/>
                <a:gd name="connsiteX16" fmla="*/ 2010427 w 2116898"/>
                <a:gd name="connsiteY16" fmla="*/ 823566 h 1081622"/>
                <a:gd name="connsiteX17" fmla="*/ 2116898 w 2116898"/>
                <a:gd name="connsiteY17" fmla="*/ 798514 h 1081622"/>
                <a:gd name="connsiteX0" fmla="*/ 0 w 2116898"/>
                <a:gd name="connsiteY0" fmla="*/ 1061645 h 1066049"/>
                <a:gd name="connsiteX1" fmla="*/ 300624 w 2116898"/>
                <a:gd name="connsiteY1" fmla="*/ 1061645 h 1066049"/>
                <a:gd name="connsiteX2" fmla="*/ 513567 w 2116898"/>
                <a:gd name="connsiteY2" fmla="*/ 1027198 h 1066049"/>
                <a:gd name="connsiteX3" fmla="*/ 663879 w 2116898"/>
                <a:gd name="connsiteY3" fmla="*/ 898806 h 1066049"/>
                <a:gd name="connsiteX4" fmla="*/ 742168 w 2116898"/>
                <a:gd name="connsiteY4" fmla="*/ 616971 h 1066049"/>
                <a:gd name="connsiteX5" fmla="*/ 829849 w 2116898"/>
                <a:gd name="connsiteY5" fmla="*/ 247453 h 1066049"/>
                <a:gd name="connsiteX6" fmla="*/ 939452 w 2116898"/>
                <a:gd name="connsiteY6" fmla="*/ 53299 h 1066049"/>
                <a:gd name="connsiteX7" fmla="*/ 1017739 w 2116898"/>
                <a:gd name="connsiteY7" fmla="*/ 64 h 1066049"/>
                <a:gd name="connsiteX8" fmla="*/ 1196235 w 2116898"/>
                <a:gd name="connsiteY8" fmla="*/ 50169 h 1066049"/>
                <a:gd name="connsiteX9" fmla="*/ 1321495 w 2116898"/>
                <a:gd name="connsiteY9" fmla="*/ 294426 h 1066049"/>
                <a:gd name="connsiteX10" fmla="*/ 1509386 w 2116898"/>
                <a:gd name="connsiteY10" fmla="*/ 823650 h 1066049"/>
                <a:gd name="connsiteX11" fmla="*/ 1640909 w 2116898"/>
                <a:gd name="connsiteY11" fmla="*/ 983357 h 1066049"/>
                <a:gd name="connsiteX12" fmla="*/ 1775564 w 2116898"/>
                <a:gd name="connsiteY12" fmla="*/ 1024067 h 1066049"/>
                <a:gd name="connsiteX13" fmla="*/ 1885167 w 2116898"/>
                <a:gd name="connsiteY13" fmla="*/ 983357 h 1066049"/>
                <a:gd name="connsiteX14" fmla="*/ 1938402 w 2116898"/>
                <a:gd name="connsiteY14" fmla="*/ 876886 h 1066049"/>
                <a:gd name="connsiteX15" fmla="*/ 2010427 w 2116898"/>
                <a:gd name="connsiteY15" fmla="*/ 807993 h 1066049"/>
                <a:gd name="connsiteX16" fmla="*/ 2116898 w 2116898"/>
                <a:gd name="connsiteY16" fmla="*/ 782941 h 1066049"/>
                <a:gd name="connsiteX0" fmla="*/ 0 w 2116898"/>
                <a:gd name="connsiteY0" fmla="*/ 1086641 h 1091045"/>
                <a:gd name="connsiteX1" fmla="*/ 300624 w 2116898"/>
                <a:gd name="connsiteY1" fmla="*/ 1086641 h 1091045"/>
                <a:gd name="connsiteX2" fmla="*/ 513567 w 2116898"/>
                <a:gd name="connsiteY2" fmla="*/ 1052194 h 1091045"/>
                <a:gd name="connsiteX3" fmla="*/ 663879 w 2116898"/>
                <a:gd name="connsiteY3" fmla="*/ 923802 h 1091045"/>
                <a:gd name="connsiteX4" fmla="*/ 742168 w 2116898"/>
                <a:gd name="connsiteY4" fmla="*/ 641967 h 1091045"/>
                <a:gd name="connsiteX5" fmla="*/ 829849 w 2116898"/>
                <a:gd name="connsiteY5" fmla="*/ 272449 h 1091045"/>
                <a:gd name="connsiteX6" fmla="*/ 939452 w 2116898"/>
                <a:gd name="connsiteY6" fmla="*/ 78295 h 1091045"/>
                <a:gd name="connsiteX7" fmla="*/ 1080369 w 2116898"/>
                <a:gd name="connsiteY7" fmla="*/ 8 h 1091045"/>
                <a:gd name="connsiteX8" fmla="*/ 1196235 w 2116898"/>
                <a:gd name="connsiteY8" fmla="*/ 75165 h 1091045"/>
                <a:gd name="connsiteX9" fmla="*/ 1321495 w 2116898"/>
                <a:gd name="connsiteY9" fmla="*/ 319422 h 1091045"/>
                <a:gd name="connsiteX10" fmla="*/ 1509386 w 2116898"/>
                <a:gd name="connsiteY10" fmla="*/ 848646 h 1091045"/>
                <a:gd name="connsiteX11" fmla="*/ 1640909 w 2116898"/>
                <a:gd name="connsiteY11" fmla="*/ 1008353 h 1091045"/>
                <a:gd name="connsiteX12" fmla="*/ 1775564 w 2116898"/>
                <a:gd name="connsiteY12" fmla="*/ 1049063 h 1091045"/>
                <a:gd name="connsiteX13" fmla="*/ 1885167 w 2116898"/>
                <a:gd name="connsiteY13" fmla="*/ 1008353 h 1091045"/>
                <a:gd name="connsiteX14" fmla="*/ 1938402 w 2116898"/>
                <a:gd name="connsiteY14" fmla="*/ 901882 h 1091045"/>
                <a:gd name="connsiteX15" fmla="*/ 2010427 w 2116898"/>
                <a:gd name="connsiteY15" fmla="*/ 832989 h 1091045"/>
                <a:gd name="connsiteX16" fmla="*/ 2116898 w 2116898"/>
                <a:gd name="connsiteY16" fmla="*/ 807937 h 1091045"/>
                <a:gd name="connsiteX0" fmla="*/ 0 w 2116898"/>
                <a:gd name="connsiteY0" fmla="*/ 1074124 h 1078528"/>
                <a:gd name="connsiteX1" fmla="*/ 300624 w 2116898"/>
                <a:gd name="connsiteY1" fmla="*/ 1074124 h 1078528"/>
                <a:gd name="connsiteX2" fmla="*/ 513567 w 2116898"/>
                <a:gd name="connsiteY2" fmla="*/ 1039677 h 1078528"/>
                <a:gd name="connsiteX3" fmla="*/ 663879 w 2116898"/>
                <a:gd name="connsiteY3" fmla="*/ 911285 h 1078528"/>
                <a:gd name="connsiteX4" fmla="*/ 742168 w 2116898"/>
                <a:gd name="connsiteY4" fmla="*/ 629450 h 1078528"/>
                <a:gd name="connsiteX5" fmla="*/ 829849 w 2116898"/>
                <a:gd name="connsiteY5" fmla="*/ 259932 h 1078528"/>
                <a:gd name="connsiteX6" fmla="*/ 939452 w 2116898"/>
                <a:gd name="connsiteY6" fmla="*/ 65778 h 1078528"/>
                <a:gd name="connsiteX7" fmla="*/ 1092895 w 2116898"/>
                <a:gd name="connsiteY7" fmla="*/ 17 h 1078528"/>
                <a:gd name="connsiteX8" fmla="*/ 1196235 w 2116898"/>
                <a:gd name="connsiteY8" fmla="*/ 62648 h 1078528"/>
                <a:gd name="connsiteX9" fmla="*/ 1321495 w 2116898"/>
                <a:gd name="connsiteY9" fmla="*/ 306905 h 1078528"/>
                <a:gd name="connsiteX10" fmla="*/ 1509386 w 2116898"/>
                <a:gd name="connsiteY10" fmla="*/ 836129 h 1078528"/>
                <a:gd name="connsiteX11" fmla="*/ 1640909 w 2116898"/>
                <a:gd name="connsiteY11" fmla="*/ 995836 h 1078528"/>
                <a:gd name="connsiteX12" fmla="*/ 1775564 w 2116898"/>
                <a:gd name="connsiteY12" fmla="*/ 1036546 h 1078528"/>
                <a:gd name="connsiteX13" fmla="*/ 1885167 w 2116898"/>
                <a:gd name="connsiteY13" fmla="*/ 995836 h 1078528"/>
                <a:gd name="connsiteX14" fmla="*/ 1938402 w 2116898"/>
                <a:gd name="connsiteY14" fmla="*/ 889365 h 1078528"/>
                <a:gd name="connsiteX15" fmla="*/ 2010427 w 2116898"/>
                <a:gd name="connsiteY15" fmla="*/ 820472 h 1078528"/>
                <a:gd name="connsiteX16" fmla="*/ 2116898 w 2116898"/>
                <a:gd name="connsiteY16" fmla="*/ 795420 h 1078528"/>
                <a:gd name="connsiteX0" fmla="*/ 0 w 2116898"/>
                <a:gd name="connsiteY0" fmla="*/ 1083511 h 1087915"/>
                <a:gd name="connsiteX1" fmla="*/ 300624 w 2116898"/>
                <a:gd name="connsiteY1" fmla="*/ 1083511 h 1087915"/>
                <a:gd name="connsiteX2" fmla="*/ 513567 w 2116898"/>
                <a:gd name="connsiteY2" fmla="*/ 1049064 h 1087915"/>
                <a:gd name="connsiteX3" fmla="*/ 663879 w 2116898"/>
                <a:gd name="connsiteY3" fmla="*/ 920672 h 1087915"/>
                <a:gd name="connsiteX4" fmla="*/ 742168 w 2116898"/>
                <a:gd name="connsiteY4" fmla="*/ 638837 h 1087915"/>
                <a:gd name="connsiteX5" fmla="*/ 829849 w 2116898"/>
                <a:gd name="connsiteY5" fmla="*/ 269319 h 1087915"/>
                <a:gd name="connsiteX6" fmla="*/ 939452 w 2116898"/>
                <a:gd name="connsiteY6" fmla="*/ 75165 h 1087915"/>
                <a:gd name="connsiteX7" fmla="*/ 1089764 w 2116898"/>
                <a:gd name="connsiteY7" fmla="*/ 10 h 1087915"/>
                <a:gd name="connsiteX8" fmla="*/ 1196235 w 2116898"/>
                <a:gd name="connsiteY8" fmla="*/ 72035 h 1087915"/>
                <a:gd name="connsiteX9" fmla="*/ 1321495 w 2116898"/>
                <a:gd name="connsiteY9" fmla="*/ 316292 h 1087915"/>
                <a:gd name="connsiteX10" fmla="*/ 1509386 w 2116898"/>
                <a:gd name="connsiteY10" fmla="*/ 845516 h 1087915"/>
                <a:gd name="connsiteX11" fmla="*/ 1640909 w 2116898"/>
                <a:gd name="connsiteY11" fmla="*/ 1005223 h 1087915"/>
                <a:gd name="connsiteX12" fmla="*/ 1775564 w 2116898"/>
                <a:gd name="connsiteY12" fmla="*/ 1045933 h 1087915"/>
                <a:gd name="connsiteX13" fmla="*/ 1885167 w 2116898"/>
                <a:gd name="connsiteY13" fmla="*/ 1005223 h 1087915"/>
                <a:gd name="connsiteX14" fmla="*/ 1938402 w 2116898"/>
                <a:gd name="connsiteY14" fmla="*/ 898752 h 1087915"/>
                <a:gd name="connsiteX15" fmla="*/ 2010427 w 2116898"/>
                <a:gd name="connsiteY15" fmla="*/ 829859 h 1087915"/>
                <a:gd name="connsiteX16" fmla="*/ 2116898 w 2116898"/>
                <a:gd name="connsiteY16" fmla="*/ 804807 h 1087915"/>
                <a:gd name="connsiteX0" fmla="*/ 0 w 2116898"/>
                <a:gd name="connsiteY0" fmla="*/ 1084558 h 1088962"/>
                <a:gd name="connsiteX1" fmla="*/ 300624 w 2116898"/>
                <a:gd name="connsiteY1" fmla="*/ 1084558 h 1088962"/>
                <a:gd name="connsiteX2" fmla="*/ 513567 w 2116898"/>
                <a:gd name="connsiteY2" fmla="*/ 1050111 h 1088962"/>
                <a:gd name="connsiteX3" fmla="*/ 663879 w 2116898"/>
                <a:gd name="connsiteY3" fmla="*/ 921719 h 1088962"/>
                <a:gd name="connsiteX4" fmla="*/ 742168 w 2116898"/>
                <a:gd name="connsiteY4" fmla="*/ 639884 h 1088962"/>
                <a:gd name="connsiteX5" fmla="*/ 829849 w 2116898"/>
                <a:gd name="connsiteY5" fmla="*/ 270366 h 1088962"/>
                <a:gd name="connsiteX6" fmla="*/ 939452 w 2116898"/>
                <a:gd name="connsiteY6" fmla="*/ 76212 h 1088962"/>
                <a:gd name="connsiteX7" fmla="*/ 1089764 w 2116898"/>
                <a:gd name="connsiteY7" fmla="*/ 1057 h 1088962"/>
                <a:gd name="connsiteX8" fmla="*/ 1196235 w 2116898"/>
                <a:gd name="connsiteY8" fmla="*/ 73082 h 1088962"/>
                <a:gd name="connsiteX9" fmla="*/ 1321495 w 2116898"/>
                <a:gd name="connsiteY9" fmla="*/ 317339 h 1088962"/>
                <a:gd name="connsiteX10" fmla="*/ 1509386 w 2116898"/>
                <a:gd name="connsiteY10" fmla="*/ 846563 h 1088962"/>
                <a:gd name="connsiteX11" fmla="*/ 1640909 w 2116898"/>
                <a:gd name="connsiteY11" fmla="*/ 1006270 h 1088962"/>
                <a:gd name="connsiteX12" fmla="*/ 1775564 w 2116898"/>
                <a:gd name="connsiteY12" fmla="*/ 1046980 h 1088962"/>
                <a:gd name="connsiteX13" fmla="*/ 1885167 w 2116898"/>
                <a:gd name="connsiteY13" fmla="*/ 1006270 h 1088962"/>
                <a:gd name="connsiteX14" fmla="*/ 1938402 w 2116898"/>
                <a:gd name="connsiteY14" fmla="*/ 899799 h 1088962"/>
                <a:gd name="connsiteX15" fmla="*/ 2010427 w 2116898"/>
                <a:gd name="connsiteY15" fmla="*/ 830906 h 1088962"/>
                <a:gd name="connsiteX16" fmla="*/ 2116898 w 2116898"/>
                <a:gd name="connsiteY16" fmla="*/ 805854 h 1088962"/>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196235 w 2116898"/>
                <a:gd name="connsiteY8" fmla="*/ 72171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41480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25044 w 2116898"/>
                <a:gd name="connsiteY10" fmla="*/ 851915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53434 w 2116898"/>
                <a:gd name="connsiteY11" fmla="*/ 1014754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34645 w 2116898"/>
                <a:gd name="connsiteY11" fmla="*/ 1021017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94562 w 2170132"/>
                <a:gd name="connsiteY13" fmla="*/ 980306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10219 w 2170132"/>
                <a:gd name="connsiteY13" fmla="*/ 995963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898888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923940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8072 w 2170132"/>
                <a:gd name="connsiteY10" fmla="*/ 73291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1985375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5525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5877 w 2170132"/>
                <a:gd name="connsiteY13" fmla="*/ 983436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6483 w 2170132"/>
                <a:gd name="connsiteY13" fmla="*/ 964647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32139 w 2170132"/>
                <a:gd name="connsiteY14" fmla="*/ 1002229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035479 w 2170132"/>
                <a:gd name="connsiteY14" fmla="*/ 90828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66586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58178 h 1088051"/>
                <a:gd name="connsiteX15" fmla="*/ 2170132 w 2170132"/>
                <a:gd name="connsiteY15" fmla="*/ 817468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82452 w 2301655"/>
                <a:gd name="connsiteY15" fmla="*/ 833127 h 1088051"/>
                <a:gd name="connsiteX16" fmla="*/ 2301655 w 2301655"/>
                <a:gd name="connsiteY16"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98109 w 2301655"/>
                <a:gd name="connsiteY15" fmla="*/ 817469 h 1088051"/>
                <a:gd name="connsiteX16" fmla="*/ 2301655 w 2301655"/>
                <a:gd name="connsiteY16" fmla="*/ 820599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1863" h="1088051">
                  <a:moveTo>
                    <a:pt x="0" y="1083647"/>
                  </a:moveTo>
                  <a:cubicBezTo>
                    <a:pt x="101774" y="1089649"/>
                    <a:pt x="215030" y="1089388"/>
                    <a:pt x="300624" y="1083647"/>
                  </a:cubicBezTo>
                  <a:cubicBezTo>
                    <a:pt x="386218" y="1077906"/>
                    <a:pt x="453025" y="1076340"/>
                    <a:pt x="513567" y="1049200"/>
                  </a:cubicBezTo>
                  <a:cubicBezTo>
                    <a:pt x="574110" y="1022060"/>
                    <a:pt x="625779" y="989179"/>
                    <a:pt x="663879" y="920808"/>
                  </a:cubicBezTo>
                  <a:cubicBezTo>
                    <a:pt x="701979" y="852437"/>
                    <a:pt x="714506" y="747532"/>
                    <a:pt x="742168" y="638973"/>
                  </a:cubicBezTo>
                  <a:cubicBezTo>
                    <a:pt x="769830" y="530414"/>
                    <a:pt x="796968" y="363400"/>
                    <a:pt x="829849" y="269455"/>
                  </a:cubicBezTo>
                  <a:cubicBezTo>
                    <a:pt x="862730" y="175510"/>
                    <a:pt x="896133" y="120186"/>
                    <a:pt x="939452" y="75301"/>
                  </a:cubicBezTo>
                  <a:cubicBezTo>
                    <a:pt x="982771" y="30416"/>
                    <a:pt x="1042792" y="-2464"/>
                    <a:pt x="1089764" y="146"/>
                  </a:cubicBezTo>
                  <a:cubicBezTo>
                    <a:pt x="1136737" y="2756"/>
                    <a:pt x="1180056" y="31983"/>
                    <a:pt x="1221287" y="90960"/>
                  </a:cubicBezTo>
                  <a:cubicBezTo>
                    <a:pt x="1262518" y="149937"/>
                    <a:pt x="1294877" y="243360"/>
                    <a:pt x="1337152" y="354006"/>
                  </a:cubicBezTo>
                  <a:cubicBezTo>
                    <a:pt x="1379427" y="464652"/>
                    <a:pt x="1428489" y="647323"/>
                    <a:pt x="1474940" y="754838"/>
                  </a:cubicBezTo>
                  <a:cubicBezTo>
                    <a:pt x="1521391" y="862353"/>
                    <a:pt x="1564186" y="947949"/>
                    <a:pt x="1615856" y="999097"/>
                  </a:cubicBezTo>
                  <a:cubicBezTo>
                    <a:pt x="1667526" y="1050245"/>
                    <a:pt x="1741116" y="1060683"/>
                    <a:pt x="1784958" y="1061726"/>
                  </a:cubicBezTo>
                  <a:cubicBezTo>
                    <a:pt x="1828800" y="1062769"/>
                    <a:pt x="1846547" y="1039282"/>
                    <a:pt x="1878906" y="1005357"/>
                  </a:cubicBezTo>
                  <a:cubicBezTo>
                    <a:pt x="1911265" y="971432"/>
                    <a:pt x="1945188" y="886883"/>
                    <a:pt x="1979112" y="858178"/>
                  </a:cubicBezTo>
                  <a:cubicBezTo>
                    <a:pt x="2013036" y="829473"/>
                    <a:pt x="2044352" y="823732"/>
                    <a:pt x="2098109" y="817469"/>
                  </a:cubicBezTo>
                  <a:cubicBezTo>
                    <a:pt x="2151866" y="811206"/>
                    <a:pt x="2202490" y="813293"/>
                    <a:pt x="2401863" y="814336"/>
                  </a:cubicBezTo>
                </a:path>
              </a:pathLst>
            </a:custGeom>
            <a:noFill/>
            <a:ln w="15240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userDrawn="1"/>
        </p:nvGrpSpPr>
        <p:grpSpPr>
          <a:xfrm>
            <a:off x="2847748" y="2962298"/>
            <a:ext cx="2510977" cy="3102269"/>
            <a:chOff x="2847748" y="2962298"/>
            <a:chExt cx="2510977" cy="3102269"/>
          </a:xfrm>
        </p:grpSpPr>
        <p:grpSp>
          <p:nvGrpSpPr>
            <p:cNvPr id="62" name="Group 61"/>
            <p:cNvGrpSpPr/>
            <p:nvPr/>
          </p:nvGrpSpPr>
          <p:grpSpPr>
            <a:xfrm>
              <a:off x="2847748" y="3224304"/>
              <a:ext cx="2127462" cy="2822573"/>
              <a:chOff x="2847748" y="3224304"/>
              <a:chExt cx="2127462" cy="2822573"/>
            </a:xfrm>
          </p:grpSpPr>
          <p:sp>
            <p:nvSpPr>
              <p:cNvPr id="65" name="Rectangle 64"/>
              <p:cNvSpPr/>
              <p:nvPr/>
            </p:nvSpPr>
            <p:spPr>
              <a:xfrm>
                <a:off x="2969779" y="4489223"/>
                <a:ext cx="154305" cy="36703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3124084" y="4294278"/>
                <a:ext cx="158176"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3282260" y="3688487"/>
                <a:ext cx="325694" cy="11677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3607954" y="3898673"/>
                <a:ext cx="321684" cy="957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3929638" y="3224304"/>
                <a:ext cx="310776" cy="16319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231903" y="4294278"/>
                <a:ext cx="171389"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400544" y="3407727"/>
                <a:ext cx="310677" cy="144852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711221" y="4485412"/>
                <a:ext cx="154305" cy="37084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p:nvPr/>
            </p:nvCxnSpPr>
            <p:spPr>
              <a:xfrm>
                <a:off x="2988829" y="48562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174121" y="48562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359413" y="48562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544705" y="48562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3729997" y="48562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3915289" y="48562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4100581" y="48562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4285873" y="48562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4471165" y="48562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4656457" y="48562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4841749" y="48562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47748" y="4997051"/>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2847748" y="5179931"/>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a:off x="2847748" y="5362811"/>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847748" y="5545691"/>
                <a:ext cx="2127462" cy="0"/>
              </a:xfrm>
              <a:prstGeom prst="line">
                <a:avLst/>
              </a:prstGeom>
              <a:ln w="41275" cap="sq">
                <a:solidFill>
                  <a:schemeClr val="bg1">
                    <a:lumMod val="7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2847748" y="5728571"/>
                <a:ext cx="2127462" cy="0"/>
              </a:xfrm>
              <a:prstGeom prst="line">
                <a:avLst/>
              </a:prstGeom>
              <a:ln w="41275" cap="sq">
                <a:solidFill>
                  <a:schemeClr val="bg1">
                    <a:lumMod val="7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2847748" y="5911451"/>
                <a:ext cx="2127462" cy="0"/>
              </a:xfrm>
              <a:prstGeom prst="line">
                <a:avLst/>
              </a:prstGeom>
              <a:ln w="41275" cap="sq">
                <a:solidFill>
                  <a:schemeClr val="bg1">
                    <a:lumMod val="75000"/>
                    <a:alpha val="20000"/>
                  </a:schemeClr>
                </a:solidFill>
              </a:ln>
            </p:spPr>
            <p:style>
              <a:lnRef idx="1">
                <a:schemeClr val="accent1"/>
              </a:lnRef>
              <a:fillRef idx="0">
                <a:schemeClr val="accent1"/>
              </a:fillRef>
              <a:effectRef idx="0">
                <a:schemeClr val="accent1"/>
              </a:effectRef>
              <a:fontRef idx="minor">
                <a:schemeClr val="tx1"/>
              </a:fontRef>
            </p:style>
          </p:cxnSp>
        </p:grpSp>
        <p:sp>
          <p:nvSpPr>
            <p:cNvPr id="63" name="Freeform 62"/>
            <p:cNvSpPr/>
            <p:nvPr/>
          </p:nvSpPr>
          <p:spPr>
            <a:xfrm>
              <a:off x="3646070" y="2962298"/>
              <a:ext cx="1217879" cy="2842905"/>
            </a:xfrm>
            <a:custGeom>
              <a:avLst/>
              <a:gdLst>
                <a:gd name="connsiteX0" fmla="*/ 0 w 1233814"/>
                <a:gd name="connsiteY0" fmla="*/ 91044 h 1067309"/>
                <a:gd name="connsiteX1" fmla="*/ 93946 w 1233814"/>
                <a:gd name="connsiteY1" fmla="*/ 31546 h 1067309"/>
                <a:gd name="connsiteX2" fmla="*/ 197285 w 1233814"/>
                <a:gd name="connsiteY2" fmla="*/ 231 h 1067309"/>
                <a:gd name="connsiteX3" fmla="*/ 275573 w 1233814"/>
                <a:gd name="connsiteY3" fmla="*/ 22151 h 1067309"/>
                <a:gd name="connsiteX4" fmla="*/ 350729 w 1233814"/>
                <a:gd name="connsiteY4" fmla="*/ 103570 h 1067309"/>
                <a:gd name="connsiteX5" fmla="*/ 403965 w 1233814"/>
                <a:gd name="connsiteY5" fmla="*/ 300855 h 1067309"/>
                <a:gd name="connsiteX6" fmla="*/ 510436 w 1233814"/>
                <a:gd name="connsiteY6" fmla="*/ 795633 h 1067309"/>
                <a:gd name="connsiteX7" fmla="*/ 616907 w 1233814"/>
                <a:gd name="connsiteY7" fmla="*/ 970998 h 1067309"/>
                <a:gd name="connsiteX8" fmla="*/ 729642 w 1233814"/>
                <a:gd name="connsiteY8" fmla="*/ 1052417 h 1067309"/>
                <a:gd name="connsiteX9" fmla="*/ 879954 w 1233814"/>
                <a:gd name="connsiteY9" fmla="*/ 1055548 h 1067309"/>
                <a:gd name="connsiteX10" fmla="*/ 1002083 w 1233814"/>
                <a:gd name="connsiteY10" fmla="*/ 930288 h 1067309"/>
                <a:gd name="connsiteX11" fmla="*/ 1102291 w 1233814"/>
                <a:gd name="connsiteY11" fmla="*/ 660979 h 1067309"/>
                <a:gd name="connsiteX12" fmla="*/ 1164921 w 1233814"/>
                <a:gd name="connsiteY12" fmla="*/ 407326 h 1067309"/>
                <a:gd name="connsiteX13" fmla="*/ 1233814 w 1233814"/>
                <a:gd name="connsiteY13" fmla="*/ 188121 h 1067309"/>
                <a:gd name="connsiteX0" fmla="*/ 0 w 1221288"/>
                <a:gd name="connsiteY0" fmla="*/ 106701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25489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3208"/>
                <a:gd name="connsiteY0" fmla="*/ 125489 h 1067309"/>
                <a:gd name="connsiteX1" fmla="*/ 81420 w 1243208"/>
                <a:gd name="connsiteY1" fmla="*/ 31546 h 1067309"/>
                <a:gd name="connsiteX2" fmla="*/ 184759 w 1243208"/>
                <a:gd name="connsiteY2" fmla="*/ 231 h 1067309"/>
                <a:gd name="connsiteX3" fmla="*/ 263047 w 1243208"/>
                <a:gd name="connsiteY3" fmla="*/ 22151 h 1067309"/>
                <a:gd name="connsiteX4" fmla="*/ 338203 w 1243208"/>
                <a:gd name="connsiteY4" fmla="*/ 103570 h 1067309"/>
                <a:gd name="connsiteX5" fmla="*/ 391439 w 1243208"/>
                <a:gd name="connsiteY5" fmla="*/ 300855 h 1067309"/>
                <a:gd name="connsiteX6" fmla="*/ 497910 w 1243208"/>
                <a:gd name="connsiteY6" fmla="*/ 795633 h 1067309"/>
                <a:gd name="connsiteX7" fmla="*/ 604381 w 1243208"/>
                <a:gd name="connsiteY7" fmla="*/ 970998 h 1067309"/>
                <a:gd name="connsiteX8" fmla="*/ 717116 w 1243208"/>
                <a:gd name="connsiteY8" fmla="*/ 1052417 h 1067309"/>
                <a:gd name="connsiteX9" fmla="*/ 867428 w 1243208"/>
                <a:gd name="connsiteY9" fmla="*/ 1055548 h 1067309"/>
                <a:gd name="connsiteX10" fmla="*/ 989557 w 1243208"/>
                <a:gd name="connsiteY10" fmla="*/ 930288 h 1067309"/>
                <a:gd name="connsiteX11" fmla="*/ 1089765 w 1243208"/>
                <a:gd name="connsiteY11" fmla="*/ 660979 h 1067309"/>
                <a:gd name="connsiteX12" fmla="*/ 1152395 w 1243208"/>
                <a:gd name="connsiteY12" fmla="*/ 407326 h 1067309"/>
                <a:gd name="connsiteX13" fmla="*/ 1243208 w 1243208"/>
                <a:gd name="connsiteY13" fmla="*/ 153674 h 1067309"/>
                <a:gd name="connsiteX0" fmla="*/ 0 w 1252603"/>
                <a:gd name="connsiteY0" fmla="*/ 125489 h 1067309"/>
                <a:gd name="connsiteX1" fmla="*/ 81420 w 1252603"/>
                <a:gd name="connsiteY1" fmla="*/ 31546 h 1067309"/>
                <a:gd name="connsiteX2" fmla="*/ 184759 w 1252603"/>
                <a:gd name="connsiteY2" fmla="*/ 231 h 1067309"/>
                <a:gd name="connsiteX3" fmla="*/ 263047 w 1252603"/>
                <a:gd name="connsiteY3" fmla="*/ 22151 h 1067309"/>
                <a:gd name="connsiteX4" fmla="*/ 338203 w 1252603"/>
                <a:gd name="connsiteY4" fmla="*/ 103570 h 1067309"/>
                <a:gd name="connsiteX5" fmla="*/ 391439 w 1252603"/>
                <a:gd name="connsiteY5" fmla="*/ 300855 h 1067309"/>
                <a:gd name="connsiteX6" fmla="*/ 497910 w 1252603"/>
                <a:gd name="connsiteY6" fmla="*/ 795633 h 1067309"/>
                <a:gd name="connsiteX7" fmla="*/ 604381 w 1252603"/>
                <a:gd name="connsiteY7" fmla="*/ 970998 h 1067309"/>
                <a:gd name="connsiteX8" fmla="*/ 717116 w 1252603"/>
                <a:gd name="connsiteY8" fmla="*/ 1052417 h 1067309"/>
                <a:gd name="connsiteX9" fmla="*/ 867428 w 1252603"/>
                <a:gd name="connsiteY9" fmla="*/ 1055548 h 1067309"/>
                <a:gd name="connsiteX10" fmla="*/ 989557 w 1252603"/>
                <a:gd name="connsiteY10" fmla="*/ 930288 h 1067309"/>
                <a:gd name="connsiteX11" fmla="*/ 1089765 w 1252603"/>
                <a:gd name="connsiteY11" fmla="*/ 660979 h 1067309"/>
                <a:gd name="connsiteX12" fmla="*/ 1152395 w 1252603"/>
                <a:gd name="connsiteY12" fmla="*/ 407326 h 1067309"/>
                <a:gd name="connsiteX13" fmla="*/ 1252603 w 1252603"/>
                <a:gd name="connsiteY13" fmla="*/ 156806 h 1067309"/>
                <a:gd name="connsiteX0" fmla="*/ 0 w 1171183"/>
                <a:gd name="connsiteY0" fmla="*/ 31546 h 1067309"/>
                <a:gd name="connsiteX1" fmla="*/ 103339 w 1171183"/>
                <a:gd name="connsiteY1" fmla="*/ 231 h 1067309"/>
                <a:gd name="connsiteX2" fmla="*/ 181627 w 1171183"/>
                <a:gd name="connsiteY2" fmla="*/ 22151 h 1067309"/>
                <a:gd name="connsiteX3" fmla="*/ 256783 w 1171183"/>
                <a:gd name="connsiteY3" fmla="*/ 103570 h 1067309"/>
                <a:gd name="connsiteX4" fmla="*/ 310019 w 1171183"/>
                <a:gd name="connsiteY4" fmla="*/ 300855 h 1067309"/>
                <a:gd name="connsiteX5" fmla="*/ 416490 w 1171183"/>
                <a:gd name="connsiteY5" fmla="*/ 795633 h 1067309"/>
                <a:gd name="connsiteX6" fmla="*/ 522961 w 1171183"/>
                <a:gd name="connsiteY6" fmla="*/ 970998 h 1067309"/>
                <a:gd name="connsiteX7" fmla="*/ 635696 w 1171183"/>
                <a:gd name="connsiteY7" fmla="*/ 1052417 h 1067309"/>
                <a:gd name="connsiteX8" fmla="*/ 786008 w 1171183"/>
                <a:gd name="connsiteY8" fmla="*/ 1055548 h 1067309"/>
                <a:gd name="connsiteX9" fmla="*/ 908137 w 1171183"/>
                <a:gd name="connsiteY9" fmla="*/ 930288 h 1067309"/>
                <a:gd name="connsiteX10" fmla="*/ 1008345 w 1171183"/>
                <a:gd name="connsiteY10" fmla="*/ 660979 h 1067309"/>
                <a:gd name="connsiteX11" fmla="*/ 1070975 w 1171183"/>
                <a:gd name="connsiteY11" fmla="*/ 407326 h 1067309"/>
                <a:gd name="connsiteX12" fmla="*/ 1171183 w 1171183"/>
                <a:gd name="connsiteY12" fmla="*/ 156806 h 1067309"/>
                <a:gd name="connsiteX0" fmla="*/ 0 w 1578807"/>
                <a:gd name="connsiteY0" fmla="*/ 14567 h 1069609"/>
                <a:gd name="connsiteX1" fmla="*/ 510963 w 1578807"/>
                <a:gd name="connsiteY1" fmla="*/ 2531 h 1069609"/>
                <a:gd name="connsiteX2" fmla="*/ 589251 w 1578807"/>
                <a:gd name="connsiteY2" fmla="*/ 24451 h 1069609"/>
                <a:gd name="connsiteX3" fmla="*/ 664407 w 1578807"/>
                <a:gd name="connsiteY3" fmla="*/ 105870 h 1069609"/>
                <a:gd name="connsiteX4" fmla="*/ 717643 w 1578807"/>
                <a:gd name="connsiteY4" fmla="*/ 303155 h 1069609"/>
                <a:gd name="connsiteX5" fmla="*/ 824114 w 1578807"/>
                <a:gd name="connsiteY5" fmla="*/ 797933 h 1069609"/>
                <a:gd name="connsiteX6" fmla="*/ 930585 w 1578807"/>
                <a:gd name="connsiteY6" fmla="*/ 973298 h 1069609"/>
                <a:gd name="connsiteX7" fmla="*/ 1043320 w 1578807"/>
                <a:gd name="connsiteY7" fmla="*/ 1054717 h 1069609"/>
                <a:gd name="connsiteX8" fmla="*/ 1193632 w 1578807"/>
                <a:gd name="connsiteY8" fmla="*/ 1057848 h 1069609"/>
                <a:gd name="connsiteX9" fmla="*/ 1315761 w 1578807"/>
                <a:gd name="connsiteY9" fmla="*/ 932588 h 1069609"/>
                <a:gd name="connsiteX10" fmla="*/ 1415969 w 1578807"/>
                <a:gd name="connsiteY10" fmla="*/ 663279 h 1069609"/>
                <a:gd name="connsiteX11" fmla="*/ 1478599 w 1578807"/>
                <a:gd name="connsiteY11" fmla="*/ 409626 h 1069609"/>
                <a:gd name="connsiteX12" fmla="*/ 1578807 w 1578807"/>
                <a:gd name="connsiteY12" fmla="*/ 159106 h 1069609"/>
                <a:gd name="connsiteX0" fmla="*/ 0 w 1578807"/>
                <a:gd name="connsiteY0" fmla="*/ 14567 h 1069609"/>
                <a:gd name="connsiteX1" fmla="*/ 510963 w 1578807"/>
                <a:gd name="connsiteY1" fmla="*/ 2531 h 1069609"/>
                <a:gd name="connsiteX2" fmla="*/ 589251 w 1578807"/>
                <a:gd name="connsiteY2" fmla="*/ 24451 h 1069609"/>
                <a:gd name="connsiteX3" fmla="*/ 664407 w 1578807"/>
                <a:gd name="connsiteY3" fmla="*/ 105870 h 1069609"/>
                <a:gd name="connsiteX4" fmla="*/ 717643 w 1578807"/>
                <a:gd name="connsiteY4" fmla="*/ 303155 h 1069609"/>
                <a:gd name="connsiteX5" fmla="*/ 824114 w 1578807"/>
                <a:gd name="connsiteY5" fmla="*/ 797933 h 1069609"/>
                <a:gd name="connsiteX6" fmla="*/ 930585 w 1578807"/>
                <a:gd name="connsiteY6" fmla="*/ 973298 h 1069609"/>
                <a:gd name="connsiteX7" fmla="*/ 1043320 w 1578807"/>
                <a:gd name="connsiteY7" fmla="*/ 1054717 h 1069609"/>
                <a:gd name="connsiteX8" fmla="*/ 1193632 w 1578807"/>
                <a:gd name="connsiteY8" fmla="*/ 1057848 h 1069609"/>
                <a:gd name="connsiteX9" fmla="*/ 1315761 w 1578807"/>
                <a:gd name="connsiteY9" fmla="*/ 932588 h 1069609"/>
                <a:gd name="connsiteX10" fmla="*/ 1415969 w 1578807"/>
                <a:gd name="connsiteY10" fmla="*/ 663279 h 1069609"/>
                <a:gd name="connsiteX11" fmla="*/ 1478599 w 1578807"/>
                <a:gd name="connsiteY11" fmla="*/ 409626 h 1069609"/>
                <a:gd name="connsiteX12" fmla="*/ 1578807 w 1578807"/>
                <a:gd name="connsiteY12" fmla="*/ 159106 h 1069609"/>
                <a:gd name="connsiteX0" fmla="*/ 0 w 1578807"/>
                <a:gd name="connsiteY0" fmla="*/ 12036 h 1067078"/>
                <a:gd name="connsiteX1" fmla="*/ 510963 w 1578807"/>
                <a:gd name="connsiteY1" fmla="*/ 0 h 1067078"/>
                <a:gd name="connsiteX2" fmla="*/ 589251 w 1578807"/>
                <a:gd name="connsiteY2" fmla="*/ 21920 h 1067078"/>
                <a:gd name="connsiteX3" fmla="*/ 664407 w 1578807"/>
                <a:gd name="connsiteY3" fmla="*/ 103339 h 1067078"/>
                <a:gd name="connsiteX4" fmla="*/ 717643 w 1578807"/>
                <a:gd name="connsiteY4" fmla="*/ 300624 h 1067078"/>
                <a:gd name="connsiteX5" fmla="*/ 824114 w 1578807"/>
                <a:gd name="connsiteY5" fmla="*/ 795402 h 1067078"/>
                <a:gd name="connsiteX6" fmla="*/ 930585 w 1578807"/>
                <a:gd name="connsiteY6" fmla="*/ 970767 h 1067078"/>
                <a:gd name="connsiteX7" fmla="*/ 1043320 w 1578807"/>
                <a:gd name="connsiteY7" fmla="*/ 1052186 h 1067078"/>
                <a:gd name="connsiteX8" fmla="*/ 1193632 w 1578807"/>
                <a:gd name="connsiteY8" fmla="*/ 1055317 h 1067078"/>
                <a:gd name="connsiteX9" fmla="*/ 1315761 w 1578807"/>
                <a:gd name="connsiteY9" fmla="*/ 930057 h 1067078"/>
                <a:gd name="connsiteX10" fmla="*/ 1415969 w 1578807"/>
                <a:gd name="connsiteY10" fmla="*/ 660748 h 1067078"/>
                <a:gd name="connsiteX11" fmla="*/ 1478599 w 1578807"/>
                <a:gd name="connsiteY11" fmla="*/ 407095 h 1067078"/>
                <a:gd name="connsiteX12" fmla="*/ 1578807 w 1578807"/>
                <a:gd name="connsiteY12" fmla="*/ 156575 h 1067078"/>
                <a:gd name="connsiteX0" fmla="*/ 0 w 1578807"/>
                <a:gd name="connsiteY0" fmla="*/ 13248 h 1068290"/>
                <a:gd name="connsiteX1" fmla="*/ 510963 w 1578807"/>
                <a:gd name="connsiteY1" fmla="*/ 1212 h 1068290"/>
                <a:gd name="connsiteX2" fmla="*/ 605776 w 1578807"/>
                <a:gd name="connsiteY2" fmla="*/ 12115 h 1068290"/>
                <a:gd name="connsiteX3" fmla="*/ 664407 w 1578807"/>
                <a:gd name="connsiteY3" fmla="*/ 104551 h 1068290"/>
                <a:gd name="connsiteX4" fmla="*/ 717643 w 1578807"/>
                <a:gd name="connsiteY4" fmla="*/ 301836 h 1068290"/>
                <a:gd name="connsiteX5" fmla="*/ 824114 w 1578807"/>
                <a:gd name="connsiteY5" fmla="*/ 796614 h 1068290"/>
                <a:gd name="connsiteX6" fmla="*/ 930585 w 1578807"/>
                <a:gd name="connsiteY6" fmla="*/ 971979 h 1068290"/>
                <a:gd name="connsiteX7" fmla="*/ 1043320 w 1578807"/>
                <a:gd name="connsiteY7" fmla="*/ 1053398 h 1068290"/>
                <a:gd name="connsiteX8" fmla="*/ 1193632 w 1578807"/>
                <a:gd name="connsiteY8" fmla="*/ 1056529 h 1068290"/>
                <a:gd name="connsiteX9" fmla="*/ 1315761 w 1578807"/>
                <a:gd name="connsiteY9" fmla="*/ 931269 h 1068290"/>
                <a:gd name="connsiteX10" fmla="*/ 1415969 w 1578807"/>
                <a:gd name="connsiteY10" fmla="*/ 661960 h 1068290"/>
                <a:gd name="connsiteX11" fmla="*/ 1478599 w 1578807"/>
                <a:gd name="connsiteY11" fmla="*/ 408307 h 1068290"/>
                <a:gd name="connsiteX12" fmla="*/ 1578807 w 1578807"/>
                <a:gd name="connsiteY12" fmla="*/ 157787 h 1068290"/>
                <a:gd name="connsiteX0" fmla="*/ 0 w 1578807"/>
                <a:gd name="connsiteY0" fmla="*/ 17655 h 1072697"/>
                <a:gd name="connsiteX1" fmla="*/ 420074 w 1578807"/>
                <a:gd name="connsiteY1" fmla="*/ 110 h 1072697"/>
                <a:gd name="connsiteX2" fmla="*/ 605776 w 1578807"/>
                <a:gd name="connsiteY2" fmla="*/ 16522 h 1072697"/>
                <a:gd name="connsiteX3" fmla="*/ 664407 w 1578807"/>
                <a:gd name="connsiteY3" fmla="*/ 108958 h 1072697"/>
                <a:gd name="connsiteX4" fmla="*/ 717643 w 1578807"/>
                <a:gd name="connsiteY4" fmla="*/ 306243 h 1072697"/>
                <a:gd name="connsiteX5" fmla="*/ 824114 w 1578807"/>
                <a:gd name="connsiteY5" fmla="*/ 801021 h 1072697"/>
                <a:gd name="connsiteX6" fmla="*/ 930585 w 1578807"/>
                <a:gd name="connsiteY6" fmla="*/ 976386 h 1072697"/>
                <a:gd name="connsiteX7" fmla="*/ 1043320 w 1578807"/>
                <a:gd name="connsiteY7" fmla="*/ 1057805 h 1072697"/>
                <a:gd name="connsiteX8" fmla="*/ 1193632 w 1578807"/>
                <a:gd name="connsiteY8" fmla="*/ 1060936 h 1072697"/>
                <a:gd name="connsiteX9" fmla="*/ 1315761 w 1578807"/>
                <a:gd name="connsiteY9" fmla="*/ 935676 h 1072697"/>
                <a:gd name="connsiteX10" fmla="*/ 1415969 w 1578807"/>
                <a:gd name="connsiteY10" fmla="*/ 666367 h 1072697"/>
                <a:gd name="connsiteX11" fmla="*/ 1478599 w 1578807"/>
                <a:gd name="connsiteY11" fmla="*/ 412714 h 1072697"/>
                <a:gd name="connsiteX12" fmla="*/ 1578807 w 1578807"/>
                <a:gd name="connsiteY12" fmla="*/ 162194 h 1072697"/>
                <a:gd name="connsiteX0" fmla="*/ 0 w 1581561"/>
                <a:gd name="connsiteY0" fmla="*/ 6528 h 1072587"/>
                <a:gd name="connsiteX1" fmla="*/ 422828 w 1581561"/>
                <a:gd name="connsiteY1" fmla="*/ 0 h 1072587"/>
                <a:gd name="connsiteX2" fmla="*/ 608530 w 1581561"/>
                <a:gd name="connsiteY2" fmla="*/ 16412 h 1072587"/>
                <a:gd name="connsiteX3" fmla="*/ 667161 w 1581561"/>
                <a:gd name="connsiteY3" fmla="*/ 108848 h 1072587"/>
                <a:gd name="connsiteX4" fmla="*/ 720397 w 1581561"/>
                <a:gd name="connsiteY4" fmla="*/ 306133 h 1072587"/>
                <a:gd name="connsiteX5" fmla="*/ 826868 w 1581561"/>
                <a:gd name="connsiteY5" fmla="*/ 800911 h 1072587"/>
                <a:gd name="connsiteX6" fmla="*/ 933339 w 1581561"/>
                <a:gd name="connsiteY6" fmla="*/ 976276 h 1072587"/>
                <a:gd name="connsiteX7" fmla="*/ 1046074 w 1581561"/>
                <a:gd name="connsiteY7" fmla="*/ 1057695 h 1072587"/>
                <a:gd name="connsiteX8" fmla="*/ 1196386 w 1581561"/>
                <a:gd name="connsiteY8" fmla="*/ 1060826 h 1072587"/>
                <a:gd name="connsiteX9" fmla="*/ 1318515 w 1581561"/>
                <a:gd name="connsiteY9" fmla="*/ 935566 h 1072587"/>
                <a:gd name="connsiteX10" fmla="*/ 1418723 w 1581561"/>
                <a:gd name="connsiteY10" fmla="*/ 666257 h 1072587"/>
                <a:gd name="connsiteX11" fmla="*/ 1481353 w 1581561"/>
                <a:gd name="connsiteY11" fmla="*/ 412604 h 1072587"/>
                <a:gd name="connsiteX12" fmla="*/ 1581561 w 1581561"/>
                <a:gd name="connsiteY12" fmla="*/ 162084 h 1072587"/>
                <a:gd name="connsiteX0" fmla="*/ 0 w 1581561"/>
                <a:gd name="connsiteY0" fmla="*/ 6528 h 1072587"/>
                <a:gd name="connsiteX1" fmla="*/ 422828 w 1581561"/>
                <a:gd name="connsiteY1" fmla="*/ 0 h 1072587"/>
                <a:gd name="connsiteX2" fmla="*/ 608530 w 1581561"/>
                <a:gd name="connsiteY2" fmla="*/ 16412 h 1072587"/>
                <a:gd name="connsiteX3" fmla="*/ 667161 w 1581561"/>
                <a:gd name="connsiteY3" fmla="*/ 108848 h 1072587"/>
                <a:gd name="connsiteX4" fmla="*/ 720397 w 1581561"/>
                <a:gd name="connsiteY4" fmla="*/ 306133 h 1072587"/>
                <a:gd name="connsiteX5" fmla="*/ 826868 w 1581561"/>
                <a:gd name="connsiteY5" fmla="*/ 800911 h 1072587"/>
                <a:gd name="connsiteX6" fmla="*/ 933339 w 1581561"/>
                <a:gd name="connsiteY6" fmla="*/ 976276 h 1072587"/>
                <a:gd name="connsiteX7" fmla="*/ 1046074 w 1581561"/>
                <a:gd name="connsiteY7" fmla="*/ 1057695 h 1072587"/>
                <a:gd name="connsiteX8" fmla="*/ 1196386 w 1581561"/>
                <a:gd name="connsiteY8" fmla="*/ 1060826 h 1072587"/>
                <a:gd name="connsiteX9" fmla="*/ 1318515 w 1581561"/>
                <a:gd name="connsiteY9" fmla="*/ 935566 h 1072587"/>
                <a:gd name="connsiteX10" fmla="*/ 1418723 w 1581561"/>
                <a:gd name="connsiteY10" fmla="*/ 666257 h 1072587"/>
                <a:gd name="connsiteX11" fmla="*/ 1481353 w 1581561"/>
                <a:gd name="connsiteY11" fmla="*/ 412604 h 1072587"/>
                <a:gd name="connsiteX12" fmla="*/ 1581561 w 1581561"/>
                <a:gd name="connsiteY12" fmla="*/ 162084 h 1072587"/>
                <a:gd name="connsiteX0" fmla="*/ 0 w 1581561"/>
                <a:gd name="connsiteY0" fmla="*/ 0 h 1066059"/>
                <a:gd name="connsiteX1" fmla="*/ 608530 w 1581561"/>
                <a:gd name="connsiteY1" fmla="*/ 9884 h 1066059"/>
                <a:gd name="connsiteX2" fmla="*/ 667161 w 1581561"/>
                <a:gd name="connsiteY2" fmla="*/ 102320 h 1066059"/>
                <a:gd name="connsiteX3" fmla="*/ 720397 w 1581561"/>
                <a:gd name="connsiteY3" fmla="*/ 299605 h 1066059"/>
                <a:gd name="connsiteX4" fmla="*/ 826868 w 1581561"/>
                <a:gd name="connsiteY4" fmla="*/ 794383 h 1066059"/>
                <a:gd name="connsiteX5" fmla="*/ 933339 w 1581561"/>
                <a:gd name="connsiteY5" fmla="*/ 969748 h 1066059"/>
                <a:gd name="connsiteX6" fmla="*/ 1046074 w 1581561"/>
                <a:gd name="connsiteY6" fmla="*/ 1051167 h 1066059"/>
                <a:gd name="connsiteX7" fmla="*/ 1196386 w 1581561"/>
                <a:gd name="connsiteY7" fmla="*/ 1054298 h 1066059"/>
                <a:gd name="connsiteX8" fmla="*/ 1318515 w 1581561"/>
                <a:gd name="connsiteY8" fmla="*/ 929038 h 1066059"/>
                <a:gd name="connsiteX9" fmla="*/ 1418723 w 1581561"/>
                <a:gd name="connsiteY9" fmla="*/ 659729 h 1066059"/>
                <a:gd name="connsiteX10" fmla="*/ 1481353 w 1581561"/>
                <a:gd name="connsiteY10" fmla="*/ 406076 h 1066059"/>
                <a:gd name="connsiteX11" fmla="*/ 1581561 w 1581561"/>
                <a:gd name="connsiteY11" fmla="*/ 155556 h 1066059"/>
                <a:gd name="connsiteX0" fmla="*/ 0 w 1581561"/>
                <a:gd name="connsiteY0" fmla="*/ 0 h 1066059"/>
                <a:gd name="connsiteX1" fmla="*/ 608530 w 1581561"/>
                <a:gd name="connsiteY1" fmla="*/ 9884 h 1066059"/>
                <a:gd name="connsiteX2" fmla="*/ 667161 w 1581561"/>
                <a:gd name="connsiteY2" fmla="*/ 102320 h 1066059"/>
                <a:gd name="connsiteX3" fmla="*/ 720397 w 1581561"/>
                <a:gd name="connsiteY3" fmla="*/ 299605 h 1066059"/>
                <a:gd name="connsiteX4" fmla="*/ 826868 w 1581561"/>
                <a:gd name="connsiteY4" fmla="*/ 794383 h 1066059"/>
                <a:gd name="connsiteX5" fmla="*/ 933339 w 1581561"/>
                <a:gd name="connsiteY5" fmla="*/ 969748 h 1066059"/>
                <a:gd name="connsiteX6" fmla="*/ 1046074 w 1581561"/>
                <a:gd name="connsiteY6" fmla="*/ 1051167 h 1066059"/>
                <a:gd name="connsiteX7" fmla="*/ 1196386 w 1581561"/>
                <a:gd name="connsiteY7" fmla="*/ 1054298 h 1066059"/>
                <a:gd name="connsiteX8" fmla="*/ 1318515 w 1581561"/>
                <a:gd name="connsiteY8" fmla="*/ 929038 h 1066059"/>
                <a:gd name="connsiteX9" fmla="*/ 1418723 w 1581561"/>
                <a:gd name="connsiteY9" fmla="*/ 659729 h 1066059"/>
                <a:gd name="connsiteX10" fmla="*/ 1481353 w 1581561"/>
                <a:gd name="connsiteY10" fmla="*/ 406076 h 1066059"/>
                <a:gd name="connsiteX11" fmla="*/ 1581561 w 1581561"/>
                <a:gd name="connsiteY11" fmla="*/ 155556 h 1066059"/>
                <a:gd name="connsiteX0" fmla="*/ 0 w 1581561"/>
                <a:gd name="connsiteY0" fmla="*/ 0 h 1066059"/>
                <a:gd name="connsiteX1" fmla="*/ 667161 w 1581561"/>
                <a:gd name="connsiteY1" fmla="*/ 102320 h 1066059"/>
                <a:gd name="connsiteX2" fmla="*/ 720397 w 1581561"/>
                <a:gd name="connsiteY2" fmla="*/ 299605 h 1066059"/>
                <a:gd name="connsiteX3" fmla="*/ 826868 w 1581561"/>
                <a:gd name="connsiteY3" fmla="*/ 794383 h 1066059"/>
                <a:gd name="connsiteX4" fmla="*/ 933339 w 1581561"/>
                <a:gd name="connsiteY4" fmla="*/ 969748 h 1066059"/>
                <a:gd name="connsiteX5" fmla="*/ 1046074 w 1581561"/>
                <a:gd name="connsiteY5" fmla="*/ 1051167 h 1066059"/>
                <a:gd name="connsiteX6" fmla="*/ 1196386 w 1581561"/>
                <a:gd name="connsiteY6" fmla="*/ 1054298 h 1066059"/>
                <a:gd name="connsiteX7" fmla="*/ 1318515 w 1581561"/>
                <a:gd name="connsiteY7" fmla="*/ 929038 h 1066059"/>
                <a:gd name="connsiteX8" fmla="*/ 1418723 w 1581561"/>
                <a:gd name="connsiteY8" fmla="*/ 659729 h 1066059"/>
                <a:gd name="connsiteX9" fmla="*/ 1481353 w 1581561"/>
                <a:gd name="connsiteY9" fmla="*/ 406076 h 1066059"/>
                <a:gd name="connsiteX10" fmla="*/ 1581561 w 1581561"/>
                <a:gd name="connsiteY10" fmla="*/ 155556 h 1066059"/>
                <a:gd name="connsiteX0" fmla="*/ 0 w 1113970"/>
                <a:gd name="connsiteY0" fmla="*/ 0 h 2250623"/>
                <a:gd name="connsiteX1" fmla="*/ 199570 w 1113970"/>
                <a:gd name="connsiteY1" fmla="*/ 1286884 h 2250623"/>
                <a:gd name="connsiteX2" fmla="*/ 252806 w 1113970"/>
                <a:gd name="connsiteY2" fmla="*/ 1484169 h 2250623"/>
                <a:gd name="connsiteX3" fmla="*/ 359277 w 1113970"/>
                <a:gd name="connsiteY3" fmla="*/ 1978947 h 2250623"/>
                <a:gd name="connsiteX4" fmla="*/ 465748 w 1113970"/>
                <a:gd name="connsiteY4" fmla="*/ 2154312 h 2250623"/>
                <a:gd name="connsiteX5" fmla="*/ 578483 w 1113970"/>
                <a:gd name="connsiteY5" fmla="*/ 2235731 h 2250623"/>
                <a:gd name="connsiteX6" fmla="*/ 728795 w 1113970"/>
                <a:gd name="connsiteY6" fmla="*/ 2238862 h 2250623"/>
                <a:gd name="connsiteX7" fmla="*/ 850924 w 1113970"/>
                <a:gd name="connsiteY7" fmla="*/ 2113602 h 2250623"/>
                <a:gd name="connsiteX8" fmla="*/ 951132 w 1113970"/>
                <a:gd name="connsiteY8" fmla="*/ 1844293 h 2250623"/>
                <a:gd name="connsiteX9" fmla="*/ 1013762 w 1113970"/>
                <a:gd name="connsiteY9" fmla="*/ 1590640 h 2250623"/>
                <a:gd name="connsiteX10" fmla="*/ 1113970 w 1113970"/>
                <a:gd name="connsiteY10" fmla="*/ 1340120 h 2250623"/>
                <a:gd name="connsiteX0" fmla="*/ 0 w 1113970"/>
                <a:gd name="connsiteY0" fmla="*/ 0 h 2250623"/>
                <a:gd name="connsiteX1" fmla="*/ 199570 w 1113970"/>
                <a:gd name="connsiteY1" fmla="*/ 1286884 h 2250623"/>
                <a:gd name="connsiteX2" fmla="*/ 252806 w 1113970"/>
                <a:gd name="connsiteY2" fmla="*/ 1484169 h 2250623"/>
                <a:gd name="connsiteX3" fmla="*/ 359277 w 1113970"/>
                <a:gd name="connsiteY3" fmla="*/ 1978947 h 2250623"/>
                <a:gd name="connsiteX4" fmla="*/ 465748 w 1113970"/>
                <a:gd name="connsiteY4" fmla="*/ 2154312 h 2250623"/>
                <a:gd name="connsiteX5" fmla="*/ 578483 w 1113970"/>
                <a:gd name="connsiteY5" fmla="*/ 2235731 h 2250623"/>
                <a:gd name="connsiteX6" fmla="*/ 728795 w 1113970"/>
                <a:gd name="connsiteY6" fmla="*/ 2238862 h 2250623"/>
                <a:gd name="connsiteX7" fmla="*/ 850924 w 1113970"/>
                <a:gd name="connsiteY7" fmla="*/ 2113602 h 2250623"/>
                <a:gd name="connsiteX8" fmla="*/ 951132 w 1113970"/>
                <a:gd name="connsiteY8" fmla="*/ 1844293 h 2250623"/>
                <a:gd name="connsiteX9" fmla="*/ 1013762 w 1113970"/>
                <a:gd name="connsiteY9" fmla="*/ 1590640 h 2250623"/>
                <a:gd name="connsiteX10" fmla="*/ 1113970 w 1113970"/>
                <a:gd name="connsiteY10" fmla="*/ 1340120 h 2250623"/>
                <a:gd name="connsiteX0" fmla="*/ 0 w 1113970"/>
                <a:gd name="connsiteY0" fmla="*/ 0 h 2250623"/>
                <a:gd name="connsiteX1" fmla="*/ 199570 w 1113970"/>
                <a:gd name="connsiteY1" fmla="*/ 1286884 h 2250623"/>
                <a:gd name="connsiteX2" fmla="*/ 252806 w 1113970"/>
                <a:gd name="connsiteY2" fmla="*/ 1484169 h 2250623"/>
                <a:gd name="connsiteX3" fmla="*/ 359277 w 1113970"/>
                <a:gd name="connsiteY3" fmla="*/ 1978947 h 2250623"/>
                <a:gd name="connsiteX4" fmla="*/ 465748 w 1113970"/>
                <a:gd name="connsiteY4" fmla="*/ 2154312 h 2250623"/>
                <a:gd name="connsiteX5" fmla="*/ 578483 w 1113970"/>
                <a:gd name="connsiteY5" fmla="*/ 2235731 h 2250623"/>
                <a:gd name="connsiteX6" fmla="*/ 728795 w 1113970"/>
                <a:gd name="connsiteY6" fmla="*/ 2238862 h 2250623"/>
                <a:gd name="connsiteX7" fmla="*/ 850924 w 1113970"/>
                <a:gd name="connsiteY7" fmla="*/ 2113602 h 2250623"/>
                <a:gd name="connsiteX8" fmla="*/ 951132 w 1113970"/>
                <a:gd name="connsiteY8" fmla="*/ 1844293 h 2250623"/>
                <a:gd name="connsiteX9" fmla="*/ 1013762 w 1113970"/>
                <a:gd name="connsiteY9" fmla="*/ 1590640 h 2250623"/>
                <a:gd name="connsiteX10" fmla="*/ 1113970 w 1113970"/>
                <a:gd name="connsiteY10" fmla="*/ 1340120 h 2250623"/>
                <a:gd name="connsiteX0" fmla="*/ 0 w 1113970"/>
                <a:gd name="connsiteY0" fmla="*/ 0 h 2250623"/>
                <a:gd name="connsiteX1" fmla="*/ 199570 w 1113970"/>
                <a:gd name="connsiteY1" fmla="*/ 1286884 h 2250623"/>
                <a:gd name="connsiteX2" fmla="*/ 359277 w 1113970"/>
                <a:gd name="connsiteY2" fmla="*/ 1978947 h 2250623"/>
                <a:gd name="connsiteX3" fmla="*/ 465748 w 1113970"/>
                <a:gd name="connsiteY3" fmla="*/ 2154312 h 2250623"/>
                <a:gd name="connsiteX4" fmla="*/ 578483 w 1113970"/>
                <a:gd name="connsiteY4" fmla="*/ 2235731 h 2250623"/>
                <a:gd name="connsiteX5" fmla="*/ 728795 w 1113970"/>
                <a:gd name="connsiteY5" fmla="*/ 2238862 h 2250623"/>
                <a:gd name="connsiteX6" fmla="*/ 850924 w 1113970"/>
                <a:gd name="connsiteY6" fmla="*/ 2113602 h 2250623"/>
                <a:gd name="connsiteX7" fmla="*/ 951132 w 1113970"/>
                <a:gd name="connsiteY7" fmla="*/ 1844293 h 2250623"/>
                <a:gd name="connsiteX8" fmla="*/ 1013762 w 1113970"/>
                <a:gd name="connsiteY8" fmla="*/ 1590640 h 2250623"/>
                <a:gd name="connsiteX9" fmla="*/ 1113970 w 1113970"/>
                <a:gd name="connsiteY9" fmla="*/ 1340120 h 2250623"/>
                <a:gd name="connsiteX0" fmla="*/ 0 w 1217879"/>
                <a:gd name="connsiteY0" fmla="*/ 0 h 2842905"/>
                <a:gd name="connsiteX1" fmla="*/ 303479 w 1217879"/>
                <a:gd name="connsiteY1" fmla="*/ 1879166 h 2842905"/>
                <a:gd name="connsiteX2" fmla="*/ 463186 w 1217879"/>
                <a:gd name="connsiteY2" fmla="*/ 2571229 h 2842905"/>
                <a:gd name="connsiteX3" fmla="*/ 569657 w 1217879"/>
                <a:gd name="connsiteY3" fmla="*/ 2746594 h 2842905"/>
                <a:gd name="connsiteX4" fmla="*/ 682392 w 1217879"/>
                <a:gd name="connsiteY4" fmla="*/ 2828013 h 2842905"/>
                <a:gd name="connsiteX5" fmla="*/ 832704 w 1217879"/>
                <a:gd name="connsiteY5" fmla="*/ 2831144 h 2842905"/>
                <a:gd name="connsiteX6" fmla="*/ 954833 w 1217879"/>
                <a:gd name="connsiteY6" fmla="*/ 2705884 h 2842905"/>
                <a:gd name="connsiteX7" fmla="*/ 1055041 w 1217879"/>
                <a:gd name="connsiteY7" fmla="*/ 2436575 h 2842905"/>
                <a:gd name="connsiteX8" fmla="*/ 1117671 w 1217879"/>
                <a:gd name="connsiteY8" fmla="*/ 2182922 h 2842905"/>
                <a:gd name="connsiteX9" fmla="*/ 1217879 w 1217879"/>
                <a:gd name="connsiteY9" fmla="*/ 1932402 h 2842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879" h="2842905">
                  <a:moveTo>
                    <a:pt x="0" y="0"/>
                  </a:moveTo>
                  <a:cubicBezTo>
                    <a:pt x="128868" y="938116"/>
                    <a:pt x="226281" y="1450628"/>
                    <a:pt x="303479" y="1879166"/>
                  </a:cubicBezTo>
                  <a:cubicBezTo>
                    <a:pt x="380677" y="2307704"/>
                    <a:pt x="418823" y="2426658"/>
                    <a:pt x="463186" y="2571229"/>
                  </a:cubicBezTo>
                  <a:cubicBezTo>
                    <a:pt x="507549" y="2715800"/>
                    <a:pt x="533123" y="2703797"/>
                    <a:pt x="569657" y="2746594"/>
                  </a:cubicBezTo>
                  <a:cubicBezTo>
                    <a:pt x="606191" y="2789391"/>
                    <a:pt x="638551" y="2813921"/>
                    <a:pt x="682392" y="2828013"/>
                  </a:cubicBezTo>
                  <a:cubicBezTo>
                    <a:pt x="726233" y="2842105"/>
                    <a:pt x="787297" y="2851499"/>
                    <a:pt x="832704" y="2831144"/>
                  </a:cubicBezTo>
                  <a:cubicBezTo>
                    <a:pt x="878111" y="2810789"/>
                    <a:pt x="917777" y="2771646"/>
                    <a:pt x="954833" y="2705884"/>
                  </a:cubicBezTo>
                  <a:cubicBezTo>
                    <a:pt x="991889" y="2640123"/>
                    <a:pt x="1027901" y="2523735"/>
                    <a:pt x="1055041" y="2436575"/>
                  </a:cubicBezTo>
                  <a:cubicBezTo>
                    <a:pt x="1082181" y="2349415"/>
                    <a:pt x="1090531" y="2266951"/>
                    <a:pt x="1117671" y="2182922"/>
                  </a:cubicBezTo>
                  <a:cubicBezTo>
                    <a:pt x="1144811" y="2098893"/>
                    <a:pt x="1169340" y="1987203"/>
                    <a:pt x="1217879" y="1932402"/>
                  </a:cubicBezTo>
                </a:path>
              </a:pathLst>
            </a:custGeom>
            <a:noFill/>
            <a:ln w="152400" cap="rnd">
              <a:solidFill>
                <a:srgbClr val="008F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a:off x="3284692" y="3926919"/>
              <a:ext cx="2074033" cy="2137648"/>
            </a:xfrm>
            <a:custGeom>
              <a:avLst/>
              <a:gdLst>
                <a:gd name="connsiteX0" fmla="*/ 0 w 2091846"/>
                <a:gd name="connsiteY0" fmla="*/ 1076333 h 1084914"/>
                <a:gd name="connsiteX1" fmla="*/ 284967 w 2091846"/>
                <a:gd name="connsiteY1" fmla="*/ 1082596 h 1084914"/>
                <a:gd name="connsiteX2" fmla="*/ 488515 w 2091846"/>
                <a:gd name="connsiteY2" fmla="*/ 1041886 h 1084914"/>
                <a:gd name="connsiteX3" fmla="*/ 638827 w 2091846"/>
                <a:gd name="connsiteY3" fmla="*/ 932283 h 1084914"/>
                <a:gd name="connsiteX4" fmla="*/ 720246 w 2091846"/>
                <a:gd name="connsiteY4" fmla="*/ 672368 h 1084914"/>
                <a:gd name="connsiteX5" fmla="*/ 829849 w 2091846"/>
                <a:gd name="connsiteY5" fmla="*/ 221431 h 1084914"/>
                <a:gd name="connsiteX6" fmla="*/ 914400 w 2091846"/>
                <a:gd name="connsiteY6" fmla="*/ 67987 h 1084914"/>
                <a:gd name="connsiteX7" fmla="*/ 992687 w 2091846"/>
                <a:gd name="connsiteY7" fmla="*/ 14752 h 1084914"/>
                <a:gd name="connsiteX8" fmla="*/ 1077238 w 2091846"/>
                <a:gd name="connsiteY8" fmla="*/ 2226 h 1084914"/>
                <a:gd name="connsiteX9" fmla="*/ 1183709 w 2091846"/>
                <a:gd name="connsiteY9" fmla="*/ 52330 h 1084914"/>
                <a:gd name="connsiteX10" fmla="*/ 1302706 w 2091846"/>
                <a:gd name="connsiteY10" fmla="*/ 296587 h 1084914"/>
                <a:gd name="connsiteX11" fmla="*/ 1484334 w 2091846"/>
                <a:gd name="connsiteY11" fmla="*/ 838338 h 1084914"/>
                <a:gd name="connsiteX12" fmla="*/ 1615857 w 2091846"/>
                <a:gd name="connsiteY12" fmla="*/ 998045 h 1084914"/>
                <a:gd name="connsiteX13" fmla="*/ 1750512 w 2091846"/>
                <a:gd name="connsiteY13" fmla="*/ 1038755 h 1084914"/>
                <a:gd name="connsiteX14" fmla="*/ 1860115 w 2091846"/>
                <a:gd name="connsiteY14" fmla="*/ 998045 h 1084914"/>
                <a:gd name="connsiteX15" fmla="*/ 1913350 w 2091846"/>
                <a:gd name="connsiteY15" fmla="*/ 891574 h 1084914"/>
                <a:gd name="connsiteX16" fmla="*/ 1985375 w 2091846"/>
                <a:gd name="connsiteY16" fmla="*/ 822681 h 1084914"/>
                <a:gd name="connsiteX17" fmla="*/ 2091846 w 2091846"/>
                <a:gd name="connsiteY17" fmla="*/ 797629 h 1084914"/>
                <a:gd name="connsiteX0" fmla="*/ 0 w 2123162"/>
                <a:gd name="connsiteY0" fmla="*/ 1085728 h 1089324"/>
                <a:gd name="connsiteX1" fmla="*/ 316283 w 2123162"/>
                <a:gd name="connsiteY1" fmla="*/ 1082596 h 1089324"/>
                <a:gd name="connsiteX2" fmla="*/ 519831 w 2123162"/>
                <a:gd name="connsiteY2" fmla="*/ 1041886 h 1089324"/>
                <a:gd name="connsiteX3" fmla="*/ 670143 w 2123162"/>
                <a:gd name="connsiteY3" fmla="*/ 932283 h 1089324"/>
                <a:gd name="connsiteX4" fmla="*/ 751562 w 2123162"/>
                <a:gd name="connsiteY4" fmla="*/ 672368 h 1089324"/>
                <a:gd name="connsiteX5" fmla="*/ 861165 w 2123162"/>
                <a:gd name="connsiteY5" fmla="*/ 221431 h 1089324"/>
                <a:gd name="connsiteX6" fmla="*/ 945716 w 2123162"/>
                <a:gd name="connsiteY6" fmla="*/ 67987 h 1089324"/>
                <a:gd name="connsiteX7" fmla="*/ 1024003 w 2123162"/>
                <a:gd name="connsiteY7" fmla="*/ 14752 h 1089324"/>
                <a:gd name="connsiteX8" fmla="*/ 1108554 w 2123162"/>
                <a:gd name="connsiteY8" fmla="*/ 2226 h 1089324"/>
                <a:gd name="connsiteX9" fmla="*/ 1215025 w 2123162"/>
                <a:gd name="connsiteY9" fmla="*/ 52330 h 1089324"/>
                <a:gd name="connsiteX10" fmla="*/ 1334022 w 2123162"/>
                <a:gd name="connsiteY10" fmla="*/ 296587 h 1089324"/>
                <a:gd name="connsiteX11" fmla="*/ 1515650 w 2123162"/>
                <a:gd name="connsiteY11" fmla="*/ 838338 h 1089324"/>
                <a:gd name="connsiteX12" fmla="*/ 1647173 w 2123162"/>
                <a:gd name="connsiteY12" fmla="*/ 998045 h 1089324"/>
                <a:gd name="connsiteX13" fmla="*/ 1781828 w 2123162"/>
                <a:gd name="connsiteY13" fmla="*/ 1038755 h 1089324"/>
                <a:gd name="connsiteX14" fmla="*/ 1891431 w 2123162"/>
                <a:gd name="connsiteY14" fmla="*/ 998045 h 1089324"/>
                <a:gd name="connsiteX15" fmla="*/ 1944666 w 2123162"/>
                <a:gd name="connsiteY15" fmla="*/ 891574 h 1089324"/>
                <a:gd name="connsiteX16" fmla="*/ 2016691 w 2123162"/>
                <a:gd name="connsiteY16" fmla="*/ 822681 h 1089324"/>
                <a:gd name="connsiteX17" fmla="*/ 2123162 w 2123162"/>
                <a:gd name="connsiteY17" fmla="*/ 797629 h 1089324"/>
                <a:gd name="connsiteX0" fmla="*/ 0 w 2116898"/>
                <a:gd name="connsiteY0" fmla="*/ 1076333 h 1084914"/>
                <a:gd name="connsiteX1" fmla="*/ 310019 w 2116898"/>
                <a:gd name="connsiteY1" fmla="*/ 1082596 h 1084914"/>
                <a:gd name="connsiteX2" fmla="*/ 513567 w 2116898"/>
                <a:gd name="connsiteY2" fmla="*/ 1041886 h 1084914"/>
                <a:gd name="connsiteX3" fmla="*/ 663879 w 2116898"/>
                <a:gd name="connsiteY3" fmla="*/ 932283 h 1084914"/>
                <a:gd name="connsiteX4" fmla="*/ 745298 w 2116898"/>
                <a:gd name="connsiteY4" fmla="*/ 672368 h 1084914"/>
                <a:gd name="connsiteX5" fmla="*/ 854901 w 2116898"/>
                <a:gd name="connsiteY5" fmla="*/ 221431 h 1084914"/>
                <a:gd name="connsiteX6" fmla="*/ 939452 w 2116898"/>
                <a:gd name="connsiteY6" fmla="*/ 67987 h 1084914"/>
                <a:gd name="connsiteX7" fmla="*/ 1017739 w 2116898"/>
                <a:gd name="connsiteY7" fmla="*/ 14752 h 1084914"/>
                <a:gd name="connsiteX8" fmla="*/ 1102290 w 2116898"/>
                <a:gd name="connsiteY8" fmla="*/ 2226 h 1084914"/>
                <a:gd name="connsiteX9" fmla="*/ 1208761 w 2116898"/>
                <a:gd name="connsiteY9" fmla="*/ 52330 h 1084914"/>
                <a:gd name="connsiteX10" fmla="*/ 1327758 w 2116898"/>
                <a:gd name="connsiteY10" fmla="*/ 296587 h 1084914"/>
                <a:gd name="connsiteX11" fmla="*/ 1509386 w 2116898"/>
                <a:gd name="connsiteY11" fmla="*/ 838338 h 1084914"/>
                <a:gd name="connsiteX12" fmla="*/ 1640909 w 2116898"/>
                <a:gd name="connsiteY12" fmla="*/ 998045 h 1084914"/>
                <a:gd name="connsiteX13" fmla="*/ 1775564 w 2116898"/>
                <a:gd name="connsiteY13" fmla="*/ 1038755 h 1084914"/>
                <a:gd name="connsiteX14" fmla="*/ 1885167 w 2116898"/>
                <a:gd name="connsiteY14" fmla="*/ 998045 h 1084914"/>
                <a:gd name="connsiteX15" fmla="*/ 1938402 w 2116898"/>
                <a:gd name="connsiteY15" fmla="*/ 891574 h 1084914"/>
                <a:gd name="connsiteX16" fmla="*/ 2010427 w 2116898"/>
                <a:gd name="connsiteY16" fmla="*/ 822681 h 1084914"/>
                <a:gd name="connsiteX17" fmla="*/ 2116898 w 2116898"/>
                <a:gd name="connsiteY17" fmla="*/ 797629 h 1084914"/>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32283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29641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39036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1495 w 2116898"/>
                <a:gd name="connsiteY10" fmla="*/ 309114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996 h 1081400"/>
                <a:gd name="connsiteX1" fmla="*/ 300624 w 2116898"/>
                <a:gd name="connsiteY1" fmla="*/ 1076996 h 1081400"/>
                <a:gd name="connsiteX2" fmla="*/ 513567 w 2116898"/>
                <a:gd name="connsiteY2" fmla="*/ 1042549 h 1081400"/>
                <a:gd name="connsiteX3" fmla="*/ 663879 w 2116898"/>
                <a:gd name="connsiteY3" fmla="*/ 914157 h 1081400"/>
                <a:gd name="connsiteX4" fmla="*/ 742168 w 2116898"/>
                <a:gd name="connsiteY4" fmla="*/ 632322 h 1081400"/>
                <a:gd name="connsiteX5" fmla="*/ 829849 w 2116898"/>
                <a:gd name="connsiteY5" fmla="*/ 262804 h 1081400"/>
                <a:gd name="connsiteX6" fmla="*/ 939452 w 2116898"/>
                <a:gd name="connsiteY6" fmla="*/ 68650 h 1081400"/>
                <a:gd name="connsiteX7" fmla="*/ 1017739 w 2116898"/>
                <a:gd name="connsiteY7" fmla="*/ 15415 h 1081400"/>
                <a:gd name="connsiteX8" fmla="*/ 1102290 w 2116898"/>
                <a:gd name="connsiteY8" fmla="*/ 2889 h 1081400"/>
                <a:gd name="connsiteX9" fmla="*/ 1189972 w 2116898"/>
                <a:gd name="connsiteY9" fmla="*/ 62388 h 1081400"/>
                <a:gd name="connsiteX10" fmla="*/ 1321495 w 2116898"/>
                <a:gd name="connsiteY10" fmla="*/ 309777 h 1081400"/>
                <a:gd name="connsiteX11" fmla="*/ 1509386 w 2116898"/>
                <a:gd name="connsiteY11" fmla="*/ 839001 h 1081400"/>
                <a:gd name="connsiteX12" fmla="*/ 1640909 w 2116898"/>
                <a:gd name="connsiteY12" fmla="*/ 998708 h 1081400"/>
                <a:gd name="connsiteX13" fmla="*/ 1775564 w 2116898"/>
                <a:gd name="connsiteY13" fmla="*/ 1039418 h 1081400"/>
                <a:gd name="connsiteX14" fmla="*/ 1885167 w 2116898"/>
                <a:gd name="connsiteY14" fmla="*/ 998708 h 1081400"/>
                <a:gd name="connsiteX15" fmla="*/ 1938402 w 2116898"/>
                <a:gd name="connsiteY15" fmla="*/ 892237 h 1081400"/>
                <a:gd name="connsiteX16" fmla="*/ 2010427 w 2116898"/>
                <a:gd name="connsiteY16" fmla="*/ 823344 h 1081400"/>
                <a:gd name="connsiteX17" fmla="*/ 2116898 w 2116898"/>
                <a:gd name="connsiteY17" fmla="*/ 798292 h 1081400"/>
                <a:gd name="connsiteX0" fmla="*/ 0 w 2116898"/>
                <a:gd name="connsiteY0" fmla="*/ 1077218 h 1081622"/>
                <a:gd name="connsiteX1" fmla="*/ 300624 w 2116898"/>
                <a:gd name="connsiteY1" fmla="*/ 1077218 h 1081622"/>
                <a:gd name="connsiteX2" fmla="*/ 513567 w 2116898"/>
                <a:gd name="connsiteY2" fmla="*/ 1042771 h 1081622"/>
                <a:gd name="connsiteX3" fmla="*/ 663879 w 2116898"/>
                <a:gd name="connsiteY3" fmla="*/ 914379 h 1081622"/>
                <a:gd name="connsiteX4" fmla="*/ 742168 w 2116898"/>
                <a:gd name="connsiteY4" fmla="*/ 632544 h 1081622"/>
                <a:gd name="connsiteX5" fmla="*/ 829849 w 2116898"/>
                <a:gd name="connsiteY5" fmla="*/ 263026 h 1081622"/>
                <a:gd name="connsiteX6" fmla="*/ 939452 w 2116898"/>
                <a:gd name="connsiteY6" fmla="*/ 68872 h 1081622"/>
                <a:gd name="connsiteX7" fmla="*/ 1017739 w 2116898"/>
                <a:gd name="connsiteY7" fmla="*/ 15637 h 1081622"/>
                <a:gd name="connsiteX8" fmla="*/ 1102290 w 2116898"/>
                <a:gd name="connsiteY8" fmla="*/ 3111 h 1081622"/>
                <a:gd name="connsiteX9" fmla="*/ 1196235 w 2116898"/>
                <a:gd name="connsiteY9" fmla="*/ 65742 h 1081622"/>
                <a:gd name="connsiteX10" fmla="*/ 1321495 w 2116898"/>
                <a:gd name="connsiteY10" fmla="*/ 309999 h 1081622"/>
                <a:gd name="connsiteX11" fmla="*/ 1509386 w 2116898"/>
                <a:gd name="connsiteY11" fmla="*/ 839223 h 1081622"/>
                <a:gd name="connsiteX12" fmla="*/ 1640909 w 2116898"/>
                <a:gd name="connsiteY12" fmla="*/ 998930 h 1081622"/>
                <a:gd name="connsiteX13" fmla="*/ 1775564 w 2116898"/>
                <a:gd name="connsiteY13" fmla="*/ 1039640 h 1081622"/>
                <a:gd name="connsiteX14" fmla="*/ 1885167 w 2116898"/>
                <a:gd name="connsiteY14" fmla="*/ 998930 h 1081622"/>
                <a:gd name="connsiteX15" fmla="*/ 1938402 w 2116898"/>
                <a:gd name="connsiteY15" fmla="*/ 892459 h 1081622"/>
                <a:gd name="connsiteX16" fmla="*/ 2010427 w 2116898"/>
                <a:gd name="connsiteY16" fmla="*/ 823566 h 1081622"/>
                <a:gd name="connsiteX17" fmla="*/ 2116898 w 2116898"/>
                <a:gd name="connsiteY17" fmla="*/ 798514 h 1081622"/>
                <a:gd name="connsiteX0" fmla="*/ 0 w 2116898"/>
                <a:gd name="connsiteY0" fmla="*/ 1061645 h 1066049"/>
                <a:gd name="connsiteX1" fmla="*/ 300624 w 2116898"/>
                <a:gd name="connsiteY1" fmla="*/ 1061645 h 1066049"/>
                <a:gd name="connsiteX2" fmla="*/ 513567 w 2116898"/>
                <a:gd name="connsiteY2" fmla="*/ 1027198 h 1066049"/>
                <a:gd name="connsiteX3" fmla="*/ 663879 w 2116898"/>
                <a:gd name="connsiteY3" fmla="*/ 898806 h 1066049"/>
                <a:gd name="connsiteX4" fmla="*/ 742168 w 2116898"/>
                <a:gd name="connsiteY4" fmla="*/ 616971 h 1066049"/>
                <a:gd name="connsiteX5" fmla="*/ 829849 w 2116898"/>
                <a:gd name="connsiteY5" fmla="*/ 247453 h 1066049"/>
                <a:gd name="connsiteX6" fmla="*/ 939452 w 2116898"/>
                <a:gd name="connsiteY6" fmla="*/ 53299 h 1066049"/>
                <a:gd name="connsiteX7" fmla="*/ 1017739 w 2116898"/>
                <a:gd name="connsiteY7" fmla="*/ 64 h 1066049"/>
                <a:gd name="connsiteX8" fmla="*/ 1196235 w 2116898"/>
                <a:gd name="connsiteY8" fmla="*/ 50169 h 1066049"/>
                <a:gd name="connsiteX9" fmla="*/ 1321495 w 2116898"/>
                <a:gd name="connsiteY9" fmla="*/ 294426 h 1066049"/>
                <a:gd name="connsiteX10" fmla="*/ 1509386 w 2116898"/>
                <a:gd name="connsiteY10" fmla="*/ 823650 h 1066049"/>
                <a:gd name="connsiteX11" fmla="*/ 1640909 w 2116898"/>
                <a:gd name="connsiteY11" fmla="*/ 983357 h 1066049"/>
                <a:gd name="connsiteX12" fmla="*/ 1775564 w 2116898"/>
                <a:gd name="connsiteY12" fmla="*/ 1024067 h 1066049"/>
                <a:gd name="connsiteX13" fmla="*/ 1885167 w 2116898"/>
                <a:gd name="connsiteY13" fmla="*/ 983357 h 1066049"/>
                <a:gd name="connsiteX14" fmla="*/ 1938402 w 2116898"/>
                <a:gd name="connsiteY14" fmla="*/ 876886 h 1066049"/>
                <a:gd name="connsiteX15" fmla="*/ 2010427 w 2116898"/>
                <a:gd name="connsiteY15" fmla="*/ 807993 h 1066049"/>
                <a:gd name="connsiteX16" fmla="*/ 2116898 w 2116898"/>
                <a:gd name="connsiteY16" fmla="*/ 782941 h 1066049"/>
                <a:gd name="connsiteX0" fmla="*/ 0 w 2116898"/>
                <a:gd name="connsiteY0" fmla="*/ 1086641 h 1091045"/>
                <a:gd name="connsiteX1" fmla="*/ 300624 w 2116898"/>
                <a:gd name="connsiteY1" fmla="*/ 1086641 h 1091045"/>
                <a:gd name="connsiteX2" fmla="*/ 513567 w 2116898"/>
                <a:gd name="connsiteY2" fmla="*/ 1052194 h 1091045"/>
                <a:gd name="connsiteX3" fmla="*/ 663879 w 2116898"/>
                <a:gd name="connsiteY3" fmla="*/ 923802 h 1091045"/>
                <a:gd name="connsiteX4" fmla="*/ 742168 w 2116898"/>
                <a:gd name="connsiteY4" fmla="*/ 641967 h 1091045"/>
                <a:gd name="connsiteX5" fmla="*/ 829849 w 2116898"/>
                <a:gd name="connsiteY5" fmla="*/ 272449 h 1091045"/>
                <a:gd name="connsiteX6" fmla="*/ 939452 w 2116898"/>
                <a:gd name="connsiteY6" fmla="*/ 78295 h 1091045"/>
                <a:gd name="connsiteX7" fmla="*/ 1080369 w 2116898"/>
                <a:gd name="connsiteY7" fmla="*/ 8 h 1091045"/>
                <a:gd name="connsiteX8" fmla="*/ 1196235 w 2116898"/>
                <a:gd name="connsiteY8" fmla="*/ 75165 h 1091045"/>
                <a:gd name="connsiteX9" fmla="*/ 1321495 w 2116898"/>
                <a:gd name="connsiteY9" fmla="*/ 319422 h 1091045"/>
                <a:gd name="connsiteX10" fmla="*/ 1509386 w 2116898"/>
                <a:gd name="connsiteY10" fmla="*/ 848646 h 1091045"/>
                <a:gd name="connsiteX11" fmla="*/ 1640909 w 2116898"/>
                <a:gd name="connsiteY11" fmla="*/ 1008353 h 1091045"/>
                <a:gd name="connsiteX12" fmla="*/ 1775564 w 2116898"/>
                <a:gd name="connsiteY12" fmla="*/ 1049063 h 1091045"/>
                <a:gd name="connsiteX13" fmla="*/ 1885167 w 2116898"/>
                <a:gd name="connsiteY13" fmla="*/ 1008353 h 1091045"/>
                <a:gd name="connsiteX14" fmla="*/ 1938402 w 2116898"/>
                <a:gd name="connsiteY14" fmla="*/ 901882 h 1091045"/>
                <a:gd name="connsiteX15" fmla="*/ 2010427 w 2116898"/>
                <a:gd name="connsiteY15" fmla="*/ 832989 h 1091045"/>
                <a:gd name="connsiteX16" fmla="*/ 2116898 w 2116898"/>
                <a:gd name="connsiteY16" fmla="*/ 807937 h 1091045"/>
                <a:gd name="connsiteX0" fmla="*/ 0 w 2116898"/>
                <a:gd name="connsiteY0" fmla="*/ 1074124 h 1078528"/>
                <a:gd name="connsiteX1" fmla="*/ 300624 w 2116898"/>
                <a:gd name="connsiteY1" fmla="*/ 1074124 h 1078528"/>
                <a:gd name="connsiteX2" fmla="*/ 513567 w 2116898"/>
                <a:gd name="connsiteY2" fmla="*/ 1039677 h 1078528"/>
                <a:gd name="connsiteX3" fmla="*/ 663879 w 2116898"/>
                <a:gd name="connsiteY3" fmla="*/ 911285 h 1078528"/>
                <a:gd name="connsiteX4" fmla="*/ 742168 w 2116898"/>
                <a:gd name="connsiteY4" fmla="*/ 629450 h 1078528"/>
                <a:gd name="connsiteX5" fmla="*/ 829849 w 2116898"/>
                <a:gd name="connsiteY5" fmla="*/ 259932 h 1078528"/>
                <a:gd name="connsiteX6" fmla="*/ 939452 w 2116898"/>
                <a:gd name="connsiteY6" fmla="*/ 65778 h 1078528"/>
                <a:gd name="connsiteX7" fmla="*/ 1092895 w 2116898"/>
                <a:gd name="connsiteY7" fmla="*/ 17 h 1078528"/>
                <a:gd name="connsiteX8" fmla="*/ 1196235 w 2116898"/>
                <a:gd name="connsiteY8" fmla="*/ 62648 h 1078528"/>
                <a:gd name="connsiteX9" fmla="*/ 1321495 w 2116898"/>
                <a:gd name="connsiteY9" fmla="*/ 306905 h 1078528"/>
                <a:gd name="connsiteX10" fmla="*/ 1509386 w 2116898"/>
                <a:gd name="connsiteY10" fmla="*/ 836129 h 1078528"/>
                <a:gd name="connsiteX11" fmla="*/ 1640909 w 2116898"/>
                <a:gd name="connsiteY11" fmla="*/ 995836 h 1078528"/>
                <a:gd name="connsiteX12" fmla="*/ 1775564 w 2116898"/>
                <a:gd name="connsiteY12" fmla="*/ 1036546 h 1078528"/>
                <a:gd name="connsiteX13" fmla="*/ 1885167 w 2116898"/>
                <a:gd name="connsiteY13" fmla="*/ 995836 h 1078528"/>
                <a:gd name="connsiteX14" fmla="*/ 1938402 w 2116898"/>
                <a:gd name="connsiteY14" fmla="*/ 889365 h 1078528"/>
                <a:gd name="connsiteX15" fmla="*/ 2010427 w 2116898"/>
                <a:gd name="connsiteY15" fmla="*/ 820472 h 1078528"/>
                <a:gd name="connsiteX16" fmla="*/ 2116898 w 2116898"/>
                <a:gd name="connsiteY16" fmla="*/ 795420 h 1078528"/>
                <a:gd name="connsiteX0" fmla="*/ 0 w 2116898"/>
                <a:gd name="connsiteY0" fmla="*/ 1083511 h 1087915"/>
                <a:gd name="connsiteX1" fmla="*/ 300624 w 2116898"/>
                <a:gd name="connsiteY1" fmla="*/ 1083511 h 1087915"/>
                <a:gd name="connsiteX2" fmla="*/ 513567 w 2116898"/>
                <a:gd name="connsiteY2" fmla="*/ 1049064 h 1087915"/>
                <a:gd name="connsiteX3" fmla="*/ 663879 w 2116898"/>
                <a:gd name="connsiteY3" fmla="*/ 920672 h 1087915"/>
                <a:gd name="connsiteX4" fmla="*/ 742168 w 2116898"/>
                <a:gd name="connsiteY4" fmla="*/ 638837 h 1087915"/>
                <a:gd name="connsiteX5" fmla="*/ 829849 w 2116898"/>
                <a:gd name="connsiteY5" fmla="*/ 269319 h 1087915"/>
                <a:gd name="connsiteX6" fmla="*/ 939452 w 2116898"/>
                <a:gd name="connsiteY6" fmla="*/ 75165 h 1087915"/>
                <a:gd name="connsiteX7" fmla="*/ 1089764 w 2116898"/>
                <a:gd name="connsiteY7" fmla="*/ 10 h 1087915"/>
                <a:gd name="connsiteX8" fmla="*/ 1196235 w 2116898"/>
                <a:gd name="connsiteY8" fmla="*/ 72035 h 1087915"/>
                <a:gd name="connsiteX9" fmla="*/ 1321495 w 2116898"/>
                <a:gd name="connsiteY9" fmla="*/ 316292 h 1087915"/>
                <a:gd name="connsiteX10" fmla="*/ 1509386 w 2116898"/>
                <a:gd name="connsiteY10" fmla="*/ 845516 h 1087915"/>
                <a:gd name="connsiteX11" fmla="*/ 1640909 w 2116898"/>
                <a:gd name="connsiteY11" fmla="*/ 1005223 h 1087915"/>
                <a:gd name="connsiteX12" fmla="*/ 1775564 w 2116898"/>
                <a:gd name="connsiteY12" fmla="*/ 1045933 h 1087915"/>
                <a:gd name="connsiteX13" fmla="*/ 1885167 w 2116898"/>
                <a:gd name="connsiteY13" fmla="*/ 1005223 h 1087915"/>
                <a:gd name="connsiteX14" fmla="*/ 1938402 w 2116898"/>
                <a:gd name="connsiteY14" fmla="*/ 898752 h 1087915"/>
                <a:gd name="connsiteX15" fmla="*/ 2010427 w 2116898"/>
                <a:gd name="connsiteY15" fmla="*/ 829859 h 1087915"/>
                <a:gd name="connsiteX16" fmla="*/ 2116898 w 2116898"/>
                <a:gd name="connsiteY16" fmla="*/ 804807 h 1087915"/>
                <a:gd name="connsiteX0" fmla="*/ 0 w 2116898"/>
                <a:gd name="connsiteY0" fmla="*/ 1084558 h 1088962"/>
                <a:gd name="connsiteX1" fmla="*/ 300624 w 2116898"/>
                <a:gd name="connsiteY1" fmla="*/ 1084558 h 1088962"/>
                <a:gd name="connsiteX2" fmla="*/ 513567 w 2116898"/>
                <a:gd name="connsiteY2" fmla="*/ 1050111 h 1088962"/>
                <a:gd name="connsiteX3" fmla="*/ 663879 w 2116898"/>
                <a:gd name="connsiteY3" fmla="*/ 921719 h 1088962"/>
                <a:gd name="connsiteX4" fmla="*/ 742168 w 2116898"/>
                <a:gd name="connsiteY4" fmla="*/ 639884 h 1088962"/>
                <a:gd name="connsiteX5" fmla="*/ 829849 w 2116898"/>
                <a:gd name="connsiteY5" fmla="*/ 270366 h 1088962"/>
                <a:gd name="connsiteX6" fmla="*/ 939452 w 2116898"/>
                <a:gd name="connsiteY6" fmla="*/ 76212 h 1088962"/>
                <a:gd name="connsiteX7" fmla="*/ 1089764 w 2116898"/>
                <a:gd name="connsiteY7" fmla="*/ 1057 h 1088962"/>
                <a:gd name="connsiteX8" fmla="*/ 1196235 w 2116898"/>
                <a:gd name="connsiteY8" fmla="*/ 73082 h 1088962"/>
                <a:gd name="connsiteX9" fmla="*/ 1321495 w 2116898"/>
                <a:gd name="connsiteY9" fmla="*/ 317339 h 1088962"/>
                <a:gd name="connsiteX10" fmla="*/ 1509386 w 2116898"/>
                <a:gd name="connsiteY10" fmla="*/ 846563 h 1088962"/>
                <a:gd name="connsiteX11" fmla="*/ 1640909 w 2116898"/>
                <a:gd name="connsiteY11" fmla="*/ 1006270 h 1088962"/>
                <a:gd name="connsiteX12" fmla="*/ 1775564 w 2116898"/>
                <a:gd name="connsiteY12" fmla="*/ 1046980 h 1088962"/>
                <a:gd name="connsiteX13" fmla="*/ 1885167 w 2116898"/>
                <a:gd name="connsiteY13" fmla="*/ 1006270 h 1088962"/>
                <a:gd name="connsiteX14" fmla="*/ 1938402 w 2116898"/>
                <a:gd name="connsiteY14" fmla="*/ 899799 h 1088962"/>
                <a:gd name="connsiteX15" fmla="*/ 2010427 w 2116898"/>
                <a:gd name="connsiteY15" fmla="*/ 830906 h 1088962"/>
                <a:gd name="connsiteX16" fmla="*/ 2116898 w 2116898"/>
                <a:gd name="connsiteY16" fmla="*/ 805854 h 1088962"/>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196235 w 2116898"/>
                <a:gd name="connsiteY8" fmla="*/ 72171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41480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25044 w 2116898"/>
                <a:gd name="connsiteY10" fmla="*/ 851915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53434 w 2116898"/>
                <a:gd name="connsiteY11" fmla="*/ 1014754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34645 w 2116898"/>
                <a:gd name="connsiteY11" fmla="*/ 1021017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94562 w 2170132"/>
                <a:gd name="connsiteY13" fmla="*/ 980306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10219 w 2170132"/>
                <a:gd name="connsiteY13" fmla="*/ 995963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898888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923940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8072 w 2170132"/>
                <a:gd name="connsiteY10" fmla="*/ 73291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1985375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5525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5877 w 2170132"/>
                <a:gd name="connsiteY13" fmla="*/ 983436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6483 w 2170132"/>
                <a:gd name="connsiteY13" fmla="*/ 964647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32139 w 2170132"/>
                <a:gd name="connsiteY14" fmla="*/ 1002229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035479 w 2170132"/>
                <a:gd name="connsiteY14" fmla="*/ 90828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66586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58178 h 1088051"/>
                <a:gd name="connsiteX15" fmla="*/ 2170132 w 2170132"/>
                <a:gd name="connsiteY15" fmla="*/ 817468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82452 w 2301655"/>
                <a:gd name="connsiteY15" fmla="*/ 833127 h 1088051"/>
                <a:gd name="connsiteX16" fmla="*/ 2301655 w 2301655"/>
                <a:gd name="connsiteY16"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98109 w 2301655"/>
                <a:gd name="connsiteY15" fmla="*/ 817469 h 1088051"/>
                <a:gd name="connsiteX16" fmla="*/ 2301655 w 2301655"/>
                <a:gd name="connsiteY16" fmla="*/ 820599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 name="connsiteX0" fmla="*/ 0 w 2101239"/>
                <a:gd name="connsiteY0" fmla="*/ 1083647 h 1083647"/>
                <a:gd name="connsiteX1" fmla="*/ 212943 w 2101239"/>
                <a:gd name="connsiteY1" fmla="*/ 1049200 h 1083647"/>
                <a:gd name="connsiteX2" fmla="*/ 363255 w 2101239"/>
                <a:gd name="connsiteY2" fmla="*/ 920808 h 1083647"/>
                <a:gd name="connsiteX3" fmla="*/ 441544 w 2101239"/>
                <a:gd name="connsiteY3" fmla="*/ 638973 h 1083647"/>
                <a:gd name="connsiteX4" fmla="*/ 529225 w 2101239"/>
                <a:gd name="connsiteY4" fmla="*/ 269455 h 1083647"/>
                <a:gd name="connsiteX5" fmla="*/ 638828 w 2101239"/>
                <a:gd name="connsiteY5" fmla="*/ 75301 h 1083647"/>
                <a:gd name="connsiteX6" fmla="*/ 789140 w 2101239"/>
                <a:gd name="connsiteY6" fmla="*/ 146 h 1083647"/>
                <a:gd name="connsiteX7" fmla="*/ 920663 w 2101239"/>
                <a:gd name="connsiteY7" fmla="*/ 90960 h 1083647"/>
                <a:gd name="connsiteX8" fmla="*/ 1036528 w 2101239"/>
                <a:gd name="connsiteY8" fmla="*/ 354006 h 1083647"/>
                <a:gd name="connsiteX9" fmla="*/ 1174316 w 2101239"/>
                <a:gd name="connsiteY9" fmla="*/ 754838 h 1083647"/>
                <a:gd name="connsiteX10" fmla="*/ 1315232 w 2101239"/>
                <a:gd name="connsiteY10" fmla="*/ 999097 h 1083647"/>
                <a:gd name="connsiteX11" fmla="*/ 1484334 w 2101239"/>
                <a:gd name="connsiteY11" fmla="*/ 1061726 h 1083647"/>
                <a:gd name="connsiteX12" fmla="*/ 1578282 w 2101239"/>
                <a:gd name="connsiteY12" fmla="*/ 1005357 h 1083647"/>
                <a:gd name="connsiteX13" fmla="*/ 1678488 w 2101239"/>
                <a:gd name="connsiteY13" fmla="*/ 858178 h 1083647"/>
                <a:gd name="connsiteX14" fmla="*/ 1797485 w 2101239"/>
                <a:gd name="connsiteY14" fmla="*/ 817469 h 1083647"/>
                <a:gd name="connsiteX15" fmla="*/ 2101239 w 2101239"/>
                <a:gd name="connsiteY15" fmla="*/ 814336 h 1083647"/>
                <a:gd name="connsiteX0" fmla="*/ 0 w 2101239"/>
                <a:gd name="connsiteY0" fmla="*/ 1083647 h 1083647"/>
                <a:gd name="connsiteX1" fmla="*/ 212943 w 2101239"/>
                <a:gd name="connsiteY1" fmla="*/ 1049200 h 1083647"/>
                <a:gd name="connsiteX2" fmla="*/ 363255 w 2101239"/>
                <a:gd name="connsiteY2" fmla="*/ 920808 h 1083647"/>
                <a:gd name="connsiteX3" fmla="*/ 441544 w 2101239"/>
                <a:gd name="connsiteY3" fmla="*/ 638973 h 1083647"/>
                <a:gd name="connsiteX4" fmla="*/ 529225 w 2101239"/>
                <a:gd name="connsiteY4" fmla="*/ 269455 h 1083647"/>
                <a:gd name="connsiteX5" fmla="*/ 638828 w 2101239"/>
                <a:gd name="connsiteY5" fmla="*/ 75301 h 1083647"/>
                <a:gd name="connsiteX6" fmla="*/ 789140 w 2101239"/>
                <a:gd name="connsiteY6" fmla="*/ 146 h 1083647"/>
                <a:gd name="connsiteX7" fmla="*/ 920663 w 2101239"/>
                <a:gd name="connsiteY7" fmla="*/ 90960 h 1083647"/>
                <a:gd name="connsiteX8" fmla="*/ 1036528 w 2101239"/>
                <a:gd name="connsiteY8" fmla="*/ 354006 h 1083647"/>
                <a:gd name="connsiteX9" fmla="*/ 1174316 w 2101239"/>
                <a:gd name="connsiteY9" fmla="*/ 754838 h 1083647"/>
                <a:gd name="connsiteX10" fmla="*/ 1315232 w 2101239"/>
                <a:gd name="connsiteY10" fmla="*/ 999097 h 1083647"/>
                <a:gd name="connsiteX11" fmla="*/ 1484334 w 2101239"/>
                <a:gd name="connsiteY11" fmla="*/ 1061726 h 1083647"/>
                <a:gd name="connsiteX12" fmla="*/ 1578282 w 2101239"/>
                <a:gd name="connsiteY12" fmla="*/ 1005357 h 1083647"/>
                <a:gd name="connsiteX13" fmla="*/ 1678488 w 2101239"/>
                <a:gd name="connsiteY13" fmla="*/ 858178 h 1083647"/>
                <a:gd name="connsiteX14" fmla="*/ 1797485 w 2101239"/>
                <a:gd name="connsiteY14" fmla="*/ 817469 h 1083647"/>
                <a:gd name="connsiteX15" fmla="*/ 2101239 w 2101239"/>
                <a:gd name="connsiteY15" fmla="*/ 814336 h 1083647"/>
                <a:gd name="connsiteX0" fmla="*/ 0 w 1888296"/>
                <a:gd name="connsiteY0" fmla="*/ 1049200 h 1061759"/>
                <a:gd name="connsiteX1" fmla="*/ 150312 w 1888296"/>
                <a:gd name="connsiteY1" fmla="*/ 920808 h 1061759"/>
                <a:gd name="connsiteX2" fmla="*/ 228601 w 1888296"/>
                <a:gd name="connsiteY2" fmla="*/ 638973 h 1061759"/>
                <a:gd name="connsiteX3" fmla="*/ 316282 w 1888296"/>
                <a:gd name="connsiteY3" fmla="*/ 269455 h 1061759"/>
                <a:gd name="connsiteX4" fmla="*/ 425885 w 1888296"/>
                <a:gd name="connsiteY4" fmla="*/ 75301 h 1061759"/>
                <a:gd name="connsiteX5" fmla="*/ 576197 w 1888296"/>
                <a:gd name="connsiteY5" fmla="*/ 146 h 1061759"/>
                <a:gd name="connsiteX6" fmla="*/ 707720 w 1888296"/>
                <a:gd name="connsiteY6" fmla="*/ 90960 h 1061759"/>
                <a:gd name="connsiteX7" fmla="*/ 823585 w 1888296"/>
                <a:gd name="connsiteY7" fmla="*/ 354006 h 1061759"/>
                <a:gd name="connsiteX8" fmla="*/ 961373 w 1888296"/>
                <a:gd name="connsiteY8" fmla="*/ 754838 h 1061759"/>
                <a:gd name="connsiteX9" fmla="*/ 1102289 w 1888296"/>
                <a:gd name="connsiteY9" fmla="*/ 999097 h 1061759"/>
                <a:gd name="connsiteX10" fmla="*/ 1271391 w 1888296"/>
                <a:gd name="connsiteY10" fmla="*/ 1061726 h 1061759"/>
                <a:gd name="connsiteX11" fmla="*/ 1365339 w 1888296"/>
                <a:gd name="connsiteY11" fmla="*/ 1005357 h 1061759"/>
                <a:gd name="connsiteX12" fmla="*/ 1465545 w 1888296"/>
                <a:gd name="connsiteY12" fmla="*/ 858178 h 1061759"/>
                <a:gd name="connsiteX13" fmla="*/ 1584542 w 1888296"/>
                <a:gd name="connsiteY13" fmla="*/ 817469 h 1061759"/>
                <a:gd name="connsiteX14" fmla="*/ 1888296 w 1888296"/>
                <a:gd name="connsiteY14" fmla="*/ 814336 h 1061759"/>
                <a:gd name="connsiteX0" fmla="*/ 0 w 2074033"/>
                <a:gd name="connsiteY0" fmla="*/ 1992175 h 1992175"/>
                <a:gd name="connsiteX1" fmla="*/ 336049 w 2074033"/>
                <a:gd name="connsiteY1" fmla="*/ 920808 h 1992175"/>
                <a:gd name="connsiteX2" fmla="*/ 414338 w 2074033"/>
                <a:gd name="connsiteY2" fmla="*/ 638973 h 1992175"/>
                <a:gd name="connsiteX3" fmla="*/ 502019 w 2074033"/>
                <a:gd name="connsiteY3" fmla="*/ 269455 h 1992175"/>
                <a:gd name="connsiteX4" fmla="*/ 611622 w 2074033"/>
                <a:gd name="connsiteY4" fmla="*/ 75301 h 1992175"/>
                <a:gd name="connsiteX5" fmla="*/ 761934 w 2074033"/>
                <a:gd name="connsiteY5" fmla="*/ 146 h 1992175"/>
                <a:gd name="connsiteX6" fmla="*/ 893457 w 2074033"/>
                <a:gd name="connsiteY6" fmla="*/ 90960 h 1992175"/>
                <a:gd name="connsiteX7" fmla="*/ 1009322 w 2074033"/>
                <a:gd name="connsiteY7" fmla="*/ 354006 h 1992175"/>
                <a:gd name="connsiteX8" fmla="*/ 1147110 w 2074033"/>
                <a:gd name="connsiteY8" fmla="*/ 754838 h 1992175"/>
                <a:gd name="connsiteX9" fmla="*/ 1288026 w 2074033"/>
                <a:gd name="connsiteY9" fmla="*/ 999097 h 1992175"/>
                <a:gd name="connsiteX10" fmla="*/ 1457128 w 2074033"/>
                <a:gd name="connsiteY10" fmla="*/ 1061726 h 1992175"/>
                <a:gd name="connsiteX11" fmla="*/ 1551076 w 2074033"/>
                <a:gd name="connsiteY11" fmla="*/ 1005357 h 1992175"/>
                <a:gd name="connsiteX12" fmla="*/ 1651282 w 2074033"/>
                <a:gd name="connsiteY12" fmla="*/ 858178 h 1992175"/>
                <a:gd name="connsiteX13" fmla="*/ 1770279 w 2074033"/>
                <a:gd name="connsiteY13" fmla="*/ 817469 h 1992175"/>
                <a:gd name="connsiteX14" fmla="*/ 2074033 w 2074033"/>
                <a:gd name="connsiteY14" fmla="*/ 814336 h 1992175"/>
                <a:gd name="connsiteX0" fmla="*/ 311 w 2074344"/>
                <a:gd name="connsiteY0" fmla="*/ 1992175 h 2024227"/>
                <a:gd name="connsiteX1" fmla="*/ 336360 w 2074344"/>
                <a:gd name="connsiteY1" fmla="*/ 920808 h 2024227"/>
                <a:gd name="connsiteX2" fmla="*/ 414649 w 2074344"/>
                <a:gd name="connsiteY2" fmla="*/ 638973 h 2024227"/>
                <a:gd name="connsiteX3" fmla="*/ 502330 w 2074344"/>
                <a:gd name="connsiteY3" fmla="*/ 269455 h 2024227"/>
                <a:gd name="connsiteX4" fmla="*/ 611933 w 2074344"/>
                <a:gd name="connsiteY4" fmla="*/ 75301 h 2024227"/>
                <a:gd name="connsiteX5" fmla="*/ 762245 w 2074344"/>
                <a:gd name="connsiteY5" fmla="*/ 146 h 2024227"/>
                <a:gd name="connsiteX6" fmla="*/ 893768 w 2074344"/>
                <a:gd name="connsiteY6" fmla="*/ 90960 h 2024227"/>
                <a:gd name="connsiteX7" fmla="*/ 1009633 w 2074344"/>
                <a:gd name="connsiteY7" fmla="*/ 354006 h 2024227"/>
                <a:gd name="connsiteX8" fmla="*/ 1147421 w 2074344"/>
                <a:gd name="connsiteY8" fmla="*/ 754838 h 2024227"/>
                <a:gd name="connsiteX9" fmla="*/ 1288337 w 2074344"/>
                <a:gd name="connsiteY9" fmla="*/ 999097 h 2024227"/>
                <a:gd name="connsiteX10" fmla="*/ 1457439 w 2074344"/>
                <a:gd name="connsiteY10" fmla="*/ 1061726 h 2024227"/>
                <a:gd name="connsiteX11" fmla="*/ 1551387 w 2074344"/>
                <a:gd name="connsiteY11" fmla="*/ 1005357 h 2024227"/>
                <a:gd name="connsiteX12" fmla="*/ 1651593 w 2074344"/>
                <a:gd name="connsiteY12" fmla="*/ 858178 h 2024227"/>
                <a:gd name="connsiteX13" fmla="*/ 1770590 w 2074344"/>
                <a:gd name="connsiteY13" fmla="*/ 817469 h 2024227"/>
                <a:gd name="connsiteX14" fmla="*/ 2074344 w 2074344"/>
                <a:gd name="connsiteY14" fmla="*/ 814336 h 2024227"/>
                <a:gd name="connsiteX0" fmla="*/ 0 w 2074033"/>
                <a:gd name="connsiteY0" fmla="*/ 1992175 h 1992175"/>
                <a:gd name="connsiteX1" fmla="*/ 336049 w 2074033"/>
                <a:gd name="connsiteY1" fmla="*/ 920808 h 1992175"/>
                <a:gd name="connsiteX2" fmla="*/ 414338 w 2074033"/>
                <a:gd name="connsiteY2" fmla="*/ 638973 h 1992175"/>
                <a:gd name="connsiteX3" fmla="*/ 502019 w 2074033"/>
                <a:gd name="connsiteY3" fmla="*/ 269455 h 1992175"/>
                <a:gd name="connsiteX4" fmla="*/ 611622 w 2074033"/>
                <a:gd name="connsiteY4" fmla="*/ 75301 h 1992175"/>
                <a:gd name="connsiteX5" fmla="*/ 761934 w 2074033"/>
                <a:gd name="connsiteY5" fmla="*/ 146 h 1992175"/>
                <a:gd name="connsiteX6" fmla="*/ 893457 w 2074033"/>
                <a:gd name="connsiteY6" fmla="*/ 90960 h 1992175"/>
                <a:gd name="connsiteX7" fmla="*/ 1009322 w 2074033"/>
                <a:gd name="connsiteY7" fmla="*/ 354006 h 1992175"/>
                <a:gd name="connsiteX8" fmla="*/ 1147110 w 2074033"/>
                <a:gd name="connsiteY8" fmla="*/ 754838 h 1992175"/>
                <a:gd name="connsiteX9" fmla="*/ 1288026 w 2074033"/>
                <a:gd name="connsiteY9" fmla="*/ 999097 h 1992175"/>
                <a:gd name="connsiteX10" fmla="*/ 1457128 w 2074033"/>
                <a:gd name="connsiteY10" fmla="*/ 1061726 h 1992175"/>
                <a:gd name="connsiteX11" fmla="*/ 1551076 w 2074033"/>
                <a:gd name="connsiteY11" fmla="*/ 1005357 h 1992175"/>
                <a:gd name="connsiteX12" fmla="*/ 1651282 w 2074033"/>
                <a:gd name="connsiteY12" fmla="*/ 858178 h 1992175"/>
                <a:gd name="connsiteX13" fmla="*/ 1770279 w 2074033"/>
                <a:gd name="connsiteY13" fmla="*/ 817469 h 1992175"/>
                <a:gd name="connsiteX14" fmla="*/ 2074033 w 2074033"/>
                <a:gd name="connsiteY14" fmla="*/ 814336 h 1992175"/>
                <a:gd name="connsiteX0" fmla="*/ 0 w 2074033"/>
                <a:gd name="connsiteY0" fmla="*/ 2106475 h 2106475"/>
                <a:gd name="connsiteX1" fmla="*/ 336049 w 2074033"/>
                <a:gd name="connsiteY1" fmla="*/ 920808 h 2106475"/>
                <a:gd name="connsiteX2" fmla="*/ 414338 w 2074033"/>
                <a:gd name="connsiteY2" fmla="*/ 638973 h 2106475"/>
                <a:gd name="connsiteX3" fmla="*/ 502019 w 2074033"/>
                <a:gd name="connsiteY3" fmla="*/ 269455 h 2106475"/>
                <a:gd name="connsiteX4" fmla="*/ 611622 w 2074033"/>
                <a:gd name="connsiteY4" fmla="*/ 75301 h 2106475"/>
                <a:gd name="connsiteX5" fmla="*/ 761934 w 2074033"/>
                <a:gd name="connsiteY5" fmla="*/ 146 h 2106475"/>
                <a:gd name="connsiteX6" fmla="*/ 893457 w 2074033"/>
                <a:gd name="connsiteY6" fmla="*/ 90960 h 2106475"/>
                <a:gd name="connsiteX7" fmla="*/ 1009322 w 2074033"/>
                <a:gd name="connsiteY7" fmla="*/ 354006 h 2106475"/>
                <a:gd name="connsiteX8" fmla="*/ 1147110 w 2074033"/>
                <a:gd name="connsiteY8" fmla="*/ 754838 h 2106475"/>
                <a:gd name="connsiteX9" fmla="*/ 1288026 w 2074033"/>
                <a:gd name="connsiteY9" fmla="*/ 999097 h 2106475"/>
                <a:gd name="connsiteX10" fmla="*/ 1457128 w 2074033"/>
                <a:gd name="connsiteY10" fmla="*/ 1061726 h 2106475"/>
                <a:gd name="connsiteX11" fmla="*/ 1551076 w 2074033"/>
                <a:gd name="connsiteY11" fmla="*/ 1005357 h 2106475"/>
                <a:gd name="connsiteX12" fmla="*/ 1651282 w 2074033"/>
                <a:gd name="connsiteY12" fmla="*/ 858178 h 2106475"/>
                <a:gd name="connsiteX13" fmla="*/ 1770279 w 2074033"/>
                <a:gd name="connsiteY13" fmla="*/ 817469 h 2106475"/>
                <a:gd name="connsiteX14" fmla="*/ 2074033 w 2074033"/>
                <a:gd name="connsiteY14" fmla="*/ 814336 h 2106475"/>
                <a:gd name="connsiteX0" fmla="*/ 0 w 2074033"/>
                <a:gd name="connsiteY0" fmla="*/ 2106475 h 2106475"/>
                <a:gd name="connsiteX1" fmla="*/ 336049 w 2074033"/>
                <a:gd name="connsiteY1" fmla="*/ 920808 h 2106475"/>
                <a:gd name="connsiteX2" fmla="*/ 414338 w 2074033"/>
                <a:gd name="connsiteY2" fmla="*/ 638973 h 2106475"/>
                <a:gd name="connsiteX3" fmla="*/ 502019 w 2074033"/>
                <a:gd name="connsiteY3" fmla="*/ 269455 h 2106475"/>
                <a:gd name="connsiteX4" fmla="*/ 611622 w 2074033"/>
                <a:gd name="connsiteY4" fmla="*/ 75301 h 2106475"/>
                <a:gd name="connsiteX5" fmla="*/ 761934 w 2074033"/>
                <a:gd name="connsiteY5" fmla="*/ 146 h 2106475"/>
                <a:gd name="connsiteX6" fmla="*/ 893457 w 2074033"/>
                <a:gd name="connsiteY6" fmla="*/ 90960 h 2106475"/>
                <a:gd name="connsiteX7" fmla="*/ 1009322 w 2074033"/>
                <a:gd name="connsiteY7" fmla="*/ 354006 h 2106475"/>
                <a:gd name="connsiteX8" fmla="*/ 1147110 w 2074033"/>
                <a:gd name="connsiteY8" fmla="*/ 754838 h 2106475"/>
                <a:gd name="connsiteX9" fmla="*/ 1288026 w 2074033"/>
                <a:gd name="connsiteY9" fmla="*/ 999097 h 2106475"/>
                <a:gd name="connsiteX10" fmla="*/ 1457128 w 2074033"/>
                <a:gd name="connsiteY10" fmla="*/ 1061726 h 2106475"/>
                <a:gd name="connsiteX11" fmla="*/ 1551076 w 2074033"/>
                <a:gd name="connsiteY11" fmla="*/ 1005357 h 2106475"/>
                <a:gd name="connsiteX12" fmla="*/ 1651282 w 2074033"/>
                <a:gd name="connsiteY12" fmla="*/ 858178 h 2106475"/>
                <a:gd name="connsiteX13" fmla="*/ 1770279 w 2074033"/>
                <a:gd name="connsiteY13" fmla="*/ 817469 h 2106475"/>
                <a:gd name="connsiteX14" fmla="*/ 2074033 w 2074033"/>
                <a:gd name="connsiteY14" fmla="*/ 814336 h 2106475"/>
                <a:gd name="connsiteX0" fmla="*/ 0 w 2074033"/>
                <a:gd name="connsiteY0" fmla="*/ 2106475 h 2106475"/>
                <a:gd name="connsiteX1" fmla="*/ 336049 w 2074033"/>
                <a:gd name="connsiteY1" fmla="*/ 920808 h 2106475"/>
                <a:gd name="connsiteX2" fmla="*/ 414338 w 2074033"/>
                <a:gd name="connsiteY2" fmla="*/ 638973 h 2106475"/>
                <a:gd name="connsiteX3" fmla="*/ 502019 w 2074033"/>
                <a:gd name="connsiteY3" fmla="*/ 269455 h 2106475"/>
                <a:gd name="connsiteX4" fmla="*/ 611622 w 2074033"/>
                <a:gd name="connsiteY4" fmla="*/ 75301 h 2106475"/>
                <a:gd name="connsiteX5" fmla="*/ 761934 w 2074033"/>
                <a:gd name="connsiteY5" fmla="*/ 146 h 2106475"/>
                <a:gd name="connsiteX6" fmla="*/ 893457 w 2074033"/>
                <a:gd name="connsiteY6" fmla="*/ 90960 h 2106475"/>
                <a:gd name="connsiteX7" fmla="*/ 1009322 w 2074033"/>
                <a:gd name="connsiteY7" fmla="*/ 354006 h 2106475"/>
                <a:gd name="connsiteX8" fmla="*/ 1147110 w 2074033"/>
                <a:gd name="connsiteY8" fmla="*/ 754838 h 2106475"/>
                <a:gd name="connsiteX9" fmla="*/ 1288026 w 2074033"/>
                <a:gd name="connsiteY9" fmla="*/ 999097 h 2106475"/>
                <a:gd name="connsiteX10" fmla="*/ 1457128 w 2074033"/>
                <a:gd name="connsiteY10" fmla="*/ 1061726 h 2106475"/>
                <a:gd name="connsiteX11" fmla="*/ 1551076 w 2074033"/>
                <a:gd name="connsiteY11" fmla="*/ 1005357 h 2106475"/>
                <a:gd name="connsiteX12" fmla="*/ 1651282 w 2074033"/>
                <a:gd name="connsiteY12" fmla="*/ 858178 h 2106475"/>
                <a:gd name="connsiteX13" fmla="*/ 1770279 w 2074033"/>
                <a:gd name="connsiteY13" fmla="*/ 817469 h 2106475"/>
                <a:gd name="connsiteX14" fmla="*/ 2074033 w 2074033"/>
                <a:gd name="connsiteY14" fmla="*/ 814336 h 2106475"/>
                <a:gd name="connsiteX0" fmla="*/ 0 w 2074033"/>
                <a:gd name="connsiteY0" fmla="*/ 2106475 h 2106475"/>
                <a:gd name="connsiteX1" fmla="*/ 336049 w 2074033"/>
                <a:gd name="connsiteY1" fmla="*/ 920808 h 2106475"/>
                <a:gd name="connsiteX2" fmla="*/ 414338 w 2074033"/>
                <a:gd name="connsiteY2" fmla="*/ 638973 h 2106475"/>
                <a:gd name="connsiteX3" fmla="*/ 502019 w 2074033"/>
                <a:gd name="connsiteY3" fmla="*/ 269455 h 2106475"/>
                <a:gd name="connsiteX4" fmla="*/ 611622 w 2074033"/>
                <a:gd name="connsiteY4" fmla="*/ 75301 h 2106475"/>
                <a:gd name="connsiteX5" fmla="*/ 761934 w 2074033"/>
                <a:gd name="connsiteY5" fmla="*/ 146 h 2106475"/>
                <a:gd name="connsiteX6" fmla="*/ 893457 w 2074033"/>
                <a:gd name="connsiteY6" fmla="*/ 90960 h 2106475"/>
                <a:gd name="connsiteX7" fmla="*/ 1009322 w 2074033"/>
                <a:gd name="connsiteY7" fmla="*/ 354006 h 2106475"/>
                <a:gd name="connsiteX8" fmla="*/ 1147110 w 2074033"/>
                <a:gd name="connsiteY8" fmla="*/ 754838 h 2106475"/>
                <a:gd name="connsiteX9" fmla="*/ 1288026 w 2074033"/>
                <a:gd name="connsiteY9" fmla="*/ 999097 h 2106475"/>
                <a:gd name="connsiteX10" fmla="*/ 1457128 w 2074033"/>
                <a:gd name="connsiteY10" fmla="*/ 1061726 h 2106475"/>
                <a:gd name="connsiteX11" fmla="*/ 1551076 w 2074033"/>
                <a:gd name="connsiteY11" fmla="*/ 1005357 h 2106475"/>
                <a:gd name="connsiteX12" fmla="*/ 1651282 w 2074033"/>
                <a:gd name="connsiteY12" fmla="*/ 858178 h 2106475"/>
                <a:gd name="connsiteX13" fmla="*/ 1770279 w 2074033"/>
                <a:gd name="connsiteY13" fmla="*/ 817469 h 2106475"/>
                <a:gd name="connsiteX14" fmla="*/ 2074033 w 2074033"/>
                <a:gd name="connsiteY14" fmla="*/ 814336 h 2106475"/>
                <a:gd name="connsiteX0" fmla="*/ 0 w 2074033"/>
                <a:gd name="connsiteY0" fmla="*/ 2137648 h 2137648"/>
                <a:gd name="connsiteX1" fmla="*/ 336049 w 2074033"/>
                <a:gd name="connsiteY1" fmla="*/ 920808 h 2137648"/>
                <a:gd name="connsiteX2" fmla="*/ 414338 w 2074033"/>
                <a:gd name="connsiteY2" fmla="*/ 638973 h 2137648"/>
                <a:gd name="connsiteX3" fmla="*/ 502019 w 2074033"/>
                <a:gd name="connsiteY3" fmla="*/ 269455 h 2137648"/>
                <a:gd name="connsiteX4" fmla="*/ 611622 w 2074033"/>
                <a:gd name="connsiteY4" fmla="*/ 75301 h 2137648"/>
                <a:gd name="connsiteX5" fmla="*/ 761934 w 2074033"/>
                <a:gd name="connsiteY5" fmla="*/ 146 h 2137648"/>
                <a:gd name="connsiteX6" fmla="*/ 893457 w 2074033"/>
                <a:gd name="connsiteY6" fmla="*/ 90960 h 2137648"/>
                <a:gd name="connsiteX7" fmla="*/ 1009322 w 2074033"/>
                <a:gd name="connsiteY7" fmla="*/ 354006 h 2137648"/>
                <a:gd name="connsiteX8" fmla="*/ 1147110 w 2074033"/>
                <a:gd name="connsiteY8" fmla="*/ 754838 h 2137648"/>
                <a:gd name="connsiteX9" fmla="*/ 1288026 w 2074033"/>
                <a:gd name="connsiteY9" fmla="*/ 999097 h 2137648"/>
                <a:gd name="connsiteX10" fmla="*/ 1457128 w 2074033"/>
                <a:gd name="connsiteY10" fmla="*/ 1061726 h 2137648"/>
                <a:gd name="connsiteX11" fmla="*/ 1551076 w 2074033"/>
                <a:gd name="connsiteY11" fmla="*/ 1005357 h 2137648"/>
                <a:gd name="connsiteX12" fmla="*/ 1651282 w 2074033"/>
                <a:gd name="connsiteY12" fmla="*/ 858178 h 2137648"/>
                <a:gd name="connsiteX13" fmla="*/ 1770279 w 2074033"/>
                <a:gd name="connsiteY13" fmla="*/ 817469 h 2137648"/>
                <a:gd name="connsiteX14" fmla="*/ 2074033 w 2074033"/>
                <a:gd name="connsiteY14" fmla="*/ 814336 h 2137648"/>
                <a:gd name="connsiteX0" fmla="*/ 0 w 2074033"/>
                <a:gd name="connsiteY0" fmla="*/ 2137648 h 2137648"/>
                <a:gd name="connsiteX1" fmla="*/ 414338 w 2074033"/>
                <a:gd name="connsiteY1" fmla="*/ 638973 h 2137648"/>
                <a:gd name="connsiteX2" fmla="*/ 502019 w 2074033"/>
                <a:gd name="connsiteY2" fmla="*/ 269455 h 2137648"/>
                <a:gd name="connsiteX3" fmla="*/ 611622 w 2074033"/>
                <a:gd name="connsiteY3" fmla="*/ 75301 h 2137648"/>
                <a:gd name="connsiteX4" fmla="*/ 761934 w 2074033"/>
                <a:gd name="connsiteY4" fmla="*/ 146 h 2137648"/>
                <a:gd name="connsiteX5" fmla="*/ 893457 w 2074033"/>
                <a:gd name="connsiteY5" fmla="*/ 90960 h 2137648"/>
                <a:gd name="connsiteX6" fmla="*/ 1009322 w 2074033"/>
                <a:gd name="connsiteY6" fmla="*/ 354006 h 2137648"/>
                <a:gd name="connsiteX7" fmla="*/ 1147110 w 2074033"/>
                <a:gd name="connsiteY7" fmla="*/ 754838 h 2137648"/>
                <a:gd name="connsiteX8" fmla="*/ 1288026 w 2074033"/>
                <a:gd name="connsiteY8" fmla="*/ 999097 h 2137648"/>
                <a:gd name="connsiteX9" fmla="*/ 1457128 w 2074033"/>
                <a:gd name="connsiteY9" fmla="*/ 1061726 h 2137648"/>
                <a:gd name="connsiteX10" fmla="*/ 1551076 w 2074033"/>
                <a:gd name="connsiteY10" fmla="*/ 1005357 h 2137648"/>
                <a:gd name="connsiteX11" fmla="*/ 1651282 w 2074033"/>
                <a:gd name="connsiteY11" fmla="*/ 858178 h 2137648"/>
                <a:gd name="connsiteX12" fmla="*/ 1770279 w 2074033"/>
                <a:gd name="connsiteY12" fmla="*/ 817469 h 2137648"/>
                <a:gd name="connsiteX13" fmla="*/ 2074033 w 2074033"/>
                <a:gd name="connsiteY13" fmla="*/ 814336 h 2137648"/>
                <a:gd name="connsiteX0" fmla="*/ 0 w 2074033"/>
                <a:gd name="connsiteY0" fmla="*/ 2137648 h 2137648"/>
                <a:gd name="connsiteX1" fmla="*/ 414338 w 2074033"/>
                <a:gd name="connsiteY1" fmla="*/ 638973 h 2137648"/>
                <a:gd name="connsiteX2" fmla="*/ 502019 w 2074033"/>
                <a:gd name="connsiteY2" fmla="*/ 269455 h 2137648"/>
                <a:gd name="connsiteX3" fmla="*/ 611622 w 2074033"/>
                <a:gd name="connsiteY3" fmla="*/ 75301 h 2137648"/>
                <a:gd name="connsiteX4" fmla="*/ 761934 w 2074033"/>
                <a:gd name="connsiteY4" fmla="*/ 146 h 2137648"/>
                <a:gd name="connsiteX5" fmla="*/ 893457 w 2074033"/>
                <a:gd name="connsiteY5" fmla="*/ 90960 h 2137648"/>
                <a:gd name="connsiteX6" fmla="*/ 1009322 w 2074033"/>
                <a:gd name="connsiteY6" fmla="*/ 354006 h 2137648"/>
                <a:gd name="connsiteX7" fmla="*/ 1147110 w 2074033"/>
                <a:gd name="connsiteY7" fmla="*/ 754838 h 2137648"/>
                <a:gd name="connsiteX8" fmla="*/ 1288026 w 2074033"/>
                <a:gd name="connsiteY8" fmla="*/ 999097 h 2137648"/>
                <a:gd name="connsiteX9" fmla="*/ 1457128 w 2074033"/>
                <a:gd name="connsiteY9" fmla="*/ 1061726 h 2137648"/>
                <a:gd name="connsiteX10" fmla="*/ 1551076 w 2074033"/>
                <a:gd name="connsiteY10" fmla="*/ 1005357 h 2137648"/>
                <a:gd name="connsiteX11" fmla="*/ 1651282 w 2074033"/>
                <a:gd name="connsiteY11" fmla="*/ 858178 h 2137648"/>
                <a:gd name="connsiteX12" fmla="*/ 1770279 w 2074033"/>
                <a:gd name="connsiteY12" fmla="*/ 817469 h 2137648"/>
                <a:gd name="connsiteX13" fmla="*/ 2074033 w 2074033"/>
                <a:gd name="connsiteY13" fmla="*/ 814336 h 2137648"/>
                <a:gd name="connsiteX0" fmla="*/ 0 w 2074033"/>
                <a:gd name="connsiteY0" fmla="*/ 2137648 h 2137648"/>
                <a:gd name="connsiteX1" fmla="*/ 414338 w 2074033"/>
                <a:gd name="connsiteY1" fmla="*/ 638973 h 2137648"/>
                <a:gd name="connsiteX2" fmla="*/ 502019 w 2074033"/>
                <a:gd name="connsiteY2" fmla="*/ 269455 h 2137648"/>
                <a:gd name="connsiteX3" fmla="*/ 611622 w 2074033"/>
                <a:gd name="connsiteY3" fmla="*/ 75301 h 2137648"/>
                <a:gd name="connsiteX4" fmla="*/ 761934 w 2074033"/>
                <a:gd name="connsiteY4" fmla="*/ 146 h 2137648"/>
                <a:gd name="connsiteX5" fmla="*/ 893457 w 2074033"/>
                <a:gd name="connsiteY5" fmla="*/ 90960 h 2137648"/>
                <a:gd name="connsiteX6" fmla="*/ 1009322 w 2074033"/>
                <a:gd name="connsiteY6" fmla="*/ 354006 h 2137648"/>
                <a:gd name="connsiteX7" fmla="*/ 1147110 w 2074033"/>
                <a:gd name="connsiteY7" fmla="*/ 754838 h 2137648"/>
                <a:gd name="connsiteX8" fmla="*/ 1288026 w 2074033"/>
                <a:gd name="connsiteY8" fmla="*/ 999097 h 2137648"/>
                <a:gd name="connsiteX9" fmla="*/ 1457128 w 2074033"/>
                <a:gd name="connsiteY9" fmla="*/ 1061726 h 2137648"/>
                <a:gd name="connsiteX10" fmla="*/ 1551076 w 2074033"/>
                <a:gd name="connsiteY10" fmla="*/ 1005357 h 2137648"/>
                <a:gd name="connsiteX11" fmla="*/ 1651282 w 2074033"/>
                <a:gd name="connsiteY11" fmla="*/ 858178 h 2137648"/>
                <a:gd name="connsiteX12" fmla="*/ 1770279 w 2074033"/>
                <a:gd name="connsiteY12" fmla="*/ 817469 h 2137648"/>
                <a:gd name="connsiteX13" fmla="*/ 2074033 w 2074033"/>
                <a:gd name="connsiteY13" fmla="*/ 814336 h 2137648"/>
                <a:gd name="connsiteX0" fmla="*/ 0 w 2074033"/>
                <a:gd name="connsiteY0" fmla="*/ 2137648 h 2137648"/>
                <a:gd name="connsiteX1" fmla="*/ 414338 w 2074033"/>
                <a:gd name="connsiteY1" fmla="*/ 638973 h 2137648"/>
                <a:gd name="connsiteX2" fmla="*/ 502019 w 2074033"/>
                <a:gd name="connsiteY2" fmla="*/ 269455 h 2137648"/>
                <a:gd name="connsiteX3" fmla="*/ 611622 w 2074033"/>
                <a:gd name="connsiteY3" fmla="*/ 75301 h 2137648"/>
                <a:gd name="connsiteX4" fmla="*/ 761934 w 2074033"/>
                <a:gd name="connsiteY4" fmla="*/ 146 h 2137648"/>
                <a:gd name="connsiteX5" fmla="*/ 893457 w 2074033"/>
                <a:gd name="connsiteY5" fmla="*/ 90960 h 2137648"/>
                <a:gd name="connsiteX6" fmla="*/ 1009322 w 2074033"/>
                <a:gd name="connsiteY6" fmla="*/ 354006 h 2137648"/>
                <a:gd name="connsiteX7" fmla="*/ 1147110 w 2074033"/>
                <a:gd name="connsiteY7" fmla="*/ 754838 h 2137648"/>
                <a:gd name="connsiteX8" fmla="*/ 1288026 w 2074033"/>
                <a:gd name="connsiteY8" fmla="*/ 999097 h 2137648"/>
                <a:gd name="connsiteX9" fmla="*/ 1457128 w 2074033"/>
                <a:gd name="connsiteY9" fmla="*/ 1061726 h 2137648"/>
                <a:gd name="connsiteX10" fmla="*/ 1551076 w 2074033"/>
                <a:gd name="connsiteY10" fmla="*/ 1005357 h 2137648"/>
                <a:gd name="connsiteX11" fmla="*/ 1651282 w 2074033"/>
                <a:gd name="connsiteY11" fmla="*/ 858178 h 2137648"/>
                <a:gd name="connsiteX12" fmla="*/ 1770279 w 2074033"/>
                <a:gd name="connsiteY12" fmla="*/ 817469 h 2137648"/>
                <a:gd name="connsiteX13" fmla="*/ 2074033 w 2074033"/>
                <a:gd name="connsiteY13" fmla="*/ 814336 h 2137648"/>
                <a:gd name="connsiteX0" fmla="*/ 0 w 2074033"/>
                <a:gd name="connsiteY0" fmla="*/ 2137648 h 2137648"/>
                <a:gd name="connsiteX1" fmla="*/ 414338 w 2074033"/>
                <a:gd name="connsiteY1" fmla="*/ 638973 h 2137648"/>
                <a:gd name="connsiteX2" fmla="*/ 502019 w 2074033"/>
                <a:gd name="connsiteY2" fmla="*/ 269455 h 2137648"/>
                <a:gd name="connsiteX3" fmla="*/ 611622 w 2074033"/>
                <a:gd name="connsiteY3" fmla="*/ 75301 h 2137648"/>
                <a:gd name="connsiteX4" fmla="*/ 761934 w 2074033"/>
                <a:gd name="connsiteY4" fmla="*/ 146 h 2137648"/>
                <a:gd name="connsiteX5" fmla="*/ 893457 w 2074033"/>
                <a:gd name="connsiteY5" fmla="*/ 90960 h 2137648"/>
                <a:gd name="connsiteX6" fmla="*/ 1009322 w 2074033"/>
                <a:gd name="connsiteY6" fmla="*/ 354006 h 2137648"/>
                <a:gd name="connsiteX7" fmla="*/ 1147110 w 2074033"/>
                <a:gd name="connsiteY7" fmla="*/ 754838 h 2137648"/>
                <a:gd name="connsiteX8" fmla="*/ 1288026 w 2074033"/>
                <a:gd name="connsiteY8" fmla="*/ 999097 h 2137648"/>
                <a:gd name="connsiteX9" fmla="*/ 1457128 w 2074033"/>
                <a:gd name="connsiteY9" fmla="*/ 1061726 h 2137648"/>
                <a:gd name="connsiteX10" fmla="*/ 1551076 w 2074033"/>
                <a:gd name="connsiteY10" fmla="*/ 1005357 h 2137648"/>
                <a:gd name="connsiteX11" fmla="*/ 1651282 w 2074033"/>
                <a:gd name="connsiteY11" fmla="*/ 858178 h 2137648"/>
                <a:gd name="connsiteX12" fmla="*/ 1770279 w 2074033"/>
                <a:gd name="connsiteY12" fmla="*/ 817469 h 2137648"/>
                <a:gd name="connsiteX13" fmla="*/ 2074033 w 2074033"/>
                <a:gd name="connsiteY13" fmla="*/ 814336 h 2137648"/>
                <a:gd name="connsiteX0" fmla="*/ 0 w 2074033"/>
                <a:gd name="connsiteY0" fmla="*/ 2137648 h 2137648"/>
                <a:gd name="connsiteX1" fmla="*/ 414338 w 2074033"/>
                <a:gd name="connsiteY1" fmla="*/ 638973 h 2137648"/>
                <a:gd name="connsiteX2" fmla="*/ 502019 w 2074033"/>
                <a:gd name="connsiteY2" fmla="*/ 269455 h 2137648"/>
                <a:gd name="connsiteX3" fmla="*/ 611622 w 2074033"/>
                <a:gd name="connsiteY3" fmla="*/ 75301 h 2137648"/>
                <a:gd name="connsiteX4" fmla="*/ 761934 w 2074033"/>
                <a:gd name="connsiteY4" fmla="*/ 146 h 2137648"/>
                <a:gd name="connsiteX5" fmla="*/ 893457 w 2074033"/>
                <a:gd name="connsiteY5" fmla="*/ 90960 h 2137648"/>
                <a:gd name="connsiteX6" fmla="*/ 1009322 w 2074033"/>
                <a:gd name="connsiteY6" fmla="*/ 354006 h 2137648"/>
                <a:gd name="connsiteX7" fmla="*/ 1147110 w 2074033"/>
                <a:gd name="connsiteY7" fmla="*/ 754838 h 2137648"/>
                <a:gd name="connsiteX8" fmla="*/ 1288026 w 2074033"/>
                <a:gd name="connsiteY8" fmla="*/ 999097 h 2137648"/>
                <a:gd name="connsiteX9" fmla="*/ 1457128 w 2074033"/>
                <a:gd name="connsiteY9" fmla="*/ 1061726 h 2137648"/>
                <a:gd name="connsiteX10" fmla="*/ 1551076 w 2074033"/>
                <a:gd name="connsiteY10" fmla="*/ 1005357 h 2137648"/>
                <a:gd name="connsiteX11" fmla="*/ 1651282 w 2074033"/>
                <a:gd name="connsiteY11" fmla="*/ 858178 h 2137648"/>
                <a:gd name="connsiteX12" fmla="*/ 1770279 w 2074033"/>
                <a:gd name="connsiteY12" fmla="*/ 817469 h 2137648"/>
                <a:gd name="connsiteX13" fmla="*/ 2074033 w 2074033"/>
                <a:gd name="connsiteY13" fmla="*/ 814336 h 2137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74033" h="2137648">
                  <a:moveTo>
                    <a:pt x="0" y="2137648"/>
                  </a:moveTo>
                  <a:cubicBezTo>
                    <a:pt x="346093" y="921415"/>
                    <a:pt x="330668" y="950338"/>
                    <a:pt x="414338" y="638973"/>
                  </a:cubicBezTo>
                  <a:cubicBezTo>
                    <a:pt x="498008" y="327608"/>
                    <a:pt x="469138" y="363400"/>
                    <a:pt x="502019" y="269455"/>
                  </a:cubicBezTo>
                  <a:cubicBezTo>
                    <a:pt x="534900" y="175510"/>
                    <a:pt x="568303" y="120186"/>
                    <a:pt x="611622" y="75301"/>
                  </a:cubicBezTo>
                  <a:cubicBezTo>
                    <a:pt x="654941" y="30416"/>
                    <a:pt x="714962" y="-2464"/>
                    <a:pt x="761934" y="146"/>
                  </a:cubicBezTo>
                  <a:cubicBezTo>
                    <a:pt x="808907" y="2756"/>
                    <a:pt x="852226" y="31983"/>
                    <a:pt x="893457" y="90960"/>
                  </a:cubicBezTo>
                  <a:cubicBezTo>
                    <a:pt x="934688" y="149937"/>
                    <a:pt x="967047" y="243360"/>
                    <a:pt x="1009322" y="354006"/>
                  </a:cubicBezTo>
                  <a:cubicBezTo>
                    <a:pt x="1051597" y="464652"/>
                    <a:pt x="1100659" y="647323"/>
                    <a:pt x="1147110" y="754838"/>
                  </a:cubicBezTo>
                  <a:cubicBezTo>
                    <a:pt x="1193561" y="862353"/>
                    <a:pt x="1236356" y="947949"/>
                    <a:pt x="1288026" y="999097"/>
                  </a:cubicBezTo>
                  <a:cubicBezTo>
                    <a:pt x="1339696" y="1050245"/>
                    <a:pt x="1413286" y="1060683"/>
                    <a:pt x="1457128" y="1061726"/>
                  </a:cubicBezTo>
                  <a:cubicBezTo>
                    <a:pt x="1500970" y="1062769"/>
                    <a:pt x="1518717" y="1039282"/>
                    <a:pt x="1551076" y="1005357"/>
                  </a:cubicBezTo>
                  <a:cubicBezTo>
                    <a:pt x="1583435" y="971432"/>
                    <a:pt x="1617358" y="886883"/>
                    <a:pt x="1651282" y="858178"/>
                  </a:cubicBezTo>
                  <a:cubicBezTo>
                    <a:pt x="1685206" y="829473"/>
                    <a:pt x="1716522" y="823732"/>
                    <a:pt x="1770279" y="817469"/>
                  </a:cubicBezTo>
                  <a:cubicBezTo>
                    <a:pt x="1824036" y="811206"/>
                    <a:pt x="1874660" y="813293"/>
                    <a:pt x="2074033" y="814336"/>
                  </a:cubicBezTo>
                </a:path>
              </a:pathLst>
            </a:custGeom>
            <a:noFill/>
            <a:ln w="15240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239658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24600" y="5334000"/>
            <a:ext cx="2286000" cy="1066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90946" name="Rectangle 2"/>
          <p:cNvSpPr>
            <a:spLocks noGrp="1" noChangeArrowheads="1"/>
          </p:cNvSpPr>
          <p:nvPr>
            <p:ph type="ctrTitle"/>
          </p:nvPr>
        </p:nvSpPr>
        <p:spPr>
          <a:xfrm>
            <a:off x="239713" y="1635125"/>
            <a:ext cx="7772400" cy="2038350"/>
          </a:xfrm>
        </p:spPr>
        <p:txBody>
          <a:bodyPr/>
          <a:lstStyle>
            <a:lvl1pPr>
              <a:defRPr b="1" i="1">
                <a:solidFill>
                  <a:schemeClr val="tx1"/>
                </a:solidFill>
              </a:defRPr>
            </a:lvl1pPr>
          </a:lstStyle>
          <a:p>
            <a:r>
              <a:rPr lang="en-US" dirty="0"/>
              <a:t>Click to edit Master title style</a:t>
            </a:r>
          </a:p>
        </p:txBody>
      </p:sp>
      <p:sp>
        <p:nvSpPr>
          <p:cNvPr id="1490948" name="Rectangle 4"/>
          <p:cNvSpPr>
            <a:spLocks noGrp="1" noChangeArrowheads="1"/>
          </p:cNvSpPr>
          <p:nvPr>
            <p:ph type="subTitle" sz="quarter" idx="1"/>
          </p:nvPr>
        </p:nvSpPr>
        <p:spPr>
          <a:xfrm>
            <a:off x="239713" y="3779838"/>
            <a:ext cx="7769225" cy="1489075"/>
          </a:xfrm>
        </p:spPr>
        <p:txBody>
          <a:bodyPr/>
          <a:lstStyle>
            <a:lvl1pPr marL="0" indent="0">
              <a:buFontTx/>
              <a:buNone/>
              <a:defRPr i="1">
                <a:solidFill>
                  <a:srgbClr val="9A0102"/>
                </a:solidFill>
              </a:defRPr>
            </a:lvl1pPr>
          </a:lstStyle>
          <a:p>
            <a:r>
              <a:rPr lang="en-US"/>
              <a:t>Click to edit Master subtitle style</a:t>
            </a:r>
          </a:p>
        </p:txBody>
      </p:sp>
      <p:pic>
        <p:nvPicPr>
          <p:cNvPr id="7" name="Picture 8" descr="2t.jpg                                                         00340C0AMacintosh HD                   BA577892:"/>
          <p:cNvPicPr>
            <a:picLocks noChangeAspect="1" noChangeArrowheads="1"/>
          </p:cNvPicPr>
          <p:nvPr/>
        </p:nvPicPr>
        <p:blipFill>
          <a:blip r:embed="rId3" cstate="print"/>
          <a:srcRect b="78769"/>
          <a:stretch>
            <a:fillRect/>
          </a:stretch>
        </p:blipFill>
        <p:spPr bwMode="auto">
          <a:xfrm>
            <a:off x="-19050" y="-14288"/>
            <a:ext cx="9182100" cy="1462088"/>
          </a:xfrm>
          <a:prstGeom prst="rect">
            <a:avLst/>
          </a:prstGeom>
          <a:noFill/>
          <a:ln w="9525">
            <a:noFill/>
            <a:miter lim="800000"/>
            <a:headEnd/>
            <a:tailEnd/>
          </a:ln>
        </p:spPr>
      </p:pic>
      <p:sp>
        <p:nvSpPr>
          <p:cNvPr id="8" name="Rectangle 3"/>
          <p:cNvSpPr>
            <a:spLocks noChangeArrowheads="1"/>
          </p:cNvSpPr>
          <p:nvPr/>
        </p:nvSpPr>
        <p:spPr bwMode="auto">
          <a:xfrm>
            <a:off x="239713" y="5292725"/>
            <a:ext cx="7769225" cy="1271977"/>
          </a:xfrm>
          <a:prstGeom prst="rect">
            <a:avLst/>
          </a:prstGeom>
          <a:noFill/>
          <a:ln w="9525">
            <a:noFill/>
            <a:miter lim="800000"/>
            <a:headEnd/>
            <a:tailEnd/>
          </a:ln>
          <a:effectLst/>
        </p:spPr>
        <p:txBody>
          <a:bodyPr anchor="ctr"/>
          <a:lstStyle/>
          <a:p>
            <a:pPr eaLnBrk="1" hangingPunct="1">
              <a:spcBef>
                <a:spcPts val="600"/>
              </a:spcBef>
            </a:pPr>
            <a:r>
              <a:rPr lang="en-US" sz="1800" dirty="0">
                <a:solidFill>
                  <a:srgbClr val="AA2526"/>
                </a:solidFill>
                <a:latin typeface="+mn-lt"/>
              </a:rPr>
              <a:t>Presented By:</a:t>
            </a:r>
            <a:br>
              <a:rPr lang="en-US" sz="1800" dirty="0">
                <a:solidFill>
                  <a:srgbClr val="AA2526"/>
                </a:solidFill>
                <a:latin typeface="+mn-lt"/>
              </a:rPr>
            </a:br>
            <a:r>
              <a:rPr lang="en-US" sz="1800" dirty="0">
                <a:solidFill>
                  <a:srgbClr val="AA2526"/>
                </a:solidFill>
                <a:latin typeface="+mn-lt"/>
              </a:rPr>
              <a:t>David Sellers, Senior Engineer</a:t>
            </a:r>
            <a:br>
              <a:rPr lang="en-US" sz="1800" dirty="0">
                <a:solidFill>
                  <a:srgbClr val="AA2526"/>
                </a:solidFill>
                <a:latin typeface="+mn-lt"/>
              </a:rPr>
            </a:br>
            <a:r>
              <a:rPr lang="en-US" sz="1800" dirty="0">
                <a:solidFill>
                  <a:srgbClr val="AA2526"/>
                </a:solidFill>
                <a:latin typeface="+mn-lt"/>
              </a:rPr>
              <a:t>Facility Dynamics Engineering</a:t>
            </a:r>
          </a:p>
        </p:txBody>
      </p:sp>
      <p:pic>
        <p:nvPicPr>
          <p:cNvPr id="10" name="Picture 8" descr="2t.jpg                                                         00340C0AMacintosh HD                   BA577892:"/>
          <p:cNvPicPr>
            <a:picLocks noChangeAspect="1" noChangeArrowheads="1"/>
          </p:cNvPicPr>
          <p:nvPr userDrawn="1"/>
        </p:nvPicPr>
        <p:blipFill>
          <a:blip r:embed="rId3" cstate="print"/>
          <a:srcRect b="78769"/>
          <a:stretch>
            <a:fillRect/>
          </a:stretch>
        </p:blipFill>
        <p:spPr bwMode="auto">
          <a:xfrm>
            <a:off x="-19050" y="-14288"/>
            <a:ext cx="9182100" cy="1462088"/>
          </a:xfrm>
          <a:prstGeom prst="rect">
            <a:avLst/>
          </a:prstGeom>
          <a:noFill/>
          <a:ln w="9525">
            <a:noFill/>
            <a:miter lim="800000"/>
            <a:headEnd/>
            <a:tailEnd/>
          </a:ln>
        </p:spPr>
      </p:pic>
    </p:spTree>
    <p:extLst>
      <p:ext uri="{BB962C8B-B14F-4D97-AF65-F5344CB8AC3E}">
        <p14:creationId xmlns:p14="http://schemas.microsoft.com/office/powerpoint/2010/main" val="15573707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Interview Closing Slides">
    <p:bg>
      <p:bgPr>
        <a:blipFill dpi="0" rotWithShape="1">
          <a:blip r:embed="rId2">
            <a:alphaModFix amt="58000"/>
            <a:lum/>
          </a:blip>
          <a:srcRect/>
          <a:stretch>
            <a:fillRect l="-8000" r="-8000"/>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ctrTitle" hasCustomPrompt="1"/>
          </p:nvPr>
        </p:nvSpPr>
        <p:spPr>
          <a:xfrm>
            <a:off x="239713" y="228600"/>
            <a:ext cx="7772400" cy="2066925"/>
          </a:xfrm>
        </p:spPr>
        <p:txBody>
          <a:bodyPr/>
          <a:lstStyle>
            <a:lvl1pPr>
              <a:defRPr b="0" i="0" cap="none" baseline="0">
                <a:solidFill>
                  <a:schemeClr val="tx1"/>
                </a:solidFill>
              </a:defRPr>
            </a:lvl1pPr>
          </a:lstStyle>
          <a:p>
            <a:r>
              <a:rPr lang="en-US" dirty="0"/>
              <a:t>Thank You For Inviting Us</a:t>
            </a:r>
          </a:p>
        </p:txBody>
      </p:sp>
      <p:pic>
        <p:nvPicPr>
          <p:cNvPr id="7" name="Picture 6"/>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24600" y="5541168"/>
            <a:ext cx="2415548" cy="915988"/>
          </a:xfrm>
          <a:prstGeom prst="rect">
            <a:avLst/>
          </a:prstGeom>
        </p:spPr>
      </p:pic>
    </p:spTree>
    <p:extLst>
      <p:ext uri="{BB962C8B-B14F-4D97-AF65-F5344CB8AC3E}">
        <p14:creationId xmlns:p14="http://schemas.microsoft.com/office/powerpoint/2010/main" val="51060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6" name="Content Placeholder 2"/>
          <p:cNvSpPr>
            <a:spLocks noGrp="1"/>
          </p:cNvSpPr>
          <p:nvPr>
            <p:ph idx="1"/>
          </p:nvPr>
        </p:nvSpPr>
        <p:spPr>
          <a:xfrm>
            <a:off x="685800" y="1981200"/>
            <a:ext cx="7772400" cy="4038600"/>
          </a:xfrm>
        </p:spPr>
        <p:txBody>
          <a:bodyPr/>
          <a:lstStyle>
            <a:lvl1pPr>
              <a:defRPr>
                <a:solidFill>
                  <a:schemeClr val="bg1"/>
                </a:solidFill>
              </a:defRPr>
            </a:lvl1pPr>
            <a:lvl2pPr>
              <a:defRPr>
                <a:solidFill>
                  <a:srgbClr val="00B0F0"/>
                </a:solidFill>
              </a:defRPr>
            </a:lvl2pPr>
            <a:lvl3pPr>
              <a:defRPr>
                <a:solidFill>
                  <a:srgbClr val="00B0F0"/>
                </a:solidFill>
              </a:defRPr>
            </a:lvl3pPr>
            <a:lvl4pPr>
              <a:defRPr>
                <a:solidFill>
                  <a:srgbClr val="00B0F0"/>
                </a:solidFill>
              </a:defRPr>
            </a:lvl4pPr>
            <a:lvl5pPr>
              <a:defRPr>
                <a:solidFill>
                  <a:srgbClr val="00B0F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2"/>
          <p:cNvSpPr>
            <a:spLocks noGrp="1"/>
          </p:cNvSpPr>
          <p:nvPr>
            <p:ph type="sldNum" sz="quarter" idx="10"/>
          </p:nvPr>
        </p:nvSpPr>
        <p:spPr/>
        <p:txBody>
          <a:bodyPr/>
          <a:lstStyle>
            <a:lvl1pPr>
              <a:defRPr>
                <a:solidFill>
                  <a:schemeClr val="bg1"/>
                </a:solidFill>
              </a:defRPr>
            </a:lvl1pPr>
          </a:lstStyle>
          <a:p>
            <a:fld id="{56398E72-190A-4A67-A631-793961E1BCA1}" type="slidenum">
              <a:rPr lang="en-US" smtClean="0"/>
              <a:pPr/>
              <a:t>‹#›</a:t>
            </a:fld>
            <a:endParaRPr lang="en-US"/>
          </a:p>
        </p:txBody>
      </p:sp>
      <p:sp>
        <p:nvSpPr>
          <p:cNvPr id="5" name="Footer Placeholder 4"/>
          <p:cNvSpPr>
            <a:spLocks noGrp="1"/>
          </p:cNvSpPr>
          <p:nvPr>
            <p:ph type="ftr" sz="quarter" idx="11"/>
          </p:nvPr>
        </p:nvSpPr>
        <p:spPr/>
        <p:txBody>
          <a:bodyPr/>
          <a:lstStyle>
            <a:lvl1pPr marL="0" algn="l" defTabSz="914400" rtl="0" eaLnBrk="1" latinLnBrk="0" hangingPunct="1">
              <a:defRPr lang="en-US" sz="1200" b="0" kern="1200" cap="small" baseline="0">
                <a:solidFill>
                  <a:schemeClr val="bg1"/>
                </a:solidFill>
                <a:latin typeface="+mn-lt"/>
                <a:ea typeface="+mn-ea"/>
                <a:cs typeface="+mn-cs"/>
              </a:defRPr>
            </a:lvl1pPr>
          </a:lstStyle>
          <a:p>
            <a:pPr>
              <a:defRPr/>
            </a:pPr>
            <a:r>
              <a:rPr lang="en-US"/>
              <a:t>Tab 12-1 - Proportional an PID Control Processes</a:t>
            </a:r>
            <a:endParaRPr/>
          </a:p>
        </p:txBody>
      </p:sp>
    </p:spTree>
    <p:extLst>
      <p:ext uri="{BB962C8B-B14F-4D97-AF65-F5344CB8AC3E}">
        <p14:creationId xmlns:p14="http://schemas.microsoft.com/office/powerpoint/2010/main" val="7084541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24600" y="5334000"/>
            <a:ext cx="2286000" cy="1066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90946" name="Rectangle 2"/>
          <p:cNvSpPr>
            <a:spLocks noGrp="1" noChangeArrowheads="1"/>
          </p:cNvSpPr>
          <p:nvPr>
            <p:ph type="ctrTitle"/>
          </p:nvPr>
        </p:nvSpPr>
        <p:spPr>
          <a:xfrm>
            <a:off x="239713" y="1635125"/>
            <a:ext cx="7772400" cy="2038350"/>
          </a:xfrm>
        </p:spPr>
        <p:txBody>
          <a:bodyPr/>
          <a:lstStyle>
            <a:lvl1pPr>
              <a:defRPr b="1" i="1">
                <a:solidFill>
                  <a:schemeClr val="tx1"/>
                </a:solidFill>
              </a:defRPr>
            </a:lvl1pPr>
          </a:lstStyle>
          <a:p>
            <a:r>
              <a:rPr lang="en-US" dirty="0"/>
              <a:t>Click to edit Master title style</a:t>
            </a:r>
          </a:p>
        </p:txBody>
      </p:sp>
      <p:sp>
        <p:nvSpPr>
          <p:cNvPr id="1490948" name="Rectangle 4"/>
          <p:cNvSpPr>
            <a:spLocks noGrp="1" noChangeArrowheads="1"/>
          </p:cNvSpPr>
          <p:nvPr>
            <p:ph type="subTitle" sz="quarter" idx="1"/>
          </p:nvPr>
        </p:nvSpPr>
        <p:spPr>
          <a:xfrm>
            <a:off x="239713" y="3779838"/>
            <a:ext cx="7769225" cy="1489075"/>
          </a:xfrm>
        </p:spPr>
        <p:txBody>
          <a:bodyPr/>
          <a:lstStyle>
            <a:lvl1pPr marL="0" indent="0">
              <a:buFontTx/>
              <a:buNone/>
              <a:defRPr i="1">
                <a:solidFill>
                  <a:srgbClr val="9A0102"/>
                </a:solidFill>
              </a:defRPr>
            </a:lvl1pPr>
          </a:lstStyle>
          <a:p>
            <a:r>
              <a:rPr lang="en-US"/>
              <a:t>Click to edit Master subtitle style</a:t>
            </a:r>
          </a:p>
        </p:txBody>
      </p:sp>
      <p:pic>
        <p:nvPicPr>
          <p:cNvPr id="7" name="Picture 8" descr="2t.jpg                                                         00340C0AMacintosh HD                   BA577892:"/>
          <p:cNvPicPr>
            <a:picLocks noChangeAspect="1" noChangeArrowheads="1"/>
          </p:cNvPicPr>
          <p:nvPr/>
        </p:nvPicPr>
        <p:blipFill>
          <a:blip r:embed="rId3" cstate="print"/>
          <a:srcRect b="78769"/>
          <a:stretch>
            <a:fillRect/>
          </a:stretch>
        </p:blipFill>
        <p:spPr bwMode="auto">
          <a:xfrm>
            <a:off x="-19050" y="-14288"/>
            <a:ext cx="9182100" cy="1462088"/>
          </a:xfrm>
          <a:prstGeom prst="rect">
            <a:avLst/>
          </a:prstGeom>
          <a:noFill/>
          <a:ln w="9525">
            <a:noFill/>
            <a:miter lim="800000"/>
            <a:headEnd/>
            <a:tailEnd/>
          </a:ln>
        </p:spPr>
      </p:pic>
      <p:sp>
        <p:nvSpPr>
          <p:cNvPr id="8" name="Rectangle 3"/>
          <p:cNvSpPr>
            <a:spLocks noChangeArrowheads="1"/>
          </p:cNvSpPr>
          <p:nvPr/>
        </p:nvSpPr>
        <p:spPr bwMode="auto">
          <a:xfrm>
            <a:off x="239713" y="5292725"/>
            <a:ext cx="7769225" cy="1271977"/>
          </a:xfrm>
          <a:prstGeom prst="rect">
            <a:avLst/>
          </a:prstGeom>
          <a:noFill/>
          <a:ln w="9525">
            <a:noFill/>
            <a:miter lim="800000"/>
            <a:headEnd/>
            <a:tailEnd/>
          </a:ln>
          <a:effectLst/>
        </p:spPr>
        <p:txBody>
          <a:bodyPr anchor="ctr"/>
          <a:lstStyle/>
          <a:p>
            <a:pPr eaLnBrk="1" hangingPunct="1">
              <a:spcBef>
                <a:spcPts val="600"/>
              </a:spcBef>
            </a:pPr>
            <a:r>
              <a:rPr lang="en-US" sz="1800" dirty="0">
                <a:solidFill>
                  <a:srgbClr val="AA2526"/>
                </a:solidFill>
                <a:latin typeface="+mn-lt"/>
              </a:rPr>
              <a:t>Presented By:</a:t>
            </a:r>
            <a:br>
              <a:rPr lang="en-US" sz="1800" dirty="0">
                <a:solidFill>
                  <a:srgbClr val="AA2526"/>
                </a:solidFill>
                <a:latin typeface="+mn-lt"/>
              </a:rPr>
            </a:br>
            <a:r>
              <a:rPr lang="en-US" sz="1800" dirty="0">
                <a:solidFill>
                  <a:srgbClr val="AA2526"/>
                </a:solidFill>
                <a:latin typeface="+mn-lt"/>
              </a:rPr>
              <a:t>David Sellers, Senior Engineer</a:t>
            </a:r>
            <a:br>
              <a:rPr lang="en-US" sz="1800" dirty="0">
                <a:solidFill>
                  <a:srgbClr val="AA2526"/>
                </a:solidFill>
                <a:latin typeface="+mn-lt"/>
              </a:rPr>
            </a:br>
            <a:r>
              <a:rPr lang="en-US" sz="1800" dirty="0">
                <a:solidFill>
                  <a:srgbClr val="AA2526"/>
                </a:solidFill>
                <a:latin typeface="+mn-lt"/>
              </a:rPr>
              <a:t>Facility Dynamics Engineering</a:t>
            </a:r>
          </a:p>
        </p:txBody>
      </p:sp>
      <p:pic>
        <p:nvPicPr>
          <p:cNvPr id="10" name="Picture 8" descr="2t.jpg                                                         00340C0AMacintosh HD                   BA577892:"/>
          <p:cNvPicPr>
            <a:picLocks noChangeAspect="1" noChangeArrowheads="1"/>
          </p:cNvPicPr>
          <p:nvPr userDrawn="1"/>
        </p:nvPicPr>
        <p:blipFill>
          <a:blip r:embed="rId3" cstate="print"/>
          <a:srcRect b="78769"/>
          <a:stretch>
            <a:fillRect/>
          </a:stretch>
        </p:blipFill>
        <p:spPr bwMode="auto">
          <a:xfrm>
            <a:off x="-19050" y="-14288"/>
            <a:ext cx="9182100" cy="1462088"/>
          </a:xfrm>
          <a:prstGeom prst="rect">
            <a:avLst/>
          </a:prstGeom>
          <a:noFill/>
          <a:ln w="9525">
            <a:noFill/>
            <a:miter lim="800000"/>
            <a:headEnd/>
            <a:tailEnd/>
          </a:ln>
        </p:spPr>
      </p:pic>
    </p:spTree>
    <p:extLst>
      <p:ext uri="{BB962C8B-B14F-4D97-AF65-F5344CB8AC3E}">
        <p14:creationId xmlns:p14="http://schemas.microsoft.com/office/powerpoint/2010/main" val="15573707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DE Logo Title Slide - White">
    <p:bg>
      <p:bgPr>
        <a:gradFill>
          <a:gsLst>
            <a:gs pos="48000">
              <a:schemeClr val="bg1"/>
            </a:gs>
            <a:gs pos="80000">
              <a:schemeClr val="tx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41248" y="3770376"/>
            <a:ext cx="7772400" cy="801624"/>
          </a:xfrm>
        </p:spPr>
        <p:txBody>
          <a:bodyPr>
            <a:noAutofit/>
          </a:bodyPr>
          <a:lstStyle>
            <a:lvl1pPr>
              <a:defRPr sz="5300" b="1" baseline="0">
                <a:solidFill>
                  <a:schemeClr val="bg1"/>
                </a:solidFill>
              </a:defRPr>
            </a:lvl1pPr>
          </a:lstStyle>
          <a:p>
            <a:r>
              <a:rPr lang="en-US" dirty="0"/>
              <a:t>Click to edit Title</a:t>
            </a:r>
          </a:p>
        </p:txBody>
      </p:sp>
      <p:sp>
        <p:nvSpPr>
          <p:cNvPr id="8" name="Text Placeholder 7"/>
          <p:cNvSpPr>
            <a:spLocks noGrp="1"/>
          </p:cNvSpPr>
          <p:nvPr>
            <p:ph type="body" sz="quarter" idx="10" hasCustomPrompt="1"/>
          </p:nvPr>
        </p:nvSpPr>
        <p:spPr>
          <a:xfrm>
            <a:off x="838200" y="4572000"/>
            <a:ext cx="7772400" cy="685800"/>
          </a:xfrm>
        </p:spPr>
        <p:txBody>
          <a:bodyPr>
            <a:normAutofit/>
          </a:bodyPr>
          <a:lstStyle>
            <a:lvl1pPr>
              <a:defRPr sz="3300" b="0" baseline="0">
                <a:solidFill>
                  <a:schemeClr val="bg1"/>
                </a:solidFill>
              </a:defRPr>
            </a:lvl1pPr>
          </a:lstStyle>
          <a:p>
            <a:pPr lvl="0"/>
            <a:r>
              <a:rPr lang="en-US" dirty="0"/>
              <a:t>Click to edit Subtitle</a:t>
            </a:r>
          </a:p>
        </p:txBody>
      </p:sp>
      <p:sp>
        <p:nvSpPr>
          <p:cNvPr id="12" name="TextBox 11"/>
          <p:cNvSpPr txBox="1"/>
          <p:nvPr/>
        </p:nvSpPr>
        <p:spPr>
          <a:xfrm>
            <a:off x="4023360" y="5307568"/>
            <a:ext cx="2057400" cy="369332"/>
          </a:xfrm>
          <a:prstGeom prst="rect">
            <a:avLst/>
          </a:prstGeom>
          <a:noFill/>
        </p:spPr>
        <p:txBody>
          <a:bodyPr wrap="square" rtlCol="0">
            <a:spAutoFit/>
          </a:bodyPr>
          <a:lstStyle/>
          <a:p>
            <a:r>
              <a:rPr lang="en-US" b="1" dirty="0">
                <a:solidFill>
                  <a:schemeClr val="bg1"/>
                </a:solidFill>
                <a:latin typeface="Arial" pitchFamily="34" charset="0"/>
                <a:cs typeface="Arial" pitchFamily="34" charset="0"/>
              </a:rPr>
              <a:t>Presented By:</a:t>
            </a:r>
          </a:p>
        </p:txBody>
      </p:sp>
      <p:sp>
        <p:nvSpPr>
          <p:cNvPr id="14" name="Text Placeholder 13"/>
          <p:cNvSpPr>
            <a:spLocks noGrp="1"/>
          </p:cNvSpPr>
          <p:nvPr>
            <p:ph type="body" sz="quarter" idx="12" hasCustomPrompt="1"/>
          </p:nvPr>
        </p:nvSpPr>
        <p:spPr>
          <a:xfrm>
            <a:off x="4023360" y="5711190"/>
            <a:ext cx="5069713" cy="365760"/>
          </a:xfrm>
        </p:spPr>
        <p:txBody>
          <a:bodyPr>
            <a:noAutofit/>
          </a:bodyPr>
          <a:lstStyle>
            <a:lvl1pPr>
              <a:defRPr sz="1800" baseline="0">
                <a:solidFill>
                  <a:schemeClr val="bg1"/>
                </a:solidFill>
              </a:defRPr>
            </a:lvl1pPr>
          </a:lstStyle>
          <a:p>
            <a:pPr lvl="0"/>
            <a:r>
              <a:rPr lang="en-US" dirty="0"/>
              <a:t>Click to edit Presenter Name</a:t>
            </a:r>
          </a:p>
        </p:txBody>
      </p:sp>
      <p:sp>
        <p:nvSpPr>
          <p:cNvPr id="15" name="Text Placeholder 13"/>
          <p:cNvSpPr>
            <a:spLocks noGrp="1"/>
          </p:cNvSpPr>
          <p:nvPr>
            <p:ph type="body" sz="quarter" idx="13" hasCustomPrompt="1"/>
          </p:nvPr>
        </p:nvSpPr>
        <p:spPr>
          <a:xfrm>
            <a:off x="4023360" y="6111240"/>
            <a:ext cx="5069713" cy="365760"/>
          </a:xfrm>
        </p:spPr>
        <p:txBody>
          <a:bodyPr>
            <a:noAutofit/>
          </a:bodyPr>
          <a:lstStyle>
            <a:lvl1pPr>
              <a:defRPr sz="1800" baseline="0">
                <a:solidFill>
                  <a:schemeClr val="bg1"/>
                </a:solidFill>
              </a:defRPr>
            </a:lvl1pPr>
          </a:lstStyle>
          <a:p>
            <a:pPr lvl="0"/>
            <a:r>
              <a:rPr lang="en-US" dirty="0"/>
              <a:t>Click to edit Presenter Title</a:t>
            </a:r>
          </a:p>
        </p:txBody>
      </p:sp>
      <p:sp>
        <p:nvSpPr>
          <p:cNvPr id="17" name="Text Placeholder 13"/>
          <p:cNvSpPr>
            <a:spLocks noGrp="1"/>
          </p:cNvSpPr>
          <p:nvPr>
            <p:ph type="body" sz="quarter" idx="15" hasCustomPrompt="1"/>
          </p:nvPr>
        </p:nvSpPr>
        <p:spPr>
          <a:xfrm>
            <a:off x="4023360" y="6492240"/>
            <a:ext cx="5069713" cy="365760"/>
          </a:xfrm>
        </p:spPr>
        <p:txBody>
          <a:bodyPr>
            <a:noAutofit/>
          </a:bodyPr>
          <a:lstStyle>
            <a:lvl1pPr>
              <a:defRPr sz="1800" baseline="0">
                <a:solidFill>
                  <a:schemeClr val="bg1"/>
                </a:solidFill>
              </a:defRPr>
            </a:lvl1pPr>
          </a:lstStyle>
          <a:p>
            <a:pPr lvl="0"/>
            <a:r>
              <a:rPr lang="en-US" dirty="0"/>
              <a:t>Click to edit Presentation Date</a:t>
            </a:r>
          </a:p>
        </p:txBody>
      </p:sp>
      <p:grpSp>
        <p:nvGrpSpPr>
          <p:cNvPr id="9" name="Group 8"/>
          <p:cNvGrpSpPr/>
          <p:nvPr userDrawn="1"/>
        </p:nvGrpSpPr>
        <p:grpSpPr>
          <a:xfrm>
            <a:off x="820944" y="-355600"/>
            <a:ext cx="8094456" cy="3790904"/>
            <a:chOff x="820944" y="-355600"/>
            <a:chExt cx="8094456" cy="3790904"/>
          </a:xfrm>
        </p:grpSpPr>
        <p:sp>
          <p:nvSpPr>
            <p:cNvPr id="10" name="Rectangle 9"/>
            <p:cNvSpPr/>
            <p:nvPr/>
          </p:nvSpPr>
          <p:spPr>
            <a:xfrm>
              <a:off x="942975" y="1626871"/>
              <a:ext cx="154305" cy="36703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97280" y="1431926"/>
              <a:ext cx="158176"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255456" y="826135"/>
              <a:ext cx="325694" cy="11677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581150" y="1036321"/>
              <a:ext cx="321684" cy="957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902834" y="361952"/>
              <a:ext cx="310776" cy="16319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205099" y="1431926"/>
              <a:ext cx="171389"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373740" y="545375"/>
              <a:ext cx="310677" cy="144852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684417" y="1623060"/>
              <a:ext cx="154305" cy="37084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962025"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147317"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332609"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517901"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703193"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888485"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073777"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259069"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444361"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629653"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814945"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820944" y="213469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820944" y="231757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820944" y="250045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820944" y="2683339"/>
              <a:ext cx="2127462" cy="0"/>
            </a:xfrm>
            <a:prstGeom prst="line">
              <a:avLst/>
            </a:prstGeom>
            <a:ln w="41275" cap="sq">
              <a:solidFill>
                <a:schemeClr val="bg1">
                  <a:lumMod val="7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820944" y="2866219"/>
              <a:ext cx="2127462" cy="0"/>
            </a:xfrm>
            <a:prstGeom prst="line">
              <a:avLst/>
            </a:prstGeom>
            <a:ln w="41275" cap="sq">
              <a:solidFill>
                <a:schemeClr val="bg1">
                  <a:lumMod val="7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820944" y="3049099"/>
              <a:ext cx="2127462" cy="0"/>
            </a:xfrm>
            <a:prstGeom prst="line">
              <a:avLst/>
            </a:prstGeom>
            <a:ln w="41275" cap="sq">
              <a:solidFill>
                <a:schemeClr val="bg1">
                  <a:lumMod val="75000"/>
                  <a:alpha val="20000"/>
                </a:schemeClr>
              </a:solidFill>
            </a:ln>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930058" y="1064566"/>
              <a:ext cx="7333661" cy="1991577"/>
              <a:chOff x="930058" y="1064566"/>
              <a:chExt cx="7333661" cy="1991577"/>
            </a:xfrm>
          </p:grpSpPr>
          <p:cxnSp>
            <p:nvCxnSpPr>
              <p:cNvPr id="41" name="Straight Connector 40"/>
              <p:cNvCxnSpPr/>
              <p:nvPr/>
            </p:nvCxnSpPr>
            <p:spPr>
              <a:xfrm>
                <a:off x="3331921" y="1875542"/>
                <a:ext cx="4931798" cy="0"/>
              </a:xfrm>
              <a:prstGeom prst="line">
                <a:avLst/>
              </a:prstGeom>
              <a:noFill/>
              <a:ln w="152400" cap="rnd">
                <a:gradFill flip="none" rotWithShape="1">
                  <a:gsLst>
                    <a:gs pos="0">
                      <a:srgbClr val="008FFC"/>
                    </a:gs>
                    <a:gs pos="100000">
                      <a:schemeClr val="accent1"/>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sp>
            <p:nvSpPr>
              <p:cNvPr id="42" name="Freeform 41"/>
              <p:cNvSpPr/>
              <p:nvPr/>
            </p:nvSpPr>
            <p:spPr>
              <a:xfrm>
                <a:off x="5886578" y="1786879"/>
                <a:ext cx="131163" cy="188644"/>
              </a:xfrm>
              <a:custGeom>
                <a:avLst/>
                <a:gdLst>
                  <a:gd name="connsiteX0" fmla="*/ 130723 w 130723"/>
                  <a:gd name="connsiteY0" fmla="*/ 0 h 188644"/>
                  <a:gd name="connsiteX1" fmla="*/ 107142 w 130723"/>
                  <a:gd name="connsiteY1" fmla="*/ 55021 h 188644"/>
                  <a:gd name="connsiteX2" fmla="*/ 86182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4960 w 130723"/>
                  <a:gd name="connsiteY3" fmla="*/ 70742 h 188644"/>
                  <a:gd name="connsiteX4" fmla="*/ 4960 w 130723"/>
                  <a:gd name="connsiteY4" fmla="*/ 125763 h 188644"/>
                  <a:gd name="connsiteX5" fmla="*/ 52121 w 130723"/>
                  <a:gd name="connsiteY5" fmla="*/ 188644 h 188644"/>
                  <a:gd name="connsiteX0" fmla="*/ 132203 w 132203"/>
                  <a:gd name="connsiteY0" fmla="*/ 0 h 188644"/>
                  <a:gd name="connsiteX1" fmla="*/ 108622 w 132203"/>
                  <a:gd name="connsiteY1" fmla="*/ 55021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2191 w 132203"/>
                  <a:gd name="connsiteY1" fmla="*/ 32396 h 188644"/>
                  <a:gd name="connsiteX2" fmla="*/ 108622 w 132203"/>
                  <a:gd name="connsiteY2" fmla="*/ 45430 h 188644"/>
                  <a:gd name="connsiteX3" fmla="*/ 62150 w 132203"/>
                  <a:gd name="connsiteY3" fmla="*/ 49470 h 188644"/>
                  <a:gd name="connsiteX4" fmla="*/ 6440 w 132203"/>
                  <a:gd name="connsiteY4" fmla="*/ 70742 h 188644"/>
                  <a:gd name="connsiteX5" fmla="*/ 6440 w 132203"/>
                  <a:gd name="connsiteY5" fmla="*/ 125763 h 188644"/>
                  <a:gd name="connsiteX6" fmla="*/ 53601 w 132203"/>
                  <a:gd name="connsiteY6"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4335 w 132203"/>
                  <a:gd name="connsiteY1" fmla="*/ 43049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1163 w 131163"/>
                  <a:gd name="connsiteY0" fmla="*/ 0 h 188644"/>
                  <a:gd name="connsiteX1" fmla="*/ 93295 w 131163"/>
                  <a:gd name="connsiteY1" fmla="*/ 43049 h 188644"/>
                  <a:gd name="connsiteX2" fmla="*/ 44441 w 131163"/>
                  <a:gd name="connsiteY2" fmla="*/ 54232 h 188644"/>
                  <a:gd name="connsiteX3" fmla="*/ 5400 w 131163"/>
                  <a:gd name="connsiteY3" fmla="*/ 70742 h 188644"/>
                  <a:gd name="connsiteX4" fmla="*/ 5400 w 131163"/>
                  <a:gd name="connsiteY4" fmla="*/ 125763 h 188644"/>
                  <a:gd name="connsiteX5" fmla="*/ 52561 w 131163"/>
                  <a:gd name="connsiteY5" fmla="*/ 188644 h 188644"/>
                  <a:gd name="connsiteX0" fmla="*/ 131163 w 131163"/>
                  <a:gd name="connsiteY0" fmla="*/ 0 h 188644"/>
                  <a:gd name="connsiteX1" fmla="*/ 93295 w 131163"/>
                  <a:gd name="connsiteY1" fmla="*/ 43049 h 188644"/>
                  <a:gd name="connsiteX2" fmla="*/ 5400 w 131163"/>
                  <a:gd name="connsiteY2" fmla="*/ 70742 h 188644"/>
                  <a:gd name="connsiteX3" fmla="*/ 5400 w 131163"/>
                  <a:gd name="connsiteY3" fmla="*/ 125763 h 188644"/>
                  <a:gd name="connsiteX4" fmla="*/ 52561 w 131163"/>
                  <a:gd name="connsiteY4" fmla="*/ 188644 h 188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63" h="188644">
                    <a:moveTo>
                      <a:pt x="131163" y="0"/>
                    </a:moveTo>
                    <a:cubicBezTo>
                      <a:pt x="126250" y="9465"/>
                      <a:pt x="114255" y="31259"/>
                      <a:pt x="93295" y="43049"/>
                    </a:cubicBezTo>
                    <a:cubicBezTo>
                      <a:pt x="72335" y="54839"/>
                      <a:pt x="20049" y="56956"/>
                      <a:pt x="5400" y="70742"/>
                    </a:cubicBezTo>
                    <a:cubicBezTo>
                      <a:pt x="-1107" y="82664"/>
                      <a:pt x="-2460" y="106113"/>
                      <a:pt x="5400" y="125763"/>
                    </a:cubicBezTo>
                    <a:cubicBezTo>
                      <a:pt x="13260" y="145413"/>
                      <a:pt x="34657" y="166374"/>
                      <a:pt x="52561" y="188644"/>
                    </a:cubicBez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5970742" y="1792882"/>
                <a:ext cx="105508" cy="169452"/>
              </a:xfrm>
              <a:custGeom>
                <a:avLst/>
                <a:gdLst>
                  <a:gd name="connsiteX0" fmla="*/ 105508 w 105508"/>
                  <a:gd name="connsiteY0" fmla="*/ 0 h 169452"/>
                  <a:gd name="connsiteX1" fmla="*/ 76733 w 105508"/>
                  <a:gd name="connsiteY1" fmla="*/ 92719 h 169452"/>
                  <a:gd name="connsiteX2" fmla="*/ 38367 w 105508"/>
                  <a:gd name="connsiteY2" fmla="*/ 134283 h 169452"/>
                  <a:gd name="connsiteX3" fmla="*/ 0 w 105508"/>
                  <a:gd name="connsiteY3" fmla="*/ 169452 h 169452"/>
                </a:gdLst>
                <a:ahLst/>
                <a:cxnLst>
                  <a:cxn ang="0">
                    <a:pos x="connsiteX0" y="connsiteY0"/>
                  </a:cxn>
                  <a:cxn ang="0">
                    <a:pos x="connsiteX1" y="connsiteY1"/>
                  </a:cxn>
                  <a:cxn ang="0">
                    <a:pos x="connsiteX2" y="connsiteY2"/>
                  </a:cxn>
                  <a:cxn ang="0">
                    <a:pos x="connsiteX3" y="connsiteY3"/>
                  </a:cxn>
                </a:cxnLst>
                <a:rect l="l" t="t" r="r" b="b"/>
                <a:pathLst>
                  <a:path w="105508" h="169452">
                    <a:moveTo>
                      <a:pt x="105508" y="0"/>
                    </a:moveTo>
                    <a:cubicBezTo>
                      <a:pt x="96715" y="35169"/>
                      <a:pt x="87923" y="70339"/>
                      <a:pt x="76733" y="92719"/>
                    </a:cubicBezTo>
                    <a:cubicBezTo>
                      <a:pt x="65543" y="115099"/>
                      <a:pt x="51156" y="121494"/>
                      <a:pt x="38367" y="134283"/>
                    </a:cubicBezTo>
                    <a:cubicBezTo>
                      <a:pt x="25578" y="147072"/>
                      <a:pt x="12789" y="158262"/>
                      <a:pt x="0" y="169452"/>
                    </a:cubicBezTo>
                  </a:path>
                </a:pathLst>
              </a:custGeom>
              <a:no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4863096" y="1780833"/>
                <a:ext cx="131163" cy="188644"/>
              </a:xfrm>
              <a:custGeom>
                <a:avLst/>
                <a:gdLst>
                  <a:gd name="connsiteX0" fmla="*/ 130723 w 130723"/>
                  <a:gd name="connsiteY0" fmla="*/ 0 h 188644"/>
                  <a:gd name="connsiteX1" fmla="*/ 107142 w 130723"/>
                  <a:gd name="connsiteY1" fmla="*/ 55021 h 188644"/>
                  <a:gd name="connsiteX2" fmla="*/ 86182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4960 w 130723"/>
                  <a:gd name="connsiteY3" fmla="*/ 70742 h 188644"/>
                  <a:gd name="connsiteX4" fmla="*/ 4960 w 130723"/>
                  <a:gd name="connsiteY4" fmla="*/ 125763 h 188644"/>
                  <a:gd name="connsiteX5" fmla="*/ 52121 w 130723"/>
                  <a:gd name="connsiteY5" fmla="*/ 188644 h 188644"/>
                  <a:gd name="connsiteX0" fmla="*/ 132203 w 132203"/>
                  <a:gd name="connsiteY0" fmla="*/ 0 h 188644"/>
                  <a:gd name="connsiteX1" fmla="*/ 108622 w 132203"/>
                  <a:gd name="connsiteY1" fmla="*/ 55021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2191 w 132203"/>
                  <a:gd name="connsiteY1" fmla="*/ 32396 h 188644"/>
                  <a:gd name="connsiteX2" fmla="*/ 108622 w 132203"/>
                  <a:gd name="connsiteY2" fmla="*/ 45430 h 188644"/>
                  <a:gd name="connsiteX3" fmla="*/ 62150 w 132203"/>
                  <a:gd name="connsiteY3" fmla="*/ 49470 h 188644"/>
                  <a:gd name="connsiteX4" fmla="*/ 6440 w 132203"/>
                  <a:gd name="connsiteY4" fmla="*/ 70742 h 188644"/>
                  <a:gd name="connsiteX5" fmla="*/ 6440 w 132203"/>
                  <a:gd name="connsiteY5" fmla="*/ 125763 h 188644"/>
                  <a:gd name="connsiteX6" fmla="*/ 53601 w 132203"/>
                  <a:gd name="connsiteY6"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4335 w 132203"/>
                  <a:gd name="connsiteY1" fmla="*/ 43049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1163 w 131163"/>
                  <a:gd name="connsiteY0" fmla="*/ 0 h 188644"/>
                  <a:gd name="connsiteX1" fmla="*/ 93295 w 131163"/>
                  <a:gd name="connsiteY1" fmla="*/ 43049 h 188644"/>
                  <a:gd name="connsiteX2" fmla="*/ 44441 w 131163"/>
                  <a:gd name="connsiteY2" fmla="*/ 54232 h 188644"/>
                  <a:gd name="connsiteX3" fmla="*/ 5400 w 131163"/>
                  <a:gd name="connsiteY3" fmla="*/ 70742 h 188644"/>
                  <a:gd name="connsiteX4" fmla="*/ 5400 w 131163"/>
                  <a:gd name="connsiteY4" fmla="*/ 125763 h 188644"/>
                  <a:gd name="connsiteX5" fmla="*/ 52561 w 131163"/>
                  <a:gd name="connsiteY5" fmla="*/ 188644 h 188644"/>
                  <a:gd name="connsiteX0" fmla="*/ 131163 w 131163"/>
                  <a:gd name="connsiteY0" fmla="*/ 0 h 188644"/>
                  <a:gd name="connsiteX1" fmla="*/ 93295 w 131163"/>
                  <a:gd name="connsiteY1" fmla="*/ 43049 h 188644"/>
                  <a:gd name="connsiteX2" fmla="*/ 5400 w 131163"/>
                  <a:gd name="connsiteY2" fmla="*/ 70742 h 188644"/>
                  <a:gd name="connsiteX3" fmla="*/ 5400 w 131163"/>
                  <a:gd name="connsiteY3" fmla="*/ 125763 h 188644"/>
                  <a:gd name="connsiteX4" fmla="*/ 52561 w 131163"/>
                  <a:gd name="connsiteY4" fmla="*/ 188644 h 188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63" h="188644">
                    <a:moveTo>
                      <a:pt x="131163" y="0"/>
                    </a:moveTo>
                    <a:cubicBezTo>
                      <a:pt x="126250" y="9465"/>
                      <a:pt x="114255" y="31259"/>
                      <a:pt x="93295" y="43049"/>
                    </a:cubicBezTo>
                    <a:cubicBezTo>
                      <a:pt x="72335" y="54839"/>
                      <a:pt x="20049" y="56956"/>
                      <a:pt x="5400" y="70742"/>
                    </a:cubicBezTo>
                    <a:cubicBezTo>
                      <a:pt x="-1107" y="82664"/>
                      <a:pt x="-2460" y="106113"/>
                      <a:pt x="5400" y="125763"/>
                    </a:cubicBezTo>
                    <a:cubicBezTo>
                      <a:pt x="13260" y="145413"/>
                      <a:pt x="34657" y="166374"/>
                      <a:pt x="52561" y="188644"/>
                    </a:cubicBez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4930593" y="1793979"/>
                <a:ext cx="105508" cy="169452"/>
              </a:xfrm>
              <a:custGeom>
                <a:avLst/>
                <a:gdLst>
                  <a:gd name="connsiteX0" fmla="*/ 105508 w 105508"/>
                  <a:gd name="connsiteY0" fmla="*/ 0 h 169452"/>
                  <a:gd name="connsiteX1" fmla="*/ 76733 w 105508"/>
                  <a:gd name="connsiteY1" fmla="*/ 92719 h 169452"/>
                  <a:gd name="connsiteX2" fmla="*/ 38367 w 105508"/>
                  <a:gd name="connsiteY2" fmla="*/ 134283 h 169452"/>
                  <a:gd name="connsiteX3" fmla="*/ 0 w 105508"/>
                  <a:gd name="connsiteY3" fmla="*/ 169452 h 169452"/>
                </a:gdLst>
                <a:ahLst/>
                <a:cxnLst>
                  <a:cxn ang="0">
                    <a:pos x="connsiteX0" y="connsiteY0"/>
                  </a:cxn>
                  <a:cxn ang="0">
                    <a:pos x="connsiteX1" y="connsiteY1"/>
                  </a:cxn>
                  <a:cxn ang="0">
                    <a:pos x="connsiteX2" y="connsiteY2"/>
                  </a:cxn>
                  <a:cxn ang="0">
                    <a:pos x="connsiteX3" y="connsiteY3"/>
                  </a:cxn>
                </a:cxnLst>
                <a:rect l="l" t="t" r="r" b="b"/>
                <a:pathLst>
                  <a:path w="105508" h="169452">
                    <a:moveTo>
                      <a:pt x="105508" y="0"/>
                    </a:moveTo>
                    <a:cubicBezTo>
                      <a:pt x="96715" y="35169"/>
                      <a:pt x="87923" y="70339"/>
                      <a:pt x="76733" y="92719"/>
                    </a:cubicBezTo>
                    <a:cubicBezTo>
                      <a:pt x="65543" y="115099"/>
                      <a:pt x="51156" y="121494"/>
                      <a:pt x="38367" y="134283"/>
                    </a:cubicBezTo>
                    <a:cubicBezTo>
                      <a:pt x="25578" y="147072"/>
                      <a:pt x="12789" y="158262"/>
                      <a:pt x="0" y="169452"/>
                    </a:cubicBezTo>
                  </a:path>
                </a:pathLst>
              </a:custGeom>
              <a:no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1584542" y="1875542"/>
                <a:ext cx="1252603" cy="1067309"/>
              </a:xfrm>
              <a:custGeom>
                <a:avLst/>
                <a:gdLst>
                  <a:gd name="connsiteX0" fmla="*/ 0 w 1233814"/>
                  <a:gd name="connsiteY0" fmla="*/ 91044 h 1067309"/>
                  <a:gd name="connsiteX1" fmla="*/ 93946 w 1233814"/>
                  <a:gd name="connsiteY1" fmla="*/ 31546 h 1067309"/>
                  <a:gd name="connsiteX2" fmla="*/ 197285 w 1233814"/>
                  <a:gd name="connsiteY2" fmla="*/ 231 h 1067309"/>
                  <a:gd name="connsiteX3" fmla="*/ 275573 w 1233814"/>
                  <a:gd name="connsiteY3" fmla="*/ 22151 h 1067309"/>
                  <a:gd name="connsiteX4" fmla="*/ 350729 w 1233814"/>
                  <a:gd name="connsiteY4" fmla="*/ 103570 h 1067309"/>
                  <a:gd name="connsiteX5" fmla="*/ 403965 w 1233814"/>
                  <a:gd name="connsiteY5" fmla="*/ 300855 h 1067309"/>
                  <a:gd name="connsiteX6" fmla="*/ 510436 w 1233814"/>
                  <a:gd name="connsiteY6" fmla="*/ 795633 h 1067309"/>
                  <a:gd name="connsiteX7" fmla="*/ 616907 w 1233814"/>
                  <a:gd name="connsiteY7" fmla="*/ 970998 h 1067309"/>
                  <a:gd name="connsiteX8" fmla="*/ 729642 w 1233814"/>
                  <a:gd name="connsiteY8" fmla="*/ 1052417 h 1067309"/>
                  <a:gd name="connsiteX9" fmla="*/ 879954 w 1233814"/>
                  <a:gd name="connsiteY9" fmla="*/ 1055548 h 1067309"/>
                  <a:gd name="connsiteX10" fmla="*/ 1002083 w 1233814"/>
                  <a:gd name="connsiteY10" fmla="*/ 930288 h 1067309"/>
                  <a:gd name="connsiteX11" fmla="*/ 1102291 w 1233814"/>
                  <a:gd name="connsiteY11" fmla="*/ 660979 h 1067309"/>
                  <a:gd name="connsiteX12" fmla="*/ 1164921 w 1233814"/>
                  <a:gd name="connsiteY12" fmla="*/ 407326 h 1067309"/>
                  <a:gd name="connsiteX13" fmla="*/ 1233814 w 1233814"/>
                  <a:gd name="connsiteY13" fmla="*/ 188121 h 1067309"/>
                  <a:gd name="connsiteX0" fmla="*/ 0 w 1221288"/>
                  <a:gd name="connsiteY0" fmla="*/ 106701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25489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3208"/>
                  <a:gd name="connsiteY0" fmla="*/ 125489 h 1067309"/>
                  <a:gd name="connsiteX1" fmla="*/ 81420 w 1243208"/>
                  <a:gd name="connsiteY1" fmla="*/ 31546 h 1067309"/>
                  <a:gd name="connsiteX2" fmla="*/ 184759 w 1243208"/>
                  <a:gd name="connsiteY2" fmla="*/ 231 h 1067309"/>
                  <a:gd name="connsiteX3" fmla="*/ 263047 w 1243208"/>
                  <a:gd name="connsiteY3" fmla="*/ 22151 h 1067309"/>
                  <a:gd name="connsiteX4" fmla="*/ 338203 w 1243208"/>
                  <a:gd name="connsiteY4" fmla="*/ 103570 h 1067309"/>
                  <a:gd name="connsiteX5" fmla="*/ 391439 w 1243208"/>
                  <a:gd name="connsiteY5" fmla="*/ 300855 h 1067309"/>
                  <a:gd name="connsiteX6" fmla="*/ 497910 w 1243208"/>
                  <a:gd name="connsiteY6" fmla="*/ 795633 h 1067309"/>
                  <a:gd name="connsiteX7" fmla="*/ 604381 w 1243208"/>
                  <a:gd name="connsiteY7" fmla="*/ 970998 h 1067309"/>
                  <a:gd name="connsiteX8" fmla="*/ 717116 w 1243208"/>
                  <a:gd name="connsiteY8" fmla="*/ 1052417 h 1067309"/>
                  <a:gd name="connsiteX9" fmla="*/ 867428 w 1243208"/>
                  <a:gd name="connsiteY9" fmla="*/ 1055548 h 1067309"/>
                  <a:gd name="connsiteX10" fmla="*/ 989557 w 1243208"/>
                  <a:gd name="connsiteY10" fmla="*/ 930288 h 1067309"/>
                  <a:gd name="connsiteX11" fmla="*/ 1089765 w 1243208"/>
                  <a:gd name="connsiteY11" fmla="*/ 660979 h 1067309"/>
                  <a:gd name="connsiteX12" fmla="*/ 1152395 w 1243208"/>
                  <a:gd name="connsiteY12" fmla="*/ 407326 h 1067309"/>
                  <a:gd name="connsiteX13" fmla="*/ 1243208 w 1243208"/>
                  <a:gd name="connsiteY13" fmla="*/ 153674 h 1067309"/>
                  <a:gd name="connsiteX0" fmla="*/ 0 w 1252603"/>
                  <a:gd name="connsiteY0" fmla="*/ 125489 h 1067309"/>
                  <a:gd name="connsiteX1" fmla="*/ 81420 w 1252603"/>
                  <a:gd name="connsiteY1" fmla="*/ 31546 h 1067309"/>
                  <a:gd name="connsiteX2" fmla="*/ 184759 w 1252603"/>
                  <a:gd name="connsiteY2" fmla="*/ 231 h 1067309"/>
                  <a:gd name="connsiteX3" fmla="*/ 263047 w 1252603"/>
                  <a:gd name="connsiteY3" fmla="*/ 22151 h 1067309"/>
                  <a:gd name="connsiteX4" fmla="*/ 338203 w 1252603"/>
                  <a:gd name="connsiteY4" fmla="*/ 103570 h 1067309"/>
                  <a:gd name="connsiteX5" fmla="*/ 391439 w 1252603"/>
                  <a:gd name="connsiteY5" fmla="*/ 300855 h 1067309"/>
                  <a:gd name="connsiteX6" fmla="*/ 497910 w 1252603"/>
                  <a:gd name="connsiteY6" fmla="*/ 795633 h 1067309"/>
                  <a:gd name="connsiteX7" fmla="*/ 604381 w 1252603"/>
                  <a:gd name="connsiteY7" fmla="*/ 970998 h 1067309"/>
                  <a:gd name="connsiteX8" fmla="*/ 717116 w 1252603"/>
                  <a:gd name="connsiteY8" fmla="*/ 1052417 h 1067309"/>
                  <a:gd name="connsiteX9" fmla="*/ 867428 w 1252603"/>
                  <a:gd name="connsiteY9" fmla="*/ 1055548 h 1067309"/>
                  <a:gd name="connsiteX10" fmla="*/ 989557 w 1252603"/>
                  <a:gd name="connsiteY10" fmla="*/ 930288 h 1067309"/>
                  <a:gd name="connsiteX11" fmla="*/ 1089765 w 1252603"/>
                  <a:gd name="connsiteY11" fmla="*/ 660979 h 1067309"/>
                  <a:gd name="connsiteX12" fmla="*/ 1152395 w 1252603"/>
                  <a:gd name="connsiteY12" fmla="*/ 407326 h 1067309"/>
                  <a:gd name="connsiteX13" fmla="*/ 1252603 w 1252603"/>
                  <a:gd name="connsiteY13" fmla="*/ 156806 h 1067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2603" h="1067309">
                    <a:moveTo>
                      <a:pt x="0" y="125489"/>
                    </a:moveTo>
                    <a:cubicBezTo>
                      <a:pt x="36795" y="84518"/>
                      <a:pt x="50627" y="52422"/>
                      <a:pt x="81420" y="31546"/>
                    </a:cubicBezTo>
                    <a:cubicBezTo>
                      <a:pt x="112213" y="10670"/>
                      <a:pt x="154488" y="1797"/>
                      <a:pt x="184759" y="231"/>
                    </a:cubicBezTo>
                    <a:cubicBezTo>
                      <a:pt x="215030" y="-1335"/>
                      <a:pt x="237473" y="4928"/>
                      <a:pt x="263047" y="22151"/>
                    </a:cubicBezTo>
                    <a:cubicBezTo>
                      <a:pt x="288621" y="39374"/>
                      <a:pt x="316804" y="57119"/>
                      <a:pt x="338203" y="103570"/>
                    </a:cubicBezTo>
                    <a:cubicBezTo>
                      <a:pt x="359602" y="150021"/>
                      <a:pt x="364821" y="185511"/>
                      <a:pt x="391439" y="300855"/>
                    </a:cubicBezTo>
                    <a:cubicBezTo>
                      <a:pt x="418057" y="416199"/>
                      <a:pt x="462420" y="683942"/>
                      <a:pt x="497910" y="795633"/>
                    </a:cubicBezTo>
                    <a:cubicBezTo>
                      <a:pt x="533400" y="907324"/>
                      <a:pt x="567847" y="928201"/>
                      <a:pt x="604381" y="970998"/>
                    </a:cubicBezTo>
                    <a:cubicBezTo>
                      <a:pt x="640915" y="1013795"/>
                      <a:pt x="673275" y="1038325"/>
                      <a:pt x="717116" y="1052417"/>
                    </a:cubicBezTo>
                    <a:cubicBezTo>
                      <a:pt x="760957" y="1066509"/>
                      <a:pt x="822021" y="1075903"/>
                      <a:pt x="867428" y="1055548"/>
                    </a:cubicBezTo>
                    <a:cubicBezTo>
                      <a:pt x="912835" y="1035193"/>
                      <a:pt x="952501" y="996050"/>
                      <a:pt x="989557" y="930288"/>
                    </a:cubicBezTo>
                    <a:cubicBezTo>
                      <a:pt x="1026613" y="864527"/>
                      <a:pt x="1062625" y="748139"/>
                      <a:pt x="1089765" y="660979"/>
                    </a:cubicBezTo>
                    <a:cubicBezTo>
                      <a:pt x="1116905" y="573819"/>
                      <a:pt x="1125255" y="491355"/>
                      <a:pt x="1152395" y="407326"/>
                    </a:cubicBezTo>
                    <a:cubicBezTo>
                      <a:pt x="1179535" y="323297"/>
                      <a:pt x="1204064" y="211607"/>
                      <a:pt x="1252603" y="156806"/>
                    </a:cubicBezTo>
                  </a:path>
                </a:pathLst>
              </a:custGeom>
              <a:noFill/>
              <a:ln w="1524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930058" y="1064566"/>
                <a:ext cx="2401863" cy="1088051"/>
              </a:xfrm>
              <a:custGeom>
                <a:avLst/>
                <a:gdLst>
                  <a:gd name="connsiteX0" fmla="*/ 0 w 2091846"/>
                  <a:gd name="connsiteY0" fmla="*/ 1076333 h 1084914"/>
                  <a:gd name="connsiteX1" fmla="*/ 284967 w 2091846"/>
                  <a:gd name="connsiteY1" fmla="*/ 1082596 h 1084914"/>
                  <a:gd name="connsiteX2" fmla="*/ 488515 w 2091846"/>
                  <a:gd name="connsiteY2" fmla="*/ 1041886 h 1084914"/>
                  <a:gd name="connsiteX3" fmla="*/ 638827 w 2091846"/>
                  <a:gd name="connsiteY3" fmla="*/ 932283 h 1084914"/>
                  <a:gd name="connsiteX4" fmla="*/ 720246 w 2091846"/>
                  <a:gd name="connsiteY4" fmla="*/ 672368 h 1084914"/>
                  <a:gd name="connsiteX5" fmla="*/ 829849 w 2091846"/>
                  <a:gd name="connsiteY5" fmla="*/ 221431 h 1084914"/>
                  <a:gd name="connsiteX6" fmla="*/ 914400 w 2091846"/>
                  <a:gd name="connsiteY6" fmla="*/ 67987 h 1084914"/>
                  <a:gd name="connsiteX7" fmla="*/ 992687 w 2091846"/>
                  <a:gd name="connsiteY7" fmla="*/ 14752 h 1084914"/>
                  <a:gd name="connsiteX8" fmla="*/ 1077238 w 2091846"/>
                  <a:gd name="connsiteY8" fmla="*/ 2226 h 1084914"/>
                  <a:gd name="connsiteX9" fmla="*/ 1183709 w 2091846"/>
                  <a:gd name="connsiteY9" fmla="*/ 52330 h 1084914"/>
                  <a:gd name="connsiteX10" fmla="*/ 1302706 w 2091846"/>
                  <a:gd name="connsiteY10" fmla="*/ 296587 h 1084914"/>
                  <a:gd name="connsiteX11" fmla="*/ 1484334 w 2091846"/>
                  <a:gd name="connsiteY11" fmla="*/ 838338 h 1084914"/>
                  <a:gd name="connsiteX12" fmla="*/ 1615857 w 2091846"/>
                  <a:gd name="connsiteY12" fmla="*/ 998045 h 1084914"/>
                  <a:gd name="connsiteX13" fmla="*/ 1750512 w 2091846"/>
                  <a:gd name="connsiteY13" fmla="*/ 1038755 h 1084914"/>
                  <a:gd name="connsiteX14" fmla="*/ 1860115 w 2091846"/>
                  <a:gd name="connsiteY14" fmla="*/ 998045 h 1084914"/>
                  <a:gd name="connsiteX15" fmla="*/ 1913350 w 2091846"/>
                  <a:gd name="connsiteY15" fmla="*/ 891574 h 1084914"/>
                  <a:gd name="connsiteX16" fmla="*/ 1985375 w 2091846"/>
                  <a:gd name="connsiteY16" fmla="*/ 822681 h 1084914"/>
                  <a:gd name="connsiteX17" fmla="*/ 2091846 w 2091846"/>
                  <a:gd name="connsiteY17" fmla="*/ 797629 h 1084914"/>
                  <a:gd name="connsiteX0" fmla="*/ 0 w 2123162"/>
                  <a:gd name="connsiteY0" fmla="*/ 1085728 h 1089324"/>
                  <a:gd name="connsiteX1" fmla="*/ 316283 w 2123162"/>
                  <a:gd name="connsiteY1" fmla="*/ 1082596 h 1089324"/>
                  <a:gd name="connsiteX2" fmla="*/ 519831 w 2123162"/>
                  <a:gd name="connsiteY2" fmla="*/ 1041886 h 1089324"/>
                  <a:gd name="connsiteX3" fmla="*/ 670143 w 2123162"/>
                  <a:gd name="connsiteY3" fmla="*/ 932283 h 1089324"/>
                  <a:gd name="connsiteX4" fmla="*/ 751562 w 2123162"/>
                  <a:gd name="connsiteY4" fmla="*/ 672368 h 1089324"/>
                  <a:gd name="connsiteX5" fmla="*/ 861165 w 2123162"/>
                  <a:gd name="connsiteY5" fmla="*/ 221431 h 1089324"/>
                  <a:gd name="connsiteX6" fmla="*/ 945716 w 2123162"/>
                  <a:gd name="connsiteY6" fmla="*/ 67987 h 1089324"/>
                  <a:gd name="connsiteX7" fmla="*/ 1024003 w 2123162"/>
                  <a:gd name="connsiteY7" fmla="*/ 14752 h 1089324"/>
                  <a:gd name="connsiteX8" fmla="*/ 1108554 w 2123162"/>
                  <a:gd name="connsiteY8" fmla="*/ 2226 h 1089324"/>
                  <a:gd name="connsiteX9" fmla="*/ 1215025 w 2123162"/>
                  <a:gd name="connsiteY9" fmla="*/ 52330 h 1089324"/>
                  <a:gd name="connsiteX10" fmla="*/ 1334022 w 2123162"/>
                  <a:gd name="connsiteY10" fmla="*/ 296587 h 1089324"/>
                  <a:gd name="connsiteX11" fmla="*/ 1515650 w 2123162"/>
                  <a:gd name="connsiteY11" fmla="*/ 838338 h 1089324"/>
                  <a:gd name="connsiteX12" fmla="*/ 1647173 w 2123162"/>
                  <a:gd name="connsiteY12" fmla="*/ 998045 h 1089324"/>
                  <a:gd name="connsiteX13" fmla="*/ 1781828 w 2123162"/>
                  <a:gd name="connsiteY13" fmla="*/ 1038755 h 1089324"/>
                  <a:gd name="connsiteX14" fmla="*/ 1891431 w 2123162"/>
                  <a:gd name="connsiteY14" fmla="*/ 998045 h 1089324"/>
                  <a:gd name="connsiteX15" fmla="*/ 1944666 w 2123162"/>
                  <a:gd name="connsiteY15" fmla="*/ 891574 h 1089324"/>
                  <a:gd name="connsiteX16" fmla="*/ 2016691 w 2123162"/>
                  <a:gd name="connsiteY16" fmla="*/ 822681 h 1089324"/>
                  <a:gd name="connsiteX17" fmla="*/ 2123162 w 2123162"/>
                  <a:gd name="connsiteY17" fmla="*/ 797629 h 1089324"/>
                  <a:gd name="connsiteX0" fmla="*/ 0 w 2116898"/>
                  <a:gd name="connsiteY0" fmla="*/ 1076333 h 1084914"/>
                  <a:gd name="connsiteX1" fmla="*/ 310019 w 2116898"/>
                  <a:gd name="connsiteY1" fmla="*/ 1082596 h 1084914"/>
                  <a:gd name="connsiteX2" fmla="*/ 513567 w 2116898"/>
                  <a:gd name="connsiteY2" fmla="*/ 1041886 h 1084914"/>
                  <a:gd name="connsiteX3" fmla="*/ 663879 w 2116898"/>
                  <a:gd name="connsiteY3" fmla="*/ 932283 h 1084914"/>
                  <a:gd name="connsiteX4" fmla="*/ 745298 w 2116898"/>
                  <a:gd name="connsiteY4" fmla="*/ 672368 h 1084914"/>
                  <a:gd name="connsiteX5" fmla="*/ 854901 w 2116898"/>
                  <a:gd name="connsiteY5" fmla="*/ 221431 h 1084914"/>
                  <a:gd name="connsiteX6" fmla="*/ 939452 w 2116898"/>
                  <a:gd name="connsiteY6" fmla="*/ 67987 h 1084914"/>
                  <a:gd name="connsiteX7" fmla="*/ 1017739 w 2116898"/>
                  <a:gd name="connsiteY7" fmla="*/ 14752 h 1084914"/>
                  <a:gd name="connsiteX8" fmla="*/ 1102290 w 2116898"/>
                  <a:gd name="connsiteY8" fmla="*/ 2226 h 1084914"/>
                  <a:gd name="connsiteX9" fmla="*/ 1208761 w 2116898"/>
                  <a:gd name="connsiteY9" fmla="*/ 52330 h 1084914"/>
                  <a:gd name="connsiteX10" fmla="*/ 1327758 w 2116898"/>
                  <a:gd name="connsiteY10" fmla="*/ 296587 h 1084914"/>
                  <a:gd name="connsiteX11" fmla="*/ 1509386 w 2116898"/>
                  <a:gd name="connsiteY11" fmla="*/ 838338 h 1084914"/>
                  <a:gd name="connsiteX12" fmla="*/ 1640909 w 2116898"/>
                  <a:gd name="connsiteY12" fmla="*/ 998045 h 1084914"/>
                  <a:gd name="connsiteX13" fmla="*/ 1775564 w 2116898"/>
                  <a:gd name="connsiteY13" fmla="*/ 1038755 h 1084914"/>
                  <a:gd name="connsiteX14" fmla="*/ 1885167 w 2116898"/>
                  <a:gd name="connsiteY14" fmla="*/ 998045 h 1084914"/>
                  <a:gd name="connsiteX15" fmla="*/ 1938402 w 2116898"/>
                  <a:gd name="connsiteY15" fmla="*/ 891574 h 1084914"/>
                  <a:gd name="connsiteX16" fmla="*/ 2010427 w 2116898"/>
                  <a:gd name="connsiteY16" fmla="*/ 822681 h 1084914"/>
                  <a:gd name="connsiteX17" fmla="*/ 2116898 w 2116898"/>
                  <a:gd name="connsiteY17" fmla="*/ 797629 h 1084914"/>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32283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29641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39036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1495 w 2116898"/>
                  <a:gd name="connsiteY10" fmla="*/ 309114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996 h 1081400"/>
                  <a:gd name="connsiteX1" fmla="*/ 300624 w 2116898"/>
                  <a:gd name="connsiteY1" fmla="*/ 1076996 h 1081400"/>
                  <a:gd name="connsiteX2" fmla="*/ 513567 w 2116898"/>
                  <a:gd name="connsiteY2" fmla="*/ 1042549 h 1081400"/>
                  <a:gd name="connsiteX3" fmla="*/ 663879 w 2116898"/>
                  <a:gd name="connsiteY3" fmla="*/ 914157 h 1081400"/>
                  <a:gd name="connsiteX4" fmla="*/ 742168 w 2116898"/>
                  <a:gd name="connsiteY4" fmla="*/ 632322 h 1081400"/>
                  <a:gd name="connsiteX5" fmla="*/ 829849 w 2116898"/>
                  <a:gd name="connsiteY5" fmla="*/ 262804 h 1081400"/>
                  <a:gd name="connsiteX6" fmla="*/ 939452 w 2116898"/>
                  <a:gd name="connsiteY6" fmla="*/ 68650 h 1081400"/>
                  <a:gd name="connsiteX7" fmla="*/ 1017739 w 2116898"/>
                  <a:gd name="connsiteY7" fmla="*/ 15415 h 1081400"/>
                  <a:gd name="connsiteX8" fmla="*/ 1102290 w 2116898"/>
                  <a:gd name="connsiteY8" fmla="*/ 2889 h 1081400"/>
                  <a:gd name="connsiteX9" fmla="*/ 1189972 w 2116898"/>
                  <a:gd name="connsiteY9" fmla="*/ 62388 h 1081400"/>
                  <a:gd name="connsiteX10" fmla="*/ 1321495 w 2116898"/>
                  <a:gd name="connsiteY10" fmla="*/ 309777 h 1081400"/>
                  <a:gd name="connsiteX11" fmla="*/ 1509386 w 2116898"/>
                  <a:gd name="connsiteY11" fmla="*/ 839001 h 1081400"/>
                  <a:gd name="connsiteX12" fmla="*/ 1640909 w 2116898"/>
                  <a:gd name="connsiteY12" fmla="*/ 998708 h 1081400"/>
                  <a:gd name="connsiteX13" fmla="*/ 1775564 w 2116898"/>
                  <a:gd name="connsiteY13" fmla="*/ 1039418 h 1081400"/>
                  <a:gd name="connsiteX14" fmla="*/ 1885167 w 2116898"/>
                  <a:gd name="connsiteY14" fmla="*/ 998708 h 1081400"/>
                  <a:gd name="connsiteX15" fmla="*/ 1938402 w 2116898"/>
                  <a:gd name="connsiteY15" fmla="*/ 892237 h 1081400"/>
                  <a:gd name="connsiteX16" fmla="*/ 2010427 w 2116898"/>
                  <a:gd name="connsiteY16" fmla="*/ 823344 h 1081400"/>
                  <a:gd name="connsiteX17" fmla="*/ 2116898 w 2116898"/>
                  <a:gd name="connsiteY17" fmla="*/ 798292 h 1081400"/>
                  <a:gd name="connsiteX0" fmla="*/ 0 w 2116898"/>
                  <a:gd name="connsiteY0" fmla="*/ 1077218 h 1081622"/>
                  <a:gd name="connsiteX1" fmla="*/ 300624 w 2116898"/>
                  <a:gd name="connsiteY1" fmla="*/ 1077218 h 1081622"/>
                  <a:gd name="connsiteX2" fmla="*/ 513567 w 2116898"/>
                  <a:gd name="connsiteY2" fmla="*/ 1042771 h 1081622"/>
                  <a:gd name="connsiteX3" fmla="*/ 663879 w 2116898"/>
                  <a:gd name="connsiteY3" fmla="*/ 914379 h 1081622"/>
                  <a:gd name="connsiteX4" fmla="*/ 742168 w 2116898"/>
                  <a:gd name="connsiteY4" fmla="*/ 632544 h 1081622"/>
                  <a:gd name="connsiteX5" fmla="*/ 829849 w 2116898"/>
                  <a:gd name="connsiteY5" fmla="*/ 263026 h 1081622"/>
                  <a:gd name="connsiteX6" fmla="*/ 939452 w 2116898"/>
                  <a:gd name="connsiteY6" fmla="*/ 68872 h 1081622"/>
                  <a:gd name="connsiteX7" fmla="*/ 1017739 w 2116898"/>
                  <a:gd name="connsiteY7" fmla="*/ 15637 h 1081622"/>
                  <a:gd name="connsiteX8" fmla="*/ 1102290 w 2116898"/>
                  <a:gd name="connsiteY8" fmla="*/ 3111 h 1081622"/>
                  <a:gd name="connsiteX9" fmla="*/ 1196235 w 2116898"/>
                  <a:gd name="connsiteY9" fmla="*/ 65742 h 1081622"/>
                  <a:gd name="connsiteX10" fmla="*/ 1321495 w 2116898"/>
                  <a:gd name="connsiteY10" fmla="*/ 309999 h 1081622"/>
                  <a:gd name="connsiteX11" fmla="*/ 1509386 w 2116898"/>
                  <a:gd name="connsiteY11" fmla="*/ 839223 h 1081622"/>
                  <a:gd name="connsiteX12" fmla="*/ 1640909 w 2116898"/>
                  <a:gd name="connsiteY12" fmla="*/ 998930 h 1081622"/>
                  <a:gd name="connsiteX13" fmla="*/ 1775564 w 2116898"/>
                  <a:gd name="connsiteY13" fmla="*/ 1039640 h 1081622"/>
                  <a:gd name="connsiteX14" fmla="*/ 1885167 w 2116898"/>
                  <a:gd name="connsiteY14" fmla="*/ 998930 h 1081622"/>
                  <a:gd name="connsiteX15" fmla="*/ 1938402 w 2116898"/>
                  <a:gd name="connsiteY15" fmla="*/ 892459 h 1081622"/>
                  <a:gd name="connsiteX16" fmla="*/ 2010427 w 2116898"/>
                  <a:gd name="connsiteY16" fmla="*/ 823566 h 1081622"/>
                  <a:gd name="connsiteX17" fmla="*/ 2116898 w 2116898"/>
                  <a:gd name="connsiteY17" fmla="*/ 798514 h 1081622"/>
                  <a:gd name="connsiteX0" fmla="*/ 0 w 2116898"/>
                  <a:gd name="connsiteY0" fmla="*/ 1061645 h 1066049"/>
                  <a:gd name="connsiteX1" fmla="*/ 300624 w 2116898"/>
                  <a:gd name="connsiteY1" fmla="*/ 1061645 h 1066049"/>
                  <a:gd name="connsiteX2" fmla="*/ 513567 w 2116898"/>
                  <a:gd name="connsiteY2" fmla="*/ 1027198 h 1066049"/>
                  <a:gd name="connsiteX3" fmla="*/ 663879 w 2116898"/>
                  <a:gd name="connsiteY3" fmla="*/ 898806 h 1066049"/>
                  <a:gd name="connsiteX4" fmla="*/ 742168 w 2116898"/>
                  <a:gd name="connsiteY4" fmla="*/ 616971 h 1066049"/>
                  <a:gd name="connsiteX5" fmla="*/ 829849 w 2116898"/>
                  <a:gd name="connsiteY5" fmla="*/ 247453 h 1066049"/>
                  <a:gd name="connsiteX6" fmla="*/ 939452 w 2116898"/>
                  <a:gd name="connsiteY6" fmla="*/ 53299 h 1066049"/>
                  <a:gd name="connsiteX7" fmla="*/ 1017739 w 2116898"/>
                  <a:gd name="connsiteY7" fmla="*/ 64 h 1066049"/>
                  <a:gd name="connsiteX8" fmla="*/ 1196235 w 2116898"/>
                  <a:gd name="connsiteY8" fmla="*/ 50169 h 1066049"/>
                  <a:gd name="connsiteX9" fmla="*/ 1321495 w 2116898"/>
                  <a:gd name="connsiteY9" fmla="*/ 294426 h 1066049"/>
                  <a:gd name="connsiteX10" fmla="*/ 1509386 w 2116898"/>
                  <a:gd name="connsiteY10" fmla="*/ 823650 h 1066049"/>
                  <a:gd name="connsiteX11" fmla="*/ 1640909 w 2116898"/>
                  <a:gd name="connsiteY11" fmla="*/ 983357 h 1066049"/>
                  <a:gd name="connsiteX12" fmla="*/ 1775564 w 2116898"/>
                  <a:gd name="connsiteY12" fmla="*/ 1024067 h 1066049"/>
                  <a:gd name="connsiteX13" fmla="*/ 1885167 w 2116898"/>
                  <a:gd name="connsiteY13" fmla="*/ 983357 h 1066049"/>
                  <a:gd name="connsiteX14" fmla="*/ 1938402 w 2116898"/>
                  <a:gd name="connsiteY14" fmla="*/ 876886 h 1066049"/>
                  <a:gd name="connsiteX15" fmla="*/ 2010427 w 2116898"/>
                  <a:gd name="connsiteY15" fmla="*/ 807993 h 1066049"/>
                  <a:gd name="connsiteX16" fmla="*/ 2116898 w 2116898"/>
                  <a:gd name="connsiteY16" fmla="*/ 782941 h 1066049"/>
                  <a:gd name="connsiteX0" fmla="*/ 0 w 2116898"/>
                  <a:gd name="connsiteY0" fmla="*/ 1086641 h 1091045"/>
                  <a:gd name="connsiteX1" fmla="*/ 300624 w 2116898"/>
                  <a:gd name="connsiteY1" fmla="*/ 1086641 h 1091045"/>
                  <a:gd name="connsiteX2" fmla="*/ 513567 w 2116898"/>
                  <a:gd name="connsiteY2" fmla="*/ 1052194 h 1091045"/>
                  <a:gd name="connsiteX3" fmla="*/ 663879 w 2116898"/>
                  <a:gd name="connsiteY3" fmla="*/ 923802 h 1091045"/>
                  <a:gd name="connsiteX4" fmla="*/ 742168 w 2116898"/>
                  <a:gd name="connsiteY4" fmla="*/ 641967 h 1091045"/>
                  <a:gd name="connsiteX5" fmla="*/ 829849 w 2116898"/>
                  <a:gd name="connsiteY5" fmla="*/ 272449 h 1091045"/>
                  <a:gd name="connsiteX6" fmla="*/ 939452 w 2116898"/>
                  <a:gd name="connsiteY6" fmla="*/ 78295 h 1091045"/>
                  <a:gd name="connsiteX7" fmla="*/ 1080369 w 2116898"/>
                  <a:gd name="connsiteY7" fmla="*/ 8 h 1091045"/>
                  <a:gd name="connsiteX8" fmla="*/ 1196235 w 2116898"/>
                  <a:gd name="connsiteY8" fmla="*/ 75165 h 1091045"/>
                  <a:gd name="connsiteX9" fmla="*/ 1321495 w 2116898"/>
                  <a:gd name="connsiteY9" fmla="*/ 319422 h 1091045"/>
                  <a:gd name="connsiteX10" fmla="*/ 1509386 w 2116898"/>
                  <a:gd name="connsiteY10" fmla="*/ 848646 h 1091045"/>
                  <a:gd name="connsiteX11" fmla="*/ 1640909 w 2116898"/>
                  <a:gd name="connsiteY11" fmla="*/ 1008353 h 1091045"/>
                  <a:gd name="connsiteX12" fmla="*/ 1775564 w 2116898"/>
                  <a:gd name="connsiteY12" fmla="*/ 1049063 h 1091045"/>
                  <a:gd name="connsiteX13" fmla="*/ 1885167 w 2116898"/>
                  <a:gd name="connsiteY13" fmla="*/ 1008353 h 1091045"/>
                  <a:gd name="connsiteX14" fmla="*/ 1938402 w 2116898"/>
                  <a:gd name="connsiteY14" fmla="*/ 901882 h 1091045"/>
                  <a:gd name="connsiteX15" fmla="*/ 2010427 w 2116898"/>
                  <a:gd name="connsiteY15" fmla="*/ 832989 h 1091045"/>
                  <a:gd name="connsiteX16" fmla="*/ 2116898 w 2116898"/>
                  <a:gd name="connsiteY16" fmla="*/ 807937 h 1091045"/>
                  <a:gd name="connsiteX0" fmla="*/ 0 w 2116898"/>
                  <a:gd name="connsiteY0" fmla="*/ 1074124 h 1078528"/>
                  <a:gd name="connsiteX1" fmla="*/ 300624 w 2116898"/>
                  <a:gd name="connsiteY1" fmla="*/ 1074124 h 1078528"/>
                  <a:gd name="connsiteX2" fmla="*/ 513567 w 2116898"/>
                  <a:gd name="connsiteY2" fmla="*/ 1039677 h 1078528"/>
                  <a:gd name="connsiteX3" fmla="*/ 663879 w 2116898"/>
                  <a:gd name="connsiteY3" fmla="*/ 911285 h 1078528"/>
                  <a:gd name="connsiteX4" fmla="*/ 742168 w 2116898"/>
                  <a:gd name="connsiteY4" fmla="*/ 629450 h 1078528"/>
                  <a:gd name="connsiteX5" fmla="*/ 829849 w 2116898"/>
                  <a:gd name="connsiteY5" fmla="*/ 259932 h 1078528"/>
                  <a:gd name="connsiteX6" fmla="*/ 939452 w 2116898"/>
                  <a:gd name="connsiteY6" fmla="*/ 65778 h 1078528"/>
                  <a:gd name="connsiteX7" fmla="*/ 1092895 w 2116898"/>
                  <a:gd name="connsiteY7" fmla="*/ 17 h 1078528"/>
                  <a:gd name="connsiteX8" fmla="*/ 1196235 w 2116898"/>
                  <a:gd name="connsiteY8" fmla="*/ 62648 h 1078528"/>
                  <a:gd name="connsiteX9" fmla="*/ 1321495 w 2116898"/>
                  <a:gd name="connsiteY9" fmla="*/ 306905 h 1078528"/>
                  <a:gd name="connsiteX10" fmla="*/ 1509386 w 2116898"/>
                  <a:gd name="connsiteY10" fmla="*/ 836129 h 1078528"/>
                  <a:gd name="connsiteX11" fmla="*/ 1640909 w 2116898"/>
                  <a:gd name="connsiteY11" fmla="*/ 995836 h 1078528"/>
                  <a:gd name="connsiteX12" fmla="*/ 1775564 w 2116898"/>
                  <a:gd name="connsiteY12" fmla="*/ 1036546 h 1078528"/>
                  <a:gd name="connsiteX13" fmla="*/ 1885167 w 2116898"/>
                  <a:gd name="connsiteY13" fmla="*/ 995836 h 1078528"/>
                  <a:gd name="connsiteX14" fmla="*/ 1938402 w 2116898"/>
                  <a:gd name="connsiteY14" fmla="*/ 889365 h 1078528"/>
                  <a:gd name="connsiteX15" fmla="*/ 2010427 w 2116898"/>
                  <a:gd name="connsiteY15" fmla="*/ 820472 h 1078528"/>
                  <a:gd name="connsiteX16" fmla="*/ 2116898 w 2116898"/>
                  <a:gd name="connsiteY16" fmla="*/ 795420 h 1078528"/>
                  <a:gd name="connsiteX0" fmla="*/ 0 w 2116898"/>
                  <a:gd name="connsiteY0" fmla="*/ 1083511 h 1087915"/>
                  <a:gd name="connsiteX1" fmla="*/ 300624 w 2116898"/>
                  <a:gd name="connsiteY1" fmla="*/ 1083511 h 1087915"/>
                  <a:gd name="connsiteX2" fmla="*/ 513567 w 2116898"/>
                  <a:gd name="connsiteY2" fmla="*/ 1049064 h 1087915"/>
                  <a:gd name="connsiteX3" fmla="*/ 663879 w 2116898"/>
                  <a:gd name="connsiteY3" fmla="*/ 920672 h 1087915"/>
                  <a:gd name="connsiteX4" fmla="*/ 742168 w 2116898"/>
                  <a:gd name="connsiteY4" fmla="*/ 638837 h 1087915"/>
                  <a:gd name="connsiteX5" fmla="*/ 829849 w 2116898"/>
                  <a:gd name="connsiteY5" fmla="*/ 269319 h 1087915"/>
                  <a:gd name="connsiteX6" fmla="*/ 939452 w 2116898"/>
                  <a:gd name="connsiteY6" fmla="*/ 75165 h 1087915"/>
                  <a:gd name="connsiteX7" fmla="*/ 1089764 w 2116898"/>
                  <a:gd name="connsiteY7" fmla="*/ 10 h 1087915"/>
                  <a:gd name="connsiteX8" fmla="*/ 1196235 w 2116898"/>
                  <a:gd name="connsiteY8" fmla="*/ 72035 h 1087915"/>
                  <a:gd name="connsiteX9" fmla="*/ 1321495 w 2116898"/>
                  <a:gd name="connsiteY9" fmla="*/ 316292 h 1087915"/>
                  <a:gd name="connsiteX10" fmla="*/ 1509386 w 2116898"/>
                  <a:gd name="connsiteY10" fmla="*/ 845516 h 1087915"/>
                  <a:gd name="connsiteX11" fmla="*/ 1640909 w 2116898"/>
                  <a:gd name="connsiteY11" fmla="*/ 1005223 h 1087915"/>
                  <a:gd name="connsiteX12" fmla="*/ 1775564 w 2116898"/>
                  <a:gd name="connsiteY12" fmla="*/ 1045933 h 1087915"/>
                  <a:gd name="connsiteX13" fmla="*/ 1885167 w 2116898"/>
                  <a:gd name="connsiteY13" fmla="*/ 1005223 h 1087915"/>
                  <a:gd name="connsiteX14" fmla="*/ 1938402 w 2116898"/>
                  <a:gd name="connsiteY14" fmla="*/ 898752 h 1087915"/>
                  <a:gd name="connsiteX15" fmla="*/ 2010427 w 2116898"/>
                  <a:gd name="connsiteY15" fmla="*/ 829859 h 1087915"/>
                  <a:gd name="connsiteX16" fmla="*/ 2116898 w 2116898"/>
                  <a:gd name="connsiteY16" fmla="*/ 804807 h 1087915"/>
                  <a:gd name="connsiteX0" fmla="*/ 0 w 2116898"/>
                  <a:gd name="connsiteY0" fmla="*/ 1084558 h 1088962"/>
                  <a:gd name="connsiteX1" fmla="*/ 300624 w 2116898"/>
                  <a:gd name="connsiteY1" fmla="*/ 1084558 h 1088962"/>
                  <a:gd name="connsiteX2" fmla="*/ 513567 w 2116898"/>
                  <a:gd name="connsiteY2" fmla="*/ 1050111 h 1088962"/>
                  <a:gd name="connsiteX3" fmla="*/ 663879 w 2116898"/>
                  <a:gd name="connsiteY3" fmla="*/ 921719 h 1088962"/>
                  <a:gd name="connsiteX4" fmla="*/ 742168 w 2116898"/>
                  <a:gd name="connsiteY4" fmla="*/ 639884 h 1088962"/>
                  <a:gd name="connsiteX5" fmla="*/ 829849 w 2116898"/>
                  <a:gd name="connsiteY5" fmla="*/ 270366 h 1088962"/>
                  <a:gd name="connsiteX6" fmla="*/ 939452 w 2116898"/>
                  <a:gd name="connsiteY6" fmla="*/ 76212 h 1088962"/>
                  <a:gd name="connsiteX7" fmla="*/ 1089764 w 2116898"/>
                  <a:gd name="connsiteY7" fmla="*/ 1057 h 1088962"/>
                  <a:gd name="connsiteX8" fmla="*/ 1196235 w 2116898"/>
                  <a:gd name="connsiteY8" fmla="*/ 73082 h 1088962"/>
                  <a:gd name="connsiteX9" fmla="*/ 1321495 w 2116898"/>
                  <a:gd name="connsiteY9" fmla="*/ 317339 h 1088962"/>
                  <a:gd name="connsiteX10" fmla="*/ 1509386 w 2116898"/>
                  <a:gd name="connsiteY10" fmla="*/ 846563 h 1088962"/>
                  <a:gd name="connsiteX11" fmla="*/ 1640909 w 2116898"/>
                  <a:gd name="connsiteY11" fmla="*/ 1006270 h 1088962"/>
                  <a:gd name="connsiteX12" fmla="*/ 1775564 w 2116898"/>
                  <a:gd name="connsiteY12" fmla="*/ 1046980 h 1088962"/>
                  <a:gd name="connsiteX13" fmla="*/ 1885167 w 2116898"/>
                  <a:gd name="connsiteY13" fmla="*/ 1006270 h 1088962"/>
                  <a:gd name="connsiteX14" fmla="*/ 1938402 w 2116898"/>
                  <a:gd name="connsiteY14" fmla="*/ 899799 h 1088962"/>
                  <a:gd name="connsiteX15" fmla="*/ 2010427 w 2116898"/>
                  <a:gd name="connsiteY15" fmla="*/ 830906 h 1088962"/>
                  <a:gd name="connsiteX16" fmla="*/ 2116898 w 2116898"/>
                  <a:gd name="connsiteY16" fmla="*/ 805854 h 1088962"/>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196235 w 2116898"/>
                  <a:gd name="connsiteY8" fmla="*/ 72171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41480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25044 w 2116898"/>
                  <a:gd name="connsiteY10" fmla="*/ 851915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53434 w 2116898"/>
                  <a:gd name="connsiteY11" fmla="*/ 1014754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34645 w 2116898"/>
                  <a:gd name="connsiteY11" fmla="*/ 1021017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94562 w 2170132"/>
                  <a:gd name="connsiteY13" fmla="*/ 980306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10219 w 2170132"/>
                  <a:gd name="connsiteY13" fmla="*/ 995963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898888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923940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8072 w 2170132"/>
                  <a:gd name="connsiteY10" fmla="*/ 73291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1985375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5525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5877 w 2170132"/>
                  <a:gd name="connsiteY13" fmla="*/ 983436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6483 w 2170132"/>
                  <a:gd name="connsiteY13" fmla="*/ 964647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32139 w 2170132"/>
                  <a:gd name="connsiteY14" fmla="*/ 1002229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035479 w 2170132"/>
                  <a:gd name="connsiteY14" fmla="*/ 90828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66586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58178 h 1088051"/>
                  <a:gd name="connsiteX15" fmla="*/ 2170132 w 2170132"/>
                  <a:gd name="connsiteY15" fmla="*/ 817468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82452 w 2301655"/>
                  <a:gd name="connsiteY15" fmla="*/ 833127 h 1088051"/>
                  <a:gd name="connsiteX16" fmla="*/ 2301655 w 2301655"/>
                  <a:gd name="connsiteY16"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98109 w 2301655"/>
                  <a:gd name="connsiteY15" fmla="*/ 817469 h 1088051"/>
                  <a:gd name="connsiteX16" fmla="*/ 2301655 w 2301655"/>
                  <a:gd name="connsiteY16" fmla="*/ 820599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1863" h="1088051">
                    <a:moveTo>
                      <a:pt x="0" y="1083647"/>
                    </a:moveTo>
                    <a:cubicBezTo>
                      <a:pt x="101774" y="1089649"/>
                      <a:pt x="215030" y="1089388"/>
                      <a:pt x="300624" y="1083647"/>
                    </a:cubicBezTo>
                    <a:cubicBezTo>
                      <a:pt x="386218" y="1077906"/>
                      <a:pt x="453025" y="1076340"/>
                      <a:pt x="513567" y="1049200"/>
                    </a:cubicBezTo>
                    <a:cubicBezTo>
                      <a:pt x="574110" y="1022060"/>
                      <a:pt x="625779" y="989179"/>
                      <a:pt x="663879" y="920808"/>
                    </a:cubicBezTo>
                    <a:cubicBezTo>
                      <a:pt x="701979" y="852437"/>
                      <a:pt x="714506" y="747532"/>
                      <a:pt x="742168" y="638973"/>
                    </a:cubicBezTo>
                    <a:cubicBezTo>
                      <a:pt x="769830" y="530414"/>
                      <a:pt x="796968" y="363400"/>
                      <a:pt x="829849" y="269455"/>
                    </a:cubicBezTo>
                    <a:cubicBezTo>
                      <a:pt x="862730" y="175510"/>
                      <a:pt x="896133" y="120186"/>
                      <a:pt x="939452" y="75301"/>
                    </a:cubicBezTo>
                    <a:cubicBezTo>
                      <a:pt x="982771" y="30416"/>
                      <a:pt x="1042792" y="-2464"/>
                      <a:pt x="1089764" y="146"/>
                    </a:cubicBezTo>
                    <a:cubicBezTo>
                      <a:pt x="1136737" y="2756"/>
                      <a:pt x="1180056" y="31983"/>
                      <a:pt x="1221287" y="90960"/>
                    </a:cubicBezTo>
                    <a:cubicBezTo>
                      <a:pt x="1262518" y="149937"/>
                      <a:pt x="1294877" y="243360"/>
                      <a:pt x="1337152" y="354006"/>
                    </a:cubicBezTo>
                    <a:cubicBezTo>
                      <a:pt x="1379427" y="464652"/>
                      <a:pt x="1428489" y="647323"/>
                      <a:pt x="1474940" y="754838"/>
                    </a:cubicBezTo>
                    <a:cubicBezTo>
                      <a:pt x="1521391" y="862353"/>
                      <a:pt x="1564186" y="947949"/>
                      <a:pt x="1615856" y="999097"/>
                    </a:cubicBezTo>
                    <a:cubicBezTo>
                      <a:pt x="1667526" y="1050245"/>
                      <a:pt x="1741116" y="1060683"/>
                      <a:pt x="1784958" y="1061726"/>
                    </a:cubicBezTo>
                    <a:cubicBezTo>
                      <a:pt x="1828800" y="1062769"/>
                      <a:pt x="1846547" y="1039282"/>
                      <a:pt x="1878906" y="1005357"/>
                    </a:cubicBezTo>
                    <a:cubicBezTo>
                      <a:pt x="1911265" y="971432"/>
                      <a:pt x="1945188" y="886883"/>
                      <a:pt x="1979112" y="858178"/>
                    </a:cubicBezTo>
                    <a:cubicBezTo>
                      <a:pt x="2013036" y="829473"/>
                      <a:pt x="2044352" y="823732"/>
                      <a:pt x="2098109" y="817469"/>
                    </a:cubicBezTo>
                    <a:cubicBezTo>
                      <a:pt x="2151866" y="811206"/>
                      <a:pt x="2202490" y="813293"/>
                      <a:pt x="2401863" y="814336"/>
                    </a:cubicBezTo>
                  </a:path>
                </a:pathLst>
              </a:custGeom>
              <a:noFill/>
              <a:ln w="152400" cap="rnd">
                <a:solidFill>
                  <a:srgbClr val="008F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4538" y="1828800"/>
                <a:ext cx="4779962" cy="122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4898" y="-355600"/>
              <a:ext cx="6540502" cy="3790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8877219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FDE Logo Title Slide - Black">
    <p:bg>
      <p:bgPr>
        <a:solidFill>
          <a:schemeClr val="tx1"/>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820944" y="501652"/>
            <a:ext cx="7442775" cy="2822573"/>
            <a:chOff x="820944" y="501652"/>
            <a:chExt cx="7442775" cy="2822573"/>
          </a:xfrm>
        </p:grpSpPr>
        <p:sp>
          <p:nvSpPr>
            <p:cNvPr id="50" name="Rectangle 49"/>
            <p:cNvSpPr/>
            <p:nvPr/>
          </p:nvSpPr>
          <p:spPr>
            <a:xfrm>
              <a:off x="942975" y="1766571"/>
              <a:ext cx="154305" cy="36703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1097280" y="1571626"/>
              <a:ext cx="158176"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1255456" y="965835"/>
              <a:ext cx="325694" cy="11677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1581150" y="1176021"/>
              <a:ext cx="321684" cy="957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1902834" y="501652"/>
              <a:ext cx="310776" cy="16319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2205099" y="1571626"/>
              <a:ext cx="171389"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2373740" y="685075"/>
              <a:ext cx="310677" cy="144852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2684417" y="1762760"/>
              <a:ext cx="154305" cy="37084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p:cNvCxnSpPr/>
            <p:nvPr/>
          </p:nvCxnSpPr>
          <p:spPr>
            <a:xfrm>
              <a:off x="963615"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1148907"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334199"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519491"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704783"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890075"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075367"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2260659"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2444361"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2629653"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2814945"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820944" y="227439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820944" y="245727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820944" y="264015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820944" y="2823039"/>
              <a:ext cx="2127462" cy="0"/>
            </a:xfrm>
            <a:prstGeom prst="line">
              <a:avLst/>
            </a:prstGeom>
            <a:ln w="41275" cap="sq">
              <a:solidFill>
                <a:schemeClr val="bg1">
                  <a:lumMod val="7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820944" y="3005919"/>
              <a:ext cx="2127462" cy="0"/>
            </a:xfrm>
            <a:prstGeom prst="line">
              <a:avLst/>
            </a:prstGeom>
            <a:ln w="41275" cap="sq">
              <a:solidFill>
                <a:schemeClr val="bg1">
                  <a:lumMod val="7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820944" y="3188799"/>
              <a:ext cx="2127462" cy="0"/>
            </a:xfrm>
            <a:prstGeom prst="line">
              <a:avLst/>
            </a:prstGeom>
            <a:ln w="41275" cap="sq">
              <a:solidFill>
                <a:schemeClr val="bg1">
                  <a:lumMod val="75000"/>
                  <a:alpha val="20000"/>
                </a:schemeClr>
              </a:solidFill>
            </a:ln>
          </p:spPr>
          <p:style>
            <a:lnRef idx="1">
              <a:schemeClr val="accent1"/>
            </a:lnRef>
            <a:fillRef idx="0">
              <a:schemeClr val="accent1"/>
            </a:fillRef>
            <a:effectRef idx="0">
              <a:schemeClr val="accent1"/>
            </a:effectRef>
            <a:fontRef idx="minor">
              <a:schemeClr val="tx1"/>
            </a:fontRef>
          </p:style>
        </p:cxnSp>
        <p:grpSp>
          <p:nvGrpSpPr>
            <p:cNvPr id="75" name="Group 74"/>
            <p:cNvGrpSpPr/>
            <p:nvPr/>
          </p:nvGrpSpPr>
          <p:grpSpPr>
            <a:xfrm>
              <a:off x="930058" y="1204266"/>
              <a:ext cx="7333661" cy="1991577"/>
              <a:chOff x="930058" y="1064566"/>
              <a:chExt cx="7333661" cy="1991577"/>
            </a:xfrm>
          </p:grpSpPr>
          <p:cxnSp>
            <p:nvCxnSpPr>
              <p:cNvPr id="77" name="Straight Connector 76"/>
              <p:cNvCxnSpPr/>
              <p:nvPr/>
            </p:nvCxnSpPr>
            <p:spPr>
              <a:xfrm>
                <a:off x="3331921" y="1875542"/>
                <a:ext cx="4931798" cy="0"/>
              </a:xfrm>
              <a:prstGeom prst="line">
                <a:avLst/>
              </a:prstGeom>
              <a:noFill/>
              <a:ln w="152400" cap="rnd">
                <a:gradFill flip="none" rotWithShape="1">
                  <a:gsLst>
                    <a:gs pos="0">
                      <a:schemeClr val="accent1"/>
                    </a:gs>
                    <a:gs pos="100000">
                      <a:srgbClr val="008FFC"/>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sp>
            <p:nvSpPr>
              <p:cNvPr id="78" name="Freeform 77"/>
              <p:cNvSpPr/>
              <p:nvPr/>
            </p:nvSpPr>
            <p:spPr>
              <a:xfrm>
                <a:off x="5886578" y="1786879"/>
                <a:ext cx="131163" cy="188644"/>
              </a:xfrm>
              <a:custGeom>
                <a:avLst/>
                <a:gdLst>
                  <a:gd name="connsiteX0" fmla="*/ 130723 w 130723"/>
                  <a:gd name="connsiteY0" fmla="*/ 0 h 188644"/>
                  <a:gd name="connsiteX1" fmla="*/ 107142 w 130723"/>
                  <a:gd name="connsiteY1" fmla="*/ 55021 h 188644"/>
                  <a:gd name="connsiteX2" fmla="*/ 86182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4960 w 130723"/>
                  <a:gd name="connsiteY3" fmla="*/ 70742 h 188644"/>
                  <a:gd name="connsiteX4" fmla="*/ 4960 w 130723"/>
                  <a:gd name="connsiteY4" fmla="*/ 125763 h 188644"/>
                  <a:gd name="connsiteX5" fmla="*/ 52121 w 130723"/>
                  <a:gd name="connsiteY5" fmla="*/ 188644 h 188644"/>
                  <a:gd name="connsiteX0" fmla="*/ 132203 w 132203"/>
                  <a:gd name="connsiteY0" fmla="*/ 0 h 188644"/>
                  <a:gd name="connsiteX1" fmla="*/ 108622 w 132203"/>
                  <a:gd name="connsiteY1" fmla="*/ 55021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2191 w 132203"/>
                  <a:gd name="connsiteY1" fmla="*/ 32396 h 188644"/>
                  <a:gd name="connsiteX2" fmla="*/ 108622 w 132203"/>
                  <a:gd name="connsiteY2" fmla="*/ 45430 h 188644"/>
                  <a:gd name="connsiteX3" fmla="*/ 62150 w 132203"/>
                  <a:gd name="connsiteY3" fmla="*/ 49470 h 188644"/>
                  <a:gd name="connsiteX4" fmla="*/ 6440 w 132203"/>
                  <a:gd name="connsiteY4" fmla="*/ 70742 h 188644"/>
                  <a:gd name="connsiteX5" fmla="*/ 6440 w 132203"/>
                  <a:gd name="connsiteY5" fmla="*/ 125763 h 188644"/>
                  <a:gd name="connsiteX6" fmla="*/ 53601 w 132203"/>
                  <a:gd name="connsiteY6"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4335 w 132203"/>
                  <a:gd name="connsiteY1" fmla="*/ 43049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1163 w 131163"/>
                  <a:gd name="connsiteY0" fmla="*/ 0 h 188644"/>
                  <a:gd name="connsiteX1" fmla="*/ 93295 w 131163"/>
                  <a:gd name="connsiteY1" fmla="*/ 43049 h 188644"/>
                  <a:gd name="connsiteX2" fmla="*/ 44441 w 131163"/>
                  <a:gd name="connsiteY2" fmla="*/ 54232 h 188644"/>
                  <a:gd name="connsiteX3" fmla="*/ 5400 w 131163"/>
                  <a:gd name="connsiteY3" fmla="*/ 70742 h 188644"/>
                  <a:gd name="connsiteX4" fmla="*/ 5400 w 131163"/>
                  <a:gd name="connsiteY4" fmla="*/ 125763 h 188644"/>
                  <a:gd name="connsiteX5" fmla="*/ 52561 w 131163"/>
                  <a:gd name="connsiteY5" fmla="*/ 188644 h 188644"/>
                  <a:gd name="connsiteX0" fmla="*/ 131163 w 131163"/>
                  <a:gd name="connsiteY0" fmla="*/ 0 h 188644"/>
                  <a:gd name="connsiteX1" fmla="*/ 93295 w 131163"/>
                  <a:gd name="connsiteY1" fmla="*/ 43049 h 188644"/>
                  <a:gd name="connsiteX2" fmla="*/ 5400 w 131163"/>
                  <a:gd name="connsiteY2" fmla="*/ 70742 h 188644"/>
                  <a:gd name="connsiteX3" fmla="*/ 5400 w 131163"/>
                  <a:gd name="connsiteY3" fmla="*/ 125763 h 188644"/>
                  <a:gd name="connsiteX4" fmla="*/ 52561 w 131163"/>
                  <a:gd name="connsiteY4" fmla="*/ 188644 h 188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63" h="188644">
                    <a:moveTo>
                      <a:pt x="131163" y="0"/>
                    </a:moveTo>
                    <a:cubicBezTo>
                      <a:pt x="126250" y="9465"/>
                      <a:pt x="114255" y="31259"/>
                      <a:pt x="93295" y="43049"/>
                    </a:cubicBezTo>
                    <a:cubicBezTo>
                      <a:pt x="72335" y="54839"/>
                      <a:pt x="20049" y="56956"/>
                      <a:pt x="5400" y="70742"/>
                    </a:cubicBezTo>
                    <a:cubicBezTo>
                      <a:pt x="-1107" y="82664"/>
                      <a:pt x="-2460" y="106113"/>
                      <a:pt x="5400" y="125763"/>
                    </a:cubicBezTo>
                    <a:cubicBezTo>
                      <a:pt x="13260" y="145413"/>
                      <a:pt x="34657" y="166374"/>
                      <a:pt x="52561" y="188644"/>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5970742" y="1792882"/>
                <a:ext cx="105508" cy="169452"/>
              </a:xfrm>
              <a:custGeom>
                <a:avLst/>
                <a:gdLst>
                  <a:gd name="connsiteX0" fmla="*/ 105508 w 105508"/>
                  <a:gd name="connsiteY0" fmla="*/ 0 h 169452"/>
                  <a:gd name="connsiteX1" fmla="*/ 76733 w 105508"/>
                  <a:gd name="connsiteY1" fmla="*/ 92719 h 169452"/>
                  <a:gd name="connsiteX2" fmla="*/ 38367 w 105508"/>
                  <a:gd name="connsiteY2" fmla="*/ 134283 h 169452"/>
                  <a:gd name="connsiteX3" fmla="*/ 0 w 105508"/>
                  <a:gd name="connsiteY3" fmla="*/ 169452 h 169452"/>
                </a:gdLst>
                <a:ahLst/>
                <a:cxnLst>
                  <a:cxn ang="0">
                    <a:pos x="connsiteX0" y="connsiteY0"/>
                  </a:cxn>
                  <a:cxn ang="0">
                    <a:pos x="connsiteX1" y="connsiteY1"/>
                  </a:cxn>
                  <a:cxn ang="0">
                    <a:pos x="connsiteX2" y="connsiteY2"/>
                  </a:cxn>
                  <a:cxn ang="0">
                    <a:pos x="connsiteX3" y="connsiteY3"/>
                  </a:cxn>
                </a:cxnLst>
                <a:rect l="l" t="t" r="r" b="b"/>
                <a:pathLst>
                  <a:path w="105508" h="169452">
                    <a:moveTo>
                      <a:pt x="105508" y="0"/>
                    </a:moveTo>
                    <a:cubicBezTo>
                      <a:pt x="96715" y="35169"/>
                      <a:pt x="87923" y="70339"/>
                      <a:pt x="76733" y="92719"/>
                    </a:cubicBezTo>
                    <a:cubicBezTo>
                      <a:pt x="65543" y="115099"/>
                      <a:pt x="51156" y="121494"/>
                      <a:pt x="38367" y="134283"/>
                    </a:cubicBezTo>
                    <a:cubicBezTo>
                      <a:pt x="25578" y="147072"/>
                      <a:pt x="12789" y="158262"/>
                      <a:pt x="0" y="169452"/>
                    </a:cubicBezTo>
                  </a:path>
                </a:pathLst>
              </a:cu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a:off x="4863096" y="1780833"/>
                <a:ext cx="131163" cy="188644"/>
              </a:xfrm>
              <a:custGeom>
                <a:avLst/>
                <a:gdLst>
                  <a:gd name="connsiteX0" fmla="*/ 130723 w 130723"/>
                  <a:gd name="connsiteY0" fmla="*/ 0 h 188644"/>
                  <a:gd name="connsiteX1" fmla="*/ 107142 w 130723"/>
                  <a:gd name="connsiteY1" fmla="*/ 55021 h 188644"/>
                  <a:gd name="connsiteX2" fmla="*/ 86182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4960 w 130723"/>
                  <a:gd name="connsiteY3" fmla="*/ 70742 h 188644"/>
                  <a:gd name="connsiteX4" fmla="*/ 4960 w 130723"/>
                  <a:gd name="connsiteY4" fmla="*/ 125763 h 188644"/>
                  <a:gd name="connsiteX5" fmla="*/ 52121 w 130723"/>
                  <a:gd name="connsiteY5" fmla="*/ 188644 h 188644"/>
                  <a:gd name="connsiteX0" fmla="*/ 132203 w 132203"/>
                  <a:gd name="connsiteY0" fmla="*/ 0 h 188644"/>
                  <a:gd name="connsiteX1" fmla="*/ 108622 w 132203"/>
                  <a:gd name="connsiteY1" fmla="*/ 55021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2191 w 132203"/>
                  <a:gd name="connsiteY1" fmla="*/ 32396 h 188644"/>
                  <a:gd name="connsiteX2" fmla="*/ 108622 w 132203"/>
                  <a:gd name="connsiteY2" fmla="*/ 45430 h 188644"/>
                  <a:gd name="connsiteX3" fmla="*/ 62150 w 132203"/>
                  <a:gd name="connsiteY3" fmla="*/ 49470 h 188644"/>
                  <a:gd name="connsiteX4" fmla="*/ 6440 w 132203"/>
                  <a:gd name="connsiteY4" fmla="*/ 70742 h 188644"/>
                  <a:gd name="connsiteX5" fmla="*/ 6440 w 132203"/>
                  <a:gd name="connsiteY5" fmla="*/ 125763 h 188644"/>
                  <a:gd name="connsiteX6" fmla="*/ 53601 w 132203"/>
                  <a:gd name="connsiteY6"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4335 w 132203"/>
                  <a:gd name="connsiteY1" fmla="*/ 43049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1163 w 131163"/>
                  <a:gd name="connsiteY0" fmla="*/ 0 h 188644"/>
                  <a:gd name="connsiteX1" fmla="*/ 93295 w 131163"/>
                  <a:gd name="connsiteY1" fmla="*/ 43049 h 188644"/>
                  <a:gd name="connsiteX2" fmla="*/ 44441 w 131163"/>
                  <a:gd name="connsiteY2" fmla="*/ 54232 h 188644"/>
                  <a:gd name="connsiteX3" fmla="*/ 5400 w 131163"/>
                  <a:gd name="connsiteY3" fmla="*/ 70742 h 188644"/>
                  <a:gd name="connsiteX4" fmla="*/ 5400 w 131163"/>
                  <a:gd name="connsiteY4" fmla="*/ 125763 h 188644"/>
                  <a:gd name="connsiteX5" fmla="*/ 52561 w 131163"/>
                  <a:gd name="connsiteY5" fmla="*/ 188644 h 188644"/>
                  <a:gd name="connsiteX0" fmla="*/ 131163 w 131163"/>
                  <a:gd name="connsiteY0" fmla="*/ 0 h 188644"/>
                  <a:gd name="connsiteX1" fmla="*/ 93295 w 131163"/>
                  <a:gd name="connsiteY1" fmla="*/ 43049 h 188644"/>
                  <a:gd name="connsiteX2" fmla="*/ 5400 w 131163"/>
                  <a:gd name="connsiteY2" fmla="*/ 70742 h 188644"/>
                  <a:gd name="connsiteX3" fmla="*/ 5400 w 131163"/>
                  <a:gd name="connsiteY3" fmla="*/ 125763 h 188644"/>
                  <a:gd name="connsiteX4" fmla="*/ 52561 w 131163"/>
                  <a:gd name="connsiteY4" fmla="*/ 188644 h 188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63" h="188644">
                    <a:moveTo>
                      <a:pt x="131163" y="0"/>
                    </a:moveTo>
                    <a:cubicBezTo>
                      <a:pt x="126250" y="9465"/>
                      <a:pt x="114255" y="31259"/>
                      <a:pt x="93295" y="43049"/>
                    </a:cubicBezTo>
                    <a:cubicBezTo>
                      <a:pt x="72335" y="54839"/>
                      <a:pt x="20049" y="56956"/>
                      <a:pt x="5400" y="70742"/>
                    </a:cubicBezTo>
                    <a:cubicBezTo>
                      <a:pt x="-1107" y="82664"/>
                      <a:pt x="-2460" y="106113"/>
                      <a:pt x="5400" y="125763"/>
                    </a:cubicBezTo>
                    <a:cubicBezTo>
                      <a:pt x="13260" y="145413"/>
                      <a:pt x="34657" y="166374"/>
                      <a:pt x="52561" y="188644"/>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a:off x="4930593" y="1793979"/>
                <a:ext cx="105508" cy="169452"/>
              </a:xfrm>
              <a:custGeom>
                <a:avLst/>
                <a:gdLst>
                  <a:gd name="connsiteX0" fmla="*/ 105508 w 105508"/>
                  <a:gd name="connsiteY0" fmla="*/ 0 h 169452"/>
                  <a:gd name="connsiteX1" fmla="*/ 76733 w 105508"/>
                  <a:gd name="connsiteY1" fmla="*/ 92719 h 169452"/>
                  <a:gd name="connsiteX2" fmla="*/ 38367 w 105508"/>
                  <a:gd name="connsiteY2" fmla="*/ 134283 h 169452"/>
                  <a:gd name="connsiteX3" fmla="*/ 0 w 105508"/>
                  <a:gd name="connsiteY3" fmla="*/ 169452 h 169452"/>
                </a:gdLst>
                <a:ahLst/>
                <a:cxnLst>
                  <a:cxn ang="0">
                    <a:pos x="connsiteX0" y="connsiteY0"/>
                  </a:cxn>
                  <a:cxn ang="0">
                    <a:pos x="connsiteX1" y="connsiteY1"/>
                  </a:cxn>
                  <a:cxn ang="0">
                    <a:pos x="connsiteX2" y="connsiteY2"/>
                  </a:cxn>
                  <a:cxn ang="0">
                    <a:pos x="connsiteX3" y="connsiteY3"/>
                  </a:cxn>
                </a:cxnLst>
                <a:rect l="l" t="t" r="r" b="b"/>
                <a:pathLst>
                  <a:path w="105508" h="169452">
                    <a:moveTo>
                      <a:pt x="105508" y="0"/>
                    </a:moveTo>
                    <a:cubicBezTo>
                      <a:pt x="96715" y="35169"/>
                      <a:pt x="87923" y="70339"/>
                      <a:pt x="76733" y="92719"/>
                    </a:cubicBezTo>
                    <a:cubicBezTo>
                      <a:pt x="65543" y="115099"/>
                      <a:pt x="51156" y="121494"/>
                      <a:pt x="38367" y="134283"/>
                    </a:cubicBezTo>
                    <a:cubicBezTo>
                      <a:pt x="25578" y="147072"/>
                      <a:pt x="12789" y="158262"/>
                      <a:pt x="0" y="169452"/>
                    </a:cubicBezTo>
                  </a:path>
                </a:pathLst>
              </a:cu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a:off x="1584542" y="1875542"/>
                <a:ext cx="1252603" cy="1067309"/>
              </a:xfrm>
              <a:custGeom>
                <a:avLst/>
                <a:gdLst>
                  <a:gd name="connsiteX0" fmla="*/ 0 w 1233814"/>
                  <a:gd name="connsiteY0" fmla="*/ 91044 h 1067309"/>
                  <a:gd name="connsiteX1" fmla="*/ 93946 w 1233814"/>
                  <a:gd name="connsiteY1" fmla="*/ 31546 h 1067309"/>
                  <a:gd name="connsiteX2" fmla="*/ 197285 w 1233814"/>
                  <a:gd name="connsiteY2" fmla="*/ 231 h 1067309"/>
                  <a:gd name="connsiteX3" fmla="*/ 275573 w 1233814"/>
                  <a:gd name="connsiteY3" fmla="*/ 22151 h 1067309"/>
                  <a:gd name="connsiteX4" fmla="*/ 350729 w 1233814"/>
                  <a:gd name="connsiteY4" fmla="*/ 103570 h 1067309"/>
                  <a:gd name="connsiteX5" fmla="*/ 403965 w 1233814"/>
                  <a:gd name="connsiteY5" fmla="*/ 300855 h 1067309"/>
                  <a:gd name="connsiteX6" fmla="*/ 510436 w 1233814"/>
                  <a:gd name="connsiteY6" fmla="*/ 795633 h 1067309"/>
                  <a:gd name="connsiteX7" fmla="*/ 616907 w 1233814"/>
                  <a:gd name="connsiteY7" fmla="*/ 970998 h 1067309"/>
                  <a:gd name="connsiteX8" fmla="*/ 729642 w 1233814"/>
                  <a:gd name="connsiteY8" fmla="*/ 1052417 h 1067309"/>
                  <a:gd name="connsiteX9" fmla="*/ 879954 w 1233814"/>
                  <a:gd name="connsiteY9" fmla="*/ 1055548 h 1067309"/>
                  <a:gd name="connsiteX10" fmla="*/ 1002083 w 1233814"/>
                  <a:gd name="connsiteY10" fmla="*/ 930288 h 1067309"/>
                  <a:gd name="connsiteX11" fmla="*/ 1102291 w 1233814"/>
                  <a:gd name="connsiteY11" fmla="*/ 660979 h 1067309"/>
                  <a:gd name="connsiteX12" fmla="*/ 1164921 w 1233814"/>
                  <a:gd name="connsiteY12" fmla="*/ 407326 h 1067309"/>
                  <a:gd name="connsiteX13" fmla="*/ 1233814 w 1233814"/>
                  <a:gd name="connsiteY13" fmla="*/ 188121 h 1067309"/>
                  <a:gd name="connsiteX0" fmla="*/ 0 w 1221288"/>
                  <a:gd name="connsiteY0" fmla="*/ 106701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25489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3208"/>
                  <a:gd name="connsiteY0" fmla="*/ 125489 h 1067309"/>
                  <a:gd name="connsiteX1" fmla="*/ 81420 w 1243208"/>
                  <a:gd name="connsiteY1" fmla="*/ 31546 h 1067309"/>
                  <a:gd name="connsiteX2" fmla="*/ 184759 w 1243208"/>
                  <a:gd name="connsiteY2" fmla="*/ 231 h 1067309"/>
                  <a:gd name="connsiteX3" fmla="*/ 263047 w 1243208"/>
                  <a:gd name="connsiteY3" fmla="*/ 22151 h 1067309"/>
                  <a:gd name="connsiteX4" fmla="*/ 338203 w 1243208"/>
                  <a:gd name="connsiteY4" fmla="*/ 103570 h 1067309"/>
                  <a:gd name="connsiteX5" fmla="*/ 391439 w 1243208"/>
                  <a:gd name="connsiteY5" fmla="*/ 300855 h 1067309"/>
                  <a:gd name="connsiteX6" fmla="*/ 497910 w 1243208"/>
                  <a:gd name="connsiteY6" fmla="*/ 795633 h 1067309"/>
                  <a:gd name="connsiteX7" fmla="*/ 604381 w 1243208"/>
                  <a:gd name="connsiteY7" fmla="*/ 970998 h 1067309"/>
                  <a:gd name="connsiteX8" fmla="*/ 717116 w 1243208"/>
                  <a:gd name="connsiteY8" fmla="*/ 1052417 h 1067309"/>
                  <a:gd name="connsiteX9" fmla="*/ 867428 w 1243208"/>
                  <a:gd name="connsiteY9" fmla="*/ 1055548 h 1067309"/>
                  <a:gd name="connsiteX10" fmla="*/ 989557 w 1243208"/>
                  <a:gd name="connsiteY10" fmla="*/ 930288 h 1067309"/>
                  <a:gd name="connsiteX11" fmla="*/ 1089765 w 1243208"/>
                  <a:gd name="connsiteY11" fmla="*/ 660979 h 1067309"/>
                  <a:gd name="connsiteX12" fmla="*/ 1152395 w 1243208"/>
                  <a:gd name="connsiteY12" fmla="*/ 407326 h 1067309"/>
                  <a:gd name="connsiteX13" fmla="*/ 1243208 w 1243208"/>
                  <a:gd name="connsiteY13" fmla="*/ 153674 h 1067309"/>
                  <a:gd name="connsiteX0" fmla="*/ 0 w 1252603"/>
                  <a:gd name="connsiteY0" fmla="*/ 125489 h 1067309"/>
                  <a:gd name="connsiteX1" fmla="*/ 81420 w 1252603"/>
                  <a:gd name="connsiteY1" fmla="*/ 31546 h 1067309"/>
                  <a:gd name="connsiteX2" fmla="*/ 184759 w 1252603"/>
                  <a:gd name="connsiteY2" fmla="*/ 231 h 1067309"/>
                  <a:gd name="connsiteX3" fmla="*/ 263047 w 1252603"/>
                  <a:gd name="connsiteY3" fmla="*/ 22151 h 1067309"/>
                  <a:gd name="connsiteX4" fmla="*/ 338203 w 1252603"/>
                  <a:gd name="connsiteY4" fmla="*/ 103570 h 1067309"/>
                  <a:gd name="connsiteX5" fmla="*/ 391439 w 1252603"/>
                  <a:gd name="connsiteY5" fmla="*/ 300855 h 1067309"/>
                  <a:gd name="connsiteX6" fmla="*/ 497910 w 1252603"/>
                  <a:gd name="connsiteY6" fmla="*/ 795633 h 1067309"/>
                  <a:gd name="connsiteX7" fmla="*/ 604381 w 1252603"/>
                  <a:gd name="connsiteY7" fmla="*/ 970998 h 1067309"/>
                  <a:gd name="connsiteX8" fmla="*/ 717116 w 1252603"/>
                  <a:gd name="connsiteY8" fmla="*/ 1052417 h 1067309"/>
                  <a:gd name="connsiteX9" fmla="*/ 867428 w 1252603"/>
                  <a:gd name="connsiteY9" fmla="*/ 1055548 h 1067309"/>
                  <a:gd name="connsiteX10" fmla="*/ 989557 w 1252603"/>
                  <a:gd name="connsiteY10" fmla="*/ 930288 h 1067309"/>
                  <a:gd name="connsiteX11" fmla="*/ 1089765 w 1252603"/>
                  <a:gd name="connsiteY11" fmla="*/ 660979 h 1067309"/>
                  <a:gd name="connsiteX12" fmla="*/ 1152395 w 1252603"/>
                  <a:gd name="connsiteY12" fmla="*/ 407326 h 1067309"/>
                  <a:gd name="connsiteX13" fmla="*/ 1252603 w 1252603"/>
                  <a:gd name="connsiteY13" fmla="*/ 156806 h 1067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2603" h="1067309">
                    <a:moveTo>
                      <a:pt x="0" y="125489"/>
                    </a:moveTo>
                    <a:cubicBezTo>
                      <a:pt x="36795" y="84518"/>
                      <a:pt x="50627" y="52422"/>
                      <a:pt x="81420" y="31546"/>
                    </a:cubicBezTo>
                    <a:cubicBezTo>
                      <a:pt x="112213" y="10670"/>
                      <a:pt x="154488" y="1797"/>
                      <a:pt x="184759" y="231"/>
                    </a:cubicBezTo>
                    <a:cubicBezTo>
                      <a:pt x="215030" y="-1335"/>
                      <a:pt x="237473" y="4928"/>
                      <a:pt x="263047" y="22151"/>
                    </a:cubicBezTo>
                    <a:cubicBezTo>
                      <a:pt x="288621" y="39374"/>
                      <a:pt x="316804" y="57119"/>
                      <a:pt x="338203" y="103570"/>
                    </a:cubicBezTo>
                    <a:cubicBezTo>
                      <a:pt x="359602" y="150021"/>
                      <a:pt x="364821" y="185511"/>
                      <a:pt x="391439" y="300855"/>
                    </a:cubicBezTo>
                    <a:cubicBezTo>
                      <a:pt x="418057" y="416199"/>
                      <a:pt x="462420" y="683942"/>
                      <a:pt x="497910" y="795633"/>
                    </a:cubicBezTo>
                    <a:cubicBezTo>
                      <a:pt x="533400" y="907324"/>
                      <a:pt x="567847" y="928201"/>
                      <a:pt x="604381" y="970998"/>
                    </a:cubicBezTo>
                    <a:cubicBezTo>
                      <a:pt x="640915" y="1013795"/>
                      <a:pt x="673275" y="1038325"/>
                      <a:pt x="717116" y="1052417"/>
                    </a:cubicBezTo>
                    <a:cubicBezTo>
                      <a:pt x="760957" y="1066509"/>
                      <a:pt x="822021" y="1075903"/>
                      <a:pt x="867428" y="1055548"/>
                    </a:cubicBezTo>
                    <a:cubicBezTo>
                      <a:pt x="912835" y="1035193"/>
                      <a:pt x="952501" y="996050"/>
                      <a:pt x="989557" y="930288"/>
                    </a:cubicBezTo>
                    <a:cubicBezTo>
                      <a:pt x="1026613" y="864527"/>
                      <a:pt x="1062625" y="748139"/>
                      <a:pt x="1089765" y="660979"/>
                    </a:cubicBezTo>
                    <a:cubicBezTo>
                      <a:pt x="1116905" y="573819"/>
                      <a:pt x="1125255" y="491355"/>
                      <a:pt x="1152395" y="407326"/>
                    </a:cubicBezTo>
                    <a:cubicBezTo>
                      <a:pt x="1179535" y="323297"/>
                      <a:pt x="1204064" y="211607"/>
                      <a:pt x="1252603" y="156806"/>
                    </a:cubicBezTo>
                  </a:path>
                </a:pathLst>
              </a:custGeom>
              <a:noFill/>
              <a:ln w="152400" cap="rnd">
                <a:solidFill>
                  <a:srgbClr val="008F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930058" y="1064566"/>
                <a:ext cx="2401863" cy="1088051"/>
              </a:xfrm>
              <a:custGeom>
                <a:avLst/>
                <a:gdLst>
                  <a:gd name="connsiteX0" fmla="*/ 0 w 2091846"/>
                  <a:gd name="connsiteY0" fmla="*/ 1076333 h 1084914"/>
                  <a:gd name="connsiteX1" fmla="*/ 284967 w 2091846"/>
                  <a:gd name="connsiteY1" fmla="*/ 1082596 h 1084914"/>
                  <a:gd name="connsiteX2" fmla="*/ 488515 w 2091846"/>
                  <a:gd name="connsiteY2" fmla="*/ 1041886 h 1084914"/>
                  <a:gd name="connsiteX3" fmla="*/ 638827 w 2091846"/>
                  <a:gd name="connsiteY3" fmla="*/ 932283 h 1084914"/>
                  <a:gd name="connsiteX4" fmla="*/ 720246 w 2091846"/>
                  <a:gd name="connsiteY4" fmla="*/ 672368 h 1084914"/>
                  <a:gd name="connsiteX5" fmla="*/ 829849 w 2091846"/>
                  <a:gd name="connsiteY5" fmla="*/ 221431 h 1084914"/>
                  <a:gd name="connsiteX6" fmla="*/ 914400 w 2091846"/>
                  <a:gd name="connsiteY6" fmla="*/ 67987 h 1084914"/>
                  <a:gd name="connsiteX7" fmla="*/ 992687 w 2091846"/>
                  <a:gd name="connsiteY7" fmla="*/ 14752 h 1084914"/>
                  <a:gd name="connsiteX8" fmla="*/ 1077238 w 2091846"/>
                  <a:gd name="connsiteY8" fmla="*/ 2226 h 1084914"/>
                  <a:gd name="connsiteX9" fmla="*/ 1183709 w 2091846"/>
                  <a:gd name="connsiteY9" fmla="*/ 52330 h 1084914"/>
                  <a:gd name="connsiteX10" fmla="*/ 1302706 w 2091846"/>
                  <a:gd name="connsiteY10" fmla="*/ 296587 h 1084914"/>
                  <a:gd name="connsiteX11" fmla="*/ 1484334 w 2091846"/>
                  <a:gd name="connsiteY11" fmla="*/ 838338 h 1084914"/>
                  <a:gd name="connsiteX12" fmla="*/ 1615857 w 2091846"/>
                  <a:gd name="connsiteY12" fmla="*/ 998045 h 1084914"/>
                  <a:gd name="connsiteX13" fmla="*/ 1750512 w 2091846"/>
                  <a:gd name="connsiteY13" fmla="*/ 1038755 h 1084914"/>
                  <a:gd name="connsiteX14" fmla="*/ 1860115 w 2091846"/>
                  <a:gd name="connsiteY14" fmla="*/ 998045 h 1084914"/>
                  <a:gd name="connsiteX15" fmla="*/ 1913350 w 2091846"/>
                  <a:gd name="connsiteY15" fmla="*/ 891574 h 1084914"/>
                  <a:gd name="connsiteX16" fmla="*/ 1985375 w 2091846"/>
                  <a:gd name="connsiteY16" fmla="*/ 822681 h 1084914"/>
                  <a:gd name="connsiteX17" fmla="*/ 2091846 w 2091846"/>
                  <a:gd name="connsiteY17" fmla="*/ 797629 h 1084914"/>
                  <a:gd name="connsiteX0" fmla="*/ 0 w 2123162"/>
                  <a:gd name="connsiteY0" fmla="*/ 1085728 h 1089324"/>
                  <a:gd name="connsiteX1" fmla="*/ 316283 w 2123162"/>
                  <a:gd name="connsiteY1" fmla="*/ 1082596 h 1089324"/>
                  <a:gd name="connsiteX2" fmla="*/ 519831 w 2123162"/>
                  <a:gd name="connsiteY2" fmla="*/ 1041886 h 1089324"/>
                  <a:gd name="connsiteX3" fmla="*/ 670143 w 2123162"/>
                  <a:gd name="connsiteY3" fmla="*/ 932283 h 1089324"/>
                  <a:gd name="connsiteX4" fmla="*/ 751562 w 2123162"/>
                  <a:gd name="connsiteY4" fmla="*/ 672368 h 1089324"/>
                  <a:gd name="connsiteX5" fmla="*/ 861165 w 2123162"/>
                  <a:gd name="connsiteY5" fmla="*/ 221431 h 1089324"/>
                  <a:gd name="connsiteX6" fmla="*/ 945716 w 2123162"/>
                  <a:gd name="connsiteY6" fmla="*/ 67987 h 1089324"/>
                  <a:gd name="connsiteX7" fmla="*/ 1024003 w 2123162"/>
                  <a:gd name="connsiteY7" fmla="*/ 14752 h 1089324"/>
                  <a:gd name="connsiteX8" fmla="*/ 1108554 w 2123162"/>
                  <a:gd name="connsiteY8" fmla="*/ 2226 h 1089324"/>
                  <a:gd name="connsiteX9" fmla="*/ 1215025 w 2123162"/>
                  <a:gd name="connsiteY9" fmla="*/ 52330 h 1089324"/>
                  <a:gd name="connsiteX10" fmla="*/ 1334022 w 2123162"/>
                  <a:gd name="connsiteY10" fmla="*/ 296587 h 1089324"/>
                  <a:gd name="connsiteX11" fmla="*/ 1515650 w 2123162"/>
                  <a:gd name="connsiteY11" fmla="*/ 838338 h 1089324"/>
                  <a:gd name="connsiteX12" fmla="*/ 1647173 w 2123162"/>
                  <a:gd name="connsiteY12" fmla="*/ 998045 h 1089324"/>
                  <a:gd name="connsiteX13" fmla="*/ 1781828 w 2123162"/>
                  <a:gd name="connsiteY13" fmla="*/ 1038755 h 1089324"/>
                  <a:gd name="connsiteX14" fmla="*/ 1891431 w 2123162"/>
                  <a:gd name="connsiteY14" fmla="*/ 998045 h 1089324"/>
                  <a:gd name="connsiteX15" fmla="*/ 1944666 w 2123162"/>
                  <a:gd name="connsiteY15" fmla="*/ 891574 h 1089324"/>
                  <a:gd name="connsiteX16" fmla="*/ 2016691 w 2123162"/>
                  <a:gd name="connsiteY16" fmla="*/ 822681 h 1089324"/>
                  <a:gd name="connsiteX17" fmla="*/ 2123162 w 2123162"/>
                  <a:gd name="connsiteY17" fmla="*/ 797629 h 1089324"/>
                  <a:gd name="connsiteX0" fmla="*/ 0 w 2116898"/>
                  <a:gd name="connsiteY0" fmla="*/ 1076333 h 1084914"/>
                  <a:gd name="connsiteX1" fmla="*/ 310019 w 2116898"/>
                  <a:gd name="connsiteY1" fmla="*/ 1082596 h 1084914"/>
                  <a:gd name="connsiteX2" fmla="*/ 513567 w 2116898"/>
                  <a:gd name="connsiteY2" fmla="*/ 1041886 h 1084914"/>
                  <a:gd name="connsiteX3" fmla="*/ 663879 w 2116898"/>
                  <a:gd name="connsiteY3" fmla="*/ 932283 h 1084914"/>
                  <a:gd name="connsiteX4" fmla="*/ 745298 w 2116898"/>
                  <a:gd name="connsiteY4" fmla="*/ 672368 h 1084914"/>
                  <a:gd name="connsiteX5" fmla="*/ 854901 w 2116898"/>
                  <a:gd name="connsiteY5" fmla="*/ 221431 h 1084914"/>
                  <a:gd name="connsiteX6" fmla="*/ 939452 w 2116898"/>
                  <a:gd name="connsiteY6" fmla="*/ 67987 h 1084914"/>
                  <a:gd name="connsiteX7" fmla="*/ 1017739 w 2116898"/>
                  <a:gd name="connsiteY7" fmla="*/ 14752 h 1084914"/>
                  <a:gd name="connsiteX8" fmla="*/ 1102290 w 2116898"/>
                  <a:gd name="connsiteY8" fmla="*/ 2226 h 1084914"/>
                  <a:gd name="connsiteX9" fmla="*/ 1208761 w 2116898"/>
                  <a:gd name="connsiteY9" fmla="*/ 52330 h 1084914"/>
                  <a:gd name="connsiteX10" fmla="*/ 1327758 w 2116898"/>
                  <a:gd name="connsiteY10" fmla="*/ 296587 h 1084914"/>
                  <a:gd name="connsiteX11" fmla="*/ 1509386 w 2116898"/>
                  <a:gd name="connsiteY11" fmla="*/ 838338 h 1084914"/>
                  <a:gd name="connsiteX12" fmla="*/ 1640909 w 2116898"/>
                  <a:gd name="connsiteY12" fmla="*/ 998045 h 1084914"/>
                  <a:gd name="connsiteX13" fmla="*/ 1775564 w 2116898"/>
                  <a:gd name="connsiteY13" fmla="*/ 1038755 h 1084914"/>
                  <a:gd name="connsiteX14" fmla="*/ 1885167 w 2116898"/>
                  <a:gd name="connsiteY14" fmla="*/ 998045 h 1084914"/>
                  <a:gd name="connsiteX15" fmla="*/ 1938402 w 2116898"/>
                  <a:gd name="connsiteY15" fmla="*/ 891574 h 1084914"/>
                  <a:gd name="connsiteX16" fmla="*/ 2010427 w 2116898"/>
                  <a:gd name="connsiteY16" fmla="*/ 822681 h 1084914"/>
                  <a:gd name="connsiteX17" fmla="*/ 2116898 w 2116898"/>
                  <a:gd name="connsiteY17" fmla="*/ 797629 h 1084914"/>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32283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29641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39036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1495 w 2116898"/>
                  <a:gd name="connsiteY10" fmla="*/ 309114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996 h 1081400"/>
                  <a:gd name="connsiteX1" fmla="*/ 300624 w 2116898"/>
                  <a:gd name="connsiteY1" fmla="*/ 1076996 h 1081400"/>
                  <a:gd name="connsiteX2" fmla="*/ 513567 w 2116898"/>
                  <a:gd name="connsiteY2" fmla="*/ 1042549 h 1081400"/>
                  <a:gd name="connsiteX3" fmla="*/ 663879 w 2116898"/>
                  <a:gd name="connsiteY3" fmla="*/ 914157 h 1081400"/>
                  <a:gd name="connsiteX4" fmla="*/ 742168 w 2116898"/>
                  <a:gd name="connsiteY4" fmla="*/ 632322 h 1081400"/>
                  <a:gd name="connsiteX5" fmla="*/ 829849 w 2116898"/>
                  <a:gd name="connsiteY5" fmla="*/ 262804 h 1081400"/>
                  <a:gd name="connsiteX6" fmla="*/ 939452 w 2116898"/>
                  <a:gd name="connsiteY6" fmla="*/ 68650 h 1081400"/>
                  <a:gd name="connsiteX7" fmla="*/ 1017739 w 2116898"/>
                  <a:gd name="connsiteY7" fmla="*/ 15415 h 1081400"/>
                  <a:gd name="connsiteX8" fmla="*/ 1102290 w 2116898"/>
                  <a:gd name="connsiteY8" fmla="*/ 2889 h 1081400"/>
                  <a:gd name="connsiteX9" fmla="*/ 1189972 w 2116898"/>
                  <a:gd name="connsiteY9" fmla="*/ 62388 h 1081400"/>
                  <a:gd name="connsiteX10" fmla="*/ 1321495 w 2116898"/>
                  <a:gd name="connsiteY10" fmla="*/ 309777 h 1081400"/>
                  <a:gd name="connsiteX11" fmla="*/ 1509386 w 2116898"/>
                  <a:gd name="connsiteY11" fmla="*/ 839001 h 1081400"/>
                  <a:gd name="connsiteX12" fmla="*/ 1640909 w 2116898"/>
                  <a:gd name="connsiteY12" fmla="*/ 998708 h 1081400"/>
                  <a:gd name="connsiteX13" fmla="*/ 1775564 w 2116898"/>
                  <a:gd name="connsiteY13" fmla="*/ 1039418 h 1081400"/>
                  <a:gd name="connsiteX14" fmla="*/ 1885167 w 2116898"/>
                  <a:gd name="connsiteY14" fmla="*/ 998708 h 1081400"/>
                  <a:gd name="connsiteX15" fmla="*/ 1938402 w 2116898"/>
                  <a:gd name="connsiteY15" fmla="*/ 892237 h 1081400"/>
                  <a:gd name="connsiteX16" fmla="*/ 2010427 w 2116898"/>
                  <a:gd name="connsiteY16" fmla="*/ 823344 h 1081400"/>
                  <a:gd name="connsiteX17" fmla="*/ 2116898 w 2116898"/>
                  <a:gd name="connsiteY17" fmla="*/ 798292 h 1081400"/>
                  <a:gd name="connsiteX0" fmla="*/ 0 w 2116898"/>
                  <a:gd name="connsiteY0" fmla="*/ 1077218 h 1081622"/>
                  <a:gd name="connsiteX1" fmla="*/ 300624 w 2116898"/>
                  <a:gd name="connsiteY1" fmla="*/ 1077218 h 1081622"/>
                  <a:gd name="connsiteX2" fmla="*/ 513567 w 2116898"/>
                  <a:gd name="connsiteY2" fmla="*/ 1042771 h 1081622"/>
                  <a:gd name="connsiteX3" fmla="*/ 663879 w 2116898"/>
                  <a:gd name="connsiteY3" fmla="*/ 914379 h 1081622"/>
                  <a:gd name="connsiteX4" fmla="*/ 742168 w 2116898"/>
                  <a:gd name="connsiteY4" fmla="*/ 632544 h 1081622"/>
                  <a:gd name="connsiteX5" fmla="*/ 829849 w 2116898"/>
                  <a:gd name="connsiteY5" fmla="*/ 263026 h 1081622"/>
                  <a:gd name="connsiteX6" fmla="*/ 939452 w 2116898"/>
                  <a:gd name="connsiteY6" fmla="*/ 68872 h 1081622"/>
                  <a:gd name="connsiteX7" fmla="*/ 1017739 w 2116898"/>
                  <a:gd name="connsiteY7" fmla="*/ 15637 h 1081622"/>
                  <a:gd name="connsiteX8" fmla="*/ 1102290 w 2116898"/>
                  <a:gd name="connsiteY8" fmla="*/ 3111 h 1081622"/>
                  <a:gd name="connsiteX9" fmla="*/ 1196235 w 2116898"/>
                  <a:gd name="connsiteY9" fmla="*/ 65742 h 1081622"/>
                  <a:gd name="connsiteX10" fmla="*/ 1321495 w 2116898"/>
                  <a:gd name="connsiteY10" fmla="*/ 309999 h 1081622"/>
                  <a:gd name="connsiteX11" fmla="*/ 1509386 w 2116898"/>
                  <a:gd name="connsiteY11" fmla="*/ 839223 h 1081622"/>
                  <a:gd name="connsiteX12" fmla="*/ 1640909 w 2116898"/>
                  <a:gd name="connsiteY12" fmla="*/ 998930 h 1081622"/>
                  <a:gd name="connsiteX13" fmla="*/ 1775564 w 2116898"/>
                  <a:gd name="connsiteY13" fmla="*/ 1039640 h 1081622"/>
                  <a:gd name="connsiteX14" fmla="*/ 1885167 w 2116898"/>
                  <a:gd name="connsiteY14" fmla="*/ 998930 h 1081622"/>
                  <a:gd name="connsiteX15" fmla="*/ 1938402 w 2116898"/>
                  <a:gd name="connsiteY15" fmla="*/ 892459 h 1081622"/>
                  <a:gd name="connsiteX16" fmla="*/ 2010427 w 2116898"/>
                  <a:gd name="connsiteY16" fmla="*/ 823566 h 1081622"/>
                  <a:gd name="connsiteX17" fmla="*/ 2116898 w 2116898"/>
                  <a:gd name="connsiteY17" fmla="*/ 798514 h 1081622"/>
                  <a:gd name="connsiteX0" fmla="*/ 0 w 2116898"/>
                  <a:gd name="connsiteY0" fmla="*/ 1061645 h 1066049"/>
                  <a:gd name="connsiteX1" fmla="*/ 300624 w 2116898"/>
                  <a:gd name="connsiteY1" fmla="*/ 1061645 h 1066049"/>
                  <a:gd name="connsiteX2" fmla="*/ 513567 w 2116898"/>
                  <a:gd name="connsiteY2" fmla="*/ 1027198 h 1066049"/>
                  <a:gd name="connsiteX3" fmla="*/ 663879 w 2116898"/>
                  <a:gd name="connsiteY3" fmla="*/ 898806 h 1066049"/>
                  <a:gd name="connsiteX4" fmla="*/ 742168 w 2116898"/>
                  <a:gd name="connsiteY4" fmla="*/ 616971 h 1066049"/>
                  <a:gd name="connsiteX5" fmla="*/ 829849 w 2116898"/>
                  <a:gd name="connsiteY5" fmla="*/ 247453 h 1066049"/>
                  <a:gd name="connsiteX6" fmla="*/ 939452 w 2116898"/>
                  <a:gd name="connsiteY6" fmla="*/ 53299 h 1066049"/>
                  <a:gd name="connsiteX7" fmla="*/ 1017739 w 2116898"/>
                  <a:gd name="connsiteY7" fmla="*/ 64 h 1066049"/>
                  <a:gd name="connsiteX8" fmla="*/ 1196235 w 2116898"/>
                  <a:gd name="connsiteY8" fmla="*/ 50169 h 1066049"/>
                  <a:gd name="connsiteX9" fmla="*/ 1321495 w 2116898"/>
                  <a:gd name="connsiteY9" fmla="*/ 294426 h 1066049"/>
                  <a:gd name="connsiteX10" fmla="*/ 1509386 w 2116898"/>
                  <a:gd name="connsiteY10" fmla="*/ 823650 h 1066049"/>
                  <a:gd name="connsiteX11" fmla="*/ 1640909 w 2116898"/>
                  <a:gd name="connsiteY11" fmla="*/ 983357 h 1066049"/>
                  <a:gd name="connsiteX12" fmla="*/ 1775564 w 2116898"/>
                  <a:gd name="connsiteY12" fmla="*/ 1024067 h 1066049"/>
                  <a:gd name="connsiteX13" fmla="*/ 1885167 w 2116898"/>
                  <a:gd name="connsiteY13" fmla="*/ 983357 h 1066049"/>
                  <a:gd name="connsiteX14" fmla="*/ 1938402 w 2116898"/>
                  <a:gd name="connsiteY14" fmla="*/ 876886 h 1066049"/>
                  <a:gd name="connsiteX15" fmla="*/ 2010427 w 2116898"/>
                  <a:gd name="connsiteY15" fmla="*/ 807993 h 1066049"/>
                  <a:gd name="connsiteX16" fmla="*/ 2116898 w 2116898"/>
                  <a:gd name="connsiteY16" fmla="*/ 782941 h 1066049"/>
                  <a:gd name="connsiteX0" fmla="*/ 0 w 2116898"/>
                  <a:gd name="connsiteY0" fmla="*/ 1086641 h 1091045"/>
                  <a:gd name="connsiteX1" fmla="*/ 300624 w 2116898"/>
                  <a:gd name="connsiteY1" fmla="*/ 1086641 h 1091045"/>
                  <a:gd name="connsiteX2" fmla="*/ 513567 w 2116898"/>
                  <a:gd name="connsiteY2" fmla="*/ 1052194 h 1091045"/>
                  <a:gd name="connsiteX3" fmla="*/ 663879 w 2116898"/>
                  <a:gd name="connsiteY3" fmla="*/ 923802 h 1091045"/>
                  <a:gd name="connsiteX4" fmla="*/ 742168 w 2116898"/>
                  <a:gd name="connsiteY4" fmla="*/ 641967 h 1091045"/>
                  <a:gd name="connsiteX5" fmla="*/ 829849 w 2116898"/>
                  <a:gd name="connsiteY5" fmla="*/ 272449 h 1091045"/>
                  <a:gd name="connsiteX6" fmla="*/ 939452 w 2116898"/>
                  <a:gd name="connsiteY6" fmla="*/ 78295 h 1091045"/>
                  <a:gd name="connsiteX7" fmla="*/ 1080369 w 2116898"/>
                  <a:gd name="connsiteY7" fmla="*/ 8 h 1091045"/>
                  <a:gd name="connsiteX8" fmla="*/ 1196235 w 2116898"/>
                  <a:gd name="connsiteY8" fmla="*/ 75165 h 1091045"/>
                  <a:gd name="connsiteX9" fmla="*/ 1321495 w 2116898"/>
                  <a:gd name="connsiteY9" fmla="*/ 319422 h 1091045"/>
                  <a:gd name="connsiteX10" fmla="*/ 1509386 w 2116898"/>
                  <a:gd name="connsiteY10" fmla="*/ 848646 h 1091045"/>
                  <a:gd name="connsiteX11" fmla="*/ 1640909 w 2116898"/>
                  <a:gd name="connsiteY11" fmla="*/ 1008353 h 1091045"/>
                  <a:gd name="connsiteX12" fmla="*/ 1775564 w 2116898"/>
                  <a:gd name="connsiteY12" fmla="*/ 1049063 h 1091045"/>
                  <a:gd name="connsiteX13" fmla="*/ 1885167 w 2116898"/>
                  <a:gd name="connsiteY13" fmla="*/ 1008353 h 1091045"/>
                  <a:gd name="connsiteX14" fmla="*/ 1938402 w 2116898"/>
                  <a:gd name="connsiteY14" fmla="*/ 901882 h 1091045"/>
                  <a:gd name="connsiteX15" fmla="*/ 2010427 w 2116898"/>
                  <a:gd name="connsiteY15" fmla="*/ 832989 h 1091045"/>
                  <a:gd name="connsiteX16" fmla="*/ 2116898 w 2116898"/>
                  <a:gd name="connsiteY16" fmla="*/ 807937 h 1091045"/>
                  <a:gd name="connsiteX0" fmla="*/ 0 w 2116898"/>
                  <a:gd name="connsiteY0" fmla="*/ 1074124 h 1078528"/>
                  <a:gd name="connsiteX1" fmla="*/ 300624 w 2116898"/>
                  <a:gd name="connsiteY1" fmla="*/ 1074124 h 1078528"/>
                  <a:gd name="connsiteX2" fmla="*/ 513567 w 2116898"/>
                  <a:gd name="connsiteY2" fmla="*/ 1039677 h 1078528"/>
                  <a:gd name="connsiteX3" fmla="*/ 663879 w 2116898"/>
                  <a:gd name="connsiteY3" fmla="*/ 911285 h 1078528"/>
                  <a:gd name="connsiteX4" fmla="*/ 742168 w 2116898"/>
                  <a:gd name="connsiteY4" fmla="*/ 629450 h 1078528"/>
                  <a:gd name="connsiteX5" fmla="*/ 829849 w 2116898"/>
                  <a:gd name="connsiteY5" fmla="*/ 259932 h 1078528"/>
                  <a:gd name="connsiteX6" fmla="*/ 939452 w 2116898"/>
                  <a:gd name="connsiteY6" fmla="*/ 65778 h 1078528"/>
                  <a:gd name="connsiteX7" fmla="*/ 1092895 w 2116898"/>
                  <a:gd name="connsiteY7" fmla="*/ 17 h 1078528"/>
                  <a:gd name="connsiteX8" fmla="*/ 1196235 w 2116898"/>
                  <a:gd name="connsiteY8" fmla="*/ 62648 h 1078528"/>
                  <a:gd name="connsiteX9" fmla="*/ 1321495 w 2116898"/>
                  <a:gd name="connsiteY9" fmla="*/ 306905 h 1078528"/>
                  <a:gd name="connsiteX10" fmla="*/ 1509386 w 2116898"/>
                  <a:gd name="connsiteY10" fmla="*/ 836129 h 1078528"/>
                  <a:gd name="connsiteX11" fmla="*/ 1640909 w 2116898"/>
                  <a:gd name="connsiteY11" fmla="*/ 995836 h 1078528"/>
                  <a:gd name="connsiteX12" fmla="*/ 1775564 w 2116898"/>
                  <a:gd name="connsiteY12" fmla="*/ 1036546 h 1078528"/>
                  <a:gd name="connsiteX13" fmla="*/ 1885167 w 2116898"/>
                  <a:gd name="connsiteY13" fmla="*/ 995836 h 1078528"/>
                  <a:gd name="connsiteX14" fmla="*/ 1938402 w 2116898"/>
                  <a:gd name="connsiteY14" fmla="*/ 889365 h 1078528"/>
                  <a:gd name="connsiteX15" fmla="*/ 2010427 w 2116898"/>
                  <a:gd name="connsiteY15" fmla="*/ 820472 h 1078528"/>
                  <a:gd name="connsiteX16" fmla="*/ 2116898 w 2116898"/>
                  <a:gd name="connsiteY16" fmla="*/ 795420 h 1078528"/>
                  <a:gd name="connsiteX0" fmla="*/ 0 w 2116898"/>
                  <a:gd name="connsiteY0" fmla="*/ 1083511 h 1087915"/>
                  <a:gd name="connsiteX1" fmla="*/ 300624 w 2116898"/>
                  <a:gd name="connsiteY1" fmla="*/ 1083511 h 1087915"/>
                  <a:gd name="connsiteX2" fmla="*/ 513567 w 2116898"/>
                  <a:gd name="connsiteY2" fmla="*/ 1049064 h 1087915"/>
                  <a:gd name="connsiteX3" fmla="*/ 663879 w 2116898"/>
                  <a:gd name="connsiteY3" fmla="*/ 920672 h 1087915"/>
                  <a:gd name="connsiteX4" fmla="*/ 742168 w 2116898"/>
                  <a:gd name="connsiteY4" fmla="*/ 638837 h 1087915"/>
                  <a:gd name="connsiteX5" fmla="*/ 829849 w 2116898"/>
                  <a:gd name="connsiteY5" fmla="*/ 269319 h 1087915"/>
                  <a:gd name="connsiteX6" fmla="*/ 939452 w 2116898"/>
                  <a:gd name="connsiteY6" fmla="*/ 75165 h 1087915"/>
                  <a:gd name="connsiteX7" fmla="*/ 1089764 w 2116898"/>
                  <a:gd name="connsiteY7" fmla="*/ 10 h 1087915"/>
                  <a:gd name="connsiteX8" fmla="*/ 1196235 w 2116898"/>
                  <a:gd name="connsiteY8" fmla="*/ 72035 h 1087915"/>
                  <a:gd name="connsiteX9" fmla="*/ 1321495 w 2116898"/>
                  <a:gd name="connsiteY9" fmla="*/ 316292 h 1087915"/>
                  <a:gd name="connsiteX10" fmla="*/ 1509386 w 2116898"/>
                  <a:gd name="connsiteY10" fmla="*/ 845516 h 1087915"/>
                  <a:gd name="connsiteX11" fmla="*/ 1640909 w 2116898"/>
                  <a:gd name="connsiteY11" fmla="*/ 1005223 h 1087915"/>
                  <a:gd name="connsiteX12" fmla="*/ 1775564 w 2116898"/>
                  <a:gd name="connsiteY12" fmla="*/ 1045933 h 1087915"/>
                  <a:gd name="connsiteX13" fmla="*/ 1885167 w 2116898"/>
                  <a:gd name="connsiteY13" fmla="*/ 1005223 h 1087915"/>
                  <a:gd name="connsiteX14" fmla="*/ 1938402 w 2116898"/>
                  <a:gd name="connsiteY14" fmla="*/ 898752 h 1087915"/>
                  <a:gd name="connsiteX15" fmla="*/ 2010427 w 2116898"/>
                  <a:gd name="connsiteY15" fmla="*/ 829859 h 1087915"/>
                  <a:gd name="connsiteX16" fmla="*/ 2116898 w 2116898"/>
                  <a:gd name="connsiteY16" fmla="*/ 804807 h 1087915"/>
                  <a:gd name="connsiteX0" fmla="*/ 0 w 2116898"/>
                  <a:gd name="connsiteY0" fmla="*/ 1084558 h 1088962"/>
                  <a:gd name="connsiteX1" fmla="*/ 300624 w 2116898"/>
                  <a:gd name="connsiteY1" fmla="*/ 1084558 h 1088962"/>
                  <a:gd name="connsiteX2" fmla="*/ 513567 w 2116898"/>
                  <a:gd name="connsiteY2" fmla="*/ 1050111 h 1088962"/>
                  <a:gd name="connsiteX3" fmla="*/ 663879 w 2116898"/>
                  <a:gd name="connsiteY3" fmla="*/ 921719 h 1088962"/>
                  <a:gd name="connsiteX4" fmla="*/ 742168 w 2116898"/>
                  <a:gd name="connsiteY4" fmla="*/ 639884 h 1088962"/>
                  <a:gd name="connsiteX5" fmla="*/ 829849 w 2116898"/>
                  <a:gd name="connsiteY5" fmla="*/ 270366 h 1088962"/>
                  <a:gd name="connsiteX6" fmla="*/ 939452 w 2116898"/>
                  <a:gd name="connsiteY6" fmla="*/ 76212 h 1088962"/>
                  <a:gd name="connsiteX7" fmla="*/ 1089764 w 2116898"/>
                  <a:gd name="connsiteY7" fmla="*/ 1057 h 1088962"/>
                  <a:gd name="connsiteX8" fmla="*/ 1196235 w 2116898"/>
                  <a:gd name="connsiteY8" fmla="*/ 73082 h 1088962"/>
                  <a:gd name="connsiteX9" fmla="*/ 1321495 w 2116898"/>
                  <a:gd name="connsiteY9" fmla="*/ 317339 h 1088962"/>
                  <a:gd name="connsiteX10" fmla="*/ 1509386 w 2116898"/>
                  <a:gd name="connsiteY10" fmla="*/ 846563 h 1088962"/>
                  <a:gd name="connsiteX11" fmla="*/ 1640909 w 2116898"/>
                  <a:gd name="connsiteY11" fmla="*/ 1006270 h 1088962"/>
                  <a:gd name="connsiteX12" fmla="*/ 1775564 w 2116898"/>
                  <a:gd name="connsiteY12" fmla="*/ 1046980 h 1088962"/>
                  <a:gd name="connsiteX13" fmla="*/ 1885167 w 2116898"/>
                  <a:gd name="connsiteY13" fmla="*/ 1006270 h 1088962"/>
                  <a:gd name="connsiteX14" fmla="*/ 1938402 w 2116898"/>
                  <a:gd name="connsiteY14" fmla="*/ 899799 h 1088962"/>
                  <a:gd name="connsiteX15" fmla="*/ 2010427 w 2116898"/>
                  <a:gd name="connsiteY15" fmla="*/ 830906 h 1088962"/>
                  <a:gd name="connsiteX16" fmla="*/ 2116898 w 2116898"/>
                  <a:gd name="connsiteY16" fmla="*/ 805854 h 1088962"/>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196235 w 2116898"/>
                  <a:gd name="connsiteY8" fmla="*/ 72171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41480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25044 w 2116898"/>
                  <a:gd name="connsiteY10" fmla="*/ 851915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53434 w 2116898"/>
                  <a:gd name="connsiteY11" fmla="*/ 1014754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34645 w 2116898"/>
                  <a:gd name="connsiteY11" fmla="*/ 1021017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94562 w 2170132"/>
                  <a:gd name="connsiteY13" fmla="*/ 980306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10219 w 2170132"/>
                  <a:gd name="connsiteY13" fmla="*/ 995963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898888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923940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8072 w 2170132"/>
                  <a:gd name="connsiteY10" fmla="*/ 73291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1985375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5525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5877 w 2170132"/>
                  <a:gd name="connsiteY13" fmla="*/ 983436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6483 w 2170132"/>
                  <a:gd name="connsiteY13" fmla="*/ 964647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32139 w 2170132"/>
                  <a:gd name="connsiteY14" fmla="*/ 1002229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035479 w 2170132"/>
                  <a:gd name="connsiteY14" fmla="*/ 90828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66586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58178 h 1088051"/>
                  <a:gd name="connsiteX15" fmla="*/ 2170132 w 2170132"/>
                  <a:gd name="connsiteY15" fmla="*/ 817468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82452 w 2301655"/>
                  <a:gd name="connsiteY15" fmla="*/ 833127 h 1088051"/>
                  <a:gd name="connsiteX16" fmla="*/ 2301655 w 2301655"/>
                  <a:gd name="connsiteY16"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98109 w 2301655"/>
                  <a:gd name="connsiteY15" fmla="*/ 817469 h 1088051"/>
                  <a:gd name="connsiteX16" fmla="*/ 2301655 w 2301655"/>
                  <a:gd name="connsiteY16" fmla="*/ 820599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1863" h="1088051">
                    <a:moveTo>
                      <a:pt x="0" y="1083647"/>
                    </a:moveTo>
                    <a:cubicBezTo>
                      <a:pt x="101774" y="1089649"/>
                      <a:pt x="215030" y="1089388"/>
                      <a:pt x="300624" y="1083647"/>
                    </a:cubicBezTo>
                    <a:cubicBezTo>
                      <a:pt x="386218" y="1077906"/>
                      <a:pt x="453025" y="1076340"/>
                      <a:pt x="513567" y="1049200"/>
                    </a:cubicBezTo>
                    <a:cubicBezTo>
                      <a:pt x="574110" y="1022060"/>
                      <a:pt x="625779" y="989179"/>
                      <a:pt x="663879" y="920808"/>
                    </a:cubicBezTo>
                    <a:cubicBezTo>
                      <a:pt x="701979" y="852437"/>
                      <a:pt x="714506" y="747532"/>
                      <a:pt x="742168" y="638973"/>
                    </a:cubicBezTo>
                    <a:cubicBezTo>
                      <a:pt x="769830" y="530414"/>
                      <a:pt x="796968" y="363400"/>
                      <a:pt x="829849" y="269455"/>
                    </a:cubicBezTo>
                    <a:cubicBezTo>
                      <a:pt x="862730" y="175510"/>
                      <a:pt x="896133" y="120186"/>
                      <a:pt x="939452" y="75301"/>
                    </a:cubicBezTo>
                    <a:cubicBezTo>
                      <a:pt x="982771" y="30416"/>
                      <a:pt x="1042792" y="-2464"/>
                      <a:pt x="1089764" y="146"/>
                    </a:cubicBezTo>
                    <a:cubicBezTo>
                      <a:pt x="1136737" y="2756"/>
                      <a:pt x="1180056" y="31983"/>
                      <a:pt x="1221287" y="90960"/>
                    </a:cubicBezTo>
                    <a:cubicBezTo>
                      <a:pt x="1262518" y="149937"/>
                      <a:pt x="1294877" y="243360"/>
                      <a:pt x="1337152" y="354006"/>
                    </a:cubicBezTo>
                    <a:cubicBezTo>
                      <a:pt x="1379427" y="464652"/>
                      <a:pt x="1428489" y="647323"/>
                      <a:pt x="1474940" y="754838"/>
                    </a:cubicBezTo>
                    <a:cubicBezTo>
                      <a:pt x="1521391" y="862353"/>
                      <a:pt x="1564186" y="947949"/>
                      <a:pt x="1615856" y="999097"/>
                    </a:cubicBezTo>
                    <a:cubicBezTo>
                      <a:pt x="1667526" y="1050245"/>
                      <a:pt x="1741116" y="1060683"/>
                      <a:pt x="1784958" y="1061726"/>
                    </a:cubicBezTo>
                    <a:cubicBezTo>
                      <a:pt x="1828800" y="1062769"/>
                      <a:pt x="1846547" y="1039282"/>
                      <a:pt x="1878906" y="1005357"/>
                    </a:cubicBezTo>
                    <a:cubicBezTo>
                      <a:pt x="1911265" y="971432"/>
                      <a:pt x="1945188" y="886883"/>
                      <a:pt x="1979112" y="858178"/>
                    </a:cubicBezTo>
                    <a:cubicBezTo>
                      <a:pt x="2013036" y="829473"/>
                      <a:pt x="2044352" y="823732"/>
                      <a:pt x="2098109" y="817469"/>
                    </a:cubicBezTo>
                    <a:cubicBezTo>
                      <a:pt x="2151866" y="811206"/>
                      <a:pt x="2202490" y="813293"/>
                      <a:pt x="2401863" y="814336"/>
                    </a:cubicBezTo>
                  </a:path>
                </a:pathLst>
              </a:custGeom>
              <a:noFill/>
              <a:ln w="1524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84538" y="1828800"/>
                <a:ext cx="4779962" cy="122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76" name="Picture 2"/>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2376488" y="-215900"/>
            <a:ext cx="6540502" cy="3790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hasCustomPrompt="1"/>
          </p:nvPr>
        </p:nvSpPr>
        <p:spPr>
          <a:xfrm>
            <a:off x="841248" y="3770376"/>
            <a:ext cx="7772400" cy="801624"/>
          </a:xfrm>
        </p:spPr>
        <p:txBody>
          <a:bodyPr>
            <a:noAutofit/>
          </a:bodyPr>
          <a:lstStyle>
            <a:lvl1pPr>
              <a:defRPr sz="5300" b="1" baseline="0">
                <a:solidFill>
                  <a:schemeClr val="bg1"/>
                </a:solidFill>
              </a:defRPr>
            </a:lvl1pPr>
          </a:lstStyle>
          <a:p>
            <a:r>
              <a:rPr lang="en-US" dirty="0"/>
              <a:t>Click to edit Title</a:t>
            </a:r>
          </a:p>
        </p:txBody>
      </p:sp>
      <p:sp>
        <p:nvSpPr>
          <p:cNvPr id="8" name="Text Placeholder 7"/>
          <p:cNvSpPr>
            <a:spLocks noGrp="1"/>
          </p:cNvSpPr>
          <p:nvPr>
            <p:ph type="body" sz="quarter" idx="10" hasCustomPrompt="1"/>
          </p:nvPr>
        </p:nvSpPr>
        <p:spPr>
          <a:xfrm>
            <a:off x="838200" y="4572000"/>
            <a:ext cx="7772400" cy="685800"/>
          </a:xfrm>
        </p:spPr>
        <p:txBody>
          <a:bodyPr>
            <a:normAutofit/>
          </a:bodyPr>
          <a:lstStyle>
            <a:lvl1pPr>
              <a:defRPr sz="3300" b="0" baseline="0">
                <a:solidFill>
                  <a:schemeClr val="bg1"/>
                </a:solidFill>
              </a:defRPr>
            </a:lvl1pPr>
          </a:lstStyle>
          <a:p>
            <a:pPr lvl="0"/>
            <a:r>
              <a:rPr lang="en-US" dirty="0"/>
              <a:t>Click to edit Subtitle</a:t>
            </a:r>
          </a:p>
        </p:txBody>
      </p:sp>
      <p:sp>
        <p:nvSpPr>
          <p:cNvPr id="12" name="TextBox 11"/>
          <p:cNvSpPr txBox="1"/>
          <p:nvPr/>
        </p:nvSpPr>
        <p:spPr>
          <a:xfrm>
            <a:off x="4023360" y="5307568"/>
            <a:ext cx="2057400" cy="369332"/>
          </a:xfrm>
          <a:prstGeom prst="rect">
            <a:avLst/>
          </a:prstGeom>
          <a:noFill/>
        </p:spPr>
        <p:txBody>
          <a:bodyPr wrap="square" rtlCol="0">
            <a:spAutoFit/>
          </a:bodyPr>
          <a:lstStyle/>
          <a:p>
            <a:r>
              <a:rPr lang="en-US" b="1" dirty="0">
                <a:solidFill>
                  <a:schemeClr val="bg1"/>
                </a:solidFill>
                <a:latin typeface="Arial" pitchFamily="34" charset="0"/>
                <a:cs typeface="Arial" pitchFamily="34" charset="0"/>
              </a:rPr>
              <a:t>Presented By:</a:t>
            </a:r>
          </a:p>
        </p:txBody>
      </p:sp>
      <p:sp>
        <p:nvSpPr>
          <p:cNvPr id="14" name="Text Placeholder 13"/>
          <p:cNvSpPr>
            <a:spLocks noGrp="1"/>
          </p:cNvSpPr>
          <p:nvPr>
            <p:ph type="body" sz="quarter" idx="12" hasCustomPrompt="1"/>
          </p:nvPr>
        </p:nvSpPr>
        <p:spPr>
          <a:xfrm>
            <a:off x="4023360" y="5711190"/>
            <a:ext cx="5069713" cy="365760"/>
          </a:xfrm>
        </p:spPr>
        <p:txBody>
          <a:bodyPr>
            <a:noAutofit/>
          </a:bodyPr>
          <a:lstStyle>
            <a:lvl1pPr>
              <a:defRPr sz="1800" baseline="0">
                <a:solidFill>
                  <a:schemeClr val="bg1"/>
                </a:solidFill>
              </a:defRPr>
            </a:lvl1pPr>
          </a:lstStyle>
          <a:p>
            <a:pPr lvl="0"/>
            <a:r>
              <a:rPr lang="en-US" dirty="0"/>
              <a:t>Click to edit Presenter Name</a:t>
            </a:r>
          </a:p>
        </p:txBody>
      </p:sp>
      <p:sp>
        <p:nvSpPr>
          <p:cNvPr id="15" name="Text Placeholder 13"/>
          <p:cNvSpPr>
            <a:spLocks noGrp="1"/>
          </p:cNvSpPr>
          <p:nvPr>
            <p:ph type="body" sz="quarter" idx="13" hasCustomPrompt="1"/>
          </p:nvPr>
        </p:nvSpPr>
        <p:spPr>
          <a:xfrm>
            <a:off x="4023360" y="6111240"/>
            <a:ext cx="5069713" cy="365760"/>
          </a:xfrm>
        </p:spPr>
        <p:txBody>
          <a:bodyPr>
            <a:noAutofit/>
          </a:bodyPr>
          <a:lstStyle>
            <a:lvl1pPr>
              <a:defRPr sz="1800" baseline="0">
                <a:solidFill>
                  <a:schemeClr val="bg1"/>
                </a:solidFill>
              </a:defRPr>
            </a:lvl1pPr>
          </a:lstStyle>
          <a:p>
            <a:pPr lvl="0"/>
            <a:r>
              <a:rPr lang="en-US" dirty="0"/>
              <a:t>Click to edit Presenter Title</a:t>
            </a:r>
          </a:p>
        </p:txBody>
      </p:sp>
      <p:sp>
        <p:nvSpPr>
          <p:cNvPr id="17" name="Text Placeholder 13"/>
          <p:cNvSpPr>
            <a:spLocks noGrp="1"/>
          </p:cNvSpPr>
          <p:nvPr>
            <p:ph type="body" sz="quarter" idx="15" hasCustomPrompt="1"/>
          </p:nvPr>
        </p:nvSpPr>
        <p:spPr>
          <a:xfrm>
            <a:off x="4023360" y="6492240"/>
            <a:ext cx="5069713" cy="365760"/>
          </a:xfrm>
        </p:spPr>
        <p:txBody>
          <a:bodyPr>
            <a:noAutofit/>
          </a:bodyPr>
          <a:lstStyle>
            <a:lvl1pPr>
              <a:defRPr sz="1800" baseline="0">
                <a:solidFill>
                  <a:schemeClr val="bg1"/>
                </a:solidFill>
              </a:defRPr>
            </a:lvl1pPr>
          </a:lstStyle>
          <a:p>
            <a:pPr lvl="0"/>
            <a:r>
              <a:rPr lang="en-US" dirty="0"/>
              <a:t>Click to edit Presentation Date</a:t>
            </a:r>
          </a:p>
        </p:txBody>
      </p:sp>
    </p:spTree>
    <p:extLst>
      <p:ext uri="{BB962C8B-B14F-4D97-AF65-F5344CB8AC3E}">
        <p14:creationId xmlns:p14="http://schemas.microsoft.com/office/powerpoint/2010/main" val="31639405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Interview Title Slide">
    <p:bg>
      <p:bgPr>
        <a:blipFill dpi="0" rotWithShape="1">
          <a:blip r:embed="rId2">
            <a:alphaModFix amt="58000"/>
            <a:lum/>
          </a:blip>
          <a:srcRect/>
          <a:stretch>
            <a:fillRect l="-8000" r="-8000"/>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ctrTitle" hasCustomPrompt="1"/>
          </p:nvPr>
        </p:nvSpPr>
        <p:spPr>
          <a:xfrm>
            <a:off x="239713" y="861788"/>
            <a:ext cx="7772400" cy="731520"/>
          </a:xfrm>
        </p:spPr>
        <p:txBody>
          <a:bodyPr/>
          <a:lstStyle>
            <a:lvl1pPr>
              <a:defRPr sz="3200" b="1" i="1" baseline="0">
                <a:solidFill>
                  <a:schemeClr val="tx1"/>
                </a:solidFill>
              </a:defRPr>
            </a:lvl1pPr>
          </a:lstStyle>
          <a:p>
            <a:r>
              <a:rPr lang="en-US" dirty="0"/>
              <a:t>Click to edit Project Type</a:t>
            </a:r>
          </a:p>
        </p:txBody>
      </p:sp>
      <p:sp>
        <p:nvSpPr>
          <p:cNvPr id="5" name="Rectangle 7"/>
          <p:cNvSpPr>
            <a:spLocks noChangeArrowheads="1"/>
          </p:cNvSpPr>
          <p:nvPr userDrawn="1"/>
        </p:nvSpPr>
        <p:spPr bwMode="auto">
          <a:xfrm>
            <a:off x="239713" y="4800601"/>
            <a:ext cx="1970087" cy="365760"/>
          </a:xfrm>
          <a:prstGeom prst="rect">
            <a:avLst/>
          </a:prstGeom>
          <a:noFill/>
          <a:ln w="9525">
            <a:noFill/>
            <a:miter lim="800000"/>
            <a:headEnd/>
            <a:tailEnd/>
          </a:ln>
          <a:effectLst/>
        </p:spPr>
        <p:txBody>
          <a:bodyPr anchor="ctr"/>
          <a:lstStyle/>
          <a:p>
            <a:pPr marL="344488" indent="-344488" eaLnBrk="1" hangingPunct="1"/>
            <a:r>
              <a:rPr lang="en-US" sz="1800" dirty="0">
                <a:solidFill>
                  <a:schemeClr val="tx1"/>
                </a:solidFill>
                <a:latin typeface="+mn-lt"/>
              </a:rPr>
              <a:t>Presented By:</a:t>
            </a:r>
          </a:p>
        </p:txBody>
      </p:sp>
      <p:sp>
        <p:nvSpPr>
          <p:cNvPr id="3" name="Text Placeholder 2"/>
          <p:cNvSpPr>
            <a:spLocks noGrp="1"/>
          </p:cNvSpPr>
          <p:nvPr>
            <p:ph type="body" sz="quarter" idx="10" hasCustomPrompt="1"/>
          </p:nvPr>
        </p:nvSpPr>
        <p:spPr>
          <a:xfrm>
            <a:off x="239713" y="5166361"/>
            <a:ext cx="2743200" cy="1097280"/>
          </a:xfrm>
        </p:spPr>
        <p:txBody>
          <a:bodyPr/>
          <a:lstStyle>
            <a:lvl1pPr marL="0" indent="0" algn="l" defTabSz="914400" rtl="0" eaLnBrk="1" latinLnBrk="0" hangingPunct="1">
              <a:buNone/>
              <a:defRPr lang="en-US" sz="1800" kern="1200" dirty="0" smtClean="0">
                <a:solidFill>
                  <a:schemeClr val="tx1"/>
                </a:solidFill>
                <a:latin typeface="+mn-lt"/>
                <a:ea typeface="+mn-ea"/>
                <a:cs typeface="+mn-cs"/>
              </a:defRPr>
            </a:lvl1pPr>
            <a:lvl2pPr marL="344488" indent="-344488" algn="l" defTabSz="914400" rtl="0" eaLnBrk="1" latinLnBrk="0" hangingPunct="1">
              <a:defRPr lang="en-US" sz="1800" kern="1200" dirty="0" smtClean="0">
                <a:solidFill>
                  <a:schemeClr val="tx1"/>
                </a:solidFill>
                <a:latin typeface="+mn-lt"/>
                <a:ea typeface="+mn-ea"/>
                <a:cs typeface="+mn-cs"/>
              </a:defRPr>
            </a:lvl2pPr>
            <a:lvl3pPr marL="344488" indent="-344488" algn="l" defTabSz="914400" rtl="0" eaLnBrk="1" latinLnBrk="0" hangingPunct="1">
              <a:defRPr lang="en-US" sz="1800" kern="1200" dirty="0" smtClean="0">
                <a:solidFill>
                  <a:schemeClr val="tx1"/>
                </a:solidFill>
                <a:latin typeface="+mn-lt"/>
                <a:ea typeface="+mn-ea"/>
                <a:cs typeface="+mn-cs"/>
              </a:defRPr>
            </a:lvl3pPr>
            <a:lvl4pPr marL="344488" indent="-344488" algn="l" defTabSz="914400" rtl="0" eaLnBrk="1" latinLnBrk="0" hangingPunct="1">
              <a:defRPr lang="en-US" sz="1800" kern="1200" dirty="0" smtClean="0">
                <a:solidFill>
                  <a:schemeClr val="tx1"/>
                </a:solidFill>
                <a:latin typeface="+mn-lt"/>
                <a:ea typeface="+mn-ea"/>
                <a:cs typeface="+mn-cs"/>
              </a:defRPr>
            </a:lvl4pPr>
            <a:lvl5pPr marL="344488" indent="-344488" algn="l" defTabSz="914400" rtl="0" eaLnBrk="1" latinLnBrk="0" hangingPunct="1">
              <a:defRPr lang="en-US" sz="1800" kern="1200" dirty="0">
                <a:solidFill>
                  <a:schemeClr val="tx1"/>
                </a:solidFill>
                <a:latin typeface="+mn-lt"/>
                <a:ea typeface="+mn-ea"/>
                <a:cs typeface="+mn-cs"/>
              </a:defRPr>
            </a:lvl5pPr>
          </a:lstStyle>
          <a:p>
            <a:pPr lvl="0"/>
            <a:r>
              <a:rPr lang="en-US" dirty="0"/>
              <a:t>Click to enter interview team members</a:t>
            </a:r>
          </a:p>
        </p:txBody>
      </p:sp>
      <p:sp>
        <p:nvSpPr>
          <p:cNvPr id="10" name="Text Placeholder 2"/>
          <p:cNvSpPr>
            <a:spLocks noGrp="1"/>
          </p:cNvSpPr>
          <p:nvPr>
            <p:ph type="body" sz="quarter" idx="11" hasCustomPrompt="1"/>
          </p:nvPr>
        </p:nvSpPr>
        <p:spPr>
          <a:xfrm>
            <a:off x="239713" y="6274276"/>
            <a:ext cx="2743200" cy="365760"/>
          </a:xfrm>
        </p:spPr>
        <p:txBody>
          <a:bodyPr/>
          <a:lstStyle>
            <a:lvl1pPr marL="0" indent="0" algn="l" defTabSz="914400" rtl="0" eaLnBrk="1" latinLnBrk="0" hangingPunct="1">
              <a:buNone/>
              <a:defRPr lang="en-US" sz="1800" kern="1200" dirty="0" smtClean="0">
                <a:solidFill>
                  <a:schemeClr val="tx1"/>
                </a:solidFill>
                <a:latin typeface="+mn-lt"/>
                <a:ea typeface="+mn-ea"/>
                <a:cs typeface="+mn-cs"/>
              </a:defRPr>
            </a:lvl1pPr>
            <a:lvl2pPr marL="344488" indent="-344488" algn="l" defTabSz="914400" rtl="0" eaLnBrk="1" latinLnBrk="0" hangingPunct="1">
              <a:defRPr lang="en-US" sz="1800" kern="1200" dirty="0" smtClean="0">
                <a:solidFill>
                  <a:schemeClr val="tx1"/>
                </a:solidFill>
                <a:latin typeface="+mn-lt"/>
                <a:ea typeface="+mn-ea"/>
                <a:cs typeface="+mn-cs"/>
              </a:defRPr>
            </a:lvl2pPr>
            <a:lvl3pPr marL="344488" indent="-344488" algn="l" defTabSz="914400" rtl="0" eaLnBrk="1" latinLnBrk="0" hangingPunct="1">
              <a:defRPr lang="en-US" sz="1800" kern="1200" dirty="0" smtClean="0">
                <a:solidFill>
                  <a:schemeClr val="tx1"/>
                </a:solidFill>
                <a:latin typeface="+mn-lt"/>
                <a:ea typeface="+mn-ea"/>
                <a:cs typeface="+mn-cs"/>
              </a:defRPr>
            </a:lvl3pPr>
            <a:lvl4pPr marL="344488" indent="-344488" algn="l" defTabSz="914400" rtl="0" eaLnBrk="1" latinLnBrk="0" hangingPunct="1">
              <a:defRPr lang="en-US" sz="1800" kern="1200" dirty="0" smtClean="0">
                <a:solidFill>
                  <a:schemeClr val="tx1"/>
                </a:solidFill>
                <a:latin typeface="+mn-lt"/>
                <a:ea typeface="+mn-ea"/>
                <a:cs typeface="+mn-cs"/>
              </a:defRPr>
            </a:lvl4pPr>
            <a:lvl5pPr marL="344488" indent="-344488" algn="l" defTabSz="914400" rtl="0" eaLnBrk="1" latinLnBrk="0" hangingPunct="1">
              <a:defRPr lang="en-US" sz="1800" kern="1200" dirty="0">
                <a:solidFill>
                  <a:schemeClr val="tx1"/>
                </a:solidFill>
                <a:latin typeface="+mn-lt"/>
                <a:ea typeface="+mn-ea"/>
                <a:cs typeface="+mn-cs"/>
              </a:defRPr>
            </a:lvl5pPr>
          </a:lstStyle>
          <a:p>
            <a:pPr lvl="0"/>
            <a:r>
              <a:rPr lang="en-US" dirty="0"/>
              <a:t>Click to enter date</a:t>
            </a:r>
          </a:p>
        </p:txBody>
      </p:sp>
      <p:sp>
        <p:nvSpPr>
          <p:cNvPr id="8" name="Rectangle 7"/>
          <p:cNvSpPr>
            <a:spLocks noChangeArrowheads="1"/>
          </p:cNvSpPr>
          <p:nvPr userDrawn="1"/>
        </p:nvSpPr>
        <p:spPr bwMode="auto">
          <a:xfrm>
            <a:off x="239713" y="1634544"/>
            <a:ext cx="1970087" cy="365760"/>
          </a:xfrm>
          <a:prstGeom prst="rect">
            <a:avLst/>
          </a:prstGeom>
          <a:noFill/>
          <a:ln w="9525">
            <a:noFill/>
            <a:miter lim="800000"/>
            <a:headEnd/>
            <a:tailEnd/>
          </a:ln>
          <a:effectLst/>
        </p:spPr>
        <p:txBody>
          <a:bodyPr anchor="ctr"/>
          <a:lstStyle/>
          <a:p>
            <a:pPr marL="344488" indent="-344488" eaLnBrk="1" hangingPunct="1"/>
            <a:r>
              <a:rPr lang="en-US" sz="1800" i="1" dirty="0">
                <a:solidFill>
                  <a:schemeClr val="tx1"/>
                </a:solidFill>
                <a:latin typeface="+mn-lt"/>
              </a:rPr>
              <a:t>For</a:t>
            </a:r>
          </a:p>
        </p:txBody>
      </p:sp>
      <p:sp>
        <p:nvSpPr>
          <p:cNvPr id="6" name="Text Placeholder 5"/>
          <p:cNvSpPr>
            <a:spLocks noGrp="1"/>
          </p:cNvSpPr>
          <p:nvPr>
            <p:ph type="body" sz="quarter" idx="12" hasCustomPrompt="1"/>
          </p:nvPr>
        </p:nvSpPr>
        <p:spPr>
          <a:xfrm>
            <a:off x="325906" y="2133600"/>
            <a:ext cx="7772400" cy="731520"/>
          </a:xfrm>
        </p:spPr>
        <p:txBody>
          <a:bodyPr>
            <a:normAutofit/>
          </a:bodyPr>
          <a:lstStyle>
            <a:lvl1pPr algn="l" defTabSz="914400" rtl="0" eaLnBrk="1" latinLnBrk="0" hangingPunct="1">
              <a:spcBef>
                <a:spcPct val="0"/>
              </a:spcBef>
              <a:buNone/>
              <a:defRPr lang="en-US" sz="3200" b="1" i="1" kern="1200" baseline="0" dirty="0">
                <a:solidFill>
                  <a:schemeClr val="tx1"/>
                </a:solidFill>
                <a:latin typeface="Arial" pitchFamily="34" charset="0"/>
                <a:ea typeface="+mj-ea"/>
                <a:cs typeface="Arial" pitchFamily="34" charset="0"/>
              </a:defRPr>
            </a:lvl1pPr>
          </a:lstStyle>
          <a:p>
            <a:pPr lvl="0"/>
            <a:r>
              <a:rPr lang="en-US" dirty="0"/>
              <a:t>Click to edit Project Name</a:t>
            </a:r>
          </a:p>
        </p:txBody>
      </p:sp>
      <p:pic>
        <p:nvPicPr>
          <p:cNvPr id="102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656387" y="5484166"/>
            <a:ext cx="2487613" cy="1160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21502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Sample Disclaim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Disclaimer</a:t>
            </a:r>
          </a:p>
        </p:txBody>
      </p:sp>
      <p:sp>
        <p:nvSpPr>
          <p:cNvPr id="5" name="Footer Placeholder 4"/>
          <p:cNvSpPr>
            <a:spLocks noGrp="1"/>
          </p:cNvSpPr>
          <p:nvPr>
            <p:ph type="ftr" sz="quarter" idx="10"/>
          </p:nvPr>
        </p:nvSpPr>
        <p:spPr/>
        <p:txBody>
          <a:bodyPr/>
          <a:lstStyle/>
          <a:p>
            <a:r>
              <a:rPr lang="en-US"/>
              <a:t>Tab 12-2 Open Loop vs. Closed Loop Tuning Method</a:t>
            </a:r>
            <a:endParaRPr lang="en-US" dirty="0"/>
          </a:p>
        </p:txBody>
      </p:sp>
      <p:sp>
        <p:nvSpPr>
          <p:cNvPr id="6" name="Slide Number Placeholder 5"/>
          <p:cNvSpPr>
            <a:spLocks noGrp="1"/>
          </p:cNvSpPr>
          <p:nvPr>
            <p:ph type="sldNum" sz="quarter" idx="11"/>
          </p:nvPr>
        </p:nvSpPr>
        <p:spPr/>
        <p:txBody>
          <a:bodyPr/>
          <a:lstStyle/>
          <a:p>
            <a:fld id="{A9320731-3B2C-4107-8664-CAD7BE973DC8}" type="slidenum">
              <a:rPr lang="en-US" smtClean="0"/>
              <a:pPr/>
              <a:t>‹#›</a:t>
            </a:fld>
            <a:endParaRPr lang="en-US"/>
          </a:p>
        </p:txBody>
      </p:sp>
      <p:sp>
        <p:nvSpPr>
          <p:cNvPr id="9" name="TextBox 8"/>
          <p:cNvSpPr txBox="1"/>
          <p:nvPr userDrawn="1"/>
        </p:nvSpPr>
        <p:spPr>
          <a:xfrm>
            <a:off x="457200" y="1600200"/>
            <a:ext cx="8229600" cy="4870564"/>
          </a:xfrm>
          <a:prstGeom prst="rect">
            <a:avLst/>
          </a:prstGeom>
          <a:noFill/>
        </p:spPr>
        <p:txBody>
          <a:bodyPr wrap="square" rtlCol="0">
            <a:spAutoFit/>
          </a:bodyPr>
          <a:lstStyle/>
          <a:p>
            <a:pPr lvl="0">
              <a:lnSpc>
                <a:spcPct val="150000"/>
              </a:lnSpc>
              <a:spcBef>
                <a:spcPts val="900"/>
              </a:spcBef>
            </a:pPr>
            <a:r>
              <a:rPr lang="en-US" sz="1500" b="1" dirty="0">
                <a:solidFill>
                  <a:schemeClr val="bg1"/>
                </a:solidFill>
                <a:latin typeface="Arial" pitchFamily="34" charset="0"/>
                <a:cs typeface="Arial" pitchFamily="34" charset="0"/>
              </a:rPr>
              <a:t>The information in this document is believed to accurately describe the technologies described herein and are meant to clarify and illustrate typical situations, which must be appropriately adapted to individual circumstances.  These materials were prepared to be used in conjunction with a free, educational program and are not intended to provide legal advice or establish legal standards of reasonable behavior.  Neither </a:t>
            </a:r>
            <a:r>
              <a:rPr lang="en-US" sz="1500" b="1" dirty="0">
                <a:solidFill>
                  <a:schemeClr val="accent4"/>
                </a:solidFill>
                <a:latin typeface="Arial" pitchFamily="34" charset="0"/>
                <a:cs typeface="Arial" pitchFamily="34" charset="0"/>
              </a:rPr>
              <a:t>Pacific Gas and Electric Company (PG&amp;E)</a:t>
            </a:r>
            <a:r>
              <a:rPr lang="en-US" sz="1500" b="1" dirty="0">
                <a:solidFill>
                  <a:schemeClr val="bg1"/>
                </a:solidFill>
                <a:latin typeface="Arial" pitchFamily="34" charset="0"/>
                <a:cs typeface="Arial" pitchFamily="34" charset="0"/>
              </a:rPr>
              <a:t> nor any of its employees and agents: </a:t>
            </a:r>
          </a:p>
          <a:p>
            <a:pPr marL="342900" lvl="1" indent="-342900">
              <a:lnSpc>
                <a:spcPct val="150000"/>
              </a:lnSpc>
              <a:spcBef>
                <a:spcPts val="900"/>
              </a:spcBef>
              <a:buFont typeface="+mj-lt"/>
              <a:buAutoNum type="arabicParenR"/>
            </a:pPr>
            <a:r>
              <a:rPr lang="en-US" sz="1500" b="1" dirty="0">
                <a:solidFill>
                  <a:schemeClr val="bg1"/>
                </a:solidFill>
                <a:latin typeface="Arial" pitchFamily="34" charset="0"/>
                <a:cs typeface="Arial" pitchFamily="34" charset="0"/>
              </a:rPr>
              <a:t>Makes any written or oral warranty, expressed or implied, including, but not limited to, those concerning merchantability or fitness for a particular purpose; </a:t>
            </a:r>
          </a:p>
          <a:p>
            <a:pPr marL="342900" lvl="1" indent="-342900">
              <a:lnSpc>
                <a:spcPct val="150000"/>
              </a:lnSpc>
              <a:spcBef>
                <a:spcPts val="900"/>
              </a:spcBef>
              <a:buFont typeface="+mj-lt"/>
              <a:buAutoNum type="arabicParenR"/>
            </a:pPr>
            <a:r>
              <a:rPr lang="en-US" sz="1500" b="1" dirty="0">
                <a:solidFill>
                  <a:schemeClr val="bg1"/>
                </a:solidFill>
                <a:latin typeface="Arial" pitchFamily="34" charset="0"/>
                <a:cs typeface="Arial" pitchFamily="34" charset="0"/>
              </a:rPr>
              <a:t>Assumes any legal liability or responsibility for the accuracy or completeness of any information, apparatus, product, process, method, or policy contained herein; or </a:t>
            </a:r>
          </a:p>
          <a:p>
            <a:pPr marL="342900" lvl="1" indent="-342900">
              <a:lnSpc>
                <a:spcPct val="150000"/>
              </a:lnSpc>
              <a:spcBef>
                <a:spcPts val="900"/>
              </a:spcBef>
              <a:buFont typeface="+mj-lt"/>
              <a:buAutoNum type="arabicParenR"/>
            </a:pPr>
            <a:r>
              <a:rPr lang="en-US" sz="1500" b="1" dirty="0">
                <a:solidFill>
                  <a:schemeClr val="bg1"/>
                </a:solidFill>
                <a:latin typeface="Arial" pitchFamily="34" charset="0"/>
                <a:cs typeface="Arial" pitchFamily="34" charset="0"/>
              </a:rPr>
              <a:t>Represents that its use would not infringe any privately owned rights, including, but not limited to, patents, trademarks, or copyrights. </a:t>
            </a:r>
          </a:p>
          <a:p>
            <a:endParaRPr lang="en-US" dirty="0">
              <a:solidFill>
                <a:schemeClr val="bg1"/>
              </a:solidFill>
            </a:endParaRPr>
          </a:p>
        </p:txBody>
      </p:sp>
      <p:sp>
        <p:nvSpPr>
          <p:cNvPr id="10" name="TextBox 9"/>
          <p:cNvSpPr txBox="1"/>
          <p:nvPr userDrawn="1"/>
        </p:nvSpPr>
        <p:spPr>
          <a:xfrm>
            <a:off x="2743200" y="274638"/>
            <a:ext cx="5943600" cy="1323439"/>
          </a:xfrm>
          <a:prstGeom prst="rect">
            <a:avLst/>
          </a:prstGeom>
          <a:noFill/>
        </p:spPr>
        <p:txBody>
          <a:bodyPr wrap="square" rtlCol="0">
            <a:spAutoFit/>
          </a:bodyPr>
          <a:lstStyle/>
          <a:p>
            <a:r>
              <a:rPr lang="en-US" sz="1600" dirty="0">
                <a:solidFill>
                  <a:schemeClr val="accent4"/>
                </a:solidFill>
                <a:latin typeface="Arial" pitchFamily="34" charset="0"/>
                <a:cs typeface="Arial" pitchFamily="34" charset="0"/>
              </a:rPr>
              <a:t>Some clients require a disclaimer.</a:t>
            </a:r>
            <a:r>
              <a:rPr lang="en-US" sz="1600" baseline="0" dirty="0">
                <a:solidFill>
                  <a:schemeClr val="accent4"/>
                </a:solidFill>
                <a:latin typeface="Arial" pitchFamily="34" charset="0"/>
                <a:cs typeface="Arial" pitchFamily="34" charset="0"/>
              </a:rPr>
              <a:t>  This slide is an example that can be edited to provide that by going to “View” then “Title Slide” and then editing this layout by deleting this box and changing the red company name as required  and formatting the color to white.</a:t>
            </a:r>
            <a:endParaRPr lang="en-US" sz="1600" dirty="0">
              <a:solidFill>
                <a:schemeClr val="accent4"/>
              </a:solidFill>
              <a:latin typeface="Arial" pitchFamily="34" charset="0"/>
              <a:cs typeface="Arial" pitchFamily="34" charset="0"/>
            </a:endParaRPr>
          </a:p>
        </p:txBody>
      </p:sp>
    </p:spTree>
    <p:extLst>
      <p:ext uri="{BB962C8B-B14F-4D97-AF65-F5344CB8AC3E}">
        <p14:creationId xmlns:p14="http://schemas.microsoft.com/office/powerpoint/2010/main" val="27246843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ample Copyright Notic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Copyright Materials</a:t>
            </a:r>
          </a:p>
        </p:txBody>
      </p:sp>
      <p:sp>
        <p:nvSpPr>
          <p:cNvPr id="5" name="Footer Placeholder 4"/>
          <p:cNvSpPr>
            <a:spLocks noGrp="1"/>
          </p:cNvSpPr>
          <p:nvPr>
            <p:ph type="ftr" sz="quarter" idx="10"/>
          </p:nvPr>
        </p:nvSpPr>
        <p:spPr/>
        <p:txBody>
          <a:bodyPr/>
          <a:lstStyle/>
          <a:p>
            <a:r>
              <a:rPr lang="en-US"/>
              <a:t>Tab 12-2 Open Loop vs. Closed Loop Tuning Method</a:t>
            </a:r>
            <a:endParaRPr lang="en-US" dirty="0"/>
          </a:p>
        </p:txBody>
      </p:sp>
      <p:sp>
        <p:nvSpPr>
          <p:cNvPr id="6" name="Slide Number Placeholder 5"/>
          <p:cNvSpPr>
            <a:spLocks noGrp="1"/>
          </p:cNvSpPr>
          <p:nvPr>
            <p:ph type="sldNum" sz="quarter" idx="11"/>
          </p:nvPr>
        </p:nvSpPr>
        <p:spPr/>
        <p:txBody>
          <a:bodyPr/>
          <a:lstStyle/>
          <a:p>
            <a:fld id="{A9320731-3B2C-4107-8664-CAD7BE973DC8}" type="slidenum">
              <a:rPr lang="en-US" smtClean="0"/>
              <a:pPr/>
              <a:t>‹#›</a:t>
            </a:fld>
            <a:endParaRPr lang="en-US"/>
          </a:p>
        </p:txBody>
      </p:sp>
      <p:sp>
        <p:nvSpPr>
          <p:cNvPr id="9" name="TextBox 8"/>
          <p:cNvSpPr txBox="1"/>
          <p:nvPr userDrawn="1"/>
        </p:nvSpPr>
        <p:spPr>
          <a:xfrm>
            <a:off x="457200" y="1600200"/>
            <a:ext cx="8229600" cy="2123658"/>
          </a:xfrm>
          <a:prstGeom prst="rect">
            <a:avLst/>
          </a:prstGeom>
          <a:noFill/>
        </p:spPr>
        <p:txBody>
          <a:bodyPr wrap="square" rtlCol="0">
            <a:spAutoFit/>
          </a:bodyPr>
          <a:lstStyle/>
          <a:p>
            <a:pPr lvl="0">
              <a:lnSpc>
                <a:spcPct val="150000"/>
              </a:lnSpc>
              <a:spcBef>
                <a:spcPts val="900"/>
              </a:spcBef>
            </a:pPr>
            <a:r>
              <a:rPr lang="en-US" sz="1800" b="1" dirty="0">
                <a:solidFill>
                  <a:schemeClr val="bg1"/>
                </a:solidFill>
                <a:latin typeface="Arial" pitchFamily="34" charset="0"/>
                <a:cs typeface="Arial" pitchFamily="34" charset="0"/>
              </a:rPr>
              <a:t>Some or all of this presentation may be protected by US and International Copyright laws.  Reproduction, distribution, display and use of the presentation without written permission of the copyright holder is prohibited.</a:t>
            </a:r>
          </a:p>
          <a:p>
            <a:endParaRPr lang="en-US" sz="2400" dirty="0">
              <a:solidFill>
                <a:schemeClr val="bg1"/>
              </a:solidFill>
            </a:endParaRPr>
          </a:p>
        </p:txBody>
      </p:sp>
      <p:sp>
        <p:nvSpPr>
          <p:cNvPr id="10" name="TextBox 9"/>
          <p:cNvSpPr txBox="1"/>
          <p:nvPr userDrawn="1"/>
        </p:nvSpPr>
        <p:spPr>
          <a:xfrm>
            <a:off x="533400" y="3581400"/>
            <a:ext cx="8153400" cy="2062103"/>
          </a:xfrm>
          <a:prstGeom prst="rect">
            <a:avLst/>
          </a:prstGeom>
          <a:noFill/>
        </p:spPr>
        <p:txBody>
          <a:bodyPr wrap="square" rtlCol="0">
            <a:spAutoFit/>
          </a:bodyPr>
          <a:lstStyle/>
          <a:p>
            <a:r>
              <a:rPr lang="en-US" sz="1600" dirty="0">
                <a:solidFill>
                  <a:schemeClr val="accent4"/>
                </a:solidFill>
                <a:latin typeface="Arial" pitchFamily="34" charset="0"/>
                <a:cs typeface="Arial" pitchFamily="34" charset="0"/>
              </a:rPr>
              <a:t>Some clients require a copyright notice.  Or, we may want to copyright</a:t>
            </a:r>
            <a:r>
              <a:rPr lang="en-US" sz="1600" baseline="0" dirty="0">
                <a:solidFill>
                  <a:schemeClr val="accent4"/>
                </a:solidFill>
                <a:latin typeface="Arial" pitchFamily="34" charset="0"/>
                <a:cs typeface="Arial" pitchFamily="34" charset="0"/>
              </a:rPr>
              <a:t> the materials as ours.  This slide provides such notice.  To eliminate this text box, go to </a:t>
            </a:r>
            <a:br>
              <a:rPr lang="en-US" sz="1600" baseline="0" dirty="0">
                <a:solidFill>
                  <a:schemeClr val="accent4"/>
                </a:solidFill>
                <a:latin typeface="Arial" pitchFamily="34" charset="0"/>
                <a:cs typeface="Arial" pitchFamily="34" charset="0"/>
              </a:rPr>
            </a:br>
            <a:r>
              <a:rPr lang="en-US" sz="1600" baseline="0" dirty="0">
                <a:solidFill>
                  <a:schemeClr val="accent4"/>
                </a:solidFill>
                <a:latin typeface="Arial" pitchFamily="34" charset="0"/>
                <a:cs typeface="Arial" pitchFamily="34" charset="0"/>
              </a:rPr>
              <a:t>“View” then “Slide Master” and delete it from the lay out slide.</a:t>
            </a:r>
          </a:p>
          <a:p>
            <a:endParaRPr lang="en-US" sz="1600" baseline="0" dirty="0">
              <a:solidFill>
                <a:schemeClr val="accent4"/>
              </a:solidFill>
              <a:latin typeface="Arial" pitchFamily="34" charset="0"/>
              <a:cs typeface="Arial" pitchFamily="34" charset="0"/>
            </a:endParaRPr>
          </a:p>
          <a:p>
            <a:r>
              <a:rPr lang="en-US" sz="1600" baseline="0" dirty="0">
                <a:solidFill>
                  <a:schemeClr val="accent4"/>
                </a:solidFill>
                <a:latin typeface="Arial" pitchFamily="34" charset="0"/>
                <a:cs typeface="Arial" pitchFamily="34" charset="0"/>
              </a:rPr>
              <a:t>You can also add © FDE &lt;Current Year&gt; into the footer for each slide.  Do this by going to “Insert” then “Header and Footer” and making appropriate edits.   The little copy right symbol is available from the Insert menu also by clicking on the “Symbol” button (the one with the omega sign on it).</a:t>
            </a:r>
            <a:endParaRPr lang="en-US" sz="1600" dirty="0">
              <a:solidFill>
                <a:schemeClr val="accent4"/>
              </a:solidFill>
              <a:latin typeface="Arial" pitchFamily="34" charset="0"/>
              <a:cs typeface="Arial" pitchFamily="34" charset="0"/>
            </a:endParaRPr>
          </a:p>
        </p:txBody>
      </p:sp>
    </p:spTree>
    <p:extLst>
      <p:ext uri="{BB962C8B-B14F-4D97-AF65-F5344CB8AC3E}">
        <p14:creationId xmlns:p14="http://schemas.microsoft.com/office/powerpoint/2010/main" val="4171982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Learning Objectives">
    <p:bg>
      <p:bgPr>
        <a:solidFill>
          <a:schemeClr val="tx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Tab 12-2 Open Loop vs. Closed Loop Tuning Method</a:t>
            </a:r>
            <a:endParaRPr lang="en-US" dirty="0"/>
          </a:p>
        </p:txBody>
      </p:sp>
      <p:sp>
        <p:nvSpPr>
          <p:cNvPr id="6" name="Slide Number Placeholder 5"/>
          <p:cNvSpPr>
            <a:spLocks noGrp="1"/>
          </p:cNvSpPr>
          <p:nvPr>
            <p:ph type="sldNum" sz="quarter" idx="11"/>
          </p:nvPr>
        </p:nvSpPr>
        <p:spPr/>
        <p:txBody>
          <a:bodyPr/>
          <a:lstStyle/>
          <a:p>
            <a:fld id="{A9320731-3B2C-4107-8664-CAD7BE973DC8}" type="slidenum">
              <a:rPr lang="en-US" smtClean="0"/>
              <a:pPr/>
              <a:t>‹#›</a:t>
            </a:fld>
            <a:endParaRPr lang="en-US"/>
          </a:p>
        </p:txBody>
      </p:sp>
      <p:sp>
        <p:nvSpPr>
          <p:cNvPr id="4" name="TextBox 3"/>
          <p:cNvSpPr txBox="1"/>
          <p:nvPr userDrawn="1"/>
        </p:nvSpPr>
        <p:spPr>
          <a:xfrm>
            <a:off x="457200" y="274638"/>
            <a:ext cx="8229600" cy="1143000"/>
          </a:xfrm>
          <a:prstGeom prst="rect">
            <a:avLst/>
          </a:prstGeom>
        </p:spPr>
        <p:txBody>
          <a:bodyPr vert="horz" lIns="91440" tIns="45720" rIns="91440" bIns="45720" rtlCol="0" anchor="ctr">
            <a:normAutofit/>
          </a:bodyPr>
          <a:lstStyle>
            <a:lvl1pPr>
              <a:spcBef>
                <a:spcPct val="0"/>
              </a:spcBef>
              <a:buNone/>
              <a:defRPr sz="3200">
                <a:solidFill>
                  <a:schemeClr val="tx2"/>
                </a:solidFill>
                <a:latin typeface="Arial" pitchFamily="34" charset="0"/>
                <a:ea typeface="+mj-ea"/>
                <a:cs typeface="Arial" pitchFamily="34" charset="0"/>
              </a:defRPr>
            </a:lvl1pPr>
          </a:lstStyle>
          <a:p>
            <a:pPr lvl="0"/>
            <a:r>
              <a:rPr lang="en-US" dirty="0">
                <a:solidFill>
                  <a:srgbClr val="FFA100"/>
                </a:solidFill>
              </a:rPr>
              <a:t>Learning Objectives</a:t>
            </a:r>
          </a:p>
        </p:txBody>
      </p:sp>
      <p:sp>
        <p:nvSpPr>
          <p:cNvPr id="2" name="TextBox 1"/>
          <p:cNvSpPr txBox="1"/>
          <p:nvPr userDrawn="1"/>
        </p:nvSpPr>
        <p:spPr>
          <a:xfrm>
            <a:off x="457200" y="1600200"/>
            <a:ext cx="5814412" cy="461665"/>
          </a:xfrm>
          <a:prstGeom prst="rect">
            <a:avLst/>
          </a:prstGeom>
          <a:noFill/>
        </p:spPr>
        <p:txBody>
          <a:bodyPr wrap="none" rtlCol="0">
            <a:spAutoFit/>
          </a:bodyPr>
          <a:lstStyle/>
          <a:p>
            <a:pPr lvl="0"/>
            <a:r>
              <a:rPr lang="en-US" sz="2400" b="0" kern="1200" baseline="0" dirty="0">
                <a:solidFill>
                  <a:schemeClr val="bg1"/>
                </a:solidFill>
                <a:latin typeface="Arial" pitchFamily="34" charset="0"/>
                <a:ea typeface="+mn-ea"/>
                <a:cs typeface="Arial" pitchFamily="34" charset="0"/>
              </a:rPr>
              <a:t>After completing this course, you should:</a:t>
            </a:r>
          </a:p>
        </p:txBody>
      </p:sp>
      <p:sp>
        <p:nvSpPr>
          <p:cNvPr id="8" name="Text Placeholder 7"/>
          <p:cNvSpPr>
            <a:spLocks noGrp="1"/>
          </p:cNvSpPr>
          <p:nvPr>
            <p:ph type="body" sz="quarter" idx="12" hasCustomPrompt="1"/>
          </p:nvPr>
        </p:nvSpPr>
        <p:spPr>
          <a:xfrm>
            <a:off x="457200" y="2286000"/>
            <a:ext cx="7636625" cy="4015105"/>
          </a:xfrm>
          <a:ln>
            <a:noFill/>
          </a:ln>
        </p:spPr>
        <p:txBody>
          <a:bodyPr/>
          <a:lstStyle>
            <a:lvl2pPr marL="465138" indent="-457200">
              <a:buFont typeface="+mj-lt"/>
              <a:buAutoNum type="arabicPeriod"/>
              <a:defRPr baseline="0">
                <a:solidFill>
                  <a:srgbClr val="FFA100"/>
                </a:solidFill>
              </a:defRPr>
            </a:lvl2pPr>
            <a:lvl3pPr>
              <a:defRPr lang="en-US" sz="1800" kern="1200" baseline="0" dirty="0">
                <a:solidFill>
                  <a:schemeClr val="accent4"/>
                </a:solidFill>
                <a:latin typeface="Arial" pitchFamily="34" charset="0"/>
                <a:ea typeface="+mn-ea"/>
                <a:cs typeface="Arial" pitchFamily="34" charset="0"/>
              </a:defRPr>
            </a:lvl3pPr>
          </a:lstStyle>
          <a:p>
            <a:pPr lvl="1"/>
            <a:r>
              <a:rPr lang="en-US" dirty="0"/>
              <a:t>Click here to enter learning objectives</a:t>
            </a:r>
          </a:p>
          <a:p>
            <a:pPr lvl="2"/>
            <a:endParaRPr lang="en-US" dirty="0"/>
          </a:p>
        </p:txBody>
      </p:sp>
      <p:sp>
        <p:nvSpPr>
          <p:cNvPr id="10" name="Text Placeholder 9"/>
          <p:cNvSpPr>
            <a:spLocks noGrp="1"/>
          </p:cNvSpPr>
          <p:nvPr>
            <p:ph type="body" sz="quarter" idx="13" hasCustomPrompt="1"/>
          </p:nvPr>
        </p:nvSpPr>
        <p:spPr>
          <a:xfrm>
            <a:off x="573579" y="3421351"/>
            <a:ext cx="7351222" cy="1760249"/>
          </a:xfrm>
          <a:ln>
            <a:noFill/>
          </a:ln>
        </p:spPr>
        <p:txBody>
          <a:bodyPr>
            <a:noAutofit/>
          </a:bodyPr>
          <a:lstStyle>
            <a:lvl3pPr marL="346075" indent="0" algn="l" defTabSz="914400" rtl="0" eaLnBrk="1" latinLnBrk="0" hangingPunct="1">
              <a:spcBef>
                <a:spcPct val="20000"/>
              </a:spcBef>
              <a:buFont typeface="+mj-lt"/>
              <a:buNone/>
              <a:defRPr lang="en-US" sz="1800" kern="1200" baseline="0" dirty="0">
                <a:solidFill>
                  <a:srgbClr val="FF0000"/>
                </a:solidFill>
                <a:latin typeface="Arial" pitchFamily="34" charset="0"/>
                <a:ea typeface="+mn-ea"/>
                <a:cs typeface="Arial" pitchFamily="34" charset="0"/>
              </a:defRPr>
            </a:lvl3pPr>
          </a:lstStyle>
          <a:p>
            <a:pPr marL="346075" lvl="2" indent="0" algn="l" defTabSz="914400" rtl="0" eaLnBrk="1" latinLnBrk="0" hangingPunct="1">
              <a:spcBef>
                <a:spcPct val="20000"/>
              </a:spcBef>
              <a:buFont typeface="+mj-lt"/>
              <a:buNone/>
            </a:pPr>
            <a:r>
              <a:rPr lang="en-US" dirty="0"/>
              <a:t>Where courses are offered for credits, you often have to state the learning objectives at the beginning of the slide set.  Typically 4-6 objectives are required.</a:t>
            </a:r>
          </a:p>
          <a:p>
            <a:pPr marL="346075" lvl="2" indent="0" algn="l" defTabSz="914400" rtl="0" eaLnBrk="1" latinLnBrk="0" hangingPunct="1">
              <a:spcBef>
                <a:spcPct val="20000"/>
              </a:spcBef>
              <a:buFont typeface="+mj-lt"/>
              <a:buNone/>
            </a:pPr>
            <a:r>
              <a:rPr lang="en-US" dirty="0"/>
              <a:t>Usually this is a good starting point for organizing your presentation anyway and it helps set up the class and sets expectations.</a:t>
            </a:r>
          </a:p>
        </p:txBody>
      </p:sp>
    </p:spTree>
    <p:extLst>
      <p:ext uri="{BB962C8B-B14F-4D97-AF65-F5344CB8AC3E}">
        <p14:creationId xmlns:p14="http://schemas.microsoft.com/office/powerpoint/2010/main" val="31507287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Learning Objectives">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marL="457200" indent="-457200">
              <a:buFont typeface="Arial" pitchFamily="34" charset="0"/>
              <a:buChar char="•"/>
              <a:defRPr baseline="0">
                <a:solidFill>
                  <a:schemeClr val="bg1"/>
                </a:solidFill>
              </a:defRPr>
            </a:lvl1pPr>
            <a:lvl2pPr marL="465138" indent="-457200">
              <a:buFont typeface="+mj-lt"/>
              <a:buAutoNum type="arabicPeriod"/>
              <a:defRPr baseline="0"/>
            </a:lvl2pPr>
            <a:lvl3pPr marL="803275" indent="-457200">
              <a:buFont typeface="+mj-lt"/>
              <a:buAutoNum type="arabicPeriod"/>
              <a:defRPr lang="en-US" sz="1800" kern="1200" baseline="0" dirty="0" smtClean="0">
                <a:solidFill>
                  <a:schemeClr val="accent4"/>
                </a:solidFill>
                <a:latin typeface="Arial" pitchFamily="34" charset="0"/>
                <a:ea typeface="+mn-ea"/>
                <a:cs typeface="Arial" pitchFamily="34" charset="0"/>
              </a:defRPr>
            </a:lvl3pPr>
            <a:lvl4pPr marL="1143000" indent="-457200">
              <a:buFont typeface="+mj-lt"/>
              <a:buAutoNum type="arabicPeriod"/>
              <a:defRPr/>
            </a:lvl4pPr>
            <a:lvl5pPr marL="1482725" indent="-457200">
              <a:buFont typeface="+mj-lt"/>
              <a:buAutoNum type="arabicPeriod"/>
              <a:defRPr/>
            </a:lvl5pPr>
          </a:lstStyle>
          <a:p>
            <a:pPr lvl="0"/>
            <a:r>
              <a:rPr lang="en-US" dirty="0"/>
              <a:t>Topic 1</a:t>
            </a:r>
          </a:p>
          <a:p>
            <a:pPr lvl="0"/>
            <a:r>
              <a:rPr lang="en-US" dirty="0"/>
              <a:t>Topic 2</a:t>
            </a:r>
          </a:p>
          <a:p>
            <a:pPr lvl="0"/>
            <a:r>
              <a:rPr lang="en-US" dirty="0"/>
              <a:t>Topic 3</a:t>
            </a:r>
          </a:p>
          <a:p>
            <a:pPr lvl="0"/>
            <a:r>
              <a:rPr lang="en-US" dirty="0"/>
              <a:t>Topic 4</a:t>
            </a:r>
          </a:p>
          <a:p>
            <a:pPr lvl="0"/>
            <a:r>
              <a:rPr lang="en-US" dirty="0"/>
              <a:t>Topic 5</a:t>
            </a:r>
          </a:p>
          <a:p>
            <a:pPr lvl="0"/>
            <a:r>
              <a:rPr lang="en-US" dirty="0"/>
              <a:t>Topic 6</a:t>
            </a:r>
          </a:p>
          <a:p>
            <a:pPr marL="346075" lvl="2" indent="0" algn="l" defTabSz="914400" rtl="0" eaLnBrk="1" latinLnBrk="0" hangingPunct="1">
              <a:spcBef>
                <a:spcPct val="20000"/>
              </a:spcBef>
              <a:buFont typeface="+mj-lt"/>
              <a:buNone/>
            </a:pPr>
            <a:endParaRPr lang="en-US" dirty="0"/>
          </a:p>
          <a:p>
            <a:pPr marL="346075" lvl="2" indent="0" algn="l" defTabSz="914400" rtl="0" eaLnBrk="1" latinLnBrk="0" hangingPunct="1">
              <a:spcBef>
                <a:spcPct val="20000"/>
              </a:spcBef>
              <a:buFont typeface="+mj-lt"/>
              <a:buNone/>
            </a:pPr>
            <a:r>
              <a:rPr lang="en-US" dirty="0"/>
              <a:t>Providing an agenda is also required by some clients.  This is also a good organizing tool for putting your presentation together and is also a good way to help the students understand how the learning objectives tie into the plan for the day.  If you include time targets, this also helps you manage your time.</a:t>
            </a:r>
          </a:p>
          <a:p>
            <a:pPr lvl="0"/>
            <a:endParaRPr lang="en-US" dirty="0"/>
          </a:p>
        </p:txBody>
      </p:sp>
      <p:sp>
        <p:nvSpPr>
          <p:cNvPr id="5" name="Footer Placeholder 4"/>
          <p:cNvSpPr>
            <a:spLocks noGrp="1"/>
          </p:cNvSpPr>
          <p:nvPr>
            <p:ph type="ftr" sz="quarter" idx="10"/>
          </p:nvPr>
        </p:nvSpPr>
        <p:spPr/>
        <p:txBody>
          <a:bodyPr/>
          <a:lstStyle/>
          <a:p>
            <a:r>
              <a:rPr lang="en-US"/>
              <a:t>Tab 12-2 Open Loop vs. Closed Loop Tuning Method</a:t>
            </a:r>
            <a:endParaRPr lang="en-US" dirty="0"/>
          </a:p>
        </p:txBody>
      </p:sp>
      <p:sp>
        <p:nvSpPr>
          <p:cNvPr id="6" name="Slide Number Placeholder 5"/>
          <p:cNvSpPr>
            <a:spLocks noGrp="1"/>
          </p:cNvSpPr>
          <p:nvPr>
            <p:ph type="sldNum" sz="quarter" idx="11"/>
          </p:nvPr>
        </p:nvSpPr>
        <p:spPr/>
        <p:txBody>
          <a:bodyPr/>
          <a:lstStyle/>
          <a:p>
            <a:fld id="{A9320731-3B2C-4107-8664-CAD7BE973DC8}" type="slidenum">
              <a:rPr lang="en-US" smtClean="0"/>
              <a:pPr/>
              <a:t>‹#›</a:t>
            </a:fld>
            <a:endParaRPr lang="en-US"/>
          </a:p>
        </p:txBody>
      </p:sp>
      <p:sp>
        <p:nvSpPr>
          <p:cNvPr id="4" name="TextBox 3"/>
          <p:cNvSpPr txBox="1"/>
          <p:nvPr userDrawn="1"/>
        </p:nvSpPr>
        <p:spPr>
          <a:xfrm>
            <a:off x="457200" y="274638"/>
            <a:ext cx="8229600" cy="1143000"/>
          </a:xfrm>
          <a:prstGeom prst="rect">
            <a:avLst/>
          </a:prstGeom>
        </p:spPr>
        <p:txBody>
          <a:bodyPr vert="horz" lIns="91440" tIns="45720" rIns="91440" bIns="45720" rtlCol="0" anchor="ctr">
            <a:normAutofit/>
          </a:bodyPr>
          <a:lstStyle>
            <a:lvl1pPr>
              <a:spcBef>
                <a:spcPct val="0"/>
              </a:spcBef>
              <a:buNone/>
              <a:defRPr sz="3200">
                <a:solidFill>
                  <a:schemeClr val="tx2"/>
                </a:solidFill>
                <a:latin typeface="Arial" pitchFamily="34" charset="0"/>
                <a:ea typeface="+mj-ea"/>
                <a:cs typeface="Arial" pitchFamily="34" charset="0"/>
              </a:defRPr>
            </a:lvl1pPr>
          </a:lstStyle>
          <a:p>
            <a:pPr lvl="0"/>
            <a:r>
              <a:rPr lang="en-US" dirty="0">
                <a:solidFill>
                  <a:srgbClr val="FFA100"/>
                </a:solidFill>
              </a:rPr>
              <a:t>Agenda</a:t>
            </a:r>
          </a:p>
        </p:txBody>
      </p:sp>
    </p:spTree>
    <p:extLst>
      <p:ext uri="{BB962C8B-B14F-4D97-AF65-F5344CB8AC3E}">
        <p14:creationId xmlns:p14="http://schemas.microsoft.com/office/powerpoint/2010/main" val="1947067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FDE Logo Title Slide - White">
    <p:bg>
      <p:bgPr>
        <a:gradFill>
          <a:gsLst>
            <a:gs pos="48000">
              <a:schemeClr val="bg1"/>
            </a:gs>
            <a:gs pos="80000">
              <a:schemeClr val="tx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41248" y="3770376"/>
            <a:ext cx="7772400" cy="801624"/>
          </a:xfrm>
        </p:spPr>
        <p:txBody>
          <a:bodyPr>
            <a:noAutofit/>
          </a:bodyPr>
          <a:lstStyle>
            <a:lvl1pPr>
              <a:defRPr sz="5300" b="1" baseline="0">
                <a:solidFill>
                  <a:schemeClr val="bg1"/>
                </a:solidFill>
              </a:defRPr>
            </a:lvl1pPr>
          </a:lstStyle>
          <a:p>
            <a:r>
              <a:rPr lang="en-US" dirty="0"/>
              <a:t>Click to edit Title</a:t>
            </a:r>
          </a:p>
        </p:txBody>
      </p:sp>
      <p:sp>
        <p:nvSpPr>
          <p:cNvPr id="8" name="Text Placeholder 7"/>
          <p:cNvSpPr>
            <a:spLocks noGrp="1"/>
          </p:cNvSpPr>
          <p:nvPr>
            <p:ph type="body" sz="quarter" idx="10" hasCustomPrompt="1"/>
          </p:nvPr>
        </p:nvSpPr>
        <p:spPr>
          <a:xfrm>
            <a:off x="838200" y="4572000"/>
            <a:ext cx="7772400" cy="685800"/>
          </a:xfrm>
        </p:spPr>
        <p:txBody>
          <a:bodyPr>
            <a:normAutofit/>
          </a:bodyPr>
          <a:lstStyle>
            <a:lvl1pPr>
              <a:defRPr sz="3300" b="0" baseline="0">
                <a:solidFill>
                  <a:schemeClr val="bg1"/>
                </a:solidFill>
              </a:defRPr>
            </a:lvl1pPr>
          </a:lstStyle>
          <a:p>
            <a:pPr lvl="0"/>
            <a:r>
              <a:rPr lang="en-US" dirty="0"/>
              <a:t>Click to edit Subtitle</a:t>
            </a:r>
          </a:p>
        </p:txBody>
      </p:sp>
      <p:sp>
        <p:nvSpPr>
          <p:cNvPr id="12" name="TextBox 11"/>
          <p:cNvSpPr txBox="1"/>
          <p:nvPr/>
        </p:nvSpPr>
        <p:spPr>
          <a:xfrm>
            <a:off x="4023360" y="5307568"/>
            <a:ext cx="2057400" cy="369332"/>
          </a:xfrm>
          <a:prstGeom prst="rect">
            <a:avLst/>
          </a:prstGeom>
          <a:noFill/>
        </p:spPr>
        <p:txBody>
          <a:bodyPr wrap="square" rtlCol="0">
            <a:spAutoFit/>
          </a:bodyPr>
          <a:lstStyle/>
          <a:p>
            <a:r>
              <a:rPr lang="en-US" b="1" dirty="0">
                <a:solidFill>
                  <a:schemeClr val="bg1"/>
                </a:solidFill>
                <a:latin typeface="Arial" pitchFamily="34" charset="0"/>
                <a:cs typeface="Arial" pitchFamily="34" charset="0"/>
              </a:rPr>
              <a:t>Presented By:</a:t>
            </a:r>
          </a:p>
        </p:txBody>
      </p:sp>
      <p:sp>
        <p:nvSpPr>
          <p:cNvPr id="14" name="Text Placeholder 13"/>
          <p:cNvSpPr>
            <a:spLocks noGrp="1"/>
          </p:cNvSpPr>
          <p:nvPr>
            <p:ph type="body" sz="quarter" idx="12" hasCustomPrompt="1"/>
          </p:nvPr>
        </p:nvSpPr>
        <p:spPr>
          <a:xfrm>
            <a:off x="4023360" y="5711190"/>
            <a:ext cx="5069713" cy="365760"/>
          </a:xfrm>
        </p:spPr>
        <p:txBody>
          <a:bodyPr>
            <a:noAutofit/>
          </a:bodyPr>
          <a:lstStyle>
            <a:lvl1pPr>
              <a:defRPr sz="1800" baseline="0">
                <a:solidFill>
                  <a:schemeClr val="bg1"/>
                </a:solidFill>
              </a:defRPr>
            </a:lvl1pPr>
          </a:lstStyle>
          <a:p>
            <a:pPr lvl="0"/>
            <a:r>
              <a:rPr lang="en-US" dirty="0"/>
              <a:t>Click to edit Presenter Name</a:t>
            </a:r>
          </a:p>
        </p:txBody>
      </p:sp>
      <p:sp>
        <p:nvSpPr>
          <p:cNvPr id="15" name="Text Placeholder 13"/>
          <p:cNvSpPr>
            <a:spLocks noGrp="1"/>
          </p:cNvSpPr>
          <p:nvPr>
            <p:ph type="body" sz="quarter" idx="13" hasCustomPrompt="1"/>
          </p:nvPr>
        </p:nvSpPr>
        <p:spPr>
          <a:xfrm>
            <a:off x="4023360" y="6111240"/>
            <a:ext cx="5069713" cy="365760"/>
          </a:xfrm>
        </p:spPr>
        <p:txBody>
          <a:bodyPr>
            <a:noAutofit/>
          </a:bodyPr>
          <a:lstStyle>
            <a:lvl1pPr>
              <a:defRPr sz="1800" baseline="0">
                <a:solidFill>
                  <a:schemeClr val="bg1"/>
                </a:solidFill>
              </a:defRPr>
            </a:lvl1pPr>
          </a:lstStyle>
          <a:p>
            <a:pPr lvl="0"/>
            <a:r>
              <a:rPr lang="en-US" dirty="0"/>
              <a:t>Click to edit Presenter Title</a:t>
            </a:r>
          </a:p>
        </p:txBody>
      </p:sp>
      <p:sp>
        <p:nvSpPr>
          <p:cNvPr id="17" name="Text Placeholder 13"/>
          <p:cNvSpPr>
            <a:spLocks noGrp="1"/>
          </p:cNvSpPr>
          <p:nvPr>
            <p:ph type="body" sz="quarter" idx="15" hasCustomPrompt="1"/>
          </p:nvPr>
        </p:nvSpPr>
        <p:spPr>
          <a:xfrm>
            <a:off x="4023360" y="6492240"/>
            <a:ext cx="5069713" cy="365760"/>
          </a:xfrm>
        </p:spPr>
        <p:txBody>
          <a:bodyPr>
            <a:noAutofit/>
          </a:bodyPr>
          <a:lstStyle>
            <a:lvl1pPr>
              <a:defRPr sz="1800" baseline="0">
                <a:solidFill>
                  <a:schemeClr val="bg1"/>
                </a:solidFill>
              </a:defRPr>
            </a:lvl1pPr>
          </a:lstStyle>
          <a:p>
            <a:pPr lvl="0"/>
            <a:r>
              <a:rPr lang="en-US" dirty="0"/>
              <a:t>Click to edit Presentation Date</a:t>
            </a:r>
          </a:p>
        </p:txBody>
      </p:sp>
      <p:grpSp>
        <p:nvGrpSpPr>
          <p:cNvPr id="9" name="Group 8"/>
          <p:cNvGrpSpPr/>
          <p:nvPr userDrawn="1"/>
        </p:nvGrpSpPr>
        <p:grpSpPr>
          <a:xfrm>
            <a:off x="820944" y="-355600"/>
            <a:ext cx="8094456" cy="3790904"/>
            <a:chOff x="820944" y="-355600"/>
            <a:chExt cx="8094456" cy="3790904"/>
          </a:xfrm>
        </p:grpSpPr>
        <p:sp>
          <p:nvSpPr>
            <p:cNvPr id="10" name="Rectangle 9"/>
            <p:cNvSpPr/>
            <p:nvPr/>
          </p:nvSpPr>
          <p:spPr>
            <a:xfrm>
              <a:off x="942975" y="1626871"/>
              <a:ext cx="154305" cy="36703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97280" y="1431926"/>
              <a:ext cx="158176"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255456" y="826135"/>
              <a:ext cx="325694" cy="11677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581150" y="1036321"/>
              <a:ext cx="321684" cy="957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902834" y="361952"/>
              <a:ext cx="310776" cy="16319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205099" y="1431926"/>
              <a:ext cx="171389"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373740" y="545375"/>
              <a:ext cx="310677" cy="144852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684417" y="1623060"/>
              <a:ext cx="154305" cy="37084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962025"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147317"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332609"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517901"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703193"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888485"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073777"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259069"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444361"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629653"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814945"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820944" y="213469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820944" y="231757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820944" y="250045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820944" y="2683339"/>
              <a:ext cx="2127462" cy="0"/>
            </a:xfrm>
            <a:prstGeom prst="line">
              <a:avLst/>
            </a:prstGeom>
            <a:ln w="41275" cap="sq">
              <a:solidFill>
                <a:schemeClr val="bg1">
                  <a:lumMod val="7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820944" y="2866219"/>
              <a:ext cx="2127462" cy="0"/>
            </a:xfrm>
            <a:prstGeom prst="line">
              <a:avLst/>
            </a:prstGeom>
            <a:ln w="41275" cap="sq">
              <a:solidFill>
                <a:schemeClr val="bg1">
                  <a:lumMod val="7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820944" y="3049099"/>
              <a:ext cx="2127462" cy="0"/>
            </a:xfrm>
            <a:prstGeom prst="line">
              <a:avLst/>
            </a:prstGeom>
            <a:ln w="41275" cap="sq">
              <a:solidFill>
                <a:schemeClr val="bg1">
                  <a:lumMod val="75000"/>
                  <a:alpha val="20000"/>
                </a:schemeClr>
              </a:solidFill>
            </a:ln>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930058" y="1064566"/>
              <a:ext cx="7333661" cy="1991577"/>
              <a:chOff x="930058" y="1064566"/>
              <a:chExt cx="7333661" cy="1991577"/>
            </a:xfrm>
          </p:grpSpPr>
          <p:cxnSp>
            <p:nvCxnSpPr>
              <p:cNvPr id="41" name="Straight Connector 40"/>
              <p:cNvCxnSpPr/>
              <p:nvPr/>
            </p:nvCxnSpPr>
            <p:spPr>
              <a:xfrm>
                <a:off x="3331921" y="1875542"/>
                <a:ext cx="4931798" cy="0"/>
              </a:xfrm>
              <a:prstGeom prst="line">
                <a:avLst/>
              </a:prstGeom>
              <a:noFill/>
              <a:ln w="152400" cap="rnd">
                <a:gradFill flip="none" rotWithShape="1">
                  <a:gsLst>
                    <a:gs pos="0">
                      <a:srgbClr val="008FFC"/>
                    </a:gs>
                    <a:gs pos="100000">
                      <a:schemeClr val="accent1"/>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sp>
            <p:nvSpPr>
              <p:cNvPr id="42" name="Freeform 41"/>
              <p:cNvSpPr/>
              <p:nvPr/>
            </p:nvSpPr>
            <p:spPr>
              <a:xfrm>
                <a:off x="5886578" y="1786879"/>
                <a:ext cx="131163" cy="188644"/>
              </a:xfrm>
              <a:custGeom>
                <a:avLst/>
                <a:gdLst>
                  <a:gd name="connsiteX0" fmla="*/ 130723 w 130723"/>
                  <a:gd name="connsiteY0" fmla="*/ 0 h 188644"/>
                  <a:gd name="connsiteX1" fmla="*/ 107142 w 130723"/>
                  <a:gd name="connsiteY1" fmla="*/ 55021 h 188644"/>
                  <a:gd name="connsiteX2" fmla="*/ 86182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4960 w 130723"/>
                  <a:gd name="connsiteY3" fmla="*/ 70742 h 188644"/>
                  <a:gd name="connsiteX4" fmla="*/ 4960 w 130723"/>
                  <a:gd name="connsiteY4" fmla="*/ 125763 h 188644"/>
                  <a:gd name="connsiteX5" fmla="*/ 52121 w 130723"/>
                  <a:gd name="connsiteY5" fmla="*/ 188644 h 188644"/>
                  <a:gd name="connsiteX0" fmla="*/ 132203 w 132203"/>
                  <a:gd name="connsiteY0" fmla="*/ 0 h 188644"/>
                  <a:gd name="connsiteX1" fmla="*/ 108622 w 132203"/>
                  <a:gd name="connsiteY1" fmla="*/ 55021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2191 w 132203"/>
                  <a:gd name="connsiteY1" fmla="*/ 32396 h 188644"/>
                  <a:gd name="connsiteX2" fmla="*/ 108622 w 132203"/>
                  <a:gd name="connsiteY2" fmla="*/ 45430 h 188644"/>
                  <a:gd name="connsiteX3" fmla="*/ 62150 w 132203"/>
                  <a:gd name="connsiteY3" fmla="*/ 49470 h 188644"/>
                  <a:gd name="connsiteX4" fmla="*/ 6440 w 132203"/>
                  <a:gd name="connsiteY4" fmla="*/ 70742 h 188644"/>
                  <a:gd name="connsiteX5" fmla="*/ 6440 w 132203"/>
                  <a:gd name="connsiteY5" fmla="*/ 125763 h 188644"/>
                  <a:gd name="connsiteX6" fmla="*/ 53601 w 132203"/>
                  <a:gd name="connsiteY6"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4335 w 132203"/>
                  <a:gd name="connsiteY1" fmla="*/ 43049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1163 w 131163"/>
                  <a:gd name="connsiteY0" fmla="*/ 0 h 188644"/>
                  <a:gd name="connsiteX1" fmla="*/ 93295 w 131163"/>
                  <a:gd name="connsiteY1" fmla="*/ 43049 h 188644"/>
                  <a:gd name="connsiteX2" fmla="*/ 44441 w 131163"/>
                  <a:gd name="connsiteY2" fmla="*/ 54232 h 188644"/>
                  <a:gd name="connsiteX3" fmla="*/ 5400 w 131163"/>
                  <a:gd name="connsiteY3" fmla="*/ 70742 h 188644"/>
                  <a:gd name="connsiteX4" fmla="*/ 5400 w 131163"/>
                  <a:gd name="connsiteY4" fmla="*/ 125763 h 188644"/>
                  <a:gd name="connsiteX5" fmla="*/ 52561 w 131163"/>
                  <a:gd name="connsiteY5" fmla="*/ 188644 h 188644"/>
                  <a:gd name="connsiteX0" fmla="*/ 131163 w 131163"/>
                  <a:gd name="connsiteY0" fmla="*/ 0 h 188644"/>
                  <a:gd name="connsiteX1" fmla="*/ 93295 w 131163"/>
                  <a:gd name="connsiteY1" fmla="*/ 43049 h 188644"/>
                  <a:gd name="connsiteX2" fmla="*/ 5400 w 131163"/>
                  <a:gd name="connsiteY2" fmla="*/ 70742 h 188644"/>
                  <a:gd name="connsiteX3" fmla="*/ 5400 w 131163"/>
                  <a:gd name="connsiteY3" fmla="*/ 125763 h 188644"/>
                  <a:gd name="connsiteX4" fmla="*/ 52561 w 131163"/>
                  <a:gd name="connsiteY4" fmla="*/ 188644 h 188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63" h="188644">
                    <a:moveTo>
                      <a:pt x="131163" y="0"/>
                    </a:moveTo>
                    <a:cubicBezTo>
                      <a:pt x="126250" y="9465"/>
                      <a:pt x="114255" y="31259"/>
                      <a:pt x="93295" y="43049"/>
                    </a:cubicBezTo>
                    <a:cubicBezTo>
                      <a:pt x="72335" y="54839"/>
                      <a:pt x="20049" y="56956"/>
                      <a:pt x="5400" y="70742"/>
                    </a:cubicBezTo>
                    <a:cubicBezTo>
                      <a:pt x="-1107" y="82664"/>
                      <a:pt x="-2460" y="106113"/>
                      <a:pt x="5400" y="125763"/>
                    </a:cubicBezTo>
                    <a:cubicBezTo>
                      <a:pt x="13260" y="145413"/>
                      <a:pt x="34657" y="166374"/>
                      <a:pt x="52561" y="188644"/>
                    </a:cubicBez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5970742" y="1792882"/>
                <a:ext cx="105508" cy="169452"/>
              </a:xfrm>
              <a:custGeom>
                <a:avLst/>
                <a:gdLst>
                  <a:gd name="connsiteX0" fmla="*/ 105508 w 105508"/>
                  <a:gd name="connsiteY0" fmla="*/ 0 h 169452"/>
                  <a:gd name="connsiteX1" fmla="*/ 76733 w 105508"/>
                  <a:gd name="connsiteY1" fmla="*/ 92719 h 169452"/>
                  <a:gd name="connsiteX2" fmla="*/ 38367 w 105508"/>
                  <a:gd name="connsiteY2" fmla="*/ 134283 h 169452"/>
                  <a:gd name="connsiteX3" fmla="*/ 0 w 105508"/>
                  <a:gd name="connsiteY3" fmla="*/ 169452 h 169452"/>
                </a:gdLst>
                <a:ahLst/>
                <a:cxnLst>
                  <a:cxn ang="0">
                    <a:pos x="connsiteX0" y="connsiteY0"/>
                  </a:cxn>
                  <a:cxn ang="0">
                    <a:pos x="connsiteX1" y="connsiteY1"/>
                  </a:cxn>
                  <a:cxn ang="0">
                    <a:pos x="connsiteX2" y="connsiteY2"/>
                  </a:cxn>
                  <a:cxn ang="0">
                    <a:pos x="connsiteX3" y="connsiteY3"/>
                  </a:cxn>
                </a:cxnLst>
                <a:rect l="l" t="t" r="r" b="b"/>
                <a:pathLst>
                  <a:path w="105508" h="169452">
                    <a:moveTo>
                      <a:pt x="105508" y="0"/>
                    </a:moveTo>
                    <a:cubicBezTo>
                      <a:pt x="96715" y="35169"/>
                      <a:pt x="87923" y="70339"/>
                      <a:pt x="76733" y="92719"/>
                    </a:cubicBezTo>
                    <a:cubicBezTo>
                      <a:pt x="65543" y="115099"/>
                      <a:pt x="51156" y="121494"/>
                      <a:pt x="38367" y="134283"/>
                    </a:cubicBezTo>
                    <a:cubicBezTo>
                      <a:pt x="25578" y="147072"/>
                      <a:pt x="12789" y="158262"/>
                      <a:pt x="0" y="169452"/>
                    </a:cubicBezTo>
                  </a:path>
                </a:pathLst>
              </a:custGeom>
              <a:no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4863096" y="1780833"/>
                <a:ext cx="131163" cy="188644"/>
              </a:xfrm>
              <a:custGeom>
                <a:avLst/>
                <a:gdLst>
                  <a:gd name="connsiteX0" fmla="*/ 130723 w 130723"/>
                  <a:gd name="connsiteY0" fmla="*/ 0 h 188644"/>
                  <a:gd name="connsiteX1" fmla="*/ 107142 w 130723"/>
                  <a:gd name="connsiteY1" fmla="*/ 55021 h 188644"/>
                  <a:gd name="connsiteX2" fmla="*/ 86182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4960 w 130723"/>
                  <a:gd name="connsiteY3" fmla="*/ 70742 h 188644"/>
                  <a:gd name="connsiteX4" fmla="*/ 4960 w 130723"/>
                  <a:gd name="connsiteY4" fmla="*/ 125763 h 188644"/>
                  <a:gd name="connsiteX5" fmla="*/ 52121 w 130723"/>
                  <a:gd name="connsiteY5" fmla="*/ 188644 h 188644"/>
                  <a:gd name="connsiteX0" fmla="*/ 132203 w 132203"/>
                  <a:gd name="connsiteY0" fmla="*/ 0 h 188644"/>
                  <a:gd name="connsiteX1" fmla="*/ 108622 w 132203"/>
                  <a:gd name="connsiteY1" fmla="*/ 55021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2191 w 132203"/>
                  <a:gd name="connsiteY1" fmla="*/ 32396 h 188644"/>
                  <a:gd name="connsiteX2" fmla="*/ 108622 w 132203"/>
                  <a:gd name="connsiteY2" fmla="*/ 45430 h 188644"/>
                  <a:gd name="connsiteX3" fmla="*/ 62150 w 132203"/>
                  <a:gd name="connsiteY3" fmla="*/ 49470 h 188644"/>
                  <a:gd name="connsiteX4" fmla="*/ 6440 w 132203"/>
                  <a:gd name="connsiteY4" fmla="*/ 70742 h 188644"/>
                  <a:gd name="connsiteX5" fmla="*/ 6440 w 132203"/>
                  <a:gd name="connsiteY5" fmla="*/ 125763 h 188644"/>
                  <a:gd name="connsiteX6" fmla="*/ 53601 w 132203"/>
                  <a:gd name="connsiteY6"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4335 w 132203"/>
                  <a:gd name="connsiteY1" fmla="*/ 43049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1163 w 131163"/>
                  <a:gd name="connsiteY0" fmla="*/ 0 h 188644"/>
                  <a:gd name="connsiteX1" fmla="*/ 93295 w 131163"/>
                  <a:gd name="connsiteY1" fmla="*/ 43049 h 188644"/>
                  <a:gd name="connsiteX2" fmla="*/ 44441 w 131163"/>
                  <a:gd name="connsiteY2" fmla="*/ 54232 h 188644"/>
                  <a:gd name="connsiteX3" fmla="*/ 5400 w 131163"/>
                  <a:gd name="connsiteY3" fmla="*/ 70742 h 188644"/>
                  <a:gd name="connsiteX4" fmla="*/ 5400 w 131163"/>
                  <a:gd name="connsiteY4" fmla="*/ 125763 h 188644"/>
                  <a:gd name="connsiteX5" fmla="*/ 52561 w 131163"/>
                  <a:gd name="connsiteY5" fmla="*/ 188644 h 188644"/>
                  <a:gd name="connsiteX0" fmla="*/ 131163 w 131163"/>
                  <a:gd name="connsiteY0" fmla="*/ 0 h 188644"/>
                  <a:gd name="connsiteX1" fmla="*/ 93295 w 131163"/>
                  <a:gd name="connsiteY1" fmla="*/ 43049 h 188644"/>
                  <a:gd name="connsiteX2" fmla="*/ 5400 w 131163"/>
                  <a:gd name="connsiteY2" fmla="*/ 70742 h 188644"/>
                  <a:gd name="connsiteX3" fmla="*/ 5400 w 131163"/>
                  <a:gd name="connsiteY3" fmla="*/ 125763 h 188644"/>
                  <a:gd name="connsiteX4" fmla="*/ 52561 w 131163"/>
                  <a:gd name="connsiteY4" fmla="*/ 188644 h 188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63" h="188644">
                    <a:moveTo>
                      <a:pt x="131163" y="0"/>
                    </a:moveTo>
                    <a:cubicBezTo>
                      <a:pt x="126250" y="9465"/>
                      <a:pt x="114255" y="31259"/>
                      <a:pt x="93295" y="43049"/>
                    </a:cubicBezTo>
                    <a:cubicBezTo>
                      <a:pt x="72335" y="54839"/>
                      <a:pt x="20049" y="56956"/>
                      <a:pt x="5400" y="70742"/>
                    </a:cubicBezTo>
                    <a:cubicBezTo>
                      <a:pt x="-1107" y="82664"/>
                      <a:pt x="-2460" y="106113"/>
                      <a:pt x="5400" y="125763"/>
                    </a:cubicBezTo>
                    <a:cubicBezTo>
                      <a:pt x="13260" y="145413"/>
                      <a:pt x="34657" y="166374"/>
                      <a:pt x="52561" y="188644"/>
                    </a:cubicBez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4930593" y="1793979"/>
                <a:ext cx="105508" cy="169452"/>
              </a:xfrm>
              <a:custGeom>
                <a:avLst/>
                <a:gdLst>
                  <a:gd name="connsiteX0" fmla="*/ 105508 w 105508"/>
                  <a:gd name="connsiteY0" fmla="*/ 0 h 169452"/>
                  <a:gd name="connsiteX1" fmla="*/ 76733 w 105508"/>
                  <a:gd name="connsiteY1" fmla="*/ 92719 h 169452"/>
                  <a:gd name="connsiteX2" fmla="*/ 38367 w 105508"/>
                  <a:gd name="connsiteY2" fmla="*/ 134283 h 169452"/>
                  <a:gd name="connsiteX3" fmla="*/ 0 w 105508"/>
                  <a:gd name="connsiteY3" fmla="*/ 169452 h 169452"/>
                </a:gdLst>
                <a:ahLst/>
                <a:cxnLst>
                  <a:cxn ang="0">
                    <a:pos x="connsiteX0" y="connsiteY0"/>
                  </a:cxn>
                  <a:cxn ang="0">
                    <a:pos x="connsiteX1" y="connsiteY1"/>
                  </a:cxn>
                  <a:cxn ang="0">
                    <a:pos x="connsiteX2" y="connsiteY2"/>
                  </a:cxn>
                  <a:cxn ang="0">
                    <a:pos x="connsiteX3" y="connsiteY3"/>
                  </a:cxn>
                </a:cxnLst>
                <a:rect l="l" t="t" r="r" b="b"/>
                <a:pathLst>
                  <a:path w="105508" h="169452">
                    <a:moveTo>
                      <a:pt x="105508" y="0"/>
                    </a:moveTo>
                    <a:cubicBezTo>
                      <a:pt x="96715" y="35169"/>
                      <a:pt x="87923" y="70339"/>
                      <a:pt x="76733" y="92719"/>
                    </a:cubicBezTo>
                    <a:cubicBezTo>
                      <a:pt x="65543" y="115099"/>
                      <a:pt x="51156" y="121494"/>
                      <a:pt x="38367" y="134283"/>
                    </a:cubicBezTo>
                    <a:cubicBezTo>
                      <a:pt x="25578" y="147072"/>
                      <a:pt x="12789" y="158262"/>
                      <a:pt x="0" y="169452"/>
                    </a:cubicBezTo>
                  </a:path>
                </a:pathLst>
              </a:custGeom>
              <a:no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1584542" y="1875542"/>
                <a:ext cx="1252603" cy="1067309"/>
              </a:xfrm>
              <a:custGeom>
                <a:avLst/>
                <a:gdLst>
                  <a:gd name="connsiteX0" fmla="*/ 0 w 1233814"/>
                  <a:gd name="connsiteY0" fmla="*/ 91044 h 1067309"/>
                  <a:gd name="connsiteX1" fmla="*/ 93946 w 1233814"/>
                  <a:gd name="connsiteY1" fmla="*/ 31546 h 1067309"/>
                  <a:gd name="connsiteX2" fmla="*/ 197285 w 1233814"/>
                  <a:gd name="connsiteY2" fmla="*/ 231 h 1067309"/>
                  <a:gd name="connsiteX3" fmla="*/ 275573 w 1233814"/>
                  <a:gd name="connsiteY3" fmla="*/ 22151 h 1067309"/>
                  <a:gd name="connsiteX4" fmla="*/ 350729 w 1233814"/>
                  <a:gd name="connsiteY4" fmla="*/ 103570 h 1067309"/>
                  <a:gd name="connsiteX5" fmla="*/ 403965 w 1233814"/>
                  <a:gd name="connsiteY5" fmla="*/ 300855 h 1067309"/>
                  <a:gd name="connsiteX6" fmla="*/ 510436 w 1233814"/>
                  <a:gd name="connsiteY6" fmla="*/ 795633 h 1067309"/>
                  <a:gd name="connsiteX7" fmla="*/ 616907 w 1233814"/>
                  <a:gd name="connsiteY7" fmla="*/ 970998 h 1067309"/>
                  <a:gd name="connsiteX8" fmla="*/ 729642 w 1233814"/>
                  <a:gd name="connsiteY8" fmla="*/ 1052417 h 1067309"/>
                  <a:gd name="connsiteX9" fmla="*/ 879954 w 1233814"/>
                  <a:gd name="connsiteY9" fmla="*/ 1055548 h 1067309"/>
                  <a:gd name="connsiteX10" fmla="*/ 1002083 w 1233814"/>
                  <a:gd name="connsiteY10" fmla="*/ 930288 h 1067309"/>
                  <a:gd name="connsiteX11" fmla="*/ 1102291 w 1233814"/>
                  <a:gd name="connsiteY11" fmla="*/ 660979 h 1067309"/>
                  <a:gd name="connsiteX12" fmla="*/ 1164921 w 1233814"/>
                  <a:gd name="connsiteY12" fmla="*/ 407326 h 1067309"/>
                  <a:gd name="connsiteX13" fmla="*/ 1233814 w 1233814"/>
                  <a:gd name="connsiteY13" fmla="*/ 188121 h 1067309"/>
                  <a:gd name="connsiteX0" fmla="*/ 0 w 1221288"/>
                  <a:gd name="connsiteY0" fmla="*/ 106701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25489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3208"/>
                  <a:gd name="connsiteY0" fmla="*/ 125489 h 1067309"/>
                  <a:gd name="connsiteX1" fmla="*/ 81420 w 1243208"/>
                  <a:gd name="connsiteY1" fmla="*/ 31546 h 1067309"/>
                  <a:gd name="connsiteX2" fmla="*/ 184759 w 1243208"/>
                  <a:gd name="connsiteY2" fmla="*/ 231 h 1067309"/>
                  <a:gd name="connsiteX3" fmla="*/ 263047 w 1243208"/>
                  <a:gd name="connsiteY3" fmla="*/ 22151 h 1067309"/>
                  <a:gd name="connsiteX4" fmla="*/ 338203 w 1243208"/>
                  <a:gd name="connsiteY4" fmla="*/ 103570 h 1067309"/>
                  <a:gd name="connsiteX5" fmla="*/ 391439 w 1243208"/>
                  <a:gd name="connsiteY5" fmla="*/ 300855 h 1067309"/>
                  <a:gd name="connsiteX6" fmla="*/ 497910 w 1243208"/>
                  <a:gd name="connsiteY6" fmla="*/ 795633 h 1067309"/>
                  <a:gd name="connsiteX7" fmla="*/ 604381 w 1243208"/>
                  <a:gd name="connsiteY7" fmla="*/ 970998 h 1067309"/>
                  <a:gd name="connsiteX8" fmla="*/ 717116 w 1243208"/>
                  <a:gd name="connsiteY8" fmla="*/ 1052417 h 1067309"/>
                  <a:gd name="connsiteX9" fmla="*/ 867428 w 1243208"/>
                  <a:gd name="connsiteY9" fmla="*/ 1055548 h 1067309"/>
                  <a:gd name="connsiteX10" fmla="*/ 989557 w 1243208"/>
                  <a:gd name="connsiteY10" fmla="*/ 930288 h 1067309"/>
                  <a:gd name="connsiteX11" fmla="*/ 1089765 w 1243208"/>
                  <a:gd name="connsiteY11" fmla="*/ 660979 h 1067309"/>
                  <a:gd name="connsiteX12" fmla="*/ 1152395 w 1243208"/>
                  <a:gd name="connsiteY12" fmla="*/ 407326 h 1067309"/>
                  <a:gd name="connsiteX13" fmla="*/ 1243208 w 1243208"/>
                  <a:gd name="connsiteY13" fmla="*/ 153674 h 1067309"/>
                  <a:gd name="connsiteX0" fmla="*/ 0 w 1252603"/>
                  <a:gd name="connsiteY0" fmla="*/ 125489 h 1067309"/>
                  <a:gd name="connsiteX1" fmla="*/ 81420 w 1252603"/>
                  <a:gd name="connsiteY1" fmla="*/ 31546 h 1067309"/>
                  <a:gd name="connsiteX2" fmla="*/ 184759 w 1252603"/>
                  <a:gd name="connsiteY2" fmla="*/ 231 h 1067309"/>
                  <a:gd name="connsiteX3" fmla="*/ 263047 w 1252603"/>
                  <a:gd name="connsiteY3" fmla="*/ 22151 h 1067309"/>
                  <a:gd name="connsiteX4" fmla="*/ 338203 w 1252603"/>
                  <a:gd name="connsiteY4" fmla="*/ 103570 h 1067309"/>
                  <a:gd name="connsiteX5" fmla="*/ 391439 w 1252603"/>
                  <a:gd name="connsiteY5" fmla="*/ 300855 h 1067309"/>
                  <a:gd name="connsiteX6" fmla="*/ 497910 w 1252603"/>
                  <a:gd name="connsiteY6" fmla="*/ 795633 h 1067309"/>
                  <a:gd name="connsiteX7" fmla="*/ 604381 w 1252603"/>
                  <a:gd name="connsiteY7" fmla="*/ 970998 h 1067309"/>
                  <a:gd name="connsiteX8" fmla="*/ 717116 w 1252603"/>
                  <a:gd name="connsiteY8" fmla="*/ 1052417 h 1067309"/>
                  <a:gd name="connsiteX9" fmla="*/ 867428 w 1252603"/>
                  <a:gd name="connsiteY9" fmla="*/ 1055548 h 1067309"/>
                  <a:gd name="connsiteX10" fmla="*/ 989557 w 1252603"/>
                  <a:gd name="connsiteY10" fmla="*/ 930288 h 1067309"/>
                  <a:gd name="connsiteX11" fmla="*/ 1089765 w 1252603"/>
                  <a:gd name="connsiteY11" fmla="*/ 660979 h 1067309"/>
                  <a:gd name="connsiteX12" fmla="*/ 1152395 w 1252603"/>
                  <a:gd name="connsiteY12" fmla="*/ 407326 h 1067309"/>
                  <a:gd name="connsiteX13" fmla="*/ 1252603 w 1252603"/>
                  <a:gd name="connsiteY13" fmla="*/ 156806 h 1067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2603" h="1067309">
                    <a:moveTo>
                      <a:pt x="0" y="125489"/>
                    </a:moveTo>
                    <a:cubicBezTo>
                      <a:pt x="36795" y="84518"/>
                      <a:pt x="50627" y="52422"/>
                      <a:pt x="81420" y="31546"/>
                    </a:cubicBezTo>
                    <a:cubicBezTo>
                      <a:pt x="112213" y="10670"/>
                      <a:pt x="154488" y="1797"/>
                      <a:pt x="184759" y="231"/>
                    </a:cubicBezTo>
                    <a:cubicBezTo>
                      <a:pt x="215030" y="-1335"/>
                      <a:pt x="237473" y="4928"/>
                      <a:pt x="263047" y="22151"/>
                    </a:cubicBezTo>
                    <a:cubicBezTo>
                      <a:pt x="288621" y="39374"/>
                      <a:pt x="316804" y="57119"/>
                      <a:pt x="338203" y="103570"/>
                    </a:cubicBezTo>
                    <a:cubicBezTo>
                      <a:pt x="359602" y="150021"/>
                      <a:pt x="364821" y="185511"/>
                      <a:pt x="391439" y="300855"/>
                    </a:cubicBezTo>
                    <a:cubicBezTo>
                      <a:pt x="418057" y="416199"/>
                      <a:pt x="462420" y="683942"/>
                      <a:pt x="497910" y="795633"/>
                    </a:cubicBezTo>
                    <a:cubicBezTo>
                      <a:pt x="533400" y="907324"/>
                      <a:pt x="567847" y="928201"/>
                      <a:pt x="604381" y="970998"/>
                    </a:cubicBezTo>
                    <a:cubicBezTo>
                      <a:pt x="640915" y="1013795"/>
                      <a:pt x="673275" y="1038325"/>
                      <a:pt x="717116" y="1052417"/>
                    </a:cubicBezTo>
                    <a:cubicBezTo>
                      <a:pt x="760957" y="1066509"/>
                      <a:pt x="822021" y="1075903"/>
                      <a:pt x="867428" y="1055548"/>
                    </a:cubicBezTo>
                    <a:cubicBezTo>
                      <a:pt x="912835" y="1035193"/>
                      <a:pt x="952501" y="996050"/>
                      <a:pt x="989557" y="930288"/>
                    </a:cubicBezTo>
                    <a:cubicBezTo>
                      <a:pt x="1026613" y="864527"/>
                      <a:pt x="1062625" y="748139"/>
                      <a:pt x="1089765" y="660979"/>
                    </a:cubicBezTo>
                    <a:cubicBezTo>
                      <a:pt x="1116905" y="573819"/>
                      <a:pt x="1125255" y="491355"/>
                      <a:pt x="1152395" y="407326"/>
                    </a:cubicBezTo>
                    <a:cubicBezTo>
                      <a:pt x="1179535" y="323297"/>
                      <a:pt x="1204064" y="211607"/>
                      <a:pt x="1252603" y="156806"/>
                    </a:cubicBezTo>
                  </a:path>
                </a:pathLst>
              </a:custGeom>
              <a:noFill/>
              <a:ln w="1524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930058" y="1064566"/>
                <a:ext cx="2401863" cy="1088051"/>
              </a:xfrm>
              <a:custGeom>
                <a:avLst/>
                <a:gdLst>
                  <a:gd name="connsiteX0" fmla="*/ 0 w 2091846"/>
                  <a:gd name="connsiteY0" fmla="*/ 1076333 h 1084914"/>
                  <a:gd name="connsiteX1" fmla="*/ 284967 w 2091846"/>
                  <a:gd name="connsiteY1" fmla="*/ 1082596 h 1084914"/>
                  <a:gd name="connsiteX2" fmla="*/ 488515 w 2091846"/>
                  <a:gd name="connsiteY2" fmla="*/ 1041886 h 1084914"/>
                  <a:gd name="connsiteX3" fmla="*/ 638827 w 2091846"/>
                  <a:gd name="connsiteY3" fmla="*/ 932283 h 1084914"/>
                  <a:gd name="connsiteX4" fmla="*/ 720246 w 2091846"/>
                  <a:gd name="connsiteY4" fmla="*/ 672368 h 1084914"/>
                  <a:gd name="connsiteX5" fmla="*/ 829849 w 2091846"/>
                  <a:gd name="connsiteY5" fmla="*/ 221431 h 1084914"/>
                  <a:gd name="connsiteX6" fmla="*/ 914400 w 2091846"/>
                  <a:gd name="connsiteY6" fmla="*/ 67987 h 1084914"/>
                  <a:gd name="connsiteX7" fmla="*/ 992687 w 2091846"/>
                  <a:gd name="connsiteY7" fmla="*/ 14752 h 1084914"/>
                  <a:gd name="connsiteX8" fmla="*/ 1077238 w 2091846"/>
                  <a:gd name="connsiteY8" fmla="*/ 2226 h 1084914"/>
                  <a:gd name="connsiteX9" fmla="*/ 1183709 w 2091846"/>
                  <a:gd name="connsiteY9" fmla="*/ 52330 h 1084914"/>
                  <a:gd name="connsiteX10" fmla="*/ 1302706 w 2091846"/>
                  <a:gd name="connsiteY10" fmla="*/ 296587 h 1084914"/>
                  <a:gd name="connsiteX11" fmla="*/ 1484334 w 2091846"/>
                  <a:gd name="connsiteY11" fmla="*/ 838338 h 1084914"/>
                  <a:gd name="connsiteX12" fmla="*/ 1615857 w 2091846"/>
                  <a:gd name="connsiteY12" fmla="*/ 998045 h 1084914"/>
                  <a:gd name="connsiteX13" fmla="*/ 1750512 w 2091846"/>
                  <a:gd name="connsiteY13" fmla="*/ 1038755 h 1084914"/>
                  <a:gd name="connsiteX14" fmla="*/ 1860115 w 2091846"/>
                  <a:gd name="connsiteY14" fmla="*/ 998045 h 1084914"/>
                  <a:gd name="connsiteX15" fmla="*/ 1913350 w 2091846"/>
                  <a:gd name="connsiteY15" fmla="*/ 891574 h 1084914"/>
                  <a:gd name="connsiteX16" fmla="*/ 1985375 w 2091846"/>
                  <a:gd name="connsiteY16" fmla="*/ 822681 h 1084914"/>
                  <a:gd name="connsiteX17" fmla="*/ 2091846 w 2091846"/>
                  <a:gd name="connsiteY17" fmla="*/ 797629 h 1084914"/>
                  <a:gd name="connsiteX0" fmla="*/ 0 w 2123162"/>
                  <a:gd name="connsiteY0" fmla="*/ 1085728 h 1089324"/>
                  <a:gd name="connsiteX1" fmla="*/ 316283 w 2123162"/>
                  <a:gd name="connsiteY1" fmla="*/ 1082596 h 1089324"/>
                  <a:gd name="connsiteX2" fmla="*/ 519831 w 2123162"/>
                  <a:gd name="connsiteY2" fmla="*/ 1041886 h 1089324"/>
                  <a:gd name="connsiteX3" fmla="*/ 670143 w 2123162"/>
                  <a:gd name="connsiteY3" fmla="*/ 932283 h 1089324"/>
                  <a:gd name="connsiteX4" fmla="*/ 751562 w 2123162"/>
                  <a:gd name="connsiteY4" fmla="*/ 672368 h 1089324"/>
                  <a:gd name="connsiteX5" fmla="*/ 861165 w 2123162"/>
                  <a:gd name="connsiteY5" fmla="*/ 221431 h 1089324"/>
                  <a:gd name="connsiteX6" fmla="*/ 945716 w 2123162"/>
                  <a:gd name="connsiteY6" fmla="*/ 67987 h 1089324"/>
                  <a:gd name="connsiteX7" fmla="*/ 1024003 w 2123162"/>
                  <a:gd name="connsiteY7" fmla="*/ 14752 h 1089324"/>
                  <a:gd name="connsiteX8" fmla="*/ 1108554 w 2123162"/>
                  <a:gd name="connsiteY8" fmla="*/ 2226 h 1089324"/>
                  <a:gd name="connsiteX9" fmla="*/ 1215025 w 2123162"/>
                  <a:gd name="connsiteY9" fmla="*/ 52330 h 1089324"/>
                  <a:gd name="connsiteX10" fmla="*/ 1334022 w 2123162"/>
                  <a:gd name="connsiteY10" fmla="*/ 296587 h 1089324"/>
                  <a:gd name="connsiteX11" fmla="*/ 1515650 w 2123162"/>
                  <a:gd name="connsiteY11" fmla="*/ 838338 h 1089324"/>
                  <a:gd name="connsiteX12" fmla="*/ 1647173 w 2123162"/>
                  <a:gd name="connsiteY12" fmla="*/ 998045 h 1089324"/>
                  <a:gd name="connsiteX13" fmla="*/ 1781828 w 2123162"/>
                  <a:gd name="connsiteY13" fmla="*/ 1038755 h 1089324"/>
                  <a:gd name="connsiteX14" fmla="*/ 1891431 w 2123162"/>
                  <a:gd name="connsiteY14" fmla="*/ 998045 h 1089324"/>
                  <a:gd name="connsiteX15" fmla="*/ 1944666 w 2123162"/>
                  <a:gd name="connsiteY15" fmla="*/ 891574 h 1089324"/>
                  <a:gd name="connsiteX16" fmla="*/ 2016691 w 2123162"/>
                  <a:gd name="connsiteY16" fmla="*/ 822681 h 1089324"/>
                  <a:gd name="connsiteX17" fmla="*/ 2123162 w 2123162"/>
                  <a:gd name="connsiteY17" fmla="*/ 797629 h 1089324"/>
                  <a:gd name="connsiteX0" fmla="*/ 0 w 2116898"/>
                  <a:gd name="connsiteY0" fmla="*/ 1076333 h 1084914"/>
                  <a:gd name="connsiteX1" fmla="*/ 310019 w 2116898"/>
                  <a:gd name="connsiteY1" fmla="*/ 1082596 h 1084914"/>
                  <a:gd name="connsiteX2" fmla="*/ 513567 w 2116898"/>
                  <a:gd name="connsiteY2" fmla="*/ 1041886 h 1084914"/>
                  <a:gd name="connsiteX3" fmla="*/ 663879 w 2116898"/>
                  <a:gd name="connsiteY3" fmla="*/ 932283 h 1084914"/>
                  <a:gd name="connsiteX4" fmla="*/ 745298 w 2116898"/>
                  <a:gd name="connsiteY4" fmla="*/ 672368 h 1084914"/>
                  <a:gd name="connsiteX5" fmla="*/ 854901 w 2116898"/>
                  <a:gd name="connsiteY5" fmla="*/ 221431 h 1084914"/>
                  <a:gd name="connsiteX6" fmla="*/ 939452 w 2116898"/>
                  <a:gd name="connsiteY6" fmla="*/ 67987 h 1084914"/>
                  <a:gd name="connsiteX7" fmla="*/ 1017739 w 2116898"/>
                  <a:gd name="connsiteY7" fmla="*/ 14752 h 1084914"/>
                  <a:gd name="connsiteX8" fmla="*/ 1102290 w 2116898"/>
                  <a:gd name="connsiteY8" fmla="*/ 2226 h 1084914"/>
                  <a:gd name="connsiteX9" fmla="*/ 1208761 w 2116898"/>
                  <a:gd name="connsiteY9" fmla="*/ 52330 h 1084914"/>
                  <a:gd name="connsiteX10" fmla="*/ 1327758 w 2116898"/>
                  <a:gd name="connsiteY10" fmla="*/ 296587 h 1084914"/>
                  <a:gd name="connsiteX11" fmla="*/ 1509386 w 2116898"/>
                  <a:gd name="connsiteY11" fmla="*/ 838338 h 1084914"/>
                  <a:gd name="connsiteX12" fmla="*/ 1640909 w 2116898"/>
                  <a:gd name="connsiteY12" fmla="*/ 998045 h 1084914"/>
                  <a:gd name="connsiteX13" fmla="*/ 1775564 w 2116898"/>
                  <a:gd name="connsiteY13" fmla="*/ 1038755 h 1084914"/>
                  <a:gd name="connsiteX14" fmla="*/ 1885167 w 2116898"/>
                  <a:gd name="connsiteY14" fmla="*/ 998045 h 1084914"/>
                  <a:gd name="connsiteX15" fmla="*/ 1938402 w 2116898"/>
                  <a:gd name="connsiteY15" fmla="*/ 891574 h 1084914"/>
                  <a:gd name="connsiteX16" fmla="*/ 2010427 w 2116898"/>
                  <a:gd name="connsiteY16" fmla="*/ 822681 h 1084914"/>
                  <a:gd name="connsiteX17" fmla="*/ 2116898 w 2116898"/>
                  <a:gd name="connsiteY17" fmla="*/ 797629 h 1084914"/>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32283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29641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39036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1495 w 2116898"/>
                  <a:gd name="connsiteY10" fmla="*/ 309114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996 h 1081400"/>
                  <a:gd name="connsiteX1" fmla="*/ 300624 w 2116898"/>
                  <a:gd name="connsiteY1" fmla="*/ 1076996 h 1081400"/>
                  <a:gd name="connsiteX2" fmla="*/ 513567 w 2116898"/>
                  <a:gd name="connsiteY2" fmla="*/ 1042549 h 1081400"/>
                  <a:gd name="connsiteX3" fmla="*/ 663879 w 2116898"/>
                  <a:gd name="connsiteY3" fmla="*/ 914157 h 1081400"/>
                  <a:gd name="connsiteX4" fmla="*/ 742168 w 2116898"/>
                  <a:gd name="connsiteY4" fmla="*/ 632322 h 1081400"/>
                  <a:gd name="connsiteX5" fmla="*/ 829849 w 2116898"/>
                  <a:gd name="connsiteY5" fmla="*/ 262804 h 1081400"/>
                  <a:gd name="connsiteX6" fmla="*/ 939452 w 2116898"/>
                  <a:gd name="connsiteY6" fmla="*/ 68650 h 1081400"/>
                  <a:gd name="connsiteX7" fmla="*/ 1017739 w 2116898"/>
                  <a:gd name="connsiteY7" fmla="*/ 15415 h 1081400"/>
                  <a:gd name="connsiteX8" fmla="*/ 1102290 w 2116898"/>
                  <a:gd name="connsiteY8" fmla="*/ 2889 h 1081400"/>
                  <a:gd name="connsiteX9" fmla="*/ 1189972 w 2116898"/>
                  <a:gd name="connsiteY9" fmla="*/ 62388 h 1081400"/>
                  <a:gd name="connsiteX10" fmla="*/ 1321495 w 2116898"/>
                  <a:gd name="connsiteY10" fmla="*/ 309777 h 1081400"/>
                  <a:gd name="connsiteX11" fmla="*/ 1509386 w 2116898"/>
                  <a:gd name="connsiteY11" fmla="*/ 839001 h 1081400"/>
                  <a:gd name="connsiteX12" fmla="*/ 1640909 w 2116898"/>
                  <a:gd name="connsiteY12" fmla="*/ 998708 h 1081400"/>
                  <a:gd name="connsiteX13" fmla="*/ 1775564 w 2116898"/>
                  <a:gd name="connsiteY13" fmla="*/ 1039418 h 1081400"/>
                  <a:gd name="connsiteX14" fmla="*/ 1885167 w 2116898"/>
                  <a:gd name="connsiteY14" fmla="*/ 998708 h 1081400"/>
                  <a:gd name="connsiteX15" fmla="*/ 1938402 w 2116898"/>
                  <a:gd name="connsiteY15" fmla="*/ 892237 h 1081400"/>
                  <a:gd name="connsiteX16" fmla="*/ 2010427 w 2116898"/>
                  <a:gd name="connsiteY16" fmla="*/ 823344 h 1081400"/>
                  <a:gd name="connsiteX17" fmla="*/ 2116898 w 2116898"/>
                  <a:gd name="connsiteY17" fmla="*/ 798292 h 1081400"/>
                  <a:gd name="connsiteX0" fmla="*/ 0 w 2116898"/>
                  <a:gd name="connsiteY0" fmla="*/ 1077218 h 1081622"/>
                  <a:gd name="connsiteX1" fmla="*/ 300624 w 2116898"/>
                  <a:gd name="connsiteY1" fmla="*/ 1077218 h 1081622"/>
                  <a:gd name="connsiteX2" fmla="*/ 513567 w 2116898"/>
                  <a:gd name="connsiteY2" fmla="*/ 1042771 h 1081622"/>
                  <a:gd name="connsiteX3" fmla="*/ 663879 w 2116898"/>
                  <a:gd name="connsiteY3" fmla="*/ 914379 h 1081622"/>
                  <a:gd name="connsiteX4" fmla="*/ 742168 w 2116898"/>
                  <a:gd name="connsiteY4" fmla="*/ 632544 h 1081622"/>
                  <a:gd name="connsiteX5" fmla="*/ 829849 w 2116898"/>
                  <a:gd name="connsiteY5" fmla="*/ 263026 h 1081622"/>
                  <a:gd name="connsiteX6" fmla="*/ 939452 w 2116898"/>
                  <a:gd name="connsiteY6" fmla="*/ 68872 h 1081622"/>
                  <a:gd name="connsiteX7" fmla="*/ 1017739 w 2116898"/>
                  <a:gd name="connsiteY7" fmla="*/ 15637 h 1081622"/>
                  <a:gd name="connsiteX8" fmla="*/ 1102290 w 2116898"/>
                  <a:gd name="connsiteY8" fmla="*/ 3111 h 1081622"/>
                  <a:gd name="connsiteX9" fmla="*/ 1196235 w 2116898"/>
                  <a:gd name="connsiteY9" fmla="*/ 65742 h 1081622"/>
                  <a:gd name="connsiteX10" fmla="*/ 1321495 w 2116898"/>
                  <a:gd name="connsiteY10" fmla="*/ 309999 h 1081622"/>
                  <a:gd name="connsiteX11" fmla="*/ 1509386 w 2116898"/>
                  <a:gd name="connsiteY11" fmla="*/ 839223 h 1081622"/>
                  <a:gd name="connsiteX12" fmla="*/ 1640909 w 2116898"/>
                  <a:gd name="connsiteY12" fmla="*/ 998930 h 1081622"/>
                  <a:gd name="connsiteX13" fmla="*/ 1775564 w 2116898"/>
                  <a:gd name="connsiteY13" fmla="*/ 1039640 h 1081622"/>
                  <a:gd name="connsiteX14" fmla="*/ 1885167 w 2116898"/>
                  <a:gd name="connsiteY14" fmla="*/ 998930 h 1081622"/>
                  <a:gd name="connsiteX15" fmla="*/ 1938402 w 2116898"/>
                  <a:gd name="connsiteY15" fmla="*/ 892459 h 1081622"/>
                  <a:gd name="connsiteX16" fmla="*/ 2010427 w 2116898"/>
                  <a:gd name="connsiteY16" fmla="*/ 823566 h 1081622"/>
                  <a:gd name="connsiteX17" fmla="*/ 2116898 w 2116898"/>
                  <a:gd name="connsiteY17" fmla="*/ 798514 h 1081622"/>
                  <a:gd name="connsiteX0" fmla="*/ 0 w 2116898"/>
                  <a:gd name="connsiteY0" fmla="*/ 1061645 h 1066049"/>
                  <a:gd name="connsiteX1" fmla="*/ 300624 w 2116898"/>
                  <a:gd name="connsiteY1" fmla="*/ 1061645 h 1066049"/>
                  <a:gd name="connsiteX2" fmla="*/ 513567 w 2116898"/>
                  <a:gd name="connsiteY2" fmla="*/ 1027198 h 1066049"/>
                  <a:gd name="connsiteX3" fmla="*/ 663879 w 2116898"/>
                  <a:gd name="connsiteY3" fmla="*/ 898806 h 1066049"/>
                  <a:gd name="connsiteX4" fmla="*/ 742168 w 2116898"/>
                  <a:gd name="connsiteY4" fmla="*/ 616971 h 1066049"/>
                  <a:gd name="connsiteX5" fmla="*/ 829849 w 2116898"/>
                  <a:gd name="connsiteY5" fmla="*/ 247453 h 1066049"/>
                  <a:gd name="connsiteX6" fmla="*/ 939452 w 2116898"/>
                  <a:gd name="connsiteY6" fmla="*/ 53299 h 1066049"/>
                  <a:gd name="connsiteX7" fmla="*/ 1017739 w 2116898"/>
                  <a:gd name="connsiteY7" fmla="*/ 64 h 1066049"/>
                  <a:gd name="connsiteX8" fmla="*/ 1196235 w 2116898"/>
                  <a:gd name="connsiteY8" fmla="*/ 50169 h 1066049"/>
                  <a:gd name="connsiteX9" fmla="*/ 1321495 w 2116898"/>
                  <a:gd name="connsiteY9" fmla="*/ 294426 h 1066049"/>
                  <a:gd name="connsiteX10" fmla="*/ 1509386 w 2116898"/>
                  <a:gd name="connsiteY10" fmla="*/ 823650 h 1066049"/>
                  <a:gd name="connsiteX11" fmla="*/ 1640909 w 2116898"/>
                  <a:gd name="connsiteY11" fmla="*/ 983357 h 1066049"/>
                  <a:gd name="connsiteX12" fmla="*/ 1775564 w 2116898"/>
                  <a:gd name="connsiteY12" fmla="*/ 1024067 h 1066049"/>
                  <a:gd name="connsiteX13" fmla="*/ 1885167 w 2116898"/>
                  <a:gd name="connsiteY13" fmla="*/ 983357 h 1066049"/>
                  <a:gd name="connsiteX14" fmla="*/ 1938402 w 2116898"/>
                  <a:gd name="connsiteY14" fmla="*/ 876886 h 1066049"/>
                  <a:gd name="connsiteX15" fmla="*/ 2010427 w 2116898"/>
                  <a:gd name="connsiteY15" fmla="*/ 807993 h 1066049"/>
                  <a:gd name="connsiteX16" fmla="*/ 2116898 w 2116898"/>
                  <a:gd name="connsiteY16" fmla="*/ 782941 h 1066049"/>
                  <a:gd name="connsiteX0" fmla="*/ 0 w 2116898"/>
                  <a:gd name="connsiteY0" fmla="*/ 1086641 h 1091045"/>
                  <a:gd name="connsiteX1" fmla="*/ 300624 w 2116898"/>
                  <a:gd name="connsiteY1" fmla="*/ 1086641 h 1091045"/>
                  <a:gd name="connsiteX2" fmla="*/ 513567 w 2116898"/>
                  <a:gd name="connsiteY2" fmla="*/ 1052194 h 1091045"/>
                  <a:gd name="connsiteX3" fmla="*/ 663879 w 2116898"/>
                  <a:gd name="connsiteY3" fmla="*/ 923802 h 1091045"/>
                  <a:gd name="connsiteX4" fmla="*/ 742168 w 2116898"/>
                  <a:gd name="connsiteY4" fmla="*/ 641967 h 1091045"/>
                  <a:gd name="connsiteX5" fmla="*/ 829849 w 2116898"/>
                  <a:gd name="connsiteY5" fmla="*/ 272449 h 1091045"/>
                  <a:gd name="connsiteX6" fmla="*/ 939452 w 2116898"/>
                  <a:gd name="connsiteY6" fmla="*/ 78295 h 1091045"/>
                  <a:gd name="connsiteX7" fmla="*/ 1080369 w 2116898"/>
                  <a:gd name="connsiteY7" fmla="*/ 8 h 1091045"/>
                  <a:gd name="connsiteX8" fmla="*/ 1196235 w 2116898"/>
                  <a:gd name="connsiteY8" fmla="*/ 75165 h 1091045"/>
                  <a:gd name="connsiteX9" fmla="*/ 1321495 w 2116898"/>
                  <a:gd name="connsiteY9" fmla="*/ 319422 h 1091045"/>
                  <a:gd name="connsiteX10" fmla="*/ 1509386 w 2116898"/>
                  <a:gd name="connsiteY10" fmla="*/ 848646 h 1091045"/>
                  <a:gd name="connsiteX11" fmla="*/ 1640909 w 2116898"/>
                  <a:gd name="connsiteY11" fmla="*/ 1008353 h 1091045"/>
                  <a:gd name="connsiteX12" fmla="*/ 1775564 w 2116898"/>
                  <a:gd name="connsiteY12" fmla="*/ 1049063 h 1091045"/>
                  <a:gd name="connsiteX13" fmla="*/ 1885167 w 2116898"/>
                  <a:gd name="connsiteY13" fmla="*/ 1008353 h 1091045"/>
                  <a:gd name="connsiteX14" fmla="*/ 1938402 w 2116898"/>
                  <a:gd name="connsiteY14" fmla="*/ 901882 h 1091045"/>
                  <a:gd name="connsiteX15" fmla="*/ 2010427 w 2116898"/>
                  <a:gd name="connsiteY15" fmla="*/ 832989 h 1091045"/>
                  <a:gd name="connsiteX16" fmla="*/ 2116898 w 2116898"/>
                  <a:gd name="connsiteY16" fmla="*/ 807937 h 1091045"/>
                  <a:gd name="connsiteX0" fmla="*/ 0 w 2116898"/>
                  <a:gd name="connsiteY0" fmla="*/ 1074124 h 1078528"/>
                  <a:gd name="connsiteX1" fmla="*/ 300624 w 2116898"/>
                  <a:gd name="connsiteY1" fmla="*/ 1074124 h 1078528"/>
                  <a:gd name="connsiteX2" fmla="*/ 513567 w 2116898"/>
                  <a:gd name="connsiteY2" fmla="*/ 1039677 h 1078528"/>
                  <a:gd name="connsiteX3" fmla="*/ 663879 w 2116898"/>
                  <a:gd name="connsiteY3" fmla="*/ 911285 h 1078528"/>
                  <a:gd name="connsiteX4" fmla="*/ 742168 w 2116898"/>
                  <a:gd name="connsiteY4" fmla="*/ 629450 h 1078528"/>
                  <a:gd name="connsiteX5" fmla="*/ 829849 w 2116898"/>
                  <a:gd name="connsiteY5" fmla="*/ 259932 h 1078528"/>
                  <a:gd name="connsiteX6" fmla="*/ 939452 w 2116898"/>
                  <a:gd name="connsiteY6" fmla="*/ 65778 h 1078528"/>
                  <a:gd name="connsiteX7" fmla="*/ 1092895 w 2116898"/>
                  <a:gd name="connsiteY7" fmla="*/ 17 h 1078528"/>
                  <a:gd name="connsiteX8" fmla="*/ 1196235 w 2116898"/>
                  <a:gd name="connsiteY8" fmla="*/ 62648 h 1078528"/>
                  <a:gd name="connsiteX9" fmla="*/ 1321495 w 2116898"/>
                  <a:gd name="connsiteY9" fmla="*/ 306905 h 1078528"/>
                  <a:gd name="connsiteX10" fmla="*/ 1509386 w 2116898"/>
                  <a:gd name="connsiteY10" fmla="*/ 836129 h 1078528"/>
                  <a:gd name="connsiteX11" fmla="*/ 1640909 w 2116898"/>
                  <a:gd name="connsiteY11" fmla="*/ 995836 h 1078528"/>
                  <a:gd name="connsiteX12" fmla="*/ 1775564 w 2116898"/>
                  <a:gd name="connsiteY12" fmla="*/ 1036546 h 1078528"/>
                  <a:gd name="connsiteX13" fmla="*/ 1885167 w 2116898"/>
                  <a:gd name="connsiteY13" fmla="*/ 995836 h 1078528"/>
                  <a:gd name="connsiteX14" fmla="*/ 1938402 w 2116898"/>
                  <a:gd name="connsiteY14" fmla="*/ 889365 h 1078528"/>
                  <a:gd name="connsiteX15" fmla="*/ 2010427 w 2116898"/>
                  <a:gd name="connsiteY15" fmla="*/ 820472 h 1078528"/>
                  <a:gd name="connsiteX16" fmla="*/ 2116898 w 2116898"/>
                  <a:gd name="connsiteY16" fmla="*/ 795420 h 1078528"/>
                  <a:gd name="connsiteX0" fmla="*/ 0 w 2116898"/>
                  <a:gd name="connsiteY0" fmla="*/ 1083511 h 1087915"/>
                  <a:gd name="connsiteX1" fmla="*/ 300624 w 2116898"/>
                  <a:gd name="connsiteY1" fmla="*/ 1083511 h 1087915"/>
                  <a:gd name="connsiteX2" fmla="*/ 513567 w 2116898"/>
                  <a:gd name="connsiteY2" fmla="*/ 1049064 h 1087915"/>
                  <a:gd name="connsiteX3" fmla="*/ 663879 w 2116898"/>
                  <a:gd name="connsiteY3" fmla="*/ 920672 h 1087915"/>
                  <a:gd name="connsiteX4" fmla="*/ 742168 w 2116898"/>
                  <a:gd name="connsiteY4" fmla="*/ 638837 h 1087915"/>
                  <a:gd name="connsiteX5" fmla="*/ 829849 w 2116898"/>
                  <a:gd name="connsiteY5" fmla="*/ 269319 h 1087915"/>
                  <a:gd name="connsiteX6" fmla="*/ 939452 w 2116898"/>
                  <a:gd name="connsiteY6" fmla="*/ 75165 h 1087915"/>
                  <a:gd name="connsiteX7" fmla="*/ 1089764 w 2116898"/>
                  <a:gd name="connsiteY7" fmla="*/ 10 h 1087915"/>
                  <a:gd name="connsiteX8" fmla="*/ 1196235 w 2116898"/>
                  <a:gd name="connsiteY8" fmla="*/ 72035 h 1087915"/>
                  <a:gd name="connsiteX9" fmla="*/ 1321495 w 2116898"/>
                  <a:gd name="connsiteY9" fmla="*/ 316292 h 1087915"/>
                  <a:gd name="connsiteX10" fmla="*/ 1509386 w 2116898"/>
                  <a:gd name="connsiteY10" fmla="*/ 845516 h 1087915"/>
                  <a:gd name="connsiteX11" fmla="*/ 1640909 w 2116898"/>
                  <a:gd name="connsiteY11" fmla="*/ 1005223 h 1087915"/>
                  <a:gd name="connsiteX12" fmla="*/ 1775564 w 2116898"/>
                  <a:gd name="connsiteY12" fmla="*/ 1045933 h 1087915"/>
                  <a:gd name="connsiteX13" fmla="*/ 1885167 w 2116898"/>
                  <a:gd name="connsiteY13" fmla="*/ 1005223 h 1087915"/>
                  <a:gd name="connsiteX14" fmla="*/ 1938402 w 2116898"/>
                  <a:gd name="connsiteY14" fmla="*/ 898752 h 1087915"/>
                  <a:gd name="connsiteX15" fmla="*/ 2010427 w 2116898"/>
                  <a:gd name="connsiteY15" fmla="*/ 829859 h 1087915"/>
                  <a:gd name="connsiteX16" fmla="*/ 2116898 w 2116898"/>
                  <a:gd name="connsiteY16" fmla="*/ 804807 h 1087915"/>
                  <a:gd name="connsiteX0" fmla="*/ 0 w 2116898"/>
                  <a:gd name="connsiteY0" fmla="*/ 1084558 h 1088962"/>
                  <a:gd name="connsiteX1" fmla="*/ 300624 w 2116898"/>
                  <a:gd name="connsiteY1" fmla="*/ 1084558 h 1088962"/>
                  <a:gd name="connsiteX2" fmla="*/ 513567 w 2116898"/>
                  <a:gd name="connsiteY2" fmla="*/ 1050111 h 1088962"/>
                  <a:gd name="connsiteX3" fmla="*/ 663879 w 2116898"/>
                  <a:gd name="connsiteY3" fmla="*/ 921719 h 1088962"/>
                  <a:gd name="connsiteX4" fmla="*/ 742168 w 2116898"/>
                  <a:gd name="connsiteY4" fmla="*/ 639884 h 1088962"/>
                  <a:gd name="connsiteX5" fmla="*/ 829849 w 2116898"/>
                  <a:gd name="connsiteY5" fmla="*/ 270366 h 1088962"/>
                  <a:gd name="connsiteX6" fmla="*/ 939452 w 2116898"/>
                  <a:gd name="connsiteY6" fmla="*/ 76212 h 1088962"/>
                  <a:gd name="connsiteX7" fmla="*/ 1089764 w 2116898"/>
                  <a:gd name="connsiteY7" fmla="*/ 1057 h 1088962"/>
                  <a:gd name="connsiteX8" fmla="*/ 1196235 w 2116898"/>
                  <a:gd name="connsiteY8" fmla="*/ 73082 h 1088962"/>
                  <a:gd name="connsiteX9" fmla="*/ 1321495 w 2116898"/>
                  <a:gd name="connsiteY9" fmla="*/ 317339 h 1088962"/>
                  <a:gd name="connsiteX10" fmla="*/ 1509386 w 2116898"/>
                  <a:gd name="connsiteY10" fmla="*/ 846563 h 1088962"/>
                  <a:gd name="connsiteX11" fmla="*/ 1640909 w 2116898"/>
                  <a:gd name="connsiteY11" fmla="*/ 1006270 h 1088962"/>
                  <a:gd name="connsiteX12" fmla="*/ 1775564 w 2116898"/>
                  <a:gd name="connsiteY12" fmla="*/ 1046980 h 1088962"/>
                  <a:gd name="connsiteX13" fmla="*/ 1885167 w 2116898"/>
                  <a:gd name="connsiteY13" fmla="*/ 1006270 h 1088962"/>
                  <a:gd name="connsiteX14" fmla="*/ 1938402 w 2116898"/>
                  <a:gd name="connsiteY14" fmla="*/ 899799 h 1088962"/>
                  <a:gd name="connsiteX15" fmla="*/ 2010427 w 2116898"/>
                  <a:gd name="connsiteY15" fmla="*/ 830906 h 1088962"/>
                  <a:gd name="connsiteX16" fmla="*/ 2116898 w 2116898"/>
                  <a:gd name="connsiteY16" fmla="*/ 805854 h 1088962"/>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196235 w 2116898"/>
                  <a:gd name="connsiteY8" fmla="*/ 72171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41480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25044 w 2116898"/>
                  <a:gd name="connsiteY10" fmla="*/ 851915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53434 w 2116898"/>
                  <a:gd name="connsiteY11" fmla="*/ 1014754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34645 w 2116898"/>
                  <a:gd name="connsiteY11" fmla="*/ 1021017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94562 w 2170132"/>
                  <a:gd name="connsiteY13" fmla="*/ 980306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10219 w 2170132"/>
                  <a:gd name="connsiteY13" fmla="*/ 995963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898888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923940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8072 w 2170132"/>
                  <a:gd name="connsiteY10" fmla="*/ 73291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1985375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5525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5877 w 2170132"/>
                  <a:gd name="connsiteY13" fmla="*/ 983436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6483 w 2170132"/>
                  <a:gd name="connsiteY13" fmla="*/ 964647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32139 w 2170132"/>
                  <a:gd name="connsiteY14" fmla="*/ 1002229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035479 w 2170132"/>
                  <a:gd name="connsiteY14" fmla="*/ 90828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66586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58178 h 1088051"/>
                  <a:gd name="connsiteX15" fmla="*/ 2170132 w 2170132"/>
                  <a:gd name="connsiteY15" fmla="*/ 817468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82452 w 2301655"/>
                  <a:gd name="connsiteY15" fmla="*/ 833127 h 1088051"/>
                  <a:gd name="connsiteX16" fmla="*/ 2301655 w 2301655"/>
                  <a:gd name="connsiteY16"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98109 w 2301655"/>
                  <a:gd name="connsiteY15" fmla="*/ 817469 h 1088051"/>
                  <a:gd name="connsiteX16" fmla="*/ 2301655 w 2301655"/>
                  <a:gd name="connsiteY16" fmla="*/ 820599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1863" h="1088051">
                    <a:moveTo>
                      <a:pt x="0" y="1083647"/>
                    </a:moveTo>
                    <a:cubicBezTo>
                      <a:pt x="101774" y="1089649"/>
                      <a:pt x="215030" y="1089388"/>
                      <a:pt x="300624" y="1083647"/>
                    </a:cubicBezTo>
                    <a:cubicBezTo>
                      <a:pt x="386218" y="1077906"/>
                      <a:pt x="453025" y="1076340"/>
                      <a:pt x="513567" y="1049200"/>
                    </a:cubicBezTo>
                    <a:cubicBezTo>
                      <a:pt x="574110" y="1022060"/>
                      <a:pt x="625779" y="989179"/>
                      <a:pt x="663879" y="920808"/>
                    </a:cubicBezTo>
                    <a:cubicBezTo>
                      <a:pt x="701979" y="852437"/>
                      <a:pt x="714506" y="747532"/>
                      <a:pt x="742168" y="638973"/>
                    </a:cubicBezTo>
                    <a:cubicBezTo>
                      <a:pt x="769830" y="530414"/>
                      <a:pt x="796968" y="363400"/>
                      <a:pt x="829849" y="269455"/>
                    </a:cubicBezTo>
                    <a:cubicBezTo>
                      <a:pt x="862730" y="175510"/>
                      <a:pt x="896133" y="120186"/>
                      <a:pt x="939452" y="75301"/>
                    </a:cubicBezTo>
                    <a:cubicBezTo>
                      <a:pt x="982771" y="30416"/>
                      <a:pt x="1042792" y="-2464"/>
                      <a:pt x="1089764" y="146"/>
                    </a:cubicBezTo>
                    <a:cubicBezTo>
                      <a:pt x="1136737" y="2756"/>
                      <a:pt x="1180056" y="31983"/>
                      <a:pt x="1221287" y="90960"/>
                    </a:cubicBezTo>
                    <a:cubicBezTo>
                      <a:pt x="1262518" y="149937"/>
                      <a:pt x="1294877" y="243360"/>
                      <a:pt x="1337152" y="354006"/>
                    </a:cubicBezTo>
                    <a:cubicBezTo>
                      <a:pt x="1379427" y="464652"/>
                      <a:pt x="1428489" y="647323"/>
                      <a:pt x="1474940" y="754838"/>
                    </a:cubicBezTo>
                    <a:cubicBezTo>
                      <a:pt x="1521391" y="862353"/>
                      <a:pt x="1564186" y="947949"/>
                      <a:pt x="1615856" y="999097"/>
                    </a:cubicBezTo>
                    <a:cubicBezTo>
                      <a:pt x="1667526" y="1050245"/>
                      <a:pt x="1741116" y="1060683"/>
                      <a:pt x="1784958" y="1061726"/>
                    </a:cubicBezTo>
                    <a:cubicBezTo>
                      <a:pt x="1828800" y="1062769"/>
                      <a:pt x="1846547" y="1039282"/>
                      <a:pt x="1878906" y="1005357"/>
                    </a:cubicBezTo>
                    <a:cubicBezTo>
                      <a:pt x="1911265" y="971432"/>
                      <a:pt x="1945188" y="886883"/>
                      <a:pt x="1979112" y="858178"/>
                    </a:cubicBezTo>
                    <a:cubicBezTo>
                      <a:pt x="2013036" y="829473"/>
                      <a:pt x="2044352" y="823732"/>
                      <a:pt x="2098109" y="817469"/>
                    </a:cubicBezTo>
                    <a:cubicBezTo>
                      <a:pt x="2151866" y="811206"/>
                      <a:pt x="2202490" y="813293"/>
                      <a:pt x="2401863" y="814336"/>
                    </a:cubicBezTo>
                  </a:path>
                </a:pathLst>
              </a:custGeom>
              <a:noFill/>
              <a:ln w="152400" cap="rnd">
                <a:solidFill>
                  <a:srgbClr val="008F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4538" y="1828800"/>
                <a:ext cx="4779962" cy="122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4898" y="-355600"/>
              <a:ext cx="6540502" cy="3790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8877219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Agenda Background">
    <p:bg>
      <p:bgPr>
        <a:solidFill>
          <a:schemeClr val="tx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Tab 12-2 Open Loop vs. Closed Loop Tuning Method</a:t>
            </a:r>
            <a:endParaRPr lang="en-US" dirty="0"/>
          </a:p>
        </p:txBody>
      </p:sp>
      <p:sp>
        <p:nvSpPr>
          <p:cNvPr id="6" name="Slide Number Placeholder 5"/>
          <p:cNvSpPr>
            <a:spLocks noGrp="1"/>
          </p:cNvSpPr>
          <p:nvPr>
            <p:ph type="sldNum" sz="quarter" idx="11"/>
          </p:nvPr>
        </p:nvSpPr>
        <p:spPr/>
        <p:txBody>
          <a:bodyPr/>
          <a:lstStyle/>
          <a:p>
            <a:fld id="{A9320731-3B2C-4107-8664-CAD7BE973DC8}" type="slidenum">
              <a:rPr lang="en-US" smtClean="0"/>
              <a:pPr/>
              <a:t>‹#›</a:t>
            </a:fld>
            <a:endParaRPr lang="en-US"/>
          </a:p>
        </p:txBody>
      </p:sp>
      <p:sp>
        <p:nvSpPr>
          <p:cNvPr id="4" name="TextBox 3"/>
          <p:cNvSpPr txBox="1"/>
          <p:nvPr userDrawn="1"/>
        </p:nvSpPr>
        <p:spPr>
          <a:xfrm>
            <a:off x="457200" y="274638"/>
            <a:ext cx="8229600" cy="1143000"/>
          </a:xfrm>
          <a:prstGeom prst="rect">
            <a:avLst/>
          </a:prstGeom>
        </p:spPr>
        <p:txBody>
          <a:bodyPr vert="horz" lIns="91440" tIns="45720" rIns="91440" bIns="45720" rtlCol="0" anchor="ctr">
            <a:normAutofit/>
          </a:bodyPr>
          <a:lstStyle>
            <a:lvl1pPr>
              <a:spcBef>
                <a:spcPct val="0"/>
              </a:spcBef>
              <a:buNone/>
              <a:defRPr sz="3200">
                <a:solidFill>
                  <a:schemeClr val="tx2"/>
                </a:solidFill>
                <a:latin typeface="Arial" pitchFamily="34" charset="0"/>
                <a:ea typeface="+mj-ea"/>
                <a:cs typeface="Arial" pitchFamily="34" charset="0"/>
              </a:defRPr>
            </a:lvl1pPr>
          </a:lstStyle>
          <a:p>
            <a:pPr lvl="0"/>
            <a:r>
              <a:rPr lang="en-US" dirty="0">
                <a:solidFill>
                  <a:srgbClr val="FFA100"/>
                </a:solidFill>
              </a:rPr>
              <a:t>Agenda</a:t>
            </a:r>
          </a:p>
        </p:txBody>
      </p:sp>
    </p:spTree>
    <p:extLst>
      <p:ext uri="{BB962C8B-B14F-4D97-AF65-F5344CB8AC3E}">
        <p14:creationId xmlns:p14="http://schemas.microsoft.com/office/powerpoint/2010/main" val="42690627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rgbClr val="FFA100"/>
                </a:solidFill>
              </a:defRPr>
            </a:lvl2pPr>
            <a:lvl3pPr>
              <a:defRPr>
                <a:solidFill>
                  <a:srgbClr val="FFA100"/>
                </a:solidFill>
              </a:defRPr>
            </a:lvl3pPr>
            <a:lvl4pPr>
              <a:defRPr>
                <a:solidFill>
                  <a:srgbClr val="FFA100"/>
                </a:solidFill>
              </a:defRPr>
            </a:lvl4pPr>
            <a:lvl5pPr>
              <a:defRPr>
                <a:solidFill>
                  <a:srgbClr val="FFA1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p>
            <a:r>
              <a:rPr lang="en-US"/>
              <a:t>Tab 12-2 Open Loop vs. Closed Loop Tuning Method</a:t>
            </a:r>
            <a:endParaRPr lang="en-US" dirty="0"/>
          </a:p>
        </p:txBody>
      </p:sp>
      <p:sp>
        <p:nvSpPr>
          <p:cNvPr id="6" name="Slide Number Placeholder 5"/>
          <p:cNvSpPr>
            <a:spLocks noGrp="1"/>
          </p:cNvSpPr>
          <p:nvPr>
            <p:ph type="sldNum" sz="quarter" idx="11"/>
          </p:nvPr>
        </p:nvSpPr>
        <p:spPr/>
        <p:txBody>
          <a:bodyPr/>
          <a:lstStyle/>
          <a:p>
            <a:fld id="{A9320731-3B2C-4107-8664-CAD7BE973DC8}" type="slidenum">
              <a:rPr lang="en-US" smtClean="0"/>
              <a:pPr/>
              <a:t>‹#›</a:t>
            </a:fld>
            <a:endParaRPr lang="en-US"/>
          </a:p>
        </p:txBody>
      </p:sp>
    </p:spTree>
    <p:extLst>
      <p:ext uri="{BB962C8B-B14F-4D97-AF65-F5344CB8AC3E}">
        <p14:creationId xmlns:p14="http://schemas.microsoft.com/office/powerpoint/2010/main" val="23910720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Agenda Item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p>
            <a:r>
              <a:rPr lang="en-US"/>
              <a:t>Tab 12-2 Open Loop vs. Closed Loop Tuning Method</a:t>
            </a:r>
            <a:endParaRPr lang="en-US" dirty="0"/>
          </a:p>
        </p:txBody>
      </p:sp>
      <p:sp>
        <p:nvSpPr>
          <p:cNvPr id="6" name="Slide Number Placeholder 5"/>
          <p:cNvSpPr>
            <a:spLocks noGrp="1"/>
          </p:cNvSpPr>
          <p:nvPr>
            <p:ph type="sldNum" sz="quarter" idx="11"/>
          </p:nvPr>
        </p:nvSpPr>
        <p:spPr/>
        <p:txBody>
          <a:bodyPr/>
          <a:lstStyle/>
          <a:p>
            <a:fld id="{A9320731-3B2C-4107-8664-CAD7BE973DC8}" type="slidenum">
              <a:rPr lang="en-US" smtClean="0"/>
              <a:pPr/>
              <a:t>‹#›</a:t>
            </a:fld>
            <a:endParaRPr lang="en-US"/>
          </a:p>
        </p:txBody>
      </p:sp>
    </p:spTree>
    <p:extLst>
      <p:ext uri="{BB962C8B-B14F-4D97-AF65-F5344CB8AC3E}">
        <p14:creationId xmlns:p14="http://schemas.microsoft.com/office/powerpoint/2010/main" val="6755716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0"/>
          </p:nvPr>
        </p:nvSpPr>
        <p:spPr/>
        <p:txBody>
          <a:bodyPr/>
          <a:lstStyle/>
          <a:p>
            <a:r>
              <a:rPr lang="en-US"/>
              <a:t>Tab 12-2 Open Loop vs. Closed Loop Tuning Method</a:t>
            </a:r>
            <a:endParaRPr lang="en-US" dirty="0"/>
          </a:p>
        </p:txBody>
      </p:sp>
      <p:sp>
        <p:nvSpPr>
          <p:cNvPr id="7" name="Slide Number Placeholder 6"/>
          <p:cNvSpPr>
            <a:spLocks noGrp="1"/>
          </p:cNvSpPr>
          <p:nvPr>
            <p:ph type="sldNum" sz="quarter" idx="11"/>
          </p:nvPr>
        </p:nvSpPr>
        <p:spPr/>
        <p:txBody>
          <a:bodyPr/>
          <a:lstStyle/>
          <a:p>
            <a:fld id="{E347D01F-1A12-4043-9E52-C5C412E1DD77}" type="slidenum">
              <a:rPr lang="en-US" smtClean="0"/>
              <a:pPr/>
              <a:t>‹#›</a:t>
            </a:fld>
            <a:endParaRPr lang="en-US"/>
          </a:p>
        </p:txBody>
      </p:sp>
    </p:spTree>
    <p:extLst>
      <p:ext uri="{BB962C8B-B14F-4D97-AF65-F5344CB8AC3E}">
        <p14:creationId xmlns:p14="http://schemas.microsoft.com/office/powerpoint/2010/main" val="25105603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0"/>
          </p:nvPr>
        </p:nvSpPr>
        <p:spPr/>
        <p:txBody>
          <a:bodyPr/>
          <a:lstStyle/>
          <a:p>
            <a:r>
              <a:rPr lang="en-US"/>
              <a:t>Tab 12-2 Open Loop vs. Closed Loop Tuning Method</a:t>
            </a:r>
            <a:endParaRPr lang="en-US" dirty="0"/>
          </a:p>
        </p:txBody>
      </p:sp>
      <p:sp>
        <p:nvSpPr>
          <p:cNvPr id="9" name="Slide Number Placeholder 8"/>
          <p:cNvSpPr>
            <a:spLocks noGrp="1"/>
          </p:cNvSpPr>
          <p:nvPr>
            <p:ph type="sldNum" sz="quarter" idx="11"/>
          </p:nvPr>
        </p:nvSpPr>
        <p:spPr/>
        <p:txBody>
          <a:bodyPr/>
          <a:lstStyle/>
          <a:p>
            <a:fld id="{A9320731-3B2C-4107-8664-CAD7BE973DC8}" type="slidenum">
              <a:rPr lang="en-US" smtClean="0"/>
              <a:pPr/>
              <a:t>‹#›</a:t>
            </a:fld>
            <a:endParaRPr lang="en-US"/>
          </a:p>
        </p:txBody>
      </p:sp>
    </p:spTree>
    <p:extLst>
      <p:ext uri="{BB962C8B-B14F-4D97-AF65-F5344CB8AC3E}">
        <p14:creationId xmlns:p14="http://schemas.microsoft.com/office/powerpoint/2010/main" val="2632394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0"/>
          </p:nvPr>
        </p:nvSpPr>
        <p:spPr/>
        <p:txBody>
          <a:bodyPr/>
          <a:lstStyle/>
          <a:p>
            <a:r>
              <a:rPr lang="en-US"/>
              <a:t>Tab 12-2 Open Loop vs. Closed Loop Tuning Method</a:t>
            </a:r>
            <a:endParaRPr lang="en-US" dirty="0"/>
          </a:p>
        </p:txBody>
      </p:sp>
      <p:sp>
        <p:nvSpPr>
          <p:cNvPr id="5" name="Slide Number Placeholder 4"/>
          <p:cNvSpPr>
            <a:spLocks noGrp="1"/>
          </p:cNvSpPr>
          <p:nvPr>
            <p:ph type="sldNum" sz="quarter" idx="11"/>
          </p:nvPr>
        </p:nvSpPr>
        <p:spPr/>
        <p:txBody>
          <a:bodyPr/>
          <a:lstStyle/>
          <a:p>
            <a:fld id="{A9320731-3B2C-4107-8664-CAD7BE973DC8}" type="slidenum">
              <a:rPr lang="en-US" smtClean="0"/>
              <a:pPr/>
              <a:t>‹#›</a:t>
            </a:fld>
            <a:endParaRPr lang="en-US"/>
          </a:p>
        </p:txBody>
      </p:sp>
    </p:spTree>
    <p:extLst>
      <p:ext uri="{BB962C8B-B14F-4D97-AF65-F5344CB8AC3E}">
        <p14:creationId xmlns:p14="http://schemas.microsoft.com/office/powerpoint/2010/main" val="38350727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Tab 12-2 Open Loop vs. Closed Loop Tuning Method</a:t>
            </a:r>
            <a:endParaRPr lang="en-US" dirty="0"/>
          </a:p>
        </p:txBody>
      </p:sp>
      <p:sp>
        <p:nvSpPr>
          <p:cNvPr id="4" name="Slide Number Placeholder 3"/>
          <p:cNvSpPr>
            <a:spLocks noGrp="1"/>
          </p:cNvSpPr>
          <p:nvPr>
            <p:ph type="sldNum" sz="quarter" idx="11"/>
          </p:nvPr>
        </p:nvSpPr>
        <p:spPr/>
        <p:txBody>
          <a:bodyPr/>
          <a:lstStyle/>
          <a:p>
            <a:fld id="{A9320731-3B2C-4107-8664-CAD7BE973DC8}" type="slidenum">
              <a:rPr lang="en-US" smtClean="0"/>
              <a:pPr/>
              <a:t>‹#›</a:t>
            </a:fld>
            <a:endParaRPr lang="en-US"/>
          </a:p>
        </p:txBody>
      </p:sp>
    </p:spTree>
    <p:extLst>
      <p:ext uri="{BB962C8B-B14F-4D97-AF65-F5344CB8AC3E}">
        <p14:creationId xmlns:p14="http://schemas.microsoft.com/office/powerpoint/2010/main" val="6199470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losing Slide">
    <p:bg>
      <p:bgPr>
        <a:gradFill>
          <a:gsLst>
            <a:gs pos="48000">
              <a:schemeClr val="bg1"/>
            </a:gs>
            <a:gs pos="80000">
              <a:schemeClr val="tx1"/>
            </a:gs>
          </a:gsLst>
          <a:lin ang="5400000" scaled="0"/>
        </a:gradFill>
        <a:effectLst/>
      </p:bgPr>
    </p:bg>
    <p:spTree>
      <p:nvGrpSpPr>
        <p:cNvPr id="1" name=""/>
        <p:cNvGrpSpPr/>
        <p:nvPr/>
      </p:nvGrpSpPr>
      <p:grpSpPr>
        <a:xfrm>
          <a:off x="0" y="0"/>
          <a:ext cx="0" cy="0"/>
          <a:chOff x="0" y="0"/>
          <a:chExt cx="0" cy="0"/>
        </a:xfrm>
      </p:grpSpPr>
      <p:sp>
        <p:nvSpPr>
          <p:cNvPr id="9" name="TextBox 8"/>
          <p:cNvSpPr txBox="1"/>
          <p:nvPr userDrawn="1"/>
        </p:nvSpPr>
        <p:spPr>
          <a:xfrm>
            <a:off x="2514600" y="4191000"/>
            <a:ext cx="6477000" cy="1569660"/>
          </a:xfrm>
          <a:prstGeom prst="rect">
            <a:avLst/>
          </a:prstGeom>
          <a:noFill/>
        </p:spPr>
        <p:txBody>
          <a:bodyPr wrap="square" rtlCol="0">
            <a:spAutoFit/>
          </a:bodyPr>
          <a:lstStyle/>
          <a:p>
            <a:r>
              <a:rPr lang="en-US" sz="3600" b="1" dirty="0">
                <a:solidFill>
                  <a:schemeClr val="bg1"/>
                </a:solidFill>
                <a:latin typeface="Arial" pitchFamily="34" charset="0"/>
                <a:ea typeface="ヒラギノ角ゴ Pro W3"/>
                <a:cs typeface="ヒラギノ角ゴ Pro W3"/>
              </a:rPr>
              <a:t>Questions?</a:t>
            </a:r>
          </a:p>
          <a:p>
            <a:endParaRPr lang="en-US" sz="3600" b="1" dirty="0">
              <a:solidFill>
                <a:schemeClr val="bg1"/>
              </a:solidFill>
              <a:latin typeface="Arial" pitchFamily="34" charset="0"/>
              <a:ea typeface="ヒラギノ角ゴ Pro W3"/>
              <a:cs typeface="ヒラギノ角ゴ Pro W3"/>
            </a:endParaRPr>
          </a:p>
          <a:p>
            <a:r>
              <a:rPr lang="en-US" sz="2400" b="1" dirty="0">
                <a:solidFill>
                  <a:schemeClr val="bg1"/>
                </a:solidFill>
                <a:latin typeface="Arial" pitchFamily="34" charset="0"/>
                <a:ea typeface="ヒラギノ角ゴ Pro W3"/>
                <a:cs typeface="ヒラギノ角ゴ Pro W3"/>
              </a:rPr>
              <a:t>Thank you for participating!</a:t>
            </a:r>
            <a:endParaRPr lang="en-US" sz="2400" b="1" dirty="0"/>
          </a:p>
        </p:txBody>
      </p:sp>
      <p:sp>
        <p:nvSpPr>
          <p:cNvPr id="11" name="TextBox 10"/>
          <p:cNvSpPr txBox="1"/>
          <p:nvPr userDrawn="1"/>
        </p:nvSpPr>
        <p:spPr>
          <a:xfrm>
            <a:off x="2514600" y="5969913"/>
            <a:ext cx="6477000" cy="430887"/>
          </a:xfrm>
          <a:prstGeom prst="rect">
            <a:avLst/>
          </a:prstGeom>
          <a:noFill/>
        </p:spPr>
        <p:txBody>
          <a:bodyPr wrap="square" rtlCol="0">
            <a:spAutoFit/>
          </a:bodyPr>
          <a:lstStyle/>
          <a:p>
            <a:pPr marL="0" indent="0"/>
            <a:r>
              <a:rPr lang="en-US" sz="2200" b="1" dirty="0">
                <a:solidFill>
                  <a:schemeClr val="tx2"/>
                </a:solidFill>
                <a:latin typeface="Arial" pitchFamily="34" charset="0"/>
                <a:ea typeface="ヒラギノ角ゴ Pro W3"/>
                <a:cs typeface="ヒラギノ角ゴ Pro W3"/>
              </a:rPr>
              <a:t>Visit our</a:t>
            </a:r>
            <a:r>
              <a:rPr lang="en-US" sz="2200" b="1" baseline="0" dirty="0">
                <a:solidFill>
                  <a:schemeClr val="tx2"/>
                </a:solidFill>
                <a:latin typeface="Arial" pitchFamily="34" charset="0"/>
                <a:ea typeface="ヒラギノ角ゴ Pro W3"/>
                <a:cs typeface="ヒラギノ角ゴ Pro W3"/>
              </a:rPr>
              <a:t> website at www.FacilityDynamics.com</a:t>
            </a:r>
            <a:endParaRPr lang="en-US" sz="2200" b="1" dirty="0">
              <a:solidFill>
                <a:schemeClr val="tx2"/>
              </a:solidFill>
              <a:latin typeface="Arial" pitchFamily="34" charset="0"/>
              <a:ea typeface="ヒラギノ角ゴ Pro W3"/>
              <a:cs typeface="ヒラギノ角ゴ Pro W3"/>
            </a:endParaRPr>
          </a:p>
        </p:txBody>
      </p:sp>
      <p:grpSp>
        <p:nvGrpSpPr>
          <p:cNvPr id="5" name="Group 4"/>
          <p:cNvGrpSpPr/>
          <p:nvPr userDrawn="1"/>
        </p:nvGrpSpPr>
        <p:grpSpPr>
          <a:xfrm>
            <a:off x="820944" y="-355600"/>
            <a:ext cx="8094456" cy="3790904"/>
            <a:chOff x="820944" y="-355600"/>
            <a:chExt cx="8094456" cy="3790904"/>
          </a:xfrm>
        </p:grpSpPr>
        <p:sp>
          <p:nvSpPr>
            <p:cNvPr id="6" name="Rectangle 5"/>
            <p:cNvSpPr/>
            <p:nvPr/>
          </p:nvSpPr>
          <p:spPr>
            <a:xfrm>
              <a:off x="942975" y="1626871"/>
              <a:ext cx="154305" cy="36703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97280" y="1431926"/>
              <a:ext cx="158176"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55456" y="826135"/>
              <a:ext cx="325694" cy="11677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581150" y="1036321"/>
              <a:ext cx="321684" cy="957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902834" y="361952"/>
              <a:ext cx="310776" cy="16319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205099" y="1431926"/>
              <a:ext cx="171389"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373740" y="545375"/>
              <a:ext cx="310677" cy="144852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684417" y="1623060"/>
              <a:ext cx="154305" cy="37084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962025"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147317"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332609"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517901"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703193"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888485"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073777"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259069"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444361"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629653"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814945"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820944" y="213469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820944" y="231757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820944" y="250045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820944" y="2683339"/>
              <a:ext cx="2127462" cy="0"/>
            </a:xfrm>
            <a:prstGeom prst="line">
              <a:avLst/>
            </a:prstGeom>
            <a:ln w="41275" cap="sq">
              <a:solidFill>
                <a:schemeClr val="bg1">
                  <a:lumMod val="7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820944" y="2866219"/>
              <a:ext cx="2127462" cy="0"/>
            </a:xfrm>
            <a:prstGeom prst="line">
              <a:avLst/>
            </a:prstGeom>
            <a:ln w="41275" cap="sq">
              <a:solidFill>
                <a:schemeClr val="bg1">
                  <a:lumMod val="7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820944" y="3049099"/>
              <a:ext cx="2127462" cy="0"/>
            </a:xfrm>
            <a:prstGeom prst="line">
              <a:avLst/>
            </a:prstGeom>
            <a:ln w="41275" cap="sq">
              <a:solidFill>
                <a:schemeClr val="bg1">
                  <a:lumMod val="75000"/>
                  <a:alpha val="20000"/>
                </a:schemeClr>
              </a:solidFill>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30058" y="1064566"/>
              <a:ext cx="7333661" cy="1991577"/>
              <a:chOff x="930058" y="1064566"/>
              <a:chExt cx="7333661" cy="1991577"/>
            </a:xfrm>
          </p:grpSpPr>
          <p:cxnSp>
            <p:nvCxnSpPr>
              <p:cNvPr id="36" name="Straight Connector 35"/>
              <p:cNvCxnSpPr/>
              <p:nvPr/>
            </p:nvCxnSpPr>
            <p:spPr>
              <a:xfrm>
                <a:off x="3331921" y="1875542"/>
                <a:ext cx="4931798" cy="0"/>
              </a:xfrm>
              <a:prstGeom prst="line">
                <a:avLst/>
              </a:prstGeom>
              <a:noFill/>
              <a:ln w="152400" cap="rnd">
                <a:gradFill flip="none" rotWithShape="1">
                  <a:gsLst>
                    <a:gs pos="0">
                      <a:srgbClr val="008FFC"/>
                    </a:gs>
                    <a:gs pos="100000">
                      <a:schemeClr val="accent1"/>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sp>
            <p:nvSpPr>
              <p:cNvPr id="37" name="Freeform 36"/>
              <p:cNvSpPr/>
              <p:nvPr/>
            </p:nvSpPr>
            <p:spPr>
              <a:xfrm>
                <a:off x="5886578" y="1786879"/>
                <a:ext cx="131163" cy="188644"/>
              </a:xfrm>
              <a:custGeom>
                <a:avLst/>
                <a:gdLst>
                  <a:gd name="connsiteX0" fmla="*/ 130723 w 130723"/>
                  <a:gd name="connsiteY0" fmla="*/ 0 h 188644"/>
                  <a:gd name="connsiteX1" fmla="*/ 107142 w 130723"/>
                  <a:gd name="connsiteY1" fmla="*/ 55021 h 188644"/>
                  <a:gd name="connsiteX2" fmla="*/ 86182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4960 w 130723"/>
                  <a:gd name="connsiteY3" fmla="*/ 70742 h 188644"/>
                  <a:gd name="connsiteX4" fmla="*/ 4960 w 130723"/>
                  <a:gd name="connsiteY4" fmla="*/ 125763 h 188644"/>
                  <a:gd name="connsiteX5" fmla="*/ 52121 w 130723"/>
                  <a:gd name="connsiteY5" fmla="*/ 188644 h 188644"/>
                  <a:gd name="connsiteX0" fmla="*/ 132203 w 132203"/>
                  <a:gd name="connsiteY0" fmla="*/ 0 h 188644"/>
                  <a:gd name="connsiteX1" fmla="*/ 108622 w 132203"/>
                  <a:gd name="connsiteY1" fmla="*/ 55021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2191 w 132203"/>
                  <a:gd name="connsiteY1" fmla="*/ 32396 h 188644"/>
                  <a:gd name="connsiteX2" fmla="*/ 108622 w 132203"/>
                  <a:gd name="connsiteY2" fmla="*/ 45430 h 188644"/>
                  <a:gd name="connsiteX3" fmla="*/ 62150 w 132203"/>
                  <a:gd name="connsiteY3" fmla="*/ 49470 h 188644"/>
                  <a:gd name="connsiteX4" fmla="*/ 6440 w 132203"/>
                  <a:gd name="connsiteY4" fmla="*/ 70742 h 188644"/>
                  <a:gd name="connsiteX5" fmla="*/ 6440 w 132203"/>
                  <a:gd name="connsiteY5" fmla="*/ 125763 h 188644"/>
                  <a:gd name="connsiteX6" fmla="*/ 53601 w 132203"/>
                  <a:gd name="connsiteY6"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4335 w 132203"/>
                  <a:gd name="connsiteY1" fmla="*/ 43049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1163 w 131163"/>
                  <a:gd name="connsiteY0" fmla="*/ 0 h 188644"/>
                  <a:gd name="connsiteX1" fmla="*/ 93295 w 131163"/>
                  <a:gd name="connsiteY1" fmla="*/ 43049 h 188644"/>
                  <a:gd name="connsiteX2" fmla="*/ 44441 w 131163"/>
                  <a:gd name="connsiteY2" fmla="*/ 54232 h 188644"/>
                  <a:gd name="connsiteX3" fmla="*/ 5400 w 131163"/>
                  <a:gd name="connsiteY3" fmla="*/ 70742 h 188644"/>
                  <a:gd name="connsiteX4" fmla="*/ 5400 w 131163"/>
                  <a:gd name="connsiteY4" fmla="*/ 125763 h 188644"/>
                  <a:gd name="connsiteX5" fmla="*/ 52561 w 131163"/>
                  <a:gd name="connsiteY5" fmla="*/ 188644 h 188644"/>
                  <a:gd name="connsiteX0" fmla="*/ 131163 w 131163"/>
                  <a:gd name="connsiteY0" fmla="*/ 0 h 188644"/>
                  <a:gd name="connsiteX1" fmla="*/ 93295 w 131163"/>
                  <a:gd name="connsiteY1" fmla="*/ 43049 h 188644"/>
                  <a:gd name="connsiteX2" fmla="*/ 5400 w 131163"/>
                  <a:gd name="connsiteY2" fmla="*/ 70742 h 188644"/>
                  <a:gd name="connsiteX3" fmla="*/ 5400 w 131163"/>
                  <a:gd name="connsiteY3" fmla="*/ 125763 h 188644"/>
                  <a:gd name="connsiteX4" fmla="*/ 52561 w 131163"/>
                  <a:gd name="connsiteY4" fmla="*/ 188644 h 188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63" h="188644">
                    <a:moveTo>
                      <a:pt x="131163" y="0"/>
                    </a:moveTo>
                    <a:cubicBezTo>
                      <a:pt x="126250" y="9465"/>
                      <a:pt x="114255" y="31259"/>
                      <a:pt x="93295" y="43049"/>
                    </a:cubicBezTo>
                    <a:cubicBezTo>
                      <a:pt x="72335" y="54839"/>
                      <a:pt x="20049" y="56956"/>
                      <a:pt x="5400" y="70742"/>
                    </a:cubicBezTo>
                    <a:cubicBezTo>
                      <a:pt x="-1107" y="82664"/>
                      <a:pt x="-2460" y="106113"/>
                      <a:pt x="5400" y="125763"/>
                    </a:cubicBezTo>
                    <a:cubicBezTo>
                      <a:pt x="13260" y="145413"/>
                      <a:pt x="34657" y="166374"/>
                      <a:pt x="52561" y="188644"/>
                    </a:cubicBez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5970742" y="1792882"/>
                <a:ext cx="105508" cy="169452"/>
              </a:xfrm>
              <a:custGeom>
                <a:avLst/>
                <a:gdLst>
                  <a:gd name="connsiteX0" fmla="*/ 105508 w 105508"/>
                  <a:gd name="connsiteY0" fmla="*/ 0 h 169452"/>
                  <a:gd name="connsiteX1" fmla="*/ 76733 w 105508"/>
                  <a:gd name="connsiteY1" fmla="*/ 92719 h 169452"/>
                  <a:gd name="connsiteX2" fmla="*/ 38367 w 105508"/>
                  <a:gd name="connsiteY2" fmla="*/ 134283 h 169452"/>
                  <a:gd name="connsiteX3" fmla="*/ 0 w 105508"/>
                  <a:gd name="connsiteY3" fmla="*/ 169452 h 169452"/>
                </a:gdLst>
                <a:ahLst/>
                <a:cxnLst>
                  <a:cxn ang="0">
                    <a:pos x="connsiteX0" y="connsiteY0"/>
                  </a:cxn>
                  <a:cxn ang="0">
                    <a:pos x="connsiteX1" y="connsiteY1"/>
                  </a:cxn>
                  <a:cxn ang="0">
                    <a:pos x="connsiteX2" y="connsiteY2"/>
                  </a:cxn>
                  <a:cxn ang="0">
                    <a:pos x="connsiteX3" y="connsiteY3"/>
                  </a:cxn>
                </a:cxnLst>
                <a:rect l="l" t="t" r="r" b="b"/>
                <a:pathLst>
                  <a:path w="105508" h="169452">
                    <a:moveTo>
                      <a:pt x="105508" y="0"/>
                    </a:moveTo>
                    <a:cubicBezTo>
                      <a:pt x="96715" y="35169"/>
                      <a:pt x="87923" y="70339"/>
                      <a:pt x="76733" y="92719"/>
                    </a:cubicBezTo>
                    <a:cubicBezTo>
                      <a:pt x="65543" y="115099"/>
                      <a:pt x="51156" y="121494"/>
                      <a:pt x="38367" y="134283"/>
                    </a:cubicBezTo>
                    <a:cubicBezTo>
                      <a:pt x="25578" y="147072"/>
                      <a:pt x="12789" y="158262"/>
                      <a:pt x="0" y="169452"/>
                    </a:cubicBezTo>
                  </a:path>
                </a:pathLst>
              </a:custGeom>
              <a:no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863096" y="1780833"/>
                <a:ext cx="131163" cy="188644"/>
              </a:xfrm>
              <a:custGeom>
                <a:avLst/>
                <a:gdLst>
                  <a:gd name="connsiteX0" fmla="*/ 130723 w 130723"/>
                  <a:gd name="connsiteY0" fmla="*/ 0 h 188644"/>
                  <a:gd name="connsiteX1" fmla="*/ 107142 w 130723"/>
                  <a:gd name="connsiteY1" fmla="*/ 55021 h 188644"/>
                  <a:gd name="connsiteX2" fmla="*/ 86182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4960 w 130723"/>
                  <a:gd name="connsiteY3" fmla="*/ 70742 h 188644"/>
                  <a:gd name="connsiteX4" fmla="*/ 4960 w 130723"/>
                  <a:gd name="connsiteY4" fmla="*/ 125763 h 188644"/>
                  <a:gd name="connsiteX5" fmla="*/ 52121 w 130723"/>
                  <a:gd name="connsiteY5" fmla="*/ 188644 h 188644"/>
                  <a:gd name="connsiteX0" fmla="*/ 132203 w 132203"/>
                  <a:gd name="connsiteY0" fmla="*/ 0 h 188644"/>
                  <a:gd name="connsiteX1" fmla="*/ 108622 w 132203"/>
                  <a:gd name="connsiteY1" fmla="*/ 55021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2191 w 132203"/>
                  <a:gd name="connsiteY1" fmla="*/ 32396 h 188644"/>
                  <a:gd name="connsiteX2" fmla="*/ 108622 w 132203"/>
                  <a:gd name="connsiteY2" fmla="*/ 45430 h 188644"/>
                  <a:gd name="connsiteX3" fmla="*/ 62150 w 132203"/>
                  <a:gd name="connsiteY3" fmla="*/ 49470 h 188644"/>
                  <a:gd name="connsiteX4" fmla="*/ 6440 w 132203"/>
                  <a:gd name="connsiteY4" fmla="*/ 70742 h 188644"/>
                  <a:gd name="connsiteX5" fmla="*/ 6440 w 132203"/>
                  <a:gd name="connsiteY5" fmla="*/ 125763 h 188644"/>
                  <a:gd name="connsiteX6" fmla="*/ 53601 w 132203"/>
                  <a:gd name="connsiteY6"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4335 w 132203"/>
                  <a:gd name="connsiteY1" fmla="*/ 43049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1163 w 131163"/>
                  <a:gd name="connsiteY0" fmla="*/ 0 h 188644"/>
                  <a:gd name="connsiteX1" fmla="*/ 93295 w 131163"/>
                  <a:gd name="connsiteY1" fmla="*/ 43049 h 188644"/>
                  <a:gd name="connsiteX2" fmla="*/ 44441 w 131163"/>
                  <a:gd name="connsiteY2" fmla="*/ 54232 h 188644"/>
                  <a:gd name="connsiteX3" fmla="*/ 5400 w 131163"/>
                  <a:gd name="connsiteY3" fmla="*/ 70742 h 188644"/>
                  <a:gd name="connsiteX4" fmla="*/ 5400 w 131163"/>
                  <a:gd name="connsiteY4" fmla="*/ 125763 h 188644"/>
                  <a:gd name="connsiteX5" fmla="*/ 52561 w 131163"/>
                  <a:gd name="connsiteY5" fmla="*/ 188644 h 188644"/>
                  <a:gd name="connsiteX0" fmla="*/ 131163 w 131163"/>
                  <a:gd name="connsiteY0" fmla="*/ 0 h 188644"/>
                  <a:gd name="connsiteX1" fmla="*/ 93295 w 131163"/>
                  <a:gd name="connsiteY1" fmla="*/ 43049 h 188644"/>
                  <a:gd name="connsiteX2" fmla="*/ 5400 w 131163"/>
                  <a:gd name="connsiteY2" fmla="*/ 70742 h 188644"/>
                  <a:gd name="connsiteX3" fmla="*/ 5400 w 131163"/>
                  <a:gd name="connsiteY3" fmla="*/ 125763 h 188644"/>
                  <a:gd name="connsiteX4" fmla="*/ 52561 w 131163"/>
                  <a:gd name="connsiteY4" fmla="*/ 188644 h 188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63" h="188644">
                    <a:moveTo>
                      <a:pt x="131163" y="0"/>
                    </a:moveTo>
                    <a:cubicBezTo>
                      <a:pt x="126250" y="9465"/>
                      <a:pt x="114255" y="31259"/>
                      <a:pt x="93295" y="43049"/>
                    </a:cubicBezTo>
                    <a:cubicBezTo>
                      <a:pt x="72335" y="54839"/>
                      <a:pt x="20049" y="56956"/>
                      <a:pt x="5400" y="70742"/>
                    </a:cubicBezTo>
                    <a:cubicBezTo>
                      <a:pt x="-1107" y="82664"/>
                      <a:pt x="-2460" y="106113"/>
                      <a:pt x="5400" y="125763"/>
                    </a:cubicBezTo>
                    <a:cubicBezTo>
                      <a:pt x="13260" y="145413"/>
                      <a:pt x="34657" y="166374"/>
                      <a:pt x="52561" y="188644"/>
                    </a:cubicBez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4930593" y="1793979"/>
                <a:ext cx="105508" cy="169452"/>
              </a:xfrm>
              <a:custGeom>
                <a:avLst/>
                <a:gdLst>
                  <a:gd name="connsiteX0" fmla="*/ 105508 w 105508"/>
                  <a:gd name="connsiteY0" fmla="*/ 0 h 169452"/>
                  <a:gd name="connsiteX1" fmla="*/ 76733 w 105508"/>
                  <a:gd name="connsiteY1" fmla="*/ 92719 h 169452"/>
                  <a:gd name="connsiteX2" fmla="*/ 38367 w 105508"/>
                  <a:gd name="connsiteY2" fmla="*/ 134283 h 169452"/>
                  <a:gd name="connsiteX3" fmla="*/ 0 w 105508"/>
                  <a:gd name="connsiteY3" fmla="*/ 169452 h 169452"/>
                </a:gdLst>
                <a:ahLst/>
                <a:cxnLst>
                  <a:cxn ang="0">
                    <a:pos x="connsiteX0" y="connsiteY0"/>
                  </a:cxn>
                  <a:cxn ang="0">
                    <a:pos x="connsiteX1" y="connsiteY1"/>
                  </a:cxn>
                  <a:cxn ang="0">
                    <a:pos x="connsiteX2" y="connsiteY2"/>
                  </a:cxn>
                  <a:cxn ang="0">
                    <a:pos x="connsiteX3" y="connsiteY3"/>
                  </a:cxn>
                </a:cxnLst>
                <a:rect l="l" t="t" r="r" b="b"/>
                <a:pathLst>
                  <a:path w="105508" h="169452">
                    <a:moveTo>
                      <a:pt x="105508" y="0"/>
                    </a:moveTo>
                    <a:cubicBezTo>
                      <a:pt x="96715" y="35169"/>
                      <a:pt x="87923" y="70339"/>
                      <a:pt x="76733" y="92719"/>
                    </a:cubicBezTo>
                    <a:cubicBezTo>
                      <a:pt x="65543" y="115099"/>
                      <a:pt x="51156" y="121494"/>
                      <a:pt x="38367" y="134283"/>
                    </a:cubicBezTo>
                    <a:cubicBezTo>
                      <a:pt x="25578" y="147072"/>
                      <a:pt x="12789" y="158262"/>
                      <a:pt x="0" y="169452"/>
                    </a:cubicBezTo>
                  </a:path>
                </a:pathLst>
              </a:custGeom>
              <a:no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584542" y="1875542"/>
                <a:ext cx="1252603" cy="1067309"/>
              </a:xfrm>
              <a:custGeom>
                <a:avLst/>
                <a:gdLst>
                  <a:gd name="connsiteX0" fmla="*/ 0 w 1233814"/>
                  <a:gd name="connsiteY0" fmla="*/ 91044 h 1067309"/>
                  <a:gd name="connsiteX1" fmla="*/ 93946 w 1233814"/>
                  <a:gd name="connsiteY1" fmla="*/ 31546 h 1067309"/>
                  <a:gd name="connsiteX2" fmla="*/ 197285 w 1233814"/>
                  <a:gd name="connsiteY2" fmla="*/ 231 h 1067309"/>
                  <a:gd name="connsiteX3" fmla="*/ 275573 w 1233814"/>
                  <a:gd name="connsiteY3" fmla="*/ 22151 h 1067309"/>
                  <a:gd name="connsiteX4" fmla="*/ 350729 w 1233814"/>
                  <a:gd name="connsiteY4" fmla="*/ 103570 h 1067309"/>
                  <a:gd name="connsiteX5" fmla="*/ 403965 w 1233814"/>
                  <a:gd name="connsiteY5" fmla="*/ 300855 h 1067309"/>
                  <a:gd name="connsiteX6" fmla="*/ 510436 w 1233814"/>
                  <a:gd name="connsiteY6" fmla="*/ 795633 h 1067309"/>
                  <a:gd name="connsiteX7" fmla="*/ 616907 w 1233814"/>
                  <a:gd name="connsiteY7" fmla="*/ 970998 h 1067309"/>
                  <a:gd name="connsiteX8" fmla="*/ 729642 w 1233814"/>
                  <a:gd name="connsiteY8" fmla="*/ 1052417 h 1067309"/>
                  <a:gd name="connsiteX9" fmla="*/ 879954 w 1233814"/>
                  <a:gd name="connsiteY9" fmla="*/ 1055548 h 1067309"/>
                  <a:gd name="connsiteX10" fmla="*/ 1002083 w 1233814"/>
                  <a:gd name="connsiteY10" fmla="*/ 930288 h 1067309"/>
                  <a:gd name="connsiteX11" fmla="*/ 1102291 w 1233814"/>
                  <a:gd name="connsiteY11" fmla="*/ 660979 h 1067309"/>
                  <a:gd name="connsiteX12" fmla="*/ 1164921 w 1233814"/>
                  <a:gd name="connsiteY12" fmla="*/ 407326 h 1067309"/>
                  <a:gd name="connsiteX13" fmla="*/ 1233814 w 1233814"/>
                  <a:gd name="connsiteY13" fmla="*/ 188121 h 1067309"/>
                  <a:gd name="connsiteX0" fmla="*/ 0 w 1221288"/>
                  <a:gd name="connsiteY0" fmla="*/ 106701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25489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3208"/>
                  <a:gd name="connsiteY0" fmla="*/ 125489 h 1067309"/>
                  <a:gd name="connsiteX1" fmla="*/ 81420 w 1243208"/>
                  <a:gd name="connsiteY1" fmla="*/ 31546 h 1067309"/>
                  <a:gd name="connsiteX2" fmla="*/ 184759 w 1243208"/>
                  <a:gd name="connsiteY2" fmla="*/ 231 h 1067309"/>
                  <a:gd name="connsiteX3" fmla="*/ 263047 w 1243208"/>
                  <a:gd name="connsiteY3" fmla="*/ 22151 h 1067309"/>
                  <a:gd name="connsiteX4" fmla="*/ 338203 w 1243208"/>
                  <a:gd name="connsiteY4" fmla="*/ 103570 h 1067309"/>
                  <a:gd name="connsiteX5" fmla="*/ 391439 w 1243208"/>
                  <a:gd name="connsiteY5" fmla="*/ 300855 h 1067309"/>
                  <a:gd name="connsiteX6" fmla="*/ 497910 w 1243208"/>
                  <a:gd name="connsiteY6" fmla="*/ 795633 h 1067309"/>
                  <a:gd name="connsiteX7" fmla="*/ 604381 w 1243208"/>
                  <a:gd name="connsiteY7" fmla="*/ 970998 h 1067309"/>
                  <a:gd name="connsiteX8" fmla="*/ 717116 w 1243208"/>
                  <a:gd name="connsiteY8" fmla="*/ 1052417 h 1067309"/>
                  <a:gd name="connsiteX9" fmla="*/ 867428 w 1243208"/>
                  <a:gd name="connsiteY9" fmla="*/ 1055548 h 1067309"/>
                  <a:gd name="connsiteX10" fmla="*/ 989557 w 1243208"/>
                  <a:gd name="connsiteY10" fmla="*/ 930288 h 1067309"/>
                  <a:gd name="connsiteX11" fmla="*/ 1089765 w 1243208"/>
                  <a:gd name="connsiteY11" fmla="*/ 660979 h 1067309"/>
                  <a:gd name="connsiteX12" fmla="*/ 1152395 w 1243208"/>
                  <a:gd name="connsiteY12" fmla="*/ 407326 h 1067309"/>
                  <a:gd name="connsiteX13" fmla="*/ 1243208 w 1243208"/>
                  <a:gd name="connsiteY13" fmla="*/ 153674 h 1067309"/>
                  <a:gd name="connsiteX0" fmla="*/ 0 w 1252603"/>
                  <a:gd name="connsiteY0" fmla="*/ 125489 h 1067309"/>
                  <a:gd name="connsiteX1" fmla="*/ 81420 w 1252603"/>
                  <a:gd name="connsiteY1" fmla="*/ 31546 h 1067309"/>
                  <a:gd name="connsiteX2" fmla="*/ 184759 w 1252603"/>
                  <a:gd name="connsiteY2" fmla="*/ 231 h 1067309"/>
                  <a:gd name="connsiteX3" fmla="*/ 263047 w 1252603"/>
                  <a:gd name="connsiteY3" fmla="*/ 22151 h 1067309"/>
                  <a:gd name="connsiteX4" fmla="*/ 338203 w 1252603"/>
                  <a:gd name="connsiteY4" fmla="*/ 103570 h 1067309"/>
                  <a:gd name="connsiteX5" fmla="*/ 391439 w 1252603"/>
                  <a:gd name="connsiteY5" fmla="*/ 300855 h 1067309"/>
                  <a:gd name="connsiteX6" fmla="*/ 497910 w 1252603"/>
                  <a:gd name="connsiteY6" fmla="*/ 795633 h 1067309"/>
                  <a:gd name="connsiteX7" fmla="*/ 604381 w 1252603"/>
                  <a:gd name="connsiteY7" fmla="*/ 970998 h 1067309"/>
                  <a:gd name="connsiteX8" fmla="*/ 717116 w 1252603"/>
                  <a:gd name="connsiteY8" fmla="*/ 1052417 h 1067309"/>
                  <a:gd name="connsiteX9" fmla="*/ 867428 w 1252603"/>
                  <a:gd name="connsiteY9" fmla="*/ 1055548 h 1067309"/>
                  <a:gd name="connsiteX10" fmla="*/ 989557 w 1252603"/>
                  <a:gd name="connsiteY10" fmla="*/ 930288 h 1067309"/>
                  <a:gd name="connsiteX11" fmla="*/ 1089765 w 1252603"/>
                  <a:gd name="connsiteY11" fmla="*/ 660979 h 1067309"/>
                  <a:gd name="connsiteX12" fmla="*/ 1152395 w 1252603"/>
                  <a:gd name="connsiteY12" fmla="*/ 407326 h 1067309"/>
                  <a:gd name="connsiteX13" fmla="*/ 1252603 w 1252603"/>
                  <a:gd name="connsiteY13" fmla="*/ 156806 h 1067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2603" h="1067309">
                    <a:moveTo>
                      <a:pt x="0" y="125489"/>
                    </a:moveTo>
                    <a:cubicBezTo>
                      <a:pt x="36795" y="84518"/>
                      <a:pt x="50627" y="52422"/>
                      <a:pt x="81420" y="31546"/>
                    </a:cubicBezTo>
                    <a:cubicBezTo>
                      <a:pt x="112213" y="10670"/>
                      <a:pt x="154488" y="1797"/>
                      <a:pt x="184759" y="231"/>
                    </a:cubicBezTo>
                    <a:cubicBezTo>
                      <a:pt x="215030" y="-1335"/>
                      <a:pt x="237473" y="4928"/>
                      <a:pt x="263047" y="22151"/>
                    </a:cubicBezTo>
                    <a:cubicBezTo>
                      <a:pt x="288621" y="39374"/>
                      <a:pt x="316804" y="57119"/>
                      <a:pt x="338203" y="103570"/>
                    </a:cubicBezTo>
                    <a:cubicBezTo>
                      <a:pt x="359602" y="150021"/>
                      <a:pt x="364821" y="185511"/>
                      <a:pt x="391439" y="300855"/>
                    </a:cubicBezTo>
                    <a:cubicBezTo>
                      <a:pt x="418057" y="416199"/>
                      <a:pt x="462420" y="683942"/>
                      <a:pt x="497910" y="795633"/>
                    </a:cubicBezTo>
                    <a:cubicBezTo>
                      <a:pt x="533400" y="907324"/>
                      <a:pt x="567847" y="928201"/>
                      <a:pt x="604381" y="970998"/>
                    </a:cubicBezTo>
                    <a:cubicBezTo>
                      <a:pt x="640915" y="1013795"/>
                      <a:pt x="673275" y="1038325"/>
                      <a:pt x="717116" y="1052417"/>
                    </a:cubicBezTo>
                    <a:cubicBezTo>
                      <a:pt x="760957" y="1066509"/>
                      <a:pt x="822021" y="1075903"/>
                      <a:pt x="867428" y="1055548"/>
                    </a:cubicBezTo>
                    <a:cubicBezTo>
                      <a:pt x="912835" y="1035193"/>
                      <a:pt x="952501" y="996050"/>
                      <a:pt x="989557" y="930288"/>
                    </a:cubicBezTo>
                    <a:cubicBezTo>
                      <a:pt x="1026613" y="864527"/>
                      <a:pt x="1062625" y="748139"/>
                      <a:pt x="1089765" y="660979"/>
                    </a:cubicBezTo>
                    <a:cubicBezTo>
                      <a:pt x="1116905" y="573819"/>
                      <a:pt x="1125255" y="491355"/>
                      <a:pt x="1152395" y="407326"/>
                    </a:cubicBezTo>
                    <a:cubicBezTo>
                      <a:pt x="1179535" y="323297"/>
                      <a:pt x="1204064" y="211607"/>
                      <a:pt x="1252603" y="156806"/>
                    </a:cubicBezTo>
                  </a:path>
                </a:pathLst>
              </a:custGeom>
              <a:noFill/>
              <a:ln w="1524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930058" y="1064566"/>
                <a:ext cx="2401863" cy="1088051"/>
              </a:xfrm>
              <a:custGeom>
                <a:avLst/>
                <a:gdLst>
                  <a:gd name="connsiteX0" fmla="*/ 0 w 2091846"/>
                  <a:gd name="connsiteY0" fmla="*/ 1076333 h 1084914"/>
                  <a:gd name="connsiteX1" fmla="*/ 284967 w 2091846"/>
                  <a:gd name="connsiteY1" fmla="*/ 1082596 h 1084914"/>
                  <a:gd name="connsiteX2" fmla="*/ 488515 w 2091846"/>
                  <a:gd name="connsiteY2" fmla="*/ 1041886 h 1084914"/>
                  <a:gd name="connsiteX3" fmla="*/ 638827 w 2091846"/>
                  <a:gd name="connsiteY3" fmla="*/ 932283 h 1084914"/>
                  <a:gd name="connsiteX4" fmla="*/ 720246 w 2091846"/>
                  <a:gd name="connsiteY4" fmla="*/ 672368 h 1084914"/>
                  <a:gd name="connsiteX5" fmla="*/ 829849 w 2091846"/>
                  <a:gd name="connsiteY5" fmla="*/ 221431 h 1084914"/>
                  <a:gd name="connsiteX6" fmla="*/ 914400 w 2091846"/>
                  <a:gd name="connsiteY6" fmla="*/ 67987 h 1084914"/>
                  <a:gd name="connsiteX7" fmla="*/ 992687 w 2091846"/>
                  <a:gd name="connsiteY7" fmla="*/ 14752 h 1084914"/>
                  <a:gd name="connsiteX8" fmla="*/ 1077238 w 2091846"/>
                  <a:gd name="connsiteY8" fmla="*/ 2226 h 1084914"/>
                  <a:gd name="connsiteX9" fmla="*/ 1183709 w 2091846"/>
                  <a:gd name="connsiteY9" fmla="*/ 52330 h 1084914"/>
                  <a:gd name="connsiteX10" fmla="*/ 1302706 w 2091846"/>
                  <a:gd name="connsiteY10" fmla="*/ 296587 h 1084914"/>
                  <a:gd name="connsiteX11" fmla="*/ 1484334 w 2091846"/>
                  <a:gd name="connsiteY11" fmla="*/ 838338 h 1084914"/>
                  <a:gd name="connsiteX12" fmla="*/ 1615857 w 2091846"/>
                  <a:gd name="connsiteY12" fmla="*/ 998045 h 1084914"/>
                  <a:gd name="connsiteX13" fmla="*/ 1750512 w 2091846"/>
                  <a:gd name="connsiteY13" fmla="*/ 1038755 h 1084914"/>
                  <a:gd name="connsiteX14" fmla="*/ 1860115 w 2091846"/>
                  <a:gd name="connsiteY14" fmla="*/ 998045 h 1084914"/>
                  <a:gd name="connsiteX15" fmla="*/ 1913350 w 2091846"/>
                  <a:gd name="connsiteY15" fmla="*/ 891574 h 1084914"/>
                  <a:gd name="connsiteX16" fmla="*/ 1985375 w 2091846"/>
                  <a:gd name="connsiteY16" fmla="*/ 822681 h 1084914"/>
                  <a:gd name="connsiteX17" fmla="*/ 2091846 w 2091846"/>
                  <a:gd name="connsiteY17" fmla="*/ 797629 h 1084914"/>
                  <a:gd name="connsiteX0" fmla="*/ 0 w 2123162"/>
                  <a:gd name="connsiteY0" fmla="*/ 1085728 h 1089324"/>
                  <a:gd name="connsiteX1" fmla="*/ 316283 w 2123162"/>
                  <a:gd name="connsiteY1" fmla="*/ 1082596 h 1089324"/>
                  <a:gd name="connsiteX2" fmla="*/ 519831 w 2123162"/>
                  <a:gd name="connsiteY2" fmla="*/ 1041886 h 1089324"/>
                  <a:gd name="connsiteX3" fmla="*/ 670143 w 2123162"/>
                  <a:gd name="connsiteY3" fmla="*/ 932283 h 1089324"/>
                  <a:gd name="connsiteX4" fmla="*/ 751562 w 2123162"/>
                  <a:gd name="connsiteY4" fmla="*/ 672368 h 1089324"/>
                  <a:gd name="connsiteX5" fmla="*/ 861165 w 2123162"/>
                  <a:gd name="connsiteY5" fmla="*/ 221431 h 1089324"/>
                  <a:gd name="connsiteX6" fmla="*/ 945716 w 2123162"/>
                  <a:gd name="connsiteY6" fmla="*/ 67987 h 1089324"/>
                  <a:gd name="connsiteX7" fmla="*/ 1024003 w 2123162"/>
                  <a:gd name="connsiteY7" fmla="*/ 14752 h 1089324"/>
                  <a:gd name="connsiteX8" fmla="*/ 1108554 w 2123162"/>
                  <a:gd name="connsiteY8" fmla="*/ 2226 h 1089324"/>
                  <a:gd name="connsiteX9" fmla="*/ 1215025 w 2123162"/>
                  <a:gd name="connsiteY9" fmla="*/ 52330 h 1089324"/>
                  <a:gd name="connsiteX10" fmla="*/ 1334022 w 2123162"/>
                  <a:gd name="connsiteY10" fmla="*/ 296587 h 1089324"/>
                  <a:gd name="connsiteX11" fmla="*/ 1515650 w 2123162"/>
                  <a:gd name="connsiteY11" fmla="*/ 838338 h 1089324"/>
                  <a:gd name="connsiteX12" fmla="*/ 1647173 w 2123162"/>
                  <a:gd name="connsiteY12" fmla="*/ 998045 h 1089324"/>
                  <a:gd name="connsiteX13" fmla="*/ 1781828 w 2123162"/>
                  <a:gd name="connsiteY13" fmla="*/ 1038755 h 1089324"/>
                  <a:gd name="connsiteX14" fmla="*/ 1891431 w 2123162"/>
                  <a:gd name="connsiteY14" fmla="*/ 998045 h 1089324"/>
                  <a:gd name="connsiteX15" fmla="*/ 1944666 w 2123162"/>
                  <a:gd name="connsiteY15" fmla="*/ 891574 h 1089324"/>
                  <a:gd name="connsiteX16" fmla="*/ 2016691 w 2123162"/>
                  <a:gd name="connsiteY16" fmla="*/ 822681 h 1089324"/>
                  <a:gd name="connsiteX17" fmla="*/ 2123162 w 2123162"/>
                  <a:gd name="connsiteY17" fmla="*/ 797629 h 1089324"/>
                  <a:gd name="connsiteX0" fmla="*/ 0 w 2116898"/>
                  <a:gd name="connsiteY0" fmla="*/ 1076333 h 1084914"/>
                  <a:gd name="connsiteX1" fmla="*/ 310019 w 2116898"/>
                  <a:gd name="connsiteY1" fmla="*/ 1082596 h 1084914"/>
                  <a:gd name="connsiteX2" fmla="*/ 513567 w 2116898"/>
                  <a:gd name="connsiteY2" fmla="*/ 1041886 h 1084914"/>
                  <a:gd name="connsiteX3" fmla="*/ 663879 w 2116898"/>
                  <a:gd name="connsiteY3" fmla="*/ 932283 h 1084914"/>
                  <a:gd name="connsiteX4" fmla="*/ 745298 w 2116898"/>
                  <a:gd name="connsiteY4" fmla="*/ 672368 h 1084914"/>
                  <a:gd name="connsiteX5" fmla="*/ 854901 w 2116898"/>
                  <a:gd name="connsiteY5" fmla="*/ 221431 h 1084914"/>
                  <a:gd name="connsiteX6" fmla="*/ 939452 w 2116898"/>
                  <a:gd name="connsiteY6" fmla="*/ 67987 h 1084914"/>
                  <a:gd name="connsiteX7" fmla="*/ 1017739 w 2116898"/>
                  <a:gd name="connsiteY7" fmla="*/ 14752 h 1084914"/>
                  <a:gd name="connsiteX8" fmla="*/ 1102290 w 2116898"/>
                  <a:gd name="connsiteY8" fmla="*/ 2226 h 1084914"/>
                  <a:gd name="connsiteX9" fmla="*/ 1208761 w 2116898"/>
                  <a:gd name="connsiteY9" fmla="*/ 52330 h 1084914"/>
                  <a:gd name="connsiteX10" fmla="*/ 1327758 w 2116898"/>
                  <a:gd name="connsiteY10" fmla="*/ 296587 h 1084914"/>
                  <a:gd name="connsiteX11" fmla="*/ 1509386 w 2116898"/>
                  <a:gd name="connsiteY11" fmla="*/ 838338 h 1084914"/>
                  <a:gd name="connsiteX12" fmla="*/ 1640909 w 2116898"/>
                  <a:gd name="connsiteY12" fmla="*/ 998045 h 1084914"/>
                  <a:gd name="connsiteX13" fmla="*/ 1775564 w 2116898"/>
                  <a:gd name="connsiteY13" fmla="*/ 1038755 h 1084914"/>
                  <a:gd name="connsiteX14" fmla="*/ 1885167 w 2116898"/>
                  <a:gd name="connsiteY14" fmla="*/ 998045 h 1084914"/>
                  <a:gd name="connsiteX15" fmla="*/ 1938402 w 2116898"/>
                  <a:gd name="connsiteY15" fmla="*/ 891574 h 1084914"/>
                  <a:gd name="connsiteX16" fmla="*/ 2010427 w 2116898"/>
                  <a:gd name="connsiteY16" fmla="*/ 822681 h 1084914"/>
                  <a:gd name="connsiteX17" fmla="*/ 2116898 w 2116898"/>
                  <a:gd name="connsiteY17" fmla="*/ 797629 h 1084914"/>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32283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29641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39036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1495 w 2116898"/>
                  <a:gd name="connsiteY10" fmla="*/ 309114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996 h 1081400"/>
                  <a:gd name="connsiteX1" fmla="*/ 300624 w 2116898"/>
                  <a:gd name="connsiteY1" fmla="*/ 1076996 h 1081400"/>
                  <a:gd name="connsiteX2" fmla="*/ 513567 w 2116898"/>
                  <a:gd name="connsiteY2" fmla="*/ 1042549 h 1081400"/>
                  <a:gd name="connsiteX3" fmla="*/ 663879 w 2116898"/>
                  <a:gd name="connsiteY3" fmla="*/ 914157 h 1081400"/>
                  <a:gd name="connsiteX4" fmla="*/ 742168 w 2116898"/>
                  <a:gd name="connsiteY4" fmla="*/ 632322 h 1081400"/>
                  <a:gd name="connsiteX5" fmla="*/ 829849 w 2116898"/>
                  <a:gd name="connsiteY5" fmla="*/ 262804 h 1081400"/>
                  <a:gd name="connsiteX6" fmla="*/ 939452 w 2116898"/>
                  <a:gd name="connsiteY6" fmla="*/ 68650 h 1081400"/>
                  <a:gd name="connsiteX7" fmla="*/ 1017739 w 2116898"/>
                  <a:gd name="connsiteY7" fmla="*/ 15415 h 1081400"/>
                  <a:gd name="connsiteX8" fmla="*/ 1102290 w 2116898"/>
                  <a:gd name="connsiteY8" fmla="*/ 2889 h 1081400"/>
                  <a:gd name="connsiteX9" fmla="*/ 1189972 w 2116898"/>
                  <a:gd name="connsiteY9" fmla="*/ 62388 h 1081400"/>
                  <a:gd name="connsiteX10" fmla="*/ 1321495 w 2116898"/>
                  <a:gd name="connsiteY10" fmla="*/ 309777 h 1081400"/>
                  <a:gd name="connsiteX11" fmla="*/ 1509386 w 2116898"/>
                  <a:gd name="connsiteY11" fmla="*/ 839001 h 1081400"/>
                  <a:gd name="connsiteX12" fmla="*/ 1640909 w 2116898"/>
                  <a:gd name="connsiteY12" fmla="*/ 998708 h 1081400"/>
                  <a:gd name="connsiteX13" fmla="*/ 1775564 w 2116898"/>
                  <a:gd name="connsiteY13" fmla="*/ 1039418 h 1081400"/>
                  <a:gd name="connsiteX14" fmla="*/ 1885167 w 2116898"/>
                  <a:gd name="connsiteY14" fmla="*/ 998708 h 1081400"/>
                  <a:gd name="connsiteX15" fmla="*/ 1938402 w 2116898"/>
                  <a:gd name="connsiteY15" fmla="*/ 892237 h 1081400"/>
                  <a:gd name="connsiteX16" fmla="*/ 2010427 w 2116898"/>
                  <a:gd name="connsiteY16" fmla="*/ 823344 h 1081400"/>
                  <a:gd name="connsiteX17" fmla="*/ 2116898 w 2116898"/>
                  <a:gd name="connsiteY17" fmla="*/ 798292 h 1081400"/>
                  <a:gd name="connsiteX0" fmla="*/ 0 w 2116898"/>
                  <a:gd name="connsiteY0" fmla="*/ 1077218 h 1081622"/>
                  <a:gd name="connsiteX1" fmla="*/ 300624 w 2116898"/>
                  <a:gd name="connsiteY1" fmla="*/ 1077218 h 1081622"/>
                  <a:gd name="connsiteX2" fmla="*/ 513567 w 2116898"/>
                  <a:gd name="connsiteY2" fmla="*/ 1042771 h 1081622"/>
                  <a:gd name="connsiteX3" fmla="*/ 663879 w 2116898"/>
                  <a:gd name="connsiteY3" fmla="*/ 914379 h 1081622"/>
                  <a:gd name="connsiteX4" fmla="*/ 742168 w 2116898"/>
                  <a:gd name="connsiteY4" fmla="*/ 632544 h 1081622"/>
                  <a:gd name="connsiteX5" fmla="*/ 829849 w 2116898"/>
                  <a:gd name="connsiteY5" fmla="*/ 263026 h 1081622"/>
                  <a:gd name="connsiteX6" fmla="*/ 939452 w 2116898"/>
                  <a:gd name="connsiteY6" fmla="*/ 68872 h 1081622"/>
                  <a:gd name="connsiteX7" fmla="*/ 1017739 w 2116898"/>
                  <a:gd name="connsiteY7" fmla="*/ 15637 h 1081622"/>
                  <a:gd name="connsiteX8" fmla="*/ 1102290 w 2116898"/>
                  <a:gd name="connsiteY8" fmla="*/ 3111 h 1081622"/>
                  <a:gd name="connsiteX9" fmla="*/ 1196235 w 2116898"/>
                  <a:gd name="connsiteY9" fmla="*/ 65742 h 1081622"/>
                  <a:gd name="connsiteX10" fmla="*/ 1321495 w 2116898"/>
                  <a:gd name="connsiteY10" fmla="*/ 309999 h 1081622"/>
                  <a:gd name="connsiteX11" fmla="*/ 1509386 w 2116898"/>
                  <a:gd name="connsiteY11" fmla="*/ 839223 h 1081622"/>
                  <a:gd name="connsiteX12" fmla="*/ 1640909 w 2116898"/>
                  <a:gd name="connsiteY12" fmla="*/ 998930 h 1081622"/>
                  <a:gd name="connsiteX13" fmla="*/ 1775564 w 2116898"/>
                  <a:gd name="connsiteY13" fmla="*/ 1039640 h 1081622"/>
                  <a:gd name="connsiteX14" fmla="*/ 1885167 w 2116898"/>
                  <a:gd name="connsiteY14" fmla="*/ 998930 h 1081622"/>
                  <a:gd name="connsiteX15" fmla="*/ 1938402 w 2116898"/>
                  <a:gd name="connsiteY15" fmla="*/ 892459 h 1081622"/>
                  <a:gd name="connsiteX16" fmla="*/ 2010427 w 2116898"/>
                  <a:gd name="connsiteY16" fmla="*/ 823566 h 1081622"/>
                  <a:gd name="connsiteX17" fmla="*/ 2116898 w 2116898"/>
                  <a:gd name="connsiteY17" fmla="*/ 798514 h 1081622"/>
                  <a:gd name="connsiteX0" fmla="*/ 0 w 2116898"/>
                  <a:gd name="connsiteY0" fmla="*/ 1061645 h 1066049"/>
                  <a:gd name="connsiteX1" fmla="*/ 300624 w 2116898"/>
                  <a:gd name="connsiteY1" fmla="*/ 1061645 h 1066049"/>
                  <a:gd name="connsiteX2" fmla="*/ 513567 w 2116898"/>
                  <a:gd name="connsiteY2" fmla="*/ 1027198 h 1066049"/>
                  <a:gd name="connsiteX3" fmla="*/ 663879 w 2116898"/>
                  <a:gd name="connsiteY3" fmla="*/ 898806 h 1066049"/>
                  <a:gd name="connsiteX4" fmla="*/ 742168 w 2116898"/>
                  <a:gd name="connsiteY4" fmla="*/ 616971 h 1066049"/>
                  <a:gd name="connsiteX5" fmla="*/ 829849 w 2116898"/>
                  <a:gd name="connsiteY5" fmla="*/ 247453 h 1066049"/>
                  <a:gd name="connsiteX6" fmla="*/ 939452 w 2116898"/>
                  <a:gd name="connsiteY6" fmla="*/ 53299 h 1066049"/>
                  <a:gd name="connsiteX7" fmla="*/ 1017739 w 2116898"/>
                  <a:gd name="connsiteY7" fmla="*/ 64 h 1066049"/>
                  <a:gd name="connsiteX8" fmla="*/ 1196235 w 2116898"/>
                  <a:gd name="connsiteY8" fmla="*/ 50169 h 1066049"/>
                  <a:gd name="connsiteX9" fmla="*/ 1321495 w 2116898"/>
                  <a:gd name="connsiteY9" fmla="*/ 294426 h 1066049"/>
                  <a:gd name="connsiteX10" fmla="*/ 1509386 w 2116898"/>
                  <a:gd name="connsiteY10" fmla="*/ 823650 h 1066049"/>
                  <a:gd name="connsiteX11" fmla="*/ 1640909 w 2116898"/>
                  <a:gd name="connsiteY11" fmla="*/ 983357 h 1066049"/>
                  <a:gd name="connsiteX12" fmla="*/ 1775564 w 2116898"/>
                  <a:gd name="connsiteY12" fmla="*/ 1024067 h 1066049"/>
                  <a:gd name="connsiteX13" fmla="*/ 1885167 w 2116898"/>
                  <a:gd name="connsiteY13" fmla="*/ 983357 h 1066049"/>
                  <a:gd name="connsiteX14" fmla="*/ 1938402 w 2116898"/>
                  <a:gd name="connsiteY14" fmla="*/ 876886 h 1066049"/>
                  <a:gd name="connsiteX15" fmla="*/ 2010427 w 2116898"/>
                  <a:gd name="connsiteY15" fmla="*/ 807993 h 1066049"/>
                  <a:gd name="connsiteX16" fmla="*/ 2116898 w 2116898"/>
                  <a:gd name="connsiteY16" fmla="*/ 782941 h 1066049"/>
                  <a:gd name="connsiteX0" fmla="*/ 0 w 2116898"/>
                  <a:gd name="connsiteY0" fmla="*/ 1086641 h 1091045"/>
                  <a:gd name="connsiteX1" fmla="*/ 300624 w 2116898"/>
                  <a:gd name="connsiteY1" fmla="*/ 1086641 h 1091045"/>
                  <a:gd name="connsiteX2" fmla="*/ 513567 w 2116898"/>
                  <a:gd name="connsiteY2" fmla="*/ 1052194 h 1091045"/>
                  <a:gd name="connsiteX3" fmla="*/ 663879 w 2116898"/>
                  <a:gd name="connsiteY3" fmla="*/ 923802 h 1091045"/>
                  <a:gd name="connsiteX4" fmla="*/ 742168 w 2116898"/>
                  <a:gd name="connsiteY4" fmla="*/ 641967 h 1091045"/>
                  <a:gd name="connsiteX5" fmla="*/ 829849 w 2116898"/>
                  <a:gd name="connsiteY5" fmla="*/ 272449 h 1091045"/>
                  <a:gd name="connsiteX6" fmla="*/ 939452 w 2116898"/>
                  <a:gd name="connsiteY6" fmla="*/ 78295 h 1091045"/>
                  <a:gd name="connsiteX7" fmla="*/ 1080369 w 2116898"/>
                  <a:gd name="connsiteY7" fmla="*/ 8 h 1091045"/>
                  <a:gd name="connsiteX8" fmla="*/ 1196235 w 2116898"/>
                  <a:gd name="connsiteY8" fmla="*/ 75165 h 1091045"/>
                  <a:gd name="connsiteX9" fmla="*/ 1321495 w 2116898"/>
                  <a:gd name="connsiteY9" fmla="*/ 319422 h 1091045"/>
                  <a:gd name="connsiteX10" fmla="*/ 1509386 w 2116898"/>
                  <a:gd name="connsiteY10" fmla="*/ 848646 h 1091045"/>
                  <a:gd name="connsiteX11" fmla="*/ 1640909 w 2116898"/>
                  <a:gd name="connsiteY11" fmla="*/ 1008353 h 1091045"/>
                  <a:gd name="connsiteX12" fmla="*/ 1775564 w 2116898"/>
                  <a:gd name="connsiteY12" fmla="*/ 1049063 h 1091045"/>
                  <a:gd name="connsiteX13" fmla="*/ 1885167 w 2116898"/>
                  <a:gd name="connsiteY13" fmla="*/ 1008353 h 1091045"/>
                  <a:gd name="connsiteX14" fmla="*/ 1938402 w 2116898"/>
                  <a:gd name="connsiteY14" fmla="*/ 901882 h 1091045"/>
                  <a:gd name="connsiteX15" fmla="*/ 2010427 w 2116898"/>
                  <a:gd name="connsiteY15" fmla="*/ 832989 h 1091045"/>
                  <a:gd name="connsiteX16" fmla="*/ 2116898 w 2116898"/>
                  <a:gd name="connsiteY16" fmla="*/ 807937 h 1091045"/>
                  <a:gd name="connsiteX0" fmla="*/ 0 w 2116898"/>
                  <a:gd name="connsiteY0" fmla="*/ 1074124 h 1078528"/>
                  <a:gd name="connsiteX1" fmla="*/ 300624 w 2116898"/>
                  <a:gd name="connsiteY1" fmla="*/ 1074124 h 1078528"/>
                  <a:gd name="connsiteX2" fmla="*/ 513567 w 2116898"/>
                  <a:gd name="connsiteY2" fmla="*/ 1039677 h 1078528"/>
                  <a:gd name="connsiteX3" fmla="*/ 663879 w 2116898"/>
                  <a:gd name="connsiteY3" fmla="*/ 911285 h 1078528"/>
                  <a:gd name="connsiteX4" fmla="*/ 742168 w 2116898"/>
                  <a:gd name="connsiteY4" fmla="*/ 629450 h 1078528"/>
                  <a:gd name="connsiteX5" fmla="*/ 829849 w 2116898"/>
                  <a:gd name="connsiteY5" fmla="*/ 259932 h 1078528"/>
                  <a:gd name="connsiteX6" fmla="*/ 939452 w 2116898"/>
                  <a:gd name="connsiteY6" fmla="*/ 65778 h 1078528"/>
                  <a:gd name="connsiteX7" fmla="*/ 1092895 w 2116898"/>
                  <a:gd name="connsiteY7" fmla="*/ 17 h 1078528"/>
                  <a:gd name="connsiteX8" fmla="*/ 1196235 w 2116898"/>
                  <a:gd name="connsiteY8" fmla="*/ 62648 h 1078528"/>
                  <a:gd name="connsiteX9" fmla="*/ 1321495 w 2116898"/>
                  <a:gd name="connsiteY9" fmla="*/ 306905 h 1078528"/>
                  <a:gd name="connsiteX10" fmla="*/ 1509386 w 2116898"/>
                  <a:gd name="connsiteY10" fmla="*/ 836129 h 1078528"/>
                  <a:gd name="connsiteX11" fmla="*/ 1640909 w 2116898"/>
                  <a:gd name="connsiteY11" fmla="*/ 995836 h 1078528"/>
                  <a:gd name="connsiteX12" fmla="*/ 1775564 w 2116898"/>
                  <a:gd name="connsiteY12" fmla="*/ 1036546 h 1078528"/>
                  <a:gd name="connsiteX13" fmla="*/ 1885167 w 2116898"/>
                  <a:gd name="connsiteY13" fmla="*/ 995836 h 1078528"/>
                  <a:gd name="connsiteX14" fmla="*/ 1938402 w 2116898"/>
                  <a:gd name="connsiteY14" fmla="*/ 889365 h 1078528"/>
                  <a:gd name="connsiteX15" fmla="*/ 2010427 w 2116898"/>
                  <a:gd name="connsiteY15" fmla="*/ 820472 h 1078528"/>
                  <a:gd name="connsiteX16" fmla="*/ 2116898 w 2116898"/>
                  <a:gd name="connsiteY16" fmla="*/ 795420 h 1078528"/>
                  <a:gd name="connsiteX0" fmla="*/ 0 w 2116898"/>
                  <a:gd name="connsiteY0" fmla="*/ 1083511 h 1087915"/>
                  <a:gd name="connsiteX1" fmla="*/ 300624 w 2116898"/>
                  <a:gd name="connsiteY1" fmla="*/ 1083511 h 1087915"/>
                  <a:gd name="connsiteX2" fmla="*/ 513567 w 2116898"/>
                  <a:gd name="connsiteY2" fmla="*/ 1049064 h 1087915"/>
                  <a:gd name="connsiteX3" fmla="*/ 663879 w 2116898"/>
                  <a:gd name="connsiteY3" fmla="*/ 920672 h 1087915"/>
                  <a:gd name="connsiteX4" fmla="*/ 742168 w 2116898"/>
                  <a:gd name="connsiteY4" fmla="*/ 638837 h 1087915"/>
                  <a:gd name="connsiteX5" fmla="*/ 829849 w 2116898"/>
                  <a:gd name="connsiteY5" fmla="*/ 269319 h 1087915"/>
                  <a:gd name="connsiteX6" fmla="*/ 939452 w 2116898"/>
                  <a:gd name="connsiteY6" fmla="*/ 75165 h 1087915"/>
                  <a:gd name="connsiteX7" fmla="*/ 1089764 w 2116898"/>
                  <a:gd name="connsiteY7" fmla="*/ 10 h 1087915"/>
                  <a:gd name="connsiteX8" fmla="*/ 1196235 w 2116898"/>
                  <a:gd name="connsiteY8" fmla="*/ 72035 h 1087915"/>
                  <a:gd name="connsiteX9" fmla="*/ 1321495 w 2116898"/>
                  <a:gd name="connsiteY9" fmla="*/ 316292 h 1087915"/>
                  <a:gd name="connsiteX10" fmla="*/ 1509386 w 2116898"/>
                  <a:gd name="connsiteY10" fmla="*/ 845516 h 1087915"/>
                  <a:gd name="connsiteX11" fmla="*/ 1640909 w 2116898"/>
                  <a:gd name="connsiteY11" fmla="*/ 1005223 h 1087915"/>
                  <a:gd name="connsiteX12" fmla="*/ 1775564 w 2116898"/>
                  <a:gd name="connsiteY12" fmla="*/ 1045933 h 1087915"/>
                  <a:gd name="connsiteX13" fmla="*/ 1885167 w 2116898"/>
                  <a:gd name="connsiteY13" fmla="*/ 1005223 h 1087915"/>
                  <a:gd name="connsiteX14" fmla="*/ 1938402 w 2116898"/>
                  <a:gd name="connsiteY14" fmla="*/ 898752 h 1087915"/>
                  <a:gd name="connsiteX15" fmla="*/ 2010427 w 2116898"/>
                  <a:gd name="connsiteY15" fmla="*/ 829859 h 1087915"/>
                  <a:gd name="connsiteX16" fmla="*/ 2116898 w 2116898"/>
                  <a:gd name="connsiteY16" fmla="*/ 804807 h 1087915"/>
                  <a:gd name="connsiteX0" fmla="*/ 0 w 2116898"/>
                  <a:gd name="connsiteY0" fmla="*/ 1084558 h 1088962"/>
                  <a:gd name="connsiteX1" fmla="*/ 300624 w 2116898"/>
                  <a:gd name="connsiteY1" fmla="*/ 1084558 h 1088962"/>
                  <a:gd name="connsiteX2" fmla="*/ 513567 w 2116898"/>
                  <a:gd name="connsiteY2" fmla="*/ 1050111 h 1088962"/>
                  <a:gd name="connsiteX3" fmla="*/ 663879 w 2116898"/>
                  <a:gd name="connsiteY3" fmla="*/ 921719 h 1088962"/>
                  <a:gd name="connsiteX4" fmla="*/ 742168 w 2116898"/>
                  <a:gd name="connsiteY4" fmla="*/ 639884 h 1088962"/>
                  <a:gd name="connsiteX5" fmla="*/ 829849 w 2116898"/>
                  <a:gd name="connsiteY5" fmla="*/ 270366 h 1088962"/>
                  <a:gd name="connsiteX6" fmla="*/ 939452 w 2116898"/>
                  <a:gd name="connsiteY6" fmla="*/ 76212 h 1088962"/>
                  <a:gd name="connsiteX7" fmla="*/ 1089764 w 2116898"/>
                  <a:gd name="connsiteY7" fmla="*/ 1057 h 1088962"/>
                  <a:gd name="connsiteX8" fmla="*/ 1196235 w 2116898"/>
                  <a:gd name="connsiteY8" fmla="*/ 73082 h 1088962"/>
                  <a:gd name="connsiteX9" fmla="*/ 1321495 w 2116898"/>
                  <a:gd name="connsiteY9" fmla="*/ 317339 h 1088962"/>
                  <a:gd name="connsiteX10" fmla="*/ 1509386 w 2116898"/>
                  <a:gd name="connsiteY10" fmla="*/ 846563 h 1088962"/>
                  <a:gd name="connsiteX11" fmla="*/ 1640909 w 2116898"/>
                  <a:gd name="connsiteY11" fmla="*/ 1006270 h 1088962"/>
                  <a:gd name="connsiteX12" fmla="*/ 1775564 w 2116898"/>
                  <a:gd name="connsiteY12" fmla="*/ 1046980 h 1088962"/>
                  <a:gd name="connsiteX13" fmla="*/ 1885167 w 2116898"/>
                  <a:gd name="connsiteY13" fmla="*/ 1006270 h 1088962"/>
                  <a:gd name="connsiteX14" fmla="*/ 1938402 w 2116898"/>
                  <a:gd name="connsiteY14" fmla="*/ 899799 h 1088962"/>
                  <a:gd name="connsiteX15" fmla="*/ 2010427 w 2116898"/>
                  <a:gd name="connsiteY15" fmla="*/ 830906 h 1088962"/>
                  <a:gd name="connsiteX16" fmla="*/ 2116898 w 2116898"/>
                  <a:gd name="connsiteY16" fmla="*/ 805854 h 1088962"/>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196235 w 2116898"/>
                  <a:gd name="connsiteY8" fmla="*/ 72171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41480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25044 w 2116898"/>
                  <a:gd name="connsiteY10" fmla="*/ 851915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53434 w 2116898"/>
                  <a:gd name="connsiteY11" fmla="*/ 1014754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34645 w 2116898"/>
                  <a:gd name="connsiteY11" fmla="*/ 1021017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94562 w 2170132"/>
                  <a:gd name="connsiteY13" fmla="*/ 980306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10219 w 2170132"/>
                  <a:gd name="connsiteY13" fmla="*/ 995963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898888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923940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8072 w 2170132"/>
                  <a:gd name="connsiteY10" fmla="*/ 73291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1985375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5525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5877 w 2170132"/>
                  <a:gd name="connsiteY13" fmla="*/ 983436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6483 w 2170132"/>
                  <a:gd name="connsiteY13" fmla="*/ 964647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32139 w 2170132"/>
                  <a:gd name="connsiteY14" fmla="*/ 1002229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035479 w 2170132"/>
                  <a:gd name="connsiteY14" fmla="*/ 90828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66586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58178 h 1088051"/>
                  <a:gd name="connsiteX15" fmla="*/ 2170132 w 2170132"/>
                  <a:gd name="connsiteY15" fmla="*/ 817468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82452 w 2301655"/>
                  <a:gd name="connsiteY15" fmla="*/ 833127 h 1088051"/>
                  <a:gd name="connsiteX16" fmla="*/ 2301655 w 2301655"/>
                  <a:gd name="connsiteY16"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98109 w 2301655"/>
                  <a:gd name="connsiteY15" fmla="*/ 817469 h 1088051"/>
                  <a:gd name="connsiteX16" fmla="*/ 2301655 w 2301655"/>
                  <a:gd name="connsiteY16" fmla="*/ 820599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1863" h="1088051">
                    <a:moveTo>
                      <a:pt x="0" y="1083647"/>
                    </a:moveTo>
                    <a:cubicBezTo>
                      <a:pt x="101774" y="1089649"/>
                      <a:pt x="215030" y="1089388"/>
                      <a:pt x="300624" y="1083647"/>
                    </a:cubicBezTo>
                    <a:cubicBezTo>
                      <a:pt x="386218" y="1077906"/>
                      <a:pt x="453025" y="1076340"/>
                      <a:pt x="513567" y="1049200"/>
                    </a:cubicBezTo>
                    <a:cubicBezTo>
                      <a:pt x="574110" y="1022060"/>
                      <a:pt x="625779" y="989179"/>
                      <a:pt x="663879" y="920808"/>
                    </a:cubicBezTo>
                    <a:cubicBezTo>
                      <a:pt x="701979" y="852437"/>
                      <a:pt x="714506" y="747532"/>
                      <a:pt x="742168" y="638973"/>
                    </a:cubicBezTo>
                    <a:cubicBezTo>
                      <a:pt x="769830" y="530414"/>
                      <a:pt x="796968" y="363400"/>
                      <a:pt x="829849" y="269455"/>
                    </a:cubicBezTo>
                    <a:cubicBezTo>
                      <a:pt x="862730" y="175510"/>
                      <a:pt x="896133" y="120186"/>
                      <a:pt x="939452" y="75301"/>
                    </a:cubicBezTo>
                    <a:cubicBezTo>
                      <a:pt x="982771" y="30416"/>
                      <a:pt x="1042792" y="-2464"/>
                      <a:pt x="1089764" y="146"/>
                    </a:cubicBezTo>
                    <a:cubicBezTo>
                      <a:pt x="1136737" y="2756"/>
                      <a:pt x="1180056" y="31983"/>
                      <a:pt x="1221287" y="90960"/>
                    </a:cubicBezTo>
                    <a:cubicBezTo>
                      <a:pt x="1262518" y="149937"/>
                      <a:pt x="1294877" y="243360"/>
                      <a:pt x="1337152" y="354006"/>
                    </a:cubicBezTo>
                    <a:cubicBezTo>
                      <a:pt x="1379427" y="464652"/>
                      <a:pt x="1428489" y="647323"/>
                      <a:pt x="1474940" y="754838"/>
                    </a:cubicBezTo>
                    <a:cubicBezTo>
                      <a:pt x="1521391" y="862353"/>
                      <a:pt x="1564186" y="947949"/>
                      <a:pt x="1615856" y="999097"/>
                    </a:cubicBezTo>
                    <a:cubicBezTo>
                      <a:pt x="1667526" y="1050245"/>
                      <a:pt x="1741116" y="1060683"/>
                      <a:pt x="1784958" y="1061726"/>
                    </a:cubicBezTo>
                    <a:cubicBezTo>
                      <a:pt x="1828800" y="1062769"/>
                      <a:pt x="1846547" y="1039282"/>
                      <a:pt x="1878906" y="1005357"/>
                    </a:cubicBezTo>
                    <a:cubicBezTo>
                      <a:pt x="1911265" y="971432"/>
                      <a:pt x="1945188" y="886883"/>
                      <a:pt x="1979112" y="858178"/>
                    </a:cubicBezTo>
                    <a:cubicBezTo>
                      <a:pt x="2013036" y="829473"/>
                      <a:pt x="2044352" y="823732"/>
                      <a:pt x="2098109" y="817469"/>
                    </a:cubicBezTo>
                    <a:cubicBezTo>
                      <a:pt x="2151866" y="811206"/>
                      <a:pt x="2202490" y="813293"/>
                      <a:pt x="2401863" y="814336"/>
                    </a:cubicBezTo>
                  </a:path>
                </a:pathLst>
              </a:custGeom>
              <a:noFill/>
              <a:ln w="152400" cap="rnd">
                <a:solidFill>
                  <a:srgbClr val="008F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4538" y="1828800"/>
                <a:ext cx="4779962" cy="122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4898" y="-355600"/>
              <a:ext cx="6540502" cy="3790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4817361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1_Closing Slide">
    <p:bg>
      <p:bgPr>
        <a:solidFill>
          <a:schemeClr val="tx1"/>
        </a:solidFill>
        <a:effectLst/>
      </p:bgPr>
    </p:bg>
    <p:spTree>
      <p:nvGrpSpPr>
        <p:cNvPr id="1" name=""/>
        <p:cNvGrpSpPr/>
        <p:nvPr/>
      </p:nvGrpSpPr>
      <p:grpSpPr>
        <a:xfrm>
          <a:off x="0" y="0"/>
          <a:ext cx="0" cy="0"/>
          <a:chOff x="0" y="0"/>
          <a:chExt cx="0" cy="0"/>
        </a:xfrm>
      </p:grpSpPr>
      <p:sp>
        <p:nvSpPr>
          <p:cNvPr id="9" name="TextBox 8"/>
          <p:cNvSpPr txBox="1"/>
          <p:nvPr userDrawn="1"/>
        </p:nvSpPr>
        <p:spPr>
          <a:xfrm>
            <a:off x="2514600" y="4191000"/>
            <a:ext cx="6477000" cy="1569660"/>
          </a:xfrm>
          <a:prstGeom prst="rect">
            <a:avLst/>
          </a:prstGeom>
          <a:noFill/>
        </p:spPr>
        <p:txBody>
          <a:bodyPr wrap="square" rtlCol="0">
            <a:spAutoFit/>
          </a:bodyPr>
          <a:lstStyle/>
          <a:p>
            <a:r>
              <a:rPr lang="en-US" sz="3600" b="1" dirty="0">
                <a:solidFill>
                  <a:schemeClr val="bg1"/>
                </a:solidFill>
                <a:latin typeface="Arial" pitchFamily="34" charset="0"/>
                <a:ea typeface="ヒラギノ角ゴ Pro W3"/>
                <a:cs typeface="ヒラギノ角ゴ Pro W3"/>
              </a:rPr>
              <a:t>Questions?</a:t>
            </a:r>
          </a:p>
          <a:p>
            <a:endParaRPr lang="en-US" sz="3600" b="1" dirty="0">
              <a:solidFill>
                <a:schemeClr val="bg1"/>
              </a:solidFill>
              <a:latin typeface="Arial" pitchFamily="34" charset="0"/>
              <a:ea typeface="ヒラギノ角ゴ Pro W3"/>
              <a:cs typeface="ヒラギノ角ゴ Pro W3"/>
            </a:endParaRPr>
          </a:p>
          <a:p>
            <a:r>
              <a:rPr lang="en-US" sz="2400" b="1" dirty="0">
                <a:solidFill>
                  <a:schemeClr val="bg1"/>
                </a:solidFill>
                <a:latin typeface="Arial" pitchFamily="34" charset="0"/>
                <a:ea typeface="ヒラギノ角ゴ Pro W3"/>
                <a:cs typeface="ヒラギノ角ゴ Pro W3"/>
              </a:rPr>
              <a:t>Thank you for participating!</a:t>
            </a:r>
            <a:endParaRPr lang="en-US" sz="2400" b="1" dirty="0"/>
          </a:p>
        </p:txBody>
      </p:sp>
      <p:sp>
        <p:nvSpPr>
          <p:cNvPr id="11" name="TextBox 10"/>
          <p:cNvSpPr txBox="1"/>
          <p:nvPr userDrawn="1"/>
        </p:nvSpPr>
        <p:spPr>
          <a:xfrm>
            <a:off x="2514600" y="5969913"/>
            <a:ext cx="6477000" cy="430887"/>
          </a:xfrm>
          <a:prstGeom prst="rect">
            <a:avLst/>
          </a:prstGeom>
          <a:noFill/>
        </p:spPr>
        <p:txBody>
          <a:bodyPr wrap="square" rtlCol="0">
            <a:spAutoFit/>
          </a:bodyPr>
          <a:lstStyle/>
          <a:p>
            <a:pPr marL="0" indent="0"/>
            <a:r>
              <a:rPr lang="en-US" sz="2200" b="1" dirty="0">
                <a:solidFill>
                  <a:schemeClr val="tx2"/>
                </a:solidFill>
                <a:latin typeface="Arial" pitchFamily="34" charset="0"/>
                <a:ea typeface="ヒラギノ角ゴ Pro W3"/>
                <a:cs typeface="ヒラギノ角ゴ Pro W3"/>
              </a:rPr>
              <a:t>Visit our</a:t>
            </a:r>
            <a:r>
              <a:rPr lang="en-US" sz="2200" b="1" baseline="0" dirty="0">
                <a:solidFill>
                  <a:schemeClr val="tx2"/>
                </a:solidFill>
                <a:latin typeface="Arial" pitchFamily="34" charset="0"/>
                <a:ea typeface="ヒラギノ角ゴ Pro W3"/>
                <a:cs typeface="ヒラギノ角ゴ Pro W3"/>
              </a:rPr>
              <a:t> website at www.FacilityDynamics.com</a:t>
            </a:r>
            <a:endParaRPr lang="en-US" sz="2200" b="1" dirty="0">
              <a:solidFill>
                <a:schemeClr val="tx2"/>
              </a:solidFill>
              <a:latin typeface="Arial" pitchFamily="34" charset="0"/>
              <a:ea typeface="ヒラギノ角ゴ Pro W3"/>
              <a:cs typeface="ヒラギノ角ゴ Pro W3"/>
            </a:endParaRPr>
          </a:p>
        </p:txBody>
      </p:sp>
      <p:grpSp>
        <p:nvGrpSpPr>
          <p:cNvPr id="5" name="Group 4"/>
          <p:cNvGrpSpPr/>
          <p:nvPr userDrawn="1"/>
        </p:nvGrpSpPr>
        <p:grpSpPr>
          <a:xfrm>
            <a:off x="820944" y="-215900"/>
            <a:ext cx="8096046" cy="3790904"/>
            <a:chOff x="820944" y="-355600"/>
            <a:chExt cx="8096046" cy="3790904"/>
          </a:xfrm>
        </p:grpSpPr>
        <p:sp>
          <p:nvSpPr>
            <p:cNvPr id="6" name="Rectangle 5"/>
            <p:cNvSpPr/>
            <p:nvPr/>
          </p:nvSpPr>
          <p:spPr>
            <a:xfrm>
              <a:off x="942975" y="1626871"/>
              <a:ext cx="154305" cy="36703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97280" y="1431926"/>
              <a:ext cx="158176"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55456" y="826135"/>
              <a:ext cx="325694" cy="11677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581150" y="1036321"/>
              <a:ext cx="321684" cy="957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902834" y="361952"/>
              <a:ext cx="310776" cy="16319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205099" y="1431926"/>
              <a:ext cx="171389"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373740" y="545375"/>
              <a:ext cx="310677" cy="144852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684417" y="1623060"/>
              <a:ext cx="154305" cy="37084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963615"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148907"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334199"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519491"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704783"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890075"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075367"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260659"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444361"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629653"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814945"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820944" y="213469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820944" y="231757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820944" y="250045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820944" y="2683339"/>
              <a:ext cx="2127462" cy="0"/>
            </a:xfrm>
            <a:prstGeom prst="line">
              <a:avLst/>
            </a:prstGeom>
            <a:ln w="41275" cap="sq">
              <a:solidFill>
                <a:schemeClr val="bg1">
                  <a:lumMod val="7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820944" y="2866219"/>
              <a:ext cx="2127462" cy="0"/>
            </a:xfrm>
            <a:prstGeom prst="line">
              <a:avLst/>
            </a:prstGeom>
            <a:ln w="41275" cap="sq">
              <a:solidFill>
                <a:schemeClr val="bg1">
                  <a:lumMod val="7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820944" y="3049099"/>
              <a:ext cx="2127462" cy="0"/>
            </a:xfrm>
            <a:prstGeom prst="line">
              <a:avLst/>
            </a:prstGeom>
            <a:ln w="41275" cap="sq">
              <a:solidFill>
                <a:schemeClr val="bg1">
                  <a:lumMod val="75000"/>
                  <a:alpha val="20000"/>
                </a:schemeClr>
              </a:solidFill>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30058" y="1064566"/>
              <a:ext cx="7333661" cy="1991577"/>
              <a:chOff x="930058" y="1064566"/>
              <a:chExt cx="7333661" cy="1991577"/>
            </a:xfrm>
          </p:grpSpPr>
          <p:cxnSp>
            <p:nvCxnSpPr>
              <p:cNvPr id="36" name="Straight Connector 35"/>
              <p:cNvCxnSpPr/>
              <p:nvPr/>
            </p:nvCxnSpPr>
            <p:spPr>
              <a:xfrm>
                <a:off x="3331921" y="1875542"/>
                <a:ext cx="4931798" cy="0"/>
              </a:xfrm>
              <a:prstGeom prst="line">
                <a:avLst/>
              </a:prstGeom>
              <a:noFill/>
              <a:ln w="152400" cap="rnd">
                <a:gradFill flip="none" rotWithShape="1">
                  <a:gsLst>
                    <a:gs pos="0">
                      <a:srgbClr val="008FFC"/>
                    </a:gs>
                    <a:gs pos="100000">
                      <a:schemeClr val="accent1"/>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sp>
            <p:nvSpPr>
              <p:cNvPr id="37" name="Freeform 36"/>
              <p:cNvSpPr/>
              <p:nvPr/>
            </p:nvSpPr>
            <p:spPr>
              <a:xfrm>
                <a:off x="5886578" y="1786879"/>
                <a:ext cx="131163" cy="188644"/>
              </a:xfrm>
              <a:custGeom>
                <a:avLst/>
                <a:gdLst>
                  <a:gd name="connsiteX0" fmla="*/ 130723 w 130723"/>
                  <a:gd name="connsiteY0" fmla="*/ 0 h 188644"/>
                  <a:gd name="connsiteX1" fmla="*/ 107142 w 130723"/>
                  <a:gd name="connsiteY1" fmla="*/ 55021 h 188644"/>
                  <a:gd name="connsiteX2" fmla="*/ 86182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4960 w 130723"/>
                  <a:gd name="connsiteY3" fmla="*/ 70742 h 188644"/>
                  <a:gd name="connsiteX4" fmla="*/ 4960 w 130723"/>
                  <a:gd name="connsiteY4" fmla="*/ 125763 h 188644"/>
                  <a:gd name="connsiteX5" fmla="*/ 52121 w 130723"/>
                  <a:gd name="connsiteY5" fmla="*/ 188644 h 188644"/>
                  <a:gd name="connsiteX0" fmla="*/ 132203 w 132203"/>
                  <a:gd name="connsiteY0" fmla="*/ 0 h 188644"/>
                  <a:gd name="connsiteX1" fmla="*/ 108622 w 132203"/>
                  <a:gd name="connsiteY1" fmla="*/ 55021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2191 w 132203"/>
                  <a:gd name="connsiteY1" fmla="*/ 32396 h 188644"/>
                  <a:gd name="connsiteX2" fmla="*/ 108622 w 132203"/>
                  <a:gd name="connsiteY2" fmla="*/ 45430 h 188644"/>
                  <a:gd name="connsiteX3" fmla="*/ 62150 w 132203"/>
                  <a:gd name="connsiteY3" fmla="*/ 49470 h 188644"/>
                  <a:gd name="connsiteX4" fmla="*/ 6440 w 132203"/>
                  <a:gd name="connsiteY4" fmla="*/ 70742 h 188644"/>
                  <a:gd name="connsiteX5" fmla="*/ 6440 w 132203"/>
                  <a:gd name="connsiteY5" fmla="*/ 125763 h 188644"/>
                  <a:gd name="connsiteX6" fmla="*/ 53601 w 132203"/>
                  <a:gd name="connsiteY6"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4335 w 132203"/>
                  <a:gd name="connsiteY1" fmla="*/ 43049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1163 w 131163"/>
                  <a:gd name="connsiteY0" fmla="*/ 0 h 188644"/>
                  <a:gd name="connsiteX1" fmla="*/ 93295 w 131163"/>
                  <a:gd name="connsiteY1" fmla="*/ 43049 h 188644"/>
                  <a:gd name="connsiteX2" fmla="*/ 44441 w 131163"/>
                  <a:gd name="connsiteY2" fmla="*/ 54232 h 188644"/>
                  <a:gd name="connsiteX3" fmla="*/ 5400 w 131163"/>
                  <a:gd name="connsiteY3" fmla="*/ 70742 h 188644"/>
                  <a:gd name="connsiteX4" fmla="*/ 5400 w 131163"/>
                  <a:gd name="connsiteY4" fmla="*/ 125763 h 188644"/>
                  <a:gd name="connsiteX5" fmla="*/ 52561 w 131163"/>
                  <a:gd name="connsiteY5" fmla="*/ 188644 h 188644"/>
                  <a:gd name="connsiteX0" fmla="*/ 131163 w 131163"/>
                  <a:gd name="connsiteY0" fmla="*/ 0 h 188644"/>
                  <a:gd name="connsiteX1" fmla="*/ 93295 w 131163"/>
                  <a:gd name="connsiteY1" fmla="*/ 43049 h 188644"/>
                  <a:gd name="connsiteX2" fmla="*/ 5400 w 131163"/>
                  <a:gd name="connsiteY2" fmla="*/ 70742 h 188644"/>
                  <a:gd name="connsiteX3" fmla="*/ 5400 w 131163"/>
                  <a:gd name="connsiteY3" fmla="*/ 125763 h 188644"/>
                  <a:gd name="connsiteX4" fmla="*/ 52561 w 131163"/>
                  <a:gd name="connsiteY4" fmla="*/ 188644 h 188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63" h="188644">
                    <a:moveTo>
                      <a:pt x="131163" y="0"/>
                    </a:moveTo>
                    <a:cubicBezTo>
                      <a:pt x="126250" y="9465"/>
                      <a:pt x="114255" y="31259"/>
                      <a:pt x="93295" y="43049"/>
                    </a:cubicBezTo>
                    <a:cubicBezTo>
                      <a:pt x="72335" y="54839"/>
                      <a:pt x="20049" y="56956"/>
                      <a:pt x="5400" y="70742"/>
                    </a:cubicBezTo>
                    <a:cubicBezTo>
                      <a:pt x="-1107" y="82664"/>
                      <a:pt x="-2460" y="106113"/>
                      <a:pt x="5400" y="125763"/>
                    </a:cubicBezTo>
                    <a:cubicBezTo>
                      <a:pt x="13260" y="145413"/>
                      <a:pt x="34657" y="166374"/>
                      <a:pt x="52561" y="188644"/>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5970742" y="1792882"/>
                <a:ext cx="105508" cy="169452"/>
              </a:xfrm>
              <a:custGeom>
                <a:avLst/>
                <a:gdLst>
                  <a:gd name="connsiteX0" fmla="*/ 105508 w 105508"/>
                  <a:gd name="connsiteY0" fmla="*/ 0 h 169452"/>
                  <a:gd name="connsiteX1" fmla="*/ 76733 w 105508"/>
                  <a:gd name="connsiteY1" fmla="*/ 92719 h 169452"/>
                  <a:gd name="connsiteX2" fmla="*/ 38367 w 105508"/>
                  <a:gd name="connsiteY2" fmla="*/ 134283 h 169452"/>
                  <a:gd name="connsiteX3" fmla="*/ 0 w 105508"/>
                  <a:gd name="connsiteY3" fmla="*/ 169452 h 169452"/>
                </a:gdLst>
                <a:ahLst/>
                <a:cxnLst>
                  <a:cxn ang="0">
                    <a:pos x="connsiteX0" y="connsiteY0"/>
                  </a:cxn>
                  <a:cxn ang="0">
                    <a:pos x="connsiteX1" y="connsiteY1"/>
                  </a:cxn>
                  <a:cxn ang="0">
                    <a:pos x="connsiteX2" y="connsiteY2"/>
                  </a:cxn>
                  <a:cxn ang="0">
                    <a:pos x="connsiteX3" y="connsiteY3"/>
                  </a:cxn>
                </a:cxnLst>
                <a:rect l="l" t="t" r="r" b="b"/>
                <a:pathLst>
                  <a:path w="105508" h="169452">
                    <a:moveTo>
                      <a:pt x="105508" y="0"/>
                    </a:moveTo>
                    <a:cubicBezTo>
                      <a:pt x="96715" y="35169"/>
                      <a:pt x="87923" y="70339"/>
                      <a:pt x="76733" y="92719"/>
                    </a:cubicBezTo>
                    <a:cubicBezTo>
                      <a:pt x="65543" y="115099"/>
                      <a:pt x="51156" y="121494"/>
                      <a:pt x="38367" y="134283"/>
                    </a:cubicBezTo>
                    <a:cubicBezTo>
                      <a:pt x="25578" y="147072"/>
                      <a:pt x="12789" y="158262"/>
                      <a:pt x="0" y="169452"/>
                    </a:cubicBezTo>
                  </a:path>
                </a:pathLst>
              </a:cu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863096" y="1780833"/>
                <a:ext cx="131163" cy="188644"/>
              </a:xfrm>
              <a:custGeom>
                <a:avLst/>
                <a:gdLst>
                  <a:gd name="connsiteX0" fmla="*/ 130723 w 130723"/>
                  <a:gd name="connsiteY0" fmla="*/ 0 h 188644"/>
                  <a:gd name="connsiteX1" fmla="*/ 107142 w 130723"/>
                  <a:gd name="connsiteY1" fmla="*/ 55021 h 188644"/>
                  <a:gd name="connsiteX2" fmla="*/ 86182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4960 w 130723"/>
                  <a:gd name="connsiteY3" fmla="*/ 70742 h 188644"/>
                  <a:gd name="connsiteX4" fmla="*/ 4960 w 130723"/>
                  <a:gd name="connsiteY4" fmla="*/ 125763 h 188644"/>
                  <a:gd name="connsiteX5" fmla="*/ 52121 w 130723"/>
                  <a:gd name="connsiteY5" fmla="*/ 188644 h 188644"/>
                  <a:gd name="connsiteX0" fmla="*/ 132203 w 132203"/>
                  <a:gd name="connsiteY0" fmla="*/ 0 h 188644"/>
                  <a:gd name="connsiteX1" fmla="*/ 108622 w 132203"/>
                  <a:gd name="connsiteY1" fmla="*/ 55021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2191 w 132203"/>
                  <a:gd name="connsiteY1" fmla="*/ 32396 h 188644"/>
                  <a:gd name="connsiteX2" fmla="*/ 108622 w 132203"/>
                  <a:gd name="connsiteY2" fmla="*/ 45430 h 188644"/>
                  <a:gd name="connsiteX3" fmla="*/ 62150 w 132203"/>
                  <a:gd name="connsiteY3" fmla="*/ 49470 h 188644"/>
                  <a:gd name="connsiteX4" fmla="*/ 6440 w 132203"/>
                  <a:gd name="connsiteY4" fmla="*/ 70742 h 188644"/>
                  <a:gd name="connsiteX5" fmla="*/ 6440 w 132203"/>
                  <a:gd name="connsiteY5" fmla="*/ 125763 h 188644"/>
                  <a:gd name="connsiteX6" fmla="*/ 53601 w 132203"/>
                  <a:gd name="connsiteY6"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4335 w 132203"/>
                  <a:gd name="connsiteY1" fmla="*/ 43049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1163 w 131163"/>
                  <a:gd name="connsiteY0" fmla="*/ 0 h 188644"/>
                  <a:gd name="connsiteX1" fmla="*/ 93295 w 131163"/>
                  <a:gd name="connsiteY1" fmla="*/ 43049 h 188644"/>
                  <a:gd name="connsiteX2" fmla="*/ 44441 w 131163"/>
                  <a:gd name="connsiteY2" fmla="*/ 54232 h 188644"/>
                  <a:gd name="connsiteX3" fmla="*/ 5400 w 131163"/>
                  <a:gd name="connsiteY3" fmla="*/ 70742 h 188644"/>
                  <a:gd name="connsiteX4" fmla="*/ 5400 w 131163"/>
                  <a:gd name="connsiteY4" fmla="*/ 125763 h 188644"/>
                  <a:gd name="connsiteX5" fmla="*/ 52561 w 131163"/>
                  <a:gd name="connsiteY5" fmla="*/ 188644 h 188644"/>
                  <a:gd name="connsiteX0" fmla="*/ 131163 w 131163"/>
                  <a:gd name="connsiteY0" fmla="*/ 0 h 188644"/>
                  <a:gd name="connsiteX1" fmla="*/ 93295 w 131163"/>
                  <a:gd name="connsiteY1" fmla="*/ 43049 h 188644"/>
                  <a:gd name="connsiteX2" fmla="*/ 5400 w 131163"/>
                  <a:gd name="connsiteY2" fmla="*/ 70742 h 188644"/>
                  <a:gd name="connsiteX3" fmla="*/ 5400 w 131163"/>
                  <a:gd name="connsiteY3" fmla="*/ 125763 h 188644"/>
                  <a:gd name="connsiteX4" fmla="*/ 52561 w 131163"/>
                  <a:gd name="connsiteY4" fmla="*/ 188644 h 188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63" h="188644">
                    <a:moveTo>
                      <a:pt x="131163" y="0"/>
                    </a:moveTo>
                    <a:cubicBezTo>
                      <a:pt x="126250" y="9465"/>
                      <a:pt x="114255" y="31259"/>
                      <a:pt x="93295" y="43049"/>
                    </a:cubicBezTo>
                    <a:cubicBezTo>
                      <a:pt x="72335" y="54839"/>
                      <a:pt x="20049" y="56956"/>
                      <a:pt x="5400" y="70742"/>
                    </a:cubicBezTo>
                    <a:cubicBezTo>
                      <a:pt x="-1107" y="82664"/>
                      <a:pt x="-2460" y="106113"/>
                      <a:pt x="5400" y="125763"/>
                    </a:cubicBezTo>
                    <a:cubicBezTo>
                      <a:pt x="13260" y="145413"/>
                      <a:pt x="34657" y="166374"/>
                      <a:pt x="52561" y="188644"/>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4930593" y="1793979"/>
                <a:ext cx="105508" cy="169452"/>
              </a:xfrm>
              <a:custGeom>
                <a:avLst/>
                <a:gdLst>
                  <a:gd name="connsiteX0" fmla="*/ 105508 w 105508"/>
                  <a:gd name="connsiteY0" fmla="*/ 0 h 169452"/>
                  <a:gd name="connsiteX1" fmla="*/ 76733 w 105508"/>
                  <a:gd name="connsiteY1" fmla="*/ 92719 h 169452"/>
                  <a:gd name="connsiteX2" fmla="*/ 38367 w 105508"/>
                  <a:gd name="connsiteY2" fmla="*/ 134283 h 169452"/>
                  <a:gd name="connsiteX3" fmla="*/ 0 w 105508"/>
                  <a:gd name="connsiteY3" fmla="*/ 169452 h 169452"/>
                </a:gdLst>
                <a:ahLst/>
                <a:cxnLst>
                  <a:cxn ang="0">
                    <a:pos x="connsiteX0" y="connsiteY0"/>
                  </a:cxn>
                  <a:cxn ang="0">
                    <a:pos x="connsiteX1" y="connsiteY1"/>
                  </a:cxn>
                  <a:cxn ang="0">
                    <a:pos x="connsiteX2" y="connsiteY2"/>
                  </a:cxn>
                  <a:cxn ang="0">
                    <a:pos x="connsiteX3" y="connsiteY3"/>
                  </a:cxn>
                </a:cxnLst>
                <a:rect l="l" t="t" r="r" b="b"/>
                <a:pathLst>
                  <a:path w="105508" h="169452">
                    <a:moveTo>
                      <a:pt x="105508" y="0"/>
                    </a:moveTo>
                    <a:cubicBezTo>
                      <a:pt x="96715" y="35169"/>
                      <a:pt x="87923" y="70339"/>
                      <a:pt x="76733" y="92719"/>
                    </a:cubicBezTo>
                    <a:cubicBezTo>
                      <a:pt x="65543" y="115099"/>
                      <a:pt x="51156" y="121494"/>
                      <a:pt x="38367" y="134283"/>
                    </a:cubicBezTo>
                    <a:cubicBezTo>
                      <a:pt x="25578" y="147072"/>
                      <a:pt x="12789" y="158262"/>
                      <a:pt x="0" y="169452"/>
                    </a:cubicBezTo>
                  </a:path>
                </a:pathLst>
              </a:cu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584542" y="1875542"/>
                <a:ext cx="1252603" cy="1067309"/>
              </a:xfrm>
              <a:custGeom>
                <a:avLst/>
                <a:gdLst>
                  <a:gd name="connsiteX0" fmla="*/ 0 w 1233814"/>
                  <a:gd name="connsiteY0" fmla="*/ 91044 h 1067309"/>
                  <a:gd name="connsiteX1" fmla="*/ 93946 w 1233814"/>
                  <a:gd name="connsiteY1" fmla="*/ 31546 h 1067309"/>
                  <a:gd name="connsiteX2" fmla="*/ 197285 w 1233814"/>
                  <a:gd name="connsiteY2" fmla="*/ 231 h 1067309"/>
                  <a:gd name="connsiteX3" fmla="*/ 275573 w 1233814"/>
                  <a:gd name="connsiteY3" fmla="*/ 22151 h 1067309"/>
                  <a:gd name="connsiteX4" fmla="*/ 350729 w 1233814"/>
                  <a:gd name="connsiteY4" fmla="*/ 103570 h 1067309"/>
                  <a:gd name="connsiteX5" fmla="*/ 403965 w 1233814"/>
                  <a:gd name="connsiteY5" fmla="*/ 300855 h 1067309"/>
                  <a:gd name="connsiteX6" fmla="*/ 510436 w 1233814"/>
                  <a:gd name="connsiteY6" fmla="*/ 795633 h 1067309"/>
                  <a:gd name="connsiteX7" fmla="*/ 616907 w 1233814"/>
                  <a:gd name="connsiteY7" fmla="*/ 970998 h 1067309"/>
                  <a:gd name="connsiteX8" fmla="*/ 729642 w 1233814"/>
                  <a:gd name="connsiteY8" fmla="*/ 1052417 h 1067309"/>
                  <a:gd name="connsiteX9" fmla="*/ 879954 w 1233814"/>
                  <a:gd name="connsiteY9" fmla="*/ 1055548 h 1067309"/>
                  <a:gd name="connsiteX10" fmla="*/ 1002083 w 1233814"/>
                  <a:gd name="connsiteY10" fmla="*/ 930288 h 1067309"/>
                  <a:gd name="connsiteX11" fmla="*/ 1102291 w 1233814"/>
                  <a:gd name="connsiteY11" fmla="*/ 660979 h 1067309"/>
                  <a:gd name="connsiteX12" fmla="*/ 1164921 w 1233814"/>
                  <a:gd name="connsiteY12" fmla="*/ 407326 h 1067309"/>
                  <a:gd name="connsiteX13" fmla="*/ 1233814 w 1233814"/>
                  <a:gd name="connsiteY13" fmla="*/ 188121 h 1067309"/>
                  <a:gd name="connsiteX0" fmla="*/ 0 w 1221288"/>
                  <a:gd name="connsiteY0" fmla="*/ 106701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25489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3208"/>
                  <a:gd name="connsiteY0" fmla="*/ 125489 h 1067309"/>
                  <a:gd name="connsiteX1" fmla="*/ 81420 w 1243208"/>
                  <a:gd name="connsiteY1" fmla="*/ 31546 h 1067309"/>
                  <a:gd name="connsiteX2" fmla="*/ 184759 w 1243208"/>
                  <a:gd name="connsiteY2" fmla="*/ 231 h 1067309"/>
                  <a:gd name="connsiteX3" fmla="*/ 263047 w 1243208"/>
                  <a:gd name="connsiteY3" fmla="*/ 22151 h 1067309"/>
                  <a:gd name="connsiteX4" fmla="*/ 338203 w 1243208"/>
                  <a:gd name="connsiteY4" fmla="*/ 103570 h 1067309"/>
                  <a:gd name="connsiteX5" fmla="*/ 391439 w 1243208"/>
                  <a:gd name="connsiteY5" fmla="*/ 300855 h 1067309"/>
                  <a:gd name="connsiteX6" fmla="*/ 497910 w 1243208"/>
                  <a:gd name="connsiteY6" fmla="*/ 795633 h 1067309"/>
                  <a:gd name="connsiteX7" fmla="*/ 604381 w 1243208"/>
                  <a:gd name="connsiteY7" fmla="*/ 970998 h 1067309"/>
                  <a:gd name="connsiteX8" fmla="*/ 717116 w 1243208"/>
                  <a:gd name="connsiteY8" fmla="*/ 1052417 h 1067309"/>
                  <a:gd name="connsiteX9" fmla="*/ 867428 w 1243208"/>
                  <a:gd name="connsiteY9" fmla="*/ 1055548 h 1067309"/>
                  <a:gd name="connsiteX10" fmla="*/ 989557 w 1243208"/>
                  <a:gd name="connsiteY10" fmla="*/ 930288 h 1067309"/>
                  <a:gd name="connsiteX11" fmla="*/ 1089765 w 1243208"/>
                  <a:gd name="connsiteY11" fmla="*/ 660979 h 1067309"/>
                  <a:gd name="connsiteX12" fmla="*/ 1152395 w 1243208"/>
                  <a:gd name="connsiteY12" fmla="*/ 407326 h 1067309"/>
                  <a:gd name="connsiteX13" fmla="*/ 1243208 w 1243208"/>
                  <a:gd name="connsiteY13" fmla="*/ 153674 h 1067309"/>
                  <a:gd name="connsiteX0" fmla="*/ 0 w 1252603"/>
                  <a:gd name="connsiteY0" fmla="*/ 125489 h 1067309"/>
                  <a:gd name="connsiteX1" fmla="*/ 81420 w 1252603"/>
                  <a:gd name="connsiteY1" fmla="*/ 31546 h 1067309"/>
                  <a:gd name="connsiteX2" fmla="*/ 184759 w 1252603"/>
                  <a:gd name="connsiteY2" fmla="*/ 231 h 1067309"/>
                  <a:gd name="connsiteX3" fmla="*/ 263047 w 1252603"/>
                  <a:gd name="connsiteY3" fmla="*/ 22151 h 1067309"/>
                  <a:gd name="connsiteX4" fmla="*/ 338203 w 1252603"/>
                  <a:gd name="connsiteY4" fmla="*/ 103570 h 1067309"/>
                  <a:gd name="connsiteX5" fmla="*/ 391439 w 1252603"/>
                  <a:gd name="connsiteY5" fmla="*/ 300855 h 1067309"/>
                  <a:gd name="connsiteX6" fmla="*/ 497910 w 1252603"/>
                  <a:gd name="connsiteY6" fmla="*/ 795633 h 1067309"/>
                  <a:gd name="connsiteX7" fmla="*/ 604381 w 1252603"/>
                  <a:gd name="connsiteY7" fmla="*/ 970998 h 1067309"/>
                  <a:gd name="connsiteX8" fmla="*/ 717116 w 1252603"/>
                  <a:gd name="connsiteY8" fmla="*/ 1052417 h 1067309"/>
                  <a:gd name="connsiteX9" fmla="*/ 867428 w 1252603"/>
                  <a:gd name="connsiteY9" fmla="*/ 1055548 h 1067309"/>
                  <a:gd name="connsiteX10" fmla="*/ 989557 w 1252603"/>
                  <a:gd name="connsiteY10" fmla="*/ 930288 h 1067309"/>
                  <a:gd name="connsiteX11" fmla="*/ 1089765 w 1252603"/>
                  <a:gd name="connsiteY11" fmla="*/ 660979 h 1067309"/>
                  <a:gd name="connsiteX12" fmla="*/ 1152395 w 1252603"/>
                  <a:gd name="connsiteY12" fmla="*/ 407326 h 1067309"/>
                  <a:gd name="connsiteX13" fmla="*/ 1252603 w 1252603"/>
                  <a:gd name="connsiteY13" fmla="*/ 156806 h 1067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2603" h="1067309">
                    <a:moveTo>
                      <a:pt x="0" y="125489"/>
                    </a:moveTo>
                    <a:cubicBezTo>
                      <a:pt x="36795" y="84518"/>
                      <a:pt x="50627" y="52422"/>
                      <a:pt x="81420" y="31546"/>
                    </a:cubicBezTo>
                    <a:cubicBezTo>
                      <a:pt x="112213" y="10670"/>
                      <a:pt x="154488" y="1797"/>
                      <a:pt x="184759" y="231"/>
                    </a:cubicBezTo>
                    <a:cubicBezTo>
                      <a:pt x="215030" y="-1335"/>
                      <a:pt x="237473" y="4928"/>
                      <a:pt x="263047" y="22151"/>
                    </a:cubicBezTo>
                    <a:cubicBezTo>
                      <a:pt x="288621" y="39374"/>
                      <a:pt x="316804" y="57119"/>
                      <a:pt x="338203" y="103570"/>
                    </a:cubicBezTo>
                    <a:cubicBezTo>
                      <a:pt x="359602" y="150021"/>
                      <a:pt x="364821" y="185511"/>
                      <a:pt x="391439" y="300855"/>
                    </a:cubicBezTo>
                    <a:cubicBezTo>
                      <a:pt x="418057" y="416199"/>
                      <a:pt x="462420" y="683942"/>
                      <a:pt x="497910" y="795633"/>
                    </a:cubicBezTo>
                    <a:cubicBezTo>
                      <a:pt x="533400" y="907324"/>
                      <a:pt x="567847" y="928201"/>
                      <a:pt x="604381" y="970998"/>
                    </a:cubicBezTo>
                    <a:cubicBezTo>
                      <a:pt x="640915" y="1013795"/>
                      <a:pt x="673275" y="1038325"/>
                      <a:pt x="717116" y="1052417"/>
                    </a:cubicBezTo>
                    <a:cubicBezTo>
                      <a:pt x="760957" y="1066509"/>
                      <a:pt x="822021" y="1075903"/>
                      <a:pt x="867428" y="1055548"/>
                    </a:cubicBezTo>
                    <a:cubicBezTo>
                      <a:pt x="912835" y="1035193"/>
                      <a:pt x="952501" y="996050"/>
                      <a:pt x="989557" y="930288"/>
                    </a:cubicBezTo>
                    <a:cubicBezTo>
                      <a:pt x="1026613" y="864527"/>
                      <a:pt x="1062625" y="748139"/>
                      <a:pt x="1089765" y="660979"/>
                    </a:cubicBezTo>
                    <a:cubicBezTo>
                      <a:pt x="1116905" y="573819"/>
                      <a:pt x="1125255" y="491355"/>
                      <a:pt x="1152395" y="407326"/>
                    </a:cubicBezTo>
                    <a:cubicBezTo>
                      <a:pt x="1179535" y="323297"/>
                      <a:pt x="1204064" y="211607"/>
                      <a:pt x="1252603" y="156806"/>
                    </a:cubicBezTo>
                  </a:path>
                </a:pathLst>
              </a:custGeom>
              <a:noFill/>
              <a:ln w="1524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930058" y="1064566"/>
                <a:ext cx="2401863" cy="1088051"/>
              </a:xfrm>
              <a:custGeom>
                <a:avLst/>
                <a:gdLst>
                  <a:gd name="connsiteX0" fmla="*/ 0 w 2091846"/>
                  <a:gd name="connsiteY0" fmla="*/ 1076333 h 1084914"/>
                  <a:gd name="connsiteX1" fmla="*/ 284967 w 2091846"/>
                  <a:gd name="connsiteY1" fmla="*/ 1082596 h 1084914"/>
                  <a:gd name="connsiteX2" fmla="*/ 488515 w 2091846"/>
                  <a:gd name="connsiteY2" fmla="*/ 1041886 h 1084914"/>
                  <a:gd name="connsiteX3" fmla="*/ 638827 w 2091846"/>
                  <a:gd name="connsiteY3" fmla="*/ 932283 h 1084914"/>
                  <a:gd name="connsiteX4" fmla="*/ 720246 w 2091846"/>
                  <a:gd name="connsiteY4" fmla="*/ 672368 h 1084914"/>
                  <a:gd name="connsiteX5" fmla="*/ 829849 w 2091846"/>
                  <a:gd name="connsiteY5" fmla="*/ 221431 h 1084914"/>
                  <a:gd name="connsiteX6" fmla="*/ 914400 w 2091846"/>
                  <a:gd name="connsiteY6" fmla="*/ 67987 h 1084914"/>
                  <a:gd name="connsiteX7" fmla="*/ 992687 w 2091846"/>
                  <a:gd name="connsiteY7" fmla="*/ 14752 h 1084914"/>
                  <a:gd name="connsiteX8" fmla="*/ 1077238 w 2091846"/>
                  <a:gd name="connsiteY8" fmla="*/ 2226 h 1084914"/>
                  <a:gd name="connsiteX9" fmla="*/ 1183709 w 2091846"/>
                  <a:gd name="connsiteY9" fmla="*/ 52330 h 1084914"/>
                  <a:gd name="connsiteX10" fmla="*/ 1302706 w 2091846"/>
                  <a:gd name="connsiteY10" fmla="*/ 296587 h 1084914"/>
                  <a:gd name="connsiteX11" fmla="*/ 1484334 w 2091846"/>
                  <a:gd name="connsiteY11" fmla="*/ 838338 h 1084914"/>
                  <a:gd name="connsiteX12" fmla="*/ 1615857 w 2091846"/>
                  <a:gd name="connsiteY12" fmla="*/ 998045 h 1084914"/>
                  <a:gd name="connsiteX13" fmla="*/ 1750512 w 2091846"/>
                  <a:gd name="connsiteY13" fmla="*/ 1038755 h 1084914"/>
                  <a:gd name="connsiteX14" fmla="*/ 1860115 w 2091846"/>
                  <a:gd name="connsiteY14" fmla="*/ 998045 h 1084914"/>
                  <a:gd name="connsiteX15" fmla="*/ 1913350 w 2091846"/>
                  <a:gd name="connsiteY15" fmla="*/ 891574 h 1084914"/>
                  <a:gd name="connsiteX16" fmla="*/ 1985375 w 2091846"/>
                  <a:gd name="connsiteY16" fmla="*/ 822681 h 1084914"/>
                  <a:gd name="connsiteX17" fmla="*/ 2091846 w 2091846"/>
                  <a:gd name="connsiteY17" fmla="*/ 797629 h 1084914"/>
                  <a:gd name="connsiteX0" fmla="*/ 0 w 2123162"/>
                  <a:gd name="connsiteY0" fmla="*/ 1085728 h 1089324"/>
                  <a:gd name="connsiteX1" fmla="*/ 316283 w 2123162"/>
                  <a:gd name="connsiteY1" fmla="*/ 1082596 h 1089324"/>
                  <a:gd name="connsiteX2" fmla="*/ 519831 w 2123162"/>
                  <a:gd name="connsiteY2" fmla="*/ 1041886 h 1089324"/>
                  <a:gd name="connsiteX3" fmla="*/ 670143 w 2123162"/>
                  <a:gd name="connsiteY3" fmla="*/ 932283 h 1089324"/>
                  <a:gd name="connsiteX4" fmla="*/ 751562 w 2123162"/>
                  <a:gd name="connsiteY4" fmla="*/ 672368 h 1089324"/>
                  <a:gd name="connsiteX5" fmla="*/ 861165 w 2123162"/>
                  <a:gd name="connsiteY5" fmla="*/ 221431 h 1089324"/>
                  <a:gd name="connsiteX6" fmla="*/ 945716 w 2123162"/>
                  <a:gd name="connsiteY6" fmla="*/ 67987 h 1089324"/>
                  <a:gd name="connsiteX7" fmla="*/ 1024003 w 2123162"/>
                  <a:gd name="connsiteY7" fmla="*/ 14752 h 1089324"/>
                  <a:gd name="connsiteX8" fmla="*/ 1108554 w 2123162"/>
                  <a:gd name="connsiteY8" fmla="*/ 2226 h 1089324"/>
                  <a:gd name="connsiteX9" fmla="*/ 1215025 w 2123162"/>
                  <a:gd name="connsiteY9" fmla="*/ 52330 h 1089324"/>
                  <a:gd name="connsiteX10" fmla="*/ 1334022 w 2123162"/>
                  <a:gd name="connsiteY10" fmla="*/ 296587 h 1089324"/>
                  <a:gd name="connsiteX11" fmla="*/ 1515650 w 2123162"/>
                  <a:gd name="connsiteY11" fmla="*/ 838338 h 1089324"/>
                  <a:gd name="connsiteX12" fmla="*/ 1647173 w 2123162"/>
                  <a:gd name="connsiteY12" fmla="*/ 998045 h 1089324"/>
                  <a:gd name="connsiteX13" fmla="*/ 1781828 w 2123162"/>
                  <a:gd name="connsiteY13" fmla="*/ 1038755 h 1089324"/>
                  <a:gd name="connsiteX14" fmla="*/ 1891431 w 2123162"/>
                  <a:gd name="connsiteY14" fmla="*/ 998045 h 1089324"/>
                  <a:gd name="connsiteX15" fmla="*/ 1944666 w 2123162"/>
                  <a:gd name="connsiteY15" fmla="*/ 891574 h 1089324"/>
                  <a:gd name="connsiteX16" fmla="*/ 2016691 w 2123162"/>
                  <a:gd name="connsiteY16" fmla="*/ 822681 h 1089324"/>
                  <a:gd name="connsiteX17" fmla="*/ 2123162 w 2123162"/>
                  <a:gd name="connsiteY17" fmla="*/ 797629 h 1089324"/>
                  <a:gd name="connsiteX0" fmla="*/ 0 w 2116898"/>
                  <a:gd name="connsiteY0" fmla="*/ 1076333 h 1084914"/>
                  <a:gd name="connsiteX1" fmla="*/ 310019 w 2116898"/>
                  <a:gd name="connsiteY1" fmla="*/ 1082596 h 1084914"/>
                  <a:gd name="connsiteX2" fmla="*/ 513567 w 2116898"/>
                  <a:gd name="connsiteY2" fmla="*/ 1041886 h 1084914"/>
                  <a:gd name="connsiteX3" fmla="*/ 663879 w 2116898"/>
                  <a:gd name="connsiteY3" fmla="*/ 932283 h 1084914"/>
                  <a:gd name="connsiteX4" fmla="*/ 745298 w 2116898"/>
                  <a:gd name="connsiteY4" fmla="*/ 672368 h 1084914"/>
                  <a:gd name="connsiteX5" fmla="*/ 854901 w 2116898"/>
                  <a:gd name="connsiteY5" fmla="*/ 221431 h 1084914"/>
                  <a:gd name="connsiteX6" fmla="*/ 939452 w 2116898"/>
                  <a:gd name="connsiteY6" fmla="*/ 67987 h 1084914"/>
                  <a:gd name="connsiteX7" fmla="*/ 1017739 w 2116898"/>
                  <a:gd name="connsiteY7" fmla="*/ 14752 h 1084914"/>
                  <a:gd name="connsiteX8" fmla="*/ 1102290 w 2116898"/>
                  <a:gd name="connsiteY8" fmla="*/ 2226 h 1084914"/>
                  <a:gd name="connsiteX9" fmla="*/ 1208761 w 2116898"/>
                  <a:gd name="connsiteY9" fmla="*/ 52330 h 1084914"/>
                  <a:gd name="connsiteX10" fmla="*/ 1327758 w 2116898"/>
                  <a:gd name="connsiteY10" fmla="*/ 296587 h 1084914"/>
                  <a:gd name="connsiteX11" fmla="*/ 1509386 w 2116898"/>
                  <a:gd name="connsiteY11" fmla="*/ 838338 h 1084914"/>
                  <a:gd name="connsiteX12" fmla="*/ 1640909 w 2116898"/>
                  <a:gd name="connsiteY12" fmla="*/ 998045 h 1084914"/>
                  <a:gd name="connsiteX13" fmla="*/ 1775564 w 2116898"/>
                  <a:gd name="connsiteY13" fmla="*/ 1038755 h 1084914"/>
                  <a:gd name="connsiteX14" fmla="*/ 1885167 w 2116898"/>
                  <a:gd name="connsiteY14" fmla="*/ 998045 h 1084914"/>
                  <a:gd name="connsiteX15" fmla="*/ 1938402 w 2116898"/>
                  <a:gd name="connsiteY15" fmla="*/ 891574 h 1084914"/>
                  <a:gd name="connsiteX16" fmla="*/ 2010427 w 2116898"/>
                  <a:gd name="connsiteY16" fmla="*/ 822681 h 1084914"/>
                  <a:gd name="connsiteX17" fmla="*/ 2116898 w 2116898"/>
                  <a:gd name="connsiteY17" fmla="*/ 797629 h 1084914"/>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32283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29641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39036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1495 w 2116898"/>
                  <a:gd name="connsiteY10" fmla="*/ 309114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996 h 1081400"/>
                  <a:gd name="connsiteX1" fmla="*/ 300624 w 2116898"/>
                  <a:gd name="connsiteY1" fmla="*/ 1076996 h 1081400"/>
                  <a:gd name="connsiteX2" fmla="*/ 513567 w 2116898"/>
                  <a:gd name="connsiteY2" fmla="*/ 1042549 h 1081400"/>
                  <a:gd name="connsiteX3" fmla="*/ 663879 w 2116898"/>
                  <a:gd name="connsiteY3" fmla="*/ 914157 h 1081400"/>
                  <a:gd name="connsiteX4" fmla="*/ 742168 w 2116898"/>
                  <a:gd name="connsiteY4" fmla="*/ 632322 h 1081400"/>
                  <a:gd name="connsiteX5" fmla="*/ 829849 w 2116898"/>
                  <a:gd name="connsiteY5" fmla="*/ 262804 h 1081400"/>
                  <a:gd name="connsiteX6" fmla="*/ 939452 w 2116898"/>
                  <a:gd name="connsiteY6" fmla="*/ 68650 h 1081400"/>
                  <a:gd name="connsiteX7" fmla="*/ 1017739 w 2116898"/>
                  <a:gd name="connsiteY7" fmla="*/ 15415 h 1081400"/>
                  <a:gd name="connsiteX8" fmla="*/ 1102290 w 2116898"/>
                  <a:gd name="connsiteY8" fmla="*/ 2889 h 1081400"/>
                  <a:gd name="connsiteX9" fmla="*/ 1189972 w 2116898"/>
                  <a:gd name="connsiteY9" fmla="*/ 62388 h 1081400"/>
                  <a:gd name="connsiteX10" fmla="*/ 1321495 w 2116898"/>
                  <a:gd name="connsiteY10" fmla="*/ 309777 h 1081400"/>
                  <a:gd name="connsiteX11" fmla="*/ 1509386 w 2116898"/>
                  <a:gd name="connsiteY11" fmla="*/ 839001 h 1081400"/>
                  <a:gd name="connsiteX12" fmla="*/ 1640909 w 2116898"/>
                  <a:gd name="connsiteY12" fmla="*/ 998708 h 1081400"/>
                  <a:gd name="connsiteX13" fmla="*/ 1775564 w 2116898"/>
                  <a:gd name="connsiteY13" fmla="*/ 1039418 h 1081400"/>
                  <a:gd name="connsiteX14" fmla="*/ 1885167 w 2116898"/>
                  <a:gd name="connsiteY14" fmla="*/ 998708 h 1081400"/>
                  <a:gd name="connsiteX15" fmla="*/ 1938402 w 2116898"/>
                  <a:gd name="connsiteY15" fmla="*/ 892237 h 1081400"/>
                  <a:gd name="connsiteX16" fmla="*/ 2010427 w 2116898"/>
                  <a:gd name="connsiteY16" fmla="*/ 823344 h 1081400"/>
                  <a:gd name="connsiteX17" fmla="*/ 2116898 w 2116898"/>
                  <a:gd name="connsiteY17" fmla="*/ 798292 h 1081400"/>
                  <a:gd name="connsiteX0" fmla="*/ 0 w 2116898"/>
                  <a:gd name="connsiteY0" fmla="*/ 1077218 h 1081622"/>
                  <a:gd name="connsiteX1" fmla="*/ 300624 w 2116898"/>
                  <a:gd name="connsiteY1" fmla="*/ 1077218 h 1081622"/>
                  <a:gd name="connsiteX2" fmla="*/ 513567 w 2116898"/>
                  <a:gd name="connsiteY2" fmla="*/ 1042771 h 1081622"/>
                  <a:gd name="connsiteX3" fmla="*/ 663879 w 2116898"/>
                  <a:gd name="connsiteY3" fmla="*/ 914379 h 1081622"/>
                  <a:gd name="connsiteX4" fmla="*/ 742168 w 2116898"/>
                  <a:gd name="connsiteY4" fmla="*/ 632544 h 1081622"/>
                  <a:gd name="connsiteX5" fmla="*/ 829849 w 2116898"/>
                  <a:gd name="connsiteY5" fmla="*/ 263026 h 1081622"/>
                  <a:gd name="connsiteX6" fmla="*/ 939452 w 2116898"/>
                  <a:gd name="connsiteY6" fmla="*/ 68872 h 1081622"/>
                  <a:gd name="connsiteX7" fmla="*/ 1017739 w 2116898"/>
                  <a:gd name="connsiteY7" fmla="*/ 15637 h 1081622"/>
                  <a:gd name="connsiteX8" fmla="*/ 1102290 w 2116898"/>
                  <a:gd name="connsiteY8" fmla="*/ 3111 h 1081622"/>
                  <a:gd name="connsiteX9" fmla="*/ 1196235 w 2116898"/>
                  <a:gd name="connsiteY9" fmla="*/ 65742 h 1081622"/>
                  <a:gd name="connsiteX10" fmla="*/ 1321495 w 2116898"/>
                  <a:gd name="connsiteY10" fmla="*/ 309999 h 1081622"/>
                  <a:gd name="connsiteX11" fmla="*/ 1509386 w 2116898"/>
                  <a:gd name="connsiteY11" fmla="*/ 839223 h 1081622"/>
                  <a:gd name="connsiteX12" fmla="*/ 1640909 w 2116898"/>
                  <a:gd name="connsiteY12" fmla="*/ 998930 h 1081622"/>
                  <a:gd name="connsiteX13" fmla="*/ 1775564 w 2116898"/>
                  <a:gd name="connsiteY13" fmla="*/ 1039640 h 1081622"/>
                  <a:gd name="connsiteX14" fmla="*/ 1885167 w 2116898"/>
                  <a:gd name="connsiteY14" fmla="*/ 998930 h 1081622"/>
                  <a:gd name="connsiteX15" fmla="*/ 1938402 w 2116898"/>
                  <a:gd name="connsiteY15" fmla="*/ 892459 h 1081622"/>
                  <a:gd name="connsiteX16" fmla="*/ 2010427 w 2116898"/>
                  <a:gd name="connsiteY16" fmla="*/ 823566 h 1081622"/>
                  <a:gd name="connsiteX17" fmla="*/ 2116898 w 2116898"/>
                  <a:gd name="connsiteY17" fmla="*/ 798514 h 1081622"/>
                  <a:gd name="connsiteX0" fmla="*/ 0 w 2116898"/>
                  <a:gd name="connsiteY0" fmla="*/ 1061645 h 1066049"/>
                  <a:gd name="connsiteX1" fmla="*/ 300624 w 2116898"/>
                  <a:gd name="connsiteY1" fmla="*/ 1061645 h 1066049"/>
                  <a:gd name="connsiteX2" fmla="*/ 513567 w 2116898"/>
                  <a:gd name="connsiteY2" fmla="*/ 1027198 h 1066049"/>
                  <a:gd name="connsiteX3" fmla="*/ 663879 w 2116898"/>
                  <a:gd name="connsiteY3" fmla="*/ 898806 h 1066049"/>
                  <a:gd name="connsiteX4" fmla="*/ 742168 w 2116898"/>
                  <a:gd name="connsiteY4" fmla="*/ 616971 h 1066049"/>
                  <a:gd name="connsiteX5" fmla="*/ 829849 w 2116898"/>
                  <a:gd name="connsiteY5" fmla="*/ 247453 h 1066049"/>
                  <a:gd name="connsiteX6" fmla="*/ 939452 w 2116898"/>
                  <a:gd name="connsiteY6" fmla="*/ 53299 h 1066049"/>
                  <a:gd name="connsiteX7" fmla="*/ 1017739 w 2116898"/>
                  <a:gd name="connsiteY7" fmla="*/ 64 h 1066049"/>
                  <a:gd name="connsiteX8" fmla="*/ 1196235 w 2116898"/>
                  <a:gd name="connsiteY8" fmla="*/ 50169 h 1066049"/>
                  <a:gd name="connsiteX9" fmla="*/ 1321495 w 2116898"/>
                  <a:gd name="connsiteY9" fmla="*/ 294426 h 1066049"/>
                  <a:gd name="connsiteX10" fmla="*/ 1509386 w 2116898"/>
                  <a:gd name="connsiteY10" fmla="*/ 823650 h 1066049"/>
                  <a:gd name="connsiteX11" fmla="*/ 1640909 w 2116898"/>
                  <a:gd name="connsiteY11" fmla="*/ 983357 h 1066049"/>
                  <a:gd name="connsiteX12" fmla="*/ 1775564 w 2116898"/>
                  <a:gd name="connsiteY12" fmla="*/ 1024067 h 1066049"/>
                  <a:gd name="connsiteX13" fmla="*/ 1885167 w 2116898"/>
                  <a:gd name="connsiteY13" fmla="*/ 983357 h 1066049"/>
                  <a:gd name="connsiteX14" fmla="*/ 1938402 w 2116898"/>
                  <a:gd name="connsiteY14" fmla="*/ 876886 h 1066049"/>
                  <a:gd name="connsiteX15" fmla="*/ 2010427 w 2116898"/>
                  <a:gd name="connsiteY15" fmla="*/ 807993 h 1066049"/>
                  <a:gd name="connsiteX16" fmla="*/ 2116898 w 2116898"/>
                  <a:gd name="connsiteY16" fmla="*/ 782941 h 1066049"/>
                  <a:gd name="connsiteX0" fmla="*/ 0 w 2116898"/>
                  <a:gd name="connsiteY0" fmla="*/ 1086641 h 1091045"/>
                  <a:gd name="connsiteX1" fmla="*/ 300624 w 2116898"/>
                  <a:gd name="connsiteY1" fmla="*/ 1086641 h 1091045"/>
                  <a:gd name="connsiteX2" fmla="*/ 513567 w 2116898"/>
                  <a:gd name="connsiteY2" fmla="*/ 1052194 h 1091045"/>
                  <a:gd name="connsiteX3" fmla="*/ 663879 w 2116898"/>
                  <a:gd name="connsiteY3" fmla="*/ 923802 h 1091045"/>
                  <a:gd name="connsiteX4" fmla="*/ 742168 w 2116898"/>
                  <a:gd name="connsiteY4" fmla="*/ 641967 h 1091045"/>
                  <a:gd name="connsiteX5" fmla="*/ 829849 w 2116898"/>
                  <a:gd name="connsiteY5" fmla="*/ 272449 h 1091045"/>
                  <a:gd name="connsiteX6" fmla="*/ 939452 w 2116898"/>
                  <a:gd name="connsiteY6" fmla="*/ 78295 h 1091045"/>
                  <a:gd name="connsiteX7" fmla="*/ 1080369 w 2116898"/>
                  <a:gd name="connsiteY7" fmla="*/ 8 h 1091045"/>
                  <a:gd name="connsiteX8" fmla="*/ 1196235 w 2116898"/>
                  <a:gd name="connsiteY8" fmla="*/ 75165 h 1091045"/>
                  <a:gd name="connsiteX9" fmla="*/ 1321495 w 2116898"/>
                  <a:gd name="connsiteY9" fmla="*/ 319422 h 1091045"/>
                  <a:gd name="connsiteX10" fmla="*/ 1509386 w 2116898"/>
                  <a:gd name="connsiteY10" fmla="*/ 848646 h 1091045"/>
                  <a:gd name="connsiteX11" fmla="*/ 1640909 w 2116898"/>
                  <a:gd name="connsiteY11" fmla="*/ 1008353 h 1091045"/>
                  <a:gd name="connsiteX12" fmla="*/ 1775564 w 2116898"/>
                  <a:gd name="connsiteY12" fmla="*/ 1049063 h 1091045"/>
                  <a:gd name="connsiteX13" fmla="*/ 1885167 w 2116898"/>
                  <a:gd name="connsiteY13" fmla="*/ 1008353 h 1091045"/>
                  <a:gd name="connsiteX14" fmla="*/ 1938402 w 2116898"/>
                  <a:gd name="connsiteY14" fmla="*/ 901882 h 1091045"/>
                  <a:gd name="connsiteX15" fmla="*/ 2010427 w 2116898"/>
                  <a:gd name="connsiteY15" fmla="*/ 832989 h 1091045"/>
                  <a:gd name="connsiteX16" fmla="*/ 2116898 w 2116898"/>
                  <a:gd name="connsiteY16" fmla="*/ 807937 h 1091045"/>
                  <a:gd name="connsiteX0" fmla="*/ 0 w 2116898"/>
                  <a:gd name="connsiteY0" fmla="*/ 1074124 h 1078528"/>
                  <a:gd name="connsiteX1" fmla="*/ 300624 w 2116898"/>
                  <a:gd name="connsiteY1" fmla="*/ 1074124 h 1078528"/>
                  <a:gd name="connsiteX2" fmla="*/ 513567 w 2116898"/>
                  <a:gd name="connsiteY2" fmla="*/ 1039677 h 1078528"/>
                  <a:gd name="connsiteX3" fmla="*/ 663879 w 2116898"/>
                  <a:gd name="connsiteY3" fmla="*/ 911285 h 1078528"/>
                  <a:gd name="connsiteX4" fmla="*/ 742168 w 2116898"/>
                  <a:gd name="connsiteY4" fmla="*/ 629450 h 1078528"/>
                  <a:gd name="connsiteX5" fmla="*/ 829849 w 2116898"/>
                  <a:gd name="connsiteY5" fmla="*/ 259932 h 1078528"/>
                  <a:gd name="connsiteX6" fmla="*/ 939452 w 2116898"/>
                  <a:gd name="connsiteY6" fmla="*/ 65778 h 1078528"/>
                  <a:gd name="connsiteX7" fmla="*/ 1092895 w 2116898"/>
                  <a:gd name="connsiteY7" fmla="*/ 17 h 1078528"/>
                  <a:gd name="connsiteX8" fmla="*/ 1196235 w 2116898"/>
                  <a:gd name="connsiteY8" fmla="*/ 62648 h 1078528"/>
                  <a:gd name="connsiteX9" fmla="*/ 1321495 w 2116898"/>
                  <a:gd name="connsiteY9" fmla="*/ 306905 h 1078528"/>
                  <a:gd name="connsiteX10" fmla="*/ 1509386 w 2116898"/>
                  <a:gd name="connsiteY10" fmla="*/ 836129 h 1078528"/>
                  <a:gd name="connsiteX11" fmla="*/ 1640909 w 2116898"/>
                  <a:gd name="connsiteY11" fmla="*/ 995836 h 1078528"/>
                  <a:gd name="connsiteX12" fmla="*/ 1775564 w 2116898"/>
                  <a:gd name="connsiteY12" fmla="*/ 1036546 h 1078528"/>
                  <a:gd name="connsiteX13" fmla="*/ 1885167 w 2116898"/>
                  <a:gd name="connsiteY13" fmla="*/ 995836 h 1078528"/>
                  <a:gd name="connsiteX14" fmla="*/ 1938402 w 2116898"/>
                  <a:gd name="connsiteY14" fmla="*/ 889365 h 1078528"/>
                  <a:gd name="connsiteX15" fmla="*/ 2010427 w 2116898"/>
                  <a:gd name="connsiteY15" fmla="*/ 820472 h 1078528"/>
                  <a:gd name="connsiteX16" fmla="*/ 2116898 w 2116898"/>
                  <a:gd name="connsiteY16" fmla="*/ 795420 h 1078528"/>
                  <a:gd name="connsiteX0" fmla="*/ 0 w 2116898"/>
                  <a:gd name="connsiteY0" fmla="*/ 1083511 h 1087915"/>
                  <a:gd name="connsiteX1" fmla="*/ 300624 w 2116898"/>
                  <a:gd name="connsiteY1" fmla="*/ 1083511 h 1087915"/>
                  <a:gd name="connsiteX2" fmla="*/ 513567 w 2116898"/>
                  <a:gd name="connsiteY2" fmla="*/ 1049064 h 1087915"/>
                  <a:gd name="connsiteX3" fmla="*/ 663879 w 2116898"/>
                  <a:gd name="connsiteY3" fmla="*/ 920672 h 1087915"/>
                  <a:gd name="connsiteX4" fmla="*/ 742168 w 2116898"/>
                  <a:gd name="connsiteY4" fmla="*/ 638837 h 1087915"/>
                  <a:gd name="connsiteX5" fmla="*/ 829849 w 2116898"/>
                  <a:gd name="connsiteY5" fmla="*/ 269319 h 1087915"/>
                  <a:gd name="connsiteX6" fmla="*/ 939452 w 2116898"/>
                  <a:gd name="connsiteY6" fmla="*/ 75165 h 1087915"/>
                  <a:gd name="connsiteX7" fmla="*/ 1089764 w 2116898"/>
                  <a:gd name="connsiteY7" fmla="*/ 10 h 1087915"/>
                  <a:gd name="connsiteX8" fmla="*/ 1196235 w 2116898"/>
                  <a:gd name="connsiteY8" fmla="*/ 72035 h 1087915"/>
                  <a:gd name="connsiteX9" fmla="*/ 1321495 w 2116898"/>
                  <a:gd name="connsiteY9" fmla="*/ 316292 h 1087915"/>
                  <a:gd name="connsiteX10" fmla="*/ 1509386 w 2116898"/>
                  <a:gd name="connsiteY10" fmla="*/ 845516 h 1087915"/>
                  <a:gd name="connsiteX11" fmla="*/ 1640909 w 2116898"/>
                  <a:gd name="connsiteY11" fmla="*/ 1005223 h 1087915"/>
                  <a:gd name="connsiteX12" fmla="*/ 1775564 w 2116898"/>
                  <a:gd name="connsiteY12" fmla="*/ 1045933 h 1087915"/>
                  <a:gd name="connsiteX13" fmla="*/ 1885167 w 2116898"/>
                  <a:gd name="connsiteY13" fmla="*/ 1005223 h 1087915"/>
                  <a:gd name="connsiteX14" fmla="*/ 1938402 w 2116898"/>
                  <a:gd name="connsiteY14" fmla="*/ 898752 h 1087915"/>
                  <a:gd name="connsiteX15" fmla="*/ 2010427 w 2116898"/>
                  <a:gd name="connsiteY15" fmla="*/ 829859 h 1087915"/>
                  <a:gd name="connsiteX16" fmla="*/ 2116898 w 2116898"/>
                  <a:gd name="connsiteY16" fmla="*/ 804807 h 1087915"/>
                  <a:gd name="connsiteX0" fmla="*/ 0 w 2116898"/>
                  <a:gd name="connsiteY0" fmla="*/ 1084558 h 1088962"/>
                  <a:gd name="connsiteX1" fmla="*/ 300624 w 2116898"/>
                  <a:gd name="connsiteY1" fmla="*/ 1084558 h 1088962"/>
                  <a:gd name="connsiteX2" fmla="*/ 513567 w 2116898"/>
                  <a:gd name="connsiteY2" fmla="*/ 1050111 h 1088962"/>
                  <a:gd name="connsiteX3" fmla="*/ 663879 w 2116898"/>
                  <a:gd name="connsiteY3" fmla="*/ 921719 h 1088962"/>
                  <a:gd name="connsiteX4" fmla="*/ 742168 w 2116898"/>
                  <a:gd name="connsiteY4" fmla="*/ 639884 h 1088962"/>
                  <a:gd name="connsiteX5" fmla="*/ 829849 w 2116898"/>
                  <a:gd name="connsiteY5" fmla="*/ 270366 h 1088962"/>
                  <a:gd name="connsiteX6" fmla="*/ 939452 w 2116898"/>
                  <a:gd name="connsiteY6" fmla="*/ 76212 h 1088962"/>
                  <a:gd name="connsiteX7" fmla="*/ 1089764 w 2116898"/>
                  <a:gd name="connsiteY7" fmla="*/ 1057 h 1088962"/>
                  <a:gd name="connsiteX8" fmla="*/ 1196235 w 2116898"/>
                  <a:gd name="connsiteY8" fmla="*/ 73082 h 1088962"/>
                  <a:gd name="connsiteX9" fmla="*/ 1321495 w 2116898"/>
                  <a:gd name="connsiteY9" fmla="*/ 317339 h 1088962"/>
                  <a:gd name="connsiteX10" fmla="*/ 1509386 w 2116898"/>
                  <a:gd name="connsiteY10" fmla="*/ 846563 h 1088962"/>
                  <a:gd name="connsiteX11" fmla="*/ 1640909 w 2116898"/>
                  <a:gd name="connsiteY11" fmla="*/ 1006270 h 1088962"/>
                  <a:gd name="connsiteX12" fmla="*/ 1775564 w 2116898"/>
                  <a:gd name="connsiteY12" fmla="*/ 1046980 h 1088962"/>
                  <a:gd name="connsiteX13" fmla="*/ 1885167 w 2116898"/>
                  <a:gd name="connsiteY13" fmla="*/ 1006270 h 1088962"/>
                  <a:gd name="connsiteX14" fmla="*/ 1938402 w 2116898"/>
                  <a:gd name="connsiteY14" fmla="*/ 899799 h 1088962"/>
                  <a:gd name="connsiteX15" fmla="*/ 2010427 w 2116898"/>
                  <a:gd name="connsiteY15" fmla="*/ 830906 h 1088962"/>
                  <a:gd name="connsiteX16" fmla="*/ 2116898 w 2116898"/>
                  <a:gd name="connsiteY16" fmla="*/ 805854 h 1088962"/>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196235 w 2116898"/>
                  <a:gd name="connsiteY8" fmla="*/ 72171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41480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25044 w 2116898"/>
                  <a:gd name="connsiteY10" fmla="*/ 851915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53434 w 2116898"/>
                  <a:gd name="connsiteY11" fmla="*/ 1014754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34645 w 2116898"/>
                  <a:gd name="connsiteY11" fmla="*/ 1021017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94562 w 2170132"/>
                  <a:gd name="connsiteY13" fmla="*/ 980306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10219 w 2170132"/>
                  <a:gd name="connsiteY13" fmla="*/ 995963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898888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923940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8072 w 2170132"/>
                  <a:gd name="connsiteY10" fmla="*/ 73291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1985375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5525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5877 w 2170132"/>
                  <a:gd name="connsiteY13" fmla="*/ 983436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6483 w 2170132"/>
                  <a:gd name="connsiteY13" fmla="*/ 964647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32139 w 2170132"/>
                  <a:gd name="connsiteY14" fmla="*/ 1002229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035479 w 2170132"/>
                  <a:gd name="connsiteY14" fmla="*/ 90828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66586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58178 h 1088051"/>
                  <a:gd name="connsiteX15" fmla="*/ 2170132 w 2170132"/>
                  <a:gd name="connsiteY15" fmla="*/ 817468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82452 w 2301655"/>
                  <a:gd name="connsiteY15" fmla="*/ 833127 h 1088051"/>
                  <a:gd name="connsiteX16" fmla="*/ 2301655 w 2301655"/>
                  <a:gd name="connsiteY16"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98109 w 2301655"/>
                  <a:gd name="connsiteY15" fmla="*/ 817469 h 1088051"/>
                  <a:gd name="connsiteX16" fmla="*/ 2301655 w 2301655"/>
                  <a:gd name="connsiteY16" fmla="*/ 820599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1863" h="1088051">
                    <a:moveTo>
                      <a:pt x="0" y="1083647"/>
                    </a:moveTo>
                    <a:cubicBezTo>
                      <a:pt x="101774" y="1089649"/>
                      <a:pt x="215030" y="1089388"/>
                      <a:pt x="300624" y="1083647"/>
                    </a:cubicBezTo>
                    <a:cubicBezTo>
                      <a:pt x="386218" y="1077906"/>
                      <a:pt x="453025" y="1076340"/>
                      <a:pt x="513567" y="1049200"/>
                    </a:cubicBezTo>
                    <a:cubicBezTo>
                      <a:pt x="574110" y="1022060"/>
                      <a:pt x="625779" y="989179"/>
                      <a:pt x="663879" y="920808"/>
                    </a:cubicBezTo>
                    <a:cubicBezTo>
                      <a:pt x="701979" y="852437"/>
                      <a:pt x="714506" y="747532"/>
                      <a:pt x="742168" y="638973"/>
                    </a:cubicBezTo>
                    <a:cubicBezTo>
                      <a:pt x="769830" y="530414"/>
                      <a:pt x="796968" y="363400"/>
                      <a:pt x="829849" y="269455"/>
                    </a:cubicBezTo>
                    <a:cubicBezTo>
                      <a:pt x="862730" y="175510"/>
                      <a:pt x="896133" y="120186"/>
                      <a:pt x="939452" y="75301"/>
                    </a:cubicBezTo>
                    <a:cubicBezTo>
                      <a:pt x="982771" y="30416"/>
                      <a:pt x="1042792" y="-2464"/>
                      <a:pt x="1089764" y="146"/>
                    </a:cubicBezTo>
                    <a:cubicBezTo>
                      <a:pt x="1136737" y="2756"/>
                      <a:pt x="1180056" y="31983"/>
                      <a:pt x="1221287" y="90960"/>
                    </a:cubicBezTo>
                    <a:cubicBezTo>
                      <a:pt x="1262518" y="149937"/>
                      <a:pt x="1294877" y="243360"/>
                      <a:pt x="1337152" y="354006"/>
                    </a:cubicBezTo>
                    <a:cubicBezTo>
                      <a:pt x="1379427" y="464652"/>
                      <a:pt x="1428489" y="647323"/>
                      <a:pt x="1474940" y="754838"/>
                    </a:cubicBezTo>
                    <a:cubicBezTo>
                      <a:pt x="1521391" y="862353"/>
                      <a:pt x="1564186" y="947949"/>
                      <a:pt x="1615856" y="999097"/>
                    </a:cubicBezTo>
                    <a:cubicBezTo>
                      <a:pt x="1667526" y="1050245"/>
                      <a:pt x="1741116" y="1060683"/>
                      <a:pt x="1784958" y="1061726"/>
                    </a:cubicBezTo>
                    <a:cubicBezTo>
                      <a:pt x="1828800" y="1062769"/>
                      <a:pt x="1846547" y="1039282"/>
                      <a:pt x="1878906" y="1005357"/>
                    </a:cubicBezTo>
                    <a:cubicBezTo>
                      <a:pt x="1911265" y="971432"/>
                      <a:pt x="1945188" y="886883"/>
                      <a:pt x="1979112" y="858178"/>
                    </a:cubicBezTo>
                    <a:cubicBezTo>
                      <a:pt x="2013036" y="829473"/>
                      <a:pt x="2044352" y="823732"/>
                      <a:pt x="2098109" y="817469"/>
                    </a:cubicBezTo>
                    <a:cubicBezTo>
                      <a:pt x="2151866" y="811206"/>
                      <a:pt x="2202490" y="813293"/>
                      <a:pt x="2401863" y="814336"/>
                    </a:cubicBezTo>
                  </a:path>
                </a:pathLst>
              </a:custGeom>
              <a:noFill/>
              <a:ln w="152400" cap="rnd">
                <a:solidFill>
                  <a:srgbClr val="008F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84538" y="1828800"/>
                <a:ext cx="4779962" cy="122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5" name="Picture 2"/>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2376488" y="-355600"/>
              <a:ext cx="6540502" cy="3790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1645189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xfrm>
            <a:off x="457200" y="6554788"/>
            <a:ext cx="2128838" cy="263525"/>
          </a:xfrm>
          <a:prstGeom prst="rect">
            <a:avLst/>
          </a:prstGeom>
          <a:ln/>
        </p:spPr>
        <p:txBody>
          <a:bodyPr/>
          <a:lstStyle>
            <a:lvl1pPr>
              <a:defRPr/>
            </a:lvl1pPr>
          </a:lstStyle>
          <a:p>
            <a:pPr>
              <a:defRPr/>
            </a:pPr>
            <a:endParaRPr lang="en-US"/>
          </a:p>
        </p:txBody>
      </p:sp>
      <p:sp>
        <p:nvSpPr>
          <p:cNvPr id="3" name="Rectangle 4"/>
          <p:cNvSpPr>
            <a:spLocks noGrp="1" noChangeArrowheads="1"/>
          </p:cNvSpPr>
          <p:nvPr>
            <p:ph type="ftr" idx="11"/>
          </p:nvPr>
        </p:nvSpPr>
        <p:spPr>
          <a:xfrm>
            <a:off x="3127375" y="6494463"/>
            <a:ext cx="2897188" cy="323850"/>
          </a:xfrm>
          <a:prstGeom prst="rect">
            <a:avLst/>
          </a:prstGeom>
          <a:ln/>
        </p:spPr>
        <p:txBody>
          <a:bodyPr/>
          <a:lstStyle>
            <a:lvl1pPr>
              <a:defRPr/>
            </a:lvl1pPr>
          </a:lstStyle>
          <a:p>
            <a:pPr>
              <a:defRPr/>
            </a:pPr>
            <a:r>
              <a:rPr lang="en-US"/>
              <a:t>Tab 12-2 Open Loop vs. Closed Loop Tuning Method</a:t>
            </a:r>
          </a:p>
        </p:txBody>
      </p:sp>
      <p:grpSp>
        <p:nvGrpSpPr>
          <p:cNvPr id="4" name="Group 3"/>
          <p:cNvGrpSpPr/>
          <p:nvPr userDrawn="1"/>
        </p:nvGrpSpPr>
        <p:grpSpPr>
          <a:xfrm>
            <a:off x="5638800" y="1840942"/>
            <a:ext cx="2510977" cy="2822573"/>
            <a:chOff x="2287247" y="3237204"/>
            <a:chExt cx="2510977" cy="2822573"/>
          </a:xfrm>
        </p:grpSpPr>
        <p:sp>
          <p:nvSpPr>
            <p:cNvPr id="5" name="Rectangle 4"/>
            <p:cNvSpPr/>
            <p:nvPr/>
          </p:nvSpPr>
          <p:spPr>
            <a:xfrm>
              <a:off x="2409278" y="4502123"/>
              <a:ext cx="154305" cy="36703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563583" y="4307178"/>
              <a:ext cx="158176"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721759" y="3701387"/>
              <a:ext cx="325694" cy="11677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047453" y="3911573"/>
              <a:ext cx="321684" cy="957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369137" y="3237204"/>
              <a:ext cx="310776" cy="16319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671402" y="4307178"/>
              <a:ext cx="171389"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840043" y="3420627"/>
              <a:ext cx="310677" cy="144852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150720" y="4498312"/>
              <a:ext cx="154305" cy="37084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2428328" y="48691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613620" y="48691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798912" y="48691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84204" y="48691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169496" y="48691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354788" y="48691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540080" y="48691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725372" y="48691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910664" y="48691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095956" y="48691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281248" y="48691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2287247" y="5009951"/>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2287247" y="5192831"/>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2287247" y="5375711"/>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2287247" y="5558591"/>
              <a:ext cx="2127462" cy="0"/>
            </a:xfrm>
            <a:prstGeom prst="line">
              <a:avLst/>
            </a:prstGeom>
            <a:ln w="41275" cap="sq">
              <a:solidFill>
                <a:schemeClr val="bg1">
                  <a:lumMod val="7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2287247" y="5741471"/>
              <a:ext cx="2127462" cy="0"/>
            </a:xfrm>
            <a:prstGeom prst="line">
              <a:avLst/>
            </a:prstGeom>
            <a:ln w="41275" cap="sq">
              <a:solidFill>
                <a:schemeClr val="bg1">
                  <a:lumMod val="7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2287247" y="5924351"/>
              <a:ext cx="2127462" cy="0"/>
            </a:xfrm>
            <a:prstGeom prst="line">
              <a:avLst/>
            </a:prstGeom>
            <a:ln w="41275" cap="sq">
              <a:solidFill>
                <a:schemeClr val="bg1">
                  <a:lumMod val="75000"/>
                  <a:alpha val="20000"/>
                </a:schemeClr>
              </a:solidFill>
            </a:ln>
          </p:spPr>
          <p:style>
            <a:lnRef idx="1">
              <a:schemeClr val="accent1"/>
            </a:lnRef>
            <a:fillRef idx="0">
              <a:schemeClr val="accent1"/>
            </a:fillRef>
            <a:effectRef idx="0">
              <a:schemeClr val="accent1"/>
            </a:effectRef>
            <a:fontRef idx="minor">
              <a:schemeClr val="tx1"/>
            </a:fontRef>
          </p:style>
        </p:cxnSp>
        <p:sp>
          <p:nvSpPr>
            <p:cNvPr id="30" name="Freeform 29"/>
            <p:cNvSpPr/>
            <p:nvPr/>
          </p:nvSpPr>
          <p:spPr>
            <a:xfrm>
              <a:off x="3050845" y="4750794"/>
              <a:ext cx="1252603" cy="1067309"/>
            </a:xfrm>
            <a:custGeom>
              <a:avLst/>
              <a:gdLst>
                <a:gd name="connsiteX0" fmla="*/ 0 w 1233814"/>
                <a:gd name="connsiteY0" fmla="*/ 91044 h 1067309"/>
                <a:gd name="connsiteX1" fmla="*/ 93946 w 1233814"/>
                <a:gd name="connsiteY1" fmla="*/ 31546 h 1067309"/>
                <a:gd name="connsiteX2" fmla="*/ 197285 w 1233814"/>
                <a:gd name="connsiteY2" fmla="*/ 231 h 1067309"/>
                <a:gd name="connsiteX3" fmla="*/ 275573 w 1233814"/>
                <a:gd name="connsiteY3" fmla="*/ 22151 h 1067309"/>
                <a:gd name="connsiteX4" fmla="*/ 350729 w 1233814"/>
                <a:gd name="connsiteY4" fmla="*/ 103570 h 1067309"/>
                <a:gd name="connsiteX5" fmla="*/ 403965 w 1233814"/>
                <a:gd name="connsiteY5" fmla="*/ 300855 h 1067309"/>
                <a:gd name="connsiteX6" fmla="*/ 510436 w 1233814"/>
                <a:gd name="connsiteY6" fmla="*/ 795633 h 1067309"/>
                <a:gd name="connsiteX7" fmla="*/ 616907 w 1233814"/>
                <a:gd name="connsiteY7" fmla="*/ 970998 h 1067309"/>
                <a:gd name="connsiteX8" fmla="*/ 729642 w 1233814"/>
                <a:gd name="connsiteY8" fmla="*/ 1052417 h 1067309"/>
                <a:gd name="connsiteX9" fmla="*/ 879954 w 1233814"/>
                <a:gd name="connsiteY9" fmla="*/ 1055548 h 1067309"/>
                <a:gd name="connsiteX10" fmla="*/ 1002083 w 1233814"/>
                <a:gd name="connsiteY10" fmla="*/ 930288 h 1067309"/>
                <a:gd name="connsiteX11" fmla="*/ 1102291 w 1233814"/>
                <a:gd name="connsiteY11" fmla="*/ 660979 h 1067309"/>
                <a:gd name="connsiteX12" fmla="*/ 1164921 w 1233814"/>
                <a:gd name="connsiteY12" fmla="*/ 407326 h 1067309"/>
                <a:gd name="connsiteX13" fmla="*/ 1233814 w 1233814"/>
                <a:gd name="connsiteY13" fmla="*/ 188121 h 1067309"/>
                <a:gd name="connsiteX0" fmla="*/ 0 w 1221288"/>
                <a:gd name="connsiteY0" fmla="*/ 106701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25489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3208"/>
                <a:gd name="connsiteY0" fmla="*/ 125489 h 1067309"/>
                <a:gd name="connsiteX1" fmla="*/ 81420 w 1243208"/>
                <a:gd name="connsiteY1" fmla="*/ 31546 h 1067309"/>
                <a:gd name="connsiteX2" fmla="*/ 184759 w 1243208"/>
                <a:gd name="connsiteY2" fmla="*/ 231 h 1067309"/>
                <a:gd name="connsiteX3" fmla="*/ 263047 w 1243208"/>
                <a:gd name="connsiteY3" fmla="*/ 22151 h 1067309"/>
                <a:gd name="connsiteX4" fmla="*/ 338203 w 1243208"/>
                <a:gd name="connsiteY4" fmla="*/ 103570 h 1067309"/>
                <a:gd name="connsiteX5" fmla="*/ 391439 w 1243208"/>
                <a:gd name="connsiteY5" fmla="*/ 300855 h 1067309"/>
                <a:gd name="connsiteX6" fmla="*/ 497910 w 1243208"/>
                <a:gd name="connsiteY6" fmla="*/ 795633 h 1067309"/>
                <a:gd name="connsiteX7" fmla="*/ 604381 w 1243208"/>
                <a:gd name="connsiteY7" fmla="*/ 970998 h 1067309"/>
                <a:gd name="connsiteX8" fmla="*/ 717116 w 1243208"/>
                <a:gd name="connsiteY8" fmla="*/ 1052417 h 1067309"/>
                <a:gd name="connsiteX9" fmla="*/ 867428 w 1243208"/>
                <a:gd name="connsiteY9" fmla="*/ 1055548 h 1067309"/>
                <a:gd name="connsiteX10" fmla="*/ 989557 w 1243208"/>
                <a:gd name="connsiteY10" fmla="*/ 930288 h 1067309"/>
                <a:gd name="connsiteX11" fmla="*/ 1089765 w 1243208"/>
                <a:gd name="connsiteY11" fmla="*/ 660979 h 1067309"/>
                <a:gd name="connsiteX12" fmla="*/ 1152395 w 1243208"/>
                <a:gd name="connsiteY12" fmla="*/ 407326 h 1067309"/>
                <a:gd name="connsiteX13" fmla="*/ 1243208 w 1243208"/>
                <a:gd name="connsiteY13" fmla="*/ 153674 h 1067309"/>
                <a:gd name="connsiteX0" fmla="*/ 0 w 1252603"/>
                <a:gd name="connsiteY0" fmla="*/ 125489 h 1067309"/>
                <a:gd name="connsiteX1" fmla="*/ 81420 w 1252603"/>
                <a:gd name="connsiteY1" fmla="*/ 31546 h 1067309"/>
                <a:gd name="connsiteX2" fmla="*/ 184759 w 1252603"/>
                <a:gd name="connsiteY2" fmla="*/ 231 h 1067309"/>
                <a:gd name="connsiteX3" fmla="*/ 263047 w 1252603"/>
                <a:gd name="connsiteY3" fmla="*/ 22151 h 1067309"/>
                <a:gd name="connsiteX4" fmla="*/ 338203 w 1252603"/>
                <a:gd name="connsiteY4" fmla="*/ 103570 h 1067309"/>
                <a:gd name="connsiteX5" fmla="*/ 391439 w 1252603"/>
                <a:gd name="connsiteY5" fmla="*/ 300855 h 1067309"/>
                <a:gd name="connsiteX6" fmla="*/ 497910 w 1252603"/>
                <a:gd name="connsiteY6" fmla="*/ 795633 h 1067309"/>
                <a:gd name="connsiteX7" fmla="*/ 604381 w 1252603"/>
                <a:gd name="connsiteY7" fmla="*/ 970998 h 1067309"/>
                <a:gd name="connsiteX8" fmla="*/ 717116 w 1252603"/>
                <a:gd name="connsiteY8" fmla="*/ 1052417 h 1067309"/>
                <a:gd name="connsiteX9" fmla="*/ 867428 w 1252603"/>
                <a:gd name="connsiteY9" fmla="*/ 1055548 h 1067309"/>
                <a:gd name="connsiteX10" fmla="*/ 989557 w 1252603"/>
                <a:gd name="connsiteY10" fmla="*/ 930288 h 1067309"/>
                <a:gd name="connsiteX11" fmla="*/ 1089765 w 1252603"/>
                <a:gd name="connsiteY11" fmla="*/ 660979 h 1067309"/>
                <a:gd name="connsiteX12" fmla="*/ 1152395 w 1252603"/>
                <a:gd name="connsiteY12" fmla="*/ 407326 h 1067309"/>
                <a:gd name="connsiteX13" fmla="*/ 1252603 w 1252603"/>
                <a:gd name="connsiteY13" fmla="*/ 156806 h 1067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2603" h="1067309">
                  <a:moveTo>
                    <a:pt x="0" y="125489"/>
                  </a:moveTo>
                  <a:cubicBezTo>
                    <a:pt x="36795" y="84518"/>
                    <a:pt x="50627" y="52422"/>
                    <a:pt x="81420" y="31546"/>
                  </a:cubicBezTo>
                  <a:cubicBezTo>
                    <a:pt x="112213" y="10670"/>
                    <a:pt x="154488" y="1797"/>
                    <a:pt x="184759" y="231"/>
                  </a:cubicBezTo>
                  <a:cubicBezTo>
                    <a:pt x="215030" y="-1335"/>
                    <a:pt x="237473" y="4928"/>
                    <a:pt x="263047" y="22151"/>
                  </a:cubicBezTo>
                  <a:cubicBezTo>
                    <a:pt x="288621" y="39374"/>
                    <a:pt x="316804" y="57119"/>
                    <a:pt x="338203" y="103570"/>
                  </a:cubicBezTo>
                  <a:cubicBezTo>
                    <a:pt x="359602" y="150021"/>
                    <a:pt x="364821" y="185511"/>
                    <a:pt x="391439" y="300855"/>
                  </a:cubicBezTo>
                  <a:cubicBezTo>
                    <a:pt x="418057" y="416199"/>
                    <a:pt x="462420" y="683942"/>
                    <a:pt x="497910" y="795633"/>
                  </a:cubicBezTo>
                  <a:cubicBezTo>
                    <a:pt x="533400" y="907324"/>
                    <a:pt x="567847" y="928201"/>
                    <a:pt x="604381" y="970998"/>
                  </a:cubicBezTo>
                  <a:cubicBezTo>
                    <a:pt x="640915" y="1013795"/>
                    <a:pt x="673275" y="1038325"/>
                    <a:pt x="717116" y="1052417"/>
                  </a:cubicBezTo>
                  <a:cubicBezTo>
                    <a:pt x="760957" y="1066509"/>
                    <a:pt x="822021" y="1075903"/>
                    <a:pt x="867428" y="1055548"/>
                  </a:cubicBezTo>
                  <a:cubicBezTo>
                    <a:pt x="912835" y="1035193"/>
                    <a:pt x="952501" y="996050"/>
                    <a:pt x="989557" y="930288"/>
                  </a:cubicBezTo>
                  <a:cubicBezTo>
                    <a:pt x="1026613" y="864527"/>
                    <a:pt x="1062625" y="748139"/>
                    <a:pt x="1089765" y="660979"/>
                  </a:cubicBezTo>
                  <a:cubicBezTo>
                    <a:pt x="1116905" y="573819"/>
                    <a:pt x="1125255" y="491355"/>
                    <a:pt x="1152395" y="407326"/>
                  </a:cubicBezTo>
                  <a:cubicBezTo>
                    <a:pt x="1179535" y="323297"/>
                    <a:pt x="1204064" y="211607"/>
                    <a:pt x="1252603" y="156806"/>
                  </a:cubicBezTo>
                </a:path>
              </a:pathLst>
            </a:custGeom>
            <a:noFill/>
            <a:ln w="152400" cap="rnd">
              <a:solidFill>
                <a:srgbClr val="008F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2396361" y="3939818"/>
              <a:ext cx="2401863" cy="1088051"/>
            </a:xfrm>
            <a:custGeom>
              <a:avLst/>
              <a:gdLst>
                <a:gd name="connsiteX0" fmla="*/ 0 w 2091846"/>
                <a:gd name="connsiteY0" fmla="*/ 1076333 h 1084914"/>
                <a:gd name="connsiteX1" fmla="*/ 284967 w 2091846"/>
                <a:gd name="connsiteY1" fmla="*/ 1082596 h 1084914"/>
                <a:gd name="connsiteX2" fmla="*/ 488515 w 2091846"/>
                <a:gd name="connsiteY2" fmla="*/ 1041886 h 1084914"/>
                <a:gd name="connsiteX3" fmla="*/ 638827 w 2091846"/>
                <a:gd name="connsiteY3" fmla="*/ 932283 h 1084914"/>
                <a:gd name="connsiteX4" fmla="*/ 720246 w 2091846"/>
                <a:gd name="connsiteY4" fmla="*/ 672368 h 1084914"/>
                <a:gd name="connsiteX5" fmla="*/ 829849 w 2091846"/>
                <a:gd name="connsiteY5" fmla="*/ 221431 h 1084914"/>
                <a:gd name="connsiteX6" fmla="*/ 914400 w 2091846"/>
                <a:gd name="connsiteY6" fmla="*/ 67987 h 1084914"/>
                <a:gd name="connsiteX7" fmla="*/ 992687 w 2091846"/>
                <a:gd name="connsiteY7" fmla="*/ 14752 h 1084914"/>
                <a:gd name="connsiteX8" fmla="*/ 1077238 w 2091846"/>
                <a:gd name="connsiteY8" fmla="*/ 2226 h 1084914"/>
                <a:gd name="connsiteX9" fmla="*/ 1183709 w 2091846"/>
                <a:gd name="connsiteY9" fmla="*/ 52330 h 1084914"/>
                <a:gd name="connsiteX10" fmla="*/ 1302706 w 2091846"/>
                <a:gd name="connsiteY10" fmla="*/ 296587 h 1084914"/>
                <a:gd name="connsiteX11" fmla="*/ 1484334 w 2091846"/>
                <a:gd name="connsiteY11" fmla="*/ 838338 h 1084914"/>
                <a:gd name="connsiteX12" fmla="*/ 1615857 w 2091846"/>
                <a:gd name="connsiteY12" fmla="*/ 998045 h 1084914"/>
                <a:gd name="connsiteX13" fmla="*/ 1750512 w 2091846"/>
                <a:gd name="connsiteY13" fmla="*/ 1038755 h 1084914"/>
                <a:gd name="connsiteX14" fmla="*/ 1860115 w 2091846"/>
                <a:gd name="connsiteY14" fmla="*/ 998045 h 1084914"/>
                <a:gd name="connsiteX15" fmla="*/ 1913350 w 2091846"/>
                <a:gd name="connsiteY15" fmla="*/ 891574 h 1084914"/>
                <a:gd name="connsiteX16" fmla="*/ 1985375 w 2091846"/>
                <a:gd name="connsiteY16" fmla="*/ 822681 h 1084914"/>
                <a:gd name="connsiteX17" fmla="*/ 2091846 w 2091846"/>
                <a:gd name="connsiteY17" fmla="*/ 797629 h 1084914"/>
                <a:gd name="connsiteX0" fmla="*/ 0 w 2123162"/>
                <a:gd name="connsiteY0" fmla="*/ 1085728 h 1089324"/>
                <a:gd name="connsiteX1" fmla="*/ 316283 w 2123162"/>
                <a:gd name="connsiteY1" fmla="*/ 1082596 h 1089324"/>
                <a:gd name="connsiteX2" fmla="*/ 519831 w 2123162"/>
                <a:gd name="connsiteY2" fmla="*/ 1041886 h 1089324"/>
                <a:gd name="connsiteX3" fmla="*/ 670143 w 2123162"/>
                <a:gd name="connsiteY3" fmla="*/ 932283 h 1089324"/>
                <a:gd name="connsiteX4" fmla="*/ 751562 w 2123162"/>
                <a:gd name="connsiteY4" fmla="*/ 672368 h 1089324"/>
                <a:gd name="connsiteX5" fmla="*/ 861165 w 2123162"/>
                <a:gd name="connsiteY5" fmla="*/ 221431 h 1089324"/>
                <a:gd name="connsiteX6" fmla="*/ 945716 w 2123162"/>
                <a:gd name="connsiteY6" fmla="*/ 67987 h 1089324"/>
                <a:gd name="connsiteX7" fmla="*/ 1024003 w 2123162"/>
                <a:gd name="connsiteY7" fmla="*/ 14752 h 1089324"/>
                <a:gd name="connsiteX8" fmla="*/ 1108554 w 2123162"/>
                <a:gd name="connsiteY8" fmla="*/ 2226 h 1089324"/>
                <a:gd name="connsiteX9" fmla="*/ 1215025 w 2123162"/>
                <a:gd name="connsiteY9" fmla="*/ 52330 h 1089324"/>
                <a:gd name="connsiteX10" fmla="*/ 1334022 w 2123162"/>
                <a:gd name="connsiteY10" fmla="*/ 296587 h 1089324"/>
                <a:gd name="connsiteX11" fmla="*/ 1515650 w 2123162"/>
                <a:gd name="connsiteY11" fmla="*/ 838338 h 1089324"/>
                <a:gd name="connsiteX12" fmla="*/ 1647173 w 2123162"/>
                <a:gd name="connsiteY12" fmla="*/ 998045 h 1089324"/>
                <a:gd name="connsiteX13" fmla="*/ 1781828 w 2123162"/>
                <a:gd name="connsiteY13" fmla="*/ 1038755 h 1089324"/>
                <a:gd name="connsiteX14" fmla="*/ 1891431 w 2123162"/>
                <a:gd name="connsiteY14" fmla="*/ 998045 h 1089324"/>
                <a:gd name="connsiteX15" fmla="*/ 1944666 w 2123162"/>
                <a:gd name="connsiteY15" fmla="*/ 891574 h 1089324"/>
                <a:gd name="connsiteX16" fmla="*/ 2016691 w 2123162"/>
                <a:gd name="connsiteY16" fmla="*/ 822681 h 1089324"/>
                <a:gd name="connsiteX17" fmla="*/ 2123162 w 2123162"/>
                <a:gd name="connsiteY17" fmla="*/ 797629 h 1089324"/>
                <a:gd name="connsiteX0" fmla="*/ 0 w 2116898"/>
                <a:gd name="connsiteY0" fmla="*/ 1076333 h 1084914"/>
                <a:gd name="connsiteX1" fmla="*/ 310019 w 2116898"/>
                <a:gd name="connsiteY1" fmla="*/ 1082596 h 1084914"/>
                <a:gd name="connsiteX2" fmla="*/ 513567 w 2116898"/>
                <a:gd name="connsiteY2" fmla="*/ 1041886 h 1084914"/>
                <a:gd name="connsiteX3" fmla="*/ 663879 w 2116898"/>
                <a:gd name="connsiteY3" fmla="*/ 932283 h 1084914"/>
                <a:gd name="connsiteX4" fmla="*/ 745298 w 2116898"/>
                <a:gd name="connsiteY4" fmla="*/ 672368 h 1084914"/>
                <a:gd name="connsiteX5" fmla="*/ 854901 w 2116898"/>
                <a:gd name="connsiteY5" fmla="*/ 221431 h 1084914"/>
                <a:gd name="connsiteX6" fmla="*/ 939452 w 2116898"/>
                <a:gd name="connsiteY6" fmla="*/ 67987 h 1084914"/>
                <a:gd name="connsiteX7" fmla="*/ 1017739 w 2116898"/>
                <a:gd name="connsiteY7" fmla="*/ 14752 h 1084914"/>
                <a:gd name="connsiteX8" fmla="*/ 1102290 w 2116898"/>
                <a:gd name="connsiteY8" fmla="*/ 2226 h 1084914"/>
                <a:gd name="connsiteX9" fmla="*/ 1208761 w 2116898"/>
                <a:gd name="connsiteY9" fmla="*/ 52330 h 1084914"/>
                <a:gd name="connsiteX10" fmla="*/ 1327758 w 2116898"/>
                <a:gd name="connsiteY10" fmla="*/ 296587 h 1084914"/>
                <a:gd name="connsiteX11" fmla="*/ 1509386 w 2116898"/>
                <a:gd name="connsiteY11" fmla="*/ 838338 h 1084914"/>
                <a:gd name="connsiteX12" fmla="*/ 1640909 w 2116898"/>
                <a:gd name="connsiteY12" fmla="*/ 998045 h 1084914"/>
                <a:gd name="connsiteX13" fmla="*/ 1775564 w 2116898"/>
                <a:gd name="connsiteY13" fmla="*/ 1038755 h 1084914"/>
                <a:gd name="connsiteX14" fmla="*/ 1885167 w 2116898"/>
                <a:gd name="connsiteY14" fmla="*/ 998045 h 1084914"/>
                <a:gd name="connsiteX15" fmla="*/ 1938402 w 2116898"/>
                <a:gd name="connsiteY15" fmla="*/ 891574 h 1084914"/>
                <a:gd name="connsiteX16" fmla="*/ 2010427 w 2116898"/>
                <a:gd name="connsiteY16" fmla="*/ 822681 h 1084914"/>
                <a:gd name="connsiteX17" fmla="*/ 2116898 w 2116898"/>
                <a:gd name="connsiteY17" fmla="*/ 797629 h 1084914"/>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32283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29641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39036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1495 w 2116898"/>
                <a:gd name="connsiteY10" fmla="*/ 309114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996 h 1081400"/>
                <a:gd name="connsiteX1" fmla="*/ 300624 w 2116898"/>
                <a:gd name="connsiteY1" fmla="*/ 1076996 h 1081400"/>
                <a:gd name="connsiteX2" fmla="*/ 513567 w 2116898"/>
                <a:gd name="connsiteY2" fmla="*/ 1042549 h 1081400"/>
                <a:gd name="connsiteX3" fmla="*/ 663879 w 2116898"/>
                <a:gd name="connsiteY3" fmla="*/ 914157 h 1081400"/>
                <a:gd name="connsiteX4" fmla="*/ 742168 w 2116898"/>
                <a:gd name="connsiteY4" fmla="*/ 632322 h 1081400"/>
                <a:gd name="connsiteX5" fmla="*/ 829849 w 2116898"/>
                <a:gd name="connsiteY5" fmla="*/ 262804 h 1081400"/>
                <a:gd name="connsiteX6" fmla="*/ 939452 w 2116898"/>
                <a:gd name="connsiteY6" fmla="*/ 68650 h 1081400"/>
                <a:gd name="connsiteX7" fmla="*/ 1017739 w 2116898"/>
                <a:gd name="connsiteY7" fmla="*/ 15415 h 1081400"/>
                <a:gd name="connsiteX8" fmla="*/ 1102290 w 2116898"/>
                <a:gd name="connsiteY8" fmla="*/ 2889 h 1081400"/>
                <a:gd name="connsiteX9" fmla="*/ 1189972 w 2116898"/>
                <a:gd name="connsiteY9" fmla="*/ 62388 h 1081400"/>
                <a:gd name="connsiteX10" fmla="*/ 1321495 w 2116898"/>
                <a:gd name="connsiteY10" fmla="*/ 309777 h 1081400"/>
                <a:gd name="connsiteX11" fmla="*/ 1509386 w 2116898"/>
                <a:gd name="connsiteY11" fmla="*/ 839001 h 1081400"/>
                <a:gd name="connsiteX12" fmla="*/ 1640909 w 2116898"/>
                <a:gd name="connsiteY12" fmla="*/ 998708 h 1081400"/>
                <a:gd name="connsiteX13" fmla="*/ 1775564 w 2116898"/>
                <a:gd name="connsiteY13" fmla="*/ 1039418 h 1081400"/>
                <a:gd name="connsiteX14" fmla="*/ 1885167 w 2116898"/>
                <a:gd name="connsiteY14" fmla="*/ 998708 h 1081400"/>
                <a:gd name="connsiteX15" fmla="*/ 1938402 w 2116898"/>
                <a:gd name="connsiteY15" fmla="*/ 892237 h 1081400"/>
                <a:gd name="connsiteX16" fmla="*/ 2010427 w 2116898"/>
                <a:gd name="connsiteY16" fmla="*/ 823344 h 1081400"/>
                <a:gd name="connsiteX17" fmla="*/ 2116898 w 2116898"/>
                <a:gd name="connsiteY17" fmla="*/ 798292 h 1081400"/>
                <a:gd name="connsiteX0" fmla="*/ 0 w 2116898"/>
                <a:gd name="connsiteY0" fmla="*/ 1077218 h 1081622"/>
                <a:gd name="connsiteX1" fmla="*/ 300624 w 2116898"/>
                <a:gd name="connsiteY1" fmla="*/ 1077218 h 1081622"/>
                <a:gd name="connsiteX2" fmla="*/ 513567 w 2116898"/>
                <a:gd name="connsiteY2" fmla="*/ 1042771 h 1081622"/>
                <a:gd name="connsiteX3" fmla="*/ 663879 w 2116898"/>
                <a:gd name="connsiteY3" fmla="*/ 914379 h 1081622"/>
                <a:gd name="connsiteX4" fmla="*/ 742168 w 2116898"/>
                <a:gd name="connsiteY4" fmla="*/ 632544 h 1081622"/>
                <a:gd name="connsiteX5" fmla="*/ 829849 w 2116898"/>
                <a:gd name="connsiteY5" fmla="*/ 263026 h 1081622"/>
                <a:gd name="connsiteX6" fmla="*/ 939452 w 2116898"/>
                <a:gd name="connsiteY6" fmla="*/ 68872 h 1081622"/>
                <a:gd name="connsiteX7" fmla="*/ 1017739 w 2116898"/>
                <a:gd name="connsiteY7" fmla="*/ 15637 h 1081622"/>
                <a:gd name="connsiteX8" fmla="*/ 1102290 w 2116898"/>
                <a:gd name="connsiteY8" fmla="*/ 3111 h 1081622"/>
                <a:gd name="connsiteX9" fmla="*/ 1196235 w 2116898"/>
                <a:gd name="connsiteY9" fmla="*/ 65742 h 1081622"/>
                <a:gd name="connsiteX10" fmla="*/ 1321495 w 2116898"/>
                <a:gd name="connsiteY10" fmla="*/ 309999 h 1081622"/>
                <a:gd name="connsiteX11" fmla="*/ 1509386 w 2116898"/>
                <a:gd name="connsiteY11" fmla="*/ 839223 h 1081622"/>
                <a:gd name="connsiteX12" fmla="*/ 1640909 w 2116898"/>
                <a:gd name="connsiteY12" fmla="*/ 998930 h 1081622"/>
                <a:gd name="connsiteX13" fmla="*/ 1775564 w 2116898"/>
                <a:gd name="connsiteY13" fmla="*/ 1039640 h 1081622"/>
                <a:gd name="connsiteX14" fmla="*/ 1885167 w 2116898"/>
                <a:gd name="connsiteY14" fmla="*/ 998930 h 1081622"/>
                <a:gd name="connsiteX15" fmla="*/ 1938402 w 2116898"/>
                <a:gd name="connsiteY15" fmla="*/ 892459 h 1081622"/>
                <a:gd name="connsiteX16" fmla="*/ 2010427 w 2116898"/>
                <a:gd name="connsiteY16" fmla="*/ 823566 h 1081622"/>
                <a:gd name="connsiteX17" fmla="*/ 2116898 w 2116898"/>
                <a:gd name="connsiteY17" fmla="*/ 798514 h 1081622"/>
                <a:gd name="connsiteX0" fmla="*/ 0 w 2116898"/>
                <a:gd name="connsiteY0" fmla="*/ 1061645 h 1066049"/>
                <a:gd name="connsiteX1" fmla="*/ 300624 w 2116898"/>
                <a:gd name="connsiteY1" fmla="*/ 1061645 h 1066049"/>
                <a:gd name="connsiteX2" fmla="*/ 513567 w 2116898"/>
                <a:gd name="connsiteY2" fmla="*/ 1027198 h 1066049"/>
                <a:gd name="connsiteX3" fmla="*/ 663879 w 2116898"/>
                <a:gd name="connsiteY3" fmla="*/ 898806 h 1066049"/>
                <a:gd name="connsiteX4" fmla="*/ 742168 w 2116898"/>
                <a:gd name="connsiteY4" fmla="*/ 616971 h 1066049"/>
                <a:gd name="connsiteX5" fmla="*/ 829849 w 2116898"/>
                <a:gd name="connsiteY5" fmla="*/ 247453 h 1066049"/>
                <a:gd name="connsiteX6" fmla="*/ 939452 w 2116898"/>
                <a:gd name="connsiteY6" fmla="*/ 53299 h 1066049"/>
                <a:gd name="connsiteX7" fmla="*/ 1017739 w 2116898"/>
                <a:gd name="connsiteY7" fmla="*/ 64 h 1066049"/>
                <a:gd name="connsiteX8" fmla="*/ 1196235 w 2116898"/>
                <a:gd name="connsiteY8" fmla="*/ 50169 h 1066049"/>
                <a:gd name="connsiteX9" fmla="*/ 1321495 w 2116898"/>
                <a:gd name="connsiteY9" fmla="*/ 294426 h 1066049"/>
                <a:gd name="connsiteX10" fmla="*/ 1509386 w 2116898"/>
                <a:gd name="connsiteY10" fmla="*/ 823650 h 1066049"/>
                <a:gd name="connsiteX11" fmla="*/ 1640909 w 2116898"/>
                <a:gd name="connsiteY11" fmla="*/ 983357 h 1066049"/>
                <a:gd name="connsiteX12" fmla="*/ 1775564 w 2116898"/>
                <a:gd name="connsiteY12" fmla="*/ 1024067 h 1066049"/>
                <a:gd name="connsiteX13" fmla="*/ 1885167 w 2116898"/>
                <a:gd name="connsiteY13" fmla="*/ 983357 h 1066049"/>
                <a:gd name="connsiteX14" fmla="*/ 1938402 w 2116898"/>
                <a:gd name="connsiteY14" fmla="*/ 876886 h 1066049"/>
                <a:gd name="connsiteX15" fmla="*/ 2010427 w 2116898"/>
                <a:gd name="connsiteY15" fmla="*/ 807993 h 1066049"/>
                <a:gd name="connsiteX16" fmla="*/ 2116898 w 2116898"/>
                <a:gd name="connsiteY16" fmla="*/ 782941 h 1066049"/>
                <a:gd name="connsiteX0" fmla="*/ 0 w 2116898"/>
                <a:gd name="connsiteY0" fmla="*/ 1086641 h 1091045"/>
                <a:gd name="connsiteX1" fmla="*/ 300624 w 2116898"/>
                <a:gd name="connsiteY1" fmla="*/ 1086641 h 1091045"/>
                <a:gd name="connsiteX2" fmla="*/ 513567 w 2116898"/>
                <a:gd name="connsiteY2" fmla="*/ 1052194 h 1091045"/>
                <a:gd name="connsiteX3" fmla="*/ 663879 w 2116898"/>
                <a:gd name="connsiteY3" fmla="*/ 923802 h 1091045"/>
                <a:gd name="connsiteX4" fmla="*/ 742168 w 2116898"/>
                <a:gd name="connsiteY4" fmla="*/ 641967 h 1091045"/>
                <a:gd name="connsiteX5" fmla="*/ 829849 w 2116898"/>
                <a:gd name="connsiteY5" fmla="*/ 272449 h 1091045"/>
                <a:gd name="connsiteX6" fmla="*/ 939452 w 2116898"/>
                <a:gd name="connsiteY6" fmla="*/ 78295 h 1091045"/>
                <a:gd name="connsiteX7" fmla="*/ 1080369 w 2116898"/>
                <a:gd name="connsiteY7" fmla="*/ 8 h 1091045"/>
                <a:gd name="connsiteX8" fmla="*/ 1196235 w 2116898"/>
                <a:gd name="connsiteY8" fmla="*/ 75165 h 1091045"/>
                <a:gd name="connsiteX9" fmla="*/ 1321495 w 2116898"/>
                <a:gd name="connsiteY9" fmla="*/ 319422 h 1091045"/>
                <a:gd name="connsiteX10" fmla="*/ 1509386 w 2116898"/>
                <a:gd name="connsiteY10" fmla="*/ 848646 h 1091045"/>
                <a:gd name="connsiteX11" fmla="*/ 1640909 w 2116898"/>
                <a:gd name="connsiteY11" fmla="*/ 1008353 h 1091045"/>
                <a:gd name="connsiteX12" fmla="*/ 1775564 w 2116898"/>
                <a:gd name="connsiteY12" fmla="*/ 1049063 h 1091045"/>
                <a:gd name="connsiteX13" fmla="*/ 1885167 w 2116898"/>
                <a:gd name="connsiteY13" fmla="*/ 1008353 h 1091045"/>
                <a:gd name="connsiteX14" fmla="*/ 1938402 w 2116898"/>
                <a:gd name="connsiteY14" fmla="*/ 901882 h 1091045"/>
                <a:gd name="connsiteX15" fmla="*/ 2010427 w 2116898"/>
                <a:gd name="connsiteY15" fmla="*/ 832989 h 1091045"/>
                <a:gd name="connsiteX16" fmla="*/ 2116898 w 2116898"/>
                <a:gd name="connsiteY16" fmla="*/ 807937 h 1091045"/>
                <a:gd name="connsiteX0" fmla="*/ 0 w 2116898"/>
                <a:gd name="connsiteY0" fmla="*/ 1074124 h 1078528"/>
                <a:gd name="connsiteX1" fmla="*/ 300624 w 2116898"/>
                <a:gd name="connsiteY1" fmla="*/ 1074124 h 1078528"/>
                <a:gd name="connsiteX2" fmla="*/ 513567 w 2116898"/>
                <a:gd name="connsiteY2" fmla="*/ 1039677 h 1078528"/>
                <a:gd name="connsiteX3" fmla="*/ 663879 w 2116898"/>
                <a:gd name="connsiteY3" fmla="*/ 911285 h 1078528"/>
                <a:gd name="connsiteX4" fmla="*/ 742168 w 2116898"/>
                <a:gd name="connsiteY4" fmla="*/ 629450 h 1078528"/>
                <a:gd name="connsiteX5" fmla="*/ 829849 w 2116898"/>
                <a:gd name="connsiteY5" fmla="*/ 259932 h 1078528"/>
                <a:gd name="connsiteX6" fmla="*/ 939452 w 2116898"/>
                <a:gd name="connsiteY6" fmla="*/ 65778 h 1078528"/>
                <a:gd name="connsiteX7" fmla="*/ 1092895 w 2116898"/>
                <a:gd name="connsiteY7" fmla="*/ 17 h 1078528"/>
                <a:gd name="connsiteX8" fmla="*/ 1196235 w 2116898"/>
                <a:gd name="connsiteY8" fmla="*/ 62648 h 1078528"/>
                <a:gd name="connsiteX9" fmla="*/ 1321495 w 2116898"/>
                <a:gd name="connsiteY9" fmla="*/ 306905 h 1078528"/>
                <a:gd name="connsiteX10" fmla="*/ 1509386 w 2116898"/>
                <a:gd name="connsiteY10" fmla="*/ 836129 h 1078528"/>
                <a:gd name="connsiteX11" fmla="*/ 1640909 w 2116898"/>
                <a:gd name="connsiteY11" fmla="*/ 995836 h 1078528"/>
                <a:gd name="connsiteX12" fmla="*/ 1775564 w 2116898"/>
                <a:gd name="connsiteY12" fmla="*/ 1036546 h 1078528"/>
                <a:gd name="connsiteX13" fmla="*/ 1885167 w 2116898"/>
                <a:gd name="connsiteY13" fmla="*/ 995836 h 1078528"/>
                <a:gd name="connsiteX14" fmla="*/ 1938402 w 2116898"/>
                <a:gd name="connsiteY14" fmla="*/ 889365 h 1078528"/>
                <a:gd name="connsiteX15" fmla="*/ 2010427 w 2116898"/>
                <a:gd name="connsiteY15" fmla="*/ 820472 h 1078528"/>
                <a:gd name="connsiteX16" fmla="*/ 2116898 w 2116898"/>
                <a:gd name="connsiteY16" fmla="*/ 795420 h 1078528"/>
                <a:gd name="connsiteX0" fmla="*/ 0 w 2116898"/>
                <a:gd name="connsiteY0" fmla="*/ 1083511 h 1087915"/>
                <a:gd name="connsiteX1" fmla="*/ 300624 w 2116898"/>
                <a:gd name="connsiteY1" fmla="*/ 1083511 h 1087915"/>
                <a:gd name="connsiteX2" fmla="*/ 513567 w 2116898"/>
                <a:gd name="connsiteY2" fmla="*/ 1049064 h 1087915"/>
                <a:gd name="connsiteX3" fmla="*/ 663879 w 2116898"/>
                <a:gd name="connsiteY3" fmla="*/ 920672 h 1087915"/>
                <a:gd name="connsiteX4" fmla="*/ 742168 w 2116898"/>
                <a:gd name="connsiteY4" fmla="*/ 638837 h 1087915"/>
                <a:gd name="connsiteX5" fmla="*/ 829849 w 2116898"/>
                <a:gd name="connsiteY5" fmla="*/ 269319 h 1087915"/>
                <a:gd name="connsiteX6" fmla="*/ 939452 w 2116898"/>
                <a:gd name="connsiteY6" fmla="*/ 75165 h 1087915"/>
                <a:gd name="connsiteX7" fmla="*/ 1089764 w 2116898"/>
                <a:gd name="connsiteY7" fmla="*/ 10 h 1087915"/>
                <a:gd name="connsiteX8" fmla="*/ 1196235 w 2116898"/>
                <a:gd name="connsiteY8" fmla="*/ 72035 h 1087915"/>
                <a:gd name="connsiteX9" fmla="*/ 1321495 w 2116898"/>
                <a:gd name="connsiteY9" fmla="*/ 316292 h 1087915"/>
                <a:gd name="connsiteX10" fmla="*/ 1509386 w 2116898"/>
                <a:gd name="connsiteY10" fmla="*/ 845516 h 1087915"/>
                <a:gd name="connsiteX11" fmla="*/ 1640909 w 2116898"/>
                <a:gd name="connsiteY11" fmla="*/ 1005223 h 1087915"/>
                <a:gd name="connsiteX12" fmla="*/ 1775564 w 2116898"/>
                <a:gd name="connsiteY12" fmla="*/ 1045933 h 1087915"/>
                <a:gd name="connsiteX13" fmla="*/ 1885167 w 2116898"/>
                <a:gd name="connsiteY13" fmla="*/ 1005223 h 1087915"/>
                <a:gd name="connsiteX14" fmla="*/ 1938402 w 2116898"/>
                <a:gd name="connsiteY14" fmla="*/ 898752 h 1087915"/>
                <a:gd name="connsiteX15" fmla="*/ 2010427 w 2116898"/>
                <a:gd name="connsiteY15" fmla="*/ 829859 h 1087915"/>
                <a:gd name="connsiteX16" fmla="*/ 2116898 w 2116898"/>
                <a:gd name="connsiteY16" fmla="*/ 804807 h 1087915"/>
                <a:gd name="connsiteX0" fmla="*/ 0 w 2116898"/>
                <a:gd name="connsiteY0" fmla="*/ 1084558 h 1088962"/>
                <a:gd name="connsiteX1" fmla="*/ 300624 w 2116898"/>
                <a:gd name="connsiteY1" fmla="*/ 1084558 h 1088962"/>
                <a:gd name="connsiteX2" fmla="*/ 513567 w 2116898"/>
                <a:gd name="connsiteY2" fmla="*/ 1050111 h 1088962"/>
                <a:gd name="connsiteX3" fmla="*/ 663879 w 2116898"/>
                <a:gd name="connsiteY3" fmla="*/ 921719 h 1088962"/>
                <a:gd name="connsiteX4" fmla="*/ 742168 w 2116898"/>
                <a:gd name="connsiteY4" fmla="*/ 639884 h 1088962"/>
                <a:gd name="connsiteX5" fmla="*/ 829849 w 2116898"/>
                <a:gd name="connsiteY5" fmla="*/ 270366 h 1088962"/>
                <a:gd name="connsiteX6" fmla="*/ 939452 w 2116898"/>
                <a:gd name="connsiteY6" fmla="*/ 76212 h 1088962"/>
                <a:gd name="connsiteX7" fmla="*/ 1089764 w 2116898"/>
                <a:gd name="connsiteY7" fmla="*/ 1057 h 1088962"/>
                <a:gd name="connsiteX8" fmla="*/ 1196235 w 2116898"/>
                <a:gd name="connsiteY8" fmla="*/ 73082 h 1088962"/>
                <a:gd name="connsiteX9" fmla="*/ 1321495 w 2116898"/>
                <a:gd name="connsiteY9" fmla="*/ 317339 h 1088962"/>
                <a:gd name="connsiteX10" fmla="*/ 1509386 w 2116898"/>
                <a:gd name="connsiteY10" fmla="*/ 846563 h 1088962"/>
                <a:gd name="connsiteX11" fmla="*/ 1640909 w 2116898"/>
                <a:gd name="connsiteY11" fmla="*/ 1006270 h 1088962"/>
                <a:gd name="connsiteX12" fmla="*/ 1775564 w 2116898"/>
                <a:gd name="connsiteY12" fmla="*/ 1046980 h 1088962"/>
                <a:gd name="connsiteX13" fmla="*/ 1885167 w 2116898"/>
                <a:gd name="connsiteY13" fmla="*/ 1006270 h 1088962"/>
                <a:gd name="connsiteX14" fmla="*/ 1938402 w 2116898"/>
                <a:gd name="connsiteY14" fmla="*/ 899799 h 1088962"/>
                <a:gd name="connsiteX15" fmla="*/ 2010427 w 2116898"/>
                <a:gd name="connsiteY15" fmla="*/ 830906 h 1088962"/>
                <a:gd name="connsiteX16" fmla="*/ 2116898 w 2116898"/>
                <a:gd name="connsiteY16" fmla="*/ 805854 h 1088962"/>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196235 w 2116898"/>
                <a:gd name="connsiteY8" fmla="*/ 72171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41480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25044 w 2116898"/>
                <a:gd name="connsiteY10" fmla="*/ 851915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53434 w 2116898"/>
                <a:gd name="connsiteY11" fmla="*/ 1014754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34645 w 2116898"/>
                <a:gd name="connsiteY11" fmla="*/ 1021017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94562 w 2170132"/>
                <a:gd name="connsiteY13" fmla="*/ 980306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10219 w 2170132"/>
                <a:gd name="connsiteY13" fmla="*/ 995963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898888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923940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8072 w 2170132"/>
                <a:gd name="connsiteY10" fmla="*/ 73291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1985375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5525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5877 w 2170132"/>
                <a:gd name="connsiteY13" fmla="*/ 983436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6483 w 2170132"/>
                <a:gd name="connsiteY13" fmla="*/ 964647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32139 w 2170132"/>
                <a:gd name="connsiteY14" fmla="*/ 1002229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035479 w 2170132"/>
                <a:gd name="connsiteY14" fmla="*/ 90828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66586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58178 h 1088051"/>
                <a:gd name="connsiteX15" fmla="*/ 2170132 w 2170132"/>
                <a:gd name="connsiteY15" fmla="*/ 817468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82452 w 2301655"/>
                <a:gd name="connsiteY15" fmla="*/ 833127 h 1088051"/>
                <a:gd name="connsiteX16" fmla="*/ 2301655 w 2301655"/>
                <a:gd name="connsiteY16"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98109 w 2301655"/>
                <a:gd name="connsiteY15" fmla="*/ 817469 h 1088051"/>
                <a:gd name="connsiteX16" fmla="*/ 2301655 w 2301655"/>
                <a:gd name="connsiteY16" fmla="*/ 820599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1863" h="1088051">
                  <a:moveTo>
                    <a:pt x="0" y="1083647"/>
                  </a:moveTo>
                  <a:cubicBezTo>
                    <a:pt x="101774" y="1089649"/>
                    <a:pt x="215030" y="1089388"/>
                    <a:pt x="300624" y="1083647"/>
                  </a:cubicBezTo>
                  <a:cubicBezTo>
                    <a:pt x="386218" y="1077906"/>
                    <a:pt x="453025" y="1076340"/>
                    <a:pt x="513567" y="1049200"/>
                  </a:cubicBezTo>
                  <a:cubicBezTo>
                    <a:pt x="574110" y="1022060"/>
                    <a:pt x="625779" y="989179"/>
                    <a:pt x="663879" y="920808"/>
                  </a:cubicBezTo>
                  <a:cubicBezTo>
                    <a:pt x="701979" y="852437"/>
                    <a:pt x="714506" y="747532"/>
                    <a:pt x="742168" y="638973"/>
                  </a:cubicBezTo>
                  <a:cubicBezTo>
                    <a:pt x="769830" y="530414"/>
                    <a:pt x="796968" y="363400"/>
                    <a:pt x="829849" y="269455"/>
                  </a:cubicBezTo>
                  <a:cubicBezTo>
                    <a:pt x="862730" y="175510"/>
                    <a:pt x="896133" y="120186"/>
                    <a:pt x="939452" y="75301"/>
                  </a:cubicBezTo>
                  <a:cubicBezTo>
                    <a:pt x="982771" y="30416"/>
                    <a:pt x="1042792" y="-2464"/>
                    <a:pt x="1089764" y="146"/>
                  </a:cubicBezTo>
                  <a:cubicBezTo>
                    <a:pt x="1136737" y="2756"/>
                    <a:pt x="1180056" y="31983"/>
                    <a:pt x="1221287" y="90960"/>
                  </a:cubicBezTo>
                  <a:cubicBezTo>
                    <a:pt x="1262518" y="149937"/>
                    <a:pt x="1294877" y="243360"/>
                    <a:pt x="1337152" y="354006"/>
                  </a:cubicBezTo>
                  <a:cubicBezTo>
                    <a:pt x="1379427" y="464652"/>
                    <a:pt x="1428489" y="647323"/>
                    <a:pt x="1474940" y="754838"/>
                  </a:cubicBezTo>
                  <a:cubicBezTo>
                    <a:pt x="1521391" y="862353"/>
                    <a:pt x="1564186" y="947949"/>
                    <a:pt x="1615856" y="999097"/>
                  </a:cubicBezTo>
                  <a:cubicBezTo>
                    <a:pt x="1667526" y="1050245"/>
                    <a:pt x="1741116" y="1060683"/>
                    <a:pt x="1784958" y="1061726"/>
                  </a:cubicBezTo>
                  <a:cubicBezTo>
                    <a:pt x="1828800" y="1062769"/>
                    <a:pt x="1846547" y="1039282"/>
                    <a:pt x="1878906" y="1005357"/>
                  </a:cubicBezTo>
                  <a:cubicBezTo>
                    <a:pt x="1911265" y="971432"/>
                    <a:pt x="1945188" y="886883"/>
                    <a:pt x="1979112" y="858178"/>
                  </a:cubicBezTo>
                  <a:cubicBezTo>
                    <a:pt x="2013036" y="829473"/>
                    <a:pt x="2044352" y="823732"/>
                    <a:pt x="2098109" y="817469"/>
                  </a:cubicBezTo>
                  <a:cubicBezTo>
                    <a:pt x="2151866" y="811206"/>
                    <a:pt x="2202490" y="813293"/>
                    <a:pt x="2401863" y="814336"/>
                  </a:cubicBezTo>
                </a:path>
              </a:pathLst>
            </a:custGeom>
            <a:noFill/>
            <a:ln w="15240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userDrawn="1"/>
        </p:nvGrpSpPr>
        <p:grpSpPr>
          <a:xfrm>
            <a:off x="2847748" y="2962298"/>
            <a:ext cx="2510977" cy="3102269"/>
            <a:chOff x="2847748" y="2962298"/>
            <a:chExt cx="2510977" cy="3102269"/>
          </a:xfrm>
        </p:grpSpPr>
        <p:grpSp>
          <p:nvGrpSpPr>
            <p:cNvPr id="62" name="Group 61"/>
            <p:cNvGrpSpPr/>
            <p:nvPr/>
          </p:nvGrpSpPr>
          <p:grpSpPr>
            <a:xfrm>
              <a:off x="2847748" y="3224304"/>
              <a:ext cx="2127462" cy="2822573"/>
              <a:chOff x="2847748" y="3224304"/>
              <a:chExt cx="2127462" cy="2822573"/>
            </a:xfrm>
          </p:grpSpPr>
          <p:sp>
            <p:nvSpPr>
              <p:cNvPr id="65" name="Rectangle 64"/>
              <p:cNvSpPr/>
              <p:nvPr/>
            </p:nvSpPr>
            <p:spPr>
              <a:xfrm>
                <a:off x="2969779" y="4489223"/>
                <a:ext cx="154305" cy="36703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3124084" y="4294278"/>
                <a:ext cx="158176"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3282260" y="3688487"/>
                <a:ext cx="325694" cy="11677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3607954" y="3898673"/>
                <a:ext cx="321684" cy="957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3929638" y="3224304"/>
                <a:ext cx="310776" cy="16319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231903" y="4294278"/>
                <a:ext cx="171389"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400544" y="3407727"/>
                <a:ext cx="310677" cy="144852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711221" y="4485412"/>
                <a:ext cx="154305" cy="37084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p:nvPr/>
            </p:nvCxnSpPr>
            <p:spPr>
              <a:xfrm>
                <a:off x="2988829" y="48562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174121" y="48562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359413" y="48562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544705" y="48562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3729997" y="48562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3915289" y="48562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4100581" y="48562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4285873" y="48562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4471165" y="48562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4656457" y="48562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4841749" y="48562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47748" y="4997051"/>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2847748" y="5179931"/>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a:off x="2847748" y="5362811"/>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847748" y="5545691"/>
                <a:ext cx="2127462" cy="0"/>
              </a:xfrm>
              <a:prstGeom prst="line">
                <a:avLst/>
              </a:prstGeom>
              <a:ln w="41275" cap="sq">
                <a:solidFill>
                  <a:schemeClr val="bg1">
                    <a:lumMod val="7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2847748" y="5728571"/>
                <a:ext cx="2127462" cy="0"/>
              </a:xfrm>
              <a:prstGeom prst="line">
                <a:avLst/>
              </a:prstGeom>
              <a:ln w="41275" cap="sq">
                <a:solidFill>
                  <a:schemeClr val="bg1">
                    <a:lumMod val="7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2847748" y="5911451"/>
                <a:ext cx="2127462" cy="0"/>
              </a:xfrm>
              <a:prstGeom prst="line">
                <a:avLst/>
              </a:prstGeom>
              <a:ln w="41275" cap="sq">
                <a:solidFill>
                  <a:schemeClr val="bg1">
                    <a:lumMod val="75000"/>
                    <a:alpha val="20000"/>
                  </a:schemeClr>
                </a:solidFill>
              </a:ln>
            </p:spPr>
            <p:style>
              <a:lnRef idx="1">
                <a:schemeClr val="accent1"/>
              </a:lnRef>
              <a:fillRef idx="0">
                <a:schemeClr val="accent1"/>
              </a:fillRef>
              <a:effectRef idx="0">
                <a:schemeClr val="accent1"/>
              </a:effectRef>
              <a:fontRef idx="minor">
                <a:schemeClr val="tx1"/>
              </a:fontRef>
            </p:style>
          </p:cxnSp>
        </p:grpSp>
        <p:sp>
          <p:nvSpPr>
            <p:cNvPr id="63" name="Freeform 62"/>
            <p:cNvSpPr/>
            <p:nvPr/>
          </p:nvSpPr>
          <p:spPr>
            <a:xfrm>
              <a:off x="3646070" y="2962298"/>
              <a:ext cx="1217879" cy="2842905"/>
            </a:xfrm>
            <a:custGeom>
              <a:avLst/>
              <a:gdLst>
                <a:gd name="connsiteX0" fmla="*/ 0 w 1233814"/>
                <a:gd name="connsiteY0" fmla="*/ 91044 h 1067309"/>
                <a:gd name="connsiteX1" fmla="*/ 93946 w 1233814"/>
                <a:gd name="connsiteY1" fmla="*/ 31546 h 1067309"/>
                <a:gd name="connsiteX2" fmla="*/ 197285 w 1233814"/>
                <a:gd name="connsiteY2" fmla="*/ 231 h 1067309"/>
                <a:gd name="connsiteX3" fmla="*/ 275573 w 1233814"/>
                <a:gd name="connsiteY3" fmla="*/ 22151 h 1067309"/>
                <a:gd name="connsiteX4" fmla="*/ 350729 w 1233814"/>
                <a:gd name="connsiteY4" fmla="*/ 103570 h 1067309"/>
                <a:gd name="connsiteX5" fmla="*/ 403965 w 1233814"/>
                <a:gd name="connsiteY5" fmla="*/ 300855 h 1067309"/>
                <a:gd name="connsiteX6" fmla="*/ 510436 w 1233814"/>
                <a:gd name="connsiteY6" fmla="*/ 795633 h 1067309"/>
                <a:gd name="connsiteX7" fmla="*/ 616907 w 1233814"/>
                <a:gd name="connsiteY7" fmla="*/ 970998 h 1067309"/>
                <a:gd name="connsiteX8" fmla="*/ 729642 w 1233814"/>
                <a:gd name="connsiteY8" fmla="*/ 1052417 h 1067309"/>
                <a:gd name="connsiteX9" fmla="*/ 879954 w 1233814"/>
                <a:gd name="connsiteY9" fmla="*/ 1055548 h 1067309"/>
                <a:gd name="connsiteX10" fmla="*/ 1002083 w 1233814"/>
                <a:gd name="connsiteY10" fmla="*/ 930288 h 1067309"/>
                <a:gd name="connsiteX11" fmla="*/ 1102291 w 1233814"/>
                <a:gd name="connsiteY11" fmla="*/ 660979 h 1067309"/>
                <a:gd name="connsiteX12" fmla="*/ 1164921 w 1233814"/>
                <a:gd name="connsiteY12" fmla="*/ 407326 h 1067309"/>
                <a:gd name="connsiteX13" fmla="*/ 1233814 w 1233814"/>
                <a:gd name="connsiteY13" fmla="*/ 188121 h 1067309"/>
                <a:gd name="connsiteX0" fmla="*/ 0 w 1221288"/>
                <a:gd name="connsiteY0" fmla="*/ 106701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25489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3208"/>
                <a:gd name="connsiteY0" fmla="*/ 125489 h 1067309"/>
                <a:gd name="connsiteX1" fmla="*/ 81420 w 1243208"/>
                <a:gd name="connsiteY1" fmla="*/ 31546 h 1067309"/>
                <a:gd name="connsiteX2" fmla="*/ 184759 w 1243208"/>
                <a:gd name="connsiteY2" fmla="*/ 231 h 1067309"/>
                <a:gd name="connsiteX3" fmla="*/ 263047 w 1243208"/>
                <a:gd name="connsiteY3" fmla="*/ 22151 h 1067309"/>
                <a:gd name="connsiteX4" fmla="*/ 338203 w 1243208"/>
                <a:gd name="connsiteY4" fmla="*/ 103570 h 1067309"/>
                <a:gd name="connsiteX5" fmla="*/ 391439 w 1243208"/>
                <a:gd name="connsiteY5" fmla="*/ 300855 h 1067309"/>
                <a:gd name="connsiteX6" fmla="*/ 497910 w 1243208"/>
                <a:gd name="connsiteY6" fmla="*/ 795633 h 1067309"/>
                <a:gd name="connsiteX7" fmla="*/ 604381 w 1243208"/>
                <a:gd name="connsiteY7" fmla="*/ 970998 h 1067309"/>
                <a:gd name="connsiteX8" fmla="*/ 717116 w 1243208"/>
                <a:gd name="connsiteY8" fmla="*/ 1052417 h 1067309"/>
                <a:gd name="connsiteX9" fmla="*/ 867428 w 1243208"/>
                <a:gd name="connsiteY9" fmla="*/ 1055548 h 1067309"/>
                <a:gd name="connsiteX10" fmla="*/ 989557 w 1243208"/>
                <a:gd name="connsiteY10" fmla="*/ 930288 h 1067309"/>
                <a:gd name="connsiteX11" fmla="*/ 1089765 w 1243208"/>
                <a:gd name="connsiteY11" fmla="*/ 660979 h 1067309"/>
                <a:gd name="connsiteX12" fmla="*/ 1152395 w 1243208"/>
                <a:gd name="connsiteY12" fmla="*/ 407326 h 1067309"/>
                <a:gd name="connsiteX13" fmla="*/ 1243208 w 1243208"/>
                <a:gd name="connsiteY13" fmla="*/ 153674 h 1067309"/>
                <a:gd name="connsiteX0" fmla="*/ 0 w 1252603"/>
                <a:gd name="connsiteY0" fmla="*/ 125489 h 1067309"/>
                <a:gd name="connsiteX1" fmla="*/ 81420 w 1252603"/>
                <a:gd name="connsiteY1" fmla="*/ 31546 h 1067309"/>
                <a:gd name="connsiteX2" fmla="*/ 184759 w 1252603"/>
                <a:gd name="connsiteY2" fmla="*/ 231 h 1067309"/>
                <a:gd name="connsiteX3" fmla="*/ 263047 w 1252603"/>
                <a:gd name="connsiteY3" fmla="*/ 22151 h 1067309"/>
                <a:gd name="connsiteX4" fmla="*/ 338203 w 1252603"/>
                <a:gd name="connsiteY4" fmla="*/ 103570 h 1067309"/>
                <a:gd name="connsiteX5" fmla="*/ 391439 w 1252603"/>
                <a:gd name="connsiteY5" fmla="*/ 300855 h 1067309"/>
                <a:gd name="connsiteX6" fmla="*/ 497910 w 1252603"/>
                <a:gd name="connsiteY6" fmla="*/ 795633 h 1067309"/>
                <a:gd name="connsiteX7" fmla="*/ 604381 w 1252603"/>
                <a:gd name="connsiteY7" fmla="*/ 970998 h 1067309"/>
                <a:gd name="connsiteX8" fmla="*/ 717116 w 1252603"/>
                <a:gd name="connsiteY8" fmla="*/ 1052417 h 1067309"/>
                <a:gd name="connsiteX9" fmla="*/ 867428 w 1252603"/>
                <a:gd name="connsiteY9" fmla="*/ 1055548 h 1067309"/>
                <a:gd name="connsiteX10" fmla="*/ 989557 w 1252603"/>
                <a:gd name="connsiteY10" fmla="*/ 930288 h 1067309"/>
                <a:gd name="connsiteX11" fmla="*/ 1089765 w 1252603"/>
                <a:gd name="connsiteY11" fmla="*/ 660979 h 1067309"/>
                <a:gd name="connsiteX12" fmla="*/ 1152395 w 1252603"/>
                <a:gd name="connsiteY12" fmla="*/ 407326 h 1067309"/>
                <a:gd name="connsiteX13" fmla="*/ 1252603 w 1252603"/>
                <a:gd name="connsiteY13" fmla="*/ 156806 h 1067309"/>
                <a:gd name="connsiteX0" fmla="*/ 0 w 1171183"/>
                <a:gd name="connsiteY0" fmla="*/ 31546 h 1067309"/>
                <a:gd name="connsiteX1" fmla="*/ 103339 w 1171183"/>
                <a:gd name="connsiteY1" fmla="*/ 231 h 1067309"/>
                <a:gd name="connsiteX2" fmla="*/ 181627 w 1171183"/>
                <a:gd name="connsiteY2" fmla="*/ 22151 h 1067309"/>
                <a:gd name="connsiteX3" fmla="*/ 256783 w 1171183"/>
                <a:gd name="connsiteY3" fmla="*/ 103570 h 1067309"/>
                <a:gd name="connsiteX4" fmla="*/ 310019 w 1171183"/>
                <a:gd name="connsiteY4" fmla="*/ 300855 h 1067309"/>
                <a:gd name="connsiteX5" fmla="*/ 416490 w 1171183"/>
                <a:gd name="connsiteY5" fmla="*/ 795633 h 1067309"/>
                <a:gd name="connsiteX6" fmla="*/ 522961 w 1171183"/>
                <a:gd name="connsiteY6" fmla="*/ 970998 h 1067309"/>
                <a:gd name="connsiteX7" fmla="*/ 635696 w 1171183"/>
                <a:gd name="connsiteY7" fmla="*/ 1052417 h 1067309"/>
                <a:gd name="connsiteX8" fmla="*/ 786008 w 1171183"/>
                <a:gd name="connsiteY8" fmla="*/ 1055548 h 1067309"/>
                <a:gd name="connsiteX9" fmla="*/ 908137 w 1171183"/>
                <a:gd name="connsiteY9" fmla="*/ 930288 h 1067309"/>
                <a:gd name="connsiteX10" fmla="*/ 1008345 w 1171183"/>
                <a:gd name="connsiteY10" fmla="*/ 660979 h 1067309"/>
                <a:gd name="connsiteX11" fmla="*/ 1070975 w 1171183"/>
                <a:gd name="connsiteY11" fmla="*/ 407326 h 1067309"/>
                <a:gd name="connsiteX12" fmla="*/ 1171183 w 1171183"/>
                <a:gd name="connsiteY12" fmla="*/ 156806 h 1067309"/>
                <a:gd name="connsiteX0" fmla="*/ 0 w 1578807"/>
                <a:gd name="connsiteY0" fmla="*/ 14567 h 1069609"/>
                <a:gd name="connsiteX1" fmla="*/ 510963 w 1578807"/>
                <a:gd name="connsiteY1" fmla="*/ 2531 h 1069609"/>
                <a:gd name="connsiteX2" fmla="*/ 589251 w 1578807"/>
                <a:gd name="connsiteY2" fmla="*/ 24451 h 1069609"/>
                <a:gd name="connsiteX3" fmla="*/ 664407 w 1578807"/>
                <a:gd name="connsiteY3" fmla="*/ 105870 h 1069609"/>
                <a:gd name="connsiteX4" fmla="*/ 717643 w 1578807"/>
                <a:gd name="connsiteY4" fmla="*/ 303155 h 1069609"/>
                <a:gd name="connsiteX5" fmla="*/ 824114 w 1578807"/>
                <a:gd name="connsiteY5" fmla="*/ 797933 h 1069609"/>
                <a:gd name="connsiteX6" fmla="*/ 930585 w 1578807"/>
                <a:gd name="connsiteY6" fmla="*/ 973298 h 1069609"/>
                <a:gd name="connsiteX7" fmla="*/ 1043320 w 1578807"/>
                <a:gd name="connsiteY7" fmla="*/ 1054717 h 1069609"/>
                <a:gd name="connsiteX8" fmla="*/ 1193632 w 1578807"/>
                <a:gd name="connsiteY8" fmla="*/ 1057848 h 1069609"/>
                <a:gd name="connsiteX9" fmla="*/ 1315761 w 1578807"/>
                <a:gd name="connsiteY9" fmla="*/ 932588 h 1069609"/>
                <a:gd name="connsiteX10" fmla="*/ 1415969 w 1578807"/>
                <a:gd name="connsiteY10" fmla="*/ 663279 h 1069609"/>
                <a:gd name="connsiteX11" fmla="*/ 1478599 w 1578807"/>
                <a:gd name="connsiteY11" fmla="*/ 409626 h 1069609"/>
                <a:gd name="connsiteX12" fmla="*/ 1578807 w 1578807"/>
                <a:gd name="connsiteY12" fmla="*/ 159106 h 1069609"/>
                <a:gd name="connsiteX0" fmla="*/ 0 w 1578807"/>
                <a:gd name="connsiteY0" fmla="*/ 14567 h 1069609"/>
                <a:gd name="connsiteX1" fmla="*/ 510963 w 1578807"/>
                <a:gd name="connsiteY1" fmla="*/ 2531 h 1069609"/>
                <a:gd name="connsiteX2" fmla="*/ 589251 w 1578807"/>
                <a:gd name="connsiteY2" fmla="*/ 24451 h 1069609"/>
                <a:gd name="connsiteX3" fmla="*/ 664407 w 1578807"/>
                <a:gd name="connsiteY3" fmla="*/ 105870 h 1069609"/>
                <a:gd name="connsiteX4" fmla="*/ 717643 w 1578807"/>
                <a:gd name="connsiteY4" fmla="*/ 303155 h 1069609"/>
                <a:gd name="connsiteX5" fmla="*/ 824114 w 1578807"/>
                <a:gd name="connsiteY5" fmla="*/ 797933 h 1069609"/>
                <a:gd name="connsiteX6" fmla="*/ 930585 w 1578807"/>
                <a:gd name="connsiteY6" fmla="*/ 973298 h 1069609"/>
                <a:gd name="connsiteX7" fmla="*/ 1043320 w 1578807"/>
                <a:gd name="connsiteY7" fmla="*/ 1054717 h 1069609"/>
                <a:gd name="connsiteX8" fmla="*/ 1193632 w 1578807"/>
                <a:gd name="connsiteY8" fmla="*/ 1057848 h 1069609"/>
                <a:gd name="connsiteX9" fmla="*/ 1315761 w 1578807"/>
                <a:gd name="connsiteY9" fmla="*/ 932588 h 1069609"/>
                <a:gd name="connsiteX10" fmla="*/ 1415969 w 1578807"/>
                <a:gd name="connsiteY10" fmla="*/ 663279 h 1069609"/>
                <a:gd name="connsiteX11" fmla="*/ 1478599 w 1578807"/>
                <a:gd name="connsiteY11" fmla="*/ 409626 h 1069609"/>
                <a:gd name="connsiteX12" fmla="*/ 1578807 w 1578807"/>
                <a:gd name="connsiteY12" fmla="*/ 159106 h 1069609"/>
                <a:gd name="connsiteX0" fmla="*/ 0 w 1578807"/>
                <a:gd name="connsiteY0" fmla="*/ 12036 h 1067078"/>
                <a:gd name="connsiteX1" fmla="*/ 510963 w 1578807"/>
                <a:gd name="connsiteY1" fmla="*/ 0 h 1067078"/>
                <a:gd name="connsiteX2" fmla="*/ 589251 w 1578807"/>
                <a:gd name="connsiteY2" fmla="*/ 21920 h 1067078"/>
                <a:gd name="connsiteX3" fmla="*/ 664407 w 1578807"/>
                <a:gd name="connsiteY3" fmla="*/ 103339 h 1067078"/>
                <a:gd name="connsiteX4" fmla="*/ 717643 w 1578807"/>
                <a:gd name="connsiteY4" fmla="*/ 300624 h 1067078"/>
                <a:gd name="connsiteX5" fmla="*/ 824114 w 1578807"/>
                <a:gd name="connsiteY5" fmla="*/ 795402 h 1067078"/>
                <a:gd name="connsiteX6" fmla="*/ 930585 w 1578807"/>
                <a:gd name="connsiteY6" fmla="*/ 970767 h 1067078"/>
                <a:gd name="connsiteX7" fmla="*/ 1043320 w 1578807"/>
                <a:gd name="connsiteY7" fmla="*/ 1052186 h 1067078"/>
                <a:gd name="connsiteX8" fmla="*/ 1193632 w 1578807"/>
                <a:gd name="connsiteY8" fmla="*/ 1055317 h 1067078"/>
                <a:gd name="connsiteX9" fmla="*/ 1315761 w 1578807"/>
                <a:gd name="connsiteY9" fmla="*/ 930057 h 1067078"/>
                <a:gd name="connsiteX10" fmla="*/ 1415969 w 1578807"/>
                <a:gd name="connsiteY10" fmla="*/ 660748 h 1067078"/>
                <a:gd name="connsiteX11" fmla="*/ 1478599 w 1578807"/>
                <a:gd name="connsiteY11" fmla="*/ 407095 h 1067078"/>
                <a:gd name="connsiteX12" fmla="*/ 1578807 w 1578807"/>
                <a:gd name="connsiteY12" fmla="*/ 156575 h 1067078"/>
                <a:gd name="connsiteX0" fmla="*/ 0 w 1578807"/>
                <a:gd name="connsiteY0" fmla="*/ 13248 h 1068290"/>
                <a:gd name="connsiteX1" fmla="*/ 510963 w 1578807"/>
                <a:gd name="connsiteY1" fmla="*/ 1212 h 1068290"/>
                <a:gd name="connsiteX2" fmla="*/ 605776 w 1578807"/>
                <a:gd name="connsiteY2" fmla="*/ 12115 h 1068290"/>
                <a:gd name="connsiteX3" fmla="*/ 664407 w 1578807"/>
                <a:gd name="connsiteY3" fmla="*/ 104551 h 1068290"/>
                <a:gd name="connsiteX4" fmla="*/ 717643 w 1578807"/>
                <a:gd name="connsiteY4" fmla="*/ 301836 h 1068290"/>
                <a:gd name="connsiteX5" fmla="*/ 824114 w 1578807"/>
                <a:gd name="connsiteY5" fmla="*/ 796614 h 1068290"/>
                <a:gd name="connsiteX6" fmla="*/ 930585 w 1578807"/>
                <a:gd name="connsiteY6" fmla="*/ 971979 h 1068290"/>
                <a:gd name="connsiteX7" fmla="*/ 1043320 w 1578807"/>
                <a:gd name="connsiteY7" fmla="*/ 1053398 h 1068290"/>
                <a:gd name="connsiteX8" fmla="*/ 1193632 w 1578807"/>
                <a:gd name="connsiteY8" fmla="*/ 1056529 h 1068290"/>
                <a:gd name="connsiteX9" fmla="*/ 1315761 w 1578807"/>
                <a:gd name="connsiteY9" fmla="*/ 931269 h 1068290"/>
                <a:gd name="connsiteX10" fmla="*/ 1415969 w 1578807"/>
                <a:gd name="connsiteY10" fmla="*/ 661960 h 1068290"/>
                <a:gd name="connsiteX11" fmla="*/ 1478599 w 1578807"/>
                <a:gd name="connsiteY11" fmla="*/ 408307 h 1068290"/>
                <a:gd name="connsiteX12" fmla="*/ 1578807 w 1578807"/>
                <a:gd name="connsiteY12" fmla="*/ 157787 h 1068290"/>
                <a:gd name="connsiteX0" fmla="*/ 0 w 1578807"/>
                <a:gd name="connsiteY0" fmla="*/ 17655 h 1072697"/>
                <a:gd name="connsiteX1" fmla="*/ 420074 w 1578807"/>
                <a:gd name="connsiteY1" fmla="*/ 110 h 1072697"/>
                <a:gd name="connsiteX2" fmla="*/ 605776 w 1578807"/>
                <a:gd name="connsiteY2" fmla="*/ 16522 h 1072697"/>
                <a:gd name="connsiteX3" fmla="*/ 664407 w 1578807"/>
                <a:gd name="connsiteY3" fmla="*/ 108958 h 1072697"/>
                <a:gd name="connsiteX4" fmla="*/ 717643 w 1578807"/>
                <a:gd name="connsiteY4" fmla="*/ 306243 h 1072697"/>
                <a:gd name="connsiteX5" fmla="*/ 824114 w 1578807"/>
                <a:gd name="connsiteY5" fmla="*/ 801021 h 1072697"/>
                <a:gd name="connsiteX6" fmla="*/ 930585 w 1578807"/>
                <a:gd name="connsiteY6" fmla="*/ 976386 h 1072697"/>
                <a:gd name="connsiteX7" fmla="*/ 1043320 w 1578807"/>
                <a:gd name="connsiteY7" fmla="*/ 1057805 h 1072697"/>
                <a:gd name="connsiteX8" fmla="*/ 1193632 w 1578807"/>
                <a:gd name="connsiteY8" fmla="*/ 1060936 h 1072697"/>
                <a:gd name="connsiteX9" fmla="*/ 1315761 w 1578807"/>
                <a:gd name="connsiteY9" fmla="*/ 935676 h 1072697"/>
                <a:gd name="connsiteX10" fmla="*/ 1415969 w 1578807"/>
                <a:gd name="connsiteY10" fmla="*/ 666367 h 1072697"/>
                <a:gd name="connsiteX11" fmla="*/ 1478599 w 1578807"/>
                <a:gd name="connsiteY11" fmla="*/ 412714 h 1072697"/>
                <a:gd name="connsiteX12" fmla="*/ 1578807 w 1578807"/>
                <a:gd name="connsiteY12" fmla="*/ 162194 h 1072697"/>
                <a:gd name="connsiteX0" fmla="*/ 0 w 1581561"/>
                <a:gd name="connsiteY0" fmla="*/ 6528 h 1072587"/>
                <a:gd name="connsiteX1" fmla="*/ 422828 w 1581561"/>
                <a:gd name="connsiteY1" fmla="*/ 0 h 1072587"/>
                <a:gd name="connsiteX2" fmla="*/ 608530 w 1581561"/>
                <a:gd name="connsiteY2" fmla="*/ 16412 h 1072587"/>
                <a:gd name="connsiteX3" fmla="*/ 667161 w 1581561"/>
                <a:gd name="connsiteY3" fmla="*/ 108848 h 1072587"/>
                <a:gd name="connsiteX4" fmla="*/ 720397 w 1581561"/>
                <a:gd name="connsiteY4" fmla="*/ 306133 h 1072587"/>
                <a:gd name="connsiteX5" fmla="*/ 826868 w 1581561"/>
                <a:gd name="connsiteY5" fmla="*/ 800911 h 1072587"/>
                <a:gd name="connsiteX6" fmla="*/ 933339 w 1581561"/>
                <a:gd name="connsiteY6" fmla="*/ 976276 h 1072587"/>
                <a:gd name="connsiteX7" fmla="*/ 1046074 w 1581561"/>
                <a:gd name="connsiteY7" fmla="*/ 1057695 h 1072587"/>
                <a:gd name="connsiteX8" fmla="*/ 1196386 w 1581561"/>
                <a:gd name="connsiteY8" fmla="*/ 1060826 h 1072587"/>
                <a:gd name="connsiteX9" fmla="*/ 1318515 w 1581561"/>
                <a:gd name="connsiteY9" fmla="*/ 935566 h 1072587"/>
                <a:gd name="connsiteX10" fmla="*/ 1418723 w 1581561"/>
                <a:gd name="connsiteY10" fmla="*/ 666257 h 1072587"/>
                <a:gd name="connsiteX11" fmla="*/ 1481353 w 1581561"/>
                <a:gd name="connsiteY11" fmla="*/ 412604 h 1072587"/>
                <a:gd name="connsiteX12" fmla="*/ 1581561 w 1581561"/>
                <a:gd name="connsiteY12" fmla="*/ 162084 h 1072587"/>
                <a:gd name="connsiteX0" fmla="*/ 0 w 1581561"/>
                <a:gd name="connsiteY0" fmla="*/ 6528 h 1072587"/>
                <a:gd name="connsiteX1" fmla="*/ 422828 w 1581561"/>
                <a:gd name="connsiteY1" fmla="*/ 0 h 1072587"/>
                <a:gd name="connsiteX2" fmla="*/ 608530 w 1581561"/>
                <a:gd name="connsiteY2" fmla="*/ 16412 h 1072587"/>
                <a:gd name="connsiteX3" fmla="*/ 667161 w 1581561"/>
                <a:gd name="connsiteY3" fmla="*/ 108848 h 1072587"/>
                <a:gd name="connsiteX4" fmla="*/ 720397 w 1581561"/>
                <a:gd name="connsiteY4" fmla="*/ 306133 h 1072587"/>
                <a:gd name="connsiteX5" fmla="*/ 826868 w 1581561"/>
                <a:gd name="connsiteY5" fmla="*/ 800911 h 1072587"/>
                <a:gd name="connsiteX6" fmla="*/ 933339 w 1581561"/>
                <a:gd name="connsiteY6" fmla="*/ 976276 h 1072587"/>
                <a:gd name="connsiteX7" fmla="*/ 1046074 w 1581561"/>
                <a:gd name="connsiteY7" fmla="*/ 1057695 h 1072587"/>
                <a:gd name="connsiteX8" fmla="*/ 1196386 w 1581561"/>
                <a:gd name="connsiteY8" fmla="*/ 1060826 h 1072587"/>
                <a:gd name="connsiteX9" fmla="*/ 1318515 w 1581561"/>
                <a:gd name="connsiteY9" fmla="*/ 935566 h 1072587"/>
                <a:gd name="connsiteX10" fmla="*/ 1418723 w 1581561"/>
                <a:gd name="connsiteY10" fmla="*/ 666257 h 1072587"/>
                <a:gd name="connsiteX11" fmla="*/ 1481353 w 1581561"/>
                <a:gd name="connsiteY11" fmla="*/ 412604 h 1072587"/>
                <a:gd name="connsiteX12" fmla="*/ 1581561 w 1581561"/>
                <a:gd name="connsiteY12" fmla="*/ 162084 h 1072587"/>
                <a:gd name="connsiteX0" fmla="*/ 0 w 1581561"/>
                <a:gd name="connsiteY0" fmla="*/ 0 h 1066059"/>
                <a:gd name="connsiteX1" fmla="*/ 608530 w 1581561"/>
                <a:gd name="connsiteY1" fmla="*/ 9884 h 1066059"/>
                <a:gd name="connsiteX2" fmla="*/ 667161 w 1581561"/>
                <a:gd name="connsiteY2" fmla="*/ 102320 h 1066059"/>
                <a:gd name="connsiteX3" fmla="*/ 720397 w 1581561"/>
                <a:gd name="connsiteY3" fmla="*/ 299605 h 1066059"/>
                <a:gd name="connsiteX4" fmla="*/ 826868 w 1581561"/>
                <a:gd name="connsiteY4" fmla="*/ 794383 h 1066059"/>
                <a:gd name="connsiteX5" fmla="*/ 933339 w 1581561"/>
                <a:gd name="connsiteY5" fmla="*/ 969748 h 1066059"/>
                <a:gd name="connsiteX6" fmla="*/ 1046074 w 1581561"/>
                <a:gd name="connsiteY6" fmla="*/ 1051167 h 1066059"/>
                <a:gd name="connsiteX7" fmla="*/ 1196386 w 1581561"/>
                <a:gd name="connsiteY7" fmla="*/ 1054298 h 1066059"/>
                <a:gd name="connsiteX8" fmla="*/ 1318515 w 1581561"/>
                <a:gd name="connsiteY8" fmla="*/ 929038 h 1066059"/>
                <a:gd name="connsiteX9" fmla="*/ 1418723 w 1581561"/>
                <a:gd name="connsiteY9" fmla="*/ 659729 h 1066059"/>
                <a:gd name="connsiteX10" fmla="*/ 1481353 w 1581561"/>
                <a:gd name="connsiteY10" fmla="*/ 406076 h 1066059"/>
                <a:gd name="connsiteX11" fmla="*/ 1581561 w 1581561"/>
                <a:gd name="connsiteY11" fmla="*/ 155556 h 1066059"/>
                <a:gd name="connsiteX0" fmla="*/ 0 w 1581561"/>
                <a:gd name="connsiteY0" fmla="*/ 0 h 1066059"/>
                <a:gd name="connsiteX1" fmla="*/ 608530 w 1581561"/>
                <a:gd name="connsiteY1" fmla="*/ 9884 h 1066059"/>
                <a:gd name="connsiteX2" fmla="*/ 667161 w 1581561"/>
                <a:gd name="connsiteY2" fmla="*/ 102320 h 1066059"/>
                <a:gd name="connsiteX3" fmla="*/ 720397 w 1581561"/>
                <a:gd name="connsiteY3" fmla="*/ 299605 h 1066059"/>
                <a:gd name="connsiteX4" fmla="*/ 826868 w 1581561"/>
                <a:gd name="connsiteY4" fmla="*/ 794383 h 1066059"/>
                <a:gd name="connsiteX5" fmla="*/ 933339 w 1581561"/>
                <a:gd name="connsiteY5" fmla="*/ 969748 h 1066059"/>
                <a:gd name="connsiteX6" fmla="*/ 1046074 w 1581561"/>
                <a:gd name="connsiteY6" fmla="*/ 1051167 h 1066059"/>
                <a:gd name="connsiteX7" fmla="*/ 1196386 w 1581561"/>
                <a:gd name="connsiteY7" fmla="*/ 1054298 h 1066059"/>
                <a:gd name="connsiteX8" fmla="*/ 1318515 w 1581561"/>
                <a:gd name="connsiteY8" fmla="*/ 929038 h 1066059"/>
                <a:gd name="connsiteX9" fmla="*/ 1418723 w 1581561"/>
                <a:gd name="connsiteY9" fmla="*/ 659729 h 1066059"/>
                <a:gd name="connsiteX10" fmla="*/ 1481353 w 1581561"/>
                <a:gd name="connsiteY10" fmla="*/ 406076 h 1066059"/>
                <a:gd name="connsiteX11" fmla="*/ 1581561 w 1581561"/>
                <a:gd name="connsiteY11" fmla="*/ 155556 h 1066059"/>
                <a:gd name="connsiteX0" fmla="*/ 0 w 1581561"/>
                <a:gd name="connsiteY0" fmla="*/ 0 h 1066059"/>
                <a:gd name="connsiteX1" fmla="*/ 667161 w 1581561"/>
                <a:gd name="connsiteY1" fmla="*/ 102320 h 1066059"/>
                <a:gd name="connsiteX2" fmla="*/ 720397 w 1581561"/>
                <a:gd name="connsiteY2" fmla="*/ 299605 h 1066059"/>
                <a:gd name="connsiteX3" fmla="*/ 826868 w 1581561"/>
                <a:gd name="connsiteY3" fmla="*/ 794383 h 1066059"/>
                <a:gd name="connsiteX4" fmla="*/ 933339 w 1581561"/>
                <a:gd name="connsiteY4" fmla="*/ 969748 h 1066059"/>
                <a:gd name="connsiteX5" fmla="*/ 1046074 w 1581561"/>
                <a:gd name="connsiteY5" fmla="*/ 1051167 h 1066059"/>
                <a:gd name="connsiteX6" fmla="*/ 1196386 w 1581561"/>
                <a:gd name="connsiteY6" fmla="*/ 1054298 h 1066059"/>
                <a:gd name="connsiteX7" fmla="*/ 1318515 w 1581561"/>
                <a:gd name="connsiteY7" fmla="*/ 929038 h 1066059"/>
                <a:gd name="connsiteX8" fmla="*/ 1418723 w 1581561"/>
                <a:gd name="connsiteY8" fmla="*/ 659729 h 1066059"/>
                <a:gd name="connsiteX9" fmla="*/ 1481353 w 1581561"/>
                <a:gd name="connsiteY9" fmla="*/ 406076 h 1066059"/>
                <a:gd name="connsiteX10" fmla="*/ 1581561 w 1581561"/>
                <a:gd name="connsiteY10" fmla="*/ 155556 h 1066059"/>
                <a:gd name="connsiteX0" fmla="*/ 0 w 1113970"/>
                <a:gd name="connsiteY0" fmla="*/ 0 h 2250623"/>
                <a:gd name="connsiteX1" fmla="*/ 199570 w 1113970"/>
                <a:gd name="connsiteY1" fmla="*/ 1286884 h 2250623"/>
                <a:gd name="connsiteX2" fmla="*/ 252806 w 1113970"/>
                <a:gd name="connsiteY2" fmla="*/ 1484169 h 2250623"/>
                <a:gd name="connsiteX3" fmla="*/ 359277 w 1113970"/>
                <a:gd name="connsiteY3" fmla="*/ 1978947 h 2250623"/>
                <a:gd name="connsiteX4" fmla="*/ 465748 w 1113970"/>
                <a:gd name="connsiteY4" fmla="*/ 2154312 h 2250623"/>
                <a:gd name="connsiteX5" fmla="*/ 578483 w 1113970"/>
                <a:gd name="connsiteY5" fmla="*/ 2235731 h 2250623"/>
                <a:gd name="connsiteX6" fmla="*/ 728795 w 1113970"/>
                <a:gd name="connsiteY6" fmla="*/ 2238862 h 2250623"/>
                <a:gd name="connsiteX7" fmla="*/ 850924 w 1113970"/>
                <a:gd name="connsiteY7" fmla="*/ 2113602 h 2250623"/>
                <a:gd name="connsiteX8" fmla="*/ 951132 w 1113970"/>
                <a:gd name="connsiteY8" fmla="*/ 1844293 h 2250623"/>
                <a:gd name="connsiteX9" fmla="*/ 1013762 w 1113970"/>
                <a:gd name="connsiteY9" fmla="*/ 1590640 h 2250623"/>
                <a:gd name="connsiteX10" fmla="*/ 1113970 w 1113970"/>
                <a:gd name="connsiteY10" fmla="*/ 1340120 h 2250623"/>
                <a:gd name="connsiteX0" fmla="*/ 0 w 1113970"/>
                <a:gd name="connsiteY0" fmla="*/ 0 h 2250623"/>
                <a:gd name="connsiteX1" fmla="*/ 199570 w 1113970"/>
                <a:gd name="connsiteY1" fmla="*/ 1286884 h 2250623"/>
                <a:gd name="connsiteX2" fmla="*/ 252806 w 1113970"/>
                <a:gd name="connsiteY2" fmla="*/ 1484169 h 2250623"/>
                <a:gd name="connsiteX3" fmla="*/ 359277 w 1113970"/>
                <a:gd name="connsiteY3" fmla="*/ 1978947 h 2250623"/>
                <a:gd name="connsiteX4" fmla="*/ 465748 w 1113970"/>
                <a:gd name="connsiteY4" fmla="*/ 2154312 h 2250623"/>
                <a:gd name="connsiteX5" fmla="*/ 578483 w 1113970"/>
                <a:gd name="connsiteY5" fmla="*/ 2235731 h 2250623"/>
                <a:gd name="connsiteX6" fmla="*/ 728795 w 1113970"/>
                <a:gd name="connsiteY6" fmla="*/ 2238862 h 2250623"/>
                <a:gd name="connsiteX7" fmla="*/ 850924 w 1113970"/>
                <a:gd name="connsiteY7" fmla="*/ 2113602 h 2250623"/>
                <a:gd name="connsiteX8" fmla="*/ 951132 w 1113970"/>
                <a:gd name="connsiteY8" fmla="*/ 1844293 h 2250623"/>
                <a:gd name="connsiteX9" fmla="*/ 1013762 w 1113970"/>
                <a:gd name="connsiteY9" fmla="*/ 1590640 h 2250623"/>
                <a:gd name="connsiteX10" fmla="*/ 1113970 w 1113970"/>
                <a:gd name="connsiteY10" fmla="*/ 1340120 h 2250623"/>
                <a:gd name="connsiteX0" fmla="*/ 0 w 1113970"/>
                <a:gd name="connsiteY0" fmla="*/ 0 h 2250623"/>
                <a:gd name="connsiteX1" fmla="*/ 199570 w 1113970"/>
                <a:gd name="connsiteY1" fmla="*/ 1286884 h 2250623"/>
                <a:gd name="connsiteX2" fmla="*/ 252806 w 1113970"/>
                <a:gd name="connsiteY2" fmla="*/ 1484169 h 2250623"/>
                <a:gd name="connsiteX3" fmla="*/ 359277 w 1113970"/>
                <a:gd name="connsiteY3" fmla="*/ 1978947 h 2250623"/>
                <a:gd name="connsiteX4" fmla="*/ 465748 w 1113970"/>
                <a:gd name="connsiteY4" fmla="*/ 2154312 h 2250623"/>
                <a:gd name="connsiteX5" fmla="*/ 578483 w 1113970"/>
                <a:gd name="connsiteY5" fmla="*/ 2235731 h 2250623"/>
                <a:gd name="connsiteX6" fmla="*/ 728795 w 1113970"/>
                <a:gd name="connsiteY6" fmla="*/ 2238862 h 2250623"/>
                <a:gd name="connsiteX7" fmla="*/ 850924 w 1113970"/>
                <a:gd name="connsiteY7" fmla="*/ 2113602 h 2250623"/>
                <a:gd name="connsiteX8" fmla="*/ 951132 w 1113970"/>
                <a:gd name="connsiteY8" fmla="*/ 1844293 h 2250623"/>
                <a:gd name="connsiteX9" fmla="*/ 1013762 w 1113970"/>
                <a:gd name="connsiteY9" fmla="*/ 1590640 h 2250623"/>
                <a:gd name="connsiteX10" fmla="*/ 1113970 w 1113970"/>
                <a:gd name="connsiteY10" fmla="*/ 1340120 h 2250623"/>
                <a:gd name="connsiteX0" fmla="*/ 0 w 1113970"/>
                <a:gd name="connsiteY0" fmla="*/ 0 h 2250623"/>
                <a:gd name="connsiteX1" fmla="*/ 199570 w 1113970"/>
                <a:gd name="connsiteY1" fmla="*/ 1286884 h 2250623"/>
                <a:gd name="connsiteX2" fmla="*/ 359277 w 1113970"/>
                <a:gd name="connsiteY2" fmla="*/ 1978947 h 2250623"/>
                <a:gd name="connsiteX3" fmla="*/ 465748 w 1113970"/>
                <a:gd name="connsiteY3" fmla="*/ 2154312 h 2250623"/>
                <a:gd name="connsiteX4" fmla="*/ 578483 w 1113970"/>
                <a:gd name="connsiteY4" fmla="*/ 2235731 h 2250623"/>
                <a:gd name="connsiteX5" fmla="*/ 728795 w 1113970"/>
                <a:gd name="connsiteY5" fmla="*/ 2238862 h 2250623"/>
                <a:gd name="connsiteX6" fmla="*/ 850924 w 1113970"/>
                <a:gd name="connsiteY6" fmla="*/ 2113602 h 2250623"/>
                <a:gd name="connsiteX7" fmla="*/ 951132 w 1113970"/>
                <a:gd name="connsiteY7" fmla="*/ 1844293 h 2250623"/>
                <a:gd name="connsiteX8" fmla="*/ 1013762 w 1113970"/>
                <a:gd name="connsiteY8" fmla="*/ 1590640 h 2250623"/>
                <a:gd name="connsiteX9" fmla="*/ 1113970 w 1113970"/>
                <a:gd name="connsiteY9" fmla="*/ 1340120 h 2250623"/>
                <a:gd name="connsiteX0" fmla="*/ 0 w 1217879"/>
                <a:gd name="connsiteY0" fmla="*/ 0 h 2842905"/>
                <a:gd name="connsiteX1" fmla="*/ 303479 w 1217879"/>
                <a:gd name="connsiteY1" fmla="*/ 1879166 h 2842905"/>
                <a:gd name="connsiteX2" fmla="*/ 463186 w 1217879"/>
                <a:gd name="connsiteY2" fmla="*/ 2571229 h 2842905"/>
                <a:gd name="connsiteX3" fmla="*/ 569657 w 1217879"/>
                <a:gd name="connsiteY3" fmla="*/ 2746594 h 2842905"/>
                <a:gd name="connsiteX4" fmla="*/ 682392 w 1217879"/>
                <a:gd name="connsiteY4" fmla="*/ 2828013 h 2842905"/>
                <a:gd name="connsiteX5" fmla="*/ 832704 w 1217879"/>
                <a:gd name="connsiteY5" fmla="*/ 2831144 h 2842905"/>
                <a:gd name="connsiteX6" fmla="*/ 954833 w 1217879"/>
                <a:gd name="connsiteY6" fmla="*/ 2705884 h 2842905"/>
                <a:gd name="connsiteX7" fmla="*/ 1055041 w 1217879"/>
                <a:gd name="connsiteY7" fmla="*/ 2436575 h 2842905"/>
                <a:gd name="connsiteX8" fmla="*/ 1117671 w 1217879"/>
                <a:gd name="connsiteY8" fmla="*/ 2182922 h 2842905"/>
                <a:gd name="connsiteX9" fmla="*/ 1217879 w 1217879"/>
                <a:gd name="connsiteY9" fmla="*/ 1932402 h 2842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879" h="2842905">
                  <a:moveTo>
                    <a:pt x="0" y="0"/>
                  </a:moveTo>
                  <a:cubicBezTo>
                    <a:pt x="128868" y="938116"/>
                    <a:pt x="226281" y="1450628"/>
                    <a:pt x="303479" y="1879166"/>
                  </a:cubicBezTo>
                  <a:cubicBezTo>
                    <a:pt x="380677" y="2307704"/>
                    <a:pt x="418823" y="2426658"/>
                    <a:pt x="463186" y="2571229"/>
                  </a:cubicBezTo>
                  <a:cubicBezTo>
                    <a:pt x="507549" y="2715800"/>
                    <a:pt x="533123" y="2703797"/>
                    <a:pt x="569657" y="2746594"/>
                  </a:cubicBezTo>
                  <a:cubicBezTo>
                    <a:pt x="606191" y="2789391"/>
                    <a:pt x="638551" y="2813921"/>
                    <a:pt x="682392" y="2828013"/>
                  </a:cubicBezTo>
                  <a:cubicBezTo>
                    <a:pt x="726233" y="2842105"/>
                    <a:pt x="787297" y="2851499"/>
                    <a:pt x="832704" y="2831144"/>
                  </a:cubicBezTo>
                  <a:cubicBezTo>
                    <a:pt x="878111" y="2810789"/>
                    <a:pt x="917777" y="2771646"/>
                    <a:pt x="954833" y="2705884"/>
                  </a:cubicBezTo>
                  <a:cubicBezTo>
                    <a:pt x="991889" y="2640123"/>
                    <a:pt x="1027901" y="2523735"/>
                    <a:pt x="1055041" y="2436575"/>
                  </a:cubicBezTo>
                  <a:cubicBezTo>
                    <a:pt x="1082181" y="2349415"/>
                    <a:pt x="1090531" y="2266951"/>
                    <a:pt x="1117671" y="2182922"/>
                  </a:cubicBezTo>
                  <a:cubicBezTo>
                    <a:pt x="1144811" y="2098893"/>
                    <a:pt x="1169340" y="1987203"/>
                    <a:pt x="1217879" y="1932402"/>
                  </a:cubicBezTo>
                </a:path>
              </a:pathLst>
            </a:custGeom>
            <a:noFill/>
            <a:ln w="152400" cap="rnd">
              <a:solidFill>
                <a:srgbClr val="008F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a:off x="3284692" y="3926919"/>
              <a:ext cx="2074033" cy="2137648"/>
            </a:xfrm>
            <a:custGeom>
              <a:avLst/>
              <a:gdLst>
                <a:gd name="connsiteX0" fmla="*/ 0 w 2091846"/>
                <a:gd name="connsiteY0" fmla="*/ 1076333 h 1084914"/>
                <a:gd name="connsiteX1" fmla="*/ 284967 w 2091846"/>
                <a:gd name="connsiteY1" fmla="*/ 1082596 h 1084914"/>
                <a:gd name="connsiteX2" fmla="*/ 488515 w 2091846"/>
                <a:gd name="connsiteY2" fmla="*/ 1041886 h 1084914"/>
                <a:gd name="connsiteX3" fmla="*/ 638827 w 2091846"/>
                <a:gd name="connsiteY3" fmla="*/ 932283 h 1084914"/>
                <a:gd name="connsiteX4" fmla="*/ 720246 w 2091846"/>
                <a:gd name="connsiteY4" fmla="*/ 672368 h 1084914"/>
                <a:gd name="connsiteX5" fmla="*/ 829849 w 2091846"/>
                <a:gd name="connsiteY5" fmla="*/ 221431 h 1084914"/>
                <a:gd name="connsiteX6" fmla="*/ 914400 w 2091846"/>
                <a:gd name="connsiteY6" fmla="*/ 67987 h 1084914"/>
                <a:gd name="connsiteX7" fmla="*/ 992687 w 2091846"/>
                <a:gd name="connsiteY7" fmla="*/ 14752 h 1084914"/>
                <a:gd name="connsiteX8" fmla="*/ 1077238 w 2091846"/>
                <a:gd name="connsiteY8" fmla="*/ 2226 h 1084914"/>
                <a:gd name="connsiteX9" fmla="*/ 1183709 w 2091846"/>
                <a:gd name="connsiteY9" fmla="*/ 52330 h 1084914"/>
                <a:gd name="connsiteX10" fmla="*/ 1302706 w 2091846"/>
                <a:gd name="connsiteY10" fmla="*/ 296587 h 1084914"/>
                <a:gd name="connsiteX11" fmla="*/ 1484334 w 2091846"/>
                <a:gd name="connsiteY11" fmla="*/ 838338 h 1084914"/>
                <a:gd name="connsiteX12" fmla="*/ 1615857 w 2091846"/>
                <a:gd name="connsiteY12" fmla="*/ 998045 h 1084914"/>
                <a:gd name="connsiteX13" fmla="*/ 1750512 w 2091846"/>
                <a:gd name="connsiteY13" fmla="*/ 1038755 h 1084914"/>
                <a:gd name="connsiteX14" fmla="*/ 1860115 w 2091846"/>
                <a:gd name="connsiteY14" fmla="*/ 998045 h 1084914"/>
                <a:gd name="connsiteX15" fmla="*/ 1913350 w 2091846"/>
                <a:gd name="connsiteY15" fmla="*/ 891574 h 1084914"/>
                <a:gd name="connsiteX16" fmla="*/ 1985375 w 2091846"/>
                <a:gd name="connsiteY16" fmla="*/ 822681 h 1084914"/>
                <a:gd name="connsiteX17" fmla="*/ 2091846 w 2091846"/>
                <a:gd name="connsiteY17" fmla="*/ 797629 h 1084914"/>
                <a:gd name="connsiteX0" fmla="*/ 0 w 2123162"/>
                <a:gd name="connsiteY0" fmla="*/ 1085728 h 1089324"/>
                <a:gd name="connsiteX1" fmla="*/ 316283 w 2123162"/>
                <a:gd name="connsiteY1" fmla="*/ 1082596 h 1089324"/>
                <a:gd name="connsiteX2" fmla="*/ 519831 w 2123162"/>
                <a:gd name="connsiteY2" fmla="*/ 1041886 h 1089324"/>
                <a:gd name="connsiteX3" fmla="*/ 670143 w 2123162"/>
                <a:gd name="connsiteY3" fmla="*/ 932283 h 1089324"/>
                <a:gd name="connsiteX4" fmla="*/ 751562 w 2123162"/>
                <a:gd name="connsiteY4" fmla="*/ 672368 h 1089324"/>
                <a:gd name="connsiteX5" fmla="*/ 861165 w 2123162"/>
                <a:gd name="connsiteY5" fmla="*/ 221431 h 1089324"/>
                <a:gd name="connsiteX6" fmla="*/ 945716 w 2123162"/>
                <a:gd name="connsiteY6" fmla="*/ 67987 h 1089324"/>
                <a:gd name="connsiteX7" fmla="*/ 1024003 w 2123162"/>
                <a:gd name="connsiteY7" fmla="*/ 14752 h 1089324"/>
                <a:gd name="connsiteX8" fmla="*/ 1108554 w 2123162"/>
                <a:gd name="connsiteY8" fmla="*/ 2226 h 1089324"/>
                <a:gd name="connsiteX9" fmla="*/ 1215025 w 2123162"/>
                <a:gd name="connsiteY9" fmla="*/ 52330 h 1089324"/>
                <a:gd name="connsiteX10" fmla="*/ 1334022 w 2123162"/>
                <a:gd name="connsiteY10" fmla="*/ 296587 h 1089324"/>
                <a:gd name="connsiteX11" fmla="*/ 1515650 w 2123162"/>
                <a:gd name="connsiteY11" fmla="*/ 838338 h 1089324"/>
                <a:gd name="connsiteX12" fmla="*/ 1647173 w 2123162"/>
                <a:gd name="connsiteY12" fmla="*/ 998045 h 1089324"/>
                <a:gd name="connsiteX13" fmla="*/ 1781828 w 2123162"/>
                <a:gd name="connsiteY13" fmla="*/ 1038755 h 1089324"/>
                <a:gd name="connsiteX14" fmla="*/ 1891431 w 2123162"/>
                <a:gd name="connsiteY14" fmla="*/ 998045 h 1089324"/>
                <a:gd name="connsiteX15" fmla="*/ 1944666 w 2123162"/>
                <a:gd name="connsiteY15" fmla="*/ 891574 h 1089324"/>
                <a:gd name="connsiteX16" fmla="*/ 2016691 w 2123162"/>
                <a:gd name="connsiteY16" fmla="*/ 822681 h 1089324"/>
                <a:gd name="connsiteX17" fmla="*/ 2123162 w 2123162"/>
                <a:gd name="connsiteY17" fmla="*/ 797629 h 1089324"/>
                <a:gd name="connsiteX0" fmla="*/ 0 w 2116898"/>
                <a:gd name="connsiteY0" fmla="*/ 1076333 h 1084914"/>
                <a:gd name="connsiteX1" fmla="*/ 310019 w 2116898"/>
                <a:gd name="connsiteY1" fmla="*/ 1082596 h 1084914"/>
                <a:gd name="connsiteX2" fmla="*/ 513567 w 2116898"/>
                <a:gd name="connsiteY2" fmla="*/ 1041886 h 1084914"/>
                <a:gd name="connsiteX3" fmla="*/ 663879 w 2116898"/>
                <a:gd name="connsiteY3" fmla="*/ 932283 h 1084914"/>
                <a:gd name="connsiteX4" fmla="*/ 745298 w 2116898"/>
                <a:gd name="connsiteY4" fmla="*/ 672368 h 1084914"/>
                <a:gd name="connsiteX5" fmla="*/ 854901 w 2116898"/>
                <a:gd name="connsiteY5" fmla="*/ 221431 h 1084914"/>
                <a:gd name="connsiteX6" fmla="*/ 939452 w 2116898"/>
                <a:gd name="connsiteY6" fmla="*/ 67987 h 1084914"/>
                <a:gd name="connsiteX7" fmla="*/ 1017739 w 2116898"/>
                <a:gd name="connsiteY7" fmla="*/ 14752 h 1084914"/>
                <a:gd name="connsiteX8" fmla="*/ 1102290 w 2116898"/>
                <a:gd name="connsiteY8" fmla="*/ 2226 h 1084914"/>
                <a:gd name="connsiteX9" fmla="*/ 1208761 w 2116898"/>
                <a:gd name="connsiteY9" fmla="*/ 52330 h 1084914"/>
                <a:gd name="connsiteX10" fmla="*/ 1327758 w 2116898"/>
                <a:gd name="connsiteY10" fmla="*/ 296587 h 1084914"/>
                <a:gd name="connsiteX11" fmla="*/ 1509386 w 2116898"/>
                <a:gd name="connsiteY11" fmla="*/ 838338 h 1084914"/>
                <a:gd name="connsiteX12" fmla="*/ 1640909 w 2116898"/>
                <a:gd name="connsiteY12" fmla="*/ 998045 h 1084914"/>
                <a:gd name="connsiteX13" fmla="*/ 1775564 w 2116898"/>
                <a:gd name="connsiteY13" fmla="*/ 1038755 h 1084914"/>
                <a:gd name="connsiteX14" fmla="*/ 1885167 w 2116898"/>
                <a:gd name="connsiteY14" fmla="*/ 998045 h 1084914"/>
                <a:gd name="connsiteX15" fmla="*/ 1938402 w 2116898"/>
                <a:gd name="connsiteY15" fmla="*/ 891574 h 1084914"/>
                <a:gd name="connsiteX16" fmla="*/ 2010427 w 2116898"/>
                <a:gd name="connsiteY16" fmla="*/ 822681 h 1084914"/>
                <a:gd name="connsiteX17" fmla="*/ 2116898 w 2116898"/>
                <a:gd name="connsiteY17" fmla="*/ 797629 h 1084914"/>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32283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29641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39036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1495 w 2116898"/>
                <a:gd name="connsiteY10" fmla="*/ 309114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996 h 1081400"/>
                <a:gd name="connsiteX1" fmla="*/ 300624 w 2116898"/>
                <a:gd name="connsiteY1" fmla="*/ 1076996 h 1081400"/>
                <a:gd name="connsiteX2" fmla="*/ 513567 w 2116898"/>
                <a:gd name="connsiteY2" fmla="*/ 1042549 h 1081400"/>
                <a:gd name="connsiteX3" fmla="*/ 663879 w 2116898"/>
                <a:gd name="connsiteY3" fmla="*/ 914157 h 1081400"/>
                <a:gd name="connsiteX4" fmla="*/ 742168 w 2116898"/>
                <a:gd name="connsiteY4" fmla="*/ 632322 h 1081400"/>
                <a:gd name="connsiteX5" fmla="*/ 829849 w 2116898"/>
                <a:gd name="connsiteY5" fmla="*/ 262804 h 1081400"/>
                <a:gd name="connsiteX6" fmla="*/ 939452 w 2116898"/>
                <a:gd name="connsiteY6" fmla="*/ 68650 h 1081400"/>
                <a:gd name="connsiteX7" fmla="*/ 1017739 w 2116898"/>
                <a:gd name="connsiteY7" fmla="*/ 15415 h 1081400"/>
                <a:gd name="connsiteX8" fmla="*/ 1102290 w 2116898"/>
                <a:gd name="connsiteY8" fmla="*/ 2889 h 1081400"/>
                <a:gd name="connsiteX9" fmla="*/ 1189972 w 2116898"/>
                <a:gd name="connsiteY9" fmla="*/ 62388 h 1081400"/>
                <a:gd name="connsiteX10" fmla="*/ 1321495 w 2116898"/>
                <a:gd name="connsiteY10" fmla="*/ 309777 h 1081400"/>
                <a:gd name="connsiteX11" fmla="*/ 1509386 w 2116898"/>
                <a:gd name="connsiteY11" fmla="*/ 839001 h 1081400"/>
                <a:gd name="connsiteX12" fmla="*/ 1640909 w 2116898"/>
                <a:gd name="connsiteY12" fmla="*/ 998708 h 1081400"/>
                <a:gd name="connsiteX13" fmla="*/ 1775564 w 2116898"/>
                <a:gd name="connsiteY13" fmla="*/ 1039418 h 1081400"/>
                <a:gd name="connsiteX14" fmla="*/ 1885167 w 2116898"/>
                <a:gd name="connsiteY14" fmla="*/ 998708 h 1081400"/>
                <a:gd name="connsiteX15" fmla="*/ 1938402 w 2116898"/>
                <a:gd name="connsiteY15" fmla="*/ 892237 h 1081400"/>
                <a:gd name="connsiteX16" fmla="*/ 2010427 w 2116898"/>
                <a:gd name="connsiteY16" fmla="*/ 823344 h 1081400"/>
                <a:gd name="connsiteX17" fmla="*/ 2116898 w 2116898"/>
                <a:gd name="connsiteY17" fmla="*/ 798292 h 1081400"/>
                <a:gd name="connsiteX0" fmla="*/ 0 w 2116898"/>
                <a:gd name="connsiteY0" fmla="*/ 1077218 h 1081622"/>
                <a:gd name="connsiteX1" fmla="*/ 300624 w 2116898"/>
                <a:gd name="connsiteY1" fmla="*/ 1077218 h 1081622"/>
                <a:gd name="connsiteX2" fmla="*/ 513567 w 2116898"/>
                <a:gd name="connsiteY2" fmla="*/ 1042771 h 1081622"/>
                <a:gd name="connsiteX3" fmla="*/ 663879 w 2116898"/>
                <a:gd name="connsiteY3" fmla="*/ 914379 h 1081622"/>
                <a:gd name="connsiteX4" fmla="*/ 742168 w 2116898"/>
                <a:gd name="connsiteY4" fmla="*/ 632544 h 1081622"/>
                <a:gd name="connsiteX5" fmla="*/ 829849 w 2116898"/>
                <a:gd name="connsiteY5" fmla="*/ 263026 h 1081622"/>
                <a:gd name="connsiteX6" fmla="*/ 939452 w 2116898"/>
                <a:gd name="connsiteY6" fmla="*/ 68872 h 1081622"/>
                <a:gd name="connsiteX7" fmla="*/ 1017739 w 2116898"/>
                <a:gd name="connsiteY7" fmla="*/ 15637 h 1081622"/>
                <a:gd name="connsiteX8" fmla="*/ 1102290 w 2116898"/>
                <a:gd name="connsiteY8" fmla="*/ 3111 h 1081622"/>
                <a:gd name="connsiteX9" fmla="*/ 1196235 w 2116898"/>
                <a:gd name="connsiteY9" fmla="*/ 65742 h 1081622"/>
                <a:gd name="connsiteX10" fmla="*/ 1321495 w 2116898"/>
                <a:gd name="connsiteY10" fmla="*/ 309999 h 1081622"/>
                <a:gd name="connsiteX11" fmla="*/ 1509386 w 2116898"/>
                <a:gd name="connsiteY11" fmla="*/ 839223 h 1081622"/>
                <a:gd name="connsiteX12" fmla="*/ 1640909 w 2116898"/>
                <a:gd name="connsiteY12" fmla="*/ 998930 h 1081622"/>
                <a:gd name="connsiteX13" fmla="*/ 1775564 w 2116898"/>
                <a:gd name="connsiteY13" fmla="*/ 1039640 h 1081622"/>
                <a:gd name="connsiteX14" fmla="*/ 1885167 w 2116898"/>
                <a:gd name="connsiteY14" fmla="*/ 998930 h 1081622"/>
                <a:gd name="connsiteX15" fmla="*/ 1938402 w 2116898"/>
                <a:gd name="connsiteY15" fmla="*/ 892459 h 1081622"/>
                <a:gd name="connsiteX16" fmla="*/ 2010427 w 2116898"/>
                <a:gd name="connsiteY16" fmla="*/ 823566 h 1081622"/>
                <a:gd name="connsiteX17" fmla="*/ 2116898 w 2116898"/>
                <a:gd name="connsiteY17" fmla="*/ 798514 h 1081622"/>
                <a:gd name="connsiteX0" fmla="*/ 0 w 2116898"/>
                <a:gd name="connsiteY0" fmla="*/ 1061645 h 1066049"/>
                <a:gd name="connsiteX1" fmla="*/ 300624 w 2116898"/>
                <a:gd name="connsiteY1" fmla="*/ 1061645 h 1066049"/>
                <a:gd name="connsiteX2" fmla="*/ 513567 w 2116898"/>
                <a:gd name="connsiteY2" fmla="*/ 1027198 h 1066049"/>
                <a:gd name="connsiteX3" fmla="*/ 663879 w 2116898"/>
                <a:gd name="connsiteY3" fmla="*/ 898806 h 1066049"/>
                <a:gd name="connsiteX4" fmla="*/ 742168 w 2116898"/>
                <a:gd name="connsiteY4" fmla="*/ 616971 h 1066049"/>
                <a:gd name="connsiteX5" fmla="*/ 829849 w 2116898"/>
                <a:gd name="connsiteY5" fmla="*/ 247453 h 1066049"/>
                <a:gd name="connsiteX6" fmla="*/ 939452 w 2116898"/>
                <a:gd name="connsiteY6" fmla="*/ 53299 h 1066049"/>
                <a:gd name="connsiteX7" fmla="*/ 1017739 w 2116898"/>
                <a:gd name="connsiteY7" fmla="*/ 64 h 1066049"/>
                <a:gd name="connsiteX8" fmla="*/ 1196235 w 2116898"/>
                <a:gd name="connsiteY8" fmla="*/ 50169 h 1066049"/>
                <a:gd name="connsiteX9" fmla="*/ 1321495 w 2116898"/>
                <a:gd name="connsiteY9" fmla="*/ 294426 h 1066049"/>
                <a:gd name="connsiteX10" fmla="*/ 1509386 w 2116898"/>
                <a:gd name="connsiteY10" fmla="*/ 823650 h 1066049"/>
                <a:gd name="connsiteX11" fmla="*/ 1640909 w 2116898"/>
                <a:gd name="connsiteY11" fmla="*/ 983357 h 1066049"/>
                <a:gd name="connsiteX12" fmla="*/ 1775564 w 2116898"/>
                <a:gd name="connsiteY12" fmla="*/ 1024067 h 1066049"/>
                <a:gd name="connsiteX13" fmla="*/ 1885167 w 2116898"/>
                <a:gd name="connsiteY13" fmla="*/ 983357 h 1066049"/>
                <a:gd name="connsiteX14" fmla="*/ 1938402 w 2116898"/>
                <a:gd name="connsiteY14" fmla="*/ 876886 h 1066049"/>
                <a:gd name="connsiteX15" fmla="*/ 2010427 w 2116898"/>
                <a:gd name="connsiteY15" fmla="*/ 807993 h 1066049"/>
                <a:gd name="connsiteX16" fmla="*/ 2116898 w 2116898"/>
                <a:gd name="connsiteY16" fmla="*/ 782941 h 1066049"/>
                <a:gd name="connsiteX0" fmla="*/ 0 w 2116898"/>
                <a:gd name="connsiteY0" fmla="*/ 1086641 h 1091045"/>
                <a:gd name="connsiteX1" fmla="*/ 300624 w 2116898"/>
                <a:gd name="connsiteY1" fmla="*/ 1086641 h 1091045"/>
                <a:gd name="connsiteX2" fmla="*/ 513567 w 2116898"/>
                <a:gd name="connsiteY2" fmla="*/ 1052194 h 1091045"/>
                <a:gd name="connsiteX3" fmla="*/ 663879 w 2116898"/>
                <a:gd name="connsiteY3" fmla="*/ 923802 h 1091045"/>
                <a:gd name="connsiteX4" fmla="*/ 742168 w 2116898"/>
                <a:gd name="connsiteY4" fmla="*/ 641967 h 1091045"/>
                <a:gd name="connsiteX5" fmla="*/ 829849 w 2116898"/>
                <a:gd name="connsiteY5" fmla="*/ 272449 h 1091045"/>
                <a:gd name="connsiteX6" fmla="*/ 939452 w 2116898"/>
                <a:gd name="connsiteY6" fmla="*/ 78295 h 1091045"/>
                <a:gd name="connsiteX7" fmla="*/ 1080369 w 2116898"/>
                <a:gd name="connsiteY7" fmla="*/ 8 h 1091045"/>
                <a:gd name="connsiteX8" fmla="*/ 1196235 w 2116898"/>
                <a:gd name="connsiteY8" fmla="*/ 75165 h 1091045"/>
                <a:gd name="connsiteX9" fmla="*/ 1321495 w 2116898"/>
                <a:gd name="connsiteY9" fmla="*/ 319422 h 1091045"/>
                <a:gd name="connsiteX10" fmla="*/ 1509386 w 2116898"/>
                <a:gd name="connsiteY10" fmla="*/ 848646 h 1091045"/>
                <a:gd name="connsiteX11" fmla="*/ 1640909 w 2116898"/>
                <a:gd name="connsiteY11" fmla="*/ 1008353 h 1091045"/>
                <a:gd name="connsiteX12" fmla="*/ 1775564 w 2116898"/>
                <a:gd name="connsiteY12" fmla="*/ 1049063 h 1091045"/>
                <a:gd name="connsiteX13" fmla="*/ 1885167 w 2116898"/>
                <a:gd name="connsiteY13" fmla="*/ 1008353 h 1091045"/>
                <a:gd name="connsiteX14" fmla="*/ 1938402 w 2116898"/>
                <a:gd name="connsiteY14" fmla="*/ 901882 h 1091045"/>
                <a:gd name="connsiteX15" fmla="*/ 2010427 w 2116898"/>
                <a:gd name="connsiteY15" fmla="*/ 832989 h 1091045"/>
                <a:gd name="connsiteX16" fmla="*/ 2116898 w 2116898"/>
                <a:gd name="connsiteY16" fmla="*/ 807937 h 1091045"/>
                <a:gd name="connsiteX0" fmla="*/ 0 w 2116898"/>
                <a:gd name="connsiteY0" fmla="*/ 1074124 h 1078528"/>
                <a:gd name="connsiteX1" fmla="*/ 300624 w 2116898"/>
                <a:gd name="connsiteY1" fmla="*/ 1074124 h 1078528"/>
                <a:gd name="connsiteX2" fmla="*/ 513567 w 2116898"/>
                <a:gd name="connsiteY2" fmla="*/ 1039677 h 1078528"/>
                <a:gd name="connsiteX3" fmla="*/ 663879 w 2116898"/>
                <a:gd name="connsiteY3" fmla="*/ 911285 h 1078528"/>
                <a:gd name="connsiteX4" fmla="*/ 742168 w 2116898"/>
                <a:gd name="connsiteY4" fmla="*/ 629450 h 1078528"/>
                <a:gd name="connsiteX5" fmla="*/ 829849 w 2116898"/>
                <a:gd name="connsiteY5" fmla="*/ 259932 h 1078528"/>
                <a:gd name="connsiteX6" fmla="*/ 939452 w 2116898"/>
                <a:gd name="connsiteY6" fmla="*/ 65778 h 1078528"/>
                <a:gd name="connsiteX7" fmla="*/ 1092895 w 2116898"/>
                <a:gd name="connsiteY7" fmla="*/ 17 h 1078528"/>
                <a:gd name="connsiteX8" fmla="*/ 1196235 w 2116898"/>
                <a:gd name="connsiteY8" fmla="*/ 62648 h 1078528"/>
                <a:gd name="connsiteX9" fmla="*/ 1321495 w 2116898"/>
                <a:gd name="connsiteY9" fmla="*/ 306905 h 1078528"/>
                <a:gd name="connsiteX10" fmla="*/ 1509386 w 2116898"/>
                <a:gd name="connsiteY10" fmla="*/ 836129 h 1078528"/>
                <a:gd name="connsiteX11" fmla="*/ 1640909 w 2116898"/>
                <a:gd name="connsiteY11" fmla="*/ 995836 h 1078528"/>
                <a:gd name="connsiteX12" fmla="*/ 1775564 w 2116898"/>
                <a:gd name="connsiteY12" fmla="*/ 1036546 h 1078528"/>
                <a:gd name="connsiteX13" fmla="*/ 1885167 w 2116898"/>
                <a:gd name="connsiteY13" fmla="*/ 995836 h 1078528"/>
                <a:gd name="connsiteX14" fmla="*/ 1938402 w 2116898"/>
                <a:gd name="connsiteY14" fmla="*/ 889365 h 1078528"/>
                <a:gd name="connsiteX15" fmla="*/ 2010427 w 2116898"/>
                <a:gd name="connsiteY15" fmla="*/ 820472 h 1078528"/>
                <a:gd name="connsiteX16" fmla="*/ 2116898 w 2116898"/>
                <a:gd name="connsiteY16" fmla="*/ 795420 h 1078528"/>
                <a:gd name="connsiteX0" fmla="*/ 0 w 2116898"/>
                <a:gd name="connsiteY0" fmla="*/ 1083511 h 1087915"/>
                <a:gd name="connsiteX1" fmla="*/ 300624 w 2116898"/>
                <a:gd name="connsiteY1" fmla="*/ 1083511 h 1087915"/>
                <a:gd name="connsiteX2" fmla="*/ 513567 w 2116898"/>
                <a:gd name="connsiteY2" fmla="*/ 1049064 h 1087915"/>
                <a:gd name="connsiteX3" fmla="*/ 663879 w 2116898"/>
                <a:gd name="connsiteY3" fmla="*/ 920672 h 1087915"/>
                <a:gd name="connsiteX4" fmla="*/ 742168 w 2116898"/>
                <a:gd name="connsiteY4" fmla="*/ 638837 h 1087915"/>
                <a:gd name="connsiteX5" fmla="*/ 829849 w 2116898"/>
                <a:gd name="connsiteY5" fmla="*/ 269319 h 1087915"/>
                <a:gd name="connsiteX6" fmla="*/ 939452 w 2116898"/>
                <a:gd name="connsiteY6" fmla="*/ 75165 h 1087915"/>
                <a:gd name="connsiteX7" fmla="*/ 1089764 w 2116898"/>
                <a:gd name="connsiteY7" fmla="*/ 10 h 1087915"/>
                <a:gd name="connsiteX8" fmla="*/ 1196235 w 2116898"/>
                <a:gd name="connsiteY8" fmla="*/ 72035 h 1087915"/>
                <a:gd name="connsiteX9" fmla="*/ 1321495 w 2116898"/>
                <a:gd name="connsiteY9" fmla="*/ 316292 h 1087915"/>
                <a:gd name="connsiteX10" fmla="*/ 1509386 w 2116898"/>
                <a:gd name="connsiteY10" fmla="*/ 845516 h 1087915"/>
                <a:gd name="connsiteX11" fmla="*/ 1640909 w 2116898"/>
                <a:gd name="connsiteY11" fmla="*/ 1005223 h 1087915"/>
                <a:gd name="connsiteX12" fmla="*/ 1775564 w 2116898"/>
                <a:gd name="connsiteY12" fmla="*/ 1045933 h 1087915"/>
                <a:gd name="connsiteX13" fmla="*/ 1885167 w 2116898"/>
                <a:gd name="connsiteY13" fmla="*/ 1005223 h 1087915"/>
                <a:gd name="connsiteX14" fmla="*/ 1938402 w 2116898"/>
                <a:gd name="connsiteY14" fmla="*/ 898752 h 1087915"/>
                <a:gd name="connsiteX15" fmla="*/ 2010427 w 2116898"/>
                <a:gd name="connsiteY15" fmla="*/ 829859 h 1087915"/>
                <a:gd name="connsiteX16" fmla="*/ 2116898 w 2116898"/>
                <a:gd name="connsiteY16" fmla="*/ 804807 h 1087915"/>
                <a:gd name="connsiteX0" fmla="*/ 0 w 2116898"/>
                <a:gd name="connsiteY0" fmla="*/ 1084558 h 1088962"/>
                <a:gd name="connsiteX1" fmla="*/ 300624 w 2116898"/>
                <a:gd name="connsiteY1" fmla="*/ 1084558 h 1088962"/>
                <a:gd name="connsiteX2" fmla="*/ 513567 w 2116898"/>
                <a:gd name="connsiteY2" fmla="*/ 1050111 h 1088962"/>
                <a:gd name="connsiteX3" fmla="*/ 663879 w 2116898"/>
                <a:gd name="connsiteY3" fmla="*/ 921719 h 1088962"/>
                <a:gd name="connsiteX4" fmla="*/ 742168 w 2116898"/>
                <a:gd name="connsiteY4" fmla="*/ 639884 h 1088962"/>
                <a:gd name="connsiteX5" fmla="*/ 829849 w 2116898"/>
                <a:gd name="connsiteY5" fmla="*/ 270366 h 1088962"/>
                <a:gd name="connsiteX6" fmla="*/ 939452 w 2116898"/>
                <a:gd name="connsiteY6" fmla="*/ 76212 h 1088962"/>
                <a:gd name="connsiteX7" fmla="*/ 1089764 w 2116898"/>
                <a:gd name="connsiteY7" fmla="*/ 1057 h 1088962"/>
                <a:gd name="connsiteX8" fmla="*/ 1196235 w 2116898"/>
                <a:gd name="connsiteY8" fmla="*/ 73082 h 1088962"/>
                <a:gd name="connsiteX9" fmla="*/ 1321495 w 2116898"/>
                <a:gd name="connsiteY9" fmla="*/ 317339 h 1088962"/>
                <a:gd name="connsiteX10" fmla="*/ 1509386 w 2116898"/>
                <a:gd name="connsiteY10" fmla="*/ 846563 h 1088962"/>
                <a:gd name="connsiteX11" fmla="*/ 1640909 w 2116898"/>
                <a:gd name="connsiteY11" fmla="*/ 1006270 h 1088962"/>
                <a:gd name="connsiteX12" fmla="*/ 1775564 w 2116898"/>
                <a:gd name="connsiteY12" fmla="*/ 1046980 h 1088962"/>
                <a:gd name="connsiteX13" fmla="*/ 1885167 w 2116898"/>
                <a:gd name="connsiteY13" fmla="*/ 1006270 h 1088962"/>
                <a:gd name="connsiteX14" fmla="*/ 1938402 w 2116898"/>
                <a:gd name="connsiteY14" fmla="*/ 899799 h 1088962"/>
                <a:gd name="connsiteX15" fmla="*/ 2010427 w 2116898"/>
                <a:gd name="connsiteY15" fmla="*/ 830906 h 1088962"/>
                <a:gd name="connsiteX16" fmla="*/ 2116898 w 2116898"/>
                <a:gd name="connsiteY16" fmla="*/ 805854 h 1088962"/>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196235 w 2116898"/>
                <a:gd name="connsiteY8" fmla="*/ 72171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41480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25044 w 2116898"/>
                <a:gd name="connsiteY10" fmla="*/ 851915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53434 w 2116898"/>
                <a:gd name="connsiteY11" fmla="*/ 1014754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34645 w 2116898"/>
                <a:gd name="connsiteY11" fmla="*/ 1021017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94562 w 2170132"/>
                <a:gd name="connsiteY13" fmla="*/ 980306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10219 w 2170132"/>
                <a:gd name="connsiteY13" fmla="*/ 995963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898888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923940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8072 w 2170132"/>
                <a:gd name="connsiteY10" fmla="*/ 73291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1985375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5525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5877 w 2170132"/>
                <a:gd name="connsiteY13" fmla="*/ 983436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6483 w 2170132"/>
                <a:gd name="connsiteY13" fmla="*/ 964647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32139 w 2170132"/>
                <a:gd name="connsiteY14" fmla="*/ 1002229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035479 w 2170132"/>
                <a:gd name="connsiteY14" fmla="*/ 90828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66586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58178 h 1088051"/>
                <a:gd name="connsiteX15" fmla="*/ 2170132 w 2170132"/>
                <a:gd name="connsiteY15" fmla="*/ 817468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82452 w 2301655"/>
                <a:gd name="connsiteY15" fmla="*/ 833127 h 1088051"/>
                <a:gd name="connsiteX16" fmla="*/ 2301655 w 2301655"/>
                <a:gd name="connsiteY16"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98109 w 2301655"/>
                <a:gd name="connsiteY15" fmla="*/ 817469 h 1088051"/>
                <a:gd name="connsiteX16" fmla="*/ 2301655 w 2301655"/>
                <a:gd name="connsiteY16" fmla="*/ 820599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 name="connsiteX0" fmla="*/ 0 w 2101239"/>
                <a:gd name="connsiteY0" fmla="*/ 1083647 h 1083647"/>
                <a:gd name="connsiteX1" fmla="*/ 212943 w 2101239"/>
                <a:gd name="connsiteY1" fmla="*/ 1049200 h 1083647"/>
                <a:gd name="connsiteX2" fmla="*/ 363255 w 2101239"/>
                <a:gd name="connsiteY2" fmla="*/ 920808 h 1083647"/>
                <a:gd name="connsiteX3" fmla="*/ 441544 w 2101239"/>
                <a:gd name="connsiteY3" fmla="*/ 638973 h 1083647"/>
                <a:gd name="connsiteX4" fmla="*/ 529225 w 2101239"/>
                <a:gd name="connsiteY4" fmla="*/ 269455 h 1083647"/>
                <a:gd name="connsiteX5" fmla="*/ 638828 w 2101239"/>
                <a:gd name="connsiteY5" fmla="*/ 75301 h 1083647"/>
                <a:gd name="connsiteX6" fmla="*/ 789140 w 2101239"/>
                <a:gd name="connsiteY6" fmla="*/ 146 h 1083647"/>
                <a:gd name="connsiteX7" fmla="*/ 920663 w 2101239"/>
                <a:gd name="connsiteY7" fmla="*/ 90960 h 1083647"/>
                <a:gd name="connsiteX8" fmla="*/ 1036528 w 2101239"/>
                <a:gd name="connsiteY8" fmla="*/ 354006 h 1083647"/>
                <a:gd name="connsiteX9" fmla="*/ 1174316 w 2101239"/>
                <a:gd name="connsiteY9" fmla="*/ 754838 h 1083647"/>
                <a:gd name="connsiteX10" fmla="*/ 1315232 w 2101239"/>
                <a:gd name="connsiteY10" fmla="*/ 999097 h 1083647"/>
                <a:gd name="connsiteX11" fmla="*/ 1484334 w 2101239"/>
                <a:gd name="connsiteY11" fmla="*/ 1061726 h 1083647"/>
                <a:gd name="connsiteX12" fmla="*/ 1578282 w 2101239"/>
                <a:gd name="connsiteY12" fmla="*/ 1005357 h 1083647"/>
                <a:gd name="connsiteX13" fmla="*/ 1678488 w 2101239"/>
                <a:gd name="connsiteY13" fmla="*/ 858178 h 1083647"/>
                <a:gd name="connsiteX14" fmla="*/ 1797485 w 2101239"/>
                <a:gd name="connsiteY14" fmla="*/ 817469 h 1083647"/>
                <a:gd name="connsiteX15" fmla="*/ 2101239 w 2101239"/>
                <a:gd name="connsiteY15" fmla="*/ 814336 h 1083647"/>
                <a:gd name="connsiteX0" fmla="*/ 0 w 2101239"/>
                <a:gd name="connsiteY0" fmla="*/ 1083647 h 1083647"/>
                <a:gd name="connsiteX1" fmla="*/ 212943 w 2101239"/>
                <a:gd name="connsiteY1" fmla="*/ 1049200 h 1083647"/>
                <a:gd name="connsiteX2" fmla="*/ 363255 w 2101239"/>
                <a:gd name="connsiteY2" fmla="*/ 920808 h 1083647"/>
                <a:gd name="connsiteX3" fmla="*/ 441544 w 2101239"/>
                <a:gd name="connsiteY3" fmla="*/ 638973 h 1083647"/>
                <a:gd name="connsiteX4" fmla="*/ 529225 w 2101239"/>
                <a:gd name="connsiteY4" fmla="*/ 269455 h 1083647"/>
                <a:gd name="connsiteX5" fmla="*/ 638828 w 2101239"/>
                <a:gd name="connsiteY5" fmla="*/ 75301 h 1083647"/>
                <a:gd name="connsiteX6" fmla="*/ 789140 w 2101239"/>
                <a:gd name="connsiteY6" fmla="*/ 146 h 1083647"/>
                <a:gd name="connsiteX7" fmla="*/ 920663 w 2101239"/>
                <a:gd name="connsiteY7" fmla="*/ 90960 h 1083647"/>
                <a:gd name="connsiteX8" fmla="*/ 1036528 w 2101239"/>
                <a:gd name="connsiteY8" fmla="*/ 354006 h 1083647"/>
                <a:gd name="connsiteX9" fmla="*/ 1174316 w 2101239"/>
                <a:gd name="connsiteY9" fmla="*/ 754838 h 1083647"/>
                <a:gd name="connsiteX10" fmla="*/ 1315232 w 2101239"/>
                <a:gd name="connsiteY10" fmla="*/ 999097 h 1083647"/>
                <a:gd name="connsiteX11" fmla="*/ 1484334 w 2101239"/>
                <a:gd name="connsiteY11" fmla="*/ 1061726 h 1083647"/>
                <a:gd name="connsiteX12" fmla="*/ 1578282 w 2101239"/>
                <a:gd name="connsiteY12" fmla="*/ 1005357 h 1083647"/>
                <a:gd name="connsiteX13" fmla="*/ 1678488 w 2101239"/>
                <a:gd name="connsiteY13" fmla="*/ 858178 h 1083647"/>
                <a:gd name="connsiteX14" fmla="*/ 1797485 w 2101239"/>
                <a:gd name="connsiteY14" fmla="*/ 817469 h 1083647"/>
                <a:gd name="connsiteX15" fmla="*/ 2101239 w 2101239"/>
                <a:gd name="connsiteY15" fmla="*/ 814336 h 1083647"/>
                <a:gd name="connsiteX0" fmla="*/ 0 w 1888296"/>
                <a:gd name="connsiteY0" fmla="*/ 1049200 h 1061759"/>
                <a:gd name="connsiteX1" fmla="*/ 150312 w 1888296"/>
                <a:gd name="connsiteY1" fmla="*/ 920808 h 1061759"/>
                <a:gd name="connsiteX2" fmla="*/ 228601 w 1888296"/>
                <a:gd name="connsiteY2" fmla="*/ 638973 h 1061759"/>
                <a:gd name="connsiteX3" fmla="*/ 316282 w 1888296"/>
                <a:gd name="connsiteY3" fmla="*/ 269455 h 1061759"/>
                <a:gd name="connsiteX4" fmla="*/ 425885 w 1888296"/>
                <a:gd name="connsiteY4" fmla="*/ 75301 h 1061759"/>
                <a:gd name="connsiteX5" fmla="*/ 576197 w 1888296"/>
                <a:gd name="connsiteY5" fmla="*/ 146 h 1061759"/>
                <a:gd name="connsiteX6" fmla="*/ 707720 w 1888296"/>
                <a:gd name="connsiteY6" fmla="*/ 90960 h 1061759"/>
                <a:gd name="connsiteX7" fmla="*/ 823585 w 1888296"/>
                <a:gd name="connsiteY7" fmla="*/ 354006 h 1061759"/>
                <a:gd name="connsiteX8" fmla="*/ 961373 w 1888296"/>
                <a:gd name="connsiteY8" fmla="*/ 754838 h 1061759"/>
                <a:gd name="connsiteX9" fmla="*/ 1102289 w 1888296"/>
                <a:gd name="connsiteY9" fmla="*/ 999097 h 1061759"/>
                <a:gd name="connsiteX10" fmla="*/ 1271391 w 1888296"/>
                <a:gd name="connsiteY10" fmla="*/ 1061726 h 1061759"/>
                <a:gd name="connsiteX11" fmla="*/ 1365339 w 1888296"/>
                <a:gd name="connsiteY11" fmla="*/ 1005357 h 1061759"/>
                <a:gd name="connsiteX12" fmla="*/ 1465545 w 1888296"/>
                <a:gd name="connsiteY12" fmla="*/ 858178 h 1061759"/>
                <a:gd name="connsiteX13" fmla="*/ 1584542 w 1888296"/>
                <a:gd name="connsiteY13" fmla="*/ 817469 h 1061759"/>
                <a:gd name="connsiteX14" fmla="*/ 1888296 w 1888296"/>
                <a:gd name="connsiteY14" fmla="*/ 814336 h 1061759"/>
                <a:gd name="connsiteX0" fmla="*/ 0 w 2074033"/>
                <a:gd name="connsiteY0" fmla="*/ 1992175 h 1992175"/>
                <a:gd name="connsiteX1" fmla="*/ 336049 w 2074033"/>
                <a:gd name="connsiteY1" fmla="*/ 920808 h 1992175"/>
                <a:gd name="connsiteX2" fmla="*/ 414338 w 2074033"/>
                <a:gd name="connsiteY2" fmla="*/ 638973 h 1992175"/>
                <a:gd name="connsiteX3" fmla="*/ 502019 w 2074033"/>
                <a:gd name="connsiteY3" fmla="*/ 269455 h 1992175"/>
                <a:gd name="connsiteX4" fmla="*/ 611622 w 2074033"/>
                <a:gd name="connsiteY4" fmla="*/ 75301 h 1992175"/>
                <a:gd name="connsiteX5" fmla="*/ 761934 w 2074033"/>
                <a:gd name="connsiteY5" fmla="*/ 146 h 1992175"/>
                <a:gd name="connsiteX6" fmla="*/ 893457 w 2074033"/>
                <a:gd name="connsiteY6" fmla="*/ 90960 h 1992175"/>
                <a:gd name="connsiteX7" fmla="*/ 1009322 w 2074033"/>
                <a:gd name="connsiteY7" fmla="*/ 354006 h 1992175"/>
                <a:gd name="connsiteX8" fmla="*/ 1147110 w 2074033"/>
                <a:gd name="connsiteY8" fmla="*/ 754838 h 1992175"/>
                <a:gd name="connsiteX9" fmla="*/ 1288026 w 2074033"/>
                <a:gd name="connsiteY9" fmla="*/ 999097 h 1992175"/>
                <a:gd name="connsiteX10" fmla="*/ 1457128 w 2074033"/>
                <a:gd name="connsiteY10" fmla="*/ 1061726 h 1992175"/>
                <a:gd name="connsiteX11" fmla="*/ 1551076 w 2074033"/>
                <a:gd name="connsiteY11" fmla="*/ 1005357 h 1992175"/>
                <a:gd name="connsiteX12" fmla="*/ 1651282 w 2074033"/>
                <a:gd name="connsiteY12" fmla="*/ 858178 h 1992175"/>
                <a:gd name="connsiteX13" fmla="*/ 1770279 w 2074033"/>
                <a:gd name="connsiteY13" fmla="*/ 817469 h 1992175"/>
                <a:gd name="connsiteX14" fmla="*/ 2074033 w 2074033"/>
                <a:gd name="connsiteY14" fmla="*/ 814336 h 1992175"/>
                <a:gd name="connsiteX0" fmla="*/ 311 w 2074344"/>
                <a:gd name="connsiteY0" fmla="*/ 1992175 h 2024227"/>
                <a:gd name="connsiteX1" fmla="*/ 336360 w 2074344"/>
                <a:gd name="connsiteY1" fmla="*/ 920808 h 2024227"/>
                <a:gd name="connsiteX2" fmla="*/ 414649 w 2074344"/>
                <a:gd name="connsiteY2" fmla="*/ 638973 h 2024227"/>
                <a:gd name="connsiteX3" fmla="*/ 502330 w 2074344"/>
                <a:gd name="connsiteY3" fmla="*/ 269455 h 2024227"/>
                <a:gd name="connsiteX4" fmla="*/ 611933 w 2074344"/>
                <a:gd name="connsiteY4" fmla="*/ 75301 h 2024227"/>
                <a:gd name="connsiteX5" fmla="*/ 762245 w 2074344"/>
                <a:gd name="connsiteY5" fmla="*/ 146 h 2024227"/>
                <a:gd name="connsiteX6" fmla="*/ 893768 w 2074344"/>
                <a:gd name="connsiteY6" fmla="*/ 90960 h 2024227"/>
                <a:gd name="connsiteX7" fmla="*/ 1009633 w 2074344"/>
                <a:gd name="connsiteY7" fmla="*/ 354006 h 2024227"/>
                <a:gd name="connsiteX8" fmla="*/ 1147421 w 2074344"/>
                <a:gd name="connsiteY8" fmla="*/ 754838 h 2024227"/>
                <a:gd name="connsiteX9" fmla="*/ 1288337 w 2074344"/>
                <a:gd name="connsiteY9" fmla="*/ 999097 h 2024227"/>
                <a:gd name="connsiteX10" fmla="*/ 1457439 w 2074344"/>
                <a:gd name="connsiteY10" fmla="*/ 1061726 h 2024227"/>
                <a:gd name="connsiteX11" fmla="*/ 1551387 w 2074344"/>
                <a:gd name="connsiteY11" fmla="*/ 1005357 h 2024227"/>
                <a:gd name="connsiteX12" fmla="*/ 1651593 w 2074344"/>
                <a:gd name="connsiteY12" fmla="*/ 858178 h 2024227"/>
                <a:gd name="connsiteX13" fmla="*/ 1770590 w 2074344"/>
                <a:gd name="connsiteY13" fmla="*/ 817469 h 2024227"/>
                <a:gd name="connsiteX14" fmla="*/ 2074344 w 2074344"/>
                <a:gd name="connsiteY14" fmla="*/ 814336 h 2024227"/>
                <a:gd name="connsiteX0" fmla="*/ 0 w 2074033"/>
                <a:gd name="connsiteY0" fmla="*/ 1992175 h 1992175"/>
                <a:gd name="connsiteX1" fmla="*/ 336049 w 2074033"/>
                <a:gd name="connsiteY1" fmla="*/ 920808 h 1992175"/>
                <a:gd name="connsiteX2" fmla="*/ 414338 w 2074033"/>
                <a:gd name="connsiteY2" fmla="*/ 638973 h 1992175"/>
                <a:gd name="connsiteX3" fmla="*/ 502019 w 2074033"/>
                <a:gd name="connsiteY3" fmla="*/ 269455 h 1992175"/>
                <a:gd name="connsiteX4" fmla="*/ 611622 w 2074033"/>
                <a:gd name="connsiteY4" fmla="*/ 75301 h 1992175"/>
                <a:gd name="connsiteX5" fmla="*/ 761934 w 2074033"/>
                <a:gd name="connsiteY5" fmla="*/ 146 h 1992175"/>
                <a:gd name="connsiteX6" fmla="*/ 893457 w 2074033"/>
                <a:gd name="connsiteY6" fmla="*/ 90960 h 1992175"/>
                <a:gd name="connsiteX7" fmla="*/ 1009322 w 2074033"/>
                <a:gd name="connsiteY7" fmla="*/ 354006 h 1992175"/>
                <a:gd name="connsiteX8" fmla="*/ 1147110 w 2074033"/>
                <a:gd name="connsiteY8" fmla="*/ 754838 h 1992175"/>
                <a:gd name="connsiteX9" fmla="*/ 1288026 w 2074033"/>
                <a:gd name="connsiteY9" fmla="*/ 999097 h 1992175"/>
                <a:gd name="connsiteX10" fmla="*/ 1457128 w 2074033"/>
                <a:gd name="connsiteY10" fmla="*/ 1061726 h 1992175"/>
                <a:gd name="connsiteX11" fmla="*/ 1551076 w 2074033"/>
                <a:gd name="connsiteY11" fmla="*/ 1005357 h 1992175"/>
                <a:gd name="connsiteX12" fmla="*/ 1651282 w 2074033"/>
                <a:gd name="connsiteY12" fmla="*/ 858178 h 1992175"/>
                <a:gd name="connsiteX13" fmla="*/ 1770279 w 2074033"/>
                <a:gd name="connsiteY13" fmla="*/ 817469 h 1992175"/>
                <a:gd name="connsiteX14" fmla="*/ 2074033 w 2074033"/>
                <a:gd name="connsiteY14" fmla="*/ 814336 h 1992175"/>
                <a:gd name="connsiteX0" fmla="*/ 0 w 2074033"/>
                <a:gd name="connsiteY0" fmla="*/ 2106475 h 2106475"/>
                <a:gd name="connsiteX1" fmla="*/ 336049 w 2074033"/>
                <a:gd name="connsiteY1" fmla="*/ 920808 h 2106475"/>
                <a:gd name="connsiteX2" fmla="*/ 414338 w 2074033"/>
                <a:gd name="connsiteY2" fmla="*/ 638973 h 2106475"/>
                <a:gd name="connsiteX3" fmla="*/ 502019 w 2074033"/>
                <a:gd name="connsiteY3" fmla="*/ 269455 h 2106475"/>
                <a:gd name="connsiteX4" fmla="*/ 611622 w 2074033"/>
                <a:gd name="connsiteY4" fmla="*/ 75301 h 2106475"/>
                <a:gd name="connsiteX5" fmla="*/ 761934 w 2074033"/>
                <a:gd name="connsiteY5" fmla="*/ 146 h 2106475"/>
                <a:gd name="connsiteX6" fmla="*/ 893457 w 2074033"/>
                <a:gd name="connsiteY6" fmla="*/ 90960 h 2106475"/>
                <a:gd name="connsiteX7" fmla="*/ 1009322 w 2074033"/>
                <a:gd name="connsiteY7" fmla="*/ 354006 h 2106475"/>
                <a:gd name="connsiteX8" fmla="*/ 1147110 w 2074033"/>
                <a:gd name="connsiteY8" fmla="*/ 754838 h 2106475"/>
                <a:gd name="connsiteX9" fmla="*/ 1288026 w 2074033"/>
                <a:gd name="connsiteY9" fmla="*/ 999097 h 2106475"/>
                <a:gd name="connsiteX10" fmla="*/ 1457128 w 2074033"/>
                <a:gd name="connsiteY10" fmla="*/ 1061726 h 2106475"/>
                <a:gd name="connsiteX11" fmla="*/ 1551076 w 2074033"/>
                <a:gd name="connsiteY11" fmla="*/ 1005357 h 2106475"/>
                <a:gd name="connsiteX12" fmla="*/ 1651282 w 2074033"/>
                <a:gd name="connsiteY12" fmla="*/ 858178 h 2106475"/>
                <a:gd name="connsiteX13" fmla="*/ 1770279 w 2074033"/>
                <a:gd name="connsiteY13" fmla="*/ 817469 h 2106475"/>
                <a:gd name="connsiteX14" fmla="*/ 2074033 w 2074033"/>
                <a:gd name="connsiteY14" fmla="*/ 814336 h 2106475"/>
                <a:gd name="connsiteX0" fmla="*/ 0 w 2074033"/>
                <a:gd name="connsiteY0" fmla="*/ 2106475 h 2106475"/>
                <a:gd name="connsiteX1" fmla="*/ 336049 w 2074033"/>
                <a:gd name="connsiteY1" fmla="*/ 920808 h 2106475"/>
                <a:gd name="connsiteX2" fmla="*/ 414338 w 2074033"/>
                <a:gd name="connsiteY2" fmla="*/ 638973 h 2106475"/>
                <a:gd name="connsiteX3" fmla="*/ 502019 w 2074033"/>
                <a:gd name="connsiteY3" fmla="*/ 269455 h 2106475"/>
                <a:gd name="connsiteX4" fmla="*/ 611622 w 2074033"/>
                <a:gd name="connsiteY4" fmla="*/ 75301 h 2106475"/>
                <a:gd name="connsiteX5" fmla="*/ 761934 w 2074033"/>
                <a:gd name="connsiteY5" fmla="*/ 146 h 2106475"/>
                <a:gd name="connsiteX6" fmla="*/ 893457 w 2074033"/>
                <a:gd name="connsiteY6" fmla="*/ 90960 h 2106475"/>
                <a:gd name="connsiteX7" fmla="*/ 1009322 w 2074033"/>
                <a:gd name="connsiteY7" fmla="*/ 354006 h 2106475"/>
                <a:gd name="connsiteX8" fmla="*/ 1147110 w 2074033"/>
                <a:gd name="connsiteY8" fmla="*/ 754838 h 2106475"/>
                <a:gd name="connsiteX9" fmla="*/ 1288026 w 2074033"/>
                <a:gd name="connsiteY9" fmla="*/ 999097 h 2106475"/>
                <a:gd name="connsiteX10" fmla="*/ 1457128 w 2074033"/>
                <a:gd name="connsiteY10" fmla="*/ 1061726 h 2106475"/>
                <a:gd name="connsiteX11" fmla="*/ 1551076 w 2074033"/>
                <a:gd name="connsiteY11" fmla="*/ 1005357 h 2106475"/>
                <a:gd name="connsiteX12" fmla="*/ 1651282 w 2074033"/>
                <a:gd name="connsiteY12" fmla="*/ 858178 h 2106475"/>
                <a:gd name="connsiteX13" fmla="*/ 1770279 w 2074033"/>
                <a:gd name="connsiteY13" fmla="*/ 817469 h 2106475"/>
                <a:gd name="connsiteX14" fmla="*/ 2074033 w 2074033"/>
                <a:gd name="connsiteY14" fmla="*/ 814336 h 2106475"/>
                <a:gd name="connsiteX0" fmla="*/ 0 w 2074033"/>
                <a:gd name="connsiteY0" fmla="*/ 2106475 h 2106475"/>
                <a:gd name="connsiteX1" fmla="*/ 336049 w 2074033"/>
                <a:gd name="connsiteY1" fmla="*/ 920808 h 2106475"/>
                <a:gd name="connsiteX2" fmla="*/ 414338 w 2074033"/>
                <a:gd name="connsiteY2" fmla="*/ 638973 h 2106475"/>
                <a:gd name="connsiteX3" fmla="*/ 502019 w 2074033"/>
                <a:gd name="connsiteY3" fmla="*/ 269455 h 2106475"/>
                <a:gd name="connsiteX4" fmla="*/ 611622 w 2074033"/>
                <a:gd name="connsiteY4" fmla="*/ 75301 h 2106475"/>
                <a:gd name="connsiteX5" fmla="*/ 761934 w 2074033"/>
                <a:gd name="connsiteY5" fmla="*/ 146 h 2106475"/>
                <a:gd name="connsiteX6" fmla="*/ 893457 w 2074033"/>
                <a:gd name="connsiteY6" fmla="*/ 90960 h 2106475"/>
                <a:gd name="connsiteX7" fmla="*/ 1009322 w 2074033"/>
                <a:gd name="connsiteY7" fmla="*/ 354006 h 2106475"/>
                <a:gd name="connsiteX8" fmla="*/ 1147110 w 2074033"/>
                <a:gd name="connsiteY8" fmla="*/ 754838 h 2106475"/>
                <a:gd name="connsiteX9" fmla="*/ 1288026 w 2074033"/>
                <a:gd name="connsiteY9" fmla="*/ 999097 h 2106475"/>
                <a:gd name="connsiteX10" fmla="*/ 1457128 w 2074033"/>
                <a:gd name="connsiteY10" fmla="*/ 1061726 h 2106475"/>
                <a:gd name="connsiteX11" fmla="*/ 1551076 w 2074033"/>
                <a:gd name="connsiteY11" fmla="*/ 1005357 h 2106475"/>
                <a:gd name="connsiteX12" fmla="*/ 1651282 w 2074033"/>
                <a:gd name="connsiteY12" fmla="*/ 858178 h 2106475"/>
                <a:gd name="connsiteX13" fmla="*/ 1770279 w 2074033"/>
                <a:gd name="connsiteY13" fmla="*/ 817469 h 2106475"/>
                <a:gd name="connsiteX14" fmla="*/ 2074033 w 2074033"/>
                <a:gd name="connsiteY14" fmla="*/ 814336 h 2106475"/>
                <a:gd name="connsiteX0" fmla="*/ 0 w 2074033"/>
                <a:gd name="connsiteY0" fmla="*/ 2106475 h 2106475"/>
                <a:gd name="connsiteX1" fmla="*/ 336049 w 2074033"/>
                <a:gd name="connsiteY1" fmla="*/ 920808 h 2106475"/>
                <a:gd name="connsiteX2" fmla="*/ 414338 w 2074033"/>
                <a:gd name="connsiteY2" fmla="*/ 638973 h 2106475"/>
                <a:gd name="connsiteX3" fmla="*/ 502019 w 2074033"/>
                <a:gd name="connsiteY3" fmla="*/ 269455 h 2106475"/>
                <a:gd name="connsiteX4" fmla="*/ 611622 w 2074033"/>
                <a:gd name="connsiteY4" fmla="*/ 75301 h 2106475"/>
                <a:gd name="connsiteX5" fmla="*/ 761934 w 2074033"/>
                <a:gd name="connsiteY5" fmla="*/ 146 h 2106475"/>
                <a:gd name="connsiteX6" fmla="*/ 893457 w 2074033"/>
                <a:gd name="connsiteY6" fmla="*/ 90960 h 2106475"/>
                <a:gd name="connsiteX7" fmla="*/ 1009322 w 2074033"/>
                <a:gd name="connsiteY7" fmla="*/ 354006 h 2106475"/>
                <a:gd name="connsiteX8" fmla="*/ 1147110 w 2074033"/>
                <a:gd name="connsiteY8" fmla="*/ 754838 h 2106475"/>
                <a:gd name="connsiteX9" fmla="*/ 1288026 w 2074033"/>
                <a:gd name="connsiteY9" fmla="*/ 999097 h 2106475"/>
                <a:gd name="connsiteX10" fmla="*/ 1457128 w 2074033"/>
                <a:gd name="connsiteY10" fmla="*/ 1061726 h 2106475"/>
                <a:gd name="connsiteX11" fmla="*/ 1551076 w 2074033"/>
                <a:gd name="connsiteY11" fmla="*/ 1005357 h 2106475"/>
                <a:gd name="connsiteX12" fmla="*/ 1651282 w 2074033"/>
                <a:gd name="connsiteY12" fmla="*/ 858178 h 2106475"/>
                <a:gd name="connsiteX13" fmla="*/ 1770279 w 2074033"/>
                <a:gd name="connsiteY13" fmla="*/ 817469 h 2106475"/>
                <a:gd name="connsiteX14" fmla="*/ 2074033 w 2074033"/>
                <a:gd name="connsiteY14" fmla="*/ 814336 h 2106475"/>
                <a:gd name="connsiteX0" fmla="*/ 0 w 2074033"/>
                <a:gd name="connsiteY0" fmla="*/ 2137648 h 2137648"/>
                <a:gd name="connsiteX1" fmla="*/ 336049 w 2074033"/>
                <a:gd name="connsiteY1" fmla="*/ 920808 h 2137648"/>
                <a:gd name="connsiteX2" fmla="*/ 414338 w 2074033"/>
                <a:gd name="connsiteY2" fmla="*/ 638973 h 2137648"/>
                <a:gd name="connsiteX3" fmla="*/ 502019 w 2074033"/>
                <a:gd name="connsiteY3" fmla="*/ 269455 h 2137648"/>
                <a:gd name="connsiteX4" fmla="*/ 611622 w 2074033"/>
                <a:gd name="connsiteY4" fmla="*/ 75301 h 2137648"/>
                <a:gd name="connsiteX5" fmla="*/ 761934 w 2074033"/>
                <a:gd name="connsiteY5" fmla="*/ 146 h 2137648"/>
                <a:gd name="connsiteX6" fmla="*/ 893457 w 2074033"/>
                <a:gd name="connsiteY6" fmla="*/ 90960 h 2137648"/>
                <a:gd name="connsiteX7" fmla="*/ 1009322 w 2074033"/>
                <a:gd name="connsiteY7" fmla="*/ 354006 h 2137648"/>
                <a:gd name="connsiteX8" fmla="*/ 1147110 w 2074033"/>
                <a:gd name="connsiteY8" fmla="*/ 754838 h 2137648"/>
                <a:gd name="connsiteX9" fmla="*/ 1288026 w 2074033"/>
                <a:gd name="connsiteY9" fmla="*/ 999097 h 2137648"/>
                <a:gd name="connsiteX10" fmla="*/ 1457128 w 2074033"/>
                <a:gd name="connsiteY10" fmla="*/ 1061726 h 2137648"/>
                <a:gd name="connsiteX11" fmla="*/ 1551076 w 2074033"/>
                <a:gd name="connsiteY11" fmla="*/ 1005357 h 2137648"/>
                <a:gd name="connsiteX12" fmla="*/ 1651282 w 2074033"/>
                <a:gd name="connsiteY12" fmla="*/ 858178 h 2137648"/>
                <a:gd name="connsiteX13" fmla="*/ 1770279 w 2074033"/>
                <a:gd name="connsiteY13" fmla="*/ 817469 h 2137648"/>
                <a:gd name="connsiteX14" fmla="*/ 2074033 w 2074033"/>
                <a:gd name="connsiteY14" fmla="*/ 814336 h 2137648"/>
                <a:gd name="connsiteX0" fmla="*/ 0 w 2074033"/>
                <a:gd name="connsiteY0" fmla="*/ 2137648 h 2137648"/>
                <a:gd name="connsiteX1" fmla="*/ 414338 w 2074033"/>
                <a:gd name="connsiteY1" fmla="*/ 638973 h 2137648"/>
                <a:gd name="connsiteX2" fmla="*/ 502019 w 2074033"/>
                <a:gd name="connsiteY2" fmla="*/ 269455 h 2137648"/>
                <a:gd name="connsiteX3" fmla="*/ 611622 w 2074033"/>
                <a:gd name="connsiteY3" fmla="*/ 75301 h 2137648"/>
                <a:gd name="connsiteX4" fmla="*/ 761934 w 2074033"/>
                <a:gd name="connsiteY4" fmla="*/ 146 h 2137648"/>
                <a:gd name="connsiteX5" fmla="*/ 893457 w 2074033"/>
                <a:gd name="connsiteY5" fmla="*/ 90960 h 2137648"/>
                <a:gd name="connsiteX6" fmla="*/ 1009322 w 2074033"/>
                <a:gd name="connsiteY6" fmla="*/ 354006 h 2137648"/>
                <a:gd name="connsiteX7" fmla="*/ 1147110 w 2074033"/>
                <a:gd name="connsiteY7" fmla="*/ 754838 h 2137648"/>
                <a:gd name="connsiteX8" fmla="*/ 1288026 w 2074033"/>
                <a:gd name="connsiteY8" fmla="*/ 999097 h 2137648"/>
                <a:gd name="connsiteX9" fmla="*/ 1457128 w 2074033"/>
                <a:gd name="connsiteY9" fmla="*/ 1061726 h 2137648"/>
                <a:gd name="connsiteX10" fmla="*/ 1551076 w 2074033"/>
                <a:gd name="connsiteY10" fmla="*/ 1005357 h 2137648"/>
                <a:gd name="connsiteX11" fmla="*/ 1651282 w 2074033"/>
                <a:gd name="connsiteY11" fmla="*/ 858178 h 2137648"/>
                <a:gd name="connsiteX12" fmla="*/ 1770279 w 2074033"/>
                <a:gd name="connsiteY12" fmla="*/ 817469 h 2137648"/>
                <a:gd name="connsiteX13" fmla="*/ 2074033 w 2074033"/>
                <a:gd name="connsiteY13" fmla="*/ 814336 h 2137648"/>
                <a:gd name="connsiteX0" fmla="*/ 0 w 2074033"/>
                <a:gd name="connsiteY0" fmla="*/ 2137648 h 2137648"/>
                <a:gd name="connsiteX1" fmla="*/ 414338 w 2074033"/>
                <a:gd name="connsiteY1" fmla="*/ 638973 h 2137648"/>
                <a:gd name="connsiteX2" fmla="*/ 502019 w 2074033"/>
                <a:gd name="connsiteY2" fmla="*/ 269455 h 2137648"/>
                <a:gd name="connsiteX3" fmla="*/ 611622 w 2074033"/>
                <a:gd name="connsiteY3" fmla="*/ 75301 h 2137648"/>
                <a:gd name="connsiteX4" fmla="*/ 761934 w 2074033"/>
                <a:gd name="connsiteY4" fmla="*/ 146 h 2137648"/>
                <a:gd name="connsiteX5" fmla="*/ 893457 w 2074033"/>
                <a:gd name="connsiteY5" fmla="*/ 90960 h 2137648"/>
                <a:gd name="connsiteX6" fmla="*/ 1009322 w 2074033"/>
                <a:gd name="connsiteY6" fmla="*/ 354006 h 2137648"/>
                <a:gd name="connsiteX7" fmla="*/ 1147110 w 2074033"/>
                <a:gd name="connsiteY7" fmla="*/ 754838 h 2137648"/>
                <a:gd name="connsiteX8" fmla="*/ 1288026 w 2074033"/>
                <a:gd name="connsiteY8" fmla="*/ 999097 h 2137648"/>
                <a:gd name="connsiteX9" fmla="*/ 1457128 w 2074033"/>
                <a:gd name="connsiteY9" fmla="*/ 1061726 h 2137648"/>
                <a:gd name="connsiteX10" fmla="*/ 1551076 w 2074033"/>
                <a:gd name="connsiteY10" fmla="*/ 1005357 h 2137648"/>
                <a:gd name="connsiteX11" fmla="*/ 1651282 w 2074033"/>
                <a:gd name="connsiteY11" fmla="*/ 858178 h 2137648"/>
                <a:gd name="connsiteX12" fmla="*/ 1770279 w 2074033"/>
                <a:gd name="connsiteY12" fmla="*/ 817469 h 2137648"/>
                <a:gd name="connsiteX13" fmla="*/ 2074033 w 2074033"/>
                <a:gd name="connsiteY13" fmla="*/ 814336 h 2137648"/>
                <a:gd name="connsiteX0" fmla="*/ 0 w 2074033"/>
                <a:gd name="connsiteY0" fmla="*/ 2137648 h 2137648"/>
                <a:gd name="connsiteX1" fmla="*/ 414338 w 2074033"/>
                <a:gd name="connsiteY1" fmla="*/ 638973 h 2137648"/>
                <a:gd name="connsiteX2" fmla="*/ 502019 w 2074033"/>
                <a:gd name="connsiteY2" fmla="*/ 269455 h 2137648"/>
                <a:gd name="connsiteX3" fmla="*/ 611622 w 2074033"/>
                <a:gd name="connsiteY3" fmla="*/ 75301 h 2137648"/>
                <a:gd name="connsiteX4" fmla="*/ 761934 w 2074033"/>
                <a:gd name="connsiteY4" fmla="*/ 146 h 2137648"/>
                <a:gd name="connsiteX5" fmla="*/ 893457 w 2074033"/>
                <a:gd name="connsiteY5" fmla="*/ 90960 h 2137648"/>
                <a:gd name="connsiteX6" fmla="*/ 1009322 w 2074033"/>
                <a:gd name="connsiteY6" fmla="*/ 354006 h 2137648"/>
                <a:gd name="connsiteX7" fmla="*/ 1147110 w 2074033"/>
                <a:gd name="connsiteY7" fmla="*/ 754838 h 2137648"/>
                <a:gd name="connsiteX8" fmla="*/ 1288026 w 2074033"/>
                <a:gd name="connsiteY8" fmla="*/ 999097 h 2137648"/>
                <a:gd name="connsiteX9" fmla="*/ 1457128 w 2074033"/>
                <a:gd name="connsiteY9" fmla="*/ 1061726 h 2137648"/>
                <a:gd name="connsiteX10" fmla="*/ 1551076 w 2074033"/>
                <a:gd name="connsiteY10" fmla="*/ 1005357 h 2137648"/>
                <a:gd name="connsiteX11" fmla="*/ 1651282 w 2074033"/>
                <a:gd name="connsiteY11" fmla="*/ 858178 h 2137648"/>
                <a:gd name="connsiteX12" fmla="*/ 1770279 w 2074033"/>
                <a:gd name="connsiteY12" fmla="*/ 817469 h 2137648"/>
                <a:gd name="connsiteX13" fmla="*/ 2074033 w 2074033"/>
                <a:gd name="connsiteY13" fmla="*/ 814336 h 2137648"/>
                <a:gd name="connsiteX0" fmla="*/ 0 w 2074033"/>
                <a:gd name="connsiteY0" fmla="*/ 2137648 h 2137648"/>
                <a:gd name="connsiteX1" fmla="*/ 414338 w 2074033"/>
                <a:gd name="connsiteY1" fmla="*/ 638973 h 2137648"/>
                <a:gd name="connsiteX2" fmla="*/ 502019 w 2074033"/>
                <a:gd name="connsiteY2" fmla="*/ 269455 h 2137648"/>
                <a:gd name="connsiteX3" fmla="*/ 611622 w 2074033"/>
                <a:gd name="connsiteY3" fmla="*/ 75301 h 2137648"/>
                <a:gd name="connsiteX4" fmla="*/ 761934 w 2074033"/>
                <a:gd name="connsiteY4" fmla="*/ 146 h 2137648"/>
                <a:gd name="connsiteX5" fmla="*/ 893457 w 2074033"/>
                <a:gd name="connsiteY5" fmla="*/ 90960 h 2137648"/>
                <a:gd name="connsiteX6" fmla="*/ 1009322 w 2074033"/>
                <a:gd name="connsiteY6" fmla="*/ 354006 h 2137648"/>
                <a:gd name="connsiteX7" fmla="*/ 1147110 w 2074033"/>
                <a:gd name="connsiteY7" fmla="*/ 754838 h 2137648"/>
                <a:gd name="connsiteX8" fmla="*/ 1288026 w 2074033"/>
                <a:gd name="connsiteY8" fmla="*/ 999097 h 2137648"/>
                <a:gd name="connsiteX9" fmla="*/ 1457128 w 2074033"/>
                <a:gd name="connsiteY9" fmla="*/ 1061726 h 2137648"/>
                <a:gd name="connsiteX10" fmla="*/ 1551076 w 2074033"/>
                <a:gd name="connsiteY10" fmla="*/ 1005357 h 2137648"/>
                <a:gd name="connsiteX11" fmla="*/ 1651282 w 2074033"/>
                <a:gd name="connsiteY11" fmla="*/ 858178 h 2137648"/>
                <a:gd name="connsiteX12" fmla="*/ 1770279 w 2074033"/>
                <a:gd name="connsiteY12" fmla="*/ 817469 h 2137648"/>
                <a:gd name="connsiteX13" fmla="*/ 2074033 w 2074033"/>
                <a:gd name="connsiteY13" fmla="*/ 814336 h 2137648"/>
                <a:gd name="connsiteX0" fmla="*/ 0 w 2074033"/>
                <a:gd name="connsiteY0" fmla="*/ 2137648 h 2137648"/>
                <a:gd name="connsiteX1" fmla="*/ 414338 w 2074033"/>
                <a:gd name="connsiteY1" fmla="*/ 638973 h 2137648"/>
                <a:gd name="connsiteX2" fmla="*/ 502019 w 2074033"/>
                <a:gd name="connsiteY2" fmla="*/ 269455 h 2137648"/>
                <a:gd name="connsiteX3" fmla="*/ 611622 w 2074033"/>
                <a:gd name="connsiteY3" fmla="*/ 75301 h 2137648"/>
                <a:gd name="connsiteX4" fmla="*/ 761934 w 2074033"/>
                <a:gd name="connsiteY4" fmla="*/ 146 h 2137648"/>
                <a:gd name="connsiteX5" fmla="*/ 893457 w 2074033"/>
                <a:gd name="connsiteY5" fmla="*/ 90960 h 2137648"/>
                <a:gd name="connsiteX6" fmla="*/ 1009322 w 2074033"/>
                <a:gd name="connsiteY6" fmla="*/ 354006 h 2137648"/>
                <a:gd name="connsiteX7" fmla="*/ 1147110 w 2074033"/>
                <a:gd name="connsiteY7" fmla="*/ 754838 h 2137648"/>
                <a:gd name="connsiteX8" fmla="*/ 1288026 w 2074033"/>
                <a:gd name="connsiteY8" fmla="*/ 999097 h 2137648"/>
                <a:gd name="connsiteX9" fmla="*/ 1457128 w 2074033"/>
                <a:gd name="connsiteY9" fmla="*/ 1061726 h 2137648"/>
                <a:gd name="connsiteX10" fmla="*/ 1551076 w 2074033"/>
                <a:gd name="connsiteY10" fmla="*/ 1005357 h 2137648"/>
                <a:gd name="connsiteX11" fmla="*/ 1651282 w 2074033"/>
                <a:gd name="connsiteY11" fmla="*/ 858178 h 2137648"/>
                <a:gd name="connsiteX12" fmla="*/ 1770279 w 2074033"/>
                <a:gd name="connsiteY12" fmla="*/ 817469 h 2137648"/>
                <a:gd name="connsiteX13" fmla="*/ 2074033 w 2074033"/>
                <a:gd name="connsiteY13" fmla="*/ 814336 h 2137648"/>
                <a:gd name="connsiteX0" fmla="*/ 0 w 2074033"/>
                <a:gd name="connsiteY0" fmla="*/ 2137648 h 2137648"/>
                <a:gd name="connsiteX1" fmla="*/ 414338 w 2074033"/>
                <a:gd name="connsiteY1" fmla="*/ 638973 h 2137648"/>
                <a:gd name="connsiteX2" fmla="*/ 502019 w 2074033"/>
                <a:gd name="connsiteY2" fmla="*/ 269455 h 2137648"/>
                <a:gd name="connsiteX3" fmla="*/ 611622 w 2074033"/>
                <a:gd name="connsiteY3" fmla="*/ 75301 h 2137648"/>
                <a:gd name="connsiteX4" fmla="*/ 761934 w 2074033"/>
                <a:gd name="connsiteY4" fmla="*/ 146 h 2137648"/>
                <a:gd name="connsiteX5" fmla="*/ 893457 w 2074033"/>
                <a:gd name="connsiteY5" fmla="*/ 90960 h 2137648"/>
                <a:gd name="connsiteX6" fmla="*/ 1009322 w 2074033"/>
                <a:gd name="connsiteY6" fmla="*/ 354006 h 2137648"/>
                <a:gd name="connsiteX7" fmla="*/ 1147110 w 2074033"/>
                <a:gd name="connsiteY7" fmla="*/ 754838 h 2137648"/>
                <a:gd name="connsiteX8" fmla="*/ 1288026 w 2074033"/>
                <a:gd name="connsiteY8" fmla="*/ 999097 h 2137648"/>
                <a:gd name="connsiteX9" fmla="*/ 1457128 w 2074033"/>
                <a:gd name="connsiteY9" fmla="*/ 1061726 h 2137648"/>
                <a:gd name="connsiteX10" fmla="*/ 1551076 w 2074033"/>
                <a:gd name="connsiteY10" fmla="*/ 1005357 h 2137648"/>
                <a:gd name="connsiteX11" fmla="*/ 1651282 w 2074033"/>
                <a:gd name="connsiteY11" fmla="*/ 858178 h 2137648"/>
                <a:gd name="connsiteX12" fmla="*/ 1770279 w 2074033"/>
                <a:gd name="connsiteY12" fmla="*/ 817469 h 2137648"/>
                <a:gd name="connsiteX13" fmla="*/ 2074033 w 2074033"/>
                <a:gd name="connsiteY13" fmla="*/ 814336 h 2137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74033" h="2137648">
                  <a:moveTo>
                    <a:pt x="0" y="2137648"/>
                  </a:moveTo>
                  <a:cubicBezTo>
                    <a:pt x="346093" y="921415"/>
                    <a:pt x="330668" y="950338"/>
                    <a:pt x="414338" y="638973"/>
                  </a:cubicBezTo>
                  <a:cubicBezTo>
                    <a:pt x="498008" y="327608"/>
                    <a:pt x="469138" y="363400"/>
                    <a:pt x="502019" y="269455"/>
                  </a:cubicBezTo>
                  <a:cubicBezTo>
                    <a:pt x="534900" y="175510"/>
                    <a:pt x="568303" y="120186"/>
                    <a:pt x="611622" y="75301"/>
                  </a:cubicBezTo>
                  <a:cubicBezTo>
                    <a:pt x="654941" y="30416"/>
                    <a:pt x="714962" y="-2464"/>
                    <a:pt x="761934" y="146"/>
                  </a:cubicBezTo>
                  <a:cubicBezTo>
                    <a:pt x="808907" y="2756"/>
                    <a:pt x="852226" y="31983"/>
                    <a:pt x="893457" y="90960"/>
                  </a:cubicBezTo>
                  <a:cubicBezTo>
                    <a:pt x="934688" y="149937"/>
                    <a:pt x="967047" y="243360"/>
                    <a:pt x="1009322" y="354006"/>
                  </a:cubicBezTo>
                  <a:cubicBezTo>
                    <a:pt x="1051597" y="464652"/>
                    <a:pt x="1100659" y="647323"/>
                    <a:pt x="1147110" y="754838"/>
                  </a:cubicBezTo>
                  <a:cubicBezTo>
                    <a:pt x="1193561" y="862353"/>
                    <a:pt x="1236356" y="947949"/>
                    <a:pt x="1288026" y="999097"/>
                  </a:cubicBezTo>
                  <a:cubicBezTo>
                    <a:pt x="1339696" y="1050245"/>
                    <a:pt x="1413286" y="1060683"/>
                    <a:pt x="1457128" y="1061726"/>
                  </a:cubicBezTo>
                  <a:cubicBezTo>
                    <a:pt x="1500970" y="1062769"/>
                    <a:pt x="1518717" y="1039282"/>
                    <a:pt x="1551076" y="1005357"/>
                  </a:cubicBezTo>
                  <a:cubicBezTo>
                    <a:pt x="1583435" y="971432"/>
                    <a:pt x="1617358" y="886883"/>
                    <a:pt x="1651282" y="858178"/>
                  </a:cubicBezTo>
                  <a:cubicBezTo>
                    <a:pt x="1685206" y="829473"/>
                    <a:pt x="1716522" y="823732"/>
                    <a:pt x="1770279" y="817469"/>
                  </a:cubicBezTo>
                  <a:cubicBezTo>
                    <a:pt x="1824036" y="811206"/>
                    <a:pt x="1874660" y="813293"/>
                    <a:pt x="2074033" y="814336"/>
                  </a:cubicBezTo>
                </a:path>
              </a:pathLst>
            </a:custGeom>
            <a:noFill/>
            <a:ln w="15240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239658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FDE Logo Title Slide - Black">
    <p:bg>
      <p:bgPr>
        <a:solidFill>
          <a:schemeClr val="tx1"/>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820944" y="501652"/>
            <a:ext cx="7442775" cy="2822573"/>
            <a:chOff x="820944" y="501652"/>
            <a:chExt cx="7442775" cy="2822573"/>
          </a:xfrm>
        </p:grpSpPr>
        <p:sp>
          <p:nvSpPr>
            <p:cNvPr id="50" name="Rectangle 49"/>
            <p:cNvSpPr/>
            <p:nvPr/>
          </p:nvSpPr>
          <p:spPr>
            <a:xfrm>
              <a:off x="942975" y="1766571"/>
              <a:ext cx="154305" cy="36703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1097280" y="1571626"/>
              <a:ext cx="158176"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1255456" y="965835"/>
              <a:ext cx="325694" cy="11677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1581150" y="1176021"/>
              <a:ext cx="321684" cy="957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1902834" y="501652"/>
              <a:ext cx="310776" cy="16319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2205099" y="1571626"/>
              <a:ext cx="171389"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2373740" y="685075"/>
              <a:ext cx="310677" cy="144852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2684417" y="1762760"/>
              <a:ext cx="154305" cy="37084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p:cNvCxnSpPr/>
            <p:nvPr/>
          </p:nvCxnSpPr>
          <p:spPr>
            <a:xfrm>
              <a:off x="963615"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1148907"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334199"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519491"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704783"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890075"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075367"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2260659"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2444361"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2629653"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2814945"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820944" y="227439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820944" y="245727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820944" y="264015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820944" y="2823039"/>
              <a:ext cx="2127462" cy="0"/>
            </a:xfrm>
            <a:prstGeom prst="line">
              <a:avLst/>
            </a:prstGeom>
            <a:ln w="41275" cap="sq">
              <a:solidFill>
                <a:schemeClr val="bg1">
                  <a:lumMod val="7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820944" y="3005919"/>
              <a:ext cx="2127462" cy="0"/>
            </a:xfrm>
            <a:prstGeom prst="line">
              <a:avLst/>
            </a:prstGeom>
            <a:ln w="41275" cap="sq">
              <a:solidFill>
                <a:schemeClr val="bg1">
                  <a:lumMod val="7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820944" y="3188799"/>
              <a:ext cx="2127462" cy="0"/>
            </a:xfrm>
            <a:prstGeom prst="line">
              <a:avLst/>
            </a:prstGeom>
            <a:ln w="41275" cap="sq">
              <a:solidFill>
                <a:schemeClr val="bg1">
                  <a:lumMod val="75000"/>
                  <a:alpha val="20000"/>
                </a:schemeClr>
              </a:solidFill>
            </a:ln>
          </p:spPr>
          <p:style>
            <a:lnRef idx="1">
              <a:schemeClr val="accent1"/>
            </a:lnRef>
            <a:fillRef idx="0">
              <a:schemeClr val="accent1"/>
            </a:fillRef>
            <a:effectRef idx="0">
              <a:schemeClr val="accent1"/>
            </a:effectRef>
            <a:fontRef idx="minor">
              <a:schemeClr val="tx1"/>
            </a:fontRef>
          </p:style>
        </p:cxnSp>
        <p:grpSp>
          <p:nvGrpSpPr>
            <p:cNvPr id="75" name="Group 74"/>
            <p:cNvGrpSpPr/>
            <p:nvPr/>
          </p:nvGrpSpPr>
          <p:grpSpPr>
            <a:xfrm>
              <a:off x="930058" y="1204266"/>
              <a:ext cx="7333661" cy="1991577"/>
              <a:chOff x="930058" y="1064566"/>
              <a:chExt cx="7333661" cy="1991577"/>
            </a:xfrm>
          </p:grpSpPr>
          <p:cxnSp>
            <p:nvCxnSpPr>
              <p:cNvPr id="77" name="Straight Connector 76"/>
              <p:cNvCxnSpPr/>
              <p:nvPr/>
            </p:nvCxnSpPr>
            <p:spPr>
              <a:xfrm>
                <a:off x="3331921" y="1875542"/>
                <a:ext cx="4931798" cy="0"/>
              </a:xfrm>
              <a:prstGeom prst="line">
                <a:avLst/>
              </a:prstGeom>
              <a:noFill/>
              <a:ln w="152400" cap="rnd">
                <a:gradFill flip="none" rotWithShape="1">
                  <a:gsLst>
                    <a:gs pos="0">
                      <a:schemeClr val="accent1"/>
                    </a:gs>
                    <a:gs pos="100000">
                      <a:srgbClr val="008FFC"/>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sp>
            <p:nvSpPr>
              <p:cNvPr id="78" name="Freeform 77"/>
              <p:cNvSpPr/>
              <p:nvPr/>
            </p:nvSpPr>
            <p:spPr>
              <a:xfrm>
                <a:off x="5886578" y="1786879"/>
                <a:ext cx="131163" cy="188644"/>
              </a:xfrm>
              <a:custGeom>
                <a:avLst/>
                <a:gdLst>
                  <a:gd name="connsiteX0" fmla="*/ 130723 w 130723"/>
                  <a:gd name="connsiteY0" fmla="*/ 0 h 188644"/>
                  <a:gd name="connsiteX1" fmla="*/ 107142 w 130723"/>
                  <a:gd name="connsiteY1" fmla="*/ 55021 h 188644"/>
                  <a:gd name="connsiteX2" fmla="*/ 86182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4960 w 130723"/>
                  <a:gd name="connsiteY3" fmla="*/ 70742 h 188644"/>
                  <a:gd name="connsiteX4" fmla="*/ 4960 w 130723"/>
                  <a:gd name="connsiteY4" fmla="*/ 125763 h 188644"/>
                  <a:gd name="connsiteX5" fmla="*/ 52121 w 130723"/>
                  <a:gd name="connsiteY5" fmla="*/ 188644 h 188644"/>
                  <a:gd name="connsiteX0" fmla="*/ 132203 w 132203"/>
                  <a:gd name="connsiteY0" fmla="*/ 0 h 188644"/>
                  <a:gd name="connsiteX1" fmla="*/ 108622 w 132203"/>
                  <a:gd name="connsiteY1" fmla="*/ 55021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2191 w 132203"/>
                  <a:gd name="connsiteY1" fmla="*/ 32396 h 188644"/>
                  <a:gd name="connsiteX2" fmla="*/ 108622 w 132203"/>
                  <a:gd name="connsiteY2" fmla="*/ 45430 h 188644"/>
                  <a:gd name="connsiteX3" fmla="*/ 62150 w 132203"/>
                  <a:gd name="connsiteY3" fmla="*/ 49470 h 188644"/>
                  <a:gd name="connsiteX4" fmla="*/ 6440 w 132203"/>
                  <a:gd name="connsiteY4" fmla="*/ 70742 h 188644"/>
                  <a:gd name="connsiteX5" fmla="*/ 6440 w 132203"/>
                  <a:gd name="connsiteY5" fmla="*/ 125763 h 188644"/>
                  <a:gd name="connsiteX6" fmla="*/ 53601 w 132203"/>
                  <a:gd name="connsiteY6"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4335 w 132203"/>
                  <a:gd name="connsiteY1" fmla="*/ 43049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1163 w 131163"/>
                  <a:gd name="connsiteY0" fmla="*/ 0 h 188644"/>
                  <a:gd name="connsiteX1" fmla="*/ 93295 w 131163"/>
                  <a:gd name="connsiteY1" fmla="*/ 43049 h 188644"/>
                  <a:gd name="connsiteX2" fmla="*/ 44441 w 131163"/>
                  <a:gd name="connsiteY2" fmla="*/ 54232 h 188644"/>
                  <a:gd name="connsiteX3" fmla="*/ 5400 w 131163"/>
                  <a:gd name="connsiteY3" fmla="*/ 70742 h 188644"/>
                  <a:gd name="connsiteX4" fmla="*/ 5400 w 131163"/>
                  <a:gd name="connsiteY4" fmla="*/ 125763 h 188644"/>
                  <a:gd name="connsiteX5" fmla="*/ 52561 w 131163"/>
                  <a:gd name="connsiteY5" fmla="*/ 188644 h 188644"/>
                  <a:gd name="connsiteX0" fmla="*/ 131163 w 131163"/>
                  <a:gd name="connsiteY0" fmla="*/ 0 h 188644"/>
                  <a:gd name="connsiteX1" fmla="*/ 93295 w 131163"/>
                  <a:gd name="connsiteY1" fmla="*/ 43049 h 188644"/>
                  <a:gd name="connsiteX2" fmla="*/ 5400 w 131163"/>
                  <a:gd name="connsiteY2" fmla="*/ 70742 h 188644"/>
                  <a:gd name="connsiteX3" fmla="*/ 5400 w 131163"/>
                  <a:gd name="connsiteY3" fmla="*/ 125763 h 188644"/>
                  <a:gd name="connsiteX4" fmla="*/ 52561 w 131163"/>
                  <a:gd name="connsiteY4" fmla="*/ 188644 h 188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63" h="188644">
                    <a:moveTo>
                      <a:pt x="131163" y="0"/>
                    </a:moveTo>
                    <a:cubicBezTo>
                      <a:pt x="126250" y="9465"/>
                      <a:pt x="114255" y="31259"/>
                      <a:pt x="93295" y="43049"/>
                    </a:cubicBezTo>
                    <a:cubicBezTo>
                      <a:pt x="72335" y="54839"/>
                      <a:pt x="20049" y="56956"/>
                      <a:pt x="5400" y="70742"/>
                    </a:cubicBezTo>
                    <a:cubicBezTo>
                      <a:pt x="-1107" y="82664"/>
                      <a:pt x="-2460" y="106113"/>
                      <a:pt x="5400" y="125763"/>
                    </a:cubicBezTo>
                    <a:cubicBezTo>
                      <a:pt x="13260" y="145413"/>
                      <a:pt x="34657" y="166374"/>
                      <a:pt x="52561" y="188644"/>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5970742" y="1792882"/>
                <a:ext cx="105508" cy="169452"/>
              </a:xfrm>
              <a:custGeom>
                <a:avLst/>
                <a:gdLst>
                  <a:gd name="connsiteX0" fmla="*/ 105508 w 105508"/>
                  <a:gd name="connsiteY0" fmla="*/ 0 h 169452"/>
                  <a:gd name="connsiteX1" fmla="*/ 76733 w 105508"/>
                  <a:gd name="connsiteY1" fmla="*/ 92719 h 169452"/>
                  <a:gd name="connsiteX2" fmla="*/ 38367 w 105508"/>
                  <a:gd name="connsiteY2" fmla="*/ 134283 h 169452"/>
                  <a:gd name="connsiteX3" fmla="*/ 0 w 105508"/>
                  <a:gd name="connsiteY3" fmla="*/ 169452 h 169452"/>
                </a:gdLst>
                <a:ahLst/>
                <a:cxnLst>
                  <a:cxn ang="0">
                    <a:pos x="connsiteX0" y="connsiteY0"/>
                  </a:cxn>
                  <a:cxn ang="0">
                    <a:pos x="connsiteX1" y="connsiteY1"/>
                  </a:cxn>
                  <a:cxn ang="0">
                    <a:pos x="connsiteX2" y="connsiteY2"/>
                  </a:cxn>
                  <a:cxn ang="0">
                    <a:pos x="connsiteX3" y="connsiteY3"/>
                  </a:cxn>
                </a:cxnLst>
                <a:rect l="l" t="t" r="r" b="b"/>
                <a:pathLst>
                  <a:path w="105508" h="169452">
                    <a:moveTo>
                      <a:pt x="105508" y="0"/>
                    </a:moveTo>
                    <a:cubicBezTo>
                      <a:pt x="96715" y="35169"/>
                      <a:pt x="87923" y="70339"/>
                      <a:pt x="76733" y="92719"/>
                    </a:cubicBezTo>
                    <a:cubicBezTo>
                      <a:pt x="65543" y="115099"/>
                      <a:pt x="51156" y="121494"/>
                      <a:pt x="38367" y="134283"/>
                    </a:cubicBezTo>
                    <a:cubicBezTo>
                      <a:pt x="25578" y="147072"/>
                      <a:pt x="12789" y="158262"/>
                      <a:pt x="0" y="169452"/>
                    </a:cubicBezTo>
                  </a:path>
                </a:pathLst>
              </a:cu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a:off x="4863096" y="1780833"/>
                <a:ext cx="131163" cy="188644"/>
              </a:xfrm>
              <a:custGeom>
                <a:avLst/>
                <a:gdLst>
                  <a:gd name="connsiteX0" fmla="*/ 130723 w 130723"/>
                  <a:gd name="connsiteY0" fmla="*/ 0 h 188644"/>
                  <a:gd name="connsiteX1" fmla="*/ 107142 w 130723"/>
                  <a:gd name="connsiteY1" fmla="*/ 55021 h 188644"/>
                  <a:gd name="connsiteX2" fmla="*/ 86182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4960 w 130723"/>
                  <a:gd name="connsiteY3" fmla="*/ 70742 h 188644"/>
                  <a:gd name="connsiteX4" fmla="*/ 4960 w 130723"/>
                  <a:gd name="connsiteY4" fmla="*/ 125763 h 188644"/>
                  <a:gd name="connsiteX5" fmla="*/ 52121 w 130723"/>
                  <a:gd name="connsiteY5" fmla="*/ 188644 h 188644"/>
                  <a:gd name="connsiteX0" fmla="*/ 132203 w 132203"/>
                  <a:gd name="connsiteY0" fmla="*/ 0 h 188644"/>
                  <a:gd name="connsiteX1" fmla="*/ 108622 w 132203"/>
                  <a:gd name="connsiteY1" fmla="*/ 55021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2191 w 132203"/>
                  <a:gd name="connsiteY1" fmla="*/ 32396 h 188644"/>
                  <a:gd name="connsiteX2" fmla="*/ 108622 w 132203"/>
                  <a:gd name="connsiteY2" fmla="*/ 45430 h 188644"/>
                  <a:gd name="connsiteX3" fmla="*/ 62150 w 132203"/>
                  <a:gd name="connsiteY3" fmla="*/ 49470 h 188644"/>
                  <a:gd name="connsiteX4" fmla="*/ 6440 w 132203"/>
                  <a:gd name="connsiteY4" fmla="*/ 70742 h 188644"/>
                  <a:gd name="connsiteX5" fmla="*/ 6440 w 132203"/>
                  <a:gd name="connsiteY5" fmla="*/ 125763 h 188644"/>
                  <a:gd name="connsiteX6" fmla="*/ 53601 w 132203"/>
                  <a:gd name="connsiteY6"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4335 w 132203"/>
                  <a:gd name="connsiteY1" fmla="*/ 43049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1163 w 131163"/>
                  <a:gd name="connsiteY0" fmla="*/ 0 h 188644"/>
                  <a:gd name="connsiteX1" fmla="*/ 93295 w 131163"/>
                  <a:gd name="connsiteY1" fmla="*/ 43049 h 188644"/>
                  <a:gd name="connsiteX2" fmla="*/ 44441 w 131163"/>
                  <a:gd name="connsiteY2" fmla="*/ 54232 h 188644"/>
                  <a:gd name="connsiteX3" fmla="*/ 5400 w 131163"/>
                  <a:gd name="connsiteY3" fmla="*/ 70742 h 188644"/>
                  <a:gd name="connsiteX4" fmla="*/ 5400 w 131163"/>
                  <a:gd name="connsiteY4" fmla="*/ 125763 h 188644"/>
                  <a:gd name="connsiteX5" fmla="*/ 52561 w 131163"/>
                  <a:gd name="connsiteY5" fmla="*/ 188644 h 188644"/>
                  <a:gd name="connsiteX0" fmla="*/ 131163 w 131163"/>
                  <a:gd name="connsiteY0" fmla="*/ 0 h 188644"/>
                  <a:gd name="connsiteX1" fmla="*/ 93295 w 131163"/>
                  <a:gd name="connsiteY1" fmla="*/ 43049 h 188644"/>
                  <a:gd name="connsiteX2" fmla="*/ 5400 w 131163"/>
                  <a:gd name="connsiteY2" fmla="*/ 70742 h 188644"/>
                  <a:gd name="connsiteX3" fmla="*/ 5400 w 131163"/>
                  <a:gd name="connsiteY3" fmla="*/ 125763 h 188644"/>
                  <a:gd name="connsiteX4" fmla="*/ 52561 w 131163"/>
                  <a:gd name="connsiteY4" fmla="*/ 188644 h 188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63" h="188644">
                    <a:moveTo>
                      <a:pt x="131163" y="0"/>
                    </a:moveTo>
                    <a:cubicBezTo>
                      <a:pt x="126250" y="9465"/>
                      <a:pt x="114255" y="31259"/>
                      <a:pt x="93295" y="43049"/>
                    </a:cubicBezTo>
                    <a:cubicBezTo>
                      <a:pt x="72335" y="54839"/>
                      <a:pt x="20049" y="56956"/>
                      <a:pt x="5400" y="70742"/>
                    </a:cubicBezTo>
                    <a:cubicBezTo>
                      <a:pt x="-1107" y="82664"/>
                      <a:pt x="-2460" y="106113"/>
                      <a:pt x="5400" y="125763"/>
                    </a:cubicBezTo>
                    <a:cubicBezTo>
                      <a:pt x="13260" y="145413"/>
                      <a:pt x="34657" y="166374"/>
                      <a:pt x="52561" y="188644"/>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a:off x="4930593" y="1793979"/>
                <a:ext cx="105508" cy="169452"/>
              </a:xfrm>
              <a:custGeom>
                <a:avLst/>
                <a:gdLst>
                  <a:gd name="connsiteX0" fmla="*/ 105508 w 105508"/>
                  <a:gd name="connsiteY0" fmla="*/ 0 h 169452"/>
                  <a:gd name="connsiteX1" fmla="*/ 76733 w 105508"/>
                  <a:gd name="connsiteY1" fmla="*/ 92719 h 169452"/>
                  <a:gd name="connsiteX2" fmla="*/ 38367 w 105508"/>
                  <a:gd name="connsiteY2" fmla="*/ 134283 h 169452"/>
                  <a:gd name="connsiteX3" fmla="*/ 0 w 105508"/>
                  <a:gd name="connsiteY3" fmla="*/ 169452 h 169452"/>
                </a:gdLst>
                <a:ahLst/>
                <a:cxnLst>
                  <a:cxn ang="0">
                    <a:pos x="connsiteX0" y="connsiteY0"/>
                  </a:cxn>
                  <a:cxn ang="0">
                    <a:pos x="connsiteX1" y="connsiteY1"/>
                  </a:cxn>
                  <a:cxn ang="0">
                    <a:pos x="connsiteX2" y="connsiteY2"/>
                  </a:cxn>
                  <a:cxn ang="0">
                    <a:pos x="connsiteX3" y="connsiteY3"/>
                  </a:cxn>
                </a:cxnLst>
                <a:rect l="l" t="t" r="r" b="b"/>
                <a:pathLst>
                  <a:path w="105508" h="169452">
                    <a:moveTo>
                      <a:pt x="105508" y="0"/>
                    </a:moveTo>
                    <a:cubicBezTo>
                      <a:pt x="96715" y="35169"/>
                      <a:pt x="87923" y="70339"/>
                      <a:pt x="76733" y="92719"/>
                    </a:cubicBezTo>
                    <a:cubicBezTo>
                      <a:pt x="65543" y="115099"/>
                      <a:pt x="51156" y="121494"/>
                      <a:pt x="38367" y="134283"/>
                    </a:cubicBezTo>
                    <a:cubicBezTo>
                      <a:pt x="25578" y="147072"/>
                      <a:pt x="12789" y="158262"/>
                      <a:pt x="0" y="169452"/>
                    </a:cubicBezTo>
                  </a:path>
                </a:pathLst>
              </a:cu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a:off x="1584542" y="1875542"/>
                <a:ext cx="1252603" cy="1067309"/>
              </a:xfrm>
              <a:custGeom>
                <a:avLst/>
                <a:gdLst>
                  <a:gd name="connsiteX0" fmla="*/ 0 w 1233814"/>
                  <a:gd name="connsiteY0" fmla="*/ 91044 h 1067309"/>
                  <a:gd name="connsiteX1" fmla="*/ 93946 w 1233814"/>
                  <a:gd name="connsiteY1" fmla="*/ 31546 h 1067309"/>
                  <a:gd name="connsiteX2" fmla="*/ 197285 w 1233814"/>
                  <a:gd name="connsiteY2" fmla="*/ 231 h 1067309"/>
                  <a:gd name="connsiteX3" fmla="*/ 275573 w 1233814"/>
                  <a:gd name="connsiteY3" fmla="*/ 22151 h 1067309"/>
                  <a:gd name="connsiteX4" fmla="*/ 350729 w 1233814"/>
                  <a:gd name="connsiteY4" fmla="*/ 103570 h 1067309"/>
                  <a:gd name="connsiteX5" fmla="*/ 403965 w 1233814"/>
                  <a:gd name="connsiteY5" fmla="*/ 300855 h 1067309"/>
                  <a:gd name="connsiteX6" fmla="*/ 510436 w 1233814"/>
                  <a:gd name="connsiteY6" fmla="*/ 795633 h 1067309"/>
                  <a:gd name="connsiteX7" fmla="*/ 616907 w 1233814"/>
                  <a:gd name="connsiteY7" fmla="*/ 970998 h 1067309"/>
                  <a:gd name="connsiteX8" fmla="*/ 729642 w 1233814"/>
                  <a:gd name="connsiteY8" fmla="*/ 1052417 h 1067309"/>
                  <a:gd name="connsiteX9" fmla="*/ 879954 w 1233814"/>
                  <a:gd name="connsiteY9" fmla="*/ 1055548 h 1067309"/>
                  <a:gd name="connsiteX10" fmla="*/ 1002083 w 1233814"/>
                  <a:gd name="connsiteY10" fmla="*/ 930288 h 1067309"/>
                  <a:gd name="connsiteX11" fmla="*/ 1102291 w 1233814"/>
                  <a:gd name="connsiteY11" fmla="*/ 660979 h 1067309"/>
                  <a:gd name="connsiteX12" fmla="*/ 1164921 w 1233814"/>
                  <a:gd name="connsiteY12" fmla="*/ 407326 h 1067309"/>
                  <a:gd name="connsiteX13" fmla="*/ 1233814 w 1233814"/>
                  <a:gd name="connsiteY13" fmla="*/ 188121 h 1067309"/>
                  <a:gd name="connsiteX0" fmla="*/ 0 w 1221288"/>
                  <a:gd name="connsiteY0" fmla="*/ 106701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25489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3208"/>
                  <a:gd name="connsiteY0" fmla="*/ 125489 h 1067309"/>
                  <a:gd name="connsiteX1" fmla="*/ 81420 w 1243208"/>
                  <a:gd name="connsiteY1" fmla="*/ 31546 h 1067309"/>
                  <a:gd name="connsiteX2" fmla="*/ 184759 w 1243208"/>
                  <a:gd name="connsiteY2" fmla="*/ 231 h 1067309"/>
                  <a:gd name="connsiteX3" fmla="*/ 263047 w 1243208"/>
                  <a:gd name="connsiteY3" fmla="*/ 22151 h 1067309"/>
                  <a:gd name="connsiteX4" fmla="*/ 338203 w 1243208"/>
                  <a:gd name="connsiteY4" fmla="*/ 103570 h 1067309"/>
                  <a:gd name="connsiteX5" fmla="*/ 391439 w 1243208"/>
                  <a:gd name="connsiteY5" fmla="*/ 300855 h 1067309"/>
                  <a:gd name="connsiteX6" fmla="*/ 497910 w 1243208"/>
                  <a:gd name="connsiteY6" fmla="*/ 795633 h 1067309"/>
                  <a:gd name="connsiteX7" fmla="*/ 604381 w 1243208"/>
                  <a:gd name="connsiteY7" fmla="*/ 970998 h 1067309"/>
                  <a:gd name="connsiteX8" fmla="*/ 717116 w 1243208"/>
                  <a:gd name="connsiteY8" fmla="*/ 1052417 h 1067309"/>
                  <a:gd name="connsiteX9" fmla="*/ 867428 w 1243208"/>
                  <a:gd name="connsiteY9" fmla="*/ 1055548 h 1067309"/>
                  <a:gd name="connsiteX10" fmla="*/ 989557 w 1243208"/>
                  <a:gd name="connsiteY10" fmla="*/ 930288 h 1067309"/>
                  <a:gd name="connsiteX11" fmla="*/ 1089765 w 1243208"/>
                  <a:gd name="connsiteY11" fmla="*/ 660979 h 1067309"/>
                  <a:gd name="connsiteX12" fmla="*/ 1152395 w 1243208"/>
                  <a:gd name="connsiteY12" fmla="*/ 407326 h 1067309"/>
                  <a:gd name="connsiteX13" fmla="*/ 1243208 w 1243208"/>
                  <a:gd name="connsiteY13" fmla="*/ 153674 h 1067309"/>
                  <a:gd name="connsiteX0" fmla="*/ 0 w 1252603"/>
                  <a:gd name="connsiteY0" fmla="*/ 125489 h 1067309"/>
                  <a:gd name="connsiteX1" fmla="*/ 81420 w 1252603"/>
                  <a:gd name="connsiteY1" fmla="*/ 31546 h 1067309"/>
                  <a:gd name="connsiteX2" fmla="*/ 184759 w 1252603"/>
                  <a:gd name="connsiteY2" fmla="*/ 231 h 1067309"/>
                  <a:gd name="connsiteX3" fmla="*/ 263047 w 1252603"/>
                  <a:gd name="connsiteY3" fmla="*/ 22151 h 1067309"/>
                  <a:gd name="connsiteX4" fmla="*/ 338203 w 1252603"/>
                  <a:gd name="connsiteY4" fmla="*/ 103570 h 1067309"/>
                  <a:gd name="connsiteX5" fmla="*/ 391439 w 1252603"/>
                  <a:gd name="connsiteY5" fmla="*/ 300855 h 1067309"/>
                  <a:gd name="connsiteX6" fmla="*/ 497910 w 1252603"/>
                  <a:gd name="connsiteY6" fmla="*/ 795633 h 1067309"/>
                  <a:gd name="connsiteX7" fmla="*/ 604381 w 1252603"/>
                  <a:gd name="connsiteY7" fmla="*/ 970998 h 1067309"/>
                  <a:gd name="connsiteX8" fmla="*/ 717116 w 1252603"/>
                  <a:gd name="connsiteY8" fmla="*/ 1052417 h 1067309"/>
                  <a:gd name="connsiteX9" fmla="*/ 867428 w 1252603"/>
                  <a:gd name="connsiteY9" fmla="*/ 1055548 h 1067309"/>
                  <a:gd name="connsiteX10" fmla="*/ 989557 w 1252603"/>
                  <a:gd name="connsiteY10" fmla="*/ 930288 h 1067309"/>
                  <a:gd name="connsiteX11" fmla="*/ 1089765 w 1252603"/>
                  <a:gd name="connsiteY11" fmla="*/ 660979 h 1067309"/>
                  <a:gd name="connsiteX12" fmla="*/ 1152395 w 1252603"/>
                  <a:gd name="connsiteY12" fmla="*/ 407326 h 1067309"/>
                  <a:gd name="connsiteX13" fmla="*/ 1252603 w 1252603"/>
                  <a:gd name="connsiteY13" fmla="*/ 156806 h 1067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2603" h="1067309">
                    <a:moveTo>
                      <a:pt x="0" y="125489"/>
                    </a:moveTo>
                    <a:cubicBezTo>
                      <a:pt x="36795" y="84518"/>
                      <a:pt x="50627" y="52422"/>
                      <a:pt x="81420" y="31546"/>
                    </a:cubicBezTo>
                    <a:cubicBezTo>
                      <a:pt x="112213" y="10670"/>
                      <a:pt x="154488" y="1797"/>
                      <a:pt x="184759" y="231"/>
                    </a:cubicBezTo>
                    <a:cubicBezTo>
                      <a:pt x="215030" y="-1335"/>
                      <a:pt x="237473" y="4928"/>
                      <a:pt x="263047" y="22151"/>
                    </a:cubicBezTo>
                    <a:cubicBezTo>
                      <a:pt x="288621" y="39374"/>
                      <a:pt x="316804" y="57119"/>
                      <a:pt x="338203" y="103570"/>
                    </a:cubicBezTo>
                    <a:cubicBezTo>
                      <a:pt x="359602" y="150021"/>
                      <a:pt x="364821" y="185511"/>
                      <a:pt x="391439" y="300855"/>
                    </a:cubicBezTo>
                    <a:cubicBezTo>
                      <a:pt x="418057" y="416199"/>
                      <a:pt x="462420" y="683942"/>
                      <a:pt x="497910" y="795633"/>
                    </a:cubicBezTo>
                    <a:cubicBezTo>
                      <a:pt x="533400" y="907324"/>
                      <a:pt x="567847" y="928201"/>
                      <a:pt x="604381" y="970998"/>
                    </a:cubicBezTo>
                    <a:cubicBezTo>
                      <a:pt x="640915" y="1013795"/>
                      <a:pt x="673275" y="1038325"/>
                      <a:pt x="717116" y="1052417"/>
                    </a:cubicBezTo>
                    <a:cubicBezTo>
                      <a:pt x="760957" y="1066509"/>
                      <a:pt x="822021" y="1075903"/>
                      <a:pt x="867428" y="1055548"/>
                    </a:cubicBezTo>
                    <a:cubicBezTo>
                      <a:pt x="912835" y="1035193"/>
                      <a:pt x="952501" y="996050"/>
                      <a:pt x="989557" y="930288"/>
                    </a:cubicBezTo>
                    <a:cubicBezTo>
                      <a:pt x="1026613" y="864527"/>
                      <a:pt x="1062625" y="748139"/>
                      <a:pt x="1089765" y="660979"/>
                    </a:cubicBezTo>
                    <a:cubicBezTo>
                      <a:pt x="1116905" y="573819"/>
                      <a:pt x="1125255" y="491355"/>
                      <a:pt x="1152395" y="407326"/>
                    </a:cubicBezTo>
                    <a:cubicBezTo>
                      <a:pt x="1179535" y="323297"/>
                      <a:pt x="1204064" y="211607"/>
                      <a:pt x="1252603" y="156806"/>
                    </a:cubicBezTo>
                  </a:path>
                </a:pathLst>
              </a:custGeom>
              <a:noFill/>
              <a:ln w="152400" cap="rnd">
                <a:solidFill>
                  <a:srgbClr val="008F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930058" y="1064566"/>
                <a:ext cx="2401863" cy="1088051"/>
              </a:xfrm>
              <a:custGeom>
                <a:avLst/>
                <a:gdLst>
                  <a:gd name="connsiteX0" fmla="*/ 0 w 2091846"/>
                  <a:gd name="connsiteY0" fmla="*/ 1076333 h 1084914"/>
                  <a:gd name="connsiteX1" fmla="*/ 284967 w 2091846"/>
                  <a:gd name="connsiteY1" fmla="*/ 1082596 h 1084914"/>
                  <a:gd name="connsiteX2" fmla="*/ 488515 w 2091846"/>
                  <a:gd name="connsiteY2" fmla="*/ 1041886 h 1084914"/>
                  <a:gd name="connsiteX3" fmla="*/ 638827 w 2091846"/>
                  <a:gd name="connsiteY3" fmla="*/ 932283 h 1084914"/>
                  <a:gd name="connsiteX4" fmla="*/ 720246 w 2091846"/>
                  <a:gd name="connsiteY4" fmla="*/ 672368 h 1084914"/>
                  <a:gd name="connsiteX5" fmla="*/ 829849 w 2091846"/>
                  <a:gd name="connsiteY5" fmla="*/ 221431 h 1084914"/>
                  <a:gd name="connsiteX6" fmla="*/ 914400 w 2091846"/>
                  <a:gd name="connsiteY6" fmla="*/ 67987 h 1084914"/>
                  <a:gd name="connsiteX7" fmla="*/ 992687 w 2091846"/>
                  <a:gd name="connsiteY7" fmla="*/ 14752 h 1084914"/>
                  <a:gd name="connsiteX8" fmla="*/ 1077238 w 2091846"/>
                  <a:gd name="connsiteY8" fmla="*/ 2226 h 1084914"/>
                  <a:gd name="connsiteX9" fmla="*/ 1183709 w 2091846"/>
                  <a:gd name="connsiteY9" fmla="*/ 52330 h 1084914"/>
                  <a:gd name="connsiteX10" fmla="*/ 1302706 w 2091846"/>
                  <a:gd name="connsiteY10" fmla="*/ 296587 h 1084914"/>
                  <a:gd name="connsiteX11" fmla="*/ 1484334 w 2091846"/>
                  <a:gd name="connsiteY11" fmla="*/ 838338 h 1084914"/>
                  <a:gd name="connsiteX12" fmla="*/ 1615857 w 2091846"/>
                  <a:gd name="connsiteY12" fmla="*/ 998045 h 1084914"/>
                  <a:gd name="connsiteX13" fmla="*/ 1750512 w 2091846"/>
                  <a:gd name="connsiteY13" fmla="*/ 1038755 h 1084914"/>
                  <a:gd name="connsiteX14" fmla="*/ 1860115 w 2091846"/>
                  <a:gd name="connsiteY14" fmla="*/ 998045 h 1084914"/>
                  <a:gd name="connsiteX15" fmla="*/ 1913350 w 2091846"/>
                  <a:gd name="connsiteY15" fmla="*/ 891574 h 1084914"/>
                  <a:gd name="connsiteX16" fmla="*/ 1985375 w 2091846"/>
                  <a:gd name="connsiteY16" fmla="*/ 822681 h 1084914"/>
                  <a:gd name="connsiteX17" fmla="*/ 2091846 w 2091846"/>
                  <a:gd name="connsiteY17" fmla="*/ 797629 h 1084914"/>
                  <a:gd name="connsiteX0" fmla="*/ 0 w 2123162"/>
                  <a:gd name="connsiteY0" fmla="*/ 1085728 h 1089324"/>
                  <a:gd name="connsiteX1" fmla="*/ 316283 w 2123162"/>
                  <a:gd name="connsiteY1" fmla="*/ 1082596 h 1089324"/>
                  <a:gd name="connsiteX2" fmla="*/ 519831 w 2123162"/>
                  <a:gd name="connsiteY2" fmla="*/ 1041886 h 1089324"/>
                  <a:gd name="connsiteX3" fmla="*/ 670143 w 2123162"/>
                  <a:gd name="connsiteY3" fmla="*/ 932283 h 1089324"/>
                  <a:gd name="connsiteX4" fmla="*/ 751562 w 2123162"/>
                  <a:gd name="connsiteY4" fmla="*/ 672368 h 1089324"/>
                  <a:gd name="connsiteX5" fmla="*/ 861165 w 2123162"/>
                  <a:gd name="connsiteY5" fmla="*/ 221431 h 1089324"/>
                  <a:gd name="connsiteX6" fmla="*/ 945716 w 2123162"/>
                  <a:gd name="connsiteY6" fmla="*/ 67987 h 1089324"/>
                  <a:gd name="connsiteX7" fmla="*/ 1024003 w 2123162"/>
                  <a:gd name="connsiteY7" fmla="*/ 14752 h 1089324"/>
                  <a:gd name="connsiteX8" fmla="*/ 1108554 w 2123162"/>
                  <a:gd name="connsiteY8" fmla="*/ 2226 h 1089324"/>
                  <a:gd name="connsiteX9" fmla="*/ 1215025 w 2123162"/>
                  <a:gd name="connsiteY9" fmla="*/ 52330 h 1089324"/>
                  <a:gd name="connsiteX10" fmla="*/ 1334022 w 2123162"/>
                  <a:gd name="connsiteY10" fmla="*/ 296587 h 1089324"/>
                  <a:gd name="connsiteX11" fmla="*/ 1515650 w 2123162"/>
                  <a:gd name="connsiteY11" fmla="*/ 838338 h 1089324"/>
                  <a:gd name="connsiteX12" fmla="*/ 1647173 w 2123162"/>
                  <a:gd name="connsiteY12" fmla="*/ 998045 h 1089324"/>
                  <a:gd name="connsiteX13" fmla="*/ 1781828 w 2123162"/>
                  <a:gd name="connsiteY13" fmla="*/ 1038755 h 1089324"/>
                  <a:gd name="connsiteX14" fmla="*/ 1891431 w 2123162"/>
                  <a:gd name="connsiteY14" fmla="*/ 998045 h 1089324"/>
                  <a:gd name="connsiteX15" fmla="*/ 1944666 w 2123162"/>
                  <a:gd name="connsiteY15" fmla="*/ 891574 h 1089324"/>
                  <a:gd name="connsiteX16" fmla="*/ 2016691 w 2123162"/>
                  <a:gd name="connsiteY16" fmla="*/ 822681 h 1089324"/>
                  <a:gd name="connsiteX17" fmla="*/ 2123162 w 2123162"/>
                  <a:gd name="connsiteY17" fmla="*/ 797629 h 1089324"/>
                  <a:gd name="connsiteX0" fmla="*/ 0 w 2116898"/>
                  <a:gd name="connsiteY0" fmla="*/ 1076333 h 1084914"/>
                  <a:gd name="connsiteX1" fmla="*/ 310019 w 2116898"/>
                  <a:gd name="connsiteY1" fmla="*/ 1082596 h 1084914"/>
                  <a:gd name="connsiteX2" fmla="*/ 513567 w 2116898"/>
                  <a:gd name="connsiteY2" fmla="*/ 1041886 h 1084914"/>
                  <a:gd name="connsiteX3" fmla="*/ 663879 w 2116898"/>
                  <a:gd name="connsiteY3" fmla="*/ 932283 h 1084914"/>
                  <a:gd name="connsiteX4" fmla="*/ 745298 w 2116898"/>
                  <a:gd name="connsiteY4" fmla="*/ 672368 h 1084914"/>
                  <a:gd name="connsiteX5" fmla="*/ 854901 w 2116898"/>
                  <a:gd name="connsiteY5" fmla="*/ 221431 h 1084914"/>
                  <a:gd name="connsiteX6" fmla="*/ 939452 w 2116898"/>
                  <a:gd name="connsiteY6" fmla="*/ 67987 h 1084914"/>
                  <a:gd name="connsiteX7" fmla="*/ 1017739 w 2116898"/>
                  <a:gd name="connsiteY7" fmla="*/ 14752 h 1084914"/>
                  <a:gd name="connsiteX8" fmla="*/ 1102290 w 2116898"/>
                  <a:gd name="connsiteY8" fmla="*/ 2226 h 1084914"/>
                  <a:gd name="connsiteX9" fmla="*/ 1208761 w 2116898"/>
                  <a:gd name="connsiteY9" fmla="*/ 52330 h 1084914"/>
                  <a:gd name="connsiteX10" fmla="*/ 1327758 w 2116898"/>
                  <a:gd name="connsiteY10" fmla="*/ 296587 h 1084914"/>
                  <a:gd name="connsiteX11" fmla="*/ 1509386 w 2116898"/>
                  <a:gd name="connsiteY11" fmla="*/ 838338 h 1084914"/>
                  <a:gd name="connsiteX12" fmla="*/ 1640909 w 2116898"/>
                  <a:gd name="connsiteY12" fmla="*/ 998045 h 1084914"/>
                  <a:gd name="connsiteX13" fmla="*/ 1775564 w 2116898"/>
                  <a:gd name="connsiteY13" fmla="*/ 1038755 h 1084914"/>
                  <a:gd name="connsiteX14" fmla="*/ 1885167 w 2116898"/>
                  <a:gd name="connsiteY14" fmla="*/ 998045 h 1084914"/>
                  <a:gd name="connsiteX15" fmla="*/ 1938402 w 2116898"/>
                  <a:gd name="connsiteY15" fmla="*/ 891574 h 1084914"/>
                  <a:gd name="connsiteX16" fmla="*/ 2010427 w 2116898"/>
                  <a:gd name="connsiteY16" fmla="*/ 822681 h 1084914"/>
                  <a:gd name="connsiteX17" fmla="*/ 2116898 w 2116898"/>
                  <a:gd name="connsiteY17" fmla="*/ 797629 h 1084914"/>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32283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29641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39036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1495 w 2116898"/>
                  <a:gd name="connsiteY10" fmla="*/ 309114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996 h 1081400"/>
                  <a:gd name="connsiteX1" fmla="*/ 300624 w 2116898"/>
                  <a:gd name="connsiteY1" fmla="*/ 1076996 h 1081400"/>
                  <a:gd name="connsiteX2" fmla="*/ 513567 w 2116898"/>
                  <a:gd name="connsiteY2" fmla="*/ 1042549 h 1081400"/>
                  <a:gd name="connsiteX3" fmla="*/ 663879 w 2116898"/>
                  <a:gd name="connsiteY3" fmla="*/ 914157 h 1081400"/>
                  <a:gd name="connsiteX4" fmla="*/ 742168 w 2116898"/>
                  <a:gd name="connsiteY4" fmla="*/ 632322 h 1081400"/>
                  <a:gd name="connsiteX5" fmla="*/ 829849 w 2116898"/>
                  <a:gd name="connsiteY5" fmla="*/ 262804 h 1081400"/>
                  <a:gd name="connsiteX6" fmla="*/ 939452 w 2116898"/>
                  <a:gd name="connsiteY6" fmla="*/ 68650 h 1081400"/>
                  <a:gd name="connsiteX7" fmla="*/ 1017739 w 2116898"/>
                  <a:gd name="connsiteY7" fmla="*/ 15415 h 1081400"/>
                  <a:gd name="connsiteX8" fmla="*/ 1102290 w 2116898"/>
                  <a:gd name="connsiteY8" fmla="*/ 2889 h 1081400"/>
                  <a:gd name="connsiteX9" fmla="*/ 1189972 w 2116898"/>
                  <a:gd name="connsiteY9" fmla="*/ 62388 h 1081400"/>
                  <a:gd name="connsiteX10" fmla="*/ 1321495 w 2116898"/>
                  <a:gd name="connsiteY10" fmla="*/ 309777 h 1081400"/>
                  <a:gd name="connsiteX11" fmla="*/ 1509386 w 2116898"/>
                  <a:gd name="connsiteY11" fmla="*/ 839001 h 1081400"/>
                  <a:gd name="connsiteX12" fmla="*/ 1640909 w 2116898"/>
                  <a:gd name="connsiteY12" fmla="*/ 998708 h 1081400"/>
                  <a:gd name="connsiteX13" fmla="*/ 1775564 w 2116898"/>
                  <a:gd name="connsiteY13" fmla="*/ 1039418 h 1081400"/>
                  <a:gd name="connsiteX14" fmla="*/ 1885167 w 2116898"/>
                  <a:gd name="connsiteY14" fmla="*/ 998708 h 1081400"/>
                  <a:gd name="connsiteX15" fmla="*/ 1938402 w 2116898"/>
                  <a:gd name="connsiteY15" fmla="*/ 892237 h 1081400"/>
                  <a:gd name="connsiteX16" fmla="*/ 2010427 w 2116898"/>
                  <a:gd name="connsiteY16" fmla="*/ 823344 h 1081400"/>
                  <a:gd name="connsiteX17" fmla="*/ 2116898 w 2116898"/>
                  <a:gd name="connsiteY17" fmla="*/ 798292 h 1081400"/>
                  <a:gd name="connsiteX0" fmla="*/ 0 w 2116898"/>
                  <a:gd name="connsiteY0" fmla="*/ 1077218 h 1081622"/>
                  <a:gd name="connsiteX1" fmla="*/ 300624 w 2116898"/>
                  <a:gd name="connsiteY1" fmla="*/ 1077218 h 1081622"/>
                  <a:gd name="connsiteX2" fmla="*/ 513567 w 2116898"/>
                  <a:gd name="connsiteY2" fmla="*/ 1042771 h 1081622"/>
                  <a:gd name="connsiteX3" fmla="*/ 663879 w 2116898"/>
                  <a:gd name="connsiteY3" fmla="*/ 914379 h 1081622"/>
                  <a:gd name="connsiteX4" fmla="*/ 742168 w 2116898"/>
                  <a:gd name="connsiteY4" fmla="*/ 632544 h 1081622"/>
                  <a:gd name="connsiteX5" fmla="*/ 829849 w 2116898"/>
                  <a:gd name="connsiteY5" fmla="*/ 263026 h 1081622"/>
                  <a:gd name="connsiteX6" fmla="*/ 939452 w 2116898"/>
                  <a:gd name="connsiteY6" fmla="*/ 68872 h 1081622"/>
                  <a:gd name="connsiteX7" fmla="*/ 1017739 w 2116898"/>
                  <a:gd name="connsiteY7" fmla="*/ 15637 h 1081622"/>
                  <a:gd name="connsiteX8" fmla="*/ 1102290 w 2116898"/>
                  <a:gd name="connsiteY8" fmla="*/ 3111 h 1081622"/>
                  <a:gd name="connsiteX9" fmla="*/ 1196235 w 2116898"/>
                  <a:gd name="connsiteY9" fmla="*/ 65742 h 1081622"/>
                  <a:gd name="connsiteX10" fmla="*/ 1321495 w 2116898"/>
                  <a:gd name="connsiteY10" fmla="*/ 309999 h 1081622"/>
                  <a:gd name="connsiteX11" fmla="*/ 1509386 w 2116898"/>
                  <a:gd name="connsiteY11" fmla="*/ 839223 h 1081622"/>
                  <a:gd name="connsiteX12" fmla="*/ 1640909 w 2116898"/>
                  <a:gd name="connsiteY12" fmla="*/ 998930 h 1081622"/>
                  <a:gd name="connsiteX13" fmla="*/ 1775564 w 2116898"/>
                  <a:gd name="connsiteY13" fmla="*/ 1039640 h 1081622"/>
                  <a:gd name="connsiteX14" fmla="*/ 1885167 w 2116898"/>
                  <a:gd name="connsiteY14" fmla="*/ 998930 h 1081622"/>
                  <a:gd name="connsiteX15" fmla="*/ 1938402 w 2116898"/>
                  <a:gd name="connsiteY15" fmla="*/ 892459 h 1081622"/>
                  <a:gd name="connsiteX16" fmla="*/ 2010427 w 2116898"/>
                  <a:gd name="connsiteY16" fmla="*/ 823566 h 1081622"/>
                  <a:gd name="connsiteX17" fmla="*/ 2116898 w 2116898"/>
                  <a:gd name="connsiteY17" fmla="*/ 798514 h 1081622"/>
                  <a:gd name="connsiteX0" fmla="*/ 0 w 2116898"/>
                  <a:gd name="connsiteY0" fmla="*/ 1061645 h 1066049"/>
                  <a:gd name="connsiteX1" fmla="*/ 300624 w 2116898"/>
                  <a:gd name="connsiteY1" fmla="*/ 1061645 h 1066049"/>
                  <a:gd name="connsiteX2" fmla="*/ 513567 w 2116898"/>
                  <a:gd name="connsiteY2" fmla="*/ 1027198 h 1066049"/>
                  <a:gd name="connsiteX3" fmla="*/ 663879 w 2116898"/>
                  <a:gd name="connsiteY3" fmla="*/ 898806 h 1066049"/>
                  <a:gd name="connsiteX4" fmla="*/ 742168 w 2116898"/>
                  <a:gd name="connsiteY4" fmla="*/ 616971 h 1066049"/>
                  <a:gd name="connsiteX5" fmla="*/ 829849 w 2116898"/>
                  <a:gd name="connsiteY5" fmla="*/ 247453 h 1066049"/>
                  <a:gd name="connsiteX6" fmla="*/ 939452 w 2116898"/>
                  <a:gd name="connsiteY6" fmla="*/ 53299 h 1066049"/>
                  <a:gd name="connsiteX7" fmla="*/ 1017739 w 2116898"/>
                  <a:gd name="connsiteY7" fmla="*/ 64 h 1066049"/>
                  <a:gd name="connsiteX8" fmla="*/ 1196235 w 2116898"/>
                  <a:gd name="connsiteY8" fmla="*/ 50169 h 1066049"/>
                  <a:gd name="connsiteX9" fmla="*/ 1321495 w 2116898"/>
                  <a:gd name="connsiteY9" fmla="*/ 294426 h 1066049"/>
                  <a:gd name="connsiteX10" fmla="*/ 1509386 w 2116898"/>
                  <a:gd name="connsiteY10" fmla="*/ 823650 h 1066049"/>
                  <a:gd name="connsiteX11" fmla="*/ 1640909 w 2116898"/>
                  <a:gd name="connsiteY11" fmla="*/ 983357 h 1066049"/>
                  <a:gd name="connsiteX12" fmla="*/ 1775564 w 2116898"/>
                  <a:gd name="connsiteY12" fmla="*/ 1024067 h 1066049"/>
                  <a:gd name="connsiteX13" fmla="*/ 1885167 w 2116898"/>
                  <a:gd name="connsiteY13" fmla="*/ 983357 h 1066049"/>
                  <a:gd name="connsiteX14" fmla="*/ 1938402 w 2116898"/>
                  <a:gd name="connsiteY14" fmla="*/ 876886 h 1066049"/>
                  <a:gd name="connsiteX15" fmla="*/ 2010427 w 2116898"/>
                  <a:gd name="connsiteY15" fmla="*/ 807993 h 1066049"/>
                  <a:gd name="connsiteX16" fmla="*/ 2116898 w 2116898"/>
                  <a:gd name="connsiteY16" fmla="*/ 782941 h 1066049"/>
                  <a:gd name="connsiteX0" fmla="*/ 0 w 2116898"/>
                  <a:gd name="connsiteY0" fmla="*/ 1086641 h 1091045"/>
                  <a:gd name="connsiteX1" fmla="*/ 300624 w 2116898"/>
                  <a:gd name="connsiteY1" fmla="*/ 1086641 h 1091045"/>
                  <a:gd name="connsiteX2" fmla="*/ 513567 w 2116898"/>
                  <a:gd name="connsiteY2" fmla="*/ 1052194 h 1091045"/>
                  <a:gd name="connsiteX3" fmla="*/ 663879 w 2116898"/>
                  <a:gd name="connsiteY3" fmla="*/ 923802 h 1091045"/>
                  <a:gd name="connsiteX4" fmla="*/ 742168 w 2116898"/>
                  <a:gd name="connsiteY4" fmla="*/ 641967 h 1091045"/>
                  <a:gd name="connsiteX5" fmla="*/ 829849 w 2116898"/>
                  <a:gd name="connsiteY5" fmla="*/ 272449 h 1091045"/>
                  <a:gd name="connsiteX6" fmla="*/ 939452 w 2116898"/>
                  <a:gd name="connsiteY6" fmla="*/ 78295 h 1091045"/>
                  <a:gd name="connsiteX7" fmla="*/ 1080369 w 2116898"/>
                  <a:gd name="connsiteY7" fmla="*/ 8 h 1091045"/>
                  <a:gd name="connsiteX8" fmla="*/ 1196235 w 2116898"/>
                  <a:gd name="connsiteY8" fmla="*/ 75165 h 1091045"/>
                  <a:gd name="connsiteX9" fmla="*/ 1321495 w 2116898"/>
                  <a:gd name="connsiteY9" fmla="*/ 319422 h 1091045"/>
                  <a:gd name="connsiteX10" fmla="*/ 1509386 w 2116898"/>
                  <a:gd name="connsiteY10" fmla="*/ 848646 h 1091045"/>
                  <a:gd name="connsiteX11" fmla="*/ 1640909 w 2116898"/>
                  <a:gd name="connsiteY11" fmla="*/ 1008353 h 1091045"/>
                  <a:gd name="connsiteX12" fmla="*/ 1775564 w 2116898"/>
                  <a:gd name="connsiteY12" fmla="*/ 1049063 h 1091045"/>
                  <a:gd name="connsiteX13" fmla="*/ 1885167 w 2116898"/>
                  <a:gd name="connsiteY13" fmla="*/ 1008353 h 1091045"/>
                  <a:gd name="connsiteX14" fmla="*/ 1938402 w 2116898"/>
                  <a:gd name="connsiteY14" fmla="*/ 901882 h 1091045"/>
                  <a:gd name="connsiteX15" fmla="*/ 2010427 w 2116898"/>
                  <a:gd name="connsiteY15" fmla="*/ 832989 h 1091045"/>
                  <a:gd name="connsiteX16" fmla="*/ 2116898 w 2116898"/>
                  <a:gd name="connsiteY16" fmla="*/ 807937 h 1091045"/>
                  <a:gd name="connsiteX0" fmla="*/ 0 w 2116898"/>
                  <a:gd name="connsiteY0" fmla="*/ 1074124 h 1078528"/>
                  <a:gd name="connsiteX1" fmla="*/ 300624 w 2116898"/>
                  <a:gd name="connsiteY1" fmla="*/ 1074124 h 1078528"/>
                  <a:gd name="connsiteX2" fmla="*/ 513567 w 2116898"/>
                  <a:gd name="connsiteY2" fmla="*/ 1039677 h 1078528"/>
                  <a:gd name="connsiteX3" fmla="*/ 663879 w 2116898"/>
                  <a:gd name="connsiteY3" fmla="*/ 911285 h 1078528"/>
                  <a:gd name="connsiteX4" fmla="*/ 742168 w 2116898"/>
                  <a:gd name="connsiteY4" fmla="*/ 629450 h 1078528"/>
                  <a:gd name="connsiteX5" fmla="*/ 829849 w 2116898"/>
                  <a:gd name="connsiteY5" fmla="*/ 259932 h 1078528"/>
                  <a:gd name="connsiteX6" fmla="*/ 939452 w 2116898"/>
                  <a:gd name="connsiteY6" fmla="*/ 65778 h 1078528"/>
                  <a:gd name="connsiteX7" fmla="*/ 1092895 w 2116898"/>
                  <a:gd name="connsiteY7" fmla="*/ 17 h 1078528"/>
                  <a:gd name="connsiteX8" fmla="*/ 1196235 w 2116898"/>
                  <a:gd name="connsiteY8" fmla="*/ 62648 h 1078528"/>
                  <a:gd name="connsiteX9" fmla="*/ 1321495 w 2116898"/>
                  <a:gd name="connsiteY9" fmla="*/ 306905 h 1078528"/>
                  <a:gd name="connsiteX10" fmla="*/ 1509386 w 2116898"/>
                  <a:gd name="connsiteY10" fmla="*/ 836129 h 1078528"/>
                  <a:gd name="connsiteX11" fmla="*/ 1640909 w 2116898"/>
                  <a:gd name="connsiteY11" fmla="*/ 995836 h 1078528"/>
                  <a:gd name="connsiteX12" fmla="*/ 1775564 w 2116898"/>
                  <a:gd name="connsiteY12" fmla="*/ 1036546 h 1078528"/>
                  <a:gd name="connsiteX13" fmla="*/ 1885167 w 2116898"/>
                  <a:gd name="connsiteY13" fmla="*/ 995836 h 1078528"/>
                  <a:gd name="connsiteX14" fmla="*/ 1938402 w 2116898"/>
                  <a:gd name="connsiteY14" fmla="*/ 889365 h 1078528"/>
                  <a:gd name="connsiteX15" fmla="*/ 2010427 w 2116898"/>
                  <a:gd name="connsiteY15" fmla="*/ 820472 h 1078528"/>
                  <a:gd name="connsiteX16" fmla="*/ 2116898 w 2116898"/>
                  <a:gd name="connsiteY16" fmla="*/ 795420 h 1078528"/>
                  <a:gd name="connsiteX0" fmla="*/ 0 w 2116898"/>
                  <a:gd name="connsiteY0" fmla="*/ 1083511 h 1087915"/>
                  <a:gd name="connsiteX1" fmla="*/ 300624 w 2116898"/>
                  <a:gd name="connsiteY1" fmla="*/ 1083511 h 1087915"/>
                  <a:gd name="connsiteX2" fmla="*/ 513567 w 2116898"/>
                  <a:gd name="connsiteY2" fmla="*/ 1049064 h 1087915"/>
                  <a:gd name="connsiteX3" fmla="*/ 663879 w 2116898"/>
                  <a:gd name="connsiteY3" fmla="*/ 920672 h 1087915"/>
                  <a:gd name="connsiteX4" fmla="*/ 742168 w 2116898"/>
                  <a:gd name="connsiteY4" fmla="*/ 638837 h 1087915"/>
                  <a:gd name="connsiteX5" fmla="*/ 829849 w 2116898"/>
                  <a:gd name="connsiteY5" fmla="*/ 269319 h 1087915"/>
                  <a:gd name="connsiteX6" fmla="*/ 939452 w 2116898"/>
                  <a:gd name="connsiteY6" fmla="*/ 75165 h 1087915"/>
                  <a:gd name="connsiteX7" fmla="*/ 1089764 w 2116898"/>
                  <a:gd name="connsiteY7" fmla="*/ 10 h 1087915"/>
                  <a:gd name="connsiteX8" fmla="*/ 1196235 w 2116898"/>
                  <a:gd name="connsiteY8" fmla="*/ 72035 h 1087915"/>
                  <a:gd name="connsiteX9" fmla="*/ 1321495 w 2116898"/>
                  <a:gd name="connsiteY9" fmla="*/ 316292 h 1087915"/>
                  <a:gd name="connsiteX10" fmla="*/ 1509386 w 2116898"/>
                  <a:gd name="connsiteY10" fmla="*/ 845516 h 1087915"/>
                  <a:gd name="connsiteX11" fmla="*/ 1640909 w 2116898"/>
                  <a:gd name="connsiteY11" fmla="*/ 1005223 h 1087915"/>
                  <a:gd name="connsiteX12" fmla="*/ 1775564 w 2116898"/>
                  <a:gd name="connsiteY12" fmla="*/ 1045933 h 1087915"/>
                  <a:gd name="connsiteX13" fmla="*/ 1885167 w 2116898"/>
                  <a:gd name="connsiteY13" fmla="*/ 1005223 h 1087915"/>
                  <a:gd name="connsiteX14" fmla="*/ 1938402 w 2116898"/>
                  <a:gd name="connsiteY14" fmla="*/ 898752 h 1087915"/>
                  <a:gd name="connsiteX15" fmla="*/ 2010427 w 2116898"/>
                  <a:gd name="connsiteY15" fmla="*/ 829859 h 1087915"/>
                  <a:gd name="connsiteX16" fmla="*/ 2116898 w 2116898"/>
                  <a:gd name="connsiteY16" fmla="*/ 804807 h 1087915"/>
                  <a:gd name="connsiteX0" fmla="*/ 0 w 2116898"/>
                  <a:gd name="connsiteY0" fmla="*/ 1084558 h 1088962"/>
                  <a:gd name="connsiteX1" fmla="*/ 300624 w 2116898"/>
                  <a:gd name="connsiteY1" fmla="*/ 1084558 h 1088962"/>
                  <a:gd name="connsiteX2" fmla="*/ 513567 w 2116898"/>
                  <a:gd name="connsiteY2" fmla="*/ 1050111 h 1088962"/>
                  <a:gd name="connsiteX3" fmla="*/ 663879 w 2116898"/>
                  <a:gd name="connsiteY3" fmla="*/ 921719 h 1088962"/>
                  <a:gd name="connsiteX4" fmla="*/ 742168 w 2116898"/>
                  <a:gd name="connsiteY4" fmla="*/ 639884 h 1088962"/>
                  <a:gd name="connsiteX5" fmla="*/ 829849 w 2116898"/>
                  <a:gd name="connsiteY5" fmla="*/ 270366 h 1088962"/>
                  <a:gd name="connsiteX6" fmla="*/ 939452 w 2116898"/>
                  <a:gd name="connsiteY6" fmla="*/ 76212 h 1088962"/>
                  <a:gd name="connsiteX7" fmla="*/ 1089764 w 2116898"/>
                  <a:gd name="connsiteY7" fmla="*/ 1057 h 1088962"/>
                  <a:gd name="connsiteX8" fmla="*/ 1196235 w 2116898"/>
                  <a:gd name="connsiteY8" fmla="*/ 73082 h 1088962"/>
                  <a:gd name="connsiteX9" fmla="*/ 1321495 w 2116898"/>
                  <a:gd name="connsiteY9" fmla="*/ 317339 h 1088962"/>
                  <a:gd name="connsiteX10" fmla="*/ 1509386 w 2116898"/>
                  <a:gd name="connsiteY10" fmla="*/ 846563 h 1088962"/>
                  <a:gd name="connsiteX11" fmla="*/ 1640909 w 2116898"/>
                  <a:gd name="connsiteY11" fmla="*/ 1006270 h 1088962"/>
                  <a:gd name="connsiteX12" fmla="*/ 1775564 w 2116898"/>
                  <a:gd name="connsiteY12" fmla="*/ 1046980 h 1088962"/>
                  <a:gd name="connsiteX13" fmla="*/ 1885167 w 2116898"/>
                  <a:gd name="connsiteY13" fmla="*/ 1006270 h 1088962"/>
                  <a:gd name="connsiteX14" fmla="*/ 1938402 w 2116898"/>
                  <a:gd name="connsiteY14" fmla="*/ 899799 h 1088962"/>
                  <a:gd name="connsiteX15" fmla="*/ 2010427 w 2116898"/>
                  <a:gd name="connsiteY15" fmla="*/ 830906 h 1088962"/>
                  <a:gd name="connsiteX16" fmla="*/ 2116898 w 2116898"/>
                  <a:gd name="connsiteY16" fmla="*/ 805854 h 1088962"/>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196235 w 2116898"/>
                  <a:gd name="connsiteY8" fmla="*/ 72171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41480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25044 w 2116898"/>
                  <a:gd name="connsiteY10" fmla="*/ 851915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53434 w 2116898"/>
                  <a:gd name="connsiteY11" fmla="*/ 1014754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34645 w 2116898"/>
                  <a:gd name="connsiteY11" fmla="*/ 1021017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94562 w 2170132"/>
                  <a:gd name="connsiteY13" fmla="*/ 980306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10219 w 2170132"/>
                  <a:gd name="connsiteY13" fmla="*/ 995963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898888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923940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8072 w 2170132"/>
                  <a:gd name="connsiteY10" fmla="*/ 73291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1985375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5525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5877 w 2170132"/>
                  <a:gd name="connsiteY13" fmla="*/ 983436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6483 w 2170132"/>
                  <a:gd name="connsiteY13" fmla="*/ 964647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32139 w 2170132"/>
                  <a:gd name="connsiteY14" fmla="*/ 1002229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035479 w 2170132"/>
                  <a:gd name="connsiteY14" fmla="*/ 90828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66586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58178 h 1088051"/>
                  <a:gd name="connsiteX15" fmla="*/ 2170132 w 2170132"/>
                  <a:gd name="connsiteY15" fmla="*/ 817468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82452 w 2301655"/>
                  <a:gd name="connsiteY15" fmla="*/ 833127 h 1088051"/>
                  <a:gd name="connsiteX16" fmla="*/ 2301655 w 2301655"/>
                  <a:gd name="connsiteY16"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98109 w 2301655"/>
                  <a:gd name="connsiteY15" fmla="*/ 817469 h 1088051"/>
                  <a:gd name="connsiteX16" fmla="*/ 2301655 w 2301655"/>
                  <a:gd name="connsiteY16" fmla="*/ 820599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1863" h="1088051">
                    <a:moveTo>
                      <a:pt x="0" y="1083647"/>
                    </a:moveTo>
                    <a:cubicBezTo>
                      <a:pt x="101774" y="1089649"/>
                      <a:pt x="215030" y="1089388"/>
                      <a:pt x="300624" y="1083647"/>
                    </a:cubicBezTo>
                    <a:cubicBezTo>
                      <a:pt x="386218" y="1077906"/>
                      <a:pt x="453025" y="1076340"/>
                      <a:pt x="513567" y="1049200"/>
                    </a:cubicBezTo>
                    <a:cubicBezTo>
                      <a:pt x="574110" y="1022060"/>
                      <a:pt x="625779" y="989179"/>
                      <a:pt x="663879" y="920808"/>
                    </a:cubicBezTo>
                    <a:cubicBezTo>
                      <a:pt x="701979" y="852437"/>
                      <a:pt x="714506" y="747532"/>
                      <a:pt x="742168" y="638973"/>
                    </a:cubicBezTo>
                    <a:cubicBezTo>
                      <a:pt x="769830" y="530414"/>
                      <a:pt x="796968" y="363400"/>
                      <a:pt x="829849" y="269455"/>
                    </a:cubicBezTo>
                    <a:cubicBezTo>
                      <a:pt x="862730" y="175510"/>
                      <a:pt x="896133" y="120186"/>
                      <a:pt x="939452" y="75301"/>
                    </a:cubicBezTo>
                    <a:cubicBezTo>
                      <a:pt x="982771" y="30416"/>
                      <a:pt x="1042792" y="-2464"/>
                      <a:pt x="1089764" y="146"/>
                    </a:cubicBezTo>
                    <a:cubicBezTo>
                      <a:pt x="1136737" y="2756"/>
                      <a:pt x="1180056" y="31983"/>
                      <a:pt x="1221287" y="90960"/>
                    </a:cubicBezTo>
                    <a:cubicBezTo>
                      <a:pt x="1262518" y="149937"/>
                      <a:pt x="1294877" y="243360"/>
                      <a:pt x="1337152" y="354006"/>
                    </a:cubicBezTo>
                    <a:cubicBezTo>
                      <a:pt x="1379427" y="464652"/>
                      <a:pt x="1428489" y="647323"/>
                      <a:pt x="1474940" y="754838"/>
                    </a:cubicBezTo>
                    <a:cubicBezTo>
                      <a:pt x="1521391" y="862353"/>
                      <a:pt x="1564186" y="947949"/>
                      <a:pt x="1615856" y="999097"/>
                    </a:cubicBezTo>
                    <a:cubicBezTo>
                      <a:pt x="1667526" y="1050245"/>
                      <a:pt x="1741116" y="1060683"/>
                      <a:pt x="1784958" y="1061726"/>
                    </a:cubicBezTo>
                    <a:cubicBezTo>
                      <a:pt x="1828800" y="1062769"/>
                      <a:pt x="1846547" y="1039282"/>
                      <a:pt x="1878906" y="1005357"/>
                    </a:cubicBezTo>
                    <a:cubicBezTo>
                      <a:pt x="1911265" y="971432"/>
                      <a:pt x="1945188" y="886883"/>
                      <a:pt x="1979112" y="858178"/>
                    </a:cubicBezTo>
                    <a:cubicBezTo>
                      <a:pt x="2013036" y="829473"/>
                      <a:pt x="2044352" y="823732"/>
                      <a:pt x="2098109" y="817469"/>
                    </a:cubicBezTo>
                    <a:cubicBezTo>
                      <a:pt x="2151866" y="811206"/>
                      <a:pt x="2202490" y="813293"/>
                      <a:pt x="2401863" y="814336"/>
                    </a:cubicBezTo>
                  </a:path>
                </a:pathLst>
              </a:custGeom>
              <a:noFill/>
              <a:ln w="1524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84538" y="1828800"/>
                <a:ext cx="4779962" cy="122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76" name="Picture 2"/>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2376488" y="-215900"/>
            <a:ext cx="6540502" cy="3790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hasCustomPrompt="1"/>
          </p:nvPr>
        </p:nvSpPr>
        <p:spPr>
          <a:xfrm>
            <a:off x="841248" y="3770376"/>
            <a:ext cx="7772400" cy="801624"/>
          </a:xfrm>
        </p:spPr>
        <p:txBody>
          <a:bodyPr>
            <a:noAutofit/>
          </a:bodyPr>
          <a:lstStyle>
            <a:lvl1pPr>
              <a:defRPr sz="5300" b="1" baseline="0">
                <a:solidFill>
                  <a:schemeClr val="bg1"/>
                </a:solidFill>
              </a:defRPr>
            </a:lvl1pPr>
          </a:lstStyle>
          <a:p>
            <a:r>
              <a:rPr lang="en-US" dirty="0"/>
              <a:t>Click to edit Title</a:t>
            </a:r>
          </a:p>
        </p:txBody>
      </p:sp>
      <p:sp>
        <p:nvSpPr>
          <p:cNvPr id="8" name="Text Placeholder 7"/>
          <p:cNvSpPr>
            <a:spLocks noGrp="1"/>
          </p:cNvSpPr>
          <p:nvPr>
            <p:ph type="body" sz="quarter" idx="10" hasCustomPrompt="1"/>
          </p:nvPr>
        </p:nvSpPr>
        <p:spPr>
          <a:xfrm>
            <a:off x="838200" y="4572000"/>
            <a:ext cx="7772400" cy="685800"/>
          </a:xfrm>
        </p:spPr>
        <p:txBody>
          <a:bodyPr>
            <a:normAutofit/>
          </a:bodyPr>
          <a:lstStyle>
            <a:lvl1pPr>
              <a:defRPr sz="3300" b="0" baseline="0">
                <a:solidFill>
                  <a:schemeClr val="bg1"/>
                </a:solidFill>
              </a:defRPr>
            </a:lvl1pPr>
          </a:lstStyle>
          <a:p>
            <a:pPr lvl="0"/>
            <a:r>
              <a:rPr lang="en-US" dirty="0"/>
              <a:t>Click to edit Subtitle</a:t>
            </a:r>
          </a:p>
        </p:txBody>
      </p:sp>
      <p:sp>
        <p:nvSpPr>
          <p:cNvPr id="12" name="TextBox 11"/>
          <p:cNvSpPr txBox="1"/>
          <p:nvPr/>
        </p:nvSpPr>
        <p:spPr>
          <a:xfrm>
            <a:off x="4023360" y="5307568"/>
            <a:ext cx="2057400" cy="369332"/>
          </a:xfrm>
          <a:prstGeom prst="rect">
            <a:avLst/>
          </a:prstGeom>
          <a:noFill/>
        </p:spPr>
        <p:txBody>
          <a:bodyPr wrap="square" rtlCol="0">
            <a:spAutoFit/>
          </a:bodyPr>
          <a:lstStyle/>
          <a:p>
            <a:r>
              <a:rPr lang="en-US" b="1" dirty="0">
                <a:solidFill>
                  <a:schemeClr val="bg1"/>
                </a:solidFill>
                <a:latin typeface="Arial" pitchFamily="34" charset="0"/>
                <a:cs typeface="Arial" pitchFamily="34" charset="0"/>
              </a:rPr>
              <a:t>Presented By:</a:t>
            </a:r>
          </a:p>
        </p:txBody>
      </p:sp>
      <p:sp>
        <p:nvSpPr>
          <p:cNvPr id="14" name="Text Placeholder 13"/>
          <p:cNvSpPr>
            <a:spLocks noGrp="1"/>
          </p:cNvSpPr>
          <p:nvPr>
            <p:ph type="body" sz="quarter" idx="12" hasCustomPrompt="1"/>
          </p:nvPr>
        </p:nvSpPr>
        <p:spPr>
          <a:xfrm>
            <a:off x="4023360" y="5711190"/>
            <a:ext cx="5069713" cy="365760"/>
          </a:xfrm>
        </p:spPr>
        <p:txBody>
          <a:bodyPr>
            <a:noAutofit/>
          </a:bodyPr>
          <a:lstStyle>
            <a:lvl1pPr>
              <a:defRPr sz="1800" baseline="0">
                <a:solidFill>
                  <a:schemeClr val="bg1"/>
                </a:solidFill>
              </a:defRPr>
            </a:lvl1pPr>
          </a:lstStyle>
          <a:p>
            <a:pPr lvl="0"/>
            <a:r>
              <a:rPr lang="en-US" dirty="0"/>
              <a:t>Click to edit Presenter Name</a:t>
            </a:r>
          </a:p>
        </p:txBody>
      </p:sp>
      <p:sp>
        <p:nvSpPr>
          <p:cNvPr id="15" name="Text Placeholder 13"/>
          <p:cNvSpPr>
            <a:spLocks noGrp="1"/>
          </p:cNvSpPr>
          <p:nvPr>
            <p:ph type="body" sz="quarter" idx="13" hasCustomPrompt="1"/>
          </p:nvPr>
        </p:nvSpPr>
        <p:spPr>
          <a:xfrm>
            <a:off x="4023360" y="6111240"/>
            <a:ext cx="5069713" cy="365760"/>
          </a:xfrm>
        </p:spPr>
        <p:txBody>
          <a:bodyPr>
            <a:noAutofit/>
          </a:bodyPr>
          <a:lstStyle>
            <a:lvl1pPr>
              <a:defRPr sz="1800" baseline="0">
                <a:solidFill>
                  <a:schemeClr val="bg1"/>
                </a:solidFill>
              </a:defRPr>
            </a:lvl1pPr>
          </a:lstStyle>
          <a:p>
            <a:pPr lvl="0"/>
            <a:r>
              <a:rPr lang="en-US" dirty="0"/>
              <a:t>Click to edit Presenter Title</a:t>
            </a:r>
          </a:p>
        </p:txBody>
      </p:sp>
      <p:sp>
        <p:nvSpPr>
          <p:cNvPr id="17" name="Text Placeholder 13"/>
          <p:cNvSpPr>
            <a:spLocks noGrp="1"/>
          </p:cNvSpPr>
          <p:nvPr>
            <p:ph type="body" sz="quarter" idx="15" hasCustomPrompt="1"/>
          </p:nvPr>
        </p:nvSpPr>
        <p:spPr>
          <a:xfrm>
            <a:off x="4023360" y="6492240"/>
            <a:ext cx="5069713" cy="365760"/>
          </a:xfrm>
        </p:spPr>
        <p:txBody>
          <a:bodyPr>
            <a:noAutofit/>
          </a:bodyPr>
          <a:lstStyle>
            <a:lvl1pPr>
              <a:defRPr sz="1800" baseline="0">
                <a:solidFill>
                  <a:schemeClr val="bg1"/>
                </a:solidFill>
              </a:defRPr>
            </a:lvl1pPr>
          </a:lstStyle>
          <a:p>
            <a:pPr lvl="0"/>
            <a:r>
              <a:rPr lang="en-US" dirty="0"/>
              <a:t>Click to edit Presentation Date</a:t>
            </a:r>
          </a:p>
        </p:txBody>
      </p:sp>
    </p:spTree>
    <p:extLst>
      <p:ext uri="{BB962C8B-B14F-4D97-AF65-F5344CB8AC3E}">
        <p14:creationId xmlns:p14="http://schemas.microsoft.com/office/powerpoint/2010/main" val="31639405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Interview Closing Slides">
    <p:bg>
      <p:bgPr>
        <a:blipFill dpi="0" rotWithShape="1">
          <a:blip r:embed="rId2">
            <a:alphaModFix amt="58000"/>
            <a:lum/>
          </a:blip>
          <a:srcRect/>
          <a:stretch>
            <a:fillRect l="-8000" r="-8000"/>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ctrTitle" hasCustomPrompt="1"/>
          </p:nvPr>
        </p:nvSpPr>
        <p:spPr>
          <a:xfrm>
            <a:off x="239713" y="228600"/>
            <a:ext cx="7772400" cy="2066925"/>
          </a:xfrm>
        </p:spPr>
        <p:txBody>
          <a:bodyPr/>
          <a:lstStyle>
            <a:lvl1pPr>
              <a:defRPr b="0" i="0" cap="none" baseline="0">
                <a:solidFill>
                  <a:schemeClr val="tx1"/>
                </a:solidFill>
              </a:defRPr>
            </a:lvl1pPr>
          </a:lstStyle>
          <a:p>
            <a:r>
              <a:rPr lang="en-US" dirty="0"/>
              <a:t>Thank You For Inviting Us</a:t>
            </a:r>
          </a:p>
        </p:txBody>
      </p:sp>
      <p:pic>
        <p:nvPicPr>
          <p:cNvPr id="7" name="Picture 6"/>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24600" y="5541168"/>
            <a:ext cx="2415548" cy="915988"/>
          </a:xfrm>
          <a:prstGeom prst="rect">
            <a:avLst/>
          </a:prstGeom>
        </p:spPr>
      </p:pic>
    </p:spTree>
    <p:extLst>
      <p:ext uri="{BB962C8B-B14F-4D97-AF65-F5344CB8AC3E}">
        <p14:creationId xmlns:p14="http://schemas.microsoft.com/office/powerpoint/2010/main" val="51060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6" name="Content Placeholder 2"/>
          <p:cNvSpPr>
            <a:spLocks noGrp="1"/>
          </p:cNvSpPr>
          <p:nvPr>
            <p:ph idx="1"/>
          </p:nvPr>
        </p:nvSpPr>
        <p:spPr>
          <a:xfrm>
            <a:off x="685800" y="1981200"/>
            <a:ext cx="7772400" cy="4038600"/>
          </a:xfrm>
        </p:spPr>
        <p:txBody>
          <a:bodyPr/>
          <a:lstStyle>
            <a:lvl1pPr>
              <a:defRPr>
                <a:solidFill>
                  <a:schemeClr val="bg1"/>
                </a:solidFill>
              </a:defRPr>
            </a:lvl1pPr>
            <a:lvl2pPr>
              <a:defRPr>
                <a:solidFill>
                  <a:srgbClr val="00B0F0"/>
                </a:solidFill>
              </a:defRPr>
            </a:lvl2pPr>
            <a:lvl3pPr>
              <a:defRPr>
                <a:solidFill>
                  <a:srgbClr val="00B0F0"/>
                </a:solidFill>
              </a:defRPr>
            </a:lvl3pPr>
            <a:lvl4pPr>
              <a:defRPr>
                <a:solidFill>
                  <a:srgbClr val="00B0F0"/>
                </a:solidFill>
              </a:defRPr>
            </a:lvl4pPr>
            <a:lvl5pPr>
              <a:defRPr>
                <a:solidFill>
                  <a:srgbClr val="00B0F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2"/>
          <p:cNvSpPr>
            <a:spLocks noGrp="1"/>
          </p:cNvSpPr>
          <p:nvPr>
            <p:ph type="sldNum" sz="quarter" idx="10"/>
          </p:nvPr>
        </p:nvSpPr>
        <p:spPr/>
        <p:txBody>
          <a:bodyPr/>
          <a:lstStyle>
            <a:lvl1pPr>
              <a:defRPr>
                <a:solidFill>
                  <a:schemeClr val="bg1"/>
                </a:solidFill>
              </a:defRPr>
            </a:lvl1pPr>
          </a:lstStyle>
          <a:p>
            <a:fld id="{56398E72-190A-4A67-A631-793961E1BCA1}" type="slidenum">
              <a:rPr lang="en-US" smtClean="0"/>
              <a:pPr/>
              <a:t>‹#›</a:t>
            </a:fld>
            <a:endParaRPr lang="en-US"/>
          </a:p>
        </p:txBody>
      </p:sp>
      <p:sp>
        <p:nvSpPr>
          <p:cNvPr id="5" name="Footer Placeholder 4"/>
          <p:cNvSpPr>
            <a:spLocks noGrp="1"/>
          </p:cNvSpPr>
          <p:nvPr>
            <p:ph type="ftr" sz="quarter" idx="11"/>
          </p:nvPr>
        </p:nvSpPr>
        <p:spPr/>
        <p:txBody>
          <a:bodyPr/>
          <a:lstStyle>
            <a:lvl1pPr marL="0" algn="l" defTabSz="914400" rtl="0" eaLnBrk="1" latinLnBrk="0" hangingPunct="1">
              <a:defRPr lang="en-US" sz="1200" b="0" kern="1200" cap="small" baseline="0">
                <a:solidFill>
                  <a:schemeClr val="bg1"/>
                </a:solidFill>
                <a:latin typeface="+mn-lt"/>
                <a:ea typeface="+mn-ea"/>
                <a:cs typeface="+mn-cs"/>
              </a:defRPr>
            </a:lvl1pPr>
          </a:lstStyle>
          <a:p>
            <a:pPr>
              <a:defRPr/>
            </a:pPr>
            <a:r>
              <a:rPr lang="en-US"/>
              <a:t>Tab 12-2 Open Loop vs. Closed Loop Tuning Method</a:t>
            </a:r>
            <a:endParaRPr/>
          </a:p>
        </p:txBody>
      </p:sp>
    </p:spTree>
    <p:extLst>
      <p:ext uri="{BB962C8B-B14F-4D97-AF65-F5344CB8AC3E}">
        <p14:creationId xmlns:p14="http://schemas.microsoft.com/office/powerpoint/2010/main" val="7084541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6324600" y="5334000"/>
            <a:ext cx="2286000" cy="1066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90946" name="Rectangle 2"/>
          <p:cNvSpPr>
            <a:spLocks noGrp="1" noChangeArrowheads="1"/>
          </p:cNvSpPr>
          <p:nvPr>
            <p:ph type="ctrTitle"/>
          </p:nvPr>
        </p:nvSpPr>
        <p:spPr>
          <a:xfrm>
            <a:off x="239713" y="1635125"/>
            <a:ext cx="7772400" cy="2038350"/>
          </a:xfrm>
        </p:spPr>
        <p:txBody>
          <a:bodyPr/>
          <a:lstStyle>
            <a:lvl1pPr>
              <a:defRPr b="1" i="1">
                <a:solidFill>
                  <a:schemeClr val="tx1"/>
                </a:solidFill>
              </a:defRPr>
            </a:lvl1pPr>
          </a:lstStyle>
          <a:p>
            <a:r>
              <a:rPr lang="en-US" dirty="0"/>
              <a:t>Click to edit Master title style</a:t>
            </a:r>
          </a:p>
        </p:txBody>
      </p:sp>
      <p:sp>
        <p:nvSpPr>
          <p:cNvPr id="1490948" name="Rectangle 4"/>
          <p:cNvSpPr>
            <a:spLocks noGrp="1" noChangeArrowheads="1"/>
          </p:cNvSpPr>
          <p:nvPr>
            <p:ph type="subTitle" sz="quarter" idx="1"/>
          </p:nvPr>
        </p:nvSpPr>
        <p:spPr>
          <a:xfrm>
            <a:off x="239713" y="3779838"/>
            <a:ext cx="7769225" cy="1489075"/>
          </a:xfrm>
        </p:spPr>
        <p:txBody>
          <a:bodyPr/>
          <a:lstStyle>
            <a:lvl1pPr marL="0" indent="0">
              <a:buFontTx/>
              <a:buNone/>
              <a:defRPr i="1">
                <a:solidFill>
                  <a:srgbClr val="9A0102"/>
                </a:solidFill>
              </a:defRPr>
            </a:lvl1pPr>
          </a:lstStyle>
          <a:p>
            <a:r>
              <a:rPr lang="en-US"/>
              <a:t>Click to edit Master subtitle style</a:t>
            </a:r>
          </a:p>
        </p:txBody>
      </p:sp>
      <p:pic>
        <p:nvPicPr>
          <p:cNvPr id="7" name="Picture 8" descr="2t.jpg                                                         00340C0AMacintosh HD                   BA577892:"/>
          <p:cNvPicPr>
            <a:picLocks noChangeAspect="1" noChangeArrowheads="1"/>
          </p:cNvPicPr>
          <p:nvPr/>
        </p:nvPicPr>
        <p:blipFill>
          <a:blip r:embed="rId3" cstate="print"/>
          <a:srcRect b="78769"/>
          <a:stretch>
            <a:fillRect/>
          </a:stretch>
        </p:blipFill>
        <p:spPr bwMode="auto">
          <a:xfrm>
            <a:off x="-19050" y="-14288"/>
            <a:ext cx="9182100" cy="1462088"/>
          </a:xfrm>
          <a:prstGeom prst="rect">
            <a:avLst/>
          </a:prstGeom>
          <a:noFill/>
          <a:ln w="9525">
            <a:noFill/>
            <a:miter lim="800000"/>
            <a:headEnd/>
            <a:tailEnd/>
          </a:ln>
        </p:spPr>
      </p:pic>
      <p:sp>
        <p:nvSpPr>
          <p:cNvPr id="8" name="Rectangle 3"/>
          <p:cNvSpPr>
            <a:spLocks noChangeArrowheads="1"/>
          </p:cNvSpPr>
          <p:nvPr/>
        </p:nvSpPr>
        <p:spPr bwMode="auto">
          <a:xfrm>
            <a:off x="239713" y="5292725"/>
            <a:ext cx="7769225" cy="1271977"/>
          </a:xfrm>
          <a:prstGeom prst="rect">
            <a:avLst/>
          </a:prstGeom>
          <a:noFill/>
          <a:ln w="9525">
            <a:noFill/>
            <a:miter lim="800000"/>
            <a:headEnd/>
            <a:tailEnd/>
          </a:ln>
          <a:effectLst/>
        </p:spPr>
        <p:txBody>
          <a:bodyPr anchor="ctr"/>
          <a:lstStyle/>
          <a:p>
            <a:pPr eaLnBrk="1" hangingPunct="1">
              <a:spcBef>
                <a:spcPts val="600"/>
              </a:spcBef>
            </a:pPr>
            <a:r>
              <a:rPr lang="en-US" sz="1800" dirty="0">
                <a:solidFill>
                  <a:srgbClr val="AA2526"/>
                </a:solidFill>
                <a:latin typeface="+mn-lt"/>
              </a:rPr>
              <a:t>Presented By:</a:t>
            </a:r>
            <a:br>
              <a:rPr lang="en-US" sz="1800" dirty="0">
                <a:solidFill>
                  <a:srgbClr val="AA2526"/>
                </a:solidFill>
                <a:latin typeface="+mn-lt"/>
              </a:rPr>
            </a:br>
            <a:r>
              <a:rPr lang="en-US" sz="1800" dirty="0">
                <a:solidFill>
                  <a:srgbClr val="AA2526"/>
                </a:solidFill>
                <a:latin typeface="+mn-lt"/>
              </a:rPr>
              <a:t>David Sellers, Senior Engineer</a:t>
            </a:r>
            <a:br>
              <a:rPr lang="en-US" sz="1800" dirty="0">
                <a:solidFill>
                  <a:srgbClr val="AA2526"/>
                </a:solidFill>
                <a:latin typeface="+mn-lt"/>
              </a:rPr>
            </a:br>
            <a:r>
              <a:rPr lang="en-US" sz="1800" dirty="0">
                <a:solidFill>
                  <a:srgbClr val="AA2526"/>
                </a:solidFill>
                <a:latin typeface="+mn-lt"/>
              </a:rPr>
              <a:t>Facility Dynamics Engineering</a:t>
            </a:r>
          </a:p>
        </p:txBody>
      </p:sp>
      <p:pic>
        <p:nvPicPr>
          <p:cNvPr id="10" name="Picture 8" descr="2t.jpg                                                         00340C0AMacintosh HD                   BA577892:"/>
          <p:cNvPicPr>
            <a:picLocks noChangeAspect="1" noChangeArrowheads="1"/>
          </p:cNvPicPr>
          <p:nvPr userDrawn="1"/>
        </p:nvPicPr>
        <p:blipFill>
          <a:blip r:embed="rId3" cstate="print"/>
          <a:srcRect b="78769"/>
          <a:stretch>
            <a:fillRect/>
          </a:stretch>
        </p:blipFill>
        <p:spPr bwMode="auto">
          <a:xfrm>
            <a:off x="-19050" y="-14288"/>
            <a:ext cx="9182100" cy="1462088"/>
          </a:xfrm>
          <a:prstGeom prst="rect">
            <a:avLst/>
          </a:prstGeom>
          <a:noFill/>
          <a:ln w="9525">
            <a:noFill/>
            <a:miter lim="800000"/>
            <a:headEnd/>
            <a:tailEnd/>
          </a:ln>
        </p:spPr>
      </p:pic>
    </p:spTree>
    <p:extLst>
      <p:ext uri="{BB962C8B-B14F-4D97-AF65-F5344CB8AC3E}">
        <p14:creationId xmlns:p14="http://schemas.microsoft.com/office/powerpoint/2010/main" val="155737078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FDE Logo Title Slide - White">
    <p:bg>
      <p:bgPr>
        <a:gradFill>
          <a:gsLst>
            <a:gs pos="48000">
              <a:schemeClr val="bg1"/>
            </a:gs>
            <a:gs pos="80000">
              <a:schemeClr val="tx1"/>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41248" y="3770376"/>
            <a:ext cx="7772400" cy="801624"/>
          </a:xfrm>
        </p:spPr>
        <p:txBody>
          <a:bodyPr>
            <a:noAutofit/>
          </a:bodyPr>
          <a:lstStyle>
            <a:lvl1pPr>
              <a:defRPr sz="5300" b="1" baseline="0">
                <a:solidFill>
                  <a:schemeClr val="bg1"/>
                </a:solidFill>
              </a:defRPr>
            </a:lvl1pPr>
          </a:lstStyle>
          <a:p>
            <a:r>
              <a:rPr lang="en-US" dirty="0"/>
              <a:t>Click to edit Title</a:t>
            </a:r>
          </a:p>
        </p:txBody>
      </p:sp>
      <p:sp>
        <p:nvSpPr>
          <p:cNvPr id="8" name="Text Placeholder 7"/>
          <p:cNvSpPr>
            <a:spLocks noGrp="1"/>
          </p:cNvSpPr>
          <p:nvPr>
            <p:ph type="body" sz="quarter" idx="10" hasCustomPrompt="1"/>
          </p:nvPr>
        </p:nvSpPr>
        <p:spPr>
          <a:xfrm>
            <a:off x="838200" y="4572000"/>
            <a:ext cx="7772400" cy="685800"/>
          </a:xfrm>
        </p:spPr>
        <p:txBody>
          <a:bodyPr>
            <a:normAutofit/>
          </a:bodyPr>
          <a:lstStyle>
            <a:lvl1pPr>
              <a:defRPr sz="3300" b="0" baseline="0">
                <a:solidFill>
                  <a:schemeClr val="bg1"/>
                </a:solidFill>
              </a:defRPr>
            </a:lvl1pPr>
          </a:lstStyle>
          <a:p>
            <a:pPr lvl="0"/>
            <a:r>
              <a:rPr lang="en-US" dirty="0"/>
              <a:t>Click to edit Subtitle</a:t>
            </a:r>
          </a:p>
        </p:txBody>
      </p:sp>
      <p:sp>
        <p:nvSpPr>
          <p:cNvPr id="12" name="TextBox 11"/>
          <p:cNvSpPr txBox="1"/>
          <p:nvPr/>
        </p:nvSpPr>
        <p:spPr>
          <a:xfrm>
            <a:off x="4023360" y="5307568"/>
            <a:ext cx="2057400" cy="369332"/>
          </a:xfrm>
          <a:prstGeom prst="rect">
            <a:avLst/>
          </a:prstGeom>
          <a:noFill/>
        </p:spPr>
        <p:txBody>
          <a:bodyPr wrap="square" rtlCol="0">
            <a:spAutoFit/>
          </a:bodyPr>
          <a:lstStyle/>
          <a:p>
            <a:r>
              <a:rPr lang="en-US" b="1" dirty="0">
                <a:solidFill>
                  <a:schemeClr val="bg1"/>
                </a:solidFill>
                <a:latin typeface="Arial" pitchFamily="34" charset="0"/>
                <a:cs typeface="Arial" pitchFamily="34" charset="0"/>
              </a:rPr>
              <a:t>Presented By:</a:t>
            </a:r>
          </a:p>
        </p:txBody>
      </p:sp>
      <p:sp>
        <p:nvSpPr>
          <p:cNvPr id="14" name="Text Placeholder 13"/>
          <p:cNvSpPr>
            <a:spLocks noGrp="1"/>
          </p:cNvSpPr>
          <p:nvPr>
            <p:ph type="body" sz="quarter" idx="12" hasCustomPrompt="1"/>
          </p:nvPr>
        </p:nvSpPr>
        <p:spPr>
          <a:xfrm>
            <a:off x="4023360" y="5711190"/>
            <a:ext cx="5069713" cy="365760"/>
          </a:xfrm>
        </p:spPr>
        <p:txBody>
          <a:bodyPr>
            <a:noAutofit/>
          </a:bodyPr>
          <a:lstStyle>
            <a:lvl1pPr>
              <a:defRPr sz="1800" baseline="0">
                <a:solidFill>
                  <a:schemeClr val="bg1"/>
                </a:solidFill>
              </a:defRPr>
            </a:lvl1pPr>
          </a:lstStyle>
          <a:p>
            <a:pPr lvl="0"/>
            <a:r>
              <a:rPr lang="en-US" dirty="0"/>
              <a:t>Click to edit Presenter Name</a:t>
            </a:r>
          </a:p>
        </p:txBody>
      </p:sp>
      <p:sp>
        <p:nvSpPr>
          <p:cNvPr id="15" name="Text Placeholder 13"/>
          <p:cNvSpPr>
            <a:spLocks noGrp="1"/>
          </p:cNvSpPr>
          <p:nvPr>
            <p:ph type="body" sz="quarter" idx="13" hasCustomPrompt="1"/>
          </p:nvPr>
        </p:nvSpPr>
        <p:spPr>
          <a:xfrm>
            <a:off x="4023360" y="6111240"/>
            <a:ext cx="5069713" cy="365760"/>
          </a:xfrm>
        </p:spPr>
        <p:txBody>
          <a:bodyPr>
            <a:noAutofit/>
          </a:bodyPr>
          <a:lstStyle>
            <a:lvl1pPr>
              <a:defRPr sz="1800" baseline="0">
                <a:solidFill>
                  <a:schemeClr val="bg1"/>
                </a:solidFill>
              </a:defRPr>
            </a:lvl1pPr>
          </a:lstStyle>
          <a:p>
            <a:pPr lvl="0"/>
            <a:r>
              <a:rPr lang="en-US" dirty="0"/>
              <a:t>Click to edit Presenter Title</a:t>
            </a:r>
          </a:p>
        </p:txBody>
      </p:sp>
      <p:sp>
        <p:nvSpPr>
          <p:cNvPr id="17" name="Text Placeholder 13"/>
          <p:cNvSpPr>
            <a:spLocks noGrp="1"/>
          </p:cNvSpPr>
          <p:nvPr>
            <p:ph type="body" sz="quarter" idx="15" hasCustomPrompt="1"/>
          </p:nvPr>
        </p:nvSpPr>
        <p:spPr>
          <a:xfrm>
            <a:off x="4023360" y="6492240"/>
            <a:ext cx="5069713" cy="365760"/>
          </a:xfrm>
        </p:spPr>
        <p:txBody>
          <a:bodyPr>
            <a:noAutofit/>
          </a:bodyPr>
          <a:lstStyle>
            <a:lvl1pPr>
              <a:defRPr sz="1800" baseline="0">
                <a:solidFill>
                  <a:schemeClr val="bg1"/>
                </a:solidFill>
              </a:defRPr>
            </a:lvl1pPr>
          </a:lstStyle>
          <a:p>
            <a:pPr lvl="0"/>
            <a:r>
              <a:rPr lang="en-US" dirty="0"/>
              <a:t>Click to edit Presentation Date</a:t>
            </a:r>
          </a:p>
        </p:txBody>
      </p:sp>
      <p:grpSp>
        <p:nvGrpSpPr>
          <p:cNvPr id="9" name="Group 8"/>
          <p:cNvGrpSpPr/>
          <p:nvPr userDrawn="1"/>
        </p:nvGrpSpPr>
        <p:grpSpPr>
          <a:xfrm>
            <a:off x="820944" y="-355600"/>
            <a:ext cx="8094456" cy="3790904"/>
            <a:chOff x="820944" y="-355600"/>
            <a:chExt cx="8094456" cy="3790904"/>
          </a:xfrm>
        </p:grpSpPr>
        <p:sp>
          <p:nvSpPr>
            <p:cNvPr id="10" name="Rectangle 9"/>
            <p:cNvSpPr/>
            <p:nvPr/>
          </p:nvSpPr>
          <p:spPr>
            <a:xfrm>
              <a:off x="942975" y="1626871"/>
              <a:ext cx="154305" cy="36703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097280" y="1431926"/>
              <a:ext cx="158176"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255456" y="826135"/>
              <a:ext cx="325694" cy="11677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581150" y="1036321"/>
              <a:ext cx="321684" cy="957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1902834" y="361952"/>
              <a:ext cx="310776" cy="16319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205099" y="1431926"/>
              <a:ext cx="171389"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373740" y="545375"/>
              <a:ext cx="310677" cy="144852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684417" y="1623060"/>
              <a:ext cx="154305" cy="37084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Connector 21"/>
            <p:cNvCxnSpPr/>
            <p:nvPr/>
          </p:nvCxnSpPr>
          <p:spPr>
            <a:xfrm>
              <a:off x="962025"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147317"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1332609"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517901"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1703193"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888485"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2073777"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2259069"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2444361"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2629653"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2814945"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820944" y="213469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flipH="1">
              <a:off x="820944" y="231757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820944" y="250045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820944" y="2683339"/>
              <a:ext cx="2127462" cy="0"/>
            </a:xfrm>
            <a:prstGeom prst="line">
              <a:avLst/>
            </a:prstGeom>
            <a:ln w="41275" cap="sq">
              <a:solidFill>
                <a:schemeClr val="bg1">
                  <a:lumMod val="7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flipH="1">
              <a:off x="820944" y="2866219"/>
              <a:ext cx="2127462" cy="0"/>
            </a:xfrm>
            <a:prstGeom prst="line">
              <a:avLst/>
            </a:prstGeom>
            <a:ln w="41275" cap="sq">
              <a:solidFill>
                <a:schemeClr val="bg1">
                  <a:lumMod val="7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820944" y="3049099"/>
              <a:ext cx="2127462" cy="0"/>
            </a:xfrm>
            <a:prstGeom prst="line">
              <a:avLst/>
            </a:prstGeom>
            <a:ln w="41275" cap="sq">
              <a:solidFill>
                <a:schemeClr val="bg1">
                  <a:lumMod val="75000"/>
                  <a:alpha val="20000"/>
                </a:schemeClr>
              </a:solidFill>
            </a:ln>
          </p:spPr>
          <p:style>
            <a:lnRef idx="1">
              <a:schemeClr val="accent1"/>
            </a:lnRef>
            <a:fillRef idx="0">
              <a:schemeClr val="accent1"/>
            </a:fillRef>
            <a:effectRef idx="0">
              <a:schemeClr val="accent1"/>
            </a:effectRef>
            <a:fontRef idx="minor">
              <a:schemeClr val="tx1"/>
            </a:fontRef>
          </p:style>
        </p:cxnSp>
        <p:grpSp>
          <p:nvGrpSpPr>
            <p:cNvPr id="39" name="Group 38"/>
            <p:cNvGrpSpPr/>
            <p:nvPr/>
          </p:nvGrpSpPr>
          <p:grpSpPr>
            <a:xfrm>
              <a:off x="930058" y="1064566"/>
              <a:ext cx="7333661" cy="1991577"/>
              <a:chOff x="930058" y="1064566"/>
              <a:chExt cx="7333661" cy="1991577"/>
            </a:xfrm>
          </p:grpSpPr>
          <p:cxnSp>
            <p:nvCxnSpPr>
              <p:cNvPr id="41" name="Straight Connector 40"/>
              <p:cNvCxnSpPr/>
              <p:nvPr/>
            </p:nvCxnSpPr>
            <p:spPr>
              <a:xfrm>
                <a:off x="3331921" y="1875542"/>
                <a:ext cx="4931798" cy="0"/>
              </a:xfrm>
              <a:prstGeom prst="line">
                <a:avLst/>
              </a:prstGeom>
              <a:noFill/>
              <a:ln w="152400" cap="rnd">
                <a:gradFill flip="none" rotWithShape="1">
                  <a:gsLst>
                    <a:gs pos="0">
                      <a:srgbClr val="008FFC"/>
                    </a:gs>
                    <a:gs pos="100000">
                      <a:schemeClr val="accent1"/>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sp>
            <p:nvSpPr>
              <p:cNvPr id="42" name="Freeform 41"/>
              <p:cNvSpPr/>
              <p:nvPr/>
            </p:nvSpPr>
            <p:spPr>
              <a:xfrm>
                <a:off x="5886578" y="1786879"/>
                <a:ext cx="131163" cy="188644"/>
              </a:xfrm>
              <a:custGeom>
                <a:avLst/>
                <a:gdLst>
                  <a:gd name="connsiteX0" fmla="*/ 130723 w 130723"/>
                  <a:gd name="connsiteY0" fmla="*/ 0 h 188644"/>
                  <a:gd name="connsiteX1" fmla="*/ 107142 w 130723"/>
                  <a:gd name="connsiteY1" fmla="*/ 55021 h 188644"/>
                  <a:gd name="connsiteX2" fmla="*/ 86182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4960 w 130723"/>
                  <a:gd name="connsiteY3" fmla="*/ 70742 h 188644"/>
                  <a:gd name="connsiteX4" fmla="*/ 4960 w 130723"/>
                  <a:gd name="connsiteY4" fmla="*/ 125763 h 188644"/>
                  <a:gd name="connsiteX5" fmla="*/ 52121 w 130723"/>
                  <a:gd name="connsiteY5" fmla="*/ 188644 h 188644"/>
                  <a:gd name="connsiteX0" fmla="*/ 132203 w 132203"/>
                  <a:gd name="connsiteY0" fmla="*/ 0 h 188644"/>
                  <a:gd name="connsiteX1" fmla="*/ 108622 w 132203"/>
                  <a:gd name="connsiteY1" fmla="*/ 55021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2191 w 132203"/>
                  <a:gd name="connsiteY1" fmla="*/ 32396 h 188644"/>
                  <a:gd name="connsiteX2" fmla="*/ 108622 w 132203"/>
                  <a:gd name="connsiteY2" fmla="*/ 45430 h 188644"/>
                  <a:gd name="connsiteX3" fmla="*/ 62150 w 132203"/>
                  <a:gd name="connsiteY3" fmla="*/ 49470 h 188644"/>
                  <a:gd name="connsiteX4" fmla="*/ 6440 w 132203"/>
                  <a:gd name="connsiteY4" fmla="*/ 70742 h 188644"/>
                  <a:gd name="connsiteX5" fmla="*/ 6440 w 132203"/>
                  <a:gd name="connsiteY5" fmla="*/ 125763 h 188644"/>
                  <a:gd name="connsiteX6" fmla="*/ 53601 w 132203"/>
                  <a:gd name="connsiteY6"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4335 w 132203"/>
                  <a:gd name="connsiteY1" fmla="*/ 43049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1163 w 131163"/>
                  <a:gd name="connsiteY0" fmla="*/ 0 h 188644"/>
                  <a:gd name="connsiteX1" fmla="*/ 93295 w 131163"/>
                  <a:gd name="connsiteY1" fmla="*/ 43049 h 188644"/>
                  <a:gd name="connsiteX2" fmla="*/ 44441 w 131163"/>
                  <a:gd name="connsiteY2" fmla="*/ 54232 h 188644"/>
                  <a:gd name="connsiteX3" fmla="*/ 5400 w 131163"/>
                  <a:gd name="connsiteY3" fmla="*/ 70742 h 188644"/>
                  <a:gd name="connsiteX4" fmla="*/ 5400 w 131163"/>
                  <a:gd name="connsiteY4" fmla="*/ 125763 h 188644"/>
                  <a:gd name="connsiteX5" fmla="*/ 52561 w 131163"/>
                  <a:gd name="connsiteY5" fmla="*/ 188644 h 188644"/>
                  <a:gd name="connsiteX0" fmla="*/ 131163 w 131163"/>
                  <a:gd name="connsiteY0" fmla="*/ 0 h 188644"/>
                  <a:gd name="connsiteX1" fmla="*/ 93295 w 131163"/>
                  <a:gd name="connsiteY1" fmla="*/ 43049 h 188644"/>
                  <a:gd name="connsiteX2" fmla="*/ 5400 w 131163"/>
                  <a:gd name="connsiteY2" fmla="*/ 70742 h 188644"/>
                  <a:gd name="connsiteX3" fmla="*/ 5400 w 131163"/>
                  <a:gd name="connsiteY3" fmla="*/ 125763 h 188644"/>
                  <a:gd name="connsiteX4" fmla="*/ 52561 w 131163"/>
                  <a:gd name="connsiteY4" fmla="*/ 188644 h 188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63" h="188644">
                    <a:moveTo>
                      <a:pt x="131163" y="0"/>
                    </a:moveTo>
                    <a:cubicBezTo>
                      <a:pt x="126250" y="9465"/>
                      <a:pt x="114255" y="31259"/>
                      <a:pt x="93295" y="43049"/>
                    </a:cubicBezTo>
                    <a:cubicBezTo>
                      <a:pt x="72335" y="54839"/>
                      <a:pt x="20049" y="56956"/>
                      <a:pt x="5400" y="70742"/>
                    </a:cubicBezTo>
                    <a:cubicBezTo>
                      <a:pt x="-1107" y="82664"/>
                      <a:pt x="-2460" y="106113"/>
                      <a:pt x="5400" y="125763"/>
                    </a:cubicBezTo>
                    <a:cubicBezTo>
                      <a:pt x="13260" y="145413"/>
                      <a:pt x="34657" y="166374"/>
                      <a:pt x="52561" y="188644"/>
                    </a:cubicBez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p:nvPr/>
            </p:nvSpPr>
            <p:spPr>
              <a:xfrm>
                <a:off x="5970742" y="1792882"/>
                <a:ext cx="105508" cy="169452"/>
              </a:xfrm>
              <a:custGeom>
                <a:avLst/>
                <a:gdLst>
                  <a:gd name="connsiteX0" fmla="*/ 105508 w 105508"/>
                  <a:gd name="connsiteY0" fmla="*/ 0 h 169452"/>
                  <a:gd name="connsiteX1" fmla="*/ 76733 w 105508"/>
                  <a:gd name="connsiteY1" fmla="*/ 92719 h 169452"/>
                  <a:gd name="connsiteX2" fmla="*/ 38367 w 105508"/>
                  <a:gd name="connsiteY2" fmla="*/ 134283 h 169452"/>
                  <a:gd name="connsiteX3" fmla="*/ 0 w 105508"/>
                  <a:gd name="connsiteY3" fmla="*/ 169452 h 169452"/>
                </a:gdLst>
                <a:ahLst/>
                <a:cxnLst>
                  <a:cxn ang="0">
                    <a:pos x="connsiteX0" y="connsiteY0"/>
                  </a:cxn>
                  <a:cxn ang="0">
                    <a:pos x="connsiteX1" y="connsiteY1"/>
                  </a:cxn>
                  <a:cxn ang="0">
                    <a:pos x="connsiteX2" y="connsiteY2"/>
                  </a:cxn>
                  <a:cxn ang="0">
                    <a:pos x="connsiteX3" y="connsiteY3"/>
                  </a:cxn>
                </a:cxnLst>
                <a:rect l="l" t="t" r="r" b="b"/>
                <a:pathLst>
                  <a:path w="105508" h="169452">
                    <a:moveTo>
                      <a:pt x="105508" y="0"/>
                    </a:moveTo>
                    <a:cubicBezTo>
                      <a:pt x="96715" y="35169"/>
                      <a:pt x="87923" y="70339"/>
                      <a:pt x="76733" y="92719"/>
                    </a:cubicBezTo>
                    <a:cubicBezTo>
                      <a:pt x="65543" y="115099"/>
                      <a:pt x="51156" y="121494"/>
                      <a:pt x="38367" y="134283"/>
                    </a:cubicBezTo>
                    <a:cubicBezTo>
                      <a:pt x="25578" y="147072"/>
                      <a:pt x="12789" y="158262"/>
                      <a:pt x="0" y="169452"/>
                    </a:cubicBezTo>
                  </a:path>
                </a:pathLst>
              </a:custGeom>
              <a:no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a:off x="4863096" y="1780833"/>
                <a:ext cx="131163" cy="188644"/>
              </a:xfrm>
              <a:custGeom>
                <a:avLst/>
                <a:gdLst>
                  <a:gd name="connsiteX0" fmla="*/ 130723 w 130723"/>
                  <a:gd name="connsiteY0" fmla="*/ 0 h 188644"/>
                  <a:gd name="connsiteX1" fmla="*/ 107142 w 130723"/>
                  <a:gd name="connsiteY1" fmla="*/ 55021 h 188644"/>
                  <a:gd name="connsiteX2" fmla="*/ 86182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4960 w 130723"/>
                  <a:gd name="connsiteY3" fmla="*/ 70742 h 188644"/>
                  <a:gd name="connsiteX4" fmla="*/ 4960 w 130723"/>
                  <a:gd name="connsiteY4" fmla="*/ 125763 h 188644"/>
                  <a:gd name="connsiteX5" fmla="*/ 52121 w 130723"/>
                  <a:gd name="connsiteY5" fmla="*/ 188644 h 188644"/>
                  <a:gd name="connsiteX0" fmla="*/ 132203 w 132203"/>
                  <a:gd name="connsiteY0" fmla="*/ 0 h 188644"/>
                  <a:gd name="connsiteX1" fmla="*/ 108622 w 132203"/>
                  <a:gd name="connsiteY1" fmla="*/ 55021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2191 w 132203"/>
                  <a:gd name="connsiteY1" fmla="*/ 32396 h 188644"/>
                  <a:gd name="connsiteX2" fmla="*/ 108622 w 132203"/>
                  <a:gd name="connsiteY2" fmla="*/ 45430 h 188644"/>
                  <a:gd name="connsiteX3" fmla="*/ 62150 w 132203"/>
                  <a:gd name="connsiteY3" fmla="*/ 49470 h 188644"/>
                  <a:gd name="connsiteX4" fmla="*/ 6440 w 132203"/>
                  <a:gd name="connsiteY4" fmla="*/ 70742 h 188644"/>
                  <a:gd name="connsiteX5" fmla="*/ 6440 w 132203"/>
                  <a:gd name="connsiteY5" fmla="*/ 125763 h 188644"/>
                  <a:gd name="connsiteX6" fmla="*/ 53601 w 132203"/>
                  <a:gd name="connsiteY6"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4335 w 132203"/>
                  <a:gd name="connsiteY1" fmla="*/ 43049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1163 w 131163"/>
                  <a:gd name="connsiteY0" fmla="*/ 0 h 188644"/>
                  <a:gd name="connsiteX1" fmla="*/ 93295 w 131163"/>
                  <a:gd name="connsiteY1" fmla="*/ 43049 h 188644"/>
                  <a:gd name="connsiteX2" fmla="*/ 44441 w 131163"/>
                  <a:gd name="connsiteY2" fmla="*/ 54232 h 188644"/>
                  <a:gd name="connsiteX3" fmla="*/ 5400 w 131163"/>
                  <a:gd name="connsiteY3" fmla="*/ 70742 h 188644"/>
                  <a:gd name="connsiteX4" fmla="*/ 5400 w 131163"/>
                  <a:gd name="connsiteY4" fmla="*/ 125763 h 188644"/>
                  <a:gd name="connsiteX5" fmla="*/ 52561 w 131163"/>
                  <a:gd name="connsiteY5" fmla="*/ 188644 h 188644"/>
                  <a:gd name="connsiteX0" fmla="*/ 131163 w 131163"/>
                  <a:gd name="connsiteY0" fmla="*/ 0 h 188644"/>
                  <a:gd name="connsiteX1" fmla="*/ 93295 w 131163"/>
                  <a:gd name="connsiteY1" fmla="*/ 43049 h 188644"/>
                  <a:gd name="connsiteX2" fmla="*/ 5400 w 131163"/>
                  <a:gd name="connsiteY2" fmla="*/ 70742 h 188644"/>
                  <a:gd name="connsiteX3" fmla="*/ 5400 w 131163"/>
                  <a:gd name="connsiteY3" fmla="*/ 125763 h 188644"/>
                  <a:gd name="connsiteX4" fmla="*/ 52561 w 131163"/>
                  <a:gd name="connsiteY4" fmla="*/ 188644 h 188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63" h="188644">
                    <a:moveTo>
                      <a:pt x="131163" y="0"/>
                    </a:moveTo>
                    <a:cubicBezTo>
                      <a:pt x="126250" y="9465"/>
                      <a:pt x="114255" y="31259"/>
                      <a:pt x="93295" y="43049"/>
                    </a:cubicBezTo>
                    <a:cubicBezTo>
                      <a:pt x="72335" y="54839"/>
                      <a:pt x="20049" y="56956"/>
                      <a:pt x="5400" y="70742"/>
                    </a:cubicBezTo>
                    <a:cubicBezTo>
                      <a:pt x="-1107" y="82664"/>
                      <a:pt x="-2460" y="106113"/>
                      <a:pt x="5400" y="125763"/>
                    </a:cubicBezTo>
                    <a:cubicBezTo>
                      <a:pt x="13260" y="145413"/>
                      <a:pt x="34657" y="166374"/>
                      <a:pt x="52561" y="188644"/>
                    </a:cubicBez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a:off x="4930593" y="1793979"/>
                <a:ext cx="105508" cy="169452"/>
              </a:xfrm>
              <a:custGeom>
                <a:avLst/>
                <a:gdLst>
                  <a:gd name="connsiteX0" fmla="*/ 105508 w 105508"/>
                  <a:gd name="connsiteY0" fmla="*/ 0 h 169452"/>
                  <a:gd name="connsiteX1" fmla="*/ 76733 w 105508"/>
                  <a:gd name="connsiteY1" fmla="*/ 92719 h 169452"/>
                  <a:gd name="connsiteX2" fmla="*/ 38367 w 105508"/>
                  <a:gd name="connsiteY2" fmla="*/ 134283 h 169452"/>
                  <a:gd name="connsiteX3" fmla="*/ 0 w 105508"/>
                  <a:gd name="connsiteY3" fmla="*/ 169452 h 169452"/>
                </a:gdLst>
                <a:ahLst/>
                <a:cxnLst>
                  <a:cxn ang="0">
                    <a:pos x="connsiteX0" y="connsiteY0"/>
                  </a:cxn>
                  <a:cxn ang="0">
                    <a:pos x="connsiteX1" y="connsiteY1"/>
                  </a:cxn>
                  <a:cxn ang="0">
                    <a:pos x="connsiteX2" y="connsiteY2"/>
                  </a:cxn>
                  <a:cxn ang="0">
                    <a:pos x="connsiteX3" y="connsiteY3"/>
                  </a:cxn>
                </a:cxnLst>
                <a:rect l="l" t="t" r="r" b="b"/>
                <a:pathLst>
                  <a:path w="105508" h="169452">
                    <a:moveTo>
                      <a:pt x="105508" y="0"/>
                    </a:moveTo>
                    <a:cubicBezTo>
                      <a:pt x="96715" y="35169"/>
                      <a:pt x="87923" y="70339"/>
                      <a:pt x="76733" y="92719"/>
                    </a:cubicBezTo>
                    <a:cubicBezTo>
                      <a:pt x="65543" y="115099"/>
                      <a:pt x="51156" y="121494"/>
                      <a:pt x="38367" y="134283"/>
                    </a:cubicBezTo>
                    <a:cubicBezTo>
                      <a:pt x="25578" y="147072"/>
                      <a:pt x="12789" y="158262"/>
                      <a:pt x="0" y="169452"/>
                    </a:cubicBezTo>
                  </a:path>
                </a:pathLst>
              </a:custGeom>
              <a:no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1584542" y="1875542"/>
                <a:ext cx="1252603" cy="1067309"/>
              </a:xfrm>
              <a:custGeom>
                <a:avLst/>
                <a:gdLst>
                  <a:gd name="connsiteX0" fmla="*/ 0 w 1233814"/>
                  <a:gd name="connsiteY0" fmla="*/ 91044 h 1067309"/>
                  <a:gd name="connsiteX1" fmla="*/ 93946 w 1233814"/>
                  <a:gd name="connsiteY1" fmla="*/ 31546 h 1067309"/>
                  <a:gd name="connsiteX2" fmla="*/ 197285 w 1233814"/>
                  <a:gd name="connsiteY2" fmla="*/ 231 h 1067309"/>
                  <a:gd name="connsiteX3" fmla="*/ 275573 w 1233814"/>
                  <a:gd name="connsiteY3" fmla="*/ 22151 h 1067309"/>
                  <a:gd name="connsiteX4" fmla="*/ 350729 w 1233814"/>
                  <a:gd name="connsiteY4" fmla="*/ 103570 h 1067309"/>
                  <a:gd name="connsiteX5" fmla="*/ 403965 w 1233814"/>
                  <a:gd name="connsiteY5" fmla="*/ 300855 h 1067309"/>
                  <a:gd name="connsiteX6" fmla="*/ 510436 w 1233814"/>
                  <a:gd name="connsiteY6" fmla="*/ 795633 h 1067309"/>
                  <a:gd name="connsiteX7" fmla="*/ 616907 w 1233814"/>
                  <a:gd name="connsiteY7" fmla="*/ 970998 h 1067309"/>
                  <a:gd name="connsiteX8" fmla="*/ 729642 w 1233814"/>
                  <a:gd name="connsiteY8" fmla="*/ 1052417 h 1067309"/>
                  <a:gd name="connsiteX9" fmla="*/ 879954 w 1233814"/>
                  <a:gd name="connsiteY9" fmla="*/ 1055548 h 1067309"/>
                  <a:gd name="connsiteX10" fmla="*/ 1002083 w 1233814"/>
                  <a:gd name="connsiteY10" fmla="*/ 930288 h 1067309"/>
                  <a:gd name="connsiteX11" fmla="*/ 1102291 w 1233814"/>
                  <a:gd name="connsiteY11" fmla="*/ 660979 h 1067309"/>
                  <a:gd name="connsiteX12" fmla="*/ 1164921 w 1233814"/>
                  <a:gd name="connsiteY12" fmla="*/ 407326 h 1067309"/>
                  <a:gd name="connsiteX13" fmla="*/ 1233814 w 1233814"/>
                  <a:gd name="connsiteY13" fmla="*/ 188121 h 1067309"/>
                  <a:gd name="connsiteX0" fmla="*/ 0 w 1221288"/>
                  <a:gd name="connsiteY0" fmla="*/ 106701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25489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3208"/>
                  <a:gd name="connsiteY0" fmla="*/ 125489 h 1067309"/>
                  <a:gd name="connsiteX1" fmla="*/ 81420 w 1243208"/>
                  <a:gd name="connsiteY1" fmla="*/ 31546 h 1067309"/>
                  <a:gd name="connsiteX2" fmla="*/ 184759 w 1243208"/>
                  <a:gd name="connsiteY2" fmla="*/ 231 h 1067309"/>
                  <a:gd name="connsiteX3" fmla="*/ 263047 w 1243208"/>
                  <a:gd name="connsiteY3" fmla="*/ 22151 h 1067309"/>
                  <a:gd name="connsiteX4" fmla="*/ 338203 w 1243208"/>
                  <a:gd name="connsiteY4" fmla="*/ 103570 h 1067309"/>
                  <a:gd name="connsiteX5" fmla="*/ 391439 w 1243208"/>
                  <a:gd name="connsiteY5" fmla="*/ 300855 h 1067309"/>
                  <a:gd name="connsiteX6" fmla="*/ 497910 w 1243208"/>
                  <a:gd name="connsiteY6" fmla="*/ 795633 h 1067309"/>
                  <a:gd name="connsiteX7" fmla="*/ 604381 w 1243208"/>
                  <a:gd name="connsiteY7" fmla="*/ 970998 h 1067309"/>
                  <a:gd name="connsiteX8" fmla="*/ 717116 w 1243208"/>
                  <a:gd name="connsiteY8" fmla="*/ 1052417 h 1067309"/>
                  <a:gd name="connsiteX9" fmla="*/ 867428 w 1243208"/>
                  <a:gd name="connsiteY9" fmla="*/ 1055548 h 1067309"/>
                  <a:gd name="connsiteX10" fmla="*/ 989557 w 1243208"/>
                  <a:gd name="connsiteY10" fmla="*/ 930288 h 1067309"/>
                  <a:gd name="connsiteX11" fmla="*/ 1089765 w 1243208"/>
                  <a:gd name="connsiteY11" fmla="*/ 660979 h 1067309"/>
                  <a:gd name="connsiteX12" fmla="*/ 1152395 w 1243208"/>
                  <a:gd name="connsiteY12" fmla="*/ 407326 h 1067309"/>
                  <a:gd name="connsiteX13" fmla="*/ 1243208 w 1243208"/>
                  <a:gd name="connsiteY13" fmla="*/ 153674 h 1067309"/>
                  <a:gd name="connsiteX0" fmla="*/ 0 w 1252603"/>
                  <a:gd name="connsiteY0" fmla="*/ 125489 h 1067309"/>
                  <a:gd name="connsiteX1" fmla="*/ 81420 w 1252603"/>
                  <a:gd name="connsiteY1" fmla="*/ 31546 h 1067309"/>
                  <a:gd name="connsiteX2" fmla="*/ 184759 w 1252603"/>
                  <a:gd name="connsiteY2" fmla="*/ 231 h 1067309"/>
                  <a:gd name="connsiteX3" fmla="*/ 263047 w 1252603"/>
                  <a:gd name="connsiteY3" fmla="*/ 22151 h 1067309"/>
                  <a:gd name="connsiteX4" fmla="*/ 338203 w 1252603"/>
                  <a:gd name="connsiteY4" fmla="*/ 103570 h 1067309"/>
                  <a:gd name="connsiteX5" fmla="*/ 391439 w 1252603"/>
                  <a:gd name="connsiteY5" fmla="*/ 300855 h 1067309"/>
                  <a:gd name="connsiteX6" fmla="*/ 497910 w 1252603"/>
                  <a:gd name="connsiteY6" fmla="*/ 795633 h 1067309"/>
                  <a:gd name="connsiteX7" fmla="*/ 604381 w 1252603"/>
                  <a:gd name="connsiteY7" fmla="*/ 970998 h 1067309"/>
                  <a:gd name="connsiteX8" fmla="*/ 717116 w 1252603"/>
                  <a:gd name="connsiteY8" fmla="*/ 1052417 h 1067309"/>
                  <a:gd name="connsiteX9" fmla="*/ 867428 w 1252603"/>
                  <a:gd name="connsiteY9" fmla="*/ 1055548 h 1067309"/>
                  <a:gd name="connsiteX10" fmla="*/ 989557 w 1252603"/>
                  <a:gd name="connsiteY10" fmla="*/ 930288 h 1067309"/>
                  <a:gd name="connsiteX11" fmla="*/ 1089765 w 1252603"/>
                  <a:gd name="connsiteY11" fmla="*/ 660979 h 1067309"/>
                  <a:gd name="connsiteX12" fmla="*/ 1152395 w 1252603"/>
                  <a:gd name="connsiteY12" fmla="*/ 407326 h 1067309"/>
                  <a:gd name="connsiteX13" fmla="*/ 1252603 w 1252603"/>
                  <a:gd name="connsiteY13" fmla="*/ 156806 h 1067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2603" h="1067309">
                    <a:moveTo>
                      <a:pt x="0" y="125489"/>
                    </a:moveTo>
                    <a:cubicBezTo>
                      <a:pt x="36795" y="84518"/>
                      <a:pt x="50627" y="52422"/>
                      <a:pt x="81420" y="31546"/>
                    </a:cubicBezTo>
                    <a:cubicBezTo>
                      <a:pt x="112213" y="10670"/>
                      <a:pt x="154488" y="1797"/>
                      <a:pt x="184759" y="231"/>
                    </a:cubicBezTo>
                    <a:cubicBezTo>
                      <a:pt x="215030" y="-1335"/>
                      <a:pt x="237473" y="4928"/>
                      <a:pt x="263047" y="22151"/>
                    </a:cubicBezTo>
                    <a:cubicBezTo>
                      <a:pt x="288621" y="39374"/>
                      <a:pt x="316804" y="57119"/>
                      <a:pt x="338203" y="103570"/>
                    </a:cubicBezTo>
                    <a:cubicBezTo>
                      <a:pt x="359602" y="150021"/>
                      <a:pt x="364821" y="185511"/>
                      <a:pt x="391439" y="300855"/>
                    </a:cubicBezTo>
                    <a:cubicBezTo>
                      <a:pt x="418057" y="416199"/>
                      <a:pt x="462420" y="683942"/>
                      <a:pt x="497910" y="795633"/>
                    </a:cubicBezTo>
                    <a:cubicBezTo>
                      <a:pt x="533400" y="907324"/>
                      <a:pt x="567847" y="928201"/>
                      <a:pt x="604381" y="970998"/>
                    </a:cubicBezTo>
                    <a:cubicBezTo>
                      <a:pt x="640915" y="1013795"/>
                      <a:pt x="673275" y="1038325"/>
                      <a:pt x="717116" y="1052417"/>
                    </a:cubicBezTo>
                    <a:cubicBezTo>
                      <a:pt x="760957" y="1066509"/>
                      <a:pt x="822021" y="1075903"/>
                      <a:pt x="867428" y="1055548"/>
                    </a:cubicBezTo>
                    <a:cubicBezTo>
                      <a:pt x="912835" y="1035193"/>
                      <a:pt x="952501" y="996050"/>
                      <a:pt x="989557" y="930288"/>
                    </a:cubicBezTo>
                    <a:cubicBezTo>
                      <a:pt x="1026613" y="864527"/>
                      <a:pt x="1062625" y="748139"/>
                      <a:pt x="1089765" y="660979"/>
                    </a:cubicBezTo>
                    <a:cubicBezTo>
                      <a:pt x="1116905" y="573819"/>
                      <a:pt x="1125255" y="491355"/>
                      <a:pt x="1152395" y="407326"/>
                    </a:cubicBezTo>
                    <a:cubicBezTo>
                      <a:pt x="1179535" y="323297"/>
                      <a:pt x="1204064" y="211607"/>
                      <a:pt x="1252603" y="156806"/>
                    </a:cubicBezTo>
                  </a:path>
                </a:pathLst>
              </a:custGeom>
              <a:noFill/>
              <a:ln w="1524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p:nvPr/>
            </p:nvSpPr>
            <p:spPr>
              <a:xfrm>
                <a:off x="930058" y="1064566"/>
                <a:ext cx="2401863" cy="1088051"/>
              </a:xfrm>
              <a:custGeom>
                <a:avLst/>
                <a:gdLst>
                  <a:gd name="connsiteX0" fmla="*/ 0 w 2091846"/>
                  <a:gd name="connsiteY0" fmla="*/ 1076333 h 1084914"/>
                  <a:gd name="connsiteX1" fmla="*/ 284967 w 2091846"/>
                  <a:gd name="connsiteY1" fmla="*/ 1082596 h 1084914"/>
                  <a:gd name="connsiteX2" fmla="*/ 488515 w 2091846"/>
                  <a:gd name="connsiteY2" fmla="*/ 1041886 h 1084914"/>
                  <a:gd name="connsiteX3" fmla="*/ 638827 w 2091846"/>
                  <a:gd name="connsiteY3" fmla="*/ 932283 h 1084914"/>
                  <a:gd name="connsiteX4" fmla="*/ 720246 w 2091846"/>
                  <a:gd name="connsiteY4" fmla="*/ 672368 h 1084914"/>
                  <a:gd name="connsiteX5" fmla="*/ 829849 w 2091846"/>
                  <a:gd name="connsiteY5" fmla="*/ 221431 h 1084914"/>
                  <a:gd name="connsiteX6" fmla="*/ 914400 w 2091846"/>
                  <a:gd name="connsiteY6" fmla="*/ 67987 h 1084914"/>
                  <a:gd name="connsiteX7" fmla="*/ 992687 w 2091846"/>
                  <a:gd name="connsiteY7" fmla="*/ 14752 h 1084914"/>
                  <a:gd name="connsiteX8" fmla="*/ 1077238 w 2091846"/>
                  <a:gd name="connsiteY8" fmla="*/ 2226 h 1084914"/>
                  <a:gd name="connsiteX9" fmla="*/ 1183709 w 2091846"/>
                  <a:gd name="connsiteY9" fmla="*/ 52330 h 1084914"/>
                  <a:gd name="connsiteX10" fmla="*/ 1302706 w 2091846"/>
                  <a:gd name="connsiteY10" fmla="*/ 296587 h 1084914"/>
                  <a:gd name="connsiteX11" fmla="*/ 1484334 w 2091846"/>
                  <a:gd name="connsiteY11" fmla="*/ 838338 h 1084914"/>
                  <a:gd name="connsiteX12" fmla="*/ 1615857 w 2091846"/>
                  <a:gd name="connsiteY12" fmla="*/ 998045 h 1084914"/>
                  <a:gd name="connsiteX13" fmla="*/ 1750512 w 2091846"/>
                  <a:gd name="connsiteY13" fmla="*/ 1038755 h 1084914"/>
                  <a:gd name="connsiteX14" fmla="*/ 1860115 w 2091846"/>
                  <a:gd name="connsiteY14" fmla="*/ 998045 h 1084914"/>
                  <a:gd name="connsiteX15" fmla="*/ 1913350 w 2091846"/>
                  <a:gd name="connsiteY15" fmla="*/ 891574 h 1084914"/>
                  <a:gd name="connsiteX16" fmla="*/ 1985375 w 2091846"/>
                  <a:gd name="connsiteY16" fmla="*/ 822681 h 1084914"/>
                  <a:gd name="connsiteX17" fmla="*/ 2091846 w 2091846"/>
                  <a:gd name="connsiteY17" fmla="*/ 797629 h 1084914"/>
                  <a:gd name="connsiteX0" fmla="*/ 0 w 2123162"/>
                  <a:gd name="connsiteY0" fmla="*/ 1085728 h 1089324"/>
                  <a:gd name="connsiteX1" fmla="*/ 316283 w 2123162"/>
                  <a:gd name="connsiteY1" fmla="*/ 1082596 h 1089324"/>
                  <a:gd name="connsiteX2" fmla="*/ 519831 w 2123162"/>
                  <a:gd name="connsiteY2" fmla="*/ 1041886 h 1089324"/>
                  <a:gd name="connsiteX3" fmla="*/ 670143 w 2123162"/>
                  <a:gd name="connsiteY3" fmla="*/ 932283 h 1089324"/>
                  <a:gd name="connsiteX4" fmla="*/ 751562 w 2123162"/>
                  <a:gd name="connsiteY4" fmla="*/ 672368 h 1089324"/>
                  <a:gd name="connsiteX5" fmla="*/ 861165 w 2123162"/>
                  <a:gd name="connsiteY5" fmla="*/ 221431 h 1089324"/>
                  <a:gd name="connsiteX6" fmla="*/ 945716 w 2123162"/>
                  <a:gd name="connsiteY6" fmla="*/ 67987 h 1089324"/>
                  <a:gd name="connsiteX7" fmla="*/ 1024003 w 2123162"/>
                  <a:gd name="connsiteY7" fmla="*/ 14752 h 1089324"/>
                  <a:gd name="connsiteX8" fmla="*/ 1108554 w 2123162"/>
                  <a:gd name="connsiteY8" fmla="*/ 2226 h 1089324"/>
                  <a:gd name="connsiteX9" fmla="*/ 1215025 w 2123162"/>
                  <a:gd name="connsiteY9" fmla="*/ 52330 h 1089324"/>
                  <a:gd name="connsiteX10" fmla="*/ 1334022 w 2123162"/>
                  <a:gd name="connsiteY10" fmla="*/ 296587 h 1089324"/>
                  <a:gd name="connsiteX11" fmla="*/ 1515650 w 2123162"/>
                  <a:gd name="connsiteY11" fmla="*/ 838338 h 1089324"/>
                  <a:gd name="connsiteX12" fmla="*/ 1647173 w 2123162"/>
                  <a:gd name="connsiteY12" fmla="*/ 998045 h 1089324"/>
                  <a:gd name="connsiteX13" fmla="*/ 1781828 w 2123162"/>
                  <a:gd name="connsiteY13" fmla="*/ 1038755 h 1089324"/>
                  <a:gd name="connsiteX14" fmla="*/ 1891431 w 2123162"/>
                  <a:gd name="connsiteY14" fmla="*/ 998045 h 1089324"/>
                  <a:gd name="connsiteX15" fmla="*/ 1944666 w 2123162"/>
                  <a:gd name="connsiteY15" fmla="*/ 891574 h 1089324"/>
                  <a:gd name="connsiteX16" fmla="*/ 2016691 w 2123162"/>
                  <a:gd name="connsiteY16" fmla="*/ 822681 h 1089324"/>
                  <a:gd name="connsiteX17" fmla="*/ 2123162 w 2123162"/>
                  <a:gd name="connsiteY17" fmla="*/ 797629 h 1089324"/>
                  <a:gd name="connsiteX0" fmla="*/ 0 w 2116898"/>
                  <a:gd name="connsiteY0" fmla="*/ 1076333 h 1084914"/>
                  <a:gd name="connsiteX1" fmla="*/ 310019 w 2116898"/>
                  <a:gd name="connsiteY1" fmla="*/ 1082596 h 1084914"/>
                  <a:gd name="connsiteX2" fmla="*/ 513567 w 2116898"/>
                  <a:gd name="connsiteY2" fmla="*/ 1041886 h 1084914"/>
                  <a:gd name="connsiteX3" fmla="*/ 663879 w 2116898"/>
                  <a:gd name="connsiteY3" fmla="*/ 932283 h 1084914"/>
                  <a:gd name="connsiteX4" fmla="*/ 745298 w 2116898"/>
                  <a:gd name="connsiteY4" fmla="*/ 672368 h 1084914"/>
                  <a:gd name="connsiteX5" fmla="*/ 854901 w 2116898"/>
                  <a:gd name="connsiteY5" fmla="*/ 221431 h 1084914"/>
                  <a:gd name="connsiteX6" fmla="*/ 939452 w 2116898"/>
                  <a:gd name="connsiteY6" fmla="*/ 67987 h 1084914"/>
                  <a:gd name="connsiteX7" fmla="*/ 1017739 w 2116898"/>
                  <a:gd name="connsiteY7" fmla="*/ 14752 h 1084914"/>
                  <a:gd name="connsiteX8" fmla="*/ 1102290 w 2116898"/>
                  <a:gd name="connsiteY8" fmla="*/ 2226 h 1084914"/>
                  <a:gd name="connsiteX9" fmla="*/ 1208761 w 2116898"/>
                  <a:gd name="connsiteY9" fmla="*/ 52330 h 1084914"/>
                  <a:gd name="connsiteX10" fmla="*/ 1327758 w 2116898"/>
                  <a:gd name="connsiteY10" fmla="*/ 296587 h 1084914"/>
                  <a:gd name="connsiteX11" fmla="*/ 1509386 w 2116898"/>
                  <a:gd name="connsiteY11" fmla="*/ 838338 h 1084914"/>
                  <a:gd name="connsiteX12" fmla="*/ 1640909 w 2116898"/>
                  <a:gd name="connsiteY12" fmla="*/ 998045 h 1084914"/>
                  <a:gd name="connsiteX13" fmla="*/ 1775564 w 2116898"/>
                  <a:gd name="connsiteY13" fmla="*/ 1038755 h 1084914"/>
                  <a:gd name="connsiteX14" fmla="*/ 1885167 w 2116898"/>
                  <a:gd name="connsiteY14" fmla="*/ 998045 h 1084914"/>
                  <a:gd name="connsiteX15" fmla="*/ 1938402 w 2116898"/>
                  <a:gd name="connsiteY15" fmla="*/ 891574 h 1084914"/>
                  <a:gd name="connsiteX16" fmla="*/ 2010427 w 2116898"/>
                  <a:gd name="connsiteY16" fmla="*/ 822681 h 1084914"/>
                  <a:gd name="connsiteX17" fmla="*/ 2116898 w 2116898"/>
                  <a:gd name="connsiteY17" fmla="*/ 797629 h 1084914"/>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32283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29641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39036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1495 w 2116898"/>
                  <a:gd name="connsiteY10" fmla="*/ 309114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996 h 1081400"/>
                  <a:gd name="connsiteX1" fmla="*/ 300624 w 2116898"/>
                  <a:gd name="connsiteY1" fmla="*/ 1076996 h 1081400"/>
                  <a:gd name="connsiteX2" fmla="*/ 513567 w 2116898"/>
                  <a:gd name="connsiteY2" fmla="*/ 1042549 h 1081400"/>
                  <a:gd name="connsiteX3" fmla="*/ 663879 w 2116898"/>
                  <a:gd name="connsiteY3" fmla="*/ 914157 h 1081400"/>
                  <a:gd name="connsiteX4" fmla="*/ 742168 w 2116898"/>
                  <a:gd name="connsiteY4" fmla="*/ 632322 h 1081400"/>
                  <a:gd name="connsiteX5" fmla="*/ 829849 w 2116898"/>
                  <a:gd name="connsiteY5" fmla="*/ 262804 h 1081400"/>
                  <a:gd name="connsiteX6" fmla="*/ 939452 w 2116898"/>
                  <a:gd name="connsiteY6" fmla="*/ 68650 h 1081400"/>
                  <a:gd name="connsiteX7" fmla="*/ 1017739 w 2116898"/>
                  <a:gd name="connsiteY7" fmla="*/ 15415 h 1081400"/>
                  <a:gd name="connsiteX8" fmla="*/ 1102290 w 2116898"/>
                  <a:gd name="connsiteY8" fmla="*/ 2889 h 1081400"/>
                  <a:gd name="connsiteX9" fmla="*/ 1189972 w 2116898"/>
                  <a:gd name="connsiteY9" fmla="*/ 62388 h 1081400"/>
                  <a:gd name="connsiteX10" fmla="*/ 1321495 w 2116898"/>
                  <a:gd name="connsiteY10" fmla="*/ 309777 h 1081400"/>
                  <a:gd name="connsiteX11" fmla="*/ 1509386 w 2116898"/>
                  <a:gd name="connsiteY11" fmla="*/ 839001 h 1081400"/>
                  <a:gd name="connsiteX12" fmla="*/ 1640909 w 2116898"/>
                  <a:gd name="connsiteY12" fmla="*/ 998708 h 1081400"/>
                  <a:gd name="connsiteX13" fmla="*/ 1775564 w 2116898"/>
                  <a:gd name="connsiteY13" fmla="*/ 1039418 h 1081400"/>
                  <a:gd name="connsiteX14" fmla="*/ 1885167 w 2116898"/>
                  <a:gd name="connsiteY14" fmla="*/ 998708 h 1081400"/>
                  <a:gd name="connsiteX15" fmla="*/ 1938402 w 2116898"/>
                  <a:gd name="connsiteY15" fmla="*/ 892237 h 1081400"/>
                  <a:gd name="connsiteX16" fmla="*/ 2010427 w 2116898"/>
                  <a:gd name="connsiteY16" fmla="*/ 823344 h 1081400"/>
                  <a:gd name="connsiteX17" fmla="*/ 2116898 w 2116898"/>
                  <a:gd name="connsiteY17" fmla="*/ 798292 h 1081400"/>
                  <a:gd name="connsiteX0" fmla="*/ 0 w 2116898"/>
                  <a:gd name="connsiteY0" fmla="*/ 1077218 h 1081622"/>
                  <a:gd name="connsiteX1" fmla="*/ 300624 w 2116898"/>
                  <a:gd name="connsiteY1" fmla="*/ 1077218 h 1081622"/>
                  <a:gd name="connsiteX2" fmla="*/ 513567 w 2116898"/>
                  <a:gd name="connsiteY2" fmla="*/ 1042771 h 1081622"/>
                  <a:gd name="connsiteX3" fmla="*/ 663879 w 2116898"/>
                  <a:gd name="connsiteY3" fmla="*/ 914379 h 1081622"/>
                  <a:gd name="connsiteX4" fmla="*/ 742168 w 2116898"/>
                  <a:gd name="connsiteY4" fmla="*/ 632544 h 1081622"/>
                  <a:gd name="connsiteX5" fmla="*/ 829849 w 2116898"/>
                  <a:gd name="connsiteY5" fmla="*/ 263026 h 1081622"/>
                  <a:gd name="connsiteX6" fmla="*/ 939452 w 2116898"/>
                  <a:gd name="connsiteY6" fmla="*/ 68872 h 1081622"/>
                  <a:gd name="connsiteX7" fmla="*/ 1017739 w 2116898"/>
                  <a:gd name="connsiteY7" fmla="*/ 15637 h 1081622"/>
                  <a:gd name="connsiteX8" fmla="*/ 1102290 w 2116898"/>
                  <a:gd name="connsiteY8" fmla="*/ 3111 h 1081622"/>
                  <a:gd name="connsiteX9" fmla="*/ 1196235 w 2116898"/>
                  <a:gd name="connsiteY9" fmla="*/ 65742 h 1081622"/>
                  <a:gd name="connsiteX10" fmla="*/ 1321495 w 2116898"/>
                  <a:gd name="connsiteY10" fmla="*/ 309999 h 1081622"/>
                  <a:gd name="connsiteX11" fmla="*/ 1509386 w 2116898"/>
                  <a:gd name="connsiteY11" fmla="*/ 839223 h 1081622"/>
                  <a:gd name="connsiteX12" fmla="*/ 1640909 w 2116898"/>
                  <a:gd name="connsiteY12" fmla="*/ 998930 h 1081622"/>
                  <a:gd name="connsiteX13" fmla="*/ 1775564 w 2116898"/>
                  <a:gd name="connsiteY13" fmla="*/ 1039640 h 1081622"/>
                  <a:gd name="connsiteX14" fmla="*/ 1885167 w 2116898"/>
                  <a:gd name="connsiteY14" fmla="*/ 998930 h 1081622"/>
                  <a:gd name="connsiteX15" fmla="*/ 1938402 w 2116898"/>
                  <a:gd name="connsiteY15" fmla="*/ 892459 h 1081622"/>
                  <a:gd name="connsiteX16" fmla="*/ 2010427 w 2116898"/>
                  <a:gd name="connsiteY16" fmla="*/ 823566 h 1081622"/>
                  <a:gd name="connsiteX17" fmla="*/ 2116898 w 2116898"/>
                  <a:gd name="connsiteY17" fmla="*/ 798514 h 1081622"/>
                  <a:gd name="connsiteX0" fmla="*/ 0 w 2116898"/>
                  <a:gd name="connsiteY0" fmla="*/ 1061645 h 1066049"/>
                  <a:gd name="connsiteX1" fmla="*/ 300624 w 2116898"/>
                  <a:gd name="connsiteY1" fmla="*/ 1061645 h 1066049"/>
                  <a:gd name="connsiteX2" fmla="*/ 513567 w 2116898"/>
                  <a:gd name="connsiteY2" fmla="*/ 1027198 h 1066049"/>
                  <a:gd name="connsiteX3" fmla="*/ 663879 w 2116898"/>
                  <a:gd name="connsiteY3" fmla="*/ 898806 h 1066049"/>
                  <a:gd name="connsiteX4" fmla="*/ 742168 w 2116898"/>
                  <a:gd name="connsiteY4" fmla="*/ 616971 h 1066049"/>
                  <a:gd name="connsiteX5" fmla="*/ 829849 w 2116898"/>
                  <a:gd name="connsiteY5" fmla="*/ 247453 h 1066049"/>
                  <a:gd name="connsiteX6" fmla="*/ 939452 w 2116898"/>
                  <a:gd name="connsiteY6" fmla="*/ 53299 h 1066049"/>
                  <a:gd name="connsiteX7" fmla="*/ 1017739 w 2116898"/>
                  <a:gd name="connsiteY7" fmla="*/ 64 h 1066049"/>
                  <a:gd name="connsiteX8" fmla="*/ 1196235 w 2116898"/>
                  <a:gd name="connsiteY8" fmla="*/ 50169 h 1066049"/>
                  <a:gd name="connsiteX9" fmla="*/ 1321495 w 2116898"/>
                  <a:gd name="connsiteY9" fmla="*/ 294426 h 1066049"/>
                  <a:gd name="connsiteX10" fmla="*/ 1509386 w 2116898"/>
                  <a:gd name="connsiteY10" fmla="*/ 823650 h 1066049"/>
                  <a:gd name="connsiteX11" fmla="*/ 1640909 w 2116898"/>
                  <a:gd name="connsiteY11" fmla="*/ 983357 h 1066049"/>
                  <a:gd name="connsiteX12" fmla="*/ 1775564 w 2116898"/>
                  <a:gd name="connsiteY12" fmla="*/ 1024067 h 1066049"/>
                  <a:gd name="connsiteX13" fmla="*/ 1885167 w 2116898"/>
                  <a:gd name="connsiteY13" fmla="*/ 983357 h 1066049"/>
                  <a:gd name="connsiteX14" fmla="*/ 1938402 w 2116898"/>
                  <a:gd name="connsiteY14" fmla="*/ 876886 h 1066049"/>
                  <a:gd name="connsiteX15" fmla="*/ 2010427 w 2116898"/>
                  <a:gd name="connsiteY15" fmla="*/ 807993 h 1066049"/>
                  <a:gd name="connsiteX16" fmla="*/ 2116898 w 2116898"/>
                  <a:gd name="connsiteY16" fmla="*/ 782941 h 1066049"/>
                  <a:gd name="connsiteX0" fmla="*/ 0 w 2116898"/>
                  <a:gd name="connsiteY0" fmla="*/ 1086641 h 1091045"/>
                  <a:gd name="connsiteX1" fmla="*/ 300624 w 2116898"/>
                  <a:gd name="connsiteY1" fmla="*/ 1086641 h 1091045"/>
                  <a:gd name="connsiteX2" fmla="*/ 513567 w 2116898"/>
                  <a:gd name="connsiteY2" fmla="*/ 1052194 h 1091045"/>
                  <a:gd name="connsiteX3" fmla="*/ 663879 w 2116898"/>
                  <a:gd name="connsiteY3" fmla="*/ 923802 h 1091045"/>
                  <a:gd name="connsiteX4" fmla="*/ 742168 w 2116898"/>
                  <a:gd name="connsiteY4" fmla="*/ 641967 h 1091045"/>
                  <a:gd name="connsiteX5" fmla="*/ 829849 w 2116898"/>
                  <a:gd name="connsiteY5" fmla="*/ 272449 h 1091045"/>
                  <a:gd name="connsiteX6" fmla="*/ 939452 w 2116898"/>
                  <a:gd name="connsiteY6" fmla="*/ 78295 h 1091045"/>
                  <a:gd name="connsiteX7" fmla="*/ 1080369 w 2116898"/>
                  <a:gd name="connsiteY7" fmla="*/ 8 h 1091045"/>
                  <a:gd name="connsiteX8" fmla="*/ 1196235 w 2116898"/>
                  <a:gd name="connsiteY8" fmla="*/ 75165 h 1091045"/>
                  <a:gd name="connsiteX9" fmla="*/ 1321495 w 2116898"/>
                  <a:gd name="connsiteY9" fmla="*/ 319422 h 1091045"/>
                  <a:gd name="connsiteX10" fmla="*/ 1509386 w 2116898"/>
                  <a:gd name="connsiteY10" fmla="*/ 848646 h 1091045"/>
                  <a:gd name="connsiteX11" fmla="*/ 1640909 w 2116898"/>
                  <a:gd name="connsiteY11" fmla="*/ 1008353 h 1091045"/>
                  <a:gd name="connsiteX12" fmla="*/ 1775564 w 2116898"/>
                  <a:gd name="connsiteY12" fmla="*/ 1049063 h 1091045"/>
                  <a:gd name="connsiteX13" fmla="*/ 1885167 w 2116898"/>
                  <a:gd name="connsiteY13" fmla="*/ 1008353 h 1091045"/>
                  <a:gd name="connsiteX14" fmla="*/ 1938402 w 2116898"/>
                  <a:gd name="connsiteY14" fmla="*/ 901882 h 1091045"/>
                  <a:gd name="connsiteX15" fmla="*/ 2010427 w 2116898"/>
                  <a:gd name="connsiteY15" fmla="*/ 832989 h 1091045"/>
                  <a:gd name="connsiteX16" fmla="*/ 2116898 w 2116898"/>
                  <a:gd name="connsiteY16" fmla="*/ 807937 h 1091045"/>
                  <a:gd name="connsiteX0" fmla="*/ 0 w 2116898"/>
                  <a:gd name="connsiteY0" fmla="*/ 1074124 h 1078528"/>
                  <a:gd name="connsiteX1" fmla="*/ 300624 w 2116898"/>
                  <a:gd name="connsiteY1" fmla="*/ 1074124 h 1078528"/>
                  <a:gd name="connsiteX2" fmla="*/ 513567 w 2116898"/>
                  <a:gd name="connsiteY2" fmla="*/ 1039677 h 1078528"/>
                  <a:gd name="connsiteX3" fmla="*/ 663879 w 2116898"/>
                  <a:gd name="connsiteY3" fmla="*/ 911285 h 1078528"/>
                  <a:gd name="connsiteX4" fmla="*/ 742168 w 2116898"/>
                  <a:gd name="connsiteY4" fmla="*/ 629450 h 1078528"/>
                  <a:gd name="connsiteX5" fmla="*/ 829849 w 2116898"/>
                  <a:gd name="connsiteY5" fmla="*/ 259932 h 1078528"/>
                  <a:gd name="connsiteX6" fmla="*/ 939452 w 2116898"/>
                  <a:gd name="connsiteY6" fmla="*/ 65778 h 1078528"/>
                  <a:gd name="connsiteX7" fmla="*/ 1092895 w 2116898"/>
                  <a:gd name="connsiteY7" fmla="*/ 17 h 1078528"/>
                  <a:gd name="connsiteX8" fmla="*/ 1196235 w 2116898"/>
                  <a:gd name="connsiteY8" fmla="*/ 62648 h 1078528"/>
                  <a:gd name="connsiteX9" fmla="*/ 1321495 w 2116898"/>
                  <a:gd name="connsiteY9" fmla="*/ 306905 h 1078528"/>
                  <a:gd name="connsiteX10" fmla="*/ 1509386 w 2116898"/>
                  <a:gd name="connsiteY10" fmla="*/ 836129 h 1078528"/>
                  <a:gd name="connsiteX11" fmla="*/ 1640909 w 2116898"/>
                  <a:gd name="connsiteY11" fmla="*/ 995836 h 1078528"/>
                  <a:gd name="connsiteX12" fmla="*/ 1775564 w 2116898"/>
                  <a:gd name="connsiteY12" fmla="*/ 1036546 h 1078528"/>
                  <a:gd name="connsiteX13" fmla="*/ 1885167 w 2116898"/>
                  <a:gd name="connsiteY13" fmla="*/ 995836 h 1078528"/>
                  <a:gd name="connsiteX14" fmla="*/ 1938402 w 2116898"/>
                  <a:gd name="connsiteY14" fmla="*/ 889365 h 1078528"/>
                  <a:gd name="connsiteX15" fmla="*/ 2010427 w 2116898"/>
                  <a:gd name="connsiteY15" fmla="*/ 820472 h 1078528"/>
                  <a:gd name="connsiteX16" fmla="*/ 2116898 w 2116898"/>
                  <a:gd name="connsiteY16" fmla="*/ 795420 h 1078528"/>
                  <a:gd name="connsiteX0" fmla="*/ 0 w 2116898"/>
                  <a:gd name="connsiteY0" fmla="*/ 1083511 h 1087915"/>
                  <a:gd name="connsiteX1" fmla="*/ 300624 w 2116898"/>
                  <a:gd name="connsiteY1" fmla="*/ 1083511 h 1087915"/>
                  <a:gd name="connsiteX2" fmla="*/ 513567 w 2116898"/>
                  <a:gd name="connsiteY2" fmla="*/ 1049064 h 1087915"/>
                  <a:gd name="connsiteX3" fmla="*/ 663879 w 2116898"/>
                  <a:gd name="connsiteY3" fmla="*/ 920672 h 1087915"/>
                  <a:gd name="connsiteX4" fmla="*/ 742168 w 2116898"/>
                  <a:gd name="connsiteY4" fmla="*/ 638837 h 1087915"/>
                  <a:gd name="connsiteX5" fmla="*/ 829849 w 2116898"/>
                  <a:gd name="connsiteY5" fmla="*/ 269319 h 1087915"/>
                  <a:gd name="connsiteX6" fmla="*/ 939452 w 2116898"/>
                  <a:gd name="connsiteY6" fmla="*/ 75165 h 1087915"/>
                  <a:gd name="connsiteX7" fmla="*/ 1089764 w 2116898"/>
                  <a:gd name="connsiteY7" fmla="*/ 10 h 1087915"/>
                  <a:gd name="connsiteX8" fmla="*/ 1196235 w 2116898"/>
                  <a:gd name="connsiteY8" fmla="*/ 72035 h 1087915"/>
                  <a:gd name="connsiteX9" fmla="*/ 1321495 w 2116898"/>
                  <a:gd name="connsiteY9" fmla="*/ 316292 h 1087915"/>
                  <a:gd name="connsiteX10" fmla="*/ 1509386 w 2116898"/>
                  <a:gd name="connsiteY10" fmla="*/ 845516 h 1087915"/>
                  <a:gd name="connsiteX11" fmla="*/ 1640909 w 2116898"/>
                  <a:gd name="connsiteY11" fmla="*/ 1005223 h 1087915"/>
                  <a:gd name="connsiteX12" fmla="*/ 1775564 w 2116898"/>
                  <a:gd name="connsiteY12" fmla="*/ 1045933 h 1087915"/>
                  <a:gd name="connsiteX13" fmla="*/ 1885167 w 2116898"/>
                  <a:gd name="connsiteY13" fmla="*/ 1005223 h 1087915"/>
                  <a:gd name="connsiteX14" fmla="*/ 1938402 w 2116898"/>
                  <a:gd name="connsiteY14" fmla="*/ 898752 h 1087915"/>
                  <a:gd name="connsiteX15" fmla="*/ 2010427 w 2116898"/>
                  <a:gd name="connsiteY15" fmla="*/ 829859 h 1087915"/>
                  <a:gd name="connsiteX16" fmla="*/ 2116898 w 2116898"/>
                  <a:gd name="connsiteY16" fmla="*/ 804807 h 1087915"/>
                  <a:gd name="connsiteX0" fmla="*/ 0 w 2116898"/>
                  <a:gd name="connsiteY0" fmla="*/ 1084558 h 1088962"/>
                  <a:gd name="connsiteX1" fmla="*/ 300624 w 2116898"/>
                  <a:gd name="connsiteY1" fmla="*/ 1084558 h 1088962"/>
                  <a:gd name="connsiteX2" fmla="*/ 513567 w 2116898"/>
                  <a:gd name="connsiteY2" fmla="*/ 1050111 h 1088962"/>
                  <a:gd name="connsiteX3" fmla="*/ 663879 w 2116898"/>
                  <a:gd name="connsiteY3" fmla="*/ 921719 h 1088962"/>
                  <a:gd name="connsiteX4" fmla="*/ 742168 w 2116898"/>
                  <a:gd name="connsiteY4" fmla="*/ 639884 h 1088962"/>
                  <a:gd name="connsiteX5" fmla="*/ 829849 w 2116898"/>
                  <a:gd name="connsiteY5" fmla="*/ 270366 h 1088962"/>
                  <a:gd name="connsiteX6" fmla="*/ 939452 w 2116898"/>
                  <a:gd name="connsiteY6" fmla="*/ 76212 h 1088962"/>
                  <a:gd name="connsiteX7" fmla="*/ 1089764 w 2116898"/>
                  <a:gd name="connsiteY7" fmla="*/ 1057 h 1088962"/>
                  <a:gd name="connsiteX8" fmla="*/ 1196235 w 2116898"/>
                  <a:gd name="connsiteY8" fmla="*/ 73082 h 1088962"/>
                  <a:gd name="connsiteX9" fmla="*/ 1321495 w 2116898"/>
                  <a:gd name="connsiteY9" fmla="*/ 317339 h 1088962"/>
                  <a:gd name="connsiteX10" fmla="*/ 1509386 w 2116898"/>
                  <a:gd name="connsiteY10" fmla="*/ 846563 h 1088962"/>
                  <a:gd name="connsiteX11" fmla="*/ 1640909 w 2116898"/>
                  <a:gd name="connsiteY11" fmla="*/ 1006270 h 1088962"/>
                  <a:gd name="connsiteX12" fmla="*/ 1775564 w 2116898"/>
                  <a:gd name="connsiteY12" fmla="*/ 1046980 h 1088962"/>
                  <a:gd name="connsiteX13" fmla="*/ 1885167 w 2116898"/>
                  <a:gd name="connsiteY13" fmla="*/ 1006270 h 1088962"/>
                  <a:gd name="connsiteX14" fmla="*/ 1938402 w 2116898"/>
                  <a:gd name="connsiteY14" fmla="*/ 899799 h 1088962"/>
                  <a:gd name="connsiteX15" fmla="*/ 2010427 w 2116898"/>
                  <a:gd name="connsiteY15" fmla="*/ 830906 h 1088962"/>
                  <a:gd name="connsiteX16" fmla="*/ 2116898 w 2116898"/>
                  <a:gd name="connsiteY16" fmla="*/ 805854 h 1088962"/>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196235 w 2116898"/>
                  <a:gd name="connsiteY8" fmla="*/ 72171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41480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25044 w 2116898"/>
                  <a:gd name="connsiteY10" fmla="*/ 851915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53434 w 2116898"/>
                  <a:gd name="connsiteY11" fmla="*/ 1014754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34645 w 2116898"/>
                  <a:gd name="connsiteY11" fmla="*/ 1021017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94562 w 2170132"/>
                  <a:gd name="connsiteY13" fmla="*/ 980306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10219 w 2170132"/>
                  <a:gd name="connsiteY13" fmla="*/ 995963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898888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923940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8072 w 2170132"/>
                  <a:gd name="connsiteY10" fmla="*/ 73291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1985375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5525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5877 w 2170132"/>
                  <a:gd name="connsiteY13" fmla="*/ 983436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6483 w 2170132"/>
                  <a:gd name="connsiteY13" fmla="*/ 964647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32139 w 2170132"/>
                  <a:gd name="connsiteY14" fmla="*/ 1002229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035479 w 2170132"/>
                  <a:gd name="connsiteY14" fmla="*/ 90828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66586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58178 h 1088051"/>
                  <a:gd name="connsiteX15" fmla="*/ 2170132 w 2170132"/>
                  <a:gd name="connsiteY15" fmla="*/ 817468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82452 w 2301655"/>
                  <a:gd name="connsiteY15" fmla="*/ 833127 h 1088051"/>
                  <a:gd name="connsiteX16" fmla="*/ 2301655 w 2301655"/>
                  <a:gd name="connsiteY16"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98109 w 2301655"/>
                  <a:gd name="connsiteY15" fmla="*/ 817469 h 1088051"/>
                  <a:gd name="connsiteX16" fmla="*/ 2301655 w 2301655"/>
                  <a:gd name="connsiteY16" fmla="*/ 820599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1863" h="1088051">
                    <a:moveTo>
                      <a:pt x="0" y="1083647"/>
                    </a:moveTo>
                    <a:cubicBezTo>
                      <a:pt x="101774" y="1089649"/>
                      <a:pt x="215030" y="1089388"/>
                      <a:pt x="300624" y="1083647"/>
                    </a:cubicBezTo>
                    <a:cubicBezTo>
                      <a:pt x="386218" y="1077906"/>
                      <a:pt x="453025" y="1076340"/>
                      <a:pt x="513567" y="1049200"/>
                    </a:cubicBezTo>
                    <a:cubicBezTo>
                      <a:pt x="574110" y="1022060"/>
                      <a:pt x="625779" y="989179"/>
                      <a:pt x="663879" y="920808"/>
                    </a:cubicBezTo>
                    <a:cubicBezTo>
                      <a:pt x="701979" y="852437"/>
                      <a:pt x="714506" y="747532"/>
                      <a:pt x="742168" y="638973"/>
                    </a:cubicBezTo>
                    <a:cubicBezTo>
                      <a:pt x="769830" y="530414"/>
                      <a:pt x="796968" y="363400"/>
                      <a:pt x="829849" y="269455"/>
                    </a:cubicBezTo>
                    <a:cubicBezTo>
                      <a:pt x="862730" y="175510"/>
                      <a:pt x="896133" y="120186"/>
                      <a:pt x="939452" y="75301"/>
                    </a:cubicBezTo>
                    <a:cubicBezTo>
                      <a:pt x="982771" y="30416"/>
                      <a:pt x="1042792" y="-2464"/>
                      <a:pt x="1089764" y="146"/>
                    </a:cubicBezTo>
                    <a:cubicBezTo>
                      <a:pt x="1136737" y="2756"/>
                      <a:pt x="1180056" y="31983"/>
                      <a:pt x="1221287" y="90960"/>
                    </a:cubicBezTo>
                    <a:cubicBezTo>
                      <a:pt x="1262518" y="149937"/>
                      <a:pt x="1294877" y="243360"/>
                      <a:pt x="1337152" y="354006"/>
                    </a:cubicBezTo>
                    <a:cubicBezTo>
                      <a:pt x="1379427" y="464652"/>
                      <a:pt x="1428489" y="647323"/>
                      <a:pt x="1474940" y="754838"/>
                    </a:cubicBezTo>
                    <a:cubicBezTo>
                      <a:pt x="1521391" y="862353"/>
                      <a:pt x="1564186" y="947949"/>
                      <a:pt x="1615856" y="999097"/>
                    </a:cubicBezTo>
                    <a:cubicBezTo>
                      <a:pt x="1667526" y="1050245"/>
                      <a:pt x="1741116" y="1060683"/>
                      <a:pt x="1784958" y="1061726"/>
                    </a:cubicBezTo>
                    <a:cubicBezTo>
                      <a:pt x="1828800" y="1062769"/>
                      <a:pt x="1846547" y="1039282"/>
                      <a:pt x="1878906" y="1005357"/>
                    </a:cubicBezTo>
                    <a:cubicBezTo>
                      <a:pt x="1911265" y="971432"/>
                      <a:pt x="1945188" y="886883"/>
                      <a:pt x="1979112" y="858178"/>
                    </a:cubicBezTo>
                    <a:cubicBezTo>
                      <a:pt x="2013036" y="829473"/>
                      <a:pt x="2044352" y="823732"/>
                      <a:pt x="2098109" y="817469"/>
                    </a:cubicBezTo>
                    <a:cubicBezTo>
                      <a:pt x="2151866" y="811206"/>
                      <a:pt x="2202490" y="813293"/>
                      <a:pt x="2401863" y="814336"/>
                    </a:cubicBezTo>
                  </a:path>
                </a:pathLst>
              </a:custGeom>
              <a:noFill/>
              <a:ln w="152400" cap="rnd">
                <a:solidFill>
                  <a:srgbClr val="008F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4538" y="1828800"/>
                <a:ext cx="4779962" cy="122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4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4898" y="-355600"/>
              <a:ext cx="6540502" cy="3790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8877219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DE Logo Title Slide - Black">
    <p:bg>
      <p:bgPr>
        <a:solidFill>
          <a:schemeClr val="tx1"/>
        </a:solidFill>
        <a:effectLst/>
      </p:bgPr>
    </p:bg>
    <p:spTree>
      <p:nvGrpSpPr>
        <p:cNvPr id="1" name=""/>
        <p:cNvGrpSpPr/>
        <p:nvPr/>
      </p:nvGrpSpPr>
      <p:grpSpPr>
        <a:xfrm>
          <a:off x="0" y="0"/>
          <a:ext cx="0" cy="0"/>
          <a:chOff x="0" y="0"/>
          <a:chExt cx="0" cy="0"/>
        </a:xfrm>
      </p:grpSpPr>
      <p:grpSp>
        <p:nvGrpSpPr>
          <p:cNvPr id="4" name="Group 3"/>
          <p:cNvGrpSpPr/>
          <p:nvPr userDrawn="1"/>
        </p:nvGrpSpPr>
        <p:grpSpPr>
          <a:xfrm>
            <a:off x="820944" y="501652"/>
            <a:ext cx="7442775" cy="2822573"/>
            <a:chOff x="820944" y="501652"/>
            <a:chExt cx="7442775" cy="2822573"/>
          </a:xfrm>
        </p:grpSpPr>
        <p:sp>
          <p:nvSpPr>
            <p:cNvPr id="50" name="Rectangle 49"/>
            <p:cNvSpPr/>
            <p:nvPr/>
          </p:nvSpPr>
          <p:spPr>
            <a:xfrm>
              <a:off x="942975" y="1766571"/>
              <a:ext cx="154305" cy="36703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1097280" y="1571626"/>
              <a:ext cx="158176"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1255456" y="965835"/>
              <a:ext cx="325694" cy="11677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1581150" y="1176021"/>
              <a:ext cx="321684" cy="957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1902834" y="501652"/>
              <a:ext cx="310776" cy="16319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2205099" y="1571626"/>
              <a:ext cx="171389"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2373740" y="685075"/>
              <a:ext cx="310677" cy="144852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2684417" y="1762760"/>
              <a:ext cx="154305" cy="37084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8" name="Straight Connector 57"/>
            <p:cNvCxnSpPr/>
            <p:nvPr/>
          </p:nvCxnSpPr>
          <p:spPr>
            <a:xfrm>
              <a:off x="963615"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1148907"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1334199"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1519491"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1704783"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1890075"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2075367"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2260659"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2444361"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2629653"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2814945" y="21336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flipH="1">
              <a:off x="820944" y="227439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820944" y="245727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flipH="1">
              <a:off x="820944" y="264015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flipH="1">
              <a:off x="820944" y="2823039"/>
              <a:ext cx="2127462" cy="0"/>
            </a:xfrm>
            <a:prstGeom prst="line">
              <a:avLst/>
            </a:prstGeom>
            <a:ln w="41275" cap="sq">
              <a:solidFill>
                <a:schemeClr val="bg1">
                  <a:lumMod val="7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flipH="1">
              <a:off x="820944" y="3005919"/>
              <a:ext cx="2127462" cy="0"/>
            </a:xfrm>
            <a:prstGeom prst="line">
              <a:avLst/>
            </a:prstGeom>
            <a:ln w="41275" cap="sq">
              <a:solidFill>
                <a:schemeClr val="bg1">
                  <a:lumMod val="7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flipH="1">
              <a:off x="820944" y="3188799"/>
              <a:ext cx="2127462" cy="0"/>
            </a:xfrm>
            <a:prstGeom prst="line">
              <a:avLst/>
            </a:prstGeom>
            <a:ln w="41275" cap="sq">
              <a:solidFill>
                <a:schemeClr val="bg1">
                  <a:lumMod val="75000"/>
                  <a:alpha val="20000"/>
                </a:schemeClr>
              </a:solidFill>
            </a:ln>
          </p:spPr>
          <p:style>
            <a:lnRef idx="1">
              <a:schemeClr val="accent1"/>
            </a:lnRef>
            <a:fillRef idx="0">
              <a:schemeClr val="accent1"/>
            </a:fillRef>
            <a:effectRef idx="0">
              <a:schemeClr val="accent1"/>
            </a:effectRef>
            <a:fontRef idx="minor">
              <a:schemeClr val="tx1"/>
            </a:fontRef>
          </p:style>
        </p:cxnSp>
        <p:grpSp>
          <p:nvGrpSpPr>
            <p:cNvPr id="75" name="Group 74"/>
            <p:cNvGrpSpPr/>
            <p:nvPr/>
          </p:nvGrpSpPr>
          <p:grpSpPr>
            <a:xfrm>
              <a:off x="930058" y="1204266"/>
              <a:ext cx="7333661" cy="1991577"/>
              <a:chOff x="930058" y="1064566"/>
              <a:chExt cx="7333661" cy="1991577"/>
            </a:xfrm>
          </p:grpSpPr>
          <p:cxnSp>
            <p:nvCxnSpPr>
              <p:cNvPr id="77" name="Straight Connector 76"/>
              <p:cNvCxnSpPr/>
              <p:nvPr/>
            </p:nvCxnSpPr>
            <p:spPr>
              <a:xfrm>
                <a:off x="3331921" y="1875542"/>
                <a:ext cx="4931798" cy="0"/>
              </a:xfrm>
              <a:prstGeom prst="line">
                <a:avLst/>
              </a:prstGeom>
              <a:noFill/>
              <a:ln w="152400" cap="rnd">
                <a:gradFill flip="none" rotWithShape="1">
                  <a:gsLst>
                    <a:gs pos="0">
                      <a:schemeClr val="accent1"/>
                    </a:gs>
                    <a:gs pos="100000">
                      <a:srgbClr val="008FFC"/>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sp>
            <p:nvSpPr>
              <p:cNvPr id="78" name="Freeform 77"/>
              <p:cNvSpPr/>
              <p:nvPr/>
            </p:nvSpPr>
            <p:spPr>
              <a:xfrm>
                <a:off x="5886578" y="1786879"/>
                <a:ext cx="131163" cy="188644"/>
              </a:xfrm>
              <a:custGeom>
                <a:avLst/>
                <a:gdLst>
                  <a:gd name="connsiteX0" fmla="*/ 130723 w 130723"/>
                  <a:gd name="connsiteY0" fmla="*/ 0 h 188644"/>
                  <a:gd name="connsiteX1" fmla="*/ 107142 w 130723"/>
                  <a:gd name="connsiteY1" fmla="*/ 55021 h 188644"/>
                  <a:gd name="connsiteX2" fmla="*/ 86182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4960 w 130723"/>
                  <a:gd name="connsiteY3" fmla="*/ 70742 h 188644"/>
                  <a:gd name="connsiteX4" fmla="*/ 4960 w 130723"/>
                  <a:gd name="connsiteY4" fmla="*/ 125763 h 188644"/>
                  <a:gd name="connsiteX5" fmla="*/ 52121 w 130723"/>
                  <a:gd name="connsiteY5" fmla="*/ 188644 h 188644"/>
                  <a:gd name="connsiteX0" fmla="*/ 132203 w 132203"/>
                  <a:gd name="connsiteY0" fmla="*/ 0 h 188644"/>
                  <a:gd name="connsiteX1" fmla="*/ 108622 w 132203"/>
                  <a:gd name="connsiteY1" fmla="*/ 55021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2191 w 132203"/>
                  <a:gd name="connsiteY1" fmla="*/ 32396 h 188644"/>
                  <a:gd name="connsiteX2" fmla="*/ 108622 w 132203"/>
                  <a:gd name="connsiteY2" fmla="*/ 45430 h 188644"/>
                  <a:gd name="connsiteX3" fmla="*/ 62150 w 132203"/>
                  <a:gd name="connsiteY3" fmla="*/ 49470 h 188644"/>
                  <a:gd name="connsiteX4" fmla="*/ 6440 w 132203"/>
                  <a:gd name="connsiteY4" fmla="*/ 70742 h 188644"/>
                  <a:gd name="connsiteX5" fmla="*/ 6440 w 132203"/>
                  <a:gd name="connsiteY5" fmla="*/ 125763 h 188644"/>
                  <a:gd name="connsiteX6" fmla="*/ 53601 w 132203"/>
                  <a:gd name="connsiteY6"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4335 w 132203"/>
                  <a:gd name="connsiteY1" fmla="*/ 43049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1163 w 131163"/>
                  <a:gd name="connsiteY0" fmla="*/ 0 h 188644"/>
                  <a:gd name="connsiteX1" fmla="*/ 93295 w 131163"/>
                  <a:gd name="connsiteY1" fmla="*/ 43049 h 188644"/>
                  <a:gd name="connsiteX2" fmla="*/ 44441 w 131163"/>
                  <a:gd name="connsiteY2" fmla="*/ 54232 h 188644"/>
                  <a:gd name="connsiteX3" fmla="*/ 5400 w 131163"/>
                  <a:gd name="connsiteY3" fmla="*/ 70742 h 188644"/>
                  <a:gd name="connsiteX4" fmla="*/ 5400 w 131163"/>
                  <a:gd name="connsiteY4" fmla="*/ 125763 h 188644"/>
                  <a:gd name="connsiteX5" fmla="*/ 52561 w 131163"/>
                  <a:gd name="connsiteY5" fmla="*/ 188644 h 188644"/>
                  <a:gd name="connsiteX0" fmla="*/ 131163 w 131163"/>
                  <a:gd name="connsiteY0" fmla="*/ 0 h 188644"/>
                  <a:gd name="connsiteX1" fmla="*/ 93295 w 131163"/>
                  <a:gd name="connsiteY1" fmla="*/ 43049 h 188644"/>
                  <a:gd name="connsiteX2" fmla="*/ 5400 w 131163"/>
                  <a:gd name="connsiteY2" fmla="*/ 70742 h 188644"/>
                  <a:gd name="connsiteX3" fmla="*/ 5400 w 131163"/>
                  <a:gd name="connsiteY3" fmla="*/ 125763 h 188644"/>
                  <a:gd name="connsiteX4" fmla="*/ 52561 w 131163"/>
                  <a:gd name="connsiteY4" fmla="*/ 188644 h 188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63" h="188644">
                    <a:moveTo>
                      <a:pt x="131163" y="0"/>
                    </a:moveTo>
                    <a:cubicBezTo>
                      <a:pt x="126250" y="9465"/>
                      <a:pt x="114255" y="31259"/>
                      <a:pt x="93295" y="43049"/>
                    </a:cubicBezTo>
                    <a:cubicBezTo>
                      <a:pt x="72335" y="54839"/>
                      <a:pt x="20049" y="56956"/>
                      <a:pt x="5400" y="70742"/>
                    </a:cubicBezTo>
                    <a:cubicBezTo>
                      <a:pt x="-1107" y="82664"/>
                      <a:pt x="-2460" y="106113"/>
                      <a:pt x="5400" y="125763"/>
                    </a:cubicBezTo>
                    <a:cubicBezTo>
                      <a:pt x="13260" y="145413"/>
                      <a:pt x="34657" y="166374"/>
                      <a:pt x="52561" y="188644"/>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78"/>
              <p:cNvSpPr/>
              <p:nvPr/>
            </p:nvSpPr>
            <p:spPr>
              <a:xfrm>
                <a:off x="5970742" y="1792882"/>
                <a:ext cx="105508" cy="169452"/>
              </a:xfrm>
              <a:custGeom>
                <a:avLst/>
                <a:gdLst>
                  <a:gd name="connsiteX0" fmla="*/ 105508 w 105508"/>
                  <a:gd name="connsiteY0" fmla="*/ 0 h 169452"/>
                  <a:gd name="connsiteX1" fmla="*/ 76733 w 105508"/>
                  <a:gd name="connsiteY1" fmla="*/ 92719 h 169452"/>
                  <a:gd name="connsiteX2" fmla="*/ 38367 w 105508"/>
                  <a:gd name="connsiteY2" fmla="*/ 134283 h 169452"/>
                  <a:gd name="connsiteX3" fmla="*/ 0 w 105508"/>
                  <a:gd name="connsiteY3" fmla="*/ 169452 h 169452"/>
                </a:gdLst>
                <a:ahLst/>
                <a:cxnLst>
                  <a:cxn ang="0">
                    <a:pos x="connsiteX0" y="connsiteY0"/>
                  </a:cxn>
                  <a:cxn ang="0">
                    <a:pos x="connsiteX1" y="connsiteY1"/>
                  </a:cxn>
                  <a:cxn ang="0">
                    <a:pos x="connsiteX2" y="connsiteY2"/>
                  </a:cxn>
                  <a:cxn ang="0">
                    <a:pos x="connsiteX3" y="connsiteY3"/>
                  </a:cxn>
                </a:cxnLst>
                <a:rect l="l" t="t" r="r" b="b"/>
                <a:pathLst>
                  <a:path w="105508" h="169452">
                    <a:moveTo>
                      <a:pt x="105508" y="0"/>
                    </a:moveTo>
                    <a:cubicBezTo>
                      <a:pt x="96715" y="35169"/>
                      <a:pt x="87923" y="70339"/>
                      <a:pt x="76733" y="92719"/>
                    </a:cubicBezTo>
                    <a:cubicBezTo>
                      <a:pt x="65543" y="115099"/>
                      <a:pt x="51156" y="121494"/>
                      <a:pt x="38367" y="134283"/>
                    </a:cubicBezTo>
                    <a:cubicBezTo>
                      <a:pt x="25578" y="147072"/>
                      <a:pt x="12789" y="158262"/>
                      <a:pt x="0" y="169452"/>
                    </a:cubicBezTo>
                  </a:path>
                </a:pathLst>
              </a:cu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79"/>
              <p:cNvSpPr/>
              <p:nvPr/>
            </p:nvSpPr>
            <p:spPr>
              <a:xfrm>
                <a:off x="4863096" y="1780833"/>
                <a:ext cx="131163" cy="188644"/>
              </a:xfrm>
              <a:custGeom>
                <a:avLst/>
                <a:gdLst>
                  <a:gd name="connsiteX0" fmla="*/ 130723 w 130723"/>
                  <a:gd name="connsiteY0" fmla="*/ 0 h 188644"/>
                  <a:gd name="connsiteX1" fmla="*/ 107142 w 130723"/>
                  <a:gd name="connsiteY1" fmla="*/ 55021 h 188644"/>
                  <a:gd name="connsiteX2" fmla="*/ 86182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4960 w 130723"/>
                  <a:gd name="connsiteY3" fmla="*/ 70742 h 188644"/>
                  <a:gd name="connsiteX4" fmla="*/ 4960 w 130723"/>
                  <a:gd name="connsiteY4" fmla="*/ 125763 h 188644"/>
                  <a:gd name="connsiteX5" fmla="*/ 52121 w 130723"/>
                  <a:gd name="connsiteY5" fmla="*/ 188644 h 188644"/>
                  <a:gd name="connsiteX0" fmla="*/ 132203 w 132203"/>
                  <a:gd name="connsiteY0" fmla="*/ 0 h 188644"/>
                  <a:gd name="connsiteX1" fmla="*/ 108622 w 132203"/>
                  <a:gd name="connsiteY1" fmla="*/ 55021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2191 w 132203"/>
                  <a:gd name="connsiteY1" fmla="*/ 32396 h 188644"/>
                  <a:gd name="connsiteX2" fmla="*/ 108622 w 132203"/>
                  <a:gd name="connsiteY2" fmla="*/ 45430 h 188644"/>
                  <a:gd name="connsiteX3" fmla="*/ 62150 w 132203"/>
                  <a:gd name="connsiteY3" fmla="*/ 49470 h 188644"/>
                  <a:gd name="connsiteX4" fmla="*/ 6440 w 132203"/>
                  <a:gd name="connsiteY4" fmla="*/ 70742 h 188644"/>
                  <a:gd name="connsiteX5" fmla="*/ 6440 w 132203"/>
                  <a:gd name="connsiteY5" fmla="*/ 125763 h 188644"/>
                  <a:gd name="connsiteX6" fmla="*/ 53601 w 132203"/>
                  <a:gd name="connsiteY6"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4335 w 132203"/>
                  <a:gd name="connsiteY1" fmla="*/ 43049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1163 w 131163"/>
                  <a:gd name="connsiteY0" fmla="*/ 0 h 188644"/>
                  <a:gd name="connsiteX1" fmla="*/ 93295 w 131163"/>
                  <a:gd name="connsiteY1" fmla="*/ 43049 h 188644"/>
                  <a:gd name="connsiteX2" fmla="*/ 44441 w 131163"/>
                  <a:gd name="connsiteY2" fmla="*/ 54232 h 188644"/>
                  <a:gd name="connsiteX3" fmla="*/ 5400 w 131163"/>
                  <a:gd name="connsiteY3" fmla="*/ 70742 h 188644"/>
                  <a:gd name="connsiteX4" fmla="*/ 5400 w 131163"/>
                  <a:gd name="connsiteY4" fmla="*/ 125763 h 188644"/>
                  <a:gd name="connsiteX5" fmla="*/ 52561 w 131163"/>
                  <a:gd name="connsiteY5" fmla="*/ 188644 h 188644"/>
                  <a:gd name="connsiteX0" fmla="*/ 131163 w 131163"/>
                  <a:gd name="connsiteY0" fmla="*/ 0 h 188644"/>
                  <a:gd name="connsiteX1" fmla="*/ 93295 w 131163"/>
                  <a:gd name="connsiteY1" fmla="*/ 43049 h 188644"/>
                  <a:gd name="connsiteX2" fmla="*/ 5400 w 131163"/>
                  <a:gd name="connsiteY2" fmla="*/ 70742 h 188644"/>
                  <a:gd name="connsiteX3" fmla="*/ 5400 w 131163"/>
                  <a:gd name="connsiteY3" fmla="*/ 125763 h 188644"/>
                  <a:gd name="connsiteX4" fmla="*/ 52561 w 131163"/>
                  <a:gd name="connsiteY4" fmla="*/ 188644 h 188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63" h="188644">
                    <a:moveTo>
                      <a:pt x="131163" y="0"/>
                    </a:moveTo>
                    <a:cubicBezTo>
                      <a:pt x="126250" y="9465"/>
                      <a:pt x="114255" y="31259"/>
                      <a:pt x="93295" y="43049"/>
                    </a:cubicBezTo>
                    <a:cubicBezTo>
                      <a:pt x="72335" y="54839"/>
                      <a:pt x="20049" y="56956"/>
                      <a:pt x="5400" y="70742"/>
                    </a:cubicBezTo>
                    <a:cubicBezTo>
                      <a:pt x="-1107" y="82664"/>
                      <a:pt x="-2460" y="106113"/>
                      <a:pt x="5400" y="125763"/>
                    </a:cubicBezTo>
                    <a:cubicBezTo>
                      <a:pt x="13260" y="145413"/>
                      <a:pt x="34657" y="166374"/>
                      <a:pt x="52561" y="188644"/>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80"/>
              <p:cNvSpPr/>
              <p:nvPr/>
            </p:nvSpPr>
            <p:spPr>
              <a:xfrm>
                <a:off x="4930593" y="1793979"/>
                <a:ext cx="105508" cy="169452"/>
              </a:xfrm>
              <a:custGeom>
                <a:avLst/>
                <a:gdLst>
                  <a:gd name="connsiteX0" fmla="*/ 105508 w 105508"/>
                  <a:gd name="connsiteY0" fmla="*/ 0 h 169452"/>
                  <a:gd name="connsiteX1" fmla="*/ 76733 w 105508"/>
                  <a:gd name="connsiteY1" fmla="*/ 92719 h 169452"/>
                  <a:gd name="connsiteX2" fmla="*/ 38367 w 105508"/>
                  <a:gd name="connsiteY2" fmla="*/ 134283 h 169452"/>
                  <a:gd name="connsiteX3" fmla="*/ 0 w 105508"/>
                  <a:gd name="connsiteY3" fmla="*/ 169452 h 169452"/>
                </a:gdLst>
                <a:ahLst/>
                <a:cxnLst>
                  <a:cxn ang="0">
                    <a:pos x="connsiteX0" y="connsiteY0"/>
                  </a:cxn>
                  <a:cxn ang="0">
                    <a:pos x="connsiteX1" y="connsiteY1"/>
                  </a:cxn>
                  <a:cxn ang="0">
                    <a:pos x="connsiteX2" y="connsiteY2"/>
                  </a:cxn>
                  <a:cxn ang="0">
                    <a:pos x="connsiteX3" y="connsiteY3"/>
                  </a:cxn>
                </a:cxnLst>
                <a:rect l="l" t="t" r="r" b="b"/>
                <a:pathLst>
                  <a:path w="105508" h="169452">
                    <a:moveTo>
                      <a:pt x="105508" y="0"/>
                    </a:moveTo>
                    <a:cubicBezTo>
                      <a:pt x="96715" y="35169"/>
                      <a:pt x="87923" y="70339"/>
                      <a:pt x="76733" y="92719"/>
                    </a:cubicBezTo>
                    <a:cubicBezTo>
                      <a:pt x="65543" y="115099"/>
                      <a:pt x="51156" y="121494"/>
                      <a:pt x="38367" y="134283"/>
                    </a:cubicBezTo>
                    <a:cubicBezTo>
                      <a:pt x="25578" y="147072"/>
                      <a:pt x="12789" y="158262"/>
                      <a:pt x="0" y="169452"/>
                    </a:cubicBezTo>
                  </a:path>
                </a:pathLst>
              </a:cu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p:nvPr/>
            </p:nvSpPr>
            <p:spPr>
              <a:xfrm>
                <a:off x="1584542" y="1875542"/>
                <a:ext cx="1252603" cy="1067309"/>
              </a:xfrm>
              <a:custGeom>
                <a:avLst/>
                <a:gdLst>
                  <a:gd name="connsiteX0" fmla="*/ 0 w 1233814"/>
                  <a:gd name="connsiteY0" fmla="*/ 91044 h 1067309"/>
                  <a:gd name="connsiteX1" fmla="*/ 93946 w 1233814"/>
                  <a:gd name="connsiteY1" fmla="*/ 31546 h 1067309"/>
                  <a:gd name="connsiteX2" fmla="*/ 197285 w 1233814"/>
                  <a:gd name="connsiteY2" fmla="*/ 231 h 1067309"/>
                  <a:gd name="connsiteX3" fmla="*/ 275573 w 1233814"/>
                  <a:gd name="connsiteY3" fmla="*/ 22151 h 1067309"/>
                  <a:gd name="connsiteX4" fmla="*/ 350729 w 1233814"/>
                  <a:gd name="connsiteY4" fmla="*/ 103570 h 1067309"/>
                  <a:gd name="connsiteX5" fmla="*/ 403965 w 1233814"/>
                  <a:gd name="connsiteY5" fmla="*/ 300855 h 1067309"/>
                  <a:gd name="connsiteX6" fmla="*/ 510436 w 1233814"/>
                  <a:gd name="connsiteY6" fmla="*/ 795633 h 1067309"/>
                  <a:gd name="connsiteX7" fmla="*/ 616907 w 1233814"/>
                  <a:gd name="connsiteY7" fmla="*/ 970998 h 1067309"/>
                  <a:gd name="connsiteX8" fmla="*/ 729642 w 1233814"/>
                  <a:gd name="connsiteY8" fmla="*/ 1052417 h 1067309"/>
                  <a:gd name="connsiteX9" fmla="*/ 879954 w 1233814"/>
                  <a:gd name="connsiteY9" fmla="*/ 1055548 h 1067309"/>
                  <a:gd name="connsiteX10" fmla="*/ 1002083 w 1233814"/>
                  <a:gd name="connsiteY10" fmla="*/ 930288 h 1067309"/>
                  <a:gd name="connsiteX11" fmla="*/ 1102291 w 1233814"/>
                  <a:gd name="connsiteY11" fmla="*/ 660979 h 1067309"/>
                  <a:gd name="connsiteX12" fmla="*/ 1164921 w 1233814"/>
                  <a:gd name="connsiteY12" fmla="*/ 407326 h 1067309"/>
                  <a:gd name="connsiteX13" fmla="*/ 1233814 w 1233814"/>
                  <a:gd name="connsiteY13" fmla="*/ 188121 h 1067309"/>
                  <a:gd name="connsiteX0" fmla="*/ 0 w 1221288"/>
                  <a:gd name="connsiteY0" fmla="*/ 106701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25489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3208"/>
                  <a:gd name="connsiteY0" fmla="*/ 125489 h 1067309"/>
                  <a:gd name="connsiteX1" fmla="*/ 81420 w 1243208"/>
                  <a:gd name="connsiteY1" fmla="*/ 31546 h 1067309"/>
                  <a:gd name="connsiteX2" fmla="*/ 184759 w 1243208"/>
                  <a:gd name="connsiteY2" fmla="*/ 231 h 1067309"/>
                  <a:gd name="connsiteX3" fmla="*/ 263047 w 1243208"/>
                  <a:gd name="connsiteY3" fmla="*/ 22151 h 1067309"/>
                  <a:gd name="connsiteX4" fmla="*/ 338203 w 1243208"/>
                  <a:gd name="connsiteY4" fmla="*/ 103570 h 1067309"/>
                  <a:gd name="connsiteX5" fmla="*/ 391439 w 1243208"/>
                  <a:gd name="connsiteY5" fmla="*/ 300855 h 1067309"/>
                  <a:gd name="connsiteX6" fmla="*/ 497910 w 1243208"/>
                  <a:gd name="connsiteY6" fmla="*/ 795633 h 1067309"/>
                  <a:gd name="connsiteX7" fmla="*/ 604381 w 1243208"/>
                  <a:gd name="connsiteY7" fmla="*/ 970998 h 1067309"/>
                  <a:gd name="connsiteX8" fmla="*/ 717116 w 1243208"/>
                  <a:gd name="connsiteY8" fmla="*/ 1052417 h 1067309"/>
                  <a:gd name="connsiteX9" fmla="*/ 867428 w 1243208"/>
                  <a:gd name="connsiteY9" fmla="*/ 1055548 h 1067309"/>
                  <a:gd name="connsiteX10" fmla="*/ 989557 w 1243208"/>
                  <a:gd name="connsiteY10" fmla="*/ 930288 h 1067309"/>
                  <a:gd name="connsiteX11" fmla="*/ 1089765 w 1243208"/>
                  <a:gd name="connsiteY11" fmla="*/ 660979 h 1067309"/>
                  <a:gd name="connsiteX12" fmla="*/ 1152395 w 1243208"/>
                  <a:gd name="connsiteY12" fmla="*/ 407326 h 1067309"/>
                  <a:gd name="connsiteX13" fmla="*/ 1243208 w 1243208"/>
                  <a:gd name="connsiteY13" fmla="*/ 153674 h 1067309"/>
                  <a:gd name="connsiteX0" fmla="*/ 0 w 1252603"/>
                  <a:gd name="connsiteY0" fmla="*/ 125489 h 1067309"/>
                  <a:gd name="connsiteX1" fmla="*/ 81420 w 1252603"/>
                  <a:gd name="connsiteY1" fmla="*/ 31546 h 1067309"/>
                  <a:gd name="connsiteX2" fmla="*/ 184759 w 1252603"/>
                  <a:gd name="connsiteY2" fmla="*/ 231 h 1067309"/>
                  <a:gd name="connsiteX3" fmla="*/ 263047 w 1252603"/>
                  <a:gd name="connsiteY3" fmla="*/ 22151 h 1067309"/>
                  <a:gd name="connsiteX4" fmla="*/ 338203 w 1252603"/>
                  <a:gd name="connsiteY4" fmla="*/ 103570 h 1067309"/>
                  <a:gd name="connsiteX5" fmla="*/ 391439 w 1252603"/>
                  <a:gd name="connsiteY5" fmla="*/ 300855 h 1067309"/>
                  <a:gd name="connsiteX6" fmla="*/ 497910 w 1252603"/>
                  <a:gd name="connsiteY6" fmla="*/ 795633 h 1067309"/>
                  <a:gd name="connsiteX7" fmla="*/ 604381 w 1252603"/>
                  <a:gd name="connsiteY7" fmla="*/ 970998 h 1067309"/>
                  <a:gd name="connsiteX8" fmla="*/ 717116 w 1252603"/>
                  <a:gd name="connsiteY8" fmla="*/ 1052417 h 1067309"/>
                  <a:gd name="connsiteX9" fmla="*/ 867428 w 1252603"/>
                  <a:gd name="connsiteY9" fmla="*/ 1055548 h 1067309"/>
                  <a:gd name="connsiteX10" fmla="*/ 989557 w 1252603"/>
                  <a:gd name="connsiteY10" fmla="*/ 930288 h 1067309"/>
                  <a:gd name="connsiteX11" fmla="*/ 1089765 w 1252603"/>
                  <a:gd name="connsiteY11" fmla="*/ 660979 h 1067309"/>
                  <a:gd name="connsiteX12" fmla="*/ 1152395 w 1252603"/>
                  <a:gd name="connsiteY12" fmla="*/ 407326 h 1067309"/>
                  <a:gd name="connsiteX13" fmla="*/ 1252603 w 1252603"/>
                  <a:gd name="connsiteY13" fmla="*/ 156806 h 1067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2603" h="1067309">
                    <a:moveTo>
                      <a:pt x="0" y="125489"/>
                    </a:moveTo>
                    <a:cubicBezTo>
                      <a:pt x="36795" y="84518"/>
                      <a:pt x="50627" y="52422"/>
                      <a:pt x="81420" y="31546"/>
                    </a:cubicBezTo>
                    <a:cubicBezTo>
                      <a:pt x="112213" y="10670"/>
                      <a:pt x="154488" y="1797"/>
                      <a:pt x="184759" y="231"/>
                    </a:cubicBezTo>
                    <a:cubicBezTo>
                      <a:pt x="215030" y="-1335"/>
                      <a:pt x="237473" y="4928"/>
                      <a:pt x="263047" y="22151"/>
                    </a:cubicBezTo>
                    <a:cubicBezTo>
                      <a:pt x="288621" y="39374"/>
                      <a:pt x="316804" y="57119"/>
                      <a:pt x="338203" y="103570"/>
                    </a:cubicBezTo>
                    <a:cubicBezTo>
                      <a:pt x="359602" y="150021"/>
                      <a:pt x="364821" y="185511"/>
                      <a:pt x="391439" y="300855"/>
                    </a:cubicBezTo>
                    <a:cubicBezTo>
                      <a:pt x="418057" y="416199"/>
                      <a:pt x="462420" y="683942"/>
                      <a:pt x="497910" y="795633"/>
                    </a:cubicBezTo>
                    <a:cubicBezTo>
                      <a:pt x="533400" y="907324"/>
                      <a:pt x="567847" y="928201"/>
                      <a:pt x="604381" y="970998"/>
                    </a:cubicBezTo>
                    <a:cubicBezTo>
                      <a:pt x="640915" y="1013795"/>
                      <a:pt x="673275" y="1038325"/>
                      <a:pt x="717116" y="1052417"/>
                    </a:cubicBezTo>
                    <a:cubicBezTo>
                      <a:pt x="760957" y="1066509"/>
                      <a:pt x="822021" y="1075903"/>
                      <a:pt x="867428" y="1055548"/>
                    </a:cubicBezTo>
                    <a:cubicBezTo>
                      <a:pt x="912835" y="1035193"/>
                      <a:pt x="952501" y="996050"/>
                      <a:pt x="989557" y="930288"/>
                    </a:cubicBezTo>
                    <a:cubicBezTo>
                      <a:pt x="1026613" y="864527"/>
                      <a:pt x="1062625" y="748139"/>
                      <a:pt x="1089765" y="660979"/>
                    </a:cubicBezTo>
                    <a:cubicBezTo>
                      <a:pt x="1116905" y="573819"/>
                      <a:pt x="1125255" y="491355"/>
                      <a:pt x="1152395" y="407326"/>
                    </a:cubicBezTo>
                    <a:cubicBezTo>
                      <a:pt x="1179535" y="323297"/>
                      <a:pt x="1204064" y="211607"/>
                      <a:pt x="1252603" y="156806"/>
                    </a:cubicBezTo>
                  </a:path>
                </a:pathLst>
              </a:custGeom>
              <a:noFill/>
              <a:ln w="152400" cap="rnd">
                <a:solidFill>
                  <a:srgbClr val="008F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82"/>
              <p:cNvSpPr/>
              <p:nvPr/>
            </p:nvSpPr>
            <p:spPr>
              <a:xfrm>
                <a:off x="930058" y="1064566"/>
                <a:ext cx="2401863" cy="1088051"/>
              </a:xfrm>
              <a:custGeom>
                <a:avLst/>
                <a:gdLst>
                  <a:gd name="connsiteX0" fmla="*/ 0 w 2091846"/>
                  <a:gd name="connsiteY0" fmla="*/ 1076333 h 1084914"/>
                  <a:gd name="connsiteX1" fmla="*/ 284967 w 2091846"/>
                  <a:gd name="connsiteY1" fmla="*/ 1082596 h 1084914"/>
                  <a:gd name="connsiteX2" fmla="*/ 488515 w 2091846"/>
                  <a:gd name="connsiteY2" fmla="*/ 1041886 h 1084914"/>
                  <a:gd name="connsiteX3" fmla="*/ 638827 w 2091846"/>
                  <a:gd name="connsiteY3" fmla="*/ 932283 h 1084914"/>
                  <a:gd name="connsiteX4" fmla="*/ 720246 w 2091846"/>
                  <a:gd name="connsiteY4" fmla="*/ 672368 h 1084914"/>
                  <a:gd name="connsiteX5" fmla="*/ 829849 w 2091846"/>
                  <a:gd name="connsiteY5" fmla="*/ 221431 h 1084914"/>
                  <a:gd name="connsiteX6" fmla="*/ 914400 w 2091846"/>
                  <a:gd name="connsiteY6" fmla="*/ 67987 h 1084914"/>
                  <a:gd name="connsiteX7" fmla="*/ 992687 w 2091846"/>
                  <a:gd name="connsiteY7" fmla="*/ 14752 h 1084914"/>
                  <a:gd name="connsiteX8" fmla="*/ 1077238 w 2091846"/>
                  <a:gd name="connsiteY8" fmla="*/ 2226 h 1084914"/>
                  <a:gd name="connsiteX9" fmla="*/ 1183709 w 2091846"/>
                  <a:gd name="connsiteY9" fmla="*/ 52330 h 1084914"/>
                  <a:gd name="connsiteX10" fmla="*/ 1302706 w 2091846"/>
                  <a:gd name="connsiteY10" fmla="*/ 296587 h 1084914"/>
                  <a:gd name="connsiteX11" fmla="*/ 1484334 w 2091846"/>
                  <a:gd name="connsiteY11" fmla="*/ 838338 h 1084914"/>
                  <a:gd name="connsiteX12" fmla="*/ 1615857 w 2091846"/>
                  <a:gd name="connsiteY12" fmla="*/ 998045 h 1084914"/>
                  <a:gd name="connsiteX13" fmla="*/ 1750512 w 2091846"/>
                  <a:gd name="connsiteY13" fmla="*/ 1038755 h 1084914"/>
                  <a:gd name="connsiteX14" fmla="*/ 1860115 w 2091846"/>
                  <a:gd name="connsiteY14" fmla="*/ 998045 h 1084914"/>
                  <a:gd name="connsiteX15" fmla="*/ 1913350 w 2091846"/>
                  <a:gd name="connsiteY15" fmla="*/ 891574 h 1084914"/>
                  <a:gd name="connsiteX16" fmla="*/ 1985375 w 2091846"/>
                  <a:gd name="connsiteY16" fmla="*/ 822681 h 1084914"/>
                  <a:gd name="connsiteX17" fmla="*/ 2091846 w 2091846"/>
                  <a:gd name="connsiteY17" fmla="*/ 797629 h 1084914"/>
                  <a:gd name="connsiteX0" fmla="*/ 0 w 2123162"/>
                  <a:gd name="connsiteY0" fmla="*/ 1085728 h 1089324"/>
                  <a:gd name="connsiteX1" fmla="*/ 316283 w 2123162"/>
                  <a:gd name="connsiteY1" fmla="*/ 1082596 h 1089324"/>
                  <a:gd name="connsiteX2" fmla="*/ 519831 w 2123162"/>
                  <a:gd name="connsiteY2" fmla="*/ 1041886 h 1089324"/>
                  <a:gd name="connsiteX3" fmla="*/ 670143 w 2123162"/>
                  <a:gd name="connsiteY3" fmla="*/ 932283 h 1089324"/>
                  <a:gd name="connsiteX4" fmla="*/ 751562 w 2123162"/>
                  <a:gd name="connsiteY4" fmla="*/ 672368 h 1089324"/>
                  <a:gd name="connsiteX5" fmla="*/ 861165 w 2123162"/>
                  <a:gd name="connsiteY5" fmla="*/ 221431 h 1089324"/>
                  <a:gd name="connsiteX6" fmla="*/ 945716 w 2123162"/>
                  <a:gd name="connsiteY6" fmla="*/ 67987 h 1089324"/>
                  <a:gd name="connsiteX7" fmla="*/ 1024003 w 2123162"/>
                  <a:gd name="connsiteY7" fmla="*/ 14752 h 1089324"/>
                  <a:gd name="connsiteX8" fmla="*/ 1108554 w 2123162"/>
                  <a:gd name="connsiteY8" fmla="*/ 2226 h 1089324"/>
                  <a:gd name="connsiteX9" fmla="*/ 1215025 w 2123162"/>
                  <a:gd name="connsiteY9" fmla="*/ 52330 h 1089324"/>
                  <a:gd name="connsiteX10" fmla="*/ 1334022 w 2123162"/>
                  <a:gd name="connsiteY10" fmla="*/ 296587 h 1089324"/>
                  <a:gd name="connsiteX11" fmla="*/ 1515650 w 2123162"/>
                  <a:gd name="connsiteY11" fmla="*/ 838338 h 1089324"/>
                  <a:gd name="connsiteX12" fmla="*/ 1647173 w 2123162"/>
                  <a:gd name="connsiteY12" fmla="*/ 998045 h 1089324"/>
                  <a:gd name="connsiteX13" fmla="*/ 1781828 w 2123162"/>
                  <a:gd name="connsiteY13" fmla="*/ 1038755 h 1089324"/>
                  <a:gd name="connsiteX14" fmla="*/ 1891431 w 2123162"/>
                  <a:gd name="connsiteY14" fmla="*/ 998045 h 1089324"/>
                  <a:gd name="connsiteX15" fmla="*/ 1944666 w 2123162"/>
                  <a:gd name="connsiteY15" fmla="*/ 891574 h 1089324"/>
                  <a:gd name="connsiteX16" fmla="*/ 2016691 w 2123162"/>
                  <a:gd name="connsiteY16" fmla="*/ 822681 h 1089324"/>
                  <a:gd name="connsiteX17" fmla="*/ 2123162 w 2123162"/>
                  <a:gd name="connsiteY17" fmla="*/ 797629 h 1089324"/>
                  <a:gd name="connsiteX0" fmla="*/ 0 w 2116898"/>
                  <a:gd name="connsiteY0" fmla="*/ 1076333 h 1084914"/>
                  <a:gd name="connsiteX1" fmla="*/ 310019 w 2116898"/>
                  <a:gd name="connsiteY1" fmla="*/ 1082596 h 1084914"/>
                  <a:gd name="connsiteX2" fmla="*/ 513567 w 2116898"/>
                  <a:gd name="connsiteY2" fmla="*/ 1041886 h 1084914"/>
                  <a:gd name="connsiteX3" fmla="*/ 663879 w 2116898"/>
                  <a:gd name="connsiteY3" fmla="*/ 932283 h 1084914"/>
                  <a:gd name="connsiteX4" fmla="*/ 745298 w 2116898"/>
                  <a:gd name="connsiteY4" fmla="*/ 672368 h 1084914"/>
                  <a:gd name="connsiteX5" fmla="*/ 854901 w 2116898"/>
                  <a:gd name="connsiteY5" fmla="*/ 221431 h 1084914"/>
                  <a:gd name="connsiteX6" fmla="*/ 939452 w 2116898"/>
                  <a:gd name="connsiteY6" fmla="*/ 67987 h 1084914"/>
                  <a:gd name="connsiteX7" fmla="*/ 1017739 w 2116898"/>
                  <a:gd name="connsiteY7" fmla="*/ 14752 h 1084914"/>
                  <a:gd name="connsiteX8" fmla="*/ 1102290 w 2116898"/>
                  <a:gd name="connsiteY8" fmla="*/ 2226 h 1084914"/>
                  <a:gd name="connsiteX9" fmla="*/ 1208761 w 2116898"/>
                  <a:gd name="connsiteY9" fmla="*/ 52330 h 1084914"/>
                  <a:gd name="connsiteX10" fmla="*/ 1327758 w 2116898"/>
                  <a:gd name="connsiteY10" fmla="*/ 296587 h 1084914"/>
                  <a:gd name="connsiteX11" fmla="*/ 1509386 w 2116898"/>
                  <a:gd name="connsiteY11" fmla="*/ 838338 h 1084914"/>
                  <a:gd name="connsiteX12" fmla="*/ 1640909 w 2116898"/>
                  <a:gd name="connsiteY12" fmla="*/ 998045 h 1084914"/>
                  <a:gd name="connsiteX13" fmla="*/ 1775564 w 2116898"/>
                  <a:gd name="connsiteY13" fmla="*/ 1038755 h 1084914"/>
                  <a:gd name="connsiteX14" fmla="*/ 1885167 w 2116898"/>
                  <a:gd name="connsiteY14" fmla="*/ 998045 h 1084914"/>
                  <a:gd name="connsiteX15" fmla="*/ 1938402 w 2116898"/>
                  <a:gd name="connsiteY15" fmla="*/ 891574 h 1084914"/>
                  <a:gd name="connsiteX16" fmla="*/ 2010427 w 2116898"/>
                  <a:gd name="connsiteY16" fmla="*/ 822681 h 1084914"/>
                  <a:gd name="connsiteX17" fmla="*/ 2116898 w 2116898"/>
                  <a:gd name="connsiteY17" fmla="*/ 797629 h 1084914"/>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32283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29641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39036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1495 w 2116898"/>
                  <a:gd name="connsiteY10" fmla="*/ 309114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996 h 1081400"/>
                  <a:gd name="connsiteX1" fmla="*/ 300624 w 2116898"/>
                  <a:gd name="connsiteY1" fmla="*/ 1076996 h 1081400"/>
                  <a:gd name="connsiteX2" fmla="*/ 513567 w 2116898"/>
                  <a:gd name="connsiteY2" fmla="*/ 1042549 h 1081400"/>
                  <a:gd name="connsiteX3" fmla="*/ 663879 w 2116898"/>
                  <a:gd name="connsiteY3" fmla="*/ 914157 h 1081400"/>
                  <a:gd name="connsiteX4" fmla="*/ 742168 w 2116898"/>
                  <a:gd name="connsiteY4" fmla="*/ 632322 h 1081400"/>
                  <a:gd name="connsiteX5" fmla="*/ 829849 w 2116898"/>
                  <a:gd name="connsiteY5" fmla="*/ 262804 h 1081400"/>
                  <a:gd name="connsiteX6" fmla="*/ 939452 w 2116898"/>
                  <a:gd name="connsiteY6" fmla="*/ 68650 h 1081400"/>
                  <a:gd name="connsiteX7" fmla="*/ 1017739 w 2116898"/>
                  <a:gd name="connsiteY7" fmla="*/ 15415 h 1081400"/>
                  <a:gd name="connsiteX8" fmla="*/ 1102290 w 2116898"/>
                  <a:gd name="connsiteY8" fmla="*/ 2889 h 1081400"/>
                  <a:gd name="connsiteX9" fmla="*/ 1189972 w 2116898"/>
                  <a:gd name="connsiteY9" fmla="*/ 62388 h 1081400"/>
                  <a:gd name="connsiteX10" fmla="*/ 1321495 w 2116898"/>
                  <a:gd name="connsiteY10" fmla="*/ 309777 h 1081400"/>
                  <a:gd name="connsiteX11" fmla="*/ 1509386 w 2116898"/>
                  <a:gd name="connsiteY11" fmla="*/ 839001 h 1081400"/>
                  <a:gd name="connsiteX12" fmla="*/ 1640909 w 2116898"/>
                  <a:gd name="connsiteY12" fmla="*/ 998708 h 1081400"/>
                  <a:gd name="connsiteX13" fmla="*/ 1775564 w 2116898"/>
                  <a:gd name="connsiteY13" fmla="*/ 1039418 h 1081400"/>
                  <a:gd name="connsiteX14" fmla="*/ 1885167 w 2116898"/>
                  <a:gd name="connsiteY14" fmla="*/ 998708 h 1081400"/>
                  <a:gd name="connsiteX15" fmla="*/ 1938402 w 2116898"/>
                  <a:gd name="connsiteY15" fmla="*/ 892237 h 1081400"/>
                  <a:gd name="connsiteX16" fmla="*/ 2010427 w 2116898"/>
                  <a:gd name="connsiteY16" fmla="*/ 823344 h 1081400"/>
                  <a:gd name="connsiteX17" fmla="*/ 2116898 w 2116898"/>
                  <a:gd name="connsiteY17" fmla="*/ 798292 h 1081400"/>
                  <a:gd name="connsiteX0" fmla="*/ 0 w 2116898"/>
                  <a:gd name="connsiteY0" fmla="*/ 1077218 h 1081622"/>
                  <a:gd name="connsiteX1" fmla="*/ 300624 w 2116898"/>
                  <a:gd name="connsiteY1" fmla="*/ 1077218 h 1081622"/>
                  <a:gd name="connsiteX2" fmla="*/ 513567 w 2116898"/>
                  <a:gd name="connsiteY2" fmla="*/ 1042771 h 1081622"/>
                  <a:gd name="connsiteX3" fmla="*/ 663879 w 2116898"/>
                  <a:gd name="connsiteY3" fmla="*/ 914379 h 1081622"/>
                  <a:gd name="connsiteX4" fmla="*/ 742168 w 2116898"/>
                  <a:gd name="connsiteY4" fmla="*/ 632544 h 1081622"/>
                  <a:gd name="connsiteX5" fmla="*/ 829849 w 2116898"/>
                  <a:gd name="connsiteY5" fmla="*/ 263026 h 1081622"/>
                  <a:gd name="connsiteX6" fmla="*/ 939452 w 2116898"/>
                  <a:gd name="connsiteY6" fmla="*/ 68872 h 1081622"/>
                  <a:gd name="connsiteX7" fmla="*/ 1017739 w 2116898"/>
                  <a:gd name="connsiteY7" fmla="*/ 15637 h 1081622"/>
                  <a:gd name="connsiteX8" fmla="*/ 1102290 w 2116898"/>
                  <a:gd name="connsiteY8" fmla="*/ 3111 h 1081622"/>
                  <a:gd name="connsiteX9" fmla="*/ 1196235 w 2116898"/>
                  <a:gd name="connsiteY9" fmla="*/ 65742 h 1081622"/>
                  <a:gd name="connsiteX10" fmla="*/ 1321495 w 2116898"/>
                  <a:gd name="connsiteY10" fmla="*/ 309999 h 1081622"/>
                  <a:gd name="connsiteX11" fmla="*/ 1509386 w 2116898"/>
                  <a:gd name="connsiteY11" fmla="*/ 839223 h 1081622"/>
                  <a:gd name="connsiteX12" fmla="*/ 1640909 w 2116898"/>
                  <a:gd name="connsiteY12" fmla="*/ 998930 h 1081622"/>
                  <a:gd name="connsiteX13" fmla="*/ 1775564 w 2116898"/>
                  <a:gd name="connsiteY13" fmla="*/ 1039640 h 1081622"/>
                  <a:gd name="connsiteX14" fmla="*/ 1885167 w 2116898"/>
                  <a:gd name="connsiteY14" fmla="*/ 998930 h 1081622"/>
                  <a:gd name="connsiteX15" fmla="*/ 1938402 w 2116898"/>
                  <a:gd name="connsiteY15" fmla="*/ 892459 h 1081622"/>
                  <a:gd name="connsiteX16" fmla="*/ 2010427 w 2116898"/>
                  <a:gd name="connsiteY16" fmla="*/ 823566 h 1081622"/>
                  <a:gd name="connsiteX17" fmla="*/ 2116898 w 2116898"/>
                  <a:gd name="connsiteY17" fmla="*/ 798514 h 1081622"/>
                  <a:gd name="connsiteX0" fmla="*/ 0 w 2116898"/>
                  <a:gd name="connsiteY0" fmla="*/ 1061645 h 1066049"/>
                  <a:gd name="connsiteX1" fmla="*/ 300624 w 2116898"/>
                  <a:gd name="connsiteY1" fmla="*/ 1061645 h 1066049"/>
                  <a:gd name="connsiteX2" fmla="*/ 513567 w 2116898"/>
                  <a:gd name="connsiteY2" fmla="*/ 1027198 h 1066049"/>
                  <a:gd name="connsiteX3" fmla="*/ 663879 w 2116898"/>
                  <a:gd name="connsiteY3" fmla="*/ 898806 h 1066049"/>
                  <a:gd name="connsiteX4" fmla="*/ 742168 w 2116898"/>
                  <a:gd name="connsiteY4" fmla="*/ 616971 h 1066049"/>
                  <a:gd name="connsiteX5" fmla="*/ 829849 w 2116898"/>
                  <a:gd name="connsiteY5" fmla="*/ 247453 h 1066049"/>
                  <a:gd name="connsiteX6" fmla="*/ 939452 w 2116898"/>
                  <a:gd name="connsiteY6" fmla="*/ 53299 h 1066049"/>
                  <a:gd name="connsiteX7" fmla="*/ 1017739 w 2116898"/>
                  <a:gd name="connsiteY7" fmla="*/ 64 h 1066049"/>
                  <a:gd name="connsiteX8" fmla="*/ 1196235 w 2116898"/>
                  <a:gd name="connsiteY8" fmla="*/ 50169 h 1066049"/>
                  <a:gd name="connsiteX9" fmla="*/ 1321495 w 2116898"/>
                  <a:gd name="connsiteY9" fmla="*/ 294426 h 1066049"/>
                  <a:gd name="connsiteX10" fmla="*/ 1509386 w 2116898"/>
                  <a:gd name="connsiteY10" fmla="*/ 823650 h 1066049"/>
                  <a:gd name="connsiteX11" fmla="*/ 1640909 w 2116898"/>
                  <a:gd name="connsiteY11" fmla="*/ 983357 h 1066049"/>
                  <a:gd name="connsiteX12" fmla="*/ 1775564 w 2116898"/>
                  <a:gd name="connsiteY12" fmla="*/ 1024067 h 1066049"/>
                  <a:gd name="connsiteX13" fmla="*/ 1885167 w 2116898"/>
                  <a:gd name="connsiteY13" fmla="*/ 983357 h 1066049"/>
                  <a:gd name="connsiteX14" fmla="*/ 1938402 w 2116898"/>
                  <a:gd name="connsiteY14" fmla="*/ 876886 h 1066049"/>
                  <a:gd name="connsiteX15" fmla="*/ 2010427 w 2116898"/>
                  <a:gd name="connsiteY15" fmla="*/ 807993 h 1066049"/>
                  <a:gd name="connsiteX16" fmla="*/ 2116898 w 2116898"/>
                  <a:gd name="connsiteY16" fmla="*/ 782941 h 1066049"/>
                  <a:gd name="connsiteX0" fmla="*/ 0 w 2116898"/>
                  <a:gd name="connsiteY0" fmla="*/ 1086641 h 1091045"/>
                  <a:gd name="connsiteX1" fmla="*/ 300624 w 2116898"/>
                  <a:gd name="connsiteY1" fmla="*/ 1086641 h 1091045"/>
                  <a:gd name="connsiteX2" fmla="*/ 513567 w 2116898"/>
                  <a:gd name="connsiteY2" fmla="*/ 1052194 h 1091045"/>
                  <a:gd name="connsiteX3" fmla="*/ 663879 w 2116898"/>
                  <a:gd name="connsiteY3" fmla="*/ 923802 h 1091045"/>
                  <a:gd name="connsiteX4" fmla="*/ 742168 w 2116898"/>
                  <a:gd name="connsiteY4" fmla="*/ 641967 h 1091045"/>
                  <a:gd name="connsiteX5" fmla="*/ 829849 w 2116898"/>
                  <a:gd name="connsiteY5" fmla="*/ 272449 h 1091045"/>
                  <a:gd name="connsiteX6" fmla="*/ 939452 w 2116898"/>
                  <a:gd name="connsiteY6" fmla="*/ 78295 h 1091045"/>
                  <a:gd name="connsiteX7" fmla="*/ 1080369 w 2116898"/>
                  <a:gd name="connsiteY7" fmla="*/ 8 h 1091045"/>
                  <a:gd name="connsiteX8" fmla="*/ 1196235 w 2116898"/>
                  <a:gd name="connsiteY8" fmla="*/ 75165 h 1091045"/>
                  <a:gd name="connsiteX9" fmla="*/ 1321495 w 2116898"/>
                  <a:gd name="connsiteY9" fmla="*/ 319422 h 1091045"/>
                  <a:gd name="connsiteX10" fmla="*/ 1509386 w 2116898"/>
                  <a:gd name="connsiteY10" fmla="*/ 848646 h 1091045"/>
                  <a:gd name="connsiteX11" fmla="*/ 1640909 w 2116898"/>
                  <a:gd name="connsiteY11" fmla="*/ 1008353 h 1091045"/>
                  <a:gd name="connsiteX12" fmla="*/ 1775564 w 2116898"/>
                  <a:gd name="connsiteY12" fmla="*/ 1049063 h 1091045"/>
                  <a:gd name="connsiteX13" fmla="*/ 1885167 w 2116898"/>
                  <a:gd name="connsiteY13" fmla="*/ 1008353 h 1091045"/>
                  <a:gd name="connsiteX14" fmla="*/ 1938402 w 2116898"/>
                  <a:gd name="connsiteY14" fmla="*/ 901882 h 1091045"/>
                  <a:gd name="connsiteX15" fmla="*/ 2010427 w 2116898"/>
                  <a:gd name="connsiteY15" fmla="*/ 832989 h 1091045"/>
                  <a:gd name="connsiteX16" fmla="*/ 2116898 w 2116898"/>
                  <a:gd name="connsiteY16" fmla="*/ 807937 h 1091045"/>
                  <a:gd name="connsiteX0" fmla="*/ 0 w 2116898"/>
                  <a:gd name="connsiteY0" fmla="*/ 1074124 h 1078528"/>
                  <a:gd name="connsiteX1" fmla="*/ 300624 w 2116898"/>
                  <a:gd name="connsiteY1" fmla="*/ 1074124 h 1078528"/>
                  <a:gd name="connsiteX2" fmla="*/ 513567 w 2116898"/>
                  <a:gd name="connsiteY2" fmla="*/ 1039677 h 1078528"/>
                  <a:gd name="connsiteX3" fmla="*/ 663879 w 2116898"/>
                  <a:gd name="connsiteY3" fmla="*/ 911285 h 1078528"/>
                  <a:gd name="connsiteX4" fmla="*/ 742168 w 2116898"/>
                  <a:gd name="connsiteY4" fmla="*/ 629450 h 1078528"/>
                  <a:gd name="connsiteX5" fmla="*/ 829849 w 2116898"/>
                  <a:gd name="connsiteY5" fmla="*/ 259932 h 1078528"/>
                  <a:gd name="connsiteX6" fmla="*/ 939452 w 2116898"/>
                  <a:gd name="connsiteY6" fmla="*/ 65778 h 1078528"/>
                  <a:gd name="connsiteX7" fmla="*/ 1092895 w 2116898"/>
                  <a:gd name="connsiteY7" fmla="*/ 17 h 1078528"/>
                  <a:gd name="connsiteX8" fmla="*/ 1196235 w 2116898"/>
                  <a:gd name="connsiteY8" fmla="*/ 62648 h 1078528"/>
                  <a:gd name="connsiteX9" fmla="*/ 1321495 w 2116898"/>
                  <a:gd name="connsiteY9" fmla="*/ 306905 h 1078528"/>
                  <a:gd name="connsiteX10" fmla="*/ 1509386 w 2116898"/>
                  <a:gd name="connsiteY10" fmla="*/ 836129 h 1078528"/>
                  <a:gd name="connsiteX11" fmla="*/ 1640909 w 2116898"/>
                  <a:gd name="connsiteY11" fmla="*/ 995836 h 1078528"/>
                  <a:gd name="connsiteX12" fmla="*/ 1775564 w 2116898"/>
                  <a:gd name="connsiteY12" fmla="*/ 1036546 h 1078528"/>
                  <a:gd name="connsiteX13" fmla="*/ 1885167 w 2116898"/>
                  <a:gd name="connsiteY13" fmla="*/ 995836 h 1078528"/>
                  <a:gd name="connsiteX14" fmla="*/ 1938402 w 2116898"/>
                  <a:gd name="connsiteY14" fmla="*/ 889365 h 1078528"/>
                  <a:gd name="connsiteX15" fmla="*/ 2010427 w 2116898"/>
                  <a:gd name="connsiteY15" fmla="*/ 820472 h 1078528"/>
                  <a:gd name="connsiteX16" fmla="*/ 2116898 w 2116898"/>
                  <a:gd name="connsiteY16" fmla="*/ 795420 h 1078528"/>
                  <a:gd name="connsiteX0" fmla="*/ 0 w 2116898"/>
                  <a:gd name="connsiteY0" fmla="*/ 1083511 h 1087915"/>
                  <a:gd name="connsiteX1" fmla="*/ 300624 w 2116898"/>
                  <a:gd name="connsiteY1" fmla="*/ 1083511 h 1087915"/>
                  <a:gd name="connsiteX2" fmla="*/ 513567 w 2116898"/>
                  <a:gd name="connsiteY2" fmla="*/ 1049064 h 1087915"/>
                  <a:gd name="connsiteX3" fmla="*/ 663879 w 2116898"/>
                  <a:gd name="connsiteY3" fmla="*/ 920672 h 1087915"/>
                  <a:gd name="connsiteX4" fmla="*/ 742168 w 2116898"/>
                  <a:gd name="connsiteY4" fmla="*/ 638837 h 1087915"/>
                  <a:gd name="connsiteX5" fmla="*/ 829849 w 2116898"/>
                  <a:gd name="connsiteY5" fmla="*/ 269319 h 1087915"/>
                  <a:gd name="connsiteX6" fmla="*/ 939452 w 2116898"/>
                  <a:gd name="connsiteY6" fmla="*/ 75165 h 1087915"/>
                  <a:gd name="connsiteX7" fmla="*/ 1089764 w 2116898"/>
                  <a:gd name="connsiteY7" fmla="*/ 10 h 1087915"/>
                  <a:gd name="connsiteX8" fmla="*/ 1196235 w 2116898"/>
                  <a:gd name="connsiteY8" fmla="*/ 72035 h 1087915"/>
                  <a:gd name="connsiteX9" fmla="*/ 1321495 w 2116898"/>
                  <a:gd name="connsiteY9" fmla="*/ 316292 h 1087915"/>
                  <a:gd name="connsiteX10" fmla="*/ 1509386 w 2116898"/>
                  <a:gd name="connsiteY10" fmla="*/ 845516 h 1087915"/>
                  <a:gd name="connsiteX11" fmla="*/ 1640909 w 2116898"/>
                  <a:gd name="connsiteY11" fmla="*/ 1005223 h 1087915"/>
                  <a:gd name="connsiteX12" fmla="*/ 1775564 w 2116898"/>
                  <a:gd name="connsiteY12" fmla="*/ 1045933 h 1087915"/>
                  <a:gd name="connsiteX13" fmla="*/ 1885167 w 2116898"/>
                  <a:gd name="connsiteY13" fmla="*/ 1005223 h 1087915"/>
                  <a:gd name="connsiteX14" fmla="*/ 1938402 w 2116898"/>
                  <a:gd name="connsiteY14" fmla="*/ 898752 h 1087915"/>
                  <a:gd name="connsiteX15" fmla="*/ 2010427 w 2116898"/>
                  <a:gd name="connsiteY15" fmla="*/ 829859 h 1087915"/>
                  <a:gd name="connsiteX16" fmla="*/ 2116898 w 2116898"/>
                  <a:gd name="connsiteY16" fmla="*/ 804807 h 1087915"/>
                  <a:gd name="connsiteX0" fmla="*/ 0 w 2116898"/>
                  <a:gd name="connsiteY0" fmla="*/ 1084558 h 1088962"/>
                  <a:gd name="connsiteX1" fmla="*/ 300624 w 2116898"/>
                  <a:gd name="connsiteY1" fmla="*/ 1084558 h 1088962"/>
                  <a:gd name="connsiteX2" fmla="*/ 513567 w 2116898"/>
                  <a:gd name="connsiteY2" fmla="*/ 1050111 h 1088962"/>
                  <a:gd name="connsiteX3" fmla="*/ 663879 w 2116898"/>
                  <a:gd name="connsiteY3" fmla="*/ 921719 h 1088962"/>
                  <a:gd name="connsiteX4" fmla="*/ 742168 w 2116898"/>
                  <a:gd name="connsiteY4" fmla="*/ 639884 h 1088962"/>
                  <a:gd name="connsiteX5" fmla="*/ 829849 w 2116898"/>
                  <a:gd name="connsiteY5" fmla="*/ 270366 h 1088962"/>
                  <a:gd name="connsiteX6" fmla="*/ 939452 w 2116898"/>
                  <a:gd name="connsiteY6" fmla="*/ 76212 h 1088962"/>
                  <a:gd name="connsiteX7" fmla="*/ 1089764 w 2116898"/>
                  <a:gd name="connsiteY7" fmla="*/ 1057 h 1088962"/>
                  <a:gd name="connsiteX8" fmla="*/ 1196235 w 2116898"/>
                  <a:gd name="connsiteY8" fmla="*/ 73082 h 1088962"/>
                  <a:gd name="connsiteX9" fmla="*/ 1321495 w 2116898"/>
                  <a:gd name="connsiteY9" fmla="*/ 317339 h 1088962"/>
                  <a:gd name="connsiteX10" fmla="*/ 1509386 w 2116898"/>
                  <a:gd name="connsiteY10" fmla="*/ 846563 h 1088962"/>
                  <a:gd name="connsiteX11" fmla="*/ 1640909 w 2116898"/>
                  <a:gd name="connsiteY11" fmla="*/ 1006270 h 1088962"/>
                  <a:gd name="connsiteX12" fmla="*/ 1775564 w 2116898"/>
                  <a:gd name="connsiteY12" fmla="*/ 1046980 h 1088962"/>
                  <a:gd name="connsiteX13" fmla="*/ 1885167 w 2116898"/>
                  <a:gd name="connsiteY13" fmla="*/ 1006270 h 1088962"/>
                  <a:gd name="connsiteX14" fmla="*/ 1938402 w 2116898"/>
                  <a:gd name="connsiteY14" fmla="*/ 899799 h 1088962"/>
                  <a:gd name="connsiteX15" fmla="*/ 2010427 w 2116898"/>
                  <a:gd name="connsiteY15" fmla="*/ 830906 h 1088962"/>
                  <a:gd name="connsiteX16" fmla="*/ 2116898 w 2116898"/>
                  <a:gd name="connsiteY16" fmla="*/ 805854 h 1088962"/>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196235 w 2116898"/>
                  <a:gd name="connsiteY8" fmla="*/ 72171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41480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25044 w 2116898"/>
                  <a:gd name="connsiteY10" fmla="*/ 851915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53434 w 2116898"/>
                  <a:gd name="connsiteY11" fmla="*/ 1014754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34645 w 2116898"/>
                  <a:gd name="connsiteY11" fmla="*/ 1021017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94562 w 2170132"/>
                  <a:gd name="connsiteY13" fmla="*/ 980306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10219 w 2170132"/>
                  <a:gd name="connsiteY13" fmla="*/ 995963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898888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923940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8072 w 2170132"/>
                  <a:gd name="connsiteY10" fmla="*/ 73291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1985375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5525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5877 w 2170132"/>
                  <a:gd name="connsiteY13" fmla="*/ 983436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6483 w 2170132"/>
                  <a:gd name="connsiteY13" fmla="*/ 964647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32139 w 2170132"/>
                  <a:gd name="connsiteY14" fmla="*/ 1002229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035479 w 2170132"/>
                  <a:gd name="connsiteY14" fmla="*/ 90828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66586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58178 h 1088051"/>
                  <a:gd name="connsiteX15" fmla="*/ 2170132 w 2170132"/>
                  <a:gd name="connsiteY15" fmla="*/ 817468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82452 w 2301655"/>
                  <a:gd name="connsiteY15" fmla="*/ 833127 h 1088051"/>
                  <a:gd name="connsiteX16" fmla="*/ 2301655 w 2301655"/>
                  <a:gd name="connsiteY16"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98109 w 2301655"/>
                  <a:gd name="connsiteY15" fmla="*/ 817469 h 1088051"/>
                  <a:gd name="connsiteX16" fmla="*/ 2301655 w 2301655"/>
                  <a:gd name="connsiteY16" fmla="*/ 820599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1863" h="1088051">
                    <a:moveTo>
                      <a:pt x="0" y="1083647"/>
                    </a:moveTo>
                    <a:cubicBezTo>
                      <a:pt x="101774" y="1089649"/>
                      <a:pt x="215030" y="1089388"/>
                      <a:pt x="300624" y="1083647"/>
                    </a:cubicBezTo>
                    <a:cubicBezTo>
                      <a:pt x="386218" y="1077906"/>
                      <a:pt x="453025" y="1076340"/>
                      <a:pt x="513567" y="1049200"/>
                    </a:cubicBezTo>
                    <a:cubicBezTo>
                      <a:pt x="574110" y="1022060"/>
                      <a:pt x="625779" y="989179"/>
                      <a:pt x="663879" y="920808"/>
                    </a:cubicBezTo>
                    <a:cubicBezTo>
                      <a:pt x="701979" y="852437"/>
                      <a:pt x="714506" y="747532"/>
                      <a:pt x="742168" y="638973"/>
                    </a:cubicBezTo>
                    <a:cubicBezTo>
                      <a:pt x="769830" y="530414"/>
                      <a:pt x="796968" y="363400"/>
                      <a:pt x="829849" y="269455"/>
                    </a:cubicBezTo>
                    <a:cubicBezTo>
                      <a:pt x="862730" y="175510"/>
                      <a:pt x="896133" y="120186"/>
                      <a:pt x="939452" y="75301"/>
                    </a:cubicBezTo>
                    <a:cubicBezTo>
                      <a:pt x="982771" y="30416"/>
                      <a:pt x="1042792" y="-2464"/>
                      <a:pt x="1089764" y="146"/>
                    </a:cubicBezTo>
                    <a:cubicBezTo>
                      <a:pt x="1136737" y="2756"/>
                      <a:pt x="1180056" y="31983"/>
                      <a:pt x="1221287" y="90960"/>
                    </a:cubicBezTo>
                    <a:cubicBezTo>
                      <a:pt x="1262518" y="149937"/>
                      <a:pt x="1294877" y="243360"/>
                      <a:pt x="1337152" y="354006"/>
                    </a:cubicBezTo>
                    <a:cubicBezTo>
                      <a:pt x="1379427" y="464652"/>
                      <a:pt x="1428489" y="647323"/>
                      <a:pt x="1474940" y="754838"/>
                    </a:cubicBezTo>
                    <a:cubicBezTo>
                      <a:pt x="1521391" y="862353"/>
                      <a:pt x="1564186" y="947949"/>
                      <a:pt x="1615856" y="999097"/>
                    </a:cubicBezTo>
                    <a:cubicBezTo>
                      <a:pt x="1667526" y="1050245"/>
                      <a:pt x="1741116" y="1060683"/>
                      <a:pt x="1784958" y="1061726"/>
                    </a:cubicBezTo>
                    <a:cubicBezTo>
                      <a:pt x="1828800" y="1062769"/>
                      <a:pt x="1846547" y="1039282"/>
                      <a:pt x="1878906" y="1005357"/>
                    </a:cubicBezTo>
                    <a:cubicBezTo>
                      <a:pt x="1911265" y="971432"/>
                      <a:pt x="1945188" y="886883"/>
                      <a:pt x="1979112" y="858178"/>
                    </a:cubicBezTo>
                    <a:cubicBezTo>
                      <a:pt x="2013036" y="829473"/>
                      <a:pt x="2044352" y="823732"/>
                      <a:pt x="2098109" y="817469"/>
                    </a:cubicBezTo>
                    <a:cubicBezTo>
                      <a:pt x="2151866" y="811206"/>
                      <a:pt x="2202490" y="813293"/>
                      <a:pt x="2401863" y="814336"/>
                    </a:cubicBezTo>
                  </a:path>
                </a:pathLst>
              </a:custGeom>
              <a:noFill/>
              <a:ln w="1524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4"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84538" y="1828800"/>
                <a:ext cx="4779962" cy="122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76" name="Picture 2"/>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2376488" y="-215900"/>
            <a:ext cx="6540502" cy="3790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ctrTitle" hasCustomPrompt="1"/>
          </p:nvPr>
        </p:nvSpPr>
        <p:spPr>
          <a:xfrm>
            <a:off x="841248" y="3770376"/>
            <a:ext cx="7772400" cy="801624"/>
          </a:xfrm>
        </p:spPr>
        <p:txBody>
          <a:bodyPr>
            <a:noAutofit/>
          </a:bodyPr>
          <a:lstStyle>
            <a:lvl1pPr>
              <a:defRPr sz="5300" b="1" baseline="0">
                <a:solidFill>
                  <a:schemeClr val="bg1"/>
                </a:solidFill>
              </a:defRPr>
            </a:lvl1pPr>
          </a:lstStyle>
          <a:p>
            <a:r>
              <a:rPr lang="en-US" dirty="0"/>
              <a:t>Click to edit Title</a:t>
            </a:r>
          </a:p>
        </p:txBody>
      </p:sp>
      <p:sp>
        <p:nvSpPr>
          <p:cNvPr id="8" name="Text Placeholder 7"/>
          <p:cNvSpPr>
            <a:spLocks noGrp="1"/>
          </p:cNvSpPr>
          <p:nvPr>
            <p:ph type="body" sz="quarter" idx="10" hasCustomPrompt="1"/>
          </p:nvPr>
        </p:nvSpPr>
        <p:spPr>
          <a:xfrm>
            <a:off x="838200" y="4572000"/>
            <a:ext cx="7772400" cy="685800"/>
          </a:xfrm>
        </p:spPr>
        <p:txBody>
          <a:bodyPr>
            <a:normAutofit/>
          </a:bodyPr>
          <a:lstStyle>
            <a:lvl1pPr>
              <a:defRPr sz="3300" b="0" baseline="0">
                <a:solidFill>
                  <a:schemeClr val="bg1"/>
                </a:solidFill>
              </a:defRPr>
            </a:lvl1pPr>
          </a:lstStyle>
          <a:p>
            <a:pPr lvl="0"/>
            <a:r>
              <a:rPr lang="en-US" dirty="0"/>
              <a:t>Click to edit Subtitle</a:t>
            </a:r>
          </a:p>
        </p:txBody>
      </p:sp>
      <p:sp>
        <p:nvSpPr>
          <p:cNvPr id="12" name="TextBox 11"/>
          <p:cNvSpPr txBox="1"/>
          <p:nvPr/>
        </p:nvSpPr>
        <p:spPr>
          <a:xfrm>
            <a:off x="4023360" y="5307568"/>
            <a:ext cx="2057400" cy="369332"/>
          </a:xfrm>
          <a:prstGeom prst="rect">
            <a:avLst/>
          </a:prstGeom>
          <a:noFill/>
        </p:spPr>
        <p:txBody>
          <a:bodyPr wrap="square" rtlCol="0">
            <a:spAutoFit/>
          </a:bodyPr>
          <a:lstStyle/>
          <a:p>
            <a:r>
              <a:rPr lang="en-US" b="1" dirty="0">
                <a:solidFill>
                  <a:schemeClr val="bg1"/>
                </a:solidFill>
                <a:latin typeface="Arial" pitchFamily="34" charset="0"/>
                <a:cs typeface="Arial" pitchFamily="34" charset="0"/>
              </a:rPr>
              <a:t>Presented By:</a:t>
            </a:r>
          </a:p>
        </p:txBody>
      </p:sp>
      <p:sp>
        <p:nvSpPr>
          <p:cNvPr id="14" name="Text Placeholder 13"/>
          <p:cNvSpPr>
            <a:spLocks noGrp="1"/>
          </p:cNvSpPr>
          <p:nvPr>
            <p:ph type="body" sz="quarter" idx="12" hasCustomPrompt="1"/>
          </p:nvPr>
        </p:nvSpPr>
        <p:spPr>
          <a:xfrm>
            <a:off x="4023360" y="5711190"/>
            <a:ext cx="5069713" cy="365760"/>
          </a:xfrm>
        </p:spPr>
        <p:txBody>
          <a:bodyPr>
            <a:noAutofit/>
          </a:bodyPr>
          <a:lstStyle>
            <a:lvl1pPr>
              <a:defRPr sz="1800" baseline="0">
                <a:solidFill>
                  <a:schemeClr val="bg1"/>
                </a:solidFill>
              </a:defRPr>
            </a:lvl1pPr>
          </a:lstStyle>
          <a:p>
            <a:pPr lvl="0"/>
            <a:r>
              <a:rPr lang="en-US" dirty="0"/>
              <a:t>Click to edit Presenter Name</a:t>
            </a:r>
          </a:p>
        </p:txBody>
      </p:sp>
      <p:sp>
        <p:nvSpPr>
          <p:cNvPr id="15" name="Text Placeholder 13"/>
          <p:cNvSpPr>
            <a:spLocks noGrp="1"/>
          </p:cNvSpPr>
          <p:nvPr>
            <p:ph type="body" sz="quarter" idx="13" hasCustomPrompt="1"/>
          </p:nvPr>
        </p:nvSpPr>
        <p:spPr>
          <a:xfrm>
            <a:off x="4023360" y="6111240"/>
            <a:ext cx="5069713" cy="365760"/>
          </a:xfrm>
        </p:spPr>
        <p:txBody>
          <a:bodyPr>
            <a:noAutofit/>
          </a:bodyPr>
          <a:lstStyle>
            <a:lvl1pPr>
              <a:defRPr sz="1800" baseline="0">
                <a:solidFill>
                  <a:schemeClr val="bg1"/>
                </a:solidFill>
              </a:defRPr>
            </a:lvl1pPr>
          </a:lstStyle>
          <a:p>
            <a:pPr lvl="0"/>
            <a:r>
              <a:rPr lang="en-US" dirty="0"/>
              <a:t>Click to edit Presenter Title</a:t>
            </a:r>
          </a:p>
        </p:txBody>
      </p:sp>
      <p:sp>
        <p:nvSpPr>
          <p:cNvPr id="17" name="Text Placeholder 13"/>
          <p:cNvSpPr>
            <a:spLocks noGrp="1"/>
          </p:cNvSpPr>
          <p:nvPr>
            <p:ph type="body" sz="quarter" idx="15" hasCustomPrompt="1"/>
          </p:nvPr>
        </p:nvSpPr>
        <p:spPr>
          <a:xfrm>
            <a:off x="4023360" y="6492240"/>
            <a:ext cx="5069713" cy="365760"/>
          </a:xfrm>
        </p:spPr>
        <p:txBody>
          <a:bodyPr>
            <a:noAutofit/>
          </a:bodyPr>
          <a:lstStyle>
            <a:lvl1pPr>
              <a:defRPr sz="1800" baseline="0">
                <a:solidFill>
                  <a:schemeClr val="bg1"/>
                </a:solidFill>
              </a:defRPr>
            </a:lvl1pPr>
          </a:lstStyle>
          <a:p>
            <a:pPr lvl="0"/>
            <a:r>
              <a:rPr lang="en-US" dirty="0"/>
              <a:t>Click to edit Presentation Date</a:t>
            </a:r>
          </a:p>
        </p:txBody>
      </p:sp>
    </p:spTree>
    <p:extLst>
      <p:ext uri="{BB962C8B-B14F-4D97-AF65-F5344CB8AC3E}">
        <p14:creationId xmlns:p14="http://schemas.microsoft.com/office/powerpoint/2010/main" val="31639405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Interview Title Slide">
    <p:bg>
      <p:bgPr>
        <a:blipFill dpi="0" rotWithShape="1">
          <a:blip r:embed="rId2">
            <a:alphaModFix amt="58000"/>
            <a:lum/>
          </a:blip>
          <a:srcRect/>
          <a:stretch>
            <a:fillRect l="-8000" r="-8000"/>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ctrTitle" hasCustomPrompt="1"/>
          </p:nvPr>
        </p:nvSpPr>
        <p:spPr>
          <a:xfrm>
            <a:off x="239713" y="861788"/>
            <a:ext cx="7772400" cy="731520"/>
          </a:xfrm>
        </p:spPr>
        <p:txBody>
          <a:bodyPr/>
          <a:lstStyle>
            <a:lvl1pPr>
              <a:defRPr sz="3200" b="1" i="1" baseline="0">
                <a:solidFill>
                  <a:schemeClr val="tx1"/>
                </a:solidFill>
              </a:defRPr>
            </a:lvl1pPr>
          </a:lstStyle>
          <a:p>
            <a:r>
              <a:rPr lang="en-US" dirty="0"/>
              <a:t>Click to edit Project Type</a:t>
            </a:r>
          </a:p>
        </p:txBody>
      </p:sp>
      <p:sp>
        <p:nvSpPr>
          <p:cNvPr id="5" name="Rectangle 7"/>
          <p:cNvSpPr>
            <a:spLocks noChangeArrowheads="1"/>
          </p:cNvSpPr>
          <p:nvPr userDrawn="1"/>
        </p:nvSpPr>
        <p:spPr bwMode="auto">
          <a:xfrm>
            <a:off x="239713" y="4800601"/>
            <a:ext cx="1970087" cy="365760"/>
          </a:xfrm>
          <a:prstGeom prst="rect">
            <a:avLst/>
          </a:prstGeom>
          <a:noFill/>
          <a:ln w="9525">
            <a:noFill/>
            <a:miter lim="800000"/>
            <a:headEnd/>
            <a:tailEnd/>
          </a:ln>
          <a:effectLst/>
        </p:spPr>
        <p:txBody>
          <a:bodyPr anchor="ctr"/>
          <a:lstStyle/>
          <a:p>
            <a:pPr marL="344488" indent="-344488" eaLnBrk="1" hangingPunct="1"/>
            <a:r>
              <a:rPr lang="en-US" sz="1800" dirty="0">
                <a:solidFill>
                  <a:schemeClr val="tx1"/>
                </a:solidFill>
                <a:latin typeface="+mn-lt"/>
              </a:rPr>
              <a:t>Presented By:</a:t>
            </a:r>
          </a:p>
        </p:txBody>
      </p:sp>
      <p:sp>
        <p:nvSpPr>
          <p:cNvPr id="3" name="Text Placeholder 2"/>
          <p:cNvSpPr>
            <a:spLocks noGrp="1"/>
          </p:cNvSpPr>
          <p:nvPr>
            <p:ph type="body" sz="quarter" idx="10" hasCustomPrompt="1"/>
          </p:nvPr>
        </p:nvSpPr>
        <p:spPr>
          <a:xfrm>
            <a:off x="239713" y="5166361"/>
            <a:ext cx="2743200" cy="1097280"/>
          </a:xfrm>
        </p:spPr>
        <p:txBody>
          <a:bodyPr/>
          <a:lstStyle>
            <a:lvl1pPr marL="0" indent="0" algn="l" defTabSz="914400" rtl="0" eaLnBrk="1" latinLnBrk="0" hangingPunct="1">
              <a:buNone/>
              <a:defRPr lang="en-US" sz="1800" kern="1200" dirty="0" smtClean="0">
                <a:solidFill>
                  <a:schemeClr val="tx1"/>
                </a:solidFill>
                <a:latin typeface="+mn-lt"/>
                <a:ea typeface="+mn-ea"/>
                <a:cs typeface="+mn-cs"/>
              </a:defRPr>
            </a:lvl1pPr>
            <a:lvl2pPr marL="344488" indent="-344488" algn="l" defTabSz="914400" rtl="0" eaLnBrk="1" latinLnBrk="0" hangingPunct="1">
              <a:defRPr lang="en-US" sz="1800" kern="1200" dirty="0" smtClean="0">
                <a:solidFill>
                  <a:schemeClr val="tx1"/>
                </a:solidFill>
                <a:latin typeface="+mn-lt"/>
                <a:ea typeface="+mn-ea"/>
                <a:cs typeface="+mn-cs"/>
              </a:defRPr>
            </a:lvl2pPr>
            <a:lvl3pPr marL="344488" indent="-344488" algn="l" defTabSz="914400" rtl="0" eaLnBrk="1" latinLnBrk="0" hangingPunct="1">
              <a:defRPr lang="en-US" sz="1800" kern="1200" dirty="0" smtClean="0">
                <a:solidFill>
                  <a:schemeClr val="tx1"/>
                </a:solidFill>
                <a:latin typeface="+mn-lt"/>
                <a:ea typeface="+mn-ea"/>
                <a:cs typeface="+mn-cs"/>
              </a:defRPr>
            </a:lvl3pPr>
            <a:lvl4pPr marL="344488" indent="-344488" algn="l" defTabSz="914400" rtl="0" eaLnBrk="1" latinLnBrk="0" hangingPunct="1">
              <a:defRPr lang="en-US" sz="1800" kern="1200" dirty="0" smtClean="0">
                <a:solidFill>
                  <a:schemeClr val="tx1"/>
                </a:solidFill>
                <a:latin typeface="+mn-lt"/>
                <a:ea typeface="+mn-ea"/>
                <a:cs typeface="+mn-cs"/>
              </a:defRPr>
            </a:lvl4pPr>
            <a:lvl5pPr marL="344488" indent="-344488" algn="l" defTabSz="914400" rtl="0" eaLnBrk="1" latinLnBrk="0" hangingPunct="1">
              <a:defRPr lang="en-US" sz="1800" kern="1200" dirty="0">
                <a:solidFill>
                  <a:schemeClr val="tx1"/>
                </a:solidFill>
                <a:latin typeface="+mn-lt"/>
                <a:ea typeface="+mn-ea"/>
                <a:cs typeface="+mn-cs"/>
              </a:defRPr>
            </a:lvl5pPr>
          </a:lstStyle>
          <a:p>
            <a:pPr lvl="0"/>
            <a:r>
              <a:rPr lang="en-US" dirty="0"/>
              <a:t>Click to enter interview team members</a:t>
            </a:r>
          </a:p>
        </p:txBody>
      </p:sp>
      <p:sp>
        <p:nvSpPr>
          <p:cNvPr id="10" name="Text Placeholder 2"/>
          <p:cNvSpPr>
            <a:spLocks noGrp="1"/>
          </p:cNvSpPr>
          <p:nvPr>
            <p:ph type="body" sz="quarter" idx="11" hasCustomPrompt="1"/>
          </p:nvPr>
        </p:nvSpPr>
        <p:spPr>
          <a:xfrm>
            <a:off x="239713" y="6274276"/>
            <a:ext cx="2743200" cy="365760"/>
          </a:xfrm>
        </p:spPr>
        <p:txBody>
          <a:bodyPr/>
          <a:lstStyle>
            <a:lvl1pPr marL="0" indent="0" algn="l" defTabSz="914400" rtl="0" eaLnBrk="1" latinLnBrk="0" hangingPunct="1">
              <a:buNone/>
              <a:defRPr lang="en-US" sz="1800" kern="1200" dirty="0" smtClean="0">
                <a:solidFill>
                  <a:schemeClr val="tx1"/>
                </a:solidFill>
                <a:latin typeface="+mn-lt"/>
                <a:ea typeface="+mn-ea"/>
                <a:cs typeface="+mn-cs"/>
              </a:defRPr>
            </a:lvl1pPr>
            <a:lvl2pPr marL="344488" indent="-344488" algn="l" defTabSz="914400" rtl="0" eaLnBrk="1" latinLnBrk="0" hangingPunct="1">
              <a:defRPr lang="en-US" sz="1800" kern="1200" dirty="0" smtClean="0">
                <a:solidFill>
                  <a:schemeClr val="tx1"/>
                </a:solidFill>
                <a:latin typeface="+mn-lt"/>
                <a:ea typeface="+mn-ea"/>
                <a:cs typeface="+mn-cs"/>
              </a:defRPr>
            </a:lvl2pPr>
            <a:lvl3pPr marL="344488" indent="-344488" algn="l" defTabSz="914400" rtl="0" eaLnBrk="1" latinLnBrk="0" hangingPunct="1">
              <a:defRPr lang="en-US" sz="1800" kern="1200" dirty="0" smtClean="0">
                <a:solidFill>
                  <a:schemeClr val="tx1"/>
                </a:solidFill>
                <a:latin typeface="+mn-lt"/>
                <a:ea typeface="+mn-ea"/>
                <a:cs typeface="+mn-cs"/>
              </a:defRPr>
            </a:lvl3pPr>
            <a:lvl4pPr marL="344488" indent="-344488" algn="l" defTabSz="914400" rtl="0" eaLnBrk="1" latinLnBrk="0" hangingPunct="1">
              <a:defRPr lang="en-US" sz="1800" kern="1200" dirty="0" smtClean="0">
                <a:solidFill>
                  <a:schemeClr val="tx1"/>
                </a:solidFill>
                <a:latin typeface="+mn-lt"/>
                <a:ea typeface="+mn-ea"/>
                <a:cs typeface="+mn-cs"/>
              </a:defRPr>
            </a:lvl4pPr>
            <a:lvl5pPr marL="344488" indent="-344488" algn="l" defTabSz="914400" rtl="0" eaLnBrk="1" latinLnBrk="0" hangingPunct="1">
              <a:defRPr lang="en-US" sz="1800" kern="1200" dirty="0">
                <a:solidFill>
                  <a:schemeClr val="tx1"/>
                </a:solidFill>
                <a:latin typeface="+mn-lt"/>
                <a:ea typeface="+mn-ea"/>
                <a:cs typeface="+mn-cs"/>
              </a:defRPr>
            </a:lvl5pPr>
          </a:lstStyle>
          <a:p>
            <a:pPr lvl="0"/>
            <a:r>
              <a:rPr lang="en-US" dirty="0"/>
              <a:t>Click to enter date</a:t>
            </a:r>
          </a:p>
        </p:txBody>
      </p:sp>
      <p:sp>
        <p:nvSpPr>
          <p:cNvPr id="8" name="Rectangle 7"/>
          <p:cNvSpPr>
            <a:spLocks noChangeArrowheads="1"/>
          </p:cNvSpPr>
          <p:nvPr userDrawn="1"/>
        </p:nvSpPr>
        <p:spPr bwMode="auto">
          <a:xfrm>
            <a:off x="239713" y="1634544"/>
            <a:ext cx="1970087" cy="365760"/>
          </a:xfrm>
          <a:prstGeom prst="rect">
            <a:avLst/>
          </a:prstGeom>
          <a:noFill/>
          <a:ln w="9525">
            <a:noFill/>
            <a:miter lim="800000"/>
            <a:headEnd/>
            <a:tailEnd/>
          </a:ln>
          <a:effectLst/>
        </p:spPr>
        <p:txBody>
          <a:bodyPr anchor="ctr"/>
          <a:lstStyle/>
          <a:p>
            <a:pPr marL="344488" indent="-344488" eaLnBrk="1" hangingPunct="1"/>
            <a:r>
              <a:rPr lang="en-US" sz="1800" i="1" dirty="0">
                <a:solidFill>
                  <a:schemeClr val="tx1"/>
                </a:solidFill>
                <a:latin typeface="+mn-lt"/>
              </a:rPr>
              <a:t>For</a:t>
            </a:r>
          </a:p>
        </p:txBody>
      </p:sp>
      <p:sp>
        <p:nvSpPr>
          <p:cNvPr id="6" name="Text Placeholder 5"/>
          <p:cNvSpPr>
            <a:spLocks noGrp="1"/>
          </p:cNvSpPr>
          <p:nvPr>
            <p:ph type="body" sz="quarter" idx="12" hasCustomPrompt="1"/>
          </p:nvPr>
        </p:nvSpPr>
        <p:spPr>
          <a:xfrm>
            <a:off x="325906" y="2133600"/>
            <a:ext cx="7772400" cy="731520"/>
          </a:xfrm>
        </p:spPr>
        <p:txBody>
          <a:bodyPr>
            <a:normAutofit/>
          </a:bodyPr>
          <a:lstStyle>
            <a:lvl1pPr algn="l" defTabSz="914400" rtl="0" eaLnBrk="1" latinLnBrk="0" hangingPunct="1">
              <a:spcBef>
                <a:spcPct val="0"/>
              </a:spcBef>
              <a:buNone/>
              <a:defRPr lang="en-US" sz="3200" b="1" i="1" kern="1200" baseline="0" dirty="0">
                <a:solidFill>
                  <a:schemeClr val="tx1"/>
                </a:solidFill>
                <a:latin typeface="Arial" pitchFamily="34" charset="0"/>
                <a:ea typeface="+mj-ea"/>
                <a:cs typeface="Arial" pitchFamily="34" charset="0"/>
              </a:defRPr>
            </a:lvl1pPr>
          </a:lstStyle>
          <a:p>
            <a:pPr lvl="0"/>
            <a:r>
              <a:rPr lang="en-US" dirty="0"/>
              <a:t>Click to edit Project Name</a:t>
            </a:r>
          </a:p>
        </p:txBody>
      </p:sp>
      <p:pic>
        <p:nvPicPr>
          <p:cNvPr id="102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656387" y="5484166"/>
            <a:ext cx="2487613" cy="1160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21502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Sample Disclaim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Disclaimer</a:t>
            </a:r>
          </a:p>
        </p:txBody>
      </p:sp>
      <p:sp>
        <p:nvSpPr>
          <p:cNvPr id="5" name="Footer Placeholder 4"/>
          <p:cNvSpPr>
            <a:spLocks noGrp="1"/>
          </p:cNvSpPr>
          <p:nvPr>
            <p:ph type="ftr" sz="quarter" idx="10"/>
          </p:nvPr>
        </p:nvSpPr>
        <p:spPr/>
        <p:txBody>
          <a:bodyPr/>
          <a:lstStyle/>
          <a:p>
            <a:r>
              <a:rPr lang="en-US" dirty="0"/>
              <a:t>Tab 12-4 - "It All Depends on the Lags"</a:t>
            </a:r>
          </a:p>
        </p:txBody>
      </p:sp>
      <p:sp>
        <p:nvSpPr>
          <p:cNvPr id="6" name="Slide Number Placeholder 5"/>
          <p:cNvSpPr>
            <a:spLocks noGrp="1"/>
          </p:cNvSpPr>
          <p:nvPr>
            <p:ph type="sldNum" sz="quarter" idx="11"/>
          </p:nvPr>
        </p:nvSpPr>
        <p:spPr/>
        <p:txBody>
          <a:bodyPr/>
          <a:lstStyle/>
          <a:p>
            <a:fld id="{A9320731-3B2C-4107-8664-CAD7BE973DC8}" type="slidenum">
              <a:rPr lang="en-US" smtClean="0"/>
              <a:pPr/>
              <a:t>‹#›</a:t>
            </a:fld>
            <a:endParaRPr lang="en-US"/>
          </a:p>
        </p:txBody>
      </p:sp>
      <p:sp>
        <p:nvSpPr>
          <p:cNvPr id="9" name="TextBox 8"/>
          <p:cNvSpPr txBox="1"/>
          <p:nvPr userDrawn="1"/>
        </p:nvSpPr>
        <p:spPr>
          <a:xfrm>
            <a:off x="457200" y="1600200"/>
            <a:ext cx="8229600" cy="4870564"/>
          </a:xfrm>
          <a:prstGeom prst="rect">
            <a:avLst/>
          </a:prstGeom>
          <a:noFill/>
        </p:spPr>
        <p:txBody>
          <a:bodyPr wrap="square" rtlCol="0">
            <a:spAutoFit/>
          </a:bodyPr>
          <a:lstStyle/>
          <a:p>
            <a:pPr lvl="0">
              <a:lnSpc>
                <a:spcPct val="150000"/>
              </a:lnSpc>
              <a:spcBef>
                <a:spcPts val="900"/>
              </a:spcBef>
            </a:pPr>
            <a:r>
              <a:rPr lang="en-US" sz="1500" b="1" dirty="0">
                <a:solidFill>
                  <a:schemeClr val="bg1"/>
                </a:solidFill>
                <a:latin typeface="Arial" pitchFamily="34" charset="0"/>
                <a:cs typeface="Arial" pitchFamily="34" charset="0"/>
              </a:rPr>
              <a:t>The information in this document is believed to accurately describe the technologies described herein and are meant to clarify and illustrate typical situations, which must be appropriately adapted to individual circumstances.  These materials were prepared to be used in conjunction with a free, educational program and are not intended to provide legal advice or establish legal standards of reasonable behavior.  Neither </a:t>
            </a:r>
            <a:r>
              <a:rPr lang="en-US" sz="1500" b="1" dirty="0">
                <a:solidFill>
                  <a:schemeClr val="accent4"/>
                </a:solidFill>
                <a:latin typeface="Arial" pitchFamily="34" charset="0"/>
                <a:cs typeface="Arial" pitchFamily="34" charset="0"/>
              </a:rPr>
              <a:t>Pacific Gas and Electric Company (PG&amp;E)</a:t>
            </a:r>
            <a:r>
              <a:rPr lang="en-US" sz="1500" b="1" dirty="0">
                <a:solidFill>
                  <a:schemeClr val="bg1"/>
                </a:solidFill>
                <a:latin typeface="Arial" pitchFamily="34" charset="0"/>
                <a:cs typeface="Arial" pitchFamily="34" charset="0"/>
              </a:rPr>
              <a:t> nor any of its employees and agents: </a:t>
            </a:r>
          </a:p>
          <a:p>
            <a:pPr marL="342900" lvl="1" indent="-342900">
              <a:lnSpc>
                <a:spcPct val="150000"/>
              </a:lnSpc>
              <a:spcBef>
                <a:spcPts val="900"/>
              </a:spcBef>
              <a:buFont typeface="+mj-lt"/>
              <a:buAutoNum type="arabicParenR"/>
            </a:pPr>
            <a:r>
              <a:rPr lang="en-US" sz="1500" b="1" dirty="0">
                <a:solidFill>
                  <a:schemeClr val="bg1"/>
                </a:solidFill>
                <a:latin typeface="Arial" pitchFamily="34" charset="0"/>
                <a:cs typeface="Arial" pitchFamily="34" charset="0"/>
              </a:rPr>
              <a:t>Makes any written or oral warranty, expressed or implied, including, but not limited to, those concerning merchantability or fitness for a particular purpose; </a:t>
            </a:r>
          </a:p>
          <a:p>
            <a:pPr marL="342900" lvl="1" indent="-342900">
              <a:lnSpc>
                <a:spcPct val="150000"/>
              </a:lnSpc>
              <a:spcBef>
                <a:spcPts val="900"/>
              </a:spcBef>
              <a:buFont typeface="+mj-lt"/>
              <a:buAutoNum type="arabicParenR"/>
            </a:pPr>
            <a:r>
              <a:rPr lang="en-US" sz="1500" b="1" dirty="0">
                <a:solidFill>
                  <a:schemeClr val="bg1"/>
                </a:solidFill>
                <a:latin typeface="Arial" pitchFamily="34" charset="0"/>
                <a:cs typeface="Arial" pitchFamily="34" charset="0"/>
              </a:rPr>
              <a:t>Assumes any legal liability or responsibility for the accuracy or completeness of any information, apparatus, product, process, method, or policy contained herein; or </a:t>
            </a:r>
          </a:p>
          <a:p>
            <a:pPr marL="342900" lvl="1" indent="-342900">
              <a:lnSpc>
                <a:spcPct val="150000"/>
              </a:lnSpc>
              <a:spcBef>
                <a:spcPts val="900"/>
              </a:spcBef>
              <a:buFont typeface="+mj-lt"/>
              <a:buAutoNum type="arabicParenR"/>
            </a:pPr>
            <a:r>
              <a:rPr lang="en-US" sz="1500" b="1" dirty="0">
                <a:solidFill>
                  <a:schemeClr val="bg1"/>
                </a:solidFill>
                <a:latin typeface="Arial" pitchFamily="34" charset="0"/>
                <a:cs typeface="Arial" pitchFamily="34" charset="0"/>
              </a:rPr>
              <a:t>Represents that its use would not infringe any privately owned rights, including, but not limited to, patents, trademarks, or copyrights. </a:t>
            </a:r>
          </a:p>
          <a:p>
            <a:endParaRPr lang="en-US" dirty="0">
              <a:solidFill>
                <a:schemeClr val="bg1"/>
              </a:solidFill>
            </a:endParaRPr>
          </a:p>
        </p:txBody>
      </p:sp>
      <p:sp>
        <p:nvSpPr>
          <p:cNvPr id="10" name="TextBox 9"/>
          <p:cNvSpPr txBox="1"/>
          <p:nvPr userDrawn="1"/>
        </p:nvSpPr>
        <p:spPr>
          <a:xfrm>
            <a:off x="2743200" y="274638"/>
            <a:ext cx="5943600" cy="1323439"/>
          </a:xfrm>
          <a:prstGeom prst="rect">
            <a:avLst/>
          </a:prstGeom>
          <a:noFill/>
        </p:spPr>
        <p:txBody>
          <a:bodyPr wrap="square" rtlCol="0">
            <a:spAutoFit/>
          </a:bodyPr>
          <a:lstStyle/>
          <a:p>
            <a:r>
              <a:rPr lang="en-US" sz="1600" dirty="0">
                <a:solidFill>
                  <a:schemeClr val="accent4"/>
                </a:solidFill>
                <a:latin typeface="Arial" pitchFamily="34" charset="0"/>
                <a:cs typeface="Arial" pitchFamily="34" charset="0"/>
              </a:rPr>
              <a:t>Some clients require a disclaimer.</a:t>
            </a:r>
            <a:r>
              <a:rPr lang="en-US" sz="1600" baseline="0" dirty="0">
                <a:solidFill>
                  <a:schemeClr val="accent4"/>
                </a:solidFill>
                <a:latin typeface="Arial" pitchFamily="34" charset="0"/>
                <a:cs typeface="Arial" pitchFamily="34" charset="0"/>
              </a:rPr>
              <a:t>  This slide is an example that can be edited to provide that by going to “View” then “Title Slide” and then editing this layout by deleting this box and changing the red company name as required  and formatting the color to white.</a:t>
            </a:r>
            <a:endParaRPr lang="en-US" sz="1600" dirty="0">
              <a:solidFill>
                <a:schemeClr val="accent4"/>
              </a:solidFill>
              <a:latin typeface="Arial" pitchFamily="34" charset="0"/>
              <a:cs typeface="Arial" pitchFamily="34" charset="0"/>
            </a:endParaRPr>
          </a:p>
        </p:txBody>
      </p:sp>
    </p:spTree>
    <p:extLst>
      <p:ext uri="{BB962C8B-B14F-4D97-AF65-F5344CB8AC3E}">
        <p14:creationId xmlns:p14="http://schemas.microsoft.com/office/powerpoint/2010/main" val="27246843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ample Copyright Notic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Copyright Materials</a:t>
            </a:r>
          </a:p>
        </p:txBody>
      </p:sp>
      <p:sp>
        <p:nvSpPr>
          <p:cNvPr id="5" name="Footer Placeholder 4"/>
          <p:cNvSpPr>
            <a:spLocks noGrp="1"/>
          </p:cNvSpPr>
          <p:nvPr>
            <p:ph type="ftr" sz="quarter" idx="10"/>
          </p:nvPr>
        </p:nvSpPr>
        <p:spPr/>
        <p:txBody>
          <a:bodyPr/>
          <a:lstStyle/>
          <a:p>
            <a:r>
              <a:rPr lang="en-US" dirty="0"/>
              <a:t>Tab 12-4 - "It All Depends on the Lags"</a:t>
            </a:r>
          </a:p>
        </p:txBody>
      </p:sp>
      <p:sp>
        <p:nvSpPr>
          <p:cNvPr id="6" name="Slide Number Placeholder 5"/>
          <p:cNvSpPr>
            <a:spLocks noGrp="1"/>
          </p:cNvSpPr>
          <p:nvPr>
            <p:ph type="sldNum" sz="quarter" idx="11"/>
          </p:nvPr>
        </p:nvSpPr>
        <p:spPr/>
        <p:txBody>
          <a:bodyPr/>
          <a:lstStyle/>
          <a:p>
            <a:fld id="{A9320731-3B2C-4107-8664-CAD7BE973DC8}" type="slidenum">
              <a:rPr lang="en-US" smtClean="0"/>
              <a:pPr/>
              <a:t>‹#›</a:t>
            </a:fld>
            <a:endParaRPr lang="en-US"/>
          </a:p>
        </p:txBody>
      </p:sp>
      <p:sp>
        <p:nvSpPr>
          <p:cNvPr id="9" name="TextBox 8"/>
          <p:cNvSpPr txBox="1"/>
          <p:nvPr userDrawn="1"/>
        </p:nvSpPr>
        <p:spPr>
          <a:xfrm>
            <a:off x="457200" y="1600200"/>
            <a:ext cx="8229600" cy="2123658"/>
          </a:xfrm>
          <a:prstGeom prst="rect">
            <a:avLst/>
          </a:prstGeom>
          <a:noFill/>
        </p:spPr>
        <p:txBody>
          <a:bodyPr wrap="square" rtlCol="0">
            <a:spAutoFit/>
          </a:bodyPr>
          <a:lstStyle/>
          <a:p>
            <a:pPr lvl="0">
              <a:lnSpc>
                <a:spcPct val="150000"/>
              </a:lnSpc>
              <a:spcBef>
                <a:spcPts val="900"/>
              </a:spcBef>
            </a:pPr>
            <a:r>
              <a:rPr lang="en-US" sz="1800" b="1" dirty="0">
                <a:solidFill>
                  <a:schemeClr val="bg1"/>
                </a:solidFill>
                <a:latin typeface="Arial" pitchFamily="34" charset="0"/>
                <a:cs typeface="Arial" pitchFamily="34" charset="0"/>
              </a:rPr>
              <a:t>Some or all of this presentation may be protected by US and International Copyright laws.  Reproduction, distribution, display and use of the presentation without written permission of the copyright holder is prohibited.</a:t>
            </a:r>
          </a:p>
          <a:p>
            <a:endParaRPr lang="en-US" sz="2400" dirty="0">
              <a:solidFill>
                <a:schemeClr val="bg1"/>
              </a:solidFill>
            </a:endParaRPr>
          </a:p>
        </p:txBody>
      </p:sp>
      <p:sp>
        <p:nvSpPr>
          <p:cNvPr id="10" name="TextBox 9"/>
          <p:cNvSpPr txBox="1"/>
          <p:nvPr userDrawn="1"/>
        </p:nvSpPr>
        <p:spPr>
          <a:xfrm>
            <a:off x="533400" y="3581400"/>
            <a:ext cx="8153400" cy="2062103"/>
          </a:xfrm>
          <a:prstGeom prst="rect">
            <a:avLst/>
          </a:prstGeom>
          <a:noFill/>
        </p:spPr>
        <p:txBody>
          <a:bodyPr wrap="square" rtlCol="0">
            <a:spAutoFit/>
          </a:bodyPr>
          <a:lstStyle/>
          <a:p>
            <a:r>
              <a:rPr lang="en-US" sz="1600" dirty="0">
                <a:solidFill>
                  <a:schemeClr val="accent4"/>
                </a:solidFill>
                <a:latin typeface="Arial" pitchFamily="34" charset="0"/>
                <a:cs typeface="Arial" pitchFamily="34" charset="0"/>
              </a:rPr>
              <a:t>Some clients require a copyright notice.  Or, we may want to copyright</a:t>
            </a:r>
            <a:r>
              <a:rPr lang="en-US" sz="1600" baseline="0" dirty="0">
                <a:solidFill>
                  <a:schemeClr val="accent4"/>
                </a:solidFill>
                <a:latin typeface="Arial" pitchFamily="34" charset="0"/>
                <a:cs typeface="Arial" pitchFamily="34" charset="0"/>
              </a:rPr>
              <a:t> the materials as ours.  This slide provides such notice.  To eliminate this text box, go to </a:t>
            </a:r>
            <a:br>
              <a:rPr lang="en-US" sz="1600" baseline="0" dirty="0">
                <a:solidFill>
                  <a:schemeClr val="accent4"/>
                </a:solidFill>
                <a:latin typeface="Arial" pitchFamily="34" charset="0"/>
                <a:cs typeface="Arial" pitchFamily="34" charset="0"/>
              </a:rPr>
            </a:br>
            <a:r>
              <a:rPr lang="en-US" sz="1600" baseline="0" dirty="0">
                <a:solidFill>
                  <a:schemeClr val="accent4"/>
                </a:solidFill>
                <a:latin typeface="Arial" pitchFamily="34" charset="0"/>
                <a:cs typeface="Arial" pitchFamily="34" charset="0"/>
              </a:rPr>
              <a:t>“View” then “Slide Master” and delete it from the lay out slide.</a:t>
            </a:r>
          </a:p>
          <a:p>
            <a:endParaRPr lang="en-US" sz="1600" baseline="0" dirty="0">
              <a:solidFill>
                <a:schemeClr val="accent4"/>
              </a:solidFill>
              <a:latin typeface="Arial" pitchFamily="34" charset="0"/>
              <a:cs typeface="Arial" pitchFamily="34" charset="0"/>
            </a:endParaRPr>
          </a:p>
          <a:p>
            <a:r>
              <a:rPr lang="en-US" sz="1600" baseline="0" dirty="0">
                <a:solidFill>
                  <a:schemeClr val="accent4"/>
                </a:solidFill>
                <a:latin typeface="Arial" pitchFamily="34" charset="0"/>
                <a:cs typeface="Arial" pitchFamily="34" charset="0"/>
              </a:rPr>
              <a:t>You can also add © FDE &lt;Current Year&gt; into the footer for each slide.  Do this by going to “Insert” then “Header and Footer” and making appropriate edits.   The little copy right symbol is available from the Insert menu also by clicking on the “Symbol” button (the one with the omega sign on it).</a:t>
            </a:r>
            <a:endParaRPr lang="en-US" sz="1600" dirty="0">
              <a:solidFill>
                <a:schemeClr val="accent4"/>
              </a:solidFill>
              <a:latin typeface="Arial" pitchFamily="34" charset="0"/>
              <a:cs typeface="Arial" pitchFamily="34" charset="0"/>
            </a:endParaRPr>
          </a:p>
        </p:txBody>
      </p:sp>
    </p:spTree>
    <p:extLst>
      <p:ext uri="{BB962C8B-B14F-4D97-AF65-F5344CB8AC3E}">
        <p14:creationId xmlns:p14="http://schemas.microsoft.com/office/powerpoint/2010/main" val="4171982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2_Learning Objectives">
    <p:bg>
      <p:bgPr>
        <a:solidFill>
          <a:schemeClr val="tx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dirty="0"/>
              <a:t>Tab 12-4 - "It All Depends on the Lags"</a:t>
            </a:r>
          </a:p>
        </p:txBody>
      </p:sp>
      <p:sp>
        <p:nvSpPr>
          <p:cNvPr id="6" name="Slide Number Placeholder 5"/>
          <p:cNvSpPr>
            <a:spLocks noGrp="1"/>
          </p:cNvSpPr>
          <p:nvPr>
            <p:ph type="sldNum" sz="quarter" idx="11"/>
          </p:nvPr>
        </p:nvSpPr>
        <p:spPr/>
        <p:txBody>
          <a:bodyPr/>
          <a:lstStyle/>
          <a:p>
            <a:fld id="{A9320731-3B2C-4107-8664-CAD7BE973DC8}" type="slidenum">
              <a:rPr lang="en-US" smtClean="0"/>
              <a:pPr/>
              <a:t>‹#›</a:t>
            </a:fld>
            <a:endParaRPr lang="en-US"/>
          </a:p>
        </p:txBody>
      </p:sp>
      <p:sp>
        <p:nvSpPr>
          <p:cNvPr id="4" name="TextBox 3"/>
          <p:cNvSpPr txBox="1"/>
          <p:nvPr userDrawn="1"/>
        </p:nvSpPr>
        <p:spPr>
          <a:xfrm>
            <a:off x="457200" y="274638"/>
            <a:ext cx="8229600" cy="1143000"/>
          </a:xfrm>
          <a:prstGeom prst="rect">
            <a:avLst/>
          </a:prstGeom>
        </p:spPr>
        <p:txBody>
          <a:bodyPr vert="horz" lIns="91440" tIns="45720" rIns="91440" bIns="45720" rtlCol="0" anchor="ctr">
            <a:normAutofit/>
          </a:bodyPr>
          <a:lstStyle>
            <a:lvl1pPr>
              <a:spcBef>
                <a:spcPct val="0"/>
              </a:spcBef>
              <a:buNone/>
              <a:defRPr sz="3200">
                <a:solidFill>
                  <a:schemeClr val="tx2"/>
                </a:solidFill>
                <a:latin typeface="Arial" pitchFamily="34" charset="0"/>
                <a:ea typeface="+mj-ea"/>
                <a:cs typeface="Arial" pitchFamily="34" charset="0"/>
              </a:defRPr>
            </a:lvl1pPr>
          </a:lstStyle>
          <a:p>
            <a:pPr lvl="0"/>
            <a:r>
              <a:rPr lang="en-US" dirty="0">
                <a:solidFill>
                  <a:srgbClr val="FFA100"/>
                </a:solidFill>
              </a:rPr>
              <a:t>Learning Objectives</a:t>
            </a:r>
          </a:p>
        </p:txBody>
      </p:sp>
      <p:sp>
        <p:nvSpPr>
          <p:cNvPr id="2" name="TextBox 1"/>
          <p:cNvSpPr txBox="1"/>
          <p:nvPr userDrawn="1"/>
        </p:nvSpPr>
        <p:spPr>
          <a:xfrm>
            <a:off x="457200" y="1600200"/>
            <a:ext cx="5814412" cy="461665"/>
          </a:xfrm>
          <a:prstGeom prst="rect">
            <a:avLst/>
          </a:prstGeom>
          <a:noFill/>
        </p:spPr>
        <p:txBody>
          <a:bodyPr wrap="none" rtlCol="0">
            <a:spAutoFit/>
          </a:bodyPr>
          <a:lstStyle/>
          <a:p>
            <a:pPr lvl="0"/>
            <a:r>
              <a:rPr lang="en-US" sz="2400" b="0" kern="1200" baseline="0" dirty="0">
                <a:solidFill>
                  <a:schemeClr val="bg1"/>
                </a:solidFill>
                <a:latin typeface="Arial" pitchFamily="34" charset="0"/>
                <a:ea typeface="+mn-ea"/>
                <a:cs typeface="Arial" pitchFamily="34" charset="0"/>
              </a:rPr>
              <a:t>After completing this course, you should:</a:t>
            </a:r>
          </a:p>
        </p:txBody>
      </p:sp>
      <p:sp>
        <p:nvSpPr>
          <p:cNvPr id="8" name="Text Placeholder 7"/>
          <p:cNvSpPr>
            <a:spLocks noGrp="1"/>
          </p:cNvSpPr>
          <p:nvPr>
            <p:ph type="body" sz="quarter" idx="12" hasCustomPrompt="1"/>
          </p:nvPr>
        </p:nvSpPr>
        <p:spPr>
          <a:xfrm>
            <a:off x="457200" y="2286000"/>
            <a:ext cx="7636625" cy="4015105"/>
          </a:xfrm>
          <a:ln>
            <a:noFill/>
          </a:ln>
        </p:spPr>
        <p:txBody>
          <a:bodyPr/>
          <a:lstStyle>
            <a:lvl2pPr marL="465138" indent="-457200">
              <a:buFont typeface="+mj-lt"/>
              <a:buAutoNum type="arabicPeriod"/>
              <a:defRPr baseline="0">
                <a:solidFill>
                  <a:srgbClr val="FFA100"/>
                </a:solidFill>
              </a:defRPr>
            </a:lvl2pPr>
            <a:lvl3pPr>
              <a:defRPr lang="en-US" sz="1800" kern="1200" baseline="0" dirty="0">
                <a:solidFill>
                  <a:schemeClr val="accent4"/>
                </a:solidFill>
                <a:latin typeface="Arial" pitchFamily="34" charset="0"/>
                <a:ea typeface="+mn-ea"/>
                <a:cs typeface="Arial" pitchFamily="34" charset="0"/>
              </a:defRPr>
            </a:lvl3pPr>
          </a:lstStyle>
          <a:p>
            <a:pPr lvl="1"/>
            <a:r>
              <a:rPr lang="en-US" dirty="0"/>
              <a:t>Click here to enter learning objectives</a:t>
            </a:r>
          </a:p>
          <a:p>
            <a:pPr lvl="2"/>
            <a:endParaRPr lang="en-US" dirty="0"/>
          </a:p>
        </p:txBody>
      </p:sp>
      <p:sp>
        <p:nvSpPr>
          <p:cNvPr id="10" name="Text Placeholder 9"/>
          <p:cNvSpPr>
            <a:spLocks noGrp="1"/>
          </p:cNvSpPr>
          <p:nvPr>
            <p:ph type="body" sz="quarter" idx="13" hasCustomPrompt="1"/>
          </p:nvPr>
        </p:nvSpPr>
        <p:spPr>
          <a:xfrm>
            <a:off x="573579" y="3421351"/>
            <a:ext cx="7351222" cy="1760249"/>
          </a:xfrm>
          <a:ln>
            <a:noFill/>
          </a:ln>
        </p:spPr>
        <p:txBody>
          <a:bodyPr>
            <a:noAutofit/>
          </a:bodyPr>
          <a:lstStyle>
            <a:lvl3pPr marL="346075" indent="0" algn="l" defTabSz="914400" rtl="0" eaLnBrk="1" latinLnBrk="0" hangingPunct="1">
              <a:spcBef>
                <a:spcPct val="20000"/>
              </a:spcBef>
              <a:buFont typeface="+mj-lt"/>
              <a:buNone/>
              <a:defRPr lang="en-US" sz="1800" kern="1200" baseline="0" dirty="0">
                <a:solidFill>
                  <a:srgbClr val="FF0000"/>
                </a:solidFill>
                <a:latin typeface="Arial" pitchFamily="34" charset="0"/>
                <a:ea typeface="+mn-ea"/>
                <a:cs typeface="Arial" pitchFamily="34" charset="0"/>
              </a:defRPr>
            </a:lvl3pPr>
          </a:lstStyle>
          <a:p>
            <a:pPr marL="346075" lvl="2" indent="0" algn="l" defTabSz="914400" rtl="0" eaLnBrk="1" latinLnBrk="0" hangingPunct="1">
              <a:spcBef>
                <a:spcPct val="20000"/>
              </a:spcBef>
              <a:buFont typeface="+mj-lt"/>
              <a:buNone/>
            </a:pPr>
            <a:r>
              <a:rPr lang="en-US" dirty="0"/>
              <a:t>Where courses are offered for credits, you often have to state the learning objectives at the beginning of the slide set.  Typically 4-6 objectives are required.</a:t>
            </a:r>
          </a:p>
          <a:p>
            <a:pPr marL="346075" lvl="2" indent="0" algn="l" defTabSz="914400" rtl="0" eaLnBrk="1" latinLnBrk="0" hangingPunct="1">
              <a:spcBef>
                <a:spcPct val="20000"/>
              </a:spcBef>
              <a:buFont typeface="+mj-lt"/>
              <a:buNone/>
            </a:pPr>
            <a:r>
              <a:rPr lang="en-US" dirty="0"/>
              <a:t>Usually this is a good starting point for organizing your presentation anyway and it helps set up the class and sets expectations.</a:t>
            </a:r>
          </a:p>
        </p:txBody>
      </p:sp>
    </p:spTree>
    <p:extLst>
      <p:ext uri="{BB962C8B-B14F-4D97-AF65-F5344CB8AC3E}">
        <p14:creationId xmlns:p14="http://schemas.microsoft.com/office/powerpoint/2010/main" val="31507287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Learning Objectives">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marL="457200" indent="-457200">
              <a:buFont typeface="Arial" pitchFamily="34" charset="0"/>
              <a:buChar char="•"/>
              <a:defRPr baseline="0">
                <a:solidFill>
                  <a:schemeClr val="bg1"/>
                </a:solidFill>
              </a:defRPr>
            </a:lvl1pPr>
            <a:lvl2pPr marL="465138" indent="-457200">
              <a:buFont typeface="+mj-lt"/>
              <a:buAutoNum type="arabicPeriod"/>
              <a:defRPr baseline="0"/>
            </a:lvl2pPr>
            <a:lvl3pPr marL="803275" indent="-457200">
              <a:buFont typeface="+mj-lt"/>
              <a:buAutoNum type="arabicPeriod"/>
              <a:defRPr lang="en-US" sz="1800" kern="1200" baseline="0" dirty="0" smtClean="0">
                <a:solidFill>
                  <a:schemeClr val="accent4"/>
                </a:solidFill>
                <a:latin typeface="Arial" pitchFamily="34" charset="0"/>
                <a:ea typeface="+mn-ea"/>
                <a:cs typeface="Arial" pitchFamily="34" charset="0"/>
              </a:defRPr>
            </a:lvl3pPr>
            <a:lvl4pPr marL="1143000" indent="-457200">
              <a:buFont typeface="+mj-lt"/>
              <a:buAutoNum type="arabicPeriod"/>
              <a:defRPr/>
            </a:lvl4pPr>
            <a:lvl5pPr marL="1482725" indent="-457200">
              <a:buFont typeface="+mj-lt"/>
              <a:buAutoNum type="arabicPeriod"/>
              <a:defRPr/>
            </a:lvl5pPr>
          </a:lstStyle>
          <a:p>
            <a:pPr lvl="0"/>
            <a:r>
              <a:rPr lang="en-US" dirty="0"/>
              <a:t>Topic 1</a:t>
            </a:r>
          </a:p>
          <a:p>
            <a:pPr lvl="0"/>
            <a:r>
              <a:rPr lang="en-US" dirty="0"/>
              <a:t>Topic 2</a:t>
            </a:r>
          </a:p>
          <a:p>
            <a:pPr lvl="0"/>
            <a:r>
              <a:rPr lang="en-US" dirty="0"/>
              <a:t>Topic 3</a:t>
            </a:r>
          </a:p>
          <a:p>
            <a:pPr lvl="0"/>
            <a:r>
              <a:rPr lang="en-US" dirty="0"/>
              <a:t>Topic 4</a:t>
            </a:r>
          </a:p>
          <a:p>
            <a:pPr lvl="0"/>
            <a:r>
              <a:rPr lang="en-US" dirty="0"/>
              <a:t>Topic 5</a:t>
            </a:r>
          </a:p>
          <a:p>
            <a:pPr lvl="0"/>
            <a:r>
              <a:rPr lang="en-US" dirty="0"/>
              <a:t>Topic 6</a:t>
            </a:r>
          </a:p>
          <a:p>
            <a:pPr marL="346075" lvl="2" indent="0" algn="l" defTabSz="914400" rtl="0" eaLnBrk="1" latinLnBrk="0" hangingPunct="1">
              <a:spcBef>
                <a:spcPct val="20000"/>
              </a:spcBef>
              <a:buFont typeface="+mj-lt"/>
              <a:buNone/>
            </a:pPr>
            <a:endParaRPr lang="en-US" dirty="0"/>
          </a:p>
          <a:p>
            <a:pPr marL="346075" lvl="2" indent="0" algn="l" defTabSz="914400" rtl="0" eaLnBrk="1" latinLnBrk="0" hangingPunct="1">
              <a:spcBef>
                <a:spcPct val="20000"/>
              </a:spcBef>
              <a:buFont typeface="+mj-lt"/>
              <a:buNone/>
            </a:pPr>
            <a:r>
              <a:rPr lang="en-US" dirty="0"/>
              <a:t>Providing an agenda is also required by some clients.  This is also a good organizing tool for putting your presentation together and is also a good way to help the students understand how the learning objectives tie into the plan for the day.  If you include time targets, this also helps you manage your time.</a:t>
            </a:r>
          </a:p>
          <a:p>
            <a:pPr lvl="0"/>
            <a:endParaRPr lang="en-US" dirty="0"/>
          </a:p>
        </p:txBody>
      </p:sp>
      <p:sp>
        <p:nvSpPr>
          <p:cNvPr id="5" name="Footer Placeholder 4"/>
          <p:cNvSpPr>
            <a:spLocks noGrp="1"/>
          </p:cNvSpPr>
          <p:nvPr>
            <p:ph type="ftr" sz="quarter" idx="10"/>
          </p:nvPr>
        </p:nvSpPr>
        <p:spPr/>
        <p:txBody>
          <a:bodyPr/>
          <a:lstStyle/>
          <a:p>
            <a:r>
              <a:rPr lang="en-US" dirty="0"/>
              <a:t>Tab 12-4 - "It All Depends on the Lags"</a:t>
            </a:r>
          </a:p>
        </p:txBody>
      </p:sp>
      <p:sp>
        <p:nvSpPr>
          <p:cNvPr id="6" name="Slide Number Placeholder 5"/>
          <p:cNvSpPr>
            <a:spLocks noGrp="1"/>
          </p:cNvSpPr>
          <p:nvPr>
            <p:ph type="sldNum" sz="quarter" idx="11"/>
          </p:nvPr>
        </p:nvSpPr>
        <p:spPr/>
        <p:txBody>
          <a:bodyPr/>
          <a:lstStyle/>
          <a:p>
            <a:fld id="{A9320731-3B2C-4107-8664-CAD7BE973DC8}" type="slidenum">
              <a:rPr lang="en-US" smtClean="0"/>
              <a:pPr/>
              <a:t>‹#›</a:t>
            </a:fld>
            <a:endParaRPr lang="en-US"/>
          </a:p>
        </p:txBody>
      </p:sp>
      <p:sp>
        <p:nvSpPr>
          <p:cNvPr id="4" name="TextBox 3"/>
          <p:cNvSpPr txBox="1"/>
          <p:nvPr userDrawn="1"/>
        </p:nvSpPr>
        <p:spPr>
          <a:xfrm>
            <a:off x="457200" y="274638"/>
            <a:ext cx="8229600" cy="1143000"/>
          </a:xfrm>
          <a:prstGeom prst="rect">
            <a:avLst/>
          </a:prstGeom>
        </p:spPr>
        <p:txBody>
          <a:bodyPr vert="horz" lIns="91440" tIns="45720" rIns="91440" bIns="45720" rtlCol="0" anchor="ctr">
            <a:normAutofit/>
          </a:bodyPr>
          <a:lstStyle>
            <a:lvl1pPr>
              <a:spcBef>
                <a:spcPct val="0"/>
              </a:spcBef>
              <a:buNone/>
              <a:defRPr sz="3200">
                <a:solidFill>
                  <a:schemeClr val="tx2"/>
                </a:solidFill>
                <a:latin typeface="Arial" pitchFamily="34" charset="0"/>
                <a:ea typeface="+mj-ea"/>
                <a:cs typeface="Arial" pitchFamily="34" charset="0"/>
              </a:defRPr>
            </a:lvl1pPr>
          </a:lstStyle>
          <a:p>
            <a:pPr lvl="0"/>
            <a:r>
              <a:rPr lang="en-US" dirty="0">
                <a:solidFill>
                  <a:srgbClr val="FFA100"/>
                </a:solidFill>
              </a:rPr>
              <a:t>Agenda</a:t>
            </a:r>
          </a:p>
        </p:txBody>
      </p:sp>
    </p:spTree>
    <p:extLst>
      <p:ext uri="{BB962C8B-B14F-4D97-AF65-F5344CB8AC3E}">
        <p14:creationId xmlns:p14="http://schemas.microsoft.com/office/powerpoint/2010/main" val="1947067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nterview Title Slide">
    <p:bg>
      <p:bgPr>
        <a:blipFill dpi="0" rotWithShape="1">
          <a:blip r:embed="rId2">
            <a:alphaModFix amt="58000"/>
            <a:lum/>
          </a:blip>
          <a:srcRect/>
          <a:stretch>
            <a:fillRect l="-8000" r="-8000"/>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ctrTitle" hasCustomPrompt="1"/>
          </p:nvPr>
        </p:nvSpPr>
        <p:spPr>
          <a:xfrm>
            <a:off x="239713" y="861788"/>
            <a:ext cx="7772400" cy="731520"/>
          </a:xfrm>
        </p:spPr>
        <p:txBody>
          <a:bodyPr/>
          <a:lstStyle>
            <a:lvl1pPr>
              <a:defRPr sz="3200" b="1" i="1" baseline="0">
                <a:solidFill>
                  <a:schemeClr val="tx1"/>
                </a:solidFill>
              </a:defRPr>
            </a:lvl1pPr>
          </a:lstStyle>
          <a:p>
            <a:r>
              <a:rPr lang="en-US" dirty="0"/>
              <a:t>Click to edit Project Type</a:t>
            </a:r>
          </a:p>
        </p:txBody>
      </p:sp>
      <p:sp>
        <p:nvSpPr>
          <p:cNvPr id="5" name="Rectangle 7"/>
          <p:cNvSpPr>
            <a:spLocks noChangeArrowheads="1"/>
          </p:cNvSpPr>
          <p:nvPr userDrawn="1"/>
        </p:nvSpPr>
        <p:spPr bwMode="auto">
          <a:xfrm>
            <a:off x="239713" y="4800601"/>
            <a:ext cx="1970087" cy="365760"/>
          </a:xfrm>
          <a:prstGeom prst="rect">
            <a:avLst/>
          </a:prstGeom>
          <a:noFill/>
          <a:ln w="9525">
            <a:noFill/>
            <a:miter lim="800000"/>
            <a:headEnd/>
            <a:tailEnd/>
          </a:ln>
          <a:effectLst/>
        </p:spPr>
        <p:txBody>
          <a:bodyPr anchor="ctr"/>
          <a:lstStyle/>
          <a:p>
            <a:pPr marL="344488" indent="-344488" eaLnBrk="1" hangingPunct="1"/>
            <a:r>
              <a:rPr lang="en-US" sz="1800" dirty="0">
                <a:solidFill>
                  <a:schemeClr val="tx1"/>
                </a:solidFill>
                <a:latin typeface="+mn-lt"/>
              </a:rPr>
              <a:t>Presented By:</a:t>
            </a:r>
          </a:p>
        </p:txBody>
      </p:sp>
      <p:sp>
        <p:nvSpPr>
          <p:cNvPr id="3" name="Text Placeholder 2"/>
          <p:cNvSpPr>
            <a:spLocks noGrp="1"/>
          </p:cNvSpPr>
          <p:nvPr>
            <p:ph type="body" sz="quarter" idx="10" hasCustomPrompt="1"/>
          </p:nvPr>
        </p:nvSpPr>
        <p:spPr>
          <a:xfrm>
            <a:off x="239713" y="5166361"/>
            <a:ext cx="2743200" cy="1097280"/>
          </a:xfrm>
        </p:spPr>
        <p:txBody>
          <a:bodyPr/>
          <a:lstStyle>
            <a:lvl1pPr marL="0" indent="0" algn="l" defTabSz="914400" rtl="0" eaLnBrk="1" latinLnBrk="0" hangingPunct="1">
              <a:buNone/>
              <a:defRPr lang="en-US" sz="1800" kern="1200" dirty="0" smtClean="0">
                <a:solidFill>
                  <a:schemeClr val="tx1"/>
                </a:solidFill>
                <a:latin typeface="+mn-lt"/>
                <a:ea typeface="+mn-ea"/>
                <a:cs typeface="+mn-cs"/>
              </a:defRPr>
            </a:lvl1pPr>
            <a:lvl2pPr marL="344488" indent="-344488" algn="l" defTabSz="914400" rtl="0" eaLnBrk="1" latinLnBrk="0" hangingPunct="1">
              <a:defRPr lang="en-US" sz="1800" kern="1200" dirty="0" smtClean="0">
                <a:solidFill>
                  <a:schemeClr val="tx1"/>
                </a:solidFill>
                <a:latin typeface="+mn-lt"/>
                <a:ea typeface="+mn-ea"/>
                <a:cs typeface="+mn-cs"/>
              </a:defRPr>
            </a:lvl2pPr>
            <a:lvl3pPr marL="344488" indent="-344488" algn="l" defTabSz="914400" rtl="0" eaLnBrk="1" latinLnBrk="0" hangingPunct="1">
              <a:defRPr lang="en-US" sz="1800" kern="1200" dirty="0" smtClean="0">
                <a:solidFill>
                  <a:schemeClr val="tx1"/>
                </a:solidFill>
                <a:latin typeface="+mn-lt"/>
                <a:ea typeface="+mn-ea"/>
                <a:cs typeface="+mn-cs"/>
              </a:defRPr>
            </a:lvl3pPr>
            <a:lvl4pPr marL="344488" indent="-344488" algn="l" defTabSz="914400" rtl="0" eaLnBrk="1" latinLnBrk="0" hangingPunct="1">
              <a:defRPr lang="en-US" sz="1800" kern="1200" dirty="0" smtClean="0">
                <a:solidFill>
                  <a:schemeClr val="tx1"/>
                </a:solidFill>
                <a:latin typeface="+mn-lt"/>
                <a:ea typeface="+mn-ea"/>
                <a:cs typeface="+mn-cs"/>
              </a:defRPr>
            </a:lvl4pPr>
            <a:lvl5pPr marL="344488" indent="-344488" algn="l" defTabSz="914400" rtl="0" eaLnBrk="1" latinLnBrk="0" hangingPunct="1">
              <a:defRPr lang="en-US" sz="1800" kern="1200" dirty="0">
                <a:solidFill>
                  <a:schemeClr val="tx1"/>
                </a:solidFill>
                <a:latin typeface="+mn-lt"/>
                <a:ea typeface="+mn-ea"/>
                <a:cs typeface="+mn-cs"/>
              </a:defRPr>
            </a:lvl5pPr>
          </a:lstStyle>
          <a:p>
            <a:pPr lvl="0"/>
            <a:r>
              <a:rPr lang="en-US" dirty="0"/>
              <a:t>Click to enter interview team members</a:t>
            </a:r>
          </a:p>
        </p:txBody>
      </p:sp>
      <p:sp>
        <p:nvSpPr>
          <p:cNvPr id="10" name="Text Placeholder 2"/>
          <p:cNvSpPr>
            <a:spLocks noGrp="1"/>
          </p:cNvSpPr>
          <p:nvPr>
            <p:ph type="body" sz="quarter" idx="11" hasCustomPrompt="1"/>
          </p:nvPr>
        </p:nvSpPr>
        <p:spPr>
          <a:xfrm>
            <a:off x="239713" y="6274276"/>
            <a:ext cx="2743200" cy="365760"/>
          </a:xfrm>
        </p:spPr>
        <p:txBody>
          <a:bodyPr/>
          <a:lstStyle>
            <a:lvl1pPr marL="0" indent="0" algn="l" defTabSz="914400" rtl="0" eaLnBrk="1" latinLnBrk="0" hangingPunct="1">
              <a:buNone/>
              <a:defRPr lang="en-US" sz="1800" kern="1200" dirty="0" smtClean="0">
                <a:solidFill>
                  <a:schemeClr val="tx1"/>
                </a:solidFill>
                <a:latin typeface="+mn-lt"/>
                <a:ea typeface="+mn-ea"/>
                <a:cs typeface="+mn-cs"/>
              </a:defRPr>
            </a:lvl1pPr>
            <a:lvl2pPr marL="344488" indent="-344488" algn="l" defTabSz="914400" rtl="0" eaLnBrk="1" latinLnBrk="0" hangingPunct="1">
              <a:defRPr lang="en-US" sz="1800" kern="1200" dirty="0" smtClean="0">
                <a:solidFill>
                  <a:schemeClr val="tx1"/>
                </a:solidFill>
                <a:latin typeface="+mn-lt"/>
                <a:ea typeface="+mn-ea"/>
                <a:cs typeface="+mn-cs"/>
              </a:defRPr>
            </a:lvl2pPr>
            <a:lvl3pPr marL="344488" indent="-344488" algn="l" defTabSz="914400" rtl="0" eaLnBrk="1" latinLnBrk="0" hangingPunct="1">
              <a:defRPr lang="en-US" sz="1800" kern="1200" dirty="0" smtClean="0">
                <a:solidFill>
                  <a:schemeClr val="tx1"/>
                </a:solidFill>
                <a:latin typeface="+mn-lt"/>
                <a:ea typeface="+mn-ea"/>
                <a:cs typeface="+mn-cs"/>
              </a:defRPr>
            </a:lvl3pPr>
            <a:lvl4pPr marL="344488" indent="-344488" algn="l" defTabSz="914400" rtl="0" eaLnBrk="1" latinLnBrk="0" hangingPunct="1">
              <a:defRPr lang="en-US" sz="1800" kern="1200" dirty="0" smtClean="0">
                <a:solidFill>
                  <a:schemeClr val="tx1"/>
                </a:solidFill>
                <a:latin typeface="+mn-lt"/>
                <a:ea typeface="+mn-ea"/>
                <a:cs typeface="+mn-cs"/>
              </a:defRPr>
            </a:lvl4pPr>
            <a:lvl5pPr marL="344488" indent="-344488" algn="l" defTabSz="914400" rtl="0" eaLnBrk="1" latinLnBrk="0" hangingPunct="1">
              <a:defRPr lang="en-US" sz="1800" kern="1200" dirty="0">
                <a:solidFill>
                  <a:schemeClr val="tx1"/>
                </a:solidFill>
                <a:latin typeface="+mn-lt"/>
                <a:ea typeface="+mn-ea"/>
                <a:cs typeface="+mn-cs"/>
              </a:defRPr>
            </a:lvl5pPr>
          </a:lstStyle>
          <a:p>
            <a:pPr lvl="0"/>
            <a:r>
              <a:rPr lang="en-US" dirty="0"/>
              <a:t>Click to enter date</a:t>
            </a:r>
          </a:p>
        </p:txBody>
      </p:sp>
      <p:sp>
        <p:nvSpPr>
          <p:cNvPr id="8" name="Rectangle 7"/>
          <p:cNvSpPr>
            <a:spLocks noChangeArrowheads="1"/>
          </p:cNvSpPr>
          <p:nvPr userDrawn="1"/>
        </p:nvSpPr>
        <p:spPr bwMode="auto">
          <a:xfrm>
            <a:off x="239713" y="1634544"/>
            <a:ext cx="1970087" cy="365760"/>
          </a:xfrm>
          <a:prstGeom prst="rect">
            <a:avLst/>
          </a:prstGeom>
          <a:noFill/>
          <a:ln w="9525">
            <a:noFill/>
            <a:miter lim="800000"/>
            <a:headEnd/>
            <a:tailEnd/>
          </a:ln>
          <a:effectLst/>
        </p:spPr>
        <p:txBody>
          <a:bodyPr anchor="ctr"/>
          <a:lstStyle/>
          <a:p>
            <a:pPr marL="344488" indent="-344488" eaLnBrk="1" hangingPunct="1"/>
            <a:r>
              <a:rPr lang="en-US" sz="1800" i="1" dirty="0">
                <a:solidFill>
                  <a:schemeClr val="tx1"/>
                </a:solidFill>
                <a:latin typeface="+mn-lt"/>
              </a:rPr>
              <a:t>For</a:t>
            </a:r>
          </a:p>
        </p:txBody>
      </p:sp>
      <p:sp>
        <p:nvSpPr>
          <p:cNvPr id="6" name="Text Placeholder 5"/>
          <p:cNvSpPr>
            <a:spLocks noGrp="1"/>
          </p:cNvSpPr>
          <p:nvPr>
            <p:ph type="body" sz="quarter" idx="12" hasCustomPrompt="1"/>
          </p:nvPr>
        </p:nvSpPr>
        <p:spPr>
          <a:xfrm>
            <a:off x="325906" y="2133600"/>
            <a:ext cx="7772400" cy="731520"/>
          </a:xfrm>
        </p:spPr>
        <p:txBody>
          <a:bodyPr>
            <a:normAutofit/>
          </a:bodyPr>
          <a:lstStyle>
            <a:lvl1pPr algn="l" defTabSz="914400" rtl="0" eaLnBrk="1" latinLnBrk="0" hangingPunct="1">
              <a:spcBef>
                <a:spcPct val="0"/>
              </a:spcBef>
              <a:buNone/>
              <a:defRPr lang="en-US" sz="3200" b="1" i="1" kern="1200" baseline="0" dirty="0">
                <a:solidFill>
                  <a:schemeClr val="tx1"/>
                </a:solidFill>
                <a:latin typeface="Arial" pitchFamily="34" charset="0"/>
                <a:ea typeface="+mj-ea"/>
                <a:cs typeface="Arial" pitchFamily="34" charset="0"/>
              </a:defRPr>
            </a:lvl1pPr>
          </a:lstStyle>
          <a:p>
            <a:pPr lvl="0"/>
            <a:r>
              <a:rPr lang="en-US" dirty="0"/>
              <a:t>Click to edit Project Name</a:t>
            </a:r>
          </a:p>
        </p:txBody>
      </p:sp>
      <p:pic>
        <p:nvPicPr>
          <p:cNvPr id="1026"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656387" y="5484166"/>
            <a:ext cx="2487613" cy="1160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21502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Agenda Background">
    <p:bg>
      <p:bgPr>
        <a:solidFill>
          <a:schemeClr val="tx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dirty="0"/>
              <a:t>Tab 12-4 - "It All Depends on the Lags"</a:t>
            </a:r>
          </a:p>
        </p:txBody>
      </p:sp>
      <p:sp>
        <p:nvSpPr>
          <p:cNvPr id="6" name="Slide Number Placeholder 5"/>
          <p:cNvSpPr>
            <a:spLocks noGrp="1"/>
          </p:cNvSpPr>
          <p:nvPr>
            <p:ph type="sldNum" sz="quarter" idx="11"/>
          </p:nvPr>
        </p:nvSpPr>
        <p:spPr/>
        <p:txBody>
          <a:bodyPr/>
          <a:lstStyle/>
          <a:p>
            <a:fld id="{A9320731-3B2C-4107-8664-CAD7BE973DC8}" type="slidenum">
              <a:rPr lang="en-US" smtClean="0"/>
              <a:pPr/>
              <a:t>‹#›</a:t>
            </a:fld>
            <a:endParaRPr lang="en-US"/>
          </a:p>
        </p:txBody>
      </p:sp>
      <p:sp>
        <p:nvSpPr>
          <p:cNvPr id="4" name="TextBox 3"/>
          <p:cNvSpPr txBox="1"/>
          <p:nvPr userDrawn="1"/>
        </p:nvSpPr>
        <p:spPr>
          <a:xfrm>
            <a:off x="457200" y="274638"/>
            <a:ext cx="8229600" cy="1143000"/>
          </a:xfrm>
          <a:prstGeom prst="rect">
            <a:avLst/>
          </a:prstGeom>
        </p:spPr>
        <p:txBody>
          <a:bodyPr vert="horz" lIns="91440" tIns="45720" rIns="91440" bIns="45720" rtlCol="0" anchor="ctr">
            <a:normAutofit/>
          </a:bodyPr>
          <a:lstStyle>
            <a:lvl1pPr>
              <a:spcBef>
                <a:spcPct val="0"/>
              </a:spcBef>
              <a:buNone/>
              <a:defRPr sz="3200">
                <a:solidFill>
                  <a:schemeClr val="tx2"/>
                </a:solidFill>
                <a:latin typeface="Arial" pitchFamily="34" charset="0"/>
                <a:ea typeface="+mj-ea"/>
                <a:cs typeface="Arial" pitchFamily="34" charset="0"/>
              </a:defRPr>
            </a:lvl1pPr>
          </a:lstStyle>
          <a:p>
            <a:pPr lvl="0"/>
            <a:r>
              <a:rPr lang="en-US" dirty="0">
                <a:solidFill>
                  <a:srgbClr val="FFA100"/>
                </a:solidFill>
              </a:rPr>
              <a:t>Agenda</a:t>
            </a:r>
          </a:p>
        </p:txBody>
      </p:sp>
    </p:spTree>
    <p:extLst>
      <p:ext uri="{BB962C8B-B14F-4D97-AF65-F5344CB8AC3E}">
        <p14:creationId xmlns:p14="http://schemas.microsoft.com/office/powerpoint/2010/main" val="42690627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a:defRPr>
                <a:solidFill>
                  <a:schemeClr val="bg1"/>
                </a:solidFill>
              </a:defRPr>
            </a:lvl1pPr>
            <a:lvl2pPr>
              <a:defRPr>
                <a:solidFill>
                  <a:srgbClr val="FFA100"/>
                </a:solidFill>
              </a:defRPr>
            </a:lvl2pPr>
            <a:lvl3pPr>
              <a:defRPr>
                <a:solidFill>
                  <a:srgbClr val="FFA100"/>
                </a:solidFill>
              </a:defRPr>
            </a:lvl3pPr>
            <a:lvl4pPr>
              <a:defRPr>
                <a:solidFill>
                  <a:srgbClr val="FFA100"/>
                </a:solidFill>
              </a:defRPr>
            </a:lvl4pPr>
            <a:lvl5pPr>
              <a:defRPr>
                <a:solidFill>
                  <a:srgbClr val="FFA1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0"/>
          </p:nvPr>
        </p:nvSpPr>
        <p:spPr/>
        <p:txBody>
          <a:bodyPr/>
          <a:lstStyle/>
          <a:p>
            <a:r>
              <a:rPr lang="en-US" dirty="0"/>
              <a:t>Tab 12-4 - "It All Depends on the Lags"</a:t>
            </a:r>
          </a:p>
        </p:txBody>
      </p:sp>
      <p:sp>
        <p:nvSpPr>
          <p:cNvPr id="6" name="Slide Number Placeholder 5"/>
          <p:cNvSpPr>
            <a:spLocks noGrp="1"/>
          </p:cNvSpPr>
          <p:nvPr>
            <p:ph type="sldNum" sz="quarter" idx="11"/>
          </p:nvPr>
        </p:nvSpPr>
        <p:spPr/>
        <p:txBody>
          <a:bodyPr/>
          <a:lstStyle/>
          <a:p>
            <a:fld id="{A9320731-3B2C-4107-8664-CAD7BE973DC8}" type="slidenum">
              <a:rPr lang="en-US" smtClean="0"/>
              <a:pPr/>
              <a:t>‹#›</a:t>
            </a:fld>
            <a:endParaRPr lang="en-US"/>
          </a:p>
        </p:txBody>
      </p:sp>
    </p:spTree>
    <p:extLst>
      <p:ext uri="{BB962C8B-B14F-4D97-AF65-F5344CB8AC3E}">
        <p14:creationId xmlns:p14="http://schemas.microsoft.com/office/powerpoint/2010/main" val="239107203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Agenda Item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0"/>
          </p:nvPr>
        </p:nvSpPr>
        <p:spPr/>
        <p:txBody>
          <a:bodyPr/>
          <a:lstStyle/>
          <a:p>
            <a:r>
              <a:rPr lang="en-US" dirty="0"/>
              <a:t>Tab 12-4 - "It All Depends on the Lags"</a:t>
            </a:r>
          </a:p>
        </p:txBody>
      </p:sp>
      <p:sp>
        <p:nvSpPr>
          <p:cNvPr id="6" name="Slide Number Placeholder 5"/>
          <p:cNvSpPr>
            <a:spLocks noGrp="1"/>
          </p:cNvSpPr>
          <p:nvPr>
            <p:ph type="sldNum" sz="quarter" idx="11"/>
          </p:nvPr>
        </p:nvSpPr>
        <p:spPr/>
        <p:txBody>
          <a:bodyPr/>
          <a:lstStyle/>
          <a:p>
            <a:fld id="{A9320731-3B2C-4107-8664-CAD7BE973DC8}" type="slidenum">
              <a:rPr lang="en-US" smtClean="0"/>
              <a:pPr/>
              <a:t>‹#›</a:t>
            </a:fld>
            <a:endParaRPr lang="en-US"/>
          </a:p>
        </p:txBody>
      </p:sp>
    </p:spTree>
    <p:extLst>
      <p:ext uri="{BB962C8B-B14F-4D97-AF65-F5344CB8AC3E}">
        <p14:creationId xmlns:p14="http://schemas.microsoft.com/office/powerpoint/2010/main" val="67557168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000"/>
            </a:lvl1pPr>
            <a:lvl2pPr>
              <a:defRPr sz="2000"/>
            </a:lvl2pPr>
            <a:lvl3pPr>
              <a:defRPr sz="2000"/>
            </a:lvl3pPr>
            <a:lvl4pPr>
              <a:defRPr sz="2000"/>
            </a:lvl4pPr>
            <a:lvl5pPr>
              <a:defRPr sz="20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0"/>
          </p:nvPr>
        </p:nvSpPr>
        <p:spPr/>
        <p:txBody>
          <a:bodyPr/>
          <a:lstStyle/>
          <a:p>
            <a:r>
              <a:rPr lang="en-US" dirty="0"/>
              <a:t>Tab 12-4 - "It All Depends on the Lags"</a:t>
            </a:r>
          </a:p>
        </p:txBody>
      </p:sp>
      <p:sp>
        <p:nvSpPr>
          <p:cNvPr id="7" name="Slide Number Placeholder 6"/>
          <p:cNvSpPr>
            <a:spLocks noGrp="1"/>
          </p:cNvSpPr>
          <p:nvPr>
            <p:ph type="sldNum" sz="quarter" idx="11"/>
          </p:nvPr>
        </p:nvSpPr>
        <p:spPr/>
        <p:txBody>
          <a:bodyPr/>
          <a:lstStyle/>
          <a:p>
            <a:fld id="{E347D01F-1A12-4043-9E52-C5C412E1DD77}" type="slidenum">
              <a:rPr lang="en-US" smtClean="0"/>
              <a:pPr/>
              <a:t>‹#›</a:t>
            </a:fld>
            <a:endParaRPr lang="en-US"/>
          </a:p>
        </p:txBody>
      </p:sp>
    </p:spTree>
    <p:extLst>
      <p:ext uri="{BB962C8B-B14F-4D97-AF65-F5344CB8AC3E}">
        <p14:creationId xmlns:p14="http://schemas.microsoft.com/office/powerpoint/2010/main" val="25105603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2000"/>
            </a:lvl2pPr>
            <a:lvl3pPr>
              <a:defRPr sz="2000"/>
            </a:lvl3pPr>
            <a:lvl4pPr>
              <a:defRPr sz="2000"/>
            </a:lvl4pPr>
            <a:lvl5pPr>
              <a:defRPr sz="20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0"/>
          </p:nvPr>
        </p:nvSpPr>
        <p:spPr/>
        <p:txBody>
          <a:bodyPr/>
          <a:lstStyle/>
          <a:p>
            <a:r>
              <a:rPr lang="en-US" dirty="0"/>
              <a:t>Tab 12-4 - "It All Depends on the Lags"</a:t>
            </a:r>
          </a:p>
        </p:txBody>
      </p:sp>
      <p:sp>
        <p:nvSpPr>
          <p:cNvPr id="9" name="Slide Number Placeholder 8"/>
          <p:cNvSpPr>
            <a:spLocks noGrp="1"/>
          </p:cNvSpPr>
          <p:nvPr>
            <p:ph type="sldNum" sz="quarter" idx="11"/>
          </p:nvPr>
        </p:nvSpPr>
        <p:spPr/>
        <p:txBody>
          <a:bodyPr/>
          <a:lstStyle/>
          <a:p>
            <a:fld id="{A9320731-3B2C-4107-8664-CAD7BE973DC8}" type="slidenum">
              <a:rPr lang="en-US" smtClean="0"/>
              <a:pPr/>
              <a:t>‹#›</a:t>
            </a:fld>
            <a:endParaRPr lang="en-US"/>
          </a:p>
        </p:txBody>
      </p:sp>
    </p:spTree>
    <p:extLst>
      <p:ext uri="{BB962C8B-B14F-4D97-AF65-F5344CB8AC3E}">
        <p14:creationId xmlns:p14="http://schemas.microsoft.com/office/powerpoint/2010/main" val="26323942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0"/>
          </p:nvPr>
        </p:nvSpPr>
        <p:spPr/>
        <p:txBody>
          <a:bodyPr/>
          <a:lstStyle/>
          <a:p>
            <a:r>
              <a:rPr lang="en-US" dirty="0"/>
              <a:t>Tab 12-4 - "It All Depends on the Lags"</a:t>
            </a:r>
          </a:p>
        </p:txBody>
      </p:sp>
      <p:sp>
        <p:nvSpPr>
          <p:cNvPr id="5" name="Slide Number Placeholder 4"/>
          <p:cNvSpPr>
            <a:spLocks noGrp="1"/>
          </p:cNvSpPr>
          <p:nvPr>
            <p:ph type="sldNum" sz="quarter" idx="11"/>
          </p:nvPr>
        </p:nvSpPr>
        <p:spPr/>
        <p:txBody>
          <a:bodyPr/>
          <a:lstStyle/>
          <a:p>
            <a:fld id="{A9320731-3B2C-4107-8664-CAD7BE973DC8}" type="slidenum">
              <a:rPr lang="en-US" smtClean="0"/>
              <a:pPr/>
              <a:t>‹#›</a:t>
            </a:fld>
            <a:endParaRPr lang="en-US"/>
          </a:p>
        </p:txBody>
      </p:sp>
    </p:spTree>
    <p:extLst>
      <p:ext uri="{BB962C8B-B14F-4D97-AF65-F5344CB8AC3E}">
        <p14:creationId xmlns:p14="http://schemas.microsoft.com/office/powerpoint/2010/main" val="383507279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a:t>Tab 12-4 - "It All Depends on the Lags"</a:t>
            </a:r>
          </a:p>
        </p:txBody>
      </p:sp>
      <p:sp>
        <p:nvSpPr>
          <p:cNvPr id="4" name="Slide Number Placeholder 3"/>
          <p:cNvSpPr>
            <a:spLocks noGrp="1"/>
          </p:cNvSpPr>
          <p:nvPr>
            <p:ph type="sldNum" sz="quarter" idx="11"/>
          </p:nvPr>
        </p:nvSpPr>
        <p:spPr/>
        <p:txBody>
          <a:bodyPr/>
          <a:lstStyle/>
          <a:p>
            <a:fld id="{A9320731-3B2C-4107-8664-CAD7BE973DC8}" type="slidenum">
              <a:rPr lang="en-US" smtClean="0"/>
              <a:pPr/>
              <a:t>‹#›</a:t>
            </a:fld>
            <a:endParaRPr lang="en-US"/>
          </a:p>
        </p:txBody>
      </p:sp>
    </p:spTree>
    <p:extLst>
      <p:ext uri="{BB962C8B-B14F-4D97-AF65-F5344CB8AC3E}">
        <p14:creationId xmlns:p14="http://schemas.microsoft.com/office/powerpoint/2010/main" val="6199470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losing Slide">
    <p:bg>
      <p:bgPr>
        <a:gradFill>
          <a:gsLst>
            <a:gs pos="48000">
              <a:schemeClr val="bg1"/>
            </a:gs>
            <a:gs pos="80000">
              <a:schemeClr val="tx1"/>
            </a:gs>
          </a:gsLst>
          <a:lin ang="5400000" scaled="0"/>
        </a:gradFill>
        <a:effectLst/>
      </p:bgPr>
    </p:bg>
    <p:spTree>
      <p:nvGrpSpPr>
        <p:cNvPr id="1" name=""/>
        <p:cNvGrpSpPr/>
        <p:nvPr/>
      </p:nvGrpSpPr>
      <p:grpSpPr>
        <a:xfrm>
          <a:off x="0" y="0"/>
          <a:ext cx="0" cy="0"/>
          <a:chOff x="0" y="0"/>
          <a:chExt cx="0" cy="0"/>
        </a:xfrm>
      </p:grpSpPr>
      <p:sp>
        <p:nvSpPr>
          <p:cNvPr id="9" name="TextBox 8"/>
          <p:cNvSpPr txBox="1"/>
          <p:nvPr userDrawn="1"/>
        </p:nvSpPr>
        <p:spPr>
          <a:xfrm>
            <a:off x="2514600" y="4191000"/>
            <a:ext cx="6477000" cy="1569660"/>
          </a:xfrm>
          <a:prstGeom prst="rect">
            <a:avLst/>
          </a:prstGeom>
          <a:noFill/>
        </p:spPr>
        <p:txBody>
          <a:bodyPr wrap="square" rtlCol="0">
            <a:spAutoFit/>
          </a:bodyPr>
          <a:lstStyle/>
          <a:p>
            <a:r>
              <a:rPr lang="en-US" sz="3600" b="1" dirty="0">
                <a:solidFill>
                  <a:schemeClr val="bg1"/>
                </a:solidFill>
                <a:latin typeface="Arial" pitchFamily="34" charset="0"/>
                <a:ea typeface="ヒラギノ角ゴ Pro W3"/>
                <a:cs typeface="ヒラギノ角ゴ Pro W3"/>
              </a:rPr>
              <a:t>Questions?</a:t>
            </a:r>
          </a:p>
          <a:p>
            <a:endParaRPr lang="en-US" sz="3600" b="1" dirty="0">
              <a:solidFill>
                <a:schemeClr val="bg1"/>
              </a:solidFill>
              <a:latin typeface="Arial" pitchFamily="34" charset="0"/>
              <a:ea typeface="ヒラギノ角ゴ Pro W3"/>
              <a:cs typeface="ヒラギノ角ゴ Pro W3"/>
            </a:endParaRPr>
          </a:p>
          <a:p>
            <a:r>
              <a:rPr lang="en-US" sz="2400" b="1" dirty="0">
                <a:solidFill>
                  <a:schemeClr val="bg1"/>
                </a:solidFill>
                <a:latin typeface="Arial" pitchFamily="34" charset="0"/>
                <a:ea typeface="ヒラギノ角ゴ Pro W3"/>
                <a:cs typeface="ヒラギノ角ゴ Pro W3"/>
              </a:rPr>
              <a:t>Thank you for participating!</a:t>
            </a:r>
            <a:endParaRPr lang="en-US" sz="2400" b="1" dirty="0"/>
          </a:p>
        </p:txBody>
      </p:sp>
      <p:sp>
        <p:nvSpPr>
          <p:cNvPr id="11" name="TextBox 10"/>
          <p:cNvSpPr txBox="1"/>
          <p:nvPr userDrawn="1"/>
        </p:nvSpPr>
        <p:spPr>
          <a:xfrm>
            <a:off x="2514600" y="5969913"/>
            <a:ext cx="6477000" cy="430887"/>
          </a:xfrm>
          <a:prstGeom prst="rect">
            <a:avLst/>
          </a:prstGeom>
          <a:noFill/>
        </p:spPr>
        <p:txBody>
          <a:bodyPr wrap="square" rtlCol="0">
            <a:spAutoFit/>
          </a:bodyPr>
          <a:lstStyle/>
          <a:p>
            <a:pPr marL="0" indent="0"/>
            <a:r>
              <a:rPr lang="en-US" sz="2200" b="1" dirty="0">
                <a:solidFill>
                  <a:schemeClr val="tx2"/>
                </a:solidFill>
                <a:latin typeface="Arial" pitchFamily="34" charset="0"/>
                <a:ea typeface="ヒラギノ角ゴ Pro W3"/>
                <a:cs typeface="ヒラギノ角ゴ Pro W3"/>
              </a:rPr>
              <a:t>Visit our</a:t>
            </a:r>
            <a:r>
              <a:rPr lang="en-US" sz="2200" b="1" baseline="0" dirty="0">
                <a:solidFill>
                  <a:schemeClr val="tx2"/>
                </a:solidFill>
                <a:latin typeface="Arial" pitchFamily="34" charset="0"/>
                <a:ea typeface="ヒラギノ角ゴ Pro W3"/>
                <a:cs typeface="ヒラギノ角ゴ Pro W3"/>
              </a:rPr>
              <a:t> website at www.FacilityDynamics.com</a:t>
            </a:r>
            <a:endParaRPr lang="en-US" sz="2200" b="1" dirty="0">
              <a:solidFill>
                <a:schemeClr val="tx2"/>
              </a:solidFill>
              <a:latin typeface="Arial" pitchFamily="34" charset="0"/>
              <a:ea typeface="ヒラギノ角ゴ Pro W3"/>
              <a:cs typeface="ヒラギノ角ゴ Pro W3"/>
            </a:endParaRPr>
          </a:p>
        </p:txBody>
      </p:sp>
      <p:grpSp>
        <p:nvGrpSpPr>
          <p:cNvPr id="5" name="Group 4"/>
          <p:cNvGrpSpPr/>
          <p:nvPr userDrawn="1"/>
        </p:nvGrpSpPr>
        <p:grpSpPr>
          <a:xfrm>
            <a:off x="820944" y="-355600"/>
            <a:ext cx="8094456" cy="3790904"/>
            <a:chOff x="820944" y="-355600"/>
            <a:chExt cx="8094456" cy="3790904"/>
          </a:xfrm>
        </p:grpSpPr>
        <p:sp>
          <p:nvSpPr>
            <p:cNvPr id="6" name="Rectangle 5"/>
            <p:cNvSpPr/>
            <p:nvPr/>
          </p:nvSpPr>
          <p:spPr>
            <a:xfrm>
              <a:off x="942975" y="1626871"/>
              <a:ext cx="154305" cy="36703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97280" y="1431926"/>
              <a:ext cx="158176"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55456" y="826135"/>
              <a:ext cx="325694" cy="11677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581150" y="1036321"/>
              <a:ext cx="321684" cy="957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902834" y="361952"/>
              <a:ext cx="310776" cy="16319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205099" y="1431926"/>
              <a:ext cx="171389"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373740" y="545375"/>
              <a:ext cx="310677" cy="144852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684417" y="1623060"/>
              <a:ext cx="154305" cy="37084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962025"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147317"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332609"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517901"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703193"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888485"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073777"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259069"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444361"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629653"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814945" y="1993900"/>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820944" y="213469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820944" y="231757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820944" y="250045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820944" y="2683339"/>
              <a:ext cx="2127462" cy="0"/>
            </a:xfrm>
            <a:prstGeom prst="line">
              <a:avLst/>
            </a:prstGeom>
            <a:ln w="41275" cap="sq">
              <a:solidFill>
                <a:schemeClr val="bg1">
                  <a:lumMod val="7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820944" y="2866219"/>
              <a:ext cx="2127462" cy="0"/>
            </a:xfrm>
            <a:prstGeom prst="line">
              <a:avLst/>
            </a:prstGeom>
            <a:ln w="41275" cap="sq">
              <a:solidFill>
                <a:schemeClr val="bg1">
                  <a:lumMod val="7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820944" y="3049099"/>
              <a:ext cx="2127462" cy="0"/>
            </a:xfrm>
            <a:prstGeom prst="line">
              <a:avLst/>
            </a:prstGeom>
            <a:ln w="41275" cap="sq">
              <a:solidFill>
                <a:schemeClr val="bg1">
                  <a:lumMod val="75000"/>
                  <a:alpha val="20000"/>
                </a:schemeClr>
              </a:solidFill>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30058" y="1064566"/>
              <a:ext cx="7333661" cy="1991577"/>
              <a:chOff x="930058" y="1064566"/>
              <a:chExt cx="7333661" cy="1991577"/>
            </a:xfrm>
          </p:grpSpPr>
          <p:cxnSp>
            <p:nvCxnSpPr>
              <p:cNvPr id="36" name="Straight Connector 35"/>
              <p:cNvCxnSpPr/>
              <p:nvPr/>
            </p:nvCxnSpPr>
            <p:spPr>
              <a:xfrm>
                <a:off x="3331921" y="1875542"/>
                <a:ext cx="4931798" cy="0"/>
              </a:xfrm>
              <a:prstGeom prst="line">
                <a:avLst/>
              </a:prstGeom>
              <a:noFill/>
              <a:ln w="152400" cap="rnd">
                <a:gradFill flip="none" rotWithShape="1">
                  <a:gsLst>
                    <a:gs pos="0">
                      <a:srgbClr val="008FFC"/>
                    </a:gs>
                    <a:gs pos="100000">
                      <a:schemeClr val="accent1"/>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sp>
            <p:nvSpPr>
              <p:cNvPr id="37" name="Freeform 36"/>
              <p:cNvSpPr/>
              <p:nvPr/>
            </p:nvSpPr>
            <p:spPr>
              <a:xfrm>
                <a:off x="5886578" y="1786879"/>
                <a:ext cx="131163" cy="188644"/>
              </a:xfrm>
              <a:custGeom>
                <a:avLst/>
                <a:gdLst>
                  <a:gd name="connsiteX0" fmla="*/ 130723 w 130723"/>
                  <a:gd name="connsiteY0" fmla="*/ 0 h 188644"/>
                  <a:gd name="connsiteX1" fmla="*/ 107142 w 130723"/>
                  <a:gd name="connsiteY1" fmla="*/ 55021 h 188644"/>
                  <a:gd name="connsiteX2" fmla="*/ 86182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4960 w 130723"/>
                  <a:gd name="connsiteY3" fmla="*/ 70742 h 188644"/>
                  <a:gd name="connsiteX4" fmla="*/ 4960 w 130723"/>
                  <a:gd name="connsiteY4" fmla="*/ 125763 h 188644"/>
                  <a:gd name="connsiteX5" fmla="*/ 52121 w 130723"/>
                  <a:gd name="connsiteY5" fmla="*/ 188644 h 188644"/>
                  <a:gd name="connsiteX0" fmla="*/ 132203 w 132203"/>
                  <a:gd name="connsiteY0" fmla="*/ 0 h 188644"/>
                  <a:gd name="connsiteX1" fmla="*/ 108622 w 132203"/>
                  <a:gd name="connsiteY1" fmla="*/ 55021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2191 w 132203"/>
                  <a:gd name="connsiteY1" fmla="*/ 32396 h 188644"/>
                  <a:gd name="connsiteX2" fmla="*/ 108622 w 132203"/>
                  <a:gd name="connsiteY2" fmla="*/ 45430 h 188644"/>
                  <a:gd name="connsiteX3" fmla="*/ 62150 w 132203"/>
                  <a:gd name="connsiteY3" fmla="*/ 49470 h 188644"/>
                  <a:gd name="connsiteX4" fmla="*/ 6440 w 132203"/>
                  <a:gd name="connsiteY4" fmla="*/ 70742 h 188644"/>
                  <a:gd name="connsiteX5" fmla="*/ 6440 w 132203"/>
                  <a:gd name="connsiteY5" fmla="*/ 125763 h 188644"/>
                  <a:gd name="connsiteX6" fmla="*/ 53601 w 132203"/>
                  <a:gd name="connsiteY6"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4335 w 132203"/>
                  <a:gd name="connsiteY1" fmla="*/ 43049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1163 w 131163"/>
                  <a:gd name="connsiteY0" fmla="*/ 0 h 188644"/>
                  <a:gd name="connsiteX1" fmla="*/ 93295 w 131163"/>
                  <a:gd name="connsiteY1" fmla="*/ 43049 h 188644"/>
                  <a:gd name="connsiteX2" fmla="*/ 44441 w 131163"/>
                  <a:gd name="connsiteY2" fmla="*/ 54232 h 188644"/>
                  <a:gd name="connsiteX3" fmla="*/ 5400 w 131163"/>
                  <a:gd name="connsiteY3" fmla="*/ 70742 h 188644"/>
                  <a:gd name="connsiteX4" fmla="*/ 5400 w 131163"/>
                  <a:gd name="connsiteY4" fmla="*/ 125763 h 188644"/>
                  <a:gd name="connsiteX5" fmla="*/ 52561 w 131163"/>
                  <a:gd name="connsiteY5" fmla="*/ 188644 h 188644"/>
                  <a:gd name="connsiteX0" fmla="*/ 131163 w 131163"/>
                  <a:gd name="connsiteY0" fmla="*/ 0 h 188644"/>
                  <a:gd name="connsiteX1" fmla="*/ 93295 w 131163"/>
                  <a:gd name="connsiteY1" fmla="*/ 43049 h 188644"/>
                  <a:gd name="connsiteX2" fmla="*/ 5400 w 131163"/>
                  <a:gd name="connsiteY2" fmla="*/ 70742 h 188644"/>
                  <a:gd name="connsiteX3" fmla="*/ 5400 w 131163"/>
                  <a:gd name="connsiteY3" fmla="*/ 125763 h 188644"/>
                  <a:gd name="connsiteX4" fmla="*/ 52561 w 131163"/>
                  <a:gd name="connsiteY4" fmla="*/ 188644 h 188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63" h="188644">
                    <a:moveTo>
                      <a:pt x="131163" y="0"/>
                    </a:moveTo>
                    <a:cubicBezTo>
                      <a:pt x="126250" y="9465"/>
                      <a:pt x="114255" y="31259"/>
                      <a:pt x="93295" y="43049"/>
                    </a:cubicBezTo>
                    <a:cubicBezTo>
                      <a:pt x="72335" y="54839"/>
                      <a:pt x="20049" y="56956"/>
                      <a:pt x="5400" y="70742"/>
                    </a:cubicBezTo>
                    <a:cubicBezTo>
                      <a:pt x="-1107" y="82664"/>
                      <a:pt x="-2460" y="106113"/>
                      <a:pt x="5400" y="125763"/>
                    </a:cubicBezTo>
                    <a:cubicBezTo>
                      <a:pt x="13260" y="145413"/>
                      <a:pt x="34657" y="166374"/>
                      <a:pt x="52561" y="188644"/>
                    </a:cubicBez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5970742" y="1792882"/>
                <a:ext cx="105508" cy="169452"/>
              </a:xfrm>
              <a:custGeom>
                <a:avLst/>
                <a:gdLst>
                  <a:gd name="connsiteX0" fmla="*/ 105508 w 105508"/>
                  <a:gd name="connsiteY0" fmla="*/ 0 h 169452"/>
                  <a:gd name="connsiteX1" fmla="*/ 76733 w 105508"/>
                  <a:gd name="connsiteY1" fmla="*/ 92719 h 169452"/>
                  <a:gd name="connsiteX2" fmla="*/ 38367 w 105508"/>
                  <a:gd name="connsiteY2" fmla="*/ 134283 h 169452"/>
                  <a:gd name="connsiteX3" fmla="*/ 0 w 105508"/>
                  <a:gd name="connsiteY3" fmla="*/ 169452 h 169452"/>
                </a:gdLst>
                <a:ahLst/>
                <a:cxnLst>
                  <a:cxn ang="0">
                    <a:pos x="connsiteX0" y="connsiteY0"/>
                  </a:cxn>
                  <a:cxn ang="0">
                    <a:pos x="connsiteX1" y="connsiteY1"/>
                  </a:cxn>
                  <a:cxn ang="0">
                    <a:pos x="connsiteX2" y="connsiteY2"/>
                  </a:cxn>
                  <a:cxn ang="0">
                    <a:pos x="connsiteX3" y="connsiteY3"/>
                  </a:cxn>
                </a:cxnLst>
                <a:rect l="l" t="t" r="r" b="b"/>
                <a:pathLst>
                  <a:path w="105508" h="169452">
                    <a:moveTo>
                      <a:pt x="105508" y="0"/>
                    </a:moveTo>
                    <a:cubicBezTo>
                      <a:pt x="96715" y="35169"/>
                      <a:pt x="87923" y="70339"/>
                      <a:pt x="76733" y="92719"/>
                    </a:cubicBezTo>
                    <a:cubicBezTo>
                      <a:pt x="65543" y="115099"/>
                      <a:pt x="51156" y="121494"/>
                      <a:pt x="38367" y="134283"/>
                    </a:cubicBezTo>
                    <a:cubicBezTo>
                      <a:pt x="25578" y="147072"/>
                      <a:pt x="12789" y="158262"/>
                      <a:pt x="0" y="169452"/>
                    </a:cubicBezTo>
                  </a:path>
                </a:pathLst>
              </a:custGeom>
              <a:no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863096" y="1780833"/>
                <a:ext cx="131163" cy="188644"/>
              </a:xfrm>
              <a:custGeom>
                <a:avLst/>
                <a:gdLst>
                  <a:gd name="connsiteX0" fmla="*/ 130723 w 130723"/>
                  <a:gd name="connsiteY0" fmla="*/ 0 h 188644"/>
                  <a:gd name="connsiteX1" fmla="*/ 107142 w 130723"/>
                  <a:gd name="connsiteY1" fmla="*/ 55021 h 188644"/>
                  <a:gd name="connsiteX2" fmla="*/ 86182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4960 w 130723"/>
                  <a:gd name="connsiteY3" fmla="*/ 70742 h 188644"/>
                  <a:gd name="connsiteX4" fmla="*/ 4960 w 130723"/>
                  <a:gd name="connsiteY4" fmla="*/ 125763 h 188644"/>
                  <a:gd name="connsiteX5" fmla="*/ 52121 w 130723"/>
                  <a:gd name="connsiteY5" fmla="*/ 188644 h 188644"/>
                  <a:gd name="connsiteX0" fmla="*/ 132203 w 132203"/>
                  <a:gd name="connsiteY0" fmla="*/ 0 h 188644"/>
                  <a:gd name="connsiteX1" fmla="*/ 108622 w 132203"/>
                  <a:gd name="connsiteY1" fmla="*/ 55021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2191 w 132203"/>
                  <a:gd name="connsiteY1" fmla="*/ 32396 h 188644"/>
                  <a:gd name="connsiteX2" fmla="*/ 108622 w 132203"/>
                  <a:gd name="connsiteY2" fmla="*/ 45430 h 188644"/>
                  <a:gd name="connsiteX3" fmla="*/ 62150 w 132203"/>
                  <a:gd name="connsiteY3" fmla="*/ 49470 h 188644"/>
                  <a:gd name="connsiteX4" fmla="*/ 6440 w 132203"/>
                  <a:gd name="connsiteY4" fmla="*/ 70742 h 188644"/>
                  <a:gd name="connsiteX5" fmla="*/ 6440 w 132203"/>
                  <a:gd name="connsiteY5" fmla="*/ 125763 h 188644"/>
                  <a:gd name="connsiteX6" fmla="*/ 53601 w 132203"/>
                  <a:gd name="connsiteY6"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4335 w 132203"/>
                  <a:gd name="connsiteY1" fmla="*/ 43049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1163 w 131163"/>
                  <a:gd name="connsiteY0" fmla="*/ 0 h 188644"/>
                  <a:gd name="connsiteX1" fmla="*/ 93295 w 131163"/>
                  <a:gd name="connsiteY1" fmla="*/ 43049 h 188644"/>
                  <a:gd name="connsiteX2" fmla="*/ 44441 w 131163"/>
                  <a:gd name="connsiteY2" fmla="*/ 54232 h 188644"/>
                  <a:gd name="connsiteX3" fmla="*/ 5400 w 131163"/>
                  <a:gd name="connsiteY3" fmla="*/ 70742 h 188644"/>
                  <a:gd name="connsiteX4" fmla="*/ 5400 w 131163"/>
                  <a:gd name="connsiteY4" fmla="*/ 125763 h 188644"/>
                  <a:gd name="connsiteX5" fmla="*/ 52561 w 131163"/>
                  <a:gd name="connsiteY5" fmla="*/ 188644 h 188644"/>
                  <a:gd name="connsiteX0" fmla="*/ 131163 w 131163"/>
                  <a:gd name="connsiteY0" fmla="*/ 0 h 188644"/>
                  <a:gd name="connsiteX1" fmla="*/ 93295 w 131163"/>
                  <a:gd name="connsiteY1" fmla="*/ 43049 h 188644"/>
                  <a:gd name="connsiteX2" fmla="*/ 5400 w 131163"/>
                  <a:gd name="connsiteY2" fmla="*/ 70742 h 188644"/>
                  <a:gd name="connsiteX3" fmla="*/ 5400 w 131163"/>
                  <a:gd name="connsiteY3" fmla="*/ 125763 h 188644"/>
                  <a:gd name="connsiteX4" fmla="*/ 52561 w 131163"/>
                  <a:gd name="connsiteY4" fmla="*/ 188644 h 188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63" h="188644">
                    <a:moveTo>
                      <a:pt x="131163" y="0"/>
                    </a:moveTo>
                    <a:cubicBezTo>
                      <a:pt x="126250" y="9465"/>
                      <a:pt x="114255" y="31259"/>
                      <a:pt x="93295" y="43049"/>
                    </a:cubicBezTo>
                    <a:cubicBezTo>
                      <a:pt x="72335" y="54839"/>
                      <a:pt x="20049" y="56956"/>
                      <a:pt x="5400" y="70742"/>
                    </a:cubicBezTo>
                    <a:cubicBezTo>
                      <a:pt x="-1107" y="82664"/>
                      <a:pt x="-2460" y="106113"/>
                      <a:pt x="5400" y="125763"/>
                    </a:cubicBezTo>
                    <a:cubicBezTo>
                      <a:pt x="13260" y="145413"/>
                      <a:pt x="34657" y="166374"/>
                      <a:pt x="52561" y="188644"/>
                    </a:cubicBezTo>
                  </a:path>
                </a:pathLst>
              </a:cu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4930593" y="1793979"/>
                <a:ext cx="105508" cy="169452"/>
              </a:xfrm>
              <a:custGeom>
                <a:avLst/>
                <a:gdLst>
                  <a:gd name="connsiteX0" fmla="*/ 105508 w 105508"/>
                  <a:gd name="connsiteY0" fmla="*/ 0 h 169452"/>
                  <a:gd name="connsiteX1" fmla="*/ 76733 w 105508"/>
                  <a:gd name="connsiteY1" fmla="*/ 92719 h 169452"/>
                  <a:gd name="connsiteX2" fmla="*/ 38367 w 105508"/>
                  <a:gd name="connsiteY2" fmla="*/ 134283 h 169452"/>
                  <a:gd name="connsiteX3" fmla="*/ 0 w 105508"/>
                  <a:gd name="connsiteY3" fmla="*/ 169452 h 169452"/>
                </a:gdLst>
                <a:ahLst/>
                <a:cxnLst>
                  <a:cxn ang="0">
                    <a:pos x="connsiteX0" y="connsiteY0"/>
                  </a:cxn>
                  <a:cxn ang="0">
                    <a:pos x="connsiteX1" y="connsiteY1"/>
                  </a:cxn>
                  <a:cxn ang="0">
                    <a:pos x="connsiteX2" y="connsiteY2"/>
                  </a:cxn>
                  <a:cxn ang="0">
                    <a:pos x="connsiteX3" y="connsiteY3"/>
                  </a:cxn>
                </a:cxnLst>
                <a:rect l="l" t="t" r="r" b="b"/>
                <a:pathLst>
                  <a:path w="105508" h="169452">
                    <a:moveTo>
                      <a:pt x="105508" y="0"/>
                    </a:moveTo>
                    <a:cubicBezTo>
                      <a:pt x="96715" y="35169"/>
                      <a:pt x="87923" y="70339"/>
                      <a:pt x="76733" y="92719"/>
                    </a:cubicBezTo>
                    <a:cubicBezTo>
                      <a:pt x="65543" y="115099"/>
                      <a:pt x="51156" y="121494"/>
                      <a:pt x="38367" y="134283"/>
                    </a:cubicBezTo>
                    <a:cubicBezTo>
                      <a:pt x="25578" y="147072"/>
                      <a:pt x="12789" y="158262"/>
                      <a:pt x="0" y="169452"/>
                    </a:cubicBezTo>
                  </a:path>
                </a:pathLst>
              </a:custGeom>
              <a:noFill/>
              <a:ln w="349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584542" y="1875542"/>
                <a:ext cx="1252603" cy="1067309"/>
              </a:xfrm>
              <a:custGeom>
                <a:avLst/>
                <a:gdLst>
                  <a:gd name="connsiteX0" fmla="*/ 0 w 1233814"/>
                  <a:gd name="connsiteY0" fmla="*/ 91044 h 1067309"/>
                  <a:gd name="connsiteX1" fmla="*/ 93946 w 1233814"/>
                  <a:gd name="connsiteY1" fmla="*/ 31546 h 1067309"/>
                  <a:gd name="connsiteX2" fmla="*/ 197285 w 1233814"/>
                  <a:gd name="connsiteY2" fmla="*/ 231 h 1067309"/>
                  <a:gd name="connsiteX3" fmla="*/ 275573 w 1233814"/>
                  <a:gd name="connsiteY3" fmla="*/ 22151 h 1067309"/>
                  <a:gd name="connsiteX4" fmla="*/ 350729 w 1233814"/>
                  <a:gd name="connsiteY4" fmla="*/ 103570 h 1067309"/>
                  <a:gd name="connsiteX5" fmla="*/ 403965 w 1233814"/>
                  <a:gd name="connsiteY5" fmla="*/ 300855 h 1067309"/>
                  <a:gd name="connsiteX6" fmla="*/ 510436 w 1233814"/>
                  <a:gd name="connsiteY6" fmla="*/ 795633 h 1067309"/>
                  <a:gd name="connsiteX7" fmla="*/ 616907 w 1233814"/>
                  <a:gd name="connsiteY7" fmla="*/ 970998 h 1067309"/>
                  <a:gd name="connsiteX8" fmla="*/ 729642 w 1233814"/>
                  <a:gd name="connsiteY8" fmla="*/ 1052417 h 1067309"/>
                  <a:gd name="connsiteX9" fmla="*/ 879954 w 1233814"/>
                  <a:gd name="connsiteY9" fmla="*/ 1055548 h 1067309"/>
                  <a:gd name="connsiteX10" fmla="*/ 1002083 w 1233814"/>
                  <a:gd name="connsiteY10" fmla="*/ 930288 h 1067309"/>
                  <a:gd name="connsiteX11" fmla="*/ 1102291 w 1233814"/>
                  <a:gd name="connsiteY11" fmla="*/ 660979 h 1067309"/>
                  <a:gd name="connsiteX12" fmla="*/ 1164921 w 1233814"/>
                  <a:gd name="connsiteY12" fmla="*/ 407326 h 1067309"/>
                  <a:gd name="connsiteX13" fmla="*/ 1233814 w 1233814"/>
                  <a:gd name="connsiteY13" fmla="*/ 188121 h 1067309"/>
                  <a:gd name="connsiteX0" fmla="*/ 0 w 1221288"/>
                  <a:gd name="connsiteY0" fmla="*/ 106701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25489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3208"/>
                  <a:gd name="connsiteY0" fmla="*/ 125489 h 1067309"/>
                  <a:gd name="connsiteX1" fmla="*/ 81420 w 1243208"/>
                  <a:gd name="connsiteY1" fmla="*/ 31546 h 1067309"/>
                  <a:gd name="connsiteX2" fmla="*/ 184759 w 1243208"/>
                  <a:gd name="connsiteY2" fmla="*/ 231 h 1067309"/>
                  <a:gd name="connsiteX3" fmla="*/ 263047 w 1243208"/>
                  <a:gd name="connsiteY3" fmla="*/ 22151 h 1067309"/>
                  <a:gd name="connsiteX4" fmla="*/ 338203 w 1243208"/>
                  <a:gd name="connsiteY4" fmla="*/ 103570 h 1067309"/>
                  <a:gd name="connsiteX5" fmla="*/ 391439 w 1243208"/>
                  <a:gd name="connsiteY5" fmla="*/ 300855 h 1067309"/>
                  <a:gd name="connsiteX6" fmla="*/ 497910 w 1243208"/>
                  <a:gd name="connsiteY6" fmla="*/ 795633 h 1067309"/>
                  <a:gd name="connsiteX7" fmla="*/ 604381 w 1243208"/>
                  <a:gd name="connsiteY7" fmla="*/ 970998 h 1067309"/>
                  <a:gd name="connsiteX8" fmla="*/ 717116 w 1243208"/>
                  <a:gd name="connsiteY8" fmla="*/ 1052417 h 1067309"/>
                  <a:gd name="connsiteX9" fmla="*/ 867428 w 1243208"/>
                  <a:gd name="connsiteY9" fmla="*/ 1055548 h 1067309"/>
                  <a:gd name="connsiteX10" fmla="*/ 989557 w 1243208"/>
                  <a:gd name="connsiteY10" fmla="*/ 930288 h 1067309"/>
                  <a:gd name="connsiteX11" fmla="*/ 1089765 w 1243208"/>
                  <a:gd name="connsiteY11" fmla="*/ 660979 h 1067309"/>
                  <a:gd name="connsiteX12" fmla="*/ 1152395 w 1243208"/>
                  <a:gd name="connsiteY12" fmla="*/ 407326 h 1067309"/>
                  <a:gd name="connsiteX13" fmla="*/ 1243208 w 1243208"/>
                  <a:gd name="connsiteY13" fmla="*/ 153674 h 1067309"/>
                  <a:gd name="connsiteX0" fmla="*/ 0 w 1252603"/>
                  <a:gd name="connsiteY0" fmla="*/ 125489 h 1067309"/>
                  <a:gd name="connsiteX1" fmla="*/ 81420 w 1252603"/>
                  <a:gd name="connsiteY1" fmla="*/ 31546 h 1067309"/>
                  <a:gd name="connsiteX2" fmla="*/ 184759 w 1252603"/>
                  <a:gd name="connsiteY2" fmla="*/ 231 h 1067309"/>
                  <a:gd name="connsiteX3" fmla="*/ 263047 w 1252603"/>
                  <a:gd name="connsiteY3" fmla="*/ 22151 h 1067309"/>
                  <a:gd name="connsiteX4" fmla="*/ 338203 w 1252603"/>
                  <a:gd name="connsiteY4" fmla="*/ 103570 h 1067309"/>
                  <a:gd name="connsiteX5" fmla="*/ 391439 w 1252603"/>
                  <a:gd name="connsiteY5" fmla="*/ 300855 h 1067309"/>
                  <a:gd name="connsiteX6" fmla="*/ 497910 w 1252603"/>
                  <a:gd name="connsiteY6" fmla="*/ 795633 h 1067309"/>
                  <a:gd name="connsiteX7" fmla="*/ 604381 w 1252603"/>
                  <a:gd name="connsiteY7" fmla="*/ 970998 h 1067309"/>
                  <a:gd name="connsiteX8" fmla="*/ 717116 w 1252603"/>
                  <a:gd name="connsiteY8" fmla="*/ 1052417 h 1067309"/>
                  <a:gd name="connsiteX9" fmla="*/ 867428 w 1252603"/>
                  <a:gd name="connsiteY9" fmla="*/ 1055548 h 1067309"/>
                  <a:gd name="connsiteX10" fmla="*/ 989557 w 1252603"/>
                  <a:gd name="connsiteY10" fmla="*/ 930288 h 1067309"/>
                  <a:gd name="connsiteX11" fmla="*/ 1089765 w 1252603"/>
                  <a:gd name="connsiteY11" fmla="*/ 660979 h 1067309"/>
                  <a:gd name="connsiteX12" fmla="*/ 1152395 w 1252603"/>
                  <a:gd name="connsiteY12" fmla="*/ 407326 h 1067309"/>
                  <a:gd name="connsiteX13" fmla="*/ 1252603 w 1252603"/>
                  <a:gd name="connsiteY13" fmla="*/ 156806 h 1067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2603" h="1067309">
                    <a:moveTo>
                      <a:pt x="0" y="125489"/>
                    </a:moveTo>
                    <a:cubicBezTo>
                      <a:pt x="36795" y="84518"/>
                      <a:pt x="50627" y="52422"/>
                      <a:pt x="81420" y="31546"/>
                    </a:cubicBezTo>
                    <a:cubicBezTo>
                      <a:pt x="112213" y="10670"/>
                      <a:pt x="154488" y="1797"/>
                      <a:pt x="184759" y="231"/>
                    </a:cubicBezTo>
                    <a:cubicBezTo>
                      <a:pt x="215030" y="-1335"/>
                      <a:pt x="237473" y="4928"/>
                      <a:pt x="263047" y="22151"/>
                    </a:cubicBezTo>
                    <a:cubicBezTo>
                      <a:pt x="288621" y="39374"/>
                      <a:pt x="316804" y="57119"/>
                      <a:pt x="338203" y="103570"/>
                    </a:cubicBezTo>
                    <a:cubicBezTo>
                      <a:pt x="359602" y="150021"/>
                      <a:pt x="364821" y="185511"/>
                      <a:pt x="391439" y="300855"/>
                    </a:cubicBezTo>
                    <a:cubicBezTo>
                      <a:pt x="418057" y="416199"/>
                      <a:pt x="462420" y="683942"/>
                      <a:pt x="497910" y="795633"/>
                    </a:cubicBezTo>
                    <a:cubicBezTo>
                      <a:pt x="533400" y="907324"/>
                      <a:pt x="567847" y="928201"/>
                      <a:pt x="604381" y="970998"/>
                    </a:cubicBezTo>
                    <a:cubicBezTo>
                      <a:pt x="640915" y="1013795"/>
                      <a:pt x="673275" y="1038325"/>
                      <a:pt x="717116" y="1052417"/>
                    </a:cubicBezTo>
                    <a:cubicBezTo>
                      <a:pt x="760957" y="1066509"/>
                      <a:pt x="822021" y="1075903"/>
                      <a:pt x="867428" y="1055548"/>
                    </a:cubicBezTo>
                    <a:cubicBezTo>
                      <a:pt x="912835" y="1035193"/>
                      <a:pt x="952501" y="996050"/>
                      <a:pt x="989557" y="930288"/>
                    </a:cubicBezTo>
                    <a:cubicBezTo>
                      <a:pt x="1026613" y="864527"/>
                      <a:pt x="1062625" y="748139"/>
                      <a:pt x="1089765" y="660979"/>
                    </a:cubicBezTo>
                    <a:cubicBezTo>
                      <a:pt x="1116905" y="573819"/>
                      <a:pt x="1125255" y="491355"/>
                      <a:pt x="1152395" y="407326"/>
                    </a:cubicBezTo>
                    <a:cubicBezTo>
                      <a:pt x="1179535" y="323297"/>
                      <a:pt x="1204064" y="211607"/>
                      <a:pt x="1252603" y="156806"/>
                    </a:cubicBezTo>
                  </a:path>
                </a:pathLst>
              </a:custGeom>
              <a:noFill/>
              <a:ln w="1524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930058" y="1064566"/>
                <a:ext cx="2401863" cy="1088051"/>
              </a:xfrm>
              <a:custGeom>
                <a:avLst/>
                <a:gdLst>
                  <a:gd name="connsiteX0" fmla="*/ 0 w 2091846"/>
                  <a:gd name="connsiteY0" fmla="*/ 1076333 h 1084914"/>
                  <a:gd name="connsiteX1" fmla="*/ 284967 w 2091846"/>
                  <a:gd name="connsiteY1" fmla="*/ 1082596 h 1084914"/>
                  <a:gd name="connsiteX2" fmla="*/ 488515 w 2091846"/>
                  <a:gd name="connsiteY2" fmla="*/ 1041886 h 1084914"/>
                  <a:gd name="connsiteX3" fmla="*/ 638827 w 2091846"/>
                  <a:gd name="connsiteY3" fmla="*/ 932283 h 1084914"/>
                  <a:gd name="connsiteX4" fmla="*/ 720246 w 2091846"/>
                  <a:gd name="connsiteY4" fmla="*/ 672368 h 1084914"/>
                  <a:gd name="connsiteX5" fmla="*/ 829849 w 2091846"/>
                  <a:gd name="connsiteY5" fmla="*/ 221431 h 1084914"/>
                  <a:gd name="connsiteX6" fmla="*/ 914400 w 2091846"/>
                  <a:gd name="connsiteY6" fmla="*/ 67987 h 1084914"/>
                  <a:gd name="connsiteX7" fmla="*/ 992687 w 2091846"/>
                  <a:gd name="connsiteY7" fmla="*/ 14752 h 1084914"/>
                  <a:gd name="connsiteX8" fmla="*/ 1077238 w 2091846"/>
                  <a:gd name="connsiteY8" fmla="*/ 2226 h 1084914"/>
                  <a:gd name="connsiteX9" fmla="*/ 1183709 w 2091846"/>
                  <a:gd name="connsiteY9" fmla="*/ 52330 h 1084914"/>
                  <a:gd name="connsiteX10" fmla="*/ 1302706 w 2091846"/>
                  <a:gd name="connsiteY10" fmla="*/ 296587 h 1084914"/>
                  <a:gd name="connsiteX11" fmla="*/ 1484334 w 2091846"/>
                  <a:gd name="connsiteY11" fmla="*/ 838338 h 1084914"/>
                  <a:gd name="connsiteX12" fmla="*/ 1615857 w 2091846"/>
                  <a:gd name="connsiteY12" fmla="*/ 998045 h 1084914"/>
                  <a:gd name="connsiteX13" fmla="*/ 1750512 w 2091846"/>
                  <a:gd name="connsiteY13" fmla="*/ 1038755 h 1084914"/>
                  <a:gd name="connsiteX14" fmla="*/ 1860115 w 2091846"/>
                  <a:gd name="connsiteY14" fmla="*/ 998045 h 1084914"/>
                  <a:gd name="connsiteX15" fmla="*/ 1913350 w 2091846"/>
                  <a:gd name="connsiteY15" fmla="*/ 891574 h 1084914"/>
                  <a:gd name="connsiteX16" fmla="*/ 1985375 w 2091846"/>
                  <a:gd name="connsiteY16" fmla="*/ 822681 h 1084914"/>
                  <a:gd name="connsiteX17" fmla="*/ 2091846 w 2091846"/>
                  <a:gd name="connsiteY17" fmla="*/ 797629 h 1084914"/>
                  <a:gd name="connsiteX0" fmla="*/ 0 w 2123162"/>
                  <a:gd name="connsiteY0" fmla="*/ 1085728 h 1089324"/>
                  <a:gd name="connsiteX1" fmla="*/ 316283 w 2123162"/>
                  <a:gd name="connsiteY1" fmla="*/ 1082596 h 1089324"/>
                  <a:gd name="connsiteX2" fmla="*/ 519831 w 2123162"/>
                  <a:gd name="connsiteY2" fmla="*/ 1041886 h 1089324"/>
                  <a:gd name="connsiteX3" fmla="*/ 670143 w 2123162"/>
                  <a:gd name="connsiteY3" fmla="*/ 932283 h 1089324"/>
                  <a:gd name="connsiteX4" fmla="*/ 751562 w 2123162"/>
                  <a:gd name="connsiteY4" fmla="*/ 672368 h 1089324"/>
                  <a:gd name="connsiteX5" fmla="*/ 861165 w 2123162"/>
                  <a:gd name="connsiteY5" fmla="*/ 221431 h 1089324"/>
                  <a:gd name="connsiteX6" fmla="*/ 945716 w 2123162"/>
                  <a:gd name="connsiteY6" fmla="*/ 67987 h 1089324"/>
                  <a:gd name="connsiteX7" fmla="*/ 1024003 w 2123162"/>
                  <a:gd name="connsiteY7" fmla="*/ 14752 h 1089324"/>
                  <a:gd name="connsiteX8" fmla="*/ 1108554 w 2123162"/>
                  <a:gd name="connsiteY8" fmla="*/ 2226 h 1089324"/>
                  <a:gd name="connsiteX9" fmla="*/ 1215025 w 2123162"/>
                  <a:gd name="connsiteY9" fmla="*/ 52330 h 1089324"/>
                  <a:gd name="connsiteX10" fmla="*/ 1334022 w 2123162"/>
                  <a:gd name="connsiteY10" fmla="*/ 296587 h 1089324"/>
                  <a:gd name="connsiteX11" fmla="*/ 1515650 w 2123162"/>
                  <a:gd name="connsiteY11" fmla="*/ 838338 h 1089324"/>
                  <a:gd name="connsiteX12" fmla="*/ 1647173 w 2123162"/>
                  <a:gd name="connsiteY12" fmla="*/ 998045 h 1089324"/>
                  <a:gd name="connsiteX13" fmla="*/ 1781828 w 2123162"/>
                  <a:gd name="connsiteY13" fmla="*/ 1038755 h 1089324"/>
                  <a:gd name="connsiteX14" fmla="*/ 1891431 w 2123162"/>
                  <a:gd name="connsiteY14" fmla="*/ 998045 h 1089324"/>
                  <a:gd name="connsiteX15" fmla="*/ 1944666 w 2123162"/>
                  <a:gd name="connsiteY15" fmla="*/ 891574 h 1089324"/>
                  <a:gd name="connsiteX16" fmla="*/ 2016691 w 2123162"/>
                  <a:gd name="connsiteY16" fmla="*/ 822681 h 1089324"/>
                  <a:gd name="connsiteX17" fmla="*/ 2123162 w 2123162"/>
                  <a:gd name="connsiteY17" fmla="*/ 797629 h 1089324"/>
                  <a:gd name="connsiteX0" fmla="*/ 0 w 2116898"/>
                  <a:gd name="connsiteY0" fmla="*/ 1076333 h 1084914"/>
                  <a:gd name="connsiteX1" fmla="*/ 310019 w 2116898"/>
                  <a:gd name="connsiteY1" fmla="*/ 1082596 h 1084914"/>
                  <a:gd name="connsiteX2" fmla="*/ 513567 w 2116898"/>
                  <a:gd name="connsiteY2" fmla="*/ 1041886 h 1084914"/>
                  <a:gd name="connsiteX3" fmla="*/ 663879 w 2116898"/>
                  <a:gd name="connsiteY3" fmla="*/ 932283 h 1084914"/>
                  <a:gd name="connsiteX4" fmla="*/ 745298 w 2116898"/>
                  <a:gd name="connsiteY4" fmla="*/ 672368 h 1084914"/>
                  <a:gd name="connsiteX5" fmla="*/ 854901 w 2116898"/>
                  <a:gd name="connsiteY5" fmla="*/ 221431 h 1084914"/>
                  <a:gd name="connsiteX6" fmla="*/ 939452 w 2116898"/>
                  <a:gd name="connsiteY6" fmla="*/ 67987 h 1084914"/>
                  <a:gd name="connsiteX7" fmla="*/ 1017739 w 2116898"/>
                  <a:gd name="connsiteY7" fmla="*/ 14752 h 1084914"/>
                  <a:gd name="connsiteX8" fmla="*/ 1102290 w 2116898"/>
                  <a:gd name="connsiteY8" fmla="*/ 2226 h 1084914"/>
                  <a:gd name="connsiteX9" fmla="*/ 1208761 w 2116898"/>
                  <a:gd name="connsiteY9" fmla="*/ 52330 h 1084914"/>
                  <a:gd name="connsiteX10" fmla="*/ 1327758 w 2116898"/>
                  <a:gd name="connsiteY10" fmla="*/ 296587 h 1084914"/>
                  <a:gd name="connsiteX11" fmla="*/ 1509386 w 2116898"/>
                  <a:gd name="connsiteY11" fmla="*/ 838338 h 1084914"/>
                  <a:gd name="connsiteX12" fmla="*/ 1640909 w 2116898"/>
                  <a:gd name="connsiteY12" fmla="*/ 998045 h 1084914"/>
                  <a:gd name="connsiteX13" fmla="*/ 1775564 w 2116898"/>
                  <a:gd name="connsiteY13" fmla="*/ 1038755 h 1084914"/>
                  <a:gd name="connsiteX14" fmla="*/ 1885167 w 2116898"/>
                  <a:gd name="connsiteY14" fmla="*/ 998045 h 1084914"/>
                  <a:gd name="connsiteX15" fmla="*/ 1938402 w 2116898"/>
                  <a:gd name="connsiteY15" fmla="*/ 891574 h 1084914"/>
                  <a:gd name="connsiteX16" fmla="*/ 2010427 w 2116898"/>
                  <a:gd name="connsiteY16" fmla="*/ 822681 h 1084914"/>
                  <a:gd name="connsiteX17" fmla="*/ 2116898 w 2116898"/>
                  <a:gd name="connsiteY17" fmla="*/ 797629 h 1084914"/>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32283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29641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39036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1495 w 2116898"/>
                  <a:gd name="connsiteY10" fmla="*/ 309114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996 h 1081400"/>
                  <a:gd name="connsiteX1" fmla="*/ 300624 w 2116898"/>
                  <a:gd name="connsiteY1" fmla="*/ 1076996 h 1081400"/>
                  <a:gd name="connsiteX2" fmla="*/ 513567 w 2116898"/>
                  <a:gd name="connsiteY2" fmla="*/ 1042549 h 1081400"/>
                  <a:gd name="connsiteX3" fmla="*/ 663879 w 2116898"/>
                  <a:gd name="connsiteY3" fmla="*/ 914157 h 1081400"/>
                  <a:gd name="connsiteX4" fmla="*/ 742168 w 2116898"/>
                  <a:gd name="connsiteY4" fmla="*/ 632322 h 1081400"/>
                  <a:gd name="connsiteX5" fmla="*/ 829849 w 2116898"/>
                  <a:gd name="connsiteY5" fmla="*/ 262804 h 1081400"/>
                  <a:gd name="connsiteX6" fmla="*/ 939452 w 2116898"/>
                  <a:gd name="connsiteY6" fmla="*/ 68650 h 1081400"/>
                  <a:gd name="connsiteX7" fmla="*/ 1017739 w 2116898"/>
                  <a:gd name="connsiteY7" fmla="*/ 15415 h 1081400"/>
                  <a:gd name="connsiteX8" fmla="*/ 1102290 w 2116898"/>
                  <a:gd name="connsiteY8" fmla="*/ 2889 h 1081400"/>
                  <a:gd name="connsiteX9" fmla="*/ 1189972 w 2116898"/>
                  <a:gd name="connsiteY9" fmla="*/ 62388 h 1081400"/>
                  <a:gd name="connsiteX10" fmla="*/ 1321495 w 2116898"/>
                  <a:gd name="connsiteY10" fmla="*/ 309777 h 1081400"/>
                  <a:gd name="connsiteX11" fmla="*/ 1509386 w 2116898"/>
                  <a:gd name="connsiteY11" fmla="*/ 839001 h 1081400"/>
                  <a:gd name="connsiteX12" fmla="*/ 1640909 w 2116898"/>
                  <a:gd name="connsiteY12" fmla="*/ 998708 h 1081400"/>
                  <a:gd name="connsiteX13" fmla="*/ 1775564 w 2116898"/>
                  <a:gd name="connsiteY13" fmla="*/ 1039418 h 1081400"/>
                  <a:gd name="connsiteX14" fmla="*/ 1885167 w 2116898"/>
                  <a:gd name="connsiteY14" fmla="*/ 998708 h 1081400"/>
                  <a:gd name="connsiteX15" fmla="*/ 1938402 w 2116898"/>
                  <a:gd name="connsiteY15" fmla="*/ 892237 h 1081400"/>
                  <a:gd name="connsiteX16" fmla="*/ 2010427 w 2116898"/>
                  <a:gd name="connsiteY16" fmla="*/ 823344 h 1081400"/>
                  <a:gd name="connsiteX17" fmla="*/ 2116898 w 2116898"/>
                  <a:gd name="connsiteY17" fmla="*/ 798292 h 1081400"/>
                  <a:gd name="connsiteX0" fmla="*/ 0 w 2116898"/>
                  <a:gd name="connsiteY0" fmla="*/ 1077218 h 1081622"/>
                  <a:gd name="connsiteX1" fmla="*/ 300624 w 2116898"/>
                  <a:gd name="connsiteY1" fmla="*/ 1077218 h 1081622"/>
                  <a:gd name="connsiteX2" fmla="*/ 513567 w 2116898"/>
                  <a:gd name="connsiteY2" fmla="*/ 1042771 h 1081622"/>
                  <a:gd name="connsiteX3" fmla="*/ 663879 w 2116898"/>
                  <a:gd name="connsiteY3" fmla="*/ 914379 h 1081622"/>
                  <a:gd name="connsiteX4" fmla="*/ 742168 w 2116898"/>
                  <a:gd name="connsiteY4" fmla="*/ 632544 h 1081622"/>
                  <a:gd name="connsiteX5" fmla="*/ 829849 w 2116898"/>
                  <a:gd name="connsiteY5" fmla="*/ 263026 h 1081622"/>
                  <a:gd name="connsiteX6" fmla="*/ 939452 w 2116898"/>
                  <a:gd name="connsiteY6" fmla="*/ 68872 h 1081622"/>
                  <a:gd name="connsiteX7" fmla="*/ 1017739 w 2116898"/>
                  <a:gd name="connsiteY7" fmla="*/ 15637 h 1081622"/>
                  <a:gd name="connsiteX8" fmla="*/ 1102290 w 2116898"/>
                  <a:gd name="connsiteY8" fmla="*/ 3111 h 1081622"/>
                  <a:gd name="connsiteX9" fmla="*/ 1196235 w 2116898"/>
                  <a:gd name="connsiteY9" fmla="*/ 65742 h 1081622"/>
                  <a:gd name="connsiteX10" fmla="*/ 1321495 w 2116898"/>
                  <a:gd name="connsiteY10" fmla="*/ 309999 h 1081622"/>
                  <a:gd name="connsiteX11" fmla="*/ 1509386 w 2116898"/>
                  <a:gd name="connsiteY11" fmla="*/ 839223 h 1081622"/>
                  <a:gd name="connsiteX12" fmla="*/ 1640909 w 2116898"/>
                  <a:gd name="connsiteY12" fmla="*/ 998930 h 1081622"/>
                  <a:gd name="connsiteX13" fmla="*/ 1775564 w 2116898"/>
                  <a:gd name="connsiteY13" fmla="*/ 1039640 h 1081622"/>
                  <a:gd name="connsiteX14" fmla="*/ 1885167 w 2116898"/>
                  <a:gd name="connsiteY14" fmla="*/ 998930 h 1081622"/>
                  <a:gd name="connsiteX15" fmla="*/ 1938402 w 2116898"/>
                  <a:gd name="connsiteY15" fmla="*/ 892459 h 1081622"/>
                  <a:gd name="connsiteX16" fmla="*/ 2010427 w 2116898"/>
                  <a:gd name="connsiteY16" fmla="*/ 823566 h 1081622"/>
                  <a:gd name="connsiteX17" fmla="*/ 2116898 w 2116898"/>
                  <a:gd name="connsiteY17" fmla="*/ 798514 h 1081622"/>
                  <a:gd name="connsiteX0" fmla="*/ 0 w 2116898"/>
                  <a:gd name="connsiteY0" fmla="*/ 1061645 h 1066049"/>
                  <a:gd name="connsiteX1" fmla="*/ 300624 w 2116898"/>
                  <a:gd name="connsiteY1" fmla="*/ 1061645 h 1066049"/>
                  <a:gd name="connsiteX2" fmla="*/ 513567 w 2116898"/>
                  <a:gd name="connsiteY2" fmla="*/ 1027198 h 1066049"/>
                  <a:gd name="connsiteX3" fmla="*/ 663879 w 2116898"/>
                  <a:gd name="connsiteY3" fmla="*/ 898806 h 1066049"/>
                  <a:gd name="connsiteX4" fmla="*/ 742168 w 2116898"/>
                  <a:gd name="connsiteY4" fmla="*/ 616971 h 1066049"/>
                  <a:gd name="connsiteX5" fmla="*/ 829849 w 2116898"/>
                  <a:gd name="connsiteY5" fmla="*/ 247453 h 1066049"/>
                  <a:gd name="connsiteX6" fmla="*/ 939452 w 2116898"/>
                  <a:gd name="connsiteY6" fmla="*/ 53299 h 1066049"/>
                  <a:gd name="connsiteX7" fmla="*/ 1017739 w 2116898"/>
                  <a:gd name="connsiteY7" fmla="*/ 64 h 1066049"/>
                  <a:gd name="connsiteX8" fmla="*/ 1196235 w 2116898"/>
                  <a:gd name="connsiteY8" fmla="*/ 50169 h 1066049"/>
                  <a:gd name="connsiteX9" fmla="*/ 1321495 w 2116898"/>
                  <a:gd name="connsiteY9" fmla="*/ 294426 h 1066049"/>
                  <a:gd name="connsiteX10" fmla="*/ 1509386 w 2116898"/>
                  <a:gd name="connsiteY10" fmla="*/ 823650 h 1066049"/>
                  <a:gd name="connsiteX11" fmla="*/ 1640909 w 2116898"/>
                  <a:gd name="connsiteY11" fmla="*/ 983357 h 1066049"/>
                  <a:gd name="connsiteX12" fmla="*/ 1775564 w 2116898"/>
                  <a:gd name="connsiteY12" fmla="*/ 1024067 h 1066049"/>
                  <a:gd name="connsiteX13" fmla="*/ 1885167 w 2116898"/>
                  <a:gd name="connsiteY13" fmla="*/ 983357 h 1066049"/>
                  <a:gd name="connsiteX14" fmla="*/ 1938402 w 2116898"/>
                  <a:gd name="connsiteY14" fmla="*/ 876886 h 1066049"/>
                  <a:gd name="connsiteX15" fmla="*/ 2010427 w 2116898"/>
                  <a:gd name="connsiteY15" fmla="*/ 807993 h 1066049"/>
                  <a:gd name="connsiteX16" fmla="*/ 2116898 w 2116898"/>
                  <a:gd name="connsiteY16" fmla="*/ 782941 h 1066049"/>
                  <a:gd name="connsiteX0" fmla="*/ 0 w 2116898"/>
                  <a:gd name="connsiteY0" fmla="*/ 1086641 h 1091045"/>
                  <a:gd name="connsiteX1" fmla="*/ 300624 w 2116898"/>
                  <a:gd name="connsiteY1" fmla="*/ 1086641 h 1091045"/>
                  <a:gd name="connsiteX2" fmla="*/ 513567 w 2116898"/>
                  <a:gd name="connsiteY2" fmla="*/ 1052194 h 1091045"/>
                  <a:gd name="connsiteX3" fmla="*/ 663879 w 2116898"/>
                  <a:gd name="connsiteY3" fmla="*/ 923802 h 1091045"/>
                  <a:gd name="connsiteX4" fmla="*/ 742168 w 2116898"/>
                  <a:gd name="connsiteY4" fmla="*/ 641967 h 1091045"/>
                  <a:gd name="connsiteX5" fmla="*/ 829849 w 2116898"/>
                  <a:gd name="connsiteY5" fmla="*/ 272449 h 1091045"/>
                  <a:gd name="connsiteX6" fmla="*/ 939452 w 2116898"/>
                  <a:gd name="connsiteY6" fmla="*/ 78295 h 1091045"/>
                  <a:gd name="connsiteX7" fmla="*/ 1080369 w 2116898"/>
                  <a:gd name="connsiteY7" fmla="*/ 8 h 1091045"/>
                  <a:gd name="connsiteX8" fmla="*/ 1196235 w 2116898"/>
                  <a:gd name="connsiteY8" fmla="*/ 75165 h 1091045"/>
                  <a:gd name="connsiteX9" fmla="*/ 1321495 w 2116898"/>
                  <a:gd name="connsiteY9" fmla="*/ 319422 h 1091045"/>
                  <a:gd name="connsiteX10" fmla="*/ 1509386 w 2116898"/>
                  <a:gd name="connsiteY10" fmla="*/ 848646 h 1091045"/>
                  <a:gd name="connsiteX11" fmla="*/ 1640909 w 2116898"/>
                  <a:gd name="connsiteY11" fmla="*/ 1008353 h 1091045"/>
                  <a:gd name="connsiteX12" fmla="*/ 1775564 w 2116898"/>
                  <a:gd name="connsiteY12" fmla="*/ 1049063 h 1091045"/>
                  <a:gd name="connsiteX13" fmla="*/ 1885167 w 2116898"/>
                  <a:gd name="connsiteY13" fmla="*/ 1008353 h 1091045"/>
                  <a:gd name="connsiteX14" fmla="*/ 1938402 w 2116898"/>
                  <a:gd name="connsiteY14" fmla="*/ 901882 h 1091045"/>
                  <a:gd name="connsiteX15" fmla="*/ 2010427 w 2116898"/>
                  <a:gd name="connsiteY15" fmla="*/ 832989 h 1091045"/>
                  <a:gd name="connsiteX16" fmla="*/ 2116898 w 2116898"/>
                  <a:gd name="connsiteY16" fmla="*/ 807937 h 1091045"/>
                  <a:gd name="connsiteX0" fmla="*/ 0 w 2116898"/>
                  <a:gd name="connsiteY0" fmla="*/ 1074124 h 1078528"/>
                  <a:gd name="connsiteX1" fmla="*/ 300624 w 2116898"/>
                  <a:gd name="connsiteY1" fmla="*/ 1074124 h 1078528"/>
                  <a:gd name="connsiteX2" fmla="*/ 513567 w 2116898"/>
                  <a:gd name="connsiteY2" fmla="*/ 1039677 h 1078528"/>
                  <a:gd name="connsiteX3" fmla="*/ 663879 w 2116898"/>
                  <a:gd name="connsiteY3" fmla="*/ 911285 h 1078528"/>
                  <a:gd name="connsiteX4" fmla="*/ 742168 w 2116898"/>
                  <a:gd name="connsiteY4" fmla="*/ 629450 h 1078528"/>
                  <a:gd name="connsiteX5" fmla="*/ 829849 w 2116898"/>
                  <a:gd name="connsiteY5" fmla="*/ 259932 h 1078528"/>
                  <a:gd name="connsiteX6" fmla="*/ 939452 w 2116898"/>
                  <a:gd name="connsiteY6" fmla="*/ 65778 h 1078528"/>
                  <a:gd name="connsiteX7" fmla="*/ 1092895 w 2116898"/>
                  <a:gd name="connsiteY7" fmla="*/ 17 h 1078528"/>
                  <a:gd name="connsiteX8" fmla="*/ 1196235 w 2116898"/>
                  <a:gd name="connsiteY8" fmla="*/ 62648 h 1078528"/>
                  <a:gd name="connsiteX9" fmla="*/ 1321495 w 2116898"/>
                  <a:gd name="connsiteY9" fmla="*/ 306905 h 1078528"/>
                  <a:gd name="connsiteX10" fmla="*/ 1509386 w 2116898"/>
                  <a:gd name="connsiteY10" fmla="*/ 836129 h 1078528"/>
                  <a:gd name="connsiteX11" fmla="*/ 1640909 w 2116898"/>
                  <a:gd name="connsiteY11" fmla="*/ 995836 h 1078528"/>
                  <a:gd name="connsiteX12" fmla="*/ 1775564 w 2116898"/>
                  <a:gd name="connsiteY12" fmla="*/ 1036546 h 1078528"/>
                  <a:gd name="connsiteX13" fmla="*/ 1885167 w 2116898"/>
                  <a:gd name="connsiteY13" fmla="*/ 995836 h 1078528"/>
                  <a:gd name="connsiteX14" fmla="*/ 1938402 w 2116898"/>
                  <a:gd name="connsiteY14" fmla="*/ 889365 h 1078528"/>
                  <a:gd name="connsiteX15" fmla="*/ 2010427 w 2116898"/>
                  <a:gd name="connsiteY15" fmla="*/ 820472 h 1078528"/>
                  <a:gd name="connsiteX16" fmla="*/ 2116898 w 2116898"/>
                  <a:gd name="connsiteY16" fmla="*/ 795420 h 1078528"/>
                  <a:gd name="connsiteX0" fmla="*/ 0 w 2116898"/>
                  <a:gd name="connsiteY0" fmla="*/ 1083511 h 1087915"/>
                  <a:gd name="connsiteX1" fmla="*/ 300624 w 2116898"/>
                  <a:gd name="connsiteY1" fmla="*/ 1083511 h 1087915"/>
                  <a:gd name="connsiteX2" fmla="*/ 513567 w 2116898"/>
                  <a:gd name="connsiteY2" fmla="*/ 1049064 h 1087915"/>
                  <a:gd name="connsiteX3" fmla="*/ 663879 w 2116898"/>
                  <a:gd name="connsiteY3" fmla="*/ 920672 h 1087915"/>
                  <a:gd name="connsiteX4" fmla="*/ 742168 w 2116898"/>
                  <a:gd name="connsiteY4" fmla="*/ 638837 h 1087915"/>
                  <a:gd name="connsiteX5" fmla="*/ 829849 w 2116898"/>
                  <a:gd name="connsiteY5" fmla="*/ 269319 h 1087915"/>
                  <a:gd name="connsiteX6" fmla="*/ 939452 w 2116898"/>
                  <a:gd name="connsiteY6" fmla="*/ 75165 h 1087915"/>
                  <a:gd name="connsiteX7" fmla="*/ 1089764 w 2116898"/>
                  <a:gd name="connsiteY7" fmla="*/ 10 h 1087915"/>
                  <a:gd name="connsiteX8" fmla="*/ 1196235 w 2116898"/>
                  <a:gd name="connsiteY8" fmla="*/ 72035 h 1087915"/>
                  <a:gd name="connsiteX9" fmla="*/ 1321495 w 2116898"/>
                  <a:gd name="connsiteY9" fmla="*/ 316292 h 1087915"/>
                  <a:gd name="connsiteX10" fmla="*/ 1509386 w 2116898"/>
                  <a:gd name="connsiteY10" fmla="*/ 845516 h 1087915"/>
                  <a:gd name="connsiteX11" fmla="*/ 1640909 w 2116898"/>
                  <a:gd name="connsiteY11" fmla="*/ 1005223 h 1087915"/>
                  <a:gd name="connsiteX12" fmla="*/ 1775564 w 2116898"/>
                  <a:gd name="connsiteY12" fmla="*/ 1045933 h 1087915"/>
                  <a:gd name="connsiteX13" fmla="*/ 1885167 w 2116898"/>
                  <a:gd name="connsiteY13" fmla="*/ 1005223 h 1087915"/>
                  <a:gd name="connsiteX14" fmla="*/ 1938402 w 2116898"/>
                  <a:gd name="connsiteY14" fmla="*/ 898752 h 1087915"/>
                  <a:gd name="connsiteX15" fmla="*/ 2010427 w 2116898"/>
                  <a:gd name="connsiteY15" fmla="*/ 829859 h 1087915"/>
                  <a:gd name="connsiteX16" fmla="*/ 2116898 w 2116898"/>
                  <a:gd name="connsiteY16" fmla="*/ 804807 h 1087915"/>
                  <a:gd name="connsiteX0" fmla="*/ 0 w 2116898"/>
                  <a:gd name="connsiteY0" fmla="*/ 1084558 h 1088962"/>
                  <a:gd name="connsiteX1" fmla="*/ 300624 w 2116898"/>
                  <a:gd name="connsiteY1" fmla="*/ 1084558 h 1088962"/>
                  <a:gd name="connsiteX2" fmla="*/ 513567 w 2116898"/>
                  <a:gd name="connsiteY2" fmla="*/ 1050111 h 1088962"/>
                  <a:gd name="connsiteX3" fmla="*/ 663879 w 2116898"/>
                  <a:gd name="connsiteY3" fmla="*/ 921719 h 1088962"/>
                  <a:gd name="connsiteX4" fmla="*/ 742168 w 2116898"/>
                  <a:gd name="connsiteY4" fmla="*/ 639884 h 1088962"/>
                  <a:gd name="connsiteX5" fmla="*/ 829849 w 2116898"/>
                  <a:gd name="connsiteY5" fmla="*/ 270366 h 1088962"/>
                  <a:gd name="connsiteX6" fmla="*/ 939452 w 2116898"/>
                  <a:gd name="connsiteY6" fmla="*/ 76212 h 1088962"/>
                  <a:gd name="connsiteX7" fmla="*/ 1089764 w 2116898"/>
                  <a:gd name="connsiteY7" fmla="*/ 1057 h 1088962"/>
                  <a:gd name="connsiteX8" fmla="*/ 1196235 w 2116898"/>
                  <a:gd name="connsiteY8" fmla="*/ 73082 h 1088962"/>
                  <a:gd name="connsiteX9" fmla="*/ 1321495 w 2116898"/>
                  <a:gd name="connsiteY9" fmla="*/ 317339 h 1088962"/>
                  <a:gd name="connsiteX10" fmla="*/ 1509386 w 2116898"/>
                  <a:gd name="connsiteY10" fmla="*/ 846563 h 1088962"/>
                  <a:gd name="connsiteX11" fmla="*/ 1640909 w 2116898"/>
                  <a:gd name="connsiteY11" fmla="*/ 1006270 h 1088962"/>
                  <a:gd name="connsiteX12" fmla="*/ 1775564 w 2116898"/>
                  <a:gd name="connsiteY12" fmla="*/ 1046980 h 1088962"/>
                  <a:gd name="connsiteX13" fmla="*/ 1885167 w 2116898"/>
                  <a:gd name="connsiteY13" fmla="*/ 1006270 h 1088962"/>
                  <a:gd name="connsiteX14" fmla="*/ 1938402 w 2116898"/>
                  <a:gd name="connsiteY14" fmla="*/ 899799 h 1088962"/>
                  <a:gd name="connsiteX15" fmla="*/ 2010427 w 2116898"/>
                  <a:gd name="connsiteY15" fmla="*/ 830906 h 1088962"/>
                  <a:gd name="connsiteX16" fmla="*/ 2116898 w 2116898"/>
                  <a:gd name="connsiteY16" fmla="*/ 805854 h 1088962"/>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196235 w 2116898"/>
                  <a:gd name="connsiteY8" fmla="*/ 72171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41480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25044 w 2116898"/>
                  <a:gd name="connsiteY10" fmla="*/ 851915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53434 w 2116898"/>
                  <a:gd name="connsiteY11" fmla="*/ 1014754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34645 w 2116898"/>
                  <a:gd name="connsiteY11" fmla="*/ 1021017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94562 w 2170132"/>
                  <a:gd name="connsiteY13" fmla="*/ 980306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10219 w 2170132"/>
                  <a:gd name="connsiteY13" fmla="*/ 995963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898888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923940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8072 w 2170132"/>
                  <a:gd name="connsiteY10" fmla="*/ 73291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1985375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5525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5877 w 2170132"/>
                  <a:gd name="connsiteY13" fmla="*/ 983436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6483 w 2170132"/>
                  <a:gd name="connsiteY13" fmla="*/ 964647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32139 w 2170132"/>
                  <a:gd name="connsiteY14" fmla="*/ 1002229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035479 w 2170132"/>
                  <a:gd name="connsiteY14" fmla="*/ 90828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66586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58178 h 1088051"/>
                  <a:gd name="connsiteX15" fmla="*/ 2170132 w 2170132"/>
                  <a:gd name="connsiteY15" fmla="*/ 817468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82452 w 2301655"/>
                  <a:gd name="connsiteY15" fmla="*/ 833127 h 1088051"/>
                  <a:gd name="connsiteX16" fmla="*/ 2301655 w 2301655"/>
                  <a:gd name="connsiteY16"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98109 w 2301655"/>
                  <a:gd name="connsiteY15" fmla="*/ 817469 h 1088051"/>
                  <a:gd name="connsiteX16" fmla="*/ 2301655 w 2301655"/>
                  <a:gd name="connsiteY16" fmla="*/ 820599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1863" h="1088051">
                    <a:moveTo>
                      <a:pt x="0" y="1083647"/>
                    </a:moveTo>
                    <a:cubicBezTo>
                      <a:pt x="101774" y="1089649"/>
                      <a:pt x="215030" y="1089388"/>
                      <a:pt x="300624" y="1083647"/>
                    </a:cubicBezTo>
                    <a:cubicBezTo>
                      <a:pt x="386218" y="1077906"/>
                      <a:pt x="453025" y="1076340"/>
                      <a:pt x="513567" y="1049200"/>
                    </a:cubicBezTo>
                    <a:cubicBezTo>
                      <a:pt x="574110" y="1022060"/>
                      <a:pt x="625779" y="989179"/>
                      <a:pt x="663879" y="920808"/>
                    </a:cubicBezTo>
                    <a:cubicBezTo>
                      <a:pt x="701979" y="852437"/>
                      <a:pt x="714506" y="747532"/>
                      <a:pt x="742168" y="638973"/>
                    </a:cubicBezTo>
                    <a:cubicBezTo>
                      <a:pt x="769830" y="530414"/>
                      <a:pt x="796968" y="363400"/>
                      <a:pt x="829849" y="269455"/>
                    </a:cubicBezTo>
                    <a:cubicBezTo>
                      <a:pt x="862730" y="175510"/>
                      <a:pt x="896133" y="120186"/>
                      <a:pt x="939452" y="75301"/>
                    </a:cubicBezTo>
                    <a:cubicBezTo>
                      <a:pt x="982771" y="30416"/>
                      <a:pt x="1042792" y="-2464"/>
                      <a:pt x="1089764" y="146"/>
                    </a:cubicBezTo>
                    <a:cubicBezTo>
                      <a:pt x="1136737" y="2756"/>
                      <a:pt x="1180056" y="31983"/>
                      <a:pt x="1221287" y="90960"/>
                    </a:cubicBezTo>
                    <a:cubicBezTo>
                      <a:pt x="1262518" y="149937"/>
                      <a:pt x="1294877" y="243360"/>
                      <a:pt x="1337152" y="354006"/>
                    </a:cubicBezTo>
                    <a:cubicBezTo>
                      <a:pt x="1379427" y="464652"/>
                      <a:pt x="1428489" y="647323"/>
                      <a:pt x="1474940" y="754838"/>
                    </a:cubicBezTo>
                    <a:cubicBezTo>
                      <a:pt x="1521391" y="862353"/>
                      <a:pt x="1564186" y="947949"/>
                      <a:pt x="1615856" y="999097"/>
                    </a:cubicBezTo>
                    <a:cubicBezTo>
                      <a:pt x="1667526" y="1050245"/>
                      <a:pt x="1741116" y="1060683"/>
                      <a:pt x="1784958" y="1061726"/>
                    </a:cubicBezTo>
                    <a:cubicBezTo>
                      <a:pt x="1828800" y="1062769"/>
                      <a:pt x="1846547" y="1039282"/>
                      <a:pt x="1878906" y="1005357"/>
                    </a:cubicBezTo>
                    <a:cubicBezTo>
                      <a:pt x="1911265" y="971432"/>
                      <a:pt x="1945188" y="886883"/>
                      <a:pt x="1979112" y="858178"/>
                    </a:cubicBezTo>
                    <a:cubicBezTo>
                      <a:pt x="2013036" y="829473"/>
                      <a:pt x="2044352" y="823732"/>
                      <a:pt x="2098109" y="817469"/>
                    </a:cubicBezTo>
                    <a:cubicBezTo>
                      <a:pt x="2151866" y="811206"/>
                      <a:pt x="2202490" y="813293"/>
                      <a:pt x="2401863" y="814336"/>
                    </a:cubicBezTo>
                  </a:path>
                </a:pathLst>
              </a:custGeom>
              <a:noFill/>
              <a:ln w="152400" cap="rnd">
                <a:solidFill>
                  <a:srgbClr val="008F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4538" y="1828800"/>
                <a:ext cx="4779962" cy="122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4898" y="-355600"/>
              <a:ext cx="6540502" cy="3790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4817361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1_Closing Slide">
    <p:bg>
      <p:bgPr>
        <a:solidFill>
          <a:schemeClr val="tx1"/>
        </a:solidFill>
        <a:effectLst/>
      </p:bgPr>
    </p:bg>
    <p:spTree>
      <p:nvGrpSpPr>
        <p:cNvPr id="1" name=""/>
        <p:cNvGrpSpPr/>
        <p:nvPr/>
      </p:nvGrpSpPr>
      <p:grpSpPr>
        <a:xfrm>
          <a:off x="0" y="0"/>
          <a:ext cx="0" cy="0"/>
          <a:chOff x="0" y="0"/>
          <a:chExt cx="0" cy="0"/>
        </a:xfrm>
      </p:grpSpPr>
      <p:sp>
        <p:nvSpPr>
          <p:cNvPr id="9" name="TextBox 8"/>
          <p:cNvSpPr txBox="1"/>
          <p:nvPr userDrawn="1"/>
        </p:nvSpPr>
        <p:spPr>
          <a:xfrm>
            <a:off x="2514600" y="4191000"/>
            <a:ext cx="6477000" cy="1569660"/>
          </a:xfrm>
          <a:prstGeom prst="rect">
            <a:avLst/>
          </a:prstGeom>
          <a:noFill/>
        </p:spPr>
        <p:txBody>
          <a:bodyPr wrap="square" rtlCol="0">
            <a:spAutoFit/>
          </a:bodyPr>
          <a:lstStyle/>
          <a:p>
            <a:r>
              <a:rPr lang="en-US" sz="3600" b="1" dirty="0">
                <a:solidFill>
                  <a:schemeClr val="bg1"/>
                </a:solidFill>
                <a:latin typeface="Arial" pitchFamily="34" charset="0"/>
                <a:ea typeface="ヒラギノ角ゴ Pro W3"/>
                <a:cs typeface="ヒラギノ角ゴ Pro W3"/>
              </a:rPr>
              <a:t>Questions?</a:t>
            </a:r>
          </a:p>
          <a:p>
            <a:endParaRPr lang="en-US" sz="3600" b="1" dirty="0">
              <a:solidFill>
                <a:schemeClr val="bg1"/>
              </a:solidFill>
              <a:latin typeface="Arial" pitchFamily="34" charset="0"/>
              <a:ea typeface="ヒラギノ角ゴ Pro W3"/>
              <a:cs typeface="ヒラギノ角ゴ Pro W3"/>
            </a:endParaRPr>
          </a:p>
          <a:p>
            <a:r>
              <a:rPr lang="en-US" sz="2400" b="1" dirty="0">
                <a:solidFill>
                  <a:schemeClr val="bg1"/>
                </a:solidFill>
                <a:latin typeface="Arial" pitchFamily="34" charset="0"/>
                <a:ea typeface="ヒラギノ角ゴ Pro W3"/>
                <a:cs typeface="ヒラギノ角ゴ Pro W3"/>
              </a:rPr>
              <a:t>Thank you for participating!</a:t>
            </a:r>
            <a:endParaRPr lang="en-US" sz="2400" b="1" dirty="0"/>
          </a:p>
        </p:txBody>
      </p:sp>
      <p:sp>
        <p:nvSpPr>
          <p:cNvPr id="11" name="TextBox 10"/>
          <p:cNvSpPr txBox="1"/>
          <p:nvPr userDrawn="1"/>
        </p:nvSpPr>
        <p:spPr>
          <a:xfrm>
            <a:off x="2514600" y="5969913"/>
            <a:ext cx="6477000" cy="430887"/>
          </a:xfrm>
          <a:prstGeom prst="rect">
            <a:avLst/>
          </a:prstGeom>
          <a:noFill/>
        </p:spPr>
        <p:txBody>
          <a:bodyPr wrap="square" rtlCol="0">
            <a:spAutoFit/>
          </a:bodyPr>
          <a:lstStyle/>
          <a:p>
            <a:pPr marL="0" indent="0"/>
            <a:r>
              <a:rPr lang="en-US" sz="2200" b="1" dirty="0">
                <a:solidFill>
                  <a:schemeClr val="tx2"/>
                </a:solidFill>
                <a:latin typeface="Arial" pitchFamily="34" charset="0"/>
                <a:ea typeface="ヒラギノ角ゴ Pro W3"/>
                <a:cs typeface="ヒラギノ角ゴ Pro W3"/>
              </a:rPr>
              <a:t>Visit our</a:t>
            </a:r>
            <a:r>
              <a:rPr lang="en-US" sz="2200" b="1" baseline="0" dirty="0">
                <a:solidFill>
                  <a:schemeClr val="tx2"/>
                </a:solidFill>
                <a:latin typeface="Arial" pitchFamily="34" charset="0"/>
                <a:ea typeface="ヒラギノ角ゴ Pro W3"/>
                <a:cs typeface="ヒラギノ角ゴ Pro W3"/>
              </a:rPr>
              <a:t> website at www.FacilityDynamics.com</a:t>
            </a:r>
            <a:endParaRPr lang="en-US" sz="2200" b="1" dirty="0">
              <a:solidFill>
                <a:schemeClr val="tx2"/>
              </a:solidFill>
              <a:latin typeface="Arial" pitchFamily="34" charset="0"/>
              <a:ea typeface="ヒラギノ角ゴ Pro W3"/>
              <a:cs typeface="ヒラギノ角ゴ Pro W3"/>
            </a:endParaRPr>
          </a:p>
        </p:txBody>
      </p:sp>
      <p:grpSp>
        <p:nvGrpSpPr>
          <p:cNvPr id="5" name="Group 4"/>
          <p:cNvGrpSpPr/>
          <p:nvPr userDrawn="1"/>
        </p:nvGrpSpPr>
        <p:grpSpPr>
          <a:xfrm>
            <a:off x="820944" y="-215900"/>
            <a:ext cx="8096046" cy="3790904"/>
            <a:chOff x="820944" y="-355600"/>
            <a:chExt cx="8096046" cy="3790904"/>
          </a:xfrm>
        </p:grpSpPr>
        <p:sp>
          <p:nvSpPr>
            <p:cNvPr id="6" name="Rectangle 5"/>
            <p:cNvSpPr/>
            <p:nvPr/>
          </p:nvSpPr>
          <p:spPr>
            <a:xfrm>
              <a:off x="942975" y="1626871"/>
              <a:ext cx="154305" cy="36703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097280" y="1431926"/>
              <a:ext cx="158176"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255456" y="826135"/>
              <a:ext cx="325694" cy="11677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581150" y="1036321"/>
              <a:ext cx="321684" cy="957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902834" y="361952"/>
              <a:ext cx="310776" cy="16319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205099" y="1431926"/>
              <a:ext cx="171389"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373740" y="545375"/>
              <a:ext cx="310677" cy="144852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2684417" y="1623060"/>
              <a:ext cx="154305" cy="37084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p:cNvCxnSpPr/>
            <p:nvPr/>
          </p:nvCxnSpPr>
          <p:spPr>
            <a:xfrm>
              <a:off x="963615"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148907"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334199"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519491"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704783"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890075"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075367"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2260659"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2444361"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2629653"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2814945" y="1993900"/>
              <a:ext cx="0" cy="1190625"/>
            </a:xfrm>
            <a:prstGeom prst="line">
              <a:avLst/>
            </a:prstGeom>
            <a:ln w="41275" cap="sq">
              <a:gradFill flip="none" rotWithShape="1">
                <a:gsLst>
                  <a:gs pos="65000">
                    <a:srgbClr val="D3D3D3"/>
                  </a:gs>
                  <a:gs pos="0">
                    <a:schemeClr val="bg1">
                      <a:lumMod val="65000"/>
                    </a:schemeClr>
                  </a:gs>
                  <a:gs pos="100000">
                    <a:schemeClr val="tx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820944" y="213469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820944" y="231757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820944" y="2500459"/>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820944" y="2683339"/>
              <a:ext cx="2127462" cy="0"/>
            </a:xfrm>
            <a:prstGeom prst="line">
              <a:avLst/>
            </a:prstGeom>
            <a:ln w="41275" cap="sq">
              <a:solidFill>
                <a:schemeClr val="bg1">
                  <a:lumMod val="7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820944" y="2866219"/>
              <a:ext cx="2127462" cy="0"/>
            </a:xfrm>
            <a:prstGeom prst="line">
              <a:avLst/>
            </a:prstGeom>
            <a:ln w="41275" cap="sq">
              <a:solidFill>
                <a:schemeClr val="bg1">
                  <a:lumMod val="7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820944" y="3049099"/>
              <a:ext cx="2127462" cy="0"/>
            </a:xfrm>
            <a:prstGeom prst="line">
              <a:avLst/>
            </a:prstGeom>
            <a:ln w="41275" cap="sq">
              <a:solidFill>
                <a:schemeClr val="bg1">
                  <a:lumMod val="75000"/>
                  <a:alpha val="20000"/>
                </a:schemeClr>
              </a:solidFill>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30058" y="1064566"/>
              <a:ext cx="7333661" cy="1991577"/>
              <a:chOff x="930058" y="1064566"/>
              <a:chExt cx="7333661" cy="1991577"/>
            </a:xfrm>
          </p:grpSpPr>
          <p:cxnSp>
            <p:nvCxnSpPr>
              <p:cNvPr id="36" name="Straight Connector 35"/>
              <p:cNvCxnSpPr/>
              <p:nvPr/>
            </p:nvCxnSpPr>
            <p:spPr>
              <a:xfrm>
                <a:off x="3331921" y="1875542"/>
                <a:ext cx="4931798" cy="0"/>
              </a:xfrm>
              <a:prstGeom prst="line">
                <a:avLst/>
              </a:prstGeom>
              <a:noFill/>
              <a:ln w="152400" cap="rnd">
                <a:gradFill flip="none" rotWithShape="1">
                  <a:gsLst>
                    <a:gs pos="0">
                      <a:srgbClr val="008FFC"/>
                    </a:gs>
                    <a:gs pos="100000">
                      <a:schemeClr val="accent1"/>
                    </a:gs>
                  </a:gsLst>
                  <a:lin ang="0" scaled="1"/>
                  <a:tileRect/>
                </a:gradFill>
              </a:ln>
            </p:spPr>
            <p:style>
              <a:lnRef idx="2">
                <a:schemeClr val="accent1">
                  <a:shade val="50000"/>
                </a:schemeClr>
              </a:lnRef>
              <a:fillRef idx="1">
                <a:schemeClr val="accent1"/>
              </a:fillRef>
              <a:effectRef idx="0">
                <a:schemeClr val="accent1"/>
              </a:effectRef>
              <a:fontRef idx="minor">
                <a:schemeClr val="lt1"/>
              </a:fontRef>
            </p:style>
          </p:cxnSp>
          <p:sp>
            <p:nvSpPr>
              <p:cNvPr id="37" name="Freeform 36"/>
              <p:cNvSpPr/>
              <p:nvPr/>
            </p:nvSpPr>
            <p:spPr>
              <a:xfrm>
                <a:off x="5886578" y="1786879"/>
                <a:ext cx="131163" cy="188644"/>
              </a:xfrm>
              <a:custGeom>
                <a:avLst/>
                <a:gdLst>
                  <a:gd name="connsiteX0" fmla="*/ 130723 w 130723"/>
                  <a:gd name="connsiteY0" fmla="*/ 0 h 188644"/>
                  <a:gd name="connsiteX1" fmla="*/ 107142 w 130723"/>
                  <a:gd name="connsiteY1" fmla="*/ 55021 h 188644"/>
                  <a:gd name="connsiteX2" fmla="*/ 86182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4960 w 130723"/>
                  <a:gd name="connsiteY3" fmla="*/ 70742 h 188644"/>
                  <a:gd name="connsiteX4" fmla="*/ 4960 w 130723"/>
                  <a:gd name="connsiteY4" fmla="*/ 125763 h 188644"/>
                  <a:gd name="connsiteX5" fmla="*/ 52121 w 130723"/>
                  <a:gd name="connsiteY5" fmla="*/ 188644 h 188644"/>
                  <a:gd name="connsiteX0" fmla="*/ 132203 w 132203"/>
                  <a:gd name="connsiteY0" fmla="*/ 0 h 188644"/>
                  <a:gd name="connsiteX1" fmla="*/ 108622 w 132203"/>
                  <a:gd name="connsiteY1" fmla="*/ 55021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2191 w 132203"/>
                  <a:gd name="connsiteY1" fmla="*/ 32396 h 188644"/>
                  <a:gd name="connsiteX2" fmla="*/ 108622 w 132203"/>
                  <a:gd name="connsiteY2" fmla="*/ 45430 h 188644"/>
                  <a:gd name="connsiteX3" fmla="*/ 62150 w 132203"/>
                  <a:gd name="connsiteY3" fmla="*/ 49470 h 188644"/>
                  <a:gd name="connsiteX4" fmla="*/ 6440 w 132203"/>
                  <a:gd name="connsiteY4" fmla="*/ 70742 h 188644"/>
                  <a:gd name="connsiteX5" fmla="*/ 6440 w 132203"/>
                  <a:gd name="connsiteY5" fmla="*/ 125763 h 188644"/>
                  <a:gd name="connsiteX6" fmla="*/ 53601 w 132203"/>
                  <a:gd name="connsiteY6"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4335 w 132203"/>
                  <a:gd name="connsiteY1" fmla="*/ 43049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1163 w 131163"/>
                  <a:gd name="connsiteY0" fmla="*/ 0 h 188644"/>
                  <a:gd name="connsiteX1" fmla="*/ 93295 w 131163"/>
                  <a:gd name="connsiteY1" fmla="*/ 43049 h 188644"/>
                  <a:gd name="connsiteX2" fmla="*/ 44441 w 131163"/>
                  <a:gd name="connsiteY2" fmla="*/ 54232 h 188644"/>
                  <a:gd name="connsiteX3" fmla="*/ 5400 w 131163"/>
                  <a:gd name="connsiteY3" fmla="*/ 70742 h 188644"/>
                  <a:gd name="connsiteX4" fmla="*/ 5400 w 131163"/>
                  <a:gd name="connsiteY4" fmla="*/ 125763 h 188644"/>
                  <a:gd name="connsiteX5" fmla="*/ 52561 w 131163"/>
                  <a:gd name="connsiteY5" fmla="*/ 188644 h 188644"/>
                  <a:gd name="connsiteX0" fmla="*/ 131163 w 131163"/>
                  <a:gd name="connsiteY0" fmla="*/ 0 h 188644"/>
                  <a:gd name="connsiteX1" fmla="*/ 93295 w 131163"/>
                  <a:gd name="connsiteY1" fmla="*/ 43049 h 188644"/>
                  <a:gd name="connsiteX2" fmla="*/ 5400 w 131163"/>
                  <a:gd name="connsiteY2" fmla="*/ 70742 h 188644"/>
                  <a:gd name="connsiteX3" fmla="*/ 5400 w 131163"/>
                  <a:gd name="connsiteY3" fmla="*/ 125763 h 188644"/>
                  <a:gd name="connsiteX4" fmla="*/ 52561 w 131163"/>
                  <a:gd name="connsiteY4" fmla="*/ 188644 h 188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63" h="188644">
                    <a:moveTo>
                      <a:pt x="131163" y="0"/>
                    </a:moveTo>
                    <a:cubicBezTo>
                      <a:pt x="126250" y="9465"/>
                      <a:pt x="114255" y="31259"/>
                      <a:pt x="93295" y="43049"/>
                    </a:cubicBezTo>
                    <a:cubicBezTo>
                      <a:pt x="72335" y="54839"/>
                      <a:pt x="20049" y="56956"/>
                      <a:pt x="5400" y="70742"/>
                    </a:cubicBezTo>
                    <a:cubicBezTo>
                      <a:pt x="-1107" y="82664"/>
                      <a:pt x="-2460" y="106113"/>
                      <a:pt x="5400" y="125763"/>
                    </a:cubicBezTo>
                    <a:cubicBezTo>
                      <a:pt x="13260" y="145413"/>
                      <a:pt x="34657" y="166374"/>
                      <a:pt x="52561" y="188644"/>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p:nvPr/>
            </p:nvSpPr>
            <p:spPr>
              <a:xfrm>
                <a:off x="5970742" y="1792882"/>
                <a:ext cx="105508" cy="169452"/>
              </a:xfrm>
              <a:custGeom>
                <a:avLst/>
                <a:gdLst>
                  <a:gd name="connsiteX0" fmla="*/ 105508 w 105508"/>
                  <a:gd name="connsiteY0" fmla="*/ 0 h 169452"/>
                  <a:gd name="connsiteX1" fmla="*/ 76733 w 105508"/>
                  <a:gd name="connsiteY1" fmla="*/ 92719 h 169452"/>
                  <a:gd name="connsiteX2" fmla="*/ 38367 w 105508"/>
                  <a:gd name="connsiteY2" fmla="*/ 134283 h 169452"/>
                  <a:gd name="connsiteX3" fmla="*/ 0 w 105508"/>
                  <a:gd name="connsiteY3" fmla="*/ 169452 h 169452"/>
                </a:gdLst>
                <a:ahLst/>
                <a:cxnLst>
                  <a:cxn ang="0">
                    <a:pos x="connsiteX0" y="connsiteY0"/>
                  </a:cxn>
                  <a:cxn ang="0">
                    <a:pos x="connsiteX1" y="connsiteY1"/>
                  </a:cxn>
                  <a:cxn ang="0">
                    <a:pos x="connsiteX2" y="connsiteY2"/>
                  </a:cxn>
                  <a:cxn ang="0">
                    <a:pos x="connsiteX3" y="connsiteY3"/>
                  </a:cxn>
                </a:cxnLst>
                <a:rect l="l" t="t" r="r" b="b"/>
                <a:pathLst>
                  <a:path w="105508" h="169452">
                    <a:moveTo>
                      <a:pt x="105508" y="0"/>
                    </a:moveTo>
                    <a:cubicBezTo>
                      <a:pt x="96715" y="35169"/>
                      <a:pt x="87923" y="70339"/>
                      <a:pt x="76733" y="92719"/>
                    </a:cubicBezTo>
                    <a:cubicBezTo>
                      <a:pt x="65543" y="115099"/>
                      <a:pt x="51156" y="121494"/>
                      <a:pt x="38367" y="134283"/>
                    </a:cubicBezTo>
                    <a:cubicBezTo>
                      <a:pt x="25578" y="147072"/>
                      <a:pt x="12789" y="158262"/>
                      <a:pt x="0" y="169452"/>
                    </a:cubicBezTo>
                  </a:path>
                </a:pathLst>
              </a:cu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863096" y="1780833"/>
                <a:ext cx="131163" cy="188644"/>
              </a:xfrm>
              <a:custGeom>
                <a:avLst/>
                <a:gdLst>
                  <a:gd name="connsiteX0" fmla="*/ 130723 w 130723"/>
                  <a:gd name="connsiteY0" fmla="*/ 0 h 188644"/>
                  <a:gd name="connsiteX1" fmla="*/ 107142 w 130723"/>
                  <a:gd name="connsiteY1" fmla="*/ 55021 h 188644"/>
                  <a:gd name="connsiteX2" fmla="*/ 86182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36401 w 130723"/>
                  <a:gd name="connsiteY3" fmla="*/ 31441 h 188644"/>
                  <a:gd name="connsiteX4" fmla="*/ 4960 w 130723"/>
                  <a:gd name="connsiteY4" fmla="*/ 70742 h 188644"/>
                  <a:gd name="connsiteX5" fmla="*/ 4960 w 130723"/>
                  <a:gd name="connsiteY5" fmla="*/ 125763 h 188644"/>
                  <a:gd name="connsiteX6" fmla="*/ 52121 w 130723"/>
                  <a:gd name="connsiteY6" fmla="*/ 188644 h 188644"/>
                  <a:gd name="connsiteX0" fmla="*/ 130723 w 130723"/>
                  <a:gd name="connsiteY0" fmla="*/ 0 h 188644"/>
                  <a:gd name="connsiteX1" fmla="*/ 107142 w 130723"/>
                  <a:gd name="connsiteY1" fmla="*/ 55021 h 188644"/>
                  <a:gd name="connsiteX2" fmla="*/ 76657 w 130723"/>
                  <a:gd name="connsiteY2" fmla="*/ 36681 h 188644"/>
                  <a:gd name="connsiteX3" fmla="*/ 4960 w 130723"/>
                  <a:gd name="connsiteY3" fmla="*/ 70742 h 188644"/>
                  <a:gd name="connsiteX4" fmla="*/ 4960 w 130723"/>
                  <a:gd name="connsiteY4" fmla="*/ 125763 h 188644"/>
                  <a:gd name="connsiteX5" fmla="*/ 52121 w 130723"/>
                  <a:gd name="connsiteY5" fmla="*/ 188644 h 188644"/>
                  <a:gd name="connsiteX0" fmla="*/ 132203 w 132203"/>
                  <a:gd name="connsiteY0" fmla="*/ 0 h 188644"/>
                  <a:gd name="connsiteX1" fmla="*/ 108622 w 132203"/>
                  <a:gd name="connsiteY1" fmla="*/ 55021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2191 w 132203"/>
                  <a:gd name="connsiteY1" fmla="*/ 32396 h 188644"/>
                  <a:gd name="connsiteX2" fmla="*/ 108622 w 132203"/>
                  <a:gd name="connsiteY2" fmla="*/ 45430 h 188644"/>
                  <a:gd name="connsiteX3" fmla="*/ 62150 w 132203"/>
                  <a:gd name="connsiteY3" fmla="*/ 49470 h 188644"/>
                  <a:gd name="connsiteX4" fmla="*/ 6440 w 132203"/>
                  <a:gd name="connsiteY4" fmla="*/ 70742 h 188644"/>
                  <a:gd name="connsiteX5" fmla="*/ 6440 w 132203"/>
                  <a:gd name="connsiteY5" fmla="*/ 125763 h 188644"/>
                  <a:gd name="connsiteX6" fmla="*/ 53601 w 132203"/>
                  <a:gd name="connsiteY6" fmla="*/ 188644 h 188644"/>
                  <a:gd name="connsiteX0" fmla="*/ 132203 w 132203"/>
                  <a:gd name="connsiteY0" fmla="*/ 0 h 188644"/>
                  <a:gd name="connsiteX1" fmla="*/ 108622 w 132203"/>
                  <a:gd name="connsiteY1" fmla="*/ 45430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2203 w 132203"/>
                  <a:gd name="connsiteY0" fmla="*/ 0 h 188644"/>
                  <a:gd name="connsiteX1" fmla="*/ 94335 w 132203"/>
                  <a:gd name="connsiteY1" fmla="*/ 43049 h 188644"/>
                  <a:gd name="connsiteX2" fmla="*/ 62150 w 132203"/>
                  <a:gd name="connsiteY2" fmla="*/ 49470 h 188644"/>
                  <a:gd name="connsiteX3" fmla="*/ 6440 w 132203"/>
                  <a:gd name="connsiteY3" fmla="*/ 70742 h 188644"/>
                  <a:gd name="connsiteX4" fmla="*/ 6440 w 132203"/>
                  <a:gd name="connsiteY4" fmla="*/ 125763 h 188644"/>
                  <a:gd name="connsiteX5" fmla="*/ 53601 w 132203"/>
                  <a:gd name="connsiteY5" fmla="*/ 188644 h 188644"/>
                  <a:gd name="connsiteX0" fmla="*/ 131163 w 131163"/>
                  <a:gd name="connsiteY0" fmla="*/ 0 h 188644"/>
                  <a:gd name="connsiteX1" fmla="*/ 93295 w 131163"/>
                  <a:gd name="connsiteY1" fmla="*/ 43049 h 188644"/>
                  <a:gd name="connsiteX2" fmla="*/ 44441 w 131163"/>
                  <a:gd name="connsiteY2" fmla="*/ 54232 h 188644"/>
                  <a:gd name="connsiteX3" fmla="*/ 5400 w 131163"/>
                  <a:gd name="connsiteY3" fmla="*/ 70742 h 188644"/>
                  <a:gd name="connsiteX4" fmla="*/ 5400 w 131163"/>
                  <a:gd name="connsiteY4" fmla="*/ 125763 h 188644"/>
                  <a:gd name="connsiteX5" fmla="*/ 52561 w 131163"/>
                  <a:gd name="connsiteY5" fmla="*/ 188644 h 188644"/>
                  <a:gd name="connsiteX0" fmla="*/ 131163 w 131163"/>
                  <a:gd name="connsiteY0" fmla="*/ 0 h 188644"/>
                  <a:gd name="connsiteX1" fmla="*/ 93295 w 131163"/>
                  <a:gd name="connsiteY1" fmla="*/ 43049 h 188644"/>
                  <a:gd name="connsiteX2" fmla="*/ 5400 w 131163"/>
                  <a:gd name="connsiteY2" fmla="*/ 70742 h 188644"/>
                  <a:gd name="connsiteX3" fmla="*/ 5400 w 131163"/>
                  <a:gd name="connsiteY3" fmla="*/ 125763 h 188644"/>
                  <a:gd name="connsiteX4" fmla="*/ 52561 w 131163"/>
                  <a:gd name="connsiteY4" fmla="*/ 188644 h 1886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1163" h="188644">
                    <a:moveTo>
                      <a:pt x="131163" y="0"/>
                    </a:moveTo>
                    <a:cubicBezTo>
                      <a:pt x="126250" y="9465"/>
                      <a:pt x="114255" y="31259"/>
                      <a:pt x="93295" y="43049"/>
                    </a:cubicBezTo>
                    <a:cubicBezTo>
                      <a:pt x="72335" y="54839"/>
                      <a:pt x="20049" y="56956"/>
                      <a:pt x="5400" y="70742"/>
                    </a:cubicBezTo>
                    <a:cubicBezTo>
                      <a:pt x="-1107" y="82664"/>
                      <a:pt x="-2460" y="106113"/>
                      <a:pt x="5400" y="125763"/>
                    </a:cubicBezTo>
                    <a:cubicBezTo>
                      <a:pt x="13260" y="145413"/>
                      <a:pt x="34657" y="166374"/>
                      <a:pt x="52561" y="188644"/>
                    </a:cubicBezTo>
                  </a:path>
                </a:pathLst>
              </a:cu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p:nvPr/>
            </p:nvSpPr>
            <p:spPr>
              <a:xfrm>
                <a:off x="4930593" y="1793979"/>
                <a:ext cx="105508" cy="169452"/>
              </a:xfrm>
              <a:custGeom>
                <a:avLst/>
                <a:gdLst>
                  <a:gd name="connsiteX0" fmla="*/ 105508 w 105508"/>
                  <a:gd name="connsiteY0" fmla="*/ 0 h 169452"/>
                  <a:gd name="connsiteX1" fmla="*/ 76733 w 105508"/>
                  <a:gd name="connsiteY1" fmla="*/ 92719 h 169452"/>
                  <a:gd name="connsiteX2" fmla="*/ 38367 w 105508"/>
                  <a:gd name="connsiteY2" fmla="*/ 134283 h 169452"/>
                  <a:gd name="connsiteX3" fmla="*/ 0 w 105508"/>
                  <a:gd name="connsiteY3" fmla="*/ 169452 h 169452"/>
                </a:gdLst>
                <a:ahLst/>
                <a:cxnLst>
                  <a:cxn ang="0">
                    <a:pos x="connsiteX0" y="connsiteY0"/>
                  </a:cxn>
                  <a:cxn ang="0">
                    <a:pos x="connsiteX1" y="connsiteY1"/>
                  </a:cxn>
                  <a:cxn ang="0">
                    <a:pos x="connsiteX2" y="connsiteY2"/>
                  </a:cxn>
                  <a:cxn ang="0">
                    <a:pos x="connsiteX3" y="connsiteY3"/>
                  </a:cxn>
                </a:cxnLst>
                <a:rect l="l" t="t" r="r" b="b"/>
                <a:pathLst>
                  <a:path w="105508" h="169452">
                    <a:moveTo>
                      <a:pt x="105508" y="0"/>
                    </a:moveTo>
                    <a:cubicBezTo>
                      <a:pt x="96715" y="35169"/>
                      <a:pt x="87923" y="70339"/>
                      <a:pt x="76733" y="92719"/>
                    </a:cubicBezTo>
                    <a:cubicBezTo>
                      <a:pt x="65543" y="115099"/>
                      <a:pt x="51156" y="121494"/>
                      <a:pt x="38367" y="134283"/>
                    </a:cubicBezTo>
                    <a:cubicBezTo>
                      <a:pt x="25578" y="147072"/>
                      <a:pt x="12789" y="158262"/>
                      <a:pt x="0" y="169452"/>
                    </a:cubicBezTo>
                  </a:path>
                </a:pathLst>
              </a:custGeom>
              <a:no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p:nvPr/>
            </p:nvSpPr>
            <p:spPr>
              <a:xfrm>
                <a:off x="1584542" y="1875542"/>
                <a:ext cx="1252603" cy="1067309"/>
              </a:xfrm>
              <a:custGeom>
                <a:avLst/>
                <a:gdLst>
                  <a:gd name="connsiteX0" fmla="*/ 0 w 1233814"/>
                  <a:gd name="connsiteY0" fmla="*/ 91044 h 1067309"/>
                  <a:gd name="connsiteX1" fmla="*/ 93946 w 1233814"/>
                  <a:gd name="connsiteY1" fmla="*/ 31546 h 1067309"/>
                  <a:gd name="connsiteX2" fmla="*/ 197285 w 1233814"/>
                  <a:gd name="connsiteY2" fmla="*/ 231 h 1067309"/>
                  <a:gd name="connsiteX3" fmla="*/ 275573 w 1233814"/>
                  <a:gd name="connsiteY3" fmla="*/ 22151 h 1067309"/>
                  <a:gd name="connsiteX4" fmla="*/ 350729 w 1233814"/>
                  <a:gd name="connsiteY4" fmla="*/ 103570 h 1067309"/>
                  <a:gd name="connsiteX5" fmla="*/ 403965 w 1233814"/>
                  <a:gd name="connsiteY5" fmla="*/ 300855 h 1067309"/>
                  <a:gd name="connsiteX6" fmla="*/ 510436 w 1233814"/>
                  <a:gd name="connsiteY6" fmla="*/ 795633 h 1067309"/>
                  <a:gd name="connsiteX7" fmla="*/ 616907 w 1233814"/>
                  <a:gd name="connsiteY7" fmla="*/ 970998 h 1067309"/>
                  <a:gd name="connsiteX8" fmla="*/ 729642 w 1233814"/>
                  <a:gd name="connsiteY8" fmla="*/ 1052417 h 1067309"/>
                  <a:gd name="connsiteX9" fmla="*/ 879954 w 1233814"/>
                  <a:gd name="connsiteY9" fmla="*/ 1055548 h 1067309"/>
                  <a:gd name="connsiteX10" fmla="*/ 1002083 w 1233814"/>
                  <a:gd name="connsiteY10" fmla="*/ 930288 h 1067309"/>
                  <a:gd name="connsiteX11" fmla="*/ 1102291 w 1233814"/>
                  <a:gd name="connsiteY11" fmla="*/ 660979 h 1067309"/>
                  <a:gd name="connsiteX12" fmla="*/ 1164921 w 1233814"/>
                  <a:gd name="connsiteY12" fmla="*/ 407326 h 1067309"/>
                  <a:gd name="connsiteX13" fmla="*/ 1233814 w 1233814"/>
                  <a:gd name="connsiteY13" fmla="*/ 188121 h 1067309"/>
                  <a:gd name="connsiteX0" fmla="*/ 0 w 1221288"/>
                  <a:gd name="connsiteY0" fmla="*/ 106701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25489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3208"/>
                  <a:gd name="connsiteY0" fmla="*/ 125489 h 1067309"/>
                  <a:gd name="connsiteX1" fmla="*/ 81420 w 1243208"/>
                  <a:gd name="connsiteY1" fmla="*/ 31546 h 1067309"/>
                  <a:gd name="connsiteX2" fmla="*/ 184759 w 1243208"/>
                  <a:gd name="connsiteY2" fmla="*/ 231 h 1067309"/>
                  <a:gd name="connsiteX3" fmla="*/ 263047 w 1243208"/>
                  <a:gd name="connsiteY3" fmla="*/ 22151 h 1067309"/>
                  <a:gd name="connsiteX4" fmla="*/ 338203 w 1243208"/>
                  <a:gd name="connsiteY4" fmla="*/ 103570 h 1067309"/>
                  <a:gd name="connsiteX5" fmla="*/ 391439 w 1243208"/>
                  <a:gd name="connsiteY5" fmla="*/ 300855 h 1067309"/>
                  <a:gd name="connsiteX6" fmla="*/ 497910 w 1243208"/>
                  <a:gd name="connsiteY6" fmla="*/ 795633 h 1067309"/>
                  <a:gd name="connsiteX7" fmla="*/ 604381 w 1243208"/>
                  <a:gd name="connsiteY7" fmla="*/ 970998 h 1067309"/>
                  <a:gd name="connsiteX8" fmla="*/ 717116 w 1243208"/>
                  <a:gd name="connsiteY8" fmla="*/ 1052417 h 1067309"/>
                  <a:gd name="connsiteX9" fmla="*/ 867428 w 1243208"/>
                  <a:gd name="connsiteY9" fmla="*/ 1055548 h 1067309"/>
                  <a:gd name="connsiteX10" fmla="*/ 989557 w 1243208"/>
                  <a:gd name="connsiteY10" fmla="*/ 930288 h 1067309"/>
                  <a:gd name="connsiteX11" fmla="*/ 1089765 w 1243208"/>
                  <a:gd name="connsiteY11" fmla="*/ 660979 h 1067309"/>
                  <a:gd name="connsiteX12" fmla="*/ 1152395 w 1243208"/>
                  <a:gd name="connsiteY12" fmla="*/ 407326 h 1067309"/>
                  <a:gd name="connsiteX13" fmla="*/ 1243208 w 1243208"/>
                  <a:gd name="connsiteY13" fmla="*/ 153674 h 1067309"/>
                  <a:gd name="connsiteX0" fmla="*/ 0 w 1252603"/>
                  <a:gd name="connsiteY0" fmla="*/ 125489 h 1067309"/>
                  <a:gd name="connsiteX1" fmla="*/ 81420 w 1252603"/>
                  <a:gd name="connsiteY1" fmla="*/ 31546 h 1067309"/>
                  <a:gd name="connsiteX2" fmla="*/ 184759 w 1252603"/>
                  <a:gd name="connsiteY2" fmla="*/ 231 h 1067309"/>
                  <a:gd name="connsiteX3" fmla="*/ 263047 w 1252603"/>
                  <a:gd name="connsiteY3" fmla="*/ 22151 h 1067309"/>
                  <a:gd name="connsiteX4" fmla="*/ 338203 w 1252603"/>
                  <a:gd name="connsiteY4" fmla="*/ 103570 h 1067309"/>
                  <a:gd name="connsiteX5" fmla="*/ 391439 w 1252603"/>
                  <a:gd name="connsiteY5" fmla="*/ 300855 h 1067309"/>
                  <a:gd name="connsiteX6" fmla="*/ 497910 w 1252603"/>
                  <a:gd name="connsiteY6" fmla="*/ 795633 h 1067309"/>
                  <a:gd name="connsiteX7" fmla="*/ 604381 w 1252603"/>
                  <a:gd name="connsiteY7" fmla="*/ 970998 h 1067309"/>
                  <a:gd name="connsiteX8" fmla="*/ 717116 w 1252603"/>
                  <a:gd name="connsiteY8" fmla="*/ 1052417 h 1067309"/>
                  <a:gd name="connsiteX9" fmla="*/ 867428 w 1252603"/>
                  <a:gd name="connsiteY9" fmla="*/ 1055548 h 1067309"/>
                  <a:gd name="connsiteX10" fmla="*/ 989557 w 1252603"/>
                  <a:gd name="connsiteY10" fmla="*/ 930288 h 1067309"/>
                  <a:gd name="connsiteX11" fmla="*/ 1089765 w 1252603"/>
                  <a:gd name="connsiteY11" fmla="*/ 660979 h 1067309"/>
                  <a:gd name="connsiteX12" fmla="*/ 1152395 w 1252603"/>
                  <a:gd name="connsiteY12" fmla="*/ 407326 h 1067309"/>
                  <a:gd name="connsiteX13" fmla="*/ 1252603 w 1252603"/>
                  <a:gd name="connsiteY13" fmla="*/ 156806 h 1067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2603" h="1067309">
                    <a:moveTo>
                      <a:pt x="0" y="125489"/>
                    </a:moveTo>
                    <a:cubicBezTo>
                      <a:pt x="36795" y="84518"/>
                      <a:pt x="50627" y="52422"/>
                      <a:pt x="81420" y="31546"/>
                    </a:cubicBezTo>
                    <a:cubicBezTo>
                      <a:pt x="112213" y="10670"/>
                      <a:pt x="154488" y="1797"/>
                      <a:pt x="184759" y="231"/>
                    </a:cubicBezTo>
                    <a:cubicBezTo>
                      <a:pt x="215030" y="-1335"/>
                      <a:pt x="237473" y="4928"/>
                      <a:pt x="263047" y="22151"/>
                    </a:cubicBezTo>
                    <a:cubicBezTo>
                      <a:pt x="288621" y="39374"/>
                      <a:pt x="316804" y="57119"/>
                      <a:pt x="338203" y="103570"/>
                    </a:cubicBezTo>
                    <a:cubicBezTo>
                      <a:pt x="359602" y="150021"/>
                      <a:pt x="364821" y="185511"/>
                      <a:pt x="391439" y="300855"/>
                    </a:cubicBezTo>
                    <a:cubicBezTo>
                      <a:pt x="418057" y="416199"/>
                      <a:pt x="462420" y="683942"/>
                      <a:pt x="497910" y="795633"/>
                    </a:cubicBezTo>
                    <a:cubicBezTo>
                      <a:pt x="533400" y="907324"/>
                      <a:pt x="567847" y="928201"/>
                      <a:pt x="604381" y="970998"/>
                    </a:cubicBezTo>
                    <a:cubicBezTo>
                      <a:pt x="640915" y="1013795"/>
                      <a:pt x="673275" y="1038325"/>
                      <a:pt x="717116" y="1052417"/>
                    </a:cubicBezTo>
                    <a:cubicBezTo>
                      <a:pt x="760957" y="1066509"/>
                      <a:pt x="822021" y="1075903"/>
                      <a:pt x="867428" y="1055548"/>
                    </a:cubicBezTo>
                    <a:cubicBezTo>
                      <a:pt x="912835" y="1035193"/>
                      <a:pt x="952501" y="996050"/>
                      <a:pt x="989557" y="930288"/>
                    </a:cubicBezTo>
                    <a:cubicBezTo>
                      <a:pt x="1026613" y="864527"/>
                      <a:pt x="1062625" y="748139"/>
                      <a:pt x="1089765" y="660979"/>
                    </a:cubicBezTo>
                    <a:cubicBezTo>
                      <a:pt x="1116905" y="573819"/>
                      <a:pt x="1125255" y="491355"/>
                      <a:pt x="1152395" y="407326"/>
                    </a:cubicBezTo>
                    <a:cubicBezTo>
                      <a:pt x="1179535" y="323297"/>
                      <a:pt x="1204064" y="211607"/>
                      <a:pt x="1252603" y="156806"/>
                    </a:cubicBezTo>
                  </a:path>
                </a:pathLst>
              </a:custGeom>
              <a:noFill/>
              <a:ln w="1524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p:nvPr/>
            </p:nvSpPr>
            <p:spPr>
              <a:xfrm>
                <a:off x="930058" y="1064566"/>
                <a:ext cx="2401863" cy="1088051"/>
              </a:xfrm>
              <a:custGeom>
                <a:avLst/>
                <a:gdLst>
                  <a:gd name="connsiteX0" fmla="*/ 0 w 2091846"/>
                  <a:gd name="connsiteY0" fmla="*/ 1076333 h 1084914"/>
                  <a:gd name="connsiteX1" fmla="*/ 284967 w 2091846"/>
                  <a:gd name="connsiteY1" fmla="*/ 1082596 h 1084914"/>
                  <a:gd name="connsiteX2" fmla="*/ 488515 w 2091846"/>
                  <a:gd name="connsiteY2" fmla="*/ 1041886 h 1084914"/>
                  <a:gd name="connsiteX3" fmla="*/ 638827 w 2091846"/>
                  <a:gd name="connsiteY3" fmla="*/ 932283 h 1084914"/>
                  <a:gd name="connsiteX4" fmla="*/ 720246 w 2091846"/>
                  <a:gd name="connsiteY4" fmla="*/ 672368 h 1084914"/>
                  <a:gd name="connsiteX5" fmla="*/ 829849 w 2091846"/>
                  <a:gd name="connsiteY5" fmla="*/ 221431 h 1084914"/>
                  <a:gd name="connsiteX6" fmla="*/ 914400 w 2091846"/>
                  <a:gd name="connsiteY6" fmla="*/ 67987 h 1084914"/>
                  <a:gd name="connsiteX7" fmla="*/ 992687 w 2091846"/>
                  <a:gd name="connsiteY7" fmla="*/ 14752 h 1084914"/>
                  <a:gd name="connsiteX8" fmla="*/ 1077238 w 2091846"/>
                  <a:gd name="connsiteY8" fmla="*/ 2226 h 1084914"/>
                  <a:gd name="connsiteX9" fmla="*/ 1183709 w 2091846"/>
                  <a:gd name="connsiteY9" fmla="*/ 52330 h 1084914"/>
                  <a:gd name="connsiteX10" fmla="*/ 1302706 w 2091846"/>
                  <a:gd name="connsiteY10" fmla="*/ 296587 h 1084914"/>
                  <a:gd name="connsiteX11" fmla="*/ 1484334 w 2091846"/>
                  <a:gd name="connsiteY11" fmla="*/ 838338 h 1084914"/>
                  <a:gd name="connsiteX12" fmla="*/ 1615857 w 2091846"/>
                  <a:gd name="connsiteY12" fmla="*/ 998045 h 1084914"/>
                  <a:gd name="connsiteX13" fmla="*/ 1750512 w 2091846"/>
                  <a:gd name="connsiteY13" fmla="*/ 1038755 h 1084914"/>
                  <a:gd name="connsiteX14" fmla="*/ 1860115 w 2091846"/>
                  <a:gd name="connsiteY14" fmla="*/ 998045 h 1084914"/>
                  <a:gd name="connsiteX15" fmla="*/ 1913350 w 2091846"/>
                  <a:gd name="connsiteY15" fmla="*/ 891574 h 1084914"/>
                  <a:gd name="connsiteX16" fmla="*/ 1985375 w 2091846"/>
                  <a:gd name="connsiteY16" fmla="*/ 822681 h 1084914"/>
                  <a:gd name="connsiteX17" fmla="*/ 2091846 w 2091846"/>
                  <a:gd name="connsiteY17" fmla="*/ 797629 h 1084914"/>
                  <a:gd name="connsiteX0" fmla="*/ 0 w 2123162"/>
                  <a:gd name="connsiteY0" fmla="*/ 1085728 h 1089324"/>
                  <a:gd name="connsiteX1" fmla="*/ 316283 w 2123162"/>
                  <a:gd name="connsiteY1" fmla="*/ 1082596 h 1089324"/>
                  <a:gd name="connsiteX2" fmla="*/ 519831 w 2123162"/>
                  <a:gd name="connsiteY2" fmla="*/ 1041886 h 1089324"/>
                  <a:gd name="connsiteX3" fmla="*/ 670143 w 2123162"/>
                  <a:gd name="connsiteY3" fmla="*/ 932283 h 1089324"/>
                  <a:gd name="connsiteX4" fmla="*/ 751562 w 2123162"/>
                  <a:gd name="connsiteY4" fmla="*/ 672368 h 1089324"/>
                  <a:gd name="connsiteX5" fmla="*/ 861165 w 2123162"/>
                  <a:gd name="connsiteY5" fmla="*/ 221431 h 1089324"/>
                  <a:gd name="connsiteX6" fmla="*/ 945716 w 2123162"/>
                  <a:gd name="connsiteY6" fmla="*/ 67987 h 1089324"/>
                  <a:gd name="connsiteX7" fmla="*/ 1024003 w 2123162"/>
                  <a:gd name="connsiteY7" fmla="*/ 14752 h 1089324"/>
                  <a:gd name="connsiteX8" fmla="*/ 1108554 w 2123162"/>
                  <a:gd name="connsiteY8" fmla="*/ 2226 h 1089324"/>
                  <a:gd name="connsiteX9" fmla="*/ 1215025 w 2123162"/>
                  <a:gd name="connsiteY9" fmla="*/ 52330 h 1089324"/>
                  <a:gd name="connsiteX10" fmla="*/ 1334022 w 2123162"/>
                  <a:gd name="connsiteY10" fmla="*/ 296587 h 1089324"/>
                  <a:gd name="connsiteX11" fmla="*/ 1515650 w 2123162"/>
                  <a:gd name="connsiteY11" fmla="*/ 838338 h 1089324"/>
                  <a:gd name="connsiteX12" fmla="*/ 1647173 w 2123162"/>
                  <a:gd name="connsiteY12" fmla="*/ 998045 h 1089324"/>
                  <a:gd name="connsiteX13" fmla="*/ 1781828 w 2123162"/>
                  <a:gd name="connsiteY13" fmla="*/ 1038755 h 1089324"/>
                  <a:gd name="connsiteX14" fmla="*/ 1891431 w 2123162"/>
                  <a:gd name="connsiteY14" fmla="*/ 998045 h 1089324"/>
                  <a:gd name="connsiteX15" fmla="*/ 1944666 w 2123162"/>
                  <a:gd name="connsiteY15" fmla="*/ 891574 h 1089324"/>
                  <a:gd name="connsiteX16" fmla="*/ 2016691 w 2123162"/>
                  <a:gd name="connsiteY16" fmla="*/ 822681 h 1089324"/>
                  <a:gd name="connsiteX17" fmla="*/ 2123162 w 2123162"/>
                  <a:gd name="connsiteY17" fmla="*/ 797629 h 1089324"/>
                  <a:gd name="connsiteX0" fmla="*/ 0 w 2116898"/>
                  <a:gd name="connsiteY0" fmla="*/ 1076333 h 1084914"/>
                  <a:gd name="connsiteX1" fmla="*/ 310019 w 2116898"/>
                  <a:gd name="connsiteY1" fmla="*/ 1082596 h 1084914"/>
                  <a:gd name="connsiteX2" fmla="*/ 513567 w 2116898"/>
                  <a:gd name="connsiteY2" fmla="*/ 1041886 h 1084914"/>
                  <a:gd name="connsiteX3" fmla="*/ 663879 w 2116898"/>
                  <a:gd name="connsiteY3" fmla="*/ 932283 h 1084914"/>
                  <a:gd name="connsiteX4" fmla="*/ 745298 w 2116898"/>
                  <a:gd name="connsiteY4" fmla="*/ 672368 h 1084914"/>
                  <a:gd name="connsiteX5" fmla="*/ 854901 w 2116898"/>
                  <a:gd name="connsiteY5" fmla="*/ 221431 h 1084914"/>
                  <a:gd name="connsiteX6" fmla="*/ 939452 w 2116898"/>
                  <a:gd name="connsiteY6" fmla="*/ 67987 h 1084914"/>
                  <a:gd name="connsiteX7" fmla="*/ 1017739 w 2116898"/>
                  <a:gd name="connsiteY7" fmla="*/ 14752 h 1084914"/>
                  <a:gd name="connsiteX8" fmla="*/ 1102290 w 2116898"/>
                  <a:gd name="connsiteY8" fmla="*/ 2226 h 1084914"/>
                  <a:gd name="connsiteX9" fmla="*/ 1208761 w 2116898"/>
                  <a:gd name="connsiteY9" fmla="*/ 52330 h 1084914"/>
                  <a:gd name="connsiteX10" fmla="*/ 1327758 w 2116898"/>
                  <a:gd name="connsiteY10" fmla="*/ 296587 h 1084914"/>
                  <a:gd name="connsiteX11" fmla="*/ 1509386 w 2116898"/>
                  <a:gd name="connsiteY11" fmla="*/ 838338 h 1084914"/>
                  <a:gd name="connsiteX12" fmla="*/ 1640909 w 2116898"/>
                  <a:gd name="connsiteY12" fmla="*/ 998045 h 1084914"/>
                  <a:gd name="connsiteX13" fmla="*/ 1775564 w 2116898"/>
                  <a:gd name="connsiteY13" fmla="*/ 1038755 h 1084914"/>
                  <a:gd name="connsiteX14" fmla="*/ 1885167 w 2116898"/>
                  <a:gd name="connsiteY14" fmla="*/ 998045 h 1084914"/>
                  <a:gd name="connsiteX15" fmla="*/ 1938402 w 2116898"/>
                  <a:gd name="connsiteY15" fmla="*/ 891574 h 1084914"/>
                  <a:gd name="connsiteX16" fmla="*/ 2010427 w 2116898"/>
                  <a:gd name="connsiteY16" fmla="*/ 822681 h 1084914"/>
                  <a:gd name="connsiteX17" fmla="*/ 2116898 w 2116898"/>
                  <a:gd name="connsiteY17" fmla="*/ 797629 h 1084914"/>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32283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29641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39036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1495 w 2116898"/>
                  <a:gd name="connsiteY10" fmla="*/ 309114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996 h 1081400"/>
                  <a:gd name="connsiteX1" fmla="*/ 300624 w 2116898"/>
                  <a:gd name="connsiteY1" fmla="*/ 1076996 h 1081400"/>
                  <a:gd name="connsiteX2" fmla="*/ 513567 w 2116898"/>
                  <a:gd name="connsiteY2" fmla="*/ 1042549 h 1081400"/>
                  <a:gd name="connsiteX3" fmla="*/ 663879 w 2116898"/>
                  <a:gd name="connsiteY3" fmla="*/ 914157 h 1081400"/>
                  <a:gd name="connsiteX4" fmla="*/ 742168 w 2116898"/>
                  <a:gd name="connsiteY4" fmla="*/ 632322 h 1081400"/>
                  <a:gd name="connsiteX5" fmla="*/ 829849 w 2116898"/>
                  <a:gd name="connsiteY5" fmla="*/ 262804 h 1081400"/>
                  <a:gd name="connsiteX6" fmla="*/ 939452 w 2116898"/>
                  <a:gd name="connsiteY6" fmla="*/ 68650 h 1081400"/>
                  <a:gd name="connsiteX7" fmla="*/ 1017739 w 2116898"/>
                  <a:gd name="connsiteY7" fmla="*/ 15415 h 1081400"/>
                  <a:gd name="connsiteX8" fmla="*/ 1102290 w 2116898"/>
                  <a:gd name="connsiteY8" fmla="*/ 2889 h 1081400"/>
                  <a:gd name="connsiteX9" fmla="*/ 1189972 w 2116898"/>
                  <a:gd name="connsiteY9" fmla="*/ 62388 h 1081400"/>
                  <a:gd name="connsiteX10" fmla="*/ 1321495 w 2116898"/>
                  <a:gd name="connsiteY10" fmla="*/ 309777 h 1081400"/>
                  <a:gd name="connsiteX11" fmla="*/ 1509386 w 2116898"/>
                  <a:gd name="connsiteY11" fmla="*/ 839001 h 1081400"/>
                  <a:gd name="connsiteX12" fmla="*/ 1640909 w 2116898"/>
                  <a:gd name="connsiteY12" fmla="*/ 998708 h 1081400"/>
                  <a:gd name="connsiteX13" fmla="*/ 1775564 w 2116898"/>
                  <a:gd name="connsiteY13" fmla="*/ 1039418 h 1081400"/>
                  <a:gd name="connsiteX14" fmla="*/ 1885167 w 2116898"/>
                  <a:gd name="connsiteY14" fmla="*/ 998708 h 1081400"/>
                  <a:gd name="connsiteX15" fmla="*/ 1938402 w 2116898"/>
                  <a:gd name="connsiteY15" fmla="*/ 892237 h 1081400"/>
                  <a:gd name="connsiteX16" fmla="*/ 2010427 w 2116898"/>
                  <a:gd name="connsiteY16" fmla="*/ 823344 h 1081400"/>
                  <a:gd name="connsiteX17" fmla="*/ 2116898 w 2116898"/>
                  <a:gd name="connsiteY17" fmla="*/ 798292 h 1081400"/>
                  <a:gd name="connsiteX0" fmla="*/ 0 w 2116898"/>
                  <a:gd name="connsiteY0" fmla="*/ 1077218 h 1081622"/>
                  <a:gd name="connsiteX1" fmla="*/ 300624 w 2116898"/>
                  <a:gd name="connsiteY1" fmla="*/ 1077218 h 1081622"/>
                  <a:gd name="connsiteX2" fmla="*/ 513567 w 2116898"/>
                  <a:gd name="connsiteY2" fmla="*/ 1042771 h 1081622"/>
                  <a:gd name="connsiteX3" fmla="*/ 663879 w 2116898"/>
                  <a:gd name="connsiteY3" fmla="*/ 914379 h 1081622"/>
                  <a:gd name="connsiteX4" fmla="*/ 742168 w 2116898"/>
                  <a:gd name="connsiteY4" fmla="*/ 632544 h 1081622"/>
                  <a:gd name="connsiteX5" fmla="*/ 829849 w 2116898"/>
                  <a:gd name="connsiteY5" fmla="*/ 263026 h 1081622"/>
                  <a:gd name="connsiteX6" fmla="*/ 939452 w 2116898"/>
                  <a:gd name="connsiteY6" fmla="*/ 68872 h 1081622"/>
                  <a:gd name="connsiteX7" fmla="*/ 1017739 w 2116898"/>
                  <a:gd name="connsiteY7" fmla="*/ 15637 h 1081622"/>
                  <a:gd name="connsiteX8" fmla="*/ 1102290 w 2116898"/>
                  <a:gd name="connsiteY8" fmla="*/ 3111 h 1081622"/>
                  <a:gd name="connsiteX9" fmla="*/ 1196235 w 2116898"/>
                  <a:gd name="connsiteY9" fmla="*/ 65742 h 1081622"/>
                  <a:gd name="connsiteX10" fmla="*/ 1321495 w 2116898"/>
                  <a:gd name="connsiteY10" fmla="*/ 309999 h 1081622"/>
                  <a:gd name="connsiteX11" fmla="*/ 1509386 w 2116898"/>
                  <a:gd name="connsiteY11" fmla="*/ 839223 h 1081622"/>
                  <a:gd name="connsiteX12" fmla="*/ 1640909 w 2116898"/>
                  <a:gd name="connsiteY12" fmla="*/ 998930 h 1081622"/>
                  <a:gd name="connsiteX13" fmla="*/ 1775564 w 2116898"/>
                  <a:gd name="connsiteY13" fmla="*/ 1039640 h 1081622"/>
                  <a:gd name="connsiteX14" fmla="*/ 1885167 w 2116898"/>
                  <a:gd name="connsiteY14" fmla="*/ 998930 h 1081622"/>
                  <a:gd name="connsiteX15" fmla="*/ 1938402 w 2116898"/>
                  <a:gd name="connsiteY15" fmla="*/ 892459 h 1081622"/>
                  <a:gd name="connsiteX16" fmla="*/ 2010427 w 2116898"/>
                  <a:gd name="connsiteY16" fmla="*/ 823566 h 1081622"/>
                  <a:gd name="connsiteX17" fmla="*/ 2116898 w 2116898"/>
                  <a:gd name="connsiteY17" fmla="*/ 798514 h 1081622"/>
                  <a:gd name="connsiteX0" fmla="*/ 0 w 2116898"/>
                  <a:gd name="connsiteY0" fmla="*/ 1061645 h 1066049"/>
                  <a:gd name="connsiteX1" fmla="*/ 300624 w 2116898"/>
                  <a:gd name="connsiteY1" fmla="*/ 1061645 h 1066049"/>
                  <a:gd name="connsiteX2" fmla="*/ 513567 w 2116898"/>
                  <a:gd name="connsiteY2" fmla="*/ 1027198 h 1066049"/>
                  <a:gd name="connsiteX3" fmla="*/ 663879 w 2116898"/>
                  <a:gd name="connsiteY3" fmla="*/ 898806 h 1066049"/>
                  <a:gd name="connsiteX4" fmla="*/ 742168 w 2116898"/>
                  <a:gd name="connsiteY4" fmla="*/ 616971 h 1066049"/>
                  <a:gd name="connsiteX5" fmla="*/ 829849 w 2116898"/>
                  <a:gd name="connsiteY5" fmla="*/ 247453 h 1066049"/>
                  <a:gd name="connsiteX6" fmla="*/ 939452 w 2116898"/>
                  <a:gd name="connsiteY6" fmla="*/ 53299 h 1066049"/>
                  <a:gd name="connsiteX7" fmla="*/ 1017739 w 2116898"/>
                  <a:gd name="connsiteY7" fmla="*/ 64 h 1066049"/>
                  <a:gd name="connsiteX8" fmla="*/ 1196235 w 2116898"/>
                  <a:gd name="connsiteY8" fmla="*/ 50169 h 1066049"/>
                  <a:gd name="connsiteX9" fmla="*/ 1321495 w 2116898"/>
                  <a:gd name="connsiteY9" fmla="*/ 294426 h 1066049"/>
                  <a:gd name="connsiteX10" fmla="*/ 1509386 w 2116898"/>
                  <a:gd name="connsiteY10" fmla="*/ 823650 h 1066049"/>
                  <a:gd name="connsiteX11" fmla="*/ 1640909 w 2116898"/>
                  <a:gd name="connsiteY11" fmla="*/ 983357 h 1066049"/>
                  <a:gd name="connsiteX12" fmla="*/ 1775564 w 2116898"/>
                  <a:gd name="connsiteY12" fmla="*/ 1024067 h 1066049"/>
                  <a:gd name="connsiteX13" fmla="*/ 1885167 w 2116898"/>
                  <a:gd name="connsiteY13" fmla="*/ 983357 h 1066049"/>
                  <a:gd name="connsiteX14" fmla="*/ 1938402 w 2116898"/>
                  <a:gd name="connsiteY14" fmla="*/ 876886 h 1066049"/>
                  <a:gd name="connsiteX15" fmla="*/ 2010427 w 2116898"/>
                  <a:gd name="connsiteY15" fmla="*/ 807993 h 1066049"/>
                  <a:gd name="connsiteX16" fmla="*/ 2116898 w 2116898"/>
                  <a:gd name="connsiteY16" fmla="*/ 782941 h 1066049"/>
                  <a:gd name="connsiteX0" fmla="*/ 0 w 2116898"/>
                  <a:gd name="connsiteY0" fmla="*/ 1086641 h 1091045"/>
                  <a:gd name="connsiteX1" fmla="*/ 300624 w 2116898"/>
                  <a:gd name="connsiteY1" fmla="*/ 1086641 h 1091045"/>
                  <a:gd name="connsiteX2" fmla="*/ 513567 w 2116898"/>
                  <a:gd name="connsiteY2" fmla="*/ 1052194 h 1091045"/>
                  <a:gd name="connsiteX3" fmla="*/ 663879 w 2116898"/>
                  <a:gd name="connsiteY3" fmla="*/ 923802 h 1091045"/>
                  <a:gd name="connsiteX4" fmla="*/ 742168 w 2116898"/>
                  <a:gd name="connsiteY4" fmla="*/ 641967 h 1091045"/>
                  <a:gd name="connsiteX5" fmla="*/ 829849 w 2116898"/>
                  <a:gd name="connsiteY5" fmla="*/ 272449 h 1091045"/>
                  <a:gd name="connsiteX6" fmla="*/ 939452 w 2116898"/>
                  <a:gd name="connsiteY6" fmla="*/ 78295 h 1091045"/>
                  <a:gd name="connsiteX7" fmla="*/ 1080369 w 2116898"/>
                  <a:gd name="connsiteY7" fmla="*/ 8 h 1091045"/>
                  <a:gd name="connsiteX8" fmla="*/ 1196235 w 2116898"/>
                  <a:gd name="connsiteY8" fmla="*/ 75165 h 1091045"/>
                  <a:gd name="connsiteX9" fmla="*/ 1321495 w 2116898"/>
                  <a:gd name="connsiteY9" fmla="*/ 319422 h 1091045"/>
                  <a:gd name="connsiteX10" fmla="*/ 1509386 w 2116898"/>
                  <a:gd name="connsiteY10" fmla="*/ 848646 h 1091045"/>
                  <a:gd name="connsiteX11" fmla="*/ 1640909 w 2116898"/>
                  <a:gd name="connsiteY11" fmla="*/ 1008353 h 1091045"/>
                  <a:gd name="connsiteX12" fmla="*/ 1775564 w 2116898"/>
                  <a:gd name="connsiteY12" fmla="*/ 1049063 h 1091045"/>
                  <a:gd name="connsiteX13" fmla="*/ 1885167 w 2116898"/>
                  <a:gd name="connsiteY13" fmla="*/ 1008353 h 1091045"/>
                  <a:gd name="connsiteX14" fmla="*/ 1938402 w 2116898"/>
                  <a:gd name="connsiteY14" fmla="*/ 901882 h 1091045"/>
                  <a:gd name="connsiteX15" fmla="*/ 2010427 w 2116898"/>
                  <a:gd name="connsiteY15" fmla="*/ 832989 h 1091045"/>
                  <a:gd name="connsiteX16" fmla="*/ 2116898 w 2116898"/>
                  <a:gd name="connsiteY16" fmla="*/ 807937 h 1091045"/>
                  <a:gd name="connsiteX0" fmla="*/ 0 w 2116898"/>
                  <a:gd name="connsiteY0" fmla="*/ 1074124 h 1078528"/>
                  <a:gd name="connsiteX1" fmla="*/ 300624 w 2116898"/>
                  <a:gd name="connsiteY1" fmla="*/ 1074124 h 1078528"/>
                  <a:gd name="connsiteX2" fmla="*/ 513567 w 2116898"/>
                  <a:gd name="connsiteY2" fmla="*/ 1039677 h 1078528"/>
                  <a:gd name="connsiteX3" fmla="*/ 663879 w 2116898"/>
                  <a:gd name="connsiteY3" fmla="*/ 911285 h 1078528"/>
                  <a:gd name="connsiteX4" fmla="*/ 742168 w 2116898"/>
                  <a:gd name="connsiteY4" fmla="*/ 629450 h 1078528"/>
                  <a:gd name="connsiteX5" fmla="*/ 829849 w 2116898"/>
                  <a:gd name="connsiteY5" fmla="*/ 259932 h 1078528"/>
                  <a:gd name="connsiteX6" fmla="*/ 939452 w 2116898"/>
                  <a:gd name="connsiteY6" fmla="*/ 65778 h 1078528"/>
                  <a:gd name="connsiteX7" fmla="*/ 1092895 w 2116898"/>
                  <a:gd name="connsiteY7" fmla="*/ 17 h 1078528"/>
                  <a:gd name="connsiteX8" fmla="*/ 1196235 w 2116898"/>
                  <a:gd name="connsiteY8" fmla="*/ 62648 h 1078528"/>
                  <a:gd name="connsiteX9" fmla="*/ 1321495 w 2116898"/>
                  <a:gd name="connsiteY9" fmla="*/ 306905 h 1078528"/>
                  <a:gd name="connsiteX10" fmla="*/ 1509386 w 2116898"/>
                  <a:gd name="connsiteY10" fmla="*/ 836129 h 1078528"/>
                  <a:gd name="connsiteX11" fmla="*/ 1640909 w 2116898"/>
                  <a:gd name="connsiteY11" fmla="*/ 995836 h 1078528"/>
                  <a:gd name="connsiteX12" fmla="*/ 1775564 w 2116898"/>
                  <a:gd name="connsiteY12" fmla="*/ 1036546 h 1078528"/>
                  <a:gd name="connsiteX13" fmla="*/ 1885167 w 2116898"/>
                  <a:gd name="connsiteY13" fmla="*/ 995836 h 1078528"/>
                  <a:gd name="connsiteX14" fmla="*/ 1938402 w 2116898"/>
                  <a:gd name="connsiteY14" fmla="*/ 889365 h 1078528"/>
                  <a:gd name="connsiteX15" fmla="*/ 2010427 w 2116898"/>
                  <a:gd name="connsiteY15" fmla="*/ 820472 h 1078528"/>
                  <a:gd name="connsiteX16" fmla="*/ 2116898 w 2116898"/>
                  <a:gd name="connsiteY16" fmla="*/ 795420 h 1078528"/>
                  <a:gd name="connsiteX0" fmla="*/ 0 w 2116898"/>
                  <a:gd name="connsiteY0" fmla="*/ 1083511 h 1087915"/>
                  <a:gd name="connsiteX1" fmla="*/ 300624 w 2116898"/>
                  <a:gd name="connsiteY1" fmla="*/ 1083511 h 1087915"/>
                  <a:gd name="connsiteX2" fmla="*/ 513567 w 2116898"/>
                  <a:gd name="connsiteY2" fmla="*/ 1049064 h 1087915"/>
                  <a:gd name="connsiteX3" fmla="*/ 663879 w 2116898"/>
                  <a:gd name="connsiteY3" fmla="*/ 920672 h 1087915"/>
                  <a:gd name="connsiteX4" fmla="*/ 742168 w 2116898"/>
                  <a:gd name="connsiteY4" fmla="*/ 638837 h 1087915"/>
                  <a:gd name="connsiteX5" fmla="*/ 829849 w 2116898"/>
                  <a:gd name="connsiteY5" fmla="*/ 269319 h 1087915"/>
                  <a:gd name="connsiteX6" fmla="*/ 939452 w 2116898"/>
                  <a:gd name="connsiteY6" fmla="*/ 75165 h 1087915"/>
                  <a:gd name="connsiteX7" fmla="*/ 1089764 w 2116898"/>
                  <a:gd name="connsiteY7" fmla="*/ 10 h 1087915"/>
                  <a:gd name="connsiteX8" fmla="*/ 1196235 w 2116898"/>
                  <a:gd name="connsiteY8" fmla="*/ 72035 h 1087915"/>
                  <a:gd name="connsiteX9" fmla="*/ 1321495 w 2116898"/>
                  <a:gd name="connsiteY9" fmla="*/ 316292 h 1087915"/>
                  <a:gd name="connsiteX10" fmla="*/ 1509386 w 2116898"/>
                  <a:gd name="connsiteY10" fmla="*/ 845516 h 1087915"/>
                  <a:gd name="connsiteX11" fmla="*/ 1640909 w 2116898"/>
                  <a:gd name="connsiteY11" fmla="*/ 1005223 h 1087915"/>
                  <a:gd name="connsiteX12" fmla="*/ 1775564 w 2116898"/>
                  <a:gd name="connsiteY12" fmla="*/ 1045933 h 1087915"/>
                  <a:gd name="connsiteX13" fmla="*/ 1885167 w 2116898"/>
                  <a:gd name="connsiteY13" fmla="*/ 1005223 h 1087915"/>
                  <a:gd name="connsiteX14" fmla="*/ 1938402 w 2116898"/>
                  <a:gd name="connsiteY14" fmla="*/ 898752 h 1087915"/>
                  <a:gd name="connsiteX15" fmla="*/ 2010427 w 2116898"/>
                  <a:gd name="connsiteY15" fmla="*/ 829859 h 1087915"/>
                  <a:gd name="connsiteX16" fmla="*/ 2116898 w 2116898"/>
                  <a:gd name="connsiteY16" fmla="*/ 804807 h 1087915"/>
                  <a:gd name="connsiteX0" fmla="*/ 0 w 2116898"/>
                  <a:gd name="connsiteY0" fmla="*/ 1084558 h 1088962"/>
                  <a:gd name="connsiteX1" fmla="*/ 300624 w 2116898"/>
                  <a:gd name="connsiteY1" fmla="*/ 1084558 h 1088962"/>
                  <a:gd name="connsiteX2" fmla="*/ 513567 w 2116898"/>
                  <a:gd name="connsiteY2" fmla="*/ 1050111 h 1088962"/>
                  <a:gd name="connsiteX3" fmla="*/ 663879 w 2116898"/>
                  <a:gd name="connsiteY3" fmla="*/ 921719 h 1088962"/>
                  <a:gd name="connsiteX4" fmla="*/ 742168 w 2116898"/>
                  <a:gd name="connsiteY4" fmla="*/ 639884 h 1088962"/>
                  <a:gd name="connsiteX5" fmla="*/ 829849 w 2116898"/>
                  <a:gd name="connsiteY5" fmla="*/ 270366 h 1088962"/>
                  <a:gd name="connsiteX6" fmla="*/ 939452 w 2116898"/>
                  <a:gd name="connsiteY6" fmla="*/ 76212 h 1088962"/>
                  <a:gd name="connsiteX7" fmla="*/ 1089764 w 2116898"/>
                  <a:gd name="connsiteY7" fmla="*/ 1057 h 1088962"/>
                  <a:gd name="connsiteX8" fmla="*/ 1196235 w 2116898"/>
                  <a:gd name="connsiteY8" fmla="*/ 73082 h 1088962"/>
                  <a:gd name="connsiteX9" fmla="*/ 1321495 w 2116898"/>
                  <a:gd name="connsiteY9" fmla="*/ 317339 h 1088962"/>
                  <a:gd name="connsiteX10" fmla="*/ 1509386 w 2116898"/>
                  <a:gd name="connsiteY10" fmla="*/ 846563 h 1088962"/>
                  <a:gd name="connsiteX11" fmla="*/ 1640909 w 2116898"/>
                  <a:gd name="connsiteY11" fmla="*/ 1006270 h 1088962"/>
                  <a:gd name="connsiteX12" fmla="*/ 1775564 w 2116898"/>
                  <a:gd name="connsiteY12" fmla="*/ 1046980 h 1088962"/>
                  <a:gd name="connsiteX13" fmla="*/ 1885167 w 2116898"/>
                  <a:gd name="connsiteY13" fmla="*/ 1006270 h 1088962"/>
                  <a:gd name="connsiteX14" fmla="*/ 1938402 w 2116898"/>
                  <a:gd name="connsiteY14" fmla="*/ 899799 h 1088962"/>
                  <a:gd name="connsiteX15" fmla="*/ 2010427 w 2116898"/>
                  <a:gd name="connsiteY15" fmla="*/ 830906 h 1088962"/>
                  <a:gd name="connsiteX16" fmla="*/ 2116898 w 2116898"/>
                  <a:gd name="connsiteY16" fmla="*/ 805854 h 1088962"/>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196235 w 2116898"/>
                  <a:gd name="connsiteY8" fmla="*/ 72171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41480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25044 w 2116898"/>
                  <a:gd name="connsiteY10" fmla="*/ 851915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53434 w 2116898"/>
                  <a:gd name="connsiteY11" fmla="*/ 1014754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34645 w 2116898"/>
                  <a:gd name="connsiteY11" fmla="*/ 1021017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94562 w 2170132"/>
                  <a:gd name="connsiteY13" fmla="*/ 980306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10219 w 2170132"/>
                  <a:gd name="connsiteY13" fmla="*/ 995963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898888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923940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8072 w 2170132"/>
                  <a:gd name="connsiteY10" fmla="*/ 73291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1985375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5525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5877 w 2170132"/>
                  <a:gd name="connsiteY13" fmla="*/ 983436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6483 w 2170132"/>
                  <a:gd name="connsiteY13" fmla="*/ 964647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32139 w 2170132"/>
                  <a:gd name="connsiteY14" fmla="*/ 1002229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035479 w 2170132"/>
                  <a:gd name="connsiteY14" fmla="*/ 90828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66586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58178 h 1088051"/>
                  <a:gd name="connsiteX15" fmla="*/ 2170132 w 2170132"/>
                  <a:gd name="connsiteY15" fmla="*/ 817468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82452 w 2301655"/>
                  <a:gd name="connsiteY15" fmla="*/ 833127 h 1088051"/>
                  <a:gd name="connsiteX16" fmla="*/ 2301655 w 2301655"/>
                  <a:gd name="connsiteY16"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98109 w 2301655"/>
                  <a:gd name="connsiteY15" fmla="*/ 817469 h 1088051"/>
                  <a:gd name="connsiteX16" fmla="*/ 2301655 w 2301655"/>
                  <a:gd name="connsiteY16" fmla="*/ 820599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1863" h="1088051">
                    <a:moveTo>
                      <a:pt x="0" y="1083647"/>
                    </a:moveTo>
                    <a:cubicBezTo>
                      <a:pt x="101774" y="1089649"/>
                      <a:pt x="215030" y="1089388"/>
                      <a:pt x="300624" y="1083647"/>
                    </a:cubicBezTo>
                    <a:cubicBezTo>
                      <a:pt x="386218" y="1077906"/>
                      <a:pt x="453025" y="1076340"/>
                      <a:pt x="513567" y="1049200"/>
                    </a:cubicBezTo>
                    <a:cubicBezTo>
                      <a:pt x="574110" y="1022060"/>
                      <a:pt x="625779" y="989179"/>
                      <a:pt x="663879" y="920808"/>
                    </a:cubicBezTo>
                    <a:cubicBezTo>
                      <a:pt x="701979" y="852437"/>
                      <a:pt x="714506" y="747532"/>
                      <a:pt x="742168" y="638973"/>
                    </a:cubicBezTo>
                    <a:cubicBezTo>
                      <a:pt x="769830" y="530414"/>
                      <a:pt x="796968" y="363400"/>
                      <a:pt x="829849" y="269455"/>
                    </a:cubicBezTo>
                    <a:cubicBezTo>
                      <a:pt x="862730" y="175510"/>
                      <a:pt x="896133" y="120186"/>
                      <a:pt x="939452" y="75301"/>
                    </a:cubicBezTo>
                    <a:cubicBezTo>
                      <a:pt x="982771" y="30416"/>
                      <a:pt x="1042792" y="-2464"/>
                      <a:pt x="1089764" y="146"/>
                    </a:cubicBezTo>
                    <a:cubicBezTo>
                      <a:pt x="1136737" y="2756"/>
                      <a:pt x="1180056" y="31983"/>
                      <a:pt x="1221287" y="90960"/>
                    </a:cubicBezTo>
                    <a:cubicBezTo>
                      <a:pt x="1262518" y="149937"/>
                      <a:pt x="1294877" y="243360"/>
                      <a:pt x="1337152" y="354006"/>
                    </a:cubicBezTo>
                    <a:cubicBezTo>
                      <a:pt x="1379427" y="464652"/>
                      <a:pt x="1428489" y="647323"/>
                      <a:pt x="1474940" y="754838"/>
                    </a:cubicBezTo>
                    <a:cubicBezTo>
                      <a:pt x="1521391" y="862353"/>
                      <a:pt x="1564186" y="947949"/>
                      <a:pt x="1615856" y="999097"/>
                    </a:cubicBezTo>
                    <a:cubicBezTo>
                      <a:pt x="1667526" y="1050245"/>
                      <a:pt x="1741116" y="1060683"/>
                      <a:pt x="1784958" y="1061726"/>
                    </a:cubicBezTo>
                    <a:cubicBezTo>
                      <a:pt x="1828800" y="1062769"/>
                      <a:pt x="1846547" y="1039282"/>
                      <a:pt x="1878906" y="1005357"/>
                    </a:cubicBezTo>
                    <a:cubicBezTo>
                      <a:pt x="1911265" y="971432"/>
                      <a:pt x="1945188" y="886883"/>
                      <a:pt x="1979112" y="858178"/>
                    </a:cubicBezTo>
                    <a:cubicBezTo>
                      <a:pt x="2013036" y="829473"/>
                      <a:pt x="2044352" y="823732"/>
                      <a:pt x="2098109" y="817469"/>
                    </a:cubicBezTo>
                    <a:cubicBezTo>
                      <a:pt x="2151866" y="811206"/>
                      <a:pt x="2202490" y="813293"/>
                      <a:pt x="2401863" y="814336"/>
                    </a:cubicBezTo>
                  </a:path>
                </a:pathLst>
              </a:custGeom>
              <a:noFill/>
              <a:ln w="152400" cap="rnd">
                <a:solidFill>
                  <a:srgbClr val="008F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3284538" y="1828800"/>
                <a:ext cx="4779962" cy="1227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35" name="Picture 2"/>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rcRect/>
            <a:stretch>
              <a:fillRect/>
            </a:stretch>
          </p:blipFill>
          <p:spPr bwMode="auto">
            <a:xfrm>
              <a:off x="2376488" y="-355600"/>
              <a:ext cx="6540502" cy="37909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21645189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xfrm>
            <a:off x="457200" y="6554788"/>
            <a:ext cx="2128838" cy="263525"/>
          </a:xfrm>
          <a:prstGeom prst="rect">
            <a:avLst/>
          </a:prstGeom>
          <a:ln/>
        </p:spPr>
        <p:txBody>
          <a:bodyPr/>
          <a:lstStyle>
            <a:lvl1pPr>
              <a:defRPr/>
            </a:lvl1pPr>
          </a:lstStyle>
          <a:p>
            <a:pPr>
              <a:defRPr/>
            </a:pPr>
            <a:endParaRPr lang="en-US"/>
          </a:p>
        </p:txBody>
      </p:sp>
      <p:sp>
        <p:nvSpPr>
          <p:cNvPr id="3" name="Rectangle 4"/>
          <p:cNvSpPr>
            <a:spLocks noGrp="1" noChangeArrowheads="1"/>
          </p:cNvSpPr>
          <p:nvPr>
            <p:ph type="ftr" idx="11"/>
          </p:nvPr>
        </p:nvSpPr>
        <p:spPr>
          <a:xfrm>
            <a:off x="3127375" y="6494463"/>
            <a:ext cx="2897188" cy="323850"/>
          </a:xfrm>
          <a:prstGeom prst="rect">
            <a:avLst/>
          </a:prstGeom>
          <a:ln/>
        </p:spPr>
        <p:txBody>
          <a:bodyPr/>
          <a:lstStyle>
            <a:lvl1pPr>
              <a:defRPr/>
            </a:lvl1pPr>
          </a:lstStyle>
          <a:p>
            <a:pPr>
              <a:defRPr/>
            </a:pPr>
            <a:r>
              <a:rPr lang="en-US" dirty="0"/>
              <a:t>Tab 12-4 - "It All Depends on the Lags"</a:t>
            </a:r>
          </a:p>
        </p:txBody>
      </p:sp>
      <p:grpSp>
        <p:nvGrpSpPr>
          <p:cNvPr id="4" name="Group 3"/>
          <p:cNvGrpSpPr/>
          <p:nvPr userDrawn="1"/>
        </p:nvGrpSpPr>
        <p:grpSpPr>
          <a:xfrm>
            <a:off x="5638800" y="1840942"/>
            <a:ext cx="2510977" cy="2822573"/>
            <a:chOff x="2287247" y="3237204"/>
            <a:chExt cx="2510977" cy="2822573"/>
          </a:xfrm>
        </p:grpSpPr>
        <p:sp>
          <p:nvSpPr>
            <p:cNvPr id="5" name="Rectangle 4"/>
            <p:cNvSpPr/>
            <p:nvPr/>
          </p:nvSpPr>
          <p:spPr>
            <a:xfrm>
              <a:off x="2409278" y="4502123"/>
              <a:ext cx="154305" cy="36703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563583" y="4307178"/>
              <a:ext cx="158176"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721759" y="3701387"/>
              <a:ext cx="325694" cy="11677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047453" y="3911573"/>
              <a:ext cx="321684" cy="957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369137" y="3237204"/>
              <a:ext cx="310776" cy="16319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671402" y="4307178"/>
              <a:ext cx="171389"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840043" y="3420627"/>
              <a:ext cx="310677" cy="144852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150720" y="4498312"/>
              <a:ext cx="154305" cy="37084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p:cNvCxnSpPr/>
            <p:nvPr/>
          </p:nvCxnSpPr>
          <p:spPr>
            <a:xfrm>
              <a:off x="2428328" y="48691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613620" y="48691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798912" y="48691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984204" y="48691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169496" y="48691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354788" y="48691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540080" y="48691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725372" y="48691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910664" y="48691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4095956" y="48691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4281248" y="48691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2287247" y="5009951"/>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2287247" y="5192831"/>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2287247" y="5375711"/>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2287247" y="5558591"/>
              <a:ext cx="2127462" cy="0"/>
            </a:xfrm>
            <a:prstGeom prst="line">
              <a:avLst/>
            </a:prstGeom>
            <a:ln w="41275" cap="sq">
              <a:solidFill>
                <a:schemeClr val="bg1">
                  <a:lumMod val="7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2287247" y="5741471"/>
              <a:ext cx="2127462" cy="0"/>
            </a:xfrm>
            <a:prstGeom prst="line">
              <a:avLst/>
            </a:prstGeom>
            <a:ln w="41275" cap="sq">
              <a:solidFill>
                <a:schemeClr val="bg1">
                  <a:lumMod val="7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H="1">
              <a:off x="2287247" y="5924351"/>
              <a:ext cx="2127462" cy="0"/>
            </a:xfrm>
            <a:prstGeom prst="line">
              <a:avLst/>
            </a:prstGeom>
            <a:ln w="41275" cap="sq">
              <a:solidFill>
                <a:schemeClr val="bg1">
                  <a:lumMod val="75000"/>
                  <a:alpha val="20000"/>
                </a:schemeClr>
              </a:solidFill>
            </a:ln>
          </p:spPr>
          <p:style>
            <a:lnRef idx="1">
              <a:schemeClr val="accent1"/>
            </a:lnRef>
            <a:fillRef idx="0">
              <a:schemeClr val="accent1"/>
            </a:fillRef>
            <a:effectRef idx="0">
              <a:schemeClr val="accent1"/>
            </a:effectRef>
            <a:fontRef idx="minor">
              <a:schemeClr val="tx1"/>
            </a:fontRef>
          </p:style>
        </p:cxnSp>
        <p:sp>
          <p:nvSpPr>
            <p:cNvPr id="30" name="Freeform 29"/>
            <p:cNvSpPr/>
            <p:nvPr/>
          </p:nvSpPr>
          <p:spPr>
            <a:xfrm>
              <a:off x="3050845" y="4750794"/>
              <a:ext cx="1252603" cy="1067309"/>
            </a:xfrm>
            <a:custGeom>
              <a:avLst/>
              <a:gdLst>
                <a:gd name="connsiteX0" fmla="*/ 0 w 1233814"/>
                <a:gd name="connsiteY0" fmla="*/ 91044 h 1067309"/>
                <a:gd name="connsiteX1" fmla="*/ 93946 w 1233814"/>
                <a:gd name="connsiteY1" fmla="*/ 31546 h 1067309"/>
                <a:gd name="connsiteX2" fmla="*/ 197285 w 1233814"/>
                <a:gd name="connsiteY2" fmla="*/ 231 h 1067309"/>
                <a:gd name="connsiteX3" fmla="*/ 275573 w 1233814"/>
                <a:gd name="connsiteY3" fmla="*/ 22151 h 1067309"/>
                <a:gd name="connsiteX4" fmla="*/ 350729 w 1233814"/>
                <a:gd name="connsiteY4" fmla="*/ 103570 h 1067309"/>
                <a:gd name="connsiteX5" fmla="*/ 403965 w 1233814"/>
                <a:gd name="connsiteY5" fmla="*/ 300855 h 1067309"/>
                <a:gd name="connsiteX6" fmla="*/ 510436 w 1233814"/>
                <a:gd name="connsiteY6" fmla="*/ 795633 h 1067309"/>
                <a:gd name="connsiteX7" fmla="*/ 616907 w 1233814"/>
                <a:gd name="connsiteY7" fmla="*/ 970998 h 1067309"/>
                <a:gd name="connsiteX8" fmla="*/ 729642 w 1233814"/>
                <a:gd name="connsiteY8" fmla="*/ 1052417 h 1067309"/>
                <a:gd name="connsiteX9" fmla="*/ 879954 w 1233814"/>
                <a:gd name="connsiteY9" fmla="*/ 1055548 h 1067309"/>
                <a:gd name="connsiteX10" fmla="*/ 1002083 w 1233814"/>
                <a:gd name="connsiteY10" fmla="*/ 930288 h 1067309"/>
                <a:gd name="connsiteX11" fmla="*/ 1102291 w 1233814"/>
                <a:gd name="connsiteY11" fmla="*/ 660979 h 1067309"/>
                <a:gd name="connsiteX12" fmla="*/ 1164921 w 1233814"/>
                <a:gd name="connsiteY12" fmla="*/ 407326 h 1067309"/>
                <a:gd name="connsiteX13" fmla="*/ 1233814 w 1233814"/>
                <a:gd name="connsiteY13" fmla="*/ 188121 h 1067309"/>
                <a:gd name="connsiteX0" fmla="*/ 0 w 1221288"/>
                <a:gd name="connsiteY0" fmla="*/ 106701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25489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3208"/>
                <a:gd name="connsiteY0" fmla="*/ 125489 h 1067309"/>
                <a:gd name="connsiteX1" fmla="*/ 81420 w 1243208"/>
                <a:gd name="connsiteY1" fmla="*/ 31546 h 1067309"/>
                <a:gd name="connsiteX2" fmla="*/ 184759 w 1243208"/>
                <a:gd name="connsiteY2" fmla="*/ 231 h 1067309"/>
                <a:gd name="connsiteX3" fmla="*/ 263047 w 1243208"/>
                <a:gd name="connsiteY3" fmla="*/ 22151 h 1067309"/>
                <a:gd name="connsiteX4" fmla="*/ 338203 w 1243208"/>
                <a:gd name="connsiteY4" fmla="*/ 103570 h 1067309"/>
                <a:gd name="connsiteX5" fmla="*/ 391439 w 1243208"/>
                <a:gd name="connsiteY5" fmla="*/ 300855 h 1067309"/>
                <a:gd name="connsiteX6" fmla="*/ 497910 w 1243208"/>
                <a:gd name="connsiteY6" fmla="*/ 795633 h 1067309"/>
                <a:gd name="connsiteX7" fmla="*/ 604381 w 1243208"/>
                <a:gd name="connsiteY7" fmla="*/ 970998 h 1067309"/>
                <a:gd name="connsiteX8" fmla="*/ 717116 w 1243208"/>
                <a:gd name="connsiteY8" fmla="*/ 1052417 h 1067309"/>
                <a:gd name="connsiteX9" fmla="*/ 867428 w 1243208"/>
                <a:gd name="connsiteY9" fmla="*/ 1055548 h 1067309"/>
                <a:gd name="connsiteX10" fmla="*/ 989557 w 1243208"/>
                <a:gd name="connsiteY10" fmla="*/ 930288 h 1067309"/>
                <a:gd name="connsiteX11" fmla="*/ 1089765 w 1243208"/>
                <a:gd name="connsiteY11" fmla="*/ 660979 h 1067309"/>
                <a:gd name="connsiteX12" fmla="*/ 1152395 w 1243208"/>
                <a:gd name="connsiteY12" fmla="*/ 407326 h 1067309"/>
                <a:gd name="connsiteX13" fmla="*/ 1243208 w 1243208"/>
                <a:gd name="connsiteY13" fmla="*/ 153674 h 1067309"/>
                <a:gd name="connsiteX0" fmla="*/ 0 w 1252603"/>
                <a:gd name="connsiteY0" fmla="*/ 125489 h 1067309"/>
                <a:gd name="connsiteX1" fmla="*/ 81420 w 1252603"/>
                <a:gd name="connsiteY1" fmla="*/ 31546 h 1067309"/>
                <a:gd name="connsiteX2" fmla="*/ 184759 w 1252603"/>
                <a:gd name="connsiteY2" fmla="*/ 231 h 1067309"/>
                <a:gd name="connsiteX3" fmla="*/ 263047 w 1252603"/>
                <a:gd name="connsiteY3" fmla="*/ 22151 h 1067309"/>
                <a:gd name="connsiteX4" fmla="*/ 338203 w 1252603"/>
                <a:gd name="connsiteY4" fmla="*/ 103570 h 1067309"/>
                <a:gd name="connsiteX5" fmla="*/ 391439 w 1252603"/>
                <a:gd name="connsiteY5" fmla="*/ 300855 h 1067309"/>
                <a:gd name="connsiteX6" fmla="*/ 497910 w 1252603"/>
                <a:gd name="connsiteY6" fmla="*/ 795633 h 1067309"/>
                <a:gd name="connsiteX7" fmla="*/ 604381 w 1252603"/>
                <a:gd name="connsiteY7" fmla="*/ 970998 h 1067309"/>
                <a:gd name="connsiteX8" fmla="*/ 717116 w 1252603"/>
                <a:gd name="connsiteY8" fmla="*/ 1052417 h 1067309"/>
                <a:gd name="connsiteX9" fmla="*/ 867428 w 1252603"/>
                <a:gd name="connsiteY9" fmla="*/ 1055548 h 1067309"/>
                <a:gd name="connsiteX10" fmla="*/ 989557 w 1252603"/>
                <a:gd name="connsiteY10" fmla="*/ 930288 h 1067309"/>
                <a:gd name="connsiteX11" fmla="*/ 1089765 w 1252603"/>
                <a:gd name="connsiteY11" fmla="*/ 660979 h 1067309"/>
                <a:gd name="connsiteX12" fmla="*/ 1152395 w 1252603"/>
                <a:gd name="connsiteY12" fmla="*/ 407326 h 1067309"/>
                <a:gd name="connsiteX13" fmla="*/ 1252603 w 1252603"/>
                <a:gd name="connsiteY13" fmla="*/ 156806 h 1067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52603" h="1067309">
                  <a:moveTo>
                    <a:pt x="0" y="125489"/>
                  </a:moveTo>
                  <a:cubicBezTo>
                    <a:pt x="36795" y="84518"/>
                    <a:pt x="50627" y="52422"/>
                    <a:pt x="81420" y="31546"/>
                  </a:cubicBezTo>
                  <a:cubicBezTo>
                    <a:pt x="112213" y="10670"/>
                    <a:pt x="154488" y="1797"/>
                    <a:pt x="184759" y="231"/>
                  </a:cubicBezTo>
                  <a:cubicBezTo>
                    <a:pt x="215030" y="-1335"/>
                    <a:pt x="237473" y="4928"/>
                    <a:pt x="263047" y="22151"/>
                  </a:cubicBezTo>
                  <a:cubicBezTo>
                    <a:pt x="288621" y="39374"/>
                    <a:pt x="316804" y="57119"/>
                    <a:pt x="338203" y="103570"/>
                  </a:cubicBezTo>
                  <a:cubicBezTo>
                    <a:pt x="359602" y="150021"/>
                    <a:pt x="364821" y="185511"/>
                    <a:pt x="391439" y="300855"/>
                  </a:cubicBezTo>
                  <a:cubicBezTo>
                    <a:pt x="418057" y="416199"/>
                    <a:pt x="462420" y="683942"/>
                    <a:pt x="497910" y="795633"/>
                  </a:cubicBezTo>
                  <a:cubicBezTo>
                    <a:pt x="533400" y="907324"/>
                    <a:pt x="567847" y="928201"/>
                    <a:pt x="604381" y="970998"/>
                  </a:cubicBezTo>
                  <a:cubicBezTo>
                    <a:pt x="640915" y="1013795"/>
                    <a:pt x="673275" y="1038325"/>
                    <a:pt x="717116" y="1052417"/>
                  </a:cubicBezTo>
                  <a:cubicBezTo>
                    <a:pt x="760957" y="1066509"/>
                    <a:pt x="822021" y="1075903"/>
                    <a:pt x="867428" y="1055548"/>
                  </a:cubicBezTo>
                  <a:cubicBezTo>
                    <a:pt x="912835" y="1035193"/>
                    <a:pt x="952501" y="996050"/>
                    <a:pt x="989557" y="930288"/>
                  </a:cubicBezTo>
                  <a:cubicBezTo>
                    <a:pt x="1026613" y="864527"/>
                    <a:pt x="1062625" y="748139"/>
                    <a:pt x="1089765" y="660979"/>
                  </a:cubicBezTo>
                  <a:cubicBezTo>
                    <a:pt x="1116905" y="573819"/>
                    <a:pt x="1125255" y="491355"/>
                    <a:pt x="1152395" y="407326"/>
                  </a:cubicBezTo>
                  <a:cubicBezTo>
                    <a:pt x="1179535" y="323297"/>
                    <a:pt x="1204064" y="211607"/>
                    <a:pt x="1252603" y="156806"/>
                  </a:cubicBezTo>
                </a:path>
              </a:pathLst>
            </a:custGeom>
            <a:noFill/>
            <a:ln w="152400" cap="rnd">
              <a:solidFill>
                <a:srgbClr val="008F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2396361" y="3939818"/>
              <a:ext cx="2401863" cy="1088051"/>
            </a:xfrm>
            <a:custGeom>
              <a:avLst/>
              <a:gdLst>
                <a:gd name="connsiteX0" fmla="*/ 0 w 2091846"/>
                <a:gd name="connsiteY0" fmla="*/ 1076333 h 1084914"/>
                <a:gd name="connsiteX1" fmla="*/ 284967 w 2091846"/>
                <a:gd name="connsiteY1" fmla="*/ 1082596 h 1084914"/>
                <a:gd name="connsiteX2" fmla="*/ 488515 w 2091846"/>
                <a:gd name="connsiteY2" fmla="*/ 1041886 h 1084914"/>
                <a:gd name="connsiteX3" fmla="*/ 638827 w 2091846"/>
                <a:gd name="connsiteY3" fmla="*/ 932283 h 1084914"/>
                <a:gd name="connsiteX4" fmla="*/ 720246 w 2091846"/>
                <a:gd name="connsiteY4" fmla="*/ 672368 h 1084914"/>
                <a:gd name="connsiteX5" fmla="*/ 829849 w 2091846"/>
                <a:gd name="connsiteY5" fmla="*/ 221431 h 1084914"/>
                <a:gd name="connsiteX6" fmla="*/ 914400 w 2091846"/>
                <a:gd name="connsiteY6" fmla="*/ 67987 h 1084914"/>
                <a:gd name="connsiteX7" fmla="*/ 992687 w 2091846"/>
                <a:gd name="connsiteY7" fmla="*/ 14752 h 1084914"/>
                <a:gd name="connsiteX8" fmla="*/ 1077238 w 2091846"/>
                <a:gd name="connsiteY8" fmla="*/ 2226 h 1084914"/>
                <a:gd name="connsiteX9" fmla="*/ 1183709 w 2091846"/>
                <a:gd name="connsiteY9" fmla="*/ 52330 h 1084914"/>
                <a:gd name="connsiteX10" fmla="*/ 1302706 w 2091846"/>
                <a:gd name="connsiteY10" fmla="*/ 296587 h 1084914"/>
                <a:gd name="connsiteX11" fmla="*/ 1484334 w 2091846"/>
                <a:gd name="connsiteY11" fmla="*/ 838338 h 1084914"/>
                <a:gd name="connsiteX12" fmla="*/ 1615857 w 2091846"/>
                <a:gd name="connsiteY12" fmla="*/ 998045 h 1084914"/>
                <a:gd name="connsiteX13" fmla="*/ 1750512 w 2091846"/>
                <a:gd name="connsiteY13" fmla="*/ 1038755 h 1084914"/>
                <a:gd name="connsiteX14" fmla="*/ 1860115 w 2091846"/>
                <a:gd name="connsiteY14" fmla="*/ 998045 h 1084914"/>
                <a:gd name="connsiteX15" fmla="*/ 1913350 w 2091846"/>
                <a:gd name="connsiteY15" fmla="*/ 891574 h 1084914"/>
                <a:gd name="connsiteX16" fmla="*/ 1985375 w 2091846"/>
                <a:gd name="connsiteY16" fmla="*/ 822681 h 1084914"/>
                <a:gd name="connsiteX17" fmla="*/ 2091846 w 2091846"/>
                <a:gd name="connsiteY17" fmla="*/ 797629 h 1084914"/>
                <a:gd name="connsiteX0" fmla="*/ 0 w 2123162"/>
                <a:gd name="connsiteY0" fmla="*/ 1085728 h 1089324"/>
                <a:gd name="connsiteX1" fmla="*/ 316283 w 2123162"/>
                <a:gd name="connsiteY1" fmla="*/ 1082596 h 1089324"/>
                <a:gd name="connsiteX2" fmla="*/ 519831 w 2123162"/>
                <a:gd name="connsiteY2" fmla="*/ 1041886 h 1089324"/>
                <a:gd name="connsiteX3" fmla="*/ 670143 w 2123162"/>
                <a:gd name="connsiteY3" fmla="*/ 932283 h 1089324"/>
                <a:gd name="connsiteX4" fmla="*/ 751562 w 2123162"/>
                <a:gd name="connsiteY4" fmla="*/ 672368 h 1089324"/>
                <a:gd name="connsiteX5" fmla="*/ 861165 w 2123162"/>
                <a:gd name="connsiteY5" fmla="*/ 221431 h 1089324"/>
                <a:gd name="connsiteX6" fmla="*/ 945716 w 2123162"/>
                <a:gd name="connsiteY6" fmla="*/ 67987 h 1089324"/>
                <a:gd name="connsiteX7" fmla="*/ 1024003 w 2123162"/>
                <a:gd name="connsiteY7" fmla="*/ 14752 h 1089324"/>
                <a:gd name="connsiteX8" fmla="*/ 1108554 w 2123162"/>
                <a:gd name="connsiteY8" fmla="*/ 2226 h 1089324"/>
                <a:gd name="connsiteX9" fmla="*/ 1215025 w 2123162"/>
                <a:gd name="connsiteY9" fmla="*/ 52330 h 1089324"/>
                <a:gd name="connsiteX10" fmla="*/ 1334022 w 2123162"/>
                <a:gd name="connsiteY10" fmla="*/ 296587 h 1089324"/>
                <a:gd name="connsiteX11" fmla="*/ 1515650 w 2123162"/>
                <a:gd name="connsiteY11" fmla="*/ 838338 h 1089324"/>
                <a:gd name="connsiteX12" fmla="*/ 1647173 w 2123162"/>
                <a:gd name="connsiteY12" fmla="*/ 998045 h 1089324"/>
                <a:gd name="connsiteX13" fmla="*/ 1781828 w 2123162"/>
                <a:gd name="connsiteY13" fmla="*/ 1038755 h 1089324"/>
                <a:gd name="connsiteX14" fmla="*/ 1891431 w 2123162"/>
                <a:gd name="connsiteY14" fmla="*/ 998045 h 1089324"/>
                <a:gd name="connsiteX15" fmla="*/ 1944666 w 2123162"/>
                <a:gd name="connsiteY15" fmla="*/ 891574 h 1089324"/>
                <a:gd name="connsiteX16" fmla="*/ 2016691 w 2123162"/>
                <a:gd name="connsiteY16" fmla="*/ 822681 h 1089324"/>
                <a:gd name="connsiteX17" fmla="*/ 2123162 w 2123162"/>
                <a:gd name="connsiteY17" fmla="*/ 797629 h 1089324"/>
                <a:gd name="connsiteX0" fmla="*/ 0 w 2116898"/>
                <a:gd name="connsiteY0" fmla="*/ 1076333 h 1084914"/>
                <a:gd name="connsiteX1" fmla="*/ 310019 w 2116898"/>
                <a:gd name="connsiteY1" fmla="*/ 1082596 h 1084914"/>
                <a:gd name="connsiteX2" fmla="*/ 513567 w 2116898"/>
                <a:gd name="connsiteY2" fmla="*/ 1041886 h 1084914"/>
                <a:gd name="connsiteX3" fmla="*/ 663879 w 2116898"/>
                <a:gd name="connsiteY3" fmla="*/ 932283 h 1084914"/>
                <a:gd name="connsiteX4" fmla="*/ 745298 w 2116898"/>
                <a:gd name="connsiteY4" fmla="*/ 672368 h 1084914"/>
                <a:gd name="connsiteX5" fmla="*/ 854901 w 2116898"/>
                <a:gd name="connsiteY5" fmla="*/ 221431 h 1084914"/>
                <a:gd name="connsiteX6" fmla="*/ 939452 w 2116898"/>
                <a:gd name="connsiteY6" fmla="*/ 67987 h 1084914"/>
                <a:gd name="connsiteX7" fmla="*/ 1017739 w 2116898"/>
                <a:gd name="connsiteY7" fmla="*/ 14752 h 1084914"/>
                <a:gd name="connsiteX8" fmla="*/ 1102290 w 2116898"/>
                <a:gd name="connsiteY8" fmla="*/ 2226 h 1084914"/>
                <a:gd name="connsiteX9" fmla="*/ 1208761 w 2116898"/>
                <a:gd name="connsiteY9" fmla="*/ 52330 h 1084914"/>
                <a:gd name="connsiteX10" fmla="*/ 1327758 w 2116898"/>
                <a:gd name="connsiteY10" fmla="*/ 296587 h 1084914"/>
                <a:gd name="connsiteX11" fmla="*/ 1509386 w 2116898"/>
                <a:gd name="connsiteY11" fmla="*/ 838338 h 1084914"/>
                <a:gd name="connsiteX12" fmla="*/ 1640909 w 2116898"/>
                <a:gd name="connsiteY12" fmla="*/ 998045 h 1084914"/>
                <a:gd name="connsiteX13" fmla="*/ 1775564 w 2116898"/>
                <a:gd name="connsiteY13" fmla="*/ 1038755 h 1084914"/>
                <a:gd name="connsiteX14" fmla="*/ 1885167 w 2116898"/>
                <a:gd name="connsiteY14" fmla="*/ 998045 h 1084914"/>
                <a:gd name="connsiteX15" fmla="*/ 1938402 w 2116898"/>
                <a:gd name="connsiteY15" fmla="*/ 891574 h 1084914"/>
                <a:gd name="connsiteX16" fmla="*/ 2010427 w 2116898"/>
                <a:gd name="connsiteY16" fmla="*/ 822681 h 1084914"/>
                <a:gd name="connsiteX17" fmla="*/ 2116898 w 2116898"/>
                <a:gd name="connsiteY17" fmla="*/ 797629 h 1084914"/>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32283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29641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39036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1495 w 2116898"/>
                <a:gd name="connsiteY10" fmla="*/ 309114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996 h 1081400"/>
                <a:gd name="connsiteX1" fmla="*/ 300624 w 2116898"/>
                <a:gd name="connsiteY1" fmla="*/ 1076996 h 1081400"/>
                <a:gd name="connsiteX2" fmla="*/ 513567 w 2116898"/>
                <a:gd name="connsiteY2" fmla="*/ 1042549 h 1081400"/>
                <a:gd name="connsiteX3" fmla="*/ 663879 w 2116898"/>
                <a:gd name="connsiteY3" fmla="*/ 914157 h 1081400"/>
                <a:gd name="connsiteX4" fmla="*/ 742168 w 2116898"/>
                <a:gd name="connsiteY4" fmla="*/ 632322 h 1081400"/>
                <a:gd name="connsiteX5" fmla="*/ 829849 w 2116898"/>
                <a:gd name="connsiteY5" fmla="*/ 262804 h 1081400"/>
                <a:gd name="connsiteX6" fmla="*/ 939452 w 2116898"/>
                <a:gd name="connsiteY6" fmla="*/ 68650 h 1081400"/>
                <a:gd name="connsiteX7" fmla="*/ 1017739 w 2116898"/>
                <a:gd name="connsiteY7" fmla="*/ 15415 h 1081400"/>
                <a:gd name="connsiteX8" fmla="*/ 1102290 w 2116898"/>
                <a:gd name="connsiteY8" fmla="*/ 2889 h 1081400"/>
                <a:gd name="connsiteX9" fmla="*/ 1189972 w 2116898"/>
                <a:gd name="connsiteY9" fmla="*/ 62388 h 1081400"/>
                <a:gd name="connsiteX10" fmla="*/ 1321495 w 2116898"/>
                <a:gd name="connsiteY10" fmla="*/ 309777 h 1081400"/>
                <a:gd name="connsiteX11" fmla="*/ 1509386 w 2116898"/>
                <a:gd name="connsiteY11" fmla="*/ 839001 h 1081400"/>
                <a:gd name="connsiteX12" fmla="*/ 1640909 w 2116898"/>
                <a:gd name="connsiteY12" fmla="*/ 998708 h 1081400"/>
                <a:gd name="connsiteX13" fmla="*/ 1775564 w 2116898"/>
                <a:gd name="connsiteY13" fmla="*/ 1039418 h 1081400"/>
                <a:gd name="connsiteX14" fmla="*/ 1885167 w 2116898"/>
                <a:gd name="connsiteY14" fmla="*/ 998708 h 1081400"/>
                <a:gd name="connsiteX15" fmla="*/ 1938402 w 2116898"/>
                <a:gd name="connsiteY15" fmla="*/ 892237 h 1081400"/>
                <a:gd name="connsiteX16" fmla="*/ 2010427 w 2116898"/>
                <a:gd name="connsiteY16" fmla="*/ 823344 h 1081400"/>
                <a:gd name="connsiteX17" fmla="*/ 2116898 w 2116898"/>
                <a:gd name="connsiteY17" fmla="*/ 798292 h 1081400"/>
                <a:gd name="connsiteX0" fmla="*/ 0 w 2116898"/>
                <a:gd name="connsiteY0" fmla="*/ 1077218 h 1081622"/>
                <a:gd name="connsiteX1" fmla="*/ 300624 w 2116898"/>
                <a:gd name="connsiteY1" fmla="*/ 1077218 h 1081622"/>
                <a:gd name="connsiteX2" fmla="*/ 513567 w 2116898"/>
                <a:gd name="connsiteY2" fmla="*/ 1042771 h 1081622"/>
                <a:gd name="connsiteX3" fmla="*/ 663879 w 2116898"/>
                <a:gd name="connsiteY3" fmla="*/ 914379 h 1081622"/>
                <a:gd name="connsiteX4" fmla="*/ 742168 w 2116898"/>
                <a:gd name="connsiteY4" fmla="*/ 632544 h 1081622"/>
                <a:gd name="connsiteX5" fmla="*/ 829849 w 2116898"/>
                <a:gd name="connsiteY5" fmla="*/ 263026 h 1081622"/>
                <a:gd name="connsiteX6" fmla="*/ 939452 w 2116898"/>
                <a:gd name="connsiteY6" fmla="*/ 68872 h 1081622"/>
                <a:gd name="connsiteX7" fmla="*/ 1017739 w 2116898"/>
                <a:gd name="connsiteY7" fmla="*/ 15637 h 1081622"/>
                <a:gd name="connsiteX8" fmla="*/ 1102290 w 2116898"/>
                <a:gd name="connsiteY8" fmla="*/ 3111 h 1081622"/>
                <a:gd name="connsiteX9" fmla="*/ 1196235 w 2116898"/>
                <a:gd name="connsiteY9" fmla="*/ 65742 h 1081622"/>
                <a:gd name="connsiteX10" fmla="*/ 1321495 w 2116898"/>
                <a:gd name="connsiteY10" fmla="*/ 309999 h 1081622"/>
                <a:gd name="connsiteX11" fmla="*/ 1509386 w 2116898"/>
                <a:gd name="connsiteY11" fmla="*/ 839223 h 1081622"/>
                <a:gd name="connsiteX12" fmla="*/ 1640909 w 2116898"/>
                <a:gd name="connsiteY12" fmla="*/ 998930 h 1081622"/>
                <a:gd name="connsiteX13" fmla="*/ 1775564 w 2116898"/>
                <a:gd name="connsiteY13" fmla="*/ 1039640 h 1081622"/>
                <a:gd name="connsiteX14" fmla="*/ 1885167 w 2116898"/>
                <a:gd name="connsiteY14" fmla="*/ 998930 h 1081622"/>
                <a:gd name="connsiteX15" fmla="*/ 1938402 w 2116898"/>
                <a:gd name="connsiteY15" fmla="*/ 892459 h 1081622"/>
                <a:gd name="connsiteX16" fmla="*/ 2010427 w 2116898"/>
                <a:gd name="connsiteY16" fmla="*/ 823566 h 1081622"/>
                <a:gd name="connsiteX17" fmla="*/ 2116898 w 2116898"/>
                <a:gd name="connsiteY17" fmla="*/ 798514 h 1081622"/>
                <a:gd name="connsiteX0" fmla="*/ 0 w 2116898"/>
                <a:gd name="connsiteY0" fmla="*/ 1061645 h 1066049"/>
                <a:gd name="connsiteX1" fmla="*/ 300624 w 2116898"/>
                <a:gd name="connsiteY1" fmla="*/ 1061645 h 1066049"/>
                <a:gd name="connsiteX2" fmla="*/ 513567 w 2116898"/>
                <a:gd name="connsiteY2" fmla="*/ 1027198 h 1066049"/>
                <a:gd name="connsiteX3" fmla="*/ 663879 w 2116898"/>
                <a:gd name="connsiteY3" fmla="*/ 898806 h 1066049"/>
                <a:gd name="connsiteX4" fmla="*/ 742168 w 2116898"/>
                <a:gd name="connsiteY4" fmla="*/ 616971 h 1066049"/>
                <a:gd name="connsiteX5" fmla="*/ 829849 w 2116898"/>
                <a:gd name="connsiteY5" fmla="*/ 247453 h 1066049"/>
                <a:gd name="connsiteX6" fmla="*/ 939452 w 2116898"/>
                <a:gd name="connsiteY6" fmla="*/ 53299 h 1066049"/>
                <a:gd name="connsiteX7" fmla="*/ 1017739 w 2116898"/>
                <a:gd name="connsiteY7" fmla="*/ 64 h 1066049"/>
                <a:gd name="connsiteX8" fmla="*/ 1196235 w 2116898"/>
                <a:gd name="connsiteY8" fmla="*/ 50169 h 1066049"/>
                <a:gd name="connsiteX9" fmla="*/ 1321495 w 2116898"/>
                <a:gd name="connsiteY9" fmla="*/ 294426 h 1066049"/>
                <a:gd name="connsiteX10" fmla="*/ 1509386 w 2116898"/>
                <a:gd name="connsiteY10" fmla="*/ 823650 h 1066049"/>
                <a:gd name="connsiteX11" fmla="*/ 1640909 w 2116898"/>
                <a:gd name="connsiteY11" fmla="*/ 983357 h 1066049"/>
                <a:gd name="connsiteX12" fmla="*/ 1775564 w 2116898"/>
                <a:gd name="connsiteY12" fmla="*/ 1024067 h 1066049"/>
                <a:gd name="connsiteX13" fmla="*/ 1885167 w 2116898"/>
                <a:gd name="connsiteY13" fmla="*/ 983357 h 1066049"/>
                <a:gd name="connsiteX14" fmla="*/ 1938402 w 2116898"/>
                <a:gd name="connsiteY14" fmla="*/ 876886 h 1066049"/>
                <a:gd name="connsiteX15" fmla="*/ 2010427 w 2116898"/>
                <a:gd name="connsiteY15" fmla="*/ 807993 h 1066049"/>
                <a:gd name="connsiteX16" fmla="*/ 2116898 w 2116898"/>
                <a:gd name="connsiteY16" fmla="*/ 782941 h 1066049"/>
                <a:gd name="connsiteX0" fmla="*/ 0 w 2116898"/>
                <a:gd name="connsiteY0" fmla="*/ 1086641 h 1091045"/>
                <a:gd name="connsiteX1" fmla="*/ 300624 w 2116898"/>
                <a:gd name="connsiteY1" fmla="*/ 1086641 h 1091045"/>
                <a:gd name="connsiteX2" fmla="*/ 513567 w 2116898"/>
                <a:gd name="connsiteY2" fmla="*/ 1052194 h 1091045"/>
                <a:gd name="connsiteX3" fmla="*/ 663879 w 2116898"/>
                <a:gd name="connsiteY3" fmla="*/ 923802 h 1091045"/>
                <a:gd name="connsiteX4" fmla="*/ 742168 w 2116898"/>
                <a:gd name="connsiteY4" fmla="*/ 641967 h 1091045"/>
                <a:gd name="connsiteX5" fmla="*/ 829849 w 2116898"/>
                <a:gd name="connsiteY5" fmla="*/ 272449 h 1091045"/>
                <a:gd name="connsiteX6" fmla="*/ 939452 w 2116898"/>
                <a:gd name="connsiteY6" fmla="*/ 78295 h 1091045"/>
                <a:gd name="connsiteX7" fmla="*/ 1080369 w 2116898"/>
                <a:gd name="connsiteY7" fmla="*/ 8 h 1091045"/>
                <a:gd name="connsiteX8" fmla="*/ 1196235 w 2116898"/>
                <a:gd name="connsiteY8" fmla="*/ 75165 h 1091045"/>
                <a:gd name="connsiteX9" fmla="*/ 1321495 w 2116898"/>
                <a:gd name="connsiteY9" fmla="*/ 319422 h 1091045"/>
                <a:gd name="connsiteX10" fmla="*/ 1509386 w 2116898"/>
                <a:gd name="connsiteY10" fmla="*/ 848646 h 1091045"/>
                <a:gd name="connsiteX11" fmla="*/ 1640909 w 2116898"/>
                <a:gd name="connsiteY11" fmla="*/ 1008353 h 1091045"/>
                <a:gd name="connsiteX12" fmla="*/ 1775564 w 2116898"/>
                <a:gd name="connsiteY12" fmla="*/ 1049063 h 1091045"/>
                <a:gd name="connsiteX13" fmla="*/ 1885167 w 2116898"/>
                <a:gd name="connsiteY13" fmla="*/ 1008353 h 1091045"/>
                <a:gd name="connsiteX14" fmla="*/ 1938402 w 2116898"/>
                <a:gd name="connsiteY14" fmla="*/ 901882 h 1091045"/>
                <a:gd name="connsiteX15" fmla="*/ 2010427 w 2116898"/>
                <a:gd name="connsiteY15" fmla="*/ 832989 h 1091045"/>
                <a:gd name="connsiteX16" fmla="*/ 2116898 w 2116898"/>
                <a:gd name="connsiteY16" fmla="*/ 807937 h 1091045"/>
                <a:gd name="connsiteX0" fmla="*/ 0 w 2116898"/>
                <a:gd name="connsiteY0" fmla="*/ 1074124 h 1078528"/>
                <a:gd name="connsiteX1" fmla="*/ 300624 w 2116898"/>
                <a:gd name="connsiteY1" fmla="*/ 1074124 h 1078528"/>
                <a:gd name="connsiteX2" fmla="*/ 513567 w 2116898"/>
                <a:gd name="connsiteY2" fmla="*/ 1039677 h 1078528"/>
                <a:gd name="connsiteX3" fmla="*/ 663879 w 2116898"/>
                <a:gd name="connsiteY3" fmla="*/ 911285 h 1078528"/>
                <a:gd name="connsiteX4" fmla="*/ 742168 w 2116898"/>
                <a:gd name="connsiteY4" fmla="*/ 629450 h 1078528"/>
                <a:gd name="connsiteX5" fmla="*/ 829849 w 2116898"/>
                <a:gd name="connsiteY5" fmla="*/ 259932 h 1078528"/>
                <a:gd name="connsiteX6" fmla="*/ 939452 w 2116898"/>
                <a:gd name="connsiteY6" fmla="*/ 65778 h 1078528"/>
                <a:gd name="connsiteX7" fmla="*/ 1092895 w 2116898"/>
                <a:gd name="connsiteY7" fmla="*/ 17 h 1078528"/>
                <a:gd name="connsiteX8" fmla="*/ 1196235 w 2116898"/>
                <a:gd name="connsiteY8" fmla="*/ 62648 h 1078528"/>
                <a:gd name="connsiteX9" fmla="*/ 1321495 w 2116898"/>
                <a:gd name="connsiteY9" fmla="*/ 306905 h 1078528"/>
                <a:gd name="connsiteX10" fmla="*/ 1509386 w 2116898"/>
                <a:gd name="connsiteY10" fmla="*/ 836129 h 1078528"/>
                <a:gd name="connsiteX11" fmla="*/ 1640909 w 2116898"/>
                <a:gd name="connsiteY11" fmla="*/ 995836 h 1078528"/>
                <a:gd name="connsiteX12" fmla="*/ 1775564 w 2116898"/>
                <a:gd name="connsiteY12" fmla="*/ 1036546 h 1078528"/>
                <a:gd name="connsiteX13" fmla="*/ 1885167 w 2116898"/>
                <a:gd name="connsiteY13" fmla="*/ 995836 h 1078528"/>
                <a:gd name="connsiteX14" fmla="*/ 1938402 w 2116898"/>
                <a:gd name="connsiteY14" fmla="*/ 889365 h 1078528"/>
                <a:gd name="connsiteX15" fmla="*/ 2010427 w 2116898"/>
                <a:gd name="connsiteY15" fmla="*/ 820472 h 1078528"/>
                <a:gd name="connsiteX16" fmla="*/ 2116898 w 2116898"/>
                <a:gd name="connsiteY16" fmla="*/ 795420 h 1078528"/>
                <a:gd name="connsiteX0" fmla="*/ 0 w 2116898"/>
                <a:gd name="connsiteY0" fmla="*/ 1083511 h 1087915"/>
                <a:gd name="connsiteX1" fmla="*/ 300624 w 2116898"/>
                <a:gd name="connsiteY1" fmla="*/ 1083511 h 1087915"/>
                <a:gd name="connsiteX2" fmla="*/ 513567 w 2116898"/>
                <a:gd name="connsiteY2" fmla="*/ 1049064 h 1087915"/>
                <a:gd name="connsiteX3" fmla="*/ 663879 w 2116898"/>
                <a:gd name="connsiteY3" fmla="*/ 920672 h 1087915"/>
                <a:gd name="connsiteX4" fmla="*/ 742168 w 2116898"/>
                <a:gd name="connsiteY4" fmla="*/ 638837 h 1087915"/>
                <a:gd name="connsiteX5" fmla="*/ 829849 w 2116898"/>
                <a:gd name="connsiteY5" fmla="*/ 269319 h 1087915"/>
                <a:gd name="connsiteX6" fmla="*/ 939452 w 2116898"/>
                <a:gd name="connsiteY6" fmla="*/ 75165 h 1087915"/>
                <a:gd name="connsiteX7" fmla="*/ 1089764 w 2116898"/>
                <a:gd name="connsiteY7" fmla="*/ 10 h 1087915"/>
                <a:gd name="connsiteX8" fmla="*/ 1196235 w 2116898"/>
                <a:gd name="connsiteY8" fmla="*/ 72035 h 1087915"/>
                <a:gd name="connsiteX9" fmla="*/ 1321495 w 2116898"/>
                <a:gd name="connsiteY9" fmla="*/ 316292 h 1087915"/>
                <a:gd name="connsiteX10" fmla="*/ 1509386 w 2116898"/>
                <a:gd name="connsiteY10" fmla="*/ 845516 h 1087915"/>
                <a:gd name="connsiteX11" fmla="*/ 1640909 w 2116898"/>
                <a:gd name="connsiteY11" fmla="*/ 1005223 h 1087915"/>
                <a:gd name="connsiteX12" fmla="*/ 1775564 w 2116898"/>
                <a:gd name="connsiteY12" fmla="*/ 1045933 h 1087915"/>
                <a:gd name="connsiteX13" fmla="*/ 1885167 w 2116898"/>
                <a:gd name="connsiteY13" fmla="*/ 1005223 h 1087915"/>
                <a:gd name="connsiteX14" fmla="*/ 1938402 w 2116898"/>
                <a:gd name="connsiteY14" fmla="*/ 898752 h 1087915"/>
                <a:gd name="connsiteX15" fmla="*/ 2010427 w 2116898"/>
                <a:gd name="connsiteY15" fmla="*/ 829859 h 1087915"/>
                <a:gd name="connsiteX16" fmla="*/ 2116898 w 2116898"/>
                <a:gd name="connsiteY16" fmla="*/ 804807 h 1087915"/>
                <a:gd name="connsiteX0" fmla="*/ 0 w 2116898"/>
                <a:gd name="connsiteY0" fmla="*/ 1084558 h 1088962"/>
                <a:gd name="connsiteX1" fmla="*/ 300624 w 2116898"/>
                <a:gd name="connsiteY1" fmla="*/ 1084558 h 1088962"/>
                <a:gd name="connsiteX2" fmla="*/ 513567 w 2116898"/>
                <a:gd name="connsiteY2" fmla="*/ 1050111 h 1088962"/>
                <a:gd name="connsiteX3" fmla="*/ 663879 w 2116898"/>
                <a:gd name="connsiteY3" fmla="*/ 921719 h 1088962"/>
                <a:gd name="connsiteX4" fmla="*/ 742168 w 2116898"/>
                <a:gd name="connsiteY4" fmla="*/ 639884 h 1088962"/>
                <a:gd name="connsiteX5" fmla="*/ 829849 w 2116898"/>
                <a:gd name="connsiteY5" fmla="*/ 270366 h 1088962"/>
                <a:gd name="connsiteX6" fmla="*/ 939452 w 2116898"/>
                <a:gd name="connsiteY6" fmla="*/ 76212 h 1088962"/>
                <a:gd name="connsiteX7" fmla="*/ 1089764 w 2116898"/>
                <a:gd name="connsiteY7" fmla="*/ 1057 h 1088962"/>
                <a:gd name="connsiteX8" fmla="*/ 1196235 w 2116898"/>
                <a:gd name="connsiteY8" fmla="*/ 73082 h 1088962"/>
                <a:gd name="connsiteX9" fmla="*/ 1321495 w 2116898"/>
                <a:gd name="connsiteY9" fmla="*/ 317339 h 1088962"/>
                <a:gd name="connsiteX10" fmla="*/ 1509386 w 2116898"/>
                <a:gd name="connsiteY10" fmla="*/ 846563 h 1088962"/>
                <a:gd name="connsiteX11" fmla="*/ 1640909 w 2116898"/>
                <a:gd name="connsiteY11" fmla="*/ 1006270 h 1088962"/>
                <a:gd name="connsiteX12" fmla="*/ 1775564 w 2116898"/>
                <a:gd name="connsiteY12" fmla="*/ 1046980 h 1088962"/>
                <a:gd name="connsiteX13" fmla="*/ 1885167 w 2116898"/>
                <a:gd name="connsiteY13" fmla="*/ 1006270 h 1088962"/>
                <a:gd name="connsiteX14" fmla="*/ 1938402 w 2116898"/>
                <a:gd name="connsiteY14" fmla="*/ 899799 h 1088962"/>
                <a:gd name="connsiteX15" fmla="*/ 2010427 w 2116898"/>
                <a:gd name="connsiteY15" fmla="*/ 830906 h 1088962"/>
                <a:gd name="connsiteX16" fmla="*/ 2116898 w 2116898"/>
                <a:gd name="connsiteY16" fmla="*/ 805854 h 1088962"/>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196235 w 2116898"/>
                <a:gd name="connsiteY8" fmla="*/ 72171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41480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25044 w 2116898"/>
                <a:gd name="connsiteY10" fmla="*/ 851915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53434 w 2116898"/>
                <a:gd name="connsiteY11" fmla="*/ 1014754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34645 w 2116898"/>
                <a:gd name="connsiteY11" fmla="*/ 1021017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94562 w 2170132"/>
                <a:gd name="connsiteY13" fmla="*/ 980306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10219 w 2170132"/>
                <a:gd name="connsiteY13" fmla="*/ 995963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898888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923940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8072 w 2170132"/>
                <a:gd name="connsiteY10" fmla="*/ 73291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1985375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5525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5877 w 2170132"/>
                <a:gd name="connsiteY13" fmla="*/ 983436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6483 w 2170132"/>
                <a:gd name="connsiteY13" fmla="*/ 964647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32139 w 2170132"/>
                <a:gd name="connsiteY14" fmla="*/ 1002229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035479 w 2170132"/>
                <a:gd name="connsiteY14" fmla="*/ 90828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66586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58178 h 1088051"/>
                <a:gd name="connsiteX15" fmla="*/ 2170132 w 2170132"/>
                <a:gd name="connsiteY15" fmla="*/ 817468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82452 w 2301655"/>
                <a:gd name="connsiteY15" fmla="*/ 833127 h 1088051"/>
                <a:gd name="connsiteX16" fmla="*/ 2301655 w 2301655"/>
                <a:gd name="connsiteY16"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98109 w 2301655"/>
                <a:gd name="connsiteY15" fmla="*/ 817469 h 1088051"/>
                <a:gd name="connsiteX16" fmla="*/ 2301655 w 2301655"/>
                <a:gd name="connsiteY16" fmla="*/ 820599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1863" h="1088051">
                  <a:moveTo>
                    <a:pt x="0" y="1083647"/>
                  </a:moveTo>
                  <a:cubicBezTo>
                    <a:pt x="101774" y="1089649"/>
                    <a:pt x="215030" y="1089388"/>
                    <a:pt x="300624" y="1083647"/>
                  </a:cubicBezTo>
                  <a:cubicBezTo>
                    <a:pt x="386218" y="1077906"/>
                    <a:pt x="453025" y="1076340"/>
                    <a:pt x="513567" y="1049200"/>
                  </a:cubicBezTo>
                  <a:cubicBezTo>
                    <a:pt x="574110" y="1022060"/>
                    <a:pt x="625779" y="989179"/>
                    <a:pt x="663879" y="920808"/>
                  </a:cubicBezTo>
                  <a:cubicBezTo>
                    <a:pt x="701979" y="852437"/>
                    <a:pt x="714506" y="747532"/>
                    <a:pt x="742168" y="638973"/>
                  </a:cubicBezTo>
                  <a:cubicBezTo>
                    <a:pt x="769830" y="530414"/>
                    <a:pt x="796968" y="363400"/>
                    <a:pt x="829849" y="269455"/>
                  </a:cubicBezTo>
                  <a:cubicBezTo>
                    <a:pt x="862730" y="175510"/>
                    <a:pt x="896133" y="120186"/>
                    <a:pt x="939452" y="75301"/>
                  </a:cubicBezTo>
                  <a:cubicBezTo>
                    <a:pt x="982771" y="30416"/>
                    <a:pt x="1042792" y="-2464"/>
                    <a:pt x="1089764" y="146"/>
                  </a:cubicBezTo>
                  <a:cubicBezTo>
                    <a:pt x="1136737" y="2756"/>
                    <a:pt x="1180056" y="31983"/>
                    <a:pt x="1221287" y="90960"/>
                  </a:cubicBezTo>
                  <a:cubicBezTo>
                    <a:pt x="1262518" y="149937"/>
                    <a:pt x="1294877" y="243360"/>
                    <a:pt x="1337152" y="354006"/>
                  </a:cubicBezTo>
                  <a:cubicBezTo>
                    <a:pt x="1379427" y="464652"/>
                    <a:pt x="1428489" y="647323"/>
                    <a:pt x="1474940" y="754838"/>
                  </a:cubicBezTo>
                  <a:cubicBezTo>
                    <a:pt x="1521391" y="862353"/>
                    <a:pt x="1564186" y="947949"/>
                    <a:pt x="1615856" y="999097"/>
                  </a:cubicBezTo>
                  <a:cubicBezTo>
                    <a:pt x="1667526" y="1050245"/>
                    <a:pt x="1741116" y="1060683"/>
                    <a:pt x="1784958" y="1061726"/>
                  </a:cubicBezTo>
                  <a:cubicBezTo>
                    <a:pt x="1828800" y="1062769"/>
                    <a:pt x="1846547" y="1039282"/>
                    <a:pt x="1878906" y="1005357"/>
                  </a:cubicBezTo>
                  <a:cubicBezTo>
                    <a:pt x="1911265" y="971432"/>
                    <a:pt x="1945188" y="886883"/>
                    <a:pt x="1979112" y="858178"/>
                  </a:cubicBezTo>
                  <a:cubicBezTo>
                    <a:pt x="2013036" y="829473"/>
                    <a:pt x="2044352" y="823732"/>
                    <a:pt x="2098109" y="817469"/>
                  </a:cubicBezTo>
                  <a:cubicBezTo>
                    <a:pt x="2151866" y="811206"/>
                    <a:pt x="2202490" y="813293"/>
                    <a:pt x="2401863" y="814336"/>
                  </a:cubicBezTo>
                </a:path>
              </a:pathLst>
            </a:custGeom>
            <a:noFill/>
            <a:ln w="15240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1" name="Group 60"/>
          <p:cNvGrpSpPr/>
          <p:nvPr userDrawn="1"/>
        </p:nvGrpSpPr>
        <p:grpSpPr>
          <a:xfrm>
            <a:off x="2847748" y="2962298"/>
            <a:ext cx="2510977" cy="3102269"/>
            <a:chOff x="2847748" y="2962298"/>
            <a:chExt cx="2510977" cy="3102269"/>
          </a:xfrm>
        </p:grpSpPr>
        <p:grpSp>
          <p:nvGrpSpPr>
            <p:cNvPr id="62" name="Group 61"/>
            <p:cNvGrpSpPr/>
            <p:nvPr/>
          </p:nvGrpSpPr>
          <p:grpSpPr>
            <a:xfrm>
              <a:off x="2847748" y="3224304"/>
              <a:ext cx="2127462" cy="2822573"/>
              <a:chOff x="2847748" y="3224304"/>
              <a:chExt cx="2127462" cy="2822573"/>
            </a:xfrm>
          </p:grpSpPr>
          <p:sp>
            <p:nvSpPr>
              <p:cNvPr id="65" name="Rectangle 64"/>
              <p:cNvSpPr/>
              <p:nvPr/>
            </p:nvSpPr>
            <p:spPr>
              <a:xfrm>
                <a:off x="2969779" y="4489223"/>
                <a:ext cx="154305" cy="36703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p:cNvSpPr/>
              <p:nvPr/>
            </p:nvSpPr>
            <p:spPr>
              <a:xfrm>
                <a:off x="3124084" y="4294278"/>
                <a:ext cx="158176"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Rectangle 66"/>
              <p:cNvSpPr/>
              <p:nvPr/>
            </p:nvSpPr>
            <p:spPr>
              <a:xfrm>
                <a:off x="3282260" y="3688487"/>
                <a:ext cx="325694" cy="11677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p:cNvSpPr/>
              <p:nvPr/>
            </p:nvSpPr>
            <p:spPr>
              <a:xfrm>
                <a:off x="3607954" y="3898673"/>
                <a:ext cx="321684" cy="9575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68"/>
              <p:cNvSpPr/>
              <p:nvPr/>
            </p:nvSpPr>
            <p:spPr>
              <a:xfrm>
                <a:off x="3929638" y="3224304"/>
                <a:ext cx="310776" cy="163194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231903" y="4294278"/>
                <a:ext cx="171389" cy="561975"/>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400544" y="3407727"/>
                <a:ext cx="310677" cy="144852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Rectangle 71"/>
              <p:cNvSpPr/>
              <p:nvPr/>
            </p:nvSpPr>
            <p:spPr>
              <a:xfrm>
                <a:off x="4711221" y="4485412"/>
                <a:ext cx="154305" cy="370841"/>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Connector 72"/>
              <p:cNvCxnSpPr/>
              <p:nvPr/>
            </p:nvCxnSpPr>
            <p:spPr>
              <a:xfrm>
                <a:off x="2988829" y="48562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3174121" y="48562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3359413" y="48562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3544705" y="48562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a:off x="3729997" y="48562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3915289" y="48562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4100581" y="48562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4285873" y="48562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4471165" y="48562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4656457" y="48562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4841749" y="4856252"/>
                <a:ext cx="0" cy="1190625"/>
              </a:xfrm>
              <a:prstGeom prst="line">
                <a:avLst/>
              </a:prstGeom>
              <a:ln w="41275" cap="sq">
                <a:gradFill flip="none" rotWithShape="1">
                  <a:gsLst>
                    <a:gs pos="65000">
                      <a:srgbClr val="D3D3D3"/>
                    </a:gs>
                    <a:gs pos="0">
                      <a:schemeClr val="bg1">
                        <a:lumMod val="65000"/>
                      </a:schemeClr>
                    </a:gs>
                    <a:gs pos="100000">
                      <a:schemeClr val="bg1"/>
                    </a:gs>
                  </a:gsLst>
                  <a:lin ang="5400000" scaled="1"/>
                  <a:tileRect/>
                </a:gradFill>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flipH="1">
                <a:off x="2847748" y="4997051"/>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flipH="1">
                <a:off x="2847748" y="5179931"/>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flipH="1">
                <a:off x="2847748" y="5362811"/>
                <a:ext cx="2127462" cy="0"/>
              </a:xfrm>
              <a:prstGeom prst="line">
                <a:avLst/>
              </a:prstGeom>
              <a:ln w="41275"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a:off x="2847748" y="5545691"/>
                <a:ext cx="2127462" cy="0"/>
              </a:xfrm>
              <a:prstGeom prst="line">
                <a:avLst/>
              </a:prstGeom>
              <a:ln w="41275" cap="sq">
                <a:solidFill>
                  <a:schemeClr val="bg1">
                    <a:lumMod val="75000"/>
                    <a:alpha val="60000"/>
                  </a:schemeClr>
                </a:solidFill>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flipH="1">
                <a:off x="2847748" y="5728571"/>
                <a:ext cx="2127462" cy="0"/>
              </a:xfrm>
              <a:prstGeom prst="line">
                <a:avLst/>
              </a:prstGeom>
              <a:ln w="41275" cap="sq">
                <a:solidFill>
                  <a:schemeClr val="bg1">
                    <a:lumMod val="75000"/>
                    <a:alpha val="40000"/>
                  </a:schemeClr>
                </a:solidFill>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flipH="1">
                <a:off x="2847748" y="5911451"/>
                <a:ext cx="2127462" cy="0"/>
              </a:xfrm>
              <a:prstGeom prst="line">
                <a:avLst/>
              </a:prstGeom>
              <a:ln w="41275" cap="sq">
                <a:solidFill>
                  <a:schemeClr val="bg1">
                    <a:lumMod val="75000"/>
                    <a:alpha val="20000"/>
                  </a:schemeClr>
                </a:solidFill>
              </a:ln>
            </p:spPr>
            <p:style>
              <a:lnRef idx="1">
                <a:schemeClr val="accent1"/>
              </a:lnRef>
              <a:fillRef idx="0">
                <a:schemeClr val="accent1"/>
              </a:fillRef>
              <a:effectRef idx="0">
                <a:schemeClr val="accent1"/>
              </a:effectRef>
              <a:fontRef idx="minor">
                <a:schemeClr val="tx1"/>
              </a:fontRef>
            </p:style>
          </p:cxnSp>
        </p:grpSp>
        <p:sp>
          <p:nvSpPr>
            <p:cNvPr id="63" name="Freeform 62"/>
            <p:cNvSpPr/>
            <p:nvPr/>
          </p:nvSpPr>
          <p:spPr>
            <a:xfrm>
              <a:off x="3646070" y="2962298"/>
              <a:ext cx="1217879" cy="2842905"/>
            </a:xfrm>
            <a:custGeom>
              <a:avLst/>
              <a:gdLst>
                <a:gd name="connsiteX0" fmla="*/ 0 w 1233814"/>
                <a:gd name="connsiteY0" fmla="*/ 91044 h 1067309"/>
                <a:gd name="connsiteX1" fmla="*/ 93946 w 1233814"/>
                <a:gd name="connsiteY1" fmla="*/ 31546 h 1067309"/>
                <a:gd name="connsiteX2" fmla="*/ 197285 w 1233814"/>
                <a:gd name="connsiteY2" fmla="*/ 231 h 1067309"/>
                <a:gd name="connsiteX3" fmla="*/ 275573 w 1233814"/>
                <a:gd name="connsiteY3" fmla="*/ 22151 h 1067309"/>
                <a:gd name="connsiteX4" fmla="*/ 350729 w 1233814"/>
                <a:gd name="connsiteY4" fmla="*/ 103570 h 1067309"/>
                <a:gd name="connsiteX5" fmla="*/ 403965 w 1233814"/>
                <a:gd name="connsiteY5" fmla="*/ 300855 h 1067309"/>
                <a:gd name="connsiteX6" fmla="*/ 510436 w 1233814"/>
                <a:gd name="connsiteY6" fmla="*/ 795633 h 1067309"/>
                <a:gd name="connsiteX7" fmla="*/ 616907 w 1233814"/>
                <a:gd name="connsiteY7" fmla="*/ 970998 h 1067309"/>
                <a:gd name="connsiteX8" fmla="*/ 729642 w 1233814"/>
                <a:gd name="connsiteY8" fmla="*/ 1052417 h 1067309"/>
                <a:gd name="connsiteX9" fmla="*/ 879954 w 1233814"/>
                <a:gd name="connsiteY9" fmla="*/ 1055548 h 1067309"/>
                <a:gd name="connsiteX10" fmla="*/ 1002083 w 1233814"/>
                <a:gd name="connsiteY10" fmla="*/ 930288 h 1067309"/>
                <a:gd name="connsiteX11" fmla="*/ 1102291 w 1233814"/>
                <a:gd name="connsiteY11" fmla="*/ 660979 h 1067309"/>
                <a:gd name="connsiteX12" fmla="*/ 1164921 w 1233814"/>
                <a:gd name="connsiteY12" fmla="*/ 407326 h 1067309"/>
                <a:gd name="connsiteX13" fmla="*/ 1233814 w 1233814"/>
                <a:gd name="connsiteY13" fmla="*/ 188121 h 1067309"/>
                <a:gd name="connsiteX0" fmla="*/ 0 w 1221288"/>
                <a:gd name="connsiteY0" fmla="*/ 106701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16095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21288"/>
                <a:gd name="connsiteY0" fmla="*/ 125489 h 1067309"/>
                <a:gd name="connsiteX1" fmla="*/ 81420 w 1221288"/>
                <a:gd name="connsiteY1" fmla="*/ 31546 h 1067309"/>
                <a:gd name="connsiteX2" fmla="*/ 184759 w 1221288"/>
                <a:gd name="connsiteY2" fmla="*/ 231 h 1067309"/>
                <a:gd name="connsiteX3" fmla="*/ 263047 w 1221288"/>
                <a:gd name="connsiteY3" fmla="*/ 22151 h 1067309"/>
                <a:gd name="connsiteX4" fmla="*/ 338203 w 1221288"/>
                <a:gd name="connsiteY4" fmla="*/ 103570 h 1067309"/>
                <a:gd name="connsiteX5" fmla="*/ 391439 w 1221288"/>
                <a:gd name="connsiteY5" fmla="*/ 300855 h 1067309"/>
                <a:gd name="connsiteX6" fmla="*/ 497910 w 1221288"/>
                <a:gd name="connsiteY6" fmla="*/ 795633 h 1067309"/>
                <a:gd name="connsiteX7" fmla="*/ 604381 w 1221288"/>
                <a:gd name="connsiteY7" fmla="*/ 970998 h 1067309"/>
                <a:gd name="connsiteX8" fmla="*/ 717116 w 1221288"/>
                <a:gd name="connsiteY8" fmla="*/ 1052417 h 1067309"/>
                <a:gd name="connsiteX9" fmla="*/ 867428 w 1221288"/>
                <a:gd name="connsiteY9" fmla="*/ 1055548 h 1067309"/>
                <a:gd name="connsiteX10" fmla="*/ 989557 w 1221288"/>
                <a:gd name="connsiteY10" fmla="*/ 930288 h 1067309"/>
                <a:gd name="connsiteX11" fmla="*/ 1089765 w 1221288"/>
                <a:gd name="connsiteY11" fmla="*/ 660979 h 1067309"/>
                <a:gd name="connsiteX12" fmla="*/ 1152395 w 1221288"/>
                <a:gd name="connsiteY12" fmla="*/ 407326 h 1067309"/>
                <a:gd name="connsiteX13" fmla="*/ 1221288 w 1221288"/>
                <a:gd name="connsiteY13" fmla="*/ 188121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9471"/>
                <a:gd name="connsiteY0" fmla="*/ 125489 h 1067309"/>
                <a:gd name="connsiteX1" fmla="*/ 81420 w 1249471"/>
                <a:gd name="connsiteY1" fmla="*/ 31546 h 1067309"/>
                <a:gd name="connsiteX2" fmla="*/ 184759 w 1249471"/>
                <a:gd name="connsiteY2" fmla="*/ 231 h 1067309"/>
                <a:gd name="connsiteX3" fmla="*/ 263047 w 1249471"/>
                <a:gd name="connsiteY3" fmla="*/ 22151 h 1067309"/>
                <a:gd name="connsiteX4" fmla="*/ 338203 w 1249471"/>
                <a:gd name="connsiteY4" fmla="*/ 103570 h 1067309"/>
                <a:gd name="connsiteX5" fmla="*/ 391439 w 1249471"/>
                <a:gd name="connsiteY5" fmla="*/ 300855 h 1067309"/>
                <a:gd name="connsiteX6" fmla="*/ 497910 w 1249471"/>
                <a:gd name="connsiteY6" fmla="*/ 795633 h 1067309"/>
                <a:gd name="connsiteX7" fmla="*/ 604381 w 1249471"/>
                <a:gd name="connsiteY7" fmla="*/ 970998 h 1067309"/>
                <a:gd name="connsiteX8" fmla="*/ 717116 w 1249471"/>
                <a:gd name="connsiteY8" fmla="*/ 1052417 h 1067309"/>
                <a:gd name="connsiteX9" fmla="*/ 867428 w 1249471"/>
                <a:gd name="connsiteY9" fmla="*/ 1055548 h 1067309"/>
                <a:gd name="connsiteX10" fmla="*/ 989557 w 1249471"/>
                <a:gd name="connsiteY10" fmla="*/ 930288 h 1067309"/>
                <a:gd name="connsiteX11" fmla="*/ 1089765 w 1249471"/>
                <a:gd name="connsiteY11" fmla="*/ 660979 h 1067309"/>
                <a:gd name="connsiteX12" fmla="*/ 1152395 w 1249471"/>
                <a:gd name="connsiteY12" fmla="*/ 407326 h 1067309"/>
                <a:gd name="connsiteX13" fmla="*/ 1249471 w 1249471"/>
                <a:gd name="connsiteY13" fmla="*/ 166200 h 1067309"/>
                <a:gd name="connsiteX0" fmla="*/ 0 w 1243208"/>
                <a:gd name="connsiteY0" fmla="*/ 125489 h 1067309"/>
                <a:gd name="connsiteX1" fmla="*/ 81420 w 1243208"/>
                <a:gd name="connsiteY1" fmla="*/ 31546 h 1067309"/>
                <a:gd name="connsiteX2" fmla="*/ 184759 w 1243208"/>
                <a:gd name="connsiteY2" fmla="*/ 231 h 1067309"/>
                <a:gd name="connsiteX3" fmla="*/ 263047 w 1243208"/>
                <a:gd name="connsiteY3" fmla="*/ 22151 h 1067309"/>
                <a:gd name="connsiteX4" fmla="*/ 338203 w 1243208"/>
                <a:gd name="connsiteY4" fmla="*/ 103570 h 1067309"/>
                <a:gd name="connsiteX5" fmla="*/ 391439 w 1243208"/>
                <a:gd name="connsiteY5" fmla="*/ 300855 h 1067309"/>
                <a:gd name="connsiteX6" fmla="*/ 497910 w 1243208"/>
                <a:gd name="connsiteY6" fmla="*/ 795633 h 1067309"/>
                <a:gd name="connsiteX7" fmla="*/ 604381 w 1243208"/>
                <a:gd name="connsiteY7" fmla="*/ 970998 h 1067309"/>
                <a:gd name="connsiteX8" fmla="*/ 717116 w 1243208"/>
                <a:gd name="connsiteY8" fmla="*/ 1052417 h 1067309"/>
                <a:gd name="connsiteX9" fmla="*/ 867428 w 1243208"/>
                <a:gd name="connsiteY9" fmla="*/ 1055548 h 1067309"/>
                <a:gd name="connsiteX10" fmla="*/ 989557 w 1243208"/>
                <a:gd name="connsiteY10" fmla="*/ 930288 h 1067309"/>
                <a:gd name="connsiteX11" fmla="*/ 1089765 w 1243208"/>
                <a:gd name="connsiteY11" fmla="*/ 660979 h 1067309"/>
                <a:gd name="connsiteX12" fmla="*/ 1152395 w 1243208"/>
                <a:gd name="connsiteY12" fmla="*/ 407326 h 1067309"/>
                <a:gd name="connsiteX13" fmla="*/ 1243208 w 1243208"/>
                <a:gd name="connsiteY13" fmla="*/ 153674 h 1067309"/>
                <a:gd name="connsiteX0" fmla="*/ 0 w 1252603"/>
                <a:gd name="connsiteY0" fmla="*/ 125489 h 1067309"/>
                <a:gd name="connsiteX1" fmla="*/ 81420 w 1252603"/>
                <a:gd name="connsiteY1" fmla="*/ 31546 h 1067309"/>
                <a:gd name="connsiteX2" fmla="*/ 184759 w 1252603"/>
                <a:gd name="connsiteY2" fmla="*/ 231 h 1067309"/>
                <a:gd name="connsiteX3" fmla="*/ 263047 w 1252603"/>
                <a:gd name="connsiteY3" fmla="*/ 22151 h 1067309"/>
                <a:gd name="connsiteX4" fmla="*/ 338203 w 1252603"/>
                <a:gd name="connsiteY4" fmla="*/ 103570 h 1067309"/>
                <a:gd name="connsiteX5" fmla="*/ 391439 w 1252603"/>
                <a:gd name="connsiteY5" fmla="*/ 300855 h 1067309"/>
                <a:gd name="connsiteX6" fmla="*/ 497910 w 1252603"/>
                <a:gd name="connsiteY6" fmla="*/ 795633 h 1067309"/>
                <a:gd name="connsiteX7" fmla="*/ 604381 w 1252603"/>
                <a:gd name="connsiteY7" fmla="*/ 970998 h 1067309"/>
                <a:gd name="connsiteX8" fmla="*/ 717116 w 1252603"/>
                <a:gd name="connsiteY8" fmla="*/ 1052417 h 1067309"/>
                <a:gd name="connsiteX9" fmla="*/ 867428 w 1252603"/>
                <a:gd name="connsiteY9" fmla="*/ 1055548 h 1067309"/>
                <a:gd name="connsiteX10" fmla="*/ 989557 w 1252603"/>
                <a:gd name="connsiteY10" fmla="*/ 930288 h 1067309"/>
                <a:gd name="connsiteX11" fmla="*/ 1089765 w 1252603"/>
                <a:gd name="connsiteY11" fmla="*/ 660979 h 1067309"/>
                <a:gd name="connsiteX12" fmla="*/ 1152395 w 1252603"/>
                <a:gd name="connsiteY12" fmla="*/ 407326 h 1067309"/>
                <a:gd name="connsiteX13" fmla="*/ 1252603 w 1252603"/>
                <a:gd name="connsiteY13" fmla="*/ 156806 h 1067309"/>
                <a:gd name="connsiteX0" fmla="*/ 0 w 1171183"/>
                <a:gd name="connsiteY0" fmla="*/ 31546 h 1067309"/>
                <a:gd name="connsiteX1" fmla="*/ 103339 w 1171183"/>
                <a:gd name="connsiteY1" fmla="*/ 231 h 1067309"/>
                <a:gd name="connsiteX2" fmla="*/ 181627 w 1171183"/>
                <a:gd name="connsiteY2" fmla="*/ 22151 h 1067309"/>
                <a:gd name="connsiteX3" fmla="*/ 256783 w 1171183"/>
                <a:gd name="connsiteY3" fmla="*/ 103570 h 1067309"/>
                <a:gd name="connsiteX4" fmla="*/ 310019 w 1171183"/>
                <a:gd name="connsiteY4" fmla="*/ 300855 h 1067309"/>
                <a:gd name="connsiteX5" fmla="*/ 416490 w 1171183"/>
                <a:gd name="connsiteY5" fmla="*/ 795633 h 1067309"/>
                <a:gd name="connsiteX6" fmla="*/ 522961 w 1171183"/>
                <a:gd name="connsiteY6" fmla="*/ 970998 h 1067309"/>
                <a:gd name="connsiteX7" fmla="*/ 635696 w 1171183"/>
                <a:gd name="connsiteY7" fmla="*/ 1052417 h 1067309"/>
                <a:gd name="connsiteX8" fmla="*/ 786008 w 1171183"/>
                <a:gd name="connsiteY8" fmla="*/ 1055548 h 1067309"/>
                <a:gd name="connsiteX9" fmla="*/ 908137 w 1171183"/>
                <a:gd name="connsiteY9" fmla="*/ 930288 h 1067309"/>
                <a:gd name="connsiteX10" fmla="*/ 1008345 w 1171183"/>
                <a:gd name="connsiteY10" fmla="*/ 660979 h 1067309"/>
                <a:gd name="connsiteX11" fmla="*/ 1070975 w 1171183"/>
                <a:gd name="connsiteY11" fmla="*/ 407326 h 1067309"/>
                <a:gd name="connsiteX12" fmla="*/ 1171183 w 1171183"/>
                <a:gd name="connsiteY12" fmla="*/ 156806 h 1067309"/>
                <a:gd name="connsiteX0" fmla="*/ 0 w 1578807"/>
                <a:gd name="connsiteY0" fmla="*/ 14567 h 1069609"/>
                <a:gd name="connsiteX1" fmla="*/ 510963 w 1578807"/>
                <a:gd name="connsiteY1" fmla="*/ 2531 h 1069609"/>
                <a:gd name="connsiteX2" fmla="*/ 589251 w 1578807"/>
                <a:gd name="connsiteY2" fmla="*/ 24451 h 1069609"/>
                <a:gd name="connsiteX3" fmla="*/ 664407 w 1578807"/>
                <a:gd name="connsiteY3" fmla="*/ 105870 h 1069609"/>
                <a:gd name="connsiteX4" fmla="*/ 717643 w 1578807"/>
                <a:gd name="connsiteY4" fmla="*/ 303155 h 1069609"/>
                <a:gd name="connsiteX5" fmla="*/ 824114 w 1578807"/>
                <a:gd name="connsiteY5" fmla="*/ 797933 h 1069609"/>
                <a:gd name="connsiteX6" fmla="*/ 930585 w 1578807"/>
                <a:gd name="connsiteY6" fmla="*/ 973298 h 1069609"/>
                <a:gd name="connsiteX7" fmla="*/ 1043320 w 1578807"/>
                <a:gd name="connsiteY7" fmla="*/ 1054717 h 1069609"/>
                <a:gd name="connsiteX8" fmla="*/ 1193632 w 1578807"/>
                <a:gd name="connsiteY8" fmla="*/ 1057848 h 1069609"/>
                <a:gd name="connsiteX9" fmla="*/ 1315761 w 1578807"/>
                <a:gd name="connsiteY9" fmla="*/ 932588 h 1069609"/>
                <a:gd name="connsiteX10" fmla="*/ 1415969 w 1578807"/>
                <a:gd name="connsiteY10" fmla="*/ 663279 h 1069609"/>
                <a:gd name="connsiteX11" fmla="*/ 1478599 w 1578807"/>
                <a:gd name="connsiteY11" fmla="*/ 409626 h 1069609"/>
                <a:gd name="connsiteX12" fmla="*/ 1578807 w 1578807"/>
                <a:gd name="connsiteY12" fmla="*/ 159106 h 1069609"/>
                <a:gd name="connsiteX0" fmla="*/ 0 w 1578807"/>
                <a:gd name="connsiteY0" fmla="*/ 14567 h 1069609"/>
                <a:gd name="connsiteX1" fmla="*/ 510963 w 1578807"/>
                <a:gd name="connsiteY1" fmla="*/ 2531 h 1069609"/>
                <a:gd name="connsiteX2" fmla="*/ 589251 w 1578807"/>
                <a:gd name="connsiteY2" fmla="*/ 24451 h 1069609"/>
                <a:gd name="connsiteX3" fmla="*/ 664407 w 1578807"/>
                <a:gd name="connsiteY3" fmla="*/ 105870 h 1069609"/>
                <a:gd name="connsiteX4" fmla="*/ 717643 w 1578807"/>
                <a:gd name="connsiteY4" fmla="*/ 303155 h 1069609"/>
                <a:gd name="connsiteX5" fmla="*/ 824114 w 1578807"/>
                <a:gd name="connsiteY5" fmla="*/ 797933 h 1069609"/>
                <a:gd name="connsiteX6" fmla="*/ 930585 w 1578807"/>
                <a:gd name="connsiteY6" fmla="*/ 973298 h 1069609"/>
                <a:gd name="connsiteX7" fmla="*/ 1043320 w 1578807"/>
                <a:gd name="connsiteY7" fmla="*/ 1054717 h 1069609"/>
                <a:gd name="connsiteX8" fmla="*/ 1193632 w 1578807"/>
                <a:gd name="connsiteY8" fmla="*/ 1057848 h 1069609"/>
                <a:gd name="connsiteX9" fmla="*/ 1315761 w 1578807"/>
                <a:gd name="connsiteY9" fmla="*/ 932588 h 1069609"/>
                <a:gd name="connsiteX10" fmla="*/ 1415969 w 1578807"/>
                <a:gd name="connsiteY10" fmla="*/ 663279 h 1069609"/>
                <a:gd name="connsiteX11" fmla="*/ 1478599 w 1578807"/>
                <a:gd name="connsiteY11" fmla="*/ 409626 h 1069609"/>
                <a:gd name="connsiteX12" fmla="*/ 1578807 w 1578807"/>
                <a:gd name="connsiteY12" fmla="*/ 159106 h 1069609"/>
                <a:gd name="connsiteX0" fmla="*/ 0 w 1578807"/>
                <a:gd name="connsiteY0" fmla="*/ 12036 h 1067078"/>
                <a:gd name="connsiteX1" fmla="*/ 510963 w 1578807"/>
                <a:gd name="connsiteY1" fmla="*/ 0 h 1067078"/>
                <a:gd name="connsiteX2" fmla="*/ 589251 w 1578807"/>
                <a:gd name="connsiteY2" fmla="*/ 21920 h 1067078"/>
                <a:gd name="connsiteX3" fmla="*/ 664407 w 1578807"/>
                <a:gd name="connsiteY3" fmla="*/ 103339 h 1067078"/>
                <a:gd name="connsiteX4" fmla="*/ 717643 w 1578807"/>
                <a:gd name="connsiteY4" fmla="*/ 300624 h 1067078"/>
                <a:gd name="connsiteX5" fmla="*/ 824114 w 1578807"/>
                <a:gd name="connsiteY5" fmla="*/ 795402 h 1067078"/>
                <a:gd name="connsiteX6" fmla="*/ 930585 w 1578807"/>
                <a:gd name="connsiteY6" fmla="*/ 970767 h 1067078"/>
                <a:gd name="connsiteX7" fmla="*/ 1043320 w 1578807"/>
                <a:gd name="connsiteY7" fmla="*/ 1052186 h 1067078"/>
                <a:gd name="connsiteX8" fmla="*/ 1193632 w 1578807"/>
                <a:gd name="connsiteY8" fmla="*/ 1055317 h 1067078"/>
                <a:gd name="connsiteX9" fmla="*/ 1315761 w 1578807"/>
                <a:gd name="connsiteY9" fmla="*/ 930057 h 1067078"/>
                <a:gd name="connsiteX10" fmla="*/ 1415969 w 1578807"/>
                <a:gd name="connsiteY10" fmla="*/ 660748 h 1067078"/>
                <a:gd name="connsiteX11" fmla="*/ 1478599 w 1578807"/>
                <a:gd name="connsiteY11" fmla="*/ 407095 h 1067078"/>
                <a:gd name="connsiteX12" fmla="*/ 1578807 w 1578807"/>
                <a:gd name="connsiteY12" fmla="*/ 156575 h 1067078"/>
                <a:gd name="connsiteX0" fmla="*/ 0 w 1578807"/>
                <a:gd name="connsiteY0" fmla="*/ 13248 h 1068290"/>
                <a:gd name="connsiteX1" fmla="*/ 510963 w 1578807"/>
                <a:gd name="connsiteY1" fmla="*/ 1212 h 1068290"/>
                <a:gd name="connsiteX2" fmla="*/ 605776 w 1578807"/>
                <a:gd name="connsiteY2" fmla="*/ 12115 h 1068290"/>
                <a:gd name="connsiteX3" fmla="*/ 664407 w 1578807"/>
                <a:gd name="connsiteY3" fmla="*/ 104551 h 1068290"/>
                <a:gd name="connsiteX4" fmla="*/ 717643 w 1578807"/>
                <a:gd name="connsiteY4" fmla="*/ 301836 h 1068290"/>
                <a:gd name="connsiteX5" fmla="*/ 824114 w 1578807"/>
                <a:gd name="connsiteY5" fmla="*/ 796614 h 1068290"/>
                <a:gd name="connsiteX6" fmla="*/ 930585 w 1578807"/>
                <a:gd name="connsiteY6" fmla="*/ 971979 h 1068290"/>
                <a:gd name="connsiteX7" fmla="*/ 1043320 w 1578807"/>
                <a:gd name="connsiteY7" fmla="*/ 1053398 h 1068290"/>
                <a:gd name="connsiteX8" fmla="*/ 1193632 w 1578807"/>
                <a:gd name="connsiteY8" fmla="*/ 1056529 h 1068290"/>
                <a:gd name="connsiteX9" fmla="*/ 1315761 w 1578807"/>
                <a:gd name="connsiteY9" fmla="*/ 931269 h 1068290"/>
                <a:gd name="connsiteX10" fmla="*/ 1415969 w 1578807"/>
                <a:gd name="connsiteY10" fmla="*/ 661960 h 1068290"/>
                <a:gd name="connsiteX11" fmla="*/ 1478599 w 1578807"/>
                <a:gd name="connsiteY11" fmla="*/ 408307 h 1068290"/>
                <a:gd name="connsiteX12" fmla="*/ 1578807 w 1578807"/>
                <a:gd name="connsiteY12" fmla="*/ 157787 h 1068290"/>
                <a:gd name="connsiteX0" fmla="*/ 0 w 1578807"/>
                <a:gd name="connsiteY0" fmla="*/ 17655 h 1072697"/>
                <a:gd name="connsiteX1" fmla="*/ 420074 w 1578807"/>
                <a:gd name="connsiteY1" fmla="*/ 110 h 1072697"/>
                <a:gd name="connsiteX2" fmla="*/ 605776 w 1578807"/>
                <a:gd name="connsiteY2" fmla="*/ 16522 h 1072697"/>
                <a:gd name="connsiteX3" fmla="*/ 664407 w 1578807"/>
                <a:gd name="connsiteY3" fmla="*/ 108958 h 1072697"/>
                <a:gd name="connsiteX4" fmla="*/ 717643 w 1578807"/>
                <a:gd name="connsiteY4" fmla="*/ 306243 h 1072697"/>
                <a:gd name="connsiteX5" fmla="*/ 824114 w 1578807"/>
                <a:gd name="connsiteY5" fmla="*/ 801021 h 1072697"/>
                <a:gd name="connsiteX6" fmla="*/ 930585 w 1578807"/>
                <a:gd name="connsiteY6" fmla="*/ 976386 h 1072697"/>
                <a:gd name="connsiteX7" fmla="*/ 1043320 w 1578807"/>
                <a:gd name="connsiteY7" fmla="*/ 1057805 h 1072697"/>
                <a:gd name="connsiteX8" fmla="*/ 1193632 w 1578807"/>
                <a:gd name="connsiteY8" fmla="*/ 1060936 h 1072697"/>
                <a:gd name="connsiteX9" fmla="*/ 1315761 w 1578807"/>
                <a:gd name="connsiteY9" fmla="*/ 935676 h 1072697"/>
                <a:gd name="connsiteX10" fmla="*/ 1415969 w 1578807"/>
                <a:gd name="connsiteY10" fmla="*/ 666367 h 1072697"/>
                <a:gd name="connsiteX11" fmla="*/ 1478599 w 1578807"/>
                <a:gd name="connsiteY11" fmla="*/ 412714 h 1072697"/>
                <a:gd name="connsiteX12" fmla="*/ 1578807 w 1578807"/>
                <a:gd name="connsiteY12" fmla="*/ 162194 h 1072697"/>
                <a:gd name="connsiteX0" fmla="*/ 0 w 1581561"/>
                <a:gd name="connsiteY0" fmla="*/ 6528 h 1072587"/>
                <a:gd name="connsiteX1" fmla="*/ 422828 w 1581561"/>
                <a:gd name="connsiteY1" fmla="*/ 0 h 1072587"/>
                <a:gd name="connsiteX2" fmla="*/ 608530 w 1581561"/>
                <a:gd name="connsiteY2" fmla="*/ 16412 h 1072587"/>
                <a:gd name="connsiteX3" fmla="*/ 667161 w 1581561"/>
                <a:gd name="connsiteY3" fmla="*/ 108848 h 1072587"/>
                <a:gd name="connsiteX4" fmla="*/ 720397 w 1581561"/>
                <a:gd name="connsiteY4" fmla="*/ 306133 h 1072587"/>
                <a:gd name="connsiteX5" fmla="*/ 826868 w 1581561"/>
                <a:gd name="connsiteY5" fmla="*/ 800911 h 1072587"/>
                <a:gd name="connsiteX6" fmla="*/ 933339 w 1581561"/>
                <a:gd name="connsiteY6" fmla="*/ 976276 h 1072587"/>
                <a:gd name="connsiteX7" fmla="*/ 1046074 w 1581561"/>
                <a:gd name="connsiteY7" fmla="*/ 1057695 h 1072587"/>
                <a:gd name="connsiteX8" fmla="*/ 1196386 w 1581561"/>
                <a:gd name="connsiteY8" fmla="*/ 1060826 h 1072587"/>
                <a:gd name="connsiteX9" fmla="*/ 1318515 w 1581561"/>
                <a:gd name="connsiteY9" fmla="*/ 935566 h 1072587"/>
                <a:gd name="connsiteX10" fmla="*/ 1418723 w 1581561"/>
                <a:gd name="connsiteY10" fmla="*/ 666257 h 1072587"/>
                <a:gd name="connsiteX11" fmla="*/ 1481353 w 1581561"/>
                <a:gd name="connsiteY11" fmla="*/ 412604 h 1072587"/>
                <a:gd name="connsiteX12" fmla="*/ 1581561 w 1581561"/>
                <a:gd name="connsiteY12" fmla="*/ 162084 h 1072587"/>
                <a:gd name="connsiteX0" fmla="*/ 0 w 1581561"/>
                <a:gd name="connsiteY0" fmla="*/ 6528 h 1072587"/>
                <a:gd name="connsiteX1" fmla="*/ 422828 w 1581561"/>
                <a:gd name="connsiteY1" fmla="*/ 0 h 1072587"/>
                <a:gd name="connsiteX2" fmla="*/ 608530 w 1581561"/>
                <a:gd name="connsiteY2" fmla="*/ 16412 h 1072587"/>
                <a:gd name="connsiteX3" fmla="*/ 667161 w 1581561"/>
                <a:gd name="connsiteY3" fmla="*/ 108848 h 1072587"/>
                <a:gd name="connsiteX4" fmla="*/ 720397 w 1581561"/>
                <a:gd name="connsiteY4" fmla="*/ 306133 h 1072587"/>
                <a:gd name="connsiteX5" fmla="*/ 826868 w 1581561"/>
                <a:gd name="connsiteY5" fmla="*/ 800911 h 1072587"/>
                <a:gd name="connsiteX6" fmla="*/ 933339 w 1581561"/>
                <a:gd name="connsiteY6" fmla="*/ 976276 h 1072587"/>
                <a:gd name="connsiteX7" fmla="*/ 1046074 w 1581561"/>
                <a:gd name="connsiteY7" fmla="*/ 1057695 h 1072587"/>
                <a:gd name="connsiteX8" fmla="*/ 1196386 w 1581561"/>
                <a:gd name="connsiteY8" fmla="*/ 1060826 h 1072587"/>
                <a:gd name="connsiteX9" fmla="*/ 1318515 w 1581561"/>
                <a:gd name="connsiteY9" fmla="*/ 935566 h 1072587"/>
                <a:gd name="connsiteX10" fmla="*/ 1418723 w 1581561"/>
                <a:gd name="connsiteY10" fmla="*/ 666257 h 1072587"/>
                <a:gd name="connsiteX11" fmla="*/ 1481353 w 1581561"/>
                <a:gd name="connsiteY11" fmla="*/ 412604 h 1072587"/>
                <a:gd name="connsiteX12" fmla="*/ 1581561 w 1581561"/>
                <a:gd name="connsiteY12" fmla="*/ 162084 h 1072587"/>
                <a:gd name="connsiteX0" fmla="*/ 0 w 1581561"/>
                <a:gd name="connsiteY0" fmla="*/ 0 h 1066059"/>
                <a:gd name="connsiteX1" fmla="*/ 608530 w 1581561"/>
                <a:gd name="connsiteY1" fmla="*/ 9884 h 1066059"/>
                <a:gd name="connsiteX2" fmla="*/ 667161 w 1581561"/>
                <a:gd name="connsiteY2" fmla="*/ 102320 h 1066059"/>
                <a:gd name="connsiteX3" fmla="*/ 720397 w 1581561"/>
                <a:gd name="connsiteY3" fmla="*/ 299605 h 1066059"/>
                <a:gd name="connsiteX4" fmla="*/ 826868 w 1581561"/>
                <a:gd name="connsiteY4" fmla="*/ 794383 h 1066059"/>
                <a:gd name="connsiteX5" fmla="*/ 933339 w 1581561"/>
                <a:gd name="connsiteY5" fmla="*/ 969748 h 1066059"/>
                <a:gd name="connsiteX6" fmla="*/ 1046074 w 1581561"/>
                <a:gd name="connsiteY6" fmla="*/ 1051167 h 1066059"/>
                <a:gd name="connsiteX7" fmla="*/ 1196386 w 1581561"/>
                <a:gd name="connsiteY7" fmla="*/ 1054298 h 1066059"/>
                <a:gd name="connsiteX8" fmla="*/ 1318515 w 1581561"/>
                <a:gd name="connsiteY8" fmla="*/ 929038 h 1066059"/>
                <a:gd name="connsiteX9" fmla="*/ 1418723 w 1581561"/>
                <a:gd name="connsiteY9" fmla="*/ 659729 h 1066059"/>
                <a:gd name="connsiteX10" fmla="*/ 1481353 w 1581561"/>
                <a:gd name="connsiteY10" fmla="*/ 406076 h 1066059"/>
                <a:gd name="connsiteX11" fmla="*/ 1581561 w 1581561"/>
                <a:gd name="connsiteY11" fmla="*/ 155556 h 1066059"/>
                <a:gd name="connsiteX0" fmla="*/ 0 w 1581561"/>
                <a:gd name="connsiteY0" fmla="*/ 0 h 1066059"/>
                <a:gd name="connsiteX1" fmla="*/ 608530 w 1581561"/>
                <a:gd name="connsiteY1" fmla="*/ 9884 h 1066059"/>
                <a:gd name="connsiteX2" fmla="*/ 667161 w 1581561"/>
                <a:gd name="connsiteY2" fmla="*/ 102320 h 1066059"/>
                <a:gd name="connsiteX3" fmla="*/ 720397 w 1581561"/>
                <a:gd name="connsiteY3" fmla="*/ 299605 h 1066059"/>
                <a:gd name="connsiteX4" fmla="*/ 826868 w 1581561"/>
                <a:gd name="connsiteY4" fmla="*/ 794383 h 1066059"/>
                <a:gd name="connsiteX5" fmla="*/ 933339 w 1581561"/>
                <a:gd name="connsiteY5" fmla="*/ 969748 h 1066059"/>
                <a:gd name="connsiteX6" fmla="*/ 1046074 w 1581561"/>
                <a:gd name="connsiteY6" fmla="*/ 1051167 h 1066059"/>
                <a:gd name="connsiteX7" fmla="*/ 1196386 w 1581561"/>
                <a:gd name="connsiteY7" fmla="*/ 1054298 h 1066059"/>
                <a:gd name="connsiteX8" fmla="*/ 1318515 w 1581561"/>
                <a:gd name="connsiteY8" fmla="*/ 929038 h 1066059"/>
                <a:gd name="connsiteX9" fmla="*/ 1418723 w 1581561"/>
                <a:gd name="connsiteY9" fmla="*/ 659729 h 1066059"/>
                <a:gd name="connsiteX10" fmla="*/ 1481353 w 1581561"/>
                <a:gd name="connsiteY10" fmla="*/ 406076 h 1066059"/>
                <a:gd name="connsiteX11" fmla="*/ 1581561 w 1581561"/>
                <a:gd name="connsiteY11" fmla="*/ 155556 h 1066059"/>
                <a:gd name="connsiteX0" fmla="*/ 0 w 1581561"/>
                <a:gd name="connsiteY0" fmla="*/ 0 h 1066059"/>
                <a:gd name="connsiteX1" fmla="*/ 667161 w 1581561"/>
                <a:gd name="connsiteY1" fmla="*/ 102320 h 1066059"/>
                <a:gd name="connsiteX2" fmla="*/ 720397 w 1581561"/>
                <a:gd name="connsiteY2" fmla="*/ 299605 h 1066059"/>
                <a:gd name="connsiteX3" fmla="*/ 826868 w 1581561"/>
                <a:gd name="connsiteY3" fmla="*/ 794383 h 1066059"/>
                <a:gd name="connsiteX4" fmla="*/ 933339 w 1581561"/>
                <a:gd name="connsiteY4" fmla="*/ 969748 h 1066059"/>
                <a:gd name="connsiteX5" fmla="*/ 1046074 w 1581561"/>
                <a:gd name="connsiteY5" fmla="*/ 1051167 h 1066059"/>
                <a:gd name="connsiteX6" fmla="*/ 1196386 w 1581561"/>
                <a:gd name="connsiteY6" fmla="*/ 1054298 h 1066059"/>
                <a:gd name="connsiteX7" fmla="*/ 1318515 w 1581561"/>
                <a:gd name="connsiteY7" fmla="*/ 929038 h 1066059"/>
                <a:gd name="connsiteX8" fmla="*/ 1418723 w 1581561"/>
                <a:gd name="connsiteY8" fmla="*/ 659729 h 1066059"/>
                <a:gd name="connsiteX9" fmla="*/ 1481353 w 1581561"/>
                <a:gd name="connsiteY9" fmla="*/ 406076 h 1066059"/>
                <a:gd name="connsiteX10" fmla="*/ 1581561 w 1581561"/>
                <a:gd name="connsiteY10" fmla="*/ 155556 h 1066059"/>
                <a:gd name="connsiteX0" fmla="*/ 0 w 1113970"/>
                <a:gd name="connsiteY0" fmla="*/ 0 h 2250623"/>
                <a:gd name="connsiteX1" fmla="*/ 199570 w 1113970"/>
                <a:gd name="connsiteY1" fmla="*/ 1286884 h 2250623"/>
                <a:gd name="connsiteX2" fmla="*/ 252806 w 1113970"/>
                <a:gd name="connsiteY2" fmla="*/ 1484169 h 2250623"/>
                <a:gd name="connsiteX3" fmla="*/ 359277 w 1113970"/>
                <a:gd name="connsiteY3" fmla="*/ 1978947 h 2250623"/>
                <a:gd name="connsiteX4" fmla="*/ 465748 w 1113970"/>
                <a:gd name="connsiteY4" fmla="*/ 2154312 h 2250623"/>
                <a:gd name="connsiteX5" fmla="*/ 578483 w 1113970"/>
                <a:gd name="connsiteY5" fmla="*/ 2235731 h 2250623"/>
                <a:gd name="connsiteX6" fmla="*/ 728795 w 1113970"/>
                <a:gd name="connsiteY6" fmla="*/ 2238862 h 2250623"/>
                <a:gd name="connsiteX7" fmla="*/ 850924 w 1113970"/>
                <a:gd name="connsiteY7" fmla="*/ 2113602 h 2250623"/>
                <a:gd name="connsiteX8" fmla="*/ 951132 w 1113970"/>
                <a:gd name="connsiteY8" fmla="*/ 1844293 h 2250623"/>
                <a:gd name="connsiteX9" fmla="*/ 1013762 w 1113970"/>
                <a:gd name="connsiteY9" fmla="*/ 1590640 h 2250623"/>
                <a:gd name="connsiteX10" fmla="*/ 1113970 w 1113970"/>
                <a:gd name="connsiteY10" fmla="*/ 1340120 h 2250623"/>
                <a:gd name="connsiteX0" fmla="*/ 0 w 1113970"/>
                <a:gd name="connsiteY0" fmla="*/ 0 h 2250623"/>
                <a:gd name="connsiteX1" fmla="*/ 199570 w 1113970"/>
                <a:gd name="connsiteY1" fmla="*/ 1286884 h 2250623"/>
                <a:gd name="connsiteX2" fmla="*/ 252806 w 1113970"/>
                <a:gd name="connsiteY2" fmla="*/ 1484169 h 2250623"/>
                <a:gd name="connsiteX3" fmla="*/ 359277 w 1113970"/>
                <a:gd name="connsiteY3" fmla="*/ 1978947 h 2250623"/>
                <a:gd name="connsiteX4" fmla="*/ 465748 w 1113970"/>
                <a:gd name="connsiteY4" fmla="*/ 2154312 h 2250623"/>
                <a:gd name="connsiteX5" fmla="*/ 578483 w 1113970"/>
                <a:gd name="connsiteY5" fmla="*/ 2235731 h 2250623"/>
                <a:gd name="connsiteX6" fmla="*/ 728795 w 1113970"/>
                <a:gd name="connsiteY6" fmla="*/ 2238862 h 2250623"/>
                <a:gd name="connsiteX7" fmla="*/ 850924 w 1113970"/>
                <a:gd name="connsiteY7" fmla="*/ 2113602 h 2250623"/>
                <a:gd name="connsiteX8" fmla="*/ 951132 w 1113970"/>
                <a:gd name="connsiteY8" fmla="*/ 1844293 h 2250623"/>
                <a:gd name="connsiteX9" fmla="*/ 1013762 w 1113970"/>
                <a:gd name="connsiteY9" fmla="*/ 1590640 h 2250623"/>
                <a:gd name="connsiteX10" fmla="*/ 1113970 w 1113970"/>
                <a:gd name="connsiteY10" fmla="*/ 1340120 h 2250623"/>
                <a:gd name="connsiteX0" fmla="*/ 0 w 1113970"/>
                <a:gd name="connsiteY0" fmla="*/ 0 h 2250623"/>
                <a:gd name="connsiteX1" fmla="*/ 199570 w 1113970"/>
                <a:gd name="connsiteY1" fmla="*/ 1286884 h 2250623"/>
                <a:gd name="connsiteX2" fmla="*/ 252806 w 1113970"/>
                <a:gd name="connsiteY2" fmla="*/ 1484169 h 2250623"/>
                <a:gd name="connsiteX3" fmla="*/ 359277 w 1113970"/>
                <a:gd name="connsiteY3" fmla="*/ 1978947 h 2250623"/>
                <a:gd name="connsiteX4" fmla="*/ 465748 w 1113970"/>
                <a:gd name="connsiteY4" fmla="*/ 2154312 h 2250623"/>
                <a:gd name="connsiteX5" fmla="*/ 578483 w 1113970"/>
                <a:gd name="connsiteY5" fmla="*/ 2235731 h 2250623"/>
                <a:gd name="connsiteX6" fmla="*/ 728795 w 1113970"/>
                <a:gd name="connsiteY6" fmla="*/ 2238862 h 2250623"/>
                <a:gd name="connsiteX7" fmla="*/ 850924 w 1113970"/>
                <a:gd name="connsiteY7" fmla="*/ 2113602 h 2250623"/>
                <a:gd name="connsiteX8" fmla="*/ 951132 w 1113970"/>
                <a:gd name="connsiteY8" fmla="*/ 1844293 h 2250623"/>
                <a:gd name="connsiteX9" fmla="*/ 1013762 w 1113970"/>
                <a:gd name="connsiteY9" fmla="*/ 1590640 h 2250623"/>
                <a:gd name="connsiteX10" fmla="*/ 1113970 w 1113970"/>
                <a:gd name="connsiteY10" fmla="*/ 1340120 h 2250623"/>
                <a:gd name="connsiteX0" fmla="*/ 0 w 1113970"/>
                <a:gd name="connsiteY0" fmla="*/ 0 h 2250623"/>
                <a:gd name="connsiteX1" fmla="*/ 199570 w 1113970"/>
                <a:gd name="connsiteY1" fmla="*/ 1286884 h 2250623"/>
                <a:gd name="connsiteX2" fmla="*/ 359277 w 1113970"/>
                <a:gd name="connsiteY2" fmla="*/ 1978947 h 2250623"/>
                <a:gd name="connsiteX3" fmla="*/ 465748 w 1113970"/>
                <a:gd name="connsiteY3" fmla="*/ 2154312 h 2250623"/>
                <a:gd name="connsiteX4" fmla="*/ 578483 w 1113970"/>
                <a:gd name="connsiteY4" fmla="*/ 2235731 h 2250623"/>
                <a:gd name="connsiteX5" fmla="*/ 728795 w 1113970"/>
                <a:gd name="connsiteY5" fmla="*/ 2238862 h 2250623"/>
                <a:gd name="connsiteX6" fmla="*/ 850924 w 1113970"/>
                <a:gd name="connsiteY6" fmla="*/ 2113602 h 2250623"/>
                <a:gd name="connsiteX7" fmla="*/ 951132 w 1113970"/>
                <a:gd name="connsiteY7" fmla="*/ 1844293 h 2250623"/>
                <a:gd name="connsiteX8" fmla="*/ 1013762 w 1113970"/>
                <a:gd name="connsiteY8" fmla="*/ 1590640 h 2250623"/>
                <a:gd name="connsiteX9" fmla="*/ 1113970 w 1113970"/>
                <a:gd name="connsiteY9" fmla="*/ 1340120 h 2250623"/>
                <a:gd name="connsiteX0" fmla="*/ 0 w 1217879"/>
                <a:gd name="connsiteY0" fmla="*/ 0 h 2842905"/>
                <a:gd name="connsiteX1" fmla="*/ 303479 w 1217879"/>
                <a:gd name="connsiteY1" fmla="*/ 1879166 h 2842905"/>
                <a:gd name="connsiteX2" fmla="*/ 463186 w 1217879"/>
                <a:gd name="connsiteY2" fmla="*/ 2571229 h 2842905"/>
                <a:gd name="connsiteX3" fmla="*/ 569657 w 1217879"/>
                <a:gd name="connsiteY3" fmla="*/ 2746594 h 2842905"/>
                <a:gd name="connsiteX4" fmla="*/ 682392 w 1217879"/>
                <a:gd name="connsiteY4" fmla="*/ 2828013 h 2842905"/>
                <a:gd name="connsiteX5" fmla="*/ 832704 w 1217879"/>
                <a:gd name="connsiteY5" fmla="*/ 2831144 h 2842905"/>
                <a:gd name="connsiteX6" fmla="*/ 954833 w 1217879"/>
                <a:gd name="connsiteY6" fmla="*/ 2705884 h 2842905"/>
                <a:gd name="connsiteX7" fmla="*/ 1055041 w 1217879"/>
                <a:gd name="connsiteY7" fmla="*/ 2436575 h 2842905"/>
                <a:gd name="connsiteX8" fmla="*/ 1117671 w 1217879"/>
                <a:gd name="connsiteY8" fmla="*/ 2182922 h 2842905"/>
                <a:gd name="connsiteX9" fmla="*/ 1217879 w 1217879"/>
                <a:gd name="connsiteY9" fmla="*/ 1932402 h 2842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7879" h="2842905">
                  <a:moveTo>
                    <a:pt x="0" y="0"/>
                  </a:moveTo>
                  <a:cubicBezTo>
                    <a:pt x="128868" y="938116"/>
                    <a:pt x="226281" y="1450628"/>
                    <a:pt x="303479" y="1879166"/>
                  </a:cubicBezTo>
                  <a:cubicBezTo>
                    <a:pt x="380677" y="2307704"/>
                    <a:pt x="418823" y="2426658"/>
                    <a:pt x="463186" y="2571229"/>
                  </a:cubicBezTo>
                  <a:cubicBezTo>
                    <a:pt x="507549" y="2715800"/>
                    <a:pt x="533123" y="2703797"/>
                    <a:pt x="569657" y="2746594"/>
                  </a:cubicBezTo>
                  <a:cubicBezTo>
                    <a:pt x="606191" y="2789391"/>
                    <a:pt x="638551" y="2813921"/>
                    <a:pt x="682392" y="2828013"/>
                  </a:cubicBezTo>
                  <a:cubicBezTo>
                    <a:pt x="726233" y="2842105"/>
                    <a:pt x="787297" y="2851499"/>
                    <a:pt x="832704" y="2831144"/>
                  </a:cubicBezTo>
                  <a:cubicBezTo>
                    <a:pt x="878111" y="2810789"/>
                    <a:pt x="917777" y="2771646"/>
                    <a:pt x="954833" y="2705884"/>
                  </a:cubicBezTo>
                  <a:cubicBezTo>
                    <a:pt x="991889" y="2640123"/>
                    <a:pt x="1027901" y="2523735"/>
                    <a:pt x="1055041" y="2436575"/>
                  </a:cubicBezTo>
                  <a:cubicBezTo>
                    <a:pt x="1082181" y="2349415"/>
                    <a:pt x="1090531" y="2266951"/>
                    <a:pt x="1117671" y="2182922"/>
                  </a:cubicBezTo>
                  <a:cubicBezTo>
                    <a:pt x="1144811" y="2098893"/>
                    <a:pt x="1169340" y="1987203"/>
                    <a:pt x="1217879" y="1932402"/>
                  </a:cubicBezTo>
                </a:path>
              </a:pathLst>
            </a:custGeom>
            <a:noFill/>
            <a:ln w="152400" cap="rnd">
              <a:solidFill>
                <a:srgbClr val="008FF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63"/>
            <p:cNvSpPr/>
            <p:nvPr/>
          </p:nvSpPr>
          <p:spPr>
            <a:xfrm>
              <a:off x="3284692" y="3926919"/>
              <a:ext cx="2074033" cy="2137648"/>
            </a:xfrm>
            <a:custGeom>
              <a:avLst/>
              <a:gdLst>
                <a:gd name="connsiteX0" fmla="*/ 0 w 2091846"/>
                <a:gd name="connsiteY0" fmla="*/ 1076333 h 1084914"/>
                <a:gd name="connsiteX1" fmla="*/ 284967 w 2091846"/>
                <a:gd name="connsiteY1" fmla="*/ 1082596 h 1084914"/>
                <a:gd name="connsiteX2" fmla="*/ 488515 w 2091846"/>
                <a:gd name="connsiteY2" fmla="*/ 1041886 h 1084914"/>
                <a:gd name="connsiteX3" fmla="*/ 638827 w 2091846"/>
                <a:gd name="connsiteY3" fmla="*/ 932283 h 1084914"/>
                <a:gd name="connsiteX4" fmla="*/ 720246 w 2091846"/>
                <a:gd name="connsiteY4" fmla="*/ 672368 h 1084914"/>
                <a:gd name="connsiteX5" fmla="*/ 829849 w 2091846"/>
                <a:gd name="connsiteY5" fmla="*/ 221431 h 1084914"/>
                <a:gd name="connsiteX6" fmla="*/ 914400 w 2091846"/>
                <a:gd name="connsiteY6" fmla="*/ 67987 h 1084914"/>
                <a:gd name="connsiteX7" fmla="*/ 992687 w 2091846"/>
                <a:gd name="connsiteY7" fmla="*/ 14752 h 1084914"/>
                <a:gd name="connsiteX8" fmla="*/ 1077238 w 2091846"/>
                <a:gd name="connsiteY8" fmla="*/ 2226 h 1084914"/>
                <a:gd name="connsiteX9" fmla="*/ 1183709 w 2091846"/>
                <a:gd name="connsiteY9" fmla="*/ 52330 h 1084914"/>
                <a:gd name="connsiteX10" fmla="*/ 1302706 w 2091846"/>
                <a:gd name="connsiteY10" fmla="*/ 296587 h 1084914"/>
                <a:gd name="connsiteX11" fmla="*/ 1484334 w 2091846"/>
                <a:gd name="connsiteY11" fmla="*/ 838338 h 1084914"/>
                <a:gd name="connsiteX12" fmla="*/ 1615857 w 2091846"/>
                <a:gd name="connsiteY12" fmla="*/ 998045 h 1084914"/>
                <a:gd name="connsiteX13" fmla="*/ 1750512 w 2091846"/>
                <a:gd name="connsiteY13" fmla="*/ 1038755 h 1084914"/>
                <a:gd name="connsiteX14" fmla="*/ 1860115 w 2091846"/>
                <a:gd name="connsiteY14" fmla="*/ 998045 h 1084914"/>
                <a:gd name="connsiteX15" fmla="*/ 1913350 w 2091846"/>
                <a:gd name="connsiteY15" fmla="*/ 891574 h 1084914"/>
                <a:gd name="connsiteX16" fmla="*/ 1985375 w 2091846"/>
                <a:gd name="connsiteY16" fmla="*/ 822681 h 1084914"/>
                <a:gd name="connsiteX17" fmla="*/ 2091846 w 2091846"/>
                <a:gd name="connsiteY17" fmla="*/ 797629 h 1084914"/>
                <a:gd name="connsiteX0" fmla="*/ 0 w 2123162"/>
                <a:gd name="connsiteY0" fmla="*/ 1085728 h 1089324"/>
                <a:gd name="connsiteX1" fmla="*/ 316283 w 2123162"/>
                <a:gd name="connsiteY1" fmla="*/ 1082596 h 1089324"/>
                <a:gd name="connsiteX2" fmla="*/ 519831 w 2123162"/>
                <a:gd name="connsiteY2" fmla="*/ 1041886 h 1089324"/>
                <a:gd name="connsiteX3" fmla="*/ 670143 w 2123162"/>
                <a:gd name="connsiteY3" fmla="*/ 932283 h 1089324"/>
                <a:gd name="connsiteX4" fmla="*/ 751562 w 2123162"/>
                <a:gd name="connsiteY4" fmla="*/ 672368 h 1089324"/>
                <a:gd name="connsiteX5" fmla="*/ 861165 w 2123162"/>
                <a:gd name="connsiteY5" fmla="*/ 221431 h 1089324"/>
                <a:gd name="connsiteX6" fmla="*/ 945716 w 2123162"/>
                <a:gd name="connsiteY6" fmla="*/ 67987 h 1089324"/>
                <a:gd name="connsiteX7" fmla="*/ 1024003 w 2123162"/>
                <a:gd name="connsiteY7" fmla="*/ 14752 h 1089324"/>
                <a:gd name="connsiteX8" fmla="*/ 1108554 w 2123162"/>
                <a:gd name="connsiteY8" fmla="*/ 2226 h 1089324"/>
                <a:gd name="connsiteX9" fmla="*/ 1215025 w 2123162"/>
                <a:gd name="connsiteY9" fmla="*/ 52330 h 1089324"/>
                <a:gd name="connsiteX10" fmla="*/ 1334022 w 2123162"/>
                <a:gd name="connsiteY10" fmla="*/ 296587 h 1089324"/>
                <a:gd name="connsiteX11" fmla="*/ 1515650 w 2123162"/>
                <a:gd name="connsiteY11" fmla="*/ 838338 h 1089324"/>
                <a:gd name="connsiteX12" fmla="*/ 1647173 w 2123162"/>
                <a:gd name="connsiteY12" fmla="*/ 998045 h 1089324"/>
                <a:gd name="connsiteX13" fmla="*/ 1781828 w 2123162"/>
                <a:gd name="connsiteY13" fmla="*/ 1038755 h 1089324"/>
                <a:gd name="connsiteX14" fmla="*/ 1891431 w 2123162"/>
                <a:gd name="connsiteY14" fmla="*/ 998045 h 1089324"/>
                <a:gd name="connsiteX15" fmla="*/ 1944666 w 2123162"/>
                <a:gd name="connsiteY15" fmla="*/ 891574 h 1089324"/>
                <a:gd name="connsiteX16" fmla="*/ 2016691 w 2123162"/>
                <a:gd name="connsiteY16" fmla="*/ 822681 h 1089324"/>
                <a:gd name="connsiteX17" fmla="*/ 2123162 w 2123162"/>
                <a:gd name="connsiteY17" fmla="*/ 797629 h 1089324"/>
                <a:gd name="connsiteX0" fmla="*/ 0 w 2116898"/>
                <a:gd name="connsiteY0" fmla="*/ 1076333 h 1084914"/>
                <a:gd name="connsiteX1" fmla="*/ 310019 w 2116898"/>
                <a:gd name="connsiteY1" fmla="*/ 1082596 h 1084914"/>
                <a:gd name="connsiteX2" fmla="*/ 513567 w 2116898"/>
                <a:gd name="connsiteY2" fmla="*/ 1041886 h 1084914"/>
                <a:gd name="connsiteX3" fmla="*/ 663879 w 2116898"/>
                <a:gd name="connsiteY3" fmla="*/ 932283 h 1084914"/>
                <a:gd name="connsiteX4" fmla="*/ 745298 w 2116898"/>
                <a:gd name="connsiteY4" fmla="*/ 672368 h 1084914"/>
                <a:gd name="connsiteX5" fmla="*/ 854901 w 2116898"/>
                <a:gd name="connsiteY5" fmla="*/ 221431 h 1084914"/>
                <a:gd name="connsiteX6" fmla="*/ 939452 w 2116898"/>
                <a:gd name="connsiteY6" fmla="*/ 67987 h 1084914"/>
                <a:gd name="connsiteX7" fmla="*/ 1017739 w 2116898"/>
                <a:gd name="connsiteY7" fmla="*/ 14752 h 1084914"/>
                <a:gd name="connsiteX8" fmla="*/ 1102290 w 2116898"/>
                <a:gd name="connsiteY8" fmla="*/ 2226 h 1084914"/>
                <a:gd name="connsiteX9" fmla="*/ 1208761 w 2116898"/>
                <a:gd name="connsiteY9" fmla="*/ 52330 h 1084914"/>
                <a:gd name="connsiteX10" fmla="*/ 1327758 w 2116898"/>
                <a:gd name="connsiteY10" fmla="*/ 296587 h 1084914"/>
                <a:gd name="connsiteX11" fmla="*/ 1509386 w 2116898"/>
                <a:gd name="connsiteY11" fmla="*/ 838338 h 1084914"/>
                <a:gd name="connsiteX12" fmla="*/ 1640909 w 2116898"/>
                <a:gd name="connsiteY12" fmla="*/ 998045 h 1084914"/>
                <a:gd name="connsiteX13" fmla="*/ 1775564 w 2116898"/>
                <a:gd name="connsiteY13" fmla="*/ 1038755 h 1084914"/>
                <a:gd name="connsiteX14" fmla="*/ 1885167 w 2116898"/>
                <a:gd name="connsiteY14" fmla="*/ 998045 h 1084914"/>
                <a:gd name="connsiteX15" fmla="*/ 1938402 w 2116898"/>
                <a:gd name="connsiteY15" fmla="*/ 891574 h 1084914"/>
                <a:gd name="connsiteX16" fmla="*/ 2010427 w 2116898"/>
                <a:gd name="connsiteY16" fmla="*/ 822681 h 1084914"/>
                <a:gd name="connsiteX17" fmla="*/ 2116898 w 2116898"/>
                <a:gd name="connsiteY17" fmla="*/ 797629 h 1084914"/>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32283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5298 w 2116898"/>
                <a:gd name="connsiteY4" fmla="*/ 672368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54901 w 2116898"/>
                <a:gd name="connsiteY5" fmla="*/ 22143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7 w 2116898"/>
                <a:gd name="connsiteY4" fmla="*/ 647316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29641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39036 w 2116898"/>
                <a:gd name="connsiteY4" fmla="*/ 634790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7758 w 2116898"/>
                <a:gd name="connsiteY10" fmla="*/ 296587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333 h 1080737"/>
                <a:gd name="connsiteX1" fmla="*/ 300624 w 2116898"/>
                <a:gd name="connsiteY1" fmla="*/ 1076333 h 1080737"/>
                <a:gd name="connsiteX2" fmla="*/ 513567 w 2116898"/>
                <a:gd name="connsiteY2" fmla="*/ 1041886 h 1080737"/>
                <a:gd name="connsiteX3" fmla="*/ 663879 w 2116898"/>
                <a:gd name="connsiteY3" fmla="*/ 913494 h 1080737"/>
                <a:gd name="connsiteX4" fmla="*/ 742168 w 2116898"/>
                <a:gd name="connsiteY4" fmla="*/ 631659 h 1080737"/>
                <a:gd name="connsiteX5" fmla="*/ 829849 w 2116898"/>
                <a:gd name="connsiteY5" fmla="*/ 262141 h 1080737"/>
                <a:gd name="connsiteX6" fmla="*/ 939452 w 2116898"/>
                <a:gd name="connsiteY6" fmla="*/ 67987 h 1080737"/>
                <a:gd name="connsiteX7" fmla="*/ 1017739 w 2116898"/>
                <a:gd name="connsiteY7" fmla="*/ 14752 h 1080737"/>
                <a:gd name="connsiteX8" fmla="*/ 1102290 w 2116898"/>
                <a:gd name="connsiteY8" fmla="*/ 2226 h 1080737"/>
                <a:gd name="connsiteX9" fmla="*/ 1208761 w 2116898"/>
                <a:gd name="connsiteY9" fmla="*/ 52330 h 1080737"/>
                <a:gd name="connsiteX10" fmla="*/ 1321495 w 2116898"/>
                <a:gd name="connsiteY10" fmla="*/ 309114 h 1080737"/>
                <a:gd name="connsiteX11" fmla="*/ 1509386 w 2116898"/>
                <a:gd name="connsiteY11" fmla="*/ 838338 h 1080737"/>
                <a:gd name="connsiteX12" fmla="*/ 1640909 w 2116898"/>
                <a:gd name="connsiteY12" fmla="*/ 998045 h 1080737"/>
                <a:gd name="connsiteX13" fmla="*/ 1775564 w 2116898"/>
                <a:gd name="connsiteY13" fmla="*/ 1038755 h 1080737"/>
                <a:gd name="connsiteX14" fmla="*/ 1885167 w 2116898"/>
                <a:gd name="connsiteY14" fmla="*/ 998045 h 1080737"/>
                <a:gd name="connsiteX15" fmla="*/ 1938402 w 2116898"/>
                <a:gd name="connsiteY15" fmla="*/ 891574 h 1080737"/>
                <a:gd name="connsiteX16" fmla="*/ 2010427 w 2116898"/>
                <a:gd name="connsiteY16" fmla="*/ 822681 h 1080737"/>
                <a:gd name="connsiteX17" fmla="*/ 2116898 w 2116898"/>
                <a:gd name="connsiteY17" fmla="*/ 797629 h 1080737"/>
                <a:gd name="connsiteX0" fmla="*/ 0 w 2116898"/>
                <a:gd name="connsiteY0" fmla="*/ 1076996 h 1081400"/>
                <a:gd name="connsiteX1" fmla="*/ 300624 w 2116898"/>
                <a:gd name="connsiteY1" fmla="*/ 1076996 h 1081400"/>
                <a:gd name="connsiteX2" fmla="*/ 513567 w 2116898"/>
                <a:gd name="connsiteY2" fmla="*/ 1042549 h 1081400"/>
                <a:gd name="connsiteX3" fmla="*/ 663879 w 2116898"/>
                <a:gd name="connsiteY3" fmla="*/ 914157 h 1081400"/>
                <a:gd name="connsiteX4" fmla="*/ 742168 w 2116898"/>
                <a:gd name="connsiteY4" fmla="*/ 632322 h 1081400"/>
                <a:gd name="connsiteX5" fmla="*/ 829849 w 2116898"/>
                <a:gd name="connsiteY5" fmla="*/ 262804 h 1081400"/>
                <a:gd name="connsiteX6" fmla="*/ 939452 w 2116898"/>
                <a:gd name="connsiteY6" fmla="*/ 68650 h 1081400"/>
                <a:gd name="connsiteX7" fmla="*/ 1017739 w 2116898"/>
                <a:gd name="connsiteY7" fmla="*/ 15415 h 1081400"/>
                <a:gd name="connsiteX8" fmla="*/ 1102290 w 2116898"/>
                <a:gd name="connsiteY8" fmla="*/ 2889 h 1081400"/>
                <a:gd name="connsiteX9" fmla="*/ 1189972 w 2116898"/>
                <a:gd name="connsiteY9" fmla="*/ 62388 h 1081400"/>
                <a:gd name="connsiteX10" fmla="*/ 1321495 w 2116898"/>
                <a:gd name="connsiteY10" fmla="*/ 309777 h 1081400"/>
                <a:gd name="connsiteX11" fmla="*/ 1509386 w 2116898"/>
                <a:gd name="connsiteY11" fmla="*/ 839001 h 1081400"/>
                <a:gd name="connsiteX12" fmla="*/ 1640909 w 2116898"/>
                <a:gd name="connsiteY12" fmla="*/ 998708 h 1081400"/>
                <a:gd name="connsiteX13" fmla="*/ 1775564 w 2116898"/>
                <a:gd name="connsiteY13" fmla="*/ 1039418 h 1081400"/>
                <a:gd name="connsiteX14" fmla="*/ 1885167 w 2116898"/>
                <a:gd name="connsiteY14" fmla="*/ 998708 h 1081400"/>
                <a:gd name="connsiteX15" fmla="*/ 1938402 w 2116898"/>
                <a:gd name="connsiteY15" fmla="*/ 892237 h 1081400"/>
                <a:gd name="connsiteX16" fmla="*/ 2010427 w 2116898"/>
                <a:gd name="connsiteY16" fmla="*/ 823344 h 1081400"/>
                <a:gd name="connsiteX17" fmla="*/ 2116898 w 2116898"/>
                <a:gd name="connsiteY17" fmla="*/ 798292 h 1081400"/>
                <a:gd name="connsiteX0" fmla="*/ 0 w 2116898"/>
                <a:gd name="connsiteY0" fmla="*/ 1077218 h 1081622"/>
                <a:gd name="connsiteX1" fmla="*/ 300624 w 2116898"/>
                <a:gd name="connsiteY1" fmla="*/ 1077218 h 1081622"/>
                <a:gd name="connsiteX2" fmla="*/ 513567 w 2116898"/>
                <a:gd name="connsiteY2" fmla="*/ 1042771 h 1081622"/>
                <a:gd name="connsiteX3" fmla="*/ 663879 w 2116898"/>
                <a:gd name="connsiteY3" fmla="*/ 914379 h 1081622"/>
                <a:gd name="connsiteX4" fmla="*/ 742168 w 2116898"/>
                <a:gd name="connsiteY4" fmla="*/ 632544 h 1081622"/>
                <a:gd name="connsiteX5" fmla="*/ 829849 w 2116898"/>
                <a:gd name="connsiteY5" fmla="*/ 263026 h 1081622"/>
                <a:gd name="connsiteX6" fmla="*/ 939452 w 2116898"/>
                <a:gd name="connsiteY6" fmla="*/ 68872 h 1081622"/>
                <a:gd name="connsiteX7" fmla="*/ 1017739 w 2116898"/>
                <a:gd name="connsiteY7" fmla="*/ 15637 h 1081622"/>
                <a:gd name="connsiteX8" fmla="*/ 1102290 w 2116898"/>
                <a:gd name="connsiteY8" fmla="*/ 3111 h 1081622"/>
                <a:gd name="connsiteX9" fmla="*/ 1196235 w 2116898"/>
                <a:gd name="connsiteY9" fmla="*/ 65742 h 1081622"/>
                <a:gd name="connsiteX10" fmla="*/ 1321495 w 2116898"/>
                <a:gd name="connsiteY10" fmla="*/ 309999 h 1081622"/>
                <a:gd name="connsiteX11" fmla="*/ 1509386 w 2116898"/>
                <a:gd name="connsiteY11" fmla="*/ 839223 h 1081622"/>
                <a:gd name="connsiteX12" fmla="*/ 1640909 w 2116898"/>
                <a:gd name="connsiteY12" fmla="*/ 998930 h 1081622"/>
                <a:gd name="connsiteX13" fmla="*/ 1775564 w 2116898"/>
                <a:gd name="connsiteY13" fmla="*/ 1039640 h 1081622"/>
                <a:gd name="connsiteX14" fmla="*/ 1885167 w 2116898"/>
                <a:gd name="connsiteY14" fmla="*/ 998930 h 1081622"/>
                <a:gd name="connsiteX15" fmla="*/ 1938402 w 2116898"/>
                <a:gd name="connsiteY15" fmla="*/ 892459 h 1081622"/>
                <a:gd name="connsiteX16" fmla="*/ 2010427 w 2116898"/>
                <a:gd name="connsiteY16" fmla="*/ 823566 h 1081622"/>
                <a:gd name="connsiteX17" fmla="*/ 2116898 w 2116898"/>
                <a:gd name="connsiteY17" fmla="*/ 798514 h 1081622"/>
                <a:gd name="connsiteX0" fmla="*/ 0 w 2116898"/>
                <a:gd name="connsiteY0" fmla="*/ 1061645 h 1066049"/>
                <a:gd name="connsiteX1" fmla="*/ 300624 w 2116898"/>
                <a:gd name="connsiteY1" fmla="*/ 1061645 h 1066049"/>
                <a:gd name="connsiteX2" fmla="*/ 513567 w 2116898"/>
                <a:gd name="connsiteY2" fmla="*/ 1027198 h 1066049"/>
                <a:gd name="connsiteX3" fmla="*/ 663879 w 2116898"/>
                <a:gd name="connsiteY3" fmla="*/ 898806 h 1066049"/>
                <a:gd name="connsiteX4" fmla="*/ 742168 w 2116898"/>
                <a:gd name="connsiteY4" fmla="*/ 616971 h 1066049"/>
                <a:gd name="connsiteX5" fmla="*/ 829849 w 2116898"/>
                <a:gd name="connsiteY5" fmla="*/ 247453 h 1066049"/>
                <a:gd name="connsiteX6" fmla="*/ 939452 w 2116898"/>
                <a:gd name="connsiteY6" fmla="*/ 53299 h 1066049"/>
                <a:gd name="connsiteX7" fmla="*/ 1017739 w 2116898"/>
                <a:gd name="connsiteY7" fmla="*/ 64 h 1066049"/>
                <a:gd name="connsiteX8" fmla="*/ 1196235 w 2116898"/>
                <a:gd name="connsiteY8" fmla="*/ 50169 h 1066049"/>
                <a:gd name="connsiteX9" fmla="*/ 1321495 w 2116898"/>
                <a:gd name="connsiteY9" fmla="*/ 294426 h 1066049"/>
                <a:gd name="connsiteX10" fmla="*/ 1509386 w 2116898"/>
                <a:gd name="connsiteY10" fmla="*/ 823650 h 1066049"/>
                <a:gd name="connsiteX11" fmla="*/ 1640909 w 2116898"/>
                <a:gd name="connsiteY11" fmla="*/ 983357 h 1066049"/>
                <a:gd name="connsiteX12" fmla="*/ 1775564 w 2116898"/>
                <a:gd name="connsiteY12" fmla="*/ 1024067 h 1066049"/>
                <a:gd name="connsiteX13" fmla="*/ 1885167 w 2116898"/>
                <a:gd name="connsiteY13" fmla="*/ 983357 h 1066049"/>
                <a:gd name="connsiteX14" fmla="*/ 1938402 w 2116898"/>
                <a:gd name="connsiteY14" fmla="*/ 876886 h 1066049"/>
                <a:gd name="connsiteX15" fmla="*/ 2010427 w 2116898"/>
                <a:gd name="connsiteY15" fmla="*/ 807993 h 1066049"/>
                <a:gd name="connsiteX16" fmla="*/ 2116898 w 2116898"/>
                <a:gd name="connsiteY16" fmla="*/ 782941 h 1066049"/>
                <a:gd name="connsiteX0" fmla="*/ 0 w 2116898"/>
                <a:gd name="connsiteY0" fmla="*/ 1086641 h 1091045"/>
                <a:gd name="connsiteX1" fmla="*/ 300624 w 2116898"/>
                <a:gd name="connsiteY1" fmla="*/ 1086641 h 1091045"/>
                <a:gd name="connsiteX2" fmla="*/ 513567 w 2116898"/>
                <a:gd name="connsiteY2" fmla="*/ 1052194 h 1091045"/>
                <a:gd name="connsiteX3" fmla="*/ 663879 w 2116898"/>
                <a:gd name="connsiteY3" fmla="*/ 923802 h 1091045"/>
                <a:gd name="connsiteX4" fmla="*/ 742168 w 2116898"/>
                <a:gd name="connsiteY4" fmla="*/ 641967 h 1091045"/>
                <a:gd name="connsiteX5" fmla="*/ 829849 w 2116898"/>
                <a:gd name="connsiteY5" fmla="*/ 272449 h 1091045"/>
                <a:gd name="connsiteX6" fmla="*/ 939452 w 2116898"/>
                <a:gd name="connsiteY6" fmla="*/ 78295 h 1091045"/>
                <a:gd name="connsiteX7" fmla="*/ 1080369 w 2116898"/>
                <a:gd name="connsiteY7" fmla="*/ 8 h 1091045"/>
                <a:gd name="connsiteX8" fmla="*/ 1196235 w 2116898"/>
                <a:gd name="connsiteY8" fmla="*/ 75165 h 1091045"/>
                <a:gd name="connsiteX9" fmla="*/ 1321495 w 2116898"/>
                <a:gd name="connsiteY9" fmla="*/ 319422 h 1091045"/>
                <a:gd name="connsiteX10" fmla="*/ 1509386 w 2116898"/>
                <a:gd name="connsiteY10" fmla="*/ 848646 h 1091045"/>
                <a:gd name="connsiteX11" fmla="*/ 1640909 w 2116898"/>
                <a:gd name="connsiteY11" fmla="*/ 1008353 h 1091045"/>
                <a:gd name="connsiteX12" fmla="*/ 1775564 w 2116898"/>
                <a:gd name="connsiteY12" fmla="*/ 1049063 h 1091045"/>
                <a:gd name="connsiteX13" fmla="*/ 1885167 w 2116898"/>
                <a:gd name="connsiteY13" fmla="*/ 1008353 h 1091045"/>
                <a:gd name="connsiteX14" fmla="*/ 1938402 w 2116898"/>
                <a:gd name="connsiteY14" fmla="*/ 901882 h 1091045"/>
                <a:gd name="connsiteX15" fmla="*/ 2010427 w 2116898"/>
                <a:gd name="connsiteY15" fmla="*/ 832989 h 1091045"/>
                <a:gd name="connsiteX16" fmla="*/ 2116898 w 2116898"/>
                <a:gd name="connsiteY16" fmla="*/ 807937 h 1091045"/>
                <a:gd name="connsiteX0" fmla="*/ 0 w 2116898"/>
                <a:gd name="connsiteY0" fmla="*/ 1074124 h 1078528"/>
                <a:gd name="connsiteX1" fmla="*/ 300624 w 2116898"/>
                <a:gd name="connsiteY1" fmla="*/ 1074124 h 1078528"/>
                <a:gd name="connsiteX2" fmla="*/ 513567 w 2116898"/>
                <a:gd name="connsiteY2" fmla="*/ 1039677 h 1078528"/>
                <a:gd name="connsiteX3" fmla="*/ 663879 w 2116898"/>
                <a:gd name="connsiteY3" fmla="*/ 911285 h 1078528"/>
                <a:gd name="connsiteX4" fmla="*/ 742168 w 2116898"/>
                <a:gd name="connsiteY4" fmla="*/ 629450 h 1078528"/>
                <a:gd name="connsiteX5" fmla="*/ 829849 w 2116898"/>
                <a:gd name="connsiteY5" fmla="*/ 259932 h 1078528"/>
                <a:gd name="connsiteX6" fmla="*/ 939452 w 2116898"/>
                <a:gd name="connsiteY6" fmla="*/ 65778 h 1078528"/>
                <a:gd name="connsiteX7" fmla="*/ 1092895 w 2116898"/>
                <a:gd name="connsiteY7" fmla="*/ 17 h 1078528"/>
                <a:gd name="connsiteX8" fmla="*/ 1196235 w 2116898"/>
                <a:gd name="connsiteY8" fmla="*/ 62648 h 1078528"/>
                <a:gd name="connsiteX9" fmla="*/ 1321495 w 2116898"/>
                <a:gd name="connsiteY9" fmla="*/ 306905 h 1078528"/>
                <a:gd name="connsiteX10" fmla="*/ 1509386 w 2116898"/>
                <a:gd name="connsiteY10" fmla="*/ 836129 h 1078528"/>
                <a:gd name="connsiteX11" fmla="*/ 1640909 w 2116898"/>
                <a:gd name="connsiteY11" fmla="*/ 995836 h 1078528"/>
                <a:gd name="connsiteX12" fmla="*/ 1775564 w 2116898"/>
                <a:gd name="connsiteY12" fmla="*/ 1036546 h 1078528"/>
                <a:gd name="connsiteX13" fmla="*/ 1885167 w 2116898"/>
                <a:gd name="connsiteY13" fmla="*/ 995836 h 1078528"/>
                <a:gd name="connsiteX14" fmla="*/ 1938402 w 2116898"/>
                <a:gd name="connsiteY14" fmla="*/ 889365 h 1078528"/>
                <a:gd name="connsiteX15" fmla="*/ 2010427 w 2116898"/>
                <a:gd name="connsiteY15" fmla="*/ 820472 h 1078528"/>
                <a:gd name="connsiteX16" fmla="*/ 2116898 w 2116898"/>
                <a:gd name="connsiteY16" fmla="*/ 795420 h 1078528"/>
                <a:gd name="connsiteX0" fmla="*/ 0 w 2116898"/>
                <a:gd name="connsiteY0" fmla="*/ 1083511 h 1087915"/>
                <a:gd name="connsiteX1" fmla="*/ 300624 w 2116898"/>
                <a:gd name="connsiteY1" fmla="*/ 1083511 h 1087915"/>
                <a:gd name="connsiteX2" fmla="*/ 513567 w 2116898"/>
                <a:gd name="connsiteY2" fmla="*/ 1049064 h 1087915"/>
                <a:gd name="connsiteX3" fmla="*/ 663879 w 2116898"/>
                <a:gd name="connsiteY3" fmla="*/ 920672 h 1087915"/>
                <a:gd name="connsiteX4" fmla="*/ 742168 w 2116898"/>
                <a:gd name="connsiteY4" fmla="*/ 638837 h 1087915"/>
                <a:gd name="connsiteX5" fmla="*/ 829849 w 2116898"/>
                <a:gd name="connsiteY5" fmla="*/ 269319 h 1087915"/>
                <a:gd name="connsiteX6" fmla="*/ 939452 w 2116898"/>
                <a:gd name="connsiteY6" fmla="*/ 75165 h 1087915"/>
                <a:gd name="connsiteX7" fmla="*/ 1089764 w 2116898"/>
                <a:gd name="connsiteY7" fmla="*/ 10 h 1087915"/>
                <a:gd name="connsiteX8" fmla="*/ 1196235 w 2116898"/>
                <a:gd name="connsiteY8" fmla="*/ 72035 h 1087915"/>
                <a:gd name="connsiteX9" fmla="*/ 1321495 w 2116898"/>
                <a:gd name="connsiteY9" fmla="*/ 316292 h 1087915"/>
                <a:gd name="connsiteX10" fmla="*/ 1509386 w 2116898"/>
                <a:gd name="connsiteY10" fmla="*/ 845516 h 1087915"/>
                <a:gd name="connsiteX11" fmla="*/ 1640909 w 2116898"/>
                <a:gd name="connsiteY11" fmla="*/ 1005223 h 1087915"/>
                <a:gd name="connsiteX12" fmla="*/ 1775564 w 2116898"/>
                <a:gd name="connsiteY12" fmla="*/ 1045933 h 1087915"/>
                <a:gd name="connsiteX13" fmla="*/ 1885167 w 2116898"/>
                <a:gd name="connsiteY13" fmla="*/ 1005223 h 1087915"/>
                <a:gd name="connsiteX14" fmla="*/ 1938402 w 2116898"/>
                <a:gd name="connsiteY14" fmla="*/ 898752 h 1087915"/>
                <a:gd name="connsiteX15" fmla="*/ 2010427 w 2116898"/>
                <a:gd name="connsiteY15" fmla="*/ 829859 h 1087915"/>
                <a:gd name="connsiteX16" fmla="*/ 2116898 w 2116898"/>
                <a:gd name="connsiteY16" fmla="*/ 804807 h 1087915"/>
                <a:gd name="connsiteX0" fmla="*/ 0 w 2116898"/>
                <a:gd name="connsiteY0" fmla="*/ 1084558 h 1088962"/>
                <a:gd name="connsiteX1" fmla="*/ 300624 w 2116898"/>
                <a:gd name="connsiteY1" fmla="*/ 1084558 h 1088962"/>
                <a:gd name="connsiteX2" fmla="*/ 513567 w 2116898"/>
                <a:gd name="connsiteY2" fmla="*/ 1050111 h 1088962"/>
                <a:gd name="connsiteX3" fmla="*/ 663879 w 2116898"/>
                <a:gd name="connsiteY3" fmla="*/ 921719 h 1088962"/>
                <a:gd name="connsiteX4" fmla="*/ 742168 w 2116898"/>
                <a:gd name="connsiteY4" fmla="*/ 639884 h 1088962"/>
                <a:gd name="connsiteX5" fmla="*/ 829849 w 2116898"/>
                <a:gd name="connsiteY5" fmla="*/ 270366 h 1088962"/>
                <a:gd name="connsiteX6" fmla="*/ 939452 w 2116898"/>
                <a:gd name="connsiteY6" fmla="*/ 76212 h 1088962"/>
                <a:gd name="connsiteX7" fmla="*/ 1089764 w 2116898"/>
                <a:gd name="connsiteY7" fmla="*/ 1057 h 1088962"/>
                <a:gd name="connsiteX8" fmla="*/ 1196235 w 2116898"/>
                <a:gd name="connsiteY8" fmla="*/ 73082 h 1088962"/>
                <a:gd name="connsiteX9" fmla="*/ 1321495 w 2116898"/>
                <a:gd name="connsiteY9" fmla="*/ 317339 h 1088962"/>
                <a:gd name="connsiteX10" fmla="*/ 1509386 w 2116898"/>
                <a:gd name="connsiteY10" fmla="*/ 846563 h 1088962"/>
                <a:gd name="connsiteX11" fmla="*/ 1640909 w 2116898"/>
                <a:gd name="connsiteY11" fmla="*/ 1006270 h 1088962"/>
                <a:gd name="connsiteX12" fmla="*/ 1775564 w 2116898"/>
                <a:gd name="connsiteY12" fmla="*/ 1046980 h 1088962"/>
                <a:gd name="connsiteX13" fmla="*/ 1885167 w 2116898"/>
                <a:gd name="connsiteY13" fmla="*/ 1006270 h 1088962"/>
                <a:gd name="connsiteX14" fmla="*/ 1938402 w 2116898"/>
                <a:gd name="connsiteY14" fmla="*/ 899799 h 1088962"/>
                <a:gd name="connsiteX15" fmla="*/ 2010427 w 2116898"/>
                <a:gd name="connsiteY15" fmla="*/ 830906 h 1088962"/>
                <a:gd name="connsiteX16" fmla="*/ 2116898 w 2116898"/>
                <a:gd name="connsiteY16" fmla="*/ 805854 h 1088962"/>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196235 w 2116898"/>
                <a:gd name="connsiteY8" fmla="*/ 72171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21495 w 2116898"/>
                <a:gd name="connsiteY9" fmla="*/ 316428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41480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0909 w 2116898"/>
                <a:gd name="connsiteY11" fmla="*/ 1005359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75564 w 2116898"/>
                <a:gd name="connsiteY12" fmla="*/ 1046069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09386 w 2116898"/>
                <a:gd name="connsiteY10" fmla="*/ 845652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25044 w 2116898"/>
                <a:gd name="connsiteY10" fmla="*/ 851915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44040 w 2116898"/>
                <a:gd name="connsiteY11" fmla="*/ 1024148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53434 w 2116898"/>
                <a:gd name="connsiteY11" fmla="*/ 1014754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16898"/>
                <a:gd name="connsiteY0" fmla="*/ 1083647 h 1088051"/>
                <a:gd name="connsiteX1" fmla="*/ 300624 w 2116898"/>
                <a:gd name="connsiteY1" fmla="*/ 1083647 h 1088051"/>
                <a:gd name="connsiteX2" fmla="*/ 513567 w 2116898"/>
                <a:gd name="connsiteY2" fmla="*/ 1049200 h 1088051"/>
                <a:gd name="connsiteX3" fmla="*/ 663879 w 2116898"/>
                <a:gd name="connsiteY3" fmla="*/ 920808 h 1088051"/>
                <a:gd name="connsiteX4" fmla="*/ 742168 w 2116898"/>
                <a:gd name="connsiteY4" fmla="*/ 638973 h 1088051"/>
                <a:gd name="connsiteX5" fmla="*/ 829849 w 2116898"/>
                <a:gd name="connsiteY5" fmla="*/ 269455 h 1088051"/>
                <a:gd name="connsiteX6" fmla="*/ 939452 w 2116898"/>
                <a:gd name="connsiteY6" fmla="*/ 75301 h 1088051"/>
                <a:gd name="connsiteX7" fmla="*/ 1089764 w 2116898"/>
                <a:gd name="connsiteY7" fmla="*/ 146 h 1088051"/>
                <a:gd name="connsiteX8" fmla="*/ 1221287 w 2116898"/>
                <a:gd name="connsiteY8" fmla="*/ 90960 h 1088051"/>
                <a:gd name="connsiteX9" fmla="*/ 1337152 w 2116898"/>
                <a:gd name="connsiteY9" fmla="*/ 354006 h 1088051"/>
                <a:gd name="connsiteX10" fmla="*/ 1515650 w 2116898"/>
                <a:gd name="connsiteY10" fmla="*/ 855047 h 1088051"/>
                <a:gd name="connsiteX11" fmla="*/ 1634645 w 2116898"/>
                <a:gd name="connsiteY11" fmla="*/ 1021017 h 1088051"/>
                <a:gd name="connsiteX12" fmla="*/ 1781827 w 2116898"/>
                <a:gd name="connsiteY12" fmla="*/ 1064858 h 1088051"/>
                <a:gd name="connsiteX13" fmla="*/ 1885167 w 2116898"/>
                <a:gd name="connsiteY13" fmla="*/ 1005359 h 1088051"/>
                <a:gd name="connsiteX14" fmla="*/ 1938402 w 2116898"/>
                <a:gd name="connsiteY14" fmla="*/ 898888 h 1088051"/>
                <a:gd name="connsiteX15" fmla="*/ 2010427 w 2116898"/>
                <a:gd name="connsiteY15" fmla="*/ 829995 h 1088051"/>
                <a:gd name="connsiteX16" fmla="*/ 2116898 w 2116898"/>
                <a:gd name="connsiteY16" fmla="*/ 804943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38818"/>
                <a:gd name="connsiteY0" fmla="*/ 1083647 h 1088051"/>
                <a:gd name="connsiteX1" fmla="*/ 300624 w 2138818"/>
                <a:gd name="connsiteY1" fmla="*/ 1083647 h 1088051"/>
                <a:gd name="connsiteX2" fmla="*/ 513567 w 2138818"/>
                <a:gd name="connsiteY2" fmla="*/ 1049200 h 1088051"/>
                <a:gd name="connsiteX3" fmla="*/ 663879 w 2138818"/>
                <a:gd name="connsiteY3" fmla="*/ 920808 h 1088051"/>
                <a:gd name="connsiteX4" fmla="*/ 742168 w 2138818"/>
                <a:gd name="connsiteY4" fmla="*/ 638973 h 1088051"/>
                <a:gd name="connsiteX5" fmla="*/ 829849 w 2138818"/>
                <a:gd name="connsiteY5" fmla="*/ 269455 h 1088051"/>
                <a:gd name="connsiteX6" fmla="*/ 939452 w 2138818"/>
                <a:gd name="connsiteY6" fmla="*/ 75301 h 1088051"/>
                <a:gd name="connsiteX7" fmla="*/ 1089764 w 2138818"/>
                <a:gd name="connsiteY7" fmla="*/ 146 h 1088051"/>
                <a:gd name="connsiteX8" fmla="*/ 1221287 w 2138818"/>
                <a:gd name="connsiteY8" fmla="*/ 90960 h 1088051"/>
                <a:gd name="connsiteX9" fmla="*/ 1337152 w 2138818"/>
                <a:gd name="connsiteY9" fmla="*/ 354006 h 1088051"/>
                <a:gd name="connsiteX10" fmla="*/ 1515650 w 2138818"/>
                <a:gd name="connsiteY10" fmla="*/ 855047 h 1088051"/>
                <a:gd name="connsiteX11" fmla="*/ 1634645 w 2138818"/>
                <a:gd name="connsiteY11" fmla="*/ 1021017 h 1088051"/>
                <a:gd name="connsiteX12" fmla="*/ 1781827 w 2138818"/>
                <a:gd name="connsiteY12" fmla="*/ 1064858 h 1088051"/>
                <a:gd name="connsiteX13" fmla="*/ 1885167 w 2138818"/>
                <a:gd name="connsiteY13" fmla="*/ 1005359 h 1088051"/>
                <a:gd name="connsiteX14" fmla="*/ 1938402 w 2138818"/>
                <a:gd name="connsiteY14" fmla="*/ 898888 h 1088051"/>
                <a:gd name="connsiteX15" fmla="*/ 2010427 w 2138818"/>
                <a:gd name="connsiteY15" fmla="*/ 829995 h 1088051"/>
                <a:gd name="connsiteX16" fmla="*/ 2138818 w 2138818"/>
                <a:gd name="connsiteY16" fmla="*/ 823732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60738"/>
                <a:gd name="connsiteY0" fmla="*/ 1083647 h 1088051"/>
                <a:gd name="connsiteX1" fmla="*/ 300624 w 2160738"/>
                <a:gd name="connsiteY1" fmla="*/ 1083647 h 1088051"/>
                <a:gd name="connsiteX2" fmla="*/ 513567 w 2160738"/>
                <a:gd name="connsiteY2" fmla="*/ 1049200 h 1088051"/>
                <a:gd name="connsiteX3" fmla="*/ 663879 w 2160738"/>
                <a:gd name="connsiteY3" fmla="*/ 920808 h 1088051"/>
                <a:gd name="connsiteX4" fmla="*/ 742168 w 2160738"/>
                <a:gd name="connsiteY4" fmla="*/ 638973 h 1088051"/>
                <a:gd name="connsiteX5" fmla="*/ 829849 w 2160738"/>
                <a:gd name="connsiteY5" fmla="*/ 269455 h 1088051"/>
                <a:gd name="connsiteX6" fmla="*/ 939452 w 2160738"/>
                <a:gd name="connsiteY6" fmla="*/ 75301 h 1088051"/>
                <a:gd name="connsiteX7" fmla="*/ 1089764 w 2160738"/>
                <a:gd name="connsiteY7" fmla="*/ 146 h 1088051"/>
                <a:gd name="connsiteX8" fmla="*/ 1221287 w 2160738"/>
                <a:gd name="connsiteY8" fmla="*/ 90960 h 1088051"/>
                <a:gd name="connsiteX9" fmla="*/ 1337152 w 2160738"/>
                <a:gd name="connsiteY9" fmla="*/ 354006 h 1088051"/>
                <a:gd name="connsiteX10" fmla="*/ 1515650 w 2160738"/>
                <a:gd name="connsiteY10" fmla="*/ 855047 h 1088051"/>
                <a:gd name="connsiteX11" fmla="*/ 1634645 w 2160738"/>
                <a:gd name="connsiteY11" fmla="*/ 1021017 h 1088051"/>
                <a:gd name="connsiteX12" fmla="*/ 1781827 w 2160738"/>
                <a:gd name="connsiteY12" fmla="*/ 1064858 h 1088051"/>
                <a:gd name="connsiteX13" fmla="*/ 1885167 w 2160738"/>
                <a:gd name="connsiteY13" fmla="*/ 1005359 h 1088051"/>
                <a:gd name="connsiteX14" fmla="*/ 1938402 w 2160738"/>
                <a:gd name="connsiteY14" fmla="*/ 898888 h 1088051"/>
                <a:gd name="connsiteX15" fmla="*/ 2010427 w 2160738"/>
                <a:gd name="connsiteY15" fmla="*/ 829995 h 1088051"/>
                <a:gd name="connsiteX16" fmla="*/ 2160738 w 2160738"/>
                <a:gd name="connsiteY16" fmla="*/ 826863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85167 w 2170132"/>
                <a:gd name="connsiteY13" fmla="*/ 1005359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894562 w 2170132"/>
                <a:gd name="connsiteY13" fmla="*/ 980306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10219 w 2170132"/>
                <a:gd name="connsiteY13" fmla="*/ 995963 h 1088051"/>
                <a:gd name="connsiteX14" fmla="*/ 1938402 w 2170132"/>
                <a:gd name="connsiteY14" fmla="*/ 898888 h 1088051"/>
                <a:gd name="connsiteX15" fmla="*/ 2010427 w 2170132"/>
                <a:gd name="connsiteY15" fmla="*/ 829995 h 1088051"/>
                <a:gd name="connsiteX16" fmla="*/ 2170132 w 2170132"/>
                <a:gd name="connsiteY16"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898888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38402 w 2170132"/>
                <a:gd name="connsiteY13" fmla="*/ 923940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10427 w 2170132"/>
                <a:gd name="connsiteY14" fmla="*/ 829995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29007 w 2170132"/>
                <a:gd name="connsiteY13" fmla="*/ 95212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81827 w 2170132"/>
                <a:gd name="connsiteY12" fmla="*/ 1064858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34645 w 2170132"/>
                <a:gd name="connsiteY11" fmla="*/ 102101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515650 w 2170132"/>
                <a:gd name="connsiteY10" fmla="*/ 855047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8072 w 2170132"/>
                <a:gd name="connsiteY10" fmla="*/ 73291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56775 w 2170132"/>
                <a:gd name="connsiteY12" fmla="*/ 1067989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07087 w 2170132"/>
                <a:gd name="connsiteY13" fmla="*/ 974043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04164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1985375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77174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0219 w 2170132"/>
                <a:gd name="connsiteY13" fmla="*/ 95525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5877 w 2170132"/>
                <a:gd name="connsiteY13" fmla="*/ 983436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6483 w 2170132"/>
                <a:gd name="connsiteY13" fmla="*/ 964647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2013559 w 2170132"/>
                <a:gd name="connsiteY14" fmla="*/ 851916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29009 w 2170132"/>
                <a:gd name="connsiteY13" fmla="*/ 977173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82244 w 2170132"/>
                <a:gd name="connsiteY14" fmla="*/ 84565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1932139 w 2170132"/>
                <a:gd name="connsiteY14" fmla="*/ 1002229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913352 w 2170132"/>
                <a:gd name="connsiteY13" fmla="*/ 958384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170132 w 2170132"/>
                <a:gd name="connsiteY14"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2035479 w 2170132"/>
                <a:gd name="connsiteY14" fmla="*/ 908283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91432 w 2170132"/>
                <a:gd name="connsiteY13" fmla="*/ 1014752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76968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66586 w 2170132"/>
                <a:gd name="connsiteY14" fmla="*/ 855047 h 1088051"/>
                <a:gd name="connsiteX15" fmla="*/ 2170132 w 2170132"/>
                <a:gd name="connsiteY15" fmla="*/ 817468 h 1088051"/>
                <a:gd name="connsiteX0" fmla="*/ 0 w 2170132"/>
                <a:gd name="connsiteY0" fmla="*/ 1083647 h 1088051"/>
                <a:gd name="connsiteX1" fmla="*/ 300624 w 2170132"/>
                <a:gd name="connsiteY1" fmla="*/ 1083647 h 1088051"/>
                <a:gd name="connsiteX2" fmla="*/ 513567 w 2170132"/>
                <a:gd name="connsiteY2" fmla="*/ 1049200 h 1088051"/>
                <a:gd name="connsiteX3" fmla="*/ 663879 w 2170132"/>
                <a:gd name="connsiteY3" fmla="*/ 920808 h 1088051"/>
                <a:gd name="connsiteX4" fmla="*/ 742168 w 2170132"/>
                <a:gd name="connsiteY4" fmla="*/ 638973 h 1088051"/>
                <a:gd name="connsiteX5" fmla="*/ 829849 w 2170132"/>
                <a:gd name="connsiteY5" fmla="*/ 269455 h 1088051"/>
                <a:gd name="connsiteX6" fmla="*/ 939452 w 2170132"/>
                <a:gd name="connsiteY6" fmla="*/ 75301 h 1088051"/>
                <a:gd name="connsiteX7" fmla="*/ 1089764 w 2170132"/>
                <a:gd name="connsiteY7" fmla="*/ 146 h 1088051"/>
                <a:gd name="connsiteX8" fmla="*/ 1221287 w 2170132"/>
                <a:gd name="connsiteY8" fmla="*/ 90960 h 1088051"/>
                <a:gd name="connsiteX9" fmla="*/ 1337152 w 2170132"/>
                <a:gd name="connsiteY9" fmla="*/ 354006 h 1088051"/>
                <a:gd name="connsiteX10" fmla="*/ 1474940 w 2170132"/>
                <a:gd name="connsiteY10" fmla="*/ 754838 h 1088051"/>
                <a:gd name="connsiteX11" fmla="*/ 1615856 w 2170132"/>
                <a:gd name="connsiteY11" fmla="*/ 999097 h 1088051"/>
                <a:gd name="connsiteX12" fmla="*/ 1784958 w 2170132"/>
                <a:gd name="connsiteY12" fmla="*/ 1061726 h 1088051"/>
                <a:gd name="connsiteX13" fmla="*/ 1878906 w 2170132"/>
                <a:gd name="connsiteY13" fmla="*/ 1005357 h 1088051"/>
                <a:gd name="connsiteX14" fmla="*/ 1979112 w 2170132"/>
                <a:gd name="connsiteY14" fmla="*/ 858178 h 1088051"/>
                <a:gd name="connsiteX15" fmla="*/ 2170132 w 2170132"/>
                <a:gd name="connsiteY15" fmla="*/ 817468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4787"/>
                <a:gd name="connsiteY0" fmla="*/ 1083647 h 1088051"/>
                <a:gd name="connsiteX1" fmla="*/ 300624 w 2304787"/>
                <a:gd name="connsiteY1" fmla="*/ 1083647 h 1088051"/>
                <a:gd name="connsiteX2" fmla="*/ 513567 w 2304787"/>
                <a:gd name="connsiteY2" fmla="*/ 1049200 h 1088051"/>
                <a:gd name="connsiteX3" fmla="*/ 663879 w 2304787"/>
                <a:gd name="connsiteY3" fmla="*/ 920808 h 1088051"/>
                <a:gd name="connsiteX4" fmla="*/ 742168 w 2304787"/>
                <a:gd name="connsiteY4" fmla="*/ 638973 h 1088051"/>
                <a:gd name="connsiteX5" fmla="*/ 829849 w 2304787"/>
                <a:gd name="connsiteY5" fmla="*/ 269455 h 1088051"/>
                <a:gd name="connsiteX6" fmla="*/ 939452 w 2304787"/>
                <a:gd name="connsiteY6" fmla="*/ 75301 h 1088051"/>
                <a:gd name="connsiteX7" fmla="*/ 1089764 w 2304787"/>
                <a:gd name="connsiteY7" fmla="*/ 146 h 1088051"/>
                <a:gd name="connsiteX8" fmla="*/ 1221287 w 2304787"/>
                <a:gd name="connsiteY8" fmla="*/ 90960 h 1088051"/>
                <a:gd name="connsiteX9" fmla="*/ 1337152 w 2304787"/>
                <a:gd name="connsiteY9" fmla="*/ 354006 h 1088051"/>
                <a:gd name="connsiteX10" fmla="*/ 1474940 w 2304787"/>
                <a:gd name="connsiteY10" fmla="*/ 754838 h 1088051"/>
                <a:gd name="connsiteX11" fmla="*/ 1615856 w 2304787"/>
                <a:gd name="connsiteY11" fmla="*/ 999097 h 1088051"/>
                <a:gd name="connsiteX12" fmla="*/ 1784958 w 2304787"/>
                <a:gd name="connsiteY12" fmla="*/ 1061726 h 1088051"/>
                <a:gd name="connsiteX13" fmla="*/ 1878906 w 2304787"/>
                <a:gd name="connsiteY13" fmla="*/ 1005357 h 1088051"/>
                <a:gd name="connsiteX14" fmla="*/ 1979112 w 2304787"/>
                <a:gd name="connsiteY14" fmla="*/ 858178 h 1088051"/>
                <a:gd name="connsiteX15" fmla="*/ 2304787 w 2304787"/>
                <a:gd name="connsiteY15" fmla="*/ 808073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301655 w 2301655"/>
                <a:gd name="connsiteY15"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82452 w 2301655"/>
                <a:gd name="connsiteY15" fmla="*/ 833127 h 1088051"/>
                <a:gd name="connsiteX16" fmla="*/ 2301655 w 2301655"/>
                <a:gd name="connsiteY16" fmla="*/ 820599 h 1088051"/>
                <a:gd name="connsiteX0" fmla="*/ 0 w 2301655"/>
                <a:gd name="connsiteY0" fmla="*/ 1083647 h 1088051"/>
                <a:gd name="connsiteX1" fmla="*/ 300624 w 2301655"/>
                <a:gd name="connsiteY1" fmla="*/ 1083647 h 1088051"/>
                <a:gd name="connsiteX2" fmla="*/ 513567 w 2301655"/>
                <a:gd name="connsiteY2" fmla="*/ 1049200 h 1088051"/>
                <a:gd name="connsiteX3" fmla="*/ 663879 w 2301655"/>
                <a:gd name="connsiteY3" fmla="*/ 920808 h 1088051"/>
                <a:gd name="connsiteX4" fmla="*/ 742168 w 2301655"/>
                <a:gd name="connsiteY4" fmla="*/ 638973 h 1088051"/>
                <a:gd name="connsiteX5" fmla="*/ 829849 w 2301655"/>
                <a:gd name="connsiteY5" fmla="*/ 269455 h 1088051"/>
                <a:gd name="connsiteX6" fmla="*/ 939452 w 2301655"/>
                <a:gd name="connsiteY6" fmla="*/ 75301 h 1088051"/>
                <a:gd name="connsiteX7" fmla="*/ 1089764 w 2301655"/>
                <a:gd name="connsiteY7" fmla="*/ 146 h 1088051"/>
                <a:gd name="connsiteX8" fmla="*/ 1221287 w 2301655"/>
                <a:gd name="connsiteY8" fmla="*/ 90960 h 1088051"/>
                <a:gd name="connsiteX9" fmla="*/ 1337152 w 2301655"/>
                <a:gd name="connsiteY9" fmla="*/ 354006 h 1088051"/>
                <a:gd name="connsiteX10" fmla="*/ 1474940 w 2301655"/>
                <a:gd name="connsiteY10" fmla="*/ 754838 h 1088051"/>
                <a:gd name="connsiteX11" fmla="*/ 1615856 w 2301655"/>
                <a:gd name="connsiteY11" fmla="*/ 999097 h 1088051"/>
                <a:gd name="connsiteX12" fmla="*/ 1784958 w 2301655"/>
                <a:gd name="connsiteY12" fmla="*/ 1061726 h 1088051"/>
                <a:gd name="connsiteX13" fmla="*/ 1878906 w 2301655"/>
                <a:gd name="connsiteY13" fmla="*/ 1005357 h 1088051"/>
                <a:gd name="connsiteX14" fmla="*/ 1979112 w 2301655"/>
                <a:gd name="connsiteY14" fmla="*/ 858178 h 1088051"/>
                <a:gd name="connsiteX15" fmla="*/ 2098109 w 2301655"/>
                <a:gd name="connsiteY15" fmla="*/ 817469 h 1088051"/>
                <a:gd name="connsiteX16" fmla="*/ 2301655 w 2301655"/>
                <a:gd name="connsiteY16" fmla="*/ 820599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 name="connsiteX0" fmla="*/ 0 w 2401863"/>
                <a:gd name="connsiteY0" fmla="*/ 1083647 h 1088051"/>
                <a:gd name="connsiteX1" fmla="*/ 300624 w 2401863"/>
                <a:gd name="connsiteY1" fmla="*/ 1083647 h 1088051"/>
                <a:gd name="connsiteX2" fmla="*/ 513567 w 2401863"/>
                <a:gd name="connsiteY2" fmla="*/ 1049200 h 1088051"/>
                <a:gd name="connsiteX3" fmla="*/ 663879 w 2401863"/>
                <a:gd name="connsiteY3" fmla="*/ 920808 h 1088051"/>
                <a:gd name="connsiteX4" fmla="*/ 742168 w 2401863"/>
                <a:gd name="connsiteY4" fmla="*/ 638973 h 1088051"/>
                <a:gd name="connsiteX5" fmla="*/ 829849 w 2401863"/>
                <a:gd name="connsiteY5" fmla="*/ 269455 h 1088051"/>
                <a:gd name="connsiteX6" fmla="*/ 939452 w 2401863"/>
                <a:gd name="connsiteY6" fmla="*/ 75301 h 1088051"/>
                <a:gd name="connsiteX7" fmla="*/ 1089764 w 2401863"/>
                <a:gd name="connsiteY7" fmla="*/ 146 h 1088051"/>
                <a:gd name="connsiteX8" fmla="*/ 1221287 w 2401863"/>
                <a:gd name="connsiteY8" fmla="*/ 90960 h 1088051"/>
                <a:gd name="connsiteX9" fmla="*/ 1337152 w 2401863"/>
                <a:gd name="connsiteY9" fmla="*/ 354006 h 1088051"/>
                <a:gd name="connsiteX10" fmla="*/ 1474940 w 2401863"/>
                <a:gd name="connsiteY10" fmla="*/ 754838 h 1088051"/>
                <a:gd name="connsiteX11" fmla="*/ 1615856 w 2401863"/>
                <a:gd name="connsiteY11" fmla="*/ 999097 h 1088051"/>
                <a:gd name="connsiteX12" fmla="*/ 1784958 w 2401863"/>
                <a:gd name="connsiteY12" fmla="*/ 1061726 h 1088051"/>
                <a:gd name="connsiteX13" fmla="*/ 1878906 w 2401863"/>
                <a:gd name="connsiteY13" fmla="*/ 1005357 h 1088051"/>
                <a:gd name="connsiteX14" fmla="*/ 1979112 w 2401863"/>
                <a:gd name="connsiteY14" fmla="*/ 858178 h 1088051"/>
                <a:gd name="connsiteX15" fmla="*/ 2098109 w 2401863"/>
                <a:gd name="connsiteY15" fmla="*/ 817469 h 1088051"/>
                <a:gd name="connsiteX16" fmla="*/ 2401863 w 2401863"/>
                <a:gd name="connsiteY16" fmla="*/ 814336 h 1088051"/>
                <a:gd name="connsiteX0" fmla="*/ 0 w 2101239"/>
                <a:gd name="connsiteY0" fmla="*/ 1083647 h 1083647"/>
                <a:gd name="connsiteX1" fmla="*/ 212943 w 2101239"/>
                <a:gd name="connsiteY1" fmla="*/ 1049200 h 1083647"/>
                <a:gd name="connsiteX2" fmla="*/ 363255 w 2101239"/>
                <a:gd name="connsiteY2" fmla="*/ 920808 h 1083647"/>
                <a:gd name="connsiteX3" fmla="*/ 441544 w 2101239"/>
                <a:gd name="connsiteY3" fmla="*/ 638973 h 1083647"/>
                <a:gd name="connsiteX4" fmla="*/ 529225 w 2101239"/>
                <a:gd name="connsiteY4" fmla="*/ 269455 h 1083647"/>
                <a:gd name="connsiteX5" fmla="*/ 638828 w 2101239"/>
                <a:gd name="connsiteY5" fmla="*/ 75301 h 1083647"/>
                <a:gd name="connsiteX6" fmla="*/ 789140 w 2101239"/>
                <a:gd name="connsiteY6" fmla="*/ 146 h 1083647"/>
                <a:gd name="connsiteX7" fmla="*/ 920663 w 2101239"/>
                <a:gd name="connsiteY7" fmla="*/ 90960 h 1083647"/>
                <a:gd name="connsiteX8" fmla="*/ 1036528 w 2101239"/>
                <a:gd name="connsiteY8" fmla="*/ 354006 h 1083647"/>
                <a:gd name="connsiteX9" fmla="*/ 1174316 w 2101239"/>
                <a:gd name="connsiteY9" fmla="*/ 754838 h 1083647"/>
                <a:gd name="connsiteX10" fmla="*/ 1315232 w 2101239"/>
                <a:gd name="connsiteY10" fmla="*/ 999097 h 1083647"/>
                <a:gd name="connsiteX11" fmla="*/ 1484334 w 2101239"/>
                <a:gd name="connsiteY11" fmla="*/ 1061726 h 1083647"/>
                <a:gd name="connsiteX12" fmla="*/ 1578282 w 2101239"/>
                <a:gd name="connsiteY12" fmla="*/ 1005357 h 1083647"/>
                <a:gd name="connsiteX13" fmla="*/ 1678488 w 2101239"/>
                <a:gd name="connsiteY13" fmla="*/ 858178 h 1083647"/>
                <a:gd name="connsiteX14" fmla="*/ 1797485 w 2101239"/>
                <a:gd name="connsiteY14" fmla="*/ 817469 h 1083647"/>
                <a:gd name="connsiteX15" fmla="*/ 2101239 w 2101239"/>
                <a:gd name="connsiteY15" fmla="*/ 814336 h 1083647"/>
                <a:gd name="connsiteX0" fmla="*/ 0 w 2101239"/>
                <a:gd name="connsiteY0" fmla="*/ 1083647 h 1083647"/>
                <a:gd name="connsiteX1" fmla="*/ 212943 w 2101239"/>
                <a:gd name="connsiteY1" fmla="*/ 1049200 h 1083647"/>
                <a:gd name="connsiteX2" fmla="*/ 363255 w 2101239"/>
                <a:gd name="connsiteY2" fmla="*/ 920808 h 1083647"/>
                <a:gd name="connsiteX3" fmla="*/ 441544 w 2101239"/>
                <a:gd name="connsiteY3" fmla="*/ 638973 h 1083647"/>
                <a:gd name="connsiteX4" fmla="*/ 529225 w 2101239"/>
                <a:gd name="connsiteY4" fmla="*/ 269455 h 1083647"/>
                <a:gd name="connsiteX5" fmla="*/ 638828 w 2101239"/>
                <a:gd name="connsiteY5" fmla="*/ 75301 h 1083647"/>
                <a:gd name="connsiteX6" fmla="*/ 789140 w 2101239"/>
                <a:gd name="connsiteY6" fmla="*/ 146 h 1083647"/>
                <a:gd name="connsiteX7" fmla="*/ 920663 w 2101239"/>
                <a:gd name="connsiteY7" fmla="*/ 90960 h 1083647"/>
                <a:gd name="connsiteX8" fmla="*/ 1036528 w 2101239"/>
                <a:gd name="connsiteY8" fmla="*/ 354006 h 1083647"/>
                <a:gd name="connsiteX9" fmla="*/ 1174316 w 2101239"/>
                <a:gd name="connsiteY9" fmla="*/ 754838 h 1083647"/>
                <a:gd name="connsiteX10" fmla="*/ 1315232 w 2101239"/>
                <a:gd name="connsiteY10" fmla="*/ 999097 h 1083647"/>
                <a:gd name="connsiteX11" fmla="*/ 1484334 w 2101239"/>
                <a:gd name="connsiteY11" fmla="*/ 1061726 h 1083647"/>
                <a:gd name="connsiteX12" fmla="*/ 1578282 w 2101239"/>
                <a:gd name="connsiteY12" fmla="*/ 1005357 h 1083647"/>
                <a:gd name="connsiteX13" fmla="*/ 1678488 w 2101239"/>
                <a:gd name="connsiteY13" fmla="*/ 858178 h 1083647"/>
                <a:gd name="connsiteX14" fmla="*/ 1797485 w 2101239"/>
                <a:gd name="connsiteY14" fmla="*/ 817469 h 1083647"/>
                <a:gd name="connsiteX15" fmla="*/ 2101239 w 2101239"/>
                <a:gd name="connsiteY15" fmla="*/ 814336 h 1083647"/>
                <a:gd name="connsiteX0" fmla="*/ 0 w 1888296"/>
                <a:gd name="connsiteY0" fmla="*/ 1049200 h 1061759"/>
                <a:gd name="connsiteX1" fmla="*/ 150312 w 1888296"/>
                <a:gd name="connsiteY1" fmla="*/ 920808 h 1061759"/>
                <a:gd name="connsiteX2" fmla="*/ 228601 w 1888296"/>
                <a:gd name="connsiteY2" fmla="*/ 638973 h 1061759"/>
                <a:gd name="connsiteX3" fmla="*/ 316282 w 1888296"/>
                <a:gd name="connsiteY3" fmla="*/ 269455 h 1061759"/>
                <a:gd name="connsiteX4" fmla="*/ 425885 w 1888296"/>
                <a:gd name="connsiteY4" fmla="*/ 75301 h 1061759"/>
                <a:gd name="connsiteX5" fmla="*/ 576197 w 1888296"/>
                <a:gd name="connsiteY5" fmla="*/ 146 h 1061759"/>
                <a:gd name="connsiteX6" fmla="*/ 707720 w 1888296"/>
                <a:gd name="connsiteY6" fmla="*/ 90960 h 1061759"/>
                <a:gd name="connsiteX7" fmla="*/ 823585 w 1888296"/>
                <a:gd name="connsiteY7" fmla="*/ 354006 h 1061759"/>
                <a:gd name="connsiteX8" fmla="*/ 961373 w 1888296"/>
                <a:gd name="connsiteY8" fmla="*/ 754838 h 1061759"/>
                <a:gd name="connsiteX9" fmla="*/ 1102289 w 1888296"/>
                <a:gd name="connsiteY9" fmla="*/ 999097 h 1061759"/>
                <a:gd name="connsiteX10" fmla="*/ 1271391 w 1888296"/>
                <a:gd name="connsiteY10" fmla="*/ 1061726 h 1061759"/>
                <a:gd name="connsiteX11" fmla="*/ 1365339 w 1888296"/>
                <a:gd name="connsiteY11" fmla="*/ 1005357 h 1061759"/>
                <a:gd name="connsiteX12" fmla="*/ 1465545 w 1888296"/>
                <a:gd name="connsiteY12" fmla="*/ 858178 h 1061759"/>
                <a:gd name="connsiteX13" fmla="*/ 1584542 w 1888296"/>
                <a:gd name="connsiteY13" fmla="*/ 817469 h 1061759"/>
                <a:gd name="connsiteX14" fmla="*/ 1888296 w 1888296"/>
                <a:gd name="connsiteY14" fmla="*/ 814336 h 1061759"/>
                <a:gd name="connsiteX0" fmla="*/ 0 w 2074033"/>
                <a:gd name="connsiteY0" fmla="*/ 1992175 h 1992175"/>
                <a:gd name="connsiteX1" fmla="*/ 336049 w 2074033"/>
                <a:gd name="connsiteY1" fmla="*/ 920808 h 1992175"/>
                <a:gd name="connsiteX2" fmla="*/ 414338 w 2074033"/>
                <a:gd name="connsiteY2" fmla="*/ 638973 h 1992175"/>
                <a:gd name="connsiteX3" fmla="*/ 502019 w 2074033"/>
                <a:gd name="connsiteY3" fmla="*/ 269455 h 1992175"/>
                <a:gd name="connsiteX4" fmla="*/ 611622 w 2074033"/>
                <a:gd name="connsiteY4" fmla="*/ 75301 h 1992175"/>
                <a:gd name="connsiteX5" fmla="*/ 761934 w 2074033"/>
                <a:gd name="connsiteY5" fmla="*/ 146 h 1992175"/>
                <a:gd name="connsiteX6" fmla="*/ 893457 w 2074033"/>
                <a:gd name="connsiteY6" fmla="*/ 90960 h 1992175"/>
                <a:gd name="connsiteX7" fmla="*/ 1009322 w 2074033"/>
                <a:gd name="connsiteY7" fmla="*/ 354006 h 1992175"/>
                <a:gd name="connsiteX8" fmla="*/ 1147110 w 2074033"/>
                <a:gd name="connsiteY8" fmla="*/ 754838 h 1992175"/>
                <a:gd name="connsiteX9" fmla="*/ 1288026 w 2074033"/>
                <a:gd name="connsiteY9" fmla="*/ 999097 h 1992175"/>
                <a:gd name="connsiteX10" fmla="*/ 1457128 w 2074033"/>
                <a:gd name="connsiteY10" fmla="*/ 1061726 h 1992175"/>
                <a:gd name="connsiteX11" fmla="*/ 1551076 w 2074033"/>
                <a:gd name="connsiteY11" fmla="*/ 1005357 h 1992175"/>
                <a:gd name="connsiteX12" fmla="*/ 1651282 w 2074033"/>
                <a:gd name="connsiteY12" fmla="*/ 858178 h 1992175"/>
                <a:gd name="connsiteX13" fmla="*/ 1770279 w 2074033"/>
                <a:gd name="connsiteY13" fmla="*/ 817469 h 1992175"/>
                <a:gd name="connsiteX14" fmla="*/ 2074033 w 2074033"/>
                <a:gd name="connsiteY14" fmla="*/ 814336 h 1992175"/>
                <a:gd name="connsiteX0" fmla="*/ 311 w 2074344"/>
                <a:gd name="connsiteY0" fmla="*/ 1992175 h 2024227"/>
                <a:gd name="connsiteX1" fmla="*/ 336360 w 2074344"/>
                <a:gd name="connsiteY1" fmla="*/ 920808 h 2024227"/>
                <a:gd name="connsiteX2" fmla="*/ 414649 w 2074344"/>
                <a:gd name="connsiteY2" fmla="*/ 638973 h 2024227"/>
                <a:gd name="connsiteX3" fmla="*/ 502330 w 2074344"/>
                <a:gd name="connsiteY3" fmla="*/ 269455 h 2024227"/>
                <a:gd name="connsiteX4" fmla="*/ 611933 w 2074344"/>
                <a:gd name="connsiteY4" fmla="*/ 75301 h 2024227"/>
                <a:gd name="connsiteX5" fmla="*/ 762245 w 2074344"/>
                <a:gd name="connsiteY5" fmla="*/ 146 h 2024227"/>
                <a:gd name="connsiteX6" fmla="*/ 893768 w 2074344"/>
                <a:gd name="connsiteY6" fmla="*/ 90960 h 2024227"/>
                <a:gd name="connsiteX7" fmla="*/ 1009633 w 2074344"/>
                <a:gd name="connsiteY7" fmla="*/ 354006 h 2024227"/>
                <a:gd name="connsiteX8" fmla="*/ 1147421 w 2074344"/>
                <a:gd name="connsiteY8" fmla="*/ 754838 h 2024227"/>
                <a:gd name="connsiteX9" fmla="*/ 1288337 w 2074344"/>
                <a:gd name="connsiteY9" fmla="*/ 999097 h 2024227"/>
                <a:gd name="connsiteX10" fmla="*/ 1457439 w 2074344"/>
                <a:gd name="connsiteY10" fmla="*/ 1061726 h 2024227"/>
                <a:gd name="connsiteX11" fmla="*/ 1551387 w 2074344"/>
                <a:gd name="connsiteY11" fmla="*/ 1005357 h 2024227"/>
                <a:gd name="connsiteX12" fmla="*/ 1651593 w 2074344"/>
                <a:gd name="connsiteY12" fmla="*/ 858178 h 2024227"/>
                <a:gd name="connsiteX13" fmla="*/ 1770590 w 2074344"/>
                <a:gd name="connsiteY13" fmla="*/ 817469 h 2024227"/>
                <a:gd name="connsiteX14" fmla="*/ 2074344 w 2074344"/>
                <a:gd name="connsiteY14" fmla="*/ 814336 h 2024227"/>
                <a:gd name="connsiteX0" fmla="*/ 0 w 2074033"/>
                <a:gd name="connsiteY0" fmla="*/ 1992175 h 1992175"/>
                <a:gd name="connsiteX1" fmla="*/ 336049 w 2074033"/>
                <a:gd name="connsiteY1" fmla="*/ 920808 h 1992175"/>
                <a:gd name="connsiteX2" fmla="*/ 414338 w 2074033"/>
                <a:gd name="connsiteY2" fmla="*/ 638973 h 1992175"/>
                <a:gd name="connsiteX3" fmla="*/ 502019 w 2074033"/>
                <a:gd name="connsiteY3" fmla="*/ 269455 h 1992175"/>
                <a:gd name="connsiteX4" fmla="*/ 611622 w 2074033"/>
                <a:gd name="connsiteY4" fmla="*/ 75301 h 1992175"/>
                <a:gd name="connsiteX5" fmla="*/ 761934 w 2074033"/>
                <a:gd name="connsiteY5" fmla="*/ 146 h 1992175"/>
                <a:gd name="connsiteX6" fmla="*/ 893457 w 2074033"/>
                <a:gd name="connsiteY6" fmla="*/ 90960 h 1992175"/>
                <a:gd name="connsiteX7" fmla="*/ 1009322 w 2074033"/>
                <a:gd name="connsiteY7" fmla="*/ 354006 h 1992175"/>
                <a:gd name="connsiteX8" fmla="*/ 1147110 w 2074033"/>
                <a:gd name="connsiteY8" fmla="*/ 754838 h 1992175"/>
                <a:gd name="connsiteX9" fmla="*/ 1288026 w 2074033"/>
                <a:gd name="connsiteY9" fmla="*/ 999097 h 1992175"/>
                <a:gd name="connsiteX10" fmla="*/ 1457128 w 2074033"/>
                <a:gd name="connsiteY10" fmla="*/ 1061726 h 1992175"/>
                <a:gd name="connsiteX11" fmla="*/ 1551076 w 2074033"/>
                <a:gd name="connsiteY11" fmla="*/ 1005357 h 1992175"/>
                <a:gd name="connsiteX12" fmla="*/ 1651282 w 2074033"/>
                <a:gd name="connsiteY12" fmla="*/ 858178 h 1992175"/>
                <a:gd name="connsiteX13" fmla="*/ 1770279 w 2074033"/>
                <a:gd name="connsiteY13" fmla="*/ 817469 h 1992175"/>
                <a:gd name="connsiteX14" fmla="*/ 2074033 w 2074033"/>
                <a:gd name="connsiteY14" fmla="*/ 814336 h 1992175"/>
                <a:gd name="connsiteX0" fmla="*/ 0 w 2074033"/>
                <a:gd name="connsiteY0" fmla="*/ 2106475 h 2106475"/>
                <a:gd name="connsiteX1" fmla="*/ 336049 w 2074033"/>
                <a:gd name="connsiteY1" fmla="*/ 920808 h 2106475"/>
                <a:gd name="connsiteX2" fmla="*/ 414338 w 2074033"/>
                <a:gd name="connsiteY2" fmla="*/ 638973 h 2106475"/>
                <a:gd name="connsiteX3" fmla="*/ 502019 w 2074033"/>
                <a:gd name="connsiteY3" fmla="*/ 269455 h 2106475"/>
                <a:gd name="connsiteX4" fmla="*/ 611622 w 2074033"/>
                <a:gd name="connsiteY4" fmla="*/ 75301 h 2106475"/>
                <a:gd name="connsiteX5" fmla="*/ 761934 w 2074033"/>
                <a:gd name="connsiteY5" fmla="*/ 146 h 2106475"/>
                <a:gd name="connsiteX6" fmla="*/ 893457 w 2074033"/>
                <a:gd name="connsiteY6" fmla="*/ 90960 h 2106475"/>
                <a:gd name="connsiteX7" fmla="*/ 1009322 w 2074033"/>
                <a:gd name="connsiteY7" fmla="*/ 354006 h 2106475"/>
                <a:gd name="connsiteX8" fmla="*/ 1147110 w 2074033"/>
                <a:gd name="connsiteY8" fmla="*/ 754838 h 2106475"/>
                <a:gd name="connsiteX9" fmla="*/ 1288026 w 2074033"/>
                <a:gd name="connsiteY9" fmla="*/ 999097 h 2106475"/>
                <a:gd name="connsiteX10" fmla="*/ 1457128 w 2074033"/>
                <a:gd name="connsiteY10" fmla="*/ 1061726 h 2106475"/>
                <a:gd name="connsiteX11" fmla="*/ 1551076 w 2074033"/>
                <a:gd name="connsiteY11" fmla="*/ 1005357 h 2106475"/>
                <a:gd name="connsiteX12" fmla="*/ 1651282 w 2074033"/>
                <a:gd name="connsiteY12" fmla="*/ 858178 h 2106475"/>
                <a:gd name="connsiteX13" fmla="*/ 1770279 w 2074033"/>
                <a:gd name="connsiteY13" fmla="*/ 817469 h 2106475"/>
                <a:gd name="connsiteX14" fmla="*/ 2074033 w 2074033"/>
                <a:gd name="connsiteY14" fmla="*/ 814336 h 2106475"/>
                <a:gd name="connsiteX0" fmla="*/ 0 w 2074033"/>
                <a:gd name="connsiteY0" fmla="*/ 2106475 h 2106475"/>
                <a:gd name="connsiteX1" fmla="*/ 336049 w 2074033"/>
                <a:gd name="connsiteY1" fmla="*/ 920808 h 2106475"/>
                <a:gd name="connsiteX2" fmla="*/ 414338 w 2074033"/>
                <a:gd name="connsiteY2" fmla="*/ 638973 h 2106475"/>
                <a:gd name="connsiteX3" fmla="*/ 502019 w 2074033"/>
                <a:gd name="connsiteY3" fmla="*/ 269455 h 2106475"/>
                <a:gd name="connsiteX4" fmla="*/ 611622 w 2074033"/>
                <a:gd name="connsiteY4" fmla="*/ 75301 h 2106475"/>
                <a:gd name="connsiteX5" fmla="*/ 761934 w 2074033"/>
                <a:gd name="connsiteY5" fmla="*/ 146 h 2106475"/>
                <a:gd name="connsiteX6" fmla="*/ 893457 w 2074033"/>
                <a:gd name="connsiteY6" fmla="*/ 90960 h 2106475"/>
                <a:gd name="connsiteX7" fmla="*/ 1009322 w 2074033"/>
                <a:gd name="connsiteY7" fmla="*/ 354006 h 2106475"/>
                <a:gd name="connsiteX8" fmla="*/ 1147110 w 2074033"/>
                <a:gd name="connsiteY8" fmla="*/ 754838 h 2106475"/>
                <a:gd name="connsiteX9" fmla="*/ 1288026 w 2074033"/>
                <a:gd name="connsiteY9" fmla="*/ 999097 h 2106475"/>
                <a:gd name="connsiteX10" fmla="*/ 1457128 w 2074033"/>
                <a:gd name="connsiteY10" fmla="*/ 1061726 h 2106475"/>
                <a:gd name="connsiteX11" fmla="*/ 1551076 w 2074033"/>
                <a:gd name="connsiteY11" fmla="*/ 1005357 h 2106475"/>
                <a:gd name="connsiteX12" fmla="*/ 1651282 w 2074033"/>
                <a:gd name="connsiteY12" fmla="*/ 858178 h 2106475"/>
                <a:gd name="connsiteX13" fmla="*/ 1770279 w 2074033"/>
                <a:gd name="connsiteY13" fmla="*/ 817469 h 2106475"/>
                <a:gd name="connsiteX14" fmla="*/ 2074033 w 2074033"/>
                <a:gd name="connsiteY14" fmla="*/ 814336 h 2106475"/>
                <a:gd name="connsiteX0" fmla="*/ 0 w 2074033"/>
                <a:gd name="connsiteY0" fmla="*/ 2106475 h 2106475"/>
                <a:gd name="connsiteX1" fmla="*/ 336049 w 2074033"/>
                <a:gd name="connsiteY1" fmla="*/ 920808 h 2106475"/>
                <a:gd name="connsiteX2" fmla="*/ 414338 w 2074033"/>
                <a:gd name="connsiteY2" fmla="*/ 638973 h 2106475"/>
                <a:gd name="connsiteX3" fmla="*/ 502019 w 2074033"/>
                <a:gd name="connsiteY3" fmla="*/ 269455 h 2106475"/>
                <a:gd name="connsiteX4" fmla="*/ 611622 w 2074033"/>
                <a:gd name="connsiteY4" fmla="*/ 75301 h 2106475"/>
                <a:gd name="connsiteX5" fmla="*/ 761934 w 2074033"/>
                <a:gd name="connsiteY5" fmla="*/ 146 h 2106475"/>
                <a:gd name="connsiteX6" fmla="*/ 893457 w 2074033"/>
                <a:gd name="connsiteY6" fmla="*/ 90960 h 2106475"/>
                <a:gd name="connsiteX7" fmla="*/ 1009322 w 2074033"/>
                <a:gd name="connsiteY7" fmla="*/ 354006 h 2106475"/>
                <a:gd name="connsiteX8" fmla="*/ 1147110 w 2074033"/>
                <a:gd name="connsiteY8" fmla="*/ 754838 h 2106475"/>
                <a:gd name="connsiteX9" fmla="*/ 1288026 w 2074033"/>
                <a:gd name="connsiteY9" fmla="*/ 999097 h 2106475"/>
                <a:gd name="connsiteX10" fmla="*/ 1457128 w 2074033"/>
                <a:gd name="connsiteY10" fmla="*/ 1061726 h 2106475"/>
                <a:gd name="connsiteX11" fmla="*/ 1551076 w 2074033"/>
                <a:gd name="connsiteY11" fmla="*/ 1005357 h 2106475"/>
                <a:gd name="connsiteX12" fmla="*/ 1651282 w 2074033"/>
                <a:gd name="connsiteY12" fmla="*/ 858178 h 2106475"/>
                <a:gd name="connsiteX13" fmla="*/ 1770279 w 2074033"/>
                <a:gd name="connsiteY13" fmla="*/ 817469 h 2106475"/>
                <a:gd name="connsiteX14" fmla="*/ 2074033 w 2074033"/>
                <a:gd name="connsiteY14" fmla="*/ 814336 h 2106475"/>
                <a:gd name="connsiteX0" fmla="*/ 0 w 2074033"/>
                <a:gd name="connsiteY0" fmla="*/ 2106475 h 2106475"/>
                <a:gd name="connsiteX1" fmla="*/ 336049 w 2074033"/>
                <a:gd name="connsiteY1" fmla="*/ 920808 h 2106475"/>
                <a:gd name="connsiteX2" fmla="*/ 414338 w 2074033"/>
                <a:gd name="connsiteY2" fmla="*/ 638973 h 2106475"/>
                <a:gd name="connsiteX3" fmla="*/ 502019 w 2074033"/>
                <a:gd name="connsiteY3" fmla="*/ 269455 h 2106475"/>
                <a:gd name="connsiteX4" fmla="*/ 611622 w 2074033"/>
                <a:gd name="connsiteY4" fmla="*/ 75301 h 2106475"/>
                <a:gd name="connsiteX5" fmla="*/ 761934 w 2074033"/>
                <a:gd name="connsiteY5" fmla="*/ 146 h 2106475"/>
                <a:gd name="connsiteX6" fmla="*/ 893457 w 2074033"/>
                <a:gd name="connsiteY6" fmla="*/ 90960 h 2106475"/>
                <a:gd name="connsiteX7" fmla="*/ 1009322 w 2074033"/>
                <a:gd name="connsiteY7" fmla="*/ 354006 h 2106475"/>
                <a:gd name="connsiteX8" fmla="*/ 1147110 w 2074033"/>
                <a:gd name="connsiteY8" fmla="*/ 754838 h 2106475"/>
                <a:gd name="connsiteX9" fmla="*/ 1288026 w 2074033"/>
                <a:gd name="connsiteY9" fmla="*/ 999097 h 2106475"/>
                <a:gd name="connsiteX10" fmla="*/ 1457128 w 2074033"/>
                <a:gd name="connsiteY10" fmla="*/ 1061726 h 2106475"/>
                <a:gd name="connsiteX11" fmla="*/ 1551076 w 2074033"/>
                <a:gd name="connsiteY11" fmla="*/ 1005357 h 2106475"/>
                <a:gd name="connsiteX12" fmla="*/ 1651282 w 2074033"/>
                <a:gd name="connsiteY12" fmla="*/ 858178 h 2106475"/>
                <a:gd name="connsiteX13" fmla="*/ 1770279 w 2074033"/>
                <a:gd name="connsiteY13" fmla="*/ 817469 h 2106475"/>
                <a:gd name="connsiteX14" fmla="*/ 2074033 w 2074033"/>
                <a:gd name="connsiteY14" fmla="*/ 814336 h 2106475"/>
                <a:gd name="connsiteX0" fmla="*/ 0 w 2074033"/>
                <a:gd name="connsiteY0" fmla="*/ 2137648 h 2137648"/>
                <a:gd name="connsiteX1" fmla="*/ 336049 w 2074033"/>
                <a:gd name="connsiteY1" fmla="*/ 920808 h 2137648"/>
                <a:gd name="connsiteX2" fmla="*/ 414338 w 2074033"/>
                <a:gd name="connsiteY2" fmla="*/ 638973 h 2137648"/>
                <a:gd name="connsiteX3" fmla="*/ 502019 w 2074033"/>
                <a:gd name="connsiteY3" fmla="*/ 269455 h 2137648"/>
                <a:gd name="connsiteX4" fmla="*/ 611622 w 2074033"/>
                <a:gd name="connsiteY4" fmla="*/ 75301 h 2137648"/>
                <a:gd name="connsiteX5" fmla="*/ 761934 w 2074033"/>
                <a:gd name="connsiteY5" fmla="*/ 146 h 2137648"/>
                <a:gd name="connsiteX6" fmla="*/ 893457 w 2074033"/>
                <a:gd name="connsiteY6" fmla="*/ 90960 h 2137648"/>
                <a:gd name="connsiteX7" fmla="*/ 1009322 w 2074033"/>
                <a:gd name="connsiteY7" fmla="*/ 354006 h 2137648"/>
                <a:gd name="connsiteX8" fmla="*/ 1147110 w 2074033"/>
                <a:gd name="connsiteY8" fmla="*/ 754838 h 2137648"/>
                <a:gd name="connsiteX9" fmla="*/ 1288026 w 2074033"/>
                <a:gd name="connsiteY9" fmla="*/ 999097 h 2137648"/>
                <a:gd name="connsiteX10" fmla="*/ 1457128 w 2074033"/>
                <a:gd name="connsiteY10" fmla="*/ 1061726 h 2137648"/>
                <a:gd name="connsiteX11" fmla="*/ 1551076 w 2074033"/>
                <a:gd name="connsiteY11" fmla="*/ 1005357 h 2137648"/>
                <a:gd name="connsiteX12" fmla="*/ 1651282 w 2074033"/>
                <a:gd name="connsiteY12" fmla="*/ 858178 h 2137648"/>
                <a:gd name="connsiteX13" fmla="*/ 1770279 w 2074033"/>
                <a:gd name="connsiteY13" fmla="*/ 817469 h 2137648"/>
                <a:gd name="connsiteX14" fmla="*/ 2074033 w 2074033"/>
                <a:gd name="connsiteY14" fmla="*/ 814336 h 2137648"/>
                <a:gd name="connsiteX0" fmla="*/ 0 w 2074033"/>
                <a:gd name="connsiteY0" fmla="*/ 2137648 h 2137648"/>
                <a:gd name="connsiteX1" fmla="*/ 414338 w 2074033"/>
                <a:gd name="connsiteY1" fmla="*/ 638973 h 2137648"/>
                <a:gd name="connsiteX2" fmla="*/ 502019 w 2074033"/>
                <a:gd name="connsiteY2" fmla="*/ 269455 h 2137648"/>
                <a:gd name="connsiteX3" fmla="*/ 611622 w 2074033"/>
                <a:gd name="connsiteY3" fmla="*/ 75301 h 2137648"/>
                <a:gd name="connsiteX4" fmla="*/ 761934 w 2074033"/>
                <a:gd name="connsiteY4" fmla="*/ 146 h 2137648"/>
                <a:gd name="connsiteX5" fmla="*/ 893457 w 2074033"/>
                <a:gd name="connsiteY5" fmla="*/ 90960 h 2137648"/>
                <a:gd name="connsiteX6" fmla="*/ 1009322 w 2074033"/>
                <a:gd name="connsiteY6" fmla="*/ 354006 h 2137648"/>
                <a:gd name="connsiteX7" fmla="*/ 1147110 w 2074033"/>
                <a:gd name="connsiteY7" fmla="*/ 754838 h 2137648"/>
                <a:gd name="connsiteX8" fmla="*/ 1288026 w 2074033"/>
                <a:gd name="connsiteY8" fmla="*/ 999097 h 2137648"/>
                <a:gd name="connsiteX9" fmla="*/ 1457128 w 2074033"/>
                <a:gd name="connsiteY9" fmla="*/ 1061726 h 2137648"/>
                <a:gd name="connsiteX10" fmla="*/ 1551076 w 2074033"/>
                <a:gd name="connsiteY10" fmla="*/ 1005357 h 2137648"/>
                <a:gd name="connsiteX11" fmla="*/ 1651282 w 2074033"/>
                <a:gd name="connsiteY11" fmla="*/ 858178 h 2137648"/>
                <a:gd name="connsiteX12" fmla="*/ 1770279 w 2074033"/>
                <a:gd name="connsiteY12" fmla="*/ 817469 h 2137648"/>
                <a:gd name="connsiteX13" fmla="*/ 2074033 w 2074033"/>
                <a:gd name="connsiteY13" fmla="*/ 814336 h 2137648"/>
                <a:gd name="connsiteX0" fmla="*/ 0 w 2074033"/>
                <a:gd name="connsiteY0" fmla="*/ 2137648 h 2137648"/>
                <a:gd name="connsiteX1" fmla="*/ 414338 w 2074033"/>
                <a:gd name="connsiteY1" fmla="*/ 638973 h 2137648"/>
                <a:gd name="connsiteX2" fmla="*/ 502019 w 2074033"/>
                <a:gd name="connsiteY2" fmla="*/ 269455 h 2137648"/>
                <a:gd name="connsiteX3" fmla="*/ 611622 w 2074033"/>
                <a:gd name="connsiteY3" fmla="*/ 75301 h 2137648"/>
                <a:gd name="connsiteX4" fmla="*/ 761934 w 2074033"/>
                <a:gd name="connsiteY4" fmla="*/ 146 h 2137648"/>
                <a:gd name="connsiteX5" fmla="*/ 893457 w 2074033"/>
                <a:gd name="connsiteY5" fmla="*/ 90960 h 2137648"/>
                <a:gd name="connsiteX6" fmla="*/ 1009322 w 2074033"/>
                <a:gd name="connsiteY6" fmla="*/ 354006 h 2137648"/>
                <a:gd name="connsiteX7" fmla="*/ 1147110 w 2074033"/>
                <a:gd name="connsiteY7" fmla="*/ 754838 h 2137648"/>
                <a:gd name="connsiteX8" fmla="*/ 1288026 w 2074033"/>
                <a:gd name="connsiteY8" fmla="*/ 999097 h 2137648"/>
                <a:gd name="connsiteX9" fmla="*/ 1457128 w 2074033"/>
                <a:gd name="connsiteY9" fmla="*/ 1061726 h 2137648"/>
                <a:gd name="connsiteX10" fmla="*/ 1551076 w 2074033"/>
                <a:gd name="connsiteY10" fmla="*/ 1005357 h 2137648"/>
                <a:gd name="connsiteX11" fmla="*/ 1651282 w 2074033"/>
                <a:gd name="connsiteY11" fmla="*/ 858178 h 2137648"/>
                <a:gd name="connsiteX12" fmla="*/ 1770279 w 2074033"/>
                <a:gd name="connsiteY12" fmla="*/ 817469 h 2137648"/>
                <a:gd name="connsiteX13" fmla="*/ 2074033 w 2074033"/>
                <a:gd name="connsiteY13" fmla="*/ 814336 h 2137648"/>
                <a:gd name="connsiteX0" fmla="*/ 0 w 2074033"/>
                <a:gd name="connsiteY0" fmla="*/ 2137648 h 2137648"/>
                <a:gd name="connsiteX1" fmla="*/ 414338 w 2074033"/>
                <a:gd name="connsiteY1" fmla="*/ 638973 h 2137648"/>
                <a:gd name="connsiteX2" fmla="*/ 502019 w 2074033"/>
                <a:gd name="connsiteY2" fmla="*/ 269455 h 2137648"/>
                <a:gd name="connsiteX3" fmla="*/ 611622 w 2074033"/>
                <a:gd name="connsiteY3" fmla="*/ 75301 h 2137648"/>
                <a:gd name="connsiteX4" fmla="*/ 761934 w 2074033"/>
                <a:gd name="connsiteY4" fmla="*/ 146 h 2137648"/>
                <a:gd name="connsiteX5" fmla="*/ 893457 w 2074033"/>
                <a:gd name="connsiteY5" fmla="*/ 90960 h 2137648"/>
                <a:gd name="connsiteX6" fmla="*/ 1009322 w 2074033"/>
                <a:gd name="connsiteY6" fmla="*/ 354006 h 2137648"/>
                <a:gd name="connsiteX7" fmla="*/ 1147110 w 2074033"/>
                <a:gd name="connsiteY7" fmla="*/ 754838 h 2137648"/>
                <a:gd name="connsiteX8" fmla="*/ 1288026 w 2074033"/>
                <a:gd name="connsiteY8" fmla="*/ 999097 h 2137648"/>
                <a:gd name="connsiteX9" fmla="*/ 1457128 w 2074033"/>
                <a:gd name="connsiteY9" fmla="*/ 1061726 h 2137648"/>
                <a:gd name="connsiteX10" fmla="*/ 1551076 w 2074033"/>
                <a:gd name="connsiteY10" fmla="*/ 1005357 h 2137648"/>
                <a:gd name="connsiteX11" fmla="*/ 1651282 w 2074033"/>
                <a:gd name="connsiteY11" fmla="*/ 858178 h 2137648"/>
                <a:gd name="connsiteX12" fmla="*/ 1770279 w 2074033"/>
                <a:gd name="connsiteY12" fmla="*/ 817469 h 2137648"/>
                <a:gd name="connsiteX13" fmla="*/ 2074033 w 2074033"/>
                <a:gd name="connsiteY13" fmla="*/ 814336 h 2137648"/>
                <a:gd name="connsiteX0" fmla="*/ 0 w 2074033"/>
                <a:gd name="connsiteY0" fmla="*/ 2137648 h 2137648"/>
                <a:gd name="connsiteX1" fmla="*/ 414338 w 2074033"/>
                <a:gd name="connsiteY1" fmla="*/ 638973 h 2137648"/>
                <a:gd name="connsiteX2" fmla="*/ 502019 w 2074033"/>
                <a:gd name="connsiteY2" fmla="*/ 269455 h 2137648"/>
                <a:gd name="connsiteX3" fmla="*/ 611622 w 2074033"/>
                <a:gd name="connsiteY3" fmla="*/ 75301 h 2137648"/>
                <a:gd name="connsiteX4" fmla="*/ 761934 w 2074033"/>
                <a:gd name="connsiteY4" fmla="*/ 146 h 2137648"/>
                <a:gd name="connsiteX5" fmla="*/ 893457 w 2074033"/>
                <a:gd name="connsiteY5" fmla="*/ 90960 h 2137648"/>
                <a:gd name="connsiteX6" fmla="*/ 1009322 w 2074033"/>
                <a:gd name="connsiteY6" fmla="*/ 354006 h 2137648"/>
                <a:gd name="connsiteX7" fmla="*/ 1147110 w 2074033"/>
                <a:gd name="connsiteY7" fmla="*/ 754838 h 2137648"/>
                <a:gd name="connsiteX8" fmla="*/ 1288026 w 2074033"/>
                <a:gd name="connsiteY8" fmla="*/ 999097 h 2137648"/>
                <a:gd name="connsiteX9" fmla="*/ 1457128 w 2074033"/>
                <a:gd name="connsiteY9" fmla="*/ 1061726 h 2137648"/>
                <a:gd name="connsiteX10" fmla="*/ 1551076 w 2074033"/>
                <a:gd name="connsiteY10" fmla="*/ 1005357 h 2137648"/>
                <a:gd name="connsiteX11" fmla="*/ 1651282 w 2074033"/>
                <a:gd name="connsiteY11" fmla="*/ 858178 h 2137648"/>
                <a:gd name="connsiteX12" fmla="*/ 1770279 w 2074033"/>
                <a:gd name="connsiteY12" fmla="*/ 817469 h 2137648"/>
                <a:gd name="connsiteX13" fmla="*/ 2074033 w 2074033"/>
                <a:gd name="connsiteY13" fmla="*/ 814336 h 2137648"/>
                <a:gd name="connsiteX0" fmla="*/ 0 w 2074033"/>
                <a:gd name="connsiteY0" fmla="*/ 2137648 h 2137648"/>
                <a:gd name="connsiteX1" fmla="*/ 414338 w 2074033"/>
                <a:gd name="connsiteY1" fmla="*/ 638973 h 2137648"/>
                <a:gd name="connsiteX2" fmla="*/ 502019 w 2074033"/>
                <a:gd name="connsiteY2" fmla="*/ 269455 h 2137648"/>
                <a:gd name="connsiteX3" fmla="*/ 611622 w 2074033"/>
                <a:gd name="connsiteY3" fmla="*/ 75301 h 2137648"/>
                <a:gd name="connsiteX4" fmla="*/ 761934 w 2074033"/>
                <a:gd name="connsiteY4" fmla="*/ 146 h 2137648"/>
                <a:gd name="connsiteX5" fmla="*/ 893457 w 2074033"/>
                <a:gd name="connsiteY5" fmla="*/ 90960 h 2137648"/>
                <a:gd name="connsiteX6" fmla="*/ 1009322 w 2074033"/>
                <a:gd name="connsiteY6" fmla="*/ 354006 h 2137648"/>
                <a:gd name="connsiteX7" fmla="*/ 1147110 w 2074033"/>
                <a:gd name="connsiteY7" fmla="*/ 754838 h 2137648"/>
                <a:gd name="connsiteX8" fmla="*/ 1288026 w 2074033"/>
                <a:gd name="connsiteY8" fmla="*/ 999097 h 2137648"/>
                <a:gd name="connsiteX9" fmla="*/ 1457128 w 2074033"/>
                <a:gd name="connsiteY9" fmla="*/ 1061726 h 2137648"/>
                <a:gd name="connsiteX10" fmla="*/ 1551076 w 2074033"/>
                <a:gd name="connsiteY10" fmla="*/ 1005357 h 2137648"/>
                <a:gd name="connsiteX11" fmla="*/ 1651282 w 2074033"/>
                <a:gd name="connsiteY11" fmla="*/ 858178 h 2137648"/>
                <a:gd name="connsiteX12" fmla="*/ 1770279 w 2074033"/>
                <a:gd name="connsiteY12" fmla="*/ 817469 h 2137648"/>
                <a:gd name="connsiteX13" fmla="*/ 2074033 w 2074033"/>
                <a:gd name="connsiteY13" fmla="*/ 814336 h 2137648"/>
                <a:gd name="connsiteX0" fmla="*/ 0 w 2074033"/>
                <a:gd name="connsiteY0" fmla="*/ 2137648 h 2137648"/>
                <a:gd name="connsiteX1" fmla="*/ 414338 w 2074033"/>
                <a:gd name="connsiteY1" fmla="*/ 638973 h 2137648"/>
                <a:gd name="connsiteX2" fmla="*/ 502019 w 2074033"/>
                <a:gd name="connsiteY2" fmla="*/ 269455 h 2137648"/>
                <a:gd name="connsiteX3" fmla="*/ 611622 w 2074033"/>
                <a:gd name="connsiteY3" fmla="*/ 75301 h 2137648"/>
                <a:gd name="connsiteX4" fmla="*/ 761934 w 2074033"/>
                <a:gd name="connsiteY4" fmla="*/ 146 h 2137648"/>
                <a:gd name="connsiteX5" fmla="*/ 893457 w 2074033"/>
                <a:gd name="connsiteY5" fmla="*/ 90960 h 2137648"/>
                <a:gd name="connsiteX6" fmla="*/ 1009322 w 2074033"/>
                <a:gd name="connsiteY6" fmla="*/ 354006 h 2137648"/>
                <a:gd name="connsiteX7" fmla="*/ 1147110 w 2074033"/>
                <a:gd name="connsiteY7" fmla="*/ 754838 h 2137648"/>
                <a:gd name="connsiteX8" fmla="*/ 1288026 w 2074033"/>
                <a:gd name="connsiteY8" fmla="*/ 999097 h 2137648"/>
                <a:gd name="connsiteX9" fmla="*/ 1457128 w 2074033"/>
                <a:gd name="connsiteY9" fmla="*/ 1061726 h 2137648"/>
                <a:gd name="connsiteX10" fmla="*/ 1551076 w 2074033"/>
                <a:gd name="connsiteY10" fmla="*/ 1005357 h 2137648"/>
                <a:gd name="connsiteX11" fmla="*/ 1651282 w 2074033"/>
                <a:gd name="connsiteY11" fmla="*/ 858178 h 2137648"/>
                <a:gd name="connsiteX12" fmla="*/ 1770279 w 2074033"/>
                <a:gd name="connsiteY12" fmla="*/ 817469 h 2137648"/>
                <a:gd name="connsiteX13" fmla="*/ 2074033 w 2074033"/>
                <a:gd name="connsiteY13" fmla="*/ 814336 h 21376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74033" h="2137648">
                  <a:moveTo>
                    <a:pt x="0" y="2137648"/>
                  </a:moveTo>
                  <a:cubicBezTo>
                    <a:pt x="346093" y="921415"/>
                    <a:pt x="330668" y="950338"/>
                    <a:pt x="414338" y="638973"/>
                  </a:cubicBezTo>
                  <a:cubicBezTo>
                    <a:pt x="498008" y="327608"/>
                    <a:pt x="469138" y="363400"/>
                    <a:pt x="502019" y="269455"/>
                  </a:cubicBezTo>
                  <a:cubicBezTo>
                    <a:pt x="534900" y="175510"/>
                    <a:pt x="568303" y="120186"/>
                    <a:pt x="611622" y="75301"/>
                  </a:cubicBezTo>
                  <a:cubicBezTo>
                    <a:pt x="654941" y="30416"/>
                    <a:pt x="714962" y="-2464"/>
                    <a:pt x="761934" y="146"/>
                  </a:cubicBezTo>
                  <a:cubicBezTo>
                    <a:pt x="808907" y="2756"/>
                    <a:pt x="852226" y="31983"/>
                    <a:pt x="893457" y="90960"/>
                  </a:cubicBezTo>
                  <a:cubicBezTo>
                    <a:pt x="934688" y="149937"/>
                    <a:pt x="967047" y="243360"/>
                    <a:pt x="1009322" y="354006"/>
                  </a:cubicBezTo>
                  <a:cubicBezTo>
                    <a:pt x="1051597" y="464652"/>
                    <a:pt x="1100659" y="647323"/>
                    <a:pt x="1147110" y="754838"/>
                  </a:cubicBezTo>
                  <a:cubicBezTo>
                    <a:pt x="1193561" y="862353"/>
                    <a:pt x="1236356" y="947949"/>
                    <a:pt x="1288026" y="999097"/>
                  </a:cubicBezTo>
                  <a:cubicBezTo>
                    <a:pt x="1339696" y="1050245"/>
                    <a:pt x="1413286" y="1060683"/>
                    <a:pt x="1457128" y="1061726"/>
                  </a:cubicBezTo>
                  <a:cubicBezTo>
                    <a:pt x="1500970" y="1062769"/>
                    <a:pt x="1518717" y="1039282"/>
                    <a:pt x="1551076" y="1005357"/>
                  </a:cubicBezTo>
                  <a:cubicBezTo>
                    <a:pt x="1583435" y="971432"/>
                    <a:pt x="1617358" y="886883"/>
                    <a:pt x="1651282" y="858178"/>
                  </a:cubicBezTo>
                  <a:cubicBezTo>
                    <a:pt x="1685206" y="829473"/>
                    <a:pt x="1716522" y="823732"/>
                    <a:pt x="1770279" y="817469"/>
                  </a:cubicBezTo>
                  <a:cubicBezTo>
                    <a:pt x="1824036" y="811206"/>
                    <a:pt x="1874660" y="813293"/>
                    <a:pt x="2074033" y="814336"/>
                  </a:cubicBezTo>
                </a:path>
              </a:pathLst>
            </a:custGeom>
            <a:noFill/>
            <a:ln w="152400" cap="rnd">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239658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ample Disclaim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Disclaimer</a:t>
            </a:r>
          </a:p>
        </p:txBody>
      </p:sp>
      <p:sp>
        <p:nvSpPr>
          <p:cNvPr id="5" name="Footer Placeholder 4"/>
          <p:cNvSpPr>
            <a:spLocks noGrp="1"/>
          </p:cNvSpPr>
          <p:nvPr>
            <p:ph type="ftr" sz="quarter" idx="10"/>
          </p:nvPr>
        </p:nvSpPr>
        <p:spPr/>
        <p:txBody>
          <a:bodyPr/>
          <a:lstStyle/>
          <a:p>
            <a:r>
              <a:rPr lang="en-US"/>
              <a:t>Tab 12-1 - Proportional an PID Control Processes</a:t>
            </a:r>
            <a:endParaRPr lang="en-US" dirty="0"/>
          </a:p>
        </p:txBody>
      </p:sp>
      <p:sp>
        <p:nvSpPr>
          <p:cNvPr id="6" name="Slide Number Placeholder 5"/>
          <p:cNvSpPr>
            <a:spLocks noGrp="1"/>
          </p:cNvSpPr>
          <p:nvPr>
            <p:ph type="sldNum" sz="quarter" idx="11"/>
          </p:nvPr>
        </p:nvSpPr>
        <p:spPr/>
        <p:txBody>
          <a:bodyPr/>
          <a:lstStyle/>
          <a:p>
            <a:fld id="{A9320731-3B2C-4107-8664-CAD7BE973DC8}" type="slidenum">
              <a:rPr lang="en-US" smtClean="0"/>
              <a:pPr/>
              <a:t>‹#›</a:t>
            </a:fld>
            <a:endParaRPr lang="en-US"/>
          </a:p>
        </p:txBody>
      </p:sp>
      <p:sp>
        <p:nvSpPr>
          <p:cNvPr id="9" name="TextBox 8"/>
          <p:cNvSpPr txBox="1"/>
          <p:nvPr userDrawn="1"/>
        </p:nvSpPr>
        <p:spPr>
          <a:xfrm>
            <a:off x="457200" y="1600200"/>
            <a:ext cx="8229600" cy="4870564"/>
          </a:xfrm>
          <a:prstGeom prst="rect">
            <a:avLst/>
          </a:prstGeom>
          <a:noFill/>
        </p:spPr>
        <p:txBody>
          <a:bodyPr wrap="square" rtlCol="0">
            <a:spAutoFit/>
          </a:bodyPr>
          <a:lstStyle/>
          <a:p>
            <a:pPr lvl="0">
              <a:lnSpc>
                <a:spcPct val="150000"/>
              </a:lnSpc>
              <a:spcBef>
                <a:spcPts val="900"/>
              </a:spcBef>
            </a:pPr>
            <a:r>
              <a:rPr lang="en-US" sz="1500" b="1" dirty="0">
                <a:solidFill>
                  <a:schemeClr val="bg1"/>
                </a:solidFill>
                <a:latin typeface="Arial" pitchFamily="34" charset="0"/>
                <a:cs typeface="Arial" pitchFamily="34" charset="0"/>
              </a:rPr>
              <a:t>The information in this document is believed to accurately describe the technologies described herein and are meant to clarify and illustrate typical situations, which must be appropriately adapted to individual circumstances.  These materials were prepared to be used in conjunction with a free, educational program and are not intended to provide legal advice or establish legal standards of reasonable behavior.  Neither </a:t>
            </a:r>
            <a:r>
              <a:rPr lang="en-US" sz="1500" b="1" dirty="0">
                <a:solidFill>
                  <a:schemeClr val="accent4"/>
                </a:solidFill>
                <a:latin typeface="Arial" pitchFamily="34" charset="0"/>
                <a:cs typeface="Arial" pitchFamily="34" charset="0"/>
              </a:rPr>
              <a:t>Pacific Gas and Electric Company (PG&amp;E)</a:t>
            </a:r>
            <a:r>
              <a:rPr lang="en-US" sz="1500" b="1" dirty="0">
                <a:solidFill>
                  <a:schemeClr val="bg1"/>
                </a:solidFill>
                <a:latin typeface="Arial" pitchFamily="34" charset="0"/>
                <a:cs typeface="Arial" pitchFamily="34" charset="0"/>
              </a:rPr>
              <a:t> nor any of its employees and agents: </a:t>
            </a:r>
          </a:p>
          <a:p>
            <a:pPr marL="342900" lvl="1" indent="-342900">
              <a:lnSpc>
                <a:spcPct val="150000"/>
              </a:lnSpc>
              <a:spcBef>
                <a:spcPts val="900"/>
              </a:spcBef>
              <a:buFont typeface="+mj-lt"/>
              <a:buAutoNum type="arabicParenR"/>
            </a:pPr>
            <a:r>
              <a:rPr lang="en-US" sz="1500" b="1" dirty="0">
                <a:solidFill>
                  <a:schemeClr val="bg1"/>
                </a:solidFill>
                <a:latin typeface="Arial" pitchFamily="34" charset="0"/>
                <a:cs typeface="Arial" pitchFamily="34" charset="0"/>
              </a:rPr>
              <a:t>Makes any written or oral warranty, expressed or implied, including, but not limited to, those concerning merchantability or fitness for a particular purpose; </a:t>
            </a:r>
          </a:p>
          <a:p>
            <a:pPr marL="342900" lvl="1" indent="-342900">
              <a:lnSpc>
                <a:spcPct val="150000"/>
              </a:lnSpc>
              <a:spcBef>
                <a:spcPts val="900"/>
              </a:spcBef>
              <a:buFont typeface="+mj-lt"/>
              <a:buAutoNum type="arabicParenR"/>
            </a:pPr>
            <a:r>
              <a:rPr lang="en-US" sz="1500" b="1" dirty="0">
                <a:solidFill>
                  <a:schemeClr val="bg1"/>
                </a:solidFill>
                <a:latin typeface="Arial" pitchFamily="34" charset="0"/>
                <a:cs typeface="Arial" pitchFamily="34" charset="0"/>
              </a:rPr>
              <a:t>Assumes any legal liability or responsibility for the accuracy or completeness of any information, apparatus, product, process, method, or policy contained herein; or </a:t>
            </a:r>
          </a:p>
          <a:p>
            <a:pPr marL="342900" lvl="1" indent="-342900">
              <a:lnSpc>
                <a:spcPct val="150000"/>
              </a:lnSpc>
              <a:spcBef>
                <a:spcPts val="900"/>
              </a:spcBef>
              <a:buFont typeface="+mj-lt"/>
              <a:buAutoNum type="arabicParenR"/>
            </a:pPr>
            <a:r>
              <a:rPr lang="en-US" sz="1500" b="1" dirty="0">
                <a:solidFill>
                  <a:schemeClr val="bg1"/>
                </a:solidFill>
                <a:latin typeface="Arial" pitchFamily="34" charset="0"/>
                <a:cs typeface="Arial" pitchFamily="34" charset="0"/>
              </a:rPr>
              <a:t>Represents that its use would not infringe any privately owned rights, including, but not limited to, patents, trademarks, or copyrights. </a:t>
            </a:r>
          </a:p>
          <a:p>
            <a:endParaRPr lang="en-US" dirty="0">
              <a:solidFill>
                <a:schemeClr val="bg1"/>
              </a:solidFill>
            </a:endParaRPr>
          </a:p>
        </p:txBody>
      </p:sp>
      <p:sp>
        <p:nvSpPr>
          <p:cNvPr id="10" name="TextBox 9"/>
          <p:cNvSpPr txBox="1"/>
          <p:nvPr userDrawn="1"/>
        </p:nvSpPr>
        <p:spPr>
          <a:xfrm>
            <a:off x="2743200" y="274638"/>
            <a:ext cx="5943600" cy="1323439"/>
          </a:xfrm>
          <a:prstGeom prst="rect">
            <a:avLst/>
          </a:prstGeom>
          <a:noFill/>
        </p:spPr>
        <p:txBody>
          <a:bodyPr wrap="square" rtlCol="0">
            <a:spAutoFit/>
          </a:bodyPr>
          <a:lstStyle/>
          <a:p>
            <a:r>
              <a:rPr lang="en-US" sz="1600" dirty="0">
                <a:solidFill>
                  <a:schemeClr val="accent4"/>
                </a:solidFill>
                <a:latin typeface="Arial" pitchFamily="34" charset="0"/>
                <a:cs typeface="Arial" pitchFamily="34" charset="0"/>
              </a:rPr>
              <a:t>Some clients require a disclaimer.</a:t>
            </a:r>
            <a:r>
              <a:rPr lang="en-US" sz="1600" baseline="0" dirty="0">
                <a:solidFill>
                  <a:schemeClr val="accent4"/>
                </a:solidFill>
                <a:latin typeface="Arial" pitchFamily="34" charset="0"/>
                <a:cs typeface="Arial" pitchFamily="34" charset="0"/>
              </a:rPr>
              <a:t>  This slide is an example that can be edited to provide that by going to “View” then “Title Slide” and then editing this layout by deleting this box and changing the red company name as required  and formatting the color to white.</a:t>
            </a:r>
            <a:endParaRPr lang="en-US" sz="1600" dirty="0">
              <a:solidFill>
                <a:schemeClr val="accent4"/>
              </a:solidFill>
              <a:latin typeface="Arial" pitchFamily="34" charset="0"/>
              <a:cs typeface="Arial" pitchFamily="34" charset="0"/>
            </a:endParaRPr>
          </a:p>
        </p:txBody>
      </p:sp>
    </p:spTree>
    <p:extLst>
      <p:ext uri="{BB962C8B-B14F-4D97-AF65-F5344CB8AC3E}">
        <p14:creationId xmlns:p14="http://schemas.microsoft.com/office/powerpoint/2010/main" val="272468436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Interview Closing Slides">
    <p:bg>
      <p:bgPr>
        <a:blipFill dpi="0" rotWithShape="1">
          <a:blip r:embed="rId2">
            <a:alphaModFix amt="58000"/>
            <a:lum/>
          </a:blip>
          <a:srcRect/>
          <a:stretch>
            <a:fillRect l="-8000" r="-8000"/>
          </a:stretch>
        </a:blipFill>
        <a:effectLst/>
      </p:bgPr>
    </p:bg>
    <p:spTree>
      <p:nvGrpSpPr>
        <p:cNvPr id="1" name=""/>
        <p:cNvGrpSpPr/>
        <p:nvPr/>
      </p:nvGrpSpPr>
      <p:grpSpPr>
        <a:xfrm>
          <a:off x="0" y="0"/>
          <a:ext cx="0" cy="0"/>
          <a:chOff x="0" y="0"/>
          <a:chExt cx="0" cy="0"/>
        </a:xfrm>
      </p:grpSpPr>
      <p:sp>
        <p:nvSpPr>
          <p:cNvPr id="4" name="Rectangle 2"/>
          <p:cNvSpPr>
            <a:spLocks noGrp="1" noChangeArrowheads="1"/>
          </p:cNvSpPr>
          <p:nvPr>
            <p:ph type="ctrTitle" hasCustomPrompt="1"/>
          </p:nvPr>
        </p:nvSpPr>
        <p:spPr>
          <a:xfrm>
            <a:off x="239713" y="228600"/>
            <a:ext cx="7772400" cy="2066925"/>
          </a:xfrm>
        </p:spPr>
        <p:txBody>
          <a:bodyPr/>
          <a:lstStyle>
            <a:lvl1pPr>
              <a:defRPr b="0" i="0" cap="none" baseline="0">
                <a:solidFill>
                  <a:schemeClr val="tx1"/>
                </a:solidFill>
              </a:defRPr>
            </a:lvl1pPr>
          </a:lstStyle>
          <a:p>
            <a:r>
              <a:rPr lang="en-US" dirty="0"/>
              <a:t>Thank You For Inviting Us</a:t>
            </a:r>
          </a:p>
        </p:txBody>
      </p:sp>
      <p:pic>
        <p:nvPicPr>
          <p:cNvPr id="7" name="Picture 6"/>
          <p:cNvPicPr>
            <a:picLocks noChangeAspect="1"/>
          </p:cNvPicPr>
          <p:nvPr userDrawn="1"/>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324600" y="5541168"/>
            <a:ext cx="2415548" cy="915988"/>
          </a:xfrm>
          <a:prstGeom prst="rect">
            <a:avLst/>
          </a:prstGeom>
        </p:spPr>
      </p:pic>
    </p:spTree>
    <p:extLst>
      <p:ext uri="{BB962C8B-B14F-4D97-AF65-F5344CB8AC3E}">
        <p14:creationId xmlns:p14="http://schemas.microsoft.com/office/powerpoint/2010/main" val="510607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a:t>Click to edit Master title style</a:t>
            </a:r>
            <a:endParaRPr lang="en-US" dirty="0"/>
          </a:p>
        </p:txBody>
      </p:sp>
      <p:sp>
        <p:nvSpPr>
          <p:cNvPr id="6" name="Content Placeholder 2"/>
          <p:cNvSpPr>
            <a:spLocks noGrp="1"/>
          </p:cNvSpPr>
          <p:nvPr>
            <p:ph idx="1"/>
          </p:nvPr>
        </p:nvSpPr>
        <p:spPr>
          <a:xfrm>
            <a:off x="685800" y="1981200"/>
            <a:ext cx="7772400" cy="4038600"/>
          </a:xfrm>
        </p:spPr>
        <p:txBody>
          <a:bodyPr/>
          <a:lstStyle>
            <a:lvl1pPr>
              <a:defRPr>
                <a:solidFill>
                  <a:schemeClr val="bg1"/>
                </a:solidFill>
              </a:defRPr>
            </a:lvl1pPr>
            <a:lvl2pPr>
              <a:defRPr>
                <a:solidFill>
                  <a:srgbClr val="00B0F0"/>
                </a:solidFill>
              </a:defRPr>
            </a:lvl2pPr>
            <a:lvl3pPr>
              <a:defRPr>
                <a:solidFill>
                  <a:srgbClr val="00B0F0"/>
                </a:solidFill>
              </a:defRPr>
            </a:lvl3pPr>
            <a:lvl4pPr>
              <a:defRPr>
                <a:solidFill>
                  <a:srgbClr val="00B0F0"/>
                </a:solidFill>
              </a:defRPr>
            </a:lvl4pPr>
            <a:lvl5pPr>
              <a:defRPr>
                <a:solidFill>
                  <a:srgbClr val="00B0F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2"/>
          <p:cNvSpPr>
            <a:spLocks noGrp="1"/>
          </p:cNvSpPr>
          <p:nvPr>
            <p:ph type="sldNum" sz="quarter" idx="10"/>
          </p:nvPr>
        </p:nvSpPr>
        <p:spPr/>
        <p:txBody>
          <a:bodyPr/>
          <a:lstStyle>
            <a:lvl1pPr>
              <a:defRPr>
                <a:solidFill>
                  <a:schemeClr val="bg1"/>
                </a:solidFill>
              </a:defRPr>
            </a:lvl1pPr>
          </a:lstStyle>
          <a:p>
            <a:fld id="{56398E72-190A-4A67-A631-793961E1BCA1}" type="slidenum">
              <a:rPr lang="en-US" smtClean="0"/>
              <a:pPr/>
              <a:t>‹#›</a:t>
            </a:fld>
            <a:endParaRPr lang="en-US"/>
          </a:p>
        </p:txBody>
      </p:sp>
      <p:sp>
        <p:nvSpPr>
          <p:cNvPr id="5" name="Footer Placeholder 4"/>
          <p:cNvSpPr>
            <a:spLocks noGrp="1"/>
          </p:cNvSpPr>
          <p:nvPr>
            <p:ph type="ftr" sz="quarter" idx="11"/>
          </p:nvPr>
        </p:nvSpPr>
        <p:spPr/>
        <p:txBody>
          <a:bodyPr/>
          <a:lstStyle>
            <a:lvl1pPr marL="0" algn="l" defTabSz="914400" rtl="0" eaLnBrk="1" latinLnBrk="0" hangingPunct="1">
              <a:defRPr lang="en-US" sz="1200" b="0" kern="1200" cap="small" baseline="0">
                <a:solidFill>
                  <a:schemeClr val="bg1"/>
                </a:solidFill>
                <a:latin typeface="+mn-lt"/>
                <a:ea typeface="+mn-ea"/>
                <a:cs typeface="+mn-cs"/>
              </a:defRPr>
            </a:lvl1pPr>
          </a:lstStyle>
          <a:p>
            <a:pPr>
              <a:defRPr/>
            </a:pPr>
            <a:r>
              <a:rPr lang="en-US" dirty="0"/>
              <a:t>Tab 12-4 - "It All Depends on the Lags"</a:t>
            </a:r>
            <a:endParaRPr dirty="0"/>
          </a:p>
        </p:txBody>
      </p:sp>
    </p:spTree>
    <p:extLst>
      <p:ext uri="{BB962C8B-B14F-4D97-AF65-F5344CB8AC3E}">
        <p14:creationId xmlns:p14="http://schemas.microsoft.com/office/powerpoint/2010/main" val="7084541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ample Copyright Notice">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Copyright Materials</a:t>
            </a:r>
          </a:p>
        </p:txBody>
      </p:sp>
      <p:sp>
        <p:nvSpPr>
          <p:cNvPr id="5" name="Footer Placeholder 4"/>
          <p:cNvSpPr>
            <a:spLocks noGrp="1"/>
          </p:cNvSpPr>
          <p:nvPr>
            <p:ph type="ftr" sz="quarter" idx="10"/>
          </p:nvPr>
        </p:nvSpPr>
        <p:spPr/>
        <p:txBody>
          <a:bodyPr/>
          <a:lstStyle/>
          <a:p>
            <a:r>
              <a:rPr lang="en-US"/>
              <a:t>Tab 12-1 - Proportional an PID Control Processes</a:t>
            </a:r>
            <a:endParaRPr lang="en-US" dirty="0"/>
          </a:p>
        </p:txBody>
      </p:sp>
      <p:sp>
        <p:nvSpPr>
          <p:cNvPr id="6" name="Slide Number Placeholder 5"/>
          <p:cNvSpPr>
            <a:spLocks noGrp="1"/>
          </p:cNvSpPr>
          <p:nvPr>
            <p:ph type="sldNum" sz="quarter" idx="11"/>
          </p:nvPr>
        </p:nvSpPr>
        <p:spPr/>
        <p:txBody>
          <a:bodyPr/>
          <a:lstStyle/>
          <a:p>
            <a:fld id="{A9320731-3B2C-4107-8664-CAD7BE973DC8}" type="slidenum">
              <a:rPr lang="en-US" smtClean="0"/>
              <a:pPr/>
              <a:t>‹#›</a:t>
            </a:fld>
            <a:endParaRPr lang="en-US"/>
          </a:p>
        </p:txBody>
      </p:sp>
      <p:sp>
        <p:nvSpPr>
          <p:cNvPr id="9" name="TextBox 8"/>
          <p:cNvSpPr txBox="1"/>
          <p:nvPr userDrawn="1"/>
        </p:nvSpPr>
        <p:spPr>
          <a:xfrm>
            <a:off x="457200" y="1600200"/>
            <a:ext cx="8229600" cy="2123658"/>
          </a:xfrm>
          <a:prstGeom prst="rect">
            <a:avLst/>
          </a:prstGeom>
          <a:noFill/>
        </p:spPr>
        <p:txBody>
          <a:bodyPr wrap="square" rtlCol="0">
            <a:spAutoFit/>
          </a:bodyPr>
          <a:lstStyle/>
          <a:p>
            <a:pPr lvl="0">
              <a:lnSpc>
                <a:spcPct val="150000"/>
              </a:lnSpc>
              <a:spcBef>
                <a:spcPts val="900"/>
              </a:spcBef>
            </a:pPr>
            <a:r>
              <a:rPr lang="en-US" sz="1800" b="1" dirty="0">
                <a:solidFill>
                  <a:schemeClr val="bg1"/>
                </a:solidFill>
                <a:latin typeface="Arial" pitchFamily="34" charset="0"/>
                <a:cs typeface="Arial" pitchFamily="34" charset="0"/>
              </a:rPr>
              <a:t>Some or all of this presentation may be protected by US and International Copyright laws.  Reproduction, distribution, display and use of the presentation without written permission of the copyright holder is prohibited.</a:t>
            </a:r>
          </a:p>
          <a:p>
            <a:endParaRPr lang="en-US" sz="2400" dirty="0">
              <a:solidFill>
                <a:schemeClr val="bg1"/>
              </a:solidFill>
            </a:endParaRPr>
          </a:p>
        </p:txBody>
      </p:sp>
      <p:sp>
        <p:nvSpPr>
          <p:cNvPr id="10" name="TextBox 9"/>
          <p:cNvSpPr txBox="1"/>
          <p:nvPr userDrawn="1"/>
        </p:nvSpPr>
        <p:spPr>
          <a:xfrm>
            <a:off x="533400" y="3581400"/>
            <a:ext cx="8153400" cy="2062103"/>
          </a:xfrm>
          <a:prstGeom prst="rect">
            <a:avLst/>
          </a:prstGeom>
          <a:noFill/>
        </p:spPr>
        <p:txBody>
          <a:bodyPr wrap="square" rtlCol="0">
            <a:spAutoFit/>
          </a:bodyPr>
          <a:lstStyle/>
          <a:p>
            <a:r>
              <a:rPr lang="en-US" sz="1600" dirty="0">
                <a:solidFill>
                  <a:schemeClr val="accent4"/>
                </a:solidFill>
                <a:latin typeface="Arial" pitchFamily="34" charset="0"/>
                <a:cs typeface="Arial" pitchFamily="34" charset="0"/>
              </a:rPr>
              <a:t>Some clients require a copyright notice.  Or, we may want to copyright</a:t>
            </a:r>
            <a:r>
              <a:rPr lang="en-US" sz="1600" baseline="0" dirty="0">
                <a:solidFill>
                  <a:schemeClr val="accent4"/>
                </a:solidFill>
                <a:latin typeface="Arial" pitchFamily="34" charset="0"/>
                <a:cs typeface="Arial" pitchFamily="34" charset="0"/>
              </a:rPr>
              <a:t> the materials as ours.  This slide provides such notice.  To eliminate this text box, go to </a:t>
            </a:r>
            <a:br>
              <a:rPr lang="en-US" sz="1600" baseline="0" dirty="0">
                <a:solidFill>
                  <a:schemeClr val="accent4"/>
                </a:solidFill>
                <a:latin typeface="Arial" pitchFamily="34" charset="0"/>
                <a:cs typeface="Arial" pitchFamily="34" charset="0"/>
              </a:rPr>
            </a:br>
            <a:r>
              <a:rPr lang="en-US" sz="1600" baseline="0" dirty="0">
                <a:solidFill>
                  <a:schemeClr val="accent4"/>
                </a:solidFill>
                <a:latin typeface="Arial" pitchFamily="34" charset="0"/>
                <a:cs typeface="Arial" pitchFamily="34" charset="0"/>
              </a:rPr>
              <a:t>“View” then “Slide Master” and delete it from the lay out slide.</a:t>
            </a:r>
          </a:p>
          <a:p>
            <a:endParaRPr lang="en-US" sz="1600" baseline="0" dirty="0">
              <a:solidFill>
                <a:schemeClr val="accent4"/>
              </a:solidFill>
              <a:latin typeface="Arial" pitchFamily="34" charset="0"/>
              <a:cs typeface="Arial" pitchFamily="34" charset="0"/>
            </a:endParaRPr>
          </a:p>
          <a:p>
            <a:r>
              <a:rPr lang="en-US" sz="1600" baseline="0" dirty="0">
                <a:solidFill>
                  <a:schemeClr val="accent4"/>
                </a:solidFill>
                <a:latin typeface="Arial" pitchFamily="34" charset="0"/>
                <a:cs typeface="Arial" pitchFamily="34" charset="0"/>
              </a:rPr>
              <a:t>You can also add © FDE &lt;Current Year&gt; into the footer for each slide.  Do this by going to “Insert” then “Header and Footer” and making appropriate edits.   The little copy right symbol is available from the Insert menu also by clicking on the “Symbol” button (the one with the omega sign on it).</a:t>
            </a:r>
            <a:endParaRPr lang="en-US" sz="1600" dirty="0">
              <a:solidFill>
                <a:schemeClr val="accent4"/>
              </a:solidFill>
              <a:latin typeface="Arial" pitchFamily="34" charset="0"/>
              <a:cs typeface="Arial" pitchFamily="34" charset="0"/>
            </a:endParaRPr>
          </a:p>
        </p:txBody>
      </p:sp>
    </p:spTree>
    <p:extLst>
      <p:ext uri="{BB962C8B-B14F-4D97-AF65-F5344CB8AC3E}">
        <p14:creationId xmlns:p14="http://schemas.microsoft.com/office/powerpoint/2010/main" val="41719828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Learning Objectives">
    <p:bg>
      <p:bgPr>
        <a:solidFill>
          <a:schemeClr val="tx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r>
              <a:rPr lang="en-US"/>
              <a:t>Tab 12-1 - Proportional an PID Control Processes</a:t>
            </a:r>
            <a:endParaRPr lang="en-US" dirty="0"/>
          </a:p>
        </p:txBody>
      </p:sp>
      <p:sp>
        <p:nvSpPr>
          <p:cNvPr id="6" name="Slide Number Placeholder 5"/>
          <p:cNvSpPr>
            <a:spLocks noGrp="1"/>
          </p:cNvSpPr>
          <p:nvPr>
            <p:ph type="sldNum" sz="quarter" idx="11"/>
          </p:nvPr>
        </p:nvSpPr>
        <p:spPr/>
        <p:txBody>
          <a:bodyPr/>
          <a:lstStyle/>
          <a:p>
            <a:fld id="{A9320731-3B2C-4107-8664-CAD7BE973DC8}" type="slidenum">
              <a:rPr lang="en-US" smtClean="0"/>
              <a:pPr/>
              <a:t>‹#›</a:t>
            </a:fld>
            <a:endParaRPr lang="en-US"/>
          </a:p>
        </p:txBody>
      </p:sp>
      <p:sp>
        <p:nvSpPr>
          <p:cNvPr id="4" name="TextBox 3"/>
          <p:cNvSpPr txBox="1"/>
          <p:nvPr userDrawn="1"/>
        </p:nvSpPr>
        <p:spPr>
          <a:xfrm>
            <a:off x="457200" y="274638"/>
            <a:ext cx="8229600" cy="1143000"/>
          </a:xfrm>
          <a:prstGeom prst="rect">
            <a:avLst/>
          </a:prstGeom>
        </p:spPr>
        <p:txBody>
          <a:bodyPr vert="horz" lIns="91440" tIns="45720" rIns="91440" bIns="45720" rtlCol="0" anchor="ctr">
            <a:normAutofit/>
          </a:bodyPr>
          <a:lstStyle>
            <a:lvl1pPr>
              <a:spcBef>
                <a:spcPct val="0"/>
              </a:spcBef>
              <a:buNone/>
              <a:defRPr sz="3200">
                <a:solidFill>
                  <a:schemeClr val="tx2"/>
                </a:solidFill>
                <a:latin typeface="Arial" pitchFamily="34" charset="0"/>
                <a:ea typeface="+mj-ea"/>
                <a:cs typeface="Arial" pitchFamily="34" charset="0"/>
              </a:defRPr>
            </a:lvl1pPr>
          </a:lstStyle>
          <a:p>
            <a:pPr lvl="0"/>
            <a:r>
              <a:rPr lang="en-US" dirty="0">
                <a:solidFill>
                  <a:srgbClr val="FFA100"/>
                </a:solidFill>
              </a:rPr>
              <a:t>Learning Objectives</a:t>
            </a:r>
          </a:p>
        </p:txBody>
      </p:sp>
      <p:sp>
        <p:nvSpPr>
          <p:cNvPr id="2" name="TextBox 1"/>
          <p:cNvSpPr txBox="1"/>
          <p:nvPr userDrawn="1"/>
        </p:nvSpPr>
        <p:spPr>
          <a:xfrm>
            <a:off x="457200" y="1600200"/>
            <a:ext cx="5814412" cy="461665"/>
          </a:xfrm>
          <a:prstGeom prst="rect">
            <a:avLst/>
          </a:prstGeom>
          <a:noFill/>
        </p:spPr>
        <p:txBody>
          <a:bodyPr wrap="none" rtlCol="0">
            <a:spAutoFit/>
          </a:bodyPr>
          <a:lstStyle/>
          <a:p>
            <a:pPr lvl="0"/>
            <a:r>
              <a:rPr lang="en-US" sz="2400" b="0" kern="1200" baseline="0" dirty="0">
                <a:solidFill>
                  <a:schemeClr val="bg1"/>
                </a:solidFill>
                <a:latin typeface="Arial" pitchFamily="34" charset="0"/>
                <a:ea typeface="+mn-ea"/>
                <a:cs typeface="Arial" pitchFamily="34" charset="0"/>
              </a:rPr>
              <a:t>After completing this course, you should:</a:t>
            </a:r>
          </a:p>
        </p:txBody>
      </p:sp>
      <p:sp>
        <p:nvSpPr>
          <p:cNvPr id="8" name="Text Placeholder 7"/>
          <p:cNvSpPr>
            <a:spLocks noGrp="1"/>
          </p:cNvSpPr>
          <p:nvPr>
            <p:ph type="body" sz="quarter" idx="12" hasCustomPrompt="1"/>
          </p:nvPr>
        </p:nvSpPr>
        <p:spPr>
          <a:xfrm>
            <a:off x="457200" y="2286000"/>
            <a:ext cx="7636625" cy="4015105"/>
          </a:xfrm>
          <a:ln>
            <a:noFill/>
          </a:ln>
        </p:spPr>
        <p:txBody>
          <a:bodyPr/>
          <a:lstStyle>
            <a:lvl2pPr marL="465138" indent="-457200">
              <a:buFont typeface="+mj-lt"/>
              <a:buAutoNum type="arabicPeriod"/>
              <a:defRPr baseline="0">
                <a:solidFill>
                  <a:srgbClr val="FFA100"/>
                </a:solidFill>
              </a:defRPr>
            </a:lvl2pPr>
            <a:lvl3pPr>
              <a:defRPr lang="en-US" sz="1800" kern="1200" baseline="0" dirty="0">
                <a:solidFill>
                  <a:schemeClr val="accent4"/>
                </a:solidFill>
                <a:latin typeface="Arial" pitchFamily="34" charset="0"/>
                <a:ea typeface="+mn-ea"/>
                <a:cs typeface="Arial" pitchFamily="34" charset="0"/>
              </a:defRPr>
            </a:lvl3pPr>
          </a:lstStyle>
          <a:p>
            <a:pPr lvl="1"/>
            <a:r>
              <a:rPr lang="en-US" dirty="0"/>
              <a:t>Click here to enter learning objectives</a:t>
            </a:r>
          </a:p>
          <a:p>
            <a:pPr lvl="2"/>
            <a:endParaRPr lang="en-US" dirty="0"/>
          </a:p>
        </p:txBody>
      </p:sp>
      <p:sp>
        <p:nvSpPr>
          <p:cNvPr id="10" name="Text Placeholder 9"/>
          <p:cNvSpPr>
            <a:spLocks noGrp="1"/>
          </p:cNvSpPr>
          <p:nvPr>
            <p:ph type="body" sz="quarter" idx="13" hasCustomPrompt="1"/>
          </p:nvPr>
        </p:nvSpPr>
        <p:spPr>
          <a:xfrm>
            <a:off x="573579" y="3421351"/>
            <a:ext cx="7351222" cy="1760249"/>
          </a:xfrm>
          <a:ln>
            <a:noFill/>
          </a:ln>
        </p:spPr>
        <p:txBody>
          <a:bodyPr>
            <a:noAutofit/>
          </a:bodyPr>
          <a:lstStyle>
            <a:lvl3pPr marL="346075" indent="0" algn="l" defTabSz="914400" rtl="0" eaLnBrk="1" latinLnBrk="0" hangingPunct="1">
              <a:spcBef>
                <a:spcPct val="20000"/>
              </a:spcBef>
              <a:buFont typeface="+mj-lt"/>
              <a:buNone/>
              <a:defRPr lang="en-US" sz="1800" kern="1200" baseline="0" dirty="0">
                <a:solidFill>
                  <a:srgbClr val="FF0000"/>
                </a:solidFill>
                <a:latin typeface="Arial" pitchFamily="34" charset="0"/>
                <a:ea typeface="+mn-ea"/>
                <a:cs typeface="Arial" pitchFamily="34" charset="0"/>
              </a:defRPr>
            </a:lvl3pPr>
          </a:lstStyle>
          <a:p>
            <a:pPr marL="346075" lvl="2" indent="0" algn="l" defTabSz="914400" rtl="0" eaLnBrk="1" latinLnBrk="0" hangingPunct="1">
              <a:spcBef>
                <a:spcPct val="20000"/>
              </a:spcBef>
              <a:buFont typeface="+mj-lt"/>
              <a:buNone/>
            </a:pPr>
            <a:r>
              <a:rPr lang="en-US" dirty="0"/>
              <a:t>Where courses are offered for credits, you often have to state the learning objectives at the beginning of the slide set.  Typically 4-6 objectives are required.</a:t>
            </a:r>
          </a:p>
          <a:p>
            <a:pPr marL="346075" lvl="2" indent="0" algn="l" defTabSz="914400" rtl="0" eaLnBrk="1" latinLnBrk="0" hangingPunct="1">
              <a:spcBef>
                <a:spcPct val="20000"/>
              </a:spcBef>
              <a:buFont typeface="+mj-lt"/>
              <a:buNone/>
            </a:pPr>
            <a:r>
              <a:rPr lang="en-US" dirty="0"/>
              <a:t>Usually this is a good starting point for organizing your presentation anyway and it helps set up the class and sets expectations.</a:t>
            </a:r>
          </a:p>
        </p:txBody>
      </p:sp>
    </p:spTree>
    <p:extLst>
      <p:ext uri="{BB962C8B-B14F-4D97-AF65-F5344CB8AC3E}">
        <p14:creationId xmlns:p14="http://schemas.microsoft.com/office/powerpoint/2010/main" val="315072875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Learning Objectives">
    <p:bg>
      <p:bgPr>
        <a:solidFill>
          <a:schemeClr val="tx1"/>
        </a:solidFill>
        <a:effectLst/>
      </p:bgPr>
    </p:bg>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p:txBody>
          <a:bodyPr/>
          <a:lstStyle>
            <a:lvl1pPr marL="457200" indent="-457200">
              <a:buFont typeface="Arial" pitchFamily="34" charset="0"/>
              <a:buChar char="•"/>
              <a:defRPr baseline="0">
                <a:solidFill>
                  <a:schemeClr val="bg1"/>
                </a:solidFill>
              </a:defRPr>
            </a:lvl1pPr>
            <a:lvl2pPr marL="465138" indent="-457200">
              <a:buFont typeface="+mj-lt"/>
              <a:buAutoNum type="arabicPeriod"/>
              <a:defRPr baseline="0"/>
            </a:lvl2pPr>
            <a:lvl3pPr marL="803275" indent="-457200">
              <a:buFont typeface="+mj-lt"/>
              <a:buAutoNum type="arabicPeriod"/>
              <a:defRPr lang="en-US" sz="1800" kern="1200" baseline="0" dirty="0" smtClean="0">
                <a:solidFill>
                  <a:schemeClr val="accent4"/>
                </a:solidFill>
                <a:latin typeface="Arial" pitchFamily="34" charset="0"/>
                <a:ea typeface="+mn-ea"/>
                <a:cs typeface="Arial" pitchFamily="34" charset="0"/>
              </a:defRPr>
            </a:lvl3pPr>
            <a:lvl4pPr marL="1143000" indent="-457200">
              <a:buFont typeface="+mj-lt"/>
              <a:buAutoNum type="arabicPeriod"/>
              <a:defRPr/>
            </a:lvl4pPr>
            <a:lvl5pPr marL="1482725" indent="-457200">
              <a:buFont typeface="+mj-lt"/>
              <a:buAutoNum type="arabicPeriod"/>
              <a:defRPr/>
            </a:lvl5pPr>
          </a:lstStyle>
          <a:p>
            <a:pPr lvl="0"/>
            <a:r>
              <a:rPr lang="en-US" dirty="0"/>
              <a:t>Topic 1</a:t>
            </a:r>
          </a:p>
          <a:p>
            <a:pPr lvl="0"/>
            <a:r>
              <a:rPr lang="en-US" dirty="0"/>
              <a:t>Topic 2</a:t>
            </a:r>
          </a:p>
          <a:p>
            <a:pPr lvl="0"/>
            <a:r>
              <a:rPr lang="en-US" dirty="0"/>
              <a:t>Topic 3</a:t>
            </a:r>
          </a:p>
          <a:p>
            <a:pPr lvl="0"/>
            <a:r>
              <a:rPr lang="en-US" dirty="0"/>
              <a:t>Topic 4</a:t>
            </a:r>
          </a:p>
          <a:p>
            <a:pPr lvl="0"/>
            <a:r>
              <a:rPr lang="en-US" dirty="0"/>
              <a:t>Topic 5</a:t>
            </a:r>
          </a:p>
          <a:p>
            <a:pPr lvl="0"/>
            <a:r>
              <a:rPr lang="en-US" dirty="0"/>
              <a:t>Topic 6</a:t>
            </a:r>
          </a:p>
          <a:p>
            <a:pPr marL="346075" lvl="2" indent="0" algn="l" defTabSz="914400" rtl="0" eaLnBrk="1" latinLnBrk="0" hangingPunct="1">
              <a:spcBef>
                <a:spcPct val="20000"/>
              </a:spcBef>
              <a:buFont typeface="+mj-lt"/>
              <a:buNone/>
            </a:pPr>
            <a:endParaRPr lang="en-US" dirty="0"/>
          </a:p>
          <a:p>
            <a:pPr marL="346075" lvl="2" indent="0" algn="l" defTabSz="914400" rtl="0" eaLnBrk="1" latinLnBrk="0" hangingPunct="1">
              <a:spcBef>
                <a:spcPct val="20000"/>
              </a:spcBef>
              <a:buFont typeface="+mj-lt"/>
              <a:buNone/>
            </a:pPr>
            <a:r>
              <a:rPr lang="en-US" dirty="0"/>
              <a:t>Providing an agenda is also required by some clients.  This is also a good organizing tool for putting your presentation together and is also a good way to help the students understand how the learning objectives tie into the plan for the day.  If you include time targets, this also helps you manage your time.</a:t>
            </a:r>
          </a:p>
          <a:p>
            <a:pPr lvl="0"/>
            <a:endParaRPr lang="en-US" dirty="0"/>
          </a:p>
        </p:txBody>
      </p:sp>
      <p:sp>
        <p:nvSpPr>
          <p:cNvPr id="5" name="Footer Placeholder 4"/>
          <p:cNvSpPr>
            <a:spLocks noGrp="1"/>
          </p:cNvSpPr>
          <p:nvPr>
            <p:ph type="ftr" sz="quarter" idx="10"/>
          </p:nvPr>
        </p:nvSpPr>
        <p:spPr/>
        <p:txBody>
          <a:bodyPr/>
          <a:lstStyle/>
          <a:p>
            <a:r>
              <a:rPr lang="en-US"/>
              <a:t>Tab 12-1 - Proportional an PID Control Processes</a:t>
            </a:r>
            <a:endParaRPr lang="en-US" dirty="0"/>
          </a:p>
        </p:txBody>
      </p:sp>
      <p:sp>
        <p:nvSpPr>
          <p:cNvPr id="6" name="Slide Number Placeholder 5"/>
          <p:cNvSpPr>
            <a:spLocks noGrp="1"/>
          </p:cNvSpPr>
          <p:nvPr>
            <p:ph type="sldNum" sz="quarter" idx="11"/>
          </p:nvPr>
        </p:nvSpPr>
        <p:spPr/>
        <p:txBody>
          <a:bodyPr/>
          <a:lstStyle/>
          <a:p>
            <a:fld id="{A9320731-3B2C-4107-8664-CAD7BE973DC8}" type="slidenum">
              <a:rPr lang="en-US" smtClean="0"/>
              <a:pPr/>
              <a:t>‹#›</a:t>
            </a:fld>
            <a:endParaRPr lang="en-US"/>
          </a:p>
        </p:txBody>
      </p:sp>
      <p:sp>
        <p:nvSpPr>
          <p:cNvPr id="4" name="TextBox 3"/>
          <p:cNvSpPr txBox="1"/>
          <p:nvPr userDrawn="1"/>
        </p:nvSpPr>
        <p:spPr>
          <a:xfrm>
            <a:off x="457200" y="274638"/>
            <a:ext cx="8229600" cy="1143000"/>
          </a:xfrm>
          <a:prstGeom prst="rect">
            <a:avLst/>
          </a:prstGeom>
        </p:spPr>
        <p:txBody>
          <a:bodyPr vert="horz" lIns="91440" tIns="45720" rIns="91440" bIns="45720" rtlCol="0" anchor="ctr">
            <a:normAutofit/>
          </a:bodyPr>
          <a:lstStyle>
            <a:lvl1pPr>
              <a:spcBef>
                <a:spcPct val="0"/>
              </a:spcBef>
              <a:buNone/>
              <a:defRPr sz="3200">
                <a:solidFill>
                  <a:schemeClr val="tx2"/>
                </a:solidFill>
                <a:latin typeface="Arial" pitchFamily="34" charset="0"/>
                <a:ea typeface="+mj-ea"/>
                <a:cs typeface="Arial" pitchFamily="34" charset="0"/>
              </a:defRPr>
            </a:lvl1pPr>
          </a:lstStyle>
          <a:p>
            <a:pPr lvl="0"/>
            <a:r>
              <a:rPr lang="en-US" dirty="0">
                <a:solidFill>
                  <a:srgbClr val="FFA100"/>
                </a:solidFill>
              </a:rPr>
              <a:t>Agenda</a:t>
            </a:r>
          </a:p>
        </p:txBody>
      </p:sp>
    </p:spTree>
    <p:extLst>
      <p:ext uri="{BB962C8B-B14F-4D97-AF65-F5344CB8AC3E}">
        <p14:creationId xmlns:p14="http://schemas.microsoft.com/office/powerpoint/2010/main" val="19470679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18" Type="http://schemas.openxmlformats.org/officeDocument/2006/relationships/slideLayout" Target="../slideLayouts/slideLayout19.xml"/><Relationship Id="rId3" Type="http://schemas.openxmlformats.org/officeDocument/2006/relationships/slideLayout" Target="../slideLayouts/slideLayout4.xml"/><Relationship Id="rId21" Type="http://schemas.openxmlformats.org/officeDocument/2006/relationships/theme" Target="../theme/theme2.xml"/><Relationship Id="rId7" Type="http://schemas.openxmlformats.org/officeDocument/2006/relationships/slideLayout" Target="../slideLayouts/slideLayout8.xml"/><Relationship Id="rId12" Type="http://schemas.openxmlformats.org/officeDocument/2006/relationships/slideLayout" Target="../slideLayouts/slideLayout13.xml"/><Relationship Id="rId17" Type="http://schemas.openxmlformats.org/officeDocument/2006/relationships/slideLayout" Target="../slideLayouts/slideLayout18.xml"/><Relationship Id="rId2" Type="http://schemas.openxmlformats.org/officeDocument/2006/relationships/slideLayout" Target="../slideLayouts/slideLayout3.xml"/><Relationship Id="rId16" Type="http://schemas.openxmlformats.org/officeDocument/2006/relationships/slideLayout" Target="../slideLayouts/slideLayout17.xml"/><Relationship Id="rId20" Type="http://schemas.openxmlformats.org/officeDocument/2006/relationships/slideLayout" Target="../slideLayouts/slideLayout21.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slideLayout" Target="../slideLayouts/slideLayout16.xml"/><Relationship Id="rId10" Type="http://schemas.openxmlformats.org/officeDocument/2006/relationships/slideLayout" Target="../slideLayouts/slideLayout11.xml"/><Relationship Id="rId19" Type="http://schemas.openxmlformats.org/officeDocument/2006/relationships/slideLayout" Target="../slideLayouts/slideLayout20.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theme" Target="../theme/theme3.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slideLayout" Target="../slideLayouts/slideLayout36.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slideLayout" Target="../slideLayouts/slideLayout54.xml"/><Relationship Id="rId18" Type="http://schemas.openxmlformats.org/officeDocument/2006/relationships/slideLayout" Target="../slideLayouts/slideLayout59.xml"/><Relationship Id="rId3" Type="http://schemas.openxmlformats.org/officeDocument/2006/relationships/slideLayout" Target="../slideLayouts/slideLayout44.xml"/><Relationship Id="rId21" Type="http://schemas.openxmlformats.org/officeDocument/2006/relationships/theme" Target="../theme/theme4.xml"/><Relationship Id="rId7" Type="http://schemas.openxmlformats.org/officeDocument/2006/relationships/slideLayout" Target="../slideLayouts/slideLayout48.xml"/><Relationship Id="rId12" Type="http://schemas.openxmlformats.org/officeDocument/2006/relationships/slideLayout" Target="../slideLayouts/slideLayout53.xml"/><Relationship Id="rId17" Type="http://schemas.openxmlformats.org/officeDocument/2006/relationships/slideLayout" Target="../slideLayouts/slideLayout58.xml"/><Relationship Id="rId2" Type="http://schemas.openxmlformats.org/officeDocument/2006/relationships/slideLayout" Target="../slideLayouts/slideLayout43.xml"/><Relationship Id="rId16" Type="http://schemas.openxmlformats.org/officeDocument/2006/relationships/slideLayout" Target="../slideLayouts/slideLayout57.xml"/><Relationship Id="rId20" Type="http://schemas.openxmlformats.org/officeDocument/2006/relationships/slideLayout" Target="../slideLayouts/slideLayout61.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5" Type="http://schemas.openxmlformats.org/officeDocument/2006/relationships/slideLayout" Target="../slideLayouts/slideLayout56.xml"/><Relationship Id="rId10" Type="http://schemas.openxmlformats.org/officeDocument/2006/relationships/slideLayout" Target="../slideLayouts/slideLayout51.xml"/><Relationship Id="rId19" Type="http://schemas.openxmlformats.org/officeDocument/2006/relationships/slideLayout" Target="../slideLayouts/slideLayout60.xml"/><Relationship Id="rId4" Type="http://schemas.openxmlformats.org/officeDocument/2006/relationships/slideLayout" Target="../slideLayouts/slideLayout45.xml"/><Relationship Id="rId9" Type="http://schemas.openxmlformats.org/officeDocument/2006/relationships/slideLayout" Target="../slideLayouts/slideLayout50.xml"/><Relationship Id="rId14"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a:t>Load Dynamics.</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148481C-A053-2648-8F3F-AB5E5B5CD4A3}" type="slidenum">
              <a:rPr lang="en-US" smtClean="0"/>
              <a:t>‹#›</a:t>
            </a:fld>
            <a:endParaRPr lang="en-US"/>
          </a:p>
        </p:txBody>
      </p:sp>
    </p:spTree>
    <p:extLst>
      <p:ext uri="{BB962C8B-B14F-4D97-AF65-F5344CB8AC3E}">
        <p14:creationId xmlns:p14="http://schemas.microsoft.com/office/powerpoint/2010/main" val="1371529478"/>
      </p:ext>
    </p:extLst>
  </p:cSld>
  <p:clrMap bg1="lt1" tx1="dk1" bg2="lt2" tx2="dk2" accent1="accent1" accent2="accent2" accent3="accent3" accent4="accent4" accent5="accent5" accent6="accent6" hlink="hlink" folHlink="folHlink"/>
  <p:sldLayoutIdLst>
    <p:sldLayoutId id="2147483661" r:id="rId1"/>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524000" y="6629400"/>
            <a:ext cx="6096000" cy="228600"/>
          </a:xfrm>
          <a:prstGeom prst="rect">
            <a:avLst/>
          </a:prstGeom>
        </p:spPr>
        <p:txBody>
          <a:bodyPr vert="horz" lIns="91440" tIns="45720" rIns="91440" bIns="45720" rtlCol="0" anchor="ctr"/>
          <a:lstStyle>
            <a:lvl1pPr algn="ctr">
              <a:defRPr sz="1200" cap="small" baseline="0">
                <a:solidFill>
                  <a:schemeClr val="tx1">
                    <a:tint val="75000"/>
                  </a:schemeClr>
                </a:solidFill>
                <a:latin typeface="Arial" pitchFamily="34" charset="0"/>
                <a:cs typeface="Arial" pitchFamily="34" charset="0"/>
              </a:defRPr>
            </a:lvl1pPr>
          </a:lstStyle>
          <a:p>
            <a:r>
              <a:rPr lang="en-US"/>
              <a:t>Tab 12-1 - Proportional an PID Control Processes</a:t>
            </a:r>
            <a:endParaRPr lang="en-US" dirty="0"/>
          </a:p>
        </p:txBody>
      </p:sp>
      <p:sp>
        <p:nvSpPr>
          <p:cNvPr id="6" name="Slide Number Placeholder 5"/>
          <p:cNvSpPr>
            <a:spLocks noGrp="1"/>
          </p:cNvSpPr>
          <p:nvPr>
            <p:ph type="sldNum" sz="quarter" idx="4"/>
          </p:nvPr>
        </p:nvSpPr>
        <p:spPr>
          <a:xfrm>
            <a:off x="7620000" y="6629400"/>
            <a:ext cx="1524000" cy="228600"/>
          </a:xfrm>
          <a:prstGeom prst="rect">
            <a:avLst/>
          </a:prstGeom>
        </p:spPr>
        <p:txBody>
          <a:bodyPr vert="horz" lIns="91440" tIns="45720" rIns="91440" bIns="45720" rtlCol="0" anchor="ctr"/>
          <a:lstStyle>
            <a:lvl1pPr algn="r">
              <a:defRPr lang="en-US" sz="1200" cap="small" baseline="0" smtClean="0">
                <a:solidFill>
                  <a:schemeClr val="tx1">
                    <a:tint val="75000"/>
                  </a:schemeClr>
                </a:solidFill>
                <a:latin typeface="Arial" pitchFamily="34" charset="0"/>
                <a:cs typeface="Arial" pitchFamily="34" charset="0"/>
              </a:defRPr>
            </a:lvl1pPr>
          </a:lstStyle>
          <a:p>
            <a:fld id="{A9320731-3B2C-4107-8664-CAD7BE973DC8}" type="slidenum">
              <a:rPr lang="en-US" smtClean="0"/>
              <a:pPr/>
              <a:t>‹#›</a:t>
            </a:fld>
            <a:endParaRPr lang="en-US"/>
          </a:p>
        </p:txBody>
      </p:sp>
    </p:spTree>
    <p:extLst>
      <p:ext uri="{BB962C8B-B14F-4D97-AF65-F5344CB8AC3E}">
        <p14:creationId xmlns:p14="http://schemas.microsoft.com/office/powerpoint/2010/main" val="3197250252"/>
      </p:ext>
    </p:extLst>
  </p:cSld>
  <p:clrMap bg1="lt1" tx1="dk1" bg2="lt2" tx2="dk2" accent1="accent1" accent2="accent2" accent3="accent3" accent4="accent4" accent5="accent5" accent6="accent6" hlink="hlink" folHlink="folHlink"/>
  <p:sldLayoutIdLst>
    <p:sldLayoutId id="2147483751" r:id="rId1"/>
    <p:sldLayoutId id="2147483707" r:id="rId2"/>
    <p:sldLayoutId id="2147483747" r:id="rId3"/>
    <p:sldLayoutId id="2147483745" r:id="rId4"/>
    <p:sldLayoutId id="2147483739" r:id="rId5"/>
    <p:sldLayoutId id="2147483740" r:id="rId6"/>
    <p:sldLayoutId id="2147483749" r:id="rId7"/>
    <p:sldLayoutId id="2147483742" r:id="rId8"/>
    <p:sldLayoutId id="2147483744" r:id="rId9"/>
    <p:sldLayoutId id="2147483713" r:id="rId10"/>
    <p:sldLayoutId id="2147483714" r:id="rId11"/>
    <p:sldLayoutId id="2147483715" r:id="rId12"/>
    <p:sldLayoutId id="2147483716" r:id="rId13"/>
    <p:sldLayoutId id="2147483717" r:id="rId14"/>
    <p:sldLayoutId id="2147483718" r:id="rId15"/>
    <p:sldLayoutId id="2147483719" r:id="rId16"/>
    <p:sldLayoutId id="2147483748" r:id="rId17"/>
    <p:sldLayoutId id="2147483750" r:id="rId18"/>
    <p:sldLayoutId id="2147483746" r:id="rId19"/>
    <p:sldLayoutId id="2147483752" r:id="rId20"/>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txStyles>
    <p:titleStyle>
      <a:lvl1pPr algn="l" defTabSz="914400" rtl="0" eaLnBrk="1" latinLnBrk="0" hangingPunct="1">
        <a:spcBef>
          <a:spcPct val="0"/>
        </a:spcBef>
        <a:buNone/>
        <a:defRPr sz="3200" kern="1200">
          <a:solidFill>
            <a:srgbClr val="FFA100"/>
          </a:solidFill>
          <a:latin typeface="Arial" pitchFamily="34" charset="0"/>
          <a:ea typeface="+mj-ea"/>
          <a:cs typeface="Arial" pitchFamily="34" charset="0"/>
        </a:defRPr>
      </a:lvl1pPr>
    </p:titleStyle>
    <p:bodyStyle>
      <a:lvl1pPr marL="0" indent="0" algn="l" defTabSz="914400" rtl="0" eaLnBrk="1" latinLnBrk="0" hangingPunct="1">
        <a:spcBef>
          <a:spcPct val="20000"/>
        </a:spcBef>
        <a:buFont typeface="Arial" pitchFamily="34" charset="0"/>
        <a:buNone/>
        <a:defRPr sz="2400" b="0" kern="1200">
          <a:solidFill>
            <a:schemeClr val="bg1"/>
          </a:solidFill>
          <a:latin typeface="Arial" pitchFamily="34" charset="0"/>
          <a:ea typeface="+mn-ea"/>
          <a:cs typeface="Arial" pitchFamily="34" charset="0"/>
        </a:defRPr>
      </a:lvl1pPr>
      <a:lvl2pPr marL="350838" indent="-342900" algn="l" defTabSz="914400" rtl="0" eaLnBrk="1" latinLnBrk="0" hangingPunct="1">
        <a:spcBef>
          <a:spcPct val="20000"/>
        </a:spcBef>
        <a:buFont typeface="Arial" pitchFamily="34" charset="0"/>
        <a:buChar char="•"/>
        <a:defRPr sz="2400" kern="1200">
          <a:solidFill>
            <a:srgbClr val="FFA100"/>
          </a:solidFill>
          <a:latin typeface="Arial" pitchFamily="34" charset="0"/>
          <a:ea typeface="+mn-ea"/>
          <a:cs typeface="Arial" pitchFamily="34" charset="0"/>
        </a:defRPr>
      </a:lvl2pPr>
      <a:lvl3pPr marL="688975" indent="-342900" algn="l" defTabSz="914400" rtl="0" eaLnBrk="1" latinLnBrk="0" hangingPunct="1">
        <a:spcBef>
          <a:spcPct val="20000"/>
        </a:spcBef>
        <a:buFont typeface="Calibri" pitchFamily="34" charset="0"/>
        <a:buChar char="‒"/>
        <a:defRPr sz="2400" kern="1200">
          <a:solidFill>
            <a:srgbClr val="FFA100"/>
          </a:solidFill>
          <a:latin typeface="Arial" pitchFamily="34" charset="0"/>
          <a:ea typeface="+mn-ea"/>
          <a:cs typeface="Arial" pitchFamily="34" charset="0"/>
        </a:defRPr>
      </a:lvl3pPr>
      <a:lvl4pPr marL="1033463" indent="-347663" algn="l" defTabSz="914400" rtl="0" eaLnBrk="1" latinLnBrk="0" hangingPunct="1">
        <a:spcBef>
          <a:spcPct val="20000"/>
        </a:spcBef>
        <a:buFont typeface="Arial" pitchFamily="34" charset="0"/>
        <a:buChar char="•"/>
        <a:defRPr sz="2400" kern="1200">
          <a:solidFill>
            <a:srgbClr val="FFA100"/>
          </a:solidFill>
          <a:latin typeface="Arial" pitchFamily="34" charset="0"/>
          <a:ea typeface="+mn-ea"/>
          <a:cs typeface="Arial" pitchFamily="34" charset="0"/>
        </a:defRPr>
      </a:lvl4pPr>
      <a:lvl5pPr marL="1312863" indent="-287338" algn="l" defTabSz="914400" rtl="0" eaLnBrk="1" latinLnBrk="0" hangingPunct="1">
        <a:spcBef>
          <a:spcPct val="20000"/>
        </a:spcBef>
        <a:buFont typeface="Calibri" pitchFamily="34" charset="0"/>
        <a:buChar char="‒"/>
        <a:defRPr sz="2000" kern="1200">
          <a:solidFill>
            <a:srgbClr val="FFA10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524000" y="6629400"/>
            <a:ext cx="6096000" cy="228600"/>
          </a:xfrm>
          <a:prstGeom prst="rect">
            <a:avLst/>
          </a:prstGeom>
        </p:spPr>
        <p:txBody>
          <a:bodyPr vert="horz" lIns="91440" tIns="45720" rIns="91440" bIns="45720" rtlCol="0" anchor="ctr"/>
          <a:lstStyle>
            <a:lvl1pPr algn="ctr">
              <a:defRPr sz="1200" cap="small" baseline="0">
                <a:solidFill>
                  <a:schemeClr val="tx1">
                    <a:tint val="75000"/>
                  </a:schemeClr>
                </a:solidFill>
                <a:latin typeface="Arial" pitchFamily="34" charset="0"/>
                <a:cs typeface="Arial" pitchFamily="34" charset="0"/>
              </a:defRPr>
            </a:lvl1pPr>
          </a:lstStyle>
          <a:p>
            <a:r>
              <a:rPr lang="en-US"/>
              <a:t>Tab 12-2 Open Loop vs. Closed Loop Tuning Method</a:t>
            </a:r>
            <a:endParaRPr lang="en-US" dirty="0"/>
          </a:p>
        </p:txBody>
      </p:sp>
      <p:sp>
        <p:nvSpPr>
          <p:cNvPr id="6" name="Slide Number Placeholder 5"/>
          <p:cNvSpPr>
            <a:spLocks noGrp="1"/>
          </p:cNvSpPr>
          <p:nvPr>
            <p:ph type="sldNum" sz="quarter" idx="4"/>
          </p:nvPr>
        </p:nvSpPr>
        <p:spPr>
          <a:xfrm>
            <a:off x="7620000" y="6629400"/>
            <a:ext cx="1524000" cy="228600"/>
          </a:xfrm>
          <a:prstGeom prst="rect">
            <a:avLst/>
          </a:prstGeom>
        </p:spPr>
        <p:txBody>
          <a:bodyPr vert="horz" lIns="91440" tIns="45720" rIns="91440" bIns="45720" rtlCol="0" anchor="ctr"/>
          <a:lstStyle>
            <a:lvl1pPr algn="r">
              <a:defRPr lang="en-US" sz="1200" cap="small" baseline="0" smtClean="0">
                <a:solidFill>
                  <a:schemeClr val="tx1">
                    <a:tint val="75000"/>
                  </a:schemeClr>
                </a:solidFill>
                <a:latin typeface="Arial" pitchFamily="34" charset="0"/>
                <a:cs typeface="Arial" pitchFamily="34" charset="0"/>
              </a:defRPr>
            </a:lvl1pPr>
          </a:lstStyle>
          <a:p>
            <a:fld id="{A9320731-3B2C-4107-8664-CAD7BE973DC8}" type="slidenum">
              <a:rPr lang="en-US" smtClean="0"/>
              <a:pPr/>
              <a:t>‹#›</a:t>
            </a:fld>
            <a:endParaRPr lang="en-US"/>
          </a:p>
        </p:txBody>
      </p:sp>
    </p:spTree>
    <p:extLst>
      <p:ext uri="{BB962C8B-B14F-4D97-AF65-F5344CB8AC3E}">
        <p14:creationId xmlns:p14="http://schemas.microsoft.com/office/powerpoint/2010/main" val="3197250252"/>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 id="2147483770" r:id="rId17"/>
    <p:sldLayoutId id="2147483771" r:id="rId18"/>
    <p:sldLayoutId id="2147483785" r:id="rId19"/>
    <p:sldLayoutId id="2147483786" r:id="rId20"/>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txStyles>
    <p:titleStyle>
      <a:lvl1pPr algn="l" defTabSz="914400" rtl="0" eaLnBrk="1" latinLnBrk="0" hangingPunct="1">
        <a:spcBef>
          <a:spcPct val="0"/>
        </a:spcBef>
        <a:buNone/>
        <a:defRPr sz="3200" kern="1200">
          <a:solidFill>
            <a:srgbClr val="FFA100"/>
          </a:solidFill>
          <a:latin typeface="Arial" pitchFamily="34" charset="0"/>
          <a:ea typeface="+mj-ea"/>
          <a:cs typeface="Arial" pitchFamily="34" charset="0"/>
        </a:defRPr>
      </a:lvl1pPr>
    </p:titleStyle>
    <p:bodyStyle>
      <a:lvl1pPr marL="0" indent="0" algn="l" defTabSz="914400" rtl="0" eaLnBrk="1" latinLnBrk="0" hangingPunct="1">
        <a:spcBef>
          <a:spcPct val="20000"/>
        </a:spcBef>
        <a:buFont typeface="Arial" pitchFamily="34" charset="0"/>
        <a:buNone/>
        <a:defRPr sz="2400" b="0" kern="1200">
          <a:solidFill>
            <a:schemeClr val="bg1"/>
          </a:solidFill>
          <a:latin typeface="Arial" pitchFamily="34" charset="0"/>
          <a:ea typeface="+mn-ea"/>
          <a:cs typeface="Arial" pitchFamily="34" charset="0"/>
        </a:defRPr>
      </a:lvl1pPr>
      <a:lvl2pPr marL="350838" indent="-342900" algn="l" defTabSz="914400" rtl="0" eaLnBrk="1" latinLnBrk="0" hangingPunct="1">
        <a:spcBef>
          <a:spcPct val="20000"/>
        </a:spcBef>
        <a:buFont typeface="Arial" pitchFamily="34" charset="0"/>
        <a:buChar char="•"/>
        <a:defRPr sz="2400" kern="1200">
          <a:solidFill>
            <a:srgbClr val="FFA100"/>
          </a:solidFill>
          <a:latin typeface="Arial" pitchFamily="34" charset="0"/>
          <a:ea typeface="+mn-ea"/>
          <a:cs typeface="Arial" pitchFamily="34" charset="0"/>
        </a:defRPr>
      </a:lvl2pPr>
      <a:lvl3pPr marL="688975" indent="-342900" algn="l" defTabSz="914400" rtl="0" eaLnBrk="1" latinLnBrk="0" hangingPunct="1">
        <a:spcBef>
          <a:spcPct val="20000"/>
        </a:spcBef>
        <a:buFont typeface="Calibri" pitchFamily="34" charset="0"/>
        <a:buChar char="‒"/>
        <a:defRPr sz="2400" kern="1200">
          <a:solidFill>
            <a:srgbClr val="FFA100"/>
          </a:solidFill>
          <a:latin typeface="Arial" pitchFamily="34" charset="0"/>
          <a:ea typeface="+mn-ea"/>
          <a:cs typeface="Arial" pitchFamily="34" charset="0"/>
        </a:defRPr>
      </a:lvl3pPr>
      <a:lvl4pPr marL="1033463" indent="-347663" algn="l" defTabSz="914400" rtl="0" eaLnBrk="1" latinLnBrk="0" hangingPunct="1">
        <a:spcBef>
          <a:spcPct val="20000"/>
        </a:spcBef>
        <a:buFont typeface="Arial" pitchFamily="34" charset="0"/>
        <a:buChar char="•"/>
        <a:defRPr sz="2400" kern="1200">
          <a:solidFill>
            <a:srgbClr val="FFA100"/>
          </a:solidFill>
          <a:latin typeface="Arial" pitchFamily="34" charset="0"/>
          <a:ea typeface="+mn-ea"/>
          <a:cs typeface="Arial" pitchFamily="34" charset="0"/>
        </a:defRPr>
      </a:lvl4pPr>
      <a:lvl5pPr marL="1312863" indent="-287338" algn="l" defTabSz="914400" rtl="0" eaLnBrk="1" latinLnBrk="0" hangingPunct="1">
        <a:spcBef>
          <a:spcPct val="20000"/>
        </a:spcBef>
        <a:buFont typeface="Calibri" pitchFamily="34" charset="0"/>
        <a:buChar char="‒"/>
        <a:defRPr sz="2000" kern="1200">
          <a:solidFill>
            <a:srgbClr val="FFA10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524000" y="6629400"/>
            <a:ext cx="6096000" cy="228600"/>
          </a:xfrm>
          <a:prstGeom prst="rect">
            <a:avLst/>
          </a:prstGeom>
        </p:spPr>
        <p:txBody>
          <a:bodyPr vert="horz" lIns="91440" tIns="45720" rIns="91440" bIns="45720" rtlCol="0" anchor="ctr"/>
          <a:lstStyle>
            <a:lvl1pPr algn="ctr">
              <a:defRPr sz="1200" cap="small" baseline="0">
                <a:solidFill>
                  <a:schemeClr val="tx1">
                    <a:tint val="75000"/>
                  </a:schemeClr>
                </a:solidFill>
                <a:latin typeface="Arial" pitchFamily="34" charset="0"/>
                <a:cs typeface="Arial" pitchFamily="34" charset="0"/>
              </a:defRPr>
            </a:lvl1pPr>
          </a:lstStyle>
          <a:p>
            <a:r>
              <a:rPr lang="en-US" dirty="0"/>
              <a:t>Tab 12-4 - "It All Depends on the Lags"</a:t>
            </a:r>
          </a:p>
        </p:txBody>
      </p:sp>
      <p:sp>
        <p:nvSpPr>
          <p:cNvPr id="6" name="Slide Number Placeholder 5"/>
          <p:cNvSpPr>
            <a:spLocks noGrp="1"/>
          </p:cNvSpPr>
          <p:nvPr>
            <p:ph type="sldNum" sz="quarter" idx="4"/>
          </p:nvPr>
        </p:nvSpPr>
        <p:spPr>
          <a:xfrm>
            <a:off x="7620000" y="6629400"/>
            <a:ext cx="1524000" cy="228600"/>
          </a:xfrm>
          <a:prstGeom prst="rect">
            <a:avLst/>
          </a:prstGeom>
        </p:spPr>
        <p:txBody>
          <a:bodyPr vert="horz" lIns="91440" tIns="45720" rIns="91440" bIns="45720" rtlCol="0" anchor="ctr"/>
          <a:lstStyle>
            <a:lvl1pPr algn="r">
              <a:defRPr lang="en-US" sz="1200" cap="small" baseline="0" smtClean="0">
                <a:solidFill>
                  <a:schemeClr val="tx1">
                    <a:tint val="75000"/>
                  </a:schemeClr>
                </a:solidFill>
                <a:latin typeface="Arial" pitchFamily="34" charset="0"/>
                <a:cs typeface="Arial" pitchFamily="34" charset="0"/>
              </a:defRPr>
            </a:lvl1pPr>
          </a:lstStyle>
          <a:p>
            <a:fld id="{A9320731-3B2C-4107-8664-CAD7BE973DC8}" type="slidenum">
              <a:rPr lang="en-US" smtClean="0"/>
              <a:pPr/>
              <a:t>‹#›</a:t>
            </a:fld>
            <a:endParaRPr lang="en-US"/>
          </a:p>
        </p:txBody>
      </p:sp>
    </p:spTree>
    <p:extLst>
      <p:ext uri="{BB962C8B-B14F-4D97-AF65-F5344CB8AC3E}">
        <p14:creationId xmlns:p14="http://schemas.microsoft.com/office/powerpoint/2010/main" val="3197250252"/>
      </p:ext>
    </p:extLst>
  </p:cSld>
  <p:clrMap bg1="lt1" tx1="dk1" bg2="lt2" tx2="dk2" accent1="accent1" accent2="accent2" accent3="accent3" accent4="accent4" accent5="accent5" accent6="accent6" hlink="hlink" folHlink="folHlink"/>
  <p:sldLayoutIdLst>
    <p:sldLayoutId id="2147483788" r:id="rId1"/>
    <p:sldLayoutId id="2147483789" r:id="rId2"/>
    <p:sldLayoutId id="2147483790" r:id="rId3"/>
    <p:sldLayoutId id="2147483791" r:id="rId4"/>
    <p:sldLayoutId id="2147483792" r:id="rId5"/>
    <p:sldLayoutId id="2147483793" r:id="rId6"/>
    <p:sldLayoutId id="2147483794" r:id="rId7"/>
    <p:sldLayoutId id="2147483795" r:id="rId8"/>
    <p:sldLayoutId id="2147483796" r:id="rId9"/>
    <p:sldLayoutId id="2147483797" r:id="rId10"/>
    <p:sldLayoutId id="2147483798" r:id="rId11"/>
    <p:sldLayoutId id="2147483799" r:id="rId12"/>
    <p:sldLayoutId id="2147483800" r:id="rId13"/>
    <p:sldLayoutId id="2147483801" r:id="rId14"/>
    <p:sldLayoutId id="2147483802" r:id="rId15"/>
    <p:sldLayoutId id="2147483803" r:id="rId16"/>
    <p:sldLayoutId id="2147483804" r:id="rId17"/>
    <p:sldLayoutId id="2147483805" r:id="rId18"/>
    <p:sldLayoutId id="2147483806" r:id="rId19"/>
    <p:sldLayoutId id="2147483807" r:id="rId20"/>
  </p:sldLayoutIdLst>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hf hdr="0" dt="0"/>
  <p:txStyles>
    <p:titleStyle>
      <a:lvl1pPr algn="l" defTabSz="914400" rtl="0" eaLnBrk="1" latinLnBrk="0" hangingPunct="1">
        <a:spcBef>
          <a:spcPct val="0"/>
        </a:spcBef>
        <a:buNone/>
        <a:defRPr sz="3200" kern="1200">
          <a:solidFill>
            <a:srgbClr val="FFA100"/>
          </a:solidFill>
          <a:latin typeface="Arial" pitchFamily="34" charset="0"/>
          <a:ea typeface="+mj-ea"/>
          <a:cs typeface="Arial" pitchFamily="34" charset="0"/>
        </a:defRPr>
      </a:lvl1pPr>
    </p:titleStyle>
    <p:bodyStyle>
      <a:lvl1pPr marL="0" indent="0" algn="l" defTabSz="914400" rtl="0" eaLnBrk="1" latinLnBrk="0" hangingPunct="1">
        <a:spcBef>
          <a:spcPct val="20000"/>
        </a:spcBef>
        <a:buFont typeface="Arial" pitchFamily="34" charset="0"/>
        <a:buNone/>
        <a:defRPr sz="2400" b="0" kern="1200">
          <a:solidFill>
            <a:schemeClr val="bg1"/>
          </a:solidFill>
          <a:latin typeface="Arial" pitchFamily="34" charset="0"/>
          <a:ea typeface="+mn-ea"/>
          <a:cs typeface="Arial" pitchFamily="34" charset="0"/>
        </a:defRPr>
      </a:lvl1pPr>
      <a:lvl2pPr marL="350838" indent="-342900" algn="l" defTabSz="914400" rtl="0" eaLnBrk="1" latinLnBrk="0" hangingPunct="1">
        <a:spcBef>
          <a:spcPct val="20000"/>
        </a:spcBef>
        <a:buFont typeface="Arial" pitchFamily="34" charset="0"/>
        <a:buChar char="•"/>
        <a:defRPr sz="2400" kern="1200">
          <a:solidFill>
            <a:srgbClr val="FFA100"/>
          </a:solidFill>
          <a:latin typeface="Arial" pitchFamily="34" charset="0"/>
          <a:ea typeface="+mn-ea"/>
          <a:cs typeface="Arial" pitchFamily="34" charset="0"/>
        </a:defRPr>
      </a:lvl2pPr>
      <a:lvl3pPr marL="688975" indent="-342900" algn="l" defTabSz="914400" rtl="0" eaLnBrk="1" latinLnBrk="0" hangingPunct="1">
        <a:spcBef>
          <a:spcPct val="20000"/>
        </a:spcBef>
        <a:buFont typeface="Calibri" pitchFamily="34" charset="0"/>
        <a:buChar char="‒"/>
        <a:defRPr sz="2400" kern="1200">
          <a:solidFill>
            <a:srgbClr val="FFA100"/>
          </a:solidFill>
          <a:latin typeface="Arial" pitchFamily="34" charset="0"/>
          <a:ea typeface="+mn-ea"/>
          <a:cs typeface="Arial" pitchFamily="34" charset="0"/>
        </a:defRPr>
      </a:lvl3pPr>
      <a:lvl4pPr marL="1033463" indent="-347663" algn="l" defTabSz="914400" rtl="0" eaLnBrk="1" latinLnBrk="0" hangingPunct="1">
        <a:spcBef>
          <a:spcPct val="20000"/>
        </a:spcBef>
        <a:buFont typeface="Arial" pitchFamily="34" charset="0"/>
        <a:buChar char="•"/>
        <a:defRPr sz="2400" kern="1200">
          <a:solidFill>
            <a:srgbClr val="FFA100"/>
          </a:solidFill>
          <a:latin typeface="Arial" pitchFamily="34" charset="0"/>
          <a:ea typeface="+mn-ea"/>
          <a:cs typeface="Arial" pitchFamily="34" charset="0"/>
        </a:defRPr>
      </a:lvl4pPr>
      <a:lvl5pPr marL="1312863" indent="-287338" algn="l" defTabSz="914400" rtl="0" eaLnBrk="1" latinLnBrk="0" hangingPunct="1">
        <a:spcBef>
          <a:spcPct val="20000"/>
        </a:spcBef>
        <a:buFont typeface="Calibri" pitchFamily="34" charset="0"/>
        <a:buChar char="‒"/>
        <a:defRPr sz="2000" kern="1200">
          <a:solidFill>
            <a:srgbClr val="FFA10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1.xml"/><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5.xml"/><Relationship Id="rId1" Type="http://schemas.openxmlformats.org/officeDocument/2006/relationships/vmlDrawing" Target="../drawings/vmlDrawing1.vml"/><Relationship Id="rId5" Type="http://schemas.openxmlformats.org/officeDocument/2006/relationships/image" Target="../media/image25.wmf"/><Relationship Id="rId4" Type="http://schemas.openxmlformats.org/officeDocument/2006/relationships/oleObject" Target="../embeddings/oleObject1.bin"/></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3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5.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5.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5.xml"/><Relationship Id="rId1" Type="http://schemas.openxmlformats.org/officeDocument/2006/relationships/slideLayout" Target="../slideLayouts/slideLayout31.xml"/></Relationships>
</file>

<file path=ppt/slides/_rels/slide4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6.xml"/><Relationship Id="rId1" Type="http://schemas.openxmlformats.org/officeDocument/2006/relationships/slideLayout" Target="../slideLayouts/slideLayout35.xml"/></Relationships>
</file>

<file path=ppt/slides/_rels/slide49.xml.rels><?xml version="1.0" encoding="UTF-8" standalone="yes"?>
<Relationships xmlns="http://schemas.openxmlformats.org/package/2006/relationships"><Relationship Id="rId3" Type="http://schemas.openxmlformats.org/officeDocument/2006/relationships/hyperlink" Target="../../../../../../../../../Program%20Files/Tune_101/Tune_101.exe" TargetMode="External"/><Relationship Id="rId2" Type="http://schemas.openxmlformats.org/officeDocument/2006/relationships/notesSlide" Target="../notesSlides/notesSlide47.xml"/><Relationship Id="rId1" Type="http://schemas.openxmlformats.org/officeDocument/2006/relationships/slideLayout" Target="../slideLayouts/slideLayout36.xml"/><Relationship Id="rId4" Type="http://schemas.openxmlformats.org/officeDocument/2006/relationships/image" Target="../media/image2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48.xml"/><Relationship Id="rId1" Type="http://schemas.openxmlformats.org/officeDocument/2006/relationships/slideLayout" Target="../slideLayouts/slideLayout31.xml"/></Relationships>
</file>

<file path=ppt/slides/_rels/slide5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9.xml"/><Relationship Id="rId1" Type="http://schemas.openxmlformats.org/officeDocument/2006/relationships/slideLayout" Target="../slideLayouts/slideLayout3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55.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5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55.xml"/></Relationships>
</file>

<file path=ppt/slides/_rels/slide5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4.xml"/><Relationship Id="rId1" Type="http://schemas.openxmlformats.org/officeDocument/2006/relationships/slideLayout" Target="../slideLayouts/slideLayout55.xml"/></Relationships>
</file>

<file path=ppt/slides/_rels/slide5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5.xml"/><Relationship Id="rId1" Type="http://schemas.openxmlformats.org/officeDocument/2006/relationships/slideLayout" Target="../slideLayouts/slideLayout55.xml"/></Relationships>
</file>

<file path=ppt/slides/_rels/slide5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6.xml"/><Relationship Id="rId1" Type="http://schemas.openxmlformats.org/officeDocument/2006/relationships/slideLayout" Target="../slideLayouts/slideLayout55.xml"/></Relationships>
</file>

<file path=ppt/slides/_rels/slide5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7.xml"/><Relationship Id="rId1" Type="http://schemas.openxmlformats.org/officeDocument/2006/relationships/slideLayout" Target="../slideLayouts/slideLayout5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8.xml"/><Relationship Id="rId1" Type="http://schemas.openxmlformats.org/officeDocument/2006/relationships/slideLayout" Target="../slideLayouts/slideLayout55.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5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54.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1.xml"/></Relationships>
</file>

<file path=ppt/slides/_rels/slide65.xml.rels><?xml version="1.0" encoding="UTF-8" standalone="yes"?>
<Relationships xmlns="http://schemas.openxmlformats.org/package/2006/relationships"><Relationship Id="rId3" Type="http://schemas.openxmlformats.org/officeDocument/2006/relationships/image" Target="../media/image33.wmf"/><Relationship Id="rId2" Type="http://schemas.openxmlformats.org/officeDocument/2006/relationships/notesSlide" Target="../notesSlides/notesSlide63.xml"/><Relationship Id="rId1" Type="http://schemas.openxmlformats.org/officeDocument/2006/relationships/slideLayout" Target="../slideLayouts/slideLayout56.xml"/><Relationship Id="rId4" Type="http://schemas.openxmlformats.org/officeDocument/2006/relationships/image" Target="../media/image34.wmf"/></Relationships>
</file>

<file path=ppt/slides/_rels/slide66.xml.rels><?xml version="1.0" encoding="UTF-8" standalone="yes"?>
<Relationships xmlns="http://schemas.openxmlformats.org/package/2006/relationships"><Relationship Id="rId3" Type="http://schemas.openxmlformats.org/officeDocument/2006/relationships/hyperlink" Target="https://tinyurl.com/LagsAndTheBigBangTheory" TargetMode="External"/><Relationship Id="rId2" Type="http://schemas.openxmlformats.org/officeDocument/2006/relationships/notesSlide" Target="../notesSlides/notesSlide64.xml"/><Relationship Id="rId1" Type="http://schemas.openxmlformats.org/officeDocument/2006/relationships/slideLayout" Target="../slideLayouts/slideLayout5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133600"/>
            <a:ext cx="7886700" cy="1797864"/>
          </a:xfrm>
        </p:spPr>
        <p:txBody>
          <a:bodyPr/>
          <a:lstStyle/>
          <a:p>
            <a:r>
              <a:rPr lang="en-US" sz="4000" dirty="0"/>
              <a:t>Existing Building Commissioning Workshop: Series 17, April 13, 2022 Session</a:t>
            </a:r>
          </a:p>
        </p:txBody>
      </p:sp>
      <p:sp>
        <p:nvSpPr>
          <p:cNvPr id="3" name="Text Placeholder 2"/>
          <p:cNvSpPr>
            <a:spLocks noGrp="1"/>
          </p:cNvSpPr>
          <p:nvPr>
            <p:ph type="body" sz="quarter" idx="13"/>
          </p:nvPr>
        </p:nvSpPr>
        <p:spPr>
          <a:xfrm>
            <a:off x="600560" y="3897231"/>
            <a:ext cx="7895740" cy="1200329"/>
          </a:xfrm>
        </p:spPr>
        <p:txBody>
          <a:bodyPr>
            <a:spAutoFit/>
          </a:bodyPr>
          <a:lstStyle/>
          <a:p>
            <a:pPr>
              <a:lnSpc>
                <a:spcPct val="100000"/>
              </a:lnSpc>
              <a:spcBef>
                <a:spcPts val="0"/>
              </a:spcBef>
              <a:spcAft>
                <a:spcPts val="600"/>
              </a:spcAft>
            </a:pPr>
            <a:r>
              <a:rPr lang="en-US" sz="3600" dirty="0">
                <a:latin typeface="DIN-Regular" charset="0"/>
                <a:ea typeface="DIN-Regular" charset="0"/>
                <a:cs typeface="DIN-Regular" charset="0"/>
              </a:rPr>
              <a:t>Introduction to Proportional + Integral + Derivative (PID) Control</a:t>
            </a:r>
          </a:p>
        </p:txBody>
      </p:sp>
      <p:sp>
        <p:nvSpPr>
          <p:cNvPr id="4" name="Text Placeholder 3">
            <a:extLst>
              <a:ext uri="{FF2B5EF4-FFF2-40B4-BE49-F238E27FC236}">
                <a16:creationId xmlns:a16="http://schemas.microsoft.com/office/drawing/2014/main" id="{ADBB8645-B737-4F05-B2C6-5BB1DFB30C32}"/>
              </a:ext>
            </a:extLst>
          </p:cNvPr>
          <p:cNvSpPr txBox="1">
            <a:spLocks/>
          </p:cNvSpPr>
          <p:nvPr/>
        </p:nvSpPr>
        <p:spPr>
          <a:xfrm>
            <a:off x="3401187" y="5455920"/>
            <a:ext cx="5069713" cy="274320"/>
          </a:xfrm>
          <a:prstGeom prst="rect">
            <a:avLst/>
          </a:prstGeom>
        </p:spPr>
        <p:txBody>
          <a:bodyPr vert="horz" lIns="91440" tIns="45720" rIns="91440" bIns="45720" rtlCol="0">
            <a:noAutofit/>
          </a:bodyPr>
          <a:lstStyle>
            <a:lvl1pPr indent="0">
              <a:lnSpc>
                <a:spcPts val="1800"/>
              </a:lnSpc>
              <a:spcBef>
                <a:spcPts val="750"/>
              </a:spcBef>
              <a:buFontTx/>
              <a:buNone/>
              <a:defRPr sz="1900" b="0" i="0" spc="0" baseline="0">
                <a:solidFill>
                  <a:schemeClr val="bg1"/>
                </a:solidFill>
                <a:latin typeface="DIN-Regular" charset="0"/>
                <a:ea typeface="DIN-Regular" charset="0"/>
                <a:cs typeface="DIN-Regular" charset="0"/>
              </a:defRPr>
            </a:lvl1pPr>
            <a:lvl2pPr indent="0">
              <a:lnSpc>
                <a:spcPts val="1800"/>
              </a:lnSpc>
              <a:spcBef>
                <a:spcPts val="375"/>
              </a:spcBef>
              <a:buFontTx/>
              <a:buNone/>
              <a:defRPr sz="1300" baseline="0">
                <a:latin typeface="din" charset="0"/>
              </a:defRPr>
            </a:lvl2pPr>
            <a:lvl3pPr indent="0">
              <a:lnSpc>
                <a:spcPts val="1800"/>
              </a:lnSpc>
              <a:spcBef>
                <a:spcPts val="375"/>
              </a:spcBef>
              <a:buFontTx/>
              <a:buNone/>
              <a:defRPr sz="1300" baseline="0">
                <a:latin typeface="din" charset="0"/>
              </a:defRPr>
            </a:lvl3pPr>
            <a:lvl4pPr indent="0">
              <a:lnSpc>
                <a:spcPts val="1800"/>
              </a:lnSpc>
              <a:spcBef>
                <a:spcPts val="375"/>
              </a:spcBef>
              <a:buFontTx/>
              <a:buNone/>
              <a:defRPr sz="1300" baseline="0">
                <a:latin typeface="din" charset="0"/>
              </a:defRPr>
            </a:lvl4pPr>
            <a:lvl5pPr indent="0">
              <a:lnSpc>
                <a:spcPts val="1800"/>
              </a:lnSpc>
              <a:spcBef>
                <a:spcPts val="375"/>
              </a:spcBef>
              <a:buFontTx/>
              <a:buNone/>
              <a:defRPr sz="1300" baseline="0">
                <a:latin typeface="din" charset="0"/>
              </a:defRPr>
            </a:lvl5pPr>
            <a:lvl6pPr marL="1885950" indent="-171450">
              <a:lnSpc>
                <a:spcPct val="90000"/>
              </a:lnSpc>
              <a:spcBef>
                <a:spcPts val="375"/>
              </a:spcBef>
              <a:buFont typeface="Arial" panose="020B0604020202020204" pitchFamily="34" charset="0"/>
              <a:buChar char="•"/>
            </a:lvl6pPr>
            <a:lvl7pPr marL="2228850" indent="-171450">
              <a:lnSpc>
                <a:spcPct val="90000"/>
              </a:lnSpc>
              <a:spcBef>
                <a:spcPts val="375"/>
              </a:spcBef>
              <a:buFont typeface="Arial" panose="020B0604020202020204" pitchFamily="34" charset="0"/>
              <a:buChar char="•"/>
            </a:lvl7pPr>
            <a:lvl8pPr marL="2571750" indent="-171450">
              <a:lnSpc>
                <a:spcPct val="90000"/>
              </a:lnSpc>
              <a:spcBef>
                <a:spcPts val="375"/>
              </a:spcBef>
              <a:buFont typeface="Arial" panose="020B0604020202020204" pitchFamily="34" charset="0"/>
              <a:buChar char="•"/>
            </a:lvl8pPr>
            <a:lvl9pPr marL="2914650" indent="-171450">
              <a:lnSpc>
                <a:spcPct val="90000"/>
              </a:lnSpc>
              <a:spcBef>
                <a:spcPts val="375"/>
              </a:spcBef>
              <a:buFont typeface="Arial" panose="020B0604020202020204" pitchFamily="34" charset="0"/>
              <a:buChar char="•"/>
            </a:lvl9pPr>
          </a:lstStyle>
          <a:p>
            <a:r>
              <a:rPr lang="en-US" sz="1600" dirty="0"/>
              <a:t>David Sellers</a:t>
            </a:r>
          </a:p>
        </p:txBody>
      </p:sp>
      <p:sp>
        <p:nvSpPr>
          <p:cNvPr id="5" name="Text Placeholder 4">
            <a:extLst>
              <a:ext uri="{FF2B5EF4-FFF2-40B4-BE49-F238E27FC236}">
                <a16:creationId xmlns:a16="http://schemas.microsoft.com/office/drawing/2014/main" id="{6F0DF010-BC6B-4B41-81A7-3205F4409469}"/>
              </a:ext>
            </a:extLst>
          </p:cNvPr>
          <p:cNvSpPr txBox="1">
            <a:spLocks/>
          </p:cNvSpPr>
          <p:nvPr/>
        </p:nvSpPr>
        <p:spPr>
          <a:xfrm>
            <a:off x="3401187" y="5755957"/>
            <a:ext cx="5069713" cy="274320"/>
          </a:xfrm>
          <a:prstGeom prst="rect">
            <a:avLst/>
          </a:prstGeom>
        </p:spPr>
        <p:txBody>
          <a:bodyPr vert="horz" lIns="91440" tIns="45720" rIns="91440" bIns="45720" rtlCol="0">
            <a:noAutofit/>
          </a:bodyPr>
          <a:lstStyle>
            <a:lvl1pPr marL="0" indent="0" algn="l" defTabSz="685800" rtl="0" eaLnBrk="1" latinLnBrk="0" hangingPunct="1">
              <a:lnSpc>
                <a:spcPts val="1800"/>
              </a:lnSpc>
              <a:spcBef>
                <a:spcPts val="750"/>
              </a:spcBef>
              <a:buFontTx/>
              <a:buNone/>
              <a:defRPr sz="1300" b="0" i="0" kern="1200" spc="0" baseline="0">
                <a:solidFill>
                  <a:schemeClr val="bg1"/>
                </a:solidFill>
                <a:latin typeface="DIN-Medium" charset="0"/>
                <a:ea typeface="DIN-Medium" charset="0"/>
                <a:cs typeface="DIN-Medium" charset="0"/>
              </a:defRPr>
            </a:lvl1pPr>
            <a:lvl2pPr marL="342900" indent="0" algn="l" defTabSz="685800" rtl="0" eaLnBrk="1" latinLnBrk="0" hangingPunct="1">
              <a:lnSpc>
                <a:spcPts val="1800"/>
              </a:lnSpc>
              <a:spcBef>
                <a:spcPts val="375"/>
              </a:spcBef>
              <a:buFontTx/>
              <a:buNone/>
              <a:defRPr sz="1300" kern="1200" baseline="0">
                <a:solidFill>
                  <a:schemeClr val="tx1"/>
                </a:solidFill>
                <a:latin typeface="din" charset="0"/>
                <a:ea typeface="+mn-ea"/>
                <a:cs typeface="+mn-cs"/>
              </a:defRPr>
            </a:lvl2pPr>
            <a:lvl3pPr marL="685800" indent="0" algn="l" defTabSz="685800" rtl="0" eaLnBrk="1" latinLnBrk="0" hangingPunct="1">
              <a:lnSpc>
                <a:spcPts val="1800"/>
              </a:lnSpc>
              <a:spcBef>
                <a:spcPts val="375"/>
              </a:spcBef>
              <a:buFontTx/>
              <a:buNone/>
              <a:defRPr sz="1300" kern="1200" baseline="0">
                <a:solidFill>
                  <a:schemeClr val="tx1"/>
                </a:solidFill>
                <a:latin typeface="din" charset="0"/>
                <a:ea typeface="+mn-ea"/>
                <a:cs typeface="+mn-cs"/>
              </a:defRPr>
            </a:lvl3pPr>
            <a:lvl4pPr marL="1028700" indent="0" algn="l" defTabSz="685800" rtl="0" eaLnBrk="1" latinLnBrk="0" hangingPunct="1">
              <a:lnSpc>
                <a:spcPts val="1800"/>
              </a:lnSpc>
              <a:spcBef>
                <a:spcPts val="375"/>
              </a:spcBef>
              <a:buFontTx/>
              <a:buNone/>
              <a:defRPr sz="1300" kern="1200" baseline="0">
                <a:solidFill>
                  <a:schemeClr val="tx1"/>
                </a:solidFill>
                <a:latin typeface="din" charset="0"/>
                <a:ea typeface="+mn-ea"/>
                <a:cs typeface="+mn-cs"/>
              </a:defRPr>
            </a:lvl4pPr>
            <a:lvl5pPr marL="1371600" indent="0" algn="l" defTabSz="685800" rtl="0" eaLnBrk="1" latinLnBrk="0" hangingPunct="1">
              <a:lnSpc>
                <a:spcPts val="1800"/>
              </a:lnSpc>
              <a:spcBef>
                <a:spcPts val="375"/>
              </a:spcBef>
              <a:buFontTx/>
              <a:buNone/>
              <a:defRPr sz="1300" kern="1200" baseline="0">
                <a:solidFill>
                  <a:schemeClr val="tx1"/>
                </a:solidFill>
                <a:latin typeface="din"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600"/>
              <a:t>Senior Engineer, Facility Dynamics Engineering</a:t>
            </a:r>
            <a:endParaRPr lang="en-US" sz="1600" dirty="0"/>
          </a:p>
        </p:txBody>
      </p:sp>
      <p:sp>
        <p:nvSpPr>
          <p:cNvPr id="6" name="Text Placeholder 3">
            <a:extLst>
              <a:ext uri="{FF2B5EF4-FFF2-40B4-BE49-F238E27FC236}">
                <a16:creationId xmlns:a16="http://schemas.microsoft.com/office/drawing/2014/main" id="{E337A2BC-518E-43C9-AD9F-12C820A9AB08}"/>
              </a:ext>
            </a:extLst>
          </p:cNvPr>
          <p:cNvSpPr txBox="1">
            <a:spLocks/>
          </p:cNvSpPr>
          <p:nvPr/>
        </p:nvSpPr>
        <p:spPr>
          <a:xfrm>
            <a:off x="3401186" y="5181600"/>
            <a:ext cx="5069713" cy="274320"/>
          </a:xfrm>
          <a:prstGeom prst="rect">
            <a:avLst/>
          </a:prstGeom>
        </p:spPr>
        <p:txBody>
          <a:bodyPr vert="horz" lIns="91440" tIns="45720" rIns="91440" bIns="45720" rtlCol="0">
            <a:noAutofit/>
          </a:bodyPr>
          <a:lstStyle>
            <a:lvl1pPr indent="0">
              <a:lnSpc>
                <a:spcPts val="1800"/>
              </a:lnSpc>
              <a:spcBef>
                <a:spcPts val="750"/>
              </a:spcBef>
              <a:buFontTx/>
              <a:buNone/>
              <a:defRPr sz="1900" b="0" i="0" spc="0" baseline="0">
                <a:solidFill>
                  <a:schemeClr val="bg1"/>
                </a:solidFill>
                <a:latin typeface="DIN-Regular" charset="0"/>
                <a:ea typeface="DIN-Regular" charset="0"/>
                <a:cs typeface="DIN-Regular" charset="0"/>
              </a:defRPr>
            </a:lvl1pPr>
            <a:lvl2pPr indent="0">
              <a:lnSpc>
                <a:spcPts val="1800"/>
              </a:lnSpc>
              <a:spcBef>
                <a:spcPts val="375"/>
              </a:spcBef>
              <a:buFontTx/>
              <a:buNone/>
              <a:defRPr sz="1300" baseline="0">
                <a:latin typeface="din" charset="0"/>
              </a:defRPr>
            </a:lvl2pPr>
            <a:lvl3pPr indent="0">
              <a:lnSpc>
                <a:spcPts val="1800"/>
              </a:lnSpc>
              <a:spcBef>
                <a:spcPts val="375"/>
              </a:spcBef>
              <a:buFontTx/>
              <a:buNone/>
              <a:defRPr sz="1300" baseline="0">
                <a:latin typeface="din" charset="0"/>
              </a:defRPr>
            </a:lvl3pPr>
            <a:lvl4pPr indent="0">
              <a:lnSpc>
                <a:spcPts val="1800"/>
              </a:lnSpc>
              <a:spcBef>
                <a:spcPts val="375"/>
              </a:spcBef>
              <a:buFontTx/>
              <a:buNone/>
              <a:defRPr sz="1300" baseline="0">
                <a:latin typeface="din" charset="0"/>
              </a:defRPr>
            </a:lvl4pPr>
            <a:lvl5pPr indent="0">
              <a:lnSpc>
                <a:spcPts val="1800"/>
              </a:lnSpc>
              <a:spcBef>
                <a:spcPts val="375"/>
              </a:spcBef>
              <a:buFontTx/>
              <a:buNone/>
              <a:defRPr sz="1300" baseline="0">
                <a:latin typeface="din" charset="0"/>
              </a:defRPr>
            </a:lvl5pPr>
            <a:lvl6pPr marL="1885950" indent="-171450">
              <a:lnSpc>
                <a:spcPct val="90000"/>
              </a:lnSpc>
              <a:spcBef>
                <a:spcPts val="375"/>
              </a:spcBef>
              <a:buFont typeface="Arial" panose="020B0604020202020204" pitchFamily="34" charset="0"/>
              <a:buChar char="•"/>
            </a:lvl6pPr>
            <a:lvl7pPr marL="2228850" indent="-171450">
              <a:lnSpc>
                <a:spcPct val="90000"/>
              </a:lnSpc>
              <a:spcBef>
                <a:spcPts val="375"/>
              </a:spcBef>
              <a:buFont typeface="Arial" panose="020B0604020202020204" pitchFamily="34" charset="0"/>
              <a:buChar char="•"/>
            </a:lvl7pPr>
            <a:lvl8pPr marL="2571750" indent="-171450">
              <a:lnSpc>
                <a:spcPct val="90000"/>
              </a:lnSpc>
              <a:spcBef>
                <a:spcPts val="375"/>
              </a:spcBef>
              <a:buFont typeface="Arial" panose="020B0604020202020204" pitchFamily="34" charset="0"/>
              <a:buChar char="•"/>
            </a:lvl8pPr>
            <a:lvl9pPr marL="2914650" indent="-171450">
              <a:lnSpc>
                <a:spcPct val="90000"/>
              </a:lnSpc>
              <a:spcBef>
                <a:spcPts val="375"/>
              </a:spcBef>
              <a:buFont typeface="Arial" panose="020B0604020202020204" pitchFamily="34" charset="0"/>
              <a:buChar char="•"/>
            </a:lvl9pPr>
          </a:lstStyle>
          <a:p>
            <a:r>
              <a:rPr lang="en-US" sz="1600" dirty="0"/>
              <a:t>Presented By:</a:t>
            </a:r>
          </a:p>
          <a:p>
            <a:endParaRPr lang="en-US" sz="1600" dirty="0"/>
          </a:p>
        </p:txBody>
      </p:sp>
      <p:pic>
        <p:nvPicPr>
          <p:cNvPr id="7" name="Picture 6" descr="A close up of a logo&#10;&#10;Description automatically generated">
            <a:extLst>
              <a:ext uri="{FF2B5EF4-FFF2-40B4-BE49-F238E27FC236}">
                <a16:creationId xmlns:a16="http://schemas.microsoft.com/office/drawing/2014/main" id="{4F4B8BCE-3A52-4276-BB6A-16BE62A01074}"/>
              </a:ext>
            </a:extLst>
          </p:cNvPr>
          <p:cNvPicPr>
            <a:picLocks noChangeAspect="1"/>
          </p:cNvPicPr>
          <p:nvPr/>
        </p:nvPicPr>
        <p:blipFill>
          <a:blip r:embed="rId2"/>
          <a:stretch>
            <a:fillRect/>
          </a:stretch>
        </p:blipFill>
        <p:spPr>
          <a:xfrm>
            <a:off x="1524000" y="5259623"/>
            <a:ext cx="1476530" cy="688973"/>
          </a:xfrm>
          <a:prstGeom prst="rect">
            <a:avLst/>
          </a:prstGeom>
        </p:spPr>
      </p:pic>
    </p:spTree>
    <p:extLst>
      <p:ext uri="{BB962C8B-B14F-4D97-AF65-F5344CB8AC3E}">
        <p14:creationId xmlns:p14="http://schemas.microsoft.com/office/powerpoint/2010/main" val="20214404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42"/>
          <p:cNvGrpSpPr>
            <a:grpSpLocks/>
          </p:cNvGrpSpPr>
          <p:nvPr/>
        </p:nvGrpSpPr>
        <p:grpSpPr bwMode="auto">
          <a:xfrm>
            <a:off x="612775" y="298450"/>
            <a:ext cx="4479925" cy="4413250"/>
            <a:chOff x="595313" y="298929"/>
            <a:chExt cx="4479925" cy="4413742"/>
          </a:xfrm>
        </p:grpSpPr>
        <p:sp>
          <p:nvSpPr>
            <p:cNvPr id="6184" name="Oval 22"/>
            <p:cNvSpPr>
              <a:spLocks noChangeAspect="1"/>
            </p:cNvSpPr>
            <p:nvPr/>
          </p:nvSpPr>
          <p:spPr bwMode="auto">
            <a:xfrm>
              <a:off x="633044" y="298929"/>
              <a:ext cx="4413742" cy="4413742"/>
            </a:xfrm>
            <a:prstGeom prst="ellipse">
              <a:avLst/>
            </a:prstGeom>
            <a:noFill/>
            <a:ln w="25400" algn="ctr">
              <a:solidFill>
                <a:schemeClr val="bg1"/>
              </a:solidFill>
              <a:round/>
              <a:headEnd/>
              <a:tailEnd/>
            </a:ln>
          </p:spPr>
          <p:txBody>
            <a:bodyPr anchor="ctr"/>
            <a:lstStyle/>
            <a:p>
              <a:endParaRPr lang="en-US"/>
            </a:p>
          </p:txBody>
        </p:sp>
        <p:sp>
          <p:nvSpPr>
            <p:cNvPr id="6185" name="Oval 38"/>
            <p:cNvSpPr>
              <a:spLocks noChangeArrowheads="1"/>
            </p:cNvSpPr>
            <p:nvPr/>
          </p:nvSpPr>
          <p:spPr bwMode="auto">
            <a:xfrm>
              <a:off x="1996261" y="2784468"/>
              <a:ext cx="552456" cy="552456"/>
            </a:xfrm>
            <a:prstGeom prst="ellipse">
              <a:avLst/>
            </a:prstGeom>
            <a:noFill/>
            <a:ln w="25400" algn="ctr">
              <a:solidFill>
                <a:schemeClr val="bg1"/>
              </a:solidFill>
              <a:round/>
              <a:headEnd/>
              <a:tailEnd/>
            </a:ln>
          </p:spPr>
          <p:txBody>
            <a:bodyPr anchor="ctr"/>
            <a:lstStyle/>
            <a:p>
              <a:endParaRPr lang="en-US"/>
            </a:p>
          </p:txBody>
        </p:sp>
        <p:grpSp>
          <p:nvGrpSpPr>
            <p:cNvPr id="3" name="Group 16"/>
            <p:cNvGrpSpPr>
              <a:grpSpLocks/>
            </p:cNvGrpSpPr>
            <p:nvPr/>
          </p:nvGrpSpPr>
          <p:grpSpPr bwMode="auto">
            <a:xfrm rot="1800000">
              <a:off x="595313" y="2486025"/>
              <a:ext cx="4479925" cy="46038"/>
              <a:chOff x="375" y="1566"/>
              <a:chExt cx="2822" cy="29"/>
            </a:xfrm>
          </p:grpSpPr>
          <p:sp>
            <p:nvSpPr>
              <p:cNvPr id="6191" name="Line 17"/>
              <p:cNvSpPr>
                <a:spLocks noChangeShapeType="1"/>
              </p:cNvSpPr>
              <p:nvPr/>
            </p:nvSpPr>
            <p:spPr bwMode="auto">
              <a:xfrm>
                <a:off x="375" y="1584"/>
                <a:ext cx="2822" cy="0"/>
              </a:xfrm>
              <a:prstGeom prst="line">
                <a:avLst/>
              </a:prstGeom>
              <a:noFill/>
              <a:ln w="9525">
                <a:solidFill>
                  <a:schemeClr val="bg1"/>
                </a:solidFill>
                <a:prstDash val="dash"/>
                <a:round/>
                <a:headEnd/>
                <a:tailEnd/>
              </a:ln>
            </p:spPr>
            <p:txBody>
              <a:bodyPr anchor="ctr"/>
              <a:lstStyle/>
              <a:p>
                <a:endParaRPr lang="en-US"/>
              </a:p>
            </p:txBody>
          </p:sp>
          <p:sp>
            <p:nvSpPr>
              <p:cNvPr id="6192" name="Oval 19"/>
              <p:cNvSpPr>
                <a:spLocks noChangeAspect="1" noChangeArrowheads="1"/>
              </p:cNvSpPr>
              <p:nvPr/>
            </p:nvSpPr>
            <p:spPr bwMode="auto">
              <a:xfrm>
                <a:off x="3155" y="1566"/>
                <a:ext cx="29" cy="29"/>
              </a:xfrm>
              <a:prstGeom prst="ellipse">
                <a:avLst/>
              </a:prstGeom>
              <a:solidFill>
                <a:schemeClr val="bg1"/>
              </a:solidFill>
              <a:ln w="9525">
                <a:solidFill>
                  <a:schemeClr val="bg1"/>
                </a:solidFill>
                <a:prstDash val="dash"/>
                <a:round/>
                <a:headEnd/>
                <a:tailEnd/>
              </a:ln>
            </p:spPr>
            <p:txBody>
              <a:bodyPr wrap="none" anchor="ctr"/>
              <a:lstStyle/>
              <a:p>
                <a:endParaRPr lang="en-US"/>
              </a:p>
            </p:txBody>
          </p:sp>
        </p:grpSp>
        <p:grpSp>
          <p:nvGrpSpPr>
            <p:cNvPr id="4" name="Group 29"/>
            <p:cNvGrpSpPr>
              <a:grpSpLocks/>
            </p:cNvGrpSpPr>
            <p:nvPr/>
          </p:nvGrpSpPr>
          <p:grpSpPr bwMode="auto">
            <a:xfrm rot="5400000">
              <a:off x="1950223" y="3060696"/>
              <a:ext cx="642143" cy="2381"/>
              <a:chOff x="593725" y="3061494"/>
              <a:chExt cx="642143" cy="2381"/>
            </a:xfrm>
          </p:grpSpPr>
          <p:sp>
            <p:nvSpPr>
              <p:cNvPr id="6189" name="Line 13"/>
              <p:cNvSpPr>
                <a:spLocks noChangeShapeType="1"/>
              </p:cNvSpPr>
              <p:nvPr/>
            </p:nvSpPr>
            <p:spPr bwMode="auto">
              <a:xfrm flipH="1">
                <a:off x="593725" y="3063875"/>
                <a:ext cx="320675" cy="0"/>
              </a:xfrm>
              <a:prstGeom prst="line">
                <a:avLst/>
              </a:prstGeom>
              <a:noFill/>
              <a:ln w="9525">
                <a:solidFill>
                  <a:schemeClr val="bg1"/>
                </a:solidFill>
                <a:prstDash val="dash"/>
                <a:round/>
                <a:headEnd/>
                <a:tailEnd/>
              </a:ln>
            </p:spPr>
            <p:txBody>
              <a:bodyPr anchor="ctr"/>
              <a:lstStyle/>
              <a:p>
                <a:endParaRPr lang="en-US"/>
              </a:p>
            </p:txBody>
          </p:sp>
          <p:sp>
            <p:nvSpPr>
              <p:cNvPr id="6190" name="Line 13"/>
              <p:cNvSpPr>
                <a:spLocks noChangeShapeType="1"/>
              </p:cNvSpPr>
              <p:nvPr/>
            </p:nvSpPr>
            <p:spPr bwMode="auto">
              <a:xfrm flipH="1">
                <a:off x="915193" y="3061494"/>
                <a:ext cx="320675" cy="0"/>
              </a:xfrm>
              <a:prstGeom prst="line">
                <a:avLst/>
              </a:prstGeom>
              <a:noFill/>
              <a:ln w="9525">
                <a:solidFill>
                  <a:schemeClr val="bg1"/>
                </a:solidFill>
                <a:prstDash val="dash"/>
                <a:round/>
                <a:headEnd/>
                <a:tailEnd/>
              </a:ln>
            </p:spPr>
            <p:txBody>
              <a:bodyPr anchor="ctr"/>
              <a:lstStyle/>
              <a:p>
                <a:endParaRPr lang="en-US"/>
              </a:p>
            </p:txBody>
          </p:sp>
        </p:grpSp>
        <p:sp>
          <p:nvSpPr>
            <p:cNvPr id="6188" name="Oval 34"/>
            <p:cNvSpPr>
              <a:spLocks noChangeAspect="1"/>
            </p:cNvSpPr>
            <p:nvPr/>
          </p:nvSpPr>
          <p:spPr bwMode="auto">
            <a:xfrm>
              <a:off x="1717644" y="1357290"/>
              <a:ext cx="2301900" cy="2301900"/>
            </a:xfrm>
            <a:prstGeom prst="ellipse">
              <a:avLst/>
            </a:prstGeom>
            <a:noFill/>
            <a:ln w="25400" algn="ctr">
              <a:solidFill>
                <a:schemeClr val="bg1"/>
              </a:solidFill>
              <a:round/>
              <a:headEnd/>
              <a:tailEnd/>
            </a:ln>
          </p:spPr>
          <p:txBody>
            <a:bodyPr anchor="ctr"/>
            <a:lstStyle/>
            <a:p>
              <a:endParaRPr lang="en-US"/>
            </a:p>
          </p:txBody>
        </p:sp>
      </p:grpSp>
      <p:grpSp>
        <p:nvGrpSpPr>
          <p:cNvPr id="5" name="Group 40"/>
          <p:cNvGrpSpPr>
            <a:grpSpLocks/>
          </p:cNvGrpSpPr>
          <p:nvPr/>
        </p:nvGrpSpPr>
        <p:grpSpPr bwMode="auto">
          <a:xfrm>
            <a:off x="4603891" y="3625850"/>
            <a:ext cx="274637" cy="1655763"/>
            <a:chOff x="4894266" y="2508240"/>
            <a:chExt cx="274320" cy="1655460"/>
          </a:xfrm>
        </p:grpSpPr>
        <p:sp>
          <p:nvSpPr>
            <p:cNvPr id="6177" name="Line 20"/>
            <p:cNvSpPr>
              <a:spLocks noChangeShapeType="1"/>
            </p:cNvSpPr>
            <p:nvPr/>
          </p:nvSpPr>
          <p:spPr bwMode="auto">
            <a:xfrm flipV="1">
              <a:off x="5032380" y="2508240"/>
              <a:ext cx="0" cy="1371600"/>
            </a:xfrm>
            <a:prstGeom prst="line">
              <a:avLst/>
            </a:prstGeom>
            <a:noFill/>
            <a:ln w="9525">
              <a:solidFill>
                <a:schemeClr val="tx1"/>
              </a:solidFill>
              <a:round/>
              <a:headEnd/>
              <a:tailEnd/>
            </a:ln>
          </p:spPr>
          <p:txBody>
            <a:bodyPr anchor="ctr"/>
            <a:lstStyle/>
            <a:p>
              <a:endParaRPr lang="en-US"/>
            </a:p>
          </p:txBody>
        </p:sp>
        <p:sp>
          <p:nvSpPr>
            <p:cNvPr id="6178" name="Oval 19"/>
            <p:cNvSpPr>
              <a:spLocks noChangeAspect="1" noChangeArrowheads="1"/>
            </p:cNvSpPr>
            <p:nvPr/>
          </p:nvSpPr>
          <p:spPr bwMode="auto">
            <a:xfrm>
              <a:off x="4894266" y="3889380"/>
              <a:ext cx="274320" cy="274320"/>
            </a:xfrm>
            <a:prstGeom prst="ellipse">
              <a:avLst/>
            </a:prstGeom>
            <a:solidFill>
              <a:srgbClr val="996600"/>
            </a:solidFill>
            <a:ln w="9525">
              <a:solidFill>
                <a:srgbClr val="996600"/>
              </a:solidFill>
              <a:round/>
              <a:headEnd/>
              <a:tailEnd/>
            </a:ln>
          </p:spPr>
          <p:txBody>
            <a:bodyPr anchor="ctr"/>
            <a:lstStyle/>
            <a:p>
              <a:endParaRPr lang="en-US"/>
            </a:p>
          </p:txBody>
        </p:sp>
      </p:grpSp>
      <p:grpSp>
        <p:nvGrpSpPr>
          <p:cNvPr id="6" name="Group 176"/>
          <p:cNvGrpSpPr/>
          <p:nvPr/>
        </p:nvGrpSpPr>
        <p:grpSpPr>
          <a:xfrm rot="2700000">
            <a:off x="7241377" y="5500688"/>
            <a:ext cx="7" cy="1082042"/>
            <a:chOff x="7258044" y="5505450"/>
            <a:chExt cx="7" cy="1082042"/>
          </a:xfrm>
        </p:grpSpPr>
        <p:grpSp>
          <p:nvGrpSpPr>
            <p:cNvPr id="7" name="Group 122"/>
            <p:cNvGrpSpPr/>
            <p:nvPr/>
          </p:nvGrpSpPr>
          <p:grpSpPr>
            <a:xfrm>
              <a:off x="7258044" y="5505452"/>
              <a:ext cx="0" cy="1082040"/>
              <a:chOff x="7315200" y="3810000"/>
              <a:chExt cx="0" cy="1082040"/>
            </a:xfrm>
          </p:grpSpPr>
          <p:cxnSp>
            <p:nvCxnSpPr>
              <p:cNvPr id="180" name="Straight Connector 179"/>
              <p:cNvCxnSpPr/>
              <p:nvPr/>
            </p:nvCxnSpPr>
            <p:spPr bwMode="auto">
              <a:xfrm rot="5400000" flipH="1" flipV="1">
                <a:off x="7040880" y="4084320"/>
                <a:ext cx="548640" cy="0"/>
              </a:xfrm>
              <a:prstGeom prst="line">
                <a:avLst/>
              </a:prstGeom>
              <a:solidFill>
                <a:schemeClr val="accent1"/>
              </a:solidFill>
              <a:ln w="28575" cap="flat" cmpd="sng" algn="ctr">
                <a:solidFill>
                  <a:schemeClr val="bg1">
                    <a:lumMod val="75000"/>
                  </a:schemeClr>
                </a:solidFill>
                <a:prstDash val="solid"/>
                <a:round/>
                <a:headEnd type="none" w="med" len="med"/>
                <a:tailEnd type="none" w="med" len="med"/>
              </a:ln>
              <a:effectLst/>
            </p:spPr>
          </p:cxnSp>
          <p:cxnSp>
            <p:nvCxnSpPr>
              <p:cNvPr id="181" name="Straight Connector 180"/>
              <p:cNvCxnSpPr/>
              <p:nvPr/>
            </p:nvCxnSpPr>
            <p:spPr bwMode="auto">
              <a:xfrm rot="5400000">
                <a:off x="7040880" y="4617720"/>
                <a:ext cx="548640" cy="0"/>
              </a:xfrm>
              <a:prstGeom prst="line">
                <a:avLst/>
              </a:prstGeom>
              <a:solidFill>
                <a:schemeClr val="accent1"/>
              </a:solidFill>
              <a:ln w="28575" cap="flat" cmpd="sng" algn="ctr">
                <a:solidFill>
                  <a:schemeClr val="bg1"/>
                </a:solidFill>
                <a:prstDash val="solid"/>
                <a:round/>
                <a:headEnd type="none" w="med" len="med"/>
                <a:tailEnd type="none" w="med" len="med"/>
              </a:ln>
              <a:effectLst/>
            </p:spPr>
          </p:cxnSp>
        </p:grpSp>
        <p:cxnSp>
          <p:nvCxnSpPr>
            <p:cNvPr id="179" name="Straight Connector 178"/>
            <p:cNvCxnSpPr/>
            <p:nvPr/>
          </p:nvCxnSpPr>
          <p:spPr bwMode="auto">
            <a:xfrm rot="5400000">
              <a:off x="7146132" y="5617369"/>
              <a:ext cx="223838" cy="0"/>
            </a:xfrm>
            <a:prstGeom prst="line">
              <a:avLst/>
            </a:prstGeom>
            <a:solidFill>
              <a:schemeClr val="accent1"/>
            </a:solidFill>
            <a:ln w="76200" cap="flat" cmpd="sng" algn="ctr">
              <a:solidFill>
                <a:schemeClr val="tx1"/>
              </a:solidFill>
              <a:prstDash val="solid"/>
              <a:round/>
              <a:headEnd type="none" w="med" len="med"/>
              <a:tailEnd type="none" w="med" len="med"/>
            </a:ln>
            <a:effectLst/>
          </p:spPr>
        </p:cxnSp>
      </p:grpSp>
      <p:grpSp>
        <p:nvGrpSpPr>
          <p:cNvPr id="8" name="Group 181"/>
          <p:cNvGrpSpPr/>
          <p:nvPr/>
        </p:nvGrpSpPr>
        <p:grpSpPr>
          <a:xfrm>
            <a:off x="7497930" y="5240126"/>
            <a:ext cx="759412" cy="1182567"/>
            <a:chOff x="7648138" y="4554993"/>
            <a:chExt cx="759412" cy="1182567"/>
          </a:xfrm>
        </p:grpSpPr>
        <p:sp>
          <p:nvSpPr>
            <p:cNvPr id="183" name="Freeform 13"/>
            <p:cNvSpPr>
              <a:spLocks/>
            </p:cNvSpPr>
            <p:nvPr/>
          </p:nvSpPr>
          <p:spPr bwMode="auto">
            <a:xfrm flipH="1">
              <a:off x="7996185" y="4886015"/>
              <a:ext cx="278218" cy="455085"/>
            </a:xfrm>
            <a:custGeom>
              <a:avLst/>
              <a:gdLst/>
              <a:ahLst/>
              <a:cxnLst>
                <a:cxn ang="0">
                  <a:pos x="276" y="223"/>
                </a:cxn>
                <a:cxn ang="0">
                  <a:pos x="270" y="196"/>
                </a:cxn>
                <a:cxn ang="0">
                  <a:pos x="255" y="156"/>
                </a:cxn>
                <a:cxn ang="0">
                  <a:pos x="206" y="63"/>
                </a:cxn>
                <a:cxn ang="0">
                  <a:pos x="185" y="35"/>
                </a:cxn>
                <a:cxn ang="0">
                  <a:pos x="173" y="24"/>
                </a:cxn>
                <a:cxn ang="0">
                  <a:pos x="161" y="16"/>
                </a:cxn>
                <a:cxn ang="0">
                  <a:pos x="140" y="6"/>
                </a:cxn>
                <a:cxn ang="0">
                  <a:pos x="111" y="0"/>
                </a:cxn>
                <a:cxn ang="0">
                  <a:pos x="104" y="0"/>
                </a:cxn>
                <a:cxn ang="0">
                  <a:pos x="75" y="2"/>
                </a:cxn>
                <a:cxn ang="0">
                  <a:pos x="53" y="7"/>
                </a:cxn>
                <a:cxn ang="0">
                  <a:pos x="48" y="9"/>
                </a:cxn>
                <a:cxn ang="0">
                  <a:pos x="37" y="18"/>
                </a:cxn>
                <a:cxn ang="0">
                  <a:pos x="25" y="30"/>
                </a:cxn>
                <a:cxn ang="0">
                  <a:pos x="20" y="38"/>
                </a:cxn>
                <a:cxn ang="0">
                  <a:pos x="12" y="55"/>
                </a:cxn>
                <a:cxn ang="0">
                  <a:pos x="7" y="76"/>
                </a:cxn>
                <a:cxn ang="0">
                  <a:pos x="7" y="93"/>
                </a:cxn>
                <a:cxn ang="0">
                  <a:pos x="9" y="103"/>
                </a:cxn>
                <a:cxn ang="0">
                  <a:pos x="17" y="120"/>
                </a:cxn>
                <a:cxn ang="0">
                  <a:pos x="32" y="143"/>
                </a:cxn>
                <a:cxn ang="0">
                  <a:pos x="47" y="157"/>
                </a:cxn>
                <a:cxn ang="0">
                  <a:pos x="49" y="160"/>
                </a:cxn>
                <a:cxn ang="0">
                  <a:pos x="50" y="164"/>
                </a:cxn>
                <a:cxn ang="0">
                  <a:pos x="52" y="173"/>
                </a:cxn>
                <a:cxn ang="0">
                  <a:pos x="51" y="192"/>
                </a:cxn>
                <a:cxn ang="0">
                  <a:pos x="48" y="205"/>
                </a:cxn>
                <a:cxn ang="0">
                  <a:pos x="46" y="208"/>
                </a:cxn>
                <a:cxn ang="0">
                  <a:pos x="10" y="270"/>
                </a:cxn>
                <a:cxn ang="0">
                  <a:pos x="5" y="285"/>
                </a:cxn>
                <a:cxn ang="0">
                  <a:pos x="3" y="292"/>
                </a:cxn>
                <a:cxn ang="0">
                  <a:pos x="0" y="319"/>
                </a:cxn>
                <a:cxn ang="0">
                  <a:pos x="2" y="347"/>
                </a:cxn>
                <a:cxn ang="0">
                  <a:pos x="6" y="366"/>
                </a:cxn>
                <a:cxn ang="0">
                  <a:pos x="14" y="386"/>
                </a:cxn>
                <a:cxn ang="0">
                  <a:pos x="29" y="415"/>
                </a:cxn>
                <a:cxn ang="0">
                  <a:pos x="41" y="430"/>
                </a:cxn>
                <a:cxn ang="0">
                  <a:pos x="54" y="441"/>
                </a:cxn>
                <a:cxn ang="0">
                  <a:pos x="60" y="446"/>
                </a:cxn>
                <a:cxn ang="0">
                  <a:pos x="76" y="453"/>
                </a:cxn>
                <a:cxn ang="0">
                  <a:pos x="92" y="457"/>
                </a:cxn>
                <a:cxn ang="0">
                  <a:pos x="118" y="458"/>
                </a:cxn>
                <a:cxn ang="0">
                  <a:pos x="148" y="454"/>
                </a:cxn>
                <a:cxn ang="0">
                  <a:pos x="187" y="442"/>
                </a:cxn>
                <a:cxn ang="0">
                  <a:pos x="216" y="429"/>
                </a:cxn>
                <a:cxn ang="0">
                  <a:pos x="234" y="417"/>
                </a:cxn>
                <a:cxn ang="0">
                  <a:pos x="242" y="410"/>
                </a:cxn>
                <a:cxn ang="0">
                  <a:pos x="252" y="397"/>
                </a:cxn>
                <a:cxn ang="0">
                  <a:pos x="255" y="392"/>
                </a:cxn>
                <a:cxn ang="0">
                  <a:pos x="267" y="357"/>
                </a:cxn>
                <a:cxn ang="0">
                  <a:pos x="279" y="291"/>
                </a:cxn>
                <a:cxn ang="0">
                  <a:pos x="280" y="274"/>
                </a:cxn>
                <a:cxn ang="0">
                  <a:pos x="276" y="223"/>
                </a:cxn>
              </a:cxnLst>
              <a:rect l="0" t="0" r="r" b="b"/>
              <a:pathLst>
                <a:path w="280" h="458">
                  <a:moveTo>
                    <a:pt x="276" y="223"/>
                  </a:moveTo>
                  <a:lnTo>
                    <a:pt x="270" y="196"/>
                  </a:lnTo>
                  <a:lnTo>
                    <a:pt x="255" y="156"/>
                  </a:lnTo>
                  <a:lnTo>
                    <a:pt x="206" y="63"/>
                  </a:lnTo>
                  <a:lnTo>
                    <a:pt x="185" y="35"/>
                  </a:lnTo>
                  <a:lnTo>
                    <a:pt x="173" y="24"/>
                  </a:lnTo>
                  <a:lnTo>
                    <a:pt x="161" y="16"/>
                  </a:lnTo>
                  <a:lnTo>
                    <a:pt x="140" y="6"/>
                  </a:lnTo>
                  <a:lnTo>
                    <a:pt x="111" y="0"/>
                  </a:lnTo>
                  <a:lnTo>
                    <a:pt x="104" y="0"/>
                  </a:lnTo>
                  <a:lnTo>
                    <a:pt x="75" y="2"/>
                  </a:lnTo>
                  <a:lnTo>
                    <a:pt x="53" y="7"/>
                  </a:lnTo>
                  <a:lnTo>
                    <a:pt x="48" y="9"/>
                  </a:lnTo>
                  <a:lnTo>
                    <a:pt x="37" y="18"/>
                  </a:lnTo>
                  <a:lnTo>
                    <a:pt x="25" y="30"/>
                  </a:lnTo>
                  <a:lnTo>
                    <a:pt x="20" y="38"/>
                  </a:lnTo>
                  <a:lnTo>
                    <a:pt x="12" y="55"/>
                  </a:lnTo>
                  <a:lnTo>
                    <a:pt x="7" y="76"/>
                  </a:lnTo>
                  <a:lnTo>
                    <a:pt x="7" y="93"/>
                  </a:lnTo>
                  <a:lnTo>
                    <a:pt x="9" y="103"/>
                  </a:lnTo>
                  <a:lnTo>
                    <a:pt x="17" y="120"/>
                  </a:lnTo>
                  <a:lnTo>
                    <a:pt x="32" y="143"/>
                  </a:lnTo>
                  <a:lnTo>
                    <a:pt x="47" y="157"/>
                  </a:lnTo>
                  <a:lnTo>
                    <a:pt x="49" y="160"/>
                  </a:lnTo>
                  <a:lnTo>
                    <a:pt x="50" y="164"/>
                  </a:lnTo>
                  <a:lnTo>
                    <a:pt x="52" y="173"/>
                  </a:lnTo>
                  <a:lnTo>
                    <a:pt x="51" y="192"/>
                  </a:lnTo>
                  <a:lnTo>
                    <a:pt x="48" y="205"/>
                  </a:lnTo>
                  <a:lnTo>
                    <a:pt x="46" y="208"/>
                  </a:lnTo>
                  <a:lnTo>
                    <a:pt x="10" y="270"/>
                  </a:lnTo>
                  <a:lnTo>
                    <a:pt x="5" y="285"/>
                  </a:lnTo>
                  <a:lnTo>
                    <a:pt x="3" y="292"/>
                  </a:lnTo>
                  <a:lnTo>
                    <a:pt x="0" y="319"/>
                  </a:lnTo>
                  <a:lnTo>
                    <a:pt x="2" y="347"/>
                  </a:lnTo>
                  <a:lnTo>
                    <a:pt x="6" y="366"/>
                  </a:lnTo>
                  <a:lnTo>
                    <a:pt x="14" y="386"/>
                  </a:lnTo>
                  <a:lnTo>
                    <a:pt x="29" y="415"/>
                  </a:lnTo>
                  <a:lnTo>
                    <a:pt x="41" y="430"/>
                  </a:lnTo>
                  <a:lnTo>
                    <a:pt x="54" y="441"/>
                  </a:lnTo>
                  <a:lnTo>
                    <a:pt x="60" y="446"/>
                  </a:lnTo>
                  <a:lnTo>
                    <a:pt x="76" y="453"/>
                  </a:lnTo>
                  <a:lnTo>
                    <a:pt x="92" y="457"/>
                  </a:lnTo>
                  <a:lnTo>
                    <a:pt x="118" y="458"/>
                  </a:lnTo>
                  <a:lnTo>
                    <a:pt x="148" y="454"/>
                  </a:lnTo>
                  <a:lnTo>
                    <a:pt x="187" y="442"/>
                  </a:lnTo>
                  <a:lnTo>
                    <a:pt x="216" y="429"/>
                  </a:lnTo>
                  <a:lnTo>
                    <a:pt x="234" y="417"/>
                  </a:lnTo>
                  <a:lnTo>
                    <a:pt x="242" y="410"/>
                  </a:lnTo>
                  <a:lnTo>
                    <a:pt x="252" y="397"/>
                  </a:lnTo>
                  <a:lnTo>
                    <a:pt x="255" y="392"/>
                  </a:lnTo>
                  <a:lnTo>
                    <a:pt x="267" y="357"/>
                  </a:lnTo>
                  <a:lnTo>
                    <a:pt x="279" y="291"/>
                  </a:lnTo>
                  <a:lnTo>
                    <a:pt x="280" y="274"/>
                  </a:lnTo>
                  <a:lnTo>
                    <a:pt x="276" y="22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14"/>
            <p:cNvSpPr>
              <a:spLocks/>
            </p:cNvSpPr>
            <p:nvPr/>
          </p:nvSpPr>
          <p:spPr bwMode="auto">
            <a:xfrm rot="20505764" flipH="1">
              <a:off x="7648138" y="4896605"/>
              <a:ext cx="530601" cy="194753"/>
            </a:xfrm>
            <a:custGeom>
              <a:avLst/>
              <a:gdLst/>
              <a:ahLst/>
              <a:cxnLst>
                <a:cxn ang="0">
                  <a:pos x="282" y="135"/>
                </a:cxn>
                <a:cxn ang="0">
                  <a:pos x="186" y="90"/>
                </a:cxn>
                <a:cxn ang="0">
                  <a:pos x="142" y="79"/>
                </a:cxn>
                <a:cxn ang="0">
                  <a:pos x="26" y="78"/>
                </a:cxn>
                <a:cxn ang="0">
                  <a:pos x="11" y="82"/>
                </a:cxn>
                <a:cxn ang="0">
                  <a:pos x="4" y="89"/>
                </a:cxn>
                <a:cxn ang="0">
                  <a:pos x="0" y="102"/>
                </a:cxn>
                <a:cxn ang="0">
                  <a:pos x="5" y="119"/>
                </a:cxn>
                <a:cxn ang="0">
                  <a:pos x="20" y="137"/>
                </a:cxn>
                <a:cxn ang="0">
                  <a:pos x="34" y="144"/>
                </a:cxn>
                <a:cxn ang="0">
                  <a:pos x="42" y="143"/>
                </a:cxn>
                <a:cxn ang="0">
                  <a:pos x="67" y="131"/>
                </a:cxn>
                <a:cxn ang="0">
                  <a:pos x="120" y="127"/>
                </a:cxn>
                <a:cxn ang="0">
                  <a:pos x="207" y="153"/>
                </a:cxn>
                <a:cxn ang="0">
                  <a:pos x="251" y="172"/>
                </a:cxn>
                <a:cxn ang="0">
                  <a:pos x="287" y="177"/>
                </a:cxn>
                <a:cxn ang="0">
                  <a:pos x="404" y="120"/>
                </a:cxn>
                <a:cxn ang="0">
                  <a:pos x="417" y="117"/>
                </a:cxn>
                <a:cxn ang="0">
                  <a:pos x="422" y="117"/>
                </a:cxn>
                <a:cxn ang="0">
                  <a:pos x="431" y="125"/>
                </a:cxn>
                <a:cxn ang="0">
                  <a:pos x="451" y="171"/>
                </a:cxn>
                <a:cxn ang="0">
                  <a:pos x="463" y="191"/>
                </a:cxn>
                <a:cxn ang="0">
                  <a:pos x="471" y="196"/>
                </a:cxn>
                <a:cxn ang="0">
                  <a:pos x="476" y="196"/>
                </a:cxn>
                <a:cxn ang="0">
                  <a:pos x="482" y="193"/>
                </a:cxn>
                <a:cxn ang="0">
                  <a:pos x="488" y="187"/>
                </a:cxn>
                <a:cxn ang="0">
                  <a:pos x="493" y="174"/>
                </a:cxn>
                <a:cxn ang="0">
                  <a:pos x="491" y="162"/>
                </a:cxn>
                <a:cxn ang="0">
                  <a:pos x="484" y="152"/>
                </a:cxn>
                <a:cxn ang="0">
                  <a:pos x="468" y="137"/>
                </a:cxn>
                <a:cxn ang="0">
                  <a:pos x="457" y="116"/>
                </a:cxn>
                <a:cxn ang="0">
                  <a:pos x="457" y="112"/>
                </a:cxn>
                <a:cxn ang="0">
                  <a:pos x="463" y="109"/>
                </a:cxn>
                <a:cxn ang="0">
                  <a:pos x="471" y="112"/>
                </a:cxn>
                <a:cxn ang="0">
                  <a:pos x="476" y="117"/>
                </a:cxn>
                <a:cxn ang="0">
                  <a:pos x="498" y="152"/>
                </a:cxn>
                <a:cxn ang="0">
                  <a:pos x="520" y="163"/>
                </a:cxn>
                <a:cxn ang="0">
                  <a:pos x="526" y="163"/>
                </a:cxn>
                <a:cxn ang="0">
                  <a:pos x="530" y="160"/>
                </a:cxn>
                <a:cxn ang="0">
                  <a:pos x="534" y="148"/>
                </a:cxn>
                <a:cxn ang="0">
                  <a:pos x="534" y="141"/>
                </a:cxn>
                <a:cxn ang="0">
                  <a:pos x="528" y="126"/>
                </a:cxn>
                <a:cxn ang="0">
                  <a:pos x="516" y="112"/>
                </a:cxn>
                <a:cxn ang="0">
                  <a:pos x="499" y="103"/>
                </a:cxn>
                <a:cxn ang="0">
                  <a:pos x="459" y="88"/>
                </a:cxn>
                <a:cxn ang="0">
                  <a:pos x="455" y="82"/>
                </a:cxn>
                <a:cxn ang="0">
                  <a:pos x="457" y="64"/>
                </a:cxn>
                <a:cxn ang="0">
                  <a:pos x="471" y="37"/>
                </a:cxn>
                <a:cxn ang="0">
                  <a:pos x="476" y="22"/>
                </a:cxn>
                <a:cxn ang="0">
                  <a:pos x="474" y="10"/>
                </a:cxn>
                <a:cxn ang="0">
                  <a:pos x="468" y="2"/>
                </a:cxn>
                <a:cxn ang="0">
                  <a:pos x="464" y="0"/>
                </a:cxn>
                <a:cxn ang="0">
                  <a:pos x="459" y="0"/>
                </a:cxn>
                <a:cxn ang="0">
                  <a:pos x="447" y="9"/>
                </a:cxn>
                <a:cxn ang="0">
                  <a:pos x="443" y="16"/>
                </a:cxn>
                <a:cxn ang="0">
                  <a:pos x="440" y="49"/>
                </a:cxn>
                <a:cxn ang="0">
                  <a:pos x="436" y="63"/>
                </a:cxn>
                <a:cxn ang="0">
                  <a:pos x="422" y="78"/>
                </a:cxn>
                <a:cxn ang="0">
                  <a:pos x="407" y="86"/>
                </a:cxn>
                <a:cxn ang="0">
                  <a:pos x="331" y="124"/>
                </a:cxn>
                <a:cxn ang="0">
                  <a:pos x="304" y="134"/>
                </a:cxn>
              </a:cxnLst>
              <a:rect l="0" t="0" r="r" b="b"/>
              <a:pathLst>
                <a:path w="534" h="196">
                  <a:moveTo>
                    <a:pt x="294" y="136"/>
                  </a:moveTo>
                  <a:lnTo>
                    <a:pt x="282" y="135"/>
                  </a:lnTo>
                  <a:lnTo>
                    <a:pt x="262" y="130"/>
                  </a:lnTo>
                  <a:lnTo>
                    <a:pt x="186" y="90"/>
                  </a:lnTo>
                  <a:lnTo>
                    <a:pt x="163" y="83"/>
                  </a:lnTo>
                  <a:lnTo>
                    <a:pt x="142" y="79"/>
                  </a:lnTo>
                  <a:lnTo>
                    <a:pt x="78" y="75"/>
                  </a:lnTo>
                  <a:lnTo>
                    <a:pt x="26" y="78"/>
                  </a:lnTo>
                  <a:lnTo>
                    <a:pt x="14" y="81"/>
                  </a:lnTo>
                  <a:lnTo>
                    <a:pt x="11" y="82"/>
                  </a:lnTo>
                  <a:lnTo>
                    <a:pt x="7" y="85"/>
                  </a:lnTo>
                  <a:lnTo>
                    <a:pt x="4" y="89"/>
                  </a:lnTo>
                  <a:lnTo>
                    <a:pt x="2" y="93"/>
                  </a:lnTo>
                  <a:lnTo>
                    <a:pt x="0" y="102"/>
                  </a:lnTo>
                  <a:lnTo>
                    <a:pt x="3" y="115"/>
                  </a:lnTo>
                  <a:lnTo>
                    <a:pt x="5" y="119"/>
                  </a:lnTo>
                  <a:lnTo>
                    <a:pt x="15" y="132"/>
                  </a:lnTo>
                  <a:lnTo>
                    <a:pt x="20" y="137"/>
                  </a:lnTo>
                  <a:lnTo>
                    <a:pt x="29" y="142"/>
                  </a:lnTo>
                  <a:lnTo>
                    <a:pt x="34" y="144"/>
                  </a:lnTo>
                  <a:lnTo>
                    <a:pt x="38" y="144"/>
                  </a:lnTo>
                  <a:lnTo>
                    <a:pt x="42" y="143"/>
                  </a:lnTo>
                  <a:lnTo>
                    <a:pt x="62" y="134"/>
                  </a:lnTo>
                  <a:lnTo>
                    <a:pt x="67" y="131"/>
                  </a:lnTo>
                  <a:lnTo>
                    <a:pt x="80" y="129"/>
                  </a:lnTo>
                  <a:lnTo>
                    <a:pt x="120" y="127"/>
                  </a:lnTo>
                  <a:lnTo>
                    <a:pt x="143" y="130"/>
                  </a:lnTo>
                  <a:lnTo>
                    <a:pt x="207" y="153"/>
                  </a:lnTo>
                  <a:lnTo>
                    <a:pt x="237" y="167"/>
                  </a:lnTo>
                  <a:lnTo>
                    <a:pt x="251" y="172"/>
                  </a:lnTo>
                  <a:lnTo>
                    <a:pt x="270" y="176"/>
                  </a:lnTo>
                  <a:lnTo>
                    <a:pt x="287" y="177"/>
                  </a:lnTo>
                  <a:lnTo>
                    <a:pt x="313" y="170"/>
                  </a:lnTo>
                  <a:lnTo>
                    <a:pt x="404" y="120"/>
                  </a:lnTo>
                  <a:lnTo>
                    <a:pt x="411" y="118"/>
                  </a:lnTo>
                  <a:lnTo>
                    <a:pt x="417" y="117"/>
                  </a:lnTo>
                  <a:lnTo>
                    <a:pt x="420" y="117"/>
                  </a:lnTo>
                  <a:lnTo>
                    <a:pt x="422" y="117"/>
                  </a:lnTo>
                  <a:lnTo>
                    <a:pt x="426" y="120"/>
                  </a:lnTo>
                  <a:lnTo>
                    <a:pt x="431" y="125"/>
                  </a:lnTo>
                  <a:lnTo>
                    <a:pt x="436" y="134"/>
                  </a:lnTo>
                  <a:lnTo>
                    <a:pt x="451" y="171"/>
                  </a:lnTo>
                  <a:lnTo>
                    <a:pt x="461" y="187"/>
                  </a:lnTo>
                  <a:lnTo>
                    <a:pt x="463" y="191"/>
                  </a:lnTo>
                  <a:lnTo>
                    <a:pt x="468" y="195"/>
                  </a:lnTo>
                  <a:lnTo>
                    <a:pt x="471" y="196"/>
                  </a:lnTo>
                  <a:lnTo>
                    <a:pt x="473" y="196"/>
                  </a:lnTo>
                  <a:lnTo>
                    <a:pt x="476" y="196"/>
                  </a:lnTo>
                  <a:lnTo>
                    <a:pt x="479" y="195"/>
                  </a:lnTo>
                  <a:lnTo>
                    <a:pt x="482" y="193"/>
                  </a:lnTo>
                  <a:lnTo>
                    <a:pt x="486" y="190"/>
                  </a:lnTo>
                  <a:lnTo>
                    <a:pt x="488" y="187"/>
                  </a:lnTo>
                  <a:lnTo>
                    <a:pt x="492" y="180"/>
                  </a:lnTo>
                  <a:lnTo>
                    <a:pt x="493" y="174"/>
                  </a:lnTo>
                  <a:lnTo>
                    <a:pt x="493" y="168"/>
                  </a:lnTo>
                  <a:lnTo>
                    <a:pt x="491" y="162"/>
                  </a:lnTo>
                  <a:lnTo>
                    <a:pt x="489" y="159"/>
                  </a:lnTo>
                  <a:lnTo>
                    <a:pt x="484" y="152"/>
                  </a:lnTo>
                  <a:lnTo>
                    <a:pt x="470" y="140"/>
                  </a:lnTo>
                  <a:lnTo>
                    <a:pt x="468" y="137"/>
                  </a:lnTo>
                  <a:lnTo>
                    <a:pt x="460" y="123"/>
                  </a:lnTo>
                  <a:lnTo>
                    <a:pt x="457" y="116"/>
                  </a:lnTo>
                  <a:lnTo>
                    <a:pt x="457" y="114"/>
                  </a:lnTo>
                  <a:lnTo>
                    <a:pt x="457" y="112"/>
                  </a:lnTo>
                  <a:lnTo>
                    <a:pt x="459" y="110"/>
                  </a:lnTo>
                  <a:lnTo>
                    <a:pt x="463" y="109"/>
                  </a:lnTo>
                  <a:lnTo>
                    <a:pt x="466" y="109"/>
                  </a:lnTo>
                  <a:lnTo>
                    <a:pt x="471" y="112"/>
                  </a:lnTo>
                  <a:lnTo>
                    <a:pt x="473" y="114"/>
                  </a:lnTo>
                  <a:lnTo>
                    <a:pt x="476" y="117"/>
                  </a:lnTo>
                  <a:lnTo>
                    <a:pt x="495" y="148"/>
                  </a:lnTo>
                  <a:lnTo>
                    <a:pt x="498" y="152"/>
                  </a:lnTo>
                  <a:lnTo>
                    <a:pt x="509" y="160"/>
                  </a:lnTo>
                  <a:lnTo>
                    <a:pt x="520" y="163"/>
                  </a:lnTo>
                  <a:lnTo>
                    <a:pt x="523" y="163"/>
                  </a:lnTo>
                  <a:lnTo>
                    <a:pt x="526" y="163"/>
                  </a:lnTo>
                  <a:lnTo>
                    <a:pt x="528" y="162"/>
                  </a:lnTo>
                  <a:lnTo>
                    <a:pt x="530" y="160"/>
                  </a:lnTo>
                  <a:lnTo>
                    <a:pt x="533" y="154"/>
                  </a:lnTo>
                  <a:lnTo>
                    <a:pt x="534" y="148"/>
                  </a:lnTo>
                  <a:lnTo>
                    <a:pt x="534" y="144"/>
                  </a:lnTo>
                  <a:lnTo>
                    <a:pt x="534" y="141"/>
                  </a:lnTo>
                  <a:lnTo>
                    <a:pt x="532" y="134"/>
                  </a:lnTo>
                  <a:lnTo>
                    <a:pt x="528" y="126"/>
                  </a:lnTo>
                  <a:lnTo>
                    <a:pt x="522" y="119"/>
                  </a:lnTo>
                  <a:lnTo>
                    <a:pt x="516" y="112"/>
                  </a:lnTo>
                  <a:lnTo>
                    <a:pt x="512" y="109"/>
                  </a:lnTo>
                  <a:lnTo>
                    <a:pt x="499" y="103"/>
                  </a:lnTo>
                  <a:lnTo>
                    <a:pt x="460" y="89"/>
                  </a:lnTo>
                  <a:lnTo>
                    <a:pt x="459" y="88"/>
                  </a:lnTo>
                  <a:lnTo>
                    <a:pt x="457" y="86"/>
                  </a:lnTo>
                  <a:lnTo>
                    <a:pt x="455" y="82"/>
                  </a:lnTo>
                  <a:lnTo>
                    <a:pt x="454" y="77"/>
                  </a:lnTo>
                  <a:lnTo>
                    <a:pt x="457" y="64"/>
                  </a:lnTo>
                  <a:lnTo>
                    <a:pt x="461" y="55"/>
                  </a:lnTo>
                  <a:lnTo>
                    <a:pt x="471" y="37"/>
                  </a:lnTo>
                  <a:lnTo>
                    <a:pt x="475" y="26"/>
                  </a:lnTo>
                  <a:lnTo>
                    <a:pt x="476" y="22"/>
                  </a:lnTo>
                  <a:lnTo>
                    <a:pt x="476" y="17"/>
                  </a:lnTo>
                  <a:lnTo>
                    <a:pt x="474" y="10"/>
                  </a:lnTo>
                  <a:lnTo>
                    <a:pt x="472" y="7"/>
                  </a:lnTo>
                  <a:lnTo>
                    <a:pt x="468" y="2"/>
                  </a:lnTo>
                  <a:lnTo>
                    <a:pt x="466" y="0"/>
                  </a:lnTo>
                  <a:lnTo>
                    <a:pt x="464" y="0"/>
                  </a:lnTo>
                  <a:lnTo>
                    <a:pt x="461" y="0"/>
                  </a:lnTo>
                  <a:lnTo>
                    <a:pt x="459" y="0"/>
                  </a:lnTo>
                  <a:lnTo>
                    <a:pt x="453" y="4"/>
                  </a:lnTo>
                  <a:lnTo>
                    <a:pt x="447" y="9"/>
                  </a:lnTo>
                  <a:lnTo>
                    <a:pt x="445" y="12"/>
                  </a:lnTo>
                  <a:lnTo>
                    <a:pt x="443" y="16"/>
                  </a:lnTo>
                  <a:lnTo>
                    <a:pt x="442" y="20"/>
                  </a:lnTo>
                  <a:lnTo>
                    <a:pt x="440" y="49"/>
                  </a:lnTo>
                  <a:lnTo>
                    <a:pt x="438" y="59"/>
                  </a:lnTo>
                  <a:lnTo>
                    <a:pt x="436" y="63"/>
                  </a:lnTo>
                  <a:lnTo>
                    <a:pt x="429" y="72"/>
                  </a:lnTo>
                  <a:lnTo>
                    <a:pt x="422" y="78"/>
                  </a:lnTo>
                  <a:lnTo>
                    <a:pt x="411" y="84"/>
                  </a:lnTo>
                  <a:lnTo>
                    <a:pt x="407" y="86"/>
                  </a:lnTo>
                  <a:lnTo>
                    <a:pt x="381" y="94"/>
                  </a:lnTo>
                  <a:lnTo>
                    <a:pt x="331" y="124"/>
                  </a:lnTo>
                  <a:lnTo>
                    <a:pt x="323" y="127"/>
                  </a:lnTo>
                  <a:lnTo>
                    <a:pt x="304" y="134"/>
                  </a:lnTo>
                  <a:lnTo>
                    <a:pt x="294" y="1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5" name="Freeform 15"/>
            <p:cNvSpPr>
              <a:spLocks/>
            </p:cNvSpPr>
            <p:nvPr/>
          </p:nvSpPr>
          <p:spPr bwMode="auto">
            <a:xfrm flipH="1">
              <a:off x="7902783" y="5201991"/>
              <a:ext cx="218600" cy="507748"/>
            </a:xfrm>
            <a:custGeom>
              <a:avLst/>
              <a:gdLst/>
              <a:ahLst/>
              <a:cxnLst>
                <a:cxn ang="0">
                  <a:pos x="43" y="9"/>
                </a:cxn>
                <a:cxn ang="0">
                  <a:pos x="30" y="2"/>
                </a:cxn>
                <a:cxn ang="0">
                  <a:pos x="22" y="0"/>
                </a:cxn>
                <a:cxn ang="0">
                  <a:pos x="16" y="3"/>
                </a:cxn>
                <a:cxn ang="0">
                  <a:pos x="13" y="8"/>
                </a:cxn>
                <a:cxn ang="0">
                  <a:pos x="2" y="51"/>
                </a:cxn>
                <a:cxn ang="0">
                  <a:pos x="1" y="90"/>
                </a:cxn>
                <a:cxn ang="0">
                  <a:pos x="35" y="190"/>
                </a:cxn>
                <a:cxn ang="0">
                  <a:pos x="41" y="267"/>
                </a:cxn>
                <a:cxn ang="0">
                  <a:pos x="37" y="383"/>
                </a:cxn>
                <a:cxn ang="0">
                  <a:pos x="29" y="401"/>
                </a:cxn>
                <a:cxn ang="0">
                  <a:pos x="1" y="439"/>
                </a:cxn>
                <a:cxn ang="0">
                  <a:pos x="2" y="449"/>
                </a:cxn>
                <a:cxn ang="0">
                  <a:pos x="8" y="459"/>
                </a:cxn>
                <a:cxn ang="0">
                  <a:pos x="16" y="467"/>
                </a:cxn>
                <a:cxn ang="0">
                  <a:pos x="26" y="468"/>
                </a:cxn>
                <a:cxn ang="0">
                  <a:pos x="55" y="467"/>
                </a:cxn>
                <a:cxn ang="0">
                  <a:pos x="99" y="476"/>
                </a:cxn>
                <a:cxn ang="0">
                  <a:pos x="132" y="500"/>
                </a:cxn>
                <a:cxn ang="0">
                  <a:pos x="149" y="508"/>
                </a:cxn>
                <a:cxn ang="0">
                  <a:pos x="187" y="508"/>
                </a:cxn>
                <a:cxn ang="0">
                  <a:pos x="202" y="500"/>
                </a:cxn>
                <a:cxn ang="0">
                  <a:pos x="217" y="486"/>
                </a:cxn>
                <a:cxn ang="0">
                  <a:pos x="220" y="480"/>
                </a:cxn>
                <a:cxn ang="0">
                  <a:pos x="220" y="475"/>
                </a:cxn>
                <a:cxn ang="0">
                  <a:pos x="218" y="470"/>
                </a:cxn>
                <a:cxn ang="0">
                  <a:pos x="204" y="461"/>
                </a:cxn>
                <a:cxn ang="0">
                  <a:pos x="118" y="440"/>
                </a:cxn>
                <a:cxn ang="0">
                  <a:pos x="72" y="429"/>
                </a:cxn>
                <a:cxn ang="0">
                  <a:pos x="62" y="424"/>
                </a:cxn>
                <a:cxn ang="0">
                  <a:pos x="58" y="418"/>
                </a:cxn>
                <a:cxn ang="0">
                  <a:pos x="56" y="409"/>
                </a:cxn>
                <a:cxn ang="0">
                  <a:pos x="67" y="373"/>
                </a:cxn>
                <a:cxn ang="0">
                  <a:pos x="93" y="232"/>
                </a:cxn>
                <a:cxn ang="0">
                  <a:pos x="90" y="132"/>
                </a:cxn>
                <a:cxn ang="0">
                  <a:pos x="78" y="73"/>
                </a:cxn>
                <a:cxn ang="0">
                  <a:pos x="52" y="19"/>
                </a:cxn>
              </a:cxnLst>
              <a:rect l="0" t="0" r="r" b="b"/>
              <a:pathLst>
                <a:path w="220" h="511">
                  <a:moveTo>
                    <a:pt x="50" y="15"/>
                  </a:moveTo>
                  <a:lnTo>
                    <a:pt x="43" y="9"/>
                  </a:lnTo>
                  <a:lnTo>
                    <a:pt x="35" y="4"/>
                  </a:lnTo>
                  <a:lnTo>
                    <a:pt x="30" y="2"/>
                  </a:lnTo>
                  <a:lnTo>
                    <a:pt x="26" y="0"/>
                  </a:lnTo>
                  <a:lnTo>
                    <a:pt x="22" y="0"/>
                  </a:lnTo>
                  <a:lnTo>
                    <a:pt x="20" y="1"/>
                  </a:lnTo>
                  <a:lnTo>
                    <a:pt x="16" y="3"/>
                  </a:lnTo>
                  <a:lnTo>
                    <a:pt x="15" y="5"/>
                  </a:lnTo>
                  <a:lnTo>
                    <a:pt x="13" y="8"/>
                  </a:lnTo>
                  <a:lnTo>
                    <a:pt x="9" y="19"/>
                  </a:lnTo>
                  <a:lnTo>
                    <a:pt x="2" y="51"/>
                  </a:lnTo>
                  <a:lnTo>
                    <a:pt x="0" y="73"/>
                  </a:lnTo>
                  <a:lnTo>
                    <a:pt x="1" y="90"/>
                  </a:lnTo>
                  <a:lnTo>
                    <a:pt x="4" y="106"/>
                  </a:lnTo>
                  <a:lnTo>
                    <a:pt x="35" y="190"/>
                  </a:lnTo>
                  <a:lnTo>
                    <a:pt x="40" y="211"/>
                  </a:lnTo>
                  <a:lnTo>
                    <a:pt x="41" y="267"/>
                  </a:lnTo>
                  <a:lnTo>
                    <a:pt x="39" y="368"/>
                  </a:lnTo>
                  <a:lnTo>
                    <a:pt x="37" y="383"/>
                  </a:lnTo>
                  <a:lnTo>
                    <a:pt x="34" y="393"/>
                  </a:lnTo>
                  <a:lnTo>
                    <a:pt x="29" y="401"/>
                  </a:lnTo>
                  <a:lnTo>
                    <a:pt x="5" y="431"/>
                  </a:lnTo>
                  <a:lnTo>
                    <a:pt x="1" y="439"/>
                  </a:lnTo>
                  <a:lnTo>
                    <a:pt x="1" y="445"/>
                  </a:lnTo>
                  <a:lnTo>
                    <a:pt x="2" y="449"/>
                  </a:lnTo>
                  <a:lnTo>
                    <a:pt x="6" y="456"/>
                  </a:lnTo>
                  <a:lnTo>
                    <a:pt x="8" y="459"/>
                  </a:lnTo>
                  <a:lnTo>
                    <a:pt x="13" y="465"/>
                  </a:lnTo>
                  <a:lnTo>
                    <a:pt x="16" y="467"/>
                  </a:lnTo>
                  <a:lnTo>
                    <a:pt x="19" y="468"/>
                  </a:lnTo>
                  <a:lnTo>
                    <a:pt x="26" y="468"/>
                  </a:lnTo>
                  <a:lnTo>
                    <a:pt x="40" y="467"/>
                  </a:lnTo>
                  <a:lnTo>
                    <a:pt x="55" y="467"/>
                  </a:lnTo>
                  <a:lnTo>
                    <a:pt x="87" y="472"/>
                  </a:lnTo>
                  <a:lnTo>
                    <a:pt x="99" y="476"/>
                  </a:lnTo>
                  <a:lnTo>
                    <a:pt x="105" y="479"/>
                  </a:lnTo>
                  <a:lnTo>
                    <a:pt x="132" y="500"/>
                  </a:lnTo>
                  <a:lnTo>
                    <a:pt x="138" y="504"/>
                  </a:lnTo>
                  <a:lnTo>
                    <a:pt x="149" y="508"/>
                  </a:lnTo>
                  <a:lnTo>
                    <a:pt x="166" y="511"/>
                  </a:lnTo>
                  <a:lnTo>
                    <a:pt x="187" y="508"/>
                  </a:lnTo>
                  <a:lnTo>
                    <a:pt x="192" y="506"/>
                  </a:lnTo>
                  <a:lnTo>
                    <a:pt x="202" y="500"/>
                  </a:lnTo>
                  <a:lnTo>
                    <a:pt x="211" y="493"/>
                  </a:lnTo>
                  <a:lnTo>
                    <a:pt x="217" y="486"/>
                  </a:lnTo>
                  <a:lnTo>
                    <a:pt x="219" y="483"/>
                  </a:lnTo>
                  <a:lnTo>
                    <a:pt x="220" y="480"/>
                  </a:lnTo>
                  <a:lnTo>
                    <a:pt x="220" y="478"/>
                  </a:lnTo>
                  <a:lnTo>
                    <a:pt x="220" y="475"/>
                  </a:lnTo>
                  <a:lnTo>
                    <a:pt x="219" y="473"/>
                  </a:lnTo>
                  <a:lnTo>
                    <a:pt x="218" y="470"/>
                  </a:lnTo>
                  <a:lnTo>
                    <a:pt x="215" y="468"/>
                  </a:lnTo>
                  <a:lnTo>
                    <a:pt x="204" y="461"/>
                  </a:lnTo>
                  <a:lnTo>
                    <a:pt x="201" y="460"/>
                  </a:lnTo>
                  <a:lnTo>
                    <a:pt x="118" y="440"/>
                  </a:lnTo>
                  <a:lnTo>
                    <a:pt x="88" y="435"/>
                  </a:lnTo>
                  <a:lnTo>
                    <a:pt x="72" y="429"/>
                  </a:lnTo>
                  <a:lnTo>
                    <a:pt x="68" y="427"/>
                  </a:lnTo>
                  <a:lnTo>
                    <a:pt x="62" y="424"/>
                  </a:lnTo>
                  <a:lnTo>
                    <a:pt x="60" y="421"/>
                  </a:lnTo>
                  <a:lnTo>
                    <a:pt x="58" y="418"/>
                  </a:lnTo>
                  <a:lnTo>
                    <a:pt x="57" y="414"/>
                  </a:lnTo>
                  <a:lnTo>
                    <a:pt x="56" y="409"/>
                  </a:lnTo>
                  <a:lnTo>
                    <a:pt x="57" y="403"/>
                  </a:lnTo>
                  <a:lnTo>
                    <a:pt x="67" y="373"/>
                  </a:lnTo>
                  <a:lnTo>
                    <a:pt x="76" y="342"/>
                  </a:lnTo>
                  <a:lnTo>
                    <a:pt x="93" y="232"/>
                  </a:lnTo>
                  <a:lnTo>
                    <a:pt x="94" y="187"/>
                  </a:lnTo>
                  <a:lnTo>
                    <a:pt x="90" y="132"/>
                  </a:lnTo>
                  <a:lnTo>
                    <a:pt x="83" y="89"/>
                  </a:lnTo>
                  <a:lnTo>
                    <a:pt x="78" y="73"/>
                  </a:lnTo>
                  <a:lnTo>
                    <a:pt x="58" y="27"/>
                  </a:lnTo>
                  <a:lnTo>
                    <a:pt x="52" y="19"/>
                  </a:lnTo>
                  <a:lnTo>
                    <a:pt x="50" y="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16"/>
            <p:cNvSpPr>
              <a:spLocks/>
            </p:cNvSpPr>
            <p:nvPr/>
          </p:nvSpPr>
          <p:spPr bwMode="auto">
            <a:xfrm flipH="1">
              <a:off x="8080644" y="5200997"/>
              <a:ext cx="196740" cy="536563"/>
            </a:xfrm>
            <a:custGeom>
              <a:avLst/>
              <a:gdLst/>
              <a:ahLst/>
              <a:cxnLst>
                <a:cxn ang="0">
                  <a:pos x="195" y="501"/>
                </a:cxn>
                <a:cxn ang="0">
                  <a:pos x="178" y="493"/>
                </a:cxn>
                <a:cxn ang="0">
                  <a:pos x="117" y="484"/>
                </a:cxn>
                <a:cxn ang="0">
                  <a:pos x="87" y="470"/>
                </a:cxn>
                <a:cxn ang="0">
                  <a:pos x="65" y="453"/>
                </a:cxn>
                <a:cxn ang="0">
                  <a:pos x="59" y="447"/>
                </a:cxn>
                <a:cxn ang="0">
                  <a:pos x="57" y="437"/>
                </a:cxn>
                <a:cxn ang="0">
                  <a:pos x="61" y="417"/>
                </a:cxn>
                <a:cxn ang="0">
                  <a:pos x="127" y="217"/>
                </a:cxn>
                <a:cxn ang="0">
                  <a:pos x="135" y="136"/>
                </a:cxn>
                <a:cxn ang="0">
                  <a:pos x="118" y="14"/>
                </a:cxn>
                <a:cxn ang="0">
                  <a:pos x="115" y="9"/>
                </a:cxn>
                <a:cxn ang="0">
                  <a:pos x="107" y="3"/>
                </a:cxn>
                <a:cxn ang="0">
                  <a:pos x="95" y="0"/>
                </a:cxn>
                <a:cxn ang="0">
                  <a:pos x="83" y="3"/>
                </a:cxn>
                <a:cxn ang="0">
                  <a:pos x="74" y="9"/>
                </a:cxn>
                <a:cxn ang="0">
                  <a:pos x="68" y="22"/>
                </a:cxn>
                <a:cxn ang="0">
                  <a:pos x="62" y="93"/>
                </a:cxn>
                <a:cxn ang="0">
                  <a:pos x="74" y="229"/>
                </a:cxn>
                <a:cxn ang="0">
                  <a:pos x="33" y="408"/>
                </a:cxn>
                <a:cxn ang="0">
                  <a:pos x="23" y="428"/>
                </a:cxn>
                <a:cxn ang="0">
                  <a:pos x="3" y="451"/>
                </a:cxn>
                <a:cxn ang="0">
                  <a:pos x="0" y="465"/>
                </a:cxn>
                <a:cxn ang="0">
                  <a:pos x="3" y="486"/>
                </a:cxn>
                <a:cxn ang="0">
                  <a:pos x="9" y="492"/>
                </a:cxn>
                <a:cxn ang="0">
                  <a:pos x="25" y="496"/>
                </a:cxn>
                <a:cxn ang="0">
                  <a:pos x="53" y="497"/>
                </a:cxn>
                <a:cxn ang="0">
                  <a:pos x="74" y="507"/>
                </a:cxn>
                <a:cxn ang="0">
                  <a:pos x="115" y="534"/>
                </a:cxn>
                <a:cxn ang="0">
                  <a:pos x="137" y="539"/>
                </a:cxn>
                <a:cxn ang="0">
                  <a:pos x="170" y="538"/>
                </a:cxn>
                <a:cxn ang="0">
                  <a:pos x="188" y="528"/>
                </a:cxn>
                <a:cxn ang="0">
                  <a:pos x="197" y="514"/>
                </a:cxn>
                <a:cxn ang="0">
                  <a:pos x="197" y="507"/>
                </a:cxn>
              </a:cxnLst>
              <a:rect l="0" t="0" r="r" b="b"/>
              <a:pathLst>
                <a:path w="198" h="540">
                  <a:moveTo>
                    <a:pt x="197" y="507"/>
                  </a:moveTo>
                  <a:lnTo>
                    <a:pt x="195" y="501"/>
                  </a:lnTo>
                  <a:lnTo>
                    <a:pt x="189" y="497"/>
                  </a:lnTo>
                  <a:lnTo>
                    <a:pt x="178" y="493"/>
                  </a:lnTo>
                  <a:lnTo>
                    <a:pt x="124" y="486"/>
                  </a:lnTo>
                  <a:lnTo>
                    <a:pt x="117" y="484"/>
                  </a:lnTo>
                  <a:lnTo>
                    <a:pt x="105" y="480"/>
                  </a:lnTo>
                  <a:lnTo>
                    <a:pt x="87" y="470"/>
                  </a:lnTo>
                  <a:lnTo>
                    <a:pt x="76" y="461"/>
                  </a:lnTo>
                  <a:lnTo>
                    <a:pt x="65" y="453"/>
                  </a:lnTo>
                  <a:lnTo>
                    <a:pt x="62" y="451"/>
                  </a:lnTo>
                  <a:lnTo>
                    <a:pt x="59" y="447"/>
                  </a:lnTo>
                  <a:lnTo>
                    <a:pt x="58" y="443"/>
                  </a:lnTo>
                  <a:lnTo>
                    <a:pt x="57" y="437"/>
                  </a:lnTo>
                  <a:lnTo>
                    <a:pt x="58" y="431"/>
                  </a:lnTo>
                  <a:lnTo>
                    <a:pt x="61" y="417"/>
                  </a:lnTo>
                  <a:lnTo>
                    <a:pt x="121" y="241"/>
                  </a:lnTo>
                  <a:lnTo>
                    <a:pt x="127" y="217"/>
                  </a:lnTo>
                  <a:lnTo>
                    <a:pt x="133" y="176"/>
                  </a:lnTo>
                  <a:lnTo>
                    <a:pt x="135" y="136"/>
                  </a:lnTo>
                  <a:lnTo>
                    <a:pt x="120" y="22"/>
                  </a:lnTo>
                  <a:lnTo>
                    <a:pt x="118" y="14"/>
                  </a:lnTo>
                  <a:lnTo>
                    <a:pt x="117" y="11"/>
                  </a:lnTo>
                  <a:lnTo>
                    <a:pt x="115" y="9"/>
                  </a:lnTo>
                  <a:lnTo>
                    <a:pt x="111" y="5"/>
                  </a:lnTo>
                  <a:lnTo>
                    <a:pt x="107" y="3"/>
                  </a:lnTo>
                  <a:lnTo>
                    <a:pt x="101" y="1"/>
                  </a:lnTo>
                  <a:lnTo>
                    <a:pt x="95" y="0"/>
                  </a:lnTo>
                  <a:lnTo>
                    <a:pt x="89" y="1"/>
                  </a:lnTo>
                  <a:lnTo>
                    <a:pt x="83" y="3"/>
                  </a:lnTo>
                  <a:lnTo>
                    <a:pt x="78" y="5"/>
                  </a:lnTo>
                  <a:lnTo>
                    <a:pt x="74" y="9"/>
                  </a:lnTo>
                  <a:lnTo>
                    <a:pt x="71" y="14"/>
                  </a:lnTo>
                  <a:lnTo>
                    <a:pt x="68" y="22"/>
                  </a:lnTo>
                  <a:lnTo>
                    <a:pt x="63" y="50"/>
                  </a:lnTo>
                  <a:lnTo>
                    <a:pt x="62" y="93"/>
                  </a:lnTo>
                  <a:lnTo>
                    <a:pt x="75" y="198"/>
                  </a:lnTo>
                  <a:lnTo>
                    <a:pt x="74" y="229"/>
                  </a:lnTo>
                  <a:lnTo>
                    <a:pt x="57" y="317"/>
                  </a:lnTo>
                  <a:lnTo>
                    <a:pt x="33" y="408"/>
                  </a:lnTo>
                  <a:lnTo>
                    <a:pt x="30" y="416"/>
                  </a:lnTo>
                  <a:lnTo>
                    <a:pt x="23" y="428"/>
                  </a:lnTo>
                  <a:lnTo>
                    <a:pt x="6" y="446"/>
                  </a:lnTo>
                  <a:lnTo>
                    <a:pt x="3" y="451"/>
                  </a:lnTo>
                  <a:lnTo>
                    <a:pt x="1" y="455"/>
                  </a:lnTo>
                  <a:lnTo>
                    <a:pt x="0" y="465"/>
                  </a:lnTo>
                  <a:lnTo>
                    <a:pt x="0" y="476"/>
                  </a:lnTo>
                  <a:lnTo>
                    <a:pt x="3" y="486"/>
                  </a:lnTo>
                  <a:lnTo>
                    <a:pt x="6" y="489"/>
                  </a:lnTo>
                  <a:lnTo>
                    <a:pt x="9" y="492"/>
                  </a:lnTo>
                  <a:lnTo>
                    <a:pt x="13" y="495"/>
                  </a:lnTo>
                  <a:lnTo>
                    <a:pt x="25" y="496"/>
                  </a:lnTo>
                  <a:lnTo>
                    <a:pt x="46" y="496"/>
                  </a:lnTo>
                  <a:lnTo>
                    <a:pt x="53" y="497"/>
                  </a:lnTo>
                  <a:lnTo>
                    <a:pt x="60" y="499"/>
                  </a:lnTo>
                  <a:lnTo>
                    <a:pt x="74" y="507"/>
                  </a:lnTo>
                  <a:lnTo>
                    <a:pt x="102" y="527"/>
                  </a:lnTo>
                  <a:lnTo>
                    <a:pt x="115" y="534"/>
                  </a:lnTo>
                  <a:lnTo>
                    <a:pt x="122" y="536"/>
                  </a:lnTo>
                  <a:lnTo>
                    <a:pt x="137" y="539"/>
                  </a:lnTo>
                  <a:lnTo>
                    <a:pt x="159" y="540"/>
                  </a:lnTo>
                  <a:lnTo>
                    <a:pt x="170" y="538"/>
                  </a:lnTo>
                  <a:lnTo>
                    <a:pt x="180" y="534"/>
                  </a:lnTo>
                  <a:lnTo>
                    <a:pt x="188" y="528"/>
                  </a:lnTo>
                  <a:lnTo>
                    <a:pt x="195" y="517"/>
                  </a:lnTo>
                  <a:lnTo>
                    <a:pt x="197" y="514"/>
                  </a:lnTo>
                  <a:lnTo>
                    <a:pt x="198" y="509"/>
                  </a:lnTo>
                  <a:lnTo>
                    <a:pt x="197" y="50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7" name="Freeform 17"/>
            <p:cNvSpPr>
              <a:spLocks/>
            </p:cNvSpPr>
            <p:nvPr/>
          </p:nvSpPr>
          <p:spPr bwMode="auto">
            <a:xfrm flipH="1">
              <a:off x="8039905" y="4599848"/>
              <a:ext cx="328894" cy="265301"/>
            </a:xfrm>
            <a:custGeom>
              <a:avLst/>
              <a:gdLst/>
              <a:ahLst/>
              <a:cxnLst>
                <a:cxn ang="0">
                  <a:pos x="321" y="151"/>
                </a:cxn>
                <a:cxn ang="0">
                  <a:pos x="311" y="147"/>
                </a:cxn>
                <a:cxn ang="0">
                  <a:pos x="273" y="147"/>
                </a:cxn>
                <a:cxn ang="0">
                  <a:pos x="260" y="146"/>
                </a:cxn>
                <a:cxn ang="0">
                  <a:pos x="250" y="140"/>
                </a:cxn>
                <a:cxn ang="0">
                  <a:pos x="244" y="134"/>
                </a:cxn>
                <a:cxn ang="0">
                  <a:pos x="242" y="126"/>
                </a:cxn>
                <a:cxn ang="0">
                  <a:pos x="206" y="68"/>
                </a:cxn>
                <a:cxn ang="0">
                  <a:pos x="159" y="24"/>
                </a:cxn>
                <a:cxn ang="0">
                  <a:pos x="109" y="0"/>
                </a:cxn>
                <a:cxn ang="0">
                  <a:pos x="76" y="2"/>
                </a:cxn>
                <a:cxn ang="0">
                  <a:pos x="44" y="15"/>
                </a:cxn>
                <a:cxn ang="0">
                  <a:pos x="26" y="29"/>
                </a:cxn>
                <a:cxn ang="0">
                  <a:pos x="8" y="58"/>
                </a:cxn>
                <a:cxn ang="0">
                  <a:pos x="1" y="85"/>
                </a:cxn>
                <a:cxn ang="0">
                  <a:pos x="2" y="122"/>
                </a:cxn>
                <a:cxn ang="0">
                  <a:pos x="15" y="165"/>
                </a:cxn>
                <a:cxn ang="0">
                  <a:pos x="42" y="206"/>
                </a:cxn>
                <a:cxn ang="0">
                  <a:pos x="115" y="256"/>
                </a:cxn>
                <a:cxn ang="0">
                  <a:pos x="138" y="264"/>
                </a:cxn>
                <a:cxn ang="0">
                  <a:pos x="185" y="263"/>
                </a:cxn>
                <a:cxn ang="0">
                  <a:pos x="205" y="255"/>
                </a:cxn>
                <a:cxn ang="0">
                  <a:pos x="228" y="235"/>
                </a:cxn>
                <a:cxn ang="0">
                  <a:pos x="243" y="202"/>
                </a:cxn>
                <a:cxn ang="0">
                  <a:pos x="250" y="176"/>
                </a:cxn>
                <a:cxn ang="0">
                  <a:pos x="258" y="173"/>
                </a:cxn>
                <a:cxn ang="0">
                  <a:pos x="286" y="180"/>
                </a:cxn>
                <a:cxn ang="0">
                  <a:pos x="310" y="189"/>
                </a:cxn>
                <a:cxn ang="0">
                  <a:pos x="317" y="190"/>
                </a:cxn>
                <a:cxn ang="0">
                  <a:pos x="325" y="184"/>
                </a:cxn>
                <a:cxn ang="0">
                  <a:pos x="331" y="172"/>
                </a:cxn>
                <a:cxn ang="0">
                  <a:pos x="331" y="167"/>
                </a:cxn>
                <a:cxn ang="0">
                  <a:pos x="329" y="159"/>
                </a:cxn>
              </a:cxnLst>
              <a:rect l="0" t="0" r="r" b="b"/>
              <a:pathLst>
                <a:path w="331" h="267">
                  <a:moveTo>
                    <a:pt x="326" y="155"/>
                  </a:moveTo>
                  <a:lnTo>
                    <a:pt x="321" y="151"/>
                  </a:lnTo>
                  <a:lnTo>
                    <a:pt x="317" y="149"/>
                  </a:lnTo>
                  <a:lnTo>
                    <a:pt x="311" y="147"/>
                  </a:lnTo>
                  <a:lnTo>
                    <a:pt x="298" y="146"/>
                  </a:lnTo>
                  <a:lnTo>
                    <a:pt x="273" y="147"/>
                  </a:lnTo>
                  <a:lnTo>
                    <a:pt x="266" y="147"/>
                  </a:lnTo>
                  <a:lnTo>
                    <a:pt x="260" y="146"/>
                  </a:lnTo>
                  <a:lnTo>
                    <a:pt x="255" y="143"/>
                  </a:lnTo>
                  <a:lnTo>
                    <a:pt x="250" y="140"/>
                  </a:lnTo>
                  <a:lnTo>
                    <a:pt x="245" y="136"/>
                  </a:lnTo>
                  <a:lnTo>
                    <a:pt x="244" y="134"/>
                  </a:lnTo>
                  <a:lnTo>
                    <a:pt x="243" y="132"/>
                  </a:lnTo>
                  <a:lnTo>
                    <a:pt x="242" y="126"/>
                  </a:lnTo>
                  <a:lnTo>
                    <a:pt x="239" y="115"/>
                  </a:lnTo>
                  <a:lnTo>
                    <a:pt x="206" y="68"/>
                  </a:lnTo>
                  <a:lnTo>
                    <a:pt x="183" y="44"/>
                  </a:lnTo>
                  <a:lnTo>
                    <a:pt x="159" y="24"/>
                  </a:lnTo>
                  <a:lnTo>
                    <a:pt x="128" y="6"/>
                  </a:lnTo>
                  <a:lnTo>
                    <a:pt x="109" y="0"/>
                  </a:lnTo>
                  <a:lnTo>
                    <a:pt x="98" y="0"/>
                  </a:lnTo>
                  <a:lnTo>
                    <a:pt x="76" y="2"/>
                  </a:lnTo>
                  <a:lnTo>
                    <a:pt x="65" y="6"/>
                  </a:lnTo>
                  <a:lnTo>
                    <a:pt x="44" y="15"/>
                  </a:lnTo>
                  <a:lnTo>
                    <a:pt x="35" y="21"/>
                  </a:lnTo>
                  <a:lnTo>
                    <a:pt x="26" y="29"/>
                  </a:lnTo>
                  <a:lnTo>
                    <a:pt x="18" y="39"/>
                  </a:lnTo>
                  <a:lnTo>
                    <a:pt x="8" y="58"/>
                  </a:lnTo>
                  <a:lnTo>
                    <a:pt x="3" y="71"/>
                  </a:lnTo>
                  <a:lnTo>
                    <a:pt x="1" y="85"/>
                  </a:lnTo>
                  <a:lnTo>
                    <a:pt x="0" y="99"/>
                  </a:lnTo>
                  <a:lnTo>
                    <a:pt x="2" y="122"/>
                  </a:lnTo>
                  <a:lnTo>
                    <a:pt x="6" y="136"/>
                  </a:lnTo>
                  <a:lnTo>
                    <a:pt x="15" y="165"/>
                  </a:lnTo>
                  <a:lnTo>
                    <a:pt x="26" y="186"/>
                  </a:lnTo>
                  <a:lnTo>
                    <a:pt x="42" y="206"/>
                  </a:lnTo>
                  <a:lnTo>
                    <a:pt x="78" y="236"/>
                  </a:lnTo>
                  <a:lnTo>
                    <a:pt x="115" y="256"/>
                  </a:lnTo>
                  <a:lnTo>
                    <a:pt x="123" y="259"/>
                  </a:lnTo>
                  <a:lnTo>
                    <a:pt x="138" y="264"/>
                  </a:lnTo>
                  <a:lnTo>
                    <a:pt x="159" y="267"/>
                  </a:lnTo>
                  <a:lnTo>
                    <a:pt x="185" y="263"/>
                  </a:lnTo>
                  <a:lnTo>
                    <a:pt x="196" y="260"/>
                  </a:lnTo>
                  <a:lnTo>
                    <a:pt x="205" y="255"/>
                  </a:lnTo>
                  <a:lnTo>
                    <a:pt x="214" y="249"/>
                  </a:lnTo>
                  <a:lnTo>
                    <a:pt x="228" y="235"/>
                  </a:lnTo>
                  <a:lnTo>
                    <a:pt x="233" y="227"/>
                  </a:lnTo>
                  <a:lnTo>
                    <a:pt x="243" y="202"/>
                  </a:lnTo>
                  <a:lnTo>
                    <a:pt x="249" y="179"/>
                  </a:lnTo>
                  <a:lnTo>
                    <a:pt x="250" y="176"/>
                  </a:lnTo>
                  <a:lnTo>
                    <a:pt x="252" y="175"/>
                  </a:lnTo>
                  <a:lnTo>
                    <a:pt x="258" y="173"/>
                  </a:lnTo>
                  <a:lnTo>
                    <a:pt x="265" y="174"/>
                  </a:lnTo>
                  <a:lnTo>
                    <a:pt x="286" y="180"/>
                  </a:lnTo>
                  <a:lnTo>
                    <a:pt x="305" y="188"/>
                  </a:lnTo>
                  <a:lnTo>
                    <a:pt x="310" y="189"/>
                  </a:lnTo>
                  <a:lnTo>
                    <a:pt x="314" y="190"/>
                  </a:lnTo>
                  <a:lnTo>
                    <a:pt x="317" y="190"/>
                  </a:lnTo>
                  <a:lnTo>
                    <a:pt x="320" y="189"/>
                  </a:lnTo>
                  <a:lnTo>
                    <a:pt x="325" y="184"/>
                  </a:lnTo>
                  <a:lnTo>
                    <a:pt x="327" y="181"/>
                  </a:lnTo>
                  <a:lnTo>
                    <a:pt x="331" y="172"/>
                  </a:lnTo>
                  <a:lnTo>
                    <a:pt x="331" y="169"/>
                  </a:lnTo>
                  <a:lnTo>
                    <a:pt x="331" y="167"/>
                  </a:lnTo>
                  <a:lnTo>
                    <a:pt x="331" y="164"/>
                  </a:lnTo>
                  <a:lnTo>
                    <a:pt x="329" y="159"/>
                  </a:lnTo>
                  <a:lnTo>
                    <a:pt x="326" y="15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 name="Freeform 19"/>
            <p:cNvSpPr>
              <a:spLocks/>
            </p:cNvSpPr>
            <p:nvPr/>
          </p:nvSpPr>
          <p:spPr bwMode="auto">
            <a:xfrm flipH="1">
              <a:off x="7921662" y="5168207"/>
              <a:ext cx="52663" cy="131160"/>
            </a:xfrm>
            <a:custGeom>
              <a:avLst/>
              <a:gdLst/>
              <a:ahLst/>
              <a:cxnLst>
                <a:cxn ang="0">
                  <a:pos x="53" y="113"/>
                </a:cxn>
                <a:cxn ang="0">
                  <a:pos x="53" y="102"/>
                </a:cxn>
                <a:cxn ang="0">
                  <a:pos x="50" y="89"/>
                </a:cxn>
                <a:cxn ang="0">
                  <a:pos x="47" y="81"/>
                </a:cxn>
                <a:cxn ang="0">
                  <a:pos x="32" y="23"/>
                </a:cxn>
                <a:cxn ang="0">
                  <a:pos x="25" y="4"/>
                </a:cxn>
                <a:cxn ang="0">
                  <a:pos x="23" y="1"/>
                </a:cxn>
                <a:cxn ang="0">
                  <a:pos x="20" y="0"/>
                </a:cxn>
                <a:cxn ang="0">
                  <a:pos x="19" y="0"/>
                </a:cxn>
                <a:cxn ang="0">
                  <a:pos x="16" y="2"/>
                </a:cxn>
                <a:cxn ang="0">
                  <a:pos x="13" y="5"/>
                </a:cxn>
                <a:cxn ang="0">
                  <a:pos x="7" y="15"/>
                </a:cxn>
                <a:cxn ang="0">
                  <a:pos x="1" y="21"/>
                </a:cxn>
                <a:cxn ang="0">
                  <a:pos x="0" y="23"/>
                </a:cxn>
                <a:cxn ang="0">
                  <a:pos x="0" y="28"/>
                </a:cxn>
                <a:cxn ang="0">
                  <a:pos x="20" y="122"/>
                </a:cxn>
                <a:cxn ang="0">
                  <a:pos x="23" y="127"/>
                </a:cxn>
                <a:cxn ang="0">
                  <a:pos x="25" y="130"/>
                </a:cxn>
                <a:cxn ang="0">
                  <a:pos x="26" y="131"/>
                </a:cxn>
                <a:cxn ang="0">
                  <a:pos x="28" y="132"/>
                </a:cxn>
                <a:cxn ang="0">
                  <a:pos x="30" y="132"/>
                </a:cxn>
                <a:cxn ang="0">
                  <a:pos x="34" y="131"/>
                </a:cxn>
                <a:cxn ang="0">
                  <a:pos x="41" y="128"/>
                </a:cxn>
                <a:cxn ang="0">
                  <a:pos x="46" y="125"/>
                </a:cxn>
                <a:cxn ang="0">
                  <a:pos x="49" y="122"/>
                </a:cxn>
                <a:cxn ang="0">
                  <a:pos x="51" y="118"/>
                </a:cxn>
                <a:cxn ang="0">
                  <a:pos x="53" y="113"/>
                </a:cxn>
              </a:cxnLst>
              <a:rect l="0" t="0" r="r" b="b"/>
              <a:pathLst>
                <a:path w="53" h="132">
                  <a:moveTo>
                    <a:pt x="53" y="113"/>
                  </a:moveTo>
                  <a:lnTo>
                    <a:pt x="53" y="102"/>
                  </a:lnTo>
                  <a:lnTo>
                    <a:pt x="50" y="89"/>
                  </a:lnTo>
                  <a:lnTo>
                    <a:pt x="47" y="81"/>
                  </a:lnTo>
                  <a:lnTo>
                    <a:pt x="32" y="23"/>
                  </a:lnTo>
                  <a:lnTo>
                    <a:pt x="25" y="4"/>
                  </a:lnTo>
                  <a:lnTo>
                    <a:pt x="23" y="1"/>
                  </a:lnTo>
                  <a:lnTo>
                    <a:pt x="20" y="0"/>
                  </a:lnTo>
                  <a:lnTo>
                    <a:pt x="19" y="0"/>
                  </a:lnTo>
                  <a:lnTo>
                    <a:pt x="16" y="2"/>
                  </a:lnTo>
                  <a:lnTo>
                    <a:pt x="13" y="5"/>
                  </a:lnTo>
                  <a:lnTo>
                    <a:pt x="7" y="15"/>
                  </a:lnTo>
                  <a:lnTo>
                    <a:pt x="1" y="21"/>
                  </a:lnTo>
                  <a:lnTo>
                    <a:pt x="0" y="23"/>
                  </a:lnTo>
                  <a:lnTo>
                    <a:pt x="0" y="28"/>
                  </a:lnTo>
                  <a:lnTo>
                    <a:pt x="20" y="122"/>
                  </a:lnTo>
                  <a:lnTo>
                    <a:pt x="23" y="127"/>
                  </a:lnTo>
                  <a:lnTo>
                    <a:pt x="25" y="130"/>
                  </a:lnTo>
                  <a:lnTo>
                    <a:pt x="26" y="131"/>
                  </a:lnTo>
                  <a:lnTo>
                    <a:pt x="28" y="132"/>
                  </a:lnTo>
                  <a:lnTo>
                    <a:pt x="30" y="132"/>
                  </a:lnTo>
                  <a:lnTo>
                    <a:pt x="34" y="131"/>
                  </a:lnTo>
                  <a:lnTo>
                    <a:pt x="41" y="128"/>
                  </a:lnTo>
                  <a:lnTo>
                    <a:pt x="46" y="125"/>
                  </a:lnTo>
                  <a:lnTo>
                    <a:pt x="49" y="122"/>
                  </a:lnTo>
                  <a:lnTo>
                    <a:pt x="51" y="118"/>
                  </a:lnTo>
                  <a:lnTo>
                    <a:pt x="53" y="113"/>
                  </a:lnTo>
                  <a:close/>
                </a:path>
              </a:pathLst>
            </a:custGeom>
            <a:solidFill>
              <a:srgbClr val="F0DE9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9" name="Freeform 20"/>
            <p:cNvSpPr>
              <a:spLocks/>
            </p:cNvSpPr>
            <p:nvPr/>
          </p:nvSpPr>
          <p:spPr bwMode="auto">
            <a:xfrm flipH="1">
              <a:off x="7927624" y="5070831"/>
              <a:ext cx="479926" cy="242447"/>
            </a:xfrm>
            <a:custGeom>
              <a:avLst/>
              <a:gdLst/>
              <a:ahLst/>
              <a:cxnLst>
                <a:cxn ang="0">
                  <a:pos x="395" y="16"/>
                </a:cxn>
                <a:cxn ang="0">
                  <a:pos x="408" y="32"/>
                </a:cxn>
                <a:cxn ang="0">
                  <a:pos x="412" y="52"/>
                </a:cxn>
                <a:cxn ang="0">
                  <a:pos x="404" y="66"/>
                </a:cxn>
                <a:cxn ang="0">
                  <a:pos x="373" y="91"/>
                </a:cxn>
                <a:cxn ang="0">
                  <a:pos x="293" y="111"/>
                </a:cxn>
                <a:cxn ang="0">
                  <a:pos x="264" y="104"/>
                </a:cxn>
                <a:cxn ang="0">
                  <a:pos x="258" y="103"/>
                </a:cxn>
                <a:cxn ang="0">
                  <a:pos x="256" y="98"/>
                </a:cxn>
                <a:cxn ang="0">
                  <a:pos x="247" y="81"/>
                </a:cxn>
                <a:cxn ang="0">
                  <a:pos x="231" y="75"/>
                </a:cxn>
                <a:cxn ang="0">
                  <a:pos x="214" y="76"/>
                </a:cxn>
                <a:cxn ang="0">
                  <a:pos x="202" y="87"/>
                </a:cxn>
                <a:cxn ang="0">
                  <a:pos x="194" y="92"/>
                </a:cxn>
                <a:cxn ang="0">
                  <a:pos x="188" y="89"/>
                </a:cxn>
                <a:cxn ang="0">
                  <a:pos x="177" y="45"/>
                </a:cxn>
                <a:cxn ang="0">
                  <a:pos x="117" y="1"/>
                </a:cxn>
                <a:cxn ang="0">
                  <a:pos x="98" y="3"/>
                </a:cxn>
                <a:cxn ang="0">
                  <a:pos x="54" y="17"/>
                </a:cxn>
                <a:cxn ang="0">
                  <a:pos x="17" y="66"/>
                </a:cxn>
                <a:cxn ang="0">
                  <a:pos x="2" y="119"/>
                </a:cxn>
                <a:cxn ang="0">
                  <a:pos x="0" y="139"/>
                </a:cxn>
                <a:cxn ang="0">
                  <a:pos x="6" y="154"/>
                </a:cxn>
                <a:cxn ang="0">
                  <a:pos x="81" y="225"/>
                </a:cxn>
                <a:cxn ang="0">
                  <a:pos x="144" y="244"/>
                </a:cxn>
                <a:cxn ang="0">
                  <a:pos x="176" y="235"/>
                </a:cxn>
                <a:cxn ang="0">
                  <a:pos x="183" y="223"/>
                </a:cxn>
                <a:cxn ang="0">
                  <a:pos x="187" y="221"/>
                </a:cxn>
                <a:cxn ang="0">
                  <a:pos x="199" y="227"/>
                </a:cxn>
                <a:cxn ang="0">
                  <a:pos x="237" y="217"/>
                </a:cxn>
                <a:cxn ang="0">
                  <a:pos x="247" y="202"/>
                </a:cxn>
                <a:cxn ang="0">
                  <a:pos x="248" y="193"/>
                </a:cxn>
                <a:cxn ang="0">
                  <a:pos x="268" y="198"/>
                </a:cxn>
                <a:cxn ang="0">
                  <a:pos x="296" y="196"/>
                </a:cxn>
                <a:cxn ang="0">
                  <a:pos x="297" y="204"/>
                </a:cxn>
                <a:cxn ang="0">
                  <a:pos x="299" y="223"/>
                </a:cxn>
                <a:cxn ang="0">
                  <a:pos x="307" y="229"/>
                </a:cxn>
                <a:cxn ang="0">
                  <a:pos x="341" y="232"/>
                </a:cxn>
                <a:cxn ang="0">
                  <a:pos x="401" y="201"/>
                </a:cxn>
                <a:cxn ang="0">
                  <a:pos x="414" y="185"/>
                </a:cxn>
                <a:cxn ang="0">
                  <a:pos x="427" y="136"/>
                </a:cxn>
                <a:cxn ang="0">
                  <a:pos x="440" y="128"/>
                </a:cxn>
                <a:cxn ang="0">
                  <a:pos x="475" y="104"/>
                </a:cxn>
                <a:cxn ang="0">
                  <a:pos x="482" y="90"/>
                </a:cxn>
                <a:cxn ang="0">
                  <a:pos x="483" y="51"/>
                </a:cxn>
                <a:cxn ang="0">
                  <a:pos x="475" y="42"/>
                </a:cxn>
                <a:cxn ang="0">
                  <a:pos x="456" y="22"/>
                </a:cxn>
                <a:cxn ang="0">
                  <a:pos x="446" y="21"/>
                </a:cxn>
                <a:cxn ang="0">
                  <a:pos x="439" y="23"/>
                </a:cxn>
                <a:cxn ang="0">
                  <a:pos x="440" y="27"/>
                </a:cxn>
                <a:cxn ang="0">
                  <a:pos x="444" y="35"/>
                </a:cxn>
                <a:cxn ang="0">
                  <a:pos x="443" y="46"/>
                </a:cxn>
                <a:cxn ang="0">
                  <a:pos x="433" y="52"/>
                </a:cxn>
                <a:cxn ang="0">
                  <a:pos x="426" y="52"/>
                </a:cxn>
                <a:cxn ang="0">
                  <a:pos x="424" y="47"/>
                </a:cxn>
                <a:cxn ang="0">
                  <a:pos x="417" y="25"/>
                </a:cxn>
                <a:cxn ang="0">
                  <a:pos x="399" y="10"/>
                </a:cxn>
                <a:cxn ang="0">
                  <a:pos x="395" y="10"/>
                </a:cxn>
              </a:cxnLst>
              <a:rect l="0" t="0" r="r" b="b"/>
              <a:pathLst>
                <a:path w="483" h="244">
                  <a:moveTo>
                    <a:pt x="395" y="10"/>
                  </a:moveTo>
                  <a:lnTo>
                    <a:pt x="395" y="13"/>
                  </a:lnTo>
                  <a:lnTo>
                    <a:pt x="395" y="16"/>
                  </a:lnTo>
                  <a:lnTo>
                    <a:pt x="397" y="19"/>
                  </a:lnTo>
                  <a:lnTo>
                    <a:pt x="399" y="23"/>
                  </a:lnTo>
                  <a:lnTo>
                    <a:pt x="408" y="32"/>
                  </a:lnTo>
                  <a:lnTo>
                    <a:pt x="410" y="37"/>
                  </a:lnTo>
                  <a:lnTo>
                    <a:pt x="413" y="45"/>
                  </a:lnTo>
                  <a:lnTo>
                    <a:pt x="412" y="52"/>
                  </a:lnTo>
                  <a:lnTo>
                    <a:pt x="411" y="55"/>
                  </a:lnTo>
                  <a:lnTo>
                    <a:pt x="407" y="62"/>
                  </a:lnTo>
                  <a:lnTo>
                    <a:pt x="404" y="66"/>
                  </a:lnTo>
                  <a:lnTo>
                    <a:pt x="393" y="76"/>
                  </a:lnTo>
                  <a:lnTo>
                    <a:pt x="380" y="86"/>
                  </a:lnTo>
                  <a:lnTo>
                    <a:pt x="373" y="91"/>
                  </a:lnTo>
                  <a:lnTo>
                    <a:pt x="323" y="108"/>
                  </a:lnTo>
                  <a:lnTo>
                    <a:pt x="304" y="112"/>
                  </a:lnTo>
                  <a:lnTo>
                    <a:pt x="293" y="111"/>
                  </a:lnTo>
                  <a:lnTo>
                    <a:pt x="268" y="105"/>
                  </a:lnTo>
                  <a:lnTo>
                    <a:pt x="266" y="104"/>
                  </a:lnTo>
                  <a:lnTo>
                    <a:pt x="264" y="104"/>
                  </a:lnTo>
                  <a:lnTo>
                    <a:pt x="260" y="104"/>
                  </a:lnTo>
                  <a:lnTo>
                    <a:pt x="259" y="103"/>
                  </a:lnTo>
                  <a:lnTo>
                    <a:pt x="258" y="103"/>
                  </a:lnTo>
                  <a:lnTo>
                    <a:pt x="257" y="102"/>
                  </a:lnTo>
                  <a:lnTo>
                    <a:pt x="256" y="100"/>
                  </a:lnTo>
                  <a:lnTo>
                    <a:pt x="256" y="98"/>
                  </a:lnTo>
                  <a:lnTo>
                    <a:pt x="252" y="86"/>
                  </a:lnTo>
                  <a:lnTo>
                    <a:pt x="250" y="84"/>
                  </a:lnTo>
                  <a:lnTo>
                    <a:pt x="247" y="81"/>
                  </a:lnTo>
                  <a:lnTo>
                    <a:pt x="244" y="79"/>
                  </a:lnTo>
                  <a:lnTo>
                    <a:pt x="235" y="75"/>
                  </a:lnTo>
                  <a:lnTo>
                    <a:pt x="231" y="75"/>
                  </a:lnTo>
                  <a:lnTo>
                    <a:pt x="222" y="75"/>
                  </a:lnTo>
                  <a:lnTo>
                    <a:pt x="217" y="75"/>
                  </a:lnTo>
                  <a:lnTo>
                    <a:pt x="214" y="76"/>
                  </a:lnTo>
                  <a:lnTo>
                    <a:pt x="206" y="81"/>
                  </a:lnTo>
                  <a:lnTo>
                    <a:pt x="204" y="84"/>
                  </a:lnTo>
                  <a:lnTo>
                    <a:pt x="202" y="87"/>
                  </a:lnTo>
                  <a:lnTo>
                    <a:pt x="199" y="90"/>
                  </a:lnTo>
                  <a:lnTo>
                    <a:pt x="198" y="92"/>
                  </a:lnTo>
                  <a:lnTo>
                    <a:pt x="194" y="92"/>
                  </a:lnTo>
                  <a:lnTo>
                    <a:pt x="190" y="92"/>
                  </a:lnTo>
                  <a:lnTo>
                    <a:pt x="189" y="91"/>
                  </a:lnTo>
                  <a:lnTo>
                    <a:pt x="188" y="89"/>
                  </a:lnTo>
                  <a:lnTo>
                    <a:pt x="187" y="86"/>
                  </a:lnTo>
                  <a:lnTo>
                    <a:pt x="181" y="60"/>
                  </a:lnTo>
                  <a:lnTo>
                    <a:pt x="177" y="45"/>
                  </a:lnTo>
                  <a:lnTo>
                    <a:pt x="172" y="41"/>
                  </a:lnTo>
                  <a:lnTo>
                    <a:pt x="126" y="5"/>
                  </a:lnTo>
                  <a:lnTo>
                    <a:pt x="117" y="1"/>
                  </a:lnTo>
                  <a:lnTo>
                    <a:pt x="114" y="0"/>
                  </a:lnTo>
                  <a:lnTo>
                    <a:pt x="108" y="0"/>
                  </a:lnTo>
                  <a:lnTo>
                    <a:pt x="98" y="3"/>
                  </a:lnTo>
                  <a:lnTo>
                    <a:pt x="91" y="4"/>
                  </a:lnTo>
                  <a:lnTo>
                    <a:pt x="65" y="12"/>
                  </a:lnTo>
                  <a:lnTo>
                    <a:pt x="54" y="17"/>
                  </a:lnTo>
                  <a:lnTo>
                    <a:pt x="49" y="21"/>
                  </a:lnTo>
                  <a:lnTo>
                    <a:pt x="35" y="36"/>
                  </a:lnTo>
                  <a:lnTo>
                    <a:pt x="17" y="66"/>
                  </a:lnTo>
                  <a:lnTo>
                    <a:pt x="11" y="80"/>
                  </a:lnTo>
                  <a:lnTo>
                    <a:pt x="4" y="109"/>
                  </a:lnTo>
                  <a:lnTo>
                    <a:pt x="2" y="119"/>
                  </a:lnTo>
                  <a:lnTo>
                    <a:pt x="2" y="123"/>
                  </a:lnTo>
                  <a:lnTo>
                    <a:pt x="1" y="127"/>
                  </a:lnTo>
                  <a:lnTo>
                    <a:pt x="0" y="139"/>
                  </a:lnTo>
                  <a:lnTo>
                    <a:pt x="1" y="144"/>
                  </a:lnTo>
                  <a:lnTo>
                    <a:pt x="3" y="149"/>
                  </a:lnTo>
                  <a:lnTo>
                    <a:pt x="6" y="154"/>
                  </a:lnTo>
                  <a:lnTo>
                    <a:pt x="24" y="176"/>
                  </a:lnTo>
                  <a:lnTo>
                    <a:pt x="71" y="220"/>
                  </a:lnTo>
                  <a:lnTo>
                    <a:pt x="81" y="225"/>
                  </a:lnTo>
                  <a:lnTo>
                    <a:pt x="110" y="238"/>
                  </a:lnTo>
                  <a:lnTo>
                    <a:pt x="127" y="243"/>
                  </a:lnTo>
                  <a:lnTo>
                    <a:pt x="144" y="244"/>
                  </a:lnTo>
                  <a:lnTo>
                    <a:pt x="153" y="243"/>
                  </a:lnTo>
                  <a:lnTo>
                    <a:pt x="162" y="241"/>
                  </a:lnTo>
                  <a:lnTo>
                    <a:pt x="176" y="235"/>
                  </a:lnTo>
                  <a:lnTo>
                    <a:pt x="178" y="233"/>
                  </a:lnTo>
                  <a:lnTo>
                    <a:pt x="180" y="231"/>
                  </a:lnTo>
                  <a:lnTo>
                    <a:pt x="183" y="223"/>
                  </a:lnTo>
                  <a:lnTo>
                    <a:pt x="184" y="222"/>
                  </a:lnTo>
                  <a:lnTo>
                    <a:pt x="186" y="221"/>
                  </a:lnTo>
                  <a:lnTo>
                    <a:pt x="187" y="221"/>
                  </a:lnTo>
                  <a:lnTo>
                    <a:pt x="188" y="221"/>
                  </a:lnTo>
                  <a:lnTo>
                    <a:pt x="195" y="226"/>
                  </a:lnTo>
                  <a:lnTo>
                    <a:pt x="199" y="227"/>
                  </a:lnTo>
                  <a:lnTo>
                    <a:pt x="203" y="227"/>
                  </a:lnTo>
                  <a:lnTo>
                    <a:pt x="228" y="221"/>
                  </a:lnTo>
                  <a:lnTo>
                    <a:pt x="237" y="217"/>
                  </a:lnTo>
                  <a:lnTo>
                    <a:pt x="244" y="210"/>
                  </a:lnTo>
                  <a:lnTo>
                    <a:pt x="247" y="204"/>
                  </a:lnTo>
                  <a:lnTo>
                    <a:pt x="247" y="202"/>
                  </a:lnTo>
                  <a:lnTo>
                    <a:pt x="246" y="195"/>
                  </a:lnTo>
                  <a:lnTo>
                    <a:pt x="247" y="194"/>
                  </a:lnTo>
                  <a:lnTo>
                    <a:pt x="248" y="193"/>
                  </a:lnTo>
                  <a:lnTo>
                    <a:pt x="251" y="193"/>
                  </a:lnTo>
                  <a:lnTo>
                    <a:pt x="262" y="197"/>
                  </a:lnTo>
                  <a:lnTo>
                    <a:pt x="268" y="198"/>
                  </a:lnTo>
                  <a:lnTo>
                    <a:pt x="284" y="197"/>
                  </a:lnTo>
                  <a:lnTo>
                    <a:pt x="287" y="196"/>
                  </a:lnTo>
                  <a:lnTo>
                    <a:pt x="296" y="196"/>
                  </a:lnTo>
                  <a:lnTo>
                    <a:pt x="298" y="197"/>
                  </a:lnTo>
                  <a:lnTo>
                    <a:pt x="298" y="199"/>
                  </a:lnTo>
                  <a:lnTo>
                    <a:pt x="297" y="204"/>
                  </a:lnTo>
                  <a:lnTo>
                    <a:pt x="297" y="215"/>
                  </a:lnTo>
                  <a:lnTo>
                    <a:pt x="298" y="221"/>
                  </a:lnTo>
                  <a:lnTo>
                    <a:pt x="299" y="223"/>
                  </a:lnTo>
                  <a:lnTo>
                    <a:pt x="300" y="225"/>
                  </a:lnTo>
                  <a:lnTo>
                    <a:pt x="303" y="228"/>
                  </a:lnTo>
                  <a:lnTo>
                    <a:pt x="307" y="229"/>
                  </a:lnTo>
                  <a:lnTo>
                    <a:pt x="312" y="230"/>
                  </a:lnTo>
                  <a:lnTo>
                    <a:pt x="333" y="232"/>
                  </a:lnTo>
                  <a:lnTo>
                    <a:pt x="341" y="232"/>
                  </a:lnTo>
                  <a:lnTo>
                    <a:pt x="350" y="231"/>
                  </a:lnTo>
                  <a:lnTo>
                    <a:pt x="359" y="227"/>
                  </a:lnTo>
                  <a:lnTo>
                    <a:pt x="401" y="201"/>
                  </a:lnTo>
                  <a:lnTo>
                    <a:pt x="406" y="197"/>
                  </a:lnTo>
                  <a:lnTo>
                    <a:pt x="410" y="192"/>
                  </a:lnTo>
                  <a:lnTo>
                    <a:pt x="414" y="185"/>
                  </a:lnTo>
                  <a:lnTo>
                    <a:pt x="422" y="154"/>
                  </a:lnTo>
                  <a:lnTo>
                    <a:pt x="423" y="147"/>
                  </a:lnTo>
                  <a:lnTo>
                    <a:pt x="427" y="136"/>
                  </a:lnTo>
                  <a:lnTo>
                    <a:pt x="429" y="134"/>
                  </a:lnTo>
                  <a:lnTo>
                    <a:pt x="431" y="133"/>
                  </a:lnTo>
                  <a:lnTo>
                    <a:pt x="440" y="128"/>
                  </a:lnTo>
                  <a:lnTo>
                    <a:pt x="463" y="115"/>
                  </a:lnTo>
                  <a:lnTo>
                    <a:pt x="467" y="112"/>
                  </a:lnTo>
                  <a:lnTo>
                    <a:pt x="475" y="104"/>
                  </a:lnTo>
                  <a:lnTo>
                    <a:pt x="478" y="100"/>
                  </a:lnTo>
                  <a:lnTo>
                    <a:pt x="480" y="96"/>
                  </a:lnTo>
                  <a:lnTo>
                    <a:pt x="482" y="90"/>
                  </a:lnTo>
                  <a:lnTo>
                    <a:pt x="483" y="84"/>
                  </a:lnTo>
                  <a:lnTo>
                    <a:pt x="483" y="56"/>
                  </a:lnTo>
                  <a:lnTo>
                    <a:pt x="483" y="51"/>
                  </a:lnTo>
                  <a:lnTo>
                    <a:pt x="482" y="49"/>
                  </a:lnTo>
                  <a:lnTo>
                    <a:pt x="481" y="48"/>
                  </a:lnTo>
                  <a:lnTo>
                    <a:pt x="475" y="42"/>
                  </a:lnTo>
                  <a:lnTo>
                    <a:pt x="461" y="26"/>
                  </a:lnTo>
                  <a:lnTo>
                    <a:pt x="458" y="23"/>
                  </a:lnTo>
                  <a:lnTo>
                    <a:pt x="456" y="22"/>
                  </a:lnTo>
                  <a:lnTo>
                    <a:pt x="454" y="21"/>
                  </a:lnTo>
                  <a:lnTo>
                    <a:pt x="451" y="21"/>
                  </a:lnTo>
                  <a:lnTo>
                    <a:pt x="446" y="21"/>
                  </a:lnTo>
                  <a:lnTo>
                    <a:pt x="442" y="21"/>
                  </a:lnTo>
                  <a:lnTo>
                    <a:pt x="440" y="22"/>
                  </a:lnTo>
                  <a:lnTo>
                    <a:pt x="439" y="23"/>
                  </a:lnTo>
                  <a:lnTo>
                    <a:pt x="439" y="24"/>
                  </a:lnTo>
                  <a:lnTo>
                    <a:pt x="439" y="26"/>
                  </a:lnTo>
                  <a:lnTo>
                    <a:pt x="440" y="27"/>
                  </a:lnTo>
                  <a:lnTo>
                    <a:pt x="441" y="30"/>
                  </a:lnTo>
                  <a:lnTo>
                    <a:pt x="444" y="33"/>
                  </a:lnTo>
                  <a:lnTo>
                    <a:pt x="444" y="35"/>
                  </a:lnTo>
                  <a:lnTo>
                    <a:pt x="445" y="37"/>
                  </a:lnTo>
                  <a:lnTo>
                    <a:pt x="444" y="43"/>
                  </a:lnTo>
                  <a:lnTo>
                    <a:pt x="443" y="46"/>
                  </a:lnTo>
                  <a:lnTo>
                    <a:pt x="441" y="48"/>
                  </a:lnTo>
                  <a:lnTo>
                    <a:pt x="438" y="50"/>
                  </a:lnTo>
                  <a:lnTo>
                    <a:pt x="433" y="52"/>
                  </a:lnTo>
                  <a:lnTo>
                    <a:pt x="429" y="53"/>
                  </a:lnTo>
                  <a:lnTo>
                    <a:pt x="427" y="53"/>
                  </a:lnTo>
                  <a:lnTo>
                    <a:pt x="426" y="52"/>
                  </a:lnTo>
                  <a:lnTo>
                    <a:pt x="425" y="51"/>
                  </a:lnTo>
                  <a:lnTo>
                    <a:pt x="424" y="50"/>
                  </a:lnTo>
                  <a:lnTo>
                    <a:pt x="424" y="47"/>
                  </a:lnTo>
                  <a:lnTo>
                    <a:pt x="425" y="43"/>
                  </a:lnTo>
                  <a:lnTo>
                    <a:pt x="424" y="40"/>
                  </a:lnTo>
                  <a:lnTo>
                    <a:pt x="417" y="25"/>
                  </a:lnTo>
                  <a:lnTo>
                    <a:pt x="413" y="17"/>
                  </a:lnTo>
                  <a:lnTo>
                    <a:pt x="409" y="14"/>
                  </a:lnTo>
                  <a:lnTo>
                    <a:pt x="399" y="10"/>
                  </a:lnTo>
                  <a:lnTo>
                    <a:pt x="398" y="10"/>
                  </a:lnTo>
                  <a:lnTo>
                    <a:pt x="397" y="10"/>
                  </a:lnTo>
                  <a:lnTo>
                    <a:pt x="395" y="10"/>
                  </a:lnTo>
                  <a:close/>
                </a:path>
              </a:pathLst>
            </a:custGeom>
            <a:solidFill>
              <a:srgbClr val="C1814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0" name="Freeform 21"/>
            <p:cNvSpPr>
              <a:spLocks/>
            </p:cNvSpPr>
            <p:nvPr/>
          </p:nvSpPr>
          <p:spPr bwMode="auto">
            <a:xfrm flipH="1">
              <a:off x="8240619" y="5086729"/>
              <a:ext cx="119236" cy="82472"/>
            </a:xfrm>
            <a:custGeom>
              <a:avLst/>
              <a:gdLst/>
              <a:ahLst/>
              <a:cxnLst>
                <a:cxn ang="0">
                  <a:pos x="43" y="1"/>
                </a:cxn>
                <a:cxn ang="0">
                  <a:pos x="20" y="7"/>
                </a:cxn>
                <a:cxn ang="0">
                  <a:pos x="12" y="10"/>
                </a:cxn>
                <a:cxn ang="0">
                  <a:pos x="7" y="13"/>
                </a:cxn>
                <a:cxn ang="0">
                  <a:pos x="3" y="17"/>
                </a:cxn>
                <a:cxn ang="0">
                  <a:pos x="1" y="19"/>
                </a:cxn>
                <a:cxn ang="0">
                  <a:pos x="0" y="21"/>
                </a:cxn>
                <a:cxn ang="0">
                  <a:pos x="0" y="23"/>
                </a:cxn>
                <a:cxn ang="0">
                  <a:pos x="0" y="25"/>
                </a:cxn>
                <a:cxn ang="0">
                  <a:pos x="0" y="27"/>
                </a:cxn>
                <a:cxn ang="0">
                  <a:pos x="3" y="30"/>
                </a:cxn>
                <a:cxn ang="0">
                  <a:pos x="14" y="38"/>
                </a:cxn>
                <a:cxn ang="0">
                  <a:pos x="45" y="67"/>
                </a:cxn>
                <a:cxn ang="0">
                  <a:pos x="61" y="79"/>
                </a:cxn>
                <a:cxn ang="0">
                  <a:pos x="66" y="82"/>
                </a:cxn>
                <a:cxn ang="0">
                  <a:pos x="68" y="83"/>
                </a:cxn>
                <a:cxn ang="0">
                  <a:pos x="70" y="83"/>
                </a:cxn>
                <a:cxn ang="0">
                  <a:pos x="72" y="82"/>
                </a:cxn>
                <a:cxn ang="0">
                  <a:pos x="74" y="81"/>
                </a:cxn>
                <a:cxn ang="0">
                  <a:pos x="76" y="80"/>
                </a:cxn>
                <a:cxn ang="0">
                  <a:pos x="78" y="79"/>
                </a:cxn>
                <a:cxn ang="0">
                  <a:pos x="80" y="76"/>
                </a:cxn>
                <a:cxn ang="0">
                  <a:pos x="91" y="62"/>
                </a:cxn>
                <a:cxn ang="0">
                  <a:pos x="94" y="59"/>
                </a:cxn>
                <a:cxn ang="0">
                  <a:pos x="97" y="58"/>
                </a:cxn>
                <a:cxn ang="0">
                  <a:pos x="109" y="53"/>
                </a:cxn>
                <a:cxn ang="0">
                  <a:pos x="112" y="53"/>
                </a:cxn>
                <a:cxn ang="0">
                  <a:pos x="116" y="51"/>
                </a:cxn>
                <a:cxn ang="0">
                  <a:pos x="118" y="50"/>
                </a:cxn>
                <a:cxn ang="0">
                  <a:pos x="120" y="48"/>
                </a:cxn>
                <a:cxn ang="0">
                  <a:pos x="120" y="47"/>
                </a:cxn>
                <a:cxn ang="0">
                  <a:pos x="118" y="44"/>
                </a:cxn>
                <a:cxn ang="0">
                  <a:pos x="109" y="37"/>
                </a:cxn>
                <a:cxn ang="0">
                  <a:pos x="85" y="14"/>
                </a:cxn>
                <a:cxn ang="0">
                  <a:pos x="72" y="5"/>
                </a:cxn>
                <a:cxn ang="0">
                  <a:pos x="65" y="1"/>
                </a:cxn>
                <a:cxn ang="0">
                  <a:pos x="59" y="0"/>
                </a:cxn>
                <a:cxn ang="0">
                  <a:pos x="43" y="1"/>
                </a:cxn>
              </a:cxnLst>
              <a:rect l="0" t="0" r="r" b="b"/>
              <a:pathLst>
                <a:path w="120" h="83">
                  <a:moveTo>
                    <a:pt x="43" y="1"/>
                  </a:moveTo>
                  <a:lnTo>
                    <a:pt x="20" y="7"/>
                  </a:lnTo>
                  <a:lnTo>
                    <a:pt x="12" y="10"/>
                  </a:lnTo>
                  <a:lnTo>
                    <a:pt x="7" y="13"/>
                  </a:lnTo>
                  <a:lnTo>
                    <a:pt x="3" y="17"/>
                  </a:lnTo>
                  <a:lnTo>
                    <a:pt x="1" y="19"/>
                  </a:lnTo>
                  <a:lnTo>
                    <a:pt x="0" y="21"/>
                  </a:lnTo>
                  <a:lnTo>
                    <a:pt x="0" y="23"/>
                  </a:lnTo>
                  <a:lnTo>
                    <a:pt x="0" y="25"/>
                  </a:lnTo>
                  <a:lnTo>
                    <a:pt x="0" y="27"/>
                  </a:lnTo>
                  <a:lnTo>
                    <a:pt x="3" y="30"/>
                  </a:lnTo>
                  <a:lnTo>
                    <a:pt x="14" y="38"/>
                  </a:lnTo>
                  <a:lnTo>
                    <a:pt x="45" y="67"/>
                  </a:lnTo>
                  <a:lnTo>
                    <a:pt x="61" y="79"/>
                  </a:lnTo>
                  <a:lnTo>
                    <a:pt x="66" y="82"/>
                  </a:lnTo>
                  <a:lnTo>
                    <a:pt x="68" y="83"/>
                  </a:lnTo>
                  <a:lnTo>
                    <a:pt x="70" y="83"/>
                  </a:lnTo>
                  <a:lnTo>
                    <a:pt x="72" y="82"/>
                  </a:lnTo>
                  <a:lnTo>
                    <a:pt x="74" y="81"/>
                  </a:lnTo>
                  <a:lnTo>
                    <a:pt x="76" y="80"/>
                  </a:lnTo>
                  <a:lnTo>
                    <a:pt x="78" y="79"/>
                  </a:lnTo>
                  <a:lnTo>
                    <a:pt x="80" y="76"/>
                  </a:lnTo>
                  <a:lnTo>
                    <a:pt x="91" y="62"/>
                  </a:lnTo>
                  <a:lnTo>
                    <a:pt x="94" y="59"/>
                  </a:lnTo>
                  <a:lnTo>
                    <a:pt x="97" y="58"/>
                  </a:lnTo>
                  <a:lnTo>
                    <a:pt x="109" y="53"/>
                  </a:lnTo>
                  <a:lnTo>
                    <a:pt x="112" y="53"/>
                  </a:lnTo>
                  <a:lnTo>
                    <a:pt x="116" y="51"/>
                  </a:lnTo>
                  <a:lnTo>
                    <a:pt x="118" y="50"/>
                  </a:lnTo>
                  <a:lnTo>
                    <a:pt x="120" y="48"/>
                  </a:lnTo>
                  <a:lnTo>
                    <a:pt x="120" y="47"/>
                  </a:lnTo>
                  <a:lnTo>
                    <a:pt x="118" y="44"/>
                  </a:lnTo>
                  <a:lnTo>
                    <a:pt x="109" y="37"/>
                  </a:lnTo>
                  <a:lnTo>
                    <a:pt x="85" y="14"/>
                  </a:lnTo>
                  <a:lnTo>
                    <a:pt x="72" y="5"/>
                  </a:lnTo>
                  <a:lnTo>
                    <a:pt x="65" y="1"/>
                  </a:lnTo>
                  <a:lnTo>
                    <a:pt x="59" y="0"/>
                  </a:lnTo>
                  <a:lnTo>
                    <a:pt x="43" y="1"/>
                  </a:lnTo>
                  <a:close/>
                </a:path>
              </a:pathLst>
            </a:custGeom>
            <a:solidFill>
              <a:srgbClr val="DFBE9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22"/>
            <p:cNvSpPr>
              <a:spLocks/>
            </p:cNvSpPr>
            <p:nvPr/>
          </p:nvSpPr>
          <p:spPr bwMode="auto">
            <a:xfrm flipH="1">
              <a:off x="8298250" y="5126474"/>
              <a:ext cx="94396" cy="157988"/>
            </a:xfrm>
            <a:custGeom>
              <a:avLst/>
              <a:gdLst/>
              <a:ahLst/>
              <a:cxnLst>
                <a:cxn ang="0">
                  <a:pos x="22" y="0"/>
                </a:cxn>
                <a:cxn ang="0">
                  <a:pos x="20" y="3"/>
                </a:cxn>
                <a:cxn ang="0">
                  <a:pos x="18" y="7"/>
                </a:cxn>
                <a:cxn ang="0">
                  <a:pos x="8" y="28"/>
                </a:cxn>
                <a:cxn ang="0">
                  <a:pos x="2" y="42"/>
                </a:cxn>
                <a:cxn ang="0">
                  <a:pos x="0" y="58"/>
                </a:cxn>
                <a:cxn ang="0">
                  <a:pos x="0" y="76"/>
                </a:cxn>
                <a:cxn ang="0">
                  <a:pos x="1" y="91"/>
                </a:cxn>
                <a:cxn ang="0">
                  <a:pos x="3" y="97"/>
                </a:cxn>
                <a:cxn ang="0">
                  <a:pos x="4" y="99"/>
                </a:cxn>
                <a:cxn ang="0">
                  <a:pos x="11" y="105"/>
                </a:cxn>
                <a:cxn ang="0">
                  <a:pos x="13" y="107"/>
                </a:cxn>
                <a:cxn ang="0">
                  <a:pos x="44" y="135"/>
                </a:cxn>
                <a:cxn ang="0">
                  <a:pos x="72" y="155"/>
                </a:cxn>
                <a:cxn ang="0">
                  <a:pos x="78" y="158"/>
                </a:cxn>
                <a:cxn ang="0">
                  <a:pos x="81" y="159"/>
                </a:cxn>
                <a:cxn ang="0">
                  <a:pos x="83" y="158"/>
                </a:cxn>
                <a:cxn ang="0">
                  <a:pos x="84" y="157"/>
                </a:cxn>
                <a:cxn ang="0">
                  <a:pos x="85" y="155"/>
                </a:cxn>
                <a:cxn ang="0">
                  <a:pos x="87" y="146"/>
                </a:cxn>
                <a:cxn ang="0">
                  <a:pos x="87" y="141"/>
                </a:cxn>
                <a:cxn ang="0">
                  <a:pos x="84" y="128"/>
                </a:cxn>
                <a:cxn ang="0">
                  <a:pos x="84" y="121"/>
                </a:cxn>
                <a:cxn ang="0">
                  <a:pos x="84" y="94"/>
                </a:cxn>
                <a:cxn ang="0">
                  <a:pos x="85" y="85"/>
                </a:cxn>
                <a:cxn ang="0">
                  <a:pos x="86" y="81"/>
                </a:cxn>
                <a:cxn ang="0">
                  <a:pos x="94" y="62"/>
                </a:cxn>
                <a:cxn ang="0">
                  <a:pos x="95" y="59"/>
                </a:cxn>
                <a:cxn ang="0">
                  <a:pos x="95" y="56"/>
                </a:cxn>
                <a:cxn ang="0">
                  <a:pos x="94" y="55"/>
                </a:cxn>
                <a:cxn ang="0">
                  <a:pos x="93" y="53"/>
                </a:cxn>
                <a:cxn ang="0">
                  <a:pos x="90" y="51"/>
                </a:cxn>
                <a:cxn ang="0">
                  <a:pos x="83" y="49"/>
                </a:cxn>
                <a:cxn ang="0">
                  <a:pos x="52" y="28"/>
                </a:cxn>
                <a:cxn ang="0">
                  <a:pos x="45" y="22"/>
                </a:cxn>
                <a:cxn ang="0">
                  <a:pos x="28" y="2"/>
                </a:cxn>
                <a:cxn ang="0">
                  <a:pos x="26" y="0"/>
                </a:cxn>
                <a:cxn ang="0">
                  <a:pos x="24" y="0"/>
                </a:cxn>
                <a:cxn ang="0">
                  <a:pos x="22" y="0"/>
                </a:cxn>
              </a:cxnLst>
              <a:rect l="0" t="0" r="r" b="b"/>
              <a:pathLst>
                <a:path w="95" h="159">
                  <a:moveTo>
                    <a:pt x="22" y="0"/>
                  </a:moveTo>
                  <a:lnTo>
                    <a:pt x="20" y="3"/>
                  </a:lnTo>
                  <a:lnTo>
                    <a:pt x="18" y="7"/>
                  </a:lnTo>
                  <a:lnTo>
                    <a:pt x="8" y="28"/>
                  </a:lnTo>
                  <a:lnTo>
                    <a:pt x="2" y="42"/>
                  </a:lnTo>
                  <a:lnTo>
                    <a:pt x="0" y="58"/>
                  </a:lnTo>
                  <a:lnTo>
                    <a:pt x="0" y="76"/>
                  </a:lnTo>
                  <a:lnTo>
                    <a:pt x="1" y="91"/>
                  </a:lnTo>
                  <a:lnTo>
                    <a:pt x="3" y="97"/>
                  </a:lnTo>
                  <a:lnTo>
                    <a:pt x="4" y="99"/>
                  </a:lnTo>
                  <a:lnTo>
                    <a:pt x="11" y="105"/>
                  </a:lnTo>
                  <a:lnTo>
                    <a:pt x="13" y="107"/>
                  </a:lnTo>
                  <a:lnTo>
                    <a:pt x="44" y="135"/>
                  </a:lnTo>
                  <a:lnTo>
                    <a:pt x="72" y="155"/>
                  </a:lnTo>
                  <a:lnTo>
                    <a:pt x="78" y="158"/>
                  </a:lnTo>
                  <a:lnTo>
                    <a:pt x="81" y="159"/>
                  </a:lnTo>
                  <a:lnTo>
                    <a:pt x="83" y="158"/>
                  </a:lnTo>
                  <a:lnTo>
                    <a:pt x="84" y="157"/>
                  </a:lnTo>
                  <a:lnTo>
                    <a:pt x="85" y="155"/>
                  </a:lnTo>
                  <a:lnTo>
                    <a:pt x="87" y="146"/>
                  </a:lnTo>
                  <a:lnTo>
                    <a:pt x="87" y="141"/>
                  </a:lnTo>
                  <a:lnTo>
                    <a:pt x="84" y="128"/>
                  </a:lnTo>
                  <a:lnTo>
                    <a:pt x="84" y="121"/>
                  </a:lnTo>
                  <a:lnTo>
                    <a:pt x="84" y="94"/>
                  </a:lnTo>
                  <a:lnTo>
                    <a:pt x="85" y="85"/>
                  </a:lnTo>
                  <a:lnTo>
                    <a:pt x="86" y="81"/>
                  </a:lnTo>
                  <a:lnTo>
                    <a:pt x="94" y="62"/>
                  </a:lnTo>
                  <a:lnTo>
                    <a:pt x="95" y="59"/>
                  </a:lnTo>
                  <a:lnTo>
                    <a:pt x="95" y="56"/>
                  </a:lnTo>
                  <a:lnTo>
                    <a:pt x="94" y="55"/>
                  </a:lnTo>
                  <a:lnTo>
                    <a:pt x="93" y="53"/>
                  </a:lnTo>
                  <a:lnTo>
                    <a:pt x="90" y="51"/>
                  </a:lnTo>
                  <a:lnTo>
                    <a:pt x="83" y="49"/>
                  </a:lnTo>
                  <a:lnTo>
                    <a:pt x="52" y="28"/>
                  </a:lnTo>
                  <a:lnTo>
                    <a:pt x="45" y="22"/>
                  </a:lnTo>
                  <a:lnTo>
                    <a:pt x="28" y="2"/>
                  </a:lnTo>
                  <a:lnTo>
                    <a:pt x="26" y="0"/>
                  </a:lnTo>
                  <a:lnTo>
                    <a:pt x="24" y="0"/>
                  </a:lnTo>
                  <a:lnTo>
                    <a:pt x="22" y="0"/>
                  </a:lnTo>
                  <a:close/>
                </a:path>
              </a:pathLst>
            </a:custGeom>
            <a:solidFill>
              <a:srgbClr val="DFBE9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2" name="Freeform 23"/>
            <p:cNvSpPr>
              <a:spLocks/>
            </p:cNvSpPr>
            <p:nvPr/>
          </p:nvSpPr>
          <p:spPr bwMode="auto">
            <a:xfrm flipH="1">
              <a:off x="8227702" y="5186092"/>
              <a:ext cx="73529" cy="115262"/>
            </a:xfrm>
            <a:custGeom>
              <a:avLst/>
              <a:gdLst/>
              <a:ahLst/>
              <a:cxnLst>
                <a:cxn ang="0">
                  <a:pos x="74" y="38"/>
                </a:cxn>
                <a:cxn ang="0">
                  <a:pos x="73" y="21"/>
                </a:cxn>
                <a:cxn ang="0">
                  <a:pos x="71" y="13"/>
                </a:cxn>
                <a:cxn ang="0">
                  <a:pos x="68" y="7"/>
                </a:cxn>
                <a:cxn ang="0">
                  <a:pos x="67" y="4"/>
                </a:cxn>
                <a:cxn ang="0">
                  <a:pos x="65" y="1"/>
                </a:cxn>
                <a:cxn ang="0">
                  <a:pos x="64" y="0"/>
                </a:cxn>
                <a:cxn ang="0">
                  <a:pos x="64" y="0"/>
                </a:cxn>
                <a:cxn ang="0">
                  <a:pos x="63" y="1"/>
                </a:cxn>
                <a:cxn ang="0">
                  <a:pos x="63" y="2"/>
                </a:cxn>
                <a:cxn ang="0">
                  <a:pos x="60" y="6"/>
                </a:cxn>
                <a:cxn ang="0">
                  <a:pos x="58" y="6"/>
                </a:cxn>
                <a:cxn ang="0">
                  <a:pos x="56" y="7"/>
                </a:cxn>
                <a:cxn ang="0">
                  <a:pos x="47" y="7"/>
                </a:cxn>
                <a:cxn ang="0">
                  <a:pos x="36" y="7"/>
                </a:cxn>
                <a:cxn ang="0">
                  <a:pos x="33" y="6"/>
                </a:cxn>
                <a:cxn ang="0">
                  <a:pos x="24" y="3"/>
                </a:cxn>
                <a:cxn ang="0">
                  <a:pos x="20" y="1"/>
                </a:cxn>
                <a:cxn ang="0">
                  <a:pos x="18" y="1"/>
                </a:cxn>
                <a:cxn ang="0">
                  <a:pos x="17" y="1"/>
                </a:cxn>
                <a:cxn ang="0">
                  <a:pos x="14" y="1"/>
                </a:cxn>
                <a:cxn ang="0">
                  <a:pos x="13" y="3"/>
                </a:cxn>
                <a:cxn ang="0">
                  <a:pos x="11" y="5"/>
                </a:cxn>
                <a:cxn ang="0">
                  <a:pos x="8" y="15"/>
                </a:cxn>
                <a:cxn ang="0">
                  <a:pos x="8" y="18"/>
                </a:cxn>
                <a:cxn ang="0">
                  <a:pos x="1" y="64"/>
                </a:cxn>
                <a:cxn ang="0">
                  <a:pos x="0" y="72"/>
                </a:cxn>
                <a:cxn ang="0">
                  <a:pos x="5" y="96"/>
                </a:cxn>
                <a:cxn ang="0">
                  <a:pos x="8" y="105"/>
                </a:cxn>
                <a:cxn ang="0">
                  <a:pos x="9" y="106"/>
                </a:cxn>
                <a:cxn ang="0">
                  <a:pos x="11" y="108"/>
                </a:cxn>
                <a:cxn ang="0">
                  <a:pos x="19" y="111"/>
                </a:cxn>
                <a:cxn ang="0">
                  <a:pos x="35" y="116"/>
                </a:cxn>
                <a:cxn ang="0">
                  <a:pos x="42" y="116"/>
                </a:cxn>
                <a:cxn ang="0">
                  <a:pos x="45" y="116"/>
                </a:cxn>
                <a:cxn ang="0">
                  <a:pos x="58" y="113"/>
                </a:cxn>
                <a:cxn ang="0">
                  <a:pos x="61" y="112"/>
                </a:cxn>
                <a:cxn ang="0">
                  <a:pos x="68" y="108"/>
                </a:cxn>
                <a:cxn ang="0">
                  <a:pos x="70" y="106"/>
                </a:cxn>
                <a:cxn ang="0">
                  <a:pos x="73" y="102"/>
                </a:cxn>
                <a:cxn ang="0">
                  <a:pos x="73" y="100"/>
                </a:cxn>
                <a:cxn ang="0">
                  <a:pos x="73" y="97"/>
                </a:cxn>
                <a:cxn ang="0">
                  <a:pos x="73" y="94"/>
                </a:cxn>
                <a:cxn ang="0">
                  <a:pos x="72" y="86"/>
                </a:cxn>
                <a:cxn ang="0">
                  <a:pos x="74" y="38"/>
                </a:cxn>
              </a:cxnLst>
              <a:rect l="0" t="0" r="r" b="b"/>
              <a:pathLst>
                <a:path w="74" h="116">
                  <a:moveTo>
                    <a:pt x="74" y="38"/>
                  </a:moveTo>
                  <a:lnTo>
                    <a:pt x="73" y="21"/>
                  </a:lnTo>
                  <a:lnTo>
                    <a:pt x="71" y="13"/>
                  </a:lnTo>
                  <a:lnTo>
                    <a:pt x="68" y="7"/>
                  </a:lnTo>
                  <a:lnTo>
                    <a:pt x="67" y="4"/>
                  </a:lnTo>
                  <a:lnTo>
                    <a:pt x="65" y="1"/>
                  </a:lnTo>
                  <a:lnTo>
                    <a:pt x="64" y="0"/>
                  </a:lnTo>
                  <a:lnTo>
                    <a:pt x="64" y="0"/>
                  </a:lnTo>
                  <a:lnTo>
                    <a:pt x="63" y="1"/>
                  </a:lnTo>
                  <a:lnTo>
                    <a:pt x="63" y="2"/>
                  </a:lnTo>
                  <a:lnTo>
                    <a:pt x="60" y="6"/>
                  </a:lnTo>
                  <a:lnTo>
                    <a:pt x="58" y="6"/>
                  </a:lnTo>
                  <a:lnTo>
                    <a:pt x="56" y="7"/>
                  </a:lnTo>
                  <a:lnTo>
                    <a:pt x="47" y="7"/>
                  </a:lnTo>
                  <a:lnTo>
                    <a:pt x="36" y="7"/>
                  </a:lnTo>
                  <a:lnTo>
                    <a:pt x="33" y="6"/>
                  </a:lnTo>
                  <a:lnTo>
                    <a:pt x="24" y="3"/>
                  </a:lnTo>
                  <a:lnTo>
                    <a:pt x="20" y="1"/>
                  </a:lnTo>
                  <a:lnTo>
                    <a:pt x="18" y="1"/>
                  </a:lnTo>
                  <a:lnTo>
                    <a:pt x="17" y="1"/>
                  </a:lnTo>
                  <a:lnTo>
                    <a:pt x="14" y="1"/>
                  </a:lnTo>
                  <a:lnTo>
                    <a:pt x="13" y="3"/>
                  </a:lnTo>
                  <a:lnTo>
                    <a:pt x="11" y="5"/>
                  </a:lnTo>
                  <a:lnTo>
                    <a:pt x="8" y="15"/>
                  </a:lnTo>
                  <a:lnTo>
                    <a:pt x="8" y="18"/>
                  </a:lnTo>
                  <a:lnTo>
                    <a:pt x="1" y="64"/>
                  </a:lnTo>
                  <a:lnTo>
                    <a:pt x="0" y="72"/>
                  </a:lnTo>
                  <a:lnTo>
                    <a:pt x="5" y="96"/>
                  </a:lnTo>
                  <a:lnTo>
                    <a:pt x="8" y="105"/>
                  </a:lnTo>
                  <a:lnTo>
                    <a:pt x="9" y="106"/>
                  </a:lnTo>
                  <a:lnTo>
                    <a:pt x="11" y="108"/>
                  </a:lnTo>
                  <a:lnTo>
                    <a:pt x="19" y="111"/>
                  </a:lnTo>
                  <a:lnTo>
                    <a:pt x="35" y="116"/>
                  </a:lnTo>
                  <a:lnTo>
                    <a:pt x="42" y="116"/>
                  </a:lnTo>
                  <a:lnTo>
                    <a:pt x="45" y="116"/>
                  </a:lnTo>
                  <a:lnTo>
                    <a:pt x="58" y="113"/>
                  </a:lnTo>
                  <a:lnTo>
                    <a:pt x="61" y="112"/>
                  </a:lnTo>
                  <a:lnTo>
                    <a:pt x="68" y="108"/>
                  </a:lnTo>
                  <a:lnTo>
                    <a:pt x="70" y="106"/>
                  </a:lnTo>
                  <a:lnTo>
                    <a:pt x="73" y="102"/>
                  </a:lnTo>
                  <a:lnTo>
                    <a:pt x="73" y="100"/>
                  </a:lnTo>
                  <a:lnTo>
                    <a:pt x="73" y="97"/>
                  </a:lnTo>
                  <a:lnTo>
                    <a:pt x="73" y="94"/>
                  </a:lnTo>
                  <a:lnTo>
                    <a:pt x="72" y="86"/>
                  </a:lnTo>
                  <a:lnTo>
                    <a:pt x="74" y="38"/>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3" name="Freeform 24"/>
            <p:cNvSpPr>
              <a:spLocks/>
            </p:cNvSpPr>
            <p:nvPr/>
          </p:nvSpPr>
          <p:spPr bwMode="auto">
            <a:xfrm flipH="1">
              <a:off x="8229690" y="5143366"/>
              <a:ext cx="45707" cy="38752"/>
            </a:xfrm>
            <a:custGeom>
              <a:avLst/>
              <a:gdLst/>
              <a:ahLst/>
              <a:cxnLst>
                <a:cxn ang="0">
                  <a:pos x="32" y="1"/>
                </a:cxn>
                <a:cxn ang="0">
                  <a:pos x="28" y="5"/>
                </a:cxn>
                <a:cxn ang="0">
                  <a:pos x="26" y="6"/>
                </a:cxn>
                <a:cxn ang="0">
                  <a:pos x="24" y="7"/>
                </a:cxn>
                <a:cxn ang="0">
                  <a:pos x="14" y="13"/>
                </a:cxn>
                <a:cxn ang="0">
                  <a:pos x="10" y="16"/>
                </a:cxn>
                <a:cxn ang="0">
                  <a:pos x="4" y="23"/>
                </a:cxn>
                <a:cxn ang="0">
                  <a:pos x="1" y="27"/>
                </a:cxn>
                <a:cxn ang="0">
                  <a:pos x="0" y="30"/>
                </a:cxn>
                <a:cxn ang="0">
                  <a:pos x="1" y="32"/>
                </a:cxn>
                <a:cxn ang="0">
                  <a:pos x="2" y="33"/>
                </a:cxn>
                <a:cxn ang="0">
                  <a:pos x="5" y="37"/>
                </a:cxn>
                <a:cxn ang="0">
                  <a:pos x="9" y="39"/>
                </a:cxn>
                <a:cxn ang="0">
                  <a:pos x="10" y="39"/>
                </a:cxn>
                <a:cxn ang="0">
                  <a:pos x="11" y="39"/>
                </a:cxn>
                <a:cxn ang="0">
                  <a:pos x="12" y="39"/>
                </a:cxn>
                <a:cxn ang="0">
                  <a:pos x="12" y="38"/>
                </a:cxn>
                <a:cxn ang="0">
                  <a:pos x="13" y="36"/>
                </a:cxn>
                <a:cxn ang="0">
                  <a:pos x="13" y="30"/>
                </a:cxn>
                <a:cxn ang="0">
                  <a:pos x="14" y="26"/>
                </a:cxn>
                <a:cxn ang="0">
                  <a:pos x="15" y="24"/>
                </a:cxn>
                <a:cxn ang="0">
                  <a:pos x="20" y="19"/>
                </a:cxn>
                <a:cxn ang="0">
                  <a:pos x="23" y="17"/>
                </a:cxn>
                <a:cxn ang="0">
                  <a:pos x="25" y="16"/>
                </a:cxn>
                <a:cxn ang="0">
                  <a:pos x="25" y="16"/>
                </a:cxn>
                <a:cxn ang="0">
                  <a:pos x="25" y="17"/>
                </a:cxn>
                <a:cxn ang="0">
                  <a:pos x="25" y="19"/>
                </a:cxn>
                <a:cxn ang="0">
                  <a:pos x="23" y="25"/>
                </a:cxn>
                <a:cxn ang="0">
                  <a:pos x="21" y="31"/>
                </a:cxn>
                <a:cxn ang="0">
                  <a:pos x="21" y="33"/>
                </a:cxn>
                <a:cxn ang="0">
                  <a:pos x="21" y="35"/>
                </a:cxn>
                <a:cxn ang="0">
                  <a:pos x="22" y="37"/>
                </a:cxn>
                <a:cxn ang="0">
                  <a:pos x="24" y="38"/>
                </a:cxn>
                <a:cxn ang="0">
                  <a:pos x="28" y="39"/>
                </a:cxn>
                <a:cxn ang="0">
                  <a:pos x="36" y="39"/>
                </a:cxn>
                <a:cxn ang="0">
                  <a:pos x="41" y="37"/>
                </a:cxn>
                <a:cxn ang="0">
                  <a:pos x="44" y="36"/>
                </a:cxn>
                <a:cxn ang="0">
                  <a:pos x="45" y="33"/>
                </a:cxn>
                <a:cxn ang="0">
                  <a:pos x="46" y="32"/>
                </a:cxn>
                <a:cxn ang="0">
                  <a:pos x="46" y="30"/>
                </a:cxn>
                <a:cxn ang="0">
                  <a:pos x="44" y="24"/>
                </a:cxn>
                <a:cxn ang="0">
                  <a:pos x="36" y="3"/>
                </a:cxn>
                <a:cxn ang="0">
                  <a:pos x="35" y="1"/>
                </a:cxn>
                <a:cxn ang="0">
                  <a:pos x="34" y="0"/>
                </a:cxn>
                <a:cxn ang="0">
                  <a:pos x="33" y="0"/>
                </a:cxn>
                <a:cxn ang="0">
                  <a:pos x="32" y="1"/>
                </a:cxn>
              </a:cxnLst>
              <a:rect l="0" t="0" r="r" b="b"/>
              <a:pathLst>
                <a:path w="46" h="39">
                  <a:moveTo>
                    <a:pt x="32" y="1"/>
                  </a:moveTo>
                  <a:lnTo>
                    <a:pt x="28" y="5"/>
                  </a:lnTo>
                  <a:lnTo>
                    <a:pt x="26" y="6"/>
                  </a:lnTo>
                  <a:lnTo>
                    <a:pt x="24" y="7"/>
                  </a:lnTo>
                  <a:lnTo>
                    <a:pt x="14" y="13"/>
                  </a:lnTo>
                  <a:lnTo>
                    <a:pt x="10" y="16"/>
                  </a:lnTo>
                  <a:lnTo>
                    <a:pt x="4" y="23"/>
                  </a:lnTo>
                  <a:lnTo>
                    <a:pt x="1" y="27"/>
                  </a:lnTo>
                  <a:lnTo>
                    <a:pt x="0" y="30"/>
                  </a:lnTo>
                  <a:lnTo>
                    <a:pt x="1" y="32"/>
                  </a:lnTo>
                  <a:lnTo>
                    <a:pt x="2" y="33"/>
                  </a:lnTo>
                  <a:lnTo>
                    <a:pt x="5" y="37"/>
                  </a:lnTo>
                  <a:lnTo>
                    <a:pt x="9" y="39"/>
                  </a:lnTo>
                  <a:lnTo>
                    <a:pt x="10" y="39"/>
                  </a:lnTo>
                  <a:lnTo>
                    <a:pt x="11" y="39"/>
                  </a:lnTo>
                  <a:lnTo>
                    <a:pt x="12" y="39"/>
                  </a:lnTo>
                  <a:lnTo>
                    <a:pt x="12" y="38"/>
                  </a:lnTo>
                  <a:lnTo>
                    <a:pt x="13" y="36"/>
                  </a:lnTo>
                  <a:lnTo>
                    <a:pt x="13" y="30"/>
                  </a:lnTo>
                  <a:lnTo>
                    <a:pt x="14" y="26"/>
                  </a:lnTo>
                  <a:lnTo>
                    <a:pt x="15" y="24"/>
                  </a:lnTo>
                  <a:lnTo>
                    <a:pt x="20" y="19"/>
                  </a:lnTo>
                  <a:lnTo>
                    <a:pt x="23" y="17"/>
                  </a:lnTo>
                  <a:lnTo>
                    <a:pt x="25" y="16"/>
                  </a:lnTo>
                  <a:lnTo>
                    <a:pt x="25" y="16"/>
                  </a:lnTo>
                  <a:lnTo>
                    <a:pt x="25" y="17"/>
                  </a:lnTo>
                  <a:lnTo>
                    <a:pt x="25" y="19"/>
                  </a:lnTo>
                  <a:lnTo>
                    <a:pt x="23" y="25"/>
                  </a:lnTo>
                  <a:lnTo>
                    <a:pt x="21" y="31"/>
                  </a:lnTo>
                  <a:lnTo>
                    <a:pt x="21" y="33"/>
                  </a:lnTo>
                  <a:lnTo>
                    <a:pt x="21" y="35"/>
                  </a:lnTo>
                  <a:lnTo>
                    <a:pt x="22" y="37"/>
                  </a:lnTo>
                  <a:lnTo>
                    <a:pt x="24" y="38"/>
                  </a:lnTo>
                  <a:lnTo>
                    <a:pt x="28" y="39"/>
                  </a:lnTo>
                  <a:lnTo>
                    <a:pt x="36" y="39"/>
                  </a:lnTo>
                  <a:lnTo>
                    <a:pt x="41" y="37"/>
                  </a:lnTo>
                  <a:lnTo>
                    <a:pt x="44" y="36"/>
                  </a:lnTo>
                  <a:lnTo>
                    <a:pt x="45" y="33"/>
                  </a:lnTo>
                  <a:lnTo>
                    <a:pt x="46" y="32"/>
                  </a:lnTo>
                  <a:lnTo>
                    <a:pt x="46" y="30"/>
                  </a:lnTo>
                  <a:lnTo>
                    <a:pt x="44" y="24"/>
                  </a:lnTo>
                  <a:lnTo>
                    <a:pt x="36" y="3"/>
                  </a:lnTo>
                  <a:lnTo>
                    <a:pt x="35" y="1"/>
                  </a:lnTo>
                  <a:lnTo>
                    <a:pt x="34" y="0"/>
                  </a:lnTo>
                  <a:lnTo>
                    <a:pt x="33" y="0"/>
                  </a:lnTo>
                  <a:lnTo>
                    <a:pt x="32" y="1"/>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 name="Freeform 25"/>
            <p:cNvSpPr>
              <a:spLocks/>
            </p:cNvSpPr>
            <p:nvPr/>
          </p:nvSpPr>
          <p:spPr bwMode="auto">
            <a:xfrm flipH="1">
              <a:off x="8159141" y="5163239"/>
              <a:ext cx="63593" cy="123211"/>
            </a:xfrm>
            <a:custGeom>
              <a:avLst/>
              <a:gdLst/>
              <a:ahLst/>
              <a:cxnLst>
                <a:cxn ang="0">
                  <a:pos x="60" y="13"/>
                </a:cxn>
                <a:cxn ang="0">
                  <a:pos x="59" y="12"/>
                </a:cxn>
                <a:cxn ang="0">
                  <a:pos x="57" y="13"/>
                </a:cxn>
                <a:cxn ang="0">
                  <a:pos x="55" y="13"/>
                </a:cxn>
                <a:cxn ang="0">
                  <a:pos x="53" y="15"/>
                </a:cxn>
                <a:cxn ang="0">
                  <a:pos x="48" y="17"/>
                </a:cxn>
                <a:cxn ang="0">
                  <a:pos x="46" y="18"/>
                </a:cxn>
                <a:cxn ang="0">
                  <a:pos x="44" y="18"/>
                </a:cxn>
                <a:cxn ang="0">
                  <a:pos x="40" y="18"/>
                </a:cxn>
                <a:cxn ang="0">
                  <a:pos x="36" y="16"/>
                </a:cxn>
                <a:cxn ang="0">
                  <a:pos x="29" y="11"/>
                </a:cxn>
                <a:cxn ang="0">
                  <a:pos x="25" y="8"/>
                </a:cxn>
                <a:cxn ang="0">
                  <a:pos x="21" y="2"/>
                </a:cxn>
                <a:cxn ang="0">
                  <a:pos x="20" y="0"/>
                </a:cxn>
                <a:cxn ang="0">
                  <a:pos x="19" y="0"/>
                </a:cxn>
                <a:cxn ang="0">
                  <a:pos x="18" y="0"/>
                </a:cxn>
                <a:cxn ang="0">
                  <a:pos x="17" y="2"/>
                </a:cxn>
                <a:cxn ang="0">
                  <a:pos x="16" y="4"/>
                </a:cxn>
                <a:cxn ang="0">
                  <a:pos x="13" y="24"/>
                </a:cxn>
                <a:cxn ang="0">
                  <a:pos x="4" y="52"/>
                </a:cxn>
                <a:cxn ang="0">
                  <a:pos x="0" y="89"/>
                </a:cxn>
                <a:cxn ang="0">
                  <a:pos x="0" y="106"/>
                </a:cxn>
                <a:cxn ang="0">
                  <a:pos x="0" y="109"/>
                </a:cxn>
                <a:cxn ang="0">
                  <a:pos x="0" y="111"/>
                </a:cxn>
                <a:cxn ang="0">
                  <a:pos x="1" y="112"/>
                </a:cxn>
                <a:cxn ang="0">
                  <a:pos x="3" y="116"/>
                </a:cxn>
                <a:cxn ang="0">
                  <a:pos x="10" y="120"/>
                </a:cxn>
                <a:cxn ang="0">
                  <a:pos x="23" y="124"/>
                </a:cxn>
                <a:cxn ang="0">
                  <a:pos x="29" y="124"/>
                </a:cxn>
                <a:cxn ang="0">
                  <a:pos x="35" y="123"/>
                </a:cxn>
                <a:cxn ang="0">
                  <a:pos x="41" y="120"/>
                </a:cxn>
                <a:cxn ang="0">
                  <a:pos x="47" y="116"/>
                </a:cxn>
                <a:cxn ang="0">
                  <a:pos x="49" y="113"/>
                </a:cxn>
                <a:cxn ang="0">
                  <a:pos x="51" y="110"/>
                </a:cxn>
                <a:cxn ang="0">
                  <a:pos x="52" y="107"/>
                </a:cxn>
                <a:cxn ang="0">
                  <a:pos x="52" y="103"/>
                </a:cxn>
                <a:cxn ang="0">
                  <a:pos x="52" y="74"/>
                </a:cxn>
                <a:cxn ang="0">
                  <a:pos x="59" y="44"/>
                </a:cxn>
                <a:cxn ang="0">
                  <a:pos x="61" y="39"/>
                </a:cxn>
                <a:cxn ang="0">
                  <a:pos x="63" y="29"/>
                </a:cxn>
                <a:cxn ang="0">
                  <a:pos x="64" y="18"/>
                </a:cxn>
                <a:cxn ang="0">
                  <a:pos x="62" y="14"/>
                </a:cxn>
                <a:cxn ang="0">
                  <a:pos x="60" y="13"/>
                </a:cxn>
              </a:cxnLst>
              <a:rect l="0" t="0" r="r" b="b"/>
              <a:pathLst>
                <a:path w="64" h="124">
                  <a:moveTo>
                    <a:pt x="60" y="13"/>
                  </a:moveTo>
                  <a:lnTo>
                    <a:pt x="59" y="12"/>
                  </a:lnTo>
                  <a:lnTo>
                    <a:pt x="57" y="13"/>
                  </a:lnTo>
                  <a:lnTo>
                    <a:pt x="55" y="13"/>
                  </a:lnTo>
                  <a:lnTo>
                    <a:pt x="53" y="15"/>
                  </a:lnTo>
                  <a:lnTo>
                    <a:pt x="48" y="17"/>
                  </a:lnTo>
                  <a:lnTo>
                    <a:pt x="46" y="18"/>
                  </a:lnTo>
                  <a:lnTo>
                    <a:pt x="44" y="18"/>
                  </a:lnTo>
                  <a:lnTo>
                    <a:pt x="40" y="18"/>
                  </a:lnTo>
                  <a:lnTo>
                    <a:pt x="36" y="16"/>
                  </a:lnTo>
                  <a:lnTo>
                    <a:pt x="29" y="11"/>
                  </a:lnTo>
                  <a:lnTo>
                    <a:pt x="25" y="8"/>
                  </a:lnTo>
                  <a:lnTo>
                    <a:pt x="21" y="2"/>
                  </a:lnTo>
                  <a:lnTo>
                    <a:pt x="20" y="0"/>
                  </a:lnTo>
                  <a:lnTo>
                    <a:pt x="19" y="0"/>
                  </a:lnTo>
                  <a:lnTo>
                    <a:pt x="18" y="0"/>
                  </a:lnTo>
                  <a:lnTo>
                    <a:pt x="17" y="2"/>
                  </a:lnTo>
                  <a:lnTo>
                    <a:pt x="16" y="4"/>
                  </a:lnTo>
                  <a:lnTo>
                    <a:pt x="13" y="24"/>
                  </a:lnTo>
                  <a:lnTo>
                    <a:pt x="4" y="52"/>
                  </a:lnTo>
                  <a:lnTo>
                    <a:pt x="0" y="89"/>
                  </a:lnTo>
                  <a:lnTo>
                    <a:pt x="0" y="106"/>
                  </a:lnTo>
                  <a:lnTo>
                    <a:pt x="0" y="109"/>
                  </a:lnTo>
                  <a:lnTo>
                    <a:pt x="0" y="111"/>
                  </a:lnTo>
                  <a:lnTo>
                    <a:pt x="1" y="112"/>
                  </a:lnTo>
                  <a:lnTo>
                    <a:pt x="3" y="116"/>
                  </a:lnTo>
                  <a:lnTo>
                    <a:pt x="10" y="120"/>
                  </a:lnTo>
                  <a:lnTo>
                    <a:pt x="23" y="124"/>
                  </a:lnTo>
                  <a:lnTo>
                    <a:pt x="29" y="124"/>
                  </a:lnTo>
                  <a:lnTo>
                    <a:pt x="35" y="123"/>
                  </a:lnTo>
                  <a:lnTo>
                    <a:pt x="41" y="120"/>
                  </a:lnTo>
                  <a:lnTo>
                    <a:pt x="47" y="116"/>
                  </a:lnTo>
                  <a:lnTo>
                    <a:pt x="49" y="113"/>
                  </a:lnTo>
                  <a:lnTo>
                    <a:pt x="51" y="110"/>
                  </a:lnTo>
                  <a:lnTo>
                    <a:pt x="52" y="107"/>
                  </a:lnTo>
                  <a:lnTo>
                    <a:pt x="52" y="103"/>
                  </a:lnTo>
                  <a:lnTo>
                    <a:pt x="52" y="74"/>
                  </a:lnTo>
                  <a:lnTo>
                    <a:pt x="59" y="44"/>
                  </a:lnTo>
                  <a:lnTo>
                    <a:pt x="61" y="39"/>
                  </a:lnTo>
                  <a:lnTo>
                    <a:pt x="63" y="29"/>
                  </a:lnTo>
                  <a:lnTo>
                    <a:pt x="64" y="18"/>
                  </a:lnTo>
                  <a:lnTo>
                    <a:pt x="62" y="14"/>
                  </a:lnTo>
                  <a:lnTo>
                    <a:pt x="60" y="13"/>
                  </a:lnTo>
                  <a:close/>
                </a:path>
              </a:pathLst>
            </a:custGeom>
            <a:solidFill>
              <a:srgbClr val="DFBE9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 name="Freeform 26"/>
            <p:cNvSpPr>
              <a:spLocks/>
            </p:cNvSpPr>
            <p:nvPr/>
          </p:nvSpPr>
          <p:spPr bwMode="auto">
            <a:xfrm flipH="1">
              <a:off x="8162122" y="5156283"/>
              <a:ext cx="30803" cy="16892"/>
            </a:xfrm>
            <a:custGeom>
              <a:avLst/>
              <a:gdLst/>
              <a:ahLst/>
              <a:cxnLst>
                <a:cxn ang="0">
                  <a:pos x="31" y="8"/>
                </a:cxn>
                <a:cxn ang="0">
                  <a:pos x="31" y="7"/>
                </a:cxn>
                <a:cxn ang="0">
                  <a:pos x="30" y="6"/>
                </a:cxn>
                <a:cxn ang="0">
                  <a:pos x="29" y="5"/>
                </a:cxn>
                <a:cxn ang="0">
                  <a:pos x="25" y="3"/>
                </a:cxn>
                <a:cxn ang="0">
                  <a:pos x="17" y="1"/>
                </a:cxn>
                <a:cxn ang="0">
                  <a:pos x="14" y="0"/>
                </a:cxn>
                <a:cxn ang="0">
                  <a:pos x="5" y="1"/>
                </a:cxn>
                <a:cxn ang="0">
                  <a:pos x="1" y="2"/>
                </a:cxn>
                <a:cxn ang="0">
                  <a:pos x="0" y="2"/>
                </a:cxn>
                <a:cxn ang="0">
                  <a:pos x="0" y="3"/>
                </a:cxn>
                <a:cxn ang="0">
                  <a:pos x="0" y="6"/>
                </a:cxn>
                <a:cxn ang="0">
                  <a:pos x="2" y="9"/>
                </a:cxn>
                <a:cxn ang="0">
                  <a:pos x="5" y="12"/>
                </a:cxn>
                <a:cxn ang="0">
                  <a:pos x="8" y="14"/>
                </a:cxn>
                <a:cxn ang="0">
                  <a:pos x="10" y="15"/>
                </a:cxn>
                <a:cxn ang="0">
                  <a:pos x="17" y="17"/>
                </a:cxn>
                <a:cxn ang="0">
                  <a:pos x="23" y="17"/>
                </a:cxn>
                <a:cxn ang="0">
                  <a:pos x="26" y="16"/>
                </a:cxn>
                <a:cxn ang="0">
                  <a:pos x="29" y="14"/>
                </a:cxn>
                <a:cxn ang="0">
                  <a:pos x="31" y="8"/>
                </a:cxn>
              </a:cxnLst>
              <a:rect l="0" t="0" r="r" b="b"/>
              <a:pathLst>
                <a:path w="31" h="17">
                  <a:moveTo>
                    <a:pt x="31" y="8"/>
                  </a:moveTo>
                  <a:lnTo>
                    <a:pt x="31" y="7"/>
                  </a:lnTo>
                  <a:lnTo>
                    <a:pt x="30" y="6"/>
                  </a:lnTo>
                  <a:lnTo>
                    <a:pt x="29" y="5"/>
                  </a:lnTo>
                  <a:lnTo>
                    <a:pt x="25" y="3"/>
                  </a:lnTo>
                  <a:lnTo>
                    <a:pt x="17" y="1"/>
                  </a:lnTo>
                  <a:lnTo>
                    <a:pt x="14" y="0"/>
                  </a:lnTo>
                  <a:lnTo>
                    <a:pt x="5" y="1"/>
                  </a:lnTo>
                  <a:lnTo>
                    <a:pt x="1" y="2"/>
                  </a:lnTo>
                  <a:lnTo>
                    <a:pt x="0" y="2"/>
                  </a:lnTo>
                  <a:lnTo>
                    <a:pt x="0" y="3"/>
                  </a:lnTo>
                  <a:lnTo>
                    <a:pt x="0" y="6"/>
                  </a:lnTo>
                  <a:lnTo>
                    <a:pt x="2" y="9"/>
                  </a:lnTo>
                  <a:lnTo>
                    <a:pt x="5" y="12"/>
                  </a:lnTo>
                  <a:lnTo>
                    <a:pt x="8" y="14"/>
                  </a:lnTo>
                  <a:lnTo>
                    <a:pt x="10" y="15"/>
                  </a:lnTo>
                  <a:lnTo>
                    <a:pt x="17" y="17"/>
                  </a:lnTo>
                  <a:lnTo>
                    <a:pt x="23" y="17"/>
                  </a:lnTo>
                  <a:lnTo>
                    <a:pt x="26" y="16"/>
                  </a:lnTo>
                  <a:lnTo>
                    <a:pt x="29" y="14"/>
                  </a:lnTo>
                  <a:lnTo>
                    <a:pt x="31" y="8"/>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 name="Freeform 27"/>
            <p:cNvSpPr>
              <a:spLocks/>
            </p:cNvSpPr>
            <p:nvPr/>
          </p:nvSpPr>
          <p:spPr bwMode="auto">
            <a:xfrm flipH="1">
              <a:off x="7984261" y="5143366"/>
              <a:ext cx="106319" cy="61605"/>
            </a:xfrm>
            <a:custGeom>
              <a:avLst/>
              <a:gdLst/>
              <a:ahLst/>
              <a:cxnLst>
                <a:cxn ang="0">
                  <a:pos x="100" y="0"/>
                </a:cxn>
                <a:cxn ang="0">
                  <a:pos x="99" y="0"/>
                </a:cxn>
                <a:cxn ang="0">
                  <a:pos x="99" y="1"/>
                </a:cxn>
                <a:cxn ang="0">
                  <a:pos x="98" y="2"/>
                </a:cxn>
                <a:cxn ang="0">
                  <a:pos x="97" y="3"/>
                </a:cxn>
                <a:cxn ang="0">
                  <a:pos x="57" y="30"/>
                </a:cxn>
                <a:cxn ang="0">
                  <a:pos x="39" y="36"/>
                </a:cxn>
                <a:cxn ang="0">
                  <a:pos x="3" y="42"/>
                </a:cxn>
                <a:cxn ang="0">
                  <a:pos x="1" y="43"/>
                </a:cxn>
                <a:cxn ang="0">
                  <a:pos x="0" y="44"/>
                </a:cxn>
                <a:cxn ang="0">
                  <a:pos x="1" y="45"/>
                </a:cxn>
                <a:cxn ang="0">
                  <a:pos x="5" y="49"/>
                </a:cxn>
                <a:cxn ang="0">
                  <a:pos x="16" y="56"/>
                </a:cxn>
                <a:cxn ang="0">
                  <a:pos x="22" y="59"/>
                </a:cxn>
                <a:cxn ang="0">
                  <a:pos x="35" y="62"/>
                </a:cxn>
                <a:cxn ang="0">
                  <a:pos x="42" y="62"/>
                </a:cxn>
                <a:cxn ang="0">
                  <a:pos x="55" y="61"/>
                </a:cxn>
                <a:cxn ang="0">
                  <a:pos x="83" y="52"/>
                </a:cxn>
                <a:cxn ang="0">
                  <a:pos x="97" y="44"/>
                </a:cxn>
                <a:cxn ang="0">
                  <a:pos x="102" y="40"/>
                </a:cxn>
                <a:cxn ang="0">
                  <a:pos x="105" y="36"/>
                </a:cxn>
                <a:cxn ang="0">
                  <a:pos x="107" y="31"/>
                </a:cxn>
                <a:cxn ang="0">
                  <a:pos x="107" y="28"/>
                </a:cxn>
                <a:cxn ang="0">
                  <a:pos x="107" y="24"/>
                </a:cxn>
                <a:cxn ang="0">
                  <a:pos x="104" y="10"/>
                </a:cxn>
                <a:cxn ang="0">
                  <a:pos x="101" y="1"/>
                </a:cxn>
                <a:cxn ang="0">
                  <a:pos x="100" y="0"/>
                </a:cxn>
              </a:cxnLst>
              <a:rect l="0" t="0" r="r" b="b"/>
              <a:pathLst>
                <a:path w="107" h="62">
                  <a:moveTo>
                    <a:pt x="100" y="0"/>
                  </a:moveTo>
                  <a:lnTo>
                    <a:pt x="99" y="0"/>
                  </a:lnTo>
                  <a:lnTo>
                    <a:pt x="99" y="1"/>
                  </a:lnTo>
                  <a:lnTo>
                    <a:pt x="98" y="2"/>
                  </a:lnTo>
                  <a:lnTo>
                    <a:pt x="97" y="3"/>
                  </a:lnTo>
                  <a:lnTo>
                    <a:pt x="57" y="30"/>
                  </a:lnTo>
                  <a:lnTo>
                    <a:pt x="39" y="36"/>
                  </a:lnTo>
                  <a:lnTo>
                    <a:pt x="3" y="42"/>
                  </a:lnTo>
                  <a:lnTo>
                    <a:pt x="1" y="43"/>
                  </a:lnTo>
                  <a:lnTo>
                    <a:pt x="0" y="44"/>
                  </a:lnTo>
                  <a:lnTo>
                    <a:pt x="1" y="45"/>
                  </a:lnTo>
                  <a:lnTo>
                    <a:pt x="5" y="49"/>
                  </a:lnTo>
                  <a:lnTo>
                    <a:pt x="16" y="56"/>
                  </a:lnTo>
                  <a:lnTo>
                    <a:pt x="22" y="59"/>
                  </a:lnTo>
                  <a:lnTo>
                    <a:pt x="35" y="62"/>
                  </a:lnTo>
                  <a:lnTo>
                    <a:pt x="42" y="62"/>
                  </a:lnTo>
                  <a:lnTo>
                    <a:pt x="55" y="61"/>
                  </a:lnTo>
                  <a:lnTo>
                    <a:pt x="83" y="52"/>
                  </a:lnTo>
                  <a:lnTo>
                    <a:pt x="97" y="44"/>
                  </a:lnTo>
                  <a:lnTo>
                    <a:pt x="102" y="40"/>
                  </a:lnTo>
                  <a:lnTo>
                    <a:pt x="105" y="36"/>
                  </a:lnTo>
                  <a:lnTo>
                    <a:pt x="107" y="31"/>
                  </a:lnTo>
                  <a:lnTo>
                    <a:pt x="107" y="28"/>
                  </a:lnTo>
                  <a:lnTo>
                    <a:pt x="107" y="24"/>
                  </a:lnTo>
                  <a:lnTo>
                    <a:pt x="104" y="10"/>
                  </a:lnTo>
                  <a:lnTo>
                    <a:pt x="101" y="1"/>
                  </a:lnTo>
                  <a:lnTo>
                    <a:pt x="100" y="0"/>
                  </a:lnTo>
                  <a:close/>
                </a:path>
              </a:pathLst>
            </a:custGeom>
            <a:solidFill>
              <a:srgbClr val="DFBE9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 name="Freeform 28"/>
            <p:cNvSpPr>
              <a:spLocks/>
            </p:cNvSpPr>
            <p:nvPr/>
          </p:nvSpPr>
          <p:spPr bwMode="auto">
            <a:xfrm flipH="1">
              <a:off x="8070708" y="5188080"/>
              <a:ext cx="31796" cy="107313"/>
            </a:xfrm>
            <a:custGeom>
              <a:avLst/>
              <a:gdLst/>
              <a:ahLst/>
              <a:cxnLst>
                <a:cxn ang="0">
                  <a:pos x="28" y="18"/>
                </a:cxn>
                <a:cxn ang="0">
                  <a:pos x="28" y="17"/>
                </a:cxn>
                <a:cxn ang="0">
                  <a:pos x="26" y="16"/>
                </a:cxn>
                <a:cxn ang="0">
                  <a:pos x="25" y="16"/>
                </a:cxn>
                <a:cxn ang="0">
                  <a:pos x="22" y="17"/>
                </a:cxn>
                <a:cxn ang="0">
                  <a:pos x="21" y="17"/>
                </a:cxn>
                <a:cxn ang="0">
                  <a:pos x="19" y="16"/>
                </a:cxn>
                <a:cxn ang="0">
                  <a:pos x="17" y="15"/>
                </a:cxn>
                <a:cxn ang="0">
                  <a:pos x="16" y="11"/>
                </a:cxn>
                <a:cxn ang="0">
                  <a:pos x="10" y="2"/>
                </a:cxn>
                <a:cxn ang="0">
                  <a:pos x="9" y="1"/>
                </a:cxn>
                <a:cxn ang="0">
                  <a:pos x="8" y="0"/>
                </a:cxn>
                <a:cxn ang="0">
                  <a:pos x="8" y="0"/>
                </a:cxn>
                <a:cxn ang="0">
                  <a:pos x="7" y="1"/>
                </a:cxn>
                <a:cxn ang="0">
                  <a:pos x="6" y="2"/>
                </a:cxn>
                <a:cxn ang="0">
                  <a:pos x="5" y="4"/>
                </a:cxn>
                <a:cxn ang="0">
                  <a:pos x="0" y="68"/>
                </a:cxn>
                <a:cxn ang="0">
                  <a:pos x="0" y="96"/>
                </a:cxn>
                <a:cxn ang="0">
                  <a:pos x="1" y="103"/>
                </a:cxn>
                <a:cxn ang="0">
                  <a:pos x="2" y="104"/>
                </a:cxn>
                <a:cxn ang="0">
                  <a:pos x="5" y="104"/>
                </a:cxn>
                <a:cxn ang="0">
                  <a:pos x="9" y="105"/>
                </a:cxn>
                <a:cxn ang="0">
                  <a:pos x="15" y="107"/>
                </a:cxn>
                <a:cxn ang="0">
                  <a:pos x="20" y="108"/>
                </a:cxn>
                <a:cxn ang="0">
                  <a:pos x="26" y="107"/>
                </a:cxn>
                <a:cxn ang="0">
                  <a:pos x="29" y="105"/>
                </a:cxn>
                <a:cxn ang="0">
                  <a:pos x="30" y="104"/>
                </a:cxn>
                <a:cxn ang="0">
                  <a:pos x="31" y="103"/>
                </a:cxn>
                <a:cxn ang="0">
                  <a:pos x="31" y="101"/>
                </a:cxn>
                <a:cxn ang="0">
                  <a:pos x="32" y="99"/>
                </a:cxn>
                <a:cxn ang="0">
                  <a:pos x="32" y="92"/>
                </a:cxn>
                <a:cxn ang="0">
                  <a:pos x="29" y="64"/>
                </a:cxn>
                <a:cxn ang="0">
                  <a:pos x="29" y="24"/>
                </a:cxn>
                <a:cxn ang="0">
                  <a:pos x="28" y="18"/>
                </a:cxn>
              </a:cxnLst>
              <a:rect l="0" t="0" r="r" b="b"/>
              <a:pathLst>
                <a:path w="32" h="108">
                  <a:moveTo>
                    <a:pt x="28" y="18"/>
                  </a:moveTo>
                  <a:lnTo>
                    <a:pt x="28" y="17"/>
                  </a:lnTo>
                  <a:lnTo>
                    <a:pt x="26" y="16"/>
                  </a:lnTo>
                  <a:lnTo>
                    <a:pt x="25" y="16"/>
                  </a:lnTo>
                  <a:lnTo>
                    <a:pt x="22" y="17"/>
                  </a:lnTo>
                  <a:lnTo>
                    <a:pt x="21" y="17"/>
                  </a:lnTo>
                  <a:lnTo>
                    <a:pt x="19" y="16"/>
                  </a:lnTo>
                  <a:lnTo>
                    <a:pt x="17" y="15"/>
                  </a:lnTo>
                  <a:lnTo>
                    <a:pt x="16" y="11"/>
                  </a:lnTo>
                  <a:lnTo>
                    <a:pt x="10" y="2"/>
                  </a:lnTo>
                  <a:lnTo>
                    <a:pt x="9" y="1"/>
                  </a:lnTo>
                  <a:lnTo>
                    <a:pt x="8" y="0"/>
                  </a:lnTo>
                  <a:lnTo>
                    <a:pt x="8" y="0"/>
                  </a:lnTo>
                  <a:lnTo>
                    <a:pt x="7" y="1"/>
                  </a:lnTo>
                  <a:lnTo>
                    <a:pt x="6" y="2"/>
                  </a:lnTo>
                  <a:lnTo>
                    <a:pt x="5" y="4"/>
                  </a:lnTo>
                  <a:lnTo>
                    <a:pt x="0" y="68"/>
                  </a:lnTo>
                  <a:lnTo>
                    <a:pt x="0" y="96"/>
                  </a:lnTo>
                  <a:lnTo>
                    <a:pt x="1" y="103"/>
                  </a:lnTo>
                  <a:lnTo>
                    <a:pt x="2" y="104"/>
                  </a:lnTo>
                  <a:lnTo>
                    <a:pt x="5" y="104"/>
                  </a:lnTo>
                  <a:lnTo>
                    <a:pt x="9" y="105"/>
                  </a:lnTo>
                  <a:lnTo>
                    <a:pt x="15" y="107"/>
                  </a:lnTo>
                  <a:lnTo>
                    <a:pt x="20" y="108"/>
                  </a:lnTo>
                  <a:lnTo>
                    <a:pt x="26" y="107"/>
                  </a:lnTo>
                  <a:lnTo>
                    <a:pt x="29" y="105"/>
                  </a:lnTo>
                  <a:lnTo>
                    <a:pt x="30" y="104"/>
                  </a:lnTo>
                  <a:lnTo>
                    <a:pt x="31" y="103"/>
                  </a:lnTo>
                  <a:lnTo>
                    <a:pt x="31" y="101"/>
                  </a:lnTo>
                  <a:lnTo>
                    <a:pt x="32" y="99"/>
                  </a:lnTo>
                  <a:lnTo>
                    <a:pt x="32" y="92"/>
                  </a:lnTo>
                  <a:lnTo>
                    <a:pt x="29" y="64"/>
                  </a:lnTo>
                  <a:lnTo>
                    <a:pt x="29" y="24"/>
                  </a:lnTo>
                  <a:lnTo>
                    <a:pt x="28" y="18"/>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 name="Freeform 29"/>
            <p:cNvSpPr>
              <a:spLocks/>
            </p:cNvSpPr>
            <p:nvPr/>
          </p:nvSpPr>
          <p:spPr bwMode="auto">
            <a:xfrm flipH="1">
              <a:off x="7991217" y="5193048"/>
              <a:ext cx="78498" cy="93402"/>
            </a:xfrm>
            <a:custGeom>
              <a:avLst/>
              <a:gdLst/>
              <a:ahLst/>
              <a:cxnLst>
                <a:cxn ang="0">
                  <a:pos x="76" y="0"/>
                </a:cxn>
                <a:cxn ang="0">
                  <a:pos x="73" y="3"/>
                </a:cxn>
                <a:cxn ang="0">
                  <a:pos x="54" y="13"/>
                </a:cxn>
                <a:cxn ang="0">
                  <a:pos x="42" y="17"/>
                </a:cxn>
                <a:cxn ang="0">
                  <a:pos x="22" y="20"/>
                </a:cxn>
                <a:cxn ang="0">
                  <a:pos x="16" y="19"/>
                </a:cxn>
                <a:cxn ang="0">
                  <a:pos x="10" y="17"/>
                </a:cxn>
                <a:cxn ang="0">
                  <a:pos x="7" y="15"/>
                </a:cxn>
                <a:cxn ang="0">
                  <a:pos x="5" y="15"/>
                </a:cxn>
                <a:cxn ang="0">
                  <a:pos x="3" y="15"/>
                </a:cxn>
                <a:cxn ang="0">
                  <a:pos x="1" y="16"/>
                </a:cxn>
                <a:cxn ang="0">
                  <a:pos x="0" y="20"/>
                </a:cxn>
                <a:cxn ang="0">
                  <a:pos x="4" y="39"/>
                </a:cxn>
                <a:cxn ang="0">
                  <a:pos x="4" y="47"/>
                </a:cxn>
                <a:cxn ang="0">
                  <a:pos x="3" y="79"/>
                </a:cxn>
                <a:cxn ang="0">
                  <a:pos x="4" y="84"/>
                </a:cxn>
                <a:cxn ang="0">
                  <a:pos x="6" y="89"/>
                </a:cxn>
                <a:cxn ang="0">
                  <a:pos x="8" y="92"/>
                </a:cxn>
                <a:cxn ang="0">
                  <a:pos x="10" y="94"/>
                </a:cxn>
                <a:cxn ang="0">
                  <a:pos x="13" y="94"/>
                </a:cxn>
                <a:cxn ang="0">
                  <a:pos x="19" y="89"/>
                </a:cxn>
                <a:cxn ang="0">
                  <a:pos x="27" y="85"/>
                </a:cxn>
                <a:cxn ang="0">
                  <a:pos x="32" y="83"/>
                </a:cxn>
                <a:cxn ang="0">
                  <a:pos x="60" y="68"/>
                </a:cxn>
                <a:cxn ang="0">
                  <a:pos x="65" y="62"/>
                </a:cxn>
                <a:cxn ang="0">
                  <a:pos x="71" y="45"/>
                </a:cxn>
                <a:cxn ang="0">
                  <a:pos x="79" y="6"/>
                </a:cxn>
                <a:cxn ang="0">
                  <a:pos x="79" y="2"/>
                </a:cxn>
                <a:cxn ang="0">
                  <a:pos x="78" y="1"/>
                </a:cxn>
                <a:cxn ang="0">
                  <a:pos x="77" y="0"/>
                </a:cxn>
                <a:cxn ang="0">
                  <a:pos x="76" y="0"/>
                </a:cxn>
              </a:cxnLst>
              <a:rect l="0" t="0" r="r" b="b"/>
              <a:pathLst>
                <a:path w="79" h="94">
                  <a:moveTo>
                    <a:pt x="76" y="0"/>
                  </a:moveTo>
                  <a:lnTo>
                    <a:pt x="73" y="3"/>
                  </a:lnTo>
                  <a:lnTo>
                    <a:pt x="54" y="13"/>
                  </a:lnTo>
                  <a:lnTo>
                    <a:pt x="42" y="17"/>
                  </a:lnTo>
                  <a:lnTo>
                    <a:pt x="22" y="20"/>
                  </a:lnTo>
                  <a:lnTo>
                    <a:pt x="16" y="19"/>
                  </a:lnTo>
                  <a:lnTo>
                    <a:pt x="10" y="17"/>
                  </a:lnTo>
                  <a:lnTo>
                    <a:pt x="7" y="15"/>
                  </a:lnTo>
                  <a:lnTo>
                    <a:pt x="5" y="15"/>
                  </a:lnTo>
                  <a:lnTo>
                    <a:pt x="3" y="15"/>
                  </a:lnTo>
                  <a:lnTo>
                    <a:pt x="1" y="16"/>
                  </a:lnTo>
                  <a:lnTo>
                    <a:pt x="0" y="20"/>
                  </a:lnTo>
                  <a:lnTo>
                    <a:pt x="4" y="39"/>
                  </a:lnTo>
                  <a:lnTo>
                    <a:pt x="4" y="47"/>
                  </a:lnTo>
                  <a:lnTo>
                    <a:pt x="3" y="79"/>
                  </a:lnTo>
                  <a:lnTo>
                    <a:pt x="4" y="84"/>
                  </a:lnTo>
                  <a:lnTo>
                    <a:pt x="6" y="89"/>
                  </a:lnTo>
                  <a:lnTo>
                    <a:pt x="8" y="92"/>
                  </a:lnTo>
                  <a:lnTo>
                    <a:pt x="10" y="94"/>
                  </a:lnTo>
                  <a:lnTo>
                    <a:pt x="13" y="94"/>
                  </a:lnTo>
                  <a:lnTo>
                    <a:pt x="19" y="89"/>
                  </a:lnTo>
                  <a:lnTo>
                    <a:pt x="27" y="85"/>
                  </a:lnTo>
                  <a:lnTo>
                    <a:pt x="32" y="83"/>
                  </a:lnTo>
                  <a:lnTo>
                    <a:pt x="60" y="68"/>
                  </a:lnTo>
                  <a:lnTo>
                    <a:pt x="65" y="62"/>
                  </a:lnTo>
                  <a:lnTo>
                    <a:pt x="71" y="45"/>
                  </a:lnTo>
                  <a:lnTo>
                    <a:pt x="79" y="6"/>
                  </a:lnTo>
                  <a:lnTo>
                    <a:pt x="79" y="2"/>
                  </a:lnTo>
                  <a:lnTo>
                    <a:pt x="78" y="1"/>
                  </a:lnTo>
                  <a:lnTo>
                    <a:pt x="77" y="0"/>
                  </a:lnTo>
                  <a:lnTo>
                    <a:pt x="76" y="0"/>
                  </a:lnTo>
                  <a:close/>
                </a:path>
              </a:pathLst>
            </a:custGeom>
            <a:solidFill>
              <a:srgbClr val="DFBE9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 name="Freeform 30"/>
            <p:cNvSpPr>
              <a:spLocks/>
            </p:cNvSpPr>
            <p:nvPr/>
          </p:nvSpPr>
          <p:spPr bwMode="auto">
            <a:xfrm flipH="1">
              <a:off x="7932592" y="5097659"/>
              <a:ext cx="48688" cy="95389"/>
            </a:xfrm>
            <a:custGeom>
              <a:avLst/>
              <a:gdLst/>
              <a:ahLst/>
              <a:cxnLst>
                <a:cxn ang="0">
                  <a:pos x="20" y="0"/>
                </a:cxn>
                <a:cxn ang="0">
                  <a:pos x="19" y="0"/>
                </a:cxn>
                <a:cxn ang="0">
                  <a:pos x="19" y="1"/>
                </a:cxn>
                <a:cxn ang="0">
                  <a:pos x="25" y="8"/>
                </a:cxn>
                <a:cxn ang="0">
                  <a:pos x="27" y="10"/>
                </a:cxn>
                <a:cxn ang="0">
                  <a:pos x="28" y="12"/>
                </a:cxn>
                <a:cxn ang="0">
                  <a:pos x="28" y="14"/>
                </a:cxn>
                <a:cxn ang="0">
                  <a:pos x="28" y="16"/>
                </a:cxn>
                <a:cxn ang="0">
                  <a:pos x="27" y="19"/>
                </a:cxn>
                <a:cxn ang="0">
                  <a:pos x="20" y="28"/>
                </a:cxn>
                <a:cxn ang="0">
                  <a:pos x="17" y="32"/>
                </a:cxn>
                <a:cxn ang="0">
                  <a:pos x="15" y="33"/>
                </a:cxn>
                <a:cxn ang="0">
                  <a:pos x="14" y="34"/>
                </a:cxn>
                <a:cxn ang="0">
                  <a:pos x="9" y="36"/>
                </a:cxn>
                <a:cxn ang="0">
                  <a:pos x="6" y="37"/>
                </a:cxn>
                <a:cxn ang="0">
                  <a:pos x="3" y="37"/>
                </a:cxn>
                <a:cxn ang="0">
                  <a:pos x="2" y="39"/>
                </a:cxn>
                <a:cxn ang="0">
                  <a:pos x="1" y="40"/>
                </a:cxn>
                <a:cxn ang="0">
                  <a:pos x="0" y="42"/>
                </a:cxn>
                <a:cxn ang="0">
                  <a:pos x="1" y="44"/>
                </a:cxn>
                <a:cxn ang="0">
                  <a:pos x="6" y="58"/>
                </a:cxn>
                <a:cxn ang="0">
                  <a:pos x="7" y="64"/>
                </a:cxn>
                <a:cxn ang="0">
                  <a:pos x="8" y="88"/>
                </a:cxn>
                <a:cxn ang="0">
                  <a:pos x="7" y="92"/>
                </a:cxn>
                <a:cxn ang="0">
                  <a:pos x="6" y="95"/>
                </a:cxn>
                <a:cxn ang="0">
                  <a:pos x="5" y="96"/>
                </a:cxn>
                <a:cxn ang="0">
                  <a:pos x="6" y="96"/>
                </a:cxn>
                <a:cxn ang="0">
                  <a:pos x="8" y="96"/>
                </a:cxn>
                <a:cxn ang="0">
                  <a:pos x="9" y="95"/>
                </a:cxn>
                <a:cxn ang="0">
                  <a:pos x="14" y="91"/>
                </a:cxn>
                <a:cxn ang="0">
                  <a:pos x="18" y="86"/>
                </a:cxn>
                <a:cxn ang="0">
                  <a:pos x="35" y="75"/>
                </a:cxn>
                <a:cxn ang="0">
                  <a:pos x="41" y="68"/>
                </a:cxn>
                <a:cxn ang="0">
                  <a:pos x="48" y="53"/>
                </a:cxn>
                <a:cxn ang="0">
                  <a:pos x="49" y="42"/>
                </a:cxn>
                <a:cxn ang="0">
                  <a:pos x="49" y="32"/>
                </a:cxn>
                <a:cxn ang="0">
                  <a:pos x="46" y="21"/>
                </a:cxn>
                <a:cxn ang="0">
                  <a:pos x="39" y="10"/>
                </a:cxn>
                <a:cxn ang="0">
                  <a:pos x="37" y="9"/>
                </a:cxn>
                <a:cxn ang="0">
                  <a:pos x="22" y="1"/>
                </a:cxn>
                <a:cxn ang="0">
                  <a:pos x="20" y="0"/>
                </a:cxn>
              </a:cxnLst>
              <a:rect l="0" t="0" r="r" b="b"/>
              <a:pathLst>
                <a:path w="49" h="96">
                  <a:moveTo>
                    <a:pt x="20" y="0"/>
                  </a:moveTo>
                  <a:lnTo>
                    <a:pt x="19" y="0"/>
                  </a:lnTo>
                  <a:lnTo>
                    <a:pt x="19" y="1"/>
                  </a:lnTo>
                  <a:lnTo>
                    <a:pt x="25" y="8"/>
                  </a:lnTo>
                  <a:lnTo>
                    <a:pt x="27" y="10"/>
                  </a:lnTo>
                  <a:lnTo>
                    <a:pt x="28" y="12"/>
                  </a:lnTo>
                  <a:lnTo>
                    <a:pt x="28" y="14"/>
                  </a:lnTo>
                  <a:lnTo>
                    <a:pt x="28" y="16"/>
                  </a:lnTo>
                  <a:lnTo>
                    <a:pt x="27" y="19"/>
                  </a:lnTo>
                  <a:lnTo>
                    <a:pt x="20" y="28"/>
                  </a:lnTo>
                  <a:lnTo>
                    <a:pt x="17" y="32"/>
                  </a:lnTo>
                  <a:lnTo>
                    <a:pt x="15" y="33"/>
                  </a:lnTo>
                  <a:lnTo>
                    <a:pt x="14" y="34"/>
                  </a:lnTo>
                  <a:lnTo>
                    <a:pt x="9" y="36"/>
                  </a:lnTo>
                  <a:lnTo>
                    <a:pt x="6" y="37"/>
                  </a:lnTo>
                  <a:lnTo>
                    <a:pt x="3" y="37"/>
                  </a:lnTo>
                  <a:lnTo>
                    <a:pt x="2" y="39"/>
                  </a:lnTo>
                  <a:lnTo>
                    <a:pt x="1" y="40"/>
                  </a:lnTo>
                  <a:lnTo>
                    <a:pt x="0" y="42"/>
                  </a:lnTo>
                  <a:lnTo>
                    <a:pt x="1" y="44"/>
                  </a:lnTo>
                  <a:lnTo>
                    <a:pt x="6" y="58"/>
                  </a:lnTo>
                  <a:lnTo>
                    <a:pt x="7" y="64"/>
                  </a:lnTo>
                  <a:lnTo>
                    <a:pt x="8" y="88"/>
                  </a:lnTo>
                  <a:lnTo>
                    <a:pt x="7" y="92"/>
                  </a:lnTo>
                  <a:lnTo>
                    <a:pt x="6" y="95"/>
                  </a:lnTo>
                  <a:lnTo>
                    <a:pt x="5" y="96"/>
                  </a:lnTo>
                  <a:lnTo>
                    <a:pt x="6" y="96"/>
                  </a:lnTo>
                  <a:lnTo>
                    <a:pt x="8" y="96"/>
                  </a:lnTo>
                  <a:lnTo>
                    <a:pt x="9" y="95"/>
                  </a:lnTo>
                  <a:lnTo>
                    <a:pt x="14" y="91"/>
                  </a:lnTo>
                  <a:lnTo>
                    <a:pt x="18" y="86"/>
                  </a:lnTo>
                  <a:lnTo>
                    <a:pt x="35" y="75"/>
                  </a:lnTo>
                  <a:lnTo>
                    <a:pt x="41" y="68"/>
                  </a:lnTo>
                  <a:lnTo>
                    <a:pt x="48" y="53"/>
                  </a:lnTo>
                  <a:lnTo>
                    <a:pt x="49" y="42"/>
                  </a:lnTo>
                  <a:lnTo>
                    <a:pt x="49" y="32"/>
                  </a:lnTo>
                  <a:lnTo>
                    <a:pt x="46" y="21"/>
                  </a:lnTo>
                  <a:lnTo>
                    <a:pt x="39" y="10"/>
                  </a:lnTo>
                  <a:lnTo>
                    <a:pt x="37" y="9"/>
                  </a:lnTo>
                  <a:lnTo>
                    <a:pt x="22" y="1"/>
                  </a:lnTo>
                  <a:lnTo>
                    <a:pt x="20" y="0"/>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0" name="Freeform 31"/>
            <p:cNvSpPr>
              <a:spLocks/>
            </p:cNvSpPr>
            <p:nvPr/>
          </p:nvSpPr>
          <p:spPr bwMode="auto">
            <a:xfrm flipH="1">
              <a:off x="8103498" y="5184105"/>
              <a:ext cx="59618" cy="76510"/>
            </a:xfrm>
            <a:custGeom>
              <a:avLst/>
              <a:gdLst/>
              <a:ahLst/>
              <a:cxnLst>
                <a:cxn ang="0">
                  <a:pos x="56" y="6"/>
                </a:cxn>
                <a:cxn ang="0">
                  <a:pos x="43" y="9"/>
                </a:cxn>
                <a:cxn ang="0">
                  <a:pos x="36" y="9"/>
                </a:cxn>
                <a:cxn ang="0">
                  <a:pos x="30" y="7"/>
                </a:cxn>
                <a:cxn ang="0">
                  <a:pos x="21" y="1"/>
                </a:cxn>
                <a:cxn ang="0">
                  <a:pos x="15" y="0"/>
                </a:cxn>
                <a:cxn ang="0">
                  <a:pos x="13" y="1"/>
                </a:cxn>
                <a:cxn ang="0">
                  <a:pos x="11" y="4"/>
                </a:cxn>
                <a:cxn ang="0">
                  <a:pos x="10" y="9"/>
                </a:cxn>
                <a:cxn ang="0">
                  <a:pos x="7" y="20"/>
                </a:cxn>
                <a:cxn ang="0">
                  <a:pos x="5" y="38"/>
                </a:cxn>
                <a:cxn ang="0">
                  <a:pos x="0" y="65"/>
                </a:cxn>
                <a:cxn ang="0">
                  <a:pos x="0" y="70"/>
                </a:cxn>
                <a:cxn ang="0">
                  <a:pos x="1" y="70"/>
                </a:cxn>
                <a:cxn ang="0">
                  <a:pos x="2" y="71"/>
                </a:cxn>
                <a:cxn ang="0">
                  <a:pos x="4" y="72"/>
                </a:cxn>
                <a:cxn ang="0">
                  <a:pos x="6" y="73"/>
                </a:cxn>
                <a:cxn ang="0">
                  <a:pos x="9" y="74"/>
                </a:cxn>
                <a:cxn ang="0">
                  <a:pos x="38" y="77"/>
                </a:cxn>
                <a:cxn ang="0">
                  <a:pos x="47" y="77"/>
                </a:cxn>
                <a:cxn ang="0">
                  <a:pos x="51" y="76"/>
                </a:cxn>
                <a:cxn ang="0">
                  <a:pos x="54" y="74"/>
                </a:cxn>
                <a:cxn ang="0">
                  <a:pos x="55" y="73"/>
                </a:cxn>
                <a:cxn ang="0">
                  <a:pos x="56" y="70"/>
                </a:cxn>
                <a:cxn ang="0">
                  <a:pos x="56" y="67"/>
                </a:cxn>
                <a:cxn ang="0">
                  <a:pos x="55" y="58"/>
                </a:cxn>
                <a:cxn ang="0">
                  <a:pos x="55" y="26"/>
                </a:cxn>
                <a:cxn ang="0">
                  <a:pos x="56" y="23"/>
                </a:cxn>
                <a:cxn ang="0">
                  <a:pos x="60" y="12"/>
                </a:cxn>
                <a:cxn ang="0">
                  <a:pos x="60" y="10"/>
                </a:cxn>
                <a:cxn ang="0">
                  <a:pos x="60" y="8"/>
                </a:cxn>
                <a:cxn ang="0">
                  <a:pos x="60" y="7"/>
                </a:cxn>
                <a:cxn ang="0">
                  <a:pos x="58" y="6"/>
                </a:cxn>
                <a:cxn ang="0">
                  <a:pos x="56" y="6"/>
                </a:cxn>
              </a:cxnLst>
              <a:rect l="0" t="0" r="r" b="b"/>
              <a:pathLst>
                <a:path w="60" h="77">
                  <a:moveTo>
                    <a:pt x="56" y="6"/>
                  </a:moveTo>
                  <a:lnTo>
                    <a:pt x="43" y="9"/>
                  </a:lnTo>
                  <a:lnTo>
                    <a:pt x="36" y="9"/>
                  </a:lnTo>
                  <a:lnTo>
                    <a:pt x="30" y="7"/>
                  </a:lnTo>
                  <a:lnTo>
                    <a:pt x="21" y="1"/>
                  </a:lnTo>
                  <a:lnTo>
                    <a:pt x="15" y="0"/>
                  </a:lnTo>
                  <a:lnTo>
                    <a:pt x="13" y="1"/>
                  </a:lnTo>
                  <a:lnTo>
                    <a:pt x="11" y="4"/>
                  </a:lnTo>
                  <a:lnTo>
                    <a:pt x="10" y="9"/>
                  </a:lnTo>
                  <a:lnTo>
                    <a:pt x="7" y="20"/>
                  </a:lnTo>
                  <a:lnTo>
                    <a:pt x="5" y="38"/>
                  </a:lnTo>
                  <a:lnTo>
                    <a:pt x="0" y="65"/>
                  </a:lnTo>
                  <a:lnTo>
                    <a:pt x="0" y="70"/>
                  </a:lnTo>
                  <a:lnTo>
                    <a:pt x="1" y="70"/>
                  </a:lnTo>
                  <a:lnTo>
                    <a:pt x="2" y="71"/>
                  </a:lnTo>
                  <a:lnTo>
                    <a:pt x="4" y="72"/>
                  </a:lnTo>
                  <a:lnTo>
                    <a:pt x="6" y="73"/>
                  </a:lnTo>
                  <a:lnTo>
                    <a:pt x="9" y="74"/>
                  </a:lnTo>
                  <a:lnTo>
                    <a:pt x="38" y="77"/>
                  </a:lnTo>
                  <a:lnTo>
                    <a:pt x="47" y="77"/>
                  </a:lnTo>
                  <a:lnTo>
                    <a:pt x="51" y="76"/>
                  </a:lnTo>
                  <a:lnTo>
                    <a:pt x="54" y="74"/>
                  </a:lnTo>
                  <a:lnTo>
                    <a:pt x="55" y="73"/>
                  </a:lnTo>
                  <a:lnTo>
                    <a:pt x="56" y="70"/>
                  </a:lnTo>
                  <a:lnTo>
                    <a:pt x="56" y="67"/>
                  </a:lnTo>
                  <a:lnTo>
                    <a:pt x="55" y="58"/>
                  </a:lnTo>
                  <a:lnTo>
                    <a:pt x="55" y="26"/>
                  </a:lnTo>
                  <a:lnTo>
                    <a:pt x="56" y="23"/>
                  </a:lnTo>
                  <a:lnTo>
                    <a:pt x="60" y="12"/>
                  </a:lnTo>
                  <a:lnTo>
                    <a:pt x="60" y="10"/>
                  </a:lnTo>
                  <a:lnTo>
                    <a:pt x="60" y="8"/>
                  </a:lnTo>
                  <a:lnTo>
                    <a:pt x="60" y="7"/>
                  </a:lnTo>
                  <a:lnTo>
                    <a:pt x="58" y="6"/>
                  </a:lnTo>
                  <a:lnTo>
                    <a:pt x="56" y="6"/>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1" name="Freeform 32"/>
            <p:cNvSpPr>
              <a:spLocks/>
            </p:cNvSpPr>
            <p:nvPr/>
          </p:nvSpPr>
          <p:spPr bwMode="auto">
            <a:xfrm flipH="1">
              <a:off x="7939548" y="5044996"/>
              <a:ext cx="82472" cy="117249"/>
            </a:xfrm>
            <a:custGeom>
              <a:avLst/>
              <a:gdLst/>
              <a:ahLst/>
              <a:cxnLst>
                <a:cxn ang="0">
                  <a:pos x="15" y="2"/>
                </a:cxn>
                <a:cxn ang="0">
                  <a:pos x="10" y="0"/>
                </a:cxn>
                <a:cxn ang="0">
                  <a:pos x="6" y="0"/>
                </a:cxn>
                <a:cxn ang="0">
                  <a:pos x="5" y="0"/>
                </a:cxn>
                <a:cxn ang="0">
                  <a:pos x="3" y="1"/>
                </a:cxn>
                <a:cxn ang="0">
                  <a:pos x="2" y="4"/>
                </a:cxn>
                <a:cxn ang="0">
                  <a:pos x="1" y="8"/>
                </a:cxn>
                <a:cxn ang="0">
                  <a:pos x="0" y="11"/>
                </a:cxn>
                <a:cxn ang="0">
                  <a:pos x="1" y="14"/>
                </a:cxn>
                <a:cxn ang="0">
                  <a:pos x="2" y="16"/>
                </a:cxn>
                <a:cxn ang="0">
                  <a:pos x="5" y="24"/>
                </a:cxn>
                <a:cxn ang="0">
                  <a:pos x="5" y="26"/>
                </a:cxn>
                <a:cxn ang="0">
                  <a:pos x="6" y="29"/>
                </a:cxn>
                <a:cxn ang="0">
                  <a:pos x="7" y="30"/>
                </a:cxn>
                <a:cxn ang="0">
                  <a:pos x="10" y="31"/>
                </a:cxn>
                <a:cxn ang="0">
                  <a:pos x="12" y="31"/>
                </a:cxn>
                <a:cxn ang="0">
                  <a:pos x="15" y="32"/>
                </a:cxn>
                <a:cxn ang="0">
                  <a:pos x="17" y="33"/>
                </a:cxn>
                <a:cxn ang="0">
                  <a:pos x="19" y="35"/>
                </a:cxn>
                <a:cxn ang="0">
                  <a:pos x="21" y="37"/>
                </a:cxn>
                <a:cxn ang="0">
                  <a:pos x="27" y="52"/>
                </a:cxn>
                <a:cxn ang="0">
                  <a:pos x="29" y="59"/>
                </a:cxn>
                <a:cxn ang="0">
                  <a:pos x="32" y="61"/>
                </a:cxn>
                <a:cxn ang="0">
                  <a:pos x="37" y="65"/>
                </a:cxn>
                <a:cxn ang="0">
                  <a:pos x="39" y="67"/>
                </a:cxn>
                <a:cxn ang="0">
                  <a:pos x="40" y="69"/>
                </a:cxn>
                <a:cxn ang="0">
                  <a:pos x="43" y="76"/>
                </a:cxn>
                <a:cxn ang="0">
                  <a:pos x="45" y="98"/>
                </a:cxn>
                <a:cxn ang="0">
                  <a:pos x="46" y="106"/>
                </a:cxn>
                <a:cxn ang="0">
                  <a:pos x="47" y="108"/>
                </a:cxn>
                <a:cxn ang="0">
                  <a:pos x="50" y="113"/>
                </a:cxn>
                <a:cxn ang="0">
                  <a:pos x="52" y="115"/>
                </a:cxn>
                <a:cxn ang="0">
                  <a:pos x="56" y="118"/>
                </a:cxn>
                <a:cxn ang="0">
                  <a:pos x="57" y="118"/>
                </a:cxn>
                <a:cxn ang="0">
                  <a:pos x="59" y="118"/>
                </a:cxn>
                <a:cxn ang="0">
                  <a:pos x="60" y="117"/>
                </a:cxn>
                <a:cxn ang="0">
                  <a:pos x="61" y="114"/>
                </a:cxn>
                <a:cxn ang="0">
                  <a:pos x="61" y="96"/>
                </a:cxn>
                <a:cxn ang="0">
                  <a:pos x="62" y="88"/>
                </a:cxn>
                <a:cxn ang="0">
                  <a:pos x="62" y="87"/>
                </a:cxn>
                <a:cxn ang="0">
                  <a:pos x="62" y="86"/>
                </a:cxn>
                <a:cxn ang="0">
                  <a:pos x="63" y="86"/>
                </a:cxn>
                <a:cxn ang="0">
                  <a:pos x="65" y="87"/>
                </a:cxn>
                <a:cxn ang="0">
                  <a:pos x="67" y="90"/>
                </a:cxn>
                <a:cxn ang="0">
                  <a:pos x="73" y="101"/>
                </a:cxn>
                <a:cxn ang="0">
                  <a:pos x="75" y="106"/>
                </a:cxn>
                <a:cxn ang="0">
                  <a:pos x="76" y="114"/>
                </a:cxn>
                <a:cxn ang="0">
                  <a:pos x="76" y="115"/>
                </a:cxn>
                <a:cxn ang="0">
                  <a:pos x="76" y="115"/>
                </a:cxn>
                <a:cxn ang="0">
                  <a:pos x="78" y="115"/>
                </a:cxn>
                <a:cxn ang="0">
                  <a:pos x="80" y="113"/>
                </a:cxn>
                <a:cxn ang="0">
                  <a:pos x="82" y="111"/>
                </a:cxn>
                <a:cxn ang="0">
                  <a:pos x="83" y="109"/>
                </a:cxn>
                <a:cxn ang="0">
                  <a:pos x="83" y="103"/>
                </a:cxn>
                <a:cxn ang="0">
                  <a:pos x="81" y="91"/>
                </a:cxn>
                <a:cxn ang="0">
                  <a:pos x="73" y="75"/>
                </a:cxn>
                <a:cxn ang="0">
                  <a:pos x="39" y="26"/>
                </a:cxn>
                <a:cxn ang="0">
                  <a:pos x="25" y="9"/>
                </a:cxn>
                <a:cxn ang="0">
                  <a:pos x="20" y="5"/>
                </a:cxn>
                <a:cxn ang="0">
                  <a:pos x="15" y="2"/>
                </a:cxn>
              </a:cxnLst>
              <a:rect l="0" t="0" r="r" b="b"/>
              <a:pathLst>
                <a:path w="83" h="118">
                  <a:moveTo>
                    <a:pt x="15" y="2"/>
                  </a:moveTo>
                  <a:lnTo>
                    <a:pt x="10" y="0"/>
                  </a:lnTo>
                  <a:lnTo>
                    <a:pt x="6" y="0"/>
                  </a:lnTo>
                  <a:lnTo>
                    <a:pt x="5" y="0"/>
                  </a:lnTo>
                  <a:lnTo>
                    <a:pt x="3" y="1"/>
                  </a:lnTo>
                  <a:lnTo>
                    <a:pt x="2" y="4"/>
                  </a:lnTo>
                  <a:lnTo>
                    <a:pt x="1" y="8"/>
                  </a:lnTo>
                  <a:lnTo>
                    <a:pt x="0" y="11"/>
                  </a:lnTo>
                  <a:lnTo>
                    <a:pt x="1" y="14"/>
                  </a:lnTo>
                  <a:lnTo>
                    <a:pt x="2" y="16"/>
                  </a:lnTo>
                  <a:lnTo>
                    <a:pt x="5" y="24"/>
                  </a:lnTo>
                  <a:lnTo>
                    <a:pt x="5" y="26"/>
                  </a:lnTo>
                  <a:lnTo>
                    <a:pt x="6" y="29"/>
                  </a:lnTo>
                  <a:lnTo>
                    <a:pt x="7" y="30"/>
                  </a:lnTo>
                  <a:lnTo>
                    <a:pt x="10" y="31"/>
                  </a:lnTo>
                  <a:lnTo>
                    <a:pt x="12" y="31"/>
                  </a:lnTo>
                  <a:lnTo>
                    <a:pt x="15" y="32"/>
                  </a:lnTo>
                  <a:lnTo>
                    <a:pt x="17" y="33"/>
                  </a:lnTo>
                  <a:lnTo>
                    <a:pt x="19" y="35"/>
                  </a:lnTo>
                  <a:lnTo>
                    <a:pt x="21" y="37"/>
                  </a:lnTo>
                  <a:lnTo>
                    <a:pt x="27" y="52"/>
                  </a:lnTo>
                  <a:lnTo>
                    <a:pt x="29" y="59"/>
                  </a:lnTo>
                  <a:lnTo>
                    <a:pt x="32" y="61"/>
                  </a:lnTo>
                  <a:lnTo>
                    <a:pt x="37" y="65"/>
                  </a:lnTo>
                  <a:lnTo>
                    <a:pt x="39" y="67"/>
                  </a:lnTo>
                  <a:lnTo>
                    <a:pt x="40" y="69"/>
                  </a:lnTo>
                  <a:lnTo>
                    <a:pt x="43" y="76"/>
                  </a:lnTo>
                  <a:lnTo>
                    <a:pt x="45" y="98"/>
                  </a:lnTo>
                  <a:lnTo>
                    <a:pt x="46" y="106"/>
                  </a:lnTo>
                  <a:lnTo>
                    <a:pt x="47" y="108"/>
                  </a:lnTo>
                  <a:lnTo>
                    <a:pt x="50" y="113"/>
                  </a:lnTo>
                  <a:lnTo>
                    <a:pt x="52" y="115"/>
                  </a:lnTo>
                  <a:lnTo>
                    <a:pt x="56" y="118"/>
                  </a:lnTo>
                  <a:lnTo>
                    <a:pt x="57" y="118"/>
                  </a:lnTo>
                  <a:lnTo>
                    <a:pt x="59" y="118"/>
                  </a:lnTo>
                  <a:lnTo>
                    <a:pt x="60" y="117"/>
                  </a:lnTo>
                  <a:lnTo>
                    <a:pt x="61" y="114"/>
                  </a:lnTo>
                  <a:lnTo>
                    <a:pt x="61" y="96"/>
                  </a:lnTo>
                  <a:lnTo>
                    <a:pt x="62" y="88"/>
                  </a:lnTo>
                  <a:lnTo>
                    <a:pt x="62" y="87"/>
                  </a:lnTo>
                  <a:lnTo>
                    <a:pt x="62" y="86"/>
                  </a:lnTo>
                  <a:lnTo>
                    <a:pt x="63" y="86"/>
                  </a:lnTo>
                  <a:lnTo>
                    <a:pt x="65" y="87"/>
                  </a:lnTo>
                  <a:lnTo>
                    <a:pt x="67" y="90"/>
                  </a:lnTo>
                  <a:lnTo>
                    <a:pt x="73" y="101"/>
                  </a:lnTo>
                  <a:lnTo>
                    <a:pt x="75" y="106"/>
                  </a:lnTo>
                  <a:lnTo>
                    <a:pt x="76" y="114"/>
                  </a:lnTo>
                  <a:lnTo>
                    <a:pt x="76" y="115"/>
                  </a:lnTo>
                  <a:lnTo>
                    <a:pt x="76" y="115"/>
                  </a:lnTo>
                  <a:lnTo>
                    <a:pt x="78" y="115"/>
                  </a:lnTo>
                  <a:lnTo>
                    <a:pt x="80" y="113"/>
                  </a:lnTo>
                  <a:lnTo>
                    <a:pt x="82" y="111"/>
                  </a:lnTo>
                  <a:lnTo>
                    <a:pt x="83" y="109"/>
                  </a:lnTo>
                  <a:lnTo>
                    <a:pt x="83" y="103"/>
                  </a:lnTo>
                  <a:lnTo>
                    <a:pt x="81" y="91"/>
                  </a:lnTo>
                  <a:lnTo>
                    <a:pt x="73" y="75"/>
                  </a:lnTo>
                  <a:lnTo>
                    <a:pt x="39" y="26"/>
                  </a:lnTo>
                  <a:lnTo>
                    <a:pt x="25" y="9"/>
                  </a:lnTo>
                  <a:lnTo>
                    <a:pt x="20" y="5"/>
                  </a:lnTo>
                  <a:lnTo>
                    <a:pt x="15" y="2"/>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2" name="Freeform 33"/>
            <p:cNvSpPr>
              <a:spLocks/>
            </p:cNvSpPr>
            <p:nvPr/>
          </p:nvSpPr>
          <p:spPr bwMode="auto">
            <a:xfrm flipH="1">
              <a:off x="7925637" y="5030092"/>
              <a:ext cx="93402" cy="135134"/>
            </a:xfrm>
            <a:custGeom>
              <a:avLst/>
              <a:gdLst/>
              <a:ahLst/>
              <a:cxnLst>
                <a:cxn ang="0">
                  <a:pos x="28" y="0"/>
                </a:cxn>
                <a:cxn ang="0">
                  <a:pos x="23" y="1"/>
                </a:cxn>
                <a:cxn ang="0">
                  <a:pos x="4" y="9"/>
                </a:cxn>
                <a:cxn ang="0">
                  <a:pos x="1" y="14"/>
                </a:cxn>
                <a:cxn ang="0">
                  <a:pos x="1" y="21"/>
                </a:cxn>
                <a:cxn ang="0">
                  <a:pos x="4" y="30"/>
                </a:cxn>
                <a:cxn ang="0">
                  <a:pos x="7" y="34"/>
                </a:cxn>
                <a:cxn ang="0">
                  <a:pos x="15" y="34"/>
                </a:cxn>
                <a:cxn ang="0">
                  <a:pos x="18" y="35"/>
                </a:cxn>
                <a:cxn ang="0">
                  <a:pos x="24" y="48"/>
                </a:cxn>
                <a:cxn ang="0">
                  <a:pos x="40" y="68"/>
                </a:cxn>
                <a:cxn ang="0">
                  <a:pos x="47" y="93"/>
                </a:cxn>
                <a:cxn ang="0">
                  <a:pos x="47" y="117"/>
                </a:cxn>
                <a:cxn ang="0">
                  <a:pos x="43" y="135"/>
                </a:cxn>
                <a:cxn ang="0">
                  <a:pos x="46" y="136"/>
                </a:cxn>
                <a:cxn ang="0">
                  <a:pos x="55" y="135"/>
                </a:cxn>
                <a:cxn ang="0">
                  <a:pos x="58" y="133"/>
                </a:cxn>
                <a:cxn ang="0">
                  <a:pos x="62" y="104"/>
                </a:cxn>
                <a:cxn ang="0">
                  <a:pos x="60" y="90"/>
                </a:cxn>
                <a:cxn ang="0">
                  <a:pos x="62" y="89"/>
                </a:cxn>
                <a:cxn ang="0">
                  <a:pos x="65" y="93"/>
                </a:cxn>
                <a:cxn ang="0">
                  <a:pos x="71" y="110"/>
                </a:cxn>
                <a:cxn ang="0">
                  <a:pos x="71" y="121"/>
                </a:cxn>
                <a:cxn ang="0">
                  <a:pos x="73" y="130"/>
                </a:cxn>
                <a:cxn ang="0">
                  <a:pos x="78" y="132"/>
                </a:cxn>
                <a:cxn ang="0">
                  <a:pos x="87" y="130"/>
                </a:cxn>
                <a:cxn ang="0">
                  <a:pos x="92" y="127"/>
                </a:cxn>
                <a:cxn ang="0">
                  <a:pos x="94" y="122"/>
                </a:cxn>
                <a:cxn ang="0">
                  <a:pos x="88" y="101"/>
                </a:cxn>
                <a:cxn ang="0">
                  <a:pos x="71" y="72"/>
                </a:cxn>
                <a:cxn ang="0">
                  <a:pos x="70" y="66"/>
                </a:cxn>
                <a:cxn ang="0">
                  <a:pos x="72" y="61"/>
                </a:cxn>
                <a:cxn ang="0">
                  <a:pos x="70" y="50"/>
                </a:cxn>
                <a:cxn ang="0">
                  <a:pos x="65" y="41"/>
                </a:cxn>
                <a:cxn ang="0">
                  <a:pos x="59" y="35"/>
                </a:cxn>
                <a:cxn ang="0">
                  <a:pos x="35" y="19"/>
                </a:cxn>
                <a:cxn ang="0">
                  <a:pos x="33" y="14"/>
                </a:cxn>
                <a:cxn ang="0">
                  <a:pos x="34" y="10"/>
                </a:cxn>
                <a:cxn ang="0">
                  <a:pos x="36" y="5"/>
                </a:cxn>
                <a:cxn ang="0">
                  <a:pos x="35" y="2"/>
                </a:cxn>
                <a:cxn ang="0">
                  <a:pos x="31" y="0"/>
                </a:cxn>
              </a:cxnLst>
              <a:rect l="0" t="0" r="r" b="b"/>
              <a:pathLst>
                <a:path w="94" h="136">
                  <a:moveTo>
                    <a:pt x="31" y="0"/>
                  </a:moveTo>
                  <a:lnTo>
                    <a:pt x="28" y="0"/>
                  </a:lnTo>
                  <a:lnTo>
                    <a:pt x="26" y="0"/>
                  </a:lnTo>
                  <a:lnTo>
                    <a:pt x="23" y="1"/>
                  </a:lnTo>
                  <a:lnTo>
                    <a:pt x="9" y="5"/>
                  </a:lnTo>
                  <a:lnTo>
                    <a:pt x="4" y="9"/>
                  </a:lnTo>
                  <a:lnTo>
                    <a:pt x="2" y="12"/>
                  </a:lnTo>
                  <a:lnTo>
                    <a:pt x="1" y="14"/>
                  </a:lnTo>
                  <a:lnTo>
                    <a:pt x="0" y="18"/>
                  </a:lnTo>
                  <a:lnTo>
                    <a:pt x="1" y="21"/>
                  </a:lnTo>
                  <a:lnTo>
                    <a:pt x="2" y="26"/>
                  </a:lnTo>
                  <a:lnTo>
                    <a:pt x="4" y="30"/>
                  </a:lnTo>
                  <a:lnTo>
                    <a:pt x="6" y="33"/>
                  </a:lnTo>
                  <a:lnTo>
                    <a:pt x="7" y="34"/>
                  </a:lnTo>
                  <a:lnTo>
                    <a:pt x="8" y="34"/>
                  </a:lnTo>
                  <a:lnTo>
                    <a:pt x="15" y="34"/>
                  </a:lnTo>
                  <a:lnTo>
                    <a:pt x="17" y="34"/>
                  </a:lnTo>
                  <a:lnTo>
                    <a:pt x="18" y="35"/>
                  </a:lnTo>
                  <a:lnTo>
                    <a:pt x="19" y="37"/>
                  </a:lnTo>
                  <a:lnTo>
                    <a:pt x="24" y="48"/>
                  </a:lnTo>
                  <a:lnTo>
                    <a:pt x="26" y="52"/>
                  </a:lnTo>
                  <a:lnTo>
                    <a:pt x="40" y="68"/>
                  </a:lnTo>
                  <a:lnTo>
                    <a:pt x="41" y="72"/>
                  </a:lnTo>
                  <a:lnTo>
                    <a:pt x="47" y="93"/>
                  </a:lnTo>
                  <a:lnTo>
                    <a:pt x="48" y="105"/>
                  </a:lnTo>
                  <a:lnTo>
                    <a:pt x="47" y="117"/>
                  </a:lnTo>
                  <a:lnTo>
                    <a:pt x="43" y="133"/>
                  </a:lnTo>
                  <a:lnTo>
                    <a:pt x="43" y="135"/>
                  </a:lnTo>
                  <a:lnTo>
                    <a:pt x="44" y="136"/>
                  </a:lnTo>
                  <a:lnTo>
                    <a:pt x="46" y="136"/>
                  </a:lnTo>
                  <a:lnTo>
                    <a:pt x="51" y="136"/>
                  </a:lnTo>
                  <a:lnTo>
                    <a:pt x="55" y="135"/>
                  </a:lnTo>
                  <a:lnTo>
                    <a:pt x="57" y="134"/>
                  </a:lnTo>
                  <a:lnTo>
                    <a:pt x="58" y="133"/>
                  </a:lnTo>
                  <a:lnTo>
                    <a:pt x="60" y="129"/>
                  </a:lnTo>
                  <a:lnTo>
                    <a:pt x="62" y="104"/>
                  </a:lnTo>
                  <a:lnTo>
                    <a:pt x="60" y="92"/>
                  </a:lnTo>
                  <a:lnTo>
                    <a:pt x="60" y="90"/>
                  </a:lnTo>
                  <a:lnTo>
                    <a:pt x="61" y="89"/>
                  </a:lnTo>
                  <a:lnTo>
                    <a:pt x="62" y="89"/>
                  </a:lnTo>
                  <a:lnTo>
                    <a:pt x="63" y="89"/>
                  </a:lnTo>
                  <a:lnTo>
                    <a:pt x="65" y="93"/>
                  </a:lnTo>
                  <a:lnTo>
                    <a:pt x="70" y="103"/>
                  </a:lnTo>
                  <a:lnTo>
                    <a:pt x="71" y="110"/>
                  </a:lnTo>
                  <a:lnTo>
                    <a:pt x="71" y="118"/>
                  </a:lnTo>
                  <a:lnTo>
                    <a:pt x="71" y="121"/>
                  </a:lnTo>
                  <a:lnTo>
                    <a:pt x="72" y="128"/>
                  </a:lnTo>
                  <a:lnTo>
                    <a:pt x="73" y="130"/>
                  </a:lnTo>
                  <a:lnTo>
                    <a:pt x="75" y="131"/>
                  </a:lnTo>
                  <a:lnTo>
                    <a:pt x="78" y="132"/>
                  </a:lnTo>
                  <a:lnTo>
                    <a:pt x="81" y="132"/>
                  </a:lnTo>
                  <a:lnTo>
                    <a:pt x="87" y="130"/>
                  </a:lnTo>
                  <a:lnTo>
                    <a:pt x="91" y="129"/>
                  </a:lnTo>
                  <a:lnTo>
                    <a:pt x="92" y="127"/>
                  </a:lnTo>
                  <a:lnTo>
                    <a:pt x="94" y="125"/>
                  </a:lnTo>
                  <a:lnTo>
                    <a:pt x="94" y="122"/>
                  </a:lnTo>
                  <a:lnTo>
                    <a:pt x="93" y="115"/>
                  </a:lnTo>
                  <a:lnTo>
                    <a:pt x="88" y="101"/>
                  </a:lnTo>
                  <a:lnTo>
                    <a:pt x="84" y="93"/>
                  </a:lnTo>
                  <a:lnTo>
                    <a:pt x="71" y="72"/>
                  </a:lnTo>
                  <a:lnTo>
                    <a:pt x="70" y="68"/>
                  </a:lnTo>
                  <a:lnTo>
                    <a:pt x="70" y="66"/>
                  </a:lnTo>
                  <a:lnTo>
                    <a:pt x="70" y="63"/>
                  </a:lnTo>
                  <a:lnTo>
                    <a:pt x="72" y="61"/>
                  </a:lnTo>
                  <a:lnTo>
                    <a:pt x="72" y="57"/>
                  </a:lnTo>
                  <a:lnTo>
                    <a:pt x="70" y="50"/>
                  </a:lnTo>
                  <a:lnTo>
                    <a:pt x="68" y="46"/>
                  </a:lnTo>
                  <a:lnTo>
                    <a:pt x="65" y="41"/>
                  </a:lnTo>
                  <a:lnTo>
                    <a:pt x="62" y="38"/>
                  </a:lnTo>
                  <a:lnTo>
                    <a:pt x="59" y="35"/>
                  </a:lnTo>
                  <a:lnTo>
                    <a:pt x="41" y="24"/>
                  </a:lnTo>
                  <a:lnTo>
                    <a:pt x="35" y="19"/>
                  </a:lnTo>
                  <a:lnTo>
                    <a:pt x="33" y="17"/>
                  </a:lnTo>
                  <a:lnTo>
                    <a:pt x="33" y="14"/>
                  </a:lnTo>
                  <a:lnTo>
                    <a:pt x="33" y="12"/>
                  </a:lnTo>
                  <a:lnTo>
                    <a:pt x="34" y="10"/>
                  </a:lnTo>
                  <a:lnTo>
                    <a:pt x="36" y="7"/>
                  </a:lnTo>
                  <a:lnTo>
                    <a:pt x="36" y="5"/>
                  </a:lnTo>
                  <a:lnTo>
                    <a:pt x="36" y="4"/>
                  </a:lnTo>
                  <a:lnTo>
                    <a:pt x="35" y="2"/>
                  </a:lnTo>
                  <a:lnTo>
                    <a:pt x="33" y="1"/>
                  </a:lnTo>
                  <a:lnTo>
                    <a:pt x="31" y="0"/>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34"/>
            <p:cNvSpPr>
              <a:spLocks/>
            </p:cNvSpPr>
            <p:nvPr/>
          </p:nvSpPr>
          <p:spPr bwMode="auto">
            <a:xfrm flipH="1">
              <a:off x="7968363" y="5073812"/>
              <a:ext cx="10930" cy="13911"/>
            </a:xfrm>
            <a:custGeom>
              <a:avLst/>
              <a:gdLst/>
              <a:ahLst/>
              <a:cxnLst>
                <a:cxn ang="0">
                  <a:pos x="6" y="0"/>
                </a:cxn>
                <a:cxn ang="0">
                  <a:pos x="5" y="0"/>
                </a:cxn>
                <a:cxn ang="0">
                  <a:pos x="4" y="0"/>
                </a:cxn>
                <a:cxn ang="0">
                  <a:pos x="1" y="2"/>
                </a:cxn>
                <a:cxn ang="0">
                  <a:pos x="0" y="5"/>
                </a:cxn>
                <a:cxn ang="0">
                  <a:pos x="0" y="8"/>
                </a:cxn>
                <a:cxn ang="0">
                  <a:pos x="2" y="10"/>
                </a:cxn>
                <a:cxn ang="0">
                  <a:pos x="6" y="12"/>
                </a:cxn>
                <a:cxn ang="0">
                  <a:pos x="9" y="13"/>
                </a:cxn>
                <a:cxn ang="0">
                  <a:pos x="11" y="14"/>
                </a:cxn>
                <a:cxn ang="0">
                  <a:pos x="11" y="13"/>
                </a:cxn>
                <a:cxn ang="0">
                  <a:pos x="11" y="11"/>
                </a:cxn>
                <a:cxn ang="0">
                  <a:pos x="7" y="2"/>
                </a:cxn>
                <a:cxn ang="0">
                  <a:pos x="7" y="1"/>
                </a:cxn>
                <a:cxn ang="0">
                  <a:pos x="6" y="0"/>
                </a:cxn>
              </a:cxnLst>
              <a:rect l="0" t="0" r="r" b="b"/>
              <a:pathLst>
                <a:path w="11" h="14">
                  <a:moveTo>
                    <a:pt x="6" y="0"/>
                  </a:moveTo>
                  <a:lnTo>
                    <a:pt x="5" y="0"/>
                  </a:lnTo>
                  <a:lnTo>
                    <a:pt x="4" y="0"/>
                  </a:lnTo>
                  <a:lnTo>
                    <a:pt x="1" y="2"/>
                  </a:lnTo>
                  <a:lnTo>
                    <a:pt x="0" y="5"/>
                  </a:lnTo>
                  <a:lnTo>
                    <a:pt x="0" y="8"/>
                  </a:lnTo>
                  <a:lnTo>
                    <a:pt x="2" y="10"/>
                  </a:lnTo>
                  <a:lnTo>
                    <a:pt x="6" y="12"/>
                  </a:lnTo>
                  <a:lnTo>
                    <a:pt x="9" y="13"/>
                  </a:lnTo>
                  <a:lnTo>
                    <a:pt x="11" y="14"/>
                  </a:lnTo>
                  <a:lnTo>
                    <a:pt x="11" y="13"/>
                  </a:lnTo>
                  <a:lnTo>
                    <a:pt x="11" y="11"/>
                  </a:lnTo>
                  <a:lnTo>
                    <a:pt x="7" y="2"/>
                  </a:lnTo>
                  <a:lnTo>
                    <a:pt x="7" y="1"/>
                  </a:lnTo>
                  <a:lnTo>
                    <a:pt x="6" y="0"/>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9" name="Group 34"/>
            <p:cNvGrpSpPr>
              <a:grpSpLocks noChangeAspect="1"/>
            </p:cNvGrpSpPr>
            <p:nvPr/>
          </p:nvGrpSpPr>
          <p:grpSpPr>
            <a:xfrm>
              <a:off x="8108389" y="4554993"/>
              <a:ext cx="290095" cy="177151"/>
              <a:chOff x="2103438" y="3086101"/>
              <a:chExt cx="595313" cy="363538"/>
            </a:xfrm>
          </p:grpSpPr>
          <p:sp>
            <p:nvSpPr>
              <p:cNvPr id="206" name="Freeform 72"/>
              <p:cNvSpPr>
                <a:spLocks/>
              </p:cNvSpPr>
              <p:nvPr/>
            </p:nvSpPr>
            <p:spPr bwMode="auto">
              <a:xfrm>
                <a:off x="2103438" y="3086101"/>
                <a:ext cx="595313" cy="363538"/>
              </a:xfrm>
              <a:custGeom>
                <a:avLst/>
                <a:gdLst/>
                <a:ahLst/>
                <a:cxnLst>
                  <a:cxn ang="0">
                    <a:pos x="214" y="0"/>
                  </a:cxn>
                  <a:cxn ang="0">
                    <a:pos x="186" y="1"/>
                  </a:cxn>
                  <a:cxn ang="0">
                    <a:pos x="153" y="9"/>
                  </a:cxn>
                  <a:cxn ang="0">
                    <a:pos x="137" y="17"/>
                  </a:cxn>
                  <a:cxn ang="0">
                    <a:pos x="123" y="27"/>
                  </a:cxn>
                  <a:cxn ang="0">
                    <a:pos x="88" y="62"/>
                  </a:cxn>
                  <a:cxn ang="0">
                    <a:pos x="40" y="106"/>
                  </a:cxn>
                  <a:cxn ang="0">
                    <a:pos x="10" y="129"/>
                  </a:cxn>
                  <a:cxn ang="0">
                    <a:pos x="4" y="136"/>
                  </a:cxn>
                  <a:cxn ang="0">
                    <a:pos x="1" y="143"/>
                  </a:cxn>
                  <a:cxn ang="0">
                    <a:pos x="0" y="149"/>
                  </a:cxn>
                  <a:cxn ang="0">
                    <a:pos x="3" y="155"/>
                  </a:cxn>
                  <a:cxn ang="0">
                    <a:pos x="7" y="160"/>
                  </a:cxn>
                  <a:cxn ang="0">
                    <a:pos x="11" y="162"/>
                  </a:cxn>
                  <a:cxn ang="0">
                    <a:pos x="27" y="168"/>
                  </a:cxn>
                  <a:cxn ang="0">
                    <a:pos x="85" y="177"/>
                  </a:cxn>
                  <a:cxn ang="0">
                    <a:pos x="254" y="179"/>
                  </a:cxn>
                  <a:cxn ang="0">
                    <a:pos x="266" y="181"/>
                  </a:cxn>
                  <a:cxn ang="0">
                    <a:pos x="279" y="185"/>
                  </a:cxn>
                  <a:cxn ang="0">
                    <a:pos x="303" y="197"/>
                  </a:cxn>
                  <a:cxn ang="0">
                    <a:pos x="321" y="210"/>
                  </a:cxn>
                  <a:cxn ang="0">
                    <a:pos x="332" y="224"/>
                  </a:cxn>
                  <a:cxn ang="0">
                    <a:pos x="338" y="228"/>
                  </a:cxn>
                  <a:cxn ang="0">
                    <a:pos x="344" y="229"/>
                  </a:cxn>
                  <a:cxn ang="0">
                    <a:pos x="350" y="229"/>
                  </a:cxn>
                  <a:cxn ang="0">
                    <a:pos x="355" y="228"/>
                  </a:cxn>
                  <a:cxn ang="0">
                    <a:pos x="360" y="224"/>
                  </a:cxn>
                  <a:cxn ang="0">
                    <a:pos x="369" y="214"/>
                  </a:cxn>
                  <a:cxn ang="0">
                    <a:pos x="372" y="207"/>
                  </a:cxn>
                  <a:cxn ang="0">
                    <a:pos x="375" y="189"/>
                  </a:cxn>
                  <a:cxn ang="0">
                    <a:pos x="374" y="140"/>
                  </a:cxn>
                  <a:cxn ang="0">
                    <a:pos x="370" y="120"/>
                  </a:cxn>
                  <a:cxn ang="0">
                    <a:pos x="368" y="111"/>
                  </a:cxn>
                  <a:cxn ang="0">
                    <a:pos x="356" y="83"/>
                  </a:cxn>
                  <a:cxn ang="0">
                    <a:pos x="339" y="56"/>
                  </a:cxn>
                  <a:cxn ang="0">
                    <a:pos x="324" y="38"/>
                  </a:cxn>
                  <a:cxn ang="0">
                    <a:pos x="313" y="29"/>
                  </a:cxn>
                  <a:cxn ang="0">
                    <a:pos x="278" y="12"/>
                  </a:cxn>
                  <a:cxn ang="0">
                    <a:pos x="224" y="1"/>
                  </a:cxn>
                  <a:cxn ang="0">
                    <a:pos x="214" y="0"/>
                  </a:cxn>
                </a:cxnLst>
                <a:rect l="0" t="0" r="r" b="b"/>
                <a:pathLst>
                  <a:path w="375" h="229">
                    <a:moveTo>
                      <a:pt x="214" y="0"/>
                    </a:moveTo>
                    <a:lnTo>
                      <a:pt x="186" y="1"/>
                    </a:lnTo>
                    <a:lnTo>
                      <a:pt x="153" y="9"/>
                    </a:lnTo>
                    <a:lnTo>
                      <a:pt x="137" y="17"/>
                    </a:lnTo>
                    <a:lnTo>
                      <a:pt x="123" y="27"/>
                    </a:lnTo>
                    <a:lnTo>
                      <a:pt x="88" y="62"/>
                    </a:lnTo>
                    <a:lnTo>
                      <a:pt x="40" y="106"/>
                    </a:lnTo>
                    <a:lnTo>
                      <a:pt x="10" y="129"/>
                    </a:lnTo>
                    <a:lnTo>
                      <a:pt x="4" y="136"/>
                    </a:lnTo>
                    <a:lnTo>
                      <a:pt x="1" y="143"/>
                    </a:lnTo>
                    <a:lnTo>
                      <a:pt x="0" y="149"/>
                    </a:lnTo>
                    <a:lnTo>
                      <a:pt x="3" y="155"/>
                    </a:lnTo>
                    <a:lnTo>
                      <a:pt x="7" y="160"/>
                    </a:lnTo>
                    <a:lnTo>
                      <a:pt x="11" y="162"/>
                    </a:lnTo>
                    <a:lnTo>
                      <a:pt x="27" y="168"/>
                    </a:lnTo>
                    <a:lnTo>
                      <a:pt x="85" y="177"/>
                    </a:lnTo>
                    <a:lnTo>
                      <a:pt x="254" y="179"/>
                    </a:lnTo>
                    <a:lnTo>
                      <a:pt x="266" y="181"/>
                    </a:lnTo>
                    <a:lnTo>
                      <a:pt x="279" y="185"/>
                    </a:lnTo>
                    <a:lnTo>
                      <a:pt x="303" y="197"/>
                    </a:lnTo>
                    <a:lnTo>
                      <a:pt x="321" y="210"/>
                    </a:lnTo>
                    <a:lnTo>
                      <a:pt x="332" y="224"/>
                    </a:lnTo>
                    <a:lnTo>
                      <a:pt x="338" y="228"/>
                    </a:lnTo>
                    <a:lnTo>
                      <a:pt x="344" y="229"/>
                    </a:lnTo>
                    <a:lnTo>
                      <a:pt x="350" y="229"/>
                    </a:lnTo>
                    <a:lnTo>
                      <a:pt x="355" y="228"/>
                    </a:lnTo>
                    <a:lnTo>
                      <a:pt x="360" y="224"/>
                    </a:lnTo>
                    <a:lnTo>
                      <a:pt x="369" y="214"/>
                    </a:lnTo>
                    <a:lnTo>
                      <a:pt x="372" y="207"/>
                    </a:lnTo>
                    <a:lnTo>
                      <a:pt x="375" y="189"/>
                    </a:lnTo>
                    <a:lnTo>
                      <a:pt x="374" y="140"/>
                    </a:lnTo>
                    <a:lnTo>
                      <a:pt x="370" y="120"/>
                    </a:lnTo>
                    <a:lnTo>
                      <a:pt x="368" y="111"/>
                    </a:lnTo>
                    <a:lnTo>
                      <a:pt x="356" y="83"/>
                    </a:lnTo>
                    <a:lnTo>
                      <a:pt x="339" y="56"/>
                    </a:lnTo>
                    <a:lnTo>
                      <a:pt x="324" y="38"/>
                    </a:lnTo>
                    <a:lnTo>
                      <a:pt x="313" y="29"/>
                    </a:lnTo>
                    <a:lnTo>
                      <a:pt x="278" y="12"/>
                    </a:lnTo>
                    <a:lnTo>
                      <a:pt x="224" y="1"/>
                    </a:lnTo>
                    <a:lnTo>
                      <a:pt x="214" y="0"/>
                    </a:lnTo>
                    <a:close/>
                  </a:path>
                </a:pathLst>
              </a:custGeom>
              <a:solidFill>
                <a:srgbClr val="D0A8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73"/>
              <p:cNvSpPr>
                <a:spLocks/>
              </p:cNvSpPr>
              <p:nvPr/>
            </p:nvSpPr>
            <p:spPr bwMode="auto">
              <a:xfrm>
                <a:off x="2417763" y="3133726"/>
                <a:ext cx="263525" cy="292100"/>
              </a:xfrm>
              <a:custGeom>
                <a:avLst/>
                <a:gdLst/>
                <a:ahLst/>
                <a:cxnLst>
                  <a:cxn ang="0">
                    <a:pos x="0" y="109"/>
                  </a:cxn>
                  <a:cxn ang="0">
                    <a:pos x="0" y="113"/>
                  </a:cxn>
                  <a:cxn ang="0">
                    <a:pos x="2" y="115"/>
                  </a:cxn>
                  <a:cxn ang="0">
                    <a:pos x="5" y="117"/>
                  </a:cxn>
                  <a:cxn ang="0">
                    <a:pos x="8" y="118"/>
                  </a:cxn>
                  <a:cxn ang="0">
                    <a:pos x="47" y="128"/>
                  </a:cxn>
                  <a:cxn ang="0">
                    <a:pos x="60" y="131"/>
                  </a:cxn>
                  <a:cxn ang="0">
                    <a:pos x="113" y="149"/>
                  </a:cxn>
                  <a:cxn ang="0">
                    <a:pos x="125" y="155"/>
                  </a:cxn>
                  <a:cxn ang="0">
                    <a:pos x="130" y="158"/>
                  </a:cxn>
                  <a:cxn ang="0">
                    <a:pos x="149" y="182"/>
                  </a:cxn>
                  <a:cxn ang="0">
                    <a:pos x="153" y="184"/>
                  </a:cxn>
                  <a:cxn ang="0">
                    <a:pos x="155" y="183"/>
                  </a:cxn>
                  <a:cxn ang="0">
                    <a:pos x="158" y="180"/>
                  </a:cxn>
                  <a:cxn ang="0">
                    <a:pos x="160" y="173"/>
                  </a:cxn>
                  <a:cxn ang="0">
                    <a:pos x="164" y="156"/>
                  </a:cxn>
                  <a:cxn ang="0">
                    <a:pos x="166" y="125"/>
                  </a:cxn>
                  <a:cxn ang="0">
                    <a:pos x="163" y="106"/>
                  </a:cxn>
                  <a:cxn ang="0">
                    <a:pos x="154" y="77"/>
                  </a:cxn>
                  <a:cxn ang="0">
                    <a:pos x="142" y="50"/>
                  </a:cxn>
                  <a:cxn ang="0">
                    <a:pos x="120" y="18"/>
                  </a:cxn>
                  <a:cxn ang="0">
                    <a:pos x="110" y="9"/>
                  </a:cxn>
                  <a:cxn ang="0">
                    <a:pos x="99" y="3"/>
                  </a:cxn>
                  <a:cxn ang="0">
                    <a:pos x="89" y="0"/>
                  </a:cxn>
                  <a:cxn ang="0">
                    <a:pos x="78" y="0"/>
                  </a:cxn>
                  <a:cxn ang="0">
                    <a:pos x="67" y="2"/>
                  </a:cxn>
                  <a:cxn ang="0">
                    <a:pos x="57" y="8"/>
                  </a:cxn>
                  <a:cxn ang="0">
                    <a:pos x="53" y="11"/>
                  </a:cxn>
                  <a:cxn ang="0">
                    <a:pos x="48" y="16"/>
                  </a:cxn>
                  <a:cxn ang="0">
                    <a:pos x="32" y="40"/>
                  </a:cxn>
                  <a:cxn ang="0">
                    <a:pos x="9" y="83"/>
                  </a:cxn>
                  <a:cxn ang="0">
                    <a:pos x="2" y="98"/>
                  </a:cxn>
                  <a:cxn ang="0">
                    <a:pos x="0" y="104"/>
                  </a:cxn>
                  <a:cxn ang="0">
                    <a:pos x="0" y="109"/>
                  </a:cxn>
                </a:cxnLst>
                <a:rect l="0" t="0" r="r" b="b"/>
                <a:pathLst>
                  <a:path w="166" h="184">
                    <a:moveTo>
                      <a:pt x="0" y="109"/>
                    </a:moveTo>
                    <a:lnTo>
                      <a:pt x="0" y="113"/>
                    </a:lnTo>
                    <a:lnTo>
                      <a:pt x="2" y="115"/>
                    </a:lnTo>
                    <a:lnTo>
                      <a:pt x="5" y="117"/>
                    </a:lnTo>
                    <a:lnTo>
                      <a:pt x="8" y="118"/>
                    </a:lnTo>
                    <a:lnTo>
                      <a:pt x="47" y="128"/>
                    </a:lnTo>
                    <a:lnTo>
                      <a:pt x="60" y="131"/>
                    </a:lnTo>
                    <a:lnTo>
                      <a:pt x="113" y="149"/>
                    </a:lnTo>
                    <a:lnTo>
                      <a:pt x="125" y="155"/>
                    </a:lnTo>
                    <a:lnTo>
                      <a:pt x="130" y="158"/>
                    </a:lnTo>
                    <a:lnTo>
                      <a:pt x="149" y="182"/>
                    </a:lnTo>
                    <a:lnTo>
                      <a:pt x="153" y="184"/>
                    </a:lnTo>
                    <a:lnTo>
                      <a:pt x="155" y="183"/>
                    </a:lnTo>
                    <a:lnTo>
                      <a:pt x="158" y="180"/>
                    </a:lnTo>
                    <a:lnTo>
                      <a:pt x="160" y="173"/>
                    </a:lnTo>
                    <a:lnTo>
                      <a:pt x="164" y="156"/>
                    </a:lnTo>
                    <a:lnTo>
                      <a:pt x="166" y="125"/>
                    </a:lnTo>
                    <a:lnTo>
                      <a:pt x="163" y="106"/>
                    </a:lnTo>
                    <a:lnTo>
                      <a:pt x="154" y="77"/>
                    </a:lnTo>
                    <a:lnTo>
                      <a:pt x="142" y="50"/>
                    </a:lnTo>
                    <a:lnTo>
                      <a:pt x="120" y="18"/>
                    </a:lnTo>
                    <a:lnTo>
                      <a:pt x="110" y="9"/>
                    </a:lnTo>
                    <a:lnTo>
                      <a:pt x="99" y="3"/>
                    </a:lnTo>
                    <a:lnTo>
                      <a:pt x="89" y="0"/>
                    </a:lnTo>
                    <a:lnTo>
                      <a:pt x="78" y="0"/>
                    </a:lnTo>
                    <a:lnTo>
                      <a:pt x="67" y="2"/>
                    </a:lnTo>
                    <a:lnTo>
                      <a:pt x="57" y="8"/>
                    </a:lnTo>
                    <a:lnTo>
                      <a:pt x="53" y="11"/>
                    </a:lnTo>
                    <a:lnTo>
                      <a:pt x="48" y="16"/>
                    </a:lnTo>
                    <a:lnTo>
                      <a:pt x="32" y="40"/>
                    </a:lnTo>
                    <a:lnTo>
                      <a:pt x="9" y="83"/>
                    </a:lnTo>
                    <a:lnTo>
                      <a:pt x="2" y="98"/>
                    </a:lnTo>
                    <a:lnTo>
                      <a:pt x="0" y="104"/>
                    </a:lnTo>
                    <a:lnTo>
                      <a:pt x="0" y="109"/>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74"/>
              <p:cNvSpPr>
                <a:spLocks/>
              </p:cNvSpPr>
              <p:nvPr/>
            </p:nvSpPr>
            <p:spPr bwMode="auto">
              <a:xfrm>
                <a:off x="2327275" y="3117851"/>
                <a:ext cx="177800" cy="187325"/>
              </a:xfrm>
              <a:custGeom>
                <a:avLst/>
                <a:gdLst/>
                <a:ahLst/>
                <a:cxnLst>
                  <a:cxn ang="0">
                    <a:pos x="78" y="2"/>
                  </a:cxn>
                  <a:cxn ang="0">
                    <a:pos x="75" y="4"/>
                  </a:cxn>
                  <a:cxn ang="0">
                    <a:pos x="43" y="38"/>
                  </a:cxn>
                  <a:cxn ang="0">
                    <a:pos x="9" y="94"/>
                  </a:cxn>
                  <a:cxn ang="0">
                    <a:pos x="5" y="100"/>
                  </a:cxn>
                  <a:cxn ang="0">
                    <a:pos x="0" y="105"/>
                  </a:cxn>
                  <a:cxn ang="0">
                    <a:pos x="1" y="105"/>
                  </a:cxn>
                  <a:cxn ang="0">
                    <a:pos x="3" y="107"/>
                  </a:cxn>
                  <a:cxn ang="0">
                    <a:pos x="10" y="111"/>
                  </a:cxn>
                  <a:cxn ang="0">
                    <a:pos x="15" y="113"/>
                  </a:cxn>
                  <a:cxn ang="0">
                    <a:pos x="20" y="116"/>
                  </a:cxn>
                  <a:cxn ang="0">
                    <a:pos x="26" y="117"/>
                  </a:cxn>
                  <a:cxn ang="0">
                    <a:pos x="32" y="118"/>
                  </a:cxn>
                  <a:cxn ang="0">
                    <a:pos x="38" y="117"/>
                  </a:cxn>
                  <a:cxn ang="0">
                    <a:pos x="42" y="116"/>
                  </a:cxn>
                  <a:cxn ang="0">
                    <a:pos x="45" y="112"/>
                  </a:cxn>
                  <a:cxn ang="0">
                    <a:pos x="62" y="63"/>
                  </a:cxn>
                  <a:cxn ang="0">
                    <a:pos x="69" y="50"/>
                  </a:cxn>
                  <a:cxn ang="0">
                    <a:pos x="89" y="24"/>
                  </a:cxn>
                  <a:cxn ang="0">
                    <a:pos x="92" y="20"/>
                  </a:cxn>
                  <a:cxn ang="0">
                    <a:pos x="100" y="15"/>
                  </a:cxn>
                  <a:cxn ang="0">
                    <a:pos x="105" y="12"/>
                  </a:cxn>
                  <a:cxn ang="0">
                    <a:pos x="112" y="10"/>
                  </a:cxn>
                  <a:cxn ang="0">
                    <a:pos x="112" y="9"/>
                  </a:cxn>
                  <a:cxn ang="0">
                    <a:pos x="110" y="7"/>
                  </a:cxn>
                  <a:cxn ang="0">
                    <a:pos x="105" y="5"/>
                  </a:cxn>
                  <a:cxn ang="0">
                    <a:pos x="84" y="0"/>
                  </a:cxn>
                  <a:cxn ang="0">
                    <a:pos x="81" y="1"/>
                  </a:cxn>
                  <a:cxn ang="0">
                    <a:pos x="78" y="2"/>
                  </a:cxn>
                </a:cxnLst>
                <a:rect l="0" t="0" r="r" b="b"/>
                <a:pathLst>
                  <a:path w="112" h="118">
                    <a:moveTo>
                      <a:pt x="78" y="2"/>
                    </a:moveTo>
                    <a:lnTo>
                      <a:pt x="75" y="4"/>
                    </a:lnTo>
                    <a:lnTo>
                      <a:pt x="43" y="38"/>
                    </a:lnTo>
                    <a:lnTo>
                      <a:pt x="9" y="94"/>
                    </a:lnTo>
                    <a:lnTo>
                      <a:pt x="5" y="100"/>
                    </a:lnTo>
                    <a:lnTo>
                      <a:pt x="0" y="105"/>
                    </a:lnTo>
                    <a:lnTo>
                      <a:pt x="1" y="105"/>
                    </a:lnTo>
                    <a:lnTo>
                      <a:pt x="3" y="107"/>
                    </a:lnTo>
                    <a:lnTo>
                      <a:pt x="10" y="111"/>
                    </a:lnTo>
                    <a:lnTo>
                      <a:pt x="15" y="113"/>
                    </a:lnTo>
                    <a:lnTo>
                      <a:pt x="20" y="116"/>
                    </a:lnTo>
                    <a:lnTo>
                      <a:pt x="26" y="117"/>
                    </a:lnTo>
                    <a:lnTo>
                      <a:pt x="32" y="118"/>
                    </a:lnTo>
                    <a:lnTo>
                      <a:pt x="38" y="117"/>
                    </a:lnTo>
                    <a:lnTo>
                      <a:pt x="42" y="116"/>
                    </a:lnTo>
                    <a:lnTo>
                      <a:pt x="45" y="112"/>
                    </a:lnTo>
                    <a:lnTo>
                      <a:pt x="62" y="63"/>
                    </a:lnTo>
                    <a:lnTo>
                      <a:pt x="69" y="50"/>
                    </a:lnTo>
                    <a:lnTo>
                      <a:pt x="89" y="24"/>
                    </a:lnTo>
                    <a:lnTo>
                      <a:pt x="92" y="20"/>
                    </a:lnTo>
                    <a:lnTo>
                      <a:pt x="100" y="15"/>
                    </a:lnTo>
                    <a:lnTo>
                      <a:pt x="105" y="12"/>
                    </a:lnTo>
                    <a:lnTo>
                      <a:pt x="112" y="10"/>
                    </a:lnTo>
                    <a:lnTo>
                      <a:pt x="112" y="9"/>
                    </a:lnTo>
                    <a:lnTo>
                      <a:pt x="110" y="7"/>
                    </a:lnTo>
                    <a:lnTo>
                      <a:pt x="105" y="5"/>
                    </a:lnTo>
                    <a:lnTo>
                      <a:pt x="84" y="0"/>
                    </a:lnTo>
                    <a:lnTo>
                      <a:pt x="81" y="1"/>
                    </a:lnTo>
                    <a:lnTo>
                      <a:pt x="78" y="2"/>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75"/>
              <p:cNvSpPr>
                <a:spLocks/>
              </p:cNvSpPr>
              <p:nvPr/>
            </p:nvSpPr>
            <p:spPr bwMode="auto">
              <a:xfrm>
                <a:off x="2214563" y="3100388"/>
                <a:ext cx="223838" cy="184150"/>
              </a:xfrm>
              <a:custGeom>
                <a:avLst/>
                <a:gdLst/>
                <a:ahLst/>
                <a:cxnLst>
                  <a:cxn ang="0">
                    <a:pos x="118" y="0"/>
                  </a:cxn>
                  <a:cxn ang="0">
                    <a:pos x="113" y="1"/>
                  </a:cxn>
                  <a:cxn ang="0">
                    <a:pos x="87" y="13"/>
                  </a:cxn>
                  <a:cxn ang="0">
                    <a:pos x="59" y="33"/>
                  </a:cxn>
                  <a:cxn ang="0">
                    <a:pos x="33" y="59"/>
                  </a:cxn>
                  <a:cxn ang="0">
                    <a:pos x="15" y="79"/>
                  </a:cxn>
                  <a:cxn ang="0">
                    <a:pos x="12" y="84"/>
                  </a:cxn>
                  <a:cxn ang="0">
                    <a:pos x="6" y="90"/>
                  </a:cxn>
                  <a:cxn ang="0">
                    <a:pos x="2" y="97"/>
                  </a:cxn>
                  <a:cxn ang="0">
                    <a:pos x="0" y="98"/>
                  </a:cxn>
                  <a:cxn ang="0">
                    <a:pos x="0" y="101"/>
                  </a:cxn>
                  <a:cxn ang="0">
                    <a:pos x="1" y="103"/>
                  </a:cxn>
                  <a:cxn ang="0">
                    <a:pos x="8" y="107"/>
                  </a:cxn>
                  <a:cxn ang="0">
                    <a:pos x="28" y="114"/>
                  </a:cxn>
                  <a:cxn ang="0">
                    <a:pos x="43" y="116"/>
                  </a:cxn>
                  <a:cxn ang="0">
                    <a:pos x="50" y="115"/>
                  </a:cxn>
                  <a:cxn ang="0">
                    <a:pos x="56" y="113"/>
                  </a:cxn>
                  <a:cxn ang="0">
                    <a:pos x="61" y="109"/>
                  </a:cxn>
                  <a:cxn ang="0">
                    <a:pos x="66" y="104"/>
                  </a:cxn>
                  <a:cxn ang="0">
                    <a:pos x="73" y="91"/>
                  </a:cxn>
                  <a:cxn ang="0">
                    <a:pos x="84" y="69"/>
                  </a:cxn>
                  <a:cxn ang="0">
                    <a:pos x="119" y="18"/>
                  </a:cxn>
                  <a:cxn ang="0">
                    <a:pos x="127" y="13"/>
                  </a:cxn>
                  <a:cxn ang="0">
                    <a:pos x="134" y="10"/>
                  </a:cxn>
                  <a:cxn ang="0">
                    <a:pos x="137" y="10"/>
                  </a:cxn>
                  <a:cxn ang="0">
                    <a:pos x="139" y="10"/>
                  </a:cxn>
                  <a:cxn ang="0">
                    <a:pos x="141" y="9"/>
                  </a:cxn>
                  <a:cxn ang="0">
                    <a:pos x="141" y="8"/>
                  </a:cxn>
                  <a:cxn ang="0">
                    <a:pos x="140" y="7"/>
                  </a:cxn>
                  <a:cxn ang="0">
                    <a:pos x="139" y="5"/>
                  </a:cxn>
                  <a:cxn ang="0">
                    <a:pos x="132" y="2"/>
                  </a:cxn>
                  <a:cxn ang="0">
                    <a:pos x="122" y="0"/>
                  </a:cxn>
                  <a:cxn ang="0">
                    <a:pos x="118" y="0"/>
                  </a:cxn>
                </a:cxnLst>
                <a:rect l="0" t="0" r="r" b="b"/>
                <a:pathLst>
                  <a:path w="141" h="116">
                    <a:moveTo>
                      <a:pt x="118" y="0"/>
                    </a:moveTo>
                    <a:lnTo>
                      <a:pt x="113" y="1"/>
                    </a:lnTo>
                    <a:lnTo>
                      <a:pt x="87" y="13"/>
                    </a:lnTo>
                    <a:lnTo>
                      <a:pt x="59" y="33"/>
                    </a:lnTo>
                    <a:lnTo>
                      <a:pt x="33" y="59"/>
                    </a:lnTo>
                    <a:lnTo>
                      <a:pt x="15" y="79"/>
                    </a:lnTo>
                    <a:lnTo>
                      <a:pt x="12" y="84"/>
                    </a:lnTo>
                    <a:lnTo>
                      <a:pt x="6" y="90"/>
                    </a:lnTo>
                    <a:lnTo>
                      <a:pt x="2" y="97"/>
                    </a:lnTo>
                    <a:lnTo>
                      <a:pt x="0" y="98"/>
                    </a:lnTo>
                    <a:lnTo>
                      <a:pt x="0" y="101"/>
                    </a:lnTo>
                    <a:lnTo>
                      <a:pt x="1" y="103"/>
                    </a:lnTo>
                    <a:lnTo>
                      <a:pt x="8" y="107"/>
                    </a:lnTo>
                    <a:lnTo>
                      <a:pt x="28" y="114"/>
                    </a:lnTo>
                    <a:lnTo>
                      <a:pt x="43" y="116"/>
                    </a:lnTo>
                    <a:lnTo>
                      <a:pt x="50" y="115"/>
                    </a:lnTo>
                    <a:lnTo>
                      <a:pt x="56" y="113"/>
                    </a:lnTo>
                    <a:lnTo>
                      <a:pt x="61" y="109"/>
                    </a:lnTo>
                    <a:lnTo>
                      <a:pt x="66" y="104"/>
                    </a:lnTo>
                    <a:lnTo>
                      <a:pt x="73" y="91"/>
                    </a:lnTo>
                    <a:lnTo>
                      <a:pt x="84" y="69"/>
                    </a:lnTo>
                    <a:lnTo>
                      <a:pt x="119" y="18"/>
                    </a:lnTo>
                    <a:lnTo>
                      <a:pt x="127" y="13"/>
                    </a:lnTo>
                    <a:lnTo>
                      <a:pt x="134" y="10"/>
                    </a:lnTo>
                    <a:lnTo>
                      <a:pt x="137" y="10"/>
                    </a:lnTo>
                    <a:lnTo>
                      <a:pt x="139" y="10"/>
                    </a:lnTo>
                    <a:lnTo>
                      <a:pt x="141" y="9"/>
                    </a:lnTo>
                    <a:lnTo>
                      <a:pt x="141" y="8"/>
                    </a:lnTo>
                    <a:lnTo>
                      <a:pt x="140" y="7"/>
                    </a:lnTo>
                    <a:lnTo>
                      <a:pt x="139" y="5"/>
                    </a:lnTo>
                    <a:lnTo>
                      <a:pt x="132" y="2"/>
                    </a:lnTo>
                    <a:lnTo>
                      <a:pt x="122" y="0"/>
                    </a:lnTo>
                    <a:lnTo>
                      <a:pt x="118" y="0"/>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76"/>
              <p:cNvSpPr>
                <a:spLocks/>
              </p:cNvSpPr>
              <p:nvPr/>
            </p:nvSpPr>
            <p:spPr bwMode="auto">
              <a:xfrm>
                <a:off x="2124075" y="3278188"/>
                <a:ext cx="379413" cy="76200"/>
              </a:xfrm>
              <a:custGeom>
                <a:avLst/>
                <a:gdLst/>
                <a:ahLst/>
                <a:cxnLst>
                  <a:cxn ang="0">
                    <a:pos x="238" y="46"/>
                  </a:cxn>
                  <a:cxn ang="0">
                    <a:pos x="239" y="45"/>
                  </a:cxn>
                  <a:cxn ang="0">
                    <a:pos x="239" y="44"/>
                  </a:cxn>
                  <a:cxn ang="0">
                    <a:pos x="237" y="44"/>
                  </a:cxn>
                  <a:cxn ang="0">
                    <a:pos x="234" y="43"/>
                  </a:cxn>
                  <a:cxn ang="0">
                    <a:pos x="165" y="29"/>
                  </a:cxn>
                  <a:cxn ang="0">
                    <a:pos x="63" y="2"/>
                  </a:cxn>
                  <a:cxn ang="0">
                    <a:pos x="49" y="0"/>
                  </a:cxn>
                  <a:cxn ang="0">
                    <a:pos x="39" y="0"/>
                  </a:cxn>
                  <a:cxn ang="0">
                    <a:pos x="30" y="2"/>
                  </a:cxn>
                  <a:cxn ang="0">
                    <a:pos x="18" y="7"/>
                  </a:cxn>
                  <a:cxn ang="0">
                    <a:pos x="11" y="11"/>
                  </a:cxn>
                  <a:cxn ang="0">
                    <a:pos x="2" y="22"/>
                  </a:cxn>
                  <a:cxn ang="0">
                    <a:pos x="0" y="26"/>
                  </a:cxn>
                  <a:cxn ang="0">
                    <a:pos x="0" y="29"/>
                  </a:cxn>
                  <a:cxn ang="0">
                    <a:pos x="3" y="32"/>
                  </a:cxn>
                  <a:cxn ang="0">
                    <a:pos x="5" y="33"/>
                  </a:cxn>
                  <a:cxn ang="0">
                    <a:pos x="7" y="34"/>
                  </a:cxn>
                  <a:cxn ang="0">
                    <a:pos x="10" y="35"/>
                  </a:cxn>
                  <a:cxn ang="0">
                    <a:pos x="87" y="41"/>
                  </a:cxn>
                  <a:cxn ang="0">
                    <a:pos x="147" y="48"/>
                  </a:cxn>
                  <a:cxn ang="0">
                    <a:pos x="232" y="47"/>
                  </a:cxn>
                  <a:cxn ang="0">
                    <a:pos x="235" y="46"/>
                  </a:cxn>
                  <a:cxn ang="0">
                    <a:pos x="238" y="46"/>
                  </a:cxn>
                </a:cxnLst>
                <a:rect l="0" t="0" r="r" b="b"/>
                <a:pathLst>
                  <a:path w="239" h="48">
                    <a:moveTo>
                      <a:pt x="238" y="46"/>
                    </a:moveTo>
                    <a:lnTo>
                      <a:pt x="239" y="45"/>
                    </a:lnTo>
                    <a:lnTo>
                      <a:pt x="239" y="44"/>
                    </a:lnTo>
                    <a:lnTo>
                      <a:pt x="237" y="44"/>
                    </a:lnTo>
                    <a:lnTo>
                      <a:pt x="234" y="43"/>
                    </a:lnTo>
                    <a:lnTo>
                      <a:pt x="165" y="29"/>
                    </a:lnTo>
                    <a:lnTo>
                      <a:pt x="63" y="2"/>
                    </a:lnTo>
                    <a:lnTo>
                      <a:pt x="49" y="0"/>
                    </a:lnTo>
                    <a:lnTo>
                      <a:pt x="39" y="0"/>
                    </a:lnTo>
                    <a:lnTo>
                      <a:pt x="30" y="2"/>
                    </a:lnTo>
                    <a:lnTo>
                      <a:pt x="18" y="7"/>
                    </a:lnTo>
                    <a:lnTo>
                      <a:pt x="11" y="11"/>
                    </a:lnTo>
                    <a:lnTo>
                      <a:pt x="2" y="22"/>
                    </a:lnTo>
                    <a:lnTo>
                      <a:pt x="0" y="26"/>
                    </a:lnTo>
                    <a:lnTo>
                      <a:pt x="0" y="29"/>
                    </a:lnTo>
                    <a:lnTo>
                      <a:pt x="3" y="32"/>
                    </a:lnTo>
                    <a:lnTo>
                      <a:pt x="5" y="33"/>
                    </a:lnTo>
                    <a:lnTo>
                      <a:pt x="7" y="34"/>
                    </a:lnTo>
                    <a:lnTo>
                      <a:pt x="10" y="35"/>
                    </a:lnTo>
                    <a:lnTo>
                      <a:pt x="87" y="41"/>
                    </a:lnTo>
                    <a:lnTo>
                      <a:pt x="147" y="48"/>
                    </a:lnTo>
                    <a:lnTo>
                      <a:pt x="232" y="47"/>
                    </a:lnTo>
                    <a:lnTo>
                      <a:pt x="235" y="46"/>
                    </a:lnTo>
                    <a:lnTo>
                      <a:pt x="238" y="46"/>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05" name="Freeform 18"/>
            <p:cNvSpPr>
              <a:spLocks/>
            </p:cNvSpPr>
            <p:nvPr/>
          </p:nvSpPr>
          <p:spPr bwMode="auto">
            <a:xfrm rot="6012585" flipH="1">
              <a:off x="7866693" y="4985033"/>
              <a:ext cx="483901" cy="284180"/>
            </a:xfrm>
            <a:custGeom>
              <a:avLst/>
              <a:gdLst/>
              <a:ahLst/>
              <a:cxnLst>
                <a:cxn ang="0">
                  <a:pos x="241" y="52"/>
                </a:cxn>
                <a:cxn ang="0">
                  <a:pos x="311" y="38"/>
                </a:cxn>
                <a:cxn ang="0">
                  <a:pos x="390" y="58"/>
                </a:cxn>
                <a:cxn ang="0">
                  <a:pos x="452" y="88"/>
                </a:cxn>
                <a:cxn ang="0">
                  <a:pos x="480" y="81"/>
                </a:cxn>
                <a:cxn ang="0">
                  <a:pos x="487" y="65"/>
                </a:cxn>
                <a:cxn ang="0">
                  <a:pos x="483" y="37"/>
                </a:cxn>
                <a:cxn ang="0">
                  <a:pos x="465" y="21"/>
                </a:cxn>
                <a:cxn ang="0">
                  <a:pos x="358" y="0"/>
                </a:cxn>
                <a:cxn ang="0">
                  <a:pos x="255" y="12"/>
                </a:cxn>
                <a:cxn ang="0">
                  <a:pos x="140" y="75"/>
                </a:cxn>
                <a:cxn ang="0">
                  <a:pos x="94" y="146"/>
                </a:cxn>
                <a:cxn ang="0">
                  <a:pos x="79" y="169"/>
                </a:cxn>
                <a:cxn ang="0">
                  <a:pos x="64" y="176"/>
                </a:cxn>
                <a:cxn ang="0">
                  <a:pos x="28" y="180"/>
                </a:cxn>
                <a:cxn ang="0">
                  <a:pos x="6" y="198"/>
                </a:cxn>
                <a:cxn ang="0">
                  <a:pos x="0" y="213"/>
                </a:cxn>
                <a:cxn ang="0">
                  <a:pos x="7" y="235"/>
                </a:cxn>
                <a:cxn ang="0">
                  <a:pos x="19" y="241"/>
                </a:cxn>
                <a:cxn ang="0">
                  <a:pos x="32" y="241"/>
                </a:cxn>
                <a:cxn ang="0">
                  <a:pos x="40" y="234"/>
                </a:cxn>
                <a:cxn ang="0">
                  <a:pos x="38" y="229"/>
                </a:cxn>
                <a:cxn ang="0">
                  <a:pos x="27" y="225"/>
                </a:cxn>
                <a:cxn ang="0">
                  <a:pos x="29" y="221"/>
                </a:cxn>
                <a:cxn ang="0">
                  <a:pos x="52" y="207"/>
                </a:cxn>
                <a:cxn ang="0">
                  <a:pos x="57" y="208"/>
                </a:cxn>
                <a:cxn ang="0">
                  <a:pos x="55" y="229"/>
                </a:cxn>
                <a:cxn ang="0">
                  <a:pos x="54" y="274"/>
                </a:cxn>
                <a:cxn ang="0">
                  <a:pos x="64" y="284"/>
                </a:cxn>
                <a:cxn ang="0">
                  <a:pos x="83" y="285"/>
                </a:cxn>
                <a:cxn ang="0">
                  <a:pos x="88" y="281"/>
                </a:cxn>
                <a:cxn ang="0">
                  <a:pos x="77" y="240"/>
                </a:cxn>
                <a:cxn ang="0">
                  <a:pos x="80" y="225"/>
                </a:cxn>
                <a:cxn ang="0">
                  <a:pos x="89" y="223"/>
                </a:cxn>
                <a:cxn ang="0">
                  <a:pos x="112" y="236"/>
                </a:cxn>
                <a:cxn ang="0">
                  <a:pos x="127" y="255"/>
                </a:cxn>
                <a:cxn ang="0">
                  <a:pos x="132" y="255"/>
                </a:cxn>
                <a:cxn ang="0">
                  <a:pos x="138" y="246"/>
                </a:cxn>
                <a:cxn ang="0">
                  <a:pos x="141" y="220"/>
                </a:cxn>
                <a:cxn ang="0">
                  <a:pos x="135" y="211"/>
                </a:cxn>
                <a:cxn ang="0">
                  <a:pos x="116" y="203"/>
                </a:cxn>
                <a:cxn ang="0">
                  <a:pos x="110" y="190"/>
                </a:cxn>
                <a:cxn ang="0">
                  <a:pos x="119" y="160"/>
                </a:cxn>
                <a:cxn ang="0">
                  <a:pos x="178" y="84"/>
                </a:cxn>
              </a:cxnLst>
              <a:rect l="0" t="0" r="r" b="b"/>
              <a:pathLst>
                <a:path w="487" h="286">
                  <a:moveTo>
                    <a:pt x="178" y="84"/>
                  </a:moveTo>
                  <a:lnTo>
                    <a:pt x="213" y="63"/>
                  </a:lnTo>
                  <a:lnTo>
                    <a:pt x="241" y="52"/>
                  </a:lnTo>
                  <a:lnTo>
                    <a:pt x="261" y="45"/>
                  </a:lnTo>
                  <a:lnTo>
                    <a:pt x="291" y="40"/>
                  </a:lnTo>
                  <a:lnTo>
                    <a:pt x="311" y="38"/>
                  </a:lnTo>
                  <a:lnTo>
                    <a:pt x="339" y="40"/>
                  </a:lnTo>
                  <a:lnTo>
                    <a:pt x="374" y="50"/>
                  </a:lnTo>
                  <a:lnTo>
                    <a:pt x="390" y="58"/>
                  </a:lnTo>
                  <a:lnTo>
                    <a:pt x="417" y="79"/>
                  </a:lnTo>
                  <a:lnTo>
                    <a:pt x="431" y="85"/>
                  </a:lnTo>
                  <a:lnTo>
                    <a:pt x="452" y="88"/>
                  </a:lnTo>
                  <a:lnTo>
                    <a:pt x="465" y="87"/>
                  </a:lnTo>
                  <a:lnTo>
                    <a:pt x="471" y="85"/>
                  </a:lnTo>
                  <a:lnTo>
                    <a:pt x="480" y="81"/>
                  </a:lnTo>
                  <a:lnTo>
                    <a:pt x="483" y="78"/>
                  </a:lnTo>
                  <a:lnTo>
                    <a:pt x="485" y="74"/>
                  </a:lnTo>
                  <a:lnTo>
                    <a:pt x="487" y="65"/>
                  </a:lnTo>
                  <a:lnTo>
                    <a:pt x="487" y="55"/>
                  </a:lnTo>
                  <a:lnTo>
                    <a:pt x="484" y="40"/>
                  </a:lnTo>
                  <a:lnTo>
                    <a:pt x="483" y="37"/>
                  </a:lnTo>
                  <a:lnTo>
                    <a:pt x="481" y="31"/>
                  </a:lnTo>
                  <a:lnTo>
                    <a:pt x="475" y="26"/>
                  </a:lnTo>
                  <a:lnTo>
                    <a:pt x="465" y="21"/>
                  </a:lnTo>
                  <a:lnTo>
                    <a:pt x="444" y="13"/>
                  </a:lnTo>
                  <a:lnTo>
                    <a:pt x="407" y="6"/>
                  </a:lnTo>
                  <a:lnTo>
                    <a:pt x="358" y="0"/>
                  </a:lnTo>
                  <a:lnTo>
                    <a:pt x="315" y="0"/>
                  </a:lnTo>
                  <a:lnTo>
                    <a:pt x="286" y="4"/>
                  </a:lnTo>
                  <a:lnTo>
                    <a:pt x="255" y="12"/>
                  </a:lnTo>
                  <a:lnTo>
                    <a:pt x="190" y="37"/>
                  </a:lnTo>
                  <a:lnTo>
                    <a:pt x="164" y="53"/>
                  </a:lnTo>
                  <a:lnTo>
                    <a:pt x="140" y="75"/>
                  </a:lnTo>
                  <a:lnTo>
                    <a:pt x="115" y="105"/>
                  </a:lnTo>
                  <a:lnTo>
                    <a:pt x="97" y="138"/>
                  </a:lnTo>
                  <a:lnTo>
                    <a:pt x="94" y="146"/>
                  </a:lnTo>
                  <a:lnTo>
                    <a:pt x="87" y="158"/>
                  </a:lnTo>
                  <a:lnTo>
                    <a:pt x="81" y="166"/>
                  </a:lnTo>
                  <a:lnTo>
                    <a:pt x="79" y="169"/>
                  </a:lnTo>
                  <a:lnTo>
                    <a:pt x="70" y="174"/>
                  </a:lnTo>
                  <a:lnTo>
                    <a:pt x="67" y="175"/>
                  </a:lnTo>
                  <a:lnTo>
                    <a:pt x="64" y="176"/>
                  </a:lnTo>
                  <a:lnTo>
                    <a:pt x="60" y="177"/>
                  </a:lnTo>
                  <a:lnTo>
                    <a:pt x="32" y="179"/>
                  </a:lnTo>
                  <a:lnTo>
                    <a:pt x="28" y="180"/>
                  </a:lnTo>
                  <a:lnTo>
                    <a:pt x="24" y="182"/>
                  </a:lnTo>
                  <a:lnTo>
                    <a:pt x="12" y="191"/>
                  </a:lnTo>
                  <a:lnTo>
                    <a:pt x="6" y="198"/>
                  </a:lnTo>
                  <a:lnTo>
                    <a:pt x="4" y="201"/>
                  </a:lnTo>
                  <a:lnTo>
                    <a:pt x="2" y="205"/>
                  </a:lnTo>
                  <a:lnTo>
                    <a:pt x="0" y="213"/>
                  </a:lnTo>
                  <a:lnTo>
                    <a:pt x="1" y="221"/>
                  </a:lnTo>
                  <a:lnTo>
                    <a:pt x="5" y="232"/>
                  </a:lnTo>
                  <a:lnTo>
                    <a:pt x="7" y="235"/>
                  </a:lnTo>
                  <a:lnTo>
                    <a:pt x="10" y="237"/>
                  </a:lnTo>
                  <a:lnTo>
                    <a:pt x="12" y="239"/>
                  </a:lnTo>
                  <a:lnTo>
                    <a:pt x="19" y="241"/>
                  </a:lnTo>
                  <a:lnTo>
                    <a:pt x="25" y="242"/>
                  </a:lnTo>
                  <a:lnTo>
                    <a:pt x="31" y="242"/>
                  </a:lnTo>
                  <a:lnTo>
                    <a:pt x="32" y="241"/>
                  </a:lnTo>
                  <a:lnTo>
                    <a:pt x="35" y="240"/>
                  </a:lnTo>
                  <a:lnTo>
                    <a:pt x="38" y="237"/>
                  </a:lnTo>
                  <a:lnTo>
                    <a:pt x="40" y="234"/>
                  </a:lnTo>
                  <a:lnTo>
                    <a:pt x="40" y="232"/>
                  </a:lnTo>
                  <a:lnTo>
                    <a:pt x="40" y="231"/>
                  </a:lnTo>
                  <a:lnTo>
                    <a:pt x="38" y="229"/>
                  </a:lnTo>
                  <a:lnTo>
                    <a:pt x="29" y="227"/>
                  </a:lnTo>
                  <a:lnTo>
                    <a:pt x="27" y="226"/>
                  </a:lnTo>
                  <a:lnTo>
                    <a:pt x="27" y="225"/>
                  </a:lnTo>
                  <a:lnTo>
                    <a:pt x="27" y="224"/>
                  </a:lnTo>
                  <a:lnTo>
                    <a:pt x="27" y="223"/>
                  </a:lnTo>
                  <a:lnTo>
                    <a:pt x="29" y="221"/>
                  </a:lnTo>
                  <a:lnTo>
                    <a:pt x="34" y="216"/>
                  </a:lnTo>
                  <a:lnTo>
                    <a:pt x="39" y="212"/>
                  </a:lnTo>
                  <a:lnTo>
                    <a:pt x="52" y="207"/>
                  </a:lnTo>
                  <a:lnTo>
                    <a:pt x="54" y="207"/>
                  </a:lnTo>
                  <a:lnTo>
                    <a:pt x="55" y="208"/>
                  </a:lnTo>
                  <a:lnTo>
                    <a:pt x="57" y="208"/>
                  </a:lnTo>
                  <a:lnTo>
                    <a:pt x="57" y="210"/>
                  </a:lnTo>
                  <a:lnTo>
                    <a:pt x="57" y="214"/>
                  </a:lnTo>
                  <a:lnTo>
                    <a:pt x="55" y="229"/>
                  </a:lnTo>
                  <a:lnTo>
                    <a:pt x="50" y="257"/>
                  </a:lnTo>
                  <a:lnTo>
                    <a:pt x="50" y="261"/>
                  </a:lnTo>
                  <a:lnTo>
                    <a:pt x="54" y="274"/>
                  </a:lnTo>
                  <a:lnTo>
                    <a:pt x="57" y="279"/>
                  </a:lnTo>
                  <a:lnTo>
                    <a:pt x="59" y="282"/>
                  </a:lnTo>
                  <a:lnTo>
                    <a:pt x="64" y="284"/>
                  </a:lnTo>
                  <a:lnTo>
                    <a:pt x="67" y="285"/>
                  </a:lnTo>
                  <a:lnTo>
                    <a:pt x="79" y="286"/>
                  </a:lnTo>
                  <a:lnTo>
                    <a:pt x="83" y="285"/>
                  </a:lnTo>
                  <a:lnTo>
                    <a:pt x="85" y="284"/>
                  </a:lnTo>
                  <a:lnTo>
                    <a:pt x="87" y="283"/>
                  </a:lnTo>
                  <a:lnTo>
                    <a:pt x="88" y="281"/>
                  </a:lnTo>
                  <a:lnTo>
                    <a:pt x="89" y="279"/>
                  </a:lnTo>
                  <a:lnTo>
                    <a:pt x="88" y="277"/>
                  </a:lnTo>
                  <a:lnTo>
                    <a:pt x="77" y="240"/>
                  </a:lnTo>
                  <a:lnTo>
                    <a:pt x="76" y="234"/>
                  </a:lnTo>
                  <a:lnTo>
                    <a:pt x="78" y="229"/>
                  </a:lnTo>
                  <a:lnTo>
                    <a:pt x="80" y="225"/>
                  </a:lnTo>
                  <a:lnTo>
                    <a:pt x="85" y="223"/>
                  </a:lnTo>
                  <a:lnTo>
                    <a:pt x="86" y="223"/>
                  </a:lnTo>
                  <a:lnTo>
                    <a:pt x="89" y="223"/>
                  </a:lnTo>
                  <a:lnTo>
                    <a:pt x="94" y="224"/>
                  </a:lnTo>
                  <a:lnTo>
                    <a:pt x="107" y="232"/>
                  </a:lnTo>
                  <a:lnTo>
                    <a:pt x="112" y="236"/>
                  </a:lnTo>
                  <a:lnTo>
                    <a:pt x="117" y="241"/>
                  </a:lnTo>
                  <a:lnTo>
                    <a:pt x="125" y="253"/>
                  </a:lnTo>
                  <a:lnTo>
                    <a:pt x="127" y="255"/>
                  </a:lnTo>
                  <a:lnTo>
                    <a:pt x="129" y="256"/>
                  </a:lnTo>
                  <a:lnTo>
                    <a:pt x="130" y="256"/>
                  </a:lnTo>
                  <a:lnTo>
                    <a:pt x="132" y="255"/>
                  </a:lnTo>
                  <a:lnTo>
                    <a:pt x="134" y="253"/>
                  </a:lnTo>
                  <a:lnTo>
                    <a:pt x="135" y="251"/>
                  </a:lnTo>
                  <a:lnTo>
                    <a:pt x="138" y="246"/>
                  </a:lnTo>
                  <a:lnTo>
                    <a:pt x="141" y="238"/>
                  </a:lnTo>
                  <a:lnTo>
                    <a:pt x="142" y="227"/>
                  </a:lnTo>
                  <a:lnTo>
                    <a:pt x="141" y="220"/>
                  </a:lnTo>
                  <a:lnTo>
                    <a:pt x="140" y="214"/>
                  </a:lnTo>
                  <a:lnTo>
                    <a:pt x="138" y="213"/>
                  </a:lnTo>
                  <a:lnTo>
                    <a:pt x="135" y="211"/>
                  </a:lnTo>
                  <a:lnTo>
                    <a:pt x="121" y="207"/>
                  </a:lnTo>
                  <a:lnTo>
                    <a:pt x="119" y="205"/>
                  </a:lnTo>
                  <a:lnTo>
                    <a:pt x="116" y="203"/>
                  </a:lnTo>
                  <a:lnTo>
                    <a:pt x="113" y="200"/>
                  </a:lnTo>
                  <a:lnTo>
                    <a:pt x="111" y="195"/>
                  </a:lnTo>
                  <a:lnTo>
                    <a:pt x="110" y="190"/>
                  </a:lnTo>
                  <a:lnTo>
                    <a:pt x="111" y="184"/>
                  </a:lnTo>
                  <a:lnTo>
                    <a:pt x="113" y="177"/>
                  </a:lnTo>
                  <a:lnTo>
                    <a:pt x="119" y="160"/>
                  </a:lnTo>
                  <a:lnTo>
                    <a:pt x="141" y="120"/>
                  </a:lnTo>
                  <a:lnTo>
                    <a:pt x="156" y="102"/>
                  </a:lnTo>
                  <a:lnTo>
                    <a:pt x="178" y="8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0" name="Rectangle 69"/>
          <p:cNvSpPr/>
          <p:nvPr/>
        </p:nvSpPr>
        <p:spPr bwMode="auto">
          <a:xfrm>
            <a:off x="6477000" y="5917406"/>
            <a:ext cx="1752600" cy="2667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3" name="Rectangle 52"/>
          <p:cNvSpPr>
            <a:spLocks noChangeArrowheads="1"/>
          </p:cNvSpPr>
          <p:nvPr/>
        </p:nvSpPr>
        <p:spPr bwMode="auto">
          <a:xfrm>
            <a:off x="7242175" y="5915025"/>
            <a:ext cx="1901825" cy="276225"/>
          </a:xfrm>
          <a:prstGeom prst="rect">
            <a:avLst/>
          </a:prstGeom>
          <a:solidFill>
            <a:srgbClr val="0099CC">
              <a:alpha val="49804"/>
            </a:srgbClr>
          </a:solidFill>
          <a:ln w="9525" algn="ctr">
            <a:noFill/>
            <a:round/>
            <a:headEnd/>
            <a:tailEnd/>
          </a:ln>
        </p:spPr>
        <p:txBody>
          <a:bodyPr anchor="ctr"/>
          <a:lstStyle/>
          <a:p>
            <a:endParaRPr lang="en-US"/>
          </a:p>
        </p:txBody>
      </p:sp>
      <p:sp>
        <p:nvSpPr>
          <p:cNvPr id="6147" name="Rectangle 49"/>
          <p:cNvSpPr>
            <a:spLocks noChangeArrowheads="1"/>
          </p:cNvSpPr>
          <p:nvPr/>
        </p:nvSpPr>
        <p:spPr bwMode="auto">
          <a:xfrm>
            <a:off x="6459538" y="5915025"/>
            <a:ext cx="782637" cy="276225"/>
          </a:xfrm>
          <a:prstGeom prst="rect">
            <a:avLst/>
          </a:prstGeom>
          <a:solidFill>
            <a:srgbClr val="0099CC">
              <a:alpha val="49804"/>
            </a:srgbClr>
          </a:solidFill>
          <a:ln w="9525" algn="ctr">
            <a:noFill/>
            <a:round/>
            <a:headEnd/>
            <a:tailEnd/>
          </a:ln>
        </p:spPr>
        <p:txBody>
          <a:bodyPr anchor="ctr"/>
          <a:lstStyle/>
          <a:p>
            <a:endParaRPr lang="en-US"/>
          </a:p>
        </p:txBody>
      </p:sp>
      <p:grpSp>
        <p:nvGrpSpPr>
          <p:cNvPr id="10" name="Group 24"/>
          <p:cNvGrpSpPr>
            <a:grpSpLocks/>
          </p:cNvGrpSpPr>
          <p:nvPr/>
        </p:nvGrpSpPr>
        <p:grpSpPr bwMode="auto">
          <a:xfrm rot="5400000">
            <a:off x="1949450" y="3060700"/>
            <a:ext cx="642938" cy="1588"/>
            <a:chOff x="593725" y="3061494"/>
            <a:chExt cx="642143" cy="2381"/>
          </a:xfrm>
        </p:grpSpPr>
        <p:sp>
          <p:nvSpPr>
            <p:cNvPr id="6193" name="Line 13"/>
            <p:cNvSpPr>
              <a:spLocks noChangeShapeType="1"/>
            </p:cNvSpPr>
            <p:nvPr/>
          </p:nvSpPr>
          <p:spPr bwMode="auto">
            <a:xfrm flipH="1">
              <a:off x="915193" y="3061494"/>
              <a:ext cx="320675" cy="0"/>
            </a:xfrm>
            <a:prstGeom prst="line">
              <a:avLst/>
            </a:prstGeom>
            <a:noFill/>
            <a:ln w="9525">
              <a:solidFill>
                <a:schemeClr val="bg1"/>
              </a:solidFill>
              <a:round/>
              <a:headEnd/>
              <a:tailEnd/>
            </a:ln>
          </p:spPr>
          <p:txBody>
            <a:bodyPr anchor="ctr"/>
            <a:lstStyle/>
            <a:p>
              <a:endParaRPr lang="en-US"/>
            </a:p>
          </p:txBody>
        </p:sp>
        <p:sp>
          <p:nvSpPr>
            <p:cNvPr id="6194" name="Line 13"/>
            <p:cNvSpPr>
              <a:spLocks noChangeShapeType="1"/>
            </p:cNvSpPr>
            <p:nvPr/>
          </p:nvSpPr>
          <p:spPr bwMode="auto">
            <a:xfrm flipH="1">
              <a:off x="593725" y="3063875"/>
              <a:ext cx="320675" cy="0"/>
            </a:xfrm>
            <a:prstGeom prst="line">
              <a:avLst/>
            </a:prstGeom>
            <a:noFill/>
            <a:ln w="9525">
              <a:solidFill>
                <a:schemeClr val="tx1"/>
              </a:solidFill>
              <a:round/>
              <a:headEnd/>
              <a:tailEnd/>
            </a:ln>
          </p:spPr>
          <p:txBody>
            <a:bodyPr anchor="ctr"/>
            <a:lstStyle/>
            <a:p>
              <a:endParaRPr lang="en-US"/>
            </a:p>
          </p:txBody>
        </p:sp>
      </p:grpSp>
      <p:sp>
        <p:nvSpPr>
          <p:cNvPr id="57" name="Rectangle 56"/>
          <p:cNvSpPr>
            <a:spLocks noChangeArrowheads="1"/>
          </p:cNvSpPr>
          <p:nvPr/>
        </p:nvSpPr>
        <p:spPr bwMode="auto">
          <a:xfrm>
            <a:off x="2270125" y="2922588"/>
            <a:ext cx="782638" cy="276225"/>
          </a:xfrm>
          <a:prstGeom prst="rect">
            <a:avLst/>
          </a:prstGeom>
          <a:solidFill>
            <a:srgbClr val="0099CC">
              <a:alpha val="49804"/>
            </a:srgbClr>
          </a:solidFill>
          <a:ln w="9525" algn="ctr">
            <a:noFill/>
            <a:round/>
            <a:headEnd/>
            <a:tailEnd/>
          </a:ln>
        </p:spPr>
        <p:txBody>
          <a:bodyPr anchor="ctr"/>
          <a:lstStyle/>
          <a:p>
            <a:endParaRPr lang="en-US"/>
          </a:p>
        </p:txBody>
      </p:sp>
      <p:sp>
        <p:nvSpPr>
          <p:cNvPr id="6151" name="Rectangle 55"/>
          <p:cNvSpPr>
            <a:spLocks noChangeArrowheads="1"/>
          </p:cNvSpPr>
          <p:nvPr/>
        </p:nvSpPr>
        <p:spPr bwMode="auto">
          <a:xfrm>
            <a:off x="0" y="2922588"/>
            <a:ext cx="2270125" cy="276225"/>
          </a:xfrm>
          <a:prstGeom prst="rect">
            <a:avLst/>
          </a:prstGeom>
          <a:solidFill>
            <a:srgbClr val="0099CC">
              <a:alpha val="49804"/>
            </a:srgbClr>
          </a:solidFill>
          <a:ln w="9525" algn="ctr">
            <a:noFill/>
            <a:round/>
            <a:headEnd/>
            <a:tailEnd/>
          </a:ln>
        </p:spPr>
        <p:txBody>
          <a:bodyPr anchor="ctr"/>
          <a:lstStyle/>
          <a:p>
            <a:endParaRPr lang="en-US"/>
          </a:p>
        </p:txBody>
      </p:sp>
      <p:sp>
        <p:nvSpPr>
          <p:cNvPr id="6152" name="Rectangle 44"/>
          <p:cNvSpPr>
            <a:spLocks noChangeArrowheads="1"/>
          </p:cNvSpPr>
          <p:nvPr/>
        </p:nvSpPr>
        <p:spPr bwMode="auto">
          <a:xfrm>
            <a:off x="1819275" y="5126038"/>
            <a:ext cx="4660900" cy="1028700"/>
          </a:xfrm>
          <a:prstGeom prst="rect">
            <a:avLst/>
          </a:prstGeom>
          <a:solidFill>
            <a:srgbClr val="0099CC">
              <a:alpha val="49804"/>
            </a:srgbClr>
          </a:solidFill>
          <a:ln w="9525" algn="ctr">
            <a:noFill/>
            <a:round/>
            <a:headEnd/>
            <a:tailEnd/>
          </a:ln>
        </p:spPr>
        <p:txBody>
          <a:bodyPr anchor="ctr"/>
          <a:lstStyle/>
          <a:p>
            <a:endParaRPr lang="en-US"/>
          </a:p>
        </p:txBody>
      </p:sp>
      <p:sp>
        <p:nvSpPr>
          <p:cNvPr id="1044491" name="Line 11"/>
          <p:cNvSpPr>
            <a:spLocks noChangeShapeType="1"/>
          </p:cNvSpPr>
          <p:nvPr/>
        </p:nvSpPr>
        <p:spPr bwMode="auto">
          <a:xfrm rot="5400000" flipV="1">
            <a:off x="2270125" y="2924175"/>
            <a:ext cx="0" cy="274638"/>
          </a:xfrm>
          <a:prstGeom prst="line">
            <a:avLst/>
          </a:prstGeom>
          <a:noFill/>
          <a:ln w="28575">
            <a:solidFill>
              <a:srgbClr val="CC9900"/>
            </a:solidFill>
            <a:round/>
            <a:headEnd/>
            <a:tailEnd/>
          </a:ln>
        </p:spPr>
        <p:txBody>
          <a:bodyPr anchor="ctr"/>
          <a:lstStyle/>
          <a:p>
            <a:endParaRPr lang="en-US"/>
          </a:p>
        </p:txBody>
      </p:sp>
      <p:sp>
        <p:nvSpPr>
          <p:cNvPr id="113" name="Rectangle 3"/>
          <p:cNvSpPr>
            <a:spLocks noGrp="1" noChangeArrowheads="1"/>
          </p:cNvSpPr>
          <p:nvPr>
            <p:ph type="title"/>
          </p:nvPr>
        </p:nvSpPr>
        <p:spPr>
          <a:xfrm>
            <a:off x="685800" y="658368"/>
            <a:ext cx="7772400" cy="1408176"/>
          </a:xfrm>
        </p:spPr>
        <p:txBody>
          <a:bodyPr/>
          <a:lstStyle/>
          <a:p>
            <a:r>
              <a:rPr lang="en-US" dirty="0"/>
              <a:t>A Simple </a:t>
            </a:r>
            <a:r>
              <a:rPr lang="en-US" dirty="0">
                <a:solidFill>
                  <a:srgbClr val="FF0000"/>
                </a:solidFill>
              </a:rPr>
              <a:t>Proportional</a:t>
            </a:r>
            <a:r>
              <a:rPr lang="en-US" dirty="0"/>
              <a:t> Control System</a:t>
            </a:r>
            <a:br>
              <a:rPr lang="en-US" dirty="0"/>
            </a:br>
            <a:r>
              <a:rPr lang="en-US" dirty="0"/>
              <a:t> </a:t>
            </a:r>
          </a:p>
        </p:txBody>
      </p:sp>
      <p:sp>
        <p:nvSpPr>
          <p:cNvPr id="6157" name="AutoShape 2"/>
          <p:cNvSpPr>
            <a:spLocks noChangeAspect="1" noChangeArrowheads="1"/>
          </p:cNvSpPr>
          <p:nvPr/>
        </p:nvSpPr>
        <p:spPr bwMode="auto">
          <a:xfrm>
            <a:off x="2732088" y="2514600"/>
            <a:ext cx="206375" cy="411163"/>
          </a:xfrm>
          <a:prstGeom prst="triangle">
            <a:avLst>
              <a:gd name="adj" fmla="val 50000"/>
            </a:avLst>
          </a:prstGeom>
          <a:solidFill>
            <a:srgbClr val="CC9900"/>
          </a:solidFill>
          <a:ln w="3175" algn="ctr">
            <a:solidFill>
              <a:srgbClr val="CC9900"/>
            </a:solidFill>
            <a:miter lim="800000"/>
            <a:headEnd/>
            <a:tailEnd/>
          </a:ln>
        </p:spPr>
        <p:txBody>
          <a:bodyPr anchor="ctr"/>
          <a:lstStyle/>
          <a:p>
            <a:endParaRPr lang="en-US"/>
          </a:p>
        </p:txBody>
      </p:sp>
      <p:sp>
        <p:nvSpPr>
          <p:cNvPr id="6158" name="Line 6"/>
          <p:cNvSpPr>
            <a:spLocks noChangeShapeType="1"/>
          </p:cNvSpPr>
          <p:nvPr/>
        </p:nvSpPr>
        <p:spPr bwMode="auto">
          <a:xfrm flipV="1">
            <a:off x="2754313" y="3200400"/>
            <a:ext cx="0" cy="228600"/>
          </a:xfrm>
          <a:prstGeom prst="line">
            <a:avLst/>
          </a:prstGeom>
          <a:noFill/>
          <a:ln w="19050" cap="sq">
            <a:solidFill>
              <a:schemeClr val="tx1"/>
            </a:solidFill>
            <a:miter lim="800000"/>
            <a:headEnd/>
            <a:tailEnd/>
          </a:ln>
        </p:spPr>
        <p:txBody>
          <a:bodyPr anchor="ctr"/>
          <a:lstStyle/>
          <a:p>
            <a:endParaRPr lang="en-US"/>
          </a:p>
        </p:txBody>
      </p:sp>
      <p:sp>
        <p:nvSpPr>
          <p:cNvPr id="6159" name="Line 7"/>
          <p:cNvSpPr>
            <a:spLocks noChangeShapeType="1"/>
          </p:cNvSpPr>
          <p:nvPr/>
        </p:nvSpPr>
        <p:spPr bwMode="auto">
          <a:xfrm flipV="1">
            <a:off x="3036888" y="2925763"/>
            <a:ext cx="0" cy="503237"/>
          </a:xfrm>
          <a:prstGeom prst="line">
            <a:avLst/>
          </a:prstGeom>
          <a:noFill/>
          <a:ln w="19050" cap="sq">
            <a:solidFill>
              <a:schemeClr val="tx1"/>
            </a:solidFill>
            <a:miter lim="800000"/>
            <a:headEnd/>
            <a:tailEnd/>
          </a:ln>
        </p:spPr>
        <p:txBody>
          <a:bodyPr anchor="ctr"/>
          <a:lstStyle/>
          <a:p>
            <a:endParaRPr lang="en-US"/>
          </a:p>
        </p:txBody>
      </p:sp>
      <p:sp>
        <p:nvSpPr>
          <p:cNvPr id="6160" name="Line 8"/>
          <p:cNvSpPr>
            <a:spLocks noChangeShapeType="1"/>
          </p:cNvSpPr>
          <p:nvPr/>
        </p:nvSpPr>
        <p:spPr bwMode="auto">
          <a:xfrm flipH="1">
            <a:off x="0" y="3200400"/>
            <a:ext cx="2752725" cy="0"/>
          </a:xfrm>
          <a:prstGeom prst="line">
            <a:avLst/>
          </a:prstGeom>
          <a:noFill/>
          <a:ln w="19050" cap="sq">
            <a:solidFill>
              <a:schemeClr val="tx1"/>
            </a:solidFill>
            <a:miter lim="800000"/>
            <a:headEnd/>
            <a:tailEnd/>
          </a:ln>
        </p:spPr>
        <p:txBody>
          <a:bodyPr anchor="ctr"/>
          <a:lstStyle/>
          <a:p>
            <a:endParaRPr lang="en-US"/>
          </a:p>
        </p:txBody>
      </p:sp>
      <p:sp>
        <p:nvSpPr>
          <p:cNvPr id="6161" name="Line 9"/>
          <p:cNvSpPr>
            <a:spLocks noChangeShapeType="1"/>
          </p:cNvSpPr>
          <p:nvPr/>
        </p:nvSpPr>
        <p:spPr bwMode="auto">
          <a:xfrm flipH="1">
            <a:off x="0" y="2925763"/>
            <a:ext cx="3033713" cy="0"/>
          </a:xfrm>
          <a:prstGeom prst="line">
            <a:avLst/>
          </a:prstGeom>
          <a:noFill/>
          <a:ln w="19050" cap="sq">
            <a:solidFill>
              <a:schemeClr val="tx1"/>
            </a:solidFill>
            <a:miter lim="800000"/>
            <a:headEnd/>
            <a:tailEnd/>
          </a:ln>
        </p:spPr>
        <p:txBody>
          <a:bodyPr anchor="ctr"/>
          <a:lstStyle/>
          <a:p>
            <a:endParaRPr lang="en-US"/>
          </a:p>
        </p:txBody>
      </p:sp>
      <p:sp>
        <p:nvSpPr>
          <p:cNvPr id="6162" name="Oval 12"/>
          <p:cNvSpPr>
            <a:spLocks noChangeAspect="1" noChangeArrowheads="1"/>
          </p:cNvSpPr>
          <p:nvPr/>
        </p:nvSpPr>
        <p:spPr bwMode="auto">
          <a:xfrm rot="5400000">
            <a:off x="2224088" y="3016250"/>
            <a:ext cx="92075" cy="92075"/>
          </a:xfrm>
          <a:prstGeom prst="ellipse">
            <a:avLst/>
          </a:prstGeom>
          <a:solidFill>
            <a:schemeClr val="tx1"/>
          </a:solidFill>
          <a:ln w="9525">
            <a:solidFill>
              <a:schemeClr val="tx1"/>
            </a:solidFill>
            <a:round/>
            <a:headEnd/>
            <a:tailEnd/>
          </a:ln>
        </p:spPr>
        <p:txBody>
          <a:bodyPr wrap="none" anchor="ctr"/>
          <a:lstStyle/>
          <a:p>
            <a:endParaRPr lang="en-US"/>
          </a:p>
        </p:txBody>
      </p:sp>
      <p:grpSp>
        <p:nvGrpSpPr>
          <p:cNvPr id="11" name="Group 16"/>
          <p:cNvGrpSpPr>
            <a:grpSpLocks/>
          </p:cNvGrpSpPr>
          <p:nvPr/>
        </p:nvGrpSpPr>
        <p:grpSpPr bwMode="auto">
          <a:xfrm rot="1800000">
            <a:off x="595313" y="2486025"/>
            <a:ext cx="4479925" cy="46038"/>
            <a:chOff x="375" y="1566"/>
            <a:chExt cx="2822" cy="29"/>
          </a:xfrm>
        </p:grpSpPr>
        <p:sp>
          <p:nvSpPr>
            <p:cNvPr id="6182" name="Line 17"/>
            <p:cNvSpPr>
              <a:spLocks noChangeShapeType="1"/>
            </p:cNvSpPr>
            <p:nvPr/>
          </p:nvSpPr>
          <p:spPr bwMode="auto">
            <a:xfrm>
              <a:off x="375" y="1584"/>
              <a:ext cx="2822" cy="0"/>
            </a:xfrm>
            <a:prstGeom prst="line">
              <a:avLst/>
            </a:prstGeom>
            <a:noFill/>
            <a:ln w="9525">
              <a:solidFill>
                <a:schemeClr val="tx1"/>
              </a:solidFill>
              <a:round/>
              <a:headEnd/>
              <a:tailEnd/>
            </a:ln>
          </p:spPr>
          <p:txBody>
            <a:bodyPr anchor="ctr"/>
            <a:lstStyle/>
            <a:p>
              <a:endParaRPr lang="en-US"/>
            </a:p>
          </p:txBody>
        </p:sp>
        <p:sp>
          <p:nvSpPr>
            <p:cNvPr id="6183" name="Oval 19"/>
            <p:cNvSpPr>
              <a:spLocks noChangeAspect="1" noChangeArrowheads="1"/>
            </p:cNvSpPr>
            <p:nvPr/>
          </p:nvSpPr>
          <p:spPr bwMode="auto">
            <a:xfrm>
              <a:off x="3155" y="1566"/>
              <a:ext cx="29" cy="29"/>
            </a:xfrm>
            <a:prstGeom prst="ellipse">
              <a:avLst/>
            </a:prstGeom>
            <a:solidFill>
              <a:schemeClr val="tx1"/>
            </a:solidFill>
            <a:ln w="9525">
              <a:solidFill>
                <a:schemeClr val="tx1"/>
              </a:solidFill>
              <a:round/>
              <a:headEnd/>
              <a:tailEnd/>
            </a:ln>
          </p:spPr>
          <p:txBody>
            <a:bodyPr anchor="ctr"/>
            <a:lstStyle/>
            <a:p>
              <a:endParaRPr lang="en-US"/>
            </a:p>
          </p:txBody>
        </p:sp>
      </p:grpSp>
      <p:grpSp>
        <p:nvGrpSpPr>
          <p:cNvPr id="12" name="Group 36"/>
          <p:cNvGrpSpPr>
            <a:grpSpLocks/>
          </p:cNvGrpSpPr>
          <p:nvPr/>
        </p:nvGrpSpPr>
        <p:grpSpPr bwMode="auto">
          <a:xfrm>
            <a:off x="2243138" y="2222648"/>
            <a:ext cx="53975" cy="582613"/>
            <a:chOff x="1827183" y="2495539"/>
            <a:chExt cx="53182" cy="583413"/>
          </a:xfrm>
        </p:grpSpPr>
        <p:sp>
          <p:nvSpPr>
            <p:cNvPr id="6179" name="Oval 14"/>
            <p:cNvSpPr>
              <a:spLocks noChangeAspect="1" noChangeArrowheads="1"/>
            </p:cNvSpPr>
            <p:nvPr/>
          </p:nvSpPr>
          <p:spPr bwMode="auto">
            <a:xfrm>
              <a:off x="1827183" y="3032915"/>
              <a:ext cx="46038" cy="46037"/>
            </a:xfrm>
            <a:prstGeom prst="ellipse">
              <a:avLst/>
            </a:prstGeom>
            <a:solidFill>
              <a:schemeClr val="tx1"/>
            </a:solidFill>
            <a:ln w="9525">
              <a:solidFill>
                <a:schemeClr val="tx1"/>
              </a:solidFill>
              <a:round/>
              <a:headEnd/>
              <a:tailEnd/>
            </a:ln>
          </p:spPr>
          <p:txBody>
            <a:bodyPr wrap="none" anchor="ctr"/>
            <a:lstStyle/>
            <a:p>
              <a:endParaRPr lang="en-US"/>
            </a:p>
          </p:txBody>
        </p:sp>
        <p:sp>
          <p:nvSpPr>
            <p:cNvPr id="6180" name="Line 15"/>
            <p:cNvSpPr>
              <a:spLocks noChangeShapeType="1"/>
            </p:cNvSpPr>
            <p:nvPr/>
          </p:nvSpPr>
          <p:spPr bwMode="auto">
            <a:xfrm flipV="1">
              <a:off x="1855758" y="2504265"/>
              <a:ext cx="0" cy="549275"/>
            </a:xfrm>
            <a:prstGeom prst="line">
              <a:avLst/>
            </a:prstGeom>
            <a:noFill/>
            <a:ln w="9525">
              <a:solidFill>
                <a:schemeClr val="tx1"/>
              </a:solidFill>
              <a:round/>
              <a:headEnd/>
              <a:tailEnd/>
            </a:ln>
          </p:spPr>
          <p:txBody>
            <a:bodyPr anchor="ctr"/>
            <a:lstStyle/>
            <a:p>
              <a:endParaRPr lang="en-US"/>
            </a:p>
          </p:txBody>
        </p:sp>
        <p:sp>
          <p:nvSpPr>
            <p:cNvPr id="6181" name="Oval 14"/>
            <p:cNvSpPr>
              <a:spLocks noChangeAspect="1" noChangeArrowheads="1"/>
            </p:cNvSpPr>
            <p:nvPr/>
          </p:nvSpPr>
          <p:spPr bwMode="auto">
            <a:xfrm>
              <a:off x="1834327" y="2495539"/>
              <a:ext cx="46038" cy="46037"/>
            </a:xfrm>
            <a:prstGeom prst="ellipse">
              <a:avLst/>
            </a:prstGeom>
            <a:solidFill>
              <a:schemeClr val="tx1"/>
            </a:solidFill>
            <a:ln w="9525">
              <a:solidFill>
                <a:schemeClr val="tx1"/>
              </a:solidFill>
              <a:round/>
              <a:headEnd/>
              <a:tailEnd/>
            </a:ln>
          </p:spPr>
          <p:txBody>
            <a:bodyPr wrap="none" anchor="ctr"/>
            <a:lstStyle/>
            <a:p>
              <a:endParaRPr lang="en-US"/>
            </a:p>
          </p:txBody>
        </p:sp>
      </p:grpSp>
      <p:sp>
        <p:nvSpPr>
          <p:cNvPr id="6165" name="Oval 14"/>
          <p:cNvSpPr>
            <a:spLocks noChangeAspect="1" noChangeArrowheads="1"/>
          </p:cNvSpPr>
          <p:nvPr/>
        </p:nvSpPr>
        <p:spPr bwMode="auto">
          <a:xfrm>
            <a:off x="2789238" y="2462213"/>
            <a:ext cx="92075" cy="92075"/>
          </a:xfrm>
          <a:prstGeom prst="ellipse">
            <a:avLst/>
          </a:prstGeom>
          <a:solidFill>
            <a:schemeClr val="tx1"/>
          </a:solidFill>
          <a:ln w="9525">
            <a:solidFill>
              <a:schemeClr val="tx1"/>
            </a:solidFill>
            <a:round/>
            <a:headEnd/>
            <a:tailEnd/>
          </a:ln>
        </p:spPr>
        <p:txBody>
          <a:bodyPr wrap="none" anchor="ctr"/>
          <a:lstStyle/>
          <a:p>
            <a:endParaRPr lang="en-US"/>
          </a:p>
        </p:txBody>
      </p:sp>
      <p:grpSp>
        <p:nvGrpSpPr>
          <p:cNvPr id="13" name="Group 43"/>
          <p:cNvGrpSpPr>
            <a:grpSpLocks/>
          </p:cNvGrpSpPr>
          <p:nvPr/>
        </p:nvGrpSpPr>
        <p:grpSpPr bwMode="auto">
          <a:xfrm>
            <a:off x="1828800" y="3422650"/>
            <a:ext cx="4654550" cy="2749550"/>
            <a:chOff x="1828799" y="3423138"/>
            <a:chExt cx="4654062" cy="2749062"/>
          </a:xfrm>
        </p:grpSpPr>
        <p:sp>
          <p:nvSpPr>
            <p:cNvPr id="6174" name="Line 4"/>
            <p:cNvSpPr>
              <a:spLocks noChangeShapeType="1"/>
            </p:cNvSpPr>
            <p:nvPr/>
          </p:nvSpPr>
          <p:spPr bwMode="auto">
            <a:xfrm>
              <a:off x="1828800" y="3429000"/>
              <a:ext cx="0" cy="2743200"/>
            </a:xfrm>
            <a:prstGeom prst="line">
              <a:avLst/>
            </a:prstGeom>
            <a:noFill/>
            <a:ln w="76200" cap="sq">
              <a:solidFill>
                <a:schemeClr val="tx1"/>
              </a:solidFill>
              <a:miter lim="800000"/>
              <a:headEnd/>
              <a:tailEnd/>
            </a:ln>
          </p:spPr>
          <p:txBody>
            <a:bodyPr anchor="ctr"/>
            <a:lstStyle/>
            <a:p>
              <a:endParaRPr lang="en-US"/>
            </a:p>
          </p:txBody>
        </p:sp>
        <p:sp>
          <p:nvSpPr>
            <p:cNvPr id="6175" name="Line 5"/>
            <p:cNvSpPr>
              <a:spLocks noChangeShapeType="1"/>
            </p:cNvSpPr>
            <p:nvPr/>
          </p:nvSpPr>
          <p:spPr bwMode="auto">
            <a:xfrm>
              <a:off x="1828799" y="6172200"/>
              <a:ext cx="4651131" cy="0"/>
            </a:xfrm>
            <a:prstGeom prst="line">
              <a:avLst/>
            </a:prstGeom>
            <a:noFill/>
            <a:ln w="76200" cap="sq">
              <a:solidFill>
                <a:schemeClr val="tx1"/>
              </a:solidFill>
              <a:miter lim="800000"/>
              <a:headEnd/>
              <a:tailEnd/>
            </a:ln>
          </p:spPr>
          <p:txBody>
            <a:bodyPr anchor="ctr"/>
            <a:lstStyle/>
            <a:p>
              <a:endParaRPr lang="en-US"/>
            </a:p>
          </p:txBody>
        </p:sp>
        <p:sp>
          <p:nvSpPr>
            <p:cNvPr id="6176" name="Line 4"/>
            <p:cNvSpPr>
              <a:spLocks noChangeShapeType="1"/>
            </p:cNvSpPr>
            <p:nvPr/>
          </p:nvSpPr>
          <p:spPr bwMode="auto">
            <a:xfrm>
              <a:off x="6482861" y="3423138"/>
              <a:ext cx="0" cy="2743200"/>
            </a:xfrm>
            <a:prstGeom prst="line">
              <a:avLst/>
            </a:prstGeom>
            <a:noFill/>
            <a:ln w="76200" cap="sq">
              <a:solidFill>
                <a:schemeClr val="tx1"/>
              </a:solidFill>
              <a:miter lim="800000"/>
              <a:headEnd/>
              <a:tailEnd/>
            </a:ln>
          </p:spPr>
          <p:txBody>
            <a:bodyPr anchor="ctr"/>
            <a:lstStyle/>
            <a:p>
              <a:endParaRPr lang="en-US"/>
            </a:p>
          </p:txBody>
        </p:sp>
      </p:grpSp>
      <p:sp>
        <p:nvSpPr>
          <p:cNvPr id="58" name="Rectangle 57"/>
          <p:cNvSpPr>
            <a:spLocks noChangeArrowheads="1"/>
          </p:cNvSpPr>
          <p:nvPr/>
        </p:nvSpPr>
        <p:spPr bwMode="auto">
          <a:xfrm>
            <a:off x="2757488" y="3198813"/>
            <a:ext cx="276225" cy="1933575"/>
          </a:xfrm>
          <a:prstGeom prst="rect">
            <a:avLst/>
          </a:prstGeom>
          <a:solidFill>
            <a:srgbClr val="0099CC">
              <a:alpha val="49804"/>
            </a:srgbClr>
          </a:solidFill>
          <a:ln w="9525" algn="ctr">
            <a:noFill/>
            <a:round/>
            <a:headEnd/>
            <a:tailEnd/>
          </a:ln>
        </p:spPr>
        <p:txBody>
          <a:bodyPr anchor="ctr"/>
          <a:lstStyle/>
          <a:p>
            <a:endParaRPr lang="en-US"/>
          </a:p>
        </p:txBody>
      </p:sp>
      <p:sp>
        <p:nvSpPr>
          <p:cNvPr id="6170" name="Line 9"/>
          <p:cNvSpPr>
            <a:spLocks noChangeShapeType="1"/>
          </p:cNvSpPr>
          <p:nvPr/>
        </p:nvSpPr>
        <p:spPr bwMode="auto">
          <a:xfrm flipH="1" flipV="1">
            <a:off x="6459538" y="5915025"/>
            <a:ext cx="2684462" cy="0"/>
          </a:xfrm>
          <a:prstGeom prst="line">
            <a:avLst/>
          </a:prstGeom>
          <a:noFill/>
          <a:ln w="19050" cap="sq">
            <a:solidFill>
              <a:schemeClr val="tx1"/>
            </a:solidFill>
            <a:miter lim="800000"/>
            <a:headEnd/>
            <a:tailEnd/>
          </a:ln>
        </p:spPr>
        <p:txBody>
          <a:bodyPr anchor="ctr"/>
          <a:lstStyle/>
          <a:p>
            <a:endParaRPr lang="en-US"/>
          </a:p>
        </p:txBody>
      </p:sp>
      <p:sp>
        <p:nvSpPr>
          <p:cNvPr id="6169" name="Line 8"/>
          <p:cNvSpPr>
            <a:spLocks noChangeShapeType="1"/>
          </p:cNvSpPr>
          <p:nvPr/>
        </p:nvSpPr>
        <p:spPr bwMode="auto">
          <a:xfrm flipH="1">
            <a:off x="6459538" y="6191250"/>
            <a:ext cx="2684462" cy="0"/>
          </a:xfrm>
          <a:prstGeom prst="line">
            <a:avLst/>
          </a:prstGeom>
          <a:noFill/>
          <a:ln w="19050" cap="sq">
            <a:solidFill>
              <a:schemeClr val="tx1"/>
            </a:solidFill>
            <a:miter lim="800000"/>
            <a:headEnd/>
            <a:tailEnd/>
          </a:ln>
        </p:spPr>
        <p:txBody>
          <a:bodyPr anchor="ctr"/>
          <a:lstStyle/>
          <a:p>
            <a:endParaRPr lang="en-US"/>
          </a:p>
        </p:txBody>
      </p:sp>
      <p:sp>
        <p:nvSpPr>
          <p:cNvPr id="73" name="Freeform 72"/>
          <p:cNvSpPr/>
          <p:nvPr/>
        </p:nvSpPr>
        <p:spPr bwMode="auto">
          <a:xfrm>
            <a:off x="1863725" y="4943475"/>
            <a:ext cx="898128" cy="187325"/>
          </a:xfrm>
          <a:custGeom>
            <a:avLst/>
            <a:gdLst>
              <a:gd name="connsiteX0" fmla="*/ 0 w 724298"/>
              <a:gd name="connsiteY0" fmla="*/ 85725 h 98822"/>
              <a:gd name="connsiteX1" fmla="*/ 621507 w 724298"/>
              <a:gd name="connsiteY1" fmla="*/ 85725 h 98822"/>
              <a:gd name="connsiteX2" fmla="*/ 616744 w 724298"/>
              <a:gd name="connsiteY2" fmla="*/ 7144 h 98822"/>
              <a:gd name="connsiteX3" fmla="*/ 566738 w 724298"/>
              <a:gd name="connsiteY3" fmla="*/ 42862 h 98822"/>
              <a:gd name="connsiteX4" fmla="*/ 483394 w 724298"/>
              <a:gd name="connsiteY4" fmla="*/ 40481 h 98822"/>
              <a:gd name="connsiteX5" fmla="*/ 426244 w 724298"/>
              <a:gd name="connsiteY5" fmla="*/ 61912 h 98822"/>
              <a:gd name="connsiteX6" fmla="*/ 347663 w 724298"/>
              <a:gd name="connsiteY6" fmla="*/ 59531 h 98822"/>
              <a:gd name="connsiteX7" fmla="*/ 302419 w 724298"/>
              <a:gd name="connsiteY7" fmla="*/ 76200 h 98822"/>
              <a:gd name="connsiteX8" fmla="*/ 200025 w 724298"/>
              <a:gd name="connsiteY8" fmla="*/ 66675 h 98822"/>
              <a:gd name="connsiteX9" fmla="*/ 147638 w 724298"/>
              <a:gd name="connsiteY9" fmla="*/ 73819 h 98822"/>
              <a:gd name="connsiteX0" fmla="*/ 0 w 625872"/>
              <a:gd name="connsiteY0" fmla="*/ 85725 h 98822"/>
              <a:gd name="connsiteX1" fmla="*/ 621507 w 625872"/>
              <a:gd name="connsiteY1" fmla="*/ 85725 h 98822"/>
              <a:gd name="connsiteX2" fmla="*/ 616744 w 625872"/>
              <a:gd name="connsiteY2" fmla="*/ 7144 h 98822"/>
              <a:gd name="connsiteX3" fmla="*/ 566738 w 625872"/>
              <a:gd name="connsiteY3" fmla="*/ 42862 h 98822"/>
              <a:gd name="connsiteX4" fmla="*/ 483394 w 625872"/>
              <a:gd name="connsiteY4" fmla="*/ 40481 h 98822"/>
              <a:gd name="connsiteX5" fmla="*/ 426244 w 625872"/>
              <a:gd name="connsiteY5" fmla="*/ 61912 h 98822"/>
              <a:gd name="connsiteX6" fmla="*/ 347663 w 625872"/>
              <a:gd name="connsiteY6" fmla="*/ 59531 h 98822"/>
              <a:gd name="connsiteX7" fmla="*/ 302419 w 625872"/>
              <a:gd name="connsiteY7" fmla="*/ 76200 h 98822"/>
              <a:gd name="connsiteX8" fmla="*/ 200025 w 625872"/>
              <a:gd name="connsiteY8" fmla="*/ 66675 h 98822"/>
              <a:gd name="connsiteX9" fmla="*/ 147638 w 625872"/>
              <a:gd name="connsiteY9" fmla="*/ 73819 h 98822"/>
              <a:gd name="connsiteX0" fmla="*/ 0 w 625872"/>
              <a:gd name="connsiteY0" fmla="*/ 85725 h 98822"/>
              <a:gd name="connsiteX1" fmla="*/ 621507 w 625872"/>
              <a:gd name="connsiteY1" fmla="*/ 85725 h 98822"/>
              <a:gd name="connsiteX2" fmla="*/ 616744 w 625872"/>
              <a:gd name="connsiteY2" fmla="*/ 7144 h 98822"/>
              <a:gd name="connsiteX3" fmla="*/ 566738 w 625872"/>
              <a:gd name="connsiteY3" fmla="*/ 42862 h 98822"/>
              <a:gd name="connsiteX4" fmla="*/ 483394 w 625872"/>
              <a:gd name="connsiteY4" fmla="*/ 40481 h 98822"/>
              <a:gd name="connsiteX5" fmla="*/ 426244 w 625872"/>
              <a:gd name="connsiteY5" fmla="*/ 61912 h 98822"/>
              <a:gd name="connsiteX6" fmla="*/ 347663 w 625872"/>
              <a:gd name="connsiteY6" fmla="*/ 59531 h 98822"/>
              <a:gd name="connsiteX7" fmla="*/ 302419 w 625872"/>
              <a:gd name="connsiteY7" fmla="*/ 76200 h 98822"/>
              <a:gd name="connsiteX8" fmla="*/ 200025 w 625872"/>
              <a:gd name="connsiteY8" fmla="*/ 66675 h 98822"/>
              <a:gd name="connsiteX9" fmla="*/ 147638 w 625872"/>
              <a:gd name="connsiteY9" fmla="*/ 73819 h 98822"/>
              <a:gd name="connsiteX0" fmla="*/ 0 w 625872"/>
              <a:gd name="connsiteY0" fmla="*/ 85725 h 98822"/>
              <a:gd name="connsiteX1" fmla="*/ 621507 w 625872"/>
              <a:gd name="connsiteY1" fmla="*/ 85725 h 98822"/>
              <a:gd name="connsiteX2" fmla="*/ 616744 w 625872"/>
              <a:gd name="connsiteY2" fmla="*/ 7144 h 98822"/>
              <a:gd name="connsiteX3" fmla="*/ 566738 w 625872"/>
              <a:gd name="connsiteY3" fmla="*/ 42862 h 98822"/>
              <a:gd name="connsiteX4" fmla="*/ 483394 w 625872"/>
              <a:gd name="connsiteY4" fmla="*/ 40481 h 98822"/>
              <a:gd name="connsiteX5" fmla="*/ 426244 w 625872"/>
              <a:gd name="connsiteY5" fmla="*/ 61912 h 98822"/>
              <a:gd name="connsiteX6" fmla="*/ 347663 w 625872"/>
              <a:gd name="connsiteY6" fmla="*/ 59531 h 98822"/>
              <a:gd name="connsiteX7" fmla="*/ 302419 w 625872"/>
              <a:gd name="connsiteY7" fmla="*/ 76200 h 98822"/>
              <a:gd name="connsiteX8" fmla="*/ 200025 w 625872"/>
              <a:gd name="connsiteY8" fmla="*/ 66675 h 98822"/>
              <a:gd name="connsiteX9" fmla="*/ 147638 w 625872"/>
              <a:gd name="connsiteY9" fmla="*/ 73819 h 98822"/>
              <a:gd name="connsiteX0" fmla="*/ 0 w 625872"/>
              <a:gd name="connsiteY0" fmla="*/ 85725 h 85725"/>
              <a:gd name="connsiteX1" fmla="*/ 621507 w 625872"/>
              <a:gd name="connsiteY1" fmla="*/ 85725 h 85725"/>
              <a:gd name="connsiteX2" fmla="*/ 616744 w 625872"/>
              <a:gd name="connsiteY2" fmla="*/ 7144 h 85725"/>
              <a:gd name="connsiteX3" fmla="*/ 566738 w 625872"/>
              <a:gd name="connsiteY3" fmla="*/ 42862 h 85725"/>
              <a:gd name="connsiteX4" fmla="*/ 483394 w 625872"/>
              <a:gd name="connsiteY4" fmla="*/ 40481 h 85725"/>
              <a:gd name="connsiteX5" fmla="*/ 426244 w 625872"/>
              <a:gd name="connsiteY5" fmla="*/ 61912 h 85725"/>
              <a:gd name="connsiteX6" fmla="*/ 347663 w 625872"/>
              <a:gd name="connsiteY6" fmla="*/ 59531 h 85725"/>
              <a:gd name="connsiteX7" fmla="*/ 302419 w 625872"/>
              <a:gd name="connsiteY7" fmla="*/ 76200 h 85725"/>
              <a:gd name="connsiteX8" fmla="*/ 200025 w 625872"/>
              <a:gd name="connsiteY8" fmla="*/ 66675 h 85725"/>
              <a:gd name="connsiteX9" fmla="*/ 147638 w 625872"/>
              <a:gd name="connsiteY9" fmla="*/ 73819 h 85725"/>
              <a:gd name="connsiteX0" fmla="*/ 0 w 633811"/>
              <a:gd name="connsiteY0" fmla="*/ 85725 h 85725"/>
              <a:gd name="connsiteX1" fmla="*/ 621507 w 633811"/>
              <a:gd name="connsiteY1" fmla="*/ 85725 h 85725"/>
              <a:gd name="connsiteX2" fmla="*/ 616744 w 633811"/>
              <a:gd name="connsiteY2" fmla="*/ 7144 h 85725"/>
              <a:gd name="connsiteX3" fmla="*/ 566738 w 633811"/>
              <a:gd name="connsiteY3" fmla="*/ 42862 h 85725"/>
              <a:gd name="connsiteX4" fmla="*/ 483394 w 633811"/>
              <a:gd name="connsiteY4" fmla="*/ 40481 h 85725"/>
              <a:gd name="connsiteX5" fmla="*/ 426244 w 633811"/>
              <a:gd name="connsiteY5" fmla="*/ 61912 h 85725"/>
              <a:gd name="connsiteX6" fmla="*/ 347663 w 633811"/>
              <a:gd name="connsiteY6" fmla="*/ 59531 h 85725"/>
              <a:gd name="connsiteX7" fmla="*/ 302419 w 633811"/>
              <a:gd name="connsiteY7" fmla="*/ 76200 h 85725"/>
              <a:gd name="connsiteX8" fmla="*/ 200025 w 633811"/>
              <a:gd name="connsiteY8" fmla="*/ 66675 h 85725"/>
              <a:gd name="connsiteX9" fmla="*/ 147638 w 633811"/>
              <a:gd name="connsiteY9" fmla="*/ 73819 h 85725"/>
              <a:gd name="connsiteX0" fmla="*/ 0 w 625872"/>
              <a:gd name="connsiteY0" fmla="*/ 85725 h 85725"/>
              <a:gd name="connsiteX1" fmla="*/ 621507 w 625872"/>
              <a:gd name="connsiteY1" fmla="*/ 85725 h 85725"/>
              <a:gd name="connsiteX2" fmla="*/ 616744 w 625872"/>
              <a:gd name="connsiteY2" fmla="*/ 7144 h 85725"/>
              <a:gd name="connsiteX3" fmla="*/ 566738 w 625872"/>
              <a:gd name="connsiteY3" fmla="*/ 42862 h 85725"/>
              <a:gd name="connsiteX4" fmla="*/ 483394 w 625872"/>
              <a:gd name="connsiteY4" fmla="*/ 40481 h 85725"/>
              <a:gd name="connsiteX5" fmla="*/ 426244 w 625872"/>
              <a:gd name="connsiteY5" fmla="*/ 61912 h 85725"/>
              <a:gd name="connsiteX6" fmla="*/ 347663 w 625872"/>
              <a:gd name="connsiteY6" fmla="*/ 59531 h 85725"/>
              <a:gd name="connsiteX7" fmla="*/ 302419 w 625872"/>
              <a:gd name="connsiteY7" fmla="*/ 76200 h 85725"/>
              <a:gd name="connsiteX8" fmla="*/ 200025 w 625872"/>
              <a:gd name="connsiteY8" fmla="*/ 66675 h 85725"/>
              <a:gd name="connsiteX9" fmla="*/ 147638 w 625872"/>
              <a:gd name="connsiteY9" fmla="*/ 73819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5872" h="85725">
                <a:moveTo>
                  <a:pt x="0" y="85725"/>
                </a:moveTo>
                <a:lnTo>
                  <a:pt x="621507" y="85725"/>
                </a:lnTo>
                <a:cubicBezTo>
                  <a:pt x="624286" y="58341"/>
                  <a:pt x="625872" y="14288"/>
                  <a:pt x="616744" y="7144"/>
                </a:cubicBezTo>
                <a:cubicBezTo>
                  <a:pt x="607616" y="0"/>
                  <a:pt x="588963" y="37306"/>
                  <a:pt x="566738" y="42862"/>
                </a:cubicBezTo>
                <a:cubicBezTo>
                  <a:pt x="544513" y="48418"/>
                  <a:pt x="506810" y="37306"/>
                  <a:pt x="483394" y="40481"/>
                </a:cubicBezTo>
                <a:cubicBezTo>
                  <a:pt x="459978" y="43656"/>
                  <a:pt x="448866" y="58737"/>
                  <a:pt x="426244" y="61912"/>
                </a:cubicBezTo>
                <a:cubicBezTo>
                  <a:pt x="403622" y="65087"/>
                  <a:pt x="368300" y="57150"/>
                  <a:pt x="347663" y="59531"/>
                </a:cubicBezTo>
                <a:cubicBezTo>
                  <a:pt x="327026" y="61912"/>
                  <a:pt x="327025" y="75009"/>
                  <a:pt x="302419" y="76200"/>
                </a:cubicBezTo>
                <a:cubicBezTo>
                  <a:pt x="277813" y="77391"/>
                  <a:pt x="225822" y="67072"/>
                  <a:pt x="200025" y="66675"/>
                </a:cubicBezTo>
                <a:cubicBezTo>
                  <a:pt x="174228" y="66278"/>
                  <a:pt x="180578" y="71438"/>
                  <a:pt x="147638" y="73819"/>
                </a:cubicBezTo>
              </a:path>
            </a:pathLst>
          </a:custGeom>
          <a:solidFill>
            <a:srgbClr val="0099CC">
              <a:alpha val="49804"/>
            </a:srgbClr>
          </a:solidFill>
          <a:ln w="9525" algn="ctr">
            <a:noFill/>
            <a:round/>
            <a:headEnd/>
            <a:tailEnd/>
          </a:ln>
        </p:spPr>
        <p:txBody>
          <a:bodyPr anchor="ctr"/>
          <a:lstStyle/>
          <a:p>
            <a:pPr marR="0" indent="0" fontAlgn="base">
              <a:lnSpc>
                <a:spcPct val="100000"/>
              </a:lnSpc>
              <a:spcBef>
                <a:spcPct val="0"/>
              </a:spcBef>
              <a:spcAft>
                <a:spcPct val="0"/>
              </a:spcAft>
              <a:buClrTx/>
              <a:buSzTx/>
              <a:buFontTx/>
              <a:buNone/>
              <a:tabLst/>
            </a:pPr>
            <a:endParaRPr lang="en-US"/>
          </a:p>
        </p:txBody>
      </p:sp>
      <p:sp>
        <p:nvSpPr>
          <p:cNvPr id="78" name="Freeform 77"/>
          <p:cNvSpPr/>
          <p:nvPr/>
        </p:nvSpPr>
        <p:spPr bwMode="auto">
          <a:xfrm flipH="1">
            <a:off x="3028154" y="4943475"/>
            <a:ext cx="880269" cy="187325"/>
          </a:xfrm>
          <a:custGeom>
            <a:avLst/>
            <a:gdLst>
              <a:gd name="connsiteX0" fmla="*/ 0 w 724298"/>
              <a:gd name="connsiteY0" fmla="*/ 85725 h 98822"/>
              <a:gd name="connsiteX1" fmla="*/ 621507 w 724298"/>
              <a:gd name="connsiteY1" fmla="*/ 85725 h 98822"/>
              <a:gd name="connsiteX2" fmla="*/ 616744 w 724298"/>
              <a:gd name="connsiteY2" fmla="*/ 7144 h 98822"/>
              <a:gd name="connsiteX3" fmla="*/ 566738 w 724298"/>
              <a:gd name="connsiteY3" fmla="*/ 42862 h 98822"/>
              <a:gd name="connsiteX4" fmla="*/ 483394 w 724298"/>
              <a:gd name="connsiteY4" fmla="*/ 40481 h 98822"/>
              <a:gd name="connsiteX5" fmla="*/ 426244 w 724298"/>
              <a:gd name="connsiteY5" fmla="*/ 61912 h 98822"/>
              <a:gd name="connsiteX6" fmla="*/ 347663 w 724298"/>
              <a:gd name="connsiteY6" fmla="*/ 59531 h 98822"/>
              <a:gd name="connsiteX7" fmla="*/ 302419 w 724298"/>
              <a:gd name="connsiteY7" fmla="*/ 76200 h 98822"/>
              <a:gd name="connsiteX8" fmla="*/ 200025 w 724298"/>
              <a:gd name="connsiteY8" fmla="*/ 66675 h 98822"/>
              <a:gd name="connsiteX9" fmla="*/ 147638 w 724298"/>
              <a:gd name="connsiteY9" fmla="*/ 73819 h 98822"/>
              <a:gd name="connsiteX0" fmla="*/ 0 w 625872"/>
              <a:gd name="connsiteY0" fmla="*/ 85725 h 98822"/>
              <a:gd name="connsiteX1" fmla="*/ 621507 w 625872"/>
              <a:gd name="connsiteY1" fmla="*/ 85725 h 98822"/>
              <a:gd name="connsiteX2" fmla="*/ 616744 w 625872"/>
              <a:gd name="connsiteY2" fmla="*/ 7144 h 98822"/>
              <a:gd name="connsiteX3" fmla="*/ 566738 w 625872"/>
              <a:gd name="connsiteY3" fmla="*/ 42862 h 98822"/>
              <a:gd name="connsiteX4" fmla="*/ 483394 w 625872"/>
              <a:gd name="connsiteY4" fmla="*/ 40481 h 98822"/>
              <a:gd name="connsiteX5" fmla="*/ 426244 w 625872"/>
              <a:gd name="connsiteY5" fmla="*/ 61912 h 98822"/>
              <a:gd name="connsiteX6" fmla="*/ 347663 w 625872"/>
              <a:gd name="connsiteY6" fmla="*/ 59531 h 98822"/>
              <a:gd name="connsiteX7" fmla="*/ 302419 w 625872"/>
              <a:gd name="connsiteY7" fmla="*/ 76200 h 98822"/>
              <a:gd name="connsiteX8" fmla="*/ 200025 w 625872"/>
              <a:gd name="connsiteY8" fmla="*/ 66675 h 98822"/>
              <a:gd name="connsiteX9" fmla="*/ 147638 w 625872"/>
              <a:gd name="connsiteY9" fmla="*/ 73819 h 98822"/>
              <a:gd name="connsiteX0" fmla="*/ 0 w 625872"/>
              <a:gd name="connsiteY0" fmla="*/ 85725 h 98822"/>
              <a:gd name="connsiteX1" fmla="*/ 621507 w 625872"/>
              <a:gd name="connsiteY1" fmla="*/ 85725 h 98822"/>
              <a:gd name="connsiteX2" fmla="*/ 616744 w 625872"/>
              <a:gd name="connsiteY2" fmla="*/ 7144 h 98822"/>
              <a:gd name="connsiteX3" fmla="*/ 566738 w 625872"/>
              <a:gd name="connsiteY3" fmla="*/ 42862 h 98822"/>
              <a:gd name="connsiteX4" fmla="*/ 483394 w 625872"/>
              <a:gd name="connsiteY4" fmla="*/ 40481 h 98822"/>
              <a:gd name="connsiteX5" fmla="*/ 426244 w 625872"/>
              <a:gd name="connsiteY5" fmla="*/ 61912 h 98822"/>
              <a:gd name="connsiteX6" fmla="*/ 347663 w 625872"/>
              <a:gd name="connsiteY6" fmla="*/ 59531 h 98822"/>
              <a:gd name="connsiteX7" fmla="*/ 302419 w 625872"/>
              <a:gd name="connsiteY7" fmla="*/ 76200 h 98822"/>
              <a:gd name="connsiteX8" fmla="*/ 200025 w 625872"/>
              <a:gd name="connsiteY8" fmla="*/ 66675 h 98822"/>
              <a:gd name="connsiteX9" fmla="*/ 147638 w 625872"/>
              <a:gd name="connsiteY9" fmla="*/ 73819 h 98822"/>
              <a:gd name="connsiteX0" fmla="*/ 0 w 625872"/>
              <a:gd name="connsiteY0" fmla="*/ 85725 h 98822"/>
              <a:gd name="connsiteX1" fmla="*/ 621507 w 625872"/>
              <a:gd name="connsiteY1" fmla="*/ 85725 h 98822"/>
              <a:gd name="connsiteX2" fmla="*/ 616744 w 625872"/>
              <a:gd name="connsiteY2" fmla="*/ 7144 h 98822"/>
              <a:gd name="connsiteX3" fmla="*/ 566738 w 625872"/>
              <a:gd name="connsiteY3" fmla="*/ 42862 h 98822"/>
              <a:gd name="connsiteX4" fmla="*/ 483394 w 625872"/>
              <a:gd name="connsiteY4" fmla="*/ 40481 h 98822"/>
              <a:gd name="connsiteX5" fmla="*/ 426244 w 625872"/>
              <a:gd name="connsiteY5" fmla="*/ 61912 h 98822"/>
              <a:gd name="connsiteX6" fmla="*/ 347663 w 625872"/>
              <a:gd name="connsiteY6" fmla="*/ 59531 h 98822"/>
              <a:gd name="connsiteX7" fmla="*/ 302419 w 625872"/>
              <a:gd name="connsiteY7" fmla="*/ 76200 h 98822"/>
              <a:gd name="connsiteX8" fmla="*/ 200025 w 625872"/>
              <a:gd name="connsiteY8" fmla="*/ 66675 h 98822"/>
              <a:gd name="connsiteX9" fmla="*/ 147638 w 625872"/>
              <a:gd name="connsiteY9" fmla="*/ 73819 h 98822"/>
              <a:gd name="connsiteX0" fmla="*/ 0 w 625872"/>
              <a:gd name="connsiteY0" fmla="*/ 85725 h 85725"/>
              <a:gd name="connsiteX1" fmla="*/ 621507 w 625872"/>
              <a:gd name="connsiteY1" fmla="*/ 85725 h 85725"/>
              <a:gd name="connsiteX2" fmla="*/ 616744 w 625872"/>
              <a:gd name="connsiteY2" fmla="*/ 7144 h 85725"/>
              <a:gd name="connsiteX3" fmla="*/ 566738 w 625872"/>
              <a:gd name="connsiteY3" fmla="*/ 42862 h 85725"/>
              <a:gd name="connsiteX4" fmla="*/ 483394 w 625872"/>
              <a:gd name="connsiteY4" fmla="*/ 40481 h 85725"/>
              <a:gd name="connsiteX5" fmla="*/ 426244 w 625872"/>
              <a:gd name="connsiteY5" fmla="*/ 61912 h 85725"/>
              <a:gd name="connsiteX6" fmla="*/ 347663 w 625872"/>
              <a:gd name="connsiteY6" fmla="*/ 59531 h 85725"/>
              <a:gd name="connsiteX7" fmla="*/ 302419 w 625872"/>
              <a:gd name="connsiteY7" fmla="*/ 76200 h 85725"/>
              <a:gd name="connsiteX8" fmla="*/ 200025 w 625872"/>
              <a:gd name="connsiteY8" fmla="*/ 66675 h 85725"/>
              <a:gd name="connsiteX9" fmla="*/ 147638 w 625872"/>
              <a:gd name="connsiteY9" fmla="*/ 73819 h 85725"/>
              <a:gd name="connsiteX0" fmla="*/ 0 w 633811"/>
              <a:gd name="connsiteY0" fmla="*/ 85725 h 85725"/>
              <a:gd name="connsiteX1" fmla="*/ 621507 w 633811"/>
              <a:gd name="connsiteY1" fmla="*/ 85725 h 85725"/>
              <a:gd name="connsiteX2" fmla="*/ 616744 w 633811"/>
              <a:gd name="connsiteY2" fmla="*/ 7144 h 85725"/>
              <a:gd name="connsiteX3" fmla="*/ 566738 w 633811"/>
              <a:gd name="connsiteY3" fmla="*/ 42862 h 85725"/>
              <a:gd name="connsiteX4" fmla="*/ 483394 w 633811"/>
              <a:gd name="connsiteY4" fmla="*/ 40481 h 85725"/>
              <a:gd name="connsiteX5" fmla="*/ 426244 w 633811"/>
              <a:gd name="connsiteY5" fmla="*/ 61912 h 85725"/>
              <a:gd name="connsiteX6" fmla="*/ 347663 w 633811"/>
              <a:gd name="connsiteY6" fmla="*/ 59531 h 85725"/>
              <a:gd name="connsiteX7" fmla="*/ 302419 w 633811"/>
              <a:gd name="connsiteY7" fmla="*/ 76200 h 85725"/>
              <a:gd name="connsiteX8" fmla="*/ 200025 w 633811"/>
              <a:gd name="connsiteY8" fmla="*/ 66675 h 85725"/>
              <a:gd name="connsiteX9" fmla="*/ 147638 w 633811"/>
              <a:gd name="connsiteY9" fmla="*/ 73819 h 85725"/>
              <a:gd name="connsiteX0" fmla="*/ 0 w 625872"/>
              <a:gd name="connsiteY0" fmla="*/ 85725 h 85725"/>
              <a:gd name="connsiteX1" fmla="*/ 621507 w 625872"/>
              <a:gd name="connsiteY1" fmla="*/ 85725 h 85725"/>
              <a:gd name="connsiteX2" fmla="*/ 616744 w 625872"/>
              <a:gd name="connsiteY2" fmla="*/ 7144 h 85725"/>
              <a:gd name="connsiteX3" fmla="*/ 566738 w 625872"/>
              <a:gd name="connsiteY3" fmla="*/ 42862 h 85725"/>
              <a:gd name="connsiteX4" fmla="*/ 483394 w 625872"/>
              <a:gd name="connsiteY4" fmla="*/ 40481 h 85725"/>
              <a:gd name="connsiteX5" fmla="*/ 426244 w 625872"/>
              <a:gd name="connsiteY5" fmla="*/ 61912 h 85725"/>
              <a:gd name="connsiteX6" fmla="*/ 347663 w 625872"/>
              <a:gd name="connsiteY6" fmla="*/ 59531 h 85725"/>
              <a:gd name="connsiteX7" fmla="*/ 302419 w 625872"/>
              <a:gd name="connsiteY7" fmla="*/ 76200 h 85725"/>
              <a:gd name="connsiteX8" fmla="*/ 200025 w 625872"/>
              <a:gd name="connsiteY8" fmla="*/ 66675 h 85725"/>
              <a:gd name="connsiteX9" fmla="*/ 147638 w 625872"/>
              <a:gd name="connsiteY9" fmla="*/ 73819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5872" h="85725">
                <a:moveTo>
                  <a:pt x="0" y="85725"/>
                </a:moveTo>
                <a:lnTo>
                  <a:pt x="621507" y="85725"/>
                </a:lnTo>
                <a:cubicBezTo>
                  <a:pt x="624286" y="58341"/>
                  <a:pt x="625872" y="14288"/>
                  <a:pt x="616744" y="7144"/>
                </a:cubicBezTo>
                <a:cubicBezTo>
                  <a:pt x="607616" y="0"/>
                  <a:pt x="588963" y="37306"/>
                  <a:pt x="566738" y="42862"/>
                </a:cubicBezTo>
                <a:cubicBezTo>
                  <a:pt x="544513" y="48418"/>
                  <a:pt x="506810" y="37306"/>
                  <a:pt x="483394" y="40481"/>
                </a:cubicBezTo>
                <a:cubicBezTo>
                  <a:pt x="459978" y="43656"/>
                  <a:pt x="448866" y="58737"/>
                  <a:pt x="426244" y="61912"/>
                </a:cubicBezTo>
                <a:cubicBezTo>
                  <a:pt x="403622" y="65087"/>
                  <a:pt x="368300" y="57150"/>
                  <a:pt x="347663" y="59531"/>
                </a:cubicBezTo>
                <a:cubicBezTo>
                  <a:pt x="327026" y="61912"/>
                  <a:pt x="327025" y="75009"/>
                  <a:pt x="302419" y="76200"/>
                </a:cubicBezTo>
                <a:cubicBezTo>
                  <a:pt x="277813" y="77391"/>
                  <a:pt x="225822" y="67072"/>
                  <a:pt x="200025" y="66675"/>
                </a:cubicBezTo>
                <a:cubicBezTo>
                  <a:pt x="174228" y="66278"/>
                  <a:pt x="180578" y="71438"/>
                  <a:pt x="147638" y="73819"/>
                </a:cubicBezTo>
              </a:path>
            </a:pathLst>
          </a:custGeom>
          <a:solidFill>
            <a:srgbClr val="0099CC">
              <a:alpha val="49804"/>
            </a:srgbClr>
          </a:solidFill>
          <a:ln w="9525" algn="ctr">
            <a:noFill/>
            <a:round/>
            <a:headEnd/>
            <a:tailEnd/>
          </a:ln>
        </p:spPr>
        <p:txBody>
          <a:bodyPr anchor="ctr"/>
          <a:lstStyle/>
          <a:p>
            <a:pPr marR="0" indent="0" fontAlgn="base">
              <a:lnSpc>
                <a:spcPct val="100000"/>
              </a:lnSpc>
              <a:spcBef>
                <a:spcPct val="0"/>
              </a:spcBef>
              <a:spcAft>
                <a:spcPct val="0"/>
              </a:spcAft>
              <a:buClrTx/>
              <a:buSzTx/>
              <a:buFontTx/>
              <a:buNone/>
              <a:tabLst/>
            </a:pPr>
            <a:endParaRPr lang="en-US"/>
          </a:p>
        </p:txBody>
      </p:sp>
      <p:grpSp>
        <p:nvGrpSpPr>
          <p:cNvPr id="14" name="Group 78"/>
          <p:cNvGrpSpPr/>
          <p:nvPr/>
        </p:nvGrpSpPr>
        <p:grpSpPr>
          <a:xfrm>
            <a:off x="184727" y="3897744"/>
            <a:ext cx="6696363" cy="369332"/>
            <a:chOff x="184727" y="3860800"/>
            <a:chExt cx="6696363" cy="369332"/>
          </a:xfrm>
        </p:grpSpPr>
        <p:cxnSp>
          <p:nvCxnSpPr>
            <p:cNvPr id="80" name="Straight Connector 79"/>
            <p:cNvCxnSpPr/>
            <p:nvPr/>
          </p:nvCxnSpPr>
          <p:spPr bwMode="auto">
            <a:xfrm rot="16200000" flipH="1">
              <a:off x="4080448" y="1253363"/>
              <a:ext cx="17078" cy="5584207"/>
            </a:xfrm>
            <a:prstGeom prst="line">
              <a:avLst/>
            </a:prstGeom>
            <a:solidFill>
              <a:schemeClr val="accent1"/>
            </a:solidFill>
            <a:ln w="28575" cap="flat" cmpd="sng" algn="ctr">
              <a:solidFill>
                <a:srgbClr val="FF0000"/>
              </a:solidFill>
              <a:prstDash val="sysDot"/>
              <a:round/>
              <a:headEnd type="none" w="med" len="med"/>
              <a:tailEnd type="none" w="med" len="med"/>
            </a:ln>
            <a:effectLst/>
          </p:spPr>
        </p:cxnSp>
        <p:sp>
          <p:nvSpPr>
            <p:cNvPr id="81" name="TextBox 80"/>
            <p:cNvSpPr txBox="1"/>
            <p:nvPr/>
          </p:nvSpPr>
          <p:spPr>
            <a:xfrm>
              <a:off x="184727" y="3860800"/>
              <a:ext cx="1117600" cy="369332"/>
            </a:xfrm>
            <a:prstGeom prst="rect">
              <a:avLst/>
            </a:prstGeom>
            <a:noFill/>
          </p:spPr>
          <p:txBody>
            <a:bodyPr wrap="square" rtlCol="0">
              <a:spAutoFit/>
            </a:bodyPr>
            <a:lstStyle/>
            <a:p>
              <a:pPr algn="ctr"/>
              <a:r>
                <a:rPr lang="en-US" dirty="0"/>
                <a:t>Set Point</a:t>
              </a:r>
            </a:p>
          </p:txBody>
        </p:sp>
      </p:grpSp>
      <p:sp>
        <p:nvSpPr>
          <p:cNvPr id="83" name="TextBox 82"/>
          <p:cNvSpPr txBox="1"/>
          <p:nvPr/>
        </p:nvSpPr>
        <p:spPr>
          <a:xfrm>
            <a:off x="4169229" y="1994776"/>
            <a:ext cx="4767942" cy="923330"/>
          </a:xfrm>
          <a:prstGeom prst="rect">
            <a:avLst/>
          </a:prstGeom>
          <a:noFill/>
        </p:spPr>
        <p:txBody>
          <a:bodyPr wrap="square" rtlCol="0">
            <a:spAutoFit/>
          </a:bodyPr>
          <a:lstStyle/>
          <a:p>
            <a:r>
              <a:rPr lang="en-US" dirty="0"/>
              <a:t>We could reduce the error by increasing the gain of the controller (making it more sensitive to a level change in this case) …</a:t>
            </a:r>
          </a:p>
        </p:txBody>
      </p:sp>
      <p:grpSp>
        <p:nvGrpSpPr>
          <p:cNvPr id="15" name="Group 83"/>
          <p:cNvGrpSpPr/>
          <p:nvPr/>
        </p:nvGrpSpPr>
        <p:grpSpPr>
          <a:xfrm>
            <a:off x="184727" y="4807531"/>
            <a:ext cx="6696363" cy="646331"/>
            <a:chOff x="184727" y="3731496"/>
            <a:chExt cx="6696363" cy="646331"/>
          </a:xfrm>
        </p:grpSpPr>
        <p:cxnSp>
          <p:nvCxnSpPr>
            <p:cNvPr id="85" name="Straight Connector 84"/>
            <p:cNvCxnSpPr/>
            <p:nvPr/>
          </p:nvCxnSpPr>
          <p:spPr bwMode="auto">
            <a:xfrm rot="16200000" flipH="1">
              <a:off x="4080448" y="1253363"/>
              <a:ext cx="17078" cy="5584207"/>
            </a:xfrm>
            <a:prstGeom prst="line">
              <a:avLst/>
            </a:prstGeom>
            <a:solidFill>
              <a:srgbClr val="0099CC">
                <a:alpha val="49804"/>
              </a:srgbClr>
            </a:solidFill>
            <a:ln w="9525" algn="ctr">
              <a:noFill/>
              <a:round/>
              <a:headEnd/>
              <a:tailEnd/>
            </a:ln>
          </p:spPr>
        </p:cxnSp>
        <p:sp>
          <p:nvSpPr>
            <p:cNvPr id="86" name="TextBox 85"/>
            <p:cNvSpPr txBox="1"/>
            <p:nvPr/>
          </p:nvSpPr>
          <p:spPr>
            <a:xfrm>
              <a:off x="184727" y="3731496"/>
              <a:ext cx="1117600" cy="646331"/>
            </a:xfrm>
            <a:prstGeom prst="rect">
              <a:avLst/>
            </a:prstGeom>
            <a:noFill/>
            <a:ln w="9525" algn="ctr">
              <a:noFill/>
              <a:round/>
              <a:headEnd/>
              <a:tailEnd/>
            </a:ln>
          </p:spPr>
          <p:txBody>
            <a:bodyPr anchor="ctr"/>
            <a:lstStyle/>
            <a:p>
              <a:r>
                <a:rPr lang="en-US" dirty="0"/>
                <a:t>Control Point</a:t>
              </a:r>
            </a:p>
          </p:txBody>
        </p:sp>
      </p:grpSp>
      <p:sp>
        <p:nvSpPr>
          <p:cNvPr id="52" name="Line 11"/>
          <p:cNvSpPr>
            <a:spLocks noChangeShapeType="1"/>
          </p:cNvSpPr>
          <p:nvPr/>
        </p:nvSpPr>
        <p:spPr bwMode="auto">
          <a:xfrm rot="5400000" flipV="1">
            <a:off x="7258050" y="5916613"/>
            <a:ext cx="0" cy="274637"/>
          </a:xfrm>
          <a:prstGeom prst="line">
            <a:avLst/>
          </a:prstGeom>
          <a:noFill/>
          <a:ln w="28575">
            <a:solidFill>
              <a:srgbClr val="CC9900"/>
            </a:solidFill>
            <a:round/>
            <a:headEnd/>
            <a:tailEnd/>
          </a:ln>
        </p:spPr>
        <p:txBody>
          <a:bodyPr anchor="ctr"/>
          <a:lstStyle/>
          <a:p>
            <a:endParaRPr lang="en-US"/>
          </a:p>
        </p:txBody>
      </p:sp>
      <p:sp>
        <p:nvSpPr>
          <p:cNvPr id="6171" name="Oval 12"/>
          <p:cNvSpPr>
            <a:spLocks noChangeAspect="1" noChangeArrowheads="1"/>
          </p:cNvSpPr>
          <p:nvPr/>
        </p:nvSpPr>
        <p:spPr bwMode="auto">
          <a:xfrm>
            <a:off x="7212013" y="6008688"/>
            <a:ext cx="92075" cy="92075"/>
          </a:xfrm>
          <a:prstGeom prst="ellipse">
            <a:avLst/>
          </a:prstGeom>
          <a:solidFill>
            <a:schemeClr val="tx1"/>
          </a:solidFill>
          <a:ln w="9525">
            <a:solidFill>
              <a:schemeClr val="tx1"/>
            </a:solidFill>
            <a:round/>
            <a:headEnd/>
            <a:tailEnd/>
          </a:ln>
        </p:spPr>
        <p:txBody>
          <a:bodyPr wrap="none" anchor="ctr"/>
          <a:lstStyle/>
          <a:p>
            <a:endParaRPr lang="en-US"/>
          </a:p>
        </p:txBody>
      </p:sp>
      <p:grpSp>
        <p:nvGrpSpPr>
          <p:cNvPr id="16" name="Group 103"/>
          <p:cNvGrpSpPr/>
          <p:nvPr/>
        </p:nvGrpSpPr>
        <p:grpSpPr>
          <a:xfrm>
            <a:off x="8363830" y="4975442"/>
            <a:ext cx="501786" cy="547493"/>
            <a:chOff x="8363830" y="4975442"/>
            <a:chExt cx="501786" cy="547493"/>
          </a:xfrm>
        </p:grpSpPr>
        <p:sp>
          <p:nvSpPr>
            <p:cNvPr id="105" name="Freeform 8"/>
            <p:cNvSpPr>
              <a:spLocks/>
            </p:cNvSpPr>
            <p:nvPr/>
          </p:nvSpPr>
          <p:spPr bwMode="auto">
            <a:xfrm flipH="1">
              <a:off x="8363830" y="5100640"/>
              <a:ext cx="501786" cy="422295"/>
            </a:xfrm>
            <a:custGeom>
              <a:avLst/>
              <a:gdLst/>
              <a:ahLst/>
              <a:cxnLst>
                <a:cxn ang="0">
                  <a:pos x="25" y="3"/>
                </a:cxn>
                <a:cxn ang="0">
                  <a:pos x="20" y="0"/>
                </a:cxn>
                <a:cxn ang="0">
                  <a:pos x="18" y="0"/>
                </a:cxn>
                <a:cxn ang="0">
                  <a:pos x="16" y="0"/>
                </a:cxn>
                <a:cxn ang="0">
                  <a:pos x="14" y="2"/>
                </a:cxn>
                <a:cxn ang="0">
                  <a:pos x="9" y="7"/>
                </a:cxn>
                <a:cxn ang="0">
                  <a:pos x="5" y="16"/>
                </a:cxn>
                <a:cxn ang="0">
                  <a:pos x="4" y="23"/>
                </a:cxn>
                <a:cxn ang="0">
                  <a:pos x="6" y="76"/>
                </a:cxn>
                <a:cxn ang="0">
                  <a:pos x="5" y="77"/>
                </a:cxn>
                <a:cxn ang="0">
                  <a:pos x="5" y="78"/>
                </a:cxn>
                <a:cxn ang="0">
                  <a:pos x="5" y="79"/>
                </a:cxn>
                <a:cxn ang="0">
                  <a:pos x="5" y="81"/>
                </a:cxn>
                <a:cxn ang="0">
                  <a:pos x="4" y="82"/>
                </a:cxn>
                <a:cxn ang="0">
                  <a:pos x="4" y="85"/>
                </a:cxn>
                <a:cxn ang="0">
                  <a:pos x="3" y="94"/>
                </a:cxn>
                <a:cxn ang="0">
                  <a:pos x="0" y="116"/>
                </a:cxn>
                <a:cxn ang="0">
                  <a:pos x="0" y="121"/>
                </a:cxn>
                <a:cxn ang="0">
                  <a:pos x="1" y="129"/>
                </a:cxn>
                <a:cxn ang="0">
                  <a:pos x="3" y="132"/>
                </a:cxn>
                <a:cxn ang="0">
                  <a:pos x="6" y="136"/>
                </a:cxn>
                <a:cxn ang="0">
                  <a:pos x="8" y="139"/>
                </a:cxn>
                <a:cxn ang="0">
                  <a:pos x="11" y="141"/>
                </a:cxn>
                <a:cxn ang="0">
                  <a:pos x="116" y="245"/>
                </a:cxn>
                <a:cxn ang="0">
                  <a:pos x="179" y="298"/>
                </a:cxn>
                <a:cxn ang="0">
                  <a:pos x="247" y="352"/>
                </a:cxn>
                <a:cxn ang="0">
                  <a:pos x="317" y="412"/>
                </a:cxn>
                <a:cxn ang="0">
                  <a:pos x="329" y="419"/>
                </a:cxn>
                <a:cxn ang="0">
                  <a:pos x="338" y="423"/>
                </a:cxn>
                <a:cxn ang="0">
                  <a:pos x="343" y="425"/>
                </a:cxn>
                <a:cxn ang="0">
                  <a:pos x="348" y="425"/>
                </a:cxn>
                <a:cxn ang="0">
                  <a:pos x="353" y="423"/>
                </a:cxn>
                <a:cxn ang="0">
                  <a:pos x="362" y="419"/>
                </a:cxn>
                <a:cxn ang="0">
                  <a:pos x="375" y="410"/>
                </a:cxn>
                <a:cxn ang="0">
                  <a:pos x="379" y="406"/>
                </a:cxn>
                <a:cxn ang="0">
                  <a:pos x="397" y="396"/>
                </a:cxn>
                <a:cxn ang="0">
                  <a:pos x="488" y="356"/>
                </a:cxn>
                <a:cxn ang="0">
                  <a:pos x="499" y="349"/>
                </a:cxn>
                <a:cxn ang="0">
                  <a:pos x="502" y="346"/>
                </a:cxn>
                <a:cxn ang="0">
                  <a:pos x="504" y="343"/>
                </a:cxn>
                <a:cxn ang="0">
                  <a:pos x="504" y="341"/>
                </a:cxn>
                <a:cxn ang="0">
                  <a:pos x="505" y="339"/>
                </a:cxn>
                <a:cxn ang="0">
                  <a:pos x="503" y="294"/>
                </a:cxn>
                <a:cxn ang="0">
                  <a:pos x="496" y="229"/>
                </a:cxn>
                <a:cxn ang="0">
                  <a:pos x="495" y="225"/>
                </a:cxn>
                <a:cxn ang="0">
                  <a:pos x="494" y="223"/>
                </a:cxn>
                <a:cxn ang="0">
                  <a:pos x="492" y="222"/>
                </a:cxn>
                <a:cxn ang="0">
                  <a:pos x="489" y="222"/>
                </a:cxn>
                <a:cxn ang="0">
                  <a:pos x="488" y="222"/>
                </a:cxn>
                <a:cxn ang="0">
                  <a:pos x="485" y="223"/>
                </a:cxn>
                <a:cxn ang="0">
                  <a:pos x="411" y="254"/>
                </a:cxn>
                <a:cxn ang="0">
                  <a:pos x="379" y="265"/>
                </a:cxn>
                <a:cxn ang="0">
                  <a:pos x="371" y="267"/>
                </a:cxn>
                <a:cxn ang="0">
                  <a:pos x="358" y="267"/>
                </a:cxn>
                <a:cxn ang="0">
                  <a:pos x="353" y="265"/>
                </a:cxn>
                <a:cxn ang="0">
                  <a:pos x="343" y="261"/>
                </a:cxn>
                <a:cxn ang="0">
                  <a:pos x="340" y="259"/>
                </a:cxn>
                <a:cxn ang="0">
                  <a:pos x="322" y="245"/>
                </a:cxn>
                <a:cxn ang="0">
                  <a:pos x="214" y="163"/>
                </a:cxn>
                <a:cxn ang="0">
                  <a:pos x="119" y="87"/>
                </a:cxn>
                <a:cxn ang="0">
                  <a:pos x="58" y="34"/>
                </a:cxn>
                <a:cxn ang="0">
                  <a:pos x="31" y="7"/>
                </a:cxn>
                <a:cxn ang="0">
                  <a:pos x="25" y="3"/>
                </a:cxn>
              </a:cxnLst>
              <a:rect l="0" t="0" r="r" b="b"/>
              <a:pathLst>
                <a:path w="505" h="425">
                  <a:moveTo>
                    <a:pt x="25" y="3"/>
                  </a:moveTo>
                  <a:lnTo>
                    <a:pt x="20" y="0"/>
                  </a:lnTo>
                  <a:lnTo>
                    <a:pt x="18" y="0"/>
                  </a:lnTo>
                  <a:lnTo>
                    <a:pt x="16" y="0"/>
                  </a:lnTo>
                  <a:lnTo>
                    <a:pt x="14" y="2"/>
                  </a:lnTo>
                  <a:lnTo>
                    <a:pt x="9" y="7"/>
                  </a:lnTo>
                  <a:lnTo>
                    <a:pt x="5" y="16"/>
                  </a:lnTo>
                  <a:lnTo>
                    <a:pt x="4" y="23"/>
                  </a:lnTo>
                  <a:lnTo>
                    <a:pt x="6" y="76"/>
                  </a:lnTo>
                  <a:lnTo>
                    <a:pt x="5" y="77"/>
                  </a:lnTo>
                  <a:lnTo>
                    <a:pt x="5" y="78"/>
                  </a:lnTo>
                  <a:lnTo>
                    <a:pt x="5" y="79"/>
                  </a:lnTo>
                  <a:lnTo>
                    <a:pt x="5" y="81"/>
                  </a:lnTo>
                  <a:lnTo>
                    <a:pt x="4" y="82"/>
                  </a:lnTo>
                  <a:lnTo>
                    <a:pt x="4" y="85"/>
                  </a:lnTo>
                  <a:lnTo>
                    <a:pt x="3" y="94"/>
                  </a:lnTo>
                  <a:lnTo>
                    <a:pt x="0" y="116"/>
                  </a:lnTo>
                  <a:lnTo>
                    <a:pt x="0" y="121"/>
                  </a:lnTo>
                  <a:lnTo>
                    <a:pt x="1" y="129"/>
                  </a:lnTo>
                  <a:lnTo>
                    <a:pt x="3" y="132"/>
                  </a:lnTo>
                  <a:lnTo>
                    <a:pt x="6" y="136"/>
                  </a:lnTo>
                  <a:lnTo>
                    <a:pt x="8" y="139"/>
                  </a:lnTo>
                  <a:lnTo>
                    <a:pt x="11" y="141"/>
                  </a:lnTo>
                  <a:lnTo>
                    <a:pt x="116" y="245"/>
                  </a:lnTo>
                  <a:lnTo>
                    <a:pt x="179" y="298"/>
                  </a:lnTo>
                  <a:lnTo>
                    <a:pt x="247" y="352"/>
                  </a:lnTo>
                  <a:lnTo>
                    <a:pt x="317" y="412"/>
                  </a:lnTo>
                  <a:lnTo>
                    <a:pt x="329" y="419"/>
                  </a:lnTo>
                  <a:lnTo>
                    <a:pt x="338" y="423"/>
                  </a:lnTo>
                  <a:lnTo>
                    <a:pt x="343" y="425"/>
                  </a:lnTo>
                  <a:lnTo>
                    <a:pt x="348" y="425"/>
                  </a:lnTo>
                  <a:lnTo>
                    <a:pt x="353" y="423"/>
                  </a:lnTo>
                  <a:lnTo>
                    <a:pt x="362" y="419"/>
                  </a:lnTo>
                  <a:lnTo>
                    <a:pt x="375" y="410"/>
                  </a:lnTo>
                  <a:lnTo>
                    <a:pt x="379" y="406"/>
                  </a:lnTo>
                  <a:lnTo>
                    <a:pt x="397" y="396"/>
                  </a:lnTo>
                  <a:lnTo>
                    <a:pt x="488" y="356"/>
                  </a:lnTo>
                  <a:lnTo>
                    <a:pt x="499" y="349"/>
                  </a:lnTo>
                  <a:lnTo>
                    <a:pt x="502" y="346"/>
                  </a:lnTo>
                  <a:lnTo>
                    <a:pt x="504" y="343"/>
                  </a:lnTo>
                  <a:lnTo>
                    <a:pt x="504" y="341"/>
                  </a:lnTo>
                  <a:lnTo>
                    <a:pt x="505" y="339"/>
                  </a:lnTo>
                  <a:lnTo>
                    <a:pt x="503" y="294"/>
                  </a:lnTo>
                  <a:lnTo>
                    <a:pt x="496" y="229"/>
                  </a:lnTo>
                  <a:lnTo>
                    <a:pt x="495" y="225"/>
                  </a:lnTo>
                  <a:lnTo>
                    <a:pt x="494" y="223"/>
                  </a:lnTo>
                  <a:lnTo>
                    <a:pt x="492" y="222"/>
                  </a:lnTo>
                  <a:lnTo>
                    <a:pt x="489" y="222"/>
                  </a:lnTo>
                  <a:lnTo>
                    <a:pt x="488" y="222"/>
                  </a:lnTo>
                  <a:lnTo>
                    <a:pt x="485" y="223"/>
                  </a:lnTo>
                  <a:lnTo>
                    <a:pt x="411" y="254"/>
                  </a:lnTo>
                  <a:lnTo>
                    <a:pt x="379" y="265"/>
                  </a:lnTo>
                  <a:lnTo>
                    <a:pt x="371" y="267"/>
                  </a:lnTo>
                  <a:lnTo>
                    <a:pt x="358" y="267"/>
                  </a:lnTo>
                  <a:lnTo>
                    <a:pt x="353" y="265"/>
                  </a:lnTo>
                  <a:lnTo>
                    <a:pt x="343" y="261"/>
                  </a:lnTo>
                  <a:lnTo>
                    <a:pt x="340" y="259"/>
                  </a:lnTo>
                  <a:lnTo>
                    <a:pt x="322" y="245"/>
                  </a:lnTo>
                  <a:lnTo>
                    <a:pt x="214" y="163"/>
                  </a:lnTo>
                  <a:lnTo>
                    <a:pt x="119" y="87"/>
                  </a:lnTo>
                  <a:lnTo>
                    <a:pt x="58" y="34"/>
                  </a:lnTo>
                  <a:lnTo>
                    <a:pt x="31" y="7"/>
                  </a:lnTo>
                  <a:lnTo>
                    <a:pt x="25" y="3"/>
                  </a:lnTo>
                  <a:close/>
                </a:path>
              </a:pathLst>
            </a:custGeom>
            <a:solidFill>
              <a:srgbClr val="962E2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6"/>
            <p:cNvSpPr>
              <a:spLocks/>
            </p:cNvSpPr>
            <p:nvPr/>
          </p:nvSpPr>
          <p:spPr bwMode="auto">
            <a:xfrm flipH="1">
              <a:off x="8379728" y="4975442"/>
              <a:ext cx="468996" cy="438194"/>
            </a:xfrm>
            <a:custGeom>
              <a:avLst/>
              <a:gdLst/>
              <a:ahLst/>
              <a:cxnLst>
                <a:cxn ang="0">
                  <a:pos x="107" y="0"/>
                </a:cxn>
                <a:cxn ang="0">
                  <a:pos x="98" y="0"/>
                </a:cxn>
                <a:cxn ang="0">
                  <a:pos x="88" y="2"/>
                </a:cxn>
                <a:cxn ang="0">
                  <a:pos x="79" y="5"/>
                </a:cxn>
                <a:cxn ang="0">
                  <a:pos x="76" y="8"/>
                </a:cxn>
                <a:cxn ang="0">
                  <a:pos x="73" y="11"/>
                </a:cxn>
                <a:cxn ang="0">
                  <a:pos x="70" y="20"/>
                </a:cxn>
                <a:cxn ang="0">
                  <a:pos x="65" y="53"/>
                </a:cxn>
                <a:cxn ang="0">
                  <a:pos x="67" y="75"/>
                </a:cxn>
                <a:cxn ang="0">
                  <a:pos x="66" y="86"/>
                </a:cxn>
                <a:cxn ang="0">
                  <a:pos x="65" y="90"/>
                </a:cxn>
                <a:cxn ang="0">
                  <a:pos x="62" y="95"/>
                </a:cxn>
                <a:cxn ang="0">
                  <a:pos x="54" y="103"/>
                </a:cxn>
                <a:cxn ang="0">
                  <a:pos x="49" y="107"/>
                </a:cxn>
                <a:cxn ang="0">
                  <a:pos x="22" y="123"/>
                </a:cxn>
                <a:cxn ang="0">
                  <a:pos x="7" y="128"/>
                </a:cxn>
                <a:cxn ang="0">
                  <a:pos x="0" y="129"/>
                </a:cxn>
                <a:cxn ang="0">
                  <a:pos x="14" y="177"/>
                </a:cxn>
                <a:cxn ang="0">
                  <a:pos x="322" y="441"/>
                </a:cxn>
                <a:cxn ang="0">
                  <a:pos x="439" y="398"/>
                </a:cxn>
                <a:cxn ang="0">
                  <a:pos x="472" y="354"/>
                </a:cxn>
                <a:cxn ang="0">
                  <a:pos x="471" y="351"/>
                </a:cxn>
                <a:cxn ang="0">
                  <a:pos x="469" y="349"/>
                </a:cxn>
                <a:cxn ang="0">
                  <a:pos x="467" y="347"/>
                </a:cxn>
                <a:cxn ang="0">
                  <a:pos x="461" y="344"/>
                </a:cxn>
                <a:cxn ang="0">
                  <a:pos x="439" y="336"/>
                </a:cxn>
                <a:cxn ang="0">
                  <a:pos x="426" y="329"/>
                </a:cxn>
                <a:cxn ang="0">
                  <a:pos x="413" y="320"/>
                </a:cxn>
                <a:cxn ang="0">
                  <a:pos x="375" y="285"/>
                </a:cxn>
                <a:cxn ang="0">
                  <a:pos x="367" y="276"/>
                </a:cxn>
                <a:cxn ang="0">
                  <a:pos x="365" y="274"/>
                </a:cxn>
                <a:cxn ang="0">
                  <a:pos x="259" y="186"/>
                </a:cxn>
                <a:cxn ang="0">
                  <a:pos x="173" y="110"/>
                </a:cxn>
                <a:cxn ang="0">
                  <a:pos x="168" y="104"/>
                </a:cxn>
                <a:cxn ang="0">
                  <a:pos x="167" y="102"/>
                </a:cxn>
                <a:cxn ang="0">
                  <a:pos x="166" y="100"/>
                </a:cxn>
                <a:cxn ang="0">
                  <a:pos x="166" y="99"/>
                </a:cxn>
                <a:cxn ang="0">
                  <a:pos x="166" y="98"/>
                </a:cxn>
                <a:cxn ang="0">
                  <a:pos x="164" y="96"/>
                </a:cxn>
                <a:cxn ang="0">
                  <a:pos x="162" y="95"/>
                </a:cxn>
                <a:cxn ang="0">
                  <a:pos x="160" y="93"/>
                </a:cxn>
                <a:cxn ang="0">
                  <a:pos x="138" y="82"/>
                </a:cxn>
                <a:cxn ang="0">
                  <a:pos x="130" y="75"/>
                </a:cxn>
                <a:cxn ang="0">
                  <a:pos x="124" y="66"/>
                </a:cxn>
                <a:cxn ang="0">
                  <a:pos x="122" y="60"/>
                </a:cxn>
                <a:cxn ang="0">
                  <a:pos x="120" y="30"/>
                </a:cxn>
                <a:cxn ang="0">
                  <a:pos x="117" y="11"/>
                </a:cxn>
                <a:cxn ang="0">
                  <a:pos x="116" y="8"/>
                </a:cxn>
                <a:cxn ang="0">
                  <a:pos x="115" y="5"/>
                </a:cxn>
                <a:cxn ang="0">
                  <a:pos x="110" y="1"/>
                </a:cxn>
                <a:cxn ang="0">
                  <a:pos x="107" y="0"/>
                </a:cxn>
              </a:cxnLst>
              <a:rect l="0" t="0" r="r" b="b"/>
              <a:pathLst>
                <a:path w="472" h="441">
                  <a:moveTo>
                    <a:pt x="107" y="0"/>
                  </a:moveTo>
                  <a:lnTo>
                    <a:pt x="98" y="0"/>
                  </a:lnTo>
                  <a:lnTo>
                    <a:pt x="88" y="2"/>
                  </a:lnTo>
                  <a:lnTo>
                    <a:pt x="79" y="5"/>
                  </a:lnTo>
                  <a:lnTo>
                    <a:pt x="76" y="8"/>
                  </a:lnTo>
                  <a:lnTo>
                    <a:pt x="73" y="11"/>
                  </a:lnTo>
                  <a:lnTo>
                    <a:pt x="70" y="20"/>
                  </a:lnTo>
                  <a:lnTo>
                    <a:pt x="65" y="53"/>
                  </a:lnTo>
                  <a:lnTo>
                    <a:pt x="67" y="75"/>
                  </a:lnTo>
                  <a:lnTo>
                    <a:pt x="66" y="86"/>
                  </a:lnTo>
                  <a:lnTo>
                    <a:pt x="65" y="90"/>
                  </a:lnTo>
                  <a:lnTo>
                    <a:pt x="62" y="95"/>
                  </a:lnTo>
                  <a:lnTo>
                    <a:pt x="54" y="103"/>
                  </a:lnTo>
                  <a:lnTo>
                    <a:pt x="49" y="107"/>
                  </a:lnTo>
                  <a:lnTo>
                    <a:pt x="22" y="123"/>
                  </a:lnTo>
                  <a:lnTo>
                    <a:pt x="7" y="128"/>
                  </a:lnTo>
                  <a:lnTo>
                    <a:pt x="0" y="129"/>
                  </a:lnTo>
                  <a:lnTo>
                    <a:pt x="14" y="177"/>
                  </a:lnTo>
                  <a:lnTo>
                    <a:pt x="322" y="441"/>
                  </a:lnTo>
                  <a:lnTo>
                    <a:pt x="439" y="398"/>
                  </a:lnTo>
                  <a:lnTo>
                    <a:pt x="472" y="354"/>
                  </a:lnTo>
                  <a:lnTo>
                    <a:pt x="471" y="351"/>
                  </a:lnTo>
                  <a:lnTo>
                    <a:pt x="469" y="349"/>
                  </a:lnTo>
                  <a:lnTo>
                    <a:pt x="467" y="347"/>
                  </a:lnTo>
                  <a:lnTo>
                    <a:pt x="461" y="344"/>
                  </a:lnTo>
                  <a:lnTo>
                    <a:pt x="439" y="336"/>
                  </a:lnTo>
                  <a:lnTo>
                    <a:pt x="426" y="329"/>
                  </a:lnTo>
                  <a:lnTo>
                    <a:pt x="413" y="320"/>
                  </a:lnTo>
                  <a:lnTo>
                    <a:pt x="375" y="285"/>
                  </a:lnTo>
                  <a:lnTo>
                    <a:pt x="367" y="276"/>
                  </a:lnTo>
                  <a:lnTo>
                    <a:pt x="365" y="274"/>
                  </a:lnTo>
                  <a:lnTo>
                    <a:pt x="259" y="186"/>
                  </a:lnTo>
                  <a:lnTo>
                    <a:pt x="173" y="110"/>
                  </a:lnTo>
                  <a:lnTo>
                    <a:pt x="168" y="104"/>
                  </a:lnTo>
                  <a:lnTo>
                    <a:pt x="167" y="102"/>
                  </a:lnTo>
                  <a:lnTo>
                    <a:pt x="166" y="100"/>
                  </a:lnTo>
                  <a:lnTo>
                    <a:pt x="166" y="99"/>
                  </a:lnTo>
                  <a:lnTo>
                    <a:pt x="166" y="98"/>
                  </a:lnTo>
                  <a:lnTo>
                    <a:pt x="164" y="96"/>
                  </a:lnTo>
                  <a:lnTo>
                    <a:pt x="162" y="95"/>
                  </a:lnTo>
                  <a:lnTo>
                    <a:pt x="160" y="93"/>
                  </a:lnTo>
                  <a:lnTo>
                    <a:pt x="138" y="82"/>
                  </a:lnTo>
                  <a:lnTo>
                    <a:pt x="130" y="75"/>
                  </a:lnTo>
                  <a:lnTo>
                    <a:pt x="124" y="66"/>
                  </a:lnTo>
                  <a:lnTo>
                    <a:pt x="122" y="60"/>
                  </a:lnTo>
                  <a:lnTo>
                    <a:pt x="120" y="30"/>
                  </a:lnTo>
                  <a:lnTo>
                    <a:pt x="117" y="11"/>
                  </a:lnTo>
                  <a:lnTo>
                    <a:pt x="116" y="8"/>
                  </a:lnTo>
                  <a:lnTo>
                    <a:pt x="115" y="5"/>
                  </a:lnTo>
                  <a:lnTo>
                    <a:pt x="110" y="1"/>
                  </a:lnTo>
                  <a:lnTo>
                    <a:pt x="107" y="0"/>
                  </a:lnTo>
                  <a:close/>
                </a:path>
              </a:pathLst>
            </a:custGeom>
            <a:solidFill>
              <a:srgbClr val="82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7"/>
            <p:cNvSpPr>
              <a:spLocks/>
            </p:cNvSpPr>
            <p:nvPr/>
          </p:nvSpPr>
          <p:spPr bwMode="auto">
            <a:xfrm flipH="1">
              <a:off x="8509895" y="5100640"/>
              <a:ext cx="274243" cy="293123"/>
            </a:xfrm>
            <a:custGeom>
              <a:avLst/>
              <a:gdLst/>
              <a:ahLst/>
              <a:cxnLst>
                <a:cxn ang="0">
                  <a:pos x="24" y="49"/>
                </a:cxn>
                <a:cxn ang="0">
                  <a:pos x="2" y="82"/>
                </a:cxn>
                <a:cxn ang="0">
                  <a:pos x="0" y="92"/>
                </a:cxn>
                <a:cxn ang="0">
                  <a:pos x="4" y="103"/>
                </a:cxn>
                <a:cxn ang="0">
                  <a:pos x="24" y="127"/>
                </a:cxn>
                <a:cxn ang="0">
                  <a:pos x="166" y="265"/>
                </a:cxn>
                <a:cxn ang="0">
                  <a:pos x="201" y="291"/>
                </a:cxn>
                <a:cxn ang="0">
                  <a:pos x="212" y="295"/>
                </a:cxn>
                <a:cxn ang="0">
                  <a:pos x="222" y="295"/>
                </a:cxn>
                <a:cxn ang="0">
                  <a:pos x="241" y="286"/>
                </a:cxn>
                <a:cxn ang="0">
                  <a:pos x="266" y="264"/>
                </a:cxn>
                <a:cxn ang="0">
                  <a:pos x="268" y="261"/>
                </a:cxn>
                <a:cxn ang="0">
                  <a:pos x="268" y="257"/>
                </a:cxn>
                <a:cxn ang="0">
                  <a:pos x="265" y="250"/>
                </a:cxn>
                <a:cxn ang="0">
                  <a:pos x="257" y="240"/>
                </a:cxn>
                <a:cxn ang="0">
                  <a:pos x="256" y="217"/>
                </a:cxn>
                <a:cxn ang="0">
                  <a:pos x="260" y="199"/>
                </a:cxn>
                <a:cxn ang="0">
                  <a:pos x="264" y="193"/>
                </a:cxn>
                <a:cxn ang="0">
                  <a:pos x="275" y="183"/>
                </a:cxn>
                <a:cxn ang="0">
                  <a:pos x="276" y="179"/>
                </a:cxn>
                <a:cxn ang="0">
                  <a:pos x="274" y="175"/>
                </a:cxn>
                <a:cxn ang="0">
                  <a:pos x="235" y="142"/>
                </a:cxn>
                <a:cxn ang="0">
                  <a:pos x="209" y="113"/>
                </a:cxn>
                <a:cxn ang="0">
                  <a:pos x="203" y="111"/>
                </a:cxn>
                <a:cxn ang="0">
                  <a:pos x="198" y="113"/>
                </a:cxn>
                <a:cxn ang="0">
                  <a:pos x="181" y="126"/>
                </a:cxn>
                <a:cxn ang="0">
                  <a:pos x="171" y="131"/>
                </a:cxn>
                <a:cxn ang="0">
                  <a:pos x="166" y="131"/>
                </a:cxn>
                <a:cxn ang="0">
                  <a:pos x="161" y="128"/>
                </a:cxn>
                <a:cxn ang="0">
                  <a:pos x="145" y="113"/>
                </a:cxn>
                <a:cxn ang="0">
                  <a:pos x="104" y="39"/>
                </a:cxn>
                <a:cxn ang="0">
                  <a:pos x="95" y="10"/>
                </a:cxn>
                <a:cxn ang="0">
                  <a:pos x="90" y="3"/>
                </a:cxn>
                <a:cxn ang="0">
                  <a:pos x="88" y="0"/>
                </a:cxn>
                <a:cxn ang="0">
                  <a:pos x="83" y="1"/>
                </a:cxn>
                <a:cxn ang="0">
                  <a:pos x="67" y="17"/>
                </a:cxn>
              </a:cxnLst>
              <a:rect l="0" t="0" r="r" b="b"/>
              <a:pathLst>
                <a:path w="276" h="295">
                  <a:moveTo>
                    <a:pt x="35" y="39"/>
                  </a:moveTo>
                  <a:lnTo>
                    <a:pt x="24" y="49"/>
                  </a:lnTo>
                  <a:lnTo>
                    <a:pt x="5" y="76"/>
                  </a:lnTo>
                  <a:lnTo>
                    <a:pt x="2" y="82"/>
                  </a:lnTo>
                  <a:lnTo>
                    <a:pt x="0" y="88"/>
                  </a:lnTo>
                  <a:lnTo>
                    <a:pt x="0" y="92"/>
                  </a:lnTo>
                  <a:lnTo>
                    <a:pt x="2" y="99"/>
                  </a:lnTo>
                  <a:lnTo>
                    <a:pt x="4" y="103"/>
                  </a:lnTo>
                  <a:lnTo>
                    <a:pt x="9" y="111"/>
                  </a:lnTo>
                  <a:lnTo>
                    <a:pt x="24" y="127"/>
                  </a:lnTo>
                  <a:lnTo>
                    <a:pt x="82" y="177"/>
                  </a:lnTo>
                  <a:lnTo>
                    <a:pt x="166" y="265"/>
                  </a:lnTo>
                  <a:lnTo>
                    <a:pt x="195" y="288"/>
                  </a:lnTo>
                  <a:lnTo>
                    <a:pt x="201" y="291"/>
                  </a:lnTo>
                  <a:lnTo>
                    <a:pt x="206" y="293"/>
                  </a:lnTo>
                  <a:lnTo>
                    <a:pt x="212" y="295"/>
                  </a:lnTo>
                  <a:lnTo>
                    <a:pt x="217" y="295"/>
                  </a:lnTo>
                  <a:lnTo>
                    <a:pt x="222" y="295"/>
                  </a:lnTo>
                  <a:lnTo>
                    <a:pt x="232" y="291"/>
                  </a:lnTo>
                  <a:lnTo>
                    <a:pt x="241" y="286"/>
                  </a:lnTo>
                  <a:lnTo>
                    <a:pt x="249" y="280"/>
                  </a:lnTo>
                  <a:lnTo>
                    <a:pt x="266" y="264"/>
                  </a:lnTo>
                  <a:lnTo>
                    <a:pt x="267" y="262"/>
                  </a:lnTo>
                  <a:lnTo>
                    <a:pt x="268" y="261"/>
                  </a:lnTo>
                  <a:lnTo>
                    <a:pt x="268" y="259"/>
                  </a:lnTo>
                  <a:lnTo>
                    <a:pt x="268" y="257"/>
                  </a:lnTo>
                  <a:lnTo>
                    <a:pt x="267" y="254"/>
                  </a:lnTo>
                  <a:lnTo>
                    <a:pt x="265" y="250"/>
                  </a:lnTo>
                  <a:lnTo>
                    <a:pt x="262" y="247"/>
                  </a:lnTo>
                  <a:lnTo>
                    <a:pt x="257" y="240"/>
                  </a:lnTo>
                  <a:lnTo>
                    <a:pt x="256" y="236"/>
                  </a:lnTo>
                  <a:lnTo>
                    <a:pt x="256" y="217"/>
                  </a:lnTo>
                  <a:lnTo>
                    <a:pt x="258" y="208"/>
                  </a:lnTo>
                  <a:lnTo>
                    <a:pt x="260" y="199"/>
                  </a:lnTo>
                  <a:lnTo>
                    <a:pt x="262" y="196"/>
                  </a:lnTo>
                  <a:lnTo>
                    <a:pt x="264" y="193"/>
                  </a:lnTo>
                  <a:lnTo>
                    <a:pt x="271" y="188"/>
                  </a:lnTo>
                  <a:lnTo>
                    <a:pt x="275" y="183"/>
                  </a:lnTo>
                  <a:lnTo>
                    <a:pt x="276" y="180"/>
                  </a:lnTo>
                  <a:lnTo>
                    <a:pt x="276" y="179"/>
                  </a:lnTo>
                  <a:lnTo>
                    <a:pt x="275" y="177"/>
                  </a:lnTo>
                  <a:lnTo>
                    <a:pt x="274" y="175"/>
                  </a:lnTo>
                  <a:lnTo>
                    <a:pt x="269" y="169"/>
                  </a:lnTo>
                  <a:lnTo>
                    <a:pt x="235" y="142"/>
                  </a:lnTo>
                  <a:lnTo>
                    <a:pt x="216" y="119"/>
                  </a:lnTo>
                  <a:lnTo>
                    <a:pt x="209" y="113"/>
                  </a:lnTo>
                  <a:lnTo>
                    <a:pt x="205" y="111"/>
                  </a:lnTo>
                  <a:lnTo>
                    <a:pt x="203" y="111"/>
                  </a:lnTo>
                  <a:lnTo>
                    <a:pt x="200" y="112"/>
                  </a:lnTo>
                  <a:lnTo>
                    <a:pt x="198" y="113"/>
                  </a:lnTo>
                  <a:lnTo>
                    <a:pt x="196" y="114"/>
                  </a:lnTo>
                  <a:lnTo>
                    <a:pt x="181" y="126"/>
                  </a:lnTo>
                  <a:lnTo>
                    <a:pt x="174" y="130"/>
                  </a:lnTo>
                  <a:lnTo>
                    <a:pt x="171" y="131"/>
                  </a:lnTo>
                  <a:lnTo>
                    <a:pt x="169" y="131"/>
                  </a:lnTo>
                  <a:lnTo>
                    <a:pt x="166" y="131"/>
                  </a:lnTo>
                  <a:lnTo>
                    <a:pt x="164" y="130"/>
                  </a:lnTo>
                  <a:lnTo>
                    <a:pt x="161" y="128"/>
                  </a:lnTo>
                  <a:lnTo>
                    <a:pt x="156" y="124"/>
                  </a:lnTo>
                  <a:lnTo>
                    <a:pt x="145" y="113"/>
                  </a:lnTo>
                  <a:lnTo>
                    <a:pt x="120" y="79"/>
                  </a:lnTo>
                  <a:lnTo>
                    <a:pt x="104" y="39"/>
                  </a:lnTo>
                  <a:lnTo>
                    <a:pt x="100" y="23"/>
                  </a:lnTo>
                  <a:lnTo>
                    <a:pt x="95" y="10"/>
                  </a:lnTo>
                  <a:lnTo>
                    <a:pt x="92" y="5"/>
                  </a:lnTo>
                  <a:lnTo>
                    <a:pt x="90" y="3"/>
                  </a:lnTo>
                  <a:lnTo>
                    <a:pt x="89" y="2"/>
                  </a:lnTo>
                  <a:lnTo>
                    <a:pt x="88" y="0"/>
                  </a:lnTo>
                  <a:lnTo>
                    <a:pt x="86" y="0"/>
                  </a:lnTo>
                  <a:lnTo>
                    <a:pt x="83" y="1"/>
                  </a:lnTo>
                  <a:lnTo>
                    <a:pt x="80" y="3"/>
                  </a:lnTo>
                  <a:lnTo>
                    <a:pt x="67" y="17"/>
                  </a:lnTo>
                  <a:lnTo>
                    <a:pt x="35" y="39"/>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9"/>
            <p:cNvSpPr>
              <a:spLocks/>
            </p:cNvSpPr>
            <p:nvPr/>
          </p:nvSpPr>
          <p:spPr bwMode="auto">
            <a:xfrm flipH="1">
              <a:off x="8528774" y="5121506"/>
              <a:ext cx="323925" cy="384537"/>
            </a:xfrm>
            <a:custGeom>
              <a:avLst/>
              <a:gdLst/>
              <a:ahLst/>
              <a:cxnLst>
                <a:cxn ang="0">
                  <a:pos x="3" y="5"/>
                </a:cxn>
                <a:cxn ang="0">
                  <a:pos x="2" y="10"/>
                </a:cxn>
                <a:cxn ang="0">
                  <a:pos x="2" y="57"/>
                </a:cxn>
                <a:cxn ang="0">
                  <a:pos x="0" y="82"/>
                </a:cxn>
                <a:cxn ang="0">
                  <a:pos x="1" y="97"/>
                </a:cxn>
                <a:cxn ang="0">
                  <a:pos x="2" y="101"/>
                </a:cxn>
                <a:cxn ang="0">
                  <a:pos x="5" y="108"/>
                </a:cxn>
                <a:cxn ang="0">
                  <a:pos x="5" y="110"/>
                </a:cxn>
                <a:cxn ang="0">
                  <a:pos x="6" y="113"/>
                </a:cxn>
                <a:cxn ang="0">
                  <a:pos x="10" y="117"/>
                </a:cxn>
                <a:cxn ang="0">
                  <a:pos x="27" y="136"/>
                </a:cxn>
                <a:cxn ang="0">
                  <a:pos x="109" y="214"/>
                </a:cxn>
                <a:cxn ang="0">
                  <a:pos x="194" y="288"/>
                </a:cxn>
                <a:cxn ang="0">
                  <a:pos x="274" y="351"/>
                </a:cxn>
                <a:cxn ang="0">
                  <a:pos x="303" y="376"/>
                </a:cxn>
                <a:cxn ang="0">
                  <a:pos x="313" y="383"/>
                </a:cxn>
                <a:cxn ang="0">
                  <a:pos x="315" y="385"/>
                </a:cxn>
                <a:cxn ang="0">
                  <a:pos x="318" y="387"/>
                </a:cxn>
                <a:cxn ang="0">
                  <a:pos x="319" y="386"/>
                </a:cxn>
                <a:cxn ang="0">
                  <a:pos x="320" y="386"/>
                </a:cxn>
                <a:cxn ang="0">
                  <a:pos x="321" y="384"/>
                </a:cxn>
                <a:cxn ang="0">
                  <a:pos x="322" y="380"/>
                </a:cxn>
                <a:cxn ang="0">
                  <a:pos x="322" y="373"/>
                </a:cxn>
                <a:cxn ang="0">
                  <a:pos x="321" y="363"/>
                </a:cxn>
                <a:cxn ang="0">
                  <a:pos x="324" y="287"/>
                </a:cxn>
                <a:cxn ang="0">
                  <a:pos x="324" y="283"/>
                </a:cxn>
                <a:cxn ang="0">
                  <a:pos x="326" y="277"/>
                </a:cxn>
                <a:cxn ang="0">
                  <a:pos x="326" y="272"/>
                </a:cxn>
                <a:cxn ang="0">
                  <a:pos x="325" y="268"/>
                </a:cxn>
                <a:cxn ang="0">
                  <a:pos x="324" y="265"/>
                </a:cxn>
                <a:cxn ang="0">
                  <a:pos x="318" y="257"/>
                </a:cxn>
                <a:cxn ang="0">
                  <a:pos x="293" y="234"/>
                </a:cxn>
                <a:cxn ang="0">
                  <a:pos x="102" y="81"/>
                </a:cxn>
                <a:cxn ang="0">
                  <a:pos x="14" y="3"/>
                </a:cxn>
                <a:cxn ang="0">
                  <a:pos x="11" y="2"/>
                </a:cxn>
                <a:cxn ang="0">
                  <a:pos x="9" y="1"/>
                </a:cxn>
                <a:cxn ang="0">
                  <a:pos x="7" y="0"/>
                </a:cxn>
                <a:cxn ang="0">
                  <a:pos x="5" y="1"/>
                </a:cxn>
                <a:cxn ang="0">
                  <a:pos x="4" y="2"/>
                </a:cxn>
                <a:cxn ang="0">
                  <a:pos x="3" y="5"/>
                </a:cxn>
              </a:cxnLst>
              <a:rect l="0" t="0" r="r" b="b"/>
              <a:pathLst>
                <a:path w="326" h="387">
                  <a:moveTo>
                    <a:pt x="3" y="5"/>
                  </a:moveTo>
                  <a:lnTo>
                    <a:pt x="2" y="10"/>
                  </a:lnTo>
                  <a:lnTo>
                    <a:pt x="2" y="57"/>
                  </a:lnTo>
                  <a:lnTo>
                    <a:pt x="0" y="82"/>
                  </a:lnTo>
                  <a:lnTo>
                    <a:pt x="1" y="97"/>
                  </a:lnTo>
                  <a:lnTo>
                    <a:pt x="2" y="101"/>
                  </a:lnTo>
                  <a:lnTo>
                    <a:pt x="5" y="108"/>
                  </a:lnTo>
                  <a:lnTo>
                    <a:pt x="5" y="110"/>
                  </a:lnTo>
                  <a:lnTo>
                    <a:pt x="6" y="113"/>
                  </a:lnTo>
                  <a:lnTo>
                    <a:pt x="10" y="117"/>
                  </a:lnTo>
                  <a:lnTo>
                    <a:pt x="27" y="136"/>
                  </a:lnTo>
                  <a:lnTo>
                    <a:pt x="109" y="214"/>
                  </a:lnTo>
                  <a:lnTo>
                    <a:pt x="194" y="288"/>
                  </a:lnTo>
                  <a:lnTo>
                    <a:pt x="274" y="351"/>
                  </a:lnTo>
                  <a:lnTo>
                    <a:pt x="303" y="376"/>
                  </a:lnTo>
                  <a:lnTo>
                    <a:pt x="313" y="383"/>
                  </a:lnTo>
                  <a:lnTo>
                    <a:pt x="315" y="385"/>
                  </a:lnTo>
                  <a:lnTo>
                    <a:pt x="318" y="387"/>
                  </a:lnTo>
                  <a:lnTo>
                    <a:pt x="319" y="386"/>
                  </a:lnTo>
                  <a:lnTo>
                    <a:pt x="320" y="386"/>
                  </a:lnTo>
                  <a:lnTo>
                    <a:pt x="321" y="384"/>
                  </a:lnTo>
                  <a:lnTo>
                    <a:pt x="322" y="380"/>
                  </a:lnTo>
                  <a:lnTo>
                    <a:pt x="322" y="373"/>
                  </a:lnTo>
                  <a:lnTo>
                    <a:pt x="321" y="363"/>
                  </a:lnTo>
                  <a:lnTo>
                    <a:pt x="324" y="287"/>
                  </a:lnTo>
                  <a:lnTo>
                    <a:pt x="324" y="283"/>
                  </a:lnTo>
                  <a:lnTo>
                    <a:pt x="326" y="277"/>
                  </a:lnTo>
                  <a:lnTo>
                    <a:pt x="326" y="272"/>
                  </a:lnTo>
                  <a:lnTo>
                    <a:pt x="325" y="268"/>
                  </a:lnTo>
                  <a:lnTo>
                    <a:pt x="324" y="265"/>
                  </a:lnTo>
                  <a:lnTo>
                    <a:pt x="318" y="257"/>
                  </a:lnTo>
                  <a:lnTo>
                    <a:pt x="293" y="234"/>
                  </a:lnTo>
                  <a:lnTo>
                    <a:pt x="102" y="81"/>
                  </a:lnTo>
                  <a:lnTo>
                    <a:pt x="14" y="3"/>
                  </a:lnTo>
                  <a:lnTo>
                    <a:pt x="11" y="2"/>
                  </a:lnTo>
                  <a:lnTo>
                    <a:pt x="9" y="1"/>
                  </a:lnTo>
                  <a:lnTo>
                    <a:pt x="7" y="0"/>
                  </a:lnTo>
                  <a:lnTo>
                    <a:pt x="5" y="1"/>
                  </a:lnTo>
                  <a:lnTo>
                    <a:pt x="4" y="2"/>
                  </a:lnTo>
                  <a:lnTo>
                    <a:pt x="3" y="5"/>
                  </a:lnTo>
                  <a:close/>
                </a:path>
              </a:pathLst>
            </a:custGeom>
            <a:solidFill>
              <a:srgbClr val="CE606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10"/>
            <p:cNvSpPr>
              <a:spLocks/>
            </p:cNvSpPr>
            <p:nvPr/>
          </p:nvSpPr>
          <p:spPr bwMode="auto">
            <a:xfrm flipH="1">
              <a:off x="8376747" y="5339112"/>
              <a:ext cx="134141" cy="161963"/>
            </a:xfrm>
            <a:custGeom>
              <a:avLst/>
              <a:gdLst/>
              <a:ahLst/>
              <a:cxnLst>
                <a:cxn ang="0">
                  <a:pos x="131" y="0"/>
                </a:cxn>
                <a:cxn ang="0">
                  <a:pos x="128" y="0"/>
                </a:cxn>
                <a:cxn ang="0">
                  <a:pos x="126" y="0"/>
                </a:cxn>
                <a:cxn ang="0">
                  <a:pos x="122" y="1"/>
                </a:cxn>
                <a:cxn ang="0">
                  <a:pos x="15" y="45"/>
                </a:cxn>
                <a:cxn ang="0">
                  <a:pos x="8" y="47"/>
                </a:cxn>
                <a:cxn ang="0">
                  <a:pos x="7" y="47"/>
                </a:cxn>
                <a:cxn ang="0">
                  <a:pos x="5" y="49"/>
                </a:cxn>
                <a:cxn ang="0">
                  <a:pos x="3" y="57"/>
                </a:cxn>
                <a:cxn ang="0">
                  <a:pos x="0" y="74"/>
                </a:cxn>
                <a:cxn ang="0">
                  <a:pos x="0" y="90"/>
                </a:cxn>
                <a:cxn ang="0">
                  <a:pos x="5" y="148"/>
                </a:cxn>
                <a:cxn ang="0">
                  <a:pos x="4" y="151"/>
                </a:cxn>
                <a:cxn ang="0">
                  <a:pos x="4" y="160"/>
                </a:cxn>
                <a:cxn ang="0">
                  <a:pos x="5" y="162"/>
                </a:cxn>
                <a:cxn ang="0">
                  <a:pos x="6" y="162"/>
                </a:cxn>
                <a:cxn ang="0">
                  <a:pos x="7" y="163"/>
                </a:cxn>
                <a:cxn ang="0">
                  <a:pos x="8" y="162"/>
                </a:cxn>
                <a:cxn ang="0">
                  <a:pos x="9" y="162"/>
                </a:cxn>
                <a:cxn ang="0">
                  <a:pos x="11" y="160"/>
                </a:cxn>
                <a:cxn ang="0">
                  <a:pos x="18" y="153"/>
                </a:cxn>
                <a:cxn ang="0">
                  <a:pos x="74" y="127"/>
                </a:cxn>
                <a:cxn ang="0">
                  <a:pos x="112" y="106"/>
                </a:cxn>
                <a:cxn ang="0">
                  <a:pos x="126" y="99"/>
                </a:cxn>
                <a:cxn ang="0">
                  <a:pos x="129" y="97"/>
                </a:cxn>
                <a:cxn ang="0">
                  <a:pos x="132" y="93"/>
                </a:cxn>
                <a:cxn ang="0">
                  <a:pos x="134" y="90"/>
                </a:cxn>
                <a:cxn ang="0">
                  <a:pos x="135" y="86"/>
                </a:cxn>
                <a:cxn ang="0">
                  <a:pos x="131" y="47"/>
                </a:cxn>
                <a:cxn ang="0">
                  <a:pos x="132" y="5"/>
                </a:cxn>
                <a:cxn ang="0">
                  <a:pos x="132" y="3"/>
                </a:cxn>
                <a:cxn ang="0">
                  <a:pos x="132" y="1"/>
                </a:cxn>
                <a:cxn ang="0">
                  <a:pos x="132" y="0"/>
                </a:cxn>
                <a:cxn ang="0">
                  <a:pos x="131" y="0"/>
                </a:cxn>
              </a:cxnLst>
              <a:rect l="0" t="0" r="r" b="b"/>
              <a:pathLst>
                <a:path w="135" h="163">
                  <a:moveTo>
                    <a:pt x="131" y="0"/>
                  </a:moveTo>
                  <a:lnTo>
                    <a:pt x="128" y="0"/>
                  </a:lnTo>
                  <a:lnTo>
                    <a:pt x="126" y="0"/>
                  </a:lnTo>
                  <a:lnTo>
                    <a:pt x="122" y="1"/>
                  </a:lnTo>
                  <a:lnTo>
                    <a:pt x="15" y="45"/>
                  </a:lnTo>
                  <a:lnTo>
                    <a:pt x="8" y="47"/>
                  </a:lnTo>
                  <a:lnTo>
                    <a:pt x="7" y="47"/>
                  </a:lnTo>
                  <a:lnTo>
                    <a:pt x="5" y="49"/>
                  </a:lnTo>
                  <a:lnTo>
                    <a:pt x="3" y="57"/>
                  </a:lnTo>
                  <a:lnTo>
                    <a:pt x="0" y="74"/>
                  </a:lnTo>
                  <a:lnTo>
                    <a:pt x="0" y="90"/>
                  </a:lnTo>
                  <a:lnTo>
                    <a:pt x="5" y="148"/>
                  </a:lnTo>
                  <a:lnTo>
                    <a:pt x="4" y="151"/>
                  </a:lnTo>
                  <a:lnTo>
                    <a:pt x="4" y="160"/>
                  </a:lnTo>
                  <a:lnTo>
                    <a:pt x="5" y="162"/>
                  </a:lnTo>
                  <a:lnTo>
                    <a:pt x="6" y="162"/>
                  </a:lnTo>
                  <a:lnTo>
                    <a:pt x="7" y="163"/>
                  </a:lnTo>
                  <a:lnTo>
                    <a:pt x="8" y="162"/>
                  </a:lnTo>
                  <a:lnTo>
                    <a:pt x="9" y="162"/>
                  </a:lnTo>
                  <a:lnTo>
                    <a:pt x="11" y="160"/>
                  </a:lnTo>
                  <a:lnTo>
                    <a:pt x="18" y="153"/>
                  </a:lnTo>
                  <a:lnTo>
                    <a:pt x="74" y="127"/>
                  </a:lnTo>
                  <a:lnTo>
                    <a:pt x="112" y="106"/>
                  </a:lnTo>
                  <a:lnTo>
                    <a:pt x="126" y="99"/>
                  </a:lnTo>
                  <a:lnTo>
                    <a:pt x="129" y="97"/>
                  </a:lnTo>
                  <a:lnTo>
                    <a:pt x="132" y="93"/>
                  </a:lnTo>
                  <a:lnTo>
                    <a:pt x="134" y="90"/>
                  </a:lnTo>
                  <a:lnTo>
                    <a:pt x="135" y="86"/>
                  </a:lnTo>
                  <a:lnTo>
                    <a:pt x="131" y="47"/>
                  </a:lnTo>
                  <a:lnTo>
                    <a:pt x="132" y="5"/>
                  </a:lnTo>
                  <a:lnTo>
                    <a:pt x="132" y="3"/>
                  </a:lnTo>
                  <a:lnTo>
                    <a:pt x="132" y="1"/>
                  </a:lnTo>
                  <a:lnTo>
                    <a:pt x="132" y="0"/>
                  </a:lnTo>
                  <a:lnTo>
                    <a:pt x="131" y="0"/>
                  </a:lnTo>
                  <a:close/>
                </a:path>
              </a:pathLst>
            </a:custGeom>
            <a:solidFill>
              <a:srgbClr val="CE606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11"/>
            <p:cNvSpPr>
              <a:spLocks/>
            </p:cNvSpPr>
            <p:nvPr/>
          </p:nvSpPr>
          <p:spPr bwMode="auto">
            <a:xfrm flipH="1">
              <a:off x="8449283" y="4994321"/>
              <a:ext cx="312002" cy="259339"/>
            </a:xfrm>
            <a:custGeom>
              <a:avLst/>
              <a:gdLst/>
              <a:ahLst/>
              <a:cxnLst>
                <a:cxn ang="0">
                  <a:pos x="173" y="115"/>
                </a:cxn>
                <a:cxn ang="0">
                  <a:pos x="144" y="89"/>
                </a:cxn>
                <a:cxn ang="0">
                  <a:pos x="62" y="31"/>
                </a:cxn>
                <a:cxn ang="0">
                  <a:pos x="36" y="11"/>
                </a:cxn>
                <a:cxn ang="0">
                  <a:pos x="32" y="9"/>
                </a:cxn>
                <a:cxn ang="0">
                  <a:pos x="24" y="3"/>
                </a:cxn>
                <a:cxn ang="0">
                  <a:pos x="15" y="0"/>
                </a:cxn>
                <a:cxn ang="0">
                  <a:pos x="13" y="0"/>
                </a:cxn>
                <a:cxn ang="0">
                  <a:pos x="10" y="1"/>
                </a:cxn>
                <a:cxn ang="0">
                  <a:pos x="8" y="3"/>
                </a:cxn>
                <a:cxn ang="0">
                  <a:pos x="3" y="6"/>
                </a:cxn>
                <a:cxn ang="0">
                  <a:pos x="2" y="9"/>
                </a:cxn>
                <a:cxn ang="0">
                  <a:pos x="0" y="11"/>
                </a:cxn>
                <a:cxn ang="0">
                  <a:pos x="0" y="12"/>
                </a:cxn>
                <a:cxn ang="0">
                  <a:pos x="0" y="16"/>
                </a:cxn>
                <a:cxn ang="0">
                  <a:pos x="0" y="17"/>
                </a:cxn>
                <a:cxn ang="0">
                  <a:pos x="1" y="19"/>
                </a:cxn>
                <a:cxn ang="0">
                  <a:pos x="5" y="23"/>
                </a:cxn>
                <a:cxn ang="0">
                  <a:pos x="11" y="29"/>
                </a:cxn>
                <a:cxn ang="0">
                  <a:pos x="57" y="59"/>
                </a:cxn>
                <a:cxn ang="0">
                  <a:pos x="198" y="173"/>
                </a:cxn>
                <a:cxn ang="0">
                  <a:pos x="237" y="207"/>
                </a:cxn>
                <a:cxn ang="0">
                  <a:pos x="284" y="256"/>
                </a:cxn>
                <a:cxn ang="0">
                  <a:pos x="289" y="259"/>
                </a:cxn>
                <a:cxn ang="0">
                  <a:pos x="294" y="261"/>
                </a:cxn>
                <a:cxn ang="0">
                  <a:pos x="298" y="261"/>
                </a:cxn>
                <a:cxn ang="0">
                  <a:pos x="301" y="260"/>
                </a:cxn>
                <a:cxn ang="0">
                  <a:pos x="304" y="258"/>
                </a:cxn>
                <a:cxn ang="0">
                  <a:pos x="307" y="256"/>
                </a:cxn>
                <a:cxn ang="0">
                  <a:pos x="309" y="253"/>
                </a:cxn>
                <a:cxn ang="0">
                  <a:pos x="311" y="250"/>
                </a:cxn>
                <a:cxn ang="0">
                  <a:pos x="311" y="249"/>
                </a:cxn>
                <a:cxn ang="0">
                  <a:pos x="312" y="248"/>
                </a:cxn>
                <a:cxn ang="0">
                  <a:pos x="313" y="247"/>
                </a:cxn>
                <a:cxn ang="0">
                  <a:pos x="314" y="247"/>
                </a:cxn>
                <a:cxn ang="0">
                  <a:pos x="314" y="246"/>
                </a:cxn>
                <a:cxn ang="0">
                  <a:pos x="300" y="233"/>
                </a:cxn>
                <a:cxn ang="0">
                  <a:pos x="297" y="231"/>
                </a:cxn>
                <a:cxn ang="0">
                  <a:pos x="237" y="179"/>
                </a:cxn>
                <a:cxn ang="0">
                  <a:pos x="173" y="115"/>
                </a:cxn>
              </a:cxnLst>
              <a:rect l="0" t="0" r="r" b="b"/>
              <a:pathLst>
                <a:path w="314" h="261">
                  <a:moveTo>
                    <a:pt x="173" y="115"/>
                  </a:moveTo>
                  <a:lnTo>
                    <a:pt x="144" y="89"/>
                  </a:lnTo>
                  <a:lnTo>
                    <a:pt x="62" y="31"/>
                  </a:lnTo>
                  <a:lnTo>
                    <a:pt x="36" y="11"/>
                  </a:lnTo>
                  <a:lnTo>
                    <a:pt x="32" y="9"/>
                  </a:lnTo>
                  <a:lnTo>
                    <a:pt x="24" y="3"/>
                  </a:lnTo>
                  <a:lnTo>
                    <a:pt x="15" y="0"/>
                  </a:lnTo>
                  <a:lnTo>
                    <a:pt x="13" y="0"/>
                  </a:lnTo>
                  <a:lnTo>
                    <a:pt x="10" y="1"/>
                  </a:lnTo>
                  <a:lnTo>
                    <a:pt x="8" y="3"/>
                  </a:lnTo>
                  <a:lnTo>
                    <a:pt x="3" y="6"/>
                  </a:lnTo>
                  <a:lnTo>
                    <a:pt x="2" y="9"/>
                  </a:lnTo>
                  <a:lnTo>
                    <a:pt x="0" y="11"/>
                  </a:lnTo>
                  <a:lnTo>
                    <a:pt x="0" y="12"/>
                  </a:lnTo>
                  <a:lnTo>
                    <a:pt x="0" y="16"/>
                  </a:lnTo>
                  <a:lnTo>
                    <a:pt x="0" y="17"/>
                  </a:lnTo>
                  <a:lnTo>
                    <a:pt x="1" y="19"/>
                  </a:lnTo>
                  <a:lnTo>
                    <a:pt x="5" y="23"/>
                  </a:lnTo>
                  <a:lnTo>
                    <a:pt x="11" y="29"/>
                  </a:lnTo>
                  <a:lnTo>
                    <a:pt x="57" y="59"/>
                  </a:lnTo>
                  <a:lnTo>
                    <a:pt x="198" y="173"/>
                  </a:lnTo>
                  <a:lnTo>
                    <a:pt x="237" y="207"/>
                  </a:lnTo>
                  <a:lnTo>
                    <a:pt x="284" y="256"/>
                  </a:lnTo>
                  <a:lnTo>
                    <a:pt x="289" y="259"/>
                  </a:lnTo>
                  <a:lnTo>
                    <a:pt x="294" y="261"/>
                  </a:lnTo>
                  <a:lnTo>
                    <a:pt x="298" y="261"/>
                  </a:lnTo>
                  <a:lnTo>
                    <a:pt x="301" y="260"/>
                  </a:lnTo>
                  <a:lnTo>
                    <a:pt x="304" y="258"/>
                  </a:lnTo>
                  <a:lnTo>
                    <a:pt x="307" y="256"/>
                  </a:lnTo>
                  <a:lnTo>
                    <a:pt x="309" y="253"/>
                  </a:lnTo>
                  <a:lnTo>
                    <a:pt x="311" y="250"/>
                  </a:lnTo>
                  <a:lnTo>
                    <a:pt x="311" y="249"/>
                  </a:lnTo>
                  <a:lnTo>
                    <a:pt x="312" y="248"/>
                  </a:lnTo>
                  <a:lnTo>
                    <a:pt x="313" y="247"/>
                  </a:lnTo>
                  <a:lnTo>
                    <a:pt x="314" y="247"/>
                  </a:lnTo>
                  <a:lnTo>
                    <a:pt x="314" y="246"/>
                  </a:lnTo>
                  <a:lnTo>
                    <a:pt x="300" y="233"/>
                  </a:lnTo>
                  <a:lnTo>
                    <a:pt x="297" y="231"/>
                  </a:lnTo>
                  <a:lnTo>
                    <a:pt x="237" y="179"/>
                  </a:lnTo>
                  <a:lnTo>
                    <a:pt x="173" y="115"/>
                  </a:lnTo>
                  <a:close/>
                </a:path>
              </a:pathLst>
            </a:custGeom>
            <a:solidFill>
              <a:srgbClr val="DC8C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12"/>
            <p:cNvSpPr>
              <a:spLocks/>
            </p:cNvSpPr>
            <p:nvPr/>
          </p:nvSpPr>
          <p:spPr bwMode="auto">
            <a:xfrm flipH="1">
              <a:off x="8374760" y="5213914"/>
              <a:ext cx="148052" cy="164943"/>
            </a:xfrm>
            <a:custGeom>
              <a:avLst/>
              <a:gdLst/>
              <a:ahLst/>
              <a:cxnLst>
                <a:cxn ang="0">
                  <a:pos x="149" y="114"/>
                </a:cxn>
                <a:cxn ang="0">
                  <a:pos x="149" y="113"/>
                </a:cxn>
                <a:cxn ang="0">
                  <a:pos x="148" y="111"/>
                </a:cxn>
                <a:cxn ang="0">
                  <a:pos x="146" y="108"/>
                </a:cxn>
                <a:cxn ang="0">
                  <a:pos x="143" y="76"/>
                </a:cxn>
                <a:cxn ang="0">
                  <a:pos x="142" y="69"/>
                </a:cxn>
                <a:cxn ang="0">
                  <a:pos x="140" y="64"/>
                </a:cxn>
                <a:cxn ang="0">
                  <a:pos x="138" y="60"/>
                </a:cxn>
                <a:cxn ang="0">
                  <a:pos x="134" y="58"/>
                </a:cxn>
                <a:cxn ang="0">
                  <a:pos x="130" y="57"/>
                </a:cxn>
                <a:cxn ang="0">
                  <a:pos x="126" y="57"/>
                </a:cxn>
                <a:cxn ang="0">
                  <a:pos x="107" y="58"/>
                </a:cxn>
                <a:cxn ang="0">
                  <a:pos x="103" y="56"/>
                </a:cxn>
                <a:cxn ang="0">
                  <a:pos x="100" y="55"/>
                </a:cxn>
                <a:cxn ang="0">
                  <a:pos x="99" y="52"/>
                </a:cxn>
                <a:cxn ang="0">
                  <a:pos x="89" y="29"/>
                </a:cxn>
                <a:cxn ang="0">
                  <a:pos x="82" y="12"/>
                </a:cxn>
                <a:cxn ang="0">
                  <a:pos x="78" y="5"/>
                </a:cxn>
                <a:cxn ang="0">
                  <a:pos x="76" y="3"/>
                </a:cxn>
                <a:cxn ang="0">
                  <a:pos x="73" y="1"/>
                </a:cxn>
                <a:cxn ang="0">
                  <a:pos x="66" y="0"/>
                </a:cxn>
                <a:cxn ang="0">
                  <a:pos x="60" y="0"/>
                </a:cxn>
                <a:cxn ang="0">
                  <a:pos x="56" y="1"/>
                </a:cxn>
                <a:cxn ang="0">
                  <a:pos x="54" y="3"/>
                </a:cxn>
                <a:cxn ang="0">
                  <a:pos x="51" y="6"/>
                </a:cxn>
                <a:cxn ang="0">
                  <a:pos x="48" y="9"/>
                </a:cxn>
                <a:cxn ang="0">
                  <a:pos x="45" y="18"/>
                </a:cxn>
                <a:cxn ang="0">
                  <a:pos x="38" y="47"/>
                </a:cxn>
                <a:cxn ang="0">
                  <a:pos x="38" y="55"/>
                </a:cxn>
                <a:cxn ang="0">
                  <a:pos x="39" y="64"/>
                </a:cxn>
                <a:cxn ang="0">
                  <a:pos x="39" y="77"/>
                </a:cxn>
                <a:cxn ang="0">
                  <a:pos x="34" y="86"/>
                </a:cxn>
                <a:cxn ang="0">
                  <a:pos x="5" y="116"/>
                </a:cxn>
                <a:cxn ang="0">
                  <a:pos x="3" y="121"/>
                </a:cxn>
                <a:cxn ang="0">
                  <a:pos x="1" y="126"/>
                </a:cxn>
                <a:cxn ang="0">
                  <a:pos x="0" y="136"/>
                </a:cxn>
                <a:cxn ang="0">
                  <a:pos x="3" y="158"/>
                </a:cxn>
                <a:cxn ang="0">
                  <a:pos x="3" y="160"/>
                </a:cxn>
                <a:cxn ang="0">
                  <a:pos x="2" y="164"/>
                </a:cxn>
                <a:cxn ang="0">
                  <a:pos x="2" y="166"/>
                </a:cxn>
                <a:cxn ang="0">
                  <a:pos x="2" y="166"/>
                </a:cxn>
                <a:cxn ang="0">
                  <a:pos x="5" y="166"/>
                </a:cxn>
                <a:cxn ang="0">
                  <a:pos x="35" y="159"/>
                </a:cxn>
                <a:cxn ang="0">
                  <a:pos x="137" y="121"/>
                </a:cxn>
                <a:cxn ang="0">
                  <a:pos x="144" y="118"/>
                </a:cxn>
                <a:cxn ang="0">
                  <a:pos x="146" y="117"/>
                </a:cxn>
                <a:cxn ang="0">
                  <a:pos x="148" y="115"/>
                </a:cxn>
                <a:cxn ang="0">
                  <a:pos x="149" y="114"/>
                </a:cxn>
              </a:cxnLst>
              <a:rect l="0" t="0" r="r" b="b"/>
              <a:pathLst>
                <a:path w="149" h="166">
                  <a:moveTo>
                    <a:pt x="149" y="114"/>
                  </a:moveTo>
                  <a:lnTo>
                    <a:pt x="149" y="113"/>
                  </a:lnTo>
                  <a:lnTo>
                    <a:pt x="148" y="111"/>
                  </a:lnTo>
                  <a:lnTo>
                    <a:pt x="146" y="108"/>
                  </a:lnTo>
                  <a:lnTo>
                    <a:pt x="143" y="76"/>
                  </a:lnTo>
                  <a:lnTo>
                    <a:pt x="142" y="69"/>
                  </a:lnTo>
                  <a:lnTo>
                    <a:pt x="140" y="64"/>
                  </a:lnTo>
                  <a:lnTo>
                    <a:pt x="138" y="60"/>
                  </a:lnTo>
                  <a:lnTo>
                    <a:pt x="134" y="58"/>
                  </a:lnTo>
                  <a:lnTo>
                    <a:pt x="130" y="57"/>
                  </a:lnTo>
                  <a:lnTo>
                    <a:pt x="126" y="57"/>
                  </a:lnTo>
                  <a:lnTo>
                    <a:pt x="107" y="58"/>
                  </a:lnTo>
                  <a:lnTo>
                    <a:pt x="103" y="56"/>
                  </a:lnTo>
                  <a:lnTo>
                    <a:pt x="100" y="55"/>
                  </a:lnTo>
                  <a:lnTo>
                    <a:pt x="99" y="52"/>
                  </a:lnTo>
                  <a:lnTo>
                    <a:pt x="89" y="29"/>
                  </a:lnTo>
                  <a:lnTo>
                    <a:pt x="82" y="12"/>
                  </a:lnTo>
                  <a:lnTo>
                    <a:pt x="78" y="5"/>
                  </a:lnTo>
                  <a:lnTo>
                    <a:pt x="76" y="3"/>
                  </a:lnTo>
                  <a:lnTo>
                    <a:pt x="73" y="1"/>
                  </a:lnTo>
                  <a:lnTo>
                    <a:pt x="66" y="0"/>
                  </a:lnTo>
                  <a:lnTo>
                    <a:pt x="60" y="0"/>
                  </a:lnTo>
                  <a:lnTo>
                    <a:pt x="56" y="1"/>
                  </a:lnTo>
                  <a:lnTo>
                    <a:pt x="54" y="3"/>
                  </a:lnTo>
                  <a:lnTo>
                    <a:pt x="51" y="6"/>
                  </a:lnTo>
                  <a:lnTo>
                    <a:pt x="48" y="9"/>
                  </a:lnTo>
                  <a:lnTo>
                    <a:pt x="45" y="18"/>
                  </a:lnTo>
                  <a:lnTo>
                    <a:pt x="38" y="47"/>
                  </a:lnTo>
                  <a:lnTo>
                    <a:pt x="38" y="55"/>
                  </a:lnTo>
                  <a:lnTo>
                    <a:pt x="39" y="64"/>
                  </a:lnTo>
                  <a:lnTo>
                    <a:pt x="39" y="77"/>
                  </a:lnTo>
                  <a:lnTo>
                    <a:pt x="34" y="86"/>
                  </a:lnTo>
                  <a:lnTo>
                    <a:pt x="5" y="116"/>
                  </a:lnTo>
                  <a:lnTo>
                    <a:pt x="3" y="121"/>
                  </a:lnTo>
                  <a:lnTo>
                    <a:pt x="1" y="126"/>
                  </a:lnTo>
                  <a:lnTo>
                    <a:pt x="0" y="136"/>
                  </a:lnTo>
                  <a:lnTo>
                    <a:pt x="3" y="158"/>
                  </a:lnTo>
                  <a:lnTo>
                    <a:pt x="3" y="160"/>
                  </a:lnTo>
                  <a:lnTo>
                    <a:pt x="2" y="164"/>
                  </a:lnTo>
                  <a:lnTo>
                    <a:pt x="2" y="166"/>
                  </a:lnTo>
                  <a:lnTo>
                    <a:pt x="2" y="166"/>
                  </a:lnTo>
                  <a:lnTo>
                    <a:pt x="5" y="166"/>
                  </a:lnTo>
                  <a:lnTo>
                    <a:pt x="35" y="159"/>
                  </a:lnTo>
                  <a:lnTo>
                    <a:pt x="137" y="121"/>
                  </a:lnTo>
                  <a:lnTo>
                    <a:pt x="144" y="118"/>
                  </a:lnTo>
                  <a:lnTo>
                    <a:pt x="146" y="117"/>
                  </a:lnTo>
                  <a:lnTo>
                    <a:pt x="148" y="115"/>
                  </a:lnTo>
                  <a:lnTo>
                    <a:pt x="149" y="114"/>
                  </a:lnTo>
                  <a:close/>
                </a:path>
              </a:pathLst>
            </a:custGeom>
            <a:solidFill>
              <a:srgbClr val="962E2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112" name="Straight Connector 111"/>
          <p:cNvCxnSpPr>
            <a:stCxn id="6183" idx="1"/>
          </p:cNvCxnSpPr>
          <p:nvPr/>
        </p:nvCxnSpPr>
        <p:spPr bwMode="auto">
          <a:xfrm rot="16200000" flipV="1">
            <a:off x="3887907" y="2741493"/>
            <a:ext cx="613162" cy="1073775"/>
          </a:xfrm>
          <a:prstGeom prst="line">
            <a:avLst/>
          </a:prstGeom>
          <a:solidFill>
            <a:schemeClr val="accent1"/>
          </a:solidFill>
          <a:ln w="57150" cap="flat" cmpd="sng" algn="ctr">
            <a:solidFill>
              <a:srgbClr val="FF0000"/>
            </a:solidFill>
            <a:prstDash val="solid"/>
            <a:round/>
            <a:headEnd type="none" w="med" len="med"/>
            <a:tailEnd type="arrow" w="lg" len="lg"/>
          </a:ln>
          <a:effectLst/>
        </p:spPr>
      </p:cxnSp>
      <p:sp>
        <p:nvSpPr>
          <p:cNvPr id="18" name="Slide Number Placeholder 17"/>
          <p:cNvSpPr>
            <a:spLocks noGrp="1"/>
          </p:cNvSpPr>
          <p:nvPr>
            <p:ph type="sldNum" sz="quarter" idx="11"/>
          </p:nvPr>
        </p:nvSpPr>
        <p:spPr/>
        <p:txBody>
          <a:bodyPr/>
          <a:lstStyle/>
          <a:p>
            <a:fld id="{A9320731-3B2C-4107-8664-CAD7BE973DC8}" type="slidenum">
              <a:rPr lang="en-US" smtClean="0"/>
              <a:pPr/>
              <a:t>10</a:t>
            </a:fld>
            <a:endParaRPr lang="en-US"/>
          </a:p>
        </p:txBody>
      </p:sp>
      <p:sp>
        <p:nvSpPr>
          <p:cNvPr id="19" name="Footer Placeholder 18"/>
          <p:cNvSpPr>
            <a:spLocks noGrp="1"/>
          </p:cNvSpPr>
          <p:nvPr>
            <p:ph type="ftr" sz="quarter" idx="10"/>
          </p:nvPr>
        </p:nvSpPr>
        <p:spPr/>
        <p:txBody>
          <a:bodyPr/>
          <a:lstStyle/>
          <a:p>
            <a:r>
              <a:rPr lang="en-US"/>
              <a:t>Tab 12-1 - Proportional an PID Control Processes</a:t>
            </a:r>
            <a:endParaRPr lang="en-US" dirty="0"/>
          </a:p>
        </p:txBody>
      </p:sp>
    </p:spTree>
    <p:extLst>
      <p:ext uri="{BB962C8B-B14F-4D97-AF65-F5344CB8AC3E}">
        <p14:creationId xmlns:p14="http://schemas.microsoft.com/office/powerpoint/2010/main" val="17559613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indefinite" fill="hold" grpId="0" nodeType="with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down)">
                                      <p:cBhvr>
                                        <p:cTn id="7" dur="500"/>
                                        <p:tgtEl>
                                          <p:spTgt spid="73"/>
                                        </p:tgtEl>
                                      </p:cBhvr>
                                    </p:animEffect>
                                  </p:childTnLst>
                                </p:cTn>
                              </p:par>
                              <p:par>
                                <p:cTn id="8" presetID="22" presetClass="entr" presetSubtype="4" repeatCount="indefinite"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down)">
                                      <p:cBhvr>
                                        <p:cTn id="10" dur="500"/>
                                        <p:tgtEl>
                                          <p:spTgt spid="78"/>
                                        </p:tgtEl>
                                      </p:cBhvr>
                                    </p:animEffect>
                                  </p:childTnLst>
                                </p:cTn>
                              </p:par>
                            </p:childTnLst>
                          </p:cTn>
                        </p:par>
                        <p:par>
                          <p:cTn id="11" fill="hold">
                            <p:stCondLst>
                              <p:cond delay="500"/>
                            </p:stCondLst>
                            <p:childTnLst>
                              <p:par>
                                <p:cTn id="12" presetID="22" presetClass="exit" presetSubtype="1" repeatCount="indefinite" fill="hold" grpId="1" nodeType="afterEffect">
                                  <p:stCondLst>
                                    <p:cond delay="0"/>
                                  </p:stCondLst>
                                  <p:childTnLst>
                                    <p:animEffect transition="out" filter="wipe(up)">
                                      <p:cBhvr>
                                        <p:cTn id="13" dur="500"/>
                                        <p:tgtEl>
                                          <p:spTgt spid="73"/>
                                        </p:tgtEl>
                                      </p:cBhvr>
                                    </p:animEffect>
                                    <p:set>
                                      <p:cBhvr>
                                        <p:cTn id="14" dur="1" fill="hold">
                                          <p:stCondLst>
                                            <p:cond delay="499"/>
                                          </p:stCondLst>
                                        </p:cTn>
                                        <p:tgtEl>
                                          <p:spTgt spid="73"/>
                                        </p:tgtEl>
                                        <p:attrNameLst>
                                          <p:attrName>style.visibility</p:attrName>
                                        </p:attrNameLst>
                                      </p:cBhvr>
                                      <p:to>
                                        <p:strVal val="hidden"/>
                                      </p:to>
                                    </p:set>
                                  </p:childTnLst>
                                </p:cTn>
                              </p:par>
                              <p:par>
                                <p:cTn id="15" presetID="22" presetClass="exit" presetSubtype="1" repeatCount="indefinite" fill="hold" grpId="1" nodeType="withEffect">
                                  <p:stCondLst>
                                    <p:cond delay="0"/>
                                  </p:stCondLst>
                                  <p:childTnLst>
                                    <p:animEffect transition="out" filter="wipe(up)">
                                      <p:cBhvr>
                                        <p:cTn id="16" dur="500"/>
                                        <p:tgtEl>
                                          <p:spTgt spid="78"/>
                                        </p:tgtEl>
                                      </p:cBhvr>
                                    </p:animEffect>
                                    <p:set>
                                      <p:cBhvr>
                                        <p:cTn id="17" dur="1" fill="hold">
                                          <p:stCondLst>
                                            <p:cond delay="499"/>
                                          </p:stCondLst>
                                        </p:cTn>
                                        <p:tgtEl>
                                          <p:spTgt spid="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3" grpId="1" animBg="1"/>
      <p:bldP spid="78" grpId="0" animBg="1"/>
      <p:bldP spid="78"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42"/>
          <p:cNvGrpSpPr>
            <a:grpSpLocks/>
          </p:cNvGrpSpPr>
          <p:nvPr/>
        </p:nvGrpSpPr>
        <p:grpSpPr bwMode="auto">
          <a:xfrm>
            <a:off x="612775" y="298450"/>
            <a:ext cx="4479925" cy="4413250"/>
            <a:chOff x="595313" y="298929"/>
            <a:chExt cx="4479925" cy="4413742"/>
          </a:xfrm>
        </p:grpSpPr>
        <p:sp>
          <p:nvSpPr>
            <p:cNvPr id="6184" name="Oval 22"/>
            <p:cNvSpPr>
              <a:spLocks noChangeAspect="1"/>
            </p:cNvSpPr>
            <p:nvPr/>
          </p:nvSpPr>
          <p:spPr bwMode="auto">
            <a:xfrm>
              <a:off x="633044" y="298929"/>
              <a:ext cx="4413742" cy="4413742"/>
            </a:xfrm>
            <a:prstGeom prst="ellipse">
              <a:avLst/>
            </a:prstGeom>
            <a:noFill/>
            <a:ln w="25400" algn="ctr">
              <a:solidFill>
                <a:schemeClr val="bg1"/>
              </a:solidFill>
              <a:round/>
              <a:headEnd/>
              <a:tailEnd/>
            </a:ln>
          </p:spPr>
          <p:txBody>
            <a:bodyPr anchor="ctr"/>
            <a:lstStyle/>
            <a:p>
              <a:endParaRPr lang="en-US"/>
            </a:p>
          </p:txBody>
        </p:sp>
        <p:sp>
          <p:nvSpPr>
            <p:cNvPr id="6185" name="Oval 38"/>
            <p:cNvSpPr>
              <a:spLocks noChangeArrowheads="1"/>
            </p:cNvSpPr>
            <p:nvPr/>
          </p:nvSpPr>
          <p:spPr bwMode="auto">
            <a:xfrm>
              <a:off x="1996261" y="2784468"/>
              <a:ext cx="552456" cy="552456"/>
            </a:xfrm>
            <a:prstGeom prst="ellipse">
              <a:avLst/>
            </a:prstGeom>
            <a:noFill/>
            <a:ln w="25400" algn="ctr">
              <a:solidFill>
                <a:schemeClr val="bg1"/>
              </a:solidFill>
              <a:round/>
              <a:headEnd/>
              <a:tailEnd/>
            </a:ln>
          </p:spPr>
          <p:txBody>
            <a:bodyPr anchor="ctr"/>
            <a:lstStyle/>
            <a:p>
              <a:endParaRPr lang="en-US"/>
            </a:p>
          </p:txBody>
        </p:sp>
        <p:grpSp>
          <p:nvGrpSpPr>
            <p:cNvPr id="3" name="Group 16"/>
            <p:cNvGrpSpPr>
              <a:grpSpLocks/>
            </p:cNvGrpSpPr>
            <p:nvPr/>
          </p:nvGrpSpPr>
          <p:grpSpPr bwMode="auto">
            <a:xfrm rot="1800000">
              <a:off x="595313" y="2486025"/>
              <a:ext cx="4479925" cy="46038"/>
              <a:chOff x="375" y="1566"/>
              <a:chExt cx="2822" cy="29"/>
            </a:xfrm>
          </p:grpSpPr>
          <p:sp>
            <p:nvSpPr>
              <p:cNvPr id="6191" name="Line 17"/>
              <p:cNvSpPr>
                <a:spLocks noChangeShapeType="1"/>
              </p:cNvSpPr>
              <p:nvPr/>
            </p:nvSpPr>
            <p:spPr bwMode="auto">
              <a:xfrm>
                <a:off x="375" y="1584"/>
                <a:ext cx="2822" cy="0"/>
              </a:xfrm>
              <a:prstGeom prst="line">
                <a:avLst/>
              </a:prstGeom>
              <a:noFill/>
              <a:ln w="9525">
                <a:solidFill>
                  <a:schemeClr val="bg1"/>
                </a:solidFill>
                <a:prstDash val="dash"/>
                <a:round/>
                <a:headEnd/>
                <a:tailEnd/>
              </a:ln>
            </p:spPr>
            <p:txBody>
              <a:bodyPr anchor="ctr"/>
              <a:lstStyle/>
              <a:p>
                <a:endParaRPr lang="en-US"/>
              </a:p>
            </p:txBody>
          </p:sp>
          <p:sp>
            <p:nvSpPr>
              <p:cNvPr id="6192" name="Oval 19"/>
              <p:cNvSpPr>
                <a:spLocks noChangeAspect="1" noChangeArrowheads="1"/>
              </p:cNvSpPr>
              <p:nvPr/>
            </p:nvSpPr>
            <p:spPr bwMode="auto">
              <a:xfrm>
                <a:off x="3155" y="1566"/>
                <a:ext cx="29" cy="29"/>
              </a:xfrm>
              <a:prstGeom prst="ellipse">
                <a:avLst/>
              </a:prstGeom>
              <a:solidFill>
                <a:schemeClr val="bg1"/>
              </a:solidFill>
              <a:ln w="9525">
                <a:solidFill>
                  <a:schemeClr val="bg1"/>
                </a:solidFill>
                <a:prstDash val="dash"/>
                <a:round/>
                <a:headEnd/>
                <a:tailEnd/>
              </a:ln>
            </p:spPr>
            <p:txBody>
              <a:bodyPr wrap="none" anchor="ctr"/>
              <a:lstStyle/>
              <a:p>
                <a:endParaRPr lang="en-US"/>
              </a:p>
            </p:txBody>
          </p:sp>
        </p:grpSp>
        <p:grpSp>
          <p:nvGrpSpPr>
            <p:cNvPr id="4" name="Group 29"/>
            <p:cNvGrpSpPr>
              <a:grpSpLocks/>
            </p:cNvGrpSpPr>
            <p:nvPr/>
          </p:nvGrpSpPr>
          <p:grpSpPr bwMode="auto">
            <a:xfrm rot="5400000">
              <a:off x="1950223" y="3060696"/>
              <a:ext cx="642143" cy="2381"/>
              <a:chOff x="593725" y="3061494"/>
              <a:chExt cx="642143" cy="2381"/>
            </a:xfrm>
          </p:grpSpPr>
          <p:sp>
            <p:nvSpPr>
              <p:cNvPr id="6189" name="Line 13"/>
              <p:cNvSpPr>
                <a:spLocks noChangeShapeType="1"/>
              </p:cNvSpPr>
              <p:nvPr/>
            </p:nvSpPr>
            <p:spPr bwMode="auto">
              <a:xfrm flipH="1">
                <a:off x="593725" y="3063875"/>
                <a:ext cx="320675" cy="0"/>
              </a:xfrm>
              <a:prstGeom prst="line">
                <a:avLst/>
              </a:prstGeom>
              <a:noFill/>
              <a:ln w="9525">
                <a:solidFill>
                  <a:schemeClr val="bg1"/>
                </a:solidFill>
                <a:prstDash val="dash"/>
                <a:round/>
                <a:headEnd/>
                <a:tailEnd/>
              </a:ln>
            </p:spPr>
            <p:txBody>
              <a:bodyPr anchor="ctr"/>
              <a:lstStyle/>
              <a:p>
                <a:endParaRPr lang="en-US"/>
              </a:p>
            </p:txBody>
          </p:sp>
          <p:sp>
            <p:nvSpPr>
              <p:cNvPr id="6190" name="Line 13"/>
              <p:cNvSpPr>
                <a:spLocks noChangeShapeType="1"/>
              </p:cNvSpPr>
              <p:nvPr/>
            </p:nvSpPr>
            <p:spPr bwMode="auto">
              <a:xfrm flipH="1">
                <a:off x="915193" y="3061494"/>
                <a:ext cx="320675" cy="0"/>
              </a:xfrm>
              <a:prstGeom prst="line">
                <a:avLst/>
              </a:prstGeom>
              <a:noFill/>
              <a:ln w="9525">
                <a:solidFill>
                  <a:schemeClr val="bg1"/>
                </a:solidFill>
                <a:prstDash val="dash"/>
                <a:round/>
                <a:headEnd/>
                <a:tailEnd/>
              </a:ln>
            </p:spPr>
            <p:txBody>
              <a:bodyPr anchor="ctr"/>
              <a:lstStyle/>
              <a:p>
                <a:endParaRPr lang="en-US"/>
              </a:p>
            </p:txBody>
          </p:sp>
        </p:grpSp>
        <p:sp>
          <p:nvSpPr>
            <p:cNvPr id="6188" name="Oval 34"/>
            <p:cNvSpPr>
              <a:spLocks noChangeAspect="1"/>
            </p:cNvSpPr>
            <p:nvPr/>
          </p:nvSpPr>
          <p:spPr bwMode="auto">
            <a:xfrm>
              <a:off x="1717644" y="1357290"/>
              <a:ext cx="2301900" cy="2301900"/>
            </a:xfrm>
            <a:prstGeom prst="ellipse">
              <a:avLst/>
            </a:prstGeom>
            <a:noFill/>
            <a:ln w="25400" algn="ctr">
              <a:solidFill>
                <a:schemeClr val="bg1"/>
              </a:solidFill>
              <a:round/>
              <a:headEnd/>
              <a:tailEnd/>
            </a:ln>
          </p:spPr>
          <p:txBody>
            <a:bodyPr anchor="ctr"/>
            <a:lstStyle/>
            <a:p>
              <a:endParaRPr lang="en-US"/>
            </a:p>
          </p:txBody>
        </p:sp>
      </p:grpSp>
      <p:grpSp>
        <p:nvGrpSpPr>
          <p:cNvPr id="5" name="Group 40"/>
          <p:cNvGrpSpPr>
            <a:grpSpLocks/>
          </p:cNvGrpSpPr>
          <p:nvPr/>
        </p:nvGrpSpPr>
        <p:grpSpPr bwMode="auto">
          <a:xfrm>
            <a:off x="4598741" y="3625850"/>
            <a:ext cx="274637" cy="1655763"/>
            <a:chOff x="4894266" y="2508240"/>
            <a:chExt cx="274320" cy="1655460"/>
          </a:xfrm>
        </p:grpSpPr>
        <p:sp>
          <p:nvSpPr>
            <p:cNvPr id="6177" name="Line 20"/>
            <p:cNvSpPr>
              <a:spLocks noChangeShapeType="1"/>
            </p:cNvSpPr>
            <p:nvPr/>
          </p:nvSpPr>
          <p:spPr bwMode="auto">
            <a:xfrm flipV="1">
              <a:off x="5032380" y="2508240"/>
              <a:ext cx="0" cy="1371600"/>
            </a:xfrm>
            <a:prstGeom prst="line">
              <a:avLst/>
            </a:prstGeom>
            <a:noFill/>
            <a:ln w="9525">
              <a:solidFill>
                <a:schemeClr val="tx1"/>
              </a:solidFill>
              <a:round/>
              <a:headEnd/>
              <a:tailEnd/>
            </a:ln>
          </p:spPr>
          <p:txBody>
            <a:bodyPr anchor="ctr"/>
            <a:lstStyle/>
            <a:p>
              <a:endParaRPr lang="en-US"/>
            </a:p>
          </p:txBody>
        </p:sp>
        <p:sp>
          <p:nvSpPr>
            <p:cNvPr id="6178" name="Oval 19"/>
            <p:cNvSpPr>
              <a:spLocks noChangeAspect="1" noChangeArrowheads="1"/>
            </p:cNvSpPr>
            <p:nvPr/>
          </p:nvSpPr>
          <p:spPr bwMode="auto">
            <a:xfrm>
              <a:off x="4894266" y="3889380"/>
              <a:ext cx="274320" cy="274320"/>
            </a:xfrm>
            <a:prstGeom prst="ellipse">
              <a:avLst/>
            </a:prstGeom>
            <a:solidFill>
              <a:srgbClr val="996600"/>
            </a:solidFill>
            <a:ln w="9525">
              <a:solidFill>
                <a:srgbClr val="996600"/>
              </a:solidFill>
              <a:round/>
              <a:headEnd/>
              <a:tailEnd/>
            </a:ln>
          </p:spPr>
          <p:txBody>
            <a:bodyPr anchor="ctr"/>
            <a:lstStyle/>
            <a:p>
              <a:endParaRPr lang="en-US"/>
            </a:p>
          </p:txBody>
        </p:sp>
      </p:grpSp>
      <p:grpSp>
        <p:nvGrpSpPr>
          <p:cNvPr id="6" name="Group 176"/>
          <p:cNvGrpSpPr/>
          <p:nvPr/>
        </p:nvGrpSpPr>
        <p:grpSpPr>
          <a:xfrm rot="2700000">
            <a:off x="7241377" y="5500688"/>
            <a:ext cx="7" cy="1082042"/>
            <a:chOff x="7258044" y="5505450"/>
            <a:chExt cx="7" cy="1082042"/>
          </a:xfrm>
        </p:grpSpPr>
        <p:grpSp>
          <p:nvGrpSpPr>
            <p:cNvPr id="7" name="Group 122"/>
            <p:cNvGrpSpPr/>
            <p:nvPr/>
          </p:nvGrpSpPr>
          <p:grpSpPr>
            <a:xfrm>
              <a:off x="7258044" y="5505452"/>
              <a:ext cx="0" cy="1082040"/>
              <a:chOff x="7315200" y="3810000"/>
              <a:chExt cx="0" cy="1082040"/>
            </a:xfrm>
          </p:grpSpPr>
          <p:cxnSp>
            <p:nvCxnSpPr>
              <p:cNvPr id="180" name="Straight Connector 179"/>
              <p:cNvCxnSpPr/>
              <p:nvPr/>
            </p:nvCxnSpPr>
            <p:spPr bwMode="auto">
              <a:xfrm rot="5400000" flipH="1" flipV="1">
                <a:off x="7040880" y="4084320"/>
                <a:ext cx="548640" cy="0"/>
              </a:xfrm>
              <a:prstGeom prst="line">
                <a:avLst/>
              </a:prstGeom>
              <a:solidFill>
                <a:schemeClr val="accent1"/>
              </a:solidFill>
              <a:ln w="28575" cap="flat" cmpd="sng" algn="ctr">
                <a:solidFill>
                  <a:schemeClr val="bg1">
                    <a:lumMod val="75000"/>
                  </a:schemeClr>
                </a:solidFill>
                <a:prstDash val="solid"/>
                <a:round/>
                <a:headEnd type="none" w="med" len="med"/>
                <a:tailEnd type="none" w="med" len="med"/>
              </a:ln>
              <a:effectLst/>
            </p:spPr>
          </p:cxnSp>
          <p:cxnSp>
            <p:nvCxnSpPr>
              <p:cNvPr id="181" name="Straight Connector 180"/>
              <p:cNvCxnSpPr/>
              <p:nvPr/>
            </p:nvCxnSpPr>
            <p:spPr bwMode="auto">
              <a:xfrm rot="5400000">
                <a:off x="7040880" y="4617720"/>
                <a:ext cx="548640" cy="0"/>
              </a:xfrm>
              <a:prstGeom prst="line">
                <a:avLst/>
              </a:prstGeom>
              <a:solidFill>
                <a:schemeClr val="accent1"/>
              </a:solidFill>
              <a:ln w="28575" cap="flat" cmpd="sng" algn="ctr">
                <a:solidFill>
                  <a:schemeClr val="bg1"/>
                </a:solidFill>
                <a:prstDash val="solid"/>
                <a:round/>
                <a:headEnd type="none" w="med" len="med"/>
                <a:tailEnd type="none" w="med" len="med"/>
              </a:ln>
              <a:effectLst/>
            </p:spPr>
          </p:cxnSp>
        </p:grpSp>
        <p:cxnSp>
          <p:nvCxnSpPr>
            <p:cNvPr id="179" name="Straight Connector 178"/>
            <p:cNvCxnSpPr/>
            <p:nvPr/>
          </p:nvCxnSpPr>
          <p:spPr bwMode="auto">
            <a:xfrm rot="5400000">
              <a:off x="7146132" y="5617369"/>
              <a:ext cx="223838" cy="0"/>
            </a:xfrm>
            <a:prstGeom prst="line">
              <a:avLst/>
            </a:prstGeom>
            <a:solidFill>
              <a:schemeClr val="accent1"/>
            </a:solidFill>
            <a:ln w="76200" cap="flat" cmpd="sng" algn="ctr">
              <a:solidFill>
                <a:schemeClr val="tx1"/>
              </a:solidFill>
              <a:prstDash val="solid"/>
              <a:round/>
              <a:headEnd type="none" w="med" len="med"/>
              <a:tailEnd type="none" w="med" len="med"/>
            </a:ln>
            <a:effectLst/>
          </p:spPr>
        </p:cxnSp>
      </p:grpSp>
      <p:grpSp>
        <p:nvGrpSpPr>
          <p:cNvPr id="8" name="Group 181"/>
          <p:cNvGrpSpPr/>
          <p:nvPr/>
        </p:nvGrpSpPr>
        <p:grpSpPr>
          <a:xfrm>
            <a:off x="7497930" y="5240126"/>
            <a:ext cx="759412" cy="1182567"/>
            <a:chOff x="7648138" y="4554993"/>
            <a:chExt cx="759412" cy="1182567"/>
          </a:xfrm>
        </p:grpSpPr>
        <p:sp>
          <p:nvSpPr>
            <p:cNvPr id="183" name="Freeform 13"/>
            <p:cNvSpPr>
              <a:spLocks/>
            </p:cNvSpPr>
            <p:nvPr/>
          </p:nvSpPr>
          <p:spPr bwMode="auto">
            <a:xfrm flipH="1">
              <a:off x="7996185" y="4886015"/>
              <a:ext cx="278218" cy="455085"/>
            </a:xfrm>
            <a:custGeom>
              <a:avLst/>
              <a:gdLst/>
              <a:ahLst/>
              <a:cxnLst>
                <a:cxn ang="0">
                  <a:pos x="276" y="223"/>
                </a:cxn>
                <a:cxn ang="0">
                  <a:pos x="270" y="196"/>
                </a:cxn>
                <a:cxn ang="0">
                  <a:pos x="255" y="156"/>
                </a:cxn>
                <a:cxn ang="0">
                  <a:pos x="206" y="63"/>
                </a:cxn>
                <a:cxn ang="0">
                  <a:pos x="185" y="35"/>
                </a:cxn>
                <a:cxn ang="0">
                  <a:pos x="173" y="24"/>
                </a:cxn>
                <a:cxn ang="0">
                  <a:pos x="161" y="16"/>
                </a:cxn>
                <a:cxn ang="0">
                  <a:pos x="140" y="6"/>
                </a:cxn>
                <a:cxn ang="0">
                  <a:pos x="111" y="0"/>
                </a:cxn>
                <a:cxn ang="0">
                  <a:pos x="104" y="0"/>
                </a:cxn>
                <a:cxn ang="0">
                  <a:pos x="75" y="2"/>
                </a:cxn>
                <a:cxn ang="0">
                  <a:pos x="53" y="7"/>
                </a:cxn>
                <a:cxn ang="0">
                  <a:pos x="48" y="9"/>
                </a:cxn>
                <a:cxn ang="0">
                  <a:pos x="37" y="18"/>
                </a:cxn>
                <a:cxn ang="0">
                  <a:pos x="25" y="30"/>
                </a:cxn>
                <a:cxn ang="0">
                  <a:pos x="20" y="38"/>
                </a:cxn>
                <a:cxn ang="0">
                  <a:pos x="12" y="55"/>
                </a:cxn>
                <a:cxn ang="0">
                  <a:pos x="7" y="76"/>
                </a:cxn>
                <a:cxn ang="0">
                  <a:pos x="7" y="93"/>
                </a:cxn>
                <a:cxn ang="0">
                  <a:pos x="9" y="103"/>
                </a:cxn>
                <a:cxn ang="0">
                  <a:pos x="17" y="120"/>
                </a:cxn>
                <a:cxn ang="0">
                  <a:pos x="32" y="143"/>
                </a:cxn>
                <a:cxn ang="0">
                  <a:pos x="47" y="157"/>
                </a:cxn>
                <a:cxn ang="0">
                  <a:pos x="49" y="160"/>
                </a:cxn>
                <a:cxn ang="0">
                  <a:pos x="50" y="164"/>
                </a:cxn>
                <a:cxn ang="0">
                  <a:pos x="52" y="173"/>
                </a:cxn>
                <a:cxn ang="0">
                  <a:pos x="51" y="192"/>
                </a:cxn>
                <a:cxn ang="0">
                  <a:pos x="48" y="205"/>
                </a:cxn>
                <a:cxn ang="0">
                  <a:pos x="46" y="208"/>
                </a:cxn>
                <a:cxn ang="0">
                  <a:pos x="10" y="270"/>
                </a:cxn>
                <a:cxn ang="0">
                  <a:pos x="5" y="285"/>
                </a:cxn>
                <a:cxn ang="0">
                  <a:pos x="3" y="292"/>
                </a:cxn>
                <a:cxn ang="0">
                  <a:pos x="0" y="319"/>
                </a:cxn>
                <a:cxn ang="0">
                  <a:pos x="2" y="347"/>
                </a:cxn>
                <a:cxn ang="0">
                  <a:pos x="6" y="366"/>
                </a:cxn>
                <a:cxn ang="0">
                  <a:pos x="14" y="386"/>
                </a:cxn>
                <a:cxn ang="0">
                  <a:pos x="29" y="415"/>
                </a:cxn>
                <a:cxn ang="0">
                  <a:pos x="41" y="430"/>
                </a:cxn>
                <a:cxn ang="0">
                  <a:pos x="54" y="441"/>
                </a:cxn>
                <a:cxn ang="0">
                  <a:pos x="60" y="446"/>
                </a:cxn>
                <a:cxn ang="0">
                  <a:pos x="76" y="453"/>
                </a:cxn>
                <a:cxn ang="0">
                  <a:pos x="92" y="457"/>
                </a:cxn>
                <a:cxn ang="0">
                  <a:pos x="118" y="458"/>
                </a:cxn>
                <a:cxn ang="0">
                  <a:pos x="148" y="454"/>
                </a:cxn>
                <a:cxn ang="0">
                  <a:pos x="187" y="442"/>
                </a:cxn>
                <a:cxn ang="0">
                  <a:pos x="216" y="429"/>
                </a:cxn>
                <a:cxn ang="0">
                  <a:pos x="234" y="417"/>
                </a:cxn>
                <a:cxn ang="0">
                  <a:pos x="242" y="410"/>
                </a:cxn>
                <a:cxn ang="0">
                  <a:pos x="252" y="397"/>
                </a:cxn>
                <a:cxn ang="0">
                  <a:pos x="255" y="392"/>
                </a:cxn>
                <a:cxn ang="0">
                  <a:pos x="267" y="357"/>
                </a:cxn>
                <a:cxn ang="0">
                  <a:pos x="279" y="291"/>
                </a:cxn>
                <a:cxn ang="0">
                  <a:pos x="280" y="274"/>
                </a:cxn>
                <a:cxn ang="0">
                  <a:pos x="276" y="223"/>
                </a:cxn>
              </a:cxnLst>
              <a:rect l="0" t="0" r="r" b="b"/>
              <a:pathLst>
                <a:path w="280" h="458">
                  <a:moveTo>
                    <a:pt x="276" y="223"/>
                  </a:moveTo>
                  <a:lnTo>
                    <a:pt x="270" y="196"/>
                  </a:lnTo>
                  <a:lnTo>
                    <a:pt x="255" y="156"/>
                  </a:lnTo>
                  <a:lnTo>
                    <a:pt x="206" y="63"/>
                  </a:lnTo>
                  <a:lnTo>
                    <a:pt x="185" y="35"/>
                  </a:lnTo>
                  <a:lnTo>
                    <a:pt x="173" y="24"/>
                  </a:lnTo>
                  <a:lnTo>
                    <a:pt x="161" y="16"/>
                  </a:lnTo>
                  <a:lnTo>
                    <a:pt x="140" y="6"/>
                  </a:lnTo>
                  <a:lnTo>
                    <a:pt x="111" y="0"/>
                  </a:lnTo>
                  <a:lnTo>
                    <a:pt x="104" y="0"/>
                  </a:lnTo>
                  <a:lnTo>
                    <a:pt x="75" y="2"/>
                  </a:lnTo>
                  <a:lnTo>
                    <a:pt x="53" y="7"/>
                  </a:lnTo>
                  <a:lnTo>
                    <a:pt x="48" y="9"/>
                  </a:lnTo>
                  <a:lnTo>
                    <a:pt x="37" y="18"/>
                  </a:lnTo>
                  <a:lnTo>
                    <a:pt x="25" y="30"/>
                  </a:lnTo>
                  <a:lnTo>
                    <a:pt x="20" y="38"/>
                  </a:lnTo>
                  <a:lnTo>
                    <a:pt x="12" y="55"/>
                  </a:lnTo>
                  <a:lnTo>
                    <a:pt x="7" y="76"/>
                  </a:lnTo>
                  <a:lnTo>
                    <a:pt x="7" y="93"/>
                  </a:lnTo>
                  <a:lnTo>
                    <a:pt x="9" y="103"/>
                  </a:lnTo>
                  <a:lnTo>
                    <a:pt x="17" y="120"/>
                  </a:lnTo>
                  <a:lnTo>
                    <a:pt x="32" y="143"/>
                  </a:lnTo>
                  <a:lnTo>
                    <a:pt x="47" y="157"/>
                  </a:lnTo>
                  <a:lnTo>
                    <a:pt x="49" y="160"/>
                  </a:lnTo>
                  <a:lnTo>
                    <a:pt x="50" y="164"/>
                  </a:lnTo>
                  <a:lnTo>
                    <a:pt x="52" y="173"/>
                  </a:lnTo>
                  <a:lnTo>
                    <a:pt x="51" y="192"/>
                  </a:lnTo>
                  <a:lnTo>
                    <a:pt x="48" y="205"/>
                  </a:lnTo>
                  <a:lnTo>
                    <a:pt x="46" y="208"/>
                  </a:lnTo>
                  <a:lnTo>
                    <a:pt x="10" y="270"/>
                  </a:lnTo>
                  <a:lnTo>
                    <a:pt x="5" y="285"/>
                  </a:lnTo>
                  <a:lnTo>
                    <a:pt x="3" y="292"/>
                  </a:lnTo>
                  <a:lnTo>
                    <a:pt x="0" y="319"/>
                  </a:lnTo>
                  <a:lnTo>
                    <a:pt x="2" y="347"/>
                  </a:lnTo>
                  <a:lnTo>
                    <a:pt x="6" y="366"/>
                  </a:lnTo>
                  <a:lnTo>
                    <a:pt x="14" y="386"/>
                  </a:lnTo>
                  <a:lnTo>
                    <a:pt x="29" y="415"/>
                  </a:lnTo>
                  <a:lnTo>
                    <a:pt x="41" y="430"/>
                  </a:lnTo>
                  <a:lnTo>
                    <a:pt x="54" y="441"/>
                  </a:lnTo>
                  <a:lnTo>
                    <a:pt x="60" y="446"/>
                  </a:lnTo>
                  <a:lnTo>
                    <a:pt x="76" y="453"/>
                  </a:lnTo>
                  <a:lnTo>
                    <a:pt x="92" y="457"/>
                  </a:lnTo>
                  <a:lnTo>
                    <a:pt x="118" y="458"/>
                  </a:lnTo>
                  <a:lnTo>
                    <a:pt x="148" y="454"/>
                  </a:lnTo>
                  <a:lnTo>
                    <a:pt x="187" y="442"/>
                  </a:lnTo>
                  <a:lnTo>
                    <a:pt x="216" y="429"/>
                  </a:lnTo>
                  <a:lnTo>
                    <a:pt x="234" y="417"/>
                  </a:lnTo>
                  <a:lnTo>
                    <a:pt x="242" y="410"/>
                  </a:lnTo>
                  <a:lnTo>
                    <a:pt x="252" y="397"/>
                  </a:lnTo>
                  <a:lnTo>
                    <a:pt x="255" y="392"/>
                  </a:lnTo>
                  <a:lnTo>
                    <a:pt x="267" y="357"/>
                  </a:lnTo>
                  <a:lnTo>
                    <a:pt x="279" y="291"/>
                  </a:lnTo>
                  <a:lnTo>
                    <a:pt x="280" y="274"/>
                  </a:lnTo>
                  <a:lnTo>
                    <a:pt x="276" y="22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14"/>
            <p:cNvSpPr>
              <a:spLocks/>
            </p:cNvSpPr>
            <p:nvPr/>
          </p:nvSpPr>
          <p:spPr bwMode="auto">
            <a:xfrm rot="20505764" flipH="1">
              <a:off x="7648138" y="4896605"/>
              <a:ext cx="530601" cy="194753"/>
            </a:xfrm>
            <a:custGeom>
              <a:avLst/>
              <a:gdLst/>
              <a:ahLst/>
              <a:cxnLst>
                <a:cxn ang="0">
                  <a:pos x="282" y="135"/>
                </a:cxn>
                <a:cxn ang="0">
                  <a:pos x="186" y="90"/>
                </a:cxn>
                <a:cxn ang="0">
                  <a:pos x="142" y="79"/>
                </a:cxn>
                <a:cxn ang="0">
                  <a:pos x="26" y="78"/>
                </a:cxn>
                <a:cxn ang="0">
                  <a:pos x="11" y="82"/>
                </a:cxn>
                <a:cxn ang="0">
                  <a:pos x="4" y="89"/>
                </a:cxn>
                <a:cxn ang="0">
                  <a:pos x="0" y="102"/>
                </a:cxn>
                <a:cxn ang="0">
                  <a:pos x="5" y="119"/>
                </a:cxn>
                <a:cxn ang="0">
                  <a:pos x="20" y="137"/>
                </a:cxn>
                <a:cxn ang="0">
                  <a:pos x="34" y="144"/>
                </a:cxn>
                <a:cxn ang="0">
                  <a:pos x="42" y="143"/>
                </a:cxn>
                <a:cxn ang="0">
                  <a:pos x="67" y="131"/>
                </a:cxn>
                <a:cxn ang="0">
                  <a:pos x="120" y="127"/>
                </a:cxn>
                <a:cxn ang="0">
                  <a:pos x="207" y="153"/>
                </a:cxn>
                <a:cxn ang="0">
                  <a:pos x="251" y="172"/>
                </a:cxn>
                <a:cxn ang="0">
                  <a:pos x="287" y="177"/>
                </a:cxn>
                <a:cxn ang="0">
                  <a:pos x="404" y="120"/>
                </a:cxn>
                <a:cxn ang="0">
                  <a:pos x="417" y="117"/>
                </a:cxn>
                <a:cxn ang="0">
                  <a:pos x="422" y="117"/>
                </a:cxn>
                <a:cxn ang="0">
                  <a:pos x="431" y="125"/>
                </a:cxn>
                <a:cxn ang="0">
                  <a:pos x="451" y="171"/>
                </a:cxn>
                <a:cxn ang="0">
                  <a:pos x="463" y="191"/>
                </a:cxn>
                <a:cxn ang="0">
                  <a:pos x="471" y="196"/>
                </a:cxn>
                <a:cxn ang="0">
                  <a:pos x="476" y="196"/>
                </a:cxn>
                <a:cxn ang="0">
                  <a:pos x="482" y="193"/>
                </a:cxn>
                <a:cxn ang="0">
                  <a:pos x="488" y="187"/>
                </a:cxn>
                <a:cxn ang="0">
                  <a:pos x="493" y="174"/>
                </a:cxn>
                <a:cxn ang="0">
                  <a:pos x="491" y="162"/>
                </a:cxn>
                <a:cxn ang="0">
                  <a:pos x="484" y="152"/>
                </a:cxn>
                <a:cxn ang="0">
                  <a:pos x="468" y="137"/>
                </a:cxn>
                <a:cxn ang="0">
                  <a:pos x="457" y="116"/>
                </a:cxn>
                <a:cxn ang="0">
                  <a:pos x="457" y="112"/>
                </a:cxn>
                <a:cxn ang="0">
                  <a:pos x="463" y="109"/>
                </a:cxn>
                <a:cxn ang="0">
                  <a:pos x="471" y="112"/>
                </a:cxn>
                <a:cxn ang="0">
                  <a:pos x="476" y="117"/>
                </a:cxn>
                <a:cxn ang="0">
                  <a:pos x="498" y="152"/>
                </a:cxn>
                <a:cxn ang="0">
                  <a:pos x="520" y="163"/>
                </a:cxn>
                <a:cxn ang="0">
                  <a:pos x="526" y="163"/>
                </a:cxn>
                <a:cxn ang="0">
                  <a:pos x="530" y="160"/>
                </a:cxn>
                <a:cxn ang="0">
                  <a:pos x="534" y="148"/>
                </a:cxn>
                <a:cxn ang="0">
                  <a:pos x="534" y="141"/>
                </a:cxn>
                <a:cxn ang="0">
                  <a:pos x="528" y="126"/>
                </a:cxn>
                <a:cxn ang="0">
                  <a:pos x="516" y="112"/>
                </a:cxn>
                <a:cxn ang="0">
                  <a:pos x="499" y="103"/>
                </a:cxn>
                <a:cxn ang="0">
                  <a:pos x="459" y="88"/>
                </a:cxn>
                <a:cxn ang="0">
                  <a:pos x="455" y="82"/>
                </a:cxn>
                <a:cxn ang="0">
                  <a:pos x="457" y="64"/>
                </a:cxn>
                <a:cxn ang="0">
                  <a:pos x="471" y="37"/>
                </a:cxn>
                <a:cxn ang="0">
                  <a:pos x="476" y="22"/>
                </a:cxn>
                <a:cxn ang="0">
                  <a:pos x="474" y="10"/>
                </a:cxn>
                <a:cxn ang="0">
                  <a:pos x="468" y="2"/>
                </a:cxn>
                <a:cxn ang="0">
                  <a:pos x="464" y="0"/>
                </a:cxn>
                <a:cxn ang="0">
                  <a:pos x="459" y="0"/>
                </a:cxn>
                <a:cxn ang="0">
                  <a:pos x="447" y="9"/>
                </a:cxn>
                <a:cxn ang="0">
                  <a:pos x="443" y="16"/>
                </a:cxn>
                <a:cxn ang="0">
                  <a:pos x="440" y="49"/>
                </a:cxn>
                <a:cxn ang="0">
                  <a:pos x="436" y="63"/>
                </a:cxn>
                <a:cxn ang="0">
                  <a:pos x="422" y="78"/>
                </a:cxn>
                <a:cxn ang="0">
                  <a:pos x="407" y="86"/>
                </a:cxn>
                <a:cxn ang="0">
                  <a:pos x="331" y="124"/>
                </a:cxn>
                <a:cxn ang="0">
                  <a:pos x="304" y="134"/>
                </a:cxn>
              </a:cxnLst>
              <a:rect l="0" t="0" r="r" b="b"/>
              <a:pathLst>
                <a:path w="534" h="196">
                  <a:moveTo>
                    <a:pt x="294" y="136"/>
                  </a:moveTo>
                  <a:lnTo>
                    <a:pt x="282" y="135"/>
                  </a:lnTo>
                  <a:lnTo>
                    <a:pt x="262" y="130"/>
                  </a:lnTo>
                  <a:lnTo>
                    <a:pt x="186" y="90"/>
                  </a:lnTo>
                  <a:lnTo>
                    <a:pt x="163" y="83"/>
                  </a:lnTo>
                  <a:lnTo>
                    <a:pt x="142" y="79"/>
                  </a:lnTo>
                  <a:lnTo>
                    <a:pt x="78" y="75"/>
                  </a:lnTo>
                  <a:lnTo>
                    <a:pt x="26" y="78"/>
                  </a:lnTo>
                  <a:lnTo>
                    <a:pt x="14" y="81"/>
                  </a:lnTo>
                  <a:lnTo>
                    <a:pt x="11" y="82"/>
                  </a:lnTo>
                  <a:lnTo>
                    <a:pt x="7" y="85"/>
                  </a:lnTo>
                  <a:lnTo>
                    <a:pt x="4" y="89"/>
                  </a:lnTo>
                  <a:lnTo>
                    <a:pt x="2" y="93"/>
                  </a:lnTo>
                  <a:lnTo>
                    <a:pt x="0" y="102"/>
                  </a:lnTo>
                  <a:lnTo>
                    <a:pt x="3" y="115"/>
                  </a:lnTo>
                  <a:lnTo>
                    <a:pt x="5" y="119"/>
                  </a:lnTo>
                  <a:lnTo>
                    <a:pt x="15" y="132"/>
                  </a:lnTo>
                  <a:lnTo>
                    <a:pt x="20" y="137"/>
                  </a:lnTo>
                  <a:lnTo>
                    <a:pt x="29" y="142"/>
                  </a:lnTo>
                  <a:lnTo>
                    <a:pt x="34" y="144"/>
                  </a:lnTo>
                  <a:lnTo>
                    <a:pt x="38" y="144"/>
                  </a:lnTo>
                  <a:lnTo>
                    <a:pt x="42" y="143"/>
                  </a:lnTo>
                  <a:lnTo>
                    <a:pt x="62" y="134"/>
                  </a:lnTo>
                  <a:lnTo>
                    <a:pt x="67" y="131"/>
                  </a:lnTo>
                  <a:lnTo>
                    <a:pt x="80" y="129"/>
                  </a:lnTo>
                  <a:lnTo>
                    <a:pt x="120" y="127"/>
                  </a:lnTo>
                  <a:lnTo>
                    <a:pt x="143" y="130"/>
                  </a:lnTo>
                  <a:lnTo>
                    <a:pt x="207" y="153"/>
                  </a:lnTo>
                  <a:lnTo>
                    <a:pt x="237" y="167"/>
                  </a:lnTo>
                  <a:lnTo>
                    <a:pt x="251" y="172"/>
                  </a:lnTo>
                  <a:lnTo>
                    <a:pt x="270" y="176"/>
                  </a:lnTo>
                  <a:lnTo>
                    <a:pt x="287" y="177"/>
                  </a:lnTo>
                  <a:lnTo>
                    <a:pt x="313" y="170"/>
                  </a:lnTo>
                  <a:lnTo>
                    <a:pt x="404" y="120"/>
                  </a:lnTo>
                  <a:lnTo>
                    <a:pt x="411" y="118"/>
                  </a:lnTo>
                  <a:lnTo>
                    <a:pt x="417" y="117"/>
                  </a:lnTo>
                  <a:lnTo>
                    <a:pt x="420" y="117"/>
                  </a:lnTo>
                  <a:lnTo>
                    <a:pt x="422" y="117"/>
                  </a:lnTo>
                  <a:lnTo>
                    <a:pt x="426" y="120"/>
                  </a:lnTo>
                  <a:lnTo>
                    <a:pt x="431" y="125"/>
                  </a:lnTo>
                  <a:lnTo>
                    <a:pt x="436" y="134"/>
                  </a:lnTo>
                  <a:lnTo>
                    <a:pt x="451" y="171"/>
                  </a:lnTo>
                  <a:lnTo>
                    <a:pt x="461" y="187"/>
                  </a:lnTo>
                  <a:lnTo>
                    <a:pt x="463" y="191"/>
                  </a:lnTo>
                  <a:lnTo>
                    <a:pt x="468" y="195"/>
                  </a:lnTo>
                  <a:lnTo>
                    <a:pt x="471" y="196"/>
                  </a:lnTo>
                  <a:lnTo>
                    <a:pt x="473" y="196"/>
                  </a:lnTo>
                  <a:lnTo>
                    <a:pt x="476" y="196"/>
                  </a:lnTo>
                  <a:lnTo>
                    <a:pt x="479" y="195"/>
                  </a:lnTo>
                  <a:lnTo>
                    <a:pt x="482" y="193"/>
                  </a:lnTo>
                  <a:lnTo>
                    <a:pt x="486" y="190"/>
                  </a:lnTo>
                  <a:lnTo>
                    <a:pt x="488" y="187"/>
                  </a:lnTo>
                  <a:lnTo>
                    <a:pt x="492" y="180"/>
                  </a:lnTo>
                  <a:lnTo>
                    <a:pt x="493" y="174"/>
                  </a:lnTo>
                  <a:lnTo>
                    <a:pt x="493" y="168"/>
                  </a:lnTo>
                  <a:lnTo>
                    <a:pt x="491" y="162"/>
                  </a:lnTo>
                  <a:lnTo>
                    <a:pt x="489" y="159"/>
                  </a:lnTo>
                  <a:lnTo>
                    <a:pt x="484" y="152"/>
                  </a:lnTo>
                  <a:lnTo>
                    <a:pt x="470" y="140"/>
                  </a:lnTo>
                  <a:lnTo>
                    <a:pt x="468" y="137"/>
                  </a:lnTo>
                  <a:lnTo>
                    <a:pt x="460" y="123"/>
                  </a:lnTo>
                  <a:lnTo>
                    <a:pt x="457" y="116"/>
                  </a:lnTo>
                  <a:lnTo>
                    <a:pt x="457" y="114"/>
                  </a:lnTo>
                  <a:lnTo>
                    <a:pt x="457" y="112"/>
                  </a:lnTo>
                  <a:lnTo>
                    <a:pt x="459" y="110"/>
                  </a:lnTo>
                  <a:lnTo>
                    <a:pt x="463" y="109"/>
                  </a:lnTo>
                  <a:lnTo>
                    <a:pt x="466" y="109"/>
                  </a:lnTo>
                  <a:lnTo>
                    <a:pt x="471" y="112"/>
                  </a:lnTo>
                  <a:lnTo>
                    <a:pt x="473" y="114"/>
                  </a:lnTo>
                  <a:lnTo>
                    <a:pt x="476" y="117"/>
                  </a:lnTo>
                  <a:lnTo>
                    <a:pt x="495" y="148"/>
                  </a:lnTo>
                  <a:lnTo>
                    <a:pt x="498" y="152"/>
                  </a:lnTo>
                  <a:lnTo>
                    <a:pt x="509" y="160"/>
                  </a:lnTo>
                  <a:lnTo>
                    <a:pt x="520" y="163"/>
                  </a:lnTo>
                  <a:lnTo>
                    <a:pt x="523" y="163"/>
                  </a:lnTo>
                  <a:lnTo>
                    <a:pt x="526" y="163"/>
                  </a:lnTo>
                  <a:lnTo>
                    <a:pt x="528" y="162"/>
                  </a:lnTo>
                  <a:lnTo>
                    <a:pt x="530" y="160"/>
                  </a:lnTo>
                  <a:lnTo>
                    <a:pt x="533" y="154"/>
                  </a:lnTo>
                  <a:lnTo>
                    <a:pt x="534" y="148"/>
                  </a:lnTo>
                  <a:lnTo>
                    <a:pt x="534" y="144"/>
                  </a:lnTo>
                  <a:lnTo>
                    <a:pt x="534" y="141"/>
                  </a:lnTo>
                  <a:lnTo>
                    <a:pt x="532" y="134"/>
                  </a:lnTo>
                  <a:lnTo>
                    <a:pt x="528" y="126"/>
                  </a:lnTo>
                  <a:lnTo>
                    <a:pt x="522" y="119"/>
                  </a:lnTo>
                  <a:lnTo>
                    <a:pt x="516" y="112"/>
                  </a:lnTo>
                  <a:lnTo>
                    <a:pt x="512" y="109"/>
                  </a:lnTo>
                  <a:lnTo>
                    <a:pt x="499" y="103"/>
                  </a:lnTo>
                  <a:lnTo>
                    <a:pt x="460" y="89"/>
                  </a:lnTo>
                  <a:lnTo>
                    <a:pt x="459" y="88"/>
                  </a:lnTo>
                  <a:lnTo>
                    <a:pt x="457" y="86"/>
                  </a:lnTo>
                  <a:lnTo>
                    <a:pt x="455" y="82"/>
                  </a:lnTo>
                  <a:lnTo>
                    <a:pt x="454" y="77"/>
                  </a:lnTo>
                  <a:lnTo>
                    <a:pt x="457" y="64"/>
                  </a:lnTo>
                  <a:lnTo>
                    <a:pt x="461" y="55"/>
                  </a:lnTo>
                  <a:lnTo>
                    <a:pt x="471" y="37"/>
                  </a:lnTo>
                  <a:lnTo>
                    <a:pt x="475" y="26"/>
                  </a:lnTo>
                  <a:lnTo>
                    <a:pt x="476" y="22"/>
                  </a:lnTo>
                  <a:lnTo>
                    <a:pt x="476" y="17"/>
                  </a:lnTo>
                  <a:lnTo>
                    <a:pt x="474" y="10"/>
                  </a:lnTo>
                  <a:lnTo>
                    <a:pt x="472" y="7"/>
                  </a:lnTo>
                  <a:lnTo>
                    <a:pt x="468" y="2"/>
                  </a:lnTo>
                  <a:lnTo>
                    <a:pt x="466" y="0"/>
                  </a:lnTo>
                  <a:lnTo>
                    <a:pt x="464" y="0"/>
                  </a:lnTo>
                  <a:lnTo>
                    <a:pt x="461" y="0"/>
                  </a:lnTo>
                  <a:lnTo>
                    <a:pt x="459" y="0"/>
                  </a:lnTo>
                  <a:lnTo>
                    <a:pt x="453" y="4"/>
                  </a:lnTo>
                  <a:lnTo>
                    <a:pt x="447" y="9"/>
                  </a:lnTo>
                  <a:lnTo>
                    <a:pt x="445" y="12"/>
                  </a:lnTo>
                  <a:lnTo>
                    <a:pt x="443" y="16"/>
                  </a:lnTo>
                  <a:lnTo>
                    <a:pt x="442" y="20"/>
                  </a:lnTo>
                  <a:lnTo>
                    <a:pt x="440" y="49"/>
                  </a:lnTo>
                  <a:lnTo>
                    <a:pt x="438" y="59"/>
                  </a:lnTo>
                  <a:lnTo>
                    <a:pt x="436" y="63"/>
                  </a:lnTo>
                  <a:lnTo>
                    <a:pt x="429" y="72"/>
                  </a:lnTo>
                  <a:lnTo>
                    <a:pt x="422" y="78"/>
                  </a:lnTo>
                  <a:lnTo>
                    <a:pt x="411" y="84"/>
                  </a:lnTo>
                  <a:lnTo>
                    <a:pt x="407" y="86"/>
                  </a:lnTo>
                  <a:lnTo>
                    <a:pt x="381" y="94"/>
                  </a:lnTo>
                  <a:lnTo>
                    <a:pt x="331" y="124"/>
                  </a:lnTo>
                  <a:lnTo>
                    <a:pt x="323" y="127"/>
                  </a:lnTo>
                  <a:lnTo>
                    <a:pt x="304" y="134"/>
                  </a:lnTo>
                  <a:lnTo>
                    <a:pt x="294" y="1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5" name="Freeform 15"/>
            <p:cNvSpPr>
              <a:spLocks/>
            </p:cNvSpPr>
            <p:nvPr/>
          </p:nvSpPr>
          <p:spPr bwMode="auto">
            <a:xfrm flipH="1">
              <a:off x="7902783" y="5201991"/>
              <a:ext cx="218600" cy="507748"/>
            </a:xfrm>
            <a:custGeom>
              <a:avLst/>
              <a:gdLst/>
              <a:ahLst/>
              <a:cxnLst>
                <a:cxn ang="0">
                  <a:pos x="43" y="9"/>
                </a:cxn>
                <a:cxn ang="0">
                  <a:pos x="30" y="2"/>
                </a:cxn>
                <a:cxn ang="0">
                  <a:pos x="22" y="0"/>
                </a:cxn>
                <a:cxn ang="0">
                  <a:pos x="16" y="3"/>
                </a:cxn>
                <a:cxn ang="0">
                  <a:pos x="13" y="8"/>
                </a:cxn>
                <a:cxn ang="0">
                  <a:pos x="2" y="51"/>
                </a:cxn>
                <a:cxn ang="0">
                  <a:pos x="1" y="90"/>
                </a:cxn>
                <a:cxn ang="0">
                  <a:pos x="35" y="190"/>
                </a:cxn>
                <a:cxn ang="0">
                  <a:pos x="41" y="267"/>
                </a:cxn>
                <a:cxn ang="0">
                  <a:pos x="37" y="383"/>
                </a:cxn>
                <a:cxn ang="0">
                  <a:pos x="29" y="401"/>
                </a:cxn>
                <a:cxn ang="0">
                  <a:pos x="1" y="439"/>
                </a:cxn>
                <a:cxn ang="0">
                  <a:pos x="2" y="449"/>
                </a:cxn>
                <a:cxn ang="0">
                  <a:pos x="8" y="459"/>
                </a:cxn>
                <a:cxn ang="0">
                  <a:pos x="16" y="467"/>
                </a:cxn>
                <a:cxn ang="0">
                  <a:pos x="26" y="468"/>
                </a:cxn>
                <a:cxn ang="0">
                  <a:pos x="55" y="467"/>
                </a:cxn>
                <a:cxn ang="0">
                  <a:pos x="99" y="476"/>
                </a:cxn>
                <a:cxn ang="0">
                  <a:pos x="132" y="500"/>
                </a:cxn>
                <a:cxn ang="0">
                  <a:pos x="149" y="508"/>
                </a:cxn>
                <a:cxn ang="0">
                  <a:pos x="187" y="508"/>
                </a:cxn>
                <a:cxn ang="0">
                  <a:pos x="202" y="500"/>
                </a:cxn>
                <a:cxn ang="0">
                  <a:pos x="217" y="486"/>
                </a:cxn>
                <a:cxn ang="0">
                  <a:pos x="220" y="480"/>
                </a:cxn>
                <a:cxn ang="0">
                  <a:pos x="220" y="475"/>
                </a:cxn>
                <a:cxn ang="0">
                  <a:pos x="218" y="470"/>
                </a:cxn>
                <a:cxn ang="0">
                  <a:pos x="204" y="461"/>
                </a:cxn>
                <a:cxn ang="0">
                  <a:pos x="118" y="440"/>
                </a:cxn>
                <a:cxn ang="0">
                  <a:pos x="72" y="429"/>
                </a:cxn>
                <a:cxn ang="0">
                  <a:pos x="62" y="424"/>
                </a:cxn>
                <a:cxn ang="0">
                  <a:pos x="58" y="418"/>
                </a:cxn>
                <a:cxn ang="0">
                  <a:pos x="56" y="409"/>
                </a:cxn>
                <a:cxn ang="0">
                  <a:pos x="67" y="373"/>
                </a:cxn>
                <a:cxn ang="0">
                  <a:pos x="93" y="232"/>
                </a:cxn>
                <a:cxn ang="0">
                  <a:pos x="90" y="132"/>
                </a:cxn>
                <a:cxn ang="0">
                  <a:pos x="78" y="73"/>
                </a:cxn>
                <a:cxn ang="0">
                  <a:pos x="52" y="19"/>
                </a:cxn>
              </a:cxnLst>
              <a:rect l="0" t="0" r="r" b="b"/>
              <a:pathLst>
                <a:path w="220" h="511">
                  <a:moveTo>
                    <a:pt x="50" y="15"/>
                  </a:moveTo>
                  <a:lnTo>
                    <a:pt x="43" y="9"/>
                  </a:lnTo>
                  <a:lnTo>
                    <a:pt x="35" y="4"/>
                  </a:lnTo>
                  <a:lnTo>
                    <a:pt x="30" y="2"/>
                  </a:lnTo>
                  <a:lnTo>
                    <a:pt x="26" y="0"/>
                  </a:lnTo>
                  <a:lnTo>
                    <a:pt x="22" y="0"/>
                  </a:lnTo>
                  <a:lnTo>
                    <a:pt x="20" y="1"/>
                  </a:lnTo>
                  <a:lnTo>
                    <a:pt x="16" y="3"/>
                  </a:lnTo>
                  <a:lnTo>
                    <a:pt x="15" y="5"/>
                  </a:lnTo>
                  <a:lnTo>
                    <a:pt x="13" y="8"/>
                  </a:lnTo>
                  <a:lnTo>
                    <a:pt x="9" y="19"/>
                  </a:lnTo>
                  <a:lnTo>
                    <a:pt x="2" y="51"/>
                  </a:lnTo>
                  <a:lnTo>
                    <a:pt x="0" y="73"/>
                  </a:lnTo>
                  <a:lnTo>
                    <a:pt x="1" y="90"/>
                  </a:lnTo>
                  <a:lnTo>
                    <a:pt x="4" y="106"/>
                  </a:lnTo>
                  <a:lnTo>
                    <a:pt x="35" y="190"/>
                  </a:lnTo>
                  <a:lnTo>
                    <a:pt x="40" y="211"/>
                  </a:lnTo>
                  <a:lnTo>
                    <a:pt x="41" y="267"/>
                  </a:lnTo>
                  <a:lnTo>
                    <a:pt x="39" y="368"/>
                  </a:lnTo>
                  <a:lnTo>
                    <a:pt x="37" y="383"/>
                  </a:lnTo>
                  <a:lnTo>
                    <a:pt x="34" y="393"/>
                  </a:lnTo>
                  <a:lnTo>
                    <a:pt x="29" y="401"/>
                  </a:lnTo>
                  <a:lnTo>
                    <a:pt x="5" y="431"/>
                  </a:lnTo>
                  <a:lnTo>
                    <a:pt x="1" y="439"/>
                  </a:lnTo>
                  <a:lnTo>
                    <a:pt x="1" y="445"/>
                  </a:lnTo>
                  <a:lnTo>
                    <a:pt x="2" y="449"/>
                  </a:lnTo>
                  <a:lnTo>
                    <a:pt x="6" y="456"/>
                  </a:lnTo>
                  <a:lnTo>
                    <a:pt x="8" y="459"/>
                  </a:lnTo>
                  <a:lnTo>
                    <a:pt x="13" y="465"/>
                  </a:lnTo>
                  <a:lnTo>
                    <a:pt x="16" y="467"/>
                  </a:lnTo>
                  <a:lnTo>
                    <a:pt x="19" y="468"/>
                  </a:lnTo>
                  <a:lnTo>
                    <a:pt x="26" y="468"/>
                  </a:lnTo>
                  <a:lnTo>
                    <a:pt x="40" y="467"/>
                  </a:lnTo>
                  <a:lnTo>
                    <a:pt x="55" y="467"/>
                  </a:lnTo>
                  <a:lnTo>
                    <a:pt x="87" y="472"/>
                  </a:lnTo>
                  <a:lnTo>
                    <a:pt x="99" y="476"/>
                  </a:lnTo>
                  <a:lnTo>
                    <a:pt x="105" y="479"/>
                  </a:lnTo>
                  <a:lnTo>
                    <a:pt x="132" y="500"/>
                  </a:lnTo>
                  <a:lnTo>
                    <a:pt x="138" y="504"/>
                  </a:lnTo>
                  <a:lnTo>
                    <a:pt x="149" y="508"/>
                  </a:lnTo>
                  <a:lnTo>
                    <a:pt x="166" y="511"/>
                  </a:lnTo>
                  <a:lnTo>
                    <a:pt x="187" y="508"/>
                  </a:lnTo>
                  <a:lnTo>
                    <a:pt x="192" y="506"/>
                  </a:lnTo>
                  <a:lnTo>
                    <a:pt x="202" y="500"/>
                  </a:lnTo>
                  <a:lnTo>
                    <a:pt x="211" y="493"/>
                  </a:lnTo>
                  <a:lnTo>
                    <a:pt x="217" y="486"/>
                  </a:lnTo>
                  <a:lnTo>
                    <a:pt x="219" y="483"/>
                  </a:lnTo>
                  <a:lnTo>
                    <a:pt x="220" y="480"/>
                  </a:lnTo>
                  <a:lnTo>
                    <a:pt x="220" y="478"/>
                  </a:lnTo>
                  <a:lnTo>
                    <a:pt x="220" y="475"/>
                  </a:lnTo>
                  <a:lnTo>
                    <a:pt x="219" y="473"/>
                  </a:lnTo>
                  <a:lnTo>
                    <a:pt x="218" y="470"/>
                  </a:lnTo>
                  <a:lnTo>
                    <a:pt x="215" y="468"/>
                  </a:lnTo>
                  <a:lnTo>
                    <a:pt x="204" y="461"/>
                  </a:lnTo>
                  <a:lnTo>
                    <a:pt x="201" y="460"/>
                  </a:lnTo>
                  <a:lnTo>
                    <a:pt x="118" y="440"/>
                  </a:lnTo>
                  <a:lnTo>
                    <a:pt x="88" y="435"/>
                  </a:lnTo>
                  <a:lnTo>
                    <a:pt x="72" y="429"/>
                  </a:lnTo>
                  <a:lnTo>
                    <a:pt x="68" y="427"/>
                  </a:lnTo>
                  <a:lnTo>
                    <a:pt x="62" y="424"/>
                  </a:lnTo>
                  <a:lnTo>
                    <a:pt x="60" y="421"/>
                  </a:lnTo>
                  <a:lnTo>
                    <a:pt x="58" y="418"/>
                  </a:lnTo>
                  <a:lnTo>
                    <a:pt x="57" y="414"/>
                  </a:lnTo>
                  <a:lnTo>
                    <a:pt x="56" y="409"/>
                  </a:lnTo>
                  <a:lnTo>
                    <a:pt x="57" y="403"/>
                  </a:lnTo>
                  <a:lnTo>
                    <a:pt x="67" y="373"/>
                  </a:lnTo>
                  <a:lnTo>
                    <a:pt x="76" y="342"/>
                  </a:lnTo>
                  <a:lnTo>
                    <a:pt x="93" y="232"/>
                  </a:lnTo>
                  <a:lnTo>
                    <a:pt x="94" y="187"/>
                  </a:lnTo>
                  <a:lnTo>
                    <a:pt x="90" y="132"/>
                  </a:lnTo>
                  <a:lnTo>
                    <a:pt x="83" y="89"/>
                  </a:lnTo>
                  <a:lnTo>
                    <a:pt x="78" y="73"/>
                  </a:lnTo>
                  <a:lnTo>
                    <a:pt x="58" y="27"/>
                  </a:lnTo>
                  <a:lnTo>
                    <a:pt x="52" y="19"/>
                  </a:lnTo>
                  <a:lnTo>
                    <a:pt x="50" y="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16"/>
            <p:cNvSpPr>
              <a:spLocks/>
            </p:cNvSpPr>
            <p:nvPr/>
          </p:nvSpPr>
          <p:spPr bwMode="auto">
            <a:xfrm flipH="1">
              <a:off x="8080644" y="5200997"/>
              <a:ext cx="196740" cy="536563"/>
            </a:xfrm>
            <a:custGeom>
              <a:avLst/>
              <a:gdLst/>
              <a:ahLst/>
              <a:cxnLst>
                <a:cxn ang="0">
                  <a:pos x="195" y="501"/>
                </a:cxn>
                <a:cxn ang="0">
                  <a:pos x="178" y="493"/>
                </a:cxn>
                <a:cxn ang="0">
                  <a:pos x="117" y="484"/>
                </a:cxn>
                <a:cxn ang="0">
                  <a:pos x="87" y="470"/>
                </a:cxn>
                <a:cxn ang="0">
                  <a:pos x="65" y="453"/>
                </a:cxn>
                <a:cxn ang="0">
                  <a:pos x="59" y="447"/>
                </a:cxn>
                <a:cxn ang="0">
                  <a:pos x="57" y="437"/>
                </a:cxn>
                <a:cxn ang="0">
                  <a:pos x="61" y="417"/>
                </a:cxn>
                <a:cxn ang="0">
                  <a:pos x="127" y="217"/>
                </a:cxn>
                <a:cxn ang="0">
                  <a:pos x="135" y="136"/>
                </a:cxn>
                <a:cxn ang="0">
                  <a:pos x="118" y="14"/>
                </a:cxn>
                <a:cxn ang="0">
                  <a:pos x="115" y="9"/>
                </a:cxn>
                <a:cxn ang="0">
                  <a:pos x="107" y="3"/>
                </a:cxn>
                <a:cxn ang="0">
                  <a:pos x="95" y="0"/>
                </a:cxn>
                <a:cxn ang="0">
                  <a:pos x="83" y="3"/>
                </a:cxn>
                <a:cxn ang="0">
                  <a:pos x="74" y="9"/>
                </a:cxn>
                <a:cxn ang="0">
                  <a:pos x="68" y="22"/>
                </a:cxn>
                <a:cxn ang="0">
                  <a:pos x="62" y="93"/>
                </a:cxn>
                <a:cxn ang="0">
                  <a:pos x="74" y="229"/>
                </a:cxn>
                <a:cxn ang="0">
                  <a:pos x="33" y="408"/>
                </a:cxn>
                <a:cxn ang="0">
                  <a:pos x="23" y="428"/>
                </a:cxn>
                <a:cxn ang="0">
                  <a:pos x="3" y="451"/>
                </a:cxn>
                <a:cxn ang="0">
                  <a:pos x="0" y="465"/>
                </a:cxn>
                <a:cxn ang="0">
                  <a:pos x="3" y="486"/>
                </a:cxn>
                <a:cxn ang="0">
                  <a:pos x="9" y="492"/>
                </a:cxn>
                <a:cxn ang="0">
                  <a:pos x="25" y="496"/>
                </a:cxn>
                <a:cxn ang="0">
                  <a:pos x="53" y="497"/>
                </a:cxn>
                <a:cxn ang="0">
                  <a:pos x="74" y="507"/>
                </a:cxn>
                <a:cxn ang="0">
                  <a:pos x="115" y="534"/>
                </a:cxn>
                <a:cxn ang="0">
                  <a:pos x="137" y="539"/>
                </a:cxn>
                <a:cxn ang="0">
                  <a:pos x="170" y="538"/>
                </a:cxn>
                <a:cxn ang="0">
                  <a:pos x="188" y="528"/>
                </a:cxn>
                <a:cxn ang="0">
                  <a:pos x="197" y="514"/>
                </a:cxn>
                <a:cxn ang="0">
                  <a:pos x="197" y="507"/>
                </a:cxn>
              </a:cxnLst>
              <a:rect l="0" t="0" r="r" b="b"/>
              <a:pathLst>
                <a:path w="198" h="540">
                  <a:moveTo>
                    <a:pt x="197" y="507"/>
                  </a:moveTo>
                  <a:lnTo>
                    <a:pt x="195" y="501"/>
                  </a:lnTo>
                  <a:lnTo>
                    <a:pt x="189" y="497"/>
                  </a:lnTo>
                  <a:lnTo>
                    <a:pt x="178" y="493"/>
                  </a:lnTo>
                  <a:lnTo>
                    <a:pt x="124" y="486"/>
                  </a:lnTo>
                  <a:lnTo>
                    <a:pt x="117" y="484"/>
                  </a:lnTo>
                  <a:lnTo>
                    <a:pt x="105" y="480"/>
                  </a:lnTo>
                  <a:lnTo>
                    <a:pt x="87" y="470"/>
                  </a:lnTo>
                  <a:lnTo>
                    <a:pt x="76" y="461"/>
                  </a:lnTo>
                  <a:lnTo>
                    <a:pt x="65" y="453"/>
                  </a:lnTo>
                  <a:lnTo>
                    <a:pt x="62" y="451"/>
                  </a:lnTo>
                  <a:lnTo>
                    <a:pt x="59" y="447"/>
                  </a:lnTo>
                  <a:lnTo>
                    <a:pt x="58" y="443"/>
                  </a:lnTo>
                  <a:lnTo>
                    <a:pt x="57" y="437"/>
                  </a:lnTo>
                  <a:lnTo>
                    <a:pt x="58" y="431"/>
                  </a:lnTo>
                  <a:lnTo>
                    <a:pt x="61" y="417"/>
                  </a:lnTo>
                  <a:lnTo>
                    <a:pt x="121" y="241"/>
                  </a:lnTo>
                  <a:lnTo>
                    <a:pt x="127" y="217"/>
                  </a:lnTo>
                  <a:lnTo>
                    <a:pt x="133" y="176"/>
                  </a:lnTo>
                  <a:lnTo>
                    <a:pt x="135" y="136"/>
                  </a:lnTo>
                  <a:lnTo>
                    <a:pt x="120" y="22"/>
                  </a:lnTo>
                  <a:lnTo>
                    <a:pt x="118" y="14"/>
                  </a:lnTo>
                  <a:lnTo>
                    <a:pt x="117" y="11"/>
                  </a:lnTo>
                  <a:lnTo>
                    <a:pt x="115" y="9"/>
                  </a:lnTo>
                  <a:lnTo>
                    <a:pt x="111" y="5"/>
                  </a:lnTo>
                  <a:lnTo>
                    <a:pt x="107" y="3"/>
                  </a:lnTo>
                  <a:lnTo>
                    <a:pt x="101" y="1"/>
                  </a:lnTo>
                  <a:lnTo>
                    <a:pt x="95" y="0"/>
                  </a:lnTo>
                  <a:lnTo>
                    <a:pt x="89" y="1"/>
                  </a:lnTo>
                  <a:lnTo>
                    <a:pt x="83" y="3"/>
                  </a:lnTo>
                  <a:lnTo>
                    <a:pt x="78" y="5"/>
                  </a:lnTo>
                  <a:lnTo>
                    <a:pt x="74" y="9"/>
                  </a:lnTo>
                  <a:lnTo>
                    <a:pt x="71" y="14"/>
                  </a:lnTo>
                  <a:lnTo>
                    <a:pt x="68" y="22"/>
                  </a:lnTo>
                  <a:lnTo>
                    <a:pt x="63" y="50"/>
                  </a:lnTo>
                  <a:lnTo>
                    <a:pt x="62" y="93"/>
                  </a:lnTo>
                  <a:lnTo>
                    <a:pt x="75" y="198"/>
                  </a:lnTo>
                  <a:lnTo>
                    <a:pt x="74" y="229"/>
                  </a:lnTo>
                  <a:lnTo>
                    <a:pt x="57" y="317"/>
                  </a:lnTo>
                  <a:lnTo>
                    <a:pt x="33" y="408"/>
                  </a:lnTo>
                  <a:lnTo>
                    <a:pt x="30" y="416"/>
                  </a:lnTo>
                  <a:lnTo>
                    <a:pt x="23" y="428"/>
                  </a:lnTo>
                  <a:lnTo>
                    <a:pt x="6" y="446"/>
                  </a:lnTo>
                  <a:lnTo>
                    <a:pt x="3" y="451"/>
                  </a:lnTo>
                  <a:lnTo>
                    <a:pt x="1" y="455"/>
                  </a:lnTo>
                  <a:lnTo>
                    <a:pt x="0" y="465"/>
                  </a:lnTo>
                  <a:lnTo>
                    <a:pt x="0" y="476"/>
                  </a:lnTo>
                  <a:lnTo>
                    <a:pt x="3" y="486"/>
                  </a:lnTo>
                  <a:lnTo>
                    <a:pt x="6" y="489"/>
                  </a:lnTo>
                  <a:lnTo>
                    <a:pt x="9" y="492"/>
                  </a:lnTo>
                  <a:lnTo>
                    <a:pt x="13" y="495"/>
                  </a:lnTo>
                  <a:lnTo>
                    <a:pt x="25" y="496"/>
                  </a:lnTo>
                  <a:lnTo>
                    <a:pt x="46" y="496"/>
                  </a:lnTo>
                  <a:lnTo>
                    <a:pt x="53" y="497"/>
                  </a:lnTo>
                  <a:lnTo>
                    <a:pt x="60" y="499"/>
                  </a:lnTo>
                  <a:lnTo>
                    <a:pt x="74" y="507"/>
                  </a:lnTo>
                  <a:lnTo>
                    <a:pt x="102" y="527"/>
                  </a:lnTo>
                  <a:lnTo>
                    <a:pt x="115" y="534"/>
                  </a:lnTo>
                  <a:lnTo>
                    <a:pt x="122" y="536"/>
                  </a:lnTo>
                  <a:lnTo>
                    <a:pt x="137" y="539"/>
                  </a:lnTo>
                  <a:lnTo>
                    <a:pt x="159" y="540"/>
                  </a:lnTo>
                  <a:lnTo>
                    <a:pt x="170" y="538"/>
                  </a:lnTo>
                  <a:lnTo>
                    <a:pt x="180" y="534"/>
                  </a:lnTo>
                  <a:lnTo>
                    <a:pt x="188" y="528"/>
                  </a:lnTo>
                  <a:lnTo>
                    <a:pt x="195" y="517"/>
                  </a:lnTo>
                  <a:lnTo>
                    <a:pt x="197" y="514"/>
                  </a:lnTo>
                  <a:lnTo>
                    <a:pt x="198" y="509"/>
                  </a:lnTo>
                  <a:lnTo>
                    <a:pt x="197" y="50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7" name="Freeform 17"/>
            <p:cNvSpPr>
              <a:spLocks/>
            </p:cNvSpPr>
            <p:nvPr/>
          </p:nvSpPr>
          <p:spPr bwMode="auto">
            <a:xfrm flipH="1">
              <a:off x="8039905" y="4599848"/>
              <a:ext cx="328894" cy="265301"/>
            </a:xfrm>
            <a:custGeom>
              <a:avLst/>
              <a:gdLst/>
              <a:ahLst/>
              <a:cxnLst>
                <a:cxn ang="0">
                  <a:pos x="321" y="151"/>
                </a:cxn>
                <a:cxn ang="0">
                  <a:pos x="311" y="147"/>
                </a:cxn>
                <a:cxn ang="0">
                  <a:pos x="273" y="147"/>
                </a:cxn>
                <a:cxn ang="0">
                  <a:pos x="260" y="146"/>
                </a:cxn>
                <a:cxn ang="0">
                  <a:pos x="250" y="140"/>
                </a:cxn>
                <a:cxn ang="0">
                  <a:pos x="244" y="134"/>
                </a:cxn>
                <a:cxn ang="0">
                  <a:pos x="242" y="126"/>
                </a:cxn>
                <a:cxn ang="0">
                  <a:pos x="206" y="68"/>
                </a:cxn>
                <a:cxn ang="0">
                  <a:pos x="159" y="24"/>
                </a:cxn>
                <a:cxn ang="0">
                  <a:pos x="109" y="0"/>
                </a:cxn>
                <a:cxn ang="0">
                  <a:pos x="76" y="2"/>
                </a:cxn>
                <a:cxn ang="0">
                  <a:pos x="44" y="15"/>
                </a:cxn>
                <a:cxn ang="0">
                  <a:pos x="26" y="29"/>
                </a:cxn>
                <a:cxn ang="0">
                  <a:pos x="8" y="58"/>
                </a:cxn>
                <a:cxn ang="0">
                  <a:pos x="1" y="85"/>
                </a:cxn>
                <a:cxn ang="0">
                  <a:pos x="2" y="122"/>
                </a:cxn>
                <a:cxn ang="0">
                  <a:pos x="15" y="165"/>
                </a:cxn>
                <a:cxn ang="0">
                  <a:pos x="42" y="206"/>
                </a:cxn>
                <a:cxn ang="0">
                  <a:pos x="115" y="256"/>
                </a:cxn>
                <a:cxn ang="0">
                  <a:pos x="138" y="264"/>
                </a:cxn>
                <a:cxn ang="0">
                  <a:pos x="185" y="263"/>
                </a:cxn>
                <a:cxn ang="0">
                  <a:pos x="205" y="255"/>
                </a:cxn>
                <a:cxn ang="0">
                  <a:pos x="228" y="235"/>
                </a:cxn>
                <a:cxn ang="0">
                  <a:pos x="243" y="202"/>
                </a:cxn>
                <a:cxn ang="0">
                  <a:pos x="250" y="176"/>
                </a:cxn>
                <a:cxn ang="0">
                  <a:pos x="258" y="173"/>
                </a:cxn>
                <a:cxn ang="0">
                  <a:pos x="286" y="180"/>
                </a:cxn>
                <a:cxn ang="0">
                  <a:pos x="310" y="189"/>
                </a:cxn>
                <a:cxn ang="0">
                  <a:pos x="317" y="190"/>
                </a:cxn>
                <a:cxn ang="0">
                  <a:pos x="325" y="184"/>
                </a:cxn>
                <a:cxn ang="0">
                  <a:pos x="331" y="172"/>
                </a:cxn>
                <a:cxn ang="0">
                  <a:pos x="331" y="167"/>
                </a:cxn>
                <a:cxn ang="0">
                  <a:pos x="329" y="159"/>
                </a:cxn>
              </a:cxnLst>
              <a:rect l="0" t="0" r="r" b="b"/>
              <a:pathLst>
                <a:path w="331" h="267">
                  <a:moveTo>
                    <a:pt x="326" y="155"/>
                  </a:moveTo>
                  <a:lnTo>
                    <a:pt x="321" y="151"/>
                  </a:lnTo>
                  <a:lnTo>
                    <a:pt x="317" y="149"/>
                  </a:lnTo>
                  <a:lnTo>
                    <a:pt x="311" y="147"/>
                  </a:lnTo>
                  <a:lnTo>
                    <a:pt x="298" y="146"/>
                  </a:lnTo>
                  <a:lnTo>
                    <a:pt x="273" y="147"/>
                  </a:lnTo>
                  <a:lnTo>
                    <a:pt x="266" y="147"/>
                  </a:lnTo>
                  <a:lnTo>
                    <a:pt x="260" y="146"/>
                  </a:lnTo>
                  <a:lnTo>
                    <a:pt x="255" y="143"/>
                  </a:lnTo>
                  <a:lnTo>
                    <a:pt x="250" y="140"/>
                  </a:lnTo>
                  <a:lnTo>
                    <a:pt x="245" y="136"/>
                  </a:lnTo>
                  <a:lnTo>
                    <a:pt x="244" y="134"/>
                  </a:lnTo>
                  <a:lnTo>
                    <a:pt x="243" y="132"/>
                  </a:lnTo>
                  <a:lnTo>
                    <a:pt x="242" y="126"/>
                  </a:lnTo>
                  <a:lnTo>
                    <a:pt x="239" y="115"/>
                  </a:lnTo>
                  <a:lnTo>
                    <a:pt x="206" y="68"/>
                  </a:lnTo>
                  <a:lnTo>
                    <a:pt x="183" y="44"/>
                  </a:lnTo>
                  <a:lnTo>
                    <a:pt x="159" y="24"/>
                  </a:lnTo>
                  <a:lnTo>
                    <a:pt x="128" y="6"/>
                  </a:lnTo>
                  <a:lnTo>
                    <a:pt x="109" y="0"/>
                  </a:lnTo>
                  <a:lnTo>
                    <a:pt x="98" y="0"/>
                  </a:lnTo>
                  <a:lnTo>
                    <a:pt x="76" y="2"/>
                  </a:lnTo>
                  <a:lnTo>
                    <a:pt x="65" y="6"/>
                  </a:lnTo>
                  <a:lnTo>
                    <a:pt x="44" y="15"/>
                  </a:lnTo>
                  <a:lnTo>
                    <a:pt x="35" y="21"/>
                  </a:lnTo>
                  <a:lnTo>
                    <a:pt x="26" y="29"/>
                  </a:lnTo>
                  <a:lnTo>
                    <a:pt x="18" y="39"/>
                  </a:lnTo>
                  <a:lnTo>
                    <a:pt x="8" y="58"/>
                  </a:lnTo>
                  <a:lnTo>
                    <a:pt x="3" y="71"/>
                  </a:lnTo>
                  <a:lnTo>
                    <a:pt x="1" y="85"/>
                  </a:lnTo>
                  <a:lnTo>
                    <a:pt x="0" y="99"/>
                  </a:lnTo>
                  <a:lnTo>
                    <a:pt x="2" y="122"/>
                  </a:lnTo>
                  <a:lnTo>
                    <a:pt x="6" y="136"/>
                  </a:lnTo>
                  <a:lnTo>
                    <a:pt x="15" y="165"/>
                  </a:lnTo>
                  <a:lnTo>
                    <a:pt x="26" y="186"/>
                  </a:lnTo>
                  <a:lnTo>
                    <a:pt x="42" y="206"/>
                  </a:lnTo>
                  <a:lnTo>
                    <a:pt x="78" y="236"/>
                  </a:lnTo>
                  <a:lnTo>
                    <a:pt x="115" y="256"/>
                  </a:lnTo>
                  <a:lnTo>
                    <a:pt x="123" y="259"/>
                  </a:lnTo>
                  <a:lnTo>
                    <a:pt x="138" y="264"/>
                  </a:lnTo>
                  <a:lnTo>
                    <a:pt x="159" y="267"/>
                  </a:lnTo>
                  <a:lnTo>
                    <a:pt x="185" y="263"/>
                  </a:lnTo>
                  <a:lnTo>
                    <a:pt x="196" y="260"/>
                  </a:lnTo>
                  <a:lnTo>
                    <a:pt x="205" y="255"/>
                  </a:lnTo>
                  <a:lnTo>
                    <a:pt x="214" y="249"/>
                  </a:lnTo>
                  <a:lnTo>
                    <a:pt x="228" y="235"/>
                  </a:lnTo>
                  <a:lnTo>
                    <a:pt x="233" y="227"/>
                  </a:lnTo>
                  <a:lnTo>
                    <a:pt x="243" y="202"/>
                  </a:lnTo>
                  <a:lnTo>
                    <a:pt x="249" y="179"/>
                  </a:lnTo>
                  <a:lnTo>
                    <a:pt x="250" y="176"/>
                  </a:lnTo>
                  <a:lnTo>
                    <a:pt x="252" y="175"/>
                  </a:lnTo>
                  <a:lnTo>
                    <a:pt x="258" y="173"/>
                  </a:lnTo>
                  <a:lnTo>
                    <a:pt x="265" y="174"/>
                  </a:lnTo>
                  <a:lnTo>
                    <a:pt x="286" y="180"/>
                  </a:lnTo>
                  <a:lnTo>
                    <a:pt x="305" y="188"/>
                  </a:lnTo>
                  <a:lnTo>
                    <a:pt x="310" y="189"/>
                  </a:lnTo>
                  <a:lnTo>
                    <a:pt x="314" y="190"/>
                  </a:lnTo>
                  <a:lnTo>
                    <a:pt x="317" y="190"/>
                  </a:lnTo>
                  <a:lnTo>
                    <a:pt x="320" y="189"/>
                  </a:lnTo>
                  <a:lnTo>
                    <a:pt x="325" y="184"/>
                  </a:lnTo>
                  <a:lnTo>
                    <a:pt x="327" y="181"/>
                  </a:lnTo>
                  <a:lnTo>
                    <a:pt x="331" y="172"/>
                  </a:lnTo>
                  <a:lnTo>
                    <a:pt x="331" y="169"/>
                  </a:lnTo>
                  <a:lnTo>
                    <a:pt x="331" y="167"/>
                  </a:lnTo>
                  <a:lnTo>
                    <a:pt x="331" y="164"/>
                  </a:lnTo>
                  <a:lnTo>
                    <a:pt x="329" y="159"/>
                  </a:lnTo>
                  <a:lnTo>
                    <a:pt x="326" y="15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 name="Freeform 19"/>
            <p:cNvSpPr>
              <a:spLocks/>
            </p:cNvSpPr>
            <p:nvPr/>
          </p:nvSpPr>
          <p:spPr bwMode="auto">
            <a:xfrm flipH="1">
              <a:off x="7921662" y="5168207"/>
              <a:ext cx="52663" cy="131160"/>
            </a:xfrm>
            <a:custGeom>
              <a:avLst/>
              <a:gdLst/>
              <a:ahLst/>
              <a:cxnLst>
                <a:cxn ang="0">
                  <a:pos x="53" y="113"/>
                </a:cxn>
                <a:cxn ang="0">
                  <a:pos x="53" y="102"/>
                </a:cxn>
                <a:cxn ang="0">
                  <a:pos x="50" y="89"/>
                </a:cxn>
                <a:cxn ang="0">
                  <a:pos x="47" y="81"/>
                </a:cxn>
                <a:cxn ang="0">
                  <a:pos x="32" y="23"/>
                </a:cxn>
                <a:cxn ang="0">
                  <a:pos x="25" y="4"/>
                </a:cxn>
                <a:cxn ang="0">
                  <a:pos x="23" y="1"/>
                </a:cxn>
                <a:cxn ang="0">
                  <a:pos x="20" y="0"/>
                </a:cxn>
                <a:cxn ang="0">
                  <a:pos x="19" y="0"/>
                </a:cxn>
                <a:cxn ang="0">
                  <a:pos x="16" y="2"/>
                </a:cxn>
                <a:cxn ang="0">
                  <a:pos x="13" y="5"/>
                </a:cxn>
                <a:cxn ang="0">
                  <a:pos x="7" y="15"/>
                </a:cxn>
                <a:cxn ang="0">
                  <a:pos x="1" y="21"/>
                </a:cxn>
                <a:cxn ang="0">
                  <a:pos x="0" y="23"/>
                </a:cxn>
                <a:cxn ang="0">
                  <a:pos x="0" y="28"/>
                </a:cxn>
                <a:cxn ang="0">
                  <a:pos x="20" y="122"/>
                </a:cxn>
                <a:cxn ang="0">
                  <a:pos x="23" y="127"/>
                </a:cxn>
                <a:cxn ang="0">
                  <a:pos x="25" y="130"/>
                </a:cxn>
                <a:cxn ang="0">
                  <a:pos x="26" y="131"/>
                </a:cxn>
                <a:cxn ang="0">
                  <a:pos x="28" y="132"/>
                </a:cxn>
                <a:cxn ang="0">
                  <a:pos x="30" y="132"/>
                </a:cxn>
                <a:cxn ang="0">
                  <a:pos x="34" y="131"/>
                </a:cxn>
                <a:cxn ang="0">
                  <a:pos x="41" y="128"/>
                </a:cxn>
                <a:cxn ang="0">
                  <a:pos x="46" y="125"/>
                </a:cxn>
                <a:cxn ang="0">
                  <a:pos x="49" y="122"/>
                </a:cxn>
                <a:cxn ang="0">
                  <a:pos x="51" y="118"/>
                </a:cxn>
                <a:cxn ang="0">
                  <a:pos x="53" y="113"/>
                </a:cxn>
              </a:cxnLst>
              <a:rect l="0" t="0" r="r" b="b"/>
              <a:pathLst>
                <a:path w="53" h="132">
                  <a:moveTo>
                    <a:pt x="53" y="113"/>
                  </a:moveTo>
                  <a:lnTo>
                    <a:pt x="53" y="102"/>
                  </a:lnTo>
                  <a:lnTo>
                    <a:pt x="50" y="89"/>
                  </a:lnTo>
                  <a:lnTo>
                    <a:pt x="47" y="81"/>
                  </a:lnTo>
                  <a:lnTo>
                    <a:pt x="32" y="23"/>
                  </a:lnTo>
                  <a:lnTo>
                    <a:pt x="25" y="4"/>
                  </a:lnTo>
                  <a:lnTo>
                    <a:pt x="23" y="1"/>
                  </a:lnTo>
                  <a:lnTo>
                    <a:pt x="20" y="0"/>
                  </a:lnTo>
                  <a:lnTo>
                    <a:pt x="19" y="0"/>
                  </a:lnTo>
                  <a:lnTo>
                    <a:pt x="16" y="2"/>
                  </a:lnTo>
                  <a:lnTo>
                    <a:pt x="13" y="5"/>
                  </a:lnTo>
                  <a:lnTo>
                    <a:pt x="7" y="15"/>
                  </a:lnTo>
                  <a:lnTo>
                    <a:pt x="1" y="21"/>
                  </a:lnTo>
                  <a:lnTo>
                    <a:pt x="0" y="23"/>
                  </a:lnTo>
                  <a:lnTo>
                    <a:pt x="0" y="28"/>
                  </a:lnTo>
                  <a:lnTo>
                    <a:pt x="20" y="122"/>
                  </a:lnTo>
                  <a:lnTo>
                    <a:pt x="23" y="127"/>
                  </a:lnTo>
                  <a:lnTo>
                    <a:pt x="25" y="130"/>
                  </a:lnTo>
                  <a:lnTo>
                    <a:pt x="26" y="131"/>
                  </a:lnTo>
                  <a:lnTo>
                    <a:pt x="28" y="132"/>
                  </a:lnTo>
                  <a:lnTo>
                    <a:pt x="30" y="132"/>
                  </a:lnTo>
                  <a:lnTo>
                    <a:pt x="34" y="131"/>
                  </a:lnTo>
                  <a:lnTo>
                    <a:pt x="41" y="128"/>
                  </a:lnTo>
                  <a:lnTo>
                    <a:pt x="46" y="125"/>
                  </a:lnTo>
                  <a:lnTo>
                    <a:pt x="49" y="122"/>
                  </a:lnTo>
                  <a:lnTo>
                    <a:pt x="51" y="118"/>
                  </a:lnTo>
                  <a:lnTo>
                    <a:pt x="53" y="113"/>
                  </a:lnTo>
                  <a:close/>
                </a:path>
              </a:pathLst>
            </a:custGeom>
            <a:solidFill>
              <a:srgbClr val="F0DE9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9" name="Freeform 20"/>
            <p:cNvSpPr>
              <a:spLocks/>
            </p:cNvSpPr>
            <p:nvPr/>
          </p:nvSpPr>
          <p:spPr bwMode="auto">
            <a:xfrm flipH="1">
              <a:off x="7927624" y="5070831"/>
              <a:ext cx="479926" cy="242447"/>
            </a:xfrm>
            <a:custGeom>
              <a:avLst/>
              <a:gdLst/>
              <a:ahLst/>
              <a:cxnLst>
                <a:cxn ang="0">
                  <a:pos x="395" y="16"/>
                </a:cxn>
                <a:cxn ang="0">
                  <a:pos x="408" y="32"/>
                </a:cxn>
                <a:cxn ang="0">
                  <a:pos x="412" y="52"/>
                </a:cxn>
                <a:cxn ang="0">
                  <a:pos x="404" y="66"/>
                </a:cxn>
                <a:cxn ang="0">
                  <a:pos x="373" y="91"/>
                </a:cxn>
                <a:cxn ang="0">
                  <a:pos x="293" y="111"/>
                </a:cxn>
                <a:cxn ang="0">
                  <a:pos x="264" y="104"/>
                </a:cxn>
                <a:cxn ang="0">
                  <a:pos x="258" y="103"/>
                </a:cxn>
                <a:cxn ang="0">
                  <a:pos x="256" y="98"/>
                </a:cxn>
                <a:cxn ang="0">
                  <a:pos x="247" y="81"/>
                </a:cxn>
                <a:cxn ang="0">
                  <a:pos x="231" y="75"/>
                </a:cxn>
                <a:cxn ang="0">
                  <a:pos x="214" y="76"/>
                </a:cxn>
                <a:cxn ang="0">
                  <a:pos x="202" y="87"/>
                </a:cxn>
                <a:cxn ang="0">
                  <a:pos x="194" y="92"/>
                </a:cxn>
                <a:cxn ang="0">
                  <a:pos x="188" y="89"/>
                </a:cxn>
                <a:cxn ang="0">
                  <a:pos x="177" y="45"/>
                </a:cxn>
                <a:cxn ang="0">
                  <a:pos x="117" y="1"/>
                </a:cxn>
                <a:cxn ang="0">
                  <a:pos x="98" y="3"/>
                </a:cxn>
                <a:cxn ang="0">
                  <a:pos x="54" y="17"/>
                </a:cxn>
                <a:cxn ang="0">
                  <a:pos x="17" y="66"/>
                </a:cxn>
                <a:cxn ang="0">
                  <a:pos x="2" y="119"/>
                </a:cxn>
                <a:cxn ang="0">
                  <a:pos x="0" y="139"/>
                </a:cxn>
                <a:cxn ang="0">
                  <a:pos x="6" y="154"/>
                </a:cxn>
                <a:cxn ang="0">
                  <a:pos x="81" y="225"/>
                </a:cxn>
                <a:cxn ang="0">
                  <a:pos x="144" y="244"/>
                </a:cxn>
                <a:cxn ang="0">
                  <a:pos x="176" y="235"/>
                </a:cxn>
                <a:cxn ang="0">
                  <a:pos x="183" y="223"/>
                </a:cxn>
                <a:cxn ang="0">
                  <a:pos x="187" y="221"/>
                </a:cxn>
                <a:cxn ang="0">
                  <a:pos x="199" y="227"/>
                </a:cxn>
                <a:cxn ang="0">
                  <a:pos x="237" y="217"/>
                </a:cxn>
                <a:cxn ang="0">
                  <a:pos x="247" y="202"/>
                </a:cxn>
                <a:cxn ang="0">
                  <a:pos x="248" y="193"/>
                </a:cxn>
                <a:cxn ang="0">
                  <a:pos x="268" y="198"/>
                </a:cxn>
                <a:cxn ang="0">
                  <a:pos x="296" y="196"/>
                </a:cxn>
                <a:cxn ang="0">
                  <a:pos x="297" y="204"/>
                </a:cxn>
                <a:cxn ang="0">
                  <a:pos x="299" y="223"/>
                </a:cxn>
                <a:cxn ang="0">
                  <a:pos x="307" y="229"/>
                </a:cxn>
                <a:cxn ang="0">
                  <a:pos x="341" y="232"/>
                </a:cxn>
                <a:cxn ang="0">
                  <a:pos x="401" y="201"/>
                </a:cxn>
                <a:cxn ang="0">
                  <a:pos x="414" y="185"/>
                </a:cxn>
                <a:cxn ang="0">
                  <a:pos x="427" y="136"/>
                </a:cxn>
                <a:cxn ang="0">
                  <a:pos x="440" y="128"/>
                </a:cxn>
                <a:cxn ang="0">
                  <a:pos x="475" y="104"/>
                </a:cxn>
                <a:cxn ang="0">
                  <a:pos x="482" y="90"/>
                </a:cxn>
                <a:cxn ang="0">
                  <a:pos x="483" y="51"/>
                </a:cxn>
                <a:cxn ang="0">
                  <a:pos x="475" y="42"/>
                </a:cxn>
                <a:cxn ang="0">
                  <a:pos x="456" y="22"/>
                </a:cxn>
                <a:cxn ang="0">
                  <a:pos x="446" y="21"/>
                </a:cxn>
                <a:cxn ang="0">
                  <a:pos x="439" y="23"/>
                </a:cxn>
                <a:cxn ang="0">
                  <a:pos x="440" y="27"/>
                </a:cxn>
                <a:cxn ang="0">
                  <a:pos x="444" y="35"/>
                </a:cxn>
                <a:cxn ang="0">
                  <a:pos x="443" y="46"/>
                </a:cxn>
                <a:cxn ang="0">
                  <a:pos x="433" y="52"/>
                </a:cxn>
                <a:cxn ang="0">
                  <a:pos x="426" y="52"/>
                </a:cxn>
                <a:cxn ang="0">
                  <a:pos x="424" y="47"/>
                </a:cxn>
                <a:cxn ang="0">
                  <a:pos x="417" y="25"/>
                </a:cxn>
                <a:cxn ang="0">
                  <a:pos x="399" y="10"/>
                </a:cxn>
                <a:cxn ang="0">
                  <a:pos x="395" y="10"/>
                </a:cxn>
              </a:cxnLst>
              <a:rect l="0" t="0" r="r" b="b"/>
              <a:pathLst>
                <a:path w="483" h="244">
                  <a:moveTo>
                    <a:pt x="395" y="10"/>
                  </a:moveTo>
                  <a:lnTo>
                    <a:pt x="395" y="13"/>
                  </a:lnTo>
                  <a:lnTo>
                    <a:pt x="395" y="16"/>
                  </a:lnTo>
                  <a:lnTo>
                    <a:pt x="397" y="19"/>
                  </a:lnTo>
                  <a:lnTo>
                    <a:pt x="399" y="23"/>
                  </a:lnTo>
                  <a:lnTo>
                    <a:pt x="408" y="32"/>
                  </a:lnTo>
                  <a:lnTo>
                    <a:pt x="410" y="37"/>
                  </a:lnTo>
                  <a:lnTo>
                    <a:pt x="413" y="45"/>
                  </a:lnTo>
                  <a:lnTo>
                    <a:pt x="412" y="52"/>
                  </a:lnTo>
                  <a:lnTo>
                    <a:pt x="411" y="55"/>
                  </a:lnTo>
                  <a:lnTo>
                    <a:pt x="407" y="62"/>
                  </a:lnTo>
                  <a:lnTo>
                    <a:pt x="404" y="66"/>
                  </a:lnTo>
                  <a:lnTo>
                    <a:pt x="393" y="76"/>
                  </a:lnTo>
                  <a:lnTo>
                    <a:pt x="380" y="86"/>
                  </a:lnTo>
                  <a:lnTo>
                    <a:pt x="373" y="91"/>
                  </a:lnTo>
                  <a:lnTo>
                    <a:pt x="323" y="108"/>
                  </a:lnTo>
                  <a:lnTo>
                    <a:pt x="304" y="112"/>
                  </a:lnTo>
                  <a:lnTo>
                    <a:pt x="293" y="111"/>
                  </a:lnTo>
                  <a:lnTo>
                    <a:pt x="268" y="105"/>
                  </a:lnTo>
                  <a:lnTo>
                    <a:pt x="266" y="104"/>
                  </a:lnTo>
                  <a:lnTo>
                    <a:pt x="264" y="104"/>
                  </a:lnTo>
                  <a:lnTo>
                    <a:pt x="260" y="104"/>
                  </a:lnTo>
                  <a:lnTo>
                    <a:pt x="259" y="103"/>
                  </a:lnTo>
                  <a:lnTo>
                    <a:pt x="258" y="103"/>
                  </a:lnTo>
                  <a:lnTo>
                    <a:pt x="257" y="102"/>
                  </a:lnTo>
                  <a:lnTo>
                    <a:pt x="256" y="100"/>
                  </a:lnTo>
                  <a:lnTo>
                    <a:pt x="256" y="98"/>
                  </a:lnTo>
                  <a:lnTo>
                    <a:pt x="252" y="86"/>
                  </a:lnTo>
                  <a:lnTo>
                    <a:pt x="250" y="84"/>
                  </a:lnTo>
                  <a:lnTo>
                    <a:pt x="247" y="81"/>
                  </a:lnTo>
                  <a:lnTo>
                    <a:pt x="244" y="79"/>
                  </a:lnTo>
                  <a:lnTo>
                    <a:pt x="235" y="75"/>
                  </a:lnTo>
                  <a:lnTo>
                    <a:pt x="231" y="75"/>
                  </a:lnTo>
                  <a:lnTo>
                    <a:pt x="222" y="75"/>
                  </a:lnTo>
                  <a:lnTo>
                    <a:pt x="217" y="75"/>
                  </a:lnTo>
                  <a:lnTo>
                    <a:pt x="214" y="76"/>
                  </a:lnTo>
                  <a:lnTo>
                    <a:pt x="206" y="81"/>
                  </a:lnTo>
                  <a:lnTo>
                    <a:pt x="204" y="84"/>
                  </a:lnTo>
                  <a:lnTo>
                    <a:pt x="202" y="87"/>
                  </a:lnTo>
                  <a:lnTo>
                    <a:pt x="199" y="90"/>
                  </a:lnTo>
                  <a:lnTo>
                    <a:pt x="198" y="92"/>
                  </a:lnTo>
                  <a:lnTo>
                    <a:pt x="194" y="92"/>
                  </a:lnTo>
                  <a:lnTo>
                    <a:pt x="190" y="92"/>
                  </a:lnTo>
                  <a:lnTo>
                    <a:pt x="189" y="91"/>
                  </a:lnTo>
                  <a:lnTo>
                    <a:pt x="188" y="89"/>
                  </a:lnTo>
                  <a:lnTo>
                    <a:pt x="187" y="86"/>
                  </a:lnTo>
                  <a:lnTo>
                    <a:pt x="181" y="60"/>
                  </a:lnTo>
                  <a:lnTo>
                    <a:pt x="177" y="45"/>
                  </a:lnTo>
                  <a:lnTo>
                    <a:pt x="172" y="41"/>
                  </a:lnTo>
                  <a:lnTo>
                    <a:pt x="126" y="5"/>
                  </a:lnTo>
                  <a:lnTo>
                    <a:pt x="117" y="1"/>
                  </a:lnTo>
                  <a:lnTo>
                    <a:pt x="114" y="0"/>
                  </a:lnTo>
                  <a:lnTo>
                    <a:pt x="108" y="0"/>
                  </a:lnTo>
                  <a:lnTo>
                    <a:pt x="98" y="3"/>
                  </a:lnTo>
                  <a:lnTo>
                    <a:pt x="91" y="4"/>
                  </a:lnTo>
                  <a:lnTo>
                    <a:pt x="65" y="12"/>
                  </a:lnTo>
                  <a:lnTo>
                    <a:pt x="54" y="17"/>
                  </a:lnTo>
                  <a:lnTo>
                    <a:pt x="49" y="21"/>
                  </a:lnTo>
                  <a:lnTo>
                    <a:pt x="35" y="36"/>
                  </a:lnTo>
                  <a:lnTo>
                    <a:pt x="17" y="66"/>
                  </a:lnTo>
                  <a:lnTo>
                    <a:pt x="11" y="80"/>
                  </a:lnTo>
                  <a:lnTo>
                    <a:pt x="4" y="109"/>
                  </a:lnTo>
                  <a:lnTo>
                    <a:pt x="2" y="119"/>
                  </a:lnTo>
                  <a:lnTo>
                    <a:pt x="2" y="123"/>
                  </a:lnTo>
                  <a:lnTo>
                    <a:pt x="1" y="127"/>
                  </a:lnTo>
                  <a:lnTo>
                    <a:pt x="0" y="139"/>
                  </a:lnTo>
                  <a:lnTo>
                    <a:pt x="1" y="144"/>
                  </a:lnTo>
                  <a:lnTo>
                    <a:pt x="3" y="149"/>
                  </a:lnTo>
                  <a:lnTo>
                    <a:pt x="6" y="154"/>
                  </a:lnTo>
                  <a:lnTo>
                    <a:pt x="24" y="176"/>
                  </a:lnTo>
                  <a:lnTo>
                    <a:pt x="71" y="220"/>
                  </a:lnTo>
                  <a:lnTo>
                    <a:pt x="81" y="225"/>
                  </a:lnTo>
                  <a:lnTo>
                    <a:pt x="110" y="238"/>
                  </a:lnTo>
                  <a:lnTo>
                    <a:pt x="127" y="243"/>
                  </a:lnTo>
                  <a:lnTo>
                    <a:pt x="144" y="244"/>
                  </a:lnTo>
                  <a:lnTo>
                    <a:pt x="153" y="243"/>
                  </a:lnTo>
                  <a:lnTo>
                    <a:pt x="162" y="241"/>
                  </a:lnTo>
                  <a:lnTo>
                    <a:pt x="176" y="235"/>
                  </a:lnTo>
                  <a:lnTo>
                    <a:pt x="178" y="233"/>
                  </a:lnTo>
                  <a:lnTo>
                    <a:pt x="180" y="231"/>
                  </a:lnTo>
                  <a:lnTo>
                    <a:pt x="183" y="223"/>
                  </a:lnTo>
                  <a:lnTo>
                    <a:pt x="184" y="222"/>
                  </a:lnTo>
                  <a:lnTo>
                    <a:pt x="186" y="221"/>
                  </a:lnTo>
                  <a:lnTo>
                    <a:pt x="187" y="221"/>
                  </a:lnTo>
                  <a:lnTo>
                    <a:pt x="188" y="221"/>
                  </a:lnTo>
                  <a:lnTo>
                    <a:pt x="195" y="226"/>
                  </a:lnTo>
                  <a:lnTo>
                    <a:pt x="199" y="227"/>
                  </a:lnTo>
                  <a:lnTo>
                    <a:pt x="203" y="227"/>
                  </a:lnTo>
                  <a:lnTo>
                    <a:pt x="228" y="221"/>
                  </a:lnTo>
                  <a:lnTo>
                    <a:pt x="237" y="217"/>
                  </a:lnTo>
                  <a:lnTo>
                    <a:pt x="244" y="210"/>
                  </a:lnTo>
                  <a:lnTo>
                    <a:pt x="247" y="204"/>
                  </a:lnTo>
                  <a:lnTo>
                    <a:pt x="247" y="202"/>
                  </a:lnTo>
                  <a:lnTo>
                    <a:pt x="246" y="195"/>
                  </a:lnTo>
                  <a:lnTo>
                    <a:pt x="247" y="194"/>
                  </a:lnTo>
                  <a:lnTo>
                    <a:pt x="248" y="193"/>
                  </a:lnTo>
                  <a:lnTo>
                    <a:pt x="251" y="193"/>
                  </a:lnTo>
                  <a:lnTo>
                    <a:pt x="262" y="197"/>
                  </a:lnTo>
                  <a:lnTo>
                    <a:pt x="268" y="198"/>
                  </a:lnTo>
                  <a:lnTo>
                    <a:pt x="284" y="197"/>
                  </a:lnTo>
                  <a:lnTo>
                    <a:pt x="287" y="196"/>
                  </a:lnTo>
                  <a:lnTo>
                    <a:pt x="296" y="196"/>
                  </a:lnTo>
                  <a:lnTo>
                    <a:pt x="298" y="197"/>
                  </a:lnTo>
                  <a:lnTo>
                    <a:pt x="298" y="199"/>
                  </a:lnTo>
                  <a:lnTo>
                    <a:pt x="297" y="204"/>
                  </a:lnTo>
                  <a:lnTo>
                    <a:pt x="297" y="215"/>
                  </a:lnTo>
                  <a:lnTo>
                    <a:pt x="298" y="221"/>
                  </a:lnTo>
                  <a:lnTo>
                    <a:pt x="299" y="223"/>
                  </a:lnTo>
                  <a:lnTo>
                    <a:pt x="300" y="225"/>
                  </a:lnTo>
                  <a:lnTo>
                    <a:pt x="303" y="228"/>
                  </a:lnTo>
                  <a:lnTo>
                    <a:pt x="307" y="229"/>
                  </a:lnTo>
                  <a:lnTo>
                    <a:pt x="312" y="230"/>
                  </a:lnTo>
                  <a:lnTo>
                    <a:pt x="333" y="232"/>
                  </a:lnTo>
                  <a:lnTo>
                    <a:pt x="341" y="232"/>
                  </a:lnTo>
                  <a:lnTo>
                    <a:pt x="350" y="231"/>
                  </a:lnTo>
                  <a:lnTo>
                    <a:pt x="359" y="227"/>
                  </a:lnTo>
                  <a:lnTo>
                    <a:pt x="401" y="201"/>
                  </a:lnTo>
                  <a:lnTo>
                    <a:pt x="406" y="197"/>
                  </a:lnTo>
                  <a:lnTo>
                    <a:pt x="410" y="192"/>
                  </a:lnTo>
                  <a:lnTo>
                    <a:pt x="414" y="185"/>
                  </a:lnTo>
                  <a:lnTo>
                    <a:pt x="422" y="154"/>
                  </a:lnTo>
                  <a:lnTo>
                    <a:pt x="423" y="147"/>
                  </a:lnTo>
                  <a:lnTo>
                    <a:pt x="427" y="136"/>
                  </a:lnTo>
                  <a:lnTo>
                    <a:pt x="429" y="134"/>
                  </a:lnTo>
                  <a:lnTo>
                    <a:pt x="431" y="133"/>
                  </a:lnTo>
                  <a:lnTo>
                    <a:pt x="440" y="128"/>
                  </a:lnTo>
                  <a:lnTo>
                    <a:pt x="463" y="115"/>
                  </a:lnTo>
                  <a:lnTo>
                    <a:pt x="467" y="112"/>
                  </a:lnTo>
                  <a:lnTo>
                    <a:pt x="475" y="104"/>
                  </a:lnTo>
                  <a:lnTo>
                    <a:pt x="478" y="100"/>
                  </a:lnTo>
                  <a:lnTo>
                    <a:pt x="480" y="96"/>
                  </a:lnTo>
                  <a:lnTo>
                    <a:pt x="482" y="90"/>
                  </a:lnTo>
                  <a:lnTo>
                    <a:pt x="483" y="84"/>
                  </a:lnTo>
                  <a:lnTo>
                    <a:pt x="483" y="56"/>
                  </a:lnTo>
                  <a:lnTo>
                    <a:pt x="483" y="51"/>
                  </a:lnTo>
                  <a:lnTo>
                    <a:pt x="482" y="49"/>
                  </a:lnTo>
                  <a:lnTo>
                    <a:pt x="481" y="48"/>
                  </a:lnTo>
                  <a:lnTo>
                    <a:pt x="475" y="42"/>
                  </a:lnTo>
                  <a:lnTo>
                    <a:pt x="461" y="26"/>
                  </a:lnTo>
                  <a:lnTo>
                    <a:pt x="458" y="23"/>
                  </a:lnTo>
                  <a:lnTo>
                    <a:pt x="456" y="22"/>
                  </a:lnTo>
                  <a:lnTo>
                    <a:pt x="454" y="21"/>
                  </a:lnTo>
                  <a:lnTo>
                    <a:pt x="451" y="21"/>
                  </a:lnTo>
                  <a:lnTo>
                    <a:pt x="446" y="21"/>
                  </a:lnTo>
                  <a:lnTo>
                    <a:pt x="442" y="21"/>
                  </a:lnTo>
                  <a:lnTo>
                    <a:pt x="440" y="22"/>
                  </a:lnTo>
                  <a:lnTo>
                    <a:pt x="439" y="23"/>
                  </a:lnTo>
                  <a:lnTo>
                    <a:pt x="439" y="24"/>
                  </a:lnTo>
                  <a:lnTo>
                    <a:pt x="439" y="26"/>
                  </a:lnTo>
                  <a:lnTo>
                    <a:pt x="440" y="27"/>
                  </a:lnTo>
                  <a:lnTo>
                    <a:pt x="441" y="30"/>
                  </a:lnTo>
                  <a:lnTo>
                    <a:pt x="444" y="33"/>
                  </a:lnTo>
                  <a:lnTo>
                    <a:pt x="444" y="35"/>
                  </a:lnTo>
                  <a:lnTo>
                    <a:pt x="445" y="37"/>
                  </a:lnTo>
                  <a:lnTo>
                    <a:pt x="444" y="43"/>
                  </a:lnTo>
                  <a:lnTo>
                    <a:pt x="443" y="46"/>
                  </a:lnTo>
                  <a:lnTo>
                    <a:pt x="441" y="48"/>
                  </a:lnTo>
                  <a:lnTo>
                    <a:pt x="438" y="50"/>
                  </a:lnTo>
                  <a:lnTo>
                    <a:pt x="433" y="52"/>
                  </a:lnTo>
                  <a:lnTo>
                    <a:pt x="429" y="53"/>
                  </a:lnTo>
                  <a:lnTo>
                    <a:pt x="427" y="53"/>
                  </a:lnTo>
                  <a:lnTo>
                    <a:pt x="426" y="52"/>
                  </a:lnTo>
                  <a:lnTo>
                    <a:pt x="425" y="51"/>
                  </a:lnTo>
                  <a:lnTo>
                    <a:pt x="424" y="50"/>
                  </a:lnTo>
                  <a:lnTo>
                    <a:pt x="424" y="47"/>
                  </a:lnTo>
                  <a:lnTo>
                    <a:pt x="425" y="43"/>
                  </a:lnTo>
                  <a:lnTo>
                    <a:pt x="424" y="40"/>
                  </a:lnTo>
                  <a:lnTo>
                    <a:pt x="417" y="25"/>
                  </a:lnTo>
                  <a:lnTo>
                    <a:pt x="413" y="17"/>
                  </a:lnTo>
                  <a:lnTo>
                    <a:pt x="409" y="14"/>
                  </a:lnTo>
                  <a:lnTo>
                    <a:pt x="399" y="10"/>
                  </a:lnTo>
                  <a:lnTo>
                    <a:pt x="398" y="10"/>
                  </a:lnTo>
                  <a:lnTo>
                    <a:pt x="397" y="10"/>
                  </a:lnTo>
                  <a:lnTo>
                    <a:pt x="395" y="10"/>
                  </a:lnTo>
                  <a:close/>
                </a:path>
              </a:pathLst>
            </a:custGeom>
            <a:solidFill>
              <a:srgbClr val="C1814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0" name="Freeform 21"/>
            <p:cNvSpPr>
              <a:spLocks/>
            </p:cNvSpPr>
            <p:nvPr/>
          </p:nvSpPr>
          <p:spPr bwMode="auto">
            <a:xfrm flipH="1">
              <a:off x="8240619" y="5086729"/>
              <a:ext cx="119236" cy="82472"/>
            </a:xfrm>
            <a:custGeom>
              <a:avLst/>
              <a:gdLst/>
              <a:ahLst/>
              <a:cxnLst>
                <a:cxn ang="0">
                  <a:pos x="43" y="1"/>
                </a:cxn>
                <a:cxn ang="0">
                  <a:pos x="20" y="7"/>
                </a:cxn>
                <a:cxn ang="0">
                  <a:pos x="12" y="10"/>
                </a:cxn>
                <a:cxn ang="0">
                  <a:pos x="7" y="13"/>
                </a:cxn>
                <a:cxn ang="0">
                  <a:pos x="3" y="17"/>
                </a:cxn>
                <a:cxn ang="0">
                  <a:pos x="1" y="19"/>
                </a:cxn>
                <a:cxn ang="0">
                  <a:pos x="0" y="21"/>
                </a:cxn>
                <a:cxn ang="0">
                  <a:pos x="0" y="23"/>
                </a:cxn>
                <a:cxn ang="0">
                  <a:pos x="0" y="25"/>
                </a:cxn>
                <a:cxn ang="0">
                  <a:pos x="0" y="27"/>
                </a:cxn>
                <a:cxn ang="0">
                  <a:pos x="3" y="30"/>
                </a:cxn>
                <a:cxn ang="0">
                  <a:pos x="14" y="38"/>
                </a:cxn>
                <a:cxn ang="0">
                  <a:pos x="45" y="67"/>
                </a:cxn>
                <a:cxn ang="0">
                  <a:pos x="61" y="79"/>
                </a:cxn>
                <a:cxn ang="0">
                  <a:pos x="66" y="82"/>
                </a:cxn>
                <a:cxn ang="0">
                  <a:pos x="68" y="83"/>
                </a:cxn>
                <a:cxn ang="0">
                  <a:pos x="70" y="83"/>
                </a:cxn>
                <a:cxn ang="0">
                  <a:pos x="72" y="82"/>
                </a:cxn>
                <a:cxn ang="0">
                  <a:pos x="74" y="81"/>
                </a:cxn>
                <a:cxn ang="0">
                  <a:pos x="76" y="80"/>
                </a:cxn>
                <a:cxn ang="0">
                  <a:pos x="78" y="79"/>
                </a:cxn>
                <a:cxn ang="0">
                  <a:pos x="80" y="76"/>
                </a:cxn>
                <a:cxn ang="0">
                  <a:pos x="91" y="62"/>
                </a:cxn>
                <a:cxn ang="0">
                  <a:pos x="94" y="59"/>
                </a:cxn>
                <a:cxn ang="0">
                  <a:pos x="97" y="58"/>
                </a:cxn>
                <a:cxn ang="0">
                  <a:pos x="109" y="53"/>
                </a:cxn>
                <a:cxn ang="0">
                  <a:pos x="112" y="53"/>
                </a:cxn>
                <a:cxn ang="0">
                  <a:pos x="116" y="51"/>
                </a:cxn>
                <a:cxn ang="0">
                  <a:pos x="118" y="50"/>
                </a:cxn>
                <a:cxn ang="0">
                  <a:pos x="120" y="48"/>
                </a:cxn>
                <a:cxn ang="0">
                  <a:pos x="120" y="47"/>
                </a:cxn>
                <a:cxn ang="0">
                  <a:pos x="118" y="44"/>
                </a:cxn>
                <a:cxn ang="0">
                  <a:pos x="109" y="37"/>
                </a:cxn>
                <a:cxn ang="0">
                  <a:pos x="85" y="14"/>
                </a:cxn>
                <a:cxn ang="0">
                  <a:pos x="72" y="5"/>
                </a:cxn>
                <a:cxn ang="0">
                  <a:pos x="65" y="1"/>
                </a:cxn>
                <a:cxn ang="0">
                  <a:pos x="59" y="0"/>
                </a:cxn>
                <a:cxn ang="0">
                  <a:pos x="43" y="1"/>
                </a:cxn>
              </a:cxnLst>
              <a:rect l="0" t="0" r="r" b="b"/>
              <a:pathLst>
                <a:path w="120" h="83">
                  <a:moveTo>
                    <a:pt x="43" y="1"/>
                  </a:moveTo>
                  <a:lnTo>
                    <a:pt x="20" y="7"/>
                  </a:lnTo>
                  <a:lnTo>
                    <a:pt x="12" y="10"/>
                  </a:lnTo>
                  <a:lnTo>
                    <a:pt x="7" y="13"/>
                  </a:lnTo>
                  <a:lnTo>
                    <a:pt x="3" y="17"/>
                  </a:lnTo>
                  <a:lnTo>
                    <a:pt x="1" y="19"/>
                  </a:lnTo>
                  <a:lnTo>
                    <a:pt x="0" y="21"/>
                  </a:lnTo>
                  <a:lnTo>
                    <a:pt x="0" y="23"/>
                  </a:lnTo>
                  <a:lnTo>
                    <a:pt x="0" y="25"/>
                  </a:lnTo>
                  <a:lnTo>
                    <a:pt x="0" y="27"/>
                  </a:lnTo>
                  <a:lnTo>
                    <a:pt x="3" y="30"/>
                  </a:lnTo>
                  <a:lnTo>
                    <a:pt x="14" y="38"/>
                  </a:lnTo>
                  <a:lnTo>
                    <a:pt x="45" y="67"/>
                  </a:lnTo>
                  <a:lnTo>
                    <a:pt x="61" y="79"/>
                  </a:lnTo>
                  <a:lnTo>
                    <a:pt x="66" y="82"/>
                  </a:lnTo>
                  <a:lnTo>
                    <a:pt x="68" y="83"/>
                  </a:lnTo>
                  <a:lnTo>
                    <a:pt x="70" y="83"/>
                  </a:lnTo>
                  <a:lnTo>
                    <a:pt x="72" y="82"/>
                  </a:lnTo>
                  <a:lnTo>
                    <a:pt x="74" y="81"/>
                  </a:lnTo>
                  <a:lnTo>
                    <a:pt x="76" y="80"/>
                  </a:lnTo>
                  <a:lnTo>
                    <a:pt x="78" y="79"/>
                  </a:lnTo>
                  <a:lnTo>
                    <a:pt x="80" y="76"/>
                  </a:lnTo>
                  <a:lnTo>
                    <a:pt x="91" y="62"/>
                  </a:lnTo>
                  <a:lnTo>
                    <a:pt x="94" y="59"/>
                  </a:lnTo>
                  <a:lnTo>
                    <a:pt x="97" y="58"/>
                  </a:lnTo>
                  <a:lnTo>
                    <a:pt x="109" y="53"/>
                  </a:lnTo>
                  <a:lnTo>
                    <a:pt x="112" y="53"/>
                  </a:lnTo>
                  <a:lnTo>
                    <a:pt x="116" y="51"/>
                  </a:lnTo>
                  <a:lnTo>
                    <a:pt x="118" y="50"/>
                  </a:lnTo>
                  <a:lnTo>
                    <a:pt x="120" y="48"/>
                  </a:lnTo>
                  <a:lnTo>
                    <a:pt x="120" y="47"/>
                  </a:lnTo>
                  <a:lnTo>
                    <a:pt x="118" y="44"/>
                  </a:lnTo>
                  <a:lnTo>
                    <a:pt x="109" y="37"/>
                  </a:lnTo>
                  <a:lnTo>
                    <a:pt x="85" y="14"/>
                  </a:lnTo>
                  <a:lnTo>
                    <a:pt x="72" y="5"/>
                  </a:lnTo>
                  <a:lnTo>
                    <a:pt x="65" y="1"/>
                  </a:lnTo>
                  <a:lnTo>
                    <a:pt x="59" y="0"/>
                  </a:lnTo>
                  <a:lnTo>
                    <a:pt x="43" y="1"/>
                  </a:lnTo>
                  <a:close/>
                </a:path>
              </a:pathLst>
            </a:custGeom>
            <a:solidFill>
              <a:srgbClr val="DFBE9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22"/>
            <p:cNvSpPr>
              <a:spLocks/>
            </p:cNvSpPr>
            <p:nvPr/>
          </p:nvSpPr>
          <p:spPr bwMode="auto">
            <a:xfrm flipH="1">
              <a:off x="8298250" y="5126474"/>
              <a:ext cx="94396" cy="157988"/>
            </a:xfrm>
            <a:custGeom>
              <a:avLst/>
              <a:gdLst/>
              <a:ahLst/>
              <a:cxnLst>
                <a:cxn ang="0">
                  <a:pos x="22" y="0"/>
                </a:cxn>
                <a:cxn ang="0">
                  <a:pos x="20" y="3"/>
                </a:cxn>
                <a:cxn ang="0">
                  <a:pos x="18" y="7"/>
                </a:cxn>
                <a:cxn ang="0">
                  <a:pos x="8" y="28"/>
                </a:cxn>
                <a:cxn ang="0">
                  <a:pos x="2" y="42"/>
                </a:cxn>
                <a:cxn ang="0">
                  <a:pos x="0" y="58"/>
                </a:cxn>
                <a:cxn ang="0">
                  <a:pos x="0" y="76"/>
                </a:cxn>
                <a:cxn ang="0">
                  <a:pos x="1" y="91"/>
                </a:cxn>
                <a:cxn ang="0">
                  <a:pos x="3" y="97"/>
                </a:cxn>
                <a:cxn ang="0">
                  <a:pos x="4" y="99"/>
                </a:cxn>
                <a:cxn ang="0">
                  <a:pos x="11" y="105"/>
                </a:cxn>
                <a:cxn ang="0">
                  <a:pos x="13" y="107"/>
                </a:cxn>
                <a:cxn ang="0">
                  <a:pos x="44" y="135"/>
                </a:cxn>
                <a:cxn ang="0">
                  <a:pos x="72" y="155"/>
                </a:cxn>
                <a:cxn ang="0">
                  <a:pos x="78" y="158"/>
                </a:cxn>
                <a:cxn ang="0">
                  <a:pos x="81" y="159"/>
                </a:cxn>
                <a:cxn ang="0">
                  <a:pos x="83" y="158"/>
                </a:cxn>
                <a:cxn ang="0">
                  <a:pos x="84" y="157"/>
                </a:cxn>
                <a:cxn ang="0">
                  <a:pos x="85" y="155"/>
                </a:cxn>
                <a:cxn ang="0">
                  <a:pos x="87" y="146"/>
                </a:cxn>
                <a:cxn ang="0">
                  <a:pos x="87" y="141"/>
                </a:cxn>
                <a:cxn ang="0">
                  <a:pos x="84" y="128"/>
                </a:cxn>
                <a:cxn ang="0">
                  <a:pos x="84" y="121"/>
                </a:cxn>
                <a:cxn ang="0">
                  <a:pos x="84" y="94"/>
                </a:cxn>
                <a:cxn ang="0">
                  <a:pos x="85" y="85"/>
                </a:cxn>
                <a:cxn ang="0">
                  <a:pos x="86" y="81"/>
                </a:cxn>
                <a:cxn ang="0">
                  <a:pos x="94" y="62"/>
                </a:cxn>
                <a:cxn ang="0">
                  <a:pos x="95" y="59"/>
                </a:cxn>
                <a:cxn ang="0">
                  <a:pos x="95" y="56"/>
                </a:cxn>
                <a:cxn ang="0">
                  <a:pos x="94" y="55"/>
                </a:cxn>
                <a:cxn ang="0">
                  <a:pos x="93" y="53"/>
                </a:cxn>
                <a:cxn ang="0">
                  <a:pos x="90" y="51"/>
                </a:cxn>
                <a:cxn ang="0">
                  <a:pos x="83" y="49"/>
                </a:cxn>
                <a:cxn ang="0">
                  <a:pos x="52" y="28"/>
                </a:cxn>
                <a:cxn ang="0">
                  <a:pos x="45" y="22"/>
                </a:cxn>
                <a:cxn ang="0">
                  <a:pos x="28" y="2"/>
                </a:cxn>
                <a:cxn ang="0">
                  <a:pos x="26" y="0"/>
                </a:cxn>
                <a:cxn ang="0">
                  <a:pos x="24" y="0"/>
                </a:cxn>
                <a:cxn ang="0">
                  <a:pos x="22" y="0"/>
                </a:cxn>
              </a:cxnLst>
              <a:rect l="0" t="0" r="r" b="b"/>
              <a:pathLst>
                <a:path w="95" h="159">
                  <a:moveTo>
                    <a:pt x="22" y="0"/>
                  </a:moveTo>
                  <a:lnTo>
                    <a:pt x="20" y="3"/>
                  </a:lnTo>
                  <a:lnTo>
                    <a:pt x="18" y="7"/>
                  </a:lnTo>
                  <a:lnTo>
                    <a:pt x="8" y="28"/>
                  </a:lnTo>
                  <a:lnTo>
                    <a:pt x="2" y="42"/>
                  </a:lnTo>
                  <a:lnTo>
                    <a:pt x="0" y="58"/>
                  </a:lnTo>
                  <a:lnTo>
                    <a:pt x="0" y="76"/>
                  </a:lnTo>
                  <a:lnTo>
                    <a:pt x="1" y="91"/>
                  </a:lnTo>
                  <a:lnTo>
                    <a:pt x="3" y="97"/>
                  </a:lnTo>
                  <a:lnTo>
                    <a:pt x="4" y="99"/>
                  </a:lnTo>
                  <a:lnTo>
                    <a:pt x="11" y="105"/>
                  </a:lnTo>
                  <a:lnTo>
                    <a:pt x="13" y="107"/>
                  </a:lnTo>
                  <a:lnTo>
                    <a:pt x="44" y="135"/>
                  </a:lnTo>
                  <a:lnTo>
                    <a:pt x="72" y="155"/>
                  </a:lnTo>
                  <a:lnTo>
                    <a:pt x="78" y="158"/>
                  </a:lnTo>
                  <a:lnTo>
                    <a:pt x="81" y="159"/>
                  </a:lnTo>
                  <a:lnTo>
                    <a:pt x="83" y="158"/>
                  </a:lnTo>
                  <a:lnTo>
                    <a:pt x="84" y="157"/>
                  </a:lnTo>
                  <a:lnTo>
                    <a:pt x="85" y="155"/>
                  </a:lnTo>
                  <a:lnTo>
                    <a:pt x="87" y="146"/>
                  </a:lnTo>
                  <a:lnTo>
                    <a:pt x="87" y="141"/>
                  </a:lnTo>
                  <a:lnTo>
                    <a:pt x="84" y="128"/>
                  </a:lnTo>
                  <a:lnTo>
                    <a:pt x="84" y="121"/>
                  </a:lnTo>
                  <a:lnTo>
                    <a:pt x="84" y="94"/>
                  </a:lnTo>
                  <a:lnTo>
                    <a:pt x="85" y="85"/>
                  </a:lnTo>
                  <a:lnTo>
                    <a:pt x="86" y="81"/>
                  </a:lnTo>
                  <a:lnTo>
                    <a:pt x="94" y="62"/>
                  </a:lnTo>
                  <a:lnTo>
                    <a:pt x="95" y="59"/>
                  </a:lnTo>
                  <a:lnTo>
                    <a:pt x="95" y="56"/>
                  </a:lnTo>
                  <a:lnTo>
                    <a:pt x="94" y="55"/>
                  </a:lnTo>
                  <a:lnTo>
                    <a:pt x="93" y="53"/>
                  </a:lnTo>
                  <a:lnTo>
                    <a:pt x="90" y="51"/>
                  </a:lnTo>
                  <a:lnTo>
                    <a:pt x="83" y="49"/>
                  </a:lnTo>
                  <a:lnTo>
                    <a:pt x="52" y="28"/>
                  </a:lnTo>
                  <a:lnTo>
                    <a:pt x="45" y="22"/>
                  </a:lnTo>
                  <a:lnTo>
                    <a:pt x="28" y="2"/>
                  </a:lnTo>
                  <a:lnTo>
                    <a:pt x="26" y="0"/>
                  </a:lnTo>
                  <a:lnTo>
                    <a:pt x="24" y="0"/>
                  </a:lnTo>
                  <a:lnTo>
                    <a:pt x="22" y="0"/>
                  </a:lnTo>
                  <a:close/>
                </a:path>
              </a:pathLst>
            </a:custGeom>
            <a:solidFill>
              <a:srgbClr val="DFBE9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2" name="Freeform 23"/>
            <p:cNvSpPr>
              <a:spLocks/>
            </p:cNvSpPr>
            <p:nvPr/>
          </p:nvSpPr>
          <p:spPr bwMode="auto">
            <a:xfrm flipH="1">
              <a:off x="8227702" y="5186092"/>
              <a:ext cx="73529" cy="115262"/>
            </a:xfrm>
            <a:custGeom>
              <a:avLst/>
              <a:gdLst/>
              <a:ahLst/>
              <a:cxnLst>
                <a:cxn ang="0">
                  <a:pos x="74" y="38"/>
                </a:cxn>
                <a:cxn ang="0">
                  <a:pos x="73" y="21"/>
                </a:cxn>
                <a:cxn ang="0">
                  <a:pos x="71" y="13"/>
                </a:cxn>
                <a:cxn ang="0">
                  <a:pos x="68" y="7"/>
                </a:cxn>
                <a:cxn ang="0">
                  <a:pos x="67" y="4"/>
                </a:cxn>
                <a:cxn ang="0">
                  <a:pos x="65" y="1"/>
                </a:cxn>
                <a:cxn ang="0">
                  <a:pos x="64" y="0"/>
                </a:cxn>
                <a:cxn ang="0">
                  <a:pos x="64" y="0"/>
                </a:cxn>
                <a:cxn ang="0">
                  <a:pos x="63" y="1"/>
                </a:cxn>
                <a:cxn ang="0">
                  <a:pos x="63" y="2"/>
                </a:cxn>
                <a:cxn ang="0">
                  <a:pos x="60" y="6"/>
                </a:cxn>
                <a:cxn ang="0">
                  <a:pos x="58" y="6"/>
                </a:cxn>
                <a:cxn ang="0">
                  <a:pos x="56" y="7"/>
                </a:cxn>
                <a:cxn ang="0">
                  <a:pos x="47" y="7"/>
                </a:cxn>
                <a:cxn ang="0">
                  <a:pos x="36" y="7"/>
                </a:cxn>
                <a:cxn ang="0">
                  <a:pos x="33" y="6"/>
                </a:cxn>
                <a:cxn ang="0">
                  <a:pos x="24" y="3"/>
                </a:cxn>
                <a:cxn ang="0">
                  <a:pos x="20" y="1"/>
                </a:cxn>
                <a:cxn ang="0">
                  <a:pos x="18" y="1"/>
                </a:cxn>
                <a:cxn ang="0">
                  <a:pos x="17" y="1"/>
                </a:cxn>
                <a:cxn ang="0">
                  <a:pos x="14" y="1"/>
                </a:cxn>
                <a:cxn ang="0">
                  <a:pos x="13" y="3"/>
                </a:cxn>
                <a:cxn ang="0">
                  <a:pos x="11" y="5"/>
                </a:cxn>
                <a:cxn ang="0">
                  <a:pos x="8" y="15"/>
                </a:cxn>
                <a:cxn ang="0">
                  <a:pos x="8" y="18"/>
                </a:cxn>
                <a:cxn ang="0">
                  <a:pos x="1" y="64"/>
                </a:cxn>
                <a:cxn ang="0">
                  <a:pos x="0" y="72"/>
                </a:cxn>
                <a:cxn ang="0">
                  <a:pos x="5" y="96"/>
                </a:cxn>
                <a:cxn ang="0">
                  <a:pos x="8" y="105"/>
                </a:cxn>
                <a:cxn ang="0">
                  <a:pos x="9" y="106"/>
                </a:cxn>
                <a:cxn ang="0">
                  <a:pos x="11" y="108"/>
                </a:cxn>
                <a:cxn ang="0">
                  <a:pos x="19" y="111"/>
                </a:cxn>
                <a:cxn ang="0">
                  <a:pos x="35" y="116"/>
                </a:cxn>
                <a:cxn ang="0">
                  <a:pos x="42" y="116"/>
                </a:cxn>
                <a:cxn ang="0">
                  <a:pos x="45" y="116"/>
                </a:cxn>
                <a:cxn ang="0">
                  <a:pos x="58" y="113"/>
                </a:cxn>
                <a:cxn ang="0">
                  <a:pos x="61" y="112"/>
                </a:cxn>
                <a:cxn ang="0">
                  <a:pos x="68" y="108"/>
                </a:cxn>
                <a:cxn ang="0">
                  <a:pos x="70" y="106"/>
                </a:cxn>
                <a:cxn ang="0">
                  <a:pos x="73" y="102"/>
                </a:cxn>
                <a:cxn ang="0">
                  <a:pos x="73" y="100"/>
                </a:cxn>
                <a:cxn ang="0">
                  <a:pos x="73" y="97"/>
                </a:cxn>
                <a:cxn ang="0">
                  <a:pos x="73" y="94"/>
                </a:cxn>
                <a:cxn ang="0">
                  <a:pos x="72" y="86"/>
                </a:cxn>
                <a:cxn ang="0">
                  <a:pos x="74" y="38"/>
                </a:cxn>
              </a:cxnLst>
              <a:rect l="0" t="0" r="r" b="b"/>
              <a:pathLst>
                <a:path w="74" h="116">
                  <a:moveTo>
                    <a:pt x="74" y="38"/>
                  </a:moveTo>
                  <a:lnTo>
                    <a:pt x="73" y="21"/>
                  </a:lnTo>
                  <a:lnTo>
                    <a:pt x="71" y="13"/>
                  </a:lnTo>
                  <a:lnTo>
                    <a:pt x="68" y="7"/>
                  </a:lnTo>
                  <a:lnTo>
                    <a:pt x="67" y="4"/>
                  </a:lnTo>
                  <a:lnTo>
                    <a:pt x="65" y="1"/>
                  </a:lnTo>
                  <a:lnTo>
                    <a:pt x="64" y="0"/>
                  </a:lnTo>
                  <a:lnTo>
                    <a:pt x="64" y="0"/>
                  </a:lnTo>
                  <a:lnTo>
                    <a:pt x="63" y="1"/>
                  </a:lnTo>
                  <a:lnTo>
                    <a:pt x="63" y="2"/>
                  </a:lnTo>
                  <a:lnTo>
                    <a:pt x="60" y="6"/>
                  </a:lnTo>
                  <a:lnTo>
                    <a:pt x="58" y="6"/>
                  </a:lnTo>
                  <a:lnTo>
                    <a:pt x="56" y="7"/>
                  </a:lnTo>
                  <a:lnTo>
                    <a:pt x="47" y="7"/>
                  </a:lnTo>
                  <a:lnTo>
                    <a:pt x="36" y="7"/>
                  </a:lnTo>
                  <a:lnTo>
                    <a:pt x="33" y="6"/>
                  </a:lnTo>
                  <a:lnTo>
                    <a:pt x="24" y="3"/>
                  </a:lnTo>
                  <a:lnTo>
                    <a:pt x="20" y="1"/>
                  </a:lnTo>
                  <a:lnTo>
                    <a:pt x="18" y="1"/>
                  </a:lnTo>
                  <a:lnTo>
                    <a:pt x="17" y="1"/>
                  </a:lnTo>
                  <a:lnTo>
                    <a:pt x="14" y="1"/>
                  </a:lnTo>
                  <a:lnTo>
                    <a:pt x="13" y="3"/>
                  </a:lnTo>
                  <a:lnTo>
                    <a:pt x="11" y="5"/>
                  </a:lnTo>
                  <a:lnTo>
                    <a:pt x="8" y="15"/>
                  </a:lnTo>
                  <a:lnTo>
                    <a:pt x="8" y="18"/>
                  </a:lnTo>
                  <a:lnTo>
                    <a:pt x="1" y="64"/>
                  </a:lnTo>
                  <a:lnTo>
                    <a:pt x="0" y="72"/>
                  </a:lnTo>
                  <a:lnTo>
                    <a:pt x="5" y="96"/>
                  </a:lnTo>
                  <a:lnTo>
                    <a:pt x="8" y="105"/>
                  </a:lnTo>
                  <a:lnTo>
                    <a:pt x="9" y="106"/>
                  </a:lnTo>
                  <a:lnTo>
                    <a:pt x="11" y="108"/>
                  </a:lnTo>
                  <a:lnTo>
                    <a:pt x="19" y="111"/>
                  </a:lnTo>
                  <a:lnTo>
                    <a:pt x="35" y="116"/>
                  </a:lnTo>
                  <a:lnTo>
                    <a:pt x="42" y="116"/>
                  </a:lnTo>
                  <a:lnTo>
                    <a:pt x="45" y="116"/>
                  </a:lnTo>
                  <a:lnTo>
                    <a:pt x="58" y="113"/>
                  </a:lnTo>
                  <a:lnTo>
                    <a:pt x="61" y="112"/>
                  </a:lnTo>
                  <a:lnTo>
                    <a:pt x="68" y="108"/>
                  </a:lnTo>
                  <a:lnTo>
                    <a:pt x="70" y="106"/>
                  </a:lnTo>
                  <a:lnTo>
                    <a:pt x="73" y="102"/>
                  </a:lnTo>
                  <a:lnTo>
                    <a:pt x="73" y="100"/>
                  </a:lnTo>
                  <a:lnTo>
                    <a:pt x="73" y="97"/>
                  </a:lnTo>
                  <a:lnTo>
                    <a:pt x="73" y="94"/>
                  </a:lnTo>
                  <a:lnTo>
                    <a:pt x="72" y="86"/>
                  </a:lnTo>
                  <a:lnTo>
                    <a:pt x="74" y="38"/>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3" name="Freeform 24"/>
            <p:cNvSpPr>
              <a:spLocks/>
            </p:cNvSpPr>
            <p:nvPr/>
          </p:nvSpPr>
          <p:spPr bwMode="auto">
            <a:xfrm flipH="1">
              <a:off x="8229690" y="5143366"/>
              <a:ext cx="45707" cy="38752"/>
            </a:xfrm>
            <a:custGeom>
              <a:avLst/>
              <a:gdLst/>
              <a:ahLst/>
              <a:cxnLst>
                <a:cxn ang="0">
                  <a:pos x="32" y="1"/>
                </a:cxn>
                <a:cxn ang="0">
                  <a:pos x="28" y="5"/>
                </a:cxn>
                <a:cxn ang="0">
                  <a:pos x="26" y="6"/>
                </a:cxn>
                <a:cxn ang="0">
                  <a:pos x="24" y="7"/>
                </a:cxn>
                <a:cxn ang="0">
                  <a:pos x="14" y="13"/>
                </a:cxn>
                <a:cxn ang="0">
                  <a:pos x="10" y="16"/>
                </a:cxn>
                <a:cxn ang="0">
                  <a:pos x="4" y="23"/>
                </a:cxn>
                <a:cxn ang="0">
                  <a:pos x="1" y="27"/>
                </a:cxn>
                <a:cxn ang="0">
                  <a:pos x="0" y="30"/>
                </a:cxn>
                <a:cxn ang="0">
                  <a:pos x="1" y="32"/>
                </a:cxn>
                <a:cxn ang="0">
                  <a:pos x="2" y="33"/>
                </a:cxn>
                <a:cxn ang="0">
                  <a:pos x="5" y="37"/>
                </a:cxn>
                <a:cxn ang="0">
                  <a:pos x="9" y="39"/>
                </a:cxn>
                <a:cxn ang="0">
                  <a:pos x="10" y="39"/>
                </a:cxn>
                <a:cxn ang="0">
                  <a:pos x="11" y="39"/>
                </a:cxn>
                <a:cxn ang="0">
                  <a:pos x="12" y="39"/>
                </a:cxn>
                <a:cxn ang="0">
                  <a:pos x="12" y="38"/>
                </a:cxn>
                <a:cxn ang="0">
                  <a:pos x="13" y="36"/>
                </a:cxn>
                <a:cxn ang="0">
                  <a:pos x="13" y="30"/>
                </a:cxn>
                <a:cxn ang="0">
                  <a:pos x="14" y="26"/>
                </a:cxn>
                <a:cxn ang="0">
                  <a:pos x="15" y="24"/>
                </a:cxn>
                <a:cxn ang="0">
                  <a:pos x="20" y="19"/>
                </a:cxn>
                <a:cxn ang="0">
                  <a:pos x="23" y="17"/>
                </a:cxn>
                <a:cxn ang="0">
                  <a:pos x="25" y="16"/>
                </a:cxn>
                <a:cxn ang="0">
                  <a:pos x="25" y="16"/>
                </a:cxn>
                <a:cxn ang="0">
                  <a:pos x="25" y="17"/>
                </a:cxn>
                <a:cxn ang="0">
                  <a:pos x="25" y="19"/>
                </a:cxn>
                <a:cxn ang="0">
                  <a:pos x="23" y="25"/>
                </a:cxn>
                <a:cxn ang="0">
                  <a:pos x="21" y="31"/>
                </a:cxn>
                <a:cxn ang="0">
                  <a:pos x="21" y="33"/>
                </a:cxn>
                <a:cxn ang="0">
                  <a:pos x="21" y="35"/>
                </a:cxn>
                <a:cxn ang="0">
                  <a:pos x="22" y="37"/>
                </a:cxn>
                <a:cxn ang="0">
                  <a:pos x="24" y="38"/>
                </a:cxn>
                <a:cxn ang="0">
                  <a:pos x="28" y="39"/>
                </a:cxn>
                <a:cxn ang="0">
                  <a:pos x="36" y="39"/>
                </a:cxn>
                <a:cxn ang="0">
                  <a:pos x="41" y="37"/>
                </a:cxn>
                <a:cxn ang="0">
                  <a:pos x="44" y="36"/>
                </a:cxn>
                <a:cxn ang="0">
                  <a:pos x="45" y="33"/>
                </a:cxn>
                <a:cxn ang="0">
                  <a:pos x="46" y="32"/>
                </a:cxn>
                <a:cxn ang="0">
                  <a:pos x="46" y="30"/>
                </a:cxn>
                <a:cxn ang="0">
                  <a:pos x="44" y="24"/>
                </a:cxn>
                <a:cxn ang="0">
                  <a:pos x="36" y="3"/>
                </a:cxn>
                <a:cxn ang="0">
                  <a:pos x="35" y="1"/>
                </a:cxn>
                <a:cxn ang="0">
                  <a:pos x="34" y="0"/>
                </a:cxn>
                <a:cxn ang="0">
                  <a:pos x="33" y="0"/>
                </a:cxn>
                <a:cxn ang="0">
                  <a:pos x="32" y="1"/>
                </a:cxn>
              </a:cxnLst>
              <a:rect l="0" t="0" r="r" b="b"/>
              <a:pathLst>
                <a:path w="46" h="39">
                  <a:moveTo>
                    <a:pt x="32" y="1"/>
                  </a:moveTo>
                  <a:lnTo>
                    <a:pt x="28" y="5"/>
                  </a:lnTo>
                  <a:lnTo>
                    <a:pt x="26" y="6"/>
                  </a:lnTo>
                  <a:lnTo>
                    <a:pt x="24" y="7"/>
                  </a:lnTo>
                  <a:lnTo>
                    <a:pt x="14" y="13"/>
                  </a:lnTo>
                  <a:lnTo>
                    <a:pt x="10" y="16"/>
                  </a:lnTo>
                  <a:lnTo>
                    <a:pt x="4" y="23"/>
                  </a:lnTo>
                  <a:lnTo>
                    <a:pt x="1" y="27"/>
                  </a:lnTo>
                  <a:lnTo>
                    <a:pt x="0" y="30"/>
                  </a:lnTo>
                  <a:lnTo>
                    <a:pt x="1" y="32"/>
                  </a:lnTo>
                  <a:lnTo>
                    <a:pt x="2" y="33"/>
                  </a:lnTo>
                  <a:lnTo>
                    <a:pt x="5" y="37"/>
                  </a:lnTo>
                  <a:lnTo>
                    <a:pt x="9" y="39"/>
                  </a:lnTo>
                  <a:lnTo>
                    <a:pt x="10" y="39"/>
                  </a:lnTo>
                  <a:lnTo>
                    <a:pt x="11" y="39"/>
                  </a:lnTo>
                  <a:lnTo>
                    <a:pt x="12" y="39"/>
                  </a:lnTo>
                  <a:lnTo>
                    <a:pt x="12" y="38"/>
                  </a:lnTo>
                  <a:lnTo>
                    <a:pt x="13" y="36"/>
                  </a:lnTo>
                  <a:lnTo>
                    <a:pt x="13" y="30"/>
                  </a:lnTo>
                  <a:lnTo>
                    <a:pt x="14" y="26"/>
                  </a:lnTo>
                  <a:lnTo>
                    <a:pt x="15" y="24"/>
                  </a:lnTo>
                  <a:lnTo>
                    <a:pt x="20" y="19"/>
                  </a:lnTo>
                  <a:lnTo>
                    <a:pt x="23" y="17"/>
                  </a:lnTo>
                  <a:lnTo>
                    <a:pt x="25" y="16"/>
                  </a:lnTo>
                  <a:lnTo>
                    <a:pt x="25" y="16"/>
                  </a:lnTo>
                  <a:lnTo>
                    <a:pt x="25" y="17"/>
                  </a:lnTo>
                  <a:lnTo>
                    <a:pt x="25" y="19"/>
                  </a:lnTo>
                  <a:lnTo>
                    <a:pt x="23" y="25"/>
                  </a:lnTo>
                  <a:lnTo>
                    <a:pt x="21" y="31"/>
                  </a:lnTo>
                  <a:lnTo>
                    <a:pt x="21" y="33"/>
                  </a:lnTo>
                  <a:lnTo>
                    <a:pt x="21" y="35"/>
                  </a:lnTo>
                  <a:lnTo>
                    <a:pt x="22" y="37"/>
                  </a:lnTo>
                  <a:lnTo>
                    <a:pt x="24" y="38"/>
                  </a:lnTo>
                  <a:lnTo>
                    <a:pt x="28" y="39"/>
                  </a:lnTo>
                  <a:lnTo>
                    <a:pt x="36" y="39"/>
                  </a:lnTo>
                  <a:lnTo>
                    <a:pt x="41" y="37"/>
                  </a:lnTo>
                  <a:lnTo>
                    <a:pt x="44" y="36"/>
                  </a:lnTo>
                  <a:lnTo>
                    <a:pt x="45" y="33"/>
                  </a:lnTo>
                  <a:lnTo>
                    <a:pt x="46" y="32"/>
                  </a:lnTo>
                  <a:lnTo>
                    <a:pt x="46" y="30"/>
                  </a:lnTo>
                  <a:lnTo>
                    <a:pt x="44" y="24"/>
                  </a:lnTo>
                  <a:lnTo>
                    <a:pt x="36" y="3"/>
                  </a:lnTo>
                  <a:lnTo>
                    <a:pt x="35" y="1"/>
                  </a:lnTo>
                  <a:lnTo>
                    <a:pt x="34" y="0"/>
                  </a:lnTo>
                  <a:lnTo>
                    <a:pt x="33" y="0"/>
                  </a:lnTo>
                  <a:lnTo>
                    <a:pt x="32" y="1"/>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 name="Freeform 25"/>
            <p:cNvSpPr>
              <a:spLocks/>
            </p:cNvSpPr>
            <p:nvPr/>
          </p:nvSpPr>
          <p:spPr bwMode="auto">
            <a:xfrm flipH="1">
              <a:off x="8159141" y="5163239"/>
              <a:ext cx="63593" cy="123211"/>
            </a:xfrm>
            <a:custGeom>
              <a:avLst/>
              <a:gdLst/>
              <a:ahLst/>
              <a:cxnLst>
                <a:cxn ang="0">
                  <a:pos x="60" y="13"/>
                </a:cxn>
                <a:cxn ang="0">
                  <a:pos x="59" y="12"/>
                </a:cxn>
                <a:cxn ang="0">
                  <a:pos x="57" y="13"/>
                </a:cxn>
                <a:cxn ang="0">
                  <a:pos x="55" y="13"/>
                </a:cxn>
                <a:cxn ang="0">
                  <a:pos x="53" y="15"/>
                </a:cxn>
                <a:cxn ang="0">
                  <a:pos x="48" y="17"/>
                </a:cxn>
                <a:cxn ang="0">
                  <a:pos x="46" y="18"/>
                </a:cxn>
                <a:cxn ang="0">
                  <a:pos x="44" y="18"/>
                </a:cxn>
                <a:cxn ang="0">
                  <a:pos x="40" y="18"/>
                </a:cxn>
                <a:cxn ang="0">
                  <a:pos x="36" y="16"/>
                </a:cxn>
                <a:cxn ang="0">
                  <a:pos x="29" y="11"/>
                </a:cxn>
                <a:cxn ang="0">
                  <a:pos x="25" y="8"/>
                </a:cxn>
                <a:cxn ang="0">
                  <a:pos x="21" y="2"/>
                </a:cxn>
                <a:cxn ang="0">
                  <a:pos x="20" y="0"/>
                </a:cxn>
                <a:cxn ang="0">
                  <a:pos x="19" y="0"/>
                </a:cxn>
                <a:cxn ang="0">
                  <a:pos x="18" y="0"/>
                </a:cxn>
                <a:cxn ang="0">
                  <a:pos x="17" y="2"/>
                </a:cxn>
                <a:cxn ang="0">
                  <a:pos x="16" y="4"/>
                </a:cxn>
                <a:cxn ang="0">
                  <a:pos x="13" y="24"/>
                </a:cxn>
                <a:cxn ang="0">
                  <a:pos x="4" y="52"/>
                </a:cxn>
                <a:cxn ang="0">
                  <a:pos x="0" y="89"/>
                </a:cxn>
                <a:cxn ang="0">
                  <a:pos x="0" y="106"/>
                </a:cxn>
                <a:cxn ang="0">
                  <a:pos x="0" y="109"/>
                </a:cxn>
                <a:cxn ang="0">
                  <a:pos x="0" y="111"/>
                </a:cxn>
                <a:cxn ang="0">
                  <a:pos x="1" y="112"/>
                </a:cxn>
                <a:cxn ang="0">
                  <a:pos x="3" y="116"/>
                </a:cxn>
                <a:cxn ang="0">
                  <a:pos x="10" y="120"/>
                </a:cxn>
                <a:cxn ang="0">
                  <a:pos x="23" y="124"/>
                </a:cxn>
                <a:cxn ang="0">
                  <a:pos x="29" y="124"/>
                </a:cxn>
                <a:cxn ang="0">
                  <a:pos x="35" y="123"/>
                </a:cxn>
                <a:cxn ang="0">
                  <a:pos x="41" y="120"/>
                </a:cxn>
                <a:cxn ang="0">
                  <a:pos x="47" y="116"/>
                </a:cxn>
                <a:cxn ang="0">
                  <a:pos x="49" y="113"/>
                </a:cxn>
                <a:cxn ang="0">
                  <a:pos x="51" y="110"/>
                </a:cxn>
                <a:cxn ang="0">
                  <a:pos x="52" y="107"/>
                </a:cxn>
                <a:cxn ang="0">
                  <a:pos x="52" y="103"/>
                </a:cxn>
                <a:cxn ang="0">
                  <a:pos x="52" y="74"/>
                </a:cxn>
                <a:cxn ang="0">
                  <a:pos x="59" y="44"/>
                </a:cxn>
                <a:cxn ang="0">
                  <a:pos x="61" y="39"/>
                </a:cxn>
                <a:cxn ang="0">
                  <a:pos x="63" y="29"/>
                </a:cxn>
                <a:cxn ang="0">
                  <a:pos x="64" y="18"/>
                </a:cxn>
                <a:cxn ang="0">
                  <a:pos x="62" y="14"/>
                </a:cxn>
                <a:cxn ang="0">
                  <a:pos x="60" y="13"/>
                </a:cxn>
              </a:cxnLst>
              <a:rect l="0" t="0" r="r" b="b"/>
              <a:pathLst>
                <a:path w="64" h="124">
                  <a:moveTo>
                    <a:pt x="60" y="13"/>
                  </a:moveTo>
                  <a:lnTo>
                    <a:pt x="59" y="12"/>
                  </a:lnTo>
                  <a:lnTo>
                    <a:pt x="57" y="13"/>
                  </a:lnTo>
                  <a:lnTo>
                    <a:pt x="55" y="13"/>
                  </a:lnTo>
                  <a:lnTo>
                    <a:pt x="53" y="15"/>
                  </a:lnTo>
                  <a:lnTo>
                    <a:pt x="48" y="17"/>
                  </a:lnTo>
                  <a:lnTo>
                    <a:pt x="46" y="18"/>
                  </a:lnTo>
                  <a:lnTo>
                    <a:pt x="44" y="18"/>
                  </a:lnTo>
                  <a:lnTo>
                    <a:pt x="40" y="18"/>
                  </a:lnTo>
                  <a:lnTo>
                    <a:pt x="36" y="16"/>
                  </a:lnTo>
                  <a:lnTo>
                    <a:pt x="29" y="11"/>
                  </a:lnTo>
                  <a:lnTo>
                    <a:pt x="25" y="8"/>
                  </a:lnTo>
                  <a:lnTo>
                    <a:pt x="21" y="2"/>
                  </a:lnTo>
                  <a:lnTo>
                    <a:pt x="20" y="0"/>
                  </a:lnTo>
                  <a:lnTo>
                    <a:pt x="19" y="0"/>
                  </a:lnTo>
                  <a:lnTo>
                    <a:pt x="18" y="0"/>
                  </a:lnTo>
                  <a:lnTo>
                    <a:pt x="17" y="2"/>
                  </a:lnTo>
                  <a:lnTo>
                    <a:pt x="16" y="4"/>
                  </a:lnTo>
                  <a:lnTo>
                    <a:pt x="13" y="24"/>
                  </a:lnTo>
                  <a:lnTo>
                    <a:pt x="4" y="52"/>
                  </a:lnTo>
                  <a:lnTo>
                    <a:pt x="0" y="89"/>
                  </a:lnTo>
                  <a:lnTo>
                    <a:pt x="0" y="106"/>
                  </a:lnTo>
                  <a:lnTo>
                    <a:pt x="0" y="109"/>
                  </a:lnTo>
                  <a:lnTo>
                    <a:pt x="0" y="111"/>
                  </a:lnTo>
                  <a:lnTo>
                    <a:pt x="1" y="112"/>
                  </a:lnTo>
                  <a:lnTo>
                    <a:pt x="3" y="116"/>
                  </a:lnTo>
                  <a:lnTo>
                    <a:pt x="10" y="120"/>
                  </a:lnTo>
                  <a:lnTo>
                    <a:pt x="23" y="124"/>
                  </a:lnTo>
                  <a:lnTo>
                    <a:pt x="29" y="124"/>
                  </a:lnTo>
                  <a:lnTo>
                    <a:pt x="35" y="123"/>
                  </a:lnTo>
                  <a:lnTo>
                    <a:pt x="41" y="120"/>
                  </a:lnTo>
                  <a:lnTo>
                    <a:pt x="47" y="116"/>
                  </a:lnTo>
                  <a:lnTo>
                    <a:pt x="49" y="113"/>
                  </a:lnTo>
                  <a:lnTo>
                    <a:pt x="51" y="110"/>
                  </a:lnTo>
                  <a:lnTo>
                    <a:pt x="52" y="107"/>
                  </a:lnTo>
                  <a:lnTo>
                    <a:pt x="52" y="103"/>
                  </a:lnTo>
                  <a:lnTo>
                    <a:pt x="52" y="74"/>
                  </a:lnTo>
                  <a:lnTo>
                    <a:pt x="59" y="44"/>
                  </a:lnTo>
                  <a:lnTo>
                    <a:pt x="61" y="39"/>
                  </a:lnTo>
                  <a:lnTo>
                    <a:pt x="63" y="29"/>
                  </a:lnTo>
                  <a:lnTo>
                    <a:pt x="64" y="18"/>
                  </a:lnTo>
                  <a:lnTo>
                    <a:pt x="62" y="14"/>
                  </a:lnTo>
                  <a:lnTo>
                    <a:pt x="60" y="13"/>
                  </a:lnTo>
                  <a:close/>
                </a:path>
              </a:pathLst>
            </a:custGeom>
            <a:solidFill>
              <a:srgbClr val="DFBE9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 name="Freeform 26"/>
            <p:cNvSpPr>
              <a:spLocks/>
            </p:cNvSpPr>
            <p:nvPr/>
          </p:nvSpPr>
          <p:spPr bwMode="auto">
            <a:xfrm flipH="1">
              <a:off x="8162122" y="5156283"/>
              <a:ext cx="30803" cy="16892"/>
            </a:xfrm>
            <a:custGeom>
              <a:avLst/>
              <a:gdLst/>
              <a:ahLst/>
              <a:cxnLst>
                <a:cxn ang="0">
                  <a:pos x="31" y="8"/>
                </a:cxn>
                <a:cxn ang="0">
                  <a:pos x="31" y="7"/>
                </a:cxn>
                <a:cxn ang="0">
                  <a:pos x="30" y="6"/>
                </a:cxn>
                <a:cxn ang="0">
                  <a:pos x="29" y="5"/>
                </a:cxn>
                <a:cxn ang="0">
                  <a:pos x="25" y="3"/>
                </a:cxn>
                <a:cxn ang="0">
                  <a:pos x="17" y="1"/>
                </a:cxn>
                <a:cxn ang="0">
                  <a:pos x="14" y="0"/>
                </a:cxn>
                <a:cxn ang="0">
                  <a:pos x="5" y="1"/>
                </a:cxn>
                <a:cxn ang="0">
                  <a:pos x="1" y="2"/>
                </a:cxn>
                <a:cxn ang="0">
                  <a:pos x="0" y="2"/>
                </a:cxn>
                <a:cxn ang="0">
                  <a:pos x="0" y="3"/>
                </a:cxn>
                <a:cxn ang="0">
                  <a:pos x="0" y="6"/>
                </a:cxn>
                <a:cxn ang="0">
                  <a:pos x="2" y="9"/>
                </a:cxn>
                <a:cxn ang="0">
                  <a:pos x="5" y="12"/>
                </a:cxn>
                <a:cxn ang="0">
                  <a:pos x="8" y="14"/>
                </a:cxn>
                <a:cxn ang="0">
                  <a:pos x="10" y="15"/>
                </a:cxn>
                <a:cxn ang="0">
                  <a:pos x="17" y="17"/>
                </a:cxn>
                <a:cxn ang="0">
                  <a:pos x="23" y="17"/>
                </a:cxn>
                <a:cxn ang="0">
                  <a:pos x="26" y="16"/>
                </a:cxn>
                <a:cxn ang="0">
                  <a:pos x="29" y="14"/>
                </a:cxn>
                <a:cxn ang="0">
                  <a:pos x="31" y="8"/>
                </a:cxn>
              </a:cxnLst>
              <a:rect l="0" t="0" r="r" b="b"/>
              <a:pathLst>
                <a:path w="31" h="17">
                  <a:moveTo>
                    <a:pt x="31" y="8"/>
                  </a:moveTo>
                  <a:lnTo>
                    <a:pt x="31" y="7"/>
                  </a:lnTo>
                  <a:lnTo>
                    <a:pt x="30" y="6"/>
                  </a:lnTo>
                  <a:lnTo>
                    <a:pt x="29" y="5"/>
                  </a:lnTo>
                  <a:lnTo>
                    <a:pt x="25" y="3"/>
                  </a:lnTo>
                  <a:lnTo>
                    <a:pt x="17" y="1"/>
                  </a:lnTo>
                  <a:lnTo>
                    <a:pt x="14" y="0"/>
                  </a:lnTo>
                  <a:lnTo>
                    <a:pt x="5" y="1"/>
                  </a:lnTo>
                  <a:lnTo>
                    <a:pt x="1" y="2"/>
                  </a:lnTo>
                  <a:lnTo>
                    <a:pt x="0" y="2"/>
                  </a:lnTo>
                  <a:lnTo>
                    <a:pt x="0" y="3"/>
                  </a:lnTo>
                  <a:lnTo>
                    <a:pt x="0" y="6"/>
                  </a:lnTo>
                  <a:lnTo>
                    <a:pt x="2" y="9"/>
                  </a:lnTo>
                  <a:lnTo>
                    <a:pt x="5" y="12"/>
                  </a:lnTo>
                  <a:lnTo>
                    <a:pt x="8" y="14"/>
                  </a:lnTo>
                  <a:lnTo>
                    <a:pt x="10" y="15"/>
                  </a:lnTo>
                  <a:lnTo>
                    <a:pt x="17" y="17"/>
                  </a:lnTo>
                  <a:lnTo>
                    <a:pt x="23" y="17"/>
                  </a:lnTo>
                  <a:lnTo>
                    <a:pt x="26" y="16"/>
                  </a:lnTo>
                  <a:lnTo>
                    <a:pt x="29" y="14"/>
                  </a:lnTo>
                  <a:lnTo>
                    <a:pt x="31" y="8"/>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 name="Freeform 27"/>
            <p:cNvSpPr>
              <a:spLocks/>
            </p:cNvSpPr>
            <p:nvPr/>
          </p:nvSpPr>
          <p:spPr bwMode="auto">
            <a:xfrm flipH="1">
              <a:off x="7984261" y="5143366"/>
              <a:ext cx="106319" cy="61605"/>
            </a:xfrm>
            <a:custGeom>
              <a:avLst/>
              <a:gdLst/>
              <a:ahLst/>
              <a:cxnLst>
                <a:cxn ang="0">
                  <a:pos x="100" y="0"/>
                </a:cxn>
                <a:cxn ang="0">
                  <a:pos x="99" y="0"/>
                </a:cxn>
                <a:cxn ang="0">
                  <a:pos x="99" y="1"/>
                </a:cxn>
                <a:cxn ang="0">
                  <a:pos x="98" y="2"/>
                </a:cxn>
                <a:cxn ang="0">
                  <a:pos x="97" y="3"/>
                </a:cxn>
                <a:cxn ang="0">
                  <a:pos x="57" y="30"/>
                </a:cxn>
                <a:cxn ang="0">
                  <a:pos x="39" y="36"/>
                </a:cxn>
                <a:cxn ang="0">
                  <a:pos x="3" y="42"/>
                </a:cxn>
                <a:cxn ang="0">
                  <a:pos x="1" y="43"/>
                </a:cxn>
                <a:cxn ang="0">
                  <a:pos x="0" y="44"/>
                </a:cxn>
                <a:cxn ang="0">
                  <a:pos x="1" y="45"/>
                </a:cxn>
                <a:cxn ang="0">
                  <a:pos x="5" y="49"/>
                </a:cxn>
                <a:cxn ang="0">
                  <a:pos x="16" y="56"/>
                </a:cxn>
                <a:cxn ang="0">
                  <a:pos x="22" y="59"/>
                </a:cxn>
                <a:cxn ang="0">
                  <a:pos x="35" y="62"/>
                </a:cxn>
                <a:cxn ang="0">
                  <a:pos x="42" y="62"/>
                </a:cxn>
                <a:cxn ang="0">
                  <a:pos x="55" y="61"/>
                </a:cxn>
                <a:cxn ang="0">
                  <a:pos x="83" y="52"/>
                </a:cxn>
                <a:cxn ang="0">
                  <a:pos x="97" y="44"/>
                </a:cxn>
                <a:cxn ang="0">
                  <a:pos x="102" y="40"/>
                </a:cxn>
                <a:cxn ang="0">
                  <a:pos x="105" y="36"/>
                </a:cxn>
                <a:cxn ang="0">
                  <a:pos x="107" y="31"/>
                </a:cxn>
                <a:cxn ang="0">
                  <a:pos x="107" y="28"/>
                </a:cxn>
                <a:cxn ang="0">
                  <a:pos x="107" y="24"/>
                </a:cxn>
                <a:cxn ang="0">
                  <a:pos x="104" y="10"/>
                </a:cxn>
                <a:cxn ang="0">
                  <a:pos x="101" y="1"/>
                </a:cxn>
                <a:cxn ang="0">
                  <a:pos x="100" y="0"/>
                </a:cxn>
              </a:cxnLst>
              <a:rect l="0" t="0" r="r" b="b"/>
              <a:pathLst>
                <a:path w="107" h="62">
                  <a:moveTo>
                    <a:pt x="100" y="0"/>
                  </a:moveTo>
                  <a:lnTo>
                    <a:pt x="99" y="0"/>
                  </a:lnTo>
                  <a:lnTo>
                    <a:pt x="99" y="1"/>
                  </a:lnTo>
                  <a:lnTo>
                    <a:pt x="98" y="2"/>
                  </a:lnTo>
                  <a:lnTo>
                    <a:pt x="97" y="3"/>
                  </a:lnTo>
                  <a:lnTo>
                    <a:pt x="57" y="30"/>
                  </a:lnTo>
                  <a:lnTo>
                    <a:pt x="39" y="36"/>
                  </a:lnTo>
                  <a:lnTo>
                    <a:pt x="3" y="42"/>
                  </a:lnTo>
                  <a:lnTo>
                    <a:pt x="1" y="43"/>
                  </a:lnTo>
                  <a:lnTo>
                    <a:pt x="0" y="44"/>
                  </a:lnTo>
                  <a:lnTo>
                    <a:pt x="1" y="45"/>
                  </a:lnTo>
                  <a:lnTo>
                    <a:pt x="5" y="49"/>
                  </a:lnTo>
                  <a:lnTo>
                    <a:pt x="16" y="56"/>
                  </a:lnTo>
                  <a:lnTo>
                    <a:pt x="22" y="59"/>
                  </a:lnTo>
                  <a:lnTo>
                    <a:pt x="35" y="62"/>
                  </a:lnTo>
                  <a:lnTo>
                    <a:pt x="42" y="62"/>
                  </a:lnTo>
                  <a:lnTo>
                    <a:pt x="55" y="61"/>
                  </a:lnTo>
                  <a:lnTo>
                    <a:pt x="83" y="52"/>
                  </a:lnTo>
                  <a:lnTo>
                    <a:pt x="97" y="44"/>
                  </a:lnTo>
                  <a:lnTo>
                    <a:pt x="102" y="40"/>
                  </a:lnTo>
                  <a:lnTo>
                    <a:pt x="105" y="36"/>
                  </a:lnTo>
                  <a:lnTo>
                    <a:pt x="107" y="31"/>
                  </a:lnTo>
                  <a:lnTo>
                    <a:pt x="107" y="28"/>
                  </a:lnTo>
                  <a:lnTo>
                    <a:pt x="107" y="24"/>
                  </a:lnTo>
                  <a:lnTo>
                    <a:pt x="104" y="10"/>
                  </a:lnTo>
                  <a:lnTo>
                    <a:pt x="101" y="1"/>
                  </a:lnTo>
                  <a:lnTo>
                    <a:pt x="100" y="0"/>
                  </a:lnTo>
                  <a:close/>
                </a:path>
              </a:pathLst>
            </a:custGeom>
            <a:solidFill>
              <a:srgbClr val="DFBE9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 name="Freeform 28"/>
            <p:cNvSpPr>
              <a:spLocks/>
            </p:cNvSpPr>
            <p:nvPr/>
          </p:nvSpPr>
          <p:spPr bwMode="auto">
            <a:xfrm flipH="1">
              <a:off x="8070708" y="5188080"/>
              <a:ext cx="31796" cy="107313"/>
            </a:xfrm>
            <a:custGeom>
              <a:avLst/>
              <a:gdLst/>
              <a:ahLst/>
              <a:cxnLst>
                <a:cxn ang="0">
                  <a:pos x="28" y="18"/>
                </a:cxn>
                <a:cxn ang="0">
                  <a:pos x="28" y="17"/>
                </a:cxn>
                <a:cxn ang="0">
                  <a:pos x="26" y="16"/>
                </a:cxn>
                <a:cxn ang="0">
                  <a:pos x="25" y="16"/>
                </a:cxn>
                <a:cxn ang="0">
                  <a:pos x="22" y="17"/>
                </a:cxn>
                <a:cxn ang="0">
                  <a:pos x="21" y="17"/>
                </a:cxn>
                <a:cxn ang="0">
                  <a:pos x="19" y="16"/>
                </a:cxn>
                <a:cxn ang="0">
                  <a:pos x="17" y="15"/>
                </a:cxn>
                <a:cxn ang="0">
                  <a:pos x="16" y="11"/>
                </a:cxn>
                <a:cxn ang="0">
                  <a:pos x="10" y="2"/>
                </a:cxn>
                <a:cxn ang="0">
                  <a:pos x="9" y="1"/>
                </a:cxn>
                <a:cxn ang="0">
                  <a:pos x="8" y="0"/>
                </a:cxn>
                <a:cxn ang="0">
                  <a:pos x="8" y="0"/>
                </a:cxn>
                <a:cxn ang="0">
                  <a:pos x="7" y="1"/>
                </a:cxn>
                <a:cxn ang="0">
                  <a:pos x="6" y="2"/>
                </a:cxn>
                <a:cxn ang="0">
                  <a:pos x="5" y="4"/>
                </a:cxn>
                <a:cxn ang="0">
                  <a:pos x="0" y="68"/>
                </a:cxn>
                <a:cxn ang="0">
                  <a:pos x="0" y="96"/>
                </a:cxn>
                <a:cxn ang="0">
                  <a:pos x="1" y="103"/>
                </a:cxn>
                <a:cxn ang="0">
                  <a:pos x="2" y="104"/>
                </a:cxn>
                <a:cxn ang="0">
                  <a:pos x="5" y="104"/>
                </a:cxn>
                <a:cxn ang="0">
                  <a:pos x="9" y="105"/>
                </a:cxn>
                <a:cxn ang="0">
                  <a:pos x="15" y="107"/>
                </a:cxn>
                <a:cxn ang="0">
                  <a:pos x="20" y="108"/>
                </a:cxn>
                <a:cxn ang="0">
                  <a:pos x="26" y="107"/>
                </a:cxn>
                <a:cxn ang="0">
                  <a:pos x="29" y="105"/>
                </a:cxn>
                <a:cxn ang="0">
                  <a:pos x="30" y="104"/>
                </a:cxn>
                <a:cxn ang="0">
                  <a:pos x="31" y="103"/>
                </a:cxn>
                <a:cxn ang="0">
                  <a:pos x="31" y="101"/>
                </a:cxn>
                <a:cxn ang="0">
                  <a:pos x="32" y="99"/>
                </a:cxn>
                <a:cxn ang="0">
                  <a:pos x="32" y="92"/>
                </a:cxn>
                <a:cxn ang="0">
                  <a:pos x="29" y="64"/>
                </a:cxn>
                <a:cxn ang="0">
                  <a:pos x="29" y="24"/>
                </a:cxn>
                <a:cxn ang="0">
                  <a:pos x="28" y="18"/>
                </a:cxn>
              </a:cxnLst>
              <a:rect l="0" t="0" r="r" b="b"/>
              <a:pathLst>
                <a:path w="32" h="108">
                  <a:moveTo>
                    <a:pt x="28" y="18"/>
                  </a:moveTo>
                  <a:lnTo>
                    <a:pt x="28" y="17"/>
                  </a:lnTo>
                  <a:lnTo>
                    <a:pt x="26" y="16"/>
                  </a:lnTo>
                  <a:lnTo>
                    <a:pt x="25" y="16"/>
                  </a:lnTo>
                  <a:lnTo>
                    <a:pt x="22" y="17"/>
                  </a:lnTo>
                  <a:lnTo>
                    <a:pt x="21" y="17"/>
                  </a:lnTo>
                  <a:lnTo>
                    <a:pt x="19" y="16"/>
                  </a:lnTo>
                  <a:lnTo>
                    <a:pt x="17" y="15"/>
                  </a:lnTo>
                  <a:lnTo>
                    <a:pt x="16" y="11"/>
                  </a:lnTo>
                  <a:lnTo>
                    <a:pt x="10" y="2"/>
                  </a:lnTo>
                  <a:lnTo>
                    <a:pt x="9" y="1"/>
                  </a:lnTo>
                  <a:lnTo>
                    <a:pt x="8" y="0"/>
                  </a:lnTo>
                  <a:lnTo>
                    <a:pt x="8" y="0"/>
                  </a:lnTo>
                  <a:lnTo>
                    <a:pt x="7" y="1"/>
                  </a:lnTo>
                  <a:lnTo>
                    <a:pt x="6" y="2"/>
                  </a:lnTo>
                  <a:lnTo>
                    <a:pt x="5" y="4"/>
                  </a:lnTo>
                  <a:lnTo>
                    <a:pt x="0" y="68"/>
                  </a:lnTo>
                  <a:lnTo>
                    <a:pt x="0" y="96"/>
                  </a:lnTo>
                  <a:lnTo>
                    <a:pt x="1" y="103"/>
                  </a:lnTo>
                  <a:lnTo>
                    <a:pt x="2" y="104"/>
                  </a:lnTo>
                  <a:lnTo>
                    <a:pt x="5" y="104"/>
                  </a:lnTo>
                  <a:lnTo>
                    <a:pt x="9" y="105"/>
                  </a:lnTo>
                  <a:lnTo>
                    <a:pt x="15" y="107"/>
                  </a:lnTo>
                  <a:lnTo>
                    <a:pt x="20" y="108"/>
                  </a:lnTo>
                  <a:lnTo>
                    <a:pt x="26" y="107"/>
                  </a:lnTo>
                  <a:lnTo>
                    <a:pt x="29" y="105"/>
                  </a:lnTo>
                  <a:lnTo>
                    <a:pt x="30" y="104"/>
                  </a:lnTo>
                  <a:lnTo>
                    <a:pt x="31" y="103"/>
                  </a:lnTo>
                  <a:lnTo>
                    <a:pt x="31" y="101"/>
                  </a:lnTo>
                  <a:lnTo>
                    <a:pt x="32" y="99"/>
                  </a:lnTo>
                  <a:lnTo>
                    <a:pt x="32" y="92"/>
                  </a:lnTo>
                  <a:lnTo>
                    <a:pt x="29" y="64"/>
                  </a:lnTo>
                  <a:lnTo>
                    <a:pt x="29" y="24"/>
                  </a:lnTo>
                  <a:lnTo>
                    <a:pt x="28" y="18"/>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 name="Freeform 29"/>
            <p:cNvSpPr>
              <a:spLocks/>
            </p:cNvSpPr>
            <p:nvPr/>
          </p:nvSpPr>
          <p:spPr bwMode="auto">
            <a:xfrm flipH="1">
              <a:off x="7991217" y="5193048"/>
              <a:ext cx="78498" cy="93402"/>
            </a:xfrm>
            <a:custGeom>
              <a:avLst/>
              <a:gdLst/>
              <a:ahLst/>
              <a:cxnLst>
                <a:cxn ang="0">
                  <a:pos x="76" y="0"/>
                </a:cxn>
                <a:cxn ang="0">
                  <a:pos x="73" y="3"/>
                </a:cxn>
                <a:cxn ang="0">
                  <a:pos x="54" y="13"/>
                </a:cxn>
                <a:cxn ang="0">
                  <a:pos x="42" y="17"/>
                </a:cxn>
                <a:cxn ang="0">
                  <a:pos x="22" y="20"/>
                </a:cxn>
                <a:cxn ang="0">
                  <a:pos x="16" y="19"/>
                </a:cxn>
                <a:cxn ang="0">
                  <a:pos x="10" y="17"/>
                </a:cxn>
                <a:cxn ang="0">
                  <a:pos x="7" y="15"/>
                </a:cxn>
                <a:cxn ang="0">
                  <a:pos x="5" y="15"/>
                </a:cxn>
                <a:cxn ang="0">
                  <a:pos x="3" y="15"/>
                </a:cxn>
                <a:cxn ang="0">
                  <a:pos x="1" y="16"/>
                </a:cxn>
                <a:cxn ang="0">
                  <a:pos x="0" y="20"/>
                </a:cxn>
                <a:cxn ang="0">
                  <a:pos x="4" y="39"/>
                </a:cxn>
                <a:cxn ang="0">
                  <a:pos x="4" y="47"/>
                </a:cxn>
                <a:cxn ang="0">
                  <a:pos x="3" y="79"/>
                </a:cxn>
                <a:cxn ang="0">
                  <a:pos x="4" y="84"/>
                </a:cxn>
                <a:cxn ang="0">
                  <a:pos x="6" y="89"/>
                </a:cxn>
                <a:cxn ang="0">
                  <a:pos x="8" y="92"/>
                </a:cxn>
                <a:cxn ang="0">
                  <a:pos x="10" y="94"/>
                </a:cxn>
                <a:cxn ang="0">
                  <a:pos x="13" y="94"/>
                </a:cxn>
                <a:cxn ang="0">
                  <a:pos x="19" y="89"/>
                </a:cxn>
                <a:cxn ang="0">
                  <a:pos x="27" y="85"/>
                </a:cxn>
                <a:cxn ang="0">
                  <a:pos x="32" y="83"/>
                </a:cxn>
                <a:cxn ang="0">
                  <a:pos x="60" y="68"/>
                </a:cxn>
                <a:cxn ang="0">
                  <a:pos x="65" y="62"/>
                </a:cxn>
                <a:cxn ang="0">
                  <a:pos x="71" y="45"/>
                </a:cxn>
                <a:cxn ang="0">
                  <a:pos x="79" y="6"/>
                </a:cxn>
                <a:cxn ang="0">
                  <a:pos x="79" y="2"/>
                </a:cxn>
                <a:cxn ang="0">
                  <a:pos x="78" y="1"/>
                </a:cxn>
                <a:cxn ang="0">
                  <a:pos x="77" y="0"/>
                </a:cxn>
                <a:cxn ang="0">
                  <a:pos x="76" y="0"/>
                </a:cxn>
              </a:cxnLst>
              <a:rect l="0" t="0" r="r" b="b"/>
              <a:pathLst>
                <a:path w="79" h="94">
                  <a:moveTo>
                    <a:pt x="76" y="0"/>
                  </a:moveTo>
                  <a:lnTo>
                    <a:pt x="73" y="3"/>
                  </a:lnTo>
                  <a:lnTo>
                    <a:pt x="54" y="13"/>
                  </a:lnTo>
                  <a:lnTo>
                    <a:pt x="42" y="17"/>
                  </a:lnTo>
                  <a:lnTo>
                    <a:pt x="22" y="20"/>
                  </a:lnTo>
                  <a:lnTo>
                    <a:pt x="16" y="19"/>
                  </a:lnTo>
                  <a:lnTo>
                    <a:pt x="10" y="17"/>
                  </a:lnTo>
                  <a:lnTo>
                    <a:pt x="7" y="15"/>
                  </a:lnTo>
                  <a:lnTo>
                    <a:pt x="5" y="15"/>
                  </a:lnTo>
                  <a:lnTo>
                    <a:pt x="3" y="15"/>
                  </a:lnTo>
                  <a:lnTo>
                    <a:pt x="1" y="16"/>
                  </a:lnTo>
                  <a:lnTo>
                    <a:pt x="0" y="20"/>
                  </a:lnTo>
                  <a:lnTo>
                    <a:pt x="4" y="39"/>
                  </a:lnTo>
                  <a:lnTo>
                    <a:pt x="4" y="47"/>
                  </a:lnTo>
                  <a:lnTo>
                    <a:pt x="3" y="79"/>
                  </a:lnTo>
                  <a:lnTo>
                    <a:pt x="4" y="84"/>
                  </a:lnTo>
                  <a:lnTo>
                    <a:pt x="6" y="89"/>
                  </a:lnTo>
                  <a:lnTo>
                    <a:pt x="8" y="92"/>
                  </a:lnTo>
                  <a:lnTo>
                    <a:pt x="10" y="94"/>
                  </a:lnTo>
                  <a:lnTo>
                    <a:pt x="13" y="94"/>
                  </a:lnTo>
                  <a:lnTo>
                    <a:pt x="19" y="89"/>
                  </a:lnTo>
                  <a:lnTo>
                    <a:pt x="27" y="85"/>
                  </a:lnTo>
                  <a:lnTo>
                    <a:pt x="32" y="83"/>
                  </a:lnTo>
                  <a:lnTo>
                    <a:pt x="60" y="68"/>
                  </a:lnTo>
                  <a:lnTo>
                    <a:pt x="65" y="62"/>
                  </a:lnTo>
                  <a:lnTo>
                    <a:pt x="71" y="45"/>
                  </a:lnTo>
                  <a:lnTo>
                    <a:pt x="79" y="6"/>
                  </a:lnTo>
                  <a:lnTo>
                    <a:pt x="79" y="2"/>
                  </a:lnTo>
                  <a:lnTo>
                    <a:pt x="78" y="1"/>
                  </a:lnTo>
                  <a:lnTo>
                    <a:pt x="77" y="0"/>
                  </a:lnTo>
                  <a:lnTo>
                    <a:pt x="76" y="0"/>
                  </a:lnTo>
                  <a:close/>
                </a:path>
              </a:pathLst>
            </a:custGeom>
            <a:solidFill>
              <a:srgbClr val="DFBE9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 name="Freeform 30"/>
            <p:cNvSpPr>
              <a:spLocks/>
            </p:cNvSpPr>
            <p:nvPr/>
          </p:nvSpPr>
          <p:spPr bwMode="auto">
            <a:xfrm flipH="1">
              <a:off x="7932592" y="5097659"/>
              <a:ext cx="48688" cy="95389"/>
            </a:xfrm>
            <a:custGeom>
              <a:avLst/>
              <a:gdLst/>
              <a:ahLst/>
              <a:cxnLst>
                <a:cxn ang="0">
                  <a:pos x="20" y="0"/>
                </a:cxn>
                <a:cxn ang="0">
                  <a:pos x="19" y="0"/>
                </a:cxn>
                <a:cxn ang="0">
                  <a:pos x="19" y="1"/>
                </a:cxn>
                <a:cxn ang="0">
                  <a:pos x="25" y="8"/>
                </a:cxn>
                <a:cxn ang="0">
                  <a:pos x="27" y="10"/>
                </a:cxn>
                <a:cxn ang="0">
                  <a:pos x="28" y="12"/>
                </a:cxn>
                <a:cxn ang="0">
                  <a:pos x="28" y="14"/>
                </a:cxn>
                <a:cxn ang="0">
                  <a:pos x="28" y="16"/>
                </a:cxn>
                <a:cxn ang="0">
                  <a:pos x="27" y="19"/>
                </a:cxn>
                <a:cxn ang="0">
                  <a:pos x="20" y="28"/>
                </a:cxn>
                <a:cxn ang="0">
                  <a:pos x="17" y="32"/>
                </a:cxn>
                <a:cxn ang="0">
                  <a:pos x="15" y="33"/>
                </a:cxn>
                <a:cxn ang="0">
                  <a:pos x="14" y="34"/>
                </a:cxn>
                <a:cxn ang="0">
                  <a:pos x="9" y="36"/>
                </a:cxn>
                <a:cxn ang="0">
                  <a:pos x="6" y="37"/>
                </a:cxn>
                <a:cxn ang="0">
                  <a:pos x="3" y="37"/>
                </a:cxn>
                <a:cxn ang="0">
                  <a:pos x="2" y="39"/>
                </a:cxn>
                <a:cxn ang="0">
                  <a:pos x="1" y="40"/>
                </a:cxn>
                <a:cxn ang="0">
                  <a:pos x="0" y="42"/>
                </a:cxn>
                <a:cxn ang="0">
                  <a:pos x="1" y="44"/>
                </a:cxn>
                <a:cxn ang="0">
                  <a:pos x="6" y="58"/>
                </a:cxn>
                <a:cxn ang="0">
                  <a:pos x="7" y="64"/>
                </a:cxn>
                <a:cxn ang="0">
                  <a:pos x="8" y="88"/>
                </a:cxn>
                <a:cxn ang="0">
                  <a:pos x="7" y="92"/>
                </a:cxn>
                <a:cxn ang="0">
                  <a:pos x="6" y="95"/>
                </a:cxn>
                <a:cxn ang="0">
                  <a:pos x="5" y="96"/>
                </a:cxn>
                <a:cxn ang="0">
                  <a:pos x="6" y="96"/>
                </a:cxn>
                <a:cxn ang="0">
                  <a:pos x="8" y="96"/>
                </a:cxn>
                <a:cxn ang="0">
                  <a:pos x="9" y="95"/>
                </a:cxn>
                <a:cxn ang="0">
                  <a:pos x="14" y="91"/>
                </a:cxn>
                <a:cxn ang="0">
                  <a:pos x="18" y="86"/>
                </a:cxn>
                <a:cxn ang="0">
                  <a:pos x="35" y="75"/>
                </a:cxn>
                <a:cxn ang="0">
                  <a:pos x="41" y="68"/>
                </a:cxn>
                <a:cxn ang="0">
                  <a:pos x="48" y="53"/>
                </a:cxn>
                <a:cxn ang="0">
                  <a:pos x="49" y="42"/>
                </a:cxn>
                <a:cxn ang="0">
                  <a:pos x="49" y="32"/>
                </a:cxn>
                <a:cxn ang="0">
                  <a:pos x="46" y="21"/>
                </a:cxn>
                <a:cxn ang="0">
                  <a:pos x="39" y="10"/>
                </a:cxn>
                <a:cxn ang="0">
                  <a:pos x="37" y="9"/>
                </a:cxn>
                <a:cxn ang="0">
                  <a:pos x="22" y="1"/>
                </a:cxn>
                <a:cxn ang="0">
                  <a:pos x="20" y="0"/>
                </a:cxn>
              </a:cxnLst>
              <a:rect l="0" t="0" r="r" b="b"/>
              <a:pathLst>
                <a:path w="49" h="96">
                  <a:moveTo>
                    <a:pt x="20" y="0"/>
                  </a:moveTo>
                  <a:lnTo>
                    <a:pt x="19" y="0"/>
                  </a:lnTo>
                  <a:lnTo>
                    <a:pt x="19" y="1"/>
                  </a:lnTo>
                  <a:lnTo>
                    <a:pt x="25" y="8"/>
                  </a:lnTo>
                  <a:lnTo>
                    <a:pt x="27" y="10"/>
                  </a:lnTo>
                  <a:lnTo>
                    <a:pt x="28" y="12"/>
                  </a:lnTo>
                  <a:lnTo>
                    <a:pt x="28" y="14"/>
                  </a:lnTo>
                  <a:lnTo>
                    <a:pt x="28" y="16"/>
                  </a:lnTo>
                  <a:lnTo>
                    <a:pt x="27" y="19"/>
                  </a:lnTo>
                  <a:lnTo>
                    <a:pt x="20" y="28"/>
                  </a:lnTo>
                  <a:lnTo>
                    <a:pt x="17" y="32"/>
                  </a:lnTo>
                  <a:lnTo>
                    <a:pt x="15" y="33"/>
                  </a:lnTo>
                  <a:lnTo>
                    <a:pt x="14" y="34"/>
                  </a:lnTo>
                  <a:lnTo>
                    <a:pt x="9" y="36"/>
                  </a:lnTo>
                  <a:lnTo>
                    <a:pt x="6" y="37"/>
                  </a:lnTo>
                  <a:lnTo>
                    <a:pt x="3" y="37"/>
                  </a:lnTo>
                  <a:lnTo>
                    <a:pt x="2" y="39"/>
                  </a:lnTo>
                  <a:lnTo>
                    <a:pt x="1" y="40"/>
                  </a:lnTo>
                  <a:lnTo>
                    <a:pt x="0" y="42"/>
                  </a:lnTo>
                  <a:lnTo>
                    <a:pt x="1" y="44"/>
                  </a:lnTo>
                  <a:lnTo>
                    <a:pt x="6" y="58"/>
                  </a:lnTo>
                  <a:lnTo>
                    <a:pt x="7" y="64"/>
                  </a:lnTo>
                  <a:lnTo>
                    <a:pt x="8" y="88"/>
                  </a:lnTo>
                  <a:lnTo>
                    <a:pt x="7" y="92"/>
                  </a:lnTo>
                  <a:lnTo>
                    <a:pt x="6" y="95"/>
                  </a:lnTo>
                  <a:lnTo>
                    <a:pt x="5" y="96"/>
                  </a:lnTo>
                  <a:lnTo>
                    <a:pt x="6" y="96"/>
                  </a:lnTo>
                  <a:lnTo>
                    <a:pt x="8" y="96"/>
                  </a:lnTo>
                  <a:lnTo>
                    <a:pt x="9" y="95"/>
                  </a:lnTo>
                  <a:lnTo>
                    <a:pt x="14" y="91"/>
                  </a:lnTo>
                  <a:lnTo>
                    <a:pt x="18" y="86"/>
                  </a:lnTo>
                  <a:lnTo>
                    <a:pt x="35" y="75"/>
                  </a:lnTo>
                  <a:lnTo>
                    <a:pt x="41" y="68"/>
                  </a:lnTo>
                  <a:lnTo>
                    <a:pt x="48" y="53"/>
                  </a:lnTo>
                  <a:lnTo>
                    <a:pt x="49" y="42"/>
                  </a:lnTo>
                  <a:lnTo>
                    <a:pt x="49" y="32"/>
                  </a:lnTo>
                  <a:lnTo>
                    <a:pt x="46" y="21"/>
                  </a:lnTo>
                  <a:lnTo>
                    <a:pt x="39" y="10"/>
                  </a:lnTo>
                  <a:lnTo>
                    <a:pt x="37" y="9"/>
                  </a:lnTo>
                  <a:lnTo>
                    <a:pt x="22" y="1"/>
                  </a:lnTo>
                  <a:lnTo>
                    <a:pt x="20" y="0"/>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0" name="Freeform 31"/>
            <p:cNvSpPr>
              <a:spLocks/>
            </p:cNvSpPr>
            <p:nvPr/>
          </p:nvSpPr>
          <p:spPr bwMode="auto">
            <a:xfrm flipH="1">
              <a:off x="8103498" y="5184105"/>
              <a:ext cx="59618" cy="76510"/>
            </a:xfrm>
            <a:custGeom>
              <a:avLst/>
              <a:gdLst/>
              <a:ahLst/>
              <a:cxnLst>
                <a:cxn ang="0">
                  <a:pos x="56" y="6"/>
                </a:cxn>
                <a:cxn ang="0">
                  <a:pos x="43" y="9"/>
                </a:cxn>
                <a:cxn ang="0">
                  <a:pos x="36" y="9"/>
                </a:cxn>
                <a:cxn ang="0">
                  <a:pos x="30" y="7"/>
                </a:cxn>
                <a:cxn ang="0">
                  <a:pos x="21" y="1"/>
                </a:cxn>
                <a:cxn ang="0">
                  <a:pos x="15" y="0"/>
                </a:cxn>
                <a:cxn ang="0">
                  <a:pos x="13" y="1"/>
                </a:cxn>
                <a:cxn ang="0">
                  <a:pos x="11" y="4"/>
                </a:cxn>
                <a:cxn ang="0">
                  <a:pos x="10" y="9"/>
                </a:cxn>
                <a:cxn ang="0">
                  <a:pos x="7" y="20"/>
                </a:cxn>
                <a:cxn ang="0">
                  <a:pos x="5" y="38"/>
                </a:cxn>
                <a:cxn ang="0">
                  <a:pos x="0" y="65"/>
                </a:cxn>
                <a:cxn ang="0">
                  <a:pos x="0" y="70"/>
                </a:cxn>
                <a:cxn ang="0">
                  <a:pos x="1" y="70"/>
                </a:cxn>
                <a:cxn ang="0">
                  <a:pos x="2" y="71"/>
                </a:cxn>
                <a:cxn ang="0">
                  <a:pos x="4" y="72"/>
                </a:cxn>
                <a:cxn ang="0">
                  <a:pos x="6" y="73"/>
                </a:cxn>
                <a:cxn ang="0">
                  <a:pos x="9" y="74"/>
                </a:cxn>
                <a:cxn ang="0">
                  <a:pos x="38" y="77"/>
                </a:cxn>
                <a:cxn ang="0">
                  <a:pos x="47" y="77"/>
                </a:cxn>
                <a:cxn ang="0">
                  <a:pos x="51" y="76"/>
                </a:cxn>
                <a:cxn ang="0">
                  <a:pos x="54" y="74"/>
                </a:cxn>
                <a:cxn ang="0">
                  <a:pos x="55" y="73"/>
                </a:cxn>
                <a:cxn ang="0">
                  <a:pos x="56" y="70"/>
                </a:cxn>
                <a:cxn ang="0">
                  <a:pos x="56" y="67"/>
                </a:cxn>
                <a:cxn ang="0">
                  <a:pos x="55" y="58"/>
                </a:cxn>
                <a:cxn ang="0">
                  <a:pos x="55" y="26"/>
                </a:cxn>
                <a:cxn ang="0">
                  <a:pos x="56" y="23"/>
                </a:cxn>
                <a:cxn ang="0">
                  <a:pos x="60" y="12"/>
                </a:cxn>
                <a:cxn ang="0">
                  <a:pos x="60" y="10"/>
                </a:cxn>
                <a:cxn ang="0">
                  <a:pos x="60" y="8"/>
                </a:cxn>
                <a:cxn ang="0">
                  <a:pos x="60" y="7"/>
                </a:cxn>
                <a:cxn ang="0">
                  <a:pos x="58" y="6"/>
                </a:cxn>
                <a:cxn ang="0">
                  <a:pos x="56" y="6"/>
                </a:cxn>
              </a:cxnLst>
              <a:rect l="0" t="0" r="r" b="b"/>
              <a:pathLst>
                <a:path w="60" h="77">
                  <a:moveTo>
                    <a:pt x="56" y="6"/>
                  </a:moveTo>
                  <a:lnTo>
                    <a:pt x="43" y="9"/>
                  </a:lnTo>
                  <a:lnTo>
                    <a:pt x="36" y="9"/>
                  </a:lnTo>
                  <a:lnTo>
                    <a:pt x="30" y="7"/>
                  </a:lnTo>
                  <a:lnTo>
                    <a:pt x="21" y="1"/>
                  </a:lnTo>
                  <a:lnTo>
                    <a:pt x="15" y="0"/>
                  </a:lnTo>
                  <a:lnTo>
                    <a:pt x="13" y="1"/>
                  </a:lnTo>
                  <a:lnTo>
                    <a:pt x="11" y="4"/>
                  </a:lnTo>
                  <a:lnTo>
                    <a:pt x="10" y="9"/>
                  </a:lnTo>
                  <a:lnTo>
                    <a:pt x="7" y="20"/>
                  </a:lnTo>
                  <a:lnTo>
                    <a:pt x="5" y="38"/>
                  </a:lnTo>
                  <a:lnTo>
                    <a:pt x="0" y="65"/>
                  </a:lnTo>
                  <a:lnTo>
                    <a:pt x="0" y="70"/>
                  </a:lnTo>
                  <a:lnTo>
                    <a:pt x="1" y="70"/>
                  </a:lnTo>
                  <a:lnTo>
                    <a:pt x="2" y="71"/>
                  </a:lnTo>
                  <a:lnTo>
                    <a:pt x="4" y="72"/>
                  </a:lnTo>
                  <a:lnTo>
                    <a:pt x="6" y="73"/>
                  </a:lnTo>
                  <a:lnTo>
                    <a:pt x="9" y="74"/>
                  </a:lnTo>
                  <a:lnTo>
                    <a:pt x="38" y="77"/>
                  </a:lnTo>
                  <a:lnTo>
                    <a:pt x="47" y="77"/>
                  </a:lnTo>
                  <a:lnTo>
                    <a:pt x="51" y="76"/>
                  </a:lnTo>
                  <a:lnTo>
                    <a:pt x="54" y="74"/>
                  </a:lnTo>
                  <a:lnTo>
                    <a:pt x="55" y="73"/>
                  </a:lnTo>
                  <a:lnTo>
                    <a:pt x="56" y="70"/>
                  </a:lnTo>
                  <a:lnTo>
                    <a:pt x="56" y="67"/>
                  </a:lnTo>
                  <a:lnTo>
                    <a:pt x="55" y="58"/>
                  </a:lnTo>
                  <a:lnTo>
                    <a:pt x="55" y="26"/>
                  </a:lnTo>
                  <a:lnTo>
                    <a:pt x="56" y="23"/>
                  </a:lnTo>
                  <a:lnTo>
                    <a:pt x="60" y="12"/>
                  </a:lnTo>
                  <a:lnTo>
                    <a:pt x="60" y="10"/>
                  </a:lnTo>
                  <a:lnTo>
                    <a:pt x="60" y="8"/>
                  </a:lnTo>
                  <a:lnTo>
                    <a:pt x="60" y="7"/>
                  </a:lnTo>
                  <a:lnTo>
                    <a:pt x="58" y="6"/>
                  </a:lnTo>
                  <a:lnTo>
                    <a:pt x="56" y="6"/>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1" name="Freeform 32"/>
            <p:cNvSpPr>
              <a:spLocks/>
            </p:cNvSpPr>
            <p:nvPr/>
          </p:nvSpPr>
          <p:spPr bwMode="auto">
            <a:xfrm flipH="1">
              <a:off x="7939548" y="5044996"/>
              <a:ext cx="82472" cy="117249"/>
            </a:xfrm>
            <a:custGeom>
              <a:avLst/>
              <a:gdLst/>
              <a:ahLst/>
              <a:cxnLst>
                <a:cxn ang="0">
                  <a:pos x="15" y="2"/>
                </a:cxn>
                <a:cxn ang="0">
                  <a:pos x="10" y="0"/>
                </a:cxn>
                <a:cxn ang="0">
                  <a:pos x="6" y="0"/>
                </a:cxn>
                <a:cxn ang="0">
                  <a:pos x="5" y="0"/>
                </a:cxn>
                <a:cxn ang="0">
                  <a:pos x="3" y="1"/>
                </a:cxn>
                <a:cxn ang="0">
                  <a:pos x="2" y="4"/>
                </a:cxn>
                <a:cxn ang="0">
                  <a:pos x="1" y="8"/>
                </a:cxn>
                <a:cxn ang="0">
                  <a:pos x="0" y="11"/>
                </a:cxn>
                <a:cxn ang="0">
                  <a:pos x="1" y="14"/>
                </a:cxn>
                <a:cxn ang="0">
                  <a:pos x="2" y="16"/>
                </a:cxn>
                <a:cxn ang="0">
                  <a:pos x="5" y="24"/>
                </a:cxn>
                <a:cxn ang="0">
                  <a:pos x="5" y="26"/>
                </a:cxn>
                <a:cxn ang="0">
                  <a:pos x="6" y="29"/>
                </a:cxn>
                <a:cxn ang="0">
                  <a:pos x="7" y="30"/>
                </a:cxn>
                <a:cxn ang="0">
                  <a:pos x="10" y="31"/>
                </a:cxn>
                <a:cxn ang="0">
                  <a:pos x="12" y="31"/>
                </a:cxn>
                <a:cxn ang="0">
                  <a:pos x="15" y="32"/>
                </a:cxn>
                <a:cxn ang="0">
                  <a:pos x="17" y="33"/>
                </a:cxn>
                <a:cxn ang="0">
                  <a:pos x="19" y="35"/>
                </a:cxn>
                <a:cxn ang="0">
                  <a:pos x="21" y="37"/>
                </a:cxn>
                <a:cxn ang="0">
                  <a:pos x="27" y="52"/>
                </a:cxn>
                <a:cxn ang="0">
                  <a:pos x="29" y="59"/>
                </a:cxn>
                <a:cxn ang="0">
                  <a:pos x="32" y="61"/>
                </a:cxn>
                <a:cxn ang="0">
                  <a:pos x="37" y="65"/>
                </a:cxn>
                <a:cxn ang="0">
                  <a:pos x="39" y="67"/>
                </a:cxn>
                <a:cxn ang="0">
                  <a:pos x="40" y="69"/>
                </a:cxn>
                <a:cxn ang="0">
                  <a:pos x="43" y="76"/>
                </a:cxn>
                <a:cxn ang="0">
                  <a:pos x="45" y="98"/>
                </a:cxn>
                <a:cxn ang="0">
                  <a:pos x="46" y="106"/>
                </a:cxn>
                <a:cxn ang="0">
                  <a:pos x="47" y="108"/>
                </a:cxn>
                <a:cxn ang="0">
                  <a:pos x="50" y="113"/>
                </a:cxn>
                <a:cxn ang="0">
                  <a:pos x="52" y="115"/>
                </a:cxn>
                <a:cxn ang="0">
                  <a:pos x="56" y="118"/>
                </a:cxn>
                <a:cxn ang="0">
                  <a:pos x="57" y="118"/>
                </a:cxn>
                <a:cxn ang="0">
                  <a:pos x="59" y="118"/>
                </a:cxn>
                <a:cxn ang="0">
                  <a:pos x="60" y="117"/>
                </a:cxn>
                <a:cxn ang="0">
                  <a:pos x="61" y="114"/>
                </a:cxn>
                <a:cxn ang="0">
                  <a:pos x="61" y="96"/>
                </a:cxn>
                <a:cxn ang="0">
                  <a:pos x="62" y="88"/>
                </a:cxn>
                <a:cxn ang="0">
                  <a:pos x="62" y="87"/>
                </a:cxn>
                <a:cxn ang="0">
                  <a:pos x="62" y="86"/>
                </a:cxn>
                <a:cxn ang="0">
                  <a:pos x="63" y="86"/>
                </a:cxn>
                <a:cxn ang="0">
                  <a:pos x="65" y="87"/>
                </a:cxn>
                <a:cxn ang="0">
                  <a:pos x="67" y="90"/>
                </a:cxn>
                <a:cxn ang="0">
                  <a:pos x="73" y="101"/>
                </a:cxn>
                <a:cxn ang="0">
                  <a:pos x="75" y="106"/>
                </a:cxn>
                <a:cxn ang="0">
                  <a:pos x="76" y="114"/>
                </a:cxn>
                <a:cxn ang="0">
                  <a:pos x="76" y="115"/>
                </a:cxn>
                <a:cxn ang="0">
                  <a:pos x="76" y="115"/>
                </a:cxn>
                <a:cxn ang="0">
                  <a:pos x="78" y="115"/>
                </a:cxn>
                <a:cxn ang="0">
                  <a:pos x="80" y="113"/>
                </a:cxn>
                <a:cxn ang="0">
                  <a:pos x="82" y="111"/>
                </a:cxn>
                <a:cxn ang="0">
                  <a:pos x="83" y="109"/>
                </a:cxn>
                <a:cxn ang="0">
                  <a:pos x="83" y="103"/>
                </a:cxn>
                <a:cxn ang="0">
                  <a:pos x="81" y="91"/>
                </a:cxn>
                <a:cxn ang="0">
                  <a:pos x="73" y="75"/>
                </a:cxn>
                <a:cxn ang="0">
                  <a:pos x="39" y="26"/>
                </a:cxn>
                <a:cxn ang="0">
                  <a:pos x="25" y="9"/>
                </a:cxn>
                <a:cxn ang="0">
                  <a:pos x="20" y="5"/>
                </a:cxn>
                <a:cxn ang="0">
                  <a:pos x="15" y="2"/>
                </a:cxn>
              </a:cxnLst>
              <a:rect l="0" t="0" r="r" b="b"/>
              <a:pathLst>
                <a:path w="83" h="118">
                  <a:moveTo>
                    <a:pt x="15" y="2"/>
                  </a:moveTo>
                  <a:lnTo>
                    <a:pt x="10" y="0"/>
                  </a:lnTo>
                  <a:lnTo>
                    <a:pt x="6" y="0"/>
                  </a:lnTo>
                  <a:lnTo>
                    <a:pt x="5" y="0"/>
                  </a:lnTo>
                  <a:lnTo>
                    <a:pt x="3" y="1"/>
                  </a:lnTo>
                  <a:lnTo>
                    <a:pt x="2" y="4"/>
                  </a:lnTo>
                  <a:lnTo>
                    <a:pt x="1" y="8"/>
                  </a:lnTo>
                  <a:lnTo>
                    <a:pt x="0" y="11"/>
                  </a:lnTo>
                  <a:lnTo>
                    <a:pt x="1" y="14"/>
                  </a:lnTo>
                  <a:lnTo>
                    <a:pt x="2" y="16"/>
                  </a:lnTo>
                  <a:lnTo>
                    <a:pt x="5" y="24"/>
                  </a:lnTo>
                  <a:lnTo>
                    <a:pt x="5" y="26"/>
                  </a:lnTo>
                  <a:lnTo>
                    <a:pt x="6" y="29"/>
                  </a:lnTo>
                  <a:lnTo>
                    <a:pt x="7" y="30"/>
                  </a:lnTo>
                  <a:lnTo>
                    <a:pt x="10" y="31"/>
                  </a:lnTo>
                  <a:lnTo>
                    <a:pt x="12" y="31"/>
                  </a:lnTo>
                  <a:lnTo>
                    <a:pt x="15" y="32"/>
                  </a:lnTo>
                  <a:lnTo>
                    <a:pt x="17" y="33"/>
                  </a:lnTo>
                  <a:lnTo>
                    <a:pt x="19" y="35"/>
                  </a:lnTo>
                  <a:lnTo>
                    <a:pt x="21" y="37"/>
                  </a:lnTo>
                  <a:lnTo>
                    <a:pt x="27" y="52"/>
                  </a:lnTo>
                  <a:lnTo>
                    <a:pt x="29" y="59"/>
                  </a:lnTo>
                  <a:lnTo>
                    <a:pt x="32" y="61"/>
                  </a:lnTo>
                  <a:lnTo>
                    <a:pt x="37" y="65"/>
                  </a:lnTo>
                  <a:lnTo>
                    <a:pt x="39" y="67"/>
                  </a:lnTo>
                  <a:lnTo>
                    <a:pt x="40" y="69"/>
                  </a:lnTo>
                  <a:lnTo>
                    <a:pt x="43" y="76"/>
                  </a:lnTo>
                  <a:lnTo>
                    <a:pt x="45" y="98"/>
                  </a:lnTo>
                  <a:lnTo>
                    <a:pt x="46" y="106"/>
                  </a:lnTo>
                  <a:lnTo>
                    <a:pt x="47" y="108"/>
                  </a:lnTo>
                  <a:lnTo>
                    <a:pt x="50" y="113"/>
                  </a:lnTo>
                  <a:lnTo>
                    <a:pt x="52" y="115"/>
                  </a:lnTo>
                  <a:lnTo>
                    <a:pt x="56" y="118"/>
                  </a:lnTo>
                  <a:lnTo>
                    <a:pt x="57" y="118"/>
                  </a:lnTo>
                  <a:lnTo>
                    <a:pt x="59" y="118"/>
                  </a:lnTo>
                  <a:lnTo>
                    <a:pt x="60" y="117"/>
                  </a:lnTo>
                  <a:lnTo>
                    <a:pt x="61" y="114"/>
                  </a:lnTo>
                  <a:lnTo>
                    <a:pt x="61" y="96"/>
                  </a:lnTo>
                  <a:lnTo>
                    <a:pt x="62" y="88"/>
                  </a:lnTo>
                  <a:lnTo>
                    <a:pt x="62" y="87"/>
                  </a:lnTo>
                  <a:lnTo>
                    <a:pt x="62" y="86"/>
                  </a:lnTo>
                  <a:lnTo>
                    <a:pt x="63" y="86"/>
                  </a:lnTo>
                  <a:lnTo>
                    <a:pt x="65" y="87"/>
                  </a:lnTo>
                  <a:lnTo>
                    <a:pt x="67" y="90"/>
                  </a:lnTo>
                  <a:lnTo>
                    <a:pt x="73" y="101"/>
                  </a:lnTo>
                  <a:lnTo>
                    <a:pt x="75" y="106"/>
                  </a:lnTo>
                  <a:lnTo>
                    <a:pt x="76" y="114"/>
                  </a:lnTo>
                  <a:lnTo>
                    <a:pt x="76" y="115"/>
                  </a:lnTo>
                  <a:lnTo>
                    <a:pt x="76" y="115"/>
                  </a:lnTo>
                  <a:lnTo>
                    <a:pt x="78" y="115"/>
                  </a:lnTo>
                  <a:lnTo>
                    <a:pt x="80" y="113"/>
                  </a:lnTo>
                  <a:lnTo>
                    <a:pt x="82" y="111"/>
                  </a:lnTo>
                  <a:lnTo>
                    <a:pt x="83" y="109"/>
                  </a:lnTo>
                  <a:lnTo>
                    <a:pt x="83" y="103"/>
                  </a:lnTo>
                  <a:lnTo>
                    <a:pt x="81" y="91"/>
                  </a:lnTo>
                  <a:lnTo>
                    <a:pt x="73" y="75"/>
                  </a:lnTo>
                  <a:lnTo>
                    <a:pt x="39" y="26"/>
                  </a:lnTo>
                  <a:lnTo>
                    <a:pt x="25" y="9"/>
                  </a:lnTo>
                  <a:lnTo>
                    <a:pt x="20" y="5"/>
                  </a:lnTo>
                  <a:lnTo>
                    <a:pt x="15" y="2"/>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2" name="Freeform 33"/>
            <p:cNvSpPr>
              <a:spLocks/>
            </p:cNvSpPr>
            <p:nvPr/>
          </p:nvSpPr>
          <p:spPr bwMode="auto">
            <a:xfrm flipH="1">
              <a:off x="7925637" y="5030092"/>
              <a:ext cx="93402" cy="135134"/>
            </a:xfrm>
            <a:custGeom>
              <a:avLst/>
              <a:gdLst/>
              <a:ahLst/>
              <a:cxnLst>
                <a:cxn ang="0">
                  <a:pos x="28" y="0"/>
                </a:cxn>
                <a:cxn ang="0">
                  <a:pos x="23" y="1"/>
                </a:cxn>
                <a:cxn ang="0">
                  <a:pos x="4" y="9"/>
                </a:cxn>
                <a:cxn ang="0">
                  <a:pos x="1" y="14"/>
                </a:cxn>
                <a:cxn ang="0">
                  <a:pos x="1" y="21"/>
                </a:cxn>
                <a:cxn ang="0">
                  <a:pos x="4" y="30"/>
                </a:cxn>
                <a:cxn ang="0">
                  <a:pos x="7" y="34"/>
                </a:cxn>
                <a:cxn ang="0">
                  <a:pos x="15" y="34"/>
                </a:cxn>
                <a:cxn ang="0">
                  <a:pos x="18" y="35"/>
                </a:cxn>
                <a:cxn ang="0">
                  <a:pos x="24" y="48"/>
                </a:cxn>
                <a:cxn ang="0">
                  <a:pos x="40" y="68"/>
                </a:cxn>
                <a:cxn ang="0">
                  <a:pos x="47" y="93"/>
                </a:cxn>
                <a:cxn ang="0">
                  <a:pos x="47" y="117"/>
                </a:cxn>
                <a:cxn ang="0">
                  <a:pos x="43" y="135"/>
                </a:cxn>
                <a:cxn ang="0">
                  <a:pos x="46" y="136"/>
                </a:cxn>
                <a:cxn ang="0">
                  <a:pos x="55" y="135"/>
                </a:cxn>
                <a:cxn ang="0">
                  <a:pos x="58" y="133"/>
                </a:cxn>
                <a:cxn ang="0">
                  <a:pos x="62" y="104"/>
                </a:cxn>
                <a:cxn ang="0">
                  <a:pos x="60" y="90"/>
                </a:cxn>
                <a:cxn ang="0">
                  <a:pos x="62" y="89"/>
                </a:cxn>
                <a:cxn ang="0">
                  <a:pos x="65" y="93"/>
                </a:cxn>
                <a:cxn ang="0">
                  <a:pos x="71" y="110"/>
                </a:cxn>
                <a:cxn ang="0">
                  <a:pos x="71" y="121"/>
                </a:cxn>
                <a:cxn ang="0">
                  <a:pos x="73" y="130"/>
                </a:cxn>
                <a:cxn ang="0">
                  <a:pos x="78" y="132"/>
                </a:cxn>
                <a:cxn ang="0">
                  <a:pos x="87" y="130"/>
                </a:cxn>
                <a:cxn ang="0">
                  <a:pos x="92" y="127"/>
                </a:cxn>
                <a:cxn ang="0">
                  <a:pos x="94" y="122"/>
                </a:cxn>
                <a:cxn ang="0">
                  <a:pos x="88" y="101"/>
                </a:cxn>
                <a:cxn ang="0">
                  <a:pos x="71" y="72"/>
                </a:cxn>
                <a:cxn ang="0">
                  <a:pos x="70" y="66"/>
                </a:cxn>
                <a:cxn ang="0">
                  <a:pos x="72" y="61"/>
                </a:cxn>
                <a:cxn ang="0">
                  <a:pos x="70" y="50"/>
                </a:cxn>
                <a:cxn ang="0">
                  <a:pos x="65" y="41"/>
                </a:cxn>
                <a:cxn ang="0">
                  <a:pos x="59" y="35"/>
                </a:cxn>
                <a:cxn ang="0">
                  <a:pos x="35" y="19"/>
                </a:cxn>
                <a:cxn ang="0">
                  <a:pos x="33" y="14"/>
                </a:cxn>
                <a:cxn ang="0">
                  <a:pos x="34" y="10"/>
                </a:cxn>
                <a:cxn ang="0">
                  <a:pos x="36" y="5"/>
                </a:cxn>
                <a:cxn ang="0">
                  <a:pos x="35" y="2"/>
                </a:cxn>
                <a:cxn ang="0">
                  <a:pos x="31" y="0"/>
                </a:cxn>
              </a:cxnLst>
              <a:rect l="0" t="0" r="r" b="b"/>
              <a:pathLst>
                <a:path w="94" h="136">
                  <a:moveTo>
                    <a:pt x="31" y="0"/>
                  </a:moveTo>
                  <a:lnTo>
                    <a:pt x="28" y="0"/>
                  </a:lnTo>
                  <a:lnTo>
                    <a:pt x="26" y="0"/>
                  </a:lnTo>
                  <a:lnTo>
                    <a:pt x="23" y="1"/>
                  </a:lnTo>
                  <a:lnTo>
                    <a:pt x="9" y="5"/>
                  </a:lnTo>
                  <a:lnTo>
                    <a:pt x="4" y="9"/>
                  </a:lnTo>
                  <a:lnTo>
                    <a:pt x="2" y="12"/>
                  </a:lnTo>
                  <a:lnTo>
                    <a:pt x="1" y="14"/>
                  </a:lnTo>
                  <a:lnTo>
                    <a:pt x="0" y="18"/>
                  </a:lnTo>
                  <a:lnTo>
                    <a:pt x="1" y="21"/>
                  </a:lnTo>
                  <a:lnTo>
                    <a:pt x="2" y="26"/>
                  </a:lnTo>
                  <a:lnTo>
                    <a:pt x="4" y="30"/>
                  </a:lnTo>
                  <a:lnTo>
                    <a:pt x="6" y="33"/>
                  </a:lnTo>
                  <a:lnTo>
                    <a:pt x="7" y="34"/>
                  </a:lnTo>
                  <a:lnTo>
                    <a:pt x="8" y="34"/>
                  </a:lnTo>
                  <a:lnTo>
                    <a:pt x="15" y="34"/>
                  </a:lnTo>
                  <a:lnTo>
                    <a:pt x="17" y="34"/>
                  </a:lnTo>
                  <a:lnTo>
                    <a:pt x="18" y="35"/>
                  </a:lnTo>
                  <a:lnTo>
                    <a:pt x="19" y="37"/>
                  </a:lnTo>
                  <a:lnTo>
                    <a:pt x="24" y="48"/>
                  </a:lnTo>
                  <a:lnTo>
                    <a:pt x="26" y="52"/>
                  </a:lnTo>
                  <a:lnTo>
                    <a:pt x="40" y="68"/>
                  </a:lnTo>
                  <a:lnTo>
                    <a:pt x="41" y="72"/>
                  </a:lnTo>
                  <a:lnTo>
                    <a:pt x="47" y="93"/>
                  </a:lnTo>
                  <a:lnTo>
                    <a:pt x="48" y="105"/>
                  </a:lnTo>
                  <a:lnTo>
                    <a:pt x="47" y="117"/>
                  </a:lnTo>
                  <a:lnTo>
                    <a:pt x="43" y="133"/>
                  </a:lnTo>
                  <a:lnTo>
                    <a:pt x="43" y="135"/>
                  </a:lnTo>
                  <a:lnTo>
                    <a:pt x="44" y="136"/>
                  </a:lnTo>
                  <a:lnTo>
                    <a:pt x="46" y="136"/>
                  </a:lnTo>
                  <a:lnTo>
                    <a:pt x="51" y="136"/>
                  </a:lnTo>
                  <a:lnTo>
                    <a:pt x="55" y="135"/>
                  </a:lnTo>
                  <a:lnTo>
                    <a:pt x="57" y="134"/>
                  </a:lnTo>
                  <a:lnTo>
                    <a:pt x="58" y="133"/>
                  </a:lnTo>
                  <a:lnTo>
                    <a:pt x="60" y="129"/>
                  </a:lnTo>
                  <a:lnTo>
                    <a:pt x="62" y="104"/>
                  </a:lnTo>
                  <a:lnTo>
                    <a:pt x="60" y="92"/>
                  </a:lnTo>
                  <a:lnTo>
                    <a:pt x="60" y="90"/>
                  </a:lnTo>
                  <a:lnTo>
                    <a:pt x="61" y="89"/>
                  </a:lnTo>
                  <a:lnTo>
                    <a:pt x="62" y="89"/>
                  </a:lnTo>
                  <a:lnTo>
                    <a:pt x="63" y="89"/>
                  </a:lnTo>
                  <a:lnTo>
                    <a:pt x="65" y="93"/>
                  </a:lnTo>
                  <a:lnTo>
                    <a:pt x="70" y="103"/>
                  </a:lnTo>
                  <a:lnTo>
                    <a:pt x="71" y="110"/>
                  </a:lnTo>
                  <a:lnTo>
                    <a:pt x="71" y="118"/>
                  </a:lnTo>
                  <a:lnTo>
                    <a:pt x="71" y="121"/>
                  </a:lnTo>
                  <a:lnTo>
                    <a:pt x="72" y="128"/>
                  </a:lnTo>
                  <a:lnTo>
                    <a:pt x="73" y="130"/>
                  </a:lnTo>
                  <a:lnTo>
                    <a:pt x="75" y="131"/>
                  </a:lnTo>
                  <a:lnTo>
                    <a:pt x="78" y="132"/>
                  </a:lnTo>
                  <a:lnTo>
                    <a:pt x="81" y="132"/>
                  </a:lnTo>
                  <a:lnTo>
                    <a:pt x="87" y="130"/>
                  </a:lnTo>
                  <a:lnTo>
                    <a:pt x="91" y="129"/>
                  </a:lnTo>
                  <a:lnTo>
                    <a:pt x="92" y="127"/>
                  </a:lnTo>
                  <a:lnTo>
                    <a:pt x="94" y="125"/>
                  </a:lnTo>
                  <a:lnTo>
                    <a:pt x="94" y="122"/>
                  </a:lnTo>
                  <a:lnTo>
                    <a:pt x="93" y="115"/>
                  </a:lnTo>
                  <a:lnTo>
                    <a:pt x="88" y="101"/>
                  </a:lnTo>
                  <a:lnTo>
                    <a:pt x="84" y="93"/>
                  </a:lnTo>
                  <a:lnTo>
                    <a:pt x="71" y="72"/>
                  </a:lnTo>
                  <a:lnTo>
                    <a:pt x="70" y="68"/>
                  </a:lnTo>
                  <a:lnTo>
                    <a:pt x="70" y="66"/>
                  </a:lnTo>
                  <a:lnTo>
                    <a:pt x="70" y="63"/>
                  </a:lnTo>
                  <a:lnTo>
                    <a:pt x="72" y="61"/>
                  </a:lnTo>
                  <a:lnTo>
                    <a:pt x="72" y="57"/>
                  </a:lnTo>
                  <a:lnTo>
                    <a:pt x="70" y="50"/>
                  </a:lnTo>
                  <a:lnTo>
                    <a:pt x="68" y="46"/>
                  </a:lnTo>
                  <a:lnTo>
                    <a:pt x="65" y="41"/>
                  </a:lnTo>
                  <a:lnTo>
                    <a:pt x="62" y="38"/>
                  </a:lnTo>
                  <a:lnTo>
                    <a:pt x="59" y="35"/>
                  </a:lnTo>
                  <a:lnTo>
                    <a:pt x="41" y="24"/>
                  </a:lnTo>
                  <a:lnTo>
                    <a:pt x="35" y="19"/>
                  </a:lnTo>
                  <a:lnTo>
                    <a:pt x="33" y="17"/>
                  </a:lnTo>
                  <a:lnTo>
                    <a:pt x="33" y="14"/>
                  </a:lnTo>
                  <a:lnTo>
                    <a:pt x="33" y="12"/>
                  </a:lnTo>
                  <a:lnTo>
                    <a:pt x="34" y="10"/>
                  </a:lnTo>
                  <a:lnTo>
                    <a:pt x="36" y="7"/>
                  </a:lnTo>
                  <a:lnTo>
                    <a:pt x="36" y="5"/>
                  </a:lnTo>
                  <a:lnTo>
                    <a:pt x="36" y="4"/>
                  </a:lnTo>
                  <a:lnTo>
                    <a:pt x="35" y="2"/>
                  </a:lnTo>
                  <a:lnTo>
                    <a:pt x="33" y="1"/>
                  </a:lnTo>
                  <a:lnTo>
                    <a:pt x="31" y="0"/>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34"/>
            <p:cNvSpPr>
              <a:spLocks/>
            </p:cNvSpPr>
            <p:nvPr/>
          </p:nvSpPr>
          <p:spPr bwMode="auto">
            <a:xfrm flipH="1">
              <a:off x="7968363" y="5073812"/>
              <a:ext cx="10930" cy="13911"/>
            </a:xfrm>
            <a:custGeom>
              <a:avLst/>
              <a:gdLst/>
              <a:ahLst/>
              <a:cxnLst>
                <a:cxn ang="0">
                  <a:pos x="6" y="0"/>
                </a:cxn>
                <a:cxn ang="0">
                  <a:pos x="5" y="0"/>
                </a:cxn>
                <a:cxn ang="0">
                  <a:pos x="4" y="0"/>
                </a:cxn>
                <a:cxn ang="0">
                  <a:pos x="1" y="2"/>
                </a:cxn>
                <a:cxn ang="0">
                  <a:pos x="0" y="5"/>
                </a:cxn>
                <a:cxn ang="0">
                  <a:pos x="0" y="8"/>
                </a:cxn>
                <a:cxn ang="0">
                  <a:pos x="2" y="10"/>
                </a:cxn>
                <a:cxn ang="0">
                  <a:pos x="6" y="12"/>
                </a:cxn>
                <a:cxn ang="0">
                  <a:pos x="9" y="13"/>
                </a:cxn>
                <a:cxn ang="0">
                  <a:pos x="11" y="14"/>
                </a:cxn>
                <a:cxn ang="0">
                  <a:pos x="11" y="13"/>
                </a:cxn>
                <a:cxn ang="0">
                  <a:pos x="11" y="11"/>
                </a:cxn>
                <a:cxn ang="0">
                  <a:pos x="7" y="2"/>
                </a:cxn>
                <a:cxn ang="0">
                  <a:pos x="7" y="1"/>
                </a:cxn>
                <a:cxn ang="0">
                  <a:pos x="6" y="0"/>
                </a:cxn>
              </a:cxnLst>
              <a:rect l="0" t="0" r="r" b="b"/>
              <a:pathLst>
                <a:path w="11" h="14">
                  <a:moveTo>
                    <a:pt x="6" y="0"/>
                  </a:moveTo>
                  <a:lnTo>
                    <a:pt x="5" y="0"/>
                  </a:lnTo>
                  <a:lnTo>
                    <a:pt x="4" y="0"/>
                  </a:lnTo>
                  <a:lnTo>
                    <a:pt x="1" y="2"/>
                  </a:lnTo>
                  <a:lnTo>
                    <a:pt x="0" y="5"/>
                  </a:lnTo>
                  <a:lnTo>
                    <a:pt x="0" y="8"/>
                  </a:lnTo>
                  <a:lnTo>
                    <a:pt x="2" y="10"/>
                  </a:lnTo>
                  <a:lnTo>
                    <a:pt x="6" y="12"/>
                  </a:lnTo>
                  <a:lnTo>
                    <a:pt x="9" y="13"/>
                  </a:lnTo>
                  <a:lnTo>
                    <a:pt x="11" y="14"/>
                  </a:lnTo>
                  <a:lnTo>
                    <a:pt x="11" y="13"/>
                  </a:lnTo>
                  <a:lnTo>
                    <a:pt x="11" y="11"/>
                  </a:lnTo>
                  <a:lnTo>
                    <a:pt x="7" y="2"/>
                  </a:lnTo>
                  <a:lnTo>
                    <a:pt x="7" y="1"/>
                  </a:lnTo>
                  <a:lnTo>
                    <a:pt x="6" y="0"/>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9" name="Group 34"/>
            <p:cNvGrpSpPr>
              <a:grpSpLocks noChangeAspect="1"/>
            </p:cNvGrpSpPr>
            <p:nvPr/>
          </p:nvGrpSpPr>
          <p:grpSpPr>
            <a:xfrm>
              <a:off x="8108389" y="4554993"/>
              <a:ext cx="290095" cy="177151"/>
              <a:chOff x="2103438" y="3086101"/>
              <a:chExt cx="595313" cy="363538"/>
            </a:xfrm>
          </p:grpSpPr>
          <p:sp>
            <p:nvSpPr>
              <p:cNvPr id="206" name="Freeform 72"/>
              <p:cNvSpPr>
                <a:spLocks/>
              </p:cNvSpPr>
              <p:nvPr/>
            </p:nvSpPr>
            <p:spPr bwMode="auto">
              <a:xfrm>
                <a:off x="2103438" y="3086101"/>
                <a:ext cx="595313" cy="363538"/>
              </a:xfrm>
              <a:custGeom>
                <a:avLst/>
                <a:gdLst/>
                <a:ahLst/>
                <a:cxnLst>
                  <a:cxn ang="0">
                    <a:pos x="214" y="0"/>
                  </a:cxn>
                  <a:cxn ang="0">
                    <a:pos x="186" y="1"/>
                  </a:cxn>
                  <a:cxn ang="0">
                    <a:pos x="153" y="9"/>
                  </a:cxn>
                  <a:cxn ang="0">
                    <a:pos x="137" y="17"/>
                  </a:cxn>
                  <a:cxn ang="0">
                    <a:pos x="123" y="27"/>
                  </a:cxn>
                  <a:cxn ang="0">
                    <a:pos x="88" y="62"/>
                  </a:cxn>
                  <a:cxn ang="0">
                    <a:pos x="40" y="106"/>
                  </a:cxn>
                  <a:cxn ang="0">
                    <a:pos x="10" y="129"/>
                  </a:cxn>
                  <a:cxn ang="0">
                    <a:pos x="4" y="136"/>
                  </a:cxn>
                  <a:cxn ang="0">
                    <a:pos x="1" y="143"/>
                  </a:cxn>
                  <a:cxn ang="0">
                    <a:pos x="0" y="149"/>
                  </a:cxn>
                  <a:cxn ang="0">
                    <a:pos x="3" y="155"/>
                  </a:cxn>
                  <a:cxn ang="0">
                    <a:pos x="7" y="160"/>
                  </a:cxn>
                  <a:cxn ang="0">
                    <a:pos x="11" y="162"/>
                  </a:cxn>
                  <a:cxn ang="0">
                    <a:pos x="27" y="168"/>
                  </a:cxn>
                  <a:cxn ang="0">
                    <a:pos x="85" y="177"/>
                  </a:cxn>
                  <a:cxn ang="0">
                    <a:pos x="254" y="179"/>
                  </a:cxn>
                  <a:cxn ang="0">
                    <a:pos x="266" y="181"/>
                  </a:cxn>
                  <a:cxn ang="0">
                    <a:pos x="279" y="185"/>
                  </a:cxn>
                  <a:cxn ang="0">
                    <a:pos x="303" y="197"/>
                  </a:cxn>
                  <a:cxn ang="0">
                    <a:pos x="321" y="210"/>
                  </a:cxn>
                  <a:cxn ang="0">
                    <a:pos x="332" y="224"/>
                  </a:cxn>
                  <a:cxn ang="0">
                    <a:pos x="338" y="228"/>
                  </a:cxn>
                  <a:cxn ang="0">
                    <a:pos x="344" y="229"/>
                  </a:cxn>
                  <a:cxn ang="0">
                    <a:pos x="350" y="229"/>
                  </a:cxn>
                  <a:cxn ang="0">
                    <a:pos x="355" y="228"/>
                  </a:cxn>
                  <a:cxn ang="0">
                    <a:pos x="360" y="224"/>
                  </a:cxn>
                  <a:cxn ang="0">
                    <a:pos x="369" y="214"/>
                  </a:cxn>
                  <a:cxn ang="0">
                    <a:pos x="372" y="207"/>
                  </a:cxn>
                  <a:cxn ang="0">
                    <a:pos x="375" y="189"/>
                  </a:cxn>
                  <a:cxn ang="0">
                    <a:pos x="374" y="140"/>
                  </a:cxn>
                  <a:cxn ang="0">
                    <a:pos x="370" y="120"/>
                  </a:cxn>
                  <a:cxn ang="0">
                    <a:pos x="368" y="111"/>
                  </a:cxn>
                  <a:cxn ang="0">
                    <a:pos x="356" y="83"/>
                  </a:cxn>
                  <a:cxn ang="0">
                    <a:pos x="339" y="56"/>
                  </a:cxn>
                  <a:cxn ang="0">
                    <a:pos x="324" y="38"/>
                  </a:cxn>
                  <a:cxn ang="0">
                    <a:pos x="313" y="29"/>
                  </a:cxn>
                  <a:cxn ang="0">
                    <a:pos x="278" y="12"/>
                  </a:cxn>
                  <a:cxn ang="0">
                    <a:pos x="224" y="1"/>
                  </a:cxn>
                  <a:cxn ang="0">
                    <a:pos x="214" y="0"/>
                  </a:cxn>
                </a:cxnLst>
                <a:rect l="0" t="0" r="r" b="b"/>
                <a:pathLst>
                  <a:path w="375" h="229">
                    <a:moveTo>
                      <a:pt x="214" y="0"/>
                    </a:moveTo>
                    <a:lnTo>
                      <a:pt x="186" y="1"/>
                    </a:lnTo>
                    <a:lnTo>
                      <a:pt x="153" y="9"/>
                    </a:lnTo>
                    <a:lnTo>
                      <a:pt x="137" y="17"/>
                    </a:lnTo>
                    <a:lnTo>
                      <a:pt x="123" y="27"/>
                    </a:lnTo>
                    <a:lnTo>
                      <a:pt x="88" y="62"/>
                    </a:lnTo>
                    <a:lnTo>
                      <a:pt x="40" y="106"/>
                    </a:lnTo>
                    <a:lnTo>
                      <a:pt x="10" y="129"/>
                    </a:lnTo>
                    <a:lnTo>
                      <a:pt x="4" y="136"/>
                    </a:lnTo>
                    <a:lnTo>
                      <a:pt x="1" y="143"/>
                    </a:lnTo>
                    <a:lnTo>
                      <a:pt x="0" y="149"/>
                    </a:lnTo>
                    <a:lnTo>
                      <a:pt x="3" y="155"/>
                    </a:lnTo>
                    <a:lnTo>
                      <a:pt x="7" y="160"/>
                    </a:lnTo>
                    <a:lnTo>
                      <a:pt x="11" y="162"/>
                    </a:lnTo>
                    <a:lnTo>
                      <a:pt x="27" y="168"/>
                    </a:lnTo>
                    <a:lnTo>
                      <a:pt x="85" y="177"/>
                    </a:lnTo>
                    <a:lnTo>
                      <a:pt x="254" y="179"/>
                    </a:lnTo>
                    <a:lnTo>
                      <a:pt x="266" y="181"/>
                    </a:lnTo>
                    <a:lnTo>
                      <a:pt x="279" y="185"/>
                    </a:lnTo>
                    <a:lnTo>
                      <a:pt x="303" y="197"/>
                    </a:lnTo>
                    <a:lnTo>
                      <a:pt x="321" y="210"/>
                    </a:lnTo>
                    <a:lnTo>
                      <a:pt x="332" y="224"/>
                    </a:lnTo>
                    <a:lnTo>
                      <a:pt x="338" y="228"/>
                    </a:lnTo>
                    <a:lnTo>
                      <a:pt x="344" y="229"/>
                    </a:lnTo>
                    <a:lnTo>
                      <a:pt x="350" y="229"/>
                    </a:lnTo>
                    <a:lnTo>
                      <a:pt x="355" y="228"/>
                    </a:lnTo>
                    <a:lnTo>
                      <a:pt x="360" y="224"/>
                    </a:lnTo>
                    <a:lnTo>
                      <a:pt x="369" y="214"/>
                    </a:lnTo>
                    <a:lnTo>
                      <a:pt x="372" y="207"/>
                    </a:lnTo>
                    <a:lnTo>
                      <a:pt x="375" y="189"/>
                    </a:lnTo>
                    <a:lnTo>
                      <a:pt x="374" y="140"/>
                    </a:lnTo>
                    <a:lnTo>
                      <a:pt x="370" y="120"/>
                    </a:lnTo>
                    <a:lnTo>
                      <a:pt x="368" y="111"/>
                    </a:lnTo>
                    <a:lnTo>
                      <a:pt x="356" y="83"/>
                    </a:lnTo>
                    <a:lnTo>
                      <a:pt x="339" y="56"/>
                    </a:lnTo>
                    <a:lnTo>
                      <a:pt x="324" y="38"/>
                    </a:lnTo>
                    <a:lnTo>
                      <a:pt x="313" y="29"/>
                    </a:lnTo>
                    <a:lnTo>
                      <a:pt x="278" y="12"/>
                    </a:lnTo>
                    <a:lnTo>
                      <a:pt x="224" y="1"/>
                    </a:lnTo>
                    <a:lnTo>
                      <a:pt x="214" y="0"/>
                    </a:lnTo>
                    <a:close/>
                  </a:path>
                </a:pathLst>
              </a:custGeom>
              <a:solidFill>
                <a:srgbClr val="D0A8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73"/>
              <p:cNvSpPr>
                <a:spLocks/>
              </p:cNvSpPr>
              <p:nvPr/>
            </p:nvSpPr>
            <p:spPr bwMode="auto">
              <a:xfrm>
                <a:off x="2417763" y="3133726"/>
                <a:ext cx="263525" cy="292100"/>
              </a:xfrm>
              <a:custGeom>
                <a:avLst/>
                <a:gdLst/>
                <a:ahLst/>
                <a:cxnLst>
                  <a:cxn ang="0">
                    <a:pos x="0" y="109"/>
                  </a:cxn>
                  <a:cxn ang="0">
                    <a:pos x="0" y="113"/>
                  </a:cxn>
                  <a:cxn ang="0">
                    <a:pos x="2" y="115"/>
                  </a:cxn>
                  <a:cxn ang="0">
                    <a:pos x="5" y="117"/>
                  </a:cxn>
                  <a:cxn ang="0">
                    <a:pos x="8" y="118"/>
                  </a:cxn>
                  <a:cxn ang="0">
                    <a:pos x="47" y="128"/>
                  </a:cxn>
                  <a:cxn ang="0">
                    <a:pos x="60" y="131"/>
                  </a:cxn>
                  <a:cxn ang="0">
                    <a:pos x="113" y="149"/>
                  </a:cxn>
                  <a:cxn ang="0">
                    <a:pos x="125" y="155"/>
                  </a:cxn>
                  <a:cxn ang="0">
                    <a:pos x="130" y="158"/>
                  </a:cxn>
                  <a:cxn ang="0">
                    <a:pos x="149" y="182"/>
                  </a:cxn>
                  <a:cxn ang="0">
                    <a:pos x="153" y="184"/>
                  </a:cxn>
                  <a:cxn ang="0">
                    <a:pos x="155" y="183"/>
                  </a:cxn>
                  <a:cxn ang="0">
                    <a:pos x="158" y="180"/>
                  </a:cxn>
                  <a:cxn ang="0">
                    <a:pos x="160" y="173"/>
                  </a:cxn>
                  <a:cxn ang="0">
                    <a:pos x="164" y="156"/>
                  </a:cxn>
                  <a:cxn ang="0">
                    <a:pos x="166" y="125"/>
                  </a:cxn>
                  <a:cxn ang="0">
                    <a:pos x="163" y="106"/>
                  </a:cxn>
                  <a:cxn ang="0">
                    <a:pos x="154" y="77"/>
                  </a:cxn>
                  <a:cxn ang="0">
                    <a:pos x="142" y="50"/>
                  </a:cxn>
                  <a:cxn ang="0">
                    <a:pos x="120" y="18"/>
                  </a:cxn>
                  <a:cxn ang="0">
                    <a:pos x="110" y="9"/>
                  </a:cxn>
                  <a:cxn ang="0">
                    <a:pos x="99" y="3"/>
                  </a:cxn>
                  <a:cxn ang="0">
                    <a:pos x="89" y="0"/>
                  </a:cxn>
                  <a:cxn ang="0">
                    <a:pos x="78" y="0"/>
                  </a:cxn>
                  <a:cxn ang="0">
                    <a:pos x="67" y="2"/>
                  </a:cxn>
                  <a:cxn ang="0">
                    <a:pos x="57" y="8"/>
                  </a:cxn>
                  <a:cxn ang="0">
                    <a:pos x="53" y="11"/>
                  </a:cxn>
                  <a:cxn ang="0">
                    <a:pos x="48" y="16"/>
                  </a:cxn>
                  <a:cxn ang="0">
                    <a:pos x="32" y="40"/>
                  </a:cxn>
                  <a:cxn ang="0">
                    <a:pos x="9" y="83"/>
                  </a:cxn>
                  <a:cxn ang="0">
                    <a:pos x="2" y="98"/>
                  </a:cxn>
                  <a:cxn ang="0">
                    <a:pos x="0" y="104"/>
                  </a:cxn>
                  <a:cxn ang="0">
                    <a:pos x="0" y="109"/>
                  </a:cxn>
                </a:cxnLst>
                <a:rect l="0" t="0" r="r" b="b"/>
                <a:pathLst>
                  <a:path w="166" h="184">
                    <a:moveTo>
                      <a:pt x="0" y="109"/>
                    </a:moveTo>
                    <a:lnTo>
                      <a:pt x="0" y="113"/>
                    </a:lnTo>
                    <a:lnTo>
                      <a:pt x="2" y="115"/>
                    </a:lnTo>
                    <a:lnTo>
                      <a:pt x="5" y="117"/>
                    </a:lnTo>
                    <a:lnTo>
                      <a:pt x="8" y="118"/>
                    </a:lnTo>
                    <a:lnTo>
                      <a:pt x="47" y="128"/>
                    </a:lnTo>
                    <a:lnTo>
                      <a:pt x="60" y="131"/>
                    </a:lnTo>
                    <a:lnTo>
                      <a:pt x="113" y="149"/>
                    </a:lnTo>
                    <a:lnTo>
                      <a:pt x="125" y="155"/>
                    </a:lnTo>
                    <a:lnTo>
                      <a:pt x="130" y="158"/>
                    </a:lnTo>
                    <a:lnTo>
                      <a:pt x="149" y="182"/>
                    </a:lnTo>
                    <a:lnTo>
                      <a:pt x="153" y="184"/>
                    </a:lnTo>
                    <a:lnTo>
                      <a:pt x="155" y="183"/>
                    </a:lnTo>
                    <a:lnTo>
                      <a:pt x="158" y="180"/>
                    </a:lnTo>
                    <a:lnTo>
                      <a:pt x="160" y="173"/>
                    </a:lnTo>
                    <a:lnTo>
                      <a:pt x="164" y="156"/>
                    </a:lnTo>
                    <a:lnTo>
                      <a:pt x="166" y="125"/>
                    </a:lnTo>
                    <a:lnTo>
                      <a:pt x="163" y="106"/>
                    </a:lnTo>
                    <a:lnTo>
                      <a:pt x="154" y="77"/>
                    </a:lnTo>
                    <a:lnTo>
                      <a:pt x="142" y="50"/>
                    </a:lnTo>
                    <a:lnTo>
                      <a:pt x="120" y="18"/>
                    </a:lnTo>
                    <a:lnTo>
                      <a:pt x="110" y="9"/>
                    </a:lnTo>
                    <a:lnTo>
                      <a:pt x="99" y="3"/>
                    </a:lnTo>
                    <a:lnTo>
                      <a:pt x="89" y="0"/>
                    </a:lnTo>
                    <a:lnTo>
                      <a:pt x="78" y="0"/>
                    </a:lnTo>
                    <a:lnTo>
                      <a:pt x="67" y="2"/>
                    </a:lnTo>
                    <a:lnTo>
                      <a:pt x="57" y="8"/>
                    </a:lnTo>
                    <a:lnTo>
                      <a:pt x="53" y="11"/>
                    </a:lnTo>
                    <a:lnTo>
                      <a:pt x="48" y="16"/>
                    </a:lnTo>
                    <a:lnTo>
                      <a:pt x="32" y="40"/>
                    </a:lnTo>
                    <a:lnTo>
                      <a:pt x="9" y="83"/>
                    </a:lnTo>
                    <a:lnTo>
                      <a:pt x="2" y="98"/>
                    </a:lnTo>
                    <a:lnTo>
                      <a:pt x="0" y="104"/>
                    </a:lnTo>
                    <a:lnTo>
                      <a:pt x="0" y="109"/>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74"/>
              <p:cNvSpPr>
                <a:spLocks/>
              </p:cNvSpPr>
              <p:nvPr/>
            </p:nvSpPr>
            <p:spPr bwMode="auto">
              <a:xfrm>
                <a:off x="2327275" y="3117851"/>
                <a:ext cx="177800" cy="187325"/>
              </a:xfrm>
              <a:custGeom>
                <a:avLst/>
                <a:gdLst/>
                <a:ahLst/>
                <a:cxnLst>
                  <a:cxn ang="0">
                    <a:pos x="78" y="2"/>
                  </a:cxn>
                  <a:cxn ang="0">
                    <a:pos x="75" y="4"/>
                  </a:cxn>
                  <a:cxn ang="0">
                    <a:pos x="43" y="38"/>
                  </a:cxn>
                  <a:cxn ang="0">
                    <a:pos x="9" y="94"/>
                  </a:cxn>
                  <a:cxn ang="0">
                    <a:pos x="5" y="100"/>
                  </a:cxn>
                  <a:cxn ang="0">
                    <a:pos x="0" y="105"/>
                  </a:cxn>
                  <a:cxn ang="0">
                    <a:pos x="1" y="105"/>
                  </a:cxn>
                  <a:cxn ang="0">
                    <a:pos x="3" y="107"/>
                  </a:cxn>
                  <a:cxn ang="0">
                    <a:pos x="10" y="111"/>
                  </a:cxn>
                  <a:cxn ang="0">
                    <a:pos x="15" y="113"/>
                  </a:cxn>
                  <a:cxn ang="0">
                    <a:pos x="20" y="116"/>
                  </a:cxn>
                  <a:cxn ang="0">
                    <a:pos x="26" y="117"/>
                  </a:cxn>
                  <a:cxn ang="0">
                    <a:pos x="32" y="118"/>
                  </a:cxn>
                  <a:cxn ang="0">
                    <a:pos x="38" y="117"/>
                  </a:cxn>
                  <a:cxn ang="0">
                    <a:pos x="42" y="116"/>
                  </a:cxn>
                  <a:cxn ang="0">
                    <a:pos x="45" y="112"/>
                  </a:cxn>
                  <a:cxn ang="0">
                    <a:pos x="62" y="63"/>
                  </a:cxn>
                  <a:cxn ang="0">
                    <a:pos x="69" y="50"/>
                  </a:cxn>
                  <a:cxn ang="0">
                    <a:pos x="89" y="24"/>
                  </a:cxn>
                  <a:cxn ang="0">
                    <a:pos x="92" y="20"/>
                  </a:cxn>
                  <a:cxn ang="0">
                    <a:pos x="100" y="15"/>
                  </a:cxn>
                  <a:cxn ang="0">
                    <a:pos x="105" y="12"/>
                  </a:cxn>
                  <a:cxn ang="0">
                    <a:pos x="112" y="10"/>
                  </a:cxn>
                  <a:cxn ang="0">
                    <a:pos x="112" y="9"/>
                  </a:cxn>
                  <a:cxn ang="0">
                    <a:pos x="110" y="7"/>
                  </a:cxn>
                  <a:cxn ang="0">
                    <a:pos x="105" y="5"/>
                  </a:cxn>
                  <a:cxn ang="0">
                    <a:pos x="84" y="0"/>
                  </a:cxn>
                  <a:cxn ang="0">
                    <a:pos x="81" y="1"/>
                  </a:cxn>
                  <a:cxn ang="0">
                    <a:pos x="78" y="2"/>
                  </a:cxn>
                </a:cxnLst>
                <a:rect l="0" t="0" r="r" b="b"/>
                <a:pathLst>
                  <a:path w="112" h="118">
                    <a:moveTo>
                      <a:pt x="78" y="2"/>
                    </a:moveTo>
                    <a:lnTo>
                      <a:pt x="75" y="4"/>
                    </a:lnTo>
                    <a:lnTo>
                      <a:pt x="43" y="38"/>
                    </a:lnTo>
                    <a:lnTo>
                      <a:pt x="9" y="94"/>
                    </a:lnTo>
                    <a:lnTo>
                      <a:pt x="5" y="100"/>
                    </a:lnTo>
                    <a:lnTo>
                      <a:pt x="0" y="105"/>
                    </a:lnTo>
                    <a:lnTo>
                      <a:pt x="1" y="105"/>
                    </a:lnTo>
                    <a:lnTo>
                      <a:pt x="3" y="107"/>
                    </a:lnTo>
                    <a:lnTo>
                      <a:pt x="10" y="111"/>
                    </a:lnTo>
                    <a:lnTo>
                      <a:pt x="15" y="113"/>
                    </a:lnTo>
                    <a:lnTo>
                      <a:pt x="20" y="116"/>
                    </a:lnTo>
                    <a:lnTo>
                      <a:pt x="26" y="117"/>
                    </a:lnTo>
                    <a:lnTo>
                      <a:pt x="32" y="118"/>
                    </a:lnTo>
                    <a:lnTo>
                      <a:pt x="38" y="117"/>
                    </a:lnTo>
                    <a:lnTo>
                      <a:pt x="42" y="116"/>
                    </a:lnTo>
                    <a:lnTo>
                      <a:pt x="45" y="112"/>
                    </a:lnTo>
                    <a:lnTo>
                      <a:pt x="62" y="63"/>
                    </a:lnTo>
                    <a:lnTo>
                      <a:pt x="69" y="50"/>
                    </a:lnTo>
                    <a:lnTo>
                      <a:pt x="89" y="24"/>
                    </a:lnTo>
                    <a:lnTo>
                      <a:pt x="92" y="20"/>
                    </a:lnTo>
                    <a:lnTo>
                      <a:pt x="100" y="15"/>
                    </a:lnTo>
                    <a:lnTo>
                      <a:pt x="105" y="12"/>
                    </a:lnTo>
                    <a:lnTo>
                      <a:pt x="112" y="10"/>
                    </a:lnTo>
                    <a:lnTo>
                      <a:pt x="112" y="9"/>
                    </a:lnTo>
                    <a:lnTo>
                      <a:pt x="110" y="7"/>
                    </a:lnTo>
                    <a:lnTo>
                      <a:pt x="105" y="5"/>
                    </a:lnTo>
                    <a:lnTo>
                      <a:pt x="84" y="0"/>
                    </a:lnTo>
                    <a:lnTo>
                      <a:pt x="81" y="1"/>
                    </a:lnTo>
                    <a:lnTo>
                      <a:pt x="78" y="2"/>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75"/>
              <p:cNvSpPr>
                <a:spLocks/>
              </p:cNvSpPr>
              <p:nvPr/>
            </p:nvSpPr>
            <p:spPr bwMode="auto">
              <a:xfrm>
                <a:off x="2214563" y="3100388"/>
                <a:ext cx="223838" cy="184150"/>
              </a:xfrm>
              <a:custGeom>
                <a:avLst/>
                <a:gdLst/>
                <a:ahLst/>
                <a:cxnLst>
                  <a:cxn ang="0">
                    <a:pos x="118" y="0"/>
                  </a:cxn>
                  <a:cxn ang="0">
                    <a:pos x="113" y="1"/>
                  </a:cxn>
                  <a:cxn ang="0">
                    <a:pos x="87" y="13"/>
                  </a:cxn>
                  <a:cxn ang="0">
                    <a:pos x="59" y="33"/>
                  </a:cxn>
                  <a:cxn ang="0">
                    <a:pos x="33" y="59"/>
                  </a:cxn>
                  <a:cxn ang="0">
                    <a:pos x="15" y="79"/>
                  </a:cxn>
                  <a:cxn ang="0">
                    <a:pos x="12" y="84"/>
                  </a:cxn>
                  <a:cxn ang="0">
                    <a:pos x="6" y="90"/>
                  </a:cxn>
                  <a:cxn ang="0">
                    <a:pos x="2" y="97"/>
                  </a:cxn>
                  <a:cxn ang="0">
                    <a:pos x="0" y="98"/>
                  </a:cxn>
                  <a:cxn ang="0">
                    <a:pos x="0" y="101"/>
                  </a:cxn>
                  <a:cxn ang="0">
                    <a:pos x="1" y="103"/>
                  </a:cxn>
                  <a:cxn ang="0">
                    <a:pos x="8" y="107"/>
                  </a:cxn>
                  <a:cxn ang="0">
                    <a:pos x="28" y="114"/>
                  </a:cxn>
                  <a:cxn ang="0">
                    <a:pos x="43" y="116"/>
                  </a:cxn>
                  <a:cxn ang="0">
                    <a:pos x="50" y="115"/>
                  </a:cxn>
                  <a:cxn ang="0">
                    <a:pos x="56" y="113"/>
                  </a:cxn>
                  <a:cxn ang="0">
                    <a:pos x="61" y="109"/>
                  </a:cxn>
                  <a:cxn ang="0">
                    <a:pos x="66" y="104"/>
                  </a:cxn>
                  <a:cxn ang="0">
                    <a:pos x="73" y="91"/>
                  </a:cxn>
                  <a:cxn ang="0">
                    <a:pos x="84" y="69"/>
                  </a:cxn>
                  <a:cxn ang="0">
                    <a:pos x="119" y="18"/>
                  </a:cxn>
                  <a:cxn ang="0">
                    <a:pos x="127" y="13"/>
                  </a:cxn>
                  <a:cxn ang="0">
                    <a:pos x="134" y="10"/>
                  </a:cxn>
                  <a:cxn ang="0">
                    <a:pos x="137" y="10"/>
                  </a:cxn>
                  <a:cxn ang="0">
                    <a:pos x="139" y="10"/>
                  </a:cxn>
                  <a:cxn ang="0">
                    <a:pos x="141" y="9"/>
                  </a:cxn>
                  <a:cxn ang="0">
                    <a:pos x="141" y="8"/>
                  </a:cxn>
                  <a:cxn ang="0">
                    <a:pos x="140" y="7"/>
                  </a:cxn>
                  <a:cxn ang="0">
                    <a:pos x="139" y="5"/>
                  </a:cxn>
                  <a:cxn ang="0">
                    <a:pos x="132" y="2"/>
                  </a:cxn>
                  <a:cxn ang="0">
                    <a:pos x="122" y="0"/>
                  </a:cxn>
                  <a:cxn ang="0">
                    <a:pos x="118" y="0"/>
                  </a:cxn>
                </a:cxnLst>
                <a:rect l="0" t="0" r="r" b="b"/>
                <a:pathLst>
                  <a:path w="141" h="116">
                    <a:moveTo>
                      <a:pt x="118" y="0"/>
                    </a:moveTo>
                    <a:lnTo>
                      <a:pt x="113" y="1"/>
                    </a:lnTo>
                    <a:lnTo>
                      <a:pt x="87" y="13"/>
                    </a:lnTo>
                    <a:lnTo>
                      <a:pt x="59" y="33"/>
                    </a:lnTo>
                    <a:lnTo>
                      <a:pt x="33" y="59"/>
                    </a:lnTo>
                    <a:lnTo>
                      <a:pt x="15" y="79"/>
                    </a:lnTo>
                    <a:lnTo>
                      <a:pt x="12" y="84"/>
                    </a:lnTo>
                    <a:lnTo>
                      <a:pt x="6" y="90"/>
                    </a:lnTo>
                    <a:lnTo>
                      <a:pt x="2" y="97"/>
                    </a:lnTo>
                    <a:lnTo>
                      <a:pt x="0" y="98"/>
                    </a:lnTo>
                    <a:lnTo>
                      <a:pt x="0" y="101"/>
                    </a:lnTo>
                    <a:lnTo>
                      <a:pt x="1" y="103"/>
                    </a:lnTo>
                    <a:lnTo>
                      <a:pt x="8" y="107"/>
                    </a:lnTo>
                    <a:lnTo>
                      <a:pt x="28" y="114"/>
                    </a:lnTo>
                    <a:lnTo>
                      <a:pt x="43" y="116"/>
                    </a:lnTo>
                    <a:lnTo>
                      <a:pt x="50" y="115"/>
                    </a:lnTo>
                    <a:lnTo>
                      <a:pt x="56" y="113"/>
                    </a:lnTo>
                    <a:lnTo>
                      <a:pt x="61" y="109"/>
                    </a:lnTo>
                    <a:lnTo>
                      <a:pt x="66" y="104"/>
                    </a:lnTo>
                    <a:lnTo>
                      <a:pt x="73" y="91"/>
                    </a:lnTo>
                    <a:lnTo>
                      <a:pt x="84" y="69"/>
                    </a:lnTo>
                    <a:lnTo>
                      <a:pt x="119" y="18"/>
                    </a:lnTo>
                    <a:lnTo>
                      <a:pt x="127" y="13"/>
                    </a:lnTo>
                    <a:lnTo>
                      <a:pt x="134" y="10"/>
                    </a:lnTo>
                    <a:lnTo>
                      <a:pt x="137" y="10"/>
                    </a:lnTo>
                    <a:lnTo>
                      <a:pt x="139" y="10"/>
                    </a:lnTo>
                    <a:lnTo>
                      <a:pt x="141" y="9"/>
                    </a:lnTo>
                    <a:lnTo>
                      <a:pt x="141" y="8"/>
                    </a:lnTo>
                    <a:lnTo>
                      <a:pt x="140" y="7"/>
                    </a:lnTo>
                    <a:lnTo>
                      <a:pt x="139" y="5"/>
                    </a:lnTo>
                    <a:lnTo>
                      <a:pt x="132" y="2"/>
                    </a:lnTo>
                    <a:lnTo>
                      <a:pt x="122" y="0"/>
                    </a:lnTo>
                    <a:lnTo>
                      <a:pt x="118" y="0"/>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76"/>
              <p:cNvSpPr>
                <a:spLocks/>
              </p:cNvSpPr>
              <p:nvPr/>
            </p:nvSpPr>
            <p:spPr bwMode="auto">
              <a:xfrm>
                <a:off x="2124075" y="3278188"/>
                <a:ext cx="379413" cy="76200"/>
              </a:xfrm>
              <a:custGeom>
                <a:avLst/>
                <a:gdLst/>
                <a:ahLst/>
                <a:cxnLst>
                  <a:cxn ang="0">
                    <a:pos x="238" y="46"/>
                  </a:cxn>
                  <a:cxn ang="0">
                    <a:pos x="239" y="45"/>
                  </a:cxn>
                  <a:cxn ang="0">
                    <a:pos x="239" y="44"/>
                  </a:cxn>
                  <a:cxn ang="0">
                    <a:pos x="237" y="44"/>
                  </a:cxn>
                  <a:cxn ang="0">
                    <a:pos x="234" y="43"/>
                  </a:cxn>
                  <a:cxn ang="0">
                    <a:pos x="165" y="29"/>
                  </a:cxn>
                  <a:cxn ang="0">
                    <a:pos x="63" y="2"/>
                  </a:cxn>
                  <a:cxn ang="0">
                    <a:pos x="49" y="0"/>
                  </a:cxn>
                  <a:cxn ang="0">
                    <a:pos x="39" y="0"/>
                  </a:cxn>
                  <a:cxn ang="0">
                    <a:pos x="30" y="2"/>
                  </a:cxn>
                  <a:cxn ang="0">
                    <a:pos x="18" y="7"/>
                  </a:cxn>
                  <a:cxn ang="0">
                    <a:pos x="11" y="11"/>
                  </a:cxn>
                  <a:cxn ang="0">
                    <a:pos x="2" y="22"/>
                  </a:cxn>
                  <a:cxn ang="0">
                    <a:pos x="0" y="26"/>
                  </a:cxn>
                  <a:cxn ang="0">
                    <a:pos x="0" y="29"/>
                  </a:cxn>
                  <a:cxn ang="0">
                    <a:pos x="3" y="32"/>
                  </a:cxn>
                  <a:cxn ang="0">
                    <a:pos x="5" y="33"/>
                  </a:cxn>
                  <a:cxn ang="0">
                    <a:pos x="7" y="34"/>
                  </a:cxn>
                  <a:cxn ang="0">
                    <a:pos x="10" y="35"/>
                  </a:cxn>
                  <a:cxn ang="0">
                    <a:pos x="87" y="41"/>
                  </a:cxn>
                  <a:cxn ang="0">
                    <a:pos x="147" y="48"/>
                  </a:cxn>
                  <a:cxn ang="0">
                    <a:pos x="232" y="47"/>
                  </a:cxn>
                  <a:cxn ang="0">
                    <a:pos x="235" y="46"/>
                  </a:cxn>
                  <a:cxn ang="0">
                    <a:pos x="238" y="46"/>
                  </a:cxn>
                </a:cxnLst>
                <a:rect l="0" t="0" r="r" b="b"/>
                <a:pathLst>
                  <a:path w="239" h="48">
                    <a:moveTo>
                      <a:pt x="238" y="46"/>
                    </a:moveTo>
                    <a:lnTo>
                      <a:pt x="239" y="45"/>
                    </a:lnTo>
                    <a:lnTo>
                      <a:pt x="239" y="44"/>
                    </a:lnTo>
                    <a:lnTo>
                      <a:pt x="237" y="44"/>
                    </a:lnTo>
                    <a:lnTo>
                      <a:pt x="234" y="43"/>
                    </a:lnTo>
                    <a:lnTo>
                      <a:pt x="165" y="29"/>
                    </a:lnTo>
                    <a:lnTo>
                      <a:pt x="63" y="2"/>
                    </a:lnTo>
                    <a:lnTo>
                      <a:pt x="49" y="0"/>
                    </a:lnTo>
                    <a:lnTo>
                      <a:pt x="39" y="0"/>
                    </a:lnTo>
                    <a:lnTo>
                      <a:pt x="30" y="2"/>
                    </a:lnTo>
                    <a:lnTo>
                      <a:pt x="18" y="7"/>
                    </a:lnTo>
                    <a:lnTo>
                      <a:pt x="11" y="11"/>
                    </a:lnTo>
                    <a:lnTo>
                      <a:pt x="2" y="22"/>
                    </a:lnTo>
                    <a:lnTo>
                      <a:pt x="0" y="26"/>
                    </a:lnTo>
                    <a:lnTo>
                      <a:pt x="0" y="29"/>
                    </a:lnTo>
                    <a:lnTo>
                      <a:pt x="3" y="32"/>
                    </a:lnTo>
                    <a:lnTo>
                      <a:pt x="5" y="33"/>
                    </a:lnTo>
                    <a:lnTo>
                      <a:pt x="7" y="34"/>
                    </a:lnTo>
                    <a:lnTo>
                      <a:pt x="10" y="35"/>
                    </a:lnTo>
                    <a:lnTo>
                      <a:pt x="87" y="41"/>
                    </a:lnTo>
                    <a:lnTo>
                      <a:pt x="147" y="48"/>
                    </a:lnTo>
                    <a:lnTo>
                      <a:pt x="232" y="47"/>
                    </a:lnTo>
                    <a:lnTo>
                      <a:pt x="235" y="46"/>
                    </a:lnTo>
                    <a:lnTo>
                      <a:pt x="238" y="46"/>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05" name="Freeform 18"/>
            <p:cNvSpPr>
              <a:spLocks/>
            </p:cNvSpPr>
            <p:nvPr/>
          </p:nvSpPr>
          <p:spPr bwMode="auto">
            <a:xfrm rot="6012585" flipH="1">
              <a:off x="7866693" y="4985033"/>
              <a:ext cx="483901" cy="284180"/>
            </a:xfrm>
            <a:custGeom>
              <a:avLst/>
              <a:gdLst/>
              <a:ahLst/>
              <a:cxnLst>
                <a:cxn ang="0">
                  <a:pos x="241" y="52"/>
                </a:cxn>
                <a:cxn ang="0">
                  <a:pos x="311" y="38"/>
                </a:cxn>
                <a:cxn ang="0">
                  <a:pos x="390" y="58"/>
                </a:cxn>
                <a:cxn ang="0">
                  <a:pos x="452" y="88"/>
                </a:cxn>
                <a:cxn ang="0">
                  <a:pos x="480" y="81"/>
                </a:cxn>
                <a:cxn ang="0">
                  <a:pos x="487" y="65"/>
                </a:cxn>
                <a:cxn ang="0">
                  <a:pos x="483" y="37"/>
                </a:cxn>
                <a:cxn ang="0">
                  <a:pos x="465" y="21"/>
                </a:cxn>
                <a:cxn ang="0">
                  <a:pos x="358" y="0"/>
                </a:cxn>
                <a:cxn ang="0">
                  <a:pos x="255" y="12"/>
                </a:cxn>
                <a:cxn ang="0">
                  <a:pos x="140" y="75"/>
                </a:cxn>
                <a:cxn ang="0">
                  <a:pos x="94" y="146"/>
                </a:cxn>
                <a:cxn ang="0">
                  <a:pos x="79" y="169"/>
                </a:cxn>
                <a:cxn ang="0">
                  <a:pos x="64" y="176"/>
                </a:cxn>
                <a:cxn ang="0">
                  <a:pos x="28" y="180"/>
                </a:cxn>
                <a:cxn ang="0">
                  <a:pos x="6" y="198"/>
                </a:cxn>
                <a:cxn ang="0">
                  <a:pos x="0" y="213"/>
                </a:cxn>
                <a:cxn ang="0">
                  <a:pos x="7" y="235"/>
                </a:cxn>
                <a:cxn ang="0">
                  <a:pos x="19" y="241"/>
                </a:cxn>
                <a:cxn ang="0">
                  <a:pos x="32" y="241"/>
                </a:cxn>
                <a:cxn ang="0">
                  <a:pos x="40" y="234"/>
                </a:cxn>
                <a:cxn ang="0">
                  <a:pos x="38" y="229"/>
                </a:cxn>
                <a:cxn ang="0">
                  <a:pos x="27" y="225"/>
                </a:cxn>
                <a:cxn ang="0">
                  <a:pos x="29" y="221"/>
                </a:cxn>
                <a:cxn ang="0">
                  <a:pos x="52" y="207"/>
                </a:cxn>
                <a:cxn ang="0">
                  <a:pos x="57" y="208"/>
                </a:cxn>
                <a:cxn ang="0">
                  <a:pos x="55" y="229"/>
                </a:cxn>
                <a:cxn ang="0">
                  <a:pos x="54" y="274"/>
                </a:cxn>
                <a:cxn ang="0">
                  <a:pos x="64" y="284"/>
                </a:cxn>
                <a:cxn ang="0">
                  <a:pos x="83" y="285"/>
                </a:cxn>
                <a:cxn ang="0">
                  <a:pos x="88" y="281"/>
                </a:cxn>
                <a:cxn ang="0">
                  <a:pos x="77" y="240"/>
                </a:cxn>
                <a:cxn ang="0">
                  <a:pos x="80" y="225"/>
                </a:cxn>
                <a:cxn ang="0">
                  <a:pos x="89" y="223"/>
                </a:cxn>
                <a:cxn ang="0">
                  <a:pos x="112" y="236"/>
                </a:cxn>
                <a:cxn ang="0">
                  <a:pos x="127" y="255"/>
                </a:cxn>
                <a:cxn ang="0">
                  <a:pos x="132" y="255"/>
                </a:cxn>
                <a:cxn ang="0">
                  <a:pos x="138" y="246"/>
                </a:cxn>
                <a:cxn ang="0">
                  <a:pos x="141" y="220"/>
                </a:cxn>
                <a:cxn ang="0">
                  <a:pos x="135" y="211"/>
                </a:cxn>
                <a:cxn ang="0">
                  <a:pos x="116" y="203"/>
                </a:cxn>
                <a:cxn ang="0">
                  <a:pos x="110" y="190"/>
                </a:cxn>
                <a:cxn ang="0">
                  <a:pos x="119" y="160"/>
                </a:cxn>
                <a:cxn ang="0">
                  <a:pos x="178" y="84"/>
                </a:cxn>
              </a:cxnLst>
              <a:rect l="0" t="0" r="r" b="b"/>
              <a:pathLst>
                <a:path w="487" h="286">
                  <a:moveTo>
                    <a:pt x="178" y="84"/>
                  </a:moveTo>
                  <a:lnTo>
                    <a:pt x="213" y="63"/>
                  </a:lnTo>
                  <a:lnTo>
                    <a:pt x="241" y="52"/>
                  </a:lnTo>
                  <a:lnTo>
                    <a:pt x="261" y="45"/>
                  </a:lnTo>
                  <a:lnTo>
                    <a:pt x="291" y="40"/>
                  </a:lnTo>
                  <a:lnTo>
                    <a:pt x="311" y="38"/>
                  </a:lnTo>
                  <a:lnTo>
                    <a:pt x="339" y="40"/>
                  </a:lnTo>
                  <a:lnTo>
                    <a:pt x="374" y="50"/>
                  </a:lnTo>
                  <a:lnTo>
                    <a:pt x="390" y="58"/>
                  </a:lnTo>
                  <a:lnTo>
                    <a:pt x="417" y="79"/>
                  </a:lnTo>
                  <a:lnTo>
                    <a:pt x="431" y="85"/>
                  </a:lnTo>
                  <a:lnTo>
                    <a:pt x="452" y="88"/>
                  </a:lnTo>
                  <a:lnTo>
                    <a:pt x="465" y="87"/>
                  </a:lnTo>
                  <a:lnTo>
                    <a:pt x="471" y="85"/>
                  </a:lnTo>
                  <a:lnTo>
                    <a:pt x="480" y="81"/>
                  </a:lnTo>
                  <a:lnTo>
                    <a:pt x="483" y="78"/>
                  </a:lnTo>
                  <a:lnTo>
                    <a:pt x="485" y="74"/>
                  </a:lnTo>
                  <a:lnTo>
                    <a:pt x="487" y="65"/>
                  </a:lnTo>
                  <a:lnTo>
                    <a:pt x="487" y="55"/>
                  </a:lnTo>
                  <a:lnTo>
                    <a:pt x="484" y="40"/>
                  </a:lnTo>
                  <a:lnTo>
                    <a:pt x="483" y="37"/>
                  </a:lnTo>
                  <a:lnTo>
                    <a:pt x="481" y="31"/>
                  </a:lnTo>
                  <a:lnTo>
                    <a:pt x="475" y="26"/>
                  </a:lnTo>
                  <a:lnTo>
                    <a:pt x="465" y="21"/>
                  </a:lnTo>
                  <a:lnTo>
                    <a:pt x="444" y="13"/>
                  </a:lnTo>
                  <a:lnTo>
                    <a:pt x="407" y="6"/>
                  </a:lnTo>
                  <a:lnTo>
                    <a:pt x="358" y="0"/>
                  </a:lnTo>
                  <a:lnTo>
                    <a:pt x="315" y="0"/>
                  </a:lnTo>
                  <a:lnTo>
                    <a:pt x="286" y="4"/>
                  </a:lnTo>
                  <a:lnTo>
                    <a:pt x="255" y="12"/>
                  </a:lnTo>
                  <a:lnTo>
                    <a:pt x="190" y="37"/>
                  </a:lnTo>
                  <a:lnTo>
                    <a:pt x="164" y="53"/>
                  </a:lnTo>
                  <a:lnTo>
                    <a:pt x="140" y="75"/>
                  </a:lnTo>
                  <a:lnTo>
                    <a:pt x="115" y="105"/>
                  </a:lnTo>
                  <a:lnTo>
                    <a:pt x="97" y="138"/>
                  </a:lnTo>
                  <a:lnTo>
                    <a:pt x="94" y="146"/>
                  </a:lnTo>
                  <a:lnTo>
                    <a:pt x="87" y="158"/>
                  </a:lnTo>
                  <a:lnTo>
                    <a:pt x="81" y="166"/>
                  </a:lnTo>
                  <a:lnTo>
                    <a:pt x="79" y="169"/>
                  </a:lnTo>
                  <a:lnTo>
                    <a:pt x="70" y="174"/>
                  </a:lnTo>
                  <a:lnTo>
                    <a:pt x="67" y="175"/>
                  </a:lnTo>
                  <a:lnTo>
                    <a:pt x="64" y="176"/>
                  </a:lnTo>
                  <a:lnTo>
                    <a:pt x="60" y="177"/>
                  </a:lnTo>
                  <a:lnTo>
                    <a:pt x="32" y="179"/>
                  </a:lnTo>
                  <a:lnTo>
                    <a:pt x="28" y="180"/>
                  </a:lnTo>
                  <a:lnTo>
                    <a:pt x="24" y="182"/>
                  </a:lnTo>
                  <a:lnTo>
                    <a:pt x="12" y="191"/>
                  </a:lnTo>
                  <a:lnTo>
                    <a:pt x="6" y="198"/>
                  </a:lnTo>
                  <a:lnTo>
                    <a:pt x="4" y="201"/>
                  </a:lnTo>
                  <a:lnTo>
                    <a:pt x="2" y="205"/>
                  </a:lnTo>
                  <a:lnTo>
                    <a:pt x="0" y="213"/>
                  </a:lnTo>
                  <a:lnTo>
                    <a:pt x="1" y="221"/>
                  </a:lnTo>
                  <a:lnTo>
                    <a:pt x="5" y="232"/>
                  </a:lnTo>
                  <a:lnTo>
                    <a:pt x="7" y="235"/>
                  </a:lnTo>
                  <a:lnTo>
                    <a:pt x="10" y="237"/>
                  </a:lnTo>
                  <a:lnTo>
                    <a:pt x="12" y="239"/>
                  </a:lnTo>
                  <a:lnTo>
                    <a:pt x="19" y="241"/>
                  </a:lnTo>
                  <a:lnTo>
                    <a:pt x="25" y="242"/>
                  </a:lnTo>
                  <a:lnTo>
                    <a:pt x="31" y="242"/>
                  </a:lnTo>
                  <a:lnTo>
                    <a:pt x="32" y="241"/>
                  </a:lnTo>
                  <a:lnTo>
                    <a:pt x="35" y="240"/>
                  </a:lnTo>
                  <a:lnTo>
                    <a:pt x="38" y="237"/>
                  </a:lnTo>
                  <a:lnTo>
                    <a:pt x="40" y="234"/>
                  </a:lnTo>
                  <a:lnTo>
                    <a:pt x="40" y="232"/>
                  </a:lnTo>
                  <a:lnTo>
                    <a:pt x="40" y="231"/>
                  </a:lnTo>
                  <a:lnTo>
                    <a:pt x="38" y="229"/>
                  </a:lnTo>
                  <a:lnTo>
                    <a:pt x="29" y="227"/>
                  </a:lnTo>
                  <a:lnTo>
                    <a:pt x="27" y="226"/>
                  </a:lnTo>
                  <a:lnTo>
                    <a:pt x="27" y="225"/>
                  </a:lnTo>
                  <a:lnTo>
                    <a:pt x="27" y="224"/>
                  </a:lnTo>
                  <a:lnTo>
                    <a:pt x="27" y="223"/>
                  </a:lnTo>
                  <a:lnTo>
                    <a:pt x="29" y="221"/>
                  </a:lnTo>
                  <a:lnTo>
                    <a:pt x="34" y="216"/>
                  </a:lnTo>
                  <a:lnTo>
                    <a:pt x="39" y="212"/>
                  </a:lnTo>
                  <a:lnTo>
                    <a:pt x="52" y="207"/>
                  </a:lnTo>
                  <a:lnTo>
                    <a:pt x="54" y="207"/>
                  </a:lnTo>
                  <a:lnTo>
                    <a:pt x="55" y="208"/>
                  </a:lnTo>
                  <a:lnTo>
                    <a:pt x="57" y="208"/>
                  </a:lnTo>
                  <a:lnTo>
                    <a:pt x="57" y="210"/>
                  </a:lnTo>
                  <a:lnTo>
                    <a:pt x="57" y="214"/>
                  </a:lnTo>
                  <a:lnTo>
                    <a:pt x="55" y="229"/>
                  </a:lnTo>
                  <a:lnTo>
                    <a:pt x="50" y="257"/>
                  </a:lnTo>
                  <a:lnTo>
                    <a:pt x="50" y="261"/>
                  </a:lnTo>
                  <a:lnTo>
                    <a:pt x="54" y="274"/>
                  </a:lnTo>
                  <a:lnTo>
                    <a:pt x="57" y="279"/>
                  </a:lnTo>
                  <a:lnTo>
                    <a:pt x="59" y="282"/>
                  </a:lnTo>
                  <a:lnTo>
                    <a:pt x="64" y="284"/>
                  </a:lnTo>
                  <a:lnTo>
                    <a:pt x="67" y="285"/>
                  </a:lnTo>
                  <a:lnTo>
                    <a:pt x="79" y="286"/>
                  </a:lnTo>
                  <a:lnTo>
                    <a:pt x="83" y="285"/>
                  </a:lnTo>
                  <a:lnTo>
                    <a:pt x="85" y="284"/>
                  </a:lnTo>
                  <a:lnTo>
                    <a:pt x="87" y="283"/>
                  </a:lnTo>
                  <a:lnTo>
                    <a:pt x="88" y="281"/>
                  </a:lnTo>
                  <a:lnTo>
                    <a:pt x="89" y="279"/>
                  </a:lnTo>
                  <a:lnTo>
                    <a:pt x="88" y="277"/>
                  </a:lnTo>
                  <a:lnTo>
                    <a:pt x="77" y="240"/>
                  </a:lnTo>
                  <a:lnTo>
                    <a:pt x="76" y="234"/>
                  </a:lnTo>
                  <a:lnTo>
                    <a:pt x="78" y="229"/>
                  </a:lnTo>
                  <a:lnTo>
                    <a:pt x="80" y="225"/>
                  </a:lnTo>
                  <a:lnTo>
                    <a:pt x="85" y="223"/>
                  </a:lnTo>
                  <a:lnTo>
                    <a:pt x="86" y="223"/>
                  </a:lnTo>
                  <a:lnTo>
                    <a:pt x="89" y="223"/>
                  </a:lnTo>
                  <a:lnTo>
                    <a:pt x="94" y="224"/>
                  </a:lnTo>
                  <a:lnTo>
                    <a:pt x="107" y="232"/>
                  </a:lnTo>
                  <a:lnTo>
                    <a:pt x="112" y="236"/>
                  </a:lnTo>
                  <a:lnTo>
                    <a:pt x="117" y="241"/>
                  </a:lnTo>
                  <a:lnTo>
                    <a:pt x="125" y="253"/>
                  </a:lnTo>
                  <a:lnTo>
                    <a:pt x="127" y="255"/>
                  </a:lnTo>
                  <a:lnTo>
                    <a:pt x="129" y="256"/>
                  </a:lnTo>
                  <a:lnTo>
                    <a:pt x="130" y="256"/>
                  </a:lnTo>
                  <a:lnTo>
                    <a:pt x="132" y="255"/>
                  </a:lnTo>
                  <a:lnTo>
                    <a:pt x="134" y="253"/>
                  </a:lnTo>
                  <a:lnTo>
                    <a:pt x="135" y="251"/>
                  </a:lnTo>
                  <a:lnTo>
                    <a:pt x="138" y="246"/>
                  </a:lnTo>
                  <a:lnTo>
                    <a:pt x="141" y="238"/>
                  </a:lnTo>
                  <a:lnTo>
                    <a:pt x="142" y="227"/>
                  </a:lnTo>
                  <a:lnTo>
                    <a:pt x="141" y="220"/>
                  </a:lnTo>
                  <a:lnTo>
                    <a:pt x="140" y="214"/>
                  </a:lnTo>
                  <a:lnTo>
                    <a:pt x="138" y="213"/>
                  </a:lnTo>
                  <a:lnTo>
                    <a:pt x="135" y="211"/>
                  </a:lnTo>
                  <a:lnTo>
                    <a:pt x="121" y="207"/>
                  </a:lnTo>
                  <a:lnTo>
                    <a:pt x="119" y="205"/>
                  </a:lnTo>
                  <a:lnTo>
                    <a:pt x="116" y="203"/>
                  </a:lnTo>
                  <a:lnTo>
                    <a:pt x="113" y="200"/>
                  </a:lnTo>
                  <a:lnTo>
                    <a:pt x="111" y="195"/>
                  </a:lnTo>
                  <a:lnTo>
                    <a:pt x="110" y="190"/>
                  </a:lnTo>
                  <a:lnTo>
                    <a:pt x="111" y="184"/>
                  </a:lnTo>
                  <a:lnTo>
                    <a:pt x="113" y="177"/>
                  </a:lnTo>
                  <a:lnTo>
                    <a:pt x="119" y="160"/>
                  </a:lnTo>
                  <a:lnTo>
                    <a:pt x="141" y="120"/>
                  </a:lnTo>
                  <a:lnTo>
                    <a:pt x="156" y="102"/>
                  </a:lnTo>
                  <a:lnTo>
                    <a:pt x="178" y="8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0" name="Rectangle 69"/>
          <p:cNvSpPr/>
          <p:nvPr/>
        </p:nvSpPr>
        <p:spPr bwMode="auto">
          <a:xfrm>
            <a:off x="6477000" y="5917406"/>
            <a:ext cx="1752600" cy="2667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3" name="Rectangle 52"/>
          <p:cNvSpPr>
            <a:spLocks noChangeArrowheads="1"/>
          </p:cNvSpPr>
          <p:nvPr/>
        </p:nvSpPr>
        <p:spPr bwMode="auto">
          <a:xfrm>
            <a:off x="7242175" y="5915025"/>
            <a:ext cx="1901825" cy="276225"/>
          </a:xfrm>
          <a:prstGeom prst="rect">
            <a:avLst/>
          </a:prstGeom>
          <a:solidFill>
            <a:srgbClr val="0099CC">
              <a:alpha val="49804"/>
            </a:srgbClr>
          </a:solidFill>
          <a:ln w="9525" algn="ctr">
            <a:noFill/>
            <a:round/>
            <a:headEnd/>
            <a:tailEnd/>
          </a:ln>
        </p:spPr>
        <p:txBody>
          <a:bodyPr anchor="ctr"/>
          <a:lstStyle/>
          <a:p>
            <a:endParaRPr lang="en-US"/>
          </a:p>
        </p:txBody>
      </p:sp>
      <p:sp>
        <p:nvSpPr>
          <p:cNvPr id="6147" name="Rectangle 49"/>
          <p:cNvSpPr>
            <a:spLocks noChangeArrowheads="1"/>
          </p:cNvSpPr>
          <p:nvPr/>
        </p:nvSpPr>
        <p:spPr bwMode="auto">
          <a:xfrm>
            <a:off x="6459538" y="5915025"/>
            <a:ext cx="782637" cy="276225"/>
          </a:xfrm>
          <a:prstGeom prst="rect">
            <a:avLst/>
          </a:prstGeom>
          <a:solidFill>
            <a:srgbClr val="0099CC">
              <a:alpha val="49804"/>
            </a:srgbClr>
          </a:solidFill>
          <a:ln w="9525" algn="ctr">
            <a:noFill/>
            <a:round/>
            <a:headEnd/>
            <a:tailEnd/>
          </a:ln>
        </p:spPr>
        <p:txBody>
          <a:bodyPr anchor="ctr"/>
          <a:lstStyle/>
          <a:p>
            <a:endParaRPr lang="en-US"/>
          </a:p>
        </p:txBody>
      </p:sp>
      <p:grpSp>
        <p:nvGrpSpPr>
          <p:cNvPr id="10" name="Group 24"/>
          <p:cNvGrpSpPr>
            <a:grpSpLocks/>
          </p:cNvGrpSpPr>
          <p:nvPr/>
        </p:nvGrpSpPr>
        <p:grpSpPr bwMode="auto">
          <a:xfrm rot="5400000">
            <a:off x="1949450" y="3060700"/>
            <a:ext cx="642938" cy="1588"/>
            <a:chOff x="593725" y="3061494"/>
            <a:chExt cx="642143" cy="2381"/>
          </a:xfrm>
        </p:grpSpPr>
        <p:sp>
          <p:nvSpPr>
            <p:cNvPr id="6193" name="Line 13"/>
            <p:cNvSpPr>
              <a:spLocks noChangeShapeType="1"/>
            </p:cNvSpPr>
            <p:nvPr/>
          </p:nvSpPr>
          <p:spPr bwMode="auto">
            <a:xfrm flipH="1">
              <a:off x="915193" y="3061494"/>
              <a:ext cx="320675" cy="0"/>
            </a:xfrm>
            <a:prstGeom prst="line">
              <a:avLst/>
            </a:prstGeom>
            <a:noFill/>
            <a:ln w="9525">
              <a:solidFill>
                <a:schemeClr val="bg1"/>
              </a:solidFill>
              <a:round/>
              <a:headEnd/>
              <a:tailEnd/>
            </a:ln>
          </p:spPr>
          <p:txBody>
            <a:bodyPr anchor="ctr"/>
            <a:lstStyle/>
            <a:p>
              <a:endParaRPr lang="en-US"/>
            </a:p>
          </p:txBody>
        </p:sp>
        <p:sp>
          <p:nvSpPr>
            <p:cNvPr id="6194" name="Line 13"/>
            <p:cNvSpPr>
              <a:spLocks noChangeShapeType="1"/>
            </p:cNvSpPr>
            <p:nvPr/>
          </p:nvSpPr>
          <p:spPr bwMode="auto">
            <a:xfrm flipH="1">
              <a:off x="593725" y="3063875"/>
              <a:ext cx="320675" cy="0"/>
            </a:xfrm>
            <a:prstGeom prst="line">
              <a:avLst/>
            </a:prstGeom>
            <a:noFill/>
            <a:ln w="9525">
              <a:solidFill>
                <a:schemeClr val="tx1"/>
              </a:solidFill>
              <a:round/>
              <a:headEnd/>
              <a:tailEnd/>
            </a:ln>
          </p:spPr>
          <p:txBody>
            <a:bodyPr anchor="ctr"/>
            <a:lstStyle/>
            <a:p>
              <a:endParaRPr lang="en-US"/>
            </a:p>
          </p:txBody>
        </p:sp>
      </p:grpSp>
      <p:sp>
        <p:nvSpPr>
          <p:cNvPr id="57" name="Rectangle 56"/>
          <p:cNvSpPr>
            <a:spLocks noChangeArrowheads="1"/>
          </p:cNvSpPr>
          <p:nvPr/>
        </p:nvSpPr>
        <p:spPr bwMode="auto">
          <a:xfrm>
            <a:off x="2270125" y="2922588"/>
            <a:ext cx="782638" cy="276225"/>
          </a:xfrm>
          <a:prstGeom prst="rect">
            <a:avLst/>
          </a:prstGeom>
          <a:solidFill>
            <a:srgbClr val="0099CC">
              <a:alpha val="49804"/>
            </a:srgbClr>
          </a:solidFill>
          <a:ln w="9525" algn="ctr">
            <a:noFill/>
            <a:round/>
            <a:headEnd/>
            <a:tailEnd/>
          </a:ln>
        </p:spPr>
        <p:txBody>
          <a:bodyPr anchor="ctr"/>
          <a:lstStyle/>
          <a:p>
            <a:endParaRPr lang="en-US"/>
          </a:p>
        </p:txBody>
      </p:sp>
      <p:sp>
        <p:nvSpPr>
          <p:cNvPr id="6151" name="Rectangle 55"/>
          <p:cNvSpPr>
            <a:spLocks noChangeArrowheads="1"/>
          </p:cNvSpPr>
          <p:nvPr/>
        </p:nvSpPr>
        <p:spPr bwMode="auto">
          <a:xfrm>
            <a:off x="0" y="2922588"/>
            <a:ext cx="2270125" cy="276225"/>
          </a:xfrm>
          <a:prstGeom prst="rect">
            <a:avLst/>
          </a:prstGeom>
          <a:solidFill>
            <a:srgbClr val="0099CC">
              <a:alpha val="49804"/>
            </a:srgbClr>
          </a:solidFill>
          <a:ln w="9525" algn="ctr">
            <a:noFill/>
            <a:round/>
            <a:headEnd/>
            <a:tailEnd/>
          </a:ln>
        </p:spPr>
        <p:txBody>
          <a:bodyPr anchor="ctr"/>
          <a:lstStyle/>
          <a:p>
            <a:endParaRPr lang="en-US"/>
          </a:p>
        </p:txBody>
      </p:sp>
      <p:sp>
        <p:nvSpPr>
          <p:cNvPr id="6152" name="Rectangle 44"/>
          <p:cNvSpPr>
            <a:spLocks noChangeArrowheads="1"/>
          </p:cNvSpPr>
          <p:nvPr/>
        </p:nvSpPr>
        <p:spPr bwMode="auto">
          <a:xfrm>
            <a:off x="1819275" y="5126038"/>
            <a:ext cx="4660900" cy="1028700"/>
          </a:xfrm>
          <a:prstGeom prst="rect">
            <a:avLst/>
          </a:prstGeom>
          <a:solidFill>
            <a:srgbClr val="0099CC">
              <a:alpha val="49804"/>
            </a:srgbClr>
          </a:solidFill>
          <a:ln w="9525" algn="ctr">
            <a:noFill/>
            <a:round/>
            <a:headEnd/>
            <a:tailEnd/>
          </a:ln>
        </p:spPr>
        <p:txBody>
          <a:bodyPr anchor="ctr"/>
          <a:lstStyle/>
          <a:p>
            <a:endParaRPr lang="en-US"/>
          </a:p>
        </p:txBody>
      </p:sp>
      <p:sp>
        <p:nvSpPr>
          <p:cNvPr id="1044491" name="Line 11"/>
          <p:cNvSpPr>
            <a:spLocks noChangeShapeType="1"/>
          </p:cNvSpPr>
          <p:nvPr/>
        </p:nvSpPr>
        <p:spPr bwMode="auto">
          <a:xfrm rot="5400000" flipV="1">
            <a:off x="2270125" y="2924175"/>
            <a:ext cx="0" cy="274638"/>
          </a:xfrm>
          <a:prstGeom prst="line">
            <a:avLst/>
          </a:prstGeom>
          <a:noFill/>
          <a:ln w="28575">
            <a:solidFill>
              <a:srgbClr val="CC9900"/>
            </a:solidFill>
            <a:round/>
            <a:headEnd/>
            <a:tailEnd/>
          </a:ln>
        </p:spPr>
        <p:txBody>
          <a:bodyPr anchor="ctr"/>
          <a:lstStyle/>
          <a:p>
            <a:endParaRPr lang="en-US"/>
          </a:p>
        </p:txBody>
      </p:sp>
      <p:sp>
        <p:nvSpPr>
          <p:cNvPr id="113" name="Rectangle 3"/>
          <p:cNvSpPr>
            <a:spLocks noGrp="1" noChangeArrowheads="1"/>
          </p:cNvSpPr>
          <p:nvPr>
            <p:ph type="title"/>
          </p:nvPr>
        </p:nvSpPr>
        <p:spPr>
          <a:xfrm>
            <a:off x="685800" y="658368"/>
            <a:ext cx="7772400" cy="1408176"/>
          </a:xfrm>
        </p:spPr>
        <p:txBody>
          <a:bodyPr/>
          <a:lstStyle/>
          <a:p>
            <a:r>
              <a:rPr lang="en-US" dirty="0"/>
              <a:t>A Simple </a:t>
            </a:r>
            <a:r>
              <a:rPr lang="en-US" dirty="0">
                <a:solidFill>
                  <a:srgbClr val="FF0000"/>
                </a:solidFill>
              </a:rPr>
              <a:t>Proportional</a:t>
            </a:r>
            <a:r>
              <a:rPr lang="en-US" dirty="0"/>
              <a:t> Control System</a:t>
            </a:r>
            <a:br>
              <a:rPr lang="en-US" dirty="0"/>
            </a:br>
            <a:r>
              <a:rPr lang="en-US" dirty="0"/>
              <a:t> </a:t>
            </a:r>
            <a:endParaRPr lang="en-US" dirty="0">
              <a:solidFill>
                <a:schemeClr val="bg1"/>
              </a:solidFill>
            </a:endParaRPr>
          </a:p>
        </p:txBody>
      </p:sp>
      <p:sp>
        <p:nvSpPr>
          <p:cNvPr id="6157" name="AutoShape 2"/>
          <p:cNvSpPr>
            <a:spLocks noChangeAspect="1" noChangeArrowheads="1"/>
          </p:cNvSpPr>
          <p:nvPr/>
        </p:nvSpPr>
        <p:spPr bwMode="auto">
          <a:xfrm>
            <a:off x="2732088" y="2514600"/>
            <a:ext cx="206375" cy="411163"/>
          </a:xfrm>
          <a:prstGeom prst="triangle">
            <a:avLst>
              <a:gd name="adj" fmla="val 50000"/>
            </a:avLst>
          </a:prstGeom>
          <a:solidFill>
            <a:srgbClr val="CC9900"/>
          </a:solidFill>
          <a:ln w="3175" algn="ctr">
            <a:solidFill>
              <a:srgbClr val="CC9900"/>
            </a:solidFill>
            <a:miter lim="800000"/>
            <a:headEnd/>
            <a:tailEnd/>
          </a:ln>
        </p:spPr>
        <p:txBody>
          <a:bodyPr anchor="ctr"/>
          <a:lstStyle/>
          <a:p>
            <a:endParaRPr lang="en-US"/>
          </a:p>
        </p:txBody>
      </p:sp>
      <p:sp>
        <p:nvSpPr>
          <p:cNvPr id="6158" name="Line 6"/>
          <p:cNvSpPr>
            <a:spLocks noChangeShapeType="1"/>
          </p:cNvSpPr>
          <p:nvPr/>
        </p:nvSpPr>
        <p:spPr bwMode="auto">
          <a:xfrm flipV="1">
            <a:off x="2754313" y="3200400"/>
            <a:ext cx="0" cy="228600"/>
          </a:xfrm>
          <a:prstGeom prst="line">
            <a:avLst/>
          </a:prstGeom>
          <a:noFill/>
          <a:ln w="19050" cap="sq">
            <a:solidFill>
              <a:schemeClr val="tx1"/>
            </a:solidFill>
            <a:miter lim="800000"/>
            <a:headEnd/>
            <a:tailEnd/>
          </a:ln>
        </p:spPr>
        <p:txBody>
          <a:bodyPr anchor="ctr"/>
          <a:lstStyle/>
          <a:p>
            <a:endParaRPr lang="en-US"/>
          </a:p>
        </p:txBody>
      </p:sp>
      <p:sp>
        <p:nvSpPr>
          <p:cNvPr id="6159" name="Line 7"/>
          <p:cNvSpPr>
            <a:spLocks noChangeShapeType="1"/>
          </p:cNvSpPr>
          <p:nvPr/>
        </p:nvSpPr>
        <p:spPr bwMode="auto">
          <a:xfrm flipV="1">
            <a:off x="3036888" y="2925763"/>
            <a:ext cx="0" cy="503237"/>
          </a:xfrm>
          <a:prstGeom prst="line">
            <a:avLst/>
          </a:prstGeom>
          <a:noFill/>
          <a:ln w="19050" cap="sq">
            <a:solidFill>
              <a:schemeClr val="tx1"/>
            </a:solidFill>
            <a:miter lim="800000"/>
            <a:headEnd/>
            <a:tailEnd/>
          </a:ln>
        </p:spPr>
        <p:txBody>
          <a:bodyPr anchor="ctr"/>
          <a:lstStyle/>
          <a:p>
            <a:endParaRPr lang="en-US"/>
          </a:p>
        </p:txBody>
      </p:sp>
      <p:sp>
        <p:nvSpPr>
          <p:cNvPr id="6160" name="Line 8"/>
          <p:cNvSpPr>
            <a:spLocks noChangeShapeType="1"/>
          </p:cNvSpPr>
          <p:nvPr/>
        </p:nvSpPr>
        <p:spPr bwMode="auto">
          <a:xfrm flipH="1">
            <a:off x="0" y="3200400"/>
            <a:ext cx="2752725" cy="0"/>
          </a:xfrm>
          <a:prstGeom prst="line">
            <a:avLst/>
          </a:prstGeom>
          <a:noFill/>
          <a:ln w="19050" cap="sq">
            <a:solidFill>
              <a:schemeClr val="tx1"/>
            </a:solidFill>
            <a:miter lim="800000"/>
            <a:headEnd/>
            <a:tailEnd/>
          </a:ln>
        </p:spPr>
        <p:txBody>
          <a:bodyPr anchor="ctr"/>
          <a:lstStyle/>
          <a:p>
            <a:endParaRPr lang="en-US"/>
          </a:p>
        </p:txBody>
      </p:sp>
      <p:sp>
        <p:nvSpPr>
          <p:cNvPr id="6161" name="Line 9"/>
          <p:cNvSpPr>
            <a:spLocks noChangeShapeType="1"/>
          </p:cNvSpPr>
          <p:nvPr/>
        </p:nvSpPr>
        <p:spPr bwMode="auto">
          <a:xfrm flipH="1">
            <a:off x="0" y="2925763"/>
            <a:ext cx="3033713" cy="0"/>
          </a:xfrm>
          <a:prstGeom prst="line">
            <a:avLst/>
          </a:prstGeom>
          <a:noFill/>
          <a:ln w="19050" cap="sq">
            <a:solidFill>
              <a:schemeClr val="tx1"/>
            </a:solidFill>
            <a:miter lim="800000"/>
            <a:headEnd/>
            <a:tailEnd/>
          </a:ln>
        </p:spPr>
        <p:txBody>
          <a:bodyPr anchor="ctr"/>
          <a:lstStyle/>
          <a:p>
            <a:endParaRPr lang="en-US"/>
          </a:p>
        </p:txBody>
      </p:sp>
      <p:sp>
        <p:nvSpPr>
          <p:cNvPr id="6162" name="Oval 12"/>
          <p:cNvSpPr>
            <a:spLocks noChangeAspect="1" noChangeArrowheads="1"/>
          </p:cNvSpPr>
          <p:nvPr/>
        </p:nvSpPr>
        <p:spPr bwMode="auto">
          <a:xfrm rot="5400000">
            <a:off x="2224088" y="3016250"/>
            <a:ext cx="92075" cy="92075"/>
          </a:xfrm>
          <a:prstGeom prst="ellipse">
            <a:avLst/>
          </a:prstGeom>
          <a:solidFill>
            <a:schemeClr val="tx1"/>
          </a:solidFill>
          <a:ln w="9525">
            <a:solidFill>
              <a:schemeClr val="tx1"/>
            </a:solidFill>
            <a:round/>
            <a:headEnd/>
            <a:tailEnd/>
          </a:ln>
        </p:spPr>
        <p:txBody>
          <a:bodyPr wrap="none" anchor="ctr"/>
          <a:lstStyle/>
          <a:p>
            <a:endParaRPr lang="en-US"/>
          </a:p>
        </p:txBody>
      </p:sp>
      <p:grpSp>
        <p:nvGrpSpPr>
          <p:cNvPr id="11" name="Group 16"/>
          <p:cNvGrpSpPr>
            <a:grpSpLocks/>
          </p:cNvGrpSpPr>
          <p:nvPr/>
        </p:nvGrpSpPr>
        <p:grpSpPr bwMode="auto">
          <a:xfrm rot="1800000">
            <a:off x="595313" y="2486025"/>
            <a:ext cx="4479925" cy="46038"/>
            <a:chOff x="375" y="1566"/>
            <a:chExt cx="2822" cy="29"/>
          </a:xfrm>
        </p:grpSpPr>
        <p:sp>
          <p:nvSpPr>
            <p:cNvPr id="6182" name="Line 17"/>
            <p:cNvSpPr>
              <a:spLocks noChangeShapeType="1"/>
            </p:cNvSpPr>
            <p:nvPr/>
          </p:nvSpPr>
          <p:spPr bwMode="auto">
            <a:xfrm>
              <a:off x="375" y="1584"/>
              <a:ext cx="2822" cy="0"/>
            </a:xfrm>
            <a:prstGeom prst="line">
              <a:avLst/>
            </a:prstGeom>
            <a:noFill/>
            <a:ln w="9525">
              <a:solidFill>
                <a:schemeClr val="tx1"/>
              </a:solidFill>
              <a:round/>
              <a:headEnd/>
              <a:tailEnd/>
            </a:ln>
          </p:spPr>
          <p:txBody>
            <a:bodyPr anchor="ctr"/>
            <a:lstStyle/>
            <a:p>
              <a:endParaRPr lang="en-US"/>
            </a:p>
          </p:txBody>
        </p:sp>
        <p:sp>
          <p:nvSpPr>
            <p:cNvPr id="6183" name="Oval 19"/>
            <p:cNvSpPr>
              <a:spLocks noChangeAspect="1" noChangeArrowheads="1"/>
            </p:cNvSpPr>
            <p:nvPr/>
          </p:nvSpPr>
          <p:spPr bwMode="auto">
            <a:xfrm>
              <a:off x="3155" y="1566"/>
              <a:ext cx="29" cy="29"/>
            </a:xfrm>
            <a:prstGeom prst="ellipse">
              <a:avLst/>
            </a:prstGeom>
            <a:solidFill>
              <a:schemeClr val="tx1"/>
            </a:solidFill>
            <a:ln w="9525">
              <a:solidFill>
                <a:schemeClr val="tx1"/>
              </a:solidFill>
              <a:round/>
              <a:headEnd/>
              <a:tailEnd/>
            </a:ln>
          </p:spPr>
          <p:txBody>
            <a:bodyPr anchor="ctr"/>
            <a:lstStyle/>
            <a:p>
              <a:endParaRPr lang="en-US"/>
            </a:p>
          </p:txBody>
        </p:sp>
      </p:grpSp>
      <p:grpSp>
        <p:nvGrpSpPr>
          <p:cNvPr id="12" name="Group 36"/>
          <p:cNvGrpSpPr>
            <a:grpSpLocks/>
          </p:cNvGrpSpPr>
          <p:nvPr/>
        </p:nvGrpSpPr>
        <p:grpSpPr bwMode="auto">
          <a:xfrm>
            <a:off x="2243138" y="2222648"/>
            <a:ext cx="53975" cy="582613"/>
            <a:chOff x="1827183" y="2495539"/>
            <a:chExt cx="53182" cy="583413"/>
          </a:xfrm>
        </p:grpSpPr>
        <p:sp>
          <p:nvSpPr>
            <p:cNvPr id="6179" name="Oval 14"/>
            <p:cNvSpPr>
              <a:spLocks noChangeAspect="1" noChangeArrowheads="1"/>
            </p:cNvSpPr>
            <p:nvPr/>
          </p:nvSpPr>
          <p:spPr bwMode="auto">
            <a:xfrm>
              <a:off x="1827183" y="3032915"/>
              <a:ext cx="46038" cy="46037"/>
            </a:xfrm>
            <a:prstGeom prst="ellipse">
              <a:avLst/>
            </a:prstGeom>
            <a:solidFill>
              <a:schemeClr val="tx1"/>
            </a:solidFill>
            <a:ln w="9525">
              <a:solidFill>
                <a:schemeClr val="tx1"/>
              </a:solidFill>
              <a:round/>
              <a:headEnd/>
              <a:tailEnd/>
            </a:ln>
          </p:spPr>
          <p:txBody>
            <a:bodyPr wrap="none" anchor="ctr"/>
            <a:lstStyle/>
            <a:p>
              <a:endParaRPr lang="en-US"/>
            </a:p>
          </p:txBody>
        </p:sp>
        <p:sp>
          <p:nvSpPr>
            <p:cNvPr id="6180" name="Line 15"/>
            <p:cNvSpPr>
              <a:spLocks noChangeShapeType="1"/>
            </p:cNvSpPr>
            <p:nvPr/>
          </p:nvSpPr>
          <p:spPr bwMode="auto">
            <a:xfrm flipV="1">
              <a:off x="1855758" y="2504265"/>
              <a:ext cx="0" cy="549275"/>
            </a:xfrm>
            <a:prstGeom prst="line">
              <a:avLst/>
            </a:prstGeom>
            <a:noFill/>
            <a:ln w="9525">
              <a:solidFill>
                <a:schemeClr val="tx1"/>
              </a:solidFill>
              <a:round/>
              <a:headEnd/>
              <a:tailEnd/>
            </a:ln>
          </p:spPr>
          <p:txBody>
            <a:bodyPr anchor="ctr"/>
            <a:lstStyle/>
            <a:p>
              <a:endParaRPr lang="en-US"/>
            </a:p>
          </p:txBody>
        </p:sp>
        <p:sp>
          <p:nvSpPr>
            <p:cNvPr id="6181" name="Oval 14"/>
            <p:cNvSpPr>
              <a:spLocks noChangeAspect="1" noChangeArrowheads="1"/>
            </p:cNvSpPr>
            <p:nvPr/>
          </p:nvSpPr>
          <p:spPr bwMode="auto">
            <a:xfrm>
              <a:off x="1834327" y="2495539"/>
              <a:ext cx="46038" cy="46037"/>
            </a:xfrm>
            <a:prstGeom prst="ellipse">
              <a:avLst/>
            </a:prstGeom>
            <a:solidFill>
              <a:schemeClr val="tx1"/>
            </a:solidFill>
            <a:ln w="9525">
              <a:solidFill>
                <a:schemeClr val="tx1"/>
              </a:solidFill>
              <a:round/>
              <a:headEnd/>
              <a:tailEnd/>
            </a:ln>
          </p:spPr>
          <p:txBody>
            <a:bodyPr wrap="none" anchor="ctr"/>
            <a:lstStyle/>
            <a:p>
              <a:endParaRPr lang="en-US"/>
            </a:p>
          </p:txBody>
        </p:sp>
      </p:grpSp>
      <p:sp>
        <p:nvSpPr>
          <p:cNvPr id="6165" name="Oval 14"/>
          <p:cNvSpPr>
            <a:spLocks noChangeAspect="1" noChangeArrowheads="1"/>
          </p:cNvSpPr>
          <p:nvPr/>
        </p:nvSpPr>
        <p:spPr bwMode="auto">
          <a:xfrm>
            <a:off x="2789238" y="2462213"/>
            <a:ext cx="92075" cy="92075"/>
          </a:xfrm>
          <a:prstGeom prst="ellipse">
            <a:avLst/>
          </a:prstGeom>
          <a:solidFill>
            <a:schemeClr val="tx1"/>
          </a:solidFill>
          <a:ln w="9525">
            <a:solidFill>
              <a:schemeClr val="tx1"/>
            </a:solidFill>
            <a:round/>
            <a:headEnd/>
            <a:tailEnd/>
          </a:ln>
        </p:spPr>
        <p:txBody>
          <a:bodyPr wrap="none" anchor="ctr"/>
          <a:lstStyle/>
          <a:p>
            <a:endParaRPr lang="en-US"/>
          </a:p>
        </p:txBody>
      </p:sp>
      <p:grpSp>
        <p:nvGrpSpPr>
          <p:cNvPr id="13" name="Group 43"/>
          <p:cNvGrpSpPr>
            <a:grpSpLocks/>
          </p:cNvGrpSpPr>
          <p:nvPr/>
        </p:nvGrpSpPr>
        <p:grpSpPr bwMode="auto">
          <a:xfrm>
            <a:off x="1828800" y="3422650"/>
            <a:ext cx="4654550" cy="2749550"/>
            <a:chOff x="1828799" y="3423138"/>
            <a:chExt cx="4654062" cy="2749062"/>
          </a:xfrm>
        </p:grpSpPr>
        <p:sp>
          <p:nvSpPr>
            <p:cNvPr id="6174" name="Line 4"/>
            <p:cNvSpPr>
              <a:spLocks noChangeShapeType="1"/>
            </p:cNvSpPr>
            <p:nvPr/>
          </p:nvSpPr>
          <p:spPr bwMode="auto">
            <a:xfrm>
              <a:off x="1828800" y="3429000"/>
              <a:ext cx="0" cy="2743200"/>
            </a:xfrm>
            <a:prstGeom prst="line">
              <a:avLst/>
            </a:prstGeom>
            <a:noFill/>
            <a:ln w="76200" cap="sq">
              <a:solidFill>
                <a:schemeClr val="tx1"/>
              </a:solidFill>
              <a:miter lim="800000"/>
              <a:headEnd/>
              <a:tailEnd/>
            </a:ln>
          </p:spPr>
          <p:txBody>
            <a:bodyPr anchor="ctr"/>
            <a:lstStyle/>
            <a:p>
              <a:endParaRPr lang="en-US"/>
            </a:p>
          </p:txBody>
        </p:sp>
        <p:sp>
          <p:nvSpPr>
            <p:cNvPr id="6175" name="Line 5"/>
            <p:cNvSpPr>
              <a:spLocks noChangeShapeType="1"/>
            </p:cNvSpPr>
            <p:nvPr/>
          </p:nvSpPr>
          <p:spPr bwMode="auto">
            <a:xfrm>
              <a:off x="1828799" y="6172200"/>
              <a:ext cx="4651131" cy="0"/>
            </a:xfrm>
            <a:prstGeom prst="line">
              <a:avLst/>
            </a:prstGeom>
            <a:noFill/>
            <a:ln w="76200" cap="sq">
              <a:solidFill>
                <a:schemeClr val="tx1"/>
              </a:solidFill>
              <a:miter lim="800000"/>
              <a:headEnd/>
              <a:tailEnd/>
            </a:ln>
          </p:spPr>
          <p:txBody>
            <a:bodyPr anchor="ctr"/>
            <a:lstStyle/>
            <a:p>
              <a:endParaRPr lang="en-US"/>
            </a:p>
          </p:txBody>
        </p:sp>
        <p:sp>
          <p:nvSpPr>
            <p:cNvPr id="6176" name="Line 4"/>
            <p:cNvSpPr>
              <a:spLocks noChangeShapeType="1"/>
            </p:cNvSpPr>
            <p:nvPr/>
          </p:nvSpPr>
          <p:spPr bwMode="auto">
            <a:xfrm>
              <a:off x="6482861" y="3423138"/>
              <a:ext cx="0" cy="2743200"/>
            </a:xfrm>
            <a:prstGeom prst="line">
              <a:avLst/>
            </a:prstGeom>
            <a:noFill/>
            <a:ln w="76200" cap="sq">
              <a:solidFill>
                <a:schemeClr val="tx1"/>
              </a:solidFill>
              <a:miter lim="800000"/>
              <a:headEnd/>
              <a:tailEnd/>
            </a:ln>
          </p:spPr>
          <p:txBody>
            <a:bodyPr anchor="ctr"/>
            <a:lstStyle/>
            <a:p>
              <a:endParaRPr lang="en-US"/>
            </a:p>
          </p:txBody>
        </p:sp>
      </p:grpSp>
      <p:sp>
        <p:nvSpPr>
          <p:cNvPr id="58" name="Rectangle 57"/>
          <p:cNvSpPr>
            <a:spLocks noChangeArrowheads="1"/>
          </p:cNvSpPr>
          <p:nvPr/>
        </p:nvSpPr>
        <p:spPr bwMode="auto">
          <a:xfrm>
            <a:off x="2757488" y="3198813"/>
            <a:ext cx="276225" cy="1933575"/>
          </a:xfrm>
          <a:prstGeom prst="rect">
            <a:avLst/>
          </a:prstGeom>
          <a:solidFill>
            <a:srgbClr val="0099CC">
              <a:alpha val="49804"/>
            </a:srgbClr>
          </a:solidFill>
          <a:ln w="9525" algn="ctr">
            <a:noFill/>
            <a:round/>
            <a:headEnd/>
            <a:tailEnd/>
          </a:ln>
        </p:spPr>
        <p:txBody>
          <a:bodyPr anchor="ctr"/>
          <a:lstStyle/>
          <a:p>
            <a:endParaRPr lang="en-US"/>
          </a:p>
        </p:txBody>
      </p:sp>
      <p:sp>
        <p:nvSpPr>
          <p:cNvPr id="6170" name="Line 9"/>
          <p:cNvSpPr>
            <a:spLocks noChangeShapeType="1"/>
          </p:cNvSpPr>
          <p:nvPr/>
        </p:nvSpPr>
        <p:spPr bwMode="auto">
          <a:xfrm flipH="1" flipV="1">
            <a:off x="6459538" y="5915025"/>
            <a:ext cx="2684462" cy="0"/>
          </a:xfrm>
          <a:prstGeom prst="line">
            <a:avLst/>
          </a:prstGeom>
          <a:noFill/>
          <a:ln w="19050" cap="sq">
            <a:solidFill>
              <a:schemeClr val="tx1"/>
            </a:solidFill>
            <a:miter lim="800000"/>
            <a:headEnd/>
            <a:tailEnd/>
          </a:ln>
        </p:spPr>
        <p:txBody>
          <a:bodyPr anchor="ctr"/>
          <a:lstStyle/>
          <a:p>
            <a:endParaRPr lang="en-US"/>
          </a:p>
        </p:txBody>
      </p:sp>
      <p:sp>
        <p:nvSpPr>
          <p:cNvPr id="6169" name="Line 8"/>
          <p:cNvSpPr>
            <a:spLocks noChangeShapeType="1"/>
          </p:cNvSpPr>
          <p:nvPr/>
        </p:nvSpPr>
        <p:spPr bwMode="auto">
          <a:xfrm flipH="1">
            <a:off x="6459538" y="6191250"/>
            <a:ext cx="2684462" cy="0"/>
          </a:xfrm>
          <a:prstGeom prst="line">
            <a:avLst/>
          </a:prstGeom>
          <a:noFill/>
          <a:ln w="19050" cap="sq">
            <a:solidFill>
              <a:schemeClr val="tx1"/>
            </a:solidFill>
            <a:miter lim="800000"/>
            <a:headEnd/>
            <a:tailEnd/>
          </a:ln>
        </p:spPr>
        <p:txBody>
          <a:bodyPr anchor="ctr"/>
          <a:lstStyle/>
          <a:p>
            <a:endParaRPr lang="en-US"/>
          </a:p>
        </p:txBody>
      </p:sp>
      <p:sp>
        <p:nvSpPr>
          <p:cNvPr id="73" name="Freeform 72"/>
          <p:cNvSpPr/>
          <p:nvPr/>
        </p:nvSpPr>
        <p:spPr bwMode="auto">
          <a:xfrm>
            <a:off x="1863725" y="4943475"/>
            <a:ext cx="898128" cy="187325"/>
          </a:xfrm>
          <a:custGeom>
            <a:avLst/>
            <a:gdLst>
              <a:gd name="connsiteX0" fmla="*/ 0 w 724298"/>
              <a:gd name="connsiteY0" fmla="*/ 85725 h 98822"/>
              <a:gd name="connsiteX1" fmla="*/ 621507 w 724298"/>
              <a:gd name="connsiteY1" fmla="*/ 85725 h 98822"/>
              <a:gd name="connsiteX2" fmla="*/ 616744 w 724298"/>
              <a:gd name="connsiteY2" fmla="*/ 7144 h 98822"/>
              <a:gd name="connsiteX3" fmla="*/ 566738 w 724298"/>
              <a:gd name="connsiteY3" fmla="*/ 42862 h 98822"/>
              <a:gd name="connsiteX4" fmla="*/ 483394 w 724298"/>
              <a:gd name="connsiteY4" fmla="*/ 40481 h 98822"/>
              <a:gd name="connsiteX5" fmla="*/ 426244 w 724298"/>
              <a:gd name="connsiteY5" fmla="*/ 61912 h 98822"/>
              <a:gd name="connsiteX6" fmla="*/ 347663 w 724298"/>
              <a:gd name="connsiteY6" fmla="*/ 59531 h 98822"/>
              <a:gd name="connsiteX7" fmla="*/ 302419 w 724298"/>
              <a:gd name="connsiteY7" fmla="*/ 76200 h 98822"/>
              <a:gd name="connsiteX8" fmla="*/ 200025 w 724298"/>
              <a:gd name="connsiteY8" fmla="*/ 66675 h 98822"/>
              <a:gd name="connsiteX9" fmla="*/ 147638 w 724298"/>
              <a:gd name="connsiteY9" fmla="*/ 73819 h 98822"/>
              <a:gd name="connsiteX0" fmla="*/ 0 w 625872"/>
              <a:gd name="connsiteY0" fmla="*/ 85725 h 98822"/>
              <a:gd name="connsiteX1" fmla="*/ 621507 w 625872"/>
              <a:gd name="connsiteY1" fmla="*/ 85725 h 98822"/>
              <a:gd name="connsiteX2" fmla="*/ 616744 w 625872"/>
              <a:gd name="connsiteY2" fmla="*/ 7144 h 98822"/>
              <a:gd name="connsiteX3" fmla="*/ 566738 w 625872"/>
              <a:gd name="connsiteY3" fmla="*/ 42862 h 98822"/>
              <a:gd name="connsiteX4" fmla="*/ 483394 w 625872"/>
              <a:gd name="connsiteY4" fmla="*/ 40481 h 98822"/>
              <a:gd name="connsiteX5" fmla="*/ 426244 w 625872"/>
              <a:gd name="connsiteY5" fmla="*/ 61912 h 98822"/>
              <a:gd name="connsiteX6" fmla="*/ 347663 w 625872"/>
              <a:gd name="connsiteY6" fmla="*/ 59531 h 98822"/>
              <a:gd name="connsiteX7" fmla="*/ 302419 w 625872"/>
              <a:gd name="connsiteY7" fmla="*/ 76200 h 98822"/>
              <a:gd name="connsiteX8" fmla="*/ 200025 w 625872"/>
              <a:gd name="connsiteY8" fmla="*/ 66675 h 98822"/>
              <a:gd name="connsiteX9" fmla="*/ 147638 w 625872"/>
              <a:gd name="connsiteY9" fmla="*/ 73819 h 98822"/>
              <a:gd name="connsiteX0" fmla="*/ 0 w 625872"/>
              <a:gd name="connsiteY0" fmla="*/ 85725 h 98822"/>
              <a:gd name="connsiteX1" fmla="*/ 621507 w 625872"/>
              <a:gd name="connsiteY1" fmla="*/ 85725 h 98822"/>
              <a:gd name="connsiteX2" fmla="*/ 616744 w 625872"/>
              <a:gd name="connsiteY2" fmla="*/ 7144 h 98822"/>
              <a:gd name="connsiteX3" fmla="*/ 566738 w 625872"/>
              <a:gd name="connsiteY3" fmla="*/ 42862 h 98822"/>
              <a:gd name="connsiteX4" fmla="*/ 483394 w 625872"/>
              <a:gd name="connsiteY4" fmla="*/ 40481 h 98822"/>
              <a:gd name="connsiteX5" fmla="*/ 426244 w 625872"/>
              <a:gd name="connsiteY5" fmla="*/ 61912 h 98822"/>
              <a:gd name="connsiteX6" fmla="*/ 347663 w 625872"/>
              <a:gd name="connsiteY6" fmla="*/ 59531 h 98822"/>
              <a:gd name="connsiteX7" fmla="*/ 302419 w 625872"/>
              <a:gd name="connsiteY7" fmla="*/ 76200 h 98822"/>
              <a:gd name="connsiteX8" fmla="*/ 200025 w 625872"/>
              <a:gd name="connsiteY8" fmla="*/ 66675 h 98822"/>
              <a:gd name="connsiteX9" fmla="*/ 147638 w 625872"/>
              <a:gd name="connsiteY9" fmla="*/ 73819 h 98822"/>
              <a:gd name="connsiteX0" fmla="*/ 0 w 625872"/>
              <a:gd name="connsiteY0" fmla="*/ 85725 h 98822"/>
              <a:gd name="connsiteX1" fmla="*/ 621507 w 625872"/>
              <a:gd name="connsiteY1" fmla="*/ 85725 h 98822"/>
              <a:gd name="connsiteX2" fmla="*/ 616744 w 625872"/>
              <a:gd name="connsiteY2" fmla="*/ 7144 h 98822"/>
              <a:gd name="connsiteX3" fmla="*/ 566738 w 625872"/>
              <a:gd name="connsiteY3" fmla="*/ 42862 h 98822"/>
              <a:gd name="connsiteX4" fmla="*/ 483394 w 625872"/>
              <a:gd name="connsiteY4" fmla="*/ 40481 h 98822"/>
              <a:gd name="connsiteX5" fmla="*/ 426244 w 625872"/>
              <a:gd name="connsiteY5" fmla="*/ 61912 h 98822"/>
              <a:gd name="connsiteX6" fmla="*/ 347663 w 625872"/>
              <a:gd name="connsiteY6" fmla="*/ 59531 h 98822"/>
              <a:gd name="connsiteX7" fmla="*/ 302419 w 625872"/>
              <a:gd name="connsiteY7" fmla="*/ 76200 h 98822"/>
              <a:gd name="connsiteX8" fmla="*/ 200025 w 625872"/>
              <a:gd name="connsiteY8" fmla="*/ 66675 h 98822"/>
              <a:gd name="connsiteX9" fmla="*/ 147638 w 625872"/>
              <a:gd name="connsiteY9" fmla="*/ 73819 h 98822"/>
              <a:gd name="connsiteX0" fmla="*/ 0 w 625872"/>
              <a:gd name="connsiteY0" fmla="*/ 85725 h 85725"/>
              <a:gd name="connsiteX1" fmla="*/ 621507 w 625872"/>
              <a:gd name="connsiteY1" fmla="*/ 85725 h 85725"/>
              <a:gd name="connsiteX2" fmla="*/ 616744 w 625872"/>
              <a:gd name="connsiteY2" fmla="*/ 7144 h 85725"/>
              <a:gd name="connsiteX3" fmla="*/ 566738 w 625872"/>
              <a:gd name="connsiteY3" fmla="*/ 42862 h 85725"/>
              <a:gd name="connsiteX4" fmla="*/ 483394 w 625872"/>
              <a:gd name="connsiteY4" fmla="*/ 40481 h 85725"/>
              <a:gd name="connsiteX5" fmla="*/ 426244 w 625872"/>
              <a:gd name="connsiteY5" fmla="*/ 61912 h 85725"/>
              <a:gd name="connsiteX6" fmla="*/ 347663 w 625872"/>
              <a:gd name="connsiteY6" fmla="*/ 59531 h 85725"/>
              <a:gd name="connsiteX7" fmla="*/ 302419 w 625872"/>
              <a:gd name="connsiteY7" fmla="*/ 76200 h 85725"/>
              <a:gd name="connsiteX8" fmla="*/ 200025 w 625872"/>
              <a:gd name="connsiteY8" fmla="*/ 66675 h 85725"/>
              <a:gd name="connsiteX9" fmla="*/ 147638 w 625872"/>
              <a:gd name="connsiteY9" fmla="*/ 73819 h 85725"/>
              <a:gd name="connsiteX0" fmla="*/ 0 w 633811"/>
              <a:gd name="connsiteY0" fmla="*/ 85725 h 85725"/>
              <a:gd name="connsiteX1" fmla="*/ 621507 w 633811"/>
              <a:gd name="connsiteY1" fmla="*/ 85725 h 85725"/>
              <a:gd name="connsiteX2" fmla="*/ 616744 w 633811"/>
              <a:gd name="connsiteY2" fmla="*/ 7144 h 85725"/>
              <a:gd name="connsiteX3" fmla="*/ 566738 w 633811"/>
              <a:gd name="connsiteY3" fmla="*/ 42862 h 85725"/>
              <a:gd name="connsiteX4" fmla="*/ 483394 w 633811"/>
              <a:gd name="connsiteY4" fmla="*/ 40481 h 85725"/>
              <a:gd name="connsiteX5" fmla="*/ 426244 w 633811"/>
              <a:gd name="connsiteY5" fmla="*/ 61912 h 85725"/>
              <a:gd name="connsiteX6" fmla="*/ 347663 w 633811"/>
              <a:gd name="connsiteY6" fmla="*/ 59531 h 85725"/>
              <a:gd name="connsiteX7" fmla="*/ 302419 w 633811"/>
              <a:gd name="connsiteY7" fmla="*/ 76200 h 85725"/>
              <a:gd name="connsiteX8" fmla="*/ 200025 w 633811"/>
              <a:gd name="connsiteY8" fmla="*/ 66675 h 85725"/>
              <a:gd name="connsiteX9" fmla="*/ 147638 w 633811"/>
              <a:gd name="connsiteY9" fmla="*/ 73819 h 85725"/>
              <a:gd name="connsiteX0" fmla="*/ 0 w 625872"/>
              <a:gd name="connsiteY0" fmla="*/ 85725 h 85725"/>
              <a:gd name="connsiteX1" fmla="*/ 621507 w 625872"/>
              <a:gd name="connsiteY1" fmla="*/ 85725 h 85725"/>
              <a:gd name="connsiteX2" fmla="*/ 616744 w 625872"/>
              <a:gd name="connsiteY2" fmla="*/ 7144 h 85725"/>
              <a:gd name="connsiteX3" fmla="*/ 566738 w 625872"/>
              <a:gd name="connsiteY3" fmla="*/ 42862 h 85725"/>
              <a:gd name="connsiteX4" fmla="*/ 483394 w 625872"/>
              <a:gd name="connsiteY4" fmla="*/ 40481 h 85725"/>
              <a:gd name="connsiteX5" fmla="*/ 426244 w 625872"/>
              <a:gd name="connsiteY5" fmla="*/ 61912 h 85725"/>
              <a:gd name="connsiteX6" fmla="*/ 347663 w 625872"/>
              <a:gd name="connsiteY6" fmla="*/ 59531 h 85725"/>
              <a:gd name="connsiteX7" fmla="*/ 302419 w 625872"/>
              <a:gd name="connsiteY7" fmla="*/ 76200 h 85725"/>
              <a:gd name="connsiteX8" fmla="*/ 200025 w 625872"/>
              <a:gd name="connsiteY8" fmla="*/ 66675 h 85725"/>
              <a:gd name="connsiteX9" fmla="*/ 147638 w 625872"/>
              <a:gd name="connsiteY9" fmla="*/ 73819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5872" h="85725">
                <a:moveTo>
                  <a:pt x="0" y="85725"/>
                </a:moveTo>
                <a:lnTo>
                  <a:pt x="621507" y="85725"/>
                </a:lnTo>
                <a:cubicBezTo>
                  <a:pt x="624286" y="58341"/>
                  <a:pt x="625872" y="14288"/>
                  <a:pt x="616744" y="7144"/>
                </a:cubicBezTo>
                <a:cubicBezTo>
                  <a:pt x="607616" y="0"/>
                  <a:pt x="588963" y="37306"/>
                  <a:pt x="566738" y="42862"/>
                </a:cubicBezTo>
                <a:cubicBezTo>
                  <a:pt x="544513" y="48418"/>
                  <a:pt x="506810" y="37306"/>
                  <a:pt x="483394" y="40481"/>
                </a:cubicBezTo>
                <a:cubicBezTo>
                  <a:pt x="459978" y="43656"/>
                  <a:pt x="448866" y="58737"/>
                  <a:pt x="426244" y="61912"/>
                </a:cubicBezTo>
                <a:cubicBezTo>
                  <a:pt x="403622" y="65087"/>
                  <a:pt x="368300" y="57150"/>
                  <a:pt x="347663" y="59531"/>
                </a:cubicBezTo>
                <a:cubicBezTo>
                  <a:pt x="327026" y="61912"/>
                  <a:pt x="327025" y="75009"/>
                  <a:pt x="302419" y="76200"/>
                </a:cubicBezTo>
                <a:cubicBezTo>
                  <a:pt x="277813" y="77391"/>
                  <a:pt x="225822" y="67072"/>
                  <a:pt x="200025" y="66675"/>
                </a:cubicBezTo>
                <a:cubicBezTo>
                  <a:pt x="174228" y="66278"/>
                  <a:pt x="180578" y="71438"/>
                  <a:pt x="147638" y="73819"/>
                </a:cubicBezTo>
              </a:path>
            </a:pathLst>
          </a:custGeom>
          <a:solidFill>
            <a:srgbClr val="0099CC">
              <a:alpha val="49804"/>
            </a:srgbClr>
          </a:solidFill>
          <a:ln w="9525" algn="ctr">
            <a:noFill/>
            <a:round/>
            <a:headEnd/>
            <a:tailEnd/>
          </a:ln>
        </p:spPr>
        <p:txBody>
          <a:bodyPr anchor="ctr"/>
          <a:lstStyle/>
          <a:p>
            <a:pPr marR="0" indent="0" fontAlgn="base">
              <a:lnSpc>
                <a:spcPct val="100000"/>
              </a:lnSpc>
              <a:spcBef>
                <a:spcPct val="0"/>
              </a:spcBef>
              <a:spcAft>
                <a:spcPct val="0"/>
              </a:spcAft>
              <a:buClrTx/>
              <a:buSzTx/>
              <a:buFontTx/>
              <a:buNone/>
              <a:tabLst/>
            </a:pPr>
            <a:endParaRPr lang="en-US"/>
          </a:p>
        </p:txBody>
      </p:sp>
      <p:sp>
        <p:nvSpPr>
          <p:cNvPr id="78" name="Freeform 77"/>
          <p:cNvSpPr/>
          <p:nvPr/>
        </p:nvSpPr>
        <p:spPr bwMode="auto">
          <a:xfrm flipH="1">
            <a:off x="3028154" y="4943475"/>
            <a:ext cx="880269" cy="187325"/>
          </a:xfrm>
          <a:custGeom>
            <a:avLst/>
            <a:gdLst>
              <a:gd name="connsiteX0" fmla="*/ 0 w 724298"/>
              <a:gd name="connsiteY0" fmla="*/ 85725 h 98822"/>
              <a:gd name="connsiteX1" fmla="*/ 621507 w 724298"/>
              <a:gd name="connsiteY1" fmla="*/ 85725 h 98822"/>
              <a:gd name="connsiteX2" fmla="*/ 616744 w 724298"/>
              <a:gd name="connsiteY2" fmla="*/ 7144 h 98822"/>
              <a:gd name="connsiteX3" fmla="*/ 566738 w 724298"/>
              <a:gd name="connsiteY3" fmla="*/ 42862 h 98822"/>
              <a:gd name="connsiteX4" fmla="*/ 483394 w 724298"/>
              <a:gd name="connsiteY4" fmla="*/ 40481 h 98822"/>
              <a:gd name="connsiteX5" fmla="*/ 426244 w 724298"/>
              <a:gd name="connsiteY5" fmla="*/ 61912 h 98822"/>
              <a:gd name="connsiteX6" fmla="*/ 347663 w 724298"/>
              <a:gd name="connsiteY6" fmla="*/ 59531 h 98822"/>
              <a:gd name="connsiteX7" fmla="*/ 302419 w 724298"/>
              <a:gd name="connsiteY7" fmla="*/ 76200 h 98822"/>
              <a:gd name="connsiteX8" fmla="*/ 200025 w 724298"/>
              <a:gd name="connsiteY8" fmla="*/ 66675 h 98822"/>
              <a:gd name="connsiteX9" fmla="*/ 147638 w 724298"/>
              <a:gd name="connsiteY9" fmla="*/ 73819 h 98822"/>
              <a:gd name="connsiteX0" fmla="*/ 0 w 625872"/>
              <a:gd name="connsiteY0" fmla="*/ 85725 h 98822"/>
              <a:gd name="connsiteX1" fmla="*/ 621507 w 625872"/>
              <a:gd name="connsiteY1" fmla="*/ 85725 h 98822"/>
              <a:gd name="connsiteX2" fmla="*/ 616744 w 625872"/>
              <a:gd name="connsiteY2" fmla="*/ 7144 h 98822"/>
              <a:gd name="connsiteX3" fmla="*/ 566738 w 625872"/>
              <a:gd name="connsiteY3" fmla="*/ 42862 h 98822"/>
              <a:gd name="connsiteX4" fmla="*/ 483394 w 625872"/>
              <a:gd name="connsiteY4" fmla="*/ 40481 h 98822"/>
              <a:gd name="connsiteX5" fmla="*/ 426244 w 625872"/>
              <a:gd name="connsiteY5" fmla="*/ 61912 h 98822"/>
              <a:gd name="connsiteX6" fmla="*/ 347663 w 625872"/>
              <a:gd name="connsiteY6" fmla="*/ 59531 h 98822"/>
              <a:gd name="connsiteX7" fmla="*/ 302419 w 625872"/>
              <a:gd name="connsiteY7" fmla="*/ 76200 h 98822"/>
              <a:gd name="connsiteX8" fmla="*/ 200025 w 625872"/>
              <a:gd name="connsiteY8" fmla="*/ 66675 h 98822"/>
              <a:gd name="connsiteX9" fmla="*/ 147638 w 625872"/>
              <a:gd name="connsiteY9" fmla="*/ 73819 h 98822"/>
              <a:gd name="connsiteX0" fmla="*/ 0 w 625872"/>
              <a:gd name="connsiteY0" fmla="*/ 85725 h 98822"/>
              <a:gd name="connsiteX1" fmla="*/ 621507 w 625872"/>
              <a:gd name="connsiteY1" fmla="*/ 85725 h 98822"/>
              <a:gd name="connsiteX2" fmla="*/ 616744 w 625872"/>
              <a:gd name="connsiteY2" fmla="*/ 7144 h 98822"/>
              <a:gd name="connsiteX3" fmla="*/ 566738 w 625872"/>
              <a:gd name="connsiteY3" fmla="*/ 42862 h 98822"/>
              <a:gd name="connsiteX4" fmla="*/ 483394 w 625872"/>
              <a:gd name="connsiteY4" fmla="*/ 40481 h 98822"/>
              <a:gd name="connsiteX5" fmla="*/ 426244 w 625872"/>
              <a:gd name="connsiteY5" fmla="*/ 61912 h 98822"/>
              <a:gd name="connsiteX6" fmla="*/ 347663 w 625872"/>
              <a:gd name="connsiteY6" fmla="*/ 59531 h 98822"/>
              <a:gd name="connsiteX7" fmla="*/ 302419 w 625872"/>
              <a:gd name="connsiteY7" fmla="*/ 76200 h 98822"/>
              <a:gd name="connsiteX8" fmla="*/ 200025 w 625872"/>
              <a:gd name="connsiteY8" fmla="*/ 66675 h 98822"/>
              <a:gd name="connsiteX9" fmla="*/ 147638 w 625872"/>
              <a:gd name="connsiteY9" fmla="*/ 73819 h 98822"/>
              <a:gd name="connsiteX0" fmla="*/ 0 w 625872"/>
              <a:gd name="connsiteY0" fmla="*/ 85725 h 98822"/>
              <a:gd name="connsiteX1" fmla="*/ 621507 w 625872"/>
              <a:gd name="connsiteY1" fmla="*/ 85725 h 98822"/>
              <a:gd name="connsiteX2" fmla="*/ 616744 w 625872"/>
              <a:gd name="connsiteY2" fmla="*/ 7144 h 98822"/>
              <a:gd name="connsiteX3" fmla="*/ 566738 w 625872"/>
              <a:gd name="connsiteY3" fmla="*/ 42862 h 98822"/>
              <a:gd name="connsiteX4" fmla="*/ 483394 w 625872"/>
              <a:gd name="connsiteY4" fmla="*/ 40481 h 98822"/>
              <a:gd name="connsiteX5" fmla="*/ 426244 w 625872"/>
              <a:gd name="connsiteY5" fmla="*/ 61912 h 98822"/>
              <a:gd name="connsiteX6" fmla="*/ 347663 w 625872"/>
              <a:gd name="connsiteY6" fmla="*/ 59531 h 98822"/>
              <a:gd name="connsiteX7" fmla="*/ 302419 w 625872"/>
              <a:gd name="connsiteY7" fmla="*/ 76200 h 98822"/>
              <a:gd name="connsiteX8" fmla="*/ 200025 w 625872"/>
              <a:gd name="connsiteY8" fmla="*/ 66675 h 98822"/>
              <a:gd name="connsiteX9" fmla="*/ 147638 w 625872"/>
              <a:gd name="connsiteY9" fmla="*/ 73819 h 98822"/>
              <a:gd name="connsiteX0" fmla="*/ 0 w 625872"/>
              <a:gd name="connsiteY0" fmla="*/ 85725 h 85725"/>
              <a:gd name="connsiteX1" fmla="*/ 621507 w 625872"/>
              <a:gd name="connsiteY1" fmla="*/ 85725 h 85725"/>
              <a:gd name="connsiteX2" fmla="*/ 616744 w 625872"/>
              <a:gd name="connsiteY2" fmla="*/ 7144 h 85725"/>
              <a:gd name="connsiteX3" fmla="*/ 566738 w 625872"/>
              <a:gd name="connsiteY3" fmla="*/ 42862 h 85725"/>
              <a:gd name="connsiteX4" fmla="*/ 483394 w 625872"/>
              <a:gd name="connsiteY4" fmla="*/ 40481 h 85725"/>
              <a:gd name="connsiteX5" fmla="*/ 426244 w 625872"/>
              <a:gd name="connsiteY5" fmla="*/ 61912 h 85725"/>
              <a:gd name="connsiteX6" fmla="*/ 347663 w 625872"/>
              <a:gd name="connsiteY6" fmla="*/ 59531 h 85725"/>
              <a:gd name="connsiteX7" fmla="*/ 302419 w 625872"/>
              <a:gd name="connsiteY7" fmla="*/ 76200 h 85725"/>
              <a:gd name="connsiteX8" fmla="*/ 200025 w 625872"/>
              <a:gd name="connsiteY8" fmla="*/ 66675 h 85725"/>
              <a:gd name="connsiteX9" fmla="*/ 147638 w 625872"/>
              <a:gd name="connsiteY9" fmla="*/ 73819 h 85725"/>
              <a:gd name="connsiteX0" fmla="*/ 0 w 633811"/>
              <a:gd name="connsiteY0" fmla="*/ 85725 h 85725"/>
              <a:gd name="connsiteX1" fmla="*/ 621507 w 633811"/>
              <a:gd name="connsiteY1" fmla="*/ 85725 h 85725"/>
              <a:gd name="connsiteX2" fmla="*/ 616744 w 633811"/>
              <a:gd name="connsiteY2" fmla="*/ 7144 h 85725"/>
              <a:gd name="connsiteX3" fmla="*/ 566738 w 633811"/>
              <a:gd name="connsiteY3" fmla="*/ 42862 h 85725"/>
              <a:gd name="connsiteX4" fmla="*/ 483394 w 633811"/>
              <a:gd name="connsiteY4" fmla="*/ 40481 h 85725"/>
              <a:gd name="connsiteX5" fmla="*/ 426244 w 633811"/>
              <a:gd name="connsiteY5" fmla="*/ 61912 h 85725"/>
              <a:gd name="connsiteX6" fmla="*/ 347663 w 633811"/>
              <a:gd name="connsiteY6" fmla="*/ 59531 h 85725"/>
              <a:gd name="connsiteX7" fmla="*/ 302419 w 633811"/>
              <a:gd name="connsiteY7" fmla="*/ 76200 h 85725"/>
              <a:gd name="connsiteX8" fmla="*/ 200025 w 633811"/>
              <a:gd name="connsiteY8" fmla="*/ 66675 h 85725"/>
              <a:gd name="connsiteX9" fmla="*/ 147638 w 633811"/>
              <a:gd name="connsiteY9" fmla="*/ 73819 h 85725"/>
              <a:gd name="connsiteX0" fmla="*/ 0 w 625872"/>
              <a:gd name="connsiteY0" fmla="*/ 85725 h 85725"/>
              <a:gd name="connsiteX1" fmla="*/ 621507 w 625872"/>
              <a:gd name="connsiteY1" fmla="*/ 85725 h 85725"/>
              <a:gd name="connsiteX2" fmla="*/ 616744 w 625872"/>
              <a:gd name="connsiteY2" fmla="*/ 7144 h 85725"/>
              <a:gd name="connsiteX3" fmla="*/ 566738 w 625872"/>
              <a:gd name="connsiteY3" fmla="*/ 42862 h 85725"/>
              <a:gd name="connsiteX4" fmla="*/ 483394 w 625872"/>
              <a:gd name="connsiteY4" fmla="*/ 40481 h 85725"/>
              <a:gd name="connsiteX5" fmla="*/ 426244 w 625872"/>
              <a:gd name="connsiteY5" fmla="*/ 61912 h 85725"/>
              <a:gd name="connsiteX6" fmla="*/ 347663 w 625872"/>
              <a:gd name="connsiteY6" fmla="*/ 59531 h 85725"/>
              <a:gd name="connsiteX7" fmla="*/ 302419 w 625872"/>
              <a:gd name="connsiteY7" fmla="*/ 76200 h 85725"/>
              <a:gd name="connsiteX8" fmla="*/ 200025 w 625872"/>
              <a:gd name="connsiteY8" fmla="*/ 66675 h 85725"/>
              <a:gd name="connsiteX9" fmla="*/ 147638 w 625872"/>
              <a:gd name="connsiteY9" fmla="*/ 73819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5872" h="85725">
                <a:moveTo>
                  <a:pt x="0" y="85725"/>
                </a:moveTo>
                <a:lnTo>
                  <a:pt x="621507" y="85725"/>
                </a:lnTo>
                <a:cubicBezTo>
                  <a:pt x="624286" y="58341"/>
                  <a:pt x="625872" y="14288"/>
                  <a:pt x="616744" y="7144"/>
                </a:cubicBezTo>
                <a:cubicBezTo>
                  <a:pt x="607616" y="0"/>
                  <a:pt x="588963" y="37306"/>
                  <a:pt x="566738" y="42862"/>
                </a:cubicBezTo>
                <a:cubicBezTo>
                  <a:pt x="544513" y="48418"/>
                  <a:pt x="506810" y="37306"/>
                  <a:pt x="483394" y="40481"/>
                </a:cubicBezTo>
                <a:cubicBezTo>
                  <a:pt x="459978" y="43656"/>
                  <a:pt x="448866" y="58737"/>
                  <a:pt x="426244" y="61912"/>
                </a:cubicBezTo>
                <a:cubicBezTo>
                  <a:pt x="403622" y="65087"/>
                  <a:pt x="368300" y="57150"/>
                  <a:pt x="347663" y="59531"/>
                </a:cubicBezTo>
                <a:cubicBezTo>
                  <a:pt x="327026" y="61912"/>
                  <a:pt x="327025" y="75009"/>
                  <a:pt x="302419" y="76200"/>
                </a:cubicBezTo>
                <a:cubicBezTo>
                  <a:pt x="277813" y="77391"/>
                  <a:pt x="225822" y="67072"/>
                  <a:pt x="200025" y="66675"/>
                </a:cubicBezTo>
                <a:cubicBezTo>
                  <a:pt x="174228" y="66278"/>
                  <a:pt x="180578" y="71438"/>
                  <a:pt x="147638" y="73819"/>
                </a:cubicBezTo>
              </a:path>
            </a:pathLst>
          </a:custGeom>
          <a:solidFill>
            <a:srgbClr val="0099CC">
              <a:alpha val="49804"/>
            </a:srgbClr>
          </a:solidFill>
          <a:ln w="9525" algn="ctr">
            <a:noFill/>
            <a:round/>
            <a:headEnd/>
            <a:tailEnd/>
          </a:ln>
        </p:spPr>
        <p:txBody>
          <a:bodyPr anchor="ctr"/>
          <a:lstStyle/>
          <a:p>
            <a:pPr marR="0" indent="0" fontAlgn="base">
              <a:lnSpc>
                <a:spcPct val="100000"/>
              </a:lnSpc>
              <a:spcBef>
                <a:spcPct val="0"/>
              </a:spcBef>
              <a:spcAft>
                <a:spcPct val="0"/>
              </a:spcAft>
              <a:buClrTx/>
              <a:buSzTx/>
              <a:buFontTx/>
              <a:buNone/>
              <a:tabLst/>
            </a:pPr>
            <a:endParaRPr lang="en-US"/>
          </a:p>
        </p:txBody>
      </p:sp>
      <p:grpSp>
        <p:nvGrpSpPr>
          <p:cNvPr id="14" name="Group 78"/>
          <p:cNvGrpSpPr/>
          <p:nvPr/>
        </p:nvGrpSpPr>
        <p:grpSpPr>
          <a:xfrm>
            <a:off x="184727" y="3897744"/>
            <a:ext cx="6696363" cy="369332"/>
            <a:chOff x="184727" y="3860800"/>
            <a:chExt cx="6696363" cy="369332"/>
          </a:xfrm>
        </p:grpSpPr>
        <p:cxnSp>
          <p:nvCxnSpPr>
            <p:cNvPr id="80" name="Straight Connector 79"/>
            <p:cNvCxnSpPr/>
            <p:nvPr/>
          </p:nvCxnSpPr>
          <p:spPr bwMode="auto">
            <a:xfrm rot="16200000" flipH="1">
              <a:off x="4080448" y="1253363"/>
              <a:ext cx="17078" cy="5584207"/>
            </a:xfrm>
            <a:prstGeom prst="line">
              <a:avLst/>
            </a:prstGeom>
            <a:solidFill>
              <a:schemeClr val="accent1"/>
            </a:solidFill>
            <a:ln w="28575" cap="flat" cmpd="sng" algn="ctr">
              <a:solidFill>
                <a:srgbClr val="FF0000"/>
              </a:solidFill>
              <a:prstDash val="sysDot"/>
              <a:round/>
              <a:headEnd type="none" w="med" len="med"/>
              <a:tailEnd type="none" w="med" len="med"/>
            </a:ln>
            <a:effectLst/>
          </p:spPr>
        </p:cxnSp>
        <p:sp>
          <p:nvSpPr>
            <p:cNvPr id="81" name="TextBox 80"/>
            <p:cNvSpPr txBox="1"/>
            <p:nvPr/>
          </p:nvSpPr>
          <p:spPr>
            <a:xfrm>
              <a:off x="184727" y="3860800"/>
              <a:ext cx="1117600" cy="369332"/>
            </a:xfrm>
            <a:prstGeom prst="rect">
              <a:avLst/>
            </a:prstGeom>
            <a:noFill/>
          </p:spPr>
          <p:txBody>
            <a:bodyPr wrap="square" rtlCol="0">
              <a:spAutoFit/>
            </a:bodyPr>
            <a:lstStyle/>
            <a:p>
              <a:pPr algn="ctr"/>
              <a:r>
                <a:rPr lang="en-US" dirty="0"/>
                <a:t>Set Point</a:t>
              </a:r>
            </a:p>
          </p:txBody>
        </p:sp>
      </p:grpSp>
      <p:sp>
        <p:nvSpPr>
          <p:cNvPr id="83" name="TextBox 82"/>
          <p:cNvSpPr txBox="1"/>
          <p:nvPr/>
        </p:nvSpPr>
        <p:spPr>
          <a:xfrm>
            <a:off x="4169229" y="1994776"/>
            <a:ext cx="4767942" cy="923330"/>
          </a:xfrm>
          <a:prstGeom prst="rect">
            <a:avLst/>
          </a:prstGeom>
          <a:noFill/>
        </p:spPr>
        <p:txBody>
          <a:bodyPr wrap="square" rtlCol="0">
            <a:spAutoFit/>
          </a:bodyPr>
          <a:lstStyle/>
          <a:p>
            <a:r>
              <a:rPr lang="en-US" dirty="0"/>
              <a:t>… but at some point, feedback from the process would interact with the control loop in a way that would make it unstable</a:t>
            </a:r>
          </a:p>
        </p:txBody>
      </p:sp>
      <p:grpSp>
        <p:nvGrpSpPr>
          <p:cNvPr id="15" name="Group 83"/>
          <p:cNvGrpSpPr/>
          <p:nvPr/>
        </p:nvGrpSpPr>
        <p:grpSpPr>
          <a:xfrm>
            <a:off x="184727" y="4807531"/>
            <a:ext cx="6696363" cy="646331"/>
            <a:chOff x="184727" y="3731496"/>
            <a:chExt cx="6696363" cy="646331"/>
          </a:xfrm>
        </p:grpSpPr>
        <p:cxnSp>
          <p:nvCxnSpPr>
            <p:cNvPr id="85" name="Straight Connector 84"/>
            <p:cNvCxnSpPr/>
            <p:nvPr/>
          </p:nvCxnSpPr>
          <p:spPr bwMode="auto">
            <a:xfrm rot="16200000" flipH="1">
              <a:off x="4080448" y="1253363"/>
              <a:ext cx="17078" cy="5584207"/>
            </a:xfrm>
            <a:prstGeom prst="line">
              <a:avLst/>
            </a:prstGeom>
            <a:solidFill>
              <a:srgbClr val="0099CC">
                <a:alpha val="49804"/>
              </a:srgbClr>
            </a:solidFill>
            <a:ln w="9525" algn="ctr">
              <a:noFill/>
              <a:round/>
              <a:headEnd/>
              <a:tailEnd/>
            </a:ln>
          </p:spPr>
        </p:cxnSp>
        <p:sp>
          <p:nvSpPr>
            <p:cNvPr id="86" name="TextBox 85"/>
            <p:cNvSpPr txBox="1"/>
            <p:nvPr/>
          </p:nvSpPr>
          <p:spPr>
            <a:xfrm>
              <a:off x="184727" y="3731496"/>
              <a:ext cx="1117600" cy="646331"/>
            </a:xfrm>
            <a:prstGeom prst="rect">
              <a:avLst/>
            </a:prstGeom>
            <a:noFill/>
            <a:ln w="9525" algn="ctr">
              <a:noFill/>
              <a:round/>
              <a:headEnd/>
              <a:tailEnd/>
            </a:ln>
          </p:spPr>
          <p:txBody>
            <a:bodyPr anchor="ctr"/>
            <a:lstStyle/>
            <a:p>
              <a:r>
                <a:rPr lang="en-US" dirty="0"/>
                <a:t>Control Point</a:t>
              </a:r>
            </a:p>
          </p:txBody>
        </p:sp>
      </p:grpSp>
      <p:sp>
        <p:nvSpPr>
          <p:cNvPr id="52" name="Line 11"/>
          <p:cNvSpPr>
            <a:spLocks noChangeShapeType="1"/>
          </p:cNvSpPr>
          <p:nvPr/>
        </p:nvSpPr>
        <p:spPr bwMode="auto">
          <a:xfrm rot="5400000" flipV="1">
            <a:off x="7258050" y="5916613"/>
            <a:ext cx="0" cy="274637"/>
          </a:xfrm>
          <a:prstGeom prst="line">
            <a:avLst/>
          </a:prstGeom>
          <a:noFill/>
          <a:ln w="28575">
            <a:solidFill>
              <a:srgbClr val="CC9900"/>
            </a:solidFill>
            <a:round/>
            <a:headEnd/>
            <a:tailEnd/>
          </a:ln>
        </p:spPr>
        <p:txBody>
          <a:bodyPr anchor="ctr"/>
          <a:lstStyle/>
          <a:p>
            <a:endParaRPr lang="en-US"/>
          </a:p>
        </p:txBody>
      </p:sp>
      <p:sp>
        <p:nvSpPr>
          <p:cNvPr id="6171" name="Oval 12"/>
          <p:cNvSpPr>
            <a:spLocks noChangeAspect="1" noChangeArrowheads="1"/>
          </p:cNvSpPr>
          <p:nvPr/>
        </p:nvSpPr>
        <p:spPr bwMode="auto">
          <a:xfrm>
            <a:off x="7212013" y="6008688"/>
            <a:ext cx="92075" cy="92075"/>
          </a:xfrm>
          <a:prstGeom prst="ellipse">
            <a:avLst/>
          </a:prstGeom>
          <a:solidFill>
            <a:schemeClr val="tx1"/>
          </a:solidFill>
          <a:ln w="9525">
            <a:solidFill>
              <a:schemeClr val="tx1"/>
            </a:solidFill>
            <a:round/>
            <a:headEnd/>
            <a:tailEnd/>
          </a:ln>
        </p:spPr>
        <p:txBody>
          <a:bodyPr wrap="none" anchor="ctr"/>
          <a:lstStyle/>
          <a:p>
            <a:endParaRPr lang="en-US"/>
          </a:p>
        </p:txBody>
      </p:sp>
      <p:grpSp>
        <p:nvGrpSpPr>
          <p:cNvPr id="16" name="Group 103"/>
          <p:cNvGrpSpPr/>
          <p:nvPr/>
        </p:nvGrpSpPr>
        <p:grpSpPr>
          <a:xfrm>
            <a:off x="8363830" y="4975442"/>
            <a:ext cx="501786" cy="547493"/>
            <a:chOff x="8363830" y="4975442"/>
            <a:chExt cx="501786" cy="547493"/>
          </a:xfrm>
        </p:grpSpPr>
        <p:sp>
          <p:nvSpPr>
            <p:cNvPr id="105" name="Freeform 8"/>
            <p:cNvSpPr>
              <a:spLocks/>
            </p:cNvSpPr>
            <p:nvPr/>
          </p:nvSpPr>
          <p:spPr bwMode="auto">
            <a:xfrm flipH="1">
              <a:off x="8363830" y="5100640"/>
              <a:ext cx="501786" cy="422295"/>
            </a:xfrm>
            <a:custGeom>
              <a:avLst/>
              <a:gdLst/>
              <a:ahLst/>
              <a:cxnLst>
                <a:cxn ang="0">
                  <a:pos x="25" y="3"/>
                </a:cxn>
                <a:cxn ang="0">
                  <a:pos x="20" y="0"/>
                </a:cxn>
                <a:cxn ang="0">
                  <a:pos x="18" y="0"/>
                </a:cxn>
                <a:cxn ang="0">
                  <a:pos x="16" y="0"/>
                </a:cxn>
                <a:cxn ang="0">
                  <a:pos x="14" y="2"/>
                </a:cxn>
                <a:cxn ang="0">
                  <a:pos x="9" y="7"/>
                </a:cxn>
                <a:cxn ang="0">
                  <a:pos x="5" y="16"/>
                </a:cxn>
                <a:cxn ang="0">
                  <a:pos x="4" y="23"/>
                </a:cxn>
                <a:cxn ang="0">
                  <a:pos x="6" y="76"/>
                </a:cxn>
                <a:cxn ang="0">
                  <a:pos x="5" y="77"/>
                </a:cxn>
                <a:cxn ang="0">
                  <a:pos x="5" y="78"/>
                </a:cxn>
                <a:cxn ang="0">
                  <a:pos x="5" y="79"/>
                </a:cxn>
                <a:cxn ang="0">
                  <a:pos x="5" y="81"/>
                </a:cxn>
                <a:cxn ang="0">
                  <a:pos x="4" y="82"/>
                </a:cxn>
                <a:cxn ang="0">
                  <a:pos x="4" y="85"/>
                </a:cxn>
                <a:cxn ang="0">
                  <a:pos x="3" y="94"/>
                </a:cxn>
                <a:cxn ang="0">
                  <a:pos x="0" y="116"/>
                </a:cxn>
                <a:cxn ang="0">
                  <a:pos x="0" y="121"/>
                </a:cxn>
                <a:cxn ang="0">
                  <a:pos x="1" y="129"/>
                </a:cxn>
                <a:cxn ang="0">
                  <a:pos x="3" y="132"/>
                </a:cxn>
                <a:cxn ang="0">
                  <a:pos x="6" y="136"/>
                </a:cxn>
                <a:cxn ang="0">
                  <a:pos x="8" y="139"/>
                </a:cxn>
                <a:cxn ang="0">
                  <a:pos x="11" y="141"/>
                </a:cxn>
                <a:cxn ang="0">
                  <a:pos x="116" y="245"/>
                </a:cxn>
                <a:cxn ang="0">
                  <a:pos x="179" y="298"/>
                </a:cxn>
                <a:cxn ang="0">
                  <a:pos x="247" y="352"/>
                </a:cxn>
                <a:cxn ang="0">
                  <a:pos x="317" y="412"/>
                </a:cxn>
                <a:cxn ang="0">
                  <a:pos x="329" y="419"/>
                </a:cxn>
                <a:cxn ang="0">
                  <a:pos x="338" y="423"/>
                </a:cxn>
                <a:cxn ang="0">
                  <a:pos x="343" y="425"/>
                </a:cxn>
                <a:cxn ang="0">
                  <a:pos x="348" y="425"/>
                </a:cxn>
                <a:cxn ang="0">
                  <a:pos x="353" y="423"/>
                </a:cxn>
                <a:cxn ang="0">
                  <a:pos x="362" y="419"/>
                </a:cxn>
                <a:cxn ang="0">
                  <a:pos x="375" y="410"/>
                </a:cxn>
                <a:cxn ang="0">
                  <a:pos x="379" y="406"/>
                </a:cxn>
                <a:cxn ang="0">
                  <a:pos x="397" y="396"/>
                </a:cxn>
                <a:cxn ang="0">
                  <a:pos x="488" y="356"/>
                </a:cxn>
                <a:cxn ang="0">
                  <a:pos x="499" y="349"/>
                </a:cxn>
                <a:cxn ang="0">
                  <a:pos x="502" y="346"/>
                </a:cxn>
                <a:cxn ang="0">
                  <a:pos x="504" y="343"/>
                </a:cxn>
                <a:cxn ang="0">
                  <a:pos x="504" y="341"/>
                </a:cxn>
                <a:cxn ang="0">
                  <a:pos x="505" y="339"/>
                </a:cxn>
                <a:cxn ang="0">
                  <a:pos x="503" y="294"/>
                </a:cxn>
                <a:cxn ang="0">
                  <a:pos x="496" y="229"/>
                </a:cxn>
                <a:cxn ang="0">
                  <a:pos x="495" y="225"/>
                </a:cxn>
                <a:cxn ang="0">
                  <a:pos x="494" y="223"/>
                </a:cxn>
                <a:cxn ang="0">
                  <a:pos x="492" y="222"/>
                </a:cxn>
                <a:cxn ang="0">
                  <a:pos x="489" y="222"/>
                </a:cxn>
                <a:cxn ang="0">
                  <a:pos x="488" y="222"/>
                </a:cxn>
                <a:cxn ang="0">
                  <a:pos x="485" y="223"/>
                </a:cxn>
                <a:cxn ang="0">
                  <a:pos x="411" y="254"/>
                </a:cxn>
                <a:cxn ang="0">
                  <a:pos x="379" y="265"/>
                </a:cxn>
                <a:cxn ang="0">
                  <a:pos x="371" y="267"/>
                </a:cxn>
                <a:cxn ang="0">
                  <a:pos x="358" y="267"/>
                </a:cxn>
                <a:cxn ang="0">
                  <a:pos x="353" y="265"/>
                </a:cxn>
                <a:cxn ang="0">
                  <a:pos x="343" y="261"/>
                </a:cxn>
                <a:cxn ang="0">
                  <a:pos x="340" y="259"/>
                </a:cxn>
                <a:cxn ang="0">
                  <a:pos x="322" y="245"/>
                </a:cxn>
                <a:cxn ang="0">
                  <a:pos x="214" y="163"/>
                </a:cxn>
                <a:cxn ang="0">
                  <a:pos x="119" y="87"/>
                </a:cxn>
                <a:cxn ang="0">
                  <a:pos x="58" y="34"/>
                </a:cxn>
                <a:cxn ang="0">
                  <a:pos x="31" y="7"/>
                </a:cxn>
                <a:cxn ang="0">
                  <a:pos x="25" y="3"/>
                </a:cxn>
              </a:cxnLst>
              <a:rect l="0" t="0" r="r" b="b"/>
              <a:pathLst>
                <a:path w="505" h="425">
                  <a:moveTo>
                    <a:pt x="25" y="3"/>
                  </a:moveTo>
                  <a:lnTo>
                    <a:pt x="20" y="0"/>
                  </a:lnTo>
                  <a:lnTo>
                    <a:pt x="18" y="0"/>
                  </a:lnTo>
                  <a:lnTo>
                    <a:pt x="16" y="0"/>
                  </a:lnTo>
                  <a:lnTo>
                    <a:pt x="14" y="2"/>
                  </a:lnTo>
                  <a:lnTo>
                    <a:pt x="9" y="7"/>
                  </a:lnTo>
                  <a:lnTo>
                    <a:pt x="5" y="16"/>
                  </a:lnTo>
                  <a:lnTo>
                    <a:pt x="4" y="23"/>
                  </a:lnTo>
                  <a:lnTo>
                    <a:pt x="6" y="76"/>
                  </a:lnTo>
                  <a:lnTo>
                    <a:pt x="5" y="77"/>
                  </a:lnTo>
                  <a:lnTo>
                    <a:pt x="5" y="78"/>
                  </a:lnTo>
                  <a:lnTo>
                    <a:pt x="5" y="79"/>
                  </a:lnTo>
                  <a:lnTo>
                    <a:pt x="5" y="81"/>
                  </a:lnTo>
                  <a:lnTo>
                    <a:pt x="4" y="82"/>
                  </a:lnTo>
                  <a:lnTo>
                    <a:pt x="4" y="85"/>
                  </a:lnTo>
                  <a:lnTo>
                    <a:pt x="3" y="94"/>
                  </a:lnTo>
                  <a:lnTo>
                    <a:pt x="0" y="116"/>
                  </a:lnTo>
                  <a:lnTo>
                    <a:pt x="0" y="121"/>
                  </a:lnTo>
                  <a:lnTo>
                    <a:pt x="1" y="129"/>
                  </a:lnTo>
                  <a:lnTo>
                    <a:pt x="3" y="132"/>
                  </a:lnTo>
                  <a:lnTo>
                    <a:pt x="6" y="136"/>
                  </a:lnTo>
                  <a:lnTo>
                    <a:pt x="8" y="139"/>
                  </a:lnTo>
                  <a:lnTo>
                    <a:pt x="11" y="141"/>
                  </a:lnTo>
                  <a:lnTo>
                    <a:pt x="116" y="245"/>
                  </a:lnTo>
                  <a:lnTo>
                    <a:pt x="179" y="298"/>
                  </a:lnTo>
                  <a:lnTo>
                    <a:pt x="247" y="352"/>
                  </a:lnTo>
                  <a:lnTo>
                    <a:pt x="317" y="412"/>
                  </a:lnTo>
                  <a:lnTo>
                    <a:pt x="329" y="419"/>
                  </a:lnTo>
                  <a:lnTo>
                    <a:pt x="338" y="423"/>
                  </a:lnTo>
                  <a:lnTo>
                    <a:pt x="343" y="425"/>
                  </a:lnTo>
                  <a:lnTo>
                    <a:pt x="348" y="425"/>
                  </a:lnTo>
                  <a:lnTo>
                    <a:pt x="353" y="423"/>
                  </a:lnTo>
                  <a:lnTo>
                    <a:pt x="362" y="419"/>
                  </a:lnTo>
                  <a:lnTo>
                    <a:pt x="375" y="410"/>
                  </a:lnTo>
                  <a:lnTo>
                    <a:pt x="379" y="406"/>
                  </a:lnTo>
                  <a:lnTo>
                    <a:pt x="397" y="396"/>
                  </a:lnTo>
                  <a:lnTo>
                    <a:pt x="488" y="356"/>
                  </a:lnTo>
                  <a:lnTo>
                    <a:pt x="499" y="349"/>
                  </a:lnTo>
                  <a:lnTo>
                    <a:pt x="502" y="346"/>
                  </a:lnTo>
                  <a:lnTo>
                    <a:pt x="504" y="343"/>
                  </a:lnTo>
                  <a:lnTo>
                    <a:pt x="504" y="341"/>
                  </a:lnTo>
                  <a:lnTo>
                    <a:pt x="505" y="339"/>
                  </a:lnTo>
                  <a:lnTo>
                    <a:pt x="503" y="294"/>
                  </a:lnTo>
                  <a:lnTo>
                    <a:pt x="496" y="229"/>
                  </a:lnTo>
                  <a:lnTo>
                    <a:pt x="495" y="225"/>
                  </a:lnTo>
                  <a:lnTo>
                    <a:pt x="494" y="223"/>
                  </a:lnTo>
                  <a:lnTo>
                    <a:pt x="492" y="222"/>
                  </a:lnTo>
                  <a:lnTo>
                    <a:pt x="489" y="222"/>
                  </a:lnTo>
                  <a:lnTo>
                    <a:pt x="488" y="222"/>
                  </a:lnTo>
                  <a:lnTo>
                    <a:pt x="485" y="223"/>
                  </a:lnTo>
                  <a:lnTo>
                    <a:pt x="411" y="254"/>
                  </a:lnTo>
                  <a:lnTo>
                    <a:pt x="379" y="265"/>
                  </a:lnTo>
                  <a:lnTo>
                    <a:pt x="371" y="267"/>
                  </a:lnTo>
                  <a:lnTo>
                    <a:pt x="358" y="267"/>
                  </a:lnTo>
                  <a:lnTo>
                    <a:pt x="353" y="265"/>
                  </a:lnTo>
                  <a:lnTo>
                    <a:pt x="343" y="261"/>
                  </a:lnTo>
                  <a:lnTo>
                    <a:pt x="340" y="259"/>
                  </a:lnTo>
                  <a:lnTo>
                    <a:pt x="322" y="245"/>
                  </a:lnTo>
                  <a:lnTo>
                    <a:pt x="214" y="163"/>
                  </a:lnTo>
                  <a:lnTo>
                    <a:pt x="119" y="87"/>
                  </a:lnTo>
                  <a:lnTo>
                    <a:pt x="58" y="34"/>
                  </a:lnTo>
                  <a:lnTo>
                    <a:pt x="31" y="7"/>
                  </a:lnTo>
                  <a:lnTo>
                    <a:pt x="25" y="3"/>
                  </a:lnTo>
                  <a:close/>
                </a:path>
              </a:pathLst>
            </a:custGeom>
            <a:solidFill>
              <a:srgbClr val="962E2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6"/>
            <p:cNvSpPr>
              <a:spLocks/>
            </p:cNvSpPr>
            <p:nvPr/>
          </p:nvSpPr>
          <p:spPr bwMode="auto">
            <a:xfrm flipH="1">
              <a:off x="8379728" y="4975442"/>
              <a:ext cx="468996" cy="438194"/>
            </a:xfrm>
            <a:custGeom>
              <a:avLst/>
              <a:gdLst/>
              <a:ahLst/>
              <a:cxnLst>
                <a:cxn ang="0">
                  <a:pos x="107" y="0"/>
                </a:cxn>
                <a:cxn ang="0">
                  <a:pos x="98" y="0"/>
                </a:cxn>
                <a:cxn ang="0">
                  <a:pos x="88" y="2"/>
                </a:cxn>
                <a:cxn ang="0">
                  <a:pos x="79" y="5"/>
                </a:cxn>
                <a:cxn ang="0">
                  <a:pos x="76" y="8"/>
                </a:cxn>
                <a:cxn ang="0">
                  <a:pos x="73" y="11"/>
                </a:cxn>
                <a:cxn ang="0">
                  <a:pos x="70" y="20"/>
                </a:cxn>
                <a:cxn ang="0">
                  <a:pos x="65" y="53"/>
                </a:cxn>
                <a:cxn ang="0">
                  <a:pos x="67" y="75"/>
                </a:cxn>
                <a:cxn ang="0">
                  <a:pos x="66" y="86"/>
                </a:cxn>
                <a:cxn ang="0">
                  <a:pos x="65" y="90"/>
                </a:cxn>
                <a:cxn ang="0">
                  <a:pos x="62" y="95"/>
                </a:cxn>
                <a:cxn ang="0">
                  <a:pos x="54" y="103"/>
                </a:cxn>
                <a:cxn ang="0">
                  <a:pos x="49" y="107"/>
                </a:cxn>
                <a:cxn ang="0">
                  <a:pos x="22" y="123"/>
                </a:cxn>
                <a:cxn ang="0">
                  <a:pos x="7" y="128"/>
                </a:cxn>
                <a:cxn ang="0">
                  <a:pos x="0" y="129"/>
                </a:cxn>
                <a:cxn ang="0">
                  <a:pos x="14" y="177"/>
                </a:cxn>
                <a:cxn ang="0">
                  <a:pos x="322" y="441"/>
                </a:cxn>
                <a:cxn ang="0">
                  <a:pos x="439" y="398"/>
                </a:cxn>
                <a:cxn ang="0">
                  <a:pos x="472" y="354"/>
                </a:cxn>
                <a:cxn ang="0">
                  <a:pos x="471" y="351"/>
                </a:cxn>
                <a:cxn ang="0">
                  <a:pos x="469" y="349"/>
                </a:cxn>
                <a:cxn ang="0">
                  <a:pos x="467" y="347"/>
                </a:cxn>
                <a:cxn ang="0">
                  <a:pos x="461" y="344"/>
                </a:cxn>
                <a:cxn ang="0">
                  <a:pos x="439" y="336"/>
                </a:cxn>
                <a:cxn ang="0">
                  <a:pos x="426" y="329"/>
                </a:cxn>
                <a:cxn ang="0">
                  <a:pos x="413" y="320"/>
                </a:cxn>
                <a:cxn ang="0">
                  <a:pos x="375" y="285"/>
                </a:cxn>
                <a:cxn ang="0">
                  <a:pos x="367" y="276"/>
                </a:cxn>
                <a:cxn ang="0">
                  <a:pos x="365" y="274"/>
                </a:cxn>
                <a:cxn ang="0">
                  <a:pos x="259" y="186"/>
                </a:cxn>
                <a:cxn ang="0">
                  <a:pos x="173" y="110"/>
                </a:cxn>
                <a:cxn ang="0">
                  <a:pos x="168" y="104"/>
                </a:cxn>
                <a:cxn ang="0">
                  <a:pos x="167" y="102"/>
                </a:cxn>
                <a:cxn ang="0">
                  <a:pos x="166" y="100"/>
                </a:cxn>
                <a:cxn ang="0">
                  <a:pos x="166" y="99"/>
                </a:cxn>
                <a:cxn ang="0">
                  <a:pos x="166" y="98"/>
                </a:cxn>
                <a:cxn ang="0">
                  <a:pos x="164" y="96"/>
                </a:cxn>
                <a:cxn ang="0">
                  <a:pos x="162" y="95"/>
                </a:cxn>
                <a:cxn ang="0">
                  <a:pos x="160" y="93"/>
                </a:cxn>
                <a:cxn ang="0">
                  <a:pos x="138" y="82"/>
                </a:cxn>
                <a:cxn ang="0">
                  <a:pos x="130" y="75"/>
                </a:cxn>
                <a:cxn ang="0">
                  <a:pos x="124" y="66"/>
                </a:cxn>
                <a:cxn ang="0">
                  <a:pos x="122" y="60"/>
                </a:cxn>
                <a:cxn ang="0">
                  <a:pos x="120" y="30"/>
                </a:cxn>
                <a:cxn ang="0">
                  <a:pos x="117" y="11"/>
                </a:cxn>
                <a:cxn ang="0">
                  <a:pos x="116" y="8"/>
                </a:cxn>
                <a:cxn ang="0">
                  <a:pos x="115" y="5"/>
                </a:cxn>
                <a:cxn ang="0">
                  <a:pos x="110" y="1"/>
                </a:cxn>
                <a:cxn ang="0">
                  <a:pos x="107" y="0"/>
                </a:cxn>
              </a:cxnLst>
              <a:rect l="0" t="0" r="r" b="b"/>
              <a:pathLst>
                <a:path w="472" h="441">
                  <a:moveTo>
                    <a:pt x="107" y="0"/>
                  </a:moveTo>
                  <a:lnTo>
                    <a:pt x="98" y="0"/>
                  </a:lnTo>
                  <a:lnTo>
                    <a:pt x="88" y="2"/>
                  </a:lnTo>
                  <a:lnTo>
                    <a:pt x="79" y="5"/>
                  </a:lnTo>
                  <a:lnTo>
                    <a:pt x="76" y="8"/>
                  </a:lnTo>
                  <a:lnTo>
                    <a:pt x="73" y="11"/>
                  </a:lnTo>
                  <a:lnTo>
                    <a:pt x="70" y="20"/>
                  </a:lnTo>
                  <a:lnTo>
                    <a:pt x="65" y="53"/>
                  </a:lnTo>
                  <a:lnTo>
                    <a:pt x="67" y="75"/>
                  </a:lnTo>
                  <a:lnTo>
                    <a:pt x="66" y="86"/>
                  </a:lnTo>
                  <a:lnTo>
                    <a:pt x="65" y="90"/>
                  </a:lnTo>
                  <a:lnTo>
                    <a:pt x="62" y="95"/>
                  </a:lnTo>
                  <a:lnTo>
                    <a:pt x="54" y="103"/>
                  </a:lnTo>
                  <a:lnTo>
                    <a:pt x="49" y="107"/>
                  </a:lnTo>
                  <a:lnTo>
                    <a:pt x="22" y="123"/>
                  </a:lnTo>
                  <a:lnTo>
                    <a:pt x="7" y="128"/>
                  </a:lnTo>
                  <a:lnTo>
                    <a:pt x="0" y="129"/>
                  </a:lnTo>
                  <a:lnTo>
                    <a:pt x="14" y="177"/>
                  </a:lnTo>
                  <a:lnTo>
                    <a:pt x="322" y="441"/>
                  </a:lnTo>
                  <a:lnTo>
                    <a:pt x="439" y="398"/>
                  </a:lnTo>
                  <a:lnTo>
                    <a:pt x="472" y="354"/>
                  </a:lnTo>
                  <a:lnTo>
                    <a:pt x="471" y="351"/>
                  </a:lnTo>
                  <a:lnTo>
                    <a:pt x="469" y="349"/>
                  </a:lnTo>
                  <a:lnTo>
                    <a:pt x="467" y="347"/>
                  </a:lnTo>
                  <a:lnTo>
                    <a:pt x="461" y="344"/>
                  </a:lnTo>
                  <a:lnTo>
                    <a:pt x="439" y="336"/>
                  </a:lnTo>
                  <a:lnTo>
                    <a:pt x="426" y="329"/>
                  </a:lnTo>
                  <a:lnTo>
                    <a:pt x="413" y="320"/>
                  </a:lnTo>
                  <a:lnTo>
                    <a:pt x="375" y="285"/>
                  </a:lnTo>
                  <a:lnTo>
                    <a:pt x="367" y="276"/>
                  </a:lnTo>
                  <a:lnTo>
                    <a:pt x="365" y="274"/>
                  </a:lnTo>
                  <a:lnTo>
                    <a:pt x="259" y="186"/>
                  </a:lnTo>
                  <a:lnTo>
                    <a:pt x="173" y="110"/>
                  </a:lnTo>
                  <a:lnTo>
                    <a:pt x="168" y="104"/>
                  </a:lnTo>
                  <a:lnTo>
                    <a:pt x="167" y="102"/>
                  </a:lnTo>
                  <a:lnTo>
                    <a:pt x="166" y="100"/>
                  </a:lnTo>
                  <a:lnTo>
                    <a:pt x="166" y="99"/>
                  </a:lnTo>
                  <a:lnTo>
                    <a:pt x="166" y="98"/>
                  </a:lnTo>
                  <a:lnTo>
                    <a:pt x="164" y="96"/>
                  </a:lnTo>
                  <a:lnTo>
                    <a:pt x="162" y="95"/>
                  </a:lnTo>
                  <a:lnTo>
                    <a:pt x="160" y="93"/>
                  </a:lnTo>
                  <a:lnTo>
                    <a:pt x="138" y="82"/>
                  </a:lnTo>
                  <a:lnTo>
                    <a:pt x="130" y="75"/>
                  </a:lnTo>
                  <a:lnTo>
                    <a:pt x="124" y="66"/>
                  </a:lnTo>
                  <a:lnTo>
                    <a:pt x="122" y="60"/>
                  </a:lnTo>
                  <a:lnTo>
                    <a:pt x="120" y="30"/>
                  </a:lnTo>
                  <a:lnTo>
                    <a:pt x="117" y="11"/>
                  </a:lnTo>
                  <a:lnTo>
                    <a:pt x="116" y="8"/>
                  </a:lnTo>
                  <a:lnTo>
                    <a:pt x="115" y="5"/>
                  </a:lnTo>
                  <a:lnTo>
                    <a:pt x="110" y="1"/>
                  </a:lnTo>
                  <a:lnTo>
                    <a:pt x="107" y="0"/>
                  </a:lnTo>
                  <a:close/>
                </a:path>
              </a:pathLst>
            </a:custGeom>
            <a:solidFill>
              <a:srgbClr val="82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7"/>
            <p:cNvSpPr>
              <a:spLocks/>
            </p:cNvSpPr>
            <p:nvPr/>
          </p:nvSpPr>
          <p:spPr bwMode="auto">
            <a:xfrm flipH="1">
              <a:off x="8509895" y="5100640"/>
              <a:ext cx="274243" cy="293123"/>
            </a:xfrm>
            <a:custGeom>
              <a:avLst/>
              <a:gdLst/>
              <a:ahLst/>
              <a:cxnLst>
                <a:cxn ang="0">
                  <a:pos x="24" y="49"/>
                </a:cxn>
                <a:cxn ang="0">
                  <a:pos x="2" y="82"/>
                </a:cxn>
                <a:cxn ang="0">
                  <a:pos x="0" y="92"/>
                </a:cxn>
                <a:cxn ang="0">
                  <a:pos x="4" y="103"/>
                </a:cxn>
                <a:cxn ang="0">
                  <a:pos x="24" y="127"/>
                </a:cxn>
                <a:cxn ang="0">
                  <a:pos x="166" y="265"/>
                </a:cxn>
                <a:cxn ang="0">
                  <a:pos x="201" y="291"/>
                </a:cxn>
                <a:cxn ang="0">
                  <a:pos x="212" y="295"/>
                </a:cxn>
                <a:cxn ang="0">
                  <a:pos x="222" y="295"/>
                </a:cxn>
                <a:cxn ang="0">
                  <a:pos x="241" y="286"/>
                </a:cxn>
                <a:cxn ang="0">
                  <a:pos x="266" y="264"/>
                </a:cxn>
                <a:cxn ang="0">
                  <a:pos x="268" y="261"/>
                </a:cxn>
                <a:cxn ang="0">
                  <a:pos x="268" y="257"/>
                </a:cxn>
                <a:cxn ang="0">
                  <a:pos x="265" y="250"/>
                </a:cxn>
                <a:cxn ang="0">
                  <a:pos x="257" y="240"/>
                </a:cxn>
                <a:cxn ang="0">
                  <a:pos x="256" y="217"/>
                </a:cxn>
                <a:cxn ang="0">
                  <a:pos x="260" y="199"/>
                </a:cxn>
                <a:cxn ang="0">
                  <a:pos x="264" y="193"/>
                </a:cxn>
                <a:cxn ang="0">
                  <a:pos x="275" y="183"/>
                </a:cxn>
                <a:cxn ang="0">
                  <a:pos x="276" y="179"/>
                </a:cxn>
                <a:cxn ang="0">
                  <a:pos x="274" y="175"/>
                </a:cxn>
                <a:cxn ang="0">
                  <a:pos x="235" y="142"/>
                </a:cxn>
                <a:cxn ang="0">
                  <a:pos x="209" y="113"/>
                </a:cxn>
                <a:cxn ang="0">
                  <a:pos x="203" y="111"/>
                </a:cxn>
                <a:cxn ang="0">
                  <a:pos x="198" y="113"/>
                </a:cxn>
                <a:cxn ang="0">
                  <a:pos x="181" y="126"/>
                </a:cxn>
                <a:cxn ang="0">
                  <a:pos x="171" y="131"/>
                </a:cxn>
                <a:cxn ang="0">
                  <a:pos x="166" y="131"/>
                </a:cxn>
                <a:cxn ang="0">
                  <a:pos x="161" y="128"/>
                </a:cxn>
                <a:cxn ang="0">
                  <a:pos x="145" y="113"/>
                </a:cxn>
                <a:cxn ang="0">
                  <a:pos x="104" y="39"/>
                </a:cxn>
                <a:cxn ang="0">
                  <a:pos x="95" y="10"/>
                </a:cxn>
                <a:cxn ang="0">
                  <a:pos x="90" y="3"/>
                </a:cxn>
                <a:cxn ang="0">
                  <a:pos x="88" y="0"/>
                </a:cxn>
                <a:cxn ang="0">
                  <a:pos x="83" y="1"/>
                </a:cxn>
                <a:cxn ang="0">
                  <a:pos x="67" y="17"/>
                </a:cxn>
              </a:cxnLst>
              <a:rect l="0" t="0" r="r" b="b"/>
              <a:pathLst>
                <a:path w="276" h="295">
                  <a:moveTo>
                    <a:pt x="35" y="39"/>
                  </a:moveTo>
                  <a:lnTo>
                    <a:pt x="24" y="49"/>
                  </a:lnTo>
                  <a:lnTo>
                    <a:pt x="5" y="76"/>
                  </a:lnTo>
                  <a:lnTo>
                    <a:pt x="2" y="82"/>
                  </a:lnTo>
                  <a:lnTo>
                    <a:pt x="0" y="88"/>
                  </a:lnTo>
                  <a:lnTo>
                    <a:pt x="0" y="92"/>
                  </a:lnTo>
                  <a:lnTo>
                    <a:pt x="2" y="99"/>
                  </a:lnTo>
                  <a:lnTo>
                    <a:pt x="4" y="103"/>
                  </a:lnTo>
                  <a:lnTo>
                    <a:pt x="9" y="111"/>
                  </a:lnTo>
                  <a:lnTo>
                    <a:pt x="24" y="127"/>
                  </a:lnTo>
                  <a:lnTo>
                    <a:pt x="82" y="177"/>
                  </a:lnTo>
                  <a:lnTo>
                    <a:pt x="166" y="265"/>
                  </a:lnTo>
                  <a:lnTo>
                    <a:pt x="195" y="288"/>
                  </a:lnTo>
                  <a:lnTo>
                    <a:pt x="201" y="291"/>
                  </a:lnTo>
                  <a:lnTo>
                    <a:pt x="206" y="293"/>
                  </a:lnTo>
                  <a:lnTo>
                    <a:pt x="212" y="295"/>
                  </a:lnTo>
                  <a:lnTo>
                    <a:pt x="217" y="295"/>
                  </a:lnTo>
                  <a:lnTo>
                    <a:pt x="222" y="295"/>
                  </a:lnTo>
                  <a:lnTo>
                    <a:pt x="232" y="291"/>
                  </a:lnTo>
                  <a:lnTo>
                    <a:pt x="241" y="286"/>
                  </a:lnTo>
                  <a:lnTo>
                    <a:pt x="249" y="280"/>
                  </a:lnTo>
                  <a:lnTo>
                    <a:pt x="266" y="264"/>
                  </a:lnTo>
                  <a:lnTo>
                    <a:pt x="267" y="262"/>
                  </a:lnTo>
                  <a:lnTo>
                    <a:pt x="268" y="261"/>
                  </a:lnTo>
                  <a:lnTo>
                    <a:pt x="268" y="259"/>
                  </a:lnTo>
                  <a:lnTo>
                    <a:pt x="268" y="257"/>
                  </a:lnTo>
                  <a:lnTo>
                    <a:pt x="267" y="254"/>
                  </a:lnTo>
                  <a:lnTo>
                    <a:pt x="265" y="250"/>
                  </a:lnTo>
                  <a:lnTo>
                    <a:pt x="262" y="247"/>
                  </a:lnTo>
                  <a:lnTo>
                    <a:pt x="257" y="240"/>
                  </a:lnTo>
                  <a:lnTo>
                    <a:pt x="256" y="236"/>
                  </a:lnTo>
                  <a:lnTo>
                    <a:pt x="256" y="217"/>
                  </a:lnTo>
                  <a:lnTo>
                    <a:pt x="258" y="208"/>
                  </a:lnTo>
                  <a:lnTo>
                    <a:pt x="260" y="199"/>
                  </a:lnTo>
                  <a:lnTo>
                    <a:pt x="262" y="196"/>
                  </a:lnTo>
                  <a:lnTo>
                    <a:pt x="264" y="193"/>
                  </a:lnTo>
                  <a:lnTo>
                    <a:pt x="271" y="188"/>
                  </a:lnTo>
                  <a:lnTo>
                    <a:pt x="275" y="183"/>
                  </a:lnTo>
                  <a:lnTo>
                    <a:pt x="276" y="180"/>
                  </a:lnTo>
                  <a:lnTo>
                    <a:pt x="276" y="179"/>
                  </a:lnTo>
                  <a:lnTo>
                    <a:pt x="275" y="177"/>
                  </a:lnTo>
                  <a:lnTo>
                    <a:pt x="274" y="175"/>
                  </a:lnTo>
                  <a:lnTo>
                    <a:pt x="269" y="169"/>
                  </a:lnTo>
                  <a:lnTo>
                    <a:pt x="235" y="142"/>
                  </a:lnTo>
                  <a:lnTo>
                    <a:pt x="216" y="119"/>
                  </a:lnTo>
                  <a:lnTo>
                    <a:pt x="209" y="113"/>
                  </a:lnTo>
                  <a:lnTo>
                    <a:pt x="205" y="111"/>
                  </a:lnTo>
                  <a:lnTo>
                    <a:pt x="203" y="111"/>
                  </a:lnTo>
                  <a:lnTo>
                    <a:pt x="200" y="112"/>
                  </a:lnTo>
                  <a:lnTo>
                    <a:pt x="198" y="113"/>
                  </a:lnTo>
                  <a:lnTo>
                    <a:pt x="196" y="114"/>
                  </a:lnTo>
                  <a:lnTo>
                    <a:pt x="181" y="126"/>
                  </a:lnTo>
                  <a:lnTo>
                    <a:pt x="174" y="130"/>
                  </a:lnTo>
                  <a:lnTo>
                    <a:pt x="171" y="131"/>
                  </a:lnTo>
                  <a:lnTo>
                    <a:pt x="169" y="131"/>
                  </a:lnTo>
                  <a:lnTo>
                    <a:pt x="166" y="131"/>
                  </a:lnTo>
                  <a:lnTo>
                    <a:pt x="164" y="130"/>
                  </a:lnTo>
                  <a:lnTo>
                    <a:pt x="161" y="128"/>
                  </a:lnTo>
                  <a:lnTo>
                    <a:pt x="156" y="124"/>
                  </a:lnTo>
                  <a:lnTo>
                    <a:pt x="145" y="113"/>
                  </a:lnTo>
                  <a:lnTo>
                    <a:pt x="120" y="79"/>
                  </a:lnTo>
                  <a:lnTo>
                    <a:pt x="104" y="39"/>
                  </a:lnTo>
                  <a:lnTo>
                    <a:pt x="100" y="23"/>
                  </a:lnTo>
                  <a:lnTo>
                    <a:pt x="95" y="10"/>
                  </a:lnTo>
                  <a:lnTo>
                    <a:pt x="92" y="5"/>
                  </a:lnTo>
                  <a:lnTo>
                    <a:pt x="90" y="3"/>
                  </a:lnTo>
                  <a:lnTo>
                    <a:pt x="89" y="2"/>
                  </a:lnTo>
                  <a:lnTo>
                    <a:pt x="88" y="0"/>
                  </a:lnTo>
                  <a:lnTo>
                    <a:pt x="86" y="0"/>
                  </a:lnTo>
                  <a:lnTo>
                    <a:pt x="83" y="1"/>
                  </a:lnTo>
                  <a:lnTo>
                    <a:pt x="80" y="3"/>
                  </a:lnTo>
                  <a:lnTo>
                    <a:pt x="67" y="17"/>
                  </a:lnTo>
                  <a:lnTo>
                    <a:pt x="35" y="39"/>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9"/>
            <p:cNvSpPr>
              <a:spLocks/>
            </p:cNvSpPr>
            <p:nvPr/>
          </p:nvSpPr>
          <p:spPr bwMode="auto">
            <a:xfrm flipH="1">
              <a:off x="8528774" y="5121506"/>
              <a:ext cx="323925" cy="384537"/>
            </a:xfrm>
            <a:custGeom>
              <a:avLst/>
              <a:gdLst/>
              <a:ahLst/>
              <a:cxnLst>
                <a:cxn ang="0">
                  <a:pos x="3" y="5"/>
                </a:cxn>
                <a:cxn ang="0">
                  <a:pos x="2" y="10"/>
                </a:cxn>
                <a:cxn ang="0">
                  <a:pos x="2" y="57"/>
                </a:cxn>
                <a:cxn ang="0">
                  <a:pos x="0" y="82"/>
                </a:cxn>
                <a:cxn ang="0">
                  <a:pos x="1" y="97"/>
                </a:cxn>
                <a:cxn ang="0">
                  <a:pos x="2" y="101"/>
                </a:cxn>
                <a:cxn ang="0">
                  <a:pos x="5" y="108"/>
                </a:cxn>
                <a:cxn ang="0">
                  <a:pos x="5" y="110"/>
                </a:cxn>
                <a:cxn ang="0">
                  <a:pos x="6" y="113"/>
                </a:cxn>
                <a:cxn ang="0">
                  <a:pos x="10" y="117"/>
                </a:cxn>
                <a:cxn ang="0">
                  <a:pos x="27" y="136"/>
                </a:cxn>
                <a:cxn ang="0">
                  <a:pos x="109" y="214"/>
                </a:cxn>
                <a:cxn ang="0">
                  <a:pos x="194" y="288"/>
                </a:cxn>
                <a:cxn ang="0">
                  <a:pos x="274" y="351"/>
                </a:cxn>
                <a:cxn ang="0">
                  <a:pos x="303" y="376"/>
                </a:cxn>
                <a:cxn ang="0">
                  <a:pos x="313" y="383"/>
                </a:cxn>
                <a:cxn ang="0">
                  <a:pos x="315" y="385"/>
                </a:cxn>
                <a:cxn ang="0">
                  <a:pos x="318" y="387"/>
                </a:cxn>
                <a:cxn ang="0">
                  <a:pos x="319" y="386"/>
                </a:cxn>
                <a:cxn ang="0">
                  <a:pos x="320" y="386"/>
                </a:cxn>
                <a:cxn ang="0">
                  <a:pos x="321" y="384"/>
                </a:cxn>
                <a:cxn ang="0">
                  <a:pos x="322" y="380"/>
                </a:cxn>
                <a:cxn ang="0">
                  <a:pos x="322" y="373"/>
                </a:cxn>
                <a:cxn ang="0">
                  <a:pos x="321" y="363"/>
                </a:cxn>
                <a:cxn ang="0">
                  <a:pos x="324" y="287"/>
                </a:cxn>
                <a:cxn ang="0">
                  <a:pos x="324" y="283"/>
                </a:cxn>
                <a:cxn ang="0">
                  <a:pos x="326" y="277"/>
                </a:cxn>
                <a:cxn ang="0">
                  <a:pos x="326" y="272"/>
                </a:cxn>
                <a:cxn ang="0">
                  <a:pos x="325" y="268"/>
                </a:cxn>
                <a:cxn ang="0">
                  <a:pos x="324" y="265"/>
                </a:cxn>
                <a:cxn ang="0">
                  <a:pos x="318" y="257"/>
                </a:cxn>
                <a:cxn ang="0">
                  <a:pos x="293" y="234"/>
                </a:cxn>
                <a:cxn ang="0">
                  <a:pos x="102" y="81"/>
                </a:cxn>
                <a:cxn ang="0">
                  <a:pos x="14" y="3"/>
                </a:cxn>
                <a:cxn ang="0">
                  <a:pos x="11" y="2"/>
                </a:cxn>
                <a:cxn ang="0">
                  <a:pos x="9" y="1"/>
                </a:cxn>
                <a:cxn ang="0">
                  <a:pos x="7" y="0"/>
                </a:cxn>
                <a:cxn ang="0">
                  <a:pos x="5" y="1"/>
                </a:cxn>
                <a:cxn ang="0">
                  <a:pos x="4" y="2"/>
                </a:cxn>
                <a:cxn ang="0">
                  <a:pos x="3" y="5"/>
                </a:cxn>
              </a:cxnLst>
              <a:rect l="0" t="0" r="r" b="b"/>
              <a:pathLst>
                <a:path w="326" h="387">
                  <a:moveTo>
                    <a:pt x="3" y="5"/>
                  </a:moveTo>
                  <a:lnTo>
                    <a:pt x="2" y="10"/>
                  </a:lnTo>
                  <a:lnTo>
                    <a:pt x="2" y="57"/>
                  </a:lnTo>
                  <a:lnTo>
                    <a:pt x="0" y="82"/>
                  </a:lnTo>
                  <a:lnTo>
                    <a:pt x="1" y="97"/>
                  </a:lnTo>
                  <a:lnTo>
                    <a:pt x="2" y="101"/>
                  </a:lnTo>
                  <a:lnTo>
                    <a:pt x="5" y="108"/>
                  </a:lnTo>
                  <a:lnTo>
                    <a:pt x="5" y="110"/>
                  </a:lnTo>
                  <a:lnTo>
                    <a:pt x="6" y="113"/>
                  </a:lnTo>
                  <a:lnTo>
                    <a:pt x="10" y="117"/>
                  </a:lnTo>
                  <a:lnTo>
                    <a:pt x="27" y="136"/>
                  </a:lnTo>
                  <a:lnTo>
                    <a:pt x="109" y="214"/>
                  </a:lnTo>
                  <a:lnTo>
                    <a:pt x="194" y="288"/>
                  </a:lnTo>
                  <a:lnTo>
                    <a:pt x="274" y="351"/>
                  </a:lnTo>
                  <a:lnTo>
                    <a:pt x="303" y="376"/>
                  </a:lnTo>
                  <a:lnTo>
                    <a:pt x="313" y="383"/>
                  </a:lnTo>
                  <a:lnTo>
                    <a:pt x="315" y="385"/>
                  </a:lnTo>
                  <a:lnTo>
                    <a:pt x="318" y="387"/>
                  </a:lnTo>
                  <a:lnTo>
                    <a:pt x="319" y="386"/>
                  </a:lnTo>
                  <a:lnTo>
                    <a:pt x="320" y="386"/>
                  </a:lnTo>
                  <a:lnTo>
                    <a:pt x="321" y="384"/>
                  </a:lnTo>
                  <a:lnTo>
                    <a:pt x="322" y="380"/>
                  </a:lnTo>
                  <a:lnTo>
                    <a:pt x="322" y="373"/>
                  </a:lnTo>
                  <a:lnTo>
                    <a:pt x="321" y="363"/>
                  </a:lnTo>
                  <a:lnTo>
                    <a:pt x="324" y="287"/>
                  </a:lnTo>
                  <a:lnTo>
                    <a:pt x="324" y="283"/>
                  </a:lnTo>
                  <a:lnTo>
                    <a:pt x="326" y="277"/>
                  </a:lnTo>
                  <a:lnTo>
                    <a:pt x="326" y="272"/>
                  </a:lnTo>
                  <a:lnTo>
                    <a:pt x="325" y="268"/>
                  </a:lnTo>
                  <a:lnTo>
                    <a:pt x="324" y="265"/>
                  </a:lnTo>
                  <a:lnTo>
                    <a:pt x="318" y="257"/>
                  </a:lnTo>
                  <a:lnTo>
                    <a:pt x="293" y="234"/>
                  </a:lnTo>
                  <a:lnTo>
                    <a:pt x="102" y="81"/>
                  </a:lnTo>
                  <a:lnTo>
                    <a:pt x="14" y="3"/>
                  </a:lnTo>
                  <a:lnTo>
                    <a:pt x="11" y="2"/>
                  </a:lnTo>
                  <a:lnTo>
                    <a:pt x="9" y="1"/>
                  </a:lnTo>
                  <a:lnTo>
                    <a:pt x="7" y="0"/>
                  </a:lnTo>
                  <a:lnTo>
                    <a:pt x="5" y="1"/>
                  </a:lnTo>
                  <a:lnTo>
                    <a:pt x="4" y="2"/>
                  </a:lnTo>
                  <a:lnTo>
                    <a:pt x="3" y="5"/>
                  </a:lnTo>
                  <a:close/>
                </a:path>
              </a:pathLst>
            </a:custGeom>
            <a:solidFill>
              <a:srgbClr val="CE606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10"/>
            <p:cNvSpPr>
              <a:spLocks/>
            </p:cNvSpPr>
            <p:nvPr/>
          </p:nvSpPr>
          <p:spPr bwMode="auto">
            <a:xfrm flipH="1">
              <a:off x="8376747" y="5339112"/>
              <a:ext cx="134141" cy="161963"/>
            </a:xfrm>
            <a:custGeom>
              <a:avLst/>
              <a:gdLst/>
              <a:ahLst/>
              <a:cxnLst>
                <a:cxn ang="0">
                  <a:pos x="131" y="0"/>
                </a:cxn>
                <a:cxn ang="0">
                  <a:pos x="128" y="0"/>
                </a:cxn>
                <a:cxn ang="0">
                  <a:pos x="126" y="0"/>
                </a:cxn>
                <a:cxn ang="0">
                  <a:pos x="122" y="1"/>
                </a:cxn>
                <a:cxn ang="0">
                  <a:pos x="15" y="45"/>
                </a:cxn>
                <a:cxn ang="0">
                  <a:pos x="8" y="47"/>
                </a:cxn>
                <a:cxn ang="0">
                  <a:pos x="7" y="47"/>
                </a:cxn>
                <a:cxn ang="0">
                  <a:pos x="5" y="49"/>
                </a:cxn>
                <a:cxn ang="0">
                  <a:pos x="3" y="57"/>
                </a:cxn>
                <a:cxn ang="0">
                  <a:pos x="0" y="74"/>
                </a:cxn>
                <a:cxn ang="0">
                  <a:pos x="0" y="90"/>
                </a:cxn>
                <a:cxn ang="0">
                  <a:pos x="5" y="148"/>
                </a:cxn>
                <a:cxn ang="0">
                  <a:pos x="4" y="151"/>
                </a:cxn>
                <a:cxn ang="0">
                  <a:pos x="4" y="160"/>
                </a:cxn>
                <a:cxn ang="0">
                  <a:pos x="5" y="162"/>
                </a:cxn>
                <a:cxn ang="0">
                  <a:pos x="6" y="162"/>
                </a:cxn>
                <a:cxn ang="0">
                  <a:pos x="7" y="163"/>
                </a:cxn>
                <a:cxn ang="0">
                  <a:pos x="8" y="162"/>
                </a:cxn>
                <a:cxn ang="0">
                  <a:pos x="9" y="162"/>
                </a:cxn>
                <a:cxn ang="0">
                  <a:pos x="11" y="160"/>
                </a:cxn>
                <a:cxn ang="0">
                  <a:pos x="18" y="153"/>
                </a:cxn>
                <a:cxn ang="0">
                  <a:pos x="74" y="127"/>
                </a:cxn>
                <a:cxn ang="0">
                  <a:pos x="112" y="106"/>
                </a:cxn>
                <a:cxn ang="0">
                  <a:pos x="126" y="99"/>
                </a:cxn>
                <a:cxn ang="0">
                  <a:pos x="129" y="97"/>
                </a:cxn>
                <a:cxn ang="0">
                  <a:pos x="132" y="93"/>
                </a:cxn>
                <a:cxn ang="0">
                  <a:pos x="134" y="90"/>
                </a:cxn>
                <a:cxn ang="0">
                  <a:pos x="135" y="86"/>
                </a:cxn>
                <a:cxn ang="0">
                  <a:pos x="131" y="47"/>
                </a:cxn>
                <a:cxn ang="0">
                  <a:pos x="132" y="5"/>
                </a:cxn>
                <a:cxn ang="0">
                  <a:pos x="132" y="3"/>
                </a:cxn>
                <a:cxn ang="0">
                  <a:pos x="132" y="1"/>
                </a:cxn>
                <a:cxn ang="0">
                  <a:pos x="132" y="0"/>
                </a:cxn>
                <a:cxn ang="0">
                  <a:pos x="131" y="0"/>
                </a:cxn>
              </a:cxnLst>
              <a:rect l="0" t="0" r="r" b="b"/>
              <a:pathLst>
                <a:path w="135" h="163">
                  <a:moveTo>
                    <a:pt x="131" y="0"/>
                  </a:moveTo>
                  <a:lnTo>
                    <a:pt x="128" y="0"/>
                  </a:lnTo>
                  <a:lnTo>
                    <a:pt x="126" y="0"/>
                  </a:lnTo>
                  <a:lnTo>
                    <a:pt x="122" y="1"/>
                  </a:lnTo>
                  <a:lnTo>
                    <a:pt x="15" y="45"/>
                  </a:lnTo>
                  <a:lnTo>
                    <a:pt x="8" y="47"/>
                  </a:lnTo>
                  <a:lnTo>
                    <a:pt x="7" y="47"/>
                  </a:lnTo>
                  <a:lnTo>
                    <a:pt x="5" y="49"/>
                  </a:lnTo>
                  <a:lnTo>
                    <a:pt x="3" y="57"/>
                  </a:lnTo>
                  <a:lnTo>
                    <a:pt x="0" y="74"/>
                  </a:lnTo>
                  <a:lnTo>
                    <a:pt x="0" y="90"/>
                  </a:lnTo>
                  <a:lnTo>
                    <a:pt x="5" y="148"/>
                  </a:lnTo>
                  <a:lnTo>
                    <a:pt x="4" y="151"/>
                  </a:lnTo>
                  <a:lnTo>
                    <a:pt x="4" y="160"/>
                  </a:lnTo>
                  <a:lnTo>
                    <a:pt x="5" y="162"/>
                  </a:lnTo>
                  <a:lnTo>
                    <a:pt x="6" y="162"/>
                  </a:lnTo>
                  <a:lnTo>
                    <a:pt x="7" y="163"/>
                  </a:lnTo>
                  <a:lnTo>
                    <a:pt x="8" y="162"/>
                  </a:lnTo>
                  <a:lnTo>
                    <a:pt x="9" y="162"/>
                  </a:lnTo>
                  <a:lnTo>
                    <a:pt x="11" y="160"/>
                  </a:lnTo>
                  <a:lnTo>
                    <a:pt x="18" y="153"/>
                  </a:lnTo>
                  <a:lnTo>
                    <a:pt x="74" y="127"/>
                  </a:lnTo>
                  <a:lnTo>
                    <a:pt x="112" y="106"/>
                  </a:lnTo>
                  <a:lnTo>
                    <a:pt x="126" y="99"/>
                  </a:lnTo>
                  <a:lnTo>
                    <a:pt x="129" y="97"/>
                  </a:lnTo>
                  <a:lnTo>
                    <a:pt x="132" y="93"/>
                  </a:lnTo>
                  <a:lnTo>
                    <a:pt x="134" y="90"/>
                  </a:lnTo>
                  <a:lnTo>
                    <a:pt x="135" y="86"/>
                  </a:lnTo>
                  <a:lnTo>
                    <a:pt x="131" y="47"/>
                  </a:lnTo>
                  <a:lnTo>
                    <a:pt x="132" y="5"/>
                  </a:lnTo>
                  <a:lnTo>
                    <a:pt x="132" y="3"/>
                  </a:lnTo>
                  <a:lnTo>
                    <a:pt x="132" y="1"/>
                  </a:lnTo>
                  <a:lnTo>
                    <a:pt x="132" y="0"/>
                  </a:lnTo>
                  <a:lnTo>
                    <a:pt x="131" y="0"/>
                  </a:lnTo>
                  <a:close/>
                </a:path>
              </a:pathLst>
            </a:custGeom>
            <a:solidFill>
              <a:srgbClr val="CE606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11"/>
            <p:cNvSpPr>
              <a:spLocks/>
            </p:cNvSpPr>
            <p:nvPr/>
          </p:nvSpPr>
          <p:spPr bwMode="auto">
            <a:xfrm flipH="1">
              <a:off x="8449283" y="4994321"/>
              <a:ext cx="312002" cy="259339"/>
            </a:xfrm>
            <a:custGeom>
              <a:avLst/>
              <a:gdLst/>
              <a:ahLst/>
              <a:cxnLst>
                <a:cxn ang="0">
                  <a:pos x="173" y="115"/>
                </a:cxn>
                <a:cxn ang="0">
                  <a:pos x="144" y="89"/>
                </a:cxn>
                <a:cxn ang="0">
                  <a:pos x="62" y="31"/>
                </a:cxn>
                <a:cxn ang="0">
                  <a:pos x="36" y="11"/>
                </a:cxn>
                <a:cxn ang="0">
                  <a:pos x="32" y="9"/>
                </a:cxn>
                <a:cxn ang="0">
                  <a:pos x="24" y="3"/>
                </a:cxn>
                <a:cxn ang="0">
                  <a:pos x="15" y="0"/>
                </a:cxn>
                <a:cxn ang="0">
                  <a:pos x="13" y="0"/>
                </a:cxn>
                <a:cxn ang="0">
                  <a:pos x="10" y="1"/>
                </a:cxn>
                <a:cxn ang="0">
                  <a:pos x="8" y="3"/>
                </a:cxn>
                <a:cxn ang="0">
                  <a:pos x="3" y="6"/>
                </a:cxn>
                <a:cxn ang="0">
                  <a:pos x="2" y="9"/>
                </a:cxn>
                <a:cxn ang="0">
                  <a:pos x="0" y="11"/>
                </a:cxn>
                <a:cxn ang="0">
                  <a:pos x="0" y="12"/>
                </a:cxn>
                <a:cxn ang="0">
                  <a:pos x="0" y="16"/>
                </a:cxn>
                <a:cxn ang="0">
                  <a:pos x="0" y="17"/>
                </a:cxn>
                <a:cxn ang="0">
                  <a:pos x="1" y="19"/>
                </a:cxn>
                <a:cxn ang="0">
                  <a:pos x="5" y="23"/>
                </a:cxn>
                <a:cxn ang="0">
                  <a:pos x="11" y="29"/>
                </a:cxn>
                <a:cxn ang="0">
                  <a:pos x="57" y="59"/>
                </a:cxn>
                <a:cxn ang="0">
                  <a:pos x="198" y="173"/>
                </a:cxn>
                <a:cxn ang="0">
                  <a:pos x="237" y="207"/>
                </a:cxn>
                <a:cxn ang="0">
                  <a:pos x="284" y="256"/>
                </a:cxn>
                <a:cxn ang="0">
                  <a:pos x="289" y="259"/>
                </a:cxn>
                <a:cxn ang="0">
                  <a:pos x="294" y="261"/>
                </a:cxn>
                <a:cxn ang="0">
                  <a:pos x="298" y="261"/>
                </a:cxn>
                <a:cxn ang="0">
                  <a:pos x="301" y="260"/>
                </a:cxn>
                <a:cxn ang="0">
                  <a:pos x="304" y="258"/>
                </a:cxn>
                <a:cxn ang="0">
                  <a:pos x="307" y="256"/>
                </a:cxn>
                <a:cxn ang="0">
                  <a:pos x="309" y="253"/>
                </a:cxn>
                <a:cxn ang="0">
                  <a:pos x="311" y="250"/>
                </a:cxn>
                <a:cxn ang="0">
                  <a:pos x="311" y="249"/>
                </a:cxn>
                <a:cxn ang="0">
                  <a:pos x="312" y="248"/>
                </a:cxn>
                <a:cxn ang="0">
                  <a:pos x="313" y="247"/>
                </a:cxn>
                <a:cxn ang="0">
                  <a:pos x="314" y="247"/>
                </a:cxn>
                <a:cxn ang="0">
                  <a:pos x="314" y="246"/>
                </a:cxn>
                <a:cxn ang="0">
                  <a:pos x="300" y="233"/>
                </a:cxn>
                <a:cxn ang="0">
                  <a:pos x="297" y="231"/>
                </a:cxn>
                <a:cxn ang="0">
                  <a:pos x="237" y="179"/>
                </a:cxn>
                <a:cxn ang="0">
                  <a:pos x="173" y="115"/>
                </a:cxn>
              </a:cxnLst>
              <a:rect l="0" t="0" r="r" b="b"/>
              <a:pathLst>
                <a:path w="314" h="261">
                  <a:moveTo>
                    <a:pt x="173" y="115"/>
                  </a:moveTo>
                  <a:lnTo>
                    <a:pt x="144" y="89"/>
                  </a:lnTo>
                  <a:lnTo>
                    <a:pt x="62" y="31"/>
                  </a:lnTo>
                  <a:lnTo>
                    <a:pt x="36" y="11"/>
                  </a:lnTo>
                  <a:lnTo>
                    <a:pt x="32" y="9"/>
                  </a:lnTo>
                  <a:lnTo>
                    <a:pt x="24" y="3"/>
                  </a:lnTo>
                  <a:lnTo>
                    <a:pt x="15" y="0"/>
                  </a:lnTo>
                  <a:lnTo>
                    <a:pt x="13" y="0"/>
                  </a:lnTo>
                  <a:lnTo>
                    <a:pt x="10" y="1"/>
                  </a:lnTo>
                  <a:lnTo>
                    <a:pt x="8" y="3"/>
                  </a:lnTo>
                  <a:lnTo>
                    <a:pt x="3" y="6"/>
                  </a:lnTo>
                  <a:lnTo>
                    <a:pt x="2" y="9"/>
                  </a:lnTo>
                  <a:lnTo>
                    <a:pt x="0" y="11"/>
                  </a:lnTo>
                  <a:lnTo>
                    <a:pt x="0" y="12"/>
                  </a:lnTo>
                  <a:lnTo>
                    <a:pt x="0" y="16"/>
                  </a:lnTo>
                  <a:lnTo>
                    <a:pt x="0" y="17"/>
                  </a:lnTo>
                  <a:lnTo>
                    <a:pt x="1" y="19"/>
                  </a:lnTo>
                  <a:lnTo>
                    <a:pt x="5" y="23"/>
                  </a:lnTo>
                  <a:lnTo>
                    <a:pt x="11" y="29"/>
                  </a:lnTo>
                  <a:lnTo>
                    <a:pt x="57" y="59"/>
                  </a:lnTo>
                  <a:lnTo>
                    <a:pt x="198" y="173"/>
                  </a:lnTo>
                  <a:lnTo>
                    <a:pt x="237" y="207"/>
                  </a:lnTo>
                  <a:lnTo>
                    <a:pt x="284" y="256"/>
                  </a:lnTo>
                  <a:lnTo>
                    <a:pt x="289" y="259"/>
                  </a:lnTo>
                  <a:lnTo>
                    <a:pt x="294" y="261"/>
                  </a:lnTo>
                  <a:lnTo>
                    <a:pt x="298" y="261"/>
                  </a:lnTo>
                  <a:lnTo>
                    <a:pt x="301" y="260"/>
                  </a:lnTo>
                  <a:lnTo>
                    <a:pt x="304" y="258"/>
                  </a:lnTo>
                  <a:lnTo>
                    <a:pt x="307" y="256"/>
                  </a:lnTo>
                  <a:lnTo>
                    <a:pt x="309" y="253"/>
                  </a:lnTo>
                  <a:lnTo>
                    <a:pt x="311" y="250"/>
                  </a:lnTo>
                  <a:lnTo>
                    <a:pt x="311" y="249"/>
                  </a:lnTo>
                  <a:lnTo>
                    <a:pt x="312" y="248"/>
                  </a:lnTo>
                  <a:lnTo>
                    <a:pt x="313" y="247"/>
                  </a:lnTo>
                  <a:lnTo>
                    <a:pt x="314" y="247"/>
                  </a:lnTo>
                  <a:lnTo>
                    <a:pt x="314" y="246"/>
                  </a:lnTo>
                  <a:lnTo>
                    <a:pt x="300" y="233"/>
                  </a:lnTo>
                  <a:lnTo>
                    <a:pt x="297" y="231"/>
                  </a:lnTo>
                  <a:lnTo>
                    <a:pt x="237" y="179"/>
                  </a:lnTo>
                  <a:lnTo>
                    <a:pt x="173" y="115"/>
                  </a:lnTo>
                  <a:close/>
                </a:path>
              </a:pathLst>
            </a:custGeom>
            <a:solidFill>
              <a:srgbClr val="DC8C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12"/>
            <p:cNvSpPr>
              <a:spLocks/>
            </p:cNvSpPr>
            <p:nvPr/>
          </p:nvSpPr>
          <p:spPr bwMode="auto">
            <a:xfrm flipH="1">
              <a:off x="8374760" y="5213914"/>
              <a:ext cx="148052" cy="164943"/>
            </a:xfrm>
            <a:custGeom>
              <a:avLst/>
              <a:gdLst/>
              <a:ahLst/>
              <a:cxnLst>
                <a:cxn ang="0">
                  <a:pos x="149" y="114"/>
                </a:cxn>
                <a:cxn ang="0">
                  <a:pos x="149" y="113"/>
                </a:cxn>
                <a:cxn ang="0">
                  <a:pos x="148" y="111"/>
                </a:cxn>
                <a:cxn ang="0">
                  <a:pos x="146" y="108"/>
                </a:cxn>
                <a:cxn ang="0">
                  <a:pos x="143" y="76"/>
                </a:cxn>
                <a:cxn ang="0">
                  <a:pos x="142" y="69"/>
                </a:cxn>
                <a:cxn ang="0">
                  <a:pos x="140" y="64"/>
                </a:cxn>
                <a:cxn ang="0">
                  <a:pos x="138" y="60"/>
                </a:cxn>
                <a:cxn ang="0">
                  <a:pos x="134" y="58"/>
                </a:cxn>
                <a:cxn ang="0">
                  <a:pos x="130" y="57"/>
                </a:cxn>
                <a:cxn ang="0">
                  <a:pos x="126" y="57"/>
                </a:cxn>
                <a:cxn ang="0">
                  <a:pos x="107" y="58"/>
                </a:cxn>
                <a:cxn ang="0">
                  <a:pos x="103" y="56"/>
                </a:cxn>
                <a:cxn ang="0">
                  <a:pos x="100" y="55"/>
                </a:cxn>
                <a:cxn ang="0">
                  <a:pos x="99" y="52"/>
                </a:cxn>
                <a:cxn ang="0">
                  <a:pos x="89" y="29"/>
                </a:cxn>
                <a:cxn ang="0">
                  <a:pos x="82" y="12"/>
                </a:cxn>
                <a:cxn ang="0">
                  <a:pos x="78" y="5"/>
                </a:cxn>
                <a:cxn ang="0">
                  <a:pos x="76" y="3"/>
                </a:cxn>
                <a:cxn ang="0">
                  <a:pos x="73" y="1"/>
                </a:cxn>
                <a:cxn ang="0">
                  <a:pos x="66" y="0"/>
                </a:cxn>
                <a:cxn ang="0">
                  <a:pos x="60" y="0"/>
                </a:cxn>
                <a:cxn ang="0">
                  <a:pos x="56" y="1"/>
                </a:cxn>
                <a:cxn ang="0">
                  <a:pos x="54" y="3"/>
                </a:cxn>
                <a:cxn ang="0">
                  <a:pos x="51" y="6"/>
                </a:cxn>
                <a:cxn ang="0">
                  <a:pos x="48" y="9"/>
                </a:cxn>
                <a:cxn ang="0">
                  <a:pos x="45" y="18"/>
                </a:cxn>
                <a:cxn ang="0">
                  <a:pos x="38" y="47"/>
                </a:cxn>
                <a:cxn ang="0">
                  <a:pos x="38" y="55"/>
                </a:cxn>
                <a:cxn ang="0">
                  <a:pos x="39" y="64"/>
                </a:cxn>
                <a:cxn ang="0">
                  <a:pos x="39" y="77"/>
                </a:cxn>
                <a:cxn ang="0">
                  <a:pos x="34" y="86"/>
                </a:cxn>
                <a:cxn ang="0">
                  <a:pos x="5" y="116"/>
                </a:cxn>
                <a:cxn ang="0">
                  <a:pos x="3" y="121"/>
                </a:cxn>
                <a:cxn ang="0">
                  <a:pos x="1" y="126"/>
                </a:cxn>
                <a:cxn ang="0">
                  <a:pos x="0" y="136"/>
                </a:cxn>
                <a:cxn ang="0">
                  <a:pos x="3" y="158"/>
                </a:cxn>
                <a:cxn ang="0">
                  <a:pos x="3" y="160"/>
                </a:cxn>
                <a:cxn ang="0">
                  <a:pos x="2" y="164"/>
                </a:cxn>
                <a:cxn ang="0">
                  <a:pos x="2" y="166"/>
                </a:cxn>
                <a:cxn ang="0">
                  <a:pos x="2" y="166"/>
                </a:cxn>
                <a:cxn ang="0">
                  <a:pos x="5" y="166"/>
                </a:cxn>
                <a:cxn ang="0">
                  <a:pos x="35" y="159"/>
                </a:cxn>
                <a:cxn ang="0">
                  <a:pos x="137" y="121"/>
                </a:cxn>
                <a:cxn ang="0">
                  <a:pos x="144" y="118"/>
                </a:cxn>
                <a:cxn ang="0">
                  <a:pos x="146" y="117"/>
                </a:cxn>
                <a:cxn ang="0">
                  <a:pos x="148" y="115"/>
                </a:cxn>
                <a:cxn ang="0">
                  <a:pos x="149" y="114"/>
                </a:cxn>
              </a:cxnLst>
              <a:rect l="0" t="0" r="r" b="b"/>
              <a:pathLst>
                <a:path w="149" h="166">
                  <a:moveTo>
                    <a:pt x="149" y="114"/>
                  </a:moveTo>
                  <a:lnTo>
                    <a:pt x="149" y="113"/>
                  </a:lnTo>
                  <a:lnTo>
                    <a:pt x="148" y="111"/>
                  </a:lnTo>
                  <a:lnTo>
                    <a:pt x="146" y="108"/>
                  </a:lnTo>
                  <a:lnTo>
                    <a:pt x="143" y="76"/>
                  </a:lnTo>
                  <a:lnTo>
                    <a:pt x="142" y="69"/>
                  </a:lnTo>
                  <a:lnTo>
                    <a:pt x="140" y="64"/>
                  </a:lnTo>
                  <a:lnTo>
                    <a:pt x="138" y="60"/>
                  </a:lnTo>
                  <a:lnTo>
                    <a:pt x="134" y="58"/>
                  </a:lnTo>
                  <a:lnTo>
                    <a:pt x="130" y="57"/>
                  </a:lnTo>
                  <a:lnTo>
                    <a:pt x="126" y="57"/>
                  </a:lnTo>
                  <a:lnTo>
                    <a:pt x="107" y="58"/>
                  </a:lnTo>
                  <a:lnTo>
                    <a:pt x="103" y="56"/>
                  </a:lnTo>
                  <a:lnTo>
                    <a:pt x="100" y="55"/>
                  </a:lnTo>
                  <a:lnTo>
                    <a:pt x="99" y="52"/>
                  </a:lnTo>
                  <a:lnTo>
                    <a:pt x="89" y="29"/>
                  </a:lnTo>
                  <a:lnTo>
                    <a:pt x="82" y="12"/>
                  </a:lnTo>
                  <a:lnTo>
                    <a:pt x="78" y="5"/>
                  </a:lnTo>
                  <a:lnTo>
                    <a:pt x="76" y="3"/>
                  </a:lnTo>
                  <a:lnTo>
                    <a:pt x="73" y="1"/>
                  </a:lnTo>
                  <a:lnTo>
                    <a:pt x="66" y="0"/>
                  </a:lnTo>
                  <a:lnTo>
                    <a:pt x="60" y="0"/>
                  </a:lnTo>
                  <a:lnTo>
                    <a:pt x="56" y="1"/>
                  </a:lnTo>
                  <a:lnTo>
                    <a:pt x="54" y="3"/>
                  </a:lnTo>
                  <a:lnTo>
                    <a:pt x="51" y="6"/>
                  </a:lnTo>
                  <a:lnTo>
                    <a:pt x="48" y="9"/>
                  </a:lnTo>
                  <a:lnTo>
                    <a:pt x="45" y="18"/>
                  </a:lnTo>
                  <a:lnTo>
                    <a:pt x="38" y="47"/>
                  </a:lnTo>
                  <a:lnTo>
                    <a:pt x="38" y="55"/>
                  </a:lnTo>
                  <a:lnTo>
                    <a:pt x="39" y="64"/>
                  </a:lnTo>
                  <a:lnTo>
                    <a:pt x="39" y="77"/>
                  </a:lnTo>
                  <a:lnTo>
                    <a:pt x="34" y="86"/>
                  </a:lnTo>
                  <a:lnTo>
                    <a:pt x="5" y="116"/>
                  </a:lnTo>
                  <a:lnTo>
                    <a:pt x="3" y="121"/>
                  </a:lnTo>
                  <a:lnTo>
                    <a:pt x="1" y="126"/>
                  </a:lnTo>
                  <a:lnTo>
                    <a:pt x="0" y="136"/>
                  </a:lnTo>
                  <a:lnTo>
                    <a:pt x="3" y="158"/>
                  </a:lnTo>
                  <a:lnTo>
                    <a:pt x="3" y="160"/>
                  </a:lnTo>
                  <a:lnTo>
                    <a:pt x="2" y="164"/>
                  </a:lnTo>
                  <a:lnTo>
                    <a:pt x="2" y="166"/>
                  </a:lnTo>
                  <a:lnTo>
                    <a:pt x="2" y="166"/>
                  </a:lnTo>
                  <a:lnTo>
                    <a:pt x="5" y="166"/>
                  </a:lnTo>
                  <a:lnTo>
                    <a:pt x="35" y="159"/>
                  </a:lnTo>
                  <a:lnTo>
                    <a:pt x="137" y="121"/>
                  </a:lnTo>
                  <a:lnTo>
                    <a:pt x="144" y="118"/>
                  </a:lnTo>
                  <a:lnTo>
                    <a:pt x="146" y="117"/>
                  </a:lnTo>
                  <a:lnTo>
                    <a:pt x="148" y="115"/>
                  </a:lnTo>
                  <a:lnTo>
                    <a:pt x="149" y="114"/>
                  </a:lnTo>
                  <a:close/>
                </a:path>
              </a:pathLst>
            </a:custGeom>
            <a:solidFill>
              <a:srgbClr val="962E2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cxnSp>
        <p:nvCxnSpPr>
          <p:cNvPr id="112" name="Straight Connector 111"/>
          <p:cNvCxnSpPr/>
          <p:nvPr/>
        </p:nvCxnSpPr>
        <p:spPr bwMode="auto">
          <a:xfrm rot="5400000">
            <a:off x="3156122" y="4340310"/>
            <a:ext cx="706395" cy="527222"/>
          </a:xfrm>
          <a:prstGeom prst="line">
            <a:avLst/>
          </a:prstGeom>
          <a:solidFill>
            <a:schemeClr val="accent1"/>
          </a:solidFill>
          <a:ln w="57150" cap="flat" cmpd="sng" algn="ctr">
            <a:solidFill>
              <a:srgbClr val="FF0000"/>
            </a:solidFill>
            <a:prstDash val="solid"/>
            <a:round/>
            <a:headEnd type="none" w="med" len="med"/>
            <a:tailEnd type="arrow" w="lg" len="lg"/>
          </a:ln>
          <a:effectLst/>
        </p:spPr>
      </p:cxnSp>
      <p:sp>
        <p:nvSpPr>
          <p:cNvPr id="18" name="Slide Number Placeholder 17"/>
          <p:cNvSpPr>
            <a:spLocks noGrp="1"/>
          </p:cNvSpPr>
          <p:nvPr>
            <p:ph type="sldNum" sz="quarter" idx="11"/>
          </p:nvPr>
        </p:nvSpPr>
        <p:spPr/>
        <p:txBody>
          <a:bodyPr/>
          <a:lstStyle/>
          <a:p>
            <a:fld id="{A9320731-3B2C-4107-8664-CAD7BE973DC8}" type="slidenum">
              <a:rPr lang="en-US" smtClean="0"/>
              <a:pPr/>
              <a:t>11</a:t>
            </a:fld>
            <a:endParaRPr lang="en-US"/>
          </a:p>
        </p:txBody>
      </p:sp>
      <p:sp>
        <p:nvSpPr>
          <p:cNvPr id="19" name="Footer Placeholder 18"/>
          <p:cNvSpPr>
            <a:spLocks noGrp="1"/>
          </p:cNvSpPr>
          <p:nvPr>
            <p:ph type="ftr" sz="quarter" idx="10"/>
          </p:nvPr>
        </p:nvSpPr>
        <p:spPr/>
        <p:txBody>
          <a:bodyPr/>
          <a:lstStyle/>
          <a:p>
            <a:r>
              <a:rPr lang="en-US"/>
              <a:t>Tab 12-1 - Proportional an PID Control Processes</a:t>
            </a:r>
            <a:endParaRPr lang="en-US" dirty="0"/>
          </a:p>
        </p:txBody>
      </p:sp>
    </p:spTree>
    <p:extLst>
      <p:ext uri="{BB962C8B-B14F-4D97-AF65-F5344CB8AC3E}">
        <p14:creationId xmlns:p14="http://schemas.microsoft.com/office/powerpoint/2010/main" val="356869085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indefinite" fill="hold" grpId="0" nodeType="with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down)">
                                      <p:cBhvr>
                                        <p:cTn id="7" dur="500"/>
                                        <p:tgtEl>
                                          <p:spTgt spid="73"/>
                                        </p:tgtEl>
                                      </p:cBhvr>
                                    </p:animEffect>
                                  </p:childTnLst>
                                </p:cTn>
                              </p:par>
                              <p:par>
                                <p:cTn id="8" presetID="22" presetClass="entr" presetSubtype="4" repeatCount="indefinite"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down)">
                                      <p:cBhvr>
                                        <p:cTn id="10" dur="500"/>
                                        <p:tgtEl>
                                          <p:spTgt spid="78"/>
                                        </p:tgtEl>
                                      </p:cBhvr>
                                    </p:animEffect>
                                  </p:childTnLst>
                                </p:cTn>
                              </p:par>
                            </p:childTnLst>
                          </p:cTn>
                        </p:par>
                        <p:par>
                          <p:cTn id="11" fill="hold">
                            <p:stCondLst>
                              <p:cond delay="500"/>
                            </p:stCondLst>
                            <p:childTnLst>
                              <p:par>
                                <p:cTn id="12" presetID="22" presetClass="exit" presetSubtype="1" repeatCount="indefinite" fill="hold" grpId="1" nodeType="afterEffect">
                                  <p:stCondLst>
                                    <p:cond delay="0"/>
                                  </p:stCondLst>
                                  <p:childTnLst>
                                    <p:animEffect transition="out" filter="wipe(up)">
                                      <p:cBhvr>
                                        <p:cTn id="13" dur="500"/>
                                        <p:tgtEl>
                                          <p:spTgt spid="73"/>
                                        </p:tgtEl>
                                      </p:cBhvr>
                                    </p:animEffect>
                                    <p:set>
                                      <p:cBhvr>
                                        <p:cTn id="14" dur="1" fill="hold">
                                          <p:stCondLst>
                                            <p:cond delay="499"/>
                                          </p:stCondLst>
                                        </p:cTn>
                                        <p:tgtEl>
                                          <p:spTgt spid="73"/>
                                        </p:tgtEl>
                                        <p:attrNameLst>
                                          <p:attrName>style.visibility</p:attrName>
                                        </p:attrNameLst>
                                      </p:cBhvr>
                                      <p:to>
                                        <p:strVal val="hidden"/>
                                      </p:to>
                                    </p:set>
                                  </p:childTnLst>
                                </p:cTn>
                              </p:par>
                              <p:par>
                                <p:cTn id="15" presetID="22" presetClass="exit" presetSubtype="1" repeatCount="indefinite" fill="hold" grpId="1" nodeType="withEffect">
                                  <p:stCondLst>
                                    <p:cond delay="0"/>
                                  </p:stCondLst>
                                  <p:childTnLst>
                                    <p:animEffect transition="out" filter="wipe(up)">
                                      <p:cBhvr>
                                        <p:cTn id="16" dur="500"/>
                                        <p:tgtEl>
                                          <p:spTgt spid="78"/>
                                        </p:tgtEl>
                                      </p:cBhvr>
                                    </p:animEffect>
                                    <p:set>
                                      <p:cBhvr>
                                        <p:cTn id="17" dur="1" fill="hold">
                                          <p:stCondLst>
                                            <p:cond delay="499"/>
                                          </p:stCondLst>
                                        </p:cTn>
                                        <p:tgtEl>
                                          <p:spTgt spid="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3" grpId="1" animBg="1"/>
      <p:bldP spid="78" grpId="0" animBg="1"/>
      <p:bldP spid="78"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Impact of Narrowing Throttling Range</a:t>
            </a:r>
          </a:p>
        </p:txBody>
      </p:sp>
      <p:sp>
        <p:nvSpPr>
          <p:cNvPr id="7" name="Content Placeholder 6"/>
          <p:cNvSpPr>
            <a:spLocks noGrp="1"/>
          </p:cNvSpPr>
          <p:nvPr>
            <p:ph idx="1"/>
          </p:nvPr>
        </p:nvSpPr>
        <p:spPr/>
        <p:txBody>
          <a:bodyPr/>
          <a:lstStyle/>
          <a:p>
            <a:r>
              <a:rPr lang="en-US" dirty="0"/>
              <a:t>Proportional band =400% and set point changed to 80% (black line) </a:t>
            </a:r>
          </a:p>
        </p:txBody>
      </p:sp>
      <p:sp>
        <p:nvSpPr>
          <p:cNvPr id="4" name="Slide Number Placeholder 3"/>
          <p:cNvSpPr>
            <a:spLocks noGrp="1"/>
          </p:cNvSpPr>
          <p:nvPr>
            <p:ph type="sldNum" sz="quarter" idx="11"/>
          </p:nvPr>
        </p:nvSpPr>
        <p:spPr/>
        <p:txBody>
          <a:bodyPr/>
          <a:lstStyle/>
          <a:p>
            <a:fld id="{A9320731-3B2C-4107-8664-CAD7BE973DC8}" type="slidenum">
              <a:rPr lang="en-US" smtClean="0"/>
              <a:pPr/>
              <a:t>12</a:t>
            </a:fld>
            <a:endParaRPr lang="en-US"/>
          </a:p>
        </p:txBody>
      </p:sp>
      <p:pic>
        <p:nvPicPr>
          <p:cNvPr id="8" name="Picture 7"/>
          <p:cNvPicPr>
            <a:picLocks noChangeAspect="1"/>
          </p:cNvPicPr>
          <p:nvPr/>
        </p:nvPicPr>
        <p:blipFill rotWithShape="1">
          <a:blip r:embed="rId3"/>
          <a:srcRect l="200" t="28400" r="4300" b="30711"/>
          <a:stretch/>
        </p:blipFill>
        <p:spPr>
          <a:xfrm>
            <a:off x="0" y="4267200"/>
            <a:ext cx="9144000" cy="2202220"/>
          </a:xfrm>
          <a:prstGeom prst="rect">
            <a:avLst/>
          </a:prstGeom>
        </p:spPr>
      </p:pic>
      <p:cxnSp>
        <p:nvCxnSpPr>
          <p:cNvPr id="9" name="Straight Connector 8"/>
          <p:cNvCxnSpPr/>
          <p:nvPr/>
        </p:nvCxnSpPr>
        <p:spPr>
          <a:xfrm>
            <a:off x="1143117" y="4591182"/>
            <a:ext cx="0" cy="158990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flipV="1">
            <a:off x="1164965" y="5502385"/>
            <a:ext cx="493379" cy="454502"/>
          </a:xfrm>
          <a:prstGeom prst="line">
            <a:avLst/>
          </a:prstGeom>
          <a:ln w="25400" cap="rnd">
            <a:tailEnd type="arrow"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658343" y="5956886"/>
            <a:ext cx="2536515" cy="338554"/>
          </a:xfrm>
          <a:prstGeom prst="rect">
            <a:avLst/>
          </a:prstGeom>
          <a:solidFill>
            <a:schemeClr val="bg1">
              <a:alpha val="75000"/>
            </a:schemeClr>
          </a:solidFill>
          <a:ln w="25400">
            <a:solidFill>
              <a:srgbClr val="FF0000"/>
            </a:solidFill>
          </a:ln>
          <a:effectLst>
            <a:outerShdw blurRad="50800" dist="38100" dir="2700000" algn="tl" rotWithShape="0">
              <a:prstClr val="black">
                <a:alpha val="40000"/>
              </a:prstClr>
            </a:outerShdw>
          </a:effectLst>
        </p:spPr>
        <p:txBody>
          <a:bodyPr wrap="square" lIns="45720" rIns="45720" rtlCol="0">
            <a:spAutoFit/>
          </a:bodyPr>
          <a:lstStyle/>
          <a:p>
            <a:r>
              <a:rPr lang="en-US" sz="1600" dirty="0">
                <a:latin typeface="Arial" pitchFamily="34" charset="0"/>
                <a:cs typeface="Arial" pitchFamily="34" charset="0"/>
              </a:rPr>
              <a:t>Set point changed to 80%</a:t>
            </a:r>
          </a:p>
        </p:txBody>
      </p:sp>
      <p:cxnSp>
        <p:nvCxnSpPr>
          <p:cNvPr id="12" name="Straight Connector 11"/>
          <p:cNvCxnSpPr/>
          <p:nvPr/>
        </p:nvCxnSpPr>
        <p:spPr>
          <a:xfrm>
            <a:off x="774260" y="4918636"/>
            <a:ext cx="8001000" cy="0"/>
          </a:xfrm>
          <a:prstGeom prst="line">
            <a:avLst/>
          </a:prstGeom>
          <a:ln>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343400" y="5330478"/>
            <a:ext cx="2765115" cy="584775"/>
          </a:xfrm>
          <a:prstGeom prst="rect">
            <a:avLst/>
          </a:prstGeom>
          <a:solidFill>
            <a:schemeClr val="bg1">
              <a:alpha val="75000"/>
            </a:schemeClr>
          </a:solidFill>
          <a:ln w="25400">
            <a:solidFill>
              <a:schemeClr val="tx1"/>
            </a:solidFill>
          </a:ln>
          <a:effectLst>
            <a:outerShdw blurRad="50800" dist="38100" dir="2700000" algn="tl" rotWithShape="0">
              <a:prstClr val="black">
                <a:alpha val="40000"/>
              </a:prstClr>
            </a:outerShdw>
          </a:effectLst>
        </p:spPr>
        <p:txBody>
          <a:bodyPr wrap="square" lIns="45720" rIns="45720" rtlCol="0">
            <a:spAutoFit/>
          </a:bodyPr>
          <a:lstStyle/>
          <a:p>
            <a:r>
              <a:rPr lang="en-US" sz="1600" dirty="0">
                <a:latin typeface="Arial" pitchFamily="34" charset="0"/>
                <a:cs typeface="Arial" pitchFamily="34" charset="0"/>
              </a:rPr>
              <a:t>Significant error between the control point and set point</a:t>
            </a:r>
          </a:p>
        </p:txBody>
      </p:sp>
      <p:cxnSp>
        <p:nvCxnSpPr>
          <p:cNvPr id="14" name="Straight Connector 13"/>
          <p:cNvCxnSpPr/>
          <p:nvPr/>
        </p:nvCxnSpPr>
        <p:spPr>
          <a:xfrm flipV="1">
            <a:off x="7543799" y="4615873"/>
            <a:ext cx="1" cy="287923"/>
          </a:xfrm>
          <a:prstGeom prst="line">
            <a:avLst/>
          </a:prstGeom>
          <a:ln w="25400" cap="rnd">
            <a:solidFill>
              <a:schemeClr val="tx1"/>
            </a:solidFill>
            <a:headEnd type="arrow" w="lg" len="med"/>
            <a:tailEnd type="none"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7543801" y="5220942"/>
            <a:ext cx="0" cy="399063"/>
          </a:xfrm>
          <a:prstGeom prst="line">
            <a:avLst/>
          </a:prstGeom>
          <a:ln w="25400" cap="rnd">
            <a:solidFill>
              <a:schemeClr val="tx1"/>
            </a:solidFill>
            <a:headEnd type="none" w="lg" len="med"/>
            <a:tailEnd type="arrow"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7108516" y="5622863"/>
            <a:ext cx="435283" cy="1"/>
          </a:xfrm>
          <a:prstGeom prst="line">
            <a:avLst/>
          </a:prstGeom>
          <a:ln w="25400" cap="rnd">
            <a:solidFill>
              <a:schemeClr val="tx1"/>
            </a:solidFill>
            <a:headEnd type="none" w="lg" len="med"/>
            <a:tailEnd type="none"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0"/>
          </p:nvPr>
        </p:nvSpPr>
        <p:spPr/>
        <p:txBody>
          <a:bodyPr/>
          <a:lstStyle/>
          <a:p>
            <a:r>
              <a:rPr lang="en-US"/>
              <a:t>Tab 12-1 - Proportional an PID Control Processes</a:t>
            </a:r>
            <a:endParaRPr lang="en-US" dirty="0"/>
          </a:p>
        </p:txBody>
      </p:sp>
    </p:spTree>
    <p:extLst>
      <p:ext uri="{BB962C8B-B14F-4D97-AF65-F5344CB8AC3E}">
        <p14:creationId xmlns:p14="http://schemas.microsoft.com/office/powerpoint/2010/main" val="26263900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Impact of Narrowing Throttling Range</a:t>
            </a:r>
          </a:p>
        </p:txBody>
      </p:sp>
      <p:sp>
        <p:nvSpPr>
          <p:cNvPr id="7" name="Content Placeholder 6"/>
          <p:cNvSpPr>
            <a:spLocks noGrp="1"/>
          </p:cNvSpPr>
          <p:nvPr>
            <p:ph idx="1"/>
          </p:nvPr>
        </p:nvSpPr>
        <p:spPr/>
        <p:txBody>
          <a:bodyPr/>
          <a:lstStyle/>
          <a:p>
            <a:r>
              <a:rPr lang="en-US" dirty="0"/>
              <a:t>Proportional band =400% (black line) </a:t>
            </a:r>
          </a:p>
          <a:p>
            <a:r>
              <a:rPr lang="en-US" dirty="0"/>
              <a:t>Proportional band =300% and set point changed to 80% (red line) </a:t>
            </a:r>
          </a:p>
          <a:p>
            <a:endParaRPr lang="en-US" dirty="0"/>
          </a:p>
        </p:txBody>
      </p:sp>
      <p:sp>
        <p:nvSpPr>
          <p:cNvPr id="4" name="Slide Number Placeholder 3"/>
          <p:cNvSpPr>
            <a:spLocks noGrp="1"/>
          </p:cNvSpPr>
          <p:nvPr>
            <p:ph type="sldNum" sz="quarter" idx="11"/>
          </p:nvPr>
        </p:nvSpPr>
        <p:spPr/>
        <p:txBody>
          <a:bodyPr/>
          <a:lstStyle/>
          <a:p>
            <a:fld id="{A9320731-3B2C-4107-8664-CAD7BE973DC8}" type="slidenum">
              <a:rPr lang="en-US" smtClean="0"/>
              <a:pPr/>
              <a:t>13</a:t>
            </a:fld>
            <a:endParaRPr lang="en-US"/>
          </a:p>
        </p:txBody>
      </p:sp>
      <p:pic>
        <p:nvPicPr>
          <p:cNvPr id="6" name="Picture 5"/>
          <p:cNvPicPr>
            <a:picLocks noChangeAspect="1"/>
          </p:cNvPicPr>
          <p:nvPr/>
        </p:nvPicPr>
        <p:blipFill rotWithShape="1">
          <a:blip r:embed="rId3"/>
          <a:srcRect l="200" t="28400" r="4300" b="30711"/>
          <a:stretch/>
        </p:blipFill>
        <p:spPr>
          <a:xfrm>
            <a:off x="0" y="4267200"/>
            <a:ext cx="9144000" cy="2202220"/>
          </a:xfrm>
          <a:prstGeom prst="rect">
            <a:avLst/>
          </a:prstGeom>
        </p:spPr>
      </p:pic>
      <p:cxnSp>
        <p:nvCxnSpPr>
          <p:cNvPr id="8" name="Straight Connector 7"/>
          <p:cNvCxnSpPr/>
          <p:nvPr/>
        </p:nvCxnSpPr>
        <p:spPr>
          <a:xfrm>
            <a:off x="1143117" y="4591182"/>
            <a:ext cx="0" cy="158990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1164965" y="5502385"/>
            <a:ext cx="493379" cy="454502"/>
          </a:xfrm>
          <a:prstGeom prst="line">
            <a:avLst/>
          </a:prstGeom>
          <a:ln w="25400" cap="rnd">
            <a:tailEnd type="arrow"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658343" y="5956886"/>
            <a:ext cx="2536515" cy="338554"/>
          </a:xfrm>
          <a:prstGeom prst="rect">
            <a:avLst/>
          </a:prstGeom>
          <a:solidFill>
            <a:schemeClr val="bg1">
              <a:alpha val="75000"/>
            </a:schemeClr>
          </a:solidFill>
          <a:ln w="25400">
            <a:solidFill>
              <a:srgbClr val="FF0000"/>
            </a:solidFill>
          </a:ln>
          <a:effectLst>
            <a:outerShdw blurRad="50800" dist="38100" dir="2700000" algn="tl" rotWithShape="0">
              <a:prstClr val="black">
                <a:alpha val="40000"/>
              </a:prstClr>
            </a:outerShdw>
          </a:effectLst>
        </p:spPr>
        <p:txBody>
          <a:bodyPr wrap="square" lIns="45720" rIns="45720" rtlCol="0">
            <a:spAutoFit/>
          </a:bodyPr>
          <a:lstStyle/>
          <a:p>
            <a:r>
              <a:rPr lang="en-US" sz="1600" dirty="0">
                <a:latin typeface="Arial" pitchFamily="34" charset="0"/>
                <a:cs typeface="Arial" pitchFamily="34" charset="0"/>
              </a:rPr>
              <a:t>Set point changed to 80%</a:t>
            </a:r>
          </a:p>
        </p:txBody>
      </p:sp>
      <p:cxnSp>
        <p:nvCxnSpPr>
          <p:cNvPr id="11" name="Straight Connector 10"/>
          <p:cNvCxnSpPr/>
          <p:nvPr/>
        </p:nvCxnSpPr>
        <p:spPr>
          <a:xfrm>
            <a:off x="774260" y="4918636"/>
            <a:ext cx="8001000" cy="0"/>
          </a:xfrm>
          <a:prstGeom prst="line">
            <a:avLst/>
          </a:prstGeom>
          <a:ln>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4343400" y="5308521"/>
            <a:ext cx="2765115" cy="584775"/>
          </a:xfrm>
          <a:prstGeom prst="rect">
            <a:avLst/>
          </a:prstGeom>
          <a:solidFill>
            <a:schemeClr val="bg1">
              <a:alpha val="75000"/>
            </a:schemeClr>
          </a:solidFill>
          <a:ln w="25400">
            <a:solidFill>
              <a:srgbClr val="FF0000"/>
            </a:solidFill>
          </a:ln>
          <a:effectLst>
            <a:outerShdw blurRad="50800" dist="38100" dir="2700000" algn="tl" rotWithShape="0">
              <a:prstClr val="black">
                <a:alpha val="40000"/>
              </a:prstClr>
            </a:outerShdw>
          </a:effectLst>
        </p:spPr>
        <p:txBody>
          <a:bodyPr wrap="square" lIns="45720" rIns="45720" rtlCol="0">
            <a:spAutoFit/>
          </a:bodyPr>
          <a:lstStyle/>
          <a:p>
            <a:r>
              <a:rPr lang="en-US" sz="1600" dirty="0">
                <a:latin typeface="Arial" pitchFamily="34" charset="0"/>
                <a:cs typeface="Arial" pitchFamily="34" charset="0"/>
              </a:rPr>
              <a:t>Error between the control point and set point is reduced</a:t>
            </a:r>
          </a:p>
        </p:txBody>
      </p:sp>
      <p:cxnSp>
        <p:nvCxnSpPr>
          <p:cNvPr id="13" name="Straight Connector 12"/>
          <p:cNvCxnSpPr/>
          <p:nvPr/>
        </p:nvCxnSpPr>
        <p:spPr>
          <a:xfrm flipV="1">
            <a:off x="7543799" y="4615873"/>
            <a:ext cx="1" cy="287923"/>
          </a:xfrm>
          <a:prstGeom prst="line">
            <a:avLst/>
          </a:prstGeom>
          <a:ln w="25400" cap="rnd">
            <a:solidFill>
              <a:schemeClr val="tx1"/>
            </a:solidFill>
            <a:headEnd type="arrow" w="lg" len="med"/>
            <a:tailEnd type="none"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7543801" y="5198985"/>
            <a:ext cx="0" cy="399063"/>
          </a:xfrm>
          <a:prstGeom prst="line">
            <a:avLst/>
          </a:prstGeom>
          <a:ln w="25400" cap="rnd">
            <a:headEnd type="none" w="lg" len="med"/>
            <a:tailEnd type="arrow"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7108516" y="5600906"/>
            <a:ext cx="435283" cy="1"/>
          </a:xfrm>
          <a:prstGeom prst="line">
            <a:avLst/>
          </a:prstGeom>
          <a:ln w="25400" cap="rnd">
            <a:headEnd type="none" w="lg" len="med"/>
            <a:tailEnd type="none"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7772400" y="5220942"/>
            <a:ext cx="0" cy="399063"/>
          </a:xfrm>
          <a:prstGeom prst="line">
            <a:avLst/>
          </a:prstGeom>
          <a:ln w="25400" cap="rnd">
            <a:solidFill>
              <a:schemeClr val="tx1"/>
            </a:solidFill>
            <a:headEnd type="none" w="lg" len="med"/>
            <a:tailEnd type="arrow"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0"/>
          </p:nvPr>
        </p:nvSpPr>
        <p:spPr/>
        <p:txBody>
          <a:bodyPr/>
          <a:lstStyle/>
          <a:p>
            <a:r>
              <a:rPr lang="en-US"/>
              <a:t>Tab 12-1 - Proportional an PID Control Processes</a:t>
            </a:r>
            <a:endParaRPr lang="en-US" dirty="0"/>
          </a:p>
        </p:txBody>
      </p:sp>
    </p:spTree>
    <p:extLst>
      <p:ext uri="{BB962C8B-B14F-4D97-AF65-F5344CB8AC3E}">
        <p14:creationId xmlns:p14="http://schemas.microsoft.com/office/powerpoint/2010/main" val="9176439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Impact of Narrowing Throttling Range</a:t>
            </a:r>
          </a:p>
        </p:txBody>
      </p:sp>
      <p:sp>
        <p:nvSpPr>
          <p:cNvPr id="7" name="Content Placeholder 6"/>
          <p:cNvSpPr>
            <a:spLocks noGrp="1"/>
          </p:cNvSpPr>
          <p:nvPr>
            <p:ph idx="1"/>
          </p:nvPr>
        </p:nvSpPr>
        <p:spPr/>
        <p:txBody>
          <a:bodyPr/>
          <a:lstStyle/>
          <a:p>
            <a:r>
              <a:rPr lang="en-US" dirty="0"/>
              <a:t>Proportional band =400% (black line) </a:t>
            </a:r>
          </a:p>
          <a:p>
            <a:r>
              <a:rPr lang="en-US" dirty="0"/>
              <a:t>Proportional band =300% (red line) </a:t>
            </a:r>
          </a:p>
          <a:p>
            <a:r>
              <a:rPr lang="en-US" dirty="0"/>
              <a:t>Proportional band =200% and set point changed to 80% (blue line) </a:t>
            </a:r>
          </a:p>
          <a:p>
            <a:endParaRPr lang="en-US" dirty="0"/>
          </a:p>
          <a:p>
            <a:endParaRPr lang="en-US" dirty="0"/>
          </a:p>
        </p:txBody>
      </p:sp>
      <p:sp>
        <p:nvSpPr>
          <p:cNvPr id="4" name="Slide Number Placeholder 3"/>
          <p:cNvSpPr>
            <a:spLocks noGrp="1"/>
          </p:cNvSpPr>
          <p:nvPr>
            <p:ph type="sldNum" sz="quarter" idx="11"/>
          </p:nvPr>
        </p:nvSpPr>
        <p:spPr/>
        <p:txBody>
          <a:bodyPr/>
          <a:lstStyle/>
          <a:p>
            <a:fld id="{A9320731-3B2C-4107-8664-CAD7BE973DC8}" type="slidenum">
              <a:rPr lang="en-US" smtClean="0"/>
              <a:pPr/>
              <a:t>14</a:t>
            </a:fld>
            <a:endParaRPr lang="en-US"/>
          </a:p>
        </p:txBody>
      </p:sp>
      <p:pic>
        <p:nvPicPr>
          <p:cNvPr id="6" name="Picture 5"/>
          <p:cNvPicPr>
            <a:picLocks noChangeAspect="1"/>
          </p:cNvPicPr>
          <p:nvPr/>
        </p:nvPicPr>
        <p:blipFill rotWithShape="1">
          <a:blip r:embed="rId3"/>
          <a:srcRect l="200" t="28400" r="4300" b="30711"/>
          <a:stretch/>
        </p:blipFill>
        <p:spPr>
          <a:xfrm>
            <a:off x="0" y="4267200"/>
            <a:ext cx="9144000" cy="2202220"/>
          </a:xfrm>
          <a:prstGeom prst="rect">
            <a:avLst/>
          </a:prstGeom>
        </p:spPr>
      </p:pic>
      <p:cxnSp>
        <p:nvCxnSpPr>
          <p:cNvPr id="8" name="Straight Connector 7"/>
          <p:cNvCxnSpPr/>
          <p:nvPr/>
        </p:nvCxnSpPr>
        <p:spPr>
          <a:xfrm>
            <a:off x="1143117" y="4591182"/>
            <a:ext cx="0" cy="158990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1164965" y="5502385"/>
            <a:ext cx="493379" cy="454502"/>
          </a:xfrm>
          <a:prstGeom prst="line">
            <a:avLst/>
          </a:prstGeom>
          <a:ln w="25400" cap="rnd">
            <a:tailEnd type="arrow"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658343" y="5956886"/>
            <a:ext cx="2536515" cy="338554"/>
          </a:xfrm>
          <a:prstGeom prst="rect">
            <a:avLst/>
          </a:prstGeom>
          <a:solidFill>
            <a:schemeClr val="bg1">
              <a:alpha val="75000"/>
            </a:schemeClr>
          </a:solidFill>
          <a:ln w="25400">
            <a:solidFill>
              <a:srgbClr val="FF0000"/>
            </a:solidFill>
          </a:ln>
          <a:effectLst>
            <a:outerShdw blurRad="50800" dist="38100" dir="2700000" algn="tl" rotWithShape="0">
              <a:prstClr val="black">
                <a:alpha val="40000"/>
              </a:prstClr>
            </a:outerShdw>
          </a:effectLst>
        </p:spPr>
        <p:txBody>
          <a:bodyPr wrap="square" lIns="45720" rIns="45720" rtlCol="0">
            <a:spAutoFit/>
          </a:bodyPr>
          <a:lstStyle/>
          <a:p>
            <a:r>
              <a:rPr lang="en-US" sz="1600" dirty="0">
                <a:latin typeface="Arial" pitchFamily="34" charset="0"/>
                <a:cs typeface="Arial" pitchFamily="34" charset="0"/>
              </a:rPr>
              <a:t>Set point changed to 80%</a:t>
            </a:r>
          </a:p>
        </p:txBody>
      </p:sp>
      <p:cxnSp>
        <p:nvCxnSpPr>
          <p:cNvPr id="11" name="Straight Connector 10"/>
          <p:cNvCxnSpPr/>
          <p:nvPr/>
        </p:nvCxnSpPr>
        <p:spPr>
          <a:xfrm>
            <a:off x="774260" y="4918636"/>
            <a:ext cx="8001000" cy="0"/>
          </a:xfrm>
          <a:prstGeom prst="line">
            <a:avLst/>
          </a:prstGeom>
          <a:ln>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4343400" y="5308521"/>
            <a:ext cx="2765115" cy="830997"/>
          </a:xfrm>
          <a:prstGeom prst="rect">
            <a:avLst/>
          </a:prstGeom>
          <a:solidFill>
            <a:schemeClr val="bg1">
              <a:alpha val="75000"/>
            </a:schemeClr>
          </a:solidFill>
          <a:ln w="25400">
            <a:solidFill>
              <a:schemeClr val="accent5"/>
            </a:solidFill>
          </a:ln>
          <a:effectLst>
            <a:outerShdw blurRad="50800" dist="38100" dir="2700000" algn="tl" rotWithShape="0">
              <a:prstClr val="black">
                <a:alpha val="40000"/>
              </a:prstClr>
            </a:outerShdw>
          </a:effectLst>
        </p:spPr>
        <p:txBody>
          <a:bodyPr wrap="square" lIns="45720" rIns="45720" rtlCol="0">
            <a:spAutoFit/>
          </a:bodyPr>
          <a:lstStyle/>
          <a:p>
            <a:r>
              <a:rPr lang="en-US" sz="1600" dirty="0">
                <a:latin typeface="Arial" pitchFamily="34" charset="0"/>
                <a:cs typeface="Arial" pitchFamily="34" charset="0"/>
              </a:rPr>
              <a:t>Error between the control point and set point is further reduced</a:t>
            </a:r>
          </a:p>
        </p:txBody>
      </p:sp>
      <p:cxnSp>
        <p:nvCxnSpPr>
          <p:cNvPr id="14" name="Straight Connector 13"/>
          <p:cNvCxnSpPr/>
          <p:nvPr/>
        </p:nvCxnSpPr>
        <p:spPr>
          <a:xfrm flipV="1">
            <a:off x="7543799" y="4615873"/>
            <a:ext cx="1" cy="287923"/>
          </a:xfrm>
          <a:prstGeom prst="line">
            <a:avLst/>
          </a:prstGeom>
          <a:ln w="25400" cap="rnd">
            <a:solidFill>
              <a:schemeClr val="tx1"/>
            </a:solidFill>
            <a:headEnd type="arrow" w="lg" len="med"/>
            <a:tailEnd type="none"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7543801" y="5168444"/>
            <a:ext cx="0" cy="432462"/>
          </a:xfrm>
          <a:prstGeom prst="line">
            <a:avLst/>
          </a:prstGeom>
          <a:ln w="25400" cap="rnd">
            <a:solidFill>
              <a:schemeClr val="accent5"/>
            </a:solidFill>
            <a:headEnd type="none" w="lg" len="med"/>
            <a:tailEnd type="arrow"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7108516" y="5600906"/>
            <a:ext cx="435283" cy="1"/>
          </a:xfrm>
          <a:prstGeom prst="line">
            <a:avLst/>
          </a:prstGeom>
          <a:ln w="25400" cap="rnd">
            <a:solidFill>
              <a:schemeClr val="accent5"/>
            </a:solidFill>
            <a:headEnd type="none" w="lg" len="med"/>
            <a:tailEnd type="none"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7772400" y="5220942"/>
            <a:ext cx="0" cy="399063"/>
          </a:xfrm>
          <a:prstGeom prst="line">
            <a:avLst/>
          </a:prstGeom>
          <a:ln w="25400" cap="rnd">
            <a:headEnd type="none" w="lg" len="med"/>
            <a:tailEnd type="arrow"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2286236" y="4335388"/>
            <a:ext cx="5519194" cy="833056"/>
            <a:chOff x="2286236" y="4335388"/>
            <a:chExt cx="5519194" cy="833056"/>
          </a:xfrm>
        </p:grpSpPr>
        <p:cxnSp>
          <p:nvCxnSpPr>
            <p:cNvPr id="21" name="Straight Connector 20"/>
            <p:cNvCxnSpPr/>
            <p:nvPr/>
          </p:nvCxnSpPr>
          <p:spPr>
            <a:xfrm flipH="1">
              <a:off x="2286236" y="4673942"/>
              <a:ext cx="1865092" cy="377857"/>
            </a:xfrm>
            <a:prstGeom prst="line">
              <a:avLst/>
            </a:prstGeom>
            <a:ln w="25400" cap="rnd">
              <a:solidFill>
                <a:schemeClr val="accent5"/>
              </a:solidFill>
              <a:tailEnd type="arrow"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4151327" y="4335388"/>
              <a:ext cx="3654103" cy="338554"/>
            </a:xfrm>
            <a:prstGeom prst="rect">
              <a:avLst/>
            </a:prstGeom>
            <a:solidFill>
              <a:schemeClr val="bg1">
                <a:alpha val="75000"/>
              </a:schemeClr>
            </a:solidFill>
            <a:ln w="25400">
              <a:solidFill>
                <a:schemeClr val="accent5"/>
              </a:solidFill>
            </a:ln>
            <a:effectLst>
              <a:outerShdw blurRad="50800" dist="38100" dir="2700000" algn="tl" rotWithShape="0">
                <a:prstClr val="black">
                  <a:alpha val="40000"/>
                </a:prstClr>
              </a:outerShdw>
            </a:effectLst>
          </p:spPr>
          <p:txBody>
            <a:bodyPr wrap="square" lIns="45720" rIns="45720" rtlCol="0">
              <a:spAutoFit/>
            </a:bodyPr>
            <a:lstStyle/>
            <a:p>
              <a:r>
                <a:rPr lang="en-US" sz="1600" dirty="0">
                  <a:latin typeface="Arial" pitchFamily="34" charset="0"/>
                  <a:cs typeface="Arial" pitchFamily="34" charset="0"/>
                </a:rPr>
                <a:t>Signs of instability and hunting emerge</a:t>
              </a:r>
            </a:p>
          </p:txBody>
        </p:sp>
        <p:cxnSp>
          <p:nvCxnSpPr>
            <p:cNvPr id="28" name="Straight Connector 27"/>
            <p:cNvCxnSpPr/>
            <p:nvPr/>
          </p:nvCxnSpPr>
          <p:spPr>
            <a:xfrm flipH="1">
              <a:off x="3588064" y="4673941"/>
              <a:ext cx="563264" cy="406743"/>
            </a:xfrm>
            <a:prstGeom prst="line">
              <a:avLst/>
            </a:prstGeom>
            <a:ln w="25400" cap="rnd">
              <a:solidFill>
                <a:schemeClr val="accent5"/>
              </a:solidFill>
              <a:tailEnd type="arrow"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4151328" y="4673940"/>
              <a:ext cx="524976" cy="494504"/>
            </a:xfrm>
            <a:prstGeom prst="line">
              <a:avLst/>
            </a:prstGeom>
            <a:ln w="25400" cap="rnd">
              <a:solidFill>
                <a:schemeClr val="accent5"/>
              </a:solidFill>
              <a:tailEnd type="arrow"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3" name="Footer Placeholder 2"/>
          <p:cNvSpPr>
            <a:spLocks noGrp="1"/>
          </p:cNvSpPr>
          <p:nvPr>
            <p:ph type="ftr" sz="quarter" idx="10"/>
          </p:nvPr>
        </p:nvSpPr>
        <p:spPr/>
        <p:txBody>
          <a:bodyPr/>
          <a:lstStyle/>
          <a:p>
            <a:r>
              <a:rPr lang="en-US"/>
              <a:t>Tab 12-1 - Proportional an PID Control Processes</a:t>
            </a:r>
            <a:endParaRPr lang="en-US" dirty="0"/>
          </a:p>
        </p:txBody>
      </p:sp>
    </p:spTree>
    <p:extLst>
      <p:ext uri="{BB962C8B-B14F-4D97-AF65-F5344CB8AC3E}">
        <p14:creationId xmlns:p14="http://schemas.microsoft.com/office/powerpoint/2010/main" val="45649015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Impact of Narrowing Throttling Range</a:t>
            </a:r>
          </a:p>
        </p:txBody>
      </p:sp>
      <p:sp>
        <p:nvSpPr>
          <p:cNvPr id="7" name="Content Placeholder 6"/>
          <p:cNvSpPr>
            <a:spLocks noGrp="1"/>
          </p:cNvSpPr>
          <p:nvPr>
            <p:ph idx="1"/>
          </p:nvPr>
        </p:nvSpPr>
        <p:spPr/>
        <p:txBody>
          <a:bodyPr/>
          <a:lstStyle/>
          <a:p>
            <a:r>
              <a:rPr lang="en-US" dirty="0"/>
              <a:t>Proportional band =400% (black line) </a:t>
            </a:r>
          </a:p>
          <a:p>
            <a:r>
              <a:rPr lang="en-US" dirty="0"/>
              <a:t>Proportional band =300% (red line) </a:t>
            </a:r>
          </a:p>
          <a:p>
            <a:r>
              <a:rPr lang="en-US" dirty="0"/>
              <a:t>Proportional band =200% (blue line) </a:t>
            </a:r>
          </a:p>
          <a:p>
            <a:r>
              <a:rPr lang="en-US" dirty="0"/>
              <a:t>Proportional band =150% and set point changed to 80% (gray line) </a:t>
            </a:r>
          </a:p>
          <a:p>
            <a:r>
              <a:rPr lang="en-US" dirty="0"/>
              <a:t> </a:t>
            </a:r>
          </a:p>
          <a:p>
            <a:endParaRPr lang="en-US" dirty="0"/>
          </a:p>
        </p:txBody>
      </p:sp>
      <p:sp>
        <p:nvSpPr>
          <p:cNvPr id="4" name="Slide Number Placeholder 3"/>
          <p:cNvSpPr>
            <a:spLocks noGrp="1"/>
          </p:cNvSpPr>
          <p:nvPr>
            <p:ph type="sldNum" sz="quarter" idx="11"/>
          </p:nvPr>
        </p:nvSpPr>
        <p:spPr/>
        <p:txBody>
          <a:bodyPr/>
          <a:lstStyle/>
          <a:p>
            <a:fld id="{A9320731-3B2C-4107-8664-CAD7BE973DC8}" type="slidenum">
              <a:rPr lang="en-US" smtClean="0"/>
              <a:pPr/>
              <a:t>15</a:t>
            </a:fld>
            <a:endParaRPr lang="en-US"/>
          </a:p>
        </p:txBody>
      </p:sp>
      <p:pic>
        <p:nvPicPr>
          <p:cNvPr id="6" name="Picture 5"/>
          <p:cNvPicPr>
            <a:picLocks noChangeAspect="1"/>
          </p:cNvPicPr>
          <p:nvPr/>
        </p:nvPicPr>
        <p:blipFill rotWithShape="1">
          <a:blip r:embed="rId3"/>
          <a:srcRect l="200" t="28400" r="4300" b="30711"/>
          <a:stretch/>
        </p:blipFill>
        <p:spPr>
          <a:xfrm>
            <a:off x="0" y="4267200"/>
            <a:ext cx="9144000" cy="2202220"/>
          </a:xfrm>
          <a:prstGeom prst="rect">
            <a:avLst/>
          </a:prstGeom>
        </p:spPr>
      </p:pic>
      <p:cxnSp>
        <p:nvCxnSpPr>
          <p:cNvPr id="8" name="Straight Connector 7"/>
          <p:cNvCxnSpPr/>
          <p:nvPr/>
        </p:nvCxnSpPr>
        <p:spPr>
          <a:xfrm>
            <a:off x="1143117" y="4591182"/>
            <a:ext cx="0" cy="158990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1164965" y="5502385"/>
            <a:ext cx="493379" cy="454502"/>
          </a:xfrm>
          <a:prstGeom prst="line">
            <a:avLst/>
          </a:prstGeom>
          <a:ln w="25400" cap="rnd">
            <a:tailEnd type="arrow"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658343" y="5956886"/>
            <a:ext cx="2536515" cy="338554"/>
          </a:xfrm>
          <a:prstGeom prst="rect">
            <a:avLst/>
          </a:prstGeom>
          <a:solidFill>
            <a:schemeClr val="bg1">
              <a:alpha val="75000"/>
            </a:schemeClr>
          </a:solidFill>
          <a:ln w="25400">
            <a:solidFill>
              <a:srgbClr val="FF0000"/>
            </a:solidFill>
          </a:ln>
          <a:effectLst>
            <a:outerShdw blurRad="50800" dist="38100" dir="2700000" algn="tl" rotWithShape="0">
              <a:prstClr val="black">
                <a:alpha val="40000"/>
              </a:prstClr>
            </a:outerShdw>
          </a:effectLst>
        </p:spPr>
        <p:txBody>
          <a:bodyPr wrap="square" lIns="45720" rIns="45720" rtlCol="0">
            <a:spAutoFit/>
          </a:bodyPr>
          <a:lstStyle/>
          <a:p>
            <a:r>
              <a:rPr lang="en-US" sz="1600" dirty="0">
                <a:latin typeface="Arial" pitchFamily="34" charset="0"/>
                <a:cs typeface="Arial" pitchFamily="34" charset="0"/>
              </a:rPr>
              <a:t>Set point changed to 80%</a:t>
            </a:r>
          </a:p>
        </p:txBody>
      </p:sp>
      <p:cxnSp>
        <p:nvCxnSpPr>
          <p:cNvPr id="11" name="Straight Connector 10"/>
          <p:cNvCxnSpPr/>
          <p:nvPr/>
        </p:nvCxnSpPr>
        <p:spPr>
          <a:xfrm>
            <a:off x="774260" y="4918636"/>
            <a:ext cx="8001000" cy="0"/>
          </a:xfrm>
          <a:prstGeom prst="line">
            <a:avLst/>
          </a:prstGeom>
          <a:ln>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13" idx="1"/>
          </p:cNvCxnSpPr>
          <p:nvPr/>
        </p:nvCxnSpPr>
        <p:spPr>
          <a:xfrm flipH="1" flipV="1">
            <a:off x="5435245" y="5268990"/>
            <a:ext cx="663234" cy="441675"/>
          </a:xfrm>
          <a:prstGeom prst="line">
            <a:avLst/>
          </a:prstGeom>
          <a:ln w="25400" cap="rnd">
            <a:solidFill>
              <a:schemeClr val="bg1">
                <a:lumMod val="50000"/>
              </a:schemeClr>
            </a:solidFill>
            <a:tailEnd type="arrow"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4194858" y="5295166"/>
            <a:ext cx="1891180" cy="415498"/>
          </a:xfrm>
          <a:prstGeom prst="line">
            <a:avLst/>
          </a:prstGeom>
          <a:ln w="25400" cap="rnd">
            <a:solidFill>
              <a:schemeClr val="bg1">
                <a:lumMod val="50000"/>
              </a:schemeClr>
            </a:solidFill>
            <a:tailEnd type="arrow"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098479" y="5295166"/>
            <a:ext cx="2765115" cy="830997"/>
          </a:xfrm>
          <a:prstGeom prst="rect">
            <a:avLst/>
          </a:prstGeom>
          <a:solidFill>
            <a:schemeClr val="bg1">
              <a:alpha val="75000"/>
            </a:schemeClr>
          </a:solidFill>
          <a:ln w="25400">
            <a:solidFill>
              <a:schemeClr val="bg1">
                <a:lumMod val="50000"/>
              </a:schemeClr>
            </a:solidFill>
          </a:ln>
          <a:effectLst>
            <a:outerShdw blurRad="50800" dist="38100" dir="2700000" algn="tl" rotWithShape="0">
              <a:prstClr val="black">
                <a:alpha val="40000"/>
              </a:prstClr>
            </a:outerShdw>
          </a:effectLst>
        </p:spPr>
        <p:txBody>
          <a:bodyPr wrap="square" lIns="45720" rIns="45720" rtlCol="0">
            <a:spAutoFit/>
          </a:bodyPr>
          <a:lstStyle/>
          <a:p>
            <a:r>
              <a:rPr lang="en-US" sz="1600" dirty="0">
                <a:latin typeface="Arial" pitchFamily="34" charset="0"/>
                <a:cs typeface="Arial" pitchFamily="34" charset="0"/>
              </a:rPr>
              <a:t>The system begins to resonate at it’s natural frequency (hunting begins)</a:t>
            </a:r>
          </a:p>
        </p:txBody>
      </p:sp>
      <p:sp>
        <p:nvSpPr>
          <p:cNvPr id="3" name="Footer Placeholder 2"/>
          <p:cNvSpPr>
            <a:spLocks noGrp="1"/>
          </p:cNvSpPr>
          <p:nvPr>
            <p:ph type="ftr" sz="quarter" idx="10"/>
          </p:nvPr>
        </p:nvSpPr>
        <p:spPr/>
        <p:txBody>
          <a:bodyPr/>
          <a:lstStyle/>
          <a:p>
            <a:r>
              <a:rPr lang="en-US"/>
              <a:t>Tab 12-1 - Proportional an PID Control Processes</a:t>
            </a:r>
            <a:endParaRPr lang="en-US" dirty="0"/>
          </a:p>
        </p:txBody>
      </p:sp>
    </p:spTree>
    <p:extLst>
      <p:ext uri="{BB962C8B-B14F-4D97-AF65-F5344CB8AC3E}">
        <p14:creationId xmlns:p14="http://schemas.microsoft.com/office/powerpoint/2010/main" val="290991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Impact of Narrowing Throttling Range</a:t>
            </a:r>
          </a:p>
        </p:txBody>
      </p:sp>
      <p:sp>
        <p:nvSpPr>
          <p:cNvPr id="7" name="Content Placeholder 6"/>
          <p:cNvSpPr>
            <a:spLocks noGrp="1"/>
          </p:cNvSpPr>
          <p:nvPr>
            <p:ph idx="1"/>
          </p:nvPr>
        </p:nvSpPr>
        <p:spPr/>
        <p:txBody>
          <a:bodyPr/>
          <a:lstStyle/>
          <a:p>
            <a:r>
              <a:rPr lang="en-US" dirty="0"/>
              <a:t>Proportional band =400% (black line) </a:t>
            </a:r>
          </a:p>
          <a:p>
            <a:r>
              <a:rPr lang="en-US" dirty="0"/>
              <a:t>Proportional band =300% (red line) </a:t>
            </a:r>
          </a:p>
          <a:p>
            <a:r>
              <a:rPr lang="en-US" dirty="0"/>
              <a:t>Proportional band =200% (blue line) </a:t>
            </a:r>
          </a:p>
          <a:p>
            <a:r>
              <a:rPr lang="en-US" dirty="0"/>
              <a:t>Proportional band =150% (gray line) </a:t>
            </a:r>
          </a:p>
          <a:p>
            <a:r>
              <a:rPr lang="en-US" dirty="0"/>
              <a:t>Proportional band =100% and set point changed to 80% (second black line) </a:t>
            </a:r>
          </a:p>
          <a:p>
            <a:endParaRPr lang="en-US" dirty="0"/>
          </a:p>
          <a:p>
            <a:endParaRPr lang="en-US" dirty="0"/>
          </a:p>
        </p:txBody>
      </p:sp>
      <p:sp>
        <p:nvSpPr>
          <p:cNvPr id="4" name="Slide Number Placeholder 3"/>
          <p:cNvSpPr>
            <a:spLocks noGrp="1"/>
          </p:cNvSpPr>
          <p:nvPr>
            <p:ph type="sldNum" sz="quarter" idx="11"/>
          </p:nvPr>
        </p:nvSpPr>
        <p:spPr/>
        <p:txBody>
          <a:bodyPr/>
          <a:lstStyle/>
          <a:p>
            <a:fld id="{A9320731-3B2C-4107-8664-CAD7BE973DC8}" type="slidenum">
              <a:rPr lang="en-US" smtClean="0"/>
              <a:pPr/>
              <a:t>16</a:t>
            </a:fld>
            <a:endParaRPr lang="en-US"/>
          </a:p>
        </p:txBody>
      </p:sp>
      <p:pic>
        <p:nvPicPr>
          <p:cNvPr id="5" name="Picture 4"/>
          <p:cNvPicPr>
            <a:picLocks noChangeAspect="1"/>
          </p:cNvPicPr>
          <p:nvPr/>
        </p:nvPicPr>
        <p:blipFill rotWithShape="1">
          <a:blip r:embed="rId3"/>
          <a:srcRect l="200" t="28400" r="4300" b="30711"/>
          <a:stretch/>
        </p:blipFill>
        <p:spPr>
          <a:xfrm>
            <a:off x="0" y="4267200"/>
            <a:ext cx="9144000" cy="2202220"/>
          </a:xfrm>
          <a:prstGeom prst="rect">
            <a:avLst/>
          </a:prstGeom>
        </p:spPr>
      </p:pic>
      <p:cxnSp>
        <p:nvCxnSpPr>
          <p:cNvPr id="8" name="Straight Connector 7"/>
          <p:cNvCxnSpPr/>
          <p:nvPr/>
        </p:nvCxnSpPr>
        <p:spPr>
          <a:xfrm>
            <a:off x="1143117" y="4591182"/>
            <a:ext cx="0" cy="158990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flipV="1">
            <a:off x="1164965" y="5502385"/>
            <a:ext cx="493379" cy="454502"/>
          </a:xfrm>
          <a:prstGeom prst="line">
            <a:avLst/>
          </a:prstGeom>
          <a:ln w="25400" cap="rnd">
            <a:tailEnd type="arrow"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658343" y="5956886"/>
            <a:ext cx="2536515" cy="338554"/>
          </a:xfrm>
          <a:prstGeom prst="rect">
            <a:avLst/>
          </a:prstGeom>
          <a:solidFill>
            <a:schemeClr val="bg1">
              <a:alpha val="75000"/>
            </a:schemeClr>
          </a:solidFill>
          <a:ln w="25400">
            <a:solidFill>
              <a:srgbClr val="FF0000"/>
            </a:solidFill>
          </a:ln>
          <a:effectLst>
            <a:outerShdw blurRad="50800" dist="38100" dir="2700000" algn="tl" rotWithShape="0">
              <a:prstClr val="black">
                <a:alpha val="40000"/>
              </a:prstClr>
            </a:outerShdw>
          </a:effectLst>
        </p:spPr>
        <p:txBody>
          <a:bodyPr wrap="square" lIns="45720" rIns="45720" rtlCol="0">
            <a:spAutoFit/>
          </a:bodyPr>
          <a:lstStyle/>
          <a:p>
            <a:r>
              <a:rPr lang="en-US" sz="1600" dirty="0">
                <a:latin typeface="Arial" pitchFamily="34" charset="0"/>
                <a:cs typeface="Arial" pitchFamily="34" charset="0"/>
              </a:rPr>
              <a:t>Set point changed to 80%</a:t>
            </a:r>
          </a:p>
        </p:txBody>
      </p:sp>
      <p:cxnSp>
        <p:nvCxnSpPr>
          <p:cNvPr id="11" name="Straight Connector 10"/>
          <p:cNvCxnSpPr/>
          <p:nvPr/>
        </p:nvCxnSpPr>
        <p:spPr>
          <a:xfrm>
            <a:off x="774260" y="4918636"/>
            <a:ext cx="8001000" cy="0"/>
          </a:xfrm>
          <a:prstGeom prst="line">
            <a:avLst/>
          </a:prstGeom>
          <a:ln>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stCxn id="14" idx="1"/>
          </p:cNvCxnSpPr>
          <p:nvPr/>
        </p:nvCxnSpPr>
        <p:spPr>
          <a:xfrm flipH="1" flipV="1">
            <a:off x="5435245" y="5268992"/>
            <a:ext cx="663234" cy="318562"/>
          </a:xfrm>
          <a:prstGeom prst="line">
            <a:avLst/>
          </a:prstGeom>
          <a:ln w="25400" cap="rnd">
            <a:solidFill>
              <a:schemeClr val="tx1"/>
            </a:solidFill>
            <a:tailEnd type="arrow"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a:stCxn id="14" idx="1"/>
          </p:cNvCxnSpPr>
          <p:nvPr/>
        </p:nvCxnSpPr>
        <p:spPr>
          <a:xfrm flipH="1" flipV="1">
            <a:off x="4194858" y="5295166"/>
            <a:ext cx="1903621" cy="292388"/>
          </a:xfrm>
          <a:prstGeom prst="line">
            <a:avLst/>
          </a:prstGeom>
          <a:ln w="25400" cap="rnd">
            <a:solidFill>
              <a:schemeClr val="tx1"/>
            </a:solidFill>
            <a:tailEnd type="arrow"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6098479" y="5295166"/>
            <a:ext cx="2140849" cy="584775"/>
          </a:xfrm>
          <a:prstGeom prst="rect">
            <a:avLst/>
          </a:prstGeom>
          <a:solidFill>
            <a:schemeClr val="bg1">
              <a:alpha val="75000"/>
            </a:schemeClr>
          </a:solidFill>
          <a:ln w="25400">
            <a:solidFill>
              <a:schemeClr val="tx1"/>
            </a:solidFill>
          </a:ln>
          <a:effectLst>
            <a:outerShdw blurRad="50800" dist="38100" dir="2700000" algn="tl" rotWithShape="0">
              <a:prstClr val="black">
                <a:alpha val="40000"/>
              </a:prstClr>
            </a:outerShdw>
          </a:effectLst>
        </p:spPr>
        <p:txBody>
          <a:bodyPr wrap="square" lIns="45720" rIns="45720" rtlCol="0">
            <a:spAutoFit/>
          </a:bodyPr>
          <a:lstStyle/>
          <a:p>
            <a:r>
              <a:rPr lang="en-US" sz="1600" dirty="0">
                <a:latin typeface="Arial" pitchFamily="34" charset="0"/>
                <a:cs typeface="Arial" pitchFamily="34" charset="0"/>
              </a:rPr>
              <a:t>The system becomes dynamically unstable</a:t>
            </a:r>
          </a:p>
        </p:txBody>
      </p:sp>
      <p:sp>
        <p:nvSpPr>
          <p:cNvPr id="3" name="Footer Placeholder 2"/>
          <p:cNvSpPr>
            <a:spLocks noGrp="1"/>
          </p:cNvSpPr>
          <p:nvPr>
            <p:ph type="ftr" sz="quarter" idx="10"/>
          </p:nvPr>
        </p:nvSpPr>
        <p:spPr/>
        <p:txBody>
          <a:bodyPr/>
          <a:lstStyle/>
          <a:p>
            <a:r>
              <a:rPr lang="en-US"/>
              <a:t>Tab 12-1 - Proportional an PID Control Processes</a:t>
            </a:r>
            <a:endParaRPr lang="en-US" dirty="0"/>
          </a:p>
        </p:txBody>
      </p:sp>
    </p:spTree>
    <p:extLst>
      <p:ext uri="{BB962C8B-B14F-4D97-AF65-F5344CB8AC3E}">
        <p14:creationId xmlns:p14="http://schemas.microsoft.com/office/powerpoint/2010/main" val="414049701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Bottom Lines On Proportional Control</a:t>
            </a:r>
          </a:p>
        </p:txBody>
      </p:sp>
      <p:sp>
        <p:nvSpPr>
          <p:cNvPr id="3" name="Content Placeholder 2"/>
          <p:cNvSpPr>
            <a:spLocks noGrp="1"/>
          </p:cNvSpPr>
          <p:nvPr>
            <p:ph idx="1"/>
          </p:nvPr>
        </p:nvSpPr>
        <p:spPr/>
        <p:txBody>
          <a:bodyPr/>
          <a:lstStyle/>
          <a:p>
            <a:pPr marL="457200" indent="-457200">
              <a:buFont typeface="+mj-lt"/>
              <a:buAutoNum type="arabicPeriod"/>
            </a:pPr>
            <a:r>
              <a:rPr lang="en-US" dirty="0"/>
              <a:t>All proportional control processes will show a difference between set point and control point (a.k.a. error) under all operating conditions other than one very specific condition</a:t>
            </a:r>
          </a:p>
          <a:p>
            <a:pPr marL="457200" indent="-457200">
              <a:buFont typeface="+mj-lt"/>
              <a:buAutoNum type="arabicPeriod"/>
            </a:pPr>
            <a:r>
              <a:rPr lang="en-US" dirty="0"/>
              <a:t>The error can be reduced by narrowing down the throttling range</a:t>
            </a:r>
          </a:p>
          <a:p>
            <a:pPr marL="457200" indent="-457200">
              <a:buFont typeface="+mj-lt"/>
              <a:buAutoNum type="arabicPeriod"/>
            </a:pPr>
            <a:r>
              <a:rPr lang="en-US" dirty="0"/>
              <a:t>There is a limit to how much you can narrow the throttling range with out hunting</a:t>
            </a:r>
          </a:p>
          <a:p>
            <a:pPr marL="457200" indent="-457200">
              <a:buFont typeface="+mj-lt"/>
              <a:buAutoNum type="arabicPeriod"/>
            </a:pPr>
            <a:r>
              <a:rPr lang="en-US" dirty="0"/>
              <a:t>The limit is a function of the physics of the control system;  things like lags, play in the linkage system, the nature of the process, etc.</a:t>
            </a:r>
          </a:p>
        </p:txBody>
      </p:sp>
      <p:sp>
        <p:nvSpPr>
          <p:cNvPr id="5" name="Slide Number Placeholder 4"/>
          <p:cNvSpPr>
            <a:spLocks noGrp="1"/>
          </p:cNvSpPr>
          <p:nvPr>
            <p:ph type="sldNum" sz="quarter" idx="11"/>
          </p:nvPr>
        </p:nvSpPr>
        <p:spPr/>
        <p:txBody>
          <a:bodyPr/>
          <a:lstStyle/>
          <a:p>
            <a:fld id="{A9320731-3B2C-4107-8664-CAD7BE973DC8}" type="slidenum">
              <a:rPr lang="en-US" smtClean="0"/>
              <a:pPr/>
              <a:t>17</a:t>
            </a:fld>
            <a:endParaRPr lang="en-US"/>
          </a:p>
        </p:txBody>
      </p:sp>
      <p:sp>
        <p:nvSpPr>
          <p:cNvPr id="4" name="Footer Placeholder 3"/>
          <p:cNvSpPr>
            <a:spLocks noGrp="1"/>
          </p:cNvSpPr>
          <p:nvPr>
            <p:ph type="ftr" sz="quarter" idx="10"/>
          </p:nvPr>
        </p:nvSpPr>
        <p:spPr/>
        <p:txBody>
          <a:bodyPr/>
          <a:lstStyle/>
          <a:p>
            <a:r>
              <a:rPr lang="en-US"/>
              <a:t>Tab 12-1 - Proportional an PID Control Processes</a:t>
            </a:r>
            <a:endParaRPr lang="en-US" dirty="0"/>
          </a:p>
        </p:txBody>
      </p:sp>
    </p:spTree>
    <p:extLst>
      <p:ext uri="{BB962C8B-B14F-4D97-AF65-F5344CB8AC3E}">
        <p14:creationId xmlns:p14="http://schemas.microsoft.com/office/powerpoint/2010/main" val="126251762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Then a Miracle Occurs</a:t>
            </a:r>
          </a:p>
        </p:txBody>
      </p:sp>
      <p:sp>
        <p:nvSpPr>
          <p:cNvPr id="3" name="Slide Number Placeholder 2"/>
          <p:cNvSpPr>
            <a:spLocks noGrp="1"/>
          </p:cNvSpPr>
          <p:nvPr>
            <p:ph type="sldNum" sz="quarter" idx="11"/>
          </p:nvPr>
        </p:nvSpPr>
        <p:spPr/>
        <p:txBody>
          <a:bodyPr/>
          <a:lstStyle/>
          <a:p>
            <a:fld id="{A9320731-3B2C-4107-8664-CAD7BE973DC8}" type="slidenum">
              <a:rPr lang="en-US" smtClean="0"/>
              <a:pPr/>
              <a:t>18</a:t>
            </a:fld>
            <a:endParaRPr lang="en-US"/>
          </a:p>
        </p:txBody>
      </p:sp>
      <p:pic>
        <p:nvPicPr>
          <p:cNvPr id="4" name="Picture 3"/>
          <p:cNvPicPr>
            <a:picLocks noChangeAspect="1"/>
          </p:cNvPicPr>
          <p:nvPr/>
        </p:nvPicPr>
        <p:blipFill>
          <a:blip r:embed="rId3"/>
          <a:stretch>
            <a:fillRect/>
          </a:stretch>
        </p:blipFill>
        <p:spPr>
          <a:xfrm>
            <a:off x="457200" y="1888390"/>
            <a:ext cx="8229600" cy="4512410"/>
          </a:xfrm>
          <a:prstGeom prst="rect">
            <a:avLst/>
          </a:prstGeom>
        </p:spPr>
      </p:pic>
      <p:sp>
        <p:nvSpPr>
          <p:cNvPr id="6" name="TextBox 5"/>
          <p:cNvSpPr txBox="1"/>
          <p:nvPr/>
        </p:nvSpPr>
        <p:spPr>
          <a:xfrm>
            <a:off x="457200" y="5939135"/>
            <a:ext cx="3986942" cy="461665"/>
          </a:xfrm>
          <a:prstGeom prst="rect">
            <a:avLst/>
          </a:prstGeom>
          <a:noFill/>
        </p:spPr>
        <p:txBody>
          <a:bodyPr wrap="square" rtlCol="0">
            <a:spAutoFit/>
          </a:bodyPr>
          <a:lstStyle/>
          <a:p>
            <a:r>
              <a:rPr lang="en-US" sz="1200" i="1" dirty="0"/>
              <a:t>Image from </a:t>
            </a:r>
            <a:r>
              <a:rPr lang="en-US" sz="1200" dirty="0"/>
              <a:t>http://www.sciencecartoonsplus.com/pages/gallery.php</a:t>
            </a:r>
          </a:p>
        </p:txBody>
      </p:sp>
      <p:sp>
        <p:nvSpPr>
          <p:cNvPr id="2" name="Footer Placeholder 1"/>
          <p:cNvSpPr>
            <a:spLocks noGrp="1"/>
          </p:cNvSpPr>
          <p:nvPr>
            <p:ph type="ftr" sz="quarter" idx="10"/>
          </p:nvPr>
        </p:nvSpPr>
        <p:spPr/>
        <p:txBody>
          <a:bodyPr/>
          <a:lstStyle/>
          <a:p>
            <a:r>
              <a:rPr lang="en-US"/>
              <a:t>Tab 12-1 - Proportional an PID Control Processes</a:t>
            </a:r>
            <a:endParaRPr lang="en-US" dirty="0"/>
          </a:p>
        </p:txBody>
      </p:sp>
    </p:spTree>
    <p:extLst>
      <p:ext uri="{BB962C8B-B14F-4D97-AF65-F5344CB8AC3E}">
        <p14:creationId xmlns:p14="http://schemas.microsoft.com/office/powerpoint/2010/main" val="37760885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accent4"/>
                </a:solidFill>
              </a:rPr>
              <a:t>P</a:t>
            </a:r>
            <a:r>
              <a:rPr lang="en-US" dirty="0"/>
              <a:t>roportional plus </a:t>
            </a:r>
            <a:r>
              <a:rPr lang="en-US" dirty="0">
                <a:solidFill>
                  <a:schemeClr val="accent4"/>
                </a:solidFill>
              </a:rPr>
              <a:t>I</a:t>
            </a:r>
            <a:r>
              <a:rPr lang="en-US" dirty="0"/>
              <a:t>ntegral plus </a:t>
            </a:r>
            <a:r>
              <a:rPr lang="en-US" dirty="0">
                <a:solidFill>
                  <a:schemeClr val="accent4"/>
                </a:solidFill>
              </a:rPr>
              <a:t>D</a:t>
            </a:r>
            <a:r>
              <a:rPr lang="en-US" dirty="0"/>
              <a:t>erivative Control (</a:t>
            </a:r>
            <a:r>
              <a:rPr lang="en-US" dirty="0">
                <a:solidFill>
                  <a:schemeClr val="accent4"/>
                </a:solidFill>
              </a:rPr>
              <a:t>PID</a:t>
            </a:r>
            <a:r>
              <a:rPr lang="en-US" dirty="0"/>
              <a:t>)</a:t>
            </a:r>
          </a:p>
        </p:txBody>
      </p:sp>
      <p:sp>
        <p:nvSpPr>
          <p:cNvPr id="5" name="Content Placeholder 4"/>
          <p:cNvSpPr>
            <a:spLocks noGrp="1"/>
          </p:cNvSpPr>
          <p:nvPr>
            <p:ph idx="1"/>
          </p:nvPr>
        </p:nvSpPr>
        <p:spPr/>
        <p:txBody>
          <a:bodyPr/>
          <a:lstStyle/>
          <a:p>
            <a:r>
              <a:rPr lang="en-US" dirty="0"/>
              <a:t>PID is the Miracle that can:</a:t>
            </a:r>
          </a:p>
          <a:p>
            <a:pPr lvl="1"/>
            <a:r>
              <a:rPr lang="en-US" dirty="0"/>
              <a:t>Eliminate error</a:t>
            </a:r>
          </a:p>
          <a:p>
            <a:pPr lvl="1"/>
            <a:r>
              <a:rPr lang="en-US" dirty="0"/>
              <a:t>Reduce the magnitude of a spike when a system is upset</a:t>
            </a:r>
          </a:p>
          <a:p>
            <a:pPr lvl="1"/>
            <a:r>
              <a:rPr lang="en-US" dirty="0"/>
              <a:t>Reduce the settling time after an upset</a:t>
            </a:r>
          </a:p>
        </p:txBody>
      </p:sp>
      <p:sp>
        <p:nvSpPr>
          <p:cNvPr id="4" name="Slide Number Placeholder 3"/>
          <p:cNvSpPr>
            <a:spLocks noGrp="1"/>
          </p:cNvSpPr>
          <p:nvPr>
            <p:ph type="sldNum" sz="quarter" idx="11"/>
          </p:nvPr>
        </p:nvSpPr>
        <p:spPr/>
        <p:txBody>
          <a:bodyPr/>
          <a:lstStyle/>
          <a:p>
            <a:fld id="{A9320731-3B2C-4107-8664-CAD7BE973DC8}" type="slidenum">
              <a:rPr lang="en-US" smtClean="0"/>
              <a:pPr/>
              <a:t>19</a:t>
            </a:fld>
            <a:endParaRPr lang="en-US"/>
          </a:p>
        </p:txBody>
      </p:sp>
      <p:sp>
        <p:nvSpPr>
          <p:cNvPr id="3" name="Footer Placeholder 2"/>
          <p:cNvSpPr>
            <a:spLocks noGrp="1"/>
          </p:cNvSpPr>
          <p:nvPr>
            <p:ph type="ftr" sz="quarter" idx="10"/>
          </p:nvPr>
        </p:nvSpPr>
        <p:spPr/>
        <p:txBody>
          <a:bodyPr/>
          <a:lstStyle/>
          <a:p>
            <a:r>
              <a:rPr lang="en-US"/>
              <a:t>Tab 12-1 - Proportional an PID Control Processes</a:t>
            </a:r>
            <a:endParaRPr lang="en-US" dirty="0"/>
          </a:p>
        </p:txBody>
      </p:sp>
    </p:spTree>
    <p:extLst>
      <p:ext uri="{BB962C8B-B14F-4D97-AF65-F5344CB8AC3E}">
        <p14:creationId xmlns:p14="http://schemas.microsoft.com/office/powerpoint/2010/main" val="6454057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David Sellers\My Documents\Technical Pictures\Seattle Crt  House\08-17 to 20-04 Site visit\Evap Cooler Float.JPG"/>
          <p:cNvPicPr>
            <a:picLocks noChangeAspect="1" noChangeArrowheads="1"/>
          </p:cNvPicPr>
          <p:nvPr/>
        </p:nvPicPr>
        <p:blipFill>
          <a:blip r:embed="rId3" cstate="print"/>
          <a:srcRect/>
          <a:stretch>
            <a:fillRect/>
          </a:stretch>
        </p:blipFill>
        <p:spPr bwMode="auto">
          <a:xfrm>
            <a:off x="0" y="1"/>
            <a:ext cx="9144000" cy="6857999"/>
          </a:xfrm>
          <a:prstGeom prst="rect">
            <a:avLst/>
          </a:prstGeom>
          <a:noFill/>
        </p:spPr>
      </p:pic>
      <p:sp>
        <p:nvSpPr>
          <p:cNvPr id="7" name="Title 6"/>
          <p:cNvSpPr>
            <a:spLocks noGrp="1"/>
          </p:cNvSpPr>
          <p:nvPr>
            <p:ph type="title"/>
          </p:nvPr>
        </p:nvSpPr>
        <p:spPr>
          <a:xfrm>
            <a:off x="764177" y="846138"/>
            <a:ext cx="8229600" cy="1143000"/>
          </a:xfrm>
        </p:spPr>
        <p:txBody>
          <a:bodyPr/>
          <a:lstStyle/>
          <a:p>
            <a:pPr algn="r"/>
            <a:r>
              <a:rPr lang="en-US" dirty="0">
                <a:solidFill>
                  <a:schemeClr val="bg1"/>
                </a:solidFill>
              </a:rPr>
              <a:t>A Simple Analog Control System</a:t>
            </a:r>
          </a:p>
        </p:txBody>
      </p:sp>
      <p:grpSp>
        <p:nvGrpSpPr>
          <p:cNvPr id="2" name="Group 21"/>
          <p:cNvGrpSpPr/>
          <p:nvPr/>
        </p:nvGrpSpPr>
        <p:grpSpPr>
          <a:xfrm>
            <a:off x="7145382" y="2847703"/>
            <a:ext cx="1440327" cy="1164771"/>
            <a:chOff x="7145382" y="2847703"/>
            <a:chExt cx="1440327" cy="1164771"/>
          </a:xfrm>
        </p:grpSpPr>
        <p:sp>
          <p:nvSpPr>
            <p:cNvPr id="9" name="TextBox 8"/>
            <p:cNvSpPr txBox="1"/>
            <p:nvPr/>
          </p:nvSpPr>
          <p:spPr>
            <a:xfrm>
              <a:off x="7670074" y="2847703"/>
              <a:ext cx="915635" cy="369332"/>
            </a:xfrm>
            <a:prstGeom prst="rect">
              <a:avLst/>
            </a:prstGeom>
            <a:gradFill flip="none" rotWithShape="1">
              <a:gsLst>
                <a:gs pos="50000">
                  <a:schemeClr val="tx1">
                    <a:lumMod val="75000"/>
                    <a:lumOff val="25000"/>
                  </a:schemeClr>
                </a:gs>
                <a:gs pos="85000">
                  <a:schemeClr val="tx1">
                    <a:lumMod val="75000"/>
                    <a:lumOff val="25000"/>
                    <a:alpha val="50000"/>
                  </a:schemeClr>
                </a:gs>
              </a:gsLst>
              <a:path path="rect">
                <a:fillToRect l="50000" t="50000" r="50000" b="50000"/>
              </a:path>
              <a:tileRect/>
            </a:gradFill>
          </p:spPr>
          <p:txBody>
            <a:bodyPr wrap="none" rtlCol="0">
              <a:spAutoFit/>
            </a:bodyPr>
            <a:lstStyle/>
            <a:p>
              <a:r>
                <a:rPr lang="en-US" sz="1800" dirty="0">
                  <a:solidFill>
                    <a:schemeClr val="bg1"/>
                  </a:solidFill>
                  <a:latin typeface="+mn-lt"/>
                </a:rPr>
                <a:t>Sensor</a:t>
              </a:r>
            </a:p>
          </p:txBody>
        </p:sp>
        <p:sp>
          <p:nvSpPr>
            <p:cNvPr id="14" name="Freeform 13"/>
            <p:cNvSpPr/>
            <p:nvPr/>
          </p:nvSpPr>
          <p:spPr bwMode="auto">
            <a:xfrm>
              <a:off x="7145382" y="2989217"/>
              <a:ext cx="526869" cy="1023257"/>
            </a:xfrm>
            <a:custGeom>
              <a:avLst/>
              <a:gdLst>
                <a:gd name="connsiteX0" fmla="*/ 809897 w 1587138"/>
                <a:gd name="connsiteY0" fmla="*/ 34834 h 1210491"/>
                <a:gd name="connsiteX1" fmla="*/ 117566 w 1587138"/>
                <a:gd name="connsiteY1" fmla="*/ 126274 h 1210491"/>
                <a:gd name="connsiteX2" fmla="*/ 1515292 w 1587138"/>
                <a:gd name="connsiteY2" fmla="*/ 792479 h 1210491"/>
                <a:gd name="connsiteX3" fmla="*/ 548640 w 1587138"/>
                <a:gd name="connsiteY3" fmla="*/ 1210491 h 1210491"/>
                <a:gd name="connsiteX0" fmla="*/ 809897 w 1543595"/>
                <a:gd name="connsiteY0" fmla="*/ 34834 h 1040674"/>
                <a:gd name="connsiteX1" fmla="*/ 117566 w 1543595"/>
                <a:gd name="connsiteY1" fmla="*/ 126274 h 1040674"/>
                <a:gd name="connsiteX2" fmla="*/ 1515292 w 1543595"/>
                <a:gd name="connsiteY2" fmla="*/ 792479 h 1040674"/>
                <a:gd name="connsiteX3" fmla="*/ 287382 w 1543595"/>
                <a:gd name="connsiteY3" fmla="*/ 1040674 h 1040674"/>
                <a:gd name="connsiteX0" fmla="*/ 694508 w 709748"/>
                <a:gd name="connsiteY0" fmla="*/ 17417 h 1023257"/>
                <a:gd name="connsiteX1" fmla="*/ 2177 w 709748"/>
                <a:gd name="connsiteY1" fmla="*/ 108857 h 1023257"/>
                <a:gd name="connsiteX2" fmla="*/ 681445 w 709748"/>
                <a:gd name="connsiteY2" fmla="*/ 618308 h 1023257"/>
                <a:gd name="connsiteX3" fmla="*/ 171993 w 709748"/>
                <a:gd name="connsiteY3" fmla="*/ 1023257 h 1023257"/>
                <a:gd name="connsiteX0" fmla="*/ 522515 w 526869"/>
                <a:gd name="connsiteY0" fmla="*/ 17417 h 1023257"/>
                <a:gd name="connsiteX1" fmla="*/ 104504 w 526869"/>
                <a:gd name="connsiteY1" fmla="*/ 239485 h 1023257"/>
                <a:gd name="connsiteX2" fmla="*/ 509452 w 526869"/>
                <a:gd name="connsiteY2" fmla="*/ 618308 h 1023257"/>
                <a:gd name="connsiteX3" fmla="*/ 0 w 526869"/>
                <a:gd name="connsiteY3" fmla="*/ 1023257 h 1023257"/>
              </a:gdLst>
              <a:ahLst/>
              <a:cxnLst>
                <a:cxn ang="0">
                  <a:pos x="connsiteX0" y="connsiteY0"/>
                </a:cxn>
                <a:cxn ang="0">
                  <a:pos x="connsiteX1" y="connsiteY1"/>
                </a:cxn>
                <a:cxn ang="0">
                  <a:pos x="connsiteX2" y="connsiteY2"/>
                </a:cxn>
                <a:cxn ang="0">
                  <a:pos x="connsiteX3" y="connsiteY3"/>
                </a:cxn>
              </a:cxnLst>
              <a:rect l="l" t="t" r="r" b="b"/>
              <a:pathLst>
                <a:path w="526869" h="1023257">
                  <a:moveTo>
                    <a:pt x="522515" y="17417"/>
                  </a:moveTo>
                  <a:cubicBezTo>
                    <a:pt x="117566" y="0"/>
                    <a:pt x="106681" y="139337"/>
                    <a:pt x="104504" y="239485"/>
                  </a:cubicBezTo>
                  <a:cubicBezTo>
                    <a:pt x="102327" y="339633"/>
                    <a:pt x="526869" y="487679"/>
                    <a:pt x="509452" y="618308"/>
                  </a:cubicBezTo>
                  <a:cubicBezTo>
                    <a:pt x="492035" y="748937"/>
                    <a:pt x="163286" y="953588"/>
                    <a:pt x="0" y="1023257"/>
                  </a:cubicBezTo>
                </a:path>
              </a:pathLst>
            </a:custGeom>
            <a:noFill/>
            <a:ln w="38100" cap="flat" cmpd="sng" algn="ctr">
              <a:solidFill>
                <a:srgbClr val="FF0000"/>
              </a:solidFill>
              <a:prstDash val="solid"/>
              <a:round/>
              <a:headEnd type="none" w="med" len="med"/>
              <a:tailEnd type="arrow" w="lg" len="lg"/>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Narrow" pitchFamily="34" charset="0"/>
              </a:endParaRPr>
            </a:p>
          </p:txBody>
        </p:sp>
      </p:grpSp>
      <p:grpSp>
        <p:nvGrpSpPr>
          <p:cNvPr id="3" name="Group 22"/>
          <p:cNvGrpSpPr/>
          <p:nvPr/>
        </p:nvGrpSpPr>
        <p:grpSpPr>
          <a:xfrm>
            <a:off x="2243927" y="2286000"/>
            <a:ext cx="4656146" cy="2024743"/>
            <a:chOff x="2243927" y="2286000"/>
            <a:chExt cx="4656146" cy="2024743"/>
          </a:xfrm>
        </p:grpSpPr>
        <p:sp>
          <p:nvSpPr>
            <p:cNvPr id="10" name="TextBox 9"/>
            <p:cNvSpPr txBox="1"/>
            <p:nvPr/>
          </p:nvSpPr>
          <p:spPr>
            <a:xfrm>
              <a:off x="2243927" y="2286000"/>
              <a:ext cx="4656146" cy="369332"/>
            </a:xfrm>
            <a:prstGeom prst="rect">
              <a:avLst/>
            </a:prstGeom>
            <a:gradFill flip="none" rotWithShape="1">
              <a:gsLst>
                <a:gs pos="50000">
                  <a:schemeClr val="tx1">
                    <a:lumMod val="75000"/>
                    <a:lumOff val="25000"/>
                  </a:schemeClr>
                </a:gs>
                <a:gs pos="85000">
                  <a:schemeClr val="tx1">
                    <a:lumMod val="75000"/>
                    <a:lumOff val="25000"/>
                    <a:alpha val="50000"/>
                  </a:schemeClr>
                </a:gs>
              </a:gsLst>
              <a:path path="rect">
                <a:fillToRect l="50000" t="50000" r="50000" b="50000"/>
              </a:path>
              <a:tileRect/>
            </a:gradFill>
          </p:spPr>
          <p:txBody>
            <a:bodyPr wrap="none" rtlCol="0">
              <a:spAutoFit/>
            </a:bodyPr>
            <a:lstStyle/>
            <a:p>
              <a:r>
                <a:rPr lang="en-US" sz="1800" dirty="0">
                  <a:solidFill>
                    <a:schemeClr val="bg1"/>
                  </a:solidFill>
                  <a:latin typeface="+mn-lt"/>
                </a:rPr>
                <a:t>Set Point and Throttling Range Adjustments</a:t>
              </a:r>
            </a:p>
          </p:txBody>
        </p:sp>
        <p:sp>
          <p:nvSpPr>
            <p:cNvPr id="16" name="Freeform 15"/>
            <p:cNvSpPr/>
            <p:nvPr/>
          </p:nvSpPr>
          <p:spPr bwMode="auto">
            <a:xfrm>
              <a:off x="3709851" y="2717074"/>
              <a:ext cx="687978" cy="1593669"/>
            </a:xfrm>
            <a:custGeom>
              <a:avLst/>
              <a:gdLst>
                <a:gd name="connsiteX0" fmla="*/ 679269 w 687978"/>
                <a:gd name="connsiteY0" fmla="*/ 0 h 1593669"/>
                <a:gd name="connsiteX1" fmla="*/ 574766 w 687978"/>
                <a:gd name="connsiteY1" fmla="*/ 992777 h 1593669"/>
                <a:gd name="connsiteX2" fmla="*/ 0 w 687978"/>
                <a:gd name="connsiteY2" fmla="*/ 1593669 h 1593669"/>
              </a:gdLst>
              <a:ahLst/>
              <a:cxnLst>
                <a:cxn ang="0">
                  <a:pos x="connsiteX0" y="connsiteY0"/>
                </a:cxn>
                <a:cxn ang="0">
                  <a:pos x="connsiteX1" y="connsiteY1"/>
                </a:cxn>
                <a:cxn ang="0">
                  <a:pos x="connsiteX2" y="connsiteY2"/>
                </a:cxn>
              </a:cxnLst>
              <a:rect l="l" t="t" r="r" b="b"/>
              <a:pathLst>
                <a:path w="687978" h="1593669">
                  <a:moveTo>
                    <a:pt x="679269" y="0"/>
                  </a:moveTo>
                  <a:cubicBezTo>
                    <a:pt x="683623" y="363582"/>
                    <a:pt x="687978" y="727165"/>
                    <a:pt x="574766" y="992777"/>
                  </a:cubicBezTo>
                  <a:cubicBezTo>
                    <a:pt x="461554" y="1258389"/>
                    <a:pt x="95794" y="1491343"/>
                    <a:pt x="0" y="1593669"/>
                  </a:cubicBezTo>
                </a:path>
              </a:pathLst>
            </a:custGeom>
            <a:noFill/>
            <a:ln w="38100" cap="flat" cmpd="sng" algn="ctr">
              <a:solidFill>
                <a:srgbClr val="FF0000"/>
              </a:solidFill>
              <a:prstDash val="solid"/>
              <a:round/>
              <a:headEnd type="none" w="med" len="med"/>
              <a:tailEnd type="arrow" w="lg" len="lg"/>
            </a:ln>
            <a:effectLst/>
          </p:spPr>
          <p:txBody>
            <a:bodyPr vert="horz" wrap="square" lIns="91440" tIns="45720" rIns="91440" bIns="45720" numCol="1" rtlCol="0" anchor="ctr" anchorCtr="0" compatLnSpc="1">
              <a:prstTxWarp prst="textNoShape">
                <a:avLst/>
              </a:prstTxWarp>
            </a:bodyPr>
            <a:lstStyle/>
            <a:p>
              <a:endParaRPr lang="en-US"/>
            </a:p>
          </p:txBody>
        </p:sp>
        <p:sp>
          <p:nvSpPr>
            <p:cNvPr id="17" name="Freeform 16"/>
            <p:cNvSpPr/>
            <p:nvPr/>
          </p:nvSpPr>
          <p:spPr bwMode="auto">
            <a:xfrm>
              <a:off x="4343400" y="2756263"/>
              <a:ext cx="1182189" cy="1384663"/>
            </a:xfrm>
            <a:custGeom>
              <a:avLst/>
              <a:gdLst>
                <a:gd name="connsiteX0" fmla="*/ 45720 w 1182189"/>
                <a:gd name="connsiteY0" fmla="*/ 0 h 1384663"/>
                <a:gd name="connsiteX1" fmla="*/ 189411 w 1182189"/>
                <a:gd name="connsiteY1" fmla="*/ 901337 h 1384663"/>
                <a:gd name="connsiteX2" fmla="*/ 1182189 w 1182189"/>
                <a:gd name="connsiteY2" fmla="*/ 1384663 h 1384663"/>
              </a:gdLst>
              <a:ahLst/>
              <a:cxnLst>
                <a:cxn ang="0">
                  <a:pos x="connsiteX0" y="connsiteY0"/>
                </a:cxn>
                <a:cxn ang="0">
                  <a:pos x="connsiteX1" y="connsiteY1"/>
                </a:cxn>
                <a:cxn ang="0">
                  <a:pos x="connsiteX2" y="connsiteY2"/>
                </a:cxn>
              </a:cxnLst>
              <a:rect l="l" t="t" r="r" b="b"/>
              <a:pathLst>
                <a:path w="1182189" h="1384663">
                  <a:moveTo>
                    <a:pt x="45720" y="0"/>
                  </a:moveTo>
                  <a:cubicBezTo>
                    <a:pt x="22860" y="335280"/>
                    <a:pt x="0" y="670560"/>
                    <a:pt x="189411" y="901337"/>
                  </a:cubicBezTo>
                  <a:cubicBezTo>
                    <a:pt x="378822" y="1132114"/>
                    <a:pt x="1182189" y="1384663"/>
                    <a:pt x="1182189" y="1384663"/>
                  </a:cubicBezTo>
                </a:path>
              </a:pathLst>
            </a:custGeom>
            <a:noFill/>
            <a:ln w="38100" cap="flat" cmpd="sng" algn="ctr">
              <a:solidFill>
                <a:srgbClr val="FF0000"/>
              </a:solidFill>
              <a:prstDash val="solid"/>
              <a:round/>
              <a:headEnd type="none" w="med" len="med"/>
              <a:tailEnd type="arrow" w="lg" len="lg"/>
            </a:ln>
            <a:effectLst/>
          </p:spPr>
          <p:txBody>
            <a:bodyPr vert="horz" wrap="square" lIns="91440" tIns="45720" rIns="91440" bIns="45720" numCol="1" rtlCol="0" anchor="ctr" anchorCtr="0" compatLnSpc="1">
              <a:prstTxWarp prst="textNoShape">
                <a:avLst/>
              </a:prstTxWarp>
            </a:bodyPr>
            <a:lstStyle/>
            <a:p>
              <a:endParaRPr lang="en-US"/>
            </a:p>
          </p:txBody>
        </p:sp>
      </p:grpSp>
      <p:grpSp>
        <p:nvGrpSpPr>
          <p:cNvPr id="4" name="Group 23"/>
          <p:cNvGrpSpPr/>
          <p:nvPr/>
        </p:nvGrpSpPr>
        <p:grpSpPr>
          <a:xfrm>
            <a:off x="304800" y="3244334"/>
            <a:ext cx="3200400" cy="935780"/>
            <a:chOff x="304800" y="3244334"/>
            <a:chExt cx="3200400" cy="935780"/>
          </a:xfrm>
        </p:grpSpPr>
        <p:sp>
          <p:nvSpPr>
            <p:cNvPr id="11" name="TextBox 10"/>
            <p:cNvSpPr txBox="1"/>
            <p:nvPr/>
          </p:nvSpPr>
          <p:spPr>
            <a:xfrm>
              <a:off x="304800" y="3244334"/>
              <a:ext cx="2403222" cy="369332"/>
            </a:xfrm>
            <a:prstGeom prst="rect">
              <a:avLst/>
            </a:prstGeom>
            <a:gradFill flip="none" rotWithShape="1">
              <a:gsLst>
                <a:gs pos="50000">
                  <a:schemeClr val="tx1">
                    <a:lumMod val="75000"/>
                    <a:lumOff val="25000"/>
                  </a:schemeClr>
                </a:gs>
                <a:gs pos="85000">
                  <a:schemeClr val="tx1">
                    <a:lumMod val="75000"/>
                    <a:lumOff val="25000"/>
                    <a:alpha val="50000"/>
                  </a:schemeClr>
                </a:gs>
              </a:gsLst>
              <a:path path="rect">
                <a:fillToRect l="50000" t="50000" r="50000" b="50000"/>
              </a:path>
              <a:tileRect/>
            </a:gradFill>
          </p:spPr>
          <p:txBody>
            <a:bodyPr wrap="none" rtlCol="0">
              <a:spAutoFit/>
            </a:bodyPr>
            <a:lstStyle/>
            <a:p>
              <a:r>
                <a:rPr lang="en-US" sz="1800" dirty="0">
                  <a:solidFill>
                    <a:schemeClr val="bg1"/>
                  </a:solidFill>
                  <a:latin typeface="+mn-lt"/>
                </a:rPr>
                <a:t>Final Control Element</a:t>
              </a:r>
            </a:p>
          </p:txBody>
        </p:sp>
        <p:sp>
          <p:nvSpPr>
            <p:cNvPr id="18" name="Freeform 17"/>
            <p:cNvSpPr/>
            <p:nvPr/>
          </p:nvSpPr>
          <p:spPr bwMode="auto">
            <a:xfrm>
              <a:off x="2860766" y="3409406"/>
              <a:ext cx="644434" cy="770708"/>
            </a:xfrm>
            <a:custGeom>
              <a:avLst/>
              <a:gdLst>
                <a:gd name="connsiteX0" fmla="*/ 0 w 644434"/>
                <a:gd name="connsiteY0" fmla="*/ 0 h 770708"/>
                <a:gd name="connsiteX1" fmla="*/ 613954 w 644434"/>
                <a:gd name="connsiteY1" fmla="*/ 222068 h 770708"/>
                <a:gd name="connsiteX2" fmla="*/ 182880 w 644434"/>
                <a:gd name="connsiteY2" fmla="*/ 770708 h 770708"/>
              </a:gdLst>
              <a:ahLst/>
              <a:cxnLst>
                <a:cxn ang="0">
                  <a:pos x="connsiteX0" y="connsiteY0"/>
                </a:cxn>
                <a:cxn ang="0">
                  <a:pos x="connsiteX1" y="connsiteY1"/>
                </a:cxn>
                <a:cxn ang="0">
                  <a:pos x="connsiteX2" y="connsiteY2"/>
                </a:cxn>
              </a:cxnLst>
              <a:rect l="l" t="t" r="r" b="b"/>
              <a:pathLst>
                <a:path w="644434" h="770708">
                  <a:moveTo>
                    <a:pt x="0" y="0"/>
                  </a:moveTo>
                  <a:cubicBezTo>
                    <a:pt x="291737" y="46808"/>
                    <a:pt x="583474" y="93617"/>
                    <a:pt x="613954" y="222068"/>
                  </a:cubicBezTo>
                  <a:cubicBezTo>
                    <a:pt x="644434" y="350519"/>
                    <a:pt x="182880" y="770708"/>
                    <a:pt x="182880" y="770708"/>
                  </a:cubicBezTo>
                </a:path>
              </a:pathLst>
            </a:custGeom>
            <a:noFill/>
            <a:ln w="38100" cap="flat" cmpd="sng" algn="ctr">
              <a:solidFill>
                <a:srgbClr val="FF0000"/>
              </a:solidFill>
              <a:prstDash val="solid"/>
              <a:round/>
              <a:headEnd type="none" w="med" len="med"/>
              <a:tailEnd type="arrow" w="lg" len="lg"/>
            </a:ln>
            <a:effectLst/>
          </p:spPr>
          <p:txBody>
            <a:bodyPr vert="horz" wrap="square" lIns="91440" tIns="45720" rIns="91440" bIns="45720" numCol="1" rtlCol="0" anchor="ctr" anchorCtr="0" compatLnSpc="1">
              <a:prstTxWarp prst="textNoShape">
                <a:avLst/>
              </a:prstTxWarp>
            </a:bodyPr>
            <a:lstStyle/>
            <a:p>
              <a:endParaRPr lang="en-US"/>
            </a:p>
          </p:txBody>
        </p:sp>
      </p:grpSp>
      <p:grpSp>
        <p:nvGrpSpPr>
          <p:cNvPr id="5" name="Group 24"/>
          <p:cNvGrpSpPr/>
          <p:nvPr/>
        </p:nvGrpSpPr>
        <p:grpSpPr>
          <a:xfrm>
            <a:off x="3579223" y="4532811"/>
            <a:ext cx="2596271" cy="1627721"/>
            <a:chOff x="3579223" y="4532811"/>
            <a:chExt cx="2596271" cy="1627721"/>
          </a:xfrm>
        </p:grpSpPr>
        <p:sp>
          <p:nvSpPr>
            <p:cNvPr id="12" name="TextBox 11"/>
            <p:cNvSpPr txBox="1"/>
            <p:nvPr/>
          </p:nvSpPr>
          <p:spPr>
            <a:xfrm>
              <a:off x="3733800" y="5791200"/>
              <a:ext cx="2441694" cy="369332"/>
            </a:xfrm>
            <a:prstGeom prst="rect">
              <a:avLst/>
            </a:prstGeom>
            <a:gradFill flip="none" rotWithShape="1">
              <a:gsLst>
                <a:gs pos="50000">
                  <a:schemeClr val="tx1">
                    <a:lumMod val="75000"/>
                    <a:lumOff val="25000"/>
                  </a:schemeClr>
                </a:gs>
                <a:gs pos="85000">
                  <a:schemeClr val="tx1">
                    <a:lumMod val="75000"/>
                    <a:lumOff val="25000"/>
                    <a:alpha val="50000"/>
                  </a:schemeClr>
                </a:gs>
              </a:gsLst>
              <a:path path="rect">
                <a:fillToRect l="50000" t="50000" r="50000" b="50000"/>
              </a:path>
              <a:tileRect/>
            </a:gradFill>
          </p:spPr>
          <p:txBody>
            <a:bodyPr wrap="none" rtlCol="0">
              <a:spAutoFit/>
            </a:bodyPr>
            <a:lstStyle/>
            <a:p>
              <a:r>
                <a:rPr lang="en-US" sz="1800" dirty="0">
                  <a:solidFill>
                    <a:schemeClr val="bg1"/>
                  </a:solidFill>
                  <a:latin typeface="+mn-lt"/>
                </a:rPr>
                <a:t>Feedback Mechanism</a:t>
              </a:r>
            </a:p>
          </p:txBody>
        </p:sp>
        <p:sp>
          <p:nvSpPr>
            <p:cNvPr id="19" name="Freeform 18"/>
            <p:cNvSpPr/>
            <p:nvPr/>
          </p:nvSpPr>
          <p:spPr bwMode="auto">
            <a:xfrm>
              <a:off x="3579223" y="4706983"/>
              <a:ext cx="1436914" cy="962297"/>
            </a:xfrm>
            <a:custGeom>
              <a:avLst/>
              <a:gdLst>
                <a:gd name="connsiteX0" fmla="*/ 0 w 1436914"/>
                <a:gd name="connsiteY0" fmla="*/ 8708 h 962297"/>
                <a:gd name="connsiteX1" fmla="*/ 783771 w 1436914"/>
                <a:gd name="connsiteY1" fmla="*/ 60960 h 962297"/>
                <a:gd name="connsiteX2" fmla="*/ 1280160 w 1436914"/>
                <a:gd name="connsiteY2" fmla="*/ 374468 h 962297"/>
                <a:gd name="connsiteX3" fmla="*/ 1436914 w 1436914"/>
                <a:gd name="connsiteY3" fmla="*/ 962297 h 962297"/>
              </a:gdLst>
              <a:ahLst/>
              <a:cxnLst>
                <a:cxn ang="0">
                  <a:pos x="connsiteX0" y="connsiteY0"/>
                </a:cxn>
                <a:cxn ang="0">
                  <a:pos x="connsiteX1" y="connsiteY1"/>
                </a:cxn>
                <a:cxn ang="0">
                  <a:pos x="connsiteX2" y="connsiteY2"/>
                </a:cxn>
                <a:cxn ang="0">
                  <a:pos x="connsiteX3" y="connsiteY3"/>
                </a:cxn>
              </a:cxnLst>
              <a:rect l="l" t="t" r="r" b="b"/>
              <a:pathLst>
                <a:path w="1436914" h="962297">
                  <a:moveTo>
                    <a:pt x="0" y="8708"/>
                  </a:moveTo>
                  <a:cubicBezTo>
                    <a:pt x="285205" y="4354"/>
                    <a:pt x="570411" y="0"/>
                    <a:pt x="783771" y="60960"/>
                  </a:cubicBezTo>
                  <a:cubicBezTo>
                    <a:pt x="997131" y="121920"/>
                    <a:pt x="1171303" y="224245"/>
                    <a:pt x="1280160" y="374468"/>
                  </a:cubicBezTo>
                  <a:cubicBezTo>
                    <a:pt x="1389017" y="524691"/>
                    <a:pt x="1410788" y="862148"/>
                    <a:pt x="1436914" y="962297"/>
                  </a:cubicBezTo>
                </a:path>
              </a:pathLst>
            </a:custGeom>
            <a:noFill/>
            <a:ln w="38100" cap="flat" cmpd="sng" algn="ctr">
              <a:solidFill>
                <a:srgbClr val="FF0000"/>
              </a:solidFill>
              <a:prstDash val="solid"/>
              <a:round/>
              <a:headEnd type="arrow" w="lg" len="lg"/>
              <a:tailEnd type="none" w="lg" len="lg"/>
            </a:ln>
            <a:effectLst/>
          </p:spPr>
          <p:txBody>
            <a:bodyPr vert="horz" wrap="square" lIns="91440" tIns="45720" rIns="91440" bIns="45720" numCol="1" rtlCol="0" anchor="ctr" anchorCtr="0" compatLnSpc="1">
              <a:prstTxWarp prst="textNoShape">
                <a:avLst/>
              </a:prstTxWarp>
            </a:bodyPr>
            <a:lstStyle/>
            <a:p>
              <a:endParaRPr lang="en-US"/>
            </a:p>
          </p:txBody>
        </p:sp>
        <p:sp>
          <p:nvSpPr>
            <p:cNvPr id="21" name="Freeform 20"/>
            <p:cNvSpPr/>
            <p:nvPr/>
          </p:nvSpPr>
          <p:spPr bwMode="auto">
            <a:xfrm>
              <a:off x="4878977" y="4532811"/>
              <a:ext cx="1116874" cy="1123406"/>
            </a:xfrm>
            <a:custGeom>
              <a:avLst/>
              <a:gdLst>
                <a:gd name="connsiteX0" fmla="*/ 137160 w 1116874"/>
                <a:gd name="connsiteY0" fmla="*/ 1123406 h 1123406"/>
                <a:gd name="connsiteX1" fmla="*/ 163286 w 1116874"/>
                <a:gd name="connsiteY1" fmla="*/ 195943 h 1123406"/>
                <a:gd name="connsiteX2" fmla="*/ 1116874 w 1116874"/>
                <a:gd name="connsiteY2" fmla="*/ 0 h 1123406"/>
              </a:gdLst>
              <a:ahLst/>
              <a:cxnLst>
                <a:cxn ang="0">
                  <a:pos x="connsiteX0" y="connsiteY0"/>
                </a:cxn>
                <a:cxn ang="0">
                  <a:pos x="connsiteX1" y="connsiteY1"/>
                </a:cxn>
                <a:cxn ang="0">
                  <a:pos x="connsiteX2" y="connsiteY2"/>
                </a:cxn>
              </a:cxnLst>
              <a:rect l="l" t="t" r="r" b="b"/>
              <a:pathLst>
                <a:path w="1116874" h="1123406">
                  <a:moveTo>
                    <a:pt x="137160" y="1123406"/>
                  </a:moveTo>
                  <a:cubicBezTo>
                    <a:pt x="68580" y="753291"/>
                    <a:pt x="0" y="383177"/>
                    <a:pt x="163286" y="195943"/>
                  </a:cubicBezTo>
                  <a:cubicBezTo>
                    <a:pt x="326572" y="8709"/>
                    <a:pt x="1116874" y="0"/>
                    <a:pt x="1116874" y="0"/>
                  </a:cubicBezTo>
                </a:path>
              </a:pathLst>
            </a:custGeom>
            <a:noFill/>
            <a:ln w="38100" cap="flat" cmpd="sng" algn="ctr">
              <a:solidFill>
                <a:srgbClr val="FF0000"/>
              </a:solidFill>
              <a:prstDash val="solid"/>
              <a:round/>
              <a:headEnd type="none" w="med" len="med"/>
              <a:tailEnd type="arrow" w="lg" len="lg"/>
            </a:ln>
            <a:effectLst/>
          </p:spPr>
          <p:txBody>
            <a:bodyPr vert="horz" wrap="square" lIns="91440" tIns="45720" rIns="91440" bIns="45720" numCol="1" rtlCol="0" anchor="ctr" anchorCtr="0" compatLnSpc="1">
              <a:prstTxWarp prst="textNoShape">
                <a:avLst/>
              </a:prstTxWarp>
            </a:bodyPr>
            <a:lstStyle/>
            <a:p>
              <a:endParaRPr lang="en-US"/>
            </a:p>
          </p:txBody>
        </p:sp>
      </p:grpSp>
      <p:sp>
        <p:nvSpPr>
          <p:cNvPr id="8" name="Slide Number Placeholder 7"/>
          <p:cNvSpPr>
            <a:spLocks noGrp="1"/>
          </p:cNvSpPr>
          <p:nvPr>
            <p:ph type="sldNum" sz="quarter" idx="11"/>
          </p:nvPr>
        </p:nvSpPr>
        <p:spPr/>
        <p:txBody>
          <a:bodyPr/>
          <a:lstStyle/>
          <a:p>
            <a:fld id="{A9320731-3B2C-4107-8664-CAD7BE973DC8}" type="slidenum">
              <a:rPr lang="en-US" smtClean="0"/>
              <a:pPr/>
              <a:t>2</a:t>
            </a:fld>
            <a:endParaRPr lang="en-US"/>
          </a:p>
        </p:txBody>
      </p:sp>
      <p:sp>
        <p:nvSpPr>
          <p:cNvPr id="13" name="Footer Placeholder 12"/>
          <p:cNvSpPr>
            <a:spLocks noGrp="1"/>
          </p:cNvSpPr>
          <p:nvPr>
            <p:ph type="ftr" sz="quarter" idx="10"/>
          </p:nvPr>
        </p:nvSpPr>
        <p:spPr/>
        <p:txBody>
          <a:bodyPr/>
          <a:lstStyle/>
          <a:p>
            <a:r>
              <a:rPr lang="en-US"/>
              <a:t>Tab 12-1 - Proportional an PID Control Processes</a:t>
            </a:r>
            <a:endParaRPr lang="en-US" dirty="0"/>
          </a:p>
        </p:txBody>
      </p:sp>
    </p:spTree>
    <p:extLst>
      <p:ext uri="{BB962C8B-B14F-4D97-AF65-F5344CB8AC3E}">
        <p14:creationId xmlns:p14="http://schemas.microsoft.com/office/powerpoint/2010/main" val="327669036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42"/>
          <p:cNvGrpSpPr>
            <a:grpSpLocks/>
          </p:cNvGrpSpPr>
          <p:nvPr/>
        </p:nvGrpSpPr>
        <p:grpSpPr bwMode="auto">
          <a:xfrm>
            <a:off x="612775" y="298450"/>
            <a:ext cx="4479925" cy="4413250"/>
            <a:chOff x="595313" y="298929"/>
            <a:chExt cx="4479925" cy="4413742"/>
          </a:xfrm>
        </p:grpSpPr>
        <p:sp>
          <p:nvSpPr>
            <p:cNvPr id="6184" name="Oval 22"/>
            <p:cNvSpPr>
              <a:spLocks noChangeAspect="1"/>
            </p:cNvSpPr>
            <p:nvPr/>
          </p:nvSpPr>
          <p:spPr bwMode="auto">
            <a:xfrm>
              <a:off x="633044" y="298929"/>
              <a:ext cx="4413742" cy="4413742"/>
            </a:xfrm>
            <a:prstGeom prst="ellipse">
              <a:avLst/>
            </a:prstGeom>
            <a:noFill/>
            <a:ln w="25400" algn="ctr">
              <a:solidFill>
                <a:schemeClr val="bg1"/>
              </a:solidFill>
              <a:round/>
              <a:headEnd/>
              <a:tailEnd/>
            </a:ln>
          </p:spPr>
          <p:txBody>
            <a:bodyPr anchor="ctr"/>
            <a:lstStyle/>
            <a:p>
              <a:endParaRPr lang="en-US"/>
            </a:p>
          </p:txBody>
        </p:sp>
        <p:sp>
          <p:nvSpPr>
            <p:cNvPr id="6185" name="Oval 38"/>
            <p:cNvSpPr>
              <a:spLocks noChangeArrowheads="1"/>
            </p:cNvSpPr>
            <p:nvPr/>
          </p:nvSpPr>
          <p:spPr bwMode="auto">
            <a:xfrm>
              <a:off x="1996261" y="2784468"/>
              <a:ext cx="552456" cy="552456"/>
            </a:xfrm>
            <a:prstGeom prst="ellipse">
              <a:avLst/>
            </a:prstGeom>
            <a:noFill/>
            <a:ln w="25400" algn="ctr">
              <a:solidFill>
                <a:schemeClr val="bg1"/>
              </a:solidFill>
              <a:round/>
              <a:headEnd/>
              <a:tailEnd/>
            </a:ln>
          </p:spPr>
          <p:txBody>
            <a:bodyPr anchor="ctr"/>
            <a:lstStyle/>
            <a:p>
              <a:endParaRPr lang="en-US"/>
            </a:p>
          </p:txBody>
        </p:sp>
        <p:grpSp>
          <p:nvGrpSpPr>
            <p:cNvPr id="3" name="Group 16"/>
            <p:cNvGrpSpPr>
              <a:grpSpLocks/>
            </p:cNvGrpSpPr>
            <p:nvPr/>
          </p:nvGrpSpPr>
          <p:grpSpPr bwMode="auto">
            <a:xfrm rot="1800000">
              <a:off x="595313" y="2486025"/>
              <a:ext cx="4479925" cy="46038"/>
              <a:chOff x="375" y="1566"/>
              <a:chExt cx="2822" cy="29"/>
            </a:xfrm>
          </p:grpSpPr>
          <p:sp>
            <p:nvSpPr>
              <p:cNvPr id="6191" name="Line 17"/>
              <p:cNvSpPr>
                <a:spLocks noChangeShapeType="1"/>
              </p:cNvSpPr>
              <p:nvPr/>
            </p:nvSpPr>
            <p:spPr bwMode="auto">
              <a:xfrm>
                <a:off x="375" y="1584"/>
                <a:ext cx="2822" cy="0"/>
              </a:xfrm>
              <a:prstGeom prst="line">
                <a:avLst/>
              </a:prstGeom>
              <a:noFill/>
              <a:ln w="9525">
                <a:solidFill>
                  <a:schemeClr val="bg1"/>
                </a:solidFill>
                <a:prstDash val="dash"/>
                <a:round/>
                <a:headEnd/>
                <a:tailEnd/>
              </a:ln>
            </p:spPr>
            <p:txBody>
              <a:bodyPr anchor="ctr"/>
              <a:lstStyle/>
              <a:p>
                <a:endParaRPr lang="en-US"/>
              </a:p>
            </p:txBody>
          </p:sp>
          <p:sp>
            <p:nvSpPr>
              <p:cNvPr id="6192" name="Oval 19"/>
              <p:cNvSpPr>
                <a:spLocks noChangeAspect="1" noChangeArrowheads="1"/>
              </p:cNvSpPr>
              <p:nvPr/>
            </p:nvSpPr>
            <p:spPr bwMode="auto">
              <a:xfrm>
                <a:off x="3155" y="1566"/>
                <a:ext cx="29" cy="29"/>
              </a:xfrm>
              <a:prstGeom prst="ellipse">
                <a:avLst/>
              </a:prstGeom>
              <a:solidFill>
                <a:schemeClr val="bg1"/>
              </a:solidFill>
              <a:ln w="9525">
                <a:solidFill>
                  <a:schemeClr val="bg1"/>
                </a:solidFill>
                <a:prstDash val="dash"/>
                <a:round/>
                <a:headEnd/>
                <a:tailEnd/>
              </a:ln>
            </p:spPr>
            <p:txBody>
              <a:bodyPr wrap="none" anchor="ctr"/>
              <a:lstStyle/>
              <a:p>
                <a:endParaRPr lang="en-US"/>
              </a:p>
            </p:txBody>
          </p:sp>
        </p:grpSp>
        <p:grpSp>
          <p:nvGrpSpPr>
            <p:cNvPr id="4" name="Group 29"/>
            <p:cNvGrpSpPr>
              <a:grpSpLocks/>
            </p:cNvGrpSpPr>
            <p:nvPr/>
          </p:nvGrpSpPr>
          <p:grpSpPr bwMode="auto">
            <a:xfrm rot="5400000">
              <a:off x="1950223" y="3060696"/>
              <a:ext cx="642143" cy="2381"/>
              <a:chOff x="593725" y="3061494"/>
              <a:chExt cx="642143" cy="2381"/>
            </a:xfrm>
          </p:grpSpPr>
          <p:sp>
            <p:nvSpPr>
              <p:cNvPr id="6189" name="Line 13"/>
              <p:cNvSpPr>
                <a:spLocks noChangeShapeType="1"/>
              </p:cNvSpPr>
              <p:nvPr/>
            </p:nvSpPr>
            <p:spPr bwMode="auto">
              <a:xfrm flipH="1">
                <a:off x="593725" y="3063875"/>
                <a:ext cx="320675" cy="0"/>
              </a:xfrm>
              <a:prstGeom prst="line">
                <a:avLst/>
              </a:prstGeom>
              <a:noFill/>
              <a:ln w="9525">
                <a:solidFill>
                  <a:schemeClr val="bg1"/>
                </a:solidFill>
                <a:prstDash val="dash"/>
                <a:round/>
                <a:headEnd/>
                <a:tailEnd/>
              </a:ln>
            </p:spPr>
            <p:txBody>
              <a:bodyPr anchor="ctr"/>
              <a:lstStyle/>
              <a:p>
                <a:endParaRPr lang="en-US"/>
              </a:p>
            </p:txBody>
          </p:sp>
          <p:sp>
            <p:nvSpPr>
              <p:cNvPr id="6190" name="Line 13"/>
              <p:cNvSpPr>
                <a:spLocks noChangeShapeType="1"/>
              </p:cNvSpPr>
              <p:nvPr/>
            </p:nvSpPr>
            <p:spPr bwMode="auto">
              <a:xfrm flipH="1">
                <a:off x="915193" y="3061494"/>
                <a:ext cx="320675" cy="0"/>
              </a:xfrm>
              <a:prstGeom prst="line">
                <a:avLst/>
              </a:prstGeom>
              <a:noFill/>
              <a:ln w="9525">
                <a:solidFill>
                  <a:schemeClr val="bg1"/>
                </a:solidFill>
                <a:prstDash val="dash"/>
                <a:round/>
                <a:headEnd/>
                <a:tailEnd/>
              </a:ln>
            </p:spPr>
            <p:txBody>
              <a:bodyPr anchor="ctr"/>
              <a:lstStyle/>
              <a:p>
                <a:endParaRPr lang="en-US"/>
              </a:p>
            </p:txBody>
          </p:sp>
        </p:grpSp>
        <p:sp>
          <p:nvSpPr>
            <p:cNvPr id="6188" name="Oval 34"/>
            <p:cNvSpPr>
              <a:spLocks noChangeAspect="1"/>
            </p:cNvSpPr>
            <p:nvPr/>
          </p:nvSpPr>
          <p:spPr bwMode="auto">
            <a:xfrm>
              <a:off x="1717644" y="1357290"/>
              <a:ext cx="2301900" cy="2301900"/>
            </a:xfrm>
            <a:prstGeom prst="ellipse">
              <a:avLst/>
            </a:prstGeom>
            <a:noFill/>
            <a:ln w="25400" algn="ctr">
              <a:solidFill>
                <a:schemeClr val="bg1"/>
              </a:solidFill>
              <a:round/>
              <a:headEnd/>
              <a:tailEnd/>
            </a:ln>
          </p:spPr>
          <p:txBody>
            <a:bodyPr anchor="ctr"/>
            <a:lstStyle/>
            <a:p>
              <a:endParaRPr lang="en-US"/>
            </a:p>
          </p:txBody>
        </p:sp>
      </p:grpSp>
      <p:grpSp>
        <p:nvGrpSpPr>
          <p:cNvPr id="5" name="Group 40"/>
          <p:cNvGrpSpPr>
            <a:grpSpLocks/>
          </p:cNvGrpSpPr>
          <p:nvPr/>
        </p:nvGrpSpPr>
        <p:grpSpPr bwMode="auto">
          <a:xfrm>
            <a:off x="4603891" y="3625850"/>
            <a:ext cx="274637" cy="1655763"/>
            <a:chOff x="4894266" y="2508240"/>
            <a:chExt cx="274320" cy="1655460"/>
          </a:xfrm>
        </p:grpSpPr>
        <p:sp>
          <p:nvSpPr>
            <p:cNvPr id="6177" name="Line 20"/>
            <p:cNvSpPr>
              <a:spLocks noChangeShapeType="1"/>
            </p:cNvSpPr>
            <p:nvPr/>
          </p:nvSpPr>
          <p:spPr bwMode="auto">
            <a:xfrm flipV="1">
              <a:off x="5032380" y="2508240"/>
              <a:ext cx="0" cy="1371600"/>
            </a:xfrm>
            <a:prstGeom prst="line">
              <a:avLst/>
            </a:prstGeom>
            <a:noFill/>
            <a:ln w="9525">
              <a:solidFill>
                <a:schemeClr val="tx1"/>
              </a:solidFill>
              <a:round/>
              <a:headEnd/>
              <a:tailEnd/>
            </a:ln>
          </p:spPr>
          <p:txBody>
            <a:bodyPr anchor="ctr"/>
            <a:lstStyle/>
            <a:p>
              <a:endParaRPr lang="en-US"/>
            </a:p>
          </p:txBody>
        </p:sp>
        <p:sp>
          <p:nvSpPr>
            <p:cNvPr id="6178" name="Oval 19"/>
            <p:cNvSpPr>
              <a:spLocks noChangeAspect="1" noChangeArrowheads="1"/>
            </p:cNvSpPr>
            <p:nvPr/>
          </p:nvSpPr>
          <p:spPr bwMode="auto">
            <a:xfrm>
              <a:off x="4894266" y="3889380"/>
              <a:ext cx="274320" cy="274320"/>
            </a:xfrm>
            <a:prstGeom prst="ellipse">
              <a:avLst/>
            </a:prstGeom>
            <a:solidFill>
              <a:srgbClr val="996600"/>
            </a:solidFill>
            <a:ln w="9525">
              <a:solidFill>
                <a:srgbClr val="996600"/>
              </a:solidFill>
              <a:round/>
              <a:headEnd/>
              <a:tailEnd/>
            </a:ln>
          </p:spPr>
          <p:txBody>
            <a:bodyPr anchor="ctr"/>
            <a:lstStyle/>
            <a:p>
              <a:endParaRPr lang="en-US"/>
            </a:p>
          </p:txBody>
        </p:sp>
      </p:grpSp>
      <p:grpSp>
        <p:nvGrpSpPr>
          <p:cNvPr id="6" name="Group 176"/>
          <p:cNvGrpSpPr/>
          <p:nvPr/>
        </p:nvGrpSpPr>
        <p:grpSpPr>
          <a:xfrm rot="2700000">
            <a:off x="7241377" y="5500688"/>
            <a:ext cx="7" cy="1082042"/>
            <a:chOff x="7258044" y="5505450"/>
            <a:chExt cx="7" cy="1082042"/>
          </a:xfrm>
        </p:grpSpPr>
        <p:grpSp>
          <p:nvGrpSpPr>
            <p:cNvPr id="7" name="Group 122"/>
            <p:cNvGrpSpPr/>
            <p:nvPr/>
          </p:nvGrpSpPr>
          <p:grpSpPr>
            <a:xfrm>
              <a:off x="7258044" y="5505452"/>
              <a:ext cx="0" cy="1082040"/>
              <a:chOff x="7315200" y="3810000"/>
              <a:chExt cx="0" cy="1082040"/>
            </a:xfrm>
          </p:grpSpPr>
          <p:cxnSp>
            <p:nvCxnSpPr>
              <p:cNvPr id="180" name="Straight Connector 179"/>
              <p:cNvCxnSpPr/>
              <p:nvPr/>
            </p:nvCxnSpPr>
            <p:spPr bwMode="auto">
              <a:xfrm rot="5400000" flipH="1" flipV="1">
                <a:off x="7040880" y="4084320"/>
                <a:ext cx="548640" cy="0"/>
              </a:xfrm>
              <a:prstGeom prst="line">
                <a:avLst/>
              </a:prstGeom>
              <a:solidFill>
                <a:schemeClr val="accent1"/>
              </a:solidFill>
              <a:ln w="28575" cap="flat" cmpd="sng" algn="ctr">
                <a:solidFill>
                  <a:schemeClr val="bg1">
                    <a:lumMod val="75000"/>
                  </a:schemeClr>
                </a:solidFill>
                <a:prstDash val="solid"/>
                <a:round/>
                <a:headEnd type="none" w="med" len="med"/>
                <a:tailEnd type="none" w="med" len="med"/>
              </a:ln>
              <a:effectLst/>
            </p:spPr>
          </p:cxnSp>
          <p:cxnSp>
            <p:nvCxnSpPr>
              <p:cNvPr id="181" name="Straight Connector 180"/>
              <p:cNvCxnSpPr/>
              <p:nvPr/>
            </p:nvCxnSpPr>
            <p:spPr bwMode="auto">
              <a:xfrm rot="5400000">
                <a:off x="7040880" y="4617720"/>
                <a:ext cx="548640" cy="0"/>
              </a:xfrm>
              <a:prstGeom prst="line">
                <a:avLst/>
              </a:prstGeom>
              <a:solidFill>
                <a:schemeClr val="accent1"/>
              </a:solidFill>
              <a:ln w="28575" cap="flat" cmpd="sng" algn="ctr">
                <a:solidFill>
                  <a:schemeClr val="bg1"/>
                </a:solidFill>
                <a:prstDash val="solid"/>
                <a:round/>
                <a:headEnd type="none" w="med" len="med"/>
                <a:tailEnd type="none" w="med" len="med"/>
              </a:ln>
              <a:effectLst/>
            </p:spPr>
          </p:cxnSp>
        </p:grpSp>
        <p:cxnSp>
          <p:nvCxnSpPr>
            <p:cNvPr id="179" name="Straight Connector 178"/>
            <p:cNvCxnSpPr/>
            <p:nvPr/>
          </p:nvCxnSpPr>
          <p:spPr bwMode="auto">
            <a:xfrm rot="5400000">
              <a:off x="7146132" y="5617369"/>
              <a:ext cx="223838" cy="0"/>
            </a:xfrm>
            <a:prstGeom prst="line">
              <a:avLst/>
            </a:prstGeom>
            <a:solidFill>
              <a:schemeClr val="accent1"/>
            </a:solidFill>
            <a:ln w="76200" cap="flat" cmpd="sng" algn="ctr">
              <a:solidFill>
                <a:schemeClr val="tx1"/>
              </a:solidFill>
              <a:prstDash val="solid"/>
              <a:round/>
              <a:headEnd type="none" w="med" len="med"/>
              <a:tailEnd type="none" w="med" len="med"/>
            </a:ln>
            <a:effectLst/>
          </p:spPr>
        </p:cxnSp>
      </p:grpSp>
      <p:grpSp>
        <p:nvGrpSpPr>
          <p:cNvPr id="8" name="Group 181"/>
          <p:cNvGrpSpPr/>
          <p:nvPr/>
        </p:nvGrpSpPr>
        <p:grpSpPr>
          <a:xfrm>
            <a:off x="7497930" y="5240126"/>
            <a:ext cx="759412" cy="1182567"/>
            <a:chOff x="7648138" y="4554993"/>
            <a:chExt cx="759412" cy="1182567"/>
          </a:xfrm>
        </p:grpSpPr>
        <p:sp>
          <p:nvSpPr>
            <p:cNvPr id="183" name="Freeform 13"/>
            <p:cNvSpPr>
              <a:spLocks/>
            </p:cNvSpPr>
            <p:nvPr/>
          </p:nvSpPr>
          <p:spPr bwMode="auto">
            <a:xfrm flipH="1">
              <a:off x="7996185" y="4886015"/>
              <a:ext cx="278218" cy="455085"/>
            </a:xfrm>
            <a:custGeom>
              <a:avLst/>
              <a:gdLst/>
              <a:ahLst/>
              <a:cxnLst>
                <a:cxn ang="0">
                  <a:pos x="276" y="223"/>
                </a:cxn>
                <a:cxn ang="0">
                  <a:pos x="270" y="196"/>
                </a:cxn>
                <a:cxn ang="0">
                  <a:pos x="255" y="156"/>
                </a:cxn>
                <a:cxn ang="0">
                  <a:pos x="206" y="63"/>
                </a:cxn>
                <a:cxn ang="0">
                  <a:pos x="185" y="35"/>
                </a:cxn>
                <a:cxn ang="0">
                  <a:pos x="173" y="24"/>
                </a:cxn>
                <a:cxn ang="0">
                  <a:pos x="161" y="16"/>
                </a:cxn>
                <a:cxn ang="0">
                  <a:pos x="140" y="6"/>
                </a:cxn>
                <a:cxn ang="0">
                  <a:pos x="111" y="0"/>
                </a:cxn>
                <a:cxn ang="0">
                  <a:pos x="104" y="0"/>
                </a:cxn>
                <a:cxn ang="0">
                  <a:pos x="75" y="2"/>
                </a:cxn>
                <a:cxn ang="0">
                  <a:pos x="53" y="7"/>
                </a:cxn>
                <a:cxn ang="0">
                  <a:pos x="48" y="9"/>
                </a:cxn>
                <a:cxn ang="0">
                  <a:pos x="37" y="18"/>
                </a:cxn>
                <a:cxn ang="0">
                  <a:pos x="25" y="30"/>
                </a:cxn>
                <a:cxn ang="0">
                  <a:pos x="20" y="38"/>
                </a:cxn>
                <a:cxn ang="0">
                  <a:pos x="12" y="55"/>
                </a:cxn>
                <a:cxn ang="0">
                  <a:pos x="7" y="76"/>
                </a:cxn>
                <a:cxn ang="0">
                  <a:pos x="7" y="93"/>
                </a:cxn>
                <a:cxn ang="0">
                  <a:pos x="9" y="103"/>
                </a:cxn>
                <a:cxn ang="0">
                  <a:pos x="17" y="120"/>
                </a:cxn>
                <a:cxn ang="0">
                  <a:pos x="32" y="143"/>
                </a:cxn>
                <a:cxn ang="0">
                  <a:pos x="47" y="157"/>
                </a:cxn>
                <a:cxn ang="0">
                  <a:pos x="49" y="160"/>
                </a:cxn>
                <a:cxn ang="0">
                  <a:pos x="50" y="164"/>
                </a:cxn>
                <a:cxn ang="0">
                  <a:pos x="52" y="173"/>
                </a:cxn>
                <a:cxn ang="0">
                  <a:pos x="51" y="192"/>
                </a:cxn>
                <a:cxn ang="0">
                  <a:pos x="48" y="205"/>
                </a:cxn>
                <a:cxn ang="0">
                  <a:pos x="46" y="208"/>
                </a:cxn>
                <a:cxn ang="0">
                  <a:pos x="10" y="270"/>
                </a:cxn>
                <a:cxn ang="0">
                  <a:pos x="5" y="285"/>
                </a:cxn>
                <a:cxn ang="0">
                  <a:pos x="3" y="292"/>
                </a:cxn>
                <a:cxn ang="0">
                  <a:pos x="0" y="319"/>
                </a:cxn>
                <a:cxn ang="0">
                  <a:pos x="2" y="347"/>
                </a:cxn>
                <a:cxn ang="0">
                  <a:pos x="6" y="366"/>
                </a:cxn>
                <a:cxn ang="0">
                  <a:pos x="14" y="386"/>
                </a:cxn>
                <a:cxn ang="0">
                  <a:pos x="29" y="415"/>
                </a:cxn>
                <a:cxn ang="0">
                  <a:pos x="41" y="430"/>
                </a:cxn>
                <a:cxn ang="0">
                  <a:pos x="54" y="441"/>
                </a:cxn>
                <a:cxn ang="0">
                  <a:pos x="60" y="446"/>
                </a:cxn>
                <a:cxn ang="0">
                  <a:pos x="76" y="453"/>
                </a:cxn>
                <a:cxn ang="0">
                  <a:pos x="92" y="457"/>
                </a:cxn>
                <a:cxn ang="0">
                  <a:pos x="118" y="458"/>
                </a:cxn>
                <a:cxn ang="0">
                  <a:pos x="148" y="454"/>
                </a:cxn>
                <a:cxn ang="0">
                  <a:pos x="187" y="442"/>
                </a:cxn>
                <a:cxn ang="0">
                  <a:pos x="216" y="429"/>
                </a:cxn>
                <a:cxn ang="0">
                  <a:pos x="234" y="417"/>
                </a:cxn>
                <a:cxn ang="0">
                  <a:pos x="242" y="410"/>
                </a:cxn>
                <a:cxn ang="0">
                  <a:pos x="252" y="397"/>
                </a:cxn>
                <a:cxn ang="0">
                  <a:pos x="255" y="392"/>
                </a:cxn>
                <a:cxn ang="0">
                  <a:pos x="267" y="357"/>
                </a:cxn>
                <a:cxn ang="0">
                  <a:pos x="279" y="291"/>
                </a:cxn>
                <a:cxn ang="0">
                  <a:pos x="280" y="274"/>
                </a:cxn>
                <a:cxn ang="0">
                  <a:pos x="276" y="223"/>
                </a:cxn>
              </a:cxnLst>
              <a:rect l="0" t="0" r="r" b="b"/>
              <a:pathLst>
                <a:path w="280" h="458">
                  <a:moveTo>
                    <a:pt x="276" y="223"/>
                  </a:moveTo>
                  <a:lnTo>
                    <a:pt x="270" y="196"/>
                  </a:lnTo>
                  <a:lnTo>
                    <a:pt x="255" y="156"/>
                  </a:lnTo>
                  <a:lnTo>
                    <a:pt x="206" y="63"/>
                  </a:lnTo>
                  <a:lnTo>
                    <a:pt x="185" y="35"/>
                  </a:lnTo>
                  <a:lnTo>
                    <a:pt x="173" y="24"/>
                  </a:lnTo>
                  <a:lnTo>
                    <a:pt x="161" y="16"/>
                  </a:lnTo>
                  <a:lnTo>
                    <a:pt x="140" y="6"/>
                  </a:lnTo>
                  <a:lnTo>
                    <a:pt x="111" y="0"/>
                  </a:lnTo>
                  <a:lnTo>
                    <a:pt x="104" y="0"/>
                  </a:lnTo>
                  <a:lnTo>
                    <a:pt x="75" y="2"/>
                  </a:lnTo>
                  <a:lnTo>
                    <a:pt x="53" y="7"/>
                  </a:lnTo>
                  <a:lnTo>
                    <a:pt x="48" y="9"/>
                  </a:lnTo>
                  <a:lnTo>
                    <a:pt x="37" y="18"/>
                  </a:lnTo>
                  <a:lnTo>
                    <a:pt x="25" y="30"/>
                  </a:lnTo>
                  <a:lnTo>
                    <a:pt x="20" y="38"/>
                  </a:lnTo>
                  <a:lnTo>
                    <a:pt x="12" y="55"/>
                  </a:lnTo>
                  <a:lnTo>
                    <a:pt x="7" y="76"/>
                  </a:lnTo>
                  <a:lnTo>
                    <a:pt x="7" y="93"/>
                  </a:lnTo>
                  <a:lnTo>
                    <a:pt x="9" y="103"/>
                  </a:lnTo>
                  <a:lnTo>
                    <a:pt x="17" y="120"/>
                  </a:lnTo>
                  <a:lnTo>
                    <a:pt x="32" y="143"/>
                  </a:lnTo>
                  <a:lnTo>
                    <a:pt x="47" y="157"/>
                  </a:lnTo>
                  <a:lnTo>
                    <a:pt x="49" y="160"/>
                  </a:lnTo>
                  <a:lnTo>
                    <a:pt x="50" y="164"/>
                  </a:lnTo>
                  <a:lnTo>
                    <a:pt x="52" y="173"/>
                  </a:lnTo>
                  <a:lnTo>
                    <a:pt x="51" y="192"/>
                  </a:lnTo>
                  <a:lnTo>
                    <a:pt x="48" y="205"/>
                  </a:lnTo>
                  <a:lnTo>
                    <a:pt x="46" y="208"/>
                  </a:lnTo>
                  <a:lnTo>
                    <a:pt x="10" y="270"/>
                  </a:lnTo>
                  <a:lnTo>
                    <a:pt x="5" y="285"/>
                  </a:lnTo>
                  <a:lnTo>
                    <a:pt x="3" y="292"/>
                  </a:lnTo>
                  <a:lnTo>
                    <a:pt x="0" y="319"/>
                  </a:lnTo>
                  <a:lnTo>
                    <a:pt x="2" y="347"/>
                  </a:lnTo>
                  <a:lnTo>
                    <a:pt x="6" y="366"/>
                  </a:lnTo>
                  <a:lnTo>
                    <a:pt x="14" y="386"/>
                  </a:lnTo>
                  <a:lnTo>
                    <a:pt x="29" y="415"/>
                  </a:lnTo>
                  <a:lnTo>
                    <a:pt x="41" y="430"/>
                  </a:lnTo>
                  <a:lnTo>
                    <a:pt x="54" y="441"/>
                  </a:lnTo>
                  <a:lnTo>
                    <a:pt x="60" y="446"/>
                  </a:lnTo>
                  <a:lnTo>
                    <a:pt x="76" y="453"/>
                  </a:lnTo>
                  <a:lnTo>
                    <a:pt x="92" y="457"/>
                  </a:lnTo>
                  <a:lnTo>
                    <a:pt x="118" y="458"/>
                  </a:lnTo>
                  <a:lnTo>
                    <a:pt x="148" y="454"/>
                  </a:lnTo>
                  <a:lnTo>
                    <a:pt x="187" y="442"/>
                  </a:lnTo>
                  <a:lnTo>
                    <a:pt x="216" y="429"/>
                  </a:lnTo>
                  <a:lnTo>
                    <a:pt x="234" y="417"/>
                  </a:lnTo>
                  <a:lnTo>
                    <a:pt x="242" y="410"/>
                  </a:lnTo>
                  <a:lnTo>
                    <a:pt x="252" y="397"/>
                  </a:lnTo>
                  <a:lnTo>
                    <a:pt x="255" y="392"/>
                  </a:lnTo>
                  <a:lnTo>
                    <a:pt x="267" y="357"/>
                  </a:lnTo>
                  <a:lnTo>
                    <a:pt x="279" y="291"/>
                  </a:lnTo>
                  <a:lnTo>
                    <a:pt x="280" y="274"/>
                  </a:lnTo>
                  <a:lnTo>
                    <a:pt x="276" y="22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14"/>
            <p:cNvSpPr>
              <a:spLocks/>
            </p:cNvSpPr>
            <p:nvPr/>
          </p:nvSpPr>
          <p:spPr bwMode="auto">
            <a:xfrm rot="20505764" flipH="1">
              <a:off x="7648138" y="4896605"/>
              <a:ext cx="530601" cy="194753"/>
            </a:xfrm>
            <a:custGeom>
              <a:avLst/>
              <a:gdLst/>
              <a:ahLst/>
              <a:cxnLst>
                <a:cxn ang="0">
                  <a:pos x="282" y="135"/>
                </a:cxn>
                <a:cxn ang="0">
                  <a:pos x="186" y="90"/>
                </a:cxn>
                <a:cxn ang="0">
                  <a:pos x="142" y="79"/>
                </a:cxn>
                <a:cxn ang="0">
                  <a:pos x="26" y="78"/>
                </a:cxn>
                <a:cxn ang="0">
                  <a:pos x="11" y="82"/>
                </a:cxn>
                <a:cxn ang="0">
                  <a:pos x="4" y="89"/>
                </a:cxn>
                <a:cxn ang="0">
                  <a:pos x="0" y="102"/>
                </a:cxn>
                <a:cxn ang="0">
                  <a:pos x="5" y="119"/>
                </a:cxn>
                <a:cxn ang="0">
                  <a:pos x="20" y="137"/>
                </a:cxn>
                <a:cxn ang="0">
                  <a:pos x="34" y="144"/>
                </a:cxn>
                <a:cxn ang="0">
                  <a:pos x="42" y="143"/>
                </a:cxn>
                <a:cxn ang="0">
                  <a:pos x="67" y="131"/>
                </a:cxn>
                <a:cxn ang="0">
                  <a:pos x="120" y="127"/>
                </a:cxn>
                <a:cxn ang="0">
                  <a:pos x="207" y="153"/>
                </a:cxn>
                <a:cxn ang="0">
                  <a:pos x="251" y="172"/>
                </a:cxn>
                <a:cxn ang="0">
                  <a:pos x="287" y="177"/>
                </a:cxn>
                <a:cxn ang="0">
                  <a:pos x="404" y="120"/>
                </a:cxn>
                <a:cxn ang="0">
                  <a:pos x="417" y="117"/>
                </a:cxn>
                <a:cxn ang="0">
                  <a:pos x="422" y="117"/>
                </a:cxn>
                <a:cxn ang="0">
                  <a:pos x="431" y="125"/>
                </a:cxn>
                <a:cxn ang="0">
                  <a:pos x="451" y="171"/>
                </a:cxn>
                <a:cxn ang="0">
                  <a:pos x="463" y="191"/>
                </a:cxn>
                <a:cxn ang="0">
                  <a:pos x="471" y="196"/>
                </a:cxn>
                <a:cxn ang="0">
                  <a:pos x="476" y="196"/>
                </a:cxn>
                <a:cxn ang="0">
                  <a:pos x="482" y="193"/>
                </a:cxn>
                <a:cxn ang="0">
                  <a:pos x="488" y="187"/>
                </a:cxn>
                <a:cxn ang="0">
                  <a:pos x="493" y="174"/>
                </a:cxn>
                <a:cxn ang="0">
                  <a:pos x="491" y="162"/>
                </a:cxn>
                <a:cxn ang="0">
                  <a:pos x="484" y="152"/>
                </a:cxn>
                <a:cxn ang="0">
                  <a:pos x="468" y="137"/>
                </a:cxn>
                <a:cxn ang="0">
                  <a:pos x="457" y="116"/>
                </a:cxn>
                <a:cxn ang="0">
                  <a:pos x="457" y="112"/>
                </a:cxn>
                <a:cxn ang="0">
                  <a:pos x="463" y="109"/>
                </a:cxn>
                <a:cxn ang="0">
                  <a:pos x="471" y="112"/>
                </a:cxn>
                <a:cxn ang="0">
                  <a:pos x="476" y="117"/>
                </a:cxn>
                <a:cxn ang="0">
                  <a:pos x="498" y="152"/>
                </a:cxn>
                <a:cxn ang="0">
                  <a:pos x="520" y="163"/>
                </a:cxn>
                <a:cxn ang="0">
                  <a:pos x="526" y="163"/>
                </a:cxn>
                <a:cxn ang="0">
                  <a:pos x="530" y="160"/>
                </a:cxn>
                <a:cxn ang="0">
                  <a:pos x="534" y="148"/>
                </a:cxn>
                <a:cxn ang="0">
                  <a:pos x="534" y="141"/>
                </a:cxn>
                <a:cxn ang="0">
                  <a:pos x="528" y="126"/>
                </a:cxn>
                <a:cxn ang="0">
                  <a:pos x="516" y="112"/>
                </a:cxn>
                <a:cxn ang="0">
                  <a:pos x="499" y="103"/>
                </a:cxn>
                <a:cxn ang="0">
                  <a:pos x="459" y="88"/>
                </a:cxn>
                <a:cxn ang="0">
                  <a:pos x="455" y="82"/>
                </a:cxn>
                <a:cxn ang="0">
                  <a:pos x="457" y="64"/>
                </a:cxn>
                <a:cxn ang="0">
                  <a:pos x="471" y="37"/>
                </a:cxn>
                <a:cxn ang="0">
                  <a:pos x="476" y="22"/>
                </a:cxn>
                <a:cxn ang="0">
                  <a:pos x="474" y="10"/>
                </a:cxn>
                <a:cxn ang="0">
                  <a:pos x="468" y="2"/>
                </a:cxn>
                <a:cxn ang="0">
                  <a:pos x="464" y="0"/>
                </a:cxn>
                <a:cxn ang="0">
                  <a:pos x="459" y="0"/>
                </a:cxn>
                <a:cxn ang="0">
                  <a:pos x="447" y="9"/>
                </a:cxn>
                <a:cxn ang="0">
                  <a:pos x="443" y="16"/>
                </a:cxn>
                <a:cxn ang="0">
                  <a:pos x="440" y="49"/>
                </a:cxn>
                <a:cxn ang="0">
                  <a:pos x="436" y="63"/>
                </a:cxn>
                <a:cxn ang="0">
                  <a:pos x="422" y="78"/>
                </a:cxn>
                <a:cxn ang="0">
                  <a:pos x="407" y="86"/>
                </a:cxn>
                <a:cxn ang="0">
                  <a:pos x="331" y="124"/>
                </a:cxn>
                <a:cxn ang="0">
                  <a:pos x="304" y="134"/>
                </a:cxn>
              </a:cxnLst>
              <a:rect l="0" t="0" r="r" b="b"/>
              <a:pathLst>
                <a:path w="534" h="196">
                  <a:moveTo>
                    <a:pt x="294" y="136"/>
                  </a:moveTo>
                  <a:lnTo>
                    <a:pt x="282" y="135"/>
                  </a:lnTo>
                  <a:lnTo>
                    <a:pt x="262" y="130"/>
                  </a:lnTo>
                  <a:lnTo>
                    <a:pt x="186" y="90"/>
                  </a:lnTo>
                  <a:lnTo>
                    <a:pt x="163" y="83"/>
                  </a:lnTo>
                  <a:lnTo>
                    <a:pt x="142" y="79"/>
                  </a:lnTo>
                  <a:lnTo>
                    <a:pt x="78" y="75"/>
                  </a:lnTo>
                  <a:lnTo>
                    <a:pt x="26" y="78"/>
                  </a:lnTo>
                  <a:lnTo>
                    <a:pt x="14" y="81"/>
                  </a:lnTo>
                  <a:lnTo>
                    <a:pt x="11" y="82"/>
                  </a:lnTo>
                  <a:lnTo>
                    <a:pt x="7" y="85"/>
                  </a:lnTo>
                  <a:lnTo>
                    <a:pt x="4" y="89"/>
                  </a:lnTo>
                  <a:lnTo>
                    <a:pt x="2" y="93"/>
                  </a:lnTo>
                  <a:lnTo>
                    <a:pt x="0" y="102"/>
                  </a:lnTo>
                  <a:lnTo>
                    <a:pt x="3" y="115"/>
                  </a:lnTo>
                  <a:lnTo>
                    <a:pt x="5" y="119"/>
                  </a:lnTo>
                  <a:lnTo>
                    <a:pt x="15" y="132"/>
                  </a:lnTo>
                  <a:lnTo>
                    <a:pt x="20" y="137"/>
                  </a:lnTo>
                  <a:lnTo>
                    <a:pt x="29" y="142"/>
                  </a:lnTo>
                  <a:lnTo>
                    <a:pt x="34" y="144"/>
                  </a:lnTo>
                  <a:lnTo>
                    <a:pt x="38" y="144"/>
                  </a:lnTo>
                  <a:lnTo>
                    <a:pt x="42" y="143"/>
                  </a:lnTo>
                  <a:lnTo>
                    <a:pt x="62" y="134"/>
                  </a:lnTo>
                  <a:lnTo>
                    <a:pt x="67" y="131"/>
                  </a:lnTo>
                  <a:lnTo>
                    <a:pt x="80" y="129"/>
                  </a:lnTo>
                  <a:lnTo>
                    <a:pt x="120" y="127"/>
                  </a:lnTo>
                  <a:lnTo>
                    <a:pt x="143" y="130"/>
                  </a:lnTo>
                  <a:lnTo>
                    <a:pt x="207" y="153"/>
                  </a:lnTo>
                  <a:lnTo>
                    <a:pt x="237" y="167"/>
                  </a:lnTo>
                  <a:lnTo>
                    <a:pt x="251" y="172"/>
                  </a:lnTo>
                  <a:lnTo>
                    <a:pt x="270" y="176"/>
                  </a:lnTo>
                  <a:lnTo>
                    <a:pt x="287" y="177"/>
                  </a:lnTo>
                  <a:lnTo>
                    <a:pt x="313" y="170"/>
                  </a:lnTo>
                  <a:lnTo>
                    <a:pt x="404" y="120"/>
                  </a:lnTo>
                  <a:lnTo>
                    <a:pt x="411" y="118"/>
                  </a:lnTo>
                  <a:lnTo>
                    <a:pt x="417" y="117"/>
                  </a:lnTo>
                  <a:lnTo>
                    <a:pt x="420" y="117"/>
                  </a:lnTo>
                  <a:lnTo>
                    <a:pt x="422" y="117"/>
                  </a:lnTo>
                  <a:lnTo>
                    <a:pt x="426" y="120"/>
                  </a:lnTo>
                  <a:lnTo>
                    <a:pt x="431" y="125"/>
                  </a:lnTo>
                  <a:lnTo>
                    <a:pt x="436" y="134"/>
                  </a:lnTo>
                  <a:lnTo>
                    <a:pt x="451" y="171"/>
                  </a:lnTo>
                  <a:lnTo>
                    <a:pt x="461" y="187"/>
                  </a:lnTo>
                  <a:lnTo>
                    <a:pt x="463" y="191"/>
                  </a:lnTo>
                  <a:lnTo>
                    <a:pt x="468" y="195"/>
                  </a:lnTo>
                  <a:lnTo>
                    <a:pt x="471" y="196"/>
                  </a:lnTo>
                  <a:lnTo>
                    <a:pt x="473" y="196"/>
                  </a:lnTo>
                  <a:lnTo>
                    <a:pt x="476" y="196"/>
                  </a:lnTo>
                  <a:lnTo>
                    <a:pt x="479" y="195"/>
                  </a:lnTo>
                  <a:lnTo>
                    <a:pt x="482" y="193"/>
                  </a:lnTo>
                  <a:lnTo>
                    <a:pt x="486" y="190"/>
                  </a:lnTo>
                  <a:lnTo>
                    <a:pt x="488" y="187"/>
                  </a:lnTo>
                  <a:lnTo>
                    <a:pt x="492" y="180"/>
                  </a:lnTo>
                  <a:lnTo>
                    <a:pt x="493" y="174"/>
                  </a:lnTo>
                  <a:lnTo>
                    <a:pt x="493" y="168"/>
                  </a:lnTo>
                  <a:lnTo>
                    <a:pt x="491" y="162"/>
                  </a:lnTo>
                  <a:lnTo>
                    <a:pt x="489" y="159"/>
                  </a:lnTo>
                  <a:lnTo>
                    <a:pt x="484" y="152"/>
                  </a:lnTo>
                  <a:lnTo>
                    <a:pt x="470" y="140"/>
                  </a:lnTo>
                  <a:lnTo>
                    <a:pt x="468" y="137"/>
                  </a:lnTo>
                  <a:lnTo>
                    <a:pt x="460" y="123"/>
                  </a:lnTo>
                  <a:lnTo>
                    <a:pt x="457" y="116"/>
                  </a:lnTo>
                  <a:lnTo>
                    <a:pt x="457" y="114"/>
                  </a:lnTo>
                  <a:lnTo>
                    <a:pt x="457" y="112"/>
                  </a:lnTo>
                  <a:lnTo>
                    <a:pt x="459" y="110"/>
                  </a:lnTo>
                  <a:lnTo>
                    <a:pt x="463" y="109"/>
                  </a:lnTo>
                  <a:lnTo>
                    <a:pt x="466" y="109"/>
                  </a:lnTo>
                  <a:lnTo>
                    <a:pt x="471" y="112"/>
                  </a:lnTo>
                  <a:lnTo>
                    <a:pt x="473" y="114"/>
                  </a:lnTo>
                  <a:lnTo>
                    <a:pt x="476" y="117"/>
                  </a:lnTo>
                  <a:lnTo>
                    <a:pt x="495" y="148"/>
                  </a:lnTo>
                  <a:lnTo>
                    <a:pt x="498" y="152"/>
                  </a:lnTo>
                  <a:lnTo>
                    <a:pt x="509" y="160"/>
                  </a:lnTo>
                  <a:lnTo>
                    <a:pt x="520" y="163"/>
                  </a:lnTo>
                  <a:lnTo>
                    <a:pt x="523" y="163"/>
                  </a:lnTo>
                  <a:lnTo>
                    <a:pt x="526" y="163"/>
                  </a:lnTo>
                  <a:lnTo>
                    <a:pt x="528" y="162"/>
                  </a:lnTo>
                  <a:lnTo>
                    <a:pt x="530" y="160"/>
                  </a:lnTo>
                  <a:lnTo>
                    <a:pt x="533" y="154"/>
                  </a:lnTo>
                  <a:lnTo>
                    <a:pt x="534" y="148"/>
                  </a:lnTo>
                  <a:lnTo>
                    <a:pt x="534" y="144"/>
                  </a:lnTo>
                  <a:lnTo>
                    <a:pt x="534" y="141"/>
                  </a:lnTo>
                  <a:lnTo>
                    <a:pt x="532" y="134"/>
                  </a:lnTo>
                  <a:lnTo>
                    <a:pt x="528" y="126"/>
                  </a:lnTo>
                  <a:lnTo>
                    <a:pt x="522" y="119"/>
                  </a:lnTo>
                  <a:lnTo>
                    <a:pt x="516" y="112"/>
                  </a:lnTo>
                  <a:lnTo>
                    <a:pt x="512" y="109"/>
                  </a:lnTo>
                  <a:lnTo>
                    <a:pt x="499" y="103"/>
                  </a:lnTo>
                  <a:lnTo>
                    <a:pt x="460" y="89"/>
                  </a:lnTo>
                  <a:lnTo>
                    <a:pt x="459" y="88"/>
                  </a:lnTo>
                  <a:lnTo>
                    <a:pt x="457" y="86"/>
                  </a:lnTo>
                  <a:lnTo>
                    <a:pt x="455" y="82"/>
                  </a:lnTo>
                  <a:lnTo>
                    <a:pt x="454" y="77"/>
                  </a:lnTo>
                  <a:lnTo>
                    <a:pt x="457" y="64"/>
                  </a:lnTo>
                  <a:lnTo>
                    <a:pt x="461" y="55"/>
                  </a:lnTo>
                  <a:lnTo>
                    <a:pt x="471" y="37"/>
                  </a:lnTo>
                  <a:lnTo>
                    <a:pt x="475" y="26"/>
                  </a:lnTo>
                  <a:lnTo>
                    <a:pt x="476" y="22"/>
                  </a:lnTo>
                  <a:lnTo>
                    <a:pt x="476" y="17"/>
                  </a:lnTo>
                  <a:lnTo>
                    <a:pt x="474" y="10"/>
                  </a:lnTo>
                  <a:lnTo>
                    <a:pt x="472" y="7"/>
                  </a:lnTo>
                  <a:lnTo>
                    <a:pt x="468" y="2"/>
                  </a:lnTo>
                  <a:lnTo>
                    <a:pt x="466" y="0"/>
                  </a:lnTo>
                  <a:lnTo>
                    <a:pt x="464" y="0"/>
                  </a:lnTo>
                  <a:lnTo>
                    <a:pt x="461" y="0"/>
                  </a:lnTo>
                  <a:lnTo>
                    <a:pt x="459" y="0"/>
                  </a:lnTo>
                  <a:lnTo>
                    <a:pt x="453" y="4"/>
                  </a:lnTo>
                  <a:lnTo>
                    <a:pt x="447" y="9"/>
                  </a:lnTo>
                  <a:lnTo>
                    <a:pt x="445" y="12"/>
                  </a:lnTo>
                  <a:lnTo>
                    <a:pt x="443" y="16"/>
                  </a:lnTo>
                  <a:lnTo>
                    <a:pt x="442" y="20"/>
                  </a:lnTo>
                  <a:lnTo>
                    <a:pt x="440" y="49"/>
                  </a:lnTo>
                  <a:lnTo>
                    <a:pt x="438" y="59"/>
                  </a:lnTo>
                  <a:lnTo>
                    <a:pt x="436" y="63"/>
                  </a:lnTo>
                  <a:lnTo>
                    <a:pt x="429" y="72"/>
                  </a:lnTo>
                  <a:lnTo>
                    <a:pt x="422" y="78"/>
                  </a:lnTo>
                  <a:lnTo>
                    <a:pt x="411" y="84"/>
                  </a:lnTo>
                  <a:lnTo>
                    <a:pt x="407" y="86"/>
                  </a:lnTo>
                  <a:lnTo>
                    <a:pt x="381" y="94"/>
                  </a:lnTo>
                  <a:lnTo>
                    <a:pt x="331" y="124"/>
                  </a:lnTo>
                  <a:lnTo>
                    <a:pt x="323" y="127"/>
                  </a:lnTo>
                  <a:lnTo>
                    <a:pt x="304" y="134"/>
                  </a:lnTo>
                  <a:lnTo>
                    <a:pt x="294" y="1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5" name="Freeform 15"/>
            <p:cNvSpPr>
              <a:spLocks/>
            </p:cNvSpPr>
            <p:nvPr/>
          </p:nvSpPr>
          <p:spPr bwMode="auto">
            <a:xfrm flipH="1">
              <a:off x="7902783" y="5201991"/>
              <a:ext cx="218600" cy="507748"/>
            </a:xfrm>
            <a:custGeom>
              <a:avLst/>
              <a:gdLst/>
              <a:ahLst/>
              <a:cxnLst>
                <a:cxn ang="0">
                  <a:pos x="43" y="9"/>
                </a:cxn>
                <a:cxn ang="0">
                  <a:pos x="30" y="2"/>
                </a:cxn>
                <a:cxn ang="0">
                  <a:pos x="22" y="0"/>
                </a:cxn>
                <a:cxn ang="0">
                  <a:pos x="16" y="3"/>
                </a:cxn>
                <a:cxn ang="0">
                  <a:pos x="13" y="8"/>
                </a:cxn>
                <a:cxn ang="0">
                  <a:pos x="2" y="51"/>
                </a:cxn>
                <a:cxn ang="0">
                  <a:pos x="1" y="90"/>
                </a:cxn>
                <a:cxn ang="0">
                  <a:pos x="35" y="190"/>
                </a:cxn>
                <a:cxn ang="0">
                  <a:pos x="41" y="267"/>
                </a:cxn>
                <a:cxn ang="0">
                  <a:pos x="37" y="383"/>
                </a:cxn>
                <a:cxn ang="0">
                  <a:pos x="29" y="401"/>
                </a:cxn>
                <a:cxn ang="0">
                  <a:pos x="1" y="439"/>
                </a:cxn>
                <a:cxn ang="0">
                  <a:pos x="2" y="449"/>
                </a:cxn>
                <a:cxn ang="0">
                  <a:pos x="8" y="459"/>
                </a:cxn>
                <a:cxn ang="0">
                  <a:pos x="16" y="467"/>
                </a:cxn>
                <a:cxn ang="0">
                  <a:pos x="26" y="468"/>
                </a:cxn>
                <a:cxn ang="0">
                  <a:pos x="55" y="467"/>
                </a:cxn>
                <a:cxn ang="0">
                  <a:pos x="99" y="476"/>
                </a:cxn>
                <a:cxn ang="0">
                  <a:pos x="132" y="500"/>
                </a:cxn>
                <a:cxn ang="0">
                  <a:pos x="149" y="508"/>
                </a:cxn>
                <a:cxn ang="0">
                  <a:pos x="187" y="508"/>
                </a:cxn>
                <a:cxn ang="0">
                  <a:pos x="202" y="500"/>
                </a:cxn>
                <a:cxn ang="0">
                  <a:pos x="217" y="486"/>
                </a:cxn>
                <a:cxn ang="0">
                  <a:pos x="220" y="480"/>
                </a:cxn>
                <a:cxn ang="0">
                  <a:pos x="220" y="475"/>
                </a:cxn>
                <a:cxn ang="0">
                  <a:pos x="218" y="470"/>
                </a:cxn>
                <a:cxn ang="0">
                  <a:pos x="204" y="461"/>
                </a:cxn>
                <a:cxn ang="0">
                  <a:pos x="118" y="440"/>
                </a:cxn>
                <a:cxn ang="0">
                  <a:pos x="72" y="429"/>
                </a:cxn>
                <a:cxn ang="0">
                  <a:pos x="62" y="424"/>
                </a:cxn>
                <a:cxn ang="0">
                  <a:pos x="58" y="418"/>
                </a:cxn>
                <a:cxn ang="0">
                  <a:pos x="56" y="409"/>
                </a:cxn>
                <a:cxn ang="0">
                  <a:pos x="67" y="373"/>
                </a:cxn>
                <a:cxn ang="0">
                  <a:pos x="93" y="232"/>
                </a:cxn>
                <a:cxn ang="0">
                  <a:pos x="90" y="132"/>
                </a:cxn>
                <a:cxn ang="0">
                  <a:pos x="78" y="73"/>
                </a:cxn>
                <a:cxn ang="0">
                  <a:pos x="52" y="19"/>
                </a:cxn>
              </a:cxnLst>
              <a:rect l="0" t="0" r="r" b="b"/>
              <a:pathLst>
                <a:path w="220" h="511">
                  <a:moveTo>
                    <a:pt x="50" y="15"/>
                  </a:moveTo>
                  <a:lnTo>
                    <a:pt x="43" y="9"/>
                  </a:lnTo>
                  <a:lnTo>
                    <a:pt x="35" y="4"/>
                  </a:lnTo>
                  <a:lnTo>
                    <a:pt x="30" y="2"/>
                  </a:lnTo>
                  <a:lnTo>
                    <a:pt x="26" y="0"/>
                  </a:lnTo>
                  <a:lnTo>
                    <a:pt x="22" y="0"/>
                  </a:lnTo>
                  <a:lnTo>
                    <a:pt x="20" y="1"/>
                  </a:lnTo>
                  <a:lnTo>
                    <a:pt x="16" y="3"/>
                  </a:lnTo>
                  <a:lnTo>
                    <a:pt x="15" y="5"/>
                  </a:lnTo>
                  <a:lnTo>
                    <a:pt x="13" y="8"/>
                  </a:lnTo>
                  <a:lnTo>
                    <a:pt x="9" y="19"/>
                  </a:lnTo>
                  <a:lnTo>
                    <a:pt x="2" y="51"/>
                  </a:lnTo>
                  <a:lnTo>
                    <a:pt x="0" y="73"/>
                  </a:lnTo>
                  <a:lnTo>
                    <a:pt x="1" y="90"/>
                  </a:lnTo>
                  <a:lnTo>
                    <a:pt x="4" y="106"/>
                  </a:lnTo>
                  <a:lnTo>
                    <a:pt x="35" y="190"/>
                  </a:lnTo>
                  <a:lnTo>
                    <a:pt x="40" y="211"/>
                  </a:lnTo>
                  <a:lnTo>
                    <a:pt x="41" y="267"/>
                  </a:lnTo>
                  <a:lnTo>
                    <a:pt x="39" y="368"/>
                  </a:lnTo>
                  <a:lnTo>
                    <a:pt x="37" y="383"/>
                  </a:lnTo>
                  <a:lnTo>
                    <a:pt x="34" y="393"/>
                  </a:lnTo>
                  <a:lnTo>
                    <a:pt x="29" y="401"/>
                  </a:lnTo>
                  <a:lnTo>
                    <a:pt x="5" y="431"/>
                  </a:lnTo>
                  <a:lnTo>
                    <a:pt x="1" y="439"/>
                  </a:lnTo>
                  <a:lnTo>
                    <a:pt x="1" y="445"/>
                  </a:lnTo>
                  <a:lnTo>
                    <a:pt x="2" y="449"/>
                  </a:lnTo>
                  <a:lnTo>
                    <a:pt x="6" y="456"/>
                  </a:lnTo>
                  <a:lnTo>
                    <a:pt x="8" y="459"/>
                  </a:lnTo>
                  <a:lnTo>
                    <a:pt x="13" y="465"/>
                  </a:lnTo>
                  <a:lnTo>
                    <a:pt x="16" y="467"/>
                  </a:lnTo>
                  <a:lnTo>
                    <a:pt x="19" y="468"/>
                  </a:lnTo>
                  <a:lnTo>
                    <a:pt x="26" y="468"/>
                  </a:lnTo>
                  <a:lnTo>
                    <a:pt x="40" y="467"/>
                  </a:lnTo>
                  <a:lnTo>
                    <a:pt x="55" y="467"/>
                  </a:lnTo>
                  <a:lnTo>
                    <a:pt x="87" y="472"/>
                  </a:lnTo>
                  <a:lnTo>
                    <a:pt x="99" y="476"/>
                  </a:lnTo>
                  <a:lnTo>
                    <a:pt x="105" y="479"/>
                  </a:lnTo>
                  <a:lnTo>
                    <a:pt x="132" y="500"/>
                  </a:lnTo>
                  <a:lnTo>
                    <a:pt x="138" y="504"/>
                  </a:lnTo>
                  <a:lnTo>
                    <a:pt x="149" y="508"/>
                  </a:lnTo>
                  <a:lnTo>
                    <a:pt x="166" y="511"/>
                  </a:lnTo>
                  <a:lnTo>
                    <a:pt x="187" y="508"/>
                  </a:lnTo>
                  <a:lnTo>
                    <a:pt x="192" y="506"/>
                  </a:lnTo>
                  <a:lnTo>
                    <a:pt x="202" y="500"/>
                  </a:lnTo>
                  <a:lnTo>
                    <a:pt x="211" y="493"/>
                  </a:lnTo>
                  <a:lnTo>
                    <a:pt x="217" y="486"/>
                  </a:lnTo>
                  <a:lnTo>
                    <a:pt x="219" y="483"/>
                  </a:lnTo>
                  <a:lnTo>
                    <a:pt x="220" y="480"/>
                  </a:lnTo>
                  <a:lnTo>
                    <a:pt x="220" y="478"/>
                  </a:lnTo>
                  <a:lnTo>
                    <a:pt x="220" y="475"/>
                  </a:lnTo>
                  <a:lnTo>
                    <a:pt x="219" y="473"/>
                  </a:lnTo>
                  <a:lnTo>
                    <a:pt x="218" y="470"/>
                  </a:lnTo>
                  <a:lnTo>
                    <a:pt x="215" y="468"/>
                  </a:lnTo>
                  <a:lnTo>
                    <a:pt x="204" y="461"/>
                  </a:lnTo>
                  <a:lnTo>
                    <a:pt x="201" y="460"/>
                  </a:lnTo>
                  <a:lnTo>
                    <a:pt x="118" y="440"/>
                  </a:lnTo>
                  <a:lnTo>
                    <a:pt x="88" y="435"/>
                  </a:lnTo>
                  <a:lnTo>
                    <a:pt x="72" y="429"/>
                  </a:lnTo>
                  <a:lnTo>
                    <a:pt x="68" y="427"/>
                  </a:lnTo>
                  <a:lnTo>
                    <a:pt x="62" y="424"/>
                  </a:lnTo>
                  <a:lnTo>
                    <a:pt x="60" y="421"/>
                  </a:lnTo>
                  <a:lnTo>
                    <a:pt x="58" y="418"/>
                  </a:lnTo>
                  <a:lnTo>
                    <a:pt x="57" y="414"/>
                  </a:lnTo>
                  <a:lnTo>
                    <a:pt x="56" y="409"/>
                  </a:lnTo>
                  <a:lnTo>
                    <a:pt x="57" y="403"/>
                  </a:lnTo>
                  <a:lnTo>
                    <a:pt x="67" y="373"/>
                  </a:lnTo>
                  <a:lnTo>
                    <a:pt x="76" y="342"/>
                  </a:lnTo>
                  <a:lnTo>
                    <a:pt x="93" y="232"/>
                  </a:lnTo>
                  <a:lnTo>
                    <a:pt x="94" y="187"/>
                  </a:lnTo>
                  <a:lnTo>
                    <a:pt x="90" y="132"/>
                  </a:lnTo>
                  <a:lnTo>
                    <a:pt x="83" y="89"/>
                  </a:lnTo>
                  <a:lnTo>
                    <a:pt x="78" y="73"/>
                  </a:lnTo>
                  <a:lnTo>
                    <a:pt x="58" y="27"/>
                  </a:lnTo>
                  <a:lnTo>
                    <a:pt x="52" y="19"/>
                  </a:lnTo>
                  <a:lnTo>
                    <a:pt x="50" y="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16"/>
            <p:cNvSpPr>
              <a:spLocks/>
            </p:cNvSpPr>
            <p:nvPr/>
          </p:nvSpPr>
          <p:spPr bwMode="auto">
            <a:xfrm flipH="1">
              <a:off x="8080644" y="5200997"/>
              <a:ext cx="196740" cy="536563"/>
            </a:xfrm>
            <a:custGeom>
              <a:avLst/>
              <a:gdLst/>
              <a:ahLst/>
              <a:cxnLst>
                <a:cxn ang="0">
                  <a:pos x="195" y="501"/>
                </a:cxn>
                <a:cxn ang="0">
                  <a:pos x="178" y="493"/>
                </a:cxn>
                <a:cxn ang="0">
                  <a:pos x="117" y="484"/>
                </a:cxn>
                <a:cxn ang="0">
                  <a:pos x="87" y="470"/>
                </a:cxn>
                <a:cxn ang="0">
                  <a:pos x="65" y="453"/>
                </a:cxn>
                <a:cxn ang="0">
                  <a:pos x="59" y="447"/>
                </a:cxn>
                <a:cxn ang="0">
                  <a:pos x="57" y="437"/>
                </a:cxn>
                <a:cxn ang="0">
                  <a:pos x="61" y="417"/>
                </a:cxn>
                <a:cxn ang="0">
                  <a:pos x="127" y="217"/>
                </a:cxn>
                <a:cxn ang="0">
                  <a:pos x="135" y="136"/>
                </a:cxn>
                <a:cxn ang="0">
                  <a:pos x="118" y="14"/>
                </a:cxn>
                <a:cxn ang="0">
                  <a:pos x="115" y="9"/>
                </a:cxn>
                <a:cxn ang="0">
                  <a:pos x="107" y="3"/>
                </a:cxn>
                <a:cxn ang="0">
                  <a:pos x="95" y="0"/>
                </a:cxn>
                <a:cxn ang="0">
                  <a:pos x="83" y="3"/>
                </a:cxn>
                <a:cxn ang="0">
                  <a:pos x="74" y="9"/>
                </a:cxn>
                <a:cxn ang="0">
                  <a:pos x="68" y="22"/>
                </a:cxn>
                <a:cxn ang="0">
                  <a:pos x="62" y="93"/>
                </a:cxn>
                <a:cxn ang="0">
                  <a:pos x="74" y="229"/>
                </a:cxn>
                <a:cxn ang="0">
                  <a:pos x="33" y="408"/>
                </a:cxn>
                <a:cxn ang="0">
                  <a:pos x="23" y="428"/>
                </a:cxn>
                <a:cxn ang="0">
                  <a:pos x="3" y="451"/>
                </a:cxn>
                <a:cxn ang="0">
                  <a:pos x="0" y="465"/>
                </a:cxn>
                <a:cxn ang="0">
                  <a:pos x="3" y="486"/>
                </a:cxn>
                <a:cxn ang="0">
                  <a:pos x="9" y="492"/>
                </a:cxn>
                <a:cxn ang="0">
                  <a:pos x="25" y="496"/>
                </a:cxn>
                <a:cxn ang="0">
                  <a:pos x="53" y="497"/>
                </a:cxn>
                <a:cxn ang="0">
                  <a:pos x="74" y="507"/>
                </a:cxn>
                <a:cxn ang="0">
                  <a:pos x="115" y="534"/>
                </a:cxn>
                <a:cxn ang="0">
                  <a:pos x="137" y="539"/>
                </a:cxn>
                <a:cxn ang="0">
                  <a:pos x="170" y="538"/>
                </a:cxn>
                <a:cxn ang="0">
                  <a:pos x="188" y="528"/>
                </a:cxn>
                <a:cxn ang="0">
                  <a:pos x="197" y="514"/>
                </a:cxn>
                <a:cxn ang="0">
                  <a:pos x="197" y="507"/>
                </a:cxn>
              </a:cxnLst>
              <a:rect l="0" t="0" r="r" b="b"/>
              <a:pathLst>
                <a:path w="198" h="540">
                  <a:moveTo>
                    <a:pt x="197" y="507"/>
                  </a:moveTo>
                  <a:lnTo>
                    <a:pt x="195" y="501"/>
                  </a:lnTo>
                  <a:lnTo>
                    <a:pt x="189" y="497"/>
                  </a:lnTo>
                  <a:lnTo>
                    <a:pt x="178" y="493"/>
                  </a:lnTo>
                  <a:lnTo>
                    <a:pt x="124" y="486"/>
                  </a:lnTo>
                  <a:lnTo>
                    <a:pt x="117" y="484"/>
                  </a:lnTo>
                  <a:lnTo>
                    <a:pt x="105" y="480"/>
                  </a:lnTo>
                  <a:lnTo>
                    <a:pt x="87" y="470"/>
                  </a:lnTo>
                  <a:lnTo>
                    <a:pt x="76" y="461"/>
                  </a:lnTo>
                  <a:lnTo>
                    <a:pt x="65" y="453"/>
                  </a:lnTo>
                  <a:lnTo>
                    <a:pt x="62" y="451"/>
                  </a:lnTo>
                  <a:lnTo>
                    <a:pt x="59" y="447"/>
                  </a:lnTo>
                  <a:lnTo>
                    <a:pt x="58" y="443"/>
                  </a:lnTo>
                  <a:lnTo>
                    <a:pt x="57" y="437"/>
                  </a:lnTo>
                  <a:lnTo>
                    <a:pt x="58" y="431"/>
                  </a:lnTo>
                  <a:lnTo>
                    <a:pt x="61" y="417"/>
                  </a:lnTo>
                  <a:lnTo>
                    <a:pt x="121" y="241"/>
                  </a:lnTo>
                  <a:lnTo>
                    <a:pt x="127" y="217"/>
                  </a:lnTo>
                  <a:lnTo>
                    <a:pt x="133" y="176"/>
                  </a:lnTo>
                  <a:lnTo>
                    <a:pt x="135" y="136"/>
                  </a:lnTo>
                  <a:lnTo>
                    <a:pt x="120" y="22"/>
                  </a:lnTo>
                  <a:lnTo>
                    <a:pt x="118" y="14"/>
                  </a:lnTo>
                  <a:lnTo>
                    <a:pt x="117" y="11"/>
                  </a:lnTo>
                  <a:lnTo>
                    <a:pt x="115" y="9"/>
                  </a:lnTo>
                  <a:lnTo>
                    <a:pt x="111" y="5"/>
                  </a:lnTo>
                  <a:lnTo>
                    <a:pt x="107" y="3"/>
                  </a:lnTo>
                  <a:lnTo>
                    <a:pt x="101" y="1"/>
                  </a:lnTo>
                  <a:lnTo>
                    <a:pt x="95" y="0"/>
                  </a:lnTo>
                  <a:lnTo>
                    <a:pt x="89" y="1"/>
                  </a:lnTo>
                  <a:lnTo>
                    <a:pt x="83" y="3"/>
                  </a:lnTo>
                  <a:lnTo>
                    <a:pt x="78" y="5"/>
                  </a:lnTo>
                  <a:lnTo>
                    <a:pt x="74" y="9"/>
                  </a:lnTo>
                  <a:lnTo>
                    <a:pt x="71" y="14"/>
                  </a:lnTo>
                  <a:lnTo>
                    <a:pt x="68" y="22"/>
                  </a:lnTo>
                  <a:lnTo>
                    <a:pt x="63" y="50"/>
                  </a:lnTo>
                  <a:lnTo>
                    <a:pt x="62" y="93"/>
                  </a:lnTo>
                  <a:lnTo>
                    <a:pt x="75" y="198"/>
                  </a:lnTo>
                  <a:lnTo>
                    <a:pt x="74" y="229"/>
                  </a:lnTo>
                  <a:lnTo>
                    <a:pt x="57" y="317"/>
                  </a:lnTo>
                  <a:lnTo>
                    <a:pt x="33" y="408"/>
                  </a:lnTo>
                  <a:lnTo>
                    <a:pt x="30" y="416"/>
                  </a:lnTo>
                  <a:lnTo>
                    <a:pt x="23" y="428"/>
                  </a:lnTo>
                  <a:lnTo>
                    <a:pt x="6" y="446"/>
                  </a:lnTo>
                  <a:lnTo>
                    <a:pt x="3" y="451"/>
                  </a:lnTo>
                  <a:lnTo>
                    <a:pt x="1" y="455"/>
                  </a:lnTo>
                  <a:lnTo>
                    <a:pt x="0" y="465"/>
                  </a:lnTo>
                  <a:lnTo>
                    <a:pt x="0" y="476"/>
                  </a:lnTo>
                  <a:lnTo>
                    <a:pt x="3" y="486"/>
                  </a:lnTo>
                  <a:lnTo>
                    <a:pt x="6" y="489"/>
                  </a:lnTo>
                  <a:lnTo>
                    <a:pt x="9" y="492"/>
                  </a:lnTo>
                  <a:lnTo>
                    <a:pt x="13" y="495"/>
                  </a:lnTo>
                  <a:lnTo>
                    <a:pt x="25" y="496"/>
                  </a:lnTo>
                  <a:lnTo>
                    <a:pt x="46" y="496"/>
                  </a:lnTo>
                  <a:lnTo>
                    <a:pt x="53" y="497"/>
                  </a:lnTo>
                  <a:lnTo>
                    <a:pt x="60" y="499"/>
                  </a:lnTo>
                  <a:lnTo>
                    <a:pt x="74" y="507"/>
                  </a:lnTo>
                  <a:lnTo>
                    <a:pt x="102" y="527"/>
                  </a:lnTo>
                  <a:lnTo>
                    <a:pt x="115" y="534"/>
                  </a:lnTo>
                  <a:lnTo>
                    <a:pt x="122" y="536"/>
                  </a:lnTo>
                  <a:lnTo>
                    <a:pt x="137" y="539"/>
                  </a:lnTo>
                  <a:lnTo>
                    <a:pt x="159" y="540"/>
                  </a:lnTo>
                  <a:lnTo>
                    <a:pt x="170" y="538"/>
                  </a:lnTo>
                  <a:lnTo>
                    <a:pt x="180" y="534"/>
                  </a:lnTo>
                  <a:lnTo>
                    <a:pt x="188" y="528"/>
                  </a:lnTo>
                  <a:lnTo>
                    <a:pt x="195" y="517"/>
                  </a:lnTo>
                  <a:lnTo>
                    <a:pt x="197" y="514"/>
                  </a:lnTo>
                  <a:lnTo>
                    <a:pt x="198" y="509"/>
                  </a:lnTo>
                  <a:lnTo>
                    <a:pt x="197" y="50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7" name="Freeform 17"/>
            <p:cNvSpPr>
              <a:spLocks/>
            </p:cNvSpPr>
            <p:nvPr/>
          </p:nvSpPr>
          <p:spPr bwMode="auto">
            <a:xfrm flipH="1">
              <a:off x="8039905" y="4599848"/>
              <a:ext cx="328894" cy="265301"/>
            </a:xfrm>
            <a:custGeom>
              <a:avLst/>
              <a:gdLst/>
              <a:ahLst/>
              <a:cxnLst>
                <a:cxn ang="0">
                  <a:pos x="321" y="151"/>
                </a:cxn>
                <a:cxn ang="0">
                  <a:pos x="311" y="147"/>
                </a:cxn>
                <a:cxn ang="0">
                  <a:pos x="273" y="147"/>
                </a:cxn>
                <a:cxn ang="0">
                  <a:pos x="260" y="146"/>
                </a:cxn>
                <a:cxn ang="0">
                  <a:pos x="250" y="140"/>
                </a:cxn>
                <a:cxn ang="0">
                  <a:pos x="244" y="134"/>
                </a:cxn>
                <a:cxn ang="0">
                  <a:pos x="242" y="126"/>
                </a:cxn>
                <a:cxn ang="0">
                  <a:pos x="206" y="68"/>
                </a:cxn>
                <a:cxn ang="0">
                  <a:pos x="159" y="24"/>
                </a:cxn>
                <a:cxn ang="0">
                  <a:pos x="109" y="0"/>
                </a:cxn>
                <a:cxn ang="0">
                  <a:pos x="76" y="2"/>
                </a:cxn>
                <a:cxn ang="0">
                  <a:pos x="44" y="15"/>
                </a:cxn>
                <a:cxn ang="0">
                  <a:pos x="26" y="29"/>
                </a:cxn>
                <a:cxn ang="0">
                  <a:pos x="8" y="58"/>
                </a:cxn>
                <a:cxn ang="0">
                  <a:pos x="1" y="85"/>
                </a:cxn>
                <a:cxn ang="0">
                  <a:pos x="2" y="122"/>
                </a:cxn>
                <a:cxn ang="0">
                  <a:pos x="15" y="165"/>
                </a:cxn>
                <a:cxn ang="0">
                  <a:pos x="42" y="206"/>
                </a:cxn>
                <a:cxn ang="0">
                  <a:pos x="115" y="256"/>
                </a:cxn>
                <a:cxn ang="0">
                  <a:pos x="138" y="264"/>
                </a:cxn>
                <a:cxn ang="0">
                  <a:pos x="185" y="263"/>
                </a:cxn>
                <a:cxn ang="0">
                  <a:pos x="205" y="255"/>
                </a:cxn>
                <a:cxn ang="0">
                  <a:pos x="228" y="235"/>
                </a:cxn>
                <a:cxn ang="0">
                  <a:pos x="243" y="202"/>
                </a:cxn>
                <a:cxn ang="0">
                  <a:pos x="250" y="176"/>
                </a:cxn>
                <a:cxn ang="0">
                  <a:pos x="258" y="173"/>
                </a:cxn>
                <a:cxn ang="0">
                  <a:pos x="286" y="180"/>
                </a:cxn>
                <a:cxn ang="0">
                  <a:pos x="310" y="189"/>
                </a:cxn>
                <a:cxn ang="0">
                  <a:pos x="317" y="190"/>
                </a:cxn>
                <a:cxn ang="0">
                  <a:pos x="325" y="184"/>
                </a:cxn>
                <a:cxn ang="0">
                  <a:pos x="331" y="172"/>
                </a:cxn>
                <a:cxn ang="0">
                  <a:pos x="331" y="167"/>
                </a:cxn>
                <a:cxn ang="0">
                  <a:pos x="329" y="159"/>
                </a:cxn>
              </a:cxnLst>
              <a:rect l="0" t="0" r="r" b="b"/>
              <a:pathLst>
                <a:path w="331" h="267">
                  <a:moveTo>
                    <a:pt x="326" y="155"/>
                  </a:moveTo>
                  <a:lnTo>
                    <a:pt x="321" y="151"/>
                  </a:lnTo>
                  <a:lnTo>
                    <a:pt x="317" y="149"/>
                  </a:lnTo>
                  <a:lnTo>
                    <a:pt x="311" y="147"/>
                  </a:lnTo>
                  <a:lnTo>
                    <a:pt x="298" y="146"/>
                  </a:lnTo>
                  <a:lnTo>
                    <a:pt x="273" y="147"/>
                  </a:lnTo>
                  <a:lnTo>
                    <a:pt x="266" y="147"/>
                  </a:lnTo>
                  <a:lnTo>
                    <a:pt x="260" y="146"/>
                  </a:lnTo>
                  <a:lnTo>
                    <a:pt x="255" y="143"/>
                  </a:lnTo>
                  <a:lnTo>
                    <a:pt x="250" y="140"/>
                  </a:lnTo>
                  <a:lnTo>
                    <a:pt x="245" y="136"/>
                  </a:lnTo>
                  <a:lnTo>
                    <a:pt x="244" y="134"/>
                  </a:lnTo>
                  <a:lnTo>
                    <a:pt x="243" y="132"/>
                  </a:lnTo>
                  <a:lnTo>
                    <a:pt x="242" y="126"/>
                  </a:lnTo>
                  <a:lnTo>
                    <a:pt x="239" y="115"/>
                  </a:lnTo>
                  <a:lnTo>
                    <a:pt x="206" y="68"/>
                  </a:lnTo>
                  <a:lnTo>
                    <a:pt x="183" y="44"/>
                  </a:lnTo>
                  <a:lnTo>
                    <a:pt x="159" y="24"/>
                  </a:lnTo>
                  <a:lnTo>
                    <a:pt x="128" y="6"/>
                  </a:lnTo>
                  <a:lnTo>
                    <a:pt x="109" y="0"/>
                  </a:lnTo>
                  <a:lnTo>
                    <a:pt x="98" y="0"/>
                  </a:lnTo>
                  <a:lnTo>
                    <a:pt x="76" y="2"/>
                  </a:lnTo>
                  <a:lnTo>
                    <a:pt x="65" y="6"/>
                  </a:lnTo>
                  <a:lnTo>
                    <a:pt x="44" y="15"/>
                  </a:lnTo>
                  <a:lnTo>
                    <a:pt x="35" y="21"/>
                  </a:lnTo>
                  <a:lnTo>
                    <a:pt x="26" y="29"/>
                  </a:lnTo>
                  <a:lnTo>
                    <a:pt x="18" y="39"/>
                  </a:lnTo>
                  <a:lnTo>
                    <a:pt x="8" y="58"/>
                  </a:lnTo>
                  <a:lnTo>
                    <a:pt x="3" y="71"/>
                  </a:lnTo>
                  <a:lnTo>
                    <a:pt x="1" y="85"/>
                  </a:lnTo>
                  <a:lnTo>
                    <a:pt x="0" y="99"/>
                  </a:lnTo>
                  <a:lnTo>
                    <a:pt x="2" y="122"/>
                  </a:lnTo>
                  <a:lnTo>
                    <a:pt x="6" y="136"/>
                  </a:lnTo>
                  <a:lnTo>
                    <a:pt x="15" y="165"/>
                  </a:lnTo>
                  <a:lnTo>
                    <a:pt x="26" y="186"/>
                  </a:lnTo>
                  <a:lnTo>
                    <a:pt x="42" y="206"/>
                  </a:lnTo>
                  <a:lnTo>
                    <a:pt x="78" y="236"/>
                  </a:lnTo>
                  <a:lnTo>
                    <a:pt x="115" y="256"/>
                  </a:lnTo>
                  <a:lnTo>
                    <a:pt x="123" y="259"/>
                  </a:lnTo>
                  <a:lnTo>
                    <a:pt x="138" y="264"/>
                  </a:lnTo>
                  <a:lnTo>
                    <a:pt x="159" y="267"/>
                  </a:lnTo>
                  <a:lnTo>
                    <a:pt x="185" y="263"/>
                  </a:lnTo>
                  <a:lnTo>
                    <a:pt x="196" y="260"/>
                  </a:lnTo>
                  <a:lnTo>
                    <a:pt x="205" y="255"/>
                  </a:lnTo>
                  <a:lnTo>
                    <a:pt x="214" y="249"/>
                  </a:lnTo>
                  <a:lnTo>
                    <a:pt x="228" y="235"/>
                  </a:lnTo>
                  <a:lnTo>
                    <a:pt x="233" y="227"/>
                  </a:lnTo>
                  <a:lnTo>
                    <a:pt x="243" y="202"/>
                  </a:lnTo>
                  <a:lnTo>
                    <a:pt x="249" y="179"/>
                  </a:lnTo>
                  <a:lnTo>
                    <a:pt x="250" y="176"/>
                  </a:lnTo>
                  <a:lnTo>
                    <a:pt x="252" y="175"/>
                  </a:lnTo>
                  <a:lnTo>
                    <a:pt x="258" y="173"/>
                  </a:lnTo>
                  <a:lnTo>
                    <a:pt x="265" y="174"/>
                  </a:lnTo>
                  <a:lnTo>
                    <a:pt x="286" y="180"/>
                  </a:lnTo>
                  <a:lnTo>
                    <a:pt x="305" y="188"/>
                  </a:lnTo>
                  <a:lnTo>
                    <a:pt x="310" y="189"/>
                  </a:lnTo>
                  <a:lnTo>
                    <a:pt x="314" y="190"/>
                  </a:lnTo>
                  <a:lnTo>
                    <a:pt x="317" y="190"/>
                  </a:lnTo>
                  <a:lnTo>
                    <a:pt x="320" y="189"/>
                  </a:lnTo>
                  <a:lnTo>
                    <a:pt x="325" y="184"/>
                  </a:lnTo>
                  <a:lnTo>
                    <a:pt x="327" y="181"/>
                  </a:lnTo>
                  <a:lnTo>
                    <a:pt x="331" y="172"/>
                  </a:lnTo>
                  <a:lnTo>
                    <a:pt x="331" y="169"/>
                  </a:lnTo>
                  <a:lnTo>
                    <a:pt x="331" y="167"/>
                  </a:lnTo>
                  <a:lnTo>
                    <a:pt x="331" y="164"/>
                  </a:lnTo>
                  <a:lnTo>
                    <a:pt x="329" y="159"/>
                  </a:lnTo>
                  <a:lnTo>
                    <a:pt x="326" y="15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 name="Freeform 19"/>
            <p:cNvSpPr>
              <a:spLocks/>
            </p:cNvSpPr>
            <p:nvPr/>
          </p:nvSpPr>
          <p:spPr bwMode="auto">
            <a:xfrm flipH="1">
              <a:off x="7921662" y="5168207"/>
              <a:ext cx="52663" cy="131160"/>
            </a:xfrm>
            <a:custGeom>
              <a:avLst/>
              <a:gdLst/>
              <a:ahLst/>
              <a:cxnLst>
                <a:cxn ang="0">
                  <a:pos x="53" y="113"/>
                </a:cxn>
                <a:cxn ang="0">
                  <a:pos x="53" y="102"/>
                </a:cxn>
                <a:cxn ang="0">
                  <a:pos x="50" y="89"/>
                </a:cxn>
                <a:cxn ang="0">
                  <a:pos x="47" y="81"/>
                </a:cxn>
                <a:cxn ang="0">
                  <a:pos x="32" y="23"/>
                </a:cxn>
                <a:cxn ang="0">
                  <a:pos x="25" y="4"/>
                </a:cxn>
                <a:cxn ang="0">
                  <a:pos x="23" y="1"/>
                </a:cxn>
                <a:cxn ang="0">
                  <a:pos x="20" y="0"/>
                </a:cxn>
                <a:cxn ang="0">
                  <a:pos x="19" y="0"/>
                </a:cxn>
                <a:cxn ang="0">
                  <a:pos x="16" y="2"/>
                </a:cxn>
                <a:cxn ang="0">
                  <a:pos x="13" y="5"/>
                </a:cxn>
                <a:cxn ang="0">
                  <a:pos x="7" y="15"/>
                </a:cxn>
                <a:cxn ang="0">
                  <a:pos x="1" y="21"/>
                </a:cxn>
                <a:cxn ang="0">
                  <a:pos x="0" y="23"/>
                </a:cxn>
                <a:cxn ang="0">
                  <a:pos x="0" y="28"/>
                </a:cxn>
                <a:cxn ang="0">
                  <a:pos x="20" y="122"/>
                </a:cxn>
                <a:cxn ang="0">
                  <a:pos x="23" y="127"/>
                </a:cxn>
                <a:cxn ang="0">
                  <a:pos x="25" y="130"/>
                </a:cxn>
                <a:cxn ang="0">
                  <a:pos x="26" y="131"/>
                </a:cxn>
                <a:cxn ang="0">
                  <a:pos x="28" y="132"/>
                </a:cxn>
                <a:cxn ang="0">
                  <a:pos x="30" y="132"/>
                </a:cxn>
                <a:cxn ang="0">
                  <a:pos x="34" y="131"/>
                </a:cxn>
                <a:cxn ang="0">
                  <a:pos x="41" y="128"/>
                </a:cxn>
                <a:cxn ang="0">
                  <a:pos x="46" y="125"/>
                </a:cxn>
                <a:cxn ang="0">
                  <a:pos x="49" y="122"/>
                </a:cxn>
                <a:cxn ang="0">
                  <a:pos x="51" y="118"/>
                </a:cxn>
                <a:cxn ang="0">
                  <a:pos x="53" y="113"/>
                </a:cxn>
              </a:cxnLst>
              <a:rect l="0" t="0" r="r" b="b"/>
              <a:pathLst>
                <a:path w="53" h="132">
                  <a:moveTo>
                    <a:pt x="53" y="113"/>
                  </a:moveTo>
                  <a:lnTo>
                    <a:pt x="53" y="102"/>
                  </a:lnTo>
                  <a:lnTo>
                    <a:pt x="50" y="89"/>
                  </a:lnTo>
                  <a:lnTo>
                    <a:pt x="47" y="81"/>
                  </a:lnTo>
                  <a:lnTo>
                    <a:pt x="32" y="23"/>
                  </a:lnTo>
                  <a:lnTo>
                    <a:pt x="25" y="4"/>
                  </a:lnTo>
                  <a:lnTo>
                    <a:pt x="23" y="1"/>
                  </a:lnTo>
                  <a:lnTo>
                    <a:pt x="20" y="0"/>
                  </a:lnTo>
                  <a:lnTo>
                    <a:pt x="19" y="0"/>
                  </a:lnTo>
                  <a:lnTo>
                    <a:pt x="16" y="2"/>
                  </a:lnTo>
                  <a:lnTo>
                    <a:pt x="13" y="5"/>
                  </a:lnTo>
                  <a:lnTo>
                    <a:pt x="7" y="15"/>
                  </a:lnTo>
                  <a:lnTo>
                    <a:pt x="1" y="21"/>
                  </a:lnTo>
                  <a:lnTo>
                    <a:pt x="0" y="23"/>
                  </a:lnTo>
                  <a:lnTo>
                    <a:pt x="0" y="28"/>
                  </a:lnTo>
                  <a:lnTo>
                    <a:pt x="20" y="122"/>
                  </a:lnTo>
                  <a:lnTo>
                    <a:pt x="23" y="127"/>
                  </a:lnTo>
                  <a:lnTo>
                    <a:pt x="25" y="130"/>
                  </a:lnTo>
                  <a:lnTo>
                    <a:pt x="26" y="131"/>
                  </a:lnTo>
                  <a:lnTo>
                    <a:pt x="28" y="132"/>
                  </a:lnTo>
                  <a:lnTo>
                    <a:pt x="30" y="132"/>
                  </a:lnTo>
                  <a:lnTo>
                    <a:pt x="34" y="131"/>
                  </a:lnTo>
                  <a:lnTo>
                    <a:pt x="41" y="128"/>
                  </a:lnTo>
                  <a:lnTo>
                    <a:pt x="46" y="125"/>
                  </a:lnTo>
                  <a:lnTo>
                    <a:pt x="49" y="122"/>
                  </a:lnTo>
                  <a:lnTo>
                    <a:pt x="51" y="118"/>
                  </a:lnTo>
                  <a:lnTo>
                    <a:pt x="53" y="113"/>
                  </a:lnTo>
                  <a:close/>
                </a:path>
              </a:pathLst>
            </a:custGeom>
            <a:solidFill>
              <a:srgbClr val="F0DE9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9" name="Freeform 20"/>
            <p:cNvSpPr>
              <a:spLocks/>
            </p:cNvSpPr>
            <p:nvPr/>
          </p:nvSpPr>
          <p:spPr bwMode="auto">
            <a:xfrm flipH="1">
              <a:off x="7927624" y="5070831"/>
              <a:ext cx="479926" cy="242447"/>
            </a:xfrm>
            <a:custGeom>
              <a:avLst/>
              <a:gdLst/>
              <a:ahLst/>
              <a:cxnLst>
                <a:cxn ang="0">
                  <a:pos x="395" y="16"/>
                </a:cxn>
                <a:cxn ang="0">
                  <a:pos x="408" y="32"/>
                </a:cxn>
                <a:cxn ang="0">
                  <a:pos x="412" y="52"/>
                </a:cxn>
                <a:cxn ang="0">
                  <a:pos x="404" y="66"/>
                </a:cxn>
                <a:cxn ang="0">
                  <a:pos x="373" y="91"/>
                </a:cxn>
                <a:cxn ang="0">
                  <a:pos x="293" y="111"/>
                </a:cxn>
                <a:cxn ang="0">
                  <a:pos x="264" y="104"/>
                </a:cxn>
                <a:cxn ang="0">
                  <a:pos x="258" y="103"/>
                </a:cxn>
                <a:cxn ang="0">
                  <a:pos x="256" y="98"/>
                </a:cxn>
                <a:cxn ang="0">
                  <a:pos x="247" y="81"/>
                </a:cxn>
                <a:cxn ang="0">
                  <a:pos x="231" y="75"/>
                </a:cxn>
                <a:cxn ang="0">
                  <a:pos x="214" y="76"/>
                </a:cxn>
                <a:cxn ang="0">
                  <a:pos x="202" y="87"/>
                </a:cxn>
                <a:cxn ang="0">
                  <a:pos x="194" y="92"/>
                </a:cxn>
                <a:cxn ang="0">
                  <a:pos x="188" y="89"/>
                </a:cxn>
                <a:cxn ang="0">
                  <a:pos x="177" y="45"/>
                </a:cxn>
                <a:cxn ang="0">
                  <a:pos x="117" y="1"/>
                </a:cxn>
                <a:cxn ang="0">
                  <a:pos x="98" y="3"/>
                </a:cxn>
                <a:cxn ang="0">
                  <a:pos x="54" y="17"/>
                </a:cxn>
                <a:cxn ang="0">
                  <a:pos x="17" y="66"/>
                </a:cxn>
                <a:cxn ang="0">
                  <a:pos x="2" y="119"/>
                </a:cxn>
                <a:cxn ang="0">
                  <a:pos x="0" y="139"/>
                </a:cxn>
                <a:cxn ang="0">
                  <a:pos x="6" y="154"/>
                </a:cxn>
                <a:cxn ang="0">
                  <a:pos x="81" y="225"/>
                </a:cxn>
                <a:cxn ang="0">
                  <a:pos x="144" y="244"/>
                </a:cxn>
                <a:cxn ang="0">
                  <a:pos x="176" y="235"/>
                </a:cxn>
                <a:cxn ang="0">
                  <a:pos x="183" y="223"/>
                </a:cxn>
                <a:cxn ang="0">
                  <a:pos x="187" y="221"/>
                </a:cxn>
                <a:cxn ang="0">
                  <a:pos x="199" y="227"/>
                </a:cxn>
                <a:cxn ang="0">
                  <a:pos x="237" y="217"/>
                </a:cxn>
                <a:cxn ang="0">
                  <a:pos x="247" y="202"/>
                </a:cxn>
                <a:cxn ang="0">
                  <a:pos x="248" y="193"/>
                </a:cxn>
                <a:cxn ang="0">
                  <a:pos x="268" y="198"/>
                </a:cxn>
                <a:cxn ang="0">
                  <a:pos x="296" y="196"/>
                </a:cxn>
                <a:cxn ang="0">
                  <a:pos x="297" y="204"/>
                </a:cxn>
                <a:cxn ang="0">
                  <a:pos x="299" y="223"/>
                </a:cxn>
                <a:cxn ang="0">
                  <a:pos x="307" y="229"/>
                </a:cxn>
                <a:cxn ang="0">
                  <a:pos x="341" y="232"/>
                </a:cxn>
                <a:cxn ang="0">
                  <a:pos x="401" y="201"/>
                </a:cxn>
                <a:cxn ang="0">
                  <a:pos x="414" y="185"/>
                </a:cxn>
                <a:cxn ang="0">
                  <a:pos x="427" y="136"/>
                </a:cxn>
                <a:cxn ang="0">
                  <a:pos x="440" y="128"/>
                </a:cxn>
                <a:cxn ang="0">
                  <a:pos x="475" y="104"/>
                </a:cxn>
                <a:cxn ang="0">
                  <a:pos x="482" y="90"/>
                </a:cxn>
                <a:cxn ang="0">
                  <a:pos x="483" y="51"/>
                </a:cxn>
                <a:cxn ang="0">
                  <a:pos x="475" y="42"/>
                </a:cxn>
                <a:cxn ang="0">
                  <a:pos x="456" y="22"/>
                </a:cxn>
                <a:cxn ang="0">
                  <a:pos x="446" y="21"/>
                </a:cxn>
                <a:cxn ang="0">
                  <a:pos x="439" y="23"/>
                </a:cxn>
                <a:cxn ang="0">
                  <a:pos x="440" y="27"/>
                </a:cxn>
                <a:cxn ang="0">
                  <a:pos x="444" y="35"/>
                </a:cxn>
                <a:cxn ang="0">
                  <a:pos x="443" y="46"/>
                </a:cxn>
                <a:cxn ang="0">
                  <a:pos x="433" y="52"/>
                </a:cxn>
                <a:cxn ang="0">
                  <a:pos x="426" y="52"/>
                </a:cxn>
                <a:cxn ang="0">
                  <a:pos x="424" y="47"/>
                </a:cxn>
                <a:cxn ang="0">
                  <a:pos x="417" y="25"/>
                </a:cxn>
                <a:cxn ang="0">
                  <a:pos x="399" y="10"/>
                </a:cxn>
                <a:cxn ang="0">
                  <a:pos x="395" y="10"/>
                </a:cxn>
              </a:cxnLst>
              <a:rect l="0" t="0" r="r" b="b"/>
              <a:pathLst>
                <a:path w="483" h="244">
                  <a:moveTo>
                    <a:pt x="395" y="10"/>
                  </a:moveTo>
                  <a:lnTo>
                    <a:pt x="395" y="13"/>
                  </a:lnTo>
                  <a:lnTo>
                    <a:pt x="395" y="16"/>
                  </a:lnTo>
                  <a:lnTo>
                    <a:pt x="397" y="19"/>
                  </a:lnTo>
                  <a:lnTo>
                    <a:pt x="399" y="23"/>
                  </a:lnTo>
                  <a:lnTo>
                    <a:pt x="408" y="32"/>
                  </a:lnTo>
                  <a:lnTo>
                    <a:pt x="410" y="37"/>
                  </a:lnTo>
                  <a:lnTo>
                    <a:pt x="413" y="45"/>
                  </a:lnTo>
                  <a:lnTo>
                    <a:pt x="412" y="52"/>
                  </a:lnTo>
                  <a:lnTo>
                    <a:pt x="411" y="55"/>
                  </a:lnTo>
                  <a:lnTo>
                    <a:pt x="407" y="62"/>
                  </a:lnTo>
                  <a:lnTo>
                    <a:pt x="404" y="66"/>
                  </a:lnTo>
                  <a:lnTo>
                    <a:pt x="393" y="76"/>
                  </a:lnTo>
                  <a:lnTo>
                    <a:pt x="380" y="86"/>
                  </a:lnTo>
                  <a:lnTo>
                    <a:pt x="373" y="91"/>
                  </a:lnTo>
                  <a:lnTo>
                    <a:pt x="323" y="108"/>
                  </a:lnTo>
                  <a:lnTo>
                    <a:pt x="304" y="112"/>
                  </a:lnTo>
                  <a:lnTo>
                    <a:pt x="293" y="111"/>
                  </a:lnTo>
                  <a:lnTo>
                    <a:pt x="268" y="105"/>
                  </a:lnTo>
                  <a:lnTo>
                    <a:pt x="266" y="104"/>
                  </a:lnTo>
                  <a:lnTo>
                    <a:pt x="264" y="104"/>
                  </a:lnTo>
                  <a:lnTo>
                    <a:pt x="260" y="104"/>
                  </a:lnTo>
                  <a:lnTo>
                    <a:pt x="259" y="103"/>
                  </a:lnTo>
                  <a:lnTo>
                    <a:pt x="258" y="103"/>
                  </a:lnTo>
                  <a:lnTo>
                    <a:pt x="257" y="102"/>
                  </a:lnTo>
                  <a:lnTo>
                    <a:pt x="256" y="100"/>
                  </a:lnTo>
                  <a:lnTo>
                    <a:pt x="256" y="98"/>
                  </a:lnTo>
                  <a:lnTo>
                    <a:pt x="252" y="86"/>
                  </a:lnTo>
                  <a:lnTo>
                    <a:pt x="250" y="84"/>
                  </a:lnTo>
                  <a:lnTo>
                    <a:pt x="247" y="81"/>
                  </a:lnTo>
                  <a:lnTo>
                    <a:pt x="244" y="79"/>
                  </a:lnTo>
                  <a:lnTo>
                    <a:pt x="235" y="75"/>
                  </a:lnTo>
                  <a:lnTo>
                    <a:pt x="231" y="75"/>
                  </a:lnTo>
                  <a:lnTo>
                    <a:pt x="222" y="75"/>
                  </a:lnTo>
                  <a:lnTo>
                    <a:pt x="217" y="75"/>
                  </a:lnTo>
                  <a:lnTo>
                    <a:pt x="214" y="76"/>
                  </a:lnTo>
                  <a:lnTo>
                    <a:pt x="206" y="81"/>
                  </a:lnTo>
                  <a:lnTo>
                    <a:pt x="204" y="84"/>
                  </a:lnTo>
                  <a:lnTo>
                    <a:pt x="202" y="87"/>
                  </a:lnTo>
                  <a:lnTo>
                    <a:pt x="199" y="90"/>
                  </a:lnTo>
                  <a:lnTo>
                    <a:pt x="198" y="92"/>
                  </a:lnTo>
                  <a:lnTo>
                    <a:pt x="194" y="92"/>
                  </a:lnTo>
                  <a:lnTo>
                    <a:pt x="190" y="92"/>
                  </a:lnTo>
                  <a:lnTo>
                    <a:pt x="189" y="91"/>
                  </a:lnTo>
                  <a:lnTo>
                    <a:pt x="188" y="89"/>
                  </a:lnTo>
                  <a:lnTo>
                    <a:pt x="187" y="86"/>
                  </a:lnTo>
                  <a:lnTo>
                    <a:pt x="181" y="60"/>
                  </a:lnTo>
                  <a:lnTo>
                    <a:pt x="177" y="45"/>
                  </a:lnTo>
                  <a:lnTo>
                    <a:pt x="172" y="41"/>
                  </a:lnTo>
                  <a:lnTo>
                    <a:pt x="126" y="5"/>
                  </a:lnTo>
                  <a:lnTo>
                    <a:pt x="117" y="1"/>
                  </a:lnTo>
                  <a:lnTo>
                    <a:pt x="114" y="0"/>
                  </a:lnTo>
                  <a:lnTo>
                    <a:pt x="108" y="0"/>
                  </a:lnTo>
                  <a:lnTo>
                    <a:pt x="98" y="3"/>
                  </a:lnTo>
                  <a:lnTo>
                    <a:pt x="91" y="4"/>
                  </a:lnTo>
                  <a:lnTo>
                    <a:pt x="65" y="12"/>
                  </a:lnTo>
                  <a:lnTo>
                    <a:pt x="54" y="17"/>
                  </a:lnTo>
                  <a:lnTo>
                    <a:pt x="49" y="21"/>
                  </a:lnTo>
                  <a:lnTo>
                    <a:pt x="35" y="36"/>
                  </a:lnTo>
                  <a:lnTo>
                    <a:pt x="17" y="66"/>
                  </a:lnTo>
                  <a:lnTo>
                    <a:pt x="11" y="80"/>
                  </a:lnTo>
                  <a:lnTo>
                    <a:pt x="4" y="109"/>
                  </a:lnTo>
                  <a:lnTo>
                    <a:pt x="2" y="119"/>
                  </a:lnTo>
                  <a:lnTo>
                    <a:pt x="2" y="123"/>
                  </a:lnTo>
                  <a:lnTo>
                    <a:pt x="1" y="127"/>
                  </a:lnTo>
                  <a:lnTo>
                    <a:pt x="0" y="139"/>
                  </a:lnTo>
                  <a:lnTo>
                    <a:pt x="1" y="144"/>
                  </a:lnTo>
                  <a:lnTo>
                    <a:pt x="3" y="149"/>
                  </a:lnTo>
                  <a:lnTo>
                    <a:pt x="6" y="154"/>
                  </a:lnTo>
                  <a:lnTo>
                    <a:pt x="24" y="176"/>
                  </a:lnTo>
                  <a:lnTo>
                    <a:pt x="71" y="220"/>
                  </a:lnTo>
                  <a:lnTo>
                    <a:pt x="81" y="225"/>
                  </a:lnTo>
                  <a:lnTo>
                    <a:pt x="110" y="238"/>
                  </a:lnTo>
                  <a:lnTo>
                    <a:pt x="127" y="243"/>
                  </a:lnTo>
                  <a:lnTo>
                    <a:pt x="144" y="244"/>
                  </a:lnTo>
                  <a:lnTo>
                    <a:pt x="153" y="243"/>
                  </a:lnTo>
                  <a:lnTo>
                    <a:pt x="162" y="241"/>
                  </a:lnTo>
                  <a:lnTo>
                    <a:pt x="176" y="235"/>
                  </a:lnTo>
                  <a:lnTo>
                    <a:pt x="178" y="233"/>
                  </a:lnTo>
                  <a:lnTo>
                    <a:pt x="180" y="231"/>
                  </a:lnTo>
                  <a:lnTo>
                    <a:pt x="183" y="223"/>
                  </a:lnTo>
                  <a:lnTo>
                    <a:pt x="184" y="222"/>
                  </a:lnTo>
                  <a:lnTo>
                    <a:pt x="186" y="221"/>
                  </a:lnTo>
                  <a:lnTo>
                    <a:pt x="187" y="221"/>
                  </a:lnTo>
                  <a:lnTo>
                    <a:pt x="188" y="221"/>
                  </a:lnTo>
                  <a:lnTo>
                    <a:pt x="195" y="226"/>
                  </a:lnTo>
                  <a:lnTo>
                    <a:pt x="199" y="227"/>
                  </a:lnTo>
                  <a:lnTo>
                    <a:pt x="203" y="227"/>
                  </a:lnTo>
                  <a:lnTo>
                    <a:pt x="228" y="221"/>
                  </a:lnTo>
                  <a:lnTo>
                    <a:pt x="237" y="217"/>
                  </a:lnTo>
                  <a:lnTo>
                    <a:pt x="244" y="210"/>
                  </a:lnTo>
                  <a:lnTo>
                    <a:pt x="247" y="204"/>
                  </a:lnTo>
                  <a:lnTo>
                    <a:pt x="247" y="202"/>
                  </a:lnTo>
                  <a:lnTo>
                    <a:pt x="246" y="195"/>
                  </a:lnTo>
                  <a:lnTo>
                    <a:pt x="247" y="194"/>
                  </a:lnTo>
                  <a:lnTo>
                    <a:pt x="248" y="193"/>
                  </a:lnTo>
                  <a:lnTo>
                    <a:pt x="251" y="193"/>
                  </a:lnTo>
                  <a:lnTo>
                    <a:pt x="262" y="197"/>
                  </a:lnTo>
                  <a:lnTo>
                    <a:pt x="268" y="198"/>
                  </a:lnTo>
                  <a:lnTo>
                    <a:pt x="284" y="197"/>
                  </a:lnTo>
                  <a:lnTo>
                    <a:pt x="287" y="196"/>
                  </a:lnTo>
                  <a:lnTo>
                    <a:pt x="296" y="196"/>
                  </a:lnTo>
                  <a:lnTo>
                    <a:pt x="298" y="197"/>
                  </a:lnTo>
                  <a:lnTo>
                    <a:pt x="298" y="199"/>
                  </a:lnTo>
                  <a:lnTo>
                    <a:pt x="297" y="204"/>
                  </a:lnTo>
                  <a:lnTo>
                    <a:pt x="297" y="215"/>
                  </a:lnTo>
                  <a:lnTo>
                    <a:pt x="298" y="221"/>
                  </a:lnTo>
                  <a:lnTo>
                    <a:pt x="299" y="223"/>
                  </a:lnTo>
                  <a:lnTo>
                    <a:pt x="300" y="225"/>
                  </a:lnTo>
                  <a:lnTo>
                    <a:pt x="303" y="228"/>
                  </a:lnTo>
                  <a:lnTo>
                    <a:pt x="307" y="229"/>
                  </a:lnTo>
                  <a:lnTo>
                    <a:pt x="312" y="230"/>
                  </a:lnTo>
                  <a:lnTo>
                    <a:pt x="333" y="232"/>
                  </a:lnTo>
                  <a:lnTo>
                    <a:pt x="341" y="232"/>
                  </a:lnTo>
                  <a:lnTo>
                    <a:pt x="350" y="231"/>
                  </a:lnTo>
                  <a:lnTo>
                    <a:pt x="359" y="227"/>
                  </a:lnTo>
                  <a:lnTo>
                    <a:pt x="401" y="201"/>
                  </a:lnTo>
                  <a:lnTo>
                    <a:pt x="406" y="197"/>
                  </a:lnTo>
                  <a:lnTo>
                    <a:pt x="410" y="192"/>
                  </a:lnTo>
                  <a:lnTo>
                    <a:pt x="414" y="185"/>
                  </a:lnTo>
                  <a:lnTo>
                    <a:pt x="422" y="154"/>
                  </a:lnTo>
                  <a:lnTo>
                    <a:pt x="423" y="147"/>
                  </a:lnTo>
                  <a:lnTo>
                    <a:pt x="427" y="136"/>
                  </a:lnTo>
                  <a:lnTo>
                    <a:pt x="429" y="134"/>
                  </a:lnTo>
                  <a:lnTo>
                    <a:pt x="431" y="133"/>
                  </a:lnTo>
                  <a:lnTo>
                    <a:pt x="440" y="128"/>
                  </a:lnTo>
                  <a:lnTo>
                    <a:pt x="463" y="115"/>
                  </a:lnTo>
                  <a:lnTo>
                    <a:pt x="467" y="112"/>
                  </a:lnTo>
                  <a:lnTo>
                    <a:pt x="475" y="104"/>
                  </a:lnTo>
                  <a:lnTo>
                    <a:pt x="478" y="100"/>
                  </a:lnTo>
                  <a:lnTo>
                    <a:pt x="480" y="96"/>
                  </a:lnTo>
                  <a:lnTo>
                    <a:pt x="482" y="90"/>
                  </a:lnTo>
                  <a:lnTo>
                    <a:pt x="483" y="84"/>
                  </a:lnTo>
                  <a:lnTo>
                    <a:pt x="483" y="56"/>
                  </a:lnTo>
                  <a:lnTo>
                    <a:pt x="483" y="51"/>
                  </a:lnTo>
                  <a:lnTo>
                    <a:pt x="482" y="49"/>
                  </a:lnTo>
                  <a:lnTo>
                    <a:pt x="481" y="48"/>
                  </a:lnTo>
                  <a:lnTo>
                    <a:pt x="475" y="42"/>
                  </a:lnTo>
                  <a:lnTo>
                    <a:pt x="461" y="26"/>
                  </a:lnTo>
                  <a:lnTo>
                    <a:pt x="458" y="23"/>
                  </a:lnTo>
                  <a:lnTo>
                    <a:pt x="456" y="22"/>
                  </a:lnTo>
                  <a:lnTo>
                    <a:pt x="454" y="21"/>
                  </a:lnTo>
                  <a:lnTo>
                    <a:pt x="451" y="21"/>
                  </a:lnTo>
                  <a:lnTo>
                    <a:pt x="446" y="21"/>
                  </a:lnTo>
                  <a:lnTo>
                    <a:pt x="442" y="21"/>
                  </a:lnTo>
                  <a:lnTo>
                    <a:pt x="440" y="22"/>
                  </a:lnTo>
                  <a:lnTo>
                    <a:pt x="439" y="23"/>
                  </a:lnTo>
                  <a:lnTo>
                    <a:pt x="439" y="24"/>
                  </a:lnTo>
                  <a:lnTo>
                    <a:pt x="439" y="26"/>
                  </a:lnTo>
                  <a:lnTo>
                    <a:pt x="440" y="27"/>
                  </a:lnTo>
                  <a:lnTo>
                    <a:pt x="441" y="30"/>
                  </a:lnTo>
                  <a:lnTo>
                    <a:pt x="444" y="33"/>
                  </a:lnTo>
                  <a:lnTo>
                    <a:pt x="444" y="35"/>
                  </a:lnTo>
                  <a:lnTo>
                    <a:pt x="445" y="37"/>
                  </a:lnTo>
                  <a:lnTo>
                    <a:pt x="444" y="43"/>
                  </a:lnTo>
                  <a:lnTo>
                    <a:pt x="443" y="46"/>
                  </a:lnTo>
                  <a:lnTo>
                    <a:pt x="441" y="48"/>
                  </a:lnTo>
                  <a:lnTo>
                    <a:pt x="438" y="50"/>
                  </a:lnTo>
                  <a:lnTo>
                    <a:pt x="433" y="52"/>
                  </a:lnTo>
                  <a:lnTo>
                    <a:pt x="429" y="53"/>
                  </a:lnTo>
                  <a:lnTo>
                    <a:pt x="427" y="53"/>
                  </a:lnTo>
                  <a:lnTo>
                    <a:pt x="426" y="52"/>
                  </a:lnTo>
                  <a:lnTo>
                    <a:pt x="425" y="51"/>
                  </a:lnTo>
                  <a:lnTo>
                    <a:pt x="424" y="50"/>
                  </a:lnTo>
                  <a:lnTo>
                    <a:pt x="424" y="47"/>
                  </a:lnTo>
                  <a:lnTo>
                    <a:pt x="425" y="43"/>
                  </a:lnTo>
                  <a:lnTo>
                    <a:pt x="424" y="40"/>
                  </a:lnTo>
                  <a:lnTo>
                    <a:pt x="417" y="25"/>
                  </a:lnTo>
                  <a:lnTo>
                    <a:pt x="413" y="17"/>
                  </a:lnTo>
                  <a:lnTo>
                    <a:pt x="409" y="14"/>
                  </a:lnTo>
                  <a:lnTo>
                    <a:pt x="399" y="10"/>
                  </a:lnTo>
                  <a:lnTo>
                    <a:pt x="398" y="10"/>
                  </a:lnTo>
                  <a:lnTo>
                    <a:pt x="397" y="10"/>
                  </a:lnTo>
                  <a:lnTo>
                    <a:pt x="395" y="10"/>
                  </a:lnTo>
                  <a:close/>
                </a:path>
              </a:pathLst>
            </a:custGeom>
            <a:solidFill>
              <a:srgbClr val="C1814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0" name="Freeform 21"/>
            <p:cNvSpPr>
              <a:spLocks/>
            </p:cNvSpPr>
            <p:nvPr/>
          </p:nvSpPr>
          <p:spPr bwMode="auto">
            <a:xfrm flipH="1">
              <a:off x="8240619" y="5086729"/>
              <a:ext cx="119236" cy="82472"/>
            </a:xfrm>
            <a:custGeom>
              <a:avLst/>
              <a:gdLst/>
              <a:ahLst/>
              <a:cxnLst>
                <a:cxn ang="0">
                  <a:pos x="43" y="1"/>
                </a:cxn>
                <a:cxn ang="0">
                  <a:pos x="20" y="7"/>
                </a:cxn>
                <a:cxn ang="0">
                  <a:pos x="12" y="10"/>
                </a:cxn>
                <a:cxn ang="0">
                  <a:pos x="7" y="13"/>
                </a:cxn>
                <a:cxn ang="0">
                  <a:pos x="3" y="17"/>
                </a:cxn>
                <a:cxn ang="0">
                  <a:pos x="1" y="19"/>
                </a:cxn>
                <a:cxn ang="0">
                  <a:pos x="0" y="21"/>
                </a:cxn>
                <a:cxn ang="0">
                  <a:pos x="0" y="23"/>
                </a:cxn>
                <a:cxn ang="0">
                  <a:pos x="0" y="25"/>
                </a:cxn>
                <a:cxn ang="0">
                  <a:pos x="0" y="27"/>
                </a:cxn>
                <a:cxn ang="0">
                  <a:pos x="3" y="30"/>
                </a:cxn>
                <a:cxn ang="0">
                  <a:pos x="14" y="38"/>
                </a:cxn>
                <a:cxn ang="0">
                  <a:pos x="45" y="67"/>
                </a:cxn>
                <a:cxn ang="0">
                  <a:pos x="61" y="79"/>
                </a:cxn>
                <a:cxn ang="0">
                  <a:pos x="66" y="82"/>
                </a:cxn>
                <a:cxn ang="0">
                  <a:pos x="68" y="83"/>
                </a:cxn>
                <a:cxn ang="0">
                  <a:pos x="70" y="83"/>
                </a:cxn>
                <a:cxn ang="0">
                  <a:pos x="72" y="82"/>
                </a:cxn>
                <a:cxn ang="0">
                  <a:pos x="74" y="81"/>
                </a:cxn>
                <a:cxn ang="0">
                  <a:pos x="76" y="80"/>
                </a:cxn>
                <a:cxn ang="0">
                  <a:pos x="78" y="79"/>
                </a:cxn>
                <a:cxn ang="0">
                  <a:pos x="80" y="76"/>
                </a:cxn>
                <a:cxn ang="0">
                  <a:pos x="91" y="62"/>
                </a:cxn>
                <a:cxn ang="0">
                  <a:pos x="94" y="59"/>
                </a:cxn>
                <a:cxn ang="0">
                  <a:pos x="97" y="58"/>
                </a:cxn>
                <a:cxn ang="0">
                  <a:pos x="109" y="53"/>
                </a:cxn>
                <a:cxn ang="0">
                  <a:pos x="112" y="53"/>
                </a:cxn>
                <a:cxn ang="0">
                  <a:pos x="116" y="51"/>
                </a:cxn>
                <a:cxn ang="0">
                  <a:pos x="118" y="50"/>
                </a:cxn>
                <a:cxn ang="0">
                  <a:pos x="120" y="48"/>
                </a:cxn>
                <a:cxn ang="0">
                  <a:pos x="120" y="47"/>
                </a:cxn>
                <a:cxn ang="0">
                  <a:pos x="118" y="44"/>
                </a:cxn>
                <a:cxn ang="0">
                  <a:pos x="109" y="37"/>
                </a:cxn>
                <a:cxn ang="0">
                  <a:pos x="85" y="14"/>
                </a:cxn>
                <a:cxn ang="0">
                  <a:pos x="72" y="5"/>
                </a:cxn>
                <a:cxn ang="0">
                  <a:pos x="65" y="1"/>
                </a:cxn>
                <a:cxn ang="0">
                  <a:pos x="59" y="0"/>
                </a:cxn>
                <a:cxn ang="0">
                  <a:pos x="43" y="1"/>
                </a:cxn>
              </a:cxnLst>
              <a:rect l="0" t="0" r="r" b="b"/>
              <a:pathLst>
                <a:path w="120" h="83">
                  <a:moveTo>
                    <a:pt x="43" y="1"/>
                  </a:moveTo>
                  <a:lnTo>
                    <a:pt x="20" y="7"/>
                  </a:lnTo>
                  <a:lnTo>
                    <a:pt x="12" y="10"/>
                  </a:lnTo>
                  <a:lnTo>
                    <a:pt x="7" y="13"/>
                  </a:lnTo>
                  <a:lnTo>
                    <a:pt x="3" y="17"/>
                  </a:lnTo>
                  <a:lnTo>
                    <a:pt x="1" y="19"/>
                  </a:lnTo>
                  <a:lnTo>
                    <a:pt x="0" y="21"/>
                  </a:lnTo>
                  <a:lnTo>
                    <a:pt x="0" y="23"/>
                  </a:lnTo>
                  <a:lnTo>
                    <a:pt x="0" y="25"/>
                  </a:lnTo>
                  <a:lnTo>
                    <a:pt x="0" y="27"/>
                  </a:lnTo>
                  <a:lnTo>
                    <a:pt x="3" y="30"/>
                  </a:lnTo>
                  <a:lnTo>
                    <a:pt x="14" y="38"/>
                  </a:lnTo>
                  <a:lnTo>
                    <a:pt x="45" y="67"/>
                  </a:lnTo>
                  <a:lnTo>
                    <a:pt x="61" y="79"/>
                  </a:lnTo>
                  <a:lnTo>
                    <a:pt x="66" y="82"/>
                  </a:lnTo>
                  <a:lnTo>
                    <a:pt x="68" y="83"/>
                  </a:lnTo>
                  <a:lnTo>
                    <a:pt x="70" y="83"/>
                  </a:lnTo>
                  <a:lnTo>
                    <a:pt x="72" y="82"/>
                  </a:lnTo>
                  <a:lnTo>
                    <a:pt x="74" y="81"/>
                  </a:lnTo>
                  <a:lnTo>
                    <a:pt x="76" y="80"/>
                  </a:lnTo>
                  <a:lnTo>
                    <a:pt x="78" y="79"/>
                  </a:lnTo>
                  <a:lnTo>
                    <a:pt x="80" y="76"/>
                  </a:lnTo>
                  <a:lnTo>
                    <a:pt x="91" y="62"/>
                  </a:lnTo>
                  <a:lnTo>
                    <a:pt x="94" y="59"/>
                  </a:lnTo>
                  <a:lnTo>
                    <a:pt x="97" y="58"/>
                  </a:lnTo>
                  <a:lnTo>
                    <a:pt x="109" y="53"/>
                  </a:lnTo>
                  <a:lnTo>
                    <a:pt x="112" y="53"/>
                  </a:lnTo>
                  <a:lnTo>
                    <a:pt x="116" y="51"/>
                  </a:lnTo>
                  <a:lnTo>
                    <a:pt x="118" y="50"/>
                  </a:lnTo>
                  <a:lnTo>
                    <a:pt x="120" y="48"/>
                  </a:lnTo>
                  <a:lnTo>
                    <a:pt x="120" y="47"/>
                  </a:lnTo>
                  <a:lnTo>
                    <a:pt x="118" y="44"/>
                  </a:lnTo>
                  <a:lnTo>
                    <a:pt x="109" y="37"/>
                  </a:lnTo>
                  <a:lnTo>
                    <a:pt x="85" y="14"/>
                  </a:lnTo>
                  <a:lnTo>
                    <a:pt x="72" y="5"/>
                  </a:lnTo>
                  <a:lnTo>
                    <a:pt x="65" y="1"/>
                  </a:lnTo>
                  <a:lnTo>
                    <a:pt x="59" y="0"/>
                  </a:lnTo>
                  <a:lnTo>
                    <a:pt x="43" y="1"/>
                  </a:lnTo>
                  <a:close/>
                </a:path>
              </a:pathLst>
            </a:custGeom>
            <a:solidFill>
              <a:srgbClr val="DFBE9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22"/>
            <p:cNvSpPr>
              <a:spLocks/>
            </p:cNvSpPr>
            <p:nvPr/>
          </p:nvSpPr>
          <p:spPr bwMode="auto">
            <a:xfrm flipH="1">
              <a:off x="8298250" y="5126474"/>
              <a:ext cx="94396" cy="157988"/>
            </a:xfrm>
            <a:custGeom>
              <a:avLst/>
              <a:gdLst/>
              <a:ahLst/>
              <a:cxnLst>
                <a:cxn ang="0">
                  <a:pos x="22" y="0"/>
                </a:cxn>
                <a:cxn ang="0">
                  <a:pos x="20" y="3"/>
                </a:cxn>
                <a:cxn ang="0">
                  <a:pos x="18" y="7"/>
                </a:cxn>
                <a:cxn ang="0">
                  <a:pos x="8" y="28"/>
                </a:cxn>
                <a:cxn ang="0">
                  <a:pos x="2" y="42"/>
                </a:cxn>
                <a:cxn ang="0">
                  <a:pos x="0" y="58"/>
                </a:cxn>
                <a:cxn ang="0">
                  <a:pos x="0" y="76"/>
                </a:cxn>
                <a:cxn ang="0">
                  <a:pos x="1" y="91"/>
                </a:cxn>
                <a:cxn ang="0">
                  <a:pos x="3" y="97"/>
                </a:cxn>
                <a:cxn ang="0">
                  <a:pos x="4" y="99"/>
                </a:cxn>
                <a:cxn ang="0">
                  <a:pos x="11" y="105"/>
                </a:cxn>
                <a:cxn ang="0">
                  <a:pos x="13" y="107"/>
                </a:cxn>
                <a:cxn ang="0">
                  <a:pos x="44" y="135"/>
                </a:cxn>
                <a:cxn ang="0">
                  <a:pos x="72" y="155"/>
                </a:cxn>
                <a:cxn ang="0">
                  <a:pos x="78" y="158"/>
                </a:cxn>
                <a:cxn ang="0">
                  <a:pos x="81" y="159"/>
                </a:cxn>
                <a:cxn ang="0">
                  <a:pos x="83" y="158"/>
                </a:cxn>
                <a:cxn ang="0">
                  <a:pos x="84" y="157"/>
                </a:cxn>
                <a:cxn ang="0">
                  <a:pos x="85" y="155"/>
                </a:cxn>
                <a:cxn ang="0">
                  <a:pos x="87" y="146"/>
                </a:cxn>
                <a:cxn ang="0">
                  <a:pos x="87" y="141"/>
                </a:cxn>
                <a:cxn ang="0">
                  <a:pos x="84" y="128"/>
                </a:cxn>
                <a:cxn ang="0">
                  <a:pos x="84" y="121"/>
                </a:cxn>
                <a:cxn ang="0">
                  <a:pos x="84" y="94"/>
                </a:cxn>
                <a:cxn ang="0">
                  <a:pos x="85" y="85"/>
                </a:cxn>
                <a:cxn ang="0">
                  <a:pos x="86" y="81"/>
                </a:cxn>
                <a:cxn ang="0">
                  <a:pos x="94" y="62"/>
                </a:cxn>
                <a:cxn ang="0">
                  <a:pos x="95" y="59"/>
                </a:cxn>
                <a:cxn ang="0">
                  <a:pos x="95" y="56"/>
                </a:cxn>
                <a:cxn ang="0">
                  <a:pos x="94" y="55"/>
                </a:cxn>
                <a:cxn ang="0">
                  <a:pos x="93" y="53"/>
                </a:cxn>
                <a:cxn ang="0">
                  <a:pos x="90" y="51"/>
                </a:cxn>
                <a:cxn ang="0">
                  <a:pos x="83" y="49"/>
                </a:cxn>
                <a:cxn ang="0">
                  <a:pos x="52" y="28"/>
                </a:cxn>
                <a:cxn ang="0">
                  <a:pos x="45" y="22"/>
                </a:cxn>
                <a:cxn ang="0">
                  <a:pos x="28" y="2"/>
                </a:cxn>
                <a:cxn ang="0">
                  <a:pos x="26" y="0"/>
                </a:cxn>
                <a:cxn ang="0">
                  <a:pos x="24" y="0"/>
                </a:cxn>
                <a:cxn ang="0">
                  <a:pos x="22" y="0"/>
                </a:cxn>
              </a:cxnLst>
              <a:rect l="0" t="0" r="r" b="b"/>
              <a:pathLst>
                <a:path w="95" h="159">
                  <a:moveTo>
                    <a:pt x="22" y="0"/>
                  </a:moveTo>
                  <a:lnTo>
                    <a:pt x="20" y="3"/>
                  </a:lnTo>
                  <a:lnTo>
                    <a:pt x="18" y="7"/>
                  </a:lnTo>
                  <a:lnTo>
                    <a:pt x="8" y="28"/>
                  </a:lnTo>
                  <a:lnTo>
                    <a:pt x="2" y="42"/>
                  </a:lnTo>
                  <a:lnTo>
                    <a:pt x="0" y="58"/>
                  </a:lnTo>
                  <a:lnTo>
                    <a:pt x="0" y="76"/>
                  </a:lnTo>
                  <a:lnTo>
                    <a:pt x="1" y="91"/>
                  </a:lnTo>
                  <a:lnTo>
                    <a:pt x="3" y="97"/>
                  </a:lnTo>
                  <a:lnTo>
                    <a:pt x="4" y="99"/>
                  </a:lnTo>
                  <a:lnTo>
                    <a:pt x="11" y="105"/>
                  </a:lnTo>
                  <a:lnTo>
                    <a:pt x="13" y="107"/>
                  </a:lnTo>
                  <a:lnTo>
                    <a:pt x="44" y="135"/>
                  </a:lnTo>
                  <a:lnTo>
                    <a:pt x="72" y="155"/>
                  </a:lnTo>
                  <a:lnTo>
                    <a:pt x="78" y="158"/>
                  </a:lnTo>
                  <a:lnTo>
                    <a:pt x="81" y="159"/>
                  </a:lnTo>
                  <a:lnTo>
                    <a:pt x="83" y="158"/>
                  </a:lnTo>
                  <a:lnTo>
                    <a:pt x="84" y="157"/>
                  </a:lnTo>
                  <a:lnTo>
                    <a:pt x="85" y="155"/>
                  </a:lnTo>
                  <a:lnTo>
                    <a:pt x="87" y="146"/>
                  </a:lnTo>
                  <a:lnTo>
                    <a:pt x="87" y="141"/>
                  </a:lnTo>
                  <a:lnTo>
                    <a:pt x="84" y="128"/>
                  </a:lnTo>
                  <a:lnTo>
                    <a:pt x="84" y="121"/>
                  </a:lnTo>
                  <a:lnTo>
                    <a:pt x="84" y="94"/>
                  </a:lnTo>
                  <a:lnTo>
                    <a:pt x="85" y="85"/>
                  </a:lnTo>
                  <a:lnTo>
                    <a:pt x="86" y="81"/>
                  </a:lnTo>
                  <a:lnTo>
                    <a:pt x="94" y="62"/>
                  </a:lnTo>
                  <a:lnTo>
                    <a:pt x="95" y="59"/>
                  </a:lnTo>
                  <a:lnTo>
                    <a:pt x="95" y="56"/>
                  </a:lnTo>
                  <a:lnTo>
                    <a:pt x="94" y="55"/>
                  </a:lnTo>
                  <a:lnTo>
                    <a:pt x="93" y="53"/>
                  </a:lnTo>
                  <a:lnTo>
                    <a:pt x="90" y="51"/>
                  </a:lnTo>
                  <a:lnTo>
                    <a:pt x="83" y="49"/>
                  </a:lnTo>
                  <a:lnTo>
                    <a:pt x="52" y="28"/>
                  </a:lnTo>
                  <a:lnTo>
                    <a:pt x="45" y="22"/>
                  </a:lnTo>
                  <a:lnTo>
                    <a:pt x="28" y="2"/>
                  </a:lnTo>
                  <a:lnTo>
                    <a:pt x="26" y="0"/>
                  </a:lnTo>
                  <a:lnTo>
                    <a:pt x="24" y="0"/>
                  </a:lnTo>
                  <a:lnTo>
                    <a:pt x="22" y="0"/>
                  </a:lnTo>
                  <a:close/>
                </a:path>
              </a:pathLst>
            </a:custGeom>
            <a:solidFill>
              <a:srgbClr val="DFBE9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2" name="Freeform 23"/>
            <p:cNvSpPr>
              <a:spLocks/>
            </p:cNvSpPr>
            <p:nvPr/>
          </p:nvSpPr>
          <p:spPr bwMode="auto">
            <a:xfrm flipH="1">
              <a:off x="8227702" y="5186092"/>
              <a:ext cx="73529" cy="115262"/>
            </a:xfrm>
            <a:custGeom>
              <a:avLst/>
              <a:gdLst/>
              <a:ahLst/>
              <a:cxnLst>
                <a:cxn ang="0">
                  <a:pos x="74" y="38"/>
                </a:cxn>
                <a:cxn ang="0">
                  <a:pos x="73" y="21"/>
                </a:cxn>
                <a:cxn ang="0">
                  <a:pos x="71" y="13"/>
                </a:cxn>
                <a:cxn ang="0">
                  <a:pos x="68" y="7"/>
                </a:cxn>
                <a:cxn ang="0">
                  <a:pos x="67" y="4"/>
                </a:cxn>
                <a:cxn ang="0">
                  <a:pos x="65" y="1"/>
                </a:cxn>
                <a:cxn ang="0">
                  <a:pos x="64" y="0"/>
                </a:cxn>
                <a:cxn ang="0">
                  <a:pos x="64" y="0"/>
                </a:cxn>
                <a:cxn ang="0">
                  <a:pos x="63" y="1"/>
                </a:cxn>
                <a:cxn ang="0">
                  <a:pos x="63" y="2"/>
                </a:cxn>
                <a:cxn ang="0">
                  <a:pos x="60" y="6"/>
                </a:cxn>
                <a:cxn ang="0">
                  <a:pos x="58" y="6"/>
                </a:cxn>
                <a:cxn ang="0">
                  <a:pos x="56" y="7"/>
                </a:cxn>
                <a:cxn ang="0">
                  <a:pos x="47" y="7"/>
                </a:cxn>
                <a:cxn ang="0">
                  <a:pos x="36" y="7"/>
                </a:cxn>
                <a:cxn ang="0">
                  <a:pos x="33" y="6"/>
                </a:cxn>
                <a:cxn ang="0">
                  <a:pos x="24" y="3"/>
                </a:cxn>
                <a:cxn ang="0">
                  <a:pos x="20" y="1"/>
                </a:cxn>
                <a:cxn ang="0">
                  <a:pos x="18" y="1"/>
                </a:cxn>
                <a:cxn ang="0">
                  <a:pos x="17" y="1"/>
                </a:cxn>
                <a:cxn ang="0">
                  <a:pos x="14" y="1"/>
                </a:cxn>
                <a:cxn ang="0">
                  <a:pos x="13" y="3"/>
                </a:cxn>
                <a:cxn ang="0">
                  <a:pos x="11" y="5"/>
                </a:cxn>
                <a:cxn ang="0">
                  <a:pos x="8" y="15"/>
                </a:cxn>
                <a:cxn ang="0">
                  <a:pos x="8" y="18"/>
                </a:cxn>
                <a:cxn ang="0">
                  <a:pos x="1" y="64"/>
                </a:cxn>
                <a:cxn ang="0">
                  <a:pos x="0" y="72"/>
                </a:cxn>
                <a:cxn ang="0">
                  <a:pos x="5" y="96"/>
                </a:cxn>
                <a:cxn ang="0">
                  <a:pos x="8" y="105"/>
                </a:cxn>
                <a:cxn ang="0">
                  <a:pos x="9" y="106"/>
                </a:cxn>
                <a:cxn ang="0">
                  <a:pos x="11" y="108"/>
                </a:cxn>
                <a:cxn ang="0">
                  <a:pos x="19" y="111"/>
                </a:cxn>
                <a:cxn ang="0">
                  <a:pos x="35" y="116"/>
                </a:cxn>
                <a:cxn ang="0">
                  <a:pos x="42" y="116"/>
                </a:cxn>
                <a:cxn ang="0">
                  <a:pos x="45" y="116"/>
                </a:cxn>
                <a:cxn ang="0">
                  <a:pos x="58" y="113"/>
                </a:cxn>
                <a:cxn ang="0">
                  <a:pos x="61" y="112"/>
                </a:cxn>
                <a:cxn ang="0">
                  <a:pos x="68" y="108"/>
                </a:cxn>
                <a:cxn ang="0">
                  <a:pos x="70" y="106"/>
                </a:cxn>
                <a:cxn ang="0">
                  <a:pos x="73" y="102"/>
                </a:cxn>
                <a:cxn ang="0">
                  <a:pos x="73" y="100"/>
                </a:cxn>
                <a:cxn ang="0">
                  <a:pos x="73" y="97"/>
                </a:cxn>
                <a:cxn ang="0">
                  <a:pos x="73" y="94"/>
                </a:cxn>
                <a:cxn ang="0">
                  <a:pos x="72" y="86"/>
                </a:cxn>
                <a:cxn ang="0">
                  <a:pos x="74" y="38"/>
                </a:cxn>
              </a:cxnLst>
              <a:rect l="0" t="0" r="r" b="b"/>
              <a:pathLst>
                <a:path w="74" h="116">
                  <a:moveTo>
                    <a:pt x="74" y="38"/>
                  </a:moveTo>
                  <a:lnTo>
                    <a:pt x="73" y="21"/>
                  </a:lnTo>
                  <a:lnTo>
                    <a:pt x="71" y="13"/>
                  </a:lnTo>
                  <a:lnTo>
                    <a:pt x="68" y="7"/>
                  </a:lnTo>
                  <a:lnTo>
                    <a:pt x="67" y="4"/>
                  </a:lnTo>
                  <a:lnTo>
                    <a:pt x="65" y="1"/>
                  </a:lnTo>
                  <a:lnTo>
                    <a:pt x="64" y="0"/>
                  </a:lnTo>
                  <a:lnTo>
                    <a:pt x="64" y="0"/>
                  </a:lnTo>
                  <a:lnTo>
                    <a:pt x="63" y="1"/>
                  </a:lnTo>
                  <a:lnTo>
                    <a:pt x="63" y="2"/>
                  </a:lnTo>
                  <a:lnTo>
                    <a:pt x="60" y="6"/>
                  </a:lnTo>
                  <a:lnTo>
                    <a:pt x="58" y="6"/>
                  </a:lnTo>
                  <a:lnTo>
                    <a:pt x="56" y="7"/>
                  </a:lnTo>
                  <a:lnTo>
                    <a:pt x="47" y="7"/>
                  </a:lnTo>
                  <a:lnTo>
                    <a:pt x="36" y="7"/>
                  </a:lnTo>
                  <a:lnTo>
                    <a:pt x="33" y="6"/>
                  </a:lnTo>
                  <a:lnTo>
                    <a:pt x="24" y="3"/>
                  </a:lnTo>
                  <a:lnTo>
                    <a:pt x="20" y="1"/>
                  </a:lnTo>
                  <a:lnTo>
                    <a:pt x="18" y="1"/>
                  </a:lnTo>
                  <a:lnTo>
                    <a:pt x="17" y="1"/>
                  </a:lnTo>
                  <a:lnTo>
                    <a:pt x="14" y="1"/>
                  </a:lnTo>
                  <a:lnTo>
                    <a:pt x="13" y="3"/>
                  </a:lnTo>
                  <a:lnTo>
                    <a:pt x="11" y="5"/>
                  </a:lnTo>
                  <a:lnTo>
                    <a:pt x="8" y="15"/>
                  </a:lnTo>
                  <a:lnTo>
                    <a:pt x="8" y="18"/>
                  </a:lnTo>
                  <a:lnTo>
                    <a:pt x="1" y="64"/>
                  </a:lnTo>
                  <a:lnTo>
                    <a:pt x="0" y="72"/>
                  </a:lnTo>
                  <a:lnTo>
                    <a:pt x="5" y="96"/>
                  </a:lnTo>
                  <a:lnTo>
                    <a:pt x="8" y="105"/>
                  </a:lnTo>
                  <a:lnTo>
                    <a:pt x="9" y="106"/>
                  </a:lnTo>
                  <a:lnTo>
                    <a:pt x="11" y="108"/>
                  </a:lnTo>
                  <a:lnTo>
                    <a:pt x="19" y="111"/>
                  </a:lnTo>
                  <a:lnTo>
                    <a:pt x="35" y="116"/>
                  </a:lnTo>
                  <a:lnTo>
                    <a:pt x="42" y="116"/>
                  </a:lnTo>
                  <a:lnTo>
                    <a:pt x="45" y="116"/>
                  </a:lnTo>
                  <a:lnTo>
                    <a:pt x="58" y="113"/>
                  </a:lnTo>
                  <a:lnTo>
                    <a:pt x="61" y="112"/>
                  </a:lnTo>
                  <a:lnTo>
                    <a:pt x="68" y="108"/>
                  </a:lnTo>
                  <a:lnTo>
                    <a:pt x="70" y="106"/>
                  </a:lnTo>
                  <a:lnTo>
                    <a:pt x="73" y="102"/>
                  </a:lnTo>
                  <a:lnTo>
                    <a:pt x="73" y="100"/>
                  </a:lnTo>
                  <a:lnTo>
                    <a:pt x="73" y="97"/>
                  </a:lnTo>
                  <a:lnTo>
                    <a:pt x="73" y="94"/>
                  </a:lnTo>
                  <a:lnTo>
                    <a:pt x="72" y="86"/>
                  </a:lnTo>
                  <a:lnTo>
                    <a:pt x="74" y="38"/>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3" name="Freeform 24"/>
            <p:cNvSpPr>
              <a:spLocks/>
            </p:cNvSpPr>
            <p:nvPr/>
          </p:nvSpPr>
          <p:spPr bwMode="auto">
            <a:xfrm flipH="1">
              <a:off x="8229690" y="5143366"/>
              <a:ext cx="45707" cy="38752"/>
            </a:xfrm>
            <a:custGeom>
              <a:avLst/>
              <a:gdLst/>
              <a:ahLst/>
              <a:cxnLst>
                <a:cxn ang="0">
                  <a:pos x="32" y="1"/>
                </a:cxn>
                <a:cxn ang="0">
                  <a:pos x="28" y="5"/>
                </a:cxn>
                <a:cxn ang="0">
                  <a:pos x="26" y="6"/>
                </a:cxn>
                <a:cxn ang="0">
                  <a:pos x="24" y="7"/>
                </a:cxn>
                <a:cxn ang="0">
                  <a:pos x="14" y="13"/>
                </a:cxn>
                <a:cxn ang="0">
                  <a:pos x="10" y="16"/>
                </a:cxn>
                <a:cxn ang="0">
                  <a:pos x="4" y="23"/>
                </a:cxn>
                <a:cxn ang="0">
                  <a:pos x="1" y="27"/>
                </a:cxn>
                <a:cxn ang="0">
                  <a:pos x="0" y="30"/>
                </a:cxn>
                <a:cxn ang="0">
                  <a:pos x="1" y="32"/>
                </a:cxn>
                <a:cxn ang="0">
                  <a:pos x="2" y="33"/>
                </a:cxn>
                <a:cxn ang="0">
                  <a:pos x="5" y="37"/>
                </a:cxn>
                <a:cxn ang="0">
                  <a:pos x="9" y="39"/>
                </a:cxn>
                <a:cxn ang="0">
                  <a:pos x="10" y="39"/>
                </a:cxn>
                <a:cxn ang="0">
                  <a:pos x="11" y="39"/>
                </a:cxn>
                <a:cxn ang="0">
                  <a:pos x="12" y="39"/>
                </a:cxn>
                <a:cxn ang="0">
                  <a:pos x="12" y="38"/>
                </a:cxn>
                <a:cxn ang="0">
                  <a:pos x="13" y="36"/>
                </a:cxn>
                <a:cxn ang="0">
                  <a:pos x="13" y="30"/>
                </a:cxn>
                <a:cxn ang="0">
                  <a:pos x="14" y="26"/>
                </a:cxn>
                <a:cxn ang="0">
                  <a:pos x="15" y="24"/>
                </a:cxn>
                <a:cxn ang="0">
                  <a:pos x="20" y="19"/>
                </a:cxn>
                <a:cxn ang="0">
                  <a:pos x="23" y="17"/>
                </a:cxn>
                <a:cxn ang="0">
                  <a:pos x="25" y="16"/>
                </a:cxn>
                <a:cxn ang="0">
                  <a:pos x="25" y="16"/>
                </a:cxn>
                <a:cxn ang="0">
                  <a:pos x="25" y="17"/>
                </a:cxn>
                <a:cxn ang="0">
                  <a:pos x="25" y="19"/>
                </a:cxn>
                <a:cxn ang="0">
                  <a:pos x="23" y="25"/>
                </a:cxn>
                <a:cxn ang="0">
                  <a:pos x="21" y="31"/>
                </a:cxn>
                <a:cxn ang="0">
                  <a:pos x="21" y="33"/>
                </a:cxn>
                <a:cxn ang="0">
                  <a:pos x="21" y="35"/>
                </a:cxn>
                <a:cxn ang="0">
                  <a:pos x="22" y="37"/>
                </a:cxn>
                <a:cxn ang="0">
                  <a:pos x="24" y="38"/>
                </a:cxn>
                <a:cxn ang="0">
                  <a:pos x="28" y="39"/>
                </a:cxn>
                <a:cxn ang="0">
                  <a:pos x="36" y="39"/>
                </a:cxn>
                <a:cxn ang="0">
                  <a:pos x="41" y="37"/>
                </a:cxn>
                <a:cxn ang="0">
                  <a:pos x="44" y="36"/>
                </a:cxn>
                <a:cxn ang="0">
                  <a:pos x="45" y="33"/>
                </a:cxn>
                <a:cxn ang="0">
                  <a:pos x="46" y="32"/>
                </a:cxn>
                <a:cxn ang="0">
                  <a:pos x="46" y="30"/>
                </a:cxn>
                <a:cxn ang="0">
                  <a:pos x="44" y="24"/>
                </a:cxn>
                <a:cxn ang="0">
                  <a:pos x="36" y="3"/>
                </a:cxn>
                <a:cxn ang="0">
                  <a:pos x="35" y="1"/>
                </a:cxn>
                <a:cxn ang="0">
                  <a:pos x="34" y="0"/>
                </a:cxn>
                <a:cxn ang="0">
                  <a:pos x="33" y="0"/>
                </a:cxn>
                <a:cxn ang="0">
                  <a:pos x="32" y="1"/>
                </a:cxn>
              </a:cxnLst>
              <a:rect l="0" t="0" r="r" b="b"/>
              <a:pathLst>
                <a:path w="46" h="39">
                  <a:moveTo>
                    <a:pt x="32" y="1"/>
                  </a:moveTo>
                  <a:lnTo>
                    <a:pt x="28" y="5"/>
                  </a:lnTo>
                  <a:lnTo>
                    <a:pt x="26" y="6"/>
                  </a:lnTo>
                  <a:lnTo>
                    <a:pt x="24" y="7"/>
                  </a:lnTo>
                  <a:lnTo>
                    <a:pt x="14" y="13"/>
                  </a:lnTo>
                  <a:lnTo>
                    <a:pt x="10" y="16"/>
                  </a:lnTo>
                  <a:lnTo>
                    <a:pt x="4" y="23"/>
                  </a:lnTo>
                  <a:lnTo>
                    <a:pt x="1" y="27"/>
                  </a:lnTo>
                  <a:lnTo>
                    <a:pt x="0" y="30"/>
                  </a:lnTo>
                  <a:lnTo>
                    <a:pt x="1" y="32"/>
                  </a:lnTo>
                  <a:lnTo>
                    <a:pt x="2" y="33"/>
                  </a:lnTo>
                  <a:lnTo>
                    <a:pt x="5" y="37"/>
                  </a:lnTo>
                  <a:lnTo>
                    <a:pt x="9" y="39"/>
                  </a:lnTo>
                  <a:lnTo>
                    <a:pt x="10" y="39"/>
                  </a:lnTo>
                  <a:lnTo>
                    <a:pt x="11" y="39"/>
                  </a:lnTo>
                  <a:lnTo>
                    <a:pt x="12" y="39"/>
                  </a:lnTo>
                  <a:lnTo>
                    <a:pt x="12" y="38"/>
                  </a:lnTo>
                  <a:lnTo>
                    <a:pt x="13" y="36"/>
                  </a:lnTo>
                  <a:lnTo>
                    <a:pt x="13" y="30"/>
                  </a:lnTo>
                  <a:lnTo>
                    <a:pt x="14" y="26"/>
                  </a:lnTo>
                  <a:lnTo>
                    <a:pt x="15" y="24"/>
                  </a:lnTo>
                  <a:lnTo>
                    <a:pt x="20" y="19"/>
                  </a:lnTo>
                  <a:lnTo>
                    <a:pt x="23" y="17"/>
                  </a:lnTo>
                  <a:lnTo>
                    <a:pt x="25" y="16"/>
                  </a:lnTo>
                  <a:lnTo>
                    <a:pt x="25" y="16"/>
                  </a:lnTo>
                  <a:lnTo>
                    <a:pt x="25" y="17"/>
                  </a:lnTo>
                  <a:lnTo>
                    <a:pt x="25" y="19"/>
                  </a:lnTo>
                  <a:lnTo>
                    <a:pt x="23" y="25"/>
                  </a:lnTo>
                  <a:lnTo>
                    <a:pt x="21" y="31"/>
                  </a:lnTo>
                  <a:lnTo>
                    <a:pt x="21" y="33"/>
                  </a:lnTo>
                  <a:lnTo>
                    <a:pt x="21" y="35"/>
                  </a:lnTo>
                  <a:lnTo>
                    <a:pt x="22" y="37"/>
                  </a:lnTo>
                  <a:lnTo>
                    <a:pt x="24" y="38"/>
                  </a:lnTo>
                  <a:lnTo>
                    <a:pt x="28" y="39"/>
                  </a:lnTo>
                  <a:lnTo>
                    <a:pt x="36" y="39"/>
                  </a:lnTo>
                  <a:lnTo>
                    <a:pt x="41" y="37"/>
                  </a:lnTo>
                  <a:lnTo>
                    <a:pt x="44" y="36"/>
                  </a:lnTo>
                  <a:lnTo>
                    <a:pt x="45" y="33"/>
                  </a:lnTo>
                  <a:lnTo>
                    <a:pt x="46" y="32"/>
                  </a:lnTo>
                  <a:lnTo>
                    <a:pt x="46" y="30"/>
                  </a:lnTo>
                  <a:lnTo>
                    <a:pt x="44" y="24"/>
                  </a:lnTo>
                  <a:lnTo>
                    <a:pt x="36" y="3"/>
                  </a:lnTo>
                  <a:lnTo>
                    <a:pt x="35" y="1"/>
                  </a:lnTo>
                  <a:lnTo>
                    <a:pt x="34" y="0"/>
                  </a:lnTo>
                  <a:lnTo>
                    <a:pt x="33" y="0"/>
                  </a:lnTo>
                  <a:lnTo>
                    <a:pt x="32" y="1"/>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 name="Freeform 25"/>
            <p:cNvSpPr>
              <a:spLocks/>
            </p:cNvSpPr>
            <p:nvPr/>
          </p:nvSpPr>
          <p:spPr bwMode="auto">
            <a:xfrm flipH="1">
              <a:off x="8159141" y="5163239"/>
              <a:ext cx="63593" cy="123211"/>
            </a:xfrm>
            <a:custGeom>
              <a:avLst/>
              <a:gdLst/>
              <a:ahLst/>
              <a:cxnLst>
                <a:cxn ang="0">
                  <a:pos x="60" y="13"/>
                </a:cxn>
                <a:cxn ang="0">
                  <a:pos x="59" y="12"/>
                </a:cxn>
                <a:cxn ang="0">
                  <a:pos x="57" y="13"/>
                </a:cxn>
                <a:cxn ang="0">
                  <a:pos x="55" y="13"/>
                </a:cxn>
                <a:cxn ang="0">
                  <a:pos x="53" y="15"/>
                </a:cxn>
                <a:cxn ang="0">
                  <a:pos x="48" y="17"/>
                </a:cxn>
                <a:cxn ang="0">
                  <a:pos x="46" y="18"/>
                </a:cxn>
                <a:cxn ang="0">
                  <a:pos x="44" y="18"/>
                </a:cxn>
                <a:cxn ang="0">
                  <a:pos x="40" y="18"/>
                </a:cxn>
                <a:cxn ang="0">
                  <a:pos x="36" y="16"/>
                </a:cxn>
                <a:cxn ang="0">
                  <a:pos x="29" y="11"/>
                </a:cxn>
                <a:cxn ang="0">
                  <a:pos x="25" y="8"/>
                </a:cxn>
                <a:cxn ang="0">
                  <a:pos x="21" y="2"/>
                </a:cxn>
                <a:cxn ang="0">
                  <a:pos x="20" y="0"/>
                </a:cxn>
                <a:cxn ang="0">
                  <a:pos x="19" y="0"/>
                </a:cxn>
                <a:cxn ang="0">
                  <a:pos x="18" y="0"/>
                </a:cxn>
                <a:cxn ang="0">
                  <a:pos x="17" y="2"/>
                </a:cxn>
                <a:cxn ang="0">
                  <a:pos x="16" y="4"/>
                </a:cxn>
                <a:cxn ang="0">
                  <a:pos x="13" y="24"/>
                </a:cxn>
                <a:cxn ang="0">
                  <a:pos x="4" y="52"/>
                </a:cxn>
                <a:cxn ang="0">
                  <a:pos x="0" y="89"/>
                </a:cxn>
                <a:cxn ang="0">
                  <a:pos x="0" y="106"/>
                </a:cxn>
                <a:cxn ang="0">
                  <a:pos x="0" y="109"/>
                </a:cxn>
                <a:cxn ang="0">
                  <a:pos x="0" y="111"/>
                </a:cxn>
                <a:cxn ang="0">
                  <a:pos x="1" y="112"/>
                </a:cxn>
                <a:cxn ang="0">
                  <a:pos x="3" y="116"/>
                </a:cxn>
                <a:cxn ang="0">
                  <a:pos x="10" y="120"/>
                </a:cxn>
                <a:cxn ang="0">
                  <a:pos x="23" y="124"/>
                </a:cxn>
                <a:cxn ang="0">
                  <a:pos x="29" y="124"/>
                </a:cxn>
                <a:cxn ang="0">
                  <a:pos x="35" y="123"/>
                </a:cxn>
                <a:cxn ang="0">
                  <a:pos x="41" y="120"/>
                </a:cxn>
                <a:cxn ang="0">
                  <a:pos x="47" y="116"/>
                </a:cxn>
                <a:cxn ang="0">
                  <a:pos x="49" y="113"/>
                </a:cxn>
                <a:cxn ang="0">
                  <a:pos x="51" y="110"/>
                </a:cxn>
                <a:cxn ang="0">
                  <a:pos x="52" y="107"/>
                </a:cxn>
                <a:cxn ang="0">
                  <a:pos x="52" y="103"/>
                </a:cxn>
                <a:cxn ang="0">
                  <a:pos x="52" y="74"/>
                </a:cxn>
                <a:cxn ang="0">
                  <a:pos x="59" y="44"/>
                </a:cxn>
                <a:cxn ang="0">
                  <a:pos x="61" y="39"/>
                </a:cxn>
                <a:cxn ang="0">
                  <a:pos x="63" y="29"/>
                </a:cxn>
                <a:cxn ang="0">
                  <a:pos x="64" y="18"/>
                </a:cxn>
                <a:cxn ang="0">
                  <a:pos x="62" y="14"/>
                </a:cxn>
                <a:cxn ang="0">
                  <a:pos x="60" y="13"/>
                </a:cxn>
              </a:cxnLst>
              <a:rect l="0" t="0" r="r" b="b"/>
              <a:pathLst>
                <a:path w="64" h="124">
                  <a:moveTo>
                    <a:pt x="60" y="13"/>
                  </a:moveTo>
                  <a:lnTo>
                    <a:pt x="59" y="12"/>
                  </a:lnTo>
                  <a:lnTo>
                    <a:pt x="57" y="13"/>
                  </a:lnTo>
                  <a:lnTo>
                    <a:pt x="55" y="13"/>
                  </a:lnTo>
                  <a:lnTo>
                    <a:pt x="53" y="15"/>
                  </a:lnTo>
                  <a:lnTo>
                    <a:pt x="48" y="17"/>
                  </a:lnTo>
                  <a:lnTo>
                    <a:pt x="46" y="18"/>
                  </a:lnTo>
                  <a:lnTo>
                    <a:pt x="44" y="18"/>
                  </a:lnTo>
                  <a:lnTo>
                    <a:pt x="40" y="18"/>
                  </a:lnTo>
                  <a:lnTo>
                    <a:pt x="36" y="16"/>
                  </a:lnTo>
                  <a:lnTo>
                    <a:pt x="29" y="11"/>
                  </a:lnTo>
                  <a:lnTo>
                    <a:pt x="25" y="8"/>
                  </a:lnTo>
                  <a:lnTo>
                    <a:pt x="21" y="2"/>
                  </a:lnTo>
                  <a:lnTo>
                    <a:pt x="20" y="0"/>
                  </a:lnTo>
                  <a:lnTo>
                    <a:pt x="19" y="0"/>
                  </a:lnTo>
                  <a:lnTo>
                    <a:pt x="18" y="0"/>
                  </a:lnTo>
                  <a:lnTo>
                    <a:pt x="17" y="2"/>
                  </a:lnTo>
                  <a:lnTo>
                    <a:pt x="16" y="4"/>
                  </a:lnTo>
                  <a:lnTo>
                    <a:pt x="13" y="24"/>
                  </a:lnTo>
                  <a:lnTo>
                    <a:pt x="4" y="52"/>
                  </a:lnTo>
                  <a:lnTo>
                    <a:pt x="0" y="89"/>
                  </a:lnTo>
                  <a:lnTo>
                    <a:pt x="0" y="106"/>
                  </a:lnTo>
                  <a:lnTo>
                    <a:pt x="0" y="109"/>
                  </a:lnTo>
                  <a:lnTo>
                    <a:pt x="0" y="111"/>
                  </a:lnTo>
                  <a:lnTo>
                    <a:pt x="1" y="112"/>
                  </a:lnTo>
                  <a:lnTo>
                    <a:pt x="3" y="116"/>
                  </a:lnTo>
                  <a:lnTo>
                    <a:pt x="10" y="120"/>
                  </a:lnTo>
                  <a:lnTo>
                    <a:pt x="23" y="124"/>
                  </a:lnTo>
                  <a:lnTo>
                    <a:pt x="29" y="124"/>
                  </a:lnTo>
                  <a:lnTo>
                    <a:pt x="35" y="123"/>
                  </a:lnTo>
                  <a:lnTo>
                    <a:pt x="41" y="120"/>
                  </a:lnTo>
                  <a:lnTo>
                    <a:pt x="47" y="116"/>
                  </a:lnTo>
                  <a:lnTo>
                    <a:pt x="49" y="113"/>
                  </a:lnTo>
                  <a:lnTo>
                    <a:pt x="51" y="110"/>
                  </a:lnTo>
                  <a:lnTo>
                    <a:pt x="52" y="107"/>
                  </a:lnTo>
                  <a:lnTo>
                    <a:pt x="52" y="103"/>
                  </a:lnTo>
                  <a:lnTo>
                    <a:pt x="52" y="74"/>
                  </a:lnTo>
                  <a:lnTo>
                    <a:pt x="59" y="44"/>
                  </a:lnTo>
                  <a:lnTo>
                    <a:pt x="61" y="39"/>
                  </a:lnTo>
                  <a:lnTo>
                    <a:pt x="63" y="29"/>
                  </a:lnTo>
                  <a:lnTo>
                    <a:pt x="64" y="18"/>
                  </a:lnTo>
                  <a:lnTo>
                    <a:pt x="62" y="14"/>
                  </a:lnTo>
                  <a:lnTo>
                    <a:pt x="60" y="13"/>
                  </a:lnTo>
                  <a:close/>
                </a:path>
              </a:pathLst>
            </a:custGeom>
            <a:solidFill>
              <a:srgbClr val="DFBE9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 name="Freeform 26"/>
            <p:cNvSpPr>
              <a:spLocks/>
            </p:cNvSpPr>
            <p:nvPr/>
          </p:nvSpPr>
          <p:spPr bwMode="auto">
            <a:xfrm flipH="1">
              <a:off x="8162122" y="5156283"/>
              <a:ext cx="30803" cy="16892"/>
            </a:xfrm>
            <a:custGeom>
              <a:avLst/>
              <a:gdLst/>
              <a:ahLst/>
              <a:cxnLst>
                <a:cxn ang="0">
                  <a:pos x="31" y="8"/>
                </a:cxn>
                <a:cxn ang="0">
                  <a:pos x="31" y="7"/>
                </a:cxn>
                <a:cxn ang="0">
                  <a:pos x="30" y="6"/>
                </a:cxn>
                <a:cxn ang="0">
                  <a:pos x="29" y="5"/>
                </a:cxn>
                <a:cxn ang="0">
                  <a:pos x="25" y="3"/>
                </a:cxn>
                <a:cxn ang="0">
                  <a:pos x="17" y="1"/>
                </a:cxn>
                <a:cxn ang="0">
                  <a:pos x="14" y="0"/>
                </a:cxn>
                <a:cxn ang="0">
                  <a:pos x="5" y="1"/>
                </a:cxn>
                <a:cxn ang="0">
                  <a:pos x="1" y="2"/>
                </a:cxn>
                <a:cxn ang="0">
                  <a:pos x="0" y="2"/>
                </a:cxn>
                <a:cxn ang="0">
                  <a:pos x="0" y="3"/>
                </a:cxn>
                <a:cxn ang="0">
                  <a:pos x="0" y="6"/>
                </a:cxn>
                <a:cxn ang="0">
                  <a:pos x="2" y="9"/>
                </a:cxn>
                <a:cxn ang="0">
                  <a:pos x="5" y="12"/>
                </a:cxn>
                <a:cxn ang="0">
                  <a:pos x="8" y="14"/>
                </a:cxn>
                <a:cxn ang="0">
                  <a:pos x="10" y="15"/>
                </a:cxn>
                <a:cxn ang="0">
                  <a:pos x="17" y="17"/>
                </a:cxn>
                <a:cxn ang="0">
                  <a:pos x="23" y="17"/>
                </a:cxn>
                <a:cxn ang="0">
                  <a:pos x="26" y="16"/>
                </a:cxn>
                <a:cxn ang="0">
                  <a:pos x="29" y="14"/>
                </a:cxn>
                <a:cxn ang="0">
                  <a:pos x="31" y="8"/>
                </a:cxn>
              </a:cxnLst>
              <a:rect l="0" t="0" r="r" b="b"/>
              <a:pathLst>
                <a:path w="31" h="17">
                  <a:moveTo>
                    <a:pt x="31" y="8"/>
                  </a:moveTo>
                  <a:lnTo>
                    <a:pt x="31" y="7"/>
                  </a:lnTo>
                  <a:lnTo>
                    <a:pt x="30" y="6"/>
                  </a:lnTo>
                  <a:lnTo>
                    <a:pt x="29" y="5"/>
                  </a:lnTo>
                  <a:lnTo>
                    <a:pt x="25" y="3"/>
                  </a:lnTo>
                  <a:lnTo>
                    <a:pt x="17" y="1"/>
                  </a:lnTo>
                  <a:lnTo>
                    <a:pt x="14" y="0"/>
                  </a:lnTo>
                  <a:lnTo>
                    <a:pt x="5" y="1"/>
                  </a:lnTo>
                  <a:lnTo>
                    <a:pt x="1" y="2"/>
                  </a:lnTo>
                  <a:lnTo>
                    <a:pt x="0" y="2"/>
                  </a:lnTo>
                  <a:lnTo>
                    <a:pt x="0" y="3"/>
                  </a:lnTo>
                  <a:lnTo>
                    <a:pt x="0" y="6"/>
                  </a:lnTo>
                  <a:lnTo>
                    <a:pt x="2" y="9"/>
                  </a:lnTo>
                  <a:lnTo>
                    <a:pt x="5" y="12"/>
                  </a:lnTo>
                  <a:lnTo>
                    <a:pt x="8" y="14"/>
                  </a:lnTo>
                  <a:lnTo>
                    <a:pt x="10" y="15"/>
                  </a:lnTo>
                  <a:lnTo>
                    <a:pt x="17" y="17"/>
                  </a:lnTo>
                  <a:lnTo>
                    <a:pt x="23" y="17"/>
                  </a:lnTo>
                  <a:lnTo>
                    <a:pt x="26" y="16"/>
                  </a:lnTo>
                  <a:lnTo>
                    <a:pt x="29" y="14"/>
                  </a:lnTo>
                  <a:lnTo>
                    <a:pt x="31" y="8"/>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 name="Freeform 27"/>
            <p:cNvSpPr>
              <a:spLocks/>
            </p:cNvSpPr>
            <p:nvPr/>
          </p:nvSpPr>
          <p:spPr bwMode="auto">
            <a:xfrm flipH="1">
              <a:off x="7984261" y="5143366"/>
              <a:ext cx="106319" cy="61605"/>
            </a:xfrm>
            <a:custGeom>
              <a:avLst/>
              <a:gdLst/>
              <a:ahLst/>
              <a:cxnLst>
                <a:cxn ang="0">
                  <a:pos x="100" y="0"/>
                </a:cxn>
                <a:cxn ang="0">
                  <a:pos x="99" y="0"/>
                </a:cxn>
                <a:cxn ang="0">
                  <a:pos x="99" y="1"/>
                </a:cxn>
                <a:cxn ang="0">
                  <a:pos x="98" y="2"/>
                </a:cxn>
                <a:cxn ang="0">
                  <a:pos x="97" y="3"/>
                </a:cxn>
                <a:cxn ang="0">
                  <a:pos x="57" y="30"/>
                </a:cxn>
                <a:cxn ang="0">
                  <a:pos x="39" y="36"/>
                </a:cxn>
                <a:cxn ang="0">
                  <a:pos x="3" y="42"/>
                </a:cxn>
                <a:cxn ang="0">
                  <a:pos x="1" y="43"/>
                </a:cxn>
                <a:cxn ang="0">
                  <a:pos x="0" y="44"/>
                </a:cxn>
                <a:cxn ang="0">
                  <a:pos x="1" y="45"/>
                </a:cxn>
                <a:cxn ang="0">
                  <a:pos x="5" y="49"/>
                </a:cxn>
                <a:cxn ang="0">
                  <a:pos x="16" y="56"/>
                </a:cxn>
                <a:cxn ang="0">
                  <a:pos x="22" y="59"/>
                </a:cxn>
                <a:cxn ang="0">
                  <a:pos x="35" y="62"/>
                </a:cxn>
                <a:cxn ang="0">
                  <a:pos x="42" y="62"/>
                </a:cxn>
                <a:cxn ang="0">
                  <a:pos x="55" y="61"/>
                </a:cxn>
                <a:cxn ang="0">
                  <a:pos x="83" y="52"/>
                </a:cxn>
                <a:cxn ang="0">
                  <a:pos x="97" y="44"/>
                </a:cxn>
                <a:cxn ang="0">
                  <a:pos x="102" y="40"/>
                </a:cxn>
                <a:cxn ang="0">
                  <a:pos x="105" y="36"/>
                </a:cxn>
                <a:cxn ang="0">
                  <a:pos x="107" y="31"/>
                </a:cxn>
                <a:cxn ang="0">
                  <a:pos x="107" y="28"/>
                </a:cxn>
                <a:cxn ang="0">
                  <a:pos x="107" y="24"/>
                </a:cxn>
                <a:cxn ang="0">
                  <a:pos x="104" y="10"/>
                </a:cxn>
                <a:cxn ang="0">
                  <a:pos x="101" y="1"/>
                </a:cxn>
                <a:cxn ang="0">
                  <a:pos x="100" y="0"/>
                </a:cxn>
              </a:cxnLst>
              <a:rect l="0" t="0" r="r" b="b"/>
              <a:pathLst>
                <a:path w="107" h="62">
                  <a:moveTo>
                    <a:pt x="100" y="0"/>
                  </a:moveTo>
                  <a:lnTo>
                    <a:pt x="99" y="0"/>
                  </a:lnTo>
                  <a:lnTo>
                    <a:pt x="99" y="1"/>
                  </a:lnTo>
                  <a:lnTo>
                    <a:pt x="98" y="2"/>
                  </a:lnTo>
                  <a:lnTo>
                    <a:pt x="97" y="3"/>
                  </a:lnTo>
                  <a:lnTo>
                    <a:pt x="57" y="30"/>
                  </a:lnTo>
                  <a:lnTo>
                    <a:pt x="39" y="36"/>
                  </a:lnTo>
                  <a:lnTo>
                    <a:pt x="3" y="42"/>
                  </a:lnTo>
                  <a:lnTo>
                    <a:pt x="1" y="43"/>
                  </a:lnTo>
                  <a:lnTo>
                    <a:pt x="0" y="44"/>
                  </a:lnTo>
                  <a:lnTo>
                    <a:pt x="1" y="45"/>
                  </a:lnTo>
                  <a:lnTo>
                    <a:pt x="5" y="49"/>
                  </a:lnTo>
                  <a:lnTo>
                    <a:pt x="16" y="56"/>
                  </a:lnTo>
                  <a:lnTo>
                    <a:pt x="22" y="59"/>
                  </a:lnTo>
                  <a:lnTo>
                    <a:pt x="35" y="62"/>
                  </a:lnTo>
                  <a:lnTo>
                    <a:pt x="42" y="62"/>
                  </a:lnTo>
                  <a:lnTo>
                    <a:pt x="55" y="61"/>
                  </a:lnTo>
                  <a:lnTo>
                    <a:pt x="83" y="52"/>
                  </a:lnTo>
                  <a:lnTo>
                    <a:pt x="97" y="44"/>
                  </a:lnTo>
                  <a:lnTo>
                    <a:pt x="102" y="40"/>
                  </a:lnTo>
                  <a:lnTo>
                    <a:pt x="105" y="36"/>
                  </a:lnTo>
                  <a:lnTo>
                    <a:pt x="107" y="31"/>
                  </a:lnTo>
                  <a:lnTo>
                    <a:pt x="107" y="28"/>
                  </a:lnTo>
                  <a:lnTo>
                    <a:pt x="107" y="24"/>
                  </a:lnTo>
                  <a:lnTo>
                    <a:pt x="104" y="10"/>
                  </a:lnTo>
                  <a:lnTo>
                    <a:pt x="101" y="1"/>
                  </a:lnTo>
                  <a:lnTo>
                    <a:pt x="100" y="0"/>
                  </a:lnTo>
                  <a:close/>
                </a:path>
              </a:pathLst>
            </a:custGeom>
            <a:solidFill>
              <a:srgbClr val="DFBE9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 name="Freeform 28"/>
            <p:cNvSpPr>
              <a:spLocks/>
            </p:cNvSpPr>
            <p:nvPr/>
          </p:nvSpPr>
          <p:spPr bwMode="auto">
            <a:xfrm flipH="1">
              <a:off x="8070708" y="5188080"/>
              <a:ext cx="31796" cy="107313"/>
            </a:xfrm>
            <a:custGeom>
              <a:avLst/>
              <a:gdLst/>
              <a:ahLst/>
              <a:cxnLst>
                <a:cxn ang="0">
                  <a:pos x="28" y="18"/>
                </a:cxn>
                <a:cxn ang="0">
                  <a:pos x="28" y="17"/>
                </a:cxn>
                <a:cxn ang="0">
                  <a:pos x="26" y="16"/>
                </a:cxn>
                <a:cxn ang="0">
                  <a:pos x="25" y="16"/>
                </a:cxn>
                <a:cxn ang="0">
                  <a:pos x="22" y="17"/>
                </a:cxn>
                <a:cxn ang="0">
                  <a:pos x="21" y="17"/>
                </a:cxn>
                <a:cxn ang="0">
                  <a:pos x="19" y="16"/>
                </a:cxn>
                <a:cxn ang="0">
                  <a:pos x="17" y="15"/>
                </a:cxn>
                <a:cxn ang="0">
                  <a:pos x="16" y="11"/>
                </a:cxn>
                <a:cxn ang="0">
                  <a:pos x="10" y="2"/>
                </a:cxn>
                <a:cxn ang="0">
                  <a:pos x="9" y="1"/>
                </a:cxn>
                <a:cxn ang="0">
                  <a:pos x="8" y="0"/>
                </a:cxn>
                <a:cxn ang="0">
                  <a:pos x="8" y="0"/>
                </a:cxn>
                <a:cxn ang="0">
                  <a:pos x="7" y="1"/>
                </a:cxn>
                <a:cxn ang="0">
                  <a:pos x="6" y="2"/>
                </a:cxn>
                <a:cxn ang="0">
                  <a:pos x="5" y="4"/>
                </a:cxn>
                <a:cxn ang="0">
                  <a:pos x="0" y="68"/>
                </a:cxn>
                <a:cxn ang="0">
                  <a:pos x="0" y="96"/>
                </a:cxn>
                <a:cxn ang="0">
                  <a:pos x="1" y="103"/>
                </a:cxn>
                <a:cxn ang="0">
                  <a:pos x="2" y="104"/>
                </a:cxn>
                <a:cxn ang="0">
                  <a:pos x="5" y="104"/>
                </a:cxn>
                <a:cxn ang="0">
                  <a:pos x="9" y="105"/>
                </a:cxn>
                <a:cxn ang="0">
                  <a:pos x="15" y="107"/>
                </a:cxn>
                <a:cxn ang="0">
                  <a:pos x="20" y="108"/>
                </a:cxn>
                <a:cxn ang="0">
                  <a:pos x="26" y="107"/>
                </a:cxn>
                <a:cxn ang="0">
                  <a:pos x="29" y="105"/>
                </a:cxn>
                <a:cxn ang="0">
                  <a:pos x="30" y="104"/>
                </a:cxn>
                <a:cxn ang="0">
                  <a:pos x="31" y="103"/>
                </a:cxn>
                <a:cxn ang="0">
                  <a:pos x="31" y="101"/>
                </a:cxn>
                <a:cxn ang="0">
                  <a:pos x="32" y="99"/>
                </a:cxn>
                <a:cxn ang="0">
                  <a:pos x="32" y="92"/>
                </a:cxn>
                <a:cxn ang="0">
                  <a:pos x="29" y="64"/>
                </a:cxn>
                <a:cxn ang="0">
                  <a:pos x="29" y="24"/>
                </a:cxn>
                <a:cxn ang="0">
                  <a:pos x="28" y="18"/>
                </a:cxn>
              </a:cxnLst>
              <a:rect l="0" t="0" r="r" b="b"/>
              <a:pathLst>
                <a:path w="32" h="108">
                  <a:moveTo>
                    <a:pt x="28" y="18"/>
                  </a:moveTo>
                  <a:lnTo>
                    <a:pt x="28" y="17"/>
                  </a:lnTo>
                  <a:lnTo>
                    <a:pt x="26" y="16"/>
                  </a:lnTo>
                  <a:lnTo>
                    <a:pt x="25" y="16"/>
                  </a:lnTo>
                  <a:lnTo>
                    <a:pt x="22" y="17"/>
                  </a:lnTo>
                  <a:lnTo>
                    <a:pt x="21" y="17"/>
                  </a:lnTo>
                  <a:lnTo>
                    <a:pt x="19" y="16"/>
                  </a:lnTo>
                  <a:lnTo>
                    <a:pt x="17" y="15"/>
                  </a:lnTo>
                  <a:lnTo>
                    <a:pt x="16" y="11"/>
                  </a:lnTo>
                  <a:lnTo>
                    <a:pt x="10" y="2"/>
                  </a:lnTo>
                  <a:lnTo>
                    <a:pt x="9" y="1"/>
                  </a:lnTo>
                  <a:lnTo>
                    <a:pt x="8" y="0"/>
                  </a:lnTo>
                  <a:lnTo>
                    <a:pt x="8" y="0"/>
                  </a:lnTo>
                  <a:lnTo>
                    <a:pt x="7" y="1"/>
                  </a:lnTo>
                  <a:lnTo>
                    <a:pt x="6" y="2"/>
                  </a:lnTo>
                  <a:lnTo>
                    <a:pt x="5" y="4"/>
                  </a:lnTo>
                  <a:lnTo>
                    <a:pt x="0" y="68"/>
                  </a:lnTo>
                  <a:lnTo>
                    <a:pt x="0" y="96"/>
                  </a:lnTo>
                  <a:lnTo>
                    <a:pt x="1" y="103"/>
                  </a:lnTo>
                  <a:lnTo>
                    <a:pt x="2" y="104"/>
                  </a:lnTo>
                  <a:lnTo>
                    <a:pt x="5" y="104"/>
                  </a:lnTo>
                  <a:lnTo>
                    <a:pt x="9" y="105"/>
                  </a:lnTo>
                  <a:lnTo>
                    <a:pt x="15" y="107"/>
                  </a:lnTo>
                  <a:lnTo>
                    <a:pt x="20" y="108"/>
                  </a:lnTo>
                  <a:lnTo>
                    <a:pt x="26" y="107"/>
                  </a:lnTo>
                  <a:lnTo>
                    <a:pt x="29" y="105"/>
                  </a:lnTo>
                  <a:lnTo>
                    <a:pt x="30" y="104"/>
                  </a:lnTo>
                  <a:lnTo>
                    <a:pt x="31" y="103"/>
                  </a:lnTo>
                  <a:lnTo>
                    <a:pt x="31" y="101"/>
                  </a:lnTo>
                  <a:lnTo>
                    <a:pt x="32" y="99"/>
                  </a:lnTo>
                  <a:lnTo>
                    <a:pt x="32" y="92"/>
                  </a:lnTo>
                  <a:lnTo>
                    <a:pt x="29" y="64"/>
                  </a:lnTo>
                  <a:lnTo>
                    <a:pt x="29" y="24"/>
                  </a:lnTo>
                  <a:lnTo>
                    <a:pt x="28" y="18"/>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 name="Freeform 29"/>
            <p:cNvSpPr>
              <a:spLocks/>
            </p:cNvSpPr>
            <p:nvPr/>
          </p:nvSpPr>
          <p:spPr bwMode="auto">
            <a:xfrm flipH="1">
              <a:off x="7991217" y="5193048"/>
              <a:ext cx="78498" cy="93402"/>
            </a:xfrm>
            <a:custGeom>
              <a:avLst/>
              <a:gdLst/>
              <a:ahLst/>
              <a:cxnLst>
                <a:cxn ang="0">
                  <a:pos x="76" y="0"/>
                </a:cxn>
                <a:cxn ang="0">
                  <a:pos x="73" y="3"/>
                </a:cxn>
                <a:cxn ang="0">
                  <a:pos x="54" y="13"/>
                </a:cxn>
                <a:cxn ang="0">
                  <a:pos x="42" y="17"/>
                </a:cxn>
                <a:cxn ang="0">
                  <a:pos x="22" y="20"/>
                </a:cxn>
                <a:cxn ang="0">
                  <a:pos x="16" y="19"/>
                </a:cxn>
                <a:cxn ang="0">
                  <a:pos x="10" y="17"/>
                </a:cxn>
                <a:cxn ang="0">
                  <a:pos x="7" y="15"/>
                </a:cxn>
                <a:cxn ang="0">
                  <a:pos x="5" y="15"/>
                </a:cxn>
                <a:cxn ang="0">
                  <a:pos x="3" y="15"/>
                </a:cxn>
                <a:cxn ang="0">
                  <a:pos x="1" y="16"/>
                </a:cxn>
                <a:cxn ang="0">
                  <a:pos x="0" y="20"/>
                </a:cxn>
                <a:cxn ang="0">
                  <a:pos x="4" y="39"/>
                </a:cxn>
                <a:cxn ang="0">
                  <a:pos x="4" y="47"/>
                </a:cxn>
                <a:cxn ang="0">
                  <a:pos x="3" y="79"/>
                </a:cxn>
                <a:cxn ang="0">
                  <a:pos x="4" y="84"/>
                </a:cxn>
                <a:cxn ang="0">
                  <a:pos x="6" y="89"/>
                </a:cxn>
                <a:cxn ang="0">
                  <a:pos x="8" y="92"/>
                </a:cxn>
                <a:cxn ang="0">
                  <a:pos x="10" y="94"/>
                </a:cxn>
                <a:cxn ang="0">
                  <a:pos x="13" y="94"/>
                </a:cxn>
                <a:cxn ang="0">
                  <a:pos x="19" y="89"/>
                </a:cxn>
                <a:cxn ang="0">
                  <a:pos x="27" y="85"/>
                </a:cxn>
                <a:cxn ang="0">
                  <a:pos x="32" y="83"/>
                </a:cxn>
                <a:cxn ang="0">
                  <a:pos x="60" y="68"/>
                </a:cxn>
                <a:cxn ang="0">
                  <a:pos x="65" y="62"/>
                </a:cxn>
                <a:cxn ang="0">
                  <a:pos x="71" y="45"/>
                </a:cxn>
                <a:cxn ang="0">
                  <a:pos x="79" y="6"/>
                </a:cxn>
                <a:cxn ang="0">
                  <a:pos x="79" y="2"/>
                </a:cxn>
                <a:cxn ang="0">
                  <a:pos x="78" y="1"/>
                </a:cxn>
                <a:cxn ang="0">
                  <a:pos x="77" y="0"/>
                </a:cxn>
                <a:cxn ang="0">
                  <a:pos x="76" y="0"/>
                </a:cxn>
              </a:cxnLst>
              <a:rect l="0" t="0" r="r" b="b"/>
              <a:pathLst>
                <a:path w="79" h="94">
                  <a:moveTo>
                    <a:pt x="76" y="0"/>
                  </a:moveTo>
                  <a:lnTo>
                    <a:pt x="73" y="3"/>
                  </a:lnTo>
                  <a:lnTo>
                    <a:pt x="54" y="13"/>
                  </a:lnTo>
                  <a:lnTo>
                    <a:pt x="42" y="17"/>
                  </a:lnTo>
                  <a:lnTo>
                    <a:pt x="22" y="20"/>
                  </a:lnTo>
                  <a:lnTo>
                    <a:pt x="16" y="19"/>
                  </a:lnTo>
                  <a:lnTo>
                    <a:pt x="10" y="17"/>
                  </a:lnTo>
                  <a:lnTo>
                    <a:pt x="7" y="15"/>
                  </a:lnTo>
                  <a:lnTo>
                    <a:pt x="5" y="15"/>
                  </a:lnTo>
                  <a:lnTo>
                    <a:pt x="3" y="15"/>
                  </a:lnTo>
                  <a:lnTo>
                    <a:pt x="1" y="16"/>
                  </a:lnTo>
                  <a:lnTo>
                    <a:pt x="0" y="20"/>
                  </a:lnTo>
                  <a:lnTo>
                    <a:pt x="4" y="39"/>
                  </a:lnTo>
                  <a:lnTo>
                    <a:pt x="4" y="47"/>
                  </a:lnTo>
                  <a:lnTo>
                    <a:pt x="3" y="79"/>
                  </a:lnTo>
                  <a:lnTo>
                    <a:pt x="4" y="84"/>
                  </a:lnTo>
                  <a:lnTo>
                    <a:pt x="6" y="89"/>
                  </a:lnTo>
                  <a:lnTo>
                    <a:pt x="8" y="92"/>
                  </a:lnTo>
                  <a:lnTo>
                    <a:pt x="10" y="94"/>
                  </a:lnTo>
                  <a:lnTo>
                    <a:pt x="13" y="94"/>
                  </a:lnTo>
                  <a:lnTo>
                    <a:pt x="19" y="89"/>
                  </a:lnTo>
                  <a:lnTo>
                    <a:pt x="27" y="85"/>
                  </a:lnTo>
                  <a:lnTo>
                    <a:pt x="32" y="83"/>
                  </a:lnTo>
                  <a:lnTo>
                    <a:pt x="60" y="68"/>
                  </a:lnTo>
                  <a:lnTo>
                    <a:pt x="65" y="62"/>
                  </a:lnTo>
                  <a:lnTo>
                    <a:pt x="71" y="45"/>
                  </a:lnTo>
                  <a:lnTo>
                    <a:pt x="79" y="6"/>
                  </a:lnTo>
                  <a:lnTo>
                    <a:pt x="79" y="2"/>
                  </a:lnTo>
                  <a:lnTo>
                    <a:pt x="78" y="1"/>
                  </a:lnTo>
                  <a:lnTo>
                    <a:pt x="77" y="0"/>
                  </a:lnTo>
                  <a:lnTo>
                    <a:pt x="76" y="0"/>
                  </a:lnTo>
                  <a:close/>
                </a:path>
              </a:pathLst>
            </a:custGeom>
            <a:solidFill>
              <a:srgbClr val="DFBE9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 name="Freeform 30"/>
            <p:cNvSpPr>
              <a:spLocks/>
            </p:cNvSpPr>
            <p:nvPr/>
          </p:nvSpPr>
          <p:spPr bwMode="auto">
            <a:xfrm flipH="1">
              <a:off x="7932592" y="5097659"/>
              <a:ext cx="48688" cy="95389"/>
            </a:xfrm>
            <a:custGeom>
              <a:avLst/>
              <a:gdLst/>
              <a:ahLst/>
              <a:cxnLst>
                <a:cxn ang="0">
                  <a:pos x="20" y="0"/>
                </a:cxn>
                <a:cxn ang="0">
                  <a:pos x="19" y="0"/>
                </a:cxn>
                <a:cxn ang="0">
                  <a:pos x="19" y="1"/>
                </a:cxn>
                <a:cxn ang="0">
                  <a:pos x="25" y="8"/>
                </a:cxn>
                <a:cxn ang="0">
                  <a:pos x="27" y="10"/>
                </a:cxn>
                <a:cxn ang="0">
                  <a:pos x="28" y="12"/>
                </a:cxn>
                <a:cxn ang="0">
                  <a:pos x="28" y="14"/>
                </a:cxn>
                <a:cxn ang="0">
                  <a:pos x="28" y="16"/>
                </a:cxn>
                <a:cxn ang="0">
                  <a:pos x="27" y="19"/>
                </a:cxn>
                <a:cxn ang="0">
                  <a:pos x="20" y="28"/>
                </a:cxn>
                <a:cxn ang="0">
                  <a:pos x="17" y="32"/>
                </a:cxn>
                <a:cxn ang="0">
                  <a:pos x="15" y="33"/>
                </a:cxn>
                <a:cxn ang="0">
                  <a:pos x="14" y="34"/>
                </a:cxn>
                <a:cxn ang="0">
                  <a:pos x="9" y="36"/>
                </a:cxn>
                <a:cxn ang="0">
                  <a:pos x="6" y="37"/>
                </a:cxn>
                <a:cxn ang="0">
                  <a:pos x="3" y="37"/>
                </a:cxn>
                <a:cxn ang="0">
                  <a:pos x="2" y="39"/>
                </a:cxn>
                <a:cxn ang="0">
                  <a:pos x="1" y="40"/>
                </a:cxn>
                <a:cxn ang="0">
                  <a:pos x="0" y="42"/>
                </a:cxn>
                <a:cxn ang="0">
                  <a:pos x="1" y="44"/>
                </a:cxn>
                <a:cxn ang="0">
                  <a:pos x="6" y="58"/>
                </a:cxn>
                <a:cxn ang="0">
                  <a:pos x="7" y="64"/>
                </a:cxn>
                <a:cxn ang="0">
                  <a:pos x="8" y="88"/>
                </a:cxn>
                <a:cxn ang="0">
                  <a:pos x="7" y="92"/>
                </a:cxn>
                <a:cxn ang="0">
                  <a:pos x="6" y="95"/>
                </a:cxn>
                <a:cxn ang="0">
                  <a:pos x="5" y="96"/>
                </a:cxn>
                <a:cxn ang="0">
                  <a:pos x="6" y="96"/>
                </a:cxn>
                <a:cxn ang="0">
                  <a:pos x="8" y="96"/>
                </a:cxn>
                <a:cxn ang="0">
                  <a:pos x="9" y="95"/>
                </a:cxn>
                <a:cxn ang="0">
                  <a:pos x="14" y="91"/>
                </a:cxn>
                <a:cxn ang="0">
                  <a:pos x="18" y="86"/>
                </a:cxn>
                <a:cxn ang="0">
                  <a:pos x="35" y="75"/>
                </a:cxn>
                <a:cxn ang="0">
                  <a:pos x="41" y="68"/>
                </a:cxn>
                <a:cxn ang="0">
                  <a:pos x="48" y="53"/>
                </a:cxn>
                <a:cxn ang="0">
                  <a:pos x="49" y="42"/>
                </a:cxn>
                <a:cxn ang="0">
                  <a:pos x="49" y="32"/>
                </a:cxn>
                <a:cxn ang="0">
                  <a:pos x="46" y="21"/>
                </a:cxn>
                <a:cxn ang="0">
                  <a:pos x="39" y="10"/>
                </a:cxn>
                <a:cxn ang="0">
                  <a:pos x="37" y="9"/>
                </a:cxn>
                <a:cxn ang="0">
                  <a:pos x="22" y="1"/>
                </a:cxn>
                <a:cxn ang="0">
                  <a:pos x="20" y="0"/>
                </a:cxn>
              </a:cxnLst>
              <a:rect l="0" t="0" r="r" b="b"/>
              <a:pathLst>
                <a:path w="49" h="96">
                  <a:moveTo>
                    <a:pt x="20" y="0"/>
                  </a:moveTo>
                  <a:lnTo>
                    <a:pt x="19" y="0"/>
                  </a:lnTo>
                  <a:lnTo>
                    <a:pt x="19" y="1"/>
                  </a:lnTo>
                  <a:lnTo>
                    <a:pt x="25" y="8"/>
                  </a:lnTo>
                  <a:lnTo>
                    <a:pt x="27" y="10"/>
                  </a:lnTo>
                  <a:lnTo>
                    <a:pt x="28" y="12"/>
                  </a:lnTo>
                  <a:lnTo>
                    <a:pt x="28" y="14"/>
                  </a:lnTo>
                  <a:lnTo>
                    <a:pt x="28" y="16"/>
                  </a:lnTo>
                  <a:lnTo>
                    <a:pt x="27" y="19"/>
                  </a:lnTo>
                  <a:lnTo>
                    <a:pt x="20" y="28"/>
                  </a:lnTo>
                  <a:lnTo>
                    <a:pt x="17" y="32"/>
                  </a:lnTo>
                  <a:lnTo>
                    <a:pt x="15" y="33"/>
                  </a:lnTo>
                  <a:lnTo>
                    <a:pt x="14" y="34"/>
                  </a:lnTo>
                  <a:lnTo>
                    <a:pt x="9" y="36"/>
                  </a:lnTo>
                  <a:lnTo>
                    <a:pt x="6" y="37"/>
                  </a:lnTo>
                  <a:lnTo>
                    <a:pt x="3" y="37"/>
                  </a:lnTo>
                  <a:lnTo>
                    <a:pt x="2" y="39"/>
                  </a:lnTo>
                  <a:lnTo>
                    <a:pt x="1" y="40"/>
                  </a:lnTo>
                  <a:lnTo>
                    <a:pt x="0" y="42"/>
                  </a:lnTo>
                  <a:lnTo>
                    <a:pt x="1" y="44"/>
                  </a:lnTo>
                  <a:lnTo>
                    <a:pt x="6" y="58"/>
                  </a:lnTo>
                  <a:lnTo>
                    <a:pt x="7" y="64"/>
                  </a:lnTo>
                  <a:lnTo>
                    <a:pt x="8" y="88"/>
                  </a:lnTo>
                  <a:lnTo>
                    <a:pt x="7" y="92"/>
                  </a:lnTo>
                  <a:lnTo>
                    <a:pt x="6" y="95"/>
                  </a:lnTo>
                  <a:lnTo>
                    <a:pt x="5" y="96"/>
                  </a:lnTo>
                  <a:lnTo>
                    <a:pt x="6" y="96"/>
                  </a:lnTo>
                  <a:lnTo>
                    <a:pt x="8" y="96"/>
                  </a:lnTo>
                  <a:lnTo>
                    <a:pt x="9" y="95"/>
                  </a:lnTo>
                  <a:lnTo>
                    <a:pt x="14" y="91"/>
                  </a:lnTo>
                  <a:lnTo>
                    <a:pt x="18" y="86"/>
                  </a:lnTo>
                  <a:lnTo>
                    <a:pt x="35" y="75"/>
                  </a:lnTo>
                  <a:lnTo>
                    <a:pt x="41" y="68"/>
                  </a:lnTo>
                  <a:lnTo>
                    <a:pt x="48" y="53"/>
                  </a:lnTo>
                  <a:lnTo>
                    <a:pt x="49" y="42"/>
                  </a:lnTo>
                  <a:lnTo>
                    <a:pt x="49" y="32"/>
                  </a:lnTo>
                  <a:lnTo>
                    <a:pt x="46" y="21"/>
                  </a:lnTo>
                  <a:lnTo>
                    <a:pt x="39" y="10"/>
                  </a:lnTo>
                  <a:lnTo>
                    <a:pt x="37" y="9"/>
                  </a:lnTo>
                  <a:lnTo>
                    <a:pt x="22" y="1"/>
                  </a:lnTo>
                  <a:lnTo>
                    <a:pt x="20" y="0"/>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0" name="Freeform 31"/>
            <p:cNvSpPr>
              <a:spLocks/>
            </p:cNvSpPr>
            <p:nvPr/>
          </p:nvSpPr>
          <p:spPr bwMode="auto">
            <a:xfrm flipH="1">
              <a:off x="8103498" y="5184105"/>
              <a:ext cx="59618" cy="76510"/>
            </a:xfrm>
            <a:custGeom>
              <a:avLst/>
              <a:gdLst/>
              <a:ahLst/>
              <a:cxnLst>
                <a:cxn ang="0">
                  <a:pos x="56" y="6"/>
                </a:cxn>
                <a:cxn ang="0">
                  <a:pos x="43" y="9"/>
                </a:cxn>
                <a:cxn ang="0">
                  <a:pos x="36" y="9"/>
                </a:cxn>
                <a:cxn ang="0">
                  <a:pos x="30" y="7"/>
                </a:cxn>
                <a:cxn ang="0">
                  <a:pos x="21" y="1"/>
                </a:cxn>
                <a:cxn ang="0">
                  <a:pos x="15" y="0"/>
                </a:cxn>
                <a:cxn ang="0">
                  <a:pos x="13" y="1"/>
                </a:cxn>
                <a:cxn ang="0">
                  <a:pos x="11" y="4"/>
                </a:cxn>
                <a:cxn ang="0">
                  <a:pos x="10" y="9"/>
                </a:cxn>
                <a:cxn ang="0">
                  <a:pos x="7" y="20"/>
                </a:cxn>
                <a:cxn ang="0">
                  <a:pos x="5" y="38"/>
                </a:cxn>
                <a:cxn ang="0">
                  <a:pos x="0" y="65"/>
                </a:cxn>
                <a:cxn ang="0">
                  <a:pos x="0" y="70"/>
                </a:cxn>
                <a:cxn ang="0">
                  <a:pos x="1" y="70"/>
                </a:cxn>
                <a:cxn ang="0">
                  <a:pos x="2" y="71"/>
                </a:cxn>
                <a:cxn ang="0">
                  <a:pos x="4" y="72"/>
                </a:cxn>
                <a:cxn ang="0">
                  <a:pos x="6" y="73"/>
                </a:cxn>
                <a:cxn ang="0">
                  <a:pos x="9" y="74"/>
                </a:cxn>
                <a:cxn ang="0">
                  <a:pos x="38" y="77"/>
                </a:cxn>
                <a:cxn ang="0">
                  <a:pos x="47" y="77"/>
                </a:cxn>
                <a:cxn ang="0">
                  <a:pos x="51" y="76"/>
                </a:cxn>
                <a:cxn ang="0">
                  <a:pos x="54" y="74"/>
                </a:cxn>
                <a:cxn ang="0">
                  <a:pos x="55" y="73"/>
                </a:cxn>
                <a:cxn ang="0">
                  <a:pos x="56" y="70"/>
                </a:cxn>
                <a:cxn ang="0">
                  <a:pos x="56" y="67"/>
                </a:cxn>
                <a:cxn ang="0">
                  <a:pos x="55" y="58"/>
                </a:cxn>
                <a:cxn ang="0">
                  <a:pos x="55" y="26"/>
                </a:cxn>
                <a:cxn ang="0">
                  <a:pos x="56" y="23"/>
                </a:cxn>
                <a:cxn ang="0">
                  <a:pos x="60" y="12"/>
                </a:cxn>
                <a:cxn ang="0">
                  <a:pos x="60" y="10"/>
                </a:cxn>
                <a:cxn ang="0">
                  <a:pos x="60" y="8"/>
                </a:cxn>
                <a:cxn ang="0">
                  <a:pos x="60" y="7"/>
                </a:cxn>
                <a:cxn ang="0">
                  <a:pos x="58" y="6"/>
                </a:cxn>
                <a:cxn ang="0">
                  <a:pos x="56" y="6"/>
                </a:cxn>
              </a:cxnLst>
              <a:rect l="0" t="0" r="r" b="b"/>
              <a:pathLst>
                <a:path w="60" h="77">
                  <a:moveTo>
                    <a:pt x="56" y="6"/>
                  </a:moveTo>
                  <a:lnTo>
                    <a:pt x="43" y="9"/>
                  </a:lnTo>
                  <a:lnTo>
                    <a:pt x="36" y="9"/>
                  </a:lnTo>
                  <a:lnTo>
                    <a:pt x="30" y="7"/>
                  </a:lnTo>
                  <a:lnTo>
                    <a:pt x="21" y="1"/>
                  </a:lnTo>
                  <a:lnTo>
                    <a:pt x="15" y="0"/>
                  </a:lnTo>
                  <a:lnTo>
                    <a:pt x="13" y="1"/>
                  </a:lnTo>
                  <a:lnTo>
                    <a:pt x="11" y="4"/>
                  </a:lnTo>
                  <a:lnTo>
                    <a:pt x="10" y="9"/>
                  </a:lnTo>
                  <a:lnTo>
                    <a:pt x="7" y="20"/>
                  </a:lnTo>
                  <a:lnTo>
                    <a:pt x="5" y="38"/>
                  </a:lnTo>
                  <a:lnTo>
                    <a:pt x="0" y="65"/>
                  </a:lnTo>
                  <a:lnTo>
                    <a:pt x="0" y="70"/>
                  </a:lnTo>
                  <a:lnTo>
                    <a:pt x="1" y="70"/>
                  </a:lnTo>
                  <a:lnTo>
                    <a:pt x="2" y="71"/>
                  </a:lnTo>
                  <a:lnTo>
                    <a:pt x="4" y="72"/>
                  </a:lnTo>
                  <a:lnTo>
                    <a:pt x="6" y="73"/>
                  </a:lnTo>
                  <a:lnTo>
                    <a:pt x="9" y="74"/>
                  </a:lnTo>
                  <a:lnTo>
                    <a:pt x="38" y="77"/>
                  </a:lnTo>
                  <a:lnTo>
                    <a:pt x="47" y="77"/>
                  </a:lnTo>
                  <a:lnTo>
                    <a:pt x="51" y="76"/>
                  </a:lnTo>
                  <a:lnTo>
                    <a:pt x="54" y="74"/>
                  </a:lnTo>
                  <a:lnTo>
                    <a:pt x="55" y="73"/>
                  </a:lnTo>
                  <a:lnTo>
                    <a:pt x="56" y="70"/>
                  </a:lnTo>
                  <a:lnTo>
                    <a:pt x="56" y="67"/>
                  </a:lnTo>
                  <a:lnTo>
                    <a:pt x="55" y="58"/>
                  </a:lnTo>
                  <a:lnTo>
                    <a:pt x="55" y="26"/>
                  </a:lnTo>
                  <a:lnTo>
                    <a:pt x="56" y="23"/>
                  </a:lnTo>
                  <a:lnTo>
                    <a:pt x="60" y="12"/>
                  </a:lnTo>
                  <a:lnTo>
                    <a:pt x="60" y="10"/>
                  </a:lnTo>
                  <a:lnTo>
                    <a:pt x="60" y="8"/>
                  </a:lnTo>
                  <a:lnTo>
                    <a:pt x="60" y="7"/>
                  </a:lnTo>
                  <a:lnTo>
                    <a:pt x="58" y="6"/>
                  </a:lnTo>
                  <a:lnTo>
                    <a:pt x="56" y="6"/>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1" name="Freeform 32"/>
            <p:cNvSpPr>
              <a:spLocks/>
            </p:cNvSpPr>
            <p:nvPr/>
          </p:nvSpPr>
          <p:spPr bwMode="auto">
            <a:xfrm flipH="1">
              <a:off x="7939548" y="5044996"/>
              <a:ext cx="82472" cy="117249"/>
            </a:xfrm>
            <a:custGeom>
              <a:avLst/>
              <a:gdLst/>
              <a:ahLst/>
              <a:cxnLst>
                <a:cxn ang="0">
                  <a:pos x="15" y="2"/>
                </a:cxn>
                <a:cxn ang="0">
                  <a:pos x="10" y="0"/>
                </a:cxn>
                <a:cxn ang="0">
                  <a:pos x="6" y="0"/>
                </a:cxn>
                <a:cxn ang="0">
                  <a:pos x="5" y="0"/>
                </a:cxn>
                <a:cxn ang="0">
                  <a:pos x="3" y="1"/>
                </a:cxn>
                <a:cxn ang="0">
                  <a:pos x="2" y="4"/>
                </a:cxn>
                <a:cxn ang="0">
                  <a:pos x="1" y="8"/>
                </a:cxn>
                <a:cxn ang="0">
                  <a:pos x="0" y="11"/>
                </a:cxn>
                <a:cxn ang="0">
                  <a:pos x="1" y="14"/>
                </a:cxn>
                <a:cxn ang="0">
                  <a:pos x="2" y="16"/>
                </a:cxn>
                <a:cxn ang="0">
                  <a:pos x="5" y="24"/>
                </a:cxn>
                <a:cxn ang="0">
                  <a:pos x="5" y="26"/>
                </a:cxn>
                <a:cxn ang="0">
                  <a:pos x="6" y="29"/>
                </a:cxn>
                <a:cxn ang="0">
                  <a:pos x="7" y="30"/>
                </a:cxn>
                <a:cxn ang="0">
                  <a:pos x="10" y="31"/>
                </a:cxn>
                <a:cxn ang="0">
                  <a:pos x="12" y="31"/>
                </a:cxn>
                <a:cxn ang="0">
                  <a:pos x="15" y="32"/>
                </a:cxn>
                <a:cxn ang="0">
                  <a:pos x="17" y="33"/>
                </a:cxn>
                <a:cxn ang="0">
                  <a:pos x="19" y="35"/>
                </a:cxn>
                <a:cxn ang="0">
                  <a:pos x="21" y="37"/>
                </a:cxn>
                <a:cxn ang="0">
                  <a:pos x="27" y="52"/>
                </a:cxn>
                <a:cxn ang="0">
                  <a:pos x="29" y="59"/>
                </a:cxn>
                <a:cxn ang="0">
                  <a:pos x="32" y="61"/>
                </a:cxn>
                <a:cxn ang="0">
                  <a:pos x="37" y="65"/>
                </a:cxn>
                <a:cxn ang="0">
                  <a:pos x="39" y="67"/>
                </a:cxn>
                <a:cxn ang="0">
                  <a:pos x="40" y="69"/>
                </a:cxn>
                <a:cxn ang="0">
                  <a:pos x="43" y="76"/>
                </a:cxn>
                <a:cxn ang="0">
                  <a:pos x="45" y="98"/>
                </a:cxn>
                <a:cxn ang="0">
                  <a:pos x="46" y="106"/>
                </a:cxn>
                <a:cxn ang="0">
                  <a:pos x="47" y="108"/>
                </a:cxn>
                <a:cxn ang="0">
                  <a:pos x="50" y="113"/>
                </a:cxn>
                <a:cxn ang="0">
                  <a:pos x="52" y="115"/>
                </a:cxn>
                <a:cxn ang="0">
                  <a:pos x="56" y="118"/>
                </a:cxn>
                <a:cxn ang="0">
                  <a:pos x="57" y="118"/>
                </a:cxn>
                <a:cxn ang="0">
                  <a:pos x="59" y="118"/>
                </a:cxn>
                <a:cxn ang="0">
                  <a:pos x="60" y="117"/>
                </a:cxn>
                <a:cxn ang="0">
                  <a:pos x="61" y="114"/>
                </a:cxn>
                <a:cxn ang="0">
                  <a:pos x="61" y="96"/>
                </a:cxn>
                <a:cxn ang="0">
                  <a:pos x="62" y="88"/>
                </a:cxn>
                <a:cxn ang="0">
                  <a:pos x="62" y="87"/>
                </a:cxn>
                <a:cxn ang="0">
                  <a:pos x="62" y="86"/>
                </a:cxn>
                <a:cxn ang="0">
                  <a:pos x="63" y="86"/>
                </a:cxn>
                <a:cxn ang="0">
                  <a:pos x="65" y="87"/>
                </a:cxn>
                <a:cxn ang="0">
                  <a:pos x="67" y="90"/>
                </a:cxn>
                <a:cxn ang="0">
                  <a:pos x="73" y="101"/>
                </a:cxn>
                <a:cxn ang="0">
                  <a:pos x="75" y="106"/>
                </a:cxn>
                <a:cxn ang="0">
                  <a:pos x="76" y="114"/>
                </a:cxn>
                <a:cxn ang="0">
                  <a:pos x="76" y="115"/>
                </a:cxn>
                <a:cxn ang="0">
                  <a:pos x="76" y="115"/>
                </a:cxn>
                <a:cxn ang="0">
                  <a:pos x="78" y="115"/>
                </a:cxn>
                <a:cxn ang="0">
                  <a:pos x="80" y="113"/>
                </a:cxn>
                <a:cxn ang="0">
                  <a:pos x="82" y="111"/>
                </a:cxn>
                <a:cxn ang="0">
                  <a:pos x="83" y="109"/>
                </a:cxn>
                <a:cxn ang="0">
                  <a:pos x="83" y="103"/>
                </a:cxn>
                <a:cxn ang="0">
                  <a:pos x="81" y="91"/>
                </a:cxn>
                <a:cxn ang="0">
                  <a:pos x="73" y="75"/>
                </a:cxn>
                <a:cxn ang="0">
                  <a:pos x="39" y="26"/>
                </a:cxn>
                <a:cxn ang="0">
                  <a:pos x="25" y="9"/>
                </a:cxn>
                <a:cxn ang="0">
                  <a:pos x="20" y="5"/>
                </a:cxn>
                <a:cxn ang="0">
                  <a:pos x="15" y="2"/>
                </a:cxn>
              </a:cxnLst>
              <a:rect l="0" t="0" r="r" b="b"/>
              <a:pathLst>
                <a:path w="83" h="118">
                  <a:moveTo>
                    <a:pt x="15" y="2"/>
                  </a:moveTo>
                  <a:lnTo>
                    <a:pt x="10" y="0"/>
                  </a:lnTo>
                  <a:lnTo>
                    <a:pt x="6" y="0"/>
                  </a:lnTo>
                  <a:lnTo>
                    <a:pt x="5" y="0"/>
                  </a:lnTo>
                  <a:lnTo>
                    <a:pt x="3" y="1"/>
                  </a:lnTo>
                  <a:lnTo>
                    <a:pt x="2" y="4"/>
                  </a:lnTo>
                  <a:lnTo>
                    <a:pt x="1" y="8"/>
                  </a:lnTo>
                  <a:lnTo>
                    <a:pt x="0" y="11"/>
                  </a:lnTo>
                  <a:lnTo>
                    <a:pt x="1" y="14"/>
                  </a:lnTo>
                  <a:lnTo>
                    <a:pt x="2" y="16"/>
                  </a:lnTo>
                  <a:lnTo>
                    <a:pt x="5" y="24"/>
                  </a:lnTo>
                  <a:lnTo>
                    <a:pt x="5" y="26"/>
                  </a:lnTo>
                  <a:lnTo>
                    <a:pt x="6" y="29"/>
                  </a:lnTo>
                  <a:lnTo>
                    <a:pt x="7" y="30"/>
                  </a:lnTo>
                  <a:lnTo>
                    <a:pt x="10" y="31"/>
                  </a:lnTo>
                  <a:lnTo>
                    <a:pt x="12" y="31"/>
                  </a:lnTo>
                  <a:lnTo>
                    <a:pt x="15" y="32"/>
                  </a:lnTo>
                  <a:lnTo>
                    <a:pt x="17" y="33"/>
                  </a:lnTo>
                  <a:lnTo>
                    <a:pt x="19" y="35"/>
                  </a:lnTo>
                  <a:lnTo>
                    <a:pt x="21" y="37"/>
                  </a:lnTo>
                  <a:lnTo>
                    <a:pt x="27" y="52"/>
                  </a:lnTo>
                  <a:lnTo>
                    <a:pt x="29" y="59"/>
                  </a:lnTo>
                  <a:lnTo>
                    <a:pt x="32" y="61"/>
                  </a:lnTo>
                  <a:lnTo>
                    <a:pt x="37" y="65"/>
                  </a:lnTo>
                  <a:lnTo>
                    <a:pt x="39" y="67"/>
                  </a:lnTo>
                  <a:lnTo>
                    <a:pt x="40" y="69"/>
                  </a:lnTo>
                  <a:lnTo>
                    <a:pt x="43" y="76"/>
                  </a:lnTo>
                  <a:lnTo>
                    <a:pt x="45" y="98"/>
                  </a:lnTo>
                  <a:lnTo>
                    <a:pt x="46" y="106"/>
                  </a:lnTo>
                  <a:lnTo>
                    <a:pt x="47" y="108"/>
                  </a:lnTo>
                  <a:lnTo>
                    <a:pt x="50" y="113"/>
                  </a:lnTo>
                  <a:lnTo>
                    <a:pt x="52" y="115"/>
                  </a:lnTo>
                  <a:lnTo>
                    <a:pt x="56" y="118"/>
                  </a:lnTo>
                  <a:lnTo>
                    <a:pt x="57" y="118"/>
                  </a:lnTo>
                  <a:lnTo>
                    <a:pt x="59" y="118"/>
                  </a:lnTo>
                  <a:lnTo>
                    <a:pt x="60" y="117"/>
                  </a:lnTo>
                  <a:lnTo>
                    <a:pt x="61" y="114"/>
                  </a:lnTo>
                  <a:lnTo>
                    <a:pt x="61" y="96"/>
                  </a:lnTo>
                  <a:lnTo>
                    <a:pt x="62" y="88"/>
                  </a:lnTo>
                  <a:lnTo>
                    <a:pt x="62" y="87"/>
                  </a:lnTo>
                  <a:lnTo>
                    <a:pt x="62" y="86"/>
                  </a:lnTo>
                  <a:lnTo>
                    <a:pt x="63" y="86"/>
                  </a:lnTo>
                  <a:lnTo>
                    <a:pt x="65" y="87"/>
                  </a:lnTo>
                  <a:lnTo>
                    <a:pt x="67" y="90"/>
                  </a:lnTo>
                  <a:lnTo>
                    <a:pt x="73" y="101"/>
                  </a:lnTo>
                  <a:lnTo>
                    <a:pt x="75" y="106"/>
                  </a:lnTo>
                  <a:lnTo>
                    <a:pt x="76" y="114"/>
                  </a:lnTo>
                  <a:lnTo>
                    <a:pt x="76" y="115"/>
                  </a:lnTo>
                  <a:lnTo>
                    <a:pt x="76" y="115"/>
                  </a:lnTo>
                  <a:lnTo>
                    <a:pt x="78" y="115"/>
                  </a:lnTo>
                  <a:lnTo>
                    <a:pt x="80" y="113"/>
                  </a:lnTo>
                  <a:lnTo>
                    <a:pt x="82" y="111"/>
                  </a:lnTo>
                  <a:lnTo>
                    <a:pt x="83" y="109"/>
                  </a:lnTo>
                  <a:lnTo>
                    <a:pt x="83" y="103"/>
                  </a:lnTo>
                  <a:lnTo>
                    <a:pt x="81" y="91"/>
                  </a:lnTo>
                  <a:lnTo>
                    <a:pt x="73" y="75"/>
                  </a:lnTo>
                  <a:lnTo>
                    <a:pt x="39" y="26"/>
                  </a:lnTo>
                  <a:lnTo>
                    <a:pt x="25" y="9"/>
                  </a:lnTo>
                  <a:lnTo>
                    <a:pt x="20" y="5"/>
                  </a:lnTo>
                  <a:lnTo>
                    <a:pt x="15" y="2"/>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2" name="Freeform 33"/>
            <p:cNvSpPr>
              <a:spLocks/>
            </p:cNvSpPr>
            <p:nvPr/>
          </p:nvSpPr>
          <p:spPr bwMode="auto">
            <a:xfrm flipH="1">
              <a:off x="7925637" y="5030092"/>
              <a:ext cx="93402" cy="135134"/>
            </a:xfrm>
            <a:custGeom>
              <a:avLst/>
              <a:gdLst/>
              <a:ahLst/>
              <a:cxnLst>
                <a:cxn ang="0">
                  <a:pos x="28" y="0"/>
                </a:cxn>
                <a:cxn ang="0">
                  <a:pos x="23" y="1"/>
                </a:cxn>
                <a:cxn ang="0">
                  <a:pos x="4" y="9"/>
                </a:cxn>
                <a:cxn ang="0">
                  <a:pos x="1" y="14"/>
                </a:cxn>
                <a:cxn ang="0">
                  <a:pos x="1" y="21"/>
                </a:cxn>
                <a:cxn ang="0">
                  <a:pos x="4" y="30"/>
                </a:cxn>
                <a:cxn ang="0">
                  <a:pos x="7" y="34"/>
                </a:cxn>
                <a:cxn ang="0">
                  <a:pos x="15" y="34"/>
                </a:cxn>
                <a:cxn ang="0">
                  <a:pos x="18" y="35"/>
                </a:cxn>
                <a:cxn ang="0">
                  <a:pos x="24" y="48"/>
                </a:cxn>
                <a:cxn ang="0">
                  <a:pos x="40" y="68"/>
                </a:cxn>
                <a:cxn ang="0">
                  <a:pos x="47" y="93"/>
                </a:cxn>
                <a:cxn ang="0">
                  <a:pos x="47" y="117"/>
                </a:cxn>
                <a:cxn ang="0">
                  <a:pos x="43" y="135"/>
                </a:cxn>
                <a:cxn ang="0">
                  <a:pos x="46" y="136"/>
                </a:cxn>
                <a:cxn ang="0">
                  <a:pos x="55" y="135"/>
                </a:cxn>
                <a:cxn ang="0">
                  <a:pos x="58" y="133"/>
                </a:cxn>
                <a:cxn ang="0">
                  <a:pos x="62" y="104"/>
                </a:cxn>
                <a:cxn ang="0">
                  <a:pos x="60" y="90"/>
                </a:cxn>
                <a:cxn ang="0">
                  <a:pos x="62" y="89"/>
                </a:cxn>
                <a:cxn ang="0">
                  <a:pos x="65" y="93"/>
                </a:cxn>
                <a:cxn ang="0">
                  <a:pos x="71" y="110"/>
                </a:cxn>
                <a:cxn ang="0">
                  <a:pos x="71" y="121"/>
                </a:cxn>
                <a:cxn ang="0">
                  <a:pos x="73" y="130"/>
                </a:cxn>
                <a:cxn ang="0">
                  <a:pos x="78" y="132"/>
                </a:cxn>
                <a:cxn ang="0">
                  <a:pos x="87" y="130"/>
                </a:cxn>
                <a:cxn ang="0">
                  <a:pos x="92" y="127"/>
                </a:cxn>
                <a:cxn ang="0">
                  <a:pos x="94" y="122"/>
                </a:cxn>
                <a:cxn ang="0">
                  <a:pos x="88" y="101"/>
                </a:cxn>
                <a:cxn ang="0">
                  <a:pos x="71" y="72"/>
                </a:cxn>
                <a:cxn ang="0">
                  <a:pos x="70" y="66"/>
                </a:cxn>
                <a:cxn ang="0">
                  <a:pos x="72" y="61"/>
                </a:cxn>
                <a:cxn ang="0">
                  <a:pos x="70" y="50"/>
                </a:cxn>
                <a:cxn ang="0">
                  <a:pos x="65" y="41"/>
                </a:cxn>
                <a:cxn ang="0">
                  <a:pos x="59" y="35"/>
                </a:cxn>
                <a:cxn ang="0">
                  <a:pos x="35" y="19"/>
                </a:cxn>
                <a:cxn ang="0">
                  <a:pos x="33" y="14"/>
                </a:cxn>
                <a:cxn ang="0">
                  <a:pos x="34" y="10"/>
                </a:cxn>
                <a:cxn ang="0">
                  <a:pos x="36" y="5"/>
                </a:cxn>
                <a:cxn ang="0">
                  <a:pos x="35" y="2"/>
                </a:cxn>
                <a:cxn ang="0">
                  <a:pos x="31" y="0"/>
                </a:cxn>
              </a:cxnLst>
              <a:rect l="0" t="0" r="r" b="b"/>
              <a:pathLst>
                <a:path w="94" h="136">
                  <a:moveTo>
                    <a:pt x="31" y="0"/>
                  </a:moveTo>
                  <a:lnTo>
                    <a:pt x="28" y="0"/>
                  </a:lnTo>
                  <a:lnTo>
                    <a:pt x="26" y="0"/>
                  </a:lnTo>
                  <a:lnTo>
                    <a:pt x="23" y="1"/>
                  </a:lnTo>
                  <a:lnTo>
                    <a:pt x="9" y="5"/>
                  </a:lnTo>
                  <a:lnTo>
                    <a:pt x="4" y="9"/>
                  </a:lnTo>
                  <a:lnTo>
                    <a:pt x="2" y="12"/>
                  </a:lnTo>
                  <a:lnTo>
                    <a:pt x="1" y="14"/>
                  </a:lnTo>
                  <a:lnTo>
                    <a:pt x="0" y="18"/>
                  </a:lnTo>
                  <a:lnTo>
                    <a:pt x="1" y="21"/>
                  </a:lnTo>
                  <a:lnTo>
                    <a:pt x="2" y="26"/>
                  </a:lnTo>
                  <a:lnTo>
                    <a:pt x="4" y="30"/>
                  </a:lnTo>
                  <a:lnTo>
                    <a:pt x="6" y="33"/>
                  </a:lnTo>
                  <a:lnTo>
                    <a:pt x="7" y="34"/>
                  </a:lnTo>
                  <a:lnTo>
                    <a:pt x="8" y="34"/>
                  </a:lnTo>
                  <a:lnTo>
                    <a:pt x="15" y="34"/>
                  </a:lnTo>
                  <a:lnTo>
                    <a:pt x="17" y="34"/>
                  </a:lnTo>
                  <a:lnTo>
                    <a:pt x="18" y="35"/>
                  </a:lnTo>
                  <a:lnTo>
                    <a:pt x="19" y="37"/>
                  </a:lnTo>
                  <a:lnTo>
                    <a:pt x="24" y="48"/>
                  </a:lnTo>
                  <a:lnTo>
                    <a:pt x="26" y="52"/>
                  </a:lnTo>
                  <a:lnTo>
                    <a:pt x="40" y="68"/>
                  </a:lnTo>
                  <a:lnTo>
                    <a:pt x="41" y="72"/>
                  </a:lnTo>
                  <a:lnTo>
                    <a:pt x="47" y="93"/>
                  </a:lnTo>
                  <a:lnTo>
                    <a:pt x="48" y="105"/>
                  </a:lnTo>
                  <a:lnTo>
                    <a:pt x="47" y="117"/>
                  </a:lnTo>
                  <a:lnTo>
                    <a:pt x="43" y="133"/>
                  </a:lnTo>
                  <a:lnTo>
                    <a:pt x="43" y="135"/>
                  </a:lnTo>
                  <a:lnTo>
                    <a:pt x="44" y="136"/>
                  </a:lnTo>
                  <a:lnTo>
                    <a:pt x="46" y="136"/>
                  </a:lnTo>
                  <a:lnTo>
                    <a:pt x="51" y="136"/>
                  </a:lnTo>
                  <a:lnTo>
                    <a:pt x="55" y="135"/>
                  </a:lnTo>
                  <a:lnTo>
                    <a:pt x="57" y="134"/>
                  </a:lnTo>
                  <a:lnTo>
                    <a:pt x="58" y="133"/>
                  </a:lnTo>
                  <a:lnTo>
                    <a:pt x="60" y="129"/>
                  </a:lnTo>
                  <a:lnTo>
                    <a:pt x="62" y="104"/>
                  </a:lnTo>
                  <a:lnTo>
                    <a:pt x="60" y="92"/>
                  </a:lnTo>
                  <a:lnTo>
                    <a:pt x="60" y="90"/>
                  </a:lnTo>
                  <a:lnTo>
                    <a:pt x="61" y="89"/>
                  </a:lnTo>
                  <a:lnTo>
                    <a:pt x="62" y="89"/>
                  </a:lnTo>
                  <a:lnTo>
                    <a:pt x="63" y="89"/>
                  </a:lnTo>
                  <a:lnTo>
                    <a:pt x="65" y="93"/>
                  </a:lnTo>
                  <a:lnTo>
                    <a:pt x="70" y="103"/>
                  </a:lnTo>
                  <a:lnTo>
                    <a:pt x="71" y="110"/>
                  </a:lnTo>
                  <a:lnTo>
                    <a:pt x="71" y="118"/>
                  </a:lnTo>
                  <a:lnTo>
                    <a:pt x="71" y="121"/>
                  </a:lnTo>
                  <a:lnTo>
                    <a:pt x="72" y="128"/>
                  </a:lnTo>
                  <a:lnTo>
                    <a:pt x="73" y="130"/>
                  </a:lnTo>
                  <a:lnTo>
                    <a:pt x="75" y="131"/>
                  </a:lnTo>
                  <a:lnTo>
                    <a:pt x="78" y="132"/>
                  </a:lnTo>
                  <a:lnTo>
                    <a:pt x="81" y="132"/>
                  </a:lnTo>
                  <a:lnTo>
                    <a:pt x="87" y="130"/>
                  </a:lnTo>
                  <a:lnTo>
                    <a:pt x="91" y="129"/>
                  </a:lnTo>
                  <a:lnTo>
                    <a:pt x="92" y="127"/>
                  </a:lnTo>
                  <a:lnTo>
                    <a:pt x="94" y="125"/>
                  </a:lnTo>
                  <a:lnTo>
                    <a:pt x="94" y="122"/>
                  </a:lnTo>
                  <a:lnTo>
                    <a:pt x="93" y="115"/>
                  </a:lnTo>
                  <a:lnTo>
                    <a:pt x="88" y="101"/>
                  </a:lnTo>
                  <a:lnTo>
                    <a:pt x="84" y="93"/>
                  </a:lnTo>
                  <a:lnTo>
                    <a:pt x="71" y="72"/>
                  </a:lnTo>
                  <a:lnTo>
                    <a:pt x="70" y="68"/>
                  </a:lnTo>
                  <a:lnTo>
                    <a:pt x="70" y="66"/>
                  </a:lnTo>
                  <a:lnTo>
                    <a:pt x="70" y="63"/>
                  </a:lnTo>
                  <a:lnTo>
                    <a:pt x="72" y="61"/>
                  </a:lnTo>
                  <a:lnTo>
                    <a:pt x="72" y="57"/>
                  </a:lnTo>
                  <a:lnTo>
                    <a:pt x="70" y="50"/>
                  </a:lnTo>
                  <a:lnTo>
                    <a:pt x="68" y="46"/>
                  </a:lnTo>
                  <a:lnTo>
                    <a:pt x="65" y="41"/>
                  </a:lnTo>
                  <a:lnTo>
                    <a:pt x="62" y="38"/>
                  </a:lnTo>
                  <a:lnTo>
                    <a:pt x="59" y="35"/>
                  </a:lnTo>
                  <a:lnTo>
                    <a:pt x="41" y="24"/>
                  </a:lnTo>
                  <a:lnTo>
                    <a:pt x="35" y="19"/>
                  </a:lnTo>
                  <a:lnTo>
                    <a:pt x="33" y="17"/>
                  </a:lnTo>
                  <a:lnTo>
                    <a:pt x="33" y="14"/>
                  </a:lnTo>
                  <a:lnTo>
                    <a:pt x="33" y="12"/>
                  </a:lnTo>
                  <a:lnTo>
                    <a:pt x="34" y="10"/>
                  </a:lnTo>
                  <a:lnTo>
                    <a:pt x="36" y="7"/>
                  </a:lnTo>
                  <a:lnTo>
                    <a:pt x="36" y="5"/>
                  </a:lnTo>
                  <a:lnTo>
                    <a:pt x="36" y="4"/>
                  </a:lnTo>
                  <a:lnTo>
                    <a:pt x="35" y="2"/>
                  </a:lnTo>
                  <a:lnTo>
                    <a:pt x="33" y="1"/>
                  </a:lnTo>
                  <a:lnTo>
                    <a:pt x="31" y="0"/>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34"/>
            <p:cNvSpPr>
              <a:spLocks/>
            </p:cNvSpPr>
            <p:nvPr/>
          </p:nvSpPr>
          <p:spPr bwMode="auto">
            <a:xfrm flipH="1">
              <a:off x="7968363" y="5073812"/>
              <a:ext cx="10930" cy="13911"/>
            </a:xfrm>
            <a:custGeom>
              <a:avLst/>
              <a:gdLst/>
              <a:ahLst/>
              <a:cxnLst>
                <a:cxn ang="0">
                  <a:pos x="6" y="0"/>
                </a:cxn>
                <a:cxn ang="0">
                  <a:pos x="5" y="0"/>
                </a:cxn>
                <a:cxn ang="0">
                  <a:pos x="4" y="0"/>
                </a:cxn>
                <a:cxn ang="0">
                  <a:pos x="1" y="2"/>
                </a:cxn>
                <a:cxn ang="0">
                  <a:pos x="0" y="5"/>
                </a:cxn>
                <a:cxn ang="0">
                  <a:pos x="0" y="8"/>
                </a:cxn>
                <a:cxn ang="0">
                  <a:pos x="2" y="10"/>
                </a:cxn>
                <a:cxn ang="0">
                  <a:pos x="6" y="12"/>
                </a:cxn>
                <a:cxn ang="0">
                  <a:pos x="9" y="13"/>
                </a:cxn>
                <a:cxn ang="0">
                  <a:pos x="11" y="14"/>
                </a:cxn>
                <a:cxn ang="0">
                  <a:pos x="11" y="13"/>
                </a:cxn>
                <a:cxn ang="0">
                  <a:pos x="11" y="11"/>
                </a:cxn>
                <a:cxn ang="0">
                  <a:pos x="7" y="2"/>
                </a:cxn>
                <a:cxn ang="0">
                  <a:pos x="7" y="1"/>
                </a:cxn>
                <a:cxn ang="0">
                  <a:pos x="6" y="0"/>
                </a:cxn>
              </a:cxnLst>
              <a:rect l="0" t="0" r="r" b="b"/>
              <a:pathLst>
                <a:path w="11" h="14">
                  <a:moveTo>
                    <a:pt x="6" y="0"/>
                  </a:moveTo>
                  <a:lnTo>
                    <a:pt x="5" y="0"/>
                  </a:lnTo>
                  <a:lnTo>
                    <a:pt x="4" y="0"/>
                  </a:lnTo>
                  <a:lnTo>
                    <a:pt x="1" y="2"/>
                  </a:lnTo>
                  <a:lnTo>
                    <a:pt x="0" y="5"/>
                  </a:lnTo>
                  <a:lnTo>
                    <a:pt x="0" y="8"/>
                  </a:lnTo>
                  <a:lnTo>
                    <a:pt x="2" y="10"/>
                  </a:lnTo>
                  <a:lnTo>
                    <a:pt x="6" y="12"/>
                  </a:lnTo>
                  <a:lnTo>
                    <a:pt x="9" y="13"/>
                  </a:lnTo>
                  <a:lnTo>
                    <a:pt x="11" y="14"/>
                  </a:lnTo>
                  <a:lnTo>
                    <a:pt x="11" y="13"/>
                  </a:lnTo>
                  <a:lnTo>
                    <a:pt x="11" y="11"/>
                  </a:lnTo>
                  <a:lnTo>
                    <a:pt x="7" y="2"/>
                  </a:lnTo>
                  <a:lnTo>
                    <a:pt x="7" y="1"/>
                  </a:lnTo>
                  <a:lnTo>
                    <a:pt x="6" y="0"/>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9" name="Group 34"/>
            <p:cNvGrpSpPr>
              <a:grpSpLocks noChangeAspect="1"/>
            </p:cNvGrpSpPr>
            <p:nvPr/>
          </p:nvGrpSpPr>
          <p:grpSpPr>
            <a:xfrm>
              <a:off x="8108389" y="4554993"/>
              <a:ext cx="290095" cy="177151"/>
              <a:chOff x="2103438" y="3086101"/>
              <a:chExt cx="595313" cy="363538"/>
            </a:xfrm>
          </p:grpSpPr>
          <p:sp>
            <p:nvSpPr>
              <p:cNvPr id="206" name="Freeform 72"/>
              <p:cNvSpPr>
                <a:spLocks/>
              </p:cNvSpPr>
              <p:nvPr/>
            </p:nvSpPr>
            <p:spPr bwMode="auto">
              <a:xfrm>
                <a:off x="2103438" y="3086101"/>
                <a:ext cx="595313" cy="363538"/>
              </a:xfrm>
              <a:custGeom>
                <a:avLst/>
                <a:gdLst/>
                <a:ahLst/>
                <a:cxnLst>
                  <a:cxn ang="0">
                    <a:pos x="214" y="0"/>
                  </a:cxn>
                  <a:cxn ang="0">
                    <a:pos x="186" y="1"/>
                  </a:cxn>
                  <a:cxn ang="0">
                    <a:pos x="153" y="9"/>
                  </a:cxn>
                  <a:cxn ang="0">
                    <a:pos x="137" y="17"/>
                  </a:cxn>
                  <a:cxn ang="0">
                    <a:pos x="123" y="27"/>
                  </a:cxn>
                  <a:cxn ang="0">
                    <a:pos x="88" y="62"/>
                  </a:cxn>
                  <a:cxn ang="0">
                    <a:pos x="40" y="106"/>
                  </a:cxn>
                  <a:cxn ang="0">
                    <a:pos x="10" y="129"/>
                  </a:cxn>
                  <a:cxn ang="0">
                    <a:pos x="4" y="136"/>
                  </a:cxn>
                  <a:cxn ang="0">
                    <a:pos x="1" y="143"/>
                  </a:cxn>
                  <a:cxn ang="0">
                    <a:pos x="0" y="149"/>
                  </a:cxn>
                  <a:cxn ang="0">
                    <a:pos x="3" y="155"/>
                  </a:cxn>
                  <a:cxn ang="0">
                    <a:pos x="7" y="160"/>
                  </a:cxn>
                  <a:cxn ang="0">
                    <a:pos x="11" y="162"/>
                  </a:cxn>
                  <a:cxn ang="0">
                    <a:pos x="27" y="168"/>
                  </a:cxn>
                  <a:cxn ang="0">
                    <a:pos x="85" y="177"/>
                  </a:cxn>
                  <a:cxn ang="0">
                    <a:pos x="254" y="179"/>
                  </a:cxn>
                  <a:cxn ang="0">
                    <a:pos x="266" y="181"/>
                  </a:cxn>
                  <a:cxn ang="0">
                    <a:pos x="279" y="185"/>
                  </a:cxn>
                  <a:cxn ang="0">
                    <a:pos x="303" y="197"/>
                  </a:cxn>
                  <a:cxn ang="0">
                    <a:pos x="321" y="210"/>
                  </a:cxn>
                  <a:cxn ang="0">
                    <a:pos x="332" y="224"/>
                  </a:cxn>
                  <a:cxn ang="0">
                    <a:pos x="338" y="228"/>
                  </a:cxn>
                  <a:cxn ang="0">
                    <a:pos x="344" y="229"/>
                  </a:cxn>
                  <a:cxn ang="0">
                    <a:pos x="350" y="229"/>
                  </a:cxn>
                  <a:cxn ang="0">
                    <a:pos x="355" y="228"/>
                  </a:cxn>
                  <a:cxn ang="0">
                    <a:pos x="360" y="224"/>
                  </a:cxn>
                  <a:cxn ang="0">
                    <a:pos x="369" y="214"/>
                  </a:cxn>
                  <a:cxn ang="0">
                    <a:pos x="372" y="207"/>
                  </a:cxn>
                  <a:cxn ang="0">
                    <a:pos x="375" y="189"/>
                  </a:cxn>
                  <a:cxn ang="0">
                    <a:pos x="374" y="140"/>
                  </a:cxn>
                  <a:cxn ang="0">
                    <a:pos x="370" y="120"/>
                  </a:cxn>
                  <a:cxn ang="0">
                    <a:pos x="368" y="111"/>
                  </a:cxn>
                  <a:cxn ang="0">
                    <a:pos x="356" y="83"/>
                  </a:cxn>
                  <a:cxn ang="0">
                    <a:pos x="339" y="56"/>
                  </a:cxn>
                  <a:cxn ang="0">
                    <a:pos x="324" y="38"/>
                  </a:cxn>
                  <a:cxn ang="0">
                    <a:pos x="313" y="29"/>
                  </a:cxn>
                  <a:cxn ang="0">
                    <a:pos x="278" y="12"/>
                  </a:cxn>
                  <a:cxn ang="0">
                    <a:pos x="224" y="1"/>
                  </a:cxn>
                  <a:cxn ang="0">
                    <a:pos x="214" y="0"/>
                  </a:cxn>
                </a:cxnLst>
                <a:rect l="0" t="0" r="r" b="b"/>
                <a:pathLst>
                  <a:path w="375" h="229">
                    <a:moveTo>
                      <a:pt x="214" y="0"/>
                    </a:moveTo>
                    <a:lnTo>
                      <a:pt x="186" y="1"/>
                    </a:lnTo>
                    <a:lnTo>
                      <a:pt x="153" y="9"/>
                    </a:lnTo>
                    <a:lnTo>
                      <a:pt x="137" y="17"/>
                    </a:lnTo>
                    <a:lnTo>
                      <a:pt x="123" y="27"/>
                    </a:lnTo>
                    <a:lnTo>
                      <a:pt x="88" y="62"/>
                    </a:lnTo>
                    <a:lnTo>
                      <a:pt x="40" y="106"/>
                    </a:lnTo>
                    <a:lnTo>
                      <a:pt x="10" y="129"/>
                    </a:lnTo>
                    <a:lnTo>
                      <a:pt x="4" y="136"/>
                    </a:lnTo>
                    <a:lnTo>
                      <a:pt x="1" y="143"/>
                    </a:lnTo>
                    <a:lnTo>
                      <a:pt x="0" y="149"/>
                    </a:lnTo>
                    <a:lnTo>
                      <a:pt x="3" y="155"/>
                    </a:lnTo>
                    <a:lnTo>
                      <a:pt x="7" y="160"/>
                    </a:lnTo>
                    <a:lnTo>
                      <a:pt x="11" y="162"/>
                    </a:lnTo>
                    <a:lnTo>
                      <a:pt x="27" y="168"/>
                    </a:lnTo>
                    <a:lnTo>
                      <a:pt x="85" y="177"/>
                    </a:lnTo>
                    <a:lnTo>
                      <a:pt x="254" y="179"/>
                    </a:lnTo>
                    <a:lnTo>
                      <a:pt x="266" y="181"/>
                    </a:lnTo>
                    <a:lnTo>
                      <a:pt x="279" y="185"/>
                    </a:lnTo>
                    <a:lnTo>
                      <a:pt x="303" y="197"/>
                    </a:lnTo>
                    <a:lnTo>
                      <a:pt x="321" y="210"/>
                    </a:lnTo>
                    <a:lnTo>
                      <a:pt x="332" y="224"/>
                    </a:lnTo>
                    <a:lnTo>
                      <a:pt x="338" y="228"/>
                    </a:lnTo>
                    <a:lnTo>
                      <a:pt x="344" y="229"/>
                    </a:lnTo>
                    <a:lnTo>
                      <a:pt x="350" y="229"/>
                    </a:lnTo>
                    <a:lnTo>
                      <a:pt x="355" y="228"/>
                    </a:lnTo>
                    <a:lnTo>
                      <a:pt x="360" y="224"/>
                    </a:lnTo>
                    <a:lnTo>
                      <a:pt x="369" y="214"/>
                    </a:lnTo>
                    <a:lnTo>
                      <a:pt x="372" y="207"/>
                    </a:lnTo>
                    <a:lnTo>
                      <a:pt x="375" y="189"/>
                    </a:lnTo>
                    <a:lnTo>
                      <a:pt x="374" y="140"/>
                    </a:lnTo>
                    <a:lnTo>
                      <a:pt x="370" y="120"/>
                    </a:lnTo>
                    <a:lnTo>
                      <a:pt x="368" y="111"/>
                    </a:lnTo>
                    <a:lnTo>
                      <a:pt x="356" y="83"/>
                    </a:lnTo>
                    <a:lnTo>
                      <a:pt x="339" y="56"/>
                    </a:lnTo>
                    <a:lnTo>
                      <a:pt x="324" y="38"/>
                    </a:lnTo>
                    <a:lnTo>
                      <a:pt x="313" y="29"/>
                    </a:lnTo>
                    <a:lnTo>
                      <a:pt x="278" y="12"/>
                    </a:lnTo>
                    <a:lnTo>
                      <a:pt x="224" y="1"/>
                    </a:lnTo>
                    <a:lnTo>
                      <a:pt x="214" y="0"/>
                    </a:lnTo>
                    <a:close/>
                  </a:path>
                </a:pathLst>
              </a:custGeom>
              <a:solidFill>
                <a:srgbClr val="D0A8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73"/>
              <p:cNvSpPr>
                <a:spLocks/>
              </p:cNvSpPr>
              <p:nvPr/>
            </p:nvSpPr>
            <p:spPr bwMode="auto">
              <a:xfrm>
                <a:off x="2417763" y="3133726"/>
                <a:ext cx="263525" cy="292100"/>
              </a:xfrm>
              <a:custGeom>
                <a:avLst/>
                <a:gdLst/>
                <a:ahLst/>
                <a:cxnLst>
                  <a:cxn ang="0">
                    <a:pos x="0" y="109"/>
                  </a:cxn>
                  <a:cxn ang="0">
                    <a:pos x="0" y="113"/>
                  </a:cxn>
                  <a:cxn ang="0">
                    <a:pos x="2" y="115"/>
                  </a:cxn>
                  <a:cxn ang="0">
                    <a:pos x="5" y="117"/>
                  </a:cxn>
                  <a:cxn ang="0">
                    <a:pos x="8" y="118"/>
                  </a:cxn>
                  <a:cxn ang="0">
                    <a:pos x="47" y="128"/>
                  </a:cxn>
                  <a:cxn ang="0">
                    <a:pos x="60" y="131"/>
                  </a:cxn>
                  <a:cxn ang="0">
                    <a:pos x="113" y="149"/>
                  </a:cxn>
                  <a:cxn ang="0">
                    <a:pos x="125" y="155"/>
                  </a:cxn>
                  <a:cxn ang="0">
                    <a:pos x="130" y="158"/>
                  </a:cxn>
                  <a:cxn ang="0">
                    <a:pos x="149" y="182"/>
                  </a:cxn>
                  <a:cxn ang="0">
                    <a:pos x="153" y="184"/>
                  </a:cxn>
                  <a:cxn ang="0">
                    <a:pos x="155" y="183"/>
                  </a:cxn>
                  <a:cxn ang="0">
                    <a:pos x="158" y="180"/>
                  </a:cxn>
                  <a:cxn ang="0">
                    <a:pos x="160" y="173"/>
                  </a:cxn>
                  <a:cxn ang="0">
                    <a:pos x="164" y="156"/>
                  </a:cxn>
                  <a:cxn ang="0">
                    <a:pos x="166" y="125"/>
                  </a:cxn>
                  <a:cxn ang="0">
                    <a:pos x="163" y="106"/>
                  </a:cxn>
                  <a:cxn ang="0">
                    <a:pos x="154" y="77"/>
                  </a:cxn>
                  <a:cxn ang="0">
                    <a:pos x="142" y="50"/>
                  </a:cxn>
                  <a:cxn ang="0">
                    <a:pos x="120" y="18"/>
                  </a:cxn>
                  <a:cxn ang="0">
                    <a:pos x="110" y="9"/>
                  </a:cxn>
                  <a:cxn ang="0">
                    <a:pos x="99" y="3"/>
                  </a:cxn>
                  <a:cxn ang="0">
                    <a:pos x="89" y="0"/>
                  </a:cxn>
                  <a:cxn ang="0">
                    <a:pos x="78" y="0"/>
                  </a:cxn>
                  <a:cxn ang="0">
                    <a:pos x="67" y="2"/>
                  </a:cxn>
                  <a:cxn ang="0">
                    <a:pos x="57" y="8"/>
                  </a:cxn>
                  <a:cxn ang="0">
                    <a:pos x="53" y="11"/>
                  </a:cxn>
                  <a:cxn ang="0">
                    <a:pos x="48" y="16"/>
                  </a:cxn>
                  <a:cxn ang="0">
                    <a:pos x="32" y="40"/>
                  </a:cxn>
                  <a:cxn ang="0">
                    <a:pos x="9" y="83"/>
                  </a:cxn>
                  <a:cxn ang="0">
                    <a:pos x="2" y="98"/>
                  </a:cxn>
                  <a:cxn ang="0">
                    <a:pos x="0" y="104"/>
                  </a:cxn>
                  <a:cxn ang="0">
                    <a:pos x="0" y="109"/>
                  </a:cxn>
                </a:cxnLst>
                <a:rect l="0" t="0" r="r" b="b"/>
                <a:pathLst>
                  <a:path w="166" h="184">
                    <a:moveTo>
                      <a:pt x="0" y="109"/>
                    </a:moveTo>
                    <a:lnTo>
                      <a:pt x="0" y="113"/>
                    </a:lnTo>
                    <a:lnTo>
                      <a:pt x="2" y="115"/>
                    </a:lnTo>
                    <a:lnTo>
                      <a:pt x="5" y="117"/>
                    </a:lnTo>
                    <a:lnTo>
                      <a:pt x="8" y="118"/>
                    </a:lnTo>
                    <a:lnTo>
                      <a:pt x="47" y="128"/>
                    </a:lnTo>
                    <a:lnTo>
                      <a:pt x="60" y="131"/>
                    </a:lnTo>
                    <a:lnTo>
                      <a:pt x="113" y="149"/>
                    </a:lnTo>
                    <a:lnTo>
                      <a:pt x="125" y="155"/>
                    </a:lnTo>
                    <a:lnTo>
                      <a:pt x="130" y="158"/>
                    </a:lnTo>
                    <a:lnTo>
                      <a:pt x="149" y="182"/>
                    </a:lnTo>
                    <a:lnTo>
                      <a:pt x="153" y="184"/>
                    </a:lnTo>
                    <a:lnTo>
                      <a:pt x="155" y="183"/>
                    </a:lnTo>
                    <a:lnTo>
                      <a:pt x="158" y="180"/>
                    </a:lnTo>
                    <a:lnTo>
                      <a:pt x="160" y="173"/>
                    </a:lnTo>
                    <a:lnTo>
                      <a:pt x="164" y="156"/>
                    </a:lnTo>
                    <a:lnTo>
                      <a:pt x="166" y="125"/>
                    </a:lnTo>
                    <a:lnTo>
                      <a:pt x="163" y="106"/>
                    </a:lnTo>
                    <a:lnTo>
                      <a:pt x="154" y="77"/>
                    </a:lnTo>
                    <a:lnTo>
                      <a:pt x="142" y="50"/>
                    </a:lnTo>
                    <a:lnTo>
                      <a:pt x="120" y="18"/>
                    </a:lnTo>
                    <a:lnTo>
                      <a:pt x="110" y="9"/>
                    </a:lnTo>
                    <a:lnTo>
                      <a:pt x="99" y="3"/>
                    </a:lnTo>
                    <a:lnTo>
                      <a:pt x="89" y="0"/>
                    </a:lnTo>
                    <a:lnTo>
                      <a:pt x="78" y="0"/>
                    </a:lnTo>
                    <a:lnTo>
                      <a:pt x="67" y="2"/>
                    </a:lnTo>
                    <a:lnTo>
                      <a:pt x="57" y="8"/>
                    </a:lnTo>
                    <a:lnTo>
                      <a:pt x="53" y="11"/>
                    </a:lnTo>
                    <a:lnTo>
                      <a:pt x="48" y="16"/>
                    </a:lnTo>
                    <a:lnTo>
                      <a:pt x="32" y="40"/>
                    </a:lnTo>
                    <a:lnTo>
                      <a:pt x="9" y="83"/>
                    </a:lnTo>
                    <a:lnTo>
                      <a:pt x="2" y="98"/>
                    </a:lnTo>
                    <a:lnTo>
                      <a:pt x="0" y="104"/>
                    </a:lnTo>
                    <a:lnTo>
                      <a:pt x="0" y="109"/>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74"/>
              <p:cNvSpPr>
                <a:spLocks/>
              </p:cNvSpPr>
              <p:nvPr/>
            </p:nvSpPr>
            <p:spPr bwMode="auto">
              <a:xfrm>
                <a:off x="2327275" y="3117851"/>
                <a:ext cx="177800" cy="187325"/>
              </a:xfrm>
              <a:custGeom>
                <a:avLst/>
                <a:gdLst/>
                <a:ahLst/>
                <a:cxnLst>
                  <a:cxn ang="0">
                    <a:pos x="78" y="2"/>
                  </a:cxn>
                  <a:cxn ang="0">
                    <a:pos x="75" y="4"/>
                  </a:cxn>
                  <a:cxn ang="0">
                    <a:pos x="43" y="38"/>
                  </a:cxn>
                  <a:cxn ang="0">
                    <a:pos x="9" y="94"/>
                  </a:cxn>
                  <a:cxn ang="0">
                    <a:pos x="5" y="100"/>
                  </a:cxn>
                  <a:cxn ang="0">
                    <a:pos x="0" y="105"/>
                  </a:cxn>
                  <a:cxn ang="0">
                    <a:pos x="1" y="105"/>
                  </a:cxn>
                  <a:cxn ang="0">
                    <a:pos x="3" y="107"/>
                  </a:cxn>
                  <a:cxn ang="0">
                    <a:pos x="10" y="111"/>
                  </a:cxn>
                  <a:cxn ang="0">
                    <a:pos x="15" y="113"/>
                  </a:cxn>
                  <a:cxn ang="0">
                    <a:pos x="20" y="116"/>
                  </a:cxn>
                  <a:cxn ang="0">
                    <a:pos x="26" y="117"/>
                  </a:cxn>
                  <a:cxn ang="0">
                    <a:pos x="32" y="118"/>
                  </a:cxn>
                  <a:cxn ang="0">
                    <a:pos x="38" y="117"/>
                  </a:cxn>
                  <a:cxn ang="0">
                    <a:pos x="42" y="116"/>
                  </a:cxn>
                  <a:cxn ang="0">
                    <a:pos x="45" y="112"/>
                  </a:cxn>
                  <a:cxn ang="0">
                    <a:pos x="62" y="63"/>
                  </a:cxn>
                  <a:cxn ang="0">
                    <a:pos x="69" y="50"/>
                  </a:cxn>
                  <a:cxn ang="0">
                    <a:pos x="89" y="24"/>
                  </a:cxn>
                  <a:cxn ang="0">
                    <a:pos x="92" y="20"/>
                  </a:cxn>
                  <a:cxn ang="0">
                    <a:pos x="100" y="15"/>
                  </a:cxn>
                  <a:cxn ang="0">
                    <a:pos x="105" y="12"/>
                  </a:cxn>
                  <a:cxn ang="0">
                    <a:pos x="112" y="10"/>
                  </a:cxn>
                  <a:cxn ang="0">
                    <a:pos x="112" y="9"/>
                  </a:cxn>
                  <a:cxn ang="0">
                    <a:pos x="110" y="7"/>
                  </a:cxn>
                  <a:cxn ang="0">
                    <a:pos x="105" y="5"/>
                  </a:cxn>
                  <a:cxn ang="0">
                    <a:pos x="84" y="0"/>
                  </a:cxn>
                  <a:cxn ang="0">
                    <a:pos x="81" y="1"/>
                  </a:cxn>
                  <a:cxn ang="0">
                    <a:pos x="78" y="2"/>
                  </a:cxn>
                </a:cxnLst>
                <a:rect l="0" t="0" r="r" b="b"/>
                <a:pathLst>
                  <a:path w="112" h="118">
                    <a:moveTo>
                      <a:pt x="78" y="2"/>
                    </a:moveTo>
                    <a:lnTo>
                      <a:pt x="75" y="4"/>
                    </a:lnTo>
                    <a:lnTo>
                      <a:pt x="43" y="38"/>
                    </a:lnTo>
                    <a:lnTo>
                      <a:pt x="9" y="94"/>
                    </a:lnTo>
                    <a:lnTo>
                      <a:pt x="5" y="100"/>
                    </a:lnTo>
                    <a:lnTo>
                      <a:pt x="0" y="105"/>
                    </a:lnTo>
                    <a:lnTo>
                      <a:pt x="1" y="105"/>
                    </a:lnTo>
                    <a:lnTo>
                      <a:pt x="3" y="107"/>
                    </a:lnTo>
                    <a:lnTo>
                      <a:pt x="10" y="111"/>
                    </a:lnTo>
                    <a:lnTo>
                      <a:pt x="15" y="113"/>
                    </a:lnTo>
                    <a:lnTo>
                      <a:pt x="20" y="116"/>
                    </a:lnTo>
                    <a:lnTo>
                      <a:pt x="26" y="117"/>
                    </a:lnTo>
                    <a:lnTo>
                      <a:pt x="32" y="118"/>
                    </a:lnTo>
                    <a:lnTo>
                      <a:pt x="38" y="117"/>
                    </a:lnTo>
                    <a:lnTo>
                      <a:pt x="42" y="116"/>
                    </a:lnTo>
                    <a:lnTo>
                      <a:pt x="45" y="112"/>
                    </a:lnTo>
                    <a:lnTo>
                      <a:pt x="62" y="63"/>
                    </a:lnTo>
                    <a:lnTo>
                      <a:pt x="69" y="50"/>
                    </a:lnTo>
                    <a:lnTo>
                      <a:pt x="89" y="24"/>
                    </a:lnTo>
                    <a:lnTo>
                      <a:pt x="92" y="20"/>
                    </a:lnTo>
                    <a:lnTo>
                      <a:pt x="100" y="15"/>
                    </a:lnTo>
                    <a:lnTo>
                      <a:pt x="105" y="12"/>
                    </a:lnTo>
                    <a:lnTo>
                      <a:pt x="112" y="10"/>
                    </a:lnTo>
                    <a:lnTo>
                      <a:pt x="112" y="9"/>
                    </a:lnTo>
                    <a:lnTo>
                      <a:pt x="110" y="7"/>
                    </a:lnTo>
                    <a:lnTo>
                      <a:pt x="105" y="5"/>
                    </a:lnTo>
                    <a:lnTo>
                      <a:pt x="84" y="0"/>
                    </a:lnTo>
                    <a:lnTo>
                      <a:pt x="81" y="1"/>
                    </a:lnTo>
                    <a:lnTo>
                      <a:pt x="78" y="2"/>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75"/>
              <p:cNvSpPr>
                <a:spLocks/>
              </p:cNvSpPr>
              <p:nvPr/>
            </p:nvSpPr>
            <p:spPr bwMode="auto">
              <a:xfrm>
                <a:off x="2214563" y="3100388"/>
                <a:ext cx="223838" cy="184150"/>
              </a:xfrm>
              <a:custGeom>
                <a:avLst/>
                <a:gdLst/>
                <a:ahLst/>
                <a:cxnLst>
                  <a:cxn ang="0">
                    <a:pos x="118" y="0"/>
                  </a:cxn>
                  <a:cxn ang="0">
                    <a:pos x="113" y="1"/>
                  </a:cxn>
                  <a:cxn ang="0">
                    <a:pos x="87" y="13"/>
                  </a:cxn>
                  <a:cxn ang="0">
                    <a:pos x="59" y="33"/>
                  </a:cxn>
                  <a:cxn ang="0">
                    <a:pos x="33" y="59"/>
                  </a:cxn>
                  <a:cxn ang="0">
                    <a:pos x="15" y="79"/>
                  </a:cxn>
                  <a:cxn ang="0">
                    <a:pos x="12" y="84"/>
                  </a:cxn>
                  <a:cxn ang="0">
                    <a:pos x="6" y="90"/>
                  </a:cxn>
                  <a:cxn ang="0">
                    <a:pos x="2" y="97"/>
                  </a:cxn>
                  <a:cxn ang="0">
                    <a:pos x="0" y="98"/>
                  </a:cxn>
                  <a:cxn ang="0">
                    <a:pos x="0" y="101"/>
                  </a:cxn>
                  <a:cxn ang="0">
                    <a:pos x="1" y="103"/>
                  </a:cxn>
                  <a:cxn ang="0">
                    <a:pos x="8" y="107"/>
                  </a:cxn>
                  <a:cxn ang="0">
                    <a:pos x="28" y="114"/>
                  </a:cxn>
                  <a:cxn ang="0">
                    <a:pos x="43" y="116"/>
                  </a:cxn>
                  <a:cxn ang="0">
                    <a:pos x="50" y="115"/>
                  </a:cxn>
                  <a:cxn ang="0">
                    <a:pos x="56" y="113"/>
                  </a:cxn>
                  <a:cxn ang="0">
                    <a:pos x="61" y="109"/>
                  </a:cxn>
                  <a:cxn ang="0">
                    <a:pos x="66" y="104"/>
                  </a:cxn>
                  <a:cxn ang="0">
                    <a:pos x="73" y="91"/>
                  </a:cxn>
                  <a:cxn ang="0">
                    <a:pos x="84" y="69"/>
                  </a:cxn>
                  <a:cxn ang="0">
                    <a:pos x="119" y="18"/>
                  </a:cxn>
                  <a:cxn ang="0">
                    <a:pos x="127" y="13"/>
                  </a:cxn>
                  <a:cxn ang="0">
                    <a:pos x="134" y="10"/>
                  </a:cxn>
                  <a:cxn ang="0">
                    <a:pos x="137" y="10"/>
                  </a:cxn>
                  <a:cxn ang="0">
                    <a:pos x="139" y="10"/>
                  </a:cxn>
                  <a:cxn ang="0">
                    <a:pos x="141" y="9"/>
                  </a:cxn>
                  <a:cxn ang="0">
                    <a:pos x="141" y="8"/>
                  </a:cxn>
                  <a:cxn ang="0">
                    <a:pos x="140" y="7"/>
                  </a:cxn>
                  <a:cxn ang="0">
                    <a:pos x="139" y="5"/>
                  </a:cxn>
                  <a:cxn ang="0">
                    <a:pos x="132" y="2"/>
                  </a:cxn>
                  <a:cxn ang="0">
                    <a:pos x="122" y="0"/>
                  </a:cxn>
                  <a:cxn ang="0">
                    <a:pos x="118" y="0"/>
                  </a:cxn>
                </a:cxnLst>
                <a:rect l="0" t="0" r="r" b="b"/>
                <a:pathLst>
                  <a:path w="141" h="116">
                    <a:moveTo>
                      <a:pt x="118" y="0"/>
                    </a:moveTo>
                    <a:lnTo>
                      <a:pt x="113" y="1"/>
                    </a:lnTo>
                    <a:lnTo>
                      <a:pt x="87" y="13"/>
                    </a:lnTo>
                    <a:lnTo>
                      <a:pt x="59" y="33"/>
                    </a:lnTo>
                    <a:lnTo>
                      <a:pt x="33" y="59"/>
                    </a:lnTo>
                    <a:lnTo>
                      <a:pt x="15" y="79"/>
                    </a:lnTo>
                    <a:lnTo>
                      <a:pt x="12" y="84"/>
                    </a:lnTo>
                    <a:lnTo>
                      <a:pt x="6" y="90"/>
                    </a:lnTo>
                    <a:lnTo>
                      <a:pt x="2" y="97"/>
                    </a:lnTo>
                    <a:lnTo>
                      <a:pt x="0" y="98"/>
                    </a:lnTo>
                    <a:lnTo>
                      <a:pt x="0" y="101"/>
                    </a:lnTo>
                    <a:lnTo>
                      <a:pt x="1" y="103"/>
                    </a:lnTo>
                    <a:lnTo>
                      <a:pt x="8" y="107"/>
                    </a:lnTo>
                    <a:lnTo>
                      <a:pt x="28" y="114"/>
                    </a:lnTo>
                    <a:lnTo>
                      <a:pt x="43" y="116"/>
                    </a:lnTo>
                    <a:lnTo>
                      <a:pt x="50" y="115"/>
                    </a:lnTo>
                    <a:lnTo>
                      <a:pt x="56" y="113"/>
                    </a:lnTo>
                    <a:lnTo>
                      <a:pt x="61" y="109"/>
                    </a:lnTo>
                    <a:lnTo>
                      <a:pt x="66" y="104"/>
                    </a:lnTo>
                    <a:lnTo>
                      <a:pt x="73" y="91"/>
                    </a:lnTo>
                    <a:lnTo>
                      <a:pt x="84" y="69"/>
                    </a:lnTo>
                    <a:lnTo>
                      <a:pt x="119" y="18"/>
                    </a:lnTo>
                    <a:lnTo>
                      <a:pt x="127" y="13"/>
                    </a:lnTo>
                    <a:lnTo>
                      <a:pt x="134" y="10"/>
                    </a:lnTo>
                    <a:lnTo>
                      <a:pt x="137" y="10"/>
                    </a:lnTo>
                    <a:lnTo>
                      <a:pt x="139" y="10"/>
                    </a:lnTo>
                    <a:lnTo>
                      <a:pt x="141" y="9"/>
                    </a:lnTo>
                    <a:lnTo>
                      <a:pt x="141" y="8"/>
                    </a:lnTo>
                    <a:lnTo>
                      <a:pt x="140" y="7"/>
                    </a:lnTo>
                    <a:lnTo>
                      <a:pt x="139" y="5"/>
                    </a:lnTo>
                    <a:lnTo>
                      <a:pt x="132" y="2"/>
                    </a:lnTo>
                    <a:lnTo>
                      <a:pt x="122" y="0"/>
                    </a:lnTo>
                    <a:lnTo>
                      <a:pt x="118" y="0"/>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76"/>
              <p:cNvSpPr>
                <a:spLocks/>
              </p:cNvSpPr>
              <p:nvPr/>
            </p:nvSpPr>
            <p:spPr bwMode="auto">
              <a:xfrm>
                <a:off x="2124075" y="3278188"/>
                <a:ext cx="379413" cy="76200"/>
              </a:xfrm>
              <a:custGeom>
                <a:avLst/>
                <a:gdLst/>
                <a:ahLst/>
                <a:cxnLst>
                  <a:cxn ang="0">
                    <a:pos x="238" y="46"/>
                  </a:cxn>
                  <a:cxn ang="0">
                    <a:pos x="239" y="45"/>
                  </a:cxn>
                  <a:cxn ang="0">
                    <a:pos x="239" y="44"/>
                  </a:cxn>
                  <a:cxn ang="0">
                    <a:pos x="237" y="44"/>
                  </a:cxn>
                  <a:cxn ang="0">
                    <a:pos x="234" y="43"/>
                  </a:cxn>
                  <a:cxn ang="0">
                    <a:pos x="165" y="29"/>
                  </a:cxn>
                  <a:cxn ang="0">
                    <a:pos x="63" y="2"/>
                  </a:cxn>
                  <a:cxn ang="0">
                    <a:pos x="49" y="0"/>
                  </a:cxn>
                  <a:cxn ang="0">
                    <a:pos x="39" y="0"/>
                  </a:cxn>
                  <a:cxn ang="0">
                    <a:pos x="30" y="2"/>
                  </a:cxn>
                  <a:cxn ang="0">
                    <a:pos x="18" y="7"/>
                  </a:cxn>
                  <a:cxn ang="0">
                    <a:pos x="11" y="11"/>
                  </a:cxn>
                  <a:cxn ang="0">
                    <a:pos x="2" y="22"/>
                  </a:cxn>
                  <a:cxn ang="0">
                    <a:pos x="0" y="26"/>
                  </a:cxn>
                  <a:cxn ang="0">
                    <a:pos x="0" y="29"/>
                  </a:cxn>
                  <a:cxn ang="0">
                    <a:pos x="3" y="32"/>
                  </a:cxn>
                  <a:cxn ang="0">
                    <a:pos x="5" y="33"/>
                  </a:cxn>
                  <a:cxn ang="0">
                    <a:pos x="7" y="34"/>
                  </a:cxn>
                  <a:cxn ang="0">
                    <a:pos x="10" y="35"/>
                  </a:cxn>
                  <a:cxn ang="0">
                    <a:pos x="87" y="41"/>
                  </a:cxn>
                  <a:cxn ang="0">
                    <a:pos x="147" y="48"/>
                  </a:cxn>
                  <a:cxn ang="0">
                    <a:pos x="232" y="47"/>
                  </a:cxn>
                  <a:cxn ang="0">
                    <a:pos x="235" y="46"/>
                  </a:cxn>
                  <a:cxn ang="0">
                    <a:pos x="238" y="46"/>
                  </a:cxn>
                </a:cxnLst>
                <a:rect l="0" t="0" r="r" b="b"/>
                <a:pathLst>
                  <a:path w="239" h="48">
                    <a:moveTo>
                      <a:pt x="238" y="46"/>
                    </a:moveTo>
                    <a:lnTo>
                      <a:pt x="239" y="45"/>
                    </a:lnTo>
                    <a:lnTo>
                      <a:pt x="239" y="44"/>
                    </a:lnTo>
                    <a:lnTo>
                      <a:pt x="237" y="44"/>
                    </a:lnTo>
                    <a:lnTo>
                      <a:pt x="234" y="43"/>
                    </a:lnTo>
                    <a:lnTo>
                      <a:pt x="165" y="29"/>
                    </a:lnTo>
                    <a:lnTo>
                      <a:pt x="63" y="2"/>
                    </a:lnTo>
                    <a:lnTo>
                      <a:pt x="49" y="0"/>
                    </a:lnTo>
                    <a:lnTo>
                      <a:pt x="39" y="0"/>
                    </a:lnTo>
                    <a:lnTo>
                      <a:pt x="30" y="2"/>
                    </a:lnTo>
                    <a:lnTo>
                      <a:pt x="18" y="7"/>
                    </a:lnTo>
                    <a:lnTo>
                      <a:pt x="11" y="11"/>
                    </a:lnTo>
                    <a:lnTo>
                      <a:pt x="2" y="22"/>
                    </a:lnTo>
                    <a:lnTo>
                      <a:pt x="0" y="26"/>
                    </a:lnTo>
                    <a:lnTo>
                      <a:pt x="0" y="29"/>
                    </a:lnTo>
                    <a:lnTo>
                      <a:pt x="3" y="32"/>
                    </a:lnTo>
                    <a:lnTo>
                      <a:pt x="5" y="33"/>
                    </a:lnTo>
                    <a:lnTo>
                      <a:pt x="7" y="34"/>
                    </a:lnTo>
                    <a:lnTo>
                      <a:pt x="10" y="35"/>
                    </a:lnTo>
                    <a:lnTo>
                      <a:pt x="87" y="41"/>
                    </a:lnTo>
                    <a:lnTo>
                      <a:pt x="147" y="48"/>
                    </a:lnTo>
                    <a:lnTo>
                      <a:pt x="232" y="47"/>
                    </a:lnTo>
                    <a:lnTo>
                      <a:pt x="235" y="46"/>
                    </a:lnTo>
                    <a:lnTo>
                      <a:pt x="238" y="46"/>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05" name="Freeform 18"/>
            <p:cNvSpPr>
              <a:spLocks/>
            </p:cNvSpPr>
            <p:nvPr/>
          </p:nvSpPr>
          <p:spPr bwMode="auto">
            <a:xfrm rot="6012585" flipH="1">
              <a:off x="7866693" y="4985033"/>
              <a:ext cx="483901" cy="284180"/>
            </a:xfrm>
            <a:custGeom>
              <a:avLst/>
              <a:gdLst/>
              <a:ahLst/>
              <a:cxnLst>
                <a:cxn ang="0">
                  <a:pos x="241" y="52"/>
                </a:cxn>
                <a:cxn ang="0">
                  <a:pos x="311" y="38"/>
                </a:cxn>
                <a:cxn ang="0">
                  <a:pos x="390" y="58"/>
                </a:cxn>
                <a:cxn ang="0">
                  <a:pos x="452" y="88"/>
                </a:cxn>
                <a:cxn ang="0">
                  <a:pos x="480" y="81"/>
                </a:cxn>
                <a:cxn ang="0">
                  <a:pos x="487" y="65"/>
                </a:cxn>
                <a:cxn ang="0">
                  <a:pos x="483" y="37"/>
                </a:cxn>
                <a:cxn ang="0">
                  <a:pos x="465" y="21"/>
                </a:cxn>
                <a:cxn ang="0">
                  <a:pos x="358" y="0"/>
                </a:cxn>
                <a:cxn ang="0">
                  <a:pos x="255" y="12"/>
                </a:cxn>
                <a:cxn ang="0">
                  <a:pos x="140" y="75"/>
                </a:cxn>
                <a:cxn ang="0">
                  <a:pos x="94" y="146"/>
                </a:cxn>
                <a:cxn ang="0">
                  <a:pos x="79" y="169"/>
                </a:cxn>
                <a:cxn ang="0">
                  <a:pos x="64" y="176"/>
                </a:cxn>
                <a:cxn ang="0">
                  <a:pos x="28" y="180"/>
                </a:cxn>
                <a:cxn ang="0">
                  <a:pos x="6" y="198"/>
                </a:cxn>
                <a:cxn ang="0">
                  <a:pos x="0" y="213"/>
                </a:cxn>
                <a:cxn ang="0">
                  <a:pos x="7" y="235"/>
                </a:cxn>
                <a:cxn ang="0">
                  <a:pos x="19" y="241"/>
                </a:cxn>
                <a:cxn ang="0">
                  <a:pos x="32" y="241"/>
                </a:cxn>
                <a:cxn ang="0">
                  <a:pos x="40" y="234"/>
                </a:cxn>
                <a:cxn ang="0">
                  <a:pos x="38" y="229"/>
                </a:cxn>
                <a:cxn ang="0">
                  <a:pos x="27" y="225"/>
                </a:cxn>
                <a:cxn ang="0">
                  <a:pos x="29" y="221"/>
                </a:cxn>
                <a:cxn ang="0">
                  <a:pos x="52" y="207"/>
                </a:cxn>
                <a:cxn ang="0">
                  <a:pos x="57" y="208"/>
                </a:cxn>
                <a:cxn ang="0">
                  <a:pos x="55" y="229"/>
                </a:cxn>
                <a:cxn ang="0">
                  <a:pos x="54" y="274"/>
                </a:cxn>
                <a:cxn ang="0">
                  <a:pos x="64" y="284"/>
                </a:cxn>
                <a:cxn ang="0">
                  <a:pos x="83" y="285"/>
                </a:cxn>
                <a:cxn ang="0">
                  <a:pos x="88" y="281"/>
                </a:cxn>
                <a:cxn ang="0">
                  <a:pos x="77" y="240"/>
                </a:cxn>
                <a:cxn ang="0">
                  <a:pos x="80" y="225"/>
                </a:cxn>
                <a:cxn ang="0">
                  <a:pos x="89" y="223"/>
                </a:cxn>
                <a:cxn ang="0">
                  <a:pos x="112" y="236"/>
                </a:cxn>
                <a:cxn ang="0">
                  <a:pos x="127" y="255"/>
                </a:cxn>
                <a:cxn ang="0">
                  <a:pos x="132" y="255"/>
                </a:cxn>
                <a:cxn ang="0">
                  <a:pos x="138" y="246"/>
                </a:cxn>
                <a:cxn ang="0">
                  <a:pos x="141" y="220"/>
                </a:cxn>
                <a:cxn ang="0">
                  <a:pos x="135" y="211"/>
                </a:cxn>
                <a:cxn ang="0">
                  <a:pos x="116" y="203"/>
                </a:cxn>
                <a:cxn ang="0">
                  <a:pos x="110" y="190"/>
                </a:cxn>
                <a:cxn ang="0">
                  <a:pos x="119" y="160"/>
                </a:cxn>
                <a:cxn ang="0">
                  <a:pos x="178" y="84"/>
                </a:cxn>
              </a:cxnLst>
              <a:rect l="0" t="0" r="r" b="b"/>
              <a:pathLst>
                <a:path w="487" h="286">
                  <a:moveTo>
                    <a:pt x="178" y="84"/>
                  </a:moveTo>
                  <a:lnTo>
                    <a:pt x="213" y="63"/>
                  </a:lnTo>
                  <a:lnTo>
                    <a:pt x="241" y="52"/>
                  </a:lnTo>
                  <a:lnTo>
                    <a:pt x="261" y="45"/>
                  </a:lnTo>
                  <a:lnTo>
                    <a:pt x="291" y="40"/>
                  </a:lnTo>
                  <a:lnTo>
                    <a:pt x="311" y="38"/>
                  </a:lnTo>
                  <a:lnTo>
                    <a:pt x="339" y="40"/>
                  </a:lnTo>
                  <a:lnTo>
                    <a:pt x="374" y="50"/>
                  </a:lnTo>
                  <a:lnTo>
                    <a:pt x="390" y="58"/>
                  </a:lnTo>
                  <a:lnTo>
                    <a:pt x="417" y="79"/>
                  </a:lnTo>
                  <a:lnTo>
                    <a:pt x="431" y="85"/>
                  </a:lnTo>
                  <a:lnTo>
                    <a:pt x="452" y="88"/>
                  </a:lnTo>
                  <a:lnTo>
                    <a:pt x="465" y="87"/>
                  </a:lnTo>
                  <a:lnTo>
                    <a:pt x="471" y="85"/>
                  </a:lnTo>
                  <a:lnTo>
                    <a:pt x="480" y="81"/>
                  </a:lnTo>
                  <a:lnTo>
                    <a:pt x="483" y="78"/>
                  </a:lnTo>
                  <a:lnTo>
                    <a:pt x="485" y="74"/>
                  </a:lnTo>
                  <a:lnTo>
                    <a:pt x="487" y="65"/>
                  </a:lnTo>
                  <a:lnTo>
                    <a:pt x="487" y="55"/>
                  </a:lnTo>
                  <a:lnTo>
                    <a:pt x="484" y="40"/>
                  </a:lnTo>
                  <a:lnTo>
                    <a:pt x="483" y="37"/>
                  </a:lnTo>
                  <a:lnTo>
                    <a:pt x="481" y="31"/>
                  </a:lnTo>
                  <a:lnTo>
                    <a:pt x="475" y="26"/>
                  </a:lnTo>
                  <a:lnTo>
                    <a:pt x="465" y="21"/>
                  </a:lnTo>
                  <a:lnTo>
                    <a:pt x="444" y="13"/>
                  </a:lnTo>
                  <a:lnTo>
                    <a:pt x="407" y="6"/>
                  </a:lnTo>
                  <a:lnTo>
                    <a:pt x="358" y="0"/>
                  </a:lnTo>
                  <a:lnTo>
                    <a:pt x="315" y="0"/>
                  </a:lnTo>
                  <a:lnTo>
                    <a:pt x="286" y="4"/>
                  </a:lnTo>
                  <a:lnTo>
                    <a:pt x="255" y="12"/>
                  </a:lnTo>
                  <a:lnTo>
                    <a:pt x="190" y="37"/>
                  </a:lnTo>
                  <a:lnTo>
                    <a:pt x="164" y="53"/>
                  </a:lnTo>
                  <a:lnTo>
                    <a:pt x="140" y="75"/>
                  </a:lnTo>
                  <a:lnTo>
                    <a:pt x="115" y="105"/>
                  </a:lnTo>
                  <a:lnTo>
                    <a:pt x="97" y="138"/>
                  </a:lnTo>
                  <a:lnTo>
                    <a:pt x="94" y="146"/>
                  </a:lnTo>
                  <a:lnTo>
                    <a:pt x="87" y="158"/>
                  </a:lnTo>
                  <a:lnTo>
                    <a:pt x="81" y="166"/>
                  </a:lnTo>
                  <a:lnTo>
                    <a:pt x="79" y="169"/>
                  </a:lnTo>
                  <a:lnTo>
                    <a:pt x="70" y="174"/>
                  </a:lnTo>
                  <a:lnTo>
                    <a:pt x="67" y="175"/>
                  </a:lnTo>
                  <a:lnTo>
                    <a:pt x="64" y="176"/>
                  </a:lnTo>
                  <a:lnTo>
                    <a:pt x="60" y="177"/>
                  </a:lnTo>
                  <a:lnTo>
                    <a:pt x="32" y="179"/>
                  </a:lnTo>
                  <a:lnTo>
                    <a:pt x="28" y="180"/>
                  </a:lnTo>
                  <a:lnTo>
                    <a:pt x="24" y="182"/>
                  </a:lnTo>
                  <a:lnTo>
                    <a:pt x="12" y="191"/>
                  </a:lnTo>
                  <a:lnTo>
                    <a:pt x="6" y="198"/>
                  </a:lnTo>
                  <a:lnTo>
                    <a:pt x="4" y="201"/>
                  </a:lnTo>
                  <a:lnTo>
                    <a:pt x="2" y="205"/>
                  </a:lnTo>
                  <a:lnTo>
                    <a:pt x="0" y="213"/>
                  </a:lnTo>
                  <a:lnTo>
                    <a:pt x="1" y="221"/>
                  </a:lnTo>
                  <a:lnTo>
                    <a:pt x="5" y="232"/>
                  </a:lnTo>
                  <a:lnTo>
                    <a:pt x="7" y="235"/>
                  </a:lnTo>
                  <a:lnTo>
                    <a:pt x="10" y="237"/>
                  </a:lnTo>
                  <a:lnTo>
                    <a:pt x="12" y="239"/>
                  </a:lnTo>
                  <a:lnTo>
                    <a:pt x="19" y="241"/>
                  </a:lnTo>
                  <a:lnTo>
                    <a:pt x="25" y="242"/>
                  </a:lnTo>
                  <a:lnTo>
                    <a:pt x="31" y="242"/>
                  </a:lnTo>
                  <a:lnTo>
                    <a:pt x="32" y="241"/>
                  </a:lnTo>
                  <a:lnTo>
                    <a:pt x="35" y="240"/>
                  </a:lnTo>
                  <a:lnTo>
                    <a:pt x="38" y="237"/>
                  </a:lnTo>
                  <a:lnTo>
                    <a:pt x="40" y="234"/>
                  </a:lnTo>
                  <a:lnTo>
                    <a:pt x="40" y="232"/>
                  </a:lnTo>
                  <a:lnTo>
                    <a:pt x="40" y="231"/>
                  </a:lnTo>
                  <a:lnTo>
                    <a:pt x="38" y="229"/>
                  </a:lnTo>
                  <a:lnTo>
                    <a:pt x="29" y="227"/>
                  </a:lnTo>
                  <a:lnTo>
                    <a:pt x="27" y="226"/>
                  </a:lnTo>
                  <a:lnTo>
                    <a:pt x="27" y="225"/>
                  </a:lnTo>
                  <a:lnTo>
                    <a:pt x="27" y="224"/>
                  </a:lnTo>
                  <a:lnTo>
                    <a:pt x="27" y="223"/>
                  </a:lnTo>
                  <a:lnTo>
                    <a:pt x="29" y="221"/>
                  </a:lnTo>
                  <a:lnTo>
                    <a:pt x="34" y="216"/>
                  </a:lnTo>
                  <a:lnTo>
                    <a:pt x="39" y="212"/>
                  </a:lnTo>
                  <a:lnTo>
                    <a:pt x="52" y="207"/>
                  </a:lnTo>
                  <a:lnTo>
                    <a:pt x="54" y="207"/>
                  </a:lnTo>
                  <a:lnTo>
                    <a:pt x="55" y="208"/>
                  </a:lnTo>
                  <a:lnTo>
                    <a:pt x="57" y="208"/>
                  </a:lnTo>
                  <a:lnTo>
                    <a:pt x="57" y="210"/>
                  </a:lnTo>
                  <a:lnTo>
                    <a:pt x="57" y="214"/>
                  </a:lnTo>
                  <a:lnTo>
                    <a:pt x="55" y="229"/>
                  </a:lnTo>
                  <a:lnTo>
                    <a:pt x="50" y="257"/>
                  </a:lnTo>
                  <a:lnTo>
                    <a:pt x="50" y="261"/>
                  </a:lnTo>
                  <a:lnTo>
                    <a:pt x="54" y="274"/>
                  </a:lnTo>
                  <a:lnTo>
                    <a:pt x="57" y="279"/>
                  </a:lnTo>
                  <a:lnTo>
                    <a:pt x="59" y="282"/>
                  </a:lnTo>
                  <a:lnTo>
                    <a:pt x="64" y="284"/>
                  </a:lnTo>
                  <a:lnTo>
                    <a:pt x="67" y="285"/>
                  </a:lnTo>
                  <a:lnTo>
                    <a:pt x="79" y="286"/>
                  </a:lnTo>
                  <a:lnTo>
                    <a:pt x="83" y="285"/>
                  </a:lnTo>
                  <a:lnTo>
                    <a:pt x="85" y="284"/>
                  </a:lnTo>
                  <a:lnTo>
                    <a:pt x="87" y="283"/>
                  </a:lnTo>
                  <a:lnTo>
                    <a:pt x="88" y="281"/>
                  </a:lnTo>
                  <a:lnTo>
                    <a:pt x="89" y="279"/>
                  </a:lnTo>
                  <a:lnTo>
                    <a:pt x="88" y="277"/>
                  </a:lnTo>
                  <a:lnTo>
                    <a:pt x="77" y="240"/>
                  </a:lnTo>
                  <a:lnTo>
                    <a:pt x="76" y="234"/>
                  </a:lnTo>
                  <a:lnTo>
                    <a:pt x="78" y="229"/>
                  </a:lnTo>
                  <a:lnTo>
                    <a:pt x="80" y="225"/>
                  </a:lnTo>
                  <a:lnTo>
                    <a:pt x="85" y="223"/>
                  </a:lnTo>
                  <a:lnTo>
                    <a:pt x="86" y="223"/>
                  </a:lnTo>
                  <a:lnTo>
                    <a:pt x="89" y="223"/>
                  </a:lnTo>
                  <a:lnTo>
                    <a:pt x="94" y="224"/>
                  </a:lnTo>
                  <a:lnTo>
                    <a:pt x="107" y="232"/>
                  </a:lnTo>
                  <a:lnTo>
                    <a:pt x="112" y="236"/>
                  </a:lnTo>
                  <a:lnTo>
                    <a:pt x="117" y="241"/>
                  </a:lnTo>
                  <a:lnTo>
                    <a:pt x="125" y="253"/>
                  </a:lnTo>
                  <a:lnTo>
                    <a:pt x="127" y="255"/>
                  </a:lnTo>
                  <a:lnTo>
                    <a:pt x="129" y="256"/>
                  </a:lnTo>
                  <a:lnTo>
                    <a:pt x="130" y="256"/>
                  </a:lnTo>
                  <a:lnTo>
                    <a:pt x="132" y="255"/>
                  </a:lnTo>
                  <a:lnTo>
                    <a:pt x="134" y="253"/>
                  </a:lnTo>
                  <a:lnTo>
                    <a:pt x="135" y="251"/>
                  </a:lnTo>
                  <a:lnTo>
                    <a:pt x="138" y="246"/>
                  </a:lnTo>
                  <a:lnTo>
                    <a:pt x="141" y="238"/>
                  </a:lnTo>
                  <a:lnTo>
                    <a:pt x="142" y="227"/>
                  </a:lnTo>
                  <a:lnTo>
                    <a:pt x="141" y="220"/>
                  </a:lnTo>
                  <a:lnTo>
                    <a:pt x="140" y="214"/>
                  </a:lnTo>
                  <a:lnTo>
                    <a:pt x="138" y="213"/>
                  </a:lnTo>
                  <a:lnTo>
                    <a:pt x="135" y="211"/>
                  </a:lnTo>
                  <a:lnTo>
                    <a:pt x="121" y="207"/>
                  </a:lnTo>
                  <a:lnTo>
                    <a:pt x="119" y="205"/>
                  </a:lnTo>
                  <a:lnTo>
                    <a:pt x="116" y="203"/>
                  </a:lnTo>
                  <a:lnTo>
                    <a:pt x="113" y="200"/>
                  </a:lnTo>
                  <a:lnTo>
                    <a:pt x="111" y="195"/>
                  </a:lnTo>
                  <a:lnTo>
                    <a:pt x="110" y="190"/>
                  </a:lnTo>
                  <a:lnTo>
                    <a:pt x="111" y="184"/>
                  </a:lnTo>
                  <a:lnTo>
                    <a:pt x="113" y="177"/>
                  </a:lnTo>
                  <a:lnTo>
                    <a:pt x="119" y="160"/>
                  </a:lnTo>
                  <a:lnTo>
                    <a:pt x="141" y="120"/>
                  </a:lnTo>
                  <a:lnTo>
                    <a:pt x="156" y="102"/>
                  </a:lnTo>
                  <a:lnTo>
                    <a:pt x="178" y="8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0" name="Rectangle 69"/>
          <p:cNvSpPr/>
          <p:nvPr/>
        </p:nvSpPr>
        <p:spPr bwMode="auto">
          <a:xfrm>
            <a:off x="6477000" y="5917406"/>
            <a:ext cx="1752600" cy="2667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3" name="Rectangle 52"/>
          <p:cNvSpPr>
            <a:spLocks noChangeArrowheads="1"/>
          </p:cNvSpPr>
          <p:nvPr/>
        </p:nvSpPr>
        <p:spPr bwMode="auto">
          <a:xfrm>
            <a:off x="7242175" y="5915025"/>
            <a:ext cx="1901825" cy="276225"/>
          </a:xfrm>
          <a:prstGeom prst="rect">
            <a:avLst/>
          </a:prstGeom>
          <a:solidFill>
            <a:srgbClr val="0099CC">
              <a:alpha val="49804"/>
            </a:srgbClr>
          </a:solidFill>
          <a:ln w="9525" algn="ctr">
            <a:noFill/>
            <a:round/>
            <a:headEnd/>
            <a:tailEnd/>
          </a:ln>
        </p:spPr>
        <p:txBody>
          <a:bodyPr anchor="ctr"/>
          <a:lstStyle/>
          <a:p>
            <a:endParaRPr lang="en-US"/>
          </a:p>
        </p:txBody>
      </p:sp>
      <p:sp>
        <p:nvSpPr>
          <p:cNvPr id="6147" name="Rectangle 49"/>
          <p:cNvSpPr>
            <a:spLocks noChangeArrowheads="1"/>
          </p:cNvSpPr>
          <p:nvPr/>
        </p:nvSpPr>
        <p:spPr bwMode="auto">
          <a:xfrm>
            <a:off x="6459538" y="5915025"/>
            <a:ext cx="782637" cy="276225"/>
          </a:xfrm>
          <a:prstGeom prst="rect">
            <a:avLst/>
          </a:prstGeom>
          <a:solidFill>
            <a:srgbClr val="0099CC">
              <a:alpha val="49804"/>
            </a:srgbClr>
          </a:solidFill>
          <a:ln w="9525" algn="ctr">
            <a:noFill/>
            <a:round/>
            <a:headEnd/>
            <a:tailEnd/>
          </a:ln>
        </p:spPr>
        <p:txBody>
          <a:bodyPr anchor="ctr"/>
          <a:lstStyle/>
          <a:p>
            <a:endParaRPr lang="en-US"/>
          </a:p>
        </p:txBody>
      </p:sp>
      <p:grpSp>
        <p:nvGrpSpPr>
          <p:cNvPr id="10" name="Group 24"/>
          <p:cNvGrpSpPr>
            <a:grpSpLocks/>
          </p:cNvGrpSpPr>
          <p:nvPr/>
        </p:nvGrpSpPr>
        <p:grpSpPr bwMode="auto">
          <a:xfrm rot="5400000">
            <a:off x="1949450" y="3060700"/>
            <a:ext cx="642938" cy="1588"/>
            <a:chOff x="593725" y="3061494"/>
            <a:chExt cx="642143" cy="2381"/>
          </a:xfrm>
        </p:grpSpPr>
        <p:sp>
          <p:nvSpPr>
            <p:cNvPr id="6193" name="Line 13"/>
            <p:cNvSpPr>
              <a:spLocks noChangeShapeType="1"/>
            </p:cNvSpPr>
            <p:nvPr/>
          </p:nvSpPr>
          <p:spPr bwMode="auto">
            <a:xfrm flipH="1">
              <a:off x="915193" y="3061494"/>
              <a:ext cx="320675" cy="0"/>
            </a:xfrm>
            <a:prstGeom prst="line">
              <a:avLst/>
            </a:prstGeom>
            <a:noFill/>
            <a:ln w="9525">
              <a:solidFill>
                <a:schemeClr val="bg1"/>
              </a:solidFill>
              <a:round/>
              <a:headEnd/>
              <a:tailEnd/>
            </a:ln>
          </p:spPr>
          <p:txBody>
            <a:bodyPr anchor="ctr"/>
            <a:lstStyle/>
            <a:p>
              <a:endParaRPr lang="en-US"/>
            </a:p>
          </p:txBody>
        </p:sp>
        <p:sp>
          <p:nvSpPr>
            <p:cNvPr id="6194" name="Line 13"/>
            <p:cNvSpPr>
              <a:spLocks noChangeShapeType="1"/>
            </p:cNvSpPr>
            <p:nvPr/>
          </p:nvSpPr>
          <p:spPr bwMode="auto">
            <a:xfrm flipH="1">
              <a:off x="593725" y="3063875"/>
              <a:ext cx="320675" cy="0"/>
            </a:xfrm>
            <a:prstGeom prst="line">
              <a:avLst/>
            </a:prstGeom>
            <a:noFill/>
            <a:ln w="9525">
              <a:solidFill>
                <a:schemeClr val="tx1"/>
              </a:solidFill>
              <a:round/>
              <a:headEnd/>
              <a:tailEnd/>
            </a:ln>
          </p:spPr>
          <p:txBody>
            <a:bodyPr anchor="ctr"/>
            <a:lstStyle/>
            <a:p>
              <a:endParaRPr lang="en-US"/>
            </a:p>
          </p:txBody>
        </p:sp>
      </p:grpSp>
      <p:sp>
        <p:nvSpPr>
          <p:cNvPr id="57" name="Rectangle 56"/>
          <p:cNvSpPr>
            <a:spLocks noChangeArrowheads="1"/>
          </p:cNvSpPr>
          <p:nvPr/>
        </p:nvSpPr>
        <p:spPr bwMode="auto">
          <a:xfrm>
            <a:off x="2270125" y="2922588"/>
            <a:ext cx="782638" cy="276225"/>
          </a:xfrm>
          <a:prstGeom prst="rect">
            <a:avLst/>
          </a:prstGeom>
          <a:solidFill>
            <a:srgbClr val="0099CC">
              <a:alpha val="49804"/>
            </a:srgbClr>
          </a:solidFill>
          <a:ln w="9525" algn="ctr">
            <a:noFill/>
            <a:round/>
            <a:headEnd/>
            <a:tailEnd/>
          </a:ln>
        </p:spPr>
        <p:txBody>
          <a:bodyPr anchor="ctr"/>
          <a:lstStyle/>
          <a:p>
            <a:endParaRPr lang="en-US"/>
          </a:p>
        </p:txBody>
      </p:sp>
      <p:sp>
        <p:nvSpPr>
          <p:cNvPr id="6151" name="Rectangle 55"/>
          <p:cNvSpPr>
            <a:spLocks noChangeArrowheads="1"/>
          </p:cNvSpPr>
          <p:nvPr/>
        </p:nvSpPr>
        <p:spPr bwMode="auto">
          <a:xfrm>
            <a:off x="0" y="2922588"/>
            <a:ext cx="2270125" cy="276225"/>
          </a:xfrm>
          <a:prstGeom prst="rect">
            <a:avLst/>
          </a:prstGeom>
          <a:solidFill>
            <a:srgbClr val="0099CC">
              <a:alpha val="49804"/>
            </a:srgbClr>
          </a:solidFill>
          <a:ln w="9525" algn="ctr">
            <a:noFill/>
            <a:round/>
            <a:headEnd/>
            <a:tailEnd/>
          </a:ln>
        </p:spPr>
        <p:txBody>
          <a:bodyPr anchor="ctr"/>
          <a:lstStyle/>
          <a:p>
            <a:endParaRPr lang="en-US"/>
          </a:p>
        </p:txBody>
      </p:sp>
      <p:sp>
        <p:nvSpPr>
          <p:cNvPr id="6152" name="Rectangle 44"/>
          <p:cNvSpPr>
            <a:spLocks noChangeArrowheads="1"/>
          </p:cNvSpPr>
          <p:nvPr/>
        </p:nvSpPr>
        <p:spPr bwMode="auto">
          <a:xfrm>
            <a:off x="1819275" y="5126038"/>
            <a:ext cx="4660900" cy="1028700"/>
          </a:xfrm>
          <a:prstGeom prst="rect">
            <a:avLst/>
          </a:prstGeom>
          <a:solidFill>
            <a:srgbClr val="0099CC">
              <a:alpha val="49804"/>
            </a:srgbClr>
          </a:solidFill>
          <a:ln w="9525" algn="ctr">
            <a:noFill/>
            <a:round/>
            <a:headEnd/>
            <a:tailEnd/>
          </a:ln>
        </p:spPr>
        <p:txBody>
          <a:bodyPr anchor="ctr"/>
          <a:lstStyle/>
          <a:p>
            <a:endParaRPr lang="en-US"/>
          </a:p>
        </p:txBody>
      </p:sp>
      <p:sp>
        <p:nvSpPr>
          <p:cNvPr id="1044491" name="Line 11"/>
          <p:cNvSpPr>
            <a:spLocks noChangeShapeType="1"/>
          </p:cNvSpPr>
          <p:nvPr/>
        </p:nvSpPr>
        <p:spPr bwMode="auto">
          <a:xfrm rot="5400000" flipV="1">
            <a:off x="2270125" y="2924175"/>
            <a:ext cx="0" cy="274638"/>
          </a:xfrm>
          <a:prstGeom prst="line">
            <a:avLst/>
          </a:prstGeom>
          <a:noFill/>
          <a:ln w="28575">
            <a:solidFill>
              <a:srgbClr val="CC9900"/>
            </a:solidFill>
            <a:round/>
            <a:headEnd/>
            <a:tailEnd/>
          </a:ln>
        </p:spPr>
        <p:txBody>
          <a:bodyPr anchor="ctr"/>
          <a:lstStyle/>
          <a:p>
            <a:endParaRPr lang="en-US"/>
          </a:p>
        </p:txBody>
      </p:sp>
      <p:sp>
        <p:nvSpPr>
          <p:cNvPr id="113" name="Rectangle 3"/>
          <p:cNvSpPr>
            <a:spLocks noGrp="1" noChangeArrowheads="1"/>
          </p:cNvSpPr>
          <p:nvPr>
            <p:ph type="title"/>
          </p:nvPr>
        </p:nvSpPr>
        <p:spPr>
          <a:xfrm>
            <a:off x="685800" y="658368"/>
            <a:ext cx="7772400" cy="1408176"/>
          </a:xfrm>
        </p:spPr>
        <p:txBody>
          <a:bodyPr/>
          <a:lstStyle/>
          <a:p>
            <a:r>
              <a:rPr lang="en-US" dirty="0"/>
              <a:t>A Simple </a:t>
            </a:r>
            <a:r>
              <a:rPr lang="en-US" dirty="0">
                <a:solidFill>
                  <a:srgbClr val="FF0000"/>
                </a:solidFill>
              </a:rPr>
              <a:t>Proportional</a:t>
            </a:r>
            <a:r>
              <a:rPr lang="en-US" dirty="0"/>
              <a:t> Control System</a:t>
            </a:r>
            <a:br>
              <a:rPr lang="en-US" dirty="0"/>
            </a:br>
            <a:endParaRPr lang="en-US" dirty="0"/>
          </a:p>
        </p:txBody>
      </p:sp>
      <p:sp>
        <p:nvSpPr>
          <p:cNvPr id="6157" name="AutoShape 2"/>
          <p:cNvSpPr>
            <a:spLocks noChangeAspect="1" noChangeArrowheads="1"/>
          </p:cNvSpPr>
          <p:nvPr/>
        </p:nvSpPr>
        <p:spPr bwMode="auto">
          <a:xfrm>
            <a:off x="2732088" y="2514600"/>
            <a:ext cx="206375" cy="411163"/>
          </a:xfrm>
          <a:prstGeom prst="triangle">
            <a:avLst>
              <a:gd name="adj" fmla="val 50000"/>
            </a:avLst>
          </a:prstGeom>
          <a:solidFill>
            <a:srgbClr val="CC9900"/>
          </a:solidFill>
          <a:ln w="3175" algn="ctr">
            <a:solidFill>
              <a:srgbClr val="CC9900"/>
            </a:solidFill>
            <a:miter lim="800000"/>
            <a:headEnd/>
            <a:tailEnd/>
          </a:ln>
        </p:spPr>
        <p:txBody>
          <a:bodyPr anchor="ctr"/>
          <a:lstStyle/>
          <a:p>
            <a:endParaRPr lang="en-US"/>
          </a:p>
        </p:txBody>
      </p:sp>
      <p:sp>
        <p:nvSpPr>
          <p:cNvPr id="6158" name="Line 6"/>
          <p:cNvSpPr>
            <a:spLocks noChangeShapeType="1"/>
          </p:cNvSpPr>
          <p:nvPr/>
        </p:nvSpPr>
        <p:spPr bwMode="auto">
          <a:xfrm flipV="1">
            <a:off x="2754313" y="3200400"/>
            <a:ext cx="0" cy="228600"/>
          </a:xfrm>
          <a:prstGeom prst="line">
            <a:avLst/>
          </a:prstGeom>
          <a:noFill/>
          <a:ln w="19050" cap="sq">
            <a:solidFill>
              <a:schemeClr val="tx1"/>
            </a:solidFill>
            <a:miter lim="800000"/>
            <a:headEnd/>
            <a:tailEnd/>
          </a:ln>
        </p:spPr>
        <p:txBody>
          <a:bodyPr anchor="ctr"/>
          <a:lstStyle/>
          <a:p>
            <a:endParaRPr lang="en-US"/>
          </a:p>
        </p:txBody>
      </p:sp>
      <p:sp>
        <p:nvSpPr>
          <p:cNvPr id="6159" name="Line 7"/>
          <p:cNvSpPr>
            <a:spLocks noChangeShapeType="1"/>
          </p:cNvSpPr>
          <p:nvPr/>
        </p:nvSpPr>
        <p:spPr bwMode="auto">
          <a:xfrm flipV="1">
            <a:off x="3036888" y="2925763"/>
            <a:ext cx="0" cy="503237"/>
          </a:xfrm>
          <a:prstGeom prst="line">
            <a:avLst/>
          </a:prstGeom>
          <a:noFill/>
          <a:ln w="19050" cap="sq">
            <a:solidFill>
              <a:schemeClr val="tx1"/>
            </a:solidFill>
            <a:miter lim="800000"/>
            <a:headEnd/>
            <a:tailEnd/>
          </a:ln>
        </p:spPr>
        <p:txBody>
          <a:bodyPr anchor="ctr"/>
          <a:lstStyle/>
          <a:p>
            <a:endParaRPr lang="en-US"/>
          </a:p>
        </p:txBody>
      </p:sp>
      <p:sp>
        <p:nvSpPr>
          <p:cNvPr id="6160" name="Line 8"/>
          <p:cNvSpPr>
            <a:spLocks noChangeShapeType="1"/>
          </p:cNvSpPr>
          <p:nvPr/>
        </p:nvSpPr>
        <p:spPr bwMode="auto">
          <a:xfrm flipH="1">
            <a:off x="0" y="3200400"/>
            <a:ext cx="2752725" cy="0"/>
          </a:xfrm>
          <a:prstGeom prst="line">
            <a:avLst/>
          </a:prstGeom>
          <a:noFill/>
          <a:ln w="19050" cap="sq">
            <a:solidFill>
              <a:schemeClr val="tx1"/>
            </a:solidFill>
            <a:miter lim="800000"/>
            <a:headEnd/>
            <a:tailEnd/>
          </a:ln>
        </p:spPr>
        <p:txBody>
          <a:bodyPr anchor="ctr"/>
          <a:lstStyle/>
          <a:p>
            <a:endParaRPr lang="en-US"/>
          </a:p>
        </p:txBody>
      </p:sp>
      <p:sp>
        <p:nvSpPr>
          <p:cNvPr id="6161" name="Line 9"/>
          <p:cNvSpPr>
            <a:spLocks noChangeShapeType="1"/>
          </p:cNvSpPr>
          <p:nvPr/>
        </p:nvSpPr>
        <p:spPr bwMode="auto">
          <a:xfrm flipH="1">
            <a:off x="0" y="2925763"/>
            <a:ext cx="3033713" cy="0"/>
          </a:xfrm>
          <a:prstGeom prst="line">
            <a:avLst/>
          </a:prstGeom>
          <a:noFill/>
          <a:ln w="19050" cap="sq">
            <a:solidFill>
              <a:schemeClr val="tx1"/>
            </a:solidFill>
            <a:miter lim="800000"/>
            <a:headEnd/>
            <a:tailEnd/>
          </a:ln>
        </p:spPr>
        <p:txBody>
          <a:bodyPr anchor="ctr"/>
          <a:lstStyle/>
          <a:p>
            <a:endParaRPr lang="en-US"/>
          </a:p>
        </p:txBody>
      </p:sp>
      <p:sp>
        <p:nvSpPr>
          <p:cNvPr id="6162" name="Oval 12"/>
          <p:cNvSpPr>
            <a:spLocks noChangeAspect="1" noChangeArrowheads="1"/>
          </p:cNvSpPr>
          <p:nvPr/>
        </p:nvSpPr>
        <p:spPr bwMode="auto">
          <a:xfrm rot="5400000">
            <a:off x="2224088" y="3016250"/>
            <a:ext cx="92075" cy="92075"/>
          </a:xfrm>
          <a:prstGeom prst="ellipse">
            <a:avLst/>
          </a:prstGeom>
          <a:solidFill>
            <a:schemeClr val="tx1"/>
          </a:solidFill>
          <a:ln w="9525">
            <a:solidFill>
              <a:schemeClr val="tx1"/>
            </a:solidFill>
            <a:round/>
            <a:headEnd/>
            <a:tailEnd/>
          </a:ln>
        </p:spPr>
        <p:txBody>
          <a:bodyPr wrap="none" anchor="ctr"/>
          <a:lstStyle/>
          <a:p>
            <a:endParaRPr lang="en-US"/>
          </a:p>
        </p:txBody>
      </p:sp>
      <p:grpSp>
        <p:nvGrpSpPr>
          <p:cNvPr id="11" name="Group 16"/>
          <p:cNvGrpSpPr>
            <a:grpSpLocks/>
          </p:cNvGrpSpPr>
          <p:nvPr/>
        </p:nvGrpSpPr>
        <p:grpSpPr bwMode="auto">
          <a:xfrm rot="1800000">
            <a:off x="595313" y="2486025"/>
            <a:ext cx="4479925" cy="46038"/>
            <a:chOff x="375" y="1566"/>
            <a:chExt cx="2822" cy="29"/>
          </a:xfrm>
        </p:grpSpPr>
        <p:sp>
          <p:nvSpPr>
            <p:cNvPr id="6182" name="Line 17"/>
            <p:cNvSpPr>
              <a:spLocks noChangeShapeType="1"/>
            </p:cNvSpPr>
            <p:nvPr/>
          </p:nvSpPr>
          <p:spPr bwMode="auto">
            <a:xfrm>
              <a:off x="375" y="1584"/>
              <a:ext cx="2822" cy="0"/>
            </a:xfrm>
            <a:prstGeom prst="line">
              <a:avLst/>
            </a:prstGeom>
            <a:noFill/>
            <a:ln w="9525">
              <a:solidFill>
                <a:schemeClr val="tx1"/>
              </a:solidFill>
              <a:round/>
              <a:headEnd/>
              <a:tailEnd/>
            </a:ln>
          </p:spPr>
          <p:txBody>
            <a:bodyPr anchor="ctr"/>
            <a:lstStyle/>
            <a:p>
              <a:endParaRPr lang="en-US"/>
            </a:p>
          </p:txBody>
        </p:sp>
        <p:sp>
          <p:nvSpPr>
            <p:cNvPr id="6183" name="Oval 19"/>
            <p:cNvSpPr>
              <a:spLocks noChangeAspect="1" noChangeArrowheads="1"/>
            </p:cNvSpPr>
            <p:nvPr/>
          </p:nvSpPr>
          <p:spPr bwMode="auto">
            <a:xfrm>
              <a:off x="3155" y="1566"/>
              <a:ext cx="29" cy="29"/>
            </a:xfrm>
            <a:prstGeom prst="ellipse">
              <a:avLst/>
            </a:prstGeom>
            <a:solidFill>
              <a:schemeClr val="tx1"/>
            </a:solidFill>
            <a:ln w="9525">
              <a:solidFill>
                <a:schemeClr val="tx1"/>
              </a:solidFill>
              <a:round/>
              <a:headEnd/>
              <a:tailEnd/>
            </a:ln>
          </p:spPr>
          <p:txBody>
            <a:bodyPr anchor="ctr"/>
            <a:lstStyle/>
            <a:p>
              <a:endParaRPr lang="en-US"/>
            </a:p>
          </p:txBody>
        </p:sp>
      </p:grpSp>
      <p:grpSp>
        <p:nvGrpSpPr>
          <p:cNvPr id="12" name="Group 36"/>
          <p:cNvGrpSpPr>
            <a:grpSpLocks/>
          </p:cNvGrpSpPr>
          <p:nvPr/>
        </p:nvGrpSpPr>
        <p:grpSpPr bwMode="auto">
          <a:xfrm>
            <a:off x="2243138" y="2222648"/>
            <a:ext cx="53975" cy="582613"/>
            <a:chOff x="1827183" y="2495539"/>
            <a:chExt cx="53182" cy="583413"/>
          </a:xfrm>
        </p:grpSpPr>
        <p:sp>
          <p:nvSpPr>
            <p:cNvPr id="6179" name="Oval 14"/>
            <p:cNvSpPr>
              <a:spLocks noChangeAspect="1" noChangeArrowheads="1"/>
            </p:cNvSpPr>
            <p:nvPr/>
          </p:nvSpPr>
          <p:spPr bwMode="auto">
            <a:xfrm>
              <a:off x="1827183" y="3032915"/>
              <a:ext cx="46038" cy="46037"/>
            </a:xfrm>
            <a:prstGeom prst="ellipse">
              <a:avLst/>
            </a:prstGeom>
            <a:solidFill>
              <a:schemeClr val="tx1"/>
            </a:solidFill>
            <a:ln w="9525">
              <a:solidFill>
                <a:schemeClr val="tx1"/>
              </a:solidFill>
              <a:round/>
              <a:headEnd/>
              <a:tailEnd/>
            </a:ln>
          </p:spPr>
          <p:txBody>
            <a:bodyPr wrap="none" anchor="ctr"/>
            <a:lstStyle/>
            <a:p>
              <a:endParaRPr lang="en-US"/>
            </a:p>
          </p:txBody>
        </p:sp>
        <p:sp>
          <p:nvSpPr>
            <p:cNvPr id="6180" name="Line 15"/>
            <p:cNvSpPr>
              <a:spLocks noChangeShapeType="1"/>
            </p:cNvSpPr>
            <p:nvPr/>
          </p:nvSpPr>
          <p:spPr bwMode="auto">
            <a:xfrm flipV="1">
              <a:off x="1855758" y="2504265"/>
              <a:ext cx="0" cy="549275"/>
            </a:xfrm>
            <a:prstGeom prst="line">
              <a:avLst/>
            </a:prstGeom>
            <a:noFill/>
            <a:ln w="9525">
              <a:solidFill>
                <a:schemeClr val="tx1"/>
              </a:solidFill>
              <a:round/>
              <a:headEnd/>
              <a:tailEnd/>
            </a:ln>
          </p:spPr>
          <p:txBody>
            <a:bodyPr anchor="ctr"/>
            <a:lstStyle/>
            <a:p>
              <a:endParaRPr lang="en-US"/>
            </a:p>
          </p:txBody>
        </p:sp>
        <p:sp>
          <p:nvSpPr>
            <p:cNvPr id="6181" name="Oval 14"/>
            <p:cNvSpPr>
              <a:spLocks noChangeAspect="1" noChangeArrowheads="1"/>
            </p:cNvSpPr>
            <p:nvPr/>
          </p:nvSpPr>
          <p:spPr bwMode="auto">
            <a:xfrm>
              <a:off x="1834327" y="2495539"/>
              <a:ext cx="46038" cy="46037"/>
            </a:xfrm>
            <a:prstGeom prst="ellipse">
              <a:avLst/>
            </a:prstGeom>
            <a:solidFill>
              <a:schemeClr val="tx1"/>
            </a:solidFill>
            <a:ln w="9525">
              <a:solidFill>
                <a:schemeClr val="tx1"/>
              </a:solidFill>
              <a:round/>
              <a:headEnd/>
              <a:tailEnd/>
            </a:ln>
          </p:spPr>
          <p:txBody>
            <a:bodyPr wrap="none" anchor="ctr"/>
            <a:lstStyle/>
            <a:p>
              <a:endParaRPr lang="en-US"/>
            </a:p>
          </p:txBody>
        </p:sp>
      </p:grpSp>
      <p:sp>
        <p:nvSpPr>
          <p:cNvPr id="6165" name="Oval 14"/>
          <p:cNvSpPr>
            <a:spLocks noChangeAspect="1" noChangeArrowheads="1"/>
          </p:cNvSpPr>
          <p:nvPr/>
        </p:nvSpPr>
        <p:spPr bwMode="auto">
          <a:xfrm>
            <a:off x="2789238" y="2462213"/>
            <a:ext cx="92075" cy="92075"/>
          </a:xfrm>
          <a:prstGeom prst="ellipse">
            <a:avLst/>
          </a:prstGeom>
          <a:solidFill>
            <a:schemeClr val="tx1"/>
          </a:solidFill>
          <a:ln w="9525">
            <a:solidFill>
              <a:schemeClr val="tx1"/>
            </a:solidFill>
            <a:round/>
            <a:headEnd/>
            <a:tailEnd/>
          </a:ln>
        </p:spPr>
        <p:txBody>
          <a:bodyPr wrap="none" anchor="ctr"/>
          <a:lstStyle/>
          <a:p>
            <a:endParaRPr lang="en-US"/>
          </a:p>
        </p:txBody>
      </p:sp>
      <p:grpSp>
        <p:nvGrpSpPr>
          <p:cNvPr id="13" name="Group 43"/>
          <p:cNvGrpSpPr>
            <a:grpSpLocks/>
          </p:cNvGrpSpPr>
          <p:nvPr/>
        </p:nvGrpSpPr>
        <p:grpSpPr bwMode="auto">
          <a:xfrm>
            <a:off x="1828800" y="3422650"/>
            <a:ext cx="4654550" cy="2749550"/>
            <a:chOff x="1828799" y="3423138"/>
            <a:chExt cx="4654062" cy="2749062"/>
          </a:xfrm>
        </p:grpSpPr>
        <p:sp>
          <p:nvSpPr>
            <p:cNvPr id="6174" name="Line 4"/>
            <p:cNvSpPr>
              <a:spLocks noChangeShapeType="1"/>
            </p:cNvSpPr>
            <p:nvPr/>
          </p:nvSpPr>
          <p:spPr bwMode="auto">
            <a:xfrm>
              <a:off x="1828800" y="3429000"/>
              <a:ext cx="0" cy="2743200"/>
            </a:xfrm>
            <a:prstGeom prst="line">
              <a:avLst/>
            </a:prstGeom>
            <a:noFill/>
            <a:ln w="76200" cap="sq">
              <a:solidFill>
                <a:schemeClr val="tx1"/>
              </a:solidFill>
              <a:miter lim="800000"/>
              <a:headEnd/>
              <a:tailEnd/>
            </a:ln>
          </p:spPr>
          <p:txBody>
            <a:bodyPr anchor="ctr"/>
            <a:lstStyle/>
            <a:p>
              <a:endParaRPr lang="en-US"/>
            </a:p>
          </p:txBody>
        </p:sp>
        <p:sp>
          <p:nvSpPr>
            <p:cNvPr id="6175" name="Line 5"/>
            <p:cNvSpPr>
              <a:spLocks noChangeShapeType="1"/>
            </p:cNvSpPr>
            <p:nvPr/>
          </p:nvSpPr>
          <p:spPr bwMode="auto">
            <a:xfrm>
              <a:off x="1828799" y="6172200"/>
              <a:ext cx="4651131" cy="0"/>
            </a:xfrm>
            <a:prstGeom prst="line">
              <a:avLst/>
            </a:prstGeom>
            <a:noFill/>
            <a:ln w="76200" cap="sq">
              <a:solidFill>
                <a:schemeClr val="tx1"/>
              </a:solidFill>
              <a:miter lim="800000"/>
              <a:headEnd/>
              <a:tailEnd/>
            </a:ln>
          </p:spPr>
          <p:txBody>
            <a:bodyPr anchor="ctr"/>
            <a:lstStyle/>
            <a:p>
              <a:endParaRPr lang="en-US"/>
            </a:p>
          </p:txBody>
        </p:sp>
        <p:sp>
          <p:nvSpPr>
            <p:cNvPr id="6176" name="Line 4"/>
            <p:cNvSpPr>
              <a:spLocks noChangeShapeType="1"/>
            </p:cNvSpPr>
            <p:nvPr/>
          </p:nvSpPr>
          <p:spPr bwMode="auto">
            <a:xfrm>
              <a:off x="6482861" y="3423138"/>
              <a:ext cx="0" cy="2743200"/>
            </a:xfrm>
            <a:prstGeom prst="line">
              <a:avLst/>
            </a:prstGeom>
            <a:noFill/>
            <a:ln w="76200" cap="sq">
              <a:solidFill>
                <a:schemeClr val="tx1"/>
              </a:solidFill>
              <a:miter lim="800000"/>
              <a:headEnd/>
              <a:tailEnd/>
            </a:ln>
          </p:spPr>
          <p:txBody>
            <a:bodyPr anchor="ctr"/>
            <a:lstStyle/>
            <a:p>
              <a:endParaRPr lang="en-US"/>
            </a:p>
          </p:txBody>
        </p:sp>
      </p:grpSp>
      <p:sp>
        <p:nvSpPr>
          <p:cNvPr id="58" name="Rectangle 57"/>
          <p:cNvSpPr>
            <a:spLocks noChangeArrowheads="1"/>
          </p:cNvSpPr>
          <p:nvPr/>
        </p:nvSpPr>
        <p:spPr bwMode="auto">
          <a:xfrm>
            <a:off x="2757488" y="3198813"/>
            <a:ext cx="276225" cy="1933575"/>
          </a:xfrm>
          <a:prstGeom prst="rect">
            <a:avLst/>
          </a:prstGeom>
          <a:solidFill>
            <a:srgbClr val="0099CC">
              <a:alpha val="49804"/>
            </a:srgbClr>
          </a:solidFill>
          <a:ln w="9525" algn="ctr">
            <a:noFill/>
            <a:round/>
            <a:headEnd/>
            <a:tailEnd/>
          </a:ln>
        </p:spPr>
        <p:txBody>
          <a:bodyPr anchor="ctr"/>
          <a:lstStyle/>
          <a:p>
            <a:endParaRPr lang="en-US"/>
          </a:p>
        </p:txBody>
      </p:sp>
      <p:sp>
        <p:nvSpPr>
          <p:cNvPr id="6170" name="Line 9"/>
          <p:cNvSpPr>
            <a:spLocks noChangeShapeType="1"/>
          </p:cNvSpPr>
          <p:nvPr/>
        </p:nvSpPr>
        <p:spPr bwMode="auto">
          <a:xfrm flipH="1" flipV="1">
            <a:off x="6459538" y="5915025"/>
            <a:ext cx="2684462" cy="0"/>
          </a:xfrm>
          <a:prstGeom prst="line">
            <a:avLst/>
          </a:prstGeom>
          <a:noFill/>
          <a:ln w="19050" cap="sq">
            <a:solidFill>
              <a:schemeClr val="tx1"/>
            </a:solidFill>
            <a:miter lim="800000"/>
            <a:headEnd/>
            <a:tailEnd/>
          </a:ln>
        </p:spPr>
        <p:txBody>
          <a:bodyPr anchor="ctr"/>
          <a:lstStyle/>
          <a:p>
            <a:endParaRPr lang="en-US"/>
          </a:p>
        </p:txBody>
      </p:sp>
      <p:sp>
        <p:nvSpPr>
          <p:cNvPr id="6169" name="Line 8"/>
          <p:cNvSpPr>
            <a:spLocks noChangeShapeType="1"/>
          </p:cNvSpPr>
          <p:nvPr/>
        </p:nvSpPr>
        <p:spPr bwMode="auto">
          <a:xfrm flipH="1">
            <a:off x="6459538" y="6191250"/>
            <a:ext cx="2684462" cy="0"/>
          </a:xfrm>
          <a:prstGeom prst="line">
            <a:avLst/>
          </a:prstGeom>
          <a:noFill/>
          <a:ln w="19050" cap="sq">
            <a:solidFill>
              <a:schemeClr val="tx1"/>
            </a:solidFill>
            <a:miter lim="800000"/>
            <a:headEnd/>
            <a:tailEnd/>
          </a:ln>
        </p:spPr>
        <p:txBody>
          <a:bodyPr anchor="ctr"/>
          <a:lstStyle/>
          <a:p>
            <a:endParaRPr lang="en-US"/>
          </a:p>
        </p:txBody>
      </p:sp>
      <p:sp>
        <p:nvSpPr>
          <p:cNvPr id="73" name="Freeform 72"/>
          <p:cNvSpPr/>
          <p:nvPr/>
        </p:nvSpPr>
        <p:spPr bwMode="auto">
          <a:xfrm>
            <a:off x="1863725" y="4943475"/>
            <a:ext cx="898128" cy="187325"/>
          </a:xfrm>
          <a:custGeom>
            <a:avLst/>
            <a:gdLst>
              <a:gd name="connsiteX0" fmla="*/ 0 w 724298"/>
              <a:gd name="connsiteY0" fmla="*/ 85725 h 98822"/>
              <a:gd name="connsiteX1" fmla="*/ 621507 w 724298"/>
              <a:gd name="connsiteY1" fmla="*/ 85725 h 98822"/>
              <a:gd name="connsiteX2" fmla="*/ 616744 w 724298"/>
              <a:gd name="connsiteY2" fmla="*/ 7144 h 98822"/>
              <a:gd name="connsiteX3" fmla="*/ 566738 w 724298"/>
              <a:gd name="connsiteY3" fmla="*/ 42862 h 98822"/>
              <a:gd name="connsiteX4" fmla="*/ 483394 w 724298"/>
              <a:gd name="connsiteY4" fmla="*/ 40481 h 98822"/>
              <a:gd name="connsiteX5" fmla="*/ 426244 w 724298"/>
              <a:gd name="connsiteY5" fmla="*/ 61912 h 98822"/>
              <a:gd name="connsiteX6" fmla="*/ 347663 w 724298"/>
              <a:gd name="connsiteY6" fmla="*/ 59531 h 98822"/>
              <a:gd name="connsiteX7" fmla="*/ 302419 w 724298"/>
              <a:gd name="connsiteY7" fmla="*/ 76200 h 98822"/>
              <a:gd name="connsiteX8" fmla="*/ 200025 w 724298"/>
              <a:gd name="connsiteY8" fmla="*/ 66675 h 98822"/>
              <a:gd name="connsiteX9" fmla="*/ 147638 w 724298"/>
              <a:gd name="connsiteY9" fmla="*/ 73819 h 98822"/>
              <a:gd name="connsiteX0" fmla="*/ 0 w 625872"/>
              <a:gd name="connsiteY0" fmla="*/ 85725 h 98822"/>
              <a:gd name="connsiteX1" fmla="*/ 621507 w 625872"/>
              <a:gd name="connsiteY1" fmla="*/ 85725 h 98822"/>
              <a:gd name="connsiteX2" fmla="*/ 616744 w 625872"/>
              <a:gd name="connsiteY2" fmla="*/ 7144 h 98822"/>
              <a:gd name="connsiteX3" fmla="*/ 566738 w 625872"/>
              <a:gd name="connsiteY3" fmla="*/ 42862 h 98822"/>
              <a:gd name="connsiteX4" fmla="*/ 483394 w 625872"/>
              <a:gd name="connsiteY4" fmla="*/ 40481 h 98822"/>
              <a:gd name="connsiteX5" fmla="*/ 426244 w 625872"/>
              <a:gd name="connsiteY5" fmla="*/ 61912 h 98822"/>
              <a:gd name="connsiteX6" fmla="*/ 347663 w 625872"/>
              <a:gd name="connsiteY6" fmla="*/ 59531 h 98822"/>
              <a:gd name="connsiteX7" fmla="*/ 302419 w 625872"/>
              <a:gd name="connsiteY7" fmla="*/ 76200 h 98822"/>
              <a:gd name="connsiteX8" fmla="*/ 200025 w 625872"/>
              <a:gd name="connsiteY8" fmla="*/ 66675 h 98822"/>
              <a:gd name="connsiteX9" fmla="*/ 147638 w 625872"/>
              <a:gd name="connsiteY9" fmla="*/ 73819 h 98822"/>
              <a:gd name="connsiteX0" fmla="*/ 0 w 625872"/>
              <a:gd name="connsiteY0" fmla="*/ 85725 h 98822"/>
              <a:gd name="connsiteX1" fmla="*/ 621507 w 625872"/>
              <a:gd name="connsiteY1" fmla="*/ 85725 h 98822"/>
              <a:gd name="connsiteX2" fmla="*/ 616744 w 625872"/>
              <a:gd name="connsiteY2" fmla="*/ 7144 h 98822"/>
              <a:gd name="connsiteX3" fmla="*/ 566738 w 625872"/>
              <a:gd name="connsiteY3" fmla="*/ 42862 h 98822"/>
              <a:gd name="connsiteX4" fmla="*/ 483394 w 625872"/>
              <a:gd name="connsiteY4" fmla="*/ 40481 h 98822"/>
              <a:gd name="connsiteX5" fmla="*/ 426244 w 625872"/>
              <a:gd name="connsiteY5" fmla="*/ 61912 h 98822"/>
              <a:gd name="connsiteX6" fmla="*/ 347663 w 625872"/>
              <a:gd name="connsiteY6" fmla="*/ 59531 h 98822"/>
              <a:gd name="connsiteX7" fmla="*/ 302419 w 625872"/>
              <a:gd name="connsiteY7" fmla="*/ 76200 h 98822"/>
              <a:gd name="connsiteX8" fmla="*/ 200025 w 625872"/>
              <a:gd name="connsiteY8" fmla="*/ 66675 h 98822"/>
              <a:gd name="connsiteX9" fmla="*/ 147638 w 625872"/>
              <a:gd name="connsiteY9" fmla="*/ 73819 h 98822"/>
              <a:gd name="connsiteX0" fmla="*/ 0 w 625872"/>
              <a:gd name="connsiteY0" fmla="*/ 85725 h 98822"/>
              <a:gd name="connsiteX1" fmla="*/ 621507 w 625872"/>
              <a:gd name="connsiteY1" fmla="*/ 85725 h 98822"/>
              <a:gd name="connsiteX2" fmla="*/ 616744 w 625872"/>
              <a:gd name="connsiteY2" fmla="*/ 7144 h 98822"/>
              <a:gd name="connsiteX3" fmla="*/ 566738 w 625872"/>
              <a:gd name="connsiteY3" fmla="*/ 42862 h 98822"/>
              <a:gd name="connsiteX4" fmla="*/ 483394 w 625872"/>
              <a:gd name="connsiteY4" fmla="*/ 40481 h 98822"/>
              <a:gd name="connsiteX5" fmla="*/ 426244 w 625872"/>
              <a:gd name="connsiteY5" fmla="*/ 61912 h 98822"/>
              <a:gd name="connsiteX6" fmla="*/ 347663 w 625872"/>
              <a:gd name="connsiteY6" fmla="*/ 59531 h 98822"/>
              <a:gd name="connsiteX7" fmla="*/ 302419 w 625872"/>
              <a:gd name="connsiteY7" fmla="*/ 76200 h 98822"/>
              <a:gd name="connsiteX8" fmla="*/ 200025 w 625872"/>
              <a:gd name="connsiteY8" fmla="*/ 66675 h 98822"/>
              <a:gd name="connsiteX9" fmla="*/ 147638 w 625872"/>
              <a:gd name="connsiteY9" fmla="*/ 73819 h 98822"/>
              <a:gd name="connsiteX0" fmla="*/ 0 w 625872"/>
              <a:gd name="connsiteY0" fmla="*/ 85725 h 85725"/>
              <a:gd name="connsiteX1" fmla="*/ 621507 w 625872"/>
              <a:gd name="connsiteY1" fmla="*/ 85725 h 85725"/>
              <a:gd name="connsiteX2" fmla="*/ 616744 w 625872"/>
              <a:gd name="connsiteY2" fmla="*/ 7144 h 85725"/>
              <a:gd name="connsiteX3" fmla="*/ 566738 w 625872"/>
              <a:gd name="connsiteY3" fmla="*/ 42862 h 85725"/>
              <a:gd name="connsiteX4" fmla="*/ 483394 w 625872"/>
              <a:gd name="connsiteY4" fmla="*/ 40481 h 85725"/>
              <a:gd name="connsiteX5" fmla="*/ 426244 w 625872"/>
              <a:gd name="connsiteY5" fmla="*/ 61912 h 85725"/>
              <a:gd name="connsiteX6" fmla="*/ 347663 w 625872"/>
              <a:gd name="connsiteY6" fmla="*/ 59531 h 85725"/>
              <a:gd name="connsiteX7" fmla="*/ 302419 w 625872"/>
              <a:gd name="connsiteY7" fmla="*/ 76200 h 85725"/>
              <a:gd name="connsiteX8" fmla="*/ 200025 w 625872"/>
              <a:gd name="connsiteY8" fmla="*/ 66675 h 85725"/>
              <a:gd name="connsiteX9" fmla="*/ 147638 w 625872"/>
              <a:gd name="connsiteY9" fmla="*/ 73819 h 85725"/>
              <a:gd name="connsiteX0" fmla="*/ 0 w 633811"/>
              <a:gd name="connsiteY0" fmla="*/ 85725 h 85725"/>
              <a:gd name="connsiteX1" fmla="*/ 621507 w 633811"/>
              <a:gd name="connsiteY1" fmla="*/ 85725 h 85725"/>
              <a:gd name="connsiteX2" fmla="*/ 616744 w 633811"/>
              <a:gd name="connsiteY2" fmla="*/ 7144 h 85725"/>
              <a:gd name="connsiteX3" fmla="*/ 566738 w 633811"/>
              <a:gd name="connsiteY3" fmla="*/ 42862 h 85725"/>
              <a:gd name="connsiteX4" fmla="*/ 483394 w 633811"/>
              <a:gd name="connsiteY4" fmla="*/ 40481 h 85725"/>
              <a:gd name="connsiteX5" fmla="*/ 426244 w 633811"/>
              <a:gd name="connsiteY5" fmla="*/ 61912 h 85725"/>
              <a:gd name="connsiteX6" fmla="*/ 347663 w 633811"/>
              <a:gd name="connsiteY6" fmla="*/ 59531 h 85725"/>
              <a:gd name="connsiteX7" fmla="*/ 302419 w 633811"/>
              <a:gd name="connsiteY7" fmla="*/ 76200 h 85725"/>
              <a:gd name="connsiteX8" fmla="*/ 200025 w 633811"/>
              <a:gd name="connsiteY8" fmla="*/ 66675 h 85725"/>
              <a:gd name="connsiteX9" fmla="*/ 147638 w 633811"/>
              <a:gd name="connsiteY9" fmla="*/ 73819 h 85725"/>
              <a:gd name="connsiteX0" fmla="*/ 0 w 625872"/>
              <a:gd name="connsiteY0" fmla="*/ 85725 h 85725"/>
              <a:gd name="connsiteX1" fmla="*/ 621507 w 625872"/>
              <a:gd name="connsiteY1" fmla="*/ 85725 h 85725"/>
              <a:gd name="connsiteX2" fmla="*/ 616744 w 625872"/>
              <a:gd name="connsiteY2" fmla="*/ 7144 h 85725"/>
              <a:gd name="connsiteX3" fmla="*/ 566738 w 625872"/>
              <a:gd name="connsiteY3" fmla="*/ 42862 h 85725"/>
              <a:gd name="connsiteX4" fmla="*/ 483394 w 625872"/>
              <a:gd name="connsiteY4" fmla="*/ 40481 h 85725"/>
              <a:gd name="connsiteX5" fmla="*/ 426244 w 625872"/>
              <a:gd name="connsiteY5" fmla="*/ 61912 h 85725"/>
              <a:gd name="connsiteX6" fmla="*/ 347663 w 625872"/>
              <a:gd name="connsiteY6" fmla="*/ 59531 h 85725"/>
              <a:gd name="connsiteX7" fmla="*/ 302419 w 625872"/>
              <a:gd name="connsiteY7" fmla="*/ 76200 h 85725"/>
              <a:gd name="connsiteX8" fmla="*/ 200025 w 625872"/>
              <a:gd name="connsiteY8" fmla="*/ 66675 h 85725"/>
              <a:gd name="connsiteX9" fmla="*/ 147638 w 625872"/>
              <a:gd name="connsiteY9" fmla="*/ 73819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5872" h="85725">
                <a:moveTo>
                  <a:pt x="0" y="85725"/>
                </a:moveTo>
                <a:lnTo>
                  <a:pt x="621507" y="85725"/>
                </a:lnTo>
                <a:cubicBezTo>
                  <a:pt x="624286" y="58341"/>
                  <a:pt x="625872" y="14288"/>
                  <a:pt x="616744" y="7144"/>
                </a:cubicBezTo>
                <a:cubicBezTo>
                  <a:pt x="607616" y="0"/>
                  <a:pt x="588963" y="37306"/>
                  <a:pt x="566738" y="42862"/>
                </a:cubicBezTo>
                <a:cubicBezTo>
                  <a:pt x="544513" y="48418"/>
                  <a:pt x="506810" y="37306"/>
                  <a:pt x="483394" y="40481"/>
                </a:cubicBezTo>
                <a:cubicBezTo>
                  <a:pt x="459978" y="43656"/>
                  <a:pt x="448866" y="58737"/>
                  <a:pt x="426244" y="61912"/>
                </a:cubicBezTo>
                <a:cubicBezTo>
                  <a:pt x="403622" y="65087"/>
                  <a:pt x="368300" y="57150"/>
                  <a:pt x="347663" y="59531"/>
                </a:cubicBezTo>
                <a:cubicBezTo>
                  <a:pt x="327026" y="61912"/>
                  <a:pt x="327025" y="75009"/>
                  <a:pt x="302419" y="76200"/>
                </a:cubicBezTo>
                <a:cubicBezTo>
                  <a:pt x="277813" y="77391"/>
                  <a:pt x="225822" y="67072"/>
                  <a:pt x="200025" y="66675"/>
                </a:cubicBezTo>
                <a:cubicBezTo>
                  <a:pt x="174228" y="66278"/>
                  <a:pt x="180578" y="71438"/>
                  <a:pt x="147638" y="73819"/>
                </a:cubicBezTo>
              </a:path>
            </a:pathLst>
          </a:custGeom>
          <a:solidFill>
            <a:srgbClr val="0099CC">
              <a:alpha val="49804"/>
            </a:srgbClr>
          </a:solidFill>
          <a:ln w="9525" algn="ctr">
            <a:noFill/>
            <a:round/>
            <a:headEnd/>
            <a:tailEnd/>
          </a:ln>
        </p:spPr>
        <p:txBody>
          <a:bodyPr anchor="ctr"/>
          <a:lstStyle/>
          <a:p>
            <a:pPr marR="0" indent="0" fontAlgn="base">
              <a:lnSpc>
                <a:spcPct val="100000"/>
              </a:lnSpc>
              <a:spcBef>
                <a:spcPct val="0"/>
              </a:spcBef>
              <a:spcAft>
                <a:spcPct val="0"/>
              </a:spcAft>
              <a:buClrTx/>
              <a:buSzTx/>
              <a:buFontTx/>
              <a:buNone/>
              <a:tabLst/>
            </a:pPr>
            <a:endParaRPr lang="en-US"/>
          </a:p>
        </p:txBody>
      </p:sp>
      <p:sp>
        <p:nvSpPr>
          <p:cNvPr id="78" name="Freeform 77"/>
          <p:cNvSpPr/>
          <p:nvPr/>
        </p:nvSpPr>
        <p:spPr bwMode="auto">
          <a:xfrm flipH="1">
            <a:off x="3028154" y="4943475"/>
            <a:ext cx="880269" cy="187325"/>
          </a:xfrm>
          <a:custGeom>
            <a:avLst/>
            <a:gdLst>
              <a:gd name="connsiteX0" fmla="*/ 0 w 724298"/>
              <a:gd name="connsiteY0" fmla="*/ 85725 h 98822"/>
              <a:gd name="connsiteX1" fmla="*/ 621507 w 724298"/>
              <a:gd name="connsiteY1" fmla="*/ 85725 h 98822"/>
              <a:gd name="connsiteX2" fmla="*/ 616744 w 724298"/>
              <a:gd name="connsiteY2" fmla="*/ 7144 h 98822"/>
              <a:gd name="connsiteX3" fmla="*/ 566738 w 724298"/>
              <a:gd name="connsiteY3" fmla="*/ 42862 h 98822"/>
              <a:gd name="connsiteX4" fmla="*/ 483394 w 724298"/>
              <a:gd name="connsiteY4" fmla="*/ 40481 h 98822"/>
              <a:gd name="connsiteX5" fmla="*/ 426244 w 724298"/>
              <a:gd name="connsiteY5" fmla="*/ 61912 h 98822"/>
              <a:gd name="connsiteX6" fmla="*/ 347663 w 724298"/>
              <a:gd name="connsiteY6" fmla="*/ 59531 h 98822"/>
              <a:gd name="connsiteX7" fmla="*/ 302419 w 724298"/>
              <a:gd name="connsiteY7" fmla="*/ 76200 h 98822"/>
              <a:gd name="connsiteX8" fmla="*/ 200025 w 724298"/>
              <a:gd name="connsiteY8" fmla="*/ 66675 h 98822"/>
              <a:gd name="connsiteX9" fmla="*/ 147638 w 724298"/>
              <a:gd name="connsiteY9" fmla="*/ 73819 h 98822"/>
              <a:gd name="connsiteX0" fmla="*/ 0 w 625872"/>
              <a:gd name="connsiteY0" fmla="*/ 85725 h 98822"/>
              <a:gd name="connsiteX1" fmla="*/ 621507 w 625872"/>
              <a:gd name="connsiteY1" fmla="*/ 85725 h 98822"/>
              <a:gd name="connsiteX2" fmla="*/ 616744 w 625872"/>
              <a:gd name="connsiteY2" fmla="*/ 7144 h 98822"/>
              <a:gd name="connsiteX3" fmla="*/ 566738 w 625872"/>
              <a:gd name="connsiteY3" fmla="*/ 42862 h 98822"/>
              <a:gd name="connsiteX4" fmla="*/ 483394 w 625872"/>
              <a:gd name="connsiteY4" fmla="*/ 40481 h 98822"/>
              <a:gd name="connsiteX5" fmla="*/ 426244 w 625872"/>
              <a:gd name="connsiteY5" fmla="*/ 61912 h 98822"/>
              <a:gd name="connsiteX6" fmla="*/ 347663 w 625872"/>
              <a:gd name="connsiteY6" fmla="*/ 59531 h 98822"/>
              <a:gd name="connsiteX7" fmla="*/ 302419 w 625872"/>
              <a:gd name="connsiteY7" fmla="*/ 76200 h 98822"/>
              <a:gd name="connsiteX8" fmla="*/ 200025 w 625872"/>
              <a:gd name="connsiteY8" fmla="*/ 66675 h 98822"/>
              <a:gd name="connsiteX9" fmla="*/ 147638 w 625872"/>
              <a:gd name="connsiteY9" fmla="*/ 73819 h 98822"/>
              <a:gd name="connsiteX0" fmla="*/ 0 w 625872"/>
              <a:gd name="connsiteY0" fmla="*/ 85725 h 98822"/>
              <a:gd name="connsiteX1" fmla="*/ 621507 w 625872"/>
              <a:gd name="connsiteY1" fmla="*/ 85725 h 98822"/>
              <a:gd name="connsiteX2" fmla="*/ 616744 w 625872"/>
              <a:gd name="connsiteY2" fmla="*/ 7144 h 98822"/>
              <a:gd name="connsiteX3" fmla="*/ 566738 w 625872"/>
              <a:gd name="connsiteY3" fmla="*/ 42862 h 98822"/>
              <a:gd name="connsiteX4" fmla="*/ 483394 w 625872"/>
              <a:gd name="connsiteY4" fmla="*/ 40481 h 98822"/>
              <a:gd name="connsiteX5" fmla="*/ 426244 w 625872"/>
              <a:gd name="connsiteY5" fmla="*/ 61912 h 98822"/>
              <a:gd name="connsiteX6" fmla="*/ 347663 w 625872"/>
              <a:gd name="connsiteY6" fmla="*/ 59531 h 98822"/>
              <a:gd name="connsiteX7" fmla="*/ 302419 w 625872"/>
              <a:gd name="connsiteY7" fmla="*/ 76200 h 98822"/>
              <a:gd name="connsiteX8" fmla="*/ 200025 w 625872"/>
              <a:gd name="connsiteY8" fmla="*/ 66675 h 98822"/>
              <a:gd name="connsiteX9" fmla="*/ 147638 w 625872"/>
              <a:gd name="connsiteY9" fmla="*/ 73819 h 98822"/>
              <a:gd name="connsiteX0" fmla="*/ 0 w 625872"/>
              <a:gd name="connsiteY0" fmla="*/ 85725 h 98822"/>
              <a:gd name="connsiteX1" fmla="*/ 621507 w 625872"/>
              <a:gd name="connsiteY1" fmla="*/ 85725 h 98822"/>
              <a:gd name="connsiteX2" fmla="*/ 616744 w 625872"/>
              <a:gd name="connsiteY2" fmla="*/ 7144 h 98822"/>
              <a:gd name="connsiteX3" fmla="*/ 566738 w 625872"/>
              <a:gd name="connsiteY3" fmla="*/ 42862 h 98822"/>
              <a:gd name="connsiteX4" fmla="*/ 483394 w 625872"/>
              <a:gd name="connsiteY4" fmla="*/ 40481 h 98822"/>
              <a:gd name="connsiteX5" fmla="*/ 426244 w 625872"/>
              <a:gd name="connsiteY5" fmla="*/ 61912 h 98822"/>
              <a:gd name="connsiteX6" fmla="*/ 347663 w 625872"/>
              <a:gd name="connsiteY6" fmla="*/ 59531 h 98822"/>
              <a:gd name="connsiteX7" fmla="*/ 302419 w 625872"/>
              <a:gd name="connsiteY7" fmla="*/ 76200 h 98822"/>
              <a:gd name="connsiteX8" fmla="*/ 200025 w 625872"/>
              <a:gd name="connsiteY8" fmla="*/ 66675 h 98822"/>
              <a:gd name="connsiteX9" fmla="*/ 147638 w 625872"/>
              <a:gd name="connsiteY9" fmla="*/ 73819 h 98822"/>
              <a:gd name="connsiteX0" fmla="*/ 0 w 625872"/>
              <a:gd name="connsiteY0" fmla="*/ 85725 h 85725"/>
              <a:gd name="connsiteX1" fmla="*/ 621507 w 625872"/>
              <a:gd name="connsiteY1" fmla="*/ 85725 h 85725"/>
              <a:gd name="connsiteX2" fmla="*/ 616744 w 625872"/>
              <a:gd name="connsiteY2" fmla="*/ 7144 h 85725"/>
              <a:gd name="connsiteX3" fmla="*/ 566738 w 625872"/>
              <a:gd name="connsiteY3" fmla="*/ 42862 h 85725"/>
              <a:gd name="connsiteX4" fmla="*/ 483394 w 625872"/>
              <a:gd name="connsiteY4" fmla="*/ 40481 h 85725"/>
              <a:gd name="connsiteX5" fmla="*/ 426244 w 625872"/>
              <a:gd name="connsiteY5" fmla="*/ 61912 h 85725"/>
              <a:gd name="connsiteX6" fmla="*/ 347663 w 625872"/>
              <a:gd name="connsiteY6" fmla="*/ 59531 h 85725"/>
              <a:gd name="connsiteX7" fmla="*/ 302419 w 625872"/>
              <a:gd name="connsiteY7" fmla="*/ 76200 h 85725"/>
              <a:gd name="connsiteX8" fmla="*/ 200025 w 625872"/>
              <a:gd name="connsiteY8" fmla="*/ 66675 h 85725"/>
              <a:gd name="connsiteX9" fmla="*/ 147638 w 625872"/>
              <a:gd name="connsiteY9" fmla="*/ 73819 h 85725"/>
              <a:gd name="connsiteX0" fmla="*/ 0 w 633811"/>
              <a:gd name="connsiteY0" fmla="*/ 85725 h 85725"/>
              <a:gd name="connsiteX1" fmla="*/ 621507 w 633811"/>
              <a:gd name="connsiteY1" fmla="*/ 85725 h 85725"/>
              <a:gd name="connsiteX2" fmla="*/ 616744 w 633811"/>
              <a:gd name="connsiteY2" fmla="*/ 7144 h 85725"/>
              <a:gd name="connsiteX3" fmla="*/ 566738 w 633811"/>
              <a:gd name="connsiteY3" fmla="*/ 42862 h 85725"/>
              <a:gd name="connsiteX4" fmla="*/ 483394 w 633811"/>
              <a:gd name="connsiteY4" fmla="*/ 40481 h 85725"/>
              <a:gd name="connsiteX5" fmla="*/ 426244 w 633811"/>
              <a:gd name="connsiteY5" fmla="*/ 61912 h 85725"/>
              <a:gd name="connsiteX6" fmla="*/ 347663 w 633811"/>
              <a:gd name="connsiteY6" fmla="*/ 59531 h 85725"/>
              <a:gd name="connsiteX7" fmla="*/ 302419 w 633811"/>
              <a:gd name="connsiteY7" fmla="*/ 76200 h 85725"/>
              <a:gd name="connsiteX8" fmla="*/ 200025 w 633811"/>
              <a:gd name="connsiteY8" fmla="*/ 66675 h 85725"/>
              <a:gd name="connsiteX9" fmla="*/ 147638 w 633811"/>
              <a:gd name="connsiteY9" fmla="*/ 73819 h 85725"/>
              <a:gd name="connsiteX0" fmla="*/ 0 w 625872"/>
              <a:gd name="connsiteY0" fmla="*/ 85725 h 85725"/>
              <a:gd name="connsiteX1" fmla="*/ 621507 w 625872"/>
              <a:gd name="connsiteY1" fmla="*/ 85725 h 85725"/>
              <a:gd name="connsiteX2" fmla="*/ 616744 w 625872"/>
              <a:gd name="connsiteY2" fmla="*/ 7144 h 85725"/>
              <a:gd name="connsiteX3" fmla="*/ 566738 w 625872"/>
              <a:gd name="connsiteY3" fmla="*/ 42862 h 85725"/>
              <a:gd name="connsiteX4" fmla="*/ 483394 w 625872"/>
              <a:gd name="connsiteY4" fmla="*/ 40481 h 85725"/>
              <a:gd name="connsiteX5" fmla="*/ 426244 w 625872"/>
              <a:gd name="connsiteY5" fmla="*/ 61912 h 85725"/>
              <a:gd name="connsiteX6" fmla="*/ 347663 w 625872"/>
              <a:gd name="connsiteY6" fmla="*/ 59531 h 85725"/>
              <a:gd name="connsiteX7" fmla="*/ 302419 w 625872"/>
              <a:gd name="connsiteY7" fmla="*/ 76200 h 85725"/>
              <a:gd name="connsiteX8" fmla="*/ 200025 w 625872"/>
              <a:gd name="connsiteY8" fmla="*/ 66675 h 85725"/>
              <a:gd name="connsiteX9" fmla="*/ 147638 w 625872"/>
              <a:gd name="connsiteY9" fmla="*/ 73819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5872" h="85725">
                <a:moveTo>
                  <a:pt x="0" y="85725"/>
                </a:moveTo>
                <a:lnTo>
                  <a:pt x="621507" y="85725"/>
                </a:lnTo>
                <a:cubicBezTo>
                  <a:pt x="624286" y="58341"/>
                  <a:pt x="625872" y="14288"/>
                  <a:pt x="616744" y="7144"/>
                </a:cubicBezTo>
                <a:cubicBezTo>
                  <a:pt x="607616" y="0"/>
                  <a:pt x="588963" y="37306"/>
                  <a:pt x="566738" y="42862"/>
                </a:cubicBezTo>
                <a:cubicBezTo>
                  <a:pt x="544513" y="48418"/>
                  <a:pt x="506810" y="37306"/>
                  <a:pt x="483394" y="40481"/>
                </a:cubicBezTo>
                <a:cubicBezTo>
                  <a:pt x="459978" y="43656"/>
                  <a:pt x="448866" y="58737"/>
                  <a:pt x="426244" y="61912"/>
                </a:cubicBezTo>
                <a:cubicBezTo>
                  <a:pt x="403622" y="65087"/>
                  <a:pt x="368300" y="57150"/>
                  <a:pt x="347663" y="59531"/>
                </a:cubicBezTo>
                <a:cubicBezTo>
                  <a:pt x="327026" y="61912"/>
                  <a:pt x="327025" y="75009"/>
                  <a:pt x="302419" y="76200"/>
                </a:cubicBezTo>
                <a:cubicBezTo>
                  <a:pt x="277813" y="77391"/>
                  <a:pt x="225822" y="67072"/>
                  <a:pt x="200025" y="66675"/>
                </a:cubicBezTo>
                <a:cubicBezTo>
                  <a:pt x="174228" y="66278"/>
                  <a:pt x="180578" y="71438"/>
                  <a:pt x="147638" y="73819"/>
                </a:cubicBezTo>
              </a:path>
            </a:pathLst>
          </a:custGeom>
          <a:solidFill>
            <a:srgbClr val="0099CC">
              <a:alpha val="49804"/>
            </a:srgbClr>
          </a:solidFill>
          <a:ln w="9525" algn="ctr">
            <a:noFill/>
            <a:round/>
            <a:headEnd/>
            <a:tailEnd/>
          </a:ln>
        </p:spPr>
        <p:txBody>
          <a:bodyPr anchor="ctr"/>
          <a:lstStyle/>
          <a:p>
            <a:pPr marR="0" indent="0" fontAlgn="base">
              <a:lnSpc>
                <a:spcPct val="100000"/>
              </a:lnSpc>
              <a:spcBef>
                <a:spcPct val="0"/>
              </a:spcBef>
              <a:spcAft>
                <a:spcPct val="0"/>
              </a:spcAft>
              <a:buClrTx/>
              <a:buSzTx/>
              <a:buFontTx/>
              <a:buNone/>
              <a:tabLst/>
            </a:pPr>
            <a:endParaRPr lang="en-US"/>
          </a:p>
        </p:txBody>
      </p:sp>
      <p:grpSp>
        <p:nvGrpSpPr>
          <p:cNvPr id="14" name="Group 78"/>
          <p:cNvGrpSpPr/>
          <p:nvPr/>
        </p:nvGrpSpPr>
        <p:grpSpPr>
          <a:xfrm>
            <a:off x="184727" y="3897744"/>
            <a:ext cx="6696363" cy="369332"/>
            <a:chOff x="184727" y="3860800"/>
            <a:chExt cx="6696363" cy="369332"/>
          </a:xfrm>
        </p:grpSpPr>
        <p:cxnSp>
          <p:nvCxnSpPr>
            <p:cNvPr id="80" name="Straight Connector 79"/>
            <p:cNvCxnSpPr/>
            <p:nvPr/>
          </p:nvCxnSpPr>
          <p:spPr bwMode="auto">
            <a:xfrm rot="16200000" flipH="1">
              <a:off x="4080448" y="1253363"/>
              <a:ext cx="17078" cy="5584207"/>
            </a:xfrm>
            <a:prstGeom prst="line">
              <a:avLst/>
            </a:prstGeom>
            <a:solidFill>
              <a:schemeClr val="accent1"/>
            </a:solidFill>
            <a:ln w="28575" cap="flat" cmpd="sng" algn="ctr">
              <a:solidFill>
                <a:srgbClr val="FF0000"/>
              </a:solidFill>
              <a:prstDash val="sysDot"/>
              <a:round/>
              <a:headEnd type="none" w="med" len="med"/>
              <a:tailEnd type="none" w="med" len="med"/>
            </a:ln>
            <a:effectLst/>
          </p:spPr>
        </p:cxnSp>
        <p:sp>
          <p:nvSpPr>
            <p:cNvPr id="81" name="TextBox 80"/>
            <p:cNvSpPr txBox="1"/>
            <p:nvPr/>
          </p:nvSpPr>
          <p:spPr>
            <a:xfrm>
              <a:off x="184727" y="3860800"/>
              <a:ext cx="1117600" cy="369332"/>
            </a:xfrm>
            <a:prstGeom prst="rect">
              <a:avLst/>
            </a:prstGeom>
            <a:noFill/>
          </p:spPr>
          <p:txBody>
            <a:bodyPr wrap="square" rtlCol="0">
              <a:spAutoFit/>
            </a:bodyPr>
            <a:lstStyle/>
            <a:p>
              <a:pPr algn="ctr"/>
              <a:r>
                <a:rPr lang="en-US" dirty="0"/>
                <a:t>Set Point</a:t>
              </a:r>
            </a:p>
          </p:txBody>
        </p:sp>
      </p:grpSp>
      <p:sp>
        <p:nvSpPr>
          <p:cNvPr id="82" name="Left Brace 81"/>
          <p:cNvSpPr/>
          <p:nvPr/>
        </p:nvSpPr>
        <p:spPr bwMode="auto">
          <a:xfrm rot="10800000">
            <a:off x="4024283" y="4100945"/>
            <a:ext cx="365760" cy="1047263"/>
          </a:xfrm>
          <a:prstGeom prst="leftBrac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0000FF"/>
              </a:solidFill>
              <a:effectLst/>
              <a:latin typeface="Arial Narrow" pitchFamily="34" charset="0"/>
            </a:endParaRPr>
          </a:p>
        </p:txBody>
      </p:sp>
      <p:sp>
        <p:nvSpPr>
          <p:cNvPr id="83" name="TextBox 82"/>
          <p:cNvSpPr txBox="1"/>
          <p:nvPr/>
        </p:nvSpPr>
        <p:spPr>
          <a:xfrm>
            <a:off x="4169229" y="1994776"/>
            <a:ext cx="4767942" cy="1200329"/>
          </a:xfrm>
          <a:prstGeom prst="rect">
            <a:avLst/>
          </a:prstGeom>
          <a:noFill/>
        </p:spPr>
        <p:txBody>
          <a:bodyPr wrap="square" rtlCol="0">
            <a:spAutoFit/>
          </a:bodyPr>
          <a:lstStyle/>
          <a:p>
            <a:r>
              <a:rPr lang="en-US" dirty="0"/>
              <a:t>By its nature, a proportional control system will always have a difference or “error” between the set point and the control point except at one specific condition</a:t>
            </a:r>
          </a:p>
        </p:txBody>
      </p:sp>
      <p:grpSp>
        <p:nvGrpSpPr>
          <p:cNvPr id="15" name="Group 83"/>
          <p:cNvGrpSpPr/>
          <p:nvPr/>
        </p:nvGrpSpPr>
        <p:grpSpPr>
          <a:xfrm>
            <a:off x="184727" y="4807531"/>
            <a:ext cx="6696363" cy="646331"/>
            <a:chOff x="184727" y="3731496"/>
            <a:chExt cx="6696363" cy="646331"/>
          </a:xfrm>
        </p:grpSpPr>
        <p:cxnSp>
          <p:nvCxnSpPr>
            <p:cNvPr id="85" name="Straight Connector 84"/>
            <p:cNvCxnSpPr/>
            <p:nvPr/>
          </p:nvCxnSpPr>
          <p:spPr bwMode="auto">
            <a:xfrm rot="16200000" flipH="1">
              <a:off x="4080448" y="1253363"/>
              <a:ext cx="17078" cy="5584207"/>
            </a:xfrm>
            <a:prstGeom prst="line">
              <a:avLst/>
            </a:prstGeom>
            <a:solidFill>
              <a:schemeClr val="accent1"/>
            </a:solidFill>
            <a:ln w="28575" cap="flat" cmpd="sng" algn="ctr">
              <a:solidFill>
                <a:srgbClr val="0000FF"/>
              </a:solidFill>
              <a:prstDash val="sysDot"/>
              <a:round/>
              <a:headEnd type="none" w="med" len="med"/>
              <a:tailEnd type="none" w="med" len="med"/>
            </a:ln>
            <a:effectLst/>
          </p:spPr>
        </p:cxnSp>
        <p:sp>
          <p:nvSpPr>
            <p:cNvPr id="86" name="TextBox 85"/>
            <p:cNvSpPr txBox="1"/>
            <p:nvPr/>
          </p:nvSpPr>
          <p:spPr>
            <a:xfrm>
              <a:off x="184727" y="3731496"/>
              <a:ext cx="1117600" cy="646331"/>
            </a:xfrm>
            <a:prstGeom prst="rect">
              <a:avLst/>
            </a:prstGeom>
            <a:noFill/>
          </p:spPr>
          <p:txBody>
            <a:bodyPr wrap="square" rtlCol="0">
              <a:spAutoFit/>
            </a:bodyPr>
            <a:lstStyle/>
            <a:p>
              <a:pPr algn="ctr"/>
              <a:r>
                <a:rPr lang="en-US" dirty="0"/>
                <a:t>Control Point</a:t>
              </a:r>
            </a:p>
          </p:txBody>
        </p:sp>
      </p:grpSp>
      <p:sp>
        <p:nvSpPr>
          <p:cNvPr id="52" name="Line 11"/>
          <p:cNvSpPr>
            <a:spLocks noChangeShapeType="1"/>
          </p:cNvSpPr>
          <p:nvPr/>
        </p:nvSpPr>
        <p:spPr bwMode="auto">
          <a:xfrm rot="5400000" flipV="1">
            <a:off x="7258050" y="5916613"/>
            <a:ext cx="0" cy="274637"/>
          </a:xfrm>
          <a:prstGeom prst="line">
            <a:avLst/>
          </a:prstGeom>
          <a:noFill/>
          <a:ln w="28575">
            <a:solidFill>
              <a:srgbClr val="CC9900"/>
            </a:solidFill>
            <a:round/>
            <a:headEnd/>
            <a:tailEnd/>
          </a:ln>
        </p:spPr>
        <p:txBody>
          <a:bodyPr anchor="ctr"/>
          <a:lstStyle/>
          <a:p>
            <a:endParaRPr lang="en-US"/>
          </a:p>
        </p:txBody>
      </p:sp>
      <p:sp>
        <p:nvSpPr>
          <p:cNvPr id="6171" name="Oval 12"/>
          <p:cNvSpPr>
            <a:spLocks noChangeAspect="1" noChangeArrowheads="1"/>
          </p:cNvSpPr>
          <p:nvPr/>
        </p:nvSpPr>
        <p:spPr bwMode="auto">
          <a:xfrm>
            <a:off x="7212013" y="6008688"/>
            <a:ext cx="92075" cy="92075"/>
          </a:xfrm>
          <a:prstGeom prst="ellipse">
            <a:avLst/>
          </a:prstGeom>
          <a:solidFill>
            <a:schemeClr val="tx1"/>
          </a:solidFill>
          <a:ln w="9525">
            <a:solidFill>
              <a:schemeClr val="tx1"/>
            </a:solidFill>
            <a:round/>
            <a:headEnd/>
            <a:tailEnd/>
          </a:ln>
        </p:spPr>
        <p:txBody>
          <a:bodyPr wrap="none" anchor="ctr"/>
          <a:lstStyle/>
          <a:p>
            <a:endParaRPr lang="en-US"/>
          </a:p>
        </p:txBody>
      </p:sp>
      <p:sp>
        <p:nvSpPr>
          <p:cNvPr id="87" name="TextBox 86"/>
          <p:cNvSpPr txBox="1"/>
          <p:nvPr/>
        </p:nvSpPr>
        <p:spPr>
          <a:xfrm>
            <a:off x="3205017" y="4433454"/>
            <a:ext cx="914400" cy="369332"/>
          </a:xfrm>
          <a:prstGeom prst="rect">
            <a:avLst/>
          </a:prstGeom>
          <a:noFill/>
        </p:spPr>
        <p:txBody>
          <a:bodyPr wrap="square" rtlCol="0">
            <a:spAutoFit/>
          </a:bodyPr>
          <a:lstStyle/>
          <a:p>
            <a:pPr algn="ctr"/>
            <a:r>
              <a:rPr lang="en-US" dirty="0"/>
              <a:t>Error</a:t>
            </a:r>
          </a:p>
        </p:txBody>
      </p:sp>
      <p:grpSp>
        <p:nvGrpSpPr>
          <p:cNvPr id="16" name="Group 103"/>
          <p:cNvGrpSpPr/>
          <p:nvPr/>
        </p:nvGrpSpPr>
        <p:grpSpPr>
          <a:xfrm>
            <a:off x="8363830" y="4975442"/>
            <a:ext cx="501786" cy="547493"/>
            <a:chOff x="8363830" y="4975442"/>
            <a:chExt cx="501786" cy="547493"/>
          </a:xfrm>
        </p:grpSpPr>
        <p:sp>
          <p:nvSpPr>
            <p:cNvPr id="105" name="Freeform 8"/>
            <p:cNvSpPr>
              <a:spLocks/>
            </p:cNvSpPr>
            <p:nvPr/>
          </p:nvSpPr>
          <p:spPr bwMode="auto">
            <a:xfrm flipH="1">
              <a:off x="8363830" y="5100640"/>
              <a:ext cx="501786" cy="422295"/>
            </a:xfrm>
            <a:custGeom>
              <a:avLst/>
              <a:gdLst/>
              <a:ahLst/>
              <a:cxnLst>
                <a:cxn ang="0">
                  <a:pos x="25" y="3"/>
                </a:cxn>
                <a:cxn ang="0">
                  <a:pos x="20" y="0"/>
                </a:cxn>
                <a:cxn ang="0">
                  <a:pos x="18" y="0"/>
                </a:cxn>
                <a:cxn ang="0">
                  <a:pos x="16" y="0"/>
                </a:cxn>
                <a:cxn ang="0">
                  <a:pos x="14" y="2"/>
                </a:cxn>
                <a:cxn ang="0">
                  <a:pos x="9" y="7"/>
                </a:cxn>
                <a:cxn ang="0">
                  <a:pos x="5" y="16"/>
                </a:cxn>
                <a:cxn ang="0">
                  <a:pos x="4" y="23"/>
                </a:cxn>
                <a:cxn ang="0">
                  <a:pos x="6" y="76"/>
                </a:cxn>
                <a:cxn ang="0">
                  <a:pos x="5" y="77"/>
                </a:cxn>
                <a:cxn ang="0">
                  <a:pos x="5" y="78"/>
                </a:cxn>
                <a:cxn ang="0">
                  <a:pos x="5" y="79"/>
                </a:cxn>
                <a:cxn ang="0">
                  <a:pos x="5" y="81"/>
                </a:cxn>
                <a:cxn ang="0">
                  <a:pos x="4" y="82"/>
                </a:cxn>
                <a:cxn ang="0">
                  <a:pos x="4" y="85"/>
                </a:cxn>
                <a:cxn ang="0">
                  <a:pos x="3" y="94"/>
                </a:cxn>
                <a:cxn ang="0">
                  <a:pos x="0" y="116"/>
                </a:cxn>
                <a:cxn ang="0">
                  <a:pos x="0" y="121"/>
                </a:cxn>
                <a:cxn ang="0">
                  <a:pos x="1" y="129"/>
                </a:cxn>
                <a:cxn ang="0">
                  <a:pos x="3" y="132"/>
                </a:cxn>
                <a:cxn ang="0">
                  <a:pos x="6" y="136"/>
                </a:cxn>
                <a:cxn ang="0">
                  <a:pos x="8" y="139"/>
                </a:cxn>
                <a:cxn ang="0">
                  <a:pos x="11" y="141"/>
                </a:cxn>
                <a:cxn ang="0">
                  <a:pos x="116" y="245"/>
                </a:cxn>
                <a:cxn ang="0">
                  <a:pos x="179" y="298"/>
                </a:cxn>
                <a:cxn ang="0">
                  <a:pos x="247" y="352"/>
                </a:cxn>
                <a:cxn ang="0">
                  <a:pos x="317" y="412"/>
                </a:cxn>
                <a:cxn ang="0">
                  <a:pos x="329" y="419"/>
                </a:cxn>
                <a:cxn ang="0">
                  <a:pos x="338" y="423"/>
                </a:cxn>
                <a:cxn ang="0">
                  <a:pos x="343" y="425"/>
                </a:cxn>
                <a:cxn ang="0">
                  <a:pos x="348" y="425"/>
                </a:cxn>
                <a:cxn ang="0">
                  <a:pos x="353" y="423"/>
                </a:cxn>
                <a:cxn ang="0">
                  <a:pos x="362" y="419"/>
                </a:cxn>
                <a:cxn ang="0">
                  <a:pos x="375" y="410"/>
                </a:cxn>
                <a:cxn ang="0">
                  <a:pos x="379" y="406"/>
                </a:cxn>
                <a:cxn ang="0">
                  <a:pos x="397" y="396"/>
                </a:cxn>
                <a:cxn ang="0">
                  <a:pos x="488" y="356"/>
                </a:cxn>
                <a:cxn ang="0">
                  <a:pos x="499" y="349"/>
                </a:cxn>
                <a:cxn ang="0">
                  <a:pos x="502" y="346"/>
                </a:cxn>
                <a:cxn ang="0">
                  <a:pos x="504" y="343"/>
                </a:cxn>
                <a:cxn ang="0">
                  <a:pos x="504" y="341"/>
                </a:cxn>
                <a:cxn ang="0">
                  <a:pos x="505" y="339"/>
                </a:cxn>
                <a:cxn ang="0">
                  <a:pos x="503" y="294"/>
                </a:cxn>
                <a:cxn ang="0">
                  <a:pos x="496" y="229"/>
                </a:cxn>
                <a:cxn ang="0">
                  <a:pos x="495" y="225"/>
                </a:cxn>
                <a:cxn ang="0">
                  <a:pos x="494" y="223"/>
                </a:cxn>
                <a:cxn ang="0">
                  <a:pos x="492" y="222"/>
                </a:cxn>
                <a:cxn ang="0">
                  <a:pos x="489" y="222"/>
                </a:cxn>
                <a:cxn ang="0">
                  <a:pos x="488" y="222"/>
                </a:cxn>
                <a:cxn ang="0">
                  <a:pos x="485" y="223"/>
                </a:cxn>
                <a:cxn ang="0">
                  <a:pos x="411" y="254"/>
                </a:cxn>
                <a:cxn ang="0">
                  <a:pos x="379" y="265"/>
                </a:cxn>
                <a:cxn ang="0">
                  <a:pos x="371" y="267"/>
                </a:cxn>
                <a:cxn ang="0">
                  <a:pos x="358" y="267"/>
                </a:cxn>
                <a:cxn ang="0">
                  <a:pos x="353" y="265"/>
                </a:cxn>
                <a:cxn ang="0">
                  <a:pos x="343" y="261"/>
                </a:cxn>
                <a:cxn ang="0">
                  <a:pos x="340" y="259"/>
                </a:cxn>
                <a:cxn ang="0">
                  <a:pos x="322" y="245"/>
                </a:cxn>
                <a:cxn ang="0">
                  <a:pos x="214" y="163"/>
                </a:cxn>
                <a:cxn ang="0">
                  <a:pos x="119" y="87"/>
                </a:cxn>
                <a:cxn ang="0">
                  <a:pos x="58" y="34"/>
                </a:cxn>
                <a:cxn ang="0">
                  <a:pos x="31" y="7"/>
                </a:cxn>
                <a:cxn ang="0">
                  <a:pos x="25" y="3"/>
                </a:cxn>
              </a:cxnLst>
              <a:rect l="0" t="0" r="r" b="b"/>
              <a:pathLst>
                <a:path w="505" h="425">
                  <a:moveTo>
                    <a:pt x="25" y="3"/>
                  </a:moveTo>
                  <a:lnTo>
                    <a:pt x="20" y="0"/>
                  </a:lnTo>
                  <a:lnTo>
                    <a:pt x="18" y="0"/>
                  </a:lnTo>
                  <a:lnTo>
                    <a:pt x="16" y="0"/>
                  </a:lnTo>
                  <a:lnTo>
                    <a:pt x="14" y="2"/>
                  </a:lnTo>
                  <a:lnTo>
                    <a:pt x="9" y="7"/>
                  </a:lnTo>
                  <a:lnTo>
                    <a:pt x="5" y="16"/>
                  </a:lnTo>
                  <a:lnTo>
                    <a:pt x="4" y="23"/>
                  </a:lnTo>
                  <a:lnTo>
                    <a:pt x="6" y="76"/>
                  </a:lnTo>
                  <a:lnTo>
                    <a:pt x="5" y="77"/>
                  </a:lnTo>
                  <a:lnTo>
                    <a:pt x="5" y="78"/>
                  </a:lnTo>
                  <a:lnTo>
                    <a:pt x="5" y="79"/>
                  </a:lnTo>
                  <a:lnTo>
                    <a:pt x="5" y="81"/>
                  </a:lnTo>
                  <a:lnTo>
                    <a:pt x="4" y="82"/>
                  </a:lnTo>
                  <a:lnTo>
                    <a:pt x="4" y="85"/>
                  </a:lnTo>
                  <a:lnTo>
                    <a:pt x="3" y="94"/>
                  </a:lnTo>
                  <a:lnTo>
                    <a:pt x="0" y="116"/>
                  </a:lnTo>
                  <a:lnTo>
                    <a:pt x="0" y="121"/>
                  </a:lnTo>
                  <a:lnTo>
                    <a:pt x="1" y="129"/>
                  </a:lnTo>
                  <a:lnTo>
                    <a:pt x="3" y="132"/>
                  </a:lnTo>
                  <a:lnTo>
                    <a:pt x="6" y="136"/>
                  </a:lnTo>
                  <a:lnTo>
                    <a:pt x="8" y="139"/>
                  </a:lnTo>
                  <a:lnTo>
                    <a:pt x="11" y="141"/>
                  </a:lnTo>
                  <a:lnTo>
                    <a:pt x="116" y="245"/>
                  </a:lnTo>
                  <a:lnTo>
                    <a:pt x="179" y="298"/>
                  </a:lnTo>
                  <a:lnTo>
                    <a:pt x="247" y="352"/>
                  </a:lnTo>
                  <a:lnTo>
                    <a:pt x="317" y="412"/>
                  </a:lnTo>
                  <a:lnTo>
                    <a:pt x="329" y="419"/>
                  </a:lnTo>
                  <a:lnTo>
                    <a:pt x="338" y="423"/>
                  </a:lnTo>
                  <a:lnTo>
                    <a:pt x="343" y="425"/>
                  </a:lnTo>
                  <a:lnTo>
                    <a:pt x="348" y="425"/>
                  </a:lnTo>
                  <a:lnTo>
                    <a:pt x="353" y="423"/>
                  </a:lnTo>
                  <a:lnTo>
                    <a:pt x="362" y="419"/>
                  </a:lnTo>
                  <a:lnTo>
                    <a:pt x="375" y="410"/>
                  </a:lnTo>
                  <a:lnTo>
                    <a:pt x="379" y="406"/>
                  </a:lnTo>
                  <a:lnTo>
                    <a:pt x="397" y="396"/>
                  </a:lnTo>
                  <a:lnTo>
                    <a:pt x="488" y="356"/>
                  </a:lnTo>
                  <a:lnTo>
                    <a:pt x="499" y="349"/>
                  </a:lnTo>
                  <a:lnTo>
                    <a:pt x="502" y="346"/>
                  </a:lnTo>
                  <a:lnTo>
                    <a:pt x="504" y="343"/>
                  </a:lnTo>
                  <a:lnTo>
                    <a:pt x="504" y="341"/>
                  </a:lnTo>
                  <a:lnTo>
                    <a:pt x="505" y="339"/>
                  </a:lnTo>
                  <a:lnTo>
                    <a:pt x="503" y="294"/>
                  </a:lnTo>
                  <a:lnTo>
                    <a:pt x="496" y="229"/>
                  </a:lnTo>
                  <a:lnTo>
                    <a:pt x="495" y="225"/>
                  </a:lnTo>
                  <a:lnTo>
                    <a:pt x="494" y="223"/>
                  </a:lnTo>
                  <a:lnTo>
                    <a:pt x="492" y="222"/>
                  </a:lnTo>
                  <a:lnTo>
                    <a:pt x="489" y="222"/>
                  </a:lnTo>
                  <a:lnTo>
                    <a:pt x="488" y="222"/>
                  </a:lnTo>
                  <a:lnTo>
                    <a:pt x="485" y="223"/>
                  </a:lnTo>
                  <a:lnTo>
                    <a:pt x="411" y="254"/>
                  </a:lnTo>
                  <a:lnTo>
                    <a:pt x="379" y="265"/>
                  </a:lnTo>
                  <a:lnTo>
                    <a:pt x="371" y="267"/>
                  </a:lnTo>
                  <a:lnTo>
                    <a:pt x="358" y="267"/>
                  </a:lnTo>
                  <a:lnTo>
                    <a:pt x="353" y="265"/>
                  </a:lnTo>
                  <a:lnTo>
                    <a:pt x="343" y="261"/>
                  </a:lnTo>
                  <a:lnTo>
                    <a:pt x="340" y="259"/>
                  </a:lnTo>
                  <a:lnTo>
                    <a:pt x="322" y="245"/>
                  </a:lnTo>
                  <a:lnTo>
                    <a:pt x="214" y="163"/>
                  </a:lnTo>
                  <a:lnTo>
                    <a:pt x="119" y="87"/>
                  </a:lnTo>
                  <a:lnTo>
                    <a:pt x="58" y="34"/>
                  </a:lnTo>
                  <a:lnTo>
                    <a:pt x="31" y="7"/>
                  </a:lnTo>
                  <a:lnTo>
                    <a:pt x="25" y="3"/>
                  </a:lnTo>
                  <a:close/>
                </a:path>
              </a:pathLst>
            </a:custGeom>
            <a:solidFill>
              <a:srgbClr val="962E2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6"/>
            <p:cNvSpPr>
              <a:spLocks/>
            </p:cNvSpPr>
            <p:nvPr/>
          </p:nvSpPr>
          <p:spPr bwMode="auto">
            <a:xfrm flipH="1">
              <a:off x="8379728" y="4975442"/>
              <a:ext cx="468996" cy="438194"/>
            </a:xfrm>
            <a:custGeom>
              <a:avLst/>
              <a:gdLst/>
              <a:ahLst/>
              <a:cxnLst>
                <a:cxn ang="0">
                  <a:pos x="107" y="0"/>
                </a:cxn>
                <a:cxn ang="0">
                  <a:pos x="98" y="0"/>
                </a:cxn>
                <a:cxn ang="0">
                  <a:pos x="88" y="2"/>
                </a:cxn>
                <a:cxn ang="0">
                  <a:pos x="79" y="5"/>
                </a:cxn>
                <a:cxn ang="0">
                  <a:pos x="76" y="8"/>
                </a:cxn>
                <a:cxn ang="0">
                  <a:pos x="73" y="11"/>
                </a:cxn>
                <a:cxn ang="0">
                  <a:pos x="70" y="20"/>
                </a:cxn>
                <a:cxn ang="0">
                  <a:pos x="65" y="53"/>
                </a:cxn>
                <a:cxn ang="0">
                  <a:pos x="67" y="75"/>
                </a:cxn>
                <a:cxn ang="0">
                  <a:pos x="66" y="86"/>
                </a:cxn>
                <a:cxn ang="0">
                  <a:pos x="65" y="90"/>
                </a:cxn>
                <a:cxn ang="0">
                  <a:pos x="62" y="95"/>
                </a:cxn>
                <a:cxn ang="0">
                  <a:pos x="54" y="103"/>
                </a:cxn>
                <a:cxn ang="0">
                  <a:pos x="49" y="107"/>
                </a:cxn>
                <a:cxn ang="0">
                  <a:pos x="22" y="123"/>
                </a:cxn>
                <a:cxn ang="0">
                  <a:pos x="7" y="128"/>
                </a:cxn>
                <a:cxn ang="0">
                  <a:pos x="0" y="129"/>
                </a:cxn>
                <a:cxn ang="0">
                  <a:pos x="14" y="177"/>
                </a:cxn>
                <a:cxn ang="0">
                  <a:pos x="322" y="441"/>
                </a:cxn>
                <a:cxn ang="0">
                  <a:pos x="439" y="398"/>
                </a:cxn>
                <a:cxn ang="0">
                  <a:pos x="472" y="354"/>
                </a:cxn>
                <a:cxn ang="0">
                  <a:pos x="471" y="351"/>
                </a:cxn>
                <a:cxn ang="0">
                  <a:pos x="469" y="349"/>
                </a:cxn>
                <a:cxn ang="0">
                  <a:pos x="467" y="347"/>
                </a:cxn>
                <a:cxn ang="0">
                  <a:pos x="461" y="344"/>
                </a:cxn>
                <a:cxn ang="0">
                  <a:pos x="439" y="336"/>
                </a:cxn>
                <a:cxn ang="0">
                  <a:pos x="426" y="329"/>
                </a:cxn>
                <a:cxn ang="0">
                  <a:pos x="413" y="320"/>
                </a:cxn>
                <a:cxn ang="0">
                  <a:pos x="375" y="285"/>
                </a:cxn>
                <a:cxn ang="0">
                  <a:pos x="367" y="276"/>
                </a:cxn>
                <a:cxn ang="0">
                  <a:pos x="365" y="274"/>
                </a:cxn>
                <a:cxn ang="0">
                  <a:pos x="259" y="186"/>
                </a:cxn>
                <a:cxn ang="0">
                  <a:pos x="173" y="110"/>
                </a:cxn>
                <a:cxn ang="0">
                  <a:pos x="168" y="104"/>
                </a:cxn>
                <a:cxn ang="0">
                  <a:pos x="167" y="102"/>
                </a:cxn>
                <a:cxn ang="0">
                  <a:pos x="166" y="100"/>
                </a:cxn>
                <a:cxn ang="0">
                  <a:pos x="166" y="99"/>
                </a:cxn>
                <a:cxn ang="0">
                  <a:pos x="166" y="98"/>
                </a:cxn>
                <a:cxn ang="0">
                  <a:pos x="164" y="96"/>
                </a:cxn>
                <a:cxn ang="0">
                  <a:pos x="162" y="95"/>
                </a:cxn>
                <a:cxn ang="0">
                  <a:pos x="160" y="93"/>
                </a:cxn>
                <a:cxn ang="0">
                  <a:pos x="138" y="82"/>
                </a:cxn>
                <a:cxn ang="0">
                  <a:pos x="130" y="75"/>
                </a:cxn>
                <a:cxn ang="0">
                  <a:pos x="124" y="66"/>
                </a:cxn>
                <a:cxn ang="0">
                  <a:pos x="122" y="60"/>
                </a:cxn>
                <a:cxn ang="0">
                  <a:pos x="120" y="30"/>
                </a:cxn>
                <a:cxn ang="0">
                  <a:pos x="117" y="11"/>
                </a:cxn>
                <a:cxn ang="0">
                  <a:pos x="116" y="8"/>
                </a:cxn>
                <a:cxn ang="0">
                  <a:pos x="115" y="5"/>
                </a:cxn>
                <a:cxn ang="0">
                  <a:pos x="110" y="1"/>
                </a:cxn>
                <a:cxn ang="0">
                  <a:pos x="107" y="0"/>
                </a:cxn>
              </a:cxnLst>
              <a:rect l="0" t="0" r="r" b="b"/>
              <a:pathLst>
                <a:path w="472" h="441">
                  <a:moveTo>
                    <a:pt x="107" y="0"/>
                  </a:moveTo>
                  <a:lnTo>
                    <a:pt x="98" y="0"/>
                  </a:lnTo>
                  <a:lnTo>
                    <a:pt x="88" y="2"/>
                  </a:lnTo>
                  <a:lnTo>
                    <a:pt x="79" y="5"/>
                  </a:lnTo>
                  <a:lnTo>
                    <a:pt x="76" y="8"/>
                  </a:lnTo>
                  <a:lnTo>
                    <a:pt x="73" y="11"/>
                  </a:lnTo>
                  <a:lnTo>
                    <a:pt x="70" y="20"/>
                  </a:lnTo>
                  <a:lnTo>
                    <a:pt x="65" y="53"/>
                  </a:lnTo>
                  <a:lnTo>
                    <a:pt x="67" y="75"/>
                  </a:lnTo>
                  <a:lnTo>
                    <a:pt x="66" y="86"/>
                  </a:lnTo>
                  <a:lnTo>
                    <a:pt x="65" y="90"/>
                  </a:lnTo>
                  <a:lnTo>
                    <a:pt x="62" y="95"/>
                  </a:lnTo>
                  <a:lnTo>
                    <a:pt x="54" y="103"/>
                  </a:lnTo>
                  <a:lnTo>
                    <a:pt x="49" y="107"/>
                  </a:lnTo>
                  <a:lnTo>
                    <a:pt x="22" y="123"/>
                  </a:lnTo>
                  <a:lnTo>
                    <a:pt x="7" y="128"/>
                  </a:lnTo>
                  <a:lnTo>
                    <a:pt x="0" y="129"/>
                  </a:lnTo>
                  <a:lnTo>
                    <a:pt x="14" y="177"/>
                  </a:lnTo>
                  <a:lnTo>
                    <a:pt x="322" y="441"/>
                  </a:lnTo>
                  <a:lnTo>
                    <a:pt x="439" y="398"/>
                  </a:lnTo>
                  <a:lnTo>
                    <a:pt x="472" y="354"/>
                  </a:lnTo>
                  <a:lnTo>
                    <a:pt x="471" y="351"/>
                  </a:lnTo>
                  <a:lnTo>
                    <a:pt x="469" y="349"/>
                  </a:lnTo>
                  <a:lnTo>
                    <a:pt x="467" y="347"/>
                  </a:lnTo>
                  <a:lnTo>
                    <a:pt x="461" y="344"/>
                  </a:lnTo>
                  <a:lnTo>
                    <a:pt x="439" y="336"/>
                  </a:lnTo>
                  <a:lnTo>
                    <a:pt x="426" y="329"/>
                  </a:lnTo>
                  <a:lnTo>
                    <a:pt x="413" y="320"/>
                  </a:lnTo>
                  <a:lnTo>
                    <a:pt x="375" y="285"/>
                  </a:lnTo>
                  <a:lnTo>
                    <a:pt x="367" y="276"/>
                  </a:lnTo>
                  <a:lnTo>
                    <a:pt x="365" y="274"/>
                  </a:lnTo>
                  <a:lnTo>
                    <a:pt x="259" y="186"/>
                  </a:lnTo>
                  <a:lnTo>
                    <a:pt x="173" y="110"/>
                  </a:lnTo>
                  <a:lnTo>
                    <a:pt x="168" y="104"/>
                  </a:lnTo>
                  <a:lnTo>
                    <a:pt x="167" y="102"/>
                  </a:lnTo>
                  <a:lnTo>
                    <a:pt x="166" y="100"/>
                  </a:lnTo>
                  <a:lnTo>
                    <a:pt x="166" y="99"/>
                  </a:lnTo>
                  <a:lnTo>
                    <a:pt x="166" y="98"/>
                  </a:lnTo>
                  <a:lnTo>
                    <a:pt x="164" y="96"/>
                  </a:lnTo>
                  <a:lnTo>
                    <a:pt x="162" y="95"/>
                  </a:lnTo>
                  <a:lnTo>
                    <a:pt x="160" y="93"/>
                  </a:lnTo>
                  <a:lnTo>
                    <a:pt x="138" y="82"/>
                  </a:lnTo>
                  <a:lnTo>
                    <a:pt x="130" y="75"/>
                  </a:lnTo>
                  <a:lnTo>
                    <a:pt x="124" y="66"/>
                  </a:lnTo>
                  <a:lnTo>
                    <a:pt x="122" y="60"/>
                  </a:lnTo>
                  <a:lnTo>
                    <a:pt x="120" y="30"/>
                  </a:lnTo>
                  <a:lnTo>
                    <a:pt x="117" y="11"/>
                  </a:lnTo>
                  <a:lnTo>
                    <a:pt x="116" y="8"/>
                  </a:lnTo>
                  <a:lnTo>
                    <a:pt x="115" y="5"/>
                  </a:lnTo>
                  <a:lnTo>
                    <a:pt x="110" y="1"/>
                  </a:lnTo>
                  <a:lnTo>
                    <a:pt x="107" y="0"/>
                  </a:lnTo>
                  <a:close/>
                </a:path>
              </a:pathLst>
            </a:custGeom>
            <a:solidFill>
              <a:srgbClr val="82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7"/>
            <p:cNvSpPr>
              <a:spLocks/>
            </p:cNvSpPr>
            <p:nvPr/>
          </p:nvSpPr>
          <p:spPr bwMode="auto">
            <a:xfrm flipH="1">
              <a:off x="8509895" y="5100640"/>
              <a:ext cx="274243" cy="293123"/>
            </a:xfrm>
            <a:custGeom>
              <a:avLst/>
              <a:gdLst/>
              <a:ahLst/>
              <a:cxnLst>
                <a:cxn ang="0">
                  <a:pos x="24" y="49"/>
                </a:cxn>
                <a:cxn ang="0">
                  <a:pos x="2" y="82"/>
                </a:cxn>
                <a:cxn ang="0">
                  <a:pos x="0" y="92"/>
                </a:cxn>
                <a:cxn ang="0">
                  <a:pos x="4" y="103"/>
                </a:cxn>
                <a:cxn ang="0">
                  <a:pos x="24" y="127"/>
                </a:cxn>
                <a:cxn ang="0">
                  <a:pos x="166" y="265"/>
                </a:cxn>
                <a:cxn ang="0">
                  <a:pos x="201" y="291"/>
                </a:cxn>
                <a:cxn ang="0">
                  <a:pos x="212" y="295"/>
                </a:cxn>
                <a:cxn ang="0">
                  <a:pos x="222" y="295"/>
                </a:cxn>
                <a:cxn ang="0">
                  <a:pos x="241" y="286"/>
                </a:cxn>
                <a:cxn ang="0">
                  <a:pos x="266" y="264"/>
                </a:cxn>
                <a:cxn ang="0">
                  <a:pos x="268" y="261"/>
                </a:cxn>
                <a:cxn ang="0">
                  <a:pos x="268" y="257"/>
                </a:cxn>
                <a:cxn ang="0">
                  <a:pos x="265" y="250"/>
                </a:cxn>
                <a:cxn ang="0">
                  <a:pos x="257" y="240"/>
                </a:cxn>
                <a:cxn ang="0">
                  <a:pos x="256" y="217"/>
                </a:cxn>
                <a:cxn ang="0">
                  <a:pos x="260" y="199"/>
                </a:cxn>
                <a:cxn ang="0">
                  <a:pos x="264" y="193"/>
                </a:cxn>
                <a:cxn ang="0">
                  <a:pos x="275" y="183"/>
                </a:cxn>
                <a:cxn ang="0">
                  <a:pos x="276" y="179"/>
                </a:cxn>
                <a:cxn ang="0">
                  <a:pos x="274" y="175"/>
                </a:cxn>
                <a:cxn ang="0">
                  <a:pos x="235" y="142"/>
                </a:cxn>
                <a:cxn ang="0">
                  <a:pos x="209" y="113"/>
                </a:cxn>
                <a:cxn ang="0">
                  <a:pos x="203" y="111"/>
                </a:cxn>
                <a:cxn ang="0">
                  <a:pos x="198" y="113"/>
                </a:cxn>
                <a:cxn ang="0">
                  <a:pos x="181" y="126"/>
                </a:cxn>
                <a:cxn ang="0">
                  <a:pos x="171" y="131"/>
                </a:cxn>
                <a:cxn ang="0">
                  <a:pos x="166" y="131"/>
                </a:cxn>
                <a:cxn ang="0">
                  <a:pos x="161" y="128"/>
                </a:cxn>
                <a:cxn ang="0">
                  <a:pos x="145" y="113"/>
                </a:cxn>
                <a:cxn ang="0">
                  <a:pos x="104" y="39"/>
                </a:cxn>
                <a:cxn ang="0">
                  <a:pos x="95" y="10"/>
                </a:cxn>
                <a:cxn ang="0">
                  <a:pos x="90" y="3"/>
                </a:cxn>
                <a:cxn ang="0">
                  <a:pos x="88" y="0"/>
                </a:cxn>
                <a:cxn ang="0">
                  <a:pos x="83" y="1"/>
                </a:cxn>
                <a:cxn ang="0">
                  <a:pos x="67" y="17"/>
                </a:cxn>
              </a:cxnLst>
              <a:rect l="0" t="0" r="r" b="b"/>
              <a:pathLst>
                <a:path w="276" h="295">
                  <a:moveTo>
                    <a:pt x="35" y="39"/>
                  </a:moveTo>
                  <a:lnTo>
                    <a:pt x="24" y="49"/>
                  </a:lnTo>
                  <a:lnTo>
                    <a:pt x="5" y="76"/>
                  </a:lnTo>
                  <a:lnTo>
                    <a:pt x="2" y="82"/>
                  </a:lnTo>
                  <a:lnTo>
                    <a:pt x="0" y="88"/>
                  </a:lnTo>
                  <a:lnTo>
                    <a:pt x="0" y="92"/>
                  </a:lnTo>
                  <a:lnTo>
                    <a:pt x="2" y="99"/>
                  </a:lnTo>
                  <a:lnTo>
                    <a:pt x="4" y="103"/>
                  </a:lnTo>
                  <a:lnTo>
                    <a:pt x="9" y="111"/>
                  </a:lnTo>
                  <a:lnTo>
                    <a:pt x="24" y="127"/>
                  </a:lnTo>
                  <a:lnTo>
                    <a:pt x="82" y="177"/>
                  </a:lnTo>
                  <a:lnTo>
                    <a:pt x="166" y="265"/>
                  </a:lnTo>
                  <a:lnTo>
                    <a:pt x="195" y="288"/>
                  </a:lnTo>
                  <a:lnTo>
                    <a:pt x="201" y="291"/>
                  </a:lnTo>
                  <a:lnTo>
                    <a:pt x="206" y="293"/>
                  </a:lnTo>
                  <a:lnTo>
                    <a:pt x="212" y="295"/>
                  </a:lnTo>
                  <a:lnTo>
                    <a:pt x="217" y="295"/>
                  </a:lnTo>
                  <a:lnTo>
                    <a:pt x="222" y="295"/>
                  </a:lnTo>
                  <a:lnTo>
                    <a:pt x="232" y="291"/>
                  </a:lnTo>
                  <a:lnTo>
                    <a:pt x="241" y="286"/>
                  </a:lnTo>
                  <a:lnTo>
                    <a:pt x="249" y="280"/>
                  </a:lnTo>
                  <a:lnTo>
                    <a:pt x="266" y="264"/>
                  </a:lnTo>
                  <a:lnTo>
                    <a:pt x="267" y="262"/>
                  </a:lnTo>
                  <a:lnTo>
                    <a:pt x="268" y="261"/>
                  </a:lnTo>
                  <a:lnTo>
                    <a:pt x="268" y="259"/>
                  </a:lnTo>
                  <a:lnTo>
                    <a:pt x="268" y="257"/>
                  </a:lnTo>
                  <a:lnTo>
                    <a:pt x="267" y="254"/>
                  </a:lnTo>
                  <a:lnTo>
                    <a:pt x="265" y="250"/>
                  </a:lnTo>
                  <a:lnTo>
                    <a:pt x="262" y="247"/>
                  </a:lnTo>
                  <a:lnTo>
                    <a:pt x="257" y="240"/>
                  </a:lnTo>
                  <a:lnTo>
                    <a:pt x="256" y="236"/>
                  </a:lnTo>
                  <a:lnTo>
                    <a:pt x="256" y="217"/>
                  </a:lnTo>
                  <a:lnTo>
                    <a:pt x="258" y="208"/>
                  </a:lnTo>
                  <a:lnTo>
                    <a:pt x="260" y="199"/>
                  </a:lnTo>
                  <a:lnTo>
                    <a:pt x="262" y="196"/>
                  </a:lnTo>
                  <a:lnTo>
                    <a:pt x="264" y="193"/>
                  </a:lnTo>
                  <a:lnTo>
                    <a:pt x="271" y="188"/>
                  </a:lnTo>
                  <a:lnTo>
                    <a:pt x="275" y="183"/>
                  </a:lnTo>
                  <a:lnTo>
                    <a:pt x="276" y="180"/>
                  </a:lnTo>
                  <a:lnTo>
                    <a:pt x="276" y="179"/>
                  </a:lnTo>
                  <a:lnTo>
                    <a:pt x="275" y="177"/>
                  </a:lnTo>
                  <a:lnTo>
                    <a:pt x="274" y="175"/>
                  </a:lnTo>
                  <a:lnTo>
                    <a:pt x="269" y="169"/>
                  </a:lnTo>
                  <a:lnTo>
                    <a:pt x="235" y="142"/>
                  </a:lnTo>
                  <a:lnTo>
                    <a:pt x="216" y="119"/>
                  </a:lnTo>
                  <a:lnTo>
                    <a:pt x="209" y="113"/>
                  </a:lnTo>
                  <a:lnTo>
                    <a:pt x="205" y="111"/>
                  </a:lnTo>
                  <a:lnTo>
                    <a:pt x="203" y="111"/>
                  </a:lnTo>
                  <a:lnTo>
                    <a:pt x="200" y="112"/>
                  </a:lnTo>
                  <a:lnTo>
                    <a:pt x="198" y="113"/>
                  </a:lnTo>
                  <a:lnTo>
                    <a:pt x="196" y="114"/>
                  </a:lnTo>
                  <a:lnTo>
                    <a:pt x="181" y="126"/>
                  </a:lnTo>
                  <a:lnTo>
                    <a:pt x="174" y="130"/>
                  </a:lnTo>
                  <a:lnTo>
                    <a:pt x="171" y="131"/>
                  </a:lnTo>
                  <a:lnTo>
                    <a:pt x="169" y="131"/>
                  </a:lnTo>
                  <a:lnTo>
                    <a:pt x="166" y="131"/>
                  </a:lnTo>
                  <a:lnTo>
                    <a:pt x="164" y="130"/>
                  </a:lnTo>
                  <a:lnTo>
                    <a:pt x="161" y="128"/>
                  </a:lnTo>
                  <a:lnTo>
                    <a:pt x="156" y="124"/>
                  </a:lnTo>
                  <a:lnTo>
                    <a:pt x="145" y="113"/>
                  </a:lnTo>
                  <a:lnTo>
                    <a:pt x="120" y="79"/>
                  </a:lnTo>
                  <a:lnTo>
                    <a:pt x="104" y="39"/>
                  </a:lnTo>
                  <a:lnTo>
                    <a:pt x="100" y="23"/>
                  </a:lnTo>
                  <a:lnTo>
                    <a:pt x="95" y="10"/>
                  </a:lnTo>
                  <a:lnTo>
                    <a:pt x="92" y="5"/>
                  </a:lnTo>
                  <a:lnTo>
                    <a:pt x="90" y="3"/>
                  </a:lnTo>
                  <a:lnTo>
                    <a:pt x="89" y="2"/>
                  </a:lnTo>
                  <a:lnTo>
                    <a:pt x="88" y="0"/>
                  </a:lnTo>
                  <a:lnTo>
                    <a:pt x="86" y="0"/>
                  </a:lnTo>
                  <a:lnTo>
                    <a:pt x="83" y="1"/>
                  </a:lnTo>
                  <a:lnTo>
                    <a:pt x="80" y="3"/>
                  </a:lnTo>
                  <a:lnTo>
                    <a:pt x="67" y="17"/>
                  </a:lnTo>
                  <a:lnTo>
                    <a:pt x="35" y="39"/>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9"/>
            <p:cNvSpPr>
              <a:spLocks/>
            </p:cNvSpPr>
            <p:nvPr/>
          </p:nvSpPr>
          <p:spPr bwMode="auto">
            <a:xfrm flipH="1">
              <a:off x="8528774" y="5121506"/>
              <a:ext cx="323925" cy="384537"/>
            </a:xfrm>
            <a:custGeom>
              <a:avLst/>
              <a:gdLst/>
              <a:ahLst/>
              <a:cxnLst>
                <a:cxn ang="0">
                  <a:pos x="3" y="5"/>
                </a:cxn>
                <a:cxn ang="0">
                  <a:pos x="2" y="10"/>
                </a:cxn>
                <a:cxn ang="0">
                  <a:pos x="2" y="57"/>
                </a:cxn>
                <a:cxn ang="0">
                  <a:pos x="0" y="82"/>
                </a:cxn>
                <a:cxn ang="0">
                  <a:pos x="1" y="97"/>
                </a:cxn>
                <a:cxn ang="0">
                  <a:pos x="2" y="101"/>
                </a:cxn>
                <a:cxn ang="0">
                  <a:pos x="5" y="108"/>
                </a:cxn>
                <a:cxn ang="0">
                  <a:pos x="5" y="110"/>
                </a:cxn>
                <a:cxn ang="0">
                  <a:pos x="6" y="113"/>
                </a:cxn>
                <a:cxn ang="0">
                  <a:pos x="10" y="117"/>
                </a:cxn>
                <a:cxn ang="0">
                  <a:pos x="27" y="136"/>
                </a:cxn>
                <a:cxn ang="0">
                  <a:pos x="109" y="214"/>
                </a:cxn>
                <a:cxn ang="0">
                  <a:pos x="194" y="288"/>
                </a:cxn>
                <a:cxn ang="0">
                  <a:pos x="274" y="351"/>
                </a:cxn>
                <a:cxn ang="0">
                  <a:pos x="303" y="376"/>
                </a:cxn>
                <a:cxn ang="0">
                  <a:pos x="313" y="383"/>
                </a:cxn>
                <a:cxn ang="0">
                  <a:pos x="315" y="385"/>
                </a:cxn>
                <a:cxn ang="0">
                  <a:pos x="318" y="387"/>
                </a:cxn>
                <a:cxn ang="0">
                  <a:pos x="319" y="386"/>
                </a:cxn>
                <a:cxn ang="0">
                  <a:pos x="320" y="386"/>
                </a:cxn>
                <a:cxn ang="0">
                  <a:pos x="321" y="384"/>
                </a:cxn>
                <a:cxn ang="0">
                  <a:pos x="322" y="380"/>
                </a:cxn>
                <a:cxn ang="0">
                  <a:pos x="322" y="373"/>
                </a:cxn>
                <a:cxn ang="0">
                  <a:pos x="321" y="363"/>
                </a:cxn>
                <a:cxn ang="0">
                  <a:pos x="324" y="287"/>
                </a:cxn>
                <a:cxn ang="0">
                  <a:pos x="324" y="283"/>
                </a:cxn>
                <a:cxn ang="0">
                  <a:pos x="326" y="277"/>
                </a:cxn>
                <a:cxn ang="0">
                  <a:pos x="326" y="272"/>
                </a:cxn>
                <a:cxn ang="0">
                  <a:pos x="325" y="268"/>
                </a:cxn>
                <a:cxn ang="0">
                  <a:pos x="324" y="265"/>
                </a:cxn>
                <a:cxn ang="0">
                  <a:pos x="318" y="257"/>
                </a:cxn>
                <a:cxn ang="0">
                  <a:pos x="293" y="234"/>
                </a:cxn>
                <a:cxn ang="0">
                  <a:pos x="102" y="81"/>
                </a:cxn>
                <a:cxn ang="0">
                  <a:pos x="14" y="3"/>
                </a:cxn>
                <a:cxn ang="0">
                  <a:pos x="11" y="2"/>
                </a:cxn>
                <a:cxn ang="0">
                  <a:pos x="9" y="1"/>
                </a:cxn>
                <a:cxn ang="0">
                  <a:pos x="7" y="0"/>
                </a:cxn>
                <a:cxn ang="0">
                  <a:pos x="5" y="1"/>
                </a:cxn>
                <a:cxn ang="0">
                  <a:pos x="4" y="2"/>
                </a:cxn>
                <a:cxn ang="0">
                  <a:pos x="3" y="5"/>
                </a:cxn>
              </a:cxnLst>
              <a:rect l="0" t="0" r="r" b="b"/>
              <a:pathLst>
                <a:path w="326" h="387">
                  <a:moveTo>
                    <a:pt x="3" y="5"/>
                  </a:moveTo>
                  <a:lnTo>
                    <a:pt x="2" y="10"/>
                  </a:lnTo>
                  <a:lnTo>
                    <a:pt x="2" y="57"/>
                  </a:lnTo>
                  <a:lnTo>
                    <a:pt x="0" y="82"/>
                  </a:lnTo>
                  <a:lnTo>
                    <a:pt x="1" y="97"/>
                  </a:lnTo>
                  <a:lnTo>
                    <a:pt x="2" y="101"/>
                  </a:lnTo>
                  <a:lnTo>
                    <a:pt x="5" y="108"/>
                  </a:lnTo>
                  <a:lnTo>
                    <a:pt x="5" y="110"/>
                  </a:lnTo>
                  <a:lnTo>
                    <a:pt x="6" y="113"/>
                  </a:lnTo>
                  <a:lnTo>
                    <a:pt x="10" y="117"/>
                  </a:lnTo>
                  <a:lnTo>
                    <a:pt x="27" y="136"/>
                  </a:lnTo>
                  <a:lnTo>
                    <a:pt x="109" y="214"/>
                  </a:lnTo>
                  <a:lnTo>
                    <a:pt x="194" y="288"/>
                  </a:lnTo>
                  <a:lnTo>
                    <a:pt x="274" y="351"/>
                  </a:lnTo>
                  <a:lnTo>
                    <a:pt x="303" y="376"/>
                  </a:lnTo>
                  <a:lnTo>
                    <a:pt x="313" y="383"/>
                  </a:lnTo>
                  <a:lnTo>
                    <a:pt x="315" y="385"/>
                  </a:lnTo>
                  <a:lnTo>
                    <a:pt x="318" y="387"/>
                  </a:lnTo>
                  <a:lnTo>
                    <a:pt x="319" y="386"/>
                  </a:lnTo>
                  <a:lnTo>
                    <a:pt x="320" y="386"/>
                  </a:lnTo>
                  <a:lnTo>
                    <a:pt x="321" y="384"/>
                  </a:lnTo>
                  <a:lnTo>
                    <a:pt x="322" y="380"/>
                  </a:lnTo>
                  <a:lnTo>
                    <a:pt x="322" y="373"/>
                  </a:lnTo>
                  <a:lnTo>
                    <a:pt x="321" y="363"/>
                  </a:lnTo>
                  <a:lnTo>
                    <a:pt x="324" y="287"/>
                  </a:lnTo>
                  <a:lnTo>
                    <a:pt x="324" y="283"/>
                  </a:lnTo>
                  <a:lnTo>
                    <a:pt x="326" y="277"/>
                  </a:lnTo>
                  <a:lnTo>
                    <a:pt x="326" y="272"/>
                  </a:lnTo>
                  <a:lnTo>
                    <a:pt x="325" y="268"/>
                  </a:lnTo>
                  <a:lnTo>
                    <a:pt x="324" y="265"/>
                  </a:lnTo>
                  <a:lnTo>
                    <a:pt x="318" y="257"/>
                  </a:lnTo>
                  <a:lnTo>
                    <a:pt x="293" y="234"/>
                  </a:lnTo>
                  <a:lnTo>
                    <a:pt x="102" y="81"/>
                  </a:lnTo>
                  <a:lnTo>
                    <a:pt x="14" y="3"/>
                  </a:lnTo>
                  <a:lnTo>
                    <a:pt x="11" y="2"/>
                  </a:lnTo>
                  <a:lnTo>
                    <a:pt x="9" y="1"/>
                  </a:lnTo>
                  <a:lnTo>
                    <a:pt x="7" y="0"/>
                  </a:lnTo>
                  <a:lnTo>
                    <a:pt x="5" y="1"/>
                  </a:lnTo>
                  <a:lnTo>
                    <a:pt x="4" y="2"/>
                  </a:lnTo>
                  <a:lnTo>
                    <a:pt x="3" y="5"/>
                  </a:lnTo>
                  <a:close/>
                </a:path>
              </a:pathLst>
            </a:custGeom>
            <a:solidFill>
              <a:srgbClr val="CE606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10"/>
            <p:cNvSpPr>
              <a:spLocks/>
            </p:cNvSpPr>
            <p:nvPr/>
          </p:nvSpPr>
          <p:spPr bwMode="auto">
            <a:xfrm flipH="1">
              <a:off x="8376747" y="5339112"/>
              <a:ext cx="134141" cy="161963"/>
            </a:xfrm>
            <a:custGeom>
              <a:avLst/>
              <a:gdLst/>
              <a:ahLst/>
              <a:cxnLst>
                <a:cxn ang="0">
                  <a:pos x="131" y="0"/>
                </a:cxn>
                <a:cxn ang="0">
                  <a:pos x="128" y="0"/>
                </a:cxn>
                <a:cxn ang="0">
                  <a:pos x="126" y="0"/>
                </a:cxn>
                <a:cxn ang="0">
                  <a:pos x="122" y="1"/>
                </a:cxn>
                <a:cxn ang="0">
                  <a:pos x="15" y="45"/>
                </a:cxn>
                <a:cxn ang="0">
                  <a:pos x="8" y="47"/>
                </a:cxn>
                <a:cxn ang="0">
                  <a:pos x="7" y="47"/>
                </a:cxn>
                <a:cxn ang="0">
                  <a:pos x="5" y="49"/>
                </a:cxn>
                <a:cxn ang="0">
                  <a:pos x="3" y="57"/>
                </a:cxn>
                <a:cxn ang="0">
                  <a:pos x="0" y="74"/>
                </a:cxn>
                <a:cxn ang="0">
                  <a:pos x="0" y="90"/>
                </a:cxn>
                <a:cxn ang="0">
                  <a:pos x="5" y="148"/>
                </a:cxn>
                <a:cxn ang="0">
                  <a:pos x="4" y="151"/>
                </a:cxn>
                <a:cxn ang="0">
                  <a:pos x="4" y="160"/>
                </a:cxn>
                <a:cxn ang="0">
                  <a:pos x="5" y="162"/>
                </a:cxn>
                <a:cxn ang="0">
                  <a:pos x="6" y="162"/>
                </a:cxn>
                <a:cxn ang="0">
                  <a:pos x="7" y="163"/>
                </a:cxn>
                <a:cxn ang="0">
                  <a:pos x="8" y="162"/>
                </a:cxn>
                <a:cxn ang="0">
                  <a:pos x="9" y="162"/>
                </a:cxn>
                <a:cxn ang="0">
                  <a:pos x="11" y="160"/>
                </a:cxn>
                <a:cxn ang="0">
                  <a:pos x="18" y="153"/>
                </a:cxn>
                <a:cxn ang="0">
                  <a:pos x="74" y="127"/>
                </a:cxn>
                <a:cxn ang="0">
                  <a:pos x="112" y="106"/>
                </a:cxn>
                <a:cxn ang="0">
                  <a:pos x="126" y="99"/>
                </a:cxn>
                <a:cxn ang="0">
                  <a:pos x="129" y="97"/>
                </a:cxn>
                <a:cxn ang="0">
                  <a:pos x="132" y="93"/>
                </a:cxn>
                <a:cxn ang="0">
                  <a:pos x="134" y="90"/>
                </a:cxn>
                <a:cxn ang="0">
                  <a:pos x="135" y="86"/>
                </a:cxn>
                <a:cxn ang="0">
                  <a:pos x="131" y="47"/>
                </a:cxn>
                <a:cxn ang="0">
                  <a:pos x="132" y="5"/>
                </a:cxn>
                <a:cxn ang="0">
                  <a:pos x="132" y="3"/>
                </a:cxn>
                <a:cxn ang="0">
                  <a:pos x="132" y="1"/>
                </a:cxn>
                <a:cxn ang="0">
                  <a:pos x="132" y="0"/>
                </a:cxn>
                <a:cxn ang="0">
                  <a:pos x="131" y="0"/>
                </a:cxn>
              </a:cxnLst>
              <a:rect l="0" t="0" r="r" b="b"/>
              <a:pathLst>
                <a:path w="135" h="163">
                  <a:moveTo>
                    <a:pt x="131" y="0"/>
                  </a:moveTo>
                  <a:lnTo>
                    <a:pt x="128" y="0"/>
                  </a:lnTo>
                  <a:lnTo>
                    <a:pt x="126" y="0"/>
                  </a:lnTo>
                  <a:lnTo>
                    <a:pt x="122" y="1"/>
                  </a:lnTo>
                  <a:lnTo>
                    <a:pt x="15" y="45"/>
                  </a:lnTo>
                  <a:lnTo>
                    <a:pt x="8" y="47"/>
                  </a:lnTo>
                  <a:lnTo>
                    <a:pt x="7" y="47"/>
                  </a:lnTo>
                  <a:lnTo>
                    <a:pt x="5" y="49"/>
                  </a:lnTo>
                  <a:lnTo>
                    <a:pt x="3" y="57"/>
                  </a:lnTo>
                  <a:lnTo>
                    <a:pt x="0" y="74"/>
                  </a:lnTo>
                  <a:lnTo>
                    <a:pt x="0" y="90"/>
                  </a:lnTo>
                  <a:lnTo>
                    <a:pt x="5" y="148"/>
                  </a:lnTo>
                  <a:lnTo>
                    <a:pt x="4" y="151"/>
                  </a:lnTo>
                  <a:lnTo>
                    <a:pt x="4" y="160"/>
                  </a:lnTo>
                  <a:lnTo>
                    <a:pt x="5" y="162"/>
                  </a:lnTo>
                  <a:lnTo>
                    <a:pt x="6" y="162"/>
                  </a:lnTo>
                  <a:lnTo>
                    <a:pt x="7" y="163"/>
                  </a:lnTo>
                  <a:lnTo>
                    <a:pt x="8" y="162"/>
                  </a:lnTo>
                  <a:lnTo>
                    <a:pt x="9" y="162"/>
                  </a:lnTo>
                  <a:lnTo>
                    <a:pt x="11" y="160"/>
                  </a:lnTo>
                  <a:lnTo>
                    <a:pt x="18" y="153"/>
                  </a:lnTo>
                  <a:lnTo>
                    <a:pt x="74" y="127"/>
                  </a:lnTo>
                  <a:lnTo>
                    <a:pt x="112" y="106"/>
                  </a:lnTo>
                  <a:lnTo>
                    <a:pt x="126" y="99"/>
                  </a:lnTo>
                  <a:lnTo>
                    <a:pt x="129" y="97"/>
                  </a:lnTo>
                  <a:lnTo>
                    <a:pt x="132" y="93"/>
                  </a:lnTo>
                  <a:lnTo>
                    <a:pt x="134" y="90"/>
                  </a:lnTo>
                  <a:lnTo>
                    <a:pt x="135" y="86"/>
                  </a:lnTo>
                  <a:lnTo>
                    <a:pt x="131" y="47"/>
                  </a:lnTo>
                  <a:lnTo>
                    <a:pt x="132" y="5"/>
                  </a:lnTo>
                  <a:lnTo>
                    <a:pt x="132" y="3"/>
                  </a:lnTo>
                  <a:lnTo>
                    <a:pt x="132" y="1"/>
                  </a:lnTo>
                  <a:lnTo>
                    <a:pt x="132" y="0"/>
                  </a:lnTo>
                  <a:lnTo>
                    <a:pt x="131" y="0"/>
                  </a:lnTo>
                  <a:close/>
                </a:path>
              </a:pathLst>
            </a:custGeom>
            <a:solidFill>
              <a:srgbClr val="CE606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11"/>
            <p:cNvSpPr>
              <a:spLocks/>
            </p:cNvSpPr>
            <p:nvPr/>
          </p:nvSpPr>
          <p:spPr bwMode="auto">
            <a:xfrm flipH="1">
              <a:off x="8449283" y="4994321"/>
              <a:ext cx="312002" cy="259339"/>
            </a:xfrm>
            <a:custGeom>
              <a:avLst/>
              <a:gdLst/>
              <a:ahLst/>
              <a:cxnLst>
                <a:cxn ang="0">
                  <a:pos x="173" y="115"/>
                </a:cxn>
                <a:cxn ang="0">
                  <a:pos x="144" y="89"/>
                </a:cxn>
                <a:cxn ang="0">
                  <a:pos x="62" y="31"/>
                </a:cxn>
                <a:cxn ang="0">
                  <a:pos x="36" y="11"/>
                </a:cxn>
                <a:cxn ang="0">
                  <a:pos x="32" y="9"/>
                </a:cxn>
                <a:cxn ang="0">
                  <a:pos x="24" y="3"/>
                </a:cxn>
                <a:cxn ang="0">
                  <a:pos x="15" y="0"/>
                </a:cxn>
                <a:cxn ang="0">
                  <a:pos x="13" y="0"/>
                </a:cxn>
                <a:cxn ang="0">
                  <a:pos x="10" y="1"/>
                </a:cxn>
                <a:cxn ang="0">
                  <a:pos x="8" y="3"/>
                </a:cxn>
                <a:cxn ang="0">
                  <a:pos x="3" y="6"/>
                </a:cxn>
                <a:cxn ang="0">
                  <a:pos x="2" y="9"/>
                </a:cxn>
                <a:cxn ang="0">
                  <a:pos x="0" y="11"/>
                </a:cxn>
                <a:cxn ang="0">
                  <a:pos x="0" y="12"/>
                </a:cxn>
                <a:cxn ang="0">
                  <a:pos x="0" y="16"/>
                </a:cxn>
                <a:cxn ang="0">
                  <a:pos x="0" y="17"/>
                </a:cxn>
                <a:cxn ang="0">
                  <a:pos x="1" y="19"/>
                </a:cxn>
                <a:cxn ang="0">
                  <a:pos x="5" y="23"/>
                </a:cxn>
                <a:cxn ang="0">
                  <a:pos x="11" y="29"/>
                </a:cxn>
                <a:cxn ang="0">
                  <a:pos x="57" y="59"/>
                </a:cxn>
                <a:cxn ang="0">
                  <a:pos x="198" y="173"/>
                </a:cxn>
                <a:cxn ang="0">
                  <a:pos x="237" y="207"/>
                </a:cxn>
                <a:cxn ang="0">
                  <a:pos x="284" y="256"/>
                </a:cxn>
                <a:cxn ang="0">
                  <a:pos x="289" y="259"/>
                </a:cxn>
                <a:cxn ang="0">
                  <a:pos x="294" y="261"/>
                </a:cxn>
                <a:cxn ang="0">
                  <a:pos x="298" y="261"/>
                </a:cxn>
                <a:cxn ang="0">
                  <a:pos x="301" y="260"/>
                </a:cxn>
                <a:cxn ang="0">
                  <a:pos x="304" y="258"/>
                </a:cxn>
                <a:cxn ang="0">
                  <a:pos x="307" y="256"/>
                </a:cxn>
                <a:cxn ang="0">
                  <a:pos x="309" y="253"/>
                </a:cxn>
                <a:cxn ang="0">
                  <a:pos x="311" y="250"/>
                </a:cxn>
                <a:cxn ang="0">
                  <a:pos x="311" y="249"/>
                </a:cxn>
                <a:cxn ang="0">
                  <a:pos x="312" y="248"/>
                </a:cxn>
                <a:cxn ang="0">
                  <a:pos x="313" y="247"/>
                </a:cxn>
                <a:cxn ang="0">
                  <a:pos x="314" y="247"/>
                </a:cxn>
                <a:cxn ang="0">
                  <a:pos x="314" y="246"/>
                </a:cxn>
                <a:cxn ang="0">
                  <a:pos x="300" y="233"/>
                </a:cxn>
                <a:cxn ang="0">
                  <a:pos x="297" y="231"/>
                </a:cxn>
                <a:cxn ang="0">
                  <a:pos x="237" y="179"/>
                </a:cxn>
                <a:cxn ang="0">
                  <a:pos x="173" y="115"/>
                </a:cxn>
              </a:cxnLst>
              <a:rect l="0" t="0" r="r" b="b"/>
              <a:pathLst>
                <a:path w="314" h="261">
                  <a:moveTo>
                    <a:pt x="173" y="115"/>
                  </a:moveTo>
                  <a:lnTo>
                    <a:pt x="144" y="89"/>
                  </a:lnTo>
                  <a:lnTo>
                    <a:pt x="62" y="31"/>
                  </a:lnTo>
                  <a:lnTo>
                    <a:pt x="36" y="11"/>
                  </a:lnTo>
                  <a:lnTo>
                    <a:pt x="32" y="9"/>
                  </a:lnTo>
                  <a:lnTo>
                    <a:pt x="24" y="3"/>
                  </a:lnTo>
                  <a:lnTo>
                    <a:pt x="15" y="0"/>
                  </a:lnTo>
                  <a:lnTo>
                    <a:pt x="13" y="0"/>
                  </a:lnTo>
                  <a:lnTo>
                    <a:pt x="10" y="1"/>
                  </a:lnTo>
                  <a:lnTo>
                    <a:pt x="8" y="3"/>
                  </a:lnTo>
                  <a:lnTo>
                    <a:pt x="3" y="6"/>
                  </a:lnTo>
                  <a:lnTo>
                    <a:pt x="2" y="9"/>
                  </a:lnTo>
                  <a:lnTo>
                    <a:pt x="0" y="11"/>
                  </a:lnTo>
                  <a:lnTo>
                    <a:pt x="0" y="12"/>
                  </a:lnTo>
                  <a:lnTo>
                    <a:pt x="0" y="16"/>
                  </a:lnTo>
                  <a:lnTo>
                    <a:pt x="0" y="17"/>
                  </a:lnTo>
                  <a:lnTo>
                    <a:pt x="1" y="19"/>
                  </a:lnTo>
                  <a:lnTo>
                    <a:pt x="5" y="23"/>
                  </a:lnTo>
                  <a:lnTo>
                    <a:pt x="11" y="29"/>
                  </a:lnTo>
                  <a:lnTo>
                    <a:pt x="57" y="59"/>
                  </a:lnTo>
                  <a:lnTo>
                    <a:pt x="198" y="173"/>
                  </a:lnTo>
                  <a:lnTo>
                    <a:pt x="237" y="207"/>
                  </a:lnTo>
                  <a:lnTo>
                    <a:pt x="284" y="256"/>
                  </a:lnTo>
                  <a:lnTo>
                    <a:pt x="289" y="259"/>
                  </a:lnTo>
                  <a:lnTo>
                    <a:pt x="294" y="261"/>
                  </a:lnTo>
                  <a:lnTo>
                    <a:pt x="298" y="261"/>
                  </a:lnTo>
                  <a:lnTo>
                    <a:pt x="301" y="260"/>
                  </a:lnTo>
                  <a:lnTo>
                    <a:pt x="304" y="258"/>
                  </a:lnTo>
                  <a:lnTo>
                    <a:pt x="307" y="256"/>
                  </a:lnTo>
                  <a:lnTo>
                    <a:pt x="309" y="253"/>
                  </a:lnTo>
                  <a:lnTo>
                    <a:pt x="311" y="250"/>
                  </a:lnTo>
                  <a:lnTo>
                    <a:pt x="311" y="249"/>
                  </a:lnTo>
                  <a:lnTo>
                    <a:pt x="312" y="248"/>
                  </a:lnTo>
                  <a:lnTo>
                    <a:pt x="313" y="247"/>
                  </a:lnTo>
                  <a:lnTo>
                    <a:pt x="314" y="247"/>
                  </a:lnTo>
                  <a:lnTo>
                    <a:pt x="314" y="246"/>
                  </a:lnTo>
                  <a:lnTo>
                    <a:pt x="300" y="233"/>
                  </a:lnTo>
                  <a:lnTo>
                    <a:pt x="297" y="231"/>
                  </a:lnTo>
                  <a:lnTo>
                    <a:pt x="237" y="179"/>
                  </a:lnTo>
                  <a:lnTo>
                    <a:pt x="173" y="115"/>
                  </a:lnTo>
                  <a:close/>
                </a:path>
              </a:pathLst>
            </a:custGeom>
            <a:solidFill>
              <a:srgbClr val="DC8C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12"/>
            <p:cNvSpPr>
              <a:spLocks/>
            </p:cNvSpPr>
            <p:nvPr/>
          </p:nvSpPr>
          <p:spPr bwMode="auto">
            <a:xfrm flipH="1">
              <a:off x="8374760" y="5213914"/>
              <a:ext cx="148052" cy="164943"/>
            </a:xfrm>
            <a:custGeom>
              <a:avLst/>
              <a:gdLst/>
              <a:ahLst/>
              <a:cxnLst>
                <a:cxn ang="0">
                  <a:pos x="149" y="114"/>
                </a:cxn>
                <a:cxn ang="0">
                  <a:pos x="149" y="113"/>
                </a:cxn>
                <a:cxn ang="0">
                  <a:pos x="148" y="111"/>
                </a:cxn>
                <a:cxn ang="0">
                  <a:pos x="146" y="108"/>
                </a:cxn>
                <a:cxn ang="0">
                  <a:pos x="143" y="76"/>
                </a:cxn>
                <a:cxn ang="0">
                  <a:pos x="142" y="69"/>
                </a:cxn>
                <a:cxn ang="0">
                  <a:pos x="140" y="64"/>
                </a:cxn>
                <a:cxn ang="0">
                  <a:pos x="138" y="60"/>
                </a:cxn>
                <a:cxn ang="0">
                  <a:pos x="134" y="58"/>
                </a:cxn>
                <a:cxn ang="0">
                  <a:pos x="130" y="57"/>
                </a:cxn>
                <a:cxn ang="0">
                  <a:pos x="126" y="57"/>
                </a:cxn>
                <a:cxn ang="0">
                  <a:pos x="107" y="58"/>
                </a:cxn>
                <a:cxn ang="0">
                  <a:pos x="103" y="56"/>
                </a:cxn>
                <a:cxn ang="0">
                  <a:pos x="100" y="55"/>
                </a:cxn>
                <a:cxn ang="0">
                  <a:pos x="99" y="52"/>
                </a:cxn>
                <a:cxn ang="0">
                  <a:pos x="89" y="29"/>
                </a:cxn>
                <a:cxn ang="0">
                  <a:pos x="82" y="12"/>
                </a:cxn>
                <a:cxn ang="0">
                  <a:pos x="78" y="5"/>
                </a:cxn>
                <a:cxn ang="0">
                  <a:pos x="76" y="3"/>
                </a:cxn>
                <a:cxn ang="0">
                  <a:pos x="73" y="1"/>
                </a:cxn>
                <a:cxn ang="0">
                  <a:pos x="66" y="0"/>
                </a:cxn>
                <a:cxn ang="0">
                  <a:pos x="60" y="0"/>
                </a:cxn>
                <a:cxn ang="0">
                  <a:pos x="56" y="1"/>
                </a:cxn>
                <a:cxn ang="0">
                  <a:pos x="54" y="3"/>
                </a:cxn>
                <a:cxn ang="0">
                  <a:pos x="51" y="6"/>
                </a:cxn>
                <a:cxn ang="0">
                  <a:pos x="48" y="9"/>
                </a:cxn>
                <a:cxn ang="0">
                  <a:pos x="45" y="18"/>
                </a:cxn>
                <a:cxn ang="0">
                  <a:pos x="38" y="47"/>
                </a:cxn>
                <a:cxn ang="0">
                  <a:pos x="38" y="55"/>
                </a:cxn>
                <a:cxn ang="0">
                  <a:pos x="39" y="64"/>
                </a:cxn>
                <a:cxn ang="0">
                  <a:pos x="39" y="77"/>
                </a:cxn>
                <a:cxn ang="0">
                  <a:pos x="34" y="86"/>
                </a:cxn>
                <a:cxn ang="0">
                  <a:pos x="5" y="116"/>
                </a:cxn>
                <a:cxn ang="0">
                  <a:pos x="3" y="121"/>
                </a:cxn>
                <a:cxn ang="0">
                  <a:pos x="1" y="126"/>
                </a:cxn>
                <a:cxn ang="0">
                  <a:pos x="0" y="136"/>
                </a:cxn>
                <a:cxn ang="0">
                  <a:pos x="3" y="158"/>
                </a:cxn>
                <a:cxn ang="0">
                  <a:pos x="3" y="160"/>
                </a:cxn>
                <a:cxn ang="0">
                  <a:pos x="2" y="164"/>
                </a:cxn>
                <a:cxn ang="0">
                  <a:pos x="2" y="166"/>
                </a:cxn>
                <a:cxn ang="0">
                  <a:pos x="2" y="166"/>
                </a:cxn>
                <a:cxn ang="0">
                  <a:pos x="5" y="166"/>
                </a:cxn>
                <a:cxn ang="0">
                  <a:pos x="35" y="159"/>
                </a:cxn>
                <a:cxn ang="0">
                  <a:pos x="137" y="121"/>
                </a:cxn>
                <a:cxn ang="0">
                  <a:pos x="144" y="118"/>
                </a:cxn>
                <a:cxn ang="0">
                  <a:pos x="146" y="117"/>
                </a:cxn>
                <a:cxn ang="0">
                  <a:pos x="148" y="115"/>
                </a:cxn>
                <a:cxn ang="0">
                  <a:pos x="149" y="114"/>
                </a:cxn>
              </a:cxnLst>
              <a:rect l="0" t="0" r="r" b="b"/>
              <a:pathLst>
                <a:path w="149" h="166">
                  <a:moveTo>
                    <a:pt x="149" y="114"/>
                  </a:moveTo>
                  <a:lnTo>
                    <a:pt x="149" y="113"/>
                  </a:lnTo>
                  <a:lnTo>
                    <a:pt x="148" y="111"/>
                  </a:lnTo>
                  <a:lnTo>
                    <a:pt x="146" y="108"/>
                  </a:lnTo>
                  <a:lnTo>
                    <a:pt x="143" y="76"/>
                  </a:lnTo>
                  <a:lnTo>
                    <a:pt x="142" y="69"/>
                  </a:lnTo>
                  <a:lnTo>
                    <a:pt x="140" y="64"/>
                  </a:lnTo>
                  <a:lnTo>
                    <a:pt x="138" y="60"/>
                  </a:lnTo>
                  <a:lnTo>
                    <a:pt x="134" y="58"/>
                  </a:lnTo>
                  <a:lnTo>
                    <a:pt x="130" y="57"/>
                  </a:lnTo>
                  <a:lnTo>
                    <a:pt x="126" y="57"/>
                  </a:lnTo>
                  <a:lnTo>
                    <a:pt x="107" y="58"/>
                  </a:lnTo>
                  <a:lnTo>
                    <a:pt x="103" y="56"/>
                  </a:lnTo>
                  <a:lnTo>
                    <a:pt x="100" y="55"/>
                  </a:lnTo>
                  <a:lnTo>
                    <a:pt x="99" y="52"/>
                  </a:lnTo>
                  <a:lnTo>
                    <a:pt x="89" y="29"/>
                  </a:lnTo>
                  <a:lnTo>
                    <a:pt x="82" y="12"/>
                  </a:lnTo>
                  <a:lnTo>
                    <a:pt x="78" y="5"/>
                  </a:lnTo>
                  <a:lnTo>
                    <a:pt x="76" y="3"/>
                  </a:lnTo>
                  <a:lnTo>
                    <a:pt x="73" y="1"/>
                  </a:lnTo>
                  <a:lnTo>
                    <a:pt x="66" y="0"/>
                  </a:lnTo>
                  <a:lnTo>
                    <a:pt x="60" y="0"/>
                  </a:lnTo>
                  <a:lnTo>
                    <a:pt x="56" y="1"/>
                  </a:lnTo>
                  <a:lnTo>
                    <a:pt x="54" y="3"/>
                  </a:lnTo>
                  <a:lnTo>
                    <a:pt x="51" y="6"/>
                  </a:lnTo>
                  <a:lnTo>
                    <a:pt x="48" y="9"/>
                  </a:lnTo>
                  <a:lnTo>
                    <a:pt x="45" y="18"/>
                  </a:lnTo>
                  <a:lnTo>
                    <a:pt x="38" y="47"/>
                  </a:lnTo>
                  <a:lnTo>
                    <a:pt x="38" y="55"/>
                  </a:lnTo>
                  <a:lnTo>
                    <a:pt x="39" y="64"/>
                  </a:lnTo>
                  <a:lnTo>
                    <a:pt x="39" y="77"/>
                  </a:lnTo>
                  <a:lnTo>
                    <a:pt x="34" y="86"/>
                  </a:lnTo>
                  <a:lnTo>
                    <a:pt x="5" y="116"/>
                  </a:lnTo>
                  <a:lnTo>
                    <a:pt x="3" y="121"/>
                  </a:lnTo>
                  <a:lnTo>
                    <a:pt x="1" y="126"/>
                  </a:lnTo>
                  <a:lnTo>
                    <a:pt x="0" y="136"/>
                  </a:lnTo>
                  <a:lnTo>
                    <a:pt x="3" y="158"/>
                  </a:lnTo>
                  <a:lnTo>
                    <a:pt x="3" y="160"/>
                  </a:lnTo>
                  <a:lnTo>
                    <a:pt x="2" y="164"/>
                  </a:lnTo>
                  <a:lnTo>
                    <a:pt x="2" y="166"/>
                  </a:lnTo>
                  <a:lnTo>
                    <a:pt x="2" y="166"/>
                  </a:lnTo>
                  <a:lnTo>
                    <a:pt x="5" y="166"/>
                  </a:lnTo>
                  <a:lnTo>
                    <a:pt x="35" y="159"/>
                  </a:lnTo>
                  <a:lnTo>
                    <a:pt x="137" y="121"/>
                  </a:lnTo>
                  <a:lnTo>
                    <a:pt x="144" y="118"/>
                  </a:lnTo>
                  <a:lnTo>
                    <a:pt x="146" y="117"/>
                  </a:lnTo>
                  <a:lnTo>
                    <a:pt x="148" y="115"/>
                  </a:lnTo>
                  <a:lnTo>
                    <a:pt x="149" y="114"/>
                  </a:lnTo>
                  <a:close/>
                </a:path>
              </a:pathLst>
            </a:custGeom>
            <a:solidFill>
              <a:srgbClr val="962E2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4" name="Rectangle 3"/>
          <p:cNvSpPr txBox="1">
            <a:spLocks noChangeArrowheads="1"/>
          </p:cNvSpPr>
          <p:nvPr/>
        </p:nvSpPr>
        <p:spPr>
          <a:xfrm>
            <a:off x="691134" y="454015"/>
            <a:ext cx="7772400" cy="1803891"/>
          </a:xfrm>
          <a:prstGeom prst="rect">
            <a:avLst/>
          </a:prstGeom>
        </p:spPr>
        <p:txBody>
          <a:bodyPr vert="horz" lIns="91440" tIns="45720" rIns="91440" bIns="45720" rtlCol="0" anchor="ctr">
            <a:normAutofit fontScale="92500" lnSpcReduction="10000"/>
          </a:bodyPr>
          <a:lstStyle>
            <a:lvl1pPr algn="l" defTabSz="914400" rtl="0" eaLnBrk="1" latinLnBrk="0" hangingPunct="1">
              <a:spcBef>
                <a:spcPct val="0"/>
              </a:spcBef>
              <a:buNone/>
              <a:defRPr sz="3200" kern="1200">
                <a:solidFill>
                  <a:srgbClr val="FFA100"/>
                </a:solidFill>
                <a:latin typeface="Arial" pitchFamily="34" charset="0"/>
                <a:ea typeface="+mj-ea"/>
                <a:cs typeface="Arial" pitchFamily="34" charset="0"/>
              </a:defRPr>
            </a:lvl1pPr>
          </a:lstStyle>
          <a:p>
            <a:r>
              <a:rPr lang="en-US" dirty="0"/>
              <a:t>Eliminating Proportional Error;</a:t>
            </a:r>
          </a:p>
          <a:p>
            <a:r>
              <a:rPr lang="en-US" dirty="0"/>
              <a:t> </a:t>
            </a:r>
          </a:p>
          <a:p>
            <a:r>
              <a:rPr lang="en-US" dirty="0"/>
              <a:t>                Becomes Less Simple</a:t>
            </a:r>
            <a:br>
              <a:rPr lang="en-US" dirty="0"/>
            </a:br>
            <a:r>
              <a:rPr lang="en-US" dirty="0">
                <a:solidFill>
                  <a:schemeClr val="tx1"/>
                </a:solidFill>
              </a:rPr>
              <a:t> </a:t>
            </a:r>
          </a:p>
        </p:txBody>
      </p:sp>
      <p:sp>
        <p:nvSpPr>
          <p:cNvPr id="18" name="Slide Number Placeholder 17"/>
          <p:cNvSpPr>
            <a:spLocks noGrp="1"/>
          </p:cNvSpPr>
          <p:nvPr>
            <p:ph type="sldNum" sz="quarter" idx="11"/>
          </p:nvPr>
        </p:nvSpPr>
        <p:spPr/>
        <p:txBody>
          <a:bodyPr/>
          <a:lstStyle/>
          <a:p>
            <a:fld id="{A9320731-3B2C-4107-8664-CAD7BE973DC8}" type="slidenum">
              <a:rPr lang="en-US" smtClean="0"/>
              <a:pPr/>
              <a:t>20</a:t>
            </a:fld>
            <a:endParaRPr lang="en-US"/>
          </a:p>
        </p:txBody>
      </p:sp>
      <p:sp>
        <p:nvSpPr>
          <p:cNvPr id="19" name="Footer Placeholder 18"/>
          <p:cNvSpPr>
            <a:spLocks noGrp="1"/>
          </p:cNvSpPr>
          <p:nvPr>
            <p:ph type="ftr" sz="quarter" idx="10"/>
          </p:nvPr>
        </p:nvSpPr>
        <p:spPr/>
        <p:txBody>
          <a:bodyPr/>
          <a:lstStyle/>
          <a:p>
            <a:r>
              <a:rPr lang="en-US"/>
              <a:t>Tab 12-1 - Proportional an PID Control Processes</a:t>
            </a:r>
            <a:endParaRPr lang="en-US" dirty="0"/>
          </a:p>
        </p:txBody>
      </p:sp>
    </p:spTree>
    <p:extLst>
      <p:ext uri="{BB962C8B-B14F-4D97-AF65-F5344CB8AC3E}">
        <p14:creationId xmlns:p14="http://schemas.microsoft.com/office/powerpoint/2010/main" val="26835498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4"/>
                                        </p:tgtEl>
                                        <p:attrNameLst>
                                          <p:attrName>style.visibility</p:attrName>
                                        </p:attrNameLst>
                                      </p:cBhvr>
                                      <p:to>
                                        <p:strVal val="visible"/>
                                      </p:to>
                                    </p:set>
                                    <p:animEffect transition="in" filter="fade">
                                      <p:cBhvr>
                                        <p:cTn id="7"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84" name="Oval 22"/>
          <p:cNvSpPr>
            <a:spLocks noChangeAspect="1"/>
          </p:cNvSpPr>
          <p:nvPr/>
        </p:nvSpPr>
        <p:spPr bwMode="auto">
          <a:xfrm>
            <a:off x="650506" y="298450"/>
            <a:ext cx="4413742" cy="4413250"/>
          </a:xfrm>
          <a:prstGeom prst="ellipse">
            <a:avLst/>
          </a:prstGeom>
          <a:noFill/>
          <a:ln w="25400" algn="ctr">
            <a:solidFill>
              <a:schemeClr val="bg1"/>
            </a:solidFill>
            <a:round/>
            <a:headEnd/>
            <a:tailEnd/>
          </a:ln>
        </p:spPr>
        <p:txBody>
          <a:bodyPr anchor="ctr"/>
          <a:lstStyle/>
          <a:p>
            <a:endParaRPr lang="en-US"/>
          </a:p>
        </p:txBody>
      </p:sp>
      <p:grpSp>
        <p:nvGrpSpPr>
          <p:cNvPr id="2" name="Group 40"/>
          <p:cNvGrpSpPr>
            <a:grpSpLocks/>
          </p:cNvGrpSpPr>
          <p:nvPr/>
        </p:nvGrpSpPr>
        <p:grpSpPr bwMode="auto">
          <a:xfrm>
            <a:off x="4813442" y="3078163"/>
            <a:ext cx="274637" cy="1655763"/>
            <a:chOff x="4894266" y="2508240"/>
            <a:chExt cx="274320" cy="1655460"/>
          </a:xfrm>
        </p:grpSpPr>
        <p:sp>
          <p:nvSpPr>
            <p:cNvPr id="6177" name="Line 20"/>
            <p:cNvSpPr>
              <a:spLocks noChangeShapeType="1"/>
            </p:cNvSpPr>
            <p:nvPr/>
          </p:nvSpPr>
          <p:spPr bwMode="auto">
            <a:xfrm flipV="1">
              <a:off x="5032380" y="2508240"/>
              <a:ext cx="0" cy="1371600"/>
            </a:xfrm>
            <a:prstGeom prst="line">
              <a:avLst/>
            </a:prstGeom>
            <a:noFill/>
            <a:ln w="9525">
              <a:solidFill>
                <a:schemeClr val="tx1"/>
              </a:solidFill>
              <a:round/>
              <a:headEnd/>
              <a:tailEnd/>
            </a:ln>
          </p:spPr>
          <p:txBody>
            <a:bodyPr anchor="ctr"/>
            <a:lstStyle/>
            <a:p>
              <a:endParaRPr lang="en-US"/>
            </a:p>
          </p:txBody>
        </p:sp>
        <p:sp>
          <p:nvSpPr>
            <p:cNvPr id="6178" name="Oval 19"/>
            <p:cNvSpPr>
              <a:spLocks noChangeAspect="1" noChangeArrowheads="1"/>
            </p:cNvSpPr>
            <p:nvPr/>
          </p:nvSpPr>
          <p:spPr bwMode="auto">
            <a:xfrm>
              <a:off x="4894266" y="3889380"/>
              <a:ext cx="274320" cy="274320"/>
            </a:xfrm>
            <a:prstGeom prst="ellipse">
              <a:avLst/>
            </a:prstGeom>
            <a:solidFill>
              <a:srgbClr val="996600"/>
            </a:solidFill>
            <a:ln w="9525">
              <a:solidFill>
                <a:srgbClr val="996600"/>
              </a:solidFill>
              <a:round/>
              <a:headEnd/>
              <a:tailEnd/>
            </a:ln>
          </p:spPr>
          <p:txBody>
            <a:bodyPr anchor="ctr"/>
            <a:lstStyle/>
            <a:p>
              <a:endParaRPr lang="en-US"/>
            </a:p>
          </p:txBody>
        </p:sp>
      </p:grpSp>
      <p:grpSp>
        <p:nvGrpSpPr>
          <p:cNvPr id="3" name="Group 164"/>
          <p:cNvGrpSpPr/>
          <p:nvPr/>
        </p:nvGrpSpPr>
        <p:grpSpPr>
          <a:xfrm>
            <a:off x="7241377" y="5500688"/>
            <a:ext cx="7" cy="1082042"/>
            <a:chOff x="7258044" y="5505450"/>
            <a:chExt cx="7" cy="1082042"/>
          </a:xfrm>
        </p:grpSpPr>
        <p:grpSp>
          <p:nvGrpSpPr>
            <p:cNvPr id="4" name="Group 122"/>
            <p:cNvGrpSpPr/>
            <p:nvPr/>
          </p:nvGrpSpPr>
          <p:grpSpPr>
            <a:xfrm>
              <a:off x="7258044" y="5505452"/>
              <a:ext cx="0" cy="1082040"/>
              <a:chOff x="7315200" y="3810000"/>
              <a:chExt cx="0" cy="1082040"/>
            </a:xfrm>
          </p:grpSpPr>
          <p:cxnSp>
            <p:nvCxnSpPr>
              <p:cNvPr id="168" name="Straight Connector 167"/>
              <p:cNvCxnSpPr/>
              <p:nvPr/>
            </p:nvCxnSpPr>
            <p:spPr bwMode="auto">
              <a:xfrm rot="5400000" flipH="1" flipV="1">
                <a:off x="7040880" y="4084320"/>
                <a:ext cx="548640" cy="0"/>
              </a:xfrm>
              <a:prstGeom prst="line">
                <a:avLst/>
              </a:prstGeom>
              <a:solidFill>
                <a:schemeClr val="accent1"/>
              </a:solidFill>
              <a:ln w="28575" cap="flat" cmpd="sng" algn="ctr">
                <a:solidFill>
                  <a:schemeClr val="bg1">
                    <a:lumMod val="75000"/>
                  </a:schemeClr>
                </a:solidFill>
                <a:prstDash val="solid"/>
                <a:round/>
                <a:headEnd type="none" w="med" len="med"/>
                <a:tailEnd type="none" w="med" len="med"/>
              </a:ln>
              <a:effectLst/>
            </p:spPr>
          </p:cxnSp>
          <p:cxnSp>
            <p:nvCxnSpPr>
              <p:cNvPr id="169" name="Straight Connector 168"/>
              <p:cNvCxnSpPr/>
              <p:nvPr/>
            </p:nvCxnSpPr>
            <p:spPr bwMode="auto">
              <a:xfrm rot="5400000">
                <a:off x="7040880" y="4617720"/>
                <a:ext cx="548640" cy="0"/>
              </a:xfrm>
              <a:prstGeom prst="line">
                <a:avLst/>
              </a:prstGeom>
              <a:solidFill>
                <a:schemeClr val="accent1"/>
              </a:solidFill>
              <a:ln w="28575" cap="flat" cmpd="sng" algn="ctr">
                <a:solidFill>
                  <a:schemeClr val="bg1"/>
                </a:solidFill>
                <a:prstDash val="solid"/>
                <a:round/>
                <a:headEnd type="none" w="med" len="med"/>
                <a:tailEnd type="none" w="med" len="med"/>
              </a:ln>
              <a:effectLst/>
            </p:spPr>
          </p:cxnSp>
        </p:grpSp>
        <p:cxnSp>
          <p:nvCxnSpPr>
            <p:cNvPr id="167" name="Straight Connector 166"/>
            <p:cNvCxnSpPr/>
            <p:nvPr/>
          </p:nvCxnSpPr>
          <p:spPr bwMode="auto">
            <a:xfrm rot="5400000">
              <a:off x="7146132" y="5617369"/>
              <a:ext cx="223838" cy="0"/>
            </a:xfrm>
            <a:prstGeom prst="line">
              <a:avLst/>
            </a:prstGeom>
            <a:solidFill>
              <a:schemeClr val="accent1"/>
            </a:solidFill>
            <a:ln w="76200" cap="flat" cmpd="sng" algn="ctr">
              <a:solidFill>
                <a:schemeClr val="tx1"/>
              </a:solidFill>
              <a:prstDash val="solid"/>
              <a:round/>
              <a:headEnd type="none" w="med" len="med"/>
              <a:tailEnd type="none" w="med" len="med"/>
            </a:ln>
            <a:effectLst/>
          </p:spPr>
        </p:cxnSp>
      </p:grpSp>
      <p:sp>
        <p:nvSpPr>
          <p:cNvPr id="70" name="Rectangle 69"/>
          <p:cNvSpPr/>
          <p:nvPr/>
        </p:nvSpPr>
        <p:spPr bwMode="auto">
          <a:xfrm>
            <a:off x="6477000" y="5917406"/>
            <a:ext cx="1752600" cy="2667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3" name="Rectangle 52"/>
          <p:cNvSpPr>
            <a:spLocks noChangeArrowheads="1"/>
          </p:cNvSpPr>
          <p:nvPr/>
        </p:nvSpPr>
        <p:spPr bwMode="auto">
          <a:xfrm>
            <a:off x="7242175" y="5915025"/>
            <a:ext cx="1901825" cy="276225"/>
          </a:xfrm>
          <a:prstGeom prst="rect">
            <a:avLst/>
          </a:prstGeom>
          <a:solidFill>
            <a:srgbClr val="0099CC">
              <a:alpha val="49804"/>
            </a:srgbClr>
          </a:solidFill>
          <a:ln w="9525" algn="ctr">
            <a:noFill/>
            <a:round/>
            <a:headEnd/>
            <a:tailEnd/>
          </a:ln>
        </p:spPr>
        <p:txBody>
          <a:bodyPr anchor="ctr"/>
          <a:lstStyle/>
          <a:p>
            <a:endParaRPr lang="en-US"/>
          </a:p>
        </p:txBody>
      </p:sp>
      <p:sp>
        <p:nvSpPr>
          <p:cNvPr id="6147" name="Rectangle 49"/>
          <p:cNvSpPr>
            <a:spLocks noChangeArrowheads="1"/>
          </p:cNvSpPr>
          <p:nvPr/>
        </p:nvSpPr>
        <p:spPr bwMode="auto">
          <a:xfrm>
            <a:off x="6459538" y="5915025"/>
            <a:ext cx="782637" cy="276225"/>
          </a:xfrm>
          <a:prstGeom prst="rect">
            <a:avLst/>
          </a:prstGeom>
          <a:solidFill>
            <a:srgbClr val="0099CC">
              <a:alpha val="49804"/>
            </a:srgbClr>
          </a:solidFill>
          <a:ln w="9525" algn="ctr">
            <a:noFill/>
            <a:round/>
            <a:headEnd/>
            <a:tailEnd/>
          </a:ln>
        </p:spPr>
        <p:txBody>
          <a:bodyPr anchor="ctr"/>
          <a:lstStyle/>
          <a:p>
            <a:endParaRPr lang="en-US"/>
          </a:p>
        </p:txBody>
      </p:sp>
      <p:grpSp>
        <p:nvGrpSpPr>
          <p:cNvPr id="5" name="Group 24"/>
          <p:cNvGrpSpPr>
            <a:grpSpLocks/>
          </p:cNvGrpSpPr>
          <p:nvPr/>
        </p:nvGrpSpPr>
        <p:grpSpPr bwMode="auto">
          <a:xfrm rot="2700000">
            <a:off x="1949450" y="3060700"/>
            <a:ext cx="642938" cy="1588"/>
            <a:chOff x="593725" y="3061494"/>
            <a:chExt cx="642143" cy="2381"/>
          </a:xfrm>
        </p:grpSpPr>
        <p:sp>
          <p:nvSpPr>
            <p:cNvPr id="6193" name="Line 13"/>
            <p:cNvSpPr>
              <a:spLocks noChangeShapeType="1"/>
            </p:cNvSpPr>
            <p:nvPr/>
          </p:nvSpPr>
          <p:spPr bwMode="auto">
            <a:xfrm flipH="1">
              <a:off x="915193" y="3061494"/>
              <a:ext cx="320675" cy="0"/>
            </a:xfrm>
            <a:prstGeom prst="line">
              <a:avLst/>
            </a:prstGeom>
            <a:noFill/>
            <a:ln w="9525">
              <a:solidFill>
                <a:schemeClr val="bg1"/>
              </a:solidFill>
              <a:round/>
              <a:headEnd/>
              <a:tailEnd/>
            </a:ln>
          </p:spPr>
          <p:txBody>
            <a:bodyPr anchor="ctr"/>
            <a:lstStyle/>
            <a:p>
              <a:endParaRPr lang="en-US"/>
            </a:p>
          </p:txBody>
        </p:sp>
        <p:sp>
          <p:nvSpPr>
            <p:cNvPr id="6194" name="Line 13"/>
            <p:cNvSpPr>
              <a:spLocks noChangeShapeType="1"/>
            </p:cNvSpPr>
            <p:nvPr/>
          </p:nvSpPr>
          <p:spPr bwMode="auto">
            <a:xfrm flipH="1">
              <a:off x="593725" y="3063875"/>
              <a:ext cx="320675" cy="0"/>
            </a:xfrm>
            <a:prstGeom prst="line">
              <a:avLst/>
            </a:prstGeom>
            <a:noFill/>
            <a:ln w="9525">
              <a:solidFill>
                <a:schemeClr val="tx1"/>
              </a:solidFill>
              <a:round/>
              <a:headEnd/>
              <a:tailEnd/>
            </a:ln>
          </p:spPr>
          <p:txBody>
            <a:bodyPr anchor="ctr"/>
            <a:lstStyle/>
            <a:p>
              <a:endParaRPr lang="en-US"/>
            </a:p>
          </p:txBody>
        </p:sp>
      </p:grpSp>
      <p:grpSp>
        <p:nvGrpSpPr>
          <p:cNvPr id="6" name="Group 16"/>
          <p:cNvGrpSpPr>
            <a:grpSpLocks/>
          </p:cNvGrpSpPr>
          <p:nvPr/>
        </p:nvGrpSpPr>
        <p:grpSpPr bwMode="auto">
          <a:xfrm rot="1800000">
            <a:off x="612775" y="2485302"/>
            <a:ext cx="4479925" cy="46033"/>
            <a:chOff x="375" y="1566"/>
            <a:chExt cx="2822" cy="29"/>
          </a:xfrm>
        </p:grpSpPr>
        <p:sp>
          <p:nvSpPr>
            <p:cNvPr id="6191" name="Line 17"/>
            <p:cNvSpPr>
              <a:spLocks noChangeShapeType="1"/>
            </p:cNvSpPr>
            <p:nvPr/>
          </p:nvSpPr>
          <p:spPr bwMode="auto">
            <a:xfrm>
              <a:off x="375" y="1584"/>
              <a:ext cx="2822" cy="0"/>
            </a:xfrm>
            <a:prstGeom prst="line">
              <a:avLst/>
            </a:prstGeom>
            <a:noFill/>
            <a:ln w="9525">
              <a:solidFill>
                <a:schemeClr val="bg1"/>
              </a:solidFill>
              <a:prstDash val="dash"/>
              <a:round/>
              <a:headEnd/>
              <a:tailEnd/>
            </a:ln>
          </p:spPr>
          <p:txBody>
            <a:bodyPr anchor="ctr"/>
            <a:lstStyle/>
            <a:p>
              <a:endParaRPr lang="en-US"/>
            </a:p>
          </p:txBody>
        </p:sp>
        <p:sp>
          <p:nvSpPr>
            <p:cNvPr id="6192" name="Oval 19"/>
            <p:cNvSpPr>
              <a:spLocks noChangeAspect="1" noChangeArrowheads="1"/>
            </p:cNvSpPr>
            <p:nvPr/>
          </p:nvSpPr>
          <p:spPr bwMode="auto">
            <a:xfrm>
              <a:off x="3155" y="1566"/>
              <a:ext cx="29" cy="29"/>
            </a:xfrm>
            <a:prstGeom prst="ellipse">
              <a:avLst/>
            </a:prstGeom>
            <a:solidFill>
              <a:schemeClr val="bg1"/>
            </a:solidFill>
            <a:ln w="9525">
              <a:solidFill>
                <a:schemeClr val="bg1"/>
              </a:solidFill>
              <a:prstDash val="dash"/>
              <a:round/>
              <a:headEnd/>
              <a:tailEnd/>
            </a:ln>
          </p:spPr>
          <p:txBody>
            <a:bodyPr wrap="none" anchor="ctr"/>
            <a:lstStyle/>
            <a:p>
              <a:endParaRPr lang="en-US"/>
            </a:p>
          </p:txBody>
        </p:sp>
      </p:grpSp>
      <p:sp>
        <p:nvSpPr>
          <p:cNvPr id="6188" name="Oval 34"/>
          <p:cNvSpPr>
            <a:spLocks noChangeAspect="1"/>
          </p:cNvSpPr>
          <p:nvPr/>
        </p:nvSpPr>
        <p:spPr bwMode="auto">
          <a:xfrm>
            <a:off x="1735106" y="1356693"/>
            <a:ext cx="2301900" cy="2301643"/>
          </a:xfrm>
          <a:prstGeom prst="ellipse">
            <a:avLst/>
          </a:prstGeom>
          <a:noFill/>
          <a:ln w="25400" algn="ctr">
            <a:solidFill>
              <a:schemeClr val="bg1"/>
            </a:solidFill>
            <a:round/>
            <a:headEnd/>
            <a:tailEnd/>
          </a:ln>
        </p:spPr>
        <p:txBody>
          <a:bodyPr anchor="ctr"/>
          <a:lstStyle/>
          <a:p>
            <a:endParaRPr lang="en-US"/>
          </a:p>
        </p:txBody>
      </p:sp>
      <p:sp>
        <p:nvSpPr>
          <p:cNvPr id="57" name="Rectangle 56"/>
          <p:cNvSpPr>
            <a:spLocks noChangeArrowheads="1"/>
          </p:cNvSpPr>
          <p:nvPr/>
        </p:nvSpPr>
        <p:spPr bwMode="auto">
          <a:xfrm>
            <a:off x="2270125" y="2922588"/>
            <a:ext cx="782638" cy="276225"/>
          </a:xfrm>
          <a:prstGeom prst="rect">
            <a:avLst/>
          </a:prstGeom>
          <a:solidFill>
            <a:srgbClr val="0099CC">
              <a:alpha val="49804"/>
            </a:srgbClr>
          </a:solidFill>
          <a:ln w="9525" algn="ctr">
            <a:noFill/>
            <a:round/>
            <a:headEnd/>
            <a:tailEnd/>
          </a:ln>
        </p:spPr>
        <p:txBody>
          <a:bodyPr anchor="ctr"/>
          <a:lstStyle/>
          <a:p>
            <a:endParaRPr lang="en-US"/>
          </a:p>
        </p:txBody>
      </p:sp>
      <p:sp>
        <p:nvSpPr>
          <p:cNvPr id="6151" name="Rectangle 55"/>
          <p:cNvSpPr>
            <a:spLocks noChangeArrowheads="1"/>
          </p:cNvSpPr>
          <p:nvPr/>
        </p:nvSpPr>
        <p:spPr bwMode="auto">
          <a:xfrm>
            <a:off x="0" y="2922588"/>
            <a:ext cx="2270125" cy="276225"/>
          </a:xfrm>
          <a:prstGeom prst="rect">
            <a:avLst/>
          </a:prstGeom>
          <a:solidFill>
            <a:srgbClr val="0099CC">
              <a:alpha val="49804"/>
            </a:srgbClr>
          </a:solidFill>
          <a:ln w="9525" algn="ctr">
            <a:noFill/>
            <a:round/>
            <a:headEnd/>
            <a:tailEnd/>
          </a:ln>
        </p:spPr>
        <p:txBody>
          <a:bodyPr anchor="ctr"/>
          <a:lstStyle/>
          <a:p>
            <a:endParaRPr lang="en-US"/>
          </a:p>
        </p:txBody>
      </p:sp>
      <p:sp>
        <p:nvSpPr>
          <p:cNvPr id="6152" name="Rectangle 44"/>
          <p:cNvSpPr>
            <a:spLocks noChangeArrowheads="1"/>
          </p:cNvSpPr>
          <p:nvPr/>
        </p:nvSpPr>
        <p:spPr bwMode="auto">
          <a:xfrm>
            <a:off x="1819275" y="4624388"/>
            <a:ext cx="4660900" cy="1530350"/>
          </a:xfrm>
          <a:prstGeom prst="rect">
            <a:avLst/>
          </a:prstGeom>
          <a:solidFill>
            <a:srgbClr val="0099CC">
              <a:alpha val="49804"/>
            </a:srgbClr>
          </a:solidFill>
          <a:ln w="9525" algn="ctr">
            <a:noFill/>
            <a:round/>
            <a:headEnd/>
            <a:tailEnd/>
          </a:ln>
        </p:spPr>
        <p:txBody>
          <a:bodyPr anchor="ctr"/>
          <a:lstStyle/>
          <a:p>
            <a:endParaRPr lang="en-US"/>
          </a:p>
        </p:txBody>
      </p:sp>
      <p:sp>
        <p:nvSpPr>
          <p:cNvPr id="1044491" name="Line 11"/>
          <p:cNvSpPr>
            <a:spLocks noChangeShapeType="1"/>
          </p:cNvSpPr>
          <p:nvPr/>
        </p:nvSpPr>
        <p:spPr bwMode="auto">
          <a:xfrm rot="2700000" flipV="1">
            <a:off x="2270125" y="2924175"/>
            <a:ext cx="0" cy="274638"/>
          </a:xfrm>
          <a:prstGeom prst="line">
            <a:avLst/>
          </a:prstGeom>
          <a:noFill/>
          <a:ln w="28575">
            <a:solidFill>
              <a:srgbClr val="CC9900"/>
            </a:solidFill>
            <a:round/>
            <a:headEnd/>
            <a:tailEnd/>
          </a:ln>
        </p:spPr>
        <p:txBody>
          <a:bodyPr anchor="ctr"/>
          <a:lstStyle/>
          <a:p>
            <a:endParaRPr lang="en-US"/>
          </a:p>
        </p:txBody>
      </p:sp>
      <p:sp>
        <p:nvSpPr>
          <p:cNvPr id="179" name="Rectangle 3"/>
          <p:cNvSpPr>
            <a:spLocks noGrp="1" noChangeArrowheads="1"/>
          </p:cNvSpPr>
          <p:nvPr>
            <p:ph type="title"/>
          </p:nvPr>
        </p:nvSpPr>
        <p:spPr>
          <a:xfrm>
            <a:off x="685800" y="658368"/>
            <a:ext cx="7772400" cy="1408176"/>
          </a:xfrm>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en-US" dirty="0"/>
              <a:t>A Simple Proportional Control System</a:t>
            </a:r>
            <a:br>
              <a:rPr lang="en-US" dirty="0"/>
            </a:br>
            <a:r>
              <a:rPr lang="en-US" dirty="0"/>
              <a:t> </a:t>
            </a:r>
          </a:p>
        </p:txBody>
      </p:sp>
      <p:sp>
        <p:nvSpPr>
          <p:cNvPr id="6157" name="AutoShape 2"/>
          <p:cNvSpPr>
            <a:spLocks noChangeAspect="1" noChangeArrowheads="1"/>
          </p:cNvSpPr>
          <p:nvPr/>
        </p:nvSpPr>
        <p:spPr bwMode="auto">
          <a:xfrm>
            <a:off x="2732088" y="2514600"/>
            <a:ext cx="206375" cy="411163"/>
          </a:xfrm>
          <a:prstGeom prst="triangle">
            <a:avLst>
              <a:gd name="adj" fmla="val 50000"/>
            </a:avLst>
          </a:prstGeom>
          <a:solidFill>
            <a:srgbClr val="CC9900"/>
          </a:solidFill>
          <a:ln w="3175" algn="ctr">
            <a:solidFill>
              <a:srgbClr val="CC9900"/>
            </a:solidFill>
            <a:miter lim="800000"/>
            <a:headEnd/>
            <a:tailEnd/>
          </a:ln>
        </p:spPr>
        <p:txBody>
          <a:bodyPr anchor="ctr"/>
          <a:lstStyle/>
          <a:p>
            <a:endParaRPr lang="en-US"/>
          </a:p>
        </p:txBody>
      </p:sp>
      <p:sp>
        <p:nvSpPr>
          <p:cNvPr id="6158" name="Line 6"/>
          <p:cNvSpPr>
            <a:spLocks noChangeShapeType="1"/>
          </p:cNvSpPr>
          <p:nvPr/>
        </p:nvSpPr>
        <p:spPr bwMode="auto">
          <a:xfrm flipV="1">
            <a:off x="2754313" y="3200400"/>
            <a:ext cx="0" cy="228600"/>
          </a:xfrm>
          <a:prstGeom prst="line">
            <a:avLst/>
          </a:prstGeom>
          <a:noFill/>
          <a:ln w="19050" cap="sq">
            <a:solidFill>
              <a:schemeClr val="tx1"/>
            </a:solidFill>
            <a:miter lim="800000"/>
            <a:headEnd/>
            <a:tailEnd/>
          </a:ln>
        </p:spPr>
        <p:txBody>
          <a:bodyPr anchor="ctr"/>
          <a:lstStyle/>
          <a:p>
            <a:endParaRPr lang="en-US"/>
          </a:p>
        </p:txBody>
      </p:sp>
      <p:sp>
        <p:nvSpPr>
          <p:cNvPr id="6159" name="Line 7"/>
          <p:cNvSpPr>
            <a:spLocks noChangeShapeType="1"/>
          </p:cNvSpPr>
          <p:nvPr/>
        </p:nvSpPr>
        <p:spPr bwMode="auto">
          <a:xfrm flipV="1">
            <a:off x="3036888" y="2925763"/>
            <a:ext cx="0" cy="503237"/>
          </a:xfrm>
          <a:prstGeom prst="line">
            <a:avLst/>
          </a:prstGeom>
          <a:noFill/>
          <a:ln w="19050" cap="sq">
            <a:solidFill>
              <a:schemeClr val="tx1"/>
            </a:solidFill>
            <a:miter lim="800000"/>
            <a:headEnd/>
            <a:tailEnd/>
          </a:ln>
        </p:spPr>
        <p:txBody>
          <a:bodyPr anchor="ctr"/>
          <a:lstStyle/>
          <a:p>
            <a:endParaRPr lang="en-US"/>
          </a:p>
        </p:txBody>
      </p:sp>
      <p:sp>
        <p:nvSpPr>
          <p:cNvPr id="6160" name="Line 8"/>
          <p:cNvSpPr>
            <a:spLocks noChangeShapeType="1"/>
          </p:cNvSpPr>
          <p:nvPr/>
        </p:nvSpPr>
        <p:spPr bwMode="auto">
          <a:xfrm flipH="1">
            <a:off x="0" y="3200400"/>
            <a:ext cx="2752725" cy="0"/>
          </a:xfrm>
          <a:prstGeom prst="line">
            <a:avLst/>
          </a:prstGeom>
          <a:noFill/>
          <a:ln w="19050" cap="sq">
            <a:solidFill>
              <a:schemeClr val="tx1"/>
            </a:solidFill>
            <a:miter lim="800000"/>
            <a:headEnd/>
            <a:tailEnd/>
          </a:ln>
        </p:spPr>
        <p:txBody>
          <a:bodyPr anchor="ctr"/>
          <a:lstStyle/>
          <a:p>
            <a:endParaRPr lang="en-US"/>
          </a:p>
        </p:txBody>
      </p:sp>
      <p:sp>
        <p:nvSpPr>
          <p:cNvPr id="6161" name="Line 9"/>
          <p:cNvSpPr>
            <a:spLocks noChangeShapeType="1"/>
          </p:cNvSpPr>
          <p:nvPr/>
        </p:nvSpPr>
        <p:spPr bwMode="auto">
          <a:xfrm flipH="1">
            <a:off x="0" y="2925763"/>
            <a:ext cx="3033713" cy="0"/>
          </a:xfrm>
          <a:prstGeom prst="line">
            <a:avLst/>
          </a:prstGeom>
          <a:noFill/>
          <a:ln w="19050" cap="sq">
            <a:solidFill>
              <a:schemeClr val="tx1"/>
            </a:solidFill>
            <a:miter lim="800000"/>
            <a:headEnd/>
            <a:tailEnd/>
          </a:ln>
        </p:spPr>
        <p:txBody>
          <a:bodyPr anchor="ctr"/>
          <a:lstStyle/>
          <a:p>
            <a:endParaRPr lang="en-US"/>
          </a:p>
        </p:txBody>
      </p:sp>
      <p:sp>
        <p:nvSpPr>
          <p:cNvPr id="6162" name="Oval 12"/>
          <p:cNvSpPr>
            <a:spLocks noChangeAspect="1" noChangeArrowheads="1"/>
          </p:cNvSpPr>
          <p:nvPr/>
        </p:nvSpPr>
        <p:spPr bwMode="auto">
          <a:xfrm rot="5400000">
            <a:off x="2224088" y="3016250"/>
            <a:ext cx="92075" cy="92075"/>
          </a:xfrm>
          <a:prstGeom prst="ellipse">
            <a:avLst/>
          </a:prstGeom>
          <a:solidFill>
            <a:schemeClr val="tx1"/>
          </a:solidFill>
          <a:ln w="9525">
            <a:solidFill>
              <a:schemeClr val="tx1"/>
            </a:solidFill>
            <a:round/>
            <a:headEnd/>
            <a:tailEnd/>
          </a:ln>
        </p:spPr>
        <p:txBody>
          <a:bodyPr wrap="none" anchor="ctr"/>
          <a:lstStyle/>
          <a:p>
            <a:endParaRPr lang="en-US"/>
          </a:p>
        </p:txBody>
      </p:sp>
      <p:grpSp>
        <p:nvGrpSpPr>
          <p:cNvPr id="7" name="Group 16"/>
          <p:cNvGrpSpPr>
            <a:grpSpLocks/>
          </p:cNvGrpSpPr>
          <p:nvPr/>
        </p:nvGrpSpPr>
        <p:grpSpPr bwMode="auto">
          <a:xfrm rot="900000">
            <a:off x="595313" y="2486025"/>
            <a:ext cx="4479925" cy="46038"/>
            <a:chOff x="375" y="1566"/>
            <a:chExt cx="2822" cy="29"/>
          </a:xfrm>
        </p:grpSpPr>
        <p:sp>
          <p:nvSpPr>
            <p:cNvPr id="6182" name="Line 17"/>
            <p:cNvSpPr>
              <a:spLocks noChangeShapeType="1"/>
            </p:cNvSpPr>
            <p:nvPr/>
          </p:nvSpPr>
          <p:spPr bwMode="auto">
            <a:xfrm>
              <a:off x="375" y="1584"/>
              <a:ext cx="2822" cy="0"/>
            </a:xfrm>
            <a:prstGeom prst="line">
              <a:avLst/>
            </a:prstGeom>
            <a:noFill/>
            <a:ln w="9525">
              <a:solidFill>
                <a:schemeClr val="tx1"/>
              </a:solidFill>
              <a:round/>
              <a:headEnd/>
              <a:tailEnd/>
            </a:ln>
          </p:spPr>
          <p:txBody>
            <a:bodyPr anchor="ctr"/>
            <a:lstStyle/>
            <a:p>
              <a:endParaRPr lang="en-US"/>
            </a:p>
          </p:txBody>
        </p:sp>
        <p:sp>
          <p:nvSpPr>
            <p:cNvPr id="6183" name="Oval 19"/>
            <p:cNvSpPr>
              <a:spLocks noChangeAspect="1" noChangeArrowheads="1"/>
            </p:cNvSpPr>
            <p:nvPr/>
          </p:nvSpPr>
          <p:spPr bwMode="auto">
            <a:xfrm>
              <a:off x="3155" y="1566"/>
              <a:ext cx="29" cy="29"/>
            </a:xfrm>
            <a:prstGeom prst="ellipse">
              <a:avLst/>
            </a:prstGeom>
            <a:solidFill>
              <a:schemeClr val="tx1"/>
            </a:solidFill>
            <a:ln w="9525">
              <a:solidFill>
                <a:schemeClr val="tx1"/>
              </a:solidFill>
              <a:round/>
              <a:headEnd/>
              <a:tailEnd/>
            </a:ln>
          </p:spPr>
          <p:txBody>
            <a:bodyPr anchor="ctr"/>
            <a:lstStyle/>
            <a:p>
              <a:endParaRPr lang="en-US"/>
            </a:p>
          </p:txBody>
        </p:sp>
      </p:grpSp>
      <p:sp>
        <p:nvSpPr>
          <p:cNvPr id="6165" name="Oval 14"/>
          <p:cNvSpPr>
            <a:spLocks noChangeAspect="1" noChangeArrowheads="1"/>
          </p:cNvSpPr>
          <p:nvPr/>
        </p:nvSpPr>
        <p:spPr bwMode="auto">
          <a:xfrm>
            <a:off x="2789238" y="2462213"/>
            <a:ext cx="92075" cy="92075"/>
          </a:xfrm>
          <a:prstGeom prst="ellipse">
            <a:avLst/>
          </a:prstGeom>
          <a:solidFill>
            <a:schemeClr val="tx1"/>
          </a:solidFill>
          <a:ln w="9525">
            <a:solidFill>
              <a:schemeClr val="tx1"/>
            </a:solidFill>
            <a:round/>
            <a:headEnd/>
            <a:tailEnd/>
          </a:ln>
        </p:spPr>
        <p:txBody>
          <a:bodyPr wrap="none" anchor="ctr"/>
          <a:lstStyle/>
          <a:p>
            <a:endParaRPr lang="en-US"/>
          </a:p>
        </p:txBody>
      </p:sp>
      <p:grpSp>
        <p:nvGrpSpPr>
          <p:cNvPr id="8" name="Group 43"/>
          <p:cNvGrpSpPr>
            <a:grpSpLocks/>
          </p:cNvGrpSpPr>
          <p:nvPr/>
        </p:nvGrpSpPr>
        <p:grpSpPr bwMode="auto">
          <a:xfrm>
            <a:off x="1828800" y="3422650"/>
            <a:ext cx="4654550" cy="2749550"/>
            <a:chOff x="1828799" y="3423138"/>
            <a:chExt cx="4654062" cy="2749062"/>
          </a:xfrm>
        </p:grpSpPr>
        <p:sp>
          <p:nvSpPr>
            <p:cNvPr id="6174" name="Line 4"/>
            <p:cNvSpPr>
              <a:spLocks noChangeShapeType="1"/>
            </p:cNvSpPr>
            <p:nvPr/>
          </p:nvSpPr>
          <p:spPr bwMode="auto">
            <a:xfrm>
              <a:off x="1828800" y="3429000"/>
              <a:ext cx="0" cy="2743200"/>
            </a:xfrm>
            <a:prstGeom prst="line">
              <a:avLst/>
            </a:prstGeom>
            <a:noFill/>
            <a:ln w="76200" cap="sq">
              <a:solidFill>
                <a:schemeClr val="tx1"/>
              </a:solidFill>
              <a:miter lim="800000"/>
              <a:headEnd/>
              <a:tailEnd/>
            </a:ln>
          </p:spPr>
          <p:txBody>
            <a:bodyPr anchor="ctr"/>
            <a:lstStyle/>
            <a:p>
              <a:endParaRPr lang="en-US"/>
            </a:p>
          </p:txBody>
        </p:sp>
        <p:sp>
          <p:nvSpPr>
            <p:cNvPr id="6175" name="Line 5"/>
            <p:cNvSpPr>
              <a:spLocks noChangeShapeType="1"/>
            </p:cNvSpPr>
            <p:nvPr/>
          </p:nvSpPr>
          <p:spPr bwMode="auto">
            <a:xfrm>
              <a:off x="1828799" y="6172200"/>
              <a:ext cx="4651131" cy="0"/>
            </a:xfrm>
            <a:prstGeom prst="line">
              <a:avLst/>
            </a:prstGeom>
            <a:noFill/>
            <a:ln w="76200" cap="sq">
              <a:solidFill>
                <a:schemeClr val="tx1"/>
              </a:solidFill>
              <a:miter lim="800000"/>
              <a:headEnd/>
              <a:tailEnd/>
            </a:ln>
          </p:spPr>
          <p:txBody>
            <a:bodyPr anchor="ctr"/>
            <a:lstStyle/>
            <a:p>
              <a:endParaRPr lang="en-US"/>
            </a:p>
          </p:txBody>
        </p:sp>
        <p:sp>
          <p:nvSpPr>
            <p:cNvPr id="6176" name="Line 4"/>
            <p:cNvSpPr>
              <a:spLocks noChangeShapeType="1"/>
            </p:cNvSpPr>
            <p:nvPr/>
          </p:nvSpPr>
          <p:spPr bwMode="auto">
            <a:xfrm>
              <a:off x="6482861" y="3423138"/>
              <a:ext cx="0" cy="2743200"/>
            </a:xfrm>
            <a:prstGeom prst="line">
              <a:avLst/>
            </a:prstGeom>
            <a:noFill/>
            <a:ln w="76200" cap="sq">
              <a:solidFill>
                <a:schemeClr val="tx1"/>
              </a:solidFill>
              <a:miter lim="800000"/>
              <a:headEnd/>
              <a:tailEnd/>
            </a:ln>
          </p:spPr>
          <p:txBody>
            <a:bodyPr anchor="ctr"/>
            <a:lstStyle/>
            <a:p>
              <a:endParaRPr lang="en-US"/>
            </a:p>
          </p:txBody>
        </p:sp>
      </p:grpSp>
      <p:sp>
        <p:nvSpPr>
          <p:cNvPr id="58" name="Rectangle 57"/>
          <p:cNvSpPr>
            <a:spLocks noChangeArrowheads="1"/>
          </p:cNvSpPr>
          <p:nvPr/>
        </p:nvSpPr>
        <p:spPr bwMode="auto">
          <a:xfrm>
            <a:off x="2757488" y="3198813"/>
            <a:ext cx="276225" cy="1425575"/>
          </a:xfrm>
          <a:prstGeom prst="rect">
            <a:avLst/>
          </a:prstGeom>
          <a:solidFill>
            <a:srgbClr val="0099CC">
              <a:alpha val="49804"/>
            </a:srgbClr>
          </a:solidFill>
          <a:ln w="9525" algn="ctr">
            <a:noFill/>
            <a:round/>
            <a:headEnd/>
            <a:tailEnd/>
          </a:ln>
        </p:spPr>
        <p:txBody>
          <a:bodyPr anchor="ctr"/>
          <a:lstStyle/>
          <a:p>
            <a:endParaRPr lang="en-US"/>
          </a:p>
        </p:txBody>
      </p:sp>
      <p:sp>
        <p:nvSpPr>
          <p:cNvPr id="6170" name="Line 9"/>
          <p:cNvSpPr>
            <a:spLocks noChangeShapeType="1"/>
          </p:cNvSpPr>
          <p:nvPr/>
        </p:nvSpPr>
        <p:spPr bwMode="auto">
          <a:xfrm flipH="1" flipV="1">
            <a:off x="6459538" y="5915025"/>
            <a:ext cx="2684462" cy="0"/>
          </a:xfrm>
          <a:prstGeom prst="line">
            <a:avLst/>
          </a:prstGeom>
          <a:noFill/>
          <a:ln w="19050" cap="sq">
            <a:solidFill>
              <a:schemeClr val="tx1"/>
            </a:solidFill>
            <a:miter lim="800000"/>
            <a:headEnd/>
            <a:tailEnd/>
          </a:ln>
        </p:spPr>
        <p:txBody>
          <a:bodyPr anchor="ctr"/>
          <a:lstStyle/>
          <a:p>
            <a:endParaRPr lang="en-US"/>
          </a:p>
        </p:txBody>
      </p:sp>
      <p:sp>
        <p:nvSpPr>
          <p:cNvPr id="6169" name="Line 8"/>
          <p:cNvSpPr>
            <a:spLocks noChangeShapeType="1"/>
          </p:cNvSpPr>
          <p:nvPr/>
        </p:nvSpPr>
        <p:spPr bwMode="auto">
          <a:xfrm flipH="1">
            <a:off x="6459538" y="6191250"/>
            <a:ext cx="2684462" cy="0"/>
          </a:xfrm>
          <a:prstGeom prst="line">
            <a:avLst/>
          </a:prstGeom>
          <a:noFill/>
          <a:ln w="19050" cap="sq">
            <a:solidFill>
              <a:schemeClr val="tx1"/>
            </a:solidFill>
            <a:miter lim="800000"/>
            <a:headEnd/>
            <a:tailEnd/>
          </a:ln>
        </p:spPr>
        <p:txBody>
          <a:bodyPr anchor="ctr"/>
          <a:lstStyle/>
          <a:p>
            <a:endParaRPr lang="en-US"/>
          </a:p>
        </p:txBody>
      </p:sp>
      <p:sp>
        <p:nvSpPr>
          <p:cNvPr id="73" name="Freeform 72"/>
          <p:cNvSpPr/>
          <p:nvPr/>
        </p:nvSpPr>
        <p:spPr bwMode="auto">
          <a:xfrm>
            <a:off x="1863725" y="4443413"/>
            <a:ext cx="898128" cy="187325"/>
          </a:xfrm>
          <a:custGeom>
            <a:avLst/>
            <a:gdLst>
              <a:gd name="connsiteX0" fmla="*/ 0 w 724298"/>
              <a:gd name="connsiteY0" fmla="*/ 85725 h 98822"/>
              <a:gd name="connsiteX1" fmla="*/ 621507 w 724298"/>
              <a:gd name="connsiteY1" fmla="*/ 85725 h 98822"/>
              <a:gd name="connsiteX2" fmla="*/ 616744 w 724298"/>
              <a:gd name="connsiteY2" fmla="*/ 7144 h 98822"/>
              <a:gd name="connsiteX3" fmla="*/ 566738 w 724298"/>
              <a:gd name="connsiteY3" fmla="*/ 42862 h 98822"/>
              <a:gd name="connsiteX4" fmla="*/ 483394 w 724298"/>
              <a:gd name="connsiteY4" fmla="*/ 40481 h 98822"/>
              <a:gd name="connsiteX5" fmla="*/ 426244 w 724298"/>
              <a:gd name="connsiteY5" fmla="*/ 61912 h 98822"/>
              <a:gd name="connsiteX6" fmla="*/ 347663 w 724298"/>
              <a:gd name="connsiteY6" fmla="*/ 59531 h 98822"/>
              <a:gd name="connsiteX7" fmla="*/ 302419 w 724298"/>
              <a:gd name="connsiteY7" fmla="*/ 76200 h 98822"/>
              <a:gd name="connsiteX8" fmla="*/ 200025 w 724298"/>
              <a:gd name="connsiteY8" fmla="*/ 66675 h 98822"/>
              <a:gd name="connsiteX9" fmla="*/ 147638 w 724298"/>
              <a:gd name="connsiteY9" fmla="*/ 73819 h 98822"/>
              <a:gd name="connsiteX0" fmla="*/ 0 w 625872"/>
              <a:gd name="connsiteY0" fmla="*/ 85725 h 98822"/>
              <a:gd name="connsiteX1" fmla="*/ 621507 w 625872"/>
              <a:gd name="connsiteY1" fmla="*/ 85725 h 98822"/>
              <a:gd name="connsiteX2" fmla="*/ 616744 w 625872"/>
              <a:gd name="connsiteY2" fmla="*/ 7144 h 98822"/>
              <a:gd name="connsiteX3" fmla="*/ 566738 w 625872"/>
              <a:gd name="connsiteY3" fmla="*/ 42862 h 98822"/>
              <a:gd name="connsiteX4" fmla="*/ 483394 w 625872"/>
              <a:gd name="connsiteY4" fmla="*/ 40481 h 98822"/>
              <a:gd name="connsiteX5" fmla="*/ 426244 w 625872"/>
              <a:gd name="connsiteY5" fmla="*/ 61912 h 98822"/>
              <a:gd name="connsiteX6" fmla="*/ 347663 w 625872"/>
              <a:gd name="connsiteY6" fmla="*/ 59531 h 98822"/>
              <a:gd name="connsiteX7" fmla="*/ 302419 w 625872"/>
              <a:gd name="connsiteY7" fmla="*/ 76200 h 98822"/>
              <a:gd name="connsiteX8" fmla="*/ 200025 w 625872"/>
              <a:gd name="connsiteY8" fmla="*/ 66675 h 98822"/>
              <a:gd name="connsiteX9" fmla="*/ 147638 w 625872"/>
              <a:gd name="connsiteY9" fmla="*/ 73819 h 98822"/>
              <a:gd name="connsiteX0" fmla="*/ 0 w 625872"/>
              <a:gd name="connsiteY0" fmla="*/ 85725 h 98822"/>
              <a:gd name="connsiteX1" fmla="*/ 621507 w 625872"/>
              <a:gd name="connsiteY1" fmla="*/ 85725 h 98822"/>
              <a:gd name="connsiteX2" fmla="*/ 616744 w 625872"/>
              <a:gd name="connsiteY2" fmla="*/ 7144 h 98822"/>
              <a:gd name="connsiteX3" fmla="*/ 566738 w 625872"/>
              <a:gd name="connsiteY3" fmla="*/ 42862 h 98822"/>
              <a:gd name="connsiteX4" fmla="*/ 483394 w 625872"/>
              <a:gd name="connsiteY4" fmla="*/ 40481 h 98822"/>
              <a:gd name="connsiteX5" fmla="*/ 426244 w 625872"/>
              <a:gd name="connsiteY5" fmla="*/ 61912 h 98822"/>
              <a:gd name="connsiteX6" fmla="*/ 347663 w 625872"/>
              <a:gd name="connsiteY6" fmla="*/ 59531 h 98822"/>
              <a:gd name="connsiteX7" fmla="*/ 302419 w 625872"/>
              <a:gd name="connsiteY7" fmla="*/ 76200 h 98822"/>
              <a:gd name="connsiteX8" fmla="*/ 200025 w 625872"/>
              <a:gd name="connsiteY8" fmla="*/ 66675 h 98822"/>
              <a:gd name="connsiteX9" fmla="*/ 147638 w 625872"/>
              <a:gd name="connsiteY9" fmla="*/ 73819 h 98822"/>
              <a:gd name="connsiteX0" fmla="*/ 0 w 625872"/>
              <a:gd name="connsiteY0" fmla="*/ 85725 h 98822"/>
              <a:gd name="connsiteX1" fmla="*/ 621507 w 625872"/>
              <a:gd name="connsiteY1" fmla="*/ 85725 h 98822"/>
              <a:gd name="connsiteX2" fmla="*/ 616744 w 625872"/>
              <a:gd name="connsiteY2" fmla="*/ 7144 h 98822"/>
              <a:gd name="connsiteX3" fmla="*/ 566738 w 625872"/>
              <a:gd name="connsiteY3" fmla="*/ 42862 h 98822"/>
              <a:gd name="connsiteX4" fmla="*/ 483394 w 625872"/>
              <a:gd name="connsiteY4" fmla="*/ 40481 h 98822"/>
              <a:gd name="connsiteX5" fmla="*/ 426244 w 625872"/>
              <a:gd name="connsiteY5" fmla="*/ 61912 h 98822"/>
              <a:gd name="connsiteX6" fmla="*/ 347663 w 625872"/>
              <a:gd name="connsiteY6" fmla="*/ 59531 h 98822"/>
              <a:gd name="connsiteX7" fmla="*/ 302419 w 625872"/>
              <a:gd name="connsiteY7" fmla="*/ 76200 h 98822"/>
              <a:gd name="connsiteX8" fmla="*/ 200025 w 625872"/>
              <a:gd name="connsiteY8" fmla="*/ 66675 h 98822"/>
              <a:gd name="connsiteX9" fmla="*/ 147638 w 625872"/>
              <a:gd name="connsiteY9" fmla="*/ 73819 h 98822"/>
              <a:gd name="connsiteX0" fmla="*/ 0 w 625872"/>
              <a:gd name="connsiteY0" fmla="*/ 85725 h 85725"/>
              <a:gd name="connsiteX1" fmla="*/ 621507 w 625872"/>
              <a:gd name="connsiteY1" fmla="*/ 85725 h 85725"/>
              <a:gd name="connsiteX2" fmla="*/ 616744 w 625872"/>
              <a:gd name="connsiteY2" fmla="*/ 7144 h 85725"/>
              <a:gd name="connsiteX3" fmla="*/ 566738 w 625872"/>
              <a:gd name="connsiteY3" fmla="*/ 42862 h 85725"/>
              <a:gd name="connsiteX4" fmla="*/ 483394 w 625872"/>
              <a:gd name="connsiteY4" fmla="*/ 40481 h 85725"/>
              <a:gd name="connsiteX5" fmla="*/ 426244 w 625872"/>
              <a:gd name="connsiteY5" fmla="*/ 61912 h 85725"/>
              <a:gd name="connsiteX6" fmla="*/ 347663 w 625872"/>
              <a:gd name="connsiteY6" fmla="*/ 59531 h 85725"/>
              <a:gd name="connsiteX7" fmla="*/ 302419 w 625872"/>
              <a:gd name="connsiteY7" fmla="*/ 76200 h 85725"/>
              <a:gd name="connsiteX8" fmla="*/ 200025 w 625872"/>
              <a:gd name="connsiteY8" fmla="*/ 66675 h 85725"/>
              <a:gd name="connsiteX9" fmla="*/ 147638 w 625872"/>
              <a:gd name="connsiteY9" fmla="*/ 73819 h 85725"/>
              <a:gd name="connsiteX0" fmla="*/ 0 w 633811"/>
              <a:gd name="connsiteY0" fmla="*/ 85725 h 85725"/>
              <a:gd name="connsiteX1" fmla="*/ 621507 w 633811"/>
              <a:gd name="connsiteY1" fmla="*/ 85725 h 85725"/>
              <a:gd name="connsiteX2" fmla="*/ 616744 w 633811"/>
              <a:gd name="connsiteY2" fmla="*/ 7144 h 85725"/>
              <a:gd name="connsiteX3" fmla="*/ 566738 w 633811"/>
              <a:gd name="connsiteY3" fmla="*/ 42862 h 85725"/>
              <a:gd name="connsiteX4" fmla="*/ 483394 w 633811"/>
              <a:gd name="connsiteY4" fmla="*/ 40481 h 85725"/>
              <a:gd name="connsiteX5" fmla="*/ 426244 w 633811"/>
              <a:gd name="connsiteY5" fmla="*/ 61912 h 85725"/>
              <a:gd name="connsiteX6" fmla="*/ 347663 w 633811"/>
              <a:gd name="connsiteY6" fmla="*/ 59531 h 85725"/>
              <a:gd name="connsiteX7" fmla="*/ 302419 w 633811"/>
              <a:gd name="connsiteY7" fmla="*/ 76200 h 85725"/>
              <a:gd name="connsiteX8" fmla="*/ 200025 w 633811"/>
              <a:gd name="connsiteY8" fmla="*/ 66675 h 85725"/>
              <a:gd name="connsiteX9" fmla="*/ 147638 w 633811"/>
              <a:gd name="connsiteY9" fmla="*/ 73819 h 85725"/>
              <a:gd name="connsiteX0" fmla="*/ 0 w 625872"/>
              <a:gd name="connsiteY0" fmla="*/ 85725 h 85725"/>
              <a:gd name="connsiteX1" fmla="*/ 621507 w 625872"/>
              <a:gd name="connsiteY1" fmla="*/ 85725 h 85725"/>
              <a:gd name="connsiteX2" fmla="*/ 616744 w 625872"/>
              <a:gd name="connsiteY2" fmla="*/ 7144 h 85725"/>
              <a:gd name="connsiteX3" fmla="*/ 566738 w 625872"/>
              <a:gd name="connsiteY3" fmla="*/ 42862 h 85725"/>
              <a:gd name="connsiteX4" fmla="*/ 483394 w 625872"/>
              <a:gd name="connsiteY4" fmla="*/ 40481 h 85725"/>
              <a:gd name="connsiteX5" fmla="*/ 426244 w 625872"/>
              <a:gd name="connsiteY5" fmla="*/ 61912 h 85725"/>
              <a:gd name="connsiteX6" fmla="*/ 347663 w 625872"/>
              <a:gd name="connsiteY6" fmla="*/ 59531 h 85725"/>
              <a:gd name="connsiteX7" fmla="*/ 302419 w 625872"/>
              <a:gd name="connsiteY7" fmla="*/ 76200 h 85725"/>
              <a:gd name="connsiteX8" fmla="*/ 200025 w 625872"/>
              <a:gd name="connsiteY8" fmla="*/ 66675 h 85725"/>
              <a:gd name="connsiteX9" fmla="*/ 147638 w 625872"/>
              <a:gd name="connsiteY9" fmla="*/ 73819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5872" h="85725">
                <a:moveTo>
                  <a:pt x="0" y="85725"/>
                </a:moveTo>
                <a:lnTo>
                  <a:pt x="621507" y="85725"/>
                </a:lnTo>
                <a:cubicBezTo>
                  <a:pt x="624286" y="58341"/>
                  <a:pt x="625872" y="14288"/>
                  <a:pt x="616744" y="7144"/>
                </a:cubicBezTo>
                <a:cubicBezTo>
                  <a:pt x="607616" y="0"/>
                  <a:pt x="588963" y="37306"/>
                  <a:pt x="566738" y="42862"/>
                </a:cubicBezTo>
                <a:cubicBezTo>
                  <a:pt x="544513" y="48418"/>
                  <a:pt x="506810" y="37306"/>
                  <a:pt x="483394" y="40481"/>
                </a:cubicBezTo>
                <a:cubicBezTo>
                  <a:pt x="459978" y="43656"/>
                  <a:pt x="448866" y="58737"/>
                  <a:pt x="426244" y="61912"/>
                </a:cubicBezTo>
                <a:cubicBezTo>
                  <a:pt x="403622" y="65087"/>
                  <a:pt x="368300" y="57150"/>
                  <a:pt x="347663" y="59531"/>
                </a:cubicBezTo>
                <a:cubicBezTo>
                  <a:pt x="327026" y="61912"/>
                  <a:pt x="327025" y="75009"/>
                  <a:pt x="302419" y="76200"/>
                </a:cubicBezTo>
                <a:cubicBezTo>
                  <a:pt x="277813" y="77391"/>
                  <a:pt x="225822" y="67072"/>
                  <a:pt x="200025" y="66675"/>
                </a:cubicBezTo>
                <a:cubicBezTo>
                  <a:pt x="174228" y="66278"/>
                  <a:pt x="180578" y="71438"/>
                  <a:pt x="147638" y="73819"/>
                </a:cubicBezTo>
              </a:path>
            </a:pathLst>
          </a:custGeom>
          <a:solidFill>
            <a:srgbClr val="0099CC">
              <a:alpha val="49804"/>
            </a:srgbClr>
          </a:solidFill>
          <a:ln w="9525" algn="ctr">
            <a:noFill/>
            <a:round/>
            <a:headEnd/>
            <a:tailEnd/>
          </a:ln>
        </p:spPr>
        <p:txBody>
          <a:bodyPr anchor="ctr"/>
          <a:lstStyle/>
          <a:p>
            <a:pPr marR="0" indent="0" fontAlgn="base">
              <a:lnSpc>
                <a:spcPct val="100000"/>
              </a:lnSpc>
              <a:spcBef>
                <a:spcPct val="0"/>
              </a:spcBef>
              <a:spcAft>
                <a:spcPct val="0"/>
              </a:spcAft>
              <a:buClrTx/>
              <a:buSzTx/>
              <a:buFontTx/>
              <a:buNone/>
              <a:tabLst/>
            </a:pPr>
            <a:endParaRPr lang="en-US"/>
          </a:p>
        </p:txBody>
      </p:sp>
      <p:sp>
        <p:nvSpPr>
          <p:cNvPr id="78" name="Freeform 77"/>
          <p:cNvSpPr/>
          <p:nvPr/>
        </p:nvSpPr>
        <p:spPr bwMode="auto">
          <a:xfrm flipH="1">
            <a:off x="3028154" y="4443413"/>
            <a:ext cx="880269" cy="187325"/>
          </a:xfrm>
          <a:custGeom>
            <a:avLst/>
            <a:gdLst>
              <a:gd name="connsiteX0" fmla="*/ 0 w 724298"/>
              <a:gd name="connsiteY0" fmla="*/ 85725 h 98822"/>
              <a:gd name="connsiteX1" fmla="*/ 621507 w 724298"/>
              <a:gd name="connsiteY1" fmla="*/ 85725 h 98822"/>
              <a:gd name="connsiteX2" fmla="*/ 616744 w 724298"/>
              <a:gd name="connsiteY2" fmla="*/ 7144 h 98822"/>
              <a:gd name="connsiteX3" fmla="*/ 566738 w 724298"/>
              <a:gd name="connsiteY3" fmla="*/ 42862 h 98822"/>
              <a:gd name="connsiteX4" fmla="*/ 483394 w 724298"/>
              <a:gd name="connsiteY4" fmla="*/ 40481 h 98822"/>
              <a:gd name="connsiteX5" fmla="*/ 426244 w 724298"/>
              <a:gd name="connsiteY5" fmla="*/ 61912 h 98822"/>
              <a:gd name="connsiteX6" fmla="*/ 347663 w 724298"/>
              <a:gd name="connsiteY6" fmla="*/ 59531 h 98822"/>
              <a:gd name="connsiteX7" fmla="*/ 302419 w 724298"/>
              <a:gd name="connsiteY7" fmla="*/ 76200 h 98822"/>
              <a:gd name="connsiteX8" fmla="*/ 200025 w 724298"/>
              <a:gd name="connsiteY8" fmla="*/ 66675 h 98822"/>
              <a:gd name="connsiteX9" fmla="*/ 147638 w 724298"/>
              <a:gd name="connsiteY9" fmla="*/ 73819 h 98822"/>
              <a:gd name="connsiteX0" fmla="*/ 0 w 625872"/>
              <a:gd name="connsiteY0" fmla="*/ 85725 h 98822"/>
              <a:gd name="connsiteX1" fmla="*/ 621507 w 625872"/>
              <a:gd name="connsiteY1" fmla="*/ 85725 h 98822"/>
              <a:gd name="connsiteX2" fmla="*/ 616744 w 625872"/>
              <a:gd name="connsiteY2" fmla="*/ 7144 h 98822"/>
              <a:gd name="connsiteX3" fmla="*/ 566738 w 625872"/>
              <a:gd name="connsiteY3" fmla="*/ 42862 h 98822"/>
              <a:gd name="connsiteX4" fmla="*/ 483394 w 625872"/>
              <a:gd name="connsiteY4" fmla="*/ 40481 h 98822"/>
              <a:gd name="connsiteX5" fmla="*/ 426244 w 625872"/>
              <a:gd name="connsiteY5" fmla="*/ 61912 h 98822"/>
              <a:gd name="connsiteX6" fmla="*/ 347663 w 625872"/>
              <a:gd name="connsiteY6" fmla="*/ 59531 h 98822"/>
              <a:gd name="connsiteX7" fmla="*/ 302419 w 625872"/>
              <a:gd name="connsiteY7" fmla="*/ 76200 h 98822"/>
              <a:gd name="connsiteX8" fmla="*/ 200025 w 625872"/>
              <a:gd name="connsiteY8" fmla="*/ 66675 h 98822"/>
              <a:gd name="connsiteX9" fmla="*/ 147638 w 625872"/>
              <a:gd name="connsiteY9" fmla="*/ 73819 h 98822"/>
              <a:gd name="connsiteX0" fmla="*/ 0 w 625872"/>
              <a:gd name="connsiteY0" fmla="*/ 85725 h 98822"/>
              <a:gd name="connsiteX1" fmla="*/ 621507 w 625872"/>
              <a:gd name="connsiteY1" fmla="*/ 85725 h 98822"/>
              <a:gd name="connsiteX2" fmla="*/ 616744 w 625872"/>
              <a:gd name="connsiteY2" fmla="*/ 7144 h 98822"/>
              <a:gd name="connsiteX3" fmla="*/ 566738 w 625872"/>
              <a:gd name="connsiteY3" fmla="*/ 42862 h 98822"/>
              <a:gd name="connsiteX4" fmla="*/ 483394 w 625872"/>
              <a:gd name="connsiteY4" fmla="*/ 40481 h 98822"/>
              <a:gd name="connsiteX5" fmla="*/ 426244 w 625872"/>
              <a:gd name="connsiteY5" fmla="*/ 61912 h 98822"/>
              <a:gd name="connsiteX6" fmla="*/ 347663 w 625872"/>
              <a:gd name="connsiteY6" fmla="*/ 59531 h 98822"/>
              <a:gd name="connsiteX7" fmla="*/ 302419 w 625872"/>
              <a:gd name="connsiteY7" fmla="*/ 76200 h 98822"/>
              <a:gd name="connsiteX8" fmla="*/ 200025 w 625872"/>
              <a:gd name="connsiteY8" fmla="*/ 66675 h 98822"/>
              <a:gd name="connsiteX9" fmla="*/ 147638 w 625872"/>
              <a:gd name="connsiteY9" fmla="*/ 73819 h 98822"/>
              <a:gd name="connsiteX0" fmla="*/ 0 w 625872"/>
              <a:gd name="connsiteY0" fmla="*/ 85725 h 98822"/>
              <a:gd name="connsiteX1" fmla="*/ 621507 w 625872"/>
              <a:gd name="connsiteY1" fmla="*/ 85725 h 98822"/>
              <a:gd name="connsiteX2" fmla="*/ 616744 w 625872"/>
              <a:gd name="connsiteY2" fmla="*/ 7144 h 98822"/>
              <a:gd name="connsiteX3" fmla="*/ 566738 w 625872"/>
              <a:gd name="connsiteY3" fmla="*/ 42862 h 98822"/>
              <a:gd name="connsiteX4" fmla="*/ 483394 w 625872"/>
              <a:gd name="connsiteY4" fmla="*/ 40481 h 98822"/>
              <a:gd name="connsiteX5" fmla="*/ 426244 w 625872"/>
              <a:gd name="connsiteY5" fmla="*/ 61912 h 98822"/>
              <a:gd name="connsiteX6" fmla="*/ 347663 w 625872"/>
              <a:gd name="connsiteY6" fmla="*/ 59531 h 98822"/>
              <a:gd name="connsiteX7" fmla="*/ 302419 w 625872"/>
              <a:gd name="connsiteY7" fmla="*/ 76200 h 98822"/>
              <a:gd name="connsiteX8" fmla="*/ 200025 w 625872"/>
              <a:gd name="connsiteY8" fmla="*/ 66675 h 98822"/>
              <a:gd name="connsiteX9" fmla="*/ 147638 w 625872"/>
              <a:gd name="connsiteY9" fmla="*/ 73819 h 98822"/>
              <a:gd name="connsiteX0" fmla="*/ 0 w 625872"/>
              <a:gd name="connsiteY0" fmla="*/ 85725 h 85725"/>
              <a:gd name="connsiteX1" fmla="*/ 621507 w 625872"/>
              <a:gd name="connsiteY1" fmla="*/ 85725 h 85725"/>
              <a:gd name="connsiteX2" fmla="*/ 616744 w 625872"/>
              <a:gd name="connsiteY2" fmla="*/ 7144 h 85725"/>
              <a:gd name="connsiteX3" fmla="*/ 566738 w 625872"/>
              <a:gd name="connsiteY3" fmla="*/ 42862 h 85725"/>
              <a:gd name="connsiteX4" fmla="*/ 483394 w 625872"/>
              <a:gd name="connsiteY4" fmla="*/ 40481 h 85725"/>
              <a:gd name="connsiteX5" fmla="*/ 426244 w 625872"/>
              <a:gd name="connsiteY5" fmla="*/ 61912 h 85725"/>
              <a:gd name="connsiteX6" fmla="*/ 347663 w 625872"/>
              <a:gd name="connsiteY6" fmla="*/ 59531 h 85725"/>
              <a:gd name="connsiteX7" fmla="*/ 302419 w 625872"/>
              <a:gd name="connsiteY7" fmla="*/ 76200 h 85725"/>
              <a:gd name="connsiteX8" fmla="*/ 200025 w 625872"/>
              <a:gd name="connsiteY8" fmla="*/ 66675 h 85725"/>
              <a:gd name="connsiteX9" fmla="*/ 147638 w 625872"/>
              <a:gd name="connsiteY9" fmla="*/ 73819 h 85725"/>
              <a:gd name="connsiteX0" fmla="*/ 0 w 633811"/>
              <a:gd name="connsiteY0" fmla="*/ 85725 h 85725"/>
              <a:gd name="connsiteX1" fmla="*/ 621507 w 633811"/>
              <a:gd name="connsiteY1" fmla="*/ 85725 h 85725"/>
              <a:gd name="connsiteX2" fmla="*/ 616744 w 633811"/>
              <a:gd name="connsiteY2" fmla="*/ 7144 h 85725"/>
              <a:gd name="connsiteX3" fmla="*/ 566738 w 633811"/>
              <a:gd name="connsiteY3" fmla="*/ 42862 h 85725"/>
              <a:gd name="connsiteX4" fmla="*/ 483394 w 633811"/>
              <a:gd name="connsiteY4" fmla="*/ 40481 h 85725"/>
              <a:gd name="connsiteX5" fmla="*/ 426244 w 633811"/>
              <a:gd name="connsiteY5" fmla="*/ 61912 h 85725"/>
              <a:gd name="connsiteX6" fmla="*/ 347663 w 633811"/>
              <a:gd name="connsiteY6" fmla="*/ 59531 h 85725"/>
              <a:gd name="connsiteX7" fmla="*/ 302419 w 633811"/>
              <a:gd name="connsiteY7" fmla="*/ 76200 h 85725"/>
              <a:gd name="connsiteX8" fmla="*/ 200025 w 633811"/>
              <a:gd name="connsiteY8" fmla="*/ 66675 h 85725"/>
              <a:gd name="connsiteX9" fmla="*/ 147638 w 633811"/>
              <a:gd name="connsiteY9" fmla="*/ 73819 h 85725"/>
              <a:gd name="connsiteX0" fmla="*/ 0 w 625872"/>
              <a:gd name="connsiteY0" fmla="*/ 85725 h 85725"/>
              <a:gd name="connsiteX1" fmla="*/ 621507 w 625872"/>
              <a:gd name="connsiteY1" fmla="*/ 85725 h 85725"/>
              <a:gd name="connsiteX2" fmla="*/ 616744 w 625872"/>
              <a:gd name="connsiteY2" fmla="*/ 7144 h 85725"/>
              <a:gd name="connsiteX3" fmla="*/ 566738 w 625872"/>
              <a:gd name="connsiteY3" fmla="*/ 42862 h 85725"/>
              <a:gd name="connsiteX4" fmla="*/ 483394 w 625872"/>
              <a:gd name="connsiteY4" fmla="*/ 40481 h 85725"/>
              <a:gd name="connsiteX5" fmla="*/ 426244 w 625872"/>
              <a:gd name="connsiteY5" fmla="*/ 61912 h 85725"/>
              <a:gd name="connsiteX6" fmla="*/ 347663 w 625872"/>
              <a:gd name="connsiteY6" fmla="*/ 59531 h 85725"/>
              <a:gd name="connsiteX7" fmla="*/ 302419 w 625872"/>
              <a:gd name="connsiteY7" fmla="*/ 76200 h 85725"/>
              <a:gd name="connsiteX8" fmla="*/ 200025 w 625872"/>
              <a:gd name="connsiteY8" fmla="*/ 66675 h 85725"/>
              <a:gd name="connsiteX9" fmla="*/ 147638 w 625872"/>
              <a:gd name="connsiteY9" fmla="*/ 73819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5872" h="85725">
                <a:moveTo>
                  <a:pt x="0" y="85725"/>
                </a:moveTo>
                <a:lnTo>
                  <a:pt x="621507" y="85725"/>
                </a:lnTo>
                <a:cubicBezTo>
                  <a:pt x="624286" y="58341"/>
                  <a:pt x="625872" y="14288"/>
                  <a:pt x="616744" y="7144"/>
                </a:cubicBezTo>
                <a:cubicBezTo>
                  <a:pt x="607616" y="0"/>
                  <a:pt x="588963" y="37306"/>
                  <a:pt x="566738" y="42862"/>
                </a:cubicBezTo>
                <a:cubicBezTo>
                  <a:pt x="544513" y="48418"/>
                  <a:pt x="506810" y="37306"/>
                  <a:pt x="483394" y="40481"/>
                </a:cubicBezTo>
                <a:cubicBezTo>
                  <a:pt x="459978" y="43656"/>
                  <a:pt x="448866" y="58737"/>
                  <a:pt x="426244" y="61912"/>
                </a:cubicBezTo>
                <a:cubicBezTo>
                  <a:pt x="403622" y="65087"/>
                  <a:pt x="368300" y="57150"/>
                  <a:pt x="347663" y="59531"/>
                </a:cubicBezTo>
                <a:cubicBezTo>
                  <a:pt x="327026" y="61912"/>
                  <a:pt x="327025" y="75009"/>
                  <a:pt x="302419" y="76200"/>
                </a:cubicBezTo>
                <a:cubicBezTo>
                  <a:pt x="277813" y="77391"/>
                  <a:pt x="225822" y="67072"/>
                  <a:pt x="200025" y="66675"/>
                </a:cubicBezTo>
                <a:cubicBezTo>
                  <a:pt x="174228" y="66278"/>
                  <a:pt x="180578" y="71438"/>
                  <a:pt x="147638" y="73819"/>
                </a:cubicBezTo>
              </a:path>
            </a:pathLst>
          </a:custGeom>
          <a:solidFill>
            <a:srgbClr val="0099CC">
              <a:alpha val="49804"/>
            </a:srgbClr>
          </a:solidFill>
          <a:ln w="9525" algn="ctr">
            <a:noFill/>
            <a:round/>
            <a:headEnd/>
            <a:tailEnd/>
          </a:ln>
        </p:spPr>
        <p:txBody>
          <a:bodyPr anchor="ctr"/>
          <a:lstStyle/>
          <a:p>
            <a:pPr marR="0" indent="0" fontAlgn="base">
              <a:lnSpc>
                <a:spcPct val="100000"/>
              </a:lnSpc>
              <a:spcBef>
                <a:spcPct val="0"/>
              </a:spcBef>
              <a:spcAft>
                <a:spcPct val="0"/>
              </a:spcAft>
              <a:buClrTx/>
              <a:buSzTx/>
              <a:buFontTx/>
              <a:buNone/>
              <a:tabLst/>
            </a:pPr>
            <a:endParaRPr lang="en-US"/>
          </a:p>
        </p:txBody>
      </p:sp>
      <p:sp>
        <p:nvSpPr>
          <p:cNvPr id="52" name="Line 11"/>
          <p:cNvSpPr>
            <a:spLocks noChangeShapeType="1"/>
          </p:cNvSpPr>
          <p:nvPr/>
        </p:nvSpPr>
        <p:spPr bwMode="auto">
          <a:xfrm rot="2700000" flipV="1">
            <a:off x="7258050" y="5916613"/>
            <a:ext cx="0" cy="274637"/>
          </a:xfrm>
          <a:prstGeom prst="line">
            <a:avLst/>
          </a:prstGeom>
          <a:noFill/>
          <a:ln w="28575">
            <a:solidFill>
              <a:srgbClr val="CC9900"/>
            </a:solidFill>
            <a:round/>
            <a:headEnd/>
            <a:tailEnd/>
          </a:ln>
        </p:spPr>
        <p:txBody>
          <a:bodyPr anchor="ctr"/>
          <a:lstStyle/>
          <a:p>
            <a:endParaRPr lang="en-US"/>
          </a:p>
        </p:txBody>
      </p:sp>
      <p:sp>
        <p:nvSpPr>
          <p:cNvPr id="6171" name="Oval 12"/>
          <p:cNvSpPr>
            <a:spLocks noChangeAspect="1" noChangeArrowheads="1"/>
          </p:cNvSpPr>
          <p:nvPr/>
        </p:nvSpPr>
        <p:spPr bwMode="auto">
          <a:xfrm>
            <a:off x="7212013" y="6008688"/>
            <a:ext cx="92075" cy="92075"/>
          </a:xfrm>
          <a:prstGeom prst="ellipse">
            <a:avLst/>
          </a:prstGeom>
          <a:solidFill>
            <a:schemeClr val="tx1"/>
          </a:solidFill>
          <a:ln w="9525">
            <a:solidFill>
              <a:schemeClr val="tx1"/>
            </a:solidFill>
            <a:round/>
            <a:headEnd/>
            <a:tailEnd/>
          </a:ln>
        </p:spPr>
        <p:txBody>
          <a:bodyPr wrap="none" anchor="ctr"/>
          <a:lstStyle/>
          <a:p>
            <a:endParaRPr lang="en-US"/>
          </a:p>
        </p:txBody>
      </p:sp>
      <p:grpSp>
        <p:nvGrpSpPr>
          <p:cNvPr id="9" name="Group 110"/>
          <p:cNvGrpSpPr/>
          <p:nvPr/>
        </p:nvGrpSpPr>
        <p:grpSpPr>
          <a:xfrm>
            <a:off x="184727" y="3897744"/>
            <a:ext cx="3855356" cy="369332"/>
            <a:chOff x="184727" y="3897744"/>
            <a:chExt cx="3855356" cy="369332"/>
          </a:xfrm>
        </p:grpSpPr>
        <p:cxnSp>
          <p:nvCxnSpPr>
            <p:cNvPr id="69" name="Straight Connector 68"/>
            <p:cNvCxnSpPr/>
            <p:nvPr/>
          </p:nvCxnSpPr>
          <p:spPr bwMode="auto">
            <a:xfrm>
              <a:off x="1296883" y="4073872"/>
              <a:ext cx="2743200" cy="17077"/>
            </a:xfrm>
            <a:prstGeom prst="line">
              <a:avLst/>
            </a:prstGeom>
            <a:solidFill>
              <a:schemeClr val="accent1"/>
            </a:solidFill>
            <a:ln w="28575" cap="flat" cmpd="sng" algn="ctr">
              <a:solidFill>
                <a:srgbClr val="FF0000"/>
              </a:solidFill>
              <a:prstDash val="sysDot"/>
              <a:round/>
              <a:headEnd type="none" w="med" len="med"/>
              <a:tailEnd type="none" w="med" len="med"/>
            </a:ln>
            <a:effectLst/>
          </p:spPr>
        </p:cxnSp>
        <p:sp>
          <p:nvSpPr>
            <p:cNvPr id="71" name="TextBox 70"/>
            <p:cNvSpPr txBox="1"/>
            <p:nvPr/>
          </p:nvSpPr>
          <p:spPr>
            <a:xfrm>
              <a:off x="184727" y="3897744"/>
              <a:ext cx="1117600" cy="369332"/>
            </a:xfrm>
            <a:prstGeom prst="rect">
              <a:avLst/>
            </a:prstGeom>
            <a:noFill/>
          </p:spPr>
          <p:txBody>
            <a:bodyPr wrap="square" rtlCol="0">
              <a:spAutoFit/>
            </a:bodyPr>
            <a:lstStyle/>
            <a:p>
              <a:pPr algn="ctr"/>
              <a:r>
                <a:rPr lang="en-US" dirty="0"/>
                <a:t>Set Point</a:t>
              </a:r>
            </a:p>
          </p:txBody>
        </p:sp>
      </p:grpSp>
      <p:grpSp>
        <p:nvGrpSpPr>
          <p:cNvPr id="10" name="Group 109"/>
          <p:cNvGrpSpPr/>
          <p:nvPr/>
        </p:nvGrpSpPr>
        <p:grpSpPr>
          <a:xfrm>
            <a:off x="184727" y="4327240"/>
            <a:ext cx="3855356" cy="646331"/>
            <a:chOff x="184727" y="4327240"/>
            <a:chExt cx="3855356" cy="646331"/>
          </a:xfrm>
        </p:grpSpPr>
        <p:cxnSp>
          <p:nvCxnSpPr>
            <p:cNvPr id="75" name="Straight Connector 74"/>
            <p:cNvCxnSpPr/>
            <p:nvPr/>
          </p:nvCxnSpPr>
          <p:spPr bwMode="auto">
            <a:xfrm>
              <a:off x="1296883" y="4632672"/>
              <a:ext cx="2743200" cy="8618"/>
            </a:xfrm>
            <a:prstGeom prst="line">
              <a:avLst/>
            </a:prstGeom>
            <a:solidFill>
              <a:schemeClr val="accent1"/>
            </a:solidFill>
            <a:ln w="28575" cap="flat" cmpd="sng" algn="ctr">
              <a:solidFill>
                <a:srgbClr val="0000FF"/>
              </a:solidFill>
              <a:prstDash val="sysDot"/>
              <a:round/>
              <a:headEnd type="none" w="med" len="med"/>
              <a:tailEnd type="none" w="med" len="med"/>
            </a:ln>
            <a:effectLst/>
          </p:spPr>
        </p:cxnSp>
        <p:sp>
          <p:nvSpPr>
            <p:cNvPr id="76" name="TextBox 75"/>
            <p:cNvSpPr txBox="1"/>
            <p:nvPr/>
          </p:nvSpPr>
          <p:spPr>
            <a:xfrm>
              <a:off x="184727" y="4327240"/>
              <a:ext cx="1117600" cy="646331"/>
            </a:xfrm>
            <a:prstGeom prst="rect">
              <a:avLst/>
            </a:prstGeom>
            <a:noFill/>
          </p:spPr>
          <p:txBody>
            <a:bodyPr wrap="square" rtlCol="0">
              <a:spAutoFit/>
            </a:bodyPr>
            <a:lstStyle/>
            <a:p>
              <a:pPr algn="ctr"/>
              <a:r>
                <a:rPr lang="en-US" dirty="0"/>
                <a:t>Control Point</a:t>
              </a:r>
            </a:p>
          </p:txBody>
        </p:sp>
      </p:grpSp>
      <p:grpSp>
        <p:nvGrpSpPr>
          <p:cNvPr id="11" name="Group 117"/>
          <p:cNvGrpSpPr/>
          <p:nvPr/>
        </p:nvGrpSpPr>
        <p:grpSpPr>
          <a:xfrm>
            <a:off x="4877246" y="3563112"/>
            <a:ext cx="1626602" cy="1672208"/>
            <a:chOff x="829502" y="3157728"/>
            <a:chExt cx="1626602" cy="1672208"/>
          </a:xfrm>
        </p:grpSpPr>
        <p:grpSp>
          <p:nvGrpSpPr>
            <p:cNvPr id="12" name="Group 89"/>
            <p:cNvGrpSpPr>
              <a:grpSpLocks noChangeAspect="1"/>
            </p:cNvGrpSpPr>
            <p:nvPr/>
          </p:nvGrpSpPr>
          <p:grpSpPr>
            <a:xfrm>
              <a:off x="829500" y="4231426"/>
              <a:ext cx="1304098" cy="598512"/>
              <a:chOff x="829502" y="3642316"/>
              <a:chExt cx="2587704" cy="1187620"/>
            </a:xfrm>
          </p:grpSpPr>
          <p:sp>
            <p:nvSpPr>
              <p:cNvPr id="152" name="Freeform 7"/>
              <p:cNvSpPr>
                <a:spLocks/>
              </p:cNvSpPr>
              <p:nvPr/>
            </p:nvSpPr>
            <p:spPr bwMode="auto">
              <a:xfrm>
                <a:off x="1218474" y="3642316"/>
                <a:ext cx="2136626" cy="1022007"/>
              </a:xfrm>
              <a:custGeom>
                <a:avLst/>
                <a:gdLst/>
                <a:ahLst/>
                <a:cxnLst>
                  <a:cxn ang="0">
                    <a:pos x="607" y="108"/>
                  </a:cxn>
                  <a:cxn ang="0">
                    <a:pos x="601" y="111"/>
                  </a:cxn>
                  <a:cxn ang="0">
                    <a:pos x="589" y="96"/>
                  </a:cxn>
                  <a:cxn ang="0">
                    <a:pos x="531" y="91"/>
                  </a:cxn>
                  <a:cxn ang="0">
                    <a:pos x="489" y="108"/>
                  </a:cxn>
                  <a:cxn ang="0">
                    <a:pos x="439" y="181"/>
                  </a:cxn>
                  <a:cxn ang="0">
                    <a:pos x="430" y="223"/>
                  </a:cxn>
                  <a:cxn ang="0">
                    <a:pos x="417" y="231"/>
                  </a:cxn>
                  <a:cxn ang="0">
                    <a:pos x="365" y="209"/>
                  </a:cxn>
                  <a:cxn ang="0">
                    <a:pos x="301" y="221"/>
                  </a:cxn>
                  <a:cxn ang="0">
                    <a:pos x="201" y="307"/>
                  </a:cxn>
                  <a:cxn ang="0">
                    <a:pos x="178" y="350"/>
                  </a:cxn>
                  <a:cxn ang="0">
                    <a:pos x="182" y="383"/>
                  </a:cxn>
                  <a:cxn ang="0">
                    <a:pos x="170" y="391"/>
                  </a:cxn>
                  <a:cxn ang="0">
                    <a:pos x="106" y="386"/>
                  </a:cxn>
                  <a:cxn ang="0">
                    <a:pos x="43" y="415"/>
                  </a:cxn>
                  <a:cxn ang="0">
                    <a:pos x="3" y="498"/>
                  </a:cxn>
                  <a:cxn ang="0">
                    <a:pos x="14" y="577"/>
                  </a:cxn>
                  <a:cxn ang="0">
                    <a:pos x="97" y="646"/>
                  </a:cxn>
                  <a:cxn ang="0">
                    <a:pos x="1158" y="936"/>
                  </a:cxn>
                  <a:cxn ang="0">
                    <a:pos x="1303" y="913"/>
                  </a:cxn>
                  <a:cxn ang="0">
                    <a:pos x="1338" y="883"/>
                  </a:cxn>
                  <a:cxn ang="0">
                    <a:pos x="1354" y="800"/>
                  </a:cxn>
                  <a:cxn ang="0">
                    <a:pos x="1340" y="769"/>
                  </a:cxn>
                  <a:cxn ang="0">
                    <a:pos x="1338" y="756"/>
                  </a:cxn>
                  <a:cxn ang="0">
                    <a:pos x="1380" y="771"/>
                  </a:cxn>
                  <a:cxn ang="0">
                    <a:pos x="1453" y="775"/>
                  </a:cxn>
                  <a:cxn ang="0">
                    <a:pos x="1504" y="746"/>
                  </a:cxn>
                  <a:cxn ang="0">
                    <a:pos x="1533" y="702"/>
                  </a:cxn>
                  <a:cxn ang="0">
                    <a:pos x="1514" y="606"/>
                  </a:cxn>
                  <a:cxn ang="0">
                    <a:pos x="1517" y="595"/>
                  </a:cxn>
                  <a:cxn ang="0">
                    <a:pos x="1550" y="611"/>
                  </a:cxn>
                  <a:cxn ang="0">
                    <a:pos x="1670" y="619"/>
                  </a:cxn>
                  <a:cxn ang="0">
                    <a:pos x="1707" y="599"/>
                  </a:cxn>
                  <a:cxn ang="0">
                    <a:pos x="1749" y="503"/>
                  </a:cxn>
                  <a:cxn ang="0">
                    <a:pos x="1741" y="440"/>
                  </a:cxn>
                  <a:cxn ang="0">
                    <a:pos x="1745" y="432"/>
                  </a:cxn>
                  <a:cxn ang="0">
                    <a:pos x="1820" y="456"/>
                  </a:cxn>
                  <a:cxn ang="0">
                    <a:pos x="1920" y="439"/>
                  </a:cxn>
                  <a:cxn ang="0">
                    <a:pos x="1944" y="417"/>
                  </a:cxn>
                  <a:cxn ang="0">
                    <a:pos x="1961" y="354"/>
                  </a:cxn>
                  <a:cxn ang="0">
                    <a:pos x="1952" y="300"/>
                  </a:cxn>
                  <a:cxn ang="0">
                    <a:pos x="1909" y="262"/>
                  </a:cxn>
                  <a:cxn ang="0">
                    <a:pos x="801" y="5"/>
                  </a:cxn>
                  <a:cxn ang="0">
                    <a:pos x="648" y="12"/>
                  </a:cxn>
                  <a:cxn ang="0">
                    <a:pos x="619" y="36"/>
                  </a:cxn>
                </a:cxnLst>
                <a:rect l="0" t="0" r="r" b="b"/>
                <a:pathLst>
                  <a:path w="1961" h="938">
                    <a:moveTo>
                      <a:pt x="609" y="58"/>
                    </a:moveTo>
                    <a:lnTo>
                      <a:pt x="607" y="72"/>
                    </a:lnTo>
                    <a:lnTo>
                      <a:pt x="607" y="108"/>
                    </a:lnTo>
                    <a:lnTo>
                      <a:pt x="606" y="111"/>
                    </a:lnTo>
                    <a:lnTo>
                      <a:pt x="603" y="112"/>
                    </a:lnTo>
                    <a:lnTo>
                      <a:pt x="601" y="111"/>
                    </a:lnTo>
                    <a:lnTo>
                      <a:pt x="599" y="108"/>
                    </a:lnTo>
                    <a:lnTo>
                      <a:pt x="596" y="105"/>
                    </a:lnTo>
                    <a:lnTo>
                      <a:pt x="589" y="96"/>
                    </a:lnTo>
                    <a:lnTo>
                      <a:pt x="579" y="91"/>
                    </a:lnTo>
                    <a:lnTo>
                      <a:pt x="573" y="90"/>
                    </a:lnTo>
                    <a:lnTo>
                      <a:pt x="531" y="91"/>
                    </a:lnTo>
                    <a:lnTo>
                      <a:pt x="516" y="95"/>
                    </a:lnTo>
                    <a:lnTo>
                      <a:pt x="502" y="100"/>
                    </a:lnTo>
                    <a:lnTo>
                      <a:pt x="489" y="108"/>
                    </a:lnTo>
                    <a:lnTo>
                      <a:pt x="466" y="128"/>
                    </a:lnTo>
                    <a:lnTo>
                      <a:pt x="457" y="140"/>
                    </a:lnTo>
                    <a:lnTo>
                      <a:pt x="439" y="181"/>
                    </a:lnTo>
                    <a:lnTo>
                      <a:pt x="437" y="188"/>
                    </a:lnTo>
                    <a:lnTo>
                      <a:pt x="432" y="217"/>
                    </a:lnTo>
                    <a:lnTo>
                      <a:pt x="430" y="223"/>
                    </a:lnTo>
                    <a:lnTo>
                      <a:pt x="427" y="228"/>
                    </a:lnTo>
                    <a:lnTo>
                      <a:pt x="422" y="231"/>
                    </a:lnTo>
                    <a:lnTo>
                      <a:pt x="417" y="231"/>
                    </a:lnTo>
                    <a:lnTo>
                      <a:pt x="401" y="225"/>
                    </a:lnTo>
                    <a:lnTo>
                      <a:pt x="373" y="212"/>
                    </a:lnTo>
                    <a:lnTo>
                      <a:pt x="365" y="209"/>
                    </a:lnTo>
                    <a:lnTo>
                      <a:pt x="356" y="207"/>
                    </a:lnTo>
                    <a:lnTo>
                      <a:pt x="338" y="209"/>
                    </a:lnTo>
                    <a:lnTo>
                      <a:pt x="301" y="221"/>
                    </a:lnTo>
                    <a:lnTo>
                      <a:pt x="283" y="231"/>
                    </a:lnTo>
                    <a:lnTo>
                      <a:pt x="265" y="244"/>
                    </a:lnTo>
                    <a:lnTo>
                      <a:pt x="201" y="307"/>
                    </a:lnTo>
                    <a:lnTo>
                      <a:pt x="191" y="321"/>
                    </a:lnTo>
                    <a:lnTo>
                      <a:pt x="179" y="344"/>
                    </a:lnTo>
                    <a:lnTo>
                      <a:pt x="178" y="350"/>
                    </a:lnTo>
                    <a:lnTo>
                      <a:pt x="178" y="357"/>
                    </a:lnTo>
                    <a:lnTo>
                      <a:pt x="182" y="377"/>
                    </a:lnTo>
                    <a:lnTo>
                      <a:pt x="182" y="383"/>
                    </a:lnTo>
                    <a:lnTo>
                      <a:pt x="179" y="387"/>
                    </a:lnTo>
                    <a:lnTo>
                      <a:pt x="176" y="390"/>
                    </a:lnTo>
                    <a:lnTo>
                      <a:pt x="170" y="391"/>
                    </a:lnTo>
                    <a:lnTo>
                      <a:pt x="162" y="391"/>
                    </a:lnTo>
                    <a:lnTo>
                      <a:pt x="117" y="386"/>
                    </a:lnTo>
                    <a:lnTo>
                      <a:pt x="106" y="386"/>
                    </a:lnTo>
                    <a:lnTo>
                      <a:pt x="96" y="387"/>
                    </a:lnTo>
                    <a:lnTo>
                      <a:pt x="60" y="402"/>
                    </a:lnTo>
                    <a:lnTo>
                      <a:pt x="43" y="415"/>
                    </a:lnTo>
                    <a:lnTo>
                      <a:pt x="29" y="430"/>
                    </a:lnTo>
                    <a:lnTo>
                      <a:pt x="19" y="450"/>
                    </a:lnTo>
                    <a:lnTo>
                      <a:pt x="3" y="498"/>
                    </a:lnTo>
                    <a:lnTo>
                      <a:pt x="0" y="520"/>
                    </a:lnTo>
                    <a:lnTo>
                      <a:pt x="1" y="540"/>
                    </a:lnTo>
                    <a:lnTo>
                      <a:pt x="14" y="577"/>
                    </a:lnTo>
                    <a:lnTo>
                      <a:pt x="33" y="606"/>
                    </a:lnTo>
                    <a:lnTo>
                      <a:pt x="45" y="617"/>
                    </a:lnTo>
                    <a:lnTo>
                      <a:pt x="97" y="646"/>
                    </a:lnTo>
                    <a:lnTo>
                      <a:pt x="472" y="772"/>
                    </a:lnTo>
                    <a:lnTo>
                      <a:pt x="1098" y="926"/>
                    </a:lnTo>
                    <a:lnTo>
                      <a:pt x="1158" y="936"/>
                    </a:lnTo>
                    <a:lnTo>
                      <a:pt x="1216" y="938"/>
                    </a:lnTo>
                    <a:lnTo>
                      <a:pt x="1267" y="928"/>
                    </a:lnTo>
                    <a:lnTo>
                      <a:pt x="1303" y="913"/>
                    </a:lnTo>
                    <a:lnTo>
                      <a:pt x="1324" y="900"/>
                    </a:lnTo>
                    <a:lnTo>
                      <a:pt x="1331" y="892"/>
                    </a:lnTo>
                    <a:lnTo>
                      <a:pt x="1338" y="883"/>
                    </a:lnTo>
                    <a:lnTo>
                      <a:pt x="1350" y="851"/>
                    </a:lnTo>
                    <a:lnTo>
                      <a:pt x="1355" y="818"/>
                    </a:lnTo>
                    <a:lnTo>
                      <a:pt x="1354" y="800"/>
                    </a:lnTo>
                    <a:lnTo>
                      <a:pt x="1351" y="792"/>
                    </a:lnTo>
                    <a:lnTo>
                      <a:pt x="1345" y="775"/>
                    </a:lnTo>
                    <a:lnTo>
                      <a:pt x="1340" y="769"/>
                    </a:lnTo>
                    <a:lnTo>
                      <a:pt x="1338" y="763"/>
                    </a:lnTo>
                    <a:lnTo>
                      <a:pt x="1337" y="759"/>
                    </a:lnTo>
                    <a:lnTo>
                      <a:pt x="1338" y="756"/>
                    </a:lnTo>
                    <a:lnTo>
                      <a:pt x="1341" y="754"/>
                    </a:lnTo>
                    <a:lnTo>
                      <a:pt x="1347" y="756"/>
                    </a:lnTo>
                    <a:lnTo>
                      <a:pt x="1380" y="771"/>
                    </a:lnTo>
                    <a:lnTo>
                      <a:pt x="1398" y="775"/>
                    </a:lnTo>
                    <a:lnTo>
                      <a:pt x="1434" y="777"/>
                    </a:lnTo>
                    <a:lnTo>
                      <a:pt x="1453" y="775"/>
                    </a:lnTo>
                    <a:lnTo>
                      <a:pt x="1471" y="769"/>
                    </a:lnTo>
                    <a:lnTo>
                      <a:pt x="1480" y="765"/>
                    </a:lnTo>
                    <a:lnTo>
                      <a:pt x="1504" y="746"/>
                    </a:lnTo>
                    <a:lnTo>
                      <a:pt x="1524" y="723"/>
                    </a:lnTo>
                    <a:lnTo>
                      <a:pt x="1531" y="709"/>
                    </a:lnTo>
                    <a:lnTo>
                      <a:pt x="1533" y="702"/>
                    </a:lnTo>
                    <a:lnTo>
                      <a:pt x="1534" y="686"/>
                    </a:lnTo>
                    <a:lnTo>
                      <a:pt x="1530" y="648"/>
                    </a:lnTo>
                    <a:lnTo>
                      <a:pt x="1514" y="606"/>
                    </a:lnTo>
                    <a:lnTo>
                      <a:pt x="1513" y="601"/>
                    </a:lnTo>
                    <a:lnTo>
                      <a:pt x="1514" y="596"/>
                    </a:lnTo>
                    <a:lnTo>
                      <a:pt x="1517" y="595"/>
                    </a:lnTo>
                    <a:lnTo>
                      <a:pt x="1520" y="595"/>
                    </a:lnTo>
                    <a:lnTo>
                      <a:pt x="1530" y="599"/>
                    </a:lnTo>
                    <a:lnTo>
                      <a:pt x="1550" y="611"/>
                    </a:lnTo>
                    <a:lnTo>
                      <a:pt x="1565" y="615"/>
                    </a:lnTo>
                    <a:lnTo>
                      <a:pt x="1615" y="623"/>
                    </a:lnTo>
                    <a:lnTo>
                      <a:pt x="1670" y="619"/>
                    </a:lnTo>
                    <a:lnTo>
                      <a:pt x="1686" y="615"/>
                    </a:lnTo>
                    <a:lnTo>
                      <a:pt x="1701" y="606"/>
                    </a:lnTo>
                    <a:lnTo>
                      <a:pt x="1707" y="599"/>
                    </a:lnTo>
                    <a:lnTo>
                      <a:pt x="1720" y="583"/>
                    </a:lnTo>
                    <a:lnTo>
                      <a:pt x="1734" y="552"/>
                    </a:lnTo>
                    <a:lnTo>
                      <a:pt x="1749" y="503"/>
                    </a:lnTo>
                    <a:lnTo>
                      <a:pt x="1751" y="490"/>
                    </a:lnTo>
                    <a:lnTo>
                      <a:pt x="1751" y="470"/>
                    </a:lnTo>
                    <a:lnTo>
                      <a:pt x="1741" y="440"/>
                    </a:lnTo>
                    <a:lnTo>
                      <a:pt x="1741" y="433"/>
                    </a:lnTo>
                    <a:lnTo>
                      <a:pt x="1742" y="432"/>
                    </a:lnTo>
                    <a:lnTo>
                      <a:pt x="1745" y="432"/>
                    </a:lnTo>
                    <a:lnTo>
                      <a:pt x="1760" y="440"/>
                    </a:lnTo>
                    <a:lnTo>
                      <a:pt x="1771" y="443"/>
                    </a:lnTo>
                    <a:lnTo>
                      <a:pt x="1820" y="456"/>
                    </a:lnTo>
                    <a:lnTo>
                      <a:pt x="1855" y="456"/>
                    </a:lnTo>
                    <a:lnTo>
                      <a:pt x="1901" y="446"/>
                    </a:lnTo>
                    <a:lnTo>
                      <a:pt x="1920" y="439"/>
                    </a:lnTo>
                    <a:lnTo>
                      <a:pt x="1930" y="433"/>
                    </a:lnTo>
                    <a:lnTo>
                      <a:pt x="1937" y="425"/>
                    </a:lnTo>
                    <a:lnTo>
                      <a:pt x="1944" y="417"/>
                    </a:lnTo>
                    <a:lnTo>
                      <a:pt x="1947" y="411"/>
                    </a:lnTo>
                    <a:lnTo>
                      <a:pt x="1956" y="387"/>
                    </a:lnTo>
                    <a:lnTo>
                      <a:pt x="1961" y="354"/>
                    </a:lnTo>
                    <a:lnTo>
                      <a:pt x="1959" y="323"/>
                    </a:lnTo>
                    <a:lnTo>
                      <a:pt x="1955" y="307"/>
                    </a:lnTo>
                    <a:lnTo>
                      <a:pt x="1952" y="300"/>
                    </a:lnTo>
                    <a:lnTo>
                      <a:pt x="1947" y="294"/>
                    </a:lnTo>
                    <a:lnTo>
                      <a:pt x="1926" y="272"/>
                    </a:lnTo>
                    <a:lnTo>
                      <a:pt x="1909" y="262"/>
                    </a:lnTo>
                    <a:lnTo>
                      <a:pt x="1863" y="245"/>
                    </a:lnTo>
                    <a:lnTo>
                      <a:pt x="1300" y="111"/>
                    </a:lnTo>
                    <a:lnTo>
                      <a:pt x="801" y="5"/>
                    </a:lnTo>
                    <a:lnTo>
                      <a:pt x="763" y="0"/>
                    </a:lnTo>
                    <a:lnTo>
                      <a:pt x="713" y="2"/>
                    </a:lnTo>
                    <a:lnTo>
                      <a:pt x="648" y="12"/>
                    </a:lnTo>
                    <a:lnTo>
                      <a:pt x="635" y="18"/>
                    </a:lnTo>
                    <a:lnTo>
                      <a:pt x="627" y="26"/>
                    </a:lnTo>
                    <a:lnTo>
                      <a:pt x="619" y="36"/>
                    </a:lnTo>
                    <a:lnTo>
                      <a:pt x="609" y="58"/>
                    </a:lnTo>
                    <a:close/>
                  </a:path>
                </a:pathLst>
              </a:custGeom>
              <a:solidFill>
                <a:srgbClr val="785B4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8"/>
              <p:cNvSpPr>
                <a:spLocks/>
              </p:cNvSpPr>
              <p:nvPr/>
            </p:nvSpPr>
            <p:spPr bwMode="auto">
              <a:xfrm>
                <a:off x="3161159" y="3953930"/>
                <a:ext cx="162345" cy="162345"/>
              </a:xfrm>
              <a:custGeom>
                <a:avLst/>
                <a:gdLst/>
                <a:ahLst/>
                <a:cxnLst>
                  <a:cxn ang="0">
                    <a:pos x="44" y="8"/>
                  </a:cxn>
                  <a:cxn ang="0">
                    <a:pos x="31" y="17"/>
                  </a:cxn>
                  <a:cxn ang="0">
                    <a:pos x="20" y="30"/>
                  </a:cxn>
                  <a:cxn ang="0">
                    <a:pos x="4" y="61"/>
                  </a:cxn>
                  <a:cxn ang="0">
                    <a:pos x="2" y="69"/>
                  </a:cxn>
                  <a:cxn ang="0">
                    <a:pos x="0" y="97"/>
                  </a:cxn>
                  <a:cxn ang="0">
                    <a:pos x="2" y="114"/>
                  </a:cxn>
                  <a:cxn ang="0">
                    <a:pos x="4" y="121"/>
                  </a:cxn>
                  <a:cxn ang="0">
                    <a:pos x="8" y="128"/>
                  </a:cxn>
                  <a:cxn ang="0">
                    <a:pos x="12" y="132"/>
                  </a:cxn>
                  <a:cxn ang="0">
                    <a:pos x="19" y="136"/>
                  </a:cxn>
                  <a:cxn ang="0">
                    <a:pos x="33" y="142"/>
                  </a:cxn>
                  <a:cxn ang="0">
                    <a:pos x="71" y="149"/>
                  </a:cxn>
                  <a:cxn ang="0">
                    <a:pos x="89" y="145"/>
                  </a:cxn>
                  <a:cxn ang="0">
                    <a:pos x="120" y="128"/>
                  </a:cxn>
                  <a:cxn ang="0">
                    <a:pos x="130" y="118"/>
                  </a:cxn>
                  <a:cxn ang="0">
                    <a:pos x="137" y="108"/>
                  </a:cxn>
                  <a:cxn ang="0">
                    <a:pos x="143" y="94"/>
                  </a:cxn>
                  <a:cxn ang="0">
                    <a:pos x="149" y="64"/>
                  </a:cxn>
                  <a:cxn ang="0">
                    <a:pos x="147" y="51"/>
                  </a:cxn>
                  <a:cxn ang="0">
                    <a:pos x="143" y="38"/>
                  </a:cxn>
                  <a:cxn ang="0">
                    <a:pos x="137" y="25"/>
                  </a:cxn>
                  <a:cxn ang="0">
                    <a:pos x="126" y="12"/>
                  </a:cxn>
                  <a:cxn ang="0">
                    <a:pos x="121" y="8"/>
                  </a:cxn>
                  <a:cxn ang="0">
                    <a:pos x="114" y="4"/>
                  </a:cxn>
                  <a:cxn ang="0">
                    <a:pos x="108" y="2"/>
                  </a:cxn>
                  <a:cxn ang="0">
                    <a:pos x="80" y="0"/>
                  </a:cxn>
                  <a:cxn ang="0">
                    <a:pos x="61" y="2"/>
                  </a:cxn>
                  <a:cxn ang="0">
                    <a:pos x="52" y="4"/>
                  </a:cxn>
                  <a:cxn ang="0">
                    <a:pos x="44" y="8"/>
                  </a:cxn>
                </a:cxnLst>
                <a:rect l="0" t="0" r="r" b="b"/>
                <a:pathLst>
                  <a:path w="149" h="149">
                    <a:moveTo>
                      <a:pt x="44" y="8"/>
                    </a:moveTo>
                    <a:lnTo>
                      <a:pt x="31" y="17"/>
                    </a:lnTo>
                    <a:lnTo>
                      <a:pt x="20" y="30"/>
                    </a:lnTo>
                    <a:lnTo>
                      <a:pt x="4" y="61"/>
                    </a:lnTo>
                    <a:lnTo>
                      <a:pt x="2" y="69"/>
                    </a:lnTo>
                    <a:lnTo>
                      <a:pt x="0" y="97"/>
                    </a:lnTo>
                    <a:lnTo>
                      <a:pt x="2" y="114"/>
                    </a:lnTo>
                    <a:lnTo>
                      <a:pt x="4" y="121"/>
                    </a:lnTo>
                    <a:lnTo>
                      <a:pt x="8" y="128"/>
                    </a:lnTo>
                    <a:lnTo>
                      <a:pt x="12" y="132"/>
                    </a:lnTo>
                    <a:lnTo>
                      <a:pt x="19" y="136"/>
                    </a:lnTo>
                    <a:lnTo>
                      <a:pt x="33" y="142"/>
                    </a:lnTo>
                    <a:lnTo>
                      <a:pt x="71" y="149"/>
                    </a:lnTo>
                    <a:lnTo>
                      <a:pt x="89" y="145"/>
                    </a:lnTo>
                    <a:lnTo>
                      <a:pt x="120" y="128"/>
                    </a:lnTo>
                    <a:lnTo>
                      <a:pt x="130" y="118"/>
                    </a:lnTo>
                    <a:lnTo>
                      <a:pt x="137" y="108"/>
                    </a:lnTo>
                    <a:lnTo>
                      <a:pt x="143" y="94"/>
                    </a:lnTo>
                    <a:lnTo>
                      <a:pt x="149" y="64"/>
                    </a:lnTo>
                    <a:lnTo>
                      <a:pt x="147" y="51"/>
                    </a:lnTo>
                    <a:lnTo>
                      <a:pt x="143" y="38"/>
                    </a:lnTo>
                    <a:lnTo>
                      <a:pt x="137" y="25"/>
                    </a:lnTo>
                    <a:lnTo>
                      <a:pt x="126" y="12"/>
                    </a:lnTo>
                    <a:lnTo>
                      <a:pt x="121" y="8"/>
                    </a:lnTo>
                    <a:lnTo>
                      <a:pt x="114" y="4"/>
                    </a:lnTo>
                    <a:lnTo>
                      <a:pt x="108" y="2"/>
                    </a:lnTo>
                    <a:lnTo>
                      <a:pt x="80" y="0"/>
                    </a:lnTo>
                    <a:lnTo>
                      <a:pt x="61" y="2"/>
                    </a:lnTo>
                    <a:lnTo>
                      <a:pt x="52" y="4"/>
                    </a:lnTo>
                    <a:lnTo>
                      <a:pt x="44" y="8"/>
                    </a:lnTo>
                    <a:close/>
                  </a:path>
                </a:pathLst>
              </a:custGeom>
              <a:solidFill>
                <a:srgbClr val="BC9E8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Freeform 9"/>
              <p:cNvSpPr>
                <a:spLocks/>
              </p:cNvSpPr>
              <p:nvPr/>
            </p:nvSpPr>
            <p:spPr bwMode="auto">
              <a:xfrm>
                <a:off x="2927993" y="4099931"/>
                <a:ext cx="172150" cy="190673"/>
              </a:xfrm>
              <a:custGeom>
                <a:avLst/>
                <a:gdLst/>
                <a:ahLst/>
                <a:cxnLst>
                  <a:cxn ang="0">
                    <a:pos x="124" y="5"/>
                  </a:cxn>
                  <a:cxn ang="0">
                    <a:pos x="113" y="1"/>
                  </a:cxn>
                  <a:cxn ang="0">
                    <a:pos x="102" y="0"/>
                  </a:cxn>
                  <a:cxn ang="0">
                    <a:pos x="95" y="1"/>
                  </a:cxn>
                  <a:cxn ang="0">
                    <a:pos x="89" y="3"/>
                  </a:cxn>
                  <a:cxn ang="0">
                    <a:pos x="58" y="19"/>
                  </a:cxn>
                  <a:cxn ang="0">
                    <a:pos x="32" y="43"/>
                  </a:cxn>
                  <a:cxn ang="0">
                    <a:pos x="20" y="60"/>
                  </a:cxn>
                  <a:cxn ang="0">
                    <a:pos x="5" y="85"/>
                  </a:cxn>
                  <a:cxn ang="0">
                    <a:pos x="0" y="101"/>
                  </a:cxn>
                  <a:cxn ang="0">
                    <a:pos x="1" y="122"/>
                  </a:cxn>
                  <a:cxn ang="0">
                    <a:pos x="5" y="146"/>
                  </a:cxn>
                  <a:cxn ang="0">
                    <a:pos x="3" y="161"/>
                  </a:cxn>
                  <a:cxn ang="0">
                    <a:pos x="3" y="165"/>
                  </a:cxn>
                  <a:cxn ang="0">
                    <a:pos x="5" y="167"/>
                  </a:cxn>
                  <a:cxn ang="0">
                    <a:pos x="9" y="170"/>
                  </a:cxn>
                  <a:cxn ang="0">
                    <a:pos x="14" y="172"/>
                  </a:cxn>
                  <a:cxn ang="0">
                    <a:pos x="41" y="175"/>
                  </a:cxn>
                  <a:cxn ang="0">
                    <a:pos x="61" y="175"/>
                  </a:cxn>
                  <a:cxn ang="0">
                    <a:pos x="79" y="173"/>
                  </a:cxn>
                  <a:cxn ang="0">
                    <a:pos x="93" y="168"/>
                  </a:cxn>
                  <a:cxn ang="0">
                    <a:pos x="107" y="161"/>
                  </a:cxn>
                  <a:cxn ang="0">
                    <a:pos x="121" y="151"/>
                  </a:cxn>
                  <a:cxn ang="0">
                    <a:pos x="132" y="140"/>
                  </a:cxn>
                  <a:cxn ang="0">
                    <a:pos x="142" y="125"/>
                  </a:cxn>
                  <a:cxn ang="0">
                    <a:pos x="155" y="90"/>
                  </a:cxn>
                  <a:cxn ang="0">
                    <a:pos x="158" y="73"/>
                  </a:cxn>
                  <a:cxn ang="0">
                    <a:pos x="158" y="58"/>
                  </a:cxn>
                  <a:cxn ang="0">
                    <a:pos x="154" y="43"/>
                  </a:cxn>
                  <a:cxn ang="0">
                    <a:pos x="142" y="20"/>
                  </a:cxn>
                  <a:cxn ang="0">
                    <a:pos x="134" y="11"/>
                  </a:cxn>
                  <a:cxn ang="0">
                    <a:pos x="124" y="5"/>
                  </a:cxn>
                </a:cxnLst>
                <a:rect l="0" t="0" r="r" b="b"/>
                <a:pathLst>
                  <a:path w="158" h="175">
                    <a:moveTo>
                      <a:pt x="124" y="5"/>
                    </a:moveTo>
                    <a:lnTo>
                      <a:pt x="113" y="1"/>
                    </a:lnTo>
                    <a:lnTo>
                      <a:pt x="102" y="0"/>
                    </a:lnTo>
                    <a:lnTo>
                      <a:pt x="95" y="1"/>
                    </a:lnTo>
                    <a:lnTo>
                      <a:pt x="89" y="3"/>
                    </a:lnTo>
                    <a:lnTo>
                      <a:pt x="58" y="19"/>
                    </a:lnTo>
                    <a:lnTo>
                      <a:pt x="32" y="43"/>
                    </a:lnTo>
                    <a:lnTo>
                      <a:pt x="20" y="60"/>
                    </a:lnTo>
                    <a:lnTo>
                      <a:pt x="5" y="85"/>
                    </a:lnTo>
                    <a:lnTo>
                      <a:pt x="0" y="101"/>
                    </a:lnTo>
                    <a:lnTo>
                      <a:pt x="1" y="122"/>
                    </a:lnTo>
                    <a:lnTo>
                      <a:pt x="5" y="146"/>
                    </a:lnTo>
                    <a:lnTo>
                      <a:pt x="3" y="161"/>
                    </a:lnTo>
                    <a:lnTo>
                      <a:pt x="3" y="165"/>
                    </a:lnTo>
                    <a:lnTo>
                      <a:pt x="5" y="167"/>
                    </a:lnTo>
                    <a:lnTo>
                      <a:pt x="9" y="170"/>
                    </a:lnTo>
                    <a:lnTo>
                      <a:pt x="14" y="172"/>
                    </a:lnTo>
                    <a:lnTo>
                      <a:pt x="41" y="175"/>
                    </a:lnTo>
                    <a:lnTo>
                      <a:pt x="61" y="175"/>
                    </a:lnTo>
                    <a:lnTo>
                      <a:pt x="79" y="173"/>
                    </a:lnTo>
                    <a:lnTo>
                      <a:pt x="93" y="168"/>
                    </a:lnTo>
                    <a:lnTo>
                      <a:pt x="107" y="161"/>
                    </a:lnTo>
                    <a:lnTo>
                      <a:pt x="121" y="151"/>
                    </a:lnTo>
                    <a:lnTo>
                      <a:pt x="132" y="140"/>
                    </a:lnTo>
                    <a:lnTo>
                      <a:pt x="142" y="125"/>
                    </a:lnTo>
                    <a:lnTo>
                      <a:pt x="155" y="90"/>
                    </a:lnTo>
                    <a:lnTo>
                      <a:pt x="158" y="73"/>
                    </a:lnTo>
                    <a:lnTo>
                      <a:pt x="158" y="58"/>
                    </a:lnTo>
                    <a:lnTo>
                      <a:pt x="154" y="43"/>
                    </a:lnTo>
                    <a:lnTo>
                      <a:pt x="142" y="20"/>
                    </a:lnTo>
                    <a:lnTo>
                      <a:pt x="134" y="11"/>
                    </a:lnTo>
                    <a:lnTo>
                      <a:pt x="124" y="5"/>
                    </a:lnTo>
                    <a:close/>
                  </a:path>
                </a:pathLst>
              </a:custGeom>
              <a:solidFill>
                <a:srgbClr val="BC9E8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10"/>
              <p:cNvSpPr>
                <a:spLocks/>
              </p:cNvSpPr>
              <p:nvPr/>
            </p:nvSpPr>
            <p:spPr bwMode="auto">
              <a:xfrm>
                <a:off x="2686111" y="4294963"/>
                <a:ext cx="178688" cy="177599"/>
              </a:xfrm>
              <a:custGeom>
                <a:avLst/>
                <a:gdLst/>
                <a:ahLst/>
                <a:cxnLst>
                  <a:cxn ang="0">
                    <a:pos x="102" y="3"/>
                  </a:cxn>
                  <a:cxn ang="0">
                    <a:pos x="87" y="7"/>
                  </a:cxn>
                  <a:cxn ang="0">
                    <a:pos x="58" y="20"/>
                  </a:cxn>
                  <a:cxn ang="0">
                    <a:pos x="31" y="39"/>
                  </a:cxn>
                  <a:cxn ang="0">
                    <a:pos x="20" y="51"/>
                  </a:cxn>
                  <a:cxn ang="0">
                    <a:pos x="11" y="64"/>
                  </a:cxn>
                  <a:cxn ang="0">
                    <a:pos x="1" y="93"/>
                  </a:cxn>
                  <a:cxn ang="0">
                    <a:pos x="0" y="101"/>
                  </a:cxn>
                  <a:cxn ang="0">
                    <a:pos x="0" y="109"/>
                  </a:cxn>
                  <a:cxn ang="0">
                    <a:pos x="4" y="124"/>
                  </a:cxn>
                  <a:cxn ang="0">
                    <a:pos x="14" y="137"/>
                  </a:cxn>
                  <a:cxn ang="0">
                    <a:pos x="40" y="155"/>
                  </a:cxn>
                  <a:cxn ang="0">
                    <a:pos x="49" y="160"/>
                  </a:cxn>
                  <a:cxn ang="0">
                    <a:pos x="67" y="163"/>
                  </a:cxn>
                  <a:cxn ang="0">
                    <a:pos x="85" y="160"/>
                  </a:cxn>
                  <a:cxn ang="0">
                    <a:pos x="104" y="152"/>
                  </a:cxn>
                  <a:cxn ang="0">
                    <a:pos x="128" y="136"/>
                  </a:cxn>
                  <a:cxn ang="0">
                    <a:pos x="134" y="130"/>
                  </a:cxn>
                  <a:cxn ang="0">
                    <a:pos x="154" y="106"/>
                  </a:cxn>
                  <a:cxn ang="0">
                    <a:pos x="161" y="91"/>
                  </a:cxn>
                  <a:cxn ang="0">
                    <a:pos x="164" y="77"/>
                  </a:cxn>
                  <a:cxn ang="0">
                    <a:pos x="164" y="69"/>
                  </a:cxn>
                  <a:cxn ang="0">
                    <a:pos x="163" y="62"/>
                  </a:cxn>
                  <a:cxn ang="0">
                    <a:pos x="151" y="27"/>
                  </a:cxn>
                  <a:cxn ang="0">
                    <a:pos x="147" y="19"/>
                  </a:cxn>
                  <a:cxn ang="0">
                    <a:pos x="144" y="14"/>
                  </a:cxn>
                  <a:cxn ang="0">
                    <a:pos x="138" y="6"/>
                  </a:cxn>
                  <a:cxn ang="0">
                    <a:pos x="131" y="2"/>
                  </a:cxn>
                  <a:cxn ang="0">
                    <a:pos x="124" y="0"/>
                  </a:cxn>
                  <a:cxn ang="0">
                    <a:pos x="114" y="0"/>
                  </a:cxn>
                  <a:cxn ang="0">
                    <a:pos x="102" y="3"/>
                  </a:cxn>
                </a:cxnLst>
                <a:rect l="0" t="0" r="r" b="b"/>
                <a:pathLst>
                  <a:path w="164" h="163">
                    <a:moveTo>
                      <a:pt x="102" y="3"/>
                    </a:moveTo>
                    <a:lnTo>
                      <a:pt x="87" y="7"/>
                    </a:lnTo>
                    <a:lnTo>
                      <a:pt x="58" y="20"/>
                    </a:lnTo>
                    <a:lnTo>
                      <a:pt x="31" y="39"/>
                    </a:lnTo>
                    <a:lnTo>
                      <a:pt x="20" y="51"/>
                    </a:lnTo>
                    <a:lnTo>
                      <a:pt x="11" y="64"/>
                    </a:lnTo>
                    <a:lnTo>
                      <a:pt x="1" y="93"/>
                    </a:lnTo>
                    <a:lnTo>
                      <a:pt x="0" y="101"/>
                    </a:lnTo>
                    <a:lnTo>
                      <a:pt x="0" y="109"/>
                    </a:lnTo>
                    <a:lnTo>
                      <a:pt x="4" y="124"/>
                    </a:lnTo>
                    <a:lnTo>
                      <a:pt x="14" y="137"/>
                    </a:lnTo>
                    <a:lnTo>
                      <a:pt x="40" y="155"/>
                    </a:lnTo>
                    <a:lnTo>
                      <a:pt x="49" y="160"/>
                    </a:lnTo>
                    <a:lnTo>
                      <a:pt x="67" y="163"/>
                    </a:lnTo>
                    <a:lnTo>
                      <a:pt x="85" y="160"/>
                    </a:lnTo>
                    <a:lnTo>
                      <a:pt x="104" y="152"/>
                    </a:lnTo>
                    <a:lnTo>
                      <a:pt x="128" y="136"/>
                    </a:lnTo>
                    <a:lnTo>
                      <a:pt x="134" y="130"/>
                    </a:lnTo>
                    <a:lnTo>
                      <a:pt x="154" y="106"/>
                    </a:lnTo>
                    <a:lnTo>
                      <a:pt x="161" y="91"/>
                    </a:lnTo>
                    <a:lnTo>
                      <a:pt x="164" y="77"/>
                    </a:lnTo>
                    <a:lnTo>
                      <a:pt x="164" y="69"/>
                    </a:lnTo>
                    <a:lnTo>
                      <a:pt x="163" y="62"/>
                    </a:lnTo>
                    <a:lnTo>
                      <a:pt x="151" y="27"/>
                    </a:lnTo>
                    <a:lnTo>
                      <a:pt x="147" y="19"/>
                    </a:lnTo>
                    <a:lnTo>
                      <a:pt x="144" y="14"/>
                    </a:lnTo>
                    <a:lnTo>
                      <a:pt x="138" y="6"/>
                    </a:lnTo>
                    <a:lnTo>
                      <a:pt x="131" y="2"/>
                    </a:lnTo>
                    <a:lnTo>
                      <a:pt x="124" y="0"/>
                    </a:lnTo>
                    <a:lnTo>
                      <a:pt x="114" y="0"/>
                    </a:lnTo>
                    <a:lnTo>
                      <a:pt x="102" y="3"/>
                    </a:lnTo>
                    <a:close/>
                  </a:path>
                </a:pathLst>
              </a:custGeom>
              <a:solidFill>
                <a:srgbClr val="BC9E8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Freeform 11"/>
              <p:cNvSpPr>
                <a:spLocks/>
              </p:cNvSpPr>
              <p:nvPr/>
            </p:nvSpPr>
            <p:spPr bwMode="auto">
              <a:xfrm>
                <a:off x="2458393" y="4463844"/>
                <a:ext cx="219002" cy="175419"/>
              </a:xfrm>
              <a:custGeom>
                <a:avLst/>
                <a:gdLst/>
                <a:ahLst/>
                <a:cxnLst>
                  <a:cxn ang="0">
                    <a:pos x="201" y="54"/>
                  </a:cxn>
                  <a:cxn ang="0">
                    <a:pos x="199" y="38"/>
                  </a:cxn>
                  <a:cxn ang="0">
                    <a:pos x="196" y="31"/>
                  </a:cxn>
                  <a:cxn ang="0">
                    <a:pos x="182" y="13"/>
                  </a:cxn>
                  <a:cxn ang="0">
                    <a:pos x="177" y="8"/>
                  </a:cxn>
                  <a:cxn ang="0">
                    <a:pos x="171" y="5"/>
                  </a:cxn>
                  <a:cxn ang="0">
                    <a:pos x="163" y="3"/>
                  </a:cxn>
                  <a:cxn ang="0">
                    <a:pos x="131" y="0"/>
                  </a:cxn>
                  <a:cxn ang="0">
                    <a:pos x="96" y="5"/>
                  </a:cxn>
                  <a:cxn ang="0">
                    <a:pos x="57" y="18"/>
                  </a:cxn>
                  <a:cxn ang="0">
                    <a:pos x="48" y="23"/>
                  </a:cxn>
                  <a:cxn ang="0">
                    <a:pos x="34" y="34"/>
                  </a:cxn>
                  <a:cxn ang="0">
                    <a:pos x="14" y="58"/>
                  </a:cxn>
                  <a:cxn ang="0">
                    <a:pos x="5" y="75"/>
                  </a:cxn>
                  <a:cxn ang="0">
                    <a:pos x="1" y="83"/>
                  </a:cxn>
                  <a:cxn ang="0">
                    <a:pos x="0" y="91"/>
                  </a:cxn>
                  <a:cxn ang="0">
                    <a:pos x="1" y="107"/>
                  </a:cxn>
                  <a:cxn ang="0">
                    <a:pos x="9" y="123"/>
                  </a:cxn>
                  <a:cxn ang="0">
                    <a:pos x="24" y="143"/>
                  </a:cxn>
                  <a:cxn ang="0">
                    <a:pos x="30" y="148"/>
                  </a:cxn>
                  <a:cxn ang="0">
                    <a:pos x="37" y="151"/>
                  </a:cxn>
                  <a:cxn ang="0">
                    <a:pos x="45" y="154"/>
                  </a:cxn>
                  <a:cxn ang="0">
                    <a:pos x="62" y="159"/>
                  </a:cxn>
                  <a:cxn ang="0">
                    <a:pos x="81" y="161"/>
                  </a:cxn>
                  <a:cxn ang="0">
                    <a:pos x="97" y="161"/>
                  </a:cxn>
                  <a:cxn ang="0">
                    <a:pos x="122" y="156"/>
                  </a:cxn>
                  <a:cxn ang="0">
                    <a:pos x="134" y="149"/>
                  </a:cxn>
                  <a:cxn ang="0">
                    <a:pos x="155" y="131"/>
                  </a:cxn>
                  <a:cxn ang="0">
                    <a:pos x="179" y="101"/>
                  </a:cxn>
                  <a:cxn ang="0">
                    <a:pos x="192" y="80"/>
                  </a:cxn>
                  <a:cxn ang="0">
                    <a:pos x="200" y="62"/>
                  </a:cxn>
                  <a:cxn ang="0">
                    <a:pos x="201" y="54"/>
                  </a:cxn>
                </a:cxnLst>
                <a:rect l="0" t="0" r="r" b="b"/>
                <a:pathLst>
                  <a:path w="201" h="161">
                    <a:moveTo>
                      <a:pt x="201" y="54"/>
                    </a:moveTo>
                    <a:lnTo>
                      <a:pt x="199" y="38"/>
                    </a:lnTo>
                    <a:lnTo>
                      <a:pt x="196" y="31"/>
                    </a:lnTo>
                    <a:lnTo>
                      <a:pt x="182" y="13"/>
                    </a:lnTo>
                    <a:lnTo>
                      <a:pt x="177" y="8"/>
                    </a:lnTo>
                    <a:lnTo>
                      <a:pt x="171" y="5"/>
                    </a:lnTo>
                    <a:lnTo>
                      <a:pt x="163" y="3"/>
                    </a:lnTo>
                    <a:lnTo>
                      <a:pt x="131" y="0"/>
                    </a:lnTo>
                    <a:lnTo>
                      <a:pt x="96" y="5"/>
                    </a:lnTo>
                    <a:lnTo>
                      <a:pt x="57" y="18"/>
                    </a:lnTo>
                    <a:lnTo>
                      <a:pt x="48" y="23"/>
                    </a:lnTo>
                    <a:lnTo>
                      <a:pt x="34" y="34"/>
                    </a:lnTo>
                    <a:lnTo>
                      <a:pt x="14" y="58"/>
                    </a:lnTo>
                    <a:lnTo>
                      <a:pt x="5" y="75"/>
                    </a:lnTo>
                    <a:lnTo>
                      <a:pt x="1" y="83"/>
                    </a:lnTo>
                    <a:lnTo>
                      <a:pt x="0" y="91"/>
                    </a:lnTo>
                    <a:lnTo>
                      <a:pt x="1" y="107"/>
                    </a:lnTo>
                    <a:lnTo>
                      <a:pt x="9" y="123"/>
                    </a:lnTo>
                    <a:lnTo>
                      <a:pt x="24" y="143"/>
                    </a:lnTo>
                    <a:lnTo>
                      <a:pt x="30" y="148"/>
                    </a:lnTo>
                    <a:lnTo>
                      <a:pt x="37" y="151"/>
                    </a:lnTo>
                    <a:lnTo>
                      <a:pt x="45" y="154"/>
                    </a:lnTo>
                    <a:lnTo>
                      <a:pt x="62" y="159"/>
                    </a:lnTo>
                    <a:lnTo>
                      <a:pt x="81" y="161"/>
                    </a:lnTo>
                    <a:lnTo>
                      <a:pt x="97" y="161"/>
                    </a:lnTo>
                    <a:lnTo>
                      <a:pt x="122" y="156"/>
                    </a:lnTo>
                    <a:lnTo>
                      <a:pt x="134" y="149"/>
                    </a:lnTo>
                    <a:lnTo>
                      <a:pt x="155" y="131"/>
                    </a:lnTo>
                    <a:lnTo>
                      <a:pt x="179" y="101"/>
                    </a:lnTo>
                    <a:lnTo>
                      <a:pt x="192" y="80"/>
                    </a:lnTo>
                    <a:lnTo>
                      <a:pt x="200" y="62"/>
                    </a:lnTo>
                    <a:lnTo>
                      <a:pt x="201" y="54"/>
                    </a:lnTo>
                    <a:close/>
                  </a:path>
                </a:pathLst>
              </a:custGeom>
              <a:solidFill>
                <a:srgbClr val="BC9E8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12"/>
              <p:cNvSpPr>
                <a:spLocks/>
              </p:cNvSpPr>
              <p:nvPr/>
            </p:nvSpPr>
            <p:spPr bwMode="auto">
              <a:xfrm>
                <a:off x="1250072" y="4086856"/>
                <a:ext cx="1298755" cy="546959"/>
              </a:xfrm>
              <a:custGeom>
                <a:avLst/>
                <a:gdLst/>
                <a:ahLst/>
                <a:cxnLst>
                  <a:cxn ang="0">
                    <a:pos x="1176" y="324"/>
                  </a:cxn>
                  <a:cxn ang="0">
                    <a:pos x="1129" y="305"/>
                  </a:cxn>
                  <a:cxn ang="0">
                    <a:pos x="883" y="230"/>
                  </a:cxn>
                  <a:cxn ang="0">
                    <a:pos x="683" y="179"/>
                  </a:cxn>
                  <a:cxn ang="0">
                    <a:pos x="461" y="134"/>
                  </a:cxn>
                  <a:cxn ang="0">
                    <a:pos x="356" y="105"/>
                  </a:cxn>
                  <a:cxn ang="0">
                    <a:pos x="269" y="75"/>
                  </a:cxn>
                  <a:cxn ang="0">
                    <a:pos x="175" y="34"/>
                  </a:cxn>
                  <a:cxn ang="0">
                    <a:pos x="157" y="21"/>
                  </a:cxn>
                  <a:cxn ang="0">
                    <a:pos x="150" y="14"/>
                  </a:cxn>
                  <a:cxn ang="0">
                    <a:pos x="138" y="6"/>
                  </a:cxn>
                  <a:cxn ang="0">
                    <a:pos x="131" y="2"/>
                  </a:cxn>
                  <a:cxn ang="0">
                    <a:pos x="123" y="0"/>
                  </a:cxn>
                  <a:cxn ang="0">
                    <a:pos x="103" y="1"/>
                  </a:cxn>
                  <a:cxn ang="0">
                    <a:pos x="64" y="14"/>
                  </a:cxn>
                  <a:cxn ang="0">
                    <a:pos x="38" y="31"/>
                  </a:cxn>
                  <a:cxn ang="0">
                    <a:pos x="27" y="42"/>
                  </a:cxn>
                  <a:cxn ang="0">
                    <a:pos x="18" y="55"/>
                  </a:cxn>
                  <a:cxn ang="0">
                    <a:pos x="4" y="86"/>
                  </a:cxn>
                  <a:cxn ang="0">
                    <a:pos x="0" y="102"/>
                  </a:cxn>
                  <a:cxn ang="0">
                    <a:pos x="0" y="117"/>
                  </a:cxn>
                  <a:cxn ang="0">
                    <a:pos x="6" y="149"/>
                  </a:cxn>
                  <a:cxn ang="0">
                    <a:pos x="10" y="162"/>
                  </a:cxn>
                  <a:cxn ang="0">
                    <a:pos x="14" y="169"/>
                  </a:cxn>
                  <a:cxn ang="0">
                    <a:pos x="17" y="174"/>
                  </a:cxn>
                  <a:cxn ang="0">
                    <a:pos x="27" y="182"/>
                  </a:cxn>
                  <a:cxn ang="0">
                    <a:pos x="34" y="185"/>
                  </a:cxn>
                  <a:cxn ang="0">
                    <a:pos x="49" y="196"/>
                  </a:cxn>
                  <a:cxn ang="0">
                    <a:pos x="73" y="207"/>
                  </a:cxn>
                  <a:cxn ang="0">
                    <a:pos x="162" y="241"/>
                  </a:cxn>
                  <a:cxn ang="0">
                    <a:pos x="482" y="349"/>
                  </a:cxn>
                  <a:cxn ang="0">
                    <a:pos x="710" y="409"/>
                  </a:cxn>
                  <a:cxn ang="0">
                    <a:pos x="1049" y="488"/>
                  </a:cxn>
                  <a:cxn ang="0">
                    <a:pos x="1066" y="494"/>
                  </a:cxn>
                  <a:cxn ang="0">
                    <a:pos x="1092" y="499"/>
                  </a:cxn>
                  <a:cxn ang="0">
                    <a:pos x="1099" y="500"/>
                  </a:cxn>
                  <a:cxn ang="0">
                    <a:pos x="1105" y="500"/>
                  </a:cxn>
                  <a:cxn ang="0">
                    <a:pos x="1110" y="502"/>
                  </a:cxn>
                  <a:cxn ang="0">
                    <a:pos x="1117" y="502"/>
                  </a:cxn>
                  <a:cxn ang="0">
                    <a:pos x="1119" y="500"/>
                  </a:cxn>
                  <a:cxn ang="0">
                    <a:pos x="1117" y="499"/>
                  </a:cxn>
                  <a:cxn ang="0">
                    <a:pos x="1112" y="499"/>
                  </a:cxn>
                  <a:cxn ang="0">
                    <a:pos x="1109" y="498"/>
                  </a:cxn>
                  <a:cxn ang="0">
                    <a:pos x="1099" y="495"/>
                  </a:cxn>
                  <a:cxn ang="0">
                    <a:pos x="1092" y="487"/>
                  </a:cxn>
                  <a:cxn ang="0">
                    <a:pos x="1088" y="474"/>
                  </a:cxn>
                  <a:cxn ang="0">
                    <a:pos x="1083" y="437"/>
                  </a:cxn>
                  <a:cxn ang="0">
                    <a:pos x="1083" y="421"/>
                  </a:cxn>
                  <a:cxn ang="0">
                    <a:pos x="1086" y="406"/>
                  </a:cxn>
                  <a:cxn ang="0">
                    <a:pos x="1092" y="391"/>
                  </a:cxn>
                  <a:cxn ang="0">
                    <a:pos x="1099" y="377"/>
                  </a:cxn>
                  <a:cxn ang="0">
                    <a:pos x="1109" y="364"/>
                  </a:cxn>
                  <a:cxn ang="0">
                    <a:pos x="1114" y="361"/>
                  </a:cxn>
                  <a:cxn ang="0">
                    <a:pos x="1119" y="359"/>
                  </a:cxn>
                  <a:cxn ang="0">
                    <a:pos x="1133" y="354"/>
                  </a:cxn>
                  <a:cxn ang="0">
                    <a:pos x="1177" y="346"/>
                  </a:cxn>
                  <a:cxn ang="0">
                    <a:pos x="1184" y="344"/>
                  </a:cxn>
                  <a:cxn ang="0">
                    <a:pos x="1192" y="340"/>
                  </a:cxn>
                  <a:cxn ang="0">
                    <a:pos x="1192" y="336"/>
                  </a:cxn>
                  <a:cxn ang="0">
                    <a:pos x="1189" y="333"/>
                  </a:cxn>
                  <a:cxn ang="0">
                    <a:pos x="1185" y="329"/>
                  </a:cxn>
                  <a:cxn ang="0">
                    <a:pos x="1176" y="324"/>
                  </a:cxn>
                </a:cxnLst>
                <a:rect l="0" t="0" r="r" b="b"/>
                <a:pathLst>
                  <a:path w="1192" h="502">
                    <a:moveTo>
                      <a:pt x="1176" y="324"/>
                    </a:moveTo>
                    <a:lnTo>
                      <a:pt x="1129" y="305"/>
                    </a:lnTo>
                    <a:lnTo>
                      <a:pt x="883" y="230"/>
                    </a:lnTo>
                    <a:lnTo>
                      <a:pt x="683" y="179"/>
                    </a:lnTo>
                    <a:lnTo>
                      <a:pt x="461" y="134"/>
                    </a:lnTo>
                    <a:lnTo>
                      <a:pt x="356" y="105"/>
                    </a:lnTo>
                    <a:lnTo>
                      <a:pt x="269" y="75"/>
                    </a:lnTo>
                    <a:lnTo>
                      <a:pt x="175" y="34"/>
                    </a:lnTo>
                    <a:lnTo>
                      <a:pt x="157" y="21"/>
                    </a:lnTo>
                    <a:lnTo>
                      <a:pt x="150" y="14"/>
                    </a:lnTo>
                    <a:lnTo>
                      <a:pt x="138" y="6"/>
                    </a:lnTo>
                    <a:lnTo>
                      <a:pt x="131" y="2"/>
                    </a:lnTo>
                    <a:lnTo>
                      <a:pt x="123" y="0"/>
                    </a:lnTo>
                    <a:lnTo>
                      <a:pt x="103" y="1"/>
                    </a:lnTo>
                    <a:lnTo>
                      <a:pt x="64" y="14"/>
                    </a:lnTo>
                    <a:lnTo>
                      <a:pt x="38" y="31"/>
                    </a:lnTo>
                    <a:lnTo>
                      <a:pt x="27" y="42"/>
                    </a:lnTo>
                    <a:lnTo>
                      <a:pt x="18" y="55"/>
                    </a:lnTo>
                    <a:lnTo>
                      <a:pt x="4" y="86"/>
                    </a:lnTo>
                    <a:lnTo>
                      <a:pt x="0" y="102"/>
                    </a:lnTo>
                    <a:lnTo>
                      <a:pt x="0" y="117"/>
                    </a:lnTo>
                    <a:lnTo>
                      <a:pt x="6" y="149"/>
                    </a:lnTo>
                    <a:lnTo>
                      <a:pt x="10" y="162"/>
                    </a:lnTo>
                    <a:lnTo>
                      <a:pt x="14" y="169"/>
                    </a:lnTo>
                    <a:lnTo>
                      <a:pt x="17" y="174"/>
                    </a:lnTo>
                    <a:lnTo>
                      <a:pt x="27" y="182"/>
                    </a:lnTo>
                    <a:lnTo>
                      <a:pt x="34" y="185"/>
                    </a:lnTo>
                    <a:lnTo>
                      <a:pt x="49" y="196"/>
                    </a:lnTo>
                    <a:lnTo>
                      <a:pt x="73" y="207"/>
                    </a:lnTo>
                    <a:lnTo>
                      <a:pt x="162" y="241"/>
                    </a:lnTo>
                    <a:lnTo>
                      <a:pt x="482" y="349"/>
                    </a:lnTo>
                    <a:lnTo>
                      <a:pt x="710" y="409"/>
                    </a:lnTo>
                    <a:lnTo>
                      <a:pt x="1049" y="488"/>
                    </a:lnTo>
                    <a:lnTo>
                      <a:pt x="1066" y="494"/>
                    </a:lnTo>
                    <a:lnTo>
                      <a:pt x="1092" y="499"/>
                    </a:lnTo>
                    <a:lnTo>
                      <a:pt x="1099" y="500"/>
                    </a:lnTo>
                    <a:lnTo>
                      <a:pt x="1105" y="500"/>
                    </a:lnTo>
                    <a:lnTo>
                      <a:pt x="1110" y="502"/>
                    </a:lnTo>
                    <a:lnTo>
                      <a:pt x="1117" y="502"/>
                    </a:lnTo>
                    <a:lnTo>
                      <a:pt x="1119" y="500"/>
                    </a:lnTo>
                    <a:lnTo>
                      <a:pt x="1117" y="499"/>
                    </a:lnTo>
                    <a:lnTo>
                      <a:pt x="1112" y="499"/>
                    </a:lnTo>
                    <a:lnTo>
                      <a:pt x="1109" y="498"/>
                    </a:lnTo>
                    <a:lnTo>
                      <a:pt x="1099" y="495"/>
                    </a:lnTo>
                    <a:lnTo>
                      <a:pt x="1092" y="487"/>
                    </a:lnTo>
                    <a:lnTo>
                      <a:pt x="1088" y="474"/>
                    </a:lnTo>
                    <a:lnTo>
                      <a:pt x="1083" y="437"/>
                    </a:lnTo>
                    <a:lnTo>
                      <a:pt x="1083" y="421"/>
                    </a:lnTo>
                    <a:lnTo>
                      <a:pt x="1086" y="406"/>
                    </a:lnTo>
                    <a:lnTo>
                      <a:pt x="1092" y="391"/>
                    </a:lnTo>
                    <a:lnTo>
                      <a:pt x="1099" y="377"/>
                    </a:lnTo>
                    <a:lnTo>
                      <a:pt x="1109" y="364"/>
                    </a:lnTo>
                    <a:lnTo>
                      <a:pt x="1114" y="361"/>
                    </a:lnTo>
                    <a:lnTo>
                      <a:pt x="1119" y="359"/>
                    </a:lnTo>
                    <a:lnTo>
                      <a:pt x="1133" y="354"/>
                    </a:lnTo>
                    <a:lnTo>
                      <a:pt x="1177" y="346"/>
                    </a:lnTo>
                    <a:lnTo>
                      <a:pt x="1184" y="344"/>
                    </a:lnTo>
                    <a:lnTo>
                      <a:pt x="1192" y="340"/>
                    </a:lnTo>
                    <a:lnTo>
                      <a:pt x="1192" y="336"/>
                    </a:lnTo>
                    <a:lnTo>
                      <a:pt x="1189" y="333"/>
                    </a:lnTo>
                    <a:lnTo>
                      <a:pt x="1185" y="329"/>
                    </a:lnTo>
                    <a:lnTo>
                      <a:pt x="1176" y="324"/>
                    </a:lnTo>
                    <a:close/>
                  </a:path>
                </a:pathLst>
              </a:custGeom>
              <a:solidFill>
                <a:srgbClr val="A77F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Freeform 13"/>
              <p:cNvSpPr>
                <a:spLocks/>
              </p:cNvSpPr>
              <p:nvPr/>
            </p:nvSpPr>
            <p:spPr bwMode="auto">
              <a:xfrm>
                <a:off x="1429849" y="3908169"/>
                <a:ext cx="1410980" cy="521899"/>
              </a:xfrm>
              <a:custGeom>
                <a:avLst/>
                <a:gdLst/>
                <a:ahLst/>
                <a:cxnLst>
                  <a:cxn ang="0">
                    <a:pos x="1295" y="340"/>
                  </a:cxn>
                  <a:cxn ang="0">
                    <a:pos x="1295" y="334"/>
                  </a:cxn>
                  <a:cxn ang="0">
                    <a:pos x="1293" y="331"/>
                  </a:cxn>
                  <a:cxn ang="0">
                    <a:pos x="1283" y="323"/>
                  </a:cxn>
                  <a:cxn ang="0">
                    <a:pos x="1257" y="311"/>
                  </a:cxn>
                  <a:cxn ang="0">
                    <a:pos x="559" y="120"/>
                  </a:cxn>
                  <a:cxn ang="0">
                    <a:pos x="249" y="18"/>
                  </a:cxn>
                  <a:cxn ang="0">
                    <a:pos x="193" y="2"/>
                  </a:cxn>
                  <a:cxn ang="0">
                    <a:pos x="169" y="0"/>
                  </a:cxn>
                  <a:cxn ang="0">
                    <a:pos x="145" y="2"/>
                  </a:cxn>
                  <a:cxn ang="0">
                    <a:pos x="102" y="18"/>
                  </a:cxn>
                  <a:cxn ang="0">
                    <a:pos x="72" y="36"/>
                  </a:cxn>
                  <a:cxn ang="0">
                    <a:pos x="40" y="63"/>
                  </a:cxn>
                  <a:cxn ang="0">
                    <a:pos x="30" y="73"/>
                  </a:cxn>
                  <a:cxn ang="0">
                    <a:pos x="9" y="100"/>
                  </a:cxn>
                  <a:cxn ang="0">
                    <a:pos x="4" y="108"/>
                  </a:cxn>
                  <a:cxn ang="0">
                    <a:pos x="0" y="120"/>
                  </a:cxn>
                  <a:cxn ang="0">
                    <a:pos x="0" y="132"/>
                  </a:cxn>
                  <a:cxn ang="0">
                    <a:pos x="4" y="144"/>
                  </a:cxn>
                  <a:cxn ang="0">
                    <a:pos x="9" y="150"/>
                  </a:cxn>
                  <a:cxn ang="0">
                    <a:pos x="20" y="160"/>
                  </a:cxn>
                  <a:cxn ang="0">
                    <a:pos x="56" y="181"/>
                  </a:cxn>
                  <a:cxn ang="0">
                    <a:pos x="167" y="227"/>
                  </a:cxn>
                  <a:cxn ang="0">
                    <a:pos x="244" y="255"/>
                  </a:cxn>
                  <a:cxn ang="0">
                    <a:pos x="637" y="341"/>
                  </a:cxn>
                  <a:cxn ang="0">
                    <a:pos x="1040" y="460"/>
                  </a:cxn>
                  <a:cxn ang="0">
                    <a:pos x="1104" y="479"/>
                  </a:cxn>
                  <a:cxn ang="0">
                    <a:pos x="1114" y="479"/>
                  </a:cxn>
                  <a:cxn ang="0">
                    <a:pos x="1122" y="476"/>
                  </a:cxn>
                  <a:cxn ang="0">
                    <a:pos x="1125" y="472"/>
                  </a:cxn>
                  <a:cxn ang="0">
                    <a:pos x="1125" y="465"/>
                  </a:cxn>
                  <a:cxn ang="0">
                    <a:pos x="1120" y="448"/>
                  </a:cxn>
                  <a:cxn ang="0">
                    <a:pos x="1116" y="430"/>
                  </a:cxn>
                  <a:cxn ang="0">
                    <a:pos x="1117" y="422"/>
                  </a:cxn>
                  <a:cxn ang="0">
                    <a:pos x="1124" y="406"/>
                  </a:cxn>
                  <a:cxn ang="0">
                    <a:pos x="1144" y="374"/>
                  </a:cxn>
                  <a:cxn ang="0">
                    <a:pos x="1151" y="368"/>
                  </a:cxn>
                  <a:cxn ang="0">
                    <a:pos x="1157" y="362"/>
                  </a:cxn>
                  <a:cxn ang="0">
                    <a:pos x="1166" y="358"/>
                  </a:cxn>
                  <a:cxn ang="0">
                    <a:pos x="1220" y="344"/>
                  </a:cxn>
                  <a:cxn ang="0">
                    <a:pos x="1257" y="341"/>
                  </a:cxn>
                  <a:cxn ang="0">
                    <a:pos x="1281" y="343"/>
                  </a:cxn>
                  <a:cxn ang="0">
                    <a:pos x="1292" y="343"/>
                  </a:cxn>
                  <a:cxn ang="0">
                    <a:pos x="1294" y="342"/>
                  </a:cxn>
                  <a:cxn ang="0">
                    <a:pos x="1295" y="340"/>
                  </a:cxn>
                </a:cxnLst>
                <a:rect l="0" t="0" r="r" b="b"/>
                <a:pathLst>
                  <a:path w="1295" h="479">
                    <a:moveTo>
                      <a:pt x="1295" y="340"/>
                    </a:moveTo>
                    <a:lnTo>
                      <a:pt x="1295" y="334"/>
                    </a:lnTo>
                    <a:lnTo>
                      <a:pt x="1293" y="331"/>
                    </a:lnTo>
                    <a:lnTo>
                      <a:pt x="1283" y="323"/>
                    </a:lnTo>
                    <a:lnTo>
                      <a:pt x="1257" y="311"/>
                    </a:lnTo>
                    <a:lnTo>
                      <a:pt x="559" y="120"/>
                    </a:lnTo>
                    <a:lnTo>
                      <a:pt x="249" y="18"/>
                    </a:lnTo>
                    <a:lnTo>
                      <a:pt x="193" y="2"/>
                    </a:lnTo>
                    <a:lnTo>
                      <a:pt x="169" y="0"/>
                    </a:lnTo>
                    <a:lnTo>
                      <a:pt x="145" y="2"/>
                    </a:lnTo>
                    <a:lnTo>
                      <a:pt x="102" y="18"/>
                    </a:lnTo>
                    <a:lnTo>
                      <a:pt x="72" y="36"/>
                    </a:lnTo>
                    <a:lnTo>
                      <a:pt x="40" y="63"/>
                    </a:lnTo>
                    <a:lnTo>
                      <a:pt x="30" y="73"/>
                    </a:lnTo>
                    <a:lnTo>
                      <a:pt x="9" y="100"/>
                    </a:lnTo>
                    <a:lnTo>
                      <a:pt x="4" y="108"/>
                    </a:lnTo>
                    <a:lnTo>
                      <a:pt x="0" y="120"/>
                    </a:lnTo>
                    <a:lnTo>
                      <a:pt x="0" y="132"/>
                    </a:lnTo>
                    <a:lnTo>
                      <a:pt x="4" y="144"/>
                    </a:lnTo>
                    <a:lnTo>
                      <a:pt x="9" y="150"/>
                    </a:lnTo>
                    <a:lnTo>
                      <a:pt x="20" y="160"/>
                    </a:lnTo>
                    <a:lnTo>
                      <a:pt x="56" y="181"/>
                    </a:lnTo>
                    <a:lnTo>
                      <a:pt x="167" y="227"/>
                    </a:lnTo>
                    <a:lnTo>
                      <a:pt x="244" y="255"/>
                    </a:lnTo>
                    <a:lnTo>
                      <a:pt x="637" y="341"/>
                    </a:lnTo>
                    <a:lnTo>
                      <a:pt x="1040" y="460"/>
                    </a:lnTo>
                    <a:lnTo>
                      <a:pt x="1104" y="479"/>
                    </a:lnTo>
                    <a:lnTo>
                      <a:pt x="1114" y="479"/>
                    </a:lnTo>
                    <a:lnTo>
                      <a:pt x="1122" y="476"/>
                    </a:lnTo>
                    <a:lnTo>
                      <a:pt x="1125" y="472"/>
                    </a:lnTo>
                    <a:lnTo>
                      <a:pt x="1125" y="465"/>
                    </a:lnTo>
                    <a:lnTo>
                      <a:pt x="1120" y="448"/>
                    </a:lnTo>
                    <a:lnTo>
                      <a:pt x="1116" y="430"/>
                    </a:lnTo>
                    <a:lnTo>
                      <a:pt x="1117" y="422"/>
                    </a:lnTo>
                    <a:lnTo>
                      <a:pt x="1124" y="406"/>
                    </a:lnTo>
                    <a:lnTo>
                      <a:pt x="1144" y="374"/>
                    </a:lnTo>
                    <a:lnTo>
                      <a:pt x="1151" y="368"/>
                    </a:lnTo>
                    <a:lnTo>
                      <a:pt x="1157" y="362"/>
                    </a:lnTo>
                    <a:lnTo>
                      <a:pt x="1166" y="358"/>
                    </a:lnTo>
                    <a:lnTo>
                      <a:pt x="1220" y="344"/>
                    </a:lnTo>
                    <a:lnTo>
                      <a:pt x="1257" y="341"/>
                    </a:lnTo>
                    <a:lnTo>
                      <a:pt x="1281" y="343"/>
                    </a:lnTo>
                    <a:lnTo>
                      <a:pt x="1292" y="343"/>
                    </a:lnTo>
                    <a:lnTo>
                      <a:pt x="1294" y="342"/>
                    </a:lnTo>
                    <a:lnTo>
                      <a:pt x="1295" y="340"/>
                    </a:lnTo>
                    <a:close/>
                  </a:path>
                </a:pathLst>
              </a:custGeom>
              <a:solidFill>
                <a:srgbClr val="A77F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14"/>
              <p:cNvSpPr>
                <a:spLocks/>
              </p:cNvSpPr>
              <p:nvPr/>
            </p:nvSpPr>
            <p:spPr bwMode="auto">
              <a:xfrm>
                <a:off x="1705508" y="3771974"/>
                <a:ext cx="1320546" cy="491392"/>
              </a:xfrm>
              <a:custGeom>
                <a:avLst/>
                <a:gdLst/>
                <a:ahLst/>
                <a:cxnLst>
                  <a:cxn ang="0">
                    <a:pos x="1151" y="304"/>
                  </a:cxn>
                  <a:cxn ang="0">
                    <a:pos x="1170" y="298"/>
                  </a:cxn>
                  <a:cxn ang="0">
                    <a:pos x="1207" y="292"/>
                  </a:cxn>
                  <a:cxn ang="0">
                    <a:pos x="1210" y="291"/>
                  </a:cxn>
                  <a:cxn ang="0">
                    <a:pos x="1212" y="291"/>
                  </a:cxn>
                  <a:cxn ang="0">
                    <a:pos x="1212" y="289"/>
                  </a:cxn>
                  <a:cxn ang="0">
                    <a:pos x="1211" y="288"/>
                  </a:cxn>
                  <a:cxn ang="0">
                    <a:pos x="1197" y="280"/>
                  </a:cxn>
                  <a:cxn ang="0">
                    <a:pos x="987" y="219"/>
                  </a:cxn>
                  <a:cxn ang="0">
                    <a:pos x="139" y="3"/>
                  </a:cxn>
                  <a:cxn ang="0">
                    <a:pos x="115" y="0"/>
                  </a:cxn>
                  <a:cxn ang="0">
                    <a:pos x="95" y="0"/>
                  </a:cxn>
                  <a:cxn ang="0">
                    <a:pos x="75" y="5"/>
                  </a:cxn>
                  <a:cxn ang="0">
                    <a:pos x="57" y="16"/>
                  </a:cxn>
                  <a:cxn ang="0">
                    <a:pos x="47" y="24"/>
                  </a:cxn>
                  <a:cxn ang="0">
                    <a:pos x="33" y="40"/>
                  </a:cxn>
                  <a:cxn ang="0">
                    <a:pos x="6" y="81"/>
                  </a:cxn>
                  <a:cxn ang="0">
                    <a:pos x="2" y="91"/>
                  </a:cxn>
                  <a:cxn ang="0">
                    <a:pos x="0" y="100"/>
                  </a:cxn>
                  <a:cxn ang="0">
                    <a:pos x="0" y="108"/>
                  </a:cxn>
                  <a:cxn ang="0">
                    <a:pos x="2" y="117"/>
                  </a:cxn>
                  <a:cxn ang="0">
                    <a:pos x="9" y="125"/>
                  </a:cxn>
                  <a:cxn ang="0">
                    <a:pos x="19" y="132"/>
                  </a:cxn>
                  <a:cxn ang="0">
                    <a:pos x="49" y="145"/>
                  </a:cxn>
                  <a:cxn ang="0">
                    <a:pos x="627" y="299"/>
                  </a:cxn>
                  <a:cxn ang="0">
                    <a:pos x="1006" y="412"/>
                  </a:cxn>
                  <a:cxn ang="0">
                    <a:pos x="1046" y="428"/>
                  </a:cxn>
                  <a:cxn ang="0">
                    <a:pos x="1077" y="443"/>
                  </a:cxn>
                  <a:cxn ang="0">
                    <a:pos x="1084" y="447"/>
                  </a:cxn>
                  <a:cxn ang="0">
                    <a:pos x="1094" y="451"/>
                  </a:cxn>
                  <a:cxn ang="0">
                    <a:pos x="1096" y="451"/>
                  </a:cxn>
                  <a:cxn ang="0">
                    <a:pos x="1096" y="449"/>
                  </a:cxn>
                  <a:cxn ang="0">
                    <a:pos x="1095" y="446"/>
                  </a:cxn>
                  <a:cxn ang="0">
                    <a:pos x="1087" y="434"/>
                  </a:cxn>
                  <a:cxn ang="0">
                    <a:pos x="1085" y="430"/>
                  </a:cxn>
                  <a:cxn ang="0">
                    <a:pos x="1084" y="424"/>
                  </a:cxn>
                  <a:cxn ang="0">
                    <a:pos x="1086" y="396"/>
                  </a:cxn>
                  <a:cxn ang="0">
                    <a:pos x="1097" y="364"/>
                  </a:cxn>
                  <a:cxn ang="0">
                    <a:pos x="1102" y="357"/>
                  </a:cxn>
                  <a:cxn ang="0">
                    <a:pos x="1121" y="331"/>
                  </a:cxn>
                  <a:cxn ang="0">
                    <a:pos x="1143" y="310"/>
                  </a:cxn>
                  <a:cxn ang="0">
                    <a:pos x="1151" y="304"/>
                  </a:cxn>
                </a:cxnLst>
                <a:rect l="0" t="0" r="r" b="b"/>
                <a:pathLst>
                  <a:path w="1212" h="451">
                    <a:moveTo>
                      <a:pt x="1151" y="304"/>
                    </a:moveTo>
                    <a:lnTo>
                      <a:pt x="1170" y="298"/>
                    </a:lnTo>
                    <a:lnTo>
                      <a:pt x="1207" y="292"/>
                    </a:lnTo>
                    <a:lnTo>
                      <a:pt x="1210" y="291"/>
                    </a:lnTo>
                    <a:lnTo>
                      <a:pt x="1212" y="291"/>
                    </a:lnTo>
                    <a:lnTo>
                      <a:pt x="1212" y="289"/>
                    </a:lnTo>
                    <a:lnTo>
                      <a:pt x="1211" y="288"/>
                    </a:lnTo>
                    <a:lnTo>
                      <a:pt x="1197" y="280"/>
                    </a:lnTo>
                    <a:lnTo>
                      <a:pt x="987" y="219"/>
                    </a:lnTo>
                    <a:lnTo>
                      <a:pt x="139" y="3"/>
                    </a:lnTo>
                    <a:lnTo>
                      <a:pt x="115" y="0"/>
                    </a:lnTo>
                    <a:lnTo>
                      <a:pt x="95" y="0"/>
                    </a:lnTo>
                    <a:lnTo>
                      <a:pt x="75" y="5"/>
                    </a:lnTo>
                    <a:lnTo>
                      <a:pt x="57" y="16"/>
                    </a:lnTo>
                    <a:lnTo>
                      <a:pt x="47" y="24"/>
                    </a:lnTo>
                    <a:lnTo>
                      <a:pt x="33" y="40"/>
                    </a:lnTo>
                    <a:lnTo>
                      <a:pt x="6" y="81"/>
                    </a:lnTo>
                    <a:lnTo>
                      <a:pt x="2" y="91"/>
                    </a:lnTo>
                    <a:lnTo>
                      <a:pt x="0" y="100"/>
                    </a:lnTo>
                    <a:lnTo>
                      <a:pt x="0" y="108"/>
                    </a:lnTo>
                    <a:lnTo>
                      <a:pt x="2" y="117"/>
                    </a:lnTo>
                    <a:lnTo>
                      <a:pt x="9" y="125"/>
                    </a:lnTo>
                    <a:lnTo>
                      <a:pt x="19" y="132"/>
                    </a:lnTo>
                    <a:lnTo>
                      <a:pt x="49" y="145"/>
                    </a:lnTo>
                    <a:lnTo>
                      <a:pt x="627" y="299"/>
                    </a:lnTo>
                    <a:lnTo>
                      <a:pt x="1006" y="412"/>
                    </a:lnTo>
                    <a:lnTo>
                      <a:pt x="1046" y="428"/>
                    </a:lnTo>
                    <a:lnTo>
                      <a:pt x="1077" y="443"/>
                    </a:lnTo>
                    <a:lnTo>
                      <a:pt x="1084" y="447"/>
                    </a:lnTo>
                    <a:lnTo>
                      <a:pt x="1094" y="451"/>
                    </a:lnTo>
                    <a:lnTo>
                      <a:pt x="1096" y="451"/>
                    </a:lnTo>
                    <a:lnTo>
                      <a:pt x="1096" y="449"/>
                    </a:lnTo>
                    <a:lnTo>
                      <a:pt x="1095" y="446"/>
                    </a:lnTo>
                    <a:lnTo>
                      <a:pt x="1087" y="434"/>
                    </a:lnTo>
                    <a:lnTo>
                      <a:pt x="1085" y="430"/>
                    </a:lnTo>
                    <a:lnTo>
                      <a:pt x="1084" y="424"/>
                    </a:lnTo>
                    <a:lnTo>
                      <a:pt x="1086" y="396"/>
                    </a:lnTo>
                    <a:lnTo>
                      <a:pt x="1097" y="364"/>
                    </a:lnTo>
                    <a:lnTo>
                      <a:pt x="1102" y="357"/>
                    </a:lnTo>
                    <a:lnTo>
                      <a:pt x="1121" y="331"/>
                    </a:lnTo>
                    <a:lnTo>
                      <a:pt x="1143" y="310"/>
                    </a:lnTo>
                    <a:lnTo>
                      <a:pt x="1151" y="304"/>
                    </a:lnTo>
                    <a:close/>
                  </a:path>
                </a:pathLst>
              </a:custGeom>
              <a:solidFill>
                <a:srgbClr val="A77F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Freeform 15"/>
              <p:cNvSpPr>
                <a:spLocks/>
              </p:cNvSpPr>
              <p:nvPr/>
            </p:nvSpPr>
            <p:spPr bwMode="auto">
              <a:xfrm>
                <a:off x="1901628" y="3661928"/>
                <a:ext cx="1325994" cy="428197"/>
              </a:xfrm>
              <a:custGeom>
                <a:avLst/>
                <a:gdLst/>
                <a:ahLst/>
                <a:cxnLst>
                  <a:cxn ang="0">
                    <a:pos x="65" y="3"/>
                  </a:cxn>
                  <a:cxn ang="0">
                    <a:pos x="50" y="9"/>
                  </a:cxn>
                  <a:cxn ang="0">
                    <a:pos x="35" y="17"/>
                  </a:cxn>
                  <a:cxn ang="0">
                    <a:pos x="24" y="26"/>
                  </a:cxn>
                  <a:cxn ang="0">
                    <a:pos x="15" y="36"/>
                  </a:cxn>
                  <a:cxn ang="0">
                    <a:pos x="12" y="43"/>
                  </a:cxn>
                  <a:cxn ang="0">
                    <a:pos x="1" y="67"/>
                  </a:cxn>
                  <a:cxn ang="0">
                    <a:pos x="0" y="77"/>
                  </a:cxn>
                  <a:cxn ang="0">
                    <a:pos x="1" y="85"/>
                  </a:cxn>
                  <a:cxn ang="0">
                    <a:pos x="4" y="93"/>
                  </a:cxn>
                  <a:cxn ang="0">
                    <a:pos x="12" y="100"/>
                  </a:cxn>
                  <a:cxn ang="0">
                    <a:pos x="23" y="105"/>
                  </a:cxn>
                  <a:cxn ang="0">
                    <a:pos x="54" y="114"/>
                  </a:cxn>
                  <a:cxn ang="0">
                    <a:pos x="117" y="125"/>
                  </a:cxn>
                  <a:cxn ang="0">
                    <a:pos x="859" y="303"/>
                  </a:cxn>
                  <a:cxn ang="0">
                    <a:pos x="1051" y="359"/>
                  </a:cxn>
                  <a:cxn ang="0">
                    <a:pos x="1116" y="391"/>
                  </a:cxn>
                  <a:cxn ang="0">
                    <a:pos x="1124" y="393"/>
                  </a:cxn>
                  <a:cxn ang="0">
                    <a:pos x="1131" y="392"/>
                  </a:cxn>
                  <a:cxn ang="0">
                    <a:pos x="1135" y="388"/>
                  </a:cxn>
                  <a:cxn ang="0">
                    <a:pos x="1135" y="381"/>
                  </a:cxn>
                  <a:cxn ang="0">
                    <a:pos x="1125" y="338"/>
                  </a:cxn>
                  <a:cxn ang="0">
                    <a:pos x="1124" y="319"/>
                  </a:cxn>
                  <a:cxn ang="0">
                    <a:pos x="1126" y="311"/>
                  </a:cxn>
                  <a:cxn ang="0">
                    <a:pos x="1129" y="305"/>
                  </a:cxn>
                  <a:cxn ang="0">
                    <a:pos x="1138" y="291"/>
                  </a:cxn>
                  <a:cxn ang="0">
                    <a:pos x="1149" y="279"/>
                  </a:cxn>
                  <a:cxn ang="0">
                    <a:pos x="1160" y="269"/>
                  </a:cxn>
                  <a:cxn ang="0">
                    <a:pos x="1167" y="265"/>
                  </a:cxn>
                  <a:cxn ang="0">
                    <a:pos x="1177" y="261"/>
                  </a:cxn>
                  <a:cxn ang="0">
                    <a:pos x="1188" y="259"/>
                  </a:cxn>
                  <a:cxn ang="0">
                    <a:pos x="1216" y="251"/>
                  </a:cxn>
                  <a:cxn ang="0">
                    <a:pos x="1217" y="249"/>
                  </a:cxn>
                  <a:cxn ang="0">
                    <a:pos x="1216" y="247"/>
                  </a:cxn>
                  <a:cxn ang="0">
                    <a:pos x="1207" y="243"/>
                  </a:cxn>
                  <a:cxn ang="0">
                    <a:pos x="1067" y="213"/>
                  </a:cxn>
                  <a:cxn ang="0">
                    <a:pos x="631" y="100"/>
                  </a:cxn>
                  <a:cxn ang="0">
                    <a:pos x="205" y="22"/>
                  </a:cxn>
                  <a:cxn ang="0">
                    <a:pos x="188" y="18"/>
                  </a:cxn>
                  <a:cxn ang="0">
                    <a:pos x="152" y="5"/>
                  </a:cxn>
                  <a:cxn ang="0">
                    <a:pos x="142" y="3"/>
                  </a:cxn>
                  <a:cxn ang="0">
                    <a:pos x="82" y="0"/>
                  </a:cxn>
                  <a:cxn ang="0">
                    <a:pos x="65" y="3"/>
                  </a:cxn>
                </a:cxnLst>
                <a:rect l="0" t="0" r="r" b="b"/>
                <a:pathLst>
                  <a:path w="1217" h="393">
                    <a:moveTo>
                      <a:pt x="65" y="3"/>
                    </a:moveTo>
                    <a:lnTo>
                      <a:pt x="50" y="9"/>
                    </a:lnTo>
                    <a:lnTo>
                      <a:pt x="35" y="17"/>
                    </a:lnTo>
                    <a:lnTo>
                      <a:pt x="24" y="26"/>
                    </a:lnTo>
                    <a:lnTo>
                      <a:pt x="15" y="36"/>
                    </a:lnTo>
                    <a:lnTo>
                      <a:pt x="12" y="43"/>
                    </a:lnTo>
                    <a:lnTo>
                      <a:pt x="1" y="67"/>
                    </a:lnTo>
                    <a:lnTo>
                      <a:pt x="0" y="77"/>
                    </a:lnTo>
                    <a:lnTo>
                      <a:pt x="1" y="85"/>
                    </a:lnTo>
                    <a:lnTo>
                      <a:pt x="4" y="93"/>
                    </a:lnTo>
                    <a:lnTo>
                      <a:pt x="12" y="100"/>
                    </a:lnTo>
                    <a:lnTo>
                      <a:pt x="23" y="105"/>
                    </a:lnTo>
                    <a:lnTo>
                      <a:pt x="54" y="114"/>
                    </a:lnTo>
                    <a:lnTo>
                      <a:pt x="117" y="125"/>
                    </a:lnTo>
                    <a:lnTo>
                      <a:pt x="859" y="303"/>
                    </a:lnTo>
                    <a:lnTo>
                      <a:pt x="1051" y="359"/>
                    </a:lnTo>
                    <a:lnTo>
                      <a:pt x="1116" y="391"/>
                    </a:lnTo>
                    <a:lnTo>
                      <a:pt x="1124" y="393"/>
                    </a:lnTo>
                    <a:lnTo>
                      <a:pt x="1131" y="392"/>
                    </a:lnTo>
                    <a:lnTo>
                      <a:pt x="1135" y="388"/>
                    </a:lnTo>
                    <a:lnTo>
                      <a:pt x="1135" y="381"/>
                    </a:lnTo>
                    <a:lnTo>
                      <a:pt x="1125" y="338"/>
                    </a:lnTo>
                    <a:lnTo>
                      <a:pt x="1124" y="319"/>
                    </a:lnTo>
                    <a:lnTo>
                      <a:pt x="1126" y="311"/>
                    </a:lnTo>
                    <a:lnTo>
                      <a:pt x="1129" y="305"/>
                    </a:lnTo>
                    <a:lnTo>
                      <a:pt x="1138" y="291"/>
                    </a:lnTo>
                    <a:lnTo>
                      <a:pt x="1149" y="279"/>
                    </a:lnTo>
                    <a:lnTo>
                      <a:pt x="1160" y="269"/>
                    </a:lnTo>
                    <a:lnTo>
                      <a:pt x="1167" y="265"/>
                    </a:lnTo>
                    <a:lnTo>
                      <a:pt x="1177" y="261"/>
                    </a:lnTo>
                    <a:lnTo>
                      <a:pt x="1188" y="259"/>
                    </a:lnTo>
                    <a:lnTo>
                      <a:pt x="1216" y="251"/>
                    </a:lnTo>
                    <a:lnTo>
                      <a:pt x="1217" y="249"/>
                    </a:lnTo>
                    <a:lnTo>
                      <a:pt x="1216" y="247"/>
                    </a:lnTo>
                    <a:lnTo>
                      <a:pt x="1207" y="243"/>
                    </a:lnTo>
                    <a:lnTo>
                      <a:pt x="1067" y="213"/>
                    </a:lnTo>
                    <a:lnTo>
                      <a:pt x="631" y="100"/>
                    </a:lnTo>
                    <a:lnTo>
                      <a:pt x="205" y="22"/>
                    </a:lnTo>
                    <a:lnTo>
                      <a:pt x="188" y="18"/>
                    </a:lnTo>
                    <a:lnTo>
                      <a:pt x="152" y="5"/>
                    </a:lnTo>
                    <a:lnTo>
                      <a:pt x="142" y="3"/>
                    </a:lnTo>
                    <a:lnTo>
                      <a:pt x="82" y="0"/>
                    </a:lnTo>
                    <a:lnTo>
                      <a:pt x="65" y="3"/>
                    </a:lnTo>
                    <a:close/>
                  </a:path>
                </a:pathLst>
              </a:custGeom>
              <a:solidFill>
                <a:srgbClr val="A77F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 name="Freeform 35"/>
              <p:cNvSpPr>
                <a:spLocks/>
              </p:cNvSpPr>
              <p:nvPr/>
            </p:nvSpPr>
            <p:spPr bwMode="auto">
              <a:xfrm>
                <a:off x="1339416" y="4048722"/>
                <a:ext cx="2077790" cy="712572"/>
              </a:xfrm>
              <a:custGeom>
                <a:avLst/>
                <a:gdLst/>
                <a:ahLst/>
                <a:cxnLst>
                  <a:cxn ang="0">
                    <a:pos x="1775" y="0"/>
                  </a:cxn>
                  <a:cxn ang="0">
                    <a:pos x="1762" y="7"/>
                  </a:cxn>
                  <a:cxn ang="0">
                    <a:pos x="1712" y="163"/>
                  </a:cxn>
                  <a:cxn ang="0">
                    <a:pos x="1695" y="191"/>
                  </a:cxn>
                  <a:cxn ang="0">
                    <a:pos x="1670" y="204"/>
                  </a:cxn>
                  <a:cxn ang="0">
                    <a:pos x="1623" y="200"/>
                  </a:cxn>
                  <a:cxn ang="0">
                    <a:pos x="1570" y="167"/>
                  </a:cxn>
                  <a:cxn ang="0">
                    <a:pos x="1553" y="171"/>
                  </a:cxn>
                  <a:cxn ang="0">
                    <a:pos x="1524" y="312"/>
                  </a:cxn>
                  <a:cxn ang="0">
                    <a:pos x="1502" y="344"/>
                  </a:cxn>
                  <a:cxn ang="0">
                    <a:pos x="1473" y="356"/>
                  </a:cxn>
                  <a:cxn ang="0">
                    <a:pos x="1431" y="354"/>
                  </a:cxn>
                  <a:cxn ang="0">
                    <a:pos x="1364" y="313"/>
                  </a:cxn>
                  <a:cxn ang="0">
                    <a:pos x="1349" y="317"/>
                  </a:cxn>
                  <a:cxn ang="0">
                    <a:pos x="1308" y="448"/>
                  </a:cxn>
                  <a:cxn ang="0">
                    <a:pos x="1296" y="479"/>
                  </a:cxn>
                  <a:cxn ang="0">
                    <a:pos x="1245" y="514"/>
                  </a:cxn>
                  <a:cxn ang="0">
                    <a:pos x="1182" y="514"/>
                  </a:cxn>
                  <a:cxn ang="0">
                    <a:pos x="1129" y="481"/>
                  </a:cxn>
                  <a:cxn ang="0">
                    <a:pos x="1105" y="478"/>
                  </a:cxn>
                  <a:cxn ang="0">
                    <a:pos x="1054" y="528"/>
                  </a:cxn>
                  <a:cxn ang="0">
                    <a:pos x="1034" y="539"/>
                  </a:cxn>
                  <a:cxn ang="0">
                    <a:pos x="941" y="512"/>
                  </a:cxn>
                  <a:cxn ang="0">
                    <a:pos x="892" y="454"/>
                  </a:cxn>
                  <a:cxn ang="0">
                    <a:pos x="845" y="439"/>
                  </a:cxn>
                  <a:cxn ang="0">
                    <a:pos x="665" y="454"/>
                  </a:cxn>
                  <a:cxn ang="0">
                    <a:pos x="606" y="381"/>
                  </a:cxn>
                  <a:cxn ang="0">
                    <a:pos x="586" y="366"/>
                  </a:cxn>
                  <a:cxn ang="0">
                    <a:pos x="541" y="376"/>
                  </a:cxn>
                  <a:cxn ang="0">
                    <a:pos x="469" y="402"/>
                  </a:cxn>
                  <a:cxn ang="0">
                    <a:pos x="435" y="385"/>
                  </a:cxn>
                  <a:cxn ang="0">
                    <a:pos x="359" y="308"/>
                  </a:cxn>
                  <a:cxn ang="0">
                    <a:pos x="269" y="315"/>
                  </a:cxn>
                  <a:cxn ang="0">
                    <a:pos x="209" y="312"/>
                  </a:cxn>
                  <a:cxn ang="0">
                    <a:pos x="170" y="263"/>
                  </a:cxn>
                  <a:cxn ang="0">
                    <a:pos x="155" y="255"/>
                  </a:cxn>
                  <a:cxn ang="0">
                    <a:pos x="134" y="273"/>
                  </a:cxn>
                  <a:cxn ang="0">
                    <a:pos x="97" y="322"/>
                  </a:cxn>
                  <a:cxn ang="0">
                    <a:pos x="10" y="333"/>
                  </a:cxn>
                  <a:cxn ang="0">
                    <a:pos x="0" y="340"/>
                  </a:cxn>
                  <a:cxn ang="0">
                    <a:pos x="8" y="347"/>
                  </a:cxn>
                  <a:cxn ang="0">
                    <a:pos x="597" y="575"/>
                  </a:cxn>
                  <a:cxn ang="0">
                    <a:pos x="1159" y="654"/>
                  </a:cxn>
                  <a:cxn ang="0">
                    <a:pos x="1393" y="601"/>
                  </a:cxn>
                  <a:cxn ang="0">
                    <a:pos x="1740" y="238"/>
                  </a:cxn>
                  <a:cxn ang="0">
                    <a:pos x="1887" y="164"/>
                  </a:cxn>
                  <a:cxn ang="0">
                    <a:pos x="1906" y="143"/>
                  </a:cxn>
                  <a:cxn ang="0">
                    <a:pos x="1905" y="129"/>
                  </a:cxn>
                  <a:cxn ang="0">
                    <a:pos x="1794" y="10"/>
                  </a:cxn>
                </a:cxnLst>
                <a:rect l="0" t="0" r="r" b="b"/>
                <a:pathLst>
                  <a:path w="1907" h="654">
                    <a:moveTo>
                      <a:pt x="1785" y="3"/>
                    </a:moveTo>
                    <a:lnTo>
                      <a:pt x="1780" y="0"/>
                    </a:lnTo>
                    <a:lnTo>
                      <a:pt x="1775" y="0"/>
                    </a:lnTo>
                    <a:lnTo>
                      <a:pt x="1771" y="0"/>
                    </a:lnTo>
                    <a:lnTo>
                      <a:pt x="1766" y="3"/>
                    </a:lnTo>
                    <a:lnTo>
                      <a:pt x="1762" y="7"/>
                    </a:lnTo>
                    <a:lnTo>
                      <a:pt x="1757" y="14"/>
                    </a:lnTo>
                    <a:lnTo>
                      <a:pt x="1750" y="34"/>
                    </a:lnTo>
                    <a:lnTo>
                      <a:pt x="1712" y="163"/>
                    </a:lnTo>
                    <a:lnTo>
                      <a:pt x="1709" y="172"/>
                    </a:lnTo>
                    <a:lnTo>
                      <a:pt x="1704" y="180"/>
                    </a:lnTo>
                    <a:lnTo>
                      <a:pt x="1695" y="191"/>
                    </a:lnTo>
                    <a:lnTo>
                      <a:pt x="1688" y="198"/>
                    </a:lnTo>
                    <a:lnTo>
                      <a:pt x="1679" y="202"/>
                    </a:lnTo>
                    <a:lnTo>
                      <a:pt x="1670" y="204"/>
                    </a:lnTo>
                    <a:lnTo>
                      <a:pt x="1633" y="202"/>
                    </a:lnTo>
                    <a:lnTo>
                      <a:pt x="1629" y="201"/>
                    </a:lnTo>
                    <a:lnTo>
                      <a:pt x="1623" y="200"/>
                    </a:lnTo>
                    <a:lnTo>
                      <a:pt x="1612" y="194"/>
                    </a:lnTo>
                    <a:lnTo>
                      <a:pt x="1580" y="171"/>
                    </a:lnTo>
                    <a:lnTo>
                      <a:pt x="1570" y="167"/>
                    </a:lnTo>
                    <a:lnTo>
                      <a:pt x="1565" y="166"/>
                    </a:lnTo>
                    <a:lnTo>
                      <a:pt x="1557" y="168"/>
                    </a:lnTo>
                    <a:lnTo>
                      <a:pt x="1553" y="171"/>
                    </a:lnTo>
                    <a:lnTo>
                      <a:pt x="1550" y="176"/>
                    </a:lnTo>
                    <a:lnTo>
                      <a:pt x="1547" y="182"/>
                    </a:lnTo>
                    <a:lnTo>
                      <a:pt x="1524" y="312"/>
                    </a:lnTo>
                    <a:lnTo>
                      <a:pt x="1518" y="326"/>
                    </a:lnTo>
                    <a:lnTo>
                      <a:pt x="1510" y="336"/>
                    </a:lnTo>
                    <a:lnTo>
                      <a:pt x="1502" y="344"/>
                    </a:lnTo>
                    <a:lnTo>
                      <a:pt x="1493" y="350"/>
                    </a:lnTo>
                    <a:lnTo>
                      <a:pt x="1483" y="354"/>
                    </a:lnTo>
                    <a:lnTo>
                      <a:pt x="1473" y="356"/>
                    </a:lnTo>
                    <a:lnTo>
                      <a:pt x="1442" y="357"/>
                    </a:lnTo>
                    <a:lnTo>
                      <a:pt x="1437" y="356"/>
                    </a:lnTo>
                    <a:lnTo>
                      <a:pt x="1431" y="354"/>
                    </a:lnTo>
                    <a:lnTo>
                      <a:pt x="1420" y="347"/>
                    </a:lnTo>
                    <a:lnTo>
                      <a:pt x="1382" y="321"/>
                    </a:lnTo>
                    <a:lnTo>
                      <a:pt x="1364" y="313"/>
                    </a:lnTo>
                    <a:lnTo>
                      <a:pt x="1359" y="313"/>
                    </a:lnTo>
                    <a:lnTo>
                      <a:pt x="1354" y="314"/>
                    </a:lnTo>
                    <a:lnTo>
                      <a:pt x="1349" y="317"/>
                    </a:lnTo>
                    <a:lnTo>
                      <a:pt x="1340" y="329"/>
                    </a:lnTo>
                    <a:lnTo>
                      <a:pt x="1329" y="359"/>
                    </a:lnTo>
                    <a:lnTo>
                      <a:pt x="1308" y="448"/>
                    </a:lnTo>
                    <a:lnTo>
                      <a:pt x="1303" y="459"/>
                    </a:lnTo>
                    <a:lnTo>
                      <a:pt x="1300" y="470"/>
                    </a:lnTo>
                    <a:lnTo>
                      <a:pt x="1296" y="479"/>
                    </a:lnTo>
                    <a:lnTo>
                      <a:pt x="1282" y="497"/>
                    </a:lnTo>
                    <a:lnTo>
                      <a:pt x="1257" y="510"/>
                    </a:lnTo>
                    <a:lnTo>
                      <a:pt x="1245" y="514"/>
                    </a:lnTo>
                    <a:lnTo>
                      <a:pt x="1231" y="516"/>
                    </a:lnTo>
                    <a:lnTo>
                      <a:pt x="1194" y="516"/>
                    </a:lnTo>
                    <a:lnTo>
                      <a:pt x="1182" y="514"/>
                    </a:lnTo>
                    <a:lnTo>
                      <a:pt x="1172" y="510"/>
                    </a:lnTo>
                    <a:lnTo>
                      <a:pt x="1141" y="488"/>
                    </a:lnTo>
                    <a:lnTo>
                      <a:pt x="1129" y="481"/>
                    </a:lnTo>
                    <a:lnTo>
                      <a:pt x="1120" y="478"/>
                    </a:lnTo>
                    <a:lnTo>
                      <a:pt x="1110" y="477"/>
                    </a:lnTo>
                    <a:lnTo>
                      <a:pt x="1105" y="478"/>
                    </a:lnTo>
                    <a:lnTo>
                      <a:pt x="1099" y="480"/>
                    </a:lnTo>
                    <a:lnTo>
                      <a:pt x="1090" y="487"/>
                    </a:lnTo>
                    <a:lnTo>
                      <a:pt x="1054" y="528"/>
                    </a:lnTo>
                    <a:lnTo>
                      <a:pt x="1044" y="534"/>
                    </a:lnTo>
                    <a:lnTo>
                      <a:pt x="1040" y="538"/>
                    </a:lnTo>
                    <a:lnTo>
                      <a:pt x="1034" y="539"/>
                    </a:lnTo>
                    <a:lnTo>
                      <a:pt x="1012" y="540"/>
                    </a:lnTo>
                    <a:lnTo>
                      <a:pt x="987" y="534"/>
                    </a:lnTo>
                    <a:lnTo>
                      <a:pt x="941" y="512"/>
                    </a:lnTo>
                    <a:lnTo>
                      <a:pt x="924" y="496"/>
                    </a:lnTo>
                    <a:lnTo>
                      <a:pt x="902" y="464"/>
                    </a:lnTo>
                    <a:lnTo>
                      <a:pt x="892" y="454"/>
                    </a:lnTo>
                    <a:lnTo>
                      <a:pt x="881" y="447"/>
                    </a:lnTo>
                    <a:lnTo>
                      <a:pt x="865" y="441"/>
                    </a:lnTo>
                    <a:lnTo>
                      <a:pt x="845" y="439"/>
                    </a:lnTo>
                    <a:lnTo>
                      <a:pt x="710" y="457"/>
                    </a:lnTo>
                    <a:lnTo>
                      <a:pt x="676" y="457"/>
                    </a:lnTo>
                    <a:lnTo>
                      <a:pt x="665" y="454"/>
                    </a:lnTo>
                    <a:lnTo>
                      <a:pt x="650" y="448"/>
                    </a:lnTo>
                    <a:lnTo>
                      <a:pt x="638" y="437"/>
                    </a:lnTo>
                    <a:lnTo>
                      <a:pt x="606" y="381"/>
                    </a:lnTo>
                    <a:lnTo>
                      <a:pt x="597" y="371"/>
                    </a:lnTo>
                    <a:lnTo>
                      <a:pt x="591" y="368"/>
                    </a:lnTo>
                    <a:lnTo>
                      <a:pt x="586" y="366"/>
                    </a:lnTo>
                    <a:lnTo>
                      <a:pt x="579" y="365"/>
                    </a:lnTo>
                    <a:lnTo>
                      <a:pt x="572" y="365"/>
                    </a:lnTo>
                    <a:lnTo>
                      <a:pt x="541" y="376"/>
                    </a:lnTo>
                    <a:lnTo>
                      <a:pt x="492" y="399"/>
                    </a:lnTo>
                    <a:lnTo>
                      <a:pt x="483" y="402"/>
                    </a:lnTo>
                    <a:lnTo>
                      <a:pt x="469" y="402"/>
                    </a:lnTo>
                    <a:lnTo>
                      <a:pt x="461" y="402"/>
                    </a:lnTo>
                    <a:lnTo>
                      <a:pt x="455" y="399"/>
                    </a:lnTo>
                    <a:lnTo>
                      <a:pt x="435" y="385"/>
                    </a:lnTo>
                    <a:lnTo>
                      <a:pt x="387" y="327"/>
                    </a:lnTo>
                    <a:lnTo>
                      <a:pt x="367" y="312"/>
                    </a:lnTo>
                    <a:lnTo>
                      <a:pt x="359" y="308"/>
                    </a:lnTo>
                    <a:lnTo>
                      <a:pt x="344" y="305"/>
                    </a:lnTo>
                    <a:lnTo>
                      <a:pt x="326" y="305"/>
                    </a:lnTo>
                    <a:lnTo>
                      <a:pt x="269" y="315"/>
                    </a:lnTo>
                    <a:lnTo>
                      <a:pt x="236" y="319"/>
                    </a:lnTo>
                    <a:lnTo>
                      <a:pt x="221" y="317"/>
                    </a:lnTo>
                    <a:lnTo>
                      <a:pt x="209" y="312"/>
                    </a:lnTo>
                    <a:lnTo>
                      <a:pt x="199" y="304"/>
                    </a:lnTo>
                    <a:lnTo>
                      <a:pt x="190" y="294"/>
                    </a:lnTo>
                    <a:lnTo>
                      <a:pt x="170" y="263"/>
                    </a:lnTo>
                    <a:lnTo>
                      <a:pt x="163" y="257"/>
                    </a:lnTo>
                    <a:lnTo>
                      <a:pt x="158" y="255"/>
                    </a:lnTo>
                    <a:lnTo>
                      <a:pt x="155" y="255"/>
                    </a:lnTo>
                    <a:lnTo>
                      <a:pt x="152" y="256"/>
                    </a:lnTo>
                    <a:lnTo>
                      <a:pt x="147" y="257"/>
                    </a:lnTo>
                    <a:lnTo>
                      <a:pt x="134" y="273"/>
                    </a:lnTo>
                    <a:lnTo>
                      <a:pt x="114" y="306"/>
                    </a:lnTo>
                    <a:lnTo>
                      <a:pt x="106" y="315"/>
                    </a:lnTo>
                    <a:lnTo>
                      <a:pt x="97" y="322"/>
                    </a:lnTo>
                    <a:lnTo>
                      <a:pt x="86" y="326"/>
                    </a:lnTo>
                    <a:lnTo>
                      <a:pt x="74" y="329"/>
                    </a:lnTo>
                    <a:lnTo>
                      <a:pt x="10" y="333"/>
                    </a:lnTo>
                    <a:lnTo>
                      <a:pt x="6" y="334"/>
                    </a:lnTo>
                    <a:lnTo>
                      <a:pt x="4" y="335"/>
                    </a:lnTo>
                    <a:lnTo>
                      <a:pt x="0" y="340"/>
                    </a:lnTo>
                    <a:lnTo>
                      <a:pt x="1" y="342"/>
                    </a:lnTo>
                    <a:lnTo>
                      <a:pt x="3" y="344"/>
                    </a:lnTo>
                    <a:lnTo>
                      <a:pt x="8" y="347"/>
                    </a:lnTo>
                    <a:lnTo>
                      <a:pt x="172" y="435"/>
                    </a:lnTo>
                    <a:lnTo>
                      <a:pt x="328" y="497"/>
                    </a:lnTo>
                    <a:lnTo>
                      <a:pt x="597" y="575"/>
                    </a:lnTo>
                    <a:lnTo>
                      <a:pt x="758" y="612"/>
                    </a:lnTo>
                    <a:lnTo>
                      <a:pt x="974" y="645"/>
                    </a:lnTo>
                    <a:lnTo>
                      <a:pt x="1159" y="654"/>
                    </a:lnTo>
                    <a:lnTo>
                      <a:pt x="1269" y="644"/>
                    </a:lnTo>
                    <a:lnTo>
                      <a:pt x="1333" y="627"/>
                    </a:lnTo>
                    <a:lnTo>
                      <a:pt x="1393" y="601"/>
                    </a:lnTo>
                    <a:lnTo>
                      <a:pt x="1437" y="571"/>
                    </a:lnTo>
                    <a:lnTo>
                      <a:pt x="1703" y="271"/>
                    </a:lnTo>
                    <a:lnTo>
                      <a:pt x="1740" y="238"/>
                    </a:lnTo>
                    <a:lnTo>
                      <a:pt x="1785" y="210"/>
                    </a:lnTo>
                    <a:lnTo>
                      <a:pt x="1878" y="169"/>
                    </a:lnTo>
                    <a:lnTo>
                      <a:pt x="1887" y="164"/>
                    </a:lnTo>
                    <a:lnTo>
                      <a:pt x="1899" y="155"/>
                    </a:lnTo>
                    <a:lnTo>
                      <a:pt x="1904" y="149"/>
                    </a:lnTo>
                    <a:lnTo>
                      <a:pt x="1906" y="143"/>
                    </a:lnTo>
                    <a:lnTo>
                      <a:pt x="1907" y="139"/>
                    </a:lnTo>
                    <a:lnTo>
                      <a:pt x="1906" y="133"/>
                    </a:lnTo>
                    <a:lnTo>
                      <a:pt x="1905" y="129"/>
                    </a:lnTo>
                    <a:lnTo>
                      <a:pt x="1888" y="110"/>
                    </a:lnTo>
                    <a:lnTo>
                      <a:pt x="1842" y="74"/>
                    </a:lnTo>
                    <a:lnTo>
                      <a:pt x="1794" y="10"/>
                    </a:lnTo>
                    <a:lnTo>
                      <a:pt x="1785" y="3"/>
                    </a:lnTo>
                    <a:close/>
                  </a:path>
                </a:pathLst>
              </a:custGeom>
              <a:solidFill>
                <a:srgbClr val="8BCC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36"/>
              <p:cNvSpPr>
                <a:spLocks/>
              </p:cNvSpPr>
              <p:nvPr/>
            </p:nvSpPr>
            <p:spPr bwMode="auto">
              <a:xfrm>
                <a:off x="1728388" y="4529218"/>
                <a:ext cx="1229023" cy="300718"/>
              </a:xfrm>
              <a:custGeom>
                <a:avLst/>
                <a:gdLst/>
                <a:ahLst/>
                <a:cxnLst>
                  <a:cxn ang="0">
                    <a:pos x="934" y="81"/>
                  </a:cxn>
                  <a:cxn ang="0">
                    <a:pos x="914" y="125"/>
                  </a:cxn>
                  <a:cxn ang="0">
                    <a:pos x="890" y="148"/>
                  </a:cxn>
                  <a:cxn ang="0">
                    <a:pos x="835" y="172"/>
                  </a:cxn>
                  <a:cxn ang="0">
                    <a:pos x="812" y="172"/>
                  </a:cxn>
                  <a:cxn ang="0">
                    <a:pos x="749" y="141"/>
                  </a:cxn>
                  <a:cxn ang="0">
                    <a:pos x="726" y="138"/>
                  </a:cxn>
                  <a:cxn ang="0">
                    <a:pos x="708" y="148"/>
                  </a:cxn>
                  <a:cxn ang="0">
                    <a:pos x="679" y="187"/>
                  </a:cxn>
                  <a:cxn ang="0">
                    <a:pos x="604" y="233"/>
                  </a:cxn>
                  <a:cxn ang="0">
                    <a:pos x="556" y="245"/>
                  </a:cxn>
                  <a:cxn ang="0">
                    <a:pos x="522" y="239"/>
                  </a:cxn>
                  <a:cxn ang="0">
                    <a:pos x="417" y="173"/>
                  </a:cxn>
                  <a:cxn ang="0">
                    <a:pos x="323" y="132"/>
                  </a:cxn>
                  <a:cxn ang="0">
                    <a:pos x="263" y="133"/>
                  </a:cxn>
                  <a:cxn ang="0">
                    <a:pos x="174" y="155"/>
                  </a:cxn>
                  <a:cxn ang="0">
                    <a:pos x="141" y="152"/>
                  </a:cxn>
                  <a:cxn ang="0">
                    <a:pos x="38" y="93"/>
                  </a:cxn>
                  <a:cxn ang="0">
                    <a:pos x="5" y="89"/>
                  </a:cxn>
                  <a:cxn ang="0">
                    <a:pos x="0" y="93"/>
                  </a:cxn>
                  <a:cxn ang="0">
                    <a:pos x="11" y="106"/>
                  </a:cxn>
                  <a:cxn ang="0">
                    <a:pos x="30" y="120"/>
                  </a:cxn>
                  <a:cxn ang="0">
                    <a:pos x="149" y="182"/>
                  </a:cxn>
                  <a:cxn ang="0">
                    <a:pos x="262" y="166"/>
                  </a:cxn>
                  <a:cxn ang="0">
                    <a:pos x="300" y="164"/>
                  </a:cxn>
                  <a:cxn ang="0">
                    <a:pos x="355" y="181"/>
                  </a:cxn>
                  <a:cxn ang="0">
                    <a:pos x="506" y="262"/>
                  </a:cxn>
                  <a:cxn ang="0">
                    <a:pos x="544" y="275"/>
                  </a:cxn>
                  <a:cxn ang="0">
                    <a:pos x="589" y="272"/>
                  </a:cxn>
                  <a:cxn ang="0">
                    <a:pos x="676" y="244"/>
                  </a:cxn>
                  <a:cxn ang="0">
                    <a:pos x="743" y="208"/>
                  </a:cxn>
                  <a:cxn ang="0">
                    <a:pos x="768" y="213"/>
                  </a:cxn>
                  <a:cxn ang="0">
                    <a:pos x="833" y="236"/>
                  </a:cxn>
                  <a:cxn ang="0">
                    <a:pos x="858" y="231"/>
                  </a:cxn>
                  <a:cxn ang="0">
                    <a:pos x="897" y="203"/>
                  </a:cxn>
                  <a:cxn ang="0">
                    <a:pos x="945" y="152"/>
                  </a:cxn>
                  <a:cxn ang="0">
                    <a:pos x="953" y="131"/>
                  </a:cxn>
                  <a:cxn ang="0">
                    <a:pos x="956" y="120"/>
                  </a:cxn>
                  <a:cxn ang="0">
                    <a:pos x="966" y="111"/>
                  </a:cxn>
                  <a:cxn ang="0">
                    <a:pos x="980" y="108"/>
                  </a:cxn>
                  <a:cxn ang="0">
                    <a:pos x="1081" y="101"/>
                  </a:cxn>
                  <a:cxn ang="0">
                    <a:pos x="1102" y="96"/>
                  </a:cxn>
                  <a:cxn ang="0">
                    <a:pos x="1116" y="85"/>
                  </a:cxn>
                  <a:cxn ang="0">
                    <a:pos x="1126" y="50"/>
                  </a:cxn>
                  <a:cxn ang="0">
                    <a:pos x="1123" y="7"/>
                  </a:cxn>
                  <a:cxn ang="0">
                    <a:pos x="1116" y="0"/>
                  </a:cxn>
                  <a:cxn ang="0">
                    <a:pos x="1110" y="3"/>
                  </a:cxn>
                  <a:cxn ang="0">
                    <a:pos x="1028" y="75"/>
                  </a:cxn>
                  <a:cxn ang="0">
                    <a:pos x="997" y="72"/>
                  </a:cxn>
                  <a:cxn ang="0">
                    <a:pos x="960" y="57"/>
                  </a:cxn>
                  <a:cxn ang="0">
                    <a:pos x="952" y="58"/>
                  </a:cxn>
                </a:cxnLst>
                <a:rect l="0" t="0" r="r" b="b"/>
                <a:pathLst>
                  <a:path w="1128" h="276">
                    <a:moveTo>
                      <a:pt x="945" y="63"/>
                    </a:moveTo>
                    <a:lnTo>
                      <a:pt x="934" y="81"/>
                    </a:lnTo>
                    <a:lnTo>
                      <a:pt x="921" y="116"/>
                    </a:lnTo>
                    <a:lnTo>
                      <a:pt x="914" y="125"/>
                    </a:lnTo>
                    <a:lnTo>
                      <a:pt x="908" y="133"/>
                    </a:lnTo>
                    <a:lnTo>
                      <a:pt x="890" y="148"/>
                    </a:lnTo>
                    <a:lnTo>
                      <a:pt x="858" y="166"/>
                    </a:lnTo>
                    <a:lnTo>
                      <a:pt x="835" y="172"/>
                    </a:lnTo>
                    <a:lnTo>
                      <a:pt x="823" y="173"/>
                    </a:lnTo>
                    <a:lnTo>
                      <a:pt x="812" y="172"/>
                    </a:lnTo>
                    <a:lnTo>
                      <a:pt x="799" y="168"/>
                    </a:lnTo>
                    <a:lnTo>
                      <a:pt x="749" y="141"/>
                    </a:lnTo>
                    <a:lnTo>
                      <a:pt x="737" y="138"/>
                    </a:lnTo>
                    <a:lnTo>
                      <a:pt x="726" y="138"/>
                    </a:lnTo>
                    <a:lnTo>
                      <a:pt x="716" y="141"/>
                    </a:lnTo>
                    <a:lnTo>
                      <a:pt x="708" y="148"/>
                    </a:lnTo>
                    <a:lnTo>
                      <a:pt x="700" y="156"/>
                    </a:lnTo>
                    <a:lnTo>
                      <a:pt x="679" y="187"/>
                    </a:lnTo>
                    <a:lnTo>
                      <a:pt x="670" y="197"/>
                    </a:lnTo>
                    <a:lnTo>
                      <a:pt x="604" y="233"/>
                    </a:lnTo>
                    <a:lnTo>
                      <a:pt x="571" y="243"/>
                    </a:lnTo>
                    <a:lnTo>
                      <a:pt x="556" y="245"/>
                    </a:lnTo>
                    <a:lnTo>
                      <a:pt x="539" y="244"/>
                    </a:lnTo>
                    <a:lnTo>
                      <a:pt x="522" y="239"/>
                    </a:lnTo>
                    <a:lnTo>
                      <a:pt x="505" y="232"/>
                    </a:lnTo>
                    <a:lnTo>
                      <a:pt x="417" y="173"/>
                    </a:lnTo>
                    <a:lnTo>
                      <a:pt x="348" y="140"/>
                    </a:lnTo>
                    <a:lnTo>
                      <a:pt x="323" y="132"/>
                    </a:lnTo>
                    <a:lnTo>
                      <a:pt x="295" y="129"/>
                    </a:lnTo>
                    <a:lnTo>
                      <a:pt x="263" y="133"/>
                    </a:lnTo>
                    <a:lnTo>
                      <a:pt x="192" y="153"/>
                    </a:lnTo>
                    <a:lnTo>
                      <a:pt x="174" y="155"/>
                    </a:lnTo>
                    <a:lnTo>
                      <a:pt x="157" y="155"/>
                    </a:lnTo>
                    <a:lnTo>
                      <a:pt x="141" y="152"/>
                    </a:lnTo>
                    <a:lnTo>
                      <a:pt x="124" y="144"/>
                    </a:lnTo>
                    <a:lnTo>
                      <a:pt x="38" y="93"/>
                    </a:lnTo>
                    <a:lnTo>
                      <a:pt x="20" y="89"/>
                    </a:lnTo>
                    <a:lnTo>
                      <a:pt x="5" y="89"/>
                    </a:lnTo>
                    <a:lnTo>
                      <a:pt x="1" y="91"/>
                    </a:lnTo>
                    <a:lnTo>
                      <a:pt x="0" y="93"/>
                    </a:lnTo>
                    <a:lnTo>
                      <a:pt x="1" y="98"/>
                    </a:lnTo>
                    <a:lnTo>
                      <a:pt x="11" y="106"/>
                    </a:lnTo>
                    <a:lnTo>
                      <a:pt x="16" y="109"/>
                    </a:lnTo>
                    <a:lnTo>
                      <a:pt x="30" y="120"/>
                    </a:lnTo>
                    <a:lnTo>
                      <a:pt x="109" y="168"/>
                    </a:lnTo>
                    <a:lnTo>
                      <a:pt x="149" y="182"/>
                    </a:lnTo>
                    <a:lnTo>
                      <a:pt x="167" y="184"/>
                    </a:lnTo>
                    <a:lnTo>
                      <a:pt x="262" y="166"/>
                    </a:lnTo>
                    <a:lnTo>
                      <a:pt x="281" y="163"/>
                    </a:lnTo>
                    <a:lnTo>
                      <a:pt x="300" y="164"/>
                    </a:lnTo>
                    <a:lnTo>
                      <a:pt x="319" y="168"/>
                    </a:lnTo>
                    <a:lnTo>
                      <a:pt x="355" y="181"/>
                    </a:lnTo>
                    <a:lnTo>
                      <a:pt x="442" y="222"/>
                    </a:lnTo>
                    <a:lnTo>
                      <a:pt x="506" y="262"/>
                    </a:lnTo>
                    <a:lnTo>
                      <a:pt x="530" y="273"/>
                    </a:lnTo>
                    <a:lnTo>
                      <a:pt x="544" y="275"/>
                    </a:lnTo>
                    <a:lnTo>
                      <a:pt x="558" y="276"/>
                    </a:lnTo>
                    <a:lnTo>
                      <a:pt x="589" y="272"/>
                    </a:lnTo>
                    <a:lnTo>
                      <a:pt x="636" y="259"/>
                    </a:lnTo>
                    <a:lnTo>
                      <a:pt x="676" y="244"/>
                    </a:lnTo>
                    <a:lnTo>
                      <a:pt x="724" y="214"/>
                    </a:lnTo>
                    <a:lnTo>
                      <a:pt x="743" y="208"/>
                    </a:lnTo>
                    <a:lnTo>
                      <a:pt x="756" y="210"/>
                    </a:lnTo>
                    <a:lnTo>
                      <a:pt x="768" y="213"/>
                    </a:lnTo>
                    <a:lnTo>
                      <a:pt x="820" y="234"/>
                    </a:lnTo>
                    <a:lnTo>
                      <a:pt x="833" y="236"/>
                    </a:lnTo>
                    <a:lnTo>
                      <a:pt x="846" y="235"/>
                    </a:lnTo>
                    <a:lnTo>
                      <a:pt x="858" y="231"/>
                    </a:lnTo>
                    <a:lnTo>
                      <a:pt x="871" y="223"/>
                    </a:lnTo>
                    <a:lnTo>
                      <a:pt x="897" y="203"/>
                    </a:lnTo>
                    <a:lnTo>
                      <a:pt x="939" y="160"/>
                    </a:lnTo>
                    <a:lnTo>
                      <a:pt x="945" y="152"/>
                    </a:lnTo>
                    <a:lnTo>
                      <a:pt x="952" y="138"/>
                    </a:lnTo>
                    <a:lnTo>
                      <a:pt x="953" y="131"/>
                    </a:lnTo>
                    <a:lnTo>
                      <a:pt x="956" y="124"/>
                    </a:lnTo>
                    <a:lnTo>
                      <a:pt x="956" y="120"/>
                    </a:lnTo>
                    <a:lnTo>
                      <a:pt x="960" y="114"/>
                    </a:lnTo>
                    <a:lnTo>
                      <a:pt x="966" y="111"/>
                    </a:lnTo>
                    <a:lnTo>
                      <a:pt x="972" y="109"/>
                    </a:lnTo>
                    <a:lnTo>
                      <a:pt x="980" y="108"/>
                    </a:lnTo>
                    <a:lnTo>
                      <a:pt x="1026" y="108"/>
                    </a:lnTo>
                    <a:lnTo>
                      <a:pt x="1081" y="101"/>
                    </a:lnTo>
                    <a:lnTo>
                      <a:pt x="1092" y="99"/>
                    </a:lnTo>
                    <a:lnTo>
                      <a:pt x="1102" y="96"/>
                    </a:lnTo>
                    <a:lnTo>
                      <a:pt x="1110" y="91"/>
                    </a:lnTo>
                    <a:lnTo>
                      <a:pt x="1116" y="85"/>
                    </a:lnTo>
                    <a:lnTo>
                      <a:pt x="1121" y="75"/>
                    </a:lnTo>
                    <a:lnTo>
                      <a:pt x="1126" y="50"/>
                    </a:lnTo>
                    <a:lnTo>
                      <a:pt x="1128" y="36"/>
                    </a:lnTo>
                    <a:lnTo>
                      <a:pt x="1123" y="7"/>
                    </a:lnTo>
                    <a:lnTo>
                      <a:pt x="1118" y="2"/>
                    </a:lnTo>
                    <a:lnTo>
                      <a:pt x="1116" y="0"/>
                    </a:lnTo>
                    <a:lnTo>
                      <a:pt x="1113" y="2"/>
                    </a:lnTo>
                    <a:lnTo>
                      <a:pt x="1110" y="3"/>
                    </a:lnTo>
                    <a:lnTo>
                      <a:pt x="1033" y="73"/>
                    </a:lnTo>
                    <a:lnTo>
                      <a:pt x="1028" y="75"/>
                    </a:lnTo>
                    <a:lnTo>
                      <a:pt x="1018" y="78"/>
                    </a:lnTo>
                    <a:lnTo>
                      <a:pt x="997" y="72"/>
                    </a:lnTo>
                    <a:lnTo>
                      <a:pt x="969" y="58"/>
                    </a:lnTo>
                    <a:lnTo>
                      <a:pt x="960" y="57"/>
                    </a:lnTo>
                    <a:lnTo>
                      <a:pt x="956" y="57"/>
                    </a:lnTo>
                    <a:lnTo>
                      <a:pt x="952" y="58"/>
                    </a:lnTo>
                    <a:lnTo>
                      <a:pt x="945" y="63"/>
                    </a:lnTo>
                    <a:close/>
                  </a:path>
                </a:pathLst>
              </a:custGeom>
              <a:solidFill>
                <a:srgbClr val="CDE9E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Freeform 37"/>
              <p:cNvSpPr>
                <a:spLocks/>
              </p:cNvSpPr>
              <p:nvPr/>
            </p:nvSpPr>
            <p:spPr bwMode="auto">
              <a:xfrm>
                <a:off x="1044145" y="4061797"/>
                <a:ext cx="183046" cy="357376"/>
              </a:xfrm>
              <a:custGeom>
                <a:avLst/>
                <a:gdLst/>
                <a:ahLst/>
                <a:cxnLst>
                  <a:cxn ang="0">
                    <a:pos x="103" y="4"/>
                  </a:cxn>
                  <a:cxn ang="0">
                    <a:pos x="89" y="13"/>
                  </a:cxn>
                  <a:cxn ang="0">
                    <a:pos x="83" y="19"/>
                  </a:cxn>
                  <a:cxn ang="0">
                    <a:pos x="71" y="37"/>
                  </a:cxn>
                  <a:cxn ang="0">
                    <a:pos x="55" y="71"/>
                  </a:cxn>
                  <a:cxn ang="0">
                    <a:pos x="11" y="151"/>
                  </a:cxn>
                  <a:cxn ang="0">
                    <a:pos x="4" y="168"/>
                  </a:cxn>
                  <a:cxn ang="0">
                    <a:pos x="1" y="182"/>
                  </a:cxn>
                  <a:cxn ang="0">
                    <a:pos x="0" y="197"/>
                  </a:cxn>
                  <a:cxn ang="0">
                    <a:pos x="1" y="209"/>
                  </a:cxn>
                  <a:cxn ang="0">
                    <a:pos x="4" y="221"/>
                  </a:cxn>
                  <a:cxn ang="0">
                    <a:pos x="17" y="245"/>
                  </a:cxn>
                  <a:cxn ang="0">
                    <a:pos x="22" y="251"/>
                  </a:cxn>
                  <a:cxn ang="0">
                    <a:pos x="35" y="263"/>
                  </a:cxn>
                  <a:cxn ang="0">
                    <a:pos x="56" y="278"/>
                  </a:cxn>
                  <a:cxn ang="0">
                    <a:pos x="143" y="319"/>
                  </a:cxn>
                  <a:cxn ang="0">
                    <a:pos x="158" y="324"/>
                  </a:cxn>
                  <a:cxn ang="0">
                    <a:pos x="163" y="326"/>
                  </a:cxn>
                  <a:cxn ang="0">
                    <a:pos x="168" y="328"/>
                  </a:cxn>
                  <a:cxn ang="0">
                    <a:pos x="168" y="328"/>
                  </a:cxn>
                  <a:cxn ang="0">
                    <a:pos x="168" y="326"/>
                  </a:cxn>
                  <a:cxn ang="0">
                    <a:pos x="105" y="292"/>
                  </a:cxn>
                  <a:cxn ang="0">
                    <a:pos x="66" y="262"/>
                  </a:cxn>
                  <a:cxn ang="0">
                    <a:pos x="62" y="257"/>
                  </a:cxn>
                  <a:cxn ang="0">
                    <a:pos x="55" y="244"/>
                  </a:cxn>
                  <a:cxn ang="0">
                    <a:pos x="46" y="217"/>
                  </a:cxn>
                  <a:cxn ang="0">
                    <a:pos x="44" y="174"/>
                  </a:cxn>
                  <a:cxn ang="0">
                    <a:pos x="49" y="146"/>
                  </a:cxn>
                  <a:cxn ang="0">
                    <a:pos x="58" y="121"/>
                  </a:cxn>
                  <a:cxn ang="0">
                    <a:pos x="136" y="19"/>
                  </a:cxn>
                  <a:cxn ang="0">
                    <a:pos x="140" y="13"/>
                  </a:cxn>
                  <a:cxn ang="0">
                    <a:pos x="142" y="7"/>
                  </a:cxn>
                  <a:cxn ang="0">
                    <a:pos x="142" y="4"/>
                  </a:cxn>
                  <a:cxn ang="0">
                    <a:pos x="140" y="2"/>
                  </a:cxn>
                  <a:cxn ang="0">
                    <a:pos x="127" y="0"/>
                  </a:cxn>
                  <a:cxn ang="0">
                    <a:pos x="103" y="4"/>
                  </a:cxn>
                </a:cxnLst>
                <a:rect l="0" t="0" r="r" b="b"/>
                <a:pathLst>
                  <a:path w="168" h="328">
                    <a:moveTo>
                      <a:pt x="103" y="4"/>
                    </a:moveTo>
                    <a:lnTo>
                      <a:pt x="89" y="13"/>
                    </a:lnTo>
                    <a:lnTo>
                      <a:pt x="83" y="19"/>
                    </a:lnTo>
                    <a:lnTo>
                      <a:pt x="71" y="37"/>
                    </a:lnTo>
                    <a:lnTo>
                      <a:pt x="55" y="71"/>
                    </a:lnTo>
                    <a:lnTo>
                      <a:pt x="11" y="151"/>
                    </a:lnTo>
                    <a:lnTo>
                      <a:pt x="4" y="168"/>
                    </a:lnTo>
                    <a:lnTo>
                      <a:pt x="1" y="182"/>
                    </a:lnTo>
                    <a:lnTo>
                      <a:pt x="0" y="197"/>
                    </a:lnTo>
                    <a:lnTo>
                      <a:pt x="1" y="209"/>
                    </a:lnTo>
                    <a:lnTo>
                      <a:pt x="4" y="221"/>
                    </a:lnTo>
                    <a:lnTo>
                      <a:pt x="17" y="245"/>
                    </a:lnTo>
                    <a:lnTo>
                      <a:pt x="22" y="251"/>
                    </a:lnTo>
                    <a:lnTo>
                      <a:pt x="35" y="263"/>
                    </a:lnTo>
                    <a:lnTo>
                      <a:pt x="56" y="278"/>
                    </a:lnTo>
                    <a:lnTo>
                      <a:pt x="143" y="319"/>
                    </a:lnTo>
                    <a:lnTo>
                      <a:pt x="158" y="324"/>
                    </a:lnTo>
                    <a:lnTo>
                      <a:pt x="163" y="326"/>
                    </a:lnTo>
                    <a:lnTo>
                      <a:pt x="168" y="328"/>
                    </a:lnTo>
                    <a:lnTo>
                      <a:pt x="168" y="328"/>
                    </a:lnTo>
                    <a:lnTo>
                      <a:pt x="168" y="326"/>
                    </a:lnTo>
                    <a:lnTo>
                      <a:pt x="105" y="292"/>
                    </a:lnTo>
                    <a:lnTo>
                      <a:pt x="66" y="262"/>
                    </a:lnTo>
                    <a:lnTo>
                      <a:pt x="62" y="257"/>
                    </a:lnTo>
                    <a:lnTo>
                      <a:pt x="55" y="244"/>
                    </a:lnTo>
                    <a:lnTo>
                      <a:pt x="46" y="217"/>
                    </a:lnTo>
                    <a:lnTo>
                      <a:pt x="44" y="174"/>
                    </a:lnTo>
                    <a:lnTo>
                      <a:pt x="49" y="146"/>
                    </a:lnTo>
                    <a:lnTo>
                      <a:pt x="58" y="121"/>
                    </a:lnTo>
                    <a:lnTo>
                      <a:pt x="136" y="19"/>
                    </a:lnTo>
                    <a:lnTo>
                      <a:pt x="140" y="13"/>
                    </a:lnTo>
                    <a:lnTo>
                      <a:pt x="142" y="7"/>
                    </a:lnTo>
                    <a:lnTo>
                      <a:pt x="142" y="4"/>
                    </a:lnTo>
                    <a:lnTo>
                      <a:pt x="140" y="2"/>
                    </a:lnTo>
                    <a:lnTo>
                      <a:pt x="127" y="0"/>
                    </a:lnTo>
                    <a:lnTo>
                      <a:pt x="103" y="4"/>
                    </a:lnTo>
                    <a:close/>
                  </a:path>
                </a:pathLst>
              </a:custGeom>
              <a:solidFill>
                <a:srgbClr val="CDE9E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40"/>
              <p:cNvSpPr>
                <a:spLocks/>
              </p:cNvSpPr>
              <p:nvPr/>
            </p:nvSpPr>
            <p:spPr bwMode="auto">
              <a:xfrm>
                <a:off x="829502" y="4379948"/>
                <a:ext cx="52299" cy="28329"/>
              </a:xfrm>
              <a:custGeom>
                <a:avLst/>
                <a:gdLst/>
                <a:ahLst/>
                <a:cxnLst>
                  <a:cxn ang="0">
                    <a:pos x="48" y="0"/>
                  </a:cxn>
                  <a:cxn ang="0">
                    <a:pos x="46" y="0"/>
                  </a:cxn>
                  <a:cxn ang="0">
                    <a:pos x="42" y="1"/>
                  </a:cxn>
                  <a:cxn ang="0">
                    <a:pos x="38" y="4"/>
                  </a:cxn>
                  <a:cxn ang="0">
                    <a:pos x="25" y="12"/>
                  </a:cxn>
                  <a:cxn ang="0">
                    <a:pos x="0" y="26"/>
                  </a:cxn>
                  <a:cxn ang="0">
                    <a:pos x="7" y="25"/>
                  </a:cxn>
                  <a:cxn ang="0">
                    <a:pos x="39" y="8"/>
                  </a:cxn>
                  <a:cxn ang="0">
                    <a:pos x="45" y="2"/>
                  </a:cxn>
                  <a:cxn ang="0">
                    <a:pos x="47" y="1"/>
                  </a:cxn>
                  <a:cxn ang="0">
                    <a:pos x="48" y="0"/>
                  </a:cxn>
                </a:cxnLst>
                <a:rect l="0" t="0" r="r" b="b"/>
                <a:pathLst>
                  <a:path w="48" h="26">
                    <a:moveTo>
                      <a:pt x="48" y="0"/>
                    </a:moveTo>
                    <a:lnTo>
                      <a:pt x="46" y="0"/>
                    </a:lnTo>
                    <a:lnTo>
                      <a:pt x="42" y="1"/>
                    </a:lnTo>
                    <a:lnTo>
                      <a:pt x="38" y="4"/>
                    </a:lnTo>
                    <a:lnTo>
                      <a:pt x="25" y="12"/>
                    </a:lnTo>
                    <a:lnTo>
                      <a:pt x="0" y="26"/>
                    </a:lnTo>
                    <a:lnTo>
                      <a:pt x="7" y="25"/>
                    </a:lnTo>
                    <a:lnTo>
                      <a:pt x="39" y="8"/>
                    </a:lnTo>
                    <a:lnTo>
                      <a:pt x="45" y="2"/>
                    </a:lnTo>
                    <a:lnTo>
                      <a:pt x="47" y="1"/>
                    </a:lnTo>
                    <a:lnTo>
                      <a:pt x="48" y="0"/>
                    </a:lnTo>
                    <a:close/>
                  </a:path>
                </a:pathLst>
              </a:custGeom>
              <a:solidFill>
                <a:srgbClr val="CDE9E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3" name="Group 88"/>
            <p:cNvGrpSpPr/>
            <p:nvPr/>
          </p:nvGrpSpPr>
          <p:grpSpPr>
            <a:xfrm>
              <a:off x="1103960" y="3157728"/>
              <a:ext cx="1352144" cy="1301089"/>
              <a:chOff x="1657610" y="2852928"/>
              <a:chExt cx="1352144" cy="1301089"/>
            </a:xfrm>
          </p:grpSpPr>
          <p:sp>
            <p:nvSpPr>
              <p:cNvPr id="121" name="Freeform 93"/>
              <p:cNvSpPr>
                <a:spLocks/>
              </p:cNvSpPr>
              <p:nvPr/>
            </p:nvSpPr>
            <p:spPr bwMode="auto">
              <a:xfrm rot="19456225">
                <a:off x="2535839" y="3337041"/>
                <a:ext cx="369361" cy="281106"/>
              </a:xfrm>
              <a:custGeom>
                <a:avLst/>
                <a:gdLst/>
                <a:ahLst/>
                <a:cxnLst>
                  <a:cxn ang="0">
                    <a:pos x="0" y="68"/>
                  </a:cxn>
                  <a:cxn ang="0">
                    <a:pos x="5" y="90"/>
                  </a:cxn>
                  <a:cxn ang="0">
                    <a:pos x="29" y="112"/>
                  </a:cxn>
                  <a:cxn ang="0">
                    <a:pos x="58" y="121"/>
                  </a:cxn>
                  <a:cxn ang="0">
                    <a:pos x="79" y="106"/>
                  </a:cxn>
                  <a:cxn ang="0">
                    <a:pos x="90" y="105"/>
                  </a:cxn>
                  <a:cxn ang="0">
                    <a:pos x="159" y="150"/>
                  </a:cxn>
                  <a:cxn ang="0">
                    <a:pos x="207" y="166"/>
                  </a:cxn>
                  <a:cxn ang="0">
                    <a:pos x="217" y="177"/>
                  </a:cxn>
                  <a:cxn ang="0">
                    <a:pos x="207" y="221"/>
                  </a:cxn>
                  <a:cxn ang="0">
                    <a:pos x="207" y="239"/>
                  </a:cxn>
                  <a:cxn ang="0">
                    <a:pos x="226" y="254"/>
                  </a:cxn>
                  <a:cxn ang="0">
                    <a:pos x="250" y="258"/>
                  </a:cxn>
                  <a:cxn ang="0">
                    <a:pos x="275" y="249"/>
                  </a:cxn>
                  <a:cxn ang="0">
                    <a:pos x="299" y="223"/>
                  </a:cxn>
                  <a:cxn ang="0">
                    <a:pos x="300" y="216"/>
                  </a:cxn>
                  <a:cxn ang="0">
                    <a:pos x="277" y="219"/>
                  </a:cxn>
                  <a:cxn ang="0">
                    <a:pos x="253" y="205"/>
                  </a:cxn>
                  <a:cxn ang="0">
                    <a:pos x="250" y="184"/>
                  </a:cxn>
                  <a:cxn ang="0">
                    <a:pos x="259" y="170"/>
                  </a:cxn>
                  <a:cxn ang="0">
                    <a:pos x="282" y="158"/>
                  </a:cxn>
                  <a:cxn ang="0">
                    <a:pos x="290" y="160"/>
                  </a:cxn>
                  <a:cxn ang="0">
                    <a:pos x="297" y="177"/>
                  </a:cxn>
                  <a:cxn ang="0">
                    <a:pos x="322" y="194"/>
                  </a:cxn>
                  <a:cxn ang="0">
                    <a:pos x="330" y="193"/>
                  </a:cxn>
                  <a:cxn ang="0">
                    <a:pos x="337" y="174"/>
                  </a:cxn>
                  <a:cxn ang="0">
                    <a:pos x="337" y="144"/>
                  </a:cxn>
                  <a:cxn ang="0">
                    <a:pos x="312" y="125"/>
                  </a:cxn>
                  <a:cxn ang="0">
                    <a:pos x="277" y="121"/>
                  </a:cxn>
                  <a:cxn ang="0">
                    <a:pos x="248" y="142"/>
                  </a:cxn>
                  <a:cxn ang="0">
                    <a:pos x="228" y="140"/>
                  </a:cxn>
                  <a:cxn ang="0">
                    <a:pos x="102" y="76"/>
                  </a:cxn>
                  <a:cxn ang="0">
                    <a:pos x="102" y="68"/>
                  </a:cxn>
                  <a:cxn ang="0">
                    <a:pos x="113" y="52"/>
                  </a:cxn>
                  <a:cxn ang="0">
                    <a:pos x="114" y="40"/>
                  </a:cxn>
                  <a:cxn ang="0">
                    <a:pos x="94" y="27"/>
                  </a:cxn>
                  <a:cxn ang="0">
                    <a:pos x="85" y="27"/>
                  </a:cxn>
                  <a:cxn ang="0">
                    <a:pos x="76" y="50"/>
                  </a:cxn>
                  <a:cxn ang="0">
                    <a:pos x="58" y="67"/>
                  </a:cxn>
                  <a:cxn ang="0">
                    <a:pos x="47" y="64"/>
                  </a:cxn>
                  <a:cxn ang="0">
                    <a:pos x="37" y="52"/>
                  </a:cxn>
                  <a:cxn ang="0">
                    <a:pos x="48" y="7"/>
                  </a:cxn>
                  <a:cxn ang="0">
                    <a:pos x="42" y="1"/>
                  </a:cxn>
                  <a:cxn ang="0">
                    <a:pos x="23" y="5"/>
                  </a:cxn>
                  <a:cxn ang="0">
                    <a:pos x="10" y="25"/>
                  </a:cxn>
                </a:cxnLst>
                <a:rect l="0" t="0" r="r" b="b"/>
                <a:pathLst>
                  <a:path w="339" h="258">
                    <a:moveTo>
                      <a:pt x="10" y="25"/>
                    </a:moveTo>
                    <a:lnTo>
                      <a:pt x="5" y="42"/>
                    </a:lnTo>
                    <a:lnTo>
                      <a:pt x="0" y="68"/>
                    </a:lnTo>
                    <a:lnTo>
                      <a:pt x="0" y="75"/>
                    </a:lnTo>
                    <a:lnTo>
                      <a:pt x="1" y="80"/>
                    </a:lnTo>
                    <a:lnTo>
                      <a:pt x="5" y="90"/>
                    </a:lnTo>
                    <a:lnTo>
                      <a:pt x="8" y="94"/>
                    </a:lnTo>
                    <a:lnTo>
                      <a:pt x="15" y="101"/>
                    </a:lnTo>
                    <a:lnTo>
                      <a:pt x="29" y="112"/>
                    </a:lnTo>
                    <a:lnTo>
                      <a:pt x="46" y="121"/>
                    </a:lnTo>
                    <a:lnTo>
                      <a:pt x="55" y="122"/>
                    </a:lnTo>
                    <a:lnTo>
                      <a:pt x="58" y="121"/>
                    </a:lnTo>
                    <a:lnTo>
                      <a:pt x="62" y="119"/>
                    </a:lnTo>
                    <a:lnTo>
                      <a:pt x="70" y="112"/>
                    </a:lnTo>
                    <a:lnTo>
                      <a:pt x="79" y="106"/>
                    </a:lnTo>
                    <a:lnTo>
                      <a:pt x="84" y="104"/>
                    </a:lnTo>
                    <a:lnTo>
                      <a:pt x="86" y="104"/>
                    </a:lnTo>
                    <a:lnTo>
                      <a:pt x="90" y="105"/>
                    </a:lnTo>
                    <a:lnTo>
                      <a:pt x="97" y="108"/>
                    </a:lnTo>
                    <a:lnTo>
                      <a:pt x="105" y="112"/>
                    </a:lnTo>
                    <a:lnTo>
                      <a:pt x="159" y="150"/>
                    </a:lnTo>
                    <a:lnTo>
                      <a:pt x="175" y="157"/>
                    </a:lnTo>
                    <a:lnTo>
                      <a:pt x="200" y="163"/>
                    </a:lnTo>
                    <a:lnTo>
                      <a:pt x="207" y="166"/>
                    </a:lnTo>
                    <a:lnTo>
                      <a:pt x="212" y="170"/>
                    </a:lnTo>
                    <a:lnTo>
                      <a:pt x="216" y="174"/>
                    </a:lnTo>
                    <a:lnTo>
                      <a:pt x="217" y="177"/>
                    </a:lnTo>
                    <a:lnTo>
                      <a:pt x="218" y="180"/>
                    </a:lnTo>
                    <a:lnTo>
                      <a:pt x="215" y="195"/>
                    </a:lnTo>
                    <a:lnTo>
                      <a:pt x="207" y="221"/>
                    </a:lnTo>
                    <a:lnTo>
                      <a:pt x="205" y="231"/>
                    </a:lnTo>
                    <a:lnTo>
                      <a:pt x="206" y="234"/>
                    </a:lnTo>
                    <a:lnTo>
                      <a:pt x="207" y="239"/>
                    </a:lnTo>
                    <a:lnTo>
                      <a:pt x="210" y="243"/>
                    </a:lnTo>
                    <a:lnTo>
                      <a:pt x="218" y="250"/>
                    </a:lnTo>
                    <a:lnTo>
                      <a:pt x="226" y="254"/>
                    </a:lnTo>
                    <a:lnTo>
                      <a:pt x="235" y="257"/>
                    </a:lnTo>
                    <a:lnTo>
                      <a:pt x="240" y="258"/>
                    </a:lnTo>
                    <a:lnTo>
                      <a:pt x="250" y="258"/>
                    </a:lnTo>
                    <a:lnTo>
                      <a:pt x="256" y="257"/>
                    </a:lnTo>
                    <a:lnTo>
                      <a:pt x="266" y="253"/>
                    </a:lnTo>
                    <a:lnTo>
                      <a:pt x="275" y="249"/>
                    </a:lnTo>
                    <a:lnTo>
                      <a:pt x="280" y="246"/>
                    </a:lnTo>
                    <a:lnTo>
                      <a:pt x="293" y="232"/>
                    </a:lnTo>
                    <a:lnTo>
                      <a:pt x="299" y="223"/>
                    </a:lnTo>
                    <a:lnTo>
                      <a:pt x="300" y="220"/>
                    </a:lnTo>
                    <a:lnTo>
                      <a:pt x="301" y="217"/>
                    </a:lnTo>
                    <a:lnTo>
                      <a:pt x="300" y="216"/>
                    </a:lnTo>
                    <a:lnTo>
                      <a:pt x="298" y="216"/>
                    </a:lnTo>
                    <a:lnTo>
                      <a:pt x="280" y="220"/>
                    </a:lnTo>
                    <a:lnTo>
                      <a:pt x="277" y="219"/>
                    </a:lnTo>
                    <a:lnTo>
                      <a:pt x="263" y="214"/>
                    </a:lnTo>
                    <a:lnTo>
                      <a:pt x="255" y="208"/>
                    </a:lnTo>
                    <a:lnTo>
                      <a:pt x="253" y="205"/>
                    </a:lnTo>
                    <a:lnTo>
                      <a:pt x="251" y="199"/>
                    </a:lnTo>
                    <a:lnTo>
                      <a:pt x="250" y="191"/>
                    </a:lnTo>
                    <a:lnTo>
                      <a:pt x="250" y="184"/>
                    </a:lnTo>
                    <a:lnTo>
                      <a:pt x="252" y="180"/>
                    </a:lnTo>
                    <a:lnTo>
                      <a:pt x="253" y="177"/>
                    </a:lnTo>
                    <a:lnTo>
                      <a:pt x="259" y="170"/>
                    </a:lnTo>
                    <a:lnTo>
                      <a:pt x="264" y="167"/>
                    </a:lnTo>
                    <a:lnTo>
                      <a:pt x="273" y="161"/>
                    </a:lnTo>
                    <a:lnTo>
                      <a:pt x="282" y="158"/>
                    </a:lnTo>
                    <a:lnTo>
                      <a:pt x="286" y="158"/>
                    </a:lnTo>
                    <a:lnTo>
                      <a:pt x="288" y="158"/>
                    </a:lnTo>
                    <a:lnTo>
                      <a:pt x="290" y="160"/>
                    </a:lnTo>
                    <a:lnTo>
                      <a:pt x="291" y="162"/>
                    </a:lnTo>
                    <a:lnTo>
                      <a:pt x="296" y="175"/>
                    </a:lnTo>
                    <a:lnTo>
                      <a:pt x="297" y="177"/>
                    </a:lnTo>
                    <a:lnTo>
                      <a:pt x="308" y="186"/>
                    </a:lnTo>
                    <a:lnTo>
                      <a:pt x="313" y="190"/>
                    </a:lnTo>
                    <a:lnTo>
                      <a:pt x="322" y="194"/>
                    </a:lnTo>
                    <a:lnTo>
                      <a:pt x="326" y="194"/>
                    </a:lnTo>
                    <a:lnTo>
                      <a:pt x="328" y="194"/>
                    </a:lnTo>
                    <a:lnTo>
                      <a:pt x="330" y="193"/>
                    </a:lnTo>
                    <a:lnTo>
                      <a:pt x="332" y="192"/>
                    </a:lnTo>
                    <a:lnTo>
                      <a:pt x="333" y="189"/>
                    </a:lnTo>
                    <a:lnTo>
                      <a:pt x="337" y="174"/>
                    </a:lnTo>
                    <a:lnTo>
                      <a:pt x="339" y="161"/>
                    </a:lnTo>
                    <a:lnTo>
                      <a:pt x="339" y="148"/>
                    </a:lnTo>
                    <a:lnTo>
                      <a:pt x="337" y="144"/>
                    </a:lnTo>
                    <a:lnTo>
                      <a:pt x="335" y="140"/>
                    </a:lnTo>
                    <a:lnTo>
                      <a:pt x="331" y="136"/>
                    </a:lnTo>
                    <a:lnTo>
                      <a:pt x="312" y="125"/>
                    </a:lnTo>
                    <a:lnTo>
                      <a:pt x="296" y="120"/>
                    </a:lnTo>
                    <a:lnTo>
                      <a:pt x="284" y="119"/>
                    </a:lnTo>
                    <a:lnTo>
                      <a:pt x="277" y="121"/>
                    </a:lnTo>
                    <a:lnTo>
                      <a:pt x="269" y="126"/>
                    </a:lnTo>
                    <a:lnTo>
                      <a:pt x="253" y="139"/>
                    </a:lnTo>
                    <a:lnTo>
                      <a:pt x="248" y="142"/>
                    </a:lnTo>
                    <a:lnTo>
                      <a:pt x="244" y="143"/>
                    </a:lnTo>
                    <a:lnTo>
                      <a:pt x="236" y="143"/>
                    </a:lnTo>
                    <a:lnTo>
                      <a:pt x="228" y="140"/>
                    </a:lnTo>
                    <a:lnTo>
                      <a:pt x="118" y="91"/>
                    </a:lnTo>
                    <a:lnTo>
                      <a:pt x="106" y="82"/>
                    </a:lnTo>
                    <a:lnTo>
                      <a:pt x="102" y="76"/>
                    </a:lnTo>
                    <a:lnTo>
                      <a:pt x="102" y="73"/>
                    </a:lnTo>
                    <a:lnTo>
                      <a:pt x="102" y="71"/>
                    </a:lnTo>
                    <a:lnTo>
                      <a:pt x="102" y="68"/>
                    </a:lnTo>
                    <a:lnTo>
                      <a:pt x="103" y="65"/>
                    </a:lnTo>
                    <a:lnTo>
                      <a:pt x="106" y="60"/>
                    </a:lnTo>
                    <a:lnTo>
                      <a:pt x="113" y="52"/>
                    </a:lnTo>
                    <a:lnTo>
                      <a:pt x="115" y="47"/>
                    </a:lnTo>
                    <a:lnTo>
                      <a:pt x="115" y="44"/>
                    </a:lnTo>
                    <a:lnTo>
                      <a:pt x="114" y="40"/>
                    </a:lnTo>
                    <a:lnTo>
                      <a:pt x="106" y="34"/>
                    </a:lnTo>
                    <a:lnTo>
                      <a:pt x="103" y="31"/>
                    </a:lnTo>
                    <a:lnTo>
                      <a:pt x="94" y="27"/>
                    </a:lnTo>
                    <a:lnTo>
                      <a:pt x="90" y="26"/>
                    </a:lnTo>
                    <a:lnTo>
                      <a:pt x="87" y="26"/>
                    </a:lnTo>
                    <a:lnTo>
                      <a:pt x="85" y="27"/>
                    </a:lnTo>
                    <a:lnTo>
                      <a:pt x="83" y="32"/>
                    </a:lnTo>
                    <a:lnTo>
                      <a:pt x="78" y="47"/>
                    </a:lnTo>
                    <a:lnTo>
                      <a:pt x="76" y="50"/>
                    </a:lnTo>
                    <a:lnTo>
                      <a:pt x="66" y="62"/>
                    </a:lnTo>
                    <a:lnTo>
                      <a:pt x="64" y="64"/>
                    </a:lnTo>
                    <a:lnTo>
                      <a:pt x="58" y="67"/>
                    </a:lnTo>
                    <a:lnTo>
                      <a:pt x="56" y="67"/>
                    </a:lnTo>
                    <a:lnTo>
                      <a:pt x="53" y="67"/>
                    </a:lnTo>
                    <a:lnTo>
                      <a:pt x="47" y="64"/>
                    </a:lnTo>
                    <a:lnTo>
                      <a:pt x="44" y="62"/>
                    </a:lnTo>
                    <a:lnTo>
                      <a:pt x="39" y="56"/>
                    </a:lnTo>
                    <a:lnTo>
                      <a:pt x="37" y="52"/>
                    </a:lnTo>
                    <a:lnTo>
                      <a:pt x="36" y="48"/>
                    </a:lnTo>
                    <a:lnTo>
                      <a:pt x="38" y="38"/>
                    </a:lnTo>
                    <a:lnTo>
                      <a:pt x="48" y="7"/>
                    </a:lnTo>
                    <a:lnTo>
                      <a:pt x="47" y="3"/>
                    </a:lnTo>
                    <a:lnTo>
                      <a:pt x="45" y="2"/>
                    </a:lnTo>
                    <a:lnTo>
                      <a:pt x="42" y="1"/>
                    </a:lnTo>
                    <a:lnTo>
                      <a:pt x="38" y="0"/>
                    </a:lnTo>
                    <a:lnTo>
                      <a:pt x="28" y="2"/>
                    </a:lnTo>
                    <a:lnTo>
                      <a:pt x="23" y="5"/>
                    </a:lnTo>
                    <a:lnTo>
                      <a:pt x="19" y="8"/>
                    </a:lnTo>
                    <a:lnTo>
                      <a:pt x="16" y="12"/>
                    </a:lnTo>
                    <a:lnTo>
                      <a:pt x="10" y="25"/>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4" name="Group 67"/>
              <p:cNvGrpSpPr/>
              <p:nvPr/>
            </p:nvGrpSpPr>
            <p:grpSpPr>
              <a:xfrm>
                <a:off x="1657610" y="2852928"/>
                <a:ext cx="1352144" cy="1301089"/>
                <a:chOff x="4572000" y="3363687"/>
                <a:chExt cx="1970088" cy="1895701"/>
              </a:xfrm>
            </p:grpSpPr>
            <p:sp>
              <p:nvSpPr>
                <p:cNvPr id="123" name="AutoShape 4"/>
                <p:cNvSpPr>
                  <a:spLocks noChangeAspect="1" noChangeArrowheads="1" noTextEdit="1"/>
                </p:cNvSpPr>
                <p:nvPr/>
              </p:nvSpPr>
              <p:spPr bwMode="auto">
                <a:xfrm flipH="1">
                  <a:off x="4572000" y="3429000"/>
                  <a:ext cx="1970088" cy="18303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13"/>
                <p:cNvSpPr>
                  <a:spLocks/>
                </p:cNvSpPr>
                <p:nvPr/>
              </p:nvSpPr>
              <p:spPr bwMode="auto">
                <a:xfrm flipH="1">
                  <a:off x="5146675" y="3892550"/>
                  <a:ext cx="444500" cy="727075"/>
                </a:xfrm>
                <a:custGeom>
                  <a:avLst/>
                  <a:gdLst/>
                  <a:ahLst/>
                  <a:cxnLst>
                    <a:cxn ang="0">
                      <a:pos x="276" y="223"/>
                    </a:cxn>
                    <a:cxn ang="0">
                      <a:pos x="270" y="196"/>
                    </a:cxn>
                    <a:cxn ang="0">
                      <a:pos x="255" y="156"/>
                    </a:cxn>
                    <a:cxn ang="0">
                      <a:pos x="206" y="63"/>
                    </a:cxn>
                    <a:cxn ang="0">
                      <a:pos x="185" y="35"/>
                    </a:cxn>
                    <a:cxn ang="0">
                      <a:pos x="173" y="24"/>
                    </a:cxn>
                    <a:cxn ang="0">
                      <a:pos x="161" y="16"/>
                    </a:cxn>
                    <a:cxn ang="0">
                      <a:pos x="140" y="6"/>
                    </a:cxn>
                    <a:cxn ang="0">
                      <a:pos x="111" y="0"/>
                    </a:cxn>
                    <a:cxn ang="0">
                      <a:pos x="104" y="0"/>
                    </a:cxn>
                    <a:cxn ang="0">
                      <a:pos x="75" y="2"/>
                    </a:cxn>
                    <a:cxn ang="0">
                      <a:pos x="53" y="7"/>
                    </a:cxn>
                    <a:cxn ang="0">
                      <a:pos x="48" y="9"/>
                    </a:cxn>
                    <a:cxn ang="0">
                      <a:pos x="37" y="18"/>
                    </a:cxn>
                    <a:cxn ang="0">
                      <a:pos x="25" y="30"/>
                    </a:cxn>
                    <a:cxn ang="0">
                      <a:pos x="20" y="38"/>
                    </a:cxn>
                    <a:cxn ang="0">
                      <a:pos x="12" y="55"/>
                    </a:cxn>
                    <a:cxn ang="0">
                      <a:pos x="7" y="76"/>
                    </a:cxn>
                    <a:cxn ang="0">
                      <a:pos x="7" y="93"/>
                    </a:cxn>
                    <a:cxn ang="0">
                      <a:pos x="9" y="103"/>
                    </a:cxn>
                    <a:cxn ang="0">
                      <a:pos x="17" y="120"/>
                    </a:cxn>
                    <a:cxn ang="0">
                      <a:pos x="32" y="143"/>
                    </a:cxn>
                    <a:cxn ang="0">
                      <a:pos x="47" y="157"/>
                    </a:cxn>
                    <a:cxn ang="0">
                      <a:pos x="49" y="160"/>
                    </a:cxn>
                    <a:cxn ang="0">
                      <a:pos x="50" y="164"/>
                    </a:cxn>
                    <a:cxn ang="0">
                      <a:pos x="52" y="173"/>
                    </a:cxn>
                    <a:cxn ang="0">
                      <a:pos x="51" y="192"/>
                    </a:cxn>
                    <a:cxn ang="0">
                      <a:pos x="48" y="205"/>
                    </a:cxn>
                    <a:cxn ang="0">
                      <a:pos x="46" y="208"/>
                    </a:cxn>
                    <a:cxn ang="0">
                      <a:pos x="10" y="270"/>
                    </a:cxn>
                    <a:cxn ang="0">
                      <a:pos x="5" y="285"/>
                    </a:cxn>
                    <a:cxn ang="0">
                      <a:pos x="3" y="292"/>
                    </a:cxn>
                    <a:cxn ang="0">
                      <a:pos x="0" y="319"/>
                    </a:cxn>
                    <a:cxn ang="0">
                      <a:pos x="2" y="347"/>
                    </a:cxn>
                    <a:cxn ang="0">
                      <a:pos x="6" y="366"/>
                    </a:cxn>
                    <a:cxn ang="0">
                      <a:pos x="14" y="386"/>
                    </a:cxn>
                    <a:cxn ang="0">
                      <a:pos x="29" y="415"/>
                    </a:cxn>
                    <a:cxn ang="0">
                      <a:pos x="41" y="430"/>
                    </a:cxn>
                    <a:cxn ang="0">
                      <a:pos x="54" y="441"/>
                    </a:cxn>
                    <a:cxn ang="0">
                      <a:pos x="60" y="446"/>
                    </a:cxn>
                    <a:cxn ang="0">
                      <a:pos x="76" y="453"/>
                    </a:cxn>
                    <a:cxn ang="0">
                      <a:pos x="92" y="457"/>
                    </a:cxn>
                    <a:cxn ang="0">
                      <a:pos x="118" y="458"/>
                    </a:cxn>
                    <a:cxn ang="0">
                      <a:pos x="148" y="454"/>
                    </a:cxn>
                    <a:cxn ang="0">
                      <a:pos x="187" y="442"/>
                    </a:cxn>
                    <a:cxn ang="0">
                      <a:pos x="216" y="429"/>
                    </a:cxn>
                    <a:cxn ang="0">
                      <a:pos x="234" y="417"/>
                    </a:cxn>
                    <a:cxn ang="0">
                      <a:pos x="242" y="410"/>
                    </a:cxn>
                    <a:cxn ang="0">
                      <a:pos x="252" y="397"/>
                    </a:cxn>
                    <a:cxn ang="0">
                      <a:pos x="255" y="392"/>
                    </a:cxn>
                    <a:cxn ang="0">
                      <a:pos x="267" y="357"/>
                    </a:cxn>
                    <a:cxn ang="0">
                      <a:pos x="279" y="291"/>
                    </a:cxn>
                    <a:cxn ang="0">
                      <a:pos x="280" y="274"/>
                    </a:cxn>
                    <a:cxn ang="0">
                      <a:pos x="276" y="223"/>
                    </a:cxn>
                  </a:cxnLst>
                  <a:rect l="0" t="0" r="r" b="b"/>
                  <a:pathLst>
                    <a:path w="280" h="458">
                      <a:moveTo>
                        <a:pt x="276" y="223"/>
                      </a:moveTo>
                      <a:lnTo>
                        <a:pt x="270" y="196"/>
                      </a:lnTo>
                      <a:lnTo>
                        <a:pt x="255" y="156"/>
                      </a:lnTo>
                      <a:lnTo>
                        <a:pt x="206" y="63"/>
                      </a:lnTo>
                      <a:lnTo>
                        <a:pt x="185" y="35"/>
                      </a:lnTo>
                      <a:lnTo>
                        <a:pt x="173" y="24"/>
                      </a:lnTo>
                      <a:lnTo>
                        <a:pt x="161" y="16"/>
                      </a:lnTo>
                      <a:lnTo>
                        <a:pt x="140" y="6"/>
                      </a:lnTo>
                      <a:lnTo>
                        <a:pt x="111" y="0"/>
                      </a:lnTo>
                      <a:lnTo>
                        <a:pt x="104" y="0"/>
                      </a:lnTo>
                      <a:lnTo>
                        <a:pt x="75" y="2"/>
                      </a:lnTo>
                      <a:lnTo>
                        <a:pt x="53" y="7"/>
                      </a:lnTo>
                      <a:lnTo>
                        <a:pt x="48" y="9"/>
                      </a:lnTo>
                      <a:lnTo>
                        <a:pt x="37" y="18"/>
                      </a:lnTo>
                      <a:lnTo>
                        <a:pt x="25" y="30"/>
                      </a:lnTo>
                      <a:lnTo>
                        <a:pt x="20" y="38"/>
                      </a:lnTo>
                      <a:lnTo>
                        <a:pt x="12" y="55"/>
                      </a:lnTo>
                      <a:lnTo>
                        <a:pt x="7" y="76"/>
                      </a:lnTo>
                      <a:lnTo>
                        <a:pt x="7" y="93"/>
                      </a:lnTo>
                      <a:lnTo>
                        <a:pt x="9" y="103"/>
                      </a:lnTo>
                      <a:lnTo>
                        <a:pt x="17" y="120"/>
                      </a:lnTo>
                      <a:lnTo>
                        <a:pt x="32" y="143"/>
                      </a:lnTo>
                      <a:lnTo>
                        <a:pt x="47" y="157"/>
                      </a:lnTo>
                      <a:lnTo>
                        <a:pt x="49" y="160"/>
                      </a:lnTo>
                      <a:lnTo>
                        <a:pt x="50" y="164"/>
                      </a:lnTo>
                      <a:lnTo>
                        <a:pt x="52" y="173"/>
                      </a:lnTo>
                      <a:lnTo>
                        <a:pt x="51" y="192"/>
                      </a:lnTo>
                      <a:lnTo>
                        <a:pt x="48" y="205"/>
                      </a:lnTo>
                      <a:lnTo>
                        <a:pt x="46" y="208"/>
                      </a:lnTo>
                      <a:lnTo>
                        <a:pt x="10" y="270"/>
                      </a:lnTo>
                      <a:lnTo>
                        <a:pt x="5" y="285"/>
                      </a:lnTo>
                      <a:lnTo>
                        <a:pt x="3" y="292"/>
                      </a:lnTo>
                      <a:lnTo>
                        <a:pt x="0" y="319"/>
                      </a:lnTo>
                      <a:lnTo>
                        <a:pt x="2" y="347"/>
                      </a:lnTo>
                      <a:lnTo>
                        <a:pt x="6" y="366"/>
                      </a:lnTo>
                      <a:lnTo>
                        <a:pt x="14" y="386"/>
                      </a:lnTo>
                      <a:lnTo>
                        <a:pt x="29" y="415"/>
                      </a:lnTo>
                      <a:lnTo>
                        <a:pt x="41" y="430"/>
                      </a:lnTo>
                      <a:lnTo>
                        <a:pt x="54" y="441"/>
                      </a:lnTo>
                      <a:lnTo>
                        <a:pt x="60" y="446"/>
                      </a:lnTo>
                      <a:lnTo>
                        <a:pt x="76" y="453"/>
                      </a:lnTo>
                      <a:lnTo>
                        <a:pt x="92" y="457"/>
                      </a:lnTo>
                      <a:lnTo>
                        <a:pt x="118" y="458"/>
                      </a:lnTo>
                      <a:lnTo>
                        <a:pt x="148" y="454"/>
                      </a:lnTo>
                      <a:lnTo>
                        <a:pt x="187" y="442"/>
                      </a:lnTo>
                      <a:lnTo>
                        <a:pt x="216" y="429"/>
                      </a:lnTo>
                      <a:lnTo>
                        <a:pt x="234" y="417"/>
                      </a:lnTo>
                      <a:lnTo>
                        <a:pt x="242" y="410"/>
                      </a:lnTo>
                      <a:lnTo>
                        <a:pt x="252" y="397"/>
                      </a:lnTo>
                      <a:lnTo>
                        <a:pt x="255" y="392"/>
                      </a:lnTo>
                      <a:lnTo>
                        <a:pt x="267" y="357"/>
                      </a:lnTo>
                      <a:lnTo>
                        <a:pt x="279" y="291"/>
                      </a:lnTo>
                      <a:lnTo>
                        <a:pt x="280" y="274"/>
                      </a:lnTo>
                      <a:lnTo>
                        <a:pt x="276" y="22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14"/>
                <p:cNvSpPr>
                  <a:spLocks/>
                </p:cNvSpPr>
                <p:nvPr/>
              </p:nvSpPr>
              <p:spPr bwMode="auto">
                <a:xfrm flipH="1">
                  <a:off x="4576763" y="3771900"/>
                  <a:ext cx="847725" cy="311150"/>
                </a:xfrm>
                <a:custGeom>
                  <a:avLst/>
                  <a:gdLst/>
                  <a:ahLst/>
                  <a:cxnLst>
                    <a:cxn ang="0">
                      <a:pos x="282" y="135"/>
                    </a:cxn>
                    <a:cxn ang="0">
                      <a:pos x="186" y="90"/>
                    </a:cxn>
                    <a:cxn ang="0">
                      <a:pos x="142" y="79"/>
                    </a:cxn>
                    <a:cxn ang="0">
                      <a:pos x="26" y="78"/>
                    </a:cxn>
                    <a:cxn ang="0">
                      <a:pos x="11" y="82"/>
                    </a:cxn>
                    <a:cxn ang="0">
                      <a:pos x="4" y="89"/>
                    </a:cxn>
                    <a:cxn ang="0">
                      <a:pos x="0" y="102"/>
                    </a:cxn>
                    <a:cxn ang="0">
                      <a:pos x="5" y="119"/>
                    </a:cxn>
                    <a:cxn ang="0">
                      <a:pos x="20" y="137"/>
                    </a:cxn>
                    <a:cxn ang="0">
                      <a:pos x="34" y="144"/>
                    </a:cxn>
                    <a:cxn ang="0">
                      <a:pos x="42" y="143"/>
                    </a:cxn>
                    <a:cxn ang="0">
                      <a:pos x="67" y="131"/>
                    </a:cxn>
                    <a:cxn ang="0">
                      <a:pos x="120" y="127"/>
                    </a:cxn>
                    <a:cxn ang="0">
                      <a:pos x="207" y="153"/>
                    </a:cxn>
                    <a:cxn ang="0">
                      <a:pos x="251" y="172"/>
                    </a:cxn>
                    <a:cxn ang="0">
                      <a:pos x="287" y="177"/>
                    </a:cxn>
                    <a:cxn ang="0">
                      <a:pos x="404" y="120"/>
                    </a:cxn>
                    <a:cxn ang="0">
                      <a:pos x="417" y="117"/>
                    </a:cxn>
                    <a:cxn ang="0">
                      <a:pos x="422" y="117"/>
                    </a:cxn>
                    <a:cxn ang="0">
                      <a:pos x="431" y="125"/>
                    </a:cxn>
                    <a:cxn ang="0">
                      <a:pos x="451" y="171"/>
                    </a:cxn>
                    <a:cxn ang="0">
                      <a:pos x="463" y="191"/>
                    </a:cxn>
                    <a:cxn ang="0">
                      <a:pos x="471" y="196"/>
                    </a:cxn>
                    <a:cxn ang="0">
                      <a:pos x="476" y="196"/>
                    </a:cxn>
                    <a:cxn ang="0">
                      <a:pos x="482" y="193"/>
                    </a:cxn>
                    <a:cxn ang="0">
                      <a:pos x="488" y="187"/>
                    </a:cxn>
                    <a:cxn ang="0">
                      <a:pos x="493" y="174"/>
                    </a:cxn>
                    <a:cxn ang="0">
                      <a:pos x="491" y="162"/>
                    </a:cxn>
                    <a:cxn ang="0">
                      <a:pos x="484" y="152"/>
                    </a:cxn>
                    <a:cxn ang="0">
                      <a:pos x="468" y="137"/>
                    </a:cxn>
                    <a:cxn ang="0">
                      <a:pos x="457" y="116"/>
                    </a:cxn>
                    <a:cxn ang="0">
                      <a:pos x="457" y="112"/>
                    </a:cxn>
                    <a:cxn ang="0">
                      <a:pos x="463" y="109"/>
                    </a:cxn>
                    <a:cxn ang="0">
                      <a:pos x="471" y="112"/>
                    </a:cxn>
                    <a:cxn ang="0">
                      <a:pos x="476" y="117"/>
                    </a:cxn>
                    <a:cxn ang="0">
                      <a:pos x="498" y="152"/>
                    </a:cxn>
                    <a:cxn ang="0">
                      <a:pos x="520" y="163"/>
                    </a:cxn>
                    <a:cxn ang="0">
                      <a:pos x="526" y="163"/>
                    </a:cxn>
                    <a:cxn ang="0">
                      <a:pos x="530" y="160"/>
                    </a:cxn>
                    <a:cxn ang="0">
                      <a:pos x="534" y="148"/>
                    </a:cxn>
                    <a:cxn ang="0">
                      <a:pos x="534" y="141"/>
                    </a:cxn>
                    <a:cxn ang="0">
                      <a:pos x="528" y="126"/>
                    </a:cxn>
                    <a:cxn ang="0">
                      <a:pos x="516" y="112"/>
                    </a:cxn>
                    <a:cxn ang="0">
                      <a:pos x="499" y="103"/>
                    </a:cxn>
                    <a:cxn ang="0">
                      <a:pos x="459" y="88"/>
                    </a:cxn>
                    <a:cxn ang="0">
                      <a:pos x="455" y="82"/>
                    </a:cxn>
                    <a:cxn ang="0">
                      <a:pos x="457" y="64"/>
                    </a:cxn>
                    <a:cxn ang="0">
                      <a:pos x="471" y="37"/>
                    </a:cxn>
                    <a:cxn ang="0">
                      <a:pos x="476" y="22"/>
                    </a:cxn>
                    <a:cxn ang="0">
                      <a:pos x="474" y="10"/>
                    </a:cxn>
                    <a:cxn ang="0">
                      <a:pos x="468" y="2"/>
                    </a:cxn>
                    <a:cxn ang="0">
                      <a:pos x="464" y="0"/>
                    </a:cxn>
                    <a:cxn ang="0">
                      <a:pos x="459" y="0"/>
                    </a:cxn>
                    <a:cxn ang="0">
                      <a:pos x="447" y="9"/>
                    </a:cxn>
                    <a:cxn ang="0">
                      <a:pos x="443" y="16"/>
                    </a:cxn>
                    <a:cxn ang="0">
                      <a:pos x="440" y="49"/>
                    </a:cxn>
                    <a:cxn ang="0">
                      <a:pos x="436" y="63"/>
                    </a:cxn>
                    <a:cxn ang="0">
                      <a:pos x="422" y="78"/>
                    </a:cxn>
                    <a:cxn ang="0">
                      <a:pos x="407" y="86"/>
                    </a:cxn>
                    <a:cxn ang="0">
                      <a:pos x="331" y="124"/>
                    </a:cxn>
                    <a:cxn ang="0">
                      <a:pos x="304" y="134"/>
                    </a:cxn>
                  </a:cxnLst>
                  <a:rect l="0" t="0" r="r" b="b"/>
                  <a:pathLst>
                    <a:path w="534" h="196">
                      <a:moveTo>
                        <a:pt x="294" y="136"/>
                      </a:moveTo>
                      <a:lnTo>
                        <a:pt x="282" y="135"/>
                      </a:lnTo>
                      <a:lnTo>
                        <a:pt x="262" y="130"/>
                      </a:lnTo>
                      <a:lnTo>
                        <a:pt x="186" y="90"/>
                      </a:lnTo>
                      <a:lnTo>
                        <a:pt x="163" y="83"/>
                      </a:lnTo>
                      <a:lnTo>
                        <a:pt x="142" y="79"/>
                      </a:lnTo>
                      <a:lnTo>
                        <a:pt x="78" y="75"/>
                      </a:lnTo>
                      <a:lnTo>
                        <a:pt x="26" y="78"/>
                      </a:lnTo>
                      <a:lnTo>
                        <a:pt x="14" y="81"/>
                      </a:lnTo>
                      <a:lnTo>
                        <a:pt x="11" y="82"/>
                      </a:lnTo>
                      <a:lnTo>
                        <a:pt x="7" y="85"/>
                      </a:lnTo>
                      <a:lnTo>
                        <a:pt x="4" y="89"/>
                      </a:lnTo>
                      <a:lnTo>
                        <a:pt x="2" y="93"/>
                      </a:lnTo>
                      <a:lnTo>
                        <a:pt x="0" y="102"/>
                      </a:lnTo>
                      <a:lnTo>
                        <a:pt x="3" y="115"/>
                      </a:lnTo>
                      <a:lnTo>
                        <a:pt x="5" y="119"/>
                      </a:lnTo>
                      <a:lnTo>
                        <a:pt x="15" y="132"/>
                      </a:lnTo>
                      <a:lnTo>
                        <a:pt x="20" y="137"/>
                      </a:lnTo>
                      <a:lnTo>
                        <a:pt x="29" y="142"/>
                      </a:lnTo>
                      <a:lnTo>
                        <a:pt x="34" y="144"/>
                      </a:lnTo>
                      <a:lnTo>
                        <a:pt x="38" y="144"/>
                      </a:lnTo>
                      <a:lnTo>
                        <a:pt x="42" y="143"/>
                      </a:lnTo>
                      <a:lnTo>
                        <a:pt x="62" y="134"/>
                      </a:lnTo>
                      <a:lnTo>
                        <a:pt x="67" y="131"/>
                      </a:lnTo>
                      <a:lnTo>
                        <a:pt x="80" y="129"/>
                      </a:lnTo>
                      <a:lnTo>
                        <a:pt x="120" y="127"/>
                      </a:lnTo>
                      <a:lnTo>
                        <a:pt x="143" y="130"/>
                      </a:lnTo>
                      <a:lnTo>
                        <a:pt x="207" y="153"/>
                      </a:lnTo>
                      <a:lnTo>
                        <a:pt x="237" y="167"/>
                      </a:lnTo>
                      <a:lnTo>
                        <a:pt x="251" y="172"/>
                      </a:lnTo>
                      <a:lnTo>
                        <a:pt x="270" y="176"/>
                      </a:lnTo>
                      <a:lnTo>
                        <a:pt x="287" y="177"/>
                      </a:lnTo>
                      <a:lnTo>
                        <a:pt x="313" y="170"/>
                      </a:lnTo>
                      <a:lnTo>
                        <a:pt x="404" y="120"/>
                      </a:lnTo>
                      <a:lnTo>
                        <a:pt x="411" y="118"/>
                      </a:lnTo>
                      <a:lnTo>
                        <a:pt x="417" y="117"/>
                      </a:lnTo>
                      <a:lnTo>
                        <a:pt x="420" y="117"/>
                      </a:lnTo>
                      <a:lnTo>
                        <a:pt x="422" y="117"/>
                      </a:lnTo>
                      <a:lnTo>
                        <a:pt x="426" y="120"/>
                      </a:lnTo>
                      <a:lnTo>
                        <a:pt x="431" y="125"/>
                      </a:lnTo>
                      <a:lnTo>
                        <a:pt x="436" y="134"/>
                      </a:lnTo>
                      <a:lnTo>
                        <a:pt x="451" y="171"/>
                      </a:lnTo>
                      <a:lnTo>
                        <a:pt x="461" y="187"/>
                      </a:lnTo>
                      <a:lnTo>
                        <a:pt x="463" y="191"/>
                      </a:lnTo>
                      <a:lnTo>
                        <a:pt x="468" y="195"/>
                      </a:lnTo>
                      <a:lnTo>
                        <a:pt x="471" y="196"/>
                      </a:lnTo>
                      <a:lnTo>
                        <a:pt x="473" y="196"/>
                      </a:lnTo>
                      <a:lnTo>
                        <a:pt x="476" y="196"/>
                      </a:lnTo>
                      <a:lnTo>
                        <a:pt x="479" y="195"/>
                      </a:lnTo>
                      <a:lnTo>
                        <a:pt x="482" y="193"/>
                      </a:lnTo>
                      <a:lnTo>
                        <a:pt x="486" y="190"/>
                      </a:lnTo>
                      <a:lnTo>
                        <a:pt x="488" y="187"/>
                      </a:lnTo>
                      <a:lnTo>
                        <a:pt x="492" y="180"/>
                      </a:lnTo>
                      <a:lnTo>
                        <a:pt x="493" y="174"/>
                      </a:lnTo>
                      <a:lnTo>
                        <a:pt x="493" y="168"/>
                      </a:lnTo>
                      <a:lnTo>
                        <a:pt x="491" y="162"/>
                      </a:lnTo>
                      <a:lnTo>
                        <a:pt x="489" y="159"/>
                      </a:lnTo>
                      <a:lnTo>
                        <a:pt x="484" y="152"/>
                      </a:lnTo>
                      <a:lnTo>
                        <a:pt x="470" y="140"/>
                      </a:lnTo>
                      <a:lnTo>
                        <a:pt x="468" y="137"/>
                      </a:lnTo>
                      <a:lnTo>
                        <a:pt x="460" y="123"/>
                      </a:lnTo>
                      <a:lnTo>
                        <a:pt x="457" y="116"/>
                      </a:lnTo>
                      <a:lnTo>
                        <a:pt x="457" y="114"/>
                      </a:lnTo>
                      <a:lnTo>
                        <a:pt x="457" y="112"/>
                      </a:lnTo>
                      <a:lnTo>
                        <a:pt x="459" y="110"/>
                      </a:lnTo>
                      <a:lnTo>
                        <a:pt x="463" y="109"/>
                      </a:lnTo>
                      <a:lnTo>
                        <a:pt x="466" y="109"/>
                      </a:lnTo>
                      <a:lnTo>
                        <a:pt x="471" y="112"/>
                      </a:lnTo>
                      <a:lnTo>
                        <a:pt x="473" y="114"/>
                      </a:lnTo>
                      <a:lnTo>
                        <a:pt x="476" y="117"/>
                      </a:lnTo>
                      <a:lnTo>
                        <a:pt x="495" y="148"/>
                      </a:lnTo>
                      <a:lnTo>
                        <a:pt x="498" y="152"/>
                      </a:lnTo>
                      <a:lnTo>
                        <a:pt x="509" y="160"/>
                      </a:lnTo>
                      <a:lnTo>
                        <a:pt x="520" y="163"/>
                      </a:lnTo>
                      <a:lnTo>
                        <a:pt x="523" y="163"/>
                      </a:lnTo>
                      <a:lnTo>
                        <a:pt x="526" y="163"/>
                      </a:lnTo>
                      <a:lnTo>
                        <a:pt x="528" y="162"/>
                      </a:lnTo>
                      <a:lnTo>
                        <a:pt x="530" y="160"/>
                      </a:lnTo>
                      <a:lnTo>
                        <a:pt x="533" y="154"/>
                      </a:lnTo>
                      <a:lnTo>
                        <a:pt x="534" y="148"/>
                      </a:lnTo>
                      <a:lnTo>
                        <a:pt x="534" y="144"/>
                      </a:lnTo>
                      <a:lnTo>
                        <a:pt x="534" y="141"/>
                      </a:lnTo>
                      <a:lnTo>
                        <a:pt x="532" y="134"/>
                      </a:lnTo>
                      <a:lnTo>
                        <a:pt x="528" y="126"/>
                      </a:lnTo>
                      <a:lnTo>
                        <a:pt x="522" y="119"/>
                      </a:lnTo>
                      <a:lnTo>
                        <a:pt x="516" y="112"/>
                      </a:lnTo>
                      <a:lnTo>
                        <a:pt x="512" y="109"/>
                      </a:lnTo>
                      <a:lnTo>
                        <a:pt x="499" y="103"/>
                      </a:lnTo>
                      <a:lnTo>
                        <a:pt x="460" y="89"/>
                      </a:lnTo>
                      <a:lnTo>
                        <a:pt x="459" y="88"/>
                      </a:lnTo>
                      <a:lnTo>
                        <a:pt x="457" y="86"/>
                      </a:lnTo>
                      <a:lnTo>
                        <a:pt x="455" y="82"/>
                      </a:lnTo>
                      <a:lnTo>
                        <a:pt x="454" y="77"/>
                      </a:lnTo>
                      <a:lnTo>
                        <a:pt x="457" y="64"/>
                      </a:lnTo>
                      <a:lnTo>
                        <a:pt x="461" y="55"/>
                      </a:lnTo>
                      <a:lnTo>
                        <a:pt x="471" y="37"/>
                      </a:lnTo>
                      <a:lnTo>
                        <a:pt x="475" y="26"/>
                      </a:lnTo>
                      <a:lnTo>
                        <a:pt x="476" y="22"/>
                      </a:lnTo>
                      <a:lnTo>
                        <a:pt x="476" y="17"/>
                      </a:lnTo>
                      <a:lnTo>
                        <a:pt x="474" y="10"/>
                      </a:lnTo>
                      <a:lnTo>
                        <a:pt x="472" y="7"/>
                      </a:lnTo>
                      <a:lnTo>
                        <a:pt x="468" y="2"/>
                      </a:lnTo>
                      <a:lnTo>
                        <a:pt x="466" y="0"/>
                      </a:lnTo>
                      <a:lnTo>
                        <a:pt x="464" y="0"/>
                      </a:lnTo>
                      <a:lnTo>
                        <a:pt x="461" y="0"/>
                      </a:lnTo>
                      <a:lnTo>
                        <a:pt x="459" y="0"/>
                      </a:lnTo>
                      <a:lnTo>
                        <a:pt x="453" y="4"/>
                      </a:lnTo>
                      <a:lnTo>
                        <a:pt x="447" y="9"/>
                      </a:lnTo>
                      <a:lnTo>
                        <a:pt x="445" y="12"/>
                      </a:lnTo>
                      <a:lnTo>
                        <a:pt x="443" y="16"/>
                      </a:lnTo>
                      <a:lnTo>
                        <a:pt x="442" y="20"/>
                      </a:lnTo>
                      <a:lnTo>
                        <a:pt x="440" y="49"/>
                      </a:lnTo>
                      <a:lnTo>
                        <a:pt x="438" y="59"/>
                      </a:lnTo>
                      <a:lnTo>
                        <a:pt x="436" y="63"/>
                      </a:lnTo>
                      <a:lnTo>
                        <a:pt x="429" y="72"/>
                      </a:lnTo>
                      <a:lnTo>
                        <a:pt x="422" y="78"/>
                      </a:lnTo>
                      <a:lnTo>
                        <a:pt x="411" y="84"/>
                      </a:lnTo>
                      <a:lnTo>
                        <a:pt x="407" y="86"/>
                      </a:lnTo>
                      <a:lnTo>
                        <a:pt x="381" y="94"/>
                      </a:lnTo>
                      <a:lnTo>
                        <a:pt x="331" y="124"/>
                      </a:lnTo>
                      <a:lnTo>
                        <a:pt x="323" y="127"/>
                      </a:lnTo>
                      <a:lnTo>
                        <a:pt x="304" y="134"/>
                      </a:lnTo>
                      <a:lnTo>
                        <a:pt x="294" y="1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15"/>
                <p:cNvSpPr>
                  <a:spLocks/>
                </p:cNvSpPr>
                <p:nvPr/>
              </p:nvSpPr>
              <p:spPr bwMode="auto">
                <a:xfrm flipH="1">
                  <a:off x="4997450" y="4397375"/>
                  <a:ext cx="349250" cy="811213"/>
                </a:xfrm>
                <a:custGeom>
                  <a:avLst/>
                  <a:gdLst/>
                  <a:ahLst/>
                  <a:cxnLst>
                    <a:cxn ang="0">
                      <a:pos x="43" y="9"/>
                    </a:cxn>
                    <a:cxn ang="0">
                      <a:pos x="30" y="2"/>
                    </a:cxn>
                    <a:cxn ang="0">
                      <a:pos x="22" y="0"/>
                    </a:cxn>
                    <a:cxn ang="0">
                      <a:pos x="16" y="3"/>
                    </a:cxn>
                    <a:cxn ang="0">
                      <a:pos x="13" y="8"/>
                    </a:cxn>
                    <a:cxn ang="0">
                      <a:pos x="2" y="51"/>
                    </a:cxn>
                    <a:cxn ang="0">
                      <a:pos x="1" y="90"/>
                    </a:cxn>
                    <a:cxn ang="0">
                      <a:pos x="35" y="190"/>
                    </a:cxn>
                    <a:cxn ang="0">
                      <a:pos x="41" y="267"/>
                    </a:cxn>
                    <a:cxn ang="0">
                      <a:pos x="37" y="383"/>
                    </a:cxn>
                    <a:cxn ang="0">
                      <a:pos x="29" y="401"/>
                    </a:cxn>
                    <a:cxn ang="0">
                      <a:pos x="1" y="439"/>
                    </a:cxn>
                    <a:cxn ang="0">
                      <a:pos x="2" y="449"/>
                    </a:cxn>
                    <a:cxn ang="0">
                      <a:pos x="8" y="459"/>
                    </a:cxn>
                    <a:cxn ang="0">
                      <a:pos x="16" y="467"/>
                    </a:cxn>
                    <a:cxn ang="0">
                      <a:pos x="26" y="468"/>
                    </a:cxn>
                    <a:cxn ang="0">
                      <a:pos x="55" y="467"/>
                    </a:cxn>
                    <a:cxn ang="0">
                      <a:pos x="99" y="476"/>
                    </a:cxn>
                    <a:cxn ang="0">
                      <a:pos x="132" y="500"/>
                    </a:cxn>
                    <a:cxn ang="0">
                      <a:pos x="149" y="508"/>
                    </a:cxn>
                    <a:cxn ang="0">
                      <a:pos x="187" y="508"/>
                    </a:cxn>
                    <a:cxn ang="0">
                      <a:pos x="202" y="500"/>
                    </a:cxn>
                    <a:cxn ang="0">
                      <a:pos x="217" y="486"/>
                    </a:cxn>
                    <a:cxn ang="0">
                      <a:pos x="220" y="480"/>
                    </a:cxn>
                    <a:cxn ang="0">
                      <a:pos x="220" y="475"/>
                    </a:cxn>
                    <a:cxn ang="0">
                      <a:pos x="218" y="470"/>
                    </a:cxn>
                    <a:cxn ang="0">
                      <a:pos x="204" y="461"/>
                    </a:cxn>
                    <a:cxn ang="0">
                      <a:pos x="118" y="440"/>
                    </a:cxn>
                    <a:cxn ang="0">
                      <a:pos x="72" y="429"/>
                    </a:cxn>
                    <a:cxn ang="0">
                      <a:pos x="62" y="424"/>
                    </a:cxn>
                    <a:cxn ang="0">
                      <a:pos x="58" y="418"/>
                    </a:cxn>
                    <a:cxn ang="0">
                      <a:pos x="56" y="409"/>
                    </a:cxn>
                    <a:cxn ang="0">
                      <a:pos x="67" y="373"/>
                    </a:cxn>
                    <a:cxn ang="0">
                      <a:pos x="93" y="232"/>
                    </a:cxn>
                    <a:cxn ang="0">
                      <a:pos x="90" y="132"/>
                    </a:cxn>
                    <a:cxn ang="0">
                      <a:pos x="78" y="73"/>
                    </a:cxn>
                    <a:cxn ang="0">
                      <a:pos x="52" y="19"/>
                    </a:cxn>
                  </a:cxnLst>
                  <a:rect l="0" t="0" r="r" b="b"/>
                  <a:pathLst>
                    <a:path w="220" h="511">
                      <a:moveTo>
                        <a:pt x="50" y="15"/>
                      </a:moveTo>
                      <a:lnTo>
                        <a:pt x="43" y="9"/>
                      </a:lnTo>
                      <a:lnTo>
                        <a:pt x="35" y="4"/>
                      </a:lnTo>
                      <a:lnTo>
                        <a:pt x="30" y="2"/>
                      </a:lnTo>
                      <a:lnTo>
                        <a:pt x="26" y="0"/>
                      </a:lnTo>
                      <a:lnTo>
                        <a:pt x="22" y="0"/>
                      </a:lnTo>
                      <a:lnTo>
                        <a:pt x="20" y="1"/>
                      </a:lnTo>
                      <a:lnTo>
                        <a:pt x="16" y="3"/>
                      </a:lnTo>
                      <a:lnTo>
                        <a:pt x="15" y="5"/>
                      </a:lnTo>
                      <a:lnTo>
                        <a:pt x="13" y="8"/>
                      </a:lnTo>
                      <a:lnTo>
                        <a:pt x="9" y="19"/>
                      </a:lnTo>
                      <a:lnTo>
                        <a:pt x="2" y="51"/>
                      </a:lnTo>
                      <a:lnTo>
                        <a:pt x="0" y="73"/>
                      </a:lnTo>
                      <a:lnTo>
                        <a:pt x="1" y="90"/>
                      </a:lnTo>
                      <a:lnTo>
                        <a:pt x="4" y="106"/>
                      </a:lnTo>
                      <a:lnTo>
                        <a:pt x="35" y="190"/>
                      </a:lnTo>
                      <a:lnTo>
                        <a:pt x="40" y="211"/>
                      </a:lnTo>
                      <a:lnTo>
                        <a:pt x="41" y="267"/>
                      </a:lnTo>
                      <a:lnTo>
                        <a:pt x="39" y="368"/>
                      </a:lnTo>
                      <a:lnTo>
                        <a:pt x="37" y="383"/>
                      </a:lnTo>
                      <a:lnTo>
                        <a:pt x="34" y="393"/>
                      </a:lnTo>
                      <a:lnTo>
                        <a:pt x="29" y="401"/>
                      </a:lnTo>
                      <a:lnTo>
                        <a:pt x="5" y="431"/>
                      </a:lnTo>
                      <a:lnTo>
                        <a:pt x="1" y="439"/>
                      </a:lnTo>
                      <a:lnTo>
                        <a:pt x="1" y="445"/>
                      </a:lnTo>
                      <a:lnTo>
                        <a:pt x="2" y="449"/>
                      </a:lnTo>
                      <a:lnTo>
                        <a:pt x="6" y="456"/>
                      </a:lnTo>
                      <a:lnTo>
                        <a:pt x="8" y="459"/>
                      </a:lnTo>
                      <a:lnTo>
                        <a:pt x="13" y="465"/>
                      </a:lnTo>
                      <a:lnTo>
                        <a:pt x="16" y="467"/>
                      </a:lnTo>
                      <a:lnTo>
                        <a:pt x="19" y="468"/>
                      </a:lnTo>
                      <a:lnTo>
                        <a:pt x="26" y="468"/>
                      </a:lnTo>
                      <a:lnTo>
                        <a:pt x="40" y="467"/>
                      </a:lnTo>
                      <a:lnTo>
                        <a:pt x="55" y="467"/>
                      </a:lnTo>
                      <a:lnTo>
                        <a:pt x="87" y="472"/>
                      </a:lnTo>
                      <a:lnTo>
                        <a:pt x="99" y="476"/>
                      </a:lnTo>
                      <a:lnTo>
                        <a:pt x="105" y="479"/>
                      </a:lnTo>
                      <a:lnTo>
                        <a:pt x="132" y="500"/>
                      </a:lnTo>
                      <a:lnTo>
                        <a:pt x="138" y="504"/>
                      </a:lnTo>
                      <a:lnTo>
                        <a:pt x="149" y="508"/>
                      </a:lnTo>
                      <a:lnTo>
                        <a:pt x="166" y="511"/>
                      </a:lnTo>
                      <a:lnTo>
                        <a:pt x="187" y="508"/>
                      </a:lnTo>
                      <a:lnTo>
                        <a:pt x="192" y="506"/>
                      </a:lnTo>
                      <a:lnTo>
                        <a:pt x="202" y="500"/>
                      </a:lnTo>
                      <a:lnTo>
                        <a:pt x="211" y="493"/>
                      </a:lnTo>
                      <a:lnTo>
                        <a:pt x="217" y="486"/>
                      </a:lnTo>
                      <a:lnTo>
                        <a:pt x="219" y="483"/>
                      </a:lnTo>
                      <a:lnTo>
                        <a:pt x="220" y="480"/>
                      </a:lnTo>
                      <a:lnTo>
                        <a:pt x="220" y="478"/>
                      </a:lnTo>
                      <a:lnTo>
                        <a:pt x="220" y="475"/>
                      </a:lnTo>
                      <a:lnTo>
                        <a:pt x="219" y="473"/>
                      </a:lnTo>
                      <a:lnTo>
                        <a:pt x="218" y="470"/>
                      </a:lnTo>
                      <a:lnTo>
                        <a:pt x="215" y="468"/>
                      </a:lnTo>
                      <a:lnTo>
                        <a:pt x="204" y="461"/>
                      </a:lnTo>
                      <a:lnTo>
                        <a:pt x="201" y="460"/>
                      </a:lnTo>
                      <a:lnTo>
                        <a:pt x="118" y="440"/>
                      </a:lnTo>
                      <a:lnTo>
                        <a:pt x="88" y="435"/>
                      </a:lnTo>
                      <a:lnTo>
                        <a:pt x="72" y="429"/>
                      </a:lnTo>
                      <a:lnTo>
                        <a:pt x="68" y="427"/>
                      </a:lnTo>
                      <a:lnTo>
                        <a:pt x="62" y="424"/>
                      </a:lnTo>
                      <a:lnTo>
                        <a:pt x="60" y="421"/>
                      </a:lnTo>
                      <a:lnTo>
                        <a:pt x="58" y="418"/>
                      </a:lnTo>
                      <a:lnTo>
                        <a:pt x="57" y="414"/>
                      </a:lnTo>
                      <a:lnTo>
                        <a:pt x="56" y="409"/>
                      </a:lnTo>
                      <a:lnTo>
                        <a:pt x="57" y="403"/>
                      </a:lnTo>
                      <a:lnTo>
                        <a:pt x="67" y="373"/>
                      </a:lnTo>
                      <a:lnTo>
                        <a:pt x="76" y="342"/>
                      </a:lnTo>
                      <a:lnTo>
                        <a:pt x="93" y="232"/>
                      </a:lnTo>
                      <a:lnTo>
                        <a:pt x="94" y="187"/>
                      </a:lnTo>
                      <a:lnTo>
                        <a:pt x="90" y="132"/>
                      </a:lnTo>
                      <a:lnTo>
                        <a:pt x="83" y="89"/>
                      </a:lnTo>
                      <a:lnTo>
                        <a:pt x="78" y="73"/>
                      </a:lnTo>
                      <a:lnTo>
                        <a:pt x="58" y="27"/>
                      </a:lnTo>
                      <a:lnTo>
                        <a:pt x="52" y="19"/>
                      </a:lnTo>
                      <a:lnTo>
                        <a:pt x="50" y="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16"/>
                <p:cNvSpPr>
                  <a:spLocks/>
                </p:cNvSpPr>
                <p:nvPr/>
              </p:nvSpPr>
              <p:spPr bwMode="auto">
                <a:xfrm flipH="1">
                  <a:off x="5281613" y="4395788"/>
                  <a:ext cx="314325" cy="857250"/>
                </a:xfrm>
                <a:custGeom>
                  <a:avLst/>
                  <a:gdLst/>
                  <a:ahLst/>
                  <a:cxnLst>
                    <a:cxn ang="0">
                      <a:pos x="195" y="501"/>
                    </a:cxn>
                    <a:cxn ang="0">
                      <a:pos x="178" y="493"/>
                    </a:cxn>
                    <a:cxn ang="0">
                      <a:pos x="117" y="484"/>
                    </a:cxn>
                    <a:cxn ang="0">
                      <a:pos x="87" y="470"/>
                    </a:cxn>
                    <a:cxn ang="0">
                      <a:pos x="65" y="453"/>
                    </a:cxn>
                    <a:cxn ang="0">
                      <a:pos x="59" y="447"/>
                    </a:cxn>
                    <a:cxn ang="0">
                      <a:pos x="57" y="437"/>
                    </a:cxn>
                    <a:cxn ang="0">
                      <a:pos x="61" y="417"/>
                    </a:cxn>
                    <a:cxn ang="0">
                      <a:pos x="127" y="217"/>
                    </a:cxn>
                    <a:cxn ang="0">
                      <a:pos x="135" y="136"/>
                    </a:cxn>
                    <a:cxn ang="0">
                      <a:pos x="118" y="14"/>
                    </a:cxn>
                    <a:cxn ang="0">
                      <a:pos x="115" y="9"/>
                    </a:cxn>
                    <a:cxn ang="0">
                      <a:pos x="107" y="3"/>
                    </a:cxn>
                    <a:cxn ang="0">
                      <a:pos x="95" y="0"/>
                    </a:cxn>
                    <a:cxn ang="0">
                      <a:pos x="83" y="3"/>
                    </a:cxn>
                    <a:cxn ang="0">
                      <a:pos x="74" y="9"/>
                    </a:cxn>
                    <a:cxn ang="0">
                      <a:pos x="68" y="22"/>
                    </a:cxn>
                    <a:cxn ang="0">
                      <a:pos x="62" y="93"/>
                    </a:cxn>
                    <a:cxn ang="0">
                      <a:pos x="74" y="229"/>
                    </a:cxn>
                    <a:cxn ang="0">
                      <a:pos x="33" y="408"/>
                    </a:cxn>
                    <a:cxn ang="0">
                      <a:pos x="23" y="428"/>
                    </a:cxn>
                    <a:cxn ang="0">
                      <a:pos x="3" y="451"/>
                    </a:cxn>
                    <a:cxn ang="0">
                      <a:pos x="0" y="465"/>
                    </a:cxn>
                    <a:cxn ang="0">
                      <a:pos x="3" y="486"/>
                    </a:cxn>
                    <a:cxn ang="0">
                      <a:pos x="9" y="492"/>
                    </a:cxn>
                    <a:cxn ang="0">
                      <a:pos x="25" y="496"/>
                    </a:cxn>
                    <a:cxn ang="0">
                      <a:pos x="53" y="497"/>
                    </a:cxn>
                    <a:cxn ang="0">
                      <a:pos x="74" y="507"/>
                    </a:cxn>
                    <a:cxn ang="0">
                      <a:pos x="115" y="534"/>
                    </a:cxn>
                    <a:cxn ang="0">
                      <a:pos x="137" y="539"/>
                    </a:cxn>
                    <a:cxn ang="0">
                      <a:pos x="170" y="538"/>
                    </a:cxn>
                    <a:cxn ang="0">
                      <a:pos x="188" y="528"/>
                    </a:cxn>
                    <a:cxn ang="0">
                      <a:pos x="197" y="514"/>
                    </a:cxn>
                    <a:cxn ang="0">
                      <a:pos x="197" y="507"/>
                    </a:cxn>
                  </a:cxnLst>
                  <a:rect l="0" t="0" r="r" b="b"/>
                  <a:pathLst>
                    <a:path w="198" h="540">
                      <a:moveTo>
                        <a:pt x="197" y="507"/>
                      </a:moveTo>
                      <a:lnTo>
                        <a:pt x="195" y="501"/>
                      </a:lnTo>
                      <a:lnTo>
                        <a:pt x="189" y="497"/>
                      </a:lnTo>
                      <a:lnTo>
                        <a:pt x="178" y="493"/>
                      </a:lnTo>
                      <a:lnTo>
                        <a:pt x="124" y="486"/>
                      </a:lnTo>
                      <a:lnTo>
                        <a:pt x="117" y="484"/>
                      </a:lnTo>
                      <a:lnTo>
                        <a:pt x="105" y="480"/>
                      </a:lnTo>
                      <a:lnTo>
                        <a:pt x="87" y="470"/>
                      </a:lnTo>
                      <a:lnTo>
                        <a:pt x="76" y="461"/>
                      </a:lnTo>
                      <a:lnTo>
                        <a:pt x="65" y="453"/>
                      </a:lnTo>
                      <a:lnTo>
                        <a:pt x="62" y="451"/>
                      </a:lnTo>
                      <a:lnTo>
                        <a:pt x="59" y="447"/>
                      </a:lnTo>
                      <a:lnTo>
                        <a:pt x="58" y="443"/>
                      </a:lnTo>
                      <a:lnTo>
                        <a:pt x="57" y="437"/>
                      </a:lnTo>
                      <a:lnTo>
                        <a:pt x="58" y="431"/>
                      </a:lnTo>
                      <a:lnTo>
                        <a:pt x="61" y="417"/>
                      </a:lnTo>
                      <a:lnTo>
                        <a:pt x="121" y="241"/>
                      </a:lnTo>
                      <a:lnTo>
                        <a:pt x="127" y="217"/>
                      </a:lnTo>
                      <a:lnTo>
                        <a:pt x="133" y="176"/>
                      </a:lnTo>
                      <a:lnTo>
                        <a:pt x="135" y="136"/>
                      </a:lnTo>
                      <a:lnTo>
                        <a:pt x="120" y="22"/>
                      </a:lnTo>
                      <a:lnTo>
                        <a:pt x="118" y="14"/>
                      </a:lnTo>
                      <a:lnTo>
                        <a:pt x="117" y="11"/>
                      </a:lnTo>
                      <a:lnTo>
                        <a:pt x="115" y="9"/>
                      </a:lnTo>
                      <a:lnTo>
                        <a:pt x="111" y="5"/>
                      </a:lnTo>
                      <a:lnTo>
                        <a:pt x="107" y="3"/>
                      </a:lnTo>
                      <a:lnTo>
                        <a:pt x="101" y="1"/>
                      </a:lnTo>
                      <a:lnTo>
                        <a:pt x="95" y="0"/>
                      </a:lnTo>
                      <a:lnTo>
                        <a:pt x="89" y="1"/>
                      </a:lnTo>
                      <a:lnTo>
                        <a:pt x="83" y="3"/>
                      </a:lnTo>
                      <a:lnTo>
                        <a:pt x="78" y="5"/>
                      </a:lnTo>
                      <a:lnTo>
                        <a:pt x="74" y="9"/>
                      </a:lnTo>
                      <a:lnTo>
                        <a:pt x="71" y="14"/>
                      </a:lnTo>
                      <a:lnTo>
                        <a:pt x="68" y="22"/>
                      </a:lnTo>
                      <a:lnTo>
                        <a:pt x="63" y="50"/>
                      </a:lnTo>
                      <a:lnTo>
                        <a:pt x="62" y="93"/>
                      </a:lnTo>
                      <a:lnTo>
                        <a:pt x="75" y="198"/>
                      </a:lnTo>
                      <a:lnTo>
                        <a:pt x="74" y="229"/>
                      </a:lnTo>
                      <a:lnTo>
                        <a:pt x="57" y="317"/>
                      </a:lnTo>
                      <a:lnTo>
                        <a:pt x="33" y="408"/>
                      </a:lnTo>
                      <a:lnTo>
                        <a:pt x="30" y="416"/>
                      </a:lnTo>
                      <a:lnTo>
                        <a:pt x="23" y="428"/>
                      </a:lnTo>
                      <a:lnTo>
                        <a:pt x="6" y="446"/>
                      </a:lnTo>
                      <a:lnTo>
                        <a:pt x="3" y="451"/>
                      </a:lnTo>
                      <a:lnTo>
                        <a:pt x="1" y="455"/>
                      </a:lnTo>
                      <a:lnTo>
                        <a:pt x="0" y="465"/>
                      </a:lnTo>
                      <a:lnTo>
                        <a:pt x="0" y="476"/>
                      </a:lnTo>
                      <a:lnTo>
                        <a:pt x="3" y="486"/>
                      </a:lnTo>
                      <a:lnTo>
                        <a:pt x="6" y="489"/>
                      </a:lnTo>
                      <a:lnTo>
                        <a:pt x="9" y="492"/>
                      </a:lnTo>
                      <a:lnTo>
                        <a:pt x="13" y="495"/>
                      </a:lnTo>
                      <a:lnTo>
                        <a:pt x="25" y="496"/>
                      </a:lnTo>
                      <a:lnTo>
                        <a:pt x="46" y="496"/>
                      </a:lnTo>
                      <a:lnTo>
                        <a:pt x="53" y="497"/>
                      </a:lnTo>
                      <a:lnTo>
                        <a:pt x="60" y="499"/>
                      </a:lnTo>
                      <a:lnTo>
                        <a:pt x="74" y="507"/>
                      </a:lnTo>
                      <a:lnTo>
                        <a:pt x="102" y="527"/>
                      </a:lnTo>
                      <a:lnTo>
                        <a:pt x="115" y="534"/>
                      </a:lnTo>
                      <a:lnTo>
                        <a:pt x="122" y="536"/>
                      </a:lnTo>
                      <a:lnTo>
                        <a:pt x="137" y="539"/>
                      </a:lnTo>
                      <a:lnTo>
                        <a:pt x="159" y="540"/>
                      </a:lnTo>
                      <a:lnTo>
                        <a:pt x="170" y="538"/>
                      </a:lnTo>
                      <a:lnTo>
                        <a:pt x="180" y="534"/>
                      </a:lnTo>
                      <a:lnTo>
                        <a:pt x="188" y="528"/>
                      </a:lnTo>
                      <a:lnTo>
                        <a:pt x="195" y="517"/>
                      </a:lnTo>
                      <a:lnTo>
                        <a:pt x="197" y="514"/>
                      </a:lnTo>
                      <a:lnTo>
                        <a:pt x="198" y="509"/>
                      </a:lnTo>
                      <a:lnTo>
                        <a:pt x="197" y="50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17"/>
                <p:cNvSpPr>
                  <a:spLocks/>
                </p:cNvSpPr>
                <p:nvPr/>
              </p:nvSpPr>
              <p:spPr bwMode="auto">
                <a:xfrm flipH="1">
                  <a:off x="5216525" y="3435350"/>
                  <a:ext cx="525463" cy="423863"/>
                </a:xfrm>
                <a:custGeom>
                  <a:avLst/>
                  <a:gdLst/>
                  <a:ahLst/>
                  <a:cxnLst>
                    <a:cxn ang="0">
                      <a:pos x="321" y="151"/>
                    </a:cxn>
                    <a:cxn ang="0">
                      <a:pos x="311" y="147"/>
                    </a:cxn>
                    <a:cxn ang="0">
                      <a:pos x="273" y="147"/>
                    </a:cxn>
                    <a:cxn ang="0">
                      <a:pos x="260" y="146"/>
                    </a:cxn>
                    <a:cxn ang="0">
                      <a:pos x="250" y="140"/>
                    </a:cxn>
                    <a:cxn ang="0">
                      <a:pos x="244" y="134"/>
                    </a:cxn>
                    <a:cxn ang="0">
                      <a:pos x="242" y="126"/>
                    </a:cxn>
                    <a:cxn ang="0">
                      <a:pos x="206" y="68"/>
                    </a:cxn>
                    <a:cxn ang="0">
                      <a:pos x="159" y="24"/>
                    </a:cxn>
                    <a:cxn ang="0">
                      <a:pos x="109" y="0"/>
                    </a:cxn>
                    <a:cxn ang="0">
                      <a:pos x="76" y="2"/>
                    </a:cxn>
                    <a:cxn ang="0">
                      <a:pos x="44" y="15"/>
                    </a:cxn>
                    <a:cxn ang="0">
                      <a:pos x="26" y="29"/>
                    </a:cxn>
                    <a:cxn ang="0">
                      <a:pos x="8" y="58"/>
                    </a:cxn>
                    <a:cxn ang="0">
                      <a:pos x="1" y="85"/>
                    </a:cxn>
                    <a:cxn ang="0">
                      <a:pos x="2" y="122"/>
                    </a:cxn>
                    <a:cxn ang="0">
                      <a:pos x="15" y="165"/>
                    </a:cxn>
                    <a:cxn ang="0">
                      <a:pos x="42" y="206"/>
                    </a:cxn>
                    <a:cxn ang="0">
                      <a:pos x="115" y="256"/>
                    </a:cxn>
                    <a:cxn ang="0">
                      <a:pos x="138" y="264"/>
                    </a:cxn>
                    <a:cxn ang="0">
                      <a:pos x="185" y="263"/>
                    </a:cxn>
                    <a:cxn ang="0">
                      <a:pos x="205" y="255"/>
                    </a:cxn>
                    <a:cxn ang="0">
                      <a:pos x="228" y="235"/>
                    </a:cxn>
                    <a:cxn ang="0">
                      <a:pos x="243" y="202"/>
                    </a:cxn>
                    <a:cxn ang="0">
                      <a:pos x="250" y="176"/>
                    </a:cxn>
                    <a:cxn ang="0">
                      <a:pos x="258" y="173"/>
                    </a:cxn>
                    <a:cxn ang="0">
                      <a:pos x="286" y="180"/>
                    </a:cxn>
                    <a:cxn ang="0">
                      <a:pos x="310" y="189"/>
                    </a:cxn>
                    <a:cxn ang="0">
                      <a:pos x="317" y="190"/>
                    </a:cxn>
                    <a:cxn ang="0">
                      <a:pos x="325" y="184"/>
                    </a:cxn>
                    <a:cxn ang="0">
                      <a:pos x="331" y="172"/>
                    </a:cxn>
                    <a:cxn ang="0">
                      <a:pos x="331" y="167"/>
                    </a:cxn>
                    <a:cxn ang="0">
                      <a:pos x="329" y="159"/>
                    </a:cxn>
                  </a:cxnLst>
                  <a:rect l="0" t="0" r="r" b="b"/>
                  <a:pathLst>
                    <a:path w="331" h="267">
                      <a:moveTo>
                        <a:pt x="326" y="155"/>
                      </a:moveTo>
                      <a:lnTo>
                        <a:pt x="321" y="151"/>
                      </a:lnTo>
                      <a:lnTo>
                        <a:pt x="317" y="149"/>
                      </a:lnTo>
                      <a:lnTo>
                        <a:pt x="311" y="147"/>
                      </a:lnTo>
                      <a:lnTo>
                        <a:pt x="298" y="146"/>
                      </a:lnTo>
                      <a:lnTo>
                        <a:pt x="273" y="147"/>
                      </a:lnTo>
                      <a:lnTo>
                        <a:pt x="266" y="147"/>
                      </a:lnTo>
                      <a:lnTo>
                        <a:pt x="260" y="146"/>
                      </a:lnTo>
                      <a:lnTo>
                        <a:pt x="255" y="143"/>
                      </a:lnTo>
                      <a:lnTo>
                        <a:pt x="250" y="140"/>
                      </a:lnTo>
                      <a:lnTo>
                        <a:pt x="245" y="136"/>
                      </a:lnTo>
                      <a:lnTo>
                        <a:pt x="244" y="134"/>
                      </a:lnTo>
                      <a:lnTo>
                        <a:pt x="243" y="132"/>
                      </a:lnTo>
                      <a:lnTo>
                        <a:pt x="242" y="126"/>
                      </a:lnTo>
                      <a:lnTo>
                        <a:pt x="239" y="115"/>
                      </a:lnTo>
                      <a:lnTo>
                        <a:pt x="206" y="68"/>
                      </a:lnTo>
                      <a:lnTo>
                        <a:pt x="183" y="44"/>
                      </a:lnTo>
                      <a:lnTo>
                        <a:pt x="159" y="24"/>
                      </a:lnTo>
                      <a:lnTo>
                        <a:pt x="128" y="6"/>
                      </a:lnTo>
                      <a:lnTo>
                        <a:pt x="109" y="0"/>
                      </a:lnTo>
                      <a:lnTo>
                        <a:pt x="98" y="0"/>
                      </a:lnTo>
                      <a:lnTo>
                        <a:pt x="76" y="2"/>
                      </a:lnTo>
                      <a:lnTo>
                        <a:pt x="65" y="6"/>
                      </a:lnTo>
                      <a:lnTo>
                        <a:pt x="44" y="15"/>
                      </a:lnTo>
                      <a:lnTo>
                        <a:pt x="35" y="21"/>
                      </a:lnTo>
                      <a:lnTo>
                        <a:pt x="26" y="29"/>
                      </a:lnTo>
                      <a:lnTo>
                        <a:pt x="18" y="39"/>
                      </a:lnTo>
                      <a:lnTo>
                        <a:pt x="8" y="58"/>
                      </a:lnTo>
                      <a:lnTo>
                        <a:pt x="3" y="71"/>
                      </a:lnTo>
                      <a:lnTo>
                        <a:pt x="1" y="85"/>
                      </a:lnTo>
                      <a:lnTo>
                        <a:pt x="0" y="99"/>
                      </a:lnTo>
                      <a:lnTo>
                        <a:pt x="2" y="122"/>
                      </a:lnTo>
                      <a:lnTo>
                        <a:pt x="6" y="136"/>
                      </a:lnTo>
                      <a:lnTo>
                        <a:pt x="15" y="165"/>
                      </a:lnTo>
                      <a:lnTo>
                        <a:pt x="26" y="186"/>
                      </a:lnTo>
                      <a:lnTo>
                        <a:pt x="42" y="206"/>
                      </a:lnTo>
                      <a:lnTo>
                        <a:pt x="78" y="236"/>
                      </a:lnTo>
                      <a:lnTo>
                        <a:pt x="115" y="256"/>
                      </a:lnTo>
                      <a:lnTo>
                        <a:pt x="123" y="259"/>
                      </a:lnTo>
                      <a:lnTo>
                        <a:pt x="138" y="264"/>
                      </a:lnTo>
                      <a:lnTo>
                        <a:pt x="159" y="267"/>
                      </a:lnTo>
                      <a:lnTo>
                        <a:pt x="185" y="263"/>
                      </a:lnTo>
                      <a:lnTo>
                        <a:pt x="196" y="260"/>
                      </a:lnTo>
                      <a:lnTo>
                        <a:pt x="205" y="255"/>
                      </a:lnTo>
                      <a:lnTo>
                        <a:pt x="214" y="249"/>
                      </a:lnTo>
                      <a:lnTo>
                        <a:pt x="228" y="235"/>
                      </a:lnTo>
                      <a:lnTo>
                        <a:pt x="233" y="227"/>
                      </a:lnTo>
                      <a:lnTo>
                        <a:pt x="243" y="202"/>
                      </a:lnTo>
                      <a:lnTo>
                        <a:pt x="249" y="179"/>
                      </a:lnTo>
                      <a:lnTo>
                        <a:pt x="250" y="176"/>
                      </a:lnTo>
                      <a:lnTo>
                        <a:pt x="252" y="175"/>
                      </a:lnTo>
                      <a:lnTo>
                        <a:pt x="258" y="173"/>
                      </a:lnTo>
                      <a:lnTo>
                        <a:pt x="265" y="174"/>
                      </a:lnTo>
                      <a:lnTo>
                        <a:pt x="286" y="180"/>
                      </a:lnTo>
                      <a:lnTo>
                        <a:pt x="305" y="188"/>
                      </a:lnTo>
                      <a:lnTo>
                        <a:pt x="310" y="189"/>
                      </a:lnTo>
                      <a:lnTo>
                        <a:pt x="314" y="190"/>
                      </a:lnTo>
                      <a:lnTo>
                        <a:pt x="317" y="190"/>
                      </a:lnTo>
                      <a:lnTo>
                        <a:pt x="320" y="189"/>
                      </a:lnTo>
                      <a:lnTo>
                        <a:pt x="325" y="184"/>
                      </a:lnTo>
                      <a:lnTo>
                        <a:pt x="327" y="181"/>
                      </a:lnTo>
                      <a:lnTo>
                        <a:pt x="331" y="172"/>
                      </a:lnTo>
                      <a:lnTo>
                        <a:pt x="331" y="169"/>
                      </a:lnTo>
                      <a:lnTo>
                        <a:pt x="331" y="167"/>
                      </a:lnTo>
                      <a:lnTo>
                        <a:pt x="331" y="164"/>
                      </a:lnTo>
                      <a:lnTo>
                        <a:pt x="329" y="159"/>
                      </a:lnTo>
                      <a:lnTo>
                        <a:pt x="326" y="15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18"/>
                <p:cNvSpPr>
                  <a:spLocks/>
                </p:cNvSpPr>
                <p:nvPr/>
              </p:nvSpPr>
              <p:spPr bwMode="auto">
                <a:xfrm flipH="1">
                  <a:off x="5461000" y="3890963"/>
                  <a:ext cx="773113" cy="454025"/>
                </a:xfrm>
                <a:custGeom>
                  <a:avLst/>
                  <a:gdLst/>
                  <a:ahLst/>
                  <a:cxnLst>
                    <a:cxn ang="0">
                      <a:pos x="241" y="52"/>
                    </a:cxn>
                    <a:cxn ang="0">
                      <a:pos x="311" y="38"/>
                    </a:cxn>
                    <a:cxn ang="0">
                      <a:pos x="390" y="58"/>
                    </a:cxn>
                    <a:cxn ang="0">
                      <a:pos x="452" y="88"/>
                    </a:cxn>
                    <a:cxn ang="0">
                      <a:pos x="480" y="81"/>
                    </a:cxn>
                    <a:cxn ang="0">
                      <a:pos x="487" y="65"/>
                    </a:cxn>
                    <a:cxn ang="0">
                      <a:pos x="483" y="37"/>
                    </a:cxn>
                    <a:cxn ang="0">
                      <a:pos x="465" y="21"/>
                    </a:cxn>
                    <a:cxn ang="0">
                      <a:pos x="358" y="0"/>
                    </a:cxn>
                    <a:cxn ang="0">
                      <a:pos x="255" y="12"/>
                    </a:cxn>
                    <a:cxn ang="0">
                      <a:pos x="140" y="75"/>
                    </a:cxn>
                    <a:cxn ang="0">
                      <a:pos x="94" y="146"/>
                    </a:cxn>
                    <a:cxn ang="0">
                      <a:pos x="79" y="169"/>
                    </a:cxn>
                    <a:cxn ang="0">
                      <a:pos x="64" y="176"/>
                    </a:cxn>
                    <a:cxn ang="0">
                      <a:pos x="28" y="180"/>
                    </a:cxn>
                    <a:cxn ang="0">
                      <a:pos x="6" y="198"/>
                    </a:cxn>
                    <a:cxn ang="0">
                      <a:pos x="0" y="213"/>
                    </a:cxn>
                    <a:cxn ang="0">
                      <a:pos x="7" y="235"/>
                    </a:cxn>
                    <a:cxn ang="0">
                      <a:pos x="19" y="241"/>
                    </a:cxn>
                    <a:cxn ang="0">
                      <a:pos x="32" y="241"/>
                    </a:cxn>
                    <a:cxn ang="0">
                      <a:pos x="40" y="234"/>
                    </a:cxn>
                    <a:cxn ang="0">
                      <a:pos x="38" y="229"/>
                    </a:cxn>
                    <a:cxn ang="0">
                      <a:pos x="27" y="225"/>
                    </a:cxn>
                    <a:cxn ang="0">
                      <a:pos x="29" y="221"/>
                    </a:cxn>
                    <a:cxn ang="0">
                      <a:pos x="52" y="207"/>
                    </a:cxn>
                    <a:cxn ang="0">
                      <a:pos x="57" y="208"/>
                    </a:cxn>
                    <a:cxn ang="0">
                      <a:pos x="55" y="229"/>
                    </a:cxn>
                    <a:cxn ang="0">
                      <a:pos x="54" y="274"/>
                    </a:cxn>
                    <a:cxn ang="0">
                      <a:pos x="64" y="284"/>
                    </a:cxn>
                    <a:cxn ang="0">
                      <a:pos x="83" y="285"/>
                    </a:cxn>
                    <a:cxn ang="0">
                      <a:pos x="88" y="281"/>
                    </a:cxn>
                    <a:cxn ang="0">
                      <a:pos x="77" y="240"/>
                    </a:cxn>
                    <a:cxn ang="0">
                      <a:pos x="80" y="225"/>
                    </a:cxn>
                    <a:cxn ang="0">
                      <a:pos x="89" y="223"/>
                    </a:cxn>
                    <a:cxn ang="0">
                      <a:pos x="112" y="236"/>
                    </a:cxn>
                    <a:cxn ang="0">
                      <a:pos x="127" y="255"/>
                    </a:cxn>
                    <a:cxn ang="0">
                      <a:pos x="132" y="255"/>
                    </a:cxn>
                    <a:cxn ang="0">
                      <a:pos x="138" y="246"/>
                    </a:cxn>
                    <a:cxn ang="0">
                      <a:pos x="141" y="220"/>
                    </a:cxn>
                    <a:cxn ang="0">
                      <a:pos x="135" y="211"/>
                    </a:cxn>
                    <a:cxn ang="0">
                      <a:pos x="116" y="203"/>
                    </a:cxn>
                    <a:cxn ang="0">
                      <a:pos x="110" y="190"/>
                    </a:cxn>
                    <a:cxn ang="0">
                      <a:pos x="119" y="160"/>
                    </a:cxn>
                    <a:cxn ang="0">
                      <a:pos x="178" y="84"/>
                    </a:cxn>
                  </a:cxnLst>
                  <a:rect l="0" t="0" r="r" b="b"/>
                  <a:pathLst>
                    <a:path w="487" h="286">
                      <a:moveTo>
                        <a:pt x="178" y="84"/>
                      </a:moveTo>
                      <a:lnTo>
                        <a:pt x="213" y="63"/>
                      </a:lnTo>
                      <a:lnTo>
                        <a:pt x="241" y="52"/>
                      </a:lnTo>
                      <a:lnTo>
                        <a:pt x="261" y="45"/>
                      </a:lnTo>
                      <a:lnTo>
                        <a:pt x="291" y="40"/>
                      </a:lnTo>
                      <a:lnTo>
                        <a:pt x="311" y="38"/>
                      </a:lnTo>
                      <a:lnTo>
                        <a:pt x="339" y="40"/>
                      </a:lnTo>
                      <a:lnTo>
                        <a:pt x="374" y="50"/>
                      </a:lnTo>
                      <a:lnTo>
                        <a:pt x="390" y="58"/>
                      </a:lnTo>
                      <a:lnTo>
                        <a:pt x="417" y="79"/>
                      </a:lnTo>
                      <a:lnTo>
                        <a:pt x="431" y="85"/>
                      </a:lnTo>
                      <a:lnTo>
                        <a:pt x="452" y="88"/>
                      </a:lnTo>
                      <a:lnTo>
                        <a:pt x="465" y="87"/>
                      </a:lnTo>
                      <a:lnTo>
                        <a:pt x="471" y="85"/>
                      </a:lnTo>
                      <a:lnTo>
                        <a:pt x="480" y="81"/>
                      </a:lnTo>
                      <a:lnTo>
                        <a:pt x="483" y="78"/>
                      </a:lnTo>
                      <a:lnTo>
                        <a:pt x="485" y="74"/>
                      </a:lnTo>
                      <a:lnTo>
                        <a:pt x="487" y="65"/>
                      </a:lnTo>
                      <a:lnTo>
                        <a:pt x="487" y="55"/>
                      </a:lnTo>
                      <a:lnTo>
                        <a:pt x="484" y="40"/>
                      </a:lnTo>
                      <a:lnTo>
                        <a:pt x="483" y="37"/>
                      </a:lnTo>
                      <a:lnTo>
                        <a:pt x="481" y="31"/>
                      </a:lnTo>
                      <a:lnTo>
                        <a:pt x="475" y="26"/>
                      </a:lnTo>
                      <a:lnTo>
                        <a:pt x="465" y="21"/>
                      </a:lnTo>
                      <a:lnTo>
                        <a:pt x="444" y="13"/>
                      </a:lnTo>
                      <a:lnTo>
                        <a:pt x="407" y="6"/>
                      </a:lnTo>
                      <a:lnTo>
                        <a:pt x="358" y="0"/>
                      </a:lnTo>
                      <a:lnTo>
                        <a:pt x="315" y="0"/>
                      </a:lnTo>
                      <a:lnTo>
                        <a:pt x="286" y="4"/>
                      </a:lnTo>
                      <a:lnTo>
                        <a:pt x="255" y="12"/>
                      </a:lnTo>
                      <a:lnTo>
                        <a:pt x="190" y="37"/>
                      </a:lnTo>
                      <a:lnTo>
                        <a:pt x="164" y="53"/>
                      </a:lnTo>
                      <a:lnTo>
                        <a:pt x="140" y="75"/>
                      </a:lnTo>
                      <a:lnTo>
                        <a:pt x="115" y="105"/>
                      </a:lnTo>
                      <a:lnTo>
                        <a:pt x="97" y="138"/>
                      </a:lnTo>
                      <a:lnTo>
                        <a:pt x="94" y="146"/>
                      </a:lnTo>
                      <a:lnTo>
                        <a:pt x="87" y="158"/>
                      </a:lnTo>
                      <a:lnTo>
                        <a:pt x="81" y="166"/>
                      </a:lnTo>
                      <a:lnTo>
                        <a:pt x="79" y="169"/>
                      </a:lnTo>
                      <a:lnTo>
                        <a:pt x="70" y="174"/>
                      </a:lnTo>
                      <a:lnTo>
                        <a:pt x="67" y="175"/>
                      </a:lnTo>
                      <a:lnTo>
                        <a:pt x="64" y="176"/>
                      </a:lnTo>
                      <a:lnTo>
                        <a:pt x="60" y="177"/>
                      </a:lnTo>
                      <a:lnTo>
                        <a:pt x="32" y="179"/>
                      </a:lnTo>
                      <a:lnTo>
                        <a:pt x="28" y="180"/>
                      </a:lnTo>
                      <a:lnTo>
                        <a:pt x="24" y="182"/>
                      </a:lnTo>
                      <a:lnTo>
                        <a:pt x="12" y="191"/>
                      </a:lnTo>
                      <a:lnTo>
                        <a:pt x="6" y="198"/>
                      </a:lnTo>
                      <a:lnTo>
                        <a:pt x="4" y="201"/>
                      </a:lnTo>
                      <a:lnTo>
                        <a:pt x="2" y="205"/>
                      </a:lnTo>
                      <a:lnTo>
                        <a:pt x="0" y="213"/>
                      </a:lnTo>
                      <a:lnTo>
                        <a:pt x="1" y="221"/>
                      </a:lnTo>
                      <a:lnTo>
                        <a:pt x="5" y="232"/>
                      </a:lnTo>
                      <a:lnTo>
                        <a:pt x="7" y="235"/>
                      </a:lnTo>
                      <a:lnTo>
                        <a:pt x="10" y="237"/>
                      </a:lnTo>
                      <a:lnTo>
                        <a:pt x="12" y="239"/>
                      </a:lnTo>
                      <a:lnTo>
                        <a:pt x="19" y="241"/>
                      </a:lnTo>
                      <a:lnTo>
                        <a:pt x="25" y="242"/>
                      </a:lnTo>
                      <a:lnTo>
                        <a:pt x="31" y="242"/>
                      </a:lnTo>
                      <a:lnTo>
                        <a:pt x="32" y="241"/>
                      </a:lnTo>
                      <a:lnTo>
                        <a:pt x="35" y="240"/>
                      </a:lnTo>
                      <a:lnTo>
                        <a:pt x="38" y="237"/>
                      </a:lnTo>
                      <a:lnTo>
                        <a:pt x="40" y="234"/>
                      </a:lnTo>
                      <a:lnTo>
                        <a:pt x="40" y="232"/>
                      </a:lnTo>
                      <a:lnTo>
                        <a:pt x="40" y="231"/>
                      </a:lnTo>
                      <a:lnTo>
                        <a:pt x="38" y="229"/>
                      </a:lnTo>
                      <a:lnTo>
                        <a:pt x="29" y="227"/>
                      </a:lnTo>
                      <a:lnTo>
                        <a:pt x="27" y="226"/>
                      </a:lnTo>
                      <a:lnTo>
                        <a:pt x="27" y="225"/>
                      </a:lnTo>
                      <a:lnTo>
                        <a:pt x="27" y="224"/>
                      </a:lnTo>
                      <a:lnTo>
                        <a:pt x="27" y="223"/>
                      </a:lnTo>
                      <a:lnTo>
                        <a:pt x="29" y="221"/>
                      </a:lnTo>
                      <a:lnTo>
                        <a:pt x="34" y="216"/>
                      </a:lnTo>
                      <a:lnTo>
                        <a:pt x="39" y="212"/>
                      </a:lnTo>
                      <a:lnTo>
                        <a:pt x="52" y="207"/>
                      </a:lnTo>
                      <a:lnTo>
                        <a:pt x="54" y="207"/>
                      </a:lnTo>
                      <a:lnTo>
                        <a:pt x="55" y="208"/>
                      </a:lnTo>
                      <a:lnTo>
                        <a:pt x="57" y="208"/>
                      </a:lnTo>
                      <a:lnTo>
                        <a:pt x="57" y="210"/>
                      </a:lnTo>
                      <a:lnTo>
                        <a:pt x="57" y="214"/>
                      </a:lnTo>
                      <a:lnTo>
                        <a:pt x="55" y="229"/>
                      </a:lnTo>
                      <a:lnTo>
                        <a:pt x="50" y="257"/>
                      </a:lnTo>
                      <a:lnTo>
                        <a:pt x="50" y="261"/>
                      </a:lnTo>
                      <a:lnTo>
                        <a:pt x="54" y="274"/>
                      </a:lnTo>
                      <a:lnTo>
                        <a:pt x="57" y="279"/>
                      </a:lnTo>
                      <a:lnTo>
                        <a:pt x="59" y="282"/>
                      </a:lnTo>
                      <a:lnTo>
                        <a:pt x="64" y="284"/>
                      </a:lnTo>
                      <a:lnTo>
                        <a:pt x="67" y="285"/>
                      </a:lnTo>
                      <a:lnTo>
                        <a:pt x="79" y="286"/>
                      </a:lnTo>
                      <a:lnTo>
                        <a:pt x="83" y="285"/>
                      </a:lnTo>
                      <a:lnTo>
                        <a:pt x="85" y="284"/>
                      </a:lnTo>
                      <a:lnTo>
                        <a:pt x="87" y="283"/>
                      </a:lnTo>
                      <a:lnTo>
                        <a:pt x="88" y="281"/>
                      </a:lnTo>
                      <a:lnTo>
                        <a:pt x="89" y="279"/>
                      </a:lnTo>
                      <a:lnTo>
                        <a:pt x="88" y="277"/>
                      </a:lnTo>
                      <a:lnTo>
                        <a:pt x="77" y="240"/>
                      </a:lnTo>
                      <a:lnTo>
                        <a:pt x="76" y="234"/>
                      </a:lnTo>
                      <a:lnTo>
                        <a:pt x="78" y="229"/>
                      </a:lnTo>
                      <a:lnTo>
                        <a:pt x="80" y="225"/>
                      </a:lnTo>
                      <a:lnTo>
                        <a:pt x="85" y="223"/>
                      </a:lnTo>
                      <a:lnTo>
                        <a:pt x="86" y="223"/>
                      </a:lnTo>
                      <a:lnTo>
                        <a:pt x="89" y="223"/>
                      </a:lnTo>
                      <a:lnTo>
                        <a:pt x="94" y="224"/>
                      </a:lnTo>
                      <a:lnTo>
                        <a:pt x="107" y="232"/>
                      </a:lnTo>
                      <a:lnTo>
                        <a:pt x="112" y="236"/>
                      </a:lnTo>
                      <a:lnTo>
                        <a:pt x="117" y="241"/>
                      </a:lnTo>
                      <a:lnTo>
                        <a:pt x="125" y="253"/>
                      </a:lnTo>
                      <a:lnTo>
                        <a:pt x="127" y="255"/>
                      </a:lnTo>
                      <a:lnTo>
                        <a:pt x="129" y="256"/>
                      </a:lnTo>
                      <a:lnTo>
                        <a:pt x="130" y="256"/>
                      </a:lnTo>
                      <a:lnTo>
                        <a:pt x="132" y="255"/>
                      </a:lnTo>
                      <a:lnTo>
                        <a:pt x="134" y="253"/>
                      </a:lnTo>
                      <a:lnTo>
                        <a:pt x="135" y="251"/>
                      </a:lnTo>
                      <a:lnTo>
                        <a:pt x="138" y="246"/>
                      </a:lnTo>
                      <a:lnTo>
                        <a:pt x="141" y="238"/>
                      </a:lnTo>
                      <a:lnTo>
                        <a:pt x="142" y="227"/>
                      </a:lnTo>
                      <a:lnTo>
                        <a:pt x="141" y="220"/>
                      </a:lnTo>
                      <a:lnTo>
                        <a:pt x="140" y="214"/>
                      </a:lnTo>
                      <a:lnTo>
                        <a:pt x="138" y="213"/>
                      </a:lnTo>
                      <a:lnTo>
                        <a:pt x="135" y="211"/>
                      </a:lnTo>
                      <a:lnTo>
                        <a:pt x="121" y="207"/>
                      </a:lnTo>
                      <a:lnTo>
                        <a:pt x="119" y="205"/>
                      </a:lnTo>
                      <a:lnTo>
                        <a:pt x="116" y="203"/>
                      </a:lnTo>
                      <a:lnTo>
                        <a:pt x="113" y="200"/>
                      </a:lnTo>
                      <a:lnTo>
                        <a:pt x="111" y="195"/>
                      </a:lnTo>
                      <a:lnTo>
                        <a:pt x="110" y="190"/>
                      </a:lnTo>
                      <a:lnTo>
                        <a:pt x="111" y="184"/>
                      </a:lnTo>
                      <a:lnTo>
                        <a:pt x="113" y="177"/>
                      </a:lnTo>
                      <a:lnTo>
                        <a:pt x="119" y="160"/>
                      </a:lnTo>
                      <a:lnTo>
                        <a:pt x="141" y="120"/>
                      </a:lnTo>
                      <a:lnTo>
                        <a:pt x="156" y="102"/>
                      </a:lnTo>
                      <a:lnTo>
                        <a:pt x="178" y="8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19"/>
                <p:cNvSpPr>
                  <a:spLocks/>
                </p:cNvSpPr>
                <p:nvPr/>
              </p:nvSpPr>
              <p:spPr bwMode="auto">
                <a:xfrm flipH="1">
                  <a:off x="5027612" y="4343400"/>
                  <a:ext cx="84138" cy="209550"/>
                </a:xfrm>
                <a:custGeom>
                  <a:avLst/>
                  <a:gdLst/>
                  <a:ahLst/>
                  <a:cxnLst>
                    <a:cxn ang="0">
                      <a:pos x="53" y="113"/>
                    </a:cxn>
                    <a:cxn ang="0">
                      <a:pos x="53" y="102"/>
                    </a:cxn>
                    <a:cxn ang="0">
                      <a:pos x="50" y="89"/>
                    </a:cxn>
                    <a:cxn ang="0">
                      <a:pos x="47" y="81"/>
                    </a:cxn>
                    <a:cxn ang="0">
                      <a:pos x="32" y="23"/>
                    </a:cxn>
                    <a:cxn ang="0">
                      <a:pos x="25" y="4"/>
                    </a:cxn>
                    <a:cxn ang="0">
                      <a:pos x="23" y="1"/>
                    </a:cxn>
                    <a:cxn ang="0">
                      <a:pos x="20" y="0"/>
                    </a:cxn>
                    <a:cxn ang="0">
                      <a:pos x="19" y="0"/>
                    </a:cxn>
                    <a:cxn ang="0">
                      <a:pos x="16" y="2"/>
                    </a:cxn>
                    <a:cxn ang="0">
                      <a:pos x="13" y="5"/>
                    </a:cxn>
                    <a:cxn ang="0">
                      <a:pos x="7" y="15"/>
                    </a:cxn>
                    <a:cxn ang="0">
                      <a:pos x="1" y="21"/>
                    </a:cxn>
                    <a:cxn ang="0">
                      <a:pos x="0" y="23"/>
                    </a:cxn>
                    <a:cxn ang="0">
                      <a:pos x="0" y="28"/>
                    </a:cxn>
                    <a:cxn ang="0">
                      <a:pos x="20" y="122"/>
                    </a:cxn>
                    <a:cxn ang="0">
                      <a:pos x="23" y="127"/>
                    </a:cxn>
                    <a:cxn ang="0">
                      <a:pos x="25" y="130"/>
                    </a:cxn>
                    <a:cxn ang="0">
                      <a:pos x="26" y="131"/>
                    </a:cxn>
                    <a:cxn ang="0">
                      <a:pos x="28" y="132"/>
                    </a:cxn>
                    <a:cxn ang="0">
                      <a:pos x="30" y="132"/>
                    </a:cxn>
                    <a:cxn ang="0">
                      <a:pos x="34" y="131"/>
                    </a:cxn>
                    <a:cxn ang="0">
                      <a:pos x="41" y="128"/>
                    </a:cxn>
                    <a:cxn ang="0">
                      <a:pos x="46" y="125"/>
                    </a:cxn>
                    <a:cxn ang="0">
                      <a:pos x="49" y="122"/>
                    </a:cxn>
                    <a:cxn ang="0">
                      <a:pos x="51" y="118"/>
                    </a:cxn>
                    <a:cxn ang="0">
                      <a:pos x="53" y="113"/>
                    </a:cxn>
                  </a:cxnLst>
                  <a:rect l="0" t="0" r="r" b="b"/>
                  <a:pathLst>
                    <a:path w="53" h="132">
                      <a:moveTo>
                        <a:pt x="53" y="113"/>
                      </a:moveTo>
                      <a:lnTo>
                        <a:pt x="53" y="102"/>
                      </a:lnTo>
                      <a:lnTo>
                        <a:pt x="50" y="89"/>
                      </a:lnTo>
                      <a:lnTo>
                        <a:pt x="47" y="81"/>
                      </a:lnTo>
                      <a:lnTo>
                        <a:pt x="32" y="23"/>
                      </a:lnTo>
                      <a:lnTo>
                        <a:pt x="25" y="4"/>
                      </a:lnTo>
                      <a:lnTo>
                        <a:pt x="23" y="1"/>
                      </a:lnTo>
                      <a:lnTo>
                        <a:pt x="20" y="0"/>
                      </a:lnTo>
                      <a:lnTo>
                        <a:pt x="19" y="0"/>
                      </a:lnTo>
                      <a:lnTo>
                        <a:pt x="16" y="2"/>
                      </a:lnTo>
                      <a:lnTo>
                        <a:pt x="13" y="5"/>
                      </a:lnTo>
                      <a:lnTo>
                        <a:pt x="7" y="15"/>
                      </a:lnTo>
                      <a:lnTo>
                        <a:pt x="1" y="21"/>
                      </a:lnTo>
                      <a:lnTo>
                        <a:pt x="0" y="23"/>
                      </a:lnTo>
                      <a:lnTo>
                        <a:pt x="0" y="28"/>
                      </a:lnTo>
                      <a:lnTo>
                        <a:pt x="20" y="122"/>
                      </a:lnTo>
                      <a:lnTo>
                        <a:pt x="23" y="127"/>
                      </a:lnTo>
                      <a:lnTo>
                        <a:pt x="25" y="130"/>
                      </a:lnTo>
                      <a:lnTo>
                        <a:pt x="26" y="131"/>
                      </a:lnTo>
                      <a:lnTo>
                        <a:pt x="28" y="132"/>
                      </a:lnTo>
                      <a:lnTo>
                        <a:pt x="30" y="132"/>
                      </a:lnTo>
                      <a:lnTo>
                        <a:pt x="34" y="131"/>
                      </a:lnTo>
                      <a:lnTo>
                        <a:pt x="41" y="128"/>
                      </a:lnTo>
                      <a:lnTo>
                        <a:pt x="46" y="125"/>
                      </a:lnTo>
                      <a:lnTo>
                        <a:pt x="49" y="122"/>
                      </a:lnTo>
                      <a:lnTo>
                        <a:pt x="51" y="118"/>
                      </a:lnTo>
                      <a:lnTo>
                        <a:pt x="53" y="113"/>
                      </a:lnTo>
                      <a:close/>
                    </a:path>
                  </a:pathLst>
                </a:custGeom>
                <a:solidFill>
                  <a:srgbClr val="F0DE9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20"/>
                <p:cNvSpPr>
                  <a:spLocks/>
                </p:cNvSpPr>
                <p:nvPr/>
              </p:nvSpPr>
              <p:spPr bwMode="auto">
                <a:xfrm flipH="1">
                  <a:off x="5037137" y="4187825"/>
                  <a:ext cx="766763" cy="387350"/>
                </a:xfrm>
                <a:custGeom>
                  <a:avLst/>
                  <a:gdLst/>
                  <a:ahLst/>
                  <a:cxnLst>
                    <a:cxn ang="0">
                      <a:pos x="395" y="16"/>
                    </a:cxn>
                    <a:cxn ang="0">
                      <a:pos x="408" y="32"/>
                    </a:cxn>
                    <a:cxn ang="0">
                      <a:pos x="412" y="52"/>
                    </a:cxn>
                    <a:cxn ang="0">
                      <a:pos x="404" y="66"/>
                    </a:cxn>
                    <a:cxn ang="0">
                      <a:pos x="373" y="91"/>
                    </a:cxn>
                    <a:cxn ang="0">
                      <a:pos x="293" y="111"/>
                    </a:cxn>
                    <a:cxn ang="0">
                      <a:pos x="264" y="104"/>
                    </a:cxn>
                    <a:cxn ang="0">
                      <a:pos x="258" y="103"/>
                    </a:cxn>
                    <a:cxn ang="0">
                      <a:pos x="256" y="98"/>
                    </a:cxn>
                    <a:cxn ang="0">
                      <a:pos x="247" y="81"/>
                    </a:cxn>
                    <a:cxn ang="0">
                      <a:pos x="231" y="75"/>
                    </a:cxn>
                    <a:cxn ang="0">
                      <a:pos x="214" y="76"/>
                    </a:cxn>
                    <a:cxn ang="0">
                      <a:pos x="202" y="87"/>
                    </a:cxn>
                    <a:cxn ang="0">
                      <a:pos x="194" y="92"/>
                    </a:cxn>
                    <a:cxn ang="0">
                      <a:pos x="188" y="89"/>
                    </a:cxn>
                    <a:cxn ang="0">
                      <a:pos x="177" y="45"/>
                    </a:cxn>
                    <a:cxn ang="0">
                      <a:pos x="117" y="1"/>
                    </a:cxn>
                    <a:cxn ang="0">
                      <a:pos x="98" y="3"/>
                    </a:cxn>
                    <a:cxn ang="0">
                      <a:pos x="54" y="17"/>
                    </a:cxn>
                    <a:cxn ang="0">
                      <a:pos x="17" y="66"/>
                    </a:cxn>
                    <a:cxn ang="0">
                      <a:pos x="2" y="119"/>
                    </a:cxn>
                    <a:cxn ang="0">
                      <a:pos x="0" y="139"/>
                    </a:cxn>
                    <a:cxn ang="0">
                      <a:pos x="6" y="154"/>
                    </a:cxn>
                    <a:cxn ang="0">
                      <a:pos x="81" y="225"/>
                    </a:cxn>
                    <a:cxn ang="0">
                      <a:pos x="144" y="244"/>
                    </a:cxn>
                    <a:cxn ang="0">
                      <a:pos x="176" y="235"/>
                    </a:cxn>
                    <a:cxn ang="0">
                      <a:pos x="183" y="223"/>
                    </a:cxn>
                    <a:cxn ang="0">
                      <a:pos x="187" y="221"/>
                    </a:cxn>
                    <a:cxn ang="0">
                      <a:pos x="199" y="227"/>
                    </a:cxn>
                    <a:cxn ang="0">
                      <a:pos x="237" y="217"/>
                    </a:cxn>
                    <a:cxn ang="0">
                      <a:pos x="247" y="202"/>
                    </a:cxn>
                    <a:cxn ang="0">
                      <a:pos x="248" y="193"/>
                    </a:cxn>
                    <a:cxn ang="0">
                      <a:pos x="268" y="198"/>
                    </a:cxn>
                    <a:cxn ang="0">
                      <a:pos x="296" y="196"/>
                    </a:cxn>
                    <a:cxn ang="0">
                      <a:pos x="297" y="204"/>
                    </a:cxn>
                    <a:cxn ang="0">
                      <a:pos x="299" y="223"/>
                    </a:cxn>
                    <a:cxn ang="0">
                      <a:pos x="307" y="229"/>
                    </a:cxn>
                    <a:cxn ang="0">
                      <a:pos x="341" y="232"/>
                    </a:cxn>
                    <a:cxn ang="0">
                      <a:pos x="401" y="201"/>
                    </a:cxn>
                    <a:cxn ang="0">
                      <a:pos x="414" y="185"/>
                    </a:cxn>
                    <a:cxn ang="0">
                      <a:pos x="427" y="136"/>
                    </a:cxn>
                    <a:cxn ang="0">
                      <a:pos x="440" y="128"/>
                    </a:cxn>
                    <a:cxn ang="0">
                      <a:pos x="475" y="104"/>
                    </a:cxn>
                    <a:cxn ang="0">
                      <a:pos x="482" y="90"/>
                    </a:cxn>
                    <a:cxn ang="0">
                      <a:pos x="483" y="51"/>
                    </a:cxn>
                    <a:cxn ang="0">
                      <a:pos x="475" y="42"/>
                    </a:cxn>
                    <a:cxn ang="0">
                      <a:pos x="456" y="22"/>
                    </a:cxn>
                    <a:cxn ang="0">
                      <a:pos x="446" y="21"/>
                    </a:cxn>
                    <a:cxn ang="0">
                      <a:pos x="439" y="23"/>
                    </a:cxn>
                    <a:cxn ang="0">
                      <a:pos x="440" y="27"/>
                    </a:cxn>
                    <a:cxn ang="0">
                      <a:pos x="444" y="35"/>
                    </a:cxn>
                    <a:cxn ang="0">
                      <a:pos x="443" y="46"/>
                    </a:cxn>
                    <a:cxn ang="0">
                      <a:pos x="433" y="52"/>
                    </a:cxn>
                    <a:cxn ang="0">
                      <a:pos x="426" y="52"/>
                    </a:cxn>
                    <a:cxn ang="0">
                      <a:pos x="424" y="47"/>
                    </a:cxn>
                    <a:cxn ang="0">
                      <a:pos x="417" y="25"/>
                    </a:cxn>
                    <a:cxn ang="0">
                      <a:pos x="399" y="10"/>
                    </a:cxn>
                    <a:cxn ang="0">
                      <a:pos x="395" y="10"/>
                    </a:cxn>
                  </a:cxnLst>
                  <a:rect l="0" t="0" r="r" b="b"/>
                  <a:pathLst>
                    <a:path w="483" h="244">
                      <a:moveTo>
                        <a:pt x="395" y="10"/>
                      </a:moveTo>
                      <a:lnTo>
                        <a:pt x="395" y="13"/>
                      </a:lnTo>
                      <a:lnTo>
                        <a:pt x="395" y="16"/>
                      </a:lnTo>
                      <a:lnTo>
                        <a:pt x="397" y="19"/>
                      </a:lnTo>
                      <a:lnTo>
                        <a:pt x="399" y="23"/>
                      </a:lnTo>
                      <a:lnTo>
                        <a:pt x="408" y="32"/>
                      </a:lnTo>
                      <a:lnTo>
                        <a:pt x="410" y="37"/>
                      </a:lnTo>
                      <a:lnTo>
                        <a:pt x="413" y="45"/>
                      </a:lnTo>
                      <a:lnTo>
                        <a:pt x="412" y="52"/>
                      </a:lnTo>
                      <a:lnTo>
                        <a:pt x="411" y="55"/>
                      </a:lnTo>
                      <a:lnTo>
                        <a:pt x="407" y="62"/>
                      </a:lnTo>
                      <a:lnTo>
                        <a:pt x="404" y="66"/>
                      </a:lnTo>
                      <a:lnTo>
                        <a:pt x="393" y="76"/>
                      </a:lnTo>
                      <a:lnTo>
                        <a:pt x="380" y="86"/>
                      </a:lnTo>
                      <a:lnTo>
                        <a:pt x="373" y="91"/>
                      </a:lnTo>
                      <a:lnTo>
                        <a:pt x="323" y="108"/>
                      </a:lnTo>
                      <a:lnTo>
                        <a:pt x="304" y="112"/>
                      </a:lnTo>
                      <a:lnTo>
                        <a:pt x="293" y="111"/>
                      </a:lnTo>
                      <a:lnTo>
                        <a:pt x="268" y="105"/>
                      </a:lnTo>
                      <a:lnTo>
                        <a:pt x="266" y="104"/>
                      </a:lnTo>
                      <a:lnTo>
                        <a:pt x="264" y="104"/>
                      </a:lnTo>
                      <a:lnTo>
                        <a:pt x="260" y="104"/>
                      </a:lnTo>
                      <a:lnTo>
                        <a:pt x="259" y="103"/>
                      </a:lnTo>
                      <a:lnTo>
                        <a:pt x="258" y="103"/>
                      </a:lnTo>
                      <a:lnTo>
                        <a:pt x="257" y="102"/>
                      </a:lnTo>
                      <a:lnTo>
                        <a:pt x="256" y="100"/>
                      </a:lnTo>
                      <a:lnTo>
                        <a:pt x="256" y="98"/>
                      </a:lnTo>
                      <a:lnTo>
                        <a:pt x="252" y="86"/>
                      </a:lnTo>
                      <a:lnTo>
                        <a:pt x="250" y="84"/>
                      </a:lnTo>
                      <a:lnTo>
                        <a:pt x="247" y="81"/>
                      </a:lnTo>
                      <a:lnTo>
                        <a:pt x="244" y="79"/>
                      </a:lnTo>
                      <a:lnTo>
                        <a:pt x="235" y="75"/>
                      </a:lnTo>
                      <a:lnTo>
                        <a:pt x="231" y="75"/>
                      </a:lnTo>
                      <a:lnTo>
                        <a:pt x="222" y="75"/>
                      </a:lnTo>
                      <a:lnTo>
                        <a:pt x="217" y="75"/>
                      </a:lnTo>
                      <a:lnTo>
                        <a:pt x="214" y="76"/>
                      </a:lnTo>
                      <a:lnTo>
                        <a:pt x="206" y="81"/>
                      </a:lnTo>
                      <a:lnTo>
                        <a:pt x="204" y="84"/>
                      </a:lnTo>
                      <a:lnTo>
                        <a:pt x="202" y="87"/>
                      </a:lnTo>
                      <a:lnTo>
                        <a:pt x="199" y="90"/>
                      </a:lnTo>
                      <a:lnTo>
                        <a:pt x="198" y="92"/>
                      </a:lnTo>
                      <a:lnTo>
                        <a:pt x="194" y="92"/>
                      </a:lnTo>
                      <a:lnTo>
                        <a:pt x="190" y="92"/>
                      </a:lnTo>
                      <a:lnTo>
                        <a:pt x="189" y="91"/>
                      </a:lnTo>
                      <a:lnTo>
                        <a:pt x="188" y="89"/>
                      </a:lnTo>
                      <a:lnTo>
                        <a:pt x="187" y="86"/>
                      </a:lnTo>
                      <a:lnTo>
                        <a:pt x="181" y="60"/>
                      </a:lnTo>
                      <a:lnTo>
                        <a:pt x="177" y="45"/>
                      </a:lnTo>
                      <a:lnTo>
                        <a:pt x="172" y="41"/>
                      </a:lnTo>
                      <a:lnTo>
                        <a:pt x="126" y="5"/>
                      </a:lnTo>
                      <a:lnTo>
                        <a:pt x="117" y="1"/>
                      </a:lnTo>
                      <a:lnTo>
                        <a:pt x="114" y="0"/>
                      </a:lnTo>
                      <a:lnTo>
                        <a:pt x="108" y="0"/>
                      </a:lnTo>
                      <a:lnTo>
                        <a:pt x="98" y="3"/>
                      </a:lnTo>
                      <a:lnTo>
                        <a:pt x="91" y="4"/>
                      </a:lnTo>
                      <a:lnTo>
                        <a:pt x="65" y="12"/>
                      </a:lnTo>
                      <a:lnTo>
                        <a:pt x="54" y="17"/>
                      </a:lnTo>
                      <a:lnTo>
                        <a:pt x="49" y="21"/>
                      </a:lnTo>
                      <a:lnTo>
                        <a:pt x="35" y="36"/>
                      </a:lnTo>
                      <a:lnTo>
                        <a:pt x="17" y="66"/>
                      </a:lnTo>
                      <a:lnTo>
                        <a:pt x="11" y="80"/>
                      </a:lnTo>
                      <a:lnTo>
                        <a:pt x="4" y="109"/>
                      </a:lnTo>
                      <a:lnTo>
                        <a:pt x="2" y="119"/>
                      </a:lnTo>
                      <a:lnTo>
                        <a:pt x="2" y="123"/>
                      </a:lnTo>
                      <a:lnTo>
                        <a:pt x="1" y="127"/>
                      </a:lnTo>
                      <a:lnTo>
                        <a:pt x="0" y="139"/>
                      </a:lnTo>
                      <a:lnTo>
                        <a:pt x="1" y="144"/>
                      </a:lnTo>
                      <a:lnTo>
                        <a:pt x="3" y="149"/>
                      </a:lnTo>
                      <a:lnTo>
                        <a:pt x="6" y="154"/>
                      </a:lnTo>
                      <a:lnTo>
                        <a:pt x="24" y="176"/>
                      </a:lnTo>
                      <a:lnTo>
                        <a:pt x="71" y="220"/>
                      </a:lnTo>
                      <a:lnTo>
                        <a:pt x="81" y="225"/>
                      </a:lnTo>
                      <a:lnTo>
                        <a:pt x="110" y="238"/>
                      </a:lnTo>
                      <a:lnTo>
                        <a:pt x="127" y="243"/>
                      </a:lnTo>
                      <a:lnTo>
                        <a:pt x="144" y="244"/>
                      </a:lnTo>
                      <a:lnTo>
                        <a:pt x="153" y="243"/>
                      </a:lnTo>
                      <a:lnTo>
                        <a:pt x="162" y="241"/>
                      </a:lnTo>
                      <a:lnTo>
                        <a:pt x="176" y="235"/>
                      </a:lnTo>
                      <a:lnTo>
                        <a:pt x="178" y="233"/>
                      </a:lnTo>
                      <a:lnTo>
                        <a:pt x="180" y="231"/>
                      </a:lnTo>
                      <a:lnTo>
                        <a:pt x="183" y="223"/>
                      </a:lnTo>
                      <a:lnTo>
                        <a:pt x="184" y="222"/>
                      </a:lnTo>
                      <a:lnTo>
                        <a:pt x="186" y="221"/>
                      </a:lnTo>
                      <a:lnTo>
                        <a:pt x="187" y="221"/>
                      </a:lnTo>
                      <a:lnTo>
                        <a:pt x="188" y="221"/>
                      </a:lnTo>
                      <a:lnTo>
                        <a:pt x="195" y="226"/>
                      </a:lnTo>
                      <a:lnTo>
                        <a:pt x="199" y="227"/>
                      </a:lnTo>
                      <a:lnTo>
                        <a:pt x="203" y="227"/>
                      </a:lnTo>
                      <a:lnTo>
                        <a:pt x="228" y="221"/>
                      </a:lnTo>
                      <a:lnTo>
                        <a:pt x="237" y="217"/>
                      </a:lnTo>
                      <a:lnTo>
                        <a:pt x="244" y="210"/>
                      </a:lnTo>
                      <a:lnTo>
                        <a:pt x="247" y="204"/>
                      </a:lnTo>
                      <a:lnTo>
                        <a:pt x="247" y="202"/>
                      </a:lnTo>
                      <a:lnTo>
                        <a:pt x="246" y="195"/>
                      </a:lnTo>
                      <a:lnTo>
                        <a:pt x="247" y="194"/>
                      </a:lnTo>
                      <a:lnTo>
                        <a:pt x="248" y="193"/>
                      </a:lnTo>
                      <a:lnTo>
                        <a:pt x="251" y="193"/>
                      </a:lnTo>
                      <a:lnTo>
                        <a:pt x="262" y="197"/>
                      </a:lnTo>
                      <a:lnTo>
                        <a:pt x="268" y="198"/>
                      </a:lnTo>
                      <a:lnTo>
                        <a:pt x="284" y="197"/>
                      </a:lnTo>
                      <a:lnTo>
                        <a:pt x="287" y="196"/>
                      </a:lnTo>
                      <a:lnTo>
                        <a:pt x="296" y="196"/>
                      </a:lnTo>
                      <a:lnTo>
                        <a:pt x="298" y="197"/>
                      </a:lnTo>
                      <a:lnTo>
                        <a:pt x="298" y="199"/>
                      </a:lnTo>
                      <a:lnTo>
                        <a:pt x="297" y="204"/>
                      </a:lnTo>
                      <a:lnTo>
                        <a:pt x="297" y="215"/>
                      </a:lnTo>
                      <a:lnTo>
                        <a:pt x="298" y="221"/>
                      </a:lnTo>
                      <a:lnTo>
                        <a:pt x="299" y="223"/>
                      </a:lnTo>
                      <a:lnTo>
                        <a:pt x="300" y="225"/>
                      </a:lnTo>
                      <a:lnTo>
                        <a:pt x="303" y="228"/>
                      </a:lnTo>
                      <a:lnTo>
                        <a:pt x="307" y="229"/>
                      </a:lnTo>
                      <a:lnTo>
                        <a:pt x="312" y="230"/>
                      </a:lnTo>
                      <a:lnTo>
                        <a:pt x="333" y="232"/>
                      </a:lnTo>
                      <a:lnTo>
                        <a:pt x="341" y="232"/>
                      </a:lnTo>
                      <a:lnTo>
                        <a:pt x="350" y="231"/>
                      </a:lnTo>
                      <a:lnTo>
                        <a:pt x="359" y="227"/>
                      </a:lnTo>
                      <a:lnTo>
                        <a:pt x="401" y="201"/>
                      </a:lnTo>
                      <a:lnTo>
                        <a:pt x="406" y="197"/>
                      </a:lnTo>
                      <a:lnTo>
                        <a:pt x="410" y="192"/>
                      </a:lnTo>
                      <a:lnTo>
                        <a:pt x="414" y="185"/>
                      </a:lnTo>
                      <a:lnTo>
                        <a:pt x="422" y="154"/>
                      </a:lnTo>
                      <a:lnTo>
                        <a:pt x="423" y="147"/>
                      </a:lnTo>
                      <a:lnTo>
                        <a:pt x="427" y="136"/>
                      </a:lnTo>
                      <a:lnTo>
                        <a:pt x="429" y="134"/>
                      </a:lnTo>
                      <a:lnTo>
                        <a:pt x="431" y="133"/>
                      </a:lnTo>
                      <a:lnTo>
                        <a:pt x="440" y="128"/>
                      </a:lnTo>
                      <a:lnTo>
                        <a:pt x="463" y="115"/>
                      </a:lnTo>
                      <a:lnTo>
                        <a:pt x="467" y="112"/>
                      </a:lnTo>
                      <a:lnTo>
                        <a:pt x="475" y="104"/>
                      </a:lnTo>
                      <a:lnTo>
                        <a:pt x="478" y="100"/>
                      </a:lnTo>
                      <a:lnTo>
                        <a:pt x="480" y="96"/>
                      </a:lnTo>
                      <a:lnTo>
                        <a:pt x="482" y="90"/>
                      </a:lnTo>
                      <a:lnTo>
                        <a:pt x="483" y="84"/>
                      </a:lnTo>
                      <a:lnTo>
                        <a:pt x="483" y="56"/>
                      </a:lnTo>
                      <a:lnTo>
                        <a:pt x="483" y="51"/>
                      </a:lnTo>
                      <a:lnTo>
                        <a:pt x="482" y="49"/>
                      </a:lnTo>
                      <a:lnTo>
                        <a:pt x="481" y="48"/>
                      </a:lnTo>
                      <a:lnTo>
                        <a:pt x="475" y="42"/>
                      </a:lnTo>
                      <a:lnTo>
                        <a:pt x="461" y="26"/>
                      </a:lnTo>
                      <a:lnTo>
                        <a:pt x="458" y="23"/>
                      </a:lnTo>
                      <a:lnTo>
                        <a:pt x="456" y="22"/>
                      </a:lnTo>
                      <a:lnTo>
                        <a:pt x="454" y="21"/>
                      </a:lnTo>
                      <a:lnTo>
                        <a:pt x="451" y="21"/>
                      </a:lnTo>
                      <a:lnTo>
                        <a:pt x="446" y="21"/>
                      </a:lnTo>
                      <a:lnTo>
                        <a:pt x="442" y="21"/>
                      </a:lnTo>
                      <a:lnTo>
                        <a:pt x="440" y="22"/>
                      </a:lnTo>
                      <a:lnTo>
                        <a:pt x="439" y="23"/>
                      </a:lnTo>
                      <a:lnTo>
                        <a:pt x="439" y="24"/>
                      </a:lnTo>
                      <a:lnTo>
                        <a:pt x="439" y="26"/>
                      </a:lnTo>
                      <a:lnTo>
                        <a:pt x="440" y="27"/>
                      </a:lnTo>
                      <a:lnTo>
                        <a:pt x="441" y="30"/>
                      </a:lnTo>
                      <a:lnTo>
                        <a:pt x="444" y="33"/>
                      </a:lnTo>
                      <a:lnTo>
                        <a:pt x="444" y="35"/>
                      </a:lnTo>
                      <a:lnTo>
                        <a:pt x="445" y="37"/>
                      </a:lnTo>
                      <a:lnTo>
                        <a:pt x="444" y="43"/>
                      </a:lnTo>
                      <a:lnTo>
                        <a:pt x="443" y="46"/>
                      </a:lnTo>
                      <a:lnTo>
                        <a:pt x="441" y="48"/>
                      </a:lnTo>
                      <a:lnTo>
                        <a:pt x="438" y="50"/>
                      </a:lnTo>
                      <a:lnTo>
                        <a:pt x="433" y="52"/>
                      </a:lnTo>
                      <a:lnTo>
                        <a:pt x="429" y="53"/>
                      </a:lnTo>
                      <a:lnTo>
                        <a:pt x="427" y="53"/>
                      </a:lnTo>
                      <a:lnTo>
                        <a:pt x="426" y="52"/>
                      </a:lnTo>
                      <a:lnTo>
                        <a:pt x="425" y="51"/>
                      </a:lnTo>
                      <a:lnTo>
                        <a:pt x="424" y="50"/>
                      </a:lnTo>
                      <a:lnTo>
                        <a:pt x="424" y="47"/>
                      </a:lnTo>
                      <a:lnTo>
                        <a:pt x="425" y="43"/>
                      </a:lnTo>
                      <a:lnTo>
                        <a:pt x="424" y="40"/>
                      </a:lnTo>
                      <a:lnTo>
                        <a:pt x="417" y="25"/>
                      </a:lnTo>
                      <a:lnTo>
                        <a:pt x="413" y="17"/>
                      </a:lnTo>
                      <a:lnTo>
                        <a:pt x="409" y="14"/>
                      </a:lnTo>
                      <a:lnTo>
                        <a:pt x="399" y="10"/>
                      </a:lnTo>
                      <a:lnTo>
                        <a:pt x="398" y="10"/>
                      </a:lnTo>
                      <a:lnTo>
                        <a:pt x="397" y="10"/>
                      </a:lnTo>
                      <a:lnTo>
                        <a:pt x="395" y="10"/>
                      </a:lnTo>
                      <a:close/>
                    </a:path>
                  </a:pathLst>
                </a:custGeom>
                <a:solidFill>
                  <a:srgbClr val="C1814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21"/>
                <p:cNvSpPr>
                  <a:spLocks/>
                </p:cNvSpPr>
                <p:nvPr/>
              </p:nvSpPr>
              <p:spPr bwMode="auto">
                <a:xfrm flipH="1">
                  <a:off x="5537200" y="4213225"/>
                  <a:ext cx="190500" cy="131763"/>
                </a:xfrm>
                <a:custGeom>
                  <a:avLst/>
                  <a:gdLst/>
                  <a:ahLst/>
                  <a:cxnLst>
                    <a:cxn ang="0">
                      <a:pos x="43" y="1"/>
                    </a:cxn>
                    <a:cxn ang="0">
                      <a:pos x="20" y="7"/>
                    </a:cxn>
                    <a:cxn ang="0">
                      <a:pos x="12" y="10"/>
                    </a:cxn>
                    <a:cxn ang="0">
                      <a:pos x="7" y="13"/>
                    </a:cxn>
                    <a:cxn ang="0">
                      <a:pos x="3" y="17"/>
                    </a:cxn>
                    <a:cxn ang="0">
                      <a:pos x="1" y="19"/>
                    </a:cxn>
                    <a:cxn ang="0">
                      <a:pos x="0" y="21"/>
                    </a:cxn>
                    <a:cxn ang="0">
                      <a:pos x="0" y="23"/>
                    </a:cxn>
                    <a:cxn ang="0">
                      <a:pos x="0" y="25"/>
                    </a:cxn>
                    <a:cxn ang="0">
                      <a:pos x="0" y="27"/>
                    </a:cxn>
                    <a:cxn ang="0">
                      <a:pos x="3" y="30"/>
                    </a:cxn>
                    <a:cxn ang="0">
                      <a:pos x="14" y="38"/>
                    </a:cxn>
                    <a:cxn ang="0">
                      <a:pos x="45" y="67"/>
                    </a:cxn>
                    <a:cxn ang="0">
                      <a:pos x="61" y="79"/>
                    </a:cxn>
                    <a:cxn ang="0">
                      <a:pos x="66" y="82"/>
                    </a:cxn>
                    <a:cxn ang="0">
                      <a:pos x="68" y="83"/>
                    </a:cxn>
                    <a:cxn ang="0">
                      <a:pos x="70" y="83"/>
                    </a:cxn>
                    <a:cxn ang="0">
                      <a:pos x="72" y="82"/>
                    </a:cxn>
                    <a:cxn ang="0">
                      <a:pos x="74" y="81"/>
                    </a:cxn>
                    <a:cxn ang="0">
                      <a:pos x="76" y="80"/>
                    </a:cxn>
                    <a:cxn ang="0">
                      <a:pos x="78" y="79"/>
                    </a:cxn>
                    <a:cxn ang="0">
                      <a:pos x="80" y="76"/>
                    </a:cxn>
                    <a:cxn ang="0">
                      <a:pos x="91" y="62"/>
                    </a:cxn>
                    <a:cxn ang="0">
                      <a:pos x="94" y="59"/>
                    </a:cxn>
                    <a:cxn ang="0">
                      <a:pos x="97" y="58"/>
                    </a:cxn>
                    <a:cxn ang="0">
                      <a:pos x="109" y="53"/>
                    </a:cxn>
                    <a:cxn ang="0">
                      <a:pos x="112" y="53"/>
                    </a:cxn>
                    <a:cxn ang="0">
                      <a:pos x="116" y="51"/>
                    </a:cxn>
                    <a:cxn ang="0">
                      <a:pos x="118" y="50"/>
                    </a:cxn>
                    <a:cxn ang="0">
                      <a:pos x="120" y="48"/>
                    </a:cxn>
                    <a:cxn ang="0">
                      <a:pos x="120" y="47"/>
                    </a:cxn>
                    <a:cxn ang="0">
                      <a:pos x="118" y="44"/>
                    </a:cxn>
                    <a:cxn ang="0">
                      <a:pos x="109" y="37"/>
                    </a:cxn>
                    <a:cxn ang="0">
                      <a:pos x="85" y="14"/>
                    </a:cxn>
                    <a:cxn ang="0">
                      <a:pos x="72" y="5"/>
                    </a:cxn>
                    <a:cxn ang="0">
                      <a:pos x="65" y="1"/>
                    </a:cxn>
                    <a:cxn ang="0">
                      <a:pos x="59" y="0"/>
                    </a:cxn>
                    <a:cxn ang="0">
                      <a:pos x="43" y="1"/>
                    </a:cxn>
                  </a:cxnLst>
                  <a:rect l="0" t="0" r="r" b="b"/>
                  <a:pathLst>
                    <a:path w="120" h="83">
                      <a:moveTo>
                        <a:pt x="43" y="1"/>
                      </a:moveTo>
                      <a:lnTo>
                        <a:pt x="20" y="7"/>
                      </a:lnTo>
                      <a:lnTo>
                        <a:pt x="12" y="10"/>
                      </a:lnTo>
                      <a:lnTo>
                        <a:pt x="7" y="13"/>
                      </a:lnTo>
                      <a:lnTo>
                        <a:pt x="3" y="17"/>
                      </a:lnTo>
                      <a:lnTo>
                        <a:pt x="1" y="19"/>
                      </a:lnTo>
                      <a:lnTo>
                        <a:pt x="0" y="21"/>
                      </a:lnTo>
                      <a:lnTo>
                        <a:pt x="0" y="23"/>
                      </a:lnTo>
                      <a:lnTo>
                        <a:pt x="0" y="25"/>
                      </a:lnTo>
                      <a:lnTo>
                        <a:pt x="0" y="27"/>
                      </a:lnTo>
                      <a:lnTo>
                        <a:pt x="3" y="30"/>
                      </a:lnTo>
                      <a:lnTo>
                        <a:pt x="14" y="38"/>
                      </a:lnTo>
                      <a:lnTo>
                        <a:pt x="45" y="67"/>
                      </a:lnTo>
                      <a:lnTo>
                        <a:pt x="61" y="79"/>
                      </a:lnTo>
                      <a:lnTo>
                        <a:pt x="66" y="82"/>
                      </a:lnTo>
                      <a:lnTo>
                        <a:pt x="68" y="83"/>
                      </a:lnTo>
                      <a:lnTo>
                        <a:pt x="70" y="83"/>
                      </a:lnTo>
                      <a:lnTo>
                        <a:pt x="72" y="82"/>
                      </a:lnTo>
                      <a:lnTo>
                        <a:pt x="74" y="81"/>
                      </a:lnTo>
                      <a:lnTo>
                        <a:pt x="76" y="80"/>
                      </a:lnTo>
                      <a:lnTo>
                        <a:pt x="78" y="79"/>
                      </a:lnTo>
                      <a:lnTo>
                        <a:pt x="80" y="76"/>
                      </a:lnTo>
                      <a:lnTo>
                        <a:pt x="91" y="62"/>
                      </a:lnTo>
                      <a:lnTo>
                        <a:pt x="94" y="59"/>
                      </a:lnTo>
                      <a:lnTo>
                        <a:pt x="97" y="58"/>
                      </a:lnTo>
                      <a:lnTo>
                        <a:pt x="109" y="53"/>
                      </a:lnTo>
                      <a:lnTo>
                        <a:pt x="112" y="53"/>
                      </a:lnTo>
                      <a:lnTo>
                        <a:pt x="116" y="51"/>
                      </a:lnTo>
                      <a:lnTo>
                        <a:pt x="118" y="50"/>
                      </a:lnTo>
                      <a:lnTo>
                        <a:pt x="120" y="48"/>
                      </a:lnTo>
                      <a:lnTo>
                        <a:pt x="120" y="47"/>
                      </a:lnTo>
                      <a:lnTo>
                        <a:pt x="118" y="44"/>
                      </a:lnTo>
                      <a:lnTo>
                        <a:pt x="109" y="37"/>
                      </a:lnTo>
                      <a:lnTo>
                        <a:pt x="85" y="14"/>
                      </a:lnTo>
                      <a:lnTo>
                        <a:pt x="72" y="5"/>
                      </a:lnTo>
                      <a:lnTo>
                        <a:pt x="65" y="1"/>
                      </a:lnTo>
                      <a:lnTo>
                        <a:pt x="59" y="0"/>
                      </a:lnTo>
                      <a:lnTo>
                        <a:pt x="43" y="1"/>
                      </a:lnTo>
                      <a:close/>
                    </a:path>
                  </a:pathLst>
                </a:custGeom>
                <a:solidFill>
                  <a:srgbClr val="DFBE9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22"/>
                <p:cNvSpPr>
                  <a:spLocks/>
                </p:cNvSpPr>
                <p:nvPr/>
              </p:nvSpPr>
              <p:spPr bwMode="auto">
                <a:xfrm flipH="1">
                  <a:off x="5629275" y="4276725"/>
                  <a:ext cx="150813" cy="252413"/>
                </a:xfrm>
                <a:custGeom>
                  <a:avLst/>
                  <a:gdLst/>
                  <a:ahLst/>
                  <a:cxnLst>
                    <a:cxn ang="0">
                      <a:pos x="22" y="0"/>
                    </a:cxn>
                    <a:cxn ang="0">
                      <a:pos x="20" y="3"/>
                    </a:cxn>
                    <a:cxn ang="0">
                      <a:pos x="18" y="7"/>
                    </a:cxn>
                    <a:cxn ang="0">
                      <a:pos x="8" y="28"/>
                    </a:cxn>
                    <a:cxn ang="0">
                      <a:pos x="2" y="42"/>
                    </a:cxn>
                    <a:cxn ang="0">
                      <a:pos x="0" y="58"/>
                    </a:cxn>
                    <a:cxn ang="0">
                      <a:pos x="0" y="76"/>
                    </a:cxn>
                    <a:cxn ang="0">
                      <a:pos x="1" y="91"/>
                    </a:cxn>
                    <a:cxn ang="0">
                      <a:pos x="3" y="97"/>
                    </a:cxn>
                    <a:cxn ang="0">
                      <a:pos x="4" y="99"/>
                    </a:cxn>
                    <a:cxn ang="0">
                      <a:pos x="11" y="105"/>
                    </a:cxn>
                    <a:cxn ang="0">
                      <a:pos x="13" y="107"/>
                    </a:cxn>
                    <a:cxn ang="0">
                      <a:pos x="44" y="135"/>
                    </a:cxn>
                    <a:cxn ang="0">
                      <a:pos x="72" y="155"/>
                    </a:cxn>
                    <a:cxn ang="0">
                      <a:pos x="78" y="158"/>
                    </a:cxn>
                    <a:cxn ang="0">
                      <a:pos x="81" y="159"/>
                    </a:cxn>
                    <a:cxn ang="0">
                      <a:pos x="83" y="158"/>
                    </a:cxn>
                    <a:cxn ang="0">
                      <a:pos x="84" y="157"/>
                    </a:cxn>
                    <a:cxn ang="0">
                      <a:pos x="85" y="155"/>
                    </a:cxn>
                    <a:cxn ang="0">
                      <a:pos x="87" y="146"/>
                    </a:cxn>
                    <a:cxn ang="0">
                      <a:pos x="87" y="141"/>
                    </a:cxn>
                    <a:cxn ang="0">
                      <a:pos x="84" y="128"/>
                    </a:cxn>
                    <a:cxn ang="0">
                      <a:pos x="84" y="121"/>
                    </a:cxn>
                    <a:cxn ang="0">
                      <a:pos x="84" y="94"/>
                    </a:cxn>
                    <a:cxn ang="0">
                      <a:pos x="85" y="85"/>
                    </a:cxn>
                    <a:cxn ang="0">
                      <a:pos x="86" y="81"/>
                    </a:cxn>
                    <a:cxn ang="0">
                      <a:pos x="94" y="62"/>
                    </a:cxn>
                    <a:cxn ang="0">
                      <a:pos x="95" y="59"/>
                    </a:cxn>
                    <a:cxn ang="0">
                      <a:pos x="95" y="56"/>
                    </a:cxn>
                    <a:cxn ang="0">
                      <a:pos x="94" y="55"/>
                    </a:cxn>
                    <a:cxn ang="0">
                      <a:pos x="93" y="53"/>
                    </a:cxn>
                    <a:cxn ang="0">
                      <a:pos x="90" y="51"/>
                    </a:cxn>
                    <a:cxn ang="0">
                      <a:pos x="83" y="49"/>
                    </a:cxn>
                    <a:cxn ang="0">
                      <a:pos x="52" y="28"/>
                    </a:cxn>
                    <a:cxn ang="0">
                      <a:pos x="45" y="22"/>
                    </a:cxn>
                    <a:cxn ang="0">
                      <a:pos x="28" y="2"/>
                    </a:cxn>
                    <a:cxn ang="0">
                      <a:pos x="26" y="0"/>
                    </a:cxn>
                    <a:cxn ang="0">
                      <a:pos x="24" y="0"/>
                    </a:cxn>
                    <a:cxn ang="0">
                      <a:pos x="22" y="0"/>
                    </a:cxn>
                  </a:cxnLst>
                  <a:rect l="0" t="0" r="r" b="b"/>
                  <a:pathLst>
                    <a:path w="95" h="159">
                      <a:moveTo>
                        <a:pt x="22" y="0"/>
                      </a:moveTo>
                      <a:lnTo>
                        <a:pt x="20" y="3"/>
                      </a:lnTo>
                      <a:lnTo>
                        <a:pt x="18" y="7"/>
                      </a:lnTo>
                      <a:lnTo>
                        <a:pt x="8" y="28"/>
                      </a:lnTo>
                      <a:lnTo>
                        <a:pt x="2" y="42"/>
                      </a:lnTo>
                      <a:lnTo>
                        <a:pt x="0" y="58"/>
                      </a:lnTo>
                      <a:lnTo>
                        <a:pt x="0" y="76"/>
                      </a:lnTo>
                      <a:lnTo>
                        <a:pt x="1" y="91"/>
                      </a:lnTo>
                      <a:lnTo>
                        <a:pt x="3" y="97"/>
                      </a:lnTo>
                      <a:lnTo>
                        <a:pt x="4" y="99"/>
                      </a:lnTo>
                      <a:lnTo>
                        <a:pt x="11" y="105"/>
                      </a:lnTo>
                      <a:lnTo>
                        <a:pt x="13" y="107"/>
                      </a:lnTo>
                      <a:lnTo>
                        <a:pt x="44" y="135"/>
                      </a:lnTo>
                      <a:lnTo>
                        <a:pt x="72" y="155"/>
                      </a:lnTo>
                      <a:lnTo>
                        <a:pt x="78" y="158"/>
                      </a:lnTo>
                      <a:lnTo>
                        <a:pt x="81" y="159"/>
                      </a:lnTo>
                      <a:lnTo>
                        <a:pt x="83" y="158"/>
                      </a:lnTo>
                      <a:lnTo>
                        <a:pt x="84" y="157"/>
                      </a:lnTo>
                      <a:lnTo>
                        <a:pt x="85" y="155"/>
                      </a:lnTo>
                      <a:lnTo>
                        <a:pt x="87" y="146"/>
                      </a:lnTo>
                      <a:lnTo>
                        <a:pt x="87" y="141"/>
                      </a:lnTo>
                      <a:lnTo>
                        <a:pt x="84" y="128"/>
                      </a:lnTo>
                      <a:lnTo>
                        <a:pt x="84" y="121"/>
                      </a:lnTo>
                      <a:lnTo>
                        <a:pt x="84" y="94"/>
                      </a:lnTo>
                      <a:lnTo>
                        <a:pt x="85" y="85"/>
                      </a:lnTo>
                      <a:lnTo>
                        <a:pt x="86" y="81"/>
                      </a:lnTo>
                      <a:lnTo>
                        <a:pt x="94" y="62"/>
                      </a:lnTo>
                      <a:lnTo>
                        <a:pt x="95" y="59"/>
                      </a:lnTo>
                      <a:lnTo>
                        <a:pt x="95" y="56"/>
                      </a:lnTo>
                      <a:lnTo>
                        <a:pt x="94" y="55"/>
                      </a:lnTo>
                      <a:lnTo>
                        <a:pt x="93" y="53"/>
                      </a:lnTo>
                      <a:lnTo>
                        <a:pt x="90" y="51"/>
                      </a:lnTo>
                      <a:lnTo>
                        <a:pt x="83" y="49"/>
                      </a:lnTo>
                      <a:lnTo>
                        <a:pt x="52" y="28"/>
                      </a:lnTo>
                      <a:lnTo>
                        <a:pt x="45" y="22"/>
                      </a:lnTo>
                      <a:lnTo>
                        <a:pt x="28" y="2"/>
                      </a:lnTo>
                      <a:lnTo>
                        <a:pt x="26" y="0"/>
                      </a:lnTo>
                      <a:lnTo>
                        <a:pt x="24" y="0"/>
                      </a:lnTo>
                      <a:lnTo>
                        <a:pt x="22" y="0"/>
                      </a:lnTo>
                      <a:close/>
                    </a:path>
                  </a:pathLst>
                </a:custGeom>
                <a:solidFill>
                  <a:srgbClr val="DFBE9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23"/>
                <p:cNvSpPr>
                  <a:spLocks/>
                </p:cNvSpPr>
                <p:nvPr/>
              </p:nvSpPr>
              <p:spPr bwMode="auto">
                <a:xfrm flipH="1">
                  <a:off x="5516563" y="4371975"/>
                  <a:ext cx="117475" cy="184150"/>
                </a:xfrm>
                <a:custGeom>
                  <a:avLst/>
                  <a:gdLst/>
                  <a:ahLst/>
                  <a:cxnLst>
                    <a:cxn ang="0">
                      <a:pos x="74" y="38"/>
                    </a:cxn>
                    <a:cxn ang="0">
                      <a:pos x="73" y="21"/>
                    </a:cxn>
                    <a:cxn ang="0">
                      <a:pos x="71" y="13"/>
                    </a:cxn>
                    <a:cxn ang="0">
                      <a:pos x="68" y="7"/>
                    </a:cxn>
                    <a:cxn ang="0">
                      <a:pos x="67" y="4"/>
                    </a:cxn>
                    <a:cxn ang="0">
                      <a:pos x="65" y="1"/>
                    </a:cxn>
                    <a:cxn ang="0">
                      <a:pos x="64" y="0"/>
                    </a:cxn>
                    <a:cxn ang="0">
                      <a:pos x="64" y="0"/>
                    </a:cxn>
                    <a:cxn ang="0">
                      <a:pos x="63" y="1"/>
                    </a:cxn>
                    <a:cxn ang="0">
                      <a:pos x="63" y="2"/>
                    </a:cxn>
                    <a:cxn ang="0">
                      <a:pos x="60" y="6"/>
                    </a:cxn>
                    <a:cxn ang="0">
                      <a:pos x="58" y="6"/>
                    </a:cxn>
                    <a:cxn ang="0">
                      <a:pos x="56" y="7"/>
                    </a:cxn>
                    <a:cxn ang="0">
                      <a:pos x="47" y="7"/>
                    </a:cxn>
                    <a:cxn ang="0">
                      <a:pos x="36" y="7"/>
                    </a:cxn>
                    <a:cxn ang="0">
                      <a:pos x="33" y="6"/>
                    </a:cxn>
                    <a:cxn ang="0">
                      <a:pos x="24" y="3"/>
                    </a:cxn>
                    <a:cxn ang="0">
                      <a:pos x="20" y="1"/>
                    </a:cxn>
                    <a:cxn ang="0">
                      <a:pos x="18" y="1"/>
                    </a:cxn>
                    <a:cxn ang="0">
                      <a:pos x="17" y="1"/>
                    </a:cxn>
                    <a:cxn ang="0">
                      <a:pos x="14" y="1"/>
                    </a:cxn>
                    <a:cxn ang="0">
                      <a:pos x="13" y="3"/>
                    </a:cxn>
                    <a:cxn ang="0">
                      <a:pos x="11" y="5"/>
                    </a:cxn>
                    <a:cxn ang="0">
                      <a:pos x="8" y="15"/>
                    </a:cxn>
                    <a:cxn ang="0">
                      <a:pos x="8" y="18"/>
                    </a:cxn>
                    <a:cxn ang="0">
                      <a:pos x="1" y="64"/>
                    </a:cxn>
                    <a:cxn ang="0">
                      <a:pos x="0" y="72"/>
                    </a:cxn>
                    <a:cxn ang="0">
                      <a:pos x="5" y="96"/>
                    </a:cxn>
                    <a:cxn ang="0">
                      <a:pos x="8" y="105"/>
                    </a:cxn>
                    <a:cxn ang="0">
                      <a:pos x="9" y="106"/>
                    </a:cxn>
                    <a:cxn ang="0">
                      <a:pos x="11" y="108"/>
                    </a:cxn>
                    <a:cxn ang="0">
                      <a:pos x="19" y="111"/>
                    </a:cxn>
                    <a:cxn ang="0">
                      <a:pos x="35" y="116"/>
                    </a:cxn>
                    <a:cxn ang="0">
                      <a:pos x="42" y="116"/>
                    </a:cxn>
                    <a:cxn ang="0">
                      <a:pos x="45" y="116"/>
                    </a:cxn>
                    <a:cxn ang="0">
                      <a:pos x="58" y="113"/>
                    </a:cxn>
                    <a:cxn ang="0">
                      <a:pos x="61" y="112"/>
                    </a:cxn>
                    <a:cxn ang="0">
                      <a:pos x="68" y="108"/>
                    </a:cxn>
                    <a:cxn ang="0">
                      <a:pos x="70" y="106"/>
                    </a:cxn>
                    <a:cxn ang="0">
                      <a:pos x="73" y="102"/>
                    </a:cxn>
                    <a:cxn ang="0">
                      <a:pos x="73" y="100"/>
                    </a:cxn>
                    <a:cxn ang="0">
                      <a:pos x="73" y="97"/>
                    </a:cxn>
                    <a:cxn ang="0">
                      <a:pos x="73" y="94"/>
                    </a:cxn>
                    <a:cxn ang="0">
                      <a:pos x="72" y="86"/>
                    </a:cxn>
                    <a:cxn ang="0">
                      <a:pos x="74" y="38"/>
                    </a:cxn>
                  </a:cxnLst>
                  <a:rect l="0" t="0" r="r" b="b"/>
                  <a:pathLst>
                    <a:path w="74" h="116">
                      <a:moveTo>
                        <a:pt x="74" y="38"/>
                      </a:moveTo>
                      <a:lnTo>
                        <a:pt x="73" y="21"/>
                      </a:lnTo>
                      <a:lnTo>
                        <a:pt x="71" y="13"/>
                      </a:lnTo>
                      <a:lnTo>
                        <a:pt x="68" y="7"/>
                      </a:lnTo>
                      <a:lnTo>
                        <a:pt x="67" y="4"/>
                      </a:lnTo>
                      <a:lnTo>
                        <a:pt x="65" y="1"/>
                      </a:lnTo>
                      <a:lnTo>
                        <a:pt x="64" y="0"/>
                      </a:lnTo>
                      <a:lnTo>
                        <a:pt x="64" y="0"/>
                      </a:lnTo>
                      <a:lnTo>
                        <a:pt x="63" y="1"/>
                      </a:lnTo>
                      <a:lnTo>
                        <a:pt x="63" y="2"/>
                      </a:lnTo>
                      <a:lnTo>
                        <a:pt x="60" y="6"/>
                      </a:lnTo>
                      <a:lnTo>
                        <a:pt x="58" y="6"/>
                      </a:lnTo>
                      <a:lnTo>
                        <a:pt x="56" y="7"/>
                      </a:lnTo>
                      <a:lnTo>
                        <a:pt x="47" y="7"/>
                      </a:lnTo>
                      <a:lnTo>
                        <a:pt x="36" y="7"/>
                      </a:lnTo>
                      <a:lnTo>
                        <a:pt x="33" y="6"/>
                      </a:lnTo>
                      <a:lnTo>
                        <a:pt x="24" y="3"/>
                      </a:lnTo>
                      <a:lnTo>
                        <a:pt x="20" y="1"/>
                      </a:lnTo>
                      <a:lnTo>
                        <a:pt x="18" y="1"/>
                      </a:lnTo>
                      <a:lnTo>
                        <a:pt x="17" y="1"/>
                      </a:lnTo>
                      <a:lnTo>
                        <a:pt x="14" y="1"/>
                      </a:lnTo>
                      <a:lnTo>
                        <a:pt x="13" y="3"/>
                      </a:lnTo>
                      <a:lnTo>
                        <a:pt x="11" y="5"/>
                      </a:lnTo>
                      <a:lnTo>
                        <a:pt x="8" y="15"/>
                      </a:lnTo>
                      <a:lnTo>
                        <a:pt x="8" y="18"/>
                      </a:lnTo>
                      <a:lnTo>
                        <a:pt x="1" y="64"/>
                      </a:lnTo>
                      <a:lnTo>
                        <a:pt x="0" y="72"/>
                      </a:lnTo>
                      <a:lnTo>
                        <a:pt x="5" y="96"/>
                      </a:lnTo>
                      <a:lnTo>
                        <a:pt x="8" y="105"/>
                      </a:lnTo>
                      <a:lnTo>
                        <a:pt x="9" y="106"/>
                      </a:lnTo>
                      <a:lnTo>
                        <a:pt x="11" y="108"/>
                      </a:lnTo>
                      <a:lnTo>
                        <a:pt x="19" y="111"/>
                      </a:lnTo>
                      <a:lnTo>
                        <a:pt x="35" y="116"/>
                      </a:lnTo>
                      <a:lnTo>
                        <a:pt x="42" y="116"/>
                      </a:lnTo>
                      <a:lnTo>
                        <a:pt x="45" y="116"/>
                      </a:lnTo>
                      <a:lnTo>
                        <a:pt x="58" y="113"/>
                      </a:lnTo>
                      <a:lnTo>
                        <a:pt x="61" y="112"/>
                      </a:lnTo>
                      <a:lnTo>
                        <a:pt x="68" y="108"/>
                      </a:lnTo>
                      <a:lnTo>
                        <a:pt x="70" y="106"/>
                      </a:lnTo>
                      <a:lnTo>
                        <a:pt x="73" y="102"/>
                      </a:lnTo>
                      <a:lnTo>
                        <a:pt x="73" y="100"/>
                      </a:lnTo>
                      <a:lnTo>
                        <a:pt x="73" y="97"/>
                      </a:lnTo>
                      <a:lnTo>
                        <a:pt x="73" y="94"/>
                      </a:lnTo>
                      <a:lnTo>
                        <a:pt x="72" y="86"/>
                      </a:lnTo>
                      <a:lnTo>
                        <a:pt x="74" y="38"/>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24"/>
                <p:cNvSpPr>
                  <a:spLocks/>
                </p:cNvSpPr>
                <p:nvPr/>
              </p:nvSpPr>
              <p:spPr bwMode="auto">
                <a:xfrm flipH="1">
                  <a:off x="5519738" y="4303713"/>
                  <a:ext cx="73025" cy="61913"/>
                </a:xfrm>
                <a:custGeom>
                  <a:avLst/>
                  <a:gdLst/>
                  <a:ahLst/>
                  <a:cxnLst>
                    <a:cxn ang="0">
                      <a:pos x="32" y="1"/>
                    </a:cxn>
                    <a:cxn ang="0">
                      <a:pos x="28" y="5"/>
                    </a:cxn>
                    <a:cxn ang="0">
                      <a:pos x="26" y="6"/>
                    </a:cxn>
                    <a:cxn ang="0">
                      <a:pos x="24" y="7"/>
                    </a:cxn>
                    <a:cxn ang="0">
                      <a:pos x="14" y="13"/>
                    </a:cxn>
                    <a:cxn ang="0">
                      <a:pos x="10" y="16"/>
                    </a:cxn>
                    <a:cxn ang="0">
                      <a:pos x="4" y="23"/>
                    </a:cxn>
                    <a:cxn ang="0">
                      <a:pos x="1" y="27"/>
                    </a:cxn>
                    <a:cxn ang="0">
                      <a:pos x="0" y="30"/>
                    </a:cxn>
                    <a:cxn ang="0">
                      <a:pos x="1" y="32"/>
                    </a:cxn>
                    <a:cxn ang="0">
                      <a:pos x="2" y="33"/>
                    </a:cxn>
                    <a:cxn ang="0">
                      <a:pos x="5" y="37"/>
                    </a:cxn>
                    <a:cxn ang="0">
                      <a:pos x="9" y="39"/>
                    </a:cxn>
                    <a:cxn ang="0">
                      <a:pos x="10" y="39"/>
                    </a:cxn>
                    <a:cxn ang="0">
                      <a:pos x="11" y="39"/>
                    </a:cxn>
                    <a:cxn ang="0">
                      <a:pos x="12" y="39"/>
                    </a:cxn>
                    <a:cxn ang="0">
                      <a:pos x="12" y="38"/>
                    </a:cxn>
                    <a:cxn ang="0">
                      <a:pos x="13" y="36"/>
                    </a:cxn>
                    <a:cxn ang="0">
                      <a:pos x="13" y="30"/>
                    </a:cxn>
                    <a:cxn ang="0">
                      <a:pos x="14" y="26"/>
                    </a:cxn>
                    <a:cxn ang="0">
                      <a:pos x="15" y="24"/>
                    </a:cxn>
                    <a:cxn ang="0">
                      <a:pos x="20" y="19"/>
                    </a:cxn>
                    <a:cxn ang="0">
                      <a:pos x="23" y="17"/>
                    </a:cxn>
                    <a:cxn ang="0">
                      <a:pos x="25" y="16"/>
                    </a:cxn>
                    <a:cxn ang="0">
                      <a:pos x="25" y="16"/>
                    </a:cxn>
                    <a:cxn ang="0">
                      <a:pos x="25" y="17"/>
                    </a:cxn>
                    <a:cxn ang="0">
                      <a:pos x="25" y="19"/>
                    </a:cxn>
                    <a:cxn ang="0">
                      <a:pos x="23" y="25"/>
                    </a:cxn>
                    <a:cxn ang="0">
                      <a:pos x="21" y="31"/>
                    </a:cxn>
                    <a:cxn ang="0">
                      <a:pos x="21" y="33"/>
                    </a:cxn>
                    <a:cxn ang="0">
                      <a:pos x="21" y="35"/>
                    </a:cxn>
                    <a:cxn ang="0">
                      <a:pos x="22" y="37"/>
                    </a:cxn>
                    <a:cxn ang="0">
                      <a:pos x="24" y="38"/>
                    </a:cxn>
                    <a:cxn ang="0">
                      <a:pos x="28" y="39"/>
                    </a:cxn>
                    <a:cxn ang="0">
                      <a:pos x="36" y="39"/>
                    </a:cxn>
                    <a:cxn ang="0">
                      <a:pos x="41" y="37"/>
                    </a:cxn>
                    <a:cxn ang="0">
                      <a:pos x="44" y="36"/>
                    </a:cxn>
                    <a:cxn ang="0">
                      <a:pos x="45" y="33"/>
                    </a:cxn>
                    <a:cxn ang="0">
                      <a:pos x="46" y="32"/>
                    </a:cxn>
                    <a:cxn ang="0">
                      <a:pos x="46" y="30"/>
                    </a:cxn>
                    <a:cxn ang="0">
                      <a:pos x="44" y="24"/>
                    </a:cxn>
                    <a:cxn ang="0">
                      <a:pos x="36" y="3"/>
                    </a:cxn>
                    <a:cxn ang="0">
                      <a:pos x="35" y="1"/>
                    </a:cxn>
                    <a:cxn ang="0">
                      <a:pos x="34" y="0"/>
                    </a:cxn>
                    <a:cxn ang="0">
                      <a:pos x="33" y="0"/>
                    </a:cxn>
                    <a:cxn ang="0">
                      <a:pos x="32" y="1"/>
                    </a:cxn>
                  </a:cxnLst>
                  <a:rect l="0" t="0" r="r" b="b"/>
                  <a:pathLst>
                    <a:path w="46" h="39">
                      <a:moveTo>
                        <a:pt x="32" y="1"/>
                      </a:moveTo>
                      <a:lnTo>
                        <a:pt x="28" y="5"/>
                      </a:lnTo>
                      <a:lnTo>
                        <a:pt x="26" y="6"/>
                      </a:lnTo>
                      <a:lnTo>
                        <a:pt x="24" y="7"/>
                      </a:lnTo>
                      <a:lnTo>
                        <a:pt x="14" y="13"/>
                      </a:lnTo>
                      <a:lnTo>
                        <a:pt x="10" y="16"/>
                      </a:lnTo>
                      <a:lnTo>
                        <a:pt x="4" y="23"/>
                      </a:lnTo>
                      <a:lnTo>
                        <a:pt x="1" y="27"/>
                      </a:lnTo>
                      <a:lnTo>
                        <a:pt x="0" y="30"/>
                      </a:lnTo>
                      <a:lnTo>
                        <a:pt x="1" y="32"/>
                      </a:lnTo>
                      <a:lnTo>
                        <a:pt x="2" y="33"/>
                      </a:lnTo>
                      <a:lnTo>
                        <a:pt x="5" y="37"/>
                      </a:lnTo>
                      <a:lnTo>
                        <a:pt x="9" y="39"/>
                      </a:lnTo>
                      <a:lnTo>
                        <a:pt x="10" y="39"/>
                      </a:lnTo>
                      <a:lnTo>
                        <a:pt x="11" y="39"/>
                      </a:lnTo>
                      <a:lnTo>
                        <a:pt x="12" y="39"/>
                      </a:lnTo>
                      <a:lnTo>
                        <a:pt x="12" y="38"/>
                      </a:lnTo>
                      <a:lnTo>
                        <a:pt x="13" y="36"/>
                      </a:lnTo>
                      <a:lnTo>
                        <a:pt x="13" y="30"/>
                      </a:lnTo>
                      <a:lnTo>
                        <a:pt x="14" y="26"/>
                      </a:lnTo>
                      <a:lnTo>
                        <a:pt x="15" y="24"/>
                      </a:lnTo>
                      <a:lnTo>
                        <a:pt x="20" y="19"/>
                      </a:lnTo>
                      <a:lnTo>
                        <a:pt x="23" y="17"/>
                      </a:lnTo>
                      <a:lnTo>
                        <a:pt x="25" y="16"/>
                      </a:lnTo>
                      <a:lnTo>
                        <a:pt x="25" y="16"/>
                      </a:lnTo>
                      <a:lnTo>
                        <a:pt x="25" y="17"/>
                      </a:lnTo>
                      <a:lnTo>
                        <a:pt x="25" y="19"/>
                      </a:lnTo>
                      <a:lnTo>
                        <a:pt x="23" y="25"/>
                      </a:lnTo>
                      <a:lnTo>
                        <a:pt x="21" y="31"/>
                      </a:lnTo>
                      <a:lnTo>
                        <a:pt x="21" y="33"/>
                      </a:lnTo>
                      <a:lnTo>
                        <a:pt x="21" y="35"/>
                      </a:lnTo>
                      <a:lnTo>
                        <a:pt x="22" y="37"/>
                      </a:lnTo>
                      <a:lnTo>
                        <a:pt x="24" y="38"/>
                      </a:lnTo>
                      <a:lnTo>
                        <a:pt x="28" y="39"/>
                      </a:lnTo>
                      <a:lnTo>
                        <a:pt x="36" y="39"/>
                      </a:lnTo>
                      <a:lnTo>
                        <a:pt x="41" y="37"/>
                      </a:lnTo>
                      <a:lnTo>
                        <a:pt x="44" y="36"/>
                      </a:lnTo>
                      <a:lnTo>
                        <a:pt x="45" y="33"/>
                      </a:lnTo>
                      <a:lnTo>
                        <a:pt x="46" y="32"/>
                      </a:lnTo>
                      <a:lnTo>
                        <a:pt x="46" y="30"/>
                      </a:lnTo>
                      <a:lnTo>
                        <a:pt x="44" y="24"/>
                      </a:lnTo>
                      <a:lnTo>
                        <a:pt x="36" y="3"/>
                      </a:lnTo>
                      <a:lnTo>
                        <a:pt x="35" y="1"/>
                      </a:lnTo>
                      <a:lnTo>
                        <a:pt x="34" y="0"/>
                      </a:lnTo>
                      <a:lnTo>
                        <a:pt x="33" y="0"/>
                      </a:lnTo>
                      <a:lnTo>
                        <a:pt x="32" y="1"/>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25"/>
                <p:cNvSpPr>
                  <a:spLocks/>
                </p:cNvSpPr>
                <p:nvPr/>
              </p:nvSpPr>
              <p:spPr bwMode="auto">
                <a:xfrm flipH="1">
                  <a:off x="5407025" y="4335463"/>
                  <a:ext cx="101600" cy="196850"/>
                </a:xfrm>
                <a:custGeom>
                  <a:avLst/>
                  <a:gdLst/>
                  <a:ahLst/>
                  <a:cxnLst>
                    <a:cxn ang="0">
                      <a:pos x="60" y="13"/>
                    </a:cxn>
                    <a:cxn ang="0">
                      <a:pos x="59" y="12"/>
                    </a:cxn>
                    <a:cxn ang="0">
                      <a:pos x="57" y="13"/>
                    </a:cxn>
                    <a:cxn ang="0">
                      <a:pos x="55" y="13"/>
                    </a:cxn>
                    <a:cxn ang="0">
                      <a:pos x="53" y="15"/>
                    </a:cxn>
                    <a:cxn ang="0">
                      <a:pos x="48" y="17"/>
                    </a:cxn>
                    <a:cxn ang="0">
                      <a:pos x="46" y="18"/>
                    </a:cxn>
                    <a:cxn ang="0">
                      <a:pos x="44" y="18"/>
                    </a:cxn>
                    <a:cxn ang="0">
                      <a:pos x="40" y="18"/>
                    </a:cxn>
                    <a:cxn ang="0">
                      <a:pos x="36" y="16"/>
                    </a:cxn>
                    <a:cxn ang="0">
                      <a:pos x="29" y="11"/>
                    </a:cxn>
                    <a:cxn ang="0">
                      <a:pos x="25" y="8"/>
                    </a:cxn>
                    <a:cxn ang="0">
                      <a:pos x="21" y="2"/>
                    </a:cxn>
                    <a:cxn ang="0">
                      <a:pos x="20" y="0"/>
                    </a:cxn>
                    <a:cxn ang="0">
                      <a:pos x="19" y="0"/>
                    </a:cxn>
                    <a:cxn ang="0">
                      <a:pos x="18" y="0"/>
                    </a:cxn>
                    <a:cxn ang="0">
                      <a:pos x="17" y="2"/>
                    </a:cxn>
                    <a:cxn ang="0">
                      <a:pos x="16" y="4"/>
                    </a:cxn>
                    <a:cxn ang="0">
                      <a:pos x="13" y="24"/>
                    </a:cxn>
                    <a:cxn ang="0">
                      <a:pos x="4" y="52"/>
                    </a:cxn>
                    <a:cxn ang="0">
                      <a:pos x="0" y="89"/>
                    </a:cxn>
                    <a:cxn ang="0">
                      <a:pos x="0" y="106"/>
                    </a:cxn>
                    <a:cxn ang="0">
                      <a:pos x="0" y="109"/>
                    </a:cxn>
                    <a:cxn ang="0">
                      <a:pos x="0" y="111"/>
                    </a:cxn>
                    <a:cxn ang="0">
                      <a:pos x="1" y="112"/>
                    </a:cxn>
                    <a:cxn ang="0">
                      <a:pos x="3" y="116"/>
                    </a:cxn>
                    <a:cxn ang="0">
                      <a:pos x="10" y="120"/>
                    </a:cxn>
                    <a:cxn ang="0">
                      <a:pos x="23" y="124"/>
                    </a:cxn>
                    <a:cxn ang="0">
                      <a:pos x="29" y="124"/>
                    </a:cxn>
                    <a:cxn ang="0">
                      <a:pos x="35" y="123"/>
                    </a:cxn>
                    <a:cxn ang="0">
                      <a:pos x="41" y="120"/>
                    </a:cxn>
                    <a:cxn ang="0">
                      <a:pos x="47" y="116"/>
                    </a:cxn>
                    <a:cxn ang="0">
                      <a:pos x="49" y="113"/>
                    </a:cxn>
                    <a:cxn ang="0">
                      <a:pos x="51" y="110"/>
                    </a:cxn>
                    <a:cxn ang="0">
                      <a:pos x="52" y="107"/>
                    </a:cxn>
                    <a:cxn ang="0">
                      <a:pos x="52" y="103"/>
                    </a:cxn>
                    <a:cxn ang="0">
                      <a:pos x="52" y="74"/>
                    </a:cxn>
                    <a:cxn ang="0">
                      <a:pos x="59" y="44"/>
                    </a:cxn>
                    <a:cxn ang="0">
                      <a:pos x="61" y="39"/>
                    </a:cxn>
                    <a:cxn ang="0">
                      <a:pos x="63" y="29"/>
                    </a:cxn>
                    <a:cxn ang="0">
                      <a:pos x="64" y="18"/>
                    </a:cxn>
                    <a:cxn ang="0">
                      <a:pos x="62" y="14"/>
                    </a:cxn>
                    <a:cxn ang="0">
                      <a:pos x="60" y="13"/>
                    </a:cxn>
                  </a:cxnLst>
                  <a:rect l="0" t="0" r="r" b="b"/>
                  <a:pathLst>
                    <a:path w="64" h="124">
                      <a:moveTo>
                        <a:pt x="60" y="13"/>
                      </a:moveTo>
                      <a:lnTo>
                        <a:pt x="59" y="12"/>
                      </a:lnTo>
                      <a:lnTo>
                        <a:pt x="57" y="13"/>
                      </a:lnTo>
                      <a:lnTo>
                        <a:pt x="55" y="13"/>
                      </a:lnTo>
                      <a:lnTo>
                        <a:pt x="53" y="15"/>
                      </a:lnTo>
                      <a:lnTo>
                        <a:pt x="48" y="17"/>
                      </a:lnTo>
                      <a:lnTo>
                        <a:pt x="46" y="18"/>
                      </a:lnTo>
                      <a:lnTo>
                        <a:pt x="44" y="18"/>
                      </a:lnTo>
                      <a:lnTo>
                        <a:pt x="40" y="18"/>
                      </a:lnTo>
                      <a:lnTo>
                        <a:pt x="36" y="16"/>
                      </a:lnTo>
                      <a:lnTo>
                        <a:pt x="29" y="11"/>
                      </a:lnTo>
                      <a:lnTo>
                        <a:pt x="25" y="8"/>
                      </a:lnTo>
                      <a:lnTo>
                        <a:pt x="21" y="2"/>
                      </a:lnTo>
                      <a:lnTo>
                        <a:pt x="20" y="0"/>
                      </a:lnTo>
                      <a:lnTo>
                        <a:pt x="19" y="0"/>
                      </a:lnTo>
                      <a:lnTo>
                        <a:pt x="18" y="0"/>
                      </a:lnTo>
                      <a:lnTo>
                        <a:pt x="17" y="2"/>
                      </a:lnTo>
                      <a:lnTo>
                        <a:pt x="16" y="4"/>
                      </a:lnTo>
                      <a:lnTo>
                        <a:pt x="13" y="24"/>
                      </a:lnTo>
                      <a:lnTo>
                        <a:pt x="4" y="52"/>
                      </a:lnTo>
                      <a:lnTo>
                        <a:pt x="0" y="89"/>
                      </a:lnTo>
                      <a:lnTo>
                        <a:pt x="0" y="106"/>
                      </a:lnTo>
                      <a:lnTo>
                        <a:pt x="0" y="109"/>
                      </a:lnTo>
                      <a:lnTo>
                        <a:pt x="0" y="111"/>
                      </a:lnTo>
                      <a:lnTo>
                        <a:pt x="1" y="112"/>
                      </a:lnTo>
                      <a:lnTo>
                        <a:pt x="3" y="116"/>
                      </a:lnTo>
                      <a:lnTo>
                        <a:pt x="10" y="120"/>
                      </a:lnTo>
                      <a:lnTo>
                        <a:pt x="23" y="124"/>
                      </a:lnTo>
                      <a:lnTo>
                        <a:pt x="29" y="124"/>
                      </a:lnTo>
                      <a:lnTo>
                        <a:pt x="35" y="123"/>
                      </a:lnTo>
                      <a:lnTo>
                        <a:pt x="41" y="120"/>
                      </a:lnTo>
                      <a:lnTo>
                        <a:pt x="47" y="116"/>
                      </a:lnTo>
                      <a:lnTo>
                        <a:pt x="49" y="113"/>
                      </a:lnTo>
                      <a:lnTo>
                        <a:pt x="51" y="110"/>
                      </a:lnTo>
                      <a:lnTo>
                        <a:pt x="52" y="107"/>
                      </a:lnTo>
                      <a:lnTo>
                        <a:pt x="52" y="103"/>
                      </a:lnTo>
                      <a:lnTo>
                        <a:pt x="52" y="74"/>
                      </a:lnTo>
                      <a:lnTo>
                        <a:pt x="59" y="44"/>
                      </a:lnTo>
                      <a:lnTo>
                        <a:pt x="61" y="39"/>
                      </a:lnTo>
                      <a:lnTo>
                        <a:pt x="63" y="29"/>
                      </a:lnTo>
                      <a:lnTo>
                        <a:pt x="64" y="18"/>
                      </a:lnTo>
                      <a:lnTo>
                        <a:pt x="62" y="14"/>
                      </a:lnTo>
                      <a:lnTo>
                        <a:pt x="60" y="13"/>
                      </a:lnTo>
                      <a:close/>
                    </a:path>
                  </a:pathLst>
                </a:custGeom>
                <a:solidFill>
                  <a:srgbClr val="DFBE9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26"/>
                <p:cNvSpPr>
                  <a:spLocks/>
                </p:cNvSpPr>
                <p:nvPr/>
              </p:nvSpPr>
              <p:spPr bwMode="auto">
                <a:xfrm flipH="1">
                  <a:off x="5411787" y="4324350"/>
                  <a:ext cx="49213" cy="26988"/>
                </a:xfrm>
                <a:custGeom>
                  <a:avLst/>
                  <a:gdLst/>
                  <a:ahLst/>
                  <a:cxnLst>
                    <a:cxn ang="0">
                      <a:pos x="31" y="8"/>
                    </a:cxn>
                    <a:cxn ang="0">
                      <a:pos x="31" y="7"/>
                    </a:cxn>
                    <a:cxn ang="0">
                      <a:pos x="30" y="6"/>
                    </a:cxn>
                    <a:cxn ang="0">
                      <a:pos x="29" y="5"/>
                    </a:cxn>
                    <a:cxn ang="0">
                      <a:pos x="25" y="3"/>
                    </a:cxn>
                    <a:cxn ang="0">
                      <a:pos x="17" y="1"/>
                    </a:cxn>
                    <a:cxn ang="0">
                      <a:pos x="14" y="0"/>
                    </a:cxn>
                    <a:cxn ang="0">
                      <a:pos x="5" y="1"/>
                    </a:cxn>
                    <a:cxn ang="0">
                      <a:pos x="1" y="2"/>
                    </a:cxn>
                    <a:cxn ang="0">
                      <a:pos x="0" y="2"/>
                    </a:cxn>
                    <a:cxn ang="0">
                      <a:pos x="0" y="3"/>
                    </a:cxn>
                    <a:cxn ang="0">
                      <a:pos x="0" y="6"/>
                    </a:cxn>
                    <a:cxn ang="0">
                      <a:pos x="2" y="9"/>
                    </a:cxn>
                    <a:cxn ang="0">
                      <a:pos x="5" y="12"/>
                    </a:cxn>
                    <a:cxn ang="0">
                      <a:pos x="8" y="14"/>
                    </a:cxn>
                    <a:cxn ang="0">
                      <a:pos x="10" y="15"/>
                    </a:cxn>
                    <a:cxn ang="0">
                      <a:pos x="17" y="17"/>
                    </a:cxn>
                    <a:cxn ang="0">
                      <a:pos x="23" y="17"/>
                    </a:cxn>
                    <a:cxn ang="0">
                      <a:pos x="26" y="16"/>
                    </a:cxn>
                    <a:cxn ang="0">
                      <a:pos x="29" y="14"/>
                    </a:cxn>
                    <a:cxn ang="0">
                      <a:pos x="31" y="8"/>
                    </a:cxn>
                  </a:cxnLst>
                  <a:rect l="0" t="0" r="r" b="b"/>
                  <a:pathLst>
                    <a:path w="31" h="17">
                      <a:moveTo>
                        <a:pt x="31" y="8"/>
                      </a:moveTo>
                      <a:lnTo>
                        <a:pt x="31" y="7"/>
                      </a:lnTo>
                      <a:lnTo>
                        <a:pt x="30" y="6"/>
                      </a:lnTo>
                      <a:lnTo>
                        <a:pt x="29" y="5"/>
                      </a:lnTo>
                      <a:lnTo>
                        <a:pt x="25" y="3"/>
                      </a:lnTo>
                      <a:lnTo>
                        <a:pt x="17" y="1"/>
                      </a:lnTo>
                      <a:lnTo>
                        <a:pt x="14" y="0"/>
                      </a:lnTo>
                      <a:lnTo>
                        <a:pt x="5" y="1"/>
                      </a:lnTo>
                      <a:lnTo>
                        <a:pt x="1" y="2"/>
                      </a:lnTo>
                      <a:lnTo>
                        <a:pt x="0" y="2"/>
                      </a:lnTo>
                      <a:lnTo>
                        <a:pt x="0" y="3"/>
                      </a:lnTo>
                      <a:lnTo>
                        <a:pt x="0" y="6"/>
                      </a:lnTo>
                      <a:lnTo>
                        <a:pt x="2" y="9"/>
                      </a:lnTo>
                      <a:lnTo>
                        <a:pt x="5" y="12"/>
                      </a:lnTo>
                      <a:lnTo>
                        <a:pt x="8" y="14"/>
                      </a:lnTo>
                      <a:lnTo>
                        <a:pt x="10" y="15"/>
                      </a:lnTo>
                      <a:lnTo>
                        <a:pt x="17" y="17"/>
                      </a:lnTo>
                      <a:lnTo>
                        <a:pt x="23" y="17"/>
                      </a:lnTo>
                      <a:lnTo>
                        <a:pt x="26" y="16"/>
                      </a:lnTo>
                      <a:lnTo>
                        <a:pt x="29" y="14"/>
                      </a:lnTo>
                      <a:lnTo>
                        <a:pt x="31" y="8"/>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27"/>
                <p:cNvSpPr>
                  <a:spLocks/>
                </p:cNvSpPr>
                <p:nvPr/>
              </p:nvSpPr>
              <p:spPr bwMode="auto">
                <a:xfrm flipH="1">
                  <a:off x="5127625" y="4303713"/>
                  <a:ext cx="169863" cy="98425"/>
                </a:xfrm>
                <a:custGeom>
                  <a:avLst/>
                  <a:gdLst/>
                  <a:ahLst/>
                  <a:cxnLst>
                    <a:cxn ang="0">
                      <a:pos x="100" y="0"/>
                    </a:cxn>
                    <a:cxn ang="0">
                      <a:pos x="99" y="0"/>
                    </a:cxn>
                    <a:cxn ang="0">
                      <a:pos x="99" y="1"/>
                    </a:cxn>
                    <a:cxn ang="0">
                      <a:pos x="98" y="2"/>
                    </a:cxn>
                    <a:cxn ang="0">
                      <a:pos x="97" y="3"/>
                    </a:cxn>
                    <a:cxn ang="0">
                      <a:pos x="57" y="30"/>
                    </a:cxn>
                    <a:cxn ang="0">
                      <a:pos x="39" y="36"/>
                    </a:cxn>
                    <a:cxn ang="0">
                      <a:pos x="3" y="42"/>
                    </a:cxn>
                    <a:cxn ang="0">
                      <a:pos x="1" y="43"/>
                    </a:cxn>
                    <a:cxn ang="0">
                      <a:pos x="0" y="44"/>
                    </a:cxn>
                    <a:cxn ang="0">
                      <a:pos x="1" y="45"/>
                    </a:cxn>
                    <a:cxn ang="0">
                      <a:pos x="5" y="49"/>
                    </a:cxn>
                    <a:cxn ang="0">
                      <a:pos x="16" y="56"/>
                    </a:cxn>
                    <a:cxn ang="0">
                      <a:pos x="22" y="59"/>
                    </a:cxn>
                    <a:cxn ang="0">
                      <a:pos x="35" y="62"/>
                    </a:cxn>
                    <a:cxn ang="0">
                      <a:pos x="42" y="62"/>
                    </a:cxn>
                    <a:cxn ang="0">
                      <a:pos x="55" y="61"/>
                    </a:cxn>
                    <a:cxn ang="0">
                      <a:pos x="83" y="52"/>
                    </a:cxn>
                    <a:cxn ang="0">
                      <a:pos x="97" y="44"/>
                    </a:cxn>
                    <a:cxn ang="0">
                      <a:pos x="102" y="40"/>
                    </a:cxn>
                    <a:cxn ang="0">
                      <a:pos x="105" y="36"/>
                    </a:cxn>
                    <a:cxn ang="0">
                      <a:pos x="107" y="31"/>
                    </a:cxn>
                    <a:cxn ang="0">
                      <a:pos x="107" y="28"/>
                    </a:cxn>
                    <a:cxn ang="0">
                      <a:pos x="107" y="24"/>
                    </a:cxn>
                    <a:cxn ang="0">
                      <a:pos x="104" y="10"/>
                    </a:cxn>
                    <a:cxn ang="0">
                      <a:pos x="101" y="1"/>
                    </a:cxn>
                    <a:cxn ang="0">
                      <a:pos x="100" y="0"/>
                    </a:cxn>
                  </a:cxnLst>
                  <a:rect l="0" t="0" r="r" b="b"/>
                  <a:pathLst>
                    <a:path w="107" h="62">
                      <a:moveTo>
                        <a:pt x="100" y="0"/>
                      </a:moveTo>
                      <a:lnTo>
                        <a:pt x="99" y="0"/>
                      </a:lnTo>
                      <a:lnTo>
                        <a:pt x="99" y="1"/>
                      </a:lnTo>
                      <a:lnTo>
                        <a:pt x="98" y="2"/>
                      </a:lnTo>
                      <a:lnTo>
                        <a:pt x="97" y="3"/>
                      </a:lnTo>
                      <a:lnTo>
                        <a:pt x="57" y="30"/>
                      </a:lnTo>
                      <a:lnTo>
                        <a:pt x="39" y="36"/>
                      </a:lnTo>
                      <a:lnTo>
                        <a:pt x="3" y="42"/>
                      </a:lnTo>
                      <a:lnTo>
                        <a:pt x="1" y="43"/>
                      </a:lnTo>
                      <a:lnTo>
                        <a:pt x="0" y="44"/>
                      </a:lnTo>
                      <a:lnTo>
                        <a:pt x="1" y="45"/>
                      </a:lnTo>
                      <a:lnTo>
                        <a:pt x="5" y="49"/>
                      </a:lnTo>
                      <a:lnTo>
                        <a:pt x="16" y="56"/>
                      </a:lnTo>
                      <a:lnTo>
                        <a:pt x="22" y="59"/>
                      </a:lnTo>
                      <a:lnTo>
                        <a:pt x="35" y="62"/>
                      </a:lnTo>
                      <a:lnTo>
                        <a:pt x="42" y="62"/>
                      </a:lnTo>
                      <a:lnTo>
                        <a:pt x="55" y="61"/>
                      </a:lnTo>
                      <a:lnTo>
                        <a:pt x="83" y="52"/>
                      </a:lnTo>
                      <a:lnTo>
                        <a:pt x="97" y="44"/>
                      </a:lnTo>
                      <a:lnTo>
                        <a:pt x="102" y="40"/>
                      </a:lnTo>
                      <a:lnTo>
                        <a:pt x="105" y="36"/>
                      </a:lnTo>
                      <a:lnTo>
                        <a:pt x="107" y="31"/>
                      </a:lnTo>
                      <a:lnTo>
                        <a:pt x="107" y="28"/>
                      </a:lnTo>
                      <a:lnTo>
                        <a:pt x="107" y="24"/>
                      </a:lnTo>
                      <a:lnTo>
                        <a:pt x="104" y="10"/>
                      </a:lnTo>
                      <a:lnTo>
                        <a:pt x="101" y="1"/>
                      </a:lnTo>
                      <a:lnTo>
                        <a:pt x="100" y="0"/>
                      </a:lnTo>
                      <a:close/>
                    </a:path>
                  </a:pathLst>
                </a:custGeom>
                <a:solidFill>
                  <a:srgbClr val="DFBE9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28"/>
                <p:cNvSpPr>
                  <a:spLocks/>
                </p:cNvSpPr>
                <p:nvPr/>
              </p:nvSpPr>
              <p:spPr bwMode="auto">
                <a:xfrm flipH="1">
                  <a:off x="5265738" y="4375150"/>
                  <a:ext cx="50800" cy="171450"/>
                </a:xfrm>
                <a:custGeom>
                  <a:avLst/>
                  <a:gdLst/>
                  <a:ahLst/>
                  <a:cxnLst>
                    <a:cxn ang="0">
                      <a:pos x="28" y="18"/>
                    </a:cxn>
                    <a:cxn ang="0">
                      <a:pos x="28" y="17"/>
                    </a:cxn>
                    <a:cxn ang="0">
                      <a:pos x="26" y="16"/>
                    </a:cxn>
                    <a:cxn ang="0">
                      <a:pos x="25" y="16"/>
                    </a:cxn>
                    <a:cxn ang="0">
                      <a:pos x="22" y="17"/>
                    </a:cxn>
                    <a:cxn ang="0">
                      <a:pos x="21" y="17"/>
                    </a:cxn>
                    <a:cxn ang="0">
                      <a:pos x="19" y="16"/>
                    </a:cxn>
                    <a:cxn ang="0">
                      <a:pos x="17" y="15"/>
                    </a:cxn>
                    <a:cxn ang="0">
                      <a:pos x="16" y="11"/>
                    </a:cxn>
                    <a:cxn ang="0">
                      <a:pos x="10" y="2"/>
                    </a:cxn>
                    <a:cxn ang="0">
                      <a:pos x="9" y="1"/>
                    </a:cxn>
                    <a:cxn ang="0">
                      <a:pos x="8" y="0"/>
                    </a:cxn>
                    <a:cxn ang="0">
                      <a:pos x="8" y="0"/>
                    </a:cxn>
                    <a:cxn ang="0">
                      <a:pos x="7" y="1"/>
                    </a:cxn>
                    <a:cxn ang="0">
                      <a:pos x="6" y="2"/>
                    </a:cxn>
                    <a:cxn ang="0">
                      <a:pos x="5" y="4"/>
                    </a:cxn>
                    <a:cxn ang="0">
                      <a:pos x="0" y="68"/>
                    </a:cxn>
                    <a:cxn ang="0">
                      <a:pos x="0" y="96"/>
                    </a:cxn>
                    <a:cxn ang="0">
                      <a:pos x="1" y="103"/>
                    </a:cxn>
                    <a:cxn ang="0">
                      <a:pos x="2" y="104"/>
                    </a:cxn>
                    <a:cxn ang="0">
                      <a:pos x="5" y="104"/>
                    </a:cxn>
                    <a:cxn ang="0">
                      <a:pos x="9" y="105"/>
                    </a:cxn>
                    <a:cxn ang="0">
                      <a:pos x="15" y="107"/>
                    </a:cxn>
                    <a:cxn ang="0">
                      <a:pos x="20" y="108"/>
                    </a:cxn>
                    <a:cxn ang="0">
                      <a:pos x="26" y="107"/>
                    </a:cxn>
                    <a:cxn ang="0">
                      <a:pos x="29" y="105"/>
                    </a:cxn>
                    <a:cxn ang="0">
                      <a:pos x="30" y="104"/>
                    </a:cxn>
                    <a:cxn ang="0">
                      <a:pos x="31" y="103"/>
                    </a:cxn>
                    <a:cxn ang="0">
                      <a:pos x="31" y="101"/>
                    </a:cxn>
                    <a:cxn ang="0">
                      <a:pos x="32" y="99"/>
                    </a:cxn>
                    <a:cxn ang="0">
                      <a:pos x="32" y="92"/>
                    </a:cxn>
                    <a:cxn ang="0">
                      <a:pos x="29" y="64"/>
                    </a:cxn>
                    <a:cxn ang="0">
                      <a:pos x="29" y="24"/>
                    </a:cxn>
                    <a:cxn ang="0">
                      <a:pos x="28" y="18"/>
                    </a:cxn>
                  </a:cxnLst>
                  <a:rect l="0" t="0" r="r" b="b"/>
                  <a:pathLst>
                    <a:path w="32" h="108">
                      <a:moveTo>
                        <a:pt x="28" y="18"/>
                      </a:moveTo>
                      <a:lnTo>
                        <a:pt x="28" y="17"/>
                      </a:lnTo>
                      <a:lnTo>
                        <a:pt x="26" y="16"/>
                      </a:lnTo>
                      <a:lnTo>
                        <a:pt x="25" y="16"/>
                      </a:lnTo>
                      <a:lnTo>
                        <a:pt x="22" y="17"/>
                      </a:lnTo>
                      <a:lnTo>
                        <a:pt x="21" y="17"/>
                      </a:lnTo>
                      <a:lnTo>
                        <a:pt x="19" y="16"/>
                      </a:lnTo>
                      <a:lnTo>
                        <a:pt x="17" y="15"/>
                      </a:lnTo>
                      <a:lnTo>
                        <a:pt x="16" y="11"/>
                      </a:lnTo>
                      <a:lnTo>
                        <a:pt x="10" y="2"/>
                      </a:lnTo>
                      <a:lnTo>
                        <a:pt x="9" y="1"/>
                      </a:lnTo>
                      <a:lnTo>
                        <a:pt x="8" y="0"/>
                      </a:lnTo>
                      <a:lnTo>
                        <a:pt x="8" y="0"/>
                      </a:lnTo>
                      <a:lnTo>
                        <a:pt x="7" y="1"/>
                      </a:lnTo>
                      <a:lnTo>
                        <a:pt x="6" y="2"/>
                      </a:lnTo>
                      <a:lnTo>
                        <a:pt x="5" y="4"/>
                      </a:lnTo>
                      <a:lnTo>
                        <a:pt x="0" y="68"/>
                      </a:lnTo>
                      <a:lnTo>
                        <a:pt x="0" y="96"/>
                      </a:lnTo>
                      <a:lnTo>
                        <a:pt x="1" y="103"/>
                      </a:lnTo>
                      <a:lnTo>
                        <a:pt x="2" y="104"/>
                      </a:lnTo>
                      <a:lnTo>
                        <a:pt x="5" y="104"/>
                      </a:lnTo>
                      <a:lnTo>
                        <a:pt x="9" y="105"/>
                      </a:lnTo>
                      <a:lnTo>
                        <a:pt x="15" y="107"/>
                      </a:lnTo>
                      <a:lnTo>
                        <a:pt x="20" y="108"/>
                      </a:lnTo>
                      <a:lnTo>
                        <a:pt x="26" y="107"/>
                      </a:lnTo>
                      <a:lnTo>
                        <a:pt x="29" y="105"/>
                      </a:lnTo>
                      <a:lnTo>
                        <a:pt x="30" y="104"/>
                      </a:lnTo>
                      <a:lnTo>
                        <a:pt x="31" y="103"/>
                      </a:lnTo>
                      <a:lnTo>
                        <a:pt x="31" y="101"/>
                      </a:lnTo>
                      <a:lnTo>
                        <a:pt x="32" y="99"/>
                      </a:lnTo>
                      <a:lnTo>
                        <a:pt x="32" y="92"/>
                      </a:lnTo>
                      <a:lnTo>
                        <a:pt x="29" y="64"/>
                      </a:lnTo>
                      <a:lnTo>
                        <a:pt x="29" y="24"/>
                      </a:lnTo>
                      <a:lnTo>
                        <a:pt x="28" y="18"/>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29"/>
                <p:cNvSpPr>
                  <a:spLocks/>
                </p:cNvSpPr>
                <p:nvPr/>
              </p:nvSpPr>
              <p:spPr bwMode="auto">
                <a:xfrm flipH="1">
                  <a:off x="5138737" y="4383088"/>
                  <a:ext cx="125413" cy="149225"/>
                </a:xfrm>
                <a:custGeom>
                  <a:avLst/>
                  <a:gdLst/>
                  <a:ahLst/>
                  <a:cxnLst>
                    <a:cxn ang="0">
                      <a:pos x="76" y="0"/>
                    </a:cxn>
                    <a:cxn ang="0">
                      <a:pos x="73" y="3"/>
                    </a:cxn>
                    <a:cxn ang="0">
                      <a:pos x="54" y="13"/>
                    </a:cxn>
                    <a:cxn ang="0">
                      <a:pos x="42" y="17"/>
                    </a:cxn>
                    <a:cxn ang="0">
                      <a:pos x="22" y="20"/>
                    </a:cxn>
                    <a:cxn ang="0">
                      <a:pos x="16" y="19"/>
                    </a:cxn>
                    <a:cxn ang="0">
                      <a:pos x="10" y="17"/>
                    </a:cxn>
                    <a:cxn ang="0">
                      <a:pos x="7" y="15"/>
                    </a:cxn>
                    <a:cxn ang="0">
                      <a:pos x="5" y="15"/>
                    </a:cxn>
                    <a:cxn ang="0">
                      <a:pos x="3" y="15"/>
                    </a:cxn>
                    <a:cxn ang="0">
                      <a:pos x="1" y="16"/>
                    </a:cxn>
                    <a:cxn ang="0">
                      <a:pos x="0" y="20"/>
                    </a:cxn>
                    <a:cxn ang="0">
                      <a:pos x="4" y="39"/>
                    </a:cxn>
                    <a:cxn ang="0">
                      <a:pos x="4" y="47"/>
                    </a:cxn>
                    <a:cxn ang="0">
                      <a:pos x="3" y="79"/>
                    </a:cxn>
                    <a:cxn ang="0">
                      <a:pos x="4" y="84"/>
                    </a:cxn>
                    <a:cxn ang="0">
                      <a:pos x="6" y="89"/>
                    </a:cxn>
                    <a:cxn ang="0">
                      <a:pos x="8" y="92"/>
                    </a:cxn>
                    <a:cxn ang="0">
                      <a:pos x="10" y="94"/>
                    </a:cxn>
                    <a:cxn ang="0">
                      <a:pos x="13" y="94"/>
                    </a:cxn>
                    <a:cxn ang="0">
                      <a:pos x="19" y="89"/>
                    </a:cxn>
                    <a:cxn ang="0">
                      <a:pos x="27" y="85"/>
                    </a:cxn>
                    <a:cxn ang="0">
                      <a:pos x="32" y="83"/>
                    </a:cxn>
                    <a:cxn ang="0">
                      <a:pos x="60" y="68"/>
                    </a:cxn>
                    <a:cxn ang="0">
                      <a:pos x="65" y="62"/>
                    </a:cxn>
                    <a:cxn ang="0">
                      <a:pos x="71" y="45"/>
                    </a:cxn>
                    <a:cxn ang="0">
                      <a:pos x="79" y="6"/>
                    </a:cxn>
                    <a:cxn ang="0">
                      <a:pos x="79" y="2"/>
                    </a:cxn>
                    <a:cxn ang="0">
                      <a:pos x="78" y="1"/>
                    </a:cxn>
                    <a:cxn ang="0">
                      <a:pos x="77" y="0"/>
                    </a:cxn>
                    <a:cxn ang="0">
                      <a:pos x="76" y="0"/>
                    </a:cxn>
                  </a:cxnLst>
                  <a:rect l="0" t="0" r="r" b="b"/>
                  <a:pathLst>
                    <a:path w="79" h="94">
                      <a:moveTo>
                        <a:pt x="76" y="0"/>
                      </a:moveTo>
                      <a:lnTo>
                        <a:pt x="73" y="3"/>
                      </a:lnTo>
                      <a:lnTo>
                        <a:pt x="54" y="13"/>
                      </a:lnTo>
                      <a:lnTo>
                        <a:pt x="42" y="17"/>
                      </a:lnTo>
                      <a:lnTo>
                        <a:pt x="22" y="20"/>
                      </a:lnTo>
                      <a:lnTo>
                        <a:pt x="16" y="19"/>
                      </a:lnTo>
                      <a:lnTo>
                        <a:pt x="10" y="17"/>
                      </a:lnTo>
                      <a:lnTo>
                        <a:pt x="7" y="15"/>
                      </a:lnTo>
                      <a:lnTo>
                        <a:pt x="5" y="15"/>
                      </a:lnTo>
                      <a:lnTo>
                        <a:pt x="3" y="15"/>
                      </a:lnTo>
                      <a:lnTo>
                        <a:pt x="1" y="16"/>
                      </a:lnTo>
                      <a:lnTo>
                        <a:pt x="0" y="20"/>
                      </a:lnTo>
                      <a:lnTo>
                        <a:pt x="4" y="39"/>
                      </a:lnTo>
                      <a:lnTo>
                        <a:pt x="4" y="47"/>
                      </a:lnTo>
                      <a:lnTo>
                        <a:pt x="3" y="79"/>
                      </a:lnTo>
                      <a:lnTo>
                        <a:pt x="4" y="84"/>
                      </a:lnTo>
                      <a:lnTo>
                        <a:pt x="6" y="89"/>
                      </a:lnTo>
                      <a:lnTo>
                        <a:pt x="8" y="92"/>
                      </a:lnTo>
                      <a:lnTo>
                        <a:pt x="10" y="94"/>
                      </a:lnTo>
                      <a:lnTo>
                        <a:pt x="13" y="94"/>
                      </a:lnTo>
                      <a:lnTo>
                        <a:pt x="19" y="89"/>
                      </a:lnTo>
                      <a:lnTo>
                        <a:pt x="27" y="85"/>
                      </a:lnTo>
                      <a:lnTo>
                        <a:pt x="32" y="83"/>
                      </a:lnTo>
                      <a:lnTo>
                        <a:pt x="60" y="68"/>
                      </a:lnTo>
                      <a:lnTo>
                        <a:pt x="65" y="62"/>
                      </a:lnTo>
                      <a:lnTo>
                        <a:pt x="71" y="45"/>
                      </a:lnTo>
                      <a:lnTo>
                        <a:pt x="79" y="6"/>
                      </a:lnTo>
                      <a:lnTo>
                        <a:pt x="79" y="2"/>
                      </a:lnTo>
                      <a:lnTo>
                        <a:pt x="78" y="1"/>
                      </a:lnTo>
                      <a:lnTo>
                        <a:pt x="77" y="0"/>
                      </a:lnTo>
                      <a:lnTo>
                        <a:pt x="76" y="0"/>
                      </a:lnTo>
                      <a:close/>
                    </a:path>
                  </a:pathLst>
                </a:custGeom>
                <a:solidFill>
                  <a:srgbClr val="DFBE9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Freeform 30"/>
                <p:cNvSpPr>
                  <a:spLocks/>
                </p:cNvSpPr>
                <p:nvPr/>
              </p:nvSpPr>
              <p:spPr bwMode="auto">
                <a:xfrm flipH="1">
                  <a:off x="5045075" y="4230688"/>
                  <a:ext cx="77788" cy="152400"/>
                </a:xfrm>
                <a:custGeom>
                  <a:avLst/>
                  <a:gdLst/>
                  <a:ahLst/>
                  <a:cxnLst>
                    <a:cxn ang="0">
                      <a:pos x="20" y="0"/>
                    </a:cxn>
                    <a:cxn ang="0">
                      <a:pos x="19" y="0"/>
                    </a:cxn>
                    <a:cxn ang="0">
                      <a:pos x="19" y="1"/>
                    </a:cxn>
                    <a:cxn ang="0">
                      <a:pos x="25" y="8"/>
                    </a:cxn>
                    <a:cxn ang="0">
                      <a:pos x="27" y="10"/>
                    </a:cxn>
                    <a:cxn ang="0">
                      <a:pos x="28" y="12"/>
                    </a:cxn>
                    <a:cxn ang="0">
                      <a:pos x="28" y="14"/>
                    </a:cxn>
                    <a:cxn ang="0">
                      <a:pos x="28" y="16"/>
                    </a:cxn>
                    <a:cxn ang="0">
                      <a:pos x="27" y="19"/>
                    </a:cxn>
                    <a:cxn ang="0">
                      <a:pos x="20" y="28"/>
                    </a:cxn>
                    <a:cxn ang="0">
                      <a:pos x="17" y="32"/>
                    </a:cxn>
                    <a:cxn ang="0">
                      <a:pos x="15" y="33"/>
                    </a:cxn>
                    <a:cxn ang="0">
                      <a:pos x="14" y="34"/>
                    </a:cxn>
                    <a:cxn ang="0">
                      <a:pos x="9" y="36"/>
                    </a:cxn>
                    <a:cxn ang="0">
                      <a:pos x="6" y="37"/>
                    </a:cxn>
                    <a:cxn ang="0">
                      <a:pos x="3" y="37"/>
                    </a:cxn>
                    <a:cxn ang="0">
                      <a:pos x="2" y="39"/>
                    </a:cxn>
                    <a:cxn ang="0">
                      <a:pos x="1" y="40"/>
                    </a:cxn>
                    <a:cxn ang="0">
                      <a:pos x="0" y="42"/>
                    </a:cxn>
                    <a:cxn ang="0">
                      <a:pos x="1" y="44"/>
                    </a:cxn>
                    <a:cxn ang="0">
                      <a:pos x="6" y="58"/>
                    </a:cxn>
                    <a:cxn ang="0">
                      <a:pos x="7" y="64"/>
                    </a:cxn>
                    <a:cxn ang="0">
                      <a:pos x="8" y="88"/>
                    </a:cxn>
                    <a:cxn ang="0">
                      <a:pos x="7" y="92"/>
                    </a:cxn>
                    <a:cxn ang="0">
                      <a:pos x="6" y="95"/>
                    </a:cxn>
                    <a:cxn ang="0">
                      <a:pos x="5" y="96"/>
                    </a:cxn>
                    <a:cxn ang="0">
                      <a:pos x="6" y="96"/>
                    </a:cxn>
                    <a:cxn ang="0">
                      <a:pos x="8" y="96"/>
                    </a:cxn>
                    <a:cxn ang="0">
                      <a:pos x="9" y="95"/>
                    </a:cxn>
                    <a:cxn ang="0">
                      <a:pos x="14" y="91"/>
                    </a:cxn>
                    <a:cxn ang="0">
                      <a:pos x="18" y="86"/>
                    </a:cxn>
                    <a:cxn ang="0">
                      <a:pos x="35" y="75"/>
                    </a:cxn>
                    <a:cxn ang="0">
                      <a:pos x="41" y="68"/>
                    </a:cxn>
                    <a:cxn ang="0">
                      <a:pos x="48" y="53"/>
                    </a:cxn>
                    <a:cxn ang="0">
                      <a:pos x="49" y="42"/>
                    </a:cxn>
                    <a:cxn ang="0">
                      <a:pos x="49" y="32"/>
                    </a:cxn>
                    <a:cxn ang="0">
                      <a:pos x="46" y="21"/>
                    </a:cxn>
                    <a:cxn ang="0">
                      <a:pos x="39" y="10"/>
                    </a:cxn>
                    <a:cxn ang="0">
                      <a:pos x="37" y="9"/>
                    </a:cxn>
                    <a:cxn ang="0">
                      <a:pos x="22" y="1"/>
                    </a:cxn>
                    <a:cxn ang="0">
                      <a:pos x="20" y="0"/>
                    </a:cxn>
                  </a:cxnLst>
                  <a:rect l="0" t="0" r="r" b="b"/>
                  <a:pathLst>
                    <a:path w="49" h="96">
                      <a:moveTo>
                        <a:pt x="20" y="0"/>
                      </a:moveTo>
                      <a:lnTo>
                        <a:pt x="19" y="0"/>
                      </a:lnTo>
                      <a:lnTo>
                        <a:pt x="19" y="1"/>
                      </a:lnTo>
                      <a:lnTo>
                        <a:pt x="25" y="8"/>
                      </a:lnTo>
                      <a:lnTo>
                        <a:pt x="27" y="10"/>
                      </a:lnTo>
                      <a:lnTo>
                        <a:pt x="28" y="12"/>
                      </a:lnTo>
                      <a:lnTo>
                        <a:pt x="28" y="14"/>
                      </a:lnTo>
                      <a:lnTo>
                        <a:pt x="28" y="16"/>
                      </a:lnTo>
                      <a:lnTo>
                        <a:pt x="27" y="19"/>
                      </a:lnTo>
                      <a:lnTo>
                        <a:pt x="20" y="28"/>
                      </a:lnTo>
                      <a:lnTo>
                        <a:pt x="17" y="32"/>
                      </a:lnTo>
                      <a:lnTo>
                        <a:pt x="15" y="33"/>
                      </a:lnTo>
                      <a:lnTo>
                        <a:pt x="14" y="34"/>
                      </a:lnTo>
                      <a:lnTo>
                        <a:pt x="9" y="36"/>
                      </a:lnTo>
                      <a:lnTo>
                        <a:pt x="6" y="37"/>
                      </a:lnTo>
                      <a:lnTo>
                        <a:pt x="3" y="37"/>
                      </a:lnTo>
                      <a:lnTo>
                        <a:pt x="2" y="39"/>
                      </a:lnTo>
                      <a:lnTo>
                        <a:pt x="1" y="40"/>
                      </a:lnTo>
                      <a:lnTo>
                        <a:pt x="0" y="42"/>
                      </a:lnTo>
                      <a:lnTo>
                        <a:pt x="1" y="44"/>
                      </a:lnTo>
                      <a:lnTo>
                        <a:pt x="6" y="58"/>
                      </a:lnTo>
                      <a:lnTo>
                        <a:pt x="7" y="64"/>
                      </a:lnTo>
                      <a:lnTo>
                        <a:pt x="8" y="88"/>
                      </a:lnTo>
                      <a:lnTo>
                        <a:pt x="7" y="92"/>
                      </a:lnTo>
                      <a:lnTo>
                        <a:pt x="6" y="95"/>
                      </a:lnTo>
                      <a:lnTo>
                        <a:pt x="5" y="96"/>
                      </a:lnTo>
                      <a:lnTo>
                        <a:pt x="6" y="96"/>
                      </a:lnTo>
                      <a:lnTo>
                        <a:pt x="8" y="96"/>
                      </a:lnTo>
                      <a:lnTo>
                        <a:pt x="9" y="95"/>
                      </a:lnTo>
                      <a:lnTo>
                        <a:pt x="14" y="91"/>
                      </a:lnTo>
                      <a:lnTo>
                        <a:pt x="18" y="86"/>
                      </a:lnTo>
                      <a:lnTo>
                        <a:pt x="35" y="75"/>
                      </a:lnTo>
                      <a:lnTo>
                        <a:pt x="41" y="68"/>
                      </a:lnTo>
                      <a:lnTo>
                        <a:pt x="48" y="53"/>
                      </a:lnTo>
                      <a:lnTo>
                        <a:pt x="49" y="42"/>
                      </a:lnTo>
                      <a:lnTo>
                        <a:pt x="49" y="32"/>
                      </a:lnTo>
                      <a:lnTo>
                        <a:pt x="46" y="21"/>
                      </a:lnTo>
                      <a:lnTo>
                        <a:pt x="39" y="10"/>
                      </a:lnTo>
                      <a:lnTo>
                        <a:pt x="37" y="9"/>
                      </a:lnTo>
                      <a:lnTo>
                        <a:pt x="22" y="1"/>
                      </a:lnTo>
                      <a:lnTo>
                        <a:pt x="20" y="0"/>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31"/>
                <p:cNvSpPr>
                  <a:spLocks/>
                </p:cNvSpPr>
                <p:nvPr/>
              </p:nvSpPr>
              <p:spPr bwMode="auto">
                <a:xfrm flipH="1">
                  <a:off x="5318125" y="4368800"/>
                  <a:ext cx="95250" cy="122238"/>
                </a:xfrm>
                <a:custGeom>
                  <a:avLst/>
                  <a:gdLst/>
                  <a:ahLst/>
                  <a:cxnLst>
                    <a:cxn ang="0">
                      <a:pos x="56" y="6"/>
                    </a:cxn>
                    <a:cxn ang="0">
                      <a:pos x="43" y="9"/>
                    </a:cxn>
                    <a:cxn ang="0">
                      <a:pos x="36" y="9"/>
                    </a:cxn>
                    <a:cxn ang="0">
                      <a:pos x="30" y="7"/>
                    </a:cxn>
                    <a:cxn ang="0">
                      <a:pos x="21" y="1"/>
                    </a:cxn>
                    <a:cxn ang="0">
                      <a:pos x="15" y="0"/>
                    </a:cxn>
                    <a:cxn ang="0">
                      <a:pos x="13" y="1"/>
                    </a:cxn>
                    <a:cxn ang="0">
                      <a:pos x="11" y="4"/>
                    </a:cxn>
                    <a:cxn ang="0">
                      <a:pos x="10" y="9"/>
                    </a:cxn>
                    <a:cxn ang="0">
                      <a:pos x="7" y="20"/>
                    </a:cxn>
                    <a:cxn ang="0">
                      <a:pos x="5" y="38"/>
                    </a:cxn>
                    <a:cxn ang="0">
                      <a:pos x="0" y="65"/>
                    </a:cxn>
                    <a:cxn ang="0">
                      <a:pos x="0" y="70"/>
                    </a:cxn>
                    <a:cxn ang="0">
                      <a:pos x="1" y="70"/>
                    </a:cxn>
                    <a:cxn ang="0">
                      <a:pos x="2" y="71"/>
                    </a:cxn>
                    <a:cxn ang="0">
                      <a:pos x="4" y="72"/>
                    </a:cxn>
                    <a:cxn ang="0">
                      <a:pos x="6" y="73"/>
                    </a:cxn>
                    <a:cxn ang="0">
                      <a:pos x="9" y="74"/>
                    </a:cxn>
                    <a:cxn ang="0">
                      <a:pos x="38" y="77"/>
                    </a:cxn>
                    <a:cxn ang="0">
                      <a:pos x="47" y="77"/>
                    </a:cxn>
                    <a:cxn ang="0">
                      <a:pos x="51" y="76"/>
                    </a:cxn>
                    <a:cxn ang="0">
                      <a:pos x="54" y="74"/>
                    </a:cxn>
                    <a:cxn ang="0">
                      <a:pos x="55" y="73"/>
                    </a:cxn>
                    <a:cxn ang="0">
                      <a:pos x="56" y="70"/>
                    </a:cxn>
                    <a:cxn ang="0">
                      <a:pos x="56" y="67"/>
                    </a:cxn>
                    <a:cxn ang="0">
                      <a:pos x="55" y="58"/>
                    </a:cxn>
                    <a:cxn ang="0">
                      <a:pos x="55" y="26"/>
                    </a:cxn>
                    <a:cxn ang="0">
                      <a:pos x="56" y="23"/>
                    </a:cxn>
                    <a:cxn ang="0">
                      <a:pos x="60" y="12"/>
                    </a:cxn>
                    <a:cxn ang="0">
                      <a:pos x="60" y="10"/>
                    </a:cxn>
                    <a:cxn ang="0">
                      <a:pos x="60" y="8"/>
                    </a:cxn>
                    <a:cxn ang="0">
                      <a:pos x="60" y="7"/>
                    </a:cxn>
                    <a:cxn ang="0">
                      <a:pos x="58" y="6"/>
                    </a:cxn>
                    <a:cxn ang="0">
                      <a:pos x="56" y="6"/>
                    </a:cxn>
                  </a:cxnLst>
                  <a:rect l="0" t="0" r="r" b="b"/>
                  <a:pathLst>
                    <a:path w="60" h="77">
                      <a:moveTo>
                        <a:pt x="56" y="6"/>
                      </a:moveTo>
                      <a:lnTo>
                        <a:pt x="43" y="9"/>
                      </a:lnTo>
                      <a:lnTo>
                        <a:pt x="36" y="9"/>
                      </a:lnTo>
                      <a:lnTo>
                        <a:pt x="30" y="7"/>
                      </a:lnTo>
                      <a:lnTo>
                        <a:pt x="21" y="1"/>
                      </a:lnTo>
                      <a:lnTo>
                        <a:pt x="15" y="0"/>
                      </a:lnTo>
                      <a:lnTo>
                        <a:pt x="13" y="1"/>
                      </a:lnTo>
                      <a:lnTo>
                        <a:pt x="11" y="4"/>
                      </a:lnTo>
                      <a:lnTo>
                        <a:pt x="10" y="9"/>
                      </a:lnTo>
                      <a:lnTo>
                        <a:pt x="7" y="20"/>
                      </a:lnTo>
                      <a:lnTo>
                        <a:pt x="5" y="38"/>
                      </a:lnTo>
                      <a:lnTo>
                        <a:pt x="0" y="65"/>
                      </a:lnTo>
                      <a:lnTo>
                        <a:pt x="0" y="70"/>
                      </a:lnTo>
                      <a:lnTo>
                        <a:pt x="1" y="70"/>
                      </a:lnTo>
                      <a:lnTo>
                        <a:pt x="2" y="71"/>
                      </a:lnTo>
                      <a:lnTo>
                        <a:pt x="4" y="72"/>
                      </a:lnTo>
                      <a:lnTo>
                        <a:pt x="6" y="73"/>
                      </a:lnTo>
                      <a:lnTo>
                        <a:pt x="9" y="74"/>
                      </a:lnTo>
                      <a:lnTo>
                        <a:pt x="38" y="77"/>
                      </a:lnTo>
                      <a:lnTo>
                        <a:pt x="47" y="77"/>
                      </a:lnTo>
                      <a:lnTo>
                        <a:pt x="51" y="76"/>
                      </a:lnTo>
                      <a:lnTo>
                        <a:pt x="54" y="74"/>
                      </a:lnTo>
                      <a:lnTo>
                        <a:pt x="55" y="73"/>
                      </a:lnTo>
                      <a:lnTo>
                        <a:pt x="56" y="70"/>
                      </a:lnTo>
                      <a:lnTo>
                        <a:pt x="56" y="67"/>
                      </a:lnTo>
                      <a:lnTo>
                        <a:pt x="55" y="58"/>
                      </a:lnTo>
                      <a:lnTo>
                        <a:pt x="55" y="26"/>
                      </a:lnTo>
                      <a:lnTo>
                        <a:pt x="56" y="23"/>
                      </a:lnTo>
                      <a:lnTo>
                        <a:pt x="60" y="12"/>
                      </a:lnTo>
                      <a:lnTo>
                        <a:pt x="60" y="10"/>
                      </a:lnTo>
                      <a:lnTo>
                        <a:pt x="60" y="8"/>
                      </a:lnTo>
                      <a:lnTo>
                        <a:pt x="60" y="7"/>
                      </a:lnTo>
                      <a:lnTo>
                        <a:pt x="58" y="6"/>
                      </a:lnTo>
                      <a:lnTo>
                        <a:pt x="56" y="6"/>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32"/>
                <p:cNvSpPr>
                  <a:spLocks/>
                </p:cNvSpPr>
                <p:nvPr/>
              </p:nvSpPr>
              <p:spPr bwMode="auto">
                <a:xfrm flipH="1">
                  <a:off x="5056187" y="4146550"/>
                  <a:ext cx="131763" cy="187325"/>
                </a:xfrm>
                <a:custGeom>
                  <a:avLst/>
                  <a:gdLst/>
                  <a:ahLst/>
                  <a:cxnLst>
                    <a:cxn ang="0">
                      <a:pos x="15" y="2"/>
                    </a:cxn>
                    <a:cxn ang="0">
                      <a:pos x="10" y="0"/>
                    </a:cxn>
                    <a:cxn ang="0">
                      <a:pos x="6" y="0"/>
                    </a:cxn>
                    <a:cxn ang="0">
                      <a:pos x="5" y="0"/>
                    </a:cxn>
                    <a:cxn ang="0">
                      <a:pos x="3" y="1"/>
                    </a:cxn>
                    <a:cxn ang="0">
                      <a:pos x="2" y="4"/>
                    </a:cxn>
                    <a:cxn ang="0">
                      <a:pos x="1" y="8"/>
                    </a:cxn>
                    <a:cxn ang="0">
                      <a:pos x="0" y="11"/>
                    </a:cxn>
                    <a:cxn ang="0">
                      <a:pos x="1" y="14"/>
                    </a:cxn>
                    <a:cxn ang="0">
                      <a:pos x="2" y="16"/>
                    </a:cxn>
                    <a:cxn ang="0">
                      <a:pos x="5" y="24"/>
                    </a:cxn>
                    <a:cxn ang="0">
                      <a:pos x="5" y="26"/>
                    </a:cxn>
                    <a:cxn ang="0">
                      <a:pos x="6" y="29"/>
                    </a:cxn>
                    <a:cxn ang="0">
                      <a:pos x="7" y="30"/>
                    </a:cxn>
                    <a:cxn ang="0">
                      <a:pos x="10" y="31"/>
                    </a:cxn>
                    <a:cxn ang="0">
                      <a:pos x="12" y="31"/>
                    </a:cxn>
                    <a:cxn ang="0">
                      <a:pos x="15" y="32"/>
                    </a:cxn>
                    <a:cxn ang="0">
                      <a:pos x="17" y="33"/>
                    </a:cxn>
                    <a:cxn ang="0">
                      <a:pos x="19" y="35"/>
                    </a:cxn>
                    <a:cxn ang="0">
                      <a:pos x="21" y="37"/>
                    </a:cxn>
                    <a:cxn ang="0">
                      <a:pos x="27" y="52"/>
                    </a:cxn>
                    <a:cxn ang="0">
                      <a:pos x="29" y="59"/>
                    </a:cxn>
                    <a:cxn ang="0">
                      <a:pos x="32" y="61"/>
                    </a:cxn>
                    <a:cxn ang="0">
                      <a:pos x="37" y="65"/>
                    </a:cxn>
                    <a:cxn ang="0">
                      <a:pos x="39" y="67"/>
                    </a:cxn>
                    <a:cxn ang="0">
                      <a:pos x="40" y="69"/>
                    </a:cxn>
                    <a:cxn ang="0">
                      <a:pos x="43" y="76"/>
                    </a:cxn>
                    <a:cxn ang="0">
                      <a:pos x="45" y="98"/>
                    </a:cxn>
                    <a:cxn ang="0">
                      <a:pos x="46" y="106"/>
                    </a:cxn>
                    <a:cxn ang="0">
                      <a:pos x="47" y="108"/>
                    </a:cxn>
                    <a:cxn ang="0">
                      <a:pos x="50" y="113"/>
                    </a:cxn>
                    <a:cxn ang="0">
                      <a:pos x="52" y="115"/>
                    </a:cxn>
                    <a:cxn ang="0">
                      <a:pos x="56" y="118"/>
                    </a:cxn>
                    <a:cxn ang="0">
                      <a:pos x="57" y="118"/>
                    </a:cxn>
                    <a:cxn ang="0">
                      <a:pos x="59" y="118"/>
                    </a:cxn>
                    <a:cxn ang="0">
                      <a:pos x="60" y="117"/>
                    </a:cxn>
                    <a:cxn ang="0">
                      <a:pos x="61" y="114"/>
                    </a:cxn>
                    <a:cxn ang="0">
                      <a:pos x="61" y="96"/>
                    </a:cxn>
                    <a:cxn ang="0">
                      <a:pos x="62" y="88"/>
                    </a:cxn>
                    <a:cxn ang="0">
                      <a:pos x="62" y="87"/>
                    </a:cxn>
                    <a:cxn ang="0">
                      <a:pos x="62" y="86"/>
                    </a:cxn>
                    <a:cxn ang="0">
                      <a:pos x="63" y="86"/>
                    </a:cxn>
                    <a:cxn ang="0">
                      <a:pos x="65" y="87"/>
                    </a:cxn>
                    <a:cxn ang="0">
                      <a:pos x="67" y="90"/>
                    </a:cxn>
                    <a:cxn ang="0">
                      <a:pos x="73" y="101"/>
                    </a:cxn>
                    <a:cxn ang="0">
                      <a:pos x="75" y="106"/>
                    </a:cxn>
                    <a:cxn ang="0">
                      <a:pos x="76" y="114"/>
                    </a:cxn>
                    <a:cxn ang="0">
                      <a:pos x="76" y="115"/>
                    </a:cxn>
                    <a:cxn ang="0">
                      <a:pos x="76" y="115"/>
                    </a:cxn>
                    <a:cxn ang="0">
                      <a:pos x="78" y="115"/>
                    </a:cxn>
                    <a:cxn ang="0">
                      <a:pos x="80" y="113"/>
                    </a:cxn>
                    <a:cxn ang="0">
                      <a:pos x="82" y="111"/>
                    </a:cxn>
                    <a:cxn ang="0">
                      <a:pos x="83" y="109"/>
                    </a:cxn>
                    <a:cxn ang="0">
                      <a:pos x="83" y="103"/>
                    </a:cxn>
                    <a:cxn ang="0">
                      <a:pos x="81" y="91"/>
                    </a:cxn>
                    <a:cxn ang="0">
                      <a:pos x="73" y="75"/>
                    </a:cxn>
                    <a:cxn ang="0">
                      <a:pos x="39" y="26"/>
                    </a:cxn>
                    <a:cxn ang="0">
                      <a:pos x="25" y="9"/>
                    </a:cxn>
                    <a:cxn ang="0">
                      <a:pos x="20" y="5"/>
                    </a:cxn>
                    <a:cxn ang="0">
                      <a:pos x="15" y="2"/>
                    </a:cxn>
                  </a:cxnLst>
                  <a:rect l="0" t="0" r="r" b="b"/>
                  <a:pathLst>
                    <a:path w="83" h="118">
                      <a:moveTo>
                        <a:pt x="15" y="2"/>
                      </a:moveTo>
                      <a:lnTo>
                        <a:pt x="10" y="0"/>
                      </a:lnTo>
                      <a:lnTo>
                        <a:pt x="6" y="0"/>
                      </a:lnTo>
                      <a:lnTo>
                        <a:pt x="5" y="0"/>
                      </a:lnTo>
                      <a:lnTo>
                        <a:pt x="3" y="1"/>
                      </a:lnTo>
                      <a:lnTo>
                        <a:pt x="2" y="4"/>
                      </a:lnTo>
                      <a:lnTo>
                        <a:pt x="1" y="8"/>
                      </a:lnTo>
                      <a:lnTo>
                        <a:pt x="0" y="11"/>
                      </a:lnTo>
                      <a:lnTo>
                        <a:pt x="1" y="14"/>
                      </a:lnTo>
                      <a:lnTo>
                        <a:pt x="2" y="16"/>
                      </a:lnTo>
                      <a:lnTo>
                        <a:pt x="5" y="24"/>
                      </a:lnTo>
                      <a:lnTo>
                        <a:pt x="5" y="26"/>
                      </a:lnTo>
                      <a:lnTo>
                        <a:pt x="6" y="29"/>
                      </a:lnTo>
                      <a:lnTo>
                        <a:pt x="7" y="30"/>
                      </a:lnTo>
                      <a:lnTo>
                        <a:pt x="10" y="31"/>
                      </a:lnTo>
                      <a:lnTo>
                        <a:pt x="12" y="31"/>
                      </a:lnTo>
                      <a:lnTo>
                        <a:pt x="15" y="32"/>
                      </a:lnTo>
                      <a:lnTo>
                        <a:pt x="17" y="33"/>
                      </a:lnTo>
                      <a:lnTo>
                        <a:pt x="19" y="35"/>
                      </a:lnTo>
                      <a:lnTo>
                        <a:pt x="21" y="37"/>
                      </a:lnTo>
                      <a:lnTo>
                        <a:pt x="27" y="52"/>
                      </a:lnTo>
                      <a:lnTo>
                        <a:pt x="29" y="59"/>
                      </a:lnTo>
                      <a:lnTo>
                        <a:pt x="32" y="61"/>
                      </a:lnTo>
                      <a:lnTo>
                        <a:pt x="37" y="65"/>
                      </a:lnTo>
                      <a:lnTo>
                        <a:pt x="39" y="67"/>
                      </a:lnTo>
                      <a:lnTo>
                        <a:pt x="40" y="69"/>
                      </a:lnTo>
                      <a:lnTo>
                        <a:pt x="43" y="76"/>
                      </a:lnTo>
                      <a:lnTo>
                        <a:pt x="45" y="98"/>
                      </a:lnTo>
                      <a:lnTo>
                        <a:pt x="46" y="106"/>
                      </a:lnTo>
                      <a:lnTo>
                        <a:pt x="47" y="108"/>
                      </a:lnTo>
                      <a:lnTo>
                        <a:pt x="50" y="113"/>
                      </a:lnTo>
                      <a:lnTo>
                        <a:pt x="52" y="115"/>
                      </a:lnTo>
                      <a:lnTo>
                        <a:pt x="56" y="118"/>
                      </a:lnTo>
                      <a:lnTo>
                        <a:pt x="57" y="118"/>
                      </a:lnTo>
                      <a:lnTo>
                        <a:pt x="59" y="118"/>
                      </a:lnTo>
                      <a:lnTo>
                        <a:pt x="60" y="117"/>
                      </a:lnTo>
                      <a:lnTo>
                        <a:pt x="61" y="114"/>
                      </a:lnTo>
                      <a:lnTo>
                        <a:pt x="61" y="96"/>
                      </a:lnTo>
                      <a:lnTo>
                        <a:pt x="62" y="88"/>
                      </a:lnTo>
                      <a:lnTo>
                        <a:pt x="62" y="87"/>
                      </a:lnTo>
                      <a:lnTo>
                        <a:pt x="62" y="86"/>
                      </a:lnTo>
                      <a:lnTo>
                        <a:pt x="63" y="86"/>
                      </a:lnTo>
                      <a:lnTo>
                        <a:pt x="65" y="87"/>
                      </a:lnTo>
                      <a:lnTo>
                        <a:pt x="67" y="90"/>
                      </a:lnTo>
                      <a:lnTo>
                        <a:pt x="73" y="101"/>
                      </a:lnTo>
                      <a:lnTo>
                        <a:pt x="75" y="106"/>
                      </a:lnTo>
                      <a:lnTo>
                        <a:pt x="76" y="114"/>
                      </a:lnTo>
                      <a:lnTo>
                        <a:pt x="76" y="115"/>
                      </a:lnTo>
                      <a:lnTo>
                        <a:pt x="76" y="115"/>
                      </a:lnTo>
                      <a:lnTo>
                        <a:pt x="78" y="115"/>
                      </a:lnTo>
                      <a:lnTo>
                        <a:pt x="80" y="113"/>
                      </a:lnTo>
                      <a:lnTo>
                        <a:pt x="82" y="111"/>
                      </a:lnTo>
                      <a:lnTo>
                        <a:pt x="83" y="109"/>
                      </a:lnTo>
                      <a:lnTo>
                        <a:pt x="83" y="103"/>
                      </a:lnTo>
                      <a:lnTo>
                        <a:pt x="81" y="91"/>
                      </a:lnTo>
                      <a:lnTo>
                        <a:pt x="73" y="75"/>
                      </a:lnTo>
                      <a:lnTo>
                        <a:pt x="39" y="26"/>
                      </a:lnTo>
                      <a:lnTo>
                        <a:pt x="25" y="9"/>
                      </a:lnTo>
                      <a:lnTo>
                        <a:pt x="20" y="5"/>
                      </a:lnTo>
                      <a:lnTo>
                        <a:pt x="15" y="2"/>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33"/>
                <p:cNvSpPr>
                  <a:spLocks/>
                </p:cNvSpPr>
                <p:nvPr/>
              </p:nvSpPr>
              <p:spPr bwMode="auto">
                <a:xfrm flipH="1">
                  <a:off x="5033963" y="4122738"/>
                  <a:ext cx="149225" cy="215900"/>
                </a:xfrm>
                <a:custGeom>
                  <a:avLst/>
                  <a:gdLst/>
                  <a:ahLst/>
                  <a:cxnLst>
                    <a:cxn ang="0">
                      <a:pos x="28" y="0"/>
                    </a:cxn>
                    <a:cxn ang="0">
                      <a:pos x="23" y="1"/>
                    </a:cxn>
                    <a:cxn ang="0">
                      <a:pos x="4" y="9"/>
                    </a:cxn>
                    <a:cxn ang="0">
                      <a:pos x="1" y="14"/>
                    </a:cxn>
                    <a:cxn ang="0">
                      <a:pos x="1" y="21"/>
                    </a:cxn>
                    <a:cxn ang="0">
                      <a:pos x="4" y="30"/>
                    </a:cxn>
                    <a:cxn ang="0">
                      <a:pos x="7" y="34"/>
                    </a:cxn>
                    <a:cxn ang="0">
                      <a:pos x="15" y="34"/>
                    </a:cxn>
                    <a:cxn ang="0">
                      <a:pos x="18" y="35"/>
                    </a:cxn>
                    <a:cxn ang="0">
                      <a:pos x="24" y="48"/>
                    </a:cxn>
                    <a:cxn ang="0">
                      <a:pos x="40" y="68"/>
                    </a:cxn>
                    <a:cxn ang="0">
                      <a:pos x="47" y="93"/>
                    </a:cxn>
                    <a:cxn ang="0">
                      <a:pos x="47" y="117"/>
                    </a:cxn>
                    <a:cxn ang="0">
                      <a:pos x="43" y="135"/>
                    </a:cxn>
                    <a:cxn ang="0">
                      <a:pos x="46" y="136"/>
                    </a:cxn>
                    <a:cxn ang="0">
                      <a:pos x="55" y="135"/>
                    </a:cxn>
                    <a:cxn ang="0">
                      <a:pos x="58" y="133"/>
                    </a:cxn>
                    <a:cxn ang="0">
                      <a:pos x="62" y="104"/>
                    </a:cxn>
                    <a:cxn ang="0">
                      <a:pos x="60" y="90"/>
                    </a:cxn>
                    <a:cxn ang="0">
                      <a:pos x="62" y="89"/>
                    </a:cxn>
                    <a:cxn ang="0">
                      <a:pos x="65" y="93"/>
                    </a:cxn>
                    <a:cxn ang="0">
                      <a:pos x="71" y="110"/>
                    </a:cxn>
                    <a:cxn ang="0">
                      <a:pos x="71" y="121"/>
                    </a:cxn>
                    <a:cxn ang="0">
                      <a:pos x="73" y="130"/>
                    </a:cxn>
                    <a:cxn ang="0">
                      <a:pos x="78" y="132"/>
                    </a:cxn>
                    <a:cxn ang="0">
                      <a:pos x="87" y="130"/>
                    </a:cxn>
                    <a:cxn ang="0">
                      <a:pos x="92" y="127"/>
                    </a:cxn>
                    <a:cxn ang="0">
                      <a:pos x="94" y="122"/>
                    </a:cxn>
                    <a:cxn ang="0">
                      <a:pos x="88" y="101"/>
                    </a:cxn>
                    <a:cxn ang="0">
                      <a:pos x="71" y="72"/>
                    </a:cxn>
                    <a:cxn ang="0">
                      <a:pos x="70" y="66"/>
                    </a:cxn>
                    <a:cxn ang="0">
                      <a:pos x="72" y="61"/>
                    </a:cxn>
                    <a:cxn ang="0">
                      <a:pos x="70" y="50"/>
                    </a:cxn>
                    <a:cxn ang="0">
                      <a:pos x="65" y="41"/>
                    </a:cxn>
                    <a:cxn ang="0">
                      <a:pos x="59" y="35"/>
                    </a:cxn>
                    <a:cxn ang="0">
                      <a:pos x="35" y="19"/>
                    </a:cxn>
                    <a:cxn ang="0">
                      <a:pos x="33" y="14"/>
                    </a:cxn>
                    <a:cxn ang="0">
                      <a:pos x="34" y="10"/>
                    </a:cxn>
                    <a:cxn ang="0">
                      <a:pos x="36" y="5"/>
                    </a:cxn>
                    <a:cxn ang="0">
                      <a:pos x="35" y="2"/>
                    </a:cxn>
                    <a:cxn ang="0">
                      <a:pos x="31" y="0"/>
                    </a:cxn>
                  </a:cxnLst>
                  <a:rect l="0" t="0" r="r" b="b"/>
                  <a:pathLst>
                    <a:path w="94" h="136">
                      <a:moveTo>
                        <a:pt x="31" y="0"/>
                      </a:moveTo>
                      <a:lnTo>
                        <a:pt x="28" y="0"/>
                      </a:lnTo>
                      <a:lnTo>
                        <a:pt x="26" y="0"/>
                      </a:lnTo>
                      <a:lnTo>
                        <a:pt x="23" y="1"/>
                      </a:lnTo>
                      <a:lnTo>
                        <a:pt x="9" y="5"/>
                      </a:lnTo>
                      <a:lnTo>
                        <a:pt x="4" y="9"/>
                      </a:lnTo>
                      <a:lnTo>
                        <a:pt x="2" y="12"/>
                      </a:lnTo>
                      <a:lnTo>
                        <a:pt x="1" y="14"/>
                      </a:lnTo>
                      <a:lnTo>
                        <a:pt x="0" y="18"/>
                      </a:lnTo>
                      <a:lnTo>
                        <a:pt x="1" y="21"/>
                      </a:lnTo>
                      <a:lnTo>
                        <a:pt x="2" y="26"/>
                      </a:lnTo>
                      <a:lnTo>
                        <a:pt x="4" y="30"/>
                      </a:lnTo>
                      <a:lnTo>
                        <a:pt x="6" y="33"/>
                      </a:lnTo>
                      <a:lnTo>
                        <a:pt x="7" y="34"/>
                      </a:lnTo>
                      <a:lnTo>
                        <a:pt x="8" y="34"/>
                      </a:lnTo>
                      <a:lnTo>
                        <a:pt x="15" y="34"/>
                      </a:lnTo>
                      <a:lnTo>
                        <a:pt x="17" y="34"/>
                      </a:lnTo>
                      <a:lnTo>
                        <a:pt x="18" y="35"/>
                      </a:lnTo>
                      <a:lnTo>
                        <a:pt x="19" y="37"/>
                      </a:lnTo>
                      <a:lnTo>
                        <a:pt x="24" y="48"/>
                      </a:lnTo>
                      <a:lnTo>
                        <a:pt x="26" y="52"/>
                      </a:lnTo>
                      <a:lnTo>
                        <a:pt x="40" y="68"/>
                      </a:lnTo>
                      <a:lnTo>
                        <a:pt x="41" y="72"/>
                      </a:lnTo>
                      <a:lnTo>
                        <a:pt x="47" y="93"/>
                      </a:lnTo>
                      <a:lnTo>
                        <a:pt x="48" y="105"/>
                      </a:lnTo>
                      <a:lnTo>
                        <a:pt x="47" y="117"/>
                      </a:lnTo>
                      <a:lnTo>
                        <a:pt x="43" y="133"/>
                      </a:lnTo>
                      <a:lnTo>
                        <a:pt x="43" y="135"/>
                      </a:lnTo>
                      <a:lnTo>
                        <a:pt x="44" y="136"/>
                      </a:lnTo>
                      <a:lnTo>
                        <a:pt x="46" y="136"/>
                      </a:lnTo>
                      <a:lnTo>
                        <a:pt x="51" y="136"/>
                      </a:lnTo>
                      <a:lnTo>
                        <a:pt x="55" y="135"/>
                      </a:lnTo>
                      <a:lnTo>
                        <a:pt x="57" y="134"/>
                      </a:lnTo>
                      <a:lnTo>
                        <a:pt x="58" y="133"/>
                      </a:lnTo>
                      <a:lnTo>
                        <a:pt x="60" y="129"/>
                      </a:lnTo>
                      <a:lnTo>
                        <a:pt x="62" y="104"/>
                      </a:lnTo>
                      <a:lnTo>
                        <a:pt x="60" y="92"/>
                      </a:lnTo>
                      <a:lnTo>
                        <a:pt x="60" y="90"/>
                      </a:lnTo>
                      <a:lnTo>
                        <a:pt x="61" y="89"/>
                      </a:lnTo>
                      <a:lnTo>
                        <a:pt x="62" y="89"/>
                      </a:lnTo>
                      <a:lnTo>
                        <a:pt x="63" y="89"/>
                      </a:lnTo>
                      <a:lnTo>
                        <a:pt x="65" y="93"/>
                      </a:lnTo>
                      <a:lnTo>
                        <a:pt x="70" y="103"/>
                      </a:lnTo>
                      <a:lnTo>
                        <a:pt x="71" y="110"/>
                      </a:lnTo>
                      <a:lnTo>
                        <a:pt x="71" y="118"/>
                      </a:lnTo>
                      <a:lnTo>
                        <a:pt x="71" y="121"/>
                      </a:lnTo>
                      <a:lnTo>
                        <a:pt x="72" y="128"/>
                      </a:lnTo>
                      <a:lnTo>
                        <a:pt x="73" y="130"/>
                      </a:lnTo>
                      <a:lnTo>
                        <a:pt x="75" y="131"/>
                      </a:lnTo>
                      <a:lnTo>
                        <a:pt x="78" y="132"/>
                      </a:lnTo>
                      <a:lnTo>
                        <a:pt x="81" y="132"/>
                      </a:lnTo>
                      <a:lnTo>
                        <a:pt x="87" y="130"/>
                      </a:lnTo>
                      <a:lnTo>
                        <a:pt x="91" y="129"/>
                      </a:lnTo>
                      <a:lnTo>
                        <a:pt x="92" y="127"/>
                      </a:lnTo>
                      <a:lnTo>
                        <a:pt x="94" y="125"/>
                      </a:lnTo>
                      <a:lnTo>
                        <a:pt x="94" y="122"/>
                      </a:lnTo>
                      <a:lnTo>
                        <a:pt x="93" y="115"/>
                      </a:lnTo>
                      <a:lnTo>
                        <a:pt x="88" y="101"/>
                      </a:lnTo>
                      <a:lnTo>
                        <a:pt x="84" y="93"/>
                      </a:lnTo>
                      <a:lnTo>
                        <a:pt x="71" y="72"/>
                      </a:lnTo>
                      <a:lnTo>
                        <a:pt x="70" y="68"/>
                      </a:lnTo>
                      <a:lnTo>
                        <a:pt x="70" y="66"/>
                      </a:lnTo>
                      <a:lnTo>
                        <a:pt x="70" y="63"/>
                      </a:lnTo>
                      <a:lnTo>
                        <a:pt x="72" y="61"/>
                      </a:lnTo>
                      <a:lnTo>
                        <a:pt x="72" y="57"/>
                      </a:lnTo>
                      <a:lnTo>
                        <a:pt x="70" y="50"/>
                      </a:lnTo>
                      <a:lnTo>
                        <a:pt x="68" y="46"/>
                      </a:lnTo>
                      <a:lnTo>
                        <a:pt x="65" y="41"/>
                      </a:lnTo>
                      <a:lnTo>
                        <a:pt x="62" y="38"/>
                      </a:lnTo>
                      <a:lnTo>
                        <a:pt x="59" y="35"/>
                      </a:lnTo>
                      <a:lnTo>
                        <a:pt x="41" y="24"/>
                      </a:lnTo>
                      <a:lnTo>
                        <a:pt x="35" y="19"/>
                      </a:lnTo>
                      <a:lnTo>
                        <a:pt x="33" y="17"/>
                      </a:lnTo>
                      <a:lnTo>
                        <a:pt x="33" y="14"/>
                      </a:lnTo>
                      <a:lnTo>
                        <a:pt x="33" y="12"/>
                      </a:lnTo>
                      <a:lnTo>
                        <a:pt x="34" y="10"/>
                      </a:lnTo>
                      <a:lnTo>
                        <a:pt x="36" y="7"/>
                      </a:lnTo>
                      <a:lnTo>
                        <a:pt x="36" y="5"/>
                      </a:lnTo>
                      <a:lnTo>
                        <a:pt x="36" y="4"/>
                      </a:lnTo>
                      <a:lnTo>
                        <a:pt x="35" y="2"/>
                      </a:lnTo>
                      <a:lnTo>
                        <a:pt x="33" y="1"/>
                      </a:lnTo>
                      <a:lnTo>
                        <a:pt x="31" y="0"/>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34"/>
                <p:cNvSpPr>
                  <a:spLocks/>
                </p:cNvSpPr>
                <p:nvPr/>
              </p:nvSpPr>
              <p:spPr bwMode="auto">
                <a:xfrm flipH="1">
                  <a:off x="5102225" y="4192588"/>
                  <a:ext cx="17463" cy="22225"/>
                </a:xfrm>
                <a:custGeom>
                  <a:avLst/>
                  <a:gdLst/>
                  <a:ahLst/>
                  <a:cxnLst>
                    <a:cxn ang="0">
                      <a:pos x="6" y="0"/>
                    </a:cxn>
                    <a:cxn ang="0">
                      <a:pos x="5" y="0"/>
                    </a:cxn>
                    <a:cxn ang="0">
                      <a:pos x="4" y="0"/>
                    </a:cxn>
                    <a:cxn ang="0">
                      <a:pos x="1" y="2"/>
                    </a:cxn>
                    <a:cxn ang="0">
                      <a:pos x="0" y="5"/>
                    </a:cxn>
                    <a:cxn ang="0">
                      <a:pos x="0" y="8"/>
                    </a:cxn>
                    <a:cxn ang="0">
                      <a:pos x="2" y="10"/>
                    </a:cxn>
                    <a:cxn ang="0">
                      <a:pos x="6" y="12"/>
                    </a:cxn>
                    <a:cxn ang="0">
                      <a:pos x="9" y="13"/>
                    </a:cxn>
                    <a:cxn ang="0">
                      <a:pos x="11" y="14"/>
                    </a:cxn>
                    <a:cxn ang="0">
                      <a:pos x="11" y="13"/>
                    </a:cxn>
                    <a:cxn ang="0">
                      <a:pos x="11" y="11"/>
                    </a:cxn>
                    <a:cxn ang="0">
                      <a:pos x="7" y="2"/>
                    </a:cxn>
                    <a:cxn ang="0">
                      <a:pos x="7" y="1"/>
                    </a:cxn>
                    <a:cxn ang="0">
                      <a:pos x="6" y="0"/>
                    </a:cxn>
                  </a:cxnLst>
                  <a:rect l="0" t="0" r="r" b="b"/>
                  <a:pathLst>
                    <a:path w="11" h="14">
                      <a:moveTo>
                        <a:pt x="6" y="0"/>
                      </a:moveTo>
                      <a:lnTo>
                        <a:pt x="5" y="0"/>
                      </a:lnTo>
                      <a:lnTo>
                        <a:pt x="4" y="0"/>
                      </a:lnTo>
                      <a:lnTo>
                        <a:pt x="1" y="2"/>
                      </a:lnTo>
                      <a:lnTo>
                        <a:pt x="0" y="5"/>
                      </a:lnTo>
                      <a:lnTo>
                        <a:pt x="0" y="8"/>
                      </a:lnTo>
                      <a:lnTo>
                        <a:pt x="2" y="10"/>
                      </a:lnTo>
                      <a:lnTo>
                        <a:pt x="6" y="12"/>
                      </a:lnTo>
                      <a:lnTo>
                        <a:pt x="9" y="13"/>
                      </a:lnTo>
                      <a:lnTo>
                        <a:pt x="11" y="14"/>
                      </a:lnTo>
                      <a:lnTo>
                        <a:pt x="11" y="13"/>
                      </a:lnTo>
                      <a:lnTo>
                        <a:pt x="11" y="11"/>
                      </a:lnTo>
                      <a:lnTo>
                        <a:pt x="7" y="2"/>
                      </a:lnTo>
                      <a:lnTo>
                        <a:pt x="7" y="1"/>
                      </a:lnTo>
                      <a:lnTo>
                        <a:pt x="6" y="0"/>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5" name="Group 34"/>
                <p:cNvGrpSpPr>
                  <a:grpSpLocks noChangeAspect="1"/>
                </p:cNvGrpSpPr>
                <p:nvPr/>
              </p:nvGrpSpPr>
              <p:grpSpPr>
                <a:xfrm>
                  <a:off x="5325939" y="3363687"/>
                  <a:ext cx="463475" cy="283029"/>
                  <a:chOff x="2103438" y="3086101"/>
                  <a:chExt cx="595313" cy="363538"/>
                </a:xfrm>
              </p:grpSpPr>
              <p:sp>
                <p:nvSpPr>
                  <p:cNvPr id="147" name="Freeform 72"/>
                  <p:cNvSpPr>
                    <a:spLocks/>
                  </p:cNvSpPr>
                  <p:nvPr/>
                </p:nvSpPr>
                <p:spPr bwMode="auto">
                  <a:xfrm>
                    <a:off x="2103438" y="3086101"/>
                    <a:ext cx="595313" cy="363538"/>
                  </a:xfrm>
                  <a:custGeom>
                    <a:avLst/>
                    <a:gdLst/>
                    <a:ahLst/>
                    <a:cxnLst>
                      <a:cxn ang="0">
                        <a:pos x="214" y="0"/>
                      </a:cxn>
                      <a:cxn ang="0">
                        <a:pos x="186" y="1"/>
                      </a:cxn>
                      <a:cxn ang="0">
                        <a:pos x="153" y="9"/>
                      </a:cxn>
                      <a:cxn ang="0">
                        <a:pos x="137" y="17"/>
                      </a:cxn>
                      <a:cxn ang="0">
                        <a:pos x="123" y="27"/>
                      </a:cxn>
                      <a:cxn ang="0">
                        <a:pos x="88" y="62"/>
                      </a:cxn>
                      <a:cxn ang="0">
                        <a:pos x="40" y="106"/>
                      </a:cxn>
                      <a:cxn ang="0">
                        <a:pos x="10" y="129"/>
                      </a:cxn>
                      <a:cxn ang="0">
                        <a:pos x="4" y="136"/>
                      </a:cxn>
                      <a:cxn ang="0">
                        <a:pos x="1" y="143"/>
                      </a:cxn>
                      <a:cxn ang="0">
                        <a:pos x="0" y="149"/>
                      </a:cxn>
                      <a:cxn ang="0">
                        <a:pos x="3" y="155"/>
                      </a:cxn>
                      <a:cxn ang="0">
                        <a:pos x="7" y="160"/>
                      </a:cxn>
                      <a:cxn ang="0">
                        <a:pos x="11" y="162"/>
                      </a:cxn>
                      <a:cxn ang="0">
                        <a:pos x="27" y="168"/>
                      </a:cxn>
                      <a:cxn ang="0">
                        <a:pos x="85" y="177"/>
                      </a:cxn>
                      <a:cxn ang="0">
                        <a:pos x="254" y="179"/>
                      </a:cxn>
                      <a:cxn ang="0">
                        <a:pos x="266" y="181"/>
                      </a:cxn>
                      <a:cxn ang="0">
                        <a:pos x="279" y="185"/>
                      </a:cxn>
                      <a:cxn ang="0">
                        <a:pos x="303" y="197"/>
                      </a:cxn>
                      <a:cxn ang="0">
                        <a:pos x="321" y="210"/>
                      </a:cxn>
                      <a:cxn ang="0">
                        <a:pos x="332" y="224"/>
                      </a:cxn>
                      <a:cxn ang="0">
                        <a:pos x="338" y="228"/>
                      </a:cxn>
                      <a:cxn ang="0">
                        <a:pos x="344" y="229"/>
                      </a:cxn>
                      <a:cxn ang="0">
                        <a:pos x="350" y="229"/>
                      </a:cxn>
                      <a:cxn ang="0">
                        <a:pos x="355" y="228"/>
                      </a:cxn>
                      <a:cxn ang="0">
                        <a:pos x="360" y="224"/>
                      </a:cxn>
                      <a:cxn ang="0">
                        <a:pos x="369" y="214"/>
                      </a:cxn>
                      <a:cxn ang="0">
                        <a:pos x="372" y="207"/>
                      </a:cxn>
                      <a:cxn ang="0">
                        <a:pos x="375" y="189"/>
                      </a:cxn>
                      <a:cxn ang="0">
                        <a:pos x="374" y="140"/>
                      </a:cxn>
                      <a:cxn ang="0">
                        <a:pos x="370" y="120"/>
                      </a:cxn>
                      <a:cxn ang="0">
                        <a:pos x="368" y="111"/>
                      </a:cxn>
                      <a:cxn ang="0">
                        <a:pos x="356" y="83"/>
                      </a:cxn>
                      <a:cxn ang="0">
                        <a:pos x="339" y="56"/>
                      </a:cxn>
                      <a:cxn ang="0">
                        <a:pos x="324" y="38"/>
                      </a:cxn>
                      <a:cxn ang="0">
                        <a:pos x="313" y="29"/>
                      </a:cxn>
                      <a:cxn ang="0">
                        <a:pos x="278" y="12"/>
                      </a:cxn>
                      <a:cxn ang="0">
                        <a:pos x="224" y="1"/>
                      </a:cxn>
                      <a:cxn ang="0">
                        <a:pos x="214" y="0"/>
                      </a:cxn>
                    </a:cxnLst>
                    <a:rect l="0" t="0" r="r" b="b"/>
                    <a:pathLst>
                      <a:path w="375" h="229">
                        <a:moveTo>
                          <a:pt x="214" y="0"/>
                        </a:moveTo>
                        <a:lnTo>
                          <a:pt x="186" y="1"/>
                        </a:lnTo>
                        <a:lnTo>
                          <a:pt x="153" y="9"/>
                        </a:lnTo>
                        <a:lnTo>
                          <a:pt x="137" y="17"/>
                        </a:lnTo>
                        <a:lnTo>
                          <a:pt x="123" y="27"/>
                        </a:lnTo>
                        <a:lnTo>
                          <a:pt x="88" y="62"/>
                        </a:lnTo>
                        <a:lnTo>
                          <a:pt x="40" y="106"/>
                        </a:lnTo>
                        <a:lnTo>
                          <a:pt x="10" y="129"/>
                        </a:lnTo>
                        <a:lnTo>
                          <a:pt x="4" y="136"/>
                        </a:lnTo>
                        <a:lnTo>
                          <a:pt x="1" y="143"/>
                        </a:lnTo>
                        <a:lnTo>
                          <a:pt x="0" y="149"/>
                        </a:lnTo>
                        <a:lnTo>
                          <a:pt x="3" y="155"/>
                        </a:lnTo>
                        <a:lnTo>
                          <a:pt x="7" y="160"/>
                        </a:lnTo>
                        <a:lnTo>
                          <a:pt x="11" y="162"/>
                        </a:lnTo>
                        <a:lnTo>
                          <a:pt x="27" y="168"/>
                        </a:lnTo>
                        <a:lnTo>
                          <a:pt x="85" y="177"/>
                        </a:lnTo>
                        <a:lnTo>
                          <a:pt x="254" y="179"/>
                        </a:lnTo>
                        <a:lnTo>
                          <a:pt x="266" y="181"/>
                        </a:lnTo>
                        <a:lnTo>
                          <a:pt x="279" y="185"/>
                        </a:lnTo>
                        <a:lnTo>
                          <a:pt x="303" y="197"/>
                        </a:lnTo>
                        <a:lnTo>
                          <a:pt x="321" y="210"/>
                        </a:lnTo>
                        <a:lnTo>
                          <a:pt x="332" y="224"/>
                        </a:lnTo>
                        <a:lnTo>
                          <a:pt x="338" y="228"/>
                        </a:lnTo>
                        <a:lnTo>
                          <a:pt x="344" y="229"/>
                        </a:lnTo>
                        <a:lnTo>
                          <a:pt x="350" y="229"/>
                        </a:lnTo>
                        <a:lnTo>
                          <a:pt x="355" y="228"/>
                        </a:lnTo>
                        <a:lnTo>
                          <a:pt x="360" y="224"/>
                        </a:lnTo>
                        <a:lnTo>
                          <a:pt x="369" y="214"/>
                        </a:lnTo>
                        <a:lnTo>
                          <a:pt x="372" y="207"/>
                        </a:lnTo>
                        <a:lnTo>
                          <a:pt x="375" y="189"/>
                        </a:lnTo>
                        <a:lnTo>
                          <a:pt x="374" y="140"/>
                        </a:lnTo>
                        <a:lnTo>
                          <a:pt x="370" y="120"/>
                        </a:lnTo>
                        <a:lnTo>
                          <a:pt x="368" y="111"/>
                        </a:lnTo>
                        <a:lnTo>
                          <a:pt x="356" y="83"/>
                        </a:lnTo>
                        <a:lnTo>
                          <a:pt x="339" y="56"/>
                        </a:lnTo>
                        <a:lnTo>
                          <a:pt x="324" y="38"/>
                        </a:lnTo>
                        <a:lnTo>
                          <a:pt x="313" y="29"/>
                        </a:lnTo>
                        <a:lnTo>
                          <a:pt x="278" y="12"/>
                        </a:lnTo>
                        <a:lnTo>
                          <a:pt x="224" y="1"/>
                        </a:lnTo>
                        <a:lnTo>
                          <a:pt x="214" y="0"/>
                        </a:lnTo>
                        <a:close/>
                      </a:path>
                    </a:pathLst>
                  </a:custGeom>
                  <a:solidFill>
                    <a:srgbClr val="D0A8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73"/>
                  <p:cNvSpPr>
                    <a:spLocks/>
                  </p:cNvSpPr>
                  <p:nvPr/>
                </p:nvSpPr>
                <p:spPr bwMode="auto">
                  <a:xfrm>
                    <a:off x="2417763" y="3133726"/>
                    <a:ext cx="263525" cy="292100"/>
                  </a:xfrm>
                  <a:custGeom>
                    <a:avLst/>
                    <a:gdLst/>
                    <a:ahLst/>
                    <a:cxnLst>
                      <a:cxn ang="0">
                        <a:pos x="0" y="109"/>
                      </a:cxn>
                      <a:cxn ang="0">
                        <a:pos x="0" y="113"/>
                      </a:cxn>
                      <a:cxn ang="0">
                        <a:pos x="2" y="115"/>
                      </a:cxn>
                      <a:cxn ang="0">
                        <a:pos x="5" y="117"/>
                      </a:cxn>
                      <a:cxn ang="0">
                        <a:pos x="8" y="118"/>
                      </a:cxn>
                      <a:cxn ang="0">
                        <a:pos x="47" y="128"/>
                      </a:cxn>
                      <a:cxn ang="0">
                        <a:pos x="60" y="131"/>
                      </a:cxn>
                      <a:cxn ang="0">
                        <a:pos x="113" y="149"/>
                      </a:cxn>
                      <a:cxn ang="0">
                        <a:pos x="125" y="155"/>
                      </a:cxn>
                      <a:cxn ang="0">
                        <a:pos x="130" y="158"/>
                      </a:cxn>
                      <a:cxn ang="0">
                        <a:pos x="149" y="182"/>
                      </a:cxn>
                      <a:cxn ang="0">
                        <a:pos x="153" y="184"/>
                      </a:cxn>
                      <a:cxn ang="0">
                        <a:pos x="155" y="183"/>
                      </a:cxn>
                      <a:cxn ang="0">
                        <a:pos x="158" y="180"/>
                      </a:cxn>
                      <a:cxn ang="0">
                        <a:pos x="160" y="173"/>
                      </a:cxn>
                      <a:cxn ang="0">
                        <a:pos x="164" y="156"/>
                      </a:cxn>
                      <a:cxn ang="0">
                        <a:pos x="166" y="125"/>
                      </a:cxn>
                      <a:cxn ang="0">
                        <a:pos x="163" y="106"/>
                      </a:cxn>
                      <a:cxn ang="0">
                        <a:pos x="154" y="77"/>
                      </a:cxn>
                      <a:cxn ang="0">
                        <a:pos x="142" y="50"/>
                      </a:cxn>
                      <a:cxn ang="0">
                        <a:pos x="120" y="18"/>
                      </a:cxn>
                      <a:cxn ang="0">
                        <a:pos x="110" y="9"/>
                      </a:cxn>
                      <a:cxn ang="0">
                        <a:pos x="99" y="3"/>
                      </a:cxn>
                      <a:cxn ang="0">
                        <a:pos x="89" y="0"/>
                      </a:cxn>
                      <a:cxn ang="0">
                        <a:pos x="78" y="0"/>
                      </a:cxn>
                      <a:cxn ang="0">
                        <a:pos x="67" y="2"/>
                      </a:cxn>
                      <a:cxn ang="0">
                        <a:pos x="57" y="8"/>
                      </a:cxn>
                      <a:cxn ang="0">
                        <a:pos x="53" y="11"/>
                      </a:cxn>
                      <a:cxn ang="0">
                        <a:pos x="48" y="16"/>
                      </a:cxn>
                      <a:cxn ang="0">
                        <a:pos x="32" y="40"/>
                      </a:cxn>
                      <a:cxn ang="0">
                        <a:pos x="9" y="83"/>
                      </a:cxn>
                      <a:cxn ang="0">
                        <a:pos x="2" y="98"/>
                      </a:cxn>
                      <a:cxn ang="0">
                        <a:pos x="0" y="104"/>
                      </a:cxn>
                      <a:cxn ang="0">
                        <a:pos x="0" y="109"/>
                      </a:cxn>
                    </a:cxnLst>
                    <a:rect l="0" t="0" r="r" b="b"/>
                    <a:pathLst>
                      <a:path w="166" h="184">
                        <a:moveTo>
                          <a:pt x="0" y="109"/>
                        </a:moveTo>
                        <a:lnTo>
                          <a:pt x="0" y="113"/>
                        </a:lnTo>
                        <a:lnTo>
                          <a:pt x="2" y="115"/>
                        </a:lnTo>
                        <a:lnTo>
                          <a:pt x="5" y="117"/>
                        </a:lnTo>
                        <a:lnTo>
                          <a:pt x="8" y="118"/>
                        </a:lnTo>
                        <a:lnTo>
                          <a:pt x="47" y="128"/>
                        </a:lnTo>
                        <a:lnTo>
                          <a:pt x="60" y="131"/>
                        </a:lnTo>
                        <a:lnTo>
                          <a:pt x="113" y="149"/>
                        </a:lnTo>
                        <a:lnTo>
                          <a:pt x="125" y="155"/>
                        </a:lnTo>
                        <a:lnTo>
                          <a:pt x="130" y="158"/>
                        </a:lnTo>
                        <a:lnTo>
                          <a:pt x="149" y="182"/>
                        </a:lnTo>
                        <a:lnTo>
                          <a:pt x="153" y="184"/>
                        </a:lnTo>
                        <a:lnTo>
                          <a:pt x="155" y="183"/>
                        </a:lnTo>
                        <a:lnTo>
                          <a:pt x="158" y="180"/>
                        </a:lnTo>
                        <a:lnTo>
                          <a:pt x="160" y="173"/>
                        </a:lnTo>
                        <a:lnTo>
                          <a:pt x="164" y="156"/>
                        </a:lnTo>
                        <a:lnTo>
                          <a:pt x="166" y="125"/>
                        </a:lnTo>
                        <a:lnTo>
                          <a:pt x="163" y="106"/>
                        </a:lnTo>
                        <a:lnTo>
                          <a:pt x="154" y="77"/>
                        </a:lnTo>
                        <a:lnTo>
                          <a:pt x="142" y="50"/>
                        </a:lnTo>
                        <a:lnTo>
                          <a:pt x="120" y="18"/>
                        </a:lnTo>
                        <a:lnTo>
                          <a:pt x="110" y="9"/>
                        </a:lnTo>
                        <a:lnTo>
                          <a:pt x="99" y="3"/>
                        </a:lnTo>
                        <a:lnTo>
                          <a:pt x="89" y="0"/>
                        </a:lnTo>
                        <a:lnTo>
                          <a:pt x="78" y="0"/>
                        </a:lnTo>
                        <a:lnTo>
                          <a:pt x="67" y="2"/>
                        </a:lnTo>
                        <a:lnTo>
                          <a:pt x="57" y="8"/>
                        </a:lnTo>
                        <a:lnTo>
                          <a:pt x="53" y="11"/>
                        </a:lnTo>
                        <a:lnTo>
                          <a:pt x="48" y="16"/>
                        </a:lnTo>
                        <a:lnTo>
                          <a:pt x="32" y="40"/>
                        </a:lnTo>
                        <a:lnTo>
                          <a:pt x="9" y="83"/>
                        </a:lnTo>
                        <a:lnTo>
                          <a:pt x="2" y="98"/>
                        </a:lnTo>
                        <a:lnTo>
                          <a:pt x="0" y="104"/>
                        </a:lnTo>
                        <a:lnTo>
                          <a:pt x="0" y="109"/>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74"/>
                  <p:cNvSpPr>
                    <a:spLocks/>
                  </p:cNvSpPr>
                  <p:nvPr/>
                </p:nvSpPr>
                <p:spPr bwMode="auto">
                  <a:xfrm>
                    <a:off x="2327275" y="3117851"/>
                    <a:ext cx="177800" cy="187325"/>
                  </a:xfrm>
                  <a:custGeom>
                    <a:avLst/>
                    <a:gdLst/>
                    <a:ahLst/>
                    <a:cxnLst>
                      <a:cxn ang="0">
                        <a:pos x="78" y="2"/>
                      </a:cxn>
                      <a:cxn ang="0">
                        <a:pos x="75" y="4"/>
                      </a:cxn>
                      <a:cxn ang="0">
                        <a:pos x="43" y="38"/>
                      </a:cxn>
                      <a:cxn ang="0">
                        <a:pos x="9" y="94"/>
                      </a:cxn>
                      <a:cxn ang="0">
                        <a:pos x="5" y="100"/>
                      </a:cxn>
                      <a:cxn ang="0">
                        <a:pos x="0" y="105"/>
                      </a:cxn>
                      <a:cxn ang="0">
                        <a:pos x="1" y="105"/>
                      </a:cxn>
                      <a:cxn ang="0">
                        <a:pos x="3" y="107"/>
                      </a:cxn>
                      <a:cxn ang="0">
                        <a:pos x="10" y="111"/>
                      </a:cxn>
                      <a:cxn ang="0">
                        <a:pos x="15" y="113"/>
                      </a:cxn>
                      <a:cxn ang="0">
                        <a:pos x="20" y="116"/>
                      </a:cxn>
                      <a:cxn ang="0">
                        <a:pos x="26" y="117"/>
                      </a:cxn>
                      <a:cxn ang="0">
                        <a:pos x="32" y="118"/>
                      </a:cxn>
                      <a:cxn ang="0">
                        <a:pos x="38" y="117"/>
                      </a:cxn>
                      <a:cxn ang="0">
                        <a:pos x="42" y="116"/>
                      </a:cxn>
                      <a:cxn ang="0">
                        <a:pos x="45" y="112"/>
                      </a:cxn>
                      <a:cxn ang="0">
                        <a:pos x="62" y="63"/>
                      </a:cxn>
                      <a:cxn ang="0">
                        <a:pos x="69" y="50"/>
                      </a:cxn>
                      <a:cxn ang="0">
                        <a:pos x="89" y="24"/>
                      </a:cxn>
                      <a:cxn ang="0">
                        <a:pos x="92" y="20"/>
                      </a:cxn>
                      <a:cxn ang="0">
                        <a:pos x="100" y="15"/>
                      </a:cxn>
                      <a:cxn ang="0">
                        <a:pos x="105" y="12"/>
                      </a:cxn>
                      <a:cxn ang="0">
                        <a:pos x="112" y="10"/>
                      </a:cxn>
                      <a:cxn ang="0">
                        <a:pos x="112" y="9"/>
                      </a:cxn>
                      <a:cxn ang="0">
                        <a:pos x="110" y="7"/>
                      </a:cxn>
                      <a:cxn ang="0">
                        <a:pos x="105" y="5"/>
                      </a:cxn>
                      <a:cxn ang="0">
                        <a:pos x="84" y="0"/>
                      </a:cxn>
                      <a:cxn ang="0">
                        <a:pos x="81" y="1"/>
                      </a:cxn>
                      <a:cxn ang="0">
                        <a:pos x="78" y="2"/>
                      </a:cxn>
                    </a:cxnLst>
                    <a:rect l="0" t="0" r="r" b="b"/>
                    <a:pathLst>
                      <a:path w="112" h="118">
                        <a:moveTo>
                          <a:pt x="78" y="2"/>
                        </a:moveTo>
                        <a:lnTo>
                          <a:pt x="75" y="4"/>
                        </a:lnTo>
                        <a:lnTo>
                          <a:pt x="43" y="38"/>
                        </a:lnTo>
                        <a:lnTo>
                          <a:pt x="9" y="94"/>
                        </a:lnTo>
                        <a:lnTo>
                          <a:pt x="5" y="100"/>
                        </a:lnTo>
                        <a:lnTo>
                          <a:pt x="0" y="105"/>
                        </a:lnTo>
                        <a:lnTo>
                          <a:pt x="1" y="105"/>
                        </a:lnTo>
                        <a:lnTo>
                          <a:pt x="3" y="107"/>
                        </a:lnTo>
                        <a:lnTo>
                          <a:pt x="10" y="111"/>
                        </a:lnTo>
                        <a:lnTo>
                          <a:pt x="15" y="113"/>
                        </a:lnTo>
                        <a:lnTo>
                          <a:pt x="20" y="116"/>
                        </a:lnTo>
                        <a:lnTo>
                          <a:pt x="26" y="117"/>
                        </a:lnTo>
                        <a:lnTo>
                          <a:pt x="32" y="118"/>
                        </a:lnTo>
                        <a:lnTo>
                          <a:pt x="38" y="117"/>
                        </a:lnTo>
                        <a:lnTo>
                          <a:pt x="42" y="116"/>
                        </a:lnTo>
                        <a:lnTo>
                          <a:pt x="45" y="112"/>
                        </a:lnTo>
                        <a:lnTo>
                          <a:pt x="62" y="63"/>
                        </a:lnTo>
                        <a:lnTo>
                          <a:pt x="69" y="50"/>
                        </a:lnTo>
                        <a:lnTo>
                          <a:pt x="89" y="24"/>
                        </a:lnTo>
                        <a:lnTo>
                          <a:pt x="92" y="20"/>
                        </a:lnTo>
                        <a:lnTo>
                          <a:pt x="100" y="15"/>
                        </a:lnTo>
                        <a:lnTo>
                          <a:pt x="105" y="12"/>
                        </a:lnTo>
                        <a:lnTo>
                          <a:pt x="112" y="10"/>
                        </a:lnTo>
                        <a:lnTo>
                          <a:pt x="112" y="9"/>
                        </a:lnTo>
                        <a:lnTo>
                          <a:pt x="110" y="7"/>
                        </a:lnTo>
                        <a:lnTo>
                          <a:pt x="105" y="5"/>
                        </a:lnTo>
                        <a:lnTo>
                          <a:pt x="84" y="0"/>
                        </a:lnTo>
                        <a:lnTo>
                          <a:pt x="81" y="1"/>
                        </a:lnTo>
                        <a:lnTo>
                          <a:pt x="78" y="2"/>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75"/>
                  <p:cNvSpPr>
                    <a:spLocks/>
                  </p:cNvSpPr>
                  <p:nvPr/>
                </p:nvSpPr>
                <p:spPr bwMode="auto">
                  <a:xfrm>
                    <a:off x="2214563" y="3100388"/>
                    <a:ext cx="223838" cy="184150"/>
                  </a:xfrm>
                  <a:custGeom>
                    <a:avLst/>
                    <a:gdLst/>
                    <a:ahLst/>
                    <a:cxnLst>
                      <a:cxn ang="0">
                        <a:pos x="118" y="0"/>
                      </a:cxn>
                      <a:cxn ang="0">
                        <a:pos x="113" y="1"/>
                      </a:cxn>
                      <a:cxn ang="0">
                        <a:pos x="87" y="13"/>
                      </a:cxn>
                      <a:cxn ang="0">
                        <a:pos x="59" y="33"/>
                      </a:cxn>
                      <a:cxn ang="0">
                        <a:pos x="33" y="59"/>
                      </a:cxn>
                      <a:cxn ang="0">
                        <a:pos x="15" y="79"/>
                      </a:cxn>
                      <a:cxn ang="0">
                        <a:pos x="12" y="84"/>
                      </a:cxn>
                      <a:cxn ang="0">
                        <a:pos x="6" y="90"/>
                      </a:cxn>
                      <a:cxn ang="0">
                        <a:pos x="2" y="97"/>
                      </a:cxn>
                      <a:cxn ang="0">
                        <a:pos x="0" y="98"/>
                      </a:cxn>
                      <a:cxn ang="0">
                        <a:pos x="0" y="101"/>
                      </a:cxn>
                      <a:cxn ang="0">
                        <a:pos x="1" y="103"/>
                      </a:cxn>
                      <a:cxn ang="0">
                        <a:pos x="8" y="107"/>
                      </a:cxn>
                      <a:cxn ang="0">
                        <a:pos x="28" y="114"/>
                      </a:cxn>
                      <a:cxn ang="0">
                        <a:pos x="43" y="116"/>
                      </a:cxn>
                      <a:cxn ang="0">
                        <a:pos x="50" y="115"/>
                      </a:cxn>
                      <a:cxn ang="0">
                        <a:pos x="56" y="113"/>
                      </a:cxn>
                      <a:cxn ang="0">
                        <a:pos x="61" y="109"/>
                      </a:cxn>
                      <a:cxn ang="0">
                        <a:pos x="66" y="104"/>
                      </a:cxn>
                      <a:cxn ang="0">
                        <a:pos x="73" y="91"/>
                      </a:cxn>
                      <a:cxn ang="0">
                        <a:pos x="84" y="69"/>
                      </a:cxn>
                      <a:cxn ang="0">
                        <a:pos x="119" y="18"/>
                      </a:cxn>
                      <a:cxn ang="0">
                        <a:pos x="127" y="13"/>
                      </a:cxn>
                      <a:cxn ang="0">
                        <a:pos x="134" y="10"/>
                      </a:cxn>
                      <a:cxn ang="0">
                        <a:pos x="137" y="10"/>
                      </a:cxn>
                      <a:cxn ang="0">
                        <a:pos x="139" y="10"/>
                      </a:cxn>
                      <a:cxn ang="0">
                        <a:pos x="141" y="9"/>
                      </a:cxn>
                      <a:cxn ang="0">
                        <a:pos x="141" y="8"/>
                      </a:cxn>
                      <a:cxn ang="0">
                        <a:pos x="140" y="7"/>
                      </a:cxn>
                      <a:cxn ang="0">
                        <a:pos x="139" y="5"/>
                      </a:cxn>
                      <a:cxn ang="0">
                        <a:pos x="132" y="2"/>
                      </a:cxn>
                      <a:cxn ang="0">
                        <a:pos x="122" y="0"/>
                      </a:cxn>
                      <a:cxn ang="0">
                        <a:pos x="118" y="0"/>
                      </a:cxn>
                    </a:cxnLst>
                    <a:rect l="0" t="0" r="r" b="b"/>
                    <a:pathLst>
                      <a:path w="141" h="116">
                        <a:moveTo>
                          <a:pt x="118" y="0"/>
                        </a:moveTo>
                        <a:lnTo>
                          <a:pt x="113" y="1"/>
                        </a:lnTo>
                        <a:lnTo>
                          <a:pt x="87" y="13"/>
                        </a:lnTo>
                        <a:lnTo>
                          <a:pt x="59" y="33"/>
                        </a:lnTo>
                        <a:lnTo>
                          <a:pt x="33" y="59"/>
                        </a:lnTo>
                        <a:lnTo>
                          <a:pt x="15" y="79"/>
                        </a:lnTo>
                        <a:lnTo>
                          <a:pt x="12" y="84"/>
                        </a:lnTo>
                        <a:lnTo>
                          <a:pt x="6" y="90"/>
                        </a:lnTo>
                        <a:lnTo>
                          <a:pt x="2" y="97"/>
                        </a:lnTo>
                        <a:lnTo>
                          <a:pt x="0" y="98"/>
                        </a:lnTo>
                        <a:lnTo>
                          <a:pt x="0" y="101"/>
                        </a:lnTo>
                        <a:lnTo>
                          <a:pt x="1" y="103"/>
                        </a:lnTo>
                        <a:lnTo>
                          <a:pt x="8" y="107"/>
                        </a:lnTo>
                        <a:lnTo>
                          <a:pt x="28" y="114"/>
                        </a:lnTo>
                        <a:lnTo>
                          <a:pt x="43" y="116"/>
                        </a:lnTo>
                        <a:lnTo>
                          <a:pt x="50" y="115"/>
                        </a:lnTo>
                        <a:lnTo>
                          <a:pt x="56" y="113"/>
                        </a:lnTo>
                        <a:lnTo>
                          <a:pt x="61" y="109"/>
                        </a:lnTo>
                        <a:lnTo>
                          <a:pt x="66" y="104"/>
                        </a:lnTo>
                        <a:lnTo>
                          <a:pt x="73" y="91"/>
                        </a:lnTo>
                        <a:lnTo>
                          <a:pt x="84" y="69"/>
                        </a:lnTo>
                        <a:lnTo>
                          <a:pt x="119" y="18"/>
                        </a:lnTo>
                        <a:lnTo>
                          <a:pt x="127" y="13"/>
                        </a:lnTo>
                        <a:lnTo>
                          <a:pt x="134" y="10"/>
                        </a:lnTo>
                        <a:lnTo>
                          <a:pt x="137" y="10"/>
                        </a:lnTo>
                        <a:lnTo>
                          <a:pt x="139" y="10"/>
                        </a:lnTo>
                        <a:lnTo>
                          <a:pt x="141" y="9"/>
                        </a:lnTo>
                        <a:lnTo>
                          <a:pt x="141" y="8"/>
                        </a:lnTo>
                        <a:lnTo>
                          <a:pt x="140" y="7"/>
                        </a:lnTo>
                        <a:lnTo>
                          <a:pt x="139" y="5"/>
                        </a:lnTo>
                        <a:lnTo>
                          <a:pt x="132" y="2"/>
                        </a:lnTo>
                        <a:lnTo>
                          <a:pt x="122" y="0"/>
                        </a:lnTo>
                        <a:lnTo>
                          <a:pt x="118" y="0"/>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76"/>
                  <p:cNvSpPr>
                    <a:spLocks/>
                  </p:cNvSpPr>
                  <p:nvPr/>
                </p:nvSpPr>
                <p:spPr bwMode="auto">
                  <a:xfrm>
                    <a:off x="2124075" y="3278188"/>
                    <a:ext cx="379413" cy="76200"/>
                  </a:xfrm>
                  <a:custGeom>
                    <a:avLst/>
                    <a:gdLst/>
                    <a:ahLst/>
                    <a:cxnLst>
                      <a:cxn ang="0">
                        <a:pos x="238" y="46"/>
                      </a:cxn>
                      <a:cxn ang="0">
                        <a:pos x="239" y="45"/>
                      </a:cxn>
                      <a:cxn ang="0">
                        <a:pos x="239" y="44"/>
                      </a:cxn>
                      <a:cxn ang="0">
                        <a:pos x="237" y="44"/>
                      </a:cxn>
                      <a:cxn ang="0">
                        <a:pos x="234" y="43"/>
                      </a:cxn>
                      <a:cxn ang="0">
                        <a:pos x="165" y="29"/>
                      </a:cxn>
                      <a:cxn ang="0">
                        <a:pos x="63" y="2"/>
                      </a:cxn>
                      <a:cxn ang="0">
                        <a:pos x="49" y="0"/>
                      </a:cxn>
                      <a:cxn ang="0">
                        <a:pos x="39" y="0"/>
                      </a:cxn>
                      <a:cxn ang="0">
                        <a:pos x="30" y="2"/>
                      </a:cxn>
                      <a:cxn ang="0">
                        <a:pos x="18" y="7"/>
                      </a:cxn>
                      <a:cxn ang="0">
                        <a:pos x="11" y="11"/>
                      </a:cxn>
                      <a:cxn ang="0">
                        <a:pos x="2" y="22"/>
                      </a:cxn>
                      <a:cxn ang="0">
                        <a:pos x="0" y="26"/>
                      </a:cxn>
                      <a:cxn ang="0">
                        <a:pos x="0" y="29"/>
                      </a:cxn>
                      <a:cxn ang="0">
                        <a:pos x="3" y="32"/>
                      </a:cxn>
                      <a:cxn ang="0">
                        <a:pos x="5" y="33"/>
                      </a:cxn>
                      <a:cxn ang="0">
                        <a:pos x="7" y="34"/>
                      </a:cxn>
                      <a:cxn ang="0">
                        <a:pos x="10" y="35"/>
                      </a:cxn>
                      <a:cxn ang="0">
                        <a:pos x="87" y="41"/>
                      </a:cxn>
                      <a:cxn ang="0">
                        <a:pos x="147" y="48"/>
                      </a:cxn>
                      <a:cxn ang="0">
                        <a:pos x="232" y="47"/>
                      </a:cxn>
                      <a:cxn ang="0">
                        <a:pos x="235" y="46"/>
                      </a:cxn>
                      <a:cxn ang="0">
                        <a:pos x="238" y="46"/>
                      </a:cxn>
                    </a:cxnLst>
                    <a:rect l="0" t="0" r="r" b="b"/>
                    <a:pathLst>
                      <a:path w="239" h="48">
                        <a:moveTo>
                          <a:pt x="238" y="46"/>
                        </a:moveTo>
                        <a:lnTo>
                          <a:pt x="239" y="45"/>
                        </a:lnTo>
                        <a:lnTo>
                          <a:pt x="239" y="44"/>
                        </a:lnTo>
                        <a:lnTo>
                          <a:pt x="237" y="44"/>
                        </a:lnTo>
                        <a:lnTo>
                          <a:pt x="234" y="43"/>
                        </a:lnTo>
                        <a:lnTo>
                          <a:pt x="165" y="29"/>
                        </a:lnTo>
                        <a:lnTo>
                          <a:pt x="63" y="2"/>
                        </a:lnTo>
                        <a:lnTo>
                          <a:pt x="49" y="0"/>
                        </a:lnTo>
                        <a:lnTo>
                          <a:pt x="39" y="0"/>
                        </a:lnTo>
                        <a:lnTo>
                          <a:pt x="30" y="2"/>
                        </a:lnTo>
                        <a:lnTo>
                          <a:pt x="18" y="7"/>
                        </a:lnTo>
                        <a:lnTo>
                          <a:pt x="11" y="11"/>
                        </a:lnTo>
                        <a:lnTo>
                          <a:pt x="2" y="22"/>
                        </a:lnTo>
                        <a:lnTo>
                          <a:pt x="0" y="26"/>
                        </a:lnTo>
                        <a:lnTo>
                          <a:pt x="0" y="29"/>
                        </a:lnTo>
                        <a:lnTo>
                          <a:pt x="3" y="32"/>
                        </a:lnTo>
                        <a:lnTo>
                          <a:pt x="5" y="33"/>
                        </a:lnTo>
                        <a:lnTo>
                          <a:pt x="7" y="34"/>
                        </a:lnTo>
                        <a:lnTo>
                          <a:pt x="10" y="35"/>
                        </a:lnTo>
                        <a:lnTo>
                          <a:pt x="87" y="41"/>
                        </a:lnTo>
                        <a:lnTo>
                          <a:pt x="147" y="48"/>
                        </a:lnTo>
                        <a:lnTo>
                          <a:pt x="232" y="47"/>
                        </a:lnTo>
                        <a:lnTo>
                          <a:pt x="235" y="46"/>
                        </a:lnTo>
                        <a:lnTo>
                          <a:pt x="238" y="46"/>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grpSp>
      <p:sp>
        <p:nvSpPr>
          <p:cNvPr id="200" name="TextBox 199"/>
          <p:cNvSpPr txBox="1"/>
          <p:nvPr/>
        </p:nvSpPr>
        <p:spPr>
          <a:xfrm>
            <a:off x="6595872" y="2261675"/>
            <a:ext cx="2548128" cy="2862322"/>
          </a:xfrm>
          <a:prstGeom prst="rect">
            <a:avLst/>
          </a:prstGeom>
          <a:noFill/>
        </p:spPr>
        <p:txBody>
          <a:bodyPr wrap="square" rtlCol="0">
            <a:spAutoFit/>
          </a:bodyPr>
          <a:lstStyle/>
          <a:p>
            <a:r>
              <a:rPr lang="en-US" dirty="0"/>
              <a:t>If the system has capacity beyond the current operating requirement, and the error had persisted for a while, the operator could adjust the float to eliminate the error at the current load condition</a:t>
            </a:r>
          </a:p>
        </p:txBody>
      </p:sp>
      <p:grpSp>
        <p:nvGrpSpPr>
          <p:cNvPr id="16" name="Group 169"/>
          <p:cNvGrpSpPr/>
          <p:nvPr/>
        </p:nvGrpSpPr>
        <p:grpSpPr>
          <a:xfrm>
            <a:off x="8363830" y="4975442"/>
            <a:ext cx="501786" cy="547493"/>
            <a:chOff x="8363830" y="4975442"/>
            <a:chExt cx="501786" cy="547493"/>
          </a:xfrm>
        </p:grpSpPr>
        <p:sp>
          <p:nvSpPr>
            <p:cNvPr id="171" name="Freeform 8"/>
            <p:cNvSpPr>
              <a:spLocks/>
            </p:cNvSpPr>
            <p:nvPr/>
          </p:nvSpPr>
          <p:spPr bwMode="auto">
            <a:xfrm flipH="1">
              <a:off x="8363830" y="5100640"/>
              <a:ext cx="501786" cy="422295"/>
            </a:xfrm>
            <a:custGeom>
              <a:avLst/>
              <a:gdLst/>
              <a:ahLst/>
              <a:cxnLst>
                <a:cxn ang="0">
                  <a:pos x="25" y="3"/>
                </a:cxn>
                <a:cxn ang="0">
                  <a:pos x="20" y="0"/>
                </a:cxn>
                <a:cxn ang="0">
                  <a:pos x="18" y="0"/>
                </a:cxn>
                <a:cxn ang="0">
                  <a:pos x="16" y="0"/>
                </a:cxn>
                <a:cxn ang="0">
                  <a:pos x="14" y="2"/>
                </a:cxn>
                <a:cxn ang="0">
                  <a:pos x="9" y="7"/>
                </a:cxn>
                <a:cxn ang="0">
                  <a:pos x="5" y="16"/>
                </a:cxn>
                <a:cxn ang="0">
                  <a:pos x="4" y="23"/>
                </a:cxn>
                <a:cxn ang="0">
                  <a:pos x="6" y="76"/>
                </a:cxn>
                <a:cxn ang="0">
                  <a:pos x="5" y="77"/>
                </a:cxn>
                <a:cxn ang="0">
                  <a:pos x="5" y="78"/>
                </a:cxn>
                <a:cxn ang="0">
                  <a:pos x="5" y="79"/>
                </a:cxn>
                <a:cxn ang="0">
                  <a:pos x="5" y="81"/>
                </a:cxn>
                <a:cxn ang="0">
                  <a:pos x="4" y="82"/>
                </a:cxn>
                <a:cxn ang="0">
                  <a:pos x="4" y="85"/>
                </a:cxn>
                <a:cxn ang="0">
                  <a:pos x="3" y="94"/>
                </a:cxn>
                <a:cxn ang="0">
                  <a:pos x="0" y="116"/>
                </a:cxn>
                <a:cxn ang="0">
                  <a:pos x="0" y="121"/>
                </a:cxn>
                <a:cxn ang="0">
                  <a:pos x="1" y="129"/>
                </a:cxn>
                <a:cxn ang="0">
                  <a:pos x="3" y="132"/>
                </a:cxn>
                <a:cxn ang="0">
                  <a:pos x="6" y="136"/>
                </a:cxn>
                <a:cxn ang="0">
                  <a:pos x="8" y="139"/>
                </a:cxn>
                <a:cxn ang="0">
                  <a:pos x="11" y="141"/>
                </a:cxn>
                <a:cxn ang="0">
                  <a:pos x="116" y="245"/>
                </a:cxn>
                <a:cxn ang="0">
                  <a:pos x="179" y="298"/>
                </a:cxn>
                <a:cxn ang="0">
                  <a:pos x="247" y="352"/>
                </a:cxn>
                <a:cxn ang="0">
                  <a:pos x="317" y="412"/>
                </a:cxn>
                <a:cxn ang="0">
                  <a:pos x="329" y="419"/>
                </a:cxn>
                <a:cxn ang="0">
                  <a:pos x="338" y="423"/>
                </a:cxn>
                <a:cxn ang="0">
                  <a:pos x="343" y="425"/>
                </a:cxn>
                <a:cxn ang="0">
                  <a:pos x="348" y="425"/>
                </a:cxn>
                <a:cxn ang="0">
                  <a:pos x="353" y="423"/>
                </a:cxn>
                <a:cxn ang="0">
                  <a:pos x="362" y="419"/>
                </a:cxn>
                <a:cxn ang="0">
                  <a:pos x="375" y="410"/>
                </a:cxn>
                <a:cxn ang="0">
                  <a:pos x="379" y="406"/>
                </a:cxn>
                <a:cxn ang="0">
                  <a:pos x="397" y="396"/>
                </a:cxn>
                <a:cxn ang="0">
                  <a:pos x="488" y="356"/>
                </a:cxn>
                <a:cxn ang="0">
                  <a:pos x="499" y="349"/>
                </a:cxn>
                <a:cxn ang="0">
                  <a:pos x="502" y="346"/>
                </a:cxn>
                <a:cxn ang="0">
                  <a:pos x="504" y="343"/>
                </a:cxn>
                <a:cxn ang="0">
                  <a:pos x="504" y="341"/>
                </a:cxn>
                <a:cxn ang="0">
                  <a:pos x="505" y="339"/>
                </a:cxn>
                <a:cxn ang="0">
                  <a:pos x="503" y="294"/>
                </a:cxn>
                <a:cxn ang="0">
                  <a:pos x="496" y="229"/>
                </a:cxn>
                <a:cxn ang="0">
                  <a:pos x="495" y="225"/>
                </a:cxn>
                <a:cxn ang="0">
                  <a:pos x="494" y="223"/>
                </a:cxn>
                <a:cxn ang="0">
                  <a:pos x="492" y="222"/>
                </a:cxn>
                <a:cxn ang="0">
                  <a:pos x="489" y="222"/>
                </a:cxn>
                <a:cxn ang="0">
                  <a:pos x="488" y="222"/>
                </a:cxn>
                <a:cxn ang="0">
                  <a:pos x="485" y="223"/>
                </a:cxn>
                <a:cxn ang="0">
                  <a:pos x="411" y="254"/>
                </a:cxn>
                <a:cxn ang="0">
                  <a:pos x="379" y="265"/>
                </a:cxn>
                <a:cxn ang="0">
                  <a:pos x="371" y="267"/>
                </a:cxn>
                <a:cxn ang="0">
                  <a:pos x="358" y="267"/>
                </a:cxn>
                <a:cxn ang="0">
                  <a:pos x="353" y="265"/>
                </a:cxn>
                <a:cxn ang="0">
                  <a:pos x="343" y="261"/>
                </a:cxn>
                <a:cxn ang="0">
                  <a:pos x="340" y="259"/>
                </a:cxn>
                <a:cxn ang="0">
                  <a:pos x="322" y="245"/>
                </a:cxn>
                <a:cxn ang="0">
                  <a:pos x="214" y="163"/>
                </a:cxn>
                <a:cxn ang="0">
                  <a:pos x="119" y="87"/>
                </a:cxn>
                <a:cxn ang="0">
                  <a:pos x="58" y="34"/>
                </a:cxn>
                <a:cxn ang="0">
                  <a:pos x="31" y="7"/>
                </a:cxn>
                <a:cxn ang="0">
                  <a:pos x="25" y="3"/>
                </a:cxn>
              </a:cxnLst>
              <a:rect l="0" t="0" r="r" b="b"/>
              <a:pathLst>
                <a:path w="505" h="425">
                  <a:moveTo>
                    <a:pt x="25" y="3"/>
                  </a:moveTo>
                  <a:lnTo>
                    <a:pt x="20" y="0"/>
                  </a:lnTo>
                  <a:lnTo>
                    <a:pt x="18" y="0"/>
                  </a:lnTo>
                  <a:lnTo>
                    <a:pt x="16" y="0"/>
                  </a:lnTo>
                  <a:lnTo>
                    <a:pt x="14" y="2"/>
                  </a:lnTo>
                  <a:lnTo>
                    <a:pt x="9" y="7"/>
                  </a:lnTo>
                  <a:lnTo>
                    <a:pt x="5" y="16"/>
                  </a:lnTo>
                  <a:lnTo>
                    <a:pt x="4" y="23"/>
                  </a:lnTo>
                  <a:lnTo>
                    <a:pt x="6" y="76"/>
                  </a:lnTo>
                  <a:lnTo>
                    <a:pt x="5" y="77"/>
                  </a:lnTo>
                  <a:lnTo>
                    <a:pt x="5" y="78"/>
                  </a:lnTo>
                  <a:lnTo>
                    <a:pt x="5" y="79"/>
                  </a:lnTo>
                  <a:lnTo>
                    <a:pt x="5" y="81"/>
                  </a:lnTo>
                  <a:lnTo>
                    <a:pt x="4" y="82"/>
                  </a:lnTo>
                  <a:lnTo>
                    <a:pt x="4" y="85"/>
                  </a:lnTo>
                  <a:lnTo>
                    <a:pt x="3" y="94"/>
                  </a:lnTo>
                  <a:lnTo>
                    <a:pt x="0" y="116"/>
                  </a:lnTo>
                  <a:lnTo>
                    <a:pt x="0" y="121"/>
                  </a:lnTo>
                  <a:lnTo>
                    <a:pt x="1" y="129"/>
                  </a:lnTo>
                  <a:lnTo>
                    <a:pt x="3" y="132"/>
                  </a:lnTo>
                  <a:lnTo>
                    <a:pt x="6" y="136"/>
                  </a:lnTo>
                  <a:lnTo>
                    <a:pt x="8" y="139"/>
                  </a:lnTo>
                  <a:lnTo>
                    <a:pt x="11" y="141"/>
                  </a:lnTo>
                  <a:lnTo>
                    <a:pt x="116" y="245"/>
                  </a:lnTo>
                  <a:lnTo>
                    <a:pt x="179" y="298"/>
                  </a:lnTo>
                  <a:lnTo>
                    <a:pt x="247" y="352"/>
                  </a:lnTo>
                  <a:lnTo>
                    <a:pt x="317" y="412"/>
                  </a:lnTo>
                  <a:lnTo>
                    <a:pt x="329" y="419"/>
                  </a:lnTo>
                  <a:lnTo>
                    <a:pt x="338" y="423"/>
                  </a:lnTo>
                  <a:lnTo>
                    <a:pt x="343" y="425"/>
                  </a:lnTo>
                  <a:lnTo>
                    <a:pt x="348" y="425"/>
                  </a:lnTo>
                  <a:lnTo>
                    <a:pt x="353" y="423"/>
                  </a:lnTo>
                  <a:lnTo>
                    <a:pt x="362" y="419"/>
                  </a:lnTo>
                  <a:lnTo>
                    <a:pt x="375" y="410"/>
                  </a:lnTo>
                  <a:lnTo>
                    <a:pt x="379" y="406"/>
                  </a:lnTo>
                  <a:lnTo>
                    <a:pt x="397" y="396"/>
                  </a:lnTo>
                  <a:lnTo>
                    <a:pt x="488" y="356"/>
                  </a:lnTo>
                  <a:lnTo>
                    <a:pt x="499" y="349"/>
                  </a:lnTo>
                  <a:lnTo>
                    <a:pt x="502" y="346"/>
                  </a:lnTo>
                  <a:lnTo>
                    <a:pt x="504" y="343"/>
                  </a:lnTo>
                  <a:lnTo>
                    <a:pt x="504" y="341"/>
                  </a:lnTo>
                  <a:lnTo>
                    <a:pt x="505" y="339"/>
                  </a:lnTo>
                  <a:lnTo>
                    <a:pt x="503" y="294"/>
                  </a:lnTo>
                  <a:lnTo>
                    <a:pt x="496" y="229"/>
                  </a:lnTo>
                  <a:lnTo>
                    <a:pt x="495" y="225"/>
                  </a:lnTo>
                  <a:lnTo>
                    <a:pt x="494" y="223"/>
                  </a:lnTo>
                  <a:lnTo>
                    <a:pt x="492" y="222"/>
                  </a:lnTo>
                  <a:lnTo>
                    <a:pt x="489" y="222"/>
                  </a:lnTo>
                  <a:lnTo>
                    <a:pt x="488" y="222"/>
                  </a:lnTo>
                  <a:lnTo>
                    <a:pt x="485" y="223"/>
                  </a:lnTo>
                  <a:lnTo>
                    <a:pt x="411" y="254"/>
                  </a:lnTo>
                  <a:lnTo>
                    <a:pt x="379" y="265"/>
                  </a:lnTo>
                  <a:lnTo>
                    <a:pt x="371" y="267"/>
                  </a:lnTo>
                  <a:lnTo>
                    <a:pt x="358" y="267"/>
                  </a:lnTo>
                  <a:lnTo>
                    <a:pt x="353" y="265"/>
                  </a:lnTo>
                  <a:lnTo>
                    <a:pt x="343" y="261"/>
                  </a:lnTo>
                  <a:lnTo>
                    <a:pt x="340" y="259"/>
                  </a:lnTo>
                  <a:lnTo>
                    <a:pt x="322" y="245"/>
                  </a:lnTo>
                  <a:lnTo>
                    <a:pt x="214" y="163"/>
                  </a:lnTo>
                  <a:lnTo>
                    <a:pt x="119" y="87"/>
                  </a:lnTo>
                  <a:lnTo>
                    <a:pt x="58" y="34"/>
                  </a:lnTo>
                  <a:lnTo>
                    <a:pt x="31" y="7"/>
                  </a:lnTo>
                  <a:lnTo>
                    <a:pt x="25" y="3"/>
                  </a:lnTo>
                  <a:close/>
                </a:path>
              </a:pathLst>
            </a:custGeom>
            <a:solidFill>
              <a:srgbClr val="962E2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 name="Freeform 6"/>
            <p:cNvSpPr>
              <a:spLocks/>
            </p:cNvSpPr>
            <p:nvPr/>
          </p:nvSpPr>
          <p:spPr bwMode="auto">
            <a:xfrm flipH="1">
              <a:off x="8379728" y="4975442"/>
              <a:ext cx="468996" cy="438194"/>
            </a:xfrm>
            <a:custGeom>
              <a:avLst/>
              <a:gdLst/>
              <a:ahLst/>
              <a:cxnLst>
                <a:cxn ang="0">
                  <a:pos x="107" y="0"/>
                </a:cxn>
                <a:cxn ang="0">
                  <a:pos x="98" y="0"/>
                </a:cxn>
                <a:cxn ang="0">
                  <a:pos x="88" y="2"/>
                </a:cxn>
                <a:cxn ang="0">
                  <a:pos x="79" y="5"/>
                </a:cxn>
                <a:cxn ang="0">
                  <a:pos x="76" y="8"/>
                </a:cxn>
                <a:cxn ang="0">
                  <a:pos x="73" y="11"/>
                </a:cxn>
                <a:cxn ang="0">
                  <a:pos x="70" y="20"/>
                </a:cxn>
                <a:cxn ang="0">
                  <a:pos x="65" y="53"/>
                </a:cxn>
                <a:cxn ang="0">
                  <a:pos x="67" y="75"/>
                </a:cxn>
                <a:cxn ang="0">
                  <a:pos x="66" y="86"/>
                </a:cxn>
                <a:cxn ang="0">
                  <a:pos x="65" y="90"/>
                </a:cxn>
                <a:cxn ang="0">
                  <a:pos x="62" y="95"/>
                </a:cxn>
                <a:cxn ang="0">
                  <a:pos x="54" y="103"/>
                </a:cxn>
                <a:cxn ang="0">
                  <a:pos x="49" y="107"/>
                </a:cxn>
                <a:cxn ang="0">
                  <a:pos x="22" y="123"/>
                </a:cxn>
                <a:cxn ang="0">
                  <a:pos x="7" y="128"/>
                </a:cxn>
                <a:cxn ang="0">
                  <a:pos x="0" y="129"/>
                </a:cxn>
                <a:cxn ang="0">
                  <a:pos x="14" y="177"/>
                </a:cxn>
                <a:cxn ang="0">
                  <a:pos x="322" y="441"/>
                </a:cxn>
                <a:cxn ang="0">
                  <a:pos x="439" y="398"/>
                </a:cxn>
                <a:cxn ang="0">
                  <a:pos x="472" y="354"/>
                </a:cxn>
                <a:cxn ang="0">
                  <a:pos x="471" y="351"/>
                </a:cxn>
                <a:cxn ang="0">
                  <a:pos x="469" y="349"/>
                </a:cxn>
                <a:cxn ang="0">
                  <a:pos x="467" y="347"/>
                </a:cxn>
                <a:cxn ang="0">
                  <a:pos x="461" y="344"/>
                </a:cxn>
                <a:cxn ang="0">
                  <a:pos x="439" y="336"/>
                </a:cxn>
                <a:cxn ang="0">
                  <a:pos x="426" y="329"/>
                </a:cxn>
                <a:cxn ang="0">
                  <a:pos x="413" y="320"/>
                </a:cxn>
                <a:cxn ang="0">
                  <a:pos x="375" y="285"/>
                </a:cxn>
                <a:cxn ang="0">
                  <a:pos x="367" y="276"/>
                </a:cxn>
                <a:cxn ang="0">
                  <a:pos x="365" y="274"/>
                </a:cxn>
                <a:cxn ang="0">
                  <a:pos x="259" y="186"/>
                </a:cxn>
                <a:cxn ang="0">
                  <a:pos x="173" y="110"/>
                </a:cxn>
                <a:cxn ang="0">
                  <a:pos x="168" y="104"/>
                </a:cxn>
                <a:cxn ang="0">
                  <a:pos x="167" y="102"/>
                </a:cxn>
                <a:cxn ang="0">
                  <a:pos x="166" y="100"/>
                </a:cxn>
                <a:cxn ang="0">
                  <a:pos x="166" y="99"/>
                </a:cxn>
                <a:cxn ang="0">
                  <a:pos x="166" y="98"/>
                </a:cxn>
                <a:cxn ang="0">
                  <a:pos x="164" y="96"/>
                </a:cxn>
                <a:cxn ang="0">
                  <a:pos x="162" y="95"/>
                </a:cxn>
                <a:cxn ang="0">
                  <a:pos x="160" y="93"/>
                </a:cxn>
                <a:cxn ang="0">
                  <a:pos x="138" y="82"/>
                </a:cxn>
                <a:cxn ang="0">
                  <a:pos x="130" y="75"/>
                </a:cxn>
                <a:cxn ang="0">
                  <a:pos x="124" y="66"/>
                </a:cxn>
                <a:cxn ang="0">
                  <a:pos x="122" y="60"/>
                </a:cxn>
                <a:cxn ang="0">
                  <a:pos x="120" y="30"/>
                </a:cxn>
                <a:cxn ang="0">
                  <a:pos x="117" y="11"/>
                </a:cxn>
                <a:cxn ang="0">
                  <a:pos x="116" y="8"/>
                </a:cxn>
                <a:cxn ang="0">
                  <a:pos x="115" y="5"/>
                </a:cxn>
                <a:cxn ang="0">
                  <a:pos x="110" y="1"/>
                </a:cxn>
                <a:cxn ang="0">
                  <a:pos x="107" y="0"/>
                </a:cxn>
              </a:cxnLst>
              <a:rect l="0" t="0" r="r" b="b"/>
              <a:pathLst>
                <a:path w="472" h="441">
                  <a:moveTo>
                    <a:pt x="107" y="0"/>
                  </a:moveTo>
                  <a:lnTo>
                    <a:pt x="98" y="0"/>
                  </a:lnTo>
                  <a:lnTo>
                    <a:pt x="88" y="2"/>
                  </a:lnTo>
                  <a:lnTo>
                    <a:pt x="79" y="5"/>
                  </a:lnTo>
                  <a:lnTo>
                    <a:pt x="76" y="8"/>
                  </a:lnTo>
                  <a:lnTo>
                    <a:pt x="73" y="11"/>
                  </a:lnTo>
                  <a:lnTo>
                    <a:pt x="70" y="20"/>
                  </a:lnTo>
                  <a:lnTo>
                    <a:pt x="65" y="53"/>
                  </a:lnTo>
                  <a:lnTo>
                    <a:pt x="67" y="75"/>
                  </a:lnTo>
                  <a:lnTo>
                    <a:pt x="66" y="86"/>
                  </a:lnTo>
                  <a:lnTo>
                    <a:pt x="65" y="90"/>
                  </a:lnTo>
                  <a:lnTo>
                    <a:pt x="62" y="95"/>
                  </a:lnTo>
                  <a:lnTo>
                    <a:pt x="54" y="103"/>
                  </a:lnTo>
                  <a:lnTo>
                    <a:pt x="49" y="107"/>
                  </a:lnTo>
                  <a:lnTo>
                    <a:pt x="22" y="123"/>
                  </a:lnTo>
                  <a:lnTo>
                    <a:pt x="7" y="128"/>
                  </a:lnTo>
                  <a:lnTo>
                    <a:pt x="0" y="129"/>
                  </a:lnTo>
                  <a:lnTo>
                    <a:pt x="14" y="177"/>
                  </a:lnTo>
                  <a:lnTo>
                    <a:pt x="322" y="441"/>
                  </a:lnTo>
                  <a:lnTo>
                    <a:pt x="439" y="398"/>
                  </a:lnTo>
                  <a:lnTo>
                    <a:pt x="472" y="354"/>
                  </a:lnTo>
                  <a:lnTo>
                    <a:pt x="471" y="351"/>
                  </a:lnTo>
                  <a:lnTo>
                    <a:pt x="469" y="349"/>
                  </a:lnTo>
                  <a:lnTo>
                    <a:pt x="467" y="347"/>
                  </a:lnTo>
                  <a:lnTo>
                    <a:pt x="461" y="344"/>
                  </a:lnTo>
                  <a:lnTo>
                    <a:pt x="439" y="336"/>
                  </a:lnTo>
                  <a:lnTo>
                    <a:pt x="426" y="329"/>
                  </a:lnTo>
                  <a:lnTo>
                    <a:pt x="413" y="320"/>
                  </a:lnTo>
                  <a:lnTo>
                    <a:pt x="375" y="285"/>
                  </a:lnTo>
                  <a:lnTo>
                    <a:pt x="367" y="276"/>
                  </a:lnTo>
                  <a:lnTo>
                    <a:pt x="365" y="274"/>
                  </a:lnTo>
                  <a:lnTo>
                    <a:pt x="259" y="186"/>
                  </a:lnTo>
                  <a:lnTo>
                    <a:pt x="173" y="110"/>
                  </a:lnTo>
                  <a:lnTo>
                    <a:pt x="168" y="104"/>
                  </a:lnTo>
                  <a:lnTo>
                    <a:pt x="167" y="102"/>
                  </a:lnTo>
                  <a:lnTo>
                    <a:pt x="166" y="100"/>
                  </a:lnTo>
                  <a:lnTo>
                    <a:pt x="166" y="99"/>
                  </a:lnTo>
                  <a:lnTo>
                    <a:pt x="166" y="98"/>
                  </a:lnTo>
                  <a:lnTo>
                    <a:pt x="164" y="96"/>
                  </a:lnTo>
                  <a:lnTo>
                    <a:pt x="162" y="95"/>
                  </a:lnTo>
                  <a:lnTo>
                    <a:pt x="160" y="93"/>
                  </a:lnTo>
                  <a:lnTo>
                    <a:pt x="138" y="82"/>
                  </a:lnTo>
                  <a:lnTo>
                    <a:pt x="130" y="75"/>
                  </a:lnTo>
                  <a:lnTo>
                    <a:pt x="124" y="66"/>
                  </a:lnTo>
                  <a:lnTo>
                    <a:pt x="122" y="60"/>
                  </a:lnTo>
                  <a:lnTo>
                    <a:pt x="120" y="30"/>
                  </a:lnTo>
                  <a:lnTo>
                    <a:pt x="117" y="11"/>
                  </a:lnTo>
                  <a:lnTo>
                    <a:pt x="116" y="8"/>
                  </a:lnTo>
                  <a:lnTo>
                    <a:pt x="115" y="5"/>
                  </a:lnTo>
                  <a:lnTo>
                    <a:pt x="110" y="1"/>
                  </a:lnTo>
                  <a:lnTo>
                    <a:pt x="107" y="0"/>
                  </a:lnTo>
                  <a:close/>
                </a:path>
              </a:pathLst>
            </a:custGeom>
            <a:solidFill>
              <a:srgbClr val="82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Freeform 7"/>
            <p:cNvSpPr>
              <a:spLocks/>
            </p:cNvSpPr>
            <p:nvPr/>
          </p:nvSpPr>
          <p:spPr bwMode="auto">
            <a:xfrm flipH="1">
              <a:off x="8509895" y="5100640"/>
              <a:ext cx="274243" cy="293123"/>
            </a:xfrm>
            <a:custGeom>
              <a:avLst/>
              <a:gdLst/>
              <a:ahLst/>
              <a:cxnLst>
                <a:cxn ang="0">
                  <a:pos x="24" y="49"/>
                </a:cxn>
                <a:cxn ang="0">
                  <a:pos x="2" y="82"/>
                </a:cxn>
                <a:cxn ang="0">
                  <a:pos x="0" y="92"/>
                </a:cxn>
                <a:cxn ang="0">
                  <a:pos x="4" y="103"/>
                </a:cxn>
                <a:cxn ang="0">
                  <a:pos x="24" y="127"/>
                </a:cxn>
                <a:cxn ang="0">
                  <a:pos x="166" y="265"/>
                </a:cxn>
                <a:cxn ang="0">
                  <a:pos x="201" y="291"/>
                </a:cxn>
                <a:cxn ang="0">
                  <a:pos x="212" y="295"/>
                </a:cxn>
                <a:cxn ang="0">
                  <a:pos x="222" y="295"/>
                </a:cxn>
                <a:cxn ang="0">
                  <a:pos x="241" y="286"/>
                </a:cxn>
                <a:cxn ang="0">
                  <a:pos x="266" y="264"/>
                </a:cxn>
                <a:cxn ang="0">
                  <a:pos x="268" y="261"/>
                </a:cxn>
                <a:cxn ang="0">
                  <a:pos x="268" y="257"/>
                </a:cxn>
                <a:cxn ang="0">
                  <a:pos x="265" y="250"/>
                </a:cxn>
                <a:cxn ang="0">
                  <a:pos x="257" y="240"/>
                </a:cxn>
                <a:cxn ang="0">
                  <a:pos x="256" y="217"/>
                </a:cxn>
                <a:cxn ang="0">
                  <a:pos x="260" y="199"/>
                </a:cxn>
                <a:cxn ang="0">
                  <a:pos x="264" y="193"/>
                </a:cxn>
                <a:cxn ang="0">
                  <a:pos x="275" y="183"/>
                </a:cxn>
                <a:cxn ang="0">
                  <a:pos x="276" y="179"/>
                </a:cxn>
                <a:cxn ang="0">
                  <a:pos x="274" y="175"/>
                </a:cxn>
                <a:cxn ang="0">
                  <a:pos x="235" y="142"/>
                </a:cxn>
                <a:cxn ang="0">
                  <a:pos x="209" y="113"/>
                </a:cxn>
                <a:cxn ang="0">
                  <a:pos x="203" y="111"/>
                </a:cxn>
                <a:cxn ang="0">
                  <a:pos x="198" y="113"/>
                </a:cxn>
                <a:cxn ang="0">
                  <a:pos x="181" y="126"/>
                </a:cxn>
                <a:cxn ang="0">
                  <a:pos x="171" y="131"/>
                </a:cxn>
                <a:cxn ang="0">
                  <a:pos x="166" y="131"/>
                </a:cxn>
                <a:cxn ang="0">
                  <a:pos x="161" y="128"/>
                </a:cxn>
                <a:cxn ang="0">
                  <a:pos x="145" y="113"/>
                </a:cxn>
                <a:cxn ang="0">
                  <a:pos x="104" y="39"/>
                </a:cxn>
                <a:cxn ang="0">
                  <a:pos x="95" y="10"/>
                </a:cxn>
                <a:cxn ang="0">
                  <a:pos x="90" y="3"/>
                </a:cxn>
                <a:cxn ang="0">
                  <a:pos x="88" y="0"/>
                </a:cxn>
                <a:cxn ang="0">
                  <a:pos x="83" y="1"/>
                </a:cxn>
                <a:cxn ang="0">
                  <a:pos x="67" y="17"/>
                </a:cxn>
              </a:cxnLst>
              <a:rect l="0" t="0" r="r" b="b"/>
              <a:pathLst>
                <a:path w="276" h="295">
                  <a:moveTo>
                    <a:pt x="35" y="39"/>
                  </a:moveTo>
                  <a:lnTo>
                    <a:pt x="24" y="49"/>
                  </a:lnTo>
                  <a:lnTo>
                    <a:pt x="5" y="76"/>
                  </a:lnTo>
                  <a:lnTo>
                    <a:pt x="2" y="82"/>
                  </a:lnTo>
                  <a:lnTo>
                    <a:pt x="0" y="88"/>
                  </a:lnTo>
                  <a:lnTo>
                    <a:pt x="0" y="92"/>
                  </a:lnTo>
                  <a:lnTo>
                    <a:pt x="2" y="99"/>
                  </a:lnTo>
                  <a:lnTo>
                    <a:pt x="4" y="103"/>
                  </a:lnTo>
                  <a:lnTo>
                    <a:pt x="9" y="111"/>
                  </a:lnTo>
                  <a:lnTo>
                    <a:pt x="24" y="127"/>
                  </a:lnTo>
                  <a:lnTo>
                    <a:pt x="82" y="177"/>
                  </a:lnTo>
                  <a:lnTo>
                    <a:pt x="166" y="265"/>
                  </a:lnTo>
                  <a:lnTo>
                    <a:pt x="195" y="288"/>
                  </a:lnTo>
                  <a:lnTo>
                    <a:pt x="201" y="291"/>
                  </a:lnTo>
                  <a:lnTo>
                    <a:pt x="206" y="293"/>
                  </a:lnTo>
                  <a:lnTo>
                    <a:pt x="212" y="295"/>
                  </a:lnTo>
                  <a:lnTo>
                    <a:pt x="217" y="295"/>
                  </a:lnTo>
                  <a:lnTo>
                    <a:pt x="222" y="295"/>
                  </a:lnTo>
                  <a:lnTo>
                    <a:pt x="232" y="291"/>
                  </a:lnTo>
                  <a:lnTo>
                    <a:pt x="241" y="286"/>
                  </a:lnTo>
                  <a:lnTo>
                    <a:pt x="249" y="280"/>
                  </a:lnTo>
                  <a:lnTo>
                    <a:pt x="266" y="264"/>
                  </a:lnTo>
                  <a:lnTo>
                    <a:pt x="267" y="262"/>
                  </a:lnTo>
                  <a:lnTo>
                    <a:pt x="268" y="261"/>
                  </a:lnTo>
                  <a:lnTo>
                    <a:pt x="268" y="259"/>
                  </a:lnTo>
                  <a:lnTo>
                    <a:pt x="268" y="257"/>
                  </a:lnTo>
                  <a:lnTo>
                    <a:pt x="267" y="254"/>
                  </a:lnTo>
                  <a:lnTo>
                    <a:pt x="265" y="250"/>
                  </a:lnTo>
                  <a:lnTo>
                    <a:pt x="262" y="247"/>
                  </a:lnTo>
                  <a:lnTo>
                    <a:pt x="257" y="240"/>
                  </a:lnTo>
                  <a:lnTo>
                    <a:pt x="256" y="236"/>
                  </a:lnTo>
                  <a:lnTo>
                    <a:pt x="256" y="217"/>
                  </a:lnTo>
                  <a:lnTo>
                    <a:pt x="258" y="208"/>
                  </a:lnTo>
                  <a:lnTo>
                    <a:pt x="260" y="199"/>
                  </a:lnTo>
                  <a:lnTo>
                    <a:pt x="262" y="196"/>
                  </a:lnTo>
                  <a:lnTo>
                    <a:pt x="264" y="193"/>
                  </a:lnTo>
                  <a:lnTo>
                    <a:pt x="271" y="188"/>
                  </a:lnTo>
                  <a:lnTo>
                    <a:pt x="275" y="183"/>
                  </a:lnTo>
                  <a:lnTo>
                    <a:pt x="276" y="180"/>
                  </a:lnTo>
                  <a:lnTo>
                    <a:pt x="276" y="179"/>
                  </a:lnTo>
                  <a:lnTo>
                    <a:pt x="275" y="177"/>
                  </a:lnTo>
                  <a:lnTo>
                    <a:pt x="274" y="175"/>
                  </a:lnTo>
                  <a:lnTo>
                    <a:pt x="269" y="169"/>
                  </a:lnTo>
                  <a:lnTo>
                    <a:pt x="235" y="142"/>
                  </a:lnTo>
                  <a:lnTo>
                    <a:pt x="216" y="119"/>
                  </a:lnTo>
                  <a:lnTo>
                    <a:pt x="209" y="113"/>
                  </a:lnTo>
                  <a:lnTo>
                    <a:pt x="205" y="111"/>
                  </a:lnTo>
                  <a:lnTo>
                    <a:pt x="203" y="111"/>
                  </a:lnTo>
                  <a:lnTo>
                    <a:pt x="200" y="112"/>
                  </a:lnTo>
                  <a:lnTo>
                    <a:pt x="198" y="113"/>
                  </a:lnTo>
                  <a:lnTo>
                    <a:pt x="196" y="114"/>
                  </a:lnTo>
                  <a:lnTo>
                    <a:pt x="181" y="126"/>
                  </a:lnTo>
                  <a:lnTo>
                    <a:pt x="174" y="130"/>
                  </a:lnTo>
                  <a:lnTo>
                    <a:pt x="171" y="131"/>
                  </a:lnTo>
                  <a:lnTo>
                    <a:pt x="169" y="131"/>
                  </a:lnTo>
                  <a:lnTo>
                    <a:pt x="166" y="131"/>
                  </a:lnTo>
                  <a:lnTo>
                    <a:pt x="164" y="130"/>
                  </a:lnTo>
                  <a:lnTo>
                    <a:pt x="161" y="128"/>
                  </a:lnTo>
                  <a:lnTo>
                    <a:pt x="156" y="124"/>
                  </a:lnTo>
                  <a:lnTo>
                    <a:pt x="145" y="113"/>
                  </a:lnTo>
                  <a:lnTo>
                    <a:pt x="120" y="79"/>
                  </a:lnTo>
                  <a:lnTo>
                    <a:pt x="104" y="39"/>
                  </a:lnTo>
                  <a:lnTo>
                    <a:pt x="100" y="23"/>
                  </a:lnTo>
                  <a:lnTo>
                    <a:pt x="95" y="10"/>
                  </a:lnTo>
                  <a:lnTo>
                    <a:pt x="92" y="5"/>
                  </a:lnTo>
                  <a:lnTo>
                    <a:pt x="90" y="3"/>
                  </a:lnTo>
                  <a:lnTo>
                    <a:pt x="89" y="2"/>
                  </a:lnTo>
                  <a:lnTo>
                    <a:pt x="88" y="0"/>
                  </a:lnTo>
                  <a:lnTo>
                    <a:pt x="86" y="0"/>
                  </a:lnTo>
                  <a:lnTo>
                    <a:pt x="83" y="1"/>
                  </a:lnTo>
                  <a:lnTo>
                    <a:pt x="80" y="3"/>
                  </a:lnTo>
                  <a:lnTo>
                    <a:pt x="67" y="17"/>
                  </a:lnTo>
                  <a:lnTo>
                    <a:pt x="35" y="39"/>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9"/>
            <p:cNvSpPr>
              <a:spLocks/>
            </p:cNvSpPr>
            <p:nvPr/>
          </p:nvSpPr>
          <p:spPr bwMode="auto">
            <a:xfrm flipH="1">
              <a:off x="8528774" y="5121506"/>
              <a:ext cx="323925" cy="384537"/>
            </a:xfrm>
            <a:custGeom>
              <a:avLst/>
              <a:gdLst/>
              <a:ahLst/>
              <a:cxnLst>
                <a:cxn ang="0">
                  <a:pos x="3" y="5"/>
                </a:cxn>
                <a:cxn ang="0">
                  <a:pos x="2" y="10"/>
                </a:cxn>
                <a:cxn ang="0">
                  <a:pos x="2" y="57"/>
                </a:cxn>
                <a:cxn ang="0">
                  <a:pos x="0" y="82"/>
                </a:cxn>
                <a:cxn ang="0">
                  <a:pos x="1" y="97"/>
                </a:cxn>
                <a:cxn ang="0">
                  <a:pos x="2" y="101"/>
                </a:cxn>
                <a:cxn ang="0">
                  <a:pos x="5" y="108"/>
                </a:cxn>
                <a:cxn ang="0">
                  <a:pos x="5" y="110"/>
                </a:cxn>
                <a:cxn ang="0">
                  <a:pos x="6" y="113"/>
                </a:cxn>
                <a:cxn ang="0">
                  <a:pos x="10" y="117"/>
                </a:cxn>
                <a:cxn ang="0">
                  <a:pos x="27" y="136"/>
                </a:cxn>
                <a:cxn ang="0">
                  <a:pos x="109" y="214"/>
                </a:cxn>
                <a:cxn ang="0">
                  <a:pos x="194" y="288"/>
                </a:cxn>
                <a:cxn ang="0">
                  <a:pos x="274" y="351"/>
                </a:cxn>
                <a:cxn ang="0">
                  <a:pos x="303" y="376"/>
                </a:cxn>
                <a:cxn ang="0">
                  <a:pos x="313" y="383"/>
                </a:cxn>
                <a:cxn ang="0">
                  <a:pos x="315" y="385"/>
                </a:cxn>
                <a:cxn ang="0">
                  <a:pos x="318" y="387"/>
                </a:cxn>
                <a:cxn ang="0">
                  <a:pos x="319" y="386"/>
                </a:cxn>
                <a:cxn ang="0">
                  <a:pos x="320" y="386"/>
                </a:cxn>
                <a:cxn ang="0">
                  <a:pos x="321" y="384"/>
                </a:cxn>
                <a:cxn ang="0">
                  <a:pos x="322" y="380"/>
                </a:cxn>
                <a:cxn ang="0">
                  <a:pos x="322" y="373"/>
                </a:cxn>
                <a:cxn ang="0">
                  <a:pos x="321" y="363"/>
                </a:cxn>
                <a:cxn ang="0">
                  <a:pos x="324" y="287"/>
                </a:cxn>
                <a:cxn ang="0">
                  <a:pos x="324" y="283"/>
                </a:cxn>
                <a:cxn ang="0">
                  <a:pos x="326" y="277"/>
                </a:cxn>
                <a:cxn ang="0">
                  <a:pos x="326" y="272"/>
                </a:cxn>
                <a:cxn ang="0">
                  <a:pos x="325" y="268"/>
                </a:cxn>
                <a:cxn ang="0">
                  <a:pos x="324" y="265"/>
                </a:cxn>
                <a:cxn ang="0">
                  <a:pos x="318" y="257"/>
                </a:cxn>
                <a:cxn ang="0">
                  <a:pos x="293" y="234"/>
                </a:cxn>
                <a:cxn ang="0">
                  <a:pos x="102" y="81"/>
                </a:cxn>
                <a:cxn ang="0">
                  <a:pos x="14" y="3"/>
                </a:cxn>
                <a:cxn ang="0">
                  <a:pos x="11" y="2"/>
                </a:cxn>
                <a:cxn ang="0">
                  <a:pos x="9" y="1"/>
                </a:cxn>
                <a:cxn ang="0">
                  <a:pos x="7" y="0"/>
                </a:cxn>
                <a:cxn ang="0">
                  <a:pos x="5" y="1"/>
                </a:cxn>
                <a:cxn ang="0">
                  <a:pos x="4" y="2"/>
                </a:cxn>
                <a:cxn ang="0">
                  <a:pos x="3" y="5"/>
                </a:cxn>
              </a:cxnLst>
              <a:rect l="0" t="0" r="r" b="b"/>
              <a:pathLst>
                <a:path w="326" h="387">
                  <a:moveTo>
                    <a:pt x="3" y="5"/>
                  </a:moveTo>
                  <a:lnTo>
                    <a:pt x="2" y="10"/>
                  </a:lnTo>
                  <a:lnTo>
                    <a:pt x="2" y="57"/>
                  </a:lnTo>
                  <a:lnTo>
                    <a:pt x="0" y="82"/>
                  </a:lnTo>
                  <a:lnTo>
                    <a:pt x="1" y="97"/>
                  </a:lnTo>
                  <a:lnTo>
                    <a:pt x="2" y="101"/>
                  </a:lnTo>
                  <a:lnTo>
                    <a:pt x="5" y="108"/>
                  </a:lnTo>
                  <a:lnTo>
                    <a:pt x="5" y="110"/>
                  </a:lnTo>
                  <a:lnTo>
                    <a:pt x="6" y="113"/>
                  </a:lnTo>
                  <a:lnTo>
                    <a:pt x="10" y="117"/>
                  </a:lnTo>
                  <a:lnTo>
                    <a:pt x="27" y="136"/>
                  </a:lnTo>
                  <a:lnTo>
                    <a:pt x="109" y="214"/>
                  </a:lnTo>
                  <a:lnTo>
                    <a:pt x="194" y="288"/>
                  </a:lnTo>
                  <a:lnTo>
                    <a:pt x="274" y="351"/>
                  </a:lnTo>
                  <a:lnTo>
                    <a:pt x="303" y="376"/>
                  </a:lnTo>
                  <a:lnTo>
                    <a:pt x="313" y="383"/>
                  </a:lnTo>
                  <a:lnTo>
                    <a:pt x="315" y="385"/>
                  </a:lnTo>
                  <a:lnTo>
                    <a:pt x="318" y="387"/>
                  </a:lnTo>
                  <a:lnTo>
                    <a:pt x="319" y="386"/>
                  </a:lnTo>
                  <a:lnTo>
                    <a:pt x="320" y="386"/>
                  </a:lnTo>
                  <a:lnTo>
                    <a:pt x="321" y="384"/>
                  </a:lnTo>
                  <a:lnTo>
                    <a:pt x="322" y="380"/>
                  </a:lnTo>
                  <a:lnTo>
                    <a:pt x="322" y="373"/>
                  </a:lnTo>
                  <a:lnTo>
                    <a:pt x="321" y="363"/>
                  </a:lnTo>
                  <a:lnTo>
                    <a:pt x="324" y="287"/>
                  </a:lnTo>
                  <a:lnTo>
                    <a:pt x="324" y="283"/>
                  </a:lnTo>
                  <a:lnTo>
                    <a:pt x="326" y="277"/>
                  </a:lnTo>
                  <a:lnTo>
                    <a:pt x="326" y="272"/>
                  </a:lnTo>
                  <a:lnTo>
                    <a:pt x="325" y="268"/>
                  </a:lnTo>
                  <a:lnTo>
                    <a:pt x="324" y="265"/>
                  </a:lnTo>
                  <a:lnTo>
                    <a:pt x="318" y="257"/>
                  </a:lnTo>
                  <a:lnTo>
                    <a:pt x="293" y="234"/>
                  </a:lnTo>
                  <a:lnTo>
                    <a:pt x="102" y="81"/>
                  </a:lnTo>
                  <a:lnTo>
                    <a:pt x="14" y="3"/>
                  </a:lnTo>
                  <a:lnTo>
                    <a:pt x="11" y="2"/>
                  </a:lnTo>
                  <a:lnTo>
                    <a:pt x="9" y="1"/>
                  </a:lnTo>
                  <a:lnTo>
                    <a:pt x="7" y="0"/>
                  </a:lnTo>
                  <a:lnTo>
                    <a:pt x="5" y="1"/>
                  </a:lnTo>
                  <a:lnTo>
                    <a:pt x="4" y="2"/>
                  </a:lnTo>
                  <a:lnTo>
                    <a:pt x="3" y="5"/>
                  </a:lnTo>
                  <a:close/>
                </a:path>
              </a:pathLst>
            </a:custGeom>
            <a:solidFill>
              <a:srgbClr val="CE606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 name="Freeform 10"/>
            <p:cNvSpPr>
              <a:spLocks/>
            </p:cNvSpPr>
            <p:nvPr/>
          </p:nvSpPr>
          <p:spPr bwMode="auto">
            <a:xfrm flipH="1">
              <a:off x="8376747" y="5339112"/>
              <a:ext cx="134141" cy="161963"/>
            </a:xfrm>
            <a:custGeom>
              <a:avLst/>
              <a:gdLst/>
              <a:ahLst/>
              <a:cxnLst>
                <a:cxn ang="0">
                  <a:pos x="131" y="0"/>
                </a:cxn>
                <a:cxn ang="0">
                  <a:pos x="128" y="0"/>
                </a:cxn>
                <a:cxn ang="0">
                  <a:pos x="126" y="0"/>
                </a:cxn>
                <a:cxn ang="0">
                  <a:pos x="122" y="1"/>
                </a:cxn>
                <a:cxn ang="0">
                  <a:pos x="15" y="45"/>
                </a:cxn>
                <a:cxn ang="0">
                  <a:pos x="8" y="47"/>
                </a:cxn>
                <a:cxn ang="0">
                  <a:pos x="7" y="47"/>
                </a:cxn>
                <a:cxn ang="0">
                  <a:pos x="5" y="49"/>
                </a:cxn>
                <a:cxn ang="0">
                  <a:pos x="3" y="57"/>
                </a:cxn>
                <a:cxn ang="0">
                  <a:pos x="0" y="74"/>
                </a:cxn>
                <a:cxn ang="0">
                  <a:pos x="0" y="90"/>
                </a:cxn>
                <a:cxn ang="0">
                  <a:pos x="5" y="148"/>
                </a:cxn>
                <a:cxn ang="0">
                  <a:pos x="4" y="151"/>
                </a:cxn>
                <a:cxn ang="0">
                  <a:pos x="4" y="160"/>
                </a:cxn>
                <a:cxn ang="0">
                  <a:pos x="5" y="162"/>
                </a:cxn>
                <a:cxn ang="0">
                  <a:pos x="6" y="162"/>
                </a:cxn>
                <a:cxn ang="0">
                  <a:pos x="7" y="163"/>
                </a:cxn>
                <a:cxn ang="0">
                  <a:pos x="8" y="162"/>
                </a:cxn>
                <a:cxn ang="0">
                  <a:pos x="9" y="162"/>
                </a:cxn>
                <a:cxn ang="0">
                  <a:pos x="11" y="160"/>
                </a:cxn>
                <a:cxn ang="0">
                  <a:pos x="18" y="153"/>
                </a:cxn>
                <a:cxn ang="0">
                  <a:pos x="74" y="127"/>
                </a:cxn>
                <a:cxn ang="0">
                  <a:pos x="112" y="106"/>
                </a:cxn>
                <a:cxn ang="0">
                  <a:pos x="126" y="99"/>
                </a:cxn>
                <a:cxn ang="0">
                  <a:pos x="129" y="97"/>
                </a:cxn>
                <a:cxn ang="0">
                  <a:pos x="132" y="93"/>
                </a:cxn>
                <a:cxn ang="0">
                  <a:pos x="134" y="90"/>
                </a:cxn>
                <a:cxn ang="0">
                  <a:pos x="135" y="86"/>
                </a:cxn>
                <a:cxn ang="0">
                  <a:pos x="131" y="47"/>
                </a:cxn>
                <a:cxn ang="0">
                  <a:pos x="132" y="5"/>
                </a:cxn>
                <a:cxn ang="0">
                  <a:pos x="132" y="3"/>
                </a:cxn>
                <a:cxn ang="0">
                  <a:pos x="132" y="1"/>
                </a:cxn>
                <a:cxn ang="0">
                  <a:pos x="132" y="0"/>
                </a:cxn>
                <a:cxn ang="0">
                  <a:pos x="131" y="0"/>
                </a:cxn>
              </a:cxnLst>
              <a:rect l="0" t="0" r="r" b="b"/>
              <a:pathLst>
                <a:path w="135" h="163">
                  <a:moveTo>
                    <a:pt x="131" y="0"/>
                  </a:moveTo>
                  <a:lnTo>
                    <a:pt x="128" y="0"/>
                  </a:lnTo>
                  <a:lnTo>
                    <a:pt x="126" y="0"/>
                  </a:lnTo>
                  <a:lnTo>
                    <a:pt x="122" y="1"/>
                  </a:lnTo>
                  <a:lnTo>
                    <a:pt x="15" y="45"/>
                  </a:lnTo>
                  <a:lnTo>
                    <a:pt x="8" y="47"/>
                  </a:lnTo>
                  <a:lnTo>
                    <a:pt x="7" y="47"/>
                  </a:lnTo>
                  <a:lnTo>
                    <a:pt x="5" y="49"/>
                  </a:lnTo>
                  <a:lnTo>
                    <a:pt x="3" y="57"/>
                  </a:lnTo>
                  <a:lnTo>
                    <a:pt x="0" y="74"/>
                  </a:lnTo>
                  <a:lnTo>
                    <a:pt x="0" y="90"/>
                  </a:lnTo>
                  <a:lnTo>
                    <a:pt x="5" y="148"/>
                  </a:lnTo>
                  <a:lnTo>
                    <a:pt x="4" y="151"/>
                  </a:lnTo>
                  <a:lnTo>
                    <a:pt x="4" y="160"/>
                  </a:lnTo>
                  <a:lnTo>
                    <a:pt x="5" y="162"/>
                  </a:lnTo>
                  <a:lnTo>
                    <a:pt x="6" y="162"/>
                  </a:lnTo>
                  <a:lnTo>
                    <a:pt x="7" y="163"/>
                  </a:lnTo>
                  <a:lnTo>
                    <a:pt x="8" y="162"/>
                  </a:lnTo>
                  <a:lnTo>
                    <a:pt x="9" y="162"/>
                  </a:lnTo>
                  <a:lnTo>
                    <a:pt x="11" y="160"/>
                  </a:lnTo>
                  <a:lnTo>
                    <a:pt x="18" y="153"/>
                  </a:lnTo>
                  <a:lnTo>
                    <a:pt x="74" y="127"/>
                  </a:lnTo>
                  <a:lnTo>
                    <a:pt x="112" y="106"/>
                  </a:lnTo>
                  <a:lnTo>
                    <a:pt x="126" y="99"/>
                  </a:lnTo>
                  <a:lnTo>
                    <a:pt x="129" y="97"/>
                  </a:lnTo>
                  <a:lnTo>
                    <a:pt x="132" y="93"/>
                  </a:lnTo>
                  <a:lnTo>
                    <a:pt x="134" y="90"/>
                  </a:lnTo>
                  <a:lnTo>
                    <a:pt x="135" y="86"/>
                  </a:lnTo>
                  <a:lnTo>
                    <a:pt x="131" y="47"/>
                  </a:lnTo>
                  <a:lnTo>
                    <a:pt x="132" y="5"/>
                  </a:lnTo>
                  <a:lnTo>
                    <a:pt x="132" y="3"/>
                  </a:lnTo>
                  <a:lnTo>
                    <a:pt x="132" y="1"/>
                  </a:lnTo>
                  <a:lnTo>
                    <a:pt x="132" y="0"/>
                  </a:lnTo>
                  <a:lnTo>
                    <a:pt x="131" y="0"/>
                  </a:lnTo>
                  <a:close/>
                </a:path>
              </a:pathLst>
            </a:custGeom>
            <a:solidFill>
              <a:srgbClr val="CE606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11"/>
            <p:cNvSpPr>
              <a:spLocks/>
            </p:cNvSpPr>
            <p:nvPr/>
          </p:nvSpPr>
          <p:spPr bwMode="auto">
            <a:xfrm flipH="1">
              <a:off x="8449283" y="4994321"/>
              <a:ext cx="312002" cy="259339"/>
            </a:xfrm>
            <a:custGeom>
              <a:avLst/>
              <a:gdLst/>
              <a:ahLst/>
              <a:cxnLst>
                <a:cxn ang="0">
                  <a:pos x="173" y="115"/>
                </a:cxn>
                <a:cxn ang="0">
                  <a:pos x="144" y="89"/>
                </a:cxn>
                <a:cxn ang="0">
                  <a:pos x="62" y="31"/>
                </a:cxn>
                <a:cxn ang="0">
                  <a:pos x="36" y="11"/>
                </a:cxn>
                <a:cxn ang="0">
                  <a:pos x="32" y="9"/>
                </a:cxn>
                <a:cxn ang="0">
                  <a:pos x="24" y="3"/>
                </a:cxn>
                <a:cxn ang="0">
                  <a:pos x="15" y="0"/>
                </a:cxn>
                <a:cxn ang="0">
                  <a:pos x="13" y="0"/>
                </a:cxn>
                <a:cxn ang="0">
                  <a:pos x="10" y="1"/>
                </a:cxn>
                <a:cxn ang="0">
                  <a:pos x="8" y="3"/>
                </a:cxn>
                <a:cxn ang="0">
                  <a:pos x="3" y="6"/>
                </a:cxn>
                <a:cxn ang="0">
                  <a:pos x="2" y="9"/>
                </a:cxn>
                <a:cxn ang="0">
                  <a:pos x="0" y="11"/>
                </a:cxn>
                <a:cxn ang="0">
                  <a:pos x="0" y="12"/>
                </a:cxn>
                <a:cxn ang="0">
                  <a:pos x="0" y="16"/>
                </a:cxn>
                <a:cxn ang="0">
                  <a:pos x="0" y="17"/>
                </a:cxn>
                <a:cxn ang="0">
                  <a:pos x="1" y="19"/>
                </a:cxn>
                <a:cxn ang="0">
                  <a:pos x="5" y="23"/>
                </a:cxn>
                <a:cxn ang="0">
                  <a:pos x="11" y="29"/>
                </a:cxn>
                <a:cxn ang="0">
                  <a:pos x="57" y="59"/>
                </a:cxn>
                <a:cxn ang="0">
                  <a:pos x="198" y="173"/>
                </a:cxn>
                <a:cxn ang="0">
                  <a:pos x="237" y="207"/>
                </a:cxn>
                <a:cxn ang="0">
                  <a:pos x="284" y="256"/>
                </a:cxn>
                <a:cxn ang="0">
                  <a:pos x="289" y="259"/>
                </a:cxn>
                <a:cxn ang="0">
                  <a:pos x="294" y="261"/>
                </a:cxn>
                <a:cxn ang="0">
                  <a:pos x="298" y="261"/>
                </a:cxn>
                <a:cxn ang="0">
                  <a:pos x="301" y="260"/>
                </a:cxn>
                <a:cxn ang="0">
                  <a:pos x="304" y="258"/>
                </a:cxn>
                <a:cxn ang="0">
                  <a:pos x="307" y="256"/>
                </a:cxn>
                <a:cxn ang="0">
                  <a:pos x="309" y="253"/>
                </a:cxn>
                <a:cxn ang="0">
                  <a:pos x="311" y="250"/>
                </a:cxn>
                <a:cxn ang="0">
                  <a:pos x="311" y="249"/>
                </a:cxn>
                <a:cxn ang="0">
                  <a:pos x="312" y="248"/>
                </a:cxn>
                <a:cxn ang="0">
                  <a:pos x="313" y="247"/>
                </a:cxn>
                <a:cxn ang="0">
                  <a:pos x="314" y="247"/>
                </a:cxn>
                <a:cxn ang="0">
                  <a:pos x="314" y="246"/>
                </a:cxn>
                <a:cxn ang="0">
                  <a:pos x="300" y="233"/>
                </a:cxn>
                <a:cxn ang="0">
                  <a:pos x="297" y="231"/>
                </a:cxn>
                <a:cxn ang="0">
                  <a:pos x="237" y="179"/>
                </a:cxn>
                <a:cxn ang="0">
                  <a:pos x="173" y="115"/>
                </a:cxn>
              </a:cxnLst>
              <a:rect l="0" t="0" r="r" b="b"/>
              <a:pathLst>
                <a:path w="314" h="261">
                  <a:moveTo>
                    <a:pt x="173" y="115"/>
                  </a:moveTo>
                  <a:lnTo>
                    <a:pt x="144" y="89"/>
                  </a:lnTo>
                  <a:lnTo>
                    <a:pt x="62" y="31"/>
                  </a:lnTo>
                  <a:lnTo>
                    <a:pt x="36" y="11"/>
                  </a:lnTo>
                  <a:lnTo>
                    <a:pt x="32" y="9"/>
                  </a:lnTo>
                  <a:lnTo>
                    <a:pt x="24" y="3"/>
                  </a:lnTo>
                  <a:lnTo>
                    <a:pt x="15" y="0"/>
                  </a:lnTo>
                  <a:lnTo>
                    <a:pt x="13" y="0"/>
                  </a:lnTo>
                  <a:lnTo>
                    <a:pt x="10" y="1"/>
                  </a:lnTo>
                  <a:lnTo>
                    <a:pt x="8" y="3"/>
                  </a:lnTo>
                  <a:lnTo>
                    <a:pt x="3" y="6"/>
                  </a:lnTo>
                  <a:lnTo>
                    <a:pt x="2" y="9"/>
                  </a:lnTo>
                  <a:lnTo>
                    <a:pt x="0" y="11"/>
                  </a:lnTo>
                  <a:lnTo>
                    <a:pt x="0" y="12"/>
                  </a:lnTo>
                  <a:lnTo>
                    <a:pt x="0" y="16"/>
                  </a:lnTo>
                  <a:lnTo>
                    <a:pt x="0" y="17"/>
                  </a:lnTo>
                  <a:lnTo>
                    <a:pt x="1" y="19"/>
                  </a:lnTo>
                  <a:lnTo>
                    <a:pt x="5" y="23"/>
                  </a:lnTo>
                  <a:lnTo>
                    <a:pt x="11" y="29"/>
                  </a:lnTo>
                  <a:lnTo>
                    <a:pt x="57" y="59"/>
                  </a:lnTo>
                  <a:lnTo>
                    <a:pt x="198" y="173"/>
                  </a:lnTo>
                  <a:lnTo>
                    <a:pt x="237" y="207"/>
                  </a:lnTo>
                  <a:lnTo>
                    <a:pt x="284" y="256"/>
                  </a:lnTo>
                  <a:lnTo>
                    <a:pt x="289" y="259"/>
                  </a:lnTo>
                  <a:lnTo>
                    <a:pt x="294" y="261"/>
                  </a:lnTo>
                  <a:lnTo>
                    <a:pt x="298" y="261"/>
                  </a:lnTo>
                  <a:lnTo>
                    <a:pt x="301" y="260"/>
                  </a:lnTo>
                  <a:lnTo>
                    <a:pt x="304" y="258"/>
                  </a:lnTo>
                  <a:lnTo>
                    <a:pt x="307" y="256"/>
                  </a:lnTo>
                  <a:lnTo>
                    <a:pt x="309" y="253"/>
                  </a:lnTo>
                  <a:lnTo>
                    <a:pt x="311" y="250"/>
                  </a:lnTo>
                  <a:lnTo>
                    <a:pt x="311" y="249"/>
                  </a:lnTo>
                  <a:lnTo>
                    <a:pt x="312" y="248"/>
                  </a:lnTo>
                  <a:lnTo>
                    <a:pt x="313" y="247"/>
                  </a:lnTo>
                  <a:lnTo>
                    <a:pt x="314" y="247"/>
                  </a:lnTo>
                  <a:lnTo>
                    <a:pt x="314" y="246"/>
                  </a:lnTo>
                  <a:lnTo>
                    <a:pt x="300" y="233"/>
                  </a:lnTo>
                  <a:lnTo>
                    <a:pt x="297" y="231"/>
                  </a:lnTo>
                  <a:lnTo>
                    <a:pt x="237" y="179"/>
                  </a:lnTo>
                  <a:lnTo>
                    <a:pt x="173" y="115"/>
                  </a:lnTo>
                  <a:close/>
                </a:path>
              </a:pathLst>
            </a:custGeom>
            <a:solidFill>
              <a:srgbClr val="DC8C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12"/>
            <p:cNvSpPr>
              <a:spLocks/>
            </p:cNvSpPr>
            <p:nvPr/>
          </p:nvSpPr>
          <p:spPr bwMode="auto">
            <a:xfrm flipH="1">
              <a:off x="8374760" y="5213914"/>
              <a:ext cx="148052" cy="164943"/>
            </a:xfrm>
            <a:custGeom>
              <a:avLst/>
              <a:gdLst/>
              <a:ahLst/>
              <a:cxnLst>
                <a:cxn ang="0">
                  <a:pos x="149" y="114"/>
                </a:cxn>
                <a:cxn ang="0">
                  <a:pos x="149" y="113"/>
                </a:cxn>
                <a:cxn ang="0">
                  <a:pos x="148" y="111"/>
                </a:cxn>
                <a:cxn ang="0">
                  <a:pos x="146" y="108"/>
                </a:cxn>
                <a:cxn ang="0">
                  <a:pos x="143" y="76"/>
                </a:cxn>
                <a:cxn ang="0">
                  <a:pos x="142" y="69"/>
                </a:cxn>
                <a:cxn ang="0">
                  <a:pos x="140" y="64"/>
                </a:cxn>
                <a:cxn ang="0">
                  <a:pos x="138" y="60"/>
                </a:cxn>
                <a:cxn ang="0">
                  <a:pos x="134" y="58"/>
                </a:cxn>
                <a:cxn ang="0">
                  <a:pos x="130" y="57"/>
                </a:cxn>
                <a:cxn ang="0">
                  <a:pos x="126" y="57"/>
                </a:cxn>
                <a:cxn ang="0">
                  <a:pos x="107" y="58"/>
                </a:cxn>
                <a:cxn ang="0">
                  <a:pos x="103" y="56"/>
                </a:cxn>
                <a:cxn ang="0">
                  <a:pos x="100" y="55"/>
                </a:cxn>
                <a:cxn ang="0">
                  <a:pos x="99" y="52"/>
                </a:cxn>
                <a:cxn ang="0">
                  <a:pos x="89" y="29"/>
                </a:cxn>
                <a:cxn ang="0">
                  <a:pos x="82" y="12"/>
                </a:cxn>
                <a:cxn ang="0">
                  <a:pos x="78" y="5"/>
                </a:cxn>
                <a:cxn ang="0">
                  <a:pos x="76" y="3"/>
                </a:cxn>
                <a:cxn ang="0">
                  <a:pos x="73" y="1"/>
                </a:cxn>
                <a:cxn ang="0">
                  <a:pos x="66" y="0"/>
                </a:cxn>
                <a:cxn ang="0">
                  <a:pos x="60" y="0"/>
                </a:cxn>
                <a:cxn ang="0">
                  <a:pos x="56" y="1"/>
                </a:cxn>
                <a:cxn ang="0">
                  <a:pos x="54" y="3"/>
                </a:cxn>
                <a:cxn ang="0">
                  <a:pos x="51" y="6"/>
                </a:cxn>
                <a:cxn ang="0">
                  <a:pos x="48" y="9"/>
                </a:cxn>
                <a:cxn ang="0">
                  <a:pos x="45" y="18"/>
                </a:cxn>
                <a:cxn ang="0">
                  <a:pos x="38" y="47"/>
                </a:cxn>
                <a:cxn ang="0">
                  <a:pos x="38" y="55"/>
                </a:cxn>
                <a:cxn ang="0">
                  <a:pos x="39" y="64"/>
                </a:cxn>
                <a:cxn ang="0">
                  <a:pos x="39" y="77"/>
                </a:cxn>
                <a:cxn ang="0">
                  <a:pos x="34" y="86"/>
                </a:cxn>
                <a:cxn ang="0">
                  <a:pos x="5" y="116"/>
                </a:cxn>
                <a:cxn ang="0">
                  <a:pos x="3" y="121"/>
                </a:cxn>
                <a:cxn ang="0">
                  <a:pos x="1" y="126"/>
                </a:cxn>
                <a:cxn ang="0">
                  <a:pos x="0" y="136"/>
                </a:cxn>
                <a:cxn ang="0">
                  <a:pos x="3" y="158"/>
                </a:cxn>
                <a:cxn ang="0">
                  <a:pos x="3" y="160"/>
                </a:cxn>
                <a:cxn ang="0">
                  <a:pos x="2" y="164"/>
                </a:cxn>
                <a:cxn ang="0">
                  <a:pos x="2" y="166"/>
                </a:cxn>
                <a:cxn ang="0">
                  <a:pos x="2" y="166"/>
                </a:cxn>
                <a:cxn ang="0">
                  <a:pos x="5" y="166"/>
                </a:cxn>
                <a:cxn ang="0">
                  <a:pos x="35" y="159"/>
                </a:cxn>
                <a:cxn ang="0">
                  <a:pos x="137" y="121"/>
                </a:cxn>
                <a:cxn ang="0">
                  <a:pos x="144" y="118"/>
                </a:cxn>
                <a:cxn ang="0">
                  <a:pos x="146" y="117"/>
                </a:cxn>
                <a:cxn ang="0">
                  <a:pos x="148" y="115"/>
                </a:cxn>
                <a:cxn ang="0">
                  <a:pos x="149" y="114"/>
                </a:cxn>
              </a:cxnLst>
              <a:rect l="0" t="0" r="r" b="b"/>
              <a:pathLst>
                <a:path w="149" h="166">
                  <a:moveTo>
                    <a:pt x="149" y="114"/>
                  </a:moveTo>
                  <a:lnTo>
                    <a:pt x="149" y="113"/>
                  </a:lnTo>
                  <a:lnTo>
                    <a:pt x="148" y="111"/>
                  </a:lnTo>
                  <a:lnTo>
                    <a:pt x="146" y="108"/>
                  </a:lnTo>
                  <a:lnTo>
                    <a:pt x="143" y="76"/>
                  </a:lnTo>
                  <a:lnTo>
                    <a:pt x="142" y="69"/>
                  </a:lnTo>
                  <a:lnTo>
                    <a:pt x="140" y="64"/>
                  </a:lnTo>
                  <a:lnTo>
                    <a:pt x="138" y="60"/>
                  </a:lnTo>
                  <a:lnTo>
                    <a:pt x="134" y="58"/>
                  </a:lnTo>
                  <a:lnTo>
                    <a:pt x="130" y="57"/>
                  </a:lnTo>
                  <a:lnTo>
                    <a:pt x="126" y="57"/>
                  </a:lnTo>
                  <a:lnTo>
                    <a:pt x="107" y="58"/>
                  </a:lnTo>
                  <a:lnTo>
                    <a:pt x="103" y="56"/>
                  </a:lnTo>
                  <a:lnTo>
                    <a:pt x="100" y="55"/>
                  </a:lnTo>
                  <a:lnTo>
                    <a:pt x="99" y="52"/>
                  </a:lnTo>
                  <a:lnTo>
                    <a:pt x="89" y="29"/>
                  </a:lnTo>
                  <a:lnTo>
                    <a:pt x="82" y="12"/>
                  </a:lnTo>
                  <a:lnTo>
                    <a:pt x="78" y="5"/>
                  </a:lnTo>
                  <a:lnTo>
                    <a:pt x="76" y="3"/>
                  </a:lnTo>
                  <a:lnTo>
                    <a:pt x="73" y="1"/>
                  </a:lnTo>
                  <a:lnTo>
                    <a:pt x="66" y="0"/>
                  </a:lnTo>
                  <a:lnTo>
                    <a:pt x="60" y="0"/>
                  </a:lnTo>
                  <a:lnTo>
                    <a:pt x="56" y="1"/>
                  </a:lnTo>
                  <a:lnTo>
                    <a:pt x="54" y="3"/>
                  </a:lnTo>
                  <a:lnTo>
                    <a:pt x="51" y="6"/>
                  </a:lnTo>
                  <a:lnTo>
                    <a:pt x="48" y="9"/>
                  </a:lnTo>
                  <a:lnTo>
                    <a:pt x="45" y="18"/>
                  </a:lnTo>
                  <a:lnTo>
                    <a:pt x="38" y="47"/>
                  </a:lnTo>
                  <a:lnTo>
                    <a:pt x="38" y="55"/>
                  </a:lnTo>
                  <a:lnTo>
                    <a:pt x="39" y="64"/>
                  </a:lnTo>
                  <a:lnTo>
                    <a:pt x="39" y="77"/>
                  </a:lnTo>
                  <a:lnTo>
                    <a:pt x="34" y="86"/>
                  </a:lnTo>
                  <a:lnTo>
                    <a:pt x="5" y="116"/>
                  </a:lnTo>
                  <a:lnTo>
                    <a:pt x="3" y="121"/>
                  </a:lnTo>
                  <a:lnTo>
                    <a:pt x="1" y="126"/>
                  </a:lnTo>
                  <a:lnTo>
                    <a:pt x="0" y="136"/>
                  </a:lnTo>
                  <a:lnTo>
                    <a:pt x="3" y="158"/>
                  </a:lnTo>
                  <a:lnTo>
                    <a:pt x="3" y="160"/>
                  </a:lnTo>
                  <a:lnTo>
                    <a:pt x="2" y="164"/>
                  </a:lnTo>
                  <a:lnTo>
                    <a:pt x="2" y="166"/>
                  </a:lnTo>
                  <a:lnTo>
                    <a:pt x="2" y="166"/>
                  </a:lnTo>
                  <a:lnTo>
                    <a:pt x="5" y="166"/>
                  </a:lnTo>
                  <a:lnTo>
                    <a:pt x="35" y="159"/>
                  </a:lnTo>
                  <a:lnTo>
                    <a:pt x="137" y="121"/>
                  </a:lnTo>
                  <a:lnTo>
                    <a:pt x="144" y="118"/>
                  </a:lnTo>
                  <a:lnTo>
                    <a:pt x="146" y="117"/>
                  </a:lnTo>
                  <a:lnTo>
                    <a:pt x="148" y="115"/>
                  </a:lnTo>
                  <a:lnTo>
                    <a:pt x="149" y="114"/>
                  </a:lnTo>
                  <a:close/>
                </a:path>
              </a:pathLst>
            </a:custGeom>
            <a:solidFill>
              <a:srgbClr val="962E2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14" name="Oval 14"/>
          <p:cNvSpPr>
            <a:spLocks noChangeAspect="1" noChangeArrowheads="1"/>
          </p:cNvSpPr>
          <p:nvPr/>
        </p:nvSpPr>
        <p:spPr bwMode="auto">
          <a:xfrm>
            <a:off x="2011363" y="2810087"/>
            <a:ext cx="46724" cy="45974"/>
          </a:xfrm>
          <a:prstGeom prst="ellipse">
            <a:avLst/>
          </a:prstGeom>
          <a:solidFill>
            <a:schemeClr val="tx1"/>
          </a:solidFill>
          <a:ln w="9525">
            <a:solidFill>
              <a:schemeClr val="tx1"/>
            </a:solidFill>
            <a:round/>
            <a:headEnd/>
            <a:tailEnd/>
          </a:ln>
        </p:spPr>
        <p:txBody>
          <a:bodyPr wrap="none" anchor="ctr"/>
          <a:lstStyle/>
          <a:p>
            <a:endParaRPr lang="en-US"/>
          </a:p>
        </p:txBody>
      </p:sp>
      <p:sp>
        <p:nvSpPr>
          <p:cNvPr id="115" name="Line 15"/>
          <p:cNvSpPr>
            <a:spLocks noChangeShapeType="1"/>
          </p:cNvSpPr>
          <p:nvPr/>
        </p:nvSpPr>
        <p:spPr bwMode="auto">
          <a:xfrm flipV="1">
            <a:off x="2043810" y="2294136"/>
            <a:ext cx="0" cy="548522"/>
          </a:xfrm>
          <a:prstGeom prst="line">
            <a:avLst/>
          </a:prstGeom>
          <a:noFill/>
          <a:ln w="9525">
            <a:solidFill>
              <a:schemeClr val="tx1"/>
            </a:solidFill>
            <a:round/>
            <a:headEnd/>
            <a:tailEnd/>
          </a:ln>
        </p:spPr>
        <p:txBody>
          <a:bodyPr anchor="ctr"/>
          <a:lstStyle/>
          <a:p>
            <a:endParaRPr lang="en-US"/>
          </a:p>
        </p:txBody>
      </p:sp>
      <p:sp>
        <p:nvSpPr>
          <p:cNvPr id="116" name="Oval 14"/>
          <p:cNvSpPr>
            <a:spLocks noChangeAspect="1" noChangeArrowheads="1"/>
          </p:cNvSpPr>
          <p:nvPr/>
        </p:nvSpPr>
        <p:spPr bwMode="auto">
          <a:xfrm>
            <a:off x="2026869" y="2278619"/>
            <a:ext cx="46724" cy="45974"/>
          </a:xfrm>
          <a:prstGeom prst="ellipse">
            <a:avLst/>
          </a:prstGeom>
          <a:solidFill>
            <a:schemeClr val="tx1"/>
          </a:solidFill>
          <a:ln w="9525">
            <a:solidFill>
              <a:schemeClr val="tx1"/>
            </a:solidFill>
            <a:round/>
            <a:headEnd/>
            <a:tailEnd/>
          </a:ln>
        </p:spPr>
        <p:txBody>
          <a:bodyPr wrap="none" anchor="ctr"/>
          <a:lstStyle/>
          <a:p>
            <a:endParaRPr lang="en-US"/>
          </a:p>
        </p:txBody>
      </p:sp>
      <p:sp>
        <p:nvSpPr>
          <p:cNvPr id="117" name="Rectangle 3"/>
          <p:cNvSpPr txBox="1">
            <a:spLocks noChangeArrowheads="1"/>
          </p:cNvSpPr>
          <p:nvPr/>
        </p:nvSpPr>
        <p:spPr>
          <a:xfrm>
            <a:off x="691134" y="454015"/>
            <a:ext cx="7772400" cy="1803891"/>
          </a:xfrm>
          <a:prstGeom prst="rect">
            <a:avLst/>
          </a:prstGeom>
        </p:spPr>
        <p:txBody>
          <a:bodyPr vert="horz" lIns="91440" tIns="45720" rIns="91440" bIns="45720" rtlCol="0" anchor="ctr">
            <a:normAutofit fontScale="92500" lnSpcReduction="10000"/>
          </a:bodyPr>
          <a:lstStyle>
            <a:lvl1pPr algn="l" defTabSz="914400" rtl="0" eaLnBrk="1" latinLnBrk="0" hangingPunct="1">
              <a:spcBef>
                <a:spcPct val="0"/>
              </a:spcBef>
              <a:buNone/>
              <a:defRPr sz="3200" kern="1200">
                <a:solidFill>
                  <a:srgbClr val="FFA100"/>
                </a:solidFill>
                <a:latin typeface="Arial" pitchFamily="34" charset="0"/>
                <a:ea typeface="+mj-ea"/>
                <a:cs typeface="Arial" pitchFamily="34" charset="0"/>
              </a:defRPr>
            </a:lvl1pPr>
          </a:lstStyle>
          <a:p>
            <a:r>
              <a:rPr lang="en-US" dirty="0"/>
              <a:t>Eliminating Proportional Error;</a:t>
            </a:r>
          </a:p>
          <a:p>
            <a:r>
              <a:rPr lang="en-US" dirty="0"/>
              <a:t> </a:t>
            </a:r>
          </a:p>
          <a:p>
            <a:r>
              <a:rPr lang="en-US" dirty="0"/>
              <a:t>                Becomes Less Simple</a:t>
            </a:r>
            <a:br>
              <a:rPr lang="en-US" dirty="0"/>
            </a:br>
            <a:r>
              <a:rPr lang="en-US" dirty="0">
                <a:solidFill>
                  <a:schemeClr val="tx1"/>
                </a:solidFill>
              </a:rPr>
              <a:t> </a:t>
            </a:r>
          </a:p>
        </p:txBody>
      </p:sp>
      <p:sp>
        <p:nvSpPr>
          <p:cNvPr id="18" name="Slide Number Placeholder 17"/>
          <p:cNvSpPr>
            <a:spLocks noGrp="1"/>
          </p:cNvSpPr>
          <p:nvPr>
            <p:ph type="sldNum" sz="quarter" idx="11"/>
          </p:nvPr>
        </p:nvSpPr>
        <p:spPr/>
        <p:txBody>
          <a:bodyPr/>
          <a:lstStyle/>
          <a:p>
            <a:fld id="{A9320731-3B2C-4107-8664-CAD7BE973DC8}" type="slidenum">
              <a:rPr lang="en-US" smtClean="0"/>
              <a:pPr/>
              <a:t>21</a:t>
            </a:fld>
            <a:endParaRPr lang="en-US"/>
          </a:p>
        </p:txBody>
      </p:sp>
      <p:sp>
        <p:nvSpPr>
          <p:cNvPr id="19" name="Footer Placeholder 18"/>
          <p:cNvSpPr>
            <a:spLocks noGrp="1"/>
          </p:cNvSpPr>
          <p:nvPr>
            <p:ph type="ftr" sz="quarter" idx="10"/>
          </p:nvPr>
        </p:nvSpPr>
        <p:spPr/>
        <p:txBody>
          <a:bodyPr/>
          <a:lstStyle/>
          <a:p>
            <a:r>
              <a:rPr lang="en-US"/>
              <a:t>Tab 12-1 - Proportional an PID Control Processes</a:t>
            </a:r>
            <a:endParaRPr lang="en-US" dirty="0"/>
          </a:p>
        </p:txBody>
      </p:sp>
    </p:spTree>
    <p:extLst>
      <p:ext uri="{BB962C8B-B14F-4D97-AF65-F5344CB8AC3E}">
        <p14:creationId xmlns:p14="http://schemas.microsoft.com/office/powerpoint/2010/main" val="20813971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0"/>
                                        </p:tgtEl>
                                        <p:attrNameLst>
                                          <p:attrName>style.visibility</p:attrName>
                                        </p:attrNameLst>
                                      </p:cBhvr>
                                      <p:to>
                                        <p:strVal val="visible"/>
                                      </p:to>
                                    </p:set>
                                    <p:animEffect transition="in" filter="fade">
                                      <p:cBhvr>
                                        <p:cTn id="7" dur="500"/>
                                        <p:tgtEl>
                                          <p:spTgt spid="200"/>
                                        </p:tgtEl>
                                      </p:cBhvr>
                                    </p:animEffect>
                                  </p:childTnLst>
                                </p:cTn>
                              </p:par>
                              <p:par>
                                <p:cTn id="8" presetID="22" presetClass="entr" presetSubtype="4" repeatCount="indefinite" fill="hold" grpId="0" nodeType="withEffect">
                                  <p:stCondLst>
                                    <p:cond delay="0"/>
                                  </p:stCondLst>
                                  <p:childTnLst>
                                    <p:set>
                                      <p:cBhvr>
                                        <p:cTn id="9" dur="1" fill="hold">
                                          <p:stCondLst>
                                            <p:cond delay="0"/>
                                          </p:stCondLst>
                                        </p:cTn>
                                        <p:tgtEl>
                                          <p:spTgt spid="73"/>
                                        </p:tgtEl>
                                        <p:attrNameLst>
                                          <p:attrName>style.visibility</p:attrName>
                                        </p:attrNameLst>
                                      </p:cBhvr>
                                      <p:to>
                                        <p:strVal val="visible"/>
                                      </p:to>
                                    </p:set>
                                    <p:animEffect transition="in" filter="wipe(down)">
                                      <p:cBhvr>
                                        <p:cTn id="10" dur="500"/>
                                        <p:tgtEl>
                                          <p:spTgt spid="73"/>
                                        </p:tgtEl>
                                      </p:cBhvr>
                                    </p:animEffect>
                                  </p:childTnLst>
                                </p:cTn>
                              </p:par>
                              <p:par>
                                <p:cTn id="11" presetID="22" presetClass="entr" presetSubtype="4" repeatCount="indefinite" fill="hold" grpId="0" nodeType="withEffect">
                                  <p:stCondLst>
                                    <p:cond delay="0"/>
                                  </p:stCondLst>
                                  <p:childTnLst>
                                    <p:set>
                                      <p:cBhvr>
                                        <p:cTn id="12" dur="1" fill="hold">
                                          <p:stCondLst>
                                            <p:cond delay="0"/>
                                          </p:stCondLst>
                                        </p:cTn>
                                        <p:tgtEl>
                                          <p:spTgt spid="78"/>
                                        </p:tgtEl>
                                        <p:attrNameLst>
                                          <p:attrName>style.visibility</p:attrName>
                                        </p:attrNameLst>
                                      </p:cBhvr>
                                      <p:to>
                                        <p:strVal val="visible"/>
                                      </p:to>
                                    </p:set>
                                    <p:animEffect transition="in" filter="wipe(down)">
                                      <p:cBhvr>
                                        <p:cTn id="13" dur="500"/>
                                        <p:tgtEl>
                                          <p:spTgt spid="78"/>
                                        </p:tgtEl>
                                      </p:cBhvr>
                                    </p:animEffect>
                                  </p:childTnLst>
                                </p:cTn>
                              </p:par>
                            </p:childTnLst>
                          </p:cTn>
                        </p:par>
                        <p:par>
                          <p:cTn id="14" fill="hold">
                            <p:stCondLst>
                              <p:cond delay="500"/>
                            </p:stCondLst>
                            <p:childTnLst>
                              <p:par>
                                <p:cTn id="15" presetID="22" presetClass="exit" presetSubtype="1" repeatCount="indefinite" fill="hold" grpId="1" nodeType="afterEffect">
                                  <p:stCondLst>
                                    <p:cond delay="0"/>
                                  </p:stCondLst>
                                  <p:childTnLst>
                                    <p:animEffect transition="out" filter="wipe(up)">
                                      <p:cBhvr>
                                        <p:cTn id="16" dur="500"/>
                                        <p:tgtEl>
                                          <p:spTgt spid="73"/>
                                        </p:tgtEl>
                                      </p:cBhvr>
                                    </p:animEffect>
                                    <p:set>
                                      <p:cBhvr>
                                        <p:cTn id="17" dur="1" fill="hold">
                                          <p:stCondLst>
                                            <p:cond delay="499"/>
                                          </p:stCondLst>
                                        </p:cTn>
                                        <p:tgtEl>
                                          <p:spTgt spid="73"/>
                                        </p:tgtEl>
                                        <p:attrNameLst>
                                          <p:attrName>style.visibility</p:attrName>
                                        </p:attrNameLst>
                                      </p:cBhvr>
                                      <p:to>
                                        <p:strVal val="hidden"/>
                                      </p:to>
                                    </p:set>
                                  </p:childTnLst>
                                </p:cTn>
                              </p:par>
                              <p:par>
                                <p:cTn id="18" presetID="22" presetClass="exit" presetSubtype="1" repeatCount="indefinite" fill="hold" grpId="1" nodeType="withEffect">
                                  <p:stCondLst>
                                    <p:cond delay="0"/>
                                  </p:stCondLst>
                                  <p:childTnLst>
                                    <p:animEffect transition="out" filter="wipe(up)">
                                      <p:cBhvr>
                                        <p:cTn id="19" dur="500"/>
                                        <p:tgtEl>
                                          <p:spTgt spid="78"/>
                                        </p:tgtEl>
                                      </p:cBhvr>
                                    </p:animEffect>
                                    <p:set>
                                      <p:cBhvr>
                                        <p:cTn id="20" dur="1" fill="hold">
                                          <p:stCondLst>
                                            <p:cond delay="499"/>
                                          </p:stCondLst>
                                        </p:cTn>
                                        <p:tgtEl>
                                          <p:spTgt spid="78"/>
                                        </p:tgtEl>
                                        <p:attrNameLst>
                                          <p:attrName>style.visibility</p:attrName>
                                        </p:attrNameLst>
                                      </p:cBhvr>
                                      <p:to>
                                        <p:strVal val="hidden"/>
                                      </p:to>
                                    </p:set>
                                  </p:childTnLst>
                                </p:cTn>
                              </p:par>
                              <p:par>
                                <p:cTn id="21" presetID="10"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2000"/>
                                        <p:tgtEl>
                                          <p:spTgt spid="11"/>
                                        </p:tgtEl>
                                      </p:cBhvr>
                                    </p:animEffect>
                                  </p:childTnLst>
                                </p:cTn>
                              </p:par>
                            </p:childTnLst>
                          </p:cTn>
                        </p:par>
                        <p:par>
                          <p:cTn id="24" fill="hold">
                            <p:stCondLst>
                              <p:cond delay="2500"/>
                            </p:stCondLst>
                            <p:childTnLst>
                              <p:par>
                                <p:cTn id="25" presetID="35" presetClass="path" presetSubtype="0" accel="50000" decel="50000" fill="hold" nodeType="afterEffect">
                                  <p:stCondLst>
                                    <p:cond delay="0"/>
                                  </p:stCondLst>
                                  <p:childTnLst>
                                    <p:animMotion origin="layout" path="M -2.22222E-6 4.81481E-6 L -0.02882 4.81481E-6 " pathEditMode="relative" rAng="0" ptsTypes="AA">
                                      <p:cBhvr>
                                        <p:cTn id="26" dur="2000" fill="hold"/>
                                        <p:tgtEl>
                                          <p:spTgt spid="11"/>
                                        </p:tgtEl>
                                        <p:attrNameLst>
                                          <p:attrName>ppt_x</p:attrName>
                                          <p:attrName>ppt_y</p:attrName>
                                        </p:attrNameLst>
                                      </p:cBhvr>
                                      <p:rCtr x="-1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3" grpId="1" animBg="1"/>
      <p:bldP spid="78" grpId="0" animBg="1"/>
      <p:bldP spid="78" grpId="1" animBg="1"/>
      <p:bldP spid="20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164"/>
          <p:cNvGrpSpPr/>
          <p:nvPr/>
        </p:nvGrpSpPr>
        <p:grpSpPr>
          <a:xfrm>
            <a:off x="7241377" y="5500688"/>
            <a:ext cx="7" cy="1082042"/>
            <a:chOff x="7258044" y="5505450"/>
            <a:chExt cx="7" cy="1082042"/>
          </a:xfrm>
        </p:grpSpPr>
        <p:grpSp>
          <p:nvGrpSpPr>
            <p:cNvPr id="3" name="Group 122"/>
            <p:cNvGrpSpPr/>
            <p:nvPr/>
          </p:nvGrpSpPr>
          <p:grpSpPr>
            <a:xfrm>
              <a:off x="7258044" y="5505452"/>
              <a:ext cx="0" cy="1082040"/>
              <a:chOff x="7315200" y="3810000"/>
              <a:chExt cx="0" cy="1082040"/>
            </a:xfrm>
          </p:grpSpPr>
          <p:cxnSp>
            <p:nvCxnSpPr>
              <p:cNvPr id="168" name="Straight Connector 167"/>
              <p:cNvCxnSpPr/>
              <p:nvPr/>
            </p:nvCxnSpPr>
            <p:spPr bwMode="auto">
              <a:xfrm rot="5400000" flipH="1" flipV="1">
                <a:off x="7040880" y="4084320"/>
                <a:ext cx="548640" cy="0"/>
              </a:xfrm>
              <a:prstGeom prst="line">
                <a:avLst/>
              </a:prstGeom>
              <a:solidFill>
                <a:schemeClr val="accent1"/>
              </a:solidFill>
              <a:ln w="28575" cap="flat" cmpd="sng" algn="ctr">
                <a:solidFill>
                  <a:schemeClr val="bg1">
                    <a:lumMod val="75000"/>
                  </a:schemeClr>
                </a:solidFill>
                <a:prstDash val="solid"/>
                <a:round/>
                <a:headEnd type="none" w="med" len="med"/>
                <a:tailEnd type="none" w="med" len="med"/>
              </a:ln>
              <a:effectLst/>
            </p:spPr>
          </p:cxnSp>
          <p:cxnSp>
            <p:nvCxnSpPr>
              <p:cNvPr id="169" name="Straight Connector 168"/>
              <p:cNvCxnSpPr/>
              <p:nvPr/>
            </p:nvCxnSpPr>
            <p:spPr bwMode="auto">
              <a:xfrm rot="5400000">
                <a:off x="7040880" y="4617720"/>
                <a:ext cx="548640" cy="0"/>
              </a:xfrm>
              <a:prstGeom prst="line">
                <a:avLst/>
              </a:prstGeom>
              <a:solidFill>
                <a:schemeClr val="accent1"/>
              </a:solidFill>
              <a:ln w="28575" cap="flat" cmpd="sng" algn="ctr">
                <a:solidFill>
                  <a:schemeClr val="bg1"/>
                </a:solidFill>
                <a:prstDash val="solid"/>
                <a:round/>
                <a:headEnd type="none" w="med" len="med"/>
                <a:tailEnd type="none" w="med" len="med"/>
              </a:ln>
              <a:effectLst/>
            </p:spPr>
          </p:cxnSp>
        </p:grpSp>
        <p:cxnSp>
          <p:nvCxnSpPr>
            <p:cNvPr id="167" name="Straight Connector 166"/>
            <p:cNvCxnSpPr/>
            <p:nvPr/>
          </p:nvCxnSpPr>
          <p:spPr bwMode="auto">
            <a:xfrm rot="5400000">
              <a:off x="7146132" y="5617369"/>
              <a:ext cx="223838" cy="0"/>
            </a:xfrm>
            <a:prstGeom prst="line">
              <a:avLst/>
            </a:prstGeom>
            <a:solidFill>
              <a:schemeClr val="accent1"/>
            </a:solidFill>
            <a:ln w="76200" cap="flat" cmpd="sng" algn="ctr">
              <a:solidFill>
                <a:schemeClr val="tx1"/>
              </a:solidFill>
              <a:prstDash val="solid"/>
              <a:round/>
              <a:headEnd type="none" w="med" len="med"/>
              <a:tailEnd type="none" w="med" len="med"/>
            </a:ln>
            <a:effectLst/>
          </p:spPr>
        </p:cxnSp>
      </p:grpSp>
      <p:sp>
        <p:nvSpPr>
          <p:cNvPr id="70" name="Rectangle 69"/>
          <p:cNvSpPr/>
          <p:nvPr/>
        </p:nvSpPr>
        <p:spPr bwMode="auto">
          <a:xfrm>
            <a:off x="6477000" y="5917406"/>
            <a:ext cx="1752600" cy="2667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3" name="Rectangle 52"/>
          <p:cNvSpPr>
            <a:spLocks noChangeArrowheads="1"/>
          </p:cNvSpPr>
          <p:nvPr/>
        </p:nvSpPr>
        <p:spPr bwMode="auto">
          <a:xfrm>
            <a:off x="7242175" y="5915025"/>
            <a:ext cx="1901825" cy="276225"/>
          </a:xfrm>
          <a:prstGeom prst="rect">
            <a:avLst/>
          </a:prstGeom>
          <a:solidFill>
            <a:srgbClr val="0099CC">
              <a:alpha val="49804"/>
            </a:srgbClr>
          </a:solidFill>
          <a:ln w="9525" algn="ctr">
            <a:noFill/>
            <a:round/>
            <a:headEnd/>
            <a:tailEnd/>
          </a:ln>
        </p:spPr>
        <p:txBody>
          <a:bodyPr anchor="ctr"/>
          <a:lstStyle/>
          <a:p>
            <a:endParaRPr lang="en-US"/>
          </a:p>
        </p:txBody>
      </p:sp>
      <p:sp>
        <p:nvSpPr>
          <p:cNvPr id="6147" name="Rectangle 49"/>
          <p:cNvSpPr>
            <a:spLocks noChangeArrowheads="1"/>
          </p:cNvSpPr>
          <p:nvPr/>
        </p:nvSpPr>
        <p:spPr bwMode="auto">
          <a:xfrm>
            <a:off x="6459538" y="5915025"/>
            <a:ext cx="782637" cy="276225"/>
          </a:xfrm>
          <a:prstGeom prst="rect">
            <a:avLst/>
          </a:prstGeom>
          <a:solidFill>
            <a:srgbClr val="0099CC">
              <a:alpha val="49804"/>
            </a:srgbClr>
          </a:solidFill>
          <a:ln w="9525" algn="ctr">
            <a:noFill/>
            <a:round/>
            <a:headEnd/>
            <a:tailEnd/>
          </a:ln>
        </p:spPr>
        <p:txBody>
          <a:bodyPr anchor="ctr"/>
          <a:lstStyle/>
          <a:p>
            <a:endParaRPr lang="en-US"/>
          </a:p>
        </p:txBody>
      </p:sp>
      <p:grpSp>
        <p:nvGrpSpPr>
          <p:cNvPr id="4" name="Group 24"/>
          <p:cNvGrpSpPr>
            <a:grpSpLocks/>
          </p:cNvGrpSpPr>
          <p:nvPr/>
        </p:nvGrpSpPr>
        <p:grpSpPr bwMode="auto">
          <a:xfrm rot="2700000">
            <a:off x="1949450" y="3060700"/>
            <a:ext cx="642938" cy="1588"/>
            <a:chOff x="593725" y="3061494"/>
            <a:chExt cx="642143" cy="2381"/>
          </a:xfrm>
        </p:grpSpPr>
        <p:sp>
          <p:nvSpPr>
            <p:cNvPr id="6193" name="Line 13"/>
            <p:cNvSpPr>
              <a:spLocks noChangeShapeType="1"/>
            </p:cNvSpPr>
            <p:nvPr/>
          </p:nvSpPr>
          <p:spPr bwMode="auto">
            <a:xfrm flipH="1">
              <a:off x="915193" y="3061494"/>
              <a:ext cx="320675" cy="0"/>
            </a:xfrm>
            <a:prstGeom prst="line">
              <a:avLst/>
            </a:prstGeom>
            <a:noFill/>
            <a:ln w="9525">
              <a:solidFill>
                <a:schemeClr val="bg1"/>
              </a:solidFill>
              <a:round/>
              <a:headEnd/>
              <a:tailEnd/>
            </a:ln>
          </p:spPr>
          <p:txBody>
            <a:bodyPr anchor="ctr"/>
            <a:lstStyle/>
            <a:p>
              <a:endParaRPr lang="en-US"/>
            </a:p>
          </p:txBody>
        </p:sp>
        <p:sp>
          <p:nvSpPr>
            <p:cNvPr id="6194" name="Line 13"/>
            <p:cNvSpPr>
              <a:spLocks noChangeShapeType="1"/>
            </p:cNvSpPr>
            <p:nvPr/>
          </p:nvSpPr>
          <p:spPr bwMode="auto">
            <a:xfrm flipH="1">
              <a:off x="593725" y="3063875"/>
              <a:ext cx="320675" cy="0"/>
            </a:xfrm>
            <a:prstGeom prst="line">
              <a:avLst/>
            </a:prstGeom>
            <a:noFill/>
            <a:ln w="9525">
              <a:solidFill>
                <a:schemeClr val="tx1"/>
              </a:solidFill>
              <a:round/>
              <a:headEnd/>
              <a:tailEnd/>
            </a:ln>
          </p:spPr>
          <p:txBody>
            <a:bodyPr anchor="ctr"/>
            <a:lstStyle/>
            <a:p>
              <a:endParaRPr lang="en-US"/>
            </a:p>
          </p:txBody>
        </p:sp>
      </p:grpSp>
      <p:sp>
        <p:nvSpPr>
          <p:cNvPr id="6184" name="Oval 22"/>
          <p:cNvSpPr>
            <a:spLocks noChangeAspect="1"/>
          </p:cNvSpPr>
          <p:nvPr/>
        </p:nvSpPr>
        <p:spPr bwMode="auto">
          <a:xfrm>
            <a:off x="650506" y="298450"/>
            <a:ext cx="4413742" cy="4413250"/>
          </a:xfrm>
          <a:prstGeom prst="ellipse">
            <a:avLst/>
          </a:prstGeom>
          <a:noFill/>
          <a:ln w="25400" algn="ctr">
            <a:solidFill>
              <a:schemeClr val="bg1"/>
            </a:solidFill>
            <a:round/>
            <a:headEnd/>
            <a:tailEnd/>
          </a:ln>
        </p:spPr>
        <p:txBody>
          <a:bodyPr anchor="ctr"/>
          <a:lstStyle/>
          <a:p>
            <a:endParaRPr lang="en-US"/>
          </a:p>
        </p:txBody>
      </p:sp>
      <p:grpSp>
        <p:nvGrpSpPr>
          <p:cNvPr id="5" name="Group 16"/>
          <p:cNvGrpSpPr>
            <a:grpSpLocks/>
          </p:cNvGrpSpPr>
          <p:nvPr/>
        </p:nvGrpSpPr>
        <p:grpSpPr bwMode="auto">
          <a:xfrm rot="1800000">
            <a:off x="612775" y="2485302"/>
            <a:ext cx="4479925" cy="46033"/>
            <a:chOff x="375" y="1566"/>
            <a:chExt cx="2822" cy="29"/>
          </a:xfrm>
        </p:grpSpPr>
        <p:sp>
          <p:nvSpPr>
            <p:cNvPr id="6191" name="Line 17"/>
            <p:cNvSpPr>
              <a:spLocks noChangeShapeType="1"/>
            </p:cNvSpPr>
            <p:nvPr/>
          </p:nvSpPr>
          <p:spPr bwMode="auto">
            <a:xfrm>
              <a:off x="375" y="1584"/>
              <a:ext cx="2822" cy="0"/>
            </a:xfrm>
            <a:prstGeom prst="line">
              <a:avLst/>
            </a:prstGeom>
            <a:noFill/>
            <a:ln w="9525">
              <a:solidFill>
                <a:schemeClr val="bg1"/>
              </a:solidFill>
              <a:prstDash val="dash"/>
              <a:round/>
              <a:headEnd/>
              <a:tailEnd/>
            </a:ln>
          </p:spPr>
          <p:txBody>
            <a:bodyPr anchor="ctr"/>
            <a:lstStyle/>
            <a:p>
              <a:endParaRPr lang="en-US"/>
            </a:p>
          </p:txBody>
        </p:sp>
        <p:sp>
          <p:nvSpPr>
            <p:cNvPr id="6192" name="Oval 19"/>
            <p:cNvSpPr>
              <a:spLocks noChangeAspect="1" noChangeArrowheads="1"/>
            </p:cNvSpPr>
            <p:nvPr/>
          </p:nvSpPr>
          <p:spPr bwMode="auto">
            <a:xfrm>
              <a:off x="3155" y="1566"/>
              <a:ext cx="29" cy="29"/>
            </a:xfrm>
            <a:prstGeom prst="ellipse">
              <a:avLst/>
            </a:prstGeom>
            <a:solidFill>
              <a:schemeClr val="bg1"/>
            </a:solidFill>
            <a:ln w="9525">
              <a:solidFill>
                <a:schemeClr val="bg1"/>
              </a:solidFill>
              <a:prstDash val="dash"/>
              <a:round/>
              <a:headEnd/>
              <a:tailEnd/>
            </a:ln>
          </p:spPr>
          <p:txBody>
            <a:bodyPr wrap="none" anchor="ctr"/>
            <a:lstStyle/>
            <a:p>
              <a:endParaRPr lang="en-US"/>
            </a:p>
          </p:txBody>
        </p:sp>
      </p:grpSp>
      <p:sp>
        <p:nvSpPr>
          <p:cNvPr id="6152" name="Rectangle 44"/>
          <p:cNvSpPr>
            <a:spLocks noChangeArrowheads="1"/>
          </p:cNvSpPr>
          <p:nvPr/>
        </p:nvSpPr>
        <p:spPr bwMode="auto">
          <a:xfrm>
            <a:off x="1819275" y="4631531"/>
            <a:ext cx="4660900" cy="1523206"/>
          </a:xfrm>
          <a:prstGeom prst="rect">
            <a:avLst/>
          </a:prstGeom>
          <a:solidFill>
            <a:srgbClr val="0099CC">
              <a:alpha val="49804"/>
            </a:srgbClr>
          </a:solidFill>
          <a:ln w="9525" algn="ctr">
            <a:noFill/>
            <a:round/>
            <a:headEnd/>
            <a:tailEnd/>
          </a:ln>
        </p:spPr>
        <p:txBody>
          <a:bodyPr anchor="ctr"/>
          <a:lstStyle/>
          <a:p>
            <a:endParaRPr lang="en-US"/>
          </a:p>
        </p:txBody>
      </p:sp>
      <p:sp>
        <p:nvSpPr>
          <p:cNvPr id="6188" name="Oval 34"/>
          <p:cNvSpPr>
            <a:spLocks noChangeAspect="1"/>
          </p:cNvSpPr>
          <p:nvPr/>
        </p:nvSpPr>
        <p:spPr bwMode="auto">
          <a:xfrm>
            <a:off x="1735106" y="1356693"/>
            <a:ext cx="2301900" cy="2301643"/>
          </a:xfrm>
          <a:prstGeom prst="ellipse">
            <a:avLst/>
          </a:prstGeom>
          <a:noFill/>
          <a:ln w="25400" algn="ctr">
            <a:solidFill>
              <a:schemeClr val="bg1"/>
            </a:solidFill>
            <a:round/>
            <a:headEnd/>
            <a:tailEnd/>
          </a:ln>
        </p:spPr>
        <p:txBody>
          <a:bodyPr anchor="ctr"/>
          <a:lstStyle/>
          <a:p>
            <a:endParaRPr lang="en-US"/>
          </a:p>
        </p:txBody>
      </p:sp>
      <p:sp>
        <p:nvSpPr>
          <p:cNvPr id="57" name="Rectangle 56"/>
          <p:cNvSpPr>
            <a:spLocks noChangeArrowheads="1"/>
          </p:cNvSpPr>
          <p:nvPr/>
        </p:nvSpPr>
        <p:spPr bwMode="auto">
          <a:xfrm>
            <a:off x="2270125" y="2922588"/>
            <a:ext cx="782638" cy="276225"/>
          </a:xfrm>
          <a:prstGeom prst="rect">
            <a:avLst/>
          </a:prstGeom>
          <a:solidFill>
            <a:srgbClr val="0099CC">
              <a:alpha val="49804"/>
            </a:srgbClr>
          </a:solidFill>
          <a:ln w="9525" algn="ctr">
            <a:noFill/>
            <a:round/>
            <a:headEnd/>
            <a:tailEnd/>
          </a:ln>
        </p:spPr>
        <p:txBody>
          <a:bodyPr anchor="ctr"/>
          <a:lstStyle/>
          <a:p>
            <a:endParaRPr lang="en-US"/>
          </a:p>
        </p:txBody>
      </p:sp>
      <p:sp>
        <p:nvSpPr>
          <p:cNvPr id="6151" name="Rectangle 55"/>
          <p:cNvSpPr>
            <a:spLocks noChangeArrowheads="1"/>
          </p:cNvSpPr>
          <p:nvPr/>
        </p:nvSpPr>
        <p:spPr bwMode="auto">
          <a:xfrm>
            <a:off x="0" y="2922588"/>
            <a:ext cx="2270125" cy="276225"/>
          </a:xfrm>
          <a:prstGeom prst="rect">
            <a:avLst/>
          </a:prstGeom>
          <a:solidFill>
            <a:srgbClr val="0099CC">
              <a:alpha val="49804"/>
            </a:srgbClr>
          </a:solidFill>
          <a:ln w="9525" algn="ctr">
            <a:noFill/>
            <a:round/>
            <a:headEnd/>
            <a:tailEnd/>
          </a:ln>
        </p:spPr>
        <p:txBody>
          <a:bodyPr anchor="ctr"/>
          <a:lstStyle/>
          <a:p>
            <a:endParaRPr lang="en-US"/>
          </a:p>
        </p:txBody>
      </p:sp>
      <p:sp>
        <p:nvSpPr>
          <p:cNvPr id="1044491" name="Line 11"/>
          <p:cNvSpPr>
            <a:spLocks noChangeShapeType="1"/>
          </p:cNvSpPr>
          <p:nvPr/>
        </p:nvSpPr>
        <p:spPr bwMode="auto">
          <a:xfrm rot="2700000" flipV="1">
            <a:off x="2270125" y="2924175"/>
            <a:ext cx="0" cy="274638"/>
          </a:xfrm>
          <a:prstGeom prst="line">
            <a:avLst/>
          </a:prstGeom>
          <a:noFill/>
          <a:ln w="28575">
            <a:solidFill>
              <a:srgbClr val="CC9900"/>
            </a:solidFill>
            <a:round/>
            <a:headEnd/>
            <a:tailEnd/>
          </a:ln>
        </p:spPr>
        <p:txBody>
          <a:bodyPr anchor="ctr"/>
          <a:lstStyle/>
          <a:p>
            <a:endParaRPr lang="en-US"/>
          </a:p>
        </p:txBody>
      </p:sp>
      <p:sp>
        <p:nvSpPr>
          <p:cNvPr id="175" name="Rectangle 3"/>
          <p:cNvSpPr>
            <a:spLocks noGrp="1" noChangeArrowheads="1"/>
          </p:cNvSpPr>
          <p:nvPr>
            <p:ph type="title"/>
          </p:nvPr>
        </p:nvSpPr>
        <p:spPr>
          <a:xfrm>
            <a:off x="685800" y="658368"/>
            <a:ext cx="7772400" cy="1408176"/>
          </a:xfrm>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en-US" dirty="0"/>
              <a:t>A Simple Proportional Control System</a:t>
            </a:r>
            <a:br>
              <a:rPr lang="en-US" dirty="0"/>
            </a:br>
            <a:r>
              <a:rPr lang="en-US" dirty="0"/>
              <a:t> </a:t>
            </a:r>
          </a:p>
        </p:txBody>
      </p:sp>
      <p:sp>
        <p:nvSpPr>
          <p:cNvPr id="170" name="Rectangle 44"/>
          <p:cNvSpPr>
            <a:spLocks noChangeArrowheads="1"/>
          </p:cNvSpPr>
          <p:nvPr/>
        </p:nvSpPr>
        <p:spPr bwMode="auto">
          <a:xfrm>
            <a:off x="1819275" y="4067174"/>
            <a:ext cx="4660900" cy="563563"/>
          </a:xfrm>
          <a:prstGeom prst="rect">
            <a:avLst/>
          </a:prstGeom>
          <a:solidFill>
            <a:srgbClr val="0099CC">
              <a:alpha val="49804"/>
            </a:srgbClr>
          </a:solidFill>
          <a:ln w="9525" algn="ctr">
            <a:noFill/>
            <a:round/>
            <a:headEnd/>
            <a:tailEnd/>
          </a:ln>
        </p:spPr>
        <p:txBody>
          <a:bodyPr anchor="ctr"/>
          <a:lstStyle/>
          <a:p>
            <a:endParaRPr lang="en-US"/>
          </a:p>
        </p:txBody>
      </p:sp>
      <p:sp>
        <p:nvSpPr>
          <p:cNvPr id="6157" name="AutoShape 2"/>
          <p:cNvSpPr>
            <a:spLocks noChangeAspect="1" noChangeArrowheads="1"/>
          </p:cNvSpPr>
          <p:nvPr/>
        </p:nvSpPr>
        <p:spPr bwMode="auto">
          <a:xfrm>
            <a:off x="2732088" y="2514600"/>
            <a:ext cx="206375" cy="411163"/>
          </a:xfrm>
          <a:prstGeom prst="triangle">
            <a:avLst>
              <a:gd name="adj" fmla="val 50000"/>
            </a:avLst>
          </a:prstGeom>
          <a:solidFill>
            <a:srgbClr val="CC9900"/>
          </a:solidFill>
          <a:ln w="3175" algn="ctr">
            <a:solidFill>
              <a:srgbClr val="CC9900"/>
            </a:solidFill>
            <a:miter lim="800000"/>
            <a:headEnd/>
            <a:tailEnd/>
          </a:ln>
        </p:spPr>
        <p:txBody>
          <a:bodyPr anchor="ctr"/>
          <a:lstStyle/>
          <a:p>
            <a:endParaRPr lang="en-US"/>
          </a:p>
        </p:txBody>
      </p:sp>
      <p:sp>
        <p:nvSpPr>
          <p:cNvPr id="6158" name="Line 6"/>
          <p:cNvSpPr>
            <a:spLocks noChangeShapeType="1"/>
          </p:cNvSpPr>
          <p:nvPr/>
        </p:nvSpPr>
        <p:spPr bwMode="auto">
          <a:xfrm flipV="1">
            <a:off x="2754313" y="3200400"/>
            <a:ext cx="0" cy="228600"/>
          </a:xfrm>
          <a:prstGeom prst="line">
            <a:avLst/>
          </a:prstGeom>
          <a:noFill/>
          <a:ln w="19050" cap="sq">
            <a:solidFill>
              <a:schemeClr val="tx1"/>
            </a:solidFill>
            <a:miter lim="800000"/>
            <a:headEnd/>
            <a:tailEnd/>
          </a:ln>
        </p:spPr>
        <p:txBody>
          <a:bodyPr anchor="ctr"/>
          <a:lstStyle/>
          <a:p>
            <a:endParaRPr lang="en-US"/>
          </a:p>
        </p:txBody>
      </p:sp>
      <p:sp>
        <p:nvSpPr>
          <p:cNvPr id="6159" name="Line 7"/>
          <p:cNvSpPr>
            <a:spLocks noChangeShapeType="1"/>
          </p:cNvSpPr>
          <p:nvPr/>
        </p:nvSpPr>
        <p:spPr bwMode="auto">
          <a:xfrm flipV="1">
            <a:off x="3036888" y="2925763"/>
            <a:ext cx="0" cy="503237"/>
          </a:xfrm>
          <a:prstGeom prst="line">
            <a:avLst/>
          </a:prstGeom>
          <a:noFill/>
          <a:ln w="19050" cap="sq">
            <a:solidFill>
              <a:schemeClr val="tx1"/>
            </a:solidFill>
            <a:miter lim="800000"/>
            <a:headEnd/>
            <a:tailEnd/>
          </a:ln>
        </p:spPr>
        <p:txBody>
          <a:bodyPr anchor="ctr"/>
          <a:lstStyle/>
          <a:p>
            <a:endParaRPr lang="en-US"/>
          </a:p>
        </p:txBody>
      </p:sp>
      <p:sp>
        <p:nvSpPr>
          <p:cNvPr id="6160" name="Line 8"/>
          <p:cNvSpPr>
            <a:spLocks noChangeShapeType="1"/>
          </p:cNvSpPr>
          <p:nvPr/>
        </p:nvSpPr>
        <p:spPr bwMode="auto">
          <a:xfrm flipH="1">
            <a:off x="0" y="3200400"/>
            <a:ext cx="2752725" cy="0"/>
          </a:xfrm>
          <a:prstGeom prst="line">
            <a:avLst/>
          </a:prstGeom>
          <a:noFill/>
          <a:ln w="19050" cap="sq">
            <a:solidFill>
              <a:schemeClr val="tx1"/>
            </a:solidFill>
            <a:miter lim="800000"/>
            <a:headEnd/>
            <a:tailEnd/>
          </a:ln>
        </p:spPr>
        <p:txBody>
          <a:bodyPr anchor="ctr"/>
          <a:lstStyle/>
          <a:p>
            <a:endParaRPr lang="en-US"/>
          </a:p>
        </p:txBody>
      </p:sp>
      <p:sp>
        <p:nvSpPr>
          <p:cNvPr id="6161" name="Line 9"/>
          <p:cNvSpPr>
            <a:spLocks noChangeShapeType="1"/>
          </p:cNvSpPr>
          <p:nvPr/>
        </p:nvSpPr>
        <p:spPr bwMode="auto">
          <a:xfrm flipH="1">
            <a:off x="0" y="2925763"/>
            <a:ext cx="3033713" cy="0"/>
          </a:xfrm>
          <a:prstGeom prst="line">
            <a:avLst/>
          </a:prstGeom>
          <a:noFill/>
          <a:ln w="19050" cap="sq">
            <a:solidFill>
              <a:schemeClr val="tx1"/>
            </a:solidFill>
            <a:miter lim="800000"/>
            <a:headEnd/>
            <a:tailEnd/>
          </a:ln>
        </p:spPr>
        <p:txBody>
          <a:bodyPr anchor="ctr"/>
          <a:lstStyle/>
          <a:p>
            <a:endParaRPr lang="en-US"/>
          </a:p>
        </p:txBody>
      </p:sp>
      <p:sp>
        <p:nvSpPr>
          <p:cNvPr id="6162" name="Oval 12"/>
          <p:cNvSpPr>
            <a:spLocks noChangeAspect="1" noChangeArrowheads="1"/>
          </p:cNvSpPr>
          <p:nvPr/>
        </p:nvSpPr>
        <p:spPr bwMode="auto">
          <a:xfrm rot="5400000">
            <a:off x="2224088" y="3016250"/>
            <a:ext cx="92075" cy="92075"/>
          </a:xfrm>
          <a:prstGeom prst="ellipse">
            <a:avLst/>
          </a:prstGeom>
          <a:solidFill>
            <a:schemeClr val="tx1"/>
          </a:solidFill>
          <a:ln w="9525">
            <a:solidFill>
              <a:schemeClr val="tx1"/>
            </a:solidFill>
            <a:round/>
            <a:headEnd/>
            <a:tailEnd/>
          </a:ln>
        </p:spPr>
        <p:txBody>
          <a:bodyPr wrap="none" anchor="ctr"/>
          <a:lstStyle/>
          <a:p>
            <a:endParaRPr lang="en-US"/>
          </a:p>
        </p:txBody>
      </p:sp>
      <p:grpSp>
        <p:nvGrpSpPr>
          <p:cNvPr id="6" name="Group 16"/>
          <p:cNvGrpSpPr>
            <a:grpSpLocks/>
          </p:cNvGrpSpPr>
          <p:nvPr/>
        </p:nvGrpSpPr>
        <p:grpSpPr bwMode="auto">
          <a:xfrm rot="900000">
            <a:off x="595313" y="2486025"/>
            <a:ext cx="4479925" cy="46038"/>
            <a:chOff x="375" y="1566"/>
            <a:chExt cx="2822" cy="29"/>
          </a:xfrm>
        </p:grpSpPr>
        <p:sp>
          <p:nvSpPr>
            <p:cNvPr id="6182" name="Line 17"/>
            <p:cNvSpPr>
              <a:spLocks noChangeShapeType="1"/>
            </p:cNvSpPr>
            <p:nvPr/>
          </p:nvSpPr>
          <p:spPr bwMode="auto">
            <a:xfrm>
              <a:off x="375" y="1584"/>
              <a:ext cx="2822" cy="0"/>
            </a:xfrm>
            <a:prstGeom prst="line">
              <a:avLst/>
            </a:prstGeom>
            <a:noFill/>
            <a:ln w="9525">
              <a:solidFill>
                <a:schemeClr val="tx1"/>
              </a:solidFill>
              <a:round/>
              <a:headEnd/>
              <a:tailEnd/>
            </a:ln>
          </p:spPr>
          <p:txBody>
            <a:bodyPr anchor="ctr"/>
            <a:lstStyle/>
            <a:p>
              <a:endParaRPr lang="en-US"/>
            </a:p>
          </p:txBody>
        </p:sp>
        <p:sp>
          <p:nvSpPr>
            <p:cNvPr id="6183" name="Oval 19"/>
            <p:cNvSpPr>
              <a:spLocks noChangeAspect="1" noChangeArrowheads="1"/>
            </p:cNvSpPr>
            <p:nvPr/>
          </p:nvSpPr>
          <p:spPr bwMode="auto">
            <a:xfrm>
              <a:off x="3155" y="1566"/>
              <a:ext cx="29" cy="29"/>
            </a:xfrm>
            <a:prstGeom prst="ellipse">
              <a:avLst/>
            </a:prstGeom>
            <a:solidFill>
              <a:schemeClr val="tx1"/>
            </a:solidFill>
            <a:ln w="9525">
              <a:solidFill>
                <a:schemeClr val="tx1"/>
              </a:solidFill>
              <a:round/>
              <a:headEnd/>
              <a:tailEnd/>
            </a:ln>
          </p:spPr>
          <p:txBody>
            <a:bodyPr anchor="ctr"/>
            <a:lstStyle/>
            <a:p>
              <a:endParaRPr lang="en-US"/>
            </a:p>
          </p:txBody>
        </p:sp>
      </p:grpSp>
      <p:sp>
        <p:nvSpPr>
          <p:cNvPr id="6165" name="Oval 14"/>
          <p:cNvSpPr>
            <a:spLocks noChangeAspect="1" noChangeArrowheads="1"/>
          </p:cNvSpPr>
          <p:nvPr/>
        </p:nvSpPr>
        <p:spPr bwMode="auto">
          <a:xfrm>
            <a:off x="2789238" y="2462213"/>
            <a:ext cx="92075" cy="92075"/>
          </a:xfrm>
          <a:prstGeom prst="ellipse">
            <a:avLst/>
          </a:prstGeom>
          <a:solidFill>
            <a:schemeClr val="tx1"/>
          </a:solidFill>
          <a:ln w="9525">
            <a:solidFill>
              <a:schemeClr val="tx1"/>
            </a:solidFill>
            <a:round/>
            <a:headEnd/>
            <a:tailEnd/>
          </a:ln>
        </p:spPr>
        <p:txBody>
          <a:bodyPr wrap="none" anchor="ctr"/>
          <a:lstStyle/>
          <a:p>
            <a:endParaRPr lang="en-US"/>
          </a:p>
        </p:txBody>
      </p:sp>
      <p:grpSp>
        <p:nvGrpSpPr>
          <p:cNvPr id="7" name="Group 43"/>
          <p:cNvGrpSpPr>
            <a:grpSpLocks/>
          </p:cNvGrpSpPr>
          <p:nvPr/>
        </p:nvGrpSpPr>
        <p:grpSpPr bwMode="auto">
          <a:xfrm>
            <a:off x="1828800" y="3422650"/>
            <a:ext cx="4654550" cy="2749550"/>
            <a:chOff x="1828799" y="3423138"/>
            <a:chExt cx="4654062" cy="2749062"/>
          </a:xfrm>
        </p:grpSpPr>
        <p:sp>
          <p:nvSpPr>
            <p:cNvPr id="6174" name="Line 4"/>
            <p:cNvSpPr>
              <a:spLocks noChangeShapeType="1"/>
            </p:cNvSpPr>
            <p:nvPr/>
          </p:nvSpPr>
          <p:spPr bwMode="auto">
            <a:xfrm>
              <a:off x="1828800" y="3429000"/>
              <a:ext cx="0" cy="2743200"/>
            </a:xfrm>
            <a:prstGeom prst="line">
              <a:avLst/>
            </a:prstGeom>
            <a:noFill/>
            <a:ln w="76200" cap="sq">
              <a:solidFill>
                <a:schemeClr val="tx1"/>
              </a:solidFill>
              <a:miter lim="800000"/>
              <a:headEnd/>
              <a:tailEnd/>
            </a:ln>
          </p:spPr>
          <p:txBody>
            <a:bodyPr anchor="ctr"/>
            <a:lstStyle/>
            <a:p>
              <a:endParaRPr lang="en-US"/>
            </a:p>
          </p:txBody>
        </p:sp>
        <p:sp>
          <p:nvSpPr>
            <p:cNvPr id="6175" name="Line 5"/>
            <p:cNvSpPr>
              <a:spLocks noChangeShapeType="1"/>
            </p:cNvSpPr>
            <p:nvPr/>
          </p:nvSpPr>
          <p:spPr bwMode="auto">
            <a:xfrm>
              <a:off x="1828799" y="6172200"/>
              <a:ext cx="4651131" cy="0"/>
            </a:xfrm>
            <a:prstGeom prst="line">
              <a:avLst/>
            </a:prstGeom>
            <a:noFill/>
            <a:ln w="76200" cap="sq">
              <a:solidFill>
                <a:schemeClr val="tx1"/>
              </a:solidFill>
              <a:miter lim="800000"/>
              <a:headEnd/>
              <a:tailEnd/>
            </a:ln>
          </p:spPr>
          <p:txBody>
            <a:bodyPr anchor="ctr"/>
            <a:lstStyle/>
            <a:p>
              <a:endParaRPr lang="en-US"/>
            </a:p>
          </p:txBody>
        </p:sp>
        <p:sp>
          <p:nvSpPr>
            <p:cNvPr id="6176" name="Line 4"/>
            <p:cNvSpPr>
              <a:spLocks noChangeShapeType="1"/>
            </p:cNvSpPr>
            <p:nvPr/>
          </p:nvSpPr>
          <p:spPr bwMode="auto">
            <a:xfrm>
              <a:off x="6482861" y="3423138"/>
              <a:ext cx="0" cy="2743200"/>
            </a:xfrm>
            <a:prstGeom prst="line">
              <a:avLst/>
            </a:prstGeom>
            <a:noFill/>
            <a:ln w="76200" cap="sq">
              <a:solidFill>
                <a:schemeClr val="tx1"/>
              </a:solidFill>
              <a:miter lim="800000"/>
              <a:headEnd/>
              <a:tailEnd/>
            </a:ln>
          </p:spPr>
          <p:txBody>
            <a:bodyPr anchor="ctr"/>
            <a:lstStyle/>
            <a:p>
              <a:endParaRPr lang="en-US"/>
            </a:p>
          </p:txBody>
        </p:sp>
      </p:grpSp>
      <p:sp>
        <p:nvSpPr>
          <p:cNvPr id="58" name="Rectangle 57"/>
          <p:cNvSpPr>
            <a:spLocks noChangeArrowheads="1"/>
          </p:cNvSpPr>
          <p:nvPr/>
        </p:nvSpPr>
        <p:spPr bwMode="auto">
          <a:xfrm>
            <a:off x="2757488" y="3198814"/>
            <a:ext cx="276225" cy="887412"/>
          </a:xfrm>
          <a:prstGeom prst="rect">
            <a:avLst/>
          </a:prstGeom>
          <a:solidFill>
            <a:srgbClr val="0099CC">
              <a:alpha val="49804"/>
            </a:srgbClr>
          </a:solidFill>
          <a:ln w="9525" algn="ctr">
            <a:noFill/>
            <a:round/>
            <a:headEnd/>
            <a:tailEnd/>
          </a:ln>
        </p:spPr>
        <p:txBody>
          <a:bodyPr anchor="ctr"/>
          <a:lstStyle/>
          <a:p>
            <a:endParaRPr lang="en-US"/>
          </a:p>
        </p:txBody>
      </p:sp>
      <p:sp>
        <p:nvSpPr>
          <p:cNvPr id="6170" name="Line 9"/>
          <p:cNvSpPr>
            <a:spLocks noChangeShapeType="1"/>
          </p:cNvSpPr>
          <p:nvPr/>
        </p:nvSpPr>
        <p:spPr bwMode="auto">
          <a:xfrm flipH="1" flipV="1">
            <a:off x="6459538" y="5915025"/>
            <a:ext cx="2684462" cy="0"/>
          </a:xfrm>
          <a:prstGeom prst="line">
            <a:avLst/>
          </a:prstGeom>
          <a:noFill/>
          <a:ln w="19050" cap="sq">
            <a:solidFill>
              <a:schemeClr val="tx1"/>
            </a:solidFill>
            <a:miter lim="800000"/>
            <a:headEnd/>
            <a:tailEnd/>
          </a:ln>
        </p:spPr>
        <p:txBody>
          <a:bodyPr anchor="ctr"/>
          <a:lstStyle/>
          <a:p>
            <a:endParaRPr lang="en-US"/>
          </a:p>
        </p:txBody>
      </p:sp>
      <p:sp>
        <p:nvSpPr>
          <p:cNvPr id="6169" name="Line 8"/>
          <p:cNvSpPr>
            <a:spLocks noChangeShapeType="1"/>
          </p:cNvSpPr>
          <p:nvPr/>
        </p:nvSpPr>
        <p:spPr bwMode="auto">
          <a:xfrm flipH="1">
            <a:off x="6459538" y="6191250"/>
            <a:ext cx="2684462" cy="0"/>
          </a:xfrm>
          <a:prstGeom prst="line">
            <a:avLst/>
          </a:prstGeom>
          <a:noFill/>
          <a:ln w="19050" cap="sq">
            <a:solidFill>
              <a:schemeClr val="tx1"/>
            </a:solidFill>
            <a:miter lim="800000"/>
            <a:headEnd/>
            <a:tailEnd/>
          </a:ln>
        </p:spPr>
        <p:txBody>
          <a:bodyPr anchor="ctr"/>
          <a:lstStyle/>
          <a:p>
            <a:endParaRPr lang="en-US"/>
          </a:p>
        </p:txBody>
      </p:sp>
      <p:sp>
        <p:nvSpPr>
          <p:cNvPr id="73" name="Freeform 72"/>
          <p:cNvSpPr/>
          <p:nvPr/>
        </p:nvSpPr>
        <p:spPr bwMode="auto">
          <a:xfrm>
            <a:off x="1863725" y="4443413"/>
            <a:ext cx="898128" cy="187325"/>
          </a:xfrm>
          <a:custGeom>
            <a:avLst/>
            <a:gdLst>
              <a:gd name="connsiteX0" fmla="*/ 0 w 724298"/>
              <a:gd name="connsiteY0" fmla="*/ 85725 h 98822"/>
              <a:gd name="connsiteX1" fmla="*/ 621507 w 724298"/>
              <a:gd name="connsiteY1" fmla="*/ 85725 h 98822"/>
              <a:gd name="connsiteX2" fmla="*/ 616744 w 724298"/>
              <a:gd name="connsiteY2" fmla="*/ 7144 h 98822"/>
              <a:gd name="connsiteX3" fmla="*/ 566738 w 724298"/>
              <a:gd name="connsiteY3" fmla="*/ 42862 h 98822"/>
              <a:gd name="connsiteX4" fmla="*/ 483394 w 724298"/>
              <a:gd name="connsiteY4" fmla="*/ 40481 h 98822"/>
              <a:gd name="connsiteX5" fmla="*/ 426244 w 724298"/>
              <a:gd name="connsiteY5" fmla="*/ 61912 h 98822"/>
              <a:gd name="connsiteX6" fmla="*/ 347663 w 724298"/>
              <a:gd name="connsiteY6" fmla="*/ 59531 h 98822"/>
              <a:gd name="connsiteX7" fmla="*/ 302419 w 724298"/>
              <a:gd name="connsiteY7" fmla="*/ 76200 h 98822"/>
              <a:gd name="connsiteX8" fmla="*/ 200025 w 724298"/>
              <a:gd name="connsiteY8" fmla="*/ 66675 h 98822"/>
              <a:gd name="connsiteX9" fmla="*/ 147638 w 724298"/>
              <a:gd name="connsiteY9" fmla="*/ 73819 h 98822"/>
              <a:gd name="connsiteX0" fmla="*/ 0 w 625872"/>
              <a:gd name="connsiteY0" fmla="*/ 85725 h 98822"/>
              <a:gd name="connsiteX1" fmla="*/ 621507 w 625872"/>
              <a:gd name="connsiteY1" fmla="*/ 85725 h 98822"/>
              <a:gd name="connsiteX2" fmla="*/ 616744 w 625872"/>
              <a:gd name="connsiteY2" fmla="*/ 7144 h 98822"/>
              <a:gd name="connsiteX3" fmla="*/ 566738 w 625872"/>
              <a:gd name="connsiteY3" fmla="*/ 42862 h 98822"/>
              <a:gd name="connsiteX4" fmla="*/ 483394 w 625872"/>
              <a:gd name="connsiteY4" fmla="*/ 40481 h 98822"/>
              <a:gd name="connsiteX5" fmla="*/ 426244 w 625872"/>
              <a:gd name="connsiteY5" fmla="*/ 61912 h 98822"/>
              <a:gd name="connsiteX6" fmla="*/ 347663 w 625872"/>
              <a:gd name="connsiteY6" fmla="*/ 59531 h 98822"/>
              <a:gd name="connsiteX7" fmla="*/ 302419 w 625872"/>
              <a:gd name="connsiteY7" fmla="*/ 76200 h 98822"/>
              <a:gd name="connsiteX8" fmla="*/ 200025 w 625872"/>
              <a:gd name="connsiteY8" fmla="*/ 66675 h 98822"/>
              <a:gd name="connsiteX9" fmla="*/ 147638 w 625872"/>
              <a:gd name="connsiteY9" fmla="*/ 73819 h 98822"/>
              <a:gd name="connsiteX0" fmla="*/ 0 w 625872"/>
              <a:gd name="connsiteY0" fmla="*/ 85725 h 98822"/>
              <a:gd name="connsiteX1" fmla="*/ 621507 w 625872"/>
              <a:gd name="connsiteY1" fmla="*/ 85725 h 98822"/>
              <a:gd name="connsiteX2" fmla="*/ 616744 w 625872"/>
              <a:gd name="connsiteY2" fmla="*/ 7144 h 98822"/>
              <a:gd name="connsiteX3" fmla="*/ 566738 w 625872"/>
              <a:gd name="connsiteY3" fmla="*/ 42862 h 98822"/>
              <a:gd name="connsiteX4" fmla="*/ 483394 w 625872"/>
              <a:gd name="connsiteY4" fmla="*/ 40481 h 98822"/>
              <a:gd name="connsiteX5" fmla="*/ 426244 w 625872"/>
              <a:gd name="connsiteY5" fmla="*/ 61912 h 98822"/>
              <a:gd name="connsiteX6" fmla="*/ 347663 w 625872"/>
              <a:gd name="connsiteY6" fmla="*/ 59531 h 98822"/>
              <a:gd name="connsiteX7" fmla="*/ 302419 w 625872"/>
              <a:gd name="connsiteY7" fmla="*/ 76200 h 98822"/>
              <a:gd name="connsiteX8" fmla="*/ 200025 w 625872"/>
              <a:gd name="connsiteY8" fmla="*/ 66675 h 98822"/>
              <a:gd name="connsiteX9" fmla="*/ 147638 w 625872"/>
              <a:gd name="connsiteY9" fmla="*/ 73819 h 98822"/>
              <a:gd name="connsiteX0" fmla="*/ 0 w 625872"/>
              <a:gd name="connsiteY0" fmla="*/ 85725 h 98822"/>
              <a:gd name="connsiteX1" fmla="*/ 621507 w 625872"/>
              <a:gd name="connsiteY1" fmla="*/ 85725 h 98822"/>
              <a:gd name="connsiteX2" fmla="*/ 616744 w 625872"/>
              <a:gd name="connsiteY2" fmla="*/ 7144 h 98822"/>
              <a:gd name="connsiteX3" fmla="*/ 566738 w 625872"/>
              <a:gd name="connsiteY3" fmla="*/ 42862 h 98822"/>
              <a:gd name="connsiteX4" fmla="*/ 483394 w 625872"/>
              <a:gd name="connsiteY4" fmla="*/ 40481 h 98822"/>
              <a:gd name="connsiteX5" fmla="*/ 426244 w 625872"/>
              <a:gd name="connsiteY5" fmla="*/ 61912 h 98822"/>
              <a:gd name="connsiteX6" fmla="*/ 347663 w 625872"/>
              <a:gd name="connsiteY6" fmla="*/ 59531 h 98822"/>
              <a:gd name="connsiteX7" fmla="*/ 302419 w 625872"/>
              <a:gd name="connsiteY7" fmla="*/ 76200 h 98822"/>
              <a:gd name="connsiteX8" fmla="*/ 200025 w 625872"/>
              <a:gd name="connsiteY8" fmla="*/ 66675 h 98822"/>
              <a:gd name="connsiteX9" fmla="*/ 147638 w 625872"/>
              <a:gd name="connsiteY9" fmla="*/ 73819 h 98822"/>
              <a:gd name="connsiteX0" fmla="*/ 0 w 625872"/>
              <a:gd name="connsiteY0" fmla="*/ 85725 h 85725"/>
              <a:gd name="connsiteX1" fmla="*/ 621507 w 625872"/>
              <a:gd name="connsiteY1" fmla="*/ 85725 h 85725"/>
              <a:gd name="connsiteX2" fmla="*/ 616744 w 625872"/>
              <a:gd name="connsiteY2" fmla="*/ 7144 h 85725"/>
              <a:gd name="connsiteX3" fmla="*/ 566738 w 625872"/>
              <a:gd name="connsiteY3" fmla="*/ 42862 h 85725"/>
              <a:gd name="connsiteX4" fmla="*/ 483394 w 625872"/>
              <a:gd name="connsiteY4" fmla="*/ 40481 h 85725"/>
              <a:gd name="connsiteX5" fmla="*/ 426244 w 625872"/>
              <a:gd name="connsiteY5" fmla="*/ 61912 h 85725"/>
              <a:gd name="connsiteX6" fmla="*/ 347663 w 625872"/>
              <a:gd name="connsiteY6" fmla="*/ 59531 h 85725"/>
              <a:gd name="connsiteX7" fmla="*/ 302419 w 625872"/>
              <a:gd name="connsiteY7" fmla="*/ 76200 h 85725"/>
              <a:gd name="connsiteX8" fmla="*/ 200025 w 625872"/>
              <a:gd name="connsiteY8" fmla="*/ 66675 h 85725"/>
              <a:gd name="connsiteX9" fmla="*/ 147638 w 625872"/>
              <a:gd name="connsiteY9" fmla="*/ 73819 h 85725"/>
              <a:gd name="connsiteX0" fmla="*/ 0 w 633811"/>
              <a:gd name="connsiteY0" fmla="*/ 85725 h 85725"/>
              <a:gd name="connsiteX1" fmla="*/ 621507 w 633811"/>
              <a:gd name="connsiteY1" fmla="*/ 85725 h 85725"/>
              <a:gd name="connsiteX2" fmla="*/ 616744 w 633811"/>
              <a:gd name="connsiteY2" fmla="*/ 7144 h 85725"/>
              <a:gd name="connsiteX3" fmla="*/ 566738 w 633811"/>
              <a:gd name="connsiteY3" fmla="*/ 42862 h 85725"/>
              <a:gd name="connsiteX4" fmla="*/ 483394 w 633811"/>
              <a:gd name="connsiteY4" fmla="*/ 40481 h 85725"/>
              <a:gd name="connsiteX5" fmla="*/ 426244 w 633811"/>
              <a:gd name="connsiteY5" fmla="*/ 61912 h 85725"/>
              <a:gd name="connsiteX6" fmla="*/ 347663 w 633811"/>
              <a:gd name="connsiteY6" fmla="*/ 59531 h 85725"/>
              <a:gd name="connsiteX7" fmla="*/ 302419 w 633811"/>
              <a:gd name="connsiteY7" fmla="*/ 76200 h 85725"/>
              <a:gd name="connsiteX8" fmla="*/ 200025 w 633811"/>
              <a:gd name="connsiteY8" fmla="*/ 66675 h 85725"/>
              <a:gd name="connsiteX9" fmla="*/ 147638 w 633811"/>
              <a:gd name="connsiteY9" fmla="*/ 73819 h 85725"/>
              <a:gd name="connsiteX0" fmla="*/ 0 w 625872"/>
              <a:gd name="connsiteY0" fmla="*/ 85725 h 85725"/>
              <a:gd name="connsiteX1" fmla="*/ 621507 w 625872"/>
              <a:gd name="connsiteY1" fmla="*/ 85725 h 85725"/>
              <a:gd name="connsiteX2" fmla="*/ 616744 w 625872"/>
              <a:gd name="connsiteY2" fmla="*/ 7144 h 85725"/>
              <a:gd name="connsiteX3" fmla="*/ 566738 w 625872"/>
              <a:gd name="connsiteY3" fmla="*/ 42862 h 85725"/>
              <a:gd name="connsiteX4" fmla="*/ 483394 w 625872"/>
              <a:gd name="connsiteY4" fmla="*/ 40481 h 85725"/>
              <a:gd name="connsiteX5" fmla="*/ 426244 w 625872"/>
              <a:gd name="connsiteY5" fmla="*/ 61912 h 85725"/>
              <a:gd name="connsiteX6" fmla="*/ 347663 w 625872"/>
              <a:gd name="connsiteY6" fmla="*/ 59531 h 85725"/>
              <a:gd name="connsiteX7" fmla="*/ 302419 w 625872"/>
              <a:gd name="connsiteY7" fmla="*/ 76200 h 85725"/>
              <a:gd name="connsiteX8" fmla="*/ 200025 w 625872"/>
              <a:gd name="connsiteY8" fmla="*/ 66675 h 85725"/>
              <a:gd name="connsiteX9" fmla="*/ 147638 w 625872"/>
              <a:gd name="connsiteY9" fmla="*/ 73819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5872" h="85725">
                <a:moveTo>
                  <a:pt x="0" y="85725"/>
                </a:moveTo>
                <a:lnTo>
                  <a:pt x="621507" y="85725"/>
                </a:lnTo>
                <a:cubicBezTo>
                  <a:pt x="624286" y="58341"/>
                  <a:pt x="625872" y="14288"/>
                  <a:pt x="616744" y="7144"/>
                </a:cubicBezTo>
                <a:cubicBezTo>
                  <a:pt x="607616" y="0"/>
                  <a:pt x="588963" y="37306"/>
                  <a:pt x="566738" y="42862"/>
                </a:cubicBezTo>
                <a:cubicBezTo>
                  <a:pt x="544513" y="48418"/>
                  <a:pt x="506810" y="37306"/>
                  <a:pt x="483394" y="40481"/>
                </a:cubicBezTo>
                <a:cubicBezTo>
                  <a:pt x="459978" y="43656"/>
                  <a:pt x="448866" y="58737"/>
                  <a:pt x="426244" y="61912"/>
                </a:cubicBezTo>
                <a:cubicBezTo>
                  <a:pt x="403622" y="65087"/>
                  <a:pt x="368300" y="57150"/>
                  <a:pt x="347663" y="59531"/>
                </a:cubicBezTo>
                <a:cubicBezTo>
                  <a:pt x="327026" y="61912"/>
                  <a:pt x="327025" y="75009"/>
                  <a:pt x="302419" y="76200"/>
                </a:cubicBezTo>
                <a:cubicBezTo>
                  <a:pt x="277813" y="77391"/>
                  <a:pt x="225822" y="67072"/>
                  <a:pt x="200025" y="66675"/>
                </a:cubicBezTo>
                <a:cubicBezTo>
                  <a:pt x="174228" y="66278"/>
                  <a:pt x="180578" y="71438"/>
                  <a:pt x="147638" y="73819"/>
                </a:cubicBezTo>
              </a:path>
            </a:pathLst>
          </a:custGeom>
          <a:solidFill>
            <a:srgbClr val="0099CC">
              <a:alpha val="49804"/>
            </a:srgbClr>
          </a:solidFill>
          <a:ln w="9525" algn="ctr">
            <a:noFill/>
            <a:round/>
            <a:headEnd/>
            <a:tailEnd/>
          </a:ln>
        </p:spPr>
        <p:txBody>
          <a:bodyPr anchor="ctr"/>
          <a:lstStyle/>
          <a:p>
            <a:pPr marR="0" indent="0" fontAlgn="base">
              <a:lnSpc>
                <a:spcPct val="100000"/>
              </a:lnSpc>
              <a:spcBef>
                <a:spcPct val="0"/>
              </a:spcBef>
              <a:spcAft>
                <a:spcPct val="0"/>
              </a:spcAft>
              <a:buClrTx/>
              <a:buSzTx/>
              <a:buFontTx/>
              <a:buNone/>
              <a:tabLst/>
            </a:pPr>
            <a:endParaRPr lang="en-US"/>
          </a:p>
        </p:txBody>
      </p:sp>
      <p:sp>
        <p:nvSpPr>
          <p:cNvPr id="78" name="Freeform 77"/>
          <p:cNvSpPr/>
          <p:nvPr/>
        </p:nvSpPr>
        <p:spPr bwMode="auto">
          <a:xfrm flipH="1">
            <a:off x="3028154" y="4443413"/>
            <a:ext cx="880269" cy="187325"/>
          </a:xfrm>
          <a:custGeom>
            <a:avLst/>
            <a:gdLst>
              <a:gd name="connsiteX0" fmla="*/ 0 w 724298"/>
              <a:gd name="connsiteY0" fmla="*/ 85725 h 98822"/>
              <a:gd name="connsiteX1" fmla="*/ 621507 w 724298"/>
              <a:gd name="connsiteY1" fmla="*/ 85725 h 98822"/>
              <a:gd name="connsiteX2" fmla="*/ 616744 w 724298"/>
              <a:gd name="connsiteY2" fmla="*/ 7144 h 98822"/>
              <a:gd name="connsiteX3" fmla="*/ 566738 w 724298"/>
              <a:gd name="connsiteY3" fmla="*/ 42862 h 98822"/>
              <a:gd name="connsiteX4" fmla="*/ 483394 w 724298"/>
              <a:gd name="connsiteY4" fmla="*/ 40481 h 98822"/>
              <a:gd name="connsiteX5" fmla="*/ 426244 w 724298"/>
              <a:gd name="connsiteY5" fmla="*/ 61912 h 98822"/>
              <a:gd name="connsiteX6" fmla="*/ 347663 w 724298"/>
              <a:gd name="connsiteY6" fmla="*/ 59531 h 98822"/>
              <a:gd name="connsiteX7" fmla="*/ 302419 w 724298"/>
              <a:gd name="connsiteY7" fmla="*/ 76200 h 98822"/>
              <a:gd name="connsiteX8" fmla="*/ 200025 w 724298"/>
              <a:gd name="connsiteY8" fmla="*/ 66675 h 98822"/>
              <a:gd name="connsiteX9" fmla="*/ 147638 w 724298"/>
              <a:gd name="connsiteY9" fmla="*/ 73819 h 98822"/>
              <a:gd name="connsiteX0" fmla="*/ 0 w 625872"/>
              <a:gd name="connsiteY0" fmla="*/ 85725 h 98822"/>
              <a:gd name="connsiteX1" fmla="*/ 621507 w 625872"/>
              <a:gd name="connsiteY1" fmla="*/ 85725 h 98822"/>
              <a:gd name="connsiteX2" fmla="*/ 616744 w 625872"/>
              <a:gd name="connsiteY2" fmla="*/ 7144 h 98822"/>
              <a:gd name="connsiteX3" fmla="*/ 566738 w 625872"/>
              <a:gd name="connsiteY3" fmla="*/ 42862 h 98822"/>
              <a:gd name="connsiteX4" fmla="*/ 483394 w 625872"/>
              <a:gd name="connsiteY4" fmla="*/ 40481 h 98822"/>
              <a:gd name="connsiteX5" fmla="*/ 426244 w 625872"/>
              <a:gd name="connsiteY5" fmla="*/ 61912 h 98822"/>
              <a:gd name="connsiteX6" fmla="*/ 347663 w 625872"/>
              <a:gd name="connsiteY6" fmla="*/ 59531 h 98822"/>
              <a:gd name="connsiteX7" fmla="*/ 302419 w 625872"/>
              <a:gd name="connsiteY7" fmla="*/ 76200 h 98822"/>
              <a:gd name="connsiteX8" fmla="*/ 200025 w 625872"/>
              <a:gd name="connsiteY8" fmla="*/ 66675 h 98822"/>
              <a:gd name="connsiteX9" fmla="*/ 147638 w 625872"/>
              <a:gd name="connsiteY9" fmla="*/ 73819 h 98822"/>
              <a:gd name="connsiteX0" fmla="*/ 0 w 625872"/>
              <a:gd name="connsiteY0" fmla="*/ 85725 h 98822"/>
              <a:gd name="connsiteX1" fmla="*/ 621507 w 625872"/>
              <a:gd name="connsiteY1" fmla="*/ 85725 h 98822"/>
              <a:gd name="connsiteX2" fmla="*/ 616744 w 625872"/>
              <a:gd name="connsiteY2" fmla="*/ 7144 h 98822"/>
              <a:gd name="connsiteX3" fmla="*/ 566738 w 625872"/>
              <a:gd name="connsiteY3" fmla="*/ 42862 h 98822"/>
              <a:gd name="connsiteX4" fmla="*/ 483394 w 625872"/>
              <a:gd name="connsiteY4" fmla="*/ 40481 h 98822"/>
              <a:gd name="connsiteX5" fmla="*/ 426244 w 625872"/>
              <a:gd name="connsiteY5" fmla="*/ 61912 h 98822"/>
              <a:gd name="connsiteX6" fmla="*/ 347663 w 625872"/>
              <a:gd name="connsiteY6" fmla="*/ 59531 h 98822"/>
              <a:gd name="connsiteX7" fmla="*/ 302419 w 625872"/>
              <a:gd name="connsiteY7" fmla="*/ 76200 h 98822"/>
              <a:gd name="connsiteX8" fmla="*/ 200025 w 625872"/>
              <a:gd name="connsiteY8" fmla="*/ 66675 h 98822"/>
              <a:gd name="connsiteX9" fmla="*/ 147638 w 625872"/>
              <a:gd name="connsiteY9" fmla="*/ 73819 h 98822"/>
              <a:gd name="connsiteX0" fmla="*/ 0 w 625872"/>
              <a:gd name="connsiteY0" fmla="*/ 85725 h 98822"/>
              <a:gd name="connsiteX1" fmla="*/ 621507 w 625872"/>
              <a:gd name="connsiteY1" fmla="*/ 85725 h 98822"/>
              <a:gd name="connsiteX2" fmla="*/ 616744 w 625872"/>
              <a:gd name="connsiteY2" fmla="*/ 7144 h 98822"/>
              <a:gd name="connsiteX3" fmla="*/ 566738 w 625872"/>
              <a:gd name="connsiteY3" fmla="*/ 42862 h 98822"/>
              <a:gd name="connsiteX4" fmla="*/ 483394 w 625872"/>
              <a:gd name="connsiteY4" fmla="*/ 40481 h 98822"/>
              <a:gd name="connsiteX5" fmla="*/ 426244 w 625872"/>
              <a:gd name="connsiteY5" fmla="*/ 61912 h 98822"/>
              <a:gd name="connsiteX6" fmla="*/ 347663 w 625872"/>
              <a:gd name="connsiteY6" fmla="*/ 59531 h 98822"/>
              <a:gd name="connsiteX7" fmla="*/ 302419 w 625872"/>
              <a:gd name="connsiteY7" fmla="*/ 76200 h 98822"/>
              <a:gd name="connsiteX8" fmla="*/ 200025 w 625872"/>
              <a:gd name="connsiteY8" fmla="*/ 66675 h 98822"/>
              <a:gd name="connsiteX9" fmla="*/ 147638 w 625872"/>
              <a:gd name="connsiteY9" fmla="*/ 73819 h 98822"/>
              <a:gd name="connsiteX0" fmla="*/ 0 w 625872"/>
              <a:gd name="connsiteY0" fmla="*/ 85725 h 85725"/>
              <a:gd name="connsiteX1" fmla="*/ 621507 w 625872"/>
              <a:gd name="connsiteY1" fmla="*/ 85725 h 85725"/>
              <a:gd name="connsiteX2" fmla="*/ 616744 w 625872"/>
              <a:gd name="connsiteY2" fmla="*/ 7144 h 85725"/>
              <a:gd name="connsiteX3" fmla="*/ 566738 w 625872"/>
              <a:gd name="connsiteY3" fmla="*/ 42862 h 85725"/>
              <a:gd name="connsiteX4" fmla="*/ 483394 w 625872"/>
              <a:gd name="connsiteY4" fmla="*/ 40481 h 85725"/>
              <a:gd name="connsiteX5" fmla="*/ 426244 w 625872"/>
              <a:gd name="connsiteY5" fmla="*/ 61912 h 85725"/>
              <a:gd name="connsiteX6" fmla="*/ 347663 w 625872"/>
              <a:gd name="connsiteY6" fmla="*/ 59531 h 85725"/>
              <a:gd name="connsiteX7" fmla="*/ 302419 w 625872"/>
              <a:gd name="connsiteY7" fmla="*/ 76200 h 85725"/>
              <a:gd name="connsiteX8" fmla="*/ 200025 w 625872"/>
              <a:gd name="connsiteY8" fmla="*/ 66675 h 85725"/>
              <a:gd name="connsiteX9" fmla="*/ 147638 w 625872"/>
              <a:gd name="connsiteY9" fmla="*/ 73819 h 85725"/>
              <a:gd name="connsiteX0" fmla="*/ 0 w 633811"/>
              <a:gd name="connsiteY0" fmla="*/ 85725 h 85725"/>
              <a:gd name="connsiteX1" fmla="*/ 621507 w 633811"/>
              <a:gd name="connsiteY1" fmla="*/ 85725 h 85725"/>
              <a:gd name="connsiteX2" fmla="*/ 616744 w 633811"/>
              <a:gd name="connsiteY2" fmla="*/ 7144 h 85725"/>
              <a:gd name="connsiteX3" fmla="*/ 566738 w 633811"/>
              <a:gd name="connsiteY3" fmla="*/ 42862 h 85725"/>
              <a:gd name="connsiteX4" fmla="*/ 483394 w 633811"/>
              <a:gd name="connsiteY4" fmla="*/ 40481 h 85725"/>
              <a:gd name="connsiteX5" fmla="*/ 426244 w 633811"/>
              <a:gd name="connsiteY5" fmla="*/ 61912 h 85725"/>
              <a:gd name="connsiteX6" fmla="*/ 347663 w 633811"/>
              <a:gd name="connsiteY6" fmla="*/ 59531 h 85725"/>
              <a:gd name="connsiteX7" fmla="*/ 302419 w 633811"/>
              <a:gd name="connsiteY7" fmla="*/ 76200 h 85725"/>
              <a:gd name="connsiteX8" fmla="*/ 200025 w 633811"/>
              <a:gd name="connsiteY8" fmla="*/ 66675 h 85725"/>
              <a:gd name="connsiteX9" fmla="*/ 147638 w 633811"/>
              <a:gd name="connsiteY9" fmla="*/ 73819 h 85725"/>
              <a:gd name="connsiteX0" fmla="*/ 0 w 625872"/>
              <a:gd name="connsiteY0" fmla="*/ 85725 h 85725"/>
              <a:gd name="connsiteX1" fmla="*/ 621507 w 625872"/>
              <a:gd name="connsiteY1" fmla="*/ 85725 h 85725"/>
              <a:gd name="connsiteX2" fmla="*/ 616744 w 625872"/>
              <a:gd name="connsiteY2" fmla="*/ 7144 h 85725"/>
              <a:gd name="connsiteX3" fmla="*/ 566738 w 625872"/>
              <a:gd name="connsiteY3" fmla="*/ 42862 h 85725"/>
              <a:gd name="connsiteX4" fmla="*/ 483394 w 625872"/>
              <a:gd name="connsiteY4" fmla="*/ 40481 h 85725"/>
              <a:gd name="connsiteX5" fmla="*/ 426244 w 625872"/>
              <a:gd name="connsiteY5" fmla="*/ 61912 h 85725"/>
              <a:gd name="connsiteX6" fmla="*/ 347663 w 625872"/>
              <a:gd name="connsiteY6" fmla="*/ 59531 h 85725"/>
              <a:gd name="connsiteX7" fmla="*/ 302419 w 625872"/>
              <a:gd name="connsiteY7" fmla="*/ 76200 h 85725"/>
              <a:gd name="connsiteX8" fmla="*/ 200025 w 625872"/>
              <a:gd name="connsiteY8" fmla="*/ 66675 h 85725"/>
              <a:gd name="connsiteX9" fmla="*/ 147638 w 625872"/>
              <a:gd name="connsiteY9" fmla="*/ 73819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5872" h="85725">
                <a:moveTo>
                  <a:pt x="0" y="85725"/>
                </a:moveTo>
                <a:lnTo>
                  <a:pt x="621507" y="85725"/>
                </a:lnTo>
                <a:cubicBezTo>
                  <a:pt x="624286" y="58341"/>
                  <a:pt x="625872" y="14288"/>
                  <a:pt x="616744" y="7144"/>
                </a:cubicBezTo>
                <a:cubicBezTo>
                  <a:pt x="607616" y="0"/>
                  <a:pt x="588963" y="37306"/>
                  <a:pt x="566738" y="42862"/>
                </a:cubicBezTo>
                <a:cubicBezTo>
                  <a:pt x="544513" y="48418"/>
                  <a:pt x="506810" y="37306"/>
                  <a:pt x="483394" y="40481"/>
                </a:cubicBezTo>
                <a:cubicBezTo>
                  <a:pt x="459978" y="43656"/>
                  <a:pt x="448866" y="58737"/>
                  <a:pt x="426244" y="61912"/>
                </a:cubicBezTo>
                <a:cubicBezTo>
                  <a:pt x="403622" y="65087"/>
                  <a:pt x="368300" y="57150"/>
                  <a:pt x="347663" y="59531"/>
                </a:cubicBezTo>
                <a:cubicBezTo>
                  <a:pt x="327026" y="61912"/>
                  <a:pt x="327025" y="75009"/>
                  <a:pt x="302419" y="76200"/>
                </a:cubicBezTo>
                <a:cubicBezTo>
                  <a:pt x="277813" y="77391"/>
                  <a:pt x="225822" y="67072"/>
                  <a:pt x="200025" y="66675"/>
                </a:cubicBezTo>
                <a:cubicBezTo>
                  <a:pt x="174228" y="66278"/>
                  <a:pt x="180578" y="71438"/>
                  <a:pt x="147638" y="73819"/>
                </a:cubicBezTo>
              </a:path>
            </a:pathLst>
          </a:custGeom>
          <a:solidFill>
            <a:srgbClr val="0099CC">
              <a:alpha val="49804"/>
            </a:srgbClr>
          </a:solidFill>
          <a:ln w="9525" algn="ctr">
            <a:noFill/>
            <a:round/>
            <a:headEnd/>
            <a:tailEnd/>
          </a:ln>
        </p:spPr>
        <p:txBody>
          <a:bodyPr anchor="ctr"/>
          <a:lstStyle/>
          <a:p>
            <a:pPr marR="0" indent="0" fontAlgn="base">
              <a:lnSpc>
                <a:spcPct val="100000"/>
              </a:lnSpc>
              <a:spcBef>
                <a:spcPct val="0"/>
              </a:spcBef>
              <a:spcAft>
                <a:spcPct val="0"/>
              </a:spcAft>
              <a:buClrTx/>
              <a:buSzTx/>
              <a:buFontTx/>
              <a:buNone/>
              <a:tabLst/>
            </a:pPr>
            <a:endParaRPr lang="en-US"/>
          </a:p>
        </p:txBody>
      </p:sp>
      <p:sp>
        <p:nvSpPr>
          <p:cNvPr id="52" name="Line 11"/>
          <p:cNvSpPr>
            <a:spLocks noChangeShapeType="1"/>
          </p:cNvSpPr>
          <p:nvPr/>
        </p:nvSpPr>
        <p:spPr bwMode="auto">
          <a:xfrm rot="2700000" flipV="1">
            <a:off x="7258050" y="5916613"/>
            <a:ext cx="0" cy="274637"/>
          </a:xfrm>
          <a:prstGeom prst="line">
            <a:avLst/>
          </a:prstGeom>
          <a:noFill/>
          <a:ln w="28575">
            <a:solidFill>
              <a:srgbClr val="CC9900"/>
            </a:solidFill>
            <a:round/>
            <a:headEnd/>
            <a:tailEnd/>
          </a:ln>
        </p:spPr>
        <p:txBody>
          <a:bodyPr anchor="ctr"/>
          <a:lstStyle/>
          <a:p>
            <a:endParaRPr lang="en-US"/>
          </a:p>
        </p:txBody>
      </p:sp>
      <p:sp>
        <p:nvSpPr>
          <p:cNvPr id="6171" name="Oval 12"/>
          <p:cNvSpPr>
            <a:spLocks noChangeAspect="1" noChangeArrowheads="1"/>
          </p:cNvSpPr>
          <p:nvPr/>
        </p:nvSpPr>
        <p:spPr bwMode="auto">
          <a:xfrm>
            <a:off x="7212013" y="6008688"/>
            <a:ext cx="92075" cy="92075"/>
          </a:xfrm>
          <a:prstGeom prst="ellipse">
            <a:avLst/>
          </a:prstGeom>
          <a:solidFill>
            <a:schemeClr val="tx1"/>
          </a:solidFill>
          <a:ln w="9525">
            <a:solidFill>
              <a:schemeClr val="tx1"/>
            </a:solidFill>
            <a:round/>
            <a:headEnd/>
            <a:tailEnd/>
          </a:ln>
        </p:spPr>
        <p:txBody>
          <a:bodyPr wrap="none" anchor="ctr"/>
          <a:lstStyle/>
          <a:p>
            <a:endParaRPr lang="en-US"/>
          </a:p>
        </p:txBody>
      </p:sp>
      <p:grpSp>
        <p:nvGrpSpPr>
          <p:cNvPr id="8" name="Group 110"/>
          <p:cNvGrpSpPr/>
          <p:nvPr/>
        </p:nvGrpSpPr>
        <p:grpSpPr>
          <a:xfrm>
            <a:off x="184727" y="3897744"/>
            <a:ext cx="3855356" cy="369332"/>
            <a:chOff x="184727" y="3897744"/>
            <a:chExt cx="3855356" cy="369332"/>
          </a:xfrm>
        </p:grpSpPr>
        <p:cxnSp>
          <p:nvCxnSpPr>
            <p:cNvPr id="69" name="Straight Connector 68"/>
            <p:cNvCxnSpPr/>
            <p:nvPr/>
          </p:nvCxnSpPr>
          <p:spPr bwMode="auto">
            <a:xfrm>
              <a:off x="1296883" y="4073872"/>
              <a:ext cx="2743200" cy="17077"/>
            </a:xfrm>
            <a:prstGeom prst="line">
              <a:avLst/>
            </a:prstGeom>
            <a:solidFill>
              <a:schemeClr val="accent1"/>
            </a:solidFill>
            <a:ln w="28575" cap="flat" cmpd="sng" algn="ctr">
              <a:solidFill>
                <a:srgbClr val="FF0000"/>
              </a:solidFill>
              <a:prstDash val="sysDot"/>
              <a:round/>
              <a:headEnd type="none" w="med" len="med"/>
              <a:tailEnd type="none" w="med" len="med"/>
            </a:ln>
            <a:effectLst/>
          </p:spPr>
        </p:cxnSp>
        <p:sp>
          <p:nvSpPr>
            <p:cNvPr id="71" name="TextBox 70"/>
            <p:cNvSpPr txBox="1"/>
            <p:nvPr/>
          </p:nvSpPr>
          <p:spPr>
            <a:xfrm>
              <a:off x="184727" y="3897744"/>
              <a:ext cx="1117600" cy="369332"/>
            </a:xfrm>
            <a:prstGeom prst="rect">
              <a:avLst/>
            </a:prstGeom>
            <a:noFill/>
          </p:spPr>
          <p:txBody>
            <a:bodyPr wrap="square" rtlCol="0">
              <a:spAutoFit/>
            </a:bodyPr>
            <a:lstStyle/>
            <a:p>
              <a:pPr algn="ctr"/>
              <a:r>
                <a:rPr lang="en-US" dirty="0"/>
                <a:t>Set Point</a:t>
              </a:r>
            </a:p>
          </p:txBody>
        </p:sp>
      </p:grpSp>
      <p:grpSp>
        <p:nvGrpSpPr>
          <p:cNvPr id="9" name="Group 109"/>
          <p:cNvGrpSpPr/>
          <p:nvPr/>
        </p:nvGrpSpPr>
        <p:grpSpPr>
          <a:xfrm>
            <a:off x="184727" y="4327240"/>
            <a:ext cx="3855356" cy="646331"/>
            <a:chOff x="184727" y="4327240"/>
            <a:chExt cx="3855356" cy="646331"/>
          </a:xfrm>
        </p:grpSpPr>
        <p:cxnSp>
          <p:nvCxnSpPr>
            <p:cNvPr id="75" name="Straight Connector 74"/>
            <p:cNvCxnSpPr/>
            <p:nvPr/>
          </p:nvCxnSpPr>
          <p:spPr bwMode="auto">
            <a:xfrm>
              <a:off x="1296883" y="4632672"/>
              <a:ext cx="2743200" cy="8618"/>
            </a:xfrm>
            <a:prstGeom prst="line">
              <a:avLst/>
            </a:prstGeom>
            <a:solidFill>
              <a:schemeClr val="accent1"/>
            </a:solidFill>
            <a:ln w="28575" cap="flat" cmpd="sng" algn="ctr">
              <a:solidFill>
                <a:srgbClr val="0000FF"/>
              </a:solidFill>
              <a:prstDash val="sysDot"/>
              <a:round/>
              <a:headEnd type="none" w="med" len="med"/>
              <a:tailEnd type="none" w="med" len="med"/>
            </a:ln>
            <a:effectLst/>
          </p:spPr>
        </p:cxnSp>
        <p:sp>
          <p:nvSpPr>
            <p:cNvPr id="76" name="TextBox 75"/>
            <p:cNvSpPr txBox="1"/>
            <p:nvPr/>
          </p:nvSpPr>
          <p:spPr>
            <a:xfrm>
              <a:off x="184727" y="4327240"/>
              <a:ext cx="1117600" cy="646331"/>
            </a:xfrm>
            <a:prstGeom prst="rect">
              <a:avLst/>
            </a:prstGeom>
            <a:solidFill>
              <a:schemeClr val="bg1"/>
            </a:solidFill>
          </p:spPr>
          <p:txBody>
            <a:bodyPr wrap="square" rtlCol="0">
              <a:spAutoFit/>
            </a:bodyPr>
            <a:lstStyle/>
            <a:p>
              <a:pPr algn="ctr"/>
              <a:r>
                <a:rPr lang="en-US" dirty="0"/>
                <a:t>Control Point</a:t>
              </a:r>
            </a:p>
          </p:txBody>
        </p:sp>
      </p:grpSp>
      <p:grpSp>
        <p:nvGrpSpPr>
          <p:cNvPr id="10" name="Group 145"/>
          <p:cNvGrpSpPr/>
          <p:nvPr/>
        </p:nvGrpSpPr>
        <p:grpSpPr>
          <a:xfrm>
            <a:off x="4614926" y="3078163"/>
            <a:ext cx="1626602" cy="2157157"/>
            <a:chOff x="4614926" y="3078163"/>
            <a:chExt cx="1626602" cy="2157157"/>
          </a:xfrm>
        </p:grpSpPr>
        <p:grpSp>
          <p:nvGrpSpPr>
            <p:cNvPr id="11" name="Group 40"/>
            <p:cNvGrpSpPr>
              <a:grpSpLocks/>
            </p:cNvGrpSpPr>
            <p:nvPr/>
          </p:nvGrpSpPr>
          <p:grpSpPr bwMode="auto">
            <a:xfrm>
              <a:off x="4813442" y="3078163"/>
              <a:ext cx="274637" cy="1655763"/>
              <a:chOff x="4894266" y="2508240"/>
              <a:chExt cx="274320" cy="1655460"/>
            </a:xfrm>
          </p:grpSpPr>
          <p:sp>
            <p:nvSpPr>
              <p:cNvPr id="6178" name="Oval 19"/>
              <p:cNvSpPr>
                <a:spLocks noChangeAspect="1" noChangeArrowheads="1"/>
              </p:cNvSpPr>
              <p:nvPr/>
            </p:nvSpPr>
            <p:spPr bwMode="auto">
              <a:xfrm>
                <a:off x="4894266" y="3889380"/>
                <a:ext cx="274320" cy="274320"/>
              </a:xfrm>
              <a:prstGeom prst="ellipse">
                <a:avLst/>
              </a:prstGeom>
              <a:solidFill>
                <a:srgbClr val="996600"/>
              </a:solidFill>
              <a:ln w="9525">
                <a:solidFill>
                  <a:srgbClr val="996600"/>
                </a:solidFill>
                <a:round/>
                <a:headEnd/>
                <a:tailEnd/>
              </a:ln>
            </p:spPr>
            <p:txBody>
              <a:bodyPr anchor="ctr"/>
              <a:lstStyle/>
              <a:p>
                <a:endParaRPr lang="en-US"/>
              </a:p>
            </p:txBody>
          </p:sp>
          <p:sp>
            <p:nvSpPr>
              <p:cNvPr id="6177" name="Line 20"/>
              <p:cNvSpPr>
                <a:spLocks noChangeShapeType="1"/>
              </p:cNvSpPr>
              <p:nvPr/>
            </p:nvSpPr>
            <p:spPr bwMode="auto">
              <a:xfrm flipV="1">
                <a:off x="5032380" y="2508240"/>
                <a:ext cx="0" cy="1371600"/>
              </a:xfrm>
              <a:prstGeom prst="line">
                <a:avLst/>
              </a:prstGeom>
              <a:noFill/>
              <a:ln w="9525">
                <a:solidFill>
                  <a:schemeClr val="tx1"/>
                </a:solidFill>
                <a:round/>
                <a:headEnd/>
                <a:tailEnd/>
              </a:ln>
            </p:spPr>
            <p:txBody>
              <a:bodyPr anchor="ctr"/>
              <a:lstStyle/>
              <a:p>
                <a:endParaRPr lang="en-US"/>
              </a:p>
            </p:txBody>
          </p:sp>
        </p:grpSp>
        <p:grpSp>
          <p:nvGrpSpPr>
            <p:cNvPr id="12" name="Group 117"/>
            <p:cNvGrpSpPr/>
            <p:nvPr/>
          </p:nvGrpSpPr>
          <p:grpSpPr>
            <a:xfrm>
              <a:off x="4614926" y="3563112"/>
              <a:ext cx="1626602" cy="1672208"/>
              <a:chOff x="829502" y="3157728"/>
              <a:chExt cx="1626602" cy="1672208"/>
            </a:xfrm>
          </p:grpSpPr>
          <p:grpSp>
            <p:nvGrpSpPr>
              <p:cNvPr id="13" name="Group 89"/>
              <p:cNvGrpSpPr>
                <a:grpSpLocks noChangeAspect="1"/>
              </p:cNvGrpSpPr>
              <p:nvPr/>
            </p:nvGrpSpPr>
            <p:grpSpPr>
              <a:xfrm>
                <a:off x="829500" y="4231426"/>
                <a:ext cx="1304098" cy="598512"/>
                <a:chOff x="829502" y="3642316"/>
                <a:chExt cx="2587704" cy="1187620"/>
              </a:xfrm>
            </p:grpSpPr>
            <p:sp>
              <p:nvSpPr>
                <p:cNvPr id="152" name="Freeform 7"/>
                <p:cNvSpPr>
                  <a:spLocks/>
                </p:cNvSpPr>
                <p:nvPr/>
              </p:nvSpPr>
              <p:spPr bwMode="auto">
                <a:xfrm>
                  <a:off x="1218474" y="3642316"/>
                  <a:ext cx="2136626" cy="1022007"/>
                </a:xfrm>
                <a:custGeom>
                  <a:avLst/>
                  <a:gdLst/>
                  <a:ahLst/>
                  <a:cxnLst>
                    <a:cxn ang="0">
                      <a:pos x="607" y="108"/>
                    </a:cxn>
                    <a:cxn ang="0">
                      <a:pos x="601" y="111"/>
                    </a:cxn>
                    <a:cxn ang="0">
                      <a:pos x="589" y="96"/>
                    </a:cxn>
                    <a:cxn ang="0">
                      <a:pos x="531" y="91"/>
                    </a:cxn>
                    <a:cxn ang="0">
                      <a:pos x="489" y="108"/>
                    </a:cxn>
                    <a:cxn ang="0">
                      <a:pos x="439" y="181"/>
                    </a:cxn>
                    <a:cxn ang="0">
                      <a:pos x="430" y="223"/>
                    </a:cxn>
                    <a:cxn ang="0">
                      <a:pos x="417" y="231"/>
                    </a:cxn>
                    <a:cxn ang="0">
                      <a:pos x="365" y="209"/>
                    </a:cxn>
                    <a:cxn ang="0">
                      <a:pos x="301" y="221"/>
                    </a:cxn>
                    <a:cxn ang="0">
                      <a:pos x="201" y="307"/>
                    </a:cxn>
                    <a:cxn ang="0">
                      <a:pos x="178" y="350"/>
                    </a:cxn>
                    <a:cxn ang="0">
                      <a:pos x="182" y="383"/>
                    </a:cxn>
                    <a:cxn ang="0">
                      <a:pos x="170" y="391"/>
                    </a:cxn>
                    <a:cxn ang="0">
                      <a:pos x="106" y="386"/>
                    </a:cxn>
                    <a:cxn ang="0">
                      <a:pos x="43" y="415"/>
                    </a:cxn>
                    <a:cxn ang="0">
                      <a:pos x="3" y="498"/>
                    </a:cxn>
                    <a:cxn ang="0">
                      <a:pos x="14" y="577"/>
                    </a:cxn>
                    <a:cxn ang="0">
                      <a:pos x="97" y="646"/>
                    </a:cxn>
                    <a:cxn ang="0">
                      <a:pos x="1158" y="936"/>
                    </a:cxn>
                    <a:cxn ang="0">
                      <a:pos x="1303" y="913"/>
                    </a:cxn>
                    <a:cxn ang="0">
                      <a:pos x="1338" y="883"/>
                    </a:cxn>
                    <a:cxn ang="0">
                      <a:pos x="1354" y="800"/>
                    </a:cxn>
                    <a:cxn ang="0">
                      <a:pos x="1340" y="769"/>
                    </a:cxn>
                    <a:cxn ang="0">
                      <a:pos x="1338" y="756"/>
                    </a:cxn>
                    <a:cxn ang="0">
                      <a:pos x="1380" y="771"/>
                    </a:cxn>
                    <a:cxn ang="0">
                      <a:pos x="1453" y="775"/>
                    </a:cxn>
                    <a:cxn ang="0">
                      <a:pos x="1504" y="746"/>
                    </a:cxn>
                    <a:cxn ang="0">
                      <a:pos x="1533" y="702"/>
                    </a:cxn>
                    <a:cxn ang="0">
                      <a:pos x="1514" y="606"/>
                    </a:cxn>
                    <a:cxn ang="0">
                      <a:pos x="1517" y="595"/>
                    </a:cxn>
                    <a:cxn ang="0">
                      <a:pos x="1550" y="611"/>
                    </a:cxn>
                    <a:cxn ang="0">
                      <a:pos x="1670" y="619"/>
                    </a:cxn>
                    <a:cxn ang="0">
                      <a:pos x="1707" y="599"/>
                    </a:cxn>
                    <a:cxn ang="0">
                      <a:pos x="1749" y="503"/>
                    </a:cxn>
                    <a:cxn ang="0">
                      <a:pos x="1741" y="440"/>
                    </a:cxn>
                    <a:cxn ang="0">
                      <a:pos x="1745" y="432"/>
                    </a:cxn>
                    <a:cxn ang="0">
                      <a:pos x="1820" y="456"/>
                    </a:cxn>
                    <a:cxn ang="0">
                      <a:pos x="1920" y="439"/>
                    </a:cxn>
                    <a:cxn ang="0">
                      <a:pos x="1944" y="417"/>
                    </a:cxn>
                    <a:cxn ang="0">
                      <a:pos x="1961" y="354"/>
                    </a:cxn>
                    <a:cxn ang="0">
                      <a:pos x="1952" y="300"/>
                    </a:cxn>
                    <a:cxn ang="0">
                      <a:pos x="1909" y="262"/>
                    </a:cxn>
                    <a:cxn ang="0">
                      <a:pos x="801" y="5"/>
                    </a:cxn>
                    <a:cxn ang="0">
                      <a:pos x="648" y="12"/>
                    </a:cxn>
                    <a:cxn ang="0">
                      <a:pos x="619" y="36"/>
                    </a:cxn>
                  </a:cxnLst>
                  <a:rect l="0" t="0" r="r" b="b"/>
                  <a:pathLst>
                    <a:path w="1961" h="938">
                      <a:moveTo>
                        <a:pt x="609" y="58"/>
                      </a:moveTo>
                      <a:lnTo>
                        <a:pt x="607" y="72"/>
                      </a:lnTo>
                      <a:lnTo>
                        <a:pt x="607" y="108"/>
                      </a:lnTo>
                      <a:lnTo>
                        <a:pt x="606" y="111"/>
                      </a:lnTo>
                      <a:lnTo>
                        <a:pt x="603" y="112"/>
                      </a:lnTo>
                      <a:lnTo>
                        <a:pt x="601" y="111"/>
                      </a:lnTo>
                      <a:lnTo>
                        <a:pt x="599" y="108"/>
                      </a:lnTo>
                      <a:lnTo>
                        <a:pt x="596" y="105"/>
                      </a:lnTo>
                      <a:lnTo>
                        <a:pt x="589" y="96"/>
                      </a:lnTo>
                      <a:lnTo>
                        <a:pt x="579" y="91"/>
                      </a:lnTo>
                      <a:lnTo>
                        <a:pt x="573" y="90"/>
                      </a:lnTo>
                      <a:lnTo>
                        <a:pt x="531" y="91"/>
                      </a:lnTo>
                      <a:lnTo>
                        <a:pt x="516" y="95"/>
                      </a:lnTo>
                      <a:lnTo>
                        <a:pt x="502" y="100"/>
                      </a:lnTo>
                      <a:lnTo>
                        <a:pt x="489" y="108"/>
                      </a:lnTo>
                      <a:lnTo>
                        <a:pt x="466" y="128"/>
                      </a:lnTo>
                      <a:lnTo>
                        <a:pt x="457" y="140"/>
                      </a:lnTo>
                      <a:lnTo>
                        <a:pt x="439" y="181"/>
                      </a:lnTo>
                      <a:lnTo>
                        <a:pt x="437" y="188"/>
                      </a:lnTo>
                      <a:lnTo>
                        <a:pt x="432" y="217"/>
                      </a:lnTo>
                      <a:lnTo>
                        <a:pt x="430" y="223"/>
                      </a:lnTo>
                      <a:lnTo>
                        <a:pt x="427" y="228"/>
                      </a:lnTo>
                      <a:lnTo>
                        <a:pt x="422" y="231"/>
                      </a:lnTo>
                      <a:lnTo>
                        <a:pt x="417" y="231"/>
                      </a:lnTo>
                      <a:lnTo>
                        <a:pt x="401" y="225"/>
                      </a:lnTo>
                      <a:lnTo>
                        <a:pt x="373" y="212"/>
                      </a:lnTo>
                      <a:lnTo>
                        <a:pt x="365" y="209"/>
                      </a:lnTo>
                      <a:lnTo>
                        <a:pt x="356" y="207"/>
                      </a:lnTo>
                      <a:lnTo>
                        <a:pt x="338" y="209"/>
                      </a:lnTo>
                      <a:lnTo>
                        <a:pt x="301" y="221"/>
                      </a:lnTo>
                      <a:lnTo>
                        <a:pt x="283" y="231"/>
                      </a:lnTo>
                      <a:lnTo>
                        <a:pt x="265" y="244"/>
                      </a:lnTo>
                      <a:lnTo>
                        <a:pt x="201" y="307"/>
                      </a:lnTo>
                      <a:lnTo>
                        <a:pt x="191" y="321"/>
                      </a:lnTo>
                      <a:lnTo>
                        <a:pt x="179" y="344"/>
                      </a:lnTo>
                      <a:lnTo>
                        <a:pt x="178" y="350"/>
                      </a:lnTo>
                      <a:lnTo>
                        <a:pt x="178" y="357"/>
                      </a:lnTo>
                      <a:lnTo>
                        <a:pt x="182" y="377"/>
                      </a:lnTo>
                      <a:lnTo>
                        <a:pt x="182" y="383"/>
                      </a:lnTo>
                      <a:lnTo>
                        <a:pt x="179" y="387"/>
                      </a:lnTo>
                      <a:lnTo>
                        <a:pt x="176" y="390"/>
                      </a:lnTo>
                      <a:lnTo>
                        <a:pt x="170" y="391"/>
                      </a:lnTo>
                      <a:lnTo>
                        <a:pt x="162" y="391"/>
                      </a:lnTo>
                      <a:lnTo>
                        <a:pt x="117" y="386"/>
                      </a:lnTo>
                      <a:lnTo>
                        <a:pt x="106" y="386"/>
                      </a:lnTo>
                      <a:lnTo>
                        <a:pt x="96" y="387"/>
                      </a:lnTo>
                      <a:lnTo>
                        <a:pt x="60" y="402"/>
                      </a:lnTo>
                      <a:lnTo>
                        <a:pt x="43" y="415"/>
                      </a:lnTo>
                      <a:lnTo>
                        <a:pt x="29" y="430"/>
                      </a:lnTo>
                      <a:lnTo>
                        <a:pt x="19" y="450"/>
                      </a:lnTo>
                      <a:lnTo>
                        <a:pt x="3" y="498"/>
                      </a:lnTo>
                      <a:lnTo>
                        <a:pt x="0" y="520"/>
                      </a:lnTo>
                      <a:lnTo>
                        <a:pt x="1" y="540"/>
                      </a:lnTo>
                      <a:lnTo>
                        <a:pt x="14" y="577"/>
                      </a:lnTo>
                      <a:lnTo>
                        <a:pt x="33" y="606"/>
                      </a:lnTo>
                      <a:lnTo>
                        <a:pt x="45" y="617"/>
                      </a:lnTo>
                      <a:lnTo>
                        <a:pt x="97" y="646"/>
                      </a:lnTo>
                      <a:lnTo>
                        <a:pt x="472" y="772"/>
                      </a:lnTo>
                      <a:lnTo>
                        <a:pt x="1098" y="926"/>
                      </a:lnTo>
                      <a:lnTo>
                        <a:pt x="1158" y="936"/>
                      </a:lnTo>
                      <a:lnTo>
                        <a:pt x="1216" y="938"/>
                      </a:lnTo>
                      <a:lnTo>
                        <a:pt x="1267" y="928"/>
                      </a:lnTo>
                      <a:lnTo>
                        <a:pt x="1303" y="913"/>
                      </a:lnTo>
                      <a:lnTo>
                        <a:pt x="1324" y="900"/>
                      </a:lnTo>
                      <a:lnTo>
                        <a:pt x="1331" y="892"/>
                      </a:lnTo>
                      <a:lnTo>
                        <a:pt x="1338" y="883"/>
                      </a:lnTo>
                      <a:lnTo>
                        <a:pt x="1350" y="851"/>
                      </a:lnTo>
                      <a:lnTo>
                        <a:pt x="1355" y="818"/>
                      </a:lnTo>
                      <a:lnTo>
                        <a:pt x="1354" y="800"/>
                      </a:lnTo>
                      <a:lnTo>
                        <a:pt x="1351" y="792"/>
                      </a:lnTo>
                      <a:lnTo>
                        <a:pt x="1345" y="775"/>
                      </a:lnTo>
                      <a:lnTo>
                        <a:pt x="1340" y="769"/>
                      </a:lnTo>
                      <a:lnTo>
                        <a:pt x="1338" y="763"/>
                      </a:lnTo>
                      <a:lnTo>
                        <a:pt x="1337" y="759"/>
                      </a:lnTo>
                      <a:lnTo>
                        <a:pt x="1338" y="756"/>
                      </a:lnTo>
                      <a:lnTo>
                        <a:pt x="1341" y="754"/>
                      </a:lnTo>
                      <a:lnTo>
                        <a:pt x="1347" y="756"/>
                      </a:lnTo>
                      <a:lnTo>
                        <a:pt x="1380" y="771"/>
                      </a:lnTo>
                      <a:lnTo>
                        <a:pt x="1398" y="775"/>
                      </a:lnTo>
                      <a:lnTo>
                        <a:pt x="1434" y="777"/>
                      </a:lnTo>
                      <a:lnTo>
                        <a:pt x="1453" y="775"/>
                      </a:lnTo>
                      <a:lnTo>
                        <a:pt x="1471" y="769"/>
                      </a:lnTo>
                      <a:lnTo>
                        <a:pt x="1480" y="765"/>
                      </a:lnTo>
                      <a:lnTo>
                        <a:pt x="1504" y="746"/>
                      </a:lnTo>
                      <a:lnTo>
                        <a:pt x="1524" y="723"/>
                      </a:lnTo>
                      <a:lnTo>
                        <a:pt x="1531" y="709"/>
                      </a:lnTo>
                      <a:lnTo>
                        <a:pt x="1533" y="702"/>
                      </a:lnTo>
                      <a:lnTo>
                        <a:pt x="1534" y="686"/>
                      </a:lnTo>
                      <a:lnTo>
                        <a:pt x="1530" y="648"/>
                      </a:lnTo>
                      <a:lnTo>
                        <a:pt x="1514" y="606"/>
                      </a:lnTo>
                      <a:lnTo>
                        <a:pt x="1513" y="601"/>
                      </a:lnTo>
                      <a:lnTo>
                        <a:pt x="1514" y="596"/>
                      </a:lnTo>
                      <a:lnTo>
                        <a:pt x="1517" y="595"/>
                      </a:lnTo>
                      <a:lnTo>
                        <a:pt x="1520" y="595"/>
                      </a:lnTo>
                      <a:lnTo>
                        <a:pt x="1530" y="599"/>
                      </a:lnTo>
                      <a:lnTo>
                        <a:pt x="1550" y="611"/>
                      </a:lnTo>
                      <a:lnTo>
                        <a:pt x="1565" y="615"/>
                      </a:lnTo>
                      <a:lnTo>
                        <a:pt x="1615" y="623"/>
                      </a:lnTo>
                      <a:lnTo>
                        <a:pt x="1670" y="619"/>
                      </a:lnTo>
                      <a:lnTo>
                        <a:pt x="1686" y="615"/>
                      </a:lnTo>
                      <a:lnTo>
                        <a:pt x="1701" y="606"/>
                      </a:lnTo>
                      <a:lnTo>
                        <a:pt x="1707" y="599"/>
                      </a:lnTo>
                      <a:lnTo>
                        <a:pt x="1720" y="583"/>
                      </a:lnTo>
                      <a:lnTo>
                        <a:pt x="1734" y="552"/>
                      </a:lnTo>
                      <a:lnTo>
                        <a:pt x="1749" y="503"/>
                      </a:lnTo>
                      <a:lnTo>
                        <a:pt x="1751" y="490"/>
                      </a:lnTo>
                      <a:lnTo>
                        <a:pt x="1751" y="470"/>
                      </a:lnTo>
                      <a:lnTo>
                        <a:pt x="1741" y="440"/>
                      </a:lnTo>
                      <a:lnTo>
                        <a:pt x="1741" y="433"/>
                      </a:lnTo>
                      <a:lnTo>
                        <a:pt x="1742" y="432"/>
                      </a:lnTo>
                      <a:lnTo>
                        <a:pt x="1745" y="432"/>
                      </a:lnTo>
                      <a:lnTo>
                        <a:pt x="1760" y="440"/>
                      </a:lnTo>
                      <a:lnTo>
                        <a:pt x="1771" y="443"/>
                      </a:lnTo>
                      <a:lnTo>
                        <a:pt x="1820" y="456"/>
                      </a:lnTo>
                      <a:lnTo>
                        <a:pt x="1855" y="456"/>
                      </a:lnTo>
                      <a:lnTo>
                        <a:pt x="1901" y="446"/>
                      </a:lnTo>
                      <a:lnTo>
                        <a:pt x="1920" y="439"/>
                      </a:lnTo>
                      <a:lnTo>
                        <a:pt x="1930" y="433"/>
                      </a:lnTo>
                      <a:lnTo>
                        <a:pt x="1937" y="425"/>
                      </a:lnTo>
                      <a:lnTo>
                        <a:pt x="1944" y="417"/>
                      </a:lnTo>
                      <a:lnTo>
                        <a:pt x="1947" y="411"/>
                      </a:lnTo>
                      <a:lnTo>
                        <a:pt x="1956" y="387"/>
                      </a:lnTo>
                      <a:lnTo>
                        <a:pt x="1961" y="354"/>
                      </a:lnTo>
                      <a:lnTo>
                        <a:pt x="1959" y="323"/>
                      </a:lnTo>
                      <a:lnTo>
                        <a:pt x="1955" y="307"/>
                      </a:lnTo>
                      <a:lnTo>
                        <a:pt x="1952" y="300"/>
                      </a:lnTo>
                      <a:lnTo>
                        <a:pt x="1947" y="294"/>
                      </a:lnTo>
                      <a:lnTo>
                        <a:pt x="1926" y="272"/>
                      </a:lnTo>
                      <a:lnTo>
                        <a:pt x="1909" y="262"/>
                      </a:lnTo>
                      <a:lnTo>
                        <a:pt x="1863" y="245"/>
                      </a:lnTo>
                      <a:lnTo>
                        <a:pt x="1300" y="111"/>
                      </a:lnTo>
                      <a:lnTo>
                        <a:pt x="801" y="5"/>
                      </a:lnTo>
                      <a:lnTo>
                        <a:pt x="763" y="0"/>
                      </a:lnTo>
                      <a:lnTo>
                        <a:pt x="713" y="2"/>
                      </a:lnTo>
                      <a:lnTo>
                        <a:pt x="648" y="12"/>
                      </a:lnTo>
                      <a:lnTo>
                        <a:pt x="635" y="18"/>
                      </a:lnTo>
                      <a:lnTo>
                        <a:pt x="627" y="26"/>
                      </a:lnTo>
                      <a:lnTo>
                        <a:pt x="619" y="36"/>
                      </a:lnTo>
                      <a:lnTo>
                        <a:pt x="609" y="58"/>
                      </a:lnTo>
                      <a:close/>
                    </a:path>
                  </a:pathLst>
                </a:custGeom>
                <a:solidFill>
                  <a:srgbClr val="785B4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8"/>
                <p:cNvSpPr>
                  <a:spLocks/>
                </p:cNvSpPr>
                <p:nvPr/>
              </p:nvSpPr>
              <p:spPr bwMode="auto">
                <a:xfrm>
                  <a:off x="3161159" y="3953930"/>
                  <a:ext cx="162345" cy="162345"/>
                </a:xfrm>
                <a:custGeom>
                  <a:avLst/>
                  <a:gdLst/>
                  <a:ahLst/>
                  <a:cxnLst>
                    <a:cxn ang="0">
                      <a:pos x="44" y="8"/>
                    </a:cxn>
                    <a:cxn ang="0">
                      <a:pos x="31" y="17"/>
                    </a:cxn>
                    <a:cxn ang="0">
                      <a:pos x="20" y="30"/>
                    </a:cxn>
                    <a:cxn ang="0">
                      <a:pos x="4" y="61"/>
                    </a:cxn>
                    <a:cxn ang="0">
                      <a:pos x="2" y="69"/>
                    </a:cxn>
                    <a:cxn ang="0">
                      <a:pos x="0" y="97"/>
                    </a:cxn>
                    <a:cxn ang="0">
                      <a:pos x="2" y="114"/>
                    </a:cxn>
                    <a:cxn ang="0">
                      <a:pos x="4" y="121"/>
                    </a:cxn>
                    <a:cxn ang="0">
                      <a:pos x="8" y="128"/>
                    </a:cxn>
                    <a:cxn ang="0">
                      <a:pos x="12" y="132"/>
                    </a:cxn>
                    <a:cxn ang="0">
                      <a:pos x="19" y="136"/>
                    </a:cxn>
                    <a:cxn ang="0">
                      <a:pos x="33" y="142"/>
                    </a:cxn>
                    <a:cxn ang="0">
                      <a:pos x="71" y="149"/>
                    </a:cxn>
                    <a:cxn ang="0">
                      <a:pos x="89" y="145"/>
                    </a:cxn>
                    <a:cxn ang="0">
                      <a:pos x="120" y="128"/>
                    </a:cxn>
                    <a:cxn ang="0">
                      <a:pos x="130" y="118"/>
                    </a:cxn>
                    <a:cxn ang="0">
                      <a:pos x="137" y="108"/>
                    </a:cxn>
                    <a:cxn ang="0">
                      <a:pos x="143" y="94"/>
                    </a:cxn>
                    <a:cxn ang="0">
                      <a:pos x="149" y="64"/>
                    </a:cxn>
                    <a:cxn ang="0">
                      <a:pos x="147" y="51"/>
                    </a:cxn>
                    <a:cxn ang="0">
                      <a:pos x="143" y="38"/>
                    </a:cxn>
                    <a:cxn ang="0">
                      <a:pos x="137" y="25"/>
                    </a:cxn>
                    <a:cxn ang="0">
                      <a:pos x="126" y="12"/>
                    </a:cxn>
                    <a:cxn ang="0">
                      <a:pos x="121" y="8"/>
                    </a:cxn>
                    <a:cxn ang="0">
                      <a:pos x="114" y="4"/>
                    </a:cxn>
                    <a:cxn ang="0">
                      <a:pos x="108" y="2"/>
                    </a:cxn>
                    <a:cxn ang="0">
                      <a:pos x="80" y="0"/>
                    </a:cxn>
                    <a:cxn ang="0">
                      <a:pos x="61" y="2"/>
                    </a:cxn>
                    <a:cxn ang="0">
                      <a:pos x="52" y="4"/>
                    </a:cxn>
                    <a:cxn ang="0">
                      <a:pos x="44" y="8"/>
                    </a:cxn>
                  </a:cxnLst>
                  <a:rect l="0" t="0" r="r" b="b"/>
                  <a:pathLst>
                    <a:path w="149" h="149">
                      <a:moveTo>
                        <a:pt x="44" y="8"/>
                      </a:moveTo>
                      <a:lnTo>
                        <a:pt x="31" y="17"/>
                      </a:lnTo>
                      <a:lnTo>
                        <a:pt x="20" y="30"/>
                      </a:lnTo>
                      <a:lnTo>
                        <a:pt x="4" y="61"/>
                      </a:lnTo>
                      <a:lnTo>
                        <a:pt x="2" y="69"/>
                      </a:lnTo>
                      <a:lnTo>
                        <a:pt x="0" y="97"/>
                      </a:lnTo>
                      <a:lnTo>
                        <a:pt x="2" y="114"/>
                      </a:lnTo>
                      <a:lnTo>
                        <a:pt x="4" y="121"/>
                      </a:lnTo>
                      <a:lnTo>
                        <a:pt x="8" y="128"/>
                      </a:lnTo>
                      <a:lnTo>
                        <a:pt x="12" y="132"/>
                      </a:lnTo>
                      <a:lnTo>
                        <a:pt x="19" y="136"/>
                      </a:lnTo>
                      <a:lnTo>
                        <a:pt x="33" y="142"/>
                      </a:lnTo>
                      <a:lnTo>
                        <a:pt x="71" y="149"/>
                      </a:lnTo>
                      <a:lnTo>
                        <a:pt x="89" y="145"/>
                      </a:lnTo>
                      <a:lnTo>
                        <a:pt x="120" y="128"/>
                      </a:lnTo>
                      <a:lnTo>
                        <a:pt x="130" y="118"/>
                      </a:lnTo>
                      <a:lnTo>
                        <a:pt x="137" y="108"/>
                      </a:lnTo>
                      <a:lnTo>
                        <a:pt x="143" y="94"/>
                      </a:lnTo>
                      <a:lnTo>
                        <a:pt x="149" y="64"/>
                      </a:lnTo>
                      <a:lnTo>
                        <a:pt x="147" y="51"/>
                      </a:lnTo>
                      <a:lnTo>
                        <a:pt x="143" y="38"/>
                      </a:lnTo>
                      <a:lnTo>
                        <a:pt x="137" y="25"/>
                      </a:lnTo>
                      <a:lnTo>
                        <a:pt x="126" y="12"/>
                      </a:lnTo>
                      <a:lnTo>
                        <a:pt x="121" y="8"/>
                      </a:lnTo>
                      <a:lnTo>
                        <a:pt x="114" y="4"/>
                      </a:lnTo>
                      <a:lnTo>
                        <a:pt x="108" y="2"/>
                      </a:lnTo>
                      <a:lnTo>
                        <a:pt x="80" y="0"/>
                      </a:lnTo>
                      <a:lnTo>
                        <a:pt x="61" y="2"/>
                      </a:lnTo>
                      <a:lnTo>
                        <a:pt x="52" y="4"/>
                      </a:lnTo>
                      <a:lnTo>
                        <a:pt x="44" y="8"/>
                      </a:lnTo>
                      <a:close/>
                    </a:path>
                  </a:pathLst>
                </a:custGeom>
                <a:solidFill>
                  <a:srgbClr val="BC9E8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Freeform 9"/>
                <p:cNvSpPr>
                  <a:spLocks/>
                </p:cNvSpPr>
                <p:nvPr/>
              </p:nvSpPr>
              <p:spPr bwMode="auto">
                <a:xfrm>
                  <a:off x="2927993" y="4099931"/>
                  <a:ext cx="172150" cy="190673"/>
                </a:xfrm>
                <a:custGeom>
                  <a:avLst/>
                  <a:gdLst/>
                  <a:ahLst/>
                  <a:cxnLst>
                    <a:cxn ang="0">
                      <a:pos x="124" y="5"/>
                    </a:cxn>
                    <a:cxn ang="0">
                      <a:pos x="113" y="1"/>
                    </a:cxn>
                    <a:cxn ang="0">
                      <a:pos x="102" y="0"/>
                    </a:cxn>
                    <a:cxn ang="0">
                      <a:pos x="95" y="1"/>
                    </a:cxn>
                    <a:cxn ang="0">
                      <a:pos x="89" y="3"/>
                    </a:cxn>
                    <a:cxn ang="0">
                      <a:pos x="58" y="19"/>
                    </a:cxn>
                    <a:cxn ang="0">
                      <a:pos x="32" y="43"/>
                    </a:cxn>
                    <a:cxn ang="0">
                      <a:pos x="20" y="60"/>
                    </a:cxn>
                    <a:cxn ang="0">
                      <a:pos x="5" y="85"/>
                    </a:cxn>
                    <a:cxn ang="0">
                      <a:pos x="0" y="101"/>
                    </a:cxn>
                    <a:cxn ang="0">
                      <a:pos x="1" y="122"/>
                    </a:cxn>
                    <a:cxn ang="0">
                      <a:pos x="5" y="146"/>
                    </a:cxn>
                    <a:cxn ang="0">
                      <a:pos x="3" y="161"/>
                    </a:cxn>
                    <a:cxn ang="0">
                      <a:pos x="3" y="165"/>
                    </a:cxn>
                    <a:cxn ang="0">
                      <a:pos x="5" y="167"/>
                    </a:cxn>
                    <a:cxn ang="0">
                      <a:pos x="9" y="170"/>
                    </a:cxn>
                    <a:cxn ang="0">
                      <a:pos x="14" y="172"/>
                    </a:cxn>
                    <a:cxn ang="0">
                      <a:pos x="41" y="175"/>
                    </a:cxn>
                    <a:cxn ang="0">
                      <a:pos x="61" y="175"/>
                    </a:cxn>
                    <a:cxn ang="0">
                      <a:pos x="79" y="173"/>
                    </a:cxn>
                    <a:cxn ang="0">
                      <a:pos x="93" y="168"/>
                    </a:cxn>
                    <a:cxn ang="0">
                      <a:pos x="107" y="161"/>
                    </a:cxn>
                    <a:cxn ang="0">
                      <a:pos x="121" y="151"/>
                    </a:cxn>
                    <a:cxn ang="0">
                      <a:pos x="132" y="140"/>
                    </a:cxn>
                    <a:cxn ang="0">
                      <a:pos x="142" y="125"/>
                    </a:cxn>
                    <a:cxn ang="0">
                      <a:pos x="155" y="90"/>
                    </a:cxn>
                    <a:cxn ang="0">
                      <a:pos x="158" y="73"/>
                    </a:cxn>
                    <a:cxn ang="0">
                      <a:pos x="158" y="58"/>
                    </a:cxn>
                    <a:cxn ang="0">
                      <a:pos x="154" y="43"/>
                    </a:cxn>
                    <a:cxn ang="0">
                      <a:pos x="142" y="20"/>
                    </a:cxn>
                    <a:cxn ang="0">
                      <a:pos x="134" y="11"/>
                    </a:cxn>
                    <a:cxn ang="0">
                      <a:pos x="124" y="5"/>
                    </a:cxn>
                  </a:cxnLst>
                  <a:rect l="0" t="0" r="r" b="b"/>
                  <a:pathLst>
                    <a:path w="158" h="175">
                      <a:moveTo>
                        <a:pt x="124" y="5"/>
                      </a:moveTo>
                      <a:lnTo>
                        <a:pt x="113" y="1"/>
                      </a:lnTo>
                      <a:lnTo>
                        <a:pt x="102" y="0"/>
                      </a:lnTo>
                      <a:lnTo>
                        <a:pt x="95" y="1"/>
                      </a:lnTo>
                      <a:lnTo>
                        <a:pt x="89" y="3"/>
                      </a:lnTo>
                      <a:lnTo>
                        <a:pt x="58" y="19"/>
                      </a:lnTo>
                      <a:lnTo>
                        <a:pt x="32" y="43"/>
                      </a:lnTo>
                      <a:lnTo>
                        <a:pt x="20" y="60"/>
                      </a:lnTo>
                      <a:lnTo>
                        <a:pt x="5" y="85"/>
                      </a:lnTo>
                      <a:lnTo>
                        <a:pt x="0" y="101"/>
                      </a:lnTo>
                      <a:lnTo>
                        <a:pt x="1" y="122"/>
                      </a:lnTo>
                      <a:lnTo>
                        <a:pt x="5" y="146"/>
                      </a:lnTo>
                      <a:lnTo>
                        <a:pt x="3" y="161"/>
                      </a:lnTo>
                      <a:lnTo>
                        <a:pt x="3" y="165"/>
                      </a:lnTo>
                      <a:lnTo>
                        <a:pt x="5" y="167"/>
                      </a:lnTo>
                      <a:lnTo>
                        <a:pt x="9" y="170"/>
                      </a:lnTo>
                      <a:lnTo>
                        <a:pt x="14" y="172"/>
                      </a:lnTo>
                      <a:lnTo>
                        <a:pt x="41" y="175"/>
                      </a:lnTo>
                      <a:lnTo>
                        <a:pt x="61" y="175"/>
                      </a:lnTo>
                      <a:lnTo>
                        <a:pt x="79" y="173"/>
                      </a:lnTo>
                      <a:lnTo>
                        <a:pt x="93" y="168"/>
                      </a:lnTo>
                      <a:lnTo>
                        <a:pt x="107" y="161"/>
                      </a:lnTo>
                      <a:lnTo>
                        <a:pt x="121" y="151"/>
                      </a:lnTo>
                      <a:lnTo>
                        <a:pt x="132" y="140"/>
                      </a:lnTo>
                      <a:lnTo>
                        <a:pt x="142" y="125"/>
                      </a:lnTo>
                      <a:lnTo>
                        <a:pt x="155" y="90"/>
                      </a:lnTo>
                      <a:lnTo>
                        <a:pt x="158" y="73"/>
                      </a:lnTo>
                      <a:lnTo>
                        <a:pt x="158" y="58"/>
                      </a:lnTo>
                      <a:lnTo>
                        <a:pt x="154" y="43"/>
                      </a:lnTo>
                      <a:lnTo>
                        <a:pt x="142" y="20"/>
                      </a:lnTo>
                      <a:lnTo>
                        <a:pt x="134" y="11"/>
                      </a:lnTo>
                      <a:lnTo>
                        <a:pt x="124" y="5"/>
                      </a:lnTo>
                      <a:close/>
                    </a:path>
                  </a:pathLst>
                </a:custGeom>
                <a:solidFill>
                  <a:srgbClr val="BC9E8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10"/>
                <p:cNvSpPr>
                  <a:spLocks/>
                </p:cNvSpPr>
                <p:nvPr/>
              </p:nvSpPr>
              <p:spPr bwMode="auto">
                <a:xfrm>
                  <a:off x="2686111" y="4294963"/>
                  <a:ext cx="178688" cy="177599"/>
                </a:xfrm>
                <a:custGeom>
                  <a:avLst/>
                  <a:gdLst/>
                  <a:ahLst/>
                  <a:cxnLst>
                    <a:cxn ang="0">
                      <a:pos x="102" y="3"/>
                    </a:cxn>
                    <a:cxn ang="0">
                      <a:pos x="87" y="7"/>
                    </a:cxn>
                    <a:cxn ang="0">
                      <a:pos x="58" y="20"/>
                    </a:cxn>
                    <a:cxn ang="0">
                      <a:pos x="31" y="39"/>
                    </a:cxn>
                    <a:cxn ang="0">
                      <a:pos x="20" y="51"/>
                    </a:cxn>
                    <a:cxn ang="0">
                      <a:pos x="11" y="64"/>
                    </a:cxn>
                    <a:cxn ang="0">
                      <a:pos x="1" y="93"/>
                    </a:cxn>
                    <a:cxn ang="0">
                      <a:pos x="0" y="101"/>
                    </a:cxn>
                    <a:cxn ang="0">
                      <a:pos x="0" y="109"/>
                    </a:cxn>
                    <a:cxn ang="0">
                      <a:pos x="4" y="124"/>
                    </a:cxn>
                    <a:cxn ang="0">
                      <a:pos x="14" y="137"/>
                    </a:cxn>
                    <a:cxn ang="0">
                      <a:pos x="40" y="155"/>
                    </a:cxn>
                    <a:cxn ang="0">
                      <a:pos x="49" y="160"/>
                    </a:cxn>
                    <a:cxn ang="0">
                      <a:pos x="67" y="163"/>
                    </a:cxn>
                    <a:cxn ang="0">
                      <a:pos x="85" y="160"/>
                    </a:cxn>
                    <a:cxn ang="0">
                      <a:pos x="104" y="152"/>
                    </a:cxn>
                    <a:cxn ang="0">
                      <a:pos x="128" y="136"/>
                    </a:cxn>
                    <a:cxn ang="0">
                      <a:pos x="134" y="130"/>
                    </a:cxn>
                    <a:cxn ang="0">
                      <a:pos x="154" y="106"/>
                    </a:cxn>
                    <a:cxn ang="0">
                      <a:pos x="161" y="91"/>
                    </a:cxn>
                    <a:cxn ang="0">
                      <a:pos x="164" y="77"/>
                    </a:cxn>
                    <a:cxn ang="0">
                      <a:pos x="164" y="69"/>
                    </a:cxn>
                    <a:cxn ang="0">
                      <a:pos x="163" y="62"/>
                    </a:cxn>
                    <a:cxn ang="0">
                      <a:pos x="151" y="27"/>
                    </a:cxn>
                    <a:cxn ang="0">
                      <a:pos x="147" y="19"/>
                    </a:cxn>
                    <a:cxn ang="0">
                      <a:pos x="144" y="14"/>
                    </a:cxn>
                    <a:cxn ang="0">
                      <a:pos x="138" y="6"/>
                    </a:cxn>
                    <a:cxn ang="0">
                      <a:pos x="131" y="2"/>
                    </a:cxn>
                    <a:cxn ang="0">
                      <a:pos x="124" y="0"/>
                    </a:cxn>
                    <a:cxn ang="0">
                      <a:pos x="114" y="0"/>
                    </a:cxn>
                    <a:cxn ang="0">
                      <a:pos x="102" y="3"/>
                    </a:cxn>
                  </a:cxnLst>
                  <a:rect l="0" t="0" r="r" b="b"/>
                  <a:pathLst>
                    <a:path w="164" h="163">
                      <a:moveTo>
                        <a:pt x="102" y="3"/>
                      </a:moveTo>
                      <a:lnTo>
                        <a:pt x="87" y="7"/>
                      </a:lnTo>
                      <a:lnTo>
                        <a:pt x="58" y="20"/>
                      </a:lnTo>
                      <a:lnTo>
                        <a:pt x="31" y="39"/>
                      </a:lnTo>
                      <a:lnTo>
                        <a:pt x="20" y="51"/>
                      </a:lnTo>
                      <a:lnTo>
                        <a:pt x="11" y="64"/>
                      </a:lnTo>
                      <a:lnTo>
                        <a:pt x="1" y="93"/>
                      </a:lnTo>
                      <a:lnTo>
                        <a:pt x="0" y="101"/>
                      </a:lnTo>
                      <a:lnTo>
                        <a:pt x="0" y="109"/>
                      </a:lnTo>
                      <a:lnTo>
                        <a:pt x="4" y="124"/>
                      </a:lnTo>
                      <a:lnTo>
                        <a:pt x="14" y="137"/>
                      </a:lnTo>
                      <a:lnTo>
                        <a:pt x="40" y="155"/>
                      </a:lnTo>
                      <a:lnTo>
                        <a:pt x="49" y="160"/>
                      </a:lnTo>
                      <a:lnTo>
                        <a:pt x="67" y="163"/>
                      </a:lnTo>
                      <a:lnTo>
                        <a:pt x="85" y="160"/>
                      </a:lnTo>
                      <a:lnTo>
                        <a:pt x="104" y="152"/>
                      </a:lnTo>
                      <a:lnTo>
                        <a:pt x="128" y="136"/>
                      </a:lnTo>
                      <a:lnTo>
                        <a:pt x="134" y="130"/>
                      </a:lnTo>
                      <a:lnTo>
                        <a:pt x="154" y="106"/>
                      </a:lnTo>
                      <a:lnTo>
                        <a:pt x="161" y="91"/>
                      </a:lnTo>
                      <a:lnTo>
                        <a:pt x="164" y="77"/>
                      </a:lnTo>
                      <a:lnTo>
                        <a:pt x="164" y="69"/>
                      </a:lnTo>
                      <a:lnTo>
                        <a:pt x="163" y="62"/>
                      </a:lnTo>
                      <a:lnTo>
                        <a:pt x="151" y="27"/>
                      </a:lnTo>
                      <a:lnTo>
                        <a:pt x="147" y="19"/>
                      </a:lnTo>
                      <a:lnTo>
                        <a:pt x="144" y="14"/>
                      </a:lnTo>
                      <a:lnTo>
                        <a:pt x="138" y="6"/>
                      </a:lnTo>
                      <a:lnTo>
                        <a:pt x="131" y="2"/>
                      </a:lnTo>
                      <a:lnTo>
                        <a:pt x="124" y="0"/>
                      </a:lnTo>
                      <a:lnTo>
                        <a:pt x="114" y="0"/>
                      </a:lnTo>
                      <a:lnTo>
                        <a:pt x="102" y="3"/>
                      </a:lnTo>
                      <a:close/>
                    </a:path>
                  </a:pathLst>
                </a:custGeom>
                <a:solidFill>
                  <a:srgbClr val="BC9E8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Freeform 11"/>
                <p:cNvSpPr>
                  <a:spLocks/>
                </p:cNvSpPr>
                <p:nvPr/>
              </p:nvSpPr>
              <p:spPr bwMode="auto">
                <a:xfrm>
                  <a:off x="2458393" y="4463844"/>
                  <a:ext cx="219002" cy="175419"/>
                </a:xfrm>
                <a:custGeom>
                  <a:avLst/>
                  <a:gdLst/>
                  <a:ahLst/>
                  <a:cxnLst>
                    <a:cxn ang="0">
                      <a:pos x="201" y="54"/>
                    </a:cxn>
                    <a:cxn ang="0">
                      <a:pos x="199" y="38"/>
                    </a:cxn>
                    <a:cxn ang="0">
                      <a:pos x="196" y="31"/>
                    </a:cxn>
                    <a:cxn ang="0">
                      <a:pos x="182" y="13"/>
                    </a:cxn>
                    <a:cxn ang="0">
                      <a:pos x="177" y="8"/>
                    </a:cxn>
                    <a:cxn ang="0">
                      <a:pos x="171" y="5"/>
                    </a:cxn>
                    <a:cxn ang="0">
                      <a:pos x="163" y="3"/>
                    </a:cxn>
                    <a:cxn ang="0">
                      <a:pos x="131" y="0"/>
                    </a:cxn>
                    <a:cxn ang="0">
                      <a:pos x="96" y="5"/>
                    </a:cxn>
                    <a:cxn ang="0">
                      <a:pos x="57" y="18"/>
                    </a:cxn>
                    <a:cxn ang="0">
                      <a:pos x="48" y="23"/>
                    </a:cxn>
                    <a:cxn ang="0">
                      <a:pos x="34" y="34"/>
                    </a:cxn>
                    <a:cxn ang="0">
                      <a:pos x="14" y="58"/>
                    </a:cxn>
                    <a:cxn ang="0">
                      <a:pos x="5" y="75"/>
                    </a:cxn>
                    <a:cxn ang="0">
                      <a:pos x="1" y="83"/>
                    </a:cxn>
                    <a:cxn ang="0">
                      <a:pos x="0" y="91"/>
                    </a:cxn>
                    <a:cxn ang="0">
                      <a:pos x="1" y="107"/>
                    </a:cxn>
                    <a:cxn ang="0">
                      <a:pos x="9" y="123"/>
                    </a:cxn>
                    <a:cxn ang="0">
                      <a:pos x="24" y="143"/>
                    </a:cxn>
                    <a:cxn ang="0">
                      <a:pos x="30" y="148"/>
                    </a:cxn>
                    <a:cxn ang="0">
                      <a:pos x="37" y="151"/>
                    </a:cxn>
                    <a:cxn ang="0">
                      <a:pos x="45" y="154"/>
                    </a:cxn>
                    <a:cxn ang="0">
                      <a:pos x="62" y="159"/>
                    </a:cxn>
                    <a:cxn ang="0">
                      <a:pos x="81" y="161"/>
                    </a:cxn>
                    <a:cxn ang="0">
                      <a:pos x="97" y="161"/>
                    </a:cxn>
                    <a:cxn ang="0">
                      <a:pos x="122" y="156"/>
                    </a:cxn>
                    <a:cxn ang="0">
                      <a:pos x="134" y="149"/>
                    </a:cxn>
                    <a:cxn ang="0">
                      <a:pos x="155" y="131"/>
                    </a:cxn>
                    <a:cxn ang="0">
                      <a:pos x="179" y="101"/>
                    </a:cxn>
                    <a:cxn ang="0">
                      <a:pos x="192" y="80"/>
                    </a:cxn>
                    <a:cxn ang="0">
                      <a:pos x="200" y="62"/>
                    </a:cxn>
                    <a:cxn ang="0">
                      <a:pos x="201" y="54"/>
                    </a:cxn>
                  </a:cxnLst>
                  <a:rect l="0" t="0" r="r" b="b"/>
                  <a:pathLst>
                    <a:path w="201" h="161">
                      <a:moveTo>
                        <a:pt x="201" y="54"/>
                      </a:moveTo>
                      <a:lnTo>
                        <a:pt x="199" y="38"/>
                      </a:lnTo>
                      <a:lnTo>
                        <a:pt x="196" y="31"/>
                      </a:lnTo>
                      <a:lnTo>
                        <a:pt x="182" y="13"/>
                      </a:lnTo>
                      <a:lnTo>
                        <a:pt x="177" y="8"/>
                      </a:lnTo>
                      <a:lnTo>
                        <a:pt x="171" y="5"/>
                      </a:lnTo>
                      <a:lnTo>
                        <a:pt x="163" y="3"/>
                      </a:lnTo>
                      <a:lnTo>
                        <a:pt x="131" y="0"/>
                      </a:lnTo>
                      <a:lnTo>
                        <a:pt x="96" y="5"/>
                      </a:lnTo>
                      <a:lnTo>
                        <a:pt x="57" y="18"/>
                      </a:lnTo>
                      <a:lnTo>
                        <a:pt x="48" y="23"/>
                      </a:lnTo>
                      <a:lnTo>
                        <a:pt x="34" y="34"/>
                      </a:lnTo>
                      <a:lnTo>
                        <a:pt x="14" y="58"/>
                      </a:lnTo>
                      <a:lnTo>
                        <a:pt x="5" y="75"/>
                      </a:lnTo>
                      <a:lnTo>
                        <a:pt x="1" y="83"/>
                      </a:lnTo>
                      <a:lnTo>
                        <a:pt x="0" y="91"/>
                      </a:lnTo>
                      <a:lnTo>
                        <a:pt x="1" y="107"/>
                      </a:lnTo>
                      <a:lnTo>
                        <a:pt x="9" y="123"/>
                      </a:lnTo>
                      <a:lnTo>
                        <a:pt x="24" y="143"/>
                      </a:lnTo>
                      <a:lnTo>
                        <a:pt x="30" y="148"/>
                      </a:lnTo>
                      <a:lnTo>
                        <a:pt x="37" y="151"/>
                      </a:lnTo>
                      <a:lnTo>
                        <a:pt x="45" y="154"/>
                      </a:lnTo>
                      <a:lnTo>
                        <a:pt x="62" y="159"/>
                      </a:lnTo>
                      <a:lnTo>
                        <a:pt x="81" y="161"/>
                      </a:lnTo>
                      <a:lnTo>
                        <a:pt x="97" y="161"/>
                      </a:lnTo>
                      <a:lnTo>
                        <a:pt x="122" y="156"/>
                      </a:lnTo>
                      <a:lnTo>
                        <a:pt x="134" y="149"/>
                      </a:lnTo>
                      <a:lnTo>
                        <a:pt x="155" y="131"/>
                      </a:lnTo>
                      <a:lnTo>
                        <a:pt x="179" y="101"/>
                      </a:lnTo>
                      <a:lnTo>
                        <a:pt x="192" y="80"/>
                      </a:lnTo>
                      <a:lnTo>
                        <a:pt x="200" y="62"/>
                      </a:lnTo>
                      <a:lnTo>
                        <a:pt x="201" y="54"/>
                      </a:lnTo>
                      <a:close/>
                    </a:path>
                  </a:pathLst>
                </a:custGeom>
                <a:solidFill>
                  <a:srgbClr val="BC9E8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12"/>
                <p:cNvSpPr>
                  <a:spLocks/>
                </p:cNvSpPr>
                <p:nvPr/>
              </p:nvSpPr>
              <p:spPr bwMode="auto">
                <a:xfrm>
                  <a:off x="1250072" y="4086856"/>
                  <a:ext cx="1298755" cy="546959"/>
                </a:xfrm>
                <a:custGeom>
                  <a:avLst/>
                  <a:gdLst/>
                  <a:ahLst/>
                  <a:cxnLst>
                    <a:cxn ang="0">
                      <a:pos x="1176" y="324"/>
                    </a:cxn>
                    <a:cxn ang="0">
                      <a:pos x="1129" y="305"/>
                    </a:cxn>
                    <a:cxn ang="0">
                      <a:pos x="883" y="230"/>
                    </a:cxn>
                    <a:cxn ang="0">
                      <a:pos x="683" y="179"/>
                    </a:cxn>
                    <a:cxn ang="0">
                      <a:pos x="461" y="134"/>
                    </a:cxn>
                    <a:cxn ang="0">
                      <a:pos x="356" y="105"/>
                    </a:cxn>
                    <a:cxn ang="0">
                      <a:pos x="269" y="75"/>
                    </a:cxn>
                    <a:cxn ang="0">
                      <a:pos x="175" y="34"/>
                    </a:cxn>
                    <a:cxn ang="0">
                      <a:pos x="157" y="21"/>
                    </a:cxn>
                    <a:cxn ang="0">
                      <a:pos x="150" y="14"/>
                    </a:cxn>
                    <a:cxn ang="0">
                      <a:pos x="138" y="6"/>
                    </a:cxn>
                    <a:cxn ang="0">
                      <a:pos x="131" y="2"/>
                    </a:cxn>
                    <a:cxn ang="0">
                      <a:pos x="123" y="0"/>
                    </a:cxn>
                    <a:cxn ang="0">
                      <a:pos x="103" y="1"/>
                    </a:cxn>
                    <a:cxn ang="0">
                      <a:pos x="64" y="14"/>
                    </a:cxn>
                    <a:cxn ang="0">
                      <a:pos x="38" y="31"/>
                    </a:cxn>
                    <a:cxn ang="0">
                      <a:pos x="27" y="42"/>
                    </a:cxn>
                    <a:cxn ang="0">
                      <a:pos x="18" y="55"/>
                    </a:cxn>
                    <a:cxn ang="0">
                      <a:pos x="4" y="86"/>
                    </a:cxn>
                    <a:cxn ang="0">
                      <a:pos x="0" y="102"/>
                    </a:cxn>
                    <a:cxn ang="0">
                      <a:pos x="0" y="117"/>
                    </a:cxn>
                    <a:cxn ang="0">
                      <a:pos x="6" y="149"/>
                    </a:cxn>
                    <a:cxn ang="0">
                      <a:pos x="10" y="162"/>
                    </a:cxn>
                    <a:cxn ang="0">
                      <a:pos x="14" y="169"/>
                    </a:cxn>
                    <a:cxn ang="0">
                      <a:pos x="17" y="174"/>
                    </a:cxn>
                    <a:cxn ang="0">
                      <a:pos x="27" y="182"/>
                    </a:cxn>
                    <a:cxn ang="0">
                      <a:pos x="34" y="185"/>
                    </a:cxn>
                    <a:cxn ang="0">
                      <a:pos x="49" y="196"/>
                    </a:cxn>
                    <a:cxn ang="0">
                      <a:pos x="73" y="207"/>
                    </a:cxn>
                    <a:cxn ang="0">
                      <a:pos x="162" y="241"/>
                    </a:cxn>
                    <a:cxn ang="0">
                      <a:pos x="482" y="349"/>
                    </a:cxn>
                    <a:cxn ang="0">
                      <a:pos x="710" y="409"/>
                    </a:cxn>
                    <a:cxn ang="0">
                      <a:pos x="1049" y="488"/>
                    </a:cxn>
                    <a:cxn ang="0">
                      <a:pos x="1066" y="494"/>
                    </a:cxn>
                    <a:cxn ang="0">
                      <a:pos x="1092" y="499"/>
                    </a:cxn>
                    <a:cxn ang="0">
                      <a:pos x="1099" y="500"/>
                    </a:cxn>
                    <a:cxn ang="0">
                      <a:pos x="1105" y="500"/>
                    </a:cxn>
                    <a:cxn ang="0">
                      <a:pos x="1110" y="502"/>
                    </a:cxn>
                    <a:cxn ang="0">
                      <a:pos x="1117" y="502"/>
                    </a:cxn>
                    <a:cxn ang="0">
                      <a:pos x="1119" y="500"/>
                    </a:cxn>
                    <a:cxn ang="0">
                      <a:pos x="1117" y="499"/>
                    </a:cxn>
                    <a:cxn ang="0">
                      <a:pos x="1112" y="499"/>
                    </a:cxn>
                    <a:cxn ang="0">
                      <a:pos x="1109" y="498"/>
                    </a:cxn>
                    <a:cxn ang="0">
                      <a:pos x="1099" y="495"/>
                    </a:cxn>
                    <a:cxn ang="0">
                      <a:pos x="1092" y="487"/>
                    </a:cxn>
                    <a:cxn ang="0">
                      <a:pos x="1088" y="474"/>
                    </a:cxn>
                    <a:cxn ang="0">
                      <a:pos x="1083" y="437"/>
                    </a:cxn>
                    <a:cxn ang="0">
                      <a:pos x="1083" y="421"/>
                    </a:cxn>
                    <a:cxn ang="0">
                      <a:pos x="1086" y="406"/>
                    </a:cxn>
                    <a:cxn ang="0">
                      <a:pos x="1092" y="391"/>
                    </a:cxn>
                    <a:cxn ang="0">
                      <a:pos x="1099" y="377"/>
                    </a:cxn>
                    <a:cxn ang="0">
                      <a:pos x="1109" y="364"/>
                    </a:cxn>
                    <a:cxn ang="0">
                      <a:pos x="1114" y="361"/>
                    </a:cxn>
                    <a:cxn ang="0">
                      <a:pos x="1119" y="359"/>
                    </a:cxn>
                    <a:cxn ang="0">
                      <a:pos x="1133" y="354"/>
                    </a:cxn>
                    <a:cxn ang="0">
                      <a:pos x="1177" y="346"/>
                    </a:cxn>
                    <a:cxn ang="0">
                      <a:pos x="1184" y="344"/>
                    </a:cxn>
                    <a:cxn ang="0">
                      <a:pos x="1192" y="340"/>
                    </a:cxn>
                    <a:cxn ang="0">
                      <a:pos x="1192" y="336"/>
                    </a:cxn>
                    <a:cxn ang="0">
                      <a:pos x="1189" y="333"/>
                    </a:cxn>
                    <a:cxn ang="0">
                      <a:pos x="1185" y="329"/>
                    </a:cxn>
                    <a:cxn ang="0">
                      <a:pos x="1176" y="324"/>
                    </a:cxn>
                  </a:cxnLst>
                  <a:rect l="0" t="0" r="r" b="b"/>
                  <a:pathLst>
                    <a:path w="1192" h="502">
                      <a:moveTo>
                        <a:pt x="1176" y="324"/>
                      </a:moveTo>
                      <a:lnTo>
                        <a:pt x="1129" y="305"/>
                      </a:lnTo>
                      <a:lnTo>
                        <a:pt x="883" y="230"/>
                      </a:lnTo>
                      <a:lnTo>
                        <a:pt x="683" y="179"/>
                      </a:lnTo>
                      <a:lnTo>
                        <a:pt x="461" y="134"/>
                      </a:lnTo>
                      <a:lnTo>
                        <a:pt x="356" y="105"/>
                      </a:lnTo>
                      <a:lnTo>
                        <a:pt x="269" y="75"/>
                      </a:lnTo>
                      <a:lnTo>
                        <a:pt x="175" y="34"/>
                      </a:lnTo>
                      <a:lnTo>
                        <a:pt x="157" y="21"/>
                      </a:lnTo>
                      <a:lnTo>
                        <a:pt x="150" y="14"/>
                      </a:lnTo>
                      <a:lnTo>
                        <a:pt x="138" y="6"/>
                      </a:lnTo>
                      <a:lnTo>
                        <a:pt x="131" y="2"/>
                      </a:lnTo>
                      <a:lnTo>
                        <a:pt x="123" y="0"/>
                      </a:lnTo>
                      <a:lnTo>
                        <a:pt x="103" y="1"/>
                      </a:lnTo>
                      <a:lnTo>
                        <a:pt x="64" y="14"/>
                      </a:lnTo>
                      <a:lnTo>
                        <a:pt x="38" y="31"/>
                      </a:lnTo>
                      <a:lnTo>
                        <a:pt x="27" y="42"/>
                      </a:lnTo>
                      <a:lnTo>
                        <a:pt x="18" y="55"/>
                      </a:lnTo>
                      <a:lnTo>
                        <a:pt x="4" y="86"/>
                      </a:lnTo>
                      <a:lnTo>
                        <a:pt x="0" y="102"/>
                      </a:lnTo>
                      <a:lnTo>
                        <a:pt x="0" y="117"/>
                      </a:lnTo>
                      <a:lnTo>
                        <a:pt x="6" y="149"/>
                      </a:lnTo>
                      <a:lnTo>
                        <a:pt x="10" y="162"/>
                      </a:lnTo>
                      <a:lnTo>
                        <a:pt x="14" y="169"/>
                      </a:lnTo>
                      <a:lnTo>
                        <a:pt x="17" y="174"/>
                      </a:lnTo>
                      <a:lnTo>
                        <a:pt x="27" y="182"/>
                      </a:lnTo>
                      <a:lnTo>
                        <a:pt x="34" y="185"/>
                      </a:lnTo>
                      <a:lnTo>
                        <a:pt x="49" y="196"/>
                      </a:lnTo>
                      <a:lnTo>
                        <a:pt x="73" y="207"/>
                      </a:lnTo>
                      <a:lnTo>
                        <a:pt x="162" y="241"/>
                      </a:lnTo>
                      <a:lnTo>
                        <a:pt x="482" y="349"/>
                      </a:lnTo>
                      <a:lnTo>
                        <a:pt x="710" y="409"/>
                      </a:lnTo>
                      <a:lnTo>
                        <a:pt x="1049" y="488"/>
                      </a:lnTo>
                      <a:lnTo>
                        <a:pt x="1066" y="494"/>
                      </a:lnTo>
                      <a:lnTo>
                        <a:pt x="1092" y="499"/>
                      </a:lnTo>
                      <a:lnTo>
                        <a:pt x="1099" y="500"/>
                      </a:lnTo>
                      <a:lnTo>
                        <a:pt x="1105" y="500"/>
                      </a:lnTo>
                      <a:lnTo>
                        <a:pt x="1110" y="502"/>
                      </a:lnTo>
                      <a:lnTo>
                        <a:pt x="1117" y="502"/>
                      </a:lnTo>
                      <a:lnTo>
                        <a:pt x="1119" y="500"/>
                      </a:lnTo>
                      <a:lnTo>
                        <a:pt x="1117" y="499"/>
                      </a:lnTo>
                      <a:lnTo>
                        <a:pt x="1112" y="499"/>
                      </a:lnTo>
                      <a:lnTo>
                        <a:pt x="1109" y="498"/>
                      </a:lnTo>
                      <a:lnTo>
                        <a:pt x="1099" y="495"/>
                      </a:lnTo>
                      <a:lnTo>
                        <a:pt x="1092" y="487"/>
                      </a:lnTo>
                      <a:lnTo>
                        <a:pt x="1088" y="474"/>
                      </a:lnTo>
                      <a:lnTo>
                        <a:pt x="1083" y="437"/>
                      </a:lnTo>
                      <a:lnTo>
                        <a:pt x="1083" y="421"/>
                      </a:lnTo>
                      <a:lnTo>
                        <a:pt x="1086" y="406"/>
                      </a:lnTo>
                      <a:lnTo>
                        <a:pt x="1092" y="391"/>
                      </a:lnTo>
                      <a:lnTo>
                        <a:pt x="1099" y="377"/>
                      </a:lnTo>
                      <a:lnTo>
                        <a:pt x="1109" y="364"/>
                      </a:lnTo>
                      <a:lnTo>
                        <a:pt x="1114" y="361"/>
                      </a:lnTo>
                      <a:lnTo>
                        <a:pt x="1119" y="359"/>
                      </a:lnTo>
                      <a:lnTo>
                        <a:pt x="1133" y="354"/>
                      </a:lnTo>
                      <a:lnTo>
                        <a:pt x="1177" y="346"/>
                      </a:lnTo>
                      <a:lnTo>
                        <a:pt x="1184" y="344"/>
                      </a:lnTo>
                      <a:lnTo>
                        <a:pt x="1192" y="340"/>
                      </a:lnTo>
                      <a:lnTo>
                        <a:pt x="1192" y="336"/>
                      </a:lnTo>
                      <a:lnTo>
                        <a:pt x="1189" y="333"/>
                      </a:lnTo>
                      <a:lnTo>
                        <a:pt x="1185" y="329"/>
                      </a:lnTo>
                      <a:lnTo>
                        <a:pt x="1176" y="324"/>
                      </a:lnTo>
                      <a:close/>
                    </a:path>
                  </a:pathLst>
                </a:custGeom>
                <a:solidFill>
                  <a:srgbClr val="A77F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Freeform 13"/>
                <p:cNvSpPr>
                  <a:spLocks/>
                </p:cNvSpPr>
                <p:nvPr/>
              </p:nvSpPr>
              <p:spPr bwMode="auto">
                <a:xfrm>
                  <a:off x="1429849" y="3908169"/>
                  <a:ext cx="1410980" cy="521899"/>
                </a:xfrm>
                <a:custGeom>
                  <a:avLst/>
                  <a:gdLst/>
                  <a:ahLst/>
                  <a:cxnLst>
                    <a:cxn ang="0">
                      <a:pos x="1295" y="340"/>
                    </a:cxn>
                    <a:cxn ang="0">
                      <a:pos x="1295" y="334"/>
                    </a:cxn>
                    <a:cxn ang="0">
                      <a:pos x="1293" y="331"/>
                    </a:cxn>
                    <a:cxn ang="0">
                      <a:pos x="1283" y="323"/>
                    </a:cxn>
                    <a:cxn ang="0">
                      <a:pos x="1257" y="311"/>
                    </a:cxn>
                    <a:cxn ang="0">
                      <a:pos x="559" y="120"/>
                    </a:cxn>
                    <a:cxn ang="0">
                      <a:pos x="249" y="18"/>
                    </a:cxn>
                    <a:cxn ang="0">
                      <a:pos x="193" y="2"/>
                    </a:cxn>
                    <a:cxn ang="0">
                      <a:pos x="169" y="0"/>
                    </a:cxn>
                    <a:cxn ang="0">
                      <a:pos x="145" y="2"/>
                    </a:cxn>
                    <a:cxn ang="0">
                      <a:pos x="102" y="18"/>
                    </a:cxn>
                    <a:cxn ang="0">
                      <a:pos x="72" y="36"/>
                    </a:cxn>
                    <a:cxn ang="0">
                      <a:pos x="40" y="63"/>
                    </a:cxn>
                    <a:cxn ang="0">
                      <a:pos x="30" y="73"/>
                    </a:cxn>
                    <a:cxn ang="0">
                      <a:pos x="9" y="100"/>
                    </a:cxn>
                    <a:cxn ang="0">
                      <a:pos x="4" y="108"/>
                    </a:cxn>
                    <a:cxn ang="0">
                      <a:pos x="0" y="120"/>
                    </a:cxn>
                    <a:cxn ang="0">
                      <a:pos x="0" y="132"/>
                    </a:cxn>
                    <a:cxn ang="0">
                      <a:pos x="4" y="144"/>
                    </a:cxn>
                    <a:cxn ang="0">
                      <a:pos x="9" y="150"/>
                    </a:cxn>
                    <a:cxn ang="0">
                      <a:pos x="20" y="160"/>
                    </a:cxn>
                    <a:cxn ang="0">
                      <a:pos x="56" y="181"/>
                    </a:cxn>
                    <a:cxn ang="0">
                      <a:pos x="167" y="227"/>
                    </a:cxn>
                    <a:cxn ang="0">
                      <a:pos x="244" y="255"/>
                    </a:cxn>
                    <a:cxn ang="0">
                      <a:pos x="637" y="341"/>
                    </a:cxn>
                    <a:cxn ang="0">
                      <a:pos x="1040" y="460"/>
                    </a:cxn>
                    <a:cxn ang="0">
                      <a:pos x="1104" y="479"/>
                    </a:cxn>
                    <a:cxn ang="0">
                      <a:pos x="1114" y="479"/>
                    </a:cxn>
                    <a:cxn ang="0">
                      <a:pos x="1122" y="476"/>
                    </a:cxn>
                    <a:cxn ang="0">
                      <a:pos x="1125" y="472"/>
                    </a:cxn>
                    <a:cxn ang="0">
                      <a:pos x="1125" y="465"/>
                    </a:cxn>
                    <a:cxn ang="0">
                      <a:pos x="1120" y="448"/>
                    </a:cxn>
                    <a:cxn ang="0">
                      <a:pos x="1116" y="430"/>
                    </a:cxn>
                    <a:cxn ang="0">
                      <a:pos x="1117" y="422"/>
                    </a:cxn>
                    <a:cxn ang="0">
                      <a:pos x="1124" y="406"/>
                    </a:cxn>
                    <a:cxn ang="0">
                      <a:pos x="1144" y="374"/>
                    </a:cxn>
                    <a:cxn ang="0">
                      <a:pos x="1151" y="368"/>
                    </a:cxn>
                    <a:cxn ang="0">
                      <a:pos x="1157" y="362"/>
                    </a:cxn>
                    <a:cxn ang="0">
                      <a:pos x="1166" y="358"/>
                    </a:cxn>
                    <a:cxn ang="0">
                      <a:pos x="1220" y="344"/>
                    </a:cxn>
                    <a:cxn ang="0">
                      <a:pos x="1257" y="341"/>
                    </a:cxn>
                    <a:cxn ang="0">
                      <a:pos x="1281" y="343"/>
                    </a:cxn>
                    <a:cxn ang="0">
                      <a:pos x="1292" y="343"/>
                    </a:cxn>
                    <a:cxn ang="0">
                      <a:pos x="1294" y="342"/>
                    </a:cxn>
                    <a:cxn ang="0">
                      <a:pos x="1295" y="340"/>
                    </a:cxn>
                  </a:cxnLst>
                  <a:rect l="0" t="0" r="r" b="b"/>
                  <a:pathLst>
                    <a:path w="1295" h="479">
                      <a:moveTo>
                        <a:pt x="1295" y="340"/>
                      </a:moveTo>
                      <a:lnTo>
                        <a:pt x="1295" y="334"/>
                      </a:lnTo>
                      <a:lnTo>
                        <a:pt x="1293" y="331"/>
                      </a:lnTo>
                      <a:lnTo>
                        <a:pt x="1283" y="323"/>
                      </a:lnTo>
                      <a:lnTo>
                        <a:pt x="1257" y="311"/>
                      </a:lnTo>
                      <a:lnTo>
                        <a:pt x="559" y="120"/>
                      </a:lnTo>
                      <a:lnTo>
                        <a:pt x="249" y="18"/>
                      </a:lnTo>
                      <a:lnTo>
                        <a:pt x="193" y="2"/>
                      </a:lnTo>
                      <a:lnTo>
                        <a:pt x="169" y="0"/>
                      </a:lnTo>
                      <a:lnTo>
                        <a:pt x="145" y="2"/>
                      </a:lnTo>
                      <a:lnTo>
                        <a:pt x="102" y="18"/>
                      </a:lnTo>
                      <a:lnTo>
                        <a:pt x="72" y="36"/>
                      </a:lnTo>
                      <a:lnTo>
                        <a:pt x="40" y="63"/>
                      </a:lnTo>
                      <a:lnTo>
                        <a:pt x="30" y="73"/>
                      </a:lnTo>
                      <a:lnTo>
                        <a:pt x="9" y="100"/>
                      </a:lnTo>
                      <a:lnTo>
                        <a:pt x="4" y="108"/>
                      </a:lnTo>
                      <a:lnTo>
                        <a:pt x="0" y="120"/>
                      </a:lnTo>
                      <a:lnTo>
                        <a:pt x="0" y="132"/>
                      </a:lnTo>
                      <a:lnTo>
                        <a:pt x="4" y="144"/>
                      </a:lnTo>
                      <a:lnTo>
                        <a:pt x="9" y="150"/>
                      </a:lnTo>
                      <a:lnTo>
                        <a:pt x="20" y="160"/>
                      </a:lnTo>
                      <a:lnTo>
                        <a:pt x="56" y="181"/>
                      </a:lnTo>
                      <a:lnTo>
                        <a:pt x="167" y="227"/>
                      </a:lnTo>
                      <a:lnTo>
                        <a:pt x="244" y="255"/>
                      </a:lnTo>
                      <a:lnTo>
                        <a:pt x="637" y="341"/>
                      </a:lnTo>
                      <a:lnTo>
                        <a:pt x="1040" y="460"/>
                      </a:lnTo>
                      <a:lnTo>
                        <a:pt x="1104" y="479"/>
                      </a:lnTo>
                      <a:lnTo>
                        <a:pt x="1114" y="479"/>
                      </a:lnTo>
                      <a:lnTo>
                        <a:pt x="1122" y="476"/>
                      </a:lnTo>
                      <a:lnTo>
                        <a:pt x="1125" y="472"/>
                      </a:lnTo>
                      <a:lnTo>
                        <a:pt x="1125" y="465"/>
                      </a:lnTo>
                      <a:lnTo>
                        <a:pt x="1120" y="448"/>
                      </a:lnTo>
                      <a:lnTo>
                        <a:pt x="1116" y="430"/>
                      </a:lnTo>
                      <a:lnTo>
                        <a:pt x="1117" y="422"/>
                      </a:lnTo>
                      <a:lnTo>
                        <a:pt x="1124" y="406"/>
                      </a:lnTo>
                      <a:lnTo>
                        <a:pt x="1144" y="374"/>
                      </a:lnTo>
                      <a:lnTo>
                        <a:pt x="1151" y="368"/>
                      </a:lnTo>
                      <a:lnTo>
                        <a:pt x="1157" y="362"/>
                      </a:lnTo>
                      <a:lnTo>
                        <a:pt x="1166" y="358"/>
                      </a:lnTo>
                      <a:lnTo>
                        <a:pt x="1220" y="344"/>
                      </a:lnTo>
                      <a:lnTo>
                        <a:pt x="1257" y="341"/>
                      </a:lnTo>
                      <a:lnTo>
                        <a:pt x="1281" y="343"/>
                      </a:lnTo>
                      <a:lnTo>
                        <a:pt x="1292" y="343"/>
                      </a:lnTo>
                      <a:lnTo>
                        <a:pt x="1294" y="342"/>
                      </a:lnTo>
                      <a:lnTo>
                        <a:pt x="1295" y="340"/>
                      </a:lnTo>
                      <a:close/>
                    </a:path>
                  </a:pathLst>
                </a:custGeom>
                <a:solidFill>
                  <a:srgbClr val="A77F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14"/>
                <p:cNvSpPr>
                  <a:spLocks/>
                </p:cNvSpPr>
                <p:nvPr/>
              </p:nvSpPr>
              <p:spPr bwMode="auto">
                <a:xfrm>
                  <a:off x="1705508" y="3771974"/>
                  <a:ext cx="1320546" cy="491392"/>
                </a:xfrm>
                <a:custGeom>
                  <a:avLst/>
                  <a:gdLst/>
                  <a:ahLst/>
                  <a:cxnLst>
                    <a:cxn ang="0">
                      <a:pos x="1151" y="304"/>
                    </a:cxn>
                    <a:cxn ang="0">
                      <a:pos x="1170" y="298"/>
                    </a:cxn>
                    <a:cxn ang="0">
                      <a:pos x="1207" y="292"/>
                    </a:cxn>
                    <a:cxn ang="0">
                      <a:pos x="1210" y="291"/>
                    </a:cxn>
                    <a:cxn ang="0">
                      <a:pos x="1212" y="291"/>
                    </a:cxn>
                    <a:cxn ang="0">
                      <a:pos x="1212" y="289"/>
                    </a:cxn>
                    <a:cxn ang="0">
                      <a:pos x="1211" y="288"/>
                    </a:cxn>
                    <a:cxn ang="0">
                      <a:pos x="1197" y="280"/>
                    </a:cxn>
                    <a:cxn ang="0">
                      <a:pos x="987" y="219"/>
                    </a:cxn>
                    <a:cxn ang="0">
                      <a:pos x="139" y="3"/>
                    </a:cxn>
                    <a:cxn ang="0">
                      <a:pos x="115" y="0"/>
                    </a:cxn>
                    <a:cxn ang="0">
                      <a:pos x="95" y="0"/>
                    </a:cxn>
                    <a:cxn ang="0">
                      <a:pos x="75" y="5"/>
                    </a:cxn>
                    <a:cxn ang="0">
                      <a:pos x="57" y="16"/>
                    </a:cxn>
                    <a:cxn ang="0">
                      <a:pos x="47" y="24"/>
                    </a:cxn>
                    <a:cxn ang="0">
                      <a:pos x="33" y="40"/>
                    </a:cxn>
                    <a:cxn ang="0">
                      <a:pos x="6" y="81"/>
                    </a:cxn>
                    <a:cxn ang="0">
                      <a:pos x="2" y="91"/>
                    </a:cxn>
                    <a:cxn ang="0">
                      <a:pos x="0" y="100"/>
                    </a:cxn>
                    <a:cxn ang="0">
                      <a:pos x="0" y="108"/>
                    </a:cxn>
                    <a:cxn ang="0">
                      <a:pos x="2" y="117"/>
                    </a:cxn>
                    <a:cxn ang="0">
                      <a:pos x="9" y="125"/>
                    </a:cxn>
                    <a:cxn ang="0">
                      <a:pos x="19" y="132"/>
                    </a:cxn>
                    <a:cxn ang="0">
                      <a:pos x="49" y="145"/>
                    </a:cxn>
                    <a:cxn ang="0">
                      <a:pos x="627" y="299"/>
                    </a:cxn>
                    <a:cxn ang="0">
                      <a:pos x="1006" y="412"/>
                    </a:cxn>
                    <a:cxn ang="0">
                      <a:pos x="1046" y="428"/>
                    </a:cxn>
                    <a:cxn ang="0">
                      <a:pos x="1077" y="443"/>
                    </a:cxn>
                    <a:cxn ang="0">
                      <a:pos x="1084" y="447"/>
                    </a:cxn>
                    <a:cxn ang="0">
                      <a:pos x="1094" y="451"/>
                    </a:cxn>
                    <a:cxn ang="0">
                      <a:pos x="1096" y="451"/>
                    </a:cxn>
                    <a:cxn ang="0">
                      <a:pos x="1096" y="449"/>
                    </a:cxn>
                    <a:cxn ang="0">
                      <a:pos x="1095" y="446"/>
                    </a:cxn>
                    <a:cxn ang="0">
                      <a:pos x="1087" y="434"/>
                    </a:cxn>
                    <a:cxn ang="0">
                      <a:pos x="1085" y="430"/>
                    </a:cxn>
                    <a:cxn ang="0">
                      <a:pos x="1084" y="424"/>
                    </a:cxn>
                    <a:cxn ang="0">
                      <a:pos x="1086" y="396"/>
                    </a:cxn>
                    <a:cxn ang="0">
                      <a:pos x="1097" y="364"/>
                    </a:cxn>
                    <a:cxn ang="0">
                      <a:pos x="1102" y="357"/>
                    </a:cxn>
                    <a:cxn ang="0">
                      <a:pos x="1121" y="331"/>
                    </a:cxn>
                    <a:cxn ang="0">
                      <a:pos x="1143" y="310"/>
                    </a:cxn>
                    <a:cxn ang="0">
                      <a:pos x="1151" y="304"/>
                    </a:cxn>
                  </a:cxnLst>
                  <a:rect l="0" t="0" r="r" b="b"/>
                  <a:pathLst>
                    <a:path w="1212" h="451">
                      <a:moveTo>
                        <a:pt x="1151" y="304"/>
                      </a:moveTo>
                      <a:lnTo>
                        <a:pt x="1170" y="298"/>
                      </a:lnTo>
                      <a:lnTo>
                        <a:pt x="1207" y="292"/>
                      </a:lnTo>
                      <a:lnTo>
                        <a:pt x="1210" y="291"/>
                      </a:lnTo>
                      <a:lnTo>
                        <a:pt x="1212" y="291"/>
                      </a:lnTo>
                      <a:lnTo>
                        <a:pt x="1212" y="289"/>
                      </a:lnTo>
                      <a:lnTo>
                        <a:pt x="1211" y="288"/>
                      </a:lnTo>
                      <a:lnTo>
                        <a:pt x="1197" y="280"/>
                      </a:lnTo>
                      <a:lnTo>
                        <a:pt x="987" y="219"/>
                      </a:lnTo>
                      <a:lnTo>
                        <a:pt x="139" y="3"/>
                      </a:lnTo>
                      <a:lnTo>
                        <a:pt x="115" y="0"/>
                      </a:lnTo>
                      <a:lnTo>
                        <a:pt x="95" y="0"/>
                      </a:lnTo>
                      <a:lnTo>
                        <a:pt x="75" y="5"/>
                      </a:lnTo>
                      <a:lnTo>
                        <a:pt x="57" y="16"/>
                      </a:lnTo>
                      <a:lnTo>
                        <a:pt x="47" y="24"/>
                      </a:lnTo>
                      <a:lnTo>
                        <a:pt x="33" y="40"/>
                      </a:lnTo>
                      <a:lnTo>
                        <a:pt x="6" y="81"/>
                      </a:lnTo>
                      <a:lnTo>
                        <a:pt x="2" y="91"/>
                      </a:lnTo>
                      <a:lnTo>
                        <a:pt x="0" y="100"/>
                      </a:lnTo>
                      <a:lnTo>
                        <a:pt x="0" y="108"/>
                      </a:lnTo>
                      <a:lnTo>
                        <a:pt x="2" y="117"/>
                      </a:lnTo>
                      <a:lnTo>
                        <a:pt x="9" y="125"/>
                      </a:lnTo>
                      <a:lnTo>
                        <a:pt x="19" y="132"/>
                      </a:lnTo>
                      <a:lnTo>
                        <a:pt x="49" y="145"/>
                      </a:lnTo>
                      <a:lnTo>
                        <a:pt x="627" y="299"/>
                      </a:lnTo>
                      <a:lnTo>
                        <a:pt x="1006" y="412"/>
                      </a:lnTo>
                      <a:lnTo>
                        <a:pt x="1046" y="428"/>
                      </a:lnTo>
                      <a:lnTo>
                        <a:pt x="1077" y="443"/>
                      </a:lnTo>
                      <a:lnTo>
                        <a:pt x="1084" y="447"/>
                      </a:lnTo>
                      <a:lnTo>
                        <a:pt x="1094" y="451"/>
                      </a:lnTo>
                      <a:lnTo>
                        <a:pt x="1096" y="451"/>
                      </a:lnTo>
                      <a:lnTo>
                        <a:pt x="1096" y="449"/>
                      </a:lnTo>
                      <a:lnTo>
                        <a:pt x="1095" y="446"/>
                      </a:lnTo>
                      <a:lnTo>
                        <a:pt x="1087" y="434"/>
                      </a:lnTo>
                      <a:lnTo>
                        <a:pt x="1085" y="430"/>
                      </a:lnTo>
                      <a:lnTo>
                        <a:pt x="1084" y="424"/>
                      </a:lnTo>
                      <a:lnTo>
                        <a:pt x="1086" y="396"/>
                      </a:lnTo>
                      <a:lnTo>
                        <a:pt x="1097" y="364"/>
                      </a:lnTo>
                      <a:lnTo>
                        <a:pt x="1102" y="357"/>
                      </a:lnTo>
                      <a:lnTo>
                        <a:pt x="1121" y="331"/>
                      </a:lnTo>
                      <a:lnTo>
                        <a:pt x="1143" y="310"/>
                      </a:lnTo>
                      <a:lnTo>
                        <a:pt x="1151" y="304"/>
                      </a:lnTo>
                      <a:close/>
                    </a:path>
                  </a:pathLst>
                </a:custGeom>
                <a:solidFill>
                  <a:srgbClr val="A77F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Freeform 15"/>
                <p:cNvSpPr>
                  <a:spLocks/>
                </p:cNvSpPr>
                <p:nvPr/>
              </p:nvSpPr>
              <p:spPr bwMode="auto">
                <a:xfrm>
                  <a:off x="1901628" y="3661928"/>
                  <a:ext cx="1325994" cy="428197"/>
                </a:xfrm>
                <a:custGeom>
                  <a:avLst/>
                  <a:gdLst/>
                  <a:ahLst/>
                  <a:cxnLst>
                    <a:cxn ang="0">
                      <a:pos x="65" y="3"/>
                    </a:cxn>
                    <a:cxn ang="0">
                      <a:pos x="50" y="9"/>
                    </a:cxn>
                    <a:cxn ang="0">
                      <a:pos x="35" y="17"/>
                    </a:cxn>
                    <a:cxn ang="0">
                      <a:pos x="24" y="26"/>
                    </a:cxn>
                    <a:cxn ang="0">
                      <a:pos x="15" y="36"/>
                    </a:cxn>
                    <a:cxn ang="0">
                      <a:pos x="12" y="43"/>
                    </a:cxn>
                    <a:cxn ang="0">
                      <a:pos x="1" y="67"/>
                    </a:cxn>
                    <a:cxn ang="0">
                      <a:pos x="0" y="77"/>
                    </a:cxn>
                    <a:cxn ang="0">
                      <a:pos x="1" y="85"/>
                    </a:cxn>
                    <a:cxn ang="0">
                      <a:pos x="4" y="93"/>
                    </a:cxn>
                    <a:cxn ang="0">
                      <a:pos x="12" y="100"/>
                    </a:cxn>
                    <a:cxn ang="0">
                      <a:pos x="23" y="105"/>
                    </a:cxn>
                    <a:cxn ang="0">
                      <a:pos x="54" y="114"/>
                    </a:cxn>
                    <a:cxn ang="0">
                      <a:pos x="117" y="125"/>
                    </a:cxn>
                    <a:cxn ang="0">
                      <a:pos x="859" y="303"/>
                    </a:cxn>
                    <a:cxn ang="0">
                      <a:pos x="1051" y="359"/>
                    </a:cxn>
                    <a:cxn ang="0">
                      <a:pos x="1116" y="391"/>
                    </a:cxn>
                    <a:cxn ang="0">
                      <a:pos x="1124" y="393"/>
                    </a:cxn>
                    <a:cxn ang="0">
                      <a:pos x="1131" y="392"/>
                    </a:cxn>
                    <a:cxn ang="0">
                      <a:pos x="1135" y="388"/>
                    </a:cxn>
                    <a:cxn ang="0">
                      <a:pos x="1135" y="381"/>
                    </a:cxn>
                    <a:cxn ang="0">
                      <a:pos x="1125" y="338"/>
                    </a:cxn>
                    <a:cxn ang="0">
                      <a:pos x="1124" y="319"/>
                    </a:cxn>
                    <a:cxn ang="0">
                      <a:pos x="1126" y="311"/>
                    </a:cxn>
                    <a:cxn ang="0">
                      <a:pos x="1129" y="305"/>
                    </a:cxn>
                    <a:cxn ang="0">
                      <a:pos x="1138" y="291"/>
                    </a:cxn>
                    <a:cxn ang="0">
                      <a:pos x="1149" y="279"/>
                    </a:cxn>
                    <a:cxn ang="0">
                      <a:pos x="1160" y="269"/>
                    </a:cxn>
                    <a:cxn ang="0">
                      <a:pos x="1167" y="265"/>
                    </a:cxn>
                    <a:cxn ang="0">
                      <a:pos x="1177" y="261"/>
                    </a:cxn>
                    <a:cxn ang="0">
                      <a:pos x="1188" y="259"/>
                    </a:cxn>
                    <a:cxn ang="0">
                      <a:pos x="1216" y="251"/>
                    </a:cxn>
                    <a:cxn ang="0">
                      <a:pos x="1217" y="249"/>
                    </a:cxn>
                    <a:cxn ang="0">
                      <a:pos x="1216" y="247"/>
                    </a:cxn>
                    <a:cxn ang="0">
                      <a:pos x="1207" y="243"/>
                    </a:cxn>
                    <a:cxn ang="0">
                      <a:pos x="1067" y="213"/>
                    </a:cxn>
                    <a:cxn ang="0">
                      <a:pos x="631" y="100"/>
                    </a:cxn>
                    <a:cxn ang="0">
                      <a:pos x="205" y="22"/>
                    </a:cxn>
                    <a:cxn ang="0">
                      <a:pos x="188" y="18"/>
                    </a:cxn>
                    <a:cxn ang="0">
                      <a:pos x="152" y="5"/>
                    </a:cxn>
                    <a:cxn ang="0">
                      <a:pos x="142" y="3"/>
                    </a:cxn>
                    <a:cxn ang="0">
                      <a:pos x="82" y="0"/>
                    </a:cxn>
                    <a:cxn ang="0">
                      <a:pos x="65" y="3"/>
                    </a:cxn>
                  </a:cxnLst>
                  <a:rect l="0" t="0" r="r" b="b"/>
                  <a:pathLst>
                    <a:path w="1217" h="393">
                      <a:moveTo>
                        <a:pt x="65" y="3"/>
                      </a:moveTo>
                      <a:lnTo>
                        <a:pt x="50" y="9"/>
                      </a:lnTo>
                      <a:lnTo>
                        <a:pt x="35" y="17"/>
                      </a:lnTo>
                      <a:lnTo>
                        <a:pt x="24" y="26"/>
                      </a:lnTo>
                      <a:lnTo>
                        <a:pt x="15" y="36"/>
                      </a:lnTo>
                      <a:lnTo>
                        <a:pt x="12" y="43"/>
                      </a:lnTo>
                      <a:lnTo>
                        <a:pt x="1" y="67"/>
                      </a:lnTo>
                      <a:lnTo>
                        <a:pt x="0" y="77"/>
                      </a:lnTo>
                      <a:lnTo>
                        <a:pt x="1" y="85"/>
                      </a:lnTo>
                      <a:lnTo>
                        <a:pt x="4" y="93"/>
                      </a:lnTo>
                      <a:lnTo>
                        <a:pt x="12" y="100"/>
                      </a:lnTo>
                      <a:lnTo>
                        <a:pt x="23" y="105"/>
                      </a:lnTo>
                      <a:lnTo>
                        <a:pt x="54" y="114"/>
                      </a:lnTo>
                      <a:lnTo>
                        <a:pt x="117" y="125"/>
                      </a:lnTo>
                      <a:lnTo>
                        <a:pt x="859" y="303"/>
                      </a:lnTo>
                      <a:lnTo>
                        <a:pt x="1051" y="359"/>
                      </a:lnTo>
                      <a:lnTo>
                        <a:pt x="1116" y="391"/>
                      </a:lnTo>
                      <a:lnTo>
                        <a:pt x="1124" y="393"/>
                      </a:lnTo>
                      <a:lnTo>
                        <a:pt x="1131" y="392"/>
                      </a:lnTo>
                      <a:lnTo>
                        <a:pt x="1135" y="388"/>
                      </a:lnTo>
                      <a:lnTo>
                        <a:pt x="1135" y="381"/>
                      </a:lnTo>
                      <a:lnTo>
                        <a:pt x="1125" y="338"/>
                      </a:lnTo>
                      <a:lnTo>
                        <a:pt x="1124" y="319"/>
                      </a:lnTo>
                      <a:lnTo>
                        <a:pt x="1126" y="311"/>
                      </a:lnTo>
                      <a:lnTo>
                        <a:pt x="1129" y="305"/>
                      </a:lnTo>
                      <a:lnTo>
                        <a:pt x="1138" y="291"/>
                      </a:lnTo>
                      <a:lnTo>
                        <a:pt x="1149" y="279"/>
                      </a:lnTo>
                      <a:lnTo>
                        <a:pt x="1160" y="269"/>
                      </a:lnTo>
                      <a:lnTo>
                        <a:pt x="1167" y="265"/>
                      </a:lnTo>
                      <a:lnTo>
                        <a:pt x="1177" y="261"/>
                      </a:lnTo>
                      <a:lnTo>
                        <a:pt x="1188" y="259"/>
                      </a:lnTo>
                      <a:lnTo>
                        <a:pt x="1216" y="251"/>
                      </a:lnTo>
                      <a:lnTo>
                        <a:pt x="1217" y="249"/>
                      </a:lnTo>
                      <a:lnTo>
                        <a:pt x="1216" y="247"/>
                      </a:lnTo>
                      <a:lnTo>
                        <a:pt x="1207" y="243"/>
                      </a:lnTo>
                      <a:lnTo>
                        <a:pt x="1067" y="213"/>
                      </a:lnTo>
                      <a:lnTo>
                        <a:pt x="631" y="100"/>
                      </a:lnTo>
                      <a:lnTo>
                        <a:pt x="205" y="22"/>
                      </a:lnTo>
                      <a:lnTo>
                        <a:pt x="188" y="18"/>
                      </a:lnTo>
                      <a:lnTo>
                        <a:pt x="152" y="5"/>
                      </a:lnTo>
                      <a:lnTo>
                        <a:pt x="142" y="3"/>
                      </a:lnTo>
                      <a:lnTo>
                        <a:pt x="82" y="0"/>
                      </a:lnTo>
                      <a:lnTo>
                        <a:pt x="65" y="3"/>
                      </a:lnTo>
                      <a:close/>
                    </a:path>
                  </a:pathLst>
                </a:custGeom>
                <a:solidFill>
                  <a:srgbClr val="A77F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 name="Freeform 35"/>
                <p:cNvSpPr>
                  <a:spLocks/>
                </p:cNvSpPr>
                <p:nvPr/>
              </p:nvSpPr>
              <p:spPr bwMode="auto">
                <a:xfrm>
                  <a:off x="1339416" y="4048722"/>
                  <a:ext cx="2077790" cy="712572"/>
                </a:xfrm>
                <a:custGeom>
                  <a:avLst/>
                  <a:gdLst/>
                  <a:ahLst/>
                  <a:cxnLst>
                    <a:cxn ang="0">
                      <a:pos x="1775" y="0"/>
                    </a:cxn>
                    <a:cxn ang="0">
                      <a:pos x="1762" y="7"/>
                    </a:cxn>
                    <a:cxn ang="0">
                      <a:pos x="1712" y="163"/>
                    </a:cxn>
                    <a:cxn ang="0">
                      <a:pos x="1695" y="191"/>
                    </a:cxn>
                    <a:cxn ang="0">
                      <a:pos x="1670" y="204"/>
                    </a:cxn>
                    <a:cxn ang="0">
                      <a:pos x="1623" y="200"/>
                    </a:cxn>
                    <a:cxn ang="0">
                      <a:pos x="1570" y="167"/>
                    </a:cxn>
                    <a:cxn ang="0">
                      <a:pos x="1553" y="171"/>
                    </a:cxn>
                    <a:cxn ang="0">
                      <a:pos x="1524" y="312"/>
                    </a:cxn>
                    <a:cxn ang="0">
                      <a:pos x="1502" y="344"/>
                    </a:cxn>
                    <a:cxn ang="0">
                      <a:pos x="1473" y="356"/>
                    </a:cxn>
                    <a:cxn ang="0">
                      <a:pos x="1431" y="354"/>
                    </a:cxn>
                    <a:cxn ang="0">
                      <a:pos x="1364" y="313"/>
                    </a:cxn>
                    <a:cxn ang="0">
                      <a:pos x="1349" y="317"/>
                    </a:cxn>
                    <a:cxn ang="0">
                      <a:pos x="1308" y="448"/>
                    </a:cxn>
                    <a:cxn ang="0">
                      <a:pos x="1296" y="479"/>
                    </a:cxn>
                    <a:cxn ang="0">
                      <a:pos x="1245" y="514"/>
                    </a:cxn>
                    <a:cxn ang="0">
                      <a:pos x="1182" y="514"/>
                    </a:cxn>
                    <a:cxn ang="0">
                      <a:pos x="1129" y="481"/>
                    </a:cxn>
                    <a:cxn ang="0">
                      <a:pos x="1105" y="478"/>
                    </a:cxn>
                    <a:cxn ang="0">
                      <a:pos x="1054" y="528"/>
                    </a:cxn>
                    <a:cxn ang="0">
                      <a:pos x="1034" y="539"/>
                    </a:cxn>
                    <a:cxn ang="0">
                      <a:pos x="941" y="512"/>
                    </a:cxn>
                    <a:cxn ang="0">
                      <a:pos x="892" y="454"/>
                    </a:cxn>
                    <a:cxn ang="0">
                      <a:pos x="845" y="439"/>
                    </a:cxn>
                    <a:cxn ang="0">
                      <a:pos x="665" y="454"/>
                    </a:cxn>
                    <a:cxn ang="0">
                      <a:pos x="606" y="381"/>
                    </a:cxn>
                    <a:cxn ang="0">
                      <a:pos x="586" y="366"/>
                    </a:cxn>
                    <a:cxn ang="0">
                      <a:pos x="541" y="376"/>
                    </a:cxn>
                    <a:cxn ang="0">
                      <a:pos x="469" y="402"/>
                    </a:cxn>
                    <a:cxn ang="0">
                      <a:pos x="435" y="385"/>
                    </a:cxn>
                    <a:cxn ang="0">
                      <a:pos x="359" y="308"/>
                    </a:cxn>
                    <a:cxn ang="0">
                      <a:pos x="269" y="315"/>
                    </a:cxn>
                    <a:cxn ang="0">
                      <a:pos x="209" y="312"/>
                    </a:cxn>
                    <a:cxn ang="0">
                      <a:pos x="170" y="263"/>
                    </a:cxn>
                    <a:cxn ang="0">
                      <a:pos x="155" y="255"/>
                    </a:cxn>
                    <a:cxn ang="0">
                      <a:pos x="134" y="273"/>
                    </a:cxn>
                    <a:cxn ang="0">
                      <a:pos x="97" y="322"/>
                    </a:cxn>
                    <a:cxn ang="0">
                      <a:pos x="10" y="333"/>
                    </a:cxn>
                    <a:cxn ang="0">
                      <a:pos x="0" y="340"/>
                    </a:cxn>
                    <a:cxn ang="0">
                      <a:pos x="8" y="347"/>
                    </a:cxn>
                    <a:cxn ang="0">
                      <a:pos x="597" y="575"/>
                    </a:cxn>
                    <a:cxn ang="0">
                      <a:pos x="1159" y="654"/>
                    </a:cxn>
                    <a:cxn ang="0">
                      <a:pos x="1393" y="601"/>
                    </a:cxn>
                    <a:cxn ang="0">
                      <a:pos x="1740" y="238"/>
                    </a:cxn>
                    <a:cxn ang="0">
                      <a:pos x="1887" y="164"/>
                    </a:cxn>
                    <a:cxn ang="0">
                      <a:pos x="1906" y="143"/>
                    </a:cxn>
                    <a:cxn ang="0">
                      <a:pos x="1905" y="129"/>
                    </a:cxn>
                    <a:cxn ang="0">
                      <a:pos x="1794" y="10"/>
                    </a:cxn>
                  </a:cxnLst>
                  <a:rect l="0" t="0" r="r" b="b"/>
                  <a:pathLst>
                    <a:path w="1907" h="654">
                      <a:moveTo>
                        <a:pt x="1785" y="3"/>
                      </a:moveTo>
                      <a:lnTo>
                        <a:pt x="1780" y="0"/>
                      </a:lnTo>
                      <a:lnTo>
                        <a:pt x="1775" y="0"/>
                      </a:lnTo>
                      <a:lnTo>
                        <a:pt x="1771" y="0"/>
                      </a:lnTo>
                      <a:lnTo>
                        <a:pt x="1766" y="3"/>
                      </a:lnTo>
                      <a:lnTo>
                        <a:pt x="1762" y="7"/>
                      </a:lnTo>
                      <a:lnTo>
                        <a:pt x="1757" y="14"/>
                      </a:lnTo>
                      <a:lnTo>
                        <a:pt x="1750" y="34"/>
                      </a:lnTo>
                      <a:lnTo>
                        <a:pt x="1712" y="163"/>
                      </a:lnTo>
                      <a:lnTo>
                        <a:pt x="1709" y="172"/>
                      </a:lnTo>
                      <a:lnTo>
                        <a:pt x="1704" y="180"/>
                      </a:lnTo>
                      <a:lnTo>
                        <a:pt x="1695" y="191"/>
                      </a:lnTo>
                      <a:lnTo>
                        <a:pt x="1688" y="198"/>
                      </a:lnTo>
                      <a:lnTo>
                        <a:pt x="1679" y="202"/>
                      </a:lnTo>
                      <a:lnTo>
                        <a:pt x="1670" y="204"/>
                      </a:lnTo>
                      <a:lnTo>
                        <a:pt x="1633" y="202"/>
                      </a:lnTo>
                      <a:lnTo>
                        <a:pt x="1629" y="201"/>
                      </a:lnTo>
                      <a:lnTo>
                        <a:pt x="1623" y="200"/>
                      </a:lnTo>
                      <a:lnTo>
                        <a:pt x="1612" y="194"/>
                      </a:lnTo>
                      <a:lnTo>
                        <a:pt x="1580" y="171"/>
                      </a:lnTo>
                      <a:lnTo>
                        <a:pt x="1570" y="167"/>
                      </a:lnTo>
                      <a:lnTo>
                        <a:pt x="1565" y="166"/>
                      </a:lnTo>
                      <a:lnTo>
                        <a:pt x="1557" y="168"/>
                      </a:lnTo>
                      <a:lnTo>
                        <a:pt x="1553" y="171"/>
                      </a:lnTo>
                      <a:lnTo>
                        <a:pt x="1550" y="176"/>
                      </a:lnTo>
                      <a:lnTo>
                        <a:pt x="1547" y="182"/>
                      </a:lnTo>
                      <a:lnTo>
                        <a:pt x="1524" y="312"/>
                      </a:lnTo>
                      <a:lnTo>
                        <a:pt x="1518" y="326"/>
                      </a:lnTo>
                      <a:lnTo>
                        <a:pt x="1510" y="336"/>
                      </a:lnTo>
                      <a:lnTo>
                        <a:pt x="1502" y="344"/>
                      </a:lnTo>
                      <a:lnTo>
                        <a:pt x="1493" y="350"/>
                      </a:lnTo>
                      <a:lnTo>
                        <a:pt x="1483" y="354"/>
                      </a:lnTo>
                      <a:lnTo>
                        <a:pt x="1473" y="356"/>
                      </a:lnTo>
                      <a:lnTo>
                        <a:pt x="1442" y="357"/>
                      </a:lnTo>
                      <a:lnTo>
                        <a:pt x="1437" y="356"/>
                      </a:lnTo>
                      <a:lnTo>
                        <a:pt x="1431" y="354"/>
                      </a:lnTo>
                      <a:lnTo>
                        <a:pt x="1420" y="347"/>
                      </a:lnTo>
                      <a:lnTo>
                        <a:pt x="1382" y="321"/>
                      </a:lnTo>
                      <a:lnTo>
                        <a:pt x="1364" y="313"/>
                      </a:lnTo>
                      <a:lnTo>
                        <a:pt x="1359" y="313"/>
                      </a:lnTo>
                      <a:lnTo>
                        <a:pt x="1354" y="314"/>
                      </a:lnTo>
                      <a:lnTo>
                        <a:pt x="1349" y="317"/>
                      </a:lnTo>
                      <a:lnTo>
                        <a:pt x="1340" y="329"/>
                      </a:lnTo>
                      <a:lnTo>
                        <a:pt x="1329" y="359"/>
                      </a:lnTo>
                      <a:lnTo>
                        <a:pt x="1308" y="448"/>
                      </a:lnTo>
                      <a:lnTo>
                        <a:pt x="1303" y="459"/>
                      </a:lnTo>
                      <a:lnTo>
                        <a:pt x="1300" y="470"/>
                      </a:lnTo>
                      <a:lnTo>
                        <a:pt x="1296" y="479"/>
                      </a:lnTo>
                      <a:lnTo>
                        <a:pt x="1282" y="497"/>
                      </a:lnTo>
                      <a:lnTo>
                        <a:pt x="1257" y="510"/>
                      </a:lnTo>
                      <a:lnTo>
                        <a:pt x="1245" y="514"/>
                      </a:lnTo>
                      <a:lnTo>
                        <a:pt x="1231" y="516"/>
                      </a:lnTo>
                      <a:lnTo>
                        <a:pt x="1194" y="516"/>
                      </a:lnTo>
                      <a:lnTo>
                        <a:pt x="1182" y="514"/>
                      </a:lnTo>
                      <a:lnTo>
                        <a:pt x="1172" y="510"/>
                      </a:lnTo>
                      <a:lnTo>
                        <a:pt x="1141" y="488"/>
                      </a:lnTo>
                      <a:lnTo>
                        <a:pt x="1129" y="481"/>
                      </a:lnTo>
                      <a:lnTo>
                        <a:pt x="1120" y="478"/>
                      </a:lnTo>
                      <a:lnTo>
                        <a:pt x="1110" y="477"/>
                      </a:lnTo>
                      <a:lnTo>
                        <a:pt x="1105" y="478"/>
                      </a:lnTo>
                      <a:lnTo>
                        <a:pt x="1099" y="480"/>
                      </a:lnTo>
                      <a:lnTo>
                        <a:pt x="1090" y="487"/>
                      </a:lnTo>
                      <a:lnTo>
                        <a:pt x="1054" y="528"/>
                      </a:lnTo>
                      <a:lnTo>
                        <a:pt x="1044" y="534"/>
                      </a:lnTo>
                      <a:lnTo>
                        <a:pt x="1040" y="538"/>
                      </a:lnTo>
                      <a:lnTo>
                        <a:pt x="1034" y="539"/>
                      </a:lnTo>
                      <a:lnTo>
                        <a:pt x="1012" y="540"/>
                      </a:lnTo>
                      <a:lnTo>
                        <a:pt x="987" y="534"/>
                      </a:lnTo>
                      <a:lnTo>
                        <a:pt x="941" y="512"/>
                      </a:lnTo>
                      <a:lnTo>
                        <a:pt x="924" y="496"/>
                      </a:lnTo>
                      <a:lnTo>
                        <a:pt x="902" y="464"/>
                      </a:lnTo>
                      <a:lnTo>
                        <a:pt x="892" y="454"/>
                      </a:lnTo>
                      <a:lnTo>
                        <a:pt x="881" y="447"/>
                      </a:lnTo>
                      <a:lnTo>
                        <a:pt x="865" y="441"/>
                      </a:lnTo>
                      <a:lnTo>
                        <a:pt x="845" y="439"/>
                      </a:lnTo>
                      <a:lnTo>
                        <a:pt x="710" y="457"/>
                      </a:lnTo>
                      <a:lnTo>
                        <a:pt x="676" y="457"/>
                      </a:lnTo>
                      <a:lnTo>
                        <a:pt x="665" y="454"/>
                      </a:lnTo>
                      <a:lnTo>
                        <a:pt x="650" y="448"/>
                      </a:lnTo>
                      <a:lnTo>
                        <a:pt x="638" y="437"/>
                      </a:lnTo>
                      <a:lnTo>
                        <a:pt x="606" y="381"/>
                      </a:lnTo>
                      <a:lnTo>
                        <a:pt x="597" y="371"/>
                      </a:lnTo>
                      <a:lnTo>
                        <a:pt x="591" y="368"/>
                      </a:lnTo>
                      <a:lnTo>
                        <a:pt x="586" y="366"/>
                      </a:lnTo>
                      <a:lnTo>
                        <a:pt x="579" y="365"/>
                      </a:lnTo>
                      <a:lnTo>
                        <a:pt x="572" y="365"/>
                      </a:lnTo>
                      <a:lnTo>
                        <a:pt x="541" y="376"/>
                      </a:lnTo>
                      <a:lnTo>
                        <a:pt x="492" y="399"/>
                      </a:lnTo>
                      <a:lnTo>
                        <a:pt x="483" y="402"/>
                      </a:lnTo>
                      <a:lnTo>
                        <a:pt x="469" y="402"/>
                      </a:lnTo>
                      <a:lnTo>
                        <a:pt x="461" y="402"/>
                      </a:lnTo>
                      <a:lnTo>
                        <a:pt x="455" y="399"/>
                      </a:lnTo>
                      <a:lnTo>
                        <a:pt x="435" y="385"/>
                      </a:lnTo>
                      <a:lnTo>
                        <a:pt x="387" y="327"/>
                      </a:lnTo>
                      <a:lnTo>
                        <a:pt x="367" y="312"/>
                      </a:lnTo>
                      <a:lnTo>
                        <a:pt x="359" y="308"/>
                      </a:lnTo>
                      <a:lnTo>
                        <a:pt x="344" y="305"/>
                      </a:lnTo>
                      <a:lnTo>
                        <a:pt x="326" y="305"/>
                      </a:lnTo>
                      <a:lnTo>
                        <a:pt x="269" y="315"/>
                      </a:lnTo>
                      <a:lnTo>
                        <a:pt x="236" y="319"/>
                      </a:lnTo>
                      <a:lnTo>
                        <a:pt x="221" y="317"/>
                      </a:lnTo>
                      <a:lnTo>
                        <a:pt x="209" y="312"/>
                      </a:lnTo>
                      <a:lnTo>
                        <a:pt x="199" y="304"/>
                      </a:lnTo>
                      <a:lnTo>
                        <a:pt x="190" y="294"/>
                      </a:lnTo>
                      <a:lnTo>
                        <a:pt x="170" y="263"/>
                      </a:lnTo>
                      <a:lnTo>
                        <a:pt x="163" y="257"/>
                      </a:lnTo>
                      <a:lnTo>
                        <a:pt x="158" y="255"/>
                      </a:lnTo>
                      <a:lnTo>
                        <a:pt x="155" y="255"/>
                      </a:lnTo>
                      <a:lnTo>
                        <a:pt x="152" y="256"/>
                      </a:lnTo>
                      <a:lnTo>
                        <a:pt x="147" y="257"/>
                      </a:lnTo>
                      <a:lnTo>
                        <a:pt x="134" y="273"/>
                      </a:lnTo>
                      <a:lnTo>
                        <a:pt x="114" y="306"/>
                      </a:lnTo>
                      <a:lnTo>
                        <a:pt x="106" y="315"/>
                      </a:lnTo>
                      <a:lnTo>
                        <a:pt x="97" y="322"/>
                      </a:lnTo>
                      <a:lnTo>
                        <a:pt x="86" y="326"/>
                      </a:lnTo>
                      <a:lnTo>
                        <a:pt x="74" y="329"/>
                      </a:lnTo>
                      <a:lnTo>
                        <a:pt x="10" y="333"/>
                      </a:lnTo>
                      <a:lnTo>
                        <a:pt x="6" y="334"/>
                      </a:lnTo>
                      <a:lnTo>
                        <a:pt x="4" y="335"/>
                      </a:lnTo>
                      <a:lnTo>
                        <a:pt x="0" y="340"/>
                      </a:lnTo>
                      <a:lnTo>
                        <a:pt x="1" y="342"/>
                      </a:lnTo>
                      <a:lnTo>
                        <a:pt x="3" y="344"/>
                      </a:lnTo>
                      <a:lnTo>
                        <a:pt x="8" y="347"/>
                      </a:lnTo>
                      <a:lnTo>
                        <a:pt x="172" y="435"/>
                      </a:lnTo>
                      <a:lnTo>
                        <a:pt x="328" y="497"/>
                      </a:lnTo>
                      <a:lnTo>
                        <a:pt x="597" y="575"/>
                      </a:lnTo>
                      <a:lnTo>
                        <a:pt x="758" y="612"/>
                      </a:lnTo>
                      <a:lnTo>
                        <a:pt x="974" y="645"/>
                      </a:lnTo>
                      <a:lnTo>
                        <a:pt x="1159" y="654"/>
                      </a:lnTo>
                      <a:lnTo>
                        <a:pt x="1269" y="644"/>
                      </a:lnTo>
                      <a:lnTo>
                        <a:pt x="1333" y="627"/>
                      </a:lnTo>
                      <a:lnTo>
                        <a:pt x="1393" y="601"/>
                      </a:lnTo>
                      <a:lnTo>
                        <a:pt x="1437" y="571"/>
                      </a:lnTo>
                      <a:lnTo>
                        <a:pt x="1703" y="271"/>
                      </a:lnTo>
                      <a:lnTo>
                        <a:pt x="1740" y="238"/>
                      </a:lnTo>
                      <a:lnTo>
                        <a:pt x="1785" y="210"/>
                      </a:lnTo>
                      <a:lnTo>
                        <a:pt x="1878" y="169"/>
                      </a:lnTo>
                      <a:lnTo>
                        <a:pt x="1887" y="164"/>
                      </a:lnTo>
                      <a:lnTo>
                        <a:pt x="1899" y="155"/>
                      </a:lnTo>
                      <a:lnTo>
                        <a:pt x="1904" y="149"/>
                      </a:lnTo>
                      <a:lnTo>
                        <a:pt x="1906" y="143"/>
                      </a:lnTo>
                      <a:lnTo>
                        <a:pt x="1907" y="139"/>
                      </a:lnTo>
                      <a:lnTo>
                        <a:pt x="1906" y="133"/>
                      </a:lnTo>
                      <a:lnTo>
                        <a:pt x="1905" y="129"/>
                      </a:lnTo>
                      <a:lnTo>
                        <a:pt x="1888" y="110"/>
                      </a:lnTo>
                      <a:lnTo>
                        <a:pt x="1842" y="74"/>
                      </a:lnTo>
                      <a:lnTo>
                        <a:pt x="1794" y="10"/>
                      </a:lnTo>
                      <a:lnTo>
                        <a:pt x="1785" y="3"/>
                      </a:lnTo>
                      <a:close/>
                    </a:path>
                  </a:pathLst>
                </a:custGeom>
                <a:solidFill>
                  <a:srgbClr val="8BCC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36"/>
                <p:cNvSpPr>
                  <a:spLocks/>
                </p:cNvSpPr>
                <p:nvPr/>
              </p:nvSpPr>
              <p:spPr bwMode="auto">
                <a:xfrm>
                  <a:off x="1728388" y="4529218"/>
                  <a:ext cx="1229023" cy="300718"/>
                </a:xfrm>
                <a:custGeom>
                  <a:avLst/>
                  <a:gdLst/>
                  <a:ahLst/>
                  <a:cxnLst>
                    <a:cxn ang="0">
                      <a:pos x="934" y="81"/>
                    </a:cxn>
                    <a:cxn ang="0">
                      <a:pos x="914" y="125"/>
                    </a:cxn>
                    <a:cxn ang="0">
                      <a:pos x="890" y="148"/>
                    </a:cxn>
                    <a:cxn ang="0">
                      <a:pos x="835" y="172"/>
                    </a:cxn>
                    <a:cxn ang="0">
                      <a:pos x="812" y="172"/>
                    </a:cxn>
                    <a:cxn ang="0">
                      <a:pos x="749" y="141"/>
                    </a:cxn>
                    <a:cxn ang="0">
                      <a:pos x="726" y="138"/>
                    </a:cxn>
                    <a:cxn ang="0">
                      <a:pos x="708" y="148"/>
                    </a:cxn>
                    <a:cxn ang="0">
                      <a:pos x="679" y="187"/>
                    </a:cxn>
                    <a:cxn ang="0">
                      <a:pos x="604" y="233"/>
                    </a:cxn>
                    <a:cxn ang="0">
                      <a:pos x="556" y="245"/>
                    </a:cxn>
                    <a:cxn ang="0">
                      <a:pos x="522" y="239"/>
                    </a:cxn>
                    <a:cxn ang="0">
                      <a:pos x="417" y="173"/>
                    </a:cxn>
                    <a:cxn ang="0">
                      <a:pos x="323" y="132"/>
                    </a:cxn>
                    <a:cxn ang="0">
                      <a:pos x="263" y="133"/>
                    </a:cxn>
                    <a:cxn ang="0">
                      <a:pos x="174" y="155"/>
                    </a:cxn>
                    <a:cxn ang="0">
                      <a:pos x="141" y="152"/>
                    </a:cxn>
                    <a:cxn ang="0">
                      <a:pos x="38" y="93"/>
                    </a:cxn>
                    <a:cxn ang="0">
                      <a:pos x="5" y="89"/>
                    </a:cxn>
                    <a:cxn ang="0">
                      <a:pos x="0" y="93"/>
                    </a:cxn>
                    <a:cxn ang="0">
                      <a:pos x="11" y="106"/>
                    </a:cxn>
                    <a:cxn ang="0">
                      <a:pos x="30" y="120"/>
                    </a:cxn>
                    <a:cxn ang="0">
                      <a:pos x="149" y="182"/>
                    </a:cxn>
                    <a:cxn ang="0">
                      <a:pos x="262" y="166"/>
                    </a:cxn>
                    <a:cxn ang="0">
                      <a:pos x="300" y="164"/>
                    </a:cxn>
                    <a:cxn ang="0">
                      <a:pos x="355" y="181"/>
                    </a:cxn>
                    <a:cxn ang="0">
                      <a:pos x="506" y="262"/>
                    </a:cxn>
                    <a:cxn ang="0">
                      <a:pos x="544" y="275"/>
                    </a:cxn>
                    <a:cxn ang="0">
                      <a:pos x="589" y="272"/>
                    </a:cxn>
                    <a:cxn ang="0">
                      <a:pos x="676" y="244"/>
                    </a:cxn>
                    <a:cxn ang="0">
                      <a:pos x="743" y="208"/>
                    </a:cxn>
                    <a:cxn ang="0">
                      <a:pos x="768" y="213"/>
                    </a:cxn>
                    <a:cxn ang="0">
                      <a:pos x="833" y="236"/>
                    </a:cxn>
                    <a:cxn ang="0">
                      <a:pos x="858" y="231"/>
                    </a:cxn>
                    <a:cxn ang="0">
                      <a:pos x="897" y="203"/>
                    </a:cxn>
                    <a:cxn ang="0">
                      <a:pos x="945" y="152"/>
                    </a:cxn>
                    <a:cxn ang="0">
                      <a:pos x="953" y="131"/>
                    </a:cxn>
                    <a:cxn ang="0">
                      <a:pos x="956" y="120"/>
                    </a:cxn>
                    <a:cxn ang="0">
                      <a:pos x="966" y="111"/>
                    </a:cxn>
                    <a:cxn ang="0">
                      <a:pos x="980" y="108"/>
                    </a:cxn>
                    <a:cxn ang="0">
                      <a:pos x="1081" y="101"/>
                    </a:cxn>
                    <a:cxn ang="0">
                      <a:pos x="1102" y="96"/>
                    </a:cxn>
                    <a:cxn ang="0">
                      <a:pos x="1116" y="85"/>
                    </a:cxn>
                    <a:cxn ang="0">
                      <a:pos x="1126" y="50"/>
                    </a:cxn>
                    <a:cxn ang="0">
                      <a:pos x="1123" y="7"/>
                    </a:cxn>
                    <a:cxn ang="0">
                      <a:pos x="1116" y="0"/>
                    </a:cxn>
                    <a:cxn ang="0">
                      <a:pos x="1110" y="3"/>
                    </a:cxn>
                    <a:cxn ang="0">
                      <a:pos x="1028" y="75"/>
                    </a:cxn>
                    <a:cxn ang="0">
                      <a:pos x="997" y="72"/>
                    </a:cxn>
                    <a:cxn ang="0">
                      <a:pos x="960" y="57"/>
                    </a:cxn>
                    <a:cxn ang="0">
                      <a:pos x="952" y="58"/>
                    </a:cxn>
                  </a:cxnLst>
                  <a:rect l="0" t="0" r="r" b="b"/>
                  <a:pathLst>
                    <a:path w="1128" h="276">
                      <a:moveTo>
                        <a:pt x="945" y="63"/>
                      </a:moveTo>
                      <a:lnTo>
                        <a:pt x="934" y="81"/>
                      </a:lnTo>
                      <a:lnTo>
                        <a:pt x="921" y="116"/>
                      </a:lnTo>
                      <a:lnTo>
                        <a:pt x="914" y="125"/>
                      </a:lnTo>
                      <a:lnTo>
                        <a:pt x="908" y="133"/>
                      </a:lnTo>
                      <a:lnTo>
                        <a:pt x="890" y="148"/>
                      </a:lnTo>
                      <a:lnTo>
                        <a:pt x="858" y="166"/>
                      </a:lnTo>
                      <a:lnTo>
                        <a:pt x="835" y="172"/>
                      </a:lnTo>
                      <a:lnTo>
                        <a:pt x="823" y="173"/>
                      </a:lnTo>
                      <a:lnTo>
                        <a:pt x="812" y="172"/>
                      </a:lnTo>
                      <a:lnTo>
                        <a:pt x="799" y="168"/>
                      </a:lnTo>
                      <a:lnTo>
                        <a:pt x="749" y="141"/>
                      </a:lnTo>
                      <a:lnTo>
                        <a:pt x="737" y="138"/>
                      </a:lnTo>
                      <a:lnTo>
                        <a:pt x="726" y="138"/>
                      </a:lnTo>
                      <a:lnTo>
                        <a:pt x="716" y="141"/>
                      </a:lnTo>
                      <a:lnTo>
                        <a:pt x="708" y="148"/>
                      </a:lnTo>
                      <a:lnTo>
                        <a:pt x="700" y="156"/>
                      </a:lnTo>
                      <a:lnTo>
                        <a:pt x="679" y="187"/>
                      </a:lnTo>
                      <a:lnTo>
                        <a:pt x="670" y="197"/>
                      </a:lnTo>
                      <a:lnTo>
                        <a:pt x="604" y="233"/>
                      </a:lnTo>
                      <a:lnTo>
                        <a:pt x="571" y="243"/>
                      </a:lnTo>
                      <a:lnTo>
                        <a:pt x="556" y="245"/>
                      </a:lnTo>
                      <a:lnTo>
                        <a:pt x="539" y="244"/>
                      </a:lnTo>
                      <a:lnTo>
                        <a:pt x="522" y="239"/>
                      </a:lnTo>
                      <a:lnTo>
                        <a:pt x="505" y="232"/>
                      </a:lnTo>
                      <a:lnTo>
                        <a:pt x="417" y="173"/>
                      </a:lnTo>
                      <a:lnTo>
                        <a:pt x="348" y="140"/>
                      </a:lnTo>
                      <a:lnTo>
                        <a:pt x="323" y="132"/>
                      </a:lnTo>
                      <a:lnTo>
                        <a:pt x="295" y="129"/>
                      </a:lnTo>
                      <a:lnTo>
                        <a:pt x="263" y="133"/>
                      </a:lnTo>
                      <a:lnTo>
                        <a:pt x="192" y="153"/>
                      </a:lnTo>
                      <a:lnTo>
                        <a:pt x="174" y="155"/>
                      </a:lnTo>
                      <a:lnTo>
                        <a:pt x="157" y="155"/>
                      </a:lnTo>
                      <a:lnTo>
                        <a:pt x="141" y="152"/>
                      </a:lnTo>
                      <a:lnTo>
                        <a:pt x="124" y="144"/>
                      </a:lnTo>
                      <a:lnTo>
                        <a:pt x="38" y="93"/>
                      </a:lnTo>
                      <a:lnTo>
                        <a:pt x="20" y="89"/>
                      </a:lnTo>
                      <a:lnTo>
                        <a:pt x="5" y="89"/>
                      </a:lnTo>
                      <a:lnTo>
                        <a:pt x="1" y="91"/>
                      </a:lnTo>
                      <a:lnTo>
                        <a:pt x="0" y="93"/>
                      </a:lnTo>
                      <a:lnTo>
                        <a:pt x="1" y="98"/>
                      </a:lnTo>
                      <a:lnTo>
                        <a:pt x="11" y="106"/>
                      </a:lnTo>
                      <a:lnTo>
                        <a:pt x="16" y="109"/>
                      </a:lnTo>
                      <a:lnTo>
                        <a:pt x="30" y="120"/>
                      </a:lnTo>
                      <a:lnTo>
                        <a:pt x="109" y="168"/>
                      </a:lnTo>
                      <a:lnTo>
                        <a:pt x="149" y="182"/>
                      </a:lnTo>
                      <a:lnTo>
                        <a:pt x="167" y="184"/>
                      </a:lnTo>
                      <a:lnTo>
                        <a:pt x="262" y="166"/>
                      </a:lnTo>
                      <a:lnTo>
                        <a:pt x="281" y="163"/>
                      </a:lnTo>
                      <a:lnTo>
                        <a:pt x="300" y="164"/>
                      </a:lnTo>
                      <a:lnTo>
                        <a:pt x="319" y="168"/>
                      </a:lnTo>
                      <a:lnTo>
                        <a:pt x="355" y="181"/>
                      </a:lnTo>
                      <a:lnTo>
                        <a:pt x="442" y="222"/>
                      </a:lnTo>
                      <a:lnTo>
                        <a:pt x="506" y="262"/>
                      </a:lnTo>
                      <a:lnTo>
                        <a:pt x="530" y="273"/>
                      </a:lnTo>
                      <a:lnTo>
                        <a:pt x="544" y="275"/>
                      </a:lnTo>
                      <a:lnTo>
                        <a:pt x="558" y="276"/>
                      </a:lnTo>
                      <a:lnTo>
                        <a:pt x="589" y="272"/>
                      </a:lnTo>
                      <a:lnTo>
                        <a:pt x="636" y="259"/>
                      </a:lnTo>
                      <a:lnTo>
                        <a:pt x="676" y="244"/>
                      </a:lnTo>
                      <a:lnTo>
                        <a:pt x="724" y="214"/>
                      </a:lnTo>
                      <a:lnTo>
                        <a:pt x="743" y="208"/>
                      </a:lnTo>
                      <a:lnTo>
                        <a:pt x="756" y="210"/>
                      </a:lnTo>
                      <a:lnTo>
                        <a:pt x="768" y="213"/>
                      </a:lnTo>
                      <a:lnTo>
                        <a:pt x="820" y="234"/>
                      </a:lnTo>
                      <a:lnTo>
                        <a:pt x="833" y="236"/>
                      </a:lnTo>
                      <a:lnTo>
                        <a:pt x="846" y="235"/>
                      </a:lnTo>
                      <a:lnTo>
                        <a:pt x="858" y="231"/>
                      </a:lnTo>
                      <a:lnTo>
                        <a:pt x="871" y="223"/>
                      </a:lnTo>
                      <a:lnTo>
                        <a:pt x="897" y="203"/>
                      </a:lnTo>
                      <a:lnTo>
                        <a:pt x="939" y="160"/>
                      </a:lnTo>
                      <a:lnTo>
                        <a:pt x="945" y="152"/>
                      </a:lnTo>
                      <a:lnTo>
                        <a:pt x="952" y="138"/>
                      </a:lnTo>
                      <a:lnTo>
                        <a:pt x="953" y="131"/>
                      </a:lnTo>
                      <a:lnTo>
                        <a:pt x="956" y="124"/>
                      </a:lnTo>
                      <a:lnTo>
                        <a:pt x="956" y="120"/>
                      </a:lnTo>
                      <a:lnTo>
                        <a:pt x="960" y="114"/>
                      </a:lnTo>
                      <a:lnTo>
                        <a:pt x="966" y="111"/>
                      </a:lnTo>
                      <a:lnTo>
                        <a:pt x="972" y="109"/>
                      </a:lnTo>
                      <a:lnTo>
                        <a:pt x="980" y="108"/>
                      </a:lnTo>
                      <a:lnTo>
                        <a:pt x="1026" y="108"/>
                      </a:lnTo>
                      <a:lnTo>
                        <a:pt x="1081" y="101"/>
                      </a:lnTo>
                      <a:lnTo>
                        <a:pt x="1092" y="99"/>
                      </a:lnTo>
                      <a:lnTo>
                        <a:pt x="1102" y="96"/>
                      </a:lnTo>
                      <a:lnTo>
                        <a:pt x="1110" y="91"/>
                      </a:lnTo>
                      <a:lnTo>
                        <a:pt x="1116" y="85"/>
                      </a:lnTo>
                      <a:lnTo>
                        <a:pt x="1121" y="75"/>
                      </a:lnTo>
                      <a:lnTo>
                        <a:pt x="1126" y="50"/>
                      </a:lnTo>
                      <a:lnTo>
                        <a:pt x="1128" y="36"/>
                      </a:lnTo>
                      <a:lnTo>
                        <a:pt x="1123" y="7"/>
                      </a:lnTo>
                      <a:lnTo>
                        <a:pt x="1118" y="2"/>
                      </a:lnTo>
                      <a:lnTo>
                        <a:pt x="1116" y="0"/>
                      </a:lnTo>
                      <a:lnTo>
                        <a:pt x="1113" y="2"/>
                      </a:lnTo>
                      <a:lnTo>
                        <a:pt x="1110" y="3"/>
                      </a:lnTo>
                      <a:lnTo>
                        <a:pt x="1033" y="73"/>
                      </a:lnTo>
                      <a:lnTo>
                        <a:pt x="1028" y="75"/>
                      </a:lnTo>
                      <a:lnTo>
                        <a:pt x="1018" y="78"/>
                      </a:lnTo>
                      <a:lnTo>
                        <a:pt x="997" y="72"/>
                      </a:lnTo>
                      <a:lnTo>
                        <a:pt x="969" y="58"/>
                      </a:lnTo>
                      <a:lnTo>
                        <a:pt x="960" y="57"/>
                      </a:lnTo>
                      <a:lnTo>
                        <a:pt x="956" y="57"/>
                      </a:lnTo>
                      <a:lnTo>
                        <a:pt x="952" y="58"/>
                      </a:lnTo>
                      <a:lnTo>
                        <a:pt x="945" y="63"/>
                      </a:lnTo>
                      <a:close/>
                    </a:path>
                  </a:pathLst>
                </a:custGeom>
                <a:solidFill>
                  <a:srgbClr val="CDE9E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Freeform 37"/>
                <p:cNvSpPr>
                  <a:spLocks/>
                </p:cNvSpPr>
                <p:nvPr/>
              </p:nvSpPr>
              <p:spPr bwMode="auto">
                <a:xfrm>
                  <a:off x="1044145" y="4061797"/>
                  <a:ext cx="183046" cy="357376"/>
                </a:xfrm>
                <a:custGeom>
                  <a:avLst/>
                  <a:gdLst/>
                  <a:ahLst/>
                  <a:cxnLst>
                    <a:cxn ang="0">
                      <a:pos x="103" y="4"/>
                    </a:cxn>
                    <a:cxn ang="0">
                      <a:pos x="89" y="13"/>
                    </a:cxn>
                    <a:cxn ang="0">
                      <a:pos x="83" y="19"/>
                    </a:cxn>
                    <a:cxn ang="0">
                      <a:pos x="71" y="37"/>
                    </a:cxn>
                    <a:cxn ang="0">
                      <a:pos x="55" y="71"/>
                    </a:cxn>
                    <a:cxn ang="0">
                      <a:pos x="11" y="151"/>
                    </a:cxn>
                    <a:cxn ang="0">
                      <a:pos x="4" y="168"/>
                    </a:cxn>
                    <a:cxn ang="0">
                      <a:pos x="1" y="182"/>
                    </a:cxn>
                    <a:cxn ang="0">
                      <a:pos x="0" y="197"/>
                    </a:cxn>
                    <a:cxn ang="0">
                      <a:pos x="1" y="209"/>
                    </a:cxn>
                    <a:cxn ang="0">
                      <a:pos x="4" y="221"/>
                    </a:cxn>
                    <a:cxn ang="0">
                      <a:pos x="17" y="245"/>
                    </a:cxn>
                    <a:cxn ang="0">
                      <a:pos x="22" y="251"/>
                    </a:cxn>
                    <a:cxn ang="0">
                      <a:pos x="35" y="263"/>
                    </a:cxn>
                    <a:cxn ang="0">
                      <a:pos x="56" y="278"/>
                    </a:cxn>
                    <a:cxn ang="0">
                      <a:pos x="143" y="319"/>
                    </a:cxn>
                    <a:cxn ang="0">
                      <a:pos x="158" y="324"/>
                    </a:cxn>
                    <a:cxn ang="0">
                      <a:pos x="163" y="326"/>
                    </a:cxn>
                    <a:cxn ang="0">
                      <a:pos x="168" y="328"/>
                    </a:cxn>
                    <a:cxn ang="0">
                      <a:pos x="168" y="328"/>
                    </a:cxn>
                    <a:cxn ang="0">
                      <a:pos x="168" y="326"/>
                    </a:cxn>
                    <a:cxn ang="0">
                      <a:pos x="105" y="292"/>
                    </a:cxn>
                    <a:cxn ang="0">
                      <a:pos x="66" y="262"/>
                    </a:cxn>
                    <a:cxn ang="0">
                      <a:pos x="62" y="257"/>
                    </a:cxn>
                    <a:cxn ang="0">
                      <a:pos x="55" y="244"/>
                    </a:cxn>
                    <a:cxn ang="0">
                      <a:pos x="46" y="217"/>
                    </a:cxn>
                    <a:cxn ang="0">
                      <a:pos x="44" y="174"/>
                    </a:cxn>
                    <a:cxn ang="0">
                      <a:pos x="49" y="146"/>
                    </a:cxn>
                    <a:cxn ang="0">
                      <a:pos x="58" y="121"/>
                    </a:cxn>
                    <a:cxn ang="0">
                      <a:pos x="136" y="19"/>
                    </a:cxn>
                    <a:cxn ang="0">
                      <a:pos x="140" y="13"/>
                    </a:cxn>
                    <a:cxn ang="0">
                      <a:pos x="142" y="7"/>
                    </a:cxn>
                    <a:cxn ang="0">
                      <a:pos x="142" y="4"/>
                    </a:cxn>
                    <a:cxn ang="0">
                      <a:pos x="140" y="2"/>
                    </a:cxn>
                    <a:cxn ang="0">
                      <a:pos x="127" y="0"/>
                    </a:cxn>
                    <a:cxn ang="0">
                      <a:pos x="103" y="4"/>
                    </a:cxn>
                  </a:cxnLst>
                  <a:rect l="0" t="0" r="r" b="b"/>
                  <a:pathLst>
                    <a:path w="168" h="328">
                      <a:moveTo>
                        <a:pt x="103" y="4"/>
                      </a:moveTo>
                      <a:lnTo>
                        <a:pt x="89" y="13"/>
                      </a:lnTo>
                      <a:lnTo>
                        <a:pt x="83" y="19"/>
                      </a:lnTo>
                      <a:lnTo>
                        <a:pt x="71" y="37"/>
                      </a:lnTo>
                      <a:lnTo>
                        <a:pt x="55" y="71"/>
                      </a:lnTo>
                      <a:lnTo>
                        <a:pt x="11" y="151"/>
                      </a:lnTo>
                      <a:lnTo>
                        <a:pt x="4" y="168"/>
                      </a:lnTo>
                      <a:lnTo>
                        <a:pt x="1" y="182"/>
                      </a:lnTo>
                      <a:lnTo>
                        <a:pt x="0" y="197"/>
                      </a:lnTo>
                      <a:lnTo>
                        <a:pt x="1" y="209"/>
                      </a:lnTo>
                      <a:lnTo>
                        <a:pt x="4" y="221"/>
                      </a:lnTo>
                      <a:lnTo>
                        <a:pt x="17" y="245"/>
                      </a:lnTo>
                      <a:lnTo>
                        <a:pt x="22" y="251"/>
                      </a:lnTo>
                      <a:lnTo>
                        <a:pt x="35" y="263"/>
                      </a:lnTo>
                      <a:lnTo>
                        <a:pt x="56" y="278"/>
                      </a:lnTo>
                      <a:lnTo>
                        <a:pt x="143" y="319"/>
                      </a:lnTo>
                      <a:lnTo>
                        <a:pt x="158" y="324"/>
                      </a:lnTo>
                      <a:lnTo>
                        <a:pt x="163" y="326"/>
                      </a:lnTo>
                      <a:lnTo>
                        <a:pt x="168" y="328"/>
                      </a:lnTo>
                      <a:lnTo>
                        <a:pt x="168" y="328"/>
                      </a:lnTo>
                      <a:lnTo>
                        <a:pt x="168" y="326"/>
                      </a:lnTo>
                      <a:lnTo>
                        <a:pt x="105" y="292"/>
                      </a:lnTo>
                      <a:lnTo>
                        <a:pt x="66" y="262"/>
                      </a:lnTo>
                      <a:lnTo>
                        <a:pt x="62" y="257"/>
                      </a:lnTo>
                      <a:lnTo>
                        <a:pt x="55" y="244"/>
                      </a:lnTo>
                      <a:lnTo>
                        <a:pt x="46" y="217"/>
                      </a:lnTo>
                      <a:lnTo>
                        <a:pt x="44" y="174"/>
                      </a:lnTo>
                      <a:lnTo>
                        <a:pt x="49" y="146"/>
                      </a:lnTo>
                      <a:lnTo>
                        <a:pt x="58" y="121"/>
                      </a:lnTo>
                      <a:lnTo>
                        <a:pt x="136" y="19"/>
                      </a:lnTo>
                      <a:lnTo>
                        <a:pt x="140" y="13"/>
                      </a:lnTo>
                      <a:lnTo>
                        <a:pt x="142" y="7"/>
                      </a:lnTo>
                      <a:lnTo>
                        <a:pt x="142" y="4"/>
                      </a:lnTo>
                      <a:lnTo>
                        <a:pt x="140" y="2"/>
                      </a:lnTo>
                      <a:lnTo>
                        <a:pt x="127" y="0"/>
                      </a:lnTo>
                      <a:lnTo>
                        <a:pt x="103" y="4"/>
                      </a:lnTo>
                      <a:close/>
                    </a:path>
                  </a:pathLst>
                </a:custGeom>
                <a:solidFill>
                  <a:srgbClr val="CDE9E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40"/>
                <p:cNvSpPr>
                  <a:spLocks/>
                </p:cNvSpPr>
                <p:nvPr/>
              </p:nvSpPr>
              <p:spPr bwMode="auto">
                <a:xfrm>
                  <a:off x="829502" y="4379948"/>
                  <a:ext cx="52299" cy="28329"/>
                </a:xfrm>
                <a:custGeom>
                  <a:avLst/>
                  <a:gdLst/>
                  <a:ahLst/>
                  <a:cxnLst>
                    <a:cxn ang="0">
                      <a:pos x="48" y="0"/>
                    </a:cxn>
                    <a:cxn ang="0">
                      <a:pos x="46" y="0"/>
                    </a:cxn>
                    <a:cxn ang="0">
                      <a:pos x="42" y="1"/>
                    </a:cxn>
                    <a:cxn ang="0">
                      <a:pos x="38" y="4"/>
                    </a:cxn>
                    <a:cxn ang="0">
                      <a:pos x="25" y="12"/>
                    </a:cxn>
                    <a:cxn ang="0">
                      <a:pos x="0" y="26"/>
                    </a:cxn>
                    <a:cxn ang="0">
                      <a:pos x="7" y="25"/>
                    </a:cxn>
                    <a:cxn ang="0">
                      <a:pos x="39" y="8"/>
                    </a:cxn>
                    <a:cxn ang="0">
                      <a:pos x="45" y="2"/>
                    </a:cxn>
                    <a:cxn ang="0">
                      <a:pos x="47" y="1"/>
                    </a:cxn>
                    <a:cxn ang="0">
                      <a:pos x="48" y="0"/>
                    </a:cxn>
                  </a:cxnLst>
                  <a:rect l="0" t="0" r="r" b="b"/>
                  <a:pathLst>
                    <a:path w="48" h="26">
                      <a:moveTo>
                        <a:pt x="48" y="0"/>
                      </a:moveTo>
                      <a:lnTo>
                        <a:pt x="46" y="0"/>
                      </a:lnTo>
                      <a:lnTo>
                        <a:pt x="42" y="1"/>
                      </a:lnTo>
                      <a:lnTo>
                        <a:pt x="38" y="4"/>
                      </a:lnTo>
                      <a:lnTo>
                        <a:pt x="25" y="12"/>
                      </a:lnTo>
                      <a:lnTo>
                        <a:pt x="0" y="26"/>
                      </a:lnTo>
                      <a:lnTo>
                        <a:pt x="7" y="25"/>
                      </a:lnTo>
                      <a:lnTo>
                        <a:pt x="39" y="8"/>
                      </a:lnTo>
                      <a:lnTo>
                        <a:pt x="45" y="2"/>
                      </a:lnTo>
                      <a:lnTo>
                        <a:pt x="47" y="1"/>
                      </a:lnTo>
                      <a:lnTo>
                        <a:pt x="48" y="0"/>
                      </a:lnTo>
                      <a:close/>
                    </a:path>
                  </a:pathLst>
                </a:custGeom>
                <a:solidFill>
                  <a:srgbClr val="CDE9E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4" name="Group 88"/>
              <p:cNvGrpSpPr/>
              <p:nvPr/>
            </p:nvGrpSpPr>
            <p:grpSpPr>
              <a:xfrm>
                <a:off x="1103960" y="3157728"/>
                <a:ext cx="1352144" cy="1301089"/>
                <a:chOff x="1657610" y="2852928"/>
                <a:chExt cx="1352144" cy="1301089"/>
              </a:xfrm>
            </p:grpSpPr>
            <p:sp>
              <p:nvSpPr>
                <p:cNvPr id="121" name="Freeform 93"/>
                <p:cNvSpPr>
                  <a:spLocks/>
                </p:cNvSpPr>
                <p:nvPr/>
              </p:nvSpPr>
              <p:spPr bwMode="auto">
                <a:xfrm rot="19456225">
                  <a:off x="2535839" y="3337041"/>
                  <a:ext cx="369361" cy="281106"/>
                </a:xfrm>
                <a:custGeom>
                  <a:avLst/>
                  <a:gdLst/>
                  <a:ahLst/>
                  <a:cxnLst>
                    <a:cxn ang="0">
                      <a:pos x="0" y="68"/>
                    </a:cxn>
                    <a:cxn ang="0">
                      <a:pos x="5" y="90"/>
                    </a:cxn>
                    <a:cxn ang="0">
                      <a:pos x="29" y="112"/>
                    </a:cxn>
                    <a:cxn ang="0">
                      <a:pos x="58" y="121"/>
                    </a:cxn>
                    <a:cxn ang="0">
                      <a:pos x="79" y="106"/>
                    </a:cxn>
                    <a:cxn ang="0">
                      <a:pos x="90" y="105"/>
                    </a:cxn>
                    <a:cxn ang="0">
                      <a:pos x="159" y="150"/>
                    </a:cxn>
                    <a:cxn ang="0">
                      <a:pos x="207" y="166"/>
                    </a:cxn>
                    <a:cxn ang="0">
                      <a:pos x="217" y="177"/>
                    </a:cxn>
                    <a:cxn ang="0">
                      <a:pos x="207" y="221"/>
                    </a:cxn>
                    <a:cxn ang="0">
                      <a:pos x="207" y="239"/>
                    </a:cxn>
                    <a:cxn ang="0">
                      <a:pos x="226" y="254"/>
                    </a:cxn>
                    <a:cxn ang="0">
                      <a:pos x="250" y="258"/>
                    </a:cxn>
                    <a:cxn ang="0">
                      <a:pos x="275" y="249"/>
                    </a:cxn>
                    <a:cxn ang="0">
                      <a:pos x="299" y="223"/>
                    </a:cxn>
                    <a:cxn ang="0">
                      <a:pos x="300" y="216"/>
                    </a:cxn>
                    <a:cxn ang="0">
                      <a:pos x="277" y="219"/>
                    </a:cxn>
                    <a:cxn ang="0">
                      <a:pos x="253" y="205"/>
                    </a:cxn>
                    <a:cxn ang="0">
                      <a:pos x="250" y="184"/>
                    </a:cxn>
                    <a:cxn ang="0">
                      <a:pos x="259" y="170"/>
                    </a:cxn>
                    <a:cxn ang="0">
                      <a:pos x="282" y="158"/>
                    </a:cxn>
                    <a:cxn ang="0">
                      <a:pos x="290" y="160"/>
                    </a:cxn>
                    <a:cxn ang="0">
                      <a:pos x="297" y="177"/>
                    </a:cxn>
                    <a:cxn ang="0">
                      <a:pos x="322" y="194"/>
                    </a:cxn>
                    <a:cxn ang="0">
                      <a:pos x="330" y="193"/>
                    </a:cxn>
                    <a:cxn ang="0">
                      <a:pos x="337" y="174"/>
                    </a:cxn>
                    <a:cxn ang="0">
                      <a:pos x="337" y="144"/>
                    </a:cxn>
                    <a:cxn ang="0">
                      <a:pos x="312" y="125"/>
                    </a:cxn>
                    <a:cxn ang="0">
                      <a:pos x="277" y="121"/>
                    </a:cxn>
                    <a:cxn ang="0">
                      <a:pos x="248" y="142"/>
                    </a:cxn>
                    <a:cxn ang="0">
                      <a:pos x="228" y="140"/>
                    </a:cxn>
                    <a:cxn ang="0">
                      <a:pos x="102" y="76"/>
                    </a:cxn>
                    <a:cxn ang="0">
                      <a:pos x="102" y="68"/>
                    </a:cxn>
                    <a:cxn ang="0">
                      <a:pos x="113" y="52"/>
                    </a:cxn>
                    <a:cxn ang="0">
                      <a:pos x="114" y="40"/>
                    </a:cxn>
                    <a:cxn ang="0">
                      <a:pos x="94" y="27"/>
                    </a:cxn>
                    <a:cxn ang="0">
                      <a:pos x="85" y="27"/>
                    </a:cxn>
                    <a:cxn ang="0">
                      <a:pos x="76" y="50"/>
                    </a:cxn>
                    <a:cxn ang="0">
                      <a:pos x="58" y="67"/>
                    </a:cxn>
                    <a:cxn ang="0">
                      <a:pos x="47" y="64"/>
                    </a:cxn>
                    <a:cxn ang="0">
                      <a:pos x="37" y="52"/>
                    </a:cxn>
                    <a:cxn ang="0">
                      <a:pos x="48" y="7"/>
                    </a:cxn>
                    <a:cxn ang="0">
                      <a:pos x="42" y="1"/>
                    </a:cxn>
                    <a:cxn ang="0">
                      <a:pos x="23" y="5"/>
                    </a:cxn>
                    <a:cxn ang="0">
                      <a:pos x="10" y="25"/>
                    </a:cxn>
                  </a:cxnLst>
                  <a:rect l="0" t="0" r="r" b="b"/>
                  <a:pathLst>
                    <a:path w="339" h="258">
                      <a:moveTo>
                        <a:pt x="10" y="25"/>
                      </a:moveTo>
                      <a:lnTo>
                        <a:pt x="5" y="42"/>
                      </a:lnTo>
                      <a:lnTo>
                        <a:pt x="0" y="68"/>
                      </a:lnTo>
                      <a:lnTo>
                        <a:pt x="0" y="75"/>
                      </a:lnTo>
                      <a:lnTo>
                        <a:pt x="1" y="80"/>
                      </a:lnTo>
                      <a:lnTo>
                        <a:pt x="5" y="90"/>
                      </a:lnTo>
                      <a:lnTo>
                        <a:pt x="8" y="94"/>
                      </a:lnTo>
                      <a:lnTo>
                        <a:pt x="15" y="101"/>
                      </a:lnTo>
                      <a:lnTo>
                        <a:pt x="29" y="112"/>
                      </a:lnTo>
                      <a:lnTo>
                        <a:pt x="46" y="121"/>
                      </a:lnTo>
                      <a:lnTo>
                        <a:pt x="55" y="122"/>
                      </a:lnTo>
                      <a:lnTo>
                        <a:pt x="58" y="121"/>
                      </a:lnTo>
                      <a:lnTo>
                        <a:pt x="62" y="119"/>
                      </a:lnTo>
                      <a:lnTo>
                        <a:pt x="70" y="112"/>
                      </a:lnTo>
                      <a:lnTo>
                        <a:pt x="79" y="106"/>
                      </a:lnTo>
                      <a:lnTo>
                        <a:pt x="84" y="104"/>
                      </a:lnTo>
                      <a:lnTo>
                        <a:pt x="86" y="104"/>
                      </a:lnTo>
                      <a:lnTo>
                        <a:pt x="90" y="105"/>
                      </a:lnTo>
                      <a:lnTo>
                        <a:pt x="97" y="108"/>
                      </a:lnTo>
                      <a:lnTo>
                        <a:pt x="105" y="112"/>
                      </a:lnTo>
                      <a:lnTo>
                        <a:pt x="159" y="150"/>
                      </a:lnTo>
                      <a:lnTo>
                        <a:pt x="175" y="157"/>
                      </a:lnTo>
                      <a:lnTo>
                        <a:pt x="200" y="163"/>
                      </a:lnTo>
                      <a:lnTo>
                        <a:pt x="207" y="166"/>
                      </a:lnTo>
                      <a:lnTo>
                        <a:pt x="212" y="170"/>
                      </a:lnTo>
                      <a:lnTo>
                        <a:pt x="216" y="174"/>
                      </a:lnTo>
                      <a:lnTo>
                        <a:pt x="217" y="177"/>
                      </a:lnTo>
                      <a:lnTo>
                        <a:pt x="218" y="180"/>
                      </a:lnTo>
                      <a:lnTo>
                        <a:pt x="215" y="195"/>
                      </a:lnTo>
                      <a:lnTo>
                        <a:pt x="207" y="221"/>
                      </a:lnTo>
                      <a:lnTo>
                        <a:pt x="205" y="231"/>
                      </a:lnTo>
                      <a:lnTo>
                        <a:pt x="206" y="234"/>
                      </a:lnTo>
                      <a:lnTo>
                        <a:pt x="207" y="239"/>
                      </a:lnTo>
                      <a:lnTo>
                        <a:pt x="210" y="243"/>
                      </a:lnTo>
                      <a:lnTo>
                        <a:pt x="218" y="250"/>
                      </a:lnTo>
                      <a:lnTo>
                        <a:pt x="226" y="254"/>
                      </a:lnTo>
                      <a:lnTo>
                        <a:pt x="235" y="257"/>
                      </a:lnTo>
                      <a:lnTo>
                        <a:pt x="240" y="258"/>
                      </a:lnTo>
                      <a:lnTo>
                        <a:pt x="250" y="258"/>
                      </a:lnTo>
                      <a:lnTo>
                        <a:pt x="256" y="257"/>
                      </a:lnTo>
                      <a:lnTo>
                        <a:pt x="266" y="253"/>
                      </a:lnTo>
                      <a:lnTo>
                        <a:pt x="275" y="249"/>
                      </a:lnTo>
                      <a:lnTo>
                        <a:pt x="280" y="246"/>
                      </a:lnTo>
                      <a:lnTo>
                        <a:pt x="293" y="232"/>
                      </a:lnTo>
                      <a:lnTo>
                        <a:pt x="299" y="223"/>
                      </a:lnTo>
                      <a:lnTo>
                        <a:pt x="300" y="220"/>
                      </a:lnTo>
                      <a:lnTo>
                        <a:pt x="301" y="217"/>
                      </a:lnTo>
                      <a:lnTo>
                        <a:pt x="300" y="216"/>
                      </a:lnTo>
                      <a:lnTo>
                        <a:pt x="298" y="216"/>
                      </a:lnTo>
                      <a:lnTo>
                        <a:pt x="280" y="220"/>
                      </a:lnTo>
                      <a:lnTo>
                        <a:pt x="277" y="219"/>
                      </a:lnTo>
                      <a:lnTo>
                        <a:pt x="263" y="214"/>
                      </a:lnTo>
                      <a:lnTo>
                        <a:pt x="255" y="208"/>
                      </a:lnTo>
                      <a:lnTo>
                        <a:pt x="253" y="205"/>
                      </a:lnTo>
                      <a:lnTo>
                        <a:pt x="251" y="199"/>
                      </a:lnTo>
                      <a:lnTo>
                        <a:pt x="250" y="191"/>
                      </a:lnTo>
                      <a:lnTo>
                        <a:pt x="250" y="184"/>
                      </a:lnTo>
                      <a:lnTo>
                        <a:pt x="252" y="180"/>
                      </a:lnTo>
                      <a:lnTo>
                        <a:pt x="253" y="177"/>
                      </a:lnTo>
                      <a:lnTo>
                        <a:pt x="259" y="170"/>
                      </a:lnTo>
                      <a:lnTo>
                        <a:pt x="264" y="167"/>
                      </a:lnTo>
                      <a:lnTo>
                        <a:pt x="273" y="161"/>
                      </a:lnTo>
                      <a:lnTo>
                        <a:pt x="282" y="158"/>
                      </a:lnTo>
                      <a:lnTo>
                        <a:pt x="286" y="158"/>
                      </a:lnTo>
                      <a:lnTo>
                        <a:pt x="288" y="158"/>
                      </a:lnTo>
                      <a:lnTo>
                        <a:pt x="290" y="160"/>
                      </a:lnTo>
                      <a:lnTo>
                        <a:pt x="291" y="162"/>
                      </a:lnTo>
                      <a:lnTo>
                        <a:pt x="296" y="175"/>
                      </a:lnTo>
                      <a:lnTo>
                        <a:pt x="297" y="177"/>
                      </a:lnTo>
                      <a:lnTo>
                        <a:pt x="308" y="186"/>
                      </a:lnTo>
                      <a:lnTo>
                        <a:pt x="313" y="190"/>
                      </a:lnTo>
                      <a:lnTo>
                        <a:pt x="322" y="194"/>
                      </a:lnTo>
                      <a:lnTo>
                        <a:pt x="326" y="194"/>
                      </a:lnTo>
                      <a:lnTo>
                        <a:pt x="328" y="194"/>
                      </a:lnTo>
                      <a:lnTo>
                        <a:pt x="330" y="193"/>
                      </a:lnTo>
                      <a:lnTo>
                        <a:pt x="332" y="192"/>
                      </a:lnTo>
                      <a:lnTo>
                        <a:pt x="333" y="189"/>
                      </a:lnTo>
                      <a:lnTo>
                        <a:pt x="337" y="174"/>
                      </a:lnTo>
                      <a:lnTo>
                        <a:pt x="339" y="161"/>
                      </a:lnTo>
                      <a:lnTo>
                        <a:pt x="339" y="148"/>
                      </a:lnTo>
                      <a:lnTo>
                        <a:pt x="337" y="144"/>
                      </a:lnTo>
                      <a:lnTo>
                        <a:pt x="335" y="140"/>
                      </a:lnTo>
                      <a:lnTo>
                        <a:pt x="331" y="136"/>
                      </a:lnTo>
                      <a:lnTo>
                        <a:pt x="312" y="125"/>
                      </a:lnTo>
                      <a:lnTo>
                        <a:pt x="296" y="120"/>
                      </a:lnTo>
                      <a:lnTo>
                        <a:pt x="284" y="119"/>
                      </a:lnTo>
                      <a:lnTo>
                        <a:pt x="277" y="121"/>
                      </a:lnTo>
                      <a:lnTo>
                        <a:pt x="269" y="126"/>
                      </a:lnTo>
                      <a:lnTo>
                        <a:pt x="253" y="139"/>
                      </a:lnTo>
                      <a:lnTo>
                        <a:pt x="248" y="142"/>
                      </a:lnTo>
                      <a:lnTo>
                        <a:pt x="244" y="143"/>
                      </a:lnTo>
                      <a:lnTo>
                        <a:pt x="236" y="143"/>
                      </a:lnTo>
                      <a:lnTo>
                        <a:pt x="228" y="140"/>
                      </a:lnTo>
                      <a:lnTo>
                        <a:pt x="118" y="91"/>
                      </a:lnTo>
                      <a:lnTo>
                        <a:pt x="106" y="82"/>
                      </a:lnTo>
                      <a:lnTo>
                        <a:pt x="102" y="76"/>
                      </a:lnTo>
                      <a:lnTo>
                        <a:pt x="102" y="73"/>
                      </a:lnTo>
                      <a:lnTo>
                        <a:pt x="102" y="71"/>
                      </a:lnTo>
                      <a:lnTo>
                        <a:pt x="102" y="68"/>
                      </a:lnTo>
                      <a:lnTo>
                        <a:pt x="103" y="65"/>
                      </a:lnTo>
                      <a:lnTo>
                        <a:pt x="106" y="60"/>
                      </a:lnTo>
                      <a:lnTo>
                        <a:pt x="113" y="52"/>
                      </a:lnTo>
                      <a:lnTo>
                        <a:pt x="115" y="47"/>
                      </a:lnTo>
                      <a:lnTo>
                        <a:pt x="115" y="44"/>
                      </a:lnTo>
                      <a:lnTo>
                        <a:pt x="114" y="40"/>
                      </a:lnTo>
                      <a:lnTo>
                        <a:pt x="106" y="34"/>
                      </a:lnTo>
                      <a:lnTo>
                        <a:pt x="103" y="31"/>
                      </a:lnTo>
                      <a:lnTo>
                        <a:pt x="94" y="27"/>
                      </a:lnTo>
                      <a:lnTo>
                        <a:pt x="90" y="26"/>
                      </a:lnTo>
                      <a:lnTo>
                        <a:pt x="87" y="26"/>
                      </a:lnTo>
                      <a:lnTo>
                        <a:pt x="85" y="27"/>
                      </a:lnTo>
                      <a:lnTo>
                        <a:pt x="83" y="32"/>
                      </a:lnTo>
                      <a:lnTo>
                        <a:pt x="78" y="47"/>
                      </a:lnTo>
                      <a:lnTo>
                        <a:pt x="76" y="50"/>
                      </a:lnTo>
                      <a:lnTo>
                        <a:pt x="66" y="62"/>
                      </a:lnTo>
                      <a:lnTo>
                        <a:pt x="64" y="64"/>
                      </a:lnTo>
                      <a:lnTo>
                        <a:pt x="58" y="67"/>
                      </a:lnTo>
                      <a:lnTo>
                        <a:pt x="56" y="67"/>
                      </a:lnTo>
                      <a:lnTo>
                        <a:pt x="53" y="67"/>
                      </a:lnTo>
                      <a:lnTo>
                        <a:pt x="47" y="64"/>
                      </a:lnTo>
                      <a:lnTo>
                        <a:pt x="44" y="62"/>
                      </a:lnTo>
                      <a:lnTo>
                        <a:pt x="39" y="56"/>
                      </a:lnTo>
                      <a:lnTo>
                        <a:pt x="37" y="52"/>
                      </a:lnTo>
                      <a:lnTo>
                        <a:pt x="36" y="48"/>
                      </a:lnTo>
                      <a:lnTo>
                        <a:pt x="38" y="38"/>
                      </a:lnTo>
                      <a:lnTo>
                        <a:pt x="48" y="7"/>
                      </a:lnTo>
                      <a:lnTo>
                        <a:pt x="47" y="3"/>
                      </a:lnTo>
                      <a:lnTo>
                        <a:pt x="45" y="2"/>
                      </a:lnTo>
                      <a:lnTo>
                        <a:pt x="42" y="1"/>
                      </a:lnTo>
                      <a:lnTo>
                        <a:pt x="38" y="0"/>
                      </a:lnTo>
                      <a:lnTo>
                        <a:pt x="28" y="2"/>
                      </a:lnTo>
                      <a:lnTo>
                        <a:pt x="23" y="5"/>
                      </a:lnTo>
                      <a:lnTo>
                        <a:pt x="19" y="8"/>
                      </a:lnTo>
                      <a:lnTo>
                        <a:pt x="16" y="12"/>
                      </a:lnTo>
                      <a:lnTo>
                        <a:pt x="10" y="25"/>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5" name="Group 67"/>
                <p:cNvGrpSpPr/>
                <p:nvPr/>
              </p:nvGrpSpPr>
              <p:grpSpPr>
                <a:xfrm>
                  <a:off x="1657610" y="2852928"/>
                  <a:ext cx="1352144" cy="1301089"/>
                  <a:chOff x="4572000" y="3363687"/>
                  <a:chExt cx="1970088" cy="1895701"/>
                </a:xfrm>
              </p:grpSpPr>
              <p:sp>
                <p:nvSpPr>
                  <p:cNvPr id="123" name="AutoShape 4"/>
                  <p:cNvSpPr>
                    <a:spLocks noChangeAspect="1" noChangeArrowheads="1" noTextEdit="1"/>
                  </p:cNvSpPr>
                  <p:nvPr/>
                </p:nvSpPr>
                <p:spPr bwMode="auto">
                  <a:xfrm flipH="1">
                    <a:off x="4572000" y="3429000"/>
                    <a:ext cx="1970088" cy="18303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13"/>
                  <p:cNvSpPr>
                    <a:spLocks/>
                  </p:cNvSpPr>
                  <p:nvPr/>
                </p:nvSpPr>
                <p:spPr bwMode="auto">
                  <a:xfrm flipH="1">
                    <a:off x="5146675" y="3892550"/>
                    <a:ext cx="444500" cy="727075"/>
                  </a:xfrm>
                  <a:custGeom>
                    <a:avLst/>
                    <a:gdLst/>
                    <a:ahLst/>
                    <a:cxnLst>
                      <a:cxn ang="0">
                        <a:pos x="276" y="223"/>
                      </a:cxn>
                      <a:cxn ang="0">
                        <a:pos x="270" y="196"/>
                      </a:cxn>
                      <a:cxn ang="0">
                        <a:pos x="255" y="156"/>
                      </a:cxn>
                      <a:cxn ang="0">
                        <a:pos x="206" y="63"/>
                      </a:cxn>
                      <a:cxn ang="0">
                        <a:pos x="185" y="35"/>
                      </a:cxn>
                      <a:cxn ang="0">
                        <a:pos x="173" y="24"/>
                      </a:cxn>
                      <a:cxn ang="0">
                        <a:pos x="161" y="16"/>
                      </a:cxn>
                      <a:cxn ang="0">
                        <a:pos x="140" y="6"/>
                      </a:cxn>
                      <a:cxn ang="0">
                        <a:pos x="111" y="0"/>
                      </a:cxn>
                      <a:cxn ang="0">
                        <a:pos x="104" y="0"/>
                      </a:cxn>
                      <a:cxn ang="0">
                        <a:pos x="75" y="2"/>
                      </a:cxn>
                      <a:cxn ang="0">
                        <a:pos x="53" y="7"/>
                      </a:cxn>
                      <a:cxn ang="0">
                        <a:pos x="48" y="9"/>
                      </a:cxn>
                      <a:cxn ang="0">
                        <a:pos x="37" y="18"/>
                      </a:cxn>
                      <a:cxn ang="0">
                        <a:pos x="25" y="30"/>
                      </a:cxn>
                      <a:cxn ang="0">
                        <a:pos x="20" y="38"/>
                      </a:cxn>
                      <a:cxn ang="0">
                        <a:pos x="12" y="55"/>
                      </a:cxn>
                      <a:cxn ang="0">
                        <a:pos x="7" y="76"/>
                      </a:cxn>
                      <a:cxn ang="0">
                        <a:pos x="7" y="93"/>
                      </a:cxn>
                      <a:cxn ang="0">
                        <a:pos x="9" y="103"/>
                      </a:cxn>
                      <a:cxn ang="0">
                        <a:pos x="17" y="120"/>
                      </a:cxn>
                      <a:cxn ang="0">
                        <a:pos x="32" y="143"/>
                      </a:cxn>
                      <a:cxn ang="0">
                        <a:pos x="47" y="157"/>
                      </a:cxn>
                      <a:cxn ang="0">
                        <a:pos x="49" y="160"/>
                      </a:cxn>
                      <a:cxn ang="0">
                        <a:pos x="50" y="164"/>
                      </a:cxn>
                      <a:cxn ang="0">
                        <a:pos x="52" y="173"/>
                      </a:cxn>
                      <a:cxn ang="0">
                        <a:pos x="51" y="192"/>
                      </a:cxn>
                      <a:cxn ang="0">
                        <a:pos x="48" y="205"/>
                      </a:cxn>
                      <a:cxn ang="0">
                        <a:pos x="46" y="208"/>
                      </a:cxn>
                      <a:cxn ang="0">
                        <a:pos x="10" y="270"/>
                      </a:cxn>
                      <a:cxn ang="0">
                        <a:pos x="5" y="285"/>
                      </a:cxn>
                      <a:cxn ang="0">
                        <a:pos x="3" y="292"/>
                      </a:cxn>
                      <a:cxn ang="0">
                        <a:pos x="0" y="319"/>
                      </a:cxn>
                      <a:cxn ang="0">
                        <a:pos x="2" y="347"/>
                      </a:cxn>
                      <a:cxn ang="0">
                        <a:pos x="6" y="366"/>
                      </a:cxn>
                      <a:cxn ang="0">
                        <a:pos x="14" y="386"/>
                      </a:cxn>
                      <a:cxn ang="0">
                        <a:pos x="29" y="415"/>
                      </a:cxn>
                      <a:cxn ang="0">
                        <a:pos x="41" y="430"/>
                      </a:cxn>
                      <a:cxn ang="0">
                        <a:pos x="54" y="441"/>
                      </a:cxn>
                      <a:cxn ang="0">
                        <a:pos x="60" y="446"/>
                      </a:cxn>
                      <a:cxn ang="0">
                        <a:pos x="76" y="453"/>
                      </a:cxn>
                      <a:cxn ang="0">
                        <a:pos x="92" y="457"/>
                      </a:cxn>
                      <a:cxn ang="0">
                        <a:pos x="118" y="458"/>
                      </a:cxn>
                      <a:cxn ang="0">
                        <a:pos x="148" y="454"/>
                      </a:cxn>
                      <a:cxn ang="0">
                        <a:pos x="187" y="442"/>
                      </a:cxn>
                      <a:cxn ang="0">
                        <a:pos x="216" y="429"/>
                      </a:cxn>
                      <a:cxn ang="0">
                        <a:pos x="234" y="417"/>
                      </a:cxn>
                      <a:cxn ang="0">
                        <a:pos x="242" y="410"/>
                      </a:cxn>
                      <a:cxn ang="0">
                        <a:pos x="252" y="397"/>
                      </a:cxn>
                      <a:cxn ang="0">
                        <a:pos x="255" y="392"/>
                      </a:cxn>
                      <a:cxn ang="0">
                        <a:pos x="267" y="357"/>
                      </a:cxn>
                      <a:cxn ang="0">
                        <a:pos x="279" y="291"/>
                      </a:cxn>
                      <a:cxn ang="0">
                        <a:pos x="280" y="274"/>
                      </a:cxn>
                      <a:cxn ang="0">
                        <a:pos x="276" y="223"/>
                      </a:cxn>
                    </a:cxnLst>
                    <a:rect l="0" t="0" r="r" b="b"/>
                    <a:pathLst>
                      <a:path w="280" h="458">
                        <a:moveTo>
                          <a:pt x="276" y="223"/>
                        </a:moveTo>
                        <a:lnTo>
                          <a:pt x="270" y="196"/>
                        </a:lnTo>
                        <a:lnTo>
                          <a:pt x="255" y="156"/>
                        </a:lnTo>
                        <a:lnTo>
                          <a:pt x="206" y="63"/>
                        </a:lnTo>
                        <a:lnTo>
                          <a:pt x="185" y="35"/>
                        </a:lnTo>
                        <a:lnTo>
                          <a:pt x="173" y="24"/>
                        </a:lnTo>
                        <a:lnTo>
                          <a:pt x="161" y="16"/>
                        </a:lnTo>
                        <a:lnTo>
                          <a:pt x="140" y="6"/>
                        </a:lnTo>
                        <a:lnTo>
                          <a:pt x="111" y="0"/>
                        </a:lnTo>
                        <a:lnTo>
                          <a:pt x="104" y="0"/>
                        </a:lnTo>
                        <a:lnTo>
                          <a:pt x="75" y="2"/>
                        </a:lnTo>
                        <a:lnTo>
                          <a:pt x="53" y="7"/>
                        </a:lnTo>
                        <a:lnTo>
                          <a:pt x="48" y="9"/>
                        </a:lnTo>
                        <a:lnTo>
                          <a:pt x="37" y="18"/>
                        </a:lnTo>
                        <a:lnTo>
                          <a:pt x="25" y="30"/>
                        </a:lnTo>
                        <a:lnTo>
                          <a:pt x="20" y="38"/>
                        </a:lnTo>
                        <a:lnTo>
                          <a:pt x="12" y="55"/>
                        </a:lnTo>
                        <a:lnTo>
                          <a:pt x="7" y="76"/>
                        </a:lnTo>
                        <a:lnTo>
                          <a:pt x="7" y="93"/>
                        </a:lnTo>
                        <a:lnTo>
                          <a:pt x="9" y="103"/>
                        </a:lnTo>
                        <a:lnTo>
                          <a:pt x="17" y="120"/>
                        </a:lnTo>
                        <a:lnTo>
                          <a:pt x="32" y="143"/>
                        </a:lnTo>
                        <a:lnTo>
                          <a:pt x="47" y="157"/>
                        </a:lnTo>
                        <a:lnTo>
                          <a:pt x="49" y="160"/>
                        </a:lnTo>
                        <a:lnTo>
                          <a:pt x="50" y="164"/>
                        </a:lnTo>
                        <a:lnTo>
                          <a:pt x="52" y="173"/>
                        </a:lnTo>
                        <a:lnTo>
                          <a:pt x="51" y="192"/>
                        </a:lnTo>
                        <a:lnTo>
                          <a:pt x="48" y="205"/>
                        </a:lnTo>
                        <a:lnTo>
                          <a:pt x="46" y="208"/>
                        </a:lnTo>
                        <a:lnTo>
                          <a:pt x="10" y="270"/>
                        </a:lnTo>
                        <a:lnTo>
                          <a:pt x="5" y="285"/>
                        </a:lnTo>
                        <a:lnTo>
                          <a:pt x="3" y="292"/>
                        </a:lnTo>
                        <a:lnTo>
                          <a:pt x="0" y="319"/>
                        </a:lnTo>
                        <a:lnTo>
                          <a:pt x="2" y="347"/>
                        </a:lnTo>
                        <a:lnTo>
                          <a:pt x="6" y="366"/>
                        </a:lnTo>
                        <a:lnTo>
                          <a:pt x="14" y="386"/>
                        </a:lnTo>
                        <a:lnTo>
                          <a:pt x="29" y="415"/>
                        </a:lnTo>
                        <a:lnTo>
                          <a:pt x="41" y="430"/>
                        </a:lnTo>
                        <a:lnTo>
                          <a:pt x="54" y="441"/>
                        </a:lnTo>
                        <a:lnTo>
                          <a:pt x="60" y="446"/>
                        </a:lnTo>
                        <a:lnTo>
                          <a:pt x="76" y="453"/>
                        </a:lnTo>
                        <a:lnTo>
                          <a:pt x="92" y="457"/>
                        </a:lnTo>
                        <a:lnTo>
                          <a:pt x="118" y="458"/>
                        </a:lnTo>
                        <a:lnTo>
                          <a:pt x="148" y="454"/>
                        </a:lnTo>
                        <a:lnTo>
                          <a:pt x="187" y="442"/>
                        </a:lnTo>
                        <a:lnTo>
                          <a:pt x="216" y="429"/>
                        </a:lnTo>
                        <a:lnTo>
                          <a:pt x="234" y="417"/>
                        </a:lnTo>
                        <a:lnTo>
                          <a:pt x="242" y="410"/>
                        </a:lnTo>
                        <a:lnTo>
                          <a:pt x="252" y="397"/>
                        </a:lnTo>
                        <a:lnTo>
                          <a:pt x="255" y="392"/>
                        </a:lnTo>
                        <a:lnTo>
                          <a:pt x="267" y="357"/>
                        </a:lnTo>
                        <a:lnTo>
                          <a:pt x="279" y="291"/>
                        </a:lnTo>
                        <a:lnTo>
                          <a:pt x="280" y="274"/>
                        </a:lnTo>
                        <a:lnTo>
                          <a:pt x="276" y="22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14"/>
                  <p:cNvSpPr>
                    <a:spLocks/>
                  </p:cNvSpPr>
                  <p:nvPr/>
                </p:nvSpPr>
                <p:spPr bwMode="auto">
                  <a:xfrm flipH="1">
                    <a:off x="4576763" y="3771900"/>
                    <a:ext cx="847725" cy="311150"/>
                  </a:xfrm>
                  <a:custGeom>
                    <a:avLst/>
                    <a:gdLst/>
                    <a:ahLst/>
                    <a:cxnLst>
                      <a:cxn ang="0">
                        <a:pos x="282" y="135"/>
                      </a:cxn>
                      <a:cxn ang="0">
                        <a:pos x="186" y="90"/>
                      </a:cxn>
                      <a:cxn ang="0">
                        <a:pos x="142" y="79"/>
                      </a:cxn>
                      <a:cxn ang="0">
                        <a:pos x="26" y="78"/>
                      </a:cxn>
                      <a:cxn ang="0">
                        <a:pos x="11" y="82"/>
                      </a:cxn>
                      <a:cxn ang="0">
                        <a:pos x="4" y="89"/>
                      </a:cxn>
                      <a:cxn ang="0">
                        <a:pos x="0" y="102"/>
                      </a:cxn>
                      <a:cxn ang="0">
                        <a:pos x="5" y="119"/>
                      </a:cxn>
                      <a:cxn ang="0">
                        <a:pos x="20" y="137"/>
                      </a:cxn>
                      <a:cxn ang="0">
                        <a:pos x="34" y="144"/>
                      </a:cxn>
                      <a:cxn ang="0">
                        <a:pos x="42" y="143"/>
                      </a:cxn>
                      <a:cxn ang="0">
                        <a:pos x="67" y="131"/>
                      </a:cxn>
                      <a:cxn ang="0">
                        <a:pos x="120" y="127"/>
                      </a:cxn>
                      <a:cxn ang="0">
                        <a:pos x="207" y="153"/>
                      </a:cxn>
                      <a:cxn ang="0">
                        <a:pos x="251" y="172"/>
                      </a:cxn>
                      <a:cxn ang="0">
                        <a:pos x="287" y="177"/>
                      </a:cxn>
                      <a:cxn ang="0">
                        <a:pos x="404" y="120"/>
                      </a:cxn>
                      <a:cxn ang="0">
                        <a:pos x="417" y="117"/>
                      </a:cxn>
                      <a:cxn ang="0">
                        <a:pos x="422" y="117"/>
                      </a:cxn>
                      <a:cxn ang="0">
                        <a:pos x="431" y="125"/>
                      </a:cxn>
                      <a:cxn ang="0">
                        <a:pos x="451" y="171"/>
                      </a:cxn>
                      <a:cxn ang="0">
                        <a:pos x="463" y="191"/>
                      </a:cxn>
                      <a:cxn ang="0">
                        <a:pos x="471" y="196"/>
                      </a:cxn>
                      <a:cxn ang="0">
                        <a:pos x="476" y="196"/>
                      </a:cxn>
                      <a:cxn ang="0">
                        <a:pos x="482" y="193"/>
                      </a:cxn>
                      <a:cxn ang="0">
                        <a:pos x="488" y="187"/>
                      </a:cxn>
                      <a:cxn ang="0">
                        <a:pos x="493" y="174"/>
                      </a:cxn>
                      <a:cxn ang="0">
                        <a:pos x="491" y="162"/>
                      </a:cxn>
                      <a:cxn ang="0">
                        <a:pos x="484" y="152"/>
                      </a:cxn>
                      <a:cxn ang="0">
                        <a:pos x="468" y="137"/>
                      </a:cxn>
                      <a:cxn ang="0">
                        <a:pos x="457" y="116"/>
                      </a:cxn>
                      <a:cxn ang="0">
                        <a:pos x="457" y="112"/>
                      </a:cxn>
                      <a:cxn ang="0">
                        <a:pos x="463" y="109"/>
                      </a:cxn>
                      <a:cxn ang="0">
                        <a:pos x="471" y="112"/>
                      </a:cxn>
                      <a:cxn ang="0">
                        <a:pos x="476" y="117"/>
                      </a:cxn>
                      <a:cxn ang="0">
                        <a:pos x="498" y="152"/>
                      </a:cxn>
                      <a:cxn ang="0">
                        <a:pos x="520" y="163"/>
                      </a:cxn>
                      <a:cxn ang="0">
                        <a:pos x="526" y="163"/>
                      </a:cxn>
                      <a:cxn ang="0">
                        <a:pos x="530" y="160"/>
                      </a:cxn>
                      <a:cxn ang="0">
                        <a:pos x="534" y="148"/>
                      </a:cxn>
                      <a:cxn ang="0">
                        <a:pos x="534" y="141"/>
                      </a:cxn>
                      <a:cxn ang="0">
                        <a:pos x="528" y="126"/>
                      </a:cxn>
                      <a:cxn ang="0">
                        <a:pos x="516" y="112"/>
                      </a:cxn>
                      <a:cxn ang="0">
                        <a:pos x="499" y="103"/>
                      </a:cxn>
                      <a:cxn ang="0">
                        <a:pos x="459" y="88"/>
                      </a:cxn>
                      <a:cxn ang="0">
                        <a:pos x="455" y="82"/>
                      </a:cxn>
                      <a:cxn ang="0">
                        <a:pos x="457" y="64"/>
                      </a:cxn>
                      <a:cxn ang="0">
                        <a:pos x="471" y="37"/>
                      </a:cxn>
                      <a:cxn ang="0">
                        <a:pos x="476" y="22"/>
                      </a:cxn>
                      <a:cxn ang="0">
                        <a:pos x="474" y="10"/>
                      </a:cxn>
                      <a:cxn ang="0">
                        <a:pos x="468" y="2"/>
                      </a:cxn>
                      <a:cxn ang="0">
                        <a:pos x="464" y="0"/>
                      </a:cxn>
                      <a:cxn ang="0">
                        <a:pos x="459" y="0"/>
                      </a:cxn>
                      <a:cxn ang="0">
                        <a:pos x="447" y="9"/>
                      </a:cxn>
                      <a:cxn ang="0">
                        <a:pos x="443" y="16"/>
                      </a:cxn>
                      <a:cxn ang="0">
                        <a:pos x="440" y="49"/>
                      </a:cxn>
                      <a:cxn ang="0">
                        <a:pos x="436" y="63"/>
                      </a:cxn>
                      <a:cxn ang="0">
                        <a:pos x="422" y="78"/>
                      </a:cxn>
                      <a:cxn ang="0">
                        <a:pos x="407" y="86"/>
                      </a:cxn>
                      <a:cxn ang="0">
                        <a:pos x="331" y="124"/>
                      </a:cxn>
                      <a:cxn ang="0">
                        <a:pos x="304" y="134"/>
                      </a:cxn>
                    </a:cxnLst>
                    <a:rect l="0" t="0" r="r" b="b"/>
                    <a:pathLst>
                      <a:path w="534" h="196">
                        <a:moveTo>
                          <a:pt x="294" y="136"/>
                        </a:moveTo>
                        <a:lnTo>
                          <a:pt x="282" y="135"/>
                        </a:lnTo>
                        <a:lnTo>
                          <a:pt x="262" y="130"/>
                        </a:lnTo>
                        <a:lnTo>
                          <a:pt x="186" y="90"/>
                        </a:lnTo>
                        <a:lnTo>
                          <a:pt x="163" y="83"/>
                        </a:lnTo>
                        <a:lnTo>
                          <a:pt x="142" y="79"/>
                        </a:lnTo>
                        <a:lnTo>
                          <a:pt x="78" y="75"/>
                        </a:lnTo>
                        <a:lnTo>
                          <a:pt x="26" y="78"/>
                        </a:lnTo>
                        <a:lnTo>
                          <a:pt x="14" y="81"/>
                        </a:lnTo>
                        <a:lnTo>
                          <a:pt x="11" y="82"/>
                        </a:lnTo>
                        <a:lnTo>
                          <a:pt x="7" y="85"/>
                        </a:lnTo>
                        <a:lnTo>
                          <a:pt x="4" y="89"/>
                        </a:lnTo>
                        <a:lnTo>
                          <a:pt x="2" y="93"/>
                        </a:lnTo>
                        <a:lnTo>
                          <a:pt x="0" y="102"/>
                        </a:lnTo>
                        <a:lnTo>
                          <a:pt x="3" y="115"/>
                        </a:lnTo>
                        <a:lnTo>
                          <a:pt x="5" y="119"/>
                        </a:lnTo>
                        <a:lnTo>
                          <a:pt x="15" y="132"/>
                        </a:lnTo>
                        <a:lnTo>
                          <a:pt x="20" y="137"/>
                        </a:lnTo>
                        <a:lnTo>
                          <a:pt x="29" y="142"/>
                        </a:lnTo>
                        <a:lnTo>
                          <a:pt x="34" y="144"/>
                        </a:lnTo>
                        <a:lnTo>
                          <a:pt x="38" y="144"/>
                        </a:lnTo>
                        <a:lnTo>
                          <a:pt x="42" y="143"/>
                        </a:lnTo>
                        <a:lnTo>
                          <a:pt x="62" y="134"/>
                        </a:lnTo>
                        <a:lnTo>
                          <a:pt x="67" y="131"/>
                        </a:lnTo>
                        <a:lnTo>
                          <a:pt x="80" y="129"/>
                        </a:lnTo>
                        <a:lnTo>
                          <a:pt x="120" y="127"/>
                        </a:lnTo>
                        <a:lnTo>
                          <a:pt x="143" y="130"/>
                        </a:lnTo>
                        <a:lnTo>
                          <a:pt x="207" y="153"/>
                        </a:lnTo>
                        <a:lnTo>
                          <a:pt x="237" y="167"/>
                        </a:lnTo>
                        <a:lnTo>
                          <a:pt x="251" y="172"/>
                        </a:lnTo>
                        <a:lnTo>
                          <a:pt x="270" y="176"/>
                        </a:lnTo>
                        <a:lnTo>
                          <a:pt x="287" y="177"/>
                        </a:lnTo>
                        <a:lnTo>
                          <a:pt x="313" y="170"/>
                        </a:lnTo>
                        <a:lnTo>
                          <a:pt x="404" y="120"/>
                        </a:lnTo>
                        <a:lnTo>
                          <a:pt x="411" y="118"/>
                        </a:lnTo>
                        <a:lnTo>
                          <a:pt x="417" y="117"/>
                        </a:lnTo>
                        <a:lnTo>
                          <a:pt x="420" y="117"/>
                        </a:lnTo>
                        <a:lnTo>
                          <a:pt x="422" y="117"/>
                        </a:lnTo>
                        <a:lnTo>
                          <a:pt x="426" y="120"/>
                        </a:lnTo>
                        <a:lnTo>
                          <a:pt x="431" y="125"/>
                        </a:lnTo>
                        <a:lnTo>
                          <a:pt x="436" y="134"/>
                        </a:lnTo>
                        <a:lnTo>
                          <a:pt x="451" y="171"/>
                        </a:lnTo>
                        <a:lnTo>
                          <a:pt x="461" y="187"/>
                        </a:lnTo>
                        <a:lnTo>
                          <a:pt x="463" y="191"/>
                        </a:lnTo>
                        <a:lnTo>
                          <a:pt x="468" y="195"/>
                        </a:lnTo>
                        <a:lnTo>
                          <a:pt x="471" y="196"/>
                        </a:lnTo>
                        <a:lnTo>
                          <a:pt x="473" y="196"/>
                        </a:lnTo>
                        <a:lnTo>
                          <a:pt x="476" y="196"/>
                        </a:lnTo>
                        <a:lnTo>
                          <a:pt x="479" y="195"/>
                        </a:lnTo>
                        <a:lnTo>
                          <a:pt x="482" y="193"/>
                        </a:lnTo>
                        <a:lnTo>
                          <a:pt x="486" y="190"/>
                        </a:lnTo>
                        <a:lnTo>
                          <a:pt x="488" y="187"/>
                        </a:lnTo>
                        <a:lnTo>
                          <a:pt x="492" y="180"/>
                        </a:lnTo>
                        <a:lnTo>
                          <a:pt x="493" y="174"/>
                        </a:lnTo>
                        <a:lnTo>
                          <a:pt x="493" y="168"/>
                        </a:lnTo>
                        <a:lnTo>
                          <a:pt x="491" y="162"/>
                        </a:lnTo>
                        <a:lnTo>
                          <a:pt x="489" y="159"/>
                        </a:lnTo>
                        <a:lnTo>
                          <a:pt x="484" y="152"/>
                        </a:lnTo>
                        <a:lnTo>
                          <a:pt x="470" y="140"/>
                        </a:lnTo>
                        <a:lnTo>
                          <a:pt x="468" y="137"/>
                        </a:lnTo>
                        <a:lnTo>
                          <a:pt x="460" y="123"/>
                        </a:lnTo>
                        <a:lnTo>
                          <a:pt x="457" y="116"/>
                        </a:lnTo>
                        <a:lnTo>
                          <a:pt x="457" y="114"/>
                        </a:lnTo>
                        <a:lnTo>
                          <a:pt x="457" y="112"/>
                        </a:lnTo>
                        <a:lnTo>
                          <a:pt x="459" y="110"/>
                        </a:lnTo>
                        <a:lnTo>
                          <a:pt x="463" y="109"/>
                        </a:lnTo>
                        <a:lnTo>
                          <a:pt x="466" y="109"/>
                        </a:lnTo>
                        <a:lnTo>
                          <a:pt x="471" y="112"/>
                        </a:lnTo>
                        <a:lnTo>
                          <a:pt x="473" y="114"/>
                        </a:lnTo>
                        <a:lnTo>
                          <a:pt x="476" y="117"/>
                        </a:lnTo>
                        <a:lnTo>
                          <a:pt x="495" y="148"/>
                        </a:lnTo>
                        <a:lnTo>
                          <a:pt x="498" y="152"/>
                        </a:lnTo>
                        <a:lnTo>
                          <a:pt x="509" y="160"/>
                        </a:lnTo>
                        <a:lnTo>
                          <a:pt x="520" y="163"/>
                        </a:lnTo>
                        <a:lnTo>
                          <a:pt x="523" y="163"/>
                        </a:lnTo>
                        <a:lnTo>
                          <a:pt x="526" y="163"/>
                        </a:lnTo>
                        <a:lnTo>
                          <a:pt x="528" y="162"/>
                        </a:lnTo>
                        <a:lnTo>
                          <a:pt x="530" y="160"/>
                        </a:lnTo>
                        <a:lnTo>
                          <a:pt x="533" y="154"/>
                        </a:lnTo>
                        <a:lnTo>
                          <a:pt x="534" y="148"/>
                        </a:lnTo>
                        <a:lnTo>
                          <a:pt x="534" y="144"/>
                        </a:lnTo>
                        <a:lnTo>
                          <a:pt x="534" y="141"/>
                        </a:lnTo>
                        <a:lnTo>
                          <a:pt x="532" y="134"/>
                        </a:lnTo>
                        <a:lnTo>
                          <a:pt x="528" y="126"/>
                        </a:lnTo>
                        <a:lnTo>
                          <a:pt x="522" y="119"/>
                        </a:lnTo>
                        <a:lnTo>
                          <a:pt x="516" y="112"/>
                        </a:lnTo>
                        <a:lnTo>
                          <a:pt x="512" y="109"/>
                        </a:lnTo>
                        <a:lnTo>
                          <a:pt x="499" y="103"/>
                        </a:lnTo>
                        <a:lnTo>
                          <a:pt x="460" y="89"/>
                        </a:lnTo>
                        <a:lnTo>
                          <a:pt x="459" y="88"/>
                        </a:lnTo>
                        <a:lnTo>
                          <a:pt x="457" y="86"/>
                        </a:lnTo>
                        <a:lnTo>
                          <a:pt x="455" y="82"/>
                        </a:lnTo>
                        <a:lnTo>
                          <a:pt x="454" y="77"/>
                        </a:lnTo>
                        <a:lnTo>
                          <a:pt x="457" y="64"/>
                        </a:lnTo>
                        <a:lnTo>
                          <a:pt x="461" y="55"/>
                        </a:lnTo>
                        <a:lnTo>
                          <a:pt x="471" y="37"/>
                        </a:lnTo>
                        <a:lnTo>
                          <a:pt x="475" y="26"/>
                        </a:lnTo>
                        <a:lnTo>
                          <a:pt x="476" y="22"/>
                        </a:lnTo>
                        <a:lnTo>
                          <a:pt x="476" y="17"/>
                        </a:lnTo>
                        <a:lnTo>
                          <a:pt x="474" y="10"/>
                        </a:lnTo>
                        <a:lnTo>
                          <a:pt x="472" y="7"/>
                        </a:lnTo>
                        <a:lnTo>
                          <a:pt x="468" y="2"/>
                        </a:lnTo>
                        <a:lnTo>
                          <a:pt x="466" y="0"/>
                        </a:lnTo>
                        <a:lnTo>
                          <a:pt x="464" y="0"/>
                        </a:lnTo>
                        <a:lnTo>
                          <a:pt x="461" y="0"/>
                        </a:lnTo>
                        <a:lnTo>
                          <a:pt x="459" y="0"/>
                        </a:lnTo>
                        <a:lnTo>
                          <a:pt x="453" y="4"/>
                        </a:lnTo>
                        <a:lnTo>
                          <a:pt x="447" y="9"/>
                        </a:lnTo>
                        <a:lnTo>
                          <a:pt x="445" y="12"/>
                        </a:lnTo>
                        <a:lnTo>
                          <a:pt x="443" y="16"/>
                        </a:lnTo>
                        <a:lnTo>
                          <a:pt x="442" y="20"/>
                        </a:lnTo>
                        <a:lnTo>
                          <a:pt x="440" y="49"/>
                        </a:lnTo>
                        <a:lnTo>
                          <a:pt x="438" y="59"/>
                        </a:lnTo>
                        <a:lnTo>
                          <a:pt x="436" y="63"/>
                        </a:lnTo>
                        <a:lnTo>
                          <a:pt x="429" y="72"/>
                        </a:lnTo>
                        <a:lnTo>
                          <a:pt x="422" y="78"/>
                        </a:lnTo>
                        <a:lnTo>
                          <a:pt x="411" y="84"/>
                        </a:lnTo>
                        <a:lnTo>
                          <a:pt x="407" y="86"/>
                        </a:lnTo>
                        <a:lnTo>
                          <a:pt x="381" y="94"/>
                        </a:lnTo>
                        <a:lnTo>
                          <a:pt x="331" y="124"/>
                        </a:lnTo>
                        <a:lnTo>
                          <a:pt x="323" y="127"/>
                        </a:lnTo>
                        <a:lnTo>
                          <a:pt x="304" y="134"/>
                        </a:lnTo>
                        <a:lnTo>
                          <a:pt x="294" y="1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15"/>
                  <p:cNvSpPr>
                    <a:spLocks/>
                  </p:cNvSpPr>
                  <p:nvPr/>
                </p:nvSpPr>
                <p:spPr bwMode="auto">
                  <a:xfrm flipH="1">
                    <a:off x="4997450" y="4397375"/>
                    <a:ext cx="349250" cy="811213"/>
                  </a:xfrm>
                  <a:custGeom>
                    <a:avLst/>
                    <a:gdLst/>
                    <a:ahLst/>
                    <a:cxnLst>
                      <a:cxn ang="0">
                        <a:pos x="43" y="9"/>
                      </a:cxn>
                      <a:cxn ang="0">
                        <a:pos x="30" y="2"/>
                      </a:cxn>
                      <a:cxn ang="0">
                        <a:pos x="22" y="0"/>
                      </a:cxn>
                      <a:cxn ang="0">
                        <a:pos x="16" y="3"/>
                      </a:cxn>
                      <a:cxn ang="0">
                        <a:pos x="13" y="8"/>
                      </a:cxn>
                      <a:cxn ang="0">
                        <a:pos x="2" y="51"/>
                      </a:cxn>
                      <a:cxn ang="0">
                        <a:pos x="1" y="90"/>
                      </a:cxn>
                      <a:cxn ang="0">
                        <a:pos x="35" y="190"/>
                      </a:cxn>
                      <a:cxn ang="0">
                        <a:pos x="41" y="267"/>
                      </a:cxn>
                      <a:cxn ang="0">
                        <a:pos x="37" y="383"/>
                      </a:cxn>
                      <a:cxn ang="0">
                        <a:pos x="29" y="401"/>
                      </a:cxn>
                      <a:cxn ang="0">
                        <a:pos x="1" y="439"/>
                      </a:cxn>
                      <a:cxn ang="0">
                        <a:pos x="2" y="449"/>
                      </a:cxn>
                      <a:cxn ang="0">
                        <a:pos x="8" y="459"/>
                      </a:cxn>
                      <a:cxn ang="0">
                        <a:pos x="16" y="467"/>
                      </a:cxn>
                      <a:cxn ang="0">
                        <a:pos x="26" y="468"/>
                      </a:cxn>
                      <a:cxn ang="0">
                        <a:pos x="55" y="467"/>
                      </a:cxn>
                      <a:cxn ang="0">
                        <a:pos x="99" y="476"/>
                      </a:cxn>
                      <a:cxn ang="0">
                        <a:pos x="132" y="500"/>
                      </a:cxn>
                      <a:cxn ang="0">
                        <a:pos x="149" y="508"/>
                      </a:cxn>
                      <a:cxn ang="0">
                        <a:pos x="187" y="508"/>
                      </a:cxn>
                      <a:cxn ang="0">
                        <a:pos x="202" y="500"/>
                      </a:cxn>
                      <a:cxn ang="0">
                        <a:pos x="217" y="486"/>
                      </a:cxn>
                      <a:cxn ang="0">
                        <a:pos x="220" y="480"/>
                      </a:cxn>
                      <a:cxn ang="0">
                        <a:pos x="220" y="475"/>
                      </a:cxn>
                      <a:cxn ang="0">
                        <a:pos x="218" y="470"/>
                      </a:cxn>
                      <a:cxn ang="0">
                        <a:pos x="204" y="461"/>
                      </a:cxn>
                      <a:cxn ang="0">
                        <a:pos x="118" y="440"/>
                      </a:cxn>
                      <a:cxn ang="0">
                        <a:pos x="72" y="429"/>
                      </a:cxn>
                      <a:cxn ang="0">
                        <a:pos x="62" y="424"/>
                      </a:cxn>
                      <a:cxn ang="0">
                        <a:pos x="58" y="418"/>
                      </a:cxn>
                      <a:cxn ang="0">
                        <a:pos x="56" y="409"/>
                      </a:cxn>
                      <a:cxn ang="0">
                        <a:pos x="67" y="373"/>
                      </a:cxn>
                      <a:cxn ang="0">
                        <a:pos x="93" y="232"/>
                      </a:cxn>
                      <a:cxn ang="0">
                        <a:pos x="90" y="132"/>
                      </a:cxn>
                      <a:cxn ang="0">
                        <a:pos x="78" y="73"/>
                      </a:cxn>
                      <a:cxn ang="0">
                        <a:pos x="52" y="19"/>
                      </a:cxn>
                    </a:cxnLst>
                    <a:rect l="0" t="0" r="r" b="b"/>
                    <a:pathLst>
                      <a:path w="220" h="511">
                        <a:moveTo>
                          <a:pt x="50" y="15"/>
                        </a:moveTo>
                        <a:lnTo>
                          <a:pt x="43" y="9"/>
                        </a:lnTo>
                        <a:lnTo>
                          <a:pt x="35" y="4"/>
                        </a:lnTo>
                        <a:lnTo>
                          <a:pt x="30" y="2"/>
                        </a:lnTo>
                        <a:lnTo>
                          <a:pt x="26" y="0"/>
                        </a:lnTo>
                        <a:lnTo>
                          <a:pt x="22" y="0"/>
                        </a:lnTo>
                        <a:lnTo>
                          <a:pt x="20" y="1"/>
                        </a:lnTo>
                        <a:lnTo>
                          <a:pt x="16" y="3"/>
                        </a:lnTo>
                        <a:lnTo>
                          <a:pt x="15" y="5"/>
                        </a:lnTo>
                        <a:lnTo>
                          <a:pt x="13" y="8"/>
                        </a:lnTo>
                        <a:lnTo>
                          <a:pt x="9" y="19"/>
                        </a:lnTo>
                        <a:lnTo>
                          <a:pt x="2" y="51"/>
                        </a:lnTo>
                        <a:lnTo>
                          <a:pt x="0" y="73"/>
                        </a:lnTo>
                        <a:lnTo>
                          <a:pt x="1" y="90"/>
                        </a:lnTo>
                        <a:lnTo>
                          <a:pt x="4" y="106"/>
                        </a:lnTo>
                        <a:lnTo>
                          <a:pt x="35" y="190"/>
                        </a:lnTo>
                        <a:lnTo>
                          <a:pt x="40" y="211"/>
                        </a:lnTo>
                        <a:lnTo>
                          <a:pt x="41" y="267"/>
                        </a:lnTo>
                        <a:lnTo>
                          <a:pt x="39" y="368"/>
                        </a:lnTo>
                        <a:lnTo>
                          <a:pt x="37" y="383"/>
                        </a:lnTo>
                        <a:lnTo>
                          <a:pt x="34" y="393"/>
                        </a:lnTo>
                        <a:lnTo>
                          <a:pt x="29" y="401"/>
                        </a:lnTo>
                        <a:lnTo>
                          <a:pt x="5" y="431"/>
                        </a:lnTo>
                        <a:lnTo>
                          <a:pt x="1" y="439"/>
                        </a:lnTo>
                        <a:lnTo>
                          <a:pt x="1" y="445"/>
                        </a:lnTo>
                        <a:lnTo>
                          <a:pt x="2" y="449"/>
                        </a:lnTo>
                        <a:lnTo>
                          <a:pt x="6" y="456"/>
                        </a:lnTo>
                        <a:lnTo>
                          <a:pt x="8" y="459"/>
                        </a:lnTo>
                        <a:lnTo>
                          <a:pt x="13" y="465"/>
                        </a:lnTo>
                        <a:lnTo>
                          <a:pt x="16" y="467"/>
                        </a:lnTo>
                        <a:lnTo>
                          <a:pt x="19" y="468"/>
                        </a:lnTo>
                        <a:lnTo>
                          <a:pt x="26" y="468"/>
                        </a:lnTo>
                        <a:lnTo>
                          <a:pt x="40" y="467"/>
                        </a:lnTo>
                        <a:lnTo>
                          <a:pt x="55" y="467"/>
                        </a:lnTo>
                        <a:lnTo>
                          <a:pt x="87" y="472"/>
                        </a:lnTo>
                        <a:lnTo>
                          <a:pt x="99" y="476"/>
                        </a:lnTo>
                        <a:lnTo>
                          <a:pt x="105" y="479"/>
                        </a:lnTo>
                        <a:lnTo>
                          <a:pt x="132" y="500"/>
                        </a:lnTo>
                        <a:lnTo>
                          <a:pt x="138" y="504"/>
                        </a:lnTo>
                        <a:lnTo>
                          <a:pt x="149" y="508"/>
                        </a:lnTo>
                        <a:lnTo>
                          <a:pt x="166" y="511"/>
                        </a:lnTo>
                        <a:lnTo>
                          <a:pt x="187" y="508"/>
                        </a:lnTo>
                        <a:lnTo>
                          <a:pt x="192" y="506"/>
                        </a:lnTo>
                        <a:lnTo>
                          <a:pt x="202" y="500"/>
                        </a:lnTo>
                        <a:lnTo>
                          <a:pt x="211" y="493"/>
                        </a:lnTo>
                        <a:lnTo>
                          <a:pt x="217" y="486"/>
                        </a:lnTo>
                        <a:lnTo>
                          <a:pt x="219" y="483"/>
                        </a:lnTo>
                        <a:lnTo>
                          <a:pt x="220" y="480"/>
                        </a:lnTo>
                        <a:lnTo>
                          <a:pt x="220" y="478"/>
                        </a:lnTo>
                        <a:lnTo>
                          <a:pt x="220" y="475"/>
                        </a:lnTo>
                        <a:lnTo>
                          <a:pt x="219" y="473"/>
                        </a:lnTo>
                        <a:lnTo>
                          <a:pt x="218" y="470"/>
                        </a:lnTo>
                        <a:lnTo>
                          <a:pt x="215" y="468"/>
                        </a:lnTo>
                        <a:lnTo>
                          <a:pt x="204" y="461"/>
                        </a:lnTo>
                        <a:lnTo>
                          <a:pt x="201" y="460"/>
                        </a:lnTo>
                        <a:lnTo>
                          <a:pt x="118" y="440"/>
                        </a:lnTo>
                        <a:lnTo>
                          <a:pt x="88" y="435"/>
                        </a:lnTo>
                        <a:lnTo>
                          <a:pt x="72" y="429"/>
                        </a:lnTo>
                        <a:lnTo>
                          <a:pt x="68" y="427"/>
                        </a:lnTo>
                        <a:lnTo>
                          <a:pt x="62" y="424"/>
                        </a:lnTo>
                        <a:lnTo>
                          <a:pt x="60" y="421"/>
                        </a:lnTo>
                        <a:lnTo>
                          <a:pt x="58" y="418"/>
                        </a:lnTo>
                        <a:lnTo>
                          <a:pt x="57" y="414"/>
                        </a:lnTo>
                        <a:lnTo>
                          <a:pt x="56" y="409"/>
                        </a:lnTo>
                        <a:lnTo>
                          <a:pt x="57" y="403"/>
                        </a:lnTo>
                        <a:lnTo>
                          <a:pt x="67" y="373"/>
                        </a:lnTo>
                        <a:lnTo>
                          <a:pt x="76" y="342"/>
                        </a:lnTo>
                        <a:lnTo>
                          <a:pt x="93" y="232"/>
                        </a:lnTo>
                        <a:lnTo>
                          <a:pt x="94" y="187"/>
                        </a:lnTo>
                        <a:lnTo>
                          <a:pt x="90" y="132"/>
                        </a:lnTo>
                        <a:lnTo>
                          <a:pt x="83" y="89"/>
                        </a:lnTo>
                        <a:lnTo>
                          <a:pt x="78" y="73"/>
                        </a:lnTo>
                        <a:lnTo>
                          <a:pt x="58" y="27"/>
                        </a:lnTo>
                        <a:lnTo>
                          <a:pt x="52" y="19"/>
                        </a:lnTo>
                        <a:lnTo>
                          <a:pt x="50" y="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16"/>
                  <p:cNvSpPr>
                    <a:spLocks/>
                  </p:cNvSpPr>
                  <p:nvPr/>
                </p:nvSpPr>
                <p:spPr bwMode="auto">
                  <a:xfrm flipH="1">
                    <a:off x="5281613" y="4395788"/>
                    <a:ext cx="314325" cy="857250"/>
                  </a:xfrm>
                  <a:custGeom>
                    <a:avLst/>
                    <a:gdLst/>
                    <a:ahLst/>
                    <a:cxnLst>
                      <a:cxn ang="0">
                        <a:pos x="195" y="501"/>
                      </a:cxn>
                      <a:cxn ang="0">
                        <a:pos x="178" y="493"/>
                      </a:cxn>
                      <a:cxn ang="0">
                        <a:pos x="117" y="484"/>
                      </a:cxn>
                      <a:cxn ang="0">
                        <a:pos x="87" y="470"/>
                      </a:cxn>
                      <a:cxn ang="0">
                        <a:pos x="65" y="453"/>
                      </a:cxn>
                      <a:cxn ang="0">
                        <a:pos x="59" y="447"/>
                      </a:cxn>
                      <a:cxn ang="0">
                        <a:pos x="57" y="437"/>
                      </a:cxn>
                      <a:cxn ang="0">
                        <a:pos x="61" y="417"/>
                      </a:cxn>
                      <a:cxn ang="0">
                        <a:pos x="127" y="217"/>
                      </a:cxn>
                      <a:cxn ang="0">
                        <a:pos x="135" y="136"/>
                      </a:cxn>
                      <a:cxn ang="0">
                        <a:pos x="118" y="14"/>
                      </a:cxn>
                      <a:cxn ang="0">
                        <a:pos x="115" y="9"/>
                      </a:cxn>
                      <a:cxn ang="0">
                        <a:pos x="107" y="3"/>
                      </a:cxn>
                      <a:cxn ang="0">
                        <a:pos x="95" y="0"/>
                      </a:cxn>
                      <a:cxn ang="0">
                        <a:pos x="83" y="3"/>
                      </a:cxn>
                      <a:cxn ang="0">
                        <a:pos x="74" y="9"/>
                      </a:cxn>
                      <a:cxn ang="0">
                        <a:pos x="68" y="22"/>
                      </a:cxn>
                      <a:cxn ang="0">
                        <a:pos x="62" y="93"/>
                      </a:cxn>
                      <a:cxn ang="0">
                        <a:pos x="74" y="229"/>
                      </a:cxn>
                      <a:cxn ang="0">
                        <a:pos x="33" y="408"/>
                      </a:cxn>
                      <a:cxn ang="0">
                        <a:pos x="23" y="428"/>
                      </a:cxn>
                      <a:cxn ang="0">
                        <a:pos x="3" y="451"/>
                      </a:cxn>
                      <a:cxn ang="0">
                        <a:pos x="0" y="465"/>
                      </a:cxn>
                      <a:cxn ang="0">
                        <a:pos x="3" y="486"/>
                      </a:cxn>
                      <a:cxn ang="0">
                        <a:pos x="9" y="492"/>
                      </a:cxn>
                      <a:cxn ang="0">
                        <a:pos x="25" y="496"/>
                      </a:cxn>
                      <a:cxn ang="0">
                        <a:pos x="53" y="497"/>
                      </a:cxn>
                      <a:cxn ang="0">
                        <a:pos x="74" y="507"/>
                      </a:cxn>
                      <a:cxn ang="0">
                        <a:pos x="115" y="534"/>
                      </a:cxn>
                      <a:cxn ang="0">
                        <a:pos x="137" y="539"/>
                      </a:cxn>
                      <a:cxn ang="0">
                        <a:pos x="170" y="538"/>
                      </a:cxn>
                      <a:cxn ang="0">
                        <a:pos x="188" y="528"/>
                      </a:cxn>
                      <a:cxn ang="0">
                        <a:pos x="197" y="514"/>
                      </a:cxn>
                      <a:cxn ang="0">
                        <a:pos x="197" y="507"/>
                      </a:cxn>
                    </a:cxnLst>
                    <a:rect l="0" t="0" r="r" b="b"/>
                    <a:pathLst>
                      <a:path w="198" h="540">
                        <a:moveTo>
                          <a:pt x="197" y="507"/>
                        </a:moveTo>
                        <a:lnTo>
                          <a:pt x="195" y="501"/>
                        </a:lnTo>
                        <a:lnTo>
                          <a:pt x="189" y="497"/>
                        </a:lnTo>
                        <a:lnTo>
                          <a:pt x="178" y="493"/>
                        </a:lnTo>
                        <a:lnTo>
                          <a:pt x="124" y="486"/>
                        </a:lnTo>
                        <a:lnTo>
                          <a:pt x="117" y="484"/>
                        </a:lnTo>
                        <a:lnTo>
                          <a:pt x="105" y="480"/>
                        </a:lnTo>
                        <a:lnTo>
                          <a:pt x="87" y="470"/>
                        </a:lnTo>
                        <a:lnTo>
                          <a:pt x="76" y="461"/>
                        </a:lnTo>
                        <a:lnTo>
                          <a:pt x="65" y="453"/>
                        </a:lnTo>
                        <a:lnTo>
                          <a:pt x="62" y="451"/>
                        </a:lnTo>
                        <a:lnTo>
                          <a:pt x="59" y="447"/>
                        </a:lnTo>
                        <a:lnTo>
                          <a:pt x="58" y="443"/>
                        </a:lnTo>
                        <a:lnTo>
                          <a:pt x="57" y="437"/>
                        </a:lnTo>
                        <a:lnTo>
                          <a:pt x="58" y="431"/>
                        </a:lnTo>
                        <a:lnTo>
                          <a:pt x="61" y="417"/>
                        </a:lnTo>
                        <a:lnTo>
                          <a:pt x="121" y="241"/>
                        </a:lnTo>
                        <a:lnTo>
                          <a:pt x="127" y="217"/>
                        </a:lnTo>
                        <a:lnTo>
                          <a:pt x="133" y="176"/>
                        </a:lnTo>
                        <a:lnTo>
                          <a:pt x="135" y="136"/>
                        </a:lnTo>
                        <a:lnTo>
                          <a:pt x="120" y="22"/>
                        </a:lnTo>
                        <a:lnTo>
                          <a:pt x="118" y="14"/>
                        </a:lnTo>
                        <a:lnTo>
                          <a:pt x="117" y="11"/>
                        </a:lnTo>
                        <a:lnTo>
                          <a:pt x="115" y="9"/>
                        </a:lnTo>
                        <a:lnTo>
                          <a:pt x="111" y="5"/>
                        </a:lnTo>
                        <a:lnTo>
                          <a:pt x="107" y="3"/>
                        </a:lnTo>
                        <a:lnTo>
                          <a:pt x="101" y="1"/>
                        </a:lnTo>
                        <a:lnTo>
                          <a:pt x="95" y="0"/>
                        </a:lnTo>
                        <a:lnTo>
                          <a:pt x="89" y="1"/>
                        </a:lnTo>
                        <a:lnTo>
                          <a:pt x="83" y="3"/>
                        </a:lnTo>
                        <a:lnTo>
                          <a:pt x="78" y="5"/>
                        </a:lnTo>
                        <a:lnTo>
                          <a:pt x="74" y="9"/>
                        </a:lnTo>
                        <a:lnTo>
                          <a:pt x="71" y="14"/>
                        </a:lnTo>
                        <a:lnTo>
                          <a:pt x="68" y="22"/>
                        </a:lnTo>
                        <a:lnTo>
                          <a:pt x="63" y="50"/>
                        </a:lnTo>
                        <a:lnTo>
                          <a:pt x="62" y="93"/>
                        </a:lnTo>
                        <a:lnTo>
                          <a:pt x="75" y="198"/>
                        </a:lnTo>
                        <a:lnTo>
                          <a:pt x="74" y="229"/>
                        </a:lnTo>
                        <a:lnTo>
                          <a:pt x="57" y="317"/>
                        </a:lnTo>
                        <a:lnTo>
                          <a:pt x="33" y="408"/>
                        </a:lnTo>
                        <a:lnTo>
                          <a:pt x="30" y="416"/>
                        </a:lnTo>
                        <a:lnTo>
                          <a:pt x="23" y="428"/>
                        </a:lnTo>
                        <a:lnTo>
                          <a:pt x="6" y="446"/>
                        </a:lnTo>
                        <a:lnTo>
                          <a:pt x="3" y="451"/>
                        </a:lnTo>
                        <a:lnTo>
                          <a:pt x="1" y="455"/>
                        </a:lnTo>
                        <a:lnTo>
                          <a:pt x="0" y="465"/>
                        </a:lnTo>
                        <a:lnTo>
                          <a:pt x="0" y="476"/>
                        </a:lnTo>
                        <a:lnTo>
                          <a:pt x="3" y="486"/>
                        </a:lnTo>
                        <a:lnTo>
                          <a:pt x="6" y="489"/>
                        </a:lnTo>
                        <a:lnTo>
                          <a:pt x="9" y="492"/>
                        </a:lnTo>
                        <a:lnTo>
                          <a:pt x="13" y="495"/>
                        </a:lnTo>
                        <a:lnTo>
                          <a:pt x="25" y="496"/>
                        </a:lnTo>
                        <a:lnTo>
                          <a:pt x="46" y="496"/>
                        </a:lnTo>
                        <a:lnTo>
                          <a:pt x="53" y="497"/>
                        </a:lnTo>
                        <a:lnTo>
                          <a:pt x="60" y="499"/>
                        </a:lnTo>
                        <a:lnTo>
                          <a:pt x="74" y="507"/>
                        </a:lnTo>
                        <a:lnTo>
                          <a:pt x="102" y="527"/>
                        </a:lnTo>
                        <a:lnTo>
                          <a:pt x="115" y="534"/>
                        </a:lnTo>
                        <a:lnTo>
                          <a:pt x="122" y="536"/>
                        </a:lnTo>
                        <a:lnTo>
                          <a:pt x="137" y="539"/>
                        </a:lnTo>
                        <a:lnTo>
                          <a:pt x="159" y="540"/>
                        </a:lnTo>
                        <a:lnTo>
                          <a:pt x="170" y="538"/>
                        </a:lnTo>
                        <a:lnTo>
                          <a:pt x="180" y="534"/>
                        </a:lnTo>
                        <a:lnTo>
                          <a:pt x="188" y="528"/>
                        </a:lnTo>
                        <a:lnTo>
                          <a:pt x="195" y="517"/>
                        </a:lnTo>
                        <a:lnTo>
                          <a:pt x="197" y="514"/>
                        </a:lnTo>
                        <a:lnTo>
                          <a:pt x="198" y="509"/>
                        </a:lnTo>
                        <a:lnTo>
                          <a:pt x="197" y="50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17"/>
                  <p:cNvSpPr>
                    <a:spLocks/>
                  </p:cNvSpPr>
                  <p:nvPr/>
                </p:nvSpPr>
                <p:spPr bwMode="auto">
                  <a:xfrm flipH="1">
                    <a:off x="5216525" y="3435350"/>
                    <a:ext cx="525463" cy="423863"/>
                  </a:xfrm>
                  <a:custGeom>
                    <a:avLst/>
                    <a:gdLst/>
                    <a:ahLst/>
                    <a:cxnLst>
                      <a:cxn ang="0">
                        <a:pos x="321" y="151"/>
                      </a:cxn>
                      <a:cxn ang="0">
                        <a:pos x="311" y="147"/>
                      </a:cxn>
                      <a:cxn ang="0">
                        <a:pos x="273" y="147"/>
                      </a:cxn>
                      <a:cxn ang="0">
                        <a:pos x="260" y="146"/>
                      </a:cxn>
                      <a:cxn ang="0">
                        <a:pos x="250" y="140"/>
                      </a:cxn>
                      <a:cxn ang="0">
                        <a:pos x="244" y="134"/>
                      </a:cxn>
                      <a:cxn ang="0">
                        <a:pos x="242" y="126"/>
                      </a:cxn>
                      <a:cxn ang="0">
                        <a:pos x="206" y="68"/>
                      </a:cxn>
                      <a:cxn ang="0">
                        <a:pos x="159" y="24"/>
                      </a:cxn>
                      <a:cxn ang="0">
                        <a:pos x="109" y="0"/>
                      </a:cxn>
                      <a:cxn ang="0">
                        <a:pos x="76" y="2"/>
                      </a:cxn>
                      <a:cxn ang="0">
                        <a:pos x="44" y="15"/>
                      </a:cxn>
                      <a:cxn ang="0">
                        <a:pos x="26" y="29"/>
                      </a:cxn>
                      <a:cxn ang="0">
                        <a:pos x="8" y="58"/>
                      </a:cxn>
                      <a:cxn ang="0">
                        <a:pos x="1" y="85"/>
                      </a:cxn>
                      <a:cxn ang="0">
                        <a:pos x="2" y="122"/>
                      </a:cxn>
                      <a:cxn ang="0">
                        <a:pos x="15" y="165"/>
                      </a:cxn>
                      <a:cxn ang="0">
                        <a:pos x="42" y="206"/>
                      </a:cxn>
                      <a:cxn ang="0">
                        <a:pos x="115" y="256"/>
                      </a:cxn>
                      <a:cxn ang="0">
                        <a:pos x="138" y="264"/>
                      </a:cxn>
                      <a:cxn ang="0">
                        <a:pos x="185" y="263"/>
                      </a:cxn>
                      <a:cxn ang="0">
                        <a:pos x="205" y="255"/>
                      </a:cxn>
                      <a:cxn ang="0">
                        <a:pos x="228" y="235"/>
                      </a:cxn>
                      <a:cxn ang="0">
                        <a:pos x="243" y="202"/>
                      </a:cxn>
                      <a:cxn ang="0">
                        <a:pos x="250" y="176"/>
                      </a:cxn>
                      <a:cxn ang="0">
                        <a:pos x="258" y="173"/>
                      </a:cxn>
                      <a:cxn ang="0">
                        <a:pos x="286" y="180"/>
                      </a:cxn>
                      <a:cxn ang="0">
                        <a:pos x="310" y="189"/>
                      </a:cxn>
                      <a:cxn ang="0">
                        <a:pos x="317" y="190"/>
                      </a:cxn>
                      <a:cxn ang="0">
                        <a:pos x="325" y="184"/>
                      </a:cxn>
                      <a:cxn ang="0">
                        <a:pos x="331" y="172"/>
                      </a:cxn>
                      <a:cxn ang="0">
                        <a:pos x="331" y="167"/>
                      </a:cxn>
                      <a:cxn ang="0">
                        <a:pos x="329" y="159"/>
                      </a:cxn>
                    </a:cxnLst>
                    <a:rect l="0" t="0" r="r" b="b"/>
                    <a:pathLst>
                      <a:path w="331" h="267">
                        <a:moveTo>
                          <a:pt x="326" y="155"/>
                        </a:moveTo>
                        <a:lnTo>
                          <a:pt x="321" y="151"/>
                        </a:lnTo>
                        <a:lnTo>
                          <a:pt x="317" y="149"/>
                        </a:lnTo>
                        <a:lnTo>
                          <a:pt x="311" y="147"/>
                        </a:lnTo>
                        <a:lnTo>
                          <a:pt x="298" y="146"/>
                        </a:lnTo>
                        <a:lnTo>
                          <a:pt x="273" y="147"/>
                        </a:lnTo>
                        <a:lnTo>
                          <a:pt x="266" y="147"/>
                        </a:lnTo>
                        <a:lnTo>
                          <a:pt x="260" y="146"/>
                        </a:lnTo>
                        <a:lnTo>
                          <a:pt x="255" y="143"/>
                        </a:lnTo>
                        <a:lnTo>
                          <a:pt x="250" y="140"/>
                        </a:lnTo>
                        <a:lnTo>
                          <a:pt x="245" y="136"/>
                        </a:lnTo>
                        <a:lnTo>
                          <a:pt x="244" y="134"/>
                        </a:lnTo>
                        <a:lnTo>
                          <a:pt x="243" y="132"/>
                        </a:lnTo>
                        <a:lnTo>
                          <a:pt x="242" y="126"/>
                        </a:lnTo>
                        <a:lnTo>
                          <a:pt x="239" y="115"/>
                        </a:lnTo>
                        <a:lnTo>
                          <a:pt x="206" y="68"/>
                        </a:lnTo>
                        <a:lnTo>
                          <a:pt x="183" y="44"/>
                        </a:lnTo>
                        <a:lnTo>
                          <a:pt x="159" y="24"/>
                        </a:lnTo>
                        <a:lnTo>
                          <a:pt x="128" y="6"/>
                        </a:lnTo>
                        <a:lnTo>
                          <a:pt x="109" y="0"/>
                        </a:lnTo>
                        <a:lnTo>
                          <a:pt x="98" y="0"/>
                        </a:lnTo>
                        <a:lnTo>
                          <a:pt x="76" y="2"/>
                        </a:lnTo>
                        <a:lnTo>
                          <a:pt x="65" y="6"/>
                        </a:lnTo>
                        <a:lnTo>
                          <a:pt x="44" y="15"/>
                        </a:lnTo>
                        <a:lnTo>
                          <a:pt x="35" y="21"/>
                        </a:lnTo>
                        <a:lnTo>
                          <a:pt x="26" y="29"/>
                        </a:lnTo>
                        <a:lnTo>
                          <a:pt x="18" y="39"/>
                        </a:lnTo>
                        <a:lnTo>
                          <a:pt x="8" y="58"/>
                        </a:lnTo>
                        <a:lnTo>
                          <a:pt x="3" y="71"/>
                        </a:lnTo>
                        <a:lnTo>
                          <a:pt x="1" y="85"/>
                        </a:lnTo>
                        <a:lnTo>
                          <a:pt x="0" y="99"/>
                        </a:lnTo>
                        <a:lnTo>
                          <a:pt x="2" y="122"/>
                        </a:lnTo>
                        <a:lnTo>
                          <a:pt x="6" y="136"/>
                        </a:lnTo>
                        <a:lnTo>
                          <a:pt x="15" y="165"/>
                        </a:lnTo>
                        <a:lnTo>
                          <a:pt x="26" y="186"/>
                        </a:lnTo>
                        <a:lnTo>
                          <a:pt x="42" y="206"/>
                        </a:lnTo>
                        <a:lnTo>
                          <a:pt x="78" y="236"/>
                        </a:lnTo>
                        <a:lnTo>
                          <a:pt x="115" y="256"/>
                        </a:lnTo>
                        <a:lnTo>
                          <a:pt x="123" y="259"/>
                        </a:lnTo>
                        <a:lnTo>
                          <a:pt x="138" y="264"/>
                        </a:lnTo>
                        <a:lnTo>
                          <a:pt x="159" y="267"/>
                        </a:lnTo>
                        <a:lnTo>
                          <a:pt x="185" y="263"/>
                        </a:lnTo>
                        <a:lnTo>
                          <a:pt x="196" y="260"/>
                        </a:lnTo>
                        <a:lnTo>
                          <a:pt x="205" y="255"/>
                        </a:lnTo>
                        <a:lnTo>
                          <a:pt x="214" y="249"/>
                        </a:lnTo>
                        <a:lnTo>
                          <a:pt x="228" y="235"/>
                        </a:lnTo>
                        <a:lnTo>
                          <a:pt x="233" y="227"/>
                        </a:lnTo>
                        <a:lnTo>
                          <a:pt x="243" y="202"/>
                        </a:lnTo>
                        <a:lnTo>
                          <a:pt x="249" y="179"/>
                        </a:lnTo>
                        <a:lnTo>
                          <a:pt x="250" y="176"/>
                        </a:lnTo>
                        <a:lnTo>
                          <a:pt x="252" y="175"/>
                        </a:lnTo>
                        <a:lnTo>
                          <a:pt x="258" y="173"/>
                        </a:lnTo>
                        <a:lnTo>
                          <a:pt x="265" y="174"/>
                        </a:lnTo>
                        <a:lnTo>
                          <a:pt x="286" y="180"/>
                        </a:lnTo>
                        <a:lnTo>
                          <a:pt x="305" y="188"/>
                        </a:lnTo>
                        <a:lnTo>
                          <a:pt x="310" y="189"/>
                        </a:lnTo>
                        <a:lnTo>
                          <a:pt x="314" y="190"/>
                        </a:lnTo>
                        <a:lnTo>
                          <a:pt x="317" y="190"/>
                        </a:lnTo>
                        <a:lnTo>
                          <a:pt x="320" y="189"/>
                        </a:lnTo>
                        <a:lnTo>
                          <a:pt x="325" y="184"/>
                        </a:lnTo>
                        <a:lnTo>
                          <a:pt x="327" y="181"/>
                        </a:lnTo>
                        <a:lnTo>
                          <a:pt x="331" y="172"/>
                        </a:lnTo>
                        <a:lnTo>
                          <a:pt x="331" y="169"/>
                        </a:lnTo>
                        <a:lnTo>
                          <a:pt x="331" y="167"/>
                        </a:lnTo>
                        <a:lnTo>
                          <a:pt x="331" y="164"/>
                        </a:lnTo>
                        <a:lnTo>
                          <a:pt x="329" y="159"/>
                        </a:lnTo>
                        <a:lnTo>
                          <a:pt x="326" y="15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18"/>
                  <p:cNvSpPr>
                    <a:spLocks/>
                  </p:cNvSpPr>
                  <p:nvPr/>
                </p:nvSpPr>
                <p:spPr bwMode="auto">
                  <a:xfrm flipH="1">
                    <a:off x="5461000" y="3890963"/>
                    <a:ext cx="773113" cy="454025"/>
                  </a:xfrm>
                  <a:custGeom>
                    <a:avLst/>
                    <a:gdLst/>
                    <a:ahLst/>
                    <a:cxnLst>
                      <a:cxn ang="0">
                        <a:pos x="241" y="52"/>
                      </a:cxn>
                      <a:cxn ang="0">
                        <a:pos x="311" y="38"/>
                      </a:cxn>
                      <a:cxn ang="0">
                        <a:pos x="390" y="58"/>
                      </a:cxn>
                      <a:cxn ang="0">
                        <a:pos x="452" y="88"/>
                      </a:cxn>
                      <a:cxn ang="0">
                        <a:pos x="480" y="81"/>
                      </a:cxn>
                      <a:cxn ang="0">
                        <a:pos x="487" y="65"/>
                      </a:cxn>
                      <a:cxn ang="0">
                        <a:pos x="483" y="37"/>
                      </a:cxn>
                      <a:cxn ang="0">
                        <a:pos x="465" y="21"/>
                      </a:cxn>
                      <a:cxn ang="0">
                        <a:pos x="358" y="0"/>
                      </a:cxn>
                      <a:cxn ang="0">
                        <a:pos x="255" y="12"/>
                      </a:cxn>
                      <a:cxn ang="0">
                        <a:pos x="140" y="75"/>
                      </a:cxn>
                      <a:cxn ang="0">
                        <a:pos x="94" y="146"/>
                      </a:cxn>
                      <a:cxn ang="0">
                        <a:pos x="79" y="169"/>
                      </a:cxn>
                      <a:cxn ang="0">
                        <a:pos x="64" y="176"/>
                      </a:cxn>
                      <a:cxn ang="0">
                        <a:pos x="28" y="180"/>
                      </a:cxn>
                      <a:cxn ang="0">
                        <a:pos x="6" y="198"/>
                      </a:cxn>
                      <a:cxn ang="0">
                        <a:pos x="0" y="213"/>
                      </a:cxn>
                      <a:cxn ang="0">
                        <a:pos x="7" y="235"/>
                      </a:cxn>
                      <a:cxn ang="0">
                        <a:pos x="19" y="241"/>
                      </a:cxn>
                      <a:cxn ang="0">
                        <a:pos x="32" y="241"/>
                      </a:cxn>
                      <a:cxn ang="0">
                        <a:pos x="40" y="234"/>
                      </a:cxn>
                      <a:cxn ang="0">
                        <a:pos x="38" y="229"/>
                      </a:cxn>
                      <a:cxn ang="0">
                        <a:pos x="27" y="225"/>
                      </a:cxn>
                      <a:cxn ang="0">
                        <a:pos x="29" y="221"/>
                      </a:cxn>
                      <a:cxn ang="0">
                        <a:pos x="52" y="207"/>
                      </a:cxn>
                      <a:cxn ang="0">
                        <a:pos x="57" y="208"/>
                      </a:cxn>
                      <a:cxn ang="0">
                        <a:pos x="55" y="229"/>
                      </a:cxn>
                      <a:cxn ang="0">
                        <a:pos x="54" y="274"/>
                      </a:cxn>
                      <a:cxn ang="0">
                        <a:pos x="64" y="284"/>
                      </a:cxn>
                      <a:cxn ang="0">
                        <a:pos x="83" y="285"/>
                      </a:cxn>
                      <a:cxn ang="0">
                        <a:pos x="88" y="281"/>
                      </a:cxn>
                      <a:cxn ang="0">
                        <a:pos x="77" y="240"/>
                      </a:cxn>
                      <a:cxn ang="0">
                        <a:pos x="80" y="225"/>
                      </a:cxn>
                      <a:cxn ang="0">
                        <a:pos x="89" y="223"/>
                      </a:cxn>
                      <a:cxn ang="0">
                        <a:pos x="112" y="236"/>
                      </a:cxn>
                      <a:cxn ang="0">
                        <a:pos x="127" y="255"/>
                      </a:cxn>
                      <a:cxn ang="0">
                        <a:pos x="132" y="255"/>
                      </a:cxn>
                      <a:cxn ang="0">
                        <a:pos x="138" y="246"/>
                      </a:cxn>
                      <a:cxn ang="0">
                        <a:pos x="141" y="220"/>
                      </a:cxn>
                      <a:cxn ang="0">
                        <a:pos x="135" y="211"/>
                      </a:cxn>
                      <a:cxn ang="0">
                        <a:pos x="116" y="203"/>
                      </a:cxn>
                      <a:cxn ang="0">
                        <a:pos x="110" y="190"/>
                      </a:cxn>
                      <a:cxn ang="0">
                        <a:pos x="119" y="160"/>
                      </a:cxn>
                      <a:cxn ang="0">
                        <a:pos x="178" y="84"/>
                      </a:cxn>
                    </a:cxnLst>
                    <a:rect l="0" t="0" r="r" b="b"/>
                    <a:pathLst>
                      <a:path w="487" h="286">
                        <a:moveTo>
                          <a:pt x="178" y="84"/>
                        </a:moveTo>
                        <a:lnTo>
                          <a:pt x="213" y="63"/>
                        </a:lnTo>
                        <a:lnTo>
                          <a:pt x="241" y="52"/>
                        </a:lnTo>
                        <a:lnTo>
                          <a:pt x="261" y="45"/>
                        </a:lnTo>
                        <a:lnTo>
                          <a:pt x="291" y="40"/>
                        </a:lnTo>
                        <a:lnTo>
                          <a:pt x="311" y="38"/>
                        </a:lnTo>
                        <a:lnTo>
                          <a:pt x="339" y="40"/>
                        </a:lnTo>
                        <a:lnTo>
                          <a:pt x="374" y="50"/>
                        </a:lnTo>
                        <a:lnTo>
                          <a:pt x="390" y="58"/>
                        </a:lnTo>
                        <a:lnTo>
                          <a:pt x="417" y="79"/>
                        </a:lnTo>
                        <a:lnTo>
                          <a:pt x="431" y="85"/>
                        </a:lnTo>
                        <a:lnTo>
                          <a:pt x="452" y="88"/>
                        </a:lnTo>
                        <a:lnTo>
                          <a:pt x="465" y="87"/>
                        </a:lnTo>
                        <a:lnTo>
                          <a:pt x="471" y="85"/>
                        </a:lnTo>
                        <a:lnTo>
                          <a:pt x="480" y="81"/>
                        </a:lnTo>
                        <a:lnTo>
                          <a:pt x="483" y="78"/>
                        </a:lnTo>
                        <a:lnTo>
                          <a:pt x="485" y="74"/>
                        </a:lnTo>
                        <a:lnTo>
                          <a:pt x="487" y="65"/>
                        </a:lnTo>
                        <a:lnTo>
                          <a:pt x="487" y="55"/>
                        </a:lnTo>
                        <a:lnTo>
                          <a:pt x="484" y="40"/>
                        </a:lnTo>
                        <a:lnTo>
                          <a:pt x="483" y="37"/>
                        </a:lnTo>
                        <a:lnTo>
                          <a:pt x="481" y="31"/>
                        </a:lnTo>
                        <a:lnTo>
                          <a:pt x="475" y="26"/>
                        </a:lnTo>
                        <a:lnTo>
                          <a:pt x="465" y="21"/>
                        </a:lnTo>
                        <a:lnTo>
                          <a:pt x="444" y="13"/>
                        </a:lnTo>
                        <a:lnTo>
                          <a:pt x="407" y="6"/>
                        </a:lnTo>
                        <a:lnTo>
                          <a:pt x="358" y="0"/>
                        </a:lnTo>
                        <a:lnTo>
                          <a:pt x="315" y="0"/>
                        </a:lnTo>
                        <a:lnTo>
                          <a:pt x="286" y="4"/>
                        </a:lnTo>
                        <a:lnTo>
                          <a:pt x="255" y="12"/>
                        </a:lnTo>
                        <a:lnTo>
                          <a:pt x="190" y="37"/>
                        </a:lnTo>
                        <a:lnTo>
                          <a:pt x="164" y="53"/>
                        </a:lnTo>
                        <a:lnTo>
                          <a:pt x="140" y="75"/>
                        </a:lnTo>
                        <a:lnTo>
                          <a:pt x="115" y="105"/>
                        </a:lnTo>
                        <a:lnTo>
                          <a:pt x="97" y="138"/>
                        </a:lnTo>
                        <a:lnTo>
                          <a:pt x="94" y="146"/>
                        </a:lnTo>
                        <a:lnTo>
                          <a:pt x="87" y="158"/>
                        </a:lnTo>
                        <a:lnTo>
                          <a:pt x="81" y="166"/>
                        </a:lnTo>
                        <a:lnTo>
                          <a:pt x="79" y="169"/>
                        </a:lnTo>
                        <a:lnTo>
                          <a:pt x="70" y="174"/>
                        </a:lnTo>
                        <a:lnTo>
                          <a:pt x="67" y="175"/>
                        </a:lnTo>
                        <a:lnTo>
                          <a:pt x="64" y="176"/>
                        </a:lnTo>
                        <a:lnTo>
                          <a:pt x="60" y="177"/>
                        </a:lnTo>
                        <a:lnTo>
                          <a:pt x="32" y="179"/>
                        </a:lnTo>
                        <a:lnTo>
                          <a:pt x="28" y="180"/>
                        </a:lnTo>
                        <a:lnTo>
                          <a:pt x="24" y="182"/>
                        </a:lnTo>
                        <a:lnTo>
                          <a:pt x="12" y="191"/>
                        </a:lnTo>
                        <a:lnTo>
                          <a:pt x="6" y="198"/>
                        </a:lnTo>
                        <a:lnTo>
                          <a:pt x="4" y="201"/>
                        </a:lnTo>
                        <a:lnTo>
                          <a:pt x="2" y="205"/>
                        </a:lnTo>
                        <a:lnTo>
                          <a:pt x="0" y="213"/>
                        </a:lnTo>
                        <a:lnTo>
                          <a:pt x="1" y="221"/>
                        </a:lnTo>
                        <a:lnTo>
                          <a:pt x="5" y="232"/>
                        </a:lnTo>
                        <a:lnTo>
                          <a:pt x="7" y="235"/>
                        </a:lnTo>
                        <a:lnTo>
                          <a:pt x="10" y="237"/>
                        </a:lnTo>
                        <a:lnTo>
                          <a:pt x="12" y="239"/>
                        </a:lnTo>
                        <a:lnTo>
                          <a:pt x="19" y="241"/>
                        </a:lnTo>
                        <a:lnTo>
                          <a:pt x="25" y="242"/>
                        </a:lnTo>
                        <a:lnTo>
                          <a:pt x="31" y="242"/>
                        </a:lnTo>
                        <a:lnTo>
                          <a:pt x="32" y="241"/>
                        </a:lnTo>
                        <a:lnTo>
                          <a:pt x="35" y="240"/>
                        </a:lnTo>
                        <a:lnTo>
                          <a:pt x="38" y="237"/>
                        </a:lnTo>
                        <a:lnTo>
                          <a:pt x="40" y="234"/>
                        </a:lnTo>
                        <a:lnTo>
                          <a:pt x="40" y="232"/>
                        </a:lnTo>
                        <a:lnTo>
                          <a:pt x="40" y="231"/>
                        </a:lnTo>
                        <a:lnTo>
                          <a:pt x="38" y="229"/>
                        </a:lnTo>
                        <a:lnTo>
                          <a:pt x="29" y="227"/>
                        </a:lnTo>
                        <a:lnTo>
                          <a:pt x="27" y="226"/>
                        </a:lnTo>
                        <a:lnTo>
                          <a:pt x="27" y="225"/>
                        </a:lnTo>
                        <a:lnTo>
                          <a:pt x="27" y="224"/>
                        </a:lnTo>
                        <a:lnTo>
                          <a:pt x="27" y="223"/>
                        </a:lnTo>
                        <a:lnTo>
                          <a:pt x="29" y="221"/>
                        </a:lnTo>
                        <a:lnTo>
                          <a:pt x="34" y="216"/>
                        </a:lnTo>
                        <a:lnTo>
                          <a:pt x="39" y="212"/>
                        </a:lnTo>
                        <a:lnTo>
                          <a:pt x="52" y="207"/>
                        </a:lnTo>
                        <a:lnTo>
                          <a:pt x="54" y="207"/>
                        </a:lnTo>
                        <a:lnTo>
                          <a:pt x="55" y="208"/>
                        </a:lnTo>
                        <a:lnTo>
                          <a:pt x="57" y="208"/>
                        </a:lnTo>
                        <a:lnTo>
                          <a:pt x="57" y="210"/>
                        </a:lnTo>
                        <a:lnTo>
                          <a:pt x="57" y="214"/>
                        </a:lnTo>
                        <a:lnTo>
                          <a:pt x="55" y="229"/>
                        </a:lnTo>
                        <a:lnTo>
                          <a:pt x="50" y="257"/>
                        </a:lnTo>
                        <a:lnTo>
                          <a:pt x="50" y="261"/>
                        </a:lnTo>
                        <a:lnTo>
                          <a:pt x="54" y="274"/>
                        </a:lnTo>
                        <a:lnTo>
                          <a:pt x="57" y="279"/>
                        </a:lnTo>
                        <a:lnTo>
                          <a:pt x="59" y="282"/>
                        </a:lnTo>
                        <a:lnTo>
                          <a:pt x="64" y="284"/>
                        </a:lnTo>
                        <a:lnTo>
                          <a:pt x="67" y="285"/>
                        </a:lnTo>
                        <a:lnTo>
                          <a:pt x="79" y="286"/>
                        </a:lnTo>
                        <a:lnTo>
                          <a:pt x="83" y="285"/>
                        </a:lnTo>
                        <a:lnTo>
                          <a:pt x="85" y="284"/>
                        </a:lnTo>
                        <a:lnTo>
                          <a:pt x="87" y="283"/>
                        </a:lnTo>
                        <a:lnTo>
                          <a:pt x="88" y="281"/>
                        </a:lnTo>
                        <a:lnTo>
                          <a:pt x="89" y="279"/>
                        </a:lnTo>
                        <a:lnTo>
                          <a:pt x="88" y="277"/>
                        </a:lnTo>
                        <a:lnTo>
                          <a:pt x="77" y="240"/>
                        </a:lnTo>
                        <a:lnTo>
                          <a:pt x="76" y="234"/>
                        </a:lnTo>
                        <a:lnTo>
                          <a:pt x="78" y="229"/>
                        </a:lnTo>
                        <a:lnTo>
                          <a:pt x="80" y="225"/>
                        </a:lnTo>
                        <a:lnTo>
                          <a:pt x="85" y="223"/>
                        </a:lnTo>
                        <a:lnTo>
                          <a:pt x="86" y="223"/>
                        </a:lnTo>
                        <a:lnTo>
                          <a:pt x="89" y="223"/>
                        </a:lnTo>
                        <a:lnTo>
                          <a:pt x="94" y="224"/>
                        </a:lnTo>
                        <a:lnTo>
                          <a:pt x="107" y="232"/>
                        </a:lnTo>
                        <a:lnTo>
                          <a:pt x="112" y="236"/>
                        </a:lnTo>
                        <a:lnTo>
                          <a:pt x="117" y="241"/>
                        </a:lnTo>
                        <a:lnTo>
                          <a:pt x="125" y="253"/>
                        </a:lnTo>
                        <a:lnTo>
                          <a:pt x="127" y="255"/>
                        </a:lnTo>
                        <a:lnTo>
                          <a:pt x="129" y="256"/>
                        </a:lnTo>
                        <a:lnTo>
                          <a:pt x="130" y="256"/>
                        </a:lnTo>
                        <a:lnTo>
                          <a:pt x="132" y="255"/>
                        </a:lnTo>
                        <a:lnTo>
                          <a:pt x="134" y="253"/>
                        </a:lnTo>
                        <a:lnTo>
                          <a:pt x="135" y="251"/>
                        </a:lnTo>
                        <a:lnTo>
                          <a:pt x="138" y="246"/>
                        </a:lnTo>
                        <a:lnTo>
                          <a:pt x="141" y="238"/>
                        </a:lnTo>
                        <a:lnTo>
                          <a:pt x="142" y="227"/>
                        </a:lnTo>
                        <a:lnTo>
                          <a:pt x="141" y="220"/>
                        </a:lnTo>
                        <a:lnTo>
                          <a:pt x="140" y="214"/>
                        </a:lnTo>
                        <a:lnTo>
                          <a:pt x="138" y="213"/>
                        </a:lnTo>
                        <a:lnTo>
                          <a:pt x="135" y="211"/>
                        </a:lnTo>
                        <a:lnTo>
                          <a:pt x="121" y="207"/>
                        </a:lnTo>
                        <a:lnTo>
                          <a:pt x="119" y="205"/>
                        </a:lnTo>
                        <a:lnTo>
                          <a:pt x="116" y="203"/>
                        </a:lnTo>
                        <a:lnTo>
                          <a:pt x="113" y="200"/>
                        </a:lnTo>
                        <a:lnTo>
                          <a:pt x="111" y="195"/>
                        </a:lnTo>
                        <a:lnTo>
                          <a:pt x="110" y="190"/>
                        </a:lnTo>
                        <a:lnTo>
                          <a:pt x="111" y="184"/>
                        </a:lnTo>
                        <a:lnTo>
                          <a:pt x="113" y="177"/>
                        </a:lnTo>
                        <a:lnTo>
                          <a:pt x="119" y="160"/>
                        </a:lnTo>
                        <a:lnTo>
                          <a:pt x="141" y="120"/>
                        </a:lnTo>
                        <a:lnTo>
                          <a:pt x="156" y="102"/>
                        </a:lnTo>
                        <a:lnTo>
                          <a:pt x="178" y="8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19"/>
                  <p:cNvSpPr>
                    <a:spLocks/>
                  </p:cNvSpPr>
                  <p:nvPr/>
                </p:nvSpPr>
                <p:spPr bwMode="auto">
                  <a:xfrm flipH="1">
                    <a:off x="5027612" y="4343400"/>
                    <a:ext cx="84138" cy="209550"/>
                  </a:xfrm>
                  <a:custGeom>
                    <a:avLst/>
                    <a:gdLst/>
                    <a:ahLst/>
                    <a:cxnLst>
                      <a:cxn ang="0">
                        <a:pos x="53" y="113"/>
                      </a:cxn>
                      <a:cxn ang="0">
                        <a:pos x="53" y="102"/>
                      </a:cxn>
                      <a:cxn ang="0">
                        <a:pos x="50" y="89"/>
                      </a:cxn>
                      <a:cxn ang="0">
                        <a:pos x="47" y="81"/>
                      </a:cxn>
                      <a:cxn ang="0">
                        <a:pos x="32" y="23"/>
                      </a:cxn>
                      <a:cxn ang="0">
                        <a:pos x="25" y="4"/>
                      </a:cxn>
                      <a:cxn ang="0">
                        <a:pos x="23" y="1"/>
                      </a:cxn>
                      <a:cxn ang="0">
                        <a:pos x="20" y="0"/>
                      </a:cxn>
                      <a:cxn ang="0">
                        <a:pos x="19" y="0"/>
                      </a:cxn>
                      <a:cxn ang="0">
                        <a:pos x="16" y="2"/>
                      </a:cxn>
                      <a:cxn ang="0">
                        <a:pos x="13" y="5"/>
                      </a:cxn>
                      <a:cxn ang="0">
                        <a:pos x="7" y="15"/>
                      </a:cxn>
                      <a:cxn ang="0">
                        <a:pos x="1" y="21"/>
                      </a:cxn>
                      <a:cxn ang="0">
                        <a:pos x="0" y="23"/>
                      </a:cxn>
                      <a:cxn ang="0">
                        <a:pos x="0" y="28"/>
                      </a:cxn>
                      <a:cxn ang="0">
                        <a:pos x="20" y="122"/>
                      </a:cxn>
                      <a:cxn ang="0">
                        <a:pos x="23" y="127"/>
                      </a:cxn>
                      <a:cxn ang="0">
                        <a:pos x="25" y="130"/>
                      </a:cxn>
                      <a:cxn ang="0">
                        <a:pos x="26" y="131"/>
                      </a:cxn>
                      <a:cxn ang="0">
                        <a:pos x="28" y="132"/>
                      </a:cxn>
                      <a:cxn ang="0">
                        <a:pos x="30" y="132"/>
                      </a:cxn>
                      <a:cxn ang="0">
                        <a:pos x="34" y="131"/>
                      </a:cxn>
                      <a:cxn ang="0">
                        <a:pos x="41" y="128"/>
                      </a:cxn>
                      <a:cxn ang="0">
                        <a:pos x="46" y="125"/>
                      </a:cxn>
                      <a:cxn ang="0">
                        <a:pos x="49" y="122"/>
                      </a:cxn>
                      <a:cxn ang="0">
                        <a:pos x="51" y="118"/>
                      </a:cxn>
                      <a:cxn ang="0">
                        <a:pos x="53" y="113"/>
                      </a:cxn>
                    </a:cxnLst>
                    <a:rect l="0" t="0" r="r" b="b"/>
                    <a:pathLst>
                      <a:path w="53" h="132">
                        <a:moveTo>
                          <a:pt x="53" y="113"/>
                        </a:moveTo>
                        <a:lnTo>
                          <a:pt x="53" y="102"/>
                        </a:lnTo>
                        <a:lnTo>
                          <a:pt x="50" y="89"/>
                        </a:lnTo>
                        <a:lnTo>
                          <a:pt x="47" y="81"/>
                        </a:lnTo>
                        <a:lnTo>
                          <a:pt x="32" y="23"/>
                        </a:lnTo>
                        <a:lnTo>
                          <a:pt x="25" y="4"/>
                        </a:lnTo>
                        <a:lnTo>
                          <a:pt x="23" y="1"/>
                        </a:lnTo>
                        <a:lnTo>
                          <a:pt x="20" y="0"/>
                        </a:lnTo>
                        <a:lnTo>
                          <a:pt x="19" y="0"/>
                        </a:lnTo>
                        <a:lnTo>
                          <a:pt x="16" y="2"/>
                        </a:lnTo>
                        <a:lnTo>
                          <a:pt x="13" y="5"/>
                        </a:lnTo>
                        <a:lnTo>
                          <a:pt x="7" y="15"/>
                        </a:lnTo>
                        <a:lnTo>
                          <a:pt x="1" y="21"/>
                        </a:lnTo>
                        <a:lnTo>
                          <a:pt x="0" y="23"/>
                        </a:lnTo>
                        <a:lnTo>
                          <a:pt x="0" y="28"/>
                        </a:lnTo>
                        <a:lnTo>
                          <a:pt x="20" y="122"/>
                        </a:lnTo>
                        <a:lnTo>
                          <a:pt x="23" y="127"/>
                        </a:lnTo>
                        <a:lnTo>
                          <a:pt x="25" y="130"/>
                        </a:lnTo>
                        <a:lnTo>
                          <a:pt x="26" y="131"/>
                        </a:lnTo>
                        <a:lnTo>
                          <a:pt x="28" y="132"/>
                        </a:lnTo>
                        <a:lnTo>
                          <a:pt x="30" y="132"/>
                        </a:lnTo>
                        <a:lnTo>
                          <a:pt x="34" y="131"/>
                        </a:lnTo>
                        <a:lnTo>
                          <a:pt x="41" y="128"/>
                        </a:lnTo>
                        <a:lnTo>
                          <a:pt x="46" y="125"/>
                        </a:lnTo>
                        <a:lnTo>
                          <a:pt x="49" y="122"/>
                        </a:lnTo>
                        <a:lnTo>
                          <a:pt x="51" y="118"/>
                        </a:lnTo>
                        <a:lnTo>
                          <a:pt x="53" y="113"/>
                        </a:lnTo>
                        <a:close/>
                      </a:path>
                    </a:pathLst>
                  </a:custGeom>
                  <a:solidFill>
                    <a:srgbClr val="F0DE9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20"/>
                  <p:cNvSpPr>
                    <a:spLocks/>
                  </p:cNvSpPr>
                  <p:nvPr/>
                </p:nvSpPr>
                <p:spPr bwMode="auto">
                  <a:xfrm flipH="1">
                    <a:off x="5037137" y="4187825"/>
                    <a:ext cx="766763" cy="387350"/>
                  </a:xfrm>
                  <a:custGeom>
                    <a:avLst/>
                    <a:gdLst/>
                    <a:ahLst/>
                    <a:cxnLst>
                      <a:cxn ang="0">
                        <a:pos x="395" y="16"/>
                      </a:cxn>
                      <a:cxn ang="0">
                        <a:pos x="408" y="32"/>
                      </a:cxn>
                      <a:cxn ang="0">
                        <a:pos x="412" y="52"/>
                      </a:cxn>
                      <a:cxn ang="0">
                        <a:pos x="404" y="66"/>
                      </a:cxn>
                      <a:cxn ang="0">
                        <a:pos x="373" y="91"/>
                      </a:cxn>
                      <a:cxn ang="0">
                        <a:pos x="293" y="111"/>
                      </a:cxn>
                      <a:cxn ang="0">
                        <a:pos x="264" y="104"/>
                      </a:cxn>
                      <a:cxn ang="0">
                        <a:pos x="258" y="103"/>
                      </a:cxn>
                      <a:cxn ang="0">
                        <a:pos x="256" y="98"/>
                      </a:cxn>
                      <a:cxn ang="0">
                        <a:pos x="247" y="81"/>
                      </a:cxn>
                      <a:cxn ang="0">
                        <a:pos x="231" y="75"/>
                      </a:cxn>
                      <a:cxn ang="0">
                        <a:pos x="214" y="76"/>
                      </a:cxn>
                      <a:cxn ang="0">
                        <a:pos x="202" y="87"/>
                      </a:cxn>
                      <a:cxn ang="0">
                        <a:pos x="194" y="92"/>
                      </a:cxn>
                      <a:cxn ang="0">
                        <a:pos x="188" y="89"/>
                      </a:cxn>
                      <a:cxn ang="0">
                        <a:pos x="177" y="45"/>
                      </a:cxn>
                      <a:cxn ang="0">
                        <a:pos x="117" y="1"/>
                      </a:cxn>
                      <a:cxn ang="0">
                        <a:pos x="98" y="3"/>
                      </a:cxn>
                      <a:cxn ang="0">
                        <a:pos x="54" y="17"/>
                      </a:cxn>
                      <a:cxn ang="0">
                        <a:pos x="17" y="66"/>
                      </a:cxn>
                      <a:cxn ang="0">
                        <a:pos x="2" y="119"/>
                      </a:cxn>
                      <a:cxn ang="0">
                        <a:pos x="0" y="139"/>
                      </a:cxn>
                      <a:cxn ang="0">
                        <a:pos x="6" y="154"/>
                      </a:cxn>
                      <a:cxn ang="0">
                        <a:pos x="81" y="225"/>
                      </a:cxn>
                      <a:cxn ang="0">
                        <a:pos x="144" y="244"/>
                      </a:cxn>
                      <a:cxn ang="0">
                        <a:pos x="176" y="235"/>
                      </a:cxn>
                      <a:cxn ang="0">
                        <a:pos x="183" y="223"/>
                      </a:cxn>
                      <a:cxn ang="0">
                        <a:pos x="187" y="221"/>
                      </a:cxn>
                      <a:cxn ang="0">
                        <a:pos x="199" y="227"/>
                      </a:cxn>
                      <a:cxn ang="0">
                        <a:pos x="237" y="217"/>
                      </a:cxn>
                      <a:cxn ang="0">
                        <a:pos x="247" y="202"/>
                      </a:cxn>
                      <a:cxn ang="0">
                        <a:pos x="248" y="193"/>
                      </a:cxn>
                      <a:cxn ang="0">
                        <a:pos x="268" y="198"/>
                      </a:cxn>
                      <a:cxn ang="0">
                        <a:pos x="296" y="196"/>
                      </a:cxn>
                      <a:cxn ang="0">
                        <a:pos x="297" y="204"/>
                      </a:cxn>
                      <a:cxn ang="0">
                        <a:pos x="299" y="223"/>
                      </a:cxn>
                      <a:cxn ang="0">
                        <a:pos x="307" y="229"/>
                      </a:cxn>
                      <a:cxn ang="0">
                        <a:pos x="341" y="232"/>
                      </a:cxn>
                      <a:cxn ang="0">
                        <a:pos x="401" y="201"/>
                      </a:cxn>
                      <a:cxn ang="0">
                        <a:pos x="414" y="185"/>
                      </a:cxn>
                      <a:cxn ang="0">
                        <a:pos x="427" y="136"/>
                      </a:cxn>
                      <a:cxn ang="0">
                        <a:pos x="440" y="128"/>
                      </a:cxn>
                      <a:cxn ang="0">
                        <a:pos x="475" y="104"/>
                      </a:cxn>
                      <a:cxn ang="0">
                        <a:pos x="482" y="90"/>
                      </a:cxn>
                      <a:cxn ang="0">
                        <a:pos x="483" y="51"/>
                      </a:cxn>
                      <a:cxn ang="0">
                        <a:pos x="475" y="42"/>
                      </a:cxn>
                      <a:cxn ang="0">
                        <a:pos x="456" y="22"/>
                      </a:cxn>
                      <a:cxn ang="0">
                        <a:pos x="446" y="21"/>
                      </a:cxn>
                      <a:cxn ang="0">
                        <a:pos x="439" y="23"/>
                      </a:cxn>
                      <a:cxn ang="0">
                        <a:pos x="440" y="27"/>
                      </a:cxn>
                      <a:cxn ang="0">
                        <a:pos x="444" y="35"/>
                      </a:cxn>
                      <a:cxn ang="0">
                        <a:pos x="443" y="46"/>
                      </a:cxn>
                      <a:cxn ang="0">
                        <a:pos x="433" y="52"/>
                      </a:cxn>
                      <a:cxn ang="0">
                        <a:pos x="426" y="52"/>
                      </a:cxn>
                      <a:cxn ang="0">
                        <a:pos x="424" y="47"/>
                      </a:cxn>
                      <a:cxn ang="0">
                        <a:pos x="417" y="25"/>
                      </a:cxn>
                      <a:cxn ang="0">
                        <a:pos x="399" y="10"/>
                      </a:cxn>
                      <a:cxn ang="0">
                        <a:pos x="395" y="10"/>
                      </a:cxn>
                    </a:cxnLst>
                    <a:rect l="0" t="0" r="r" b="b"/>
                    <a:pathLst>
                      <a:path w="483" h="244">
                        <a:moveTo>
                          <a:pt x="395" y="10"/>
                        </a:moveTo>
                        <a:lnTo>
                          <a:pt x="395" y="13"/>
                        </a:lnTo>
                        <a:lnTo>
                          <a:pt x="395" y="16"/>
                        </a:lnTo>
                        <a:lnTo>
                          <a:pt x="397" y="19"/>
                        </a:lnTo>
                        <a:lnTo>
                          <a:pt x="399" y="23"/>
                        </a:lnTo>
                        <a:lnTo>
                          <a:pt x="408" y="32"/>
                        </a:lnTo>
                        <a:lnTo>
                          <a:pt x="410" y="37"/>
                        </a:lnTo>
                        <a:lnTo>
                          <a:pt x="413" y="45"/>
                        </a:lnTo>
                        <a:lnTo>
                          <a:pt x="412" y="52"/>
                        </a:lnTo>
                        <a:lnTo>
                          <a:pt x="411" y="55"/>
                        </a:lnTo>
                        <a:lnTo>
                          <a:pt x="407" y="62"/>
                        </a:lnTo>
                        <a:lnTo>
                          <a:pt x="404" y="66"/>
                        </a:lnTo>
                        <a:lnTo>
                          <a:pt x="393" y="76"/>
                        </a:lnTo>
                        <a:lnTo>
                          <a:pt x="380" y="86"/>
                        </a:lnTo>
                        <a:lnTo>
                          <a:pt x="373" y="91"/>
                        </a:lnTo>
                        <a:lnTo>
                          <a:pt x="323" y="108"/>
                        </a:lnTo>
                        <a:lnTo>
                          <a:pt x="304" y="112"/>
                        </a:lnTo>
                        <a:lnTo>
                          <a:pt x="293" y="111"/>
                        </a:lnTo>
                        <a:lnTo>
                          <a:pt x="268" y="105"/>
                        </a:lnTo>
                        <a:lnTo>
                          <a:pt x="266" y="104"/>
                        </a:lnTo>
                        <a:lnTo>
                          <a:pt x="264" y="104"/>
                        </a:lnTo>
                        <a:lnTo>
                          <a:pt x="260" y="104"/>
                        </a:lnTo>
                        <a:lnTo>
                          <a:pt x="259" y="103"/>
                        </a:lnTo>
                        <a:lnTo>
                          <a:pt x="258" y="103"/>
                        </a:lnTo>
                        <a:lnTo>
                          <a:pt x="257" y="102"/>
                        </a:lnTo>
                        <a:lnTo>
                          <a:pt x="256" y="100"/>
                        </a:lnTo>
                        <a:lnTo>
                          <a:pt x="256" y="98"/>
                        </a:lnTo>
                        <a:lnTo>
                          <a:pt x="252" y="86"/>
                        </a:lnTo>
                        <a:lnTo>
                          <a:pt x="250" y="84"/>
                        </a:lnTo>
                        <a:lnTo>
                          <a:pt x="247" y="81"/>
                        </a:lnTo>
                        <a:lnTo>
                          <a:pt x="244" y="79"/>
                        </a:lnTo>
                        <a:lnTo>
                          <a:pt x="235" y="75"/>
                        </a:lnTo>
                        <a:lnTo>
                          <a:pt x="231" y="75"/>
                        </a:lnTo>
                        <a:lnTo>
                          <a:pt x="222" y="75"/>
                        </a:lnTo>
                        <a:lnTo>
                          <a:pt x="217" y="75"/>
                        </a:lnTo>
                        <a:lnTo>
                          <a:pt x="214" y="76"/>
                        </a:lnTo>
                        <a:lnTo>
                          <a:pt x="206" y="81"/>
                        </a:lnTo>
                        <a:lnTo>
                          <a:pt x="204" y="84"/>
                        </a:lnTo>
                        <a:lnTo>
                          <a:pt x="202" y="87"/>
                        </a:lnTo>
                        <a:lnTo>
                          <a:pt x="199" y="90"/>
                        </a:lnTo>
                        <a:lnTo>
                          <a:pt x="198" y="92"/>
                        </a:lnTo>
                        <a:lnTo>
                          <a:pt x="194" y="92"/>
                        </a:lnTo>
                        <a:lnTo>
                          <a:pt x="190" y="92"/>
                        </a:lnTo>
                        <a:lnTo>
                          <a:pt x="189" y="91"/>
                        </a:lnTo>
                        <a:lnTo>
                          <a:pt x="188" y="89"/>
                        </a:lnTo>
                        <a:lnTo>
                          <a:pt x="187" y="86"/>
                        </a:lnTo>
                        <a:lnTo>
                          <a:pt x="181" y="60"/>
                        </a:lnTo>
                        <a:lnTo>
                          <a:pt x="177" y="45"/>
                        </a:lnTo>
                        <a:lnTo>
                          <a:pt x="172" y="41"/>
                        </a:lnTo>
                        <a:lnTo>
                          <a:pt x="126" y="5"/>
                        </a:lnTo>
                        <a:lnTo>
                          <a:pt x="117" y="1"/>
                        </a:lnTo>
                        <a:lnTo>
                          <a:pt x="114" y="0"/>
                        </a:lnTo>
                        <a:lnTo>
                          <a:pt x="108" y="0"/>
                        </a:lnTo>
                        <a:lnTo>
                          <a:pt x="98" y="3"/>
                        </a:lnTo>
                        <a:lnTo>
                          <a:pt x="91" y="4"/>
                        </a:lnTo>
                        <a:lnTo>
                          <a:pt x="65" y="12"/>
                        </a:lnTo>
                        <a:lnTo>
                          <a:pt x="54" y="17"/>
                        </a:lnTo>
                        <a:lnTo>
                          <a:pt x="49" y="21"/>
                        </a:lnTo>
                        <a:lnTo>
                          <a:pt x="35" y="36"/>
                        </a:lnTo>
                        <a:lnTo>
                          <a:pt x="17" y="66"/>
                        </a:lnTo>
                        <a:lnTo>
                          <a:pt x="11" y="80"/>
                        </a:lnTo>
                        <a:lnTo>
                          <a:pt x="4" y="109"/>
                        </a:lnTo>
                        <a:lnTo>
                          <a:pt x="2" y="119"/>
                        </a:lnTo>
                        <a:lnTo>
                          <a:pt x="2" y="123"/>
                        </a:lnTo>
                        <a:lnTo>
                          <a:pt x="1" y="127"/>
                        </a:lnTo>
                        <a:lnTo>
                          <a:pt x="0" y="139"/>
                        </a:lnTo>
                        <a:lnTo>
                          <a:pt x="1" y="144"/>
                        </a:lnTo>
                        <a:lnTo>
                          <a:pt x="3" y="149"/>
                        </a:lnTo>
                        <a:lnTo>
                          <a:pt x="6" y="154"/>
                        </a:lnTo>
                        <a:lnTo>
                          <a:pt x="24" y="176"/>
                        </a:lnTo>
                        <a:lnTo>
                          <a:pt x="71" y="220"/>
                        </a:lnTo>
                        <a:lnTo>
                          <a:pt x="81" y="225"/>
                        </a:lnTo>
                        <a:lnTo>
                          <a:pt x="110" y="238"/>
                        </a:lnTo>
                        <a:lnTo>
                          <a:pt x="127" y="243"/>
                        </a:lnTo>
                        <a:lnTo>
                          <a:pt x="144" y="244"/>
                        </a:lnTo>
                        <a:lnTo>
                          <a:pt x="153" y="243"/>
                        </a:lnTo>
                        <a:lnTo>
                          <a:pt x="162" y="241"/>
                        </a:lnTo>
                        <a:lnTo>
                          <a:pt x="176" y="235"/>
                        </a:lnTo>
                        <a:lnTo>
                          <a:pt x="178" y="233"/>
                        </a:lnTo>
                        <a:lnTo>
                          <a:pt x="180" y="231"/>
                        </a:lnTo>
                        <a:lnTo>
                          <a:pt x="183" y="223"/>
                        </a:lnTo>
                        <a:lnTo>
                          <a:pt x="184" y="222"/>
                        </a:lnTo>
                        <a:lnTo>
                          <a:pt x="186" y="221"/>
                        </a:lnTo>
                        <a:lnTo>
                          <a:pt x="187" y="221"/>
                        </a:lnTo>
                        <a:lnTo>
                          <a:pt x="188" y="221"/>
                        </a:lnTo>
                        <a:lnTo>
                          <a:pt x="195" y="226"/>
                        </a:lnTo>
                        <a:lnTo>
                          <a:pt x="199" y="227"/>
                        </a:lnTo>
                        <a:lnTo>
                          <a:pt x="203" y="227"/>
                        </a:lnTo>
                        <a:lnTo>
                          <a:pt x="228" y="221"/>
                        </a:lnTo>
                        <a:lnTo>
                          <a:pt x="237" y="217"/>
                        </a:lnTo>
                        <a:lnTo>
                          <a:pt x="244" y="210"/>
                        </a:lnTo>
                        <a:lnTo>
                          <a:pt x="247" y="204"/>
                        </a:lnTo>
                        <a:lnTo>
                          <a:pt x="247" y="202"/>
                        </a:lnTo>
                        <a:lnTo>
                          <a:pt x="246" y="195"/>
                        </a:lnTo>
                        <a:lnTo>
                          <a:pt x="247" y="194"/>
                        </a:lnTo>
                        <a:lnTo>
                          <a:pt x="248" y="193"/>
                        </a:lnTo>
                        <a:lnTo>
                          <a:pt x="251" y="193"/>
                        </a:lnTo>
                        <a:lnTo>
                          <a:pt x="262" y="197"/>
                        </a:lnTo>
                        <a:lnTo>
                          <a:pt x="268" y="198"/>
                        </a:lnTo>
                        <a:lnTo>
                          <a:pt x="284" y="197"/>
                        </a:lnTo>
                        <a:lnTo>
                          <a:pt x="287" y="196"/>
                        </a:lnTo>
                        <a:lnTo>
                          <a:pt x="296" y="196"/>
                        </a:lnTo>
                        <a:lnTo>
                          <a:pt x="298" y="197"/>
                        </a:lnTo>
                        <a:lnTo>
                          <a:pt x="298" y="199"/>
                        </a:lnTo>
                        <a:lnTo>
                          <a:pt x="297" y="204"/>
                        </a:lnTo>
                        <a:lnTo>
                          <a:pt x="297" y="215"/>
                        </a:lnTo>
                        <a:lnTo>
                          <a:pt x="298" y="221"/>
                        </a:lnTo>
                        <a:lnTo>
                          <a:pt x="299" y="223"/>
                        </a:lnTo>
                        <a:lnTo>
                          <a:pt x="300" y="225"/>
                        </a:lnTo>
                        <a:lnTo>
                          <a:pt x="303" y="228"/>
                        </a:lnTo>
                        <a:lnTo>
                          <a:pt x="307" y="229"/>
                        </a:lnTo>
                        <a:lnTo>
                          <a:pt x="312" y="230"/>
                        </a:lnTo>
                        <a:lnTo>
                          <a:pt x="333" y="232"/>
                        </a:lnTo>
                        <a:lnTo>
                          <a:pt x="341" y="232"/>
                        </a:lnTo>
                        <a:lnTo>
                          <a:pt x="350" y="231"/>
                        </a:lnTo>
                        <a:lnTo>
                          <a:pt x="359" y="227"/>
                        </a:lnTo>
                        <a:lnTo>
                          <a:pt x="401" y="201"/>
                        </a:lnTo>
                        <a:lnTo>
                          <a:pt x="406" y="197"/>
                        </a:lnTo>
                        <a:lnTo>
                          <a:pt x="410" y="192"/>
                        </a:lnTo>
                        <a:lnTo>
                          <a:pt x="414" y="185"/>
                        </a:lnTo>
                        <a:lnTo>
                          <a:pt x="422" y="154"/>
                        </a:lnTo>
                        <a:lnTo>
                          <a:pt x="423" y="147"/>
                        </a:lnTo>
                        <a:lnTo>
                          <a:pt x="427" y="136"/>
                        </a:lnTo>
                        <a:lnTo>
                          <a:pt x="429" y="134"/>
                        </a:lnTo>
                        <a:lnTo>
                          <a:pt x="431" y="133"/>
                        </a:lnTo>
                        <a:lnTo>
                          <a:pt x="440" y="128"/>
                        </a:lnTo>
                        <a:lnTo>
                          <a:pt x="463" y="115"/>
                        </a:lnTo>
                        <a:lnTo>
                          <a:pt x="467" y="112"/>
                        </a:lnTo>
                        <a:lnTo>
                          <a:pt x="475" y="104"/>
                        </a:lnTo>
                        <a:lnTo>
                          <a:pt x="478" y="100"/>
                        </a:lnTo>
                        <a:lnTo>
                          <a:pt x="480" y="96"/>
                        </a:lnTo>
                        <a:lnTo>
                          <a:pt x="482" y="90"/>
                        </a:lnTo>
                        <a:lnTo>
                          <a:pt x="483" y="84"/>
                        </a:lnTo>
                        <a:lnTo>
                          <a:pt x="483" y="56"/>
                        </a:lnTo>
                        <a:lnTo>
                          <a:pt x="483" y="51"/>
                        </a:lnTo>
                        <a:lnTo>
                          <a:pt x="482" y="49"/>
                        </a:lnTo>
                        <a:lnTo>
                          <a:pt x="481" y="48"/>
                        </a:lnTo>
                        <a:lnTo>
                          <a:pt x="475" y="42"/>
                        </a:lnTo>
                        <a:lnTo>
                          <a:pt x="461" y="26"/>
                        </a:lnTo>
                        <a:lnTo>
                          <a:pt x="458" y="23"/>
                        </a:lnTo>
                        <a:lnTo>
                          <a:pt x="456" y="22"/>
                        </a:lnTo>
                        <a:lnTo>
                          <a:pt x="454" y="21"/>
                        </a:lnTo>
                        <a:lnTo>
                          <a:pt x="451" y="21"/>
                        </a:lnTo>
                        <a:lnTo>
                          <a:pt x="446" y="21"/>
                        </a:lnTo>
                        <a:lnTo>
                          <a:pt x="442" y="21"/>
                        </a:lnTo>
                        <a:lnTo>
                          <a:pt x="440" y="22"/>
                        </a:lnTo>
                        <a:lnTo>
                          <a:pt x="439" y="23"/>
                        </a:lnTo>
                        <a:lnTo>
                          <a:pt x="439" y="24"/>
                        </a:lnTo>
                        <a:lnTo>
                          <a:pt x="439" y="26"/>
                        </a:lnTo>
                        <a:lnTo>
                          <a:pt x="440" y="27"/>
                        </a:lnTo>
                        <a:lnTo>
                          <a:pt x="441" y="30"/>
                        </a:lnTo>
                        <a:lnTo>
                          <a:pt x="444" y="33"/>
                        </a:lnTo>
                        <a:lnTo>
                          <a:pt x="444" y="35"/>
                        </a:lnTo>
                        <a:lnTo>
                          <a:pt x="445" y="37"/>
                        </a:lnTo>
                        <a:lnTo>
                          <a:pt x="444" y="43"/>
                        </a:lnTo>
                        <a:lnTo>
                          <a:pt x="443" y="46"/>
                        </a:lnTo>
                        <a:lnTo>
                          <a:pt x="441" y="48"/>
                        </a:lnTo>
                        <a:lnTo>
                          <a:pt x="438" y="50"/>
                        </a:lnTo>
                        <a:lnTo>
                          <a:pt x="433" y="52"/>
                        </a:lnTo>
                        <a:lnTo>
                          <a:pt x="429" y="53"/>
                        </a:lnTo>
                        <a:lnTo>
                          <a:pt x="427" y="53"/>
                        </a:lnTo>
                        <a:lnTo>
                          <a:pt x="426" y="52"/>
                        </a:lnTo>
                        <a:lnTo>
                          <a:pt x="425" y="51"/>
                        </a:lnTo>
                        <a:lnTo>
                          <a:pt x="424" y="50"/>
                        </a:lnTo>
                        <a:lnTo>
                          <a:pt x="424" y="47"/>
                        </a:lnTo>
                        <a:lnTo>
                          <a:pt x="425" y="43"/>
                        </a:lnTo>
                        <a:lnTo>
                          <a:pt x="424" y="40"/>
                        </a:lnTo>
                        <a:lnTo>
                          <a:pt x="417" y="25"/>
                        </a:lnTo>
                        <a:lnTo>
                          <a:pt x="413" y="17"/>
                        </a:lnTo>
                        <a:lnTo>
                          <a:pt x="409" y="14"/>
                        </a:lnTo>
                        <a:lnTo>
                          <a:pt x="399" y="10"/>
                        </a:lnTo>
                        <a:lnTo>
                          <a:pt x="398" y="10"/>
                        </a:lnTo>
                        <a:lnTo>
                          <a:pt x="397" y="10"/>
                        </a:lnTo>
                        <a:lnTo>
                          <a:pt x="395" y="10"/>
                        </a:lnTo>
                        <a:close/>
                      </a:path>
                    </a:pathLst>
                  </a:custGeom>
                  <a:solidFill>
                    <a:srgbClr val="C1814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21"/>
                  <p:cNvSpPr>
                    <a:spLocks/>
                  </p:cNvSpPr>
                  <p:nvPr/>
                </p:nvSpPr>
                <p:spPr bwMode="auto">
                  <a:xfrm flipH="1">
                    <a:off x="5537200" y="4213225"/>
                    <a:ext cx="190500" cy="131763"/>
                  </a:xfrm>
                  <a:custGeom>
                    <a:avLst/>
                    <a:gdLst/>
                    <a:ahLst/>
                    <a:cxnLst>
                      <a:cxn ang="0">
                        <a:pos x="43" y="1"/>
                      </a:cxn>
                      <a:cxn ang="0">
                        <a:pos x="20" y="7"/>
                      </a:cxn>
                      <a:cxn ang="0">
                        <a:pos x="12" y="10"/>
                      </a:cxn>
                      <a:cxn ang="0">
                        <a:pos x="7" y="13"/>
                      </a:cxn>
                      <a:cxn ang="0">
                        <a:pos x="3" y="17"/>
                      </a:cxn>
                      <a:cxn ang="0">
                        <a:pos x="1" y="19"/>
                      </a:cxn>
                      <a:cxn ang="0">
                        <a:pos x="0" y="21"/>
                      </a:cxn>
                      <a:cxn ang="0">
                        <a:pos x="0" y="23"/>
                      </a:cxn>
                      <a:cxn ang="0">
                        <a:pos x="0" y="25"/>
                      </a:cxn>
                      <a:cxn ang="0">
                        <a:pos x="0" y="27"/>
                      </a:cxn>
                      <a:cxn ang="0">
                        <a:pos x="3" y="30"/>
                      </a:cxn>
                      <a:cxn ang="0">
                        <a:pos x="14" y="38"/>
                      </a:cxn>
                      <a:cxn ang="0">
                        <a:pos x="45" y="67"/>
                      </a:cxn>
                      <a:cxn ang="0">
                        <a:pos x="61" y="79"/>
                      </a:cxn>
                      <a:cxn ang="0">
                        <a:pos x="66" y="82"/>
                      </a:cxn>
                      <a:cxn ang="0">
                        <a:pos x="68" y="83"/>
                      </a:cxn>
                      <a:cxn ang="0">
                        <a:pos x="70" y="83"/>
                      </a:cxn>
                      <a:cxn ang="0">
                        <a:pos x="72" y="82"/>
                      </a:cxn>
                      <a:cxn ang="0">
                        <a:pos x="74" y="81"/>
                      </a:cxn>
                      <a:cxn ang="0">
                        <a:pos x="76" y="80"/>
                      </a:cxn>
                      <a:cxn ang="0">
                        <a:pos x="78" y="79"/>
                      </a:cxn>
                      <a:cxn ang="0">
                        <a:pos x="80" y="76"/>
                      </a:cxn>
                      <a:cxn ang="0">
                        <a:pos x="91" y="62"/>
                      </a:cxn>
                      <a:cxn ang="0">
                        <a:pos x="94" y="59"/>
                      </a:cxn>
                      <a:cxn ang="0">
                        <a:pos x="97" y="58"/>
                      </a:cxn>
                      <a:cxn ang="0">
                        <a:pos x="109" y="53"/>
                      </a:cxn>
                      <a:cxn ang="0">
                        <a:pos x="112" y="53"/>
                      </a:cxn>
                      <a:cxn ang="0">
                        <a:pos x="116" y="51"/>
                      </a:cxn>
                      <a:cxn ang="0">
                        <a:pos x="118" y="50"/>
                      </a:cxn>
                      <a:cxn ang="0">
                        <a:pos x="120" y="48"/>
                      </a:cxn>
                      <a:cxn ang="0">
                        <a:pos x="120" y="47"/>
                      </a:cxn>
                      <a:cxn ang="0">
                        <a:pos x="118" y="44"/>
                      </a:cxn>
                      <a:cxn ang="0">
                        <a:pos x="109" y="37"/>
                      </a:cxn>
                      <a:cxn ang="0">
                        <a:pos x="85" y="14"/>
                      </a:cxn>
                      <a:cxn ang="0">
                        <a:pos x="72" y="5"/>
                      </a:cxn>
                      <a:cxn ang="0">
                        <a:pos x="65" y="1"/>
                      </a:cxn>
                      <a:cxn ang="0">
                        <a:pos x="59" y="0"/>
                      </a:cxn>
                      <a:cxn ang="0">
                        <a:pos x="43" y="1"/>
                      </a:cxn>
                    </a:cxnLst>
                    <a:rect l="0" t="0" r="r" b="b"/>
                    <a:pathLst>
                      <a:path w="120" h="83">
                        <a:moveTo>
                          <a:pt x="43" y="1"/>
                        </a:moveTo>
                        <a:lnTo>
                          <a:pt x="20" y="7"/>
                        </a:lnTo>
                        <a:lnTo>
                          <a:pt x="12" y="10"/>
                        </a:lnTo>
                        <a:lnTo>
                          <a:pt x="7" y="13"/>
                        </a:lnTo>
                        <a:lnTo>
                          <a:pt x="3" y="17"/>
                        </a:lnTo>
                        <a:lnTo>
                          <a:pt x="1" y="19"/>
                        </a:lnTo>
                        <a:lnTo>
                          <a:pt x="0" y="21"/>
                        </a:lnTo>
                        <a:lnTo>
                          <a:pt x="0" y="23"/>
                        </a:lnTo>
                        <a:lnTo>
                          <a:pt x="0" y="25"/>
                        </a:lnTo>
                        <a:lnTo>
                          <a:pt x="0" y="27"/>
                        </a:lnTo>
                        <a:lnTo>
                          <a:pt x="3" y="30"/>
                        </a:lnTo>
                        <a:lnTo>
                          <a:pt x="14" y="38"/>
                        </a:lnTo>
                        <a:lnTo>
                          <a:pt x="45" y="67"/>
                        </a:lnTo>
                        <a:lnTo>
                          <a:pt x="61" y="79"/>
                        </a:lnTo>
                        <a:lnTo>
                          <a:pt x="66" y="82"/>
                        </a:lnTo>
                        <a:lnTo>
                          <a:pt x="68" y="83"/>
                        </a:lnTo>
                        <a:lnTo>
                          <a:pt x="70" y="83"/>
                        </a:lnTo>
                        <a:lnTo>
                          <a:pt x="72" y="82"/>
                        </a:lnTo>
                        <a:lnTo>
                          <a:pt x="74" y="81"/>
                        </a:lnTo>
                        <a:lnTo>
                          <a:pt x="76" y="80"/>
                        </a:lnTo>
                        <a:lnTo>
                          <a:pt x="78" y="79"/>
                        </a:lnTo>
                        <a:lnTo>
                          <a:pt x="80" y="76"/>
                        </a:lnTo>
                        <a:lnTo>
                          <a:pt x="91" y="62"/>
                        </a:lnTo>
                        <a:lnTo>
                          <a:pt x="94" y="59"/>
                        </a:lnTo>
                        <a:lnTo>
                          <a:pt x="97" y="58"/>
                        </a:lnTo>
                        <a:lnTo>
                          <a:pt x="109" y="53"/>
                        </a:lnTo>
                        <a:lnTo>
                          <a:pt x="112" y="53"/>
                        </a:lnTo>
                        <a:lnTo>
                          <a:pt x="116" y="51"/>
                        </a:lnTo>
                        <a:lnTo>
                          <a:pt x="118" y="50"/>
                        </a:lnTo>
                        <a:lnTo>
                          <a:pt x="120" y="48"/>
                        </a:lnTo>
                        <a:lnTo>
                          <a:pt x="120" y="47"/>
                        </a:lnTo>
                        <a:lnTo>
                          <a:pt x="118" y="44"/>
                        </a:lnTo>
                        <a:lnTo>
                          <a:pt x="109" y="37"/>
                        </a:lnTo>
                        <a:lnTo>
                          <a:pt x="85" y="14"/>
                        </a:lnTo>
                        <a:lnTo>
                          <a:pt x="72" y="5"/>
                        </a:lnTo>
                        <a:lnTo>
                          <a:pt x="65" y="1"/>
                        </a:lnTo>
                        <a:lnTo>
                          <a:pt x="59" y="0"/>
                        </a:lnTo>
                        <a:lnTo>
                          <a:pt x="43" y="1"/>
                        </a:lnTo>
                        <a:close/>
                      </a:path>
                    </a:pathLst>
                  </a:custGeom>
                  <a:solidFill>
                    <a:srgbClr val="DFBE9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22"/>
                  <p:cNvSpPr>
                    <a:spLocks/>
                  </p:cNvSpPr>
                  <p:nvPr/>
                </p:nvSpPr>
                <p:spPr bwMode="auto">
                  <a:xfrm flipH="1">
                    <a:off x="5629275" y="4276725"/>
                    <a:ext cx="150813" cy="252413"/>
                  </a:xfrm>
                  <a:custGeom>
                    <a:avLst/>
                    <a:gdLst/>
                    <a:ahLst/>
                    <a:cxnLst>
                      <a:cxn ang="0">
                        <a:pos x="22" y="0"/>
                      </a:cxn>
                      <a:cxn ang="0">
                        <a:pos x="20" y="3"/>
                      </a:cxn>
                      <a:cxn ang="0">
                        <a:pos x="18" y="7"/>
                      </a:cxn>
                      <a:cxn ang="0">
                        <a:pos x="8" y="28"/>
                      </a:cxn>
                      <a:cxn ang="0">
                        <a:pos x="2" y="42"/>
                      </a:cxn>
                      <a:cxn ang="0">
                        <a:pos x="0" y="58"/>
                      </a:cxn>
                      <a:cxn ang="0">
                        <a:pos x="0" y="76"/>
                      </a:cxn>
                      <a:cxn ang="0">
                        <a:pos x="1" y="91"/>
                      </a:cxn>
                      <a:cxn ang="0">
                        <a:pos x="3" y="97"/>
                      </a:cxn>
                      <a:cxn ang="0">
                        <a:pos x="4" y="99"/>
                      </a:cxn>
                      <a:cxn ang="0">
                        <a:pos x="11" y="105"/>
                      </a:cxn>
                      <a:cxn ang="0">
                        <a:pos x="13" y="107"/>
                      </a:cxn>
                      <a:cxn ang="0">
                        <a:pos x="44" y="135"/>
                      </a:cxn>
                      <a:cxn ang="0">
                        <a:pos x="72" y="155"/>
                      </a:cxn>
                      <a:cxn ang="0">
                        <a:pos x="78" y="158"/>
                      </a:cxn>
                      <a:cxn ang="0">
                        <a:pos x="81" y="159"/>
                      </a:cxn>
                      <a:cxn ang="0">
                        <a:pos x="83" y="158"/>
                      </a:cxn>
                      <a:cxn ang="0">
                        <a:pos x="84" y="157"/>
                      </a:cxn>
                      <a:cxn ang="0">
                        <a:pos x="85" y="155"/>
                      </a:cxn>
                      <a:cxn ang="0">
                        <a:pos x="87" y="146"/>
                      </a:cxn>
                      <a:cxn ang="0">
                        <a:pos x="87" y="141"/>
                      </a:cxn>
                      <a:cxn ang="0">
                        <a:pos x="84" y="128"/>
                      </a:cxn>
                      <a:cxn ang="0">
                        <a:pos x="84" y="121"/>
                      </a:cxn>
                      <a:cxn ang="0">
                        <a:pos x="84" y="94"/>
                      </a:cxn>
                      <a:cxn ang="0">
                        <a:pos x="85" y="85"/>
                      </a:cxn>
                      <a:cxn ang="0">
                        <a:pos x="86" y="81"/>
                      </a:cxn>
                      <a:cxn ang="0">
                        <a:pos x="94" y="62"/>
                      </a:cxn>
                      <a:cxn ang="0">
                        <a:pos x="95" y="59"/>
                      </a:cxn>
                      <a:cxn ang="0">
                        <a:pos x="95" y="56"/>
                      </a:cxn>
                      <a:cxn ang="0">
                        <a:pos x="94" y="55"/>
                      </a:cxn>
                      <a:cxn ang="0">
                        <a:pos x="93" y="53"/>
                      </a:cxn>
                      <a:cxn ang="0">
                        <a:pos x="90" y="51"/>
                      </a:cxn>
                      <a:cxn ang="0">
                        <a:pos x="83" y="49"/>
                      </a:cxn>
                      <a:cxn ang="0">
                        <a:pos x="52" y="28"/>
                      </a:cxn>
                      <a:cxn ang="0">
                        <a:pos x="45" y="22"/>
                      </a:cxn>
                      <a:cxn ang="0">
                        <a:pos x="28" y="2"/>
                      </a:cxn>
                      <a:cxn ang="0">
                        <a:pos x="26" y="0"/>
                      </a:cxn>
                      <a:cxn ang="0">
                        <a:pos x="24" y="0"/>
                      </a:cxn>
                      <a:cxn ang="0">
                        <a:pos x="22" y="0"/>
                      </a:cxn>
                    </a:cxnLst>
                    <a:rect l="0" t="0" r="r" b="b"/>
                    <a:pathLst>
                      <a:path w="95" h="159">
                        <a:moveTo>
                          <a:pt x="22" y="0"/>
                        </a:moveTo>
                        <a:lnTo>
                          <a:pt x="20" y="3"/>
                        </a:lnTo>
                        <a:lnTo>
                          <a:pt x="18" y="7"/>
                        </a:lnTo>
                        <a:lnTo>
                          <a:pt x="8" y="28"/>
                        </a:lnTo>
                        <a:lnTo>
                          <a:pt x="2" y="42"/>
                        </a:lnTo>
                        <a:lnTo>
                          <a:pt x="0" y="58"/>
                        </a:lnTo>
                        <a:lnTo>
                          <a:pt x="0" y="76"/>
                        </a:lnTo>
                        <a:lnTo>
                          <a:pt x="1" y="91"/>
                        </a:lnTo>
                        <a:lnTo>
                          <a:pt x="3" y="97"/>
                        </a:lnTo>
                        <a:lnTo>
                          <a:pt x="4" y="99"/>
                        </a:lnTo>
                        <a:lnTo>
                          <a:pt x="11" y="105"/>
                        </a:lnTo>
                        <a:lnTo>
                          <a:pt x="13" y="107"/>
                        </a:lnTo>
                        <a:lnTo>
                          <a:pt x="44" y="135"/>
                        </a:lnTo>
                        <a:lnTo>
                          <a:pt x="72" y="155"/>
                        </a:lnTo>
                        <a:lnTo>
                          <a:pt x="78" y="158"/>
                        </a:lnTo>
                        <a:lnTo>
                          <a:pt x="81" y="159"/>
                        </a:lnTo>
                        <a:lnTo>
                          <a:pt x="83" y="158"/>
                        </a:lnTo>
                        <a:lnTo>
                          <a:pt x="84" y="157"/>
                        </a:lnTo>
                        <a:lnTo>
                          <a:pt x="85" y="155"/>
                        </a:lnTo>
                        <a:lnTo>
                          <a:pt x="87" y="146"/>
                        </a:lnTo>
                        <a:lnTo>
                          <a:pt x="87" y="141"/>
                        </a:lnTo>
                        <a:lnTo>
                          <a:pt x="84" y="128"/>
                        </a:lnTo>
                        <a:lnTo>
                          <a:pt x="84" y="121"/>
                        </a:lnTo>
                        <a:lnTo>
                          <a:pt x="84" y="94"/>
                        </a:lnTo>
                        <a:lnTo>
                          <a:pt x="85" y="85"/>
                        </a:lnTo>
                        <a:lnTo>
                          <a:pt x="86" y="81"/>
                        </a:lnTo>
                        <a:lnTo>
                          <a:pt x="94" y="62"/>
                        </a:lnTo>
                        <a:lnTo>
                          <a:pt x="95" y="59"/>
                        </a:lnTo>
                        <a:lnTo>
                          <a:pt x="95" y="56"/>
                        </a:lnTo>
                        <a:lnTo>
                          <a:pt x="94" y="55"/>
                        </a:lnTo>
                        <a:lnTo>
                          <a:pt x="93" y="53"/>
                        </a:lnTo>
                        <a:lnTo>
                          <a:pt x="90" y="51"/>
                        </a:lnTo>
                        <a:lnTo>
                          <a:pt x="83" y="49"/>
                        </a:lnTo>
                        <a:lnTo>
                          <a:pt x="52" y="28"/>
                        </a:lnTo>
                        <a:lnTo>
                          <a:pt x="45" y="22"/>
                        </a:lnTo>
                        <a:lnTo>
                          <a:pt x="28" y="2"/>
                        </a:lnTo>
                        <a:lnTo>
                          <a:pt x="26" y="0"/>
                        </a:lnTo>
                        <a:lnTo>
                          <a:pt x="24" y="0"/>
                        </a:lnTo>
                        <a:lnTo>
                          <a:pt x="22" y="0"/>
                        </a:lnTo>
                        <a:close/>
                      </a:path>
                    </a:pathLst>
                  </a:custGeom>
                  <a:solidFill>
                    <a:srgbClr val="DFBE9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23"/>
                  <p:cNvSpPr>
                    <a:spLocks/>
                  </p:cNvSpPr>
                  <p:nvPr/>
                </p:nvSpPr>
                <p:spPr bwMode="auto">
                  <a:xfrm flipH="1">
                    <a:off x="5516563" y="4371975"/>
                    <a:ext cx="117475" cy="184150"/>
                  </a:xfrm>
                  <a:custGeom>
                    <a:avLst/>
                    <a:gdLst/>
                    <a:ahLst/>
                    <a:cxnLst>
                      <a:cxn ang="0">
                        <a:pos x="74" y="38"/>
                      </a:cxn>
                      <a:cxn ang="0">
                        <a:pos x="73" y="21"/>
                      </a:cxn>
                      <a:cxn ang="0">
                        <a:pos x="71" y="13"/>
                      </a:cxn>
                      <a:cxn ang="0">
                        <a:pos x="68" y="7"/>
                      </a:cxn>
                      <a:cxn ang="0">
                        <a:pos x="67" y="4"/>
                      </a:cxn>
                      <a:cxn ang="0">
                        <a:pos x="65" y="1"/>
                      </a:cxn>
                      <a:cxn ang="0">
                        <a:pos x="64" y="0"/>
                      </a:cxn>
                      <a:cxn ang="0">
                        <a:pos x="64" y="0"/>
                      </a:cxn>
                      <a:cxn ang="0">
                        <a:pos x="63" y="1"/>
                      </a:cxn>
                      <a:cxn ang="0">
                        <a:pos x="63" y="2"/>
                      </a:cxn>
                      <a:cxn ang="0">
                        <a:pos x="60" y="6"/>
                      </a:cxn>
                      <a:cxn ang="0">
                        <a:pos x="58" y="6"/>
                      </a:cxn>
                      <a:cxn ang="0">
                        <a:pos x="56" y="7"/>
                      </a:cxn>
                      <a:cxn ang="0">
                        <a:pos x="47" y="7"/>
                      </a:cxn>
                      <a:cxn ang="0">
                        <a:pos x="36" y="7"/>
                      </a:cxn>
                      <a:cxn ang="0">
                        <a:pos x="33" y="6"/>
                      </a:cxn>
                      <a:cxn ang="0">
                        <a:pos x="24" y="3"/>
                      </a:cxn>
                      <a:cxn ang="0">
                        <a:pos x="20" y="1"/>
                      </a:cxn>
                      <a:cxn ang="0">
                        <a:pos x="18" y="1"/>
                      </a:cxn>
                      <a:cxn ang="0">
                        <a:pos x="17" y="1"/>
                      </a:cxn>
                      <a:cxn ang="0">
                        <a:pos x="14" y="1"/>
                      </a:cxn>
                      <a:cxn ang="0">
                        <a:pos x="13" y="3"/>
                      </a:cxn>
                      <a:cxn ang="0">
                        <a:pos x="11" y="5"/>
                      </a:cxn>
                      <a:cxn ang="0">
                        <a:pos x="8" y="15"/>
                      </a:cxn>
                      <a:cxn ang="0">
                        <a:pos x="8" y="18"/>
                      </a:cxn>
                      <a:cxn ang="0">
                        <a:pos x="1" y="64"/>
                      </a:cxn>
                      <a:cxn ang="0">
                        <a:pos x="0" y="72"/>
                      </a:cxn>
                      <a:cxn ang="0">
                        <a:pos x="5" y="96"/>
                      </a:cxn>
                      <a:cxn ang="0">
                        <a:pos x="8" y="105"/>
                      </a:cxn>
                      <a:cxn ang="0">
                        <a:pos x="9" y="106"/>
                      </a:cxn>
                      <a:cxn ang="0">
                        <a:pos x="11" y="108"/>
                      </a:cxn>
                      <a:cxn ang="0">
                        <a:pos x="19" y="111"/>
                      </a:cxn>
                      <a:cxn ang="0">
                        <a:pos x="35" y="116"/>
                      </a:cxn>
                      <a:cxn ang="0">
                        <a:pos x="42" y="116"/>
                      </a:cxn>
                      <a:cxn ang="0">
                        <a:pos x="45" y="116"/>
                      </a:cxn>
                      <a:cxn ang="0">
                        <a:pos x="58" y="113"/>
                      </a:cxn>
                      <a:cxn ang="0">
                        <a:pos x="61" y="112"/>
                      </a:cxn>
                      <a:cxn ang="0">
                        <a:pos x="68" y="108"/>
                      </a:cxn>
                      <a:cxn ang="0">
                        <a:pos x="70" y="106"/>
                      </a:cxn>
                      <a:cxn ang="0">
                        <a:pos x="73" y="102"/>
                      </a:cxn>
                      <a:cxn ang="0">
                        <a:pos x="73" y="100"/>
                      </a:cxn>
                      <a:cxn ang="0">
                        <a:pos x="73" y="97"/>
                      </a:cxn>
                      <a:cxn ang="0">
                        <a:pos x="73" y="94"/>
                      </a:cxn>
                      <a:cxn ang="0">
                        <a:pos x="72" y="86"/>
                      </a:cxn>
                      <a:cxn ang="0">
                        <a:pos x="74" y="38"/>
                      </a:cxn>
                    </a:cxnLst>
                    <a:rect l="0" t="0" r="r" b="b"/>
                    <a:pathLst>
                      <a:path w="74" h="116">
                        <a:moveTo>
                          <a:pt x="74" y="38"/>
                        </a:moveTo>
                        <a:lnTo>
                          <a:pt x="73" y="21"/>
                        </a:lnTo>
                        <a:lnTo>
                          <a:pt x="71" y="13"/>
                        </a:lnTo>
                        <a:lnTo>
                          <a:pt x="68" y="7"/>
                        </a:lnTo>
                        <a:lnTo>
                          <a:pt x="67" y="4"/>
                        </a:lnTo>
                        <a:lnTo>
                          <a:pt x="65" y="1"/>
                        </a:lnTo>
                        <a:lnTo>
                          <a:pt x="64" y="0"/>
                        </a:lnTo>
                        <a:lnTo>
                          <a:pt x="64" y="0"/>
                        </a:lnTo>
                        <a:lnTo>
                          <a:pt x="63" y="1"/>
                        </a:lnTo>
                        <a:lnTo>
                          <a:pt x="63" y="2"/>
                        </a:lnTo>
                        <a:lnTo>
                          <a:pt x="60" y="6"/>
                        </a:lnTo>
                        <a:lnTo>
                          <a:pt x="58" y="6"/>
                        </a:lnTo>
                        <a:lnTo>
                          <a:pt x="56" y="7"/>
                        </a:lnTo>
                        <a:lnTo>
                          <a:pt x="47" y="7"/>
                        </a:lnTo>
                        <a:lnTo>
                          <a:pt x="36" y="7"/>
                        </a:lnTo>
                        <a:lnTo>
                          <a:pt x="33" y="6"/>
                        </a:lnTo>
                        <a:lnTo>
                          <a:pt x="24" y="3"/>
                        </a:lnTo>
                        <a:lnTo>
                          <a:pt x="20" y="1"/>
                        </a:lnTo>
                        <a:lnTo>
                          <a:pt x="18" y="1"/>
                        </a:lnTo>
                        <a:lnTo>
                          <a:pt x="17" y="1"/>
                        </a:lnTo>
                        <a:lnTo>
                          <a:pt x="14" y="1"/>
                        </a:lnTo>
                        <a:lnTo>
                          <a:pt x="13" y="3"/>
                        </a:lnTo>
                        <a:lnTo>
                          <a:pt x="11" y="5"/>
                        </a:lnTo>
                        <a:lnTo>
                          <a:pt x="8" y="15"/>
                        </a:lnTo>
                        <a:lnTo>
                          <a:pt x="8" y="18"/>
                        </a:lnTo>
                        <a:lnTo>
                          <a:pt x="1" y="64"/>
                        </a:lnTo>
                        <a:lnTo>
                          <a:pt x="0" y="72"/>
                        </a:lnTo>
                        <a:lnTo>
                          <a:pt x="5" y="96"/>
                        </a:lnTo>
                        <a:lnTo>
                          <a:pt x="8" y="105"/>
                        </a:lnTo>
                        <a:lnTo>
                          <a:pt x="9" y="106"/>
                        </a:lnTo>
                        <a:lnTo>
                          <a:pt x="11" y="108"/>
                        </a:lnTo>
                        <a:lnTo>
                          <a:pt x="19" y="111"/>
                        </a:lnTo>
                        <a:lnTo>
                          <a:pt x="35" y="116"/>
                        </a:lnTo>
                        <a:lnTo>
                          <a:pt x="42" y="116"/>
                        </a:lnTo>
                        <a:lnTo>
                          <a:pt x="45" y="116"/>
                        </a:lnTo>
                        <a:lnTo>
                          <a:pt x="58" y="113"/>
                        </a:lnTo>
                        <a:lnTo>
                          <a:pt x="61" y="112"/>
                        </a:lnTo>
                        <a:lnTo>
                          <a:pt x="68" y="108"/>
                        </a:lnTo>
                        <a:lnTo>
                          <a:pt x="70" y="106"/>
                        </a:lnTo>
                        <a:lnTo>
                          <a:pt x="73" y="102"/>
                        </a:lnTo>
                        <a:lnTo>
                          <a:pt x="73" y="100"/>
                        </a:lnTo>
                        <a:lnTo>
                          <a:pt x="73" y="97"/>
                        </a:lnTo>
                        <a:lnTo>
                          <a:pt x="73" y="94"/>
                        </a:lnTo>
                        <a:lnTo>
                          <a:pt x="72" y="86"/>
                        </a:lnTo>
                        <a:lnTo>
                          <a:pt x="74" y="38"/>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24"/>
                  <p:cNvSpPr>
                    <a:spLocks/>
                  </p:cNvSpPr>
                  <p:nvPr/>
                </p:nvSpPr>
                <p:spPr bwMode="auto">
                  <a:xfrm flipH="1">
                    <a:off x="5519738" y="4303713"/>
                    <a:ext cx="73025" cy="61913"/>
                  </a:xfrm>
                  <a:custGeom>
                    <a:avLst/>
                    <a:gdLst/>
                    <a:ahLst/>
                    <a:cxnLst>
                      <a:cxn ang="0">
                        <a:pos x="32" y="1"/>
                      </a:cxn>
                      <a:cxn ang="0">
                        <a:pos x="28" y="5"/>
                      </a:cxn>
                      <a:cxn ang="0">
                        <a:pos x="26" y="6"/>
                      </a:cxn>
                      <a:cxn ang="0">
                        <a:pos x="24" y="7"/>
                      </a:cxn>
                      <a:cxn ang="0">
                        <a:pos x="14" y="13"/>
                      </a:cxn>
                      <a:cxn ang="0">
                        <a:pos x="10" y="16"/>
                      </a:cxn>
                      <a:cxn ang="0">
                        <a:pos x="4" y="23"/>
                      </a:cxn>
                      <a:cxn ang="0">
                        <a:pos x="1" y="27"/>
                      </a:cxn>
                      <a:cxn ang="0">
                        <a:pos x="0" y="30"/>
                      </a:cxn>
                      <a:cxn ang="0">
                        <a:pos x="1" y="32"/>
                      </a:cxn>
                      <a:cxn ang="0">
                        <a:pos x="2" y="33"/>
                      </a:cxn>
                      <a:cxn ang="0">
                        <a:pos x="5" y="37"/>
                      </a:cxn>
                      <a:cxn ang="0">
                        <a:pos x="9" y="39"/>
                      </a:cxn>
                      <a:cxn ang="0">
                        <a:pos x="10" y="39"/>
                      </a:cxn>
                      <a:cxn ang="0">
                        <a:pos x="11" y="39"/>
                      </a:cxn>
                      <a:cxn ang="0">
                        <a:pos x="12" y="39"/>
                      </a:cxn>
                      <a:cxn ang="0">
                        <a:pos x="12" y="38"/>
                      </a:cxn>
                      <a:cxn ang="0">
                        <a:pos x="13" y="36"/>
                      </a:cxn>
                      <a:cxn ang="0">
                        <a:pos x="13" y="30"/>
                      </a:cxn>
                      <a:cxn ang="0">
                        <a:pos x="14" y="26"/>
                      </a:cxn>
                      <a:cxn ang="0">
                        <a:pos x="15" y="24"/>
                      </a:cxn>
                      <a:cxn ang="0">
                        <a:pos x="20" y="19"/>
                      </a:cxn>
                      <a:cxn ang="0">
                        <a:pos x="23" y="17"/>
                      </a:cxn>
                      <a:cxn ang="0">
                        <a:pos x="25" y="16"/>
                      </a:cxn>
                      <a:cxn ang="0">
                        <a:pos x="25" y="16"/>
                      </a:cxn>
                      <a:cxn ang="0">
                        <a:pos x="25" y="17"/>
                      </a:cxn>
                      <a:cxn ang="0">
                        <a:pos x="25" y="19"/>
                      </a:cxn>
                      <a:cxn ang="0">
                        <a:pos x="23" y="25"/>
                      </a:cxn>
                      <a:cxn ang="0">
                        <a:pos x="21" y="31"/>
                      </a:cxn>
                      <a:cxn ang="0">
                        <a:pos x="21" y="33"/>
                      </a:cxn>
                      <a:cxn ang="0">
                        <a:pos x="21" y="35"/>
                      </a:cxn>
                      <a:cxn ang="0">
                        <a:pos x="22" y="37"/>
                      </a:cxn>
                      <a:cxn ang="0">
                        <a:pos x="24" y="38"/>
                      </a:cxn>
                      <a:cxn ang="0">
                        <a:pos x="28" y="39"/>
                      </a:cxn>
                      <a:cxn ang="0">
                        <a:pos x="36" y="39"/>
                      </a:cxn>
                      <a:cxn ang="0">
                        <a:pos x="41" y="37"/>
                      </a:cxn>
                      <a:cxn ang="0">
                        <a:pos x="44" y="36"/>
                      </a:cxn>
                      <a:cxn ang="0">
                        <a:pos x="45" y="33"/>
                      </a:cxn>
                      <a:cxn ang="0">
                        <a:pos x="46" y="32"/>
                      </a:cxn>
                      <a:cxn ang="0">
                        <a:pos x="46" y="30"/>
                      </a:cxn>
                      <a:cxn ang="0">
                        <a:pos x="44" y="24"/>
                      </a:cxn>
                      <a:cxn ang="0">
                        <a:pos x="36" y="3"/>
                      </a:cxn>
                      <a:cxn ang="0">
                        <a:pos x="35" y="1"/>
                      </a:cxn>
                      <a:cxn ang="0">
                        <a:pos x="34" y="0"/>
                      </a:cxn>
                      <a:cxn ang="0">
                        <a:pos x="33" y="0"/>
                      </a:cxn>
                      <a:cxn ang="0">
                        <a:pos x="32" y="1"/>
                      </a:cxn>
                    </a:cxnLst>
                    <a:rect l="0" t="0" r="r" b="b"/>
                    <a:pathLst>
                      <a:path w="46" h="39">
                        <a:moveTo>
                          <a:pt x="32" y="1"/>
                        </a:moveTo>
                        <a:lnTo>
                          <a:pt x="28" y="5"/>
                        </a:lnTo>
                        <a:lnTo>
                          <a:pt x="26" y="6"/>
                        </a:lnTo>
                        <a:lnTo>
                          <a:pt x="24" y="7"/>
                        </a:lnTo>
                        <a:lnTo>
                          <a:pt x="14" y="13"/>
                        </a:lnTo>
                        <a:lnTo>
                          <a:pt x="10" y="16"/>
                        </a:lnTo>
                        <a:lnTo>
                          <a:pt x="4" y="23"/>
                        </a:lnTo>
                        <a:lnTo>
                          <a:pt x="1" y="27"/>
                        </a:lnTo>
                        <a:lnTo>
                          <a:pt x="0" y="30"/>
                        </a:lnTo>
                        <a:lnTo>
                          <a:pt x="1" y="32"/>
                        </a:lnTo>
                        <a:lnTo>
                          <a:pt x="2" y="33"/>
                        </a:lnTo>
                        <a:lnTo>
                          <a:pt x="5" y="37"/>
                        </a:lnTo>
                        <a:lnTo>
                          <a:pt x="9" y="39"/>
                        </a:lnTo>
                        <a:lnTo>
                          <a:pt x="10" y="39"/>
                        </a:lnTo>
                        <a:lnTo>
                          <a:pt x="11" y="39"/>
                        </a:lnTo>
                        <a:lnTo>
                          <a:pt x="12" y="39"/>
                        </a:lnTo>
                        <a:lnTo>
                          <a:pt x="12" y="38"/>
                        </a:lnTo>
                        <a:lnTo>
                          <a:pt x="13" y="36"/>
                        </a:lnTo>
                        <a:lnTo>
                          <a:pt x="13" y="30"/>
                        </a:lnTo>
                        <a:lnTo>
                          <a:pt x="14" y="26"/>
                        </a:lnTo>
                        <a:lnTo>
                          <a:pt x="15" y="24"/>
                        </a:lnTo>
                        <a:lnTo>
                          <a:pt x="20" y="19"/>
                        </a:lnTo>
                        <a:lnTo>
                          <a:pt x="23" y="17"/>
                        </a:lnTo>
                        <a:lnTo>
                          <a:pt x="25" y="16"/>
                        </a:lnTo>
                        <a:lnTo>
                          <a:pt x="25" y="16"/>
                        </a:lnTo>
                        <a:lnTo>
                          <a:pt x="25" y="17"/>
                        </a:lnTo>
                        <a:lnTo>
                          <a:pt x="25" y="19"/>
                        </a:lnTo>
                        <a:lnTo>
                          <a:pt x="23" y="25"/>
                        </a:lnTo>
                        <a:lnTo>
                          <a:pt x="21" y="31"/>
                        </a:lnTo>
                        <a:lnTo>
                          <a:pt x="21" y="33"/>
                        </a:lnTo>
                        <a:lnTo>
                          <a:pt x="21" y="35"/>
                        </a:lnTo>
                        <a:lnTo>
                          <a:pt x="22" y="37"/>
                        </a:lnTo>
                        <a:lnTo>
                          <a:pt x="24" y="38"/>
                        </a:lnTo>
                        <a:lnTo>
                          <a:pt x="28" y="39"/>
                        </a:lnTo>
                        <a:lnTo>
                          <a:pt x="36" y="39"/>
                        </a:lnTo>
                        <a:lnTo>
                          <a:pt x="41" y="37"/>
                        </a:lnTo>
                        <a:lnTo>
                          <a:pt x="44" y="36"/>
                        </a:lnTo>
                        <a:lnTo>
                          <a:pt x="45" y="33"/>
                        </a:lnTo>
                        <a:lnTo>
                          <a:pt x="46" y="32"/>
                        </a:lnTo>
                        <a:lnTo>
                          <a:pt x="46" y="30"/>
                        </a:lnTo>
                        <a:lnTo>
                          <a:pt x="44" y="24"/>
                        </a:lnTo>
                        <a:lnTo>
                          <a:pt x="36" y="3"/>
                        </a:lnTo>
                        <a:lnTo>
                          <a:pt x="35" y="1"/>
                        </a:lnTo>
                        <a:lnTo>
                          <a:pt x="34" y="0"/>
                        </a:lnTo>
                        <a:lnTo>
                          <a:pt x="33" y="0"/>
                        </a:lnTo>
                        <a:lnTo>
                          <a:pt x="32" y="1"/>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25"/>
                  <p:cNvSpPr>
                    <a:spLocks/>
                  </p:cNvSpPr>
                  <p:nvPr/>
                </p:nvSpPr>
                <p:spPr bwMode="auto">
                  <a:xfrm flipH="1">
                    <a:off x="5407025" y="4335463"/>
                    <a:ext cx="101600" cy="196850"/>
                  </a:xfrm>
                  <a:custGeom>
                    <a:avLst/>
                    <a:gdLst/>
                    <a:ahLst/>
                    <a:cxnLst>
                      <a:cxn ang="0">
                        <a:pos x="60" y="13"/>
                      </a:cxn>
                      <a:cxn ang="0">
                        <a:pos x="59" y="12"/>
                      </a:cxn>
                      <a:cxn ang="0">
                        <a:pos x="57" y="13"/>
                      </a:cxn>
                      <a:cxn ang="0">
                        <a:pos x="55" y="13"/>
                      </a:cxn>
                      <a:cxn ang="0">
                        <a:pos x="53" y="15"/>
                      </a:cxn>
                      <a:cxn ang="0">
                        <a:pos x="48" y="17"/>
                      </a:cxn>
                      <a:cxn ang="0">
                        <a:pos x="46" y="18"/>
                      </a:cxn>
                      <a:cxn ang="0">
                        <a:pos x="44" y="18"/>
                      </a:cxn>
                      <a:cxn ang="0">
                        <a:pos x="40" y="18"/>
                      </a:cxn>
                      <a:cxn ang="0">
                        <a:pos x="36" y="16"/>
                      </a:cxn>
                      <a:cxn ang="0">
                        <a:pos x="29" y="11"/>
                      </a:cxn>
                      <a:cxn ang="0">
                        <a:pos x="25" y="8"/>
                      </a:cxn>
                      <a:cxn ang="0">
                        <a:pos x="21" y="2"/>
                      </a:cxn>
                      <a:cxn ang="0">
                        <a:pos x="20" y="0"/>
                      </a:cxn>
                      <a:cxn ang="0">
                        <a:pos x="19" y="0"/>
                      </a:cxn>
                      <a:cxn ang="0">
                        <a:pos x="18" y="0"/>
                      </a:cxn>
                      <a:cxn ang="0">
                        <a:pos x="17" y="2"/>
                      </a:cxn>
                      <a:cxn ang="0">
                        <a:pos x="16" y="4"/>
                      </a:cxn>
                      <a:cxn ang="0">
                        <a:pos x="13" y="24"/>
                      </a:cxn>
                      <a:cxn ang="0">
                        <a:pos x="4" y="52"/>
                      </a:cxn>
                      <a:cxn ang="0">
                        <a:pos x="0" y="89"/>
                      </a:cxn>
                      <a:cxn ang="0">
                        <a:pos x="0" y="106"/>
                      </a:cxn>
                      <a:cxn ang="0">
                        <a:pos x="0" y="109"/>
                      </a:cxn>
                      <a:cxn ang="0">
                        <a:pos x="0" y="111"/>
                      </a:cxn>
                      <a:cxn ang="0">
                        <a:pos x="1" y="112"/>
                      </a:cxn>
                      <a:cxn ang="0">
                        <a:pos x="3" y="116"/>
                      </a:cxn>
                      <a:cxn ang="0">
                        <a:pos x="10" y="120"/>
                      </a:cxn>
                      <a:cxn ang="0">
                        <a:pos x="23" y="124"/>
                      </a:cxn>
                      <a:cxn ang="0">
                        <a:pos x="29" y="124"/>
                      </a:cxn>
                      <a:cxn ang="0">
                        <a:pos x="35" y="123"/>
                      </a:cxn>
                      <a:cxn ang="0">
                        <a:pos x="41" y="120"/>
                      </a:cxn>
                      <a:cxn ang="0">
                        <a:pos x="47" y="116"/>
                      </a:cxn>
                      <a:cxn ang="0">
                        <a:pos x="49" y="113"/>
                      </a:cxn>
                      <a:cxn ang="0">
                        <a:pos x="51" y="110"/>
                      </a:cxn>
                      <a:cxn ang="0">
                        <a:pos x="52" y="107"/>
                      </a:cxn>
                      <a:cxn ang="0">
                        <a:pos x="52" y="103"/>
                      </a:cxn>
                      <a:cxn ang="0">
                        <a:pos x="52" y="74"/>
                      </a:cxn>
                      <a:cxn ang="0">
                        <a:pos x="59" y="44"/>
                      </a:cxn>
                      <a:cxn ang="0">
                        <a:pos x="61" y="39"/>
                      </a:cxn>
                      <a:cxn ang="0">
                        <a:pos x="63" y="29"/>
                      </a:cxn>
                      <a:cxn ang="0">
                        <a:pos x="64" y="18"/>
                      </a:cxn>
                      <a:cxn ang="0">
                        <a:pos x="62" y="14"/>
                      </a:cxn>
                      <a:cxn ang="0">
                        <a:pos x="60" y="13"/>
                      </a:cxn>
                    </a:cxnLst>
                    <a:rect l="0" t="0" r="r" b="b"/>
                    <a:pathLst>
                      <a:path w="64" h="124">
                        <a:moveTo>
                          <a:pt x="60" y="13"/>
                        </a:moveTo>
                        <a:lnTo>
                          <a:pt x="59" y="12"/>
                        </a:lnTo>
                        <a:lnTo>
                          <a:pt x="57" y="13"/>
                        </a:lnTo>
                        <a:lnTo>
                          <a:pt x="55" y="13"/>
                        </a:lnTo>
                        <a:lnTo>
                          <a:pt x="53" y="15"/>
                        </a:lnTo>
                        <a:lnTo>
                          <a:pt x="48" y="17"/>
                        </a:lnTo>
                        <a:lnTo>
                          <a:pt x="46" y="18"/>
                        </a:lnTo>
                        <a:lnTo>
                          <a:pt x="44" y="18"/>
                        </a:lnTo>
                        <a:lnTo>
                          <a:pt x="40" y="18"/>
                        </a:lnTo>
                        <a:lnTo>
                          <a:pt x="36" y="16"/>
                        </a:lnTo>
                        <a:lnTo>
                          <a:pt x="29" y="11"/>
                        </a:lnTo>
                        <a:lnTo>
                          <a:pt x="25" y="8"/>
                        </a:lnTo>
                        <a:lnTo>
                          <a:pt x="21" y="2"/>
                        </a:lnTo>
                        <a:lnTo>
                          <a:pt x="20" y="0"/>
                        </a:lnTo>
                        <a:lnTo>
                          <a:pt x="19" y="0"/>
                        </a:lnTo>
                        <a:lnTo>
                          <a:pt x="18" y="0"/>
                        </a:lnTo>
                        <a:lnTo>
                          <a:pt x="17" y="2"/>
                        </a:lnTo>
                        <a:lnTo>
                          <a:pt x="16" y="4"/>
                        </a:lnTo>
                        <a:lnTo>
                          <a:pt x="13" y="24"/>
                        </a:lnTo>
                        <a:lnTo>
                          <a:pt x="4" y="52"/>
                        </a:lnTo>
                        <a:lnTo>
                          <a:pt x="0" y="89"/>
                        </a:lnTo>
                        <a:lnTo>
                          <a:pt x="0" y="106"/>
                        </a:lnTo>
                        <a:lnTo>
                          <a:pt x="0" y="109"/>
                        </a:lnTo>
                        <a:lnTo>
                          <a:pt x="0" y="111"/>
                        </a:lnTo>
                        <a:lnTo>
                          <a:pt x="1" y="112"/>
                        </a:lnTo>
                        <a:lnTo>
                          <a:pt x="3" y="116"/>
                        </a:lnTo>
                        <a:lnTo>
                          <a:pt x="10" y="120"/>
                        </a:lnTo>
                        <a:lnTo>
                          <a:pt x="23" y="124"/>
                        </a:lnTo>
                        <a:lnTo>
                          <a:pt x="29" y="124"/>
                        </a:lnTo>
                        <a:lnTo>
                          <a:pt x="35" y="123"/>
                        </a:lnTo>
                        <a:lnTo>
                          <a:pt x="41" y="120"/>
                        </a:lnTo>
                        <a:lnTo>
                          <a:pt x="47" y="116"/>
                        </a:lnTo>
                        <a:lnTo>
                          <a:pt x="49" y="113"/>
                        </a:lnTo>
                        <a:lnTo>
                          <a:pt x="51" y="110"/>
                        </a:lnTo>
                        <a:lnTo>
                          <a:pt x="52" y="107"/>
                        </a:lnTo>
                        <a:lnTo>
                          <a:pt x="52" y="103"/>
                        </a:lnTo>
                        <a:lnTo>
                          <a:pt x="52" y="74"/>
                        </a:lnTo>
                        <a:lnTo>
                          <a:pt x="59" y="44"/>
                        </a:lnTo>
                        <a:lnTo>
                          <a:pt x="61" y="39"/>
                        </a:lnTo>
                        <a:lnTo>
                          <a:pt x="63" y="29"/>
                        </a:lnTo>
                        <a:lnTo>
                          <a:pt x="64" y="18"/>
                        </a:lnTo>
                        <a:lnTo>
                          <a:pt x="62" y="14"/>
                        </a:lnTo>
                        <a:lnTo>
                          <a:pt x="60" y="13"/>
                        </a:lnTo>
                        <a:close/>
                      </a:path>
                    </a:pathLst>
                  </a:custGeom>
                  <a:solidFill>
                    <a:srgbClr val="DFBE9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26"/>
                  <p:cNvSpPr>
                    <a:spLocks/>
                  </p:cNvSpPr>
                  <p:nvPr/>
                </p:nvSpPr>
                <p:spPr bwMode="auto">
                  <a:xfrm flipH="1">
                    <a:off x="5411787" y="4324350"/>
                    <a:ext cx="49213" cy="26988"/>
                  </a:xfrm>
                  <a:custGeom>
                    <a:avLst/>
                    <a:gdLst/>
                    <a:ahLst/>
                    <a:cxnLst>
                      <a:cxn ang="0">
                        <a:pos x="31" y="8"/>
                      </a:cxn>
                      <a:cxn ang="0">
                        <a:pos x="31" y="7"/>
                      </a:cxn>
                      <a:cxn ang="0">
                        <a:pos x="30" y="6"/>
                      </a:cxn>
                      <a:cxn ang="0">
                        <a:pos x="29" y="5"/>
                      </a:cxn>
                      <a:cxn ang="0">
                        <a:pos x="25" y="3"/>
                      </a:cxn>
                      <a:cxn ang="0">
                        <a:pos x="17" y="1"/>
                      </a:cxn>
                      <a:cxn ang="0">
                        <a:pos x="14" y="0"/>
                      </a:cxn>
                      <a:cxn ang="0">
                        <a:pos x="5" y="1"/>
                      </a:cxn>
                      <a:cxn ang="0">
                        <a:pos x="1" y="2"/>
                      </a:cxn>
                      <a:cxn ang="0">
                        <a:pos x="0" y="2"/>
                      </a:cxn>
                      <a:cxn ang="0">
                        <a:pos x="0" y="3"/>
                      </a:cxn>
                      <a:cxn ang="0">
                        <a:pos x="0" y="6"/>
                      </a:cxn>
                      <a:cxn ang="0">
                        <a:pos x="2" y="9"/>
                      </a:cxn>
                      <a:cxn ang="0">
                        <a:pos x="5" y="12"/>
                      </a:cxn>
                      <a:cxn ang="0">
                        <a:pos x="8" y="14"/>
                      </a:cxn>
                      <a:cxn ang="0">
                        <a:pos x="10" y="15"/>
                      </a:cxn>
                      <a:cxn ang="0">
                        <a:pos x="17" y="17"/>
                      </a:cxn>
                      <a:cxn ang="0">
                        <a:pos x="23" y="17"/>
                      </a:cxn>
                      <a:cxn ang="0">
                        <a:pos x="26" y="16"/>
                      </a:cxn>
                      <a:cxn ang="0">
                        <a:pos x="29" y="14"/>
                      </a:cxn>
                      <a:cxn ang="0">
                        <a:pos x="31" y="8"/>
                      </a:cxn>
                    </a:cxnLst>
                    <a:rect l="0" t="0" r="r" b="b"/>
                    <a:pathLst>
                      <a:path w="31" h="17">
                        <a:moveTo>
                          <a:pt x="31" y="8"/>
                        </a:moveTo>
                        <a:lnTo>
                          <a:pt x="31" y="7"/>
                        </a:lnTo>
                        <a:lnTo>
                          <a:pt x="30" y="6"/>
                        </a:lnTo>
                        <a:lnTo>
                          <a:pt x="29" y="5"/>
                        </a:lnTo>
                        <a:lnTo>
                          <a:pt x="25" y="3"/>
                        </a:lnTo>
                        <a:lnTo>
                          <a:pt x="17" y="1"/>
                        </a:lnTo>
                        <a:lnTo>
                          <a:pt x="14" y="0"/>
                        </a:lnTo>
                        <a:lnTo>
                          <a:pt x="5" y="1"/>
                        </a:lnTo>
                        <a:lnTo>
                          <a:pt x="1" y="2"/>
                        </a:lnTo>
                        <a:lnTo>
                          <a:pt x="0" y="2"/>
                        </a:lnTo>
                        <a:lnTo>
                          <a:pt x="0" y="3"/>
                        </a:lnTo>
                        <a:lnTo>
                          <a:pt x="0" y="6"/>
                        </a:lnTo>
                        <a:lnTo>
                          <a:pt x="2" y="9"/>
                        </a:lnTo>
                        <a:lnTo>
                          <a:pt x="5" y="12"/>
                        </a:lnTo>
                        <a:lnTo>
                          <a:pt x="8" y="14"/>
                        </a:lnTo>
                        <a:lnTo>
                          <a:pt x="10" y="15"/>
                        </a:lnTo>
                        <a:lnTo>
                          <a:pt x="17" y="17"/>
                        </a:lnTo>
                        <a:lnTo>
                          <a:pt x="23" y="17"/>
                        </a:lnTo>
                        <a:lnTo>
                          <a:pt x="26" y="16"/>
                        </a:lnTo>
                        <a:lnTo>
                          <a:pt x="29" y="14"/>
                        </a:lnTo>
                        <a:lnTo>
                          <a:pt x="31" y="8"/>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27"/>
                  <p:cNvSpPr>
                    <a:spLocks/>
                  </p:cNvSpPr>
                  <p:nvPr/>
                </p:nvSpPr>
                <p:spPr bwMode="auto">
                  <a:xfrm flipH="1">
                    <a:off x="5127625" y="4303713"/>
                    <a:ext cx="169863" cy="98425"/>
                  </a:xfrm>
                  <a:custGeom>
                    <a:avLst/>
                    <a:gdLst/>
                    <a:ahLst/>
                    <a:cxnLst>
                      <a:cxn ang="0">
                        <a:pos x="100" y="0"/>
                      </a:cxn>
                      <a:cxn ang="0">
                        <a:pos x="99" y="0"/>
                      </a:cxn>
                      <a:cxn ang="0">
                        <a:pos x="99" y="1"/>
                      </a:cxn>
                      <a:cxn ang="0">
                        <a:pos x="98" y="2"/>
                      </a:cxn>
                      <a:cxn ang="0">
                        <a:pos x="97" y="3"/>
                      </a:cxn>
                      <a:cxn ang="0">
                        <a:pos x="57" y="30"/>
                      </a:cxn>
                      <a:cxn ang="0">
                        <a:pos x="39" y="36"/>
                      </a:cxn>
                      <a:cxn ang="0">
                        <a:pos x="3" y="42"/>
                      </a:cxn>
                      <a:cxn ang="0">
                        <a:pos x="1" y="43"/>
                      </a:cxn>
                      <a:cxn ang="0">
                        <a:pos x="0" y="44"/>
                      </a:cxn>
                      <a:cxn ang="0">
                        <a:pos x="1" y="45"/>
                      </a:cxn>
                      <a:cxn ang="0">
                        <a:pos x="5" y="49"/>
                      </a:cxn>
                      <a:cxn ang="0">
                        <a:pos x="16" y="56"/>
                      </a:cxn>
                      <a:cxn ang="0">
                        <a:pos x="22" y="59"/>
                      </a:cxn>
                      <a:cxn ang="0">
                        <a:pos x="35" y="62"/>
                      </a:cxn>
                      <a:cxn ang="0">
                        <a:pos x="42" y="62"/>
                      </a:cxn>
                      <a:cxn ang="0">
                        <a:pos x="55" y="61"/>
                      </a:cxn>
                      <a:cxn ang="0">
                        <a:pos x="83" y="52"/>
                      </a:cxn>
                      <a:cxn ang="0">
                        <a:pos x="97" y="44"/>
                      </a:cxn>
                      <a:cxn ang="0">
                        <a:pos x="102" y="40"/>
                      </a:cxn>
                      <a:cxn ang="0">
                        <a:pos x="105" y="36"/>
                      </a:cxn>
                      <a:cxn ang="0">
                        <a:pos x="107" y="31"/>
                      </a:cxn>
                      <a:cxn ang="0">
                        <a:pos x="107" y="28"/>
                      </a:cxn>
                      <a:cxn ang="0">
                        <a:pos x="107" y="24"/>
                      </a:cxn>
                      <a:cxn ang="0">
                        <a:pos x="104" y="10"/>
                      </a:cxn>
                      <a:cxn ang="0">
                        <a:pos x="101" y="1"/>
                      </a:cxn>
                      <a:cxn ang="0">
                        <a:pos x="100" y="0"/>
                      </a:cxn>
                    </a:cxnLst>
                    <a:rect l="0" t="0" r="r" b="b"/>
                    <a:pathLst>
                      <a:path w="107" h="62">
                        <a:moveTo>
                          <a:pt x="100" y="0"/>
                        </a:moveTo>
                        <a:lnTo>
                          <a:pt x="99" y="0"/>
                        </a:lnTo>
                        <a:lnTo>
                          <a:pt x="99" y="1"/>
                        </a:lnTo>
                        <a:lnTo>
                          <a:pt x="98" y="2"/>
                        </a:lnTo>
                        <a:lnTo>
                          <a:pt x="97" y="3"/>
                        </a:lnTo>
                        <a:lnTo>
                          <a:pt x="57" y="30"/>
                        </a:lnTo>
                        <a:lnTo>
                          <a:pt x="39" y="36"/>
                        </a:lnTo>
                        <a:lnTo>
                          <a:pt x="3" y="42"/>
                        </a:lnTo>
                        <a:lnTo>
                          <a:pt x="1" y="43"/>
                        </a:lnTo>
                        <a:lnTo>
                          <a:pt x="0" y="44"/>
                        </a:lnTo>
                        <a:lnTo>
                          <a:pt x="1" y="45"/>
                        </a:lnTo>
                        <a:lnTo>
                          <a:pt x="5" y="49"/>
                        </a:lnTo>
                        <a:lnTo>
                          <a:pt x="16" y="56"/>
                        </a:lnTo>
                        <a:lnTo>
                          <a:pt x="22" y="59"/>
                        </a:lnTo>
                        <a:lnTo>
                          <a:pt x="35" y="62"/>
                        </a:lnTo>
                        <a:lnTo>
                          <a:pt x="42" y="62"/>
                        </a:lnTo>
                        <a:lnTo>
                          <a:pt x="55" y="61"/>
                        </a:lnTo>
                        <a:lnTo>
                          <a:pt x="83" y="52"/>
                        </a:lnTo>
                        <a:lnTo>
                          <a:pt x="97" y="44"/>
                        </a:lnTo>
                        <a:lnTo>
                          <a:pt x="102" y="40"/>
                        </a:lnTo>
                        <a:lnTo>
                          <a:pt x="105" y="36"/>
                        </a:lnTo>
                        <a:lnTo>
                          <a:pt x="107" y="31"/>
                        </a:lnTo>
                        <a:lnTo>
                          <a:pt x="107" y="28"/>
                        </a:lnTo>
                        <a:lnTo>
                          <a:pt x="107" y="24"/>
                        </a:lnTo>
                        <a:lnTo>
                          <a:pt x="104" y="10"/>
                        </a:lnTo>
                        <a:lnTo>
                          <a:pt x="101" y="1"/>
                        </a:lnTo>
                        <a:lnTo>
                          <a:pt x="100" y="0"/>
                        </a:lnTo>
                        <a:close/>
                      </a:path>
                    </a:pathLst>
                  </a:custGeom>
                  <a:solidFill>
                    <a:srgbClr val="DFBE9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28"/>
                  <p:cNvSpPr>
                    <a:spLocks/>
                  </p:cNvSpPr>
                  <p:nvPr/>
                </p:nvSpPr>
                <p:spPr bwMode="auto">
                  <a:xfrm flipH="1">
                    <a:off x="5265738" y="4375150"/>
                    <a:ext cx="50800" cy="171450"/>
                  </a:xfrm>
                  <a:custGeom>
                    <a:avLst/>
                    <a:gdLst/>
                    <a:ahLst/>
                    <a:cxnLst>
                      <a:cxn ang="0">
                        <a:pos x="28" y="18"/>
                      </a:cxn>
                      <a:cxn ang="0">
                        <a:pos x="28" y="17"/>
                      </a:cxn>
                      <a:cxn ang="0">
                        <a:pos x="26" y="16"/>
                      </a:cxn>
                      <a:cxn ang="0">
                        <a:pos x="25" y="16"/>
                      </a:cxn>
                      <a:cxn ang="0">
                        <a:pos x="22" y="17"/>
                      </a:cxn>
                      <a:cxn ang="0">
                        <a:pos x="21" y="17"/>
                      </a:cxn>
                      <a:cxn ang="0">
                        <a:pos x="19" y="16"/>
                      </a:cxn>
                      <a:cxn ang="0">
                        <a:pos x="17" y="15"/>
                      </a:cxn>
                      <a:cxn ang="0">
                        <a:pos x="16" y="11"/>
                      </a:cxn>
                      <a:cxn ang="0">
                        <a:pos x="10" y="2"/>
                      </a:cxn>
                      <a:cxn ang="0">
                        <a:pos x="9" y="1"/>
                      </a:cxn>
                      <a:cxn ang="0">
                        <a:pos x="8" y="0"/>
                      </a:cxn>
                      <a:cxn ang="0">
                        <a:pos x="8" y="0"/>
                      </a:cxn>
                      <a:cxn ang="0">
                        <a:pos x="7" y="1"/>
                      </a:cxn>
                      <a:cxn ang="0">
                        <a:pos x="6" y="2"/>
                      </a:cxn>
                      <a:cxn ang="0">
                        <a:pos x="5" y="4"/>
                      </a:cxn>
                      <a:cxn ang="0">
                        <a:pos x="0" y="68"/>
                      </a:cxn>
                      <a:cxn ang="0">
                        <a:pos x="0" y="96"/>
                      </a:cxn>
                      <a:cxn ang="0">
                        <a:pos x="1" y="103"/>
                      </a:cxn>
                      <a:cxn ang="0">
                        <a:pos x="2" y="104"/>
                      </a:cxn>
                      <a:cxn ang="0">
                        <a:pos x="5" y="104"/>
                      </a:cxn>
                      <a:cxn ang="0">
                        <a:pos x="9" y="105"/>
                      </a:cxn>
                      <a:cxn ang="0">
                        <a:pos x="15" y="107"/>
                      </a:cxn>
                      <a:cxn ang="0">
                        <a:pos x="20" y="108"/>
                      </a:cxn>
                      <a:cxn ang="0">
                        <a:pos x="26" y="107"/>
                      </a:cxn>
                      <a:cxn ang="0">
                        <a:pos x="29" y="105"/>
                      </a:cxn>
                      <a:cxn ang="0">
                        <a:pos x="30" y="104"/>
                      </a:cxn>
                      <a:cxn ang="0">
                        <a:pos x="31" y="103"/>
                      </a:cxn>
                      <a:cxn ang="0">
                        <a:pos x="31" y="101"/>
                      </a:cxn>
                      <a:cxn ang="0">
                        <a:pos x="32" y="99"/>
                      </a:cxn>
                      <a:cxn ang="0">
                        <a:pos x="32" y="92"/>
                      </a:cxn>
                      <a:cxn ang="0">
                        <a:pos x="29" y="64"/>
                      </a:cxn>
                      <a:cxn ang="0">
                        <a:pos x="29" y="24"/>
                      </a:cxn>
                      <a:cxn ang="0">
                        <a:pos x="28" y="18"/>
                      </a:cxn>
                    </a:cxnLst>
                    <a:rect l="0" t="0" r="r" b="b"/>
                    <a:pathLst>
                      <a:path w="32" h="108">
                        <a:moveTo>
                          <a:pt x="28" y="18"/>
                        </a:moveTo>
                        <a:lnTo>
                          <a:pt x="28" y="17"/>
                        </a:lnTo>
                        <a:lnTo>
                          <a:pt x="26" y="16"/>
                        </a:lnTo>
                        <a:lnTo>
                          <a:pt x="25" y="16"/>
                        </a:lnTo>
                        <a:lnTo>
                          <a:pt x="22" y="17"/>
                        </a:lnTo>
                        <a:lnTo>
                          <a:pt x="21" y="17"/>
                        </a:lnTo>
                        <a:lnTo>
                          <a:pt x="19" y="16"/>
                        </a:lnTo>
                        <a:lnTo>
                          <a:pt x="17" y="15"/>
                        </a:lnTo>
                        <a:lnTo>
                          <a:pt x="16" y="11"/>
                        </a:lnTo>
                        <a:lnTo>
                          <a:pt x="10" y="2"/>
                        </a:lnTo>
                        <a:lnTo>
                          <a:pt x="9" y="1"/>
                        </a:lnTo>
                        <a:lnTo>
                          <a:pt x="8" y="0"/>
                        </a:lnTo>
                        <a:lnTo>
                          <a:pt x="8" y="0"/>
                        </a:lnTo>
                        <a:lnTo>
                          <a:pt x="7" y="1"/>
                        </a:lnTo>
                        <a:lnTo>
                          <a:pt x="6" y="2"/>
                        </a:lnTo>
                        <a:lnTo>
                          <a:pt x="5" y="4"/>
                        </a:lnTo>
                        <a:lnTo>
                          <a:pt x="0" y="68"/>
                        </a:lnTo>
                        <a:lnTo>
                          <a:pt x="0" y="96"/>
                        </a:lnTo>
                        <a:lnTo>
                          <a:pt x="1" y="103"/>
                        </a:lnTo>
                        <a:lnTo>
                          <a:pt x="2" y="104"/>
                        </a:lnTo>
                        <a:lnTo>
                          <a:pt x="5" y="104"/>
                        </a:lnTo>
                        <a:lnTo>
                          <a:pt x="9" y="105"/>
                        </a:lnTo>
                        <a:lnTo>
                          <a:pt x="15" y="107"/>
                        </a:lnTo>
                        <a:lnTo>
                          <a:pt x="20" y="108"/>
                        </a:lnTo>
                        <a:lnTo>
                          <a:pt x="26" y="107"/>
                        </a:lnTo>
                        <a:lnTo>
                          <a:pt x="29" y="105"/>
                        </a:lnTo>
                        <a:lnTo>
                          <a:pt x="30" y="104"/>
                        </a:lnTo>
                        <a:lnTo>
                          <a:pt x="31" y="103"/>
                        </a:lnTo>
                        <a:lnTo>
                          <a:pt x="31" y="101"/>
                        </a:lnTo>
                        <a:lnTo>
                          <a:pt x="32" y="99"/>
                        </a:lnTo>
                        <a:lnTo>
                          <a:pt x="32" y="92"/>
                        </a:lnTo>
                        <a:lnTo>
                          <a:pt x="29" y="64"/>
                        </a:lnTo>
                        <a:lnTo>
                          <a:pt x="29" y="24"/>
                        </a:lnTo>
                        <a:lnTo>
                          <a:pt x="28" y="18"/>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29"/>
                  <p:cNvSpPr>
                    <a:spLocks/>
                  </p:cNvSpPr>
                  <p:nvPr/>
                </p:nvSpPr>
                <p:spPr bwMode="auto">
                  <a:xfrm flipH="1">
                    <a:off x="5138737" y="4383088"/>
                    <a:ext cx="125413" cy="149225"/>
                  </a:xfrm>
                  <a:custGeom>
                    <a:avLst/>
                    <a:gdLst/>
                    <a:ahLst/>
                    <a:cxnLst>
                      <a:cxn ang="0">
                        <a:pos x="76" y="0"/>
                      </a:cxn>
                      <a:cxn ang="0">
                        <a:pos x="73" y="3"/>
                      </a:cxn>
                      <a:cxn ang="0">
                        <a:pos x="54" y="13"/>
                      </a:cxn>
                      <a:cxn ang="0">
                        <a:pos x="42" y="17"/>
                      </a:cxn>
                      <a:cxn ang="0">
                        <a:pos x="22" y="20"/>
                      </a:cxn>
                      <a:cxn ang="0">
                        <a:pos x="16" y="19"/>
                      </a:cxn>
                      <a:cxn ang="0">
                        <a:pos x="10" y="17"/>
                      </a:cxn>
                      <a:cxn ang="0">
                        <a:pos x="7" y="15"/>
                      </a:cxn>
                      <a:cxn ang="0">
                        <a:pos x="5" y="15"/>
                      </a:cxn>
                      <a:cxn ang="0">
                        <a:pos x="3" y="15"/>
                      </a:cxn>
                      <a:cxn ang="0">
                        <a:pos x="1" y="16"/>
                      </a:cxn>
                      <a:cxn ang="0">
                        <a:pos x="0" y="20"/>
                      </a:cxn>
                      <a:cxn ang="0">
                        <a:pos x="4" y="39"/>
                      </a:cxn>
                      <a:cxn ang="0">
                        <a:pos x="4" y="47"/>
                      </a:cxn>
                      <a:cxn ang="0">
                        <a:pos x="3" y="79"/>
                      </a:cxn>
                      <a:cxn ang="0">
                        <a:pos x="4" y="84"/>
                      </a:cxn>
                      <a:cxn ang="0">
                        <a:pos x="6" y="89"/>
                      </a:cxn>
                      <a:cxn ang="0">
                        <a:pos x="8" y="92"/>
                      </a:cxn>
                      <a:cxn ang="0">
                        <a:pos x="10" y="94"/>
                      </a:cxn>
                      <a:cxn ang="0">
                        <a:pos x="13" y="94"/>
                      </a:cxn>
                      <a:cxn ang="0">
                        <a:pos x="19" y="89"/>
                      </a:cxn>
                      <a:cxn ang="0">
                        <a:pos x="27" y="85"/>
                      </a:cxn>
                      <a:cxn ang="0">
                        <a:pos x="32" y="83"/>
                      </a:cxn>
                      <a:cxn ang="0">
                        <a:pos x="60" y="68"/>
                      </a:cxn>
                      <a:cxn ang="0">
                        <a:pos x="65" y="62"/>
                      </a:cxn>
                      <a:cxn ang="0">
                        <a:pos x="71" y="45"/>
                      </a:cxn>
                      <a:cxn ang="0">
                        <a:pos x="79" y="6"/>
                      </a:cxn>
                      <a:cxn ang="0">
                        <a:pos x="79" y="2"/>
                      </a:cxn>
                      <a:cxn ang="0">
                        <a:pos x="78" y="1"/>
                      </a:cxn>
                      <a:cxn ang="0">
                        <a:pos x="77" y="0"/>
                      </a:cxn>
                      <a:cxn ang="0">
                        <a:pos x="76" y="0"/>
                      </a:cxn>
                    </a:cxnLst>
                    <a:rect l="0" t="0" r="r" b="b"/>
                    <a:pathLst>
                      <a:path w="79" h="94">
                        <a:moveTo>
                          <a:pt x="76" y="0"/>
                        </a:moveTo>
                        <a:lnTo>
                          <a:pt x="73" y="3"/>
                        </a:lnTo>
                        <a:lnTo>
                          <a:pt x="54" y="13"/>
                        </a:lnTo>
                        <a:lnTo>
                          <a:pt x="42" y="17"/>
                        </a:lnTo>
                        <a:lnTo>
                          <a:pt x="22" y="20"/>
                        </a:lnTo>
                        <a:lnTo>
                          <a:pt x="16" y="19"/>
                        </a:lnTo>
                        <a:lnTo>
                          <a:pt x="10" y="17"/>
                        </a:lnTo>
                        <a:lnTo>
                          <a:pt x="7" y="15"/>
                        </a:lnTo>
                        <a:lnTo>
                          <a:pt x="5" y="15"/>
                        </a:lnTo>
                        <a:lnTo>
                          <a:pt x="3" y="15"/>
                        </a:lnTo>
                        <a:lnTo>
                          <a:pt x="1" y="16"/>
                        </a:lnTo>
                        <a:lnTo>
                          <a:pt x="0" y="20"/>
                        </a:lnTo>
                        <a:lnTo>
                          <a:pt x="4" y="39"/>
                        </a:lnTo>
                        <a:lnTo>
                          <a:pt x="4" y="47"/>
                        </a:lnTo>
                        <a:lnTo>
                          <a:pt x="3" y="79"/>
                        </a:lnTo>
                        <a:lnTo>
                          <a:pt x="4" y="84"/>
                        </a:lnTo>
                        <a:lnTo>
                          <a:pt x="6" y="89"/>
                        </a:lnTo>
                        <a:lnTo>
                          <a:pt x="8" y="92"/>
                        </a:lnTo>
                        <a:lnTo>
                          <a:pt x="10" y="94"/>
                        </a:lnTo>
                        <a:lnTo>
                          <a:pt x="13" y="94"/>
                        </a:lnTo>
                        <a:lnTo>
                          <a:pt x="19" y="89"/>
                        </a:lnTo>
                        <a:lnTo>
                          <a:pt x="27" y="85"/>
                        </a:lnTo>
                        <a:lnTo>
                          <a:pt x="32" y="83"/>
                        </a:lnTo>
                        <a:lnTo>
                          <a:pt x="60" y="68"/>
                        </a:lnTo>
                        <a:lnTo>
                          <a:pt x="65" y="62"/>
                        </a:lnTo>
                        <a:lnTo>
                          <a:pt x="71" y="45"/>
                        </a:lnTo>
                        <a:lnTo>
                          <a:pt x="79" y="6"/>
                        </a:lnTo>
                        <a:lnTo>
                          <a:pt x="79" y="2"/>
                        </a:lnTo>
                        <a:lnTo>
                          <a:pt x="78" y="1"/>
                        </a:lnTo>
                        <a:lnTo>
                          <a:pt x="77" y="0"/>
                        </a:lnTo>
                        <a:lnTo>
                          <a:pt x="76" y="0"/>
                        </a:lnTo>
                        <a:close/>
                      </a:path>
                    </a:pathLst>
                  </a:custGeom>
                  <a:solidFill>
                    <a:srgbClr val="DFBE9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Freeform 30"/>
                  <p:cNvSpPr>
                    <a:spLocks/>
                  </p:cNvSpPr>
                  <p:nvPr/>
                </p:nvSpPr>
                <p:spPr bwMode="auto">
                  <a:xfrm flipH="1">
                    <a:off x="5045075" y="4230688"/>
                    <a:ext cx="77788" cy="152400"/>
                  </a:xfrm>
                  <a:custGeom>
                    <a:avLst/>
                    <a:gdLst/>
                    <a:ahLst/>
                    <a:cxnLst>
                      <a:cxn ang="0">
                        <a:pos x="20" y="0"/>
                      </a:cxn>
                      <a:cxn ang="0">
                        <a:pos x="19" y="0"/>
                      </a:cxn>
                      <a:cxn ang="0">
                        <a:pos x="19" y="1"/>
                      </a:cxn>
                      <a:cxn ang="0">
                        <a:pos x="25" y="8"/>
                      </a:cxn>
                      <a:cxn ang="0">
                        <a:pos x="27" y="10"/>
                      </a:cxn>
                      <a:cxn ang="0">
                        <a:pos x="28" y="12"/>
                      </a:cxn>
                      <a:cxn ang="0">
                        <a:pos x="28" y="14"/>
                      </a:cxn>
                      <a:cxn ang="0">
                        <a:pos x="28" y="16"/>
                      </a:cxn>
                      <a:cxn ang="0">
                        <a:pos x="27" y="19"/>
                      </a:cxn>
                      <a:cxn ang="0">
                        <a:pos x="20" y="28"/>
                      </a:cxn>
                      <a:cxn ang="0">
                        <a:pos x="17" y="32"/>
                      </a:cxn>
                      <a:cxn ang="0">
                        <a:pos x="15" y="33"/>
                      </a:cxn>
                      <a:cxn ang="0">
                        <a:pos x="14" y="34"/>
                      </a:cxn>
                      <a:cxn ang="0">
                        <a:pos x="9" y="36"/>
                      </a:cxn>
                      <a:cxn ang="0">
                        <a:pos x="6" y="37"/>
                      </a:cxn>
                      <a:cxn ang="0">
                        <a:pos x="3" y="37"/>
                      </a:cxn>
                      <a:cxn ang="0">
                        <a:pos x="2" y="39"/>
                      </a:cxn>
                      <a:cxn ang="0">
                        <a:pos x="1" y="40"/>
                      </a:cxn>
                      <a:cxn ang="0">
                        <a:pos x="0" y="42"/>
                      </a:cxn>
                      <a:cxn ang="0">
                        <a:pos x="1" y="44"/>
                      </a:cxn>
                      <a:cxn ang="0">
                        <a:pos x="6" y="58"/>
                      </a:cxn>
                      <a:cxn ang="0">
                        <a:pos x="7" y="64"/>
                      </a:cxn>
                      <a:cxn ang="0">
                        <a:pos x="8" y="88"/>
                      </a:cxn>
                      <a:cxn ang="0">
                        <a:pos x="7" y="92"/>
                      </a:cxn>
                      <a:cxn ang="0">
                        <a:pos x="6" y="95"/>
                      </a:cxn>
                      <a:cxn ang="0">
                        <a:pos x="5" y="96"/>
                      </a:cxn>
                      <a:cxn ang="0">
                        <a:pos x="6" y="96"/>
                      </a:cxn>
                      <a:cxn ang="0">
                        <a:pos x="8" y="96"/>
                      </a:cxn>
                      <a:cxn ang="0">
                        <a:pos x="9" y="95"/>
                      </a:cxn>
                      <a:cxn ang="0">
                        <a:pos x="14" y="91"/>
                      </a:cxn>
                      <a:cxn ang="0">
                        <a:pos x="18" y="86"/>
                      </a:cxn>
                      <a:cxn ang="0">
                        <a:pos x="35" y="75"/>
                      </a:cxn>
                      <a:cxn ang="0">
                        <a:pos x="41" y="68"/>
                      </a:cxn>
                      <a:cxn ang="0">
                        <a:pos x="48" y="53"/>
                      </a:cxn>
                      <a:cxn ang="0">
                        <a:pos x="49" y="42"/>
                      </a:cxn>
                      <a:cxn ang="0">
                        <a:pos x="49" y="32"/>
                      </a:cxn>
                      <a:cxn ang="0">
                        <a:pos x="46" y="21"/>
                      </a:cxn>
                      <a:cxn ang="0">
                        <a:pos x="39" y="10"/>
                      </a:cxn>
                      <a:cxn ang="0">
                        <a:pos x="37" y="9"/>
                      </a:cxn>
                      <a:cxn ang="0">
                        <a:pos x="22" y="1"/>
                      </a:cxn>
                      <a:cxn ang="0">
                        <a:pos x="20" y="0"/>
                      </a:cxn>
                    </a:cxnLst>
                    <a:rect l="0" t="0" r="r" b="b"/>
                    <a:pathLst>
                      <a:path w="49" h="96">
                        <a:moveTo>
                          <a:pt x="20" y="0"/>
                        </a:moveTo>
                        <a:lnTo>
                          <a:pt x="19" y="0"/>
                        </a:lnTo>
                        <a:lnTo>
                          <a:pt x="19" y="1"/>
                        </a:lnTo>
                        <a:lnTo>
                          <a:pt x="25" y="8"/>
                        </a:lnTo>
                        <a:lnTo>
                          <a:pt x="27" y="10"/>
                        </a:lnTo>
                        <a:lnTo>
                          <a:pt x="28" y="12"/>
                        </a:lnTo>
                        <a:lnTo>
                          <a:pt x="28" y="14"/>
                        </a:lnTo>
                        <a:lnTo>
                          <a:pt x="28" y="16"/>
                        </a:lnTo>
                        <a:lnTo>
                          <a:pt x="27" y="19"/>
                        </a:lnTo>
                        <a:lnTo>
                          <a:pt x="20" y="28"/>
                        </a:lnTo>
                        <a:lnTo>
                          <a:pt x="17" y="32"/>
                        </a:lnTo>
                        <a:lnTo>
                          <a:pt x="15" y="33"/>
                        </a:lnTo>
                        <a:lnTo>
                          <a:pt x="14" y="34"/>
                        </a:lnTo>
                        <a:lnTo>
                          <a:pt x="9" y="36"/>
                        </a:lnTo>
                        <a:lnTo>
                          <a:pt x="6" y="37"/>
                        </a:lnTo>
                        <a:lnTo>
                          <a:pt x="3" y="37"/>
                        </a:lnTo>
                        <a:lnTo>
                          <a:pt x="2" y="39"/>
                        </a:lnTo>
                        <a:lnTo>
                          <a:pt x="1" y="40"/>
                        </a:lnTo>
                        <a:lnTo>
                          <a:pt x="0" y="42"/>
                        </a:lnTo>
                        <a:lnTo>
                          <a:pt x="1" y="44"/>
                        </a:lnTo>
                        <a:lnTo>
                          <a:pt x="6" y="58"/>
                        </a:lnTo>
                        <a:lnTo>
                          <a:pt x="7" y="64"/>
                        </a:lnTo>
                        <a:lnTo>
                          <a:pt x="8" y="88"/>
                        </a:lnTo>
                        <a:lnTo>
                          <a:pt x="7" y="92"/>
                        </a:lnTo>
                        <a:lnTo>
                          <a:pt x="6" y="95"/>
                        </a:lnTo>
                        <a:lnTo>
                          <a:pt x="5" y="96"/>
                        </a:lnTo>
                        <a:lnTo>
                          <a:pt x="6" y="96"/>
                        </a:lnTo>
                        <a:lnTo>
                          <a:pt x="8" y="96"/>
                        </a:lnTo>
                        <a:lnTo>
                          <a:pt x="9" y="95"/>
                        </a:lnTo>
                        <a:lnTo>
                          <a:pt x="14" y="91"/>
                        </a:lnTo>
                        <a:lnTo>
                          <a:pt x="18" y="86"/>
                        </a:lnTo>
                        <a:lnTo>
                          <a:pt x="35" y="75"/>
                        </a:lnTo>
                        <a:lnTo>
                          <a:pt x="41" y="68"/>
                        </a:lnTo>
                        <a:lnTo>
                          <a:pt x="48" y="53"/>
                        </a:lnTo>
                        <a:lnTo>
                          <a:pt x="49" y="42"/>
                        </a:lnTo>
                        <a:lnTo>
                          <a:pt x="49" y="32"/>
                        </a:lnTo>
                        <a:lnTo>
                          <a:pt x="46" y="21"/>
                        </a:lnTo>
                        <a:lnTo>
                          <a:pt x="39" y="10"/>
                        </a:lnTo>
                        <a:lnTo>
                          <a:pt x="37" y="9"/>
                        </a:lnTo>
                        <a:lnTo>
                          <a:pt x="22" y="1"/>
                        </a:lnTo>
                        <a:lnTo>
                          <a:pt x="20" y="0"/>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31"/>
                  <p:cNvSpPr>
                    <a:spLocks/>
                  </p:cNvSpPr>
                  <p:nvPr/>
                </p:nvSpPr>
                <p:spPr bwMode="auto">
                  <a:xfrm flipH="1">
                    <a:off x="5318125" y="4368800"/>
                    <a:ext cx="95250" cy="122238"/>
                  </a:xfrm>
                  <a:custGeom>
                    <a:avLst/>
                    <a:gdLst/>
                    <a:ahLst/>
                    <a:cxnLst>
                      <a:cxn ang="0">
                        <a:pos x="56" y="6"/>
                      </a:cxn>
                      <a:cxn ang="0">
                        <a:pos x="43" y="9"/>
                      </a:cxn>
                      <a:cxn ang="0">
                        <a:pos x="36" y="9"/>
                      </a:cxn>
                      <a:cxn ang="0">
                        <a:pos x="30" y="7"/>
                      </a:cxn>
                      <a:cxn ang="0">
                        <a:pos x="21" y="1"/>
                      </a:cxn>
                      <a:cxn ang="0">
                        <a:pos x="15" y="0"/>
                      </a:cxn>
                      <a:cxn ang="0">
                        <a:pos x="13" y="1"/>
                      </a:cxn>
                      <a:cxn ang="0">
                        <a:pos x="11" y="4"/>
                      </a:cxn>
                      <a:cxn ang="0">
                        <a:pos x="10" y="9"/>
                      </a:cxn>
                      <a:cxn ang="0">
                        <a:pos x="7" y="20"/>
                      </a:cxn>
                      <a:cxn ang="0">
                        <a:pos x="5" y="38"/>
                      </a:cxn>
                      <a:cxn ang="0">
                        <a:pos x="0" y="65"/>
                      </a:cxn>
                      <a:cxn ang="0">
                        <a:pos x="0" y="70"/>
                      </a:cxn>
                      <a:cxn ang="0">
                        <a:pos x="1" y="70"/>
                      </a:cxn>
                      <a:cxn ang="0">
                        <a:pos x="2" y="71"/>
                      </a:cxn>
                      <a:cxn ang="0">
                        <a:pos x="4" y="72"/>
                      </a:cxn>
                      <a:cxn ang="0">
                        <a:pos x="6" y="73"/>
                      </a:cxn>
                      <a:cxn ang="0">
                        <a:pos x="9" y="74"/>
                      </a:cxn>
                      <a:cxn ang="0">
                        <a:pos x="38" y="77"/>
                      </a:cxn>
                      <a:cxn ang="0">
                        <a:pos x="47" y="77"/>
                      </a:cxn>
                      <a:cxn ang="0">
                        <a:pos x="51" y="76"/>
                      </a:cxn>
                      <a:cxn ang="0">
                        <a:pos x="54" y="74"/>
                      </a:cxn>
                      <a:cxn ang="0">
                        <a:pos x="55" y="73"/>
                      </a:cxn>
                      <a:cxn ang="0">
                        <a:pos x="56" y="70"/>
                      </a:cxn>
                      <a:cxn ang="0">
                        <a:pos x="56" y="67"/>
                      </a:cxn>
                      <a:cxn ang="0">
                        <a:pos x="55" y="58"/>
                      </a:cxn>
                      <a:cxn ang="0">
                        <a:pos x="55" y="26"/>
                      </a:cxn>
                      <a:cxn ang="0">
                        <a:pos x="56" y="23"/>
                      </a:cxn>
                      <a:cxn ang="0">
                        <a:pos x="60" y="12"/>
                      </a:cxn>
                      <a:cxn ang="0">
                        <a:pos x="60" y="10"/>
                      </a:cxn>
                      <a:cxn ang="0">
                        <a:pos x="60" y="8"/>
                      </a:cxn>
                      <a:cxn ang="0">
                        <a:pos x="60" y="7"/>
                      </a:cxn>
                      <a:cxn ang="0">
                        <a:pos x="58" y="6"/>
                      </a:cxn>
                      <a:cxn ang="0">
                        <a:pos x="56" y="6"/>
                      </a:cxn>
                    </a:cxnLst>
                    <a:rect l="0" t="0" r="r" b="b"/>
                    <a:pathLst>
                      <a:path w="60" h="77">
                        <a:moveTo>
                          <a:pt x="56" y="6"/>
                        </a:moveTo>
                        <a:lnTo>
                          <a:pt x="43" y="9"/>
                        </a:lnTo>
                        <a:lnTo>
                          <a:pt x="36" y="9"/>
                        </a:lnTo>
                        <a:lnTo>
                          <a:pt x="30" y="7"/>
                        </a:lnTo>
                        <a:lnTo>
                          <a:pt x="21" y="1"/>
                        </a:lnTo>
                        <a:lnTo>
                          <a:pt x="15" y="0"/>
                        </a:lnTo>
                        <a:lnTo>
                          <a:pt x="13" y="1"/>
                        </a:lnTo>
                        <a:lnTo>
                          <a:pt x="11" y="4"/>
                        </a:lnTo>
                        <a:lnTo>
                          <a:pt x="10" y="9"/>
                        </a:lnTo>
                        <a:lnTo>
                          <a:pt x="7" y="20"/>
                        </a:lnTo>
                        <a:lnTo>
                          <a:pt x="5" y="38"/>
                        </a:lnTo>
                        <a:lnTo>
                          <a:pt x="0" y="65"/>
                        </a:lnTo>
                        <a:lnTo>
                          <a:pt x="0" y="70"/>
                        </a:lnTo>
                        <a:lnTo>
                          <a:pt x="1" y="70"/>
                        </a:lnTo>
                        <a:lnTo>
                          <a:pt x="2" y="71"/>
                        </a:lnTo>
                        <a:lnTo>
                          <a:pt x="4" y="72"/>
                        </a:lnTo>
                        <a:lnTo>
                          <a:pt x="6" y="73"/>
                        </a:lnTo>
                        <a:lnTo>
                          <a:pt x="9" y="74"/>
                        </a:lnTo>
                        <a:lnTo>
                          <a:pt x="38" y="77"/>
                        </a:lnTo>
                        <a:lnTo>
                          <a:pt x="47" y="77"/>
                        </a:lnTo>
                        <a:lnTo>
                          <a:pt x="51" y="76"/>
                        </a:lnTo>
                        <a:lnTo>
                          <a:pt x="54" y="74"/>
                        </a:lnTo>
                        <a:lnTo>
                          <a:pt x="55" y="73"/>
                        </a:lnTo>
                        <a:lnTo>
                          <a:pt x="56" y="70"/>
                        </a:lnTo>
                        <a:lnTo>
                          <a:pt x="56" y="67"/>
                        </a:lnTo>
                        <a:lnTo>
                          <a:pt x="55" y="58"/>
                        </a:lnTo>
                        <a:lnTo>
                          <a:pt x="55" y="26"/>
                        </a:lnTo>
                        <a:lnTo>
                          <a:pt x="56" y="23"/>
                        </a:lnTo>
                        <a:lnTo>
                          <a:pt x="60" y="12"/>
                        </a:lnTo>
                        <a:lnTo>
                          <a:pt x="60" y="10"/>
                        </a:lnTo>
                        <a:lnTo>
                          <a:pt x="60" y="8"/>
                        </a:lnTo>
                        <a:lnTo>
                          <a:pt x="60" y="7"/>
                        </a:lnTo>
                        <a:lnTo>
                          <a:pt x="58" y="6"/>
                        </a:lnTo>
                        <a:lnTo>
                          <a:pt x="56" y="6"/>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32"/>
                  <p:cNvSpPr>
                    <a:spLocks/>
                  </p:cNvSpPr>
                  <p:nvPr/>
                </p:nvSpPr>
                <p:spPr bwMode="auto">
                  <a:xfrm flipH="1">
                    <a:off x="5056187" y="4146550"/>
                    <a:ext cx="131763" cy="187325"/>
                  </a:xfrm>
                  <a:custGeom>
                    <a:avLst/>
                    <a:gdLst/>
                    <a:ahLst/>
                    <a:cxnLst>
                      <a:cxn ang="0">
                        <a:pos x="15" y="2"/>
                      </a:cxn>
                      <a:cxn ang="0">
                        <a:pos x="10" y="0"/>
                      </a:cxn>
                      <a:cxn ang="0">
                        <a:pos x="6" y="0"/>
                      </a:cxn>
                      <a:cxn ang="0">
                        <a:pos x="5" y="0"/>
                      </a:cxn>
                      <a:cxn ang="0">
                        <a:pos x="3" y="1"/>
                      </a:cxn>
                      <a:cxn ang="0">
                        <a:pos x="2" y="4"/>
                      </a:cxn>
                      <a:cxn ang="0">
                        <a:pos x="1" y="8"/>
                      </a:cxn>
                      <a:cxn ang="0">
                        <a:pos x="0" y="11"/>
                      </a:cxn>
                      <a:cxn ang="0">
                        <a:pos x="1" y="14"/>
                      </a:cxn>
                      <a:cxn ang="0">
                        <a:pos x="2" y="16"/>
                      </a:cxn>
                      <a:cxn ang="0">
                        <a:pos x="5" y="24"/>
                      </a:cxn>
                      <a:cxn ang="0">
                        <a:pos x="5" y="26"/>
                      </a:cxn>
                      <a:cxn ang="0">
                        <a:pos x="6" y="29"/>
                      </a:cxn>
                      <a:cxn ang="0">
                        <a:pos x="7" y="30"/>
                      </a:cxn>
                      <a:cxn ang="0">
                        <a:pos x="10" y="31"/>
                      </a:cxn>
                      <a:cxn ang="0">
                        <a:pos x="12" y="31"/>
                      </a:cxn>
                      <a:cxn ang="0">
                        <a:pos x="15" y="32"/>
                      </a:cxn>
                      <a:cxn ang="0">
                        <a:pos x="17" y="33"/>
                      </a:cxn>
                      <a:cxn ang="0">
                        <a:pos x="19" y="35"/>
                      </a:cxn>
                      <a:cxn ang="0">
                        <a:pos x="21" y="37"/>
                      </a:cxn>
                      <a:cxn ang="0">
                        <a:pos x="27" y="52"/>
                      </a:cxn>
                      <a:cxn ang="0">
                        <a:pos x="29" y="59"/>
                      </a:cxn>
                      <a:cxn ang="0">
                        <a:pos x="32" y="61"/>
                      </a:cxn>
                      <a:cxn ang="0">
                        <a:pos x="37" y="65"/>
                      </a:cxn>
                      <a:cxn ang="0">
                        <a:pos x="39" y="67"/>
                      </a:cxn>
                      <a:cxn ang="0">
                        <a:pos x="40" y="69"/>
                      </a:cxn>
                      <a:cxn ang="0">
                        <a:pos x="43" y="76"/>
                      </a:cxn>
                      <a:cxn ang="0">
                        <a:pos x="45" y="98"/>
                      </a:cxn>
                      <a:cxn ang="0">
                        <a:pos x="46" y="106"/>
                      </a:cxn>
                      <a:cxn ang="0">
                        <a:pos x="47" y="108"/>
                      </a:cxn>
                      <a:cxn ang="0">
                        <a:pos x="50" y="113"/>
                      </a:cxn>
                      <a:cxn ang="0">
                        <a:pos x="52" y="115"/>
                      </a:cxn>
                      <a:cxn ang="0">
                        <a:pos x="56" y="118"/>
                      </a:cxn>
                      <a:cxn ang="0">
                        <a:pos x="57" y="118"/>
                      </a:cxn>
                      <a:cxn ang="0">
                        <a:pos x="59" y="118"/>
                      </a:cxn>
                      <a:cxn ang="0">
                        <a:pos x="60" y="117"/>
                      </a:cxn>
                      <a:cxn ang="0">
                        <a:pos x="61" y="114"/>
                      </a:cxn>
                      <a:cxn ang="0">
                        <a:pos x="61" y="96"/>
                      </a:cxn>
                      <a:cxn ang="0">
                        <a:pos x="62" y="88"/>
                      </a:cxn>
                      <a:cxn ang="0">
                        <a:pos x="62" y="87"/>
                      </a:cxn>
                      <a:cxn ang="0">
                        <a:pos x="62" y="86"/>
                      </a:cxn>
                      <a:cxn ang="0">
                        <a:pos x="63" y="86"/>
                      </a:cxn>
                      <a:cxn ang="0">
                        <a:pos x="65" y="87"/>
                      </a:cxn>
                      <a:cxn ang="0">
                        <a:pos x="67" y="90"/>
                      </a:cxn>
                      <a:cxn ang="0">
                        <a:pos x="73" y="101"/>
                      </a:cxn>
                      <a:cxn ang="0">
                        <a:pos x="75" y="106"/>
                      </a:cxn>
                      <a:cxn ang="0">
                        <a:pos x="76" y="114"/>
                      </a:cxn>
                      <a:cxn ang="0">
                        <a:pos x="76" y="115"/>
                      </a:cxn>
                      <a:cxn ang="0">
                        <a:pos x="76" y="115"/>
                      </a:cxn>
                      <a:cxn ang="0">
                        <a:pos x="78" y="115"/>
                      </a:cxn>
                      <a:cxn ang="0">
                        <a:pos x="80" y="113"/>
                      </a:cxn>
                      <a:cxn ang="0">
                        <a:pos x="82" y="111"/>
                      </a:cxn>
                      <a:cxn ang="0">
                        <a:pos x="83" y="109"/>
                      </a:cxn>
                      <a:cxn ang="0">
                        <a:pos x="83" y="103"/>
                      </a:cxn>
                      <a:cxn ang="0">
                        <a:pos x="81" y="91"/>
                      </a:cxn>
                      <a:cxn ang="0">
                        <a:pos x="73" y="75"/>
                      </a:cxn>
                      <a:cxn ang="0">
                        <a:pos x="39" y="26"/>
                      </a:cxn>
                      <a:cxn ang="0">
                        <a:pos x="25" y="9"/>
                      </a:cxn>
                      <a:cxn ang="0">
                        <a:pos x="20" y="5"/>
                      </a:cxn>
                      <a:cxn ang="0">
                        <a:pos x="15" y="2"/>
                      </a:cxn>
                    </a:cxnLst>
                    <a:rect l="0" t="0" r="r" b="b"/>
                    <a:pathLst>
                      <a:path w="83" h="118">
                        <a:moveTo>
                          <a:pt x="15" y="2"/>
                        </a:moveTo>
                        <a:lnTo>
                          <a:pt x="10" y="0"/>
                        </a:lnTo>
                        <a:lnTo>
                          <a:pt x="6" y="0"/>
                        </a:lnTo>
                        <a:lnTo>
                          <a:pt x="5" y="0"/>
                        </a:lnTo>
                        <a:lnTo>
                          <a:pt x="3" y="1"/>
                        </a:lnTo>
                        <a:lnTo>
                          <a:pt x="2" y="4"/>
                        </a:lnTo>
                        <a:lnTo>
                          <a:pt x="1" y="8"/>
                        </a:lnTo>
                        <a:lnTo>
                          <a:pt x="0" y="11"/>
                        </a:lnTo>
                        <a:lnTo>
                          <a:pt x="1" y="14"/>
                        </a:lnTo>
                        <a:lnTo>
                          <a:pt x="2" y="16"/>
                        </a:lnTo>
                        <a:lnTo>
                          <a:pt x="5" y="24"/>
                        </a:lnTo>
                        <a:lnTo>
                          <a:pt x="5" y="26"/>
                        </a:lnTo>
                        <a:lnTo>
                          <a:pt x="6" y="29"/>
                        </a:lnTo>
                        <a:lnTo>
                          <a:pt x="7" y="30"/>
                        </a:lnTo>
                        <a:lnTo>
                          <a:pt x="10" y="31"/>
                        </a:lnTo>
                        <a:lnTo>
                          <a:pt x="12" y="31"/>
                        </a:lnTo>
                        <a:lnTo>
                          <a:pt x="15" y="32"/>
                        </a:lnTo>
                        <a:lnTo>
                          <a:pt x="17" y="33"/>
                        </a:lnTo>
                        <a:lnTo>
                          <a:pt x="19" y="35"/>
                        </a:lnTo>
                        <a:lnTo>
                          <a:pt x="21" y="37"/>
                        </a:lnTo>
                        <a:lnTo>
                          <a:pt x="27" y="52"/>
                        </a:lnTo>
                        <a:lnTo>
                          <a:pt x="29" y="59"/>
                        </a:lnTo>
                        <a:lnTo>
                          <a:pt x="32" y="61"/>
                        </a:lnTo>
                        <a:lnTo>
                          <a:pt x="37" y="65"/>
                        </a:lnTo>
                        <a:lnTo>
                          <a:pt x="39" y="67"/>
                        </a:lnTo>
                        <a:lnTo>
                          <a:pt x="40" y="69"/>
                        </a:lnTo>
                        <a:lnTo>
                          <a:pt x="43" y="76"/>
                        </a:lnTo>
                        <a:lnTo>
                          <a:pt x="45" y="98"/>
                        </a:lnTo>
                        <a:lnTo>
                          <a:pt x="46" y="106"/>
                        </a:lnTo>
                        <a:lnTo>
                          <a:pt x="47" y="108"/>
                        </a:lnTo>
                        <a:lnTo>
                          <a:pt x="50" y="113"/>
                        </a:lnTo>
                        <a:lnTo>
                          <a:pt x="52" y="115"/>
                        </a:lnTo>
                        <a:lnTo>
                          <a:pt x="56" y="118"/>
                        </a:lnTo>
                        <a:lnTo>
                          <a:pt x="57" y="118"/>
                        </a:lnTo>
                        <a:lnTo>
                          <a:pt x="59" y="118"/>
                        </a:lnTo>
                        <a:lnTo>
                          <a:pt x="60" y="117"/>
                        </a:lnTo>
                        <a:lnTo>
                          <a:pt x="61" y="114"/>
                        </a:lnTo>
                        <a:lnTo>
                          <a:pt x="61" y="96"/>
                        </a:lnTo>
                        <a:lnTo>
                          <a:pt x="62" y="88"/>
                        </a:lnTo>
                        <a:lnTo>
                          <a:pt x="62" y="87"/>
                        </a:lnTo>
                        <a:lnTo>
                          <a:pt x="62" y="86"/>
                        </a:lnTo>
                        <a:lnTo>
                          <a:pt x="63" y="86"/>
                        </a:lnTo>
                        <a:lnTo>
                          <a:pt x="65" y="87"/>
                        </a:lnTo>
                        <a:lnTo>
                          <a:pt x="67" y="90"/>
                        </a:lnTo>
                        <a:lnTo>
                          <a:pt x="73" y="101"/>
                        </a:lnTo>
                        <a:lnTo>
                          <a:pt x="75" y="106"/>
                        </a:lnTo>
                        <a:lnTo>
                          <a:pt x="76" y="114"/>
                        </a:lnTo>
                        <a:lnTo>
                          <a:pt x="76" y="115"/>
                        </a:lnTo>
                        <a:lnTo>
                          <a:pt x="76" y="115"/>
                        </a:lnTo>
                        <a:lnTo>
                          <a:pt x="78" y="115"/>
                        </a:lnTo>
                        <a:lnTo>
                          <a:pt x="80" y="113"/>
                        </a:lnTo>
                        <a:lnTo>
                          <a:pt x="82" y="111"/>
                        </a:lnTo>
                        <a:lnTo>
                          <a:pt x="83" y="109"/>
                        </a:lnTo>
                        <a:lnTo>
                          <a:pt x="83" y="103"/>
                        </a:lnTo>
                        <a:lnTo>
                          <a:pt x="81" y="91"/>
                        </a:lnTo>
                        <a:lnTo>
                          <a:pt x="73" y="75"/>
                        </a:lnTo>
                        <a:lnTo>
                          <a:pt x="39" y="26"/>
                        </a:lnTo>
                        <a:lnTo>
                          <a:pt x="25" y="9"/>
                        </a:lnTo>
                        <a:lnTo>
                          <a:pt x="20" y="5"/>
                        </a:lnTo>
                        <a:lnTo>
                          <a:pt x="15" y="2"/>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33"/>
                  <p:cNvSpPr>
                    <a:spLocks/>
                  </p:cNvSpPr>
                  <p:nvPr/>
                </p:nvSpPr>
                <p:spPr bwMode="auto">
                  <a:xfrm flipH="1">
                    <a:off x="5033963" y="4122738"/>
                    <a:ext cx="149225" cy="215900"/>
                  </a:xfrm>
                  <a:custGeom>
                    <a:avLst/>
                    <a:gdLst/>
                    <a:ahLst/>
                    <a:cxnLst>
                      <a:cxn ang="0">
                        <a:pos x="28" y="0"/>
                      </a:cxn>
                      <a:cxn ang="0">
                        <a:pos x="23" y="1"/>
                      </a:cxn>
                      <a:cxn ang="0">
                        <a:pos x="4" y="9"/>
                      </a:cxn>
                      <a:cxn ang="0">
                        <a:pos x="1" y="14"/>
                      </a:cxn>
                      <a:cxn ang="0">
                        <a:pos x="1" y="21"/>
                      </a:cxn>
                      <a:cxn ang="0">
                        <a:pos x="4" y="30"/>
                      </a:cxn>
                      <a:cxn ang="0">
                        <a:pos x="7" y="34"/>
                      </a:cxn>
                      <a:cxn ang="0">
                        <a:pos x="15" y="34"/>
                      </a:cxn>
                      <a:cxn ang="0">
                        <a:pos x="18" y="35"/>
                      </a:cxn>
                      <a:cxn ang="0">
                        <a:pos x="24" y="48"/>
                      </a:cxn>
                      <a:cxn ang="0">
                        <a:pos x="40" y="68"/>
                      </a:cxn>
                      <a:cxn ang="0">
                        <a:pos x="47" y="93"/>
                      </a:cxn>
                      <a:cxn ang="0">
                        <a:pos x="47" y="117"/>
                      </a:cxn>
                      <a:cxn ang="0">
                        <a:pos x="43" y="135"/>
                      </a:cxn>
                      <a:cxn ang="0">
                        <a:pos x="46" y="136"/>
                      </a:cxn>
                      <a:cxn ang="0">
                        <a:pos x="55" y="135"/>
                      </a:cxn>
                      <a:cxn ang="0">
                        <a:pos x="58" y="133"/>
                      </a:cxn>
                      <a:cxn ang="0">
                        <a:pos x="62" y="104"/>
                      </a:cxn>
                      <a:cxn ang="0">
                        <a:pos x="60" y="90"/>
                      </a:cxn>
                      <a:cxn ang="0">
                        <a:pos x="62" y="89"/>
                      </a:cxn>
                      <a:cxn ang="0">
                        <a:pos x="65" y="93"/>
                      </a:cxn>
                      <a:cxn ang="0">
                        <a:pos x="71" y="110"/>
                      </a:cxn>
                      <a:cxn ang="0">
                        <a:pos x="71" y="121"/>
                      </a:cxn>
                      <a:cxn ang="0">
                        <a:pos x="73" y="130"/>
                      </a:cxn>
                      <a:cxn ang="0">
                        <a:pos x="78" y="132"/>
                      </a:cxn>
                      <a:cxn ang="0">
                        <a:pos x="87" y="130"/>
                      </a:cxn>
                      <a:cxn ang="0">
                        <a:pos x="92" y="127"/>
                      </a:cxn>
                      <a:cxn ang="0">
                        <a:pos x="94" y="122"/>
                      </a:cxn>
                      <a:cxn ang="0">
                        <a:pos x="88" y="101"/>
                      </a:cxn>
                      <a:cxn ang="0">
                        <a:pos x="71" y="72"/>
                      </a:cxn>
                      <a:cxn ang="0">
                        <a:pos x="70" y="66"/>
                      </a:cxn>
                      <a:cxn ang="0">
                        <a:pos x="72" y="61"/>
                      </a:cxn>
                      <a:cxn ang="0">
                        <a:pos x="70" y="50"/>
                      </a:cxn>
                      <a:cxn ang="0">
                        <a:pos x="65" y="41"/>
                      </a:cxn>
                      <a:cxn ang="0">
                        <a:pos x="59" y="35"/>
                      </a:cxn>
                      <a:cxn ang="0">
                        <a:pos x="35" y="19"/>
                      </a:cxn>
                      <a:cxn ang="0">
                        <a:pos x="33" y="14"/>
                      </a:cxn>
                      <a:cxn ang="0">
                        <a:pos x="34" y="10"/>
                      </a:cxn>
                      <a:cxn ang="0">
                        <a:pos x="36" y="5"/>
                      </a:cxn>
                      <a:cxn ang="0">
                        <a:pos x="35" y="2"/>
                      </a:cxn>
                      <a:cxn ang="0">
                        <a:pos x="31" y="0"/>
                      </a:cxn>
                    </a:cxnLst>
                    <a:rect l="0" t="0" r="r" b="b"/>
                    <a:pathLst>
                      <a:path w="94" h="136">
                        <a:moveTo>
                          <a:pt x="31" y="0"/>
                        </a:moveTo>
                        <a:lnTo>
                          <a:pt x="28" y="0"/>
                        </a:lnTo>
                        <a:lnTo>
                          <a:pt x="26" y="0"/>
                        </a:lnTo>
                        <a:lnTo>
                          <a:pt x="23" y="1"/>
                        </a:lnTo>
                        <a:lnTo>
                          <a:pt x="9" y="5"/>
                        </a:lnTo>
                        <a:lnTo>
                          <a:pt x="4" y="9"/>
                        </a:lnTo>
                        <a:lnTo>
                          <a:pt x="2" y="12"/>
                        </a:lnTo>
                        <a:lnTo>
                          <a:pt x="1" y="14"/>
                        </a:lnTo>
                        <a:lnTo>
                          <a:pt x="0" y="18"/>
                        </a:lnTo>
                        <a:lnTo>
                          <a:pt x="1" y="21"/>
                        </a:lnTo>
                        <a:lnTo>
                          <a:pt x="2" y="26"/>
                        </a:lnTo>
                        <a:lnTo>
                          <a:pt x="4" y="30"/>
                        </a:lnTo>
                        <a:lnTo>
                          <a:pt x="6" y="33"/>
                        </a:lnTo>
                        <a:lnTo>
                          <a:pt x="7" y="34"/>
                        </a:lnTo>
                        <a:lnTo>
                          <a:pt x="8" y="34"/>
                        </a:lnTo>
                        <a:lnTo>
                          <a:pt x="15" y="34"/>
                        </a:lnTo>
                        <a:lnTo>
                          <a:pt x="17" y="34"/>
                        </a:lnTo>
                        <a:lnTo>
                          <a:pt x="18" y="35"/>
                        </a:lnTo>
                        <a:lnTo>
                          <a:pt x="19" y="37"/>
                        </a:lnTo>
                        <a:lnTo>
                          <a:pt x="24" y="48"/>
                        </a:lnTo>
                        <a:lnTo>
                          <a:pt x="26" y="52"/>
                        </a:lnTo>
                        <a:lnTo>
                          <a:pt x="40" y="68"/>
                        </a:lnTo>
                        <a:lnTo>
                          <a:pt x="41" y="72"/>
                        </a:lnTo>
                        <a:lnTo>
                          <a:pt x="47" y="93"/>
                        </a:lnTo>
                        <a:lnTo>
                          <a:pt x="48" y="105"/>
                        </a:lnTo>
                        <a:lnTo>
                          <a:pt x="47" y="117"/>
                        </a:lnTo>
                        <a:lnTo>
                          <a:pt x="43" y="133"/>
                        </a:lnTo>
                        <a:lnTo>
                          <a:pt x="43" y="135"/>
                        </a:lnTo>
                        <a:lnTo>
                          <a:pt x="44" y="136"/>
                        </a:lnTo>
                        <a:lnTo>
                          <a:pt x="46" y="136"/>
                        </a:lnTo>
                        <a:lnTo>
                          <a:pt x="51" y="136"/>
                        </a:lnTo>
                        <a:lnTo>
                          <a:pt x="55" y="135"/>
                        </a:lnTo>
                        <a:lnTo>
                          <a:pt x="57" y="134"/>
                        </a:lnTo>
                        <a:lnTo>
                          <a:pt x="58" y="133"/>
                        </a:lnTo>
                        <a:lnTo>
                          <a:pt x="60" y="129"/>
                        </a:lnTo>
                        <a:lnTo>
                          <a:pt x="62" y="104"/>
                        </a:lnTo>
                        <a:lnTo>
                          <a:pt x="60" y="92"/>
                        </a:lnTo>
                        <a:lnTo>
                          <a:pt x="60" y="90"/>
                        </a:lnTo>
                        <a:lnTo>
                          <a:pt x="61" y="89"/>
                        </a:lnTo>
                        <a:lnTo>
                          <a:pt x="62" y="89"/>
                        </a:lnTo>
                        <a:lnTo>
                          <a:pt x="63" y="89"/>
                        </a:lnTo>
                        <a:lnTo>
                          <a:pt x="65" y="93"/>
                        </a:lnTo>
                        <a:lnTo>
                          <a:pt x="70" y="103"/>
                        </a:lnTo>
                        <a:lnTo>
                          <a:pt x="71" y="110"/>
                        </a:lnTo>
                        <a:lnTo>
                          <a:pt x="71" y="118"/>
                        </a:lnTo>
                        <a:lnTo>
                          <a:pt x="71" y="121"/>
                        </a:lnTo>
                        <a:lnTo>
                          <a:pt x="72" y="128"/>
                        </a:lnTo>
                        <a:lnTo>
                          <a:pt x="73" y="130"/>
                        </a:lnTo>
                        <a:lnTo>
                          <a:pt x="75" y="131"/>
                        </a:lnTo>
                        <a:lnTo>
                          <a:pt x="78" y="132"/>
                        </a:lnTo>
                        <a:lnTo>
                          <a:pt x="81" y="132"/>
                        </a:lnTo>
                        <a:lnTo>
                          <a:pt x="87" y="130"/>
                        </a:lnTo>
                        <a:lnTo>
                          <a:pt x="91" y="129"/>
                        </a:lnTo>
                        <a:lnTo>
                          <a:pt x="92" y="127"/>
                        </a:lnTo>
                        <a:lnTo>
                          <a:pt x="94" y="125"/>
                        </a:lnTo>
                        <a:lnTo>
                          <a:pt x="94" y="122"/>
                        </a:lnTo>
                        <a:lnTo>
                          <a:pt x="93" y="115"/>
                        </a:lnTo>
                        <a:lnTo>
                          <a:pt x="88" y="101"/>
                        </a:lnTo>
                        <a:lnTo>
                          <a:pt x="84" y="93"/>
                        </a:lnTo>
                        <a:lnTo>
                          <a:pt x="71" y="72"/>
                        </a:lnTo>
                        <a:lnTo>
                          <a:pt x="70" y="68"/>
                        </a:lnTo>
                        <a:lnTo>
                          <a:pt x="70" y="66"/>
                        </a:lnTo>
                        <a:lnTo>
                          <a:pt x="70" y="63"/>
                        </a:lnTo>
                        <a:lnTo>
                          <a:pt x="72" y="61"/>
                        </a:lnTo>
                        <a:lnTo>
                          <a:pt x="72" y="57"/>
                        </a:lnTo>
                        <a:lnTo>
                          <a:pt x="70" y="50"/>
                        </a:lnTo>
                        <a:lnTo>
                          <a:pt x="68" y="46"/>
                        </a:lnTo>
                        <a:lnTo>
                          <a:pt x="65" y="41"/>
                        </a:lnTo>
                        <a:lnTo>
                          <a:pt x="62" y="38"/>
                        </a:lnTo>
                        <a:lnTo>
                          <a:pt x="59" y="35"/>
                        </a:lnTo>
                        <a:lnTo>
                          <a:pt x="41" y="24"/>
                        </a:lnTo>
                        <a:lnTo>
                          <a:pt x="35" y="19"/>
                        </a:lnTo>
                        <a:lnTo>
                          <a:pt x="33" y="17"/>
                        </a:lnTo>
                        <a:lnTo>
                          <a:pt x="33" y="14"/>
                        </a:lnTo>
                        <a:lnTo>
                          <a:pt x="33" y="12"/>
                        </a:lnTo>
                        <a:lnTo>
                          <a:pt x="34" y="10"/>
                        </a:lnTo>
                        <a:lnTo>
                          <a:pt x="36" y="7"/>
                        </a:lnTo>
                        <a:lnTo>
                          <a:pt x="36" y="5"/>
                        </a:lnTo>
                        <a:lnTo>
                          <a:pt x="36" y="4"/>
                        </a:lnTo>
                        <a:lnTo>
                          <a:pt x="35" y="2"/>
                        </a:lnTo>
                        <a:lnTo>
                          <a:pt x="33" y="1"/>
                        </a:lnTo>
                        <a:lnTo>
                          <a:pt x="31" y="0"/>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34"/>
                  <p:cNvSpPr>
                    <a:spLocks/>
                  </p:cNvSpPr>
                  <p:nvPr/>
                </p:nvSpPr>
                <p:spPr bwMode="auto">
                  <a:xfrm flipH="1">
                    <a:off x="5102225" y="4192588"/>
                    <a:ext cx="17463" cy="22225"/>
                  </a:xfrm>
                  <a:custGeom>
                    <a:avLst/>
                    <a:gdLst/>
                    <a:ahLst/>
                    <a:cxnLst>
                      <a:cxn ang="0">
                        <a:pos x="6" y="0"/>
                      </a:cxn>
                      <a:cxn ang="0">
                        <a:pos x="5" y="0"/>
                      </a:cxn>
                      <a:cxn ang="0">
                        <a:pos x="4" y="0"/>
                      </a:cxn>
                      <a:cxn ang="0">
                        <a:pos x="1" y="2"/>
                      </a:cxn>
                      <a:cxn ang="0">
                        <a:pos x="0" y="5"/>
                      </a:cxn>
                      <a:cxn ang="0">
                        <a:pos x="0" y="8"/>
                      </a:cxn>
                      <a:cxn ang="0">
                        <a:pos x="2" y="10"/>
                      </a:cxn>
                      <a:cxn ang="0">
                        <a:pos x="6" y="12"/>
                      </a:cxn>
                      <a:cxn ang="0">
                        <a:pos x="9" y="13"/>
                      </a:cxn>
                      <a:cxn ang="0">
                        <a:pos x="11" y="14"/>
                      </a:cxn>
                      <a:cxn ang="0">
                        <a:pos x="11" y="13"/>
                      </a:cxn>
                      <a:cxn ang="0">
                        <a:pos x="11" y="11"/>
                      </a:cxn>
                      <a:cxn ang="0">
                        <a:pos x="7" y="2"/>
                      </a:cxn>
                      <a:cxn ang="0">
                        <a:pos x="7" y="1"/>
                      </a:cxn>
                      <a:cxn ang="0">
                        <a:pos x="6" y="0"/>
                      </a:cxn>
                    </a:cxnLst>
                    <a:rect l="0" t="0" r="r" b="b"/>
                    <a:pathLst>
                      <a:path w="11" h="14">
                        <a:moveTo>
                          <a:pt x="6" y="0"/>
                        </a:moveTo>
                        <a:lnTo>
                          <a:pt x="5" y="0"/>
                        </a:lnTo>
                        <a:lnTo>
                          <a:pt x="4" y="0"/>
                        </a:lnTo>
                        <a:lnTo>
                          <a:pt x="1" y="2"/>
                        </a:lnTo>
                        <a:lnTo>
                          <a:pt x="0" y="5"/>
                        </a:lnTo>
                        <a:lnTo>
                          <a:pt x="0" y="8"/>
                        </a:lnTo>
                        <a:lnTo>
                          <a:pt x="2" y="10"/>
                        </a:lnTo>
                        <a:lnTo>
                          <a:pt x="6" y="12"/>
                        </a:lnTo>
                        <a:lnTo>
                          <a:pt x="9" y="13"/>
                        </a:lnTo>
                        <a:lnTo>
                          <a:pt x="11" y="14"/>
                        </a:lnTo>
                        <a:lnTo>
                          <a:pt x="11" y="13"/>
                        </a:lnTo>
                        <a:lnTo>
                          <a:pt x="11" y="11"/>
                        </a:lnTo>
                        <a:lnTo>
                          <a:pt x="7" y="2"/>
                        </a:lnTo>
                        <a:lnTo>
                          <a:pt x="7" y="1"/>
                        </a:lnTo>
                        <a:lnTo>
                          <a:pt x="6" y="0"/>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6" name="Group 34"/>
                  <p:cNvGrpSpPr>
                    <a:grpSpLocks noChangeAspect="1"/>
                  </p:cNvGrpSpPr>
                  <p:nvPr/>
                </p:nvGrpSpPr>
                <p:grpSpPr>
                  <a:xfrm>
                    <a:off x="5325939" y="3363687"/>
                    <a:ext cx="463475" cy="283029"/>
                    <a:chOff x="2103438" y="3086101"/>
                    <a:chExt cx="595313" cy="363538"/>
                  </a:xfrm>
                </p:grpSpPr>
                <p:sp>
                  <p:nvSpPr>
                    <p:cNvPr id="147" name="Freeform 72"/>
                    <p:cNvSpPr>
                      <a:spLocks/>
                    </p:cNvSpPr>
                    <p:nvPr/>
                  </p:nvSpPr>
                  <p:spPr bwMode="auto">
                    <a:xfrm>
                      <a:off x="2103438" y="3086101"/>
                      <a:ext cx="595313" cy="363538"/>
                    </a:xfrm>
                    <a:custGeom>
                      <a:avLst/>
                      <a:gdLst/>
                      <a:ahLst/>
                      <a:cxnLst>
                        <a:cxn ang="0">
                          <a:pos x="214" y="0"/>
                        </a:cxn>
                        <a:cxn ang="0">
                          <a:pos x="186" y="1"/>
                        </a:cxn>
                        <a:cxn ang="0">
                          <a:pos x="153" y="9"/>
                        </a:cxn>
                        <a:cxn ang="0">
                          <a:pos x="137" y="17"/>
                        </a:cxn>
                        <a:cxn ang="0">
                          <a:pos x="123" y="27"/>
                        </a:cxn>
                        <a:cxn ang="0">
                          <a:pos x="88" y="62"/>
                        </a:cxn>
                        <a:cxn ang="0">
                          <a:pos x="40" y="106"/>
                        </a:cxn>
                        <a:cxn ang="0">
                          <a:pos x="10" y="129"/>
                        </a:cxn>
                        <a:cxn ang="0">
                          <a:pos x="4" y="136"/>
                        </a:cxn>
                        <a:cxn ang="0">
                          <a:pos x="1" y="143"/>
                        </a:cxn>
                        <a:cxn ang="0">
                          <a:pos x="0" y="149"/>
                        </a:cxn>
                        <a:cxn ang="0">
                          <a:pos x="3" y="155"/>
                        </a:cxn>
                        <a:cxn ang="0">
                          <a:pos x="7" y="160"/>
                        </a:cxn>
                        <a:cxn ang="0">
                          <a:pos x="11" y="162"/>
                        </a:cxn>
                        <a:cxn ang="0">
                          <a:pos x="27" y="168"/>
                        </a:cxn>
                        <a:cxn ang="0">
                          <a:pos x="85" y="177"/>
                        </a:cxn>
                        <a:cxn ang="0">
                          <a:pos x="254" y="179"/>
                        </a:cxn>
                        <a:cxn ang="0">
                          <a:pos x="266" y="181"/>
                        </a:cxn>
                        <a:cxn ang="0">
                          <a:pos x="279" y="185"/>
                        </a:cxn>
                        <a:cxn ang="0">
                          <a:pos x="303" y="197"/>
                        </a:cxn>
                        <a:cxn ang="0">
                          <a:pos x="321" y="210"/>
                        </a:cxn>
                        <a:cxn ang="0">
                          <a:pos x="332" y="224"/>
                        </a:cxn>
                        <a:cxn ang="0">
                          <a:pos x="338" y="228"/>
                        </a:cxn>
                        <a:cxn ang="0">
                          <a:pos x="344" y="229"/>
                        </a:cxn>
                        <a:cxn ang="0">
                          <a:pos x="350" y="229"/>
                        </a:cxn>
                        <a:cxn ang="0">
                          <a:pos x="355" y="228"/>
                        </a:cxn>
                        <a:cxn ang="0">
                          <a:pos x="360" y="224"/>
                        </a:cxn>
                        <a:cxn ang="0">
                          <a:pos x="369" y="214"/>
                        </a:cxn>
                        <a:cxn ang="0">
                          <a:pos x="372" y="207"/>
                        </a:cxn>
                        <a:cxn ang="0">
                          <a:pos x="375" y="189"/>
                        </a:cxn>
                        <a:cxn ang="0">
                          <a:pos x="374" y="140"/>
                        </a:cxn>
                        <a:cxn ang="0">
                          <a:pos x="370" y="120"/>
                        </a:cxn>
                        <a:cxn ang="0">
                          <a:pos x="368" y="111"/>
                        </a:cxn>
                        <a:cxn ang="0">
                          <a:pos x="356" y="83"/>
                        </a:cxn>
                        <a:cxn ang="0">
                          <a:pos x="339" y="56"/>
                        </a:cxn>
                        <a:cxn ang="0">
                          <a:pos x="324" y="38"/>
                        </a:cxn>
                        <a:cxn ang="0">
                          <a:pos x="313" y="29"/>
                        </a:cxn>
                        <a:cxn ang="0">
                          <a:pos x="278" y="12"/>
                        </a:cxn>
                        <a:cxn ang="0">
                          <a:pos x="224" y="1"/>
                        </a:cxn>
                        <a:cxn ang="0">
                          <a:pos x="214" y="0"/>
                        </a:cxn>
                      </a:cxnLst>
                      <a:rect l="0" t="0" r="r" b="b"/>
                      <a:pathLst>
                        <a:path w="375" h="229">
                          <a:moveTo>
                            <a:pt x="214" y="0"/>
                          </a:moveTo>
                          <a:lnTo>
                            <a:pt x="186" y="1"/>
                          </a:lnTo>
                          <a:lnTo>
                            <a:pt x="153" y="9"/>
                          </a:lnTo>
                          <a:lnTo>
                            <a:pt x="137" y="17"/>
                          </a:lnTo>
                          <a:lnTo>
                            <a:pt x="123" y="27"/>
                          </a:lnTo>
                          <a:lnTo>
                            <a:pt x="88" y="62"/>
                          </a:lnTo>
                          <a:lnTo>
                            <a:pt x="40" y="106"/>
                          </a:lnTo>
                          <a:lnTo>
                            <a:pt x="10" y="129"/>
                          </a:lnTo>
                          <a:lnTo>
                            <a:pt x="4" y="136"/>
                          </a:lnTo>
                          <a:lnTo>
                            <a:pt x="1" y="143"/>
                          </a:lnTo>
                          <a:lnTo>
                            <a:pt x="0" y="149"/>
                          </a:lnTo>
                          <a:lnTo>
                            <a:pt x="3" y="155"/>
                          </a:lnTo>
                          <a:lnTo>
                            <a:pt x="7" y="160"/>
                          </a:lnTo>
                          <a:lnTo>
                            <a:pt x="11" y="162"/>
                          </a:lnTo>
                          <a:lnTo>
                            <a:pt x="27" y="168"/>
                          </a:lnTo>
                          <a:lnTo>
                            <a:pt x="85" y="177"/>
                          </a:lnTo>
                          <a:lnTo>
                            <a:pt x="254" y="179"/>
                          </a:lnTo>
                          <a:lnTo>
                            <a:pt x="266" y="181"/>
                          </a:lnTo>
                          <a:lnTo>
                            <a:pt x="279" y="185"/>
                          </a:lnTo>
                          <a:lnTo>
                            <a:pt x="303" y="197"/>
                          </a:lnTo>
                          <a:lnTo>
                            <a:pt x="321" y="210"/>
                          </a:lnTo>
                          <a:lnTo>
                            <a:pt x="332" y="224"/>
                          </a:lnTo>
                          <a:lnTo>
                            <a:pt x="338" y="228"/>
                          </a:lnTo>
                          <a:lnTo>
                            <a:pt x="344" y="229"/>
                          </a:lnTo>
                          <a:lnTo>
                            <a:pt x="350" y="229"/>
                          </a:lnTo>
                          <a:lnTo>
                            <a:pt x="355" y="228"/>
                          </a:lnTo>
                          <a:lnTo>
                            <a:pt x="360" y="224"/>
                          </a:lnTo>
                          <a:lnTo>
                            <a:pt x="369" y="214"/>
                          </a:lnTo>
                          <a:lnTo>
                            <a:pt x="372" y="207"/>
                          </a:lnTo>
                          <a:lnTo>
                            <a:pt x="375" y="189"/>
                          </a:lnTo>
                          <a:lnTo>
                            <a:pt x="374" y="140"/>
                          </a:lnTo>
                          <a:lnTo>
                            <a:pt x="370" y="120"/>
                          </a:lnTo>
                          <a:lnTo>
                            <a:pt x="368" y="111"/>
                          </a:lnTo>
                          <a:lnTo>
                            <a:pt x="356" y="83"/>
                          </a:lnTo>
                          <a:lnTo>
                            <a:pt x="339" y="56"/>
                          </a:lnTo>
                          <a:lnTo>
                            <a:pt x="324" y="38"/>
                          </a:lnTo>
                          <a:lnTo>
                            <a:pt x="313" y="29"/>
                          </a:lnTo>
                          <a:lnTo>
                            <a:pt x="278" y="12"/>
                          </a:lnTo>
                          <a:lnTo>
                            <a:pt x="224" y="1"/>
                          </a:lnTo>
                          <a:lnTo>
                            <a:pt x="214" y="0"/>
                          </a:lnTo>
                          <a:close/>
                        </a:path>
                      </a:pathLst>
                    </a:custGeom>
                    <a:solidFill>
                      <a:srgbClr val="D0A8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73"/>
                    <p:cNvSpPr>
                      <a:spLocks/>
                    </p:cNvSpPr>
                    <p:nvPr/>
                  </p:nvSpPr>
                  <p:spPr bwMode="auto">
                    <a:xfrm>
                      <a:off x="2417763" y="3133726"/>
                      <a:ext cx="263525" cy="292100"/>
                    </a:xfrm>
                    <a:custGeom>
                      <a:avLst/>
                      <a:gdLst/>
                      <a:ahLst/>
                      <a:cxnLst>
                        <a:cxn ang="0">
                          <a:pos x="0" y="109"/>
                        </a:cxn>
                        <a:cxn ang="0">
                          <a:pos x="0" y="113"/>
                        </a:cxn>
                        <a:cxn ang="0">
                          <a:pos x="2" y="115"/>
                        </a:cxn>
                        <a:cxn ang="0">
                          <a:pos x="5" y="117"/>
                        </a:cxn>
                        <a:cxn ang="0">
                          <a:pos x="8" y="118"/>
                        </a:cxn>
                        <a:cxn ang="0">
                          <a:pos x="47" y="128"/>
                        </a:cxn>
                        <a:cxn ang="0">
                          <a:pos x="60" y="131"/>
                        </a:cxn>
                        <a:cxn ang="0">
                          <a:pos x="113" y="149"/>
                        </a:cxn>
                        <a:cxn ang="0">
                          <a:pos x="125" y="155"/>
                        </a:cxn>
                        <a:cxn ang="0">
                          <a:pos x="130" y="158"/>
                        </a:cxn>
                        <a:cxn ang="0">
                          <a:pos x="149" y="182"/>
                        </a:cxn>
                        <a:cxn ang="0">
                          <a:pos x="153" y="184"/>
                        </a:cxn>
                        <a:cxn ang="0">
                          <a:pos x="155" y="183"/>
                        </a:cxn>
                        <a:cxn ang="0">
                          <a:pos x="158" y="180"/>
                        </a:cxn>
                        <a:cxn ang="0">
                          <a:pos x="160" y="173"/>
                        </a:cxn>
                        <a:cxn ang="0">
                          <a:pos x="164" y="156"/>
                        </a:cxn>
                        <a:cxn ang="0">
                          <a:pos x="166" y="125"/>
                        </a:cxn>
                        <a:cxn ang="0">
                          <a:pos x="163" y="106"/>
                        </a:cxn>
                        <a:cxn ang="0">
                          <a:pos x="154" y="77"/>
                        </a:cxn>
                        <a:cxn ang="0">
                          <a:pos x="142" y="50"/>
                        </a:cxn>
                        <a:cxn ang="0">
                          <a:pos x="120" y="18"/>
                        </a:cxn>
                        <a:cxn ang="0">
                          <a:pos x="110" y="9"/>
                        </a:cxn>
                        <a:cxn ang="0">
                          <a:pos x="99" y="3"/>
                        </a:cxn>
                        <a:cxn ang="0">
                          <a:pos x="89" y="0"/>
                        </a:cxn>
                        <a:cxn ang="0">
                          <a:pos x="78" y="0"/>
                        </a:cxn>
                        <a:cxn ang="0">
                          <a:pos x="67" y="2"/>
                        </a:cxn>
                        <a:cxn ang="0">
                          <a:pos x="57" y="8"/>
                        </a:cxn>
                        <a:cxn ang="0">
                          <a:pos x="53" y="11"/>
                        </a:cxn>
                        <a:cxn ang="0">
                          <a:pos x="48" y="16"/>
                        </a:cxn>
                        <a:cxn ang="0">
                          <a:pos x="32" y="40"/>
                        </a:cxn>
                        <a:cxn ang="0">
                          <a:pos x="9" y="83"/>
                        </a:cxn>
                        <a:cxn ang="0">
                          <a:pos x="2" y="98"/>
                        </a:cxn>
                        <a:cxn ang="0">
                          <a:pos x="0" y="104"/>
                        </a:cxn>
                        <a:cxn ang="0">
                          <a:pos x="0" y="109"/>
                        </a:cxn>
                      </a:cxnLst>
                      <a:rect l="0" t="0" r="r" b="b"/>
                      <a:pathLst>
                        <a:path w="166" h="184">
                          <a:moveTo>
                            <a:pt x="0" y="109"/>
                          </a:moveTo>
                          <a:lnTo>
                            <a:pt x="0" y="113"/>
                          </a:lnTo>
                          <a:lnTo>
                            <a:pt x="2" y="115"/>
                          </a:lnTo>
                          <a:lnTo>
                            <a:pt x="5" y="117"/>
                          </a:lnTo>
                          <a:lnTo>
                            <a:pt x="8" y="118"/>
                          </a:lnTo>
                          <a:lnTo>
                            <a:pt x="47" y="128"/>
                          </a:lnTo>
                          <a:lnTo>
                            <a:pt x="60" y="131"/>
                          </a:lnTo>
                          <a:lnTo>
                            <a:pt x="113" y="149"/>
                          </a:lnTo>
                          <a:lnTo>
                            <a:pt x="125" y="155"/>
                          </a:lnTo>
                          <a:lnTo>
                            <a:pt x="130" y="158"/>
                          </a:lnTo>
                          <a:lnTo>
                            <a:pt x="149" y="182"/>
                          </a:lnTo>
                          <a:lnTo>
                            <a:pt x="153" y="184"/>
                          </a:lnTo>
                          <a:lnTo>
                            <a:pt x="155" y="183"/>
                          </a:lnTo>
                          <a:lnTo>
                            <a:pt x="158" y="180"/>
                          </a:lnTo>
                          <a:lnTo>
                            <a:pt x="160" y="173"/>
                          </a:lnTo>
                          <a:lnTo>
                            <a:pt x="164" y="156"/>
                          </a:lnTo>
                          <a:lnTo>
                            <a:pt x="166" y="125"/>
                          </a:lnTo>
                          <a:lnTo>
                            <a:pt x="163" y="106"/>
                          </a:lnTo>
                          <a:lnTo>
                            <a:pt x="154" y="77"/>
                          </a:lnTo>
                          <a:lnTo>
                            <a:pt x="142" y="50"/>
                          </a:lnTo>
                          <a:lnTo>
                            <a:pt x="120" y="18"/>
                          </a:lnTo>
                          <a:lnTo>
                            <a:pt x="110" y="9"/>
                          </a:lnTo>
                          <a:lnTo>
                            <a:pt x="99" y="3"/>
                          </a:lnTo>
                          <a:lnTo>
                            <a:pt x="89" y="0"/>
                          </a:lnTo>
                          <a:lnTo>
                            <a:pt x="78" y="0"/>
                          </a:lnTo>
                          <a:lnTo>
                            <a:pt x="67" y="2"/>
                          </a:lnTo>
                          <a:lnTo>
                            <a:pt x="57" y="8"/>
                          </a:lnTo>
                          <a:lnTo>
                            <a:pt x="53" y="11"/>
                          </a:lnTo>
                          <a:lnTo>
                            <a:pt x="48" y="16"/>
                          </a:lnTo>
                          <a:lnTo>
                            <a:pt x="32" y="40"/>
                          </a:lnTo>
                          <a:lnTo>
                            <a:pt x="9" y="83"/>
                          </a:lnTo>
                          <a:lnTo>
                            <a:pt x="2" y="98"/>
                          </a:lnTo>
                          <a:lnTo>
                            <a:pt x="0" y="104"/>
                          </a:lnTo>
                          <a:lnTo>
                            <a:pt x="0" y="109"/>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74"/>
                    <p:cNvSpPr>
                      <a:spLocks/>
                    </p:cNvSpPr>
                    <p:nvPr/>
                  </p:nvSpPr>
                  <p:spPr bwMode="auto">
                    <a:xfrm>
                      <a:off x="2327275" y="3117851"/>
                      <a:ext cx="177800" cy="187325"/>
                    </a:xfrm>
                    <a:custGeom>
                      <a:avLst/>
                      <a:gdLst/>
                      <a:ahLst/>
                      <a:cxnLst>
                        <a:cxn ang="0">
                          <a:pos x="78" y="2"/>
                        </a:cxn>
                        <a:cxn ang="0">
                          <a:pos x="75" y="4"/>
                        </a:cxn>
                        <a:cxn ang="0">
                          <a:pos x="43" y="38"/>
                        </a:cxn>
                        <a:cxn ang="0">
                          <a:pos x="9" y="94"/>
                        </a:cxn>
                        <a:cxn ang="0">
                          <a:pos x="5" y="100"/>
                        </a:cxn>
                        <a:cxn ang="0">
                          <a:pos x="0" y="105"/>
                        </a:cxn>
                        <a:cxn ang="0">
                          <a:pos x="1" y="105"/>
                        </a:cxn>
                        <a:cxn ang="0">
                          <a:pos x="3" y="107"/>
                        </a:cxn>
                        <a:cxn ang="0">
                          <a:pos x="10" y="111"/>
                        </a:cxn>
                        <a:cxn ang="0">
                          <a:pos x="15" y="113"/>
                        </a:cxn>
                        <a:cxn ang="0">
                          <a:pos x="20" y="116"/>
                        </a:cxn>
                        <a:cxn ang="0">
                          <a:pos x="26" y="117"/>
                        </a:cxn>
                        <a:cxn ang="0">
                          <a:pos x="32" y="118"/>
                        </a:cxn>
                        <a:cxn ang="0">
                          <a:pos x="38" y="117"/>
                        </a:cxn>
                        <a:cxn ang="0">
                          <a:pos x="42" y="116"/>
                        </a:cxn>
                        <a:cxn ang="0">
                          <a:pos x="45" y="112"/>
                        </a:cxn>
                        <a:cxn ang="0">
                          <a:pos x="62" y="63"/>
                        </a:cxn>
                        <a:cxn ang="0">
                          <a:pos x="69" y="50"/>
                        </a:cxn>
                        <a:cxn ang="0">
                          <a:pos x="89" y="24"/>
                        </a:cxn>
                        <a:cxn ang="0">
                          <a:pos x="92" y="20"/>
                        </a:cxn>
                        <a:cxn ang="0">
                          <a:pos x="100" y="15"/>
                        </a:cxn>
                        <a:cxn ang="0">
                          <a:pos x="105" y="12"/>
                        </a:cxn>
                        <a:cxn ang="0">
                          <a:pos x="112" y="10"/>
                        </a:cxn>
                        <a:cxn ang="0">
                          <a:pos x="112" y="9"/>
                        </a:cxn>
                        <a:cxn ang="0">
                          <a:pos x="110" y="7"/>
                        </a:cxn>
                        <a:cxn ang="0">
                          <a:pos x="105" y="5"/>
                        </a:cxn>
                        <a:cxn ang="0">
                          <a:pos x="84" y="0"/>
                        </a:cxn>
                        <a:cxn ang="0">
                          <a:pos x="81" y="1"/>
                        </a:cxn>
                        <a:cxn ang="0">
                          <a:pos x="78" y="2"/>
                        </a:cxn>
                      </a:cxnLst>
                      <a:rect l="0" t="0" r="r" b="b"/>
                      <a:pathLst>
                        <a:path w="112" h="118">
                          <a:moveTo>
                            <a:pt x="78" y="2"/>
                          </a:moveTo>
                          <a:lnTo>
                            <a:pt x="75" y="4"/>
                          </a:lnTo>
                          <a:lnTo>
                            <a:pt x="43" y="38"/>
                          </a:lnTo>
                          <a:lnTo>
                            <a:pt x="9" y="94"/>
                          </a:lnTo>
                          <a:lnTo>
                            <a:pt x="5" y="100"/>
                          </a:lnTo>
                          <a:lnTo>
                            <a:pt x="0" y="105"/>
                          </a:lnTo>
                          <a:lnTo>
                            <a:pt x="1" y="105"/>
                          </a:lnTo>
                          <a:lnTo>
                            <a:pt x="3" y="107"/>
                          </a:lnTo>
                          <a:lnTo>
                            <a:pt x="10" y="111"/>
                          </a:lnTo>
                          <a:lnTo>
                            <a:pt x="15" y="113"/>
                          </a:lnTo>
                          <a:lnTo>
                            <a:pt x="20" y="116"/>
                          </a:lnTo>
                          <a:lnTo>
                            <a:pt x="26" y="117"/>
                          </a:lnTo>
                          <a:lnTo>
                            <a:pt x="32" y="118"/>
                          </a:lnTo>
                          <a:lnTo>
                            <a:pt x="38" y="117"/>
                          </a:lnTo>
                          <a:lnTo>
                            <a:pt x="42" y="116"/>
                          </a:lnTo>
                          <a:lnTo>
                            <a:pt x="45" y="112"/>
                          </a:lnTo>
                          <a:lnTo>
                            <a:pt x="62" y="63"/>
                          </a:lnTo>
                          <a:lnTo>
                            <a:pt x="69" y="50"/>
                          </a:lnTo>
                          <a:lnTo>
                            <a:pt x="89" y="24"/>
                          </a:lnTo>
                          <a:lnTo>
                            <a:pt x="92" y="20"/>
                          </a:lnTo>
                          <a:lnTo>
                            <a:pt x="100" y="15"/>
                          </a:lnTo>
                          <a:lnTo>
                            <a:pt x="105" y="12"/>
                          </a:lnTo>
                          <a:lnTo>
                            <a:pt x="112" y="10"/>
                          </a:lnTo>
                          <a:lnTo>
                            <a:pt x="112" y="9"/>
                          </a:lnTo>
                          <a:lnTo>
                            <a:pt x="110" y="7"/>
                          </a:lnTo>
                          <a:lnTo>
                            <a:pt x="105" y="5"/>
                          </a:lnTo>
                          <a:lnTo>
                            <a:pt x="84" y="0"/>
                          </a:lnTo>
                          <a:lnTo>
                            <a:pt x="81" y="1"/>
                          </a:lnTo>
                          <a:lnTo>
                            <a:pt x="78" y="2"/>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75"/>
                    <p:cNvSpPr>
                      <a:spLocks/>
                    </p:cNvSpPr>
                    <p:nvPr/>
                  </p:nvSpPr>
                  <p:spPr bwMode="auto">
                    <a:xfrm>
                      <a:off x="2214563" y="3100388"/>
                      <a:ext cx="223838" cy="184150"/>
                    </a:xfrm>
                    <a:custGeom>
                      <a:avLst/>
                      <a:gdLst/>
                      <a:ahLst/>
                      <a:cxnLst>
                        <a:cxn ang="0">
                          <a:pos x="118" y="0"/>
                        </a:cxn>
                        <a:cxn ang="0">
                          <a:pos x="113" y="1"/>
                        </a:cxn>
                        <a:cxn ang="0">
                          <a:pos x="87" y="13"/>
                        </a:cxn>
                        <a:cxn ang="0">
                          <a:pos x="59" y="33"/>
                        </a:cxn>
                        <a:cxn ang="0">
                          <a:pos x="33" y="59"/>
                        </a:cxn>
                        <a:cxn ang="0">
                          <a:pos x="15" y="79"/>
                        </a:cxn>
                        <a:cxn ang="0">
                          <a:pos x="12" y="84"/>
                        </a:cxn>
                        <a:cxn ang="0">
                          <a:pos x="6" y="90"/>
                        </a:cxn>
                        <a:cxn ang="0">
                          <a:pos x="2" y="97"/>
                        </a:cxn>
                        <a:cxn ang="0">
                          <a:pos x="0" y="98"/>
                        </a:cxn>
                        <a:cxn ang="0">
                          <a:pos x="0" y="101"/>
                        </a:cxn>
                        <a:cxn ang="0">
                          <a:pos x="1" y="103"/>
                        </a:cxn>
                        <a:cxn ang="0">
                          <a:pos x="8" y="107"/>
                        </a:cxn>
                        <a:cxn ang="0">
                          <a:pos x="28" y="114"/>
                        </a:cxn>
                        <a:cxn ang="0">
                          <a:pos x="43" y="116"/>
                        </a:cxn>
                        <a:cxn ang="0">
                          <a:pos x="50" y="115"/>
                        </a:cxn>
                        <a:cxn ang="0">
                          <a:pos x="56" y="113"/>
                        </a:cxn>
                        <a:cxn ang="0">
                          <a:pos x="61" y="109"/>
                        </a:cxn>
                        <a:cxn ang="0">
                          <a:pos x="66" y="104"/>
                        </a:cxn>
                        <a:cxn ang="0">
                          <a:pos x="73" y="91"/>
                        </a:cxn>
                        <a:cxn ang="0">
                          <a:pos x="84" y="69"/>
                        </a:cxn>
                        <a:cxn ang="0">
                          <a:pos x="119" y="18"/>
                        </a:cxn>
                        <a:cxn ang="0">
                          <a:pos x="127" y="13"/>
                        </a:cxn>
                        <a:cxn ang="0">
                          <a:pos x="134" y="10"/>
                        </a:cxn>
                        <a:cxn ang="0">
                          <a:pos x="137" y="10"/>
                        </a:cxn>
                        <a:cxn ang="0">
                          <a:pos x="139" y="10"/>
                        </a:cxn>
                        <a:cxn ang="0">
                          <a:pos x="141" y="9"/>
                        </a:cxn>
                        <a:cxn ang="0">
                          <a:pos x="141" y="8"/>
                        </a:cxn>
                        <a:cxn ang="0">
                          <a:pos x="140" y="7"/>
                        </a:cxn>
                        <a:cxn ang="0">
                          <a:pos x="139" y="5"/>
                        </a:cxn>
                        <a:cxn ang="0">
                          <a:pos x="132" y="2"/>
                        </a:cxn>
                        <a:cxn ang="0">
                          <a:pos x="122" y="0"/>
                        </a:cxn>
                        <a:cxn ang="0">
                          <a:pos x="118" y="0"/>
                        </a:cxn>
                      </a:cxnLst>
                      <a:rect l="0" t="0" r="r" b="b"/>
                      <a:pathLst>
                        <a:path w="141" h="116">
                          <a:moveTo>
                            <a:pt x="118" y="0"/>
                          </a:moveTo>
                          <a:lnTo>
                            <a:pt x="113" y="1"/>
                          </a:lnTo>
                          <a:lnTo>
                            <a:pt x="87" y="13"/>
                          </a:lnTo>
                          <a:lnTo>
                            <a:pt x="59" y="33"/>
                          </a:lnTo>
                          <a:lnTo>
                            <a:pt x="33" y="59"/>
                          </a:lnTo>
                          <a:lnTo>
                            <a:pt x="15" y="79"/>
                          </a:lnTo>
                          <a:lnTo>
                            <a:pt x="12" y="84"/>
                          </a:lnTo>
                          <a:lnTo>
                            <a:pt x="6" y="90"/>
                          </a:lnTo>
                          <a:lnTo>
                            <a:pt x="2" y="97"/>
                          </a:lnTo>
                          <a:lnTo>
                            <a:pt x="0" y="98"/>
                          </a:lnTo>
                          <a:lnTo>
                            <a:pt x="0" y="101"/>
                          </a:lnTo>
                          <a:lnTo>
                            <a:pt x="1" y="103"/>
                          </a:lnTo>
                          <a:lnTo>
                            <a:pt x="8" y="107"/>
                          </a:lnTo>
                          <a:lnTo>
                            <a:pt x="28" y="114"/>
                          </a:lnTo>
                          <a:lnTo>
                            <a:pt x="43" y="116"/>
                          </a:lnTo>
                          <a:lnTo>
                            <a:pt x="50" y="115"/>
                          </a:lnTo>
                          <a:lnTo>
                            <a:pt x="56" y="113"/>
                          </a:lnTo>
                          <a:lnTo>
                            <a:pt x="61" y="109"/>
                          </a:lnTo>
                          <a:lnTo>
                            <a:pt x="66" y="104"/>
                          </a:lnTo>
                          <a:lnTo>
                            <a:pt x="73" y="91"/>
                          </a:lnTo>
                          <a:lnTo>
                            <a:pt x="84" y="69"/>
                          </a:lnTo>
                          <a:lnTo>
                            <a:pt x="119" y="18"/>
                          </a:lnTo>
                          <a:lnTo>
                            <a:pt x="127" y="13"/>
                          </a:lnTo>
                          <a:lnTo>
                            <a:pt x="134" y="10"/>
                          </a:lnTo>
                          <a:lnTo>
                            <a:pt x="137" y="10"/>
                          </a:lnTo>
                          <a:lnTo>
                            <a:pt x="139" y="10"/>
                          </a:lnTo>
                          <a:lnTo>
                            <a:pt x="141" y="9"/>
                          </a:lnTo>
                          <a:lnTo>
                            <a:pt x="141" y="8"/>
                          </a:lnTo>
                          <a:lnTo>
                            <a:pt x="140" y="7"/>
                          </a:lnTo>
                          <a:lnTo>
                            <a:pt x="139" y="5"/>
                          </a:lnTo>
                          <a:lnTo>
                            <a:pt x="132" y="2"/>
                          </a:lnTo>
                          <a:lnTo>
                            <a:pt x="122" y="0"/>
                          </a:lnTo>
                          <a:lnTo>
                            <a:pt x="118" y="0"/>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76"/>
                    <p:cNvSpPr>
                      <a:spLocks/>
                    </p:cNvSpPr>
                    <p:nvPr/>
                  </p:nvSpPr>
                  <p:spPr bwMode="auto">
                    <a:xfrm>
                      <a:off x="2124075" y="3278188"/>
                      <a:ext cx="379413" cy="76200"/>
                    </a:xfrm>
                    <a:custGeom>
                      <a:avLst/>
                      <a:gdLst/>
                      <a:ahLst/>
                      <a:cxnLst>
                        <a:cxn ang="0">
                          <a:pos x="238" y="46"/>
                        </a:cxn>
                        <a:cxn ang="0">
                          <a:pos x="239" y="45"/>
                        </a:cxn>
                        <a:cxn ang="0">
                          <a:pos x="239" y="44"/>
                        </a:cxn>
                        <a:cxn ang="0">
                          <a:pos x="237" y="44"/>
                        </a:cxn>
                        <a:cxn ang="0">
                          <a:pos x="234" y="43"/>
                        </a:cxn>
                        <a:cxn ang="0">
                          <a:pos x="165" y="29"/>
                        </a:cxn>
                        <a:cxn ang="0">
                          <a:pos x="63" y="2"/>
                        </a:cxn>
                        <a:cxn ang="0">
                          <a:pos x="49" y="0"/>
                        </a:cxn>
                        <a:cxn ang="0">
                          <a:pos x="39" y="0"/>
                        </a:cxn>
                        <a:cxn ang="0">
                          <a:pos x="30" y="2"/>
                        </a:cxn>
                        <a:cxn ang="0">
                          <a:pos x="18" y="7"/>
                        </a:cxn>
                        <a:cxn ang="0">
                          <a:pos x="11" y="11"/>
                        </a:cxn>
                        <a:cxn ang="0">
                          <a:pos x="2" y="22"/>
                        </a:cxn>
                        <a:cxn ang="0">
                          <a:pos x="0" y="26"/>
                        </a:cxn>
                        <a:cxn ang="0">
                          <a:pos x="0" y="29"/>
                        </a:cxn>
                        <a:cxn ang="0">
                          <a:pos x="3" y="32"/>
                        </a:cxn>
                        <a:cxn ang="0">
                          <a:pos x="5" y="33"/>
                        </a:cxn>
                        <a:cxn ang="0">
                          <a:pos x="7" y="34"/>
                        </a:cxn>
                        <a:cxn ang="0">
                          <a:pos x="10" y="35"/>
                        </a:cxn>
                        <a:cxn ang="0">
                          <a:pos x="87" y="41"/>
                        </a:cxn>
                        <a:cxn ang="0">
                          <a:pos x="147" y="48"/>
                        </a:cxn>
                        <a:cxn ang="0">
                          <a:pos x="232" y="47"/>
                        </a:cxn>
                        <a:cxn ang="0">
                          <a:pos x="235" y="46"/>
                        </a:cxn>
                        <a:cxn ang="0">
                          <a:pos x="238" y="46"/>
                        </a:cxn>
                      </a:cxnLst>
                      <a:rect l="0" t="0" r="r" b="b"/>
                      <a:pathLst>
                        <a:path w="239" h="48">
                          <a:moveTo>
                            <a:pt x="238" y="46"/>
                          </a:moveTo>
                          <a:lnTo>
                            <a:pt x="239" y="45"/>
                          </a:lnTo>
                          <a:lnTo>
                            <a:pt x="239" y="44"/>
                          </a:lnTo>
                          <a:lnTo>
                            <a:pt x="237" y="44"/>
                          </a:lnTo>
                          <a:lnTo>
                            <a:pt x="234" y="43"/>
                          </a:lnTo>
                          <a:lnTo>
                            <a:pt x="165" y="29"/>
                          </a:lnTo>
                          <a:lnTo>
                            <a:pt x="63" y="2"/>
                          </a:lnTo>
                          <a:lnTo>
                            <a:pt x="49" y="0"/>
                          </a:lnTo>
                          <a:lnTo>
                            <a:pt x="39" y="0"/>
                          </a:lnTo>
                          <a:lnTo>
                            <a:pt x="30" y="2"/>
                          </a:lnTo>
                          <a:lnTo>
                            <a:pt x="18" y="7"/>
                          </a:lnTo>
                          <a:lnTo>
                            <a:pt x="11" y="11"/>
                          </a:lnTo>
                          <a:lnTo>
                            <a:pt x="2" y="22"/>
                          </a:lnTo>
                          <a:lnTo>
                            <a:pt x="0" y="26"/>
                          </a:lnTo>
                          <a:lnTo>
                            <a:pt x="0" y="29"/>
                          </a:lnTo>
                          <a:lnTo>
                            <a:pt x="3" y="32"/>
                          </a:lnTo>
                          <a:lnTo>
                            <a:pt x="5" y="33"/>
                          </a:lnTo>
                          <a:lnTo>
                            <a:pt x="7" y="34"/>
                          </a:lnTo>
                          <a:lnTo>
                            <a:pt x="10" y="35"/>
                          </a:lnTo>
                          <a:lnTo>
                            <a:pt x="87" y="41"/>
                          </a:lnTo>
                          <a:lnTo>
                            <a:pt x="147" y="48"/>
                          </a:lnTo>
                          <a:lnTo>
                            <a:pt x="232" y="47"/>
                          </a:lnTo>
                          <a:lnTo>
                            <a:pt x="235" y="46"/>
                          </a:lnTo>
                          <a:lnTo>
                            <a:pt x="238" y="46"/>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grpSp>
      </p:grpSp>
      <p:sp>
        <p:nvSpPr>
          <p:cNvPr id="192" name="Rectangle 191"/>
          <p:cNvSpPr>
            <a:spLocks noChangeArrowheads="1"/>
          </p:cNvSpPr>
          <p:nvPr/>
        </p:nvSpPr>
        <p:spPr bwMode="auto">
          <a:xfrm>
            <a:off x="2757488" y="4067175"/>
            <a:ext cx="276225" cy="563562"/>
          </a:xfrm>
          <a:prstGeom prst="rect">
            <a:avLst/>
          </a:prstGeom>
          <a:solidFill>
            <a:srgbClr val="0099CC">
              <a:alpha val="49804"/>
            </a:srgbClr>
          </a:solidFill>
          <a:ln w="9525" algn="ctr">
            <a:noFill/>
            <a:round/>
            <a:headEnd/>
            <a:tailEnd/>
          </a:ln>
        </p:spPr>
        <p:txBody>
          <a:bodyPr anchor="ctr"/>
          <a:lstStyle/>
          <a:p>
            <a:endParaRPr lang="en-US"/>
          </a:p>
        </p:txBody>
      </p:sp>
      <p:grpSp>
        <p:nvGrpSpPr>
          <p:cNvPr id="17" name="Group 117"/>
          <p:cNvGrpSpPr/>
          <p:nvPr/>
        </p:nvGrpSpPr>
        <p:grpSpPr>
          <a:xfrm>
            <a:off x="8363830" y="4975442"/>
            <a:ext cx="501786" cy="547493"/>
            <a:chOff x="8363830" y="4975442"/>
            <a:chExt cx="501786" cy="547493"/>
          </a:xfrm>
        </p:grpSpPr>
        <p:sp>
          <p:nvSpPr>
            <p:cNvPr id="119" name="Freeform 8"/>
            <p:cNvSpPr>
              <a:spLocks/>
            </p:cNvSpPr>
            <p:nvPr/>
          </p:nvSpPr>
          <p:spPr bwMode="auto">
            <a:xfrm flipH="1">
              <a:off x="8363830" y="5100640"/>
              <a:ext cx="501786" cy="422295"/>
            </a:xfrm>
            <a:custGeom>
              <a:avLst/>
              <a:gdLst/>
              <a:ahLst/>
              <a:cxnLst>
                <a:cxn ang="0">
                  <a:pos x="25" y="3"/>
                </a:cxn>
                <a:cxn ang="0">
                  <a:pos x="20" y="0"/>
                </a:cxn>
                <a:cxn ang="0">
                  <a:pos x="18" y="0"/>
                </a:cxn>
                <a:cxn ang="0">
                  <a:pos x="16" y="0"/>
                </a:cxn>
                <a:cxn ang="0">
                  <a:pos x="14" y="2"/>
                </a:cxn>
                <a:cxn ang="0">
                  <a:pos x="9" y="7"/>
                </a:cxn>
                <a:cxn ang="0">
                  <a:pos x="5" y="16"/>
                </a:cxn>
                <a:cxn ang="0">
                  <a:pos x="4" y="23"/>
                </a:cxn>
                <a:cxn ang="0">
                  <a:pos x="6" y="76"/>
                </a:cxn>
                <a:cxn ang="0">
                  <a:pos x="5" y="77"/>
                </a:cxn>
                <a:cxn ang="0">
                  <a:pos x="5" y="78"/>
                </a:cxn>
                <a:cxn ang="0">
                  <a:pos x="5" y="79"/>
                </a:cxn>
                <a:cxn ang="0">
                  <a:pos x="5" y="81"/>
                </a:cxn>
                <a:cxn ang="0">
                  <a:pos x="4" y="82"/>
                </a:cxn>
                <a:cxn ang="0">
                  <a:pos x="4" y="85"/>
                </a:cxn>
                <a:cxn ang="0">
                  <a:pos x="3" y="94"/>
                </a:cxn>
                <a:cxn ang="0">
                  <a:pos x="0" y="116"/>
                </a:cxn>
                <a:cxn ang="0">
                  <a:pos x="0" y="121"/>
                </a:cxn>
                <a:cxn ang="0">
                  <a:pos x="1" y="129"/>
                </a:cxn>
                <a:cxn ang="0">
                  <a:pos x="3" y="132"/>
                </a:cxn>
                <a:cxn ang="0">
                  <a:pos x="6" y="136"/>
                </a:cxn>
                <a:cxn ang="0">
                  <a:pos x="8" y="139"/>
                </a:cxn>
                <a:cxn ang="0">
                  <a:pos x="11" y="141"/>
                </a:cxn>
                <a:cxn ang="0">
                  <a:pos x="116" y="245"/>
                </a:cxn>
                <a:cxn ang="0">
                  <a:pos x="179" y="298"/>
                </a:cxn>
                <a:cxn ang="0">
                  <a:pos x="247" y="352"/>
                </a:cxn>
                <a:cxn ang="0">
                  <a:pos x="317" y="412"/>
                </a:cxn>
                <a:cxn ang="0">
                  <a:pos x="329" y="419"/>
                </a:cxn>
                <a:cxn ang="0">
                  <a:pos x="338" y="423"/>
                </a:cxn>
                <a:cxn ang="0">
                  <a:pos x="343" y="425"/>
                </a:cxn>
                <a:cxn ang="0">
                  <a:pos x="348" y="425"/>
                </a:cxn>
                <a:cxn ang="0">
                  <a:pos x="353" y="423"/>
                </a:cxn>
                <a:cxn ang="0">
                  <a:pos x="362" y="419"/>
                </a:cxn>
                <a:cxn ang="0">
                  <a:pos x="375" y="410"/>
                </a:cxn>
                <a:cxn ang="0">
                  <a:pos x="379" y="406"/>
                </a:cxn>
                <a:cxn ang="0">
                  <a:pos x="397" y="396"/>
                </a:cxn>
                <a:cxn ang="0">
                  <a:pos x="488" y="356"/>
                </a:cxn>
                <a:cxn ang="0">
                  <a:pos x="499" y="349"/>
                </a:cxn>
                <a:cxn ang="0">
                  <a:pos x="502" y="346"/>
                </a:cxn>
                <a:cxn ang="0">
                  <a:pos x="504" y="343"/>
                </a:cxn>
                <a:cxn ang="0">
                  <a:pos x="504" y="341"/>
                </a:cxn>
                <a:cxn ang="0">
                  <a:pos x="505" y="339"/>
                </a:cxn>
                <a:cxn ang="0">
                  <a:pos x="503" y="294"/>
                </a:cxn>
                <a:cxn ang="0">
                  <a:pos x="496" y="229"/>
                </a:cxn>
                <a:cxn ang="0">
                  <a:pos x="495" y="225"/>
                </a:cxn>
                <a:cxn ang="0">
                  <a:pos x="494" y="223"/>
                </a:cxn>
                <a:cxn ang="0">
                  <a:pos x="492" y="222"/>
                </a:cxn>
                <a:cxn ang="0">
                  <a:pos x="489" y="222"/>
                </a:cxn>
                <a:cxn ang="0">
                  <a:pos x="488" y="222"/>
                </a:cxn>
                <a:cxn ang="0">
                  <a:pos x="485" y="223"/>
                </a:cxn>
                <a:cxn ang="0">
                  <a:pos x="411" y="254"/>
                </a:cxn>
                <a:cxn ang="0">
                  <a:pos x="379" y="265"/>
                </a:cxn>
                <a:cxn ang="0">
                  <a:pos x="371" y="267"/>
                </a:cxn>
                <a:cxn ang="0">
                  <a:pos x="358" y="267"/>
                </a:cxn>
                <a:cxn ang="0">
                  <a:pos x="353" y="265"/>
                </a:cxn>
                <a:cxn ang="0">
                  <a:pos x="343" y="261"/>
                </a:cxn>
                <a:cxn ang="0">
                  <a:pos x="340" y="259"/>
                </a:cxn>
                <a:cxn ang="0">
                  <a:pos x="322" y="245"/>
                </a:cxn>
                <a:cxn ang="0">
                  <a:pos x="214" y="163"/>
                </a:cxn>
                <a:cxn ang="0">
                  <a:pos x="119" y="87"/>
                </a:cxn>
                <a:cxn ang="0">
                  <a:pos x="58" y="34"/>
                </a:cxn>
                <a:cxn ang="0">
                  <a:pos x="31" y="7"/>
                </a:cxn>
                <a:cxn ang="0">
                  <a:pos x="25" y="3"/>
                </a:cxn>
              </a:cxnLst>
              <a:rect l="0" t="0" r="r" b="b"/>
              <a:pathLst>
                <a:path w="505" h="425">
                  <a:moveTo>
                    <a:pt x="25" y="3"/>
                  </a:moveTo>
                  <a:lnTo>
                    <a:pt x="20" y="0"/>
                  </a:lnTo>
                  <a:lnTo>
                    <a:pt x="18" y="0"/>
                  </a:lnTo>
                  <a:lnTo>
                    <a:pt x="16" y="0"/>
                  </a:lnTo>
                  <a:lnTo>
                    <a:pt x="14" y="2"/>
                  </a:lnTo>
                  <a:lnTo>
                    <a:pt x="9" y="7"/>
                  </a:lnTo>
                  <a:lnTo>
                    <a:pt x="5" y="16"/>
                  </a:lnTo>
                  <a:lnTo>
                    <a:pt x="4" y="23"/>
                  </a:lnTo>
                  <a:lnTo>
                    <a:pt x="6" y="76"/>
                  </a:lnTo>
                  <a:lnTo>
                    <a:pt x="5" y="77"/>
                  </a:lnTo>
                  <a:lnTo>
                    <a:pt x="5" y="78"/>
                  </a:lnTo>
                  <a:lnTo>
                    <a:pt x="5" y="79"/>
                  </a:lnTo>
                  <a:lnTo>
                    <a:pt x="5" y="81"/>
                  </a:lnTo>
                  <a:lnTo>
                    <a:pt x="4" y="82"/>
                  </a:lnTo>
                  <a:lnTo>
                    <a:pt x="4" y="85"/>
                  </a:lnTo>
                  <a:lnTo>
                    <a:pt x="3" y="94"/>
                  </a:lnTo>
                  <a:lnTo>
                    <a:pt x="0" y="116"/>
                  </a:lnTo>
                  <a:lnTo>
                    <a:pt x="0" y="121"/>
                  </a:lnTo>
                  <a:lnTo>
                    <a:pt x="1" y="129"/>
                  </a:lnTo>
                  <a:lnTo>
                    <a:pt x="3" y="132"/>
                  </a:lnTo>
                  <a:lnTo>
                    <a:pt x="6" y="136"/>
                  </a:lnTo>
                  <a:lnTo>
                    <a:pt x="8" y="139"/>
                  </a:lnTo>
                  <a:lnTo>
                    <a:pt x="11" y="141"/>
                  </a:lnTo>
                  <a:lnTo>
                    <a:pt x="116" y="245"/>
                  </a:lnTo>
                  <a:lnTo>
                    <a:pt x="179" y="298"/>
                  </a:lnTo>
                  <a:lnTo>
                    <a:pt x="247" y="352"/>
                  </a:lnTo>
                  <a:lnTo>
                    <a:pt x="317" y="412"/>
                  </a:lnTo>
                  <a:lnTo>
                    <a:pt x="329" y="419"/>
                  </a:lnTo>
                  <a:lnTo>
                    <a:pt x="338" y="423"/>
                  </a:lnTo>
                  <a:lnTo>
                    <a:pt x="343" y="425"/>
                  </a:lnTo>
                  <a:lnTo>
                    <a:pt x="348" y="425"/>
                  </a:lnTo>
                  <a:lnTo>
                    <a:pt x="353" y="423"/>
                  </a:lnTo>
                  <a:lnTo>
                    <a:pt x="362" y="419"/>
                  </a:lnTo>
                  <a:lnTo>
                    <a:pt x="375" y="410"/>
                  </a:lnTo>
                  <a:lnTo>
                    <a:pt x="379" y="406"/>
                  </a:lnTo>
                  <a:lnTo>
                    <a:pt x="397" y="396"/>
                  </a:lnTo>
                  <a:lnTo>
                    <a:pt x="488" y="356"/>
                  </a:lnTo>
                  <a:lnTo>
                    <a:pt x="499" y="349"/>
                  </a:lnTo>
                  <a:lnTo>
                    <a:pt x="502" y="346"/>
                  </a:lnTo>
                  <a:lnTo>
                    <a:pt x="504" y="343"/>
                  </a:lnTo>
                  <a:lnTo>
                    <a:pt x="504" y="341"/>
                  </a:lnTo>
                  <a:lnTo>
                    <a:pt x="505" y="339"/>
                  </a:lnTo>
                  <a:lnTo>
                    <a:pt x="503" y="294"/>
                  </a:lnTo>
                  <a:lnTo>
                    <a:pt x="496" y="229"/>
                  </a:lnTo>
                  <a:lnTo>
                    <a:pt x="495" y="225"/>
                  </a:lnTo>
                  <a:lnTo>
                    <a:pt x="494" y="223"/>
                  </a:lnTo>
                  <a:lnTo>
                    <a:pt x="492" y="222"/>
                  </a:lnTo>
                  <a:lnTo>
                    <a:pt x="489" y="222"/>
                  </a:lnTo>
                  <a:lnTo>
                    <a:pt x="488" y="222"/>
                  </a:lnTo>
                  <a:lnTo>
                    <a:pt x="485" y="223"/>
                  </a:lnTo>
                  <a:lnTo>
                    <a:pt x="411" y="254"/>
                  </a:lnTo>
                  <a:lnTo>
                    <a:pt x="379" y="265"/>
                  </a:lnTo>
                  <a:lnTo>
                    <a:pt x="371" y="267"/>
                  </a:lnTo>
                  <a:lnTo>
                    <a:pt x="358" y="267"/>
                  </a:lnTo>
                  <a:lnTo>
                    <a:pt x="353" y="265"/>
                  </a:lnTo>
                  <a:lnTo>
                    <a:pt x="343" y="261"/>
                  </a:lnTo>
                  <a:lnTo>
                    <a:pt x="340" y="259"/>
                  </a:lnTo>
                  <a:lnTo>
                    <a:pt x="322" y="245"/>
                  </a:lnTo>
                  <a:lnTo>
                    <a:pt x="214" y="163"/>
                  </a:lnTo>
                  <a:lnTo>
                    <a:pt x="119" y="87"/>
                  </a:lnTo>
                  <a:lnTo>
                    <a:pt x="58" y="34"/>
                  </a:lnTo>
                  <a:lnTo>
                    <a:pt x="31" y="7"/>
                  </a:lnTo>
                  <a:lnTo>
                    <a:pt x="25" y="3"/>
                  </a:lnTo>
                  <a:close/>
                </a:path>
              </a:pathLst>
            </a:custGeom>
            <a:solidFill>
              <a:srgbClr val="962E2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6"/>
            <p:cNvSpPr>
              <a:spLocks/>
            </p:cNvSpPr>
            <p:nvPr/>
          </p:nvSpPr>
          <p:spPr bwMode="auto">
            <a:xfrm flipH="1">
              <a:off x="8379728" y="4975442"/>
              <a:ext cx="468996" cy="438194"/>
            </a:xfrm>
            <a:custGeom>
              <a:avLst/>
              <a:gdLst/>
              <a:ahLst/>
              <a:cxnLst>
                <a:cxn ang="0">
                  <a:pos x="107" y="0"/>
                </a:cxn>
                <a:cxn ang="0">
                  <a:pos x="98" y="0"/>
                </a:cxn>
                <a:cxn ang="0">
                  <a:pos x="88" y="2"/>
                </a:cxn>
                <a:cxn ang="0">
                  <a:pos x="79" y="5"/>
                </a:cxn>
                <a:cxn ang="0">
                  <a:pos x="76" y="8"/>
                </a:cxn>
                <a:cxn ang="0">
                  <a:pos x="73" y="11"/>
                </a:cxn>
                <a:cxn ang="0">
                  <a:pos x="70" y="20"/>
                </a:cxn>
                <a:cxn ang="0">
                  <a:pos x="65" y="53"/>
                </a:cxn>
                <a:cxn ang="0">
                  <a:pos x="67" y="75"/>
                </a:cxn>
                <a:cxn ang="0">
                  <a:pos x="66" y="86"/>
                </a:cxn>
                <a:cxn ang="0">
                  <a:pos x="65" y="90"/>
                </a:cxn>
                <a:cxn ang="0">
                  <a:pos x="62" y="95"/>
                </a:cxn>
                <a:cxn ang="0">
                  <a:pos x="54" y="103"/>
                </a:cxn>
                <a:cxn ang="0">
                  <a:pos x="49" y="107"/>
                </a:cxn>
                <a:cxn ang="0">
                  <a:pos x="22" y="123"/>
                </a:cxn>
                <a:cxn ang="0">
                  <a:pos x="7" y="128"/>
                </a:cxn>
                <a:cxn ang="0">
                  <a:pos x="0" y="129"/>
                </a:cxn>
                <a:cxn ang="0">
                  <a:pos x="14" y="177"/>
                </a:cxn>
                <a:cxn ang="0">
                  <a:pos x="322" y="441"/>
                </a:cxn>
                <a:cxn ang="0">
                  <a:pos x="439" y="398"/>
                </a:cxn>
                <a:cxn ang="0">
                  <a:pos x="472" y="354"/>
                </a:cxn>
                <a:cxn ang="0">
                  <a:pos x="471" y="351"/>
                </a:cxn>
                <a:cxn ang="0">
                  <a:pos x="469" y="349"/>
                </a:cxn>
                <a:cxn ang="0">
                  <a:pos x="467" y="347"/>
                </a:cxn>
                <a:cxn ang="0">
                  <a:pos x="461" y="344"/>
                </a:cxn>
                <a:cxn ang="0">
                  <a:pos x="439" y="336"/>
                </a:cxn>
                <a:cxn ang="0">
                  <a:pos x="426" y="329"/>
                </a:cxn>
                <a:cxn ang="0">
                  <a:pos x="413" y="320"/>
                </a:cxn>
                <a:cxn ang="0">
                  <a:pos x="375" y="285"/>
                </a:cxn>
                <a:cxn ang="0">
                  <a:pos x="367" y="276"/>
                </a:cxn>
                <a:cxn ang="0">
                  <a:pos x="365" y="274"/>
                </a:cxn>
                <a:cxn ang="0">
                  <a:pos x="259" y="186"/>
                </a:cxn>
                <a:cxn ang="0">
                  <a:pos x="173" y="110"/>
                </a:cxn>
                <a:cxn ang="0">
                  <a:pos x="168" y="104"/>
                </a:cxn>
                <a:cxn ang="0">
                  <a:pos x="167" y="102"/>
                </a:cxn>
                <a:cxn ang="0">
                  <a:pos x="166" y="100"/>
                </a:cxn>
                <a:cxn ang="0">
                  <a:pos x="166" y="99"/>
                </a:cxn>
                <a:cxn ang="0">
                  <a:pos x="166" y="98"/>
                </a:cxn>
                <a:cxn ang="0">
                  <a:pos x="164" y="96"/>
                </a:cxn>
                <a:cxn ang="0">
                  <a:pos x="162" y="95"/>
                </a:cxn>
                <a:cxn ang="0">
                  <a:pos x="160" y="93"/>
                </a:cxn>
                <a:cxn ang="0">
                  <a:pos x="138" y="82"/>
                </a:cxn>
                <a:cxn ang="0">
                  <a:pos x="130" y="75"/>
                </a:cxn>
                <a:cxn ang="0">
                  <a:pos x="124" y="66"/>
                </a:cxn>
                <a:cxn ang="0">
                  <a:pos x="122" y="60"/>
                </a:cxn>
                <a:cxn ang="0">
                  <a:pos x="120" y="30"/>
                </a:cxn>
                <a:cxn ang="0">
                  <a:pos x="117" y="11"/>
                </a:cxn>
                <a:cxn ang="0">
                  <a:pos x="116" y="8"/>
                </a:cxn>
                <a:cxn ang="0">
                  <a:pos x="115" y="5"/>
                </a:cxn>
                <a:cxn ang="0">
                  <a:pos x="110" y="1"/>
                </a:cxn>
                <a:cxn ang="0">
                  <a:pos x="107" y="0"/>
                </a:cxn>
              </a:cxnLst>
              <a:rect l="0" t="0" r="r" b="b"/>
              <a:pathLst>
                <a:path w="472" h="441">
                  <a:moveTo>
                    <a:pt x="107" y="0"/>
                  </a:moveTo>
                  <a:lnTo>
                    <a:pt x="98" y="0"/>
                  </a:lnTo>
                  <a:lnTo>
                    <a:pt x="88" y="2"/>
                  </a:lnTo>
                  <a:lnTo>
                    <a:pt x="79" y="5"/>
                  </a:lnTo>
                  <a:lnTo>
                    <a:pt x="76" y="8"/>
                  </a:lnTo>
                  <a:lnTo>
                    <a:pt x="73" y="11"/>
                  </a:lnTo>
                  <a:lnTo>
                    <a:pt x="70" y="20"/>
                  </a:lnTo>
                  <a:lnTo>
                    <a:pt x="65" y="53"/>
                  </a:lnTo>
                  <a:lnTo>
                    <a:pt x="67" y="75"/>
                  </a:lnTo>
                  <a:lnTo>
                    <a:pt x="66" y="86"/>
                  </a:lnTo>
                  <a:lnTo>
                    <a:pt x="65" y="90"/>
                  </a:lnTo>
                  <a:lnTo>
                    <a:pt x="62" y="95"/>
                  </a:lnTo>
                  <a:lnTo>
                    <a:pt x="54" y="103"/>
                  </a:lnTo>
                  <a:lnTo>
                    <a:pt x="49" y="107"/>
                  </a:lnTo>
                  <a:lnTo>
                    <a:pt x="22" y="123"/>
                  </a:lnTo>
                  <a:lnTo>
                    <a:pt x="7" y="128"/>
                  </a:lnTo>
                  <a:lnTo>
                    <a:pt x="0" y="129"/>
                  </a:lnTo>
                  <a:lnTo>
                    <a:pt x="14" y="177"/>
                  </a:lnTo>
                  <a:lnTo>
                    <a:pt x="322" y="441"/>
                  </a:lnTo>
                  <a:lnTo>
                    <a:pt x="439" y="398"/>
                  </a:lnTo>
                  <a:lnTo>
                    <a:pt x="472" y="354"/>
                  </a:lnTo>
                  <a:lnTo>
                    <a:pt x="471" y="351"/>
                  </a:lnTo>
                  <a:lnTo>
                    <a:pt x="469" y="349"/>
                  </a:lnTo>
                  <a:lnTo>
                    <a:pt x="467" y="347"/>
                  </a:lnTo>
                  <a:lnTo>
                    <a:pt x="461" y="344"/>
                  </a:lnTo>
                  <a:lnTo>
                    <a:pt x="439" y="336"/>
                  </a:lnTo>
                  <a:lnTo>
                    <a:pt x="426" y="329"/>
                  </a:lnTo>
                  <a:lnTo>
                    <a:pt x="413" y="320"/>
                  </a:lnTo>
                  <a:lnTo>
                    <a:pt x="375" y="285"/>
                  </a:lnTo>
                  <a:lnTo>
                    <a:pt x="367" y="276"/>
                  </a:lnTo>
                  <a:lnTo>
                    <a:pt x="365" y="274"/>
                  </a:lnTo>
                  <a:lnTo>
                    <a:pt x="259" y="186"/>
                  </a:lnTo>
                  <a:lnTo>
                    <a:pt x="173" y="110"/>
                  </a:lnTo>
                  <a:lnTo>
                    <a:pt x="168" y="104"/>
                  </a:lnTo>
                  <a:lnTo>
                    <a:pt x="167" y="102"/>
                  </a:lnTo>
                  <a:lnTo>
                    <a:pt x="166" y="100"/>
                  </a:lnTo>
                  <a:lnTo>
                    <a:pt x="166" y="99"/>
                  </a:lnTo>
                  <a:lnTo>
                    <a:pt x="166" y="98"/>
                  </a:lnTo>
                  <a:lnTo>
                    <a:pt x="164" y="96"/>
                  </a:lnTo>
                  <a:lnTo>
                    <a:pt x="162" y="95"/>
                  </a:lnTo>
                  <a:lnTo>
                    <a:pt x="160" y="93"/>
                  </a:lnTo>
                  <a:lnTo>
                    <a:pt x="138" y="82"/>
                  </a:lnTo>
                  <a:lnTo>
                    <a:pt x="130" y="75"/>
                  </a:lnTo>
                  <a:lnTo>
                    <a:pt x="124" y="66"/>
                  </a:lnTo>
                  <a:lnTo>
                    <a:pt x="122" y="60"/>
                  </a:lnTo>
                  <a:lnTo>
                    <a:pt x="120" y="30"/>
                  </a:lnTo>
                  <a:lnTo>
                    <a:pt x="117" y="11"/>
                  </a:lnTo>
                  <a:lnTo>
                    <a:pt x="116" y="8"/>
                  </a:lnTo>
                  <a:lnTo>
                    <a:pt x="115" y="5"/>
                  </a:lnTo>
                  <a:lnTo>
                    <a:pt x="110" y="1"/>
                  </a:lnTo>
                  <a:lnTo>
                    <a:pt x="107" y="0"/>
                  </a:lnTo>
                  <a:close/>
                </a:path>
              </a:pathLst>
            </a:custGeom>
            <a:solidFill>
              <a:srgbClr val="82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7"/>
            <p:cNvSpPr>
              <a:spLocks/>
            </p:cNvSpPr>
            <p:nvPr/>
          </p:nvSpPr>
          <p:spPr bwMode="auto">
            <a:xfrm flipH="1">
              <a:off x="8509895" y="5100640"/>
              <a:ext cx="274243" cy="293123"/>
            </a:xfrm>
            <a:custGeom>
              <a:avLst/>
              <a:gdLst/>
              <a:ahLst/>
              <a:cxnLst>
                <a:cxn ang="0">
                  <a:pos x="24" y="49"/>
                </a:cxn>
                <a:cxn ang="0">
                  <a:pos x="2" y="82"/>
                </a:cxn>
                <a:cxn ang="0">
                  <a:pos x="0" y="92"/>
                </a:cxn>
                <a:cxn ang="0">
                  <a:pos x="4" y="103"/>
                </a:cxn>
                <a:cxn ang="0">
                  <a:pos x="24" y="127"/>
                </a:cxn>
                <a:cxn ang="0">
                  <a:pos x="166" y="265"/>
                </a:cxn>
                <a:cxn ang="0">
                  <a:pos x="201" y="291"/>
                </a:cxn>
                <a:cxn ang="0">
                  <a:pos x="212" y="295"/>
                </a:cxn>
                <a:cxn ang="0">
                  <a:pos x="222" y="295"/>
                </a:cxn>
                <a:cxn ang="0">
                  <a:pos x="241" y="286"/>
                </a:cxn>
                <a:cxn ang="0">
                  <a:pos x="266" y="264"/>
                </a:cxn>
                <a:cxn ang="0">
                  <a:pos x="268" y="261"/>
                </a:cxn>
                <a:cxn ang="0">
                  <a:pos x="268" y="257"/>
                </a:cxn>
                <a:cxn ang="0">
                  <a:pos x="265" y="250"/>
                </a:cxn>
                <a:cxn ang="0">
                  <a:pos x="257" y="240"/>
                </a:cxn>
                <a:cxn ang="0">
                  <a:pos x="256" y="217"/>
                </a:cxn>
                <a:cxn ang="0">
                  <a:pos x="260" y="199"/>
                </a:cxn>
                <a:cxn ang="0">
                  <a:pos x="264" y="193"/>
                </a:cxn>
                <a:cxn ang="0">
                  <a:pos x="275" y="183"/>
                </a:cxn>
                <a:cxn ang="0">
                  <a:pos x="276" y="179"/>
                </a:cxn>
                <a:cxn ang="0">
                  <a:pos x="274" y="175"/>
                </a:cxn>
                <a:cxn ang="0">
                  <a:pos x="235" y="142"/>
                </a:cxn>
                <a:cxn ang="0">
                  <a:pos x="209" y="113"/>
                </a:cxn>
                <a:cxn ang="0">
                  <a:pos x="203" y="111"/>
                </a:cxn>
                <a:cxn ang="0">
                  <a:pos x="198" y="113"/>
                </a:cxn>
                <a:cxn ang="0">
                  <a:pos x="181" y="126"/>
                </a:cxn>
                <a:cxn ang="0">
                  <a:pos x="171" y="131"/>
                </a:cxn>
                <a:cxn ang="0">
                  <a:pos x="166" y="131"/>
                </a:cxn>
                <a:cxn ang="0">
                  <a:pos x="161" y="128"/>
                </a:cxn>
                <a:cxn ang="0">
                  <a:pos x="145" y="113"/>
                </a:cxn>
                <a:cxn ang="0">
                  <a:pos x="104" y="39"/>
                </a:cxn>
                <a:cxn ang="0">
                  <a:pos x="95" y="10"/>
                </a:cxn>
                <a:cxn ang="0">
                  <a:pos x="90" y="3"/>
                </a:cxn>
                <a:cxn ang="0">
                  <a:pos x="88" y="0"/>
                </a:cxn>
                <a:cxn ang="0">
                  <a:pos x="83" y="1"/>
                </a:cxn>
                <a:cxn ang="0">
                  <a:pos x="67" y="17"/>
                </a:cxn>
              </a:cxnLst>
              <a:rect l="0" t="0" r="r" b="b"/>
              <a:pathLst>
                <a:path w="276" h="295">
                  <a:moveTo>
                    <a:pt x="35" y="39"/>
                  </a:moveTo>
                  <a:lnTo>
                    <a:pt x="24" y="49"/>
                  </a:lnTo>
                  <a:lnTo>
                    <a:pt x="5" y="76"/>
                  </a:lnTo>
                  <a:lnTo>
                    <a:pt x="2" y="82"/>
                  </a:lnTo>
                  <a:lnTo>
                    <a:pt x="0" y="88"/>
                  </a:lnTo>
                  <a:lnTo>
                    <a:pt x="0" y="92"/>
                  </a:lnTo>
                  <a:lnTo>
                    <a:pt x="2" y="99"/>
                  </a:lnTo>
                  <a:lnTo>
                    <a:pt x="4" y="103"/>
                  </a:lnTo>
                  <a:lnTo>
                    <a:pt x="9" y="111"/>
                  </a:lnTo>
                  <a:lnTo>
                    <a:pt x="24" y="127"/>
                  </a:lnTo>
                  <a:lnTo>
                    <a:pt x="82" y="177"/>
                  </a:lnTo>
                  <a:lnTo>
                    <a:pt x="166" y="265"/>
                  </a:lnTo>
                  <a:lnTo>
                    <a:pt x="195" y="288"/>
                  </a:lnTo>
                  <a:lnTo>
                    <a:pt x="201" y="291"/>
                  </a:lnTo>
                  <a:lnTo>
                    <a:pt x="206" y="293"/>
                  </a:lnTo>
                  <a:lnTo>
                    <a:pt x="212" y="295"/>
                  </a:lnTo>
                  <a:lnTo>
                    <a:pt x="217" y="295"/>
                  </a:lnTo>
                  <a:lnTo>
                    <a:pt x="222" y="295"/>
                  </a:lnTo>
                  <a:lnTo>
                    <a:pt x="232" y="291"/>
                  </a:lnTo>
                  <a:lnTo>
                    <a:pt x="241" y="286"/>
                  </a:lnTo>
                  <a:lnTo>
                    <a:pt x="249" y="280"/>
                  </a:lnTo>
                  <a:lnTo>
                    <a:pt x="266" y="264"/>
                  </a:lnTo>
                  <a:lnTo>
                    <a:pt x="267" y="262"/>
                  </a:lnTo>
                  <a:lnTo>
                    <a:pt x="268" y="261"/>
                  </a:lnTo>
                  <a:lnTo>
                    <a:pt x="268" y="259"/>
                  </a:lnTo>
                  <a:lnTo>
                    <a:pt x="268" y="257"/>
                  </a:lnTo>
                  <a:lnTo>
                    <a:pt x="267" y="254"/>
                  </a:lnTo>
                  <a:lnTo>
                    <a:pt x="265" y="250"/>
                  </a:lnTo>
                  <a:lnTo>
                    <a:pt x="262" y="247"/>
                  </a:lnTo>
                  <a:lnTo>
                    <a:pt x="257" y="240"/>
                  </a:lnTo>
                  <a:lnTo>
                    <a:pt x="256" y="236"/>
                  </a:lnTo>
                  <a:lnTo>
                    <a:pt x="256" y="217"/>
                  </a:lnTo>
                  <a:lnTo>
                    <a:pt x="258" y="208"/>
                  </a:lnTo>
                  <a:lnTo>
                    <a:pt x="260" y="199"/>
                  </a:lnTo>
                  <a:lnTo>
                    <a:pt x="262" y="196"/>
                  </a:lnTo>
                  <a:lnTo>
                    <a:pt x="264" y="193"/>
                  </a:lnTo>
                  <a:lnTo>
                    <a:pt x="271" y="188"/>
                  </a:lnTo>
                  <a:lnTo>
                    <a:pt x="275" y="183"/>
                  </a:lnTo>
                  <a:lnTo>
                    <a:pt x="276" y="180"/>
                  </a:lnTo>
                  <a:lnTo>
                    <a:pt x="276" y="179"/>
                  </a:lnTo>
                  <a:lnTo>
                    <a:pt x="275" y="177"/>
                  </a:lnTo>
                  <a:lnTo>
                    <a:pt x="274" y="175"/>
                  </a:lnTo>
                  <a:lnTo>
                    <a:pt x="269" y="169"/>
                  </a:lnTo>
                  <a:lnTo>
                    <a:pt x="235" y="142"/>
                  </a:lnTo>
                  <a:lnTo>
                    <a:pt x="216" y="119"/>
                  </a:lnTo>
                  <a:lnTo>
                    <a:pt x="209" y="113"/>
                  </a:lnTo>
                  <a:lnTo>
                    <a:pt x="205" y="111"/>
                  </a:lnTo>
                  <a:lnTo>
                    <a:pt x="203" y="111"/>
                  </a:lnTo>
                  <a:lnTo>
                    <a:pt x="200" y="112"/>
                  </a:lnTo>
                  <a:lnTo>
                    <a:pt x="198" y="113"/>
                  </a:lnTo>
                  <a:lnTo>
                    <a:pt x="196" y="114"/>
                  </a:lnTo>
                  <a:lnTo>
                    <a:pt x="181" y="126"/>
                  </a:lnTo>
                  <a:lnTo>
                    <a:pt x="174" y="130"/>
                  </a:lnTo>
                  <a:lnTo>
                    <a:pt x="171" y="131"/>
                  </a:lnTo>
                  <a:lnTo>
                    <a:pt x="169" y="131"/>
                  </a:lnTo>
                  <a:lnTo>
                    <a:pt x="166" y="131"/>
                  </a:lnTo>
                  <a:lnTo>
                    <a:pt x="164" y="130"/>
                  </a:lnTo>
                  <a:lnTo>
                    <a:pt x="161" y="128"/>
                  </a:lnTo>
                  <a:lnTo>
                    <a:pt x="156" y="124"/>
                  </a:lnTo>
                  <a:lnTo>
                    <a:pt x="145" y="113"/>
                  </a:lnTo>
                  <a:lnTo>
                    <a:pt x="120" y="79"/>
                  </a:lnTo>
                  <a:lnTo>
                    <a:pt x="104" y="39"/>
                  </a:lnTo>
                  <a:lnTo>
                    <a:pt x="100" y="23"/>
                  </a:lnTo>
                  <a:lnTo>
                    <a:pt x="95" y="10"/>
                  </a:lnTo>
                  <a:lnTo>
                    <a:pt x="92" y="5"/>
                  </a:lnTo>
                  <a:lnTo>
                    <a:pt x="90" y="3"/>
                  </a:lnTo>
                  <a:lnTo>
                    <a:pt x="89" y="2"/>
                  </a:lnTo>
                  <a:lnTo>
                    <a:pt x="88" y="0"/>
                  </a:lnTo>
                  <a:lnTo>
                    <a:pt x="86" y="0"/>
                  </a:lnTo>
                  <a:lnTo>
                    <a:pt x="83" y="1"/>
                  </a:lnTo>
                  <a:lnTo>
                    <a:pt x="80" y="3"/>
                  </a:lnTo>
                  <a:lnTo>
                    <a:pt x="67" y="17"/>
                  </a:lnTo>
                  <a:lnTo>
                    <a:pt x="35" y="39"/>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9"/>
            <p:cNvSpPr>
              <a:spLocks/>
            </p:cNvSpPr>
            <p:nvPr/>
          </p:nvSpPr>
          <p:spPr bwMode="auto">
            <a:xfrm flipH="1">
              <a:off x="8528774" y="5121506"/>
              <a:ext cx="323925" cy="384537"/>
            </a:xfrm>
            <a:custGeom>
              <a:avLst/>
              <a:gdLst/>
              <a:ahLst/>
              <a:cxnLst>
                <a:cxn ang="0">
                  <a:pos x="3" y="5"/>
                </a:cxn>
                <a:cxn ang="0">
                  <a:pos x="2" y="10"/>
                </a:cxn>
                <a:cxn ang="0">
                  <a:pos x="2" y="57"/>
                </a:cxn>
                <a:cxn ang="0">
                  <a:pos x="0" y="82"/>
                </a:cxn>
                <a:cxn ang="0">
                  <a:pos x="1" y="97"/>
                </a:cxn>
                <a:cxn ang="0">
                  <a:pos x="2" y="101"/>
                </a:cxn>
                <a:cxn ang="0">
                  <a:pos x="5" y="108"/>
                </a:cxn>
                <a:cxn ang="0">
                  <a:pos x="5" y="110"/>
                </a:cxn>
                <a:cxn ang="0">
                  <a:pos x="6" y="113"/>
                </a:cxn>
                <a:cxn ang="0">
                  <a:pos x="10" y="117"/>
                </a:cxn>
                <a:cxn ang="0">
                  <a:pos x="27" y="136"/>
                </a:cxn>
                <a:cxn ang="0">
                  <a:pos x="109" y="214"/>
                </a:cxn>
                <a:cxn ang="0">
                  <a:pos x="194" y="288"/>
                </a:cxn>
                <a:cxn ang="0">
                  <a:pos x="274" y="351"/>
                </a:cxn>
                <a:cxn ang="0">
                  <a:pos x="303" y="376"/>
                </a:cxn>
                <a:cxn ang="0">
                  <a:pos x="313" y="383"/>
                </a:cxn>
                <a:cxn ang="0">
                  <a:pos x="315" y="385"/>
                </a:cxn>
                <a:cxn ang="0">
                  <a:pos x="318" y="387"/>
                </a:cxn>
                <a:cxn ang="0">
                  <a:pos x="319" y="386"/>
                </a:cxn>
                <a:cxn ang="0">
                  <a:pos x="320" y="386"/>
                </a:cxn>
                <a:cxn ang="0">
                  <a:pos x="321" y="384"/>
                </a:cxn>
                <a:cxn ang="0">
                  <a:pos x="322" y="380"/>
                </a:cxn>
                <a:cxn ang="0">
                  <a:pos x="322" y="373"/>
                </a:cxn>
                <a:cxn ang="0">
                  <a:pos x="321" y="363"/>
                </a:cxn>
                <a:cxn ang="0">
                  <a:pos x="324" y="287"/>
                </a:cxn>
                <a:cxn ang="0">
                  <a:pos x="324" y="283"/>
                </a:cxn>
                <a:cxn ang="0">
                  <a:pos x="326" y="277"/>
                </a:cxn>
                <a:cxn ang="0">
                  <a:pos x="326" y="272"/>
                </a:cxn>
                <a:cxn ang="0">
                  <a:pos x="325" y="268"/>
                </a:cxn>
                <a:cxn ang="0">
                  <a:pos x="324" y="265"/>
                </a:cxn>
                <a:cxn ang="0">
                  <a:pos x="318" y="257"/>
                </a:cxn>
                <a:cxn ang="0">
                  <a:pos x="293" y="234"/>
                </a:cxn>
                <a:cxn ang="0">
                  <a:pos x="102" y="81"/>
                </a:cxn>
                <a:cxn ang="0">
                  <a:pos x="14" y="3"/>
                </a:cxn>
                <a:cxn ang="0">
                  <a:pos x="11" y="2"/>
                </a:cxn>
                <a:cxn ang="0">
                  <a:pos x="9" y="1"/>
                </a:cxn>
                <a:cxn ang="0">
                  <a:pos x="7" y="0"/>
                </a:cxn>
                <a:cxn ang="0">
                  <a:pos x="5" y="1"/>
                </a:cxn>
                <a:cxn ang="0">
                  <a:pos x="4" y="2"/>
                </a:cxn>
                <a:cxn ang="0">
                  <a:pos x="3" y="5"/>
                </a:cxn>
              </a:cxnLst>
              <a:rect l="0" t="0" r="r" b="b"/>
              <a:pathLst>
                <a:path w="326" h="387">
                  <a:moveTo>
                    <a:pt x="3" y="5"/>
                  </a:moveTo>
                  <a:lnTo>
                    <a:pt x="2" y="10"/>
                  </a:lnTo>
                  <a:lnTo>
                    <a:pt x="2" y="57"/>
                  </a:lnTo>
                  <a:lnTo>
                    <a:pt x="0" y="82"/>
                  </a:lnTo>
                  <a:lnTo>
                    <a:pt x="1" y="97"/>
                  </a:lnTo>
                  <a:lnTo>
                    <a:pt x="2" y="101"/>
                  </a:lnTo>
                  <a:lnTo>
                    <a:pt x="5" y="108"/>
                  </a:lnTo>
                  <a:lnTo>
                    <a:pt x="5" y="110"/>
                  </a:lnTo>
                  <a:lnTo>
                    <a:pt x="6" y="113"/>
                  </a:lnTo>
                  <a:lnTo>
                    <a:pt x="10" y="117"/>
                  </a:lnTo>
                  <a:lnTo>
                    <a:pt x="27" y="136"/>
                  </a:lnTo>
                  <a:lnTo>
                    <a:pt x="109" y="214"/>
                  </a:lnTo>
                  <a:lnTo>
                    <a:pt x="194" y="288"/>
                  </a:lnTo>
                  <a:lnTo>
                    <a:pt x="274" y="351"/>
                  </a:lnTo>
                  <a:lnTo>
                    <a:pt x="303" y="376"/>
                  </a:lnTo>
                  <a:lnTo>
                    <a:pt x="313" y="383"/>
                  </a:lnTo>
                  <a:lnTo>
                    <a:pt x="315" y="385"/>
                  </a:lnTo>
                  <a:lnTo>
                    <a:pt x="318" y="387"/>
                  </a:lnTo>
                  <a:lnTo>
                    <a:pt x="319" y="386"/>
                  </a:lnTo>
                  <a:lnTo>
                    <a:pt x="320" y="386"/>
                  </a:lnTo>
                  <a:lnTo>
                    <a:pt x="321" y="384"/>
                  </a:lnTo>
                  <a:lnTo>
                    <a:pt x="322" y="380"/>
                  </a:lnTo>
                  <a:lnTo>
                    <a:pt x="322" y="373"/>
                  </a:lnTo>
                  <a:lnTo>
                    <a:pt x="321" y="363"/>
                  </a:lnTo>
                  <a:lnTo>
                    <a:pt x="324" y="287"/>
                  </a:lnTo>
                  <a:lnTo>
                    <a:pt x="324" y="283"/>
                  </a:lnTo>
                  <a:lnTo>
                    <a:pt x="326" y="277"/>
                  </a:lnTo>
                  <a:lnTo>
                    <a:pt x="326" y="272"/>
                  </a:lnTo>
                  <a:lnTo>
                    <a:pt x="325" y="268"/>
                  </a:lnTo>
                  <a:lnTo>
                    <a:pt x="324" y="265"/>
                  </a:lnTo>
                  <a:lnTo>
                    <a:pt x="318" y="257"/>
                  </a:lnTo>
                  <a:lnTo>
                    <a:pt x="293" y="234"/>
                  </a:lnTo>
                  <a:lnTo>
                    <a:pt x="102" y="81"/>
                  </a:lnTo>
                  <a:lnTo>
                    <a:pt x="14" y="3"/>
                  </a:lnTo>
                  <a:lnTo>
                    <a:pt x="11" y="2"/>
                  </a:lnTo>
                  <a:lnTo>
                    <a:pt x="9" y="1"/>
                  </a:lnTo>
                  <a:lnTo>
                    <a:pt x="7" y="0"/>
                  </a:lnTo>
                  <a:lnTo>
                    <a:pt x="5" y="1"/>
                  </a:lnTo>
                  <a:lnTo>
                    <a:pt x="4" y="2"/>
                  </a:lnTo>
                  <a:lnTo>
                    <a:pt x="3" y="5"/>
                  </a:lnTo>
                  <a:close/>
                </a:path>
              </a:pathLst>
            </a:custGeom>
            <a:solidFill>
              <a:srgbClr val="CE606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10"/>
            <p:cNvSpPr>
              <a:spLocks/>
            </p:cNvSpPr>
            <p:nvPr/>
          </p:nvSpPr>
          <p:spPr bwMode="auto">
            <a:xfrm flipH="1">
              <a:off x="8376747" y="5339112"/>
              <a:ext cx="134141" cy="161963"/>
            </a:xfrm>
            <a:custGeom>
              <a:avLst/>
              <a:gdLst/>
              <a:ahLst/>
              <a:cxnLst>
                <a:cxn ang="0">
                  <a:pos x="131" y="0"/>
                </a:cxn>
                <a:cxn ang="0">
                  <a:pos x="128" y="0"/>
                </a:cxn>
                <a:cxn ang="0">
                  <a:pos x="126" y="0"/>
                </a:cxn>
                <a:cxn ang="0">
                  <a:pos x="122" y="1"/>
                </a:cxn>
                <a:cxn ang="0">
                  <a:pos x="15" y="45"/>
                </a:cxn>
                <a:cxn ang="0">
                  <a:pos x="8" y="47"/>
                </a:cxn>
                <a:cxn ang="0">
                  <a:pos x="7" y="47"/>
                </a:cxn>
                <a:cxn ang="0">
                  <a:pos x="5" y="49"/>
                </a:cxn>
                <a:cxn ang="0">
                  <a:pos x="3" y="57"/>
                </a:cxn>
                <a:cxn ang="0">
                  <a:pos x="0" y="74"/>
                </a:cxn>
                <a:cxn ang="0">
                  <a:pos x="0" y="90"/>
                </a:cxn>
                <a:cxn ang="0">
                  <a:pos x="5" y="148"/>
                </a:cxn>
                <a:cxn ang="0">
                  <a:pos x="4" y="151"/>
                </a:cxn>
                <a:cxn ang="0">
                  <a:pos x="4" y="160"/>
                </a:cxn>
                <a:cxn ang="0">
                  <a:pos x="5" y="162"/>
                </a:cxn>
                <a:cxn ang="0">
                  <a:pos x="6" y="162"/>
                </a:cxn>
                <a:cxn ang="0">
                  <a:pos x="7" y="163"/>
                </a:cxn>
                <a:cxn ang="0">
                  <a:pos x="8" y="162"/>
                </a:cxn>
                <a:cxn ang="0">
                  <a:pos x="9" y="162"/>
                </a:cxn>
                <a:cxn ang="0">
                  <a:pos x="11" y="160"/>
                </a:cxn>
                <a:cxn ang="0">
                  <a:pos x="18" y="153"/>
                </a:cxn>
                <a:cxn ang="0">
                  <a:pos x="74" y="127"/>
                </a:cxn>
                <a:cxn ang="0">
                  <a:pos x="112" y="106"/>
                </a:cxn>
                <a:cxn ang="0">
                  <a:pos x="126" y="99"/>
                </a:cxn>
                <a:cxn ang="0">
                  <a:pos x="129" y="97"/>
                </a:cxn>
                <a:cxn ang="0">
                  <a:pos x="132" y="93"/>
                </a:cxn>
                <a:cxn ang="0">
                  <a:pos x="134" y="90"/>
                </a:cxn>
                <a:cxn ang="0">
                  <a:pos x="135" y="86"/>
                </a:cxn>
                <a:cxn ang="0">
                  <a:pos x="131" y="47"/>
                </a:cxn>
                <a:cxn ang="0">
                  <a:pos x="132" y="5"/>
                </a:cxn>
                <a:cxn ang="0">
                  <a:pos x="132" y="3"/>
                </a:cxn>
                <a:cxn ang="0">
                  <a:pos x="132" y="1"/>
                </a:cxn>
                <a:cxn ang="0">
                  <a:pos x="132" y="0"/>
                </a:cxn>
                <a:cxn ang="0">
                  <a:pos x="131" y="0"/>
                </a:cxn>
              </a:cxnLst>
              <a:rect l="0" t="0" r="r" b="b"/>
              <a:pathLst>
                <a:path w="135" h="163">
                  <a:moveTo>
                    <a:pt x="131" y="0"/>
                  </a:moveTo>
                  <a:lnTo>
                    <a:pt x="128" y="0"/>
                  </a:lnTo>
                  <a:lnTo>
                    <a:pt x="126" y="0"/>
                  </a:lnTo>
                  <a:lnTo>
                    <a:pt x="122" y="1"/>
                  </a:lnTo>
                  <a:lnTo>
                    <a:pt x="15" y="45"/>
                  </a:lnTo>
                  <a:lnTo>
                    <a:pt x="8" y="47"/>
                  </a:lnTo>
                  <a:lnTo>
                    <a:pt x="7" y="47"/>
                  </a:lnTo>
                  <a:lnTo>
                    <a:pt x="5" y="49"/>
                  </a:lnTo>
                  <a:lnTo>
                    <a:pt x="3" y="57"/>
                  </a:lnTo>
                  <a:lnTo>
                    <a:pt x="0" y="74"/>
                  </a:lnTo>
                  <a:lnTo>
                    <a:pt x="0" y="90"/>
                  </a:lnTo>
                  <a:lnTo>
                    <a:pt x="5" y="148"/>
                  </a:lnTo>
                  <a:lnTo>
                    <a:pt x="4" y="151"/>
                  </a:lnTo>
                  <a:lnTo>
                    <a:pt x="4" y="160"/>
                  </a:lnTo>
                  <a:lnTo>
                    <a:pt x="5" y="162"/>
                  </a:lnTo>
                  <a:lnTo>
                    <a:pt x="6" y="162"/>
                  </a:lnTo>
                  <a:lnTo>
                    <a:pt x="7" y="163"/>
                  </a:lnTo>
                  <a:lnTo>
                    <a:pt x="8" y="162"/>
                  </a:lnTo>
                  <a:lnTo>
                    <a:pt x="9" y="162"/>
                  </a:lnTo>
                  <a:lnTo>
                    <a:pt x="11" y="160"/>
                  </a:lnTo>
                  <a:lnTo>
                    <a:pt x="18" y="153"/>
                  </a:lnTo>
                  <a:lnTo>
                    <a:pt x="74" y="127"/>
                  </a:lnTo>
                  <a:lnTo>
                    <a:pt x="112" y="106"/>
                  </a:lnTo>
                  <a:lnTo>
                    <a:pt x="126" y="99"/>
                  </a:lnTo>
                  <a:lnTo>
                    <a:pt x="129" y="97"/>
                  </a:lnTo>
                  <a:lnTo>
                    <a:pt x="132" y="93"/>
                  </a:lnTo>
                  <a:lnTo>
                    <a:pt x="134" y="90"/>
                  </a:lnTo>
                  <a:lnTo>
                    <a:pt x="135" y="86"/>
                  </a:lnTo>
                  <a:lnTo>
                    <a:pt x="131" y="47"/>
                  </a:lnTo>
                  <a:lnTo>
                    <a:pt x="132" y="5"/>
                  </a:lnTo>
                  <a:lnTo>
                    <a:pt x="132" y="3"/>
                  </a:lnTo>
                  <a:lnTo>
                    <a:pt x="132" y="1"/>
                  </a:lnTo>
                  <a:lnTo>
                    <a:pt x="132" y="0"/>
                  </a:lnTo>
                  <a:lnTo>
                    <a:pt x="131" y="0"/>
                  </a:lnTo>
                  <a:close/>
                </a:path>
              </a:pathLst>
            </a:custGeom>
            <a:solidFill>
              <a:srgbClr val="CE606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1" name="Freeform 11"/>
            <p:cNvSpPr>
              <a:spLocks/>
            </p:cNvSpPr>
            <p:nvPr/>
          </p:nvSpPr>
          <p:spPr bwMode="auto">
            <a:xfrm flipH="1">
              <a:off x="8449283" y="4994321"/>
              <a:ext cx="312002" cy="259339"/>
            </a:xfrm>
            <a:custGeom>
              <a:avLst/>
              <a:gdLst/>
              <a:ahLst/>
              <a:cxnLst>
                <a:cxn ang="0">
                  <a:pos x="173" y="115"/>
                </a:cxn>
                <a:cxn ang="0">
                  <a:pos x="144" y="89"/>
                </a:cxn>
                <a:cxn ang="0">
                  <a:pos x="62" y="31"/>
                </a:cxn>
                <a:cxn ang="0">
                  <a:pos x="36" y="11"/>
                </a:cxn>
                <a:cxn ang="0">
                  <a:pos x="32" y="9"/>
                </a:cxn>
                <a:cxn ang="0">
                  <a:pos x="24" y="3"/>
                </a:cxn>
                <a:cxn ang="0">
                  <a:pos x="15" y="0"/>
                </a:cxn>
                <a:cxn ang="0">
                  <a:pos x="13" y="0"/>
                </a:cxn>
                <a:cxn ang="0">
                  <a:pos x="10" y="1"/>
                </a:cxn>
                <a:cxn ang="0">
                  <a:pos x="8" y="3"/>
                </a:cxn>
                <a:cxn ang="0">
                  <a:pos x="3" y="6"/>
                </a:cxn>
                <a:cxn ang="0">
                  <a:pos x="2" y="9"/>
                </a:cxn>
                <a:cxn ang="0">
                  <a:pos x="0" y="11"/>
                </a:cxn>
                <a:cxn ang="0">
                  <a:pos x="0" y="12"/>
                </a:cxn>
                <a:cxn ang="0">
                  <a:pos x="0" y="16"/>
                </a:cxn>
                <a:cxn ang="0">
                  <a:pos x="0" y="17"/>
                </a:cxn>
                <a:cxn ang="0">
                  <a:pos x="1" y="19"/>
                </a:cxn>
                <a:cxn ang="0">
                  <a:pos x="5" y="23"/>
                </a:cxn>
                <a:cxn ang="0">
                  <a:pos x="11" y="29"/>
                </a:cxn>
                <a:cxn ang="0">
                  <a:pos x="57" y="59"/>
                </a:cxn>
                <a:cxn ang="0">
                  <a:pos x="198" y="173"/>
                </a:cxn>
                <a:cxn ang="0">
                  <a:pos x="237" y="207"/>
                </a:cxn>
                <a:cxn ang="0">
                  <a:pos x="284" y="256"/>
                </a:cxn>
                <a:cxn ang="0">
                  <a:pos x="289" y="259"/>
                </a:cxn>
                <a:cxn ang="0">
                  <a:pos x="294" y="261"/>
                </a:cxn>
                <a:cxn ang="0">
                  <a:pos x="298" y="261"/>
                </a:cxn>
                <a:cxn ang="0">
                  <a:pos x="301" y="260"/>
                </a:cxn>
                <a:cxn ang="0">
                  <a:pos x="304" y="258"/>
                </a:cxn>
                <a:cxn ang="0">
                  <a:pos x="307" y="256"/>
                </a:cxn>
                <a:cxn ang="0">
                  <a:pos x="309" y="253"/>
                </a:cxn>
                <a:cxn ang="0">
                  <a:pos x="311" y="250"/>
                </a:cxn>
                <a:cxn ang="0">
                  <a:pos x="311" y="249"/>
                </a:cxn>
                <a:cxn ang="0">
                  <a:pos x="312" y="248"/>
                </a:cxn>
                <a:cxn ang="0">
                  <a:pos x="313" y="247"/>
                </a:cxn>
                <a:cxn ang="0">
                  <a:pos x="314" y="247"/>
                </a:cxn>
                <a:cxn ang="0">
                  <a:pos x="314" y="246"/>
                </a:cxn>
                <a:cxn ang="0">
                  <a:pos x="300" y="233"/>
                </a:cxn>
                <a:cxn ang="0">
                  <a:pos x="297" y="231"/>
                </a:cxn>
                <a:cxn ang="0">
                  <a:pos x="237" y="179"/>
                </a:cxn>
                <a:cxn ang="0">
                  <a:pos x="173" y="115"/>
                </a:cxn>
              </a:cxnLst>
              <a:rect l="0" t="0" r="r" b="b"/>
              <a:pathLst>
                <a:path w="314" h="261">
                  <a:moveTo>
                    <a:pt x="173" y="115"/>
                  </a:moveTo>
                  <a:lnTo>
                    <a:pt x="144" y="89"/>
                  </a:lnTo>
                  <a:lnTo>
                    <a:pt x="62" y="31"/>
                  </a:lnTo>
                  <a:lnTo>
                    <a:pt x="36" y="11"/>
                  </a:lnTo>
                  <a:lnTo>
                    <a:pt x="32" y="9"/>
                  </a:lnTo>
                  <a:lnTo>
                    <a:pt x="24" y="3"/>
                  </a:lnTo>
                  <a:lnTo>
                    <a:pt x="15" y="0"/>
                  </a:lnTo>
                  <a:lnTo>
                    <a:pt x="13" y="0"/>
                  </a:lnTo>
                  <a:lnTo>
                    <a:pt x="10" y="1"/>
                  </a:lnTo>
                  <a:lnTo>
                    <a:pt x="8" y="3"/>
                  </a:lnTo>
                  <a:lnTo>
                    <a:pt x="3" y="6"/>
                  </a:lnTo>
                  <a:lnTo>
                    <a:pt x="2" y="9"/>
                  </a:lnTo>
                  <a:lnTo>
                    <a:pt x="0" y="11"/>
                  </a:lnTo>
                  <a:lnTo>
                    <a:pt x="0" y="12"/>
                  </a:lnTo>
                  <a:lnTo>
                    <a:pt x="0" y="16"/>
                  </a:lnTo>
                  <a:lnTo>
                    <a:pt x="0" y="17"/>
                  </a:lnTo>
                  <a:lnTo>
                    <a:pt x="1" y="19"/>
                  </a:lnTo>
                  <a:lnTo>
                    <a:pt x="5" y="23"/>
                  </a:lnTo>
                  <a:lnTo>
                    <a:pt x="11" y="29"/>
                  </a:lnTo>
                  <a:lnTo>
                    <a:pt x="57" y="59"/>
                  </a:lnTo>
                  <a:lnTo>
                    <a:pt x="198" y="173"/>
                  </a:lnTo>
                  <a:lnTo>
                    <a:pt x="237" y="207"/>
                  </a:lnTo>
                  <a:lnTo>
                    <a:pt x="284" y="256"/>
                  </a:lnTo>
                  <a:lnTo>
                    <a:pt x="289" y="259"/>
                  </a:lnTo>
                  <a:lnTo>
                    <a:pt x="294" y="261"/>
                  </a:lnTo>
                  <a:lnTo>
                    <a:pt x="298" y="261"/>
                  </a:lnTo>
                  <a:lnTo>
                    <a:pt x="301" y="260"/>
                  </a:lnTo>
                  <a:lnTo>
                    <a:pt x="304" y="258"/>
                  </a:lnTo>
                  <a:lnTo>
                    <a:pt x="307" y="256"/>
                  </a:lnTo>
                  <a:lnTo>
                    <a:pt x="309" y="253"/>
                  </a:lnTo>
                  <a:lnTo>
                    <a:pt x="311" y="250"/>
                  </a:lnTo>
                  <a:lnTo>
                    <a:pt x="311" y="249"/>
                  </a:lnTo>
                  <a:lnTo>
                    <a:pt x="312" y="248"/>
                  </a:lnTo>
                  <a:lnTo>
                    <a:pt x="313" y="247"/>
                  </a:lnTo>
                  <a:lnTo>
                    <a:pt x="314" y="247"/>
                  </a:lnTo>
                  <a:lnTo>
                    <a:pt x="314" y="246"/>
                  </a:lnTo>
                  <a:lnTo>
                    <a:pt x="300" y="233"/>
                  </a:lnTo>
                  <a:lnTo>
                    <a:pt x="297" y="231"/>
                  </a:lnTo>
                  <a:lnTo>
                    <a:pt x="237" y="179"/>
                  </a:lnTo>
                  <a:lnTo>
                    <a:pt x="173" y="115"/>
                  </a:lnTo>
                  <a:close/>
                </a:path>
              </a:pathLst>
            </a:custGeom>
            <a:solidFill>
              <a:srgbClr val="DC8C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 name="Freeform 12"/>
            <p:cNvSpPr>
              <a:spLocks/>
            </p:cNvSpPr>
            <p:nvPr/>
          </p:nvSpPr>
          <p:spPr bwMode="auto">
            <a:xfrm flipH="1">
              <a:off x="8374760" y="5213914"/>
              <a:ext cx="148052" cy="164943"/>
            </a:xfrm>
            <a:custGeom>
              <a:avLst/>
              <a:gdLst/>
              <a:ahLst/>
              <a:cxnLst>
                <a:cxn ang="0">
                  <a:pos x="149" y="114"/>
                </a:cxn>
                <a:cxn ang="0">
                  <a:pos x="149" y="113"/>
                </a:cxn>
                <a:cxn ang="0">
                  <a:pos x="148" y="111"/>
                </a:cxn>
                <a:cxn ang="0">
                  <a:pos x="146" y="108"/>
                </a:cxn>
                <a:cxn ang="0">
                  <a:pos x="143" y="76"/>
                </a:cxn>
                <a:cxn ang="0">
                  <a:pos x="142" y="69"/>
                </a:cxn>
                <a:cxn ang="0">
                  <a:pos x="140" y="64"/>
                </a:cxn>
                <a:cxn ang="0">
                  <a:pos x="138" y="60"/>
                </a:cxn>
                <a:cxn ang="0">
                  <a:pos x="134" y="58"/>
                </a:cxn>
                <a:cxn ang="0">
                  <a:pos x="130" y="57"/>
                </a:cxn>
                <a:cxn ang="0">
                  <a:pos x="126" y="57"/>
                </a:cxn>
                <a:cxn ang="0">
                  <a:pos x="107" y="58"/>
                </a:cxn>
                <a:cxn ang="0">
                  <a:pos x="103" y="56"/>
                </a:cxn>
                <a:cxn ang="0">
                  <a:pos x="100" y="55"/>
                </a:cxn>
                <a:cxn ang="0">
                  <a:pos x="99" y="52"/>
                </a:cxn>
                <a:cxn ang="0">
                  <a:pos x="89" y="29"/>
                </a:cxn>
                <a:cxn ang="0">
                  <a:pos x="82" y="12"/>
                </a:cxn>
                <a:cxn ang="0">
                  <a:pos x="78" y="5"/>
                </a:cxn>
                <a:cxn ang="0">
                  <a:pos x="76" y="3"/>
                </a:cxn>
                <a:cxn ang="0">
                  <a:pos x="73" y="1"/>
                </a:cxn>
                <a:cxn ang="0">
                  <a:pos x="66" y="0"/>
                </a:cxn>
                <a:cxn ang="0">
                  <a:pos x="60" y="0"/>
                </a:cxn>
                <a:cxn ang="0">
                  <a:pos x="56" y="1"/>
                </a:cxn>
                <a:cxn ang="0">
                  <a:pos x="54" y="3"/>
                </a:cxn>
                <a:cxn ang="0">
                  <a:pos x="51" y="6"/>
                </a:cxn>
                <a:cxn ang="0">
                  <a:pos x="48" y="9"/>
                </a:cxn>
                <a:cxn ang="0">
                  <a:pos x="45" y="18"/>
                </a:cxn>
                <a:cxn ang="0">
                  <a:pos x="38" y="47"/>
                </a:cxn>
                <a:cxn ang="0">
                  <a:pos x="38" y="55"/>
                </a:cxn>
                <a:cxn ang="0">
                  <a:pos x="39" y="64"/>
                </a:cxn>
                <a:cxn ang="0">
                  <a:pos x="39" y="77"/>
                </a:cxn>
                <a:cxn ang="0">
                  <a:pos x="34" y="86"/>
                </a:cxn>
                <a:cxn ang="0">
                  <a:pos x="5" y="116"/>
                </a:cxn>
                <a:cxn ang="0">
                  <a:pos x="3" y="121"/>
                </a:cxn>
                <a:cxn ang="0">
                  <a:pos x="1" y="126"/>
                </a:cxn>
                <a:cxn ang="0">
                  <a:pos x="0" y="136"/>
                </a:cxn>
                <a:cxn ang="0">
                  <a:pos x="3" y="158"/>
                </a:cxn>
                <a:cxn ang="0">
                  <a:pos x="3" y="160"/>
                </a:cxn>
                <a:cxn ang="0">
                  <a:pos x="2" y="164"/>
                </a:cxn>
                <a:cxn ang="0">
                  <a:pos x="2" y="166"/>
                </a:cxn>
                <a:cxn ang="0">
                  <a:pos x="2" y="166"/>
                </a:cxn>
                <a:cxn ang="0">
                  <a:pos x="5" y="166"/>
                </a:cxn>
                <a:cxn ang="0">
                  <a:pos x="35" y="159"/>
                </a:cxn>
                <a:cxn ang="0">
                  <a:pos x="137" y="121"/>
                </a:cxn>
                <a:cxn ang="0">
                  <a:pos x="144" y="118"/>
                </a:cxn>
                <a:cxn ang="0">
                  <a:pos x="146" y="117"/>
                </a:cxn>
                <a:cxn ang="0">
                  <a:pos x="148" y="115"/>
                </a:cxn>
                <a:cxn ang="0">
                  <a:pos x="149" y="114"/>
                </a:cxn>
              </a:cxnLst>
              <a:rect l="0" t="0" r="r" b="b"/>
              <a:pathLst>
                <a:path w="149" h="166">
                  <a:moveTo>
                    <a:pt x="149" y="114"/>
                  </a:moveTo>
                  <a:lnTo>
                    <a:pt x="149" y="113"/>
                  </a:lnTo>
                  <a:lnTo>
                    <a:pt x="148" y="111"/>
                  </a:lnTo>
                  <a:lnTo>
                    <a:pt x="146" y="108"/>
                  </a:lnTo>
                  <a:lnTo>
                    <a:pt x="143" y="76"/>
                  </a:lnTo>
                  <a:lnTo>
                    <a:pt x="142" y="69"/>
                  </a:lnTo>
                  <a:lnTo>
                    <a:pt x="140" y="64"/>
                  </a:lnTo>
                  <a:lnTo>
                    <a:pt x="138" y="60"/>
                  </a:lnTo>
                  <a:lnTo>
                    <a:pt x="134" y="58"/>
                  </a:lnTo>
                  <a:lnTo>
                    <a:pt x="130" y="57"/>
                  </a:lnTo>
                  <a:lnTo>
                    <a:pt x="126" y="57"/>
                  </a:lnTo>
                  <a:lnTo>
                    <a:pt x="107" y="58"/>
                  </a:lnTo>
                  <a:lnTo>
                    <a:pt x="103" y="56"/>
                  </a:lnTo>
                  <a:lnTo>
                    <a:pt x="100" y="55"/>
                  </a:lnTo>
                  <a:lnTo>
                    <a:pt x="99" y="52"/>
                  </a:lnTo>
                  <a:lnTo>
                    <a:pt x="89" y="29"/>
                  </a:lnTo>
                  <a:lnTo>
                    <a:pt x="82" y="12"/>
                  </a:lnTo>
                  <a:lnTo>
                    <a:pt x="78" y="5"/>
                  </a:lnTo>
                  <a:lnTo>
                    <a:pt x="76" y="3"/>
                  </a:lnTo>
                  <a:lnTo>
                    <a:pt x="73" y="1"/>
                  </a:lnTo>
                  <a:lnTo>
                    <a:pt x="66" y="0"/>
                  </a:lnTo>
                  <a:lnTo>
                    <a:pt x="60" y="0"/>
                  </a:lnTo>
                  <a:lnTo>
                    <a:pt x="56" y="1"/>
                  </a:lnTo>
                  <a:lnTo>
                    <a:pt x="54" y="3"/>
                  </a:lnTo>
                  <a:lnTo>
                    <a:pt x="51" y="6"/>
                  </a:lnTo>
                  <a:lnTo>
                    <a:pt x="48" y="9"/>
                  </a:lnTo>
                  <a:lnTo>
                    <a:pt x="45" y="18"/>
                  </a:lnTo>
                  <a:lnTo>
                    <a:pt x="38" y="47"/>
                  </a:lnTo>
                  <a:lnTo>
                    <a:pt x="38" y="55"/>
                  </a:lnTo>
                  <a:lnTo>
                    <a:pt x="39" y="64"/>
                  </a:lnTo>
                  <a:lnTo>
                    <a:pt x="39" y="77"/>
                  </a:lnTo>
                  <a:lnTo>
                    <a:pt x="34" y="86"/>
                  </a:lnTo>
                  <a:lnTo>
                    <a:pt x="5" y="116"/>
                  </a:lnTo>
                  <a:lnTo>
                    <a:pt x="3" y="121"/>
                  </a:lnTo>
                  <a:lnTo>
                    <a:pt x="1" y="126"/>
                  </a:lnTo>
                  <a:lnTo>
                    <a:pt x="0" y="136"/>
                  </a:lnTo>
                  <a:lnTo>
                    <a:pt x="3" y="158"/>
                  </a:lnTo>
                  <a:lnTo>
                    <a:pt x="3" y="160"/>
                  </a:lnTo>
                  <a:lnTo>
                    <a:pt x="2" y="164"/>
                  </a:lnTo>
                  <a:lnTo>
                    <a:pt x="2" y="166"/>
                  </a:lnTo>
                  <a:lnTo>
                    <a:pt x="2" y="166"/>
                  </a:lnTo>
                  <a:lnTo>
                    <a:pt x="5" y="166"/>
                  </a:lnTo>
                  <a:lnTo>
                    <a:pt x="35" y="159"/>
                  </a:lnTo>
                  <a:lnTo>
                    <a:pt x="137" y="121"/>
                  </a:lnTo>
                  <a:lnTo>
                    <a:pt x="144" y="118"/>
                  </a:lnTo>
                  <a:lnTo>
                    <a:pt x="146" y="117"/>
                  </a:lnTo>
                  <a:lnTo>
                    <a:pt x="148" y="115"/>
                  </a:lnTo>
                  <a:lnTo>
                    <a:pt x="149" y="114"/>
                  </a:lnTo>
                  <a:close/>
                </a:path>
              </a:pathLst>
            </a:custGeom>
            <a:solidFill>
              <a:srgbClr val="962E2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74" name="TextBox 173"/>
          <p:cNvSpPr txBox="1"/>
          <p:nvPr/>
        </p:nvSpPr>
        <p:spPr>
          <a:xfrm>
            <a:off x="6595872" y="2261675"/>
            <a:ext cx="2548128" cy="2862322"/>
          </a:xfrm>
          <a:prstGeom prst="rect">
            <a:avLst/>
          </a:prstGeom>
          <a:noFill/>
        </p:spPr>
        <p:txBody>
          <a:bodyPr wrap="square" rtlCol="0">
            <a:spAutoFit/>
          </a:bodyPr>
          <a:lstStyle/>
          <a:p>
            <a:r>
              <a:rPr lang="en-US" dirty="0"/>
              <a:t>If the system has capacity beyond the current operating requirement, and the error had persisted for a while, the operator could adjust the float to eliminate the error at the current load condition</a:t>
            </a:r>
          </a:p>
        </p:txBody>
      </p:sp>
      <p:sp>
        <p:nvSpPr>
          <p:cNvPr id="117" name="Oval 14"/>
          <p:cNvSpPr>
            <a:spLocks noChangeAspect="1" noChangeArrowheads="1"/>
          </p:cNvSpPr>
          <p:nvPr/>
        </p:nvSpPr>
        <p:spPr bwMode="auto">
          <a:xfrm>
            <a:off x="2011363" y="2810087"/>
            <a:ext cx="46724" cy="45974"/>
          </a:xfrm>
          <a:prstGeom prst="ellipse">
            <a:avLst/>
          </a:prstGeom>
          <a:solidFill>
            <a:schemeClr val="tx1"/>
          </a:solidFill>
          <a:ln w="9525">
            <a:solidFill>
              <a:schemeClr val="tx1"/>
            </a:solidFill>
            <a:round/>
            <a:headEnd/>
            <a:tailEnd/>
          </a:ln>
        </p:spPr>
        <p:txBody>
          <a:bodyPr wrap="none" anchor="ctr"/>
          <a:lstStyle/>
          <a:p>
            <a:endParaRPr lang="en-US"/>
          </a:p>
        </p:txBody>
      </p:sp>
      <p:sp>
        <p:nvSpPr>
          <p:cNvPr id="173" name="Line 15"/>
          <p:cNvSpPr>
            <a:spLocks noChangeShapeType="1"/>
          </p:cNvSpPr>
          <p:nvPr/>
        </p:nvSpPr>
        <p:spPr bwMode="auto">
          <a:xfrm flipV="1">
            <a:off x="2043810" y="2294136"/>
            <a:ext cx="0" cy="548522"/>
          </a:xfrm>
          <a:prstGeom prst="line">
            <a:avLst/>
          </a:prstGeom>
          <a:noFill/>
          <a:ln w="9525">
            <a:solidFill>
              <a:schemeClr val="tx1"/>
            </a:solidFill>
            <a:round/>
            <a:headEnd/>
            <a:tailEnd/>
          </a:ln>
        </p:spPr>
        <p:txBody>
          <a:bodyPr anchor="ctr"/>
          <a:lstStyle/>
          <a:p>
            <a:endParaRPr lang="en-US"/>
          </a:p>
        </p:txBody>
      </p:sp>
      <p:sp>
        <p:nvSpPr>
          <p:cNvPr id="176" name="Oval 14"/>
          <p:cNvSpPr>
            <a:spLocks noChangeAspect="1" noChangeArrowheads="1"/>
          </p:cNvSpPr>
          <p:nvPr/>
        </p:nvSpPr>
        <p:spPr bwMode="auto">
          <a:xfrm>
            <a:off x="2026869" y="2278619"/>
            <a:ext cx="46724" cy="45974"/>
          </a:xfrm>
          <a:prstGeom prst="ellipse">
            <a:avLst/>
          </a:prstGeom>
          <a:solidFill>
            <a:schemeClr val="tx1"/>
          </a:solidFill>
          <a:ln w="9525">
            <a:solidFill>
              <a:schemeClr val="tx1"/>
            </a:solidFill>
            <a:round/>
            <a:headEnd/>
            <a:tailEnd/>
          </a:ln>
        </p:spPr>
        <p:txBody>
          <a:bodyPr wrap="none" anchor="ctr"/>
          <a:lstStyle/>
          <a:p>
            <a:endParaRPr lang="en-US"/>
          </a:p>
        </p:txBody>
      </p:sp>
      <p:sp>
        <p:nvSpPr>
          <p:cNvPr id="146" name="Rectangle 3"/>
          <p:cNvSpPr txBox="1">
            <a:spLocks noChangeArrowheads="1"/>
          </p:cNvSpPr>
          <p:nvPr/>
        </p:nvSpPr>
        <p:spPr>
          <a:xfrm>
            <a:off x="691134" y="454015"/>
            <a:ext cx="7772400" cy="1803891"/>
          </a:xfrm>
          <a:prstGeom prst="rect">
            <a:avLst/>
          </a:prstGeom>
        </p:spPr>
        <p:txBody>
          <a:bodyPr vert="horz" lIns="91440" tIns="45720" rIns="91440" bIns="45720" rtlCol="0" anchor="ctr">
            <a:normAutofit fontScale="92500" lnSpcReduction="10000"/>
          </a:bodyPr>
          <a:lstStyle>
            <a:lvl1pPr algn="l" defTabSz="914400" rtl="0" eaLnBrk="1" latinLnBrk="0" hangingPunct="1">
              <a:spcBef>
                <a:spcPct val="0"/>
              </a:spcBef>
              <a:buNone/>
              <a:defRPr sz="3200" kern="1200">
                <a:solidFill>
                  <a:srgbClr val="FFA100"/>
                </a:solidFill>
                <a:latin typeface="Arial" pitchFamily="34" charset="0"/>
                <a:ea typeface="+mj-ea"/>
                <a:cs typeface="Arial" pitchFamily="34" charset="0"/>
              </a:defRPr>
            </a:lvl1pPr>
          </a:lstStyle>
          <a:p>
            <a:r>
              <a:rPr lang="en-US" dirty="0"/>
              <a:t>Eliminating Proportional Error;</a:t>
            </a:r>
          </a:p>
          <a:p>
            <a:r>
              <a:rPr lang="en-US" dirty="0"/>
              <a:t> </a:t>
            </a:r>
          </a:p>
          <a:p>
            <a:r>
              <a:rPr lang="en-US" dirty="0"/>
              <a:t>                Becomes Less Simple</a:t>
            </a:r>
            <a:br>
              <a:rPr lang="en-US" dirty="0"/>
            </a:br>
            <a:r>
              <a:rPr lang="en-US" dirty="0">
                <a:solidFill>
                  <a:schemeClr val="tx1"/>
                </a:solidFill>
              </a:rPr>
              <a:t> </a:t>
            </a:r>
          </a:p>
        </p:txBody>
      </p:sp>
      <p:sp>
        <p:nvSpPr>
          <p:cNvPr id="19" name="Slide Number Placeholder 18"/>
          <p:cNvSpPr>
            <a:spLocks noGrp="1"/>
          </p:cNvSpPr>
          <p:nvPr>
            <p:ph type="sldNum" sz="quarter" idx="11"/>
          </p:nvPr>
        </p:nvSpPr>
        <p:spPr/>
        <p:txBody>
          <a:bodyPr/>
          <a:lstStyle/>
          <a:p>
            <a:fld id="{A9320731-3B2C-4107-8664-CAD7BE973DC8}" type="slidenum">
              <a:rPr lang="en-US" smtClean="0"/>
              <a:pPr/>
              <a:t>22</a:t>
            </a:fld>
            <a:endParaRPr lang="en-US"/>
          </a:p>
        </p:txBody>
      </p:sp>
      <p:sp>
        <p:nvSpPr>
          <p:cNvPr id="20" name="Footer Placeholder 19"/>
          <p:cNvSpPr>
            <a:spLocks noGrp="1"/>
          </p:cNvSpPr>
          <p:nvPr>
            <p:ph type="ftr" sz="quarter" idx="10"/>
          </p:nvPr>
        </p:nvSpPr>
        <p:spPr/>
        <p:txBody>
          <a:bodyPr/>
          <a:lstStyle/>
          <a:p>
            <a:r>
              <a:rPr lang="en-US"/>
              <a:t>Tab 12-1 - Proportional an PID Control Processes</a:t>
            </a:r>
            <a:endParaRPr lang="en-US" dirty="0"/>
          </a:p>
        </p:txBody>
      </p:sp>
    </p:spTree>
    <p:extLst>
      <p:ext uri="{BB962C8B-B14F-4D97-AF65-F5344CB8AC3E}">
        <p14:creationId xmlns:p14="http://schemas.microsoft.com/office/powerpoint/2010/main" val="302707325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indefinite" fill="hold" grpId="0" nodeType="with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down)">
                                      <p:cBhvr>
                                        <p:cTn id="7" dur="500"/>
                                        <p:tgtEl>
                                          <p:spTgt spid="73"/>
                                        </p:tgtEl>
                                      </p:cBhvr>
                                    </p:animEffect>
                                  </p:childTnLst>
                                </p:cTn>
                              </p:par>
                              <p:par>
                                <p:cTn id="8" presetID="22" presetClass="entr" presetSubtype="4" repeatCount="indefinite"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down)">
                                      <p:cBhvr>
                                        <p:cTn id="10" dur="500"/>
                                        <p:tgtEl>
                                          <p:spTgt spid="78"/>
                                        </p:tgtEl>
                                      </p:cBhvr>
                                    </p:animEffect>
                                  </p:childTnLst>
                                </p:cTn>
                              </p:par>
                            </p:childTnLst>
                          </p:cTn>
                        </p:par>
                        <p:par>
                          <p:cTn id="11" fill="hold">
                            <p:stCondLst>
                              <p:cond delay="500"/>
                            </p:stCondLst>
                            <p:childTnLst>
                              <p:par>
                                <p:cTn id="12" presetID="22" presetClass="exit" presetSubtype="1" repeatCount="indefinite" fill="hold" grpId="1" nodeType="afterEffect">
                                  <p:stCondLst>
                                    <p:cond delay="0"/>
                                  </p:stCondLst>
                                  <p:childTnLst>
                                    <p:animEffect transition="out" filter="wipe(up)">
                                      <p:cBhvr>
                                        <p:cTn id="13" dur="500"/>
                                        <p:tgtEl>
                                          <p:spTgt spid="73"/>
                                        </p:tgtEl>
                                      </p:cBhvr>
                                    </p:animEffect>
                                    <p:set>
                                      <p:cBhvr>
                                        <p:cTn id="14" dur="1" fill="hold">
                                          <p:stCondLst>
                                            <p:cond delay="499"/>
                                          </p:stCondLst>
                                        </p:cTn>
                                        <p:tgtEl>
                                          <p:spTgt spid="73"/>
                                        </p:tgtEl>
                                        <p:attrNameLst>
                                          <p:attrName>style.visibility</p:attrName>
                                        </p:attrNameLst>
                                      </p:cBhvr>
                                      <p:to>
                                        <p:strVal val="hidden"/>
                                      </p:to>
                                    </p:set>
                                  </p:childTnLst>
                                </p:cTn>
                              </p:par>
                              <p:par>
                                <p:cTn id="15" presetID="22" presetClass="exit" presetSubtype="1" repeatCount="indefinite" fill="hold" grpId="1" nodeType="withEffect">
                                  <p:stCondLst>
                                    <p:cond delay="0"/>
                                  </p:stCondLst>
                                  <p:childTnLst>
                                    <p:animEffect transition="out" filter="wipe(up)">
                                      <p:cBhvr>
                                        <p:cTn id="16" dur="500"/>
                                        <p:tgtEl>
                                          <p:spTgt spid="78"/>
                                        </p:tgtEl>
                                      </p:cBhvr>
                                    </p:animEffect>
                                    <p:set>
                                      <p:cBhvr>
                                        <p:cTn id="17" dur="1" fill="hold">
                                          <p:stCondLst>
                                            <p:cond delay="499"/>
                                          </p:stCondLst>
                                        </p:cTn>
                                        <p:tgtEl>
                                          <p:spTgt spid="78"/>
                                        </p:tgtEl>
                                        <p:attrNameLst>
                                          <p:attrName>style.visibility</p:attrName>
                                        </p:attrNameLst>
                                      </p:cBhvr>
                                      <p:to>
                                        <p:strVal val="hidden"/>
                                      </p:to>
                                    </p:set>
                                  </p:childTnLst>
                                </p:cTn>
                              </p:par>
                            </p:childTnLst>
                          </p:cTn>
                        </p:par>
                        <p:par>
                          <p:cTn id="18" fill="hold">
                            <p:stCondLst>
                              <p:cond delay="1000"/>
                            </p:stCondLst>
                            <p:childTnLst>
                              <p:par>
                                <p:cTn id="19" presetID="64" presetClass="path" presetSubtype="0" fill="hold" nodeType="afterEffect">
                                  <p:stCondLst>
                                    <p:cond delay="0"/>
                                  </p:stCondLst>
                                  <p:childTnLst>
                                    <p:animMotion origin="layout" path="M 3.61111E-6 1.48148E-6 L 3.61111E-6 -0.07778 " pathEditMode="relative" rAng="0" ptsTypes="AA">
                                      <p:cBhvr>
                                        <p:cTn id="20" dur="2000" fill="hold"/>
                                        <p:tgtEl>
                                          <p:spTgt spid="10"/>
                                        </p:tgtEl>
                                        <p:attrNameLst>
                                          <p:attrName>ppt_x</p:attrName>
                                          <p:attrName>ppt_y</p:attrName>
                                        </p:attrNameLst>
                                      </p:cBhvr>
                                      <p:rCtr x="0" y="-39"/>
                                    </p:animMotion>
                                  </p:childTnLst>
                                </p:cTn>
                              </p:par>
                              <p:par>
                                <p:cTn id="21" presetID="64" presetClass="path" presetSubtype="0" fill="hold" grpId="2" nodeType="withEffect">
                                  <p:stCondLst>
                                    <p:cond delay="0"/>
                                  </p:stCondLst>
                                  <p:childTnLst>
                                    <p:animMotion origin="layout" path="M -1.38889E-6 -4.07407E-6 L -1.38889E-6 -0.07916 " pathEditMode="relative" rAng="0" ptsTypes="AA">
                                      <p:cBhvr>
                                        <p:cTn id="22" dur="2000" fill="hold"/>
                                        <p:tgtEl>
                                          <p:spTgt spid="73"/>
                                        </p:tgtEl>
                                        <p:attrNameLst>
                                          <p:attrName>ppt_x</p:attrName>
                                          <p:attrName>ppt_y</p:attrName>
                                        </p:attrNameLst>
                                      </p:cBhvr>
                                      <p:rCtr x="0" y="-40"/>
                                    </p:animMotion>
                                  </p:childTnLst>
                                </p:cTn>
                              </p:par>
                              <p:par>
                                <p:cTn id="23" presetID="64" presetClass="path" presetSubtype="0" fill="hold" grpId="2" nodeType="withEffect">
                                  <p:stCondLst>
                                    <p:cond delay="0"/>
                                  </p:stCondLst>
                                  <p:childTnLst>
                                    <p:animMotion origin="layout" path="M 3.33333E-6 -4.07407E-6 L 3.33333E-6 -0.07986 " pathEditMode="relative" rAng="0" ptsTypes="AA">
                                      <p:cBhvr>
                                        <p:cTn id="24" dur="2000" fill="hold"/>
                                        <p:tgtEl>
                                          <p:spTgt spid="78"/>
                                        </p:tgtEl>
                                        <p:attrNameLst>
                                          <p:attrName>ppt_x</p:attrName>
                                          <p:attrName>ppt_y</p:attrName>
                                        </p:attrNameLst>
                                      </p:cBhvr>
                                      <p:rCtr x="0" y="-40"/>
                                    </p:animMotion>
                                  </p:childTnLst>
                                </p:cTn>
                              </p:par>
                              <p:par>
                                <p:cTn id="25" presetID="22" presetClass="exit" presetSubtype="4" fill="hold" grpId="0" nodeType="withEffect">
                                  <p:stCondLst>
                                    <p:cond delay="0"/>
                                  </p:stCondLst>
                                  <p:childTnLst>
                                    <p:animEffect transition="out" filter="wipe(down)">
                                      <p:cBhvr>
                                        <p:cTn id="26" dur="2000"/>
                                        <p:tgtEl>
                                          <p:spTgt spid="192"/>
                                        </p:tgtEl>
                                      </p:cBhvr>
                                    </p:animEffect>
                                    <p:set>
                                      <p:cBhvr>
                                        <p:cTn id="27" dur="1" fill="hold">
                                          <p:stCondLst>
                                            <p:cond delay="1999"/>
                                          </p:stCondLst>
                                        </p:cTn>
                                        <p:tgtEl>
                                          <p:spTgt spid="192"/>
                                        </p:tgtEl>
                                        <p:attrNameLst>
                                          <p:attrName>style.visibility</p:attrName>
                                        </p:attrNameLst>
                                      </p:cBhvr>
                                      <p:to>
                                        <p:strVal val="hidden"/>
                                      </p:to>
                                    </p:set>
                                  </p:childTnLst>
                                </p:cTn>
                              </p:par>
                              <p:par>
                                <p:cTn id="28" presetID="22" presetClass="entr" presetSubtype="4" fill="hold" grpId="0" nodeType="withEffect">
                                  <p:stCondLst>
                                    <p:cond delay="0"/>
                                  </p:stCondLst>
                                  <p:childTnLst>
                                    <p:set>
                                      <p:cBhvr>
                                        <p:cTn id="29" dur="1" fill="hold">
                                          <p:stCondLst>
                                            <p:cond delay="0"/>
                                          </p:stCondLst>
                                        </p:cTn>
                                        <p:tgtEl>
                                          <p:spTgt spid="170"/>
                                        </p:tgtEl>
                                        <p:attrNameLst>
                                          <p:attrName>style.visibility</p:attrName>
                                        </p:attrNameLst>
                                      </p:cBhvr>
                                      <p:to>
                                        <p:strVal val="visible"/>
                                      </p:to>
                                    </p:set>
                                    <p:animEffect transition="in" filter="wipe(down)">
                                      <p:cBhvr>
                                        <p:cTn id="30" dur="2000"/>
                                        <p:tgtEl>
                                          <p:spTgt spid="170"/>
                                        </p:tgtEl>
                                      </p:cBhvr>
                                    </p:animEffect>
                                  </p:childTnLst>
                                </p:cTn>
                              </p:par>
                              <p:par>
                                <p:cTn id="31" presetID="64" presetClass="path" presetSubtype="0" accel="50000" decel="50000" fill="hold" nodeType="withEffect">
                                  <p:stCondLst>
                                    <p:cond delay="0"/>
                                  </p:stCondLst>
                                  <p:childTnLst>
                                    <p:animMotion origin="layout" path="M -2.77778E-6 7.40741E-7 L -2.77778E-6 -0.08195 " pathEditMode="relative" rAng="0" ptsTypes="AA">
                                      <p:cBhvr>
                                        <p:cTn id="32" dur="2000" fill="hold"/>
                                        <p:tgtEl>
                                          <p:spTgt spid="9"/>
                                        </p:tgtEl>
                                        <p:attrNameLst>
                                          <p:attrName>ppt_x</p:attrName>
                                          <p:attrName>ppt_y</p:attrName>
                                        </p:attrNameLst>
                                      </p:cBhvr>
                                      <p:rCtr x="0" y="-4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73" grpId="0" animBg="1"/>
      <p:bldP spid="73" grpId="1" animBg="1"/>
      <p:bldP spid="73" grpId="2" animBg="1"/>
      <p:bldP spid="78" grpId="0" animBg="1"/>
      <p:bldP spid="78" grpId="1" animBg="1"/>
      <p:bldP spid="78" grpId="2" animBg="1"/>
      <p:bldP spid="19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84" name="Oval 22"/>
          <p:cNvSpPr>
            <a:spLocks noChangeAspect="1"/>
          </p:cNvSpPr>
          <p:nvPr/>
        </p:nvSpPr>
        <p:spPr bwMode="auto">
          <a:xfrm>
            <a:off x="650506" y="298450"/>
            <a:ext cx="4413742" cy="4413250"/>
          </a:xfrm>
          <a:prstGeom prst="ellipse">
            <a:avLst/>
          </a:prstGeom>
          <a:noFill/>
          <a:ln w="25400" algn="ctr">
            <a:solidFill>
              <a:schemeClr val="bg1"/>
            </a:solidFill>
            <a:round/>
            <a:headEnd/>
            <a:tailEnd/>
          </a:ln>
        </p:spPr>
        <p:txBody>
          <a:bodyPr anchor="ctr"/>
          <a:lstStyle/>
          <a:p>
            <a:endParaRPr lang="en-US"/>
          </a:p>
        </p:txBody>
      </p:sp>
      <p:sp>
        <p:nvSpPr>
          <p:cNvPr id="113" name="Rectangle 44"/>
          <p:cNvSpPr>
            <a:spLocks noChangeArrowheads="1"/>
          </p:cNvSpPr>
          <p:nvPr/>
        </p:nvSpPr>
        <p:spPr bwMode="auto">
          <a:xfrm>
            <a:off x="1819275" y="4631531"/>
            <a:ext cx="4660900" cy="1523206"/>
          </a:xfrm>
          <a:prstGeom prst="rect">
            <a:avLst/>
          </a:prstGeom>
          <a:solidFill>
            <a:srgbClr val="0099CC">
              <a:alpha val="49804"/>
            </a:srgbClr>
          </a:solidFill>
          <a:ln w="9525" algn="ctr">
            <a:noFill/>
            <a:round/>
            <a:headEnd/>
            <a:tailEnd/>
          </a:ln>
        </p:spPr>
        <p:txBody>
          <a:bodyPr anchor="ctr"/>
          <a:lstStyle/>
          <a:p>
            <a:endParaRPr lang="en-US"/>
          </a:p>
        </p:txBody>
      </p:sp>
      <p:grpSp>
        <p:nvGrpSpPr>
          <p:cNvPr id="2" name="Group 164"/>
          <p:cNvGrpSpPr/>
          <p:nvPr/>
        </p:nvGrpSpPr>
        <p:grpSpPr>
          <a:xfrm>
            <a:off x="7241377" y="5500688"/>
            <a:ext cx="7" cy="1082042"/>
            <a:chOff x="7258044" y="5505450"/>
            <a:chExt cx="7" cy="1082042"/>
          </a:xfrm>
        </p:grpSpPr>
        <p:grpSp>
          <p:nvGrpSpPr>
            <p:cNvPr id="3" name="Group 122"/>
            <p:cNvGrpSpPr/>
            <p:nvPr/>
          </p:nvGrpSpPr>
          <p:grpSpPr>
            <a:xfrm>
              <a:off x="7258044" y="5505452"/>
              <a:ext cx="0" cy="1082040"/>
              <a:chOff x="7315200" y="3810000"/>
              <a:chExt cx="0" cy="1082040"/>
            </a:xfrm>
          </p:grpSpPr>
          <p:cxnSp>
            <p:nvCxnSpPr>
              <p:cNvPr id="168" name="Straight Connector 167"/>
              <p:cNvCxnSpPr/>
              <p:nvPr/>
            </p:nvCxnSpPr>
            <p:spPr bwMode="auto">
              <a:xfrm rot="5400000" flipH="1" flipV="1">
                <a:off x="7040880" y="4084320"/>
                <a:ext cx="548640" cy="0"/>
              </a:xfrm>
              <a:prstGeom prst="line">
                <a:avLst/>
              </a:prstGeom>
              <a:solidFill>
                <a:schemeClr val="accent1"/>
              </a:solidFill>
              <a:ln w="28575" cap="flat" cmpd="sng" algn="ctr">
                <a:solidFill>
                  <a:schemeClr val="bg1">
                    <a:lumMod val="75000"/>
                  </a:schemeClr>
                </a:solidFill>
                <a:prstDash val="solid"/>
                <a:round/>
                <a:headEnd type="none" w="med" len="med"/>
                <a:tailEnd type="none" w="med" len="med"/>
              </a:ln>
              <a:effectLst/>
            </p:spPr>
          </p:cxnSp>
          <p:cxnSp>
            <p:nvCxnSpPr>
              <p:cNvPr id="169" name="Straight Connector 168"/>
              <p:cNvCxnSpPr/>
              <p:nvPr/>
            </p:nvCxnSpPr>
            <p:spPr bwMode="auto">
              <a:xfrm rot="5400000">
                <a:off x="7040880" y="4617720"/>
                <a:ext cx="548640" cy="0"/>
              </a:xfrm>
              <a:prstGeom prst="line">
                <a:avLst/>
              </a:prstGeom>
              <a:solidFill>
                <a:schemeClr val="accent1"/>
              </a:solidFill>
              <a:ln w="28575" cap="flat" cmpd="sng" algn="ctr">
                <a:solidFill>
                  <a:schemeClr val="bg1"/>
                </a:solidFill>
                <a:prstDash val="solid"/>
                <a:round/>
                <a:headEnd type="none" w="med" len="med"/>
                <a:tailEnd type="none" w="med" len="med"/>
              </a:ln>
              <a:effectLst/>
            </p:spPr>
          </p:cxnSp>
        </p:grpSp>
        <p:cxnSp>
          <p:nvCxnSpPr>
            <p:cNvPr id="167" name="Straight Connector 166"/>
            <p:cNvCxnSpPr/>
            <p:nvPr/>
          </p:nvCxnSpPr>
          <p:spPr bwMode="auto">
            <a:xfrm rot="5400000">
              <a:off x="7146132" y="5617369"/>
              <a:ext cx="223838" cy="0"/>
            </a:xfrm>
            <a:prstGeom prst="line">
              <a:avLst/>
            </a:prstGeom>
            <a:solidFill>
              <a:schemeClr val="accent1"/>
            </a:solidFill>
            <a:ln w="76200" cap="flat" cmpd="sng" algn="ctr">
              <a:solidFill>
                <a:schemeClr val="tx1"/>
              </a:solidFill>
              <a:prstDash val="solid"/>
              <a:round/>
              <a:headEnd type="none" w="med" len="med"/>
              <a:tailEnd type="none" w="med" len="med"/>
            </a:ln>
            <a:effectLst/>
          </p:spPr>
        </p:cxnSp>
      </p:grpSp>
      <p:sp>
        <p:nvSpPr>
          <p:cNvPr id="70" name="Rectangle 69"/>
          <p:cNvSpPr/>
          <p:nvPr/>
        </p:nvSpPr>
        <p:spPr bwMode="auto">
          <a:xfrm>
            <a:off x="6477000" y="5917406"/>
            <a:ext cx="1752600" cy="2667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3" name="Rectangle 52"/>
          <p:cNvSpPr>
            <a:spLocks noChangeArrowheads="1"/>
          </p:cNvSpPr>
          <p:nvPr/>
        </p:nvSpPr>
        <p:spPr bwMode="auto">
          <a:xfrm>
            <a:off x="7242175" y="5915025"/>
            <a:ext cx="1901825" cy="276225"/>
          </a:xfrm>
          <a:prstGeom prst="rect">
            <a:avLst/>
          </a:prstGeom>
          <a:solidFill>
            <a:srgbClr val="0099CC">
              <a:alpha val="49804"/>
            </a:srgbClr>
          </a:solidFill>
          <a:ln w="9525" algn="ctr">
            <a:noFill/>
            <a:round/>
            <a:headEnd/>
            <a:tailEnd/>
          </a:ln>
        </p:spPr>
        <p:txBody>
          <a:bodyPr anchor="ctr"/>
          <a:lstStyle/>
          <a:p>
            <a:endParaRPr lang="en-US"/>
          </a:p>
        </p:txBody>
      </p:sp>
      <p:sp>
        <p:nvSpPr>
          <p:cNvPr id="6147" name="Rectangle 49"/>
          <p:cNvSpPr>
            <a:spLocks noChangeArrowheads="1"/>
          </p:cNvSpPr>
          <p:nvPr/>
        </p:nvSpPr>
        <p:spPr bwMode="auto">
          <a:xfrm>
            <a:off x="6459538" y="5915025"/>
            <a:ext cx="782637" cy="276225"/>
          </a:xfrm>
          <a:prstGeom prst="rect">
            <a:avLst/>
          </a:prstGeom>
          <a:solidFill>
            <a:srgbClr val="0099CC">
              <a:alpha val="49804"/>
            </a:srgbClr>
          </a:solidFill>
          <a:ln w="9525" algn="ctr">
            <a:noFill/>
            <a:round/>
            <a:headEnd/>
            <a:tailEnd/>
          </a:ln>
        </p:spPr>
        <p:txBody>
          <a:bodyPr anchor="ctr"/>
          <a:lstStyle/>
          <a:p>
            <a:endParaRPr lang="en-US"/>
          </a:p>
        </p:txBody>
      </p:sp>
      <p:grpSp>
        <p:nvGrpSpPr>
          <p:cNvPr id="4" name="Group 24"/>
          <p:cNvGrpSpPr>
            <a:grpSpLocks/>
          </p:cNvGrpSpPr>
          <p:nvPr/>
        </p:nvGrpSpPr>
        <p:grpSpPr bwMode="auto">
          <a:xfrm rot="2700000">
            <a:off x="1949450" y="3060700"/>
            <a:ext cx="642938" cy="1588"/>
            <a:chOff x="593725" y="3061494"/>
            <a:chExt cx="642143" cy="2381"/>
          </a:xfrm>
        </p:grpSpPr>
        <p:sp>
          <p:nvSpPr>
            <p:cNvPr id="6193" name="Line 13"/>
            <p:cNvSpPr>
              <a:spLocks noChangeShapeType="1"/>
            </p:cNvSpPr>
            <p:nvPr/>
          </p:nvSpPr>
          <p:spPr bwMode="auto">
            <a:xfrm flipH="1">
              <a:off x="915193" y="3061494"/>
              <a:ext cx="320675" cy="0"/>
            </a:xfrm>
            <a:prstGeom prst="line">
              <a:avLst/>
            </a:prstGeom>
            <a:noFill/>
            <a:ln w="9525">
              <a:solidFill>
                <a:schemeClr val="bg1"/>
              </a:solidFill>
              <a:round/>
              <a:headEnd/>
              <a:tailEnd/>
            </a:ln>
          </p:spPr>
          <p:txBody>
            <a:bodyPr anchor="ctr"/>
            <a:lstStyle/>
            <a:p>
              <a:endParaRPr lang="en-US"/>
            </a:p>
          </p:txBody>
        </p:sp>
        <p:sp>
          <p:nvSpPr>
            <p:cNvPr id="6194" name="Line 13"/>
            <p:cNvSpPr>
              <a:spLocks noChangeShapeType="1"/>
            </p:cNvSpPr>
            <p:nvPr/>
          </p:nvSpPr>
          <p:spPr bwMode="auto">
            <a:xfrm flipH="1">
              <a:off x="593725" y="3063875"/>
              <a:ext cx="320675" cy="0"/>
            </a:xfrm>
            <a:prstGeom prst="line">
              <a:avLst/>
            </a:prstGeom>
            <a:noFill/>
            <a:ln w="9525">
              <a:solidFill>
                <a:schemeClr val="tx1"/>
              </a:solidFill>
              <a:round/>
              <a:headEnd/>
              <a:tailEnd/>
            </a:ln>
          </p:spPr>
          <p:txBody>
            <a:bodyPr anchor="ctr"/>
            <a:lstStyle/>
            <a:p>
              <a:endParaRPr lang="en-US"/>
            </a:p>
          </p:txBody>
        </p:sp>
      </p:grpSp>
      <p:grpSp>
        <p:nvGrpSpPr>
          <p:cNvPr id="5" name="Group 16"/>
          <p:cNvGrpSpPr>
            <a:grpSpLocks/>
          </p:cNvGrpSpPr>
          <p:nvPr/>
        </p:nvGrpSpPr>
        <p:grpSpPr bwMode="auto">
          <a:xfrm rot="1800000">
            <a:off x="612775" y="2485302"/>
            <a:ext cx="4479925" cy="46033"/>
            <a:chOff x="375" y="1566"/>
            <a:chExt cx="2822" cy="29"/>
          </a:xfrm>
        </p:grpSpPr>
        <p:sp>
          <p:nvSpPr>
            <p:cNvPr id="6191" name="Line 17"/>
            <p:cNvSpPr>
              <a:spLocks noChangeShapeType="1"/>
            </p:cNvSpPr>
            <p:nvPr/>
          </p:nvSpPr>
          <p:spPr bwMode="auto">
            <a:xfrm>
              <a:off x="375" y="1584"/>
              <a:ext cx="2822" cy="0"/>
            </a:xfrm>
            <a:prstGeom prst="line">
              <a:avLst/>
            </a:prstGeom>
            <a:noFill/>
            <a:ln w="9525">
              <a:solidFill>
                <a:schemeClr val="bg1"/>
              </a:solidFill>
              <a:prstDash val="dash"/>
              <a:round/>
              <a:headEnd/>
              <a:tailEnd/>
            </a:ln>
          </p:spPr>
          <p:txBody>
            <a:bodyPr anchor="ctr"/>
            <a:lstStyle/>
            <a:p>
              <a:endParaRPr lang="en-US"/>
            </a:p>
          </p:txBody>
        </p:sp>
        <p:sp>
          <p:nvSpPr>
            <p:cNvPr id="6192" name="Oval 19"/>
            <p:cNvSpPr>
              <a:spLocks noChangeAspect="1" noChangeArrowheads="1"/>
            </p:cNvSpPr>
            <p:nvPr/>
          </p:nvSpPr>
          <p:spPr bwMode="auto">
            <a:xfrm>
              <a:off x="3155" y="1566"/>
              <a:ext cx="29" cy="29"/>
            </a:xfrm>
            <a:prstGeom prst="ellipse">
              <a:avLst/>
            </a:prstGeom>
            <a:solidFill>
              <a:schemeClr val="bg1"/>
            </a:solidFill>
            <a:ln w="9525">
              <a:solidFill>
                <a:schemeClr val="bg1"/>
              </a:solidFill>
              <a:prstDash val="dash"/>
              <a:round/>
              <a:headEnd/>
              <a:tailEnd/>
            </a:ln>
          </p:spPr>
          <p:txBody>
            <a:bodyPr wrap="none" anchor="ctr"/>
            <a:lstStyle/>
            <a:p>
              <a:endParaRPr lang="en-US"/>
            </a:p>
          </p:txBody>
        </p:sp>
      </p:grpSp>
      <p:sp>
        <p:nvSpPr>
          <p:cNvPr id="6188" name="Oval 34"/>
          <p:cNvSpPr>
            <a:spLocks noChangeAspect="1"/>
          </p:cNvSpPr>
          <p:nvPr/>
        </p:nvSpPr>
        <p:spPr bwMode="auto">
          <a:xfrm>
            <a:off x="1735106" y="1356693"/>
            <a:ext cx="2301900" cy="2301643"/>
          </a:xfrm>
          <a:prstGeom prst="ellipse">
            <a:avLst/>
          </a:prstGeom>
          <a:noFill/>
          <a:ln w="25400" algn="ctr">
            <a:solidFill>
              <a:schemeClr val="bg1"/>
            </a:solidFill>
            <a:round/>
            <a:headEnd/>
            <a:tailEnd/>
          </a:ln>
        </p:spPr>
        <p:txBody>
          <a:bodyPr anchor="ctr"/>
          <a:lstStyle/>
          <a:p>
            <a:endParaRPr lang="en-US"/>
          </a:p>
        </p:txBody>
      </p:sp>
      <p:sp>
        <p:nvSpPr>
          <p:cNvPr id="57" name="Rectangle 56"/>
          <p:cNvSpPr>
            <a:spLocks noChangeArrowheads="1"/>
          </p:cNvSpPr>
          <p:nvPr/>
        </p:nvSpPr>
        <p:spPr bwMode="auto">
          <a:xfrm>
            <a:off x="2270125" y="2922588"/>
            <a:ext cx="782638" cy="276225"/>
          </a:xfrm>
          <a:prstGeom prst="rect">
            <a:avLst/>
          </a:prstGeom>
          <a:solidFill>
            <a:srgbClr val="0099CC">
              <a:alpha val="49804"/>
            </a:srgbClr>
          </a:solidFill>
          <a:ln w="9525" algn="ctr">
            <a:noFill/>
            <a:round/>
            <a:headEnd/>
            <a:tailEnd/>
          </a:ln>
        </p:spPr>
        <p:txBody>
          <a:bodyPr anchor="ctr"/>
          <a:lstStyle/>
          <a:p>
            <a:endParaRPr lang="en-US"/>
          </a:p>
        </p:txBody>
      </p:sp>
      <p:sp>
        <p:nvSpPr>
          <p:cNvPr id="6151" name="Rectangle 55"/>
          <p:cNvSpPr>
            <a:spLocks noChangeArrowheads="1"/>
          </p:cNvSpPr>
          <p:nvPr/>
        </p:nvSpPr>
        <p:spPr bwMode="auto">
          <a:xfrm>
            <a:off x="0" y="2922588"/>
            <a:ext cx="2270125" cy="276225"/>
          </a:xfrm>
          <a:prstGeom prst="rect">
            <a:avLst/>
          </a:prstGeom>
          <a:solidFill>
            <a:srgbClr val="0099CC">
              <a:alpha val="49804"/>
            </a:srgbClr>
          </a:solidFill>
          <a:ln w="9525" algn="ctr">
            <a:noFill/>
            <a:round/>
            <a:headEnd/>
            <a:tailEnd/>
          </a:ln>
        </p:spPr>
        <p:txBody>
          <a:bodyPr anchor="ctr"/>
          <a:lstStyle/>
          <a:p>
            <a:endParaRPr lang="en-US"/>
          </a:p>
        </p:txBody>
      </p:sp>
      <p:sp>
        <p:nvSpPr>
          <p:cNvPr id="1044491" name="Line 11"/>
          <p:cNvSpPr>
            <a:spLocks noChangeShapeType="1"/>
          </p:cNvSpPr>
          <p:nvPr/>
        </p:nvSpPr>
        <p:spPr bwMode="auto">
          <a:xfrm rot="2700000" flipV="1">
            <a:off x="2270125" y="2924175"/>
            <a:ext cx="0" cy="274638"/>
          </a:xfrm>
          <a:prstGeom prst="line">
            <a:avLst/>
          </a:prstGeom>
          <a:noFill/>
          <a:ln w="28575">
            <a:solidFill>
              <a:srgbClr val="CC9900"/>
            </a:solidFill>
            <a:round/>
            <a:headEnd/>
            <a:tailEnd/>
          </a:ln>
        </p:spPr>
        <p:txBody>
          <a:bodyPr anchor="ctr"/>
          <a:lstStyle/>
          <a:p>
            <a:endParaRPr lang="en-US"/>
          </a:p>
        </p:txBody>
      </p:sp>
      <p:sp>
        <p:nvSpPr>
          <p:cNvPr id="176" name="Rectangle 3"/>
          <p:cNvSpPr>
            <a:spLocks noGrp="1" noChangeArrowheads="1"/>
          </p:cNvSpPr>
          <p:nvPr>
            <p:ph type="title"/>
          </p:nvPr>
        </p:nvSpPr>
        <p:spPr>
          <a:xfrm>
            <a:off x="685800" y="658368"/>
            <a:ext cx="7772400" cy="1408176"/>
          </a:xfrm>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en-US" dirty="0"/>
              <a:t>A Simple Proportional Control System</a:t>
            </a:r>
            <a:br>
              <a:rPr lang="en-US" dirty="0"/>
            </a:br>
            <a:r>
              <a:rPr lang="en-US" dirty="0"/>
              <a:t> </a:t>
            </a:r>
          </a:p>
        </p:txBody>
      </p:sp>
      <p:sp>
        <p:nvSpPr>
          <p:cNvPr id="170" name="Rectangle 44"/>
          <p:cNvSpPr>
            <a:spLocks noChangeArrowheads="1"/>
          </p:cNvSpPr>
          <p:nvPr/>
        </p:nvSpPr>
        <p:spPr bwMode="auto">
          <a:xfrm>
            <a:off x="1819275" y="4067174"/>
            <a:ext cx="4660900" cy="563563"/>
          </a:xfrm>
          <a:prstGeom prst="rect">
            <a:avLst/>
          </a:prstGeom>
          <a:solidFill>
            <a:srgbClr val="0099CC">
              <a:alpha val="49804"/>
            </a:srgbClr>
          </a:solidFill>
          <a:ln w="9525" algn="ctr">
            <a:noFill/>
            <a:round/>
            <a:headEnd/>
            <a:tailEnd/>
          </a:ln>
        </p:spPr>
        <p:txBody>
          <a:bodyPr anchor="ctr"/>
          <a:lstStyle/>
          <a:p>
            <a:endParaRPr lang="en-US"/>
          </a:p>
        </p:txBody>
      </p:sp>
      <p:sp>
        <p:nvSpPr>
          <p:cNvPr id="6157" name="AutoShape 2"/>
          <p:cNvSpPr>
            <a:spLocks noChangeAspect="1" noChangeArrowheads="1"/>
          </p:cNvSpPr>
          <p:nvPr/>
        </p:nvSpPr>
        <p:spPr bwMode="auto">
          <a:xfrm>
            <a:off x="2732088" y="2514600"/>
            <a:ext cx="206375" cy="411163"/>
          </a:xfrm>
          <a:prstGeom prst="triangle">
            <a:avLst>
              <a:gd name="adj" fmla="val 50000"/>
            </a:avLst>
          </a:prstGeom>
          <a:solidFill>
            <a:srgbClr val="CC9900"/>
          </a:solidFill>
          <a:ln w="3175" algn="ctr">
            <a:solidFill>
              <a:srgbClr val="CC9900"/>
            </a:solidFill>
            <a:miter lim="800000"/>
            <a:headEnd/>
            <a:tailEnd/>
          </a:ln>
        </p:spPr>
        <p:txBody>
          <a:bodyPr anchor="ctr"/>
          <a:lstStyle/>
          <a:p>
            <a:endParaRPr lang="en-US"/>
          </a:p>
        </p:txBody>
      </p:sp>
      <p:sp>
        <p:nvSpPr>
          <p:cNvPr id="6158" name="Line 6"/>
          <p:cNvSpPr>
            <a:spLocks noChangeShapeType="1"/>
          </p:cNvSpPr>
          <p:nvPr/>
        </p:nvSpPr>
        <p:spPr bwMode="auto">
          <a:xfrm flipV="1">
            <a:off x="2754313" y="3200400"/>
            <a:ext cx="0" cy="228600"/>
          </a:xfrm>
          <a:prstGeom prst="line">
            <a:avLst/>
          </a:prstGeom>
          <a:noFill/>
          <a:ln w="19050" cap="sq">
            <a:solidFill>
              <a:schemeClr val="tx1"/>
            </a:solidFill>
            <a:miter lim="800000"/>
            <a:headEnd/>
            <a:tailEnd/>
          </a:ln>
        </p:spPr>
        <p:txBody>
          <a:bodyPr anchor="ctr"/>
          <a:lstStyle/>
          <a:p>
            <a:endParaRPr lang="en-US"/>
          </a:p>
        </p:txBody>
      </p:sp>
      <p:sp>
        <p:nvSpPr>
          <p:cNvPr id="6159" name="Line 7"/>
          <p:cNvSpPr>
            <a:spLocks noChangeShapeType="1"/>
          </p:cNvSpPr>
          <p:nvPr/>
        </p:nvSpPr>
        <p:spPr bwMode="auto">
          <a:xfrm flipV="1">
            <a:off x="3036888" y="2925763"/>
            <a:ext cx="0" cy="503237"/>
          </a:xfrm>
          <a:prstGeom prst="line">
            <a:avLst/>
          </a:prstGeom>
          <a:noFill/>
          <a:ln w="19050" cap="sq">
            <a:solidFill>
              <a:schemeClr val="tx1"/>
            </a:solidFill>
            <a:miter lim="800000"/>
            <a:headEnd/>
            <a:tailEnd/>
          </a:ln>
        </p:spPr>
        <p:txBody>
          <a:bodyPr anchor="ctr"/>
          <a:lstStyle/>
          <a:p>
            <a:endParaRPr lang="en-US"/>
          </a:p>
        </p:txBody>
      </p:sp>
      <p:sp>
        <p:nvSpPr>
          <p:cNvPr id="6160" name="Line 8"/>
          <p:cNvSpPr>
            <a:spLocks noChangeShapeType="1"/>
          </p:cNvSpPr>
          <p:nvPr/>
        </p:nvSpPr>
        <p:spPr bwMode="auto">
          <a:xfrm flipH="1">
            <a:off x="0" y="3200400"/>
            <a:ext cx="2752725" cy="0"/>
          </a:xfrm>
          <a:prstGeom prst="line">
            <a:avLst/>
          </a:prstGeom>
          <a:noFill/>
          <a:ln w="19050" cap="sq">
            <a:solidFill>
              <a:schemeClr val="tx1"/>
            </a:solidFill>
            <a:miter lim="800000"/>
            <a:headEnd/>
            <a:tailEnd/>
          </a:ln>
        </p:spPr>
        <p:txBody>
          <a:bodyPr anchor="ctr"/>
          <a:lstStyle/>
          <a:p>
            <a:endParaRPr lang="en-US"/>
          </a:p>
        </p:txBody>
      </p:sp>
      <p:sp>
        <p:nvSpPr>
          <p:cNvPr id="6161" name="Line 9"/>
          <p:cNvSpPr>
            <a:spLocks noChangeShapeType="1"/>
          </p:cNvSpPr>
          <p:nvPr/>
        </p:nvSpPr>
        <p:spPr bwMode="auto">
          <a:xfrm flipH="1">
            <a:off x="0" y="2925763"/>
            <a:ext cx="3033713" cy="0"/>
          </a:xfrm>
          <a:prstGeom prst="line">
            <a:avLst/>
          </a:prstGeom>
          <a:noFill/>
          <a:ln w="19050" cap="sq">
            <a:solidFill>
              <a:schemeClr val="tx1"/>
            </a:solidFill>
            <a:miter lim="800000"/>
            <a:headEnd/>
            <a:tailEnd/>
          </a:ln>
        </p:spPr>
        <p:txBody>
          <a:bodyPr anchor="ctr"/>
          <a:lstStyle/>
          <a:p>
            <a:endParaRPr lang="en-US"/>
          </a:p>
        </p:txBody>
      </p:sp>
      <p:sp>
        <p:nvSpPr>
          <p:cNvPr id="6162" name="Oval 12"/>
          <p:cNvSpPr>
            <a:spLocks noChangeAspect="1" noChangeArrowheads="1"/>
          </p:cNvSpPr>
          <p:nvPr/>
        </p:nvSpPr>
        <p:spPr bwMode="auto">
          <a:xfrm rot="5400000">
            <a:off x="2224088" y="3016250"/>
            <a:ext cx="92075" cy="92075"/>
          </a:xfrm>
          <a:prstGeom prst="ellipse">
            <a:avLst/>
          </a:prstGeom>
          <a:solidFill>
            <a:schemeClr val="tx1"/>
          </a:solidFill>
          <a:ln w="9525">
            <a:solidFill>
              <a:schemeClr val="tx1"/>
            </a:solidFill>
            <a:round/>
            <a:headEnd/>
            <a:tailEnd/>
          </a:ln>
        </p:spPr>
        <p:txBody>
          <a:bodyPr wrap="none" anchor="ctr"/>
          <a:lstStyle/>
          <a:p>
            <a:endParaRPr lang="en-US"/>
          </a:p>
        </p:txBody>
      </p:sp>
      <p:grpSp>
        <p:nvGrpSpPr>
          <p:cNvPr id="6" name="Group 16"/>
          <p:cNvGrpSpPr>
            <a:grpSpLocks/>
          </p:cNvGrpSpPr>
          <p:nvPr/>
        </p:nvGrpSpPr>
        <p:grpSpPr bwMode="auto">
          <a:xfrm rot="900000">
            <a:off x="595313" y="2486025"/>
            <a:ext cx="4479925" cy="46038"/>
            <a:chOff x="375" y="1566"/>
            <a:chExt cx="2822" cy="29"/>
          </a:xfrm>
        </p:grpSpPr>
        <p:sp>
          <p:nvSpPr>
            <p:cNvPr id="6182" name="Line 17"/>
            <p:cNvSpPr>
              <a:spLocks noChangeShapeType="1"/>
            </p:cNvSpPr>
            <p:nvPr/>
          </p:nvSpPr>
          <p:spPr bwMode="auto">
            <a:xfrm>
              <a:off x="375" y="1584"/>
              <a:ext cx="2822" cy="0"/>
            </a:xfrm>
            <a:prstGeom prst="line">
              <a:avLst/>
            </a:prstGeom>
            <a:noFill/>
            <a:ln w="9525">
              <a:solidFill>
                <a:schemeClr val="tx1"/>
              </a:solidFill>
              <a:round/>
              <a:headEnd/>
              <a:tailEnd/>
            </a:ln>
          </p:spPr>
          <p:txBody>
            <a:bodyPr anchor="ctr"/>
            <a:lstStyle/>
            <a:p>
              <a:endParaRPr lang="en-US"/>
            </a:p>
          </p:txBody>
        </p:sp>
        <p:sp>
          <p:nvSpPr>
            <p:cNvPr id="6183" name="Oval 19"/>
            <p:cNvSpPr>
              <a:spLocks noChangeAspect="1" noChangeArrowheads="1"/>
            </p:cNvSpPr>
            <p:nvPr/>
          </p:nvSpPr>
          <p:spPr bwMode="auto">
            <a:xfrm>
              <a:off x="3155" y="1566"/>
              <a:ext cx="29" cy="29"/>
            </a:xfrm>
            <a:prstGeom prst="ellipse">
              <a:avLst/>
            </a:prstGeom>
            <a:solidFill>
              <a:schemeClr val="tx1"/>
            </a:solidFill>
            <a:ln w="9525">
              <a:solidFill>
                <a:schemeClr val="tx1"/>
              </a:solidFill>
              <a:round/>
              <a:headEnd/>
              <a:tailEnd/>
            </a:ln>
          </p:spPr>
          <p:txBody>
            <a:bodyPr anchor="ctr"/>
            <a:lstStyle/>
            <a:p>
              <a:endParaRPr lang="en-US"/>
            </a:p>
          </p:txBody>
        </p:sp>
      </p:grpSp>
      <p:sp>
        <p:nvSpPr>
          <p:cNvPr id="6179" name="Oval 14"/>
          <p:cNvSpPr>
            <a:spLocks noChangeAspect="1" noChangeArrowheads="1"/>
          </p:cNvSpPr>
          <p:nvPr/>
        </p:nvSpPr>
        <p:spPr bwMode="auto">
          <a:xfrm>
            <a:off x="2011363" y="2810087"/>
            <a:ext cx="46724" cy="45974"/>
          </a:xfrm>
          <a:prstGeom prst="ellipse">
            <a:avLst/>
          </a:prstGeom>
          <a:solidFill>
            <a:schemeClr val="tx1"/>
          </a:solidFill>
          <a:ln w="9525">
            <a:solidFill>
              <a:schemeClr val="tx1"/>
            </a:solidFill>
            <a:round/>
            <a:headEnd/>
            <a:tailEnd/>
          </a:ln>
        </p:spPr>
        <p:txBody>
          <a:bodyPr wrap="none" anchor="ctr"/>
          <a:lstStyle/>
          <a:p>
            <a:endParaRPr lang="en-US"/>
          </a:p>
        </p:txBody>
      </p:sp>
      <p:sp>
        <p:nvSpPr>
          <p:cNvPr id="6180" name="Line 15"/>
          <p:cNvSpPr>
            <a:spLocks noChangeShapeType="1"/>
          </p:cNvSpPr>
          <p:nvPr/>
        </p:nvSpPr>
        <p:spPr bwMode="auto">
          <a:xfrm flipV="1">
            <a:off x="2043810" y="2294136"/>
            <a:ext cx="0" cy="548522"/>
          </a:xfrm>
          <a:prstGeom prst="line">
            <a:avLst/>
          </a:prstGeom>
          <a:noFill/>
          <a:ln w="9525">
            <a:solidFill>
              <a:schemeClr val="tx1"/>
            </a:solidFill>
            <a:round/>
            <a:headEnd/>
            <a:tailEnd/>
          </a:ln>
        </p:spPr>
        <p:txBody>
          <a:bodyPr anchor="ctr"/>
          <a:lstStyle/>
          <a:p>
            <a:endParaRPr lang="en-US"/>
          </a:p>
        </p:txBody>
      </p:sp>
      <p:sp>
        <p:nvSpPr>
          <p:cNvPr id="6181" name="Oval 14"/>
          <p:cNvSpPr>
            <a:spLocks noChangeAspect="1" noChangeArrowheads="1"/>
          </p:cNvSpPr>
          <p:nvPr/>
        </p:nvSpPr>
        <p:spPr bwMode="auto">
          <a:xfrm>
            <a:off x="2026869" y="2278619"/>
            <a:ext cx="46724" cy="45974"/>
          </a:xfrm>
          <a:prstGeom prst="ellipse">
            <a:avLst/>
          </a:prstGeom>
          <a:solidFill>
            <a:schemeClr val="tx1"/>
          </a:solidFill>
          <a:ln w="9525">
            <a:solidFill>
              <a:schemeClr val="tx1"/>
            </a:solidFill>
            <a:round/>
            <a:headEnd/>
            <a:tailEnd/>
          </a:ln>
        </p:spPr>
        <p:txBody>
          <a:bodyPr wrap="none" anchor="ctr"/>
          <a:lstStyle/>
          <a:p>
            <a:endParaRPr lang="en-US"/>
          </a:p>
        </p:txBody>
      </p:sp>
      <p:sp>
        <p:nvSpPr>
          <p:cNvPr id="6165" name="Oval 14"/>
          <p:cNvSpPr>
            <a:spLocks noChangeAspect="1" noChangeArrowheads="1"/>
          </p:cNvSpPr>
          <p:nvPr/>
        </p:nvSpPr>
        <p:spPr bwMode="auto">
          <a:xfrm>
            <a:off x="2789238" y="2462213"/>
            <a:ext cx="92075" cy="92075"/>
          </a:xfrm>
          <a:prstGeom prst="ellipse">
            <a:avLst/>
          </a:prstGeom>
          <a:solidFill>
            <a:schemeClr val="tx1"/>
          </a:solidFill>
          <a:ln w="9525">
            <a:solidFill>
              <a:schemeClr val="tx1"/>
            </a:solidFill>
            <a:round/>
            <a:headEnd/>
            <a:tailEnd/>
          </a:ln>
        </p:spPr>
        <p:txBody>
          <a:bodyPr wrap="none" anchor="ctr"/>
          <a:lstStyle/>
          <a:p>
            <a:endParaRPr lang="en-US"/>
          </a:p>
        </p:txBody>
      </p:sp>
      <p:grpSp>
        <p:nvGrpSpPr>
          <p:cNvPr id="7" name="Group 43"/>
          <p:cNvGrpSpPr>
            <a:grpSpLocks/>
          </p:cNvGrpSpPr>
          <p:nvPr/>
        </p:nvGrpSpPr>
        <p:grpSpPr bwMode="auto">
          <a:xfrm>
            <a:off x="1828800" y="3422650"/>
            <a:ext cx="4654550" cy="2749550"/>
            <a:chOff x="1828799" y="3423138"/>
            <a:chExt cx="4654062" cy="2749062"/>
          </a:xfrm>
        </p:grpSpPr>
        <p:sp>
          <p:nvSpPr>
            <p:cNvPr id="6174" name="Line 4"/>
            <p:cNvSpPr>
              <a:spLocks noChangeShapeType="1"/>
            </p:cNvSpPr>
            <p:nvPr/>
          </p:nvSpPr>
          <p:spPr bwMode="auto">
            <a:xfrm>
              <a:off x="1828800" y="3429000"/>
              <a:ext cx="0" cy="2743200"/>
            </a:xfrm>
            <a:prstGeom prst="line">
              <a:avLst/>
            </a:prstGeom>
            <a:noFill/>
            <a:ln w="76200" cap="sq">
              <a:solidFill>
                <a:schemeClr val="tx1"/>
              </a:solidFill>
              <a:miter lim="800000"/>
              <a:headEnd/>
              <a:tailEnd/>
            </a:ln>
          </p:spPr>
          <p:txBody>
            <a:bodyPr anchor="ctr"/>
            <a:lstStyle/>
            <a:p>
              <a:endParaRPr lang="en-US"/>
            </a:p>
          </p:txBody>
        </p:sp>
        <p:sp>
          <p:nvSpPr>
            <p:cNvPr id="6175" name="Line 5"/>
            <p:cNvSpPr>
              <a:spLocks noChangeShapeType="1"/>
            </p:cNvSpPr>
            <p:nvPr/>
          </p:nvSpPr>
          <p:spPr bwMode="auto">
            <a:xfrm>
              <a:off x="1828799" y="6172200"/>
              <a:ext cx="4651131" cy="0"/>
            </a:xfrm>
            <a:prstGeom prst="line">
              <a:avLst/>
            </a:prstGeom>
            <a:noFill/>
            <a:ln w="76200" cap="sq">
              <a:solidFill>
                <a:schemeClr val="tx1"/>
              </a:solidFill>
              <a:miter lim="800000"/>
              <a:headEnd/>
              <a:tailEnd/>
            </a:ln>
          </p:spPr>
          <p:txBody>
            <a:bodyPr anchor="ctr"/>
            <a:lstStyle/>
            <a:p>
              <a:endParaRPr lang="en-US"/>
            </a:p>
          </p:txBody>
        </p:sp>
        <p:sp>
          <p:nvSpPr>
            <p:cNvPr id="6176" name="Line 4"/>
            <p:cNvSpPr>
              <a:spLocks noChangeShapeType="1"/>
            </p:cNvSpPr>
            <p:nvPr/>
          </p:nvSpPr>
          <p:spPr bwMode="auto">
            <a:xfrm>
              <a:off x="6482861" y="3423138"/>
              <a:ext cx="0" cy="2743200"/>
            </a:xfrm>
            <a:prstGeom prst="line">
              <a:avLst/>
            </a:prstGeom>
            <a:noFill/>
            <a:ln w="76200" cap="sq">
              <a:solidFill>
                <a:schemeClr val="tx1"/>
              </a:solidFill>
              <a:miter lim="800000"/>
              <a:headEnd/>
              <a:tailEnd/>
            </a:ln>
          </p:spPr>
          <p:txBody>
            <a:bodyPr anchor="ctr"/>
            <a:lstStyle/>
            <a:p>
              <a:endParaRPr lang="en-US"/>
            </a:p>
          </p:txBody>
        </p:sp>
      </p:grpSp>
      <p:sp>
        <p:nvSpPr>
          <p:cNvPr id="58" name="Rectangle 57"/>
          <p:cNvSpPr>
            <a:spLocks noChangeArrowheads="1"/>
          </p:cNvSpPr>
          <p:nvPr/>
        </p:nvSpPr>
        <p:spPr bwMode="auto">
          <a:xfrm>
            <a:off x="2757488" y="3198814"/>
            <a:ext cx="276225" cy="887412"/>
          </a:xfrm>
          <a:prstGeom prst="rect">
            <a:avLst/>
          </a:prstGeom>
          <a:solidFill>
            <a:srgbClr val="0099CC">
              <a:alpha val="49804"/>
            </a:srgbClr>
          </a:solidFill>
          <a:ln w="9525" algn="ctr">
            <a:noFill/>
            <a:round/>
            <a:headEnd/>
            <a:tailEnd/>
          </a:ln>
        </p:spPr>
        <p:txBody>
          <a:bodyPr anchor="ctr"/>
          <a:lstStyle/>
          <a:p>
            <a:endParaRPr lang="en-US"/>
          </a:p>
        </p:txBody>
      </p:sp>
      <p:sp>
        <p:nvSpPr>
          <p:cNvPr id="6170" name="Line 9"/>
          <p:cNvSpPr>
            <a:spLocks noChangeShapeType="1"/>
          </p:cNvSpPr>
          <p:nvPr/>
        </p:nvSpPr>
        <p:spPr bwMode="auto">
          <a:xfrm flipH="1" flipV="1">
            <a:off x="6459538" y="5915025"/>
            <a:ext cx="2684462" cy="0"/>
          </a:xfrm>
          <a:prstGeom prst="line">
            <a:avLst/>
          </a:prstGeom>
          <a:noFill/>
          <a:ln w="19050" cap="sq">
            <a:solidFill>
              <a:schemeClr val="tx1"/>
            </a:solidFill>
            <a:miter lim="800000"/>
            <a:headEnd/>
            <a:tailEnd/>
          </a:ln>
        </p:spPr>
        <p:txBody>
          <a:bodyPr anchor="ctr"/>
          <a:lstStyle/>
          <a:p>
            <a:endParaRPr lang="en-US"/>
          </a:p>
        </p:txBody>
      </p:sp>
      <p:sp>
        <p:nvSpPr>
          <p:cNvPr id="6169" name="Line 8"/>
          <p:cNvSpPr>
            <a:spLocks noChangeShapeType="1"/>
          </p:cNvSpPr>
          <p:nvPr/>
        </p:nvSpPr>
        <p:spPr bwMode="auto">
          <a:xfrm flipH="1">
            <a:off x="6459538" y="6191250"/>
            <a:ext cx="2684462" cy="0"/>
          </a:xfrm>
          <a:prstGeom prst="line">
            <a:avLst/>
          </a:prstGeom>
          <a:noFill/>
          <a:ln w="19050" cap="sq">
            <a:solidFill>
              <a:schemeClr val="tx1"/>
            </a:solidFill>
            <a:miter lim="800000"/>
            <a:headEnd/>
            <a:tailEnd/>
          </a:ln>
        </p:spPr>
        <p:txBody>
          <a:bodyPr anchor="ctr"/>
          <a:lstStyle/>
          <a:p>
            <a:endParaRPr lang="en-US"/>
          </a:p>
        </p:txBody>
      </p:sp>
      <p:sp>
        <p:nvSpPr>
          <p:cNvPr id="73" name="Freeform 72"/>
          <p:cNvSpPr/>
          <p:nvPr/>
        </p:nvSpPr>
        <p:spPr bwMode="auto">
          <a:xfrm>
            <a:off x="1863725" y="3881435"/>
            <a:ext cx="898128" cy="187325"/>
          </a:xfrm>
          <a:custGeom>
            <a:avLst/>
            <a:gdLst>
              <a:gd name="connsiteX0" fmla="*/ 0 w 724298"/>
              <a:gd name="connsiteY0" fmla="*/ 85725 h 98822"/>
              <a:gd name="connsiteX1" fmla="*/ 621507 w 724298"/>
              <a:gd name="connsiteY1" fmla="*/ 85725 h 98822"/>
              <a:gd name="connsiteX2" fmla="*/ 616744 w 724298"/>
              <a:gd name="connsiteY2" fmla="*/ 7144 h 98822"/>
              <a:gd name="connsiteX3" fmla="*/ 566738 w 724298"/>
              <a:gd name="connsiteY3" fmla="*/ 42862 h 98822"/>
              <a:gd name="connsiteX4" fmla="*/ 483394 w 724298"/>
              <a:gd name="connsiteY4" fmla="*/ 40481 h 98822"/>
              <a:gd name="connsiteX5" fmla="*/ 426244 w 724298"/>
              <a:gd name="connsiteY5" fmla="*/ 61912 h 98822"/>
              <a:gd name="connsiteX6" fmla="*/ 347663 w 724298"/>
              <a:gd name="connsiteY6" fmla="*/ 59531 h 98822"/>
              <a:gd name="connsiteX7" fmla="*/ 302419 w 724298"/>
              <a:gd name="connsiteY7" fmla="*/ 76200 h 98822"/>
              <a:gd name="connsiteX8" fmla="*/ 200025 w 724298"/>
              <a:gd name="connsiteY8" fmla="*/ 66675 h 98822"/>
              <a:gd name="connsiteX9" fmla="*/ 147638 w 724298"/>
              <a:gd name="connsiteY9" fmla="*/ 73819 h 98822"/>
              <a:gd name="connsiteX0" fmla="*/ 0 w 625872"/>
              <a:gd name="connsiteY0" fmla="*/ 85725 h 98822"/>
              <a:gd name="connsiteX1" fmla="*/ 621507 w 625872"/>
              <a:gd name="connsiteY1" fmla="*/ 85725 h 98822"/>
              <a:gd name="connsiteX2" fmla="*/ 616744 w 625872"/>
              <a:gd name="connsiteY2" fmla="*/ 7144 h 98822"/>
              <a:gd name="connsiteX3" fmla="*/ 566738 w 625872"/>
              <a:gd name="connsiteY3" fmla="*/ 42862 h 98822"/>
              <a:gd name="connsiteX4" fmla="*/ 483394 w 625872"/>
              <a:gd name="connsiteY4" fmla="*/ 40481 h 98822"/>
              <a:gd name="connsiteX5" fmla="*/ 426244 w 625872"/>
              <a:gd name="connsiteY5" fmla="*/ 61912 h 98822"/>
              <a:gd name="connsiteX6" fmla="*/ 347663 w 625872"/>
              <a:gd name="connsiteY6" fmla="*/ 59531 h 98822"/>
              <a:gd name="connsiteX7" fmla="*/ 302419 w 625872"/>
              <a:gd name="connsiteY7" fmla="*/ 76200 h 98822"/>
              <a:gd name="connsiteX8" fmla="*/ 200025 w 625872"/>
              <a:gd name="connsiteY8" fmla="*/ 66675 h 98822"/>
              <a:gd name="connsiteX9" fmla="*/ 147638 w 625872"/>
              <a:gd name="connsiteY9" fmla="*/ 73819 h 98822"/>
              <a:gd name="connsiteX0" fmla="*/ 0 w 625872"/>
              <a:gd name="connsiteY0" fmla="*/ 85725 h 98822"/>
              <a:gd name="connsiteX1" fmla="*/ 621507 w 625872"/>
              <a:gd name="connsiteY1" fmla="*/ 85725 h 98822"/>
              <a:gd name="connsiteX2" fmla="*/ 616744 w 625872"/>
              <a:gd name="connsiteY2" fmla="*/ 7144 h 98822"/>
              <a:gd name="connsiteX3" fmla="*/ 566738 w 625872"/>
              <a:gd name="connsiteY3" fmla="*/ 42862 h 98822"/>
              <a:gd name="connsiteX4" fmla="*/ 483394 w 625872"/>
              <a:gd name="connsiteY4" fmla="*/ 40481 h 98822"/>
              <a:gd name="connsiteX5" fmla="*/ 426244 w 625872"/>
              <a:gd name="connsiteY5" fmla="*/ 61912 h 98822"/>
              <a:gd name="connsiteX6" fmla="*/ 347663 w 625872"/>
              <a:gd name="connsiteY6" fmla="*/ 59531 h 98822"/>
              <a:gd name="connsiteX7" fmla="*/ 302419 w 625872"/>
              <a:gd name="connsiteY7" fmla="*/ 76200 h 98822"/>
              <a:gd name="connsiteX8" fmla="*/ 200025 w 625872"/>
              <a:gd name="connsiteY8" fmla="*/ 66675 h 98822"/>
              <a:gd name="connsiteX9" fmla="*/ 147638 w 625872"/>
              <a:gd name="connsiteY9" fmla="*/ 73819 h 98822"/>
              <a:gd name="connsiteX0" fmla="*/ 0 w 625872"/>
              <a:gd name="connsiteY0" fmla="*/ 85725 h 98822"/>
              <a:gd name="connsiteX1" fmla="*/ 621507 w 625872"/>
              <a:gd name="connsiteY1" fmla="*/ 85725 h 98822"/>
              <a:gd name="connsiteX2" fmla="*/ 616744 w 625872"/>
              <a:gd name="connsiteY2" fmla="*/ 7144 h 98822"/>
              <a:gd name="connsiteX3" fmla="*/ 566738 w 625872"/>
              <a:gd name="connsiteY3" fmla="*/ 42862 h 98822"/>
              <a:gd name="connsiteX4" fmla="*/ 483394 w 625872"/>
              <a:gd name="connsiteY4" fmla="*/ 40481 h 98822"/>
              <a:gd name="connsiteX5" fmla="*/ 426244 w 625872"/>
              <a:gd name="connsiteY5" fmla="*/ 61912 h 98822"/>
              <a:gd name="connsiteX6" fmla="*/ 347663 w 625872"/>
              <a:gd name="connsiteY6" fmla="*/ 59531 h 98822"/>
              <a:gd name="connsiteX7" fmla="*/ 302419 w 625872"/>
              <a:gd name="connsiteY7" fmla="*/ 76200 h 98822"/>
              <a:gd name="connsiteX8" fmla="*/ 200025 w 625872"/>
              <a:gd name="connsiteY8" fmla="*/ 66675 h 98822"/>
              <a:gd name="connsiteX9" fmla="*/ 147638 w 625872"/>
              <a:gd name="connsiteY9" fmla="*/ 73819 h 98822"/>
              <a:gd name="connsiteX0" fmla="*/ 0 w 625872"/>
              <a:gd name="connsiteY0" fmla="*/ 85725 h 85725"/>
              <a:gd name="connsiteX1" fmla="*/ 621507 w 625872"/>
              <a:gd name="connsiteY1" fmla="*/ 85725 h 85725"/>
              <a:gd name="connsiteX2" fmla="*/ 616744 w 625872"/>
              <a:gd name="connsiteY2" fmla="*/ 7144 h 85725"/>
              <a:gd name="connsiteX3" fmla="*/ 566738 w 625872"/>
              <a:gd name="connsiteY3" fmla="*/ 42862 h 85725"/>
              <a:gd name="connsiteX4" fmla="*/ 483394 w 625872"/>
              <a:gd name="connsiteY4" fmla="*/ 40481 h 85725"/>
              <a:gd name="connsiteX5" fmla="*/ 426244 w 625872"/>
              <a:gd name="connsiteY5" fmla="*/ 61912 h 85725"/>
              <a:gd name="connsiteX6" fmla="*/ 347663 w 625872"/>
              <a:gd name="connsiteY6" fmla="*/ 59531 h 85725"/>
              <a:gd name="connsiteX7" fmla="*/ 302419 w 625872"/>
              <a:gd name="connsiteY7" fmla="*/ 76200 h 85725"/>
              <a:gd name="connsiteX8" fmla="*/ 200025 w 625872"/>
              <a:gd name="connsiteY8" fmla="*/ 66675 h 85725"/>
              <a:gd name="connsiteX9" fmla="*/ 147638 w 625872"/>
              <a:gd name="connsiteY9" fmla="*/ 73819 h 85725"/>
              <a:gd name="connsiteX0" fmla="*/ 0 w 633811"/>
              <a:gd name="connsiteY0" fmla="*/ 85725 h 85725"/>
              <a:gd name="connsiteX1" fmla="*/ 621507 w 633811"/>
              <a:gd name="connsiteY1" fmla="*/ 85725 h 85725"/>
              <a:gd name="connsiteX2" fmla="*/ 616744 w 633811"/>
              <a:gd name="connsiteY2" fmla="*/ 7144 h 85725"/>
              <a:gd name="connsiteX3" fmla="*/ 566738 w 633811"/>
              <a:gd name="connsiteY3" fmla="*/ 42862 h 85725"/>
              <a:gd name="connsiteX4" fmla="*/ 483394 w 633811"/>
              <a:gd name="connsiteY4" fmla="*/ 40481 h 85725"/>
              <a:gd name="connsiteX5" fmla="*/ 426244 w 633811"/>
              <a:gd name="connsiteY5" fmla="*/ 61912 h 85725"/>
              <a:gd name="connsiteX6" fmla="*/ 347663 w 633811"/>
              <a:gd name="connsiteY6" fmla="*/ 59531 h 85725"/>
              <a:gd name="connsiteX7" fmla="*/ 302419 w 633811"/>
              <a:gd name="connsiteY7" fmla="*/ 76200 h 85725"/>
              <a:gd name="connsiteX8" fmla="*/ 200025 w 633811"/>
              <a:gd name="connsiteY8" fmla="*/ 66675 h 85725"/>
              <a:gd name="connsiteX9" fmla="*/ 147638 w 633811"/>
              <a:gd name="connsiteY9" fmla="*/ 73819 h 85725"/>
              <a:gd name="connsiteX0" fmla="*/ 0 w 625872"/>
              <a:gd name="connsiteY0" fmla="*/ 85725 h 85725"/>
              <a:gd name="connsiteX1" fmla="*/ 621507 w 625872"/>
              <a:gd name="connsiteY1" fmla="*/ 85725 h 85725"/>
              <a:gd name="connsiteX2" fmla="*/ 616744 w 625872"/>
              <a:gd name="connsiteY2" fmla="*/ 7144 h 85725"/>
              <a:gd name="connsiteX3" fmla="*/ 566738 w 625872"/>
              <a:gd name="connsiteY3" fmla="*/ 42862 h 85725"/>
              <a:gd name="connsiteX4" fmla="*/ 483394 w 625872"/>
              <a:gd name="connsiteY4" fmla="*/ 40481 h 85725"/>
              <a:gd name="connsiteX5" fmla="*/ 426244 w 625872"/>
              <a:gd name="connsiteY5" fmla="*/ 61912 h 85725"/>
              <a:gd name="connsiteX6" fmla="*/ 347663 w 625872"/>
              <a:gd name="connsiteY6" fmla="*/ 59531 h 85725"/>
              <a:gd name="connsiteX7" fmla="*/ 302419 w 625872"/>
              <a:gd name="connsiteY7" fmla="*/ 76200 h 85725"/>
              <a:gd name="connsiteX8" fmla="*/ 200025 w 625872"/>
              <a:gd name="connsiteY8" fmla="*/ 66675 h 85725"/>
              <a:gd name="connsiteX9" fmla="*/ 147638 w 625872"/>
              <a:gd name="connsiteY9" fmla="*/ 73819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5872" h="85725">
                <a:moveTo>
                  <a:pt x="0" y="85725"/>
                </a:moveTo>
                <a:lnTo>
                  <a:pt x="621507" y="85725"/>
                </a:lnTo>
                <a:cubicBezTo>
                  <a:pt x="624286" y="58341"/>
                  <a:pt x="625872" y="14288"/>
                  <a:pt x="616744" y="7144"/>
                </a:cubicBezTo>
                <a:cubicBezTo>
                  <a:pt x="607616" y="0"/>
                  <a:pt x="588963" y="37306"/>
                  <a:pt x="566738" y="42862"/>
                </a:cubicBezTo>
                <a:cubicBezTo>
                  <a:pt x="544513" y="48418"/>
                  <a:pt x="506810" y="37306"/>
                  <a:pt x="483394" y="40481"/>
                </a:cubicBezTo>
                <a:cubicBezTo>
                  <a:pt x="459978" y="43656"/>
                  <a:pt x="448866" y="58737"/>
                  <a:pt x="426244" y="61912"/>
                </a:cubicBezTo>
                <a:cubicBezTo>
                  <a:pt x="403622" y="65087"/>
                  <a:pt x="368300" y="57150"/>
                  <a:pt x="347663" y="59531"/>
                </a:cubicBezTo>
                <a:cubicBezTo>
                  <a:pt x="327026" y="61912"/>
                  <a:pt x="327025" y="75009"/>
                  <a:pt x="302419" y="76200"/>
                </a:cubicBezTo>
                <a:cubicBezTo>
                  <a:pt x="277813" y="77391"/>
                  <a:pt x="225822" y="67072"/>
                  <a:pt x="200025" y="66675"/>
                </a:cubicBezTo>
                <a:cubicBezTo>
                  <a:pt x="174228" y="66278"/>
                  <a:pt x="180578" y="71438"/>
                  <a:pt x="147638" y="73819"/>
                </a:cubicBezTo>
              </a:path>
            </a:pathLst>
          </a:custGeom>
          <a:solidFill>
            <a:srgbClr val="0099CC">
              <a:alpha val="49804"/>
            </a:srgbClr>
          </a:solidFill>
          <a:ln w="9525" algn="ctr">
            <a:noFill/>
            <a:round/>
            <a:headEnd/>
            <a:tailEnd/>
          </a:ln>
        </p:spPr>
        <p:txBody>
          <a:bodyPr anchor="ctr"/>
          <a:lstStyle/>
          <a:p>
            <a:pPr marR="0" indent="0" fontAlgn="base">
              <a:lnSpc>
                <a:spcPct val="100000"/>
              </a:lnSpc>
              <a:spcBef>
                <a:spcPct val="0"/>
              </a:spcBef>
              <a:spcAft>
                <a:spcPct val="0"/>
              </a:spcAft>
              <a:buClrTx/>
              <a:buSzTx/>
              <a:buFontTx/>
              <a:buNone/>
              <a:tabLst/>
            </a:pPr>
            <a:endParaRPr lang="en-US"/>
          </a:p>
        </p:txBody>
      </p:sp>
      <p:sp>
        <p:nvSpPr>
          <p:cNvPr id="78" name="Freeform 77"/>
          <p:cNvSpPr/>
          <p:nvPr/>
        </p:nvSpPr>
        <p:spPr bwMode="auto">
          <a:xfrm flipH="1">
            <a:off x="3028154" y="3881435"/>
            <a:ext cx="880269" cy="187325"/>
          </a:xfrm>
          <a:custGeom>
            <a:avLst/>
            <a:gdLst>
              <a:gd name="connsiteX0" fmla="*/ 0 w 724298"/>
              <a:gd name="connsiteY0" fmla="*/ 85725 h 98822"/>
              <a:gd name="connsiteX1" fmla="*/ 621507 w 724298"/>
              <a:gd name="connsiteY1" fmla="*/ 85725 h 98822"/>
              <a:gd name="connsiteX2" fmla="*/ 616744 w 724298"/>
              <a:gd name="connsiteY2" fmla="*/ 7144 h 98822"/>
              <a:gd name="connsiteX3" fmla="*/ 566738 w 724298"/>
              <a:gd name="connsiteY3" fmla="*/ 42862 h 98822"/>
              <a:gd name="connsiteX4" fmla="*/ 483394 w 724298"/>
              <a:gd name="connsiteY4" fmla="*/ 40481 h 98822"/>
              <a:gd name="connsiteX5" fmla="*/ 426244 w 724298"/>
              <a:gd name="connsiteY5" fmla="*/ 61912 h 98822"/>
              <a:gd name="connsiteX6" fmla="*/ 347663 w 724298"/>
              <a:gd name="connsiteY6" fmla="*/ 59531 h 98822"/>
              <a:gd name="connsiteX7" fmla="*/ 302419 w 724298"/>
              <a:gd name="connsiteY7" fmla="*/ 76200 h 98822"/>
              <a:gd name="connsiteX8" fmla="*/ 200025 w 724298"/>
              <a:gd name="connsiteY8" fmla="*/ 66675 h 98822"/>
              <a:gd name="connsiteX9" fmla="*/ 147638 w 724298"/>
              <a:gd name="connsiteY9" fmla="*/ 73819 h 98822"/>
              <a:gd name="connsiteX0" fmla="*/ 0 w 625872"/>
              <a:gd name="connsiteY0" fmla="*/ 85725 h 98822"/>
              <a:gd name="connsiteX1" fmla="*/ 621507 w 625872"/>
              <a:gd name="connsiteY1" fmla="*/ 85725 h 98822"/>
              <a:gd name="connsiteX2" fmla="*/ 616744 w 625872"/>
              <a:gd name="connsiteY2" fmla="*/ 7144 h 98822"/>
              <a:gd name="connsiteX3" fmla="*/ 566738 w 625872"/>
              <a:gd name="connsiteY3" fmla="*/ 42862 h 98822"/>
              <a:gd name="connsiteX4" fmla="*/ 483394 w 625872"/>
              <a:gd name="connsiteY4" fmla="*/ 40481 h 98822"/>
              <a:gd name="connsiteX5" fmla="*/ 426244 w 625872"/>
              <a:gd name="connsiteY5" fmla="*/ 61912 h 98822"/>
              <a:gd name="connsiteX6" fmla="*/ 347663 w 625872"/>
              <a:gd name="connsiteY6" fmla="*/ 59531 h 98822"/>
              <a:gd name="connsiteX7" fmla="*/ 302419 w 625872"/>
              <a:gd name="connsiteY7" fmla="*/ 76200 h 98822"/>
              <a:gd name="connsiteX8" fmla="*/ 200025 w 625872"/>
              <a:gd name="connsiteY8" fmla="*/ 66675 h 98822"/>
              <a:gd name="connsiteX9" fmla="*/ 147638 w 625872"/>
              <a:gd name="connsiteY9" fmla="*/ 73819 h 98822"/>
              <a:gd name="connsiteX0" fmla="*/ 0 w 625872"/>
              <a:gd name="connsiteY0" fmla="*/ 85725 h 98822"/>
              <a:gd name="connsiteX1" fmla="*/ 621507 w 625872"/>
              <a:gd name="connsiteY1" fmla="*/ 85725 h 98822"/>
              <a:gd name="connsiteX2" fmla="*/ 616744 w 625872"/>
              <a:gd name="connsiteY2" fmla="*/ 7144 h 98822"/>
              <a:gd name="connsiteX3" fmla="*/ 566738 w 625872"/>
              <a:gd name="connsiteY3" fmla="*/ 42862 h 98822"/>
              <a:gd name="connsiteX4" fmla="*/ 483394 w 625872"/>
              <a:gd name="connsiteY4" fmla="*/ 40481 h 98822"/>
              <a:gd name="connsiteX5" fmla="*/ 426244 w 625872"/>
              <a:gd name="connsiteY5" fmla="*/ 61912 h 98822"/>
              <a:gd name="connsiteX6" fmla="*/ 347663 w 625872"/>
              <a:gd name="connsiteY6" fmla="*/ 59531 h 98822"/>
              <a:gd name="connsiteX7" fmla="*/ 302419 w 625872"/>
              <a:gd name="connsiteY7" fmla="*/ 76200 h 98822"/>
              <a:gd name="connsiteX8" fmla="*/ 200025 w 625872"/>
              <a:gd name="connsiteY8" fmla="*/ 66675 h 98822"/>
              <a:gd name="connsiteX9" fmla="*/ 147638 w 625872"/>
              <a:gd name="connsiteY9" fmla="*/ 73819 h 98822"/>
              <a:gd name="connsiteX0" fmla="*/ 0 w 625872"/>
              <a:gd name="connsiteY0" fmla="*/ 85725 h 98822"/>
              <a:gd name="connsiteX1" fmla="*/ 621507 w 625872"/>
              <a:gd name="connsiteY1" fmla="*/ 85725 h 98822"/>
              <a:gd name="connsiteX2" fmla="*/ 616744 w 625872"/>
              <a:gd name="connsiteY2" fmla="*/ 7144 h 98822"/>
              <a:gd name="connsiteX3" fmla="*/ 566738 w 625872"/>
              <a:gd name="connsiteY3" fmla="*/ 42862 h 98822"/>
              <a:gd name="connsiteX4" fmla="*/ 483394 w 625872"/>
              <a:gd name="connsiteY4" fmla="*/ 40481 h 98822"/>
              <a:gd name="connsiteX5" fmla="*/ 426244 w 625872"/>
              <a:gd name="connsiteY5" fmla="*/ 61912 h 98822"/>
              <a:gd name="connsiteX6" fmla="*/ 347663 w 625872"/>
              <a:gd name="connsiteY6" fmla="*/ 59531 h 98822"/>
              <a:gd name="connsiteX7" fmla="*/ 302419 w 625872"/>
              <a:gd name="connsiteY7" fmla="*/ 76200 h 98822"/>
              <a:gd name="connsiteX8" fmla="*/ 200025 w 625872"/>
              <a:gd name="connsiteY8" fmla="*/ 66675 h 98822"/>
              <a:gd name="connsiteX9" fmla="*/ 147638 w 625872"/>
              <a:gd name="connsiteY9" fmla="*/ 73819 h 98822"/>
              <a:gd name="connsiteX0" fmla="*/ 0 w 625872"/>
              <a:gd name="connsiteY0" fmla="*/ 85725 h 85725"/>
              <a:gd name="connsiteX1" fmla="*/ 621507 w 625872"/>
              <a:gd name="connsiteY1" fmla="*/ 85725 h 85725"/>
              <a:gd name="connsiteX2" fmla="*/ 616744 w 625872"/>
              <a:gd name="connsiteY2" fmla="*/ 7144 h 85725"/>
              <a:gd name="connsiteX3" fmla="*/ 566738 w 625872"/>
              <a:gd name="connsiteY3" fmla="*/ 42862 h 85725"/>
              <a:gd name="connsiteX4" fmla="*/ 483394 w 625872"/>
              <a:gd name="connsiteY4" fmla="*/ 40481 h 85725"/>
              <a:gd name="connsiteX5" fmla="*/ 426244 w 625872"/>
              <a:gd name="connsiteY5" fmla="*/ 61912 h 85725"/>
              <a:gd name="connsiteX6" fmla="*/ 347663 w 625872"/>
              <a:gd name="connsiteY6" fmla="*/ 59531 h 85725"/>
              <a:gd name="connsiteX7" fmla="*/ 302419 w 625872"/>
              <a:gd name="connsiteY7" fmla="*/ 76200 h 85725"/>
              <a:gd name="connsiteX8" fmla="*/ 200025 w 625872"/>
              <a:gd name="connsiteY8" fmla="*/ 66675 h 85725"/>
              <a:gd name="connsiteX9" fmla="*/ 147638 w 625872"/>
              <a:gd name="connsiteY9" fmla="*/ 73819 h 85725"/>
              <a:gd name="connsiteX0" fmla="*/ 0 w 633811"/>
              <a:gd name="connsiteY0" fmla="*/ 85725 h 85725"/>
              <a:gd name="connsiteX1" fmla="*/ 621507 w 633811"/>
              <a:gd name="connsiteY1" fmla="*/ 85725 h 85725"/>
              <a:gd name="connsiteX2" fmla="*/ 616744 w 633811"/>
              <a:gd name="connsiteY2" fmla="*/ 7144 h 85725"/>
              <a:gd name="connsiteX3" fmla="*/ 566738 w 633811"/>
              <a:gd name="connsiteY3" fmla="*/ 42862 h 85725"/>
              <a:gd name="connsiteX4" fmla="*/ 483394 w 633811"/>
              <a:gd name="connsiteY4" fmla="*/ 40481 h 85725"/>
              <a:gd name="connsiteX5" fmla="*/ 426244 w 633811"/>
              <a:gd name="connsiteY5" fmla="*/ 61912 h 85725"/>
              <a:gd name="connsiteX6" fmla="*/ 347663 w 633811"/>
              <a:gd name="connsiteY6" fmla="*/ 59531 h 85725"/>
              <a:gd name="connsiteX7" fmla="*/ 302419 w 633811"/>
              <a:gd name="connsiteY7" fmla="*/ 76200 h 85725"/>
              <a:gd name="connsiteX8" fmla="*/ 200025 w 633811"/>
              <a:gd name="connsiteY8" fmla="*/ 66675 h 85725"/>
              <a:gd name="connsiteX9" fmla="*/ 147638 w 633811"/>
              <a:gd name="connsiteY9" fmla="*/ 73819 h 85725"/>
              <a:gd name="connsiteX0" fmla="*/ 0 w 625872"/>
              <a:gd name="connsiteY0" fmla="*/ 85725 h 85725"/>
              <a:gd name="connsiteX1" fmla="*/ 621507 w 625872"/>
              <a:gd name="connsiteY1" fmla="*/ 85725 h 85725"/>
              <a:gd name="connsiteX2" fmla="*/ 616744 w 625872"/>
              <a:gd name="connsiteY2" fmla="*/ 7144 h 85725"/>
              <a:gd name="connsiteX3" fmla="*/ 566738 w 625872"/>
              <a:gd name="connsiteY3" fmla="*/ 42862 h 85725"/>
              <a:gd name="connsiteX4" fmla="*/ 483394 w 625872"/>
              <a:gd name="connsiteY4" fmla="*/ 40481 h 85725"/>
              <a:gd name="connsiteX5" fmla="*/ 426244 w 625872"/>
              <a:gd name="connsiteY5" fmla="*/ 61912 h 85725"/>
              <a:gd name="connsiteX6" fmla="*/ 347663 w 625872"/>
              <a:gd name="connsiteY6" fmla="*/ 59531 h 85725"/>
              <a:gd name="connsiteX7" fmla="*/ 302419 w 625872"/>
              <a:gd name="connsiteY7" fmla="*/ 76200 h 85725"/>
              <a:gd name="connsiteX8" fmla="*/ 200025 w 625872"/>
              <a:gd name="connsiteY8" fmla="*/ 66675 h 85725"/>
              <a:gd name="connsiteX9" fmla="*/ 147638 w 625872"/>
              <a:gd name="connsiteY9" fmla="*/ 73819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5872" h="85725">
                <a:moveTo>
                  <a:pt x="0" y="85725"/>
                </a:moveTo>
                <a:lnTo>
                  <a:pt x="621507" y="85725"/>
                </a:lnTo>
                <a:cubicBezTo>
                  <a:pt x="624286" y="58341"/>
                  <a:pt x="625872" y="14288"/>
                  <a:pt x="616744" y="7144"/>
                </a:cubicBezTo>
                <a:cubicBezTo>
                  <a:pt x="607616" y="0"/>
                  <a:pt x="588963" y="37306"/>
                  <a:pt x="566738" y="42862"/>
                </a:cubicBezTo>
                <a:cubicBezTo>
                  <a:pt x="544513" y="48418"/>
                  <a:pt x="506810" y="37306"/>
                  <a:pt x="483394" y="40481"/>
                </a:cubicBezTo>
                <a:cubicBezTo>
                  <a:pt x="459978" y="43656"/>
                  <a:pt x="448866" y="58737"/>
                  <a:pt x="426244" y="61912"/>
                </a:cubicBezTo>
                <a:cubicBezTo>
                  <a:pt x="403622" y="65087"/>
                  <a:pt x="368300" y="57150"/>
                  <a:pt x="347663" y="59531"/>
                </a:cubicBezTo>
                <a:cubicBezTo>
                  <a:pt x="327026" y="61912"/>
                  <a:pt x="327025" y="75009"/>
                  <a:pt x="302419" y="76200"/>
                </a:cubicBezTo>
                <a:cubicBezTo>
                  <a:pt x="277813" y="77391"/>
                  <a:pt x="225822" y="67072"/>
                  <a:pt x="200025" y="66675"/>
                </a:cubicBezTo>
                <a:cubicBezTo>
                  <a:pt x="174228" y="66278"/>
                  <a:pt x="180578" y="71438"/>
                  <a:pt x="147638" y="73819"/>
                </a:cubicBezTo>
              </a:path>
            </a:pathLst>
          </a:custGeom>
          <a:solidFill>
            <a:srgbClr val="0099CC">
              <a:alpha val="49804"/>
            </a:srgbClr>
          </a:solidFill>
          <a:ln w="9525" algn="ctr">
            <a:noFill/>
            <a:round/>
            <a:headEnd/>
            <a:tailEnd/>
          </a:ln>
        </p:spPr>
        <p:txBody>
          <a:bodyPr anchor="ctr"/>
          <a:lstStyle/>
          <a:p>
            <a:pPr marR="0" indent="0" fontAlgn="base">
              <a:lnSpc>
                <a:spcPct val="100000"/>
              </a:lnSpc>
              <a:spcBef>
                <a:spcPct val="0"/>
              </a:spcBef>
              <a:spcAft>
                <a:spcPct val="0"/>
              </a:spcAft>
              <a:buClrTx/>
              <a:buSzTx/>
              <a:buFontTx/>
              <a:buNone/>
              <a:tabLst/>
            </a:pPr>
            <a:endParaRPr lang="en-US"/>
          </a:p>
        </p:txBody>
      </p:sp>
      <p:sp>
        <p:nvSpPr>
          <p:cNvPr id="52" name="Line 11"/>
          <p:cNvSpPr>
            <a:spLocks noChangeShapeType="1"/>
          </p:cNvSpPr>
          <p:nvPr/>
        </p:nvSpPr>
        <p:spPr bwMode="auto">
          <a:xfrm rot="2700000" flipV="1">
            <a:off x="7258050" y="5916613"/>
            <a:ext cx="0" cy="274637"/>
          </a:xfrm>
          <a:prstGeom prst="line">
            <a:avLst/>
          </a:prstGeom>
          <a:noFill/>
          <a:ln w="28575">
            <a:solidFill>
              <a:srgbClr val="CC9900"/>
            </a:solidFill>
            <a:round/>
            <a:headEnd/>
            <a:tailEnd/>
          </a:ln>
        </p:spPr>
        <p:txBody>
          <a:bodyPr anchor="ctr"/>
          <a:lstStyle/>
          <a:p>
            <a:endParaRPr lang="en-US"/>
          </a:p>
        </p:txBody>
      </p:sp>
      <p:sp>
        <p:nvSpPr>
          <p:cNvPr id="6171" name="Oval 12"/>
          <p:cNvSpPr>
            <a:spLocks noChangeAspect="1" noChangeArrowheads="1"/>
          </p:cNvSpPr>
          <p:nvPr/>
        </p:nvSpPr>
        <p:spPr bwMode="auto">
          <a:xfrm>
            <a:off x="7212013" y="6008688"/>
            <a:ext cx="92075" cy="92075"/>
          </a:xfrm>
          <a:prstGeom prst="ellipse">
            <a:avLst/>
          </a:prstGeom>
          <a:solidFill>
            <a:schemeClr val="tx1"/>
          </a:solidFill>
          <a:ln w="9525">
            <a:solidFill>
              <a:schemeClr val="tx1"/>
            </a:solidFill>
            <a:round/>
            <a:headEnd/>
            <a:tailEnd/>
          </a:ln>
        </p:spPr>
        <p:txBody>
          <a:bodyPr wrap="none" anchor="ctr"/>
          <a:lstStyle/>
          <a:p>
            <a:endParaRPr lang="en-US"/>
          </a:p>
        </p:txBody>
      </p:sp>
      <p:grpSp>
        <p:nvGrpSpPr>
          <p:cNvPr id="8" name="Group 145"/>
          <p:cNvGrpSpPr/>
          <p:nvPr/>
        </p:nvGrpSpPr>
        <p:grpSpPr>
          <a:xfrm>
            <a:off x="4614926" y="2540001"/>
            <a:ext cx="1626602" cy="2157157"/>
            <a:chOff x="4614926" y="3078163"/>
            <a:chExt cx="1626602" cy="2157157"/>
          </a:xfrm>
        </p:grpSpPr>
        <p:grpSp>
          <p:nvGrpSpPr>
            <p:cNvPr id="9" name="Group 40"/>
            <p:cNvGrpSpPr>
              <a:grpSpLocks/>
            </p:cNvGrpSpPr>
            <p:nvPr/>
          </p:nvGrpSpPr>
          <p:grpSpPr bwMode="auto">
            <a:xfrm>
              <a:off x="4813442" y="3078163"/>
              <a:ext cx="274637" cy="1655763"/>
              <a:chOff x="4894266" y="2508240"/>
              <a:chExt cx="274320" cy="1655460"/>
            </a:xfrm>
          </p:grpSpPr>
          <p:sp>
            <p:nvSpPr>
              <p:cNvPr id="6178" name="Oval 19"/>
              <p:cNvSpPr>
                <a:spLocks noChangeAspect="1" noChangeArrowheads="1"/>
              </p:cNvSpPr>
              <p:nvPr/>
            </p:nvSpPr>
            <p:spPr bwMode="auto">
              <a:xfrm>
                <a:off x="4894266" y="3889380"/>
                <a:ext cx="274320" cy="274320"/>
              </a:xfrm>
              <a:prstGeom prst="ellipse">
                <a:avLst/>
              </a:prstGeom>
              <a:solidFill>
                <a:srgbClr val="996600"/>
              </a:solidFill>
              <a:ln w="9525">
                <a:solidFill>
                  <a:srgbClr val="996600"/>
                </a:solidFill>
                <a:round/>
                <a:headEnd/>
                <a:tailEnd/>
              </a:ln>
            </p:spPr>
            <p:txBody>
              <a:bodyPr anchor="ctr"/>
              <a:lstStyle/>
              <a:p>
                <a:endParaRPr lang="en-US"/>
              </a:p>
            </p:txBody>
          </p:sp>
          <p:sp>
            <p:nvSpPr>
              <p:cNvPr id="6177" name="Line 20"/>
              <p:cNvSpPr>
                <a:spLocks noChangeShapeType="1"/>
              </p:cNvSpPr>
              <p:nvPr/>
            </p:nvSpPr>
            <p:spPr bwMode="auto">
              <a:xfrm flipV="1">
                <a:off x="5032380" y="2508240"/>
                <a:ext cx="0" cy="1371600"/>
              </a:xfrm>
              <a:prstGeom prst="line">
                <a:avLst/>
              </a:prstGeom>
              <a:noFill/>
              <a:ln w="9525">
                <a:solidFill>
                  <a:schemeClr val="tx1"/>
                </a:solidFill>
                <a:round/>
                <a:headEnd/>
                <a:tailEnd/>
              </a:ln>
            </p:spPr>
            <p:txBody>
              <a:bodyPr anchor="ctr"/>
              <a:lstStyle/>
              <a:p>
                <a:endParaRPr lang="en-US"/>
              </a:p>
            </p:txBody>
          </p:sp>
        </p:grpSp>
        <p:grpSp>
          <p:nvGrpSpPr>
            <p:cNvPr id="10" name="Group 117"/>
            <p:cNvGrpSpPr/>
            <p:nvPr/>
          </p:nvGrpSpPr>
          <p:grpSpPr>
            <a:xfrm>
              <a:off x="4614926" y="3563112"/>
              <a:ext cx="1626602" cy="1672208"/>
              <a:chOff x="829502" y="3157728"/>
              <a:chExt cx="1626602" cy="1672208"/>
            </a:xfrm>
          </p:grpSpPr>
          <p:grpSp>
            <p:nvGrpSpPr>
              <p:cNvPr id="11" name="Group 89"/>
              <p:cNvGrpSpPr>
                <a:grpSpLocks noChangeAspect="1"/>
              </p:cNvGrpSpPr>
              <p:nvPr/>
            </p:nvGrpSpPr>
            <p:grpSpPr>
              <a:xfrm>
                <a:off x="829500" y="4231426"/>
                <a:ext cx="1304098" cy="598512"/>
                <a:chOff x="829502" y="3642316"/>
                <a:chExt cx="2587704" cy="1187620"/>
              </a:xfrm>
            </p:grpSpPr>
            <p:sp>
              <p:nvSpPr>
                <p:cNvPr id="152" name="Freeform 7"/>
                <p:cNvSpPr>
                  <a:spLocks/>
                </p:cNvSpPr>
                <p:nvPr/>
              </p:nvSpPr>
              <p:spPr bwMode="auto">
                <a:xfrm>
                  <a:off x="1218474" y="3642316"/>
                  <a:ext cx="2136626" cy="1022007"/>
                </a:xfrm>
                <a:custGeom>
                  <a:avLst/>
                  <a:gdLst/>
                  <a:ahLst/>
                  <a:cxnLst>
                    <a:cxn ang="0">
                      <a:pos x="607" y="108"/>
                    </a:cxn>
                    <a:cxn ang="0">
                      <a:pos x="601" y="111"/>
                    </a:cxn>
                    <a:cxn ang="0">
                      <a:pos x="589" y="96"/>
                    </a:cxn>
                    <a:cxn ang="0">
                      <a:pos x="531" y="91"/>
                    </a:cxn>
                    <a:cxn ang="0">
                      <a:pos x="489" y="108"/>
                    </a:cxn>
                    <a:cxn ang="0">
                      <a:pos x="439" y="181"/>
                    </a:cxn>
                    <a:cxn ang="0">
                      <a:pos x="430" y="223"/>
                    </a:cxn>
                    <a:cxn ang="0">
                      <a:pos x="417" y="231"/>
                    </a:cxn>
                    <a:cxn ang="0">
                      <a:pos x="365" y="209"/>
                    </a:cxn>
                    <a:cxn ang="0">
                      <a:pos x="301" y="221"/>
                    </a:cxn>
                    <a:cxn ang="0">
                      <a:pos x="201" y="307"/>
                    </a:cxn>
                    <a:cxn ang="0">
                      <a:pos x="178" y="350"/>
                    </a:cxn>
                    <a:cxn ang="0">
                      <a:pos x="182" y="383"/>
                    </a:cxn>
                    <a:cxn ang="0">
                      <a:pos x="170" y="391"/>
                    </a:cxn>
                    <a:cxn ang="0">
                      <a:pos x="106" y="386"/>
                    </a:cxn>
                    <a:cxn ang="0">
                      <a:pos x="43" y="415"/>
                    </a:cxn>
                    <a:cxn ang="0">
                      <a:pos x="3" y="498"/>
                    </a:cxn>
                    <a:cxn ang="0">
                      <a:pos x="14" y="577"/>
                    </a:cxn>
                    <a:cxn ang="0">
                      <a:pos x="97" y="646"/>
                    </a:cxn>
                    <a:cxn ang="0">
                      <a:pos x="1158" y="936"/>
                    </a:cxn>
                    <a:cxn ang="0">
                      <a:pos x="1303" y="913"/>
                    </a:cxn>
                    <a:cxn ang="0">
                      <a:pos x="1338" y="883"/>
                    </a:cxn>
                    <a:cxn ang="0">
                      <a:pos x="1354" y="800"/>
                    </a:cxn>
                    <a:cxn ang="0">
                      <a:pos x="1340" y="769"/>
                    </a:cxn>
                    <a:cxn ang="0">
                      <a:pos x="1338" y="756"/>
                    </a:cxn>
                    <a:cxn ang="0">
                      <a:pos x="1380" y="771"/>
                    </a:cxn>
                    <a:cxn ang="0">
                      <a:pos x="1453" y="775"/>
                    </a:cxn>
                    <a:cxn ang="0">
                      <a:pos x="1504" y="746"/>
                    </a:cxn>
                    <a:cxn ang="0">
                      <a:pos x="1533" y="702"/>
                    </a:cxn>
                    <a:cxn ang="0">
                      <a:pos x="1514" y="606"/>
                    </a:cxn>
                    <a:cxn ang="0">
                      <a:pos x="1517" y="595"/>
                    </a:cxn>
                    <a:cxn ang="0">
                      <a:pos x="1550" y="611"/>
                    </a:cxn>
                    <a:cxn ang="0">
                      <a:pos x="1670" y="619"/>
                    </a:cxn>
                    <a:cxn ang="0">
                      <a:pos x="1707" y="599"/>
                    </a:cxn>
                    <a:cxn ang="0">
                      <a:pos x="1749" y="503"/>
                    </a:cxn>
                    <a:cxn ang="0">
                      <a:pos x="1741" y="440"/>
                    </a:cxn>
                    <a:cxn ang="0">
                      <a:pos x="1745" y="432"/>
                    </a:cxn>
                    <a:cxn ang="0">
                      <a:pos x="1820" y="456"/>
                    </a:cxn>
                    <a:cxn ang="0">
                      <a:pos x="1920" y="439"/>
                    </a:cxn>
                    <a:cxn ang="0">
                      <a:pos x="1944" y="417"/>
                    </a:cxn>
                    <a:cxn ang="0">
                      <a:pos x="1961" y="354"/>
                    </a:cxn>
                    <a:cxn ang="0">
                      <a:pos x="1952" y="300"/>
                    </a:cxn>
                    <a:cxn ang="0">
                      <a:pos x="1909" y="262"/>
                    </a:cxn>
                    <a:cxn ang="0">
                      <a:pos x="801" y="5"/>
                    </a:cxn>
                    <a:cxn ang="0">
                      <a:pos x="648" y="12"/>
                    </a:cxn>
                    <a:cxn ang="0">
                      <a:pos x="619" y="36"/>
                    </a:cxn>
                  </a:cxnLst>
                  <a:rect l="0" t="0" r="r" b="b"/>
                  <a:pathLst>
                    <a:path w="1961" h="938">
                      <a:moveTo>
                        <a:pt x="609" y="58"/>
                      </a:moveTo>
                      <a:lnTo>
                        <a:pt x="607" y="72"/>
                      </a:lnTo>
                      <a:lnTo>
                        <a:pt x="607" y="108"/>
                      </a:lnTo>
                      <a:lnTo>
                        <a:pt x="606" y="111"/>
                      </a:lnTo>
                      <a:lnTo>
                        <a:pt x="603" y="112"/>
                      </a:lnTo>
                      <a:lnTo>
                        <a:pt x="601" y="111"/>
                      </a:lnTo>
                      <a:lnTo>
                        <a:pt x="599" y="108"/>
                      </a:lnTo>
                      <a:lnTo>
                        <a:pt x="596" y="105"/>
                      </a:lnTo>
                      <a:lnTo>
                        <a:pt x="589" y="96"/>
                      </a:lnTo>
                      <a:lnTo>
                        <a:pt x="579" y="91"/>
                      </a:lnTo>
                      <a:lnTo>
                        <a:pt x="573" y="90"/>
                      </a:lnTo>
                      <a:lnTo>
                        <a:pt x="531" y="91"/>
                      </a:lnTo>
                      <a:lnTo>
                        <a:pt x="516" y="95"/>
                      </a:lnTo>
                      <a:lnTo>
                        <a:pt x="502" y="100"/>
                      </a:lnTo>
                      <a:lnTo>
                        <a:pt x="489" y="108"/>
                      </a:lnTo>
                      <a:lnTo>
                        <a:pt x="466" y="128"/>
                      </a:lnTo>
                      <a:lnTo>
                        <a:pt x="457" y="140"/>
                      </a:lnTo>
                      <a:lnTo>
                        <a:pt x="439" y="181"/>
                      </a:lnTo>
                      <a:lnTo>
                        <a:pt x="437" y="188"/>
                      </a:lnTo>
                      <a:lnTo>
                        <a:pt x="432" y="217"/>
                      </a:lnTo>
                      <a:lnTo>
                        <a:pt x="430" y="223"/>
                      </a:lnTo>
                      <a:lnTo>
                        <a:pt x="427" y="228"/>
                      </a:lnTo>
                      <a:lnTo>
                        <a:pt x="422" y="231"/>
                      </a:lnTo>
                      <a:lnTo>
                        <a:pt x="417" y="231"/>
                      </a:lnTo>
                      <a:lnTo>
                        <a:pt x="401" y="225"/>
                      </a:lnTo>
                      <a:lnTo>
                        <a:pt x="373" y="212"/>
                      </a:lnTo>
                      <a:lnTo>
                        <a:pt x="365" y="209"/>
                      </a:lnTo>
                      <a:lnTo>
                        <a:pt x="356" y="207"/>
                      </a:lnTo>
                      <a:lnTo>
                        <a:pt x="338" y="209"/>
                      </a:lnTo>
                      <a:lnTo>
                        <a:pt x="301" y="221"/>
                      </a:lnTo>
                      <a:lnTo>
                        <a:pt x="283" y="231"/>
                      </a:lnTo>
                      <a:lnTo>
                        <a:pt x="265" y="244"/>
                      </a:lnTo>
                      <a:lnTo>
                        <a:pt x="201" y="307"/>
                      </a:lnTo>
                      <a:lnTo>
                        <a:pt x="191" y="321"/>
                      </a:lnTo>
                      <a:lnTo>
                        <a:pt x="179" y="344"/>
                      </a:lnTo>
                      <a:lnTo>
                        <a:pt x="178" y="350"/>
                      </a:lnTo>
                      <a:lnTo>
                        <a:pt x="178" y="357"/>
                      </a:lnTo>
                      <a:lnTo>
                        <a:pt x="182" y="377"/>
                      </a:lnTo>
                      <a:lnTo>
                        <a:pt x="182" y="383"/>
                      </a:lnTo>
                      <a:lnTo>
                        <a:pt x="179" y="387"/>
                      </a:lnTo>
                      <a:lnTo>
                        <a:pt x="176" y="390"/>
                      </a:lnTo>
                      <a:lnTo>
                        <a:pt x="170" y="391"/>
                      </a:lnTo>
                      <a:lnTo>
                        <a:pt x="162" y="391"/>
                      </a:lnTo>
                      <a:lnTo>
                        <a:pt x="117" y="386"/>
                      </a:lnTo>
                      <a:lnTo>
                        <a:pt x="106" y="386"/>
                      </a:lnTo>
                      <a:lnTo>
                        <a:pt x="96" y="387"/>
                      </a:lnTo>
                      <a:lnTo>
                        <a:pt x="60" y="402"/>
                      </a:lnTo>
                      <a:lnTo>
                        <a:pt x="43" y="415"/>
                      </a:lnTo>
                      <a:lnTo>
                        <a:pt x="29" y="430"/>
                      </a:lnTo>
                      <a:lnTo>
                        <a:pt x="19" y="450"/>
                      </a:lnTo>
                      <a:lnTo>
                        <a:pt x="3" y="498"/>
                      </a:lnTo>
                      <a:lnTo>
                        <a:pt x="0" y="520"/>
                      </a:lnTo>
                      <a:lnTo>
                        <a:pt x="1" y="540"/>
                      </a:lnTo>
                      <a:lnTo>
                        <a:pt x="14" y="577"/>
                      </a:lnTo>
                      <a:lnTo>
                        <a:pt x="33" y="606"/>
                      </a:lnTo>
                      <a:lnTo>
                        <a:pt x="45" y="617"/>
                      </a:lnTo>
                      <a:lnTo>
                        <a:pt x="97" y="646"/>
                      </a:lnTo>
                      <a:lnTo>
                        <a:pt x="472" y="772"/>
                      </a:lnTo>
                      <a:lnTo>
                        <a:pt x="1098" y="926"/>
                      </a:lnTo>
                      <a:lnTo>
                        <a:pt x="1158" y="936"/>
                      </a:lnTo>
                      <a:lnTo>
                        <a:pt x="1216" y="938"/>
                      </a:lnTo>
                      <a:lnTo>
                        <a:pt x="1267" y="928"/>
                      </a:lnTo>
                      <a:lnTo>
                        <a:pt x="1303" y="913"/>
                      </a:lnTo>
                      <a:lnTo>
                        <a:pt x="1324" y="900"/>
                      </a:lnTo>
                      <a:lnTo>
                        <a:pt x="1331" y="892"/>
                      </a:lnTo>
                      <a:lnTo>
                        <a:pt x="1338" y="883"/>
                      </a:lnTo>
                      <a:lnTo>
                        <a:pt x="1350" y="851"/>
                      </a:lnTo>
                      <a:lnTo>
                        <a:pt x="1355" y="818"/>
                      </a:lnTo>
                      <a:lnTo>
                        <a:pt x="1354" y="800"/>
                      </a:lnTo>
                      <a:lnTo>
                        <a:pt x="1351" y="792"/>
                      </a:lnTo>
                      <a:lnTo>
                        <a:pt x="1345" y="775"/>
                      </a:lnTo>
                      <a:lnTo>
                        <a:pt x="1340" y="769"/>
                      </a:lnTo>
                      <a:lnTo>
                        <a:pt x="1338" y="763"/>
                      </a:lnTo>
                      <a:lnTo>
                        <a:pt x="1337" y="759"/>
                      </a:lnTo>
                      <a:lnTo>
                        <a:pt x="1338" y="756"/>
                      </a:lnTo>
                      <a:lnTo>
                        <a:pt x="1341" y="754"/>
                      </a:lnTo>
                      <a:lnTo>
                        <a:pt x="1347" y="756"/>
                      </a:lnTo>
                      <a:lnTo>
                        <a:pt x="1380" y="771"/>
                      </a:lnTo>
                      <a:lnTo>
                        <a:pt x="1398" y="775"/>
                      </a:lnTo>
                      <a:lnTo>
                        <a:pt x="1434" y="777"/>
                      </a:lnTo>
                      <a:lnTo>
                        <a:pt x="1453" y="775"/>
                      </a:lnTo>
                      <a:lnTo>
                        <a:pt x="1471" y="769"/>
                      </a:lnTo>
                      <a:lnTo>
                        <a:pt x="1480" y="765"/>
                      </a:lnTo>
                      <a:lnTo>
                        <a:pt x="1504" y="746"/>
                      </a:lnTo>
                      <a:lnTo>
                        <a:pt x="1524" y="723"/>
                      </a:lnTo>
                      <a:lnTo>
                        <a:pt x="1531" y="709"/>
                      </a:lnTo>
                      <a:lnTo>
                        <a:pt x="1533" y="702"/>
                      </a:lnTo>
                      <a:lnTo>
                        <a:pt x="1534" y="686"/>
                      </a:lnTo>
                      <a:lnTo>
                        <a:pt x="1530" y="648"/>
                      </a:lnTo>
                      <a:lnTo>
                        <a:pt x="1514" y="606"/>
                      </a:lnTo>
                      <a:lnTo>
                        <a:pt x="1513" y="601"/>
                      </a:lnTo>
                      <a:lnTo>
                        <a:pt x="1514" y="596"/>
                      </a:lnTo>
                      <a:lnTo>
                        <a:pt x="1517" y="595"/>
                      </a:lnTo>
                      <a:lnTo>
                        <a:pt x="1520" y="595"/>
                      </a:lnTo>
                      <a:lnTo>
                        <a:pt x="1530" y="599"/>
                      </a:lnTo>
                      <a:lnTo>
                        <a:pt x="1550" y="611"/>
                      </a:lnTo>
                      <a:lnTo>
                        <a:pt x="1565" y="615"/>
                      </a:lnTo>
                      <a:lnTo>
                        <a:pt x="1615" y="623"/>
                      </a:lnTo>
                      <a:lnTo>
                        <a:pt x="1670" y="619"/>
                      </a:lnTo>
                      <a:lnTo>
                        <a:pt x="1686" y="615"/>
                      </a:lnTo>
                      <a:lnTo>
                        <a:pt x="1701" y="606"/>
                      </a:lnTo>
                      <a:lnTo>
                        <a:pt x="1707" y="599"/>
                      </a:lnTo>
                      <a:lnTo>
                        <a:pt x="1720" y="583"/>
                      </a:lnTo>
                      <a:lnTo>
                        <a:pt x="1734" y="552"/>
                      </a:lnTo>
                      <a:lnTo>
                        <a:pt x="1749" y="503"/>
                      </a:lnTo>
                      <a:lnTo>
                        <a:pt x="1751" y="490"/>
                      </a:lnTo>
                      <a:lnTo>
                        <a:pt x="1751" y="470"/>
                      </a:lnTo>
                      <a:lnTo>
                        <a:pt x="1741" y="440"/>
                      </a:lnTo>
                      <a:lnTo>
                        <a:pt x="1741" y="433"/>
                      </a:lnTo>
                      <a:lnTo>
                        <a:pt x="1742" y="432"/>
                      </a:lnTo>
                      <a:lnTo>
                        <a:pt x="1745" y="432"/>
                      </a:lnTo>
                      <a:lnTo>
                        <a:pt x="1760" y="440"/>
                      </a:lnTo>
                      <a:lnTo>
                        <a:pt x="1771" y="443"/>
                      </a:lnTo>
                      <a:lnTo>
                        <a:pt x="1820" y="456"/>
                      </a:lnTo>
                      <a:lnTo>
                        <a:pt x="1855" y="456"/>
                      </a:lnTo>
                      <a:lnTo>
                        <a:pt x="1901" y="446"/>
                      </a:lnTo>
                      <a:lnTo>
                        <a:pt x="1920" y="439"/>
                      </a:lnTo>
                      <a:lnTo>
                        <a:pt x="1930" y="433"/>
                      </a:lnTo>
                      <a:lnTo>
                        <a:pt x="1937" y="425"/>
                      </a:lnTo>
                      <a:lnTo>
                        <a:pt x="1944" y="417"/>
                      </a:lnTo>
                      <a:lnTo>
                        <a:pt x="1947" y="411"/>
                      </a:lnTo>
                      <a:lnTo>
                        <a:pt x="1956" y="387"/>
                      </a:lnTo>
                      <a:lnTo>
                        <a:pt x="1961" y="354"/>
                      </a:lnTo>
                      <a:lnTo>
                        <a:pt x="1959" y="323"/>
                      </a:lnTo>
                      <a:lnTo>
                        <a:pt x="1955" y="307"/>
                      </a:lnTo>
                      <a:lnTo>
                        <a:pt x="1952" y="300"/>
                      </a:lnTo>
                      <a:lnTo>
                        <a:pt x="1947" y="294"/>
                      </a:lnTo>
                      <a:lnTo>
                        <a:pt x="1926" y="272"/>
                      </a:lnTo>
                      <a:lnTo>
                        <a:pt x="1909" y="262"/>
                      </a:lnTo>
                      <a:lnTo>
                        <a:pt x="1863" y="245"/>
                      </a:lnTo>
                      <a:lnTo>
                        <a:pt x="1300" y="111"/>
                      </a:lnTo>
                      <a:lnTo>
                        <a:pt x="801" y="5"/>
                      </a:lnTo>
                      <a:lnTo>
                        <a:pt x="763" y="0"/>
                      </a:lnTo>
                      <a:lnTo>
                        <a:pt x="713" y="2"/>
                      </a:lnTo>
                      <a:lnTo>
                        <a:pt x="648" y="12"/>
                      </a:lnTo>
                      <a:lnTo>
                        <a:pt x="635" y="18"/>
                      </a:lnTo>
                      <a:lnTo>
                        <a:pt x="627" y="26"/>
                      </a:lnTo>
                      <a:lnTo>
                        <a:pt x="619" y="36"/>
                      </a:lnTo>
                      <a:lnTo>
                        <a:pt x="609" y="58"/>
                      </a:lnTo>
                      <a:close/>
                    </a:path>
                  </a:pathLst>
                </a:custGeom>
                <a:solidFill>
                  <a:srgbClr val="785B4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8"/>
                <p:cNvSpPr>
                  <a:spLocks/>
                </p:cNvSpPr>
                <p:nvPr/>
              </p:nvSpPr>
              <p:spPr bwMode="auto">
                <a:xfrm>
                  <a:off x="3161159" y="3953930"/>
                  <a:ext cx="162345" cy="162345"/>
                </a:xfrm>
                <a:custGeom>
                  <a:avLst/>
                  <a:gdLst/>
                  <a:ahLst/>
                  <a:cxnLst>
                    <a:cxn ang="0">
                      <a:pos x="44" y="8"/>
                    </a:cxn>
                    <a:cxn ang="0">
                      <a:pos x="31" y="17"/>
                    </a:cxn>
                    <a:cxn ang="0">
                      <a:pos x="20" y="30"/>
                    </a:cxn>
                    <a:cxn ang="0">
                      <a:pos x="4" y="61"/>
                    </a:cxn>
                    <a:cxn ang="0">
                      <a:pos x="2" y="69"/>
                    </a:cxn>
                    <a:cxn ang="0">
                      <a:pos x="0" y="97"/>
                    </a:cxn>
                    <a:cxn ang="0">
                      <a:pos x="2" y="114"/>
                    </a:cxn>
                    <a:cxn ang="0">
                      <a:pos x="4" y="121"/>
                    </a:cxn>
                    <a:cxn ang="0">
                      <a:pos x="8" y="128"/>
                    </a:cxn>
                    <a:cxn ang="0">
                      <a:pos x="12" y="132"/>
                    </a:cxn>
                    <a:cxn ang="0">
                      <a:pos x="19" y="136"/>
                    </a:cxn>
                    <a:cxn ang="0">
                      <a:pos x="33" y="142"/>
                    </a:cxn>
                    <a:cxn ang="0">
                      <a:pos x="71" y="149"/>
                    </a:cxn>
                    <a:cxn ang="0">
                      <a:pos x="89" y="145"/>
                    </a:cxn>
                    <a:cxn ang="0">
                      <a:pos x="120" y="128"/>
                    </a:cxn>
                    <a:cxn ang="0">
                      <a:pos x="130" y="118"/>
                    </a:cxn>
                    <a:cxn ang="0">
                      <a:pos x="137" y="108"/>
                    </a:cxn>
                    <a:cxn ang="0">
                      <a:pos x="143" y="94"/>
                    </a:cxn>
                    <a:cxn ang="0">
                      <a:pos x="149" y="64"/>
                    </a:cxn>
                    <a:cxn ang="0">
                      <a:pos x="147" y="51"/>
                    </a:cxn>
                    <a:cxn ang="0">
                      <a:pos x="143" y="38"/>
                    </a:cxn>
                    <a:cxn ang="0">
                      <a:pos x="137" y="25"/>
                    </a:cxn>
                    <a:cxn ang="0">
                      <a:pos x="126" y="12"/>
                    </a:cxn>
                    <a:cxn ang="0">
                      <a:pos x="121" y="8"/>
                    </a:cxn>
                    <a:cxn ang="0">
                      <a:pos x="114" y="4"/>
                    </a:cxn>
                    <a:cxn ang="0">
                      <a:pos x="108" y="2"/>
                    </a:cxn>
                    <a:cxn ang="0">
                      <a:pos x="80" y="0"/>
                    </a:cxn>
                    <a:cxn ang="0">
                      <a:pos x="61" y="2"/>
                    </a:cxn>
                    <a:cxn ang="0">
                      <a:pos x="52" y="4"/>
                    </a:cxn>
                    <a:cxn ang="0">
                      <a:pos x="44" y="8"/>
                    </a:cxn>
                  </a:cxnLst>
                  <a:rect l="0" t="0" r="r" b="b"/>
                  <a:pathLst>
                    <a:path w="149" h="149">
                      <a:moveTo>
                        <a:pt x="44" y="8"/>
                      </a:moveTo>
                      <a:lnTo>
                        <a:pt x="31" y="17"/>
                      </a:lnTo>
                      <a:lnTo>
                        <a:pt x="20" y="30"/>
                      </a:lnTo>
                      <a:lnTo>
                        <a:pt x="4" y="61"/>
                      </a:lnTo>
                      <a:lnTo>
                        <a:pt x="2" y="69"/>
                      </a:lnTo>
                      <a:lnTo>
                        <a:pt x="0" y="97"/>
                      </a:lnTo>
                      <a:lnTo>
                        <a:pt x="2" y="114"/>
                      </a:lnTo>
                      <a:lnTo>
                        <a:pt x="4" y="121"/>
                      </a:lnTo>
                      <a:lnTo>
                        <a:pt x="8" y="128"/>
                      </a:lnTo>
                      <a:lnTo>
                        <a:pt x="12" y="132"/>
                      </a:lnTo>
                      <a:lnTo>
                        <a:pt x="19" y="136"/>
                      </a:lnTo>
                      <a:lnTo>
                        <a:pt x="33" y="142"/>
                      </a:lnTo>
                      <a:lnTo>
                        <a:pt x="71" y="149"/>
                      </a:lnTo>
                      <a:lnTo>
                        <a:pt x="89" y="145"/>
                      </a:lnTo>
                      <a:lnTo>
                        <a:pt x="120" y="128"/>
                      </a:lnTo>
                      <a:lnTo>
                        <a:pt x="130" y="118"/>
                      </a:lnTo>
                      <a:lnTo>
                        <a:pt x="137" y="108"/>
                      </a:lnTo>
                      <a:lnTo>
                        <a:pt x="143" y="94"/>
                      </a:lnTo>
                      <a:lnTo>
                        <a:pt x="149" y="64"/>
                      </a:lnTo>
                      <a:lnTo>
                        <a:pt x="147" y="51"/>
                      </a:lnTo>
                      <a:lnTo>
                        <a:pt x="143" y="38"/>
                      </a:lnTo>
                      <a:lnTo>
                        <a:pt x="137" y="25"/>
                      </a:lnTo>
                      <a:lnTo>
                        <a:pt x="126" y="12"/>
                      </a:lnTo>
                      <a:lnTo>
                        <a:pt x="121" y="8"/>
                      </a:lnTo>
                      <a:lnTo>
                        <a:pt x="114" y="4"/>
                      </a:lnTo>
                      <a:lnTo>
                        <a:pt x="108" y="2"/>
                      </a:lnTo>
                      <a:lnTo>
                        <a:pt x="80" y="0"/>
                      </a:lnTo>
                      <a:lnTo>
                        <a:pt x="61" y="2"/>
                      </a:lnTo>
                      <a:lnTo>
                        <a:pt x="52" y="4"/>
                      </a:lnTo>
                      <a:lnTo>
                        <a:pt x="44" y="8"/>
                      </a:lnTo>
                      <a:close/>
                    </a:path>
                  </a:pathLst>
                </a:custGeom>
                <a:solidFill>
                  <a:srgbClr val="BC9E8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Freeform 9"/>
                <p:cNvSpPr>
                  <a:spLocks/>
                </p:cNvSpPr>
                <p:nvPr/>
              </p:nvSpPr>
              <p:spPr bwMode="auto">
                <a:xfrm>
                  <a:off x="2927993" y="4099931"/>
                  <a:ext cx="172150" cy="190673"/>
                </a:xfrm>
                <a:custGeom>
                  <a:avLst/>
                  <a:gdLst/>
                  <a:ahLst/>
                  <a:cxnLst>
                    <a:cxn ang="0">
                      <a:pos x="124" y="5"/>
                    </a:cxn>
                    <a:cxn ang="0">
                      <a:pos x="113" y="1"/>
                    </a:cxn>
                    <a:cxn ang="0">
                      <a:pos x="102" y="0"/>
                    </a:cxn>
                    <a:cxn ang="0">
                      <a:pos x="95" y="1"/>
                    </a:cxn>
                    <a:cxn ang="0">
                      <a:pos x="89" y="3"/>
                    </a:cxn>
                    <a:cxn ang="0">
                      <a:pos x="58" y="19"/>
                    </a:cxn>
                    <a:cxn ang="0">
                      <a:pos x="32" y="43"/>
                    </a:cxn>
                    <a:cxn ang="0">
                      <a:pos x="20" y="60"/>
                    </a:cxn>
                    <a:cxn ang="0">
                      <a:pos x="5" y="85"/>
                    </a:cxn>
                    <a:cxn ang="0">
                      <a:pos x="0" y="101"/>
                    </a:cxn>
                    <a:cxn ang="0">
                      <a:pos x="1" y="122"/>
                    </a:cxn>
                    <a:cxn ang="0">
                      <a:pos x="5" y="146"/>
                    </a:cxn>
                    <a:cxn ang="0">
                      <a:pos x="3" y="161"/>
                    </a:cxn>
                    <a:cxn ang="0">
                      <a:pos x="3" y="165"/>
                    </a:cxn>
                    <a:cxn ang="0">
                      <a:pos x="5" y="167"/>
                    </a:cxn>
                    <a:cxn ang="0">
                      <a:pos x="9" y="170"/>
                    </a:cxn>
                    <a:cxn ang="0">
                      <a:pos x="14" y="172"/>
                    </a:cxn>
                    <a:cxn ang="0">
                      <a:pos x="41" y="175"/>
                    </a:cxn>
                    <a:cxn ang="0">
                      <a:pos x="61" y="175"/>
                    </a:cxn>
                    <a:cxn ang="0">
                      <a:pos x="79" y="173"/>
                    </a:cxn>
                    <a:cxn ang="0">
                      <a:pos x="93" y="168"/>
                    </a:cxn>
                    <a:cxn ang="0">
                      <a:pos x="107" y="161"/>
                    </a:cxn>
                    <a:cxn ang="0">
                      <a:pos x="121" y="151"/>
                    </a:cxn>
                    <a:cxn ang="0">
                      <a:pos x="132" y="140"/>
                    </a:cxn>
                    <a:cxn ang="0">
                      <a:pos x="142" y="125"/>
                    </a:cxn>
                    <a:cxn ang="0">
                      <a:pos x="155" y="90"/>
                    </a:cxn>
                    <a:cxn ang="0">
                      <a:pos x="158" y="73"/>
                    </a:cxn>
                    <a:cxn ang="0">
                      <a:pos x="158" y="58"/>
                    </a:cxn>
                    <a:cxn ang="0">
                      <a:pos x="154" y="43"/>
                    </a:cxn>
                    <a:cxn ang="0">
                      <a:pos x="142" y="20"/>
                    </a:cxn>
                    <a:cxn ang="0">
                      <a:pos x="134" y="11"/>
                    </a:cxn>
                    <a:cxn ang="0">
                      <a:pos x="124" y="5"/>
                    </a:cxn>
                  </a:cxnLst>
                  <a:rect l="0" t="0" r="r" b="b"/>
                  <a:pathLst>
                    <a:path w="158" h="175">
                      <a:moveTo>
                        <a:pt x="124" y="5"/>
                      </a:moveTo>
                      <a:lnTo>
                        <a:pt x="113" y="1"/>
                      </a:lnTo>
                      <a:lnTo>
                        <a:pt x="102" y="0"/>
                      </a:lnTo>
                      <a:lnTo>
                        <a:pt x="95" y="1"/>
                      </a:lnTo>
                      <a:lnTo>
                        <a:pt x="89" y="3"/>
                      </a:lnTo>
                      <a:lnTo>
                        <a:pt x="58" y="19"/>
                      </a:lnTo>
                      <a:lnTo>
                        <a:pt x="32" y="43"/>
                      </a:lnTo>
                      <a:lnTo>
                        <a:pt x="20" y="60"/>
                      </a:lnTo>
                      <a:lnTo>
                        <a:pt x="5" y="85"/>
                      </a:lnTo>
                      <a:lnTo>
                        <a:pt x="0" y="101"/>
                      </a:lnTo>
                      <a:lnTo>
                        <a:pt x="1" y="122"/>
                      </a:lnTo>
                      <a:lnTo>
                        <a:pt x="5" y="146"/>
                      </a:lnTo>
                      <a:lnTo>
                        <a:pt x="3" y="161"/>
                      </a:lnTo>
                      <a:lnTo>
                        <a:pt x="3" y="165"/>
                      </a:lnTo>
                      <a:lnTo>
                        <a:pt x="5" y="167"/>
                      </a:lnTo>
                      <a:lnTo>
                        <a:pt x="9" y="170"/>
                      </a:lnTo>
                      <a:lnTo>
                        <a:pt x="14" y="172"/>
                      </a:lnTo>
                      <a:lnTo>
                        <a:pt x="41" y="175"/>
                      </a:lnTo>
                      <a:lnTo>
                        <a:pt x="61" y="175"/>
                      </a:lnTo>
                      <a:lnTo>
                        <a:pt x="79" y="173"/>
                      </a:lnTo>
                      <a:lnTo>
                        <a:pt x="93" y="168"/>
                      </a:lnTo>
                      <a:lnTo>
                        <a:pt x="107" y="161"/>
                      </a:lnTo>
                      <a:lnTo>
                        <a:pt x="121" y="151"/>
                      </a:lnTo>
                      <a:lnTo>
                        <a:pt x="132" y="140"/>
                      </a:lnTo>
                      <a:lnTo>
                        <a:pt x="142" y="125"/>
                      </a:lnTo>
                      <a:lnTo>
                        <a:pt x="155" y="90"/>
                      </a:lnTo>
                      <a:lnTo>
                        <a:pt x="158" y="73"/>
                      </a:lnTo>
                      <a:lnTo>
                        <a:pt x="158" y="58"/>
                      </a:lnTo>
                      <a:lnTo>
                        <a:pt x="154" y="43"/>
                      </a:lnTo>
                      <a:lnTo>
                        <a:pt x="142" y="20"/>
                      </a:lnTo>
                      <a:lnTo>
                        <a:pt x="134" y="11"/>
                      </a:lnTo>
                      <a:lnTo>
                        <a:pt x="124" y="5"/>
                      </a:lnTo>
                      <a:close/>
                    </a:path>
                  </a:pathLst>
                </a:custGeom>
                <a:solidFill>
                  <a:srgbClr val="BC9E8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10"/>
                <p:cNvSpPr>
                  <a:spLocks/>
                </p:cNvSpPr>
                <p:nvPr/>
              </p:nvSpPr>
              <p:spPr bwMode="auto">
                <a:xfrm>
                  <a:off x="2686111" y="4294963"/>
                  <a:ext cx="178688" cy="177599"/>
                </a:xfrm>
                <a:custGeom>
                  <a:avLst/>
                  <a:gdLst/>
                  <a:ahLst/>
                  <a:cxnLst>
                    <a:cxn ang="0">
                      <a:pos x="102" y="3"/>
                    </a:cxn>
                    <a:cxn ang="0">
                      <a:pos x="87" y="7"/>
                    </a:cxn>
                    <a:cxn ang="0">
                      <a:pos x="58" y="20"/>
                    </a:cxn>
                    <a:cxn ang="0">
                      <a:pos x="31" y="39"/>
                    </a:cxn>
                    <a:cxn ang="0">
                      <a:pos x="20" y="51"/>
                    </a:cxn>
                    <a:cxn ang="0">
                      <a:pos x="11" y="64"/>
                    </a:cxn>
                    <a:cxn ang="0">
                      <a:pos x="1" y="93"/>
                    </a:cxn>
                    <a:cxn ang="0">
                      <a:pos x="0" y="101"/>
                    </a:cxn>
                    <a:cxn ang="0">
                      <a:pos x="0" y="109"/>
                    </a:cxn>
                    <a:cxn ang="0">
                      <a:pos x="4" y="124"/>
                    </a:cxn>
                    <a:cxn ang="0">
                      <a:pos x="14" y="137"/>
                    </a:cxn>
                    <a:cxn ang="0">
                      <a:pos x="40" y="155"/>
                    </a:cxn>
                    <a:cxn ang="0">
                      <a:pos x="49" y="160"/>
                    </a:cxn>
                    <a:cxn ang="0">
                      <a:pos x="67" y="163"/>
                    </a:cxn>
                    <a:cxn ang="0">
                      <a:pos x="85" y="160"/>
                    </a:cxn>
                    <a:cxn ang="0">
                      <a:pos x="104" y="152"/>
                    </a:cxn>
                    <a:cxn ang="0">
                      <a:pos x="128" y="136"/>
                    </a:cxn>
                    <a:cxn ang="0">
                      <a:pos x="134" y="130"/>
                    </a:cxn>
                    <a:cxn ang="0">
                      <a:pos x="154" y="106"/>
                    </a:cxn>
                    <a:cxn ang="0">
                      <a:pos x="161" y="91"/>
                    </a:cxn>
                    <a:cxn ang="0">
                      <a:pos x="164" y="77"/>
                    </a:cxn>
                    <a:cxn ang="0">
                      <a:pos x="164" y="69"/>
                    </a:cxn>
                    <a:cxn ang="0">
                      <a:pos x="163" y="62"/>
                    </a:cxn>
                    <a:cxn ang="0">
                      <a:pos x="151" y="27"/>
                    </a:cxn>
                    <a:cxn ang="0">
                      <a:pos x="147" y="19"/>
                    </a:cxn>
                    <a:cxn ang="0">
                      <a:pos x="144" y="14"/>
                    </a:cxn>
                    <a:cxn ang="0">
                      <a:pos x="138" y="6"/>
                    </a:cxn>
                    <a:cxn ang="0">
                      <a:pos x="131" y="2"/>
                    </a:cxn>
                    <a:cxn ang="0">
                      <a:pos x="124" y="0"/>
                    </a:cxn>
                    <a:cxn ang="0">
                      <a:pos x="114" y="0"/>
                    </a:cxn>
                    <a:cxn ang="0">
                      <a:pos x="102" y="3"/>
                    </a:cxn>
                  </a:cxnLst>
                  <a:rect l="0" t="0" r="r" b="b"/>
                  <a:pathLst>
                    <a:path w="164" h="163">
                      <a:moveTo>
                        <a:pt x="102" y="3"/>
                      </a:moveTo>
                      <a:lnTo>
                        <a:pt x="87" y="7"/>
                      </a:lnTo>
                      <a:lnTo>
                        <a:pt x="58" y="20"/>
                      </a:lnTo>
                      <a:lnTo>
                        <a:pt x="31" y="39"/>
                      </a:lnTo>
                      <a:lnTo>
                        <a:pt x="20" y="51"/>
                      </a:lnTo>
                      <a:lnTo>
                        <a:pt x="11" y="64"/>
                      </a:lnTo>
                      <a:lnTo>
                        <a:pt x="1" y="93"/>
                      </a:lnTo>
                      <a:lnTo>
                        <a:pt x="0" y="101"/>
                      </a:lnTo>
                      <a:lnTo>
                        <a:pt x="0" y="109"/>
                      </a:lnTo>
                      <a:lnTo>
                        <a:pt x="4" y="124"/>
                      </a:lnTo>
                      <a:lnTo>
                        <a:pt x="14" y="137"/>
                      </a:lnTo>
                      <a:lnTo>
                        <a:pt x="40" y="155"/>
                      </a:lnTo>
                      <a:lnTo>
                        <a:pt x="49" y="160"/>
                      </a:lnTo>
                      <a:lnTo>
                        <a:pt x="67" y="163"/>
                      </a:lnTo>
                      <a:lnTo>
                        <a:pt x="85" y="160"/>
                      </a:lnTo>
                      <a:lnTo>
                        <a:pt x="104" y="152"/>
                      </a:lnTo>
                      <a:lnTo>
                        <a:pt x="128" y="136"/>
                      </a:lnTo>
                      <a:lnTo>
                        <a:pt x="134" y="130"/>
                      </a:lnTo>
                      <a:lnTo>
                        <a:pt x="154" y="106"/>
                      </a:lnTo>
                      <a:lnTo>
                        <a:pt x="161" y="91"/>
                      </a:lnTo>
                      <a:lnTo>
                        <a:pt x="164" y="77"/>
                      </a:lnTo>
                      <a:lnTo>
                        <a:pt x="164" y="69"/>
                      </a:lnTo>
                      <a:lnTo>
                        <a:pt x="163" y="62"/>
                      </a:lnTo>
                      <a:lnTo>
                        <a:pt x="151" y="27"/>
                      </a:lnTo>
                      <a:lnTo>
                        <a:pt x="147" y="19"/>
                      </a:lnTo>
                      <a:lnTo>
                        <a:pt x="144" y="14"/>
                      </a:lnTo>
                      <a:lnTo>
                        <a:pt x="138" y="6"/>
                      </a:lnTo>
                      <a:lnTo>
                        <a:pt x="131" y="2"/>
                      </a:lnTo>
                      <a:lnTo>
                        <a:pt x="124" y="0"/>
                      </a:lnTo>
                      <a:lnTo>
                        <a:pt x="114" y="0"/>
                      </a:lnTo>
                      <a:lnTo>
                        <a:pt x="102" y="3"/>
                      </a:lnTo>
                      <a:close/>
                    </a:path>
                  </a:pathLst>
                </a:custGeom>
                <a:solidFill>
                  <a:srgbClr val="BC9E8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Freeform 11"/>
                <p:cNvSpPr>
                  <a:spLocks/>
                </p:cNvSpPr>
                <p:nvPr/>
              </p:nvSpPr>
              <p:spPr bwMode="auto">
                <a:xfrm>
                  <a:off x="2458393" y="4463844"/>
                  <a:ext cx="219002" cy="175419"/>
                </a:xfrm>
                <a:custGeom>
                  <a:avLst/>
                  <a:gdLst/>
                  <a:ahLst/>
                  <a:cxnLst>
                    <a:cxn ang="0">
                      <a:pos x="201" y="54"/>
                    </a:cxn>
                    <a:cxn ang="0">
                      <a:pos x="199" y="38"/>
                    </a:cxn>
                    <a:cxn ang="0">
                      <a:pos x="196" y="31"/>
                    </a:cxn>
                    <a:cxn ang="0">
                      <a:pos x="182" y="13"/>
                    </a:cxn>
                    <a:cxn ang="0">
                      <a:pos x="177" y="8"/>
                    </a:cxn>
                    <a:cxn ang="0">
                      <a:pos x="171" y="5"/>
                    </a:cxn>
                    <a:cxn ang="0">
                      <a:pos x="163" y="3"/>
                    </a:cxn>
                    <a:cxn ang="0">
                      <a:pos x="131" y="0"/>
                    </a:cxn>
                    <a:cxn ang="0">
                      <a:pos x="96" y="5"/>
                    </a:cxn>
                    <a:cxn ang="0">
                      <a:pos x="57" y="18"/>
                    </a:cxn>
                    <a:cxn ang="0">
                      <a:pos x="48" y="23"/>
                    </a:cxn>
                    <a:cxn ang="0">
                      <a:pos x="34" y="34"/>
                    </a:cxn>
                    <a:cxn ang="0">
                      <a:pos x="14" y="58"/>
                    </a:cxn>
                    <a:cxn ang="0">
                      <a:pos x="5" y="75"/>
                    </a:cxn>
                    <a:cxn ang="0">
                      <a:pos x="1" y="83"/>
                    </a:cxn>
                    <a:cxn ang="0">
                      <a:pos x="0" y="91"/>
                    </a:cxn>
                    <a:cxn ang="0">
                      <a:pos x="1" y="107"/>
                    </a:cxn>
                    <a:cxn ang="0">
                      <a:pos x="9" y="123"/>
                    </a:cxn>
                    <a:cxn ang="0">
                      <a:pos x="24" y="143"/>
                    </a:cxn>
                    <a:cxn ang="0">
                      <a:pos x="30" y="148"/>
                    </a:cxn>
                    <a:cxn ang="0">
                      <a:pos x="37" y="151"/>
                    </a:cxn>
                    <a:cxn ang="0">
                      <a:pos x="45" y="154"/>
                    </a:cxn>
                    <a:cxn ang="0">
                      <a:pos x="62" y="159"/>
                    </a:cxn>
                    <a:cxn ang="0">
                      <a:pos x="81" y="161"/>
                    </a:cxn>
                    <a:cxn ang="0">
                      <a:pos x="97" y="161"/>
                    </a:cxn>
                    <a:cxn ang="0">
                      <a:pos x="122" y="156"/>
                    </a:cxn>
                    <a:cxn ang="0">
                      <a:pos x="134" y="149"/>
                    </a:cxn>
                    <a:cxn ang="0">
                      <a:pos x="155" y="131"/>
                    </a:cxn>
                    <a:cxn ang="0">
                      <a:pos x="179" y="101"/>
                    </a:cxn>
                    <a:cxn ang="0">
                      <a:pos x="192" y="80"/>
                    </a:cxn>
                    <a:cxn ang="0">
                      <a:pos x="200" y="62"/>
                    </a:cxn>
                    <a:cxn ang="0">
                      <a:pos x="201" y="54"/>
                    </a:cxn>
                  </a:cxnLst>
                  <a:rect l="0" t="0" r="r" b="b"/>
                  <a:pathLst>
                    <a:path w="201" h="161">
                      <a:moveTo>
                        <a:pt x="201" y="54"/>
                      </a:moveTo>
                      <a:lnTo>
                        <a:pt x="199" y="38"/>
                      </a:lnTo>
                      <a:lnTo>
                        <a:pt x="196" y="31"/>
                      </a:lnTo>
                      <a:lnTo>
                        <a:pt x="182" y="13"/>
                      </a:lnTo>
                      <a:lnTo>
                        <a:pt x="177" y="8"/>
                      </a:lnTo>
                      <a:lnTo>
                        <a:pt x="171" y="5"/>
                      </a:lnTo>
                      <a:lnTo>
                        <a:pt x="163" y="3"/>
                      </a:lnTo>
                      <a:lnTo>
                        <a:pt x="131" y="0"/>
                      </a:lnTo>
                      <a:lnTo>
                        <a:pt x="96" y="5"/>
                      </a:lnTo>
                      <a:lnTo>
                        <a:pt x="57" y="18"/>
                      </a:lnTo>
                      <a:lnTo>
                        <a:pt x="48" y="23"/>
                      </a:lnTo>
                      <a:lnTo>
                        <a:pt x="34" y="34"/>
                      </a:lnTo>
                      <a:lnTo>
                        <a:pt x="14" y="58"/>
                      </a:lnTo>
                      <a:lnTo>
                        <a:pt x="5" y="75"/>
                      </a:lnTo>
                      <a:lnTo>
                        <a:pt x="1" y="83"/>
                      </a:lnTo>
                      <a:lnTo>
                        <a:pt x="0" y="91"/>
                      </a:lnTo>
                      <a:lnTo>
                        <a:pt x="1" y="107"/>
                      </a:lnTo>
                      <a:lnTo>
                        <a:pt x="9" y="123"/>
                      </a:lnTo>
                      <a:lnTo>
                        <a:pt x="24" y="143"/>
                      </a:lnTo>
                      <a:lnTo>
                        <a:pt x="30" y="148"/>
                      </a:lnTo>
                      <a:lnTo>
                        <a:pt x="37" y="151"/>
                      </a:lnTo>
                      <a:lnTo>
                        <a:pt x="45" y="154"/>
                      </a:lnTo>
                      <a:lnTo>
                        <a:pt x="62" y="159"/>
                      </a:lnTo>
                      <a:lnTo>
                        <a:pt x="81" y="161"/>
                      </a:lnTo>
                      <a:lnTo>
                        <a:pt x="97" y="161"/>
                      </a:lnTo>
                      <a:lnTo>
                        <a:pt x="122" y="156"/>
                      </a:lnTo>
                      <a:lnTo>
                        <a:pt x="134" y="149"/>
                      </a:lnTo>
                      <a:lnTo>
                        <a:pt x="155" y="131"/>
                      </a:lnTo>
                      <a:lnTo>
                        <a:pt x="179" y="101"/>
                      </a:lnTo>
                      <a:lnTo>
                        <a:pt x="192" y="80"/>
                      </a:lnTo>
                      <a:lnTo>
                        <a:pt x="200" y="62"/>
                      </a:lnTo>
                      <a:lnTo>
                        <a:pt x="201" y="54"/>
                      </a:lnTo>
                      <a:close/>
                    </a:path>
                  </a:pathLst>
                </a:custGeom>
                <a:solidFill>
                  <a:srgbClr val="BC9E8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12"/>
                <p:cNvSpPr>
                  <a:spLocks/>
                </p:cNvSpPr>
                <p:nvPr/>
              </p:nvSpPr>
              <p:spPr bwMode="auto">
                <a:xfrm>
                  <a:off x="1250072" y="4086856"/>
                  <a:ext cx="1298755" cy="546959"/>
                </a:xfrm>
                <a:custGeom>
                  <a:avLst/>
                  <a:gdLst/>
                  <a:ahLst/>
                  <a:cxnLst>
                    <a:cxn ang="0">
                      <a:pos x="1176" y="324"/>
                    </a:cxn>
                    <a:cxn ang="0">
                      <a:pos x="1129" y="305"/>
                    </a:cxn>
                    <a:cxn ang="0">
                      <a:pos x="883" y="230"/>
                    </a:cxn>
                    <a:cxn ang="0">
                      <a:pos x="683" y="179"/>
                    </a:cxn>
                    <a:cxn ang="0">
                      <a:pos x="461" y="134"/>
                    </a:cxn>
                    <a:cxn ang="0">
                      <a:pos x="356" y="105"/>
                    </a:cxn>
                    <a:cxn ang="0">
                      <a:pos x="269" y="75"/>
                    </a:cxn>
                    <a:cxn ang="0">
                      <a:pos x="175" y="34"/>
                    </a:cxn>
                    <a:cxn ang="0">
                      <a:pos x="157" y="21"/>
                    </a:cxn>
                    <a:cxn ang="0">
                      <a:pos x="150" y="14"/>
                    </a:cxn>
                    <a:cxn ang="0">
                      <a:pos x="138" y="6"/>
                    </a:cxn>
                    <a:cxn ang="0">
                      <a:pos x="131" y="2"/>
                    </a:cxn>
                    <a:cxn ang="0">
                      <a:pos x="123" y="0"/>
                    </a:cxn>
                    <a:cxn ang="0">
                      <a:pos x="103" y="1"/>
                    </a:cxn>
                    <a:cxn ang="0">
                      <a:pos x="64" y="14"/>
                    </a:cxn>
                    <a:cxn ang="0">
                      <a:pos x="38" y="31"/>
                    </a:cxn>
                    <a:cxn ang="0">
                      <a:pos x="27" y="42"/>
                    </a:cxn>
                    <a:cxn ang="0">
                      <a:pos x="18" y="55"/>
                    </a:cxn>
                    <a:cxn ang="0">
                      <a:pos x="4" y="86"/>
                    </a:cxn>
                    <a:cxn ang="0">
                      <a:pos x="0" y="102"/>
                    </a:cxn>
                    <a:cxn ang="0">
                      <a:pos x="0" y="117"/>
                    </a:cxn>
                    <a:cxn ang="0">
                      <a:pos x="6" y="149"/>
                    </a:cxn>
                    <a:cxn ang="0">
                      <a:pos x="10" y="162"/>
                    </a:cxn>
                    <a:cxn ang="0">
                      <a:pos x="14" y="169"/>
                    </a:cxn>
                    <a:cxn ang="0">
                      <a:pos x="17" y="174"/>
                    </a:cxn>
                    <a:cxn ang="0">
                      <a:pos x="27" y="182"/>
                    </a:cxn>
                    <a:cxn ang="0">
                      <a:pos x="34" y="185"/>
                    </a:cxn>
                    <a:cxn ang="0">
                      <a:pos x="49" y="196"/>
                    </a:cxn>
                    <a:cxn ang="0">
                      <a:pos x="73" y="207"/>
                    </a:cxn>
                    <a:cxn ang="0">
                      <a:pos x="162" y="241"/>
                    </a:cxn>
                    <a:cxn ang="0">
                      <a:pos x="482" y="349"/>
                    </a:cxn>
                    <a:cxn ang="0">
                      <a:pos x="710" y="409"/>
                    </a:cxn>
                    <a:cxn ang="0">
                      <a:pos x="1049" y="488"/>
                    </a:cxn>
                    <a:cxn ang="0">
                      <a:pos x="1066" y="494"/>
                    </a:cxn>
                    <a:cxn ang="0">
                      <a:pos x="1092" y="499"/>
                    </a:cxn>
                    <a:cxn ang="0">
                      <a:pos x="1099" y="500"/>
                    </a:cxn>
                    <a:cxn ang="0">
                      <a:pos x="1105" y="500"/>
                    </a:cxn>
                    <a:cxn ang="0">
                      <a:pos x="1110" y="502"/>
                    </a:cxn>
                    <a:cxn ang="0">
                      <a:pos x="1117" y="502"/>
                    </a:cxn>
                    <a:cxn ang="0">
                      <a:pos x="1119" y="500"/>
                    </a:cxn>
                    <a:cxn ang="0">
                      <a:pos x="1117" y="499"/>
                    </a:cxn>
                    <a:cxn ang="0">
                      <a:pos x="1112" y="499"/>
                    </a:cxn>
                    <a:cxn ang="0">
                      <a:pos x="1109" y="498"/>
                    </a:cxn>
                    <a:cxn ang="0">
                      <a:pos x="1099" y="495"/>
                    </a:cxn>
                    <a:cxn ang="0">
                      <a:pos x="1092" y="487"/>
                    </a:cxn>
                    <a:cxn ang="0">
                      <a:pos x="1088" y="474"/>
                    </a:cxn>
                    <a:cxn ang="0">
                      <a:pos x="1083" y="437"/>
                    </a:cxn>
                    <a:cxn ang="0">
                      <a:pos x="1083" y="421"/>
                    </a:cxn>
                    <a:cxn ang="0">
                      <a:pos x="1086" y="406"/>
                    </a:cxn>
                    <a:cxn ang="0">
                      <a:pos x="1092" y="391"/>
                    </a:cxn>
                    <a:cxn ang="0">
                      <a:pos x="1099" y="377"/>
                    </a:cxn>
                    <a:cxn ang="0">
                      <a:pos x="1109" y="364"/>
                    </a:cxn>
                    <a:cxn ang="0">
                      <a:pos x="1114" y="361"/>
                    </a:cxn>
                    <a:cxn ang="0">
                      <a:pos x="1119" y="359"/>
                    </a:cxn>
                    <a:cxn ang="0">
                      <a:pos x="1133" y="354"/>
                    </a:cxn>
                    <a:cxn ang="0">
                      <a:pos x="1177" y="346"/>
                    </a:cxn>
                    <a:cxn ang="0">
                      <a:pos x="1184" y="344"/>
                    </a:cxn>
                    <a:cxn ang="0">
                      <a:pos x="1192" y="340"/>
                    </a:cxn>
                    <a:cxn ang="0">
                      <a:pos x="1192" y="336"/>
                    </a:cxn>
                    <a:cxn ang="0">
                      <a:pos x="1189" y="333"/>
                    </a:cxn>
                    <a:cxn ang="0">
                      <a:pos x="1185" y="329"/>
                    </a:cxn>
                    <a:cxn ang="0">
                      <a:pos x="1176" y="324"/>
                    </a:cxn>
                  </a:cxnLst>
                  <a:rect l="0" t="0" r="r" b="b"/>
                  <a:pathLst>
                    <a:path w="1192" h="502">
                      <a:moveTo>
                        <a:pt x="1176" y="324"/>
                      </a:moveTo>
                      <a:lnTo>
                        <a:pt x="1129" y="305"/>
                      </a:lnTo>
                      <a:lnTo>
                        <a:pt x="883" y="230"/>
                      </a:lnTo>
                      <a:lnTo>
                        <a:pt x="683" y="179"/>
                      </a:lnTo>
                      <a:lnTo>
                        <a:pt x="461" y="134"/>
                      </a:lnTo>
                      <a:lnTo>
                        <a:pt x="356" y="105"/>
                      </a:lnTo>
                      <a:lnTo>
                        <a:pt x="269" y="75"/>
                      </a:lnTo>
                      <a:lnTo>
                        <a:pt x="175" y="34"/>
                      </a:lnTo>
                      <a:lnTo>
                        <a:pt x="157" y="21"/>
                      </a:lnTo>
                      <a:lnTo>
                        <a:pt x="150" y="14"/>
                      </a:lnTo>
                      <a:lnTo>
                        <a:pt x="138" y="6"/>
                      </a:lnTo>
                      <a:lnTo>
                        <a:pt x="131" y="2"/>
                      </a:lnTo>
                      <a:lnTo>
                        <a:pt x="123" y="0"/>
                      </a:lnTo>
                      <a:lnTo>
                        <a:pt x="103" y="1"/>
                      </a:lnTo>
                      <a:lnTo>
                        <a:pt x="64" y="14"/>
                      </a:lnTo>
                      <a:lnTo>
                        <a:pt x="38" y="31"/>
                      </a:lnTo>
                      <a:lnTo>
                        <a:pt x="27" y="42"/>
                      </a:lnTo>
                      <a:lnTo>
                        <a:pt x="18" y="55"/>
                      </a:lnTo>
                      <a:lnTo>
                        <a:pt x="4" y="86"/>
                      </a:lnTo>
                      <a:lnTo>
                        <a:pt x="0" y="102"/>
                      </a:lnTo>
                      <a:lnTo>
                        <a:pt x="0" y="117"/>
                      </a:lnTo>
                      <a:lnTo>
                        <a:pt x="6" y="149"/>
                      </a:lnTo>
                      <a:lnTo>
                        <a:pt x="10" y="162"/>
                      </a:lnTo>
                      <a:lnTo>
                        <a:pt x="14" y="169"/>
                      </a:lnTo>
                      <a:lnTo>
                        <a:pt x="17" y="174"/>
                      </a:lnTo>
                      <a:lnTo>
                        <a:pt x="27" y="182"/>
                      </a:lnTo>
                      <a:lnTo>
                        <a:pt x="34" y="185"/>
                      </a:lnTo>
                      <a:lnTo>
                        <a:pt x="49" y="196"/>
                      </a:lnTo>
                      <a:lnTo>
                        <a:pt x="73" y="207"/>
                      </a:lnTo>
                      <a:lnTo>
                        <a:pt x="162" y="241"/>
                      </a:lnTo>
                      <a:lnTo>
                        <a:pt x="482" y="349"/>
                      </a:lnTo>
                      <a:lnTo>
                        <a:pt x="710" y="409"/>
                      </a:lnTo>
                      <a:lnTo>
                        <a:pt x="1049" y="488"/>
                      </a:lnTo>
                      <a:lnTo>
                        <a:pt x="1066" y="494"/>
                      </a:lnTo>
                      <a:lnTo>
                        <a:pt x="1092" y="499"/>
                      </a:lnTo>
                      <a:lnTo>
                        <a:pt x="1099" y="500"/>
                      </a:lnTo>
                      <a:lnTo>
                        <a:pt x="1105" y="500"/>
                      </a:lnTo>
                      <a:lnTo>
                        <a:pt x="1110" y="502"/>
                      </a:lnTo>
                      <a:lnTo>
                        <a:pt x="1117" y="502"/>
                      </a:lnTo>
                      <a:lnTo>
                        <a:pt x="1119" y="500"/>
                      </a:lnTo>
                      <a:lnTo>
                        <a:pt x="1117" y="499"/>
                      </a:lnTo>
                      <a:lnTo>
                        <a:pt x="1112" y="499"/>
                      </a:lnTo>
                      <a:lnTo>
                        <a:pt x="1109" y="498"/>
                      </a:lnTo>
                      <a:lnTo>
                        <a:pt x="1099" y="495"/>
                      </a:lnTo>
                      <a:lnTo>
                        <a:pt x="1092" y="487"/>
                      </a:lnTo>
                      <a:lnTo>
                        <a:pt x="1088" y="474"/>
                      </a:lnTo>
                      <a:lnTo>
                        <a:pt x="1083" y="437"/>
                      </a:lnTo>
                      <a:lnTo>
                        <a:pt x="1083" y="421"/>
                      </a:lnTo>
                      <a:lnTo>
                        <a:pt x="1086" y="406"/>
                      </a:lnTo>
                      <a:lnTo>
                        <a:pt x="1092" y="391"/>
                      </a:lnTo>
                      <a:lnTo>
                        <a:pt x="1099" y="377"/>
                      </a:lnTo>
                      <a:lnTo>
                        <a:pt x="1109" y="364"/>
                      </a:lnTo>
                      <a:lnTo>
                        <a:pt x="1114" y="361"/>
                      </a:lnTo>
                      <a:lnTo>
                        <a:pt x="1119" y="359"/>
                      </a:lnTo>
                      <a:lnTo>
                        <a:pt x="1133" y="354"/>
                      </a:lnTo>
                      <a:lnTo>
                        <a:pt x="1177" y="346"/>
                      </a:lnTo>
                      <a:lnTo>
                        <a:pt x="1184" y="344"/>
                      </a:lnTo>
                      <a:lnTo>
                        <a:pt x="1192" y="340"/>
                      </a:lnTo>
                      <a:lnTo>
                        <a:pt x="1192" y="336"/>
                      </a:lnTo>
                      <a:lnTo>
                        <a:pt x="1189" y="333"/>
                      </a:lnTo>
                      <a:lnTo>
                        <a:pt x="1185" y="329"/>
                      </a:lnTo>
                      <a:lnTo>
                        <a:pt x="1176" y="324"/>
                      </a:lnTo>
                      <a:close/>
                    </a:path>
                  </a:pathLst>
                </a:custGeom>
                <a:solidFill>
                  <a:srgbClr val="A77F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Freeform 13"/>
                <p:cNvSpPr>
                  <a:spLocks/>
                </p:cNvSpPr>
                <p:nvPr/>
              </p:nvSpPr>
              <p:spPr bwMode="auto">
                <a:xfrm>
                  <a:off x="1429849" y="3908169"/>
                  <a:ext cx="1410980" cy="521899"/>
                </a:xfrm>
                <a:custGeom>
                  <a:avLst/>
                  <a:gdLst/>
                  <a:ahLst/>
                  <a:cxnLst>
                    <a:cxn ang="0">
                      <a:pos x="1295" y="340"/>
                    </a:cxn>
                    <a:cxn ang="0">
                      <a:pos x="1295" y="334"/>
                    </a:cxn>
                    <a:cxn ang="0">
                      <a:pos x="1293" y="331"/>
                    </a:cxn>
                    <a:cxn ang="0">
                      <a:pos x="1283" y="323"/>
                    </a:cxn>
                    <a:cxn ang="0">
                      <a:pos x="1257" y="311"/>
                    </a:cxn>
                    <a:cxn ang="0">
                      <a:pos x="559" y="120"/>
                    </a:cxn>
                    <a:cxn ang="0">
                      <a:pos x="249" y="18"/>
                    </a:cxn>
                    <a:cxn ang="0">
                      <a:pos x="193" y="2"/>
                    </a:cxn>
                    <a:cxn ang="0">
                      <a:pos x="169" y="0"/>
                    </a:cxn>
                    <a:cxn ang="0">
                      <a:pos x="145" y="2"/>
                    </a:cxn>
                    <a:cxn ang="0">
                      <a:pos x="102" y="18"/>
                    </a:cxn>
                    <a:cxn ang="0">
                      <a:pos x="72" y="36"/>
                    </a:cxn>
                    <a:cxn ang="0">
                      <a:pos x="40" y="63"/>
                    </a:cxn>
                    <a:cxn ang="0">
                      <a:pos x="30" y="73"/>
                    </a:cxn>
                    <a:cxn ang="0">
                      <a:pos x="9" y="100"/>
                    </a:cxn>
                    <a:cxn ang="0">
                      <a:pos x="4" y="108"/>
                    </a:cxn>
                    <a:cxn ang="0">
                      <a:pos x="0" y="120"/>
                    </a:cxn>
                    <a:cxn ang="0">
                      <a:pos x="0" y="132"/>
                    </a:cxn>
                    <a:cxn ang="0">
                      <a:pos x="4" y="144"/>
                    </a:cxn>
                    <a:cxn ang="0">
                      <a:pos x="9" y="150"/>
                    </a:cxn>
                    <a:cxn ang="0">
                      <a:pos x="20" y="160"/>
                    </a:cxn>
                    <a:cxn ang="0">
                      <a:pos x="56" y="181"/>
                    </a:cxn>
                    <a:cxn ang="0">
                      <a:pos x="167" y="227"/>
                    </a:cxn>
                    <a:cxn ang="0">
                      <a:pos x="244" y="255"/>
                    </a:cxn>
                    <a:cxn ang="0">
                      <a:pos x="637" y="341"/>
                    </a:cxn>
                    <a:cxn ang="0">
                      <a:pos x="1040" y="460"/>
                    </a:cxn>
                    <a:cxn ang="0">
                      <a:pos x="1104" y="479"/>
                    </a:cxn>
                    <a:cxn ang="0">
                      <a:pos x="1114" y="479"/>
                    </a:cxn>
                    <a:cxn ang="0">
                      <a:pos x="1122" y="476"/>
                    </a:cxn>
                    <a:cxn ang="0">
                      <a:pos x="1125" y="472"/>
                    </a:cxn>
                    <a:cxn ang="0">
                      <a:pos x="1125" y="465"/>
                    </a:cxn>
                    <a:cxn ang="0">
                      <a:pos x="1120" y="448"/>
                    </a:cxn>
                    <a:cxn ang="0">
                      <a:pos x="1116" y="430"/>
                    </a:cxn>
                    <a:cxn ang="0">
                      <a:pos x="1117" y="422"/>
                    </a:cxn>
                    <a:cxn ang="0">
                      <a:pos x="1124" y="406"/>
                    </a:cxn>
                    <a:cxn ang="0">
                      <a:pos x="1144" y="374"/>
                    </a:cxn>
                    <a:cxn ang="0">
                      <a:pos x="1151" y="368"/>
                    </a:cxn>
                    <a:cxn ang="0">
                      <a:pos x="1157" y="362"/>
                    </a:cxn>
                    <a:cxn ang="0">
                      <a:pos x="1166" y="358"/>
                    </a:cxn>
                    <a:cxn ang="0">
                      <a:pos x="1220" y="344"/>
                    </a:cxn>
                    <a:cxn ang="0">
                      <a:pos x="1257" y="341"/>
                    </a:cxn>
                    <a:cxn ang="0">
                      <a:pos x="1281" y="343"/>
                    </a:cxn>
                    <a:cxn ang="0">
                      <a:pos x="1292" y="343"/>
                    </a:cxn>
                    <a:cxn ang="0">
                      <a:pos x="1294" y="342"/>
                    </a:cxn>
                    <a:cxn ang="0">
                      <a:pos x="1295" y="340"/>
                    </a:cxn>
                  </a:cxnLst>
                  <a:rect l="0" t="0" r="r" b="b"/>
                  <a:pathLst>
                    <a:path w="1295" h="479">
                      <a:moveTo>
                        <a:pt x="1295" y="340"/>
                      </a:moveTo>
                      <a:lnTo>
                        <a:pt x="1295" y="334"/>
                      </a:lnTo>
                      <a:lnTo>
                        <a:pt x="1293" y="331"/>
                      </a:lnTo>
                      <a:lnTo>
                        <a:pt x="1283" y="323"/>
                      </a:lnTo>
                      <a:lnTo>
                        <a:pt x="1257" y="311"/>
                      </a:lnTo>
                      <a:lnTo>
                        <a:pt x="559" y="120"/>
                      </a:lnTo>
                      <a:lnTo>
                        <a:pt x="249" y="18"/>
                      </a:lnTo>
                      <a:lnTo>
                        <a:pt x="193" y="2"/>
                      </a:lnTo>
                      <a:lnTo>
                        <a:pt x="169" y="0"/>
                      </a:lnTo>
                      <a:lnTo>
                        <a:pt x="145" y="2"/>
                      </a:lnTo>
                      <a:lnTo>
                        <a:pt x="102" y="18"/>
                      </a:lnTo>
                      <a:lnTo>
                        <a:pt x="72" y="36"/>
                      </a:lnTo>
                      <a:lnTo>
                        <a:pt x="40" y="63"/>
                      </a:lnTo>
                      <a:lnTo>
                        <a:pt x="30" y="73"/>
                      </a:lnTo>
                      <a:lnTo>
                        <a:pt x="9" y="100"/>
                      </a:lnTo>
                      <a:lnTo>
                        <a:pt x="4" y="108"/>
                      </a:lnTo>
                      <a:lnTo>
                        <a:pt x="0" y="120"/>
                      </a:lnTo>
                      <a:lnTo>
                        <a:pt x="0" y="132"/>
                      </a:lnTo>
                      <a:lnTo>
                        <a:pt x="4" y="144"/>
                      </a:lnTo>
                      <a:lnTo>
                        <a:pt x="9" y="150"/>
                      </a:lnTo>
                      <a:lnTo>
                        <a:pt x="20" y="160"/>
                      </a:lnTo>
                      <a:lnTo>
                        <a:pt x="56" y="181"/>
                      </a:lnTo>
                      <a:lnTo>
                        <a:pt x="167" y="227"/>
                      </a:lnTo>
                      <a:lnTo>
                        <a:pt x="244" y="255"/>
                      </a:lnTo>
                      <a:lnTo>
                        <a:pt x="637" y="341"/>
                      </a:lnTo>
                      <a:lnTo>
                        <a:pt x="1040" y="460"/>
                      </a:lnTo>
                      <a:lnTo>
                        <a:pt x="1104" y="479"/>
                      </a:lnTo>
                      <a:lnTo>
                        <a:pt x="1114" y="479"/>
                      </a:lnTo>
                      <a:lnTo>
                        <a:pt x="1122" y="476"/>
                      </a:lnTo>
                      <a:lnTo>
                        <a:pt x="1125" y="472"/>
                      </a:lnTo>
                      <a:lnTo>
                        <a:pt x="1125" y="465"/>
                      </a:lnTo>
                      <a:lnTo>
                        <a:pt x="1120" y="448"/>
                      </a:lnTo>
                      <a:lnTo>
                        <a:pt x="1116" y="430"/>
                      </a:lnTo>
                      <a:lnTo>
                        <a:pt x="1117" y="422"/>
                      </a:lnTo>
                      <a:lnTo>
                        <a:pt x="1124" y="406"/>
                      </a:lnTo>
                      <a:lnTo>
                        <a:pt x="1144" y="374"/>
                      </a:lnTo>
                      <a:lnTo>
                        <a:pt x="1151" y="368"/>
                      </a:lnTo>
                      <a:lnTo>
                        <a:pt x="1157" y="362"/>
                      </a:lnTo>
                      <a:lnTo>
                        <a:pt x="1166" y="358"/>
                      </a:lnTo>
                      <a:lnTo>
                        <a:pt x="1220" y="344"/>
                      </a:lnTo>
                      <a:lnTo>
                        <a:pt x="1257" y="341"/>
                      </a:lnTo>
                      <a:lnTo>
                        <a:pt x="1281" y="343"/>
                      </a:lnTo>
                      <a:lnTo>
                        <a:pt x="1292" y="343"/>
                      </a:lnTo>
                      <a:lnTo>
                        <a:pt x="1294" y="342"/>
                      </a:lnTo>
                      <a:lnTo>
                        <a:pt x="1295" y="340"/>
                      </a:lnTo>
                      <a:close/>
                    </a:path>
                  </a:pathLst>
                </a:custGeom>
                <a:solidFill>
                  <a:srgbClr val="A77F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14"/>
                <p:cNvSpPr>
                  <a:spLocks/>
                </p:cNvSpPr>
                <p:nvPr/>
              </p:nvSpPr>
              <p:spPr bwMode="auto">
                <a:xfrm>
                  <a:off x="1705508" y="3771974"/>
                  <a:ext cx="1320546" cy="491392"/>
                </a:xfrm>
                <a:custGeom>
                  <a:avLst/>
                  <a:gdLst/>
                  <a:ahLst/>
                  <a:cxnLst>
                    <a:cxn ang="0">
                      <a:pos x="1151" y="304"/>
                    </a:cxn>
                    <a:cxn ang="0">
                      <a:pos x="1170" y="298"/>
                    </a:cxn>
                    <a:cxn ang="0">
                      <a:pos x="1207" y="292"/>
                    </a:cxn>
                    <a:cxn ang="0">
                      <a:pos x="1210" y="291"/>
                    </a:cxn>
                    <a:cxn ang="0">
                      <a:pos x="1212" y="291"/>
                    </a:cxn>
                    <a:cxn ang="0">
                      <a:pos x="1212" y="289"/>
                    </a:cxn>
                    <a:cxn ang="0">
                      <a:pos x="1211" y="288"/>
                    </a:cxn>
                    <a:cxn ang="0">
                      <a:pos x="1197" y="280"/>
                    </a:cxn>
                    <a:cxn ang="0">
                      <a:pos x="987" y="219"/>
                    </a:cxn>
                    <a:cxn ang="0">
                      <a:pos x="139" y="3"/>
                    </a:cxn>
                    <a:cxn ang="0">
                      <a:pos x="115" y="0"/>
                    </a:cxn>
                    <a:cxn ang="0">
                      <a:pos x="95" y="0"/>
                    </a:cxn>
                    <a:cxn ang="0">
                      <a:pos x="75" y="5"/>
                    </a:cxn>
                    <a:cxn ang="0">
                      <a:pos x="57" y="16"/>
                    </a:cxn>
                    <a:cxn ang="0">
                      <a:pos x="47" y="24"/>
                    </a:cxn>
                    <a:cxn ang="0">
                      <a:pos x="33" y="40"/>
                    </a:cxn>
                    <a:cxn ang="0">
                      <a:pos x="6" y="81"/>
                    </a:cxn>
                    <a:cxn ang="0">
                      <a:pos x="2" y="91"/>
                    </a:cxn>
                    <a:cxn ang="0">
                      <a:pos x="0" y="100"/>
                    </a:cxn>
                    <a:cxn ang="0">
                      <a:pos x="0" y="108"/>
                    </a:cxn>
                    <a:cxn ang="0">
                      <a:pos x="2" y="117"/>
                    </a:cxn>
                    <a:cxn ang="0">
                      <a:pos x="9" y="125"/>
                    </a:cxn>
                    <a:cxn ang="0">
                      <a:pos x="19" y="132"/>
                    </a:cxn>
                    <a:cxn ang="0">
                      <a:pos x="49" y="145"/>
                    </a:cxn>
                    <a:cxn ang="0">
                      <a:pos x="627" y="299"/>
                    </a:cxn>
                    <a:cxn ang="0">
                      <a:pos x="1006" y="412"/>
                    </a:cxn>
                    <a:cxn ang="0">
                      <a:pos x="1046" y="428"/>
                    </a:cxn>
                    <a:cxn ang="0">
                      <a:pos x="1077" y="443"/>
                    </a:cxn>
                    <a:cxn ang="0">
                      <a:pos x="1084" y="447"/>
                    </a:cxn>
                    <a:cxn ang="0">
                      <a:pos x="1094" y="451"/>
                    </a:cxn>
                    <a:cxn ang="0">
                      <a:pos x="1096" y="451"/>
                    </a:cxn>
                    <a:cxn ang="0">
                      <a:pos x="1096" y="449"/>
                    </a:cxn>
                    <a:cxn ang="0">
                      <a:pos x="1095" y="446"/>
                    </a:cxn>
                    <a:cxn ang="0">
                      <a:pos x="1087" y="434"/>
                    </a:cxn>
                    <a:cxn ang="0">
                      <a:pos x="1085" y="430"/>
                    </a:cxn>
                    <a:cxn ang="0">
                      <a:pos x="1084" y="424"/>
                    </a:cxn>
                    <a:cxn ang="0">
                      <a:pos x="1086" y="396"/>
                    </a:cxn>
                    <a:cxn ang="0">
                      <a:pos x="1097" y="364"/>
                    </a:cxn>
                    <a:cxn ang="0">
                      <a:pos x="1102" y="357"/>
                    </a:cxn>
                    <a:cxn ang="0">
                      <a:pos x="1121" y="331"/>
                    </a:cxn>
                    <a:cxn ang="0">
                      <a:pos x="1143" y="310"/>
                    </a:cxn>
                    <a:cxn ang="0">
                      <a:pos x="1151" y="304"/>
                    </a:cxn>
                  </a:cxnLst>
                  <a:rect l="0" t="0" r="r" b="b"/>
                  <a:pathLst>
                    <a:path w="1212" h="451">
                      <a:moveTo>
                        <a:pt x="1151" y="304"/>
                      </a:moveTo>
                      <a:lnTo>
                        <a:pt x="1170" y="298"/>
                      </a:lnTo>
                      <a:lnTo>
                        <a:pt x="1207" y="292"/>
                      </a:lnTo>
                      <a:lnTo>
                        <a:pt x="1210" y="291"/>
                      </a:lnTo>
                      <a:lnTo>
                        <a:pt x="1212" y="291"/>
                      </a:lnTo>
                      <a:lnTo>
                        <a:pt x="1212" y="289"/>
                      </a:lnTo>
                      <a:lnTo>
                        <a:pt x="1211" y="288"/>
                      </a:lnTo>
                      <a:lnTo>
                        <a:pt x="1197" y="280"/>
                      </a:lnTo>
                      <a:lnTo>
                        <a:pt x="987" y="219"/>
                      </a:lnTo>
                      <a:lnTo>
                        <a:pt x="139" y="3"/>
                      </a:lnTo>
                      <a:lnTo>
                        <a:pt x="115" y="0"/>
                      </a:lnTo>
                      <a:lnTo>
                        <a:pt x="95" y="0"/>
                      </a:lnTo>
                      <a:lnTo>
                        <a:pt x="75" y="5"/>
                      </a:lnTo>
                      <a:lnTo>
                        <a:pt x="57" y="16"/>
                      </a:lnTo>
                      <a:lnTo>
                        <a:pt x="47" y="24"/>
                      </a:lnTo>
                      <a:lnTo>
                        <a:pt x="33" y="40"/>
                      </a:lnTo>
                      <a:lnTo>
                        <a:pt x="6" y="81"/>
                      </a:lnTo>
                      <a:lnTo>
                        <a:pt x="2" y="91"/>
                      </a:lnTo>
                      <a:lnTo>
                        <a:pt x="0" y="100"/>
                      </a:lnTo>
                      <a:lnTo>
                        <a:pt x="0" y="108"/>
                      </a:lnTo>
                      <a:lnTo>
                        <a:pt x="2" y="117"/>
                      </a:lnTo>
                      <a:lnTo>
                        <a:pt x="9" y="125"/>
                      </a:lnTo>
                      <a:lnTo>
                        <a:pt x="19" y="132"/>
                      </a:lnTo>
                      <a:lnTo>
                        <a:pt x="49" y="145"/>
                      </a:lnTo>
                      <a:lnTo>
                        <a:pt x="627" y="299"/>
                      </a:lnTo>
                      <a:lnTo>
                        <a:pt x="1006" y="412"/>
                      </a:lnTo>
                      <a:lnTo>
                        <a:pt x="1046" y="428"/>
                      </a:lnTo>
                      <a:lnTo>
                        <a:pt x="1077" y="443"/>
                      </a:lnTo>
                      <a:lnTo>
                        <a:pt x="1084" y="447"/>
                      </a:lnTo>
                      <a:lnTo>
                        <a:pt x="1094" y="451"/>
                      </a:lnTo>
                      <a:lnTo>
                        <a:pt x="1096" y="451"/>
                      </a:lnTo>
                      <a:lnTo>
                        <a:pt x="1096" y="449"/>
                      </a:lnTo>
                      <a:lnTo>
                        <a:pt x="1095" y="446"/>
                      </a:lnTo>
                      <a:lnTo>
                        <a:pt x="1087" y="434"/>
                      </a:lnTo>
                      <a:lnTo>
                        <a:pt x="1085" y="430"/>
                      </a:lnTo>
                      <a:lnTo>
                        <a:pt x="1084" y="424"/>
                      </a:lnTo>
                      <a:lnTo>
                        <a:pt x="1086" y="396"/>
                      </a:lnTo>
                      <a:lnTo>
                        <a:pt x="1097" y="364"/>
                      </a:lnTo>
                      <a:lnTo>
                        <a:pt x="1102" y="357"/>
                      </a:lnTo>
                      <a:lnTo>
                        <a:pt x="1121" y="331"/>
                      </a:lnTo>
                      <a:lnTo>
                        <a:pt x="1143" y="310"/>
                      </a:lnTo>
                      <a:lnTo>
                        <a:pt x="1151" y="304"/>
                      </a:lnTo>
                      <a:close/>
                    </a:path>
                  </a:pathLst>
                </a:custGeom>
                <a:solidFill>
                  <a:srgbClr val="A77F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Freeform 15"/>
                <p:cNvSpPr>
                  <a:spLocks/>
                </p:cNvSpPr>
                <p:nvPr/>
              </p:nvSpPr>
              <p:spPr bwMode="auto">
                <a:xfrm>
                  <a:off x="1901628" y="3661928"/>
                  <a:ext cx="1325994" cy="428197"/>
                </a:xfrm>
                <a:custGeom>
                  <a:avLst/>
                  <a:gdLst/>
                  <a:ahLst/>
                  <a:cxnLst>
                    <a:cxn ang="0">
                      <a:pos x="65" y="3"/>
                    </a:cxn>
                    <a:cxn ang="0">
                      <a:pos x="50" y="9"/>
                    </a:cxn>
                    <a:cxn ang="0">
                      <a:pos x="35" y="17"/>
                    </a:cxn>
                    <a:cxn ang="0">
                      <a:pos x="24" y="26"/>
                    </a:cxn>
                    <a:cxn ang="0">
                      <a:pos x="15" y="36"/>
                    </a:cxn>
                    <a:cxn ang="0">
                      <a:pos x="12" y="43"/>
                    </a:cxn>
                    <a:cxn ang="0">
                      <a:pos x="1" y="67"/>
                    </a:cxn>
                    <a:cxn ang="0">
                      <a:pos x="0" y="77"/>
                    </a:cxn>
                    <a:cxn ang="0">
                      <a:pos x="1" y="85"/>
                    </a:cxn>
                    <a:cxn ang="0">
                      <a:pos x="4" y="93"/>
                    </a:cxn>
                    <a:cxn ang="0">
                      <a:pos x="12" y="100"/>
                    </a:cxn>
                    <a:cxn ang="0">
                      <a:pos x="23" y="105"/>
                    </a:cxn>
                    <a:cxn ang="0">
                      <a:pos x="54" y="114"/>
                    </a:cxn>
                    <a:cxn ang="0">
                      <a:pos x="117" y="125"/>
                    </a:cxn>
                    <a:cxn ang="0">
                      <a:pos x="859" y="303"/>
                    </a:cxn>
                    <a:cxn ang="0">
                      <a:pos x="1051" y="359"/>
                    </a:cxn>
                    <a:cxn ang="0">
                      <a:pos x="1116" y="391"/>
                    </a:cxn>
                    <a:cxn ang="0">
                      <a:pos x="1124" y="393"/>
                    </a:cxn>
                    <a:cxn ang="0">
                      <a:pos x="1131" y="392"/>
                    </a:cxn>
                    <a:cxn ang="0">
                      <a:pos x="1135" y="388"/>
                    </a:cxn>
                    <a:cxn ang="0">
                      <a:pos x="1135" y="381"/>
                    </a:cxn>
                    <a:cxn ang="0">
                      <a:pos x="1125" y="338"/>
                    </a:cxn>
                    <a:cxn ang="0">
                      <a:pos x="1124" y="319"/>
                    </a:cxn>
                    <a:cxn ang="0">
                      <a:pos x="1126" y="311"/>
                    </a:cxn>
                    <a:cxn ang="0">
                      <a:pos x="1129" y="305"/>
                    </a:cxn>
                    <a:cxn ang="0">
                      <a:pos x="1138" y="291"/>
                    </a:cxn>
                    <a:cxn ang="0">
                      <a:pos x="1149" y="279"/>
                    </a:cxn>
                    <a:cxn ang="0">
                      <a:pos x="1160" y="269"/>
                    </a:cxn>
                    <a:cxn ang="0">
                      <a:pos x="1167" y="265"/>
                    </a:cxn>
                    <a:cxn ang="0">
                      <a:pos x="1177" y="261"/>
                    </a:cxn>
                    <a:cxn ang="0">
                      <a:pos x="1188" y="259"/>
                    </a:cxn>
                    <a:cxn ang="0">
                      <a:pos x="1216" y="251"/>
                    </a:cxn>
                    <a:cxn ang="0">
                      <a:pos x="1217" y="249"/>
                    </a:cxn>
                    <a:cxn ang="0">
                      <a:pos x="1216" y="247"/>
                    </a:cxn>
                    <a:cxn ang="0">
                      <a:pos x="1207" y="243"/>
                    </a:cxn>
                    <a:cxn ang="0">
                      <a:pos x="1067" y="213"/>
                    </a:cxn>
                    <a:cxn ang="0">
                      <a:pos x="631" y="100"/>
                    </a:cxn>
                    <a:cxn ang="0">
                      <a:pos x="205" y="22"/>
                    </a:cxn>
                    <a:cxn ang="0">
                      <a:pos x="188" y="18"/>
                    </a:cxn>
                    <a:cxn ang="0">
                      <a:pos x="152" y="5"/>
                    </a:cxn>
                    <a:cxn ang="0">
                      <a:pos x="142" y="3"/>
                    </a:cxn>
                    <a:cxn ang="0">
                      <a:pos x="82" y="0"/>
                    </a:cxn>
                    <a:cxn ang="0">
                      <a:pos x="65" y="3"/>
                    </a:cxn>
                  </a:cxnLst>
                  <a:rect l="0" t="0" r="r" b="b"/>
                  <a:pathLst>
                    <a:path w="1217" h="393">
                      <a:moveTo>
                        <a:pt x="65" y="3"/>
                      </a:moveTo>
                      <a:lnTo>
                        <a:pt x="50" y="9"/>
                      </a:lnTo>
                      <a:lnTo>
                        <a:pt x="35" y="17"/>
                      </a:lnTo>
                      <a:lnTo>
                        <a:pt x="24" y="26"/>
                      </a:lnTo>
                      <a:lnTo>
                        <a:pt x="15" y="36"/>
                      </a:lnTo>
                      <a:lnTo>
                        <a:pt x="12" y="43"/>
                      </a:lnTo>
                      <a:lnTo>
                        <a:pt x="1" y="67"/>
                      </a:lnTo>
                      <a:lnTo>
                        <a:pt x="0" y="77"/>
                      </a:lnTo>
                      <a:lnTo>
                        <a:pt x="1" y="85"/>
                      </a:lnTo>
                      <a:lnTo>
                        <a:pt x="4" y="93"/>
                      </a:lnTo>
                      <a:lnTo>
                        <a:pt x="12" y="100"/>
                      </a:lnTo>
                      <a:lnTo>
                        <a:pt x="23" y="105"/>
                      </a:lnTo>
                      <a:lnTo>
                        <a:pt x="54" y="114"/>
                      </a:lnTo>
                      <a:lnTo>
                        <a:pt x="117" y="125"/>
                      </a:lnTo>
                      <a:lnTo>
                        <a:pt x="859" y="303"/>
                      </a:lnTo>
                      <a:lnTo>
                        <a:pt x="1051" y="359"/>
                      </a:lnTo>
                      <a:lnTo>
                        <a:pt x="1116" y="391"/>
                      </a:lnTo>
                      <a:lnTo>
                        <a:pt x="1124" y="393"/>
                      </a:lnTo>
                      <a:lnTo>
                        <a:pt x="1131" y="392"/>
                      </a:lnTo>
                      <a:lnTo>
                        <a:pt x="1135" y="388"/>
                      </a:lnTo>
                      <a:lnTo>
                        <a:pt x="1135" y="381"/>
                      </a:lnTo>
                      <a:lnTo>
                        <a:pt x="1125" y="338"/>
                      </a:lnTo>
                      <a:lnTo>
                        <a:pt x="1124" y="319"/>
                      </a:lnTo>
                      <a:lnTo>
                        <a:pt x="1126" y="311"/>
                      </a:lnTo>
                      <a:lnTo>
                        <a:pt x="1129" y="305"/>
                      </a:lnTo>
                      <a:lnTo>
                        <a:pt x="1138" y="291"/>
                      </a:lnTo>
                      <a:lnTo>
                        <a:pt x="1149" y="279"/>
                      </a:lnTo>
                      <a:lnTo>
                        <a:pt x="1160" y="269"/>
                      </a:lnTo>
                      <a:lnTo>
                        <a:pt x="1167" y="265"/>
                      </a:lnTo>
                      <a:lnTo>
                        <a:pt x="1177" y="261"/>
                      </a:lnTo>
                      <a:lnTo>
                        <a:pt x="1188" y="259"/>
                      </a:lnTo>
                      <a:lnTo>
                        <a:pt x="1216" y="251"/>
                      </a:lnTo>
                      <a:lnTo>
                        <a:pt x="1217" y="249"/>
                      </a:lnTo>
                      <a:lnTo>
                        <a:pt x="1216" y="247"/>
                      </a:lnTo>
                      <a:lnTo>
                        <a:pt x="1207" y="243"/>
                      </a:lnTo>
                      <a:lnTo>
                        <a:pt x="1067" y="213"/>
                      </a:lnTo>
                      <a:lnTo>
                        <a:pt x="631" y="100"/>
                      </a:lnTo>
                      <a:lnTo>
                        <a:pt x="205" y="22"/>
                      </a:lnTo>
                      <a:lnTo>
                        <a:pt x="188" y="18"/>
                      </a:lnTo>
                      <a:lnTo>
                        <a:pt x="152" y="5"/>
                      </a:lnTo>
                      <a:lnTo>
                        <a:pt x="142" y="3"/>
                      </a:lnTo>
                      <a:lnTo>
                        <a:pt x="82" y="0"/>
                      </a:lnTo>
                      <a:lnTo>
                        <a:pt x="65" y="3"/>
                      </a:lnTo>
                      <a:close/>
                    </a:path>
                  </a:pathLst>
                </a:custGeom>
                <a:solidFill>
                  <a:srgbClr val="A77F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 name="Freeform 35"/>
                <p:cNvSpPr>
                  <a:spLocks/>
                </p:cNvSpPr>
                <p:nvPr/>
              </p:nvSpPr>
              <p:spPr bwMode="auto">
                <a:xfrm>
                  <a:off x="1339416" y="4048722"/>
                  <a:ext cx="2077790" cy="712572"/>
                </a:xfrm>
                <a:custGeom>
                  <a:avLst/>
                  <a:gdLst/>
                  <a:ahLst/>
                  <a:cxnLst>
                    <a:cxn ang="0">
                      <a:pos x="1775" y="0"/>
                    </a:cxn>
                    <a:cxn ang="0">
                      <a:pos x="1762" y="7"/>
                    </a:cxn>
                    <a:cxn ang="0">
                      <a:pos x="1712" y="163"/>
                    </a:cxn>
                    <a:cxn ang="0">
                      <a:pos x="1695" y="191"/>
                    </a:cxn>
                    <a:cxn ang="0">
                      <a:pos x="1670" y="204"/>
                    </a:cxn>
                    <a:cxn ang="0">
                      <a:pos x="1623" y="200"/>
                    </a:cxn>
                    <a:cxn ang="0">
                      <a:pos x="1570" y="167"/>
                    </a:cxn>
                    <a:cxn ang="0">
                      <a:pos x="1553" y="171"/>
                    </a:cxn>
                    <a:cxn ang="0">
                      <a:pos x="1524" y="312"/>
                    </a:cxn>
                    <a:cxn ang="0">
                      <a:pos x="1502" y="344"/>
                    </a:cxn>
                    <a:cxn ang="0">
                      <a:pos x="1473" y="356"/>
                    </a:cxn>
                    <a:cxn ang="0">
                      <a:pos x="1431" y="354"/>
                    </a:cxn>
                    <a:cxn ang="0">
                      <a:pos x="1364" y="313"/>
                    </a:cxn>
                    <a:cxn ang="0">
                      <a:pos x="1349" y="317"/>
                    </a:cxn>
                    <a:cxn ang="0">
                      <a:pos x="1308" y="448"/>
                    </a:cxn>
                    <a:cxn ang="0">
                      <a:pos x="1296" y="479"/>
                    </a:cxn>
                    <a:cxn ang="0">
                      <a:pos x="1245" y="514"/>
                    </a:cxn>
                    <a:cxn ang="0">
                      <a:pos x="1182" y="514"/>
                    </a:cxn>
                    <a:cxn ang="0">
                      <a:pos x="1129" y="481"/>
                    </a:cxn>
                    <a:cxn ang="0">
                      <a:pos x="1105" y="478"/>
                    </a:cxn>
                    <a:cxn ang="0">
                      <a:pos x="1054" y="528"/>
                    </a:cxn>
                    <a:cxn ang="0">
                      <a:pos x="1034" y="539"/>
                    </a:cxn>
                    <a:cxn ang="0">
                      <a:pos x="941" y="512"/>
                    </a:cxn>
                    <a:cxn ang="0">
                      <a:pos x="892" y="454"/>
                    </a:cxn>
                    <a:cxn ang="0">
                      <a:pos x="845" y="439"/>
                    </a:cxn>
                    <a:cxn ang="0">
                      <a:pos x="665" y="454"/>
                    </a:cxn>
                    <a:cxn ang="0">
                      <a:pos x="606" y="381"/>
                    </a:cxn>
                    <a:cxn ang="0">
                      <a:pos x="586" y="366"/>
                    </a:cxn>
                    <a:cxn ang="0">
                      <a:pos x="541" y="376"/>
                    </a:cxn>
                    <a:cxn ang="0">
                      <a:pos x="469" y="402"/>
                    </a:cxn>
                    <a:cxn ang="0">
                      <a:pos x="435" y="385"/>
                    </a:cxn>
                    <a:cxn ang="0">
                      <a:pos x="359" y="308"/>
                    </a:cxn>
                    <a:cxn ang="0">
                      <a:pos x="269" y="315"/>
                    </a:cxn>
                    <a:cxn ang="0">
                      <a:pos x="209" y="312"/>
                    </a:cxn>
                    <a:cxn ang="0">
                      <a:pos x="170" y="263"/>
                    </a:cxn>
                    <a:cxn ang="0">
                      <a:pos x="155" y="255"/>
                    </a:cxn>
                    <a:cxn ang="0">
                      <a:pos x="134" y="273"/>
                    </a:cxn>
                    <a:cxn ang="0">
                      <a:pos x="97" y="322"/>
                    </a:cxn>
                    <a:cxn ang="0">
                      <a:pos x="10" y="333"/>
                    </a:cxn>
                    <a:cxn ang="0">
                      <a:pos x="0" y="340"/>
                    </a:cxn>
                    <a:cxn ang="0">
                      <a:pos x="8" y="347"/>
                    </a:cxn>
                    <a:cxn ang="0">
                      <a:pos x="597" y="575"/>
                    </a:cxn>
                    <a:cxn ang="0">
                      <a:pos x="1159" y="654"/>
                    </a:cxn>
                    <a:cxn ang="0">
                      <a:pos x="1393" y="601"/>
                    </a:cxn>
                    <a:cxn ang="0">
                      <a:pos x="1740" y="238"/>
                    </a:cxn>
                    <a:cxn ang="0">
                      <a:pos x="1887" y="164"/>
                    </a:cxn>
                    <a:cxn ang="0">
                      <a:pos x="1906" y="143"/>
                    </a:cxn>
                    <a:cxn ang="0">
                      <a:pos x="1905" y="129"/>
                    </a:cxn>
                    <a:cxn ang="0">
                      <a:pos x="1794" y="10"/>
                    </a:cxn>
                  </a:cxnLst>
                  <a:rect l="0" t="0" r="r" b="b"/>
                  <a:pathLst>
                    <a:path w="1907" h="654">
                      <a:moveTo>
                        <a:pt x="1785" y="3"/>
                      </a:moveTo>
                      <a:lnTo>
                        <a:pt x="1780" y="0"/>
                      </a:lnTo>
                      <a:lnTo>
                        <a:pt x="1775" y="0"/>
                      </a:lnTo>
                      <a:lnTo>
                        <a:pt x="1771" y="0"/>
                      </a:lnTo>
                      <a:lnTo>
                        <a:pt x="1766" y="3"/>
                      </a:lnTo>
                      <a:lnTo>
                        <a:pt x="1762" y="7"/>
                      </a:lnTo>
                      <a:lnTo>
                        <a:pt x="1757" y="14"/>
                      </a:lnTo>
                      <a:lnTo>
                        <a:pt x="1750" y="34"/>
                      </a:lnTo>
                      <a:lnTo>
                        <a:pt x="1712" y="163"/>
                      </a:lnTo>
                      <a:lnTo>
                        <a:pt x="1709" y="172"/>
                      </a:lnTo>
                      <a:lnTo>
                        <a:pt x="1704" y="180"/>
                      </a:lnTo>
                      <a:lnTo>
                        <a:pt x="1695" y="191"/>
                      </a:lnTo>
                      <a:lnTo>
                        <a:pt x="1688" y="198"/>
                      </a:lnTo>
                      <a:lnTo>
                        <a:pt x="1679" y="202"/>
                      </a:lnTo>
                      <a:lnTo>
                        <a:pt x="1670" y="204"/>
                      </a:lnTo>
                      <a:lnTo>
                        <a:pt x="1633" y="202"/>
                      </a:lnTo>
                      <a:lnTo>
                        <a:pt x="1629" y="201"/>
                      </a:lnTo>
                      <a:lnTo>
                        <a:pt x="1623" y="200"/>
                      </a:lnTo>
                      <a:lnTo>
                        <a:pt x="1612" y="194"/>
                      </a:lnTo>
                      <a:lnTo>
                        <a:pt x="1580" y="171"/>
                      </a:lnTo>
                      <a:lnTo>
                        <a:pt x="1570" y="167"/>
                      </a:lnTo>
                      <a:lnTo>
                        <a:pt x="1565" y="166"/>
                      </a:lnTo>
                      <a:lnTo>
                        <a:pt x="1557" y="168"/>
                      </a:lnTo>
                      <a:lnTo>
                        <a:pt x="1553" y="171"/>
                      </a:lnTo>
                      <a:lnTo>
                        <a:pt x="1550" y="176"/>
                      </a:lnTo>
                      <a:lnTo>
                        <a:pt x="1547" y="182"/>
                      </a:lnTo>
                      <a:lnTo>
                        <a:pt x="1524" y="312"/>
                      </a:lnTo>
                      <a:lnTo>
                        <a:pt x="1518" y="326"/>
                      </a:lnTo>
                      <a:lnTo>
                        <a:pt x="1510" y="336"/>
                      </a:lnTo>
                      <a:lnTo>
                        <a:pt x="1502" y="344"/>
                      </a:lnTo>
                      <a:lnTo>
                        <a:pt x="1493" y="350"/>
                      </a:lnTo>
                      <a:lnTo>
                        <a:pt x="1483" y="354"/>
                      </a:lnTo>
                      <a:lnTo>
                        <a:pt x="1473" y="356"/>
                      </a:lnTo>
                      <a:lnTo>
                        <a:pt x="1442" y="357"/>
                      </a:lnTo>
                      <a:lnTo>
                        <a:pt x="1437" y="356"/>
                      </a:lnTo>
                      <a:lnTo>
                        <a:pt x="1431" y="354"/>
                      </a:lnTo>
                      <a:lnTo>
                        <a:pt x="1420" y="347"/>
                      </a:lnTo>
                      <a:lnTo>
                        <a:pt x="1382" y="321"/>
                      </a:lnTo>
                      <a:lnTo>
                        <a:pt x="1364" y="313"/>
                      </a:lnTo>
                      <a:lnTo>
                        <a:pt x="1359" y="313"/>
                      </a:lnTo>
                      <a:lnTo>
                        <a:pt x="1354" y="314"/>
                      </a:lnTo>
                      <a:lnTo>
                        <a:pt x="1349" y="317"/>
                      </a:lnTo>
                      <a:lnTo>
                        <a:pt x="1340" y="329"/>
                      </a:lnTo>
                      <a:lnTo>
                        <a:pt x="1329" y="359"/>
                      </a:lnTo>
                      <a:lnTo>
                        <a:pt x="1308" y="448"/>
                      </a:lnTo>
                      <a:lnTo>
                        <a:pt x="1303" y="459"/>
                      </a:lnTo>
                      <a:lnTo>
                        <a:pt x="1300" y="470"/>
                      </a:lnTo>
                      <a:lnTo>
                        <a:pt x="1296" y="479"/>
                      </a:lnTo>
                      <a:lnTo>
                        <a:pt x="1282" y="497"/>
                      </a:lnTo>
                      <a:lnTo>
                        <a:pt x="1257" y="510"/>
                      </a:lnTo>
                      <a:lnTo>
                        <a:pt x="1245" y="514"/>
                      </a:lnTo>
                      <a:lnTo>
                        <a:pt x="1231" y="516"/>
                      </a:lnTo>
                      <a:lnTo>
                        <a:pt x="1194" y="516"/>
                      </a:lnTo>
                      <a:lnTo>
                        <a:pt x="1182" y="514"/>
                      </a:lnTo>
                      <a:lnTo>
                        <a:pt x="1172" y="510"/>
                      </a:lnTo>
                      <a:lnTo>
                        <a:pt x="1141" y="488"/>
                      </a:lnTo>
                      <a:lnTo>
                        <a:pt x="1129" y="481"/>
                      </a:lnTo>
                      <a:lnTo>
                        <a:pt x="1120" y="478"/>
                      </a:lnTo>
                      <a:lnTo>
                        <a:pt x="1110" y="477"/>
                      </a:lnTo>
                      <a:lnTo>
                        <a:pt x="1105" y="478"/>
                      </a:lnTo>
                      <a:lnTo>
                        <a:pt x="1099" y="480"/>
                      </a:lnTo>
                      <a:lnTo>
                        <a:pt x="1090" y="487"/>
                      </a:lnTo>
                      <a:lnTo>
                        <a:pt x="1054" y="528"/>
                      </a:lnTo>
                      <a:lnTo>
                        <a:pt x="1044" y="534"/>
                      </a:lnTo>
                      <a:lnTo>
                        <a:pt x="1040" y="538"/>
                      </a:lnTo>
                      <a:lnTo>
                        <a:pt x="1034" y="539"/>
                      </a:lnTo>
                      <a:lnTo>
                        <a:pt x="1012" y="540"/>
                      </a:lnTo>
                      <a:lnTo>
                        <a:pt x="987" y="534"/>
                      </a:lnTo>
                      <a:lnTo>
                        <a:pt x="941" y="512"/>
                      </a:lnTo>
                      <a:lnTo>
                        <a:pt x="924" y="496"/>
                      </a:lnTo>
                      <a:lnTo>
                        <a:pt x="902" y="464"/>
                      </a:lnTo>
                      <a:lnTo>
                        <a:pt x="892" y="454"/>
                      </a:lnTo>
                      <a:lnTo>
                        <a:pt x="881" y="447"/>
                      </a:lnTo>
                      <a:lnTo>
                        <a:pt x="865" y="441"/>
                      </a:lnTo>
                      <a:lnTo>
                        <a:pt x="845" y="439"/>
                      </a:lnTo>
                      <a:lnTo>
                        <a:pt x="710" y="457"/>
                      </a:lnTo>
                      <a:lnTo>
                        <a:pt x="676" y="457"/>
                      </a:lnTo>
                      <a:lnTo>
                        <a:pt x="665" y="454"/>
                      </a:lnTo>
                      <a:lnTo>
                        <a:pt x="650" y="448"/>
                      </a:lnTo>
                      <a:lnTo>
                        <a:pt x="638" y="437"/>
                      </a:lnTo>
                      <a:lnTo>
                        <a:pt x="606" y="381"/>
                      </a:lnTo>
                      <a:lnTo>
                        <a:pt x="597" y="371"/>
                      </a:lnTo>
                      <a:lnTo>
                        <a:pt x="591" y="368"/>
                      </a:lnTo>
                      <a:lnTo>
                        <a:pt x="586" y="366"/>
                      </a:lnTo>
                      <a:lnTo>
                        <a:pt x="579" y="365"/>
                      </a:lnTo>
                      <a:lnTo>
                        <a:pt x="572" y="365"/>
                      </a:lnTo>
                      <a:lnTo>
                        <a:pt x="541" y="376"/>
                      </a:lnTo>
                      <a:lnTo>
                        <a:pt x="492" y="399"/>
                      </a:lnTo>
                      <a:lnTo>
                        <a:pt x="483" y="402"/>
                      </a:lnTo>
                      <a:lnTo>
                        <a:pt x="469" y="402"/>
                      </a:lnTo>
                      <a:lnTo>
                        <a:pt x="461" y="402"/>
                      </a:lnTo>
                      <a:lnTo>
                        <a:pt x="455" y="399"/>
                      </a:lnTo>
                      <a:lnTo>
                        <a:pt x="435" y="385"/>
                      </a:lnTo>
                      <a:lnTo>
                        <a:pt x="387" y="327"/>
                      </a:lnTo>
                      <a:lnTo>
                        <a:pt x="367" y="312"/>
                      </a:lnTo>
                      <a:lnTo>
                        <a:pt x="359" y="308"/>
                      </a:lnTo>
                      <a:lnTo>
                        <a:pt x="344" y="305"/>
                      </a:lnTo>
                      <a:lnTo>
                        <a:pt x="326" y="305"/>
                      </a:lnTo>
                      <a:lnTo>
                        <a:pt x="269" y="315"/>
                      </a:lnTo>
                      <a:lnTo>
                        <a:pt x="236" y="319"/>
                      </a:lnTo>
                      <a:lnTo>
                        <a:pt x="221" y="317"/>
                      </a:lnTo>
                      <a:lnTo>
                        <a:pt x="209" y="312"/>
                      </a:lnTo>
                      <a:lnTo>
                        <a:pt x="199" y="304"/>
                      </a:lnTo>
                      <a:lnTo>
                        <a:pt x="190" y="294"/>
                      </a:lnTo>
                      <a:lnTo>
                        <a:pt x="170" y="263"/>
                      </a:lnTo>
                      <a:lnTo>
                        <a:pt x="163" y="257"/>
                      </a:lnTo>
                      <a:lnTo>
                        <a:pt x="158" y="255"/>
                      </a:lnTo>
                      <a:lnTo>
                        <a:pt x="155" y="255"/>
                      </a:lnTo>
                      <a:lnTo>
                        <a:pt x="152" y="256"/>
                      </a:lnTo>
                      <a:lnTo>
                        <a:pt x="147" y="257"/>
                      </a:lnTo>
                      <a:lnTo>
                        <a:pt x="134" y="273"/>
                      </a:lnTo>
                      <a:lnTo>
                        <a:pt x="114" y="306"/>
                      </a:lnTo>
                      <a:lnTo>
                        <a:pt x="106" y="315"/>
                      </a:lnTo>
                      <a:lnTo>
                        <a:pt x="97" y="322"/>
                      </a:lnTo>
                      <a:lnTo>
                        <a:pt x="86" y="326"/>
                      </a:lnTo>
                      <a:lnTo>
                        <a:pt x="74" y="329"/>
                      </a:lnTo>
                      <a:lnTo>
                        <a:pt x="10" y="333"/>
                      </a:lnTo>
                      <a:lnTo>
                        <a:pt x="6" y="334"/>
                      </a:lnTo>
                      <a:lnTo>
                        <a:pt x="4" y="335"/>
                      </a:lnTo>
                      <a:lnTo>
                        <a:pt x="0" y="340"/>
                      </a:lnTo>
                      <a:lnTo>
                        <a:pt x="1" y="342"/>
                      </a:lnTo>
                      <a:lnTo>
                        <a:pt x="3" y="344"/>
                      </a:lnTo>
                      <a:lnTo>
                        <a:pt x="8" y="347"/>
                      </a:lnTo>
                      <a:lnTo>
                        <a:pt x="172" y="435"/>
                      </a:lnTo>
                      <a:lnTo>
                        <a:pt x="328" y="497"/>
                      </a:lnTo>
                      <a:lnTo>
                        <a:pt x="597" y="575"/>
                      </a:lnTo>
                      <a:lnTo>
                        <a:pt x="758" y="612"/>
                      </a:lnTo>
                      <a:lnTo>
                        <a:pt x="974" y="645"/>
                      </a:lnTo>
                      <a:lnTo>
                        <a:pt x="1159" y="654"/>
                      </a:lnTo>
                      <a:lnTo>
                        <a:pt x="1269" y="644"/>
                      </a:lnTo>
                      <a:lnTo>
                        <a:pt x="1333" y="627"/>
                      </a:lnTo>
                      <a:lnTo>
                        <a:pt x="1393" y="601"/>
                      </a:lnTo>
                      <a:lnTo>
                        <a:pt x="1437" y="571"/>
                      </a:lnTo>
                      <a:lnTo>
                        <a:pt x="1703" y="271"/>
                      </a:lnTo>
                      <a:lnTo>
                        <a:pt x="1740" y="238"/>
                      </a:lnTo>
                      <a:lnTo>
                        <a:pt x="1785" y="210"/>
                      </a:lnTo>
                      <a:lnTo>
                        <a:pt x="1878" y="169"/>
                      </a:lnTo>
                      <a:lnTo>
                        <a:pt x="1887" y="164"/>
                      </a:lnTo>
                      <a:lnTo>
                        <a:pt x="1899" y="155"/>
                      </a:lnTo>
                      <a:lnTo>
                        <a:pt x="1904" y="149"/>
                      </a:lnTo>
                      <a:lnTo>
                        <a:pt x="1906" y="143"/>
                      </a:lnTo>
                      <a:lnTo>
                        <a:pt x="1907" y="139"/>
                      </a:lnTo>
                      <a:lnTo>
                        <a:pt x="1906" y="133"/>
                      </a:lnTo>
                      <a:lnTo>
                        <a:pt x="1905" y="129"/>
                      </a:lnTo>
                      <a:lnTo>
                        <a:pt x="1888" y="110"/>
                      </a:lnTo>
                      <a:lnTo>
                        <a:pt x="1842" y="74"/>
                      </a:lnTo>
                      <a:lnTo>
                        <a:pt x="1794" y="10"/>
                      </a:lnTo>
                      <a:lnTo>
                        <a:pt x="1785" y="3"/>
                      </a:lnTo>
                      <a:close/>
                    </a:path>
                  </a:pathLst>
                </a:custGeom>
                <a:solidFill>
                  <a:srgbClr val="8BCC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36"/>
                <p:cNvSpPr>
                  <a:spLocks/>
                </p:cNvSpPr>
                <p:nvPr/>
              </p:nvSpPr>
              <p:spPr bwMode="auto">
                <a:xfrm>
                  <a:off x="1728388" y="4529218"/>
                  <a:ext cx="1229023" cy="300718"/>
                </a:xfrm>
                <a:custGeom>
                  <a:avLst/>
                  <a:gdLst/>
                  <a:ahLst/>
                  <a:cxnLst>
                    <a:cxn ang="0">
                      <a:pos x="934" y="81"/>
                    </a:cxn>
                    <a:cxn ang="0">
                      <a:pos x="914" y="125"/>
                    </a:cxn>
                    <a:cxn ang="0">
                      <a:pos x="890" y="148"/>
                    </a:cxn>
                    <a:cxn ang="0">
                      <a:pos x="835" y="172"/>
                    </a:cxn>
                    <a:cxn ang="0">
                      <a:pos x="812" y="172"/>
                    </a:cxn>
                    <a:cxn ang="0">
                      <a:pos x="749" y="141"/>
                    </a:cxn>
                    <a:cxn ang="0">
                      <a:pos x="726" y="138"/>
                    </a:cxn>
                    <a:cxn ang="0">
                      <a:pos x="708" y="148"/>
                    </a:cxn>
                    <a:cxn ang="0">
                      <a:pos x="679" y="187"/>
                    </a:cxn>
                    <a:cxn ang="0">
                      <a:pos x="604" y="233"/>
                    </a:cxn>
                    <a:cxn ang="0">
                      <a:pos x="556" y="245"/>
                    </a:cxn>
                    <a:cxn ang="0">
                      <a:pos x="522" y="239"/>
                    </a:cxn>
                    <a:cxn ang="0">
                      <a:pos x="417" y="173"/>
                    </a:cxn>
                    <a:cxn ang="0">
                      <a:pos x="323" y="132"/>
                    </a:cxn>
                    <a:cxn ang="0">
                      <a:pos x="263" y="133"/>
                    </a:cxn>
                    <a:cxn ang="0">
                      <a:pos x="174" y="155"/>
                    </a:cxn>
                    <a:cxn ang="0">
                      <a:pos x="141" y="152"/>
                    </a:cxn>
                    <a:cxn ang="0">
                      <a:pos x="38" y="93"/>
                    </a:cxn>
                    <a:cxn ang="0">
                      <a:pos x="5" y="89"/>
                    </a:cxn>
                    <a:cxn ang="0">
                      <a:pos x="0" y="93"/>
                    </a:cxn>
                    <a:cxn ang="0">
                      <a:pos x="11" y="106"/>
                    </a:cxn>
                    <a:cxn ang="0">
                      <a:pos x="30" y="120"/>
                    </a:cxn>
                    <a:cxn ang="0">
                      <a:pos x="149" y="182"/>
                    </a:cxn>
                    <a:cxn ang="0">
                      <a:pos x="262" y="166"/>
                    </a:cxn>
                    <a:cxn ang="0">
                      <a:pos x="300" y="164"/>
                    </a:cxn>
                    <a:cxn ang="0">
                      <a:pos x="355" y="181"/>
                    </a:cxn>
                    <a:cxn ang="0">
                      <a:pos x="506" y="262"/>
                    </a:cxn>
                    <a:cxn ang="0">
                      <a:pos x="544" y="275"/>
                    </a:cxn>
                    <a:cxn ang="0">
                      <a:pos x="589" y="272"/>
                    </a:cxn>
                    <a:cxn ang="0">
                      <a:pos x="676" y="244"/>
                    </a:cxn>
                    <a:cxn ang="0">
                      <a:pos x="743" y="208"/>
                    </a:cxn>
                    <a:cxn ang="0">
                      <a:pos x="768" y="213"/>
                    </a:cxn>
                    <a:cxn ang="0">
                      <a:pos x="833" y="236"/>
                    </a:cxn>
                    <a:cxn ang="0">
                      <a:pos x="858" y="231"/>
                    </a:cxn>
                    <a:cxn ang="0">
                      <a:pos x="897" y="203"/>
                    </a:cxn>
                    <a:cxn ang="0">
                      <a:pos x="945" y="152"/>
                    </a:cxn>
                    <a:cxn ang="0">
                      <a:pos x="953" y="131"/>
                    </a:cxn>
                    <a:cxn ang="0">
                      <a:pos x="956" y="120"/>
                    </a:cxn>
                    <a:cxn ang="0">
                      <a:pos x="966" y="111"/>
                    </a:cxn>
                    <a:cxn ang="0">
                      <a:pos x="980" y="108"/>
                    </a:cxn>
                    <a:cxn ang="0">
                      <a:pos x="1081" y="101"/>
                    </a:cxn>
                    <a:cxn ang="0">
                      <a:pos x="1102" y="96"/>
                    </a:cxn>
                    <a:cxn ang="0">
                      <a:pos x="1116" y="85"/>
                    </a:cxn>
                    <a:cxn ang="0">
                      <a:pos x="1126" y="50"/>
                    </a:cxn>
                    <a:cxn ang="0">
                      <a:pos x="1123" y="7"/>
                    </a:cxn>
                    <a:cxn ang="0">
                      <a:pos x="1116" y="0"/>
                    </a:cxn>
                    <a:cxn ang="0">
                      <a:pos x="1110" y="3"/>
                    </a:cxn>
                    <a:cxn ang="0">
                      <a:pos x="1028" y="75"/>
                    </a:cxn>
                    <a:cxn ang="0">
                      <a:pos x="997" y="72"/>
                    </a:cxn>
                    <a:cxn ang="0">
                      <a:pos x="960" y="57"/>
                    </a:cxn>
                    <a:cxn ang="0">
                      <a:pos x="952" y="58"/>
                    </a:cxn>
                  </a:cxnLst>
                  <a:rect l="0" t="0" r="r" b="b"/>
                  <a:pathLst>
                    <a:path w="1128" h="276">
                      <a:moveTo>
                        <a:pt x="945" y="63"/>
                      </a:moveTo>
                      <a:lnTo>
                        <a:pt x="934" y="81"/>
                      </a:lnTo>
                      <a:lnTo>
                        <a:pt x="921" y="116"/>
                      </a:lnTo>
                      <a:lnTo>
                        <a:pt x="914" y="125"/>
                      </a:lnTo>
                      <a:lnTo>
                        <a:pt x="908" y="133"/>
                      </a:lnTo>
                      <a:lnTo>
                        <a:pt x="890" y="148"/>
                      </a:lnTo>
                      <a:lnTo>
                        <a:pt x="858" y="166"/>
                      </a:lnTo>
                      <a:lnTo>
                        <a:pt x="835" y="172"/>
                      </a:lnTo>
                      <a:lnTo>
                        <a:pt x="823" y="173"/>
                      </a:lnTo>
                      <a:lnTo>
                        <a:pt x="812" y="172"/>
                      </a:lnTo>
                      <a:lnTo>
                        <a:pt x="799" y="168"/>
                      </a:lnTo>
                      <a:lnTo>
                        <a:pt x="749" y="141"/>
                      </a:lnTo>
                      <a:lnTo>
                        <a:pt x="737" y="138"/>
                      </a:lnTo>
                      <a:lnTo>
                        <a:pt x="726" y="138"/>
                      </a:lnTo>
                      <a:lnTo>
                        <a:pt x="716" y="141"/>
                      </a:lnTo>
                      <a:lnTo>
                        <a:pt x="708" y="148"/>
                      </a:lnTo>
                      <a:lnTo>
                        <a:pt x="700" y="156"/>
                      </a:lnTo>
                      <a:lnTo>
                        <a:pt x="679" y="187"/>
                      </a:lnTo>
                      <a:lnTo>
                        <a:pt x="670" y="197"/>
                      </a:lnTo>
                      <a:lnTo>
                        <a:pt x="604" y="233"/>
                      </a:lnTo>
                      <a:lnTo>
                        <a:pt x="571" y="243"/>
                      </a:lnTo>
                      <a:lnTo>
                        <a:pt x="556" y="245"/>
                      </a:lnTo>
                      <a:lnTo>
                        <a:pt x="539" y="244"/>
                      </a:lnTo>
                      <a:lnTo>
                        <a:pt x="522" y="239"/>
                      </a:lnTo>
                      <a:lnTo>
                        <a:pt x="505" y="232"/>
                      </a:lnTo>
                      <a:lnTo>
                        <a:pt x="417" y="173"/>
                      </a:lnTo>
                      <a:lnTo>
                        <a:pt x="348" y="140"/>
                      </a:lnTo>
                      <a:lnTo>
                        <a:pt x="323" y="132"/>
                      </a:lnTo>
                      <a:lnTo>
                        <a:pt x="295" y="129"/>
                      </a:lnTo>
                      <a:lnTo>
                        <a:pt x="263" y="133"/>
                      </a:lnTo>
                      <a:lnTo>
                        <a:pt x="192" y="153"/>
                      </a:lnTo>
                      <a:lnTo>
                        <a:pt x="174" y="155"/>
                      </a:lnTo>
                      <a:lnTo>
                        <a:pt x="157" y="155"/>
                      </a:lnTo>
                      <a:lnTo>
                        <a:pt x="141" y="152"/>
                      </a:lnTo>
                      <a:lnTo>
                        <a:pt x="124" y="144"/>
                      </a:lnTo>
                      <a:lnTo>
                        <a:pt x="38" y="93"/>
                      </a:lnTo>
                      <a:lnTo>
                        <a:pt x="20" y="89"/>
                      </a:lnTo>
                      <a:lnTo>
                        <a:pt x="5" y="89"/>
                      </a:lnTo>
                      <a:lnTo>
                        <a:pt x="1" y="91"/>
                      </a:lnTo>
                      <a:lnTo>
                        <a:pt x="0" y="93"/>
                      </a:lnTo>
                      <a:lnTo>
                        <a:pt x="1" y="98"/>
                      </a:lnTo>
                      <a:lnTo>
                        <a:pt x="11" y="106"/>
                      </a:lnTo>
                      <a:lnTo>
                        <a:pt x="16" y="109"/>
                      </a:lnTo>
                      <a:lnTo>
                        <a:pt x="30" y="120"/>
                      </a:lnTo>
                      <a:lnTo>
                        <a:pt x="109" y="168"/>
                      </a:lnTo>
                      <a:lnTo>
                        <a:pt x="149" y="182"/>
                      </a:lnTo>
                      <a:lnTo>
                        <a:pt x="167" y="184"/>
                      </a:lnTo>
                      <a:lnTo>
                        <a:pt x="262" y="166"/>
                      </a:lnTo>
                      <a:lnTo>
                        <a:pt x="281" y="163"/>
                      </a:lnTo>
                      <a:lnTo>
                        <a:pt x="300" y="164"/>
                      </a:lnTo>
                      <a:lnTo>
                        <a:pt x="319" y="168"/>
                      </a:lnTo>
                      <a:lnTo>
                        <a:pt x="355" y="181"/>
                      </a:lnTo>
                      <a:lnTo>
                        <a:pt x="442" y="222"/>
                      </a:lnTo>
                      <a:lnTo>
                        <a:pt x="506" y="262"/>
                      </a:lnTo>
                      <a:lnTo>
                        <a:pt x="530" y="273"/>
                      </a:lnTo>
                      <a:lnTo>
                        <a:pt x="544" y="275"/>
                      </a:lnTo>
                      <a:lnTo>
                        <a:pt x="558" y="276"/>
                      </a:lnTo>
                      <a:lnTo>
                        <a:pt x="589" y="272"/>
                      </a:lnTo>
                      <a:lnTo>
                        <a:pt x="636" y="259"/>
                      </a:lnTo>
                      <a:lnTo>
                        <a:pt x="676" y="244"/>
                      </a:lnTo>
                      <a:lnTo>
                        <a:pt x="724" y="214"/>
                      </a:lnTo>
                      <a:lnTo>
                        <a:pt x="743" y="208"/>
                      </a:lnTo>
                      <a:lnTo>
                        <a:pt x="756" y="210"/>
                      </a:lnTo>
                      <a:lnTo>
                        <a:pt x="768" y="213"/>
                      </a:lnTo>
                      <a:lnTo>
                        <a:pt x="820" y="234"/>
                      </a:lnTo>
                      <a:lnTo>
                        <a:pt x="833" y="236"/>
                      </a:lnTo>
                      <a:lnTo>
                        <a:pt x="846" y="235"/>
                      </a:lnTo>
                      <a:lnTo>
                        <a:pt x="858" y="231"/>
                      </a:lnTo>
                      <a:lnTo>
                        <a:pt x="871" y="223"/>
                      </a:lnTo>
                      <a:lnTo>
                        <a:pt x="897" y="203"/>
                      </a:lnTo>
                      <a:lnTo>
                        <a:pt x="939" y="160"/>
                      </a:lnTo>
                      <a:lnTo>
                        <a:pt x="945" y="152"/>
                      </a:lnTo>
                      <a:lnTo>
                        <a:pt x="952" y="138"/>
                      </a:lnTo>
                      <a:lnTo>
                        <a:pt x="953" y="131"/>
                      </a:lnTo>
                      <a:lnTo>
                        <a:pt x="956" y="124"/>
                      </a:lnTo>
                      <a:lnTo>
                        <a:pt x="956" y="120"/>
                      </a:lnTo>
                      <a:lnTo>
                        <a:pt x="960" y="114"/>
                      </a:lnTo>
                      <a:lnTo>
                        <a:pt x="966" y="111"/>
                      </a:lnTo>
                      <a:lnTo>
                        <a:pt x="972" y="109"/>
                      </a:lnTo>
                      <a:lnTo>
                        <a:pt x="980" y="108"/>
                      </a:lnTo>
                      <a:lnTo>
                        <a:pt x="1026" y="108"/>
                      </a:lnTo>
                      <a:lnTo>
                        <a:pt x="1081" y="101"/>
                      </a:lnTo>
                      <a:lnTo>
                        <a:pt x="1092" y="99"/>
                      </a:lnTo>
                      <a:lnTo>
                        <a:pt x="1102" y="96"/>
                      </a:lnTo>
                      <a:lnTo>
                        <a:pt x="1110" y="91"/>
                      </a:lnTo>
                      <a:lnTo>
                        <a:pt x="1116" y="85"/>
                      </a:lnTo>
                      <a:lnTo>
                        <a:pt x="1121" y="75"/>
                      </a:lnTo>
                      <a:lnTo>
                        <a:pt x="1126" y="50"/>
                      </a:lnTo>
                      <a:lnTo>
                        <a:pt x="1128" y="36"/>
                      </a:lnTo>
                      <a:lnTo>
                        <a:pt x="1123" y="7"/>
                      </a:lnTo>
                      <a:lnTo>
                        <a:pt x="1118" y="2"/>
                      </a:lnTo>
                      <a:lnTo>
                        <a:pt x="1116" y="0"/>
                      </a:lnTo>
                      <a:lnTo>
                        <a:pt x="1113" y="2"/>
                      </a:lnTo>
                      <a:lnTo>
                        <a:pt x="1110" y="3"/>
                      </a:lnTo>
                      <a:lnTo>
                        <a:pt x="1033" y="73"/>
                      </a:lnTo>
                      <a:lnTo>
                        <a:pt x="1028" y="75"/>
                      </a:lnTo>
                      <a:lnTo>
                        <a:pt x="1018" y="78"/>
                      </a:lnTo>
                      <a:lnTo>
                        <a:pt x="997" y="72"/>
                      </a:lnTo>
                      <a:lnTo>
                        <a:pt x="969" y="58"/>
                      </a:lnTo>
                      <a:lnTo>
                        <a:pt x="960" y="57"/>
                      </a:lnTo>
                      <a:lnTo>
                        <a:pt x="956" y="57"/>
                      </a:lnTo>
                      <a:lnTo>
                        <a:pt x="952" y="58"/>
                      </a:lnTo>
                      <a:lnTo>
                        <a:pt x="945" y="63"/>
                      </a:lnTo>
                      <a:close/>
                    </a:path>
                  </a:pathLst>
                </a:custGeom>
                <a:solidFill>
                  <a:srgbClr val="CDE9E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Freeform 37"/>
                <p:cNvSpPr>
                  <a:spLocks/>
                </p:cNvSpPr>
                <p:nvPr/>
              </p:nvSpPr>
              <p:spPr bwMode="auto">
                <a:xfrm>
                  <a:off x="1044145" y="4061797"/>
                  <a:ext cx="183046" cy="357376"/>
                </a:xfrm>
                <a:custGeom>
                  <a:avLst/>
                  <a:gdLst/>
                  <a:ahLst/>
                  <a:cxnLst>
                    <a:cxn ang="0">
                      <a:pos x="103" y="4"/>
                    </a:cxn>
                    <a:cxn ang="0">
                      <a:pos x="89" y="13"/>
                    </a:cxn>
                    <a:cxn ang="0">
                      <a:pos x="83" y="19"/>
                    </a:cxn>
                    <a:cxn ang="0">
                      <a:pos x="71" y="37"/>
                    </a:cxn>
                    <a:cxn ang="0">
                      <a:pos x="55" y="71"/>
                    </a:cxn>
                    <a:cxn ang="0">
                      <a:pos x="11" y="151"/>
                    </a:cxn>
                    <a:cxn ang="0">
                      <a:pos x="4" y="168"/>
                    </a:cxn>
                    <a:cxn ang="0">
                      <a:pos x="1" y="182"/>
                    </a:cxn>
                    <a:cxn ang="0">
                      <a:pos x="0" y="197"/>
                    </a:cxn>
                    <a:cxn ang="0">
                      <a:pos x="1" y="209"/>
                    </a:cxn>
                    <a:cxn ang="0">
                      <a:pos x="4" y="221"/>
                    </a:cxn>
                    <a:cxn ang="0">
                      <a:pos x="17" y="245"/>
                    </a:cxn>
                    <a:cxn ang="0">
                      <a:pos x="22" y="251"/>
                    </a:cxn>
                    <a:cxn ang="0">
                      <a:pos x="35" y="263"/>
                    </a:cxn>
                    <a:cxn ang="0">
                      <a:pos x="56" y="278"/>
                    </a:cxn>
                    <a:cxn ang="0">
                      <a:pos x="143" y="319"/>
                    </a:cxn>
                    <a:cxn ang="0">
                      <a:pos x="158" y="324"/>
                    </a:cxn>
                    <a:cxn ang="0">
                      <a:pos x="163" y="326"/>
                    </a:cxn>
                    <a:cxn ang="0">
                      <a:pos x="168" y="328"/>
                    </a:cxn>
                    <a:cxn ang="0">
                      <a:pos x="168" y="328"/>
                    </a:cxn>
                    <a:cxn ang="0">
                      <a:pos x="168" y="326"/>
                    </a:cxn>
                    <a:cxn ang="0">
                      <a:pos x="105" y="292"/>
                    </a:cxn>
                    <a:cxn ang="0">
                      <a:pos x="66" y="262"/>
                    </a:cxn>
                    <a:cxn ang="0">
                      <a:pos x="62" y="257"/>
                    </a:cxn>
                    <a:cxn ang="0">
                      <a:pos x="55" y="244"/>
                    </a:cxn>
                    <a:cxn ang="0">
                      <a:pos x="46" y="217"/>
                    </a:cxn>
                    <a:cxn ang="0">
                      <a:pos x="44" y="174"/>
                    </a:cxn>
                    <a:cxn ang="0">
                      <a:pos x="49" y="146"/>
                    </a:cxn>
                    <a:cxn ang="0">
                      <a:pos x="58" y="121"/>
                    </a:cxn>
                    <a:cxn ang="0">
                      <a:pos x="136" y="19"/>
                    </a:cxn>
                    <a:cxn ang="0">
                      <a:pos x="140" y="13"/>
                    </a:cxn>
                    <a:cxn ang="0">
                      <a:pos x="142" y="7"/>
                    </a:cxn>
                    <a:cxn ang="0">
                      <a:pos x="142" y="4"/>
                    </a:cxn>
                    <a:cxn ang="0">
                      <a:pos x="140" y="2"/>
                    </a:cxn>
                    <a:cxn ang="0">
                      <a:pos x="127" y="0"/>
                    </a:cxn>
                    <a:cxn ang="0">
                      <a:pos x="103" y="4"/>
                    </a:cxn>
                  </a:cxnLst>
                  <a:rect l="0" t="0" r="r" b="b"/>
                  <a:pathLst>
                    <a:path w="168" h="328">
                      <a:moveTo>
                        <a:pt x="103" y="4"/>
                      </a:moveTo>
                      <a:lnTo>
                        <a:pt x="89" y="13"/>
                      </a:lnTo>
                      <a:lnTo>
                        <a:pt x="83" y="19"/>
                      </a:lnTo>
                      <a:lnTo>
                        <a:pt x="71" y="37"/>
                      </a:lnTo>
                      <a:lnTo>
                        <a:pt x="55" y="71"/>
                      </a:lnTo>
                      <a:lnTo>
                        <a:pt x="11" y="151"/>
                      </a:lnTo>
                      <a:lnTo>
                        <a:pt x="4" y="168"/>
                      </a:lnTo>
                      <a:lnTo>
                        <a:pt x="1" y="182"/>
                      </a:lnTo>
                      <a:lnTo>
                        <a:pt x="0" y="197"/>
                      </a:lnTo>
                      <a:lnTo>
                        <a:pt x="1" y="209"/>
                      </a:lnTo>
                      <a:lnTo>
                        <a:pt x="4" y="221"/>
                      </a:lnTo>
                      <a:lnTo>
                        <a:pt x="17" y="245"/>
                      </a:lnTo>
                      <a:lnTo>
                        <a:pt x="22" y="251"/>
                      </a:lnTo>
                      <a:lnTo>
                        <a:pt x="35" y="263"/>
                      </a:lnTo>
                      <a:lnTo>
                        <a:pt x="56" y="278"/>
                      </a:lnTo>
                      <a:lnTo>
                        <a:pt x="143" y="319"/>
                      </a:lnTo>
                      <a:lnTo>
                        <a:pt x="158" y="324"/>
                      </a:lnTo>
                      <a:lnTo>
                        <a:pt x="163" y="326"/>
                      </a:lnTo>
                      <a:lnTo>
                        <a:pt x="168" y="328"/>
                      </a:lnTo>
                      <a:lnTo>
                        <a:pt x="168" y="328"/>
                      </a:lnTo>
                      <a:lnTo>
                        <a:pt x="168" y="326"/>
                      </a:lnTo>
                      <a:lnTo>
                        <a:pt x="105" y="292"/>
                      </a:lnTo>
                      <a:lnTo>
                        <a:pt x="66" y="262"/>
                      </a:lnTo>
                      <a:lnTo>
                        <a:pt x="62" y="257"/>
                      </a:lnTo>
                      <a:lnTo>
                        <a:pt x="55" y="244"/>
                      </a:lnTo>
                      <a:lnTo>
                        <a:pt x="46" y="217"/>
                      </a:lnTo>
                      <a:lnTo>
                        <a:pt x="44" y="174"/>
                      </a:lnTo>
                      <a:lnTo>
                        <a:pt x="49" y="146"/>
                      </a:lnTo>
                      <a:lnTo>
                        <a:pt x="58" y="121"/>
                      </a:lnTo>
                      <a:lnTo>
                        <a:pt x="136" y="19"/>
                      </a:lnTo>
                      <a:lnTo>
                        <a:pt x="140" y="13"/>
                      </a:lnTo>
                      <a:lnTo>
                        <a:pt x="142" y="7"/>
                      </a:lnTo>
                      <a:lnTo>
                        <a:pt x="142" y="4"/>
                      </a:lnTo>
                      <a:lnTo>
                        <a:pt x="140" y="2"/>
                      </a:lnTo>
                      <a:lnTo>
                        <a:pt x="127" y="0"/>
                      </a:lnTo>
                      <a:lnTo>
                        <a:pt x="103" y="4"/>
                      </a:lnTo>
                      <a:close/>
                    </a:path>
                  </a:pathLst>
                </a:custGeom>
                <a:solidFill>
                  <a:srgbClr val="CDE9E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40"/>
                <p:cNvSpPr>
                  <a:spLocks/>
                </p:cNvSpPr>
                <p:nvPr/>
              </p:nvSpPr>
              <p:spPr bwMode="auto">
                <a:xfrm>
                  <a:off x="829502" y="4379948"/>
                  <a:ext cx="52299" cy="28329"/>
                </a:xfrm>
                <a:custGeom>
                  <a:avLst/>
                  <a:gdLst/>
                  <a:ahLst/>
                  <a:cxnLst>
                    <a:cxn ang="0">
                      <a:pos x="48" y="0"/>
                    </a:cxn>
                    <a:cxn ang="0">
                      <a:pos x="46" y="0"/>
                    </a:cxn>
                    <a:cxn ang="0">
                      <a:pos x="42" y="1"/>
                    </a:cxn>
                    <a:cxn ang="0">
                      <a:pos x="38" y="4"/>
                    </a:cxn>
                    <a:cxn ang="0">
                      <a:pos x="25" y="12"/>
                    </a:cxn>
                    <a:cxn ang="0">
                      <a:pos x="0" y="26"/>
                    </a:cxn>
                    <a:cxn ang="0">
                      <a:pos x="7" y="25"/>
                    </a:cxn>
                    <a:cxn ang="0">
                      <a:pos x="39" y="8"/>
                    </a:cxn>
                    <a:cxn ang="0">
                      <a:pos x="45" y="2"/>
                    </a:cxn>
                    <a:cxn ang="0">
                      <a:pos x="47" y="1"/>
                    </a:cxn>
                    <a:cxn ang="0">
                      <a:pos x="48" y="0"/>
                    </a:cxn>
                  </a:cxnLst>
                  <a:rect l="0" t="0" r="r" b="b"/>
                  <a:pathLst>
                    <a:path w="48" h="26">
                      <a:moveTo>
                        <a:pt x="48" y="0"/>
                      </a:moveTo>
                      <a:lnTo>
                        <a:pt x="46" y="0"/>
                      </a:lnTo>
                      <a:lnTo>
                        <a:pt x="42" y="1"/>
                      </a:lnTo>
                      <a:lnTo>
                        <a:pt x="38" y="4"/>
                      </a:lnTo>
                      <a:lnTo>
                        <a:pt x="25" y="12"/>
                      </a:lnTo>
                      <a:lnTo>
                        <a:pt x="0" y="26"/>
                      </a:lnTo>
                      <a:lnTo>
                        <a:pt x="7" y="25"/>
                      </a:lnTo>
                      <a:lnTo>
                        <a:pt x="39" y="8"/>
                      </a:lnTo>
                      <a:lnTo>
                        <a:pt x="45" y="2"/>
                      </a:lnTo>
                      <a:lnTo>
                        <a:pt x="47" y="1"/>
                      </a:lnTo>
                      <a:lnTo>
                        <a:pt x="48" y="0"/>
                      </a:lnTo>
                      <a:close/>
                    </a:path>
                  </a:pathLst>
                </a:custGeom>
                <a:solidFill>
                  <a:srgbClr val="CDE9E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 name="Group 88"/>
              <p:cNvGrpSpPr/>
              <p:nvPr/>
            </p:nvGrpSpPr>
            <p:grpSpPr>
              <a:xfrm>
                <a:off x="1103960" y="3157728"/>
                <a:ext cx="1352144" cy="1301089"/>
                <a:chOff x="1657610" y="2852928"/>
                <a:chExt cx="1352144" cy="1301089"/>
              </a:xfrm>
            </p:grpSpPr>
            <p:sp>
              <p:nvSpPr>
                <p:cNvPr id="121" name="Freeform 93"/>
                <p:cNvSpPr>
                  <a:spLocks/>
                </p:cNvSpPr>
                <p:nvPr/>
              </p:nvSpPr>
              <p:spPr bwMode="auto">
                <a:xfrm rot="19456225">
                  <a:off x="2535839" y="3337041"/>
                  <a:ext cx="369361" cy="281106"/>
                </a:xfrm>
                <a:custGeom>
                  <a:avLst/>
                  <a:gdLst/>
                  <a:ahLst/>
                  <a:cxnLst>
                    <a:cxn ang="0">
                      <a:pos x="0" y="68"/>
                    </a:cxn>
                    <a:cxn ang="0">
                      <a:pos x="5" y="90"/>
                    </a:cxn>
                    <a:cxn ang="0">
                      <a:pos x="29" y="112"/>
                    </a:cxn>
                    <a:cxn ang="0">
                      <a:pos x="58" y="121"/>
                    </a:cxn>
                    <a:cxn ang="0">
                      <a:pos x="79" y="106"/>
                    </a:cxn>
                    <a:cxn ang="0">
                      <a:pos x="90" y="105"/>
                    </a:cxn>
                    <a:cxn ang="0">
                      <a:pos x="159" y="150"/>
                    </a:cxn>
                    <a:cxn ang="0">
                      <a:pos x="207" y="166"/>
                    </a:cxn>
                    <a:cxn ang="0">
                      <a:pos x="217" y="177"/>
                    </a:cxn>
                    <a:cxn ang="0">
                      <a:pos x="207" y="221"/>
                    </a:cxn>
                    <a:cxn ang="0">
                      <a:pos x="207" y="239"/>
                    </a:cxn>
                    <a:cxn ang="0">
                      <a:pos x="226" y="254"/>
                    </a:cxn>
                    <a:cxn ang="0">
                      <a:pos x="250" y="258"/>
                    </a:cxn>
                    <a:cxn ang="0">
                      <a:pos x="275" y="249"/>
                    </a:cxn>
                    <a:cxn ang="0">
                      <a:pos x="299" y="223"/>
                    </a:cxn>
                    <a:cxn ang="0">
                      <a:pos x="300" y="216"/>
                    </a:cxn>
                    <a:cxn ang="0">
                      <a:pos x="277" y="219"/>
                    </a:cxn>
                    <a:cxn ang="0">
                      <a:pos x="253" y="205"/>
                    </a:cxn>
                    <a:cxn ang="0">
                      <a:pos x="250" y="184"/>
                    </a:cxn>
                    <a:cxn ang="0">
                      <a:pos x="259" y="170"/>
                    </a:cxn>
                    <a:cxn ang="0">
                      <a:pos x="282" y="158"/>
                    </a:cxn>
                    <a:cxn ang="0">
                      <a:pos x="290" y="160"/>
                    </a:cxn>
                    <a:cxn ang="0">
                      <a:pos x="297" y="177"/>
                    </a:cxn>
                    <a:cxn ang="0">
                      <a:pos x="322" y="194"/>
                    </a:cxn>
                    <a:cxn ang="0">
                      <a:pos x="330" y="193"/>
                    </a:cxn>
                    <a:cxn ang="0">
                      <a:pos x="337" y="174"/>
                    </a:cxn>
                    <a:cxn ang="0">
                      <a:pos x="337" y="144"/>
                    </a:cxn>
                    <a:cxn ang="0">
                      <a:pos x="312" y="125"/>
                    </a:cxn>
                    <a:cxn ang="0">
                      <a:pos x="277" y="121"/>
                    </a:cxn>
                    <a:cxn ang="0">
                      <a:pos x="248" y="142"/>
                    </a:cxn>
                    <a:cxn ang="0">
                      <a:pos x="228" y="140"/>
                    </a:cxn>
                    <a:cxn ang="0">
                      <a:pos x="102" y="76"/>
                    </a:cxn>
                    <a:cxn ang="0">
                      <a:pos x="102" y="68"/>
                    </a:cxn>
                    <a:cxn ang="0">
                      <a:pos x="113" y="52"/>
                    </a:cxn>
                    <a:cxn ang="0">
                      <a:pos x="114" y="40"/>
                    </a:cxn>
                    <a:cxn ang="0">
                      <a:pos x="94" y="27"/>
                    </a:cxn>
                    <a:cxn ang="0">
                      <a:pos x="85" y="27"/>
                    </a:cxn>
                    <a:cxn ang="0">
                      <a:pos x="76" y="50"/>
                    </a:cxn>
                    <a:cxn ang="0">
                      <a:pos x="58" y="67"/>
                    </a:cxn>
                    <a:cxn ang="0">
                      <a:pos x="47" y="64"/>
                    </a:cxn>
                    <a:cxn ang="0">
                      <a:pos x="37" y="52"/>
                    </a:cxn>
                    <a:cxn ang="0">
                      <a:pos x="48" y="7"/>
                    </a:cxn>
                    <a:cxn ang="0">
                      <a:pos x="42" y="1"/>
                    </a:cxn>
                    <a:cxn ang="0">
                      <a:pos x="23" y="5"/>
                    </a:cxn>
                    <a:cxn ang="0">
                      <a:pos x="10" y="25"/>
                    </a:cxn>
                  </a:cxnLst>
                  <a:rect l="0" t="0" r="r" b="b"/>
                  <a:pathLst>
                    <a:path w="339" h="258">
                      <a:moveTo>
                        <a:pt x="10" y="25"/>
                      </a:moveTo>
                      <a:lnTo>
                        <a:pt x="5" y="42"/>
                      </a:lnTo>
                      <a:lnTo>
                        <a:pt x="0" y="68"/>
                      </a:lnTo>
                      <a:lnTo>
                        <a:pt x="0" y="75"/>
                      </a:lnTo>
                      <a:lnTo>
                        <a:pt x="1" y="80"/>
                      </a:lnTo>
                      <a:lnTo>
                        <a:pt x="5" y="90"/>
                      </a:lnTo>
                      <a:lnTo>
                        <a:pt x="8" y="94"/>
                      </a:lnTo>
                      <a:lnTo>
                        <a:pt x="15" y="101"/>
                      </a:lnTo>
                      <a:lnTo>
                        <a:pt x="29" y="112"/>
                      </a:lnTo>
                      <a:lnTo>
                        <a:pt x="46" y="121"/>
                      </a:lnTo>
                      <a:lnTo>
                        <a:pt x="55" y="122"/>
                      </a:lnTo>
                      <a:lnTo>
                        <a:pt x="58" y="121"/>
                      </a:lnTo>
                      <a:lnTo>
                        <a:pt x="62" y="119"/>
                      </a:lnTo>
                      <a:lnTo>
                        <a:pt x="70" y="112"/>
                      </a:lnTo>
                      <a:lnTo>
                        <a:pt x="79" y="106"/>
                      </a:lnTo>
                      <a:lnTo>
                        <a:pt x="84" y="104"/>
                      </a:lnTo>
                      <a:lnTo>
                        <a:pt x="86" y="104"/>
                      </a:lnTo>
                      <a:lnTo>
                        <a:pt x="90" y="105"/>
                      </a:lnTo>
                      <a:lnTo>
                        <a:pt x="97" y="108"/>
                      </a:lnTo>
                      <a:lnTo>
                        <a:pt x="105" y="112"/>
                      </a:lnTo>
                      <a:lnTo>
                        <a:pt x="159" y="150"/>
                      </a:lnTo>
                      <a:lnTo>
                        <a:pt x="175" y="157"/>
                      </a:lnTo>
                      <a:lnTo>
                        <a:pt x="200" y="163"/>
                      </a:lnTo>
                      <a:lnTo>
                        <a:pt x="207" y="166"/>
                      </a:lnTo>
                      <a:lnTo>
                        <a:pt x="212" y="170"/>
                      </a:lnTo>
                      <a:lnTo>
                        <a:pt x="216" y="174"/>
                      </a:lnTo>
                      <a:lnTo>
                        <a:pt x="217" y="177"/>
                      </a:lnTo>
                      <a:lnTo>
                        <a:pt x="218" y="180"/>
                      </a:lnTo>
                      <a:lnTo>
                        <a:pt x="215" y="195"/>
                      </a:lnTo>
                      <a:lnTo>
                        <a:pt x="207" y="221"/>
                      </a:lnTo>
                      <a:lnTo>
                        <a:pt x="205" y="231"/>
                      </a:lnTo>
                      <a:lnTo>
                        <a:pt x="206" y="234"/>
                      </a:lnTo>
                      <a:lnTo>
                        <a:pt x="207" y="239"/>
                      </a:lnTo>
                      <a:lnTo>
                        <a:pt x="210" y="243"/>
                      </a:lnTo>
                      <a:lnTo>
                        <a:pt x="218" y="250"/>
                      </a:lnTo>
                      <a:lnTo>
                        <a:pt x="226" y="254"/>
                      </a:lnTo>
                      <a:lnTo>
                        <a:pt x="235" y="257"/>
                      </a:lnTo>
                      <a:lnTo>
                        <a:pt x="240" y="258"/>
                      </a:lnTo>
                      <a:lnTo>
                        <a:pt x="250" y="258"/>
                      </a:lnTo>
                      <a:lnTo>
                        <a:pt x="256" y="257"/>
                      </a:lnTo>
                      <a:lnTo>
                        <a:pt x="266" y="253"/>
                      </a:lnTo>
                      <a:lnTo>
                        <a:pt x="275" y="249"/>
                      </a:lnTo>
                      <a:lnTo>
                        <a:pt x="280" y="246"/>
                      </a:lnTo>
                      <a:lnTo>
                        <a:pt x="293" y="232"/>
                      </a:lnTo>
                      <a:lnTo>
                        <a:pt x="299" y="223"/>
                      </a:lnTo>
                      <a:lnTo>
                        <a:pt x="300" y="220"/>
                      </a:lnTo>
                      <a:lnTo>
                        <a:pt x="301" y="217"/>
                      </a:lnTo>
                      <a:lnTo>
                        <a:pt x="300" y="216"/>
                      </a:lnTo>
                      <a:lnTo>
                        <a:pt x="298" y="216"/>
                      </a:lnTo>
                      <a:lnTo>
                        <a:pt x="280" y="220"/>
                      </a:lnTo>
                      <a:lnTo>
                        <a:pt x="277" y="219"/>
                      </a:lnTo>
                      <a:lnTo>
                        <a:pt x="263" y="214"/>
                      </a:lnTo>
                      <a:lnTo>
                        <a:pt x="255" y="208"/>
                      </a:lnTo>
                      <a:lnTo>
                        <a:pt x="253" y="205"/>
                      </a:lnTo>
                      <a:lnTo>
                        <a:pt x="251" y="199"/>
                      </a:lnTo>
                      <a:lnTo>
                        <a:pt x="250" y="191"/>
                      </a:lnTo>
                      <a:lnTo>
                        <a:pt x="250" y="184"/>
                      </a:lnTo>
                      <a:lnTo>
                        <a:pt x="252" y="180"/>
                      </a:lnTo>
                      <a:lnTo>
                        <a:pt x="253" y="177"/>
                      </a:lnTo>
                      <a:lnTo>
                        <a:pt x="259" y="170"/>
                      </a:lnTo>
                      <a:lnTo>
                        <a:pt x="264" y="167"/>
                      </a:lnTo>
                      <a:lnTo>
                        <a:pt x="273" y="161"/>
                      </a:lnTo>
                      <a:lnTo>
                        <a:pt x="282" y="158"/>
                      </a:lnTo>
                      <a:lnTo>
                        <a:pt x="286" y="158"/>
                      </a:lnTo>
                      <a:lnTo>
                        <a:pt x="288" y="158"/>
                      </a:lnTo>
                      <a:lnTo>
                        <a:pt x="290" y="160"/>
                      </a:lnTo>
                      <a:lnTo>
                        <a:pt x="291" y="162"/>
                      </a:lnTo>
                      <a:lnTo>
                        <a:pt x="296" y="175"/>
                      </a:lnTo>
                      <a:lnTo>
                        <a:pt x="297" y="177"/>
                      </a:lnTo>
                      <a:lnTo>
                        <a:pt x="308" y="186"/>
                      </a:lnTo>
                      <a:lnTo>
                        <a:pt x="313" y="190"/>
                      </a:lnTo>
                      <a:lnTo>
                        <a:pt x="322" y="194"/>
                      </a:lnTo>
                      <a:lnTo>
                        <a:pt x="326" y="194"/>
                      </a:lnTo>
                      <a:lnTo>
                        <a:pt x="328" y="194"/>
                      </a:lnTo>
                      <a:lnTo>
                        <a:pt x="330" y="193"/>
                      </a:lnTo>
                      <a:lnTo>
                        <a:pt x="332" y="192"/>
                      </a:lnTo>
                      <a:lnTo>
                        <a:pt x="333" y="189"/>
                      </a:lnTo>
                      <a:lnTo>
                        <a:pt x="337" y="174"/>
                      </a:lnTo>
                      <a:lnTo>
                        <a:pt x="339" y="161"/>
                      </a:lnTo>
                      <a:lnTo>
                        <a:pt x="339" y="148"/>
                      </a:lnTo>
                      <a:lnTo>
                        <a:pt x="337" y="144"/>
                      </a:lnTo>
                      <a:lnTo>
                        <a:pt x="335" y="140"/>
                      </a:lnTo>
                      <a:lnTo>
                        <a:pt x="331" y="136"/>
                      </a:lnTo>
                      <a:lnTo>
                        <a:pt x="312" y="125"/>
                      </a:lnTo>
                      <a:lnTo>
                        <a:pt x="296" y="120"/>
                      </a:lnTo>
                      <a:lnTo>
                        <a:pt x="284" y="119"/>
                      </a:lnTo>
                      <a:lnTo>
                        <a:pt x="277" y="121"/>
                      </a:lnTo>
                      <a:lnTo>
                        <a:pt x="269" y="126"/>
                      </a:lnTo>
                      <a:lnTo>
                        <a:pt x="253" y="139"/>
                      </a:lnTo>
                      <a:lnTo>
                        <a:pt x="248" y="142"/>
                      </a:lnTo>
                      <a:lnTo>
                        <a:pt x="244" y="143"/>
                      </a:lnTo>
                      <a:lnTo>
                        <a:pt x="236" y="143"/>
                      </a:lnTo>
                      <a:lnTo>
                        <a:pt x="228" y="140"/>
                      </a:lnTo>
                      <a:lnTo>
                        <a:pt x="118" y="91"/>
                      </a:lnTo>
                      <a:lnTo>
                        <a:pt x="106" y="82"/>
                      </a:lnTo>
                      <a:lnTo>
                        <a:pt x="102" y="76"/>
                      </a:lnTo>
                      <a:lnTo>
                        <a:pt x="102" y="73"/>
                      </a:lnTo>
                      <a:lnTo>
                        <a:pt x="102" y="71"/>
                      </a:lnTo>
                      <a:lnTo>
                        <a:pt x="102" y="68"/>
                      </a:lnTo>
                      <a:lnTo>
                        <a:pt x="103" y="65"/>
                      </a:lnTo>
                      <a:lnTo>
                        <a:pt x="106" y="60"/>
                      </a:lnTo>
                      <a:lnTo>
                        <a:pt x="113" y="52"/>
                      </a:lnTo>
                      <a:lnTo>
                        <a:pt x="115" y="47"/>
                      </a:lnTo>
                      <a:lnTo>
                        <a:pt x="115" y="44"/>
                      </a:lnTo>
                      <a:lnTo>
                        <a:pt x="114" y="40"/>
                      </a:lnTo>
                      <a:lnTo>
                        <a:pt x="106" y="34"/>
                      </a:lnTo>
                      <a:lnTo>
                        <a:pt x="103" y="31"/>
                      </a:lnTo>
                      <a:lnTo>
                        <a:pt x="94" y="27"/>
                      </a:lnTo>
                      <a:lnTo>
                        <a:pt x="90" y="26"/>
                      </a:lnTo>
                      <a:lnTo>
                        <a:pt x="87" y="26"/>
                      </a:lnTo>
                      <a:lnTo>
                        <a:pt x="85" y="27"/>
                      </a:lnTo>
                      <a:lnTo>
                        <a:pt x="83" y="32"/>
                      </a:lnTo>
                      <a:lnTo>
                        <a:pt x="78" y="47"/>
                      </a:lnTo>
                      <a:lnTo>
                        <a:pt x="76" y="50"/>
                      </a:lnTo>
                      <a:lnTo>
                        <a:pt x="66" y="62"/>
                      </a:lnTo>
                      <a:lnTo>
                        <a:pt x="64" y="64"/>
                      </a:lnTo>
                      <a:lnTo>
                        <a:pt x="58" y="67"/>
                      </a:lnTo>
                      <a:lnTo>
                        <a:pt x="56" y="67"/>
                      </a:lnTo>
                      <a:lnTo>
                        <a:pt x="53" y="67"/>
                      </a:lnTo>
                      <a:lnTo>
                        <a:pt x="47" y="64"/>
                      </a:lnTo>
                      <a:lnTo>
                        <a:pt x="44" y="62"/>
                      </a:lnTo>
                      <a:lnTo>
                        <a:pt x="39" y="56"/>
                      </a:lnTo>
                      <a:lnTo>
                        <a:pt x="37" y="52"/>
                      </a:lnTo>
                      <a:lnTo>
                        <a:pt x="36" y="48"/>
                      </a:lnTo>
                      <a:lnTo>
                        <a:pt x="38" y="38"/>
                      </a:lnTo>
                      <a:lnTo>
                        <a:pt x="48" y="7"/>
                      </a:lnTo>
                      <a:lnTo>
                        <a:pt x="47" y="3"/>
                      </a:lnTo>
                      <a:lnTo>
                        <a:pt x="45" y="2"/>
                      </a:lnTo>
                      <a:lnTo>
                        <a:pt x="42" y="1"/>
                      </a:lnTo>
                      <a:lnTo>
                        <a:pt x="38" y="0"/>
                      </a:lnTo>
                      <a:lnTo>
                        <a:pt x="28" y="2"/>
                      </a:lnTo>
                      <a:lnTo>
                        <a:pt x="23" y="5"/>
                      </a:lnTo>
                      <a:lnTo>
                        <a:pt x="19" y="8"/>
                      </a:lnTo>
                      <a:lnTo>
                        <a:pt x="16" y="12"/>
                      </a:lnTo>
                      <a:lnTo>
                        <a:pt x="10" y="25"/>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3" name="Group 67"/>
                <p:cNvGrpSpPr/>
                <p:nvPr/>
              </p:nvGrpSpPr>
              <p:grpSpPr>
                <a:xfrm>
                  <a:off x="1657610" y="2852928"/>
                  <a:ext cx="1352144" cy="1301089"/>
                  <a:chOff x="4572000" y="3363687"/>
                  <a:chExt cx="1970088" cy="1895701"/>
                </a:xfrm>
              </p:grpSpPr>
              <p:sp>
                <p:nvSpPr>
                  <p:cNvPr id="123" name="AutoShape 4"/>
                  <p:cNvSpPr>
                    <a:spLocks noChangeAspect="1" noChangeArrowheads="1" noTextEdit="1"/>
                  </p:cNvSpPr>
                  <p:nvPr/>
                </p:nvSpPr>
                <p:spPr bwMode="auto">
                  <a:xfrm flipH="1">
                    <a:off x="4572000" y="3429000"/>
                    <a:ext cx="1970088" cy="18303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13"/>
                  <p:cNvSpPr>
                    <a:spLocks/>
                  </p:cNvSpPr>
                  <p:nvPr/>
                </p:nvSpPr>
                <p:spPr bwMode="auto">
                  <a:xfrm flipH="1">
                    <a:off x="5146675" y="3892550"/>
                    <a:ext cx="444500" cy="727075"/>
                  </a:xfrm>
                  <a:custGeom>
                    <a:avLst/>
                    <a:gdLst/>
                    <a:ahLst/>
                    <a:cxnLst>
                      <a:cxn ang="0">
                        <a:pos x="276" y="223"/>
                      </a:cxn>
                      <a:cxn ang="0">
                        <a:pos x="270" y="196"/>
                      </a:cxn>
                      <a:cxn ang="0">
                        <a:pos x="255" y="156"/>
                      </a:cxn>
                      <a:cxn ang="0">
                        <a:pos x="206" y="63"/>
                      </a:cxn>
                      <a:cxn ang="0">
                        <a:pos x="185" y="35"/>
                      </a:cxn>
                      <a:cxn ang="0">
                        <a:pos x="173" y="24"/>
                      </a:cxn>
                      <a:cxn ang="0">
                        <a:pos x="161" y="16"/>
                      </a:cxn>
                      <a:cxn ang="0">
                        <a:pos x="140" y="6"/>
                      </a:cxn>
                      <a:cxn ang="0">
                        <a:pos x="111" y="0"/>
                      </a:cxn>
                      <a:cxn ang="0">
                        <a:pos x="104" y="0"/>
                      </a:cxn>
                      <a:cxn ang="0">
                        <a:pos x="75" y="2"/>
                      </a:cxn>
                      <a:cxn ang="0">
                        <a:pos x="53" y="7"/>
                      </a:cxn>
                      <a:cxn ang="0">
                        <a:pos x="48" y="9"/>
                      </a:cxn>
                      <a:cxn ang="0">
                        <a:pos x="37" y="18"/>
                      </a:cxn>
                      <a:cxn ang="0">
                        <a:pos x="25" y="30"/>
                      </a:cxn>
                      <a:cxn ang="0">
                        <a:pos x="20" y="38"/>
                      </a:cxn>
                      <a:cxn ang="0">
                        <a:pos x="12" y="55"/>
                      </a:cxn>
                      <a:cxn ang="0">
                        <a:pos x="7" y="76"/>
                      </a:cxn>
                      <a:cxn ang="0">
                        <a:pos x="7" y="93"/>
                      </a:cxn>
                      <a:cxn ang="0">
                        <a:pos x="9" y="103"/>
                      </a:cxn>
                      <a:cxn ang="0">
                        <a:pos x="17" y="120"/>
                      </a:cxn>
                      <a:cxn ang="0">
                        <a:pos x="32" y="143"/>
                      </a:cxn>
                      <a:cxn ang="0">
                        <a:pos x="47" y="157"/>
                      </a:cxn>
                      <a:cxn ang="0">
                        <a:pos x="49" y="160"/>
                      </a:cxn>
                      <a:cxn ang="0">
                        <a:pos x="50" y="164"/>
                      </a:cxn>
                      <a:cxn ang="0">
                        <a:pos x="52" y="173"/>
                      </a:cxn>
                      <a:cxn ang="0">
                        <a:pos x="51" y="192"/>
                      </a:cxn>
                      <a:cxn ang="0">
                        <a:pos x="48" y="205"/>
                      </a:cxn>
                      <a:cxn ang="0">
                        <a:pos x="46" y="208"/>
                      </a:cxn>
                      <a:cxn ang="0">
                        <a:pos x="10" y="270"/>
                      </a:cxn>
                      <a:cxn ang="0">
                        <a:pos x="5" y="285"/>
                      </a:cxn>
                      <a:cxn ang="0">
                        <a:pos x="3" y="292"/>
                      </a:cxn>
                      <a:cxn ang="0">
                        <a:pos x="0" y="319"/>
                      </a:cxn>
                      <a:cxn ang="0">
                        <a:pos x="2" y="347"/>
                      </a:cxn>
                      <a:cxn ang="0">
                        <a:pos x="6" y="366"/>
                      </a:cxn>
                      <a:cxn ang="0">
                        <a:pos x="14" y="386"/>
                      </a:cxn>
                      <a:cxn ang="0">
                        <a:pos x="29" y="415"/>
                      </a:cxn>
                      <a:cxn ang="0">
                        <a:pos x="41" y="430"/>
                      </a:cxn>
                      <a:cxn ang="0">
                        <a:pos x="54" y="441"/>
                      </a:cxn>
                      <a:cxn ang="0">
                        <a:pos x="60" y="446"/>
                      </a:cxn>
                      <a:cxn ang="0">
                        <a:pos x="76" y="453"/>
                      </a:cxn>
                      <a:cxn ang="0">
                        <a:pos x="92" y="457"/>
                      </a:cxn>
                      <a:cxn ang="0">
                        <a:pos x="118" y="458"/>
                      </a:cxn>
                      <a:cxn ang="0">
                        <a:pos x="148" y="454"/>
                      </a:cxn>
                      <a:cxn ang="0">
                        <a:pos x="187" y="442"/>
                      </a:cxn>
                      <a:cxn ang="0">
                        <a:pos x="216" y="429"/>
                      </a:cxn>
                      <a:cxn ang="0">
                        <a:pos x="234" y="417"/>
                      </a:cxn>
                      <a:cxn ang="0">
                        <a:pos x="242" y="410"/>
                      </a:cxn>
                      <a:cxn ang="0">
                        <a:pos x="252" y="397"/>
                      </a:cxn>
                      <a:cxn ang="0">
                        <a:pos x="255" y="392"/>
                      </a:cxn>
                      <a:cxn ang="0">
                        <a:pos x="267" y="357"/>
                      </a:cxn>
                      <a:cxn ang="0">
                        <a:pos x="279" y="291"/>
                      </a:cxn>
                      <a:cxn ang="0">
                        <a:pos x="280" y="274"/>
                      </a:cxn>
                      <a:cxn ang="0">
                        <a:pos x="276" y="223"/>
                      </a:cxn>
                    </a:cxnLst>
                    <a:rect l="0" t="0" r="r" b="b"/>
                    <a:pathLst>
                      <a:path w="280" h="458">
                        <a:moveTo>
                          <a:pt x="276" y="223"/>
                        </a:moveTo>
                        <a:lnTo>
                          <a:pt x="270" y="196"/>
                        </a:lnTo>
                        <a:lnTo>
                          <a:pt x="255" y="156"/>
                        </a:lnTo>
                        <a:lnTo>
                          <a:pt x="206" y="63"/>
                        </a:lnTo>
                        <a:lnTo>
                          <a:pt x="185" y="35"/>
                        </a:lnTo>
                        <a:lnTo>
                          <a:pt x="173" y="24"/>
                        </a:lnTo>
                        <a:lnTo>
                          <a:pt x="161" y="16"/>
                        </a:lnTo>
                        <a:lnTo>
                          <a:pt x="140" y="6"/>
                        </a:lnTo>
                        <a:lnTo>
                          <a:pt x="111" y="0"/>
                        </a:lnTo>
                        <a:lnTo>
                          <a:pt x="104" y="0"/>
                        </a:lnTo>
                        <a:lnTo>
                          <a:pt x="75" y="2"/>
                        </a:lnTo>
                        <a:lnTo>
                          <a:pt x="53" y="7"/>
                        </a:lnTo>
                        <a:lnTo>
                          <a:pt x="48" y="9"/>
                        </a:lnTo>
                        <a:lnTo>
                          <a:pt x="37" y="18"/>
                        </a:lnTo>
                        <a:lnTo>
                          <a:pt x="25" y="30"/>
                        </a:lnTo>
                        <a:lnTo>
                          <a:pt x="20" y="38"/>
                        </a:lnTo>
                        <a:lnTo>
                          <a:pt x="12" y="55"/>
                        </a:lnTo>
                        <a:lnTo>
                          <a:pt x="7" y="76"/>
                        </a:lnTo>
                        <a:lnTo>
                          <a:pt x="7" y="93"/>
                        </a:lnTo>
                        <a:lnTo>
                          <a:pt x="9" y="103"/>
                        </a:lnTo>
                        <a:lnTo>
                          <a:pt x="17" y="120"/>
                        </a:lnTo>
                        <a:lnTo>
                          <a:pt x="32" y="143"/>
                        </a:lnTo>
                        <a:lnTo>
                          <a:pt x="47" y="157"/>
                        </a:lnTo>
                        <a:lnTo>
                          <a:pt x="49" y="160"/>
                        </a:lnTo>
                        <a:lnTo>
                          <a:pt x="50" y="164"/>
                        </a:lnTo>
                        <a:lnTo>
                          <a:pt x="52" y="173"/>
                        </a:lnTo>
                        <a:lnTo>
                          <a:pt x="51" y="192"/>
                        </a:lnTo>
                        <a:lnTo>
                          <a:pt x="48" y="205"/>
                        </a:lnTo>
                        <a:lnTo>
                          <a:pt x="46" y="208"/>
                        </a:lnTo>
                        <a:lnTo>
                          <a:pt x="10" y="270"/>
                        </a:lnTo>
                        <a:lnTo>
                          <a:pt x="5" y="285"/>
                        </a:lnTo>
                        <a:lnTo>
                          <a:pt x="3" y="292"/>
                        </a:lnTo>
                        <a:lnTo>
                          <a:pt x="0" y="319"/>
                        </a:lnTo>
                        <a:lnTo>
                          <a:pt x="2" y="347"/>
                        </a:lnTo>
                        <a:lnTo>
                          <a:pt x="6" y="366"/>
                        </a:lnTo>
                        <a:lnTo>
                          <a:pt x="14" y="386"/>
                        </a:lnTo>
                        <a:lnTo>
                          <a:pt x="29" y="415"/>
                        </a:lnTo>
                        <a:lnTo>
                          <a:pt x="41" y="430"/>
                        </a:lnTo>
                        <a:lnTo>
                          <a:pt x="54" y="441"/>
                        </a:lnTo>
                        <a:lnTo>
                          <a:pt x="60" y="446"/>
                        </a:lnTo>
                        <a:lnTo>
                          <a:pt x="76" y="453"/>
                        </a:lnTo>
                        <a:lnTo>
                          <a:pt x="92" y="457"/>
                        </a:lnTo>
                        <a:lnTo>
                          <a:pt x="118" y="458"/>
                        </a:lnTo>
                        <a:lnTo>
                          <a:pt x="148" y="454"/>
                        </a:lnTo>
                        <a:lnTo>
                          <a:pt x="187" y="442"/>
                        </a:lnTo>
                        <a:lnTo>
                          <a:pt x="216" y="429"/>
                        </a:lnTo>
                        <a:lnTo>
                          <a:pt x="234" y="417"/>
                        </a:lnTo>
                        <a:lnTo>
                          <a:pt x="242" y="410"/>
                        </a:lnTo>
                        <a:lnTo>
                          <a:pt x="252" y="397"/>
                        </a:lnTo>
                        <a:lnTo>
                          <a:pt x="255" y="392"/>
                        </a:lnTo>
                        <a:lnTo>
                          <a:pt x="267" y="357"/>
                        </a:lnTo>
                        <a:lnTo>
                          <a:pt x="279" y="291"/>
                        </a:lnTo>
                        <a:lnTo>
                          <a:pt x="280" y="274"/>
                        </a:lnTo>
                        <a:lnTo>
                          <a:pt x="276" y="22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14"/>
                  <p:cNvSpPr>
                    <a:spLocks/>
                  </p:cNvSpPr>
                  <p:nvPr/>
                </p:nvSpPr>
                <p:spPr bwMode="auto">
                  <a:xfrm flipH="1">
                    <a:off x="4576763" y="3771900"/>
                    <a:ext cx="847725" cy="311150"/>
                  </a:xfrm>
                  <a:custGeom>
                    <a:avLst/>
                    <a:gdLst/>
                    <a:ahLst/>
                    <a:cxnLst>
                      <a:cxn ang="0">
                        <a:pos x="282" y="135"/>
                      </a:cxn>
                      <a:cxn ang="0">
                        <a:pos x="186" y="90"/>
                      </a:cxn>
                      <a:cxn ang="0">
                        <a:pos x="142" y="79"/>
                      </a:cxn>
                      <a:cxn ang="0">
                        <a:pos x="26" y="78"/>
                      </a:cxn>
                      <a:cxn ang="0">
                        <a:pos x="11" y="82"/>
                      </a:cxn>
                      <a:cxn ang="0">
                        <a:pos x="4" y="89"/>
                      </a:cxn>
                      <a:cxn ang="0">
                        <a:pos x="0" y="102"/>
                      </a:cxn>
                      <a:cxn ang="0">
                        <a:pos x="5" y="119"/>
                      </a:cxn>
                      <a:cxn ang="0">
                        <a:pos x="20" y="137"/>
                      </a:cxn>
                      <a:cxn ang="0">
                        <a:pos x="34" y="144"/>
                      </a:cxn>
                      <a:cxn ang="0">
                        <a:pos x="42" y="143"/>
                      </a:cxn>
                      <a:cxn ang="0">
                        <a:pos x="67" y="131"/>
                      </a:cxn>
                      <a:cxn ang="0">
                        <a:pos x="120" y="127"/>
                      </a:cxn>
                      <a:cxn ang="0">
                        <a:pos x="207" y="153"/>
                      </a:cxn>
                      <a:cxn ang="0">
                        <a:pos x="251" y="172"/>
                      </a:cxn>
                      <a:cxn ang="0">
                        <a:pos x="287" y="177"/>
                      </a:cxn>
                      <a:cxn ang="0">
                        <a:pos x="404" y="120"/>
                      </a:cxn>
                      <a:cxn ang="0">
                        <a:pos x="417" y="117"/>
                      </a:cxn>
                      <a:cxn ang="0">
                        <a:pos x="422" y="117"/>
                      </a:cxn>
                      <a:cxn ang="0">
                        <a:pos x="431" y="125"/>
                      </a:cxn>
                      <a:cxn ang="0">
                        <a:pos x="451" y="171"/>
                      </a:cxn>
                      <a:cxn ang="0">
                        <a:pos x="463" y="191"/>
                      </a:cxn>
                      <a:cxn ang="0">
                        <a:pos x="471" y="196"/>
                      </a:cxn>
                      <a:cxn ang="0">
                        <a:pos x="476" y="196"/>
                      </a:cxn>
                      <a:cxn ang="0">
                        <a:pos x="482" y="193"/>
                      </a:cxn>
                      <a:cxn ang="0">
                        <a:pos x="488" y="187"/>
                      </a:cxn>
                      <a:cxn ang="0">
                        <a:pos x="493" y="174"/>
                      </a:cxn>
                      <a:cxn ang="0">
                        <a:pos x="491" y="162"/>
                      </a:cxn>
                      <a:cxn ang="0">
                        <a:pos x="484" y="152"/>
                      </a:cxn>
                      <a:cxn ang="0">
                        <a:pos x="468" y="137"/>
                      </a:cxn>
                      <a:cxn ang="0">
                        <a:pos x="457" y="116"/>
                      </a:cxn>
                      <a:cxn ang="0">
                        <a:pos x="457" y="112"/>
                      </a:cxn>
                      <a:cxn ang="0">
                        <a:pos x="463" y="109"/>
                      </a:cxn>
                      <a:cxn ang="0">
                        <a:pos x="471" y="112"/>
                      </a:cxn>
                      <a:cxn ang="0">
                        <a:pos x="476" y="117"/>
                      </a:cxn>
                      <a:cxn ang="0">
                        <a:pos x="498" y="152"/>
                      </a:cxn>
                      <a:cxn ang="0">
                        <a:pos x="520" y="163"/>
                      </a:cxn>
                      <a:cxn ang="0">
                        <a:pos x="526" y="163"/>
                      </a:cxn>
                      <a:cxn ang="0">
                        <a:pos x="530" y="160"/>
                      </a:cxn>
                      <a:cxn ang="0">
                        <a:pos x="534" y="148"/>
                      </a:cxn>
                      <a:cxn ang="0">
                        <a:pos x="534" y="141"/>
                      </a:cxn>
                      <a:cxn ang="0">
                        <a:pos x="528" y="126"/>
                      </a:cxn>
                      <a:cxn ang="0">
                        <a:pos x="516" y="112"/>
                      </a:cxn>
                      <a:cxn ang="0">
                        <a:pos x="499" y="103"/>
                      </a:cxn>
                      <a:cxn ang="0">
                        <a:pos x="459" y="88"/>
                      </a:cxn>
                      <a:cxn ang="0">
                        <a:pos x="455" y="82"/>
                      </a:cxn>
                      <a:cxn ang="0">
                        <a:pos x="457" y="64"/>
                      </a:cxn>
                      <a:cxn ang="0">
                        <a:pos x="471" y="37"/>
                      </a:cxn>
                      <a:cxn ang="0">
                        <a:pos x="476" y="22"/>
                      </a:cxn>
                      <a:cxn ang="0">
                        <a:pos x="474" y="10"/>
                      </a:cxn>
                      <a:cxn ang="0">
                        <a:pos x="468" y="2"/>
                      </a:cxn>
                      <a:cxn ang="0">
                        <a:pos x="464" y="0"/>
                      </a:cxn>
                      <a:cxn ang="0">
                        <a:pos x="459" y="0"/>
                      </a:cxn>
                      <a:cxn ang="0">
                        <a:pos x="447" y="9"/>
                      </a:cxn>
                      <a:cxn ang="0">
                        <a:pos x="443" y="16"/>
                      </a:cxn>
                      <a:cxn ang="0">
                        <a:pos x="440" y="49"/>
                      </a:cxn>
                      <a:cxn ang="0">
                        <a:pos x="436" y="63"/>
                      </a:cxn>
                      <a:cxn ang="0">
                        <a:pos x="422" y="78"/>
                      </a:cxn>
                      <a:cxn ang="0">
                        <a:pos x="407" y="86"/>
                      </a:cxn>
                      <a:cxn ang="0">
                        <a:pos x="331" y="124"/>
                      </a:cxn>
                      <a:cxn ang="0">
                        <a:pos x="304" y="134"/>
                      </a:cxn>
                    </a:cxnLst>
                    <a:rect l="0" t="0" r="r" b="b"/>
                    <a:pathLst>
                      <a:path w="534" h="196">
                        <a:moveTo>
                          <a:pt x="294" y="136"/>
                        </a:moveTo>
                        <a:lnTo>
                          <a:pt x="282" y="135"/>
                        </a:lnTo>
                        <a:lnTo>
                          <a:pt x="262" y="130"/>
                        </a:lnTo>
                        <a:lnTo>
                          <a:pt x="186" y="90"/>
                        </a:lnTo>
                        <a:lnTo>
                          <a:pt x="163" y="83"/>
                        </a:lnTo>
                        <a:lnTo>
                          <a:pt x="142" y="79"/>
                        </a:lnTo>
                        <a:lnTo>
                          <a:pt x="78" y="75"/>
                        </a:lnTo>
                        <a:lnTo>
                          <a:pt x="26" y="78"/>
                        </a:lnTo>
                        <a:lnTo>
                          <a:pt x="14" y="81"/>
                        </a:lnTo>
                        <a:lnTo>
                          <a:pt x="11" y="82"/>
                        </a:lnTo>
                        <a:lnTo>
                          <a:pt x="7" y="85"/>
                        </a:lnTo>
                        <a:lnTo>
                          <a:pt x="4" y="89"/>
                        </a:lnTo>
                        <a:lnTo>
                          <a:pt x="2" y="93"/>
                        </a:lnTo>
                        <a:lnTo>
                          <a:pt x="0" y="102"/>
                        </a:lnTo>
                        <a:lnTo>
                          <a:pt x="3" y="115"/>
                        </a:lnTo>
                        <a:lnTo>
                          <a:pt x="5" y="119"/>
                        </a:lnTo>
                        <a:lnTo>
                          <a:pt x="15" y="132"/>
                        </a:lnTo>
                        <a:lnTo>
                          <a:pt x="20" y="137"/>
                        </a:lnTo>
                        <a:lnTo>
                          <a:pt x="29" y="142"/>
                        </a:lnTo>
                        <a:lnTo>
                          <a:pt x="34" y="144"/>
                        </a:lnTo>
                        <a:lnTo>
                          <a:pt x="38" y="144"/>
                        </a:lnTo>
                        <a:lnTo>
                          <a:pt x="42" y="143"/>
                        </a:lnTo>
                        <a:lnTo>
                          <a:pt x="62" y="134"/>
                        </a:lnTo>
                        <a:lnTo>
                          <a:pt x="67" y="131"/>
                        </a:lnTo>
                        <a:lnTo>
                          <a:pt x="80" y="129"/>
                        </a:lnTo>
                        <a:lnTo>
                          <a:pt x="120" y="127"/>
                        </a:lnTo>
                        <a:lnTo>
                          <a:pt x="143" y="130"/>
                        </a:lnTo>
                        <a:lnTo>
                          <a:pt x="207" y="153"/>
                        </a:lnTo>
                        <a:lnTo>
                          <a:pt x="237" y="167"/>
                        </a:lnTo>
                        <a:lnTo>
                          <a:pt x="251" y="172"/>
                        </a:lnTo>
                        <a:lnTo>
                          <a:pt x="270" y="176"/>
                        </a:lnTo>
                        <a:lnTo>
                          <a:pt x="287" y="177"/>
                        </a:lnTo>
                        <a:lnTo>
                          <a:pt x="313" y="170"/>
                        </a:lnTo>
                        <a:lnTo>
                          <a:pt x="404" y="120"/>
                        </a:lnTo>
                        <a:lnTo>
                          <a:pt x="411" y="118"/>
                        </a:lnTo>
                        <a:lnTo>
                          <a:pt x="417" y="117"/>
                        </a:lnTo>
                        <a:lnTo>
                          <a:pt x="420" y="117"/>
                        </a:lnTo>
                        <a:lnTo>
                          <a:pt x="422" y="117"/>
                        </a:lnTo>
                        <a:lnTo>
                          <a:pt x="426" y="120"/>
                        </a:lnTo>
                        <a:lnTo>
                          <a:pt x="431" y="125"/>
                        </a:lnTo>
                        <a:lnTo>
                          <a:pt x="436" y="134"/>
                        </a:lnTo>
                        <a:lnTo>
                          <a:pt x="451" y="171"/>
                        </a:lnTo>
                        <a:lnTo>
                          <a:pt x="461" y="187"/>
                        </a:lnTo>
                        <a:lnTo>
                          <a:pt x="463" y="191"/>
                        </a:lnTo>
                        <a:lnTo>
                          <a:pt x="468" y="195"/>
                        </a:lnTo>
                        <a:lnTo>
                          <a:pt x="471" y="196"/>
                        </a:lnTo>
                        <a:lnTo>
                          <a:pt x="473" y="196"/>
                        </a:lnTo>
                        <a:lnTo>
                          <a:pt x="476" y="196"/>
                        </a:lnTo>
                        <a:lnTo>
                          <a:pt x="479" y="195"/>
                        </a:lnTo>
                        <a:lnTo>
                          <a:pt x="482" y="193"/>
                        </a:lnTo>
                        <a:lnTo>
                          <a:pt x="486" y="190"/>
                        </a:lnTo>
                        <a:lnTo>
                          <a:pt x="488" y="187"/>
                        </a:lnTo>
                        <a:lnTo>
                          <a:pt x="492" y="180"/>
                        </a:lnTo>
                        <a:lnTo>
                          <a:pt x="493" y="174"/>
                        </a:lnTo>
                        <a:lnTo>
                          <a:pt x="493" y="168"/>
                        </a:lnTo>
                        <a:lnTo>
                          <a:pt x="491" y="162"/>
                        </a:lnTo>
                        <a:lnTo>
                          <a:pt x="489" y="159"/>
                        </a:lnTo>
                        <a:lnTo>
                          <a:pt x="484" y="152"/>
                        </a:lnTo>
                        <a:lnTo>
                          <a:pt x="470" y="140"/>
                        </a:lnTo>
                        <a:lnTo>
                          <a:pt x="468" y="137"/>
                        </a:lnTo>
                        <a:lnTo>
                          <a:pt x="460" y="123"/>
                        </a:lnTo>
                        <a:lnTo>
                          <a:pt x="457" y="116"/>
                        </a:lnTo>
                        <a:lnTo>
                          <a:pt x="457" y="114"/>
                        </a:lnTo>
                        <a:lnTo>
                          <a:pt x="457" y="112"/>
                        </a:lnTo>
                        <a:lnTo>
                          <a:pt x="459" y="110"/>
                        </a:lnTo>
                        <a:lnTo>
                          <a:pt x="463" y="109"/>
                        </a:lnTo>
                        <a:lnTo>
                          <a:pt x="466" y="109"/>
                        </a:lnTo>
                        <a:lnTo>
                          <a:pt x="471" y="112"/>
                        </a:lnTo>
                        <a:lnTo>
                          <a:pt x="473" y="114"/>
                        </a:lnTo>
                        <a:lnTo>
                          <a:pt x="476" y="117"/>
                        </a:lnTo>
                        <a:lnTo>
                          <a:pt x="495" y="148"/>
                        </a:lnTo>
                        <a:lnTo>
                          <a:pt x="498" y="152"/>
                        </a:lnTo>
                        <a:lnTo>
                          <a:pt x="509" y="160"/>
                        </a:lnTo>
                        <a:lnTo>
                          <a:pt x="520" y="163"/>
                        </a:lnTo>
                        <a:lnTo>
                          <a:pt x="523" y="163"/>
                        </a:lnTo>
                        <a:lnTo>
                          <a:pt x="526" y="163"/>
                        </a:lnTo>
                        <a:lnTo>
                          <a:pt x="528" y="162"/>
                        </a:lnTo>
                        <a:lnTo>
                          <a:pt x="530" y="160"/>
                        </a:lnTo>
                        <a:lnTo>
                          <a:pt x="533" y="154"/>
                        </a:lnTo>
                        <a:lnTo>
                          <a:pt x="534" y="148"/>
                        </a:lnTo>
                        <a:lnTo>
                          <a:pt x="534" y="144"/>
                        </a:lnTo>
                        <a:lnTo>
                          <a:pt x="534" y="141"/>
                        </a:lnTo>
                        <a:lnTo>
                          <a:pt x="532" y="134"/>
                        </a:lnTo>
                        <a:lnTo>
                          <a:pt x="528" y="126"/>
                        </a:lnTo>
                        <a:lnTo>
                          <a:pt x="522" y="119"/>
                        </a:lnTo>
                        <a:lnTo>
                          <a:pt x="516" y="112"/>
                        </a:lnTo>
                        <a:lnTo>
                          <a:pt x="512" y="109"/>
                        </a:lnTo>
                        <a:lnTo>
                          <a:pt x="499" y="103"/>
                        </a:lnTo>
                        <a:lnTo>
                          <a:pt x="460" y="89"/>
                        </a:lnTo>
                        <a:lnTo>
                          <a:pt x="459" y="88"/>
                        </a:lnTo>
                        <a:lnTo>
                          <a:pt x="457" y="86"/>
                        </a:lnTo>
                        <a:lnTo>
                          <a:pt x="455" y="82"/>
                        </a:lnTo>
                        <a:lnTo>
                          <a:pt x="454" y="77"/>
                        </a:lnTo>
                        <a:lnTo>
                          <a:pt x="457" y="64"/>
                        </a:lnTo>
                        <a:lnTo>
                          <a:pt x="461" y="55"/>
                        </a:lnTo>
                        <a:lnTo>
                          <a:pt x="471" y="37"/>
                        </a:lnTo>
                        <a:lnTo>
                          <a:pt x="475" y="26"/>
                        </a:lnTo>
                        <a:lnTo>
                          <a:pt x="476" y="22"/>
                        </a:lnTo>
                        <a:lnTo>
                          <a:pt x="476" y="17"/>
                        </a:lnTo>
                        <a:lnTo>
                          <a:pt x="474" y="10"/>
                        </a:lnTo>
                        <a:lnTo>
                          <a:pt x="472" y="7"/>
                        </a:lnTo>
                        <a:lnTo>
                          <a:pt x="468" y="2"/>
                        </a:lnTo>
                        <a:lnTo>
                          <a:pt x="466" y="0"/>
                        </a:lnTo>
                        <a:lnTo>
                          <a:pt x="464" y="0"/>
                        </a:lnTo>
                        <a:lnTo>
                          <a:pt x="461" y="0"/>
                        </a:lnTo>
                        <a:lnTo>
                          <a:pt x="459" y="0"/>
                        </a:lnTo>
                        <a:lnTo>
                          <a:pt x="453" y="4"/>
                        </a:lnTo>
                        <a:lnTo>
                          <a:pt x="447" y="9"/>
                        </a:lnTo>
                        <a:lnTo>
                          <a:pt x="445" y="12"/>
                        </a:lnTo>
                        <a:lnTo>
                          <a:pt x="443" y="16"/>
                        </a:lnTo>
                        <a:lnTo>
                          <a:pt x="442" y="20"/>
                        </a:lnTo>
                        <a:lnTo>
                          <a:pt x="440" y="49"/>
                        </a:lnTo>
                        <a:lnTo>
                          <a:pt x="438" y="59"/>
                        </a:lnTo>
                        <a:lnTo>
                          <a:pt x="436" y="63"/>
                        </a:lnTo>
                        <a:lnTo>
                          <a:pt x="429" y="72"/>
                        </a:lnTo>
                        <a:lnTo>
                          <a:pt x="422" y="78"/>
                        </a:lnTo>
                        <a:lnTo>
                          <a:pt x="411" y="84"/>
                        </a:lnTo>
                        <a:lnTo>
                          <a:pt x="407" y="86"/>
                        </a:lnTo>
                        <a:lnTo>
                          <a:pt x="381" y="94"/>
                        </a:lnTo>
                        <a:lnTo>
                          <a:pt x="331" y="124"/>
                        </a:lnTo>
                        <a:lnTo>
                          <a:pt x="323" y="127"/>
                        </a:lnTo>
                        <a:lnTo>
                          <a:pt x="304" y="134"/>
                        </a:lnTo>
                        <a:lnTo>
                          <a:pt x="294" y="1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15"/>
                  <p:cNvSpPr>
                    <a:spLocks/>
                  </p:cNvSpPr>
                  <p:nvPr/>
                </p:nvSpPr>
                <p:spPr bwMode="auto">
                  <a:xfrm flipH="1">
                    <a:off x="4997450" y="4397375"/>
                    <a:ext cx="349250" cy="811213"/>
                  </a:xfrm>
                  <a:custGeom>
                    <a:avLst/>
                    <a:gdLst/>
                    <a:ahLst/>
                    <a:cxnLst>
                      <a:cxn ang="0">
                        <a:pos x="43" y="9"/>
                      </a:cxn>
                      <a:cxn ang="0">
                        <a:pos x="30" y="2"/>
                      </a:cxn>
                      <a:cxn ang="0">
                        <a:pos x="22" y="0"/>
                      </a:cxn>
                      <a:cxn ang="0">
                        <a:pos x="16" y="3"/>
                      </a:cxn>
                      <a:cxn ang="0">
                        <a:pos x="13" y="8"/>
                      </a:cxn>
                      <a:cxn ang="0">
                        <a:pos x="2" y="51"/>
                      </a:cxn>
                      <a:cxn ang="0">
                        <a:pos x="1" y="90"/>
                      </a:cxn>
                      <a:cxn ang="0">
                        <a:pos x="35" y="190"/>
                      </a:cxn>
                      <a:cxn ang="0">
                        <a:pos x="41" y="267"/>
                      </a:cxn>
                      <a:cxn ang="0">
                        <a:pos x="37" y="383"/>
                      </a:cxn>
                      <a:cxn ang="0">
                        <a:pos x="29" y="401"/>
                      </a:cxn>
                      <a:cxn ang="0">
                        <a:pos x="1" y="439"/>
                      </a:cxn>
                      <a:cxn ang="0">
                        <a:pos x="2" y="449"/>
                      </a:cxn>
                      <a:cxn ang="0">
                        <a:pos x="8" y="459"/>
                      </a:cxn>
                      <a:cxn ang="0">
                        <a:pos x="16" y="467"/>
                      </a:cxn>
                      <a:cxn ang="0">
                        <a:pos x="26" y="468"/>
                      </a:cxn>
                      <a:cxn ang="0">
                        <a:pos x="55" y="467"/>
                      </a:cxn>
                      <a:cxn ang="0">
                        <a:pos x="99" y="476"/>
                      </a:cxn>
                      <a:cxn ang="0">
                        <a:pos x="132" y="500"/>
                      </a:cxn>
                      <a:cxn ang="0">
                        <a:pos x="149" y="508"/>
                      </a:cxn>
                      <a:cxn ang="0">
                        <a:pos x="187" y="508"/>
                      </a:cxn>
                      <a:cxn ang="0">
                        <a:pos x="202" y="500"/>
                      </a:cxn>
                      <a:cxn ang="0">
                        <a:pos x="217" y="486"/>
                      </a:cxn>
                      <a:cxn ang="0">
                        <a:pos x="220" y="480"/>
                      </a:cxn>
                      <a:cxn ang="0">
                        <a:pos x="220" y="475"/>
                      </a:cxn>
                      <a:cxn ang="0">
                        <a:pos x="218" y="470"/>
                      </a:cxn>
                      <a:cxn ang="0">
                        <a:pos x="204" y="461"/>
                      </a:cxn>
                      <a:cxn ang="0">
                        <a:pos x="118" y="440"/>
                      </a:cxn>
                      <a:cxn ang="0">
                        <a:pos x="72" y="429"/>
                      </a:cxn>
                      <a:cxn ang="0">
                        <a:pos x="62" y="424"/>
                      </a:cxn>
                      <a:cxn ang="0">
                        <a:pos x="58" y="418"/>
                      </a:cxn>
                      <a:cxn ang="0">
                        <a:pos x="56" y="409"/>
                      </a:cxn>
                      <a:cxn ang="0">
                        <a:pos x="67" y="373"/>
                      </a:cxn>
                      <a:cxn ang="0">
                        <a:pos x="93" y="232"/>
                      </a:cxn>
                      <a:cxn ang="0">
                        <a:pos x="90" y="132"/>
                      </a:cxn>
                      <a:cxn ang="0">
                        <a:pos x="78" y="73"/>
                      </a:cxn>
                      <a:cxn ang="0">
                        <a:pos x="52" y="19"/>
                      </a:cxn>
                    </a:cxnLst>
                    <a:rect l="0" t="0" r="r" b="b"/>
                    <a:pathLst>
                      <a:path w="220" h="511">
                        <a:moveTo>
                          <a:pt x="50" y="15"/>
                        </a:moveTo>
                        <a:lnTo>
                          <a:pt x="43" y="9"/>
                        </a:lnTo>
                        <a:lnTo>
                          <a:pt x="35" y="4"/>
                        </a:lnTo>
                        <a:lnTo>
                          <a:pt x="30" y="2"/>
                        </a:lnTo>
                        <a:lnTo>
                          <a:pt x="26" y="0"/>
                        </a:lnTo>
                        <a:lnTo>
                          <a:pt x="22" y="0"/>
                        </a:lnTo>
                        <a:lnTo>
                          <a:pt x="20" y="1"/>
                        </a:lnTo>
                        <a:lnTo>
                          <a:pt x="16" y="3"/>
                        </a:lnTo>
                        <a:lnTo>
                          <a:pt x="15" y="5"/>
                        </a:lnTo>
                        <a:lnTo>
                          <a:pt x="13" y="8"/>
                        </a:lnTo>
                        <a:lnTo>
                          <a:pt x="9" y="19"/>
                        </a:lnTo>
                        <a:lnTo>
                          <a:pt x="2" y="51"/>
                        </a:lnTo>
                        <a:lnTo>
                          <a:pt x="0" y="73"/>
                        </a:lnTo>
                        <a:lnTo>
                          <a:pt x="1" y="90"/>
                        </a:lnTo>
                        <a:lnTo>
                          <a:pt x="4" y="106"/>
                        </a:lnTo>
                        <a:lnTo>
                          <a:pt x="35" y="190"/>
                        </a:lnTo>
                        <a:lnTo>
                          <a:pt x="40" y="211"/>
                        </a:lnTo>
                        <a:lnTo>
                          <a:pt x="41" y="267"/>
                        </a:lnTo>
                        <a:lnTo>
                          <a:pt x="39" y="368"/>
                        </a:lnTo>
                        <a:lnTo>
                          <a:pt x="37" y="383"/>
                        </a:lnTo>
                        <a:lnTo>
                          <a:pt x="34" y="393"/>
                        </a:lnTo>
                        <a:lnTo>
                          <a:pt x="29" y="401"/>
                        </a:lnTo>
                        <a:lnTo>
                          <a:pt x="5" y="431"/>
                        </a:lnTo>
                        <a:lnTo>
                          <a:pt x="1" y="439"/>
                        </a:lnTo>
                        <a:lnTo>
                          <a:pt x="1" y="445"/>
                        </a:lnTo>
                        <a:lnTo>
                          <a:pt x="2" y="449"/>
                        </a:lnTo>
                        <a:lnTo>
                          <a:pt x="6" y="456"/>
                        </a:lnTo>
                        <a:lnTo>
                          <a:pt x="8" y="459"/>
                        </a:lnTo>
                        <a:lnTo>
                          <a:pt x="13" y="465"/>
                        </a:lnTo>
                        <a:lnTo>
                          <a:pt x="16" y="467"/>
                        </a:lnTo>
                        <a:lnTo>
                          <a:pt x="19" y="468"/>
                        </a:lnTo>
                        <a:lnTo>
                          <a:pt x="26" y="468"/>
                        </a:lnTo>
                        <a:lnTo>
                          <a:pt x="40" y="467"/>
                        </a:lnTo>
                        <a:lnTo>
                          <a:pt x="55" y="467"/>
                        </a:lnTo>
                        <a:lnTo>
                          <a:pt x="87" y="472"/>
                        </a:lnTo>
                        <a:lnTo>
                          <a:pt x="99" y="476"/>
                        </a:lnTo>
                        <a:lnTo>
                          <a:pt x="105" y="479"/>
                        </a:lnTo>
                        <a:lnTo>
                          <a:pt x="132" y="500"/>
                        </a:lnTo>
                        <a:lnTo>
                          <a:pt x="138" y="504"/>
                        </a:lnTo>
                        <a:lnTo>
                          <a:pt x="149" y="508"/>
                        </a:lnTo>
                        <a:lnTo>
                          <a:pt x="166" y="511"/>
                        </a:lnTo>
                        <a:lnTo>
                          <a:pt x="187" y="508"/>
                        </a:lnTo>
                        <a:lnTo>
                          <a:pt x="192" y="506"/>
                        </a:lnTo>
                        <a:lnTo>
                          <a:pt x="202" y="500"/>
                        </a:lnTo>
                        <a:lnTo>
                          <a:pt x="211" y="493"/>
                        </a:lnTo>
                        <a:lnTo>
                          <a:pt x="217" y="486"/>
                        </a:lnTo>
                        <a:lnTo>
                          <a:pt x="219" y="483"/>
                        </a:lnTo>
                        <a:lnTo>
                          <a:pt x="220" y="480"/>
                        </a:lnTo>
                        <a:lnTo>
                          <a:pt x="220" y="478"/>
                        </a:lnTo>
                        <a:lnTo>
                          <a:pt x="220" y="475"/>
                        </a:lnTo>
                        <a:lnTo>
                          <a:pt x="219" y="473"/>
                        </a:lnTo>
                        <a:lnTo>
                          <a:pt x="218" y="470"/>
                        </a:lnTo>
                        <a:lnTo>
                          <a:pt x="215" y="468"/>
                        </a:lnTo>
                        <a:lnTo>
                          <a:pt x="204" y="461"/>
                        </a:lnTo>
                        <a:lnTo>
                          <a:pt x="201" y="460"/>
                        </a:lnTo>
                        <a:lnTo>
                          <a:pt x="118" y="440"/>
                        </a:lnTo>
                        <a:lnTo>
                          <a:pt x="88" y="435"/>
                        </a:lnTo>
                        <a:lnTo>
                          <a:pt x="72" y="429"/>
                        </a:lnTo>
                        <a:lnTo>
                          <a:pt x="68" y="427"/>
                        </a:lnTo>
                        <a:lnTo>
                          <a:pt x="62" y="424"/>
                        </a:lnTo>
                        <a:lnTo>
                          <a:pt x="60" y="421"/>
                        </a:lnTo>
                        <a:lnTo>
                          <a:pt x="58" y="418"/>
                        </a:lnTo>
                        <a:lnTo>
                          <a:pt x="57" y="414"/>
                        </a:lnTo>
                        <a:lnTo>
                          <a:pt x="56" y="409"/>
                        </a:lnTo>
                        <a:lnTo>
                          <a:pt x="57" y="403"/>
                        </a:lnTo>
                        <a:lnTo>
                          <a:pt x="67" y="373"/>
                        </a:lnTo>
                        <a:lnTo>
                          <a:pt x="76" y="342"/>
                        </a:lnTo>
                        <a:lnTo>
                          <a:pt x="93" y="232"/>
                        </a:lnTo>
                        <a:lnTo>
                          <a:pt x="94" y="187"/>
                        </a:lnTo>
                        <a:lnTo>
                          <a:pt x="90" y="132"/>
                        </a:lnTo>
                        <a:lnTo>
                          <a:pt x="83" y="89"/>
                        </a:lnTo>
                        <a:lnTo>
                          <a:pt x="78" y="73"/>
                        </a:lnTo>
                        <a:lnTo>
                          <a:pt x="58" y="27"/>
                        </a:lnTo>
                        <a:lnTo>
                          <a:pt x="52" y="19"/>
                        </a:lnTo>
                        <a:lnTo>
                          <a:pt x="50" y="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16"/>
                  <p:cNvSpPr>
                    <a:spLocks/>
                  </p:cNvSpPr>
                  <p:nvPr/>
                </p:nvSpPr>
                <p:spPr bwMode="auto">
                  <a:xfrm flipH="1">
                    <a:off x="5281613" y="4395788"/>
                    <a:ext cx="314325" cy="857250"/>
                  </a:xfrm>
                  <a:custGeom>
                    <a:avLst/>
                    <a:gdLst/>
                    <a:ahLst/>
                    <a:cxnLst>
                      <a:cxn ang="0">
                        <a:pos x="195" y="501"/>
                      </a:cxn>
                      <a:cxn ang="0">
                        <a:pos x="178" y="493"/>
                      </a:cxn>
                      <a:cxn ang="0">
                        <a:pos x="117" y="484"/>
                      </a:cxn>
                      <a:cxn ang="0">
                        <a:pos x="87" y="470"/>
                      </a:cxn>
                      <a:cxn ang="0">
                        <a:pos x="65" y="453"/>
                      </a:cxn>
                      <a:cxn ang="0">
                        <a:pos x="59" y="447"/>
                      </a:cxn>
                      <a:cxn ang="0">
                        <a:pos x="57" y="437"/>
                      </a:cxn>
                      <a:cxn ang="0">
                        <a:pos x="61" y="417"/>
                      </a:cxn>
                      <a:cxn ang="0">
                        <a:pos x="127" y="217"/>
                      </a:cxn>
                      <a:cxn ang="0">
                        <a:pos x="135" y="136"/>
                      </a:cxn>
                      <a:cxn ang="0">
                        <a:pos x="118" y="14"/>
                      </a:cxn>
                      <a:cxn ang="0">
                        <a:pos x="115" y="9"/>
                      </a:cxn>
                      <a:cxn ang="0">
                        <a:pos x="107" y="3"/>
                      </a:cxn>
                      <a:cxn ang="0">
                        <a:pos x="95" y="0"/>
                      </a:cxn>
                      <a:cxn ang="0">
                        <a:pos x="83" y="3"/>
                      </a:cxn>
                      <a:cxn ang="0">
                        <a:pos x="74" y="9"/>
                      </a:cxn>
                      <a:cxn ang="0">
                        <a:pos x="68" y="22"/>
                      </a:cxn>
                      <a:cxn ang="0">
                        <a:pos x="62" y="93"/>
                      </a:cxn>
                      <a:cxn ang="0">
                        <a:pos x="74" y="229"/>
                      </a:cxn>
                      <a:cxn ang="0">
                        <a:pos x="33" y="408"/>
                      </a:cxn>
                      <a:cxn ang="0">
                        <a:pos x="23" y="428"/>
                      </a:cxn>
                      <a:cxn ang="0">
                        <a:pos x="3" y="451"/>
                      </a:cxn>
                      <a:cxn ang="0">
                        <a:pos x="0" y="465"/>
                      </a:cxn>
                      <a:cxn ang="0">
                        <a:pos x="3" y="486"/>
                      </a:cxn>
                      <a:cxn ang="0">
                        <a:pos x="9" y="492"/>
                      </a:cxn>
                      <a:cxn ang="0">
                        <a:pos x="25" y="496"/>
                      </a:cxn>
                      <a:cxn ang="0">
                        <a:pos x="53" y="497"/>
                      </a:cxn>
                      <a:cxn ang="0">
                        <a:pos x="74" y="507"/>
                      </a:cxn>
                      <a:cxn ang="0">
                        <a:pos x="115" y="534"/>
                      </a:cxn>
                      <a:cxn ang="0">
                        <a:pos x="137" y="539"/>
                      </a:cxn>
                      <a:cxn ang="0">
                        <a:pos x="170" y="538"/>
                      </a:cxn>
                      <a:cxn ang="0">
                        <a:pos x="188" y="528"/>
                      </a:cxn>
                      <a:cxn ang="0">
                        <a:pos x="197" y="514"/>
                      </a:cxn>
                      <a:cxn ang="0">
                        <a:pos x="197" y="507"/>
                      </a:cxn>
                    </a:cxnLst>
                    <a:rect l="0" t="0" r="r" b="b"/>
                    <a:pathLst>
                      <a:path w="198" h="540">
                        <a:moveTo>
                          <a:pt x="197" y="507"/>
                        </a:moveTo>
                        <a:lnTo>
                          <a:pt x="195" y="501"/>
                        </a:lnTo>
                        <a:lnTo>
                          <a:pt x="189" y="497"/>
                        </a:lnTo>
                        <a:lnTo>
                          <a:pt x="178" y="493"/>
                        </a:lnTo>
                        <a:lnTo>
                          <a:pt x="124" y="486"/>
                        </a:lnTo>
                        <a:lnTo>
                          <a:pt x="117" y="484"/>
                        </a:lnTo>
                        <a:lnTo>
                          <a:pt x="105" y="480"/>
                        </a:lnTo>
                        <a:lnTo>
                          <a:pt x="87" y="470"/>
                        </a:lnTo>
                        <a:lnTo>
                          <a:pt x="76" y="461"/>
                        </a:lnTo>
                        <a:lnTo>
                          <a:pt x="65" y="453"/>
                        </a:lnTo>
                        <a:lnTo>
                          <a:pt x="62" y="451"/>
                        </a:lnTo>
                        <a:lnTo>
                          <a:pt x="59" y="447"/>
                        </a:lnTo>
                        <a:lnTo>
                          <a:pt x="58" y="443"/>
                        </a:lnTo>
                        <a:lnTo>
                          <a:pt x="57" y="437"/>
                        </a:lnTo>
                        <a:lnTo>
                          <a:pt x="58" y="431"/>
                        </a:lnTo>
                        <a:lnTo>
                          <a:pt x="61" y="417"/>
                        </a:lnTo>
                        <a:lnTo>
                          <a:pt x="121" y="241"/>
                        </a:lnTo>
                        <a:lnTo>
                          <a:pt x="127" y="217"/>
                        </a:lnTo>
                        <a:lnTo>
                          <a:pt x="133" y="176"/>
                        </a:lnTo>
                        <a:lnTo>
                          <a:pt x="135" y="136"/>
                        </a:lnTo>
                        <a:lnTo>
                          <a:pt x="120" y="22"/>
                        </a:lnTo>
                        <a:lnTo>
                          <a:pt x="118" y="14"/>
                        </a:lnTo>
                        <a:lnTo>
                          <a:pt x="117" y="11"/>
                        </a:lnTo>
                        <a:lnTo>
                          <a:pt x="115" y="9"/>
                        </a:lnTo>
                        <a:lnTo>
                          <a:pt x="111" y="5"/>
                        </a:lnTo>
                        <a:lnTo>
                          <a:pt x="107" y="3"/>
                        </a:lnTo>
                        <a:lnTo>
                          <a:pt x="101" y="1"/>
                        </a:lnTo>
                        <a:lnTo>
                          <a:pt x="95" y="0"/>
                        </a:lnTo>
                        <a:lnTo>
                          <a:pt x="89" y="1"/>
                        </a:lnTo>
                        <a:lnTo>
                          <a:pt x="83" y="3"/>
                        </a:lnTo>
                        <a:lnTo>
                          <a:pt x="78" y="5"/>
                        </a:lnTo>
                        <a:lnTo>
                          <a:pt x="74" y="9"/>
                        </a:lnTo>
                        <a:lnTo>
                          <a:pt x="71" y="14"/>
                        </a:lnTo>
                        <a:lnTo>
                          <a:pt x="68" y="22"/>
                        </a:lnTo>
                        <a:lnTo>
                          <a:pt x="63" y="50"/>
                        </a:lnTo>
                        <a:lnTo>
                          <a:pt x="62" y="93"/>
                        </a:lnTo>
                        <a:lnTo>
                          <a:pt x="75" y="198"/>
                        </a:lnTo>
                        <a:lnTo>
                          <a:pt x="74" y="229"/>
                        </a:lnTo>
                        <a:lnTo>
                          <a:pt x="57" y="317"/>
                        </a:lnTo>
                        <a:lnTo>
                          <a:pt x="33" y="408"/>
                        </a:lnTo>
                        <a:lnTo>
                          <a:pt x="30" y="416"/>
                        </a:lnTo>
                        <a:lnTo>
                          <a:pt x="23" y="428"/>
                        </a:lnTo>
                        <a:lnTo>
                          <a:pt x="6" y="446"/>
                        </a:lnTo>
                        <a:lnTo>
                          <a:pt x="3" y="451"/>
                        </a:lnTo>
                        <a:lnTo>
                          <a:pt x="1" y="455"/>
                        </a:lnTo>
                        <a:lnTo>
                          <a:pt x="0" y="465"/>
                        </a:lnTo>
                        <a:lnTo>
                          <a:pt x="0" y="476"/>
                        </a:lnTo>
                        <a:lnTo>
                          <a:pt x="3" y="486"/>
                        </a:lnTo>
                        <a:lnTo>
                          <a:pt x="6" y="489"/>
                        </a:lnTo>
                        <a:lnTo>
                          <a:pt x="9" y="492"/>
                        </a:lnTo>
                        <a:lnTo>
                          <a:pt x="13" y="495"/>
                        </a:lnTo>
                        <a:lnTo>
                          <a:pt x="25" y="496"/>
                        </a:lnTo>
                        <a:lnTo>
                          <a:pt x="46" y="496"/>
                        </a:lnTo>
                        <a:lnTo>
                          <a:pt x="53" y="497"/>
                        </a:lnTo>
                        <a:lnTo>
                          <a:pt x="60" y="499"/>
                        </a:lnTo>
                        <a:lnTo>
                          <a:pt x="74" y="507"/>
                        </a:lnTo>
                        <a:lnTo>
                          <a:pt x="102" y="527"/>
                        </a:lnTo>
                        <a:lnTo>
                          <a:pt x="115" y="534"/>
                        </a:lnTo>
                        <a:lnTo>
                          <a:pt x="122" y="536"/>
                        </a:lnTo>
                        <a:lnTo>
                          <a:pt x="137" y="539"/>
                        </a:lnTo>
                        <a:lnTo>
                          <a:pt x="159" y="540"/>
                        </a:lnTo>
                        <a:lnTo>
                          <a:pt x="170" y="538"/>
                        </a:lnTo>
                        <a:lnTo>
                          <a:pt x="180" y="534"/>
                        </a:lnTo>
                        <a:lnTo>
                          <a:pt x="188" y="528"/>
                        </a:lnTo>
                        <a:lnTo>
                          <a:pt x="195" y="517"/>
                        </a:lnTo>
                        <a:lnTo>
                          <a:pt x="197" y="514"/>
                        </a:lnTo>
                        <a:lnTo>
                          <a:pt x="198" y="509"/>
                        </a:lnTo>
                        <a:lnTo>
                          <a:pt x="197" y="50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17"/>
                  <p:cNvSpPr>
                    <a:spLocks/>
                  </p:cNvSpPr>
                  <p:nvPr/>
                </p:nvSpPr>
                <p:spPr bwMode="auto">
                  <a:xfrm flipH="1">
                    <a:off x="5216525" y="3435350"/>
                    <a:ext cx="525463" cy="423863"/>
                  </a:xfrm>
                  <a:custGeom>
                    <a:avLst/>
                    <a:gdLst/>
                    <a:ahLst/>
                    <a:cxnLst>
                      <a:cxn ang="0">
                        <a:pos x="321" y="151"/>
                      </a:cxn>
                      <a:cxn ang="0">
                        <a:pos x="311" y="147"/>
                      </a:cxn>
                      <a:cxn ang="0">
                        <a:pos x="273" y="147"/>
                      </a:cxn>
                      <a:cxn ang="0">
                        <a:pos x="260" y="146"/>
                      </a:cxn>
                      <a:cxn ang="0">
                        <a:pos x="250" y="140"/>
                      </a:cxn>
                      <a:cxn ang="0">
                        <a:pos x="244" y="134"/>
                      </a:cxn>
                      <a:cxn ang="0">
                        <a:pos x="242" y="126"/>
                      </a:cxn>
                      <a:cxn ang="0">
                        <a:pos x="206" y="68"/>
                      </a:cxn>
                      <a:cxn ang="0">
                        <a:pos x="159" y="24"/>
                      </a:cxn>
                      <a:cxn ang="0">
                        <a:pos x="109" y="0"/>
                      </a:cxn>
                      <a:cxn ang="0">
                        <a:pos x="76" y="2"/>
                      </a:cxn>
                      <a:cxn ang="0">
                        <a:pos x="44" y="15"/>
                      </a:cxn>
                      <a:cxn ang="0">
                        <a:pos x="26" y="29"/>
                      </a:cxn>
                      <a:cxn ang="0">
                        <a:pos x="8" y="58"/>
                      </a:cxn>
                      <a:cxn ang="0">
                        <a:pos x="1" y="85"/>
                      </a:cxn>
                      <a:cxn ang="0">
                        <a:pos x="2" y="122"/>
                      </a:cxn>
                      <a:cxn ang="0">
                        <a:pos x="15" y="165"/>
                      </a:cxn>
                      <a:cxn ang="0">
                        <a:pos x="42" y="206"/>
                      </a:cxn>
                      <a:cxn ang="0">
                        <a:pos x="115" y="256"/>
                      </a:cxn>
                      <a:cxn ang="0">
                        <a:pos x="138" y="264"/>
                      </a:cxn>
                      <a:cxn ang="0">
                        <a:pos x="185" y="263"/>
                      </a:cxn>
                      <a:cxn ang="0">
                        <a:pos x="205" y="255"/>
                      </a:cxn>
                      <a:cxn ang="0">
                        <a:pos x="228" y="235"/>
                      </a:cxn>
                      <a:cxn ang="0">
                        <a:pos x="243" y="202"/>
                      </a:cxn>
                      <a:cxn ang="0">
                        <a:pos x="250" y="176"/>
                      </a:cxn>
                      <a:cxn ang="0">
                        <a:pos x="258" y="173"/>
                      </a:cxn>
                      <a:cxn ang="0">
                        <a:pos x="286" y="180"/>
                      </a:cxn>
                      <a:cxn ang="0">
                        <a:pos x="310" y="189"/>
                      </a:cxn>
                      <a:cxn ang="0">
                        <a:pos x="317" y="190"/>
                      </a:cxn>
                      <a:cxn ang="0">
                        <a:pos x="325" y="184"/>
                      </a:cxn>
                      <a:cxn ang="0">
                        <a:pos x="331" y="172"/>
                      </a:cxn>
                      <a:cxn ang="0">
                        <a:pos x="331" y="167"/>
                      </a:cxn>
                      <a:cxn ang="0">
                        <a:pos x="329" y="159"/>
                      </a:cxn>
                    </a:cxnLst>
                    <a:rect l="0" t="0" r="r" b="b"/>
                    <a:pathLst>
                      <a:path w="331" h="267">
                        <a:moveTo>
                          <a:pt x="326" y="155"/>
                        </a:moveTo>
                        <a:lnTo>
                          <a:pt x="321" y="151"/>
                        </a:lnTo>
                        <a:lnTo>
                          <a:pt x="317" y="149"/>
                        </a:lnTo>
                        <a:lnTo>
                          <a:pt x="311" y="147"/>
                        </a:lnTo>
                        <a:lnTo>
                          <a:pt x="298" y="146"/>
                        </a:lnTo>
                        <a:lnTo>
                          <a:pt x="273" y="147"/>
                        </a:lnTo>
                        <a:lnTo>
                          <a:pt x="266" y="147"/>
                        </a:lnTo>
                        <a:lnTo>
                          <a:pt x="260" y="146"/>
                        </a:lnTo>
                        <a:lnTo>
                          <a:pt x="255" y="143"/>
                        </a:lnTo>
                        <a:lnTo>
                          <a:pt x="250" y="140"/>
                        </a:lnTo>
                        <a:lnTo>
                          <a:pt x="245" y="136"/>
                        </a:lnTo>
                        <a:lnTo>
                          <a:pt x="244" y="134"/>
                        </a:lnTo>
                        <a:lnTo>
                          <a:pt x="243" y="132"/>
                        </a:lnTo>
                        <a:lnTo>
                          <a:pt x="242" y="126"/>
                        </a:lnTo>
                        <a:lnTo>
                          <a:pt x="239" y="115"/>
                        </a:lnTo>
                        <a:lnTo>
                          <a:pt x="206" y="68"/>
                        </a:lnTo>
                        <a:lnTo>
                          <a:pt x="183" y="44"/>
                        </a:lnTo>
                        <a:lnTo>
                          <a:pt x="159" y="24"/>
                        </a:lnTo>
                        <a:lnTo>
                          <a:pt x="128" y="6"/>
                        </a:lnTo>
                        <a:lnTo>
                          <a:pt x="109" y="0"/>
                        </a:lnTo>
                        <a:lnTo>
                          <a:pt x="98" y="0"/>
                        </a:lnTo>
                        <a:lnTo>
                          <a:pt x="76" y="2"/>
                        </a:lnTo>
                        <a:lnTo>
                          <a:pt x="65" y="6"/>
                        </a:lnTo>
                        <a:lnTo>
                          <a:pt x="44" y="15"/>
                        </a:lnTo>
                        <a:lnTo>
                          <a:pt x="35" y="21"/>
                        </a:lnTo>
                        <a:lnTo>
                          <a:pt x="26" y="29"/>
                        </a:lnTo>
                        <a:lnTo>
                          <a:pt x="18" y="39"/>
                        </a:lnTo>
                        <a:lnTo>
                          <a:pt x="8" y="58"/>
                        </a:lnTo>
                        <a:lnTo>
                          <a:pt x="3" y="71"/>
                        </a:lnTo>
                        <a:lnTo>
                          <a:pt x="1" y="85"/>
                        </a:lnTo>
                        <a:lnTo>
                          <a:pt x="0" y="99"/>
                        </a:lnTo>
                        <a:lnTo>
                          <a:pt x="2" y="122"/>
                        </a:lnTo>
                        <a:lnTo>
                          <a:pt x="6" y="136"/>
                        </a:lnTo>
                        <a:lnTo>
                          <a:pt x="15" y="165"/>
                        </a:lnTo>
                        <a:lnTo>
                          <a:pt x="26" y="186"/>
                        </a:lnTo>
                        <a:lnTo>
                          <a:pt x="42" y="206"/>
                        </a:lnTo>
                        <a:lnTo>
                          <a:pt x="78" y="236"/>
                        </a:lnTo>
                        <a:lnTo>
                          <a:pt x="115" y="256"/>
                        </a:lnTo>
                        <a:lnTo>
                          <a:pt x="123" y="259"/>
                        </a:lnTo>
                        <a:lnTo>
                          <a:pt x="138" y="264"/>
                        </a:lnTo>
                        <a:lnTo>
                          <a:pt x="159" y="267"/>
                        </a:lnTo>
                        <a:lnTo>
                          <a:pt x="185" y="263"/>
                        </a:lnTo>
                        <a:lnTo>
                          <a:pt x="196" y="260"/>
                        </a:lnTo>
                        <a:lnTo>
                          <a:pt x="205" y="255"/>
                        </a:lnTo>
                        <a:lnTo>
                          <a:pt x="214" y="249"/>
                        </a:lnTo>
                        <a:lnTo>
                          <a:pt x="228" y="235"/>
                        </a:lnTo>
                        <a:lnTo>
                          <a:pt x="233" y="227"/>
                        </a:lnTo>
                        <a:lnTo>
                          <a:pt x="243" y="202"/>
                        </a:lnTo>
                        <a:lnTo>
                          <a:pt x="249" y="179"/>
                        </a:lnTo>
                        <a:lnTo>
                          <a:pt x="250" y="176"/>
                        </a:lnTo>
                        <a:lnTo>
                          <a:pt x="252" y="175"/>
                        </a:lnTo>
                        <a:lnTo>
                          <a:pt x="258" y="173"/>
                        </a:lnTo>
                        <a:lnTo>
                          <a:pt x="265" y="174"/>
                        </a:lnTo>
                        <a:lnTo>
                          <a:pt x="286" y="180"/>
                        </a:lnTo>
                        <a:lnTo>
                          <a:pt x="305" y="188"/>
                        </a:lnTo>
                        <a:lnTo>
                          <a:pt x="310" y="189"/>
                        </a:lnTo>
                        <a:lnTo>
                          <a:pt x="314" y="190"/>
                        </a:lnTo>
                        <a:lnTo>
                          <a:pt x="317" y="190"/>
                        </a:lnTo>
                        <a:lnTo>
                          <a:pt x="320" y="189"/>
                        </a:lnTo>
                        <a:lnTo>
                          <a:pt x="325" y="184"/>
                        </a:lnTo>
                        <a:lnTo>
                          <a:pt x="327" y="181"/>
                        </a:lnTo>
                        <a:lnTo>
                          <a:pt x="331" y="172"/>
                        </a:lnTo>
                        <a:lnTo>
                          <a:pt x="331" y="169"/>
                        </a:lnTo>
                        <a:lnTo>
                          <a:pt x="331" y="167"/>
                        </a:lnTo>
                        <a:lnTo>
                          <a:pt x="331" y="164"/>
                        </a:lnTo>
                        <a:lnTo>
                          <a:pt x="329" y="159"/>
                        </a:lnTo>
                        <a:lnTo>
                          <a:pt x="326" y="15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18"/>
                  <p:cNvSpPr>
                    <a:spLocks/>
                  </p:cNvSpPr>
                  <p:nvPr/>
                </p:nvSpPr>
                <p:spPr bwMode="auto">
                  <a:xfrm flipH="1">
                    <a:off x="5461000" y="3890963"/>
                    <a:ext cx="773113" cy="454025"/>
                  </a:xfrm>
                  <a:custGeom>
                    <a:avLst/>
                    <a:gdLst/>
                    <a:ahLst/>
                    <a:cxnLst>
                      <a:cxn ang="0">
                        <a:pos x="241" y="52"/>
                      </a:cxn>
                      <a:cxn ang="0">
                        <a:pos x="311" y="38"/>
                      </a:cxn>
                      <a:cxn ang="0">
                        <a:pos x="390" y="58"/>
                      </a:cxn>
                      <a:cxn ang="0">
                        <a:pos x="452" y="88"/>
                      </a:cxn>
                      <a:cxn ang="0">
                        <a:pos x="480" y="81"/>
                      </a:cxn>
                      <a:cxn ang="0">
                        <a:pos x="487" y="65"/>
                      </a:cxn>
                      <a:cxn ang="0">
                        <a:pos x="483" y="37"/>
                      </a:cxn>
                      <a:cxn ang="0">
                        <a:pos x="465" y="21"/>
                      </a:cxn>
                      <a:cxn ang="0">
                        <a:pos x="358" y="0"/>
                      </a:cxn>
                      <a:cxn ang="0">
                        <a:pos x="255" y="12"/>
                      </a:cxn>
                      <a:cxn ang="0">
                        <a:pos x="140" y="75"/>
                      </a:cxn>
                      <a:cxn ang="0">
                        <a:pos x="94" y="146"/>
                      </a:cxn>
                      <a:cxn ang="0">
                        <a:pos x="79" y="169"/>
                      </a:cxn>
                      <a:cxn ang="0">
                        <a:pos x="64" y="176"/>
                      </a:cxn>
                      <a:cxn ang="0">
                        <a:pos x="28" y="180"/>
                      </a:cxn>
                      <a:cxn ang="0">
                        <a:pos x="6" y="198"/>
                      </a:cxn>
                      <a:cxn ang="0">
                        <a:pos x="0" y="213"/>
                      </a:cxn>
                      <a:cxn ang="0">
                        <a:pos x="7" y="235"/>
                      </a:cxn>
                      <a:cxn ang="0">
                        <a:pos x="19" y="241"/>
                      </a:cxn>
                      <a:cxn ang="0">
                        <a:pos x="32" y="241"/>
                      </a:cxn>
                      <a:cxn ang="0">
                        <a:pos x="40" y="234"/>
                      </a:cxn>
                      <a:cxn ang="0">
                        <a:pos x="38" y="229"/>
                      </a:cxn>
                      <a:cxn ang="0">
                        <a:pos x="27" y="225"/>
                      </a:cxn>
                      <a:cxn ang="0">
                        <a:pos x="29" y="221"/>
                      </a:cxn>
                      <a:cxn ang="0">
                        <a:pos x="52" y="207"/>
                      </a:cxn>
                      <a:cxn ang="0">
                        <a:pos x="57" y="208"/>
                      </a:cxn>
                      <a:cxn ang="0">
                        <a:pos x="55" y="229"/>
                      </a:cxn>
                      <a:cxn ang="0">
                        <a:pos x="54" y="274"/>
                      </a:cxn>
                      <a:cxn ang="0">
                        <a:pos x="64" y="284"/>
                      </a:cxn>
                      <a:cxn ang="0">
                        <a:pos x="83" y="285"/>
                      </a:cxn>
                      <a:cxn ang="0">
                        <a:pos x="88" y="281"/>
                      </a:cxn>
                      <a:cxn ang="0">
                        <a:pos x="77" y="240"/>
                      </a:cxn>
                      <a:cxn ang="0">
                        <a:pos x="80" y="225"/>
                      </a:cxn>
                      <a:cxn ang="0">
                        <a:pos x="89" y="223"/>
                      </a:cxn>
                      <a:cxn ang="0">
                        <a:pos x="112" y="236"/>
                      </a:cxn>
                      <a:cxn ang="0">
                        <a:pos x="127" y="255"/>
                      </a:cxn>
                      <a:cxn ang="0">
                        <a:pos x="132" y="255"/>
                      </a:cxn>
                      <a:cxn ang="0">
                        <a:pos x="138" y="246"/>
                      </a:cxn>
                      <a:cxn ang="0">
                        <a:pos x="141" y="220"/>
                      </a:cxn>
                      <a:cxn ang="0">
                        <a:pos x="135" y="211"/>
                      </a:cxn>
                      <a:cxn ang="0">
                        <a:pos x="116" y="203"/>
                      </a:cxn>
                      <a:cxn ang="0">
                        <a:pos x="110" y="190"/>
                      </a:cxn>
                      <a:cxn ang="0">
                        <a:pos x="119" y="160"/>
                      </a:cxn>
                      <a:cxn ang="0">
                        <a:pos x="178" y="84"/>
                      </a:cxn>
                    </a:cxnLst>
                    <a:rect l="0" t="0" r="r" b="b"/>
                    <a:pathLst>
                      <a:path w="487" h="286">
                        <a:moveTo>
                          <a:pt x="178" y="84"/>
                        </a:moveTo>
                        <a:lnTo>
                          <a:pt x="213" y="63"/>
                        </a:lnTo>
                        <a:lnTo>
                          <a:pt x="241" y="52"/>
                        </a:lnTo>
                        <a:lnTo>
                          <a:pt x="261" y="45"/>
                        </a:lnTo>
                        <a:lnTo>
                          <a:pt x="291" y="40"/>
                        </a:lnTo>
                        <a:lnTo>
                          <a:pt x="311" y="38"/>
                        </a:lnTo>
                        <a:lnTo>
                          <a:pt x="339" y="40"/>
                        </a:lnTo>
                        <a:lnTo>
                          <a:pt x="374" y="50"/>
                        </a:lnTo>
                        <a:lnTo>
                          <a:pt x="390" y="58"/>
                        </a:lnTo>
                        <a:lnTo>
                          <a:pt x="417" y="79"/>
                        </a:lnTo>
                        <a:lnTo>
                          <a:pt x="431" y="85"/>
                        </a:lnTo>
                        <a:lnTo>
                          <a:pt x="452" y="88"/>
                        </a:lnTo>
                        <a:lnTo>
                          <a:pt x="465" y="87"/>
                        </a:lnTo>
                        <a:lnTo>
                          <a:pt x="471" y="85"/>
                        </a:lnTo>
                        <a:lnTo>
                          <a:pt x="480" y="81"/>
                        </a:lnTo>
                        <a:lnTo>
                          <a:pt x="483" y="78"/>
                        </a:lnTo>
                        <a:lnTo>
                          <a:pt x="485" y="74"/>
                        </a:lnTo>
                        <a:lnTo>
                          <a:pt x="487" y="65"/>
                        </a:lnTo>
                        <a:lnTo>
                          <a:pt x="487" y="55"/>
                        </a:lnTo>
                        <a:lnTo>
                          <a:pt x="484" y="40"/>
                        </a:lnTo>
                        <a:lnTo>
                          <a:pt x="483" y="37"/>
                        </a:lnTo>
                        <a:lnTo>
                          <a:pt x="481" y="31"/>
                        </a:lnTo>
                        <a:lnTo>
                          <a:pt x="475" y="26"/>
                        </a:lnTo>
                        <a:lnTo>
                          <a:pt x="465" y="21"/>
                        </a:lnTo>
                        <a:lnTo>
                          <a:pt x="444" y="13"/>
                        </a:lnTo>
                        <a:lnTo>
                          <a:pt x="407" y="6"/>
                        </a:lnTo>
                        <a:lnTo>
                          <a:pt x="358" y="0"/>
                        </a:lnTo>
                        <a:lnTo>
                          <a:pt x="315" y="0"/>
                        </a:lnTo>
                        <a:lnTo>
                          <a:pt x="286" y="4"/>
                        </a:lnTo>
                        <a:lnTo>
                          <a:pt x="255" y="12"/>
                        </a:lnTo>
                        <a:lnTo>
                          <a:pt x="190" y="37"/>
                        </a:lnTo>
                        <a:lnTo>
                          <a:pt x="164" y="53"/>
                        </a:lnTo>
                        <a:lnTo>
                          <a:pt x="140" y="75"/>
                        </a:lnTo>
                        <a:lnTo>
                          <a:pt x="115" y="105"/>
                        </a:lnTo>
                        <a:lnTo>
                          <a:pt x="97" y="138"/>
                        </a:lnTo>
                        <a:lnTo>
                          <a:pt x="94" y="146"/>
                        </a:lnTo>
                        <a:lnTo>
                          <a:pt x="87" y="158"/>
                        </a:lnTo>
                        <a:lnTo>
                          <a:pt x="81" y="166"/>
                        </a:lnTo>
                        <a:lnTo>
                          <a:pt x="79" y="169"/>
                        </a:lnTo>
                        <a:lnTo>
                          <a:pt x="70" y="174"/>
                        </a:lnTo>
                        <a:lnTo>
                          <a:pt x="67" y="175"/>
                        </a:lnTo>
                        <a:lnTo>
                          <a:pt x="64" y="176"/>
                        </a:lnTo>
                        <a:lnTo>
                          <a:pt x="60" y="177"/>
                        </a:lnTo>
                        <a:lnTo>
                          <a:pt x="32" y="179"/>
                        </a:lnTo>
                        <a:lnTo>
                          <a:pt x="28" y="180"/>
                        </a:lnTo>
                        <a:lnTo>
                          <a:pt x="24" y="182"/>
                        </a:lnTo>
                        <a:lnTo>
                          <a:pt x="12" y="191"/>
                        </a:lnTo>
                        <a:lnTo>
                          <a:pt x="6" y="198"/>
                        </a:lnTo>
                        <a:lnTo>
                          <a:pt x="4" y="201"/>
                        </a:lnTo>
                        <a:lnTo>
                          <a:pt x="2" y="205"/>
                        </a:lnTo>
                        <a:lnTo>
                          <a:pt x="0" y="213"/>
                        </a:lnTo>
                        <a:lnTo>
                          <a:pt x="1" y="221"/>
                        </a:lnTo>
                        <a:lnTo>
                          <a:pt x="5" y="232"/>
                        </a:lnTo>
                        <a:lnTo>
                          <a:pt x="7" y="235"/>
                        </a:lnTo>
                        <a:lnTo>
                          <a:pt x="10" y="237"/>
                        </a:lnTo>
                        <a:lnTo>
                          <a:pt x="12" y="239"/>
                        </a:lnTo>
                        <a:lnTo>
                          <a:pt x="19" y="241"/>
                        </a:lnTo>
                        <a:lnTo>
                          <a:pt x="25" y="242"/>
                        </a:lnTo>
                        <a:lnTo>
                          <a:pt x="31" y="242"/>
                        </a:lnTo>
                        <a:lnTo>
                          <a:pt x="32" y="241"/>
                        </a:lnTo>
                        <a:lnTo>
                          <a:pt x="35" y="240"/>
                        </a:lnTo>
                        <a:lnTo>
                          <a:pt x="38" y="237"/>
                        </a:lnTo>
                        <a:lnTo>
                          <a:pt x="40" y="234"/>
                        </a:lnTo>
                        <a:lnTo>
                          <a:pt x="40" y="232"/>
                        </a:lnTo>
                        <a:lnTo>
                          <a:pt x="40" y="231"/>
                        </a:lnTo>
                        <a:lnTo>
                          <a:pt x="38" y="229"/>
                        </a:lnTo>
                        <a:lnTo>
                          <a:pt x="29" y="227"/>
                        </a:lnTo>
                        <a:lnTo>
                          <a:pt x="27" y="226"/>
                        </a:lnTo>
                        <a:lnTo>
                          <a:pt x="27" y="225"/>
                        </a:lnTo>
                        <a:lnTo>
                          <a:pt x="27" y="224"/>
                        </a:lnTo>
                        <a:lnTo>
                          <a:pt x="27" y="223"/>
                        </a:lnTo>
                        <a:lnTo>
                          <a:pt x="29" y="221"/>
                        </a:lnTo>
                        <a:lnTo>
                          <a:pt x="34" y="216"/>
                        </a:lnTo>
                        <a:lnTo>
                          <a:pt x="39" y="212"/>
                        </a:lnTo>
                        <a:lnTo>
                          <a:pt x="52" y="207"/>
                        </a:lnTo>
                        <a:lnTo>
                          <a:pt x="54" y="207"/>
                        </a:lnTo>
                        <a:lnTo>
                          <a:pt x="55" y="208"/>
                        </a:lnTo>
                        <a:lnTo>
                          <a:pt x="57" y="208"/>
                        </a:lnTo>
                        <a:lnTo>
                          <a:pt x="57" y="210"/>
                        </a:lnTo>
                        <a:lnTo>
                          <a:pt x="57" y="214"/>
                        </a:lnTo>
                        <a:lnTo>
                          <a:pt x="55" y="229"/>
                        </a:lnTo>
                        <a:lnTo>
                          <a:pt x="50" y="257"/>
                        </a:lnTo>
                        <a:lnTo>
                          <a:pt x="50" y="261"/>
                        </a:lnTo>
                        <a:lnTo>
                          <a:pt x="54" y="274"/>
                        </a:lnTo>
                        <a:lnTo>
                          <a:pt x="57" y="279"/>
                        </a:lnTo>
                        <a:lnTo>
                          <a:pt x="59" y="282"/>
                        </a:lnTo>
                        <a:lnTo>
                          <a:pt x="64" y="284"/>
                        </a:lnTo>
                        <a:lnTo>
                          <a:pt x="67" y="285"/>
                        </a:lnTo>
                        <a:lnTo>
                          <a:pt x="79" y="286"/>
                        </a:lnTo>
                        <a:lnTo>
                          <a:pt x="83" y="285"/>
                        </a:lnTo>
                        <a:lnTo>
                          <a:pt x="85" y="284"/>
                        </a:lnTo>
                        <a:lnTo>
                          <a:pt x="87" y="283"/>
                        </a:lnTo>
                        <a:lnTo>
                          <a:pt x="88" y="281"/>
                        </a:lnTo>
                        <a:lnTo>
                          <a:pt x="89" y="279"/>
                        </a:lnTo>
                        <a:lnTo>
                          <a:pt x="88" y="277"/>
                        </a:lnTo>
                        <a:lnTo>
                          <a:pt x="77" y="240"/>
                        </a:lnTo>
                        <a:lnTo>
                          <a:pt x="76" y="234"/>
                        </a:lnTo>
                        <a:lnTo>
                          <a:pt x="78" y="229"/>
                        </a:lnTo>
                        <a:lnTo>
                          <a:pt x="80" y="225"/>
                        </a:lnTo>
                        <a:lnTo>
                          <a:pt x="85" y="223"/>
                        </a:lnTo>
                        <a:lnTo>
                          <a:pt x="86" y="223"/>
                        </a:lnTo>
                        <a:lnTo>
                          <a:pt x="89" y="223"/>
                        </a:lnTo>
                        <a:lnTo>
                          <a:pt x="94" y="224"/>
                        </a:lnTo>
                        <a:lnTo>
                          <a:pt x="107" y="232"/>
                        </a:lnTo>
                        <a:lnTo>
                          <a:pt x="112" y="236"/>
                        </a:lnTo>
                        <a:lnTo>
                          <a:pt x="117" y="241"/>
                        </a:lnTo>
                        <a:lnTo>
                          <a:pt x="125" y="253"/>
                        </a:lnTo>
                        <a:lnTo>
                          <a:pt x="127" y="255"/>
                        </a:lnTo>
                        <a:lnTo>
                          <a:pt x="129" y="256"/>
                        </a:lnTo>
                        <a:lnTo>
                          <a:pt x="130" y="256"/>
                        </a:lnTo>
                        <a:lnTo>
                          <a:pt x="132" y="255"/>
                        </a:lnTo>
                        <a:lnTo>
                          <a:pt x="134" y="253"/>
                        </a:lnTo>
                        <a:lnTo>
                          <a:pt x="135" y="251"/>
                        </a:lnTo>
                        <a:lnTo>
                          <a:pt x="138" y="246"/>
                        </a:lnTo>
                        <a:lnTo>
                          <a:pt x="141" y="238"/>
                        </a:lnTo>
                        <a:lnTo>
                          <a:pt x="142" y="227"/>
                        </a:lnTo>
                        <a:lnTo>
                          <a:pt x="141" y="220"/>
                        </a:lnTo>
                        <a:lnTo>
                          <a:pt x="140" y="214"/>
                        </a:lnTo>
                        <a:lnTo>
                          <a:pt x="138" y="213"/>
                        </a:lnTo>
                        <a:lnTo>
                          <a:pt x="135" y="211"/>
                        </a:lnTo>
                        <a:lnTo>
                          <a:pt x="121" y="207"/>
                        </a:lnTo>
                        <a:lnTo>
                          <a:pt x="119" y="205"/>
                        </a:lnTo>
                        <a:lnTo>
                          <a:pt x="116" y="203"/>
                        </a:lnTo>
                        <a:lnTo>
                          <a:pt x="113" y="200"/>
                        </a:lnTo>
                        <a:lnTo>
                          <a:pt x="111" y="195"/>
                        </a:lnTo>
                        <a:lnTo>
                          <a:pt x="110" y="190"/>
                        </a:lnTo>
                        <a:lnTo>
                          <a:pt x="111" y="184"/>
                        </a:lnTo>
                        <a:lnTo>
                          <a:pt x="113" y="177"/>
                        </a:lnTo>
                        <a:lnTo>
                          <a:pt x="119" y="160"/>
                        </a:lnTo>
                        <a:lnTo>
                          <a:pt x="141" y="120"/>
                        </a:lnTo>
                        <a:lnTo>
                          <a:pt x="156" y="102"/>
                        </a:lnTo>
                        <a:lnTo>
                          <a:pt x="178" y="8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19"/>
                  <p:cNvSpPr>
                    <a:spLocks/>
                  </p:cNvSpPr>
                  <p:nvPr/>
                </p:nvSpPr>
                <p:spPr bwMode="auto">
                  <a:xfrm flipH="1">
                    <a:off x="5027612" y="4343400"/>
                    <a:ext cx="84138" cy="209550"/>
                  </a:xfrm>
                  <a:custGeom>
                    <a:avLst/>
                    <a:gdLst/>
                    <a:ahLst/>
                    <a:cxnLst>
                      <a:cxn ang="0">
                        <a:pos x="53" y="113"/>
                      </a:cxn>
                      <a:cxn ang="0">
                        <a:pos x="53" y="102"/>
                      </a:cxn>
                      <a:cxn ang="0">
                        <a:pos x="50" y="89"/>
                      </a:cxn>
                      <a:cxn ang="0">
                        <a:pos x="47" y="81"/>
                      </a:cxn>
                      <a:cxn ang="0">
                        <a:pos x="32" y="23"/>
                      </a:cxn>
                      <a:cxn ang="0">
                        <a:pos x="25" y="4"/>
                      </a:cxn>
                      <a:cxn ang="0">
                        <a:pos x="23" y="1"/>
                      </a:cxn>
                      <a:cxn ang="0">
                        <a:pos x="20" y="0"/>
                      </a:cxn>
                      <a:cxn ang="0">
                        <a:pos x="19" y="0"/>
                      </a:cxn>
                      <a:cxn ang="0">
                        <a:pos x="16" y="2"/>
                      </a:cxn>
                      <a:cxn ang="0">
                        <a:pos x="13" y="5"/>
                      </a:cxn>
                      <a:cxn ang="0">
                        <a:pos x="7" y="15"/>
                      </a:cxn>
                      <a:cxn ang="0">
                        <a:pos x="1" y="21"/>
                      </a:cxn>
                      <a:cxn ang="0">
                        <a:pos x="0" y="23"/>
                      </a:cxn>
                      <a:cxn ang="0">
                        <a:pos x="0" y="28"/>
                      </a:cxn>
                      <a:cxn ang="0">
                        <a:pos x="20" y="122"/>
                      </a:cxn>
                      <a:cxn ang="0">
                        <a:pos x="23" y="127"/>
                      </a:cxn>
                      <a:cxn ang="0">
                        <a:pos x="25" y="130"/>
                      </a:cxn>
                      <a:cxn ang="0">
                        <a:pos x="26" y="131"/>
                      </a:cxn>
                      <a:cxn ang="0">
                        <a:pos x="28" y="132"/>
                      </a:cxn>
                      <a:cxn ang="0">
                        <a:pos x="30" y="132"/>
                      </a:cxn>
                      <a:cxn ang="0">
                        <a:pos x="34" y="131"/>
                      </a:cxn>
                      <a:cxn ang="0">
                        <a:pos x="41" y="128"/>
                      </a:cxn>
                      <a:cxn ang="0">
                        <a:pos x="46" y="125"/>
                      </a:cxn>
                      <a:cxn ang="0">
                        <a:pos x="49" y="122"/>
                      </a:cxn>
                      <a:cxn ang="0">
                        <a:pos x="51" y="118"/>
                      </a:cxn>
                      <a:cxn ang="0">
                        <a:pos x="53" y="113"/>
                      </a:cxn>
                    </a:cxnLst>
                    <a:rect l="0" t="0" r="r" b="b"/>
                    <a:pathLst>
                      <a:path w="53" h="132">
                        <a:moveTo>
                          <a:pt x="53" y="113"/>
                        </a:moveTo>
                        <a:lnTo>
                          <a:pt x="53" y="102"/>
                        </a:lnTo>
                        <a:lnTo>
                          <a:pt x="50" y="89"/>
                        </a:lnTo>
                        <a:lnTo>
                          <a:pt x="47" y="81"/>
                        </a:lnTo>
                        <a:lnTo>
                          <a:pt x="32" y="23"/>
                        </a:lnTo>
                        <a:lnTo>
                          <a:pt x="25" y="4"/>
                        </a:lnTo>
                        <a:lnTo>
                          <a:pt x="23" y="1"/>
                        </a:lnTo>
                        <a:lnTo>
                          <a:pt x="20" y="0"/>
                        </a:lnTo>
                        <a:lnTo>
                          <a:pt x="19" y="0"/>
                        </a:lnTo>
                        <a:lnTo>
                          <a:pt x="16" y="2"/>
                        </a:lnTo>
                        <a:lnTo>
                          <a:pt x="13" y="5"/>
                        </a:lnTo>
                        <a:lnTo>
                          <a:pt x="7" y="15"/>
                        </a:lnTo>
                        <a:lnTo>
                          <a:pt x="1" y="21"/>
                        </a:lnTo>
                        <a:lnTo>
                          <a:pt x="0" y="23"/>
                        </a:lnTo>
                        <a:lnTo>
                          <a:pt x="0" y="28"/>
                        </a:lnTo>
                        <a:lnTo>
                          <a:pt x="20" y="122"/>
                        </a:lnTo>
                        <a:lnTo>
                          <a:pt x="23" y="127"/>
                        </a:lnTo>
                        <a:lnTo>
                          <a:pt x="25" y="130"/>
                        </a:lnTo>
                        <a:lnTo>
                          <a:pt x="26" y="131"/>
                        </a:lnTo>
                        <a:lnTo>
                          <a:pt x="28" y="132"/>
                        </a:lnTo>
                        <a:lnTo>
                          <a:pt x="30" y="132"/>
                        </a:lnTo>
                        <a:lnTo>
                          <a:pt x="34" y="131"/>
                        </a:lnTo>
                        <a:lnTo>
                          <a:pt x="41" y="128"/>
                        </a:lnTo>
                        <a:lnTo>
                          <a:pt x="46" y="125"/>
                        </a:lnTo>
                        <a:lnTo>
                          <a:pt x="49" y="122"/>
                        </a:lnTo>
                        <a:lnTo>
                          <a:pt x="51" y="118"/>
                        </a:lnTo>
                        <a:lnTo>
                          <a:pt x="53" y="113"/>
                        </a:lnTo>
                        <a:close/>
                      </a:path>
                    </a:pathLst>
                  </a:custGeom>
                  <a:solidFill>
                    <a:srgbClr val="F0DE9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20"/>
                  <p:cNvSpPr>
                    <a:spLocks/>
                  </p:cNvSpPr>
                  <p:nvPr/>
                </p:nvSpPr>
                <p:spPr bwMode="auto">
                  <a:xfrm flipH="1">
                    <a:off x="5037137" y="4187825"/>
                    <a:ext cx="766763" cy="387350"/>
                  </a:xfrm>
                  <a:custGeom>
                    <a:avLst/>
                    <a:gdLst/>
                    <a:ahLst/>
                    <a:cxnLst>
                      <a:cxn ang="0">
                        <a:pos x="395" y="16"/>
                      </a:cxn>
                      <a:cxn ang="0">
                        <a:pos x="408" y="32"/>
                      </a:cxn>
                      <a:cxn ang="0">
                        <a:pos x="412" y="52"/>
                      </a:cxn>
                      <a:cxn ang="0">
                        <a:pos x="404" y="66"/>
                      </a:cxn>
                      <a:cxn ang="0">
                        <a:pos x="373" y="91"/>
                      </a:cxn>
                      <a:cxn ang="0">
                        <a:pos x="293" y="111"/>
                      </a:cxn>
                      <a:cxn ang="0">
                        <a:pos x="264" y="104"/>
                      </a:cxn>
                      <a:cxn ang="0">
                        <a:pos x="258" y="103"/>
                      </a:cxn>
                      <a:cxn ang="0">
                        <a:pos x="256" y="98"/>
                      </a:cxn>
                      <a:cxn ang="0">
                        <a:pos x="247" y="81"/>
                      </a:cxn>
                      <a:cxn ang="0">
                        <a:pos x="231" y="75"/>
                      </a:cxn>
                      <a:cxn ang="0">
                        <a:pos x="214" y="76"/>
                      </a:cxn>
                      <a:cxn ang="0">
                        <a:pos x="202" y="87"/>
                      </a:cxn>
                      <a:cxn ang="0">
                        <a:pos x="194" y="92"/>
                      </a:cxn>
                      <a:cxn ang="0">
                        <a:pos x="188" y="89"/>
                      </a:cxn>
                      <a:cxn ang="0">
                        <a:pos x="177" y="45"/>
                      </a:cxn>
                      <a:cxn ang="0">
                        <a:pos x="117" y="1"/>
                      </a:cxn>
                      <a:cxn ang="0">
                        <a:pos x="98" y="3"/>
                      </a:cxn>
                      <a:cxn ang="0">
                        <a:pos x="54" y="17"/>
                      </a:cxn>
                      <a:cxn ang="0">
                        <a:pos x="17" y="66"/>
                      </a:cxn>
                      <a:cxn ang="0">
                        <a:pos x="2" y="119"/>
                      </a:cxn>
                      <a:cxn ang="0">
                        <a:pos x="0" y="139"/>
                      </a:cxn>
                      <a:cxn ang="0">
                        <a:pos x="6" y="154"/>
                      </a:cxn>
                      <a:cxn ang="0">
                        <a:pos x="81" y="225"/>
                      </a:cxn>
                      <a:cxn ang="0">
                        <a:pos x="144" y="244"/>
                      </a:cxn>
                      <a:cxn ang="0">
                        <a:pos x="176" y="235"/>
                      </a:cxn>
                      <a:cxn ang="0">
                        <a:pos x="183" y="223"/>
                      </a:cxn>
                      <a:cxn ang="0">
                        <a:pos x="187" y="221"/>
                      </a:cxn>
                      <a:cxn ang="0">
                        <a:pos x="199" y="227"/>
                      </a:cxn>
                      <a:cxn ang="0">
                        <a:pos x="237" y="217"/>
                      </a:cxn>
                      <a:cxn ang="0">
                        <a:pos x="247" y="202"/>
                      </a:cxn>
                      <a:cxn ang="0">
                        <a:pos x="248" y="193"/>
                      </a:cxn>
                      <a:cxn ang="0">
                        <a:pos x="268" y="198"/>
                      </a:cxn>
                      <a:cxn ang="0">
                        <a:pos x="296" y="196"/>
                      </a:cxn>
                      <a:cxn ang="0">
                        <a:pos x="297" y="204"/>
                      </a:cxn>
                      <a:cxn ang="0">
                        <a:pos x="299" y="223"/>
                      </a:cxn>
                      <a:cxn ang="0">
                        <a:pos x="307" y="229"/>
                      </a:cxn>
                      <a:cxn ang="0">
                        <a:pos x="341" y="232"/>
                      </a:cxn>
                      <a:cxn ang="0">
                        <a:pos x="401" y="201"/>
                      </a:cxn>
                      <a:cxn ang="0">
                        <a:pos x="414" y="185"/>
                      </a:cxn>
                      <a:cxn ang="0">
                        <a:pos x="427" y="136"/>
                      </a:cxn>
                      <a:cxn ang="0">
                        <a:pos x="440" y="128"/>
                      </a:cxn>
                      <a:cxn ang="0">
                        <a:pos x="475" y="104"/>
                      </a:cxn>
                      <a:cxn ang="0">
                        <a:pos x="482" y="90"/>
                      </a:cxn>
                      <a:cxn ang="0">
                        <a:pos x="483" y="51"/>
                      </a:cxn>
                      <a:cxn ang="0">
                        <a:pos x="475" y="42"/>
                      </a:cxn>
                      <a:cxn ang="0">
                        <a:pos x="456" y="22"/>
                      </a:cxn>
                      <a:cxn ang="0">
                        <a:pos x="446" y="21"/>
                      </a:cxn>
                      <a:cxn ang="0">
                        <a:pos x="439" y="23"/>
                      </a:cxn>
                      <a:cxn ang="0">
                        <a:pos x="440" y="27"/>
                      </a:cxn>
                      <a:cxn ang="0">
                        <a:pos x="444" y="35"/>
                      </a:cxn>
                      <a:cxn ang="0">
                        <a:pos x="443" y="46"/>
                      </a:cxn>
                      <a:cxn ang="0">
                        <a:pos x="433" y="52"/>
                      </a:cxn>
                      <a:cxn ang="0">
                        <a:pos x="426" y="52"/>
                      </a:cxn>
                      <a:cxn ang="0">
                        <a:pos x="424" y="47"/>
                      </a:cxn>
                      <a:cxn ang="0">
                        <a:pos x="417" y="25"/>
                      </a:cxn>
                      <a:cxn ang="0">
                        <a:pos x="399" y="10"/>
                      </a:cxn>
                      <a:cxn ang="0">
                        <a:pos x="395" y="10"/>
                      </a:cxn>
                    </a:cxnLst>
                    <a:rect l="0" t="0" r="r" b="b"/>
                    <a:pathLst>
                      <a:path w="483" h="244">
                        <a:moveTo>
                          <a:pt x="395" y="10"/>
                        </a:moveTo>
                        <a:lnTo>
                          <a:pt x="395" y="13"/>
                        </a:lnTo>
                        <a:lnTo>
                          <a:pt x="395" y="16"/>
                        </a:lnTo>
                        <a:lnTo>
                          <a:pt x="397" y="19"/>
                        </a:lnTo>
                        <a:lnTo>
                          <a:pt x="399" y="23"/>
                        </a:lnTo>
                        <a:lnTo>
                          <a:pt x="408" y="32"/>
                        </a:lnTo>
                        <a:lnTo>
                          <a:pt x="410" y="37"/>
                        </a:lnTo>
                        <a:lnTo>
                          <a:pt x="413" y="45"/>
                        </a:lnTo>
                        <a:lnTo>
                          <a:pt x="412" y="52"/>
                        </a:lnTo>
                        <a:lnTo>
                          <a:pt x="411" y="55"/>
                        </a:lnTo>
                        <a:lnTo>
                          <a:pt x="407" y="62"/>
                        </a:lnTo>
                        <a:lnTo>
                          <a:pt x="404" y="66"/>
                        </a:lnTo>
                        <a:lnTo>
                          <a:pt x="393" y="76"/>
                        </a:lnTo>
                        <a:lnTo>
                          <a:pt x="380" y="86"/>
                        </a:lnTo>
                        <a:lnTo>
                          <a:pt x="373" y="91"/>
                        </a:lnTo>
                        <a:lnTo>
                          <a:pt x="323" y="108"/>
                        </a:lnTo>
                        <a:lnTo>
                          <a:pt x="304" y="112"/>
                        </a:lnTo>
                        <a:lnTo>
                          <a:pt x="293" y="111"/>
                        </a:lnTo>
                        <a:lnTo>
                          <a:pt x="268" y="105"/>
                        </a:lnTo>
                        <a:lnTo>
                          <a:pt x="266" y="104"/>
                        </a:lnTo>
                        <a:lnTo>
                          <a:pt x="264" y="104"/>
                        </a:lnTo>
                        <a:lnTo>
                          <a:pt x="260" y="104"/>
                        </a:lnTo>
                        <a:lnTo>
                          <a:pt x="259" y="103"/>
                        </a:lnTo>
                        <a:lnTo>
                          <a:pt x="258" y="103"/>
                        </a:lnTo>
                        <a:lnTo>
                          <a:pt x="257" y="102"/>
                        </a:lnTo>
                        <a:lnTo>
                          <a:pt x="256" y="100"/>
                        </a:lnTo>
                        <a:lnTo>
                          <a:pt x="256" y="98"/>
                        </a:lnTo>
                        <a:lnTo>
                          <a:pt x="252" y="86"/>
                        </a:lnTo>
                        <a:lnTo>
                          <a:pt x="250" y="84"/>
                        </a:lnTo>
                        <a:lnTo>
                          <a:pt x="247" y="81"/>
                        </a:lnTo>
                        <a:lnTo>
                          <a:pt x="244" y="79"/>
                        </a:lnTo>
                        <a:lnTo>
                          <a:pt x="235" y="75"/>
                        </a:lnTo>
                        <a:lnTo>
                          <a:pt x="231" y="75"/>
                        </a:lnTo>
                        <a:lnTo>
                          <a:pt x="222" y="75"/>
                        </a:lnTo>
                        <a:lnTo>
                          <a:pt x="217" y="75"/>
                        </a:lnTo>
                        <a:lnTo>
                          <a:pt x="214" y="76"/>
                        </a:lnTo>
                        <a:lnTo>
                          <a:pt x="206" y="81"/>
                        </a:lnTo>
                        <a:lnTo>
                          <a:pt x="204" y="84"/>
                        </a:lnTo>
                        <a:lnTo>
                          <a:pt x="202" y="87"/>
                        </a:lnTo>
                        <a:lnTo>
                          <a:pt x="199" y="90"/>
                        </a:lnTo>
                        <a:lnTo>
                          <a:pt x="198" y="92"/>
                        </a:lnTo>
                        <a:lnTo>
                          <a:pt x="194" y="92"/>
                        </a:lnTo>
                        <a:lnTo>
                          <a:pt x="190" y="92"/>
                        </a:lnTo>
                        <a:lnTo>
                          <a:pt x="189" y="91"/>
                        </a:lnTo>
                        <a:lnTo>
                          <a:pt x="188" y="89"/>
                        </a:lnTo>
                        <a:lnTo>
                          <a:pt x="187" y="86"/>
                        </a:lnTo>
                        <a:lnTo>
                          <a:pt x="181" y="60"/>
                        </a:lnTo>
                        <a:lnTo>
                          <a:pt x="177" y="45"/>
                        </a:lnTo>
                        <a:lnTo>
                          <a:pt x="172" y="41"/>
                        </a:lnTo>
                        <a:lnTo>
                          <a:pt x="126" y="5"/>
                        </a:lnTo>
                        <a:lnTo>
                          <a:pt x="117" y="1"/>
                        </a:lnTo>
                        <a:lnTo>
                          <a:pt x="114" y="0"/>
                        </a:lnTo>
                        <a:lnTo>
                          <a:pt x="108" y="0"/>
                        </a:lnTo>
                        <a:lnTo>
                          <a:pt x="98" y="3"/>
                        </a:lnTo>
                        <a:lnTo>
                          <a:pt x="91" y="4"/>
                        </a:lnTo>
                        <a:lnTo>
                          <a:pt x="65" y="12"/>
                        </a:lnTo>
                        <a:lnTo>
                          <a:pt x="54" y="17"/>
                        </a:lnTo>
                        <a:lnTo>
                          <a:pt x="49" y="21"/>
                        </a:lnTo>
                        <a:lnTo>
                          <a:pt x="35" y="36"/>
                        </a:lnTo>
                        <a:lnTo>
                          <a:pt x="17" y="66"/>
                        </a:lnTo>
                        <a:lnTo>
                          <a:pt x="11" y="80"/>
                        </a:lnTo>
                        <a:lnTo>
                          <a:pt x="4" y="109"/>
                        </a:lnTo>
                        <a:lnTo>
                          <a:pt x="2" y="119"/>
                        </a:lnTo>
                        <a:lnTo>
                          <a:pt x="2" y="123"/>
                        </a:lnTo>
                        <a:lnTo>
                          <a:pt x="1" y="127"/>
                        </a:lnTo>
                        <a:lnTo>
                          <a:pt x="0" y="139"/>
                        </a:lnTo>
                        <a:lnTo>
                          <a:pt x="1" y="144"/>
                        </a:lnTo>
                        <a:lnTo>
                          <a:pt x="3" y="149"/>
                        </a:lnTo>
                        <a:lnTo>
                          <a:pt x="6" y="154"/>
                        </a:lnTo>
                        <a:lnTo>
                          <a:pt x="24" y="176"/>
                        </a:lnTo>
                        <a:lnTo>
                          <a:pt x="71" y="220"/>
                        </a:lnTo>
                        <a:lnTo>
                          <a:pt x="81" y="225"/>
                        </a:lnTo>
                        <a:lnTo>
                          <a:pt x="110" y="238"/>
                        </a:lnTo>
                        <a:lnTo>
                          <a:pt x="127" y="243"/>
                        </a:lnTo>
                        <a:lnTo>
                          <a:pt x="144" y="244"/>
                        </a:lnTo>
                        <a:lnTo>
                          <a:pt x="153" y="243"/>
                        </a:lnTo>
                        <a:lnTo>
                          <a:pt x="162" y="241"/>
                        </a:lnTo>
                        <a:lnTo>
                          <a:pt x="176" y="235"/>
                        </a:lnTo>
                        <a:lnTo>
                          <a:pt x="178" y="233"/>
                        </a:lnTo>
                        <a:lnTo>
                          <a:pt x="180" y="231"/>
                        </a:lnTo>
                        <a:lnTo>
                          <a:pt x="183" y="223"/>
                        </a:lnTo>
                        <a:lnTo>
                          <a:pt x="184" y="222"/>
                        </a:lnTo>
                        <a:lnTo>
                          <a:pt x="186" y="221"/>
                        </a:lnTo>
                        <a:lnTo>
                          <a:pt x="187" y="221"/>
                        </a:lnTo>
                        <a:lnTo>
                          <a:pt x="188" y="221"/>
                        </a:lnTo>
                        <a:lnTo>
                          <a:pt x="195" y="226"/>
                        </a:lnTo>
                        <a:lnTo>
                          <a:pt x="199" y="227"/>
                        </a:lnTo>
                        <a:lnTo>
                          <a:pt x="203" y="227"/>
                        </a:lnTo>
                        <a:lnTo>
                          <a:pt x="228" y="221"/>
                        </a:lnTo>
                        <a:lnTo>
                          <a:pt x="237" y="217"/>
                        </a:lnTo>
                        <a:lnTo>
                          <a:pt x="244" y="210"/>
                        </a:lnTo>
                        <a:lnTo>
                          <a:pt x="247" y="204"/>
                        </a:lnTo>
                        <a:lnTo>
                          <a:pt x="247" y="202"/>
                        </a:lnTo>
                        <a:lnTo>
                          <a:pt x="246" y="195"/>
                        </a:lnTo>
                        <a:lnTo>
                          <a:pt x="247" y="194"/>
                        </a:lnTo>
                        <a:lnTo>
                          <a:pt x="248" y="193"/>
                        </a:lnTo>
                        <a:lnTo>
                          <a:pt x="251" y="193"/>
                        </a:lnTo>
                        <a:lnTo>
                          <a:pt x="262" y="197"/>
                        </a:lnTo>
                        <a:lnTo>
                          <a:pt x="268" y="198"/>
                        </a:lnTo>
                        <a:lnTo>
                          <a:pt x="284" y="197"/>
                        </a:lnTo>
                        <a:lnTo>
                          <a:pt x="287" y="196"/>
                        </a:lnTo>
                        <a:lnTo>
                          <a:pt x="296" y="196"/>
                        </a:lnTo>
                        <a:lnTo>
                          <a:pt x="298" y="197"/>
                        </a:lnTo>
                        <a:lnTo>
                          <a:pt x="298" y="199"/>
                        </a:lnTo>
                        <a:lnTo>
                          <a:pt x="297" y="204"/>
                        </a:lnTo>
                        <a:lnTo>
                          <a:pt x="297" y="215"/>
                        </a:lnTo>
                        <a:lnTo>
                          <a:pt x="298" y="221"/>
                        </a:lnTo>
                        <a:lnTo>
                          <a:pt x="299" y="223"/>
                        </a:lnTo>
                        <a:lnTo>
                          <a:pt x="300" y="225"/>
                        </a:lnTo>
                        <a:lnTo>
                          <a:pt x="303" y="228"/>
                        </a:lnTo>
                        <a:lnTo>
                          <a:pt x="307" y="229"/>
                        </a:lnTo>
                        <a:lnTo>
                          <a:pt x="312" y="230"/>
                        </a:lnTo>
                        <a:lnTo>
                          <a:pt x="333" y="232"/>
                        </a:lnTo>
                        <a:lnTo>
                          <a:pt x="341" y="232"/>
                        </a:lnTo>
                        <a:lnTo>
                          <a:pt x="350" y="231"/>
                        </a:lnTo>
                        <a:lnTo>
                          <a:pt x="359" y="227"/>
                        </a:lnTo>
                        <a:lnTo>
                          <a:pt x="401" y="201"/>
                        </a:lnTo>
                        <a:lnTo>
                          <a:pt x="406" y="197"/>
                        </a:lnTo>
                        <a:lnTo>
                          <a:pt x="410" y="192"/>
                        </a:lnTo>
                        <a:lnTo>
                          <a:pt x="414" y="185"/>
                        </a:lnTo>
                        <a:lnTo>
                          <a:pt x="422" y="154"/>
                        </a:lnTo>
                        <a:lnTo>
                          <a:pt x="423" y="147"/>
                        </a:lnTo>
                        <a:lnTo>
                          <a:pt x="427" y="136"/>
                        </a:lnTo>
                        <a:lnTo>
                          <a:pt x="429" y="134"/>
                        </a:lnTo>
                        <a:lnTo>
                          <a:pt x="431" y="133"/>
                        </a:lnTo>
                        <a:lnTo>
                          <a:pt x="440" y="128"/>
                        </a:lnTo>
                        <a:lnTo>
                          <a:pt x="463" y="115"/>
                        </a:lnTo>
                        <a:lnTo>
                          <a:pt x="467" y="112"/>
                        </a:lnTo>
                        <a:lnTo>
                          <a:pt x="475" y="104"/>
                        </a:lnTo>
                        <a:lnTo>
                          <a:pt x="478" y="100"/>
                        </a:lnTo>
                        <a:lnTo>
                          <a:pt x="480" y="96"/>
                        </a:lnTo>
                        <a:lnTo>
                          <a:pt x="482" y="90"/>
                        </a:lnTo>
                        <a:lnTo>
                          <a:pt x="483" y="84"/>
                        </a:lnTo>
                        <a:lnTo>
                          <a:pt x="483" y="56"/>
                        </a:lnTo>
                        <a:lnTo>
                          <a:pt x="483" y="51"/>
                        </a:lnTo>
                        <a:lnTo>
                          <a:pt x="482" y="49"/>
                        </a:lnTo>
                        <a:lnTo>
                          <a:pt x="481" y="48"/>
                        </a:lnTo>
                        <a:lnTo>
                          <a:pt x="475" y="42"/>
                        </a:lnTo>
                        <a:lnTo>
                          <a:pt x="461" y="26"/>
                        </a:lnTo>
                        <a:lnTo>
                          <a:pt x="458" y="23"/>
                        </a:lnTo>
                        <a:lnTo>
                          <a:pt x="456" y="22"/>
                        </a:lnTo>
                        <a:lnTo>
                          <a:pt x="454" y="21"/>
                        </a:lnTo>
                        <a:lnTo>
                          <a:pt x="451" y="21"/>
                        </a:lnTo>
                        <a:lnTo>
                          <a:pt x="446" y="21"/>
                        </a:lnTo>
                        <a:lnTo>
                          <a:pt x="442" y="21"/>
                        </a:lnTo>
                        <a:lnTo>
                          <a:pt x="440" y="22"/>
                        </a:lnTo>
                        <a:lnTo>
                          <a:pt x="439" y="23"/>
                        </a:lnTo>
                        <a:lnTo>
                          <a:pt x="439" y="24"/>
                        </a:lnTo>
                        <a:lnTo>
                          <a:pt x="439" y="26"/>
                        </a:lnTo>
                        <a:lnTo>
                          <a:pt x="440" y="27"/>
                        </a:lnTo>
                        <a:lnTo>
                          <a:pt x="441" y="30"/>
                        </a:lnTo>
                        <a:lnTo>
                          <a:pt x="444" y="33"/>
                        </a:lnTo>
                        <a:lnTo>
                          <a:pt x="444" y="35"/>
                        </a:lnTo>
                        <a:lnTo>
                          <a:pt x="445" y="37"/>
                        </a:lnTo>
                        <a:lnTo>
                          <a:pt x="444" y="43"/>
                        </a:lnTo>
                        <a:lnTo>
                          <a:pt x="443" y="46"/>
                        </a:lnTo>
                        <a:lnTo>
                          <a:pt x="441" y="48"/>
                        </a:lnTo>
                        <a:lnTo>
                          <a:pt x="438" y="50"/>
                        </a:lnTo>
                        <a:lnTo>
                          <a:pt x="433" y="52"/>
                        </a:lnTo>
                        <a:lnTo>
                          <a:pt x="429" y="53"/>
                        </a:lnTo>
                        <a:lnTo>
                          <a:pt x="427" y="53"/>
                        </a:lnTo>
                        <a:lnTo>
                          <a:pt x="426" y="52"/>
                        </a:lnTo>
                        <a:lnTo>
                          <a:pt x="425" y="51"/>
                        </a:lnTo>
                        <a:lnTo>
                          <a:pt x="424" y="50"/>
                        </a:lnTo>
                        <a:lnTo>
                          <a:pt x="424" y="47"/>
                        </a:lnTo>
                        <a:lnTo>
                          <a:pt x="425" y="43"/>
                        </a:lnTo>
                        <a:lnTo>
                          <a:pt x="424" y="40"/>
                        </a:lnTo>
                        <a:lnTo>
                          <a:pt x="417" y="25"/>
                        </a:lnTo>
                        <a:lnTo>
                          <a:pt x="413" y="17"/>
                        </a:lnTo>
                        <a:lnTo>
                          <a:pt x="409" y="14"/>
                        </a:lnTo>
                        <a:lnTo>
                          <a:pt x="399" y="10"/>
                        </a:lnTo>
                        <a:lnTo>
                          <a:pt x="398" y="10"/>
                        </a:lnTo>
                        <a:lnTo>
                          <a:pt x="397" y="10"/>
                        </a:lnTo>
                        <a:lnTo>
                          <a:pt x="395" y="10"/>
                        </a:lnTo>
                        <a:close/>
                      </a:path>
                    </a:pathLst>
                  </a:custGeom>
                  <a:solidFill>
                    <a:srgbClr val="C1814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21"/>
                  <p:cNvSpPr>
                    <a:spLocks/>
                  </p:cNvSpPr>
                  <p:nvPr/>
                </p:nvSpPr>
                <p:spPr bwMode="auto">
                  <a:xfrm flipH="1">
                    <a:off x="5537200" y="4213225"/>
                    <a:ext cx="190500" cy="131763"/>
                  </a:xfrm>
                  <a:custGeom>
                    <a:avLst/>
                    <a:gdLst/>
                    <a:ahLst/>
                    <a:cxnLst>
                      <a:cxn ang="0">
                        <a:pos x="43" y="1"/>
                      </a:cxn>
                      <a:cxn ang="0">
                        <a:pos x="20" y="7"/>
                      </a:cxn>
                      <a:cxn ang="0">
                        <a:pos x="12" y="10"/>
                      </a:cxn>
                      <a:cxn ang="0">
                        <a:pos x="7" y="13"/>
                      </a:cxn>
                      <a:cxn ang="0">
                        <a:pos x="3" y="17"/>
                      </a:cxn>
                      <a:cxn ang="0">
                        <a:pos x="1" y="19"/>
                      </a:cxn>
                      <a:cxn ang="0">
                        <a:pos x="0" y="21"/>
                      </a:cxn>
                      <a:cxn ang="0">
                        <a:pos x="0" y="23"/>
                      </a:cxn>
                      <a:cxn ang="0">
                        <a:pos x="0" y="25"/>
                      </a:cxn>
                      <a:cxn ang="0">
                        <a:pos x="0" y="27"/>
                      </a:cxn>
                      <a:cxn ang="0">
                        <a:pos x="3" y="30"/>
                      </a:cxn>
                      <a:cxn ang="0">
                        <a:pos x="14" y="38"/>
                      </a:cxn>
                      <a:cxn ang="0">
                        <a:pos x="45" y="67"/>
                      </a:cxn>
                      <a:cxn ang="0">
                        <a:pos x="61" y="79"/>
                      </a:cxn>
                      <a:cxn ang="0">
                        <a:pos x="66" y="82"/>
                      </a:cxn>
                      <a:cxn ang="0">
                        <a:pos x="68" y="83"/>
                      </a:cxn>
                      <a:cxn ang="0">
                        <a:pos x="70" y="83"/>
                      </a:cxn>
                      <a:cxn ang="0">
                        <a:pos x="72" y="82"/>
                      </a:cxn>
                      <a:cxn ang="0">
                        <a:pos x="74" y="81"/>
                      </a:cxn>
                      <a:cxn ang="0">
                        <a:pos x="76" y="80"/>
                      </a:cxn>
                      <a:cxn ang="0">
                        <a:pos x="78" y="79"/>
                      </a:cxn>
                      <a:cxn ang="0">
                        <a:pos x="80" y="76"/>
                      </a:cxn>
                      <a:cxn ang="0">
                        <a:pos x="91" y="62"/>
                      </a:cxn>
                      <a:cxn ang="0">
                        <a:pos x="94" y="59"/>
                      </a:cxn>
                      <a:cxn ang="0">
                        <a:pos x="97" y="58"/>
                      </a:cxn>
                      <a:cxn ang="0">
                        <a:pos x="109" y="53"/>
                      </a:cxn>
                      <a:cxn ang="0">
                        <a:pos x="112" y="53"/>
                      </a:cxn>
                      <a:cxn ang="0">
                        <a:pos x="116" y="51"/>
                      </a:cxn>
                      <a:cxn ang="0">
                        <a:pos x="118" y="50"/>
                      </a:cxn>
                      <a:cxn ang="0">
                        <a:pos x="120" y="48"/>
                      </a:cxn>
                      <a:cxn ang="0">
                        <a:pos x="120" y="47"/>
                      </a:cxn>
                      <a:cxn ang="0">
                        <a:pos x="118" y="44"/>
                      </a:cxn>
                      <a:cxn ang="0">
                        <a:pos x="109" y="37"/>
                      </a:cxn>
                      <a:cxn ang="0">
                        <a:pos x="85" y="14"/>
                      </a:cxn>
                      <a:cxn ang="0">
                        <a:pos x="72" y="5"/>
                      </a:cxn>
                      <a:cxn ang="0">
                        <a:pos x="65" y="1"/>
                      </a:cxn>
                      <a:cxn ang="0">
                        <a:pos x="59" y="0"/>
                      </a:cxn>
                      <a:cxn ang="0">
                        <a:pos x="43" y="1"/>
                      </a:cxn>
                    </a:cxnLst>
                    <a:rect l="0" t="0" r="r" b="b"/>
                    <a:pathLst>
                      <a:path w="120" h="83">
                        <a:moveTo>
                          <a:pt x="43" y="1"/>
                        </a:moveTo>
                        <a:lnTo>
                          <a:pt x="20" y="7"/>
                        </a:lnTo>
                        <a:lnTo>
                          <a:pt x="12" y="10"/>
                        </a:lnTo>
                        <a:lnTo>
                          <a:pt x="7" y="13"/>
                        </a:lnTo>
                        <a:lnTo>
                          <a:pt x="3" y="17"/>
                        </a:lnTo>
                        <a:lnTo>
                          <a:pt x="1" y="19"/>
                        </a:lnTo>
                        <a:lnTo>
                          <a:pt x="0" y="21"/>
                        </a:lnTo>
                        <a:lnTo>
                          <a:pt x="0" y="23"/>
                        </a:lnTo>
                        <a:lnTo>
                          <a:pt x="0" y="25"/>
                        </a:lnTo>
                        <a:lnTo>
                          <a:pt x="0" y="27"/>
                        </a:lnTo>
                        <a:lnTo>
                          <a:pt x="3" y="30"/>
                        </a:lnTo>
                        <a:lnTo>
                          <a:pt x="14" y="38"/>
                        </a:lnTo>
                        <a:lnTo>
                          <a:pt x="45" y="67"/>
                        </a:lnTo>
                        <a:lnTo>
                          <a:pt x="61" y="79"/>
                        </a:lnTo>
                        <a:lnTo>
                          <a:pt x="66" y="82"/>
                        </a:lnTo>
                        <a:lnTo>
                          <a:pt x="68" y="83"/>
                        </a:lnTo>
                        <a:lnTo>
                          <a:pt x="70" y="83"/>
                        </a:lnTo>
                        <a:lnTo>
                          <a:pt x="72" y="82"/>
                        </a:lnTo>
                        <a:lnTo>
                          <a:pt x="74" y="81"/>
                        </a:lnTo>
                        <a:lnTo>
                          <a:pt x="76" y="80"/>
                        </a:lnTo>
                        <a:lnTo>
                          <a:pt x="78" y="79"/>
                        </a:lnTo>
                        <a:lnTo>
                          <a:pt x="80" y="76"/>
                        </a:lnTo>
                        <a:lnTo>
                          <a:pt x="91" y="62"/>
                        </a:lnTo>
                        <a:lnTo>
                          <a:pt x="94" y="59"/>
                        </a:lnTo>
                        <a:lnTo>
                          <a:pt x="97" y="58"/>
                        </a:lnTo>
                        <a:lnTo>
                          <a:pt x="109" y="53"/>
                        </a:lnTo>
                        <a:lnTo>
                          <a:pt x="112" y="53"/>
                        </a:lnTo>
                        <a:lnTo>
                          <a:pt x="116" y="51"/>
                        </a:lnTo>
                        <a:lnTo>
                          <a:pt x="118" y="50"/>
                        </a:lnTo>
                        <a:lnTo>
                          <a:pt x="120" y="48"/>
                        </a:lnTo>
                        <a:lnTo>
                          <a:pt x="120" y="47"/>
                        </a:lnTo>
                        <a:lnTo>
                          <a:pt x="118" y="44"/>
                        </a:lnTo>
                        <a:lnTo>
                          <a:pt x="109" y="37"/>
                        </a:lnTo>
                        <a:lnTo>
                          <a:pt x="85" y="14"/>
                        </a:lnTo>
                        <a:lnTo>
                          <a:pt x="72" y="5"/>
                        </a:lnTo>
                        <a:lnTo>
                          <a:pt x="65" y="1"/>
                        </a:lnTo>
                        <a:lnTo>
                          <a:pt x="59" y="0"/>
                        </a:lnTo>
                        <a:lnTo>
                          <a:pt x="43" y="1"/>
                        </a:lnTo>
                        <a:close/>
                      </a:path>
                    </a:pathLst>
                  </a:custGeom>
                  <a:solidFill>
                    <a:srgbClr val="DFBE9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22"/>
                  <p:cNvSpPr>
                    <a:spLocks/>
                  </p:cNvSpPr>
                  <p:nvPr/>
                </p:nvSpPr>
                <p:spPr bwMode="auto">
                  <a:xfrm flipH="1">
                    <a:off x="5629275" y="4276725"/>
                    <a:ext cx="150813" cy="252413"/>
                  </a:xfrm>
                  <a:custGeom>
                    <a:avLst/>
                    <a:gdLst/>
                    <a:ahLst/>
                    <a:cxnLst>
                      <a:cxn ang="0">
                        <a:pos x="22" y="0"/>
                      </a:cxn>
                      <a:cxn ang="0">
                        <a:pos x="20" y="3"/>
                      </a:cxn>
                      <a:cxn ang="0">
                        <a:pos x="18" y="7"/>
                      </a:cxn>
                      <a:cxn ang="0">
                        <a:pos x="8" y="28"/>
                      </a:cxn>
                      <a:cxn ang="0">
                        <a:pos x="2" y="42"/>
                      </a:cxn>
                      <a:cxn ang="0">
                        <a:pos x="0" y="58"/>
                      </a:cxn>
                      <a:cxn ang="0">
                        <a:pos x="0" y="76"/>
                      </a:cxn>
                      <a:cxn ang="0">
                        <a:pos x="1" y="91"/>
                      </a:cxn>
                      <a:cxn ang="0">
                        <a:pos x="3" y="97"/>
                      </a:cxn>
                      <a:cxn ang="0">
                        <a:pos x="4" y="99"/>
                      </a:cxn>
                      <a:cxn ang="0">
                        <a:pos x="11" y="105"/>
                      </a:cxn>
                      <a:cxn ang="0">
                        <a:pos x="13" y="107"/>
                      </a:cxn>
                      <a:cxn ang="0">
                        <a:pos x="44" y="135"/>
                      </a:cxn>
                      <a:cxn ang="0">
                        <a:pos x="72" y="155"/>
                      </a:cxn>
                      <a:cxn ang="0">
                        <a:pos x="78" y="158"/>
                      </a:cxn>
                      <a:cxn ang="0">
                        <a:pos x="81" y="159"/>
                      </a:cxn>
                      <a:cxn ang="0">
                        <a:pos x="83" y="158"/>
                      </a:cxn>
                      <a:cxn ang="0">
                        <a:pos x="84" y="157"/>
                      </a:cxn>
                      <a:cxn ang="0">
                        <a:pos x="85" y="155"/>
                      </a:cxn>
                      <a:cxn ang="0">
                        <a:pos x="87" y="146"/>
                      </a:cxn>
                      <a:cxn ang="0">
                        <a:pos x="87" y="141"/>
                      </a:cxn>
                      <a:cxn ang="0">
                        <a:pos x="84" y="128"/>
                      </a:cxn>
                      <a:cxn ang="0">
                        <a:pos x="84" y="121"/>
                      </a:cxn>
                      <a:cxn ang="0">
                        <a:pos x="84" y="94"/>
                      </a:cxn>
                      <a:cxn ang="0">
                        <a:pos x="85" y="85"/>
                      </a:cxn>
                      <a:cxn ang="0">
                        <a:pos x="86" y="81"/>
                      </a:cxn>
                      <a:cxn ang="0">
                        <a:pos x="94" y="62"/>
                      </a:cxn>
                      <a:cxn ang="0">
                        <a:pos x="95" y="59"/>
                      </a:cxn>
                      <a:cxn ang="0">
                        <a:pos x="95" y="56"/>
                      </a:cxn>
                      <a:cxn ang="0">
                        <a:pos x="94" y="55"/>
                      </a:cxn>
                      <a:cxn ang="0">
                        <a:pos x="93" y="53"/>
                      </a:cxn>
                      <a:cxn ang="0">
                        <a:pos x="90" y="51"/>
                      </a:cxn>
                      <a:cxn ang="0">
                        <a:pos x="83" y="49"/>
                      </a:cxn>
                      <a:cxn ang="0">
                        <a:pos x="52" y="28"/>
                      </a:cxn>
                      <a:cxn ang="0">
                        <a:pos x="45" y="22"/>
                      </a:cxn>
                      <a:cxn ang="0">
                        <a:pos x="28" y="2"/>
                      </a:cxn>
                      <a:cxn ang="0">
                        <a:pos x="26" y="0"/>
                      </a:cxn>
                      <a:cxn ang="0">
                        <a:pos x="24" y="0"/>
                      </a:cxn>
                      <a:cxn ang="0">
                        <a:pos x="22" y="0"/>
                      </a:cxn>
                    </a:cxnLst>
                    <a:rect l="0" t="0" r="r" b="b"/>
                    <a:pathLst>
                      <a:path w="95" h="159">
                        <a:moveTo>
                          <a:pt x="22" y="0"/>
                        </a:moveTo>
                        <a:lnTo>
                          <a:pt x="20" y="3"/>
                        </a:lnTo>
                        <a:lnTo>
                          <a:pt x="18" y="7"/>
                        </a:lnTo>
                        <a:lnTo>
                          <a:pt x="8" y="28"/>
                        </a:lnTo>
                        <a:lnTo>
                          <a:pt x="2" y="42"/>
                        </a:lnTo>
                        <a:lnTo>
                          <a:pt x="0" y="58"/>
                        </a:lnTo>
                        <a:lnTo>
                          <a:pt x="0" y="76"/>
                        </a:lnTo>
                        <a:lnTo>
                          <a:pt x="1" y="91"/>
                        </a:lnTo>
                        <a:lnTo>
                          <a:pt x="3" y="97"/>
                        </a:lnTo>
                        <a:lnTo>
                          <a:pt x="4" y="99"/>
                        </a:lnTo>
                        <a:lnTo>
                          <a:pt x="11" y="105"/>
                        </a:lnTo>
                        <a:lnTo>
                          <a:pt x="13" y="107"/>
                        </a:lnTo>
                        <a:lnTo>
                          <a:pt x="44" y="135"/>
                        </a:lnTo>
                        <a:lnTo>
                          <a:pt x="72" y="155"/>
                        </a:lnTo>
                        <a:lnTo>
                          <a:pt x="78" y="158"/>
                        </a:lnTo>
                        <a:lnTo>
                          <a:pt x="81" y="159"/>
                        </a:lnTo>
                        <a:lnTo>
                          <a:pt x="83" y="158"/>
                        </a:lnTo>
                        <a:lnTo>
                          <a:pt x="84" y="157"/>
                        </a:lnTo>
                        <a:lnTo>
                          <a:pt x="85" y="155"/>
                        </a:lnTo>
                        <a:lnTo>
                          <a:pt x="87" y="146"/>
                        </a:lnTo>
                        <a:lnTo>
                          <a:pt x="87" y="141"/>
                        </a:lnTo>
                        <a:lnTo>
                          <a:pt x="84" y="128"/>
                        </a:lnTo>
                        <a:lnTo>
                          <a:pt x="84" y="121"/>
                        </a:lnTo>
                        <a:lnTo>
                          <a:pt x="84" y="94"/>
                        </a:lnTo>
                        <a:lnTo>
                          <a:pt x="85" y="85"/>
                        </a:lnTo>
                        <a:lnTo>
                          <a:pt x="86" y="81"/>
                        </a:lnTo>
                        <a:lnTo>
                          <a:pt x="94" y="62"/>
                        </a:lnTo>
                        <a:lnTo>
                          <a:pt x="95" y="59"/>
                        </a:lnTo>
                        <a:lnTo>
                          <a:pt x="95" y="56"/>
                        </a:lnTo>
                        <a:lnTo>
                          <a:pt x="94" y="55"/>
                        </a:lnTo>
                        <a:lnTo>
                          <a:pt x="93" y="53"/>
                        </a:lnTo>
                        <a:lnTo>
                          <a:pt x="90" y="51"/>
                        </a:lnTo>
                        <a:lnTo>
                          <a:pt x="83" y="49"/>
                        </a:lnTo>
                        <a:lnTo>
                          <a:pt x="52" y="28"/>
                        </a:lnTo>
                        <a:lnTo>
                          <a:pt x="45" y="22"/>
                        </a:lnTo>
                        <a:lnTo>
                          <a:pt x="28" y="2"/>
                        </a:lnTo>
                        <a:lnTo>
                          <a:pt x="26" y="0"/>
                        </a:lnTo>
                        <a:lnTo>
                          <a:pt x="24" y="0"/>
                        </a:lnTo>
                        <a:lnTo>
                          <a:pt x="22" y="0"/>
                        </a:lnTo>
                        <a:close/>
                      </a:path>
                    </a:pathLst>
                  </a:custGeom>
                  <a:solidFill>
                    <a:srgbClr val="DFBE9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23"/>
                  <p:cNvSpPr>
                    <a:spLocks/>
                  </p:cNvSpPr>
                  <p:nvPr/>
                </p:nvSpPr>
                <p:spPr bwMode="auto">
                  <a:xfrm flipH="1">
                    <a:off x="5516563" y="4371975"/>
                    <a:ext cx="117475" cy="184150"/>
                  </a:xfrm>
                  <a:custGeom>
                    <a:avLst/>
                    <a:gdLst/>
                    <a:ahLst/>
                    <a:cxnLst>
                      <a:cxn ang="0">
                        <a:pos x="74" y="38"/>
                      </a:cxn>
                      <a:cxn ang="0">
                        <a:pos x="73" y="21"/>
                      </a:cxn>
                      <a:cxn ang="0">
                        <a:pos x="71" y="13"/>
                      </a:cxn>
                      <a:cxn ang="0">
                        <a:pos x="68" y="7"/>
                      </a:cxn>
                      <a:cxn ang="0">
                        <a:pos x="67" y="4"/>
                      </a:cxn>
                      <a:cxn ang="0">
                        <a:pos x="65" y="1"/>
                      </a:cxn>
                      <a:cxn ang="0">
                        <a:pos x="64" y="0"/>
                      </a:cxn>
                      <a:cxn ang="0">
                        <a:pos x="64" y="0"/>
                      </a:cxn>
                      <a:cxn ang="0">
                        <a:pos x="63" y="1"/>
                      </a:cxn>
                      <a:cxn ang="0">
                        <a:pos x="63" y="2"/>
                      </a:cxn>
                      <a:cxn ang="0">
                        <a:pos x="60" y="6"/>
                      </a:cxn>
                      <a:cxn ang="0">
                        <a:pos x="58" y="6"/>
                      </a:cxn>
                      <a:cxn ang="0">
                        <a:pos x="56" y="7"/>
                      </a:cxn>
                      <a:cxn ang="0">
                        <a:pos x="47" y="7"/>
                      </a:cxn>
                      <a:cxn ang="0">
                        <a:pos x="36" y="7"/>
                      </a:cxn>
                      <a:cxn ang="0">
                        <a:pos x="33" y="6"/>
                      </a:cxn>
                      <a:cxn ang="0">
                        <a:pos x="24" y="3"/>
                      </a:cxn>
                      <a:cxn ang="0">
                        <a:pos x="20" y="1"/>
                      </a:cxn>
                      <a:cxn ang="0">
                        <a:pos x="18" y="1"/>
                      </a:cxn>
                      <a:cxn ang="0">
                        <a:pos x="17" y="1"/>
                      </a:cxn>
                      <a:cxn ang="0">
                        <a:pos x="14" y="1"/>
                      </a:cxn>
                      <a:cxn ang="0">
                        <a:pos x="13" y="3"/>
                      </a:cxn>
                      <a:cxn ang="0">
                        <a:pos x="11" y="5"/>
                      </a:cxn>
                      <a:cxn ang="0">
                        <a:pos x="8" y="15"/>
                      </a:cxn>
                      <a:cxn ang="0">
                        <a:pos x="8" y="18"/>
                      </a:cxn>
                      <a:cxn ang="0">
                        <a:pos x="1" y="64"/>
                      </a:cxn>
                      <a:cxn ang="0">
                        <a:pos x="0" y="72"/>
                      </a:cxn>
                      <a:cxn ang="0">
                        <a:pos x="5" y="96"/>
                      </a:cxn>
                      <a:cxn ang="0">
                        <a:pos x="8" y="105"/>
                      </a:cxn>
                      <a:cxn ang="0">
                        <a:pos x="9" y="106"/>
                      </a:cxn>
                      <a:cxn ang="0">
                        <a:pos x="11" y="108"/>
                      </a:cxn>
                      <a:cxn ang="0">
                        <a:pos x="19" y="111"/>
                      </a:cxn>
                      <a:cxn ang="0">
                        <a:pos x="35" y="116"/>
                      </a:cxn>
                      <a:cxn ang="0">
                        <a:pos x="42" y="116"/>
                      </a:cxn>
                      <a:cxn ang="0">
                        <a:pos x="45" y="116"/>
                      </a:cxn>
                      <a:cxn ang="0">
                        <a:pos x="58" y="113"/>
                      </a:cxn>
                      <a:cxn ang="0">
                        <a:pos x="61" y="112"/>
                      </a:cxn>
                      <a:cxn ang="0">
                        <a:pos x="68" y="108"/>
                      </a:cxn>
                      <a:cxn ang="0">
                        <a:pos x="70" y="106"/>
                      </a:cxn>
                      <a:cxn ang="0">
                        <a:pos x="73" y="102"/>
                      </a:cxn>
                      <a:cxn ang="0">
                        <a:pos x="73" y="100"/>
                      </a:cxn>
                      <a:cxn ang="0">
                        <a:pos x="73" y="97"/>
                      </a:cxn>
                      <a:cxn ang="0">
                        <a:pos x="73" y="94"/>
                      </a:cxn>
                      <a:cxn ang="0">
                        <a:pos x="72" y="86"/>
                      </a:cxn>
                      <a:cxn ang="0">
                        <a:pos x="74" y="38"/>
                      </a:cxn>
                    </a:cxnLst>
                    <a:rect l="0" t="0" r="r" b="b"/>
                    <a:pathLst>
                      <a:path w="74" h="116">
                        <a:moveTo>
                          <a:pt x="74" y="38"/>
                        </a:moveTo>
                        <a:lnTo>
                          <a:pt x="73" y="21"/>
                        </a:lnTo>
                        <a:lnTo>
                          <a:pt x="71" y="13"/>
                        </a:lnTo>
                        <a:lnTo>
                          <a:pt x="68" y="7"/>
                        </a:lnTo>
                        <a:lnTo>
                          <a:pt x="67" y="4"/>
                        </a:lnTo>
                        <a:lnTo>
                          <a:pt x="65" y="1"/>
                        </a:lnTo>
                        <a:lnTo>
                          <a:pt x="64" y="0"/>
                        </a:lnTo>
                        <a:lnTo>
                          <a:pt x="64" y="0"/>
                        </a:lnTo>
                        <a:lnTo>
                          <a:pt x="63" y="1"/>
                        </a:lnTo>
                        <a:lnTo>
                          <a:pt x="63" y="2"/>
                        </a:lnTo>
                        <a:lnTo>
                          <a:pt x="60" y="6"/>
                        </a:lnTo>
                        <a:lnTo>
                          <a:pt x="58" y="6"/>
                        </a:lnTo>
                        <a:lnTo>
                          <a:pt x="56" y="7"/>
                        </a:lnTo>
                        <a:lnTo>
                          <a:pt x="47" y="7"/>
                        </a:lnTo>
                        <a:lnTo>
                          <a:pt x="36" y="7"/>
                        </a:lnTo>
                        <a:lnTo>
                          <a:pt x="33" y="6"/>
                        </a:lnTo>
                        <a:lnTo>
                          <a:pt x="24" y="3"/>
                        </a:lnTo>
                        <a:lnTo>
                          <a:pt x="20" y="1"/>
                        </a:lnTo>
                        <a:lnTo>
                          <a:pt x="18" y="1"/>
                        </a:lnTo>
                        <a:lnTo>
                          <a:pt x="17" y="1"/>
                        </a:lnTo>
                        <a:lnTo>
                          <a:pt x="14" y="1"/>
                        </a:lnTo>
                        <a:lnTo>
                          <a:pt x="13" y="3"/>
                        </a:lnTo>
                        <a:lnTo>
                          <a:pt x="11" y="5"/>
                        </a:lnTo>
                        <a:lnTo>
                          <a:pt x="8" y="15"/>
                        </a:lnTo>
                        <a:lnTo>
                          <a:pt x="8" y="18"/>
                        </a:lnTo>
                        <a:lnTo>
                          <a:pt x="1" y="64"/>
                        </a:lnTo>
                        <a:lnTo>
                          <a:pt x="0" y="72"/>
                        </a:lnTo>
                        <a:lnTo>
                          <a:pt x="5" y="96"/>
                        </a:lnTo>
                        <a:lnTo>
                          <a:pt x="8" y="105"/>
                        </a:lnTo>
                        <a:lnTo>
                          <a:pt x="9" y="106"/>
                        </a:lnTo>
                        <a:lnTo>
                          <a:pt x="11" y="108"/>
                        </a:lnTo>
                        <a:lnTo>
                          <a:pt x="19" y="111"/>
                        </a:lnTo>
                        <a:lnTo>
                          <a:pt x="35" y="116"/>
                        </a:lnTo>
                        <a:lnTo>
                          <a:pt x="42" y="116"/>
                        </a:lnTo>
                        <a:lnTo>
                          <a:pt x="45" y="116"/>
                        </a:lnTo>
                        <a:lnTo>
                          <a:pt x="58" y="113"/>
                        </a:lnTo>
                        <a:lnTo>
                          <a:pt x="61" y="112"/>
                        </a:lnTo>
                        <a:lnTo>
                          <a:pt x="68" y="108"/>
                        </a:lnTo>
                        <a:lnTo>
                          <a:pt x="70" y="106"/>
                        </a:lnTo>
                        <a:lnTo>
                          <a:pt x="73" y="102"/>
                        </a:lnTo>
                        <a:lnTo>
                          <a:pt x="73" y="100"/>
                        </a:lnTo>
                        <a:lnTo>
                          <a:pt x="73" y="97"/>
                        </a:lnTo>
                        <a:lnTo>
                          <a:pt x="73" y="94"/>
                        </a:lnTo>
                        <a:lnTo>
                          <a:pt x="72" y="86"/>
                        </a:lnTo>
                        <a:lnTo>
                          <a:pt x="74" y="38"/>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24"/>
                  <p:cNvSpPr>
                    <a:spLocks/>
                  </p:cNvSpPr>
                  <p:nvPr/>
                </p:nvSpPr>
                <p:spPr bwMode="auto">
                  <a:xfrm flipH="1">
                    <a:off x="5519738" y="4303713"/>
                    <a:ext cx="73025" cy="61913"/>
                  </a:xfrm>
                  <a:custGeom>
                    <a:avLst/>
                    <a:gdLst/>
                    <a:ahLst/>
                    <a:cxnLst>
                      <a:cxn ang="0">
                        <a:pos x="32" y="1"/>
                      </a:cxn>
                      <a:cxn ang="0">
                        <a:pos x="28" y="5"/>
                      </a:cxn>
                      <a:cxn ang="0">
                        <a:pos x="26" y="6"/>
                      </a:cxn>
                      <a:cxn ang="0">
                        <a:pos x="24" y="7"/>
                      </a:cxn>
                      <a:cxn ang="0">
                        <a:pos x="14" y="13"/>
                      </a:cxn>
                      <a:cxn ang="0">
                        <a:pos x="10" y="16"/>
                      </a:cxn>
                      <a:cxn ang="0">
                        <a:pos x="4" y="23"/>
                      </a:cxn>
                      <a:cxn ang="0">
                        <a:pos x="1" y="27"/>
                      </a:cxn>
                      <a:cxn ang="0">
                        <a:pos x="0" y="30"/>
                      </a:cxn>
                      <a:cxn ang="0">
                        <a:pos x="1" y="32"/>
                      </a:cxn>
                      <a:cxn ang="0">
                        <a:pos x="2" y="33"/>
                      </a:cxn>
                      <a:cxn ang="0">
                        <a:pos x="5" y="37"/>
                      </a:cxn>
                      <a:cxn ang="0">
                        <a:pos x="9" y="39"/>
                      </a:cxn>
                      <a:cxn ang="0">
                        <a:pos x="10" y="39"/>
                      </a:cxn>
                      <a:cxn ang="0">
                        <a:pos x="11" y="39"/>
                      </a:cxn>
                      <a:cxn ang="0">
                        <a:pos x="12" y="39"/>
                      </a:cxn>
                      <a:cxn ang="0">
                        <a:pos x="12" y="38"/>
                      </a:cxn>
                      <a:cxn ang="0">
                        <a:pos x="13" y="36"/>
                      </a:cxn>
                      <a:cxn ang="0">
                        <a:pos x="13" y="30"/>
                      </a:cxn>
                      <a:cxn ang="0">
                        <a:pos x="14" y="26"/>
                      </a:cxn>
                      <a:cxn ang="0">
                        <a:pos x="15" y="24"/>
                      </a:cxn>
                      <a:cxn ang="0">
                        <a:pos x="20" y="19"/>
                      </a:cxn>
                      <a:cxn ang="0">
                        <a:pos x="23" y="17"/>
                      </a:cxn>
                      <a:cxn ang="0">
                        <a:pos x="25" y="16"/>
                      </a:cxn>
                      <a:cxn ang="0">
                        <a:pos x="25" y="16"/>
                      </a:cxn>
                      <a:cxn ang="0">
                        <a:pos x="25" y="17"/>
                      </a:cxn>
                      <a:cxn ang="0">
                        <a:pos x="25" y="19"/>
                      </a:cxn>
                      <a:cxn ang="0">
                        <a:pos x="23" y="25"/>
                      </a:cxn>
                      <a:cxn ang="0">
                        <a:pos x="21" y="31"/>
                      </a:cxn>
                      <a:cxn ang="0">
                        <a:pos x="21" y="33"/>
                      </a:cxn>
                      <a:cxn ang="0">
                        <a:pos x="21" y="35"/>
                      </a:cxn>
                      <a:cxn ang="0">
                        <a:pos x="22" y="37"/>
                      </a:cxn>
                      <a:cxn ang="0">
                        <a:pos x="24" y="38"/>
                      </a:cxn>
                      <a:cxn ang="0">
                        <a:pos x="28" y="39"/>
                      </a:cxn>
                      <a:cxn ang="0">
                        <a:pos x="36" y="39"/>
                      </a:cxn>
                      <a:cxn ang="0">
                        <a:pos x="41" y="37"/>
                      </a:cxn>
                      <a:cxn ang="0">
                        <a:pos x="44" y="36"/>
                      </a:cxn>
                      <a:cxn ang="0">
                        <a:pos x="45" y="33"/>
                      </a:cxn>
                      <a:cxn ang="0">
                        <a:pos x="46" y="32"/>
                      </a:cxn>
                      <a:cxn ang="0">
                        <a:pos x="46" y="30"/>
                      </a:cxn>
                      <a:cxn ang="0">
                        <a:pos x="44" y="24"/>
                      </a:cxn>
                      <a:cxn ang="0">
                        <a:pos x="36" y="3"/>
                      </a:cxn>
                      <a:cxn ang="0">
                        <a:pos x="35" y="1"/>
                      </a:cxn>
                      <a:cxn ang="0">
                        <a:pos x="34" y="0"/>
                      </a:cxn>
                      <a:cxn ang="0">
                        <a:pos x="33" y="0"/>
                      </a:cxn>
                      <a:cxn ang="0">
                        <a:pos x="32" y="1"/>
                      </a:cxn>
                    </a:cxnLst>
                    <a:rect l="0" t="0" r="r" b="b"/>
                    <a:pathLst>
                      <a:path w="46" h="39">
                        <a:moveTo>
                          <a:pt x="32" y="1"/>
                        </a:moveTo>
                        <a:lnTo>
                          <a:pt x="28" y="5"/>
                        </a:lnTo>
                        <a:lnTo>
                          <a:pt x="26" y="6"/>
                        </a:lnTo>
                        <a:lnTo>
                          <a:pt x="24" y="7"/>
                        </a:lnTo>
                        <a:lnTo>
                          <a:pt x="14" y="13"/>
                        </a:lnTo>
                        <a:lnTo>
                          <a:pt x="10" y="16"/>
                        </a:lnTo>
                        <a:lnTo>
                          <a:pt x="4" y="23"/>
                        </a:lnTo>
                        <a:lnTo>
                          <a:pt x="1" y="27"/>
                        </a:lnTo>
                        <a:lnTo>
                          <a:pt x="0" y="30"/>
                        </a:lnTo>
                        <a:lnTo>
                          <a:pt x="1" y="32"/>
                        </a:lnTo>
                        <a:lnTo>
                          <a:pt x="2" y="33"/>
                        </a:lnTo>
                        <a:lnTo>
                          <a:pt x="5" y="37"/>
                        </a:lnTo>
                        <a:lnTo>
                          <a:pt x="9" y="39"/>
                        </a:lnTo>
                        <a:lnTo>
                          <a:pt x="10" y="39"/>
                        </a:lnTo>
                        <a:lnTo>
                          <a:pt x="11" y="39"/>
                        </a:lnTo>
                        <a:lnTo>
                          <a:pt x="12" y="39"/>
                        </a:lnTo>
                        <a:lnTo>
                          <a:pt x="12" y="38"/>
                        </a:lnTo>
                        <a:lnTo>
                          <a:pt x="13" y="36"/>
                        </a:lnTo>
                        <a:lnTo>
                          <a:pt x="13" y="30"/>
                        </a:lnTo>
                        <a:lnTo>
                          <a:pt x="14" y="26"/>
                        </a:lnTo>
                        <a:lnTo>
                          <a:pt x="15" y="24"/>
                        </a:lnTo>
                        <a:lnTo>
                          <a:pt x="20" y="19"/>
                        </a:lnTo>
                        <a:lnTo>
                          <a:pt x="23" y="17"/>
                        </a:lnTo>
                        <a:lnTo>
                          <a:pt x="25" y="16"/>
                        </a:lnTo>
                        <a:lnTo>
                          <a:pt x="25" y="16"/>
                        </a:lnTo>
                        <a:lnTo>
                          <a:pt x="25" y="17"/>
                        </a:lnTo>
                        <a:lnTo>
                          <a:pt x="25" y="19"/>
                        </a:lnTo>
                        <a:lnTo>
                          <a:pt x="23" y="25"/>
                        </a:lnTo>
                        <a:lnTo>
                          <a:pt x="21" y="31"/>
                        </a:lnTo>
                        <a:lnTo>
                          <a:pt x="21" y="33"/>
                        </a:lnTo>
                        <a:lnTo>
                          <a:pt x="21" y="35"/>
                        </a:lnTo>
                        <a:lnTo>
                          <a:pt x="22" y="37"/>
                        </a:lnTo>
                        <a:lnTo>
                          <a:pt x="24" y="38"/>
                        </a:lnTo>
                        <a:lnTo>
                          <a:pt x="28" y="39"/>
                        </a:lnTo>
                        <a:lnTo>
                          <a:pt x="36" y="39"/>
                        </a:lnTo>
                        <a:lnTo>
                          <a:pt x="41" y="37"/>
                        </a:lnTo>
                        <a:lnTo>
                          <a:pt x="44" y="36"/>
                        </a:lnTo>
                        <a:lnTo>
                          <a:pt x="45" y="33"/>
                        </a:lnTo>
                        <a:lnTo>
                          <a:pt x="46" y="32"/>
                        </a:lnTo>
                        <a:lnTo>
                          <a:pt x="46" y="30"/>
                        </a:lnTo>
                        <a:lnTo>
                          <a:pt x="44" y="24"/>
                        </a:lnTo>
                        <a:lnTo>
                          <a:pt x="36" y="3"/>
                        </a:lnTo>
                        <a:lnTo>
                          <a:pt x="35" y="1"/>
                        </a:lnTo>
                        <a:lnTo>
                          <a:pt x="34" y="0"/>
                        </a:lnTo>
                        <a:lnTo>
                          <a:pt x="33" y="0"/>
                        </a:lnTo>
                        <a:lnTo>
                          <a:pt x="32" y="1"/>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25"/>
                  <p:cNvSpPr>
                    <a:spLocks/>
                  </p:cNvSpPr>
                  <p:nvPr/>
                </p:nvSpPr>
                <p:spPr bwMode="auto">
                  <a:xfrm flipH="1">
                    <a:off x="5407025" y="4335463"/>
                    <a:ext cx="101600" cy="196850"/>
                  </a:xfrm>
                  <a:custGeom>
                    <a:avLst/>
                    <a:gdLst/>
                    <a:ahLst/>
                    <a:cxnLst>
                      <a:cxn ang="0">
                        <a:pos x="60" y="13"/>
                      </a:cxn>
                      <a:cxn ang="0">
                        <a:pos x="59" y="12"/>
                      </a:cxn>
                      <a:cxn ang="0">
                        <a:pos x="57" y="13"/>
                      </a:cxn>
                      <a:cxn ang="0">
                        <a:pos x="55" y="13"/>
                      </a:cxn>
                      <a:cxn ang="0">
                        <a:pos x="53" y="15"/>
                      </a:cxn>
                      <a:cxn ang="0">
                        <a:pos x="48" y="17"/>
                      </a:cxn>
                      <a:cxn ang="0">
                        <a:pos x="46" y="18"/>
                      </a:cxn>
                      <a:cxn ang="0">
                        <a:pos x="44" y="18"/>
                      </a:cxn>
                      <a:cxn ang="0">
                        <a:pos x="40" y="18"/>
                      </a:cxn>
                      <a:cxn ang="0">
                        <a:pos x="36" y="16"/>
                      </a:cxn>
                      <a:cxn ang="0">
                        <a:pos x="29" y="11"/>
                      </a:cxn>
                      <a:cxn ang="0">
                        <a:pos x="25" y="8"/>
                      </a:cxn>
                      <a:cxn ang="0">
                        <a:pos x="21" y="2"/>
                      </a:cxn>
                      <a:cxn ang="0">
                        <a:pos x="20" y="0"/>
                      </a:cxn>
                      <a:cxn ang="0">
                        <a:pos x="19" y="0"/>
                      </a:cxn>
                      <a:cxn ang="0">
                        <a:pos x="18" y="0"/>
                      </a:cxn>
                      <a:cxn ang="0">
                        <a:pos x="17" y="2"/>
                      </a:cxn>
                      <a:cxn ang="0">
                        <a:pos x="16" y="4"/>
                      </a:cxn>
                      <a:cxn ang="0">
                        <a:pos x="13" y="24"/>
                      </a:cxn>
                      <a:cxn ang="0">
                        <a:pos x="4" y="52"/>
                      </a:cxn>
                      <a:cxn ang="0">
                        <a:pos x="0" y="89"/>
                      </a:cxn>
                      <a:cxn ang="0">
                        <a:pos x="0" y="106"/>
                      </a:cxn>
                      <a:cxn ang="0">
                        <a:pos x="0" y="109"/>
                      </a:cxn>
                      <a:cxn ang="0">
                        <a:pos x="0" y="111"/>
                      </a:cxn>
                      <a:cxn ang="0">
                        <a:pos x="1" y="112"/>
                      </a:cxn>
                      <a:cxn ang="0">
                        <a:pos x="3" y="116"/>
                      </a:cxn>
                      <a:cxn ang="0">
                        <a:pos x="10" y="120"/>
                      </a:cxn>
                      <a:cxn ang="0">
                        <a:pos x="23" y="124"/>
                      </a:cxn>
                      <a:cxn ang="0">
                        <a:pos x="29" y="124"/>
                      </a:cxn>
                      <a:cxn ang="0">
                        <a:pos x="35" y="123"/>
                      </a:cxn>
                      <a:cxn ang="0">
                        <a:pos x="41" y="120"/>
                      </a:cxn>
                      <a:cxn ang="0">
                        <a:pos x="47" y="116"/>
                      </a:cxn>
                      <a:cxn ang="0">
                        <a:pos x="49" y="113"/>
                      </a:cxn>
                      <a:cxn ang="0">
                        <a:pos x="51" y="110"/>
                      </a:cxn>
                      <a:cxn ang="0">
                        <a:pos x="52" y="107"/>
                      </a:cxn>
                      <a:cxn ang="0">
                        <a:pos x="52" y="103"/>
                      </a:cxn>
                      <a:cxn ang="0">
                        <a:pos x="52" y="74"/>
                      </a:cxn>
                      <a:cxn ang="0">
                        <a:pos x="59" y="44"/>
                      </a:cxn>
                      <a:cxn ang="0">
                        <a:pos x="61" y="39"/>
                      </a:cxn>
                      <a:cxn ang="0">
                        <a:pos x="63" y="29"/>
                      </a:cxn>
                      <a:cxn ang="0">
                        <a:pos x="64" y="18"/>
                      </a:cxn>
                      <a:cxn ang="0">
                        <a:pos x="62" y="14"/>
                      </a:cxn>
                      <a:cxn ang="0">
                        <a:pos x="60" y="13"/>
                      </a:cxn>
                    </a:cxnLst>
                    <a:rect l="0" t="0" r="r" b="b"/>
                    <a:pathLst>
                      <a:path w="64" h="124">
                        <a:moveTo>
                          <a:pt x="60" y="13"/>
                        </a:moveTo>
                        <a:lnTo>
                          <a:pt x="59" y="12"/>
                        </a:lnTo>
                        <a:lnTo>
                          <a:pt x="57" y="13"/>
                        </a:lnTo>
                        <a:lnTo>
                          <a:pt x="55" y="13"/>
                        </a:lnTo>
                        <a:lnTo>
                          <a:pt x="53" y="15"/>
                        </a:lnTo>
                        <a:lnTo>
                          <a:pt x="48" y="17"/>
                        </a:lnTo>
                        <a:lnTo>
                          <a:pt x="46" y="18"/>
                        </a:lnTo>
                        <a:lnTo>
                          <a:pt x="44" y="18"/>
                        </a:lnTo>
                        <a:lnTo>
                          <a:pt x="40" y="18"/>
                        </a:lnTo>
                        <a:lnTo>
                          <a:pt x="36" y="16"/>
                        </a:lnTo>
                        <a:lnTo>
                          <a:pt x="29" y="11"/>
                        </a:lnTo>
                        <a:lnTo>
                          <a:pt x="25" y="8"/>
                        </a:lnTo>
                        <a:lnTo>
                          <a:pt x="21" y="2"/>
                        </a:lnTo>
                        <a:lnTo>
                          <a:pt x="20" y="0"/>
                        </a:lnTo>
                        <a:lnTo>
                          <a:pt x="19" y="0"/>
                        </a:lnTo>
                        <a:lnTo>
                          <a:pt x="18" y="0"/>
                        </a:lnTo>
                        <a:lnTo>
                          <a:pt x="17" y="2"/>
                        </a:lnTo>
                        <a:lnTo>
                          <a:pt x="16" y="4"/>
                        </a:lnTo>
                        <a:lnTo>
                          <a:pt x="13" y="24"/>
                        </a:lnTo>
                        <a:lnTo>
                          <a:pt x="4" y="52"/>
                        </a:lnTo>
                        <a:lnTo>
                          <a:pt x="0" y="89"/>
                        </a:lnTo>
                        <a:lnTo>
                          <a:pt x="0" y="106"/>
                        </a:lnTo>
                        <a:lnTo>
                          <a:pt x="0" y="109"/>
                        </a:lnTo>
                        <a:lnTo>
                          <a:pt x="0" y="111"/>
                        </a:lnTo>
                        <a:lnTo>
                          <a:pt x="1" y="112"/>
                        </a:lnTo>
                        <a:lnTo>
                          <a:pt x="3" y="116"/>
                        </a:lnTo>
                        <a:lnTo>
                          <a:pt x="10" y="120"/>
                        </a:lnTo>
                        <a:lnTo>
                          <a:pt x="23" y="124"/>
                        </a:lnTo>
                        <a:lnTo>
                          <a:pt x="29" y="124"/>
                        </a:lnTo>
                        <a:lnTo>
                          <a:pt x="35" y="123"/>
                        </a:lnTo>
                        <a:lnTo>
                          <a:pt x="41" y="120"/>
                        </a:lnTo>
                        <a:lnTo>
                          <a:pt x="47" y="116"/>
                        </a:lnTo>
                        <a:lnTo>
                          <a:pt x="49" y="113"/>
                        </a:lnTo>
                        <a:lnTo>
                          <a:pt x="51" y="110"/>
                        </a:lnTo>
                        <a:lnTo>
                          <a:pt x="52" y="107"/>
                        </a:lnTo>
                        <a:lnTo>
                          <a:pt x="52" y="103"/>
                        </a:lnTo>
                        <a:lnTo>
                          <a:pt x="52" y="74"/>
                        </a:lnTo>
                        <a:lnTo>
                          <a:pt x="59" y="44"/>
                        </a:lnTo>
                        <a:lnTo>
                          <a:pt x="61" y="39"/>
                        </a:lnTo>
                        <a:lnTo>
                          <a:pt x="63" y="29"/>
                        </a:lnTo>
                        <a:lnTo>
                          <a:pt x="64" y="18"/>
                        </a:lnTo>
                        <a:lnTo>
                          <a:pt x="62" y="14"/>
                        </a:lnTo>
                        <a:lnTo>
                          <a:pt x="60" y="13"/>
                        </a:lnTo>
                        <a:close/>
                      </a:path>
                    </a:pathLst>
                  </a:custGeom>
                  <a:solidFill>
                    <a:srgbClr val="DFBE9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26"/>
                  <p:cNvSpPr>
                    <a:spLocks/>
                  </p:cNvSpPr>
                  <p:nvPr/>
                </p:nvSpPr>
                <p:spPr bwMode="auto">
                  <a:xfrm flipH="1">
                    <a:off x="5411787" y="4324350"/>
                    <a:ext cx="49213" cy="26988"/>
                  </a:xfrm>
                  <a:custGeom>
                    <a:avLst/>
                    <a:gdLst/>
                    <a:ahLst/>
                    <a:cxnLst>
                      <a:cxn ang="0">
                        <a:pos x="31" y="8"/>
                      </a:cxn>
                      <a:cxn ang="0">
                        <a:pos x="31" y="7"/>
                      </a:cxn>
                      <a:cxn ang="0">
                        <a:pos x="30" y="6"/>
                      </a:cxn>
                      <a:cxn ang="0">
                        <a:pos x="29" y="5"/>
                      </a:cxn>
                      <a:cxn ang="0">
                        <a:pos x="25" y="3"/>
                      </a:cxn>
                      <a:cxn ang="0">
                        <a:pos x="17" y="1"/>
                      </a:cxn>
                      <a:cxn ang="0">
                        <a:pos x="14" y="0"/>
                      </a:cxn>
                      <a:cxn ang="0">
                        <a:pos x="5" y="1"/>
                      </a:cxn>
                      <a:cxn ang="0">
                        <a:pos x="1" y="2"/>
                      </a:cxn>
                      <a:cxn ang="0">
                        <a:pos x="0" y="2"/>
                      </a:cxn>
                      <a:cxn ang="0">
                        <a:pos x="0" y="3"/>
                      </a:cxn>
                      <a:cxn ang="0">
                        <a:pos x="0" y="6"/>
                      </a:cxn>
                      <a:cxn ang="0">
                        <a:pos x="2" y="9"/>
                      </a:cxn>
                      <a:cxn ang="0">
                        <a:pos x="5" y="12"/>
                      </a:cxn>
                      <a:cxn ang="0">
                        <a:pos x="8" y="14"/>
                      </a:cxn>
                      <a:cxn ang="0">
                        <a:pos x="10" y="15"/>
                      </a:cxn>
                      <a:cxn ang="0">
                        <a:pos x="17" y="17"/>
                      </a:cxn>
                      <a:cxn ang="0">
                        <a:pos x="23" y="17"/>
                      </a:cxn>
                      <a:cxn ang="0">
                        <a:pos x="26" y="16"/>
                      </a:cxn>
                      <a:cxn ang="0">
                        <a:pos x="29" y="14"/>
                      </a:cxn>
                      <a:cxn ang="0">
                        <a:pos x="31" y="8"/>
                      </a:cxn>
                    </a:cxnLst>
                    <a:rect l="0" t="0" r="r" b="b"/>
                    <a:pathLst>
                      <a:path w="31" h="17">
                        <a:moveTo>
                          <a:pt x="31" y="8"/>
                        </a:moveTo>
                        <a:lnTo>
                          <a:pt x="31" y="7"/>
                        </a:lnTo>
                        <a:lnTo>
                          <a:pt x="30" y="6"/>
                        </a:lnTo>
                        <a:lnTo>
                          <a:pt x="29" y="5"/>
                        </a:lnTo>
                        <a:lnTo>
                          <a:pt x="25" y="3"/>
                        </a:lnTo>
                        <a:lnTo>
                          <a:pt x="17" y="1"/>
                        </a:lnTo>
                        <a:lnTo>
                          <a:pt x="14" y="0"/>
                        </a:lnTo>
                        <a:lnTo>
                          <a:pt x="5" y="1"/>
                        </a:lnTo>
                        <a:lnTo>
                          <a:pt x="1" y="2"/>
                        </a:lnTo>
                        <a:lnTo>
                          <a:pt x="0" y="2"/>
                        </a:lnTo>
                        <a:lnTo>
                          <a:pt x="0" y="3"/>
                        </a:lnTo>
                        <a:lnTo>
                          <a:pt x="0" y="6"/>
                        </a:lnTo>
                        <a:lnTo>
                          <a:pt x="2" y="9"/>
                        </a:lnTo>
                        <a:lnTo>
                          <a:pt x="5" y="12"/>
                        </a:lnTo>
                        <a:lnTo>
                          <a:pt x="8" y="14"/>
                        </a:lnTo>
                        <a:lnTo>
                          <a:pt x="10" y="15"/>
                        </a:lnTo>
                        <a:lnTo>
                          <a:pt x="17" y="17"/>
                        </a:lnTo>
                        <a:lnTo>
                          <a:pt x="23" y="17"/>
                        </a:lnTo>
                        <a:lnTo>
                          <a:pt x="26" y="16"/>
                        </a:lnTo>
                        <a:lnTo>
                          <a:pt x="29" y="14"/>
                        </a:lnTo>
                        <a:lnTo>
                          <a:pt x="31" y="8"/>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27"/>
                  <p:cNvSpPr>
                    <a:spLocks/>
                  </p:cNvSpPr>
                  <p:nvPr/>
                </p:nvSpPr>
                <p:spPr bwMode="auto">
                  <a:xfrm flipH="1">
                    <a:off x="5127625" y="4303713"/>
                    <a:ext cx="169863" cy="98425"/>
                  </a:xfrm>
                  <a:custGeom>
                    <a:avLst/>
                    <a:gdLst/>
                    <a:ahLst/>
                    <a:cxnLst>
                      <a:cxn ang="0">
                        <a:pos x="100" y="0"/>
                      </a:cxn>
                      <a:cxn ang="0">
                        <a:pos x="99" y="0"/>
                      </a:cxn>
                      <a:cxn ang="0">
                        <a:pos x="99" y="1"/>
                      </a:cxn>
                      <a:cxn ang="0">
                        <a:pos x="98" y="2"/>
                      </a:cxn>
                      <a:cxn ang="0">
                        <a:pos x="97" y="3"/>
                      </a:cxn>
                      <a:cxn ang="0">
                        <a:pos x="57" y="30"/>
                      </a:cxn>
                      <a:cxn ang="0">
                        <a:pos x="39" y="36"/>
                      </a:cxn>
                      <a:cxn ang="0">
                        <a:pos x="3" y="42"/>
                      </a:cxn>
                      <a:cxn ang="0">
                        <a:pos x="1" y="43"/>
                      </a:cxn>
                      <a:cxn ang="0">
                        <a:pos x="0" y="44"/>
                      </a:cxn>
                      <a:cxn ang="0">
                        <a:pos x="1" y="45"/>
                      </a:cxn>
                      <a:cxn ang="0">
                        <a:pos x="5" y="49"/>
                      </a:cxn>
                      <a:cxn ang="0">
                        <a:pos x="16" y="56"/>
                      </a:cxn>
                      <a:cxn ang="0">
                        <a:pos x="22" y="59"/>
                      </a:cxn>
                      <a:cxn ang="0">
                        <a:pos x="35" y="62"/>
                      </a:cxn>
                      <a:cxn ang="0">
                        <a:pos x="42" y="62"/>
                      </a:cxn>
                      <a:cxn ang="0">
                        <a:pos x="55" y="61"/>
                      </a:cxn>
                      <a:cxn ang="0">
                        <a:pos x="83" y="52"/>
                      </a:cxn>
                      <a:cxn ang="0">
                        <a:pos x="97" y="44"/>
                      </a:cxn>
                      <a:cxn ang="0">
                        <a:pos x="102" y="40"/>
                      </a:cxn>
                      <a:cxn ang="0">
                        <a:pos x="105" y="36"/>
                      </a:cxn>
                      <a:cxn ang="0">
                        <a:pos x="107" y="31"/>
                      </a:cxn>
                      <a:cxn ang="0">
                        <a:pos x="107" y="28"/>
                      </a:cxn>
                      <a:cxn ang="0">
                        <a:pos x="107" y="24"/>
                      </a:cxn>
                      <a:cxn ang="0">
                        <a:pos x="104" y="10"/>
                      </a:cxn>
                      <a:cxn ang="0">
                        <a:pos x="101" y="1"/>
                      </a:cxn>
                      <a:cxn ang="0">
                        <a:pos x="100" y="0"/>
                      </a:cxn>
                    </a:cxnLst>
                    <a:rect l="0" t="0" r="r" b="b"/>
                    <a:pathLst>
                      <a:path w="107" h="62">
                        <a:moveTo>
                          <a:pt x="100" y="0"/>
                        </a:moveTo>
                        <a:lnTo>
                          <a:pt x="99" y="0"/>
                        </a:lnTo>
                        <a:lnTo>
                          <a:pt x="99" y="1"/>
                        </a:lnTo>
                        <a:lnTo>
                          <a:pt x="98" y="2"/>
                        </a:lnTo>
                        <a:lnTo>
                          <a:pt x="97" y="3"/>
                        </a:lnTo>
                        <a:lnTo>
                          <a:pt x="57" y="30"/>
                        </a:lnTo>
                        <a:lnTo>
                          <a:pt x="39" y="36"/>
                        </a:lnTo>
                        <a:lnTo>
                          <a:pt x="3" y="42"/>
                        </a:lnTo>
                        <a:lnTo>
                          <a:pt x="1" y="43"/>
                        </a:lnTo>
                        <a:lnTo>
                          <a:pt x="0" y="44"/>
                        </a:lnTo>
                        <a:lnTo>
                          <a:pt x="1" y="45"/>
                        </a:lnTo>
                        <a:lnTo>
                          <a:pt x="5" y="49"/>
                        </a:lnTo>
                        <a:lnTo>
                          <a:pt x="16" y="56"/>
                        </a:lnTo>
                        <a:lnTo>
                          <a:pt x="22" y="59"/>
                        </a:lnTo>
                        <a:lnTo>
                          <a:pt x="35" y="62"/>
                        </a:lnTo>
                        <a:lnTo>
                          <a:pt x="42" y="62"/>
                        </a:lnTo>
                        <a:lnTo>
                          <a:pt x="55" y="61"/>
                        </a:lnTo>
                        <a:lnTo>
                          <a:pt x="83" y="52"/>
                        </a:lnTo>
                        <a:lnTo>
                          <a:pt x="97" y="44"/>
                        </a:lnTo>
                        <a:lnTo>
                          <a:pt x="102" y="40"/>
                        </a:lnTo>
                        <a:lnTo>
                          <a:pt x="105" y="36"/>
                        </a:lnTo>
                        <a:lnTo>
                          <a:pt x="107" y="31"/>
                        </a:lnTo>
                        <a:lnTo>
                          <a:pt x="107" y="28"/>
                        </a:lnTo>
                        <a:lnTo>
                          <a:pt x="107" y="24"/>
                        </a:lnTo>
                        <a:lnTo>
                          <a:pt x="104" y="10"/>
                        </a:lnTo>
                        <a:lnTo>
                          <a:pt x="101" y="1"/>
                        </a:lnTo>
                        <a:lnTo>
                          <a:pt x="100" y="0"/>
                        </a:lnTo>
                        <a:close/>
                      </a:path>
                    </a:pathLst>
                  </a:custGeom>
                  <a:solidFill>
                    <a:srgbClr val="DFBE9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28"/>
                  <p:cNvSpPr>
                    <a:spLocks/>
                  </p:cNvSpPr>
                  <p:nvPr/>
                </p:nvSpPr>
                <p:spPr bwMode="auto">
                  <a:xfrm flipH="1">
                    <a:off x="5265738" y="4375150"/>
                    <a:ext cx="50800" cy="171450"/>
                  </a:xfrm>
                  <a:custGeom>
                    <a:avLst/>
                    <a:gdLst/>
                    <a:ahLst/>
                    <a:cxnLst>
                      <a:cxn ang="0">
                        <a:pos x="28" y="18"/>
                      </a:cxn>
                      <a:cxn ang="0">
                        <a:pos x="28" y="17"/>
                      </a:cxn>
                      <a:cxn ang="0">
                        <a:pos x="26" y="16"/>
                      </a:cxn>
                      <a:cxn ang="0">
                        <a:pos x="25" y="16"/>
                      </a:cxn>
                      <a:cxn ang="0">
                        <a:pos x="22" y="17"/>
                      </a:cxn>
                      <a:cxn ang="0">
                        <a:pos x="21" y="17"/>
                      </a:cxn>
                      <a:cxn ang="0">
                        <a:pos x="19" y="16"/>
                      </a:cxn>
                      <a:cxn ang="0">
                        <a:pos x="17" y="15"/>
                      </a:cxn>
                      <a:cxn ang="0">
                        <a:pos x="16" y="11"/>
                      </a:cxn>
                      <a:cxn ang="0">
                        <a:pos x="10" y="2"/>
                      </a:cxn>
                      <a:cxn ang="0">
                        <a:pos x="9" y="1"/>
                      </a:cxn>
                      <a:cxn ang="0">
                        <a:pos x="8" y="0"/>
                      </a:cxn>
                      <a:cxn ang="0">
                        <a:pos x="8" y="0"/>
                      </a:cxn>
                      <a:cxn ang="0">
                        <a:pos x="7" y="1"/>
                      </a:cxn>
                      <a:cxn ang="0">
                        <a:pos x="6" y="2"/>
                      </a:cxn>
                      <a:cxn ang="0">
                        <a:pos x="5" y="4"/>
                      </a:cxn>
                      <a:cxn ang="0">
                        <a:pos x="0" y="68"/>
                      </a:cxn>
                      <a:cxn ang="0">
                        <a:pos x="0" y="96"/>
                      </a:cxn>
                      <a:cxn ang="0">
                        <a:pos x="1" y="103"/>
                      </a:cxn>
                      <a:cxn ang="0">
                        <a:pos x="2" y="104"/>
                      </a:cxn>
                      <a:cxn ang="0">
                        <a:pos x="5" y="104"/>
                      </a:cxn>
                      <a:cxn ang="0">
                        <a:pos x="9" y="105"/>
                      </a:cxn>
                      <a:cxn ang="0">
                        <a:pos x="15" y="107"/>
                      </a:cxn>
                      <a:cxn ang="0">
                        <a:pos x="20" y="108"/>
                      </a:cxn>
                      <a:cxn ang="0">
                        <a:pos x="26" y="107"/>
                      </a:cxn>
                      <a:cxn ang="0">
                        <a:pos x="29" y="105"/>
                      </a:cxn>
                      <a:cxn ang="0">
                        <a:pos x="30" y="104"/>
                      </a:cxn>
                      <a:cxn ang="0">
                        <a:pos x="31" y="103"/>
                      </a:cxn>
                      <a:cxn ang="0">
                        <a:pos x="31" y="101"/>
                      </a:cxn>
                      <a:cxn ang="0">
                        <a:pos x="32" y="99"/>
                      </a:cxn>
                      <a:cxn ang="0">
                        <a:pos x="32" y="92"/>
                      </a:cxn>
                      <a:cxn ang="0">
                        <a:pos x="29" y="64"/>
                      </a:cxn>
                      <a:cxn ang="0">
                        <a:pos x="29" y="24"/>
                      </a:cxn>
                      <a:cxn ang="0">
                        <a:pos x="28" y="18"/>
                      </a:cxn>
                    </a:cxnLst>
                    <a:rect l="0" t="0" r="r" b="b"/>
                    <a:pathLst>
                      <a:path w="32" h="108">
                        <a:moveTo>
                          <a:pt x="28" y="18"/>
                        </a:moveTo>
                        <a:lnTo>
                          <a:pt x="28" y="17"/>
                        </a:lnTo>
                        <a:lnTo>
                          <a:pt x="26" y="16"/>
                        </a:lnTo>
                        <a:lnTo>
                          <a:pt x="25" y="16"/>
                        </a:lnTo>
                        <a:lnTo>
                          <a:pt x="22" y="17"/>
                        </a:lnTo>
                        <a:lnTo>
                          <a:pt x="21" y="17"/>
                        </a:lnTo>
                        <a:lnTo>
                          <a:pt x="19" y="16"/>
                        </a:lnTo>
                        <a:lnTo>
                          <a:pt x="17" y="15"/>
                        </a:lnTo>
                        <a:lnTo>
                          <a:pt x="16" y="11"/>
                        </a:lnTo>
                        <a:lnTo>
                          <a:pt x="10" y="2"/>
                        </a:lnTo>
                        <a:lnTo>
                          <a:pt x="9" y="1"/>
                        </a:lnTo>
                        <a:lnTo>
                          <a:pt x="8" y="0"/>
                        </a:lnTo>
                        <a:lnTo>
                          <a:pt x="8" y="0"/>
                        </a:lnTo>
                        <a:lnTo>
                          <a:pt x="7" y="1"/>
                        </a:lnTo>
                        <a:lnTo>
                          <a:pt x="6" y="2"/>
                        </a:lnTo>
                        <a:lnTo>
                          <a:pt x="5" y="4"/>
                        </a:lnTo>
                        <a:lnTo>
                          <a:pt x="0" y="68"/>
                        </a:lnTo>
                        <a:lnTo>
                          <a:pt x="0" y="96"/>
                        </a:lnTo>
                        <a:lnTo>
                          <a:pt x="1" y="103"/>
                        </a:lnTo>
                        <a:lnTo>
                          <a:pt x="2" y="104"/>
                        </a:lnTo>
                        <a:lnTo>
                          <a:pt x="5" y="104"/>
                        </a:lnTo>
                        <a:lnTo>
                          <a:pt x="9" y="105"/>
                        </a:lnTo>
                        <a:lnTo>
                          <a:pt x="15" y="107"/>
                        </a:lnTo>
                        <a:lnTo>
                          <a:pt x="20" y="108"/>
                        </a:lnTo>
                        <a:lnTo>
                          <a:pt x="26" y="107"/>
                        </a:lnTo>
                        <a:lnTo>
                          <a:pt x="29" y="105"/>
                        </a:lnTo>
                        <a:lnTo>
                          <a:pt x="30" y="104"/>
                        </a:lnTo>
                        <a:lnTo>
                          <a:pt x="31" y="103"/>
                        </a:lnTo>
                        <a:lnTo>
                          <a:pt x="31" y="101"/>
                        </a:lnTo>
                        <a:lnTo>
                          <a:pt x="32" y="99"/>
                        </a:lnTo>
                        <a:lnTo>
                          <a:pt x="32" y="92"/>
                        </a:lnTo>
                        <a:lnTo>
                          <a:pt x="29" y="64"/>
                        </a:lnTo>
                        <a:lnTo>
                          <a:pt x="29" y="24"/>
                        </a:lnTo>
                        <a:lnTo>
                          <a:pt x="28" y="18"/>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29"/>
                  <p:cNvSpPr>
                    <a:spLocks/>
                  </p:cNvSpPr>
                  <p:nvPr/>
                </p:nvSpPr>
                <p:spPr bwMode="auto">
                  <a:xfrm flipH="1">
                    <a:off x="5138737" y="4383088"/>
                    <a:ext cx="125413" cy="149225"/>
                  </a:xfrm>
                  <a:custGeom>
                    <a:avLst/>
                    <a:gdLst/>
                    <a:ahLst/>
                    <a:cxnLst>
                      <a:cxn ang="0">
                        <a:pos x="76" y="0"/>
                      </a:cxn>
                      <a:cxn ang="0">
                        <a:pos x="73" y="3"/>
                      </a:cxn>
                      <a:cxn ang="0">
                        <a:pos x="54" y="13"/>
                      </a:cxn>
                      <a:cxn ang="0">
                        <a:pos x="42" y="17"/>
                      </a:cxn>
                      <a:cxn ang="0">
                        <a:pos x="22" y="20"/>
                      </a:cxn>
                      <a:cxn ang="0">
                        <a:pos x="16" y="19"/>
                      </a:cxn>
                      <a:cxn ang="0">
                        <a:pos x="10" y="17"/>
                      </a:cxn>
                      <a:cxn ang="0">
                        <a:pos x="7" y="15"/>
                      </a:cxn>
                      <a:cxn ang="0">
                        <a:pos x="5" y="15"/>
                      </a:cxn>
                      <a:cxn ang="0">
                        <a:pos x="3" y="15"/>
                      </a:cxn>
                      <a:cxn ang="0">
                        <a:pos x="1" y="16"/>
                      </a:cxn>
                      <a:cxn ang="0">
                        <a:pos x="0" y="20"/>
                      </a:cxn>
                      <a:cxn ang="0">
                        <a:pos x="4" y="39"/>
                      </a:cxn>
                      <a:cxn ang="0">
                        <a:pos x="4" y="47"/>
                      </a:cxn>
                      <a:cxn ang="0">
                        <a:pos x="3" y="79"/>
                      </a:cxn>
                      <a:cxn ang="0">
                        <a:pos x="4" y="84"/>
                      </a:cxn>
                      <a:cxn ang="0">
                        <a:pos x="6" y="89"/>
                      </a:cxn>
                      <a:cxn ang="0">
                        <a:pos x="8" y="92"/>
                      </a:cxn>
                      <a:cxn ang="0">
                        <a:pos x="10" y="94"/>
                      </a:cxn>
                      <a:cxn ang="0">
                        <a:pos x="13" y="94"/>
                      </a:cxn>
                      <a:cxn ang="0">
                        <a:pos x="19" y="89"/>
                      </a:cxn>
                      <a:cxn ang="0">
                        <a:pos x="27" y="85"/>
                      </a:cxn>
                      <a:cxn ang="0">
                        <a:pos x="32" y="83"/>
                      </a:cxn>
                      <a:cxn ang="0">
                        <a:pos x="60" y="68"/>
                      </a:cxn>
                      <a:cxn ang="0">
                        <a:pos x="65" y="62"/>
                      </a:cxn>
                      <a:cxn ang="0">
                        <a:pos x="71" y="45"/>
                      </a:cxn>
                      <a:cxn ang="0">
                        <a:pos x="79" y="6"/>
                      </a:cxn>
                      <a:cxn ang="0">
                        <a:pos x="79" y="2"/>
                      </a:cxn>
                      <a:cxn ang="0">
                        <a:pos x="78" y="1"/>
                      </a:cxn>
                      <a:cxn ang="0">
                        <a:pos x="77" y="0"/>
                      </a:cxn>
                      <a:cxn ang="0">
                        <a:pos x="76" y="0"/>
                      </a:cxn>
                    </a:cxnLst>
                    <a:rect l="0" t="0" r="r" b="b"/>
                    <a:pathLst>
                      <a:path w="79" h="94">
                        <a:moveTo>
                          <a:pt x="76" y="0"/>
                        </a:moveTo>
                        <a:lnTo>
                          <a:pt x="73" y="3"/>
                        </a:lnTo>
                        <a:lnTo>
                          <a:pt x="54" y="13"/>
                        </a:lnTo>
                        <a:lnTo>
                          <a:pt x="42" y="17"/>
                        </a:lnTo>
                        <a:lnTo>
                          <a:pt x="22" y="20"/>
                        </a:lnTo>
                        <a:lnTo>
                          <a:pt x="16" y="19"/>
                        </a:lnTo>
                        <a:lnTo>
                          <a:pt x="10" y="17"/>
                        </a:lnTo>
                        <a:lnTo>
                          <a:pt x="7" y="15"/>
                        </a:lnTo>
                        <a:lnTo>
                          <a:pt x="5" y="15"/>
                        </a:lnTo>
                        <a:lnTo>
                          <a:pt x="3" y="15"/>
                        </a:lnTo>
                        <a:lnTo>
                          <a:pt x="1" y="16"/>
                        </a:lnTo>
                        <a:lnTo>
                          <a:pt x="0" y="20"/>
                        </a:lnTo>
                        <a:lnTo>
                          <a:pt x="4" y="39"/>
                        </a:lnTo>
                        <a:lnTo>
                          <a:pt x="4" y="47"/>
                        </a:lnTo>
                        <a:lnTo>
                          <a:pt x="3" y="79"/>
                        </a:lnTo>
                        <a:lnTo>
                          <a:pt x="4" y="84"/>
                        </a:lnTo>
                        <a:lnTo>
                          <a:pt x="6" y="89"/>
                        </a:lnTo>
                        <a:lnTo>
                          <a:pt x="8" y="92"/>
                        </a:lnTo>
                        <a:lnTo>
                          <a:pt x="10" y="94"/>
                        </a:lnTo>
                        <a:lnTo>
                          <a:pt x="13" y="94"/>
                        </a:lnTo>
                        <a:lnTo>
                          <a:pt x="19" y="89"/>
                        </a:lnTo>
                        <a:lnTo>
                          <a:pt x="27" y="85"/>
                        </a:lnTo>
                        <a:lnTo>
                          <a:pt x="32" y="83"/>
                        </a:lnTo>
                        <a:lnTo>
                          <a:pt x="60" y="68"/>
                        </a:lnTo>
                        <a:lnTo>
                          <a:pt x="65" y="62"/>
                        </a:lnTo>
                        <a:lnTo>
                          <a:pt x="71" y="45"/>
                        </a:lnTo>
                        <a:lnTo>
                          <a:pt x="79" y="6"/>
                        </a:lnTo>
                        <a:lnTo>
                          <a:pt x="79" y="2"/>
                        </a:lnTo>
                        <a:lnTo>
                          <a:pt x="78" y="1"/>
                        </a:lnTo>
                        <a:lnTo>
                          <a:pt x="77" y="0"/>
                        </a:lnTo>
                        <a:lnTo>
                          <a:pt x="76" y="0"/>
                        </a:lnTo>
                        <a:close/>
                      </a:path>
                    </a:pathLst>
                  </a:custGeom>
                  <a:solidFill>
                    <a:srgbClr val="DFBE9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Freeform 30"/>
                  <p:cNvSpPr>
                    <a:spLocks/>
                  </p:cNvSpPr>
                  <p:nvPr/>
                </p:nvSpPr>
                <p:spPr bwMode="auto">
                  <a:xfrm flipH="1">
                    <a:off x="5045075" y="4230688"/>
                    <a:ext cx="77788" cy="152400"/>
                  </a:xfrm>
                  <a:custGeom>
                    <a:avLst/>
                    <a:gdLst/>
                    <a:ahLst/>
                    <a:cxnLst>
                      <a:cxn ang="0">
                        <a:pos x="20" y="0"/>
                      </a:cxn>
                      <a:cxn ang="0">
                        <a:pos x="19" y="0"/>
                      </a:cxn>
                      <a:cxn ang="0">
                        <a:pos x="19" y="1"/>
                      </a:cxn>
                      <a:cxn ang="0">
                        <a:pos x="25" y="8"/>
                      </a:cxn>
                      <a:cxn ang="0">
                        <a:pos x="27" y="10"/>
                      </a:cxn>
                      <a:cxn ang="0">
                        <a:pos x="28" y="12"/>
                      </a:cxn>
                      <a:cxn ang="0">
                        <a:pos x="28" y="14"/>
                      </a:cxn>
                      <a:cxn ang="0">
                        <a:pos x="28" y="16"/>
                      </a:cxn>
                      <a:cxn ang="0">
                        <a:pos x="27" y="19"/>
                      </a:cxn>
                      <a:cxn ang="0">
                        <a:pos x="20" y="28"/>
                      </a:cxn>
                      <a:cxn ang="0">
                        <a:pos x="17" y="32"/>
                      </a:cxn>
                      <a:cxn ang="0">
                        <a:pos x="15" y="33"/>
                      </a:cxn>
                      <a:cxn ang="0">
                        <a:pos x="14" y="34"/>
                      </a:cxn>
                      <a:cxn ang="0">
                        <a:pos x="9" y="36"/>
                      </a:cxn>
                      <a:cxn ang="0">
                        <a:pos x="6" y="37"/>
                      </a:cxn>
                      <a:cxn ang="0">
                        <a:pos x="3" y="37"/>
                      </a:cxn>
                      <a:cxn ang="0">
                        <a:pos x="2" y="39"/>
                      </a:cxn>
                      <a:cxn ang="0">
                        <a:pos x="1" y="40"/>
                      </a:cxn>
                      <a:cxn ang="0">
                        <a:pos x="0" y="42"/>
                      </a:cxn>
                      <a:cxn ang="0">
                        <a:pos x="1" y="44"/>
                      </a:cxn>
                      <a:cxn ang="0">
                        <a:pos x="6" y="58"/>
                      </a:cxn>
                      <a:cxn ang="0">
                        <a:pos x="7" y="64"/>
                      </a:cxn>
                      <a:cxn ang="0">
                        <a:pos x="8" y="88"/>
                      </a:cxn>
                      <a:cxn ang="0">
                        <a:pos x="7" y="92"/>
                      </a:cxn>
                      <a:cxn ang="0">
                        <a:pos x="6" y="95"/>
                      </a:cxn>
                      <a:cxn ang="0">
                        <a:pos x="5" y="96"/>
                      </a:cxn>
                      <a:cxn ang="0">
                        <a:pos x="6" y="96"/>
                      </a:cxn>
                      <a:cxn ang="0">
                        <a:pos x="8" y="96"/>
                      </a:cxn>
                      <a:cxn ang="0">
                        <a:pos x="9" y="95"/>
                      </a:cxn>
                      <a:cxn ang="0">
                        <a:pos x="14" y="91"/>
                      </a:cxn>
                      <a:cxn ang="0">
                        <a:pos x="18" y="86"/>
                      </a:cxn>
                      <a:cxn ang="0">
                        <a:pos x="35" y="75"/>
                      </a:cxn>
                      <a:cxn ang="0">
                        <a:pos x="41" y="68"/>
                      </a:cxn>
                      <a:cxn ang="0">
                        <a:pos x="48" y="53"/>
                      </a:cxn>
                      <a:cxn ang="0">
                        <a:pos x="49" y="42"/>
                      </a:cxn>
                      <a:cxn ang="0">
                        <a:pos x="49" y="32"/>
                      </a:cxn>
                      <a:cxn ang="0">
                        <a:pos x="46" y="21"/>
                      </a:cxn>
                      <a:cxn ang="0">
                        <a:pos x="39" y="10"/>
                      </a:cxn>
                      <a:cxn ang="0">
                        <a:pos x="37" y="9"/>
                      </a:cxn>
                      <a:cxn ang="0">
                        <a:pos x="22" y="1"/>
                      </a:cxn>
                      <a:cxn ang="0">
                        <a:pos x="20" y="0"/>
                      </a:cxn>
                    </a:cxnLst>
                    <a:rect l="0" t="0" r="r" b="b"/>
                    <a:pathLst>
                      <a:path w="49" h="96">
                        <a:moveTo>
                          <a:pt x="20" y="0"/>
                        </a:moveTo>
                        <a:lnTo>
                          <a:pt x="19" y="0"/>
                        </a:lnTo>
                        <a:lnTo>
                          <a:pt x="19" y="1"/>
                        </a:lnTo>
                        <a:lnTo>
                          <a:pt x="25" y="8"/>
                        </a:lnTo>
                        <a:lnTo>
                          <a:pt x="27" y="10"/>
                        </a:lnTo>
                        <a:lnTo>
                          <a:pt x="28" y="12"/>
                        </a:lnTo>
                        <a:lnTo>
                          <a:pt x="28" y="14"/>
                        </a:lnTo>
                        <a:lnTo>
                          <a:pt x="28" y="16"/>
                        </a:lnTo>
                        <a:lnTo>
                          <a:pt x="27" y="19"/>
                        </a:lnTo>
                        <a:lnTo>
                          <a:pt x="20" y="28"/>
                        </a:lnTo>
                        <a:lnTo>
                          <a:pt x="17" y="32"/>
                        </a:lnTo>
                        <a:lnTo>
                          <a:pt x="15" y="33"/>
                        </a:lnTo>
                        <a:lnTo>
                          <a:pt x="14" y="34"/>
                        </a:lnTo>
                        <a:lnTo>
                          <a:pt x="9" y="36"/>
                        </a:lnTo>
                        <a:lnTo>
                          <a:pt x="6" y="37"/>
                        </a:lnTo>
                        <a:lnTo>
                          <a:pt x="3" y="37"/>
                        </a:lnTo>
                        <a:lnTo>
                          <a:pt x="2" y="39"/>
                        </a:lnTo>
                        <a:lnTo>
                          <a:pt x="1" y="40"/>
                        </a:lnTo>
                        <a:lnTo>
                          <a:pt x="0" y="42"/>
                        </a:lnTo>
                        <a:lnTo>
                          <a:pt x="1" y="44"/>
                        </a:lnTo>
                        <a:lnTo>
                          <a:pt x="6" y="58"/>
                        </a:lnTo>
                        <a:lnTo>
                          <a:pt x="7" y="64"/>
                        </a:lnTo>
                        <a:lnTo>
                          <a:pt x="8" y="88"/>
                        </a:lnTo>
                        <a:lnTo>
                          <a:pt x="7" y="92"/>
                        </a:lnTo>
                        <a:lnTo>
                          <a:pt x="6" y="95"/>
                        </a:lnTo>
                        <a:lnTo>
                          <a:pt x="5" y="96"/>
                        </a:lnTo>
                        <a:lnTo>
                          <a:pt x="6" y="96"/>
                        </a:lnTo>
                        <a:lnTo>
                          <a:pt x="8" y="96"/>
                        </a:lnTo>
                        <a:lnTo>
                          <a:pt x="9" y="95"/>
                        </a:lnTo>
                        <a:lnTo>
                          <a:pt x="14" y="91"/>
                        </a:lnTo>
                        <a:lnTo>
                          <a:pt x="18" y="86"/>
                        </a:lnTo>
                        <a:lnTo>
                          <a:pt x="35" y="75"/>
                        </a:lnTo>
                        <a:lnTo>
                          <a:pt x="41" y="68"/>
                        </a:lnTo>
                        <a:lnTo>
                          <a:pt x="48" y="53"/>
                        </a:lnTo>
                        <a:lnTo>
                          <a:pt x="49" y="42"/>
                        </a:lnTo>
                        <a:lnTo>
                          <a:pt x="49" y="32"/>
                        </a:lnTo>
                        <a:lnTo>
                          <a:pt x="46" y="21"/>
                        </a:lnTo>
                        <a:lnTo>
                          <a:pt x="39" y="10"/>
                        </a:lnTo>
                        <a:lnTo>
                          <a:pt x="37" y="9"/>
                        </a:lnTo>
                        <a:lnTo>
                          <a:pt x="22" y="1"/>
                        </a:lnTo>
                        <a:lnTo>
                          <a:pt x="20" y="0"/>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31"/>
                  <p:cNvSpPr>
                    <a:spLocks/>
                  </p:cNvSpPr>
                  <p:nvPr/>
                </p:nvSpPr>
                <p:spPr bwMode="auto">
                  <a:xfrm flipH="1">
                    <a:off x="5318125" y="4368800"/>
                    <a:ext cx="95250" cy="122238"/>
                  </a:xfrm>
                  <a:custGeom>
                    <a:avLst/>
                    <a:gdLst/>
                    <a:ahLst/>
                    <a:cxnLst>
                      <a:cxn ang="0">
                        <a:pos x="56" y="6"/>
                      </a:cxn>
                      <a:cxn ang="0">
                        <a:pos x="43" y="9"/>
                      </a:cxn>
                      <a:cxn ang="0">
                        <a:pos x="36" y="9"/>
                      </a:cxn>
                      <a:cxn ang="0">
                        <a:pos x="30" y="7"/>
                      </a:cxn>
                      <a:cxn ang="0">
                        <a:pos x="21" y="1"/>
                      </a:cxn>
                      <a:cxn ang="0">
                        <a:pos x="15" y="0"/>
                      </a:cxn>
                      <a:cxn ang="0">
                        <a:pos x="13" y="1"/>
                      </a:cxn>
                      <a:cxn ang="0">
                        <a:pos x="11" y="4"/>
                      </a:cxn>
                      <a:cxn ang="0">
                        <a:pos x="10" y="9"/>
                      </a:cxn>
                      <a:cxn ang="0">
                        <a:pos x="7" y="20"/>
                      </a:cxn>
                      <a:cxn ang="0">
                        <a:pos x="5" y="38"/>
                      </a:cxn>
                      <a:cxn ang="0">
                        <a:pos x="0" y="65"/>
                      </a:cxn>
                      <a:cxn ang="0">
                        <a:pos x="0" y="70"/>
                      </a:cxn>
                      <a:cxn ang="0">
                        <a:pos x="1" y="70"/>
                      </a:cxn>
                      <a:cxn ang="0">
                        <a:pos x="2" y="71"/>
                      </a:cxn>
                      <a:cxn ang="0">
                        <a:pos x="4" y="72"/>
                      </a:cxn>
                      <a:cxn ang="0">
                        <a:pos x="6" y="73"/>
                      </a:cxn>
                      <a:cxn ang="0">
                        <a:pos x="9" y="74"/>
                      </a:cxn>
                      <a:cxn ang="0">
                        <a:pos x="38" y="77"/>
                      </a:cxn>
                      <a:cxn ang="0">
                        <a:pos x="47" y="77"/>
                      </a:cxn>
                      <a:cxn ang="0">
                        <a:pos x="51" y="76"/>
                      </a:cxn>
                      <a:cxn ang="0">
                        <a:pos x="54" y="74"/>
                      </a:cxn>
                      <a:cxn ang="0">
                        <a:pos x="55" y="73"/>
                      </a:cxn>
                      <a:cxn ang="0">
                        <a:pos x="56" y="70"/>
                      </a:cxn>
                      <a:cxn ang="0">
                        <a:pos x="56" y="67"/>
                      </a:cxn>
                      <a:cxn ang="0">
                        <a:pos x="55" y="58"/>
                      </a:cxn>
                      <a:cxn ang="0">
                        <a:pos x="55" y="26"/>
                      </a:cxn>
                      <a:cxn ang="0">
                        <a:pos x="56" y="23"/>
                      </a:cxn>
                      <a:cxn ang="0">
                        <a:pos x="60" y="12"/>
                      </a:cxn>
                      <a:cxn ang="0">
                        <a:pos x="60" y="10"/>
                      </a:cxn>
                      <a:cxn ang="0">
                        <a:pos x="60" y="8"/>
                      </a:cxn>
                      <a:cxn ang="0">
                        <a:pos x="60" y="7"/>
                      </a:cxn>
                      <a:cxn ang="0">
                        <a:pos x="58" y="6"/>
                      </a:cxn>
                      <a:cxn ang="0">
                        <a:pos x="56" y="6"/>
                      </a:cxn>
                    </a:cxnLst>
                    <a:rect l="0" t="0" r="r" b="b"/>
                    <a:pathLst>
                      <a:path w="60" h="77">
                        <a:moveTo>
                          <a:pt x="56" y="6"/>
                        </a:moveTo>
                        <a:lnTo>
                          <a:pt x="43" y="9"/>
                        </a:lnTo>
                        <a:lnTo>
                          <a:pt x="36" y="9"/>
                        </a:lnTo>
                        <a:lnTo>
                          <a:pt x="30" y="7"/>
                        </a:lnTo>
                        <a:lnTo>
                          <a:pt x="21" y="1"/>
                        </a:lnTo>
                        <a:lnTo>
                          <a:pt x="15" y="0"/>
                        </a:lnTo>
                        <a:lnTo>
                          <a:pt x="13" y="1"/>
                        </a:lnTo>
                        <a:lnTo>
                          <a:pt x="11" y="4"/>
                        </a:lnTo>
                        <a:lnTo>
                          <a:pt x="10" y="9"/>
                        </a:lnTo>
                        <a:lnTo>
                          <a:pt x="7" y="20"/>
                        </a:lnTo>
                        <a:lnTo>
                          <a:pt x="5" y="38"/>
                        </a:lnTo>
                        <a:lnTo>
                          <a:pt x="0" y="65"/>
                        </a:lnTo>
                        <a:lnTo>
                          <a:pt x="0" y="70"/>
                        </a:lnTo>
                        <a:lnTo>
                          <a:pt x="1" y="70"/>
                        </a:lnTo>
                        <a:lnTo>
                          <a:pt x="2" y="71"/>
                        </a:lnTo>
                        <a:lnTo>
                          <a:pt x="4" y="72"/>
                        </a:lnTo>
                        <a:lnTo>
                          <a:pt x="6" y="73"/>
                        </a:lnTo>
                        <a:lnTo>
                          <a:pt x="9" y="74"/>
                        </a:lnTo>
                        <a:lnTo>
                          <a:pt x="38" y="77"/>
                        </a:lnTo>
                        <a:lnTo>
                          <a:pt x="47" y="77"/>
                        </a:lnTo>
                        <a:lnTo>
                          <a:pt x="51" y="76"/>
                        </a:lnTo>
                        <a:lnTo>
                          <a:pt x="54" y="74"/>
                        </a:lnTo>
                        <a:lnTo>
                          <a:pt x="55" y="73"/>
                        </a:lnTo>
                        <a:lnTo>
                          <a:pt x="56" y="70"/>
                        </a:lnTo>
                        <a:lnTo>
                          <a:pt x="56" y="67"/>
                        </a:lnTo>
                        <a:lnTo>
                          <a:pt x="55" y="58"/>
                        </a:lnTo>
                        <a:lnTo>
                          <a:pt x="55" y="26"/>
                        </a:lnTo>
                        <a:lnTo>
                          <a:pt x="56" y="23"/>
                        </a:lnTo>
                        <a:lnTo>
                          <a:pt x="60" y="12"/>
                        </a:lnTo>
                        <a:lnTo>
                          <a:pt x="60" y="10"/>
                        </a:lnTo>
                        <a:lnTo>
                          <a:pt x="60" y="8"/>
                        </a:lnTo>
                        <a:lnTo>
                          <a:pt x="60" y="7"/>
                        </a:lnTo>
                        <a:lnTo>
                          <a:pt x="58" y="6"/>
                        </a:lnTo>
                        <a:lnTo>
                          <a:pt x="56" y="6"/>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32"/>
                  <p:cNvSpPr>
                    <a:spLocks/>
                  </p:cNvSpPr>
                  <p:nvPr/>
                </p:nvSpPr>
                <p:spPr bwMode="auto">
                  <a:xfrm flipH="1">
                    <a:off x="5056187" y="4146550"/>
                    <a:ext cx="131763" cy="187325"/>
                  </a:xfrm>
                  <a:custGeom>
                    <a:avLst/>
                    <a:gdLst/>
                    <a:ahLst/>
                    <a:cxnLst>
                      <a:cxn ang="0">
                        <a:pos x="15" y="2"/>
                      </a:cxn>
                      <a:cxn ang="0">
                        <a:pos x="10" y="0"/>
                      </a:cxn>
                      <a:cxn ang="0">
                        <a:pos x="6" y="0"/>
                      </a:cxn>
                      <a:cxn ang="0">
                        <a:pos x="5" y="0"/>
                      </a:cxn>
                      <a:cxn ang="0">
                        <a:pos x="3" y="1"/>
                      </a:cxn>
                      <a:cxn ang="0">
                        <a:pos x="2" y="4"/>
                      </a:cxn>
                      <a:cxn ang="0">
                        <a:pos x="1" y="8"/>
                      </a:cxn>
                      <a:cxn ang="0">
                        <a:pos x="0" y="11"/>
                      </a:cxn>
                      <a:cxn ang="0">
                        <a:pos x="1" y="14"/>
                      </a:cxn>
                      <a:cxn ang="0">
                        <a:pos x="2" y="16"/>
                      </a:cxn>
                      <a:cxn ang="0">
                        <a:pos x="5" y="24"/>
                      </a:cxn>
                      <a:cxn ang="0">
                        <a:pos x="5" y="26"/>
                      </a:cxn>
                      <a:cxn ang="0">
                        <a:pos x="6" y="29"/>
                      </a:cxn>
                      <a:cxn ang="0">
                        <a:pos x="7" y="30"/>
                      </a:cxn>
                      <a:cxn ang="0">
                        <a:pos x="10" y="31"/>
                      </a:cxn>
                      <a:cxn ang="0">
                        <a:pos x="12" y="31"/>
                      </a:cxn>
                      <a:cxn ang="0">
                        <a:pos x="15" y="32"/>
                      </a:cxn>
                      <a:cxn ang="0">
                        <a:pos x="17" y="33"/>
                      </a:cxn>
                      <a:cxn ang="0">
                        <a:pos x="19" y="35"/>
                      </a:cxn>
                      <a:cxn ang="0">
                        <a:pos x="21" y="37"/>
                      </a:cxn>
                      <a:cxn ang="0">
                        <a:pos x="27" y="52"/>
                      </a:cxn>
                      <a:cxn ang="0">
                        <a:pos x="29" y="59"/>
                      </a:cxn>
                      <a:cxn ang="0">
                        <a:pos x="32" y="61"/>
                      </a:cxn>
                      <a:cxn ang="0">
                        <a:pos x="37" y="65"/>
                      </a:cxn>
                      <a:cxn ang="0">
                        <a:pos x="39" y="67"/>
                      </a:cxn>
                      <a:cxn ang="0">
                        <a:pos x="40" y="69"/>
                      </a:cxn>
                      <a:cxn ang="0">
                        <a:pos x="43" y="76"/>
                      </a:cxn>
                      <a:cxn ang="0">
                        <a:pos x="45" y="98"/>
                      </a:cxn>
                      <a:cxn ang="0">
                        <a:pos x="46" y="106"/>
                      </a:cxn>
                      <a:cxn ang="0">
                        <a:pos x="47" y="108"/>
                      </a:cxn>
                      <a:cxn ang="0">
                        <a:pos x="50" y="113"/>
                      </a:cxn>
                      <a:cxn ang="0">
                        <a:pos x="52" y="115"/>
                      </a:cxn>
                      <a:cxn ang="0">
                        <a:pos x="56" y="118"/>
                      </a:cxn>
                      <a:cxn ang="0">
                        <a:pos x="57" y="118"/>
                      </a:cxn>
                      <a:cxn ang="0">
                        <a:pos x="59" y="118"/>
                      </a:cxn>
                      <a:cxn ang="0">
                        <a:pos x="60" y="117"/>
                      </a:cxn>
                      <a:cxn ang="0">
                        <a:pos x="61" y="114"/>
                      </a:cxn>
                      <a:cxn ang="0">
                        <a:pos x="61" y="96"/>
                      </a:cxn>
                      <a:cxn ang="0">
                        <a:pos x="62" y="88"/>
                      </a:cxn>
                      <a:cxn ang="0">
                        <a:pos x="62" y="87"/>
                      </a:cxn>
                      <a:cxn ang="0">
                        <a:pos x="62" y="86"/>
                      </a:cxn>
                      <a:cxn ang="0">
                        <a:pos x="63" y="86"/>
                      </a:cxn>
                      <a:cxn ang="0">
                        <a:pos x="65" y="87"/>
                      </a:cxn>
                      <a:cxn ang="0">
                        <a:pos x="67" y="90"/>
                      </a:cxn>
                      <a:cxn ang="0">
                        <a:pos x="73" y="101"/>
                      </a:cxn>
                      <a:cxn ang="0">
                        <a:pos x="75" y="106"/>
                      </a:cxn>
                      <a:cxn ang="0">
                        <a:pos x="76" y="114"/>
                      </a:cxn>
                      <a:cxn ang="0">
                        <a:pos x="76" y="115"/>
                      </a:cxn>
                      <a:cxn ang="0">
                        <a:pos x="76" y="115"/>
                      </a:cxn>
                      <a:cxn ang="0">
                        <a:pos x="78" y="115"/>
                      </a:cxn>
                      <a:cxn ang="0">
                        <a:pos x="80" y="113"/>
                      </a:cxn>
                      <a:cxn ang="0">
                        <a:pos x="82" y="111"/>
                      </a:cxn>
                      <a:cxn ang="0">
                        <a:pos x="83" y="109"/>
                      </a:cxn>
                      <a:cxn ang="0">
                        <a:pos x="83" y="103"/>
                      </a:cxn>
                      <a:cxn ang="0">
                        <a:pos x="81" y="91"/>
                      </a:cxn>
                      <a:cxn ang="0">
                        <a:pos x="73" y="75"/>
                      </a:cxn>
                      <a:cxn ang="0">
                        <a:pos x="39" y="26"/>
                      </a:cxn>
                      <a:cxn ang="0">
                        <a:pos x="25" y="9"/>
                      </a:cxn>
                      <a:cxn ang="0">
                        <a:pos x="20" y="5"/>
                      </a:cxn>
                      <a:cxn ang="0">
                        <a:pos x="15" y="2"/>
                      </a:cxn>
                    </a:cxnLst>
                    <a:rect l="0" t="0" r="r" b="b"/>
                    <a:pathLst>
                      <a:path w="83" h="118">
                        <a:moveTo>
                          <a:pt x="15" y="2"/>
                        </a:moveTo>
                        <a:lnTo>
                          <a:pt x="10" y="0"/>
                        </a:lnTo>
                        <a:lnTo>
                          <a:pt x="6" y="0"/>
                        </a:lnTo>
                        <a:lnTo>
                          <a:pt x="5" y="0"/>
                        </a:lnTo>
                        <a:lnTo>
                          <a:pt x="3" y="1"/>
                        </a:lnTo>
                        <a:lnTo>
                          <a:pt x="2" y="4"/>
                        </a:lnTo>
                        <a:lnTo>
                          <a:pt x="1" y="8"/>
                        </a:lnTo>
                        <a:lnTo>
                          <a:pt x="0" y="11"/>
                        </a:lnTo>
                        <a:lnTo>
                          <a:pt x="1" y="14"/>
                        </a:lnTo>
                        <a:lnTo>
                          <a:pt x="2" y="16"/>
                        </a:lnTo>
                        <a:lnTo>
                          <a:pt x="5" y="24"/>
                        </a:lnTo>
                        <a:lnTo>
                          <a:pt x="5" y="26"/>
                        </a:lnTo>
                        <a:lnTo>
                          <a:pt x="6" y="29"/>
                        </a:lnTo>
                        <a:lnTo>
                          <a:pt x="7" y="30"/>
                        </a:lnTo>
                        <a:lnTo>
                          <a:pt x="10" y="31"/>
                        </a:lnTo>
                        <a:lnTo>
                          <a:pt x="12" y="31"/>
                        </a:lnTo>
                        <a:lnTo>
                          <a:pt x="15" y="32"/>
                        </a:lnTo>
                        <a:lnTo>
                          <a:pt x="17" y="33"/>
                        </a:lnTo>
                        <a:lnTo>
                          <a:pt x="19" y="35"/>
                        </a:lnTo>
                        <a:lnTo>
                          <a:pt x="21" y="37"/>
                        </a:lnTo>
                        <a:lnTo>
                          <a:pt x="27" y="52"/>
                        </a:lnTo>
                        <a:lnTo>
                          <a:pt x="29" y="59"/>
                        </a:lnTo>
                        <a:lnTo>
                          <a:pt x="32" y="61"/>
                        </a:lnTo>
                        <a:lnTo>
                          <a:pt x="37" y="65"/>
                        </a:lnTo>
                        <a:lnTo>
                          <a:pt x="39" y="67"/>
                        </a:lnTo>
                        <a:lnTo>
                          <a:pt x="40" y="69"/>
                        </a:lnTo>
                        <a:lnTo>
                          <a:pt x="43" y="76"/>
                        </a:lnTo>
                        <a:lnTo>
                          <a:pt x="45" y="98"/>
                        </a:lnTo>
                        <a:lnTo>
                          <a:pt x="46" y="106"/>
                        </a:lnTo>
                        <a:lnTo>
                          <a:pt x="47" y="108"/>
                        </a:lnTo>
                        <a:lnTo>
                          <a:pt x="50" y="113"/>
                        </a:lnTo>
                        <a:lnTo>
                          <a:pt x="52" y="115"/>
                        </a:lnTo>
                        <a:lnTo>
                          <a:pt x="56" y="118"/>
                        </a:lnTo>
                        <a:lnTo>
                          <a:pt x="57" y="118"/>
                        </a:lnTo>
                        <a:lnTo>
                          <a:pt x="59" y="118"/>
                        </a:lnTo>
                        <a:lnTo>
                          <a:pt x="60" y="117"/>
                        </a:lnTo>
                        <a:lnTo>
                          <a:pt x="61" y="114"/>
                        </a:lnTo>
                        <a:lnTo>
                          <a:pt x="61" y="96"/>
                        </a:lnTo>
                        <a:lnTo>
                          <a:pt x="62" y="88"/>
                        </a:lnTo>
                        <a:lnTo>
                          <a:pt x="62" y="87"/>
                        </a:lnTo>
                        <a:lnTo>
                          <a:pt x="62" y="86"/>
                        </a:lnTo>
                        <a:lnTo>
                          <a:pt x="63" y="86"/>
                        </a:lnTo>
                        <a:lnTo>
                          <a:pt x="65" y="87"/>
                        </a:lnTo>
                        <a:lnTo>
                          <a:pt x="67" y="90"/>
                        </a:lnTo>
                        <a:lnTo>
                          <a:pt x="73" y="101"/>
                        </a:lnTo>
                        <a:lnTo>
                          <a:pt x="75" y="106"/>
                        </a:lnTo>
                        <a:lnTo>
                          <a:pt x="76" y="114"/>
                        </a:lnTo>
                        <a:lnTo>
                          <a:pt x="76" y="115"/>
                        </a:lnTo>
                        <a:lnTo>
                          <a:pt x="76" y="115"/>
                        </a:lnTo>
                        <a:lnTo>
                          <a:pt x="78" y="115"/>
                        </a:lnTo>
                        <a:lnTo>
                          <a:pt x="80" y="113"/>
                        </a:lnTo>
                        <a:lnTo>
                          <a:pt x="82" y="111"/>
                        </a:lnTo>
                        <a:lnTo>
                          <a:pt x="83" y="109"/>
                        </a:lnTo>
                        <a:lnTo>
                          <a:pt x="83" y="103"/>
                        </a:lnTo>
                        <a:lnTo>
                          <a:pt x="81" y="91"/>
                        </a:lnTo>
                        <a:lnTo>
                          <a:pt x="73" y="75"/>
                        </a:lnTo>
                        <a:lnTo>
                          <a:pt x="39" y="26"/>
                        </a:lnTo>
                        <a:lnTo>
                          <a:pt x="25" y="9"/>
                        </a:lnTo>
                        <a:lnTo>
                          <a:pt x="20" y="5"/>
                        </a:lnTo>
                        <a:lnTo>
                          <a:pt x="15" y="2"/>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33"/>
                  <p:cNvSpPr>
                    <a:spLocks/>
                  </p:cNvSpPr>
                  <p:nvPr/>
                </p:nvSpPr>
                <p:spPr bwMode="auto">
                  <a:xfrm flipH="1">
                    <a:off x="5033963" y="4122738"/>
                    <a:ext cx="149225" cy="215900"/>
                  </a:xfrm>
                  <a:custGeom>
                    <a:avLst/>
                    <a:gdLst/>
                    <a:ahLst/>
                    <a:cxnLst>
                      <a:cxn ang="0">
                        <a:pos x="28" y="0"/>
                      </a:cxn>
                      <a:cxn ang="0">
                        <a:pos x="23" y="1"/>
                      </a:cxn>
                      <a:cxn ang="0">
                        <a:pos x="4" y="9"/>
                      </a:cxn>
                      <a:cxn ang="0">
                        <a:pos x="1" y="14"/>
                      </a:cxn>
                      <a:cxn ang="0">
                        <a:pos x="1" y="21"/>
                      </a:cxn>
                      <a:cxn ang="0">
                        <a:pos x="4" y="30"/>
                      </a:cxn>
                      <a:cxn ang="0">
                        <a:pos x="7" y="34"/>
                      </a:cxn>
                      <a:cxn ang="0">
                        <a:pos x="15" y="34"/>
                      </a:cxn>
                      <a:cxn ang="0">
                        <a:pos x="18" y="35"/>
                      </a:cxn>
                      <a:cxn ang="0">
                        <a:pos x="24" y="48"/>
                      </a:cxn>
                      <a:cxn ang="0">
                        <a:pos x="40" y="68"/>
                      </a:cxn>
                      <a:cxn ang="0">
                        <a:pos x="47" y="93"/>
                      </a:cxn>
                      <a:cxn ang="0">
                        <a:pos x="47" y="117"/>
                      </a:cxn>
                      <a:cxn ang="0">
                        <a:pos x="43" y="135"/>
                      </a:cxn>
                      <a:cxn ang="0">
                        <a:pos x="46" y="136"/>
                      </a:cxn>
                      <a:cxn ang="0">
                        <a:pos x="55" y="135"/>
                      </a:cxn>
                      <a:cxn ang="0">
                        <a:pos x="58" y="133"/>
                      </a:cxn>
                      <a:cxn ang="0">
                        <a:pos x="62" y="104"/>
                      </a:cxn>
                      <a:cxn ang="0">
                        <a:pos x="60" y="90"/>
                      </a:cxn>
                      <a:cxn ang="0">
                        <a:pos x="62" y="89"/>
                      </a:cxn>
                      <a:cxn ang="0">
                        <a:pos x="65" y="93"/>
                      </a:cxn>
                      <a:cxn ang="0">
                        <a:pos x="71" y="110"/>
                      </a:cxn>
                      <a:cxn ang="0">
                        <a:pos x="71" y="121"/>
                      </a:cxn>
                      <a:cxn ang="0">
                        <a:pos x="73" y="130"/>
                      </a:cxn>
                      <a:cxn ang="0">
                        <a:pos x="78" y="132"/>
                      </a:cxn>
                      <a:cxn ang="0">
                        <a:pos x="87" y="130"/>
                      </a:cxn>
                      <a:cxn ang="0">
                        <a:pos x="92" y="127"/>
                      </a:cxn>
                      <a:cxn ang="0">
                        <a:pos x="94" y="122"/>
                      </a:cxn>
                      <a:cxn ang="0">
                        <a:pos x="88" y="101"/>
                      </a:cxn>
                      <a:cxn ang="0">
                        <a:pos x="71" y="72"/>
                      </a:cxn>
                      <a:cxn ang="0">
                        <a:pos x="70" y="66"/>
                      </a:cxn>
                      <a:cxn ang="0">
                        <a:pos x="72" y="61"/>
                      </a:cxn>
                      <a:cxn ang="0">
                        <a:pos x="70" y="50"/>
                      </a:cxn>
                      <a:cxn ang="0">
                        <a:pos x="65" y="41"/>
                      </a:cxn>
                      <a:cxn ang="0">
                        <a:pos x="59" y="35"/>
                      </a:cxn>
                      <a:cxn ang="0">
                        <a:pos x="35" y="19"/>
                      </a:cxn>
                      <a:cxn ang="0">
                        <a:pos x="33" y="14"/>
                      </a:cxn>
                      <a:cxn ang="0">
                        <a:pos x="34" y="10"/>
                      </a:cxn>
                      <a:cxn ang="0">
                        <a:pos x="36" y="5"/>
                      </a:cxn>
                      <a:cxn ang="0">
                        <a:pos x="35" y="2"/>
                      </a:cxn>
                      <a:cxn ang="0">
                        <a:pos x="31" y="0"/>
                      </a:cxn>
                    </a:cxnLst>
                    <a:rect l="0" t="0" r="r" b="b"/>
                    <a:pathLst>
                      <a:path w="94" h="136">
                        <a:moveTo>
                          <a:pt x="31" y="0"/>
                        </a:moveTo>
                        <a:lnTo>
                          <a:pt x="28" y="0"/>
                        </a:lnTo>
                        <a:lnTo>
                          <a:pt x="26" y="0"/>
                        </a:lnTo>
                        <a:lnTo>
                          <a:pt x="23" y="1"/>
                        </a:lnTo>
                        <a:lnTo>
                          <a:pt x="9" y="5"/>
                        </a:lnTo>
                        <a:lnTo>
                          <a:pt x="4" y="9"/>
                        </a:lnTo>
                        <a:lnTo>
                          <a:pt x="2" y="12"/>
                        </a:lnTo>
                        <a:lnTo>
                          <a:pt x="1" y="14"/>
                        </a:lnTo>
                        <a:lnTo>
                          <a:pt x="0" y="18"/>
                        </a:lnTo>
                        <a:lnTo>
                          <a:pt x="1" y="21"/>
                        </a:lnTo>
                        <a:lnTo>
                          <a:pt x="2" y="26"/>
                        </a:lnTo>
                        <a:lnTo>
                          <a:pt x="4" y="30"/>
                        </a:lnTo>
                        <a:lnTo>
                          <a:pt x="6" y="33"/>
                        </a:lnTo>
                        <a:lnTo>
                          <a:pt x="7" y="34"/>
                        </a:lnTo>
                        <a:lnTo>
                          <a:pt x="8" y="34"/>
                        </a:lnTo>
                        <a:lnTo>
                          <a:pt x="15" y="34"/>
                        </a:lnTo>
                        <a:lnTo>
                          <a:pt x="17" y="34"/>
                        </a:lnTo>
                        <a:lnTo>
                          <a:pt x="18" y="35"/>
                        </a:lnTo>
                        <a:lnTo>
                          <a:pt x="19" y="37"/>
                        </a:lnTo>
                        <a:lnTo>
                          <a:pt x="24" y="48"/>
                        </a:lnTo>
                        <a:lnTo>
                          <a:pt x="26" y="52"/>
                        </a:lnTo>
                        <a:lnTo>
                          <a:pt x="40" y="68"/>
                        </a:lnTo>
                        <a:lnTo>
                          <a:pt x="41" y="72"/>
                        </a:lnTo>
                        <a:lnTo>
                          <a:pt x="47" y="93"/>
                        </a:lnTo>
                        <a:lnTo>
                          <a:pt x="48" y="105"/>
                        </a:lnTo>
                        <a:lnTo>
                          <a:pt x="47" y="117"/>
                        </a:lnTo>
                        <a:lnTo>
                          <a:pt x="43" y="133"/>
                        </a:lnTo>
                        <a:lnTo>
                          <a:pt x="43" y="135"/>
                        </a:lnTo>
                        <a:lnTo>
                          <a:pt x="44" y="136"/>
                        </a:lnTo>
                        <a:lnTo>
                          <a:pt x="46" y="136"/>
                        </a:lnTo>
                        <a:lnTo>
                          <a:pt x="51" y="136"/>
                        </a:lnTo>
                        <a:lnTo>
                          <a:pt x="55" y="135"/>
                        </a:lnTo>
                        <a:lnTo>
                          <a:pt x="57" y="134"/>
                        </a:lnTo>
                        <a:lnTo>
                          <a:pt x="58" y="133"/>
                        </a:lnTo>
                        <a:lnTo>
                          <a:pt x="60" y="129"/>
                        </a:lnTo>
                        <a:lnTo>
                          <a:pt x="62" y="104"/>
                        </a:lnTo>
                        <a:lnTo>
                          <a:pt x="60" y="92"/>
                        </a:lnTo>
                        <a:lnTo>
                          <a:pt x="60" y="90"/>
                        </a:lnTo>
                        <a:lnTo>
                          <a:pt x="61" y="89"/>
                        </a:lnTo>
                        <a:lnTo>
                          <a:pt x="62" y="89"/>
                        </a:lnTo>
                        <a:lnTo>
                          <a:pt x="63" y="89"/>
                        </a:lnTo>
                        <a:lnTo>
                          <a:pt x="65" y="93"/>
                        </a:lnTo>
                        <a:lnTo>
                          <a:pt x="70" y="103"/>
                        </a:lnTo>
                        <a:lnTo>
                          <a:pt x="71" y="110"/>
                        </a:lnTo>
                        <a:lnTo>
                          <a:pt x="71" y="118"/>
                        </a:lnTo>
                        <a:lnTo>
                          <a:pt x="71" y="121"/>
                        </a:lnTo>
                        <a:lnTo>
                          <a:pt x="72" y="128"/>
                        </a:lnTo>
                        <a:lnTo>
                          <a:pt x="73" y="130"/>
                        </a:lnTo>
                        <a:lnTo>
                          <a:pt x="75" y="131"/>
                        </a:lnTo>
                        <a:lnTo>
                          <a:pt x="78" y="132"/>
                        </a:lnTo>
                        <a:lnTo>
                          <a:pt x="81" y="132"/>
                        </a:lnTo>
                        <a:lnTo>
                          <a:pt x="87" y="130"/>
                        </a:lnTo>
                        <a:lnTo>
                          <a:pt x="91" y="129"/>
                        </a:lnTo>
                        <a:lnTo>
                          <a:pt x="92" y="127"/>
                        </a:lnTo>
                        <a:lnTo>
                          <a:pt x="94" y="125"/>
                        </a:lnTo>
                        <a:lnTo>
                          <a:pt x="94" y="122"/>
                        </a:lnTo>
                        <a:lnTo>
                          <a:pt x="93" y="115"/>
                        </a:lnTo>
                        <a:lnTo>
                          <a:pt x="88" y="101"/>
                        </a:lnTo>
                        <a:lnTo>
                          <a:pt x="84" y="93"/>
                        </a:lnTo>
                        <a:lnTo>
                          <a:pt x="71" y="72"/>
                        </a:lnTo>
                        <a:lnTo>
                          <a:pt x="70" y="68"/>
                        </a:lnTo>
                        <a:lnTo>
                          <a:pt x="70" y="66"/>
                        </a:lnTo>
                        <a:lnTo>
                          <a:pt x="70" y="63"/>
                        </a:lnTo>
                        <a:lnTo>
                          <a:pt x="72" y="61"/>
                        </a:lnTo>
                        <a:lnTo>
                          <a:pt x="72" y="57"/>
                        </a:lnTo>
                        <a:lnTo>
                          <a:pt x="70" y="50"/>
                        </a:lnTo>
                        <a:lnTo>
                          <a:pt x="68" y="46"/>
                        </a:lnTo>
                        <a:lnTo>
                          <a:pt x="65" y="41"/>
                        </a:lnTo>
                        <a:lnTo>
                          <a:pt x="62" y="38"/>
                        </a:lnTo>
                        <a:lnTo>
                          <a:pt x="59" y="35"/>
                        </a:lnTo>
                        <a:lnTo>
                          <a:pt x="41" y="24"/>
                        </a:lnTo>
                        <a:lnTo>
                          <a:pt x="35" y="19"/>
                        </a:lnTo>
                        <a:lnTo>
                          <a:pt x="33" y="17"/>
                        </a:lnTo>
                        <a:lnTo>
                          <a:pt x="33" y="14"/>
                        </a:lnTo>
                        <a:lnTo>
                          <a:pt x="33" y="12"/>
                        </a:lnTo>
                        <a:lnTo>
                          <a:pt x="34" y="10"/>
                        </a:lnTo>
                        <a:lnTo>
                          <a:pt x="36" y="7"/>
                        </a:lnTo>
                        <a:lnTo>
                          <a:pt x="36" y="5"/>
                        </a:lnTo>
                        <a:lnTo>
                          <a:pt x="36" y="4"/>
                        </a:lnTo>
                        <a:lnTo>
                          <a:pt x="35" y="2"/>
                        </a:lnTo>
                        <a:lnTo>
                          <a:pt x="33" y="1"/>
                        </a:lnTo>
                        <a:lnTo>
                          <a:pt x="31" y="0"/>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34"/>
                  <p:cNvSpPr>
                    <a:spLocks/>
                  </p:cNvSpPr>
                  <p:nvPr/>
                </p:nvSpPr>
                <p:spPr bwMode="auto">
                  <a:xfrm flipH="1">
                    <a:off x="5102225" y="4192588"/>
                    <a:ext cx="17463" cy="22225"/>
                  </a:xfrm>
                  <a:custGeom>
                    <a:avLst/>
                    <a:gdLst/>
                    <a:ahLst/>
                    <a:cxnLst>
                      <a:cxn ang="0">
                        <a:pos x="6" y="0"/>
                      </a:cxn>
                      <a:cxn ang="0">
                        <a:pos x="5" y="0"/>
                      </a:cxn>
                      <a:cxn ang="0">
                        <a:pos x="4" y="0"/>
                      </a:cxn>
                      <a:cxn ang="0">
                        <a:pos x="1" y="2"/>
                      </a:cxn>
                      <a:cxn ang="0">
                        <a:pos x="0" y="5"/>
                      </a:cxn>
                      <a:cxn ang="0">
                        <a:pos x="0" y="8"/>
                      </a:cxn>
                      <a:cxn ang="0">
                        <a:pos x="2" y="10"/>
                      </a:cxn>
                      <a:cxn ang="0">
                        <a:pos x="6" y="12"/>
                      </a:cxn>
                      <a:cxn ang="0">
                        <a:pos x="9" y="13"/>
                      </a:cxn>
                      <a:cxn ang="0">
                        <a:pos x="11" y="14"/>
                      </a:cxn>
                      <a:cxn ang="0">
                        <a:pos x="11" y="13"/>
                      </a:cxn>
                      <a:cxn ang="0">
                        <a:pos x="11" y="11"/>
                      </a:cxn>
                      <a:cxn ang="0">
                        <a:pos x="7" y="2"/>
                      </a:cxn>
                      <a:cxn ang="0">
                        <a:pos x="7" y="1"/>
                      </a:cxn>
                      <a:cxn ang="0">
                        <a:pos x="6" y="0"/>
                      </a:cxn>
                    </a:cxnLst>
                    <a:rect l="0" t="0" r="r" b="b"/>
                    <a:pathLst>
                      <a:path w="11" h="14">
                        <a:moveTo>
                          <a:pt x="6" y="0"/>
                        </a:moveTo>
                        <a:lnTo>
                          <a:pt x="5" y="0"/>
                        </a:lnTo>
                        <a:lnTo>
                          <a:pt x="4" y="0"/>
                        </a:lnTo>
                        <a:lnTo>
                          <a:pt x="1" y="2"/>
                        </a:lnTo>
                        <a:lnTo>
                          <a:pt x="0" y="5"/>
                        </a:lnTo>
                        <a:lnTo>
                          <a:pt x="0" y="8"/>
                        </a:lnTo>
                        <a:lnTo>
                          <a:pt x="2" y="10"/>
                        </a:lnTo>
                        <a:lnTo>
                          <a:pt x="6" y="12"/>
                        </a:lnTo>
                        <a:lnTo>
                          <a:pt x="9" y="13"/>
                        </a:lnTo>
                        <a:lnTo>
                          <a:pt x="11" y="14"/>
                        </a:lnTo>
                        <a:lnTo>
                          <a:pt x="11" y="13"/>
                        </a:lnTo>
                        <a:lnTo>
                          <a:pt x="11" y="11"/>
                        </a:lnTo>
                        <a:lnTo>
                          <a:pt x="7" y="2"/>
                        </a:lnTo>
                        <a:lnTo>
                          <a:pt x="7" y="1"/>
                        </a:lnTo>
                        <a:lnTo>
                          <a:pt x="6" y="0"/>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4" name="Group 34"/>
                  <p:cNvGrpSpPr>
                    <a:grpSpLocks noChangeAspect="1"/>
                  </p:cNvGrpSpPr>
                  <p:nvPr/>
                </p:nvGrpSpPr>
                <p:grpSpPr>
                  <a:xfrm>
                    <a:off x="5325939" y="3363687"/>
                    <a:ext cx="463475" cy="283029"/>
                    <a:chOff x="2103438" y="3086101"/>
                    <a:chExt cx="595313" cy="363538"/>
                  </a:xfrm>
                </p:grpSpPr>
                <p:sp>
                  <p:nvSpPr>
                    <p:cNvPr id="147" name="Freeform 72"/>
                    <p:cNvSpPr>
                      <a:spLocks/>
                    </p:cNvSpPr>
                    <p:nvPr/>
                  </p:nvSpPr>
                  <p:spPr bwMode="auto">
                    <a:xfrm>
                      <a:off x="2103438" y="3086101"/>
                      <a:ext cx="595313" cy="363538"/>
                    </a:xfrm>
                    <a:custGeom>
                      <a:avLst/>
                      <a:gdLst/>
                      <a:ahLst/>
                      <a:cxnLst>
                        <a:cxn ang="0">
                          <a:pos x="214" y="0"/>
                        </a:cxn>
                        <a:cxn ang="0">
                          <a:pos x="186" y="1"/>
                        </a:cxn>
                        <a:cxn ang="0">
                          <a:pos x="153" y="9"/>
                        </a:cxn>
                        <a:cxn ang="0">
                          <a:pos x="137" y="17"/>
                        </a:cxn>
                        <a:cxn ang="0">
                          <a:pos x="123" y="27"/>
                        </a:cxn>
                        <a:cxn ang="0">
                          <a:pos x="88" y="62"/>
                        </a:cxn>
                        <a:cxn ang="0">
                          <a:pos x="40" y="106"/>
                        </a:cxn>
                        <a:cxn ang="0">
                          <a:pos x="10" y="129"/>
                        </a:cxn>
                        <a:cxn ang="0">
                          <a:pos x="4" y="136"/>
                        </a:cxn>
                        <a:cxn ang="0">
                          <a:pos x="1" y="143"/>
                        </a:cxn>
                        <a:cxn ang="0">
                          <a:pos x="0" y="149"/>
                        </a:cxn>
                        <a:cxn ang="0">
                          <a:pos x="3" y="155"/>
                        </a:cxn>
                        <a:cxn ang="0">
                          <a:pos x="7" y="160"/>
                        </a:cxn>
                        <a:cxn ang="0">
                          <a:pos x="11" y="162"/>
                        </a:cxn>
                        <a:cxn ang="0">
                          <a:pos x="27" y="168"/>
                        </a:cxn>
                        <a:cxn ang="0">
                          <a:pos x="85" y="177"/>
                        </a:cxn>
                        <a:cxn ang="0">
                          <a:pos x="254" y="179"/>
                        </a:cxn>
                        <a:cxn ang="0">
                          <a:pos x="266" y="181"/>
                        </a:cxn>
                        <a:cxn ang="0">
                          <a:pos x="279" y="185"/>
                        </a:cxn>
                        <a:cxn ang="0">
                          <a:pos x="303" y="197"/>
                        </a:cxn>
                        <a:cxn ang="0">
                          <a:pos x="321" y="210"/>
                        </a:cxn>
                        <a:cxn ang="0">
                          <a:pos x="332" y="224"/>
                        </a:cxn>
                        <a:cxn ang="0">
                          <a:pos x="338" y="228"/>
                        </a:cxn>
                        <a:cxn ang="0">
                          <a:pos x="344" y="229"/>
                        </a:cxn>
                        <a:cxn ang="0">
                          <a:pos x="350" y="229"/>
                        </a:cxn>
                        <a:cxn ang="0">
                          <a:pos x="355" y="228"/>
                        </a:cxn>
                        <a:cxn ang="0">
                          <a:pos x="360" y="224"/>
                        </a:cxn>
                        <a:cxn ang="0">
                          <a:pos x="369" y="214"/>
                        </a:cxn>
                        <a:cxn ang="0">
                          <a:pos x="372" y="207"/>
                        </a:cxn>
                        <a:cxn ang="0">
                          <a:pos x="375" y="189"/>
                        </a:cxn>
                        <a:cxn ang="0">
                          <a:pos x="374" y="140"/>
                        </a:cxn>
                        <a:cxn ang="0">
                          <a:pos x="370" y="120"/>
                        </a:cxn>
                        <a:cxn ang="0">
                          <a:pos x="368" y="111"/>
                        </a:cxn>
                        <a:cxn ang="0">
                          <a:pos x="356" y="83"/>
                        </a:cxn>
                        <a:cxn ang="0">
                          <a:pos x="339" y="56"/>
                        </a:cxn>
                        <a:cxn ang="0">
                          <a:pos x="324" y="38"/>
                        </a:cxn>
                        <a:cxn ang="0">
                          <a:pos x="313" y="29"/>
                        </a:cxn>
                        <a:cxn ang="0">
                          <a:pos x="278" y="12"/>
                        </a:cxn>
                        <a:cxn ang="0">
                          <a:pos x="224" y="1"/>
                        </a:cxn>
                        <a:cxn ang="0">
                          <a:pos x="214" y="0"/>
                        </a:cxn>
                      </a:cxnLst>
                      <a:rect l="0" t="0" r="r" b="b"/>
                      <a:pathLst>
                        <a:path w="375" h="229">
                          <a:moveTo>
                            <a:pt x="214" y="0"/>
                          </a:moveTo>
                          <a:lnTo>
                            <a:pt x="186" y="1"/>
                          </a:lnTo>
                          <a:lnTo>
                            <a:pt x="153" y="9"/>
                          </a:lnTo>
                          <a:lnTo>
                            <a:pt x="137" y="17"/>
                          </a:lnTo>
                          <a:lnTo>
                            <a:pt x="123" y="27"/>
                          </a:lnTo>
                          <a:lnTo>
                            <a:pt x="88" y="62"/>
                          </a:lnTo>
                          <a:lnTo>
                            <a:pt x="40" y="106"/>
                          </a:lnTo>
                          <a:lnTo>
                            <a:pt x="10" y="129"/>
                          </a:lnTo>
                          <a:lnTo>
                            <a:pt x="4" y="136"/>
                          </a:lnTo>
                          <a:lnTo>
                            <a:pt x="1" y="143"/>
                          </a:lnTo>
                          <a:lnTo>
                            <a:pt x="0" y="149"/>
                          </a:lnTo>
                          <a:lnTo>
                            <a:pt x="3" y="155"/>
                          </a:lnTo>
                          <a:lnTo>
                            <a:pt x="7" y="160"/>
                          </a:lnTo>
                          <a:lnTo>
                            <a:pt x="11" y="162"/>
                          </a:lnTo>
                          <a:lnTo>
                            <a:pt x="27" y="168"/>
                          </a:lnTo>
                          <a:lnTo>
                            <a:pt x="85" y="177"/>
                          </a:lnTo>
                          <a:lnTo>
                            <a:pt x="254" y="179"/>
                          </a:lnTo>
                          <a:lnTo>
                            <a:pt x="266" y="181"/>
                          </a:lnTo>
                          <a:lnTo>
                            <a:pt x="279" y="185"/>
                          </a:lnTo>
                          <a:lnTo>
                            <a:pt x="303" y="197"/>
                          </a:lnTo>
                          <a:lnTo>
                            <a:pt x="321" y="210"/>
                          </a:lnTo>
                          <a:lnTo>
                            <a:pt x="332" y="224"/>
                          </a:lnTo>
                          <a:lnTo>
                            <a:pt x="338" y="228"/>
                          </a:lnTo>
                          <a:lnTo>
                            <a:pt x="344" y="229"/>
                          </a:lnTo>
                          <a:lnTo>
                            <a:pt x="350" y="229"/>
                          </a:lnTo>
                          <a:lnTo>
                            <a:pt x="355" y="228"/>
                          </a:lnTo>
                          <a:lnTo>
                            <a:pt x="360" y="224"/>
                          </a:lnTo>
                          <a:lnTo>
                            <a:pt x="369" y="214"/>
                          </a:lnTo>
                          <a:lnTo>
                            <a:pt x="372" y="207"/>
                          </a:lnTo>
                          <a:lnTo>
                            <a:pt x="375" y="189"/>
                          </a:lnTo>
                          <a:lnTo>
                            <a:pt x="374" y="140"/>
                          </a:lnTo>
                          <a:lnTo>
                            <a:pt x="370" y="120"/>
                          </a:lnTo>
                          <a:lnTo>
                            <a:pt x="368" y="111"/>
                          </a:lnTo>
                          <a:lnTo>
                            <a:pt x="356" y="83"/>
                          </a:lnTo>
                          <a:lnTo>
                            <a:pt x="339" y="56"/>
                          </a:lnTo>
                          <a:lnTo>
                            <a:pt x="324" y="38"/>
                          </a:lnTo>
                          <a:lnTo>
                            <a:pt x="313" y="29"/>
                          </a:lnTo>
                          <a:lnTo>
                            <a:pt x="278" y="12"/>
                          </a:lnTo>
                          <a:lnTo>
                            <a:pt x="224" y="1"/>
                          </a:lnTo>
                          <a:lnTo>
                            <a:pt x="214" y="0"/>
                          </a:lnTo>
                          <a:close/>
                        </a:path>
                      </a:pathLst>
                    </a:custGeom>
                    <a:solidFill>
                      <a:srgbClr val="D0A8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73"/>
                    <p:cNvSpPr>
                      <a:spLocks/>
                    </p:cNvSpPr>
                    <p:nvPr/>
                  </p:nvSpPr>
                  <p:spPr bwMode="auto">
                    <a:xfrm>
                      <a:off x="2417763" y="3133726"/>
                      <a:ext cx="263525" cy="292100"/>
                    </a:xfrm>
                    <a:custGeom>
                      <a:avLst/>
                      <a:gdLst/>
                      <a:ahLst/>
                      <a:cxnLst>
                        <a:cxn ang="0">
                          <a:pos x="0" y="109"/>
                        </a:cxn>
                        <a:cxn ang="0">
                          <a:pos x="0" y="113"/>
                        </a:cxn>
                        <a:cxn ang="0">
                          <a:pos x="2" y="115"/>
                        </a:cxn>
                        <a:cxn ang="0">
                          <a:pos x="5" y="117"/>
                        </a:cxn>
                        <a:cxn ang="0">
                          <a:pos x="8" y="118"/>
                        </a:cxn>
                        <a:cxn ang="0">
                          <a:pos x="47" y="128"/>
                        </a:cxn>
                        <a:cxn ang="0">
                          <a:pos x="60" y="131"/>
                        </a:cxn>
                        <a:cxn ang="0">
                          <a:pos x="113" y="149"/>
                        </a:cxn>
                        <a:cxn ang="0">
                          <a:pos x="125" y="155"/>
                        </a:cxn>
                        <a:cxn ang="0">
                          <a:pos x="130" y="158"/>
                        </a:cxn>
                        <a:cxn ang="0">
                          <a:pos x="149" y="182"/>
                        </a:cxn>
                        <a:cxn ang="0">
                          <a:pos x="153" y="184"/>
                        </a:cxn>
                        <a:cxn ang="0">
                          <a:pos x="155" y="183"/>
                        </a:cxn>
                        <a:cxn ang="0">
                          <a:pos x="158" y="180"/>
                        </a:cxn>
                        <a:cxn ang="0">
                          <a:pos x="160" y="173"/>
                        </a:cxn>
                        <a:cxn ang="0">
                          <a:pos x="164" y="156"/>
                        </a:cxn>
                        <a:cxn ang="0">
                          <a:pos x="166" y="125"/>
                        </a:cxn>
                        <a:cxn ang="0">
                          <a:pos x="163" y="106"/>
                        </a:cxn>
                        <a:cxn ang="0">
                          <a:pos x="154" y="77"/>
                        </a:cxn>
                        <a:cxn ang="0">
                          <a:pos x="142" y="50"/>
                        </a:cxn>
                        <a:cxn ang="0">
                          <a:pos x="120" y="18"/>
                        </a:cxn>
                        <a:cxn ang="0">
                          <a:pos x="110" y="9"/>
                        </a:cxn>
                        <a:cxn ang="0">
                          <a:pos x="99" y="3"/>
                        </a:cxn>
                        <a:cxn ang="0">
                          <a:pos x="89" y="0"/>
                        </a:cxn>
                        <a:cxn ang="0">
                          <a:pos x="78" y="0"/>
                        </a:cxn>
                        <a:cxn ang="0">
                          <a:pos x="67" y="2"/>
                        </a:cxn>
                        <a:cxn ang="0">
                          <a:pos x="57" y="8"/>
                        </a:cxn>
                        <a:cxn ang="0">
                          <a:pos x="53" y="11"/>
                        </a:cxn>
                        <a:cxn ang="0">
                          <a:pos x="48" y="16"/>
                        </a:cxn>
                        <a:cxn ang="0">
                          <a:pos x="32" y="40"/>
                        </a:cxn>
                        <a:cxn ang="0">
                          <a:pos x="9" y="83"/>
                        </a:cxn>
                        <a:cxn ang="0">
                          <a:pos x="2" y="98"/>
                        </a:cxn>
                        <a:cxn ang="0">
                          <a:pos x="0" y="104"/>
                        </a:cxn>
                        <a:cxn ang="0">
                          <a:pos x="0" y="109"/>
                        </a:cxn>
                      </a:cxnLst>
                      <a:rect l="0" t="0" r="r" b="b"/>
                      <a:pathLst>
                        <a:path w="166" h="184">
                          <a:moveTo>
                            <a:pt x="0" y="109"/>
                          </a:moveTo>
                          <a:lnTo>
                            <a:pt x="0" y="113"/>
                          </a:lnTo>
                          <a:lnTo>
                            <a:pt x="2" y="115"/>
                          </a:lnTo>
                          <a:lnTo>
                            <a:pt x="5" y="117"/>
                          </a:lnTo>
                          <a:lnTo>
                            <a:pt x="8" y="118"/>
                          </a:lnTo>
                          <a:lnTo>
                            <a:pt x="47" y="128"/>
                          </a:lnTo>
                          <a:lnTo>
                            <a:pt x="60" y="131"/>
                          </a:lnTo>
                          <a:lnTo>
                            <a:pt x="113" y="149"/>
                          </a:lnTo>
                          <a:lnTo>
                            <a:pt x="125" y="155"/>
                          </a:lnTo>
                          <a:lnTo>
                            <a:pt x="130" y="158"/>
                          </a:lnTo>
                          <a:lnTo>
                            <a:pt x="149" y="182"/>
                          </a:lnTo>
                          <a:lnTo>
                            <a:pt x="153" y="184"/>
                          </a:lnTo>
                          <a:lnTo>
                            <a:pt x="155" y="183"/>
                          </a:lnTo>
                          <a:lnTo>
                            <a:pt x="158" y="180"/>
                          </a:lnTo>
                          <a:lnTo>
                            <a:pt x="160" y="173"/>
                          </a:lnTo>
                          <a:lnTo>
                            <a:pt x="164" y="156"/>
                          </a:lnTo>
                          <a:lnTo>
                            <a:pt x="166" y="125"/>
                          </a:lnTo>
                          <a:lnTo>
                            <a:pt x="163" y="106"/>
                          </a:lnTo>
                          <a:lnTo>
                            <a:pt x="154" y="77"/>
                          </a:lnTo>
                          <a:lnTo>
                            <a:pt x="142" y="50"/>
                          </a:lnTo>
                          <a:lnTo>
                            <a:pt x="120" y="18"/>
                          </a:lnTo>
                          <a:lnTo>
                            <a:pt x="110" y="9"/>
                          </a:lnTo>
                          <a:lnTo>
                            <a:pt x="99" y="3"/>
                          </a:lnTo>
                          <a:lnTo>
                            <a:pt x="89" y="0"/>
                          </a:lnTo>
                          <a:lnTo>
                            <a:pt x="78" y="0"/>
                          </a:lnTo>
                          <a:lnTo>
                            <a:pt x="67" y="2"/>
                          </a:lnTo>
                          <a:lnTo>
                            <a:pt x="57" y="8"/>
                          </a:lnTo>
                          <a:lnTo>
                            <a:pt x="53" y="11"/>
                          </a:lnTo>
                          <a:lnTo>
                            <a:pt x="48" y="16"/>
                          </a:lnTo>
                          <a:lnTo>
                            <a:pt x="32" y="40"/>
                          </a:lnTo>
                          <a:lnTo>
                            <a:pt x="9" y="83"/>
                          </a:lnTo>
                          <a:lnTo>
                            <a:pt x="2" y="98"/>
                          </a:lnTo>
                          <a:lnTo>
                            <a:pt x="0" y="104"/>
                          </a:lnTo>
                          <a:lnTo>
                            <a:pt x="0" y="109"/>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74"/>
                    <p:cNvSpPr>
                      <a:spLocks/>
                    </p:cNvSpPr>
                    <p:nvPr/>
                  </p:nvSpPr>
                  <p:spPr bwMode="auto">
                    <a:xfrm>
                      <a:off x="2327275" y="3117851"/>
                      <a:ext cx="177800" cy="187325"/>
                    </a:xfrm>
                    <a:custGeom>
                      <a:avLst/>
                      <a:gdLst/>
                      <a:ahLst/>
                      <a:cxnLst>
                        <a:cxn ang="0">
                          <a:pos x="78" y="2"/>
                        </a:cxn>
                        <a:cxn ang="0">
                          <a:pos x="75" y="4"/>
                        </a:cxn>
                        <a:cxn ang="0">
                          <a:pos x="43" y="38"/>
                        </a:cxn>
                        <a:cxn ang="0">
                          <a:pos x="9" y="94"/>
                        </a:cxn>
                        <a:cxn ang="0">
                          <a:pos x="5" y="100"/>
                        </a:cxn>
                        <a:cxn ang="0">
                          <a:pos x="0" y="105"/>
                        </a:cxn>
                        <a:cxn ang="0">
                          <a:pos x="1" y="105"/>
                        </a:cxn>
                        <a:cxn ang="0">
                          <a:pos x="3" y="107"/>
                        </a:cxn>
                        <a:cxn ang="0">
                          <a:pos x="10" y="111"/>
                        </a:cxn>
                        <a:cxn ang="0">
                          <a:pos x="15" y="113"/>
                        </a:cxn>
                        <a:cxn ang="0">
                          <a:pos x="20" y="116"/>
                        </a:cxn>
                        <a:cxn ang="0">
                          <a:pos x="26" y="117"/>
                        </a:cxn>
                        <a:cxn ang="0">
                          <a:pos x="32" y="118"/>
                        </a:cxn>
                        <a:cxn ang="0">
                          <a:pos x="38" y="117"/>
                        </a:cxn>
                        <a:cxn ang="0">
                          <a:pos x="42" y="116"/>
                        </a:cxn>
                        <a:cxn ang="0">
                          <a:pos x="45" y="112"/>
                        </a:cxn>
                        <a:cxn ang="0">
                          <a:pos x="62" y="63"/>
                        </a:cxn>
                        <a:cxn ang="0">
                          <a:pos x="69" y="50"/>
                        </a:cxn>
                        <a:cxn ang="0">
                          <a:pos x="89" y="24"/>
                        </a:cxn>
                        <a:cxn ang="0">
                          <a:pos x="92" y="20"/>
                        </a:cxn>
                        <a:cxn ang="0">
                          <a:pos x="100" y="15"/>
                        </a:cxn>
                        <a:cxn ang="0">
                          <a:pos x="105" y="12"/>
                        </a:cxn>
                        <a:cxn ang="0">
                          <a:pos x="112" y="10"/>
                        </a:cxn>
                        <a:cxn ang="0">
                          <a:pos x="112" y="9"/>
                        </a:cxn>
                        <a:cxn ang="0">
                          <a:pos x="110" y="7"/>
                        </a:cxn>
                        <a:cxn ang="0">
                          <a:pos x="105" y="5"/>
                        </a:cxn>
                        <a:cxn ang="0">
                          <a:pos x="84" y="0"/>
                        </a:cxn>
                        <a:cxn ang="0">
                          <a:pos x="81" y="1"/>
                        </a:cxn>
                        <a:cxn ang="0">
                          <a:pos x="78" y="2"/>
                        </a:cxn>
                      </a:cxnLst>
                      <a:rect l="0" t="0" r="r" b="b"/>
                      <a:pathLst>
                        <a:path w="112" h="118">
                          <a:moveTo>
                            <a:pt x="78" y="2"/>
                          </a:moveTo>
                          <a:lnTo>
                            <a:pt x="75" y="4"/>
                          </a:lnTo>
                          <a:lnTo>
                            <a:pt x="43" y="38"/>
                          </a:lnTo>
                          <a:lnTo>
                            <a:pt x="9" y="94"/>
                          </a:lnTo>
                          <a:lnTo>
                            <a:pt x="5" y="100"/>
                          </a:lnTo>
                          <a:lnTo>
                            <a:pt x="0" y="105"/>
                          </a:lnTo>
                          <a:lnTo>
                            <a:pt x="1" y="105"/>
                          </a:lnTo>
                          <a:lnTo>
                            <a:pt x="3" y="107"/>
                          </a:lnTo>
                          <a:lnTo>
                            <a:pt x="10" y="111"/>
                          </a:lnTo>
                          <a:lnTo>
                            <a:pt x="15" y="113"/>
                          </a:lnTo>
                          <a:lnTo>
                            <a:pt x="20" y="116"/>
                          </a:lnTo>
                          <a:lnTo>
                            <a:pt x="26" y="117"/>
                          </a:lnTo>
                          <a:lnTo>
                            <a:pt x="32" y="118"/>
                          </a:lnTo>
                          <a:lnTo>
                            <a:pt x="38" y="117"/>
                          </a:lnTo>
                          <a:lnTo>
                            <a:pt x="42" y="116"/>
                          </a:lnTo>
                          <a:lnTo>
                            <a:pt x="45" y="112"/>
                          </a:lnTo>
                          <a:lnTo>
                            <a:pt x="62" y="63"/>
                          </a:lnTo>
                          <a:lnTo>
                            <a:pt x="69" y="50"/>
                          </a:lnTo>
                          <a:lnTo>
                            <a:pt x="89" y="24"/>
                          </a:lnTo>
                          <a:lnTo>
                            <a:pt x="92" y="20"/>
                          </a:lnTo>
                          <a:lnTo>
                            <a:pt x="100" y="15"/>
                          </a:lnTo>
                          <a:lnTo>
                            <a:pt x="105" y="12"/>
                          </a:lnTo>
                          <a:lnTo>
                            <a:pt x="112" y="10"/>
                          </a:lnTo>
                          <a:lnTo>
                            <a:pt x="112" y="9"/>
                          </a:lnTo>
                          <a:lnTo>
                            <a:pt x="110" y="7"/>
                          </a:lnTo>
                          <a:lnTo>
                            <a:pt x="105" y="5"/>
                          </a:lnTo>
                          <a:lnTo>
                            <a:pt x="84" y="0"/>
                          </a:lnTo>
                          <a:lnTo>
                            <a:pt x="81" y="1"/>
                          </a:lnTo>
                          <a:lnTo>
                            <a:pt x="78" y="2"/>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75"/>
                    <p:cNvSpPr>
                      <a:spLocks/>
                    </p:cNvSpPr>
                    <p:nvPr/>
                  </p:nvSpPr>
                  <p:spPr bwMode="auto">
                    <a:xfrm>
                      <a:off x="2214563" y="3100388"/>
                      <a:ext cx="223838" cy="184150"/>
                    </a:xfrm>
                    <a:custGeom>
                      <a:avLst/>
                      <a:gdLst/>
                      <a:ahLst/>
                      <a:cxnLst>
                        <a:cxn ang="0">
                          <a:pos x="118" y="0"/>
                        </a:cxn>
                        <a:cxn ang="0">
                          <a:pos x="113" y="1"/>
                        </a:cxn>
                        <a:cxn ang="0">
                          <a:pos x="87" y="13"/>
                        </a:cxn>
                        <a:cxn ang="0">
                          <a:pos x="59" y="33"/>
                        </a:cxn>
                        <a:cxn ang="0">
                          <a:pos x="33" y="59"/>
                        </a:cxn>
                        <a:cxn ang="0">
                          <a:pos x="15" y="79"/>
                        </a:cxn>
                        <a:cxn ang="0">
                          <a:pos x="12" y="84"/>
                        </a:cxn>
                        <a:cxn ang="0">
                          <a:pos x="6" y="90"/>
                        </a:cxn>
                        <a:cxn ang="0">
                          <a:pos x="2" y="97"/>
                        </a:cxn>
                        <a:cxn ang="0">
                          <a:pos x="0" y="98"/>
                        </a:cxn>
                        <a:cxn ang="0">
                          <a:pos x="0" y="101"/>
                        </a:cxn>
                        <a:cxn ang="0">
                          <a:pos x="1" y="103"/>
                        </a:cxn>
                        <a:cxn ang="0">
                          <a:pos x="8" y="107"/>
                        </a:cxn>
                        <a:cxn ang="0">
                          <a:pos x="28" y="114"/>
                        </a:cxn>
                        <a:cxn ang="0">
                          <a:pos x="43" y="116"/>
                        </a:cxn>
                        <a:cxn ang="0">
                          <a:pos x="50" y="115"/>
                        </a:cxn>
                        <a:cxn ang="0">
                          <a:pos x="56" y="113"/>
                        </a:cxn>
                        <a:cxn ang="0">
                          <a:pos x="61" y="109"/>
                        </a:cxn>
                        <a:cxn ang="0">
                          <a:pos x="66" y="104"/>
                        </a:cxn>
                        <a:cxn ang="0">
                          <a:pos x="73" y="91"/>
                        </a:cxn>
                        <a:cxn ang="0">
                          <a:pos x="84" y="69"/>
                        </a:cxn>
                        <a:cxn ang="0">
                          <a:pos x="119" y="18"/>
                        </a:cxn>
                        <a:cxn ang="0">
                          <a:pos x="127" y="13"/>
                        </a:cxn>
                        <a:cxn ang="0">
                          <a:pos x="134" y="10"/>
                        </a:cxn>
                        <a:cxn ang="0">
                          <a:pos x="137" y="10"/>
                        </a:cxn>
                        <a:cxn ang="0">
                          <a:pos x="139" y="10"/>
                        </a:cxn>
                        <a:cxn ang="0">
                          <a:pos x="141" y="9"/>
                        </a:cxn>
                        <a:cxn ang="0">
                          <a:pos x="141" y="8"/>
                        </a:cxn>
                        <a:cxn ang="0">
                          <a:pos x="140" y="7"/>
                        </a:cxn>
                        <a:cxn ang="0">
                          <a:pos x="139" y="5"/>
                        </a:cxn>
                        <a:cxn ang="0">
                          <a:pos x="132" y="2"/>
                        </a:cxn>
                        <a:cxn ang="0">
                          <a:pos x="122" y="0"/>
                        </a:cxn>
                        <a:cxn ang="0">
                          <a:pos x="118" y="0"/>
                        </a:cxn>
                      </a:cxnLst>
                      <a:rect l="0" t="0" r="r" b="b"/>
                      <a:pathLst>
                        <a:path w="141" h="116">
                          <a:moveTo>
                            <a:pt x="118" y="0"/>
                          </a:moveTo>
                          <a:lnTo>
                            <a:pt x="113" y="1"/>
                          </a:lnTo>
                          <a:lnTo>
                            <a:pt x="87" y="13"/>
                          </a:lnTo>
                          <a:lnTo>
                            <a:pt x="59" y="33"/>
                          </a:lnTo>
                          <a:lnTo>
                            <a:pt x="33" y="59"/>
                          </a:lnTo>
                          <a:lnTo>
                            <a:pt x="15" y="79"/>
                          </a:lnTo>
                          <a:lnTo>
                            <a:pt x="12" y="84"/>
                          </a:lnTo>
                          <a:lnTo>
                            <a:pt x="6" y="90"/>
                          </a:lnTo>
                          <a:lnTo>
                            <a:pt x="2" y="97"/>
                          </a:lnTo>
                          <a:lnTo>
                            <a:pt x="0" y="98"/>
                          </a:lnTo>
                          <a:lnTo>
                            <a:pt x="0" y="101"/>
                          </a:lnTo>
                          <a:lnTo>
                            <a:pt x="1" y="103"/>
                          </a:lnTo>
                          <a:lnTo>
                            <a:pt x="8" y="107"/>
                          </a:lnTo>
                          <a:lnTo>
                            <a:pt x="28" y="114"/>
                          </a:lnTo>
                          <a:lnTo>
                            <a:pt x="43" y="116"/>
                          </a:lnTo>
                          <a:lnTo>
                            <a:pt x="50" y="115"/>
                          </a:lnTo>
                          <a:lnTo>
                            <a:pt x="56" y="113"/>
                          </a:lnTo>
                          <a:lnTo>
                            <a:pt x="61" y="109"/>
                          </a:lnTo>
                          <a:lnTo>
                            <a:pt x="66" y="104"/>
                          </a:lnTo>
                          <a:lnTo>
                            <a:pt x="73" y="91"/>
                          </a:lnTo>
                          <a:lnTo>
                            <a:pt x="84" y="69"/>
                          </a:lnTo>
                          <a:lnTo>
                            <a:pt x="119" y="18"/>
                          </a:lnTo>
                          <a:lnTo>
                            <a:pt x="127" y="13"/>
                          </a:lnTo>
                          <a:lnTo>
                            <a:pt x="134" y="10"/>
                          </a:lnTo>
                          <a:lnTo>
                            <a:pt x="137" y="10"/>
                          </a:lnTo>
                          <a:lnTo>
                            <a:pt x="139" y="10"/>
                          </a:lnTo>
                          <a:lnTo>
                            <a:pt x="141" y="9"/>
                          </a:lnTo>
                          <a:lnTo>
                            <a:pt x="141" y="8"/>
                          </a:lnTo>
                          <a:lnTo>
                            <a:pt x="140" y="7"/>
                          </a:lnTo>
                          <a:lnTo>
                            <a:pt x="139" y="5"/>
                          </a:lnTo>
                          <a:lnTo>
                            <a:pt x="132" y="2"/>
                          </a:lnTo>
                          <a:lnTo>
                            <a:pt x="122" y="0"/>
                          </a:lnTo>
                          <a:lnTo>
                            <a:pt x="118" y="0"/>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76"/>
                    <p:cNvSpPr>
                      <a:spLocks/>
                    </p:cNvSpPr>
                    <p:nvPr/>
                  </p:nvSpPr>
                  <p:spPr bwMode="auto">
                    <a:xfrm>
                      <a:off x="2124075" y="3278188"/>
                      <a:ext cx="379413" cy="76200"/>
                    </a:xfrm>
                    <a:custGeom>
                      <a:avLst/>
                      <a:gdLst/>
                      <a:ahLst/>
                      <a:cxnLst>
                        <a:cxn ang="0">
                          <a:pos x="238" y="46"/>
                        </a:cxn>
                        <a:cxn ang="0">
                          <a:pos x="239" y="45"/>
                        </a:cxn>
                        <a:cxn ang="0">
                          <a:pos x="239" y="44"/>
                        </a:cxn>
                        <a:cxn ang="0">
                          <a:pos x="237" y="44"/>
                        </a:cxn>
                        <a:cxn ang="0">
                          <a:pos x="234" y="43"/>
                        </a:cxn>
                        <a:cxn ang="0">
                          <a:pos x="165" y="29"/>
                        </a:cxn>
                        <a:cxn ang="0">
                          <a:pos x="63" y="2"/>
                        </a:cxn>
                        <a:cxn ang="0">
                          <a:pos x="49" y="0"/>
                        </a:cxn>
                        <a:cxn ang="0">
                          <a:pos x="39" y="0"/>
                        </a:cxn>
                        <a:cxn ang="0">
                          <a:pos x="30" y="2"/>
                        </a:cxn>
                        <a:cxn ang="0">
                          <a:pos x="18" y="7"/>
                        </a:cxn>
                        <a:cxn ang="0">
                          <a:pos x="11" y="11"/>
                        </a:cxn>
                        <a:cxn ang="0">
                          <a:pos x="2" y="22"/>
                        </a:cxn>
                        <a:cxn ang="0">
                          <a:pos x="0" y="26"/>
                        </a:cxn>
                        <a:cxn ang="0">
                          <a:pos x="0" y="29"/>
                        </a:cxn>
                        <a:cxn ang="0">
                          <a:pos x="3" y="32"/>
                        </a:cxn>
                        <a:cxn ang="0">
                          <a:pos x="5" y="33"/>
                        </a:cxn>
                        <a:cxn ang="0">
                          <a:pos x="7" y="34"/>
                        </a:cxn>
                        <a:cxn ang="0">
                          <a:pos x="10" y="35"/>
                        </a:cxn>
                        <a:cxn ang="0">
                          <a:pos x="87" y="41"/>
                        </a:cxn>
                        <a:cxn ang="0">
                          <a:pos x="147" y="48"/>
                        </a:cxn>
                        <a:cxn ang="0">
                          <a:pos x="232" y="47"/>
                        </a:cxn>
                        <a:cxn ang="0">
                          <a:pos x="235" y="46"/>
                        </a:cxn>
                        <a:cxn ang="0">
                          <a:pos x="238" y="46"/>
                        </a:cxn>
                      </a:cxnLst>
                      <a:rect l="0" t="0" r="r" b="b"/>
                      <a:pathLst>
                        <a:path w="239" h="48">
                          <a:moveTo>
                            <a:pt x="238" y="46"/>
                          </a:moveTo>
                          <a:lnTo>
                            <a:pt x="239" y="45"/>
                          </a:lnTo>
                          <a:lnTo>
                            <a:pt x="239" y="44"/>
                          </a:lnTo>
                          <a:lnTo>
                            <a:pt x="237" y="44"/>
                          </a:lnTo>
                          <a:lnTo>
                            <a:pt x="234" y="43"/>
                          </a:lnTo>
                          <a:lnTo>
                            <a:pt x="165" y="29"/>
                          </a:lnTo>
                          <a:lnTo>
                            <a:pt x="63" y="2"/>
                          </a:lnTo>
                          <a:lnTo>
                            <a:pt x="49" y="0"/>
                          </a:lnTo>
                          <a:lnTo>
                            <a:pt x="39" y="0"/>
                          </a:lnTo>
                          <a:lnTo>
                            <a:pt x="30" y="2"/>
                          </a:lnTo>
                          <a:lnTo>
                            <a:pt x="18" y="7"/>
                          </a:lnTo>
                          <a:lnTo>
                            <a:pt x="11" y="11"/>
                          </a:lnTo>
                          <a:lnTo>
                            <a:pt x="2" y="22"/>
                          </a:lnTo>
                          <a:lnTo>
                            <a:pt x="0" y="26"/>
                          </a:lnTo>
                          <a:lnTo>
                            <a:pt x="0" y="29"/>
                          </a:lnTo>
                          <a:lnTo>
                            <a:pt x="3" y="32"/>
                          </a:lnTo>
                          <a:lnTo>
                            <a:pt x="5" y="33"/>
                          </a:lnTo>
                          <a:lnTo>
                            <a:pt x="7" y="34"/>
                          </a:lnTo>
                          <a:lnTo>
                            <a:pt x="10" y="35"/>
                          </a:lnTo>
                          <a:lnTo>
                            <a:pt x="87" y="41"/>
                          </a:lnTo>
                          <a:lnTo>
                            <a:pt x="147" y="48"/>
                          </a:lnTo>
                          <a:lnTo>
                            <a:pt x="232" y="47"/>
                          </a:lnTo>
                          <a:lnTo>
                            <a:pt x="235" y="46"/>
                          </a:lnTo>
                          <a:lnTo>
                            <a:pt x="238" y="46"/>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grpSp>
      </p:grpSp>
      <p:sp>
        <p:nvSpPr>
          <p:cNvPr id="199" name="TextBox 198"/>
          <p:cNvSpPr txBox="1"/>
          <p:nvPr/>
        </p:nvSpPr>
        <p:spPr>
          <a:xfrm>
            <a:off x="6595872" y="2560320"/>
            <a:ext cx="2548128" cy="1754326"/>
          </a:xfrm>
          <a:prstGeom prst="rect">
            <a:avLst/>
          </a:prstGeom>
          <a:noFill/>
        </p:spPr>
        <p:txBody>
          <a:bodyPr wrap="square" rtlCol="0">
            <a:spAutoFit/>
          </a:bodyPr>
          <a:lstStyle/>
          <a:p>
            <a:r>
              <a:rPr lang="en-US" dirty="0"/>
              <a:t>By monitoring the error over time, the operator could adjust the float setting so that it always maintained the desired set point</a:t>
            </a:r>
          </a:p>
        </p:txBody>
      </p:sp>
      <p:grpSp>
        <p:nvGrpSpPr>
          <p:cNvPr id="15" name="Group 121"/>
          <p:cNvGrpSpPr/>
          <p:nvPr/>
        </p:nvGrpSpPr>
        <p:grpSpPr>
          <a:xfrm>
            <a:off x="8363830" y="4975442"/>
            <a:ext cx="501786" cy="547493"/>
            <a:chOff x="8363830" y="4975442"/>
            <a:chExt cx="501786" cy="547493"/>
          </a:xfrm>
        </p:grpSpPr>
        <p:sp>
          <p:nvSpPr>
            <p:cNvPr id="146" name="Freeform 8"/>
            <p:cNvSpPr>
              <a:spLocks/>
            </p:cNvSpPr>
            <p:nvPr/>
          </p:nvSpPr>
          <p:spPr bwMode="auto">
            <a:xfrm flipH="1">
              <a:off x="8363830" y="5100640"/>
              <a:ext cx="501786" cy="422295"/>
            </a:xfrm>
            <a:custGeom>
              <a:avLst/>
              <a:gdLst/>
              <a:ahLst/>
              <a:cxnLst>
                <a:cxn ang="0">
                  <a:pos x="25" y="3"/>
                </a:cxn>
                <a:cxn ang="0">
                  <a:pos x="20" y="0"/>
                </a:cxn>
                <a:cxn ang="0">
                  <a:pos x="18" y="0"/>
                </a:cxn>
                <a:cxn ang="0">
                  <a:pos x="16" y="0"/>
                </a:cxn>
                <a:cxn ang="0">
                  <a:pos x="14" y="2"/>
                </a:cxn>
                <a:cxn ang="0">
                  <a:pos x="9" y="7"/>
                </a:cxn>
                <a:cxn ang="0">
                  <a:pos x="5" y="16"/>
                </a:cxn>
                <a:cxn ang="0">
                  <a:pos x="4" y="23"/>
                </a:cxn>
                <a:cxn ang="0">
                  <a:pos x="6" y="76"/>
                </a:cxn>
                <a:cxn ang="0">
                  <a:pos x="5" y="77"/>
                </a:cxn>
                <a:cxn ang="0">
                  <a:pos x="5" y="78"/>
                </a:cxn>
                <a:cxn ang="0">
                  <a:pos x="5" y="79"/>
                </a:cxn>
                <a:cxn ang="0">
                  <a:pos x="5" y="81"/>
                </a:cxn>
                <a:cxn ang="0">
                  <a:pos x="4" y="82"/>
                </a:cxn>
                <a:cxn ang="0">
                  <a:pos x="4" y="85"/>
                </a:cxn>
                <a:cxn ang="0">
                  <a:pos x="3" y="94"/>
                </a:cxn>
                <a:cxn ang="0">
                  <a:pos x="0" y="116"/>
                </a:cxn>
                <a:cxn ang="0">
                  <a:pos x="0" y="121"/>
                </a:cxn>
                <a:cxn ang="0">
                  <a:pos x="1" y="129"/>
                </a:cxn>
                <a:cxn ang="0">
                  <a:pos x="3" y="132"/>
                </a:cxn>
                <a:cxn ang="0">
                  <a:pos x="6" y="136"/>
                </a:cxn>
                <a:cxn ang="0">
                  <a:pos x="8" y="139"/>
                </a:cxn>
                <a:cxn ang="0">
                  <a:pos x="11" y="141"/>
                </a:cxn>
                <a:cxn ang="0">
                  <a:pos x="116" y="245"/>
                </a:cxn>
                <a:cxn ang="0">
                  <a:pos x="179" y="298"/>
                </a:cxn>
                <a:cxn ang="0">
                  <a:pos x="247" y="352"/>
                </a:cxn>
                <a:cxn ang="0">
                  <a:pos x="317" y="412"/>
                </a:cxn>
                <a:cxn ang="0">
                  <a:pos x="329" y="419"/>
                </a:cxn>
                <a:cxn ang="0">
                  <a:pos x="338" y="423"/>
                </a:cxn>
                <a:cxn ang="0">
                  <a:pos x="343" y="425"/>
                </a:cxn>
                <a:cxn ang="0">
                  <a:pos x="348" y="425"/>
                </a:cxn>
                <a:cxn ang="0">
                  <a:pos x="353" y="423"/>
                </a:cxn>
                <a:cxn ang="0">
                  <a:pos x="362" y="419"/>
                </a:cxn>
                <a:cxn ang="0">
                  <a:pos x="375" y="410"/>
                </a:cxn>
                <a:cxn ang="0">
                  <a:pos x="379" y="406"/>
                </a:cxn>
                <a:cxn ang="0">
                  <a:pos x="397" y="396"/>
                </a:cxn>
                <a:cxn ang="0">
                  <a:pos x="488" y="356"/>
                </a:cxn>
                <a:cxn ang="0">
                  <a:pos x="499" y="349"/>
                </a:cxn>
                <a:cxn ang="0">
                  <a:pos x="502" y="346"/>
                </a:cxn>
                <a:cxn ang="0">
                  <a:pos x="504" y="343"/>
                </a:cxn>
                <a:cxn ang="0">
                  <a:pos x="504" y="341"/>
                </a:cxn>
                <a:cxn ang="0">
                  <a:pos x="505" y="339"/>
                </a:cxn>
                <a:cxn ang="0">
                  <a:pos x="503" y="294"/>
                </a:cxn>
                <a:cxn ang="0">
                  <a:pos x="496" y="229"/>
                </a:cxn>
                <a:cxn ang="0">
                  <a:pos x="495" y="225"/>
                </a:cxn>
                <a:cxn ang="0">
                  <a:pos x="494" y="223"/>
                </a:cxn>
                <a:cxn ang="0">
                  <a:pos x="492" y="222"/>
                </a:cxn>
                <a:cxn ang="0">
                  <a:pos x="489" y="222"/>
                </a:cxn>
                <a:cxn ang="0">
                  <a:pos x="488" y="222"/>
                </a:cxn>
                <a:cxn ang="0">
                  <a:pos x="485" y="223"/>
                </a:cxn>
                <a:cxn ang="0">
                  <a:pos x="411" y="254"/>
                </a:cxn>
                <a:cxn ang="0">
                  <a:pos x="379" y="265"/>
                </a:cxn>
                <a:cxn ang="0">
                  <a:pos x="371" y="267"/>
                </a:cxn>
                <a:cxn ang="0">
                  <a:pos x="358" y="267"/>
                </a:cxn>
                <a:cxn ang="0">
                  <a:pos x="353" y="265"/>
                </a:cxn>
                <a:cxn ang="0">
                  <a:pos x="343" y="261"/>
                </a:cxn>
                <a:cxn ang="0">
                  <a:pos x="340" y="259"/>
                </a:cxn>
                <a:cxn ang="0">
                  <a:pos x="322" y="245"/>
                </a:cxn>
                <a:cxn ang="0">
                  <a:pos x="214" y="163"/>
                </a:cxn>
                <a:cxn ang="0">
                  <a:pos x="119" y="87"/>
                </a:cxn>
                <a:cxn ang="0">
                  <a:pos x="58" y="34"/>
                </a:cxn>
                <a:cxn ang="0">
                  <a:pos x="31" y="7"/>
                </a:cxn>
                <a:cxn ang="0">
                  <a:pos x="25" y="3"/>
                </a:cxn>
              </a:cxnLst>
              <a:rect l="0" t="0" r="r" b="b"/>
              <a:pathLst>
                <a:path w="505" h="425">
                  <a:moveTo>
                    <a:pt x="25" y="3"/>
                  </a:moveTo>
                  <a:lnTo>
                    <a:pt x="20" y="0"/>
                  </a:lnTo>
                  <a:lnTo>
                    <a:pt x="18" y="0"/>
                  </a:lnTo>
                  <a:lnTo>
                    <a:pt x="16" y="0"/>
                  </a:lnTo>
                  <a:lnTo>
                    <a:pt x="14" y="2"/>
                  </a:lnTo>
                  <a:lnTo>
                    <a:pt x="9" y="7"/>
                  </a:lnTo>
                  <a:lnTo>
                    <a:pt x="5" y="16"/>
                  </a:lnTo>
                  <a:lnTo>
                    <a:pt x="4" y="23"/>
                  </a:lnTo>
                  <a:lnTo>
                    <a:pt x="6" y="76"/>
                  </a:lnTo>
                  <a:lnTo>
                    <a:pt x="5" y="77"/>
                  </a:lnTo>
                  <a:lnTo>
                    <a:pt x="5" y="78"/>
                  </a:lnTo>
                  <a:lnTo>
                    <a:pt x="5" y="79"/>
                  </a:lnTo>
                  <a:lnTo>
                    <a:pt x="5" y="81"/>
                  </a:lnTo>
                  <a:lnTo>
                    <a:pt x="4" y="82"/>
                  </a:lnTo>
                  <a:lnTo>
                    <a:pt x="4" y="85"/>
                  </a:lnTo>
                  <a:lnTo>
                    <a:pt x="3" y="94"/>
                  </a:lnTo>
                  <a:lnTo>
                    <a:pt x="0" y="116"/>
                  </a:lnTo>
                  <a:lnTo>
                    <a:pt x="0" y="121"/>
                  </a:lnTo>
                  <a:lnTo>
                    <a:pt x="1" y="129"/>
                  </a:lnTo>
                  <a:lnTo>
                    <a:pt x="3" y="132"/>
                  </a:lnTo>
                  <a:lnTo>
                    <a:pt x="6" y="136"/>
                  </a:lnTo>
                  <a:lnTo>
                    <a:pt x="8" y="139"/>
                  </a:lnTo>
                  <a:lnTo>
                    <a:pt x="11" y="141"/>
                  </a:lnTo>
                  <a:lnTo>
                    <a:pt x="116" y="245"/>
                  </a:lnTo>
                  <a:lnTo>
                    <a:pt x="179" y="298"/>
                  </a:lnTo>
                  <a:lnTo>
                    <a:pt x="247" y="352"/>
                  </a:lnTo>
                  <a:lnTo>
                    <a:pt x="317" y="412"/>
                  </a:lnTo>
                  <a:lnTo>
                    <a:pt x="329" y="419"/>
                  </a:lnTo>
                  <a:lnTo>
                    <a:pt x="338" y="423"/>
                  </a:lnTo>
                  <a:lnTo>
                    <a:pt x="343" y="425"/>
                  </a:lnTo>
                  <a:lnTo>
                    <a:pt x="348" y="425"/>
                  </a:lnTo>
                  <a:lnTo>
                    <a:pt x="353" y="423"/>
                  </a:lnTo>
                  <a:lnTo>
                    <a:pt x="362" y="419"/>
                  </a:lnTo>
                  <a:lnTo>
                    <a:pt x="375" y="410"/>
                  </a:lnTo>
                  <a:lnTo>
                    <a:pt x="379" y="406"/>
                  </a:lnTo>
                  <a:lnTo>
                    <a:pt x="397" y="396"/>
                  </a:lnTo>
                  <a:lnTo>
                    <a:pt x="488" y="356"/>
                  </a:lnTo>
                  <a:lnTo>
                    <a:pt x="499" y="349"/>
                  </a:lnTo>
                  <a:lnTo>
                    <a:pt x="502" y="346"/>
                  </a:lnTo>
                  <a:lnTo>
                    <a:pt x="504" y="343"/>
                  </a:lnTo>
                  <a:lnTo>
                    <a:pt x="504" y="341"/>
                  </a:lnTo>
                  <a:lnTo>
                    <a:pt x="505" y="339"/>
                  </a:lnTo>
                  <a:lnTo>
                    <a:pt x="503" y="294"/>
                  </a:lnTo>
                  <a:lnTo>
                    <a:pt x="496" y="229"/>
                  </a:lnTo>
                  <a:lnTo>
                    <a:pt x="495" y="225"/>
                  </a:lnTo>
                  <a:lnTo>
                    <a:pt x="494" y="223"/>
                  </a:lnTo>
                  <a:lnTo>
                    <a:pt x="492" y="222"/>
                  </a:lnTo>
                  <a:lnTo>
                    <a:pt x="489" y="222"/>
                  </a:lnTo>
                  <a:lnTo>
                    <a:pt x="488" y="222"/>
                  </a:lnTo>
                  <a:lnTo>
                    <a:pt x="485" y="223"/>
                  </a:lnTo>
                  <a:lnTo>
                    <a:pt x="411" y="254"/>
                  </a:lnTo>
                  <a:lnTo>
                    <a:pt x="379" y="265"/>
                  </a:lnTo>
                  <a:lnTo>
                    <a:pt x="371" y="267"/>
                  </a:lnTo>
                  <a:lnTo>
                    <a:pt x="358" y="267"/>
                  </a:lnTo>
                  <a:lnTo>
                    <a:pt x="353" y="265"/>
                  </a:lnTo>
                  <a:lnTo>
                    <a:pt x="343" y="261"/>
                  </a:lnTo>
                  <a:lnTo>
                    <a:pt x="340" y="259"/>
                  </a:lnTo>
                  <a:lnTo>
                    <a:pt x="322" y="245"/>
                  </a:lnTo>
                  <a:lnTo>
                    <a:pt x="214" y="163"/>
                  </a:lnTo>
                  <a:lnTo>
                    <a:pt x="119" y="87"/>
                  </a:lnTo>
                  <a:lnTo>
                    <a:pt x="58" y="34"/>
                  </a:lnTo>
                  <a:lnTo>
                    <a:pt x="31" y="7"/>
                  </a:lnTo>
                  <a:lnTo>
                    <a:pt x="25" y="3"/>
                  </a:lnTo>
                  <a:close/>
                </a:path>
              </a:pathLst>
            </a:custGeom>
            <a:solidFill>
              <a:srgbClr val="962E2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6"/>
            <p:cNvSpPr>
              <a:spLocks/>
            </p:cNvSpPr>
            <p:nvPr/>
          </p:nvSpPr>
          <p:spPr bwMode="auto">
            <a:xfrm flipH="1">
              <a:off x="8379728" y="4975442"/>
              <a:ext cx="468996" cy="438194"/>
            </a:xfrm>
            <a:custGeom>
              <a:avLst/>
              <a:gdLst/>
              <a:ahLst/>
              <a:cxnLst>
                <a:cxn ang="0">
                  <a:pos x="107" y="0"/>
                </a:cxn>
                <a:cxn ang="0">
                  <a:pos x="98" y="0"/>
                </a:cxn>
                <a:cxn ang="0">
                  <a:pos x="88" y="2"/>
                </a:cxn>
                <a:cxn ang="0">
                  <a:pos x="79" y="5"/>
                </a:cxn>
                <a:cxn ang="0">
                  <a:pos x="76" y="8"/>
                </a:cxn>
                <a:cxn ang="0">
                  <a:pos x="73" y="11"/>
                </a:cxn>
                <a:cxn ang="0">
                  <a:pos x="70" y="20"/>
                </a:cxn>
                <a:cxn ang="0">
                  <a:pos x="65" y="53"/>
                </a:cxn>
                <a:cxn ang="0">
                  <a:pos x="67" y="75"/>
                </a:cxn>
                <a:cxn ang="0">
                  <a:pos x="66" y="86"/>
                </a:cxn>
                <a:cxn ang="0">
                  <a:pos x="65" y="90"/>
                </a:cxn>
                <a:cxn ang="0">
                  <a:pos x="62" y="95"/>
                </a:cxn>
                <a:cxn ang="0">
                  <a:pos x="54" y="103"/>
                </a:cxn>
                <a:cxn ang="0">
                  <a:pos x="49" y="107"/>
                </a:cxn>
                <a:cxn ang="0">
                  <a:pos x="22" y="123"/>
                </a:cxn>
                <a:cxn ang="0">
                  <a:pos x="7" y="128"/>
                </a:cxn>
                <a:cxn ang="0">
                  <a:pos x="0" y="129"/>
                </a:cxn>
                <a:cxn ang="0">
                  <a:pos x="14" y="177"/>
                </a:cxn>
                <a:cxn ang="0">
                  <a:pos x="322" y="441"/>
                </a:cxn>
                <a:cxn ang="0">
                  <a:pos x="439" y="398"/>
                </a:cxn>
                <a:cxn ang="0">
                  <a:pos x="472" y="354"/>
                </a:cxn>
                <a:cxn ang="0">
                  <a:pos x="471" y="351"/>
                </a:cxn>
                <a:cxn ang="0">
                  <a:pos x="469" y="349"/>
                </a:cxn>
                <a:cxn ang="0">
                  <a:pos x="467" y="347"/>
                </a:cxn>
                <a:cxn ang="0">
                  <a:pos x="461" y="344"/>
                </a:cxn>
                <a:cxn ang="0">
                  <a:pos x="439" y="336"/>
                </a:cxn>
                <a:cxn ang="0">
                  <a:pos x="426" y="329"/>
                </a:cxn>
                <a:cxn ang="0">
                  <a:pos x="413" y="320"/>
                </a:cxn>
                <a:cxn ang="0">
                  <a:pos x="375" y="285"/>
                </a:cxn>
                <a:cxn ang="0">
                  <a:pos x="367" y="276"/>
                </a:cxn>
                <a:cxn ang="0">
                  <a:pos x="365" y="274"/>
                </a:cxn>
                <a:cxn ang="0">
                  <a:pos x="259" y="186"/>
                </a:cxn>
                <a:cxn ang="0">
                  <a:pos x="173" y="110"/>
                </a:cxn>
                <a:cxn ang="0">
                  <a:pos x="168" y="104"/>
                </a:cxn>
                <a:cxn ang="0">
                  <a:pos x="167" y="102"/>
                </a:cxn>
                <a:cxn ang="0">
                  <a:pos x="166" y="100"/>
                </a:cxn>
                <a:cxn ang="0">
                  <a:pos x="166" y="99"/>
                </a:cxn>
                <a:cxn ang="0">
                  <a:pos x="166" y="98"/>
                </a:cxn>
                <a:cxn ang="0">
                  <a:pos x="164" y="96"/>
                </a:cxn>
                <a:cxn ang="0">
                  <a:pos x="162" y="95"/>
                </a:cxn>
                <a:cxn ang="0">
                  <a:pos x="160" y="93"/>
                </a:cxn>
                <a:cxn ang="0">
                  <a:pos x="138" y="82"/>
                </a:cxn>
                <a:cxn ang="0">
                  <a:pos x="130" y="75"/>
                </a:cxn>
                <a:cxn ang="0">
                  <a:pos x="124" y="66"/>
                </a:cxn>
                <a:cxn ang="0">
                  <a:pos x="122" y="60"/>
                </a:cxn>
                <a:cxn ang="0">
                  <a:pos x="120" y="30"/>
                </a:cxn>
                <a:cxn ang="0">
                  <a:pos x="117" y="11"/>
                </a:cxn>
                <a:cxn ang="0">
                  <a:pos x="116" y="8"/>
                </a:cxn>
                <a:cxn ang="0">
                  <a:pos x="115" y="5"/>
                </a:cxn>
                <a:cxn ang="0">
                  <a:pos x="110" y="1"/>
                </a:cxn>
                <a:cxn ang="0">
                  <a:pos x="107" y="0"/>
                </a:cxn>
              </a:cxnLst>
              <a:rect l="0" t="0" r="r" b="b"/>
              <a:pathLst>
                <a:path w="472" h="441">
                  <a:moveTo>
                    <a:pt x="107" y="0"/>
                  </a:moveTo>
                  <a:lnTo>
                    <a:pt x="98" y="0"/>
                  </a:lnTo>
                  <a:lnTo>
                    <a:pt x="88" y="2"/>
                  </a:lnTo>
                  <a:lnTo>
                    <a:pt x="79" y="5"/>
                  </a:lnTo>
                  <a:lnTo>
                    <a:pt x="76" y="8"/>
                  </a:lnTo>
                  <a:lnTo>
                    <a:pt x="73" y="11"/>
                  </a:lnTo>
                  <a:lnTo>
                    <a:pt x="70" y="20"/>
                  </a:lnTo>
                  <a:lnTo>
                    <a:pt x="65" y="53"/>
                  </a:lnTo>
                  <a:lnTo>
                    <a:pt x="67" y="75"/>
                  </a:lnTo>
                  <a:lnTo>
                    <a:pt x="66" y="86"/>
                  </a:lnTo>
                  <a:lnTo>
                    <a:pt x="65" y="90"/>
                  </a:lnTo>
                  <a:lnTo>
                    <a:pt x="62" y="95"/>
                  </a:lnTo>
                  <a:lnTo>
                    <a:pt x="54" y="103"/>
                  </a:lnTo>
                  <a:lnTo>
                    <a:pt x="49" y="107"/>
                  </a:lnTo>
                  <a:lnTo>
                    <a:pt x="22" y="123"/>
                  </a:lnTo>
                  <a:lnTo>
                    <a:pt x="7" y="128"/>
                  </a:lnTo>
                  <a:lnTo>
                    <a:pt x="0" y="129"/>
                  </a:lnTo>
                  <a:lnTo>
                    <a:pt x="14" y="177"/>
                  </a:lnTo>
                  <a:lnTo>
                    <a:pt x="322" y="441"/>
                  </a:lnTo>
                  <a:lnTo>
                    <a:pt x="439" y="398"/>
                  </a:lnTo>
                  <a:lnTo>
                    <a:pt x="472" y="354"/>
                  </a:lnTo>
                  <a:lnTo>
                    <a:pt x="471" y="351"/>
                  </a:lnTo>
                  <a:lnTo>
                    <a:pt x="469" y="349"/>
                  </a:lnTo>
                  <a:lnTo>
                    <a:pt x="467" y="347"/>
                  </a:lnTo>
                  <a:lnTo>
                    <a:pt x="461" y="344"/>
                  </a:lnTo>
                  <a:lnTo>
                    <a:pt x="439" y="336"/>
                  </a:lnTo>
                  <a:lnTo>
                    <a:pt x="426" y="329"/>
                  </a:lnTo>
                  <a:lnTo>
                    <a:pt x="413" y="320"/>
                  </a:lnTo>
                  <a:lnTo>
                    <a:pt x="375" y="285"/>
                  </a:lnTo>
                  <a:lnTo>
                    <a:pt x="367" y="276"/>
                  </a:lnTo>
                  <a:lnTo>
                    <a:pt x="365" y="274"/>
                  </a:lnTo>
                  <a:lnTo>
                    <a:pt x="259" y="186"/>
                  </a:lnTo>
                  <a:lnTo>
                    <a:pt x="173" y="110"/>
                  </a:lnTo>
                  <a:lnTo>
                    <a:pt x="168" y="104"/>
                  </a:lnTo>
                  <a:lnTo>
                    <a:pt x="167" y="102"/>
                  </a:lnTo>
                  <a:lnTo>
                    <a:pt x="166" y="100"/>
                  </a:lnTo>
                  <a:lnTo>
                    <a:pt x="166" y="99"/>
                  </a:lnTo>
                  <a:lnTo>
                    <a:pt x="166" y="98"/>
                  </a:lnTo>
                  <a:lnTo>
                    <a:pt x="164" y="96"/>
                  </a:lnTo>
                  <a:lnTo>
                    <a:pt x="162" y="95"/>
                  </a:lnTo>
                  <a:lnTo>
                    <a:pt x="160" y="93"/>
                  </a:lnTo>
                  <a:lnTo>
                    <a:pt x="138" y="82"/>
                  </a:lnTo>
                  <a:lnTo>
                    <a:pt x="130" y="75"/>
                  </a:lnTo>
                  <a:lnTo>
                    <a:pt x="124" y="66"/>
                  </a:lnTo>
                  <a:lnTo>
                    <a:pt x="122" y="60"/>
                  </a:lnTo>
                  <a:lnTo>
                    <a:pt x="120" y="30"/>
                  </a:lnTo>
                  <a:lnTo>
                    <a:pt x="117" y="11"/>
                  </a:lnTo>
                  <a:lnTo>
                    <a:pt x="116" y="8"/>
                  </a:lnTo>
                  <a:lnTo>
                    <a:pt x="115" y="5"/>
                  </a:lnTo>
                  <a:lnTo>
                    <a:pt x="110" y="1"/>
                  </a:lnTo>
                  <a:lnTo>
                    <a:pt x="107" y="0"/>
                  </a:lnTo>
                  <a:close/>
                </a:path>
              </a:pathLst>
            </a:custGeom>
            <a:solidFill>
              <a:srgbClr val="82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
            <p:cNvSpPr>
              <a:spLocks/>
            </p:cNvSpPr>
            <p:nvPr/>
          </p:nvSpPr>
          <p:spPr bwMode="auto">
            <a:xfrm flipH="1">
              <a:off x="8509895" y="5100640"/>
              <a:ext cx="274243" cy="293123"/>
            </a:xfrm>
            <a:custGeom>
              <a:avLst/>
              <a:gdLst/>
              <a:ahLst/>
              <a:cxnLst>
                <a:cxn ang="0">
                  <a:pos x="24" y="49"/>
                </a:cxn>
                <a:cxn ang="0">
                  <a:pos x="2" y="82"/>
                </a:cxn>
                <a:cxn ang="0">
                  <a:pos x="0" y="92"/>
                </a:cxn>
                <a:cxn ang="0">
                  <a:pos x="4" y="103"/>
                </a:cxn>
                <a:cxn ang="0">
                  <a:pos x="24" y="127"/>
                </a:cxn>
                <a:cxn ang="0">
                  <a:pos x="166" y="265"/>
                </a:cxn>
                <a:cxn ang="0">
                  <a:pos x="201" y="291"/>
                </a:cxn>
                <a:cxn ang="0">
                  <a:pos x="212" y="295"/>
                </a:cxn>
                <a:cxn ang="0">
                  <a:pos x="222" y="295"/>
                </a:cxn>
                <a:cxn ang="0">
                  <a:pos x="241" y="286"/>
                </a:cxn>
                <a:cxn ang="0">
                  <a:pos x="266" y="264"/>
                </a:cxn>
                <a:cxn ang="0">
                  <a:pos x="268" y="261"/>
                </a:cxn>
                <a:cxn ang="0">
                  <a:pos x="268" y="257"/>
                </a:cxn>
                <a:cxn ang="0">
                  <a:pos x="265" y="250"/>
                </a:cxn>
                <a:cxn ang="0">
                  <a:pos x="257" y="240"/>
                </a:cxn>
                <a:cxn ang="0">
                  <a:pos x="256" y="217"/>
                </a:cxn>
                <a:cxn ang="0">
                  <a:pos x="260" y="199"/>
                </a:cxn>
                <a:cxn ang="0">
                  <a:pos x="264" y="193"/>
                </a:cxn>
                <a:cxn ang="0">
                  <a:pos x="275" y="183"/>
                </a:cxn>
                <a:cxn ang="0">
                  <a:pos x="276" y="179"/>
                </a:cxn>
                <a:cxn ang="0">
                  <a:pos x="274" y="175"/>
                </a:cxn>
                <a:cxn ang="0">
                  <a:pos x="235" y="142"/>
                </a:cxn>
                <a:cxn ang="0">
                  <a:pos x="209" y="113"/>
                </a:cxn>
                <a:cxn ang="0">
                  <a:pos x="203" y="111"/>
                </a:cxn>
                <a:cxn ang="0">
                  <a:pos x="198" y="113"/>
                </a:cxn>
                <a:cxn ang="0">
                  <a:pos x="181" y="126"/>
                </a:cxn>
                <a:cxn ang="0">
                  <a:pos x="171" y="131"/>
                </a:cxn>
                <a:cxn ang="0">
                  <a:pos x="166" y="131"/>
                </a:cxn>
                <a:cxn ang="0">
                  <a:pos x="161" y="128"/>
                </a:cxn>
                <a:cxn ang="0">
                  <a:pos x="145" y="113"/>
                </a:cxn>
                <a:cxn ang="0">
                  <a:pos x="104" y="39"/>
                </a:cxn>
                <a:cxn ang="0">
                  <a:pos x="95" y="10"/>
                </a:cxn>
                <a:cxn ang="0">
                  <a:pos x="90" y="3"/>
                </a:cxn>
                <a:cxn ang="0">
                  <a:pos x="88" y="0"/>
                </a:cxn>
                <a:cxn ang="0">
                  <a:pos x="83" y="1"/>
                </a:cxn>
                <a:cxn ang="0">
                  <a:pos x="67" y="17"/>
                </a:cxn>
              </a:cxnLst>
              <a:rect l="0" t="0" r="r" b="b"/>
              <a:pathLst>
                <a:path w="276" h="295">
                  <a:moveTo>
                    <a:pt x="35" y="39"/>
                  </a:moveTo>
                  <a:lnTo>
                    <a:pt x="24" y="49"/>
                  </a:lnTo>
                  <a:lnTo>
                    <a:pt x="5" y="76"/>
                  </a:lnTo>
                  <a:lnTo>
                    <a:pt x="2" y="82"/>
                  </a:lnTo>
                  <a:lnTo>
                    <a:pt x="0" y="88"/>
                  </a:lnTo>
                  <a:lnTo>
                    <a:pt x="0" y="92"/>
                  </a:lnTo>
                  <a:lnTo>
                    <a:pt x="2" y="99"/>
                  </a:lnTo>
                  <a:lnTo>
                    <a:pt x="4" y="103"/>
                  </a:lnTo>
                  <a:lnTo>
                    <a:pt x="9" y="111"/>
                  </a:lnTo>
                  <a:lnTo>
                    <a:pt x="24" y="127"/>
                  </a:lnTo>
                  <a:lnTo>
                    <a:pt x="82" y="177"/>
                  </a:lnTo>
                  <a:lnTo>
                    <a:pt x="166" y="265"/>
                  </a:lnTo>
                  <a:lnTo>
                    <a:pt x="195" y="288"/>
                  </a:lnTo>
                  <a:lnTo>
                    <a:pt x="201" y="291"/>
                  </a:lnTo>
                  <a:lnTo>
                    <a:pt x="206" y="293"/>
                  </a:lnTo>
                  <a:lnTo>
                    <a:pt x="212" y="295"/>
                  </a:lnTo>
                  <a:lnTo>
                    <a:pt x="217" y="295"/>
                  </a:lnTo>
                  <a:lnTo>
                    <a:pt x="222" y="295"/>
                  </a:lnTo>
                  <a:lnTo>
                    <a:pt x="232" y="291"/>
                  </a:lnTo>
                  <a:lnTo>
                    <a:pt x="241" y="286"/>
                  </a:lnTo>
                  <a:lnTo>
                    <a:pt x="249" y="280"/>
                  </a:lnTo>
                  <a:lnTo>
                    <a:pt x="266" y="264"/>
                  </a:lnTo>
                  <a:lnTo>
                    <a:pt x="267" y="262"/>
                  </a:lnTo>
                  <a:lnTo>
                    <a:pt x="268" y="261"/>
                  </a:lnTo>
                  <a:lnTo>
                    <a:pt x="268" y="259"/>
                  </a:lnTo>
                  <a:lnTo>
                    <a:pt x="268" y="257"/>
                  </a:lnTo>
                  <a:lnTo>
                    <a:pt x="267" y="254"/>
                  </a:lnTo>
                  <a:lnTo>
                    <a:pt x="265" y="250"/>
                  </a:lnTo>
                  <a:lnTo>
                    <a:pt x="262" y="247"/>
                  </a:lnTo>
                  <a:lnTo>
                    <a:pt x="257" y="240"/>
                  </a:lnTo>
                  <a:lnTo>
                    <a:pt x="256" y="236"/>
                  </a:lnTo>
                  <a:lnTo>
                    <a:pt x="256" y="217"/>
                  </a:lnTo>
                  <a:lnTo>
                    <a:pt x="258" y="208"/>
                  </a:lnTo>
                  <a:lnTo>
                    <a:pt x="260" y="199"/>
                  </a:lnTo>
                  <a:lnTo>
                    <a:pt x="262" y="196"/>
                  </a:lnTo>
                  <a:lnTo>
                    <a:pt x="264" y="193"/>
                  </a:lnTo>
                  <a:lnTo>
                    <a:pt x="271" y="188"/>
                  </a:lnTo>
                  <a:lnTo>
                    <a:pt x="275" y="183"/>
                  </a:lnTo>
                  <a:lnTo>
                    <a:pt x="276" y="180"/>
                  </a:lnTo>
                  <a:lnTo>
                    <a:pt x="276" y="179"/>
                  </a:lnTo>
                  <a:lnTo>
                    <a:pt x="275" y="177"/>
                  </a:lnTo>
                  <a:lnTo>
                    <a:pt x="274" y="175"/>
                  </a:lnTo>
                  <a:lnTo>
                    <a:pt x="269" y="169"/>
                  </a:lnTo>
                  <a:lnTo>
                    <a:pt x="235" y="142"/>
                  </a:lnTo>
                  <a:lnTo>
                    <a:pt x="216" y="119"/>
                  </a:lnTo>
                  <a:lnTo>
                    <a:pt x="209" y="113"/>
                  </a:lnTo>
                  <a:lnTo>
                    <a:pt x="205" y="111"/>
                  </a:lnTo>
                  <a:lnTo>
                    <a:pt x="203" y="111"/>
                  </a:lnTo>
                  <a:lnTo>
                    <a:pt x="200" y="112"/>
                  </a:lnTo>
                  <a:lnTo>
                    <a:pt x="198" y="113"/>
                  </a:lnTo>
                  <a:lnTo>
                    <a:pt x="196" y="114"/>
                  </a:lnTo>
                  <a:lnTo>
                    <a:pt x="181" y="126"/>
                  </a:lnTo>
                  <a:lnTo>
                    <a:pt x="174" y="130"/>
                  </a:lnTo>
                  <a:lnTo>
                    <a:pt x="171" y="131"/>
                  </a:lnTo>
                  <a:lnTo>
                    <a:pt x="169" y="131"/>
                  </a:lnTo>
                  <a:lnTo>
                    <a:pt x="166" y="131"/>
                  </a:lnTo>
                  <a:lnTo>
                    <a:pt x="164" y="130"/>
                  </a:lnTo>
                  <a:lnTo>
                    <a:pt x="161" y="128"/>
                  </a:lnTo>
                  <a:lnTo>
                    <a:pt x="156" y="124"/>
                  </a:lnTo>
                  <a:lnTo>
                    <a:pt x="145" y="113"/>
                  </a:lnTo>
                  <a:lnTo>
                    <a:pt x="120" y="79"/>
                  </a:lnTo>
                  <a:lnTo>
                    <a:pt x="104" y="39"/>
                  </a:lnTo>
                  <a:lnTo>
                    <a:pt x="100" y="23"/>
                  </a:lnTo>
                  <a:lnTo>
                    <a:pt x="95" y="10"/>
                  </a:lnTo>
                  <a:lnTo>
                    <a:pt x="92" y="5"/>
                  </a:lnTo>
                  <a:lnTo>
                    <a:pt x="90" y="3"/>
                  </a:lnTo>
                  <a:lnTo>
                    <a:pt x="89" y="2"/>
                  </a:lnTo>
                  <a:lnTo>
                    <a:pt x="88" y="0"/>
                  </a:lnTo>
                  <a:lnTo>
                    <a:pt x="86" y="0"/>
                  </a:lnTo>
                  <a:lnTo>
                    <a:pt x="83" y="1"/>
                  </a:lnTo>
                  <a:lnTo>
                    <a:pt x="80" y="3"/>
                  </a:lnTo>
                  <a:lnTo>
                    <a:pt x="67" y="17"/>
                  </a:lnTo>
                  <a:lnTo>
                    <a:pt x="35" y="39"/>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1" name="Freeform 9"/>
            <p:cNvSpPr>
              <a:spLocks/>
            </p:cNvSpPr>
            <p:nvPr/>
          </p:nvSpPr>
          <p:spPr bwMode="auto">
            <a:xfrm flipH="1">
              <a:off x="8528774" y="5121506"/>
              <a:ext cx="323925" cy="384537"/>
            </a:xfrm>
            <a:custGeom>
              <a:avLst/>
              <a:gdLst/>
              <a:ahLst/>
              <a:cxnLst>
                <a:cxn ang="0">
                  <a:pos x="3" y="5"/>
                </a:cxn>
                <a:cxn ang="0">
                  <a:pos x="2" y="10"/>
                </a:cxn>
                <a:cxn ang="0">
                  <a:pos x="2" y="57"/>
                </a:cxn>
                <a:cxn ang="0">
                  <a:pos x="0" y="82"/>
                </a:cxn>
                <a:cxn ang="0">
                  <a:pos x="1" y="97"/>
                </a:cxn>
                <a:cxn ang="0">
                  <a:pos x="2" y="101"/>
                </a:cxn>
                <a:cxn ang="0">
                  <a:pos x="5" y="108"/>
                </a:cxn>
                <a:cxn ang="0">
                  <a:pos x="5" y="110"/>
                </a:cxn>
                <a:cxn ang="0">
                  <a:pos x="6" y="113"/>
                </a:cxn>
                <a:cxn ang="0">
                  <a:pos x="10" y="117"/>
                </a:cxn>
                <a:cxn ang="0">
                  <a:pos x="27" y="136"/>
                </a:cxn>
                <a:cxn ang="0">
                  <a:pos x="109" y="214"/>
                </a:cxn>
                <a:cxn ang="0">
                  <a:pos x="194" y="288"/>
                </a:cxn>
                <a:cxn ang="0">
                  <a:pos x="274" y="351"/>
                </a:cxn>
                <a:cxn ang="0">
                  <a:pos x="303" y="376"/>
                </a:cxn>
                <a:cxn ang="0">
                  <a:pos x="313" y="383"/>
                </a:cxn>
                <a:cxn ang="0">
                  <a:pos x="315" y="385"/>
                </a:cxn>
                <a:cxn ang="0">
                  <a:pos x="318" y="387"/>
                </a:cxn>
                <a:cxn ang="0">
                  <a:pos x="319" y="386"/>
                </a:cxn>
                <a:cxn ang="0">
                  <a:pos x="320" y="386"/>
                </a:cxn>
                <a:cxn ang="0">
                  <a:pos x="321" y="384"/>
                </a:cxn>
                <a:cxn ang="0">
                  <a:pos x="322" y="380"/>
                </a:cxn>
                <a:cxn ang="0">
                  <a:pos x="322" y="373"/>
                </a:cxn>
                <a:cxn ang="0">
                  <a:pos x="321" y="363"/>
                </a:cxn>
                <a:cxn ang="0">
                  <a:pos x="324" y="287"/>
                </a:cxn>
                <a:cxn ang="0">
                  <a:pos x="324" y="283"/>
                </a:cxn>
                <a:cxn ang="0">
                  <a:pos x="326" y="277"/>
                </a:cxn>
                <a:cxn ang="0">
                  <a:pos x="326" y="272"/>
                </a:cxn>
                <a:cxn ang="0">
                  <a:pos x="325" y="268"/>
                </a:cxn>
                <a:cxn ang="0">
                  <a:pos x="324" y="265"/>
                </a:cxn>
                <a:cxn ang="0">
                  <a:pos x="318" y="257"/>
                </a:cxn>
                <a:cxn ang="0">
                  <a:pos x="293" y="234"/>
                </a:cxn>
                <a:cxn ang="0">
                  <a:pos x="102" y="81"/>
                </a:cxn>
                <a:cxn ang="0">
                  <a:pos x="14" y="3"/>
                </a:cxn>
                <a:cxn ang="0">
                  <a:pos x="11" y="2"/>
                </a:cxn>
                <a:cxn ang="0">
                  <a:pos x="9" y="1"/>
                </a:cxn>
                <a:cxn ang="0">
                  <a:pos x="7" y="0"/>
                </a:cxn>
                <a:cxn ang="0">
                  <a:pos x="5" y="1"/>
                </a:cxn>
                <a:cxn ang="0">
                  <a:pos x="4" y="2"/>
                </a:cxn>
                <a:cxn ang="0">
                  <a:pos x="3" y="5"/>
                </a:cxn>
              </a:cxnLst>
              <a:rect l="0" t="0" r="r" b="b"/>
              <a:pathLst>
                <a:path w="326" h="387">
                  <a:moveTo>
                    <a:pt x="3" y="5"/>
                  </a:moveTo>
                  <a:lnTo>
                    <a:pt x="2" y="10"/>
                  </a:lnTo>
                  <a:lnTo>
                    <a:pt x="2" y="57"/>
                  </a:lnTo>
                  <a:lnTo>
                    <a:pt x="0" y="82"/>
                  </a:lnTo>
                  <a:lnTo>
                    <a:pt x="1" y="97"/>
                  </a:lnTo>
                  <a:lnTo>
                    <a:pt x="2" y="101"/>
                  </a:lnTo>
                  <a:lnTo>
                    <a:pt x="5" y="108"/>
                  </a:lnTo>
                  <a:lnTo>
                    <a:pt x="5" y="110"/>
                  </a:lnTo>
                  <a:lnTo>
                    <a:pt x="6" y="113"/>
                  </a:lnTo>
                  <a:lnTo>
                    <a:pt x="10" y="117"/>
                  </a:lnTo>
                  <a:lnTo>
                    <a:pt x="27" y="136"/>
                  </a:lnTo>
                  <a:lnTo>
                    <a:pt x="109" y="214"/>
                  </a:lnTo>
                  <a:lnTo>
                    <a:pt x="194" y="288"/>
                  </a:lnTo>
                  <a:lnTo>
                    <a:pt x="274" y="351"/>
                  </a:lnTo>
                  <a:lnTo>
                    <a:pt x="303" y="376"/>
                  </a:lnTo>
                  <a:lnTo>
                    <a:pt x="313" y="383"/>
                  </a:lnTo>
                  <a:lnTo>
                    <a:pt x="315" y="385"/>
                  </a:lnTo>
                  <a:lnTo>
                    <a:pt x="318" y="387"/>
                  </a:lnTo>
                  <a:lnTo>
                    <a:pt x="319" y="386"/>
                  </a:lnTo>
                  <a:lnTo>
                    <a:pt x="320" y="386"/>
                  </a:lnTo>
                  <a:lnTo>
                    <a:pt x="321" y="384"/>
                  </a:lnTo>
                  <a:lnTo>
                    <a:pt x="322" y="380"/>
                  </a:lnTo>
                  <a:lnTo>
                    <a:pt x="322" y="373"/>
                  </a:lnTo>
                  <a:lnTo>
                    <a:pt x="321" y="363"/>
                  </a:lnTo>
                  <a:lnTo>
                    <a:pt x="324" y="287"/>
                  </a:lnTo>
                  <a:lnTo>
                    <a:pt x="324" y="283"/>
                  </a:lnTo>
                  <a:lnTo>
                    <a:pt x="326" y="277"/>
                  </a:lnTo>
                  <a:lnTo>
                    <a:pt x="326" y="272"/>
                  </a:lnTo>
                  <a:lnTo>
                    <a:pt x="325" y="268"/>
                  </a:lnTo>
                  <a:lnTo>
                    <a:pt x="324" y="265"/>
                  </a:lnTo>
                  <a:lnTo>
                    <a:pt x="318" y="257"/>
                  </a:lnTo>
                  <a:lnTo>
                    <a:pt x="293" y="234"/>
                  </a:lnTo>
                  <a:lnTo>
                    <a:pt x="102" y="81"/>
                  </a:lnTo>
                  <a:lnTo>
                    <a:pt x="14" y="3"/>
                  </a:lnTo>
                  <a:lnTo>
                    <a:pt x="11" y="2"/>
                  </a:lnTo>
                  <a:lnTo>
                    <a:pt x="9" y="1"/>
                  </a:lnTo>
                  <a:lnTo>
                    <a:pt x="7" y="0"/>
                  </a:lnTo>
                  <a:lnTo>
                    <a:pt x="5" y="1"/>
                  </a:lnTo>
                  <a:lnTo>
                    <a:pt x="4" y="2"/>
                  </a:lnTo>
                  <a:lnTo>
                    <a:pt x="3" y="5"/>
                  </a:lnTo>
                  <a:close/>
                </a:path>
              </a:pathLst>
            </a:custGeom>
            <a:solidFill>
              <a:srgbClr val="CE606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 name="Freeform 10"/>
            <p:cNvSpPr>
              <a:spLocks/>
            </p:cNvSpPr>
            <p:nvPr/>
          </p:nvSpPr>
          <p:spPr bwMode="auto">
            <a:xfrm flipH="1">
              <a:off x="8376747" y="5339112"/>
              <a:ext cx="134141" cy="161963"/>
            </a:xfrm>
            <a:custGeom>
              <a:avLst/>
              <a:gdLst/>
              <a:ahLst/>
              <a:cxnLst>
                <a:cxn ang="0">
                  <a:pos x="131" y="0"/>
                </a:cxn>
                <a:cxn ang="0">
                  <a:pos x="128" y="0"/>
                </a:cxn>
                <a:cxn ang="0">
                  <a:pos x="126" y="0"/>
                </a:cxn>
                <a:cxn ang="0">
                  <a:pos x="122" y="1"/>
                </a:cxn>
                <a:cxn ang="0">
                  <a:pos x="15" y="45"/>
                </a:cxn>
                <a:cxn ang="0">
                  <a:pos x="8" y="47"/>
                </a:cxn>
                <a:cxn ang="0">
                  <a:pos x="7" y="47"/>
                </a:cxn>
                <a:cxn ang="0">
                  <a:pos x="5" y="49"/>
                </a:cxn>
                <a:cxn ang="0">
                  <a:pos x="3" y="57"/>
                </a:cxn>
                <a:cxn ang="0">
                  <a:pos x="0" y="74"/>
                </a:cxn>
                <a:cxn ang="0">
                  <a:pos x="0" y="90"/>
                </a:cxn>
                <a:cxn ang="0">
                  <a:pos x="5" y="148"/>
                </a:cxn>
                <a:cxn ang="0">
                  <a:pos x="4" y="151"/>
                </a:cxn>
                <a:cxn ang="0">
                  <a:pos x="4" y="160"/>
                </a:cxn>
                <a:cxn ang="0">
                  <a:pos x="5" y="162"/>
                </a:cxn>
                <a:cxn ang="0">
                  <a:pos x="6" y="162"/>
                </a:cxn>
                <a:cxn ang="0">
                  <a:pos x="7" y="163"/>
                </a:cxn>
                <a:cxn ang="0">
                  <a:pos x="8" y="162"/>
                </a:cxn>
                <a:cxn ang="0">
                  <a:pos x="9" y="162"/>
                </a:cxn>
                <a:cxn ang="0">
                  <a:pos x="11" y="160"/>
                </a:cxn>
                <a:cxn ang="0">
                  <a:pos x="18" y="153"/>
                </a:cxn>
                <a:cxn ang="0">
                  <a:pos x="74" y="127"/>
                </a:cxn>
                <a:cxn ang="0">
                  <a:pos x="112" y="106"/>
                </a:cxn>
                <a:cxn ang="0">
                  <a:pos x="126" y="99"/>
                </a:cxn>
                <a:cxn ang="0">
                  <a:pos x="129" y="97"/>
                </a:cxn>
                <a:cxn ang="0">
                  <a:pos x="132" y="93"/>
                </a:cxn>
                <a:cxn ang="0">
                  <a:pos x="134" y="90"/>
                </a:cxn>
                <a:cxn ang="0">
                  <a:pos x="135" y="86"/>
                </a:cxn>
                <a:cxn ang="0">
                  <a:pos x="131" y="47"/>
                </a:cxn>
                <a:cxn ang="0">
                  <a:pos x="132" y="5"/>
                </a:cxn>
                <a:cxn ang="0">
                  <a:pos x="132" y="3"/>
                </a:cxn>
                <a:cxn ang="0">
                  <a:pos x="132" y="1"/>
                </a:cxn>
                <a:cxn ang="0">
                  <a:pos x="132" y="0"/>
                </a:cxn>
                <a:cxn ang="0">
                  <a:pos x="131" y="0"/>
                </a:cxn>
              </a:cxnLst>
              <a:rect l="0" t="0" r="r" b="b"/>
              <a:pathLst>
                <a:path w="135" h="163">
                  <a:moveTo>
                    <a:pt x="131" y="0"/>
                  </a:moveTo>
                  <a:lnTo>
                    <a:pt x="128" y="0"/>
                  </a:lnTo>
                  <a:lnTo>
                    <a:pt x="126" y="0"/>
                  </a:lnTo>
                  <a:lnTo>
                    <a:pt x="122" y="1"/>
                  </a:lnTo>
                  <a:lnTo>
                    <a:pt x="15" y="45"/>
                  </a:lnTo>
                  <a:lnTo>
                    <a:pt x="8" y="47"/>
                  </a:lnTo>
                  <a:lnTo>
                    <a:pt x="7" y="47"/>
                  </a:lnTo>
                  <a:lnTo>
                    <a:pt x="5" y="49"/>
                  </a:lnTo>
                  <a:lnTo>
                    <a:pt x="3" y="57"/>
                  </a:lnTo>
                  <a:lnTo>
                    <a:pt x="0" y="74"/>
                  </a:lnTo>
                  <a:lnTo>
                    <a:pt x="0" y="90"/>
                  </a:lnTo>
                  <a:lnTo>
                    <a:pt x="5" y="148"/>
                  </a:lnTo>
                  <a:lnTo>
                    <a:pt x="4" y="151"/>
                  </a:lnTo>
                  <a:lnTo>
                    <a:pt x="4" y="160"/>
                  </a:lnTo>
                  <a:lnTo>
                    <a:pt x="5" y="162"/>
                  </a:lnTo>
                  <a:lnTo>
                    <a:pt x="6" y="162"/>
                  </a:lnTo>
                  <a:lnTo>
                    <a:pt x="7" y="163"/>
                  </a:lnTo>
                  <a:lnTo>
                    <a:pt x="8" y="162"/>
                  </a:lnTo>
                  <a:lnTo>
                    <a:pt x="9" y="162"/>
                  </a:lnTo>
                  <a:lnTo>
                    <a:pt x="11" y="160"/>
                  </a:lnTo>
                  <a:lnTo>
                    <a:pt x="18" y="153"/>
                  </a:lnTo>
                  <a:lnTo>
                    <a:pt x="74" y="127"/>
                  </a:lnTo>
                  <a:lnTo>
                    <a:pt x="112" y="106"/>
                  </a:lnTo>
                  <a:lnTo>
                    <a:pt x="126" y="99"/>
                  </a:lnTo>
                  <a:lnTo>
                    <a:pt x="129" y="97"/>
                  </a:lnTo>
                  <a:lnTo>
                    <a:pt x="132" y="93"/>
                  </a:lnTo>
                  <a:lnTo>
                    <a:pt x="134" y="90"/>
                  </a:lnTo>
                  <a:lnTo>
                    <a:pt x="135" y="86"/>
                  </a:lnTo>
                  <a:lnTo>
                    <a:pt x="131" y="47"/>
                  </a:lnTo>
                  <a:lnTo>
                    <a:pt x="132" y="5"/>
                  </a:lnTo>
                  <a:lnTo>
                    <a:pt x="132" y="3"/>
                  </a:lnTo>
                  <a:lnTo>
                    <a:pt x="132" y="1"/>
                  </a:lnTo>
                  <a:lnTo>
                    <a:pt x="132" y="0"/>
                  </a:lnTo>
                  <a:lnTo>
                    <a:pt x="131" y="0"/>
                  </a:lnTo>
                  <a:close/>
                </a:path>
              </a:pathLst>
            </a:custGeom>
            <a:solidFill>
              <a:srgbClr val="CE606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Freeform 11"/>
            <p:cNvSpPr>
              <a:spLocks/>
            </p:cNvSpPr>
            <p:nvPr/>
          </p:nvSpPr>
          <p:spPr bwMode="auto">
            <a:xfrm flipH="1">
              <a:off x="8449283" y="4994321"/>
              <a:ext cx="312002" cy="259339"/>
            </a:xfrm>
            <a:custGeom>
              <a:avLst/>
              <a:gdLst/>
              <a:ahLst/>
              <a:cxnLst>
                <a:cxn ang="0">
                  <a:pos x="173" y="115"/>
                </a:cxn>
                <a:cxn ang="0">
                  <a:pos x="144" y="89"/>
                </a:cxn>
                <a:cxn ang="0">
                  <a:pos x="62" y="31"/>
                </a:cxn>
                <a:cxn ang="0">
                  <a:pos x="36" y="11"/>
                </a:cxn>
                <a:cxn ang="0">
                  <a:pos x="32" y="9"/>
                </a:cxn>
                <a:cxn ang="0">
                  <a:pos x="24" y="3"/>
                </a:cxn>
                <a:cxn ang="0">
                  <a:pos x="15" y="0"/>
                </a:cxn>
                <a:cxn ang="0">
                  <a:pos x="13" y="0"/>
                </a:cxn>
                <a:cxn ang="0">
                  <a:pos x="10" y="1"/>
                </a:cxn>
                <a:cxn ang="0">
                  <a:pos x="8" y="3"/>
                </a:cxn>
                <a:cxn ang="0">
                  <a:pos x="3" y="6"/>
                </a:cxn>
                <a:cxn ang="0">
                  <a:pos x="2" y="9"/>
                </a:cxn>
                <a:cxn ang="0">
                  <a:pos x="0" y="11"/>
                </a:cxn>
                <a:cxn ang="0">
                  <a:pos x="0" y="12"/>
                </a:cxn>
                <a:cxn ang="0">
                  <a:pos x="0" y="16"/>
                </a:cxn>
                <a:cxn ang="0">
                  <a:pos x="0" y="17"/>
                </a:cxn>
                <a:cxn ang="0">
                  <a:pos x="1" y="19"/>
                </a:cxn>
                <a:cxn ang="0">
                  <a:pos x="5" y="23"/>
                </a:cxn>
                <a:cxn ang="0">
                  <a:pos x="11" y="29"/>
                </a:cxn>
                <a:cxn ang="0">
                  <a:pos x="57" y="59"/>
                </a:cxn>
                <a:cxn ang="0">
                  <a:pos x="198" y="173"/>
                </a:cxn>
                <a:cxn ang="0">
                  <a:pos x="237" y="207"/>
                </a:cxn>
                <a:cxn ang="0">
                  <a:pos x="284" y="256"/>
                </a:cxn>
                <a:cxn ang="0">
                  <a:pos x="289" y="259"/>
                </a:cxn>
                <a:cxn ang="0">
                  <a:pos x="294" y="261"/>
                </a:cxn>
                <a:cxn ang="0">
                  <a:pos x="298" y="261"/>
                </a:cxn>
                <a:cxn ang="0">
                  <a:pos x="301" y="260"/>
                </a:cxn>
                <a:cxn ang="0">
                  <a:pos x="304" y="258"/>
                </a:cxn>
                <a:cxn ang="0">
                  <a:pos x="307" y="256"/>
                </a:cxn>
                <a:cxn ang="0">
                  <a:pos x="309" y="253"/>
                </a:cxn>
                <a:cxn ang="0">
                  <a:pos x="311" y="250"/>
                </a:cxn>
                <a:cxn ang="0">
                  <a:pos x="311" y="249"/>
                </a:cxn>
                <a:cxn ang="0">
                  <a:pos x="312" y="248"/>
                </a:cxn>
                <a:cxn ang="0">
                  <a:pos x="313" y="247"/>
                </a:cxn>
                <a:cxn ang="0">
                  <a:pos x="314" y="247"/>
                </a:cxn>
                <a:cxn ang="0">
                  <a:pos x="314" y="246"/>
                </a:cxn>
                <a:cxn ang="0">
                  <a:pos x="300" y="233"/>
                </a:cxn>
                <a:cxn ang="0">
                  <a:pos x="297" y="231"/>
                </a:cxn>
                <a:cxn ang="0">
                  <a:pos x="237" y="179"/>
                </a:cxn>
                <a:cxn ang="0">
                  <a:pos x="173" y="115"/>
                </a:cxn>
              </a:cxnLst>
              <a:rect l="0" t="0" r="r" b="b"/>
              <a:pathLst>
                <a:path w="314" h="261">
                  <a:moveTo>
                    <a:pt x="173" y="115"/>
                  </a:moveTo>
                  <a:lnTo>
                    <a:pt x="144" y="89"/>
                  </a:lnTo>
                  <a:lnTo>
                    <a:pt x="62" y="31"/>
                  </a:lnTo>
                  <a:lnTo>
                    <a:pt x="36" y="11"/>
                  </a:lnTo>
                  <a:lnTo>
                    <a:pt x="32" y="9"/>
                  </a:lnTo>
                  <a:lnTo>
                    <a:pt x="24" y="3"/>
                  </a:lnTo>
                  <a:lnTo>
                    <a:pt x="15" y="0"/>
                  </a:lnTo>
                  <a:lnTo>
                    <a:pt x="13" y="0"/>
                  </a:lnTo>
                  <a:lnTo>
                    <a:pt x="10" y="1"/>
                  </a:lnTo>
                  <a:lnTo>
                    <a:pt x="8" y="3"/>
                  </a:lnTo>
                  <a:lnTo>
                    <a:pt x="3" y="6"/>
                  </a:lnTo>
                  <a:lnTo>
                    <a:pt x="2" y="9"/>
                  </a:lnTo>
                  <a:lnTo>
                    <a:pt x="0" y="11"/>
                  </a:lnTo>
                  <a:lnTo>
                    <a:pt x="0" y="12"/>
                  </a:lnTo>
                  <a:lnTo>
                    <a:pt x="0" y="16"/>
                  </a:lnTo>
                  <a:lnTo>
                    <a:pt x="0" y="17"/>
                  </a:lnTo>
                  <a:lnTo>
                    <a:pt x="1" y="19"/>
                  </a:lnTo>
                  <a:lnTo>
                    <a:pt x="5" y="23"/>
                  </a:lnTo>
                  <a:lnTo>
                    <a:pt x="11" y="29"/>
                  </a:lnTo>
                  <a:lnTo>
                    <a:pt x="57" y="59"/>
                  </a:lnTo>
                  <a:lnTo>
                    <a:pt x="198" y="173"/>
                  </a:lnTo>
                  <a:lnTo>
                    <a:pt x="237" y="207"/>
                  </a:lnTo>
                  <a:lnTo>
                    <a:pt x="284" y="256"/>
                  </a:lnTo>
                  <a:lnTo>
                    <a:pt x="289" y="259"/>
                  </a:lnTo>
                  <a:lnTo>
                    <a:pt x="294" y="261"/>
                  </a:lnTo>
                  <a:lnTo>
                    <a:pt x="298" y="261"/>
                  </a:lnTo>
                  <a:lnTo>
                    <a:pt x="301" y="260"/>
                  </a:lnTo>
                  <a:lnTo>
                    <a:pt x="304" y="258"/>
                  </a:lnTo>
                  <a:lnTo>
                    <a:pt x="307" y="256"/>
                  </a:lnTo>
                  <a:lnTo>
                    <a:pt x="309" y="253"/>
                  </a:lnTo>
                  <a:lnTo>
                    <a:pt x="311" y="250"/>
                  </a:lnTo>
                  <a:lnTo>
                    <a:pt x="311" y="249"/>
                  </a:lnTo>
                  <a:lnTo>
                    <a:pt x="312" y="248"/>
                  </a:lnTo>
                  <a:lnTo>
                    <a:pt x="313" y="247"/>
                  </a:lnTo>
                  <a:lnTo>
                    <a:pt x="314" y="247"/>
                  </a:lnTo>
                  <a:lnTo>
                    <a:pt x="314" y="246"/>
                  </a:lnTo>
                  <a:lnTo>
                    <a:pt x="300" y="233"/>
                  </a:lnTo>
                  <a:lnTo>
                    <a:pt x="297" y="231"/>
                  </a:lnTo>
                  <a:lnTo>
                    <a:pt x="237" y="179"/>
                  </a:lnTo>
                  <a:lnTo>
                    <a:pt x="173" y="115"/>
                  </a:lnTo>
                  <a:close/>
                </a:path>
              </a:pathLst>
            </a:custGeom>
            <a:solidFill>
              <a:srgbClr val="DC8C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12"/>
            <p:cNvSpPr>
              <a:spLocks/>
            </p:cNvSpPr>
            <p:nvPr/>
          </p:nvSpPr>
          <p:spPr bwMode="auto">
            <a:xfrm flipH="1">
              <a:off x="8374760" y="5213914"/>
              <a:ext cx="148052" cy="164943"/>
            </a:xfrm>
            <a:custGeom>
              <a:avLst/>
              <a:gdLst/>
              <a:ahLst/>
              <a:cxnLst>
                <a:cxn ang="0">
                  <a:pos x="149" y="114"/>
                </a:cxn>
                <a:cxn ang="0">
                  <a:pos x="149" y="113"/>
                </a:cxn>
                <a:cxn ang="0">
                  <a:pos x="148" y="111"/>
                </a:cxn>
                <a:cxn ang="0">
                  <a:pos x="146" y="108"/>
                </a:cxn>
                <a:cxn ang="0">
                  <a:pos x="143" y="76"/>
                </a:cxn>
                <a:cxn ang="0">
                  <a:pos x="142" y="69"/>
                </a:cxn>
                <a:cxn ang="0">
                  <a:pos x="140" y="64"/>
                </a:cxn>
                <a:cxn ang="0">
                  <a:pos x="138" y="60"/>
                </a:cxn>
                <a:cxn ang="0">
                  <a:pos x="134" y="58"/>
                </a:cxn>
                <a:cxn ang="0">
                  <a:pos x="130" y="57"/>
                </a:cxn>
                <a:cxn ang="0">
                  <a:pos x="126" y="57"/>
                </a:cxn>
                <a:cxn ang="0">
                  <a:pos x="107" y="58"/>
                </a:cxn>
                <a:cxn ang="0">
                  <a:pos x="103" y="56"/>
                </a:cxn>
                <a:cxn ang="0">
                  <a:pos x="100" y="55"/>
                </a:cxn>
                <a:cxn ang="0">
                  <a:pos x="99" y="52"/>
                </a:cxn>
                <a:cxn ang="0">
                  <a:pos x="89" y="29"/>
                </a:cxn>
                <a:cxn ang="0">
                  <a:pos x="82" y="12"/>
                </a:cxn>
                <a:cxn ang="0">
                  <a:pos x="78" y="5"/>
                </a:cxn>
                <a:cxn ang="0">
                  <a:pos x="76" y="3"/>
                </a:cxn>
                <a:cxn ang="0">
                  <a:pos x="73" y="1"/>
                </a:cxn>
                <a:cxn ang="0">
                  <a:pos x="66" y="0"/>
                </a:cxn>
                <a:cxn ang="0">
                  <a:pos x="60" y="0"/>
                </a:cxn>
                <a:cxn ang="0">
                  <a:pos x="56" y="1"/>
                </a:cxn>
                <a:cxn ang="0">
                  <a:pos x="54" y="3"/>
                </a:cxn>
                <a:cxn ang="0">
                  <a:pos x="51" y="6"/>
                </a:cxn>
                <a:cxn ang="0">
                  <a:pos x="48" y="9"/>
                </a:cxn>
                <a:cxn ang="0">
                  <a:pos x="45" y="18"/>
                </a:cxn>
                <a:cxn ang="0">
                  <a:pos x="38" y="47"/>
                </a:cxn>
                <a:cxn ang="0">
                  <a:pos x="38" y="55"/>
                </a:cxn>
                <a:cxn ang="0">
                  <a:pos x="39" y="64"/>
                </a:cxn>
                <a:cxn ang="0">
                  <a:pos x="39" y="77"/>
                </a:cxn>
                <a:cxn ang="0">
                  <a:pos x="34" y="86"/>
                </a:cxn>
                <a:cxn ang="0">
                  <a:pos x="5" y="116"/>
                </a:cxn>
                <a:cxn ang="0">
                  <a:pos x="3" y="121"/>
                </a:cxn>
                <a:cxn ang="0">
                  <a:pos x="1" y="126"/>
                </a:cxn>
                <a:cxn ang="0">
                  <a:pos x="0" y="136"/>
                </a:cxn>
                <a:cxn ang="0">
                  <a:pos x="3" y="158"/>
                </a:cxn>
                <a:cxn ang="0">
                  <a:pos x="3" y="160"/>
                </a:cxn>
                <a:cxn ang="0">
                  <a:pos x="2" y="164"/>
                </a:cxn>
                <a:cxn ang="0">
                  <a:pos x="2" y="166"/>
                </a:cxn>
                <a:cxn ang="0">
                  <a:pos x="2" y="166"/>
                </a:cxn>
                <a:cxn ang="0">
                  <a:pos x="5" y="166"/>
                </a:cxn>
                <a:cxn ang="0">
                  <a:pos x="35" y="159"/>
                </a:cxn>
                <a:cxn ang="0">
                  <a:pos x="137" y="121"/>
                </a:cxn>
                <a:cxn ang="0">
                  <a:pos x="144" y="118"/>
                </a:cxn>
                <a:cxn ang="0">
                  <a:pos x="146" y="117"/>
                </a:cxn>
                <a:cxn ang="0">
                  <a:pos x="148" y="115"/>
                </a:cxn>
                <a:cxn ang="0">
                  <a:pos x="149" y="114"/>
                </a:cxn>
              </a:cxnLst>
              <a:rect l="0" t="0" r="r" b="b"/>
              <a:pathLst>
                <a:path w="149" h="166">
                  <a:moveTo>
                    <a:pt x="149" y="114"/>
                  </a:moveTo>
                  <a:lnTo>
                    <a:pt x="149" y="113"/>
                  </a:lnTo>
                  <a:lnTo>
                    <a:pt x="148" y="111"/>
                  </a:lnTo>
                  <a:lnTo>
                    <a:pt x="146" y="108"/>
                  </a:lnTo>
                  <a:lnTo>
                    <a:pt x="143" y="76"/>
                  </a:lnTo>
                  <a:lnTo>
                    <a:pt x="142" y="69"/>
                  </a:lnTo>
                  <a:lnTo>
                    <a:pt x="140" y="64"/>
                  </a:lnTo>
                  <a:lnTo>
                    <a:pt x="138" y="60"/>
                  </a:lnTo>
                  <a:lnTo>
                    <a:pt x="134" y="58"/>
                  </a:lnTo>
                  <a:lnTo>
                    <a:pt x="130" y="57"/>
                  </a:lnTo>
                  <a:lnTo>
                    <a:pt x="126" y="57"/>
                  </a:lnTo>
                  <a:lnTo>
                    <a:pt x="107" y="58"/>
                  </a:lnTo>
                  <a:lnTo>
                    <a:pt x="103" y="56"/>
                  </a:lnTo>
                  <a:lnTo>
                    <a:pt x="100" y="55"/>
                  </a:lnTo>
                  <a:lnTo>
                    <a:pt x="99" y="52"/>
                  </a:lnTo>
                  <a:lnTo>
                    <a:pt x="89" y="29"/>
                  </a:lnTo>
                  <a:lnTo>
                    <a:pt x="82" y="12"/>
                  </a:lnTo>
                  <a:lnTo>
                    <a:pt x="78" y="5"/>
                  </a:lnTo>
                  <a:lnTo>
                    <a:pt x="76" y="3"/>
                  </a:lnTo>
                  <a:lnTo>
                    <a:pt x="73" y="1"/>
                  </a:lnTo>
                  <a:lnTo>
                    <a:pt x="66" y="0"/>
                  </a:lnTo>
                  <a:lnTo>
                    <a:pt x="60" y="0"/>
                  </a:lnTo>
                  <a:lnTo>
                    <a:pt x="56" y="1"/>
                  </a:lnTo>
                  <a:lnTo>
                    <a:pt x="54" y="3"/>
                  </a:lnTo>
                  <a:lnTo>
                    <a:pt x="51" y="6"/>
                  </a:lnTo>
                  <a:lnTo>
                    <a:pt x="48" y="9"/>
                  </a:lnTo>
                  <a:lnTo>
                    <a:pt x="45" y="18"/>
                  </a:lnTo>
                  <a:lnTo>
                    <a:pt x="38" y="47"/>
                  </a:lnTo>
                  <a:lnTo>
                    <a:pt x="38" y="55"/>
                  </a:lnTo>
                  <a:lnTo>
                    <a:pt x="39" y="64"/>
                  </a:lnTo>
                  <a:lnTo>
                    <a:pt x="39" y="77"/>
                  </a:lnTo>
                  <a:lnTo>
                    <a:pt x="34" y="86"/>
                  </a:lnTo>
                  <a:lnTo>
                    <a:pt x="5" y="116"/>
                  </a:lnTo>
                  <a:lnTo>
                    <a:pt x="3" y="121"/>
                  </a:lnTo>
                  <a:lnTo>
                    <a:pt x="1" y="126"/>
                  </a:lnTo>
                  <a:lnTo>
                    <a:pt x="0" y="136"/>
                  </a:lnTo>
                  <a:lnTo>
                    <a:pt x="3" y="158"/>
                  </a:lnTo>
                  <a:lnTo>
                    <a:pt x="3" y="160"/>
                  </a:lnTo>
                  <a:lnTo>
                    <a:pt x="2" y="164"/>
                  </a:lnTo>
                  <a:lnTo>
                    <a:pt x="2" y="166"/>
                  </a:lnTo>
                  <a:lnTo>
                    <a:pt x="2" y="166"/>
                  </a:lnTo>
                  <a:lnTo>
                    <a:pt x="5" y="166"/>
                  </a:lnTo>
                  <a:lnTo>
                    <a:pt x="35" y="159"/>
                  </a:lnTo>
                  <a:lnTo>
                    <a:pt x="137" y="121"/>
                  </a:lnTo>
                  <a:lnTo>
                    <a:pt x="144" y="118"/>
                  </a:lnTo>
                  <a:lnTo>
                    <a:pt x="146" y="117"/>
                  </a:lnTo>
                  <a:lnTo>
                    <a:pt x="148" y="115"/>
                  </a:lnTo>
                  <a:lnTo>
                    <a:pt x="149" y="114"/>
                  </a:lnTo>
                  <a:close/>
                </a:path>
              </a:pathLst>
            </a:custGeom>
            <a:solidFill>
              <a:srgbClr val="962E2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6" name="Group 110"/>
          <p:cNvGrpSpPr/>
          <p:nvPr/>
        </p:nvGrpSpPr>
        <p:grpSpPr>
          <a:xfrm>
            <a:off x="184727" y="3465576"/>
            <a:ext cx="3855356" cy="1200329"/>
            <a:chOff x="184727" y="3465576"/>
            <a:chExt cx="3855356" cy="1200329"/>
          </a:xfrm>
        </p:grpSpPr>
        <p:cxnSp>
          <p:nvCxnSpPr>
            <p:cNvPr id="118" name="Straight Connector 117"/>
            <p:cNvCxnSpPr/>
            <p:nvPr/>
          </p:nvCxnSpPr>
          <p:spPr bwMode="auto">
            <a:xfrm>
              <a:off x="1296883" y="4073872"/>
              <a:ext cx="2743200" cy="17077"/>
            </a:xfrm>
            <a:prstGeom prst="line">
              <a:avLst/>
            </a:prstGeom>
            <a:solidFill>
              <a:schemeClr val="accent1"/>
            </a:solidFill>
            <a:ln w="28575" cap="flat" cmpd="sng" algn="ctr">
              <a:solidFill>
                <a:srgbClr val="7030A0"/>
              </a:solidFill>
              <a:prstDash val="sysDot"/>
              <a:round/>
              <a:headEnd type="none" w="med" len="med"/>
              <a:tailEnd type="none" w="med" len="med"/>
            </a:ln>
            <a:effectLst/>
          </p:spPr>
        </p:cxnSp>
        <p:sp>
          <p:nvSpPr>
            <p:cNvPr id="122" name="TextBox 121"/>
            <p:cNvSpPr txBox="1"/>
            <p:nvPr/>
          </p:nvSpPr>
          <p:spPr>
            <a:xfrm>
              <a:off x="184727" y="3465576"/>
              <a:ext cx="1117600" cy="1200329"/>
            </a:xfrm>
            <a:prstGeom prst="rect">
              <a:avLst/>
            </a:prstGeom>
            <a:noFill/>
          </p:spPr>
          <p:txBody>
            <a:bodyPr wrap="square" rtlCol="0">
              <a:spAutoFit/>
            </a:bodyPr>
            <a:lstStyle/>
            <a:p>
              <a:pPr algn="ctr"/>
              <a:r>
                <a:rPr lang="en-US" dirty="0"/>
                <a:t>Set Point = </a:t>
              </a:r>
            </a:p>
            <a:p>
              <a:pPr algn="ctr"/>
              <a:r>
                <a:rPr lang="en-US" dirty="0"/>
                <a:t>Control Point</a:t>
              </a:r>
            </a:p>
          </p:txBody>
        </p:sp>
      </p:grpSp>
      <p:sp>
        <p:nvSpPr>
          <p:cNvPr id="115" name="Rectangle 3"/>
          <p:cNvSpPr txBox="1">
            <a:spLocks noChangeArrowheads="1"/>
          </p:cNvSpPr>
          <p:nvPr/>
        </p:nvSpPr>
        <p:spPr>
          <a:xfrm>
            <a:off x="691134" y="454015"/>
            <a:ext cx="7772400" cy="1803891"/>
          </a:xfrm>
          <a:prstGeom prst="rect">
            <a:avLst/>
          </a:prstGeom>
        </p:spPr>
        <p:txBody>
          <a:bodyPr vert="horz" lIns="91440" tIns="45720" rIns="91440" bIns="45720" rtlCol="0" anchor="ctr">
            <a:normAutofit fontScale="92500" lnSpcReduction="10000"/>
          </a:bodyPr>
          <a:lstStyle>
            <a:lvl1pPr algn="l" defTabSz="914400" rtl="0" eaLnBrk="1" latinLnBrk="0" hangingPunct="1">
              <a:spcBef>
                <a:spcPct val="0"/>
              </a:spcBef>
              <a:buNone/>
              <a:defRPr sz="3200" kern="1200">
                <a:solidFill>
                  <a:srgbClr val="FFA100"/>
                </a:solidFill>
                <a:latin typeface="Arial" pitchFamily="34" charset="0"/>
                <a:ea typeface="+mj-ea"/>
                <a:cs typeface="Arial" pitchFamily="34" charset="0"/>
              </a:defRPr>
            </a:lvl1pPr>
          </a:lstStyle>
          <a:p>
            <a:r>
              <a:rPr lang="en-US" dirty="0"/>
              <a:t>Eliminating Proportional Error;</a:t>
            </a:r>
          </a:p>
          <a:p>
            <a:r>
              <a:rPr lang="en-US" dirty="0"/>
              <a:t> </a:t>
            </a:r>
          </a:p>
          <a:p>
            <a:r>
              <a:rPr lang="en-US" dirty="0"/>
              <a:t>                Becomes Less Simple</a:t>
            </a:r>
            <a:br>
              <a:rPr lang="en-US" dirty="0"/>
            </a:br>
            <a:r>
              <a:rPr lang="en-US" dirty="0">
                <a:solidFill>
                  <a:schemeClr val="tx1"/>
                </a:solidFill>
              </a:rPr>
              <a:t> </a:t>
            </a:r>
          </a:p>
        </p:txBody>
      </p:sp>
      <p:sp>
        <p:nvSpPr>
          <p:cNvPr id="18" name="Slide Number Placeholder 17"/>
          <p:cNvSpPr>
            <a:spLocks noGrp="1"/>
          </p:cNvSpPr>
          <p:nvPr>
            <p:ph type="sldNum" sz="quarter" idx="11"/>
          </p:nvPr>
        </p:nvSpPr>
        <p:spPr/>
        <p:txBody>
          <a:bodyPr/>
          <a:lstStyle/>
          <a:p>
            <a:fld id="{A9320731-3B2C-4107-8664-CAD7BE973DC8}" type="slidenum">
              <a:rPr lang="en-US" smtClean="0"/>
              <a:pPr/>
              <a:t>23</a:t>
            </a:fld>
            <a:endParaRPr lang="en-US"/>
          </a:p>
        </p:txBody>
      </p:sp>
      <p:sp>
        <p:nvSpPr>
          <p:cNvPr id="19" name="Footer Placeholder 18"/>
          <p:cNvSpPr>
            <a:spLocks noGrp="1"/>
          </p:cNvSpPr>
          <p:nvPr>
            <p:ph type="ftr" sz="quarter" idx="10"/>
          </p:nvPr>
        </p:nvSpPr>
        <p:spPr/>
        <p:txBody>
          <a:bodyPr/>
          <a:lstStyle/>
          <a:p>
            <a:r>
              <a:rPr lang="en-US"/>
              <a:t>Tab 12-1 - Proportional an PID Control Processes</a:t>
            </a:r>
            <a:endParaRPr lang="en-US" dirty="0"/>
          </a:p>
        </p:txBody>
      </p:sp>
    </p:spTree>
    <p:extLst>
      <p:ext uri="{BB962C8B-B14F-4D97-AF65-F5344CB8AC3E}">
        <p14:creationId xmlns:p14="http://schemas.microsoft.com/office/powerpoint/2010/main" val="359749476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indefinite" fill="hold" grpId="0" nodeType="with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down)">
                                      <p:cBhvr>
                                        <p:cTn id="7" dur="500"/>
                                        <p:tgtEl>
                                          <p:spTgt spid="73"/>
                                        </p:tgtEl>
                                      </p:cBhvr>
                                    </p:animEffect>
                                  </p:childTnLst>
                                </p:cTn>
                              </p:par>
                              <p:par>
                                <p:cTn id="8" presetID="22" presetClass="entr" presetSubtype="4" repeatCount="indefinite"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down)">
                                      <p:cBhvr>
                                        <p:cTn id="10" dur="500"/>
                                        <p:tgtEl>
                                          <p:spTgt spid="78"/>
                                        </p:tgtEl>
                                      </p:cBhvr>
                                    </p:animEffect>
                                  </p:childTnLst>
                                </p:cTn>
                              </p:par>
                            </p:childTnLst>
                          </p:cTn>
                        </p:par>
                        <p:par>
                          <p:cTn id="11" fill="hold">
                            <p:stCondLst>
                              <p:cond delay="500"/>
                            </p:stCondLst>
                            <p:childTnLst>
                              <p:par>
                                <p:cTn id="12" presetID="22" presetClass="exit" presetSubtype="1" repeatCount="indefinite" fill="hold" grpId="1" nodeType="afterEffect">
                                  <p:stCondLst>
                                    <p:cond delay="0"/>
                                  </p:stCondLst>
                                  <p:childTnLst>
                                    <p:animEffect transition="out" filter="wipe(up)">
                                      <p:cBhvr>
                                        <p:cTn id="13" dur="500"/>
                                        <p:tgtEl>
                                          <p:spTgt spid="73"/>
                                        </p:tgtEl>
                                      </p:cBhvr>
                                    </p:animEffect>
                                    <p:set>
                                      <p:cBhvr>
                                        <p:cTn id="14" dur="1" fill="hold">
                                          <p:stCondLst>
                                            <p:cond delay="499"/>
                                          </p:stCondLst>
                                        </p:cTn>
                                        <p:tgtEl>
                                          <p:spTgt spid="73"/>
                                        </p:tgtEl>
                                        <p:attrNameLst>
                                          <p:attrName>style.visibility</p:attrName>
                                        </p:attrNameLst>
                                      </p:cBhvr>
                                      <p:to>
                                        <p:strVal val="hidden"/>
                                      </p:to>
                                    </p:set>
                                  </p:childTnLst>
                                </p:cTn>
                              </p:par>
                              <p:par>
                                <p:cTn id="15" presetID="22" presetClass="exit" presetSubtype="1" repeatCount="indefinite" fill="hold" grpId="1" nodeType="withEffect">
                                  <p:stCondLst>
                                    <p:cond delay="0"/>
                                  </p:stCondLst>
                                  <p:childTnLst>
                                    <p:animEffect transition="out" filter="wipe(up)">
                                      <p:cBhvr>
                                        <p:cTn id="16" dur="500"/>
                                        <p:tgtEl>
                                          <p:spTgt spid="78"/>
                                        </p:tgtEl>
                                      </p:cBhvr>
                                    </p:animEffect>
                                    <p:set>
                                      <p:cBhvr>
                                        <p:cTn id="17" dur="1" fill="hold">
                                          <p:stCondLst>
                                            <p:cond delay="499"/>
                                          </p:stCondLst>
                                        </p:cTn>
                                        <p:tgtEl>
                                          <p:spTgt spid="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3" grpId="1" animBg="1"/>
      <p:bldP spid="78" grpId="0" animBg="1"/>
      <p:bldP spid="78"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84" name="Oval 22"/>
          <p:cNvSpPr>
            <a:spLocks noChangeAspect="1"/>
          </p:cNvSpPr>
          <p:nvPr/>
        </p:nvSpPr>
        <p:spPr bwMode="auto">
          <a:xfrm>
            <a:off x="650506" y="298450"/>
            <a:ext cx="4413742" cy="4413250"/>
          </a:xfrm>
          <a:prstGeom prst="ellipse">
            <a:avLst/>
          </a:prstGeom>
          <a:noFill/>
          <a:ln w="25400" algn="ctr">
            <a:solidFill>
              <a:schemeClr val="bg1"/>
            </a:solidFill>
            <a:round/>
            <a:headEnd/>
            <a:tailEnd/>
          </a:ln>
        </p:spPr>
        <p:txBody>
          <a:bodyPr anchor="ctr"/>
          <a:lstStyle/>
          <a:p>
            <a:endParaRPr lang="en-US"/>
          </a:p>
        </p:txBody>
      </p:sp>
      <p:sp>
        <p:nvSpPr>
          <p:cNvPr id="113" name="Rectangle 44"/>
          <p:cNvSpPr>
            <a:spLocks noChangeArrowheads="1"/>
          </p:cNvSpPr>
          <p:nvPr/>
        </p:nvSpPr>
        <p:spPr bwMode="auto">
          <a:xfrm>
            <a:off x="1819275" y="4631531"/>
            <a:ext cx="4660900" cy="1523206"/>
          </a:xfrm>
          <a:prstGeom prst="rect">
            <a:avLst/>
          </a:prstGeom>
          <a:solidFill>
            <a:srgbClr val="0099CC">
              <a:alpha val="49804"/>
            </a:srgbClr>
          </a:solidFill>
          <a:ln w="9525" algn="ctr">
            <a:noFill/>
            <a:round/>
            <a:headEnd/>
            <a:tailEnd/>
          </a:ln>
        </p:spPr>
        <p:txBody>
          <a:bodyPr anchor="ctr"/>
          <a:lstStyle/>
          <a:p>
            <a:endParaRPr lang="en-US"/>
          </a:p>
        </p:txBody>
      </p:sp>
      <p:grpSp>
        <p:nvGrpSpPr>
          <p:cNvPr id="2" name="Group 164"/>
          <p:cNvGrpSpPr/>
          <p:nvPr/>
        </p:nvGrpSpPr>
        <p:grpSpPr>
          <a:xfrm>
            <a:off x="7241377" y="5500688"/>
            <a:ext cx="7" cy="1082042"/>
            <a:chOff x="7258044" y="5505450"/>
            <a:chExt cx="7" cy="1082042"/>
          </a:xfrm>
        </p:grpSpPr>
        <p:grpSp>
          <p:nvGrpSpPr>
            <p:cNvPr id="3" name="Group 122"/>
            <p:cNvGrpSpPr/>
            <p:nvPr/>
          </p:nvGrpSpPr>
          <p:grpSpPr>
            <a:xfrm>
              <a:off x="7258044" y="5505452"/>
              <a:ext cx="0" cy="1082040"/>
              <a:chOff x="7315200" y="3810000"/>
              <a:chExt cx="0" cy="1082040"/>
            </a:xfrm>
          </p:grpSpPr>
          <p:cxnSp>
            <p:nvCxnSpPr>
              <p:cNvPr id="168" name="Straight Connector 167"/>
              <p:cNvCxnSpPr/>
              <p:nvPr/>
            </p:nvCxnSpPr>
            <p:spPr bwMode="auto">
              <a:xfrm rot="5400000" flipH="1" flipV="1">
                <a:off x="7040880" y="4084320"/>
                <a:ext cx="548640" cy="0"/>
              </a:xfrm>
              <a:prstGeom prst="line">
                <a:avLst/>
              </a:prstGeom>
              <a:solidFill>
                <a:schemeClr val="accent1"/>
              </a:solidFill>
              <a:ln w="28575" cap="flat" cmpd="sng" algn="ctr">
                <a:solidFill>
                  <a:schemeClr val="bg1">
                    <a:lumMod val="75000"/>
                  </a:schemeClr>
                </a:solidFill>
                <a:prstDash val="solid"/>
                <a:round/>
                <a:headEnd type="none" w="med" len="med"/>
                <a:tailEnd type="none" w="med" len="med"/>
              </a:ln>
              <a:effectLst/>
            </p:spPr>
          </p:cxnSp>
          <p:cxnSp>
            <p:nvCxnSpPr>
              <p:cNvPr id="169" name="Straight Connector 168"/>
              <p:cNvCxnSpPr/>
              <p:nvPr/>
            </p:nvCxnSpPr>
            <p:spPr bwMode="auto">
              <a:xfrm rot="5400000">
                <a:off x="7040880" y="4617720"/>
                <a:ext cx="548640" cy="0"/>
              </a:xfrm>
              <a:prstGeom prst="line">
                <a:avLst/>
              </a:prstGeom>
              <a:solidFill>
                <a:schemeClr val="accent1"/>
              </a:solidFill>
              <a:ln w="28575" cap="flat" cmpd="sng" algn="ctr">
                <a:solidFill>
                  <a:schemeClr val="bg1"/>
                </a:solidFill>
                <a:prstDash val="solid"/>
                <a:round/>
                <a:headEnd type="none" w="med" len="med"/>
                <a:tailEnd type="none" w="med" len="med"/>
              </a:ln>
              <a:effectLst/>
            </p:spPr>
          </p:cxnSp>
        </p:grpSp>
        <p:cxnSp>
          <p:nvCxnSpPr>
            <p:cNvPr id="167" name="Straight Connector 166"/>
            <p:cNvCxnSpPr/>
            <p:nvPr/>
          </p:nvCxnSpPr>
          <p:spPr bwMode="auto">
            <a:xfrm rot="5400000">
              <a:off x="7146132" y="5617369"/>
              <a:ext cx="223838" cy="0"/>
            </a:xfrm>
            <a:prstGeom prst="line">
              <a:avLst/>
            </a:prstGeom>
            <a:solidFill>
              <a:schemeClr val="accent1"/>
            </a:solidFill>
            <a:ln w="76200" cap="flat" cmpd="sng" algn="ctr">
              <a:solidFill>
                <a:schemeClr val="tx1"/>
              </a:solidFill>
              <a:prstDash val="solid"/>
              <a:round/>
              <a:headEnd type="none" w="med" len="med"/>
              <a:tailEnd type="none" w="med" len="med"/>
            </a:ln>
            <a:effectLst/>
          </p:spPr>
        </p:cxnSp>
      </p:grpSp>
      <p:sp>
        <p:nvSpPr>
          <p:cNvPr id="70" name="Rectangle 69"/>
          <p:cNvSpPr/>
          <p:nvPr/>
        </p:nvSpPr>
        <p:spPr bwMode="auto">
          <a:xfrm>
            <a:off x="6477000" y="5917406"/>
            <a:ext cx="1752600" cy="2667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3" name="Rectangle 52"/>
          <p:cNvSpPr>
            <a:spLocks noChangeArrowheads="1"/>
          </p:cNvSpPr>
          <p:nvPr/>
        </p:nvSpPr>
        <p:spPr bwMode="auto">
          <a:xfrm>
            <a:off x="7242175" y="5915025"/>
            <a:ext cx="1901825" cy="276225"/>
          </a:xfrm>
          <a:prstGeom prst="rect">
            <a:avLst/>
          </a:prstGeom>
          <a:solidFill>
            <a:srgbClr val="0099CC">
              <a:alpha val="49804"/>
            </a:srgbClr>
          </a:solidFill>
          <a:ln w="9525" algn="ctr">
            <a:noFill/>
            <a:round/>
            <a:headEnd/>
            <a:tailEnd/>
          </a:ln>
        </p:spPr>
        <p:txBody>
          <a:bodyPr anchor="ctr"/>
          <a:lstStyle/>
          <a:p>
            <a:endParaRPr lang="en-US"/>
          </a:p>
        </p:txBody>
      </p:sp>
      <p:sp>
        <p:nvSpPr>
          <p:cNvPr id="6147" name="Rectangle 49"/>
          <p:cNvSpPr>
            <a:spLocks noChangeArrowheads="1"/>
          </p:cNvSpPr>
          <p:nvPr/>
        </p:nvSpPr>
        <p:spPr bwMode="auto">
          <a:xfrm>
            <a:off x="6459538" y="5915025"/>
            <a:ext cx="782637" cy="276225"/>
          </a:xfrm>
          <a:prstGeom prst="rect">
            <a:avLst/>
          </a:prstGeom>
          <a:solidFill>
            <a:srgbClr val="0099CC">
              <a:alpha val="49804"/>
            </a:srgbClr>
          </a:solidFill>
          <a:ln w="9525" algn="ctr">
            <a:noFill/>
            <a:round/>
            <a:headEnd/>
            <a:tailEnd/>
          </a:ln>
        </p:spPr>
        <p:txBody>
          <a:bodyPr anchor="ctr"/>
          <a:lstStyle/>
          <a:p>
            <a:endParaRPr lang="en-US"/>
          </a:p>
        </p:txBody>
      </p:sp>
      <p:grpSp>
        <p:nvGrpSpPr>
          <p:cNvPr id="4" name="Group 24"/>
          <p:cNvGrpSpPr>
            <a:grpSpLocks/>
          </p:cNvGrpSpPr>
          <p:nvPr/>
        </p:nvGrpSpPr>
        <p:grpSpPr bwMode="auto">
          <a:xfrm rot="2700000">
            <a:off x="1949450" y="3060700"/>
            <a:ext cx="642938" cy="1588"/>
            <a:chOff x="593725" y="3061494"/>
            <a:chExt cx="642143" cy="2381"/>
          </a:xfrm>
        </p:grpSpPr>
        <p:sp>
          <p:nvSpPr>
            <p:cNvPr id="6193" name="Line 13"/>
            <p:cNvSpPr>
              <a:spLocks noChangeShapeType="1"/>
            </p:cNvSpPr>
            <p:nvPr/>
          </p:nvSpPr>
          <p:spPr bwMode="auto">
            <a:xfrm flipH="1">
              <a:off x="915193" y="3061494"/>
              <a:ext cx="320675" cy="0"/>
            </a:xfrm>
            <a:prstGeom prst="line">
              <a:avLst/>
            </a:prstGeom>
            <a:noFill/>
            <a:ln w="9525">
              <a:solidFill>
                <a:schemeClr val="bg1"/>
              </a:solidFill>
              <a:round/>
              <a:headEnd/>
              <a:tailEnd/>
            </a:ln>
          </p:spPr>
          <p:txBody>
            <a:bodyPr anchor="ctr"/>
            <a:lstStyle/>
            <a:p>
              <a:endParaRPr lang="en-US"/>
            </a:p>
          </p:txBody>
        </p:sp>
        <p:sp>
          <p:nvSpPr>
            <p:cNvPr id="6194" name="Line 13"/>
            <p:cNvSpPr>
              <a:spLocks noChangeShapeType="1"/>
            </p:cNvSpPr>
            <p:nvPr/>
          </p:nvSpPr>
          <p:spPr bwMode="auto">
            <a:xfrm flipH="1">
              <a:off x="593725" y="3063875"/>
              <a:ext cx="320675" cy="0"/>
            </a:xfrm>
            <a:prstGeom prst="line">
              <a:avLst/>
            </a:prstGeom>
            <a:noFill/>
            <a:ln w="9525">
              <a:solidFill>
                <a:schemeClr val="tx1"/>
              </a:solidFill>
              <a:round/>
              <a:headEnd/>
              <a:tailEnd/>
            </a:ln>
          </p:spPr>
          <p:txBody>
            <a:bodyPr anchor="ctr"/>
            <a:lstStyle/>
            <a:p>
              <a:endParaRPr lang="en-US"/>
            </a:p>
          </p:txBody>
        </p:sp>
      </p:grpSp>
      <p:grpSp>
        <p:nvGrpSpPr>
          <p:cNvPr id="5" name="Group 16"/>
          <p:cNvGrpSpPr>
            <a:grpSpLocks/>
          </p:cNvGrpSpPr>
          <p:nvPr/>
        </p:nvGrpSpPr>
        <p:grpSpPr bwMode="auto">
          <a:xfrm rot="1800000">
            <a:off x="612775" y="2485302"/>
            <a:ext cx="4479925" cy="46033"/>
            <a:chOff x="375" y="1566"/>
            <a:chExt cx="2822" cy="29"/>
          </a:xfrm>
        </p:grpSpPr>
        <p:sp>
          <p:nvSpPr>
            <p:cNvPr id="6191" name="Line 17"/>
            <p:cNvSpPr>
              <a:spLocks noChangeShapeType="1"/>
            </p:cNvSpPr>
            <p:nvPr/>
          </p:nvSpPr>
          <p:spPr bwMode="auto">
            <a:xfrm>
              <a:off x="375" y="1584"/>
              <a:ext cx="2822" cy="0"/>
            </a:xfrm>
            <a:prstGeom prst="line">
              <a:avLst/>
            </a:prstGeom>
            <a:noFill/>
            <a:ln w="9525">
              <a:solidFill>
                <a:schemeClr val="bg1"/>
              </a:solidFill>
              <a:prstDash val="dash"/>
              <a:round/>
              <a:headEnd/>
              <a:tailEnd/>
            </a:ln>
          </p:spPr>
          <p:txBody>
            <a:bodyPr anchor="ctr"/>
            <a:lstStyle/>
            <a:p>
              <a:endParaRPr lang="en-US"/>
            </a:p>
          </p:txBody>
        </p:sp>
        <p:sp>
          <p:nvSpPr>
            <p:cNvPr id="6192" name="Oval 19"/>
            <p:cNvSpPr>
              <a:spLocks noChangeAspect="1" noChangeArrowheads="1"/>
            </p:cNvSpPr>
            <p:nvPr/>
          </p:nvSpPr>
          <p:spPr bwMode="auto">
            <a:xfrm>
              <a:off x="3155" y="1566"/>
              <a:ext cx="29" cy="29"/>
            </a:xfrm>
            <a:prstGeom prst="ellipse">
              <a:avLst/>
            </a:prstGeom>
            <a:solidFill>
              <a:schemeClr val="bg1"/>
            </a:solidFill>
            <a:ln w="9525">
              <a:solidFill>
                <a:schemeClr val="bg1"/>
              </a:solidFill>
              <a:prstDash val="dash"/>
              <a:round/>
              <a:headEnd/>
              <a:tailEnd/>
            </a:ln>
          </p:spPr>
          <p:txBody>
            <a:bodyPr wrap="none" anchor="ctr"/>
            <a:lstStyle/>
            <a:p>
              <a:endParaRPr lang="en-US"/>
            </a:p>
          </p:txBody>
        </p:sp>
      </p:grpSp>
      <p:sp>
        <p:nvSpPr>
          <p:cNvPr id="6188" name="Oval 34"/>
          <p:cNvSpPr>
            <a:spLocks noChangeAspect="1"/>
          </p:cNvSpPr>
          <p:nvPr/>
        </p:nvSpPr>
        <p:spPr bwMode="auto">
          <a:xfrm>
            <a:off x="1735106" y="1356693"/>
            <a:ext cx="2301900" cy="2301643"/>
          </a:xfrm>
          <a:prstGeom prst="ellipse">
            <a:avLst/>
          </a:prstGeom>
          <a:noFill/>
          <a:ln w="25400" algn="ctr">
            <a:solidFill>
              <a:schemeClr val="bg1"/>
            </a:solidFill>
            <a:round/>
            <a:headEnd/>
            <a:tailEnd/>
          </a:ln>
        </p:spPr>
        <p:txBody>
          <a:bodyPr anchor="ctr"/>
          <a:lstStyle/>
          <a:p>
            <a:endParaRPr lang="en-US"/>
          </a:p>
        </p:txBody>
      </p:sp>
      <p:sp>
        <p:nvSpPr>
          <p:cNvPr id="57" name="Rectangle 56"/>
          <p:cNvSpPr>
            <a:spLocks noChangeArrowheads="1"/>
          </p:cNvSpPr>
          <p:nvPr/>
        </p:nvSpPr>
        <p:spPr bwMode="auto">
          <a:xfrm>
            <a:off x="2270125" y="2922588"/>
            <a:ext cx="782638" cy="276225"/>
          </a:xfrm>
          <a:prstGeom prst="rect">
            <a:avLst/>
          </a:prstGeom>
          <a:solidFill>
            <a:srgbClr val="0099CC">
              <a:alpha val="49804"/>
            </a:srgbClr>
          </a:solidFill>
          <a:ln w="9525" algn="ctr">
            <a:noFill/>
            <a:round/>
            <a:headEnd/>
            <a:tailEnd/>
          </a:ln>
        </p:spPr>
        <p:txBody>
          <a:bodyPr anchor="ctr"/>
          <a:lstStyle/>
          <a:p>
            <a:endParaRPr lang="en-US"/>
          </a:p>
        </p:txBody>
      </p:sp>
      <p:sp>
        <p:nvSpPr>
          <p:cNvPr id="6151" name="Rectangle 55"/>
          <p:cNvSpPr>
            <a:spLocks noChangeArrowheads="1"/>
          </p:cNvSpPr>
          <p:nvPr/>
        </p:nvSpPr>
        <p:spPr bwMode="auto">
          <a:xfrm>
            <a:off x="0" y="2922588"/>
            <a:ext cx="2270125" cy="276225"/>
          </a:xfrm>
          <a:prstGeom prst="rect">
            <a:avLst/>
          </a:prstGeom>
          <a:solidFill>
            <a:srgbClr val="0099CC">
              <a:alpha val="49804"/>
            </a:srgbClr>
          </a:solidFill>
          <a:ln w="9525" algn="ctr">
            <a:noFill/>
            <a:round/>
            <a:headEnd/>
            <a:tailEnd/>
          </a:ln>
        </p:spPr>
        <p:txBody>
          <a:bodyPr anchor="ctr"/>
          <a:lstStyle/>
          <a:p>
            <a:endParaRPr lang="en-US"/>
          </a:p>
        </p:txBody>
      </p:sp>
      <p:sp>
        <p:nvSpPr>
          <p:cNvPr id="1044491" name="Line 11"/>
          <p:cNvSpPr>
            <a:spLocks noChangeShapeType="1"/>
          </p:cNvSpPr>
          <p:nvPr/>
        </p:nvSpPr>
        <p:spPr bwMode="auto">
          <a:xfrm rot="2700000" flipV="1">
            <a:off x="2270125" y="2924175"/>
            <a:ext cx="0" cy="274638"/>
          </a:xfrm>
          <a:prstGeom prst="line">
            <a:avLst/>
          </a:prstGeom>
          <a:noFill/>
          <a:ln w="28575">
            <a:solidFill>
              <a:srgbClr val="CC9900"/>
            </a:solidFill>
            <a:round/>
            <a:headEnd/>
            <a:tailEnd/>
          </a:ln>
        </p:spPr>
        <p:txBody>
          <a:bodyPr anchor="ctr"/>
          <a:lstStyle/>
          <a:p>
            <a:endParaRPr lang="en-US"/>
          </a:p>
        </p:txBody>
      </p:sp>
      <p:sp>
        <p:nvSpPr>
          <p:cNvPr id="176" name="Rectangle 3"/>
          <p:cNvSpPr>
            <a:spLocks noGrp="1" noChangeArrowheads="1"/>
          </p:cNvSpPr>
          <p:nvPr>
            <p:ph type="title"/>
          </p:nvPr>
        </p:nvSpPr>
        <p:spPr>
          <a:xfrm>
            <a:off x="685800" y="658368"/>
            <a:ext cx="7772400" cy="1408176"/>
          </a:xfrm>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en-US" dirty="0"/>
              <a:t>A Simple Proportional Control System</a:t>
            </a:r>
            <a:br>
              <a:rPr lang="en-US" dirty="0"/>
            </a:br>
            <a:r>
              <a:rPr lang="en-US" dirty="0"/>
              <a:t> </a:t>
            </a:r>
          </a:p>
        </p:txBody>
      </p:sp>
      <p:sp>
        <p:nvSpPr>
          <p:cNvPr id="170" name="Rectangle 44"/>
          <p:cNvSpPr>
            <a:spLocks noChangeArrowheads="1"/>
          </p:cNvSpPr>
          <p:nvPr/>
        </p:nvSpPr>
        <p:spPr bwMode="auto">
          <a:xfrm>
            <a:off x="1819275" y="4067174"/>
            <a:ext cx="4660900" cy="563563"/>
          </a:xfrm>
          <a:prstGeom prst="rect">
            <a:avLst/>
          </a:prstGeom>
          <a:solidFill>
            <a:srgbClr val="0099CC">
              <a:alpha val="49804"/>
            </a:srgbClr>
          </a:solidFill>
          <a:ln w="9525" algn="ctr">
            <a:noFill/>
            <a:round/>
            <a:headEnd/>
            <a:tailEnd/>
          </a:ln>
        </p:spPr>
        <p:txBody>
          <a:bodyPr anchor="ctr"/>
          <a:lstStyle/>
          <a:p>
            <a:endParaRPr lang="en-US"/>
          </a:p>
        </p:txBody>
      </p:sp>
      <p:sp>
        <p:nvSpPr>
          <p:cNvPr id="6157" name="AutoShape 2"/>
          <p:cNvSpPr>
            <a:spLocks noChangeAspect="1" noChangeArrowheads="1"/>
          </p:cNvSpPr>
          <p:nvPr/>
        </p:nvSpPr>
        <p:spPr bwMode="auto">
          <a:xfrm>
            <a:off x="2732088" y="2514600"/>
            <a:ext cx="206375" cy="411163"/>
          </a:xfrm>
          <a:prstGeom prst="triangle">
            <a:avLst>
              <a:gd name="adj" fmla="val 50000"/>
            </a:avLst>
          </a:prstGeom>
          <a:solidFill>
            <a:srgbClr val="CC9900"/>
          </a:solidFill>
          <a:ln w="3175" algn="ctr">
            <a:solidFill>
              <a:srgbClr val="CC9900"/>
            </a:solidFill>
            <a:miter lim="800000"/>
            <a:headEnd/>
            <a:tailEnd/>
          </a:ln>
        </p:spPr>
        <p:txBody>
          <a:bodyPr anchor="ctr"/>
          <a:lstStyle/>
          <a:p>
            <a:endParaRPr lang="en-US"/>
          </a:p>
        </p:txBody>
      </p:sp>
      <p:sp>
        <p:nvSpPr>
          <p:cNvPr id="6158" name="Line 6"/>
          <p:cNvSpPr>
            <a:spLocks noChangeShapeType="1"/>
          </p:cNvSpPr>
          <p:nvPr/>
        </p:nvSpPr>
        <p:spPr bwMode="auto">
          <a:xfrm flipV="1">
            <a:off x="2754313" y="3200400"/>
            <a:ext cx="0" cy="228600"/>
          </a:xfrm>
          <a:prstGeom prst="line">
            <a:avLst/>
          </a:prstGeom>
          <a:noFill/>
          <a:ln w="19050" cap="sq">
            <a:solidFill>
              <a:schemeClr val="tx1"/>
            </a:solidFill>
            <a:miter lim="800000"/>
            <a:headEnd/>
            <a:tailEnd/>
          </a:ln>
        </p:spPr>
        <p:txBody>
          <a:bodyPr anchor="ctr"/>
          <a:lstStyle/>
          <a:p>
            <a:endParaRPr lang="en-US"/>
          </a:p>
        </p:txBody>
      </p:sp>
      <p:sp>
        <p:nvSpPr>
          <p:cNvPr id="6159" name="Line 7"/>
          <p:cNvSpPr>
            <a:spLocks noChangeShapeType="1"/>
          </p:cNvSpPr>
          <p:nvPr/>
        </p:nvSpPr>
        <p:spPr bwMode="auto">
          <a:xfrm flipV="1">
            <a:off x="3036888" y="2925763"/>
            <a:ext cx="0" cy="503237"/>
          </a:xfrm>
          <a:prstGeom prst="line">
            <a:avLst/>
          </a:prstGeom>
          <a:noFill/>
          <a:ln w="19050" cap="sq">
            <a:solidFill>
              <a:schemeClr val="tx1"/>
            </a:solidFill>
            <a:miter lim="800000"/>
            <a:headEnd/>
            <a:tailEnd/>
          </a:ln>
        </p:spPr>
        <p:txBody>
          <a:bodyPr anchor="ctr"/>
          <a:lstStyle/>
          <a:p>
            <a:endParaRPr lang="en-US"/>
          </a:p>
        </p:txBody>
      </p:sp>
      <p:sp>
        <p:nvSpPr>
          <p:cNvPr id="6160" name="Line 8"/>
          <p:cNvSpPr>
            <a:spLocks noChangeShapeType="1"/>
          </p:cNvSpPr>
          <p:nvPr/>
        </p:nvSpPr>
        <p:spPr bwMode="auto">
          <a:xfrm flipH="1">
            <a:off x="0" y="3200400"/>
            <a:ext cx="2752725" cy="0"/>
          </a:xfrm>
          <a:prstGeom prst="line">
            <a:avLst/>
          </a:prstGeom>
          <a:noFill/>
          <a:ln w="19050" cap="sq">
            <a:solidFill>
              <a:schemeClr val="tx1"/>
            </a:solidFill>
            <a:miter lim="800000"/>
            <a:headEnd/>
            <a:tailEnd/>
          </a:ln>
        </p:spPr>
        <p:txBody>
          <a:bodyPr anchor="ctr"/>
          <a:lstStyle/>
          <a:p>
            <a:endParaRPr lang="en-US"/>
          </a:p>
        </p:txBody>
      </p:sp>
      <p:sp>
        <p:nvSpPr>
          <p:cNvPr id="6161" name="Line 9"/>
          <p:cNvSpPr>
            <a:spLocks noChangeShapeType="1"/>
          </p:cNvSpPr>
          <p:nvPr/>
        </p:nvSpPr>
        <p:spPr bwMode="auto">
          <a:xfrm flipH="1">
            <a:off x="0" y="2925763"/>
            <a:ext cx="3033713" cy="0"/>
          </a:xfrm>
          <a:prstGeom prst="line">
            <a:avLst/>
          </a:prstGeom>
          <a:noFill/>
          <a:ln w="19050" cap="sq">
            <a:solidFill>
              <a:schemeClr val="tx1"/>
            </a:solidFill>
            <a:miter lim="800000"/>
            <a:headEnd/>
            <a:tailEnd/>
          </a:ln>
        </p:spPr>
        <p:txBody>
          <a:bodyPr anchor="ctr"/>
          <a:lstStyle/>
          <a:p>
            <a:endParaRPr lang="en-US"/>
          </a:p>
        </p:txBody>
      </p:sp>
      <p:sp>
        <p:nvSpPr>
          <p:cNvPr id="6162" name="Oval 12"/>
          <p:cNvSpPr>
            <a:spLocks noChangeAspect="1" noChangeArrowheads="1"/>
          </p:cNvSpPr>
          <p:nvPr/>
        </p:nvSpPr>
        <p:spPr bwMode="auto">
          <a:xfrm rot="5400000">
            <a:off x="2224088" y="3016250"/>
            <a:ext cx="92075" cy="92075"/>
          </a:xfrm>
          <a:prstGeom prst="ellipse">
            <a:avLst/>
          </a:prstGeom>
          <a:solidFill>
            <a:schemeClr val="tx1"/>
          </a:solidFill>
          <a:ln w="9525">
            <a:solidFill>
              <a:schemeClr val="tx1"/>
            </a:solidFill>
            <a:round/>
            <a:headEnd/>
            <a:tailEnd/>
          </a:ln>
        </p:spPr>
        <p:txBody>
          <a:bodyPr wrap="none" anchor="ctr"/>
          <a:lstStyle/>
          <a:p>
            <a:endParaRPr lang="en-US"/>
          </a:p>
        </p:txBody>
      </p:sp>
      <p:grpSp>
        <p:nvGrpSpPr>
          <p:cNvPr id="6" name="Group 16"/>
          <p:cNvGrpSpPr>
            <a:grpSpLocks/>
          </p:cNvGrpSpPr>
          <p:nvPr/>
        </p:nvGrpSpPr>
        <p:grpSpPr bwMode="auto">
          <a:xfrm rot="900000">
            <a:off x="595313" y="2486025"/>
            <a:ext cx="4479925" cy="46038"/>
            <a:chOff x="375" y="1566"/>
            <a:chExt cx="2822" cy="29"/>
          </a:xfrm>
        </p:grpSpPr>
        <p:sp>
          <p:nvSpPr>
            <p:cNvPr id="6182" name="Line 17"/>
            <p:cNvSpPr>
              <a:spLocks noChangeShapeType="1"/>
            </p:cNvSpPr>
            <p:nvPr/>
          </p:nvSpPr>
          <p:spPr bwMode="auto">
            <a:xfrm>
              <a:off x="375" y="1584"/>
              <a:ext cx="2822" cy="0"/>
            </a:xfrm>
            <a:prstGeom prst="line">
              <a:avLst/>
            </a:prstGeom>
            <a:noFill/>
            <a:ln w="9525">
              <a:solidFill>
                <a:schemeClr val="tx1"/>
              </a:solidFill>
              <a:round/>
              <a:headEnd/>
              <a:tailEnd/>
            </a:ln>
          </p:spPr>
          <p:txBody>
            <a:bodyPr anchor="ctr"/>
            <a:lstStyle/>
            <a:p>
              <a:endParaRPr lang="en-US"/>
            </a:p>
          </p:txBody>
        </p:sp>
        <p:sp>
          <p:nvSpPr>
            <p:cNvPr id="6183" name="Oval 19"/>
            <p:cNvSpPr>
              <a:spLocks noChangeAspect="1" noChangeArrowheads="1"/>
            </p:cNvSpPr>
            <p:nvPr/>
          </p:nvSpPr>
          <p:spPr bwMode="auto">
            <a:xfrm>
              <a:off x="3155" y="1566"/>
              <a:ext cx="29" cy="29"/>
            </a:xfrm>
            <a:prstGeom prst="ellipse">
              <a:avLst/>
            </a:prstGeom>
            <a:solidFill>
              <a:schemeClr val="tx1"/>
            </a:solidFill>
            <a:ln w="9525">
              <a:solidFill>
                <a:schemeClr val="tx1"/>
              </a:solidFill>
              <a:round/>
              <a:headEnd/>
              <a:tailEnd/>
            </a:ln>
          </p:spPr>
          <p:txBody>
            <a:bodyPr anchor="ctr"/>
            <a:lstStyle/>
            <a:p>
              <a:endParaRPr lang="en-US"/>
            </a:p>
          </p:txBody>
        </p:sp>
      </p:grpSp>
      <p:sp>
        <p:nvSpPr>
          <p:cNvPr id="6179" name="Oval 14"/>
          <p:cNvSpPr>
            <a:spLocks noChangeAspect="1" noChangeArrowheads="1"/>
          </p:cNvSpPr>
          <p:nvPr/>
        </p:nvSpPr>
        <p:spPr bwMode="auto">
          <a:xfrm>
            <a:off x="2011363" y="2810087"/>
            <a:ext cx="46724" cy="45974"/>
          </a:xfrm>
          <a:prstGeom prst="ellipse">
            <a:avLst/>
          </a:prstGeom>
          <a:solidFill>
            <a:schemeClr val="tx1"/>
          </a:solidFill>
          <a:ln w="9525">
            <a:solidFill>
              <a:schemeClr val="tx1"/>
            </a:solidFill>
            <a:round/>
            <a:headEnd/>
            <a:tailEnd/>
          </a:ln>
        </p:spPr>
        <p:txBody>
          <a:bodyPr wrap="none" anchor="ctr"/>
          <a:lstStyle/>
          <a:p>
            <a:endParaRPr lang="en-US"/>
          </a:p>
        </p:txBody>
      </p:sp>
      <p:sp>
        <p:nvSpPr>
          <p:cNvPr id="6180" name="Line 15"/>
          <p:cNvSpPr>
            <a:spLocks noChangeShapeType="1"/>
          </p:cNvSpPr>
          <p:nvPr/>
        </p:nvSpPr>
        <p:spPr bwMode="auto">
          <a:xfrm flipV="1">
            <a:off x="2043810" y="2294136"/>
            <a:ext cx="0" cy="548522"/>
          </a:xfrm>
          <a:prstGeom prst="line">
            <a:avLst/>
          </a:prstGeom>
          <a:noFill/>
          <a:ln w="9525">
            <a:solidFill>
              <a:schemeClr val="tx1"/>
            </a:solidFill>
            <a:round/>
            <a:headEnd/>
            <a:tailEnd/>
          </a:ln>
        </p:spPr>
        <p:txBody>
          <a:bodyPr anchor="ctr"/>
          <a:lstStyle/>
          <a:p>
            <a:endParaRPr lang="en-US"/>
          </a:p>
        </p:txBody>
      </p:sp>
      <p:sp>
        <p:nvSpPr>
          <p:cNvPr id="6181" name="Oval 14"/>
          <p:cNvSpPr>
            <a:spLocks noChangeAspect="1" noChangeArrowheads="1"/>
          </p:cNvSpPr>
          <p:nvPr/>
        </p:nvSpPr>
        <p:spPr bwMode="auto">
          <a:xfrm>
            <a:off x="2026869" y="2278619"/>
            <a:ext cx="46724" cy="45974"/>
          </a:xfrm>
          <a:prstGeom prst="ellipse">
            <a:avLst/>
          </a:prstGeom>
          <a:solidFill>
            <a:schemeClr val="tx1"/>
          </a:solidFill>
          <a:ln w="9525">
            <a:solidFill>
              <a:schemeClr val="tx1"/>
            </a:solidFill>
            <a:round/>
            <a:headEnd/>
            <a:tailEnd/>
          </a:ln>
        </p:spPr>
        <p:txBody>
          <a:bodyPr wrap="none" anchor="ctr"/>
          <a:lstStyle/>
          <a:p>
            <a:endParaRPr lang="en-US"/>
          </a:p>
        </p:txBody>
      </p:sp>
      <p:sp>
        <p:nvSpPr>
          <p:cNvPr id="6165" name="Oval 14"/>
          <p:cNvSpPr>
            <a:spLocks noChangeAspect="1" noChangeArrowheads="1"/>
          </p:cNvSpPr>
          <p:nvPr/>
        </p:nvSpPr>
        <p:spPr bwMode="auto">
          <a:xfrm>
            <a:off x="2789238" y="2462213"/>
            <a:ext cx="92075" cy="92075"/>
          </a:xfrm>
          <a:prstGeom prst="ellipse">
            <a:avLst/>
          </a:prstGeom>
          <a:solidFill>
            <a:schemeClr val="tx1"/>
          </a:solidFill>
          <a:ln w="9525">
            <a:solidFill>
              <a:schemeClr val="tx1"/>
            </a:solidFill>
            <a:round/>
            <a:headEnd/>
            <a:tailEnd/>
          </a:ln>
        </p:spPr>
        <p:txBody>
          <a:bodyPr wrap="none" anchor="ctr"/>
          <a:lstStyle/>
          <a:p>
            <a:endParaRPr lang="en-US"/>
          </a:p>
        </p:txBody>
      </p:sp>
      <p:grpSp>
        <p:nvGrpSpPr>
          <p:cNvPr id="7" name="Group 43"/>
          <p:cNvGrpSpPr>
            <a:grpSpLocks/>
          </p:cNvGrpSpPr>
          <p:nvPr/>
        </p:nvGrpSpPr>
        <p:grpSpPr bwMode="auto">
          <a:xfrm>
            <a:off x="1828800" y="3422650"/>
            <a:ext cx="4654550" cy="2749550"/>
            <a:chOff x="1828799" y="3423138"/>
            <a:chExt cx="4654062" cy="2749062"/>
          </a:xfrm>
        </p:grpSpPr>
        <p:sp>
          <p:nvSpPr>
            <p:cNvPr id="6174" name="Line 4"/>
            <p:cNvSpPr>
              <a:spLocks noChangeShapeType="1"/>
            </p:cNvSpPr>
            <p:nvPr/>
          </p:nvSpPr>
          <p:spPr bwMode="auto">
            <a:xfrm>
              <a:off x="1828800" y="3429000"/>
              <a:ext cx="0" cy="2743200"/>
            </a:xfrm>
            <a:prstGeom prst="line">
              <a:avLst/>
            </a:prstGeom>
            <a:noFill/>
            <a:ln w="76200" cap="sq">
              <a:solidFill>
                <a:schemeClr val="tx1"/>
              </a:solidFill>
              <a:miter lim="800000"/>
              <a:headEnd/>
              <a:tailEnd/>
            </a:ln>
          </p:spPr>
          <p:txBody>
            <a:bodyPr anchor="ctr"/>
            <a:lstStyle/>
            <a:p>
              <a:endParaRPr lang="en-US"/>
            </a:p>
          </p:txBody>
        </p:sp>
        <p:sp>
          <p:nvSpPr>
            <p:cNvPr id="6175" name="Line 5"/>
            <p:cNvSpPr>
              <a:spLocks noChangeShapeType="1"/>
            </p:cNvSpPr>
            <p:nvPr/>
          </p:nvSpPr>
          <p:spPr bwMode="auto">
            <a:xfrm>
              <a:off x="1828799" y="6172200"/>
              <a:ext cx="4651131" cy="0"/>
            </a:xfrm>
            <a:prstGeom prst="line">
              <a:avLst/>
            </a:prstGeom>
            <a:noFill/>
            <a:ln w="76200" cap="sq">
              <a:solidFill>
                <a:schemeClr val="tx1"/>
              </a:solidFill>
              <a:miter lim="800000"/>
              <a:headEnd/>
              <a:tailEnd/>
            </a:ln>
          </p:spPr>
          <p:txBody>
            <a:bodyPr anchor="ctr"/>
            <a:lstStyle/>
            <a:p>
              <a:endParaRPr lang="en-US"/>
            </a:p>
          </p:txBody>
        </p:sp>
        <p:sp>
          <p:nvSpPr>
            <p:cNvPr id="6176" name="Line 4"/>
            <p:cNvSpPr>
              <a:spLocks noChangeShapeType="1"/>
            </p:cNvSpPr>
            <p:nvPr/>
          </p:nvSpPr>
          <p:spPr bwMode="auto">
            <a:xfrm>
              <a:off x="6482861" y="3423138"/>
              <a:ext cx="0" cy="2743200"/>
            </a:xfrm>
            <a:prstGeom prst="line">
              <a:avLst/>
            </a:prstGeom>
            <a:noFill/>
            <a:ln w="76200" cap="sq">
              <a:solidFill>
                <a:schemeClr val="tx1"/>
              </a:solidFill>
              <a:miter lim="800000"/>
              <a:headEnd/>
              <a:tailEnd/>
            </a:ln>
          </p:spPr>
          <p:txBody>
            <a:bodyPr anchor="ctr"/>
            <a:lstStyle/>
            <a:p>
              <a:endParaRPr lang="en-US"/>
            </a:p>
          </p:txBody>
        </p:sp>
      </p:grpSp>
      <p:sp>
        <p:nvSpPr>
          <p:cNvPr id="58" name="Rectangle 57"/>
          <p:cNvSpPr>
            <a:spLocks noChangeArrowheads="1"/>
          </p:cNvSpPr>
          <p:nvPr/>
        </p:nvSpPr>
        <p:spPr bwMode="auto">
          <a:xfrm>
            <a:off x="2757488" y="3198814"/>
            <a:ext cx="276225" cy="887412"/>
          </a:xfrm>
          <a:prstGeom prst="rect">
            <a:avLst/>
          </a:prstGeom>
          <a:solidFill>
            <a:srgbClr val="0099CC">
              <a:alpha val="49804"/>
            </a:srgbClr>
          </a:solidFill>
          <a:ln w="9525" algn="ctr">
            <a:noFill/>
            <a:round/>
            <a:headEnd/>
            <a:tailEnd/>
          </a:ln>
        </p:spPr>
        <p:txBody>
          <a:bodyPr anchor="ctr"/>
          <a:lstStyle/>
          <a:p>
            <a:endParaRPr lang="en-US"/>
          </a:p>
        </p:txBody>
      </p:sp>
      <p:sp>
        <p:nvSpPr>
          <p:cNvPr id="6170" name="Line 9"/>
          <p:cNvSpPr>
            <a:spLocks noChangeShapeType="1"/>
          </p:cNvSpPr>
          <p:nvPr/>
        </p:nvSpPr>
        <p:spPr bwMode="auto">
          <a:xfrm flipH="1" flipV="1">
            <a:off x="6459538" y="5915025"/>
            <a:ext cx="2684462" cy="0"/>
          </a:xfrm>
          <a:prstGeom prst="line">
            <a:avLst/>
          </a:prstGeom>
          <a:noFill/>
          <a:ln w="19050" cap="sq">
            <a:solidFill>
              <a:schemeClr val="tx1"/>
            </a:solidFill>
            <a:miter lim="800000"/>
            <a:headEnd/>
            <a:tailEnd/>
          </a:ln>
        </p:spPr>
        <p:txBody>
          <a:bodyPr anchor="ctr"/>
          <a:lstStyle/>
          <a:p>
            <a:endParaRPr lang="en-US"/>
          </a:p>
        </p:txBody>
      </p:sp>
      <p:sp>
        <p:nvSpPr>
          <p:cNvPr id="6169" name="Line 8"/>
          <p:cNvSpPr>
            <a:spLocks noChangeShapeType="1"/>
          </p:cNvSpPr>
          <p:nvPr/>
        </p:nvSpPr>
        <p:spPr bwMode="auto">
          <a:xfrm flipH="1">
            <a:off x="6459538" y="6191250"/>
            <a:ext cx="2684462" cy="0"/>
          </a:xfrm>
          <a:prstGeom prst="line">
            <a:avLst/>
          </a:prstGeom>
          <a:noFill/>
          <a:ln w="19050" cap="sq">
            <a:solidFill>
              <a:schemeClr val="tx1"/>
            </a:solidFill>
            <a:miter lim="800000"/>
            <a:headEnd/>
            <a:tailEnd/>
          </a:ln>
        </p:spPr>
        <p:txBody>
          <a:bodyPr anchor="ctr"/>
          <a:lstStyle/>
          <a:p>
            <a:endParaRPr lang="en-US"/>
          </a:p>
        </p:txBody>
      </p:sp>
      <p:sp>
        <p:nvSpPr>
          <p:cNvPr id="73" name="Freeform 72"/>
          <p:cNvSpPr/>
          <p:nvPr/>
        </p:nvSpPr>
        <p:spPr bwMode="auto">
          <a:xfrm>
            <a:off x="1863725" y="3881435"/>
            <a:ext cx="898128" cy="187325"/>
          </a:xfrm>
          <a:custGeom>
            <a:avLst/>
            <a:gdLst>
              <a:gd name="connsiteX0" fmla="*/ 0 w 724298"/>
              <a:gd name="connsiteY0" fmla="*/ 85725 h 98822"/>
              <a:gd name="connsiteX1" fmla="*/ 621507 w 724298"/>
              <a:gd name="connsiteY1" fmla="*/ 85725 h 98822"/>
              <a:gd name="connsiteX2" fmla="*/ 616744 w 724298"/>
              <a:gd name="connsiteY2" fmla="*/ 7144 h 98822"/>
              <a:gd name="connsiteX3" fmla="*/ 566738 w 724298"/>
              <a:gd name="connsiteY3" fmla="*/ 42862 h 98822"/>
              <a:gd name="connsiteX4" fmla="*/ 483394 w 724298"/>
              <a:gd name="connsiteY4" fmla="*/ 40481 h 98822"/>
              <a:gd name="connsiteX5" fmla="*/ 426244 w 724298"/>
              <a:gd name="connsiteY5" fmla="*/ 61912 h 98822"/>
              <a:gd name="connsiteX6" fmla="*/ 347663 w 724298"/>
              <a:gd name="connsiteY6" fmla="*/ 59531 h 98822"/>
              <a:gd name="connsiteX7" fmla="*/ 302419 w 724298"/>
              <a:gd name="connsiteY7" fmla="*/ 76200 h 98822"/>
              <a:gd name="connsiteX8" fmla="*/ 200025 w 724298"/>
              <a:gd name="connsiteY8" fmla="*/ 66675 h 98822"/>
              <a:gd name="connsiteX9" fmla="*/ 147638 w 724298"/>
              <a:gd name="connsiteY9" fmla="*/ 73819 h 98822"/>
              <a:gd name="connsiteX0" fmla="*/ 0 w 625872"/>
              <a:gd name="connsiteY0" fmla="*/ 85725 h 98822"/>
              <a:gd name="connsiteX1" fmla="*/ 621507 w 625872"/>
              <a:gd name="connsiteY1" fmla="*/ 85725 h 98822"/>
              <a:gd name="connsiteX2" fmla="*/ 616744 w 625872"/>
              <a:gd name="connsiteY2" fmla="*/ 7144 h 98822"/>
              <a:gd name="connsiteX3" fmla="*/ 566738 w 625872"/>
              <a:gd name="connsiteY3" fmla="*/ 42862 h 98822"/>
              <a:gd name="connsiteX4" fmla="*/ 483394 w 625872"/>
              <a:gd name="connsiteY4" fmla="*/ 40481 h 98822"/>
              <a:gd name="connsiteX5" fmla="*/ 426244 w 625872"/>
              <a:gd name="connsiteY5" fmla="*/ 61912 h 98822"/>
              <a:gd name="connsiteX6" fmla="*/ 347663 w 625872"/>
              <a:gd name="connsiteY6" fmla="*/ 59531 h 98822"/>
              <a:gd name="connsiteX7" fmla="*/ 302419 w 625872"/>
              <a:gd name="connsiteY7" fmla="*/ 76200 h 98822"/>
              <a:gd name="connsiteX8" fmla="*/ 200025 w 625872"/>
              <a:gd name="connsiteY8" fmla="*/ 66675 h 98822"/>
              <a:gd name="connsiteX9" fmla="*/ 147638 w 625872"/>
              <a:gd name="connsiteY9" fmla="*/ 73819 h 98822"/>
              <a:gd name="connsiteX0" fmla="*/ 0 w 625872"/>
              <a:gd name="connsiteY0" fmla="*/ 85725 h 98822"/>
              <a:gd name="connsiteX1" fmla="*/ 621507 w 625872"/>
              <a:gd name="connsiteY1" fmla="*/ 85725 h 98822"/>
              <a:gd name="connsiteX2" fmla="*/ 616744 w 625872"/>
              <a:gd name="connsiteY2" fmla="*/ 7144 h 98822"/>
              <a:gd name="connsiteX3" fmla="*/ 566738 w 625872"/>
              <a:gd name="connsiteY3" fmla="*/ 42862 h 98822"/>
              <a:gd name="connsiteX4" fmla="*/ 483394 w 625872"/>
              <a:gd name="connsiteY4" fmla="*/ 40481 h 98822"/>
              <a:gd name="connsiteX5" fmla="*/ 426244 w 625872"/>
              <a:gd name="connsiteY5" fmla="*/ 61912 h 98822"/>
              <a:gd name="connsiteX6" fmla="*/ 347663 w 625872"/>
              <a:gd name="connsiteY6" fmla="*/ 59531 h 98822"/>
              <a:gd name="connsiteX7" fmla="*/ 302419 w 625872"/>
              <a:gd name="connsiteY7" fmla="*/ 76200 h 98822"/>
              <a:gd name="connsiteX8" fmla="*/ 200025 w 625872"/>
              <a:gd name="connsiteY8" fmla="*/ 66675 h 98822"/>
              <a:gd name="connsiteX9" fmla="*/ 147638 w 625872"/>
              <a:gd name="connsiteY9" fmla="*/ 73819 h 98822"/>
              <a:gd name="connsiteX0" fmla="*/ 0 w 625872"/>
              <a:gd name="connsiteY0" fmla="*/ 85725 h 98822"/>
              <a:gd name="connsiteX1" fmla="*/ 621507 w 625872"/>
              <a:gd name="connsiteY1" fmla="*/ 85725 h 98822"/>
              <a:gd name="connsiteX2" fmla="*/ 616744 w 625872"/>
              <a:gd name="connsiteY2" fmla="*/ 7144 h 98822"/>
              <a:gd name="connsiteX3" fmla="*/ 566738 w 625872"/>
              <a:gd name="connsiteY3" fmla="*/ 42862 h 98822"/>
              <a:gd name="connsiteX4" fmla="*/ 483394 w 625872"/>
              <a:gd name="connsiteY4" fmla="*/ 40481 h 98822"/>
              <a:gd name="connsiteX5" fmla="*/ 426244 w 625872"/>
              <a:gd name="connsiteY5" fmla="*/ 61912 h 98822"/>
              <a:gd name="connsiteX6" fmla="*/ 347663 w 625872"/>
              <a:gd name="connsiteY6" fmla="*/ 59531 h 98822"/>
              <a:gd name="connsiteX7" fmla="*/ 302419 w 625872"/>
              <a:gd name="connsiteY7" fmla="*/ 76200 h 98822"/>
              <a:gd name="connsiteX8" fmla="*/ 200025 w 625872"/>
              <a:gd name="connsiteY8" fmla="*/ 66675 h 98822"/>
              <a:gd name="connsiteX9" fmla="*/ 147638 w 625872"/>
              <a:gd name="connsiteY9" fmla="*/ 73819 h 98822"/>
              <a:gd name="connsiteX0" fmla="*/ 0 w 625872"/>
              <a:gd name="connsiteY0" fmla="*/ 85725 h 85725"/>
              <a:gd name="connsiteX1" fmla="*/ 621507 w 625872"/>
              <a:gd name="connsiteY1" fmla="*/ 85725 h 85725"/>
              <a:gd name="connsiteX2" fmla="*/ 616744 w 625872"/>
              <a:gd name="connsiteY2" fmla="*/ 7144 h 85725"/>
              <a:gd name="connsiteX3" fmla="*/ 566738 w 625872"/>
              <a:gd name="connsiteY3" fmla="*/ 42862 h 85725"/>
              <a:gd name="connsiteX4" fmla="*/ 483394 w 625872"/>
              <a:gd name="connsiteY4" fmla="*/ 40481 h 85725"/>
              <a:gd name="connsiteX5" fmla="*/ 426244 w 625872"/>
              <a:gd name="connsiteY5" fmla="*/ 61912 h 85725"/>
              <a:gd name="connsiteX6" fmla="*/ 347663 w 625872"/>
              <a:gd name="connsiteY6" fmla="*/ 59531 h 85725"/>
              <a:gd name="connsiteX7" fmla="*/ 302419 w 625872"/>
              <a:gd name="connsiteY7" fmla="*/ 76200 h 85725"/>
              <a:gd name="connsiteX8" fmla="*/ 200025 w 625872"/>
              <a:gd name="connsiteY8" fmla="*/ 66675 h 85725"/>
              <a:gd name="connsiteX9" fmla="*/ 147638 w 625872"/>
              <a:gd name="connsiteY9" fmla="*/ 73819 h 85725"/>
              <a:gd name="connsiteX0" fmla="*/ 0 w 633811"/>
              <a:gd name="connsiteY0" fmla="*/ 85725 h 85725"/>
              <a:gd name="connsiteX1" fmla="*/ 621507 w 633811"/>
              <a:gd name="connsiteY1" fmla="*/ 85725 h 85725"/>
              <a:gd name="connsiteX2" fmla="*/ 616744 w 633811"/>
              <a:gd name="connsiteY2" fmla="*/ 7144 h 85725"/>
              <a:gd name="connsiteX3" fmla="*/ 566738 w 633811"/>
              <a:gd name="connsiteY3" fmla="*/ 42862 h 85725"/>
              <a:gd name="connsiteX4" fmla="*/ 483394 w 633811"/>
              <a:gd name="connsiteY4" fmla="*/ 40481 h 85725"/>
              <a:gd name="connsiteX5" fmla="*/ 426244 w 633811"/>
              <a:gd name="connsiteY5" fmla="*/ 61912 h 85725"/>
              <a:gd name="connsiteX6" fmla="*/ 347663 w 633811"/>
              <a:gd name="connsiteY6" fmla="*/ 59531 h 85725"/>
              <a:gd name="connsiteX7" fmla="*/ 302419 w 633811"/>
              <a:gd name="connsiteY7" fmla="*/ 76200 h 85725"/>
              <a:gd name="connsiteX8" fmla="*/ 200025 w 633811"/>
              <a:gd name="connsiteY8" fmla="*/ 66675 h 85725"/>
              <a:gd name="connsiteX9" fmla="*/ 147638 w 633811"/>
              <a:gd name="connsiteY9" fmla="*/ 73819 h 85725"/>
              <a:gd name="connsiteX0" fmla="*/ 0 w 625872"/>
              <a:gd name="connsiteY0" fmla="*/ 85725 h 85725"/>
              <a:gd name="connsiteX1" fmla="*/ 621507 w 625872"/>
              <a:gd name="connsiteY1" fmla="*/ 85725 h 85725"/>
              <a:gd name="connsiteX2" fmla="*/ 616744 w 625872"/>
              <a:gd name="connsiteY2" fmla="*/ 7144 h 85725"/>
              <a:gd name="connsiteX3" fmla="*/ 566738 w 625872"/>
              <a:gd name="connsiteY3" fmla="*/ 42862 h 85725"/>
              <a:gd name="connsiteX4" fmla="*/ 483394 w 625872"/>
              <a:gd name="connsiteY4" fmla="*/ 40481 h 85725"/>
              <a:gd name="connsiteX5" fmla="*/ 426244 w 625872"/>
              <a:gd name="connsiteY5" fmla="*/ 61912 h 85725"/>
              <a:gd name="connsiteX6" fmla="*/ 347663 w 625872"/>
              <a:gd name="connsiteY6" fmla="*/ 59531 h 85725"/>
              <a:gd name="connsiteX7" fmla="*/ 302419 w 625872"/>
              <a:gd name="connsiteY7" fmla="*/ 76200 h 85725"/>
              <a:gd name="connsiteX8" fmla="*/ 200025 w 625872"/>
              <a:gd name="connsiteY8" fmla="*/ 66675 h 85725"/>
              <a:gd name="connsiteX9" fmla="*/ 147638 w 625872"/>
              <a:gd name="connsiteY9" fmla="*/ 73819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5872" h="85725">
                <a:moveTo>
                  <a:pt x="0" y="85725"/>
                </a:moveTo>
                <a:lnTo>
                  <a:pt x="621507" y="85725"/>
                </a:lnTo>
                <a:cubicBezTo>
                  <a:pt x="624286" y="58341"/>
                  <a:pt x="625872" y="14288"/>
                  <a:pt x="616744" y="7144"/>
                </a:cubicBezTo>
                <a:cubicBezTo>
                  <a:pt x="607616" y="0"/>
                  <a:pt x="588963" y="37306"/>
                  <a:pt x="566738" y="42862"/>
                </a:cubicBezTo>
                <a:cubicBezTo>
                  <a:pt x="544513" y="48418"/>
                  <a:pt x="506810" y="37306"/>
                  <a:pt x="483394" y="40481"/>
                </a:cubicBezTo>
                <a:cubicBezTo>
                  <a:pt x="459978" y="43656"/>
                  <a:pt x="448866" y="58737"/>
                  <a:pt x="426244" y="61912"/>
                </a:cubicBezTo>
                <a:cubicBezTo>
                  <a:pt x="403622" y="65087"/>
                  <a:pt x="368300" y="57150"/>
                  <a:pt x="347663" y="59531"/>
                </a:cubicBezTo>
                <a:cubicBezTo>
                  <a:pt x="327026" y="61912"/>
                  <a:pt x="327025" y="75009"/>
                  <a:pt x="302419" y="76200"/>
                </a:cubicBezTo>
                <a:cubicBezTo>
                  <a:pt x="277813" y="77391"/>
                  <a:pt x="225822" y="67072"/>
                  <a:pt x="200025" y="66675"/>
                </a:cubicBezTo>
                <a:cubicBezTo>
                  <a:pt x="174228" y="66278"/>
                  <a:pt x="180578" y="71438"/>
                  <a:pt x="147638" y="73819"/>
                </a:cubicBezTo>
              </a:path>
            </a:pathLst>
          </a:custGeom>
          <a:solidFill>
            <a:srgbClr val="0099CC">
              <a:alpha val="49804"/>
            </a:srgbClr>
          </a:solidFill>
          <a:ln w="9525" algn="ctr">
            <a:noFill/>
            <a:round/>
            <a:headEnd/>
            <a:tailEnd/>
          </a:ln>
        </p:spPr>
        <p:txBody>
          <a:bodyPr anchor="ctr"/>
          <a:lstStyle/>
          <a:p>
            <a:pPr marR="0" indent="0" fontAlgn="base">
              <a:lnSpc>
                <a:spcPct val="100000"/>
              </a:lnSpc>
              <a:spcBef>
                <a:spcPct val="0"/>
              </a:spcBef>
              <a:spcAft>
                <a:spcPct val="0"/>
              </a:spcAft>
              <a:buClrTx/>
              <a:buSzTx/>
              <a:buFontTx/>
              <a:buNone/>
              <a:tabLst/>
            </a:pPr>
            <a:endParaRPr lang="en-US"/>
          </a:p>
        </p:txBody>
      </p:sp>
      <p:sp>
        <p:nvSpPr>
          <p:cNvPr id="78" name="Freeform 77"/>
          <p:cNvSpPr/>
          <p:nvPr/>
        </p:nvSpPr>
        <p:spPr bwMode="auto">
          <a:xfrm flipH="1">
            <a:off x="3028154" y="3881435"/>
            <a:ext cx="880269" cy="187325"/>
          </a:xfrm>
          <a:custGeom>
            <a:avLst/>
            <a:gdLst>
              <a:gd name="connsiteX0" fmla="*/ 0 w 724298"/>
              <a:gd name="connsiteY0" fmla="*/ 85725 h 98822"/>
              <a:gd name="connsiteX1" fmla="*/ 621507 w 724298"/>
              <a:gd name="connsiteY1" fmla="*/ 85725 h 98822"/>
              <a:gd name="connsiteX2" fmla="*/ 616744 w 724298"/>
              <a:gd name="connsiteY2" fmla="*/ 7144 h 98822"/>
              <a:gd name="connsiteX3" fmla="*/ 566738 w 724298"/>
              <a:gd name="connsiteY3" fmla="*/ 42862 h 98822"/>
              <a:gd name="connsiteX4" fmla="*/ 483394 w 724298"/>
              <a:gd name="connsiteY4" fmla="*/ 40481 h 98822"/>
              <a:gd name="connsiteX5" fmla="*/ 426244 w 724298"/>
              <a:gd name="connsiteY5" fmla="*/ 61912 h 98822"/>
              <a:gd name="connsiteX6" fmla="*/ 347663 w 724298"/>
              <a:gd name="connsiteY6" fmla="*/ 59531 h 98822"/>
              <a:gd name="connsiteX7" fmla="*/ 302419 w 724298"/>
              <a:gd name="connsiteY7" fmla="*/ 76200 h 98822"/>
              <a:gd name="connsiteX8" fmla="*/ 200025 w 724298"/>
              <a:gd name="connsiteY8" fmla="*/ 66675 h 98822"/>
              <a:gd name="connsiteX9" fmla="*/ 147638 w 724298"/>
              <a:gd name="connsiteY9" fmla="*/ 73819 h 98822"/>
              <a:gd name="connsiteX0" fmla="*/ 0 w 625872"/>
              <a:gd name="connsiteY0" fmla="*/ 85725 h 98822"/>
              <a:gd name="connsiteX1" fmla="*/ 621507 w 625872"/>
              <a:gd name="connsiteY1" fmla="*/ 85725 h 98822"/>
              <a:gd name="connsiteX2" fmla="*/ 616744 w 625872"/>
              <a:gd name="connsiteY2" fmla="*/ 7144 h 98822"/>
              <a:gd name="connsiteX3" fmla="*/ 566738 w 625872"/>
              <a:gd name="connsiteY3" fmla="*/ 42862 h 98822"/>
              <a:gd name="connsiteX4" fmla="*/ 483394 w 625872"/>
              <a:gd name="connsiteY4" fmla="*/ 40481 h 98822"/>
              <a:gd name="connsiteX5" fmla="*/ 426244 w 625872"/>
              <a:gd name="connsiteY5" fmla="*/ 61912 h 98822"/>
              <a:gd name="connsiteX6" fmla="*/ 347663 w 625872"/>
              <a:gd name="connsiteY6" fmla="*/ 59531 h 98822"/>
              <a:gd name="connsiteX7" fmla="*/ 302419 w 625872"/>
              <a:gd name="connsiteY7" fmla="*/ 76200 h 98822"/>
              <a:gd name="connsiteX8" fmla="*/ 200025 w 625872"/>
              <a:gd name="connsiteY8" fmla="*/ 66675 h 98822"/>
              <a:gd name="connsiteX9" fmla="*/ 147638 w 625872"/>
              <a:gd name="connsiteY9" fmla="*/ 73819 h 98822"/>
              <a:gd name="connsiteX0" fmla="*/ 0 w 625872"/>
              <a:gd name="connsiteY0" fmla="*/ 85725 h 98822"/>
              <a:gd name="connsiteX1" fmla="*/ 621507 w 625872"/>
              <a:gd name="connsiteY1" fmla="*/ 85725 h 98822"/>
              <a:gd name="connsiteX2" fmla="*/ 616744 w 625872"/>
              <a:gd name="connsiteY2" fmla="*/ 7144 h 98822"/>
              <a:gd name="connsiteX3" fmla="*/ 566738 w 625872"/>
              <a:gd name="connsiteY3" fmla="*/ 42862 h 98822"/>
              <a:gd name="connsiteX4" fmla="*/ 483394 w 625872"/>
              <a:gd name="connsiteY4" fmla="*/ 40481 h 98822"/>
              <a:gd name="connsiteX5" fmla="*/ 426244 w 625872"/>
              <a:gd name="connsiteY5" fmla="*/ 61912 h 98822"/>
              <a:gd name="connsiteX6" fmla="*/ 347663 w 625872"/>
              <a:gd name="connsiteY6" fmla="*/ 59531 h 98822"/>
              <a:gd name="connsiteX7" fmla="*/ 302419 w 625872"/>
              <a:gd name="connsiteY7" fmla="*/ 76200 h 98822"/>
              <a:gd name="connsiteX8" fmla="*/ 200025 w 625872"/>
              <a:gd name="connsiteY8" fmla="*/ 66675 h 98822"/>
              <a:gd name="connsiteX9" fmla="*/ 147638 w 625872"/>
              <a:gd name="connsiteY9" fmla="*/ 73819 h 98822"/>
              <a:gd name="connsiteX0" fmla="*/ 0 w 625872"/>
              <a:gd name="connsiteY0" fmla="*/ 85725 h 98822"/>
              <a:gd name="connsiteX1" fmla="*/ 621507 w 625872"/>
              <a:gd name="connsiteY1" fmla="*/ 85725 h 98822"/>
              <a:gd name="connsiteX2" fmla="*/ 616744 w 625872"/>
              <a:gd name="connsiteY2" fmla="*/ 7144 h 98822"/>
              <a:gd name="connsiteX3" fmla="*/ 566738 w 625872"/>
              <a:gd name="connsiteY3" fmla="*/ 42862 h 98822"/>
              <a:gd name="connsiteX4" fmla="*/ 483394 w 625872"/>
              <a:gd name="connsiteY4" fmla="*/ 40481 h 98822"/>
              <a:gd name="connsiteX5" fmla="*/ 426244 w 625872"/>
              <a:gd name="connsiteY5" fmla="*/ 61912 h 98822"/>
              <a:gd name="connsiteX6" fmla="*/ 347663 w 625872"/>
              <a:gd name="connsiteY6" fmla="*/ 59531 h 98822"/>
              <a:gd name="connsiteX7" fmla="*/ 302419 w 625872"/>
              <a:gd name="connsiteY7" fmla="*/ 76200 h 98822"/>
              <a:gd name="connsiteX8" fmla="*/ 200025 w 625872"/>
              <a:gd name="connsiteY8" fmla="*/ 66675 h 98822"/>
              <a:gd name="connsiteX9" fmla="*/ 147638 w 625872"/>
              <a:gd name="connsiteY9" fmla="*/ 73819 h 98822"/>
              <a:gd name="connsiteX0" fmla="*/ 0 w 625872"/>
              <a:gd name="connsiteY0" fmla="*/ 85725 h 85725"/>
              <a:gd name="connsiteX1" fmla="*/ 621507 w 625872"/>
              <a:gd name="connsiteY1" fmla="*/ 85725 h 85725"/>
              <a:gd name="connsiteX2" fmla="*/ 616744 w 625872"/>
              <a:gd name="connsiteY2" fmla="*/ 7144 h 85725"/>
              <a:gd name="connsiteX3" fmla="*/ 566738 w 625872"/>
              <a:gd name="connsiteY3" fmla="*/ 42862 h 85725"/>
              <a:gd name="connsiteX4" fmla="*/ 483394 w 625872"/>
              <a:gd name="connsiteY4" fmla="*/ 40481 h 85725"/>
              <a:gd name="connsiteX5" fmla="*/ 426244 w 625872"/>
              <a:gd name="connsiteY5" fmla="*/ 61912 h 85725"/>
              <a:gd name="connsiteX6" fmla="*/ 347663 w 625872"/>
              <a:gd name="connsiteY6" fmla="*/ 59531 h 85725"/>
              <a:gd name="connsiteX7" fmla="*/ 302419 w 625872"/>
              <a:gd name="connsiteY7" fmla="*/ 76200 h 85725"/>
              <a:gd name="connsiteX8" fmla="*/ 200025 w 625872"/>
              <a:gd name="connsiteY8" fmla="*/ 66675 h 85725"/>
              <a:gd name="connsiteX9" fmla="*/ 147638 w 625872"/>
              <a:gd name="connsiteY9" fmla="*/ 73819 h 85725"/>
              <a:gd name="connsiteX0" fmla="*/ 0 w 633811"/>
              <a:gd name="connsiteY0" fmla="*/ 85725 h 85725"/>
              <a:gd name="connsiteX1" fmla="*/ 621507 w 633811"/>
              <a:gd name="connsiteY1" fmla="*/ 85725 h 85725"/>
              <a:gd name="connsiteX2" fmla="*/ 616744 w 633811"/>
              <a:gd name="connsiteY2" fmla="*/ 7144 h 85725"/>
              <a:gd name="connsiteX3" fmla="*/ 566738 w 633811"/>
              <a:gd name="connsiteY3" fmla="*/ 42862 h 85725"/>
              <a:gd name="connsiteX4" fmla="*/ 483394 w 633811"/>
              <a:gd name="connsiteY4" fmla="*/ 40481 h 85725"/>
              <a:gd name="connsiteX5" fmla="*/ 426244 w 633811"/>
              <a:gd name="connsiteY5" fmla="*/ 61912 h 85725"/>
              <a:gd name="connsiteX6" fmla="*/ 347663 w 633811"/>
              <a:gd name="connsiteY6" fmla="*/ 59531 h 85725"/>
              <a:gd name="connsiteX7" fmla="*/ 302419 w 633811"/>
              <a:gd name="connsiteY7" fmla="*/ 76200 h 85725"/>
              <a:gd name="connsiteX8" fmla="*/ 200025 w 633811"/>
              <a:gd name="connsiteY8" fmla="*/ 66675 h 85725"/>
              <a:gd name="connsiteX9" fmla="*/ 147638 w 633811"/>
              <a:gd name="connsiteY9" fmla="*/ 73819 h 85725"/>
              <a:gd name="connsiteX0" fmla="*/ 0 w 625872"/>
              <a:gd name="connsiteY0" fmla="*/ 85725 h 85725"/>
              <a:gd name="connsiteX1" fmla="*/ 621507 w 625872"/>
              <a:gd name="connsiteY1" fmla="*/ 85725 h 85725"/>
              <a:gd name="connsiteX2" fmla="*/ 616744 w 625872"/>
              <a:gd name="connsiteY2" fmla="*/ 7144 h 85725"/>
              <a:gd name="connsiteX3" fmla="*/ 566738 w 625872"/>
              <a:gd name="connsiteY3" fmla="*/ 42862 h 85725"/>
              <a:gd name="connsiteX4" fmla="*/ 483394 w 625872"/>
              <a:gd name="connsiteY4" fmla="*/ 40481 h 85725"/>
              <a:gd name="connsiteX5" fmla="*/ 426244 w 625872"/>
              <a:gd name="connsiteY5" fmla="*/ 61912 h 85725"/>
              <a:gd name="connsiteX6" fmla="*/ 347663 w 625872"/>
              <a:gd name="connsiteY6" fmla="*/ 59531 h 85725"/>
              <a:gd name="connsiteX7" fmla="*/ 302419 w 625872"/>
              <a:gd name="connsiteY7" fmla="*/ 76200 h 85725"/>
              <a:gd name="connsiteX8" fmla="*/ 200025 w 625872"/>
              <a:gd name="connsiteY8" fmla="*/ 66675 h 85725"/>
              <a:gd name="connsiteX9" fmla="*/ 147638 w 625872"/>
              <a:gd name="connsiteY9" fmla="*/ 73819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5872" h="85725">
                <a:moveTo>
                  <a:pt x="0" y="85725"/>
                </a:moveTo>
                <a:lnTo>
                  <a:pt x="621507" y="85725"/>
                </a:lnTo>
                <a:cubicBezTo>
                  <a:pt x="624286" y="58341"/>
                  <a:pt x="625872" y="14288"/>
                  <a:pt x="616744" y="7144"/>
                </a:cubicBezTo>
                <a:cubicBezTo>
                  <a:pt x="607616" y="0"/>
                  <a:pt x="588963" y="37306"/>
                  <a:pt x="566738" y="42862"/>
                </a:cubicBezTo>
                <a:cubicBezTo>
                  <a:pt x="544513" y="48418"/>
                  <a:pt x="506810" y="37306"/>
                  <a:pt x="483394" y="40481"/>
                </a:cubicBezTo>
                <a:cubicBezTo>
                  <a:pt x="459978" y="43656"/>
                  <a:pt x="448866" y="58737"/>
                  <a:pt x="426244" y="61912"/>
                </a:cubicBezTo>
                <a:cubicBezTo>
                  <a:pt x="403622" y="65087"/>
                  <a:pt x="368300" y="57150"/>
                  <a:pt x="347663" y="59531"/>
                </a:cubicBezTo>
                <a:cubicBezTo>
                  <a:pt x="327026" y="61912"/>
                  <a:pt x="327025" y="75009"/>
                  <a:pt x="302419" y="76200"/>
                </a:cubicBezTo>
                <a:cubicBezTo>
                  <a:pt x="277813" y="77391"/>
                  <a:pt x="225822" y="67072"/>
                  <a:pt x="200025" y="66675"/>
                </a:cubicBezTo>
                <a:cubicBezTo>
                  <a:pt x="174228" y="66278"/>
                  <a:pt x="180578" y="71438"/>
                  <a:pt x="147638" y="73819"/>
                </a:cubicBezTo>
              </a:path>
            </a:pathLst>
          </a:custGeom>
          <a:solidFill>
            <a:srgbClr val="0099CC">
              <a:alpha val="49804"/>
            </a:srgbClr>
          </a:solidFill>
          <a:ln w="9525" algn="ctr">
            <a:noFill/>
            <a:round/>
            <a:headEnd/>
            <a:tailEnd/>
          </a:ln>
        </p:spPr>
        <p:txBody>
          <a:bodyPr anchor="ctr"/>
          <a:lstStyle/>
          <a:p>
            <a:pPr marR="0" indent="0" fontAlgn="base">
              <a:lnSpc>
                <a:spcPct val="100000"/>
              </a:lnSpc>
              <a:spcBef>
                <a:spcPct val="0"/>
              </a:spcBef>
              <a:spcAft>
                <a:spcPct val="0"/>
              </a:spcAft>
              <a:buClrTx/>
              <a:buSzTx/>
              <a:buFontTx/>
              <a:buNone/>
              <a:tabLst/>
            </a:pPr>
            <a:endParaRPr lang="en-US"/>
          </a:p>
        </p:txBody>
      </p:sp>
      <p:sp>
        <p:nvSpPr>
          <p:cNvPr id="52" name="Line 11"/>
          <p:cNvSpPr>
            <a:spLocks noChangeShapeType="1"/>
          </p:cNvSpPr>
          <p:nvPr/>
        </p:nvSpPr>
        <p:spPr bwMode="auto">
          <a:xfrm rot="2700000" flipV="1">
            <a:off x="7258050" y="5916613"/>
            <a:ext cx="0" cy="274637"/>
          </a:xfrm>
          <a:prstGeom prst="line">
            <a:avLst/>
          </a:prstGeom>
          <a:noFill/>
          <a:ln w="28575">
            <a:solidFill>
              <a:srgbClr val="CC9900"/>
            </a:solidFill>
            <a:round/>
            <a:headEnd/>
            <a:tailEnd/>
          </a:ln>
        </p:spPr>
        <p:txBody>
          <a:bodyPr anchor="ctr"/>
          <a:lstStyle/>
          <a:p>
            <a:endParaRPr lang="en-US"/>
          </a:p>
        </p:txBody>
      </p:sp>
      <p:sp>
        <p:nvSpPr>
          <p:cNvPr id="6171" name="Oval 12"/>
          <p:cNvSpPr>
            <a:spLocks noChangeAspect="1" noChangeArrowheads="1"/>
          </p:cNvSpPr>
          <p:nvPr/>
        </p:nvSpPr>
        <p:spPr bwMode="auto">
          <a:xfrm>
            <a:off x="7212013" y="6008688"/>
            <a:ext cx="92075" cy="92075"/>
          </a:xfrm>
          <a:prstGeom prst="ellipse">
            <a:avLst/>
          </a:prstGeom>
          <a:solidFill>
            <a:schemeClr val="tx1"/>
          </a:solidFill>
          <a:ln w="9525">
            <a:solidFill>
              <a:schemeClr val="tx1"/>
            </a:solidFill>
            <a:round/>
            <a:headEnd/>
            <a:tailEnd/>
          </a:ln>
        </p:spPr>
        <p:txBody>
          <a:bodyPr wrap="none" anchor="ctr"/>
          <a:lstStyle/>
          <a:p>
            <a:endParaRPr lang="en-US"/>
          </a:p>
        </p:txBody>
      </p:sp>
      <p:grpSp>
        <p:nvGrpSpPr>
          <p:cNvPr id="8" name="Group 145"/>
          <p:cNvGrpSpPr/>
          <p:nvPr/>
        </p:nvGrpSpPr>
        <p:grpSpPr>
          <a:xfrm>
            <a:off x="4614926" y="2540001"/>
            <a:ext cx="1626602" cy="2157157"/>
            <a:chOff x="4614926" y="3078163"/>
            <a:chExt cx="1626602" cy="2157157"/>
          </a:xfrm>
        </p:grpSpPr>
        <p:grpSp>
          <p:nvGrpSpPr>
            <p:cNvPr id="9" name="Group 40"/>
            <p:cNvGrpSpPr>
              <a:grpSpLocks/>
            </p:cNvGrpSpPr>
            <p:nvPr/>
          </p:nvGrpSpPr>
          <p:grpSpPr bwMode="auto">
            <a:xfrm>
              <a:off x="4813442" y="3078163"/>
              <a:ext cx="274637" cy="1655763"/>
              <a:chOff x="4894266" y="2508240"/>
              <a:chExt cx="274320" cy="1655460"/>
            </a:xfrm>
          </p:grpSpPr>
          <p:sp>
            <p:nvSpPr>
              <p:cNvPr id="6178" name="Oval 19"/>
              <p:cNvSpPr>
                <a:spLocks noChangeAspect="1" noChangeArrowheads="1"/>
              </p:cNvSpPr>
              <p:nvPr/>
            </p:nvSpPr>
            <p:spPr bwMode="auto">
              <a:xfrm>
                <a:off x="4894266" y="3889380"/>
                <a:ext cx="274320" cy="274320"/>
              </a:xfrm>
              <a:prstGeom prst="ellipse">
                <a:avLst/>
              </a:prstGeom>
              <a:solidFill>
                <a:srgbClr val="996600"/>
              </a:solidFill>
              <a:ln w="9525">
                <a:solidFill>
                  <a:srgbClr val="996600"/>
                </a:solidFill>
                <a:round/>
                <a:headEnd/>
                <a:tailEnd/>
              </a:ln>
            </p:spPr>
            <p:txBody>
              <a:bodyPr anchor="ctr"/>
              <a:lstStyle/>
              <a:p>
                <a:endParaRPr lang="en-US"/>
              </a:p>
            </p:txBody>
          </p:sp>
          <p:sp>
            <p:nvSpPr>
              <p:cNvPr id="6177" name="Line 20"/>
              <p:cNvSpPr>
                <a:spLocks noChangeShapeType="1"/>
              </p:cNvSpPr>
              <p:nvPr/>
            </p:nvSpPr>
            <p:spPr bwMode="auto">
              <a:xfrm flipV="1">
                <a:off x="5032380" y="2508240"/>
                <a:ext cx="0" cy="1371600"/>
              </a:xfrm>
              <a:prstGeom prst="line">
                <a:avLst/>
              </a:prstGeom>
              <a:noFill/>
              <a:ln w="9525">
                <a:solidFill>
                  <a:schemeClr val="tx1"/>
                </a:solidFill>
                <a:round/>
                <a:headEnd/>
                <a:tailEnd/>
              </a:ln>
            </p:spPr>
            <p:txBody>
              <a:bodyPr anchor="ctr"/>
              <a:lstStyle/>
              <a:p>
                <a:endParaRPr lang="en-US"/>
              </a:p>
            </p:txBody>
          </p:sp>
        </p:grpSp>
        <p:grpSp>
          <p:nvGrpSpPr>
            <p:cNvPr id="10" name="Group 117"/>
            <p:cNvGrpSpPr/>
            <p:nvPr/>
          </p:nvGrpSpPr>
          <p:grpSpPr>
            <a:xfrm>
              <a:off x="4614926" y="3563112"/>
              <a:ext cx="1626602" cy="1672208"/>
              <a:chOff x="829502" y="3157728"/>
              <a:chExt cx="1626602" cy="1672208"/>
            </a:xfrm>
          </p:grpSpPr>
          <p:grpSp>
            <p:nvGrpSpPr>
              <p:cNvPr id="11" name="Group 89"/>
              <p:cNvGrpSpPr>
                <a:grpSpLocks noChangeAspect="1"/>
              </p:cNvGrpSpPr>
              <p:nvPr/>
            </p:nvGrpSpPr>
            <p:grpSpPr>
              <a:xfrm>
                <a:off x="829500" y="4231426"/>
                <a:ext cx="1304098" cy="598512"/>
                <a:chOff x="829502" y="3642316"/>
                <a:chExt cx="2587704" cy="1187620"/>
              </a:xfrm>
            </p:grpSpPr>
            <p:sp>
              <p:nvSpPr>
                <p:cNvPr id="152" name="Freeform 7"/>
                <p:cNvSpPr>
                  <a:spLocks/>
                </p:cNvSpPr>
                <p:nvPr/>
              </p:nvSpPr>
              <p:spPr bwMode="auto">
                <a:xfrm>
                  <a:off x="1218474" y="3642316"/>
                  <a:ext cx="2136626" cy="1022007"/>
                </a:xfrm>
                <a:custGeom>
                  <a:avLst/>
                  <a:gdLst/>
                  <a:ahLst/>
                  <a:cxnLst>
                    <a:cxn ang="0">
                      <a:pos x="607" y="108"/>
                    </a:cxn>
                    <a:cxn ang="0">
                      <a:pos x="601" y="111"/>
                    </a:cxn>
                    <a:cxn ang="0">
                      <a:pos x="589" y="96"/>
                    </a:cxn>
                    <a:cxn ang="0">
                      <a:pos x="531" y="91"/>
                    </a:cxn>
                    <a:cxn ang="0">
                      <a:pos x="489" y="108"/>
                    </a:cxn>
                    <a:cxn ang="0">
                      <a:pos x="439" y="181"/>
                    </a:cxn>
                    <a:cxn ang="0">
                      <a:pos x="430" y="223"/>
                    </a:cxn>
                    <a:cxn ang="0">
                      <a:pos x="417" y="231"/>
                    </a:cxn>
                    <a:cxn ang="0">
                      <a:pos x="365" y="209"/>
                    </a:cxn>
                    <a:cxn ang="0">
                      <a:pos x="301" y="221"/>
                    </a:cxn>
                    <a:cxn ang="0">
                      <a:pos x="201" y="307"/>
                    </a:cxn>
                    <a:cxn ang="0">
                      <a:pos x="178" y="350"/>
                    </a:cxn>
                    <a:cxn ang="0">
                      <a:pos x="182" y="383"/>
                    </a:cxn>
                    <a:cxn ang="0">
                      <a:pos x="170" y="391"/>
                    </a:cxn>
                    <a:cxn ang="0">
                      <a:pos x="106" y="386"/>
                    </a:cxn>
                    <a:cxn ang="0">
                      <a:pos x="43" y="415"/>
                    </a:cxn>
                    <a:cxn ang="0">
                      <a:pos x="3" y="498"/>
                    </a:cxn>
                    <a:cxn ang="0">
                      <a:pos x="14" y="577"/>
                    </a:cxn>
                    <a:cxn ang="0">
                      <a:pos x="97" y="646"/>
                    </a:cxn>
                    <a:cxn ang="0">
                      <a:pos x="1158" y="936"/>
                    </a:cxn>
                    <a:cxn ang="0">
                      <a:pos x="1303" y="913"/>
                    </a:cxn>
                    <a:cxn ang="0">
                      <a:pos x="1338" y="883"/>
                    </a:cxn>
                    <a:cxn ang="0">
                      <a:pos x="1354" y="800"/>
                    </a:cxn>
                    <a:cxn ang="0">
                      <a:pos x="1340" y="769"/>
                    </a:cxn>
                    <a:cxn ang="0">
                      <a:pos x="1338" y="756"/>
                    </a:cxn>
                    <a:cxn ang="0">
                      <a:pos x="1380" y="771"/>
                    </a:cxn>
                    <a:cxn ang="0">
                      <a:pos x="1453" y="775"/>
                    </a:cxn>
                    <a:cxn ang="0">
                      <a:pos x="1504" y="746"/>
                    </a:cxn>
                    <a:cxn ang="0">
                      <a:pos x="1533" y="702"/>
                    </a:cxn>
                    <a:cxn ang="0">
                      <a:pos x="1514" y="606"/>
                    </a:cxn>
                    <a:cxn ang="0">
                      <a:pos x="1517" y="595"/>
                    </a:cxn>
                    <a:cxn ang="0">
                      <a:pos x="1550" y="611"/>
                    </a:cxn>
                    <a:cxn ang="0">
                      <a:pos x="1670" y="619"/>
                    </a:cxn>
                    <a:cxn ang="0">
                      <a:pos x="1707" y="599"/>
                    </a:cxn>
                    <a:cxn ang="0">
                      <a:pos x="1749" y="503"/>
                    </a:cxn>
                    <a:cxn ang="0">
                      <a:pos x="1741" y="440"/>
                    </a:cxn>
                    <a:cxn ang="0">
                      <a:pos x="1745" y="432"/>
                    </a:cxn>
                    <a:cxn ang="0">
                      <a:pos x="1820" y="456"/>
                    </a:cxn>
                    <a:cxn ang="0">
                      <a:pos x="1920" y="439"/>
                    </a:cxn>
                    <a:cxn ang="0">
                      <a:pos x="1944" y="417"/>
                    </a:cxn>
                    <a:cxn ang="0">
                      <a:pos x="1961" y="354"/>
                    </a:cxn>
                    <a:cxn ang="0">
                      <a:pos x="1952" y="300"/>
                    </a:cxn>
                    <a:cxn ang="0">
                      <a:pos x="1909" y="262"/>
                    </a:cxn>
                    <a:cxn ang="0">
                      <a:pos x="801" y="5"/>
                    </a:cxn>
                    <a:cxn ang="0">
                      <a:pos x="648" y="12"/>
                    </a:cxn>
                    <a:cxn ang="0">
                      <a:pos x="619" y="36"/>
                    </a:cxn>
                  </a:cxnLst>
                  <a:rect l="0" t="0" r="r" b="b"/>
                  <a:pathLst>
                    <a:path w="1961" h="938">
                      <a:moveTo>
                        <a:pt x="609" y="58"/>
                      </a:moveTo>
                      <a:lnTo>
                        <a:pt x="607" y="72"/>
                      </a:lnTo>
                      <a:lnTo>
                        <a:pt x="607" y="108"/>
                      </a:lnTo>
                      <a:lnTo>
                        <a:pt x="606" y="111"/>
                      </a:lnTo>
                      <a:lnTo>
                        <a:pt x="603" y="112"/>
                      </a:lnTo>
                      <a:lnTo>
                        <a:pt x="601" y="111"/>
                      </a:lnTo>
                      <a:lnTo>
                        <a:pt x="599" y="108"/>
                      </a:lnTo>
                      <a:lnTo>
                        <a:pt x="596" y="105"/>
                      </a:lnTo>
                      <a:lnTo>
                        <a:pt x="589" y="96"/>
                      </a:lnTo>
                      <a:lnTo>
                        <a:pt x="579" y="91"/>
                      </a:lnTo>
                      <a:lnTo>
                        <a:pt x="573" y="90"/>
                      </a:lnTo>
                      <a:lnTo>
                        <a:pt x="531" y="91"/>
                      </a:lnTo>
                      <a:lnTo>
                        <a:pt x="516" y="95"/>
                      </a:lnTo>
                      <a:lnTo>
                        <a:pt x="502" y="100"/>
                      </a:lnTo>
                      <a:lnTo>
                        <a:pt x="489" y="108"/>
                      </a:lnTo>
                      <a:lnTo>
                        <a:pt x="466" y="128"/>
                      </a:lnTo>
                      <a:lnTo>
                        <a:pt x="457" y="140"/>
                      </a:lnTo>
                      <a:lnTo>
                        <a:pt x="439" y="181"/>
                      </a:lnTo>
                      <a:lnTo>
                        <a:pt x="437" y="188"/>
                      </a:lnTo>
                      <a:lnTo>
                        <a:pt x="432" y="217"/>
                      </a:lnTo>
                      <a:lnTo>
                        <a:pt x="430" y="223"/>
                      </a:lnTo>
                      <a:lnTo>
                        <a:pt x="427" y="228"/>
                      </a:lnTo>
                      <a:lnTo>
                        <a:pt x="422" y="231"/>
                      </a:lnTo>
                      <a:lnTo>
                        <a:pt x="417" y="231"/>
                      </a:lnTo>
                      <a:lnTo>
                        <a:pt x="401" y="225"/>
                      </a:lnTo>
                      <a:lnTo>
                        <a:pt x="373" y="212"/>
                      </a:lnTo>
                      <a:lnTo>
                        <a:pt x="365" y="209"/>
                      </a:lnTo>
                      <a:lnTo>
                        <a:pt x="356" y="207"/>
                      </a:lnTo>
                      <a:lnTo>
                        <a:pt x="338" y="209"/>
                      </a:lnTo>
                      <a:lnTo>
                        <a:pt x="301" y="221"/>
                      </a:lnTo>
                      <a:lnTo>
                        <a:pt x="283" y="231"/>
                      </a:lnTo>
                      <a:lnTo>
                        <a:pt x="265" y="244"/>
                      </a:lnTo>
                      <a:lnTo>
                        <a:pt x="201" y="307"/>
                      </a:lnTo>
                      <a:lnTo>
                        <a:pt x="191" y="321"/>
                      </a:lnTo>
                      <a:lnTo>
                        <a:pt x="179" y="344"/>
                      </a:lnTo>
                      <a:lnTo>
                        <a:pt x="178" y="350"/>
                      </a:lnTo>
                      <a:lnTo>
                        <a:pt x="178" y="357"/>
                      </a:lnTo>
                      <a:lnTo>
                        <a:pt x="182" y="377"/>
                      </a:lnTo>
                      <a:lnTo>
                        <a:pt x="182" y="383"/>
                      </a:lnTo>
                      <a:lnTo>
                        <a:pt x="179" y="387"/>
                      </a:lnTo>
                      <a:lnTo>
                        <a:pt x="176" y="390"/>
                      </a:lnTo>
                      <a:lnTo>
                        <a:pt x="170" y="391"/>
                      </a:lnTo>
                      <a:lnTo>
                        <a:pt x="162" y="391"/>
                      </a:lnTo>
                      <a:lnTo>
                        <a:pt x="117" y="386"/>
                      </a:lnTo>
                      <a:lnTo>
                        <a:pt x="106" y="386"/>
                      </a:lnTo>
                      <a:lnTo>
                        <a:pt x="96" y="387"/>
                      </a:lnTo>
                      <a:lnTo>
                        <a:pt x="60" y="402"/>
                      </a:lnTo>
                      <a:lnTo>
                        <a:pt x="43" y="415"/>
                      </a:lnTo>
                      <a:lnTo>
                        <a:pt x="29" y="430"/>
                      </a:lnTo>
                      <a:lnTo>
                        <a:pt x="19" y="450"/>
                      </a:lnTo>
                      <a:lnTo>
                        <a:pt x="3" y="498"/>
                      </a:lnTo>
                      <a:lnTo>
                        <a:pt x="0" y="520"/>
                      </a:lnTo>
                      <a:lnTo>
                        <a:pt x="1" y="540"/>
                      </a:lnTo>
                      <a:lnTo>
                        <a:pt x="14" y="577"/>
                      </a:lnTo>
                      <a:lnTo>
                        <a:pt x="33" y="606"/>
                      </a:lnTo>
                      <a:lnTo>
                        <a:pt x="45" y="617"/>
                      </a:lnTo>
                      <a:lnTo>
                        <a:pt x="97" y="646"/>
                      </a:lnTo>
                      <a:lnTo>
                        <a:pt x="472" y="772"/>
                      </a:lnTo>
                      <a:lnTo>
                        <a:pt x="1098" y="926"/>
                      </a:lnTo>
                      <a:lnTo>
                        <a:pt x="1158" y="936"/>
                      </a:lnTo>
                      <a:lnTo>
                        <a:pt x="1216" y="938"/>
                      </a:lnTo>
                      <a:lnTo>
                        <a:pt x="1267" y="928"/>
                      </a:lnTo>
                      <a:lnTo>
                        <a:pt x="1303" y="913"/>
                      </a:lnTo>
                      <a:lnTo>
                        <a:pt x="1324" y="900"/>
                      </a:lnTo>
                      <a:lnTo>
                        <a:pt x="1331" y="892"/>
                      </a:lnTo>
                      <a:lnTo>
                        <a:pt x="1338" y="883"/>
                      </a:lnTo>
                      <a:lnTo>
                        <a:pt x="1350" y="851"/>
                      </a:lnTo>
                      <a:lnTo>
                        <a:pt x="1355" y="818"/>
                      </a:lnTo>
                      <a:lnTo>
                        <a:pt x="1354" y="800"/>
                      </a:lnTo>
                      <a:lnTo>
                        <a:pt x="1351" y="792"/>
                      </a:lnTo>
                      <a:lnTo>
                        <a:pt x="1345" y="775"/>
                      </a:lnTo>
                      <a:lnTo>
                        <a:pt x="1340" y="769"/>
                      </a:lnTo>
                      <a:lnTo>
                        <a:pt x="1338" y="763"/>
                      </a:lnTo>
                      <a:lnTo>
                        <a:pt x="1337" y="759"/>
                      </a:lnTo>
                      <a:lnTo>
                        <a:pt x="1338" y="756"/>
                      </a:lnTo>
                      <a:lnTo>
                        <a:pt x="1341" y="754"/>
                      </a:lnTo>
                      <a:lnTo>
                        <a:pt x="1347" y="756"/>
                      </a:lnTo>
                      <a:lnTo>
                        <a:pt x="1380" y="771"/>
                      </a:lnTo>
                      <a:lnTo>
                        <a:pt x="1398" y="775"/>
                      </a:lnTo>
                      <a:lnTo>
                        <a:pt x="1434" y="777"/>
                      </a:lnTo>
                      <a:lnTo>
                        <a:pt x="1453" y="775"/>
                      </a:lnTo>
                      <a:lnTo>
                        <a:pt x="1471" y="769"/>
                      </a:lnTo>
                      <a:lnTo>
                        <a:pt x="1480" y="765"/>
                      </a:lnTo>
                      <a:lnTo>
                        <a:pt x="1504" y="746"/>
                      </a:lnTo>
                      <a:lnTo>
                        <a:pt x="1524" y="723"/>
                      </a:lnTo>
                      <a:lnTo>
                        <a:pt x="1531" y="709"/>
                      </a:lnTo>
                      <a:lnTo>
                        <a:pt x="1533" y="702"/>
                      </a:lnTo>
                      <a:lnTo>
                        <a:pt x="1534" y="686"/>
                      </a:lnTo>
                      <a:lnTo>
                        <a:pt x="1530" y="648"/>
                      </a:lnTo>
                      <a:lnTo>
                        <a:pt x="1514" y="606"/>
                      </a:lnTo>
                      <a:lnTo>
                        <a:pt x="1513" y="601"/>
                      </a:lnTo>
                      <a:lnTo>
                        <a:pt x="1514" y="596"/>
                      </a:lnTo>
                      <a:lnTo>
                        <a:pt x="1517" y="595"/>
                      </a:lnTo>
                      <a:lnTo>
                        <a:pt x="1520" y="595"/>
                      </a:lnTo>
                      <a:lnTo>
                        <a:pt x="1530" y="599"/>
                      </a:lnTo>
                      <a:lnTo>
                        <a:pt x="1550" y="611"/>
                      </a:lnTo>
                      <a:lnTo>
                        <a:pt x="1565" y="615"/>
                      </a:lnTo>
                      <a:lnTo>
                        <a:pt x="1615" y="623"/>
                      </a:lnTo>
                      <a:lnTo>
                        <a:pt x="1670" y="619"/>
                      </a:lnTo>
                      <a:lnTo>
                        <a:pt x="1686" y="615"/>
                      </a:lnTo>
                      <a:lnTo>
                        <a:pt x="1701" y="606"/>
                      </a:lnTo>
                      <a:lnTo>
                        <a:pt x="1707" y="599"/>
                      </a:lnTo>
                      <a:lnTo>
                        <a:pt x="1720" y="583"/>
                      </a:lnTo>
                      <a:lnTo>
                        <a:pt x="1734" y="552"/>
                      </a:lnTo>
                      <a:lnTo>
                        <a:pt x="1749" y="503"/>
                      </a:lnTo>
                      <a:lnTo>
                        <a:pt x="1751" y="490"/>
                      </a:lnTo>
                      <a:lnTo>
                        <a:pt x="1751" y="470"/>
                      </a:lnTo>
                      <a:lnTo>
                        <a:pt x="1741" y="440"/>
                      </a:lnTo>
                      <a:lnTo>
                        <a:pt x="1741" y="433"/>
                      </a:lnTo>
                      <a:lnTo>
                        <a:pt x="1742" y="432"/>
                      </a:lnTo>
                      <a:lnTo>
                        <a:pt x="1745" y="432"/>
                      </a:lnTo>
                      <a:lnTo>
                        <a:pt x="1760" y="440"/>
                      </a:lnTo>
                      <a:lnTo>
                        <a:pt x="1771" y="443"/>
                      </a:lnTo>
                      <a:lnTo>
                        <a:pt x="1820" y="456"/>
                      </a:lnTo>
                      <a:lnTo>
                        <a:pt x="1855" y="456"/>
                      </a:lnTo>
                      <a:lnTo>
                        <a:pt x="1901" y="446"/>
                      </a:lnTo>
                      <a:lnTo>
                        <a:pt x="1920" y="439"/>
                      </a:lnTo>
                      <a:lnTo>
                        <a:pt x="1930" y="433"/>
                      </a:lnTo>
                      <a:lnTo>
                        <a:pt x="1937" y="425"/>
                      </a:lnTo>
                      <a:lnTo>
                        <a:pt x="1944" y="417"/>
                      </a:lnTo>
                      <a:lnTo>
                        <a:pt x="1947" y="411"/>
                      </a:lnTo>
                      <a:lnTo>
                        <a:pt x="1956" y="387"/>
                      </a:lnTo>
                      <a:lnTo>
                        <a:pt x="1961" y="354"/>
                      </a:lnTo>
                      <a:lnTo>
                        <a:pt x="1959" y="323"/>
                      </a:lnTo>
                      <a:lnTo>
                        <a:pt x="1955" y="307"/>
                      </a:lnTo>
                      <a:lnTo>
                        <a:pt x="1952" y="300"/>
                      </a:lnTo>
                      <a:lnTo>
                        <a:pt x="1947" y="294"/>
                      </a:lnTo>
                      <a:lnTo>
                        <a:pt x="1926" y="272"/>
                      </a:lnTo>
                      <a:lnTo>
                        <a:pt x="1909" y="262"/>
                      </a:lnTo>
                      <a:lnTo>
                        <a:pt x="1863" y="245"/>
                      </a:lnTo>
                      <a:lnTo>
                        <a:pt x="1300" y="111"/>
                      </a:lnTo>
                      <a:lnTo>
                        <a:pt x="801" y="5"/>
                      </a:lnTo>
                      <a:lnTo>
                        <a:pt x="763" y="0"/>
                      </a:lnTo>
                      <a:lnTo>
                        <a:pt x="713" y="2"/>
                      </a:lnTo>
                      <a:lnTo>
                        <a:pt x="648" y="12"/>
                      </a:lnTo>
                      <a:lnTo>
                        <a:pt x="635" y="18"/>
                      </a:lnTo>
                      <a:lnTo>
                        <a:pt x="627" y="26"/>
                      </a:lnTo>
                      <a:lnTo>
                        <a:pt x="619" y="36"/>
                      </a:lnTo>
                      <a:lnTo>
                        <a:pt x="609" y="58"/>
                      </a:lnTo>
                      <a:close/>
                    </a:path>
                  </a:pathLst>
                </a:custGeom>
                <a:solidFill>
                  <a:srgbClr val="785B4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8"/>
                <p:cNvSpPr>
                  <a:spLocks/>
                </p:cNvSpPr>
                <p:nvPr/>
              </p:nvSpPr>
              <p:spPr bwMode="auto">
                <a:xfrm>
                  <a:off x="3161159" y="3953930"/>
                  <a:ext cx="162345" cy="162345"/>
                </a:xfrm>
                <a:custGeom>
                  <a:avLst/>
                  <a:gdLst/>
                  <a:ahLst/>
                  <a:cxnLst>
                    <a:cxn ang="0">
                      <a:pos x="44" y="8"/>
                    </a:cxn>
                    <a:cxn ang="0">
                      <a:pos x="31" y="17"/>
                    </a:cxn>
                    <a:cxn ang="0">
                      <a:pos x="20" y="30"/>
                    </a:cxn>
                    <a:cxn ang="0">
                      <a:pos x="4" y="61"/>
                    </a:cxn>
                    <a:cxn ang="0">
                      <a:pos x="2" y="69"/>
                    </a:cxn>
                    <a:cxn ang="0">
                      <a:pos x="0" y="97"/>
                    </a:cxn>
                    <a:cxn ang="0">
                      <a:pos x="2" y="114"/>
                    </a:cxn>
                    <a:cxn ang="0">
                      <a:pos x="4" y="121"/>
                    </a:cxn>
                    <a:cxn ang="0">
                      <a:pos x="8" y="128"/>
                    </a:cxn>
                    <a:cxn ang="0">
                      <a:pos x="12" y="132"/>
                    </a:cxn>
                    <a:cxn ang="0">
                      <a:pos x="19" y="136"/>
                    </a:cxn>
                    <a:cxn ang="0">
                      <a:pos x="33" y="142"/>
                    </a:cxn>
                    <a:cxn ang="0">
                      <a:pos x="71" y="149"/>
                    </a:cxn>
                    <a:cxn ang="0">
                      <a:pos x="89" y="145"/>
                    </a:cxn>
                    <a:cxn ang="0">
                      <a:pos x="120" y="128"/>
                    </a:cxn>
                    <a:cxn ang="0">
                      <a:pos x="130" y="118"/>
                    </a:cxn>
                    <a:cxn ang="0">
                      <a:pos x="137" y="108"/>
                    </a:cxn>
                    <a:cxn ang="0">
                      <a:pos x="143" y="94"/>
                    </a:cxn>
                    <a:cxn ang="0">
                      <a:pos x="149" y="64"/>
                    </a:cxn>
                    <a:cxn ang="0">
                      <a:pos x="147" y="51"/>
                    </a:cxn>
                    <a:cxn ang="0">
                      <a:pos x="143" y="38"/>
                    </a:cxn>
                    <a:cxn ang="0">
                      <a:pos x="137" y="25"/>
                    </a:cxn>
                    <a:cxn ang="0">
                      <a:pos x="126" y="12"/>
                    </a:cxn>
                    <a:cxn ang="0">
                      <a:pos x="121" y="8"/>
                    </a:cxn>
                    <a:cxn ang="0">
                      <a:pos x="114" y="4"/>
                    </a:cxn>
                    <a:cxn ang="0">
                      <a:pos x="108" y="2"/>
                    </a:cxn>
                    <a:cxn ang="0">
                      <a:pos x="80" y="0"/>
                    </a:cxn>
                    <a:cxn ang="0">
                      <a:pos x="61" y="2"/>
                    </a:cxn>
                    <a:cxn ang="0">
                      <a:pos x="52" y="4"/>
                    </a:cxn>
                    <a:cxn ang="0">
                      <a:pos x="44" y="8"/>
                    </a:cxn>
                  </a:cxnLst>
                  <a:rect l="0" t="0" r="r" b="b"/>
                  <a:pathLst>
                    <a:path w="149" h="149">
                      <a:moveTo>
                        <a:pt x="44" y="8"/>
                      </a:moveTo>
                      <a:lnTo>
                        <a:pt x="31" y="17"/>
                      </a:lnTo>
                      <a:lnTo>
                        <a:pt x="20" y="30"/>
                      </a:lnTo>
                      <a:lnTo>
                        <a:pt x="4" y="61"/>
                      </a:lnTo>
                      <a:lnTo>
                        <a:pt x="2" y="69"/>
                      </a:lnTo>
                      <a:lnTo>
                        <a:pt x="0" y="97"/>
                      </a:lnTo>
                      <a:lnTo>
                        <a:pt x="2" y="114"/>
                      </a:lnTo>
                      <a:lnTo>
                        <a:pt x="4" y="121"/>
                      </a:lnTo>
                      <a:lnTo>
                        <a:pt x="8" y="128"/>
                      </a:lnTo>
                      <a:lnTo>
                        <a:pt x="12" y="132"/>
                      </a:lnTo>
                      <a:lnTo>
                        <a:pt x="19" y="136"/>
                      </a:lnTo>
                      <a:lnTo>
                        <a:pt x="33" y="142"/>
                      </a:lnTo>
                      <a:lnTo>
                        <a:pt x="71" y="149"/>
                      </a:lnTo>
                      <a:lnTo>
                        <a:pt x="89" y="145"/>
                      </a:lnTo>
                      <a:lnTo>
                        <a:pt x="120" y="128"/>
                      </a:lnTo>
                      <a:lnTo>
                        <a:pt x="130" y="118"/>
                      </a:lnTo>
                      <a:lnTo>
                        <a:pt x="137" y="108"/>
                      </a:lnTo>
                      <a:lnTo>
                        <a:pt x="143" y="94"/>
                      </a:lnTo>
                      <a:lnTo>
                        <a:pt x="149" y="64"/>
                      </a:lnTo>
                      <a:lnTo>
                        <a:pt x="147" y="51"/>
                      </a:lnTo>
                      <a:lnTo>
                        <a:pt x="143" y="38"/>
                      </a:lnTo>
                      <a:lnTo>
                        <a:pt x="137" y="25"/>
                      </a:lnTo>
                      <a:lnTo>
                        <a:pt x="126" y="12"/>
                      </a:lnTo>
                      <a:lnTo>
                        <a:pt x="121" y="8"/>
                      </a:lnTo>
                      <a:lnTo>
                        <a:pt x="114" y="4"/>
                      </a:lnTo>
                      <a:lnTo>
                        <a:pt x="108" y="2"/>
                      </a:lnTo>
                      <a:lnTo>
                        <a:pt x="80" y="0"/>
                      </a:lnTo>
                      <a:lnTo>
                        <a:pt x="61" y="2"/>
                      </a:lnTo>
                      <a:lnTo>
                        <a:pt x="52" y="4"/>
                      </a:lnTo>
                      <a:lnTo>
                        <a:pt x="44" y="8"/>
                      </a:lnTo>
                      <a:close/>
                    </a:path>
                  </a:pathLst>
                </a:custGeom>
                <a:solidFill>
                  <a:srgbClr val="BC9E8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Freeform 9"/>
                <p:cNvSpPr>
                  <a:spLocks/>
                </p:cNvSpPr>
                <p:nvPr/>
              </p:nvSpPr>
              <p:spPr bwMode="auto">
                <a:xfrm>
                  <a:off x="2927993" y="4099931"/>
                  <a:ext cx="172150" cy="190673"/>
                </a:xfrm>
                <a:custGeom>
                  <a:avLst/>
                  <a:gdLst/>
                  <a:ahLst/>
                  <a:cxnLst>
                    <a:cxn ang="0">
                      <a:pos x="124" y="5"/>
                    </a:cxn>
                    <a:cxn ang="0">
                      <a:pos x="113" y="1"/>
                    </a:cxn>
                    <a:cxn ang="0">
                      <a:pos x="102" y="0"/>
                    </a:cxn>
                    <a:cxn ang="0">
                      <a:pos x="95" y="1"/>
                    </a:cxn>
                    <a:cxn ang="0">
                      <a:pos x="89" y="3"/>
                    </a:cxn>
                    <a:cxn ang="0">
                      <a:pos x="58" y="19"/>
                    </a:cxn>
                    <a:cxn ang="0">
                      <a:pos x="32" y="43"/>
                    </a:cxn>
                    <a:cxn ang="0">
                      <a:pos x="20" y="60"/>
                    </a:cxn>
                    <a:cxn ang="0">
                      <a:pos x="5" y="85"/>
                    </a:cxn>
                    <a:cxn ang="0">
                      <a:pos x="0" y="101"/>
                    </a:cxn>
                    <a:cxn ang="0">
                      <a:pos x="1" y="122"/>
                    </a:cxn>
                    <a:cxn ang="0">
                      <a:pos x="5" y="146"/>
                    </a:cxn>
                    <a:cxn ang="0">
                      <a:pos x="3" y="161"/>
                    </a:cxn>
                    <a:cxn ang="0">
                      <a:pos x="3" y="165"/>
                    </a:cxn>
                    <a:cxn ang="0">
                      <a:pos x="5" y="167"/>
                    </a:cxn>
                    <a:cxn ang="0">
                      <a:pos x="9" y="170"/>
                    </a:cxn>
                    <a:cxn ang="0">
                      <a:pos x="14" y="172"/>
                    </a:cxn>
                    <a:cxn ang="0">
                      <a:pos x="41" y="175"/>
                    </a:cxn>
                    <a:cxn ang="0">
                      <a:pos x="61" y="175"/>
                    </a:cxn>
                    <a:cxn ang="0">
                      <a:pos x="79" y="173"/>
                    </a:cxn>
                    <a:cxn ang="0">
                      <a:pos x="93" y="168"/>
                    </a:cxn>
                    <a:cxn ang="0">
                      <a:pos x="107" y="161"/>
                    </a:cxn>
                    <a:cxn ang="0">
                      <a:pos x="121" y="151"/>
                    </a:cxn>
                    <a:cxn ang="0">
                      <a:pos x="132" y="140"/>
                    </a:cxn>
                    <a:cxn ang="0">
                      <a:pos x="142" y="125"/>
                    </a:cxn>
                    <a:cxn ang="0">
                      <a:pos x="155" y="90"/>
                    </a:cxn>
                    <a:cxn ang="0">
                      <a:pos x="158" y="73"/>
                    </a:cxn>
                    <a:cxn ang="0">
                      <a:pos x="158" y="58"/>
                    </a:cxn>
                    <a:cxn ang="0">
                      <a:pos x="154" y="43"/>
                    </a:cxn>
                    <a:cxn ang="0">
                      <a:pos x="142" y="20"/>
                    </a:cxn>
                    <a:cxn ang="0">
                      <a:pos x="134" y="11"/>
                    </a:cxn>
                    <a:cxn ang="0">
                      <a:pos x="124" y="5"/>
                    </a:cxn>
                  </a:cxnLst>
                  <a:rect l="0" t="0" r="r" b="b"/>
                  <a:pathLst>
                    <a:path w="158" h="175">
                      <a:moveTo>
                        <a:pt x="124" y="5"/>
                      </a:moveTo>
                      <a:lnTo>
                        <a:pt x="113" y="1"/>
                      </a:lnTo>
                      <a:lnTo>
                        <a:pt x="102" y="0"/>
                      </a:lnTo>
                      <a:lnTo>
                        <a:pt x="95" y="1"/>
                      </a:lnTo>
                      <a:lnTo>
                        <a:pt x="89" y="3"/>
                      </a:lnTo>
                      <a:lnTo>
                        <a:pt x="58" y="19"/>
                      </a:lnTo>
                      <a:lnTo>
                        <a:pt x="32" y="43"/>
                      </a:lnTo>
                      <a:lnTo>
                        <a:pt x="20" y="60"/>
                      </a:lnTo>
                      <a:lnTo>
                        <a:pt x="5" y="85"/>
                      </a:lnTo>
                      <a:lnTo>
                        <a:pt x="0" y="101"/>
                      </a:lnTo>
                      <a:lnTo>
                        <a:pt x="1" y="122"/>
                      </a:lnTo>
                      <a:lnTo>
                        <a:pt x="5" y="146"/>
                      </a:lnTo>
                      <a:lnTo>
                        <a:pt x="3" y="161"/>
                      </a:lnTo>
                      <a:lnTo>
                        <a:pt x="3" y="165"/>
                      </a:lnTo>
                      <a:lnTo>
                        <a:pt x="5" y="167"/>
                      </a:lnTo>
                      <a:lnTo>
                        <a:pt x="9" y="170"/>
                      </a:lnTo>
                      <a:lnTo>
                        <a:pt x="14" y="172"/>
                      </a:lnTo>
                      <a:lnTo>
                        <a:pt x="41" y="175"/>
                      </a:lnTo>
                      <a:lnTo>
                        <a:pt x="61" y="175"/>
                      </a:lnTo>
                      <a:lnTo>
                        <a:pt x="79" y="173"/>
                      </a:lnTo>
                      <a:lnTo>
                        <a:pt x="93" y="168"/>
                      </a:lnTo>
                      <a:lnTo>
                        <a:pt x="107" y="161"/>
                      </a:lnTo>
                      <a:lnTo>
                        <a:pt x="121" y="151"/>
                      </a:lnTo>
                      <a:lnTo>
                        <a:pt x="132" y="140"/>
                      </a:lnTo>
                      <a:lnTo>
                        <a:pt x="142" y="125"/>
                      </a:lnTo>
                      <a:lnTo>
                        <a:pt x="155" y="90"/>
                      </a:lnTo>
                      <a:lnTo>
                        <a:pt x="158" y="73"/>
                      </a:lnTo>
                      <a:lnTo>
                        <a:pt x="158" y="58"/>
                      </a:lnTo>
                      <a:lnTo>
                        <a:pt x="154" y="43"/>
                      </a:lnTo>
                      <a:lnTo>
                        <a:pt x="142" y="20"/>
                      </a:lnTo>
                      <a:lnTo>
                        <a:pt x="134" y="11"/>
                      </a:lnTo>
                      <a:lnTo>
                        <a:pt x="124" y="5"/>
                      </a:lnTo>
                      <a:close/>
                    </a:path>
                  </a:pathLst>
                </a:custGeom>
                <a:solidFill>
                  <a:srgbClr val="BC9E8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10"/>
                <p:cNvSpPr>
                  <a:spLocks/>
                </p:cNvSpPr>
                <p:nvPr/>
              </p:nvSpPr>
              <p:spPr bwMode="auto">
                <a:xfrm>
                  <a:off x="2686111" y="4294963"/>
                  <a:ext cx="178688" cy="177599"/>
                </a:xfrm>
                <a:custGeom>
                  <a:avLst/>
                  <a:gdLst/>
                  <a:ahLst/>
                  <a:cxnLst>
                    <a:cxn ang="0">
                      <a:pos x="102" y="3"/>
                    </a:cxn>
                    <a:cxn ang="0">
                      <a:pos x="87" y="7"/>
                    </a:cxn>
                    <a:cxn ang="0">
                      <a:pos x="58" y="20"/>
                    </a:cxn>
                    <a:cxn ang="0">
                      <a:pos x="31" y="39"/>
                    </a:cxn>
                    <a:cxn ang="0">
                      <a:pos x="20" y="51"/>
                    </a:cxn>
                    <a:cxn ang="0">
                      <a:pos x="11" y="64"/>
                    </a:cxn>
                    <a:cxn ang="0">
                      <a:pos x="1" y="93"/>
                    </a:cxn>
                    <a:cxn ang="0">
                      <a:pos x="0" y="101"/>
                    </a:cxn>
                    <a:cxn ang="0">
                      <a:pos x="0" y="109"/>
                    </a:cxn>
                    <a:cxn ang="0">
                      <a:pos x="4" y="124"/>
                    </a:cxn>
                    <a:cxn ang="0">
                      <a:pos x="14" y="137"/>
                    </a:cxn>
                    <a:cxn ang="0">
                      <a:pos x="40" y="155"/>
                    </a:cxn>
                    <a:cxn ang="0">
                      <a:pos x="49" y="160"/>
                    </a:cxn>
                    <a:cxn ang="0">
                      <a:pos x="67" y="163"/>
                    </a:cxn>
                    <a:cxn ang="0">
                      <a:pos x="85" y="160"/>
                    </a:cxn>
                    <a:cxn ang="0">
                      <a:pos x="104" y="152"/>
                    </a:cxn>
                    <a:cxn ang="0">
                      <a:pos x="128" y="136"/>
                    </a:cxn>
                    <a:cxn ang="0">
                      <a:pos x="134" y="130"/>
                    </a:cxn>
                    <a:cxn ang="0">
                      <a:pos x="154" y="106"/>
                    </a:cxn>
                    <a:cxn ang="0">
                      <a:pos x="161" y="91"/>
                    </a:cxn>
                    <a:cxn ang="0">
                      <a:pos x="164" y="77"/>
                    </a:cxn>
                    <a:cxn ang="0">
                      <a:pos x="164" y="69"/>
                    </a:cxn>
                    <a:cxn ang="0">
                      <a:pos x="163" y="62"/>
                    </a:cxn>
                    <a:cxn ang="0">
                      <a:pos x="151" y="27"/>
                    </a:cxn>
                    <a:cxn ang="0">
                      <a:pos x="147" y="19"/>
                    </a:cxn>
                    <a:cxn ang="0">
                      <a:pos x="144" y="14"/>
                    </a:cxn>
                    <a:cxn ang="0">
                      <a:pos x="138" y="6"/>
                    </a:cxn>
                    <a:cxn ang="0">
                      <a:pos x="131" y="2"/>
                    </a:cxn>
                    <a:cxn ang="0">
                      <a:pos x="124" y="0"/>
                    </a:cxn>
                    <a:cxn ang="0">
                      <a:pos x="114" y="0"/>
                    </a:cxn>
                    <a:cxn ang="0">
                      <a:pos x="102" y="3"/>
                    </a:cxn>
                  </a:cxnLst>
                  <a:rect l="0" t="0" r="r" b="b"/>
                  <a:pathLst>
                    <a:path w="164" h="163">
                      <a:moveTo>
                        <a:pt x="102" y="3"/>
                      </a:moveTo>
                      <a:lnTo>
                        <a:pt x="87" y="7"/>
                      </a:lnTo>
                      <a:lnTo>
                        <a:pt x="58" y="20"/>
                      </a:lnTo>
                      <a:lnTo>
                        <a:pt x="31" y="39"/>
                      </a:lnTo>
                      <a:lnTo>
                        <a:pt x="20" y="51"/>
                      </a:lnTo>
                      <a:lnTo>
                        <a:pt x="11" y="64"/>
                      </a:lnTo>
                      <a:lnTo>
                        <a:pt x="1" y="93"/>
                      </a:lnTo>
                      <a:lnTo>
                        <a:pt x="0" y="101"/>
                      </a:lnTo>
                      <a:lnTo>
                        <a:pt x="0" y="109"/>
                      </a:lnTo>
                      <a:lnTo>
                        <a:pt x="4" y="124"/>
                      </a:lnTo>
                      <a:lnTo>
                        <a:pt x="14" y="137"/>
                      </a:lnTo>
                      <a:lnTo>
                        <a:pt x="40" y="155"/>
                      </a:lnTo>
                      <a:lnTo>
                        <a:pt x="49" y="160"/>
                      </a:lnTo>
                      <a:lnTo>
                        <a:pt x="67" y="163"/>
                      </a:lnTo>
                      <a:lnTo>
                        <a:pt x="85" y="160"/>
                      </a:lnTo>
                      <a:lnTo>
                        <a:pt x="104" y="152"/>
                      </a:lnTo>
                      <a:lnTo>
                        <a:pt x="128" y="136"/>
                      </a:lnTo>
                      <a:lnTo>
                        <a:pt x="134" y="130"/>
                      </a:lnTo>
                      <a:lnTo>
                        <a:pt x="154" y="106"/>
                      </a:lnTo>
                      <a:lnTo>
                        <a:pt x="161" y="91"/>
                      </a:lnTo>
                      <a:lnTo>
                        <a:pt x="164" y="77"/>
                      </a:lnTo>
                      <a:lnTo>
                        <a:pt x="164" y="69"/>
                      </a:lnTo>
                      <a:lnTo>
                        <a:pt x="163" y="62"/>
                      </a:lnTo>
                      <a:lnTo>
                        <a:pt x="151" y="27"/>
                      </a:lnTo>
                      <a:lnTo>
                        <a:pt x="147" y="19"/>
                      </a:lnTo>
                      <a:lnTo>
                        <a:pt x="144" y="14"/>
                      </a:lnTo>
                      <a:lnTo>
                        <a:pt x="138" y="6"/>
                      </a:lnTo>
                      <a:lnTo>
                        <a:pt x="131" y="2"/>
                      </a:lnTo>
                      <a:lnTo>
                        <a:pt x="124" y="0"/>
                      </a:lnTo>
                      <a:lnTo>
                        <a:pt x="114" y="0"/>
                      </a:lnTo>
                      <a:lnTo>
                        <a:pt x="102" y="3"/>
                      </a:lnTo>
                      <a:close/>
                    </a:path>
                  </a:pathLst>
                </a:custGeom>
                <a:solidFill>
                  <a:srgbClr val="BC9E8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Freeform 11"/>
                <p:cNvSpPr>
                  <a:spLocks/>
                </p:cNvSpPr>
                <p:nvPr/>
              </p:nvSpPr>
              <p:spPr bwMode="auto">
                <a:xfrm>
                  <a:off x="2458393" y="4463844"/>
                  <a:ext cx="219002" cy="175419"/>
                </a:xfrm>
                <a:custGeom>
                  <a:avLst/>
                  <a:gdLst/>
                  <a:ahLst/>
                  <a:cxnLst>
                    <a:cxn ang="0">
                      <a:pos x="201" y="54"/>
                    </a:cxn>
                    <a:cxn ang="0">
                      <a:pos x="199" y="38"/>
                    </a:cxn>
                    <a:cxn ang="0">
                      <a:pos x="196" y="31"/>
                    </a:cxn>
                    <a:cxn ang="0">
                      <a:pos x="182" y="13"/>
                    </a:cxn>
                    <a:cxn ang="0">
                      <a:pos x="177" y="8"/>
                    </a:cxn>
                    <a:cxn ang="0">
                      <a:pos x="171" y="5"/>
                    </a:cxn>
                    <a:cxn ang="0">
                      <a:pos x="163" y="3"/>
                    </a:cxn>
                    <a:cxn ang="0">
                      <a:pos x="131" y="0"/>
                    </a:cxn>
                    <a:cxn ang="0">
                      <a:pos x="96" y="5"/>
                    </a:cxn>
                    <a:cxn ang="0">
                      <a:pos x="57" y="18"/>
                    </a:cxn>
                    <a:cxn ang="0">
                      <a:pos x="48" y="23"/>
                    </a:cxn>
                    <a:cxn ang="0">
                      <a:pos x="34" y="34"/>
                    </a:cxn>
                    <a:cxn ang="0">
                      <a:pos x="14" y="58"/>
                    </a:cxn>
                    <a:cxn ang="0">
                      <a:pos x="5" y="75"/>
                    </a:cxn>
                    <a:cxn ang="0">
                      <a:pos x="1" y="83"/>
                    </a:cxn>
                    <a:cxn ang="0">
                      <a:pos x="0" y="91"/>
                    </a:cxn>
                    <a:cxn ang="0">
                      <a:pos x="1" y="107"/>
                    </a:cxn>
                    <a:cxn ang="0">
                      <a:pos x="9" y="123"/>
                    </a:cxn>
                    <a:cxn ang="0">
                      <a:pos x="24" y="143"/>
                    </a:cxn>
                    <a:cxn ang="0">
                      <a:pos x="30" y="148"/>
                    </a:cxn>
                    <a:cxn ang="0">
                      <a:pos x="37" y="151"/>
                    </a:cxn>
                    <a:cxn ang="0">
                      <a:pos x="45" y="154"/>
                    </a:cxn>
                    <a:cxn ang="0">
                      <a:pos x="62" y="159"/>
                    </a:cxn>
                    <a:cxn ang="0">
                      <a:pos x="81" y="161"/>
                    </a:cxn>
                    <a:cxn ang="0">
                      <a:pos x="97" y="161"/>
                    </a:cxn>
                    <a:cxn ang="0">
                      <a:pos x="122" y="156"/>
                    </a:cxn>
                    <a:cxn ang="0">
                      <a:pos x="134" y="149"/>
                    </a:cxn>
                    <a:cxn ang="0">
                      <a:pos x="155" y="131"/>
                    </a:cxn>
                    <a:cxn ang="0">
                      <a:pos x="179" y="101"/>
                    </a:cxn>
                    <a:cxn ang="0">
                      <a:pos x="192" y="80"/>
                    </a:cxn>
                    <a:cxn ang="0">
                      <a:pos x="200" y="62"/>
                    </a:cxn>
                    <a:cxn ang="0">
                      <a:pos x="201" y="54"/>
                    </a:cxn>
                  </a:cxnLst>
                  <a:rect l="0" t="0" r="r" b="b"/>
                  <a:pathLst>
                    <a:path w="201" h="161">
                      <a:moveTo>
                        <a:pt x="201" y="54"/>
                      </a:moveTo>
                      <a:lnTo>
                        <a:pt x="199" y="38"/>
                      </a:lnTo>
                      <a:lnTo>
                        <a:pt x="196" y="31"/>
                      </a:lnTo>
                      <a:lnTo>
                        <a:pt x="182" y="13"/>
                      </a:lnTo>
                      <a:lnTo>
                        <a:pt x="177" y="8"/>
                      </a:lnTo>
                      <a:lnTo>
                        <a:pt x="171" y="5"/>
                      </a:lnTo>
                      <a:lnTo>
                        <a:pt x="163" y="3"/>
                      </a:lnTo>
                      <a:lnTo>
                        <a:pt x="131" y="0"/>
                      </a:lnTo>
                      <a:lnTo>
                        <a:pt x="96" y="5"/>
                      </a:lnTo>
                      <a:lnTo>
                        <a:pt x="57" y="18"/>
                      </a:lnTo>
                      <a:lnTo>
                        <a:pt x="48" y="23"/>
                      </a:lnTo>
                      <a:lnTo>
                        <a:pt x="34" y="34"/>
                      </a:lnTo>
                      <a:lnTo>
                        <a:pt x="14" y="58"/>
                      </a:lnTo>
                      <a:lnTo>
                        <a:pt x="5" y="75"/>
                      </a:lnTo>
                      <a:lnTo>
                        <a:pt x="1" y="83"/>
                      </a:lnTo>
                      <a:lnTo>
                        <a:pt x="0" y="91"/>
                      </a:lnTo>
                      <a:lnTo>
                        <a:pt x="1" y="107"/>
                      </a:lnTo>
                      <a:lnTo>
                        <a:pt x="9" y="123"/>
                      </a:lnTo>
                      <a:lnTo>
                        <a:pt x="24" y="143"/>
                      </a:lnTo>
                      <a:lnTo>
                        <a:pt x="30" y="148"/>
                      </a:lnTo>
                      <a:lnTo>
                        <a:pt x="37" y="151"/>
                      </a:lnTo>
                      <a:lnTo>
                        <a:pt x="45" y="154"/>
                      </a:lnTo>
                      <a:lnTo>
                        <a:pt x="62" y="159"/>
                      </a:lnTo>
                      <a:lnTo>
                        <a:pt x="81" y="161"/>
                      </a:lnTo>
                      <a:lnTo>
                        <a:pt x="97" y="161"/>
                      </a:lnTo>
                      <a:lnTo>
                        <a:pt x="122" y="156"/>
                      </a:lnTo>
                      <a:lnTo>
                        <a:pt x="134" y="149"/>
                      </a:lnTo>
                      <a:lnTo>
                        <a:pt x="155" y="131"/>
                      </a:lnTo>
                      <a:lnTo>
                        <a:pt x="179" y="101"/>
                      </a:lnTo>
                      <a:lnTo>
                        <a:pt x="192" y="80"/>
                      </a:lnTo>
                      <a:lnTo>
                        <a:pt x="200" y="62"/>
                      </a:lnTo>
                      <a:lnTo>
                        <a:pt x="201" y="54"/>
                      </a:lnTo>
                      <a:close/>
                    </a:path>
                  </a:pathLst>
                </a:custGeom>
                <a:solidFill>
                  <a:srgbClr val="BC9E8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12"/>
                <p:cNvSpPr>
                  <a:spLocks/>
                </p:cNvSpPr>
                <p:nvPr/>
              </p:nvSpPr>
              <p:spPr bwMode="auto">
                <a:xfrm>
                  <a:off x="1250072" y="4086856"/>
                  <a:ext cx="1298755" cy="546959"/>
                </a:xfrm>
                <a:custGeom>
                  <a:avLst/>
                  <a:gdLst/>
                  <a:ahLst/>
                  <a:cxnLst>
                    <a:cxn ang="0">
                      <a:pos x="1176" y="324"/>
                    </a:cxn>
                    <a:cxn ang="0">
                      <a:pos x="1129" y="305"/>
                    </a:cxn>
                    <a:cxn ang="0">
                      <a:pos x="883" y="230"/>
                    </a:cxn>
                    <a:cxn ang="0">
                      <a:pos x="683" y="179"/>
                    </a:cxn>
                    <a:cxn ang="0">
                      <a:pos x="461" y="134"/>
                    </a:cxn>
                    <a:cxn ang="0">
                      <a:pos x="356" y="105"/>
                    </a:cxn>
                    <a:cxn ang="0">
                      <a:pos x="269" y="75"/>
                    </a:cxn>
                    <a:cxn ang="0">
                      <a:pos x="175" y="34"/>
                    </a:cxn>
                    <a:cxn ang="0">
                      <a:pos x="157" y="21"/>
                    </a:cxn>
                    <a:cxn ang="0">
                      <a:pos x="150" y="14"/>
                    </a:cxn>
                    <a:cxn ang="0">
                      <a:pos x="138" y="6"/>
                    </a:cxn>
                    <a:cxn ang="0">
                      <a:pos x="131" y="2"/>
                    </a:cxn>
                    <a:cxn ang="0">
                      <a:pos x="123" y="0"/>
                    </a:cxn>
                    <a:cxn ang="0">
                      <a:pos x="103" y="1"/>
                    </a:cxn>
                    <a:cxn ang="0">
                      <a:pos x="64" y="14"/>
                    </a:cxn>
                    <a:cxn ang="0">
                      <a:pos x="38" y="31"/>
                    </a:cxn>
                    <a:cxn ang="0">
                      <a:pos x="27" y="42"/>
                    </a:cxn>
                    <a:cxn ang="0">
                      <a:pos x="18" y="55"/>
                    </a:cxn>
                    <a:cxn ang="0">
                      <a:pos x="4" y="86"/>
                    </a:cxn>
                    <a:cxn ang="0">
                      <a:pos x="0" y="102"/>
                    </a:cxn>
                    <a:cxn ang="0">
                      <a:pos x="0" y="117"/>
                    </a:cxn>
                    <a:cxn ang="0">
                      <a:pos x="6" y="149"/>
                    </a:cxn>
                    <a:cxn ang="0">
                      <a:pos x="10" y="162"/>
                    </a:cxn>
                    <a:cxn ang="0">
                      <a:pos x="14" y="169"/>
                    </a:cxn>
                    <a:cxn ang="0">
                      <a:pos x="17" y="174"/>
                    </a:cxn>
                    <a:cxn ang="0">
                      <a:pos x="27" y="182"/>
                    </a:cxn>
                    <a:cxn ang="0">
                      <a:pos x="34" y="185"/>
                    </a:cxn>
                    <a:cxn ang="0">
                      <a:pos x="49" y="196"/>
                    </a:cxn>
                    <a:cxn ang="0">
                      <a:pos x="73" y="207"/>
                    </a:cxn>
                    <a:cxn ang="0">
                      <a:pos x="162" y="241"/>
                    </a:cxn>
                    <a:cxn ang="0">
                      <a:pos x="482" y="349"/>
                    </a:cxn>
                    <a:cxn ang="0">
                      <a:pos x="710" y="409"/>
                    </a:cxn>
                    <a:cxn ang="0">
                      <a:pos x="1049" y="488"/>
                    </a:cxn>
                    <a:cxn ang="0">
                      <a:pos x="1066" y="494"/>
                    </a:cxn>
                    <a:cxn ang="0">
                      <a:pos x="1092" y="499"/>
                    </a:cxn>
                    <a:cxn ang="0">
                      <a:pos x="1099" y="500"/>
                    </a:cxn>
                    <a:cxn ang="0">
                      <a:pos x="1105" y="500"/>
                    </a:cxn>
                    <a:cxn ang="0">
                      <a:pos x="1110" y="502"/>
                    </a:cxn>
                    <a:cxn ang="0">
                      <a:pos x="1117" y="502"/>
                    </a:cxn>
                    <a:cxn ang="0">
                      <a:pos x="1119" y="500"/>
                    </a:cxn>
                    <a:cxn ang="0">
                      <a:pos x="1117" y="499"/>
                    </a:cxn>
                    <a:cxn ang="0">
                      <a:pos x="1112" y="499"/>
                    </a:cxn>
                    <a:cxn ang="0">
                      <a:pos x="1109" y="498"/>
                    </a:cxn>
                    <a:cxn ang="0">
                      <a:pos x="1099" y="495"/>
                    </a:cxn>
                    <a:cxn ang="0">
                      <a:pos x="1092" y="487"/>
                    </a:cxn>
                    <a:cxn ang="0">
                      <a:pos x="1088" y="474"/>
                    </a:cxn>
                    <a:cxn ang="0">
                      <a:pos x="1083" y="437"/>
                    </a:cxn>
                    <a:cxn ang="0">
                      <a:pos x="1083" y="421"/>
                    </a:cxn>
                    <a:cxn ang="0">
                      <a:pos x="1086" y="406"/>
                    </a:cxn>
                    <a:cxn ang="0">
                      <a:pos x="1092" y="391"/>
                    </a:cxn>
                    <a:cxn ang="0">
                      <a:pos x="1099" y="377"/>
                    </a:cxn>
                    <a:cxn ang="0">
                      <a:pos x="1109" y="364"/>
                    </a:cxn>
                    <a:cxn ang="0">
                      <a:pos x="1114" y="361"/>
                    </a:cxn>
                    <a:cxn ang="0">
                      <a:pos x="1119" y="359"/>
                    </a:cxn>
                    <a:cxn ang="0">
                      <a:pos x="1133" y="354"/>
                    </a:cxn>
                    <a:cxn ang="0">
                      <a:pos x="1177" y="346"/>
                    </a:cxn>
                    <a:cxn ang="0">
                      <a:pos x="1184" y="344"/>
                    </a:cxn>
                    <a:cxn ang="0">
                      <a:pos x="1192" y="340"/>
                    </a:cxn>
                    <a:cxn ang="0">
                      <a:pos x="1192" y="336"/>
                    </a:cxn>
                    <a:cxn ang="0">
                      <a:pos x="1189" y="333"/>
                    </a:cxn>
                    <a:cxn ang="0">
                      <a:pos x="1185" y="329"/>
                    </a:cxn>
                    <a:cxn ang="0">
                      <a:pos x="1176" y="324"/>
                    </a:cxn>
                  </a:cxnLst>
                  <a:rect l="0" t="0" r="r" b="b"/>
                  <a:pathLst>
                    <a:path w="1192" h="502">
                      <a:moveTo>
                        <a:pt x="1176" y="324"/>
                      </a:moveTo>
                      <a:lnTo>
                        <a:pt x="1129" y="305"/>
                      </a:lnTo>
                      <a:lnTo>
                        <a:pt x="883" y="230"/>
                      </a:lnTo>
                      <a:lnTo>
                        <a:pt x="683" y="179"/>
                      </a:lnTo>
                      <a:lnTo>
                        <a:pt x="461" y="134"/>
                      </a:lnTo>
                      <a:lnTo>
                        <a:pt x="356" y="105"/>
                      </a:lnTo>
                      <a:lnTo>
                        <a:pt x="269" y="75"/>
                      </a:lnTo>
                      <a:lnTo>
                        <a:pt x="175" y="34"/>
                      </a:lnTo>
                      <a:lnTo>
                        <a:pt x="157" y="21"/>
                      </a:lnTo>
                      <a:lnTo>
                        <a:pt x="150" y="14"/>
                      </a:lnTo>
                      <a:lnTo>
                        <a:pt x="138" y="6"/>
                      </a:lnTo>
                      <a:lnTo>
                        <a:pt x="131" y="2"/>
                      </a:lnTo>
                      <a:lnTo>
                        <a:pt x="123" y="0"/>
                      </a:lnTo>
                      <a:lnTo>
                        <a:pt x="103" y="1"/>
                      </a:lnTo>
                      <a:lnTo>
                        <a:pt x="64" y="14"/>
                      </a:lnTo>
                      <a:lnTo>
                        <a:pt x="38" y="31"/>
                      </a:lnTo>
                      <a:lnTo>
                        <a:pt x="27" y="42"/>
                      </a:lnTo>
                      <a:lnTo>
                        <a:pt x="18" y="55"/>
                      </a:lnTo>
                      <a:lnTo>
                        <a:pt x="4" y="86"/>
                      </a:lnTo>
                      <a:lnTo>
                        <a:pt x="0" y="102"/>
                      </a:lnTo>
                      <a:lnTo>
                        <a:pt x="0" y="117"/>
                      </a:lnTo>
                      <a:lnTo>
                        <a:pt x="6" y="149"/>
                      </a:lnTo>
                      <a:lnTo>
                        <a:pt x="10" y="162"/>
                      </a:lnTo>
                      <a:lnTo>
                        <a:pt x="14" y="169"/>
                      </a:lnTo>
                      <a:lnTo>
                        <a:pt x="17" y="174"/>
                      </a:lnTo>
                      <a:lnTo>
                        <a:pt x="27" y="182"/>
                      </a:lnTo>
                      <a:lnTo>
                        <a:pt x="34" y="185"/>
                      </a:lnTo>
                      <a:lnTo>
                        <a:pt x="49" y="196"/>
                      </a:lnTo>
                      <a:lnTo>
                        <a:pt x="73" y="207"/>
                      </a:lnTo>
                      <a:lnTo>
                        <a:pt x="162" y="241"/>
                      </a:lnTo>
                      <a:lnTo>
                        <a:pt x="482" y="349"/>
                      </a:lnTo>
                      <a:lnTo>
                        <a:pt x="710" y="409"/>
                      </a:lnTo>
                      <a:lnTo>
                        <a:pt x="1049" y="488"/>
                      </a:lnTo>
                      <a:lnTo>
                        <a:pt x="1066" y="494"/>
                      </a:lnTo>
                      <a:lnTo>
                        <a:pt x="1092" y="499"/>
                      </a:lnTo>
                      <a:lnTo>
                        <a:pt x="1099" y="500"/>
                      </a:lnTo>
                      <a:lnTo>
                        <a:pt x="1105" y="500"/>
                      </a:lnTo>
                      <a:lnTo>
                        <a:pt x="1110" y="502"/>
                      </a:lnTo>
                      <a:lnTo>
                        <a:pt x="1117" y="502"/>
                      </a:lnTo>
                      <a:lnTo>
                        <a:pt x="1119" y="500"/>
                      </a:lnTo>
                      <a:lnTo>
                        <a:pt x="1117" y="499"/>
                      </a:lnTo>
                      <a:lnTo>
                        <a:pt x="1112" y="499"/>
                      </a:lnTo>
                      <a:lnTo>
                        <a:pt x="1109" y="498"/>
                      </a:lnTo>
                      <a:lnTo>
                        <a:pt x="1099" y="495"/>
                      </a:lnTo>
                      <a:lnTo>
                        <a:pt x="1092" y="487"/>
                      </a:lnTo>
                      <a:lnTo>
                        <a:pt x="1088" y="474"/>
                      </a:lnTo>
                      <a:lnTo>
                        <a:pt x="1083" y="437"/>
                      </a:lnTo>
                      <a:lnTo>
                        <a:pt x="1083" y="421"/>
                      </a:lnTo>
                      <a:lnTo>
                        <a:pt x="1086" y="406"/>
                      </a:lnTo>
                      <a:lnTo>
                        <a:pt x="1092" y="391"/>
                      </a:lnTo>
                      <a:lnTo>
                        <a:pt x="1099" y="377"/>
                      </a:lnTo>
                      <a:lnTo>
                        <a:pt x="1109" y="364"/>
                      </a:lnTo>
                      <a:lnTo>
                        <a:pt x="1114" y="361"/>
                      </a:lnTo>
                      <a:lnTo>
                        <a:pt x="1119" y="359"/>
                      </a:lnTo>
                      <a:lnTo>
                        <a:pt x="1133" y="354"/>
                      </a:lnTo>
                      <a:lnTo>
                        <a:pt x="1177" y="346"/>
                      </a:lnTo>
                      <a:lnTo>
                        <a:pt x="1184" y="344"/>
                      </a:lnTo>
                      <a:lnTo>
                        <a:pt x="1192" y="340"/>
                      </a:lnTo>
                      <a:lnTo>
                        <a:pt x="1192" y="336"/>
                      </a:lnTo>
                      <a:lnTo>
                        <a:pt x="1189" y="333"/>
                      </a:lnTo>
                      <a:lnTo>
                        <a:pt x="1185" y="329"/>
                      </a:lnTo>
                      <a:lnTo>
                        <a:pt x="1176" y="324"/>
                      </a:lnTo>
                      <a:close/>
                    </a:path>
                  </a:pathLst>
                </a:custGeom>
                <a:solidFill>
                  <a:srgbClr val="A77F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Freeform 13"/>
                <p:cNvSpPr>
                  <a:spLocks/>
                </p:cNvSpPr>
                <p:nvPr/>
              </p:nvSpPr>
              <p:spPr bwMode="auto">
                <a:xfrm>
                  <a:off x="1429849" y="3908169"/>
                  <a:ext cx="1410980" cy="521899"/>
                </a:xfrm>
                <a:custGeom>
                  <a:avLst/>
                  <a:gdLst/>
                  <a:ahLst/>
                  <a:cxnLst>
                    <a:cxn ang="0">
                      <a:pos x="1295" y="340"/>
                    </a:cxn>
                    <a:cxn ang="0">
                      <a:pos x="1295" y="334"/>
                    </a:cxn>
                    <a:cxn ang="0">
                      <a:pos x="1293" y="331"/>
                    </a:cxn>
                    <a:cxn ang="0">
                      <a:pos x="1283" y="323"/>
                    </a:cxn>
                    <a:cxn ang="0">
                      <a:pos x="1257" y="311"/>
                    </a:cxn>
                    <a:cxn ang="0">
                      <a:pos x="559" y="120"/>
                    </a:cxn>
                    <a:cxn ang="0">
                      <a:pos x="249" y="18"/>
                    </a:cxn>
                    <a:cxn ang="0">
                      <a:pos x="193" y="2"/>
                    </a:cxn>
                    <a:cxn ang="0">
                      <a:pos x="169" y="0"/>
                    </a:cxn>
                    <a:cxn ang="0">
                      <a:pos x="145" y="2"/>
                    </a:cxn>
                    <a:cxn ang="0">
                      <a:pos x="102" y="18"/>
                    </a:cxn>
                    <a:cxn ang="0">
                      <a:pos x="72" y="36"/>
                    </a:cxn>
                    <a:cxn ang="0">
                      <a:pos x="40" y="63"/>
                    </a:cxn>
                    <a:cxn ang="0">
                      <a:pos x="30" y="73"/>
                    </a:cxn>
                    <a:cxn ang="0">
                      <a:pos x="9" y="100"/>
                    </a:cxn>
                    <a:cxn ang="0">
                      <a:pos x="4" y="108"/>
                    </a:cxn>
                    <a:cxn ang="0">
                      <a:pos x="0" y="120"/>
                    </a:cxn>
                    <a:cxn ang="0">
                      <a:pos x="0" y="132"/>
                    </a:cxn>
                    <a:cxn ang="0">
                      <a:pos x="4" y="144"/>
                    </a:cxn>
                    <a:cxn ang="0">
                      <a:pos x="9" y="150"/>
                    </a:cxn>
                    <a:cxn ang="0">
                      <a:pos x="20" y="160"/>
                    </a:cxn>
                    <a:cxn ang="0">
                      <a:pos x="56" y="181"/>
                    </a:cxn>
                    <a:cxn ang="0">
                      <a:pos x="167" y="227"/>
                    </a:cxn>
                    <a:cxn ang="0">
                      <a:pos x="244" y="255"/>
                    </a:cxn>
                    <a:cxn ang="0">
                      <a:pos x="637" y="341"/>
                    </a:cxn>
                    <a:cxn ang="0">
                      <a:pos x="1040" y="460"/>
                    </a:cxn>
                    <a:cxn ang="0">
                      <a:pos x="1104" y="479"/>
                    </a:cxn>
                    <a:cxn ang="0">
                      <a:pos x="1114" y="479"/>
                    </a:cxn>
                    <a:cxn ang="0">
                      <a:pos x="1122" y="476"/>
                    </a:cxn>
                    <a:cxn ang="0">
                      <a:pos x="1125" y="472"/>
                    </a:cxn>
                    <a:cxn ang="0">
                      <a:pos x="1125" y="465"/>
                    </a:cxn>
                    <a:cxn ang="0">
                      <a:pos x="1120" y="448"/>
                    </a:cxn>
                    <a:cxn ang="0">
                      <a:pos x="1116" y="430"/>
                    </a:cxn>
                    <a:cxn ang="0">
                      <a:pos x="1117" y="422"/>
                    </a:cxn>
                    <a:cxn ang="0">
                      <a:pos x="1124" y="406"/>
                    </a:cxn>
                    <a:cxn ang="0">
                      <a:pos x="1144" y="374"/>
                    </a:cxn>
                    <a:cxn ang="0">
                      <a:pos x="1151" y="368"/>
                    </a:cxn>
                    <a:cxn ang="0">
                      <a:pos x="1157" y="362"/>
                    </a:cxn>
                    <a:cxn ang="0">
                      <a:pos x="1166" y="358"/>
                    </a:cxn>
                    <a:cxn ang="0">
                      <a:pos x="1220" y="344"/>
                    </a:cxn>
                    <a:cxn ang="0">
                      <a:pos x="1257" y="341"/>
                    </a:cxn>
                    <a:cxn ang="0">
                      <a:pos x="1281" y="343"/>
                    </a:cxn>
                    <a:cxn ang="0">
                      <a:pos x="1292" y="343"/>
                    </a:cxn>
                    <a:cxn ang="0">
                      <a:pos x="1294" y="342"/>
                    </a:cxn>
                    <a:cxn ang="0">
                      <a:pos x="1295" y="340"/>
                    </a:cxn>
                  </a:cxnLst>
                  <a:rect l="0" t="0" r="r" b="b"/>
                  <a:pathLst>
                    <a:path w="1295" h="479">
                      <a:moveTo>
                        <a:pt x="1295" y="340"/>
                      </a:moveTo>
                      <a:lnTo>
                        <a:pt x="1295" y="334"/>
                      </a:lnTo>
                      <a:lnTo>
                        <a:pt x="1293" y="331"/>
                      </a:lnTo>
                      <a:lnTo>
                        <a:pt x="1283" y="323"/>
                      </a:lnTo>
                      <a:lnTo>
                        <a:pt x="1257" y="311"/>
                      </a:lnTo>
                      <a:lnTo>
                        <a:pt x="559" y="120"/>
                      </a:lnTo>
                      <a:lnTo>
                        <a:pt x="249" y="18"/>
                      </a:lnTo>
                      <a:lnTo>
                        <a:pt x="193" y="2"/>
                      </a:lnTo>
                      <a:lnTo>
                        <a:pt x="169" y="0"/>
                      </a:lnTo>
                      <a:lnTo>
                        <a:pt x="145" y="2"/>
                      </a:lnTo>
                      <a:lnTo>
                        <a:pt x="102" y="18"/>
                      </a:lnTo>
                      <a:lnTo>
                        <a:pt x="72" y="36"/>
                      </a:lnTo>
                      <a:lnTo>
                        <a:pt x="40" y="63"/>
                      </a:lnTo>
                      <a:lnTo>
                        <a:pt x="30" y="73"/>
                      </a:lnTo>
                      <a:lnTo>
                        <a:pt x="9" y="100"/>
                      </a:lnTo>
                      <a:lnTo>
                        <a:pt x="4" y="108"/>
                      </a:lnTo>
                      <a:lnTo>
                        <a:pt x="0" y="120"/>
                      </a:lnTo>
                      <a:lnTo>
                        <a:pt x="0" y="132"/>
                      </a:lnTo>
                      <a:lnTo>
                        <a:pt x="4" y="144"/>
                      </a:lnTo>
                      <a:lnTo>
                        <a:pt x="9" y="150"/>
                      </a:lnTo>
                      <a:lnTo>
                        <a:pt x="20" y="160"/>
                      </a:lnTo>
                      <a:lnTo>
                        <a:pt x="56" y="181"/>
                      </a:lnTo>
                      <a:lnTo>
                        <a:pt x="167" y="227"/>
                      </a:lnTo>
                      <a:lnTo>
                        <a:pt x="244" y="255"/>
                      </a:lnTo>
                      <a:lnTo>
                        <a:pt x="637" y="341"/>
                      </a:lnTo>
                      <a:lnTo>
                        <a:pt x="1040" y="460"/>
                      </a:lnTo>
                      <a:lnTo>
                        <a:pt x="1104" y="479"/>
                      </a:lnTo>
                      <a:lnTo>
                        <a:pt x="1114" y="479"/>
                      </a:lnTo>
                      <a:lnTo>
                        <a:pt x="1122" y="476"/>
                      </a:lnTo>
                      <a:lnTo>
                        <a:pt x="1125" y="472"/>
                      </a:lnTo>
                      <a:lnTo>
                        <a:pt x="1125" y="465"/>
                      </a:lnTo>
                      <a:lnTo>
                        <a:pt x="1120" y="448"/>
                      </a:lnTo>
                      <a:lnTo>
                        <a:pt x="1116" y="430"/>
                      </a:lnTo>
                      <a:lnTo>
                        <a:pt x="1117" y="422"/>
                      </a:lnTo>
                      <a:lnTo>
                        <a:pt x="1124" y="406"/>
                      </a:lnTo>
                      <a:lnTo>
                        <a:pt x="1144" y="374"/>
                      </a:lnTo>
                      <a:lnTo>
                        <a:pt x="1151" y="368"/>
                      </a:lnTo>
                      <a:lnTo>
                        <a:pt x="1157" y="362"/>
                      </a:lnTo>
                      <a:lnTo>
                        <a:pt x="1166" y="358"/>
                      </a:lnTo>
                      <a:lnTo>
                        <a:pt x="1220" y="344"/>
                      </a:lnTo>
                      <a:lnTo>
                        <a:pt x="1257" y="341"/>
                      </a:lnTo>
                      <a:lnTo>
                        <a:pt x="1281" y="343"/>
                      </a:lnTo>
                      <a:lnTo>
                        <a:pt x="1292" y="343"/>
                      </a:lnTo>
                      <a:lnTo>
                        <a:pt x="1294" y="342"/>
                      </a:lnTo>
                      <a:lnTo>
                        <a:pt x="1295" y="340"/>
                      </a:lnTo>
                      <a:close/>
                    </a:path>
                  </a:pathLst>
                </a:custGeom>
                <a:solidFill>
                  <a:srgbClr val="A77F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14"/>
                <p:cNvSpPr>
                  <a:spLocks/>
                </p:cNvSpPr>
                <p:nvPr/>
              </p:nvSpPr>
              <p:spPr bwMode="auto">
                <a:xfrm>
                  <a:off x="1705508" y="3771974"/>
                  <a:ext cx="1320546" cy="491392"/>
                </a:xfrm>
                <a:custGeom>
                  <a:avLst/>
                  <a:gdLst/>
                  <a:ahLst/>
                  <a:cxnLst>
                    <a:cxn ang="0">
                      <a:pos x="1151" y="304"/>
                    </a:cxn>
                    <a:cxn ang="0">
                      <a:pos x="1170" y="298"/>
                    </a:cxn>
                    <a:cxn ang="0">
                      <a:pos x="1207" y="292"/>
                    </a:cxn>
                    <a:cxn ang="0">
                      <a:pos x="1210" y="291"/>
                    </a:cxn>
                    <a:cxn ang="0">
                      <a:pos x="1212" y="291"/>
                    </a:cxn>
                    <a:cxn ang="0">
                      <a:pos x="1212" y="289"/>
                    </a:cxn>
                    <a:cxn ang="0">
                      <a:pos x="1211" y="288"/>
                    </a:cxn>
                    <a:cxn ang="0">
                      <a:pos x="1197" y="280"/>
                    </a:cxn>
                    <a:cxn ang="0">
                      <a:pos x="987" y="219"/>
                    </a:cxn>
                    <a:cxn ang="0">
                      <a:pos x="139" y="3"/>
                    </a:cxn>
                    <a:cxn ang="0">
                      <a:pos x="115" y="0"/>
                    </a:cxn>
                    <a:cxn ang="0">
                      <a:pos x="95" y="0"/>
                    </a:cxn>
                    <a:cxn ang="0">
                      <a:pos x="75" y="5"/>
                    </a:cxn>
                    <a:cxn ang="0">
                      <a:pos x="57" y="16"/>
                    </a:cxn>
                    <a:cxn ang="0">
                      <a:pos x="47" y="24"/>
                    </a:cxn>
                    <a:cxn ang="0">
                      <a:pos x="33" y="40"/>
                    </a:cxn>
                    <a:cxn ang="0">
                      <a:pos x="6" y="81"/>
                    </a:cxn>
                    <a:cxn ang="0">
                      <a:pos x="2" y="91"/>
                    </a:cxn>
                    <a:cxn ang="0">
                      <a:pos x="0" y="100"/>
                    </a:cxn>
                    <a:cxn ang="0">
                      <a:pos x="0" y="108"/>
                    </a:cxn>
                    <a:cxn ang="0">
                      <a:pos x="2" y="117"/>
                    </a:cxn>
                    <a:cxn ang="0">
                      <a:pos x="9" y="125"/>
                    </a:cxn>
                    <a:cxn ang="0">
                      <a:pos x="19" y="132"/>
                    </a:cxn>
                    <a:cxn ang="0">
                      <a:pos x="49" y="145"/>
                    </a:cxn>
                    <a:cxn ang="0">
                      <a:pos x="627" y="299"/>
                    </a:cxn>
                    <a:cxn ang="0">
                      <a:pos x="1006" y="412"/>
                    </a:cxn>
                    <a:cxn ang="0">
                      <a:pos x="1046" y="428"/>
                    </a:cxn>
                    <a:cxn ang="0">
                      <a:pos x="1077" y="443"/>
                    </a:cxn>
                    <a:cxn ang="0">
                      <a:pos x="1084" y="447"/>
                    </a:cxn>
                    <a:cxn ang="0">
                      <a:pos x="1094" y="451"/>
                    </a:cxn>
                    <a:cxn ang="0">
                      <a:pos x="1096" y="451"/>
                    </a:cxn>
                    <a:cxn ang="0">
                      <a:pos x="1096" y="449"/>
                    </a:cxn>
                    <a:cxn ang="0">
                      <a:pos x="1095" y="446"/>
                    </a:cxn>
                    <a:cxn ang="0">
                      <a:pos x="1087" y="434"/>
                    </a:cxn>
                    <a:cxn ang="0">
                      <a:pos x="1085" y="430"/>
                    </a:cxn>
                    <a:cxn ang="0">
                      <a:pos x="1084" y="424"/>
                    </a:cxn>
                    <a:cxn ang="0">
                      <a:pos x="1086" y="396"/>
                    </a:cxn>
                    <a:cxn ang="0">
                      <a:pos x="1097" y="364"/>
                    </a:cxn>
                    <a:cxn ang="0">
                      <a:pos x="1102" y="357"/>
                    </a:cxn>
                    <a:cxn ang="0">
                      <a:pos x="1121" y="331"/>
                    </a:cxn>
                    <a:cxn ang="0">
                      <a:pos x="1143" y="310"/>
                    </a:cxn>
                    <a:cxn ang="0">
                      <a:pos x="1151" y="304"/>
                    </a:cxn>
                  </a:cxnLst>
                  <a:rect l="0" t="0" r="r" b="b"/>
                  <a:pathLst>
                    <a:path w="1212" h="451">
                      <a:moveTo>
                        <a:pt x="1151" y="304"/>
                      </a:moveTo>
                      <a:lnTo>
                        <a:pt x="1170" y="298"/>
                      </a:lnTo>
                      <a:lnTo>
                        <a:pt x="1207" y="292"/>
                      </a:lnTo>
                      <a:lnTo>
                        <a:pt x="1210" y="291"/>
                      </a:lnTo>
                      <a:lnTo>
                        <a:pt x="1212" y="291"/>
                      </a:lnTo>
                      <a:lnTo>
                        <a:pt x="1212" y="289"/>
                      </a:lnTo>
                      <a:lnTo>
                        <a:pt x="1211" y="288"/>
                      </a:lnTo>
                      <a:lnTo>
                        <a:pt x="1197" y="280"/>
                      </a:lnTo>
                      <a:lnTo>
                        <a:pt x="987" y="219"/>
                      </a:lnTo>
                      <a:lnTo>
                        <a:pt x="139" y="3"/>
                      </a:lnTo>
                      <a:lnTo>
                        <a:pt x="115" y="0"/>
                      </a:lnTo>
                      <a:lnTo>
                        <a:pt x="95" y="0"/>
                      </a:lnTo>
                      <a:lnTo>
                        <a:pt x="75" y="5"/>
                      </a:lnTo>
                      <a:lnTo>
                        <a:pt x="57" y="16"/>
                      </a:lnTo>
                      <a:lnTo>
                        <a:pt x="47" y="24"/>
                      </a:lnTo>
                      <a:lnTo>
                        <a:pt x="33" y="40"/>
                      </a:lnTo>
                      <a:lnTo>
                        <a:pt x="6" y="81"/>
                      </a:lnTo>
                      <a:lnTo>
                        <a:pt x="2" y="91"/>
                      </a:lnTo>
                      <a:lnTo>
                        <a:pt x="0" y="100"/>
                      </a:lnTo>
                      <a:lnTo>
                        <a:pt x="0" y="108"/>
                      </a:lnTo>
                      <a:lnTo>
                        <a:pt x="2" y="117"/>
                      </a:lnTo>
                      <a:lnTo>
                        <a:pt x="9" y="125"/>
                      </a:lnTo>
                      <a:lnTo>
                        <a:pt x="19" y="132"/>
                      </a:lnTo>
                      <a:lnTo>
                        <a:pt x="49" y="145"/>
                      </a:lnTo>
                      <a:lnTo>
                        <a:pt x="627" y="299"/>
                      </a:lnTo>
                      <a:lnTo>
                        <a:pt x="1006" y="412"/>
                      </a:lnTo>
                      <a:lnTo>
                        <a:pt x="1046" y="428"/>
                      </a:lnTo>
                      <a:lnTo>
                        <a:pt x="1077" y="443"/>
                      </a:lnTo>
                      <a:lnTo>
                        <a:pt x="1084" y="447"/>
                      </a:lnTo>
                      <a:lnTo>
                        <a:pt x="1094" y="451"/>
                      </a:lnTo>
                      <a:lnTo>
                        <a:pt x="1096" y="451"/>
                      </a:lnTo>
                      <a:lnTo>
                        <a:pt x="1096" y="449"/>
                      </a:lnTo>
                      <a:lnTo>
                        <a:pt x="1095" y="446"/>
                      </a:lnTo>
                      <a:lnTo>
                        <a:pt x="1087" y="434"/>
                      </a:lnTo>
                      <a:lnTo>
                        <a:pt x="1085" y="430"/>
                      </a:lnTo>
                      <a:lnTo>
                        <a:pt x="1084" y="424"/>
                      </a:lnTo>
                      <a:lnTo>
                        <a:pt x="1086" y="396"/>
                      </a:lnTo>
                      <a:lnTo>
                        <a:pt x="1097" y="364"/>
                      </a:lnTo>
                      <a:lnTo>
                        <a:pt x="1102" y="357"/>
                      </a:lnTo>
                      <a:lnTo>
                        <a:pt x="1121" y="331"/>
                      </a:lnTo>
                      <a:lnTo>
                        <a:pt x="1143" y="310"/>
                      </a:lnTo>
                      <a:lnTo>
                        <a:pt x="1151" y="304"/>
                      </a:lnTo>
                      <a:close/>
                    </a:path>
                  </a:pathLst>
                </a:custGeom>
                <a:solidFill>
                  <a:srgbClr val="A77F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Freeform 15"/>
                <p:cNvSpPr>
                  <a:spLocks/>
                </p:cNvSpPr>
                <p:nvPr/>
              </p:nvSpPr>
              <p:spPr bwMode="auto">
                <a:xfrm>
                  <a:off x="1901628" y="3661928"/>
                  <a:ext cx="1325994" cy="428197"/>
                </a:xfrm>
                <a:custGeom>
                  <a:avLst/>
                  <a:gdLst/>
                  <a:ahLst/>
                  <a:cxnLst>
                    <a:cxn ang="0">
                      <a:pos x="65" y="3"/>
                    </a:cxn>
                    <a:cxn ang="0">
                      <a:pos x="50" y="9"/>
                    </a:cxn>
                    <a:cxn ang="0">
                      <a:pos x="35" y="17"/>
                    </a:cxn>
                    <a:cxn ang="0">
                      <a:pos x="24" y="26"/>
                    </a:cxn>
                    <a:cxn ang="0">
                      <a:pos x="15" y="36"/>
                    </a:cxn>
                    <a:cxn ang="0">
                      <a:pos x="12" y="43"/>
                    </a:cxn>
                    <a:cxn ang="0">
                      <a:pos x="1" y="67"/>
                    </a:cxn>
                    <a:cxn ang="0">
                      <a:pos x="0" y="77"/>
                    </a:cxn>
                    <a:cxn ang="0">
                      <a:pos x="1" y="85"/>
                    </a:cxn>
                    <a:cxn ang="0">
                      <a:pos x="4" y="93"/>
                    </a:cxn>
                    <a:cxn ang="0">
                      <a:pos x="12" y="100"/>
                    </a:cxn>
                    <a:cxn ang="0">
                      <a:pos x="23" y="105"/>
                    </a:cxn>
                    <a:cxn ang="0">
                      <a:pos x="54" y="114"/>
                    </a:cxn>
                    <a:cxn ang="0">
                      <a:pos x="117" y="125"/>
                    </a:cxn>
                    <a:cxn ang="0">
                      <a:pos x="859" y="303"/>
                    </a:cxn>
                    <a:cxn ang="0">
                      <a:pos x="1051" y="359"/>
                    </a:cxn>
                    <a:cxn ang="0">
                      <a:pos x="1116" y="391"/>
                    </a:cxn>
                    <a:cxn ang="0">
                      <a:pos x="1124" y="393"/>
                    </a:cxn>
                    <a:cxn ang="0">
                      <a:pos x="1131" y="392"/>
                    </a:cxn>
                    <a:cxn ang="0">
                      <a:pos x="1135" y="388"/>
                    </a:cxn>
                    <a:cxn ang="0">
                      <a:pos x="1135" y="381"/>
                    </a:cxn>
                    <a:cxn ang="0">
                      <a:pos x="1125" y="338"/>
                    </a:cxn>
                    <a:cxn ang="0">
                      <a:pos x="1124" y="319"/>
                    </a:cxn>
                    <a:cxn ang="0">
                      <a:pos x="1126" y="311"/>
                    </a:cxn>
                    <a:cxn ang="0">
                      <a:pos x="1129" y="305"/>
                    </a:cxn>
                    <a:cxn ang="0">
                      <a:pos x="1138" y="291"/>
                    </a:cxn>
                    <a:cxn ang="0">
                      <a:pos x="1149" y="279"/>
                    </a:cxn>
                    <a:cxn ang="0">
                      <a:pos x="1160" y="269"/>
                    </a:cxn>
                    <a:cxn ang="0">
                      <a:pos x="1167" y="265"/>
                    </a:cxn>
                    <a:cxn ang="0">
                      <a:pos x="1177" y="261"/>
                    </a:cxn>
                    <a:cxn ang="0">
                      <a:pos x="1188" y="259"/>
                    </a:cxn>
                    <a:cxn ang="0">
                      <a:pos x="1216" y="251"/>
                    </a:cxn>
                    <a:cxn ang="0">
                      <a:pos x="1217" y="249"/>
                    </a:cxn>
                    <a:cxn ang="0">
                      <a:pos x="1216" y="247"/>
                    </a:cxn>
                    <a:cxn ang="0">
                      <a:pos x="1207" y="243"/>
                    </a:cxn>
                    <a:cxn ang="0">
                      <a:pos x="1067" y="213"/>
                    </a:cxn>
                    <a:cxn ang="0">
                      <a:pos x="631" y="100"/>
                    </a:cxn>
                    <a:cxn ang="0">
                      <a:pos x="205" y="22"/>
                    </a:cxn>
                    <a:cxn ang="0">
                      <a:pos x="188" y="18"/>
                    </a:cxn>
                    <a:cxn ang="0">
                      <a:pos x="152" y="5"/>
                    </a:cxn>
                    <a:cxn ang="0">
                      <a:pos x="142" y="3"/>
                    </a:cxn>
                    <a:cxn ang="0">
                      <a:pos x="82" y="0"/>
                    </a:cxn>
                    <a:cxn ang="0">
                      <a:pos x="65" y="3"/>
                    </a:cxn>
                  </a:cxnLst>
                  <a:rect l="0" t="0" r="r" b="b"/>
                  <a:pathLst>
                    <a:path w="1217" h="393">
                      <a:moveTo>
                        <a:pt x="65" y="3"/>
                      </a:moveTo>
                      <a:lnTo>
                        <a:pt x="50" y="9"/>
                      </a:lnTo>
                      <a:lnTo>
                        <a:pt x="35" y="17"/>
                      </a:lnTo>
                      <a:lnTo>
                        <a:pt x="24" y="26"/>
                      </a:lnTo>
                      <a:lnTo>
                        <a:pt x="15" y="36"/>
                      </a:lnTo>
                      <a:lnTo>
                        <a:pt x="12" y="43"/>
                      </a:lnTo>
                      <a:lnTo>
                        <a:pt x="1" y="67"/>
                      </a:lnTo>
                      <a:lnTo>
                        <a:pt x="0" y="77"/>
                      </a:lnTo>
                      <a:lnTo>
                        <a:pt x="1" y="85"/>
                      </a:lnTo>
                      <a:lnTo>
                        <a:pt x="4" y="93"/>
                      </a:lnTo>
                      <a:lnTo>
                        <a:pt x="12" y="100"/>
                      </a:lnTo>
                      <a:lnTo>
                        <a:pt x="23" y="105"/>
                      </a:lnTo>
                      <a:lnTo>
                        <a:pt x="54" y="114"/>
                      </a:lnTo>
                      <a:lnTo>
                        <a:pt x="117" y="125"/>
                      </a:lnTo>
                      <a:lnTo>
                        <a:pt x="859" y="303"/>
                      </a:lnTo>
                      <a:lnTo>
                        <a:pt x="1051" y="359"/>
                      </a:lnTo>
                      <a:lnTo>
                        <a:pt x="1116" y="391"/>
                      </a:lnTo>
                      <a:lnTo>
                        <a:pt x="1124" y="393"/>
                      </a:lnTo>
                      <a:lnTo>
                        <a:pt x="1131" y="392"/>
                      </a:lnTo>
                      <a:lnTo>
                        <a:pt x="1135" y="388"/>
                      </a:lnTo>
                      <a:lnTo>
                        <a:pt x="1135" y="381"/>
                      </a:lnTo>
                      <a:lnTo>
                        <a:pt x="1125" y="338"/>
                      </a:lnTo>
                      <a:lnTo>
                        <a:pt x="1124" y="319"/>
                      </a:lnTo>
                      <a:lnTo>
                        <a:pt x="1126" y="311"/>
                      </a:lnTo>
                      <a:lnTo>
                        <a:pt x="1129" y="305"/>
                      </a:lnTo>
                      <a:lnTo>
                        <a:pt x="1138" y="291"/>
                      </a:lnTo>
                      <a:lnTo>
                        <a:pt x="1149" y="279"/>
                      </a:lnTo>
                      <a:lnTo>
                        <a:pt x="1160" y="269"/>
                      </a:lnTo>
                      <a:lnTo>
                        <a:pt x="1167" y="265"/>
                      </a:lnTo>
                      <a:lnTo>
                        <a:pt x="1177" y="261"/>
                      </a:lnTo>
                      <a:lnTo>
                        <a:pt x="1188" y="259"/>
                      </a:lnTo>
                      <a:lnTo>
                        <a:pt x="1216" y="251"/>
                      </a:lnTo>
                      <a:lnTo>
                        <a:pt x="1217" y="249"/>
                      </a:lnTo>
                      <a:lnTo>
                        <a:pt x="1216" y="247"/>
                      </a:lnTo>
                      <a:lnTo>
                        <a:pt x="1207" y="243"/>
                      </a:lnTo>
                      <a:lnTo>
                        <a:pt x="1067" y="213"/>
                      </a:lnTo>
                      <a:lnTo>
                        <a:pt x="631" y="100"/>
                      </a:lnTo>
                      <a:lnTo>
                        <a:pt x="205" y="22"/>
                      </a:lnTo>
                      <a:lnTo>
                        <a:pt x="188" y="18"/>
                      </a:lnTo>
                      <a:lnTo>
                        <a:pt x="152" y="5"/>
                      </a:lnTo>
                      <a:lnTo>
                        <a:pt x="142" y="3"/>
                      </a:lnTo>
                      <a:lnTo>
                        <a:pt x="82" y="0"/>
                      </a:lnTo>
                      <a:lnTo>
                        <a:pt x="65" y="3"/>
                      </a:lnTo>
                      <a:close/>
                    </a:path>
                  </a:pathLst>
                </a:custGeom>
                <a:solidFill>
                  <a:srgbClr val="A77F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 name="Freeform 35"/>
                <p:cNvSpPr>
                  <a:spLocks/>
                </p:cNvSpPr>
                <p:nvPr/>
              </p:nvSpPr>
              <p:spPr bwMode="auto">
                <a:xfrm>
                  <a:off x="1339416" y="4048722"/>
                  <a:ext cx="2077790" cy="712572"/>
                </a:xfrm>
                <a:custGeom>
                  <a:avLst/>
                  <a:gdLst/>
                  <a:ahLst/>
                  <a:cxnLst>
                    <a:cxn ang="0">
                      <a:pos x="1775" y="0"/>
                    </a:cxn>
                    <a:cxn ang="0">
                      <a:pos x="1762" y="7"/>
                    </a:cxn>
                    <a:cxn ang="0">
                      <a:pos x="1712" y="163"/>
                    </a:cxn>
                    <a:cxn ang="0">
                      <a:pos x="1695" y="191"/>
                    </a:cxn>
                    <a:cxn ang="0">
                      <a:pos x="1670" y="204"/>
                    </a:cxn>
                    <a:cxn ang="0">
                      <a:pos x="1623" y="200"/>
                    </a:cxn>
                    <a:cxn ang="0">
                      <a:pos x="1570" y="167"/>
                    </a:cxn>
                    <a:cxn ang="0">
                      <a:pos x="1553" y="171"/>
                    </a:cxn>
                    <a:cxn ang="0">
                      <a:pos x="1524" y="312"/>
                    </a:cxn>
                    <a:cxn ang="0">
                      <a:pos x="1502" y="344"/>
                    </a:cxn>
                    <a:cxn ang="0">
                      <a:pos x="1473" y="356"/>
                    </a:cxn>
                    <a:cxn ang="0">
                      <a:pos x="1431" y="354"/>
                    </a:cxn>
                    <a:cxn ang="0">
                      <a:pos x="1364" y="313"/>
                    </a:cxn>
                    <a:cxn ang="0">
                      <a:pos x="1349" y="317"/>
                    </a:cxn>
                    <a:cxn ang="0">
                      <a:pos x="1308" y="448"/>
                    </a:cxn>
                    <a:cxn ang="0">
                      <a:pos x="1296" y="479"/>
                    </a:cxn>
                    <a:cxn ang="0">
                      <a:pos x="1245" y="514"/>
                    </a:cxn>
                    <a:cxn ang="0">
                      <a:pos x="1182" y="514"/>
                    </a:cxn>
                    <a:cxn ang="0">
                      <a:pos x="1129" y="481"/>
                    </a:cxn>
                    <a:cxn ang="0">
                      <a:pos x="1105" y="478"/>
                    </a:cxn>
                    <a:cxn ang="0">
                      <a:pos x="1054" y="528"/>
                    </a:cxn>
                    <a:cxn ang="0">
                      <a:pos x="1034" y="539"/>
                    </a:cxn>
                    <a:cxn ang="0">
                      <a:pos x="941" y="512"/>
                    </a:cxn>
                    <a:cxn ang="0">
                      <a:pos x="892" y="454"/>
                    </a:cxn>
                    <a:cxn ang="0">
                      <a:pos x="845" y="439"/>
                    </a:cxn>
                    <a:cxn ang="0">
                      <a:pos x="665" y="454"/>
                    </a:cxn>
                    <a:cxn ang="0">
                      <a:pos x="606" y="381"/>
                    </a:cxn>
                    <a:cxn ang="0">
                      <a:pos x="586" y="366"/>
                    </a:cxn>
                    <a:cxn ang="0">
                      <a:pos x="541" y="376"/>
                    </a:cxn>
                    <a:cxn ang="0">
                      <a:pos x="469" y="402"/>
                    </a:cxn>
                    <a:cxn ang="0">
                      <a:pos x="435" y="385"/>
                    </a:cxn>
                    <a:cxn ang="0">
                      <a:pos x="359" y="308"/>
                    </a:cxn>
                    <a:cxn ang="0">
                      <a:pos x="269" y="315"/>
                    </a:cxn>
                    <a:cxn ang="0">
                      <a:pos x="209" y="312"/>
                    </a:cxn>
                    <a:cxn ang="0">
                      <a:pos x="170" y="263"/>
                    </a:cxn>
                    <a:cxn ang="0">
                      <a:pos x="155" y="255"/>
                    </a:cxn>
                    <a:cxn ang="0">
                      <a:pos x="134" y="273"/>
                    </a:cxn>
                    <a:cxn ang="0">
                      <a:pos x="97" y="322"/>
                    </a:cxn>
                    <a:cxn ang="0">
                      <a:pos x="10" y="333"/>
                    </a:cxn>
                    <a:cxn ang="0">
                      <a:pos x="0" y="340"/>
                    </a:cxn>
                    <a:cxn ang="0">
                      <a:pos x="8" y="347"/>
                    </a:cxn>
                    <a:cxn ang="0">
                      <a:pos x="597" y="575"/>
                    </a:cxn>
                    <a:cxn ang="0">
                      <a:pos x="1159" y="654"/>
                    </a:cxn>
                    <a:cxn ang="0">
                      <a:pos x="1393" y="601"/>
                    </a:cxn>
                    <a:cxn ang="0">
                      <a:pos x="1740" y="238"/>
                    </a:cxn>
                    <a:cxn ang="0">
                      <a:pos x="1887" y="164"/>
                    </a:cxn>
                    <a:cxn ang="0">
                      <a:pos x="1906" y="143"/>
                    </a:cxn>
                    <a:cxn ang="0">
                      <a:pos x="1905" y="129"/>
                    </a:cxn>
                    <a:cxn ang="0">
                      <a:pos x="1794" y="10"/>
                    </a:cxn>
                  </a:cxnLst>
                  <a:rect l="0" t="0" r="r" b="b"/>
                  <a:pathLst>
                    <a:path w="1907" h="654">
                      <a:moveTo>
                        <a:pt x="1785" y="3"/>
                      </a:moveTo>
                      <a:lnTo>
                        <a:pt x="1780" y="0"/>
                      </a:lnTo>
                      <a:lnTo>
                        <a:pt x="1775" y="0"/>
                      </a:lnTo>
                      <a:lnTo>
                        <a:pt x="1771" y="0"/>
                      </a:lnTo>
                      <a:lnTo>
                        <a:pt x="1766" y="3"/>
                      </a:lnTo>
                      <a:lnTo>
                        <a:pt x="1762" y="7"/>
                      </a:lnTo>
                      <a:lnTo>
                        <a:pt x="1757" y="14"/>
                      </a:lnTo>
                      <a:lnTo>
                        <a:pt x="1750" y="34"/>
                      </a:lnTo>
                      <a:lnTo>
                        <a:pt x="1712" y="163"/>
                      </a:lnTo>
                      <a:lnTo>
                        <a:pt x="1709" y="172"/>
                      </a:lnTo>
                      <a:lnTo>
                        <a:pt x="1704" y="180"/>
                      </a:lnTo>
                      <a:lnTo>
                        <a:pt x="1695" y="191"/>
                      </a:lnTo>
                      <a:lnTo>
                        <a:pt x="1688" y="198"/>
                      </a:lnTo>
                      <a:lnTo>
                        <a:pt x="1679" y="202"/>
                      </a:lnTo>
                      <a:lnTo>
                        <a:pt x="1670" y="204"/>
                      </a:lnTo>
                      <a:lnTo>
                        <a:pt x="1633" y="202"/>
                      </a:lnTo>
                      <a:lnTo>
                        <a:pt x="1629" y="201"/>
                      </a:lnTo>
                      <a:lnTo>
                        <a:pt x="1623" y="200"/>
                      </a:lnTo>
                      <a:lnTo>
                        <a:pt x="1612" y="194"/>
                      </a:lnTo>
                      <a:lnTo>
                        <a:pt x="1580" y="171"/>
                      </a:lnTo>
                      <a:lnTo>
                        <a:pt x="1570" y="167"/>
                      </a:lnTo>
                      <a:lnTo>
                        <a:pt x="1565" y="166"/>
                      </a:lnTo>
                      <a:lnTo>
                        <a:pt x="1557" y="168"/>
                      </a:lnTo>
                      <a:lnTo>
                        <a:pt x="1553" y="171"/>
                      </a:lnTo>
                      <a:lnTo>
                        <a:pt x="1550" y="176"/>
                      </a:lnTo>
                      <a:lnTo>
                        <a:pt x="1547" y="182"/>
                      </a:lnTo>
                      <a:lnTo>
                        <a:pt x="1524" y="312"/>
                      </a:lnTo>
                      <a:lnTo>
                        <a:pt x="1518" y="326"/>
                      </a:lnTo>
                      <a:lnTo>
                        <a:pt x="1510" y="336"/>
                      </a:lnTo>
                      <a:lnTo>
                        <a:pt x="1502" y="344"/>
                      </a:lnTo>
                      <a:lnTo>
                        <a:pt x="1493" y="350"/>
                      </a:lnTo>
                      <a:lnTo>
                        <a:pt x="1483" y="354"/>
                      </a:lnTo>
                      <a:lnTo>
                        <a:pt x="1473" y="356"/>
                      </a:lnTo>
                      <a:lnTo>
                        <a:pt x="1442" y="357"/>
                      </a:lnTo>
                      <a:lnTo>
                        <a:pt x="1437" y="356"/>
                      </a:lnTo>
                      <a:lnTo>
                        <a:pt x="1431" y="354"/>
                      </a:lnTo>
                      <a:lnTo>
                        <a:pt x="1420" y="347"/>
                      </a:lnTo>
                      <a:lnTo>
                        <a:pt x="1382" y="321"/>
                      </a:lnTo>
                      <a:lnTo>
                        <a:pt x="1364" y="313"/>
                      </a:lnTo>
                      <a:lnTo>
                        <a:pt x="1359" y="313"/>
                      </a:lnTo>
                      <a:lnTo>
                        <a:pt x="1354" y="314"/>
                      </a:lnTo>
                      <a:lnTo>
                        <a:pt x="1349" y="317"/>
                      </a:lnTo>
                      <a:lnTo>
                        <a:pt x="1340" y="329"/>
                      </a:lnTo>
                      <a:lnTo>
                        <a:pt x="1329" y="359"/>
                      </a:lnTo>
                      <a:lnTo>
                        <a:pt x="1308" y="448"/>
                      </a:lnTo>
                      <a:lnTo>
                        <a:pt x="1303" y="459"/>
                      </a:lnTo>
                      <a:lnTo>
                        <a:pt x="1300" y="470"/>
                      </a:lnTo>
                      <a:lnTo>
                        <a:pt x="1296" y="479"/>
                      </a:lnTo>
                      <a:lnTo>
                        <a:pt x="1282" y="497"/>
                      </a:lnTo>
                      <a:lnTo>
                        <a:pt x="1257" y="510"/>
                      </a:lnTo>
                      <a:lnTo>
                        <a:pt x="1245" y="514"/>
                      </a:lnTo>
                      <a:lnTo>
                        <a:pt x="1231" y="516"/>
                      </a:lnTo>
                      <a:lnTo>
                        <a:pt x="1194" y="516"/>
                      </a:lnTo>
                      <a:lnTo>
                        <a:pt x="1182" y="514"/>
                      </a:lnTo>
                      <a:lnTo>
                        <a:pt x="1172" y="510"/>
                      </a:lnTo>
                      <a:lnTo>
                        <a:pt x="1141" y="488"/>
                      </a:lnTo>
                      <a:lnTo>
                        <a:pt x="1129" y="481"/>
                      </a:lnTo>
                      <a:lnTo>
                        <a:pt x="1120" y="478"/>
                      </a:lnTo>
                      <a:lnTo>
                        <a:pt x="1110" y="477"/>
                      </a:lnTo>
                      <a:lnTo>
                        <a:pt x="1105" y="478"/>
                      </a:lnTo>
                      <a:lnTo>
                        <a:pt x="1099" y="480"/>
                      </a:lnTo>
                      <a:lnTo>
                        <a:pt x="1090" y="487"/>
                      </a:lnTo>
                      <a:lnTo>
                        <a:pt x="1054" y="528"/>
                      </a:lnTo>
                      <a:lnTo>
                        <a:pt x="1044" y="534"/>
                      </a:lnTo>
                      <a:lnTo>
                        <a:pt x="1040" y="538"/>
                      </a:lnTo>
                      <a:lnTo>
                        <a:pt x="1034" y="539"/>
                      </a:lnTo>
                      <a:lnTo>
                        <a:pt x="1012" y="540"/>
                      </a:lnTo>
                      <a:lnTo>
                        <a:pt x="987" y="534"/>
                      </a:lnTo>
                      <a:lnTo>
                        <a:pt x="941" y="512"/>
                      </a:lnTo>
                      <a:lnTo>
                        <a:pt x="924" y="496"/>
                      </a:lnTo>
                      <a:lnTo>
                        <a:pt x="902" y="464"/>
                      </a:lnTo>
                      <a:lnTo>
                        <a:pt x="892" y="454"/>
                      </a:lnTo>
                      <a:lnTo>
                        <a:pt x="881" y="447"/>
                      </a:lnTo>
                      <a:lnTo>
                        <a:pt x="865" y="441"/>
                      </a:lnTo>
                      <a:lnTo>
                        <a:pt x="845" y="439"/>
                      </a:lnTo>
                      <a:lnTo>
                        <a:pt x="710" y="457"/>
                      </a:lnTo>
                      <a:lnTo>
                        <a:pt x="676" y="457"/>
                      </a:lnTo>
                      <a:lnTo>
                        <a:pt x="665" y="454"/>
                      </a:lnTo>
                      <a:lnTo>
                        <a:pt x="650" y="448"/>
                      </a:lnTo>
                      <a:lnTo>
                        <a:pt x="638" y="437"/>
                      </a:lnTo>
                      <a:lnTo>
                        <a:pt x="606" y="381"/>
                      </a:lnTo>
                      <a:lnTo>
                        <a:pt x="597" y="371"/>
                      </a:lnTo>
                      <a:lnTo>
                        <a:pt x="591" y="368"/>
                      </a:lnTo>
                      <a:lnTo>
                        <a:pt x="586" y="366"/>
                      </a:lnTo>
                      <a:lnTo>
                        <a:pt x="579" y="365"/>
                      </a:lnTo>
                      <a:lnTo>
                        <a:pt x="572" y="365"/>
                      </a:lnTo>
                      <a:lnTo>
                        <a:pt x="541" y="376"/>
                      </a:lnTo>
                      <a:lnTo>
                        <a:pt x="492" y="399"/>
                      </a:lnTo>
                      <a:lnTo>
                        <a:pt x="483" y="402"/>
                      </a:lnTo>
                      <a:lnTo>
                        <a:pt x="469" y="402"/>
                      </a:lnTo>
                      <a:lnTo>
                        <a:pt x="461" y="402"/>
                      </a:lnTo>
                      <a:lnTo>
                        <a:pt x="455" y="399"/>
                      </a:lnTo>
                      <a:lnTo>
                        <a:pt x="435" y="385"/>
                      </a:lnTo>
                      <a:lnTo>
                        <a:pt x="387" y="327"/>
                      </a:lnTo>
                      <a:lnTo>
                        <a:pt x="367" y="312"/>
                      </a:lnTo>
                      <a:lnTo>
                        <a:pt x="359" y="308"/>
                      </a:lnTo>
                      <a:lnTo>
                        <a:pt x="344" y="305"/>
                      </a:lnTo>
                      <a:lnTo>
                        <a:pt x="326" y="305"/>
                      </a:lnTo>
                      <a:lnTo>
                        <a:pt x="269" y="315"/>
                      </a:lnTo>
                      <a:lnTo>
                        <a:pt x="236" y="319"/>
                      </a:lnTo>
                      <a:lnTo>
                        <a:pt x="221" y="317"/>
                      </a:lnTo>
                      <a:lnTo>
                        <a:pt x="209" y="312"/>
                      </a:lnTo>
                      <a:lnTo>
                        <a:pt x="199" y="304"/>
                      </a:lnTo>
                      <a:lnTo>
                        <a:pt x="190" y="294"/>
                      </a:lnTo>
                      <a:lnTo>
                        <a:pt x="170" y="263"/>
                      </a:lnTo>
                      <a:lnTo>
                        <a:pt x="163" y="257"/>
                      </a:lnTo>
                      <a:lnTo>
                        <a:pt x="158" y="255"/>
                      </a:lnTo>
                      <a:lnTo>
                        <a:pt x="155" y="255"/>
                      </a:lnTo>
                      <a:lnTo>
                        <a:pt x="152" y="256"/>
                      </a:lnTo>
                      <a:lnTo>
                        <a:pt x="147" y="257"/>
                      </a:lnTo>
                      <a:lnTo>
                        <a:pt x="134" y="273"/>
                      </a:lnTo>
                      <a:lnTo>
                        <a:pt x="114" y="306"/>
                      </a:lnTo>
                      <a:lnTo>
                        <a:pt x="106" y="315"/>
                      </a:lnTo>
                      <a:lnTo>
                        <a:pt x="97" y="322"/>
                      </a:lnTo>
                      <a:lnTo>
                        <a:pt x="86" y="326"/>
                      </a:lnTo>
                      <a:lnTo>
                        <a:pt x="74" y="329"/>
                      </a:lnTo>
                      <a:lnTo>
                        <a:pt x="10" y="333"/>
                      </a:lnTo>
                      <a:lnTo>
                        <a:pt x="6" y="334"/>
                      </a:lnTo>
                      <a:lnTo>
                        <a:pt x="4" y="335"/>
                      </a:lnTo>
                      <a:lnTo>
                        <a:pt x="0" y="340"/>
                      </a:lnTo>
                      <a:lnTo>
                        <a:pt x="1" y="342"/>
                      </a:lnTo>
                      <a:lnTo>
                        <a:pt x="3" y="344"/>
                      </a:lnTo>
                      <a:lnTo>
                        <a:pt x="8" y="347"/>
                      </a:lnTo>
                      <a:lnTo>
                        <a:pt x="172" y="435"/>
                      </a:lnTo>
                      <a:lnTo>
                        <a:pt x="328" y="497"/>
                      </a:lnTo>
                      <a:lnTo>
                        <a:pt x="597" y="575"/>
                      </a:lnTo>
                      <a:lnTo>
                        <a:pt x="758" y="612"/>
                      </a:lnTo>
                      <a:lnTo>
                        <a:pt x="974" y="645"/>
                      </a:lnTo>
                      <a:lnTo>
                        <a:pt x="1159" y="654"/>
                      </a:lnTo>
                      <a:lnTo>
                        <a:pt x="1269" y="644"/>
                      </a:lnTo>
                      <a:lnTo>
                        <a:pt x="1333" y="627"/>
                      </a:lnTo>
                      <a:lnTo>
                        <a:pt x="1393" y="601"/>
                      </a:lnTo>
                      <a:lnTo>
                        <a:pt x="1437" y="571"/>
                      </a:lnTo>
                      <a:lnTo>
                        <a:pt x="1703" y="271"/>
                      </a:lnTo>
                      <a:lnTo>
                        <a:pt x="1740" y="238"/>
                      </a:lnTo>
                      <a:lnTo>
                        <a:pt x="1785" y="210"/>
                      </a:lnTo>
                      <a:lnTo>
                        <a:pt x="1878" y="169"/>
                      </a:lnTo>
                      <a:lnTo>
                        <a:pt x="1887" y="164"/>
                      </a:lnTo>
                      <a:lnTo>
                        <a:pt x="1899" y="155"/>
                      </a:lnTo>
                      <a:lnTo>
                        <a:pt x="1904" y="149"/>
                      </a:lnTo>
                      <a:lnTo>
                        <a:pt x="1906" y="143"/>
                      </a:lnTo>
                      <a:lnTo>
                        <a:pt x="1907" y="139"/>
                      </a:lnTo>
                      <a:lnTo>
                        <a:pt x="1906" y="133"/>
                      </a:lnTo>
                      <a:lnTo>
                        <a:pt x="1905" y="129"/>
                      </a:lnTo>
                      <a:lnTo>
                        <a:pt x="1888" y="110"/>
                      </a:lnTo>
                      <a:lnTo>
                        <a:pt x="1842" y="74"/>
                      </a:lnTo>
                      <a:lnTo>
                        <a:pt x="1794" y="10"/>
                      </a:lnTo>
                      <a:lnTo>
                        <a:pt x="1785" y="3"/>
                      </a:lnTo>
                      <a:close/>
                    </a:path>
                  </a:pathLst>
                </a:custGeom>
                <a:solidFill>
                  <a:srgbClr val="8BCC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36"/>
                <p:cNvSpPr>
                  <a:spLocks/>
                </p:cNvSpPr>
                <p:nvPr/>
              </p:nvSpPr>
              <p:spPr bwMode="auto">
                <a:xfrm>
                  <a:off x="1728388" y="4529218"/>
                  <a:ext cx="1229023" cy="300718"/>
                </a:xfrm>
                <a:custGeom>
                  <a:avLst/>
                  <a:gdLst/>
                  <a:ahLst/>
                  <a:cxnLst>
                    <a:cxn ang="0">
                      <a:pos x="934" y="81"/>
                    </a:cxn>
                    <a:cxn ang="0">
                      <a:pos x="914" y="125"/>
                    </a:cxn>
                    <a:cxn ang="0">
                      <a:pos x="890" y="148"/>
                    </a:cxn>
                    <a:cxn ang="0">
                      <a:pos x="835" y="172"/>
                    </a:cxn>
                    <a:cxn ang="0">
                      <a:pos x="812" y="172"/>
                    </a:cxn>
                    <a:cxn ang="0">
                      <a:pos x="749" y="141"/>
                    </a:cxn>
                    <a:cxn ang="0">
                      <a:pos x="726" y="138"/>
                    </a:cxn>
                    <a:cxn ang="0">
                      <a:pos x="708" y="148"/>
                    </a:cxn>
                    <a:cxn ang="0">
                      <a:pos x="679" y="187"/>
                    </a:cxn>
                    <a:cxn ang="0">
                      <a:pos x="604" y="233"/>
                    </a:cxn>
                    <a:cxn ang="0">
                      <a:pos x="556" y="245"/>
                    </a:cxn>
                    <a:cxn ang="0">
                      <a:pos x="522" y="239"/>
                    </a:cxn>
                    <a:cxn ang="0">
                      <a:pos x="417" y="173"/>
                    </a:cxn>
                    <a:cxn ang="0">
                      <a:pos x="323" y="132"/>
                    </a:cxn>
                    <a:cxn ang="0">
                      <a:pos x="263" y="133"/>
                    </a:cxn>
                    <a:cxn ang="0">
                      <a:pos x="174" y="155"/>
                    </a:cxn>
                    <a:cxn ang="0">
                      <a:pos x="141" y="152"/>
                    </a:cxn>
                    <a:cxn ang="0">
                      <a:pos x="38" y="93"/>
                    </a:cxn>
                    <a:cxn ang="0">
                      <a:pos x="5" y="89"/>
                    </a:cxn>
                    <a:cxn ang="0">
                      <a:pos x="0" y="93"/>
                    </a:cxn>
                    <a:cxn ang="0">
                      <a:pos x="11" y="106"/>
                    </a:cxn>
                    <a:cxn ang="0">
                      <a:pos x="30" y="120"/>
                    </a:cxn>
                    <a:cxn ang="0">
                      <a:pos x="149" y="182"/>
                    </a:cxn>
                    <a:cxn ang="0">
                      <a:pos x="262" y="166"/>
                    </a:cxn>
                    <a:cxn ang="0">
                      <a:pos x="300" y="164"/>
                    </a:cxn>
                    <a:cxn ang="0">
                      <a:pos x="355" y="181"/>
                    </a:cxn>
                    <a:cxn ang="0">
                      <a:pos x="506" y="262"/>
                    </a:cxn>
                    <a:cxn ang="0">
                      <a:pos x="544" y="275"/>
                    </a:cxn>
                    <a:cxn ang="0">
                      <a:pos x="589" y="272"/>
                    </a:cxn>
                    <a:cxn ang="0">
                      <a:pos x="676" y="244"/>
                    </a:cxn>
                    <a:cxn ang="0">
                      <a:pos x="743" y="208"/>
                    </a:cxn>
                    <a:cxn ang="0">
                      <a:pos x="768" y="213"/>
                    </a:cxn>
                    <a:cxn ang="0">
                      <a:pos x="833" y="236"/>
                    </a:cxn>
                    <a:cxn ang="0">
                      <a:pos x="858" y="231"/>
                    </a:cxn>
                    <a:cxn ang="0">
                      <a:pos x="897" y="203"/>
                    </a:cxn>
                    <a:cxn ang="0">
                      <a:pos x="945" y="152"/>
                    </a:cxn>
                    <a:cxn ang="0">
                      <a:pos x="953" y="131"/>
                    </a:cxn>
                    <a:cxn ang="0">
                      <a:pos x="956" y="120"/>
                    </a:cxn>
                    <a:cxn ang="0">
                      <a:pos x="966" y="111"/>
                    </a:cxn>
                    <a:cxn ang="0">
                      <a:pos x="980" y="108"/>
                    </a:cxn>
                    <a:cxn ang="0">
                      <a:pos x="1081" y="101"/>
                    </a:cxn>
                    <a:cxn ang="0">
                      <a:pos x="1102" y="96"/>
                    </a:cxn>
                    <a:cxn ang="0">
                      <a:pos x="1116" y="85"/>
                    </a:cxn>
                    <a:cxn ang="0">
                      <a:pos x="1126" y="50"/>
                    </a:cxn>
                    <a:cxn ang="0">
                      <a:pos x="1123" y="7"/>
                    </a:cxn>
                    <a:cxn ang="0">
                      <a:pos x="1116" y="0"/>
                    </a:cxn>
                    <a:cxn ang="0">
                      <a:pos x="1110" y="3"/>
                    </a:cxn>
                    <a:cxn ang="0">
                      <a:pos x="1028" y="75"/>
                    </a:cxn>
                    <a:cxn ang="0">
                      <a:pos x="997" y="72"/>
                    </a:cxn>
                    <a:cxn ang="0">
                      <a:pos x="960" y="57"/>
                    </a:cxn>
                    <a:cxn ang="0">
                      <a:pos x="952" y="58"/>
                    </a:cxn>
                  </a:cxnLst>
                  <a:rect l="0" t="0" r="r" b="b"/>
                  <a:pathLst>
                    <a:path w="1128" h="276">
                      <a:moveTo>
                        <a:pt x="945" y="63"/>
                      </a:moveTo>
                      <a:lnTo>
                        <a:pt x="934" y="81"/>
                      </a:lnTo>
                      <a:lnTo>
                        <a:pt x="921" y="116"/>
                      </a:lnTo>
                      <a:lnTo>
                        <a:pt x="914" y="125"/>
                      </a:lnTo>
                      <a:lnTo>
                        <a:pt x="908" y="133"/>
                      </a:lnTo>
                      <a:lnTo>
                        <a:pt x="890" y="148"/>
                      </a:lnTo>
                      <a:lnTo>
                        <a:pt x="858" y="166"/>
                      </a:lnTo>
                      <a:lnTo>
                        <a:pt x="835" y="172"/>
                      </a:lnTo>
                      <a:lnTo>
                        <a:pt x="823" y="173"/>
                      </a:lnTo>
                      <a:lnTo>
                        <a:pt x="812" y="172"/>
                      </a:lnTo>
                      <a:lnTo>
                        <a:pt x="799" y="168"/>
                      </a:lnTo>
                      <a:lnTo>
                        <a:pt x="749" y="141"/>
                      </a:lnTo>
                      <a:lnTo>
                        <a:pt x="737" y="138"/>
                      </a:lnTo>
                      <a:lnTo>
                        <a:pt x="726" y="138"/>
                      </a:lnTo>
                      <a:lnTo>
                        <a:pt x="716" y="141"/>
                      </a:lnTo>
                      <a:lnTo>
                        <a:pt x="708" y="148"/>
                      </a:lnTo>
                      <a:lnTo>
                        <a:pt x="700" y="156"/>
                      </a:lnTo>
                      <a:lnTo>
                        <a:pt x="679" y="187"/>
                      </a:lnTo>
                      <a:lnTo>
                        <a:pt x="670" y="197"/>
                      </a:lnTo>
                      <a:lnTo>
                        <a:pt x="604" y="233"/>
                      </a:lnTo>
                      <a:lnTo>
                        <a:pt x="571" y="243"/>
                      </a:lnTo>
                      <a:lnTo>
                        <a:pt x="556" y="245"/>
                      </a:lnTo>
                      <a:lnTo>
                        <a:pt x="539" y="244"/>
                      </a:lnTo>
                      <a:lnTo>
                        <a:pt x="522" y="239"/>
                      </a:lnTo>
                      <a:lnTo>
                        <a:pt x="505" y="232"/>
                      </a:lnTo>
                      <a:lnTo>
                        <a:pt x="417" y="173"/>
                      </a:lnTo>
                      <a:lnTo>
                        <a:pt x="348" y="140"/>
                      </a:lnTo>
                      <a:lnTo>
                        <a:pt x="323" y="132"/>
                      </a:lnTo>
                      <a:lnTo>
                        <a:pt x="295" y="129"/>
                      </a:lnTo>
                      <a:lnTo>
                        <a:pt x="263" y="133"/>
                      </a:lnTo>
                      <a:lnTo>
                        <a:pt x="192" y="153"/>
                      </a:lnTo>
                      <a:lnTo>
                        <a:pt x="174" y="155"/>
                      </a:lnTo>
                      <a:lnTo>
                        <a:pt x="157" y="155"/>
                      </a:lnTo>
                      <a:lnTo>
                        <a:pt x="141" y="152"/>
                      </a:lnTo>
                      <a:lnTo>
                        <a:pt x="124" y="144"/>
                      </a:lnTo>
                      <a:lnTo>
                        <a:pt x="38" y="93"/>
                      </a:lnTo>
                      <a:lnTo>
                        <a:pt x="20" y="89"/>
                      </a:lnTo>
                      <a:lnTo>
                        <a:pt x="5" y="89"/>
                      </a:lnTo>
                      <a:lnTo>
                        <a:pt x="1" y="91"/>
                      </a:lnTo>
                      <a:lnTo>
                        <a:pt x="0" y="93"/>
                      </a:lnTo>
                      <a:lnTo>
                        <a:pt x="1" y="98"/>
                      </a:lnTo>
                      <a:lnTo>
                        <a:pt x="11" y="106"/>
                      </a:lnTo>
                      <a:lnTo>
                        <a:pt x="16" y="109"/>
                      </a:lnTo>
                      <a:lnTo>
                        <a:pt x="30" y="120"/>
                      </a:lnTo>
                      <a:lnTo>
                        <a:pt x="109" y="168"/>
                      </a:lnTo>
                      <a:lnTo>
                        <a:pt x="149" y="182"/>
                      </a:lnTo>
                      <a:lnTo>
                        <a:pt x="167" y="184"/>
                      </a:lnTo>
                      <a:lnTo>
                        <a:pt x="262" y="166"/>
                      </a:lnTo>
                      <a:lnTo>
                        <a:pt x="281" y="163"/>
                      </a:lnTo>
                      <a:lnTo>
                        <a:pt x="300" y="164"/>
                      </a:lnTo>
                      <a:lnTo>
                        <a:pt x="319" y="168"/>
                      </a:lnTo>
                      <a:lnTo>
                        <a:pt x="355" y="181"/>
                      </a:lnTo>
                      <a:lnTo>
                        <a:pt x="442" y="222"/>
                      </a:lnTo>
                      <a:lnTo>
                        <a:pt x="506" y="262"/>
                      </a:lnTo>
                      <a:lnTo>
                        <a:pt x="530" y="273"/>
                      </a:lnTo>
                      <a:lnTo>
                        <a:pt x="544" y="275"/>
                      </a:lnTo>
                      <a:lnTo>
                        <a:pt x="558" y="276"/>
                      </a:lnTo>
                      <a:lnTo>
                        <a:pt x="589" y="272"/>
                      </a:lnTo>
                      <a:lnTo>
                        <a:pt x="636" y="259"/>
                      </a:lnTo>
                      <a:lnTo>
                        <a:pt x="676" y="244"/>
                      </a:lnTo>
                      <a:lnTo>
                        <a:pt x="724" y="214"/>
                      </a:lnTo>
                      <a:lnTo>
                        <a:pt x="743" y="208"/>
                      </a:lnTo>
                      <a:lnTo>
                        <a:pt x="756" y="210"/>
                      </a:lnTo>
                      <a:lnTo>
                        <a:pt x="768" y="213"/>
                      </a:lnTo>
                      <a:lnTo>
                        <a:pt x="820" y="234"/>
                      </a:lnTo>
                      <a:lnTo>
                        <a:pt x="833" y="236"/>
                      </a:lnTo>
                      <a:lnTo>
                        <a:pt x="846" y="235"/>
                      </a:lnTo>
                      <a:lnTo>
                        <a:pt x="858" y="231"/>
                      </a:lnTo>
                      <a:lnTo>
                        <a:pt x="871" y="223"/>
                      </a:lnTo>
                      <a:lnTo>
                        <a:pt x="897" y="203"/>
                      </a:lnTo>
                      <a:lnTo>
                        <a:pt x="939" y="160"/>
                      </a:lnTo>
                      <a:lnTo>
                        <a:pt x="945" y="152"/>
                      </a:lnTo>
                      <a:lnTo>
                        <a:pt x="952" y="138"/>
                      </a:lnTo>
                      <a:lnTo>
                        <a:pt x="953" y="131"/>
                      </a:lnTo>
                      <a:lnTo>
                        <a:pt x="956" y="124"/>
                      </a:lnTo>
                      <a:lnTo>
                        <a:pt x="956" y="120"/>
                      </a:lnTo>
                      <a:lnTo>
                        <a:pt x="960" y="114"/>
                      </a:lnTo>
                      <a:lnTo>
                        <a:pt x="966" y="111"/>
                      </a:lnTo>
                      <a:lnTo>
                        <a:pt x="972" y="109"/>
                      </a:lnTo>
                      <a:lnTo>
                        <a:pt x="980" y="108"/>
                      </a:lnTo>
                      <a:lnTo>
                        <a:pt x="1026" y="108"/>
                      </a:lnTo>
                      <a:lnTo>
                        <a:pt x="1081" y="101"/>
                      </a:lnTo>
                      <a:lnTo>
                        <a:pt x="1092" y="99"/>
                      </a:lnTo>
                      <a:lnTo>
                        <a:pt x="1102" y="96"/>
                      </a:lnTo>
                      <a:lnTo>
                        <a:pt x="1110" y="91"/>
                      </a:lnTo>
                      <a:lnTo>
                        <a:pt x="1116" y="85"/>
                      </a:lnTo>
                      <a:lnTo>
                        <a:pt x="1121" y="75"/>
                      </a:lnTo>
                      <a:lnTo>
                        <a:pt x="1126" y="50"/>
                      </a:lnTo>
                      <a:lnTo>
                        <a:pt x="1128" y="36"/>
                      </a:lnTo>
                      <a:lnTo>
                        <a:pt x="1123" y="7"/>
                      </a:lnTo>
                      <a:lnTo>
                        <a:pt x="1118" y="2"/>
                      </a:lnTo>
                      <a:lnTo>
                        <a:pt x="1116" y="0"/>
                      </a:lnTo>
                      <a:lnTo>
                        <a:pt x="1113" y="2"/>
                      </a:lnTo>
                      <a:lnTo>
                        <a:pt x="1110" y="3"/>
                      </a:lnTo>
                      <a:lnTo>
                        <a:pt x="1033" y="73"/>
                      </a:lnTo>
                      <a:lnTo>
                        <a:pt x="1028" y="75"/>
                      </a:lnTo>
                      <a:lnTo>
                        <a:pt x="1018" y="78"/>
                      </a:lnTo>
                      <a:lnTo>
                        <a:pt x="997" y="72"/>
                      </a:lnTo>
                      <a:lnTo>
                        <a:pt x="969" y="58"/>
                      </a:lnTo>
                      <a:lnTo>
                        <a:pt x="960" y="57"/>
                      </a:lnTo>
                      <a:lnTo>
                        <a:pt x="956" y="57"/>
                      </a:lnTo>
                      <a:lnTo>
                        <a:pt x="952" y="58"/>
                      </a:lnTo>
                      <a:lnTo>
                        <a:pt x="945" y="63"/>
                      </a:lnTo>
                      <a:close/>
                    </a:path>
                  </a:pathLst>
                </a:custGeom>
                <a:solidFill>
                  <a:srgbClr val="CDE9E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Freeform 37"/>
                <p:cNvSpPr>
                  <a:spLocks/>
                </p:cNvSpPr>
                <p:nvPr/>
              </p:nvSpPr>
              <p:spPr bwMode="auto">
                <a:xfrm>
                  <a:off x="1044145" y="4061797"/>
                  <a:ext cx="183046" cy="357376"/>
                </a:xfrm>
                <a:custGeom>
                  <a:avLst/>
                  <a:gdLst/>
                  <a:ahLst/>
                  <a:cxnLst>
                    <a:cxn ang="0">
                      <a:pos x="103" y="4"/>
                    </a:cxn>
                    <a:cxn ang="0">
                      <a:pos x="89" y="13"/>
                    </a:cxn>
                    <a:cxn ang="0">
                      <a:pos x="83" y="19"/>
                    </a:cxn>
                    <a:cxn ang="0">
                      <a:pos x="71" y="37"/>
                    </a:cxn>
                    <a:cxn ang="0">
                      <a:pos x="55" y="71"/>
                    </a:cxn>
                    <a:cxn ang="0">
                      <a:pos x="11" y="151"/>
                    </a:cxn>
                    <a:cxn ang="0">
                      <a:pos x="4" y="168"/>
                    </a:cxn>
                    <a:cxn ang="0">
                      <a:pos x="1" y="182"/>
                    </a:cxn>
                    <a:cxn ang="0">
                      <a:pos x="0" y="197"/>
                    </a:cxn>
                    <a:cxn ang="0">
                      <a:pos x="1" y="209"/>
                    </a:cxn>
                    <a:cxn ang="0">
                      <a:pos x="4" y="221"/>
                    </a:cxn>
                    <a:cxn ang="0">
                      <a:pos x="17" y="245"/>
                    </a:cxn>
                    <a:cxn ang="0">
                      <a:pos x="22" y="251"/>
                    </a:cxn>
                    <a:cxn ang="0">
                      <a:pos x="35" y="263"/>
                    </a:cxn>
                    <a:cxn ang="0">
                      <a:pos x="56" y="278"/>
                    </a:cxn>
                    <a:cxn ang="0">
                      <a:pos x="143" y="319"/>
                    </a:cxn>
                    <a:cxn ang="0">
                      <a:pos x="158" y="324"/>
                    </a:cxn>
                    <a:cxn ang="0">
                      <a:pos x="163" y="326"/>
                    </a:cxn>
                    <a:cxn ang="0">
                      <a:pos x="168" y="328"/>
                    </a:cxn>
                    <a:cxn ang="0">
                      <a:pos x="168" y="328"/>
                    </a:cxn>
                    <a:cxn ang="0">
                      <a:pos x="168" y="326"/>
                    </a:cxn>
                    <a:cxn ang="0">
                      <a:pos x="105" y="292"/>
                    </a:cxn>
                    <a:cxn ang="0">
                      <a:pos x="66" y="262"/>
                    </a:cxn>
                    <a:cxn ang="0">
                      <a:pos x="62" y="257"/>
                    </a:cxn>
                    <a:cxn ang="0">
                      <a:pos x="55" y="244"/>
                    </a:cxn>
                    <a:cxn ang="0">
                      <a:pos x="46" y="217"/>
                    </a:cxn>
                    <a:cxn ang="0">
                      <a:pos x="44" y="174"/>
                    </a:cxn>
                    <a:cxn ang="0">
                      <a:pos x="49" y="146"/>
                    </a:cxn>
                    <a:cxn ang="0">
                      <a:pos x="58" y="121"/>
                    </a:cxn>
                    <a:cxn ang="0">
                      <a:pos x="136" y="19"/>
                    </a:cxn>
                    <a:cxn ang="0">
                      <a:pos x="140" y="13"/>
                    </a:cxn>
                    <a:cxn ang="0">
                      <a:pos x="142" y="7"/>
                    </a:cxn>
                    <a:cxn ang="0">
                      <a:pos x="142" y="4"/>
                    </a:cxn>
                    <a:cxn ang="0">
                      <a:pos x="140" y="2"/>
                    </a:cxn>
                    <a:cxn ang="0">
                      <a:pos x="127" y="0"/>
                    </a:cxn>
                    <a:cxn ang="0">
                      <a:pos x="103" y="4"/>
                    </a:cxn>
                  </a:cxnLst>
                  <a:rect l="0" t="0" r="r" b="b"/>
                  <a:pathLst>
                    <a:path w="168" h="328">
                      <a:moveTo>
                        <a:pt x="103" y="4"/>
                      </a:moveTo>
                      <a:lnTo>
                        <a:pt x="89" y="13"/>
                      </a:lnTo>
                      <a:lnTo>
                        <a:pt x="83" y="19"/>
                      </a:lnTo>
                      <a:lnTo>
                        <a:pt x="71" y="37"/>
                      </a:lnTo>
                      <a:lnTo>
                        <a:pt x="55" y="71"/>
                      </a:lnTo>
                      <a:lnTo>
                        <a:pt x="11" y="151"/>
                      </a:lnTo>
                      <a:lnTo>
                        <a:pt x="4" y="168"/>
                      </a:lnTo>
                      <a:lnTo>
                        <a:pt x="1" y="182"/>
                      </a:lnTo>
                      <a:lnTo>
                        <a:pt x="0" y="197"/>
                      </a:lnTo>
                      <a:lnTo>
                        <a:pt x="1" y="209"/>
                      </a:lnTo>
                      <a:lnTo>
                        <a:pt x="4" y="221"/>
                      </a:lnTo>
                      <a:lnTo>
                        <a:pt x="17" y="245"/>
                      </a:lnTo>
                      <a:lnTo>
                        <a:pt x="22" y="251"/>
                      </a:lnTo>
                      <a:lnTo>
                        <a:pt x="35" y="263"/>
                      </a:lnTo>
                      <a:lnTo>
                        <a:pt x="56" y="278"/>
                      </a:lnTo>
                      <a:lnTo>
                        <a:pt x="143" y="319"/>
                      </a:lnTo>
                      <a:lnTo>
                        <a:pt x="158" y="324"/>
                      </a:lnTo>
                      <a:lnTo>
                        <a:pt x="163" y="326"/>
                      </a:lnTo>
                      <a:lnTo>
                        <a:pt x="168" y="328"/>
                      </a:lnTo>
                      <a:lnTo>
                        <a:pt x="168" y="328"/>
                      </a:lnTo>
                      <a:lnTo>
                        <a:pt x="168" y="326"/>
                      </a:lnTo>
                      <a:lnTo>
                        <a:pt x="105" y="292"/>
                      </a:lnTo>
                      <a:lnTo>
                        <a:pt x="66" y="262"/>
                      </a:lnTo>
                      <a:lnTo>
                        <a:pt x="62" y="257"/>
                      </a:lnTo>
                      <a:lnTo>
                        <a:pt x="55" y="244"/>
                      </a:lnTo>
                      <a:lnTo>
                        <a:pt x="46" y="217"/>
                      </a:lnTo>
                      <a:lnTo>
                        <a:pt x="44" y="174"/>
                      </a:lnTo>
                      <a:lnTo>
                        <a:pt x="49" y="146"/>
                      </a:lnTo>
                      <a:lnTo>
                        <a:pt x="58" y="121"/>
                      </a:lnTo>
                      <a:lnTo>
                        <a:pt x="136" y="19"/>
                      </a:lnTo>
                      <a:lnTo>
                        <a:pt x="140" y="13"/>
                      </a:lnTo>
                      <a:lnTo>
                        <a:pt x="142" y="7"/>
                      </a:lnTo>
                      <a:lnTo>
                        <a:pt x="142" y="4"/>
                      </a:lnTo>
                      <a:lnTo>
                        <a:pt x="140" y="2"/>
                      </a:lnTo>
                      <a:lnTo>
                        <a:pt x="127" y="0"/>
                      </a:lnTo>
                      <a:lnTo>
                        <a:pt x="103" y="4"/>
                      </a:lnTo>
                      <a:close/>
                    </a:path>
                  </a:pathLst>
                </a:custGeom>
                <a:solidFill>
                  <a:srgbClr val="CDE9E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40"/>
                <p:cNvSpPr>
                  <a:spLocks/>
                </p:cNvSpPr>
                <p:nvPr/>
              </p:nvSpPr>
              <p:spPr bwMode="auto">
                <a:xfrm>
                  <a:off x="829502" y="4379948"/>
                  <a:ext cx="52299" cy="28329"/>
                </a:xfrm>
                <a:custGeom>
                  <a:avLst/>
                  <a:gdLst/>
                  <a:ahLst/>
                  <a:cxnLst>
                    <a:cxn ang="0">
                      <a:pos x="48" y="0"/>
                    </a:cxn>
                    <a:cxn ang="0">
                      <a:pos x="46" y="0"/>
                    </a:cxn>
                    <a:cxn ang="0">
                      <a:pos x="42" y="1"/>
                    </a:cxn>
                    <a:cxn ang="0">
                      <a:pos x="38" y="4"/>
                    </a:cxn>
                    <a:cxn ang="0">
                      <a:pos x="25" y="12"/>
                    </a:cxn>
                    <a:cxn ang="0">
                      <a:pos x="0" y="26"/>
                    </a:cxn>
                    <a:cxn ang="0">
                      <a:pos x="7" y="25"/>
                    </a:cxn>
                    <a:cxn ang="0">
                      <a:pos x="39" y="8"/>
                    </a:cxn>
                    <a:cxn ang="0">
                      <a:pos x="45" y="2"/>
                    </a:cxn>
                    <a:cxn ang="0">
                      <a:pos x="47" y="1"/>
                    </a:cxn>
                    <a:cxn ang="0">
                      <a:pos x="48" y="0"/>
                    </a:cxn>
                  </a:cxnLst>
                  <a:rect l="0" t="0" r="r" b="b"/>
                  <a:pathLst>
                    <a:path w="48" h="26">
                      <a:moveTo>
                        <a:pt x="48" y="0"/>
                      </a:moveTo>
                      <a:lnTo>
                        <a:pt x="46" y="0"/>
                      </a:lnTo>
                      <a:lnTo>
                        <a:pt x="42" y="1"/>
                      </a:lnTo>
                      <a:lnTo>
                        <a:pt x="38" y="4"/>
                      </a:lnTo>
                      <a:lnTo>
                        <a:pt x="25" y="12"/>
                      </a:lnTo>
                      <a:lnTo>
                        <a:pt x="0" y="26"/>
                      </a:lnTo>
                      <a:lnTo>
                        <a:pt x="7" y="25"/>
                      </a:lnTo>
                      <a:lnTo>
                        <a:pt x="39" y="8"/>
                      </a:lnTo>
                      <a:lnTo>
                        <a:pt x="45" y="2"/>
                      </a:lnTo>
                      <a:lnTo>
                        <a:pt x="47" y="1"/>
                      </a:lnTo>
                      <a:lnTo>
                        <a:pt x="48" y="0"/>
                      </a:lnTo>
                      <a:close/>
                    </a:path>
                  </a:pathLst>
                </a:custGeom>
                <a:solidFill>
                  <a:srgbClr val="CDE9E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 name="Group 88"/>
              <p:cNvGrpSpPr/>
              <p:nvPr/>
            </p:nvGrpSpPr>
            <p:grpSpPr>
              <a:xfrm>
                <a:off x="1103960" y="3157728"/>
                <a:ext cx="1352144" cy="1301089"/>
                <a:chOff x="1657610" y="2852928"/>
                <a:chExt cx="1352144" cy="1301089"/>
              </a:xfrm>
            </p:grpSpPr>
            <p:sp>
              <p:nvSpPr>
                <p:cNvPr id="121" name="Freeform 93"/>
                <p:cNvSpPr>
                  <a:spLocks/>
                </p:cNvSpPr>
                <p:nvPr/>
              </p:nvSpPr>
              <p:spPr bwMode="auto">
                <a:xfrm rot="19456225">
                  <a:off x="2535839" y="3337041"/>
                  <a:ext cx="369361" cy="281106"/>
                </a:xfrm>
                <a:custGeom>
                  <a:avLst/>
                  <a:gdLst/>
                  <a:ahLst/>
                  <a:cxnLst>
                    <a:cxn ang="0">
                      <a:pos x="0" y="68"/>
                    </a:cxn>
                    <a:cxn ang="0">
                      <a:pos x="5" y="90"/>
                    </a:cxn>
                    <a:cxn ang="0">
                      <a:pos x="29" y="112"/>
                    </a:cxn>
                    <a:cxn ang="0">
                      <a:pos x="58" y="121"/>
                    </a:cxn>
                    <a:cxn ang="0">
                      <a:pos x="79" y="106"/>
                    </a:cxn>
                    <a:cxn ang="0">
                      <a:pos x="90" y="105"/>
                    </a:cxn>
                    <a:cxn ang="0">
                      <a:pos x="159" y="150"/>
                    </a:cxn>
                    <a:cxn ang="0">
                      <a:pos x="207" y="166"/>
                    </a:cxn>
                    <a:cxn ang="0">
                      <a:pos x="217" y="177"/>
                    </a:cxn>
                    <a:cxn ang="0">
                      <a:pos x="207" y="221"/>
                    </a:cxn>
                    <a:cxn ang="0">
                      <a:pos x="207" y="239"/>
                    </a:cxn>
                    <a:cxn ang="0">
                      <a:pos x="226" y="254"/>
                    </a:cxn>
                    <a:cxn ang="0">
                      <a:pos x="250" y="258"/>
                    </a:cxn>
                    <a:cxn ang="0">
                      <a:pos x="275" y="249"/>
                    </a:cxn>
                    <a:cxn ang="0">
                      <a:pos x="299" y="223"/>
                    </a:cxn>
                    <a:cxn ang="0">
                      <a:pos x="300" y="216"/>
                    </a:cxn>
                    <a:cxn ang="0">
                      <a:pos x="277" y="219"/>
                    </a:cxn>
                    <a:cxn ang="0">
                      <a:pos x="253" y="205"/>
                    </a:cxn>
                    <a:cxn ang="0">
                      <a:pos x="250" y="184"/>
                    </a:cxn>
                    <a:cxn ang="0">
                      <a:pos x="259" y="170"/>
                    </a:cxn>
                    <a:cxn ang="0">
                      <a:pos x="282" y="158"/>
                    </a:cxn>
                    <a:cxn ang="0">
                      <a:pos x="290" y="160"/>
                    </a:cxn>
                    <a:cxn ang="0">
                      <a:pos x="297" y="177"/>
                    </a:cxn>
                    <a:cxn ang="0">
                      <a:pos x="322" y="194"/>
                    </a:cxn>
                    <a:cxn ang="0">
                      <a:pos x="330" y="193"/>
                    </a:cxn>
                    <a:cxn ang="0">
                      <a:pos x="337" y="174"/>
                    </a:cxn>
                    <a:cxn ang="0">
                      <a:pos x="337" y="144"/>
                    </a:cxn>
                    <a:cxn ang="0">
                      <a:pos x="312" y="125"/>
                    </a:cxn>
                    <a:cxn ang="0">
                      <a:pos x="277" y="121"/>
                    </a:cxn>
                    <a:cxn ang="0">
                      <a:pos x="248" y="142"/>
                    </a:cxn>
                    <a:cxn ang="0">
                      <a:pos x="228" y="140"/>
                    </a:cxn>
                    <a:cxn ang="0">
                      <a:pos x="102" y="76"/>
                    </a:cxn>
                    <a:cxn ang="0">
                      <a:pos x="102" y="68"/>
                    </a:cxn>
                    <a:cxn ang="0">
                      <a:pos x="113" y="52"/>
                    </a:cxn>
                    <a:cxn ang="0">
                      <a:pos x="114" y="40"/>
                    </a:cxn>
                    <a:cxn ang="0">
                      <a:pos x="94" y="27"/>
                    </a:cxn>
                    <a:cxn ang="0">
                      <a:pos x="85" y="27"/>
                    </a:cxn>
                    <a:cxn ang="0">
                      <a:pos x="76" y="50"/>
                    </a:cxn>
                    <a:cxn ang="0">
                      <a:pos x="58" y="67"/>
                    </a:cxn>
                    <a:cxn ang="0">
                      <a:pos x="47" y="64"/>
                    </a:cxn>
                    <a:cxn ang="0">
                      <a:pos x="37" y="52"/>
                    </a:cxn>
                    <a:cxn ang="0">
                      <a:pos x="48" y="7"/>
                    </a:cxn>
                    <a:cxn ang="0">
                      <a:pos x="42" y="1"/>
                    </a:cxn>
                    <a:cxn ang="0">
                      <a:pos x="23" y="5"/>
                    </a:cxn>
                    <a:cxn ang="0">
                      <a:pos x="10" y="25"/>
                    </a:cxn>
                  </a:cxnLst>
                  <a:rect l="0" t="0" r="r" b="b"/>
                  <a:pathLst>
                    <a:path w="339" h="258">
                      <a:moveTo>
                        <a:pt x="10" y="25"/>
                      </a:moveTo>
                      <a:lnTo>
                        <a:pt x="5" y="42"/>
                      </a:lnTo>
                      <a:lnTo>
                        <a:pt x="0" y="68"/>
                      </a:lnTo>
                      <a:lnTo>
                        <a:pt x="0" y="75"/>
                      </a:lnTo>
                      <a:lnTo>
                        <a:pt x="1" y="80"/>
                      </a:lnTo>
                      <a:lnTo>
                        <a:pt x="5" y="90"/>
                      </a:lnTo>
                      <a:lnTo>
                        <a:pt x="8" y="94"/>
                      </a:lnTo>
                      <a:lnTo>
                        <a:pt x="15" y="101"/>
                      </a:lnTo>
                      <a:lnTo>
                        <a:pt x="29" y="112"/>
                      </a:lnTo>
                      <a:lnTo>
                        <a:pt x="46" y="121"/>
                      </a:lnTo>
                      <a:lnTo>
                        <a:pt x="55" y="122"/>
                      </a:lnTo>
                      <a:lnTo>
                        <a:pt x="58" y="121"/>
                      </a:lnTo>
                      <a:lnTo>
                        <a:pt x="62" y="119"/>
                      </a:lnTo>
                      <a:lnTo>
                        <a:pt x="70" y="112"/>
                      </a:lnTo>
                      <a:lnTo>
                        <a:pt x="79" y="106"/>
                      </a:lnTo>
                      <a:lnTo>
                        <a:pt x="84" y="104"/>
                      </a:lnTo>
                      <a:lnTo>
                        <a:pt x="86" y="104"/>
                      </a:lnTo>
                      <a:lnTo>
                        <a:pt x="90" y="105"/>
                      </a:lnTo>
                      <a:lnTo>
                        <a:pt x="97" y="108"/>
                      </a:lnTo>
                      <a:lnTo>
                        <a:pt x="105" y="112"/>
                      </a:lnTo>
                      <a:lnTo>
                        <a:pt x="159" y="150"/>
                      </a:lnTo>
                      <a:lnTo>
                        <a:pt x="175" y="157"/>
                      </a:lnTo>
                      <a:lnTo>
                        <a:pt x="200" y="163"/>
                      </a:lnTo>
                      <a:lnTo>
                        <a:pt x="207" y="166"/>
                      </a:lnTo>
                      <a:lnTo>
                        <a:pt x="212" y="170"/>
                      </a:lnTo>
                      <a:lnTo>
                        <a:pt x="216" y="174"/>
                      </a:lnTo>
                      <a:lnTo>
                        <a:pt x="217" y="177"/>
                      </a:lnTo>
                      <a:lnTo>
                        <a:pt x="218" y="180"/>
                      </a:lnTo>
                      <a:lnTo>
                        <a:pt x="215" y="195"/>
                      </a:lnTo>
                      <a:lnTo>
                        <a:pt x="207" y="221"/>
                      </a:lnTo>
                      <a:lnTo>
                        <a:pt x="205" y="231"/>
                      </a:lnTo>
                      <a:lnTo>
                        <a:pt x="206" y="234"/>
                      </a:lnTo>
                      <a:lnTo>
                        <a:pt x="207" y="239"/>
                      </a:lnTo>
                      <a:lnTo>
                        <a:pt x="210" y="243"/>
                      </a:lnTo>
                      <a:lnTo>
                        <a:pt x="218" y="250"/>
                      </a:lnTo>
                      <a:lnTo>
                        <a:pt x="226" y="254"/>
                      </a:lnTo>
                      <a:lnTo>
                        <a:pt x="235" y="257"/>
                      </a:lnTo>
                      <a:lnTo>
                        <a:pt x="240" y="258"/>
                      </a:lnTo>
                      <a:lnTo>
                        <a:pt x="250" y="258"/>
                      </a:lnTo>
                      <a:lnTo>
                        <a:pt x="256" y="257"/>
                      </a:lnTo>
                      <a:lnTo>
                        <a:pt x="266" y="253"/>
                      </a:lnTo>
                      <a:lnTo>
                        <a:pt x="275" y="249"/>
                      </a:lnTo>
                      <a:lnTo>
                        <a:pt x="280" y="246"/>
                      </a:lnTo>
                      <a:lnTo>
                        <a:pt x="293" y="232"/>
                      </a:lnTo>
                      <a:lnTo>
                        <a:pt x="299" y="223"/>
                      </a:lnTo>
                      <a:lnTo>
                        <a:pt x="300" y="220"/>
                      </a:lnTo>
                      <a:lnTo>
                        <a:pt x="301" y="217"/>
                      </a:lnTo>
                      <a:lnTo>
                        <a:pt x="300" y="216"/>
                      </a:lnTo>
                      <a:lnTo>
                        <a:pt x="298" y="216"/>
                      </a:lnTo>
                      <a:lnTo>
                        <a:pt x="280" y="220"/>
                      </a:lnTo>
                      <a:lnTo>
                        <a:pt x="277" y="219"/>
                      </a:lnTo>
                      <a:lnTo>
                        <a:pt x="263" y="214"/>
                      </a:lnTo>
                      <a:lnTo>
                        <a:pt x="255" y="208"/>
                      </a:lnTo>
                      <a:lnTo>
                        <a:pt x="253" y="205"/>
                      </a:lnTo>
                      <a:lnTo>
                        <a:pt x="251" y="199"/>
                      </a:lnTo>
                      <a:lnTo>
                        <a:pt x="250" y="191"/>
                      </a:lnTo>
                      <a:lnTo>
                        <a:pt x="250" y="184"/>
                      </a:lnTo>
                      <a:lnTo>
                        <a:pt x="252" y="180"/>
                      </a:lnTo>
                      <a:lnTo>
                        <a:pt x="253" y="177"/>
                      </a:lnTo>
                      <a:lnTo>
                        <a:pt x="259" y="170"/>
                      </a:lnTo>
                      <a:lnTo>
                        <a:pt x="264" y="167"/>
                      </a:lnTo>
                      <a:lnTo>
                        <a:pt x="273" y="161"/>
                      </a:lnTo>
                      <a:lnTo>
                        <a:pt x="282" y="158"/>
                      </a:lnTo>
                      <a:lnTo>
                        <a:pt x="286" y="158"/>
                      </a:lnTo>
                      <a:lnTo>
                        <a:pt x="288" y="158"/>
                      </a:lnTo>
                      <a:lnTo>
                        <a:pt x="290" y="160"/>
                      </a:lnTo>
                      <a:lnTo>
                        <a:pt x="291" y="162"/>
                      </a:lnTo>
                      <a:lnTo>
                        <a:pt x="296" y="175"/>
                      </a:lnTo>
                      <a:lnTo>
                        <a:pt x="297" y="177"/>
                      </a:lnTo>
                      <a:lnTo>
                        <a:pt x="308" y="186"/>
                      </a:lnTo>
                      <a:lnTo>
                        <a:pt x="313" y="190"/>
                      </a:lnTo>
                      <a:lnTo>
                        <a:pt x="322" y="194"/>
                      </a:lnTo>
                      <a:lnTo>
                        <a:pt x="326" y="194"/>
                      </a:lnTo>
                      <a:lnTo>
                        <a:pt x="328" y="194"/>
                      </a:lnTo>
                      <a:lnTo>
                        <a:pt x="330" y="193"/>
                      </a:lnTo>
                      <a:lnTo>
                        <a:pt x="332" y="192"/>
                      </a:lnTo>
                      <a:lnTo>
                        <a:pt x="333" y="189"/>
                      </a:lnTo>
                      <a:lnTo>
                        <a:pt x="337" y="174"/>
                      </a:lnTo>
                      <a:lnTo>
                        <a:pt x="339" y="161"/>
                      </a:lnTo>
                      <a:lnTo>
                        <a:pt x="339" y="148"/>
                      </a:lnTo>
                      <a:lnTo>
                        <a:pt x="337" y="144"/>
                      </a:lnTo>
                      <a:lnTo>
                        <a:pt x="335" y="140"/>
                      </a:lnTo>
                      <a:lnTo>
                        <a:pt x="331" y="136"/>
                      </a:lnTo>
                      <a:lnTo>
                        <a:pt x="312" y="125"/>
                      </a:lnTo>
                      <a:lnTo>
                        <a:pt x="296" y="120"/>
                      </a:lnTo>
                      <a:lnTo>
                        <a:pt x="284" y="119"/>
                      </a:lnTo>
                      <a:lnTo>
                        <a:pt x="277" y="121"/>
                      </a:lnTo>
                      <a:lnTo>
                        <a:pt x="269" y="126"/>
                      </a:lnTo>
                      <a:lnTo>
                        <a:pt x="253" y="139"/>
                      </a:lnTo>
                      <a:lnTo>
                        <a:pt x="248" y="142"/>
                      </a:lnTo>
                      <a:lnTo>
                        <a:pt x="244" y="143"/>
                      </a:lnTo>
                      <a:lnTo>
                        <a:pt x="236" y="143"/>
                      </a:lnTo>
                      <a:lnTo>
                        <a:pt x="228" y="140"/>
                      </a:lnTo>
                      <a:lnTo>
                        <a:pt x="118" y="91"/>
                      </a:lnTo>
                      <a:lnTo>
                        <a:pt x="106" y="82"/>
                      </a:lnTo>
                      <a:lnTo>
                        <a:pt x="102" y="76"/>
                      </a:lnTo>
                      <a:lnTo>
                        <a:pt x="102" y="73"/>
                      </a:lnTo>
                      <a:lnTo>
                        <a:pt x="102" y="71"/>
                      </a:lnTo>
                      <a:lnTo>
                        <a:pt x="102" y="68"/>
                      </a:lnTo>
                      <a:lnTo>
                        <a:pt x="103" y="65"/>
                      </a:lnTo>
                      <a:lnTo>
                        <a:pt x="106" y="60"/>
                      </a:lnTo>
                      <a:lnTo>
                        <a:pt x="113" y="52"/>
                      </a:lnTo>
                      <a:lnTo>
                        <a:pt x="115" y="47"/>
                      </a:lnTo>
                      <a:lnTo>
                        <a:pt x="115" y="44"/>
                      </a:lnTo>
                      <a:lnTo>
                        <a:pt x="114" y="40"/>
                      </a:lnTo>
                      <a:lnTo>
                        <a:pt x="106" y="34"/>
                      </a:lnTo>
                      <a:lnTo>
                        <a:pt x="103" y="31"/>
                      </a:lnTo>
                      <a:lnTo>
                        <a:pt x="94" y="27"/>
                      </a:lnTo>
                      <a:lnTo>
                        <a:pt x="90" y="26"/>
                      </a:lnTo>
                      <a:lnTo>
                        <a:pt x="87" y="26"/>
                      </a:lnTo>
                      <a:lnTo>
                        <a:pt x="85" y="27"/>
                      </a:lnTo>
                      <a:lnTo>
                        <a:pt x="83" y="32"/>
                      </a:lnTo>
                      <a:lnTo>
                        <a:pt x="78" y="47"/>
                      </a:lnTo>
                      <a:lnTo>
                        <a:pt x="76" y="50"/>
                      </a:lnTo>
                      <a:lnTo>
                        <a:pt x="66" y="62"/>
                      </a:lnTo>
                      <a:lnTo>
                        <a:pt x="64" y="64"/>
                      </a:lnTo>
                      <a:lnTo>
                        <a:pt x="58" y="67"/>
                      </a:lnTo>
                      <a:lnTo>
                        <a:pt x="56" y="67"/>
                      </a:lnTo>
                      <a:lnTo>
                        <a:pt x="53" y="67"/>
                      </a:lnTo>
                      <a:lnTo>
                        <a:pt x="47" y="64"/>
                      </a:lnTo>
                      <a:lnTo>
                        <a:pt x="44" y="62"/>
                      </a:lnTo>
                      <a:lnTo>
                        <a:pt x="39" y="56"/>
                      </a:lnTo>
                      <a:lnTo>
                        <a:pt x="37" y="52"/>
                      </a:lnTo>
                      <a:lnTo>
                        <a:pt x="36" y="48"/>
                      </a:lnTo>
                      <a:lnTo>
                        <a:pt x="38" y="38"/>
                      </a:lnTo>
                      <a:lnTo>
                        <a:pt x="48" y="7"/>
                      </a:lnTo>
                      <a:lnTo>
                        <a:pt x="47" y="3"/>
                      </a:lnTo>
                      <a:lnTo>
                        <a:pt x="45" y="2"/>
                      </a:lnTo>
                      <a:lnTo>
                        <a:pt x="42" y="1"/>
                      </a:lnTo>
                      <a:lnTo>
                        <a:pt x="38" y="0"/>
                      </a:lnTo>
                      <a:lnTo>
                        <a:pt x="28" y="2"/>
                      </a:lnTo>
                      <a:lnTo>
                        <a:pt x="23" y="5"/>
                      </a:lnTo>
                      <a:lnTo>
                        <a:pt x="19" y="8"/>
                      </a:lnTo>
                      <a:lnTo>
                        <a:pt x="16" y="12"/>
                      </a:lnTo>
                      <a:lnTo>
                        <a:pt x="10" y="25"/>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3" name="Group 67"/>
                <p:cNvGrpSpPr/>
                <p:nvPr/>
              </p:nvGrpSpPr>
              <p:grpSpPr>
                <a:xfrm>
                  <a:off x="1657610" y="2852928"/>
                  <a:ext cx="1352144" cy="1301089"/>
                  <a:chOff x="4572000" y="3363687"/>
                  <a:chExt cx="1970088" cy="1895701"/>
                </a:xfrm>
              </p:grpSpPr>
              <p:sp>
                <p:nvSpPr>
                  <p:cNvPr id="123" name="AutoShape 4"/>
                  <p:cNvSpPr>
                    <a:spLocks noChangeAspect="1" noChangeArrowheads="1" noTextEdit="1"/>
                  </p:cNvSpPr>
                  <p:nvPr/>
                </p:nvSpPr>
                <p:spPr bwMode="auto">
                  <a:xfrm flipH="1">
                    <a:off x="4572000" y="3429000"/>
                    <a:ext cx="1970088" cy="18303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13"/>
                  <p:cNvSpPr>
                    <a:spLocks/>
                  </p:cNvSpPr>
                  <p:nvPr/>
                </p:nvSpPr>
                <p:spPr bwMode="auto">
                  <a:xfrm flipH="1">
                    <a:off x="5146675" y="3892550"/>
                    <a:ext cx="444500" cy="727075"/>
                  </a:xfrm>
                  <a:custGeom>
                    <a:avLst/>
                    <a:gdLst/>
                    <a:ahLst/>
                    <a:cxnLst>
                      <a:cxn ang="0">
                        <a:pos x="276" y="223"/>
                      </a:cxn>
                      <a:cxn ang="0">
                        <a:pos x="270" y="196"/>
                      </a:cxn>
                      <a:cxn ang="0">
                        <a:pos x="255" y="156"/>
                      </a:cxn>
                      <a:cxn ang="0">
                        <a:pos x="206" y="63"/>
                      </a:cxn>
                      <a:cxn ang="0">
                        <a:pos x="185" y="35"/>
                      </a:cxn>
                      <a:cxn ang="0">
                        <a:pos x="173" y="24"/>
                      </a:cxn>
                      <a:cxn ang="0">
                        <a:pos x="161" y="16"/>
                      </a:cxn>
                      <a:cxn ang="0">
                        <a:pos x="140" y="6"/>
                      </a:cxn>
                      <a:cxn ang="0">
                        <a:pos x="111" y="0"/>
                      </a:cxn>
                      <a:cxn ang="0">
                        <a:pos x="104" y="0"/>
                      </a:cxn>
                      <a:cxn ang="0">
                        <a:pos x="75" y="2"/>
                      </a:cxn>
                      <a:cxn ang="0">
                        <a:pos x="53" y="7"/>
                      </a:cxn>
                      <a:cxn ang="0">
                        <a:pos x="48" y="9"/>
                      </a:cxn>
                      <a:cxn ang="0">
                        <a:pos x="37" y="18"/>
                      </a:cxn>
                      <a:cxn ang="0">
                        <a:pos x="25" y="30"/>
                      </a:cxn>
                      <a:cxn ang="0">
                        <a:pos x="20" y="38"/>
                      </a:cxn>
                      <a:cxn ang="0">
                        <a:pos x="12" y="55"/>
                      </a:cxn>
                      <a:cxn ang="0">
                        <a:pos x="7" y="76"/>
                      </a:cxn>
                      <a:cxn ang="0">
                        <a:pos x="7" y="93"/>
                      </a:cxn>
                      <a:cxn ang="0">
                        <a:pos x="9" y="103"/>
                      </a:cxn>
                      <a:cxn ang="0">
                        <a:pos x="17" y="120"/>
                      </a:cxn>
                      <a:cxn ang="0">
                        <a:pos x="32" y="143"/>
                      </a:cxn>
                      <a:cxn ang="0">
                        <a:pos x="47" y="157"/>
                      </a:cxn>
                      <a:cxn ang="0">
                        <a:pos x="49" y="160"/>
                      </a:cxn>
                      <a:cxn ang="0">
                        <a:pos x="50" y="164"/>
                      </a:cxn>
                      <a:cxn ang="0">
                        <a:pos x="52" y="173"/>
                      </a:cxn>
                      <a:cxn ang="0">
                        <a:pos x="51" y="192"/>
                      </a:cxn>
                      <a:cxn ang="0">
                        <a:pos x="48" y="205"/>
                      </a:cxn>
                      <a:cxn ang="0">
                        <a:pos x="46" y="208"/>
                      </a:cxn>
                      <a:cxn ang="0">
                        <a:pos x="10" y="270"/>
                      </a:cxn>
                      <a:cxn ang="0">
                        <a:pos x="5" y="285"/>
                      </a:cxn>
                      <a:cxn ang="0">
                        <a:pos x="3" y="292"/>
                      </a:cxn>
                      <a:cxn ang="0">
                        <a:pos x="0" y="319"/>
                      </a:cxn>
                      <a:cxn ang="0">
                        <a:pos x="2" y="347"/>
                      </a:cxn>
                      <a:cxn ang="0">
                        <a:pos x="6" y="366"/>
                      </a:cxn>
                      <a:cxn ang="0">
                        <a:pos x="14" y="386"/>
                      </a:cxn>
                      <a:cxn ang="0">
                        <a:pos x="29" y="415"/>
                      </a:cxn>
                      <a:cxn ang="0">
                        <a:pos x="41" y="430"/>
                      </a:cxn>
                      <a:cxn ang="0">
                        <a:pos x="54" y="441"/>
                      </a:cxn>
                      <a:cxn ang="0">
                        <a:pos x="60" y="446"/>
                      </a:cxn>
                      <a:cxn ang="0">
                        <a:pos x="76" y="453"/>
                      </a:cxn>
                      <a:cxn ang="0">
                        <a:pos x="92" y="457"/>
                      </a:cxn>
                      <a:cxn ang="0">
                        <a:pos x="118" y="458"/>
                      </a:cxn>
                      <a:cxn ang="0">
                        <a:pos x="148" y="454"/>
                      </a:cxn>
                      <a:cxn ang="0">
                        <a:pos x="187" y="442"/>
                      </a:cxn>
                      <a:cxn ang="0">
                        <a:pos x="216" y="429"/>
                      </a:cxn>
                      <a:cxn ang="0">
                        <a:pos x="234" y="417"/>
                      </a:cxn>
                      <a:cxn ang="0">
                        <a:pos x="242" y="410"/>
                      </a:cxn>
                      <a:cxn ang="0">
                        <a:pos x="252" y="397"/>
                      </a:cxn>
                      <a:cxn ang="0">
                        <a:pos x="255" y="392"/>
                      </a:cxn>
                      <a:cxn ang="0">
                        <a:pos x="267" y="357"/>
                      </a:cxn>
                      <a:cxn ang="0">
                        <a:pos x="279" y="291"/>
                      </a:cxn>
                      <a:cxn ang="0">
                        <a:pos x="280" y="274"/>
                      </a:cxn>
                      <a:cxn ang="0">
                        <a:pos x="276" y="223"/>
                      </a:cxn>
                    </a:cxnLst>
                    <a:rect l="0" t="0" r="r" b="b"/>
                    <a:pathLst>
                      <a:path w="280" h="458">
                        <a:moveTo>
                          <a:pt x="276" y="223"/>
                        </a:moveTo>
                        <a:lnTo>
                          <a:pt x="270" y="196"/>
                        </a:lnTo>
                        <a:lnTo>
                          <a:pt x="255" y="156"/>
                        </a:lnTo>
                        <a:lnTo>
                          <a:pt x="206" y="63"/>
                        </a:lnTo>
                        <a:lnTo>
                          <a:pt x="185" y="35"/>
                        </a:lnTo>
                        <a:lnTo>
                          <a:pt x="173" y="24"/>
                        </a:lnTo>
                        <a:lnTo>
                          <a:pt x="161" y="16"/>
                        </a:lnTo>
                        <a:lnTo>
                          <a:pt x="140" y="6"/>
                        </a:lnTo>
                        <a:lnTo>
                          <a:pt x="111" y="0"/>
                        </a:lnTo>
                        <a:lnTo>
                          <a:pt x="104" y="0"/>
                        </a:lnTo>
                        <a:lnTo>
                          <a:pt x="75" y="2"/>
                        </a:lnTo>
                        <a:lnTo>
                          <a:pt x="53" y="7"/>
                        </a:lnTo>
                        <a:lnTo>
                          <a:pt x="48" y="9"/>
                        </a:lnTo>
                        <a:lnTo>
                          <a:pt x="37" y="18"/>
                        </a:lnTo>
                        <a:lnTo>
                          <a:pt x="25" y="30"/>
                        </a:lnTo>
                        <a:lnTo>
                          <a:pt x="20" y="38"/>
                        </a:lnTo>
                        <a:lnTo>
                          <a:pt x="12" y="55"/>
                        </a:lnTo>
                        <a:lnTo>
                          <a:pt x="7" y="76"/>
                        </a:lnTo>
                        <a:lnTo>
                          <a:pt x="7" y="93"/>
                        </a:lnTo>
                        <a:lnTo>
                          <a:pt x="9" y="103"/>
                        </a:lnTo>
                        <a:lnTo>
                          <a:pt x="17" y="120"/>
                        </a:lnTo>
                        <a:lnTo>
                          <a:pt x="32" y="143"/>
                        </a:lnTo>
                        <a:lnTo>
                          <a:pt x="47" y="157"/>
                        </a:lnTo>
                        <a:lnTo>
                          <a:pt x="49" y="160"/>
                        </a:lnTo>
                        <a:lnTo>
                          <a:pt x="50" y="164"/>
                        </a:lnTo>
                        <a:lnTo>
                          <a:pt x="52" y="173"/>
                        </a:lnTo>
                        <a:lnTo>
                          <a:pt x="51" y="192"/>
                        </a:lnTo>
                        <a:lnTo>
                          <a:pt x="48" y="205"/>
                        </a:lnTo>
                        <a:lnTo>
                          <a:pt x="46" y="208"/>
                        </a:lnTo>
                        <a:lnTo>
                          <a:pt x="10" y="270"/>
                        </a:lnTo>
                        <a:lnTo>
                          <a:pt x="5" y="285"/>
                        </a:lnTo>
                        <a:lnTo>
                          <a:pt x="3" y="292"/>
                        </a:lnTo>
                        <a:lnTo>
                          <a:pt x="0" y="319"/>
                        </a:lnTo>
                        <a:lnTo>
                          <a:pt x="2" y="347"/>
                        </a:lnTo>
                        <a:lnTo>
                          <a:pt x="6" y="366"/>
                        </a:lnTo>
                        <a:lnTo>
                          <a:pt x="14" y="386"/>
                        </a:lnTo>
                        <a:lnTo>
                          <a:pt x="29" y="415"/>
                        </a:lnTo>
                        <a:lnTo>
                          <a:pt x="41" y="430"/>
                        </a:lnTo>
                        <a:lnTo>
                          <a:pt x="54" y="441"/>
                        </a:lnTo>
                        <a:lnTo>
                          <a:pt x="60" y="446"/>
                        </a:lnTo>
                        <a:lnTo>
                          <a:pt x="76" y="453"/>
                        </a:lnTo>
                        <a:lnTo>
                          <a:pt x="92" y="457"/>
                        </a:lnTo>
                        <a:lnTo>
                          <a:pt x="118" y="458"/>
                        </a:lnTo>
                        <a:lnTo>
                          <a:pt x="148" y="454"/>
                        </a:lnTo>
                        <a:lnTo>
                          <a:pt x="187" y="442"/>
                        </a:lnTo>
                        <a:lnTo>
                          <a:pt x="216" y="429"/>
                        </a:lnTo>
                        <a:lnTo>
                          <a:pt x="234" y="417"/>
                        </a:lnTo>
                        <a:lnTo>
                          <a:pt x="242" y="410"/>
                        </a:lnTo>
                        <a:lnTo>
                          <a:pt x="252" y="397"/>
                        </a:lnTo>
                        <a:lnTo>
                          <a:pt x="255" y="392"/>
                        </a:lnTo>
                        <a:lnTo>
                          <a:pt x="267" y="357"/>
                        </a:lnTo>
                        <a:lnTo>
                          <a:pt x="279" y="291"/>
                        </a:lnTo>
                        <a:lnTo>
                          <a:pt x="280" y="274"/>
                        </a:lnTo>
                        <a:lnTo>
                          <a:pt x="276" y="22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14"/>
                  <p:cNvSpPr>
                    <a:spLocks/>
                  </p:cNvSpPr>
                  <p:nvPr/>
                </p:nvSpPr>
                <p:spPr bwMode="auto">
                  <a:xfrm flipH="1">
                    <a:off x="4576763" y="3771900"/>
                    <a:ext cx="847725" cy="311150"/>
                  </a:xfrm>
                  <a:custGeom>
                    <a:avLst/>
                    <a:gdLst/>
                    <a:ahLst/>
                    <a:cxnLst>
                      <a:cxn ang="0">
                        <a:pos x="282" y="135"/>
                      </a:cxn>
                      <a:cxn ang="0">
                        <a:pos x="186" y="90"/>
                      </a:cxn>
                      <a:cxn ang="0">
                        <a:pos x="142" y="79"/>
                      </a:cxn>
                      <a:cxn ang="0">
                        <a:pos x="26" y="78"/>
                      </a:cxn>
                      <a:cxn ang="0">
                        <a:pos x="11" y="82"/>
                      </a:cxn>
                      <a:cxn ang="0">
                        <a:pos x="4" y="89"/>
                      </a:cxn>
                      <a:cxn ang="0">
                        <a:pos x="0" y="102"/>
                      </a:cxn>
                      <a:cxn ang="0">
                        <a:pos x="5" y="119"/>
                      </a:cxn>
                      <a:cxn ang="0">
                        <a:pos x="20" y="137"/>
                      </a:cxn>
                      <a:cxn ang="0">
                        <a:pos x="34" y="144"/>
                      </a:cxn>
                      <a:cxn ang="0">
                        <a:pos x="42" y="143"/>
                      </a:cxn>
                      <a:cxn ang="0">
                        <a:pos x="67" y="131"/>
                      </a:cxn>
                      <a:cxn ang="0">
                        <a:pos x="120" y="127"/>
                      </a:cxn>
                      <a:cxn ang="0">
                        <a:pos x="207" y="153"/>
                      </a:cxn>
                      <a:cxn ang="0">
                        <a:pos x="251" y="172"/>
                      </a:cxn>
                      <a:cxn ang="0">
                        <a:pos x="287" y="177"/>
                      </a:cxn>
                      <a:cxn ang="0">
                        <a:pos x="404" y="120"/>
                      </a:cxn>
                      <a:cxn ang="0">
                        <a:pos x="417" y="117"/>
                      </a:cxn>
                      <a:cxn ang="0">
                        <a:pos x="422" y="117"/>
                      </a:cxn>
                      <a:cxn ang="0">
                        <a:pos x="431" y="125"/>
                      </a:cxn>
                      <a:cxn ang="0">
                        <a:pos x="451" y="171"/>
                      </a:cxn>
                      <a:cxn ang="0">
                        <a:pos x="463" y="191"/>
                      </a:cxn>
                      <a:cxn ang="0">
                        <a:pos x="471" y="196"/>
                      </a:cxn>
                      <a:cxn ang="0">
                        <a:pos x="476" y="196"/>
                      </a:cxn>
                      <a:cxn ang="0">
                        <a:pos x="482" y="193"/>
                      </a:cxn>
                      <a:cxn ang="0">
                        <a:pos x="488" y="187"/>
                      </a:cxn>
                      <a:cxn ang="0">
                        <a:pos x="493" y="174"/>
                      </a:cxn>
                      <a:cxn ang="0">
                        <a:pos x="491" y="162"/>
                      </a:cxn>
                      <a:cxn ang="0">
                        <a:pos x="484" y="152"/>
                      </a:cxn>
                      <a:cxn ang="0">
                        <a:pos x="468" y="137"/>
                      </a:cxn>
                      <a:cxn ang="0">
                        <a:pos x="457" y="116"/>
                      </a:cxn>
                      <a:cxn ang="0">
                        <a:pos x="457" y="112"/>
                      </a:cxn>
                      <a:cxn ang="0">
                        <a:pos x="463" y="109"/>
                      </a:cxn>
                      <a:cxn ang="0">
                        <a:pos x="471" y="112"/>
                      </a:cxn>
                      <a:cxn ang="0">
                        <a:pos x="476" y="117"/>
                      </a:cxn>
                      <a:cxn ang="0">
                        <a:pos x="498" y="152"/>
                      </a:cxn>
                      <a:cxn ang="0">
                        <a:pos x="520" y="163"/>
                      </a:cxn>
                      <a:cxn ang="0">
                        <a:pos x="526" y="163"/>
                      </a:cxn>
                      <a:cxn ang="0">
                        <a:pos x="530" y="160"/>
                      </a:cxn>
                      <a:cxn ang="0">
                        <a:pos x="534" y="148"/>
                      </a:cxn>
                      <a:cxn ang="0">
                        <a:pos x="534" y="141"/>
                      </a:cxn>
                      <a:cxn ang="0">
                        <a:pos x="528" y="126"/>
                      </a:cxn>
                      <a:cxn ang="0">
                        <a:pos x="516" y="112"/>
                      </a:cxn>
                      <a:cxn ang="0">
                        <a:pos x="499" y="103"/>
                      </a:cxn>
                      <a:cxn ang="0">
                        <a:pos x="459" y="88"/>
                      </a:cxn>
                      <a:cxn ang="0">
                        <a:pos x="455" y="82"/>
                      </a:cxn>
                      <a:cxn ang="0">
                        <a:pos x="457" y="64"/>
                      </a:cxn>
                      <a:cxn ang="0">
                        <a:pos x="471" y="37"/>
                      </a:cxn>
                      <a:cxn ang="0">
                        <a:pos x="476" y="22"/>
                      </a:cxn>
                      <a:cxn ang="0">
                        <a:pos x="474" y="10"/>
                      </a:cxn>
                      <a:cxn ang="0">
                        <a:pos x="468" y="2"/>
                      </a:cxn>
                      <a:cxn ang="0">
                        <a:pos x="464" y="0"/>
                      </a:cxn>
                      <a:cxn ang="0">
                        <a:pos x="459" y="0"/>
                      </a:cxn>
                      <a:cxn ang="0">
                        <a:pos x="447" y="9"/>
                      </a:cxn>
                      <a:cxn ang="0">
                        <a:pos x="443" y="16"/>
                      </a:cxn>
                      <a:cxn ang="0">
                        <a:pos x="440" y="49"/>
                      </a:cxn>
                      <a:cxn ang="0">
                        <a:pos x="436" y="63"/>
                      </a:cxn>
                      <a:cxn ang="0">
                        <a:pos x="422" y="78"/>
                      </a:cxn>
                      <a:cxn ang="0">
                        <a:pos x="407" y="86"/>
                      </a:cxn>
                      <a:cxn ang="0">
                        <a:pos x="331" y="124"/>
                      </a:cxn>
                      <a:cxn ang="0">
                        <a:pos x="304" y="134"/>
                      </a:cxn>
                    </a:cxnLst>
                    <a:rect l="0" t="0" r="r" b="b"/>
                    <a:pathLst>
                      <a:path w="534" h="196">
                        <a:moveTo>
                          <a:pt x="294" y="136"/>
                        </a:moveTo>
                        <a:lnTo>
                          <a:pt x="282" y="135"/>
                        </a:lnTo>
                        <a:lnTo>
                          <a:pt x="262" y="130"/>
                        </a:lnTo>
                        <a:lnTo>
                          <a:pt x="186" y="90"/>
                        </a:lnTo>
                        <a:lnTo>
                          <a:pt x="163" y="83"/>
                        </a:lnTo>
                        <a:lnTo>
                          <a:pt x="142" y="79"/>
                        </a:lnTo>
                        <a:lnTo>
                          <a:pt x="78" y="75"/>
                        </a:lnTo>
                        <a:lnTo>
                          <a:pt x="26" y="78"/>
                        </a:lnTo>
                        <a:lnTo>
                          <a:pt x="14" y="81"/>
                        </a:lnTo>
                        <a:lnTo>
                          <a:pt x="11" y="82"/>
                        </a:lnTo>
                        <a:lnTo>
                          <a:pt x="7" y="85"/>
                        </a:lnTo>
                        <a:lnTo>
                          <a:pt x="4" y="89"/>
                        </a:lnTo>
                        <a:lnTo>
                          <a:pt x="2" y="93"/>
                        </a:lnTo>
                        <a:lnTo>
                          <a:pt x="0" y="102"/>
                        </a:lnTo>
                        <a:lnTo>
                          <a:pt x="3" y="115"/>
                        </a:lnTo>
                        <a:lnTo>
                          <a:pt x="5" y="119"/>
                        </a:lnTo>
                        <a:lnTo>
                          <a:pt x="15" y="132"/>
                        </a:lnTo>
                        <a:lnTo>
                          <a:pt x="20" y="137"/>
                        </a:lnTo>
                        <a:lnTo>
                          <a:pt x="29" y="142"/>
                        </a:lnTo>
                        <a:lnTo>
                          <a:pt x="34" y="144"/>
                        </a:lnTo>
                        <a:lnTo>
                          <a:pt x="38" y="144"/>
                        </a:lnTo>
                        <a:lnTo>
                          <a:pt x="42" y="143"/>
                        </a:lnTo>
                        <a:lnTo>
                          <a:pt x="62" y="134"/>
                        </a:lnTo>
                        <a:lnTo>
                          <a:pt x="67" y="131"/>
                        </a:lnTo>
                        <a:lnTo>
                          <a:pt x="80" y="129"/>
                        </a:lnTo>
                        <a:lnTo>
                          <a:pt x="120" y="127"/>
                        </a:lnTo>
                        <a:lnTo>
                          <a:pt x="143" y="130"/>
                        </a:lnTo>
                        <a:lnTo>
                          <a:pt x="207" y="153"/>
                        </a:lnTo>
                        <a:lnTo>
                          <a:pt x="237" y="167"/>
                        </a:lnTo>
                        <a:lnTo>
                          <a:pt x="251" y="172"/>
                        </a:lnTo>
                        <a:lnTo>
                          <a:pt x="270" y="176"/>
                        </a:lnTo>
                        <a:lnTo>
                          <a:pt x="287" y="177"/>
                        </a:lnTo>
                        <a:lnTo>
                          <a:pt x="313" y="170"/>
                        </a:lnTo>
                        <a:lnTo>
                          <a:pt x="404" y="120"/>
                        </a:lnTo>
                        <a:lnTo>
                          <a:pt x="411" y="118"/>
                        </a:lnTo>
                        <a:lnTo>
                          <a:pt x="417" y="117"/>
                        </a:lnTo>
                        <a:lnTo>
                          <a:pt x="420" y="117"/>
                        </a:lnTo>
                        <a:lnTo>
                          <a:pt x="422" y="117"/>
                        </a:lnTo>
                        <a:lnTo>
                          <a:pt x="426" y="120"/>
                        </a:lnTo>
                        <a:lnTo>
                          <a:pt x="431" y="125"/>
                        </a:lnTo>
                        <a:lnTo>
                          <a:pt x="436" y="134"/>
                        </a:lnTo>
                        <a:lnTo>
                          <a:pt x="451" y="171"/>
                        </a:lnTo>
                        <a:lnTo>
                          <a:pt x="461" y="187"/>
                        </a:lnTo>
                        <a:lnTo>
                          <a:pt x="463" y="191"/>
                        </a:lnTo>
                        <a:lnTo>
                          <a:pt x="468" y="195"/>
                        </a:lnTo>
                        <a:lnTo>
                          <a:pt x="471" y="196"/>
                        </a:lnTo>
                        <a:lnTo>
                          <a:pt x="473" y="196"/>
                        </a:lnTo>
                        <a:lnTo>
                          <a:pt x="476" y="196"/>
                        </a:lnTo>
                        <a:lnTo>
                          <a:pt x="479" y="195"/>
                        </a:lnTo>
                        <a:lnTo>
                          <a:pt x="482" y="193"/>
                        </a:lnTo>
                        <a:lnTo>
                          <a:pt x="486" y="190"/>
                        </a:lnTo>
                        <a:lnTo>
                          <a:pt x="488" y="187"/>
                        </a:lnTo>
                        <a:lnTo>
                          <a:pt x="492" y="180"/>
                        </a:lnTo>
                        <a:lnTo>
                          <a:pt x="493" y="174"/>
                        </a:lnTo>
                        <a:lnTo>
                          <a:pt x="493" y="168"/>
                        </a:lnTo>
                        <a:lnTo>
                          <a:pt x="491" y="162"/>
                        </a:lnTo>
                        <a:lnTo>
                          <a:pt x="489" y="159"/>
                        </a:lnTo>
                        <a:lnTo>
                          <a:pt x="484" y="152"/>
                        </a:lnTo>
                        <a:lnTo>
                          <a:pt x="470" y="140"/>
                        </a:lnTo>
                        <a:lnTo>
                          <a:pt x="468" y="137"/>
                        </a:lnTo>
                        <a:lnTo>
                          <a:pt x="460" y="123"/>
                        </a:lnTo>
                        <a:lnTo>
                          <a:pt x="457" y="116"/>
                        </a:lnTo>
                        <a:lnTo>
                          <a:pt x="457" y="114"/>
                        </a:lnTo>
                        <a:lnTo>
                          <a:pt x="457" y="112"/>
                        </a:lnTo>
                        <a:lnTo>
                          <a:pt x="459" y="110"/>
                        </a:lnTo>
                        <a:lnTo>
                          <a:pt x="463" y="109"/>
                        </a:lnTo>
                        <a:lnTo>
                          <a:pt x="466" y="109"/>
                        </a:lnTo>
                        <a:lnTo>
                          <a:pt x="471" y="112"/>
                        </a:lnTo>
                        <a:lnTo>
                          <a:pt x="473" y="114"/>
                        </a:lnTo>
                        <a:lnTo>
                          <a:pt x="476" y="117"/>
                        </a:lnTo>
                        <a:lnTo>
                          <a:pt x="495" y="148"/>
                        </a:lnTo>
                        <a:lnTo>
                          <a:pt x="498" y="152"/>
                        </a:lnTo>
                        <a:lnTo>
                          <a:pt x="509" y="160"/>
                        </a:lnTo>
                        <a:lnTo>
                          <a:pt x="520" y="163"/>
                        </a:lnTo>
                        <a:lnTo>
                          <a:pt x="523" y="163"/>
                        </a:lnTo>
                        <a:lnTo>
                          <a:pt x="526" y="163"/>
                        </a:lnTo>
                        <a:lnTo>
                          <a:pt x="528" y="162"/>
                        </a:lnTo>
                        <a:lnTo>
                          <a:pt x="530" y="160"/>
                        </a:lnTo>
                        <a:lnTo>
                          <a:pt x="533" y="154"/>
                        </a:lnTo>
                        <a:lnTo>
                          <a:pt x="534" y="148"/>
                        </a:lnTo>
                        <a:lnTo>
                          <a:pt x="534" y="144"/>
                        </a:lnTo>
                        <a:lnTo>
                          <a:pt x="534" y="141"/>
                        </a:lnTo>
                        <a:lnTo>
                          <a:pt x="532" y="134"/>
                        </a:lnTo>
                        <a:lnTo>
                          <a:pt x="528" y="126"/>
                        </a:lnTo>
                        <a:lnTo>
                          <a:pt x="522" y="119"/>
                        </a:lnTo>
                        <a:lnTo>
                          <a:pt x="516" y="112"/>
                        </a:lnTo>
                        <a:lnTo>
                          <a:pt x="512" y="109"/>
                        </a:lnTo>
                        <a:lnTo>
                          <a:pt x="499" y="103"/>
                        </a:lnTo>
                        <a:lnTo>
                          <a:pt x="460" y="89"/>
                        </a:lnTo>
                        <a:lnTo>
                          <a:pt x="459" y="88"/>
                        </a:lnTo>
                        <a:lnTo>
                          <a:pt x="457" y="86"/>
                        </a:lnTo>
                        <a:lnTo>
                          <a:pt x="455" y="82"/>
                        </a:lnTo>
                        <a:lnTo>
                          <a:pt x="454" y="77"/>
                        </a:lnTo>
                        <a:lnTo>
                          <a:pt x="457" y="64"/>
                        </a:lnTo>
                        <a:lnTo>
                          <a:pt x="461" y="55"/>
                        </a:lnTo>
                        <a:lnTo>
                          <a:pt x="471" y="37"/>
                        </a:lnTo>
                        <a:lnTo>
                          <a:pt x="475" y="26"/>
                        </a:lnTo>
                        <a:lnTo>
                          <a:pt x="476" y="22"/>
                        </a:lnTo>
                        <a:lnTo>
                          <a:pt x="476" y="17"/>
                        </a:lnTo>
                        <a:lnTo>
                          <a:pt x="474" y="10"/>
                        </a:lnTo>
                        <a:lnTo>
                          <a:pt x="472" y="7"/>
                        </a:lnTo>
                        <a:lnTo>
                          <a:pt x="468" y="2"/>
                        </a:lnTo>
                        <a:lnTo>
                          <a:pt x="466" y="0"/>
                        </a:lnTo>
                        <a:lnTo>
                          <a:pt x="464" y="0"/>
                        </a:lnTo>
                        <a:lnTo>
                          <a:pt x="461" y="0"/>
                        </a:lnTo>
                        <a:lnTo>
                          <a:pt x="459" y="0"/>
                        </a:lnTo>
                        <a:lnTo>
                          <a:pt x="453" y="4"/>
                        </a:lnTo>
                        <a:lnTo>
                          <a:pt x="447" y="9"/>
                        </a:lnTo>
                        <a:lnTo>
                          <a:pt x="445" y="12"/>
                        </a:lnTo>
                        <a:lnTo>
                          <a:pt x="443" y="16"/>
                        </a:lnTo>
                        <a:lnTo>
                          <a:pt x="442" y="20"/>
                        </a:lnTo>
                        <a:lnTo>
                          <a:pt x="440" y="49"/>
                        </a:lnTo>
                        <a:lnTo>
                          <a:pt x="438" y="59"/>
                        </a:lnTo>
                        <a:lnTo>
                          <a:pt x="436" y="63"/>
                        </a:lnTo>
                        <a:lnTo>
                          <a:pt x="429" y="72"/>
                        </a:lnTo>
                        <a:lnTo>
                          <a:pt x="422" y="78"/>
                        </a:lnTo>
                        <a:lnTo>
                          <a:pt x="411" y="84"/>
                        </a:lnTo>
                        <a:lnTo>
                          <a:pt x="407" y="86"/>
                        </a:lnTo>
                        <a:lnTo>
                          <a:pt x="381" y="94"/>
                        </a:lnTo>
                        <a:lnTo>
                          <a:pt x="331" y="124"/>
                        </a:lnTo>
                        <a:lnTo>
                          <a:pt x="323" y="127"/>
                        </a:lnTo>
                        <a:lnTo>
                          <a:pt x="304" y="134"/>
                        </a:lnTo>
                        <a:lnTo>
                          <a:pt x="294" y="1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15"/>
                  <p:cNvSpPr>
                    <a:spLocks/>
                  </p:cNvSpPr>
                  <p:nvPr/>
                </p:nvSpPr>
                <p:spPr bwMode="auto">
                  <a:xfrm flipH="1">
                    <a:off x="4997450" y="4397375"/>
                    <a:ext cx="349250" cy="811213"/>
                  </a:xfrm>
                  <a:custGeom>
                    <a:avLst/>
                    <a:gdLst/>
                    <a:ahLst/>
                    <a:cxnLst>
                      <a:cxn ang="0">
                        <a:pos x="43" y="9"/>
                      </a:cxn>
                      <a:cxn ang="0">
                        <a:pos x="30" y="2"/>
                      </a:cxn>
                      <a:cxn ang="0">
                        <a:pos x="22" y="0"/>
                      </a:cxn>
                      <a:cxn ang="0">
                        <a:pos x="16" y="3"/>
                      </a:cxn>
                      <a:cxn ang="0">
                        <a:pos x="13" y="8"/>
                      </a:cxn>
                      <a:cxn ang="0">
                        <a:pos x="2" y="51"/>
                      </a:cxn>
                      <a:cxn ang="0">
                        <a:pos x="1" y="90"/>
                      </a:cxn>
                      <a:cxn ang="0">
                        <a:pos x="35" y="190"/>
                      </a:cxn>
                      <a:cxn ang="0">
                        <a:pos x="41" y="267"/>
                      </a:cxn>
                      <a:cxn ang="0">
                        <a:pos x="37" y="383"/>
                      </a:cxn>
                      <a:cxn ang="0">
                        <a:pos x="29" y="401"/>
                      </a:cxn>
                      <a:cxn ang="0">
                        <a:pos x="1" y="439"/>
                      </a:cxn>
                      <a:cxn ang="0">
                        <a:pos x="2" y="449"/>
                      </a:cxn>
                      <a:cxn ang="0">
                        <a:pos x="8" y="459"/>
                      </a:cxn>
                      <a:cxn ang="0">
                        <a:pos x="16" y="467"/>
                      </a:cxn>
                      <a:cxn ang="0">
                        <a:pos x="26" y="468"/>
                      </a:cxn>
                      <a:cxn ang="0">
                        <a:pos x="55" y="467"/>
                      </a:cxn>
                      <a:cxn ang="0">
                        <a:pos x="99" y="476"/>
                      </a:cxn>
                      <a:cxn ang="0">
                        <a:pos x="132" y="500"/>
                      </a:cxn>
                      <a:cxn ang="0">
                        <a:pos x="149" y="508"/>
                      </a:cxn>
                      <a:cxn ang="0">
                        <a:pos x="187" y="508"/>
                      </a:cxn>
                      <a:cxn ang="0">
                        <a:pos x="202" y="500"/>
                      </a:cxn>
                      <a:cxn ang="0">
                        <a:pos x="217" y="486"/>
                      </a:cxn>
                      <a:cxn ang="0">
                        <a:pos x="220" y="480"/>
                      </a:cxn>
                      <a:cxn ang="0">
                        <a:pos x="220" y="475"/>
                      </a:cxn>
                      <a:cxn ang="0">
                        <a:pos x="218" y="470"/>
                      </a:cxn>
                      <a:cxn ang="0">
                        <a:pos x="204" y="461"/>
                      </a:cxn>
                      <a:cxn ang="0">
                        <a:pos x="118" y="440"/>
                      </a:cxn>
                      <a:cxn ang="0">
                        <a:pos x="72" y="429"/>
                      </a:cxn>
                      <a:cxn ang="0">
                        <a:pos x="62" y="424"/>
                      </a:cxn>
                      <a:cxn ang="0">
                        <a:pos x="58" y="418"/>
                      </a:cxn>
                      <a:cxn ang="0">
                        <a:pos x="56" y="409"/>
                      </a:cxn>
                      <a:cxn ang="0">
                        <a:pos x="67" y="373"/>
                      </a:cxn>
                      <a:cxn ang="0">
                        <a:pos x="93" y="232"/>
                      </a:cxn>
                      <a:cxn ang="0">
                        <a:pos x="90" y="132"/>
                      </a:cxn>
                      <a:cxn ang="0">
                        <a:pos x="78" y="73"/>
                      </a:cxn>
                      <a:cxn ang="0">
                        <a:pos x="52" y="19"/>
                      </a:cxn>
                    </a:cxnLst>
                    <a:rect l="0" t="0" r="r" b="b"/>
                    <a:pathLst>
                      <a:path w="220" h="511">
                        <a:moveTo>
                          <a:pt x="50" y="15"/>
                        </a:moveTo>
                        <a:lnTo>
                          <a:pt x="43" y="9"/>
                        </a:lnTo>
                        <a:lnTo>
                          <a:pt x="35" y="4"/>
                        </a:lnTo>
                        <a:lnTo>
                          <a:pt x="30" y="2"/>
                        </a:lnTo>
                        <a:lnTo>
                          <a:pt x="26" y="0"/>
                        </a:lnTo>
                        <a:lnTo>
                          <a:pt x="22" y="0"/>
                        </a:lnTo>
                        <a:lnTo>
                          <a:pt x="20" y="1"/>
                        </a:lnTo>
                        <a:lnTo>
                          <a:pt x="16" y="3"/>
                        </a:lnTo>
                        <a:lnTo>
                          <a:pt x="15" y="5"/>
                        </a:lnTo>
                        <a:lnTo>
                          <a:pt x="13" y="8"/>
                        </a:lnTo>
                        <a:lnTo>
                          <a:pt x="9" y="19"/>
                        </a:lnTo>
                        <a:lnTo>
                          <a:pt x="2" y="51"/>
                        </a:lnTo>
                        <a:lnTo>
                          <a:pt x="0" y="73"/>
                        </a:lnTo>
                        <a:lnTo>
                          <a:pt x="1" y="90"/>
                        </a:lnTo>
                        <a:lnTo>
                          <a:pt x="4" y="106"/>
                        </a:lnTo>
                        <a:lnTo>
                          <a:pt x="35" y="190"/>
                        </a:lnTo>
                        <a:lnTo>
                          <a:pt x="40" y="211"/>
                        </a:lnTo>
                        <a:lnTo>
                          <a:pt x="41" y="267"/>
                        </a:lnTo>
                        <a:lnTo>
                          <a:pt x="39" y="368"/>
                        </a:lnTo>
                        <a:lnTo>
                          <a:pt x="37" y="383"/>
                        </a:lnTo>
                        <a:lnTo>
                          <a:pt x="34" y="393"/>
                        </a:lnTo>
                        <a:lnTo>
                          <a:pt x="29" y="401"/>
                        </a:lnTo>
                        <a:lnTo>
                          <a:pt x="5" y="431"/>
                        </a:lnTo>
                        <a:lnTo>
                          <a:pt x="1" y="439"/>
                        </a:lnTo>
                        <a:lnTo>
                          <a:pt x="1" y="445"/>
                        </a:lnTo>
                        <a:lnTo>
                          <a:pt x="2" y="449"/>
                        </a:lnTo>
                        <a:lnTo>
                          <a:pt x="6" y="456"/>
                        </a:lnTo>
                        <a:lnTo>
                          <a:pt x="8" y="459"/>
                        </a:lnTo>
                        <a:lnTo>
                          <a:pt x="13" y="465"/>
                        </a:lnTo>
                        <a:lnTo>
                          <a:pt x="16" y="467"/>
                        </a:lnTo>
                        <a:lnTo>
                          <a:pt x="19" y="468"/>
                        </a:lnTo>
                        <a:lnTo>
                          <a:pt x="26" y="468"/>
                        </a:lnTo>
                        <a:lnTo>
                          <a:pt x="40" y="467"/>
                        </a:lnTo>
                        <a:lnTo>
                          <a:pt x="55" y="467"/>
                        </a:lnTo>
                        <a:lnTo>
                          <a:pt x="87" y="472"/>
                        </a:lnTo>
                        <a:lnTo>
                          <a:pt x="99" y="476"/>
                        </a:lnTo>
                        <a:lnTo>
                          <a:pt x="105" y="479"/>
                        </a:lnTo>
                        <a:lnTo>
                          <a:pt x="132" y="500"/>
                        </a:lnTo>
                        <a:lnTo>
                          <a:pt x="138" y="504"/>
                        </a:lnTo>
                        <a:lnTo>
                          <a:pt x="149" y="508"/>
                        </a:lnTo>
                        <a:lnTo>
                          <a:pt x="166" y="511"/>
                        </a:lnTo>
                        <a:lnTo>
                          <a:pt x="187" y="508"/>
                        </a:lnTo>
                        <a:lnTo>
                          <a:pt x="192" y="506"/>
                        </a:lnTo>
                        <a:lnTo>
                          <a:pt x="202" y="500"/>
                        </a:lnTo>
                        <a:lnTo>
                          <a:pt x="211" y="493"/>
                        </a:lnTo>
                        <a:lnTo>
                          <a:pt x="217" y="486"/>
                        </a:lnTo>
                        <a:lnTo>
                          <a:pt x="219" y="483"/>
                        </a:lnTo>
                        <a:lnTo>
                          <a:pt x="220" y="480"/>
                        </a:lnTo>
                        <a:lnTo>
                          <a:pt x="220" y="478"/>
                        </a:lnTo>
                        <a:lnTo>
                          <a:pt x="220" y="475"/>
                        </a:lnTo>
                        <a:lnTo>
                          <a:pt x="219" y="473"/>
                        </a:lnTo>
                        <a:lnTo>
                          <a:pt x="218" y="470"/>
                        </a:lnTo>
                        <a:lnTo>
                          <a:pt x="215" y="468"/>
                        </a:lnTo>
                        <a:lnTo>
                          <a:pt x="204" y="461"/>
                        </a:lnTo>
                        <a:lnTo>
                          <a:pt x="201" y="460"/>
                        </a:lnTo>
                        <a:lnTo>
                          <a:pt x="118" y="440"/>
                        </a:lnTo>
                        <a:lnTo>
                          <a:pt x="88" y="435"/>
                        </a:lnTo>
                        <a:lnTo>
                          <a:pt x="72" y="429"/>
                        </a:lnTo>
                        <a:lnTo>
                          <a:pt x="68" y="427"/>
                        </a:lnTo>
                        <a:lnTo>
                          <a:pt x="62" y="424"/>
                        </a:lnTo>
                        <a:lnTo>
                          <a:pt x="60" y="421"/>
                        </a:lnTo>
                        <a:lnTo>
                          <a:pt x="58" y="418"/>
                        </a:lnTo>
                        <a:lnTo>
                          <a:pt x="57" y="414"/>
                        </a:lnTo>
                        <a:lnTo>
                          <a:pt x="56" y="409"/>
                        </a:lnTo>
                        <a:lnTo>
                          <a:pt x="57" y="403"/>
                        </a:lnTo>
                        <a:lnTo>
                          <a:pt x="67" y="373"/>
                        </a:lnTo>
                        <a:lnTo>
                          <a:pt x="76" y="342"/>
                        </a:lnTo>
                        <a:lnTo>
                          <a:pt x="93" y="232"/>
                        </a:lnTo>
                        <a:lnTo>
                          <a:pt x="94" y="187"/>
                        </a:lnTo>
                        <a:lnTo>
                          <a:pt x="90" y="132"/>
                        </a:lnTo>
                        <a:lnTo>
                          <a:pt x="83" y="89"/>
                        </a:lnTo>
                        <a:lnTo>
                          <a:pt x="78" y="73"/>
                        </a:lnTo>
                        <a:lnTo>
                          <a:pt x="58" y="27"/>
                        </a:lnTo>
                        <a:lnTo>
                          <a:pt x="52" y="19"/>
                        </a:lnTo>
                        <a:lnTo>
                          <a:pt x="50" y="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16"/>
                  <p:cNvSpPr>
                    <a:spLocks/>
                  </p:cNvSpPr>
                  <p:nvPr/>
                </p:nvSpPr>
                <p:spPr bwMode="auto">
                  <a:xfrm flipH="1">
                    <a:off x="5281613" y="4395788"/>
                    <a:ext cx="314325" cy="857250"/>
                  </a:xfrm>
                  <a:custGeom>
                    <a:avLst/>
                    <a:gdLst/>
                    <a:ahLst/>
                    <a:cxnLst>
                      <a:cxn ang="0">
                        <a:pos x="195" y="501"/>
                      </a:cxn>
                      <a:cxn ang="0">
                        <a:pos x="178" y="493"/>
                      </a:cxn>
                      <a:cxn ang="0">
                        <a:pos x="117" y="484"/>
                      </a:cxn>
                      <a:cxn ang="0">
                        <a:pos x="87" y="470"/>
                      </a:cxn>
                      <a:cxn ang="0">
                        <a:pos x="65" y="453"/>
                      </a:cxn>
                      <a:cxn ang="0">
                        <a:pos x="59" y="447"/>
                      </a:cxn>
                      <a:cxn ang="0">
                        <a:pos x="57" y="437"/>
                      </a:cxn>
                      <a:cxn ang="0">
                        <a:pos x="61" y="417"/>
                      </a:cxn>
                      <a:cxn ang="0">
                        <a:pos x="127" y="217"/>
                      </a:cxn>
                      <a:cxn ang="0">
                        <a:pos x="135" y="136"/>
                      </a:cxn>
                      <a:cxn ang="0">
                        <a:pos x="118" y="14"/>
                      </a:cxn>
                      <a:cxn ang="0">
                        <a:pos x="115" y="9"/>
                      </a:cxn>
                      <a:cxn ang="0">
                        <a:pos x="107" y="3"/>
                      </a:cxn>
                      <a:cxn ang="0">
                        <a:pos x="95" y="0"/>
                      </a:cxn>
                      <a:cxn ang="0">
                        <a:pos x="83" y="3"/>
                      </a:cxn>
                      <a:cxn ang="0">
                        <a:pos x="74" y="9"/>
                      </a:cxn>
                      <a:cxn ang="0">
                        <a:pos x="68" y="22"/>
                      </a:cxn>
                      <a:cxn ang="0">
                        <a:pos x="62" y="93"/>
                      </a:cxn>
                      <a:cxn ang="0">
                        <a:pos x="74" y="229"/>
                      </a:cxn>
                      <a:cxn ang="0">
                        <a:pos x="33" y="408"/>
                      </a:cxn>
                      <a:cxn ang="0">
                        <a:pos x="23" y="428"/>
                      </a:cxn>
                      <a:cxn ang="0">
                        <a:pos x="3" y="451"/>
                      </a:cxn>
                      <a:cxn ang="0">
                        <a:pos x="0" y="465"/>
                      </a:cxn>
                      <a:cxn ang="0">
                        <a:pos x="3" y="486"/>
                      </a:cxn>
                      <a:cxn ang="0">
                        <a:pos x="9" y="492"/>
                      </a:cxn>
                      <a:cxn ang="0">
                        <a:pos x="25" y="496"/>
                      </a:cxn>
                      <a:cxn ang="0">
                        <a:pos x="53" y="497"/>
                      </a:cxn>
                      <a:cxn ang="0">
                        <a:pos x="74" y="507"/>
                      </a:cxn>
                      <a:cxn ang="0">
                        <a:pos x="115" y="534"/>
                      </a:cxn>
                      <a:cxn ang="0">
                        <a:pos x="137" y="539"/>
                      </a:cxn>
                      <a:cxn ang="0">
                        <a:pos x="170" y="538"/>
                      </a:cxn>
                      <a:cxn ang="0">
                        <a:pos x="188" y="528"/>
                      </a:cxn>
                      <a:cxn ang="0">
                        <a:pos x="197" y="514"/>
                      </a:cxn>
                      <a:cxn ang="0">
                        <a:pos x="197" y="507"/>
                      </a:cxn>
                    </a:cxnLst>
                    <a:rect l="0" t="0" r="r" b="b"/>
                    <a:pathLst>
                      <a:path w="198" h="540">
                        <a:moveTo>
                          <a:pt x="197" y="507"/>
                        </a:moveTo>
                        <a:lnTo>
                          <a:pt x="195" y="501"/>
                        </a:lnTo>
                        <a:lnTo>
                          <a:pt x="189" y="497"/>
                        </a:lnTo>
                        <a:lnTo>
                          <a:pt x="178" y="493"/>
                        </a:lnTo>
                        <a:lnTo>
                          <a:pt x="124" y="486"/>
                        </a:lnTo>
                        <a:lnTo>
                          <a:pt x="117" y="484"/>
                        </a:lnTo>
                        <a:lnTo>
                          <a:pt x="105" y="480"/>
                        </a:lnTo>
                        <a:lnTo>
                          <a:pt x="87" y="470"/>
                        </a:lnTo>
                        <a:lnTo>
                          <a:pt x="76" y="461"/>
                        </a:lnTo>
                        <a:lnTo>
                          <a:pt x="65" y="453"/>
                        </a:lnTo>
                        <a:lnTo>
                          <a:pt x="62" y="451"/>
                        </a:lnTo>
                        <a:lnTo>
                          <a:pt x="59" y="447"/>
                        </a:lnTo>
                        <a:lnTo>
                          <a:pt x="58" y="443"/>
                        </a:lnTo>
                        <a:lnTo>
                          <a:pt x="57" y="437"/>
                        </a:lnTo>
                        <a:lnTo>
                          <a:pt x="58" y="431"/>
                        </a:lnTo>
                        <a:lnTo>
                          <a:pt x="61" y="417"/>
                        </a:lnTo>
                        <a:lnTo>
                          <a:pt x="121" y="241"/>
                        </a:lnTo>
                        <a:lnTo>
                          <a:pt x="127" y="217"/>
                        </a:lnTo>
                        <a:lnTo>
                          <a:pt x="133" y="176"/>
                        </a:lnTo>
                        <a:lnTo>
                          <a:pt x="135" y="136"/>
                        </a:lnTo>
                        <a:lnTo>
                          <a:pt x="120" y="22"/>
                        </a:lnTo>
                        <a:lnTo>
                          <a:pt x="118" y="14"/>
                        </a:lnTo>
                        <a:lnTo>
                          <a:pt x="117" y="11"/>
                        </a:lnTo>
                        <a:lnTo>
                          <a:pt x="115" y="9"/>
                        </a:lnTo>
                        <a:lnTo>
                          <a:pt x="111" y="5"/>
                        </a:lnTo>
                        <a:lnTo>
                          <a:pt x="107" y="3"/>
                        </a:lnTo>
                        <a:lnTo>
                          <a:pt x="101" y="1"/>
                        </a:lnTo>
                        <a:lnTo>
                          <a:pt x="95" y="0"/>
                        </a:lnTo>
                        <a:lnTo>
                          <a:pt x="89" y="1"/>
                        </a:lnTo>
                        <a:lnTo>
                          <a:pt x="83" y="3"/>
                        </a:lnTo>
                        <a:lnTo>
                          <a:pt x="78" y="5"/>
                        </a:lnTo>
                        <a:lnTo>
                          <a:pt x="74" y="9"/>
                        </a:lnTo>
                        <a:lnTo>
                          <a:pt x="71" y="14"/>
                        </a:lnTo>
                        <a:lnTo>
                          <a:pt x="68" y="22"/>
                        </a:lnTo>
                        <a:lnTo>
                          <a:pt x="63" y="50"/>
                        </a:lnTo>
                        <a:lnTo>
                          <a:pt x="62" y="93"/>
                        </a:lnTo>
                        <a:lnTo>
                          <a:pt x="75" y="198"/>
                        </a:lnTo>
                        <a:lnTo>
                          <a:pt x="74" y="229"/>
                        </a:lnTo>
                        <a:lnTo>
                          <a:pt x="57" y="317"/>
                        </a:lnTo>
                        <a:lnTo>
                          <a:pt x="33" y="408"/>
                        </a:lnTo>
                        <a:lnTo>
                          <a:pt x="30" y="416"/>
                        </a:lnTo>
                        <a:lnTo>
                          <a:pt x="23" y="428"/>
                        </a:lnTo>
                        <a:lnTo>
                          <a:pt x="6" y="446"/>
                        </a:lnTo>
                        <a:lnTo>
                          <a:pt x="3" y="451"/>
                        </a:lnTo>
                        <a:lnTo>
                          <a:pt x="1" y="455"/>
                        </a:lnTo>
                        <a:lnTo>
                          <a:pt x="0" y="465"/>
                        </a:lnTo>
                        <a:lnTo>
                          <a:pt x="0" y="476"/>
                        </a:lnTo>
                        <a:lnTo>
                          <a:pt x="3" y="486"/>
                        </a:lnTo>
                        <a:lnTo>
                          <a:pt x="6" y="489"/>
                        </a:lnTo>
                        <a:lnTo>
                          <a:pt x="9" y="492"/>
                        </a:lnTo>
                        <a:lnTo>
                          <a:pt x="13" y="495"/>
                        </a:lnTo>
                        <a:lnTo>
                          <a:pt x="25" y="496"/>
                        </a:lnTo>
                        <a:lnTo>
                          <a:pt x="46" y="496"/>
                        </a:lnTo>
                        <a:lnTo>
                          <a:pt x="53" y="497"/>
                        </a:lnTo>
                        <a:lnTo>
                          <a:pt x="60" y="499"/>
                        </a:lnTo>
                        <a:lnTo>
                          <a:pt x="74" y="507"/>
                        </a:lnTo>
                        <a:lnTo>
                          <a:pt x="102" y="527"/>
                        </a:lnTo>
                        <a:lnTo>
                          <a:pt x="115" y="534"/>
                        </a:lnTo>
                        <a:lnTo>
                          <a:pt x="122" y="536"/>
                        </a:lnTo>
                        <a:lnTo>
                          <a:pt x="137" y="539"/>
                        </a:lnTo>
                        <a:lnTo>
                          <a:pt x="159" y="540"/>
                        </a:lnTo>
                        <a:lnTo>
                          <a:pt x="170" y="538"/>
                        </a:lnTo>
                        <a:lnTo>
                          <a:pt x="180" y="534"/>
                        </a:lnTo>
                        <a:lnTo>
                          <a:pt x="188" y="528"/>
                        </a:lnTo>
                        <a:lnTo>
                          <a:pt x="195" y="517"/>
                        </a:lnTo>
                        <a:lnTo>
                          <a:pt x="197" y="514"/>
                        </a:lnTo>
                        <a:lnTo>
                          <a:pt x="198" y="509"/>
                        </a:lnTo>
                        <a:lnTo>
                          <a:pt x="197" y="50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17"/>
                  <p:cNvSpPr>
                    <a:spLocks/>
                  </p:cNvSpPr>
                  <p:nvPr/>
                </p:nvSpPr>
                <p:spPr bwMode="auto">
                  <a:xfrm flipH="1">
                    <a:off x="5216525" y="3435350"/>
                    <a:ext cx="525463" cy="423863"/>
                  </a:xfrm>
                  <a:custGeom>
                    <a:avLst/>
                    <a:gdLst/>
                    <a:ahLst/>
                    <a:cxnLst>
                      <a:cxn ang="0">
                        <a:pos x="321" y="151"/>
                      </a:cxn>
                      <a:cxn ang="0">
                        <a:pos x="311" y="147"/>
                      </a:cxn>
                      <a:cxn ang="0">
                        <a:pos x="273" y="147"/>
                      </a:cxn>
                      <a:cxn ang="0">
                        <a:pos x="260" y="146"/>
                      </a:cxn>
                      <a:cxn ang="0">
                        <a:pos x="250" y="140"/>
                      </a:cxn>
                      <a:cxn ang="0">
                        <a:pos x="244" y="134"/>
                      </a:cxn>
                      <a:cxn ang="0">
                        <a:pos x="242" y="126"/>
                      </a:cxn>
                      <a:cxn ang="0">
                        <a:pos x="206" y="68"/>
                      </a:cxn>
                      <a:cxn ang="0">
                        <a:pos x="159" y="24"/>
                      </a:cxn>
                      <a:cxn ang="0">
                        <a:pos x="109" y="0"/>
                      </a:cxn>
                      <a:cxn ang="0">
                        <a:pos x="76" y="2"/>
                      </a:cxn>
                      <a:cxn ang="0">
                        <a:pos x="44" y="15"/>
                      </a:cxn>
                      <a:cxn ang="0">
                        <a:pos x="26" y="29"/>
                      </a:cxn>
                      <a:cxn ang="0">
                        <a:pos x="8" y="58"/>
                      </a:cxn>
                      <a:cxn ang="0">
                        <a:pos x="1" y="85"/>
                      </a:cxn>
                      <a:cxn ang="0">
                        <a:pos x="2" y="122"/>
                      </a:cxn>
                      <a:cxn ang="0">
                        <a:pos x="15" y="165"/>
                      </a:cxn>
                      <a:cxn ang="0">
                        <a:pos x="42" y="206"/>
                      </a:cxn>
                      <a:cxn ang="0">
                        <a:pos x="115" y="256"/>
                      </a:cxn>
                      <a:cxn ang="0">
                        <a:pos x="138" y="264"/>
                      </a:cxn>
                      <a:cxn ang="0">
                        <a:pos x="185" y="263"/>
                      </a:cxn>
                      <a:cxn ang="0">
                        <a:pos x="205" y="255"/>
                      </a:cxn>
                      <a:cxn ang="0">
                        <a:pos x="228" y="235"/>
                      </a:cxn>
                      <a:cxn ang="0">
                        <a:pos x="243" y="202"/>
                      </a:cxn>
                      <a:cxn ang="0">
                        <a:pos x="250" y="176"/>
                      </a:cxn>
                      <a:cxn ang="0">
                        <a:pos x="258" y="173"/>
                      </a:cxn>
                      <a:cxn ang="0">
                        <a:pos x="286" y="180"/>
                      </a:cxn>
                      <a:cxn ang="0">
                        <a:pos x="310" y="189"/>
                      </a:cxn>
                      <a:cxn ang="0">
                        <a:pos x="317" y="190"/>
                      </a:cxn>
                      <a:cxn ang="0">
                        <a:pos x="325" y="184"/>
                      </a:cxn>
                      <a:cxn ang="0">
                        <a:pos x="331" y="172"/>
                      </a:cxn>
                      <a:cxn ang="0">
                        <a:pos x="331" y="167"/>
                      </a:cxn>
                      <a:cxn ang="0">
                        <a:pos x="329" y="159"/>
                      </a:cxn>
                    </a:cxnLst>
                    <a:rect l="0" t="0" r="r" b="b"/>
                    <a:pathLst>
                      <a:path w="331" h="267">
                        <a:moveTo>
                          <a:pt x="326" y="155"/>
                        </a:moveTo>
                        <a:lnTo>
                          <a:pt x="321" y="151"/>
                        </a:lnTo>
                        <a:lnTo>
                          <a:pt x="317" y="149"/>
                        </a:lnTo>
                        <a:lnTo>
                          <a:pt x="311" y="147"/>
                        </a:lnTo>
                        <a:lnTo>
                          <a:pt x="298" y="146"/>
                        </a:lnTo>
                        <a:lnTo>
                          <a:pt x="273" y="147"/>
                        </a:lnTo>
                        <a:lnTo>
                          <a:pt x="266" y="147"/>
                        </a:lnTo>
                        <a:lnTo>
                          <a:pt x="260" y="146"/>
                        </a:lnTo>
                        <a:lnTo>
                          <a:pt x="255" y="143"/>
                        </a:lnTo>
                        <a:lnTo>
                          <a:pt x="250" y="140"/>
                        </a:lnTo>
                        <a:lnTo>
                          <a:pt x="245" y="136"/>
                        </a:lnTo>
                        <a:lnTo>
                          <a:pt x="244" y="134"/>
                        </a:lnTo>
                        <a:lnTo>
                          <a:pt x="243" y="132"/>
                        </a:lnTo>
                        <a:lnTo>
                          <a:pt x="242" y="126"/>
                        </a:lnTo>
                        <a:lnTo>
                          <a:pt x="239" y="115"/>
                        </a:lnTo>
                        <a:lnTo>
                          <a:pt x="206" y="68"/>
                        </a:lnTo>
                        <a:lnTo>
                          <a:pt x="183" y="44"/>
                        </a:lnTo>
                        <a:lnTo>
                          <a:pt x="159" y="24"/>
                        </a:lnTo>
                        <a:lnTo>
                          <a:pt x="128" y="6"/>
                        </a:lnTo>
                        <a:lnTo>
                          <a:pt x="109" y="0"/>
                        </a:lnTo>
                        <a:lnTo>
                          <a:pt x="98" y="0"/>
                        </a:lnTo>
                        <a:lnTo>
                          <a:pt x="76" y="2"/>
                        </a:lnTo>
                        <a:lnTo>
                          <a:pt x="65" y="6"/>
                        </a:lnTo>
                        <a:lnTo>
                          <a:pt x="44" y="15"/>
                        </a:lnTo>
                        <a:lnTo>
                          <a:pt x="35" y="21"/>
                        </a:lnTo>
                        <a:lnTo>
                          <a:pt x="26" y="29"/>
                        </a:lnTo>
                        <a:lnTo>
                          <a:pt x="18" y="39"/>
                        </a:lnTo>
                        <a:lnTo>
                          <a:pt x="8" y="58"/>
                        </a:lnTo>
                        <a:lnTo>
                          <a:pt x="3" y="71"/>
                        </a:lnTo>
                        <a:lnTo>
                          <a:pt x="1" y="85"/>
                        </a:lnTo>
                        <a:lnTo>
                          <a:pt x="0" y="99"/>
                        </a:lnTo>
                        <a:lnTo>
                          <a:pt x="2" y="122"/>
                        </a:lnTo>
                        <a:lnTo>
                          <a:pt x="6" y="136"/>
                        </a:lnTo>
                        <a:lnTo>
                          <a:pt x="15" y="165"/>
                        </a:lnTo>
                        <a:lnTo>
                          <a:pt x="26" y="186"/>
                        </a:lnTo>
                        <a:lnTo>
                          <a:pt x="42" y="206"/>
                        </a:lnTo>
                        <a:lnTo>
                          <a:pt x="78" y="236"/>
                        </a:lnTo>
                        <a:lnTo>
                          <a:pt x="115" y="256"/>
                        </a:lnTo>
                        <a:lnTo>
                          <a:pt x="123" y="259"/>
                        </a:lnTo>
                        <a:lnTo>
                          <a:pt x="138" y="264"/>
                        </a:lnTo>
                        <a:lnTo>
                          <a:pt x="159" y="267"/>
                        </a:lnTo>
                        <a:lnTo>
                          <a:pt x="185" y="263"/>
                        </a:lnTo>
                        <a:lnTo>
                          <a:pt x="196" y="260"/>
                        </a:lnTo>
                        <a:lnTo>
                          <a:pt x="205" y="255"/>
                        </a:lnTo>
                        <a:lnTo>
                          <a:pt x="214" y="249"/>
                        </a:lnTo>
                        <a:lnTo>
                          <a:pt x="228" y="235"/>
                        </a:lnTo>
                        <a:lnTo>
                          <a:pt x="233" y="227"/>
                        </a:lnTo>
                        <a:lnTo>
                          <a:pt x="243" y="202"/>
                        </a:lnTo>
                        <a:lnTo>
                          <a:pt x="249" y="179"/>
                        </a:lnTo>
                        <a:lnTo>
                          <a:pt x="250" y="176"/>
                        </a:lnTo>
                        <a:lnTo>
                          <a:pt x="252" y="175"/>
                        </a:lnTo>
                        <a:lnTo>
                          <a:pt x="258" y="173"/>
                        </a:lnTo>
                        <a:lnTo>
                          <a:pt x="265" y="174"/>
                        </a:lnTo>
                        <a:lnTo>
                          <a:pt x="286" y="180"/>
                        </a:lnTo>
                        <a:lnTo>
                          <a:pt x="305" y="188"/>
                        </a:lnTo>
                        <a:lnTo>
                          <a:pt x="310" y="189"/>
                        </a:lnTo>
                        <a:lnTo>
                          <a:pt x="314" y="190"/>
                        </a:lnTo>
                        <a:lnTo>
                          <a:pt x="317" y="190"/>
                        </a:lnTo>
                        <a:lnTo>
                          <a:pt x="320" y="189"/>
                        </a:lnTo>
                        <a:lnTo>
                          <a:pt x="325" y="184"/>
                        </a:lnTo>
                        <a:lnTo>
                          <a:pt x="327" y="181"/>
                        </a:lnTo>
                        <a:lnTo>
                          <a:pt x="331" y="172"/>
                        </a:lnTo>
                        <a:lnTo>
                          <a:pt x="331" y="169"/>
                        </a:lnTo>
                        <a:lnTo>
                          <a:pt x="331" y="167"/>
                        </a:lnTo>
                        <a:lnTo>
                          <a:pt x="331" y="164"/>
                        </a:lnTo>
                        <a:lnTo>
                          <a:pt x="329" y="159"/>
                        </a:lnTo>
                        <a:lnTo>
                          <a:pt x="326" y="15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18"/>
                  <p:cNvSpPr>
                    <a:spLocks/>
                  </p:cNvSpPr>
                  <p:nvPr/>
                </p:nvSpPr>
                <p:spPr bwMode="auto">
                  <a:xfrm flipH="1">
                    <a:off x="5461000" y="3890963"/>
                    <a:ext cx="773113" cy="454025"/>
                  </a:xfrm>
                  <a:custGeom>
                    <a:avLst/>
                    <a:gdLst/>
                    <a:ahLst/>
                    <a:cxnLst>
                      <a:cxn ang="0">
                        <a:pos x="241" y="52"/>
                      </a:cxn>
                      <a:cxn ang="0">
                        <a:pos x="311" y="38"/>
                      </a:cxn>
                      <a:cxn ang="0">
                        <a:pos x="390" y="58"/>
                      </a:cxn>
                      <a:cxn ang="0">
                        <a:pos x="452" y="88"/>
                      </a:cxn>
                      <a:cxn ang="0">
                        <a:pos x="480" y="81"/>
                      </a:cxn>
                      <a:cxn ang="0">
                        <a:pos x="487" y="65"/>
                      </a:cxn>
                      <a:cxn ang="0">
                        <a:pos x="483" y="37"/>
                      </a:cxn>
                      <a:cxn ang="0">
                        <a:pos x="465" y="21"/>
                      </a:cxn>
                      <a:cxn ang="0">
                        <a:pos x="358" y="0"/>
                      </a:cxn>
                      <a:cxn ang="0">
                        <a:pos x="255" y="12"/>
                      </a:cxn>
                      <a:cxn ang="0">
                        <a:pos x="140" y="75"/>
                      </a:cxn>
                      <a:cxn ang="0">
                        <a:pos x="94" y="146"/>
                      </a:cxn>
                      <a:cxn ang="0">
                        <a:pos x="79" y="169"/>
                      </a:cxn>
                      <a:cxn ang="0">
                        <a:pos x="64" y="176"/>
                      </a:cxn>
                      <a:cxn ang="0">
                        <a:pos x="28" y="180"/>
                      </a:cxn>
                      <a:cxn ang="0">
                        <a:pos x="6" y="198"/>
                      </a:cxn>
                      <a:cxn ang="0">
                        <a:pos x="0" y="213"/>
                      </a:cxn>
                      <a:cxn ang="0">
                        <a:pos x="7" y="235"/>
                      </a:cxn>
                      <a:cxn ang="0">
                        <a:pos x="19" y="241"/>
                      </a:cxn>
                      <a:cxn ang="0">
                        <a:pos x="32" y="241"/>
                      </a:cxn>
                      <a:cxn ang="0">
                        <a:pos x="40" y="234"/>
                      </a:cxn>
                      <a:cxn ang="0">
                        <a:pos x="38" y="229"/>
                      </a:cxn>
                      <a:cxn ang="0">
                        <a:pos x="27" y="225"/>
                      </a:cxn>
                      <a:cxn ang="0">
                        <a:pos x="29" y="221"/>
                      </a:cxn>
                      <a:cxn ang="0">
                        <a:pos x="52" y="207"/>
                      </a:cxn>
                      <a:cxn ang="0">
                        <a:pos x="57" y="208"/>
                      </a:cxn>
                      <a:cxn ang="0">
                        <a:pos x="55" y="229"/>
                      </a:cxn>
                      <a:cxn ang="0">
                        <a:pos x="54" y="274"/>
                      </a:cxn>
                      <a:cxn ang="0">
                        <a:pos x="64" y="284"/>
                      </a:cxn>
                      <a:cxn ang="0">
                        <a:pos x="83" y="285"/>
                      </a:cxn>
                      <a:cxn ang="0">
                        <a:pos x="88" y="281"/>
                      </a:cxn>
                      <a:cxn ang="0">
                        <a:pos x="77" y="240"/>
                      </a:cxn>
                      <a:cxn ang="0">
                        <a:pos x="80" y="225"/>
                      </a:cxn>
                      <a:cxn ang="0">
                        <a:pos x="89" y="223"/>
                      </a:cxn>
                      <a:cxn ang="0">
                        <a:pos x="112" y="236"/>
                      </a:cxn>
                      <a:cxn ang="0">
                        <a:pos x="127" y="255"/>
                      </a:cxn>
                      <a:cxn ang="0">
                        <a:pos x="132" y="255"/>
                      </a:cxn>
                      <a:cxn ang="0">
                        <a:pos x="138" y="246"/>
                      </a:cxn>
                      <a:cxn ang="0">
                        <a:pos x="141" y="220"/>
                      </a:cxn>
                      <a:cxn ang="0">
                        <a:pos x="135" y="211"/>
                      </a:cxn>
                      <a:cxn ang="0">
                        <a:pos x="116" y="203"/>
                      </a:cxn>
                      <a:cxn ang="0">
                        <a:pos x="110" y="190"/>
                      </a:cxn>
                      <a:cxn ang="0">
                        <a:pos x="119" y="160"/>
                      </a:cxn>
                      <a:cxn ang="0">
                        <a:pos x="178" y="84"/>
                      </a:cxn>
                    </a:cxnLst>
                    <a:rect l="0" t="0" r="r" b="b"/>
                    <a:pathLst>
                      <a:path w="487" h="286">
                        <a:moveTo>
                          <a:pt x="178" y="84"/>
                        </a:moveTo>
                        <a:lnTo>
                          <a:pt x="213" y="63"/>
                        </a:lnTo>
                        <a:lnTo>
                          <a:pt x="241" y="52"/>
                        </a:lnTo>
                        <a:lnTo>
                          <a:pt x="261" y="45"/>
                        </a:lnTo>
                        <a:lnTo>
                          <a:pt x="291" y="40"/>
                        </a:lnTo>
                        <a:lnTo>
                          <a:pt x="311" y="38"/>
                        </a:lnTo>
                        <a:lnTo>
                          <a:pt x="339" y="40"/>
                        </a:lnTo>
                        <a:lnTo>
                          <a:pt x="374" y="50"/>
                        </a:lnTo>
                        <a:lnTo>
                          <a:pt x="390" y="58"/>
                        </a:lnTo>
                        <a:lnTo>
                          <a:pt x="417" y="79"/>
                        </a:lnTo>
                        <a:lnTo>
                          <a:pt x="431" y="85"/>
                        </a:lnTo>
                        <a:lnTo>
                          <a:pt x="452" y="88"/>
                        </a:lnTo>
                        <a:lnTo>
                          <a:pt x="465" y="87"/>
                        </a:lnTo>
                        <a:lnTo>
                          <a:pt x="471" y="85"/>
                        </a:lnTo>
                        <a:lnTo>
                          <a:pt x="480" y="81"/>
                        </a:lnTo>
                        <a:lnTo>
                          <a:pt x="483" y="78"/>
                        </a:lnTo>
                        <a:lnTo>
                          <a:pt x="485" y="74"/>
                        </a:lnTo>
                        <a:lnTo>
                          <a:pt x="487" y="65"/>
                        </a:lnTo>
                        <a:lnTo>
                          <a:pt x="487" y="55"/>
                        </a:lnTo>
                        <a:lnTo>
                          <a:pt x="484" y="40"/>
                        </a:lnTo>
                        <a:lnTo>
                          <a:pt x="483" y="37"/>
                        </a:lnTo>
                        <a:lnTo>
                          <a:pt x="481" y="31"/>
                        </a:lnTo>
                        <a:lnTo>
                          <a:pt x="475" y="26"/>
                        </a:lnTo>
                        <a:lnTo>
                          <a:pt x="465" y="21"/>
                        </a:lnTo>
                        <a:lnTo>
                          <a:pt x="444" y="13"/>
                        </a:lnTo>
                        <a:lnTo>
                          <a:pt x="407" y="6"/>
                        </a:lnTo>
                        <a:lnTo>
                          <a:pt x="358" y="0"/>
                        </a:lnTo>
                        <a:lnTo>
                          <a:pt x="315" y="0"/>
                        </a:lnTo>
                        <a:lnTo>
                          <a:pt x="286" y="4"/>
                        </a:lnTo>
                        <a:lnTo>
                          <a:pt x="255" y="12"/>
                        </a:lnTo>
                        <a:lnTo>
                          <a:pt x="190" y="37"/>
                        </a:lnTo>
                        <a:lnTo>
                          <a:pt x="164" y="53"/>
                        </a:lnTo>
                        <a:lnTo>
                          <a:pt x="140" y="75"/>
                        </a:lnTo>
                        <a:lnTo>
                          <a:pt x="115" y="105"/>
                        </a:lnTo>
                        <a:lnTo>
                          <a:pt x="97" y="138"/>
                        </a:lnTo>
                        <a:lnTo>
                          <a:pt x="94" y="146"/>
                        </a:lnTo>
                        <a:lnTo>
                          <a:pt x="87" y="158"/>
                        </a:lnTo>
                        <a:lnTo>
                          <a:pt x="81" y="166"/>
                        </a:lnTo>
                        <a:lnTo>
                          <a:pt x="79" y="169"/>
                        </a:lnTo>
                        <a:lnTo>
                          <a:pt x="70" y="174"/>
                        </a:lnTo>
                        <a:lnTo>
                          <a:pt x="67" y="175"/>
                        </a:lnTo>
                        <a:lnTo>
                          <a:pt x="64" y="176"/>
                        </a:lnTo>
                        <a:lnTo>
                          <a:pt x="60" y="177"/>
                        </a:lnTo>
                        <a:lnTo>
                          <a:pt x="32" y="179"/>
                        </a:lnTo>
                        <a:lnTo>
                          <a:pt x="28" y="180"/>
                        </a:lnTo>
                        <a:lnTo>
                          <a:pt x="24" y="182"/>
                        </a:lnTo>
                        <a:lnTo>
                          <a:pt x="12" y="191"/>
                        </a:lnTo>
                        <a:lnTo>
                          <a:pt x="6" y="198"/>
                        </a:lnTo>
                        <a:lnTo>
                          <a:pt x="4" y="201"/>
                        </a:lnTo>
                        <a:lnTo>
                          <a:pt x="2" y="205"/>
                        </a:lnTo>
                        <a:lnTo>
                          <a:pt x="0" y="213"/>
                        </a:lnTo>
                        <a:lnTo>
                          <a:pt x="1" y="221"/>
                        </a:lnTo>
                        <a:lnTo>
                          <a:pt x="5" y="232"/>
                        </a:lnTo>
                        <a:lnTo>
                          <a:pt x="7" y="235"/>
                        </a:lnTo>
                        <a:lnTo>
                          <a:pt x="10" y="237"/>
                        </a:lnTo>
                        <a:lnTo>
                          <a:pt x="12" y="239"/>
                        </a:lnTo>
                        <a:lnTo>
                          <a:pt x="19" y="241"/>
                        </a:lnTo>
                        <a:lnTo>
                          <a:pt x="25" y="242"/>
                        </a:lnTo>
                        <a:lnTo>
                          <a:pt x="31" y="242"/>
                        </a:lnTo>
                        <a:lnTo>
                          <a:pt x="32" y="241"/>
                        </a:lnTo>
                        <a:lnTo>
                          <a:pt x="35" y="240"/>
                        </a:lnTo>
                        <a:lnTo>
                          <a:pt x="38" y="237"/>
                        </a:lnTo>
                        <a:lnTo>
                          <a:pt x="40" y="234"/>
                        </a:lnTo>
                        <a:lnTo>
                          <a:pt x="40" y="232"/>
                        </a:lnTo>
                        <a:lnTo>
                          <a:pt x="40" y="231"/>
                        </a:lnTo>
                        <a:lnTo>
                          <a:pt x="38" y="229"/>
                        </a:lnTo>
                        <a:lnTo>
                          <a:pt x="29" y="227"/>
                        </a:lnTo>
                        <a:lnTo>
                          <a:pt x="27" y="226"/>
                        </a:lnTo>
                        <a:lnTo>
                          <a:pt x="27" y="225"/>
                        </a:lnTo>
                        <a:lnTo>
                          <a:pt x="27" y="224"/>
                        </a:lnTo>
                        <a:lnTo>
                          <a:pt x="27" y="223"/>
                        </a:lnTo>
                        <a:lnTo>
                          <a:pt x="29" y="221"/>
                        </a:lnTo>
                        <a:lnTo>
                          <a:pt x="34" y="216"/>
                        </a:lnTo>
                        <a:lnTo>
                          <a:pt x="39" y="212"/>
                        </a:lnTo>
                        <a:lnTo>
                          <a:pt x="52" y="207"/>
                        </a:lnTo>
                        <a:lnTo>
                          <a:pt x="54" y="207"/>
                        </a:lnTo>
                        <a:lnTo>
                          <a:pt x="55" y="208"/>
                        </a:lnTo>
                        <a:lnTo>
                          <a:pt x="57" y="208"/>
                        </a:lnTo>
                        <a:lnTo>
                          <a:pt x="57" y="210"/>
                        </a:lnTo>
                        <a:lnTo>
                          <a:pt x="57" y="214"/>
                        </a:lnTo>
                        <a:lnTo>
                          <a:pt x="55" y="229"/>
                        </a:lnTo>
                        <a:lnTo>
                          <a:pt x="50" y="257"/>
                        </a:lnTo>
                        <a:lnTo>
                          <a:pt x="50" y="261"/>
                        </a:lnTo>
                        <a:lnTo>
                          <a:pt x="54" y="274"/>
                        </a:lnTo>
                        <a:lnTo>
                          <a:pt x="57" y="279"/>
                        </a:lnTo>
                        <a:lnTo>
                          <a:pt x="59" y="282"/>
                        </a:lnTo>
                        <a:lnTo>
                          <a:pt x="64" y="284"/>
                        </a:lnTo>
                        <a:lnTo>
                          <a:pt x="67" y="285"/>
                        </a:lnTo>
                        <a:lnTo>
                          <a:pt x="79" y="286"/>
                        </a:lnTo>
                        <a:lnTo>
                          <a:pt x="83" y="285"/>
                        </a:lnTo>
                        <a:lnTo>
                          <a:pt x="85" y="284"/>
                        </a:lnTo>
                        <a:lnTo>
                          <a:pt x="87" y="283"/>
                        </a:lnTo>
                        <a:lnTo>
                          <a:pt x="88" y="281"/>
                        </a:lnTo>
                        <a:lnTo>
                          <a:pt x="89" y="279"/>
                        </a:lnTo>
                        <a:lnTo>
                          <a:pt x="88" y="277"/>
                        </a:lnTo>
                        <a:lnTo>
                          <a:pt x="77" y="240"/>
                        </a:lnTo>
                        <a:lnTo>
                          <a:pt x="76" y="234"/>
                        </a:lnTo>
                        <a:lnTo>
                          <a:pt x="78" y="229"/>
                        </a:lnTo>
                        <a:lnTo>
                          <a:pt x="80" y="225"/>
                        </a:lnTo>
                        <a:lnTo>
                          <a:pt x="85" y="223"/>
                        </a:lnTo>
                        <a:lnTo>
                          <a:pt x="86" y="223"/>
                        </a:lnTo>
                        <a:lnTo>
                          <a:pt x="89" y="223"/>
                        </a:lnTo>
                        <a:lnTo>
                          <a:pt x="94" y="224"/>
                        </a:lnTo>
                        <a:lnTo>
                          <a:pt x="107" y="232"/>
                        </a:lnTo>
                        <a:lnTo>
                          <a:pt x="112" y="236"/>
                        </a:lnTo>
                        <a:lnTo>
                          <a:pt x="117" y="241"/>
                        </a:lnTo>
                        <a:lnTo>
                          <a:pt x="125" y="253"/>
                        </a:lnTo>
                        <a:lnTo>
                          <a:pt x="127" y="255"/>
                        </a:lnTo>
                        <a:lnTo>
                          <a:pt x="129" y="256"/>
                        </a:lnTo>
                        <a:lnTo>
                          <a:pt x="130" y="256"/>
                        </a:lnTo>
                        <a:lnTo>
                          <a:pt x="132" y="255"/>
                        </a:lnTo>
                        <a:lnTo>
                          <a:pt x="134" y="253"/>
                        </a:lnTo>
                        <a:lnTo>
                          <a:pt x="135" y="251"/>
                        </a:lnTo>
                        <a:lnTo>
                          <a:pt x="138" y="246"/>
                        </a:lnTo>
                        <a:lnTo>
                          <a:pt x="141" y="238"/>
                        </a:lnTo>
                        <a:lnTo>
                          <a:pt x="142" y="227"/>
                        </a:lnTo>
                        <a:lnTo>
                          <a:pt x="141" y="220"/>
                        </a:lnTo>
                        <a:lnTo>
                          <a:pt x="140" y="214"/>
                        </a:lnTo>
                        <a:lnTo>
                          <a:pt x="138" y="213"/>
                        </a:lnTo>
                        <a:lnTo>
                          <a:pt x="135" y="211"/>
                        </a:lnTo>
                        <a:lnTo>
                          <a:pt x="121" y="207"/>
                        </a:lnTo>
                        <a:lnTo>
                          <a:pt x="119" y="205"/>
                        </a:lnTo>
                        <a:lnTo>
                          <a:pt x="116" y="203"/>
                        </a:lnTo>
                        <a:lnTo>
                          <a:pt x="113" y="200"/>
                        </a:lnTo>
                        <a:lnTo>
                          <a:pt x="111" y="195"/>
                        </a:lnTo>
                        <a:lnTo>
                          <a:pt x="110" y="190"/>
                        </a:lnTo>
                        <a:lnTo>
                          <a:pt x="111" y="184"/>
                        </a:lnTo>
                        <a:lnTo>
                          <a:pt x="113" y="177"/>
                        </a:lnTo>
                        <a:lnTo>
                          <a:pt x="119" y="160"/>
                        </a:lnTo>
                        <a:lnTo>
                          <a:pt x="141" y="120"/>
                        </a:lnTo>
                        <a:lnTo>
                          <a:pt x="156" y="102"/>
                        </a:lnTo>
                        <a:lnTo>
                          <a:pt x="178" y="8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19"/>
                  <p:cNvSpPr>
                    <a:spLocks/>
                  </p:cNvSpPr>
                  <p:nvPr/>
                </p:nvSpPr>
                <p:spPr bwMode="auto">
                  <a:xfrm flipH="1">
                    <a:off x="5027612" y="4343400"/>
                    <a:ext cx="84138" cy="209550"/>
                  </a:xfrm>
                  <a:custGeom>
                    <a:avLst/>
                    <a:gdLst/>
                    <a:ahLst/>
                    <a:cxnLst>
                      <a:cxn ang="0">
                        <a:pos x="53" y="113"/>
                      </a:cxn>
                      <a:cxn ang="0">
                        <a:pos x="53" y="102"/>
                      </a:cxn>
                      <a:cxn ang="0">
                        <a:pos x="50" y="89"/>
                      </a:cxn>
                      <a:cxn ang="0">
                        <a:pos x="47" y="81"/>
                      </a:cxn>
                      <a:cxn ang="0">
                        <a:pos x="32" y="23"/>
                      </a:cxn>
                      <a:cxn ang="0">
                        <a:pos x="25" y="4"/>
                      </a:cxn>
                      <a:cxn ang="0">
                        <a:pos x="23" y="1"/>
                      </a:cxn>
                      <a:cxn ang="0">
                        <a:pos x="20" y="0"/>
                      </a:cxn>
                      <a:cxn ang="0">
                        <a:pos x="19" y="0"/>
                      </a:cxn>
                      <a:cxn ang="0">
                        <a:pos x="16" y="2"/>
                      </a:cxn>
                      <a:cxn ang="0">
                        <a:pos x="13" y="5"/>
                      </a:cxn>
                      <a:cxn ang="0">
                        <a:pos x="7" y="15"/>
                      </a:cxn>
                      <a:cxn ang="0">
                        <a:pos x="1" y="21"/>
                      </a:cxn>
                      <a:cxn ang="0">
                        <a:pos x="0" y="23"/>
                      </a:cxn>
                      <a:cxn ang="0">
                        <a:pos x="0" y="28"/>
                      </a:cxn>
                      <a:cxn ang="0">
                        <a:pos x="20" y="122"/>
                      </a:cxn>
                      <a:cxn ang="0">
                        <a:pos x="23" y="127"/>
                      </a:cxn>
                      <a:cxn ang="0">
                        <a:pos x="25" y="130"/>
                      </a:cxn>
                      <a:cxn ang="0">
                        <a:pos x="26" y="131"/>
                      </a:cxn>
                      <a:cxn ang="0">
                        <a:pos x="28" y="132"/>
                      </a:cxn>
                      <a:cxn ang="0">
                        <a:pos x="30" y="132"/>
                      </a:cxn>
                      <a:cxn ang="0">
                        <a:pos x="34" y="131"/>
                      </a:cxn>
                      <a:cxn ang="0">
                        <a:pos x="41" y="128"/>
                      </a:cxn>
                      <a:cxn ang="0">
                        <a:pos x="46" y="125"/>
                      </a:cxn>
                      <a:cxn ang="0">
                        <a:pos x="49" y="122"/>
                      </a:cxn>
                      <a:cxn ang="0">
                        <a:pos x="51" y="118"/>
                      </a:cxn>
                      <a:cxn ang="0">
                        <a:pos x="53" y="113"/>
                      </a:cxn>
                    </a:cxnLst>
                    <a:rect l="0" t="0" r="r" b="b"/>
                    <a:pathLst>
                      <a:path w="53" h="132">
                        <a:moveTo>
                          <a:pt x="53" y="113"/>
                        </a:moveTo>
                        <a:lnTo>
                          <a:pt x="53" y="102"/>
                        </a:lnTo>
                        <a:lnTo>
                          <a:pt x="50" y="89"/>
                        </a:lnTo>
                        <a:lnTo>
                          <a:pt x="47" y="81"/>
                        </a:lnTo>
                        <a:lnTo>
                          <a:pt x="32" y="23"/>
                        </a:lnTo>
                        <a:lnTo>
                          <a:pt x="25" y="4"/>
                        </a:lnTo>
                        <a:lnTo>
                          <a:pt x="23" y="1"/>
                        </a:lnTo>
                        <a:lnTo>
                          <a:pt x="20" y="0"/>
                        </a:lnTo>
                        <a:lnTo>
                          <a:pt x="19" y="0"/>
                        </a:lnTo>
                        <a:lnTo>
                          <a:pt x="16" y="2"/>
                        </a:lnTo>
                        <a:lnTo>
                          <a:pt x="13" y="5"/>
                        </a:lnTo>
                        <a:lnTo>
                          <a:pt x="7" y="15"/>
                        </a:lnTo>
                        <a:lnTo>
                          <a:pt x="1" y="21"/>
                        </a:lnTo>
                        <a:lnTo>
                          <a:pt x="0" y="23"/>
                        </a:lnTo>
                        <a:lnTo>
                          <a:pt x="0" y="28"/>
                        </a:lnTo>
                        <a:lnTo>
                          <a:pt x="20" y="122"/>
                        </a:lnTo>
                        <a:lnTo>
                          <a:pt x="23" y="127"/>
                        </a:lnTo>
                        <a:lnTo>
                          <a:pt x="25" y="130"/>
                        </a:lnTo>
                        <a:lnTo>
                          <a:pt x="26" y="131"/>
                        </a:lnTo>
                        <a:lnTo>
                          <a:pt x="28" y="132"/>
                        </a:lnTo>
                        <a:lnTo>
                          <a:pt x="30" y="132"/>
                        </a:lnTo>
                        <a:lnTo>
                          <a:pt x="34" y="131"/>
                        </a:lnTo>
                        <a:lnTo>
                          <a:pt x="41" y="128"/>
                        </a:lnTo>
                        <a:lnTo>
                          <a:pt x="46" y="125"/>
                        </a:lnTo>
                        <a:lnTo>
                          <a:pt x="49" y="122"/>
                        </a:lnTo>
                        <a:lnTo>
                          <a:pt x="51" y="118"/>
                        </a:lnTo>
                        <a:lnTo>
                          <a:pt x="53" y="113"/>
                        </a:lnTo>
                        <a:close/>
                      </a:path>
                    </a:pathLst>
                  </a:custGeom>
                  <a:solidFill>
                    <a:srgbClr val="F0DE9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20"/>
                  <p:cNvSpPr>
                    <a:spLocks/>
                  </p:cNvSpPr>
                  <p:nvPr/>
                </p:nvSpPr>
                <p:spPr bwMode="auto">
                  <a:xfrm flipH="1">
                    <a:off x="5037137" y="4187825"/>
                    <a:ext cx="766763" cy="387350"/>
                  </a:xfrm>
                  <a:custGeom>
                    <a:avLst/>
                    <a:gdLst/>
                    <a:ahLst/>
                    <a:cxnLst>
                      <a:cxn ang="0">
                        <a:pos x="395" y="16"/>
                      </a:cxn>
                      <a:cxn ang="0">
                        <a:pos x="408" y="32"/>
                      </a:cxn>
                      <a:cxn ang="0">
                        <a:pos x="412" y="52"/>
                      </a:cxn>
                      <a:cxn ang="0">
                        <a:pos x="404" y="66"/>
                      </a:cxn>
                      <a:cxn ang="0">
                        <a:pos x="373" y="91"/>
                      </a:cxn>
                      <a:cxn ang="0">
                        <a:pos x="293" y="111"/>
                      </a:cxn>
                      <a:cxn ang="0">
                        <a:pos x="264" y="104"/>
                      </a:cxn>
                      <a:cxn ang="0">
                        <a:pos x="258" y="103"/>
                      </a:cxn>
                      <a:cxn ang="0">
                        <a:pos x="256" y="98"/>
                      </a:cxn>
                      <a:cxn ang="0">
                        <a:pos x="247" y="81"/>
                      </a:cxn>
                      <a:cxn ang="0">
                        <a:pos x="231" y="75"/>
                      </a:cxn>
                      <a:cxn ang="0">
                        <a:pos x="214" y="76"/>
                      </a:cxn>
                      <a:cxn ang="0">
                        <a:pos x="202" y="87"/>
                      </a:cxn>
                      <a:cxn ang="0">
                        <a:pos x="194" y="92"/>
                      </a:cxn>
                      <a:cxn ang="0">
                        <a:pos x="188" y="89"/>
                      </a:cxn>
                      <a:cxn ang="0">
                        <a:pos x="177" y="45"/>
                      </a:cxn>
                      <a:cxn ang="0">
                        <a:pos x="117" y="1"/>
                      </a:cxn>
                      <a:cxn ang="0">
                        <a:pos x="98" y="3"/>
                      </a:cxn>
                      <a:cxn ang="0">
                        <a:pos x="54" y="17"/>
                      </a:cxn>
                      <a:cxn ang="0">
                        <a:pos x="17" y="66"/>
                      </a:cxn>
                      <a:cxn ang="0">
                        <a:pos x="2" y="119"/>
                      </a:cxn>
                      <a:cxn ang="0">
                        <a:pos x="0" y="139"/>
                      </a:cxn>
                      <a:cxn ang="0">
                        <a:pos x="6" y="154"/>
                      </a:cxn>
                      <a:cxn ang="0">
                        <a:pos x="81" y="225"/>
                      </a:cxn>
                      <a:cxn ang="0">
                        <a:pos x="144" y="244"/>
                      </a:cxn>
                      <a:cxn ang="0">
                        <a:pos x="176" y="235"/>
                      </a:cxn>
                      <a:cxn ang="0">
                        <a:pos x="183" y="223"/>
                      </a:cxn>
                      <a:cxn ang="0">
                        <a:pos x="187" y="221"/>
                      </a:cxn>
                      <a:cxn ang="0">
                        <a:pos x="199" y="227"/>
                      </a:cxn>
                      <a:cxn ang="0">
                        <a:pos x="237" y="217"/>
                      </a:cxn>
                      <a:cxn ang="0">
                        <a:pos x="247" y="202"/>
                      </a:cxn>
                      <a:cxn ang="0">
                        <a:pos x="248" y="193"/>
                      </a:cxn>
                      <a:cxn ang="0">
                        <a:pos x="268" y="198"/>
                      </a:cxn>
                      <a:cxn ang="0">
                        <a:pos x="296" y="196"/>
                      </a:cxn>
                      <a:cxn ang="0">
                        <a:pos x="297" y="204"/>
                      </a:cxn>
                      <a:cxn ang="0">
                        <a:pos x="299" y="223"/>
                      </a:cxn>
                      <a:cxn ang="0">
                        <a:pos x="307" y="229"/>
                      </a:cxn>
                      <a:cxn ang="0">
                        <a:pos x="341" y="232"/>
                      </a:cxn>
                      <a:cxn ang="0">
                        <a:pos x="401" y="201"/>
                      </a:cxn>
                      <a:cxn ang="0">
                        <a:pos x="414" y="185"/>
                      </a:cxn>
                      <a:cxn ang="0">
                        <a:pos x="427" y="136"/>
                      </a:cxn>
                      <a:cxn ang="0">
                        <a:pos x="440" y="128"/>
                      </a:cxn>
                      <a:cxn ang="0">
                        <a:pos x="475" y="104"/>
                      </a:cxn>
                      <a:cxn ang="0">
                        <a:pos x="482" y="90"/>
                      </a:cxn>
                      <a:cxn ang="0">
                        <a:pos x="483" y="51"/>
                      </a:cxn>
                      <a:cxn ang="0">
                        <a:pos x="475" y="42"/>
                      </a:cxn>
                      <a:cxn ang="0">
                        <a:pos x="456" y="22"/>
                      </a:cxn>
                      <a:cxn ang="0">
                        <a:pos x="446" y="21"/>
                      </a:cxn>
                      <a:cxn ang="0">
                        <a:pos x="439" y="23"/>
                      </a:cxn>
                      <a:cxn ang="0">
                        <a:pos x="440" y="27"/>
                      </a:cxn>
                      <a:cxn ang="0">
                        <a:pos x="444" y="35"/>
                      </a:cxn>
                      <a:cxn ang="0">
                        <a:pos x="443" y="46"/>
                      </a:cxn>
                      <a:cxn ang="0">
                        <a:pos x="433" y="52"/>
                      </a:cxn>
                      <a:cxn ang="0">
                        <a:pos x="426" y="52"/>
                      </a:cxn>
                      <a:cxn ang="0">
                        <a:pos x="424" y="47"/>
                      </a:cxn>
                      <a:cxn ang="0">
                        <a:pos x="417" y="25"/>
                      </a:cxn>
                      <a:cxn ang="0">
                        <a:pos x="399" y="10"/>
                      </a:cxn>
                      <a:cxn ang="0">
                        <a:pos x="395" y="10"/>
                      </a:cxn>
                    </a:cxnLst>
                    <a:rect l="0" t="0" r="r" b="b"/>
                    <a:pathLst>
                      <a:path w="483" h="244">
                        <a:moveTo>
                          <a:pt x="395" y="10"/>
                        </a:moveTo>
                        <a:lnTo>
                          <a:pt x="395" y="13"/>
                        </a:lnTo>
                        <a:lnTo>
                          <a:pt x="395" y="16"/>
                        </a:lnTo>
                        <a:lnTo>
                          <a:pt x="397" y="19"/>
                        </a:lnTo>
                        <a:lnTo>
                          <a:pt x="399" y="23"/>
                        </a:lnTo>
                        <a:lnTo>
                          <a:pt x="408" y="32"/>
                        </a:lnTo>
                        <a:lnTo>
                          <a:pt x="410" y="37"/>
                        </a:lnTo>
                        <a:lnTo>
                          <a:pt x="413" y="45"/>
                        </a:lnTo>
                        <a:lnTo>
                          <a:pt x="412" y="52"/>
                        </a:lnTo>
                        <a:lnTo>
                          <a:pt x="411" y="55"/>
                        </a:lnTo>
                        <a:lnTo>
                          <a:pt x="407" y="62"/>
                        </a:lnTo>
                        <a:lnTo>
                          <a:pt x="404" y="66"/>
                        </a:lnTo>
                        <a:lnTo>
                          <a:pt x="393" y="76"/>
                        </a:lnTo>
                        <a:lnTo>
                          <a:pt x="380" y="86"/>
                        </a:lnTo>
                        <a:lnTo>
                          <a:pt x="373" y="91"/>
                        </a:lnTo>
                        <a:lnTo>
                          <a:pt x="323" y="108"/>
                        </a:lnTo>
                        <a:lnTo>
                          <a:pt x="304" y="112"/>
                        </a:lnTo>
                        <a:lnTo>
                          <a:pt x="293" y="111"/>
                        </a:lnTo>
                        <a:lnTo>
                          <a:pt x="268" y="105"/>
                        </a:lnTo>
                        <a:lnTo>
                          <a:pt x="266" y="104"/>
                        </a:lnTo>
                        <a:lnTo>
                          <a:pt x="264" y="104"/>
                        </a:lnTo>
                        <a:lnTo>
                          <a:pt x="260" y="104"/>
                        </a:lnTo>
                        <a:lnTo>
                          <a:pt x="259" y="103"/>
                        </a:lnTo>
                        <a:lnTo>
                          <a:pt x="258" y="103"/>
                        </a:lnTo>
                        <a:lnTo>
                          <a:pt x="257" y="102"/>
                        </a:lnTo>
                        <a:lnTo>
                          <a:pt x="256" y="100"/>
                        </a:lnTo>
                        <a:lnTo>
                          <a:pt x="256" y="98"/>
                        </a:lnTo>
                        <a:lnTo>
                          <a:pt x="252" y="86"/>
                        </a:lnTo>
                        <a:lnTo>
                          <a:pt x="250" y="84"/>
                        </a:lnTo>
                        <a:lnTo>
                          <a:pt x="247" y="81"/>
                        </a:lnTo>
                        <a:lnTo>
                          <a:pt x="244" y="79"/>
                        </a:lnTo>
                        <a:lnTo>
                          <a:pt x="235" y="75"/>
                        </a:lnTo>
                        <a:lnTo>
                          <a:pt x="231" y="75"/>
                        </a:lnTo>
                        <a:lnTo>
                          <a:pt x="222" y="75"/>
                        </a:lnTo>
                        <a:lnTo>
                          <a:pt x="217" y="75"/>
                        </a:lnTo>
                        <a:lnTo>
                          <a:pt x="214" y="76"/>
                        </a:lnTo>
                        <a:lnTo>
                          <a:pt x="206" y="81"/>
                        </a:lnTo>
                        <a:lnTo>
                          <a:pt x="204" y="84"/>
                        </a:lnTo>
                        <a:lnTo>
                          <a:pt x="202" y="87"/>
                        </a:lnTo>
                        <a:lnTo>
                          <a:pt x="199" y="90"/>
                        </a:lnTo>
                        <a:lnTo>
                          <a:pt x="198" y="92"/>
                        </a:lnTo>
                        <a:lnTo>
                          <a:pt x="194" y="92"/>
                        </a:lnTo>
                        <a:lnTo>
                          <a:pt x="190" y="92"/>
                        </a:lnTo>
                        <a:lnTo>
                          <a:pt x="189" y="91"/>
                        </a:lnTo>
                        <a:lnTo>
                          <a:pt x="188" y="89"/>
                        </a:lnTo>
                        <a:lnTo>
                          <a:pt x="187" y="86"/>
                        </a:lnTo>
                        <a:lnTo>
                          <a:pt x="181" y="60"/>
                        </a:lnTo>
                        <a:lnTo>
                          <a:pt x="177" y="45"/>
                        </a:lnTo>
                        <a:lnTo>
                          <a:pt x="172" y="41"/>
                        </a:lnTo>
                        <a:lnTo>
                          <a:pt x="126" y="5"/>
                        </a:lnTo>
                        <a:lnTo>
                          <a:pt x="117" y="1"/>
                        </a:lnTo>
                        <a:lnTo>
                          <a:pt x="114" y="0"/>
                        </a:lnTo>
                        <a:lnTo>
                          <a:pt x="108" y="0"/>
                        </a:lnTo>
                        <a:lnTo>
                          <a:pt x="98" y="3"/>
                        </a:lnTo>
                        <a:lnTo>
                          <a:pt x="91" y="4"/>
                        </a:lnTo>
                        <a:lnTo>
                          <a:pt x="65" y="12"/>
                        </a:lnTo>
                        <a:lnTo>
                          <a:pt x="54" y="17"/>
                        </a:lnTo>
                        <a:lnTo>
                          <a:pt x="49" y="21"/>
                        </a:lnTo>
                        <a:lnTo>
                          <a:pt x="35" y="36"/>
                        </a:lnTo>
                        <a:lnTo>
                          <a:pt x="17" y="66"/>
                        </a:lnTo>
                        <a:lnTo>
                          <a:pt x="11" y="80"/>
                        </a:lnTo>
                        <a:lnTo>
                          <a:pt x="4" y="109"/>
                        </a:lnTo>
                        <a:lnTo>
                          <a:pt x="2" y="119"/>
                        </a:lnTo>
                        <a:lnTo>
                          <a:pt x="2" y="123"/>
                        </a:lnTo>
                        <a:lnTo>
                          <a:pt x="1" y="127"/>
                        </a:lnTo>
                        <a:lnTo>
                          <a:pt x="0" y="139"/>
                        </a:lnTo>
                        <a:lnTo>
                          <a:pt x="1" y="144"/>
                        </a:lnTo>
                        <a:lnTo>
                          <a:pt x="3" y="149"/>
                        </a:lnTo>
                        <a:lnTo>
                          <a:pt x="6" y="154"/>
                        </a:lnTo>
                        <a:lnTo>
                          <a:pt x="24" y="176"/>
                        </a:lnTo>
                        <a:lnTo>
                          <a:pt x="71" y="220"/>
                        </a:lnTo>
                        <a:lnTo>
                          <a:pt x="81" y="225"/>
                        </a:lnTo>
                        <a:lnTo>
                          <a:pt x="110" y="238"/>
                        </a:lnTo>
                        <a:lnTo>
                          <a:pt x="127" y="243"/>
                        </a:lnTo>
                        <a:lnTo>
                          <a:pt x="144" y="244"/>
                        </a:lnTo>
                        <a:lnTo>
                          <a:pt x="153" y="243"/>
                        </a:lnTo>
                        <a:lnTo>
                          <a:pt x="162" y="241"/>
                        </a:lnTo>
                        <a:lnTo>
                          <a:pt x="176" y="235"/>
                        </a:lnTo>
                        <a:lnTo>
                          <a:pt x="178" y="233"/>
                        </a:lnTo>
                        <a:lnTo>
                          <a:pt x="180" y="231"/>
                        </a:lnTo>
                        <a:lnTo>
                          <a:pt x="183" y="223"/>
                        </a:lnTo>
                        <a:lnTo>
                          <a:pt x="184" y="222"/>
                        </a:lnTo>
                        <a:lnTo>
                          <a:pt x="186" y="221"/>
                        </a:lnTo>
                        <a:lnTo>
                          <a:pt x="187" y="221"/>
                        </a:lnTo>
                        <a:lnTo>
                          <a:pt x="188" y="221"/>
                        </a:lnTo>
                        <a:lnTo>
                          <a:pt x="195" y="226"/>
                        </a:lnTo>
                        <a:lnTo>
                          <a:pt x="199" y="227"/>
                        </a:lnTo>
                        <a:lnTo>
                          <a:pt x="203" y="227"/>
                        </a:lnTo>
                        <a:lnTo>
                          <a:pt x="228" y="221"/>
                        </a:lnTo>
                        <a:lnTo>
                          <a:pt x="237" y="217"/>
                        </a:lnTo>
                        <a:lnTo>
                          <a:pt x="244" y="210"/>
                        </a:lnTo>
                        <a:lnTo>
                          <a:pt x="247" y="204"/>
                        </a:lnTo>
                        <a:lnTo>
                          <a:pt x="247" y="202"/>
                        </a:lnTo>
                        <a:lnTo>
                          <a:pt x="246" y="195"/>
                        </a:lnTo>
                        <a:lnTo>
                          <a:pt x="247" y="194"/>
                        </a:lnTo>
                        <a:lnTo>
                          <a:pt x="248" y="193"/>
                        </a:lnTo>
                        <a:lnTo>
                          <a:pt x="251" y="193"/>
                        </a:lnTo>
                        <a:lnTo>
                          <a:pt x="262" y="197"/>
                        </a:lnTo>
                        <a:lnTo>
                          <a:pt x="268" y="198"/>
                        </a:lnTo>
                        <a:lnTo>
                          <a:pt x="284" y="197"/>
                        </a:lnTo>
                        <a:lnTo>
                          <a:pt x="287" y="196"/>
                        </a:lnTo>
                        <a:lnTo>
                          <a:pt x="296" y="196"/>
                        </a:lnTo>
                        <a:lnTo>
                          <a:pt x="298" y="197"/>
                        </a:lnTo>
                        <a:lnTo>
                          <a:pt x="298" y="199"/>
                        </a:lnTo>
                        <a:lnTo>
                          <a:pt x="297" y="204"/>
                        </a:lnTo>
                        <a:lnTo>
                          <a:pt x="297" y="215"/>
                        </a:lnTo>
                        <a:lnTo>
                          <a:pt x="298" y="221"/>
                        </a:lnTo>
                        <a:lnTo>
                          <a:pt x="299" y="223"/>
                        </a:lnTo>
                        <a:lnTo>
                          <a:pt x="300" y="225"/>
                        </a:lnTo>
                        <a:lnTo>
                          <a:pt x="303" y="228"/>
                        </a:lnTo>
                        <a:lnTo>
                          <a:pt x="307" y="229"/>
                        </a:lnTo>
                        <a:lnTo>
                          <a:pt x="312" y="230"/>
                        </a:lnTo>
                        <a:lnTo>
                          <a:pt x="333" y="232"/>
                        </a:lnTo>
                        <a:lnTo>
                          <a:pt x="341" y="232"/>
                        </a:lnTo>
                        <a:lnTo>
                          <a:pt x="350" y="231"/>
                        </a:lnTo>
                        <a:lnTo>
                          <a:pt x="359" y="227"/>
                        </a:lnTo>
                        <a:lnTo>
                          <a:pt x="401" y="201"/>
                        </a:lnTo>
                        <a:lnTo>
                          <a:pt x="406" y="197"/>
                        </a:lnTo>
                        <a:lnTo>
                          <a:pt x="410" y="192"/>
                        </a:lnTo>
                        <a:lnTo>
                          <a:pt x="414" y="185"/>
                        </a:lnTo>
                        <a:lnTo>
                          <a:pt x="422" y="154"/>
                        </a:lnTo>
                        <a:lnTo>
                          <a:pt x="423" y="147"/>
                        </a:lnTo>
                        <a:lnTo>
                          <a:pt x="427" y="136"/>
                        </a:lnTo>
                        <a:lnTo>
                          <a:pt x="429" y="134"/>
                        </a:lnTo>
                        <a:lnTo>
                          <a:pt x="431" y="133"/>
                        </a:lnTo>
                        <a:lnTo>
                          <a:pt x="440" y="128"/>
                        </a:lnTo>
                        <a:lnTo>
                          <a:pt x="463" y="115"/>
                        </a:lnTo>
                        <a:lnTo>
                          <a:pt x="467" y="112"/>
                        </a:lnTo>
                        <a:lnTo>
                          <a:pt x="475" y="104"/>
                        </a:lnTo>
                        <a:lnTo>
                          <a:pt x="478" y="100"/>
                        </a:lnTo>
                        <a:lnTo>
                          <a:pt x="480" y="96"/>
                        </a:lnTo>
                        <a:lnTo>
                          <a:pt x="482" y="90"/>
                        </a:lnTo>
                        <a:lnTo>
                          <a:pt x="483" y="84"/>
                        </a:lnTo>
                        <a:lnTo>
                          <a:pt x="483" y="56"/>
                        </a:lnTo>
                        <a:lnTo>
                          <a:pt x="483" y="51"/>
                        </a:lnTo>
                        <a:lnTo>
                          <a:pt x="482" y="49"/>
                        </a:lnTo>
                        <a:lnTo>
                          <a:pt x="481" y="48"/>
                        </a:lnTo>
                        <a:lnTo>
                          <a:pt x="475" y="42"/>
                        </a:lnTo>
                        <a:lnTo>
                          <a:pt x="461" y="26"/>
                        </a:lnTo>
                        <a:lnTo>
                          <a:pt x="458" y="23"/>
                        </a:lnTo>
                        <a:lnTo>
                          <a:pt x="456" y="22"/>
                        </a:lnTo>
                        <a:lnTo>
                          <a:pt x="454" y="21"/>
                        </a:lnTo>
                        <a:lnTo>
                          <a:pt x="451" y="21"/>
                        </a:lnTo>
                        <a:lnTo>
                          <a:pt x="446" y="21"/>
                        </a:lnTo>
                        <a:lnTo>
                          <a:pt x="442" y="21"/>
                        </a:lnTo>
                        <a:lnTo>
                          <a:pt x="440" y="22"/>
                        </a:lnTo>
                        <a:lnTo>
                          <a:pt x="439" y="23"/>
                        </a:lnTo>
                        <a:lnTo>
                          <a:pt x="439" y="24"/>
                        </a:lnTo>
                        <a:lnTo>
                          <a:pt x="439" y="26"/>
                        </a:lnTo>
                        <a:lnTo>
                          <a:pt x="440" y="27"/>
                        </a:lnTo>
                        <a:lnTo>
                          <a:pt x="441" y="30"/>
                        </a:lnTo>
                        <a:lnTo>
                          <a:pt x="444" y="33"/>
                        </a:lnTo>
                        <a:lnTo>
                          <a:pt x="444" y="35"/>
                        </a:lnTo>
                        <a:lnTo>
                          <a:pt x="445" y="37"/>
                        </a:lnTo>
                        <a:lnTo>
                          <a:pt x="444" y="43"/>
                        </a:lnTo>
                        <a:lnTo>
                          <a:pt x="443" y="46"/>
                        </a:lnTo>
                        <a:lnTo>
                          <a:pt x="441" y="48"/>
                        </a:lnTo>
                        <a:lnTo>
                          <a:pt x="438" y="50"/>
                        </a:lnTo>
                        <a:lnTo>
                          <a:pt x="433" y="52"/>
                        </a:lnTo>
                        <a:lnTo>
                          <a:pt x="429" y="53"/>
                        </a:lnTo>
                        <a:lnTo>
                          <a:pt x="427" y="53"/>
                        </a:lnTo>
                        <a:lnTo>
                          <a:pt x="426" y="52"/>
                        </a:lnTo>
                        <a:lnTo>
                          <a:pt x="425" y="51"/>
                        </a:lnTo>
                        <a:lnTo>
                          <a:pt x="424" y="50"/>
                        </a:lnTo>
                        <a:lnTo>
                          <a:pt x="424" y="47"/>
                        </a:lnTo>
                        <a:lnTo>
                          <a:pt x="425" y="43"/>
                        </a:lnTo>
                        <a:lnTo>
                          <a:pt x="424" y="40"/>
                        </a:lnTo>
                        <a:lnTo>
                          <a:pt x="417" y="25"/>
                        </a:lnTo>
                        <a:lnTo>
                          <a:pt x="413" y="17"/>
                        </a:lnTo>
                        <a:lnTo>
                          <a:pt x="409" y="14"/>
                        </a:lnTo>
                        <a:lnTo>
                          <a:pt x="399" y="10"/>
                        </a:lnTo>
                        <a:lnTo>
                          <a:pt x="398" y="10"/>
                        </a:lnTo>
                        <a:lnTo>
                          <a:pt x="397" y="10"/>
                        </a:lnTo>
                        <a:lnTo>
                          <a:pt x="395" y="10"/>
                        </a:lnTo>
                        <a:close/>
                      </a:path>
                    </a:pathLst>
                  </a:custGeom>
                  <a:solidFill>
                    <a:srgbClr val="C1814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21"/>
                  <p:cNvSpPr>
                    <a:spLocks/>
                  </p:cNvSpPr>
                  <p:nvPr/>
                </p:nvSpPr>
                <p:spPr bwMode="auto">
                  <a:xfrm flipH="1">
                    <a:off x="5537200" y="4213225"/>
                    <a:ext cx="190500" cy="131763"/>
                  </a:xfrm>
                  <a:custGeom>
                    <a:avLst/>
                    <a:gdLst/>
                    <a:ahLst/>
                    <a:cxnLst>
                      <a:cxn ang="0">
                        <a:pos x="43" y="1"/>
                      </a:cxn>
                      <a:cxn ang="0">
                        <a:pos x="20" y="7"/>
                      </a:cxn>
                      <a:cxn ang="0">
                        <a:pos x="12" y="10"/>
                      </a:cxn>
                      <a:cxn ang="0">
                        <a:pos x="7" y="13"/>
                      </a:cxn>
                      <a:cxn ang="0">
                        <a:pos x="3" y="17"/>
                      </a:cxn>
                      <a:cxn ang="0">
                        <a:pos x="1" y="19"/>
                      </a:cxn>
                      <a:cxn ang="0">
                        <a:pos x="0" y="21"/>
                      </a:cxn>
                      <a:cxn ang="0">
                        <a:pos x="0" y="23"/>
                      </a:cxn>
                      <a:cxn ang="0">
                        <a:pos x="0" y="25"/>
                      </a:cxn>
                      <a:cxn ang="0">
                        <a:pos x="0" y="27"/>
                      </a:cxn>
                      <a:cxn ang="0">
                        <a:pos x="3" y="30"/>
                      </a:cxn>
                      <a:cxn ang="0">
                        <a:pos x="14" y="38"/>
                      </a:cxn>
                      <a:cxn ang="0">
                        <a:pos x="45" y="67"/>
                      </a:cxn>
                      <a:cxn ang="0">
                        <a:pos x="61" y="79"/>
                      </a:cxn>
                      <a:cxn ang="0">
                        <a:pos x="66" y="82"/>
                      </a:cxn>
                      <a:cxn ang="0">
                        <a:pos x="68" y="83"/>
                      </a:cxn>
                      <a:cxn ang="0">
                        <a:pos x="70" y="83"/>
                      </a:cxn>
                      <a:cxn ang="0">
                        <a:pos x="72" y="82"/>
                      </a:cxn>
                      <a:cxn ang="0">
                        <a:pos x="74" y="81"/>
                      </a:cxn>
                      <a:cxn ang="0">
                        <a:pos x="76" y="80"/>
                      </a:cxn>
                      <a:cxn ang="0">
                        <a:pos x="78" y="79"/>
                      </a:cxn>
                      <a:cxn ang="0">
                        <a:pos x="80" y="76"/>
                      </a:cxn>
                      <a:cxn ang="0">
                        <a:pos x="91" y="62"/>
                      </a:cxn>
                      <a:cxn ang="0">
                        <a:pos x="94" y="59"/>
                      </a:cxn>
                      <a:cxn ang="0">
                        <a:pos x="97" y="58"/>
                      </a:cxn>
                      <a:cxn ang="0">
                        <a:pos x="109" y="53"/>
                      </a:cxn>
                      <a:cxn ang="0">
                        <a:pos x="112" y="53"/>
                      </a:cxn>
                      <a:cxn ang="0">
                        <a:pos x="116" y="51"/>
                      </a:cxn>
                      <a:cxn ang="0">
                        <a:pos x="118" y="50"/>
                      </a:cxn>
                      <a:cxn ang="0">
                        <a:pos x="120" y="48"/>
                      </a:cxn>
                      <a:cxn ang="0">
                        <a:pos x="120" y="47"/>
                      </a:cxn>
                      <a:cxn ang="0">
                        <a:pos x="118" y="44"/>
                      </a:cxn>
                      <a:cxn ang="0">
                        <a:pos x="109" y="37"/>
                      </a:cxn>
                      <a:cxn ang="0">
                        <a:pos x="85" y="14"/>
                      </a:cxn>
                      <a:cxn ang="0">
                        <a:pos x="72" y="5"/>
                      </a:cxn>
                      <a:cxn ang="0">
                        <a:pos x="65" y="1"/>
                      </a:cxn>
                      <a:cxn ang="0">
                        <a:pos x="59" y="0"/>
                      </a:cxn>
                      <a:cxn ang="0">
                        <a:pos x="43" y="1"/>
                      </a:cxn>
                    </a:cxnLst>
                    <a:rect l="0" t="0" r="r" b="b"/>
                    <a:pathLst>
                      <a:path w="120" h="83">
                        <a:moveTo>
                          <a:pt x="43" y="1"/>
                        </a:moveTo>
                        <a:lnTo>
                          <a:pt x="20" y="7"/>
                        </a:lnTo>
                        <a:lnTo>
                          <a:pt x="12" y="10"/>
                        </a:lnTo>
                        <a:lnTo>
                          <a:pt x="7" y="13"/>
                        </a:lnTo>
                        <a:lnTo>
                          <a:pt x="3" y="17"/>
                        </a:lnTo>
                        <a:lnTo>
                          <a:pt x="1" y="19"/>
                        </a:lnTo>
                        <a:lnTo>
                          <a:pt x="0" y="21"/>
                        </a:lnTo>
                        <a:lnTo>
                          <a:pt x="0" y="23"/>
                        </a:lnTo>
                        <a:lnTo>
                          <a:pt x="0" y="25"/>
                        </a:lnTo>
                        <a:lnTo>
                          <a:pt x="0" y="27"/>
                        </a:lnTo>
                        <a:lnTo>
                          <a:pt x="3" y="30"/>
                        </a:lnTo>
                        <a:lnTo>
                          <a:pt x="14" y="38"/>
                        </a:lnTo>
                        <a:lnTo>
                          <a:pt x="45" y="67"/>
                        </a:lnTo>
                        <a:lnTo>
                          <a:pt x="61" y="79"/>
                        </a:lnTo>
                        <a:lnTo>
                          <a:pt x="66" y="82"/>
                        </a:lnTo>
                        <a:lnTo>
                          <a:pt x="68" y="83"/>
                        </a:lnTo>
                        <a:lnTo>
                          <a:pt x="70" y="83"/>
                        </a:lnTo>
                        <a:lnTo>
                          <a:pt x="72" y="82"/>
                        </a:lnTo>
                        <a:lnTo>
                          <a:pt x="74" y="81"/>
                        </a:lnTo>
                        <a:lnTo>
                          <a:pt x="76" y="80"/>
                        </a:lnTo>
                        <a:lnTo>
                          <a:pt x="78" y="79"/>
                        </a:lnTo>
                        <a:lnTo>
                          <a:pt x="80" y="76"/>
                        </a:lnTo>
                        <a:lnTo>
                          <a:pt x="91" y="62"/>
                        </a:lnTo>
                        <a:lnTo>
                          <a:pt x="94" y="59"/>
                        </a:lnTo>
                        <a:lnTo>
                          <a:pt x="97" y="58"/>
                        </a:lnTo>
                        <a:lnTo>
                          <a:pt x="109" y="53"/>
                        </a:lnTo>
                        <a:lnTo>
                          <a:pt x="112" y="53"/>
                        </a:lnTo>
                        <a:lnTo>
                          <a:pt x="116" y="51"/>
                        </a:lnTo>
                        <a:lnTo>
                          <a:pt x="118" y="50"/>
                        </a:lnTo>
                        <a:lnTo>
                          <a:pt x="120" y="48"/>
                        </a:lnTo>
                        <a:lnTo>
                          <a:pt x="120" y="47"/>
                        </a:lnTo>
                        <a:lnTo>
                          <a:pt x="118" y="44"/>
                        </a:lnTo>
                        <a:lnTo>
                          <a:pt x="109" y="37"/>
                        </a:lnTo>
                        <a:lnTo>
                          <a:pt x="85" y="14"/>
                        </a:lnTo>
                        <a:lnTo>
                          <a:pt x="72" y="5"/>
                        </a:lnTo>
                        <a:lnTo>
                          <a:pt x="65" y="1"/>
                        </a:lnTo>
                        <a:lnTo>
                          <a:pt x="59" y="0"/>
                        </a:lnTo>
                        <a:lnTo>
                          <a:pt x="43" y="1"/>
                        </a:lnTo>
                        <a:close/>
                      </a:path>
                    </a:pathLst>
                  </a:custGeom>
                  <a:solidFill>
                    <a:srgbClr val="DFBE9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22"/>
                  <p:cNvSpPr>
                    <a:spLocks/>
                  </p:cNvSpPr>
                  <p:nvPr/>
                </p:nvSpPr>
                <p:spPr bwMode="auto">
                  <a:xfrm flipH="1">
                    <a:off x="5629275" y="4276725"/>
                    <a:ext cx="150813" cy="252413"/>
                  </a:xfrm>
                  <a:custGeom>
                    <a:avLst/>
                    <a:gdLst/>
                    <a:ahLst/>
                    <a:cxnLst>
                      <a:cxn ang="0">
                        <a:pos x="22" y="0"/>
                      </a:cxn>
                      <a:cxn ang="0">
                        <a:pos x="20" y="3"/>
                      </a:cxn>
                      <a:cxn ang="0">
                        <a:pos x="18" y="7"/>
                      </a:cxn>
                      <a:cxn ang="0">
                        <a:pos x="8" y="28"/>
                      </a:cxn>
                      <a:cxn ang="0">
                        <a:pos x="2" y="42"/>
                      </a:cxn>
                      <a:cxn ang="0">
                        <a:pos x="0" y="58"/>
                      </a:cxn>
                      <a:cxn ang="0">
                        <a:pos x="0" y="76"/>
                      </a:cxn>
                      <a:cxn ang="0">
                        <a:pos x="1" y="91"/>
                      </a:cxn>
                      <a:cxn ang="0">
                        <a:pos x="3" y="97"/>
                      </a:cxn>
                      <a:cxn ang="0">
                        <a:pos x="4" y="99"/>
                      </a:cxn>
                      <a:cxn ang="0">
                        <a:pos x="11" y="105"/>
                      </a:cxn>
                      <a:cxn ang="0">
                        <a:pos x="13" y="107"/>
                      </a:cxn>
                      <a:cxn ang="0">
                        <a:pos x="44" y="135"/>
                      </a:cxn>
                      <a:cxn ang="0">
                        <a:pos x="72" y="155"/>
                      </a:cxn>
                      <a:cxn ang="0">
                        <a:pos x="78" y="158"/>
                      </a:cxn>
                      <a:cxn ang="0">
                        <a:pos x="81" y="159"/>
                      </a:cxn>
                      <a:cxn ang="0">
                        <a:pos x="83" y="158"/>
                      </a:cxn>
                      <a:cxn ang="0">
                        <a:pos x="84" y="157"/>
                      </a:cxn>
                      <a:cxn ang="0">
                        <a:pos x="85" y="155"/>
                      </a:cxn>
                      <a:cxn ang="0">
                        <a:pos x="87" y="146"/>
                      </a:cxn>
                      <a:cxn ang="0">
                        <a:pos x="87" y="141"/>
                      </a:cxn>
                      <a:cxn ang="0">
                        <a:pos x="84" y="128"/>
                      </a:cxn>
                      <a:cxn ang="0">
                        <a:pos x="84" y="121"/>
                      </a:cxn>
                      <a:cxn ang="0">
                        <a:pos x="84" y="94"/>
                      </a:cxn>
                      <a:cxn ang="0">
                        <a:pos x="85" y="85"/>
                      </a:cxn>
                      <a:cxn ang="0">
                        <a:pos x="86" y="81"/>
                      </a:cxn>
                      <a:cxn ang="0">
                        <a:pos x="94" y="62"/>
                      </a:cxn>
                      <a:cxn ang="0">
                        <a:pos x="95" y="59"/>
                      </a:cxn>
                      <a:cxn ang="0">
                        <a:pos x="95" y="56"/>
                      </a:cxn>
                      <a:cxn ang="0">
                        <a:pos x="94" y="55"/>
                      </a:cxn>
                      <a:cxn ang="0">
                        <a:pos x="93" y="53"/>
                      </a:cxn>
                      <a:cxn ang="0">
                        <a:pos x="90" y="51"/>
                      </a:cxn>
                      <a:cxn ang="0">
                        <a:pos x="83" y="49"/>
                      </a:cxn>
                      <a:cxn ang="0">
                        <a:pos x="52" y="28"/>
                      </a:cxn>
                      <a:cxn ang="0">
                        <a:pos x="45" y="22"/>
                      </a:cxn>
                      <a:cxn ang="0">
                        <a:pos x="28" y="2"/>
                      </a:cxn>
                      <a:cxn ang="0">
                        <a:pos x="26" y="0"/>
                      </a:cxn>
                      <a:cxn ang="0">
                        <a:pos x="24" y="0"/>
                      </a:cxn>
                      <a:cxn ang="0">
                        <a:pos x="22" y="0"/>
                      </a:cxn>
                    </a:cxnLst>
                    <a:rect l="0" t="0" r="r" b="b"/>
                    <a:pathLst>
                      <a:path w="95" h="159">
                        <a:moveTo>
                          <a:pt x="22" y="0"/>
                        </a:moveTo>
                        <a:lnTo>
                          <a:pt x="20" y="3"/>
                        </a:lnTo>
                        <a:lnTo>
                          <a:pt x="18" y="7"/>
                        </a:lnTo>
                        <a:lnTo>
                          <a:pt x="8" y="28"/>
                        </a:lnTo>
                        <a:lnTo>
                          <a:pt x="2" y="42"/>
                        </a:lnTo>
                        <a:lnTo>
                          <a:pt x="0" y="58"/>
                        </a:lnTo>
                        <a:lnTo>
                          <a:pt x="0" y="76"/>
                        </a:lnTo>
                        <a:lnTo>
                          <a:pt x="1" y="91"/>
                        </a:lnTo>
                        <a:lnTo>
                          <a:pt x="3" y="97"/>
                        </a:lnTo>
                        <a:lnTo>
                          <a:pt x="4" y="99"/>
                        </a:lnTo>
                        <a:lnTo>
                          <a:pt x="11" y="105"/>
                        </a:lnTo>
                        <a:lnTo>
                          <a:pt x="13" y="107"/>
                        </a:lnTo>
                        <a:lnTo>
                          <a:pt x="44" y="135"/>
                        </a:lnTo>
                        <a:lnTo>
                          <a:pt x="72" y="155"/>
                        </a:lnTo>
                        <a:lnTo>
                          <a:pt x="78" y="158"/>
                        </a:lnTo>
                        <a:lnTo>
                          <a:pt x="81" y="159"/>
                        </a:lnTo>
                        <a:lnTo>
                          <a:pt x="83" y="158"/>
                        </a:lnTo>
                        <a:lnTo>
                          <a:pt x="84" y="157"/>
                        </a:lnTo>
                        <a:lnTo>
                          <a:pt x="85" y="155"/>
                        </a:lnTo>
                        <a:lnTo>
                          <a:pt x="87" y="146"/>
                        </a:lnTo>
                        <a:lnTo>
                          <a:pt x="87" y="141"/>
                        </a:lnTo>
                        <a:lnTo>
                          <a:pt x="84" y="128"/>
                        </a:lnTo>
                        <a:lnTo>
                          <a:pt x="84" y="121"/>
                        </a:lnTo>
                        <a:lnTo>
                          <a:pt x="84" y="94"/>
                        </a:lnTo>
                        <a:lnTo>
                          <a:pt x="85" y="85"/>
                        </a:lnTo>
                        <a:lnTo>
                          <a:pt x="86" y="81"/>
                        </a:lnTo>
                        <a:lnTo>
                          <a:pt x="94" y="62"/>
                        </a:lnTo>
                        <a:lnTo>
                          <a:pt x="95" y="59"/>
                        </a:lnTo>
                        <a:lnTo>
                          <a:pt x="95" y="56"/>
                        </a:lnTo>
                        <a:lnTo>
                          <a:pt x="94" y="55"/>
                        </a:lnTo>
                        <a:lnTo>
                          <a:pt x="93" y="53"/>
                        </a:lnTo>
                        <a:lnTo>
                          <a:pt x="90" y="51"/>
                        </a:lnTo>
                        <a:lnTo>
                          <a:pt x="83" y="49"/>
                        </a:lnTo>
                        <a:lnTo>
                          <a:pt x="52" y="28"/>
                        </a:lnTo>
                        <a:lnTo>
                          <a:pt x="45" y="22"/>
                        </a:lnTo>
                        <a:lnTo>
                          <a:pt x="28" y="2"/>
                        </a:lnTo>
                        <a:lnTo>
                          <a:pt x="26" y="0"/>
                        </a:lnTo>
                        <a:lnTo>
                          <a:pt x="24" y="0"/>
                        </a:lnTo>
                        <a:lnTo>
                          <a:pt x="22" y="0"/>
                        </a:lnTo>
                        <a:close/>
                      </a:path>
                    </a:pathLst>
                  </a:custGeom>
                  <a:solidFill>
                    <a:srgbClr val="DFBE9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23"/>
                  <p:cNvSpPr>
                    <a:spLocks/>
                  </p:cNvSpPr>
                  <p:nvPr/>
                </p:nvSpPr>
                <p:spPr bwMode="auto">
                  <a:xfrm flipH="1">
                    <a:off x="5516563" y="4371975"/>
                    <a:ext cx="117475" cy="184150"/>
                  </a:xfrm>
                  <a:custGeom>
                    <a:avLst/>
                    <a:gdLst/>
                    <a:ahLst/>
                    <a:cxnLst>
                      <a:cxn ang="0">
                        <a:pos x="74" y="38"/>
                      </a:cxn>
                      <a:cxn ang="0">
                        <a:pos x="73" y="21"/>
                      </a:cxn>
                      <a:cxn ang="0">
                        <a:pos x="71" y="13"/>
                      </a:cxn>
                      <a:cxn ang="0">
                        <a:pos x="68" y="7"/>
                      </a:cxn>
                      <a:cxn ang="0">
                        <a:pos x="67" y="4"/>
                      </a:cxn>
                      <a:cxn ang="0">
                        <a:pos x="65" y="1"/>
                      </a:cxn>
                      <a:cxn ang="0">
                        <a:pos x="64" y="0"/>
                      </a:cxn>
                      <a:cxn ang="0">
                        <a:pos x="64" y="0"/>
                      </a:cxn>
                      <a:cxn ang="0">
                        <a:pos x="63" y="1"/>
                      </a:cxn>
                      <a:cxn ang="0">
                        <a:pos x="63" y="2"/>
                      </a:cxn>
                      <a:cxn ang="0">
                        <a:pos x="60" y="6"/>
                      </a:cxn>
                      <a:cxn ang="0">
                        <a:pos x="58" y="6"/>
                      </a:cxn>
                      <a:cxn ang="0">
                        <a:pos x="56" y="7"/>
                      </a:cxn>
                      <a:cxn ang="0">
                        <a:pos x="47" y="7"/>
                      </a:cxn>
                      <a:cxn ang="0">
                        <a:pos x="36" y="7"/>
                      </a:cxn>
                      <a:cxn ang="0">
                        <a:pos x="33" y="6"/>
                      </a:cxn>
                      <a:cxn ang="0">
                        <a:pos x="24" y="3"/>
                      </a:cxn>
                      <a:cxn ang="0">
                        <a:pos x="20" y="1"/>
                      </a:cxn>
                      <a:cxn ang="0">
                        <a:pos x="18" y="1"/>
                      </a:cxn>
                      <a:cxn ang="0">
                        <a:pos x="17" y="1"/>
                      </a:cxn>
                      <a:cxn ang="0">
                        <a:pos x="14" y="1"/>
                      </a:cxn>
                      <a:cxn ang="0">
                        <a:pos x="13" y="3"/>
                      </a:cxn>
                      <a:cxn ang="0">
                        <a:pos x="11" y="5"/>
                      </a:cxn>
                      <a:cxn ang="0">
                        <a:pos x="8" y="15"/>
                      </a:cxn>
                      <a:cxn ang="0">
                        <a:pos x="8" y="18"/>
                      </a:cxn>
                      <a:cxn ang="0">
                        <a:pos x="1" y="64"/>
                      </a:cxn>
                      <a:cxn ang="0">
                        <a:pos x="0" y="72"/>
                      </a:cxn>
                      <a:cxn ang="0">
                        <a:pos x="5" y="96"/>
                      </a:cxn>
                      <a:cxn ang="0">
                        <a:pos x="8" y="105"/>
                      </a:cxn>
                      <a:cxn ang="0">
                        <a:pos x="9" y="106"/>
                      </a:cxn>
                      <a:cxn ang="0">
                        <a:pos x="11" y="108"/>
                      </a:cxn>
                      <a:cxn ang="0">
                        <a:pos x="19" y="111"/>
                      </a:cxn>
                      <a:cxn ang="0">
                        <a:pos x="35" y="116"/>
                      </a:cxn>
                      <a:cxn ang="0">
                        <a:pos x="42" y="116"/>
                      </a:cxn>
                      <a:cxn ang="0">
                        <a:pos x="45" y="116"/>
                      </a:cxn>
                      <a:cxn ang="0">
                        <a:pos x="58" y="113"/>
                      </a:cxn>
                      <a:cxn ang="0">
                        <a:pos x="61" y="112"/>
                      </a:cxn>
                      <a:cxn ang="0">
                        <a:pos x="68" y="108"/>
                      </a:cxn>
                      <a:cxn ang="0">
                        <a:pos x="70" y="106"/>
                      </a:cxn>
                      <a:cxn ang="0">
                        <a:pos x="73" y="102"/>
                      </a:cxn>
                      <a:cxn ang="0">
                        <a:pos x="73" y="100"/>
                      </a:cxn>
                      <a:cxn ang="0">
                        <a:pos x="73" y="97"/>
                      </a:cxn>
                      <a:cxn ang="0">
                        <a:pos x="73" y="94"/>
                      </a:cxn>
                      <a:cxn ang="0">
                        <a:pos x="72" y="86"/>
                      </a:cxn>
                      <a:cxn ang="0">
                        <a:pos x="74" y="38"/>
                      </a:cxn>
                    </a:cxnLst>
                    <a:rect l="0" t="0" r="r" b="b"/>
                    <a:pathLst>
                      <a:path w="74" h="116">
                        <a:moveTo>
                          <a:pt x="74" y="38"/>
                        </a:moveTo>
                        <a:lnTo>
                          <a:pt x="73" y="21"/>
                        </a:lnTo>
                        <a:lnTo>
                          <a:pt x="71" y="13"/>
                        </a:lnTo>
                        <a:lnTo>
                          <a:pt x="68" y="7"/>
                        </a:lnTo>
                        <a:lnTo>
                          <a:pt x="67" y="4"/>
                        </a:lnTo>
                        <a:lnTo>
                          <a:pt x="65" y="1"/>
                        </a:lnTo>
                        <a:lnTo>
                          <a:pt x="64" y="0"/>
                        </a:lnTo>
                        <a:lnTo>
                          <a:pt x="64" y="0"/>
                        </a:lnTo>
                        <a:lnTo>
                          <a:pt x="63" y="1"/>
                        </a:lnTo>
                        <a:lnTo>
                          <a:pt x="63" y="2"/>
                        </a:lnTo>
                        <a:lnTo>
                          <a:pt x="60" y="6"/>
                        </a:lnTo>
                        <a:lnTo>
                          <a:pt x="58" y="6"/>
                        </a:lnTo>
                        <a:lnTo>
                          <a:pt x="56" y="7"/>
                        </a:lnTo>
                        <a:lnTo>
                          <a:pt x="47" y="7"/>
                        </a:lnTo>
                        <a:lnTo>
                          <a:pt x="36" y="7"/>
                        </a:lnTo>
                        <a:lnTo>
                          <a:pt x="33" y="6"/>
                        </a:lnTo>
                        <a:lnTo>
                          <a:pt x="24" y="3"/>
                        </a:lnTo>
                        <a:lnTo>
                          <a:pt x="20" y="1"/>
                        </a:lnTo>
                        <a:lnTo>
                          <a:pt x="18" y="1"/>
                        </a:lnTo>
                        <a:lnTo>
                          <a:pt x="17" y="1"/>
                        </a:lnTo>
                        <a:lnTo>
                          <a:pt x="14" y="1"/>
                        </a:lnTo>
                        <a:lnTo>
                          <a:pt x="13" y="3"/>
                        </a:lnTo>
                        <a:lnTo>
                          <a:pt x="11" y="5"/>
                        </a:lnTo>
                        <a:lnTo>
                          <a:pt x="8" y="15"/>
                        </a:lnTo>
                        <a:lnTo>
                          <a:pt x="8" y="18"/>
                        </a:lnTo>
                        <a:lnTo>
                          <a:pt x="1" y="64"/>
                        </a:lnTo>
                        <a:lnTo>
                          <a:pt x="0" y="72"/>
                        </a:lnTo>
                        <a:lnTo>
                          <a:pt x="5" y="96"/>
                        </a:lnTo>
                        <a:lnTo>
                          <a:pt x="8" y="105"/>
                        </a:lnTo>
                        <a:lnTo>
                          <a:pt x="9" y="106"/>
                        </a:lnTo>
                        <a:lnTo>
                          <a:pt x="11" y="108"/>
                        </a:lnTo>
                        <a:lnTo>
                          <a:pt x="19" y="111"/>
                        </a:lnTo>
                        <a:lnTo>
                          <a:pt x="35" y="116"/>
                        </a:lnTo>
                        <a:lnTo>
                          <a:pt x="42" y="116"/>
                        </a:lnTo>
                        <a:lnTo>
                          <a:pt x="45" y="116"/>
                        </a:lnTo>
                        <a:lnTo>
                          <a:pt x="58" y="113"/>
                        </a:lnTo>
                        <a:lnTo>
                          <a:pt x="61" y="112"/>
                        </a:lnTo>
                        <a:lnTo>
                          <a:pt x="68" y="108"/>
                        </a:lnTo>
                        <a:lnTo>
                          <a:pt x="70" y="106"/>
                        </a:lnTo>
                        <a:lnTo>
                          <a:pt x="73" y="102"/>
                        </a:lnTo>
                        <a:lnTo>
                          <a:pt x="73" y="100"/>
                        </a:lnTo>
                        <a:lnTo>
                          <a:pt x="73" y="97"/>
                        </a:lnTo>
                        <a:lnTo>
                          <a:pt x="73" y="94"/>
                        </a:lnTo>
                        <a:lnTo>
                          <a:pt x="72" y="86"/>
                        </a:lnTo>
                        <a:lnTo>
                          <a:pt x="74" y="38"/>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24"/>
                  <p:cNvSpPr>
                    <a:spLocks/>
                  </p:cNvSpPr>
                  <p:nvPr/>
                </p:nvSpPr>
                <p:spPr bwMode="auto">
                  <a:xfrm flipH="1">
                    <a:off x="5519738" y="4303713"/>
                    <a:ext cx="73025" cy="61913"/>
                  </a:xfrm>
                  <a:custGeom>
                    <a:avLst/>
                    <a:gdLst/>
                    <a:ahLst/>
                    <a:cxnLst>
                      <a:cxn ang="0">
                        <a:pos x="32" y="1"/>
                      </a:cxn>
                      <a:cxn ang="0">
                        <a:pos x="28" y="5"/>
                      </a:cxn>
                      <a:cxn ang="0">
                        <a:pos x="26" y="6"/>
                      </a:cxn>
                      <a:cxn ang="0">
                        <a:pos x="24" y="7"/>
                      </a:cxn>
                      <a:cxn ang="0">
                        <a:pos x="14" y="13"/>
                      </a:cxn>
                      <a:cxn ang="0">
                        <a:pos x="10" y="16"/>
                      </a:cxn>
                      <a:cxn ang="0">
                        <a:pos x="4" y="23"/>
                      </a:cxn>
                      <a:cxn ang="0">
                        <a:pos x="1" y="27"/>
                      </a:cxn>
                      <a:cxn ang="0">
                        <a:pos x="0" y="30"/>
                      </a:cxn>
                      <a:cxn ang="0">
                        <a:pos x="1" y="32"/>
                      </a:cxn>
                      <a:cxn ang="0">
                        <a:pos x="2" y="33"/>
                      </a:cxn>
                      <a:cxn ang="0">
                        <a:pos x="5" y="37"/>
                      </a:cxn>
                      <a:cxn ang="0">
                        <a:pos x="9" y="39"/>
                      </a:cxn>
                      <a:cxn ang="0">
                        <a:pos x="10" y="39"/>
                      </a:cxn>
                      <a:cxn ang="0">
                        <a:pos x="11" y="39"/>
                      </a:cxn>
                      <a:cxn ang="0">
                        <a:pos x="12" y="39"/>
                      </a:cxn>
                      <a:cxn ang="0">
                        <a:pos x="12" y="38"/>
                      </a:cxn>
                      <a:cxn ang="0">
                        <a:pos x="13" y="36"/>
                      </a:cxn>
                      <a:cxn ang="0">
                        <a:pos x="13" y="30"/>
                      </a:cxn>
                      <a:cxn ang="0">
                        <a:pos x="14" y="26"/>
                      </a:cxn>
                      <a:cxn ang="0">
                        <a:pos x="15" y="24"/>
                      </a:cxn>
                      <a:cxn ang="0">
                        <a:pos x="20" y="19"/>
                      </a:cxn>
                      <a:cxn ang="0">
                        <a:pos x="23" y="17"/>
                      </a:cxn>
                      <a:cxn ang="0">
                        <a:pos x="25" y="16"/>
                      </a:cxn>
                      <a:cxn ang="0">
                        <a:pos x="25" y="16"/>
                      </a:cxn>
                      <a:cxn ang="0">
                        <a:pos x="25" y="17"/>
                      </a:cxn>
                      <a:cxn ang="0">
                        <a:pos x="25" y="19"/>
                      </a:cxn>
                      <a:cxn ang="0">
                        <a:pos x="23" y="25"/>
                      </a:cxn>
                      <a:cxn ang="0">
                        <a:pos x="21" y="31"/>
                      </a:cxn>
                      <a:cxn ang="0">
                        <a:pos x="21" y="33"/>
                      </a:cxn>
                      <a:cxn ang="0">
                        <a:pos x="21" y="35"/>
                      </a:cxn>
                      <a:cxn ang="0">
                        <a:pos x="22" y="37"/>
                      </a:cxn>
                      <a:cxn ang="0">
                        <a:pos x="24" y="38"/>
                      </a:cxn>
                      <a:cxn ang="0">
                        <a:pos x="28" y="39"/>
                      </a:cxn>
                      <a:cxn ang="0">
                        <a:pos x="36" y="39"/>
                      </a:cxn>
                      <a:cxn ang="0">
                        <a:pos x="41" y="37"/>
                      </a:cxn>
                      <a:cxn ang="0">
                        <a:pos x="44" y="36"/>
                      </a:cxn>
                      <a:cxn ang="0">
                        <a:pos x="45" y="33"/>
                      </a:cxn>
                      <a:cxn ang="0">
                        <a:pos x="46" y="32"/>
                      </a:cxn>
                      <a:cxn ang="0">
                        <a:pos x="46" y="30"/>
                      </a:cxn>
                      <a:cxn ang="0">
                        <a:pos x="44" y="24"/>
                      </a:cxn>
                      <a:cxn ang="0">
                        <a:pos x="36" y="3"/>
                      </a:cxn>
                      <a:cxn ang="0">
                        <a:pos x="35" y="1"/>
                      </a:cxn>
                      <a:cxn ang="0">
                        <a:pos x="34" y="0"/>
                      </a:cxn>
                      <a:cxn ang="0">
                        <a:pos x="33" y="0"/>
                      </a:cxn>
                      <a:cxn ang="0">
                        <a:pos x="32" y="1"/>
                      </a:cxn>
                    </a:cxnLst>
                    <a:rect l="0" t="0" r="r" b="b"/>
                    <a:pathLst>
                      <a:path w="46" h="39">
                        <a:moveTo>
                          <a:pt x="32" y="1"/>
                        </a:moveTo>
                        <a:lnTo>
                          <a:pt x="28" y="5"/>
                        </a:lnTo>
                        <a:lnTo>
                          <a:pt x="26" y="6"/>
                        </a:lnTo>
                        <a:lnTo>
                          <a:pt x="24" y="7"/>
                        </a:lnTo>
                        <a:lnTo>
                          <a:pt x="14" y="13"/>
                        </a:lnTo>
                        <a:lnTo>
                          <a:pt x="10" y="16"/>
                        </a:lnTo>
                        <a:lnTo>
                          <a:pt x="4" y="23"/>
                        </a:lnTo>
                        <a:lnTo>
                          <a:pt x="1" y="27"/>
                        </a:lnTo>
                        <a:lnTo>
                          <a:pt x="0" y="30"/>
                        </a:lnTo>
                        <a:lnTo>
                          <a:pt x="1" y="32"/>
                        </a:lnTo>
                        <a:lnTo>
                          <a:pt x="2" y="33"/>
                        </a:lnTo>
                        <a:lnTo>
                          <a:pt x="5" y="37"/>
                        </a:lnTo>
                        <a:lnTo>
                          <a:pt x="9" y="39"/>
                        </a:lnTo>
                        <a:lnTo>
                          <a:pt x="10" y="39"/>
                        </a:lnTo>
                        <a:lnTo>
                          <a:pt x="11" y="39"/>
                        </a:lnTo>
                        <a:lnTo>
                          <a:pt x="12" y="39"/>
                        </a:lnTo>
                        <a:lnTo>
                          <a:pt x="12" y="38"/>
                        </a:lnTo>
                        <a:lnTo>
                          <a:pt x="13" y="36"/>
                        </a:lnTo>
                        <a:lnTo>
                          <a:pt x="13" y="30"/>
                        </a:lnTo>
                        <a:lnTo>
                          <a:pt x="14" y="26"/>
                        </a:lnTo>
                        <a:lnTo>
                          <a:pt x="15" y="24"/>
                        </a:lnTo>
                        <a:lnTo>
                          <a:pt x="20" y="19"/>
                        </a:lnTo>
                        <a:lnTo>
                          <a:pt x="23" y="17"/>
                        </a:lnTo>
                        <a:lnTo>
                          <a:pt x="25" y="16"/>
                        </a:lnTo>
                        <a:lnTo>
                          <a:pt x="25" y="16"/>
                        </a:lnTo>
                        <a:lnTo>
                          <a:pt x="25" y="17"/>
                        </a:lnTo>
                        <a:lnTo>
                          <a:pt x="25" y="19"/>
                        </a:lnTo>
                        <a:lnTo>
                          <a:pt x="23" y="25"/>
                        </a:lnTo>
                        <a:lnTo>
                          <a:pt x="21" y="31"/>
                        </a:lnTo>
                        <a:lnTo>
                          <a:pt x="21" y="33"/>
                        </a:lnTo>
                        <a:lnTo>
                          <a:pt x="21" y="35"/>
                        </a:lnTo>
                        <a:lnTo>
                          <a:pt x="22" y="37"/>
                        </a:lnTo>
                        <a:lnTo>
                          <a:pt x="24" y="38"/>
                        </a:lnTo>
                        <a:lnTo>
                          <a:pt x="28" y="39"/>
                        </a:lnTo>
                        <a:lnTo>
                          <a:pt x="36" y="39"/>
                        </a:lnTo>
                        <a:lnTo>
                          <a:pt x="41" y="37"/>
                        </a:lnTo>
                        <a:lnTo>
                          <a:pt x="44" y="36"/>
                        </a:lnTo>
                        <a:lnTo>
                          <a:pt x="45" y="33"/>
                        </a:lnTo>
                        <a:lnTo>
                          <a:pt x="46" y="32"/>
                        </a:lnTo>
                        <a:lnTo>
                          <a:pt x="46" y="30"/>
                        </a:lnTo>
                        <a:lnTo>
                          <a:pt x="44" y="24"/>
                        </a:lnTo>
                        <a:lnTo>
                          <a:pt x="36" y="3"/>
                        </a:lnTo>
                        <a:lnTo>
                          <a:pt x="35" y="1"/>
                        </a:lnTo>
                        <a:lnTo>
                          <a:pt x="34" y="0"/>
                        </a:lnTo>
                        <a:lnTo>
                          <a:pt x="33" y="0"/>
                        </a:lnTo>
                        <a:lnTo>
                          <a:pt x="32" y="1"/>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25"/>
                  <p:cNvSpPr>
                    <a:spLocks/>
                  </p:cNvSpPr>
                  <p:nvPr/>
                </p:nvSpPr>
                <p:spPr bwMode="auto">
                  <a:xfrm flipH="1">
                    <a:off x="5407025" y="4335463"/>
                    <a:ext cx="101600" cy="196850"/>
                  </a:xfrm>
                  <a:custGeom>
                    <a:avLst/>
                    <a:gdLst/>
                    <a:ahLst/>
                    <a:cxnLst>
                      <a:cxn ang="0">
                        <a:pos x="60" y="13"/>
                      </a:cxn>
                      <a:cxn ang="0">
                        <a:pos x="59" y="12"/>
                      </a:cxn>
                      <a:cxn ang="0">
                        <a:pos x="57" y="13"/>
                      </a:cxn>
                      <a:cxn ang="0">
                        <a:pos x="55" y="13"/>
                      </a:cxn>
                      <a:cxn ang="0">
                        <a:pos x="53" y="15"/>
                      </a:cxn>
                      <a:cxn ang="0">
                        <a:pos x="48" y="17"/>
                      </a:cxn>
                      <a:cxn ang="0">
                        <a:pos x="46" y="18"/>
                      </a:cxn>
                      <a:cxn ang="0">
                        <a:pos x="44" y="18"/>
                      </a:cxn>
                      <a:cxn ang="0">
                        <a:pos x="40" y="18"/>
                      </a:cxn>
                      <a:cxn ang="0">
                        <a:pos x="36" y="16"/>
                      </a:cxn>
                      <a:cxn ang="0">
                        <a:pos x="29" y="11"/>
                      </a:cxn>
                      <a:cxn ang="0">
                        <a:pos x="25" y="8"/>
                      </a:cxn>
                      <a:cxn ang="0">
                        <a:pos x="21" y="2"/>
                      </a:cxn>
                      <a:cxn ang="0">
                        <a:pos x="20" y="0"/>
                      </a:cxn>
                      <a:cxn ang="0">
                        <a:pos x="19" y="0"/>
                      </a:cxn>
                      <a:cxn ang="0">
                        <a:pos x="18" y="0"/>
                      </a:cxn>
                      <a:cxn ang="0">
                        <a:pos x="17" y="2"/>
                      </a:cxn>
                      <a:cxn ang="0">
                        <a:pos x="16" y="4"/>
                      </a:cxn>
                      <a:cxn ang="0">
                        <a:pos x="13" y="24"/>
                      </a:cxn>
                      <a:cxn ang="0">
                        <a:pos x="4" y="52"/>
                      </a:cxn>
                      <a:cxn ang="0">
                        <a:pos x="0" y="89"/>
                      </a:cxn>
                      <a:cxn ang="0">
                        <a:pos x="0" y="106"/>
                      </a:cxn>
                      <a:cxn ang="0">
                        <a:pos x="0" y="109"/>
                      </a:cxn>
                      <a:cxn ang="0">
                        <a:pos x="0" y="111"/>
                      </a:cxn>
                      <a:cxn ang="0">
                        <a:pos x="1" y="112"/>
                      </a:cxn>
                      <a:cxn ang="0">
                        <a:pos x="3" y="116"/>
                      </a:cxn>
                      <a:cxn ang="0">
                        <a:pos x="10" y="120"/>
                      </a:cxn>
                      <a:cxn ang="0">
                        <a:pos x="23" y="124"/>
                      </a:cxn>
                      <a:cxn ang="0">
                        <a:pos x="29" y="124"/>
                      </a:cxn>
                      <a:cxn ang="0">
                        <a:pos x="35" y="123"/>
                      </a:cxn>
                      <a:cxn ang="0">
                        <a:pos x="41" y="120"/>
                      </a:cxn>
                      <a:cxn ang="0">
                        <a:pos x="47" y="116"/>
                      </a:cxn>
                      <a:cxn ang="0">
                        <a:pos x="49" y="113"/>
                      </a:cxn>
                      <a:cxn ang="0">
                        <a:pos x="51" y="110"/>
                      </a:cxn>
                      <a:cxn ang="0">
                        <a:pos x="52" y="107"/>
                      </a:cxn>
                      <a:cxn ang="0">
                        <a:pos x="52" y="103"/>
                      </a:cxn>
                      <a:cxn ang="0">
                        <a:pos x="52" y="74"/>
                      </a:cxn>
                      <a:cxn ang="0">
                        <a:pos x="59" y="44"/>
                      </a:cxn>
                      <a:cxn ang="0">
                        <a:pos x="61" y="39"/>
                      </a:cxn>
                      <a:cxn ang="0">
                        <a:pos x="63" y="29"/>
                      </a:cxn>
                      <a:cxn ang="0">
                        <a:pos x="64" y="18"/>
                      </a:cxn>
                      <a:cxn ang="0">
                        <a:pos x="62" y="14"/>
                      </a:cxn>
                      <a:cxn ang="0">
                        <a:pos x="60" y="13"/>
                      </a:cxn>
                    </a:cxnLst>
                    <a:rect l="0" t="0" r="r" b="b"/>
                    <a:pathLst>
                      <a:path w="64" h="124">
                        <a:moveTo>
                          <a:pt x="60" y="13"/>
                        </a:moveTo>
                        <a:lnTo>
                          <a:pt x="59" y="12"/>
                        </a:lnTo>
                        <a:lnTo>
                          <a:pt x="57" y="13"/>
                        </a:lnTo>
                        <a:lnTo>
                          <a:pt x="55" y="13"/>
                        </a:lnTo>
                        <a:lnTo>
                          <a:pt x="53" y="15"/>
                        </a:lnTo>
                        <a:lnTo>
                          <a:pt x="48" y="17"/>
                        </a:lnTo>
                        <a:lnTo>
                          <a:pt x="46" y="18"/>
                        </a:lnTo>
                        <a:lnTo>
                          <a:pt x="44" y="18"/>
                        </a:lnTo>
                        <a:lnTo>
                          <a:pt x="40" y="18"/>
                        </a:lnTo>
                        <a:lnTo>
                          <a:pt x="36" y="16"/>
                        </a:lnTo>
                        <a:lnTo>
                          <a:pt x="29" y="11"/>
                        </a:lnTo>
                        <a:lnTo>
                          <a:pt x="25" y="8"/>
                        </a:lnTo>
                        <a:lnTo>
                          <a:pt x="21" y="2"/>
                        </a:lnTo>
                        <a:lnTo>
                          <a:pt x="20" y="0"/>
                        </a:lnTo>
                        <a:lnTo>
                          <a:pt x="19" y="0"/>
                        </a:lnTo>
                        <a:lnTo>
                          <a:pt x="18" y="0"/>
                        </a:lnTo>
                        <a:lnTo>
                          <a:pt x="17" y="2"/>
                        </a:lnTo>
                        <a:lnTo>
                          <a:pt x="16" y="4"/>
                        </a:lnTo>
                        <a:lnTo>
                          <a:pt x="13" y="24"/>
                        </a:lnTo>
                        <a:lnTo>
                          <a:pt x="4" y="52"/>
                        </a:lnTo>
                        <a:lnTo>
                          <a:pt x="0" y="89"/>
                        </a:lnTo>
                        <a:lnTo>
                          <a:pt x="0" y="106"/>
                        </a:lnTo>
                        <a:lnTo>
                          <a:pt x="0" y="109"/>
                        </a:lnTo>
                        <a:lnTo>
                          <a:pt x="0" y="111"/>
                        </a:lnTo>
                        <a:lnTo>
                          <a:pt x="1" y="112"/>
                        </a:lnTo>
                        <a:lnTo>
                          <a:pt x="3" y="116"/>
                        </a:lnTo>
                        <a:lnTo>
                          <a:pt x="10" y="120"/>
                        </a:lnTo>
                        <a:lnTo>
                          <a:pt x="23" y="124"/>
                        </a:lnTo>
                        <a:lnTo>
                          <a:pt x="29" y="124"/>
                        </a:lnTo>
                        <a:lnTo>
                          <a:pt x="35" y="123"/>
                        </a:lnTo>
                        <a:lnTo>
                          <a:pt x="41" y="120"/>
                        </a:lnTo>
                        <a:lnTo>
                          <a:pt x="47" y="116"/>
                        </a:lnTo>
                        <a:lnTo>
                          <a:pt x="49" y="113"/>
                        </a:lnTo>
                        <a:lnTo>
                          <a:pt x="51" y="110"/>
                        </a:lnTo>
                        <a:lnTo>
                          <a:pt x="52" y="107"/>
                        </a:lnTo>
                        <a:lnTo>
                          <a:pt x="52" y="103"/>
                        </a:lnTo>
                        <a:lnTo>
                          <a:pt x="52" y="74"/>
                        </a:lnTo>
                        <a:lnTo>
                          <a:pt x="59" y="44"/>
                        </a:lnTo>
                        <a:lnTo>
                          <a:pt x="61" y="39"/>
                        </a:lnTo>
                        <a:lnTo>
                          <a:pt x="63" y="29"/>
                        </a:lnTo>
                        <a:lnTo>
                          <a:pt x="64" y="18"/>
                        </a:lnTo>
                        <a:lnTo>
                          <a:pt x="62" y="14"/>
                        </a:lnTo>
                        <a:lnTo>
                          <a:pt x="60" y="13"/>
                        </a:lnTo>
                        <a:close/>
                      </a:path>
                    </a:pathLst>
                  </a:custGeom>
                  <a:solidFill>
                    <a:srgbClr val="DFBE9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26"/>
                  <p:cNvSpPr>
                    <a:spLocks/>
                  </p:cNvSpPr>
                  <p:nvPr/>
                </p:nvSpPr>
                <p:spPr bwMode="auto">
                  <a:xfrm flipH="1">
                    <a:off x="5411787" y="4324350"/>
                    <a:ext cx="49213" cy="26988"/>
                  </a:xfrm>
                  <a:custGeom>
                    <a:avLst/>
                    <a:gdLst/>
                    <a:ahLst/>
                    <a:cxnLst>
                      <a:cxn ang="0">
                        <a:pos x="31" y="8"/>
                      </a:cxn>
                      <a:cxn ang="0">
                        <a:pos x="31" y="7"/>
                      </a:cxn>
                      <a:cxn ang="0">
                        <a:pos x="30" y="6"/>
                      </a:cxn>
                      <a:cxn ang="0">
                        <a:pos x="29" y="5"/>
                      </a:cxn>
                      <a:cxn ang="0">
                        <a:pos x="25" y="3"/>
                      </a:cxn>
                      <a:cxn ang="0">
                        <a:pos x="17" y="1"/>
                      </a:cxn>
                      <a:cxn ang="0">
                        <a:pos x="14" y="0"/>
                      </a:cxn>
                      <a:cxn ang="0">
                        <a:pos x="5" y="1"/>
                      </a:cxn>
                      <a:cxn ang="0">
                        <a:pos x="1" y="2"/>
                      </a:cxn>
                      <a:cxn ang="0">
                        <a:pos x="0" y="2"/>
                      </a:cxn>
                      <a:cxn ang="0">
                        <a:pos x="0" y="3"/>
                      </a:cxn>
                      <a:cxn ang="0">
                        <a:pos x="0" y="6"/>
                      </a:cxn>
                      <a:cxn ang="0">
                        <a:pos x="2" y="9"/>
                      </a:cxn>
                      <a:cxn ang="0">
                        <a:pos x="5" y="12"/>
                      </a:cxn>
                      <a:cxn ang="0">
                        <a:pos x="8" y="14"/>
                      </a:cxn>
                      <a:cxn ang="0">
                        <a:pos x="10" y="15"/>
                      </a:cxn>
                      <a:cxn ang="0">
                        <a:pos x="17" y="17"/>
                      </a:cxn>
                      <a:cxn ang="0">
                        <a:pos x="23" y="17"/>
                      </a:cxn>
                      <a:cxn ang="0">
                        <a:pos x="26" y="16"/>
                      </a:cxn>
                      <a:cxn ang="0">
                        <a:pos x="29" y="14"/>
                      </a:cxn>
                      <a:cxn ang="0">
                        <a:pos x="31" y="8"/>
                      </a:cxn>
                    </a:cxnLst>
                    <a:rect l="0" t="0" r="r" b="b"/>
                    <a:pathLst>
                      <a:path w="31" h="17">
                        <a:moveTo>
                          <a:pt x="31" y="8"/>
                        </a:moveTo>
                        <a:lnTo>
                          <a:pt x="31" y="7"/>
                        </a:lnTo>
                        <a:lnTo>
                          <a:pt x="30" y="6"/>
                        </a:lnTo>
                        <a:lnTo>
                          <a:pt x="29" y="5"/>
                        </a:lnTo>
                        <a:lnTo>
                          <a:pt x="25" y="3"/>
                        </a:lnTo>
                        <a:lnTo>
                          <a:pt x="17" y="1"/>
                        </a:lnTo>
                        <a:lnTo>
                          <a:pt x="14" y="0"/>
                        </a:lnTo>
                        <a:lnTo>
                          <a:pt x="5" y="1"/>
                        </a:lnTo>
                        <a:lnTo>
                          <a:pt x="1" y="2"/>
                        </a:lnTo>
                        <a:lnTo>
                          <a:pt x="0" y="2"/>
                        </a:lnTo>
                        <a:lnTo>
                          <a:pt x="0" y="3"/>
                        </a:lnTo>
                        <a:lnTo>
                          <a:pt x="0" y="6"/>
                        </a:lnTo>
                        <a:lnTo>
                          <a:pt x="2" y="9"/>
                        </a:lnTo>
                        <a:lnTo>
                          <a:pt x="5" y="12"/>
                        </a:lnTo>
                        <a:lnTo>
                          <a:pt x="8" y="14"/>
                        </a:lnTo>
                        <a:lnTo>
                          <a:pt x="10" y="15"/>
                        </a:lnTo>
                        <a:lnTo>
                          <a:pt x="17" y="17"/>
                        </a:lnTo>
                        <a:lnTo>
                          <a:pt x="23" y="17"/>
                        </a:lnTo>
                        <a:lnTo>
                          <a:pt x="26" y="16"/>
                        </a:lnTo>
                        <a:lnTo>
                          <a:pt x="29" y="14"/>
                        </a:lnTo>
                        <a:lnTo>
                          <a:pt x="31" y="8"/>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27"/>
                  <p:cNvSpPr>
                    <a:spLocks/>
                  </p:cNvSpPr>
                  <p:nvPr/>
                </p:nvSpPr>
                <p:spPr bwMode="auto">
                  <a:xfrm flipH="1">
                    <a:off x="5127625" y="4303713"/>
                    <a:ext cx="169863" cy="98425"/>
                  </a:xfrm>
                  <a:custGeom>
                    <a:avLst/>
                    <a:gdLst/>
                    <a:ahLst/>
                    <a:cxnLst>
                      <a:cxn ang="0">
                        <a:pos x="100" y="0"/>
                      </a:cxn>
                      <a:cxn ang="0">
                        <a:pos x="99" y="0"/>
                      </a:cxn>
                      <a:cxn ang="0">
                        <a:pos x="99" y="1"/>
                      </a:cxn>
                      <a:cxn ang="0">
                        <a:pos x="98" y="2"/>
                      </a:cxn>
                      <a:cxn ang="0">
                        <a:pos x="97" y="3"/>
                      </a:cxn>
                      <a:cxn ang="0">
                        <a:pos x="57" y="30"/>
                      </a:cxn>
                      <a:cxn ang="0">
                        <a:pos x="39" y="36"/>
                      </a:cxn>
                      <a:cxn ang="0">
                        <a:pos x="3" y="42"/>
                      </a:cxn>
                      <a:cxn ang="0">
                        <a:pos x="1" y="43"/>
                      </a:cxn>
                      <a:cxn ang="0">
                        <a:pos x="0" y="44"/>
                      </a:cxn>
                      <a:cxn ang="0">
                        <a:pos x="1" y="45"/>
                      </a:cxn>
                      <a:cxn ang="0">
                        <a:pos x="5" y="49"/>
                      </a:cxn>
                      <a:cxn ang="0">
                        <a:pos x="16" y="56"/>
                      </a:cxn>
                      <a:cxn ang="0">
                        <a:pos x="22" y="59"/>
                      </a:cxn>
                      <a:cxn ang="0">
                        <a:pos x="35" y="62"/>
                      </a:cxn>
                      <a:cxn ang="0">
                        <a:pos x="42" y="62"/>
                      </a:cxn>
                      <a:cxn ang="0">
                        <a:pos x="55" y="61"/>
                      </a:cxn>
                      <a:cxn ang="0">
                        <a:pos x="83" y="52"/>
                      </a:cxn>
                      <a:cxn ang="0">
                        <a:pos x="97" y="44"/>
                      </a:cxn>
                      <a:cxn ang="0">
                        <a:pos x="102" y="40"/>
                      </a:cxn>
                      <a:cxn ang="0">
                        <a:pos x="105" y="36"/>
                      </a:cxn>
                      <a:cxn ang="0">
                        <a:pos x="107" y="31"/>
                      </a:cxn>
                      <a:cxn ang="0">
                        <a:pos x="107" y="28"/>
                      </a:cxn>
                      <a:cxn ang="0">
                        <a:pos x="107" y="24"/>
                      </a:cxn>
                      <a:cxn ang="0">
                        <a:pos x="104" y="10"/>
                      </a:cxn>
                      <a:cxn ang="0">
                        <a:pos x="101" y="1"/>
                      </a:cxn>
                      <a:cxn ang="0">
                        <a:pos x="100" y="0"/>
                      </a:cxn>
                    </a:cxnLst>
                    <a:rect l="0" t="0" r="r" b="b"/>
                    <a:pathLst>
                      <a:path w="107" h="62">
                        <a:moveTo>
                          <a:pt x="100" y="0"/>
                        </a:moveTo>
                        <a:lnTo>
                          <a:pt x="99" y="0"/>
                        </a:lnTo>
                        <a:lnTo>
                          <a:pt x="99" y="1"/>
                        </a:lnTo>
                        <a:lnTo>
                          <a:pt x="98" y="2"/>
                        </a:lnTo>
                        <a:lnTo>
                          <a:pt x="97" y="3"/>
                        </a:lnTo>
                        <a:lnTo>
                          <a:pt x="57" y="30"/>
                        </a:lnTo>
                        <a:lnTo>
                          <a:pt x="39" y="36"/>
                        </a:lnTo>
                        <a:lnTo>
                          <a:pt x="3" y="42"/>
                        </a:lnTo>
                        <a:lnTo>
                          <a:pt x="1" y="43"/>
                        </a:lnTo>
                        <a:lnTo>
                          <a:pt x="0" y="44"/>
                        </a:lnTo>
                        <a:lnTo>
                          <a:pt x="1" y="45"/>
                        </a:lnTo>
                        <a:lnTo>
                          <a:pt x="5" y="49"/>
                        </a:lnTo>
                        <a:lnTo>
                          <a:pt x="16" y="56"/>
                        </a:lnTo>
                        <a:lnTo>
                          <a:pt x="22" y="59"/>
                        </a:lnTo>
                        <a:lnTo>
                          <a:pt x="35" y="62"/>
                        </a:lnTo>
                        <a:lnTo>
                          <a:pt x="42" y="62"/>
                        </a:lnTo>
                        <a:lnTo>
                          <a:pt x="55" y="61"/>
                        </a:lnTo>
                        <a:lnTo>
                          <a:pt x="83" y="52"/>
                        </a:lnTo>
                        <a:lnTo>
                          <a:pt x="97" y="44"/>
                        </a:lnTo>
                        <a:lnTo>
                          <a:pt x="102" y="40"/>
                        </a:lnTo>
                        <a:lnTo>
                          <a:pt x="105" y="36"/>
                        </a:lnTo>
                        <a:lnTo>
                          <a:pt x="107" y="31"/>
                        </a:lnTo>
                        <a:lnTo>
                          <a:pt x="107" y="28"/>
                        </a:lnTo>
                        <a:lnTo>
                          <a:pt x="107" y="24"/>
                        </a:lnTo>
                        <a:lnTo>
                          <a:pt x="104" y="10"/>
                        </a:lnTo>
                        <a:lnTo>
                          <a:pt x="101" y="1"/>
                        </a:lnTo>
                        <a:lnTo>
                          <a:pt x="100" y="0"/>
                        </a:lnTo>
                        <a:close/>
                      </a:path>
                    </a:pathLst>
                  </a:custGeom>
                  <a:solidFill>
                    <a:srgbClr val="DFBE9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28"/>
                  <p:cNvSpPr>
                    <a:spLocks/>
                  </p:cNvSpPr>
                  <p:nvPr/>
                </p:nvSpPr>
                <p:spPr bwMode="auto">
                  <a:xfrm flipH="1">
                    <a:off x="5265738" y="4375150"/>
                    <a:ext cx="50800" cy="171450"/>
                  </a:xfrm>
                  <a:custGeom>
                    <a:avLst/>
                    <a:gdLst/>
                    <a:ahLst/>
                    <a:cxnLst>
                      <a:cxn ang="0">
                        <a:pos x="28" y="18"/>
                      </a:cxn>
                      <a:cxn ang="0">
                        <a:pos x="28" y="17"/>
                      </a:cxn>
                      <a:cxn ang="0">
                        <a:pos x="26" y="16"/>
                      </a:cxn>
                      <a:cxn ang="0">
                        <a:pos x="25" y="16"/>
                      </a:cxn>
                      <a:cxn ang="0">
                        <a:pos x="22" y="17"/>
                      </a:cxn>
                      <a:cxn ang="0">
                        <a:pos x="21" y="17"/>
                      </a:cxn>
                      <a:cxn ang="0">
                        <a:pos x="19" y="16"/>
                      </a:cxn>
                      <a:cxn ang="0">
                        <a:pos x="17" y="15"/>
                      </a:cxn>
                      <a:cxn ang="0">
                        <a:pos x="16" y="11"/>
                      </a:cxn>
                      <a:cxn ang="0">
                        <a:pos x="10" y="2"/>
                      </a:cxn>
                      <a:cxn ang="0">
                        <a:pos x="9" y="1"/>
                      </a:cxn>
                      <a:cxn ang="0">
                        <a:pos x="8" y="0"/>
                      </a:cxn>
                      <a:cxn ang="0">
                        <a:pos x="8" y="0"/>
                      </a:cxn>
                      <a:cxn ang="0">
                        <a:pos x="7" y="1"/>
                      </a:cxn>
                      <a:cxn ang="0">
                        <a:pos x="6" y="2"/>
                      </a:cxn>
                      <a:cxn ang="0">
                        <a:pos x="5" y="4"/>
                      </a:cxn>
                      <a:cxn ang="0">
                        <a:pos x="0" y="68"/>
                      </a:cxn>
                      <a:cxn ang="0">
                        <a:pos x="0" y="96"/>
                      </a:cxn>
                      <a:cxn ang="0">
                        <a:pos x="1" y="103"/>
                      </a:cxn>
                      <a:cxn ang="0">
                        <a:pos x="2" y="104"/>
                      </a:cxn>
                      <a:cxn ang="0">
                        <a:pos x="5" y="104"/>
                      </a:cxn>
                      <a:cxn ang="0">
                        <a:pos x="9" y="105"/>
                      </a:cxn>
                      <a:cxn ang="0">
                        <a:pos x="15" y="107"/>
                      </a:cxn>
                      <a:cxn ang="0">
                        <a:pos x="20" y="108"/>
                      </a:cxn>
                      <a:cxn ang="0">
                        <a:pos x="26" y="107"/>
                      </a:cxn>
                      <a:cxn ang="0">
                        <a:pos x="29" y="105"/>
                      </a:cxn>
                      <a:cxn ang="0">
                        <a:pos x="30" y="104"/>
                      </a:cxn>
                      <a:cxn ang="0">
                        <a:pos x="31" y="103"/>
                      </a:cxn>
                      <a:cxn ang="0">
                        <a:pos x="31" y="101"/>
                      </a:cxn>
                      <a:cxn ang="0">
                        <a:pos x="32" y="99"/>
                      </a:cxn>
                      <a:cxn ang="0">
                        <a:pos x="32" y="92"/>
                      </a:cxn>
                      <a:cxn ang="0">
                        <a:pos x="29" y="64"/>
                      </a:cxn>
                      <a:cxn ang="0">
                        <a:pos x="29" y="24"/>
                      </a:cxn>
                      <a:cxn ang="0">
                        <a:pos x="28" y="18"/>
                      </a:cxn>
                    </a:cxnLst>
                    <a:rect l="0" t="0" r="r" b="b"/>
                    <a:pathLst>
                      <a:path w="32" h="108">
                        <a:moveTo>
                          <a:pt x="28" y="18"/>
                        </a:moveTo>
                        <a:lnTo>
                          <a:pt x="28" y="17"/>
                        </a:lnTo>
                        <a:lnTo>
                          <a:pt x="26" y="16"/>
                        </a:lnTo>
                        <a:lnTo>
                          <a:pt x="25" y="16"/>
                        </a:lnTo>
                        <a:lnTo>
                          <a:pt x="22" y="17"/>
                        </a:lnTo>
                        <a:lnTo>
                          <a:pt x="21" y="17"/>
                        </a:lnTo>
                        <a:lnTo>
                          <a:pt x="19" y="16"/>
                        </a:lnTo>
                        <a:lnTo>
                          <a:pt x="17" y="15"/>
                        </a:lnTo>
                        <a:lnTo>
                          <a:pt x="16" y="11"/>
                        </a:lnTo>
                        <a:lnTo>
                          <a:pt x="10" y="2"/>
                        </a:lnTo>
                        <a:lnTo>
                          <a:pt x="9" y="1"/>
                        </a:lnTo>
                        <a:lnTo>
                          <a:pt x="8" y="0"/>
                        </a:lnTo>
                        <a:lnTo>
                          <a:pt x="8" y="0"/>
                        </a:lnTo>
                        <a:lnTo>
                          <a:pt x="7" y="1"/>
                        </a:lnTo>
                        <a:lnTo>
                          <a:pt x="6" y="2"/>
                        </a:lnTo>
                        <a:lnTo>
                          <a:pt x="5" y="4"/>
                        </a:lnTo>
                        <a:lnTo>
                          <a:pt x="0" y="68"/>
                        </a:lnTo>
                        <a:lnTo>
                          <a:pt x="0" y="96"/>
                        </a:lnTo>
                        <a:lnTo>
                          <a:pt x="1" y="103"/>
                        </a:lnTo>
                        <a:lnTo>
                          <a:pt x="2" y="104"/>
                        </a:lnTo>
                        <a:lnTo>
                          <a:pt x="5" y="104"/>
                        </a:lnTo>
                        <a:lnTo>
                          <a:pt x="9" y="105"/>
                        </a:lnTo>
                        <a:lnTo>
                          <a:pt x="15" y="107"/>
                        </a:lnTo>
                        <a:lnTo>
                          <a:pt x="20" y="108"/>
                        </a:lnTo>
                        <a:lnTo>
                          <a:pt x="26" y="107"/>
                        </a:lnTo>
                        <a:lnTo>
                          <a:pt x="29" y="105"/>
                        </a:lnTo>
                        <a:lnTo>
                          <a:pt x="30" y="104"/>
                        </a:lnTo>
                        <a:lnTo>
                          <a:pt x="31" y="103"/>
                        </a:lnTo>
                        <a:lnTo>
                          <a:pt x="31" y="101"/>
                        </a:lnTo>
                        <a:lnTo>
                          <a:pt x="32" y="99"/>
                        </a:lnTo>
                        <a:lnTo>
                          <a:pt x="32" y="92"/>
                        </a:lnTo>
                        <a:lnTo>
                          <a:pt x="29" y="64"/>
                        </a:lnTo>
                        <a:lnTo>
                          <a:pt x="29" y="24"/>
                        </a:lnTo>
                        <a:lnTo>
                          <a:pt x="28" y="18"/>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29"/>
                  <p:cNvSpPr>
                    <a:spLocks/>
                  </p:cNvSpPr>
                  <p:nvPr/>
                </p:nvSpPr>
                <p:spPr bwMode="auto">
                  <a:xfrm flipH="1">
                    <a:off x="5138737" y="4383088"/>
                    <a:ext cx="125413" cy="149225"/>
                  </a:xfrm>
                  <a:custGeom>
                    <a:avLst/>
                    <a:gdLst/>
                    <a:ahLst/>
                    <a:cxnLst>
                      <a:cxn ang="0">
                        <a:pos x="76" y="0"/>
                      </a:cxn>
                      <a:cxn ang="0">
                        <a:pos x="73" y="3"/>
                      </a:cxn>
                      <a:cxn ang="0">
                        <a:pos x="54" y="13"/>
                      </a:cxn>
                      <a:cxn ang="0">
                        <a:pos x="42" y="17"/>
                      </a:cxn>
                      <a:cxn ang="0">
                        <a:pos x="22" y="20"/>
                      </a:cxn>
                      <a:cxn ang="0">
                        <a:pos x="16" y="19"/>
                      </a:cxn>
                      <a:cxn ang="0">
                        <a:pos x="10" y="17"/>
                      </a:cxn>
                      <a:cxn ang="0">
                        <a:pos x="7" y="15"/>
                      </a:cxn>
                      <a:cxn ang="0">
                        <a:pos x="5" y="15"/>
                      </a:cxn>
                      <a:cxn ang="0">
                        <a:pos x="3" y="15"/>
                      </a:cxn>
                      <a:cxn ang="0">
                        <a:pos x="1" y="16"/>
                      </a:cxn>
                      <a:cxn ang="0">
                        <a:pos x="0" y="20"/>
                      </a:cxn>
                      <a:cxn ang="0">
                        <a:pos x="4" y="39"/>
                      </a:cxn>
                      <a:cxn ang="0">
                        <a:pos x="4" y="47"/>
                      </a:cxn>
                      <a:cxn ang="0">
                        <a:pos x="3" y="79"/>
                      </a:cxn>
                      <a:cxn ang="0">
                        <a:pos x="4" y="84"/>
                      </a:cxn>
                      <a:cxn ang="0">
                        <a:pos x="6" y="89"/>
                      </a:cxn>
                      <a:cxn ang="0">
                        <a:pos x="8" y="92"/>
                      </a:cxn>
                      <a:cxn ang="0">
                        <a:pos x="10" y="94"/>
                      </a:cxn>
                      <a:cxn ang="0">
                        <a:pos x="13" y="94"/>
                      </a:cxn>
                      <a:cxn ang="0">
                        <a:pos x="19" y="89"/>
                      </a:cxn>
                      <a:cxn ang="0">
                        <a:pos x="27" y="85"/>
                      </a:cxn>
                      <a:cxn ang="0">
                        <a:pos x="32" y="83"/>
                      </a:cxn>
                      <a:cxn ang="0">
                        <a:pos x="60" y="68"/>
                      </a:cxn>
                      <a:cxn ang="0">
                        <a:pos x="65" y="62"/>
                      </a:cxn>
                      <a:cxn ang="0">
                        <a:pos x="71" y="45"/>
                      </a:cxn>
                      <a:cxn ang="0">
                        <a:pos x="79" y="6"/>
                      </a:cxn>
                      <a:cxn ang="0">
                        <a:pos x="79" y="2"/>
                      </a:cxn>
                      <a:cxn ang="0">
                        <a:pos x="78" y="1"/>
                      </a:cxn>
                      <a:cxn ang="0">
                        <a:pos x="77" y="0"/>
                      </a:cxn>
                      <a:cxn ang="0">
                        <a:pos x="76" y="0"/>
                      </a:cxn>
                    </a:cxnLst>
                    <a:rect l="0" t="0" r="r" b="b"/>
                    <a:pathLst>
                      <a:path w="79" h="94">
                        <a:moveTo>
                          <a:pt x="76" y="0"/>
                        </a:moveTo>
                        <a:lnTo>
                          <a:pt x="73" y="3"/>
                        </a:lnTo>
                        <a:lnTo>
                          <a:pt x="54" y="13"/>
                        </a:lnTo>
                        <a:lnTo>
                          <a:pt x="42" y="17"/>
                        </a:lnTo>
                        <a:lnTo>
                          <a:pt x="22" y="20"/>
                        </a:lnTo>
                        <a:lnTo>
                          <a:pt x="16" y="19"/>
                        </a:lnTo>
                        <a:lnTo>
                          <a:pt x="10" y="17"/>
                        </a:lnTo>
                        <a:lnTo>
                          <a:pt x="7" y="15"/>
                        </a:lnTo>
                        <a:lnTo>
                          <a:pt x="5" y="15"/>
                        </a:lnTo>
                        <a:lnTo>
                          <a:pt x="3" y="15"/>
                        </a:lnTo>
                        <a:lnTo>
                          <a:pt x="1" y="16"/>
                        </a:lnTo>
                        <a:lnTo>
                          <a:pt x="0" y="20"/>
                        </a:lnTo>
                        <a:lnTo>
                          <a:pt x="4" y="39"/>
                        </a:lnTo>
                        <a:lnTo>
                          <a:pt x="4" y="47"/>
                        </a:lnTo>
                        <a:lnTo>
                          <a:pt x="3" y="79"/>
                        </a:lnTo>
                        <a:lnTo>
                          <a:pt x="4" y="84"/>
                        </a:lnTo>
                        <a:lnTo>
                          <a:pt x="6" y="89"/>
                        </a:lnTo>
                        <a:lnTo>
                          <a:pt x="8" y="92"/>
                        </a:lnTo>
                        <a:lnTo>
                          <a:pt x="10" y="94"/>
                        </a:lnTo>
                        <a:lnTo>
                          <a:pt x="13" y="94"/>
                        </a:lnTo>
                        <a:lnTo>
                          <a:pt x="19" y="89"/>
                        </a:lnTo>
                        <a:lnTo>
                          <a:pt x="27" y="85"/>
                        </a:lnTo>
                        <a:lnTo>
                          <a:pt x="32" y="83"/>
                        </a:lnTo>
                        <a:lnTo>
                          <a:pt x="60" y="68"/>
                        </a:lnTo>
                        <a:lnTo>
                          <a:pt x="65" y="62"/>
                        </a:lnTo>
                        <a:lnTo>
                          <a:pt x="71" y="45"/>
                        </a:lnTo>
                        <a:lnTo>
                          <a:pt x="79" y="6"/>
                        </a:lnTo>
                        <a:lnTo>
                          <a:pt x="79" y="2"/>
                        </a:lnTo>
                        <a:lnTo>
                          <a:pt x="78" y="1"/>
                        </a:lnTo>
                        <a:lnTo>
                          <a:pt x="77" y="0"/>
                        </a:lnTo>
                        <a:lnTo>
                          <a:pt x="76" y="0"/>
                        </a:lnTo>
                        <a:close/>
                      </a:path>
                    </a:pathLst>
                  </a:custGeom>
                  <a:solidFill>
                    <a:srgbClr val="DFBE9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Freeform 30"/>
                  <p:cNvSpPr>
                    <a:spLocks/>
                  </p:cNvSpPr>
                  <p:nvPr/>
                </p:nvSpPr>
                <p:spPr bwMode="auto">
                  <a:xfrm flipH="1">
                    <a:off x="5045075" y="4230688"/>
                    <a:ext cx="77788" cy="152400"/>
                  </a:xfrm>
                  <a:custGeom>
                    <a:avLst/>
                    <a:gdLst/>
                    <a:ahLst/>
                    <a:cxnLst>
                      <a:cxn ang="0">
                        <a:pos x="20" y="0"/>
                      </a:cxn>
                      <a:cxn ang="0">
                        <a:pos x="19" y="0"/>
                      </a:cxn>
                      <a:cxn ang="0">
                        <a:pos x="19" y="1"/>
                      </a:cxn>
                      <a:cxn ang="0">
                        <a:pos x="25" y="8"/>
                      </a:cxn>
                      <a:cxn ang="0">
                        <a:pos x="27" y="10"/>
                      </a:cxn>
                      <a:cxn ang="0">
                        <a:pos x="28" y="12"/>
                      </a:cxn>
                      <a:cxn ang="0">
                        <a:pos x="28" y="14"/>
                      </a:cxn>
                      <a:cxn ang="0">
                        <a:pos x="28" y="16"/>
                      </a:cxn>
                      <a:cxn ang="0">
                        <a:pos x="27" y="19"/>
                      </a:cxn>
                      <a:cxn ang="0">
                        <a:pos x="20" y="28"/>
                      </a:cxn>
                      <a:cxn ang="0">
                        <a:pos x="17" y="32"/>
                      </a:cxn>
                      <a:cxn ang="0">
                        <a:pos x="15" y="33"/>
                      </a:cxn>
                      <a:cxn ang="0">
                        <a:pos x="14" y="34"/>
                      </a:cxn>
                      <a:cxn ang="0">
                        <a:pos x="9" y="36"/>
                      </a:cxn>
                      <a:cxn ang="0">
                        <a:pos x="6" y="37"/>
                      </a:cxn>
                      <a:cxn ang="0">
                        <a:pos x="3" y="37"/>
                      </a:cxn>
                      <a:cxn ang="0">
                        <a:pos x="2" y="39"/>
                      </a:cxn>
                      <a:cxn ang="0">
                        <a:pos x="1" y="40"/>
                      </a:cxn>
                      <a:cxn ang="0">
                        <a:pos x="0" y="42"/>
                      </a:cxn>
                      <a:cxn ang="0">
                        <a:pos x="1" y="44"/>
                      </a:cxn>
                      <a:cxn ang="0">
                        <a:pos x="6" y="58"/>
                      </a:cxn>
                      <a:cxn ang="0">
                        <a:pos x="7" y="64"/>
                      </a:cxn>
                      <a:cxn ang="0">
                        <a:pos x="8" y="88"/>
                      </a:cxn>
                      <a:cxn ang="0">
                        <a:pos x="7" y="92"/>
                      </a:cxn>
                      <a:cxn ang="0">
                        <a:pos x="6" y="95"/>
                      </a:cxn>
                      <a:cxn ang="0">
                        <a:pos x="5" y="96"/>
                      </a:cxn>
                      <a:cxn ang="0">
                        <a:pos x="6" y="96"/>
                      </a:cxn>
                      <a:cxn ang="0">
                        <a:pos x="8" y="96"/>
                      </a:cxn>
                      <a:cxn ang="0">
                        <a:pos x="9" y="95"/>
                      </a:cxn>
                      <a:cxn ang="0">
                        <a:pos x="14" y="91"/>
                      </a:cxn>
                      <a:cxn ang="0">
                        <a:pos x="18" y="86"/>
                      </a:cxn>
                      <a:cxn ang="0">
                        <a:pos x="35" y="75"/>
                      </a:cxn>
                      <a:cxn ang="0">
                        <a:pos x="41" y="68"/>
                      </a:cxn>
                      <a:cxn ang="0">
                        <a:pos x="48" y="53"/>
                      </a:cxn>
                      <a:cxn ang="0">
                        <a:pos x="49" y="42"/>
                      </a:cxn>
                      <a:cxn ang="0">
                        <a:pos x="49" y="32"/>
                      </a:cxn>
                      <a:cxn ang="0">
                        <a:pos x="46" y="21"/>
                      </a:cxn>
                      <a:cxn ang="0">
                        <a:pos x="39" y="10"/>
                      </a:cxn>
                      <a:cxn ang="0">
                        <a:pos x="37" y="9"/>
                      </a:cxn>
                      <a:cxn ang="0">
                        <a:pos x="22" y="1"/>
                      </a:cxn>
                      <a:cxn ang="0">
                        <a:pos x="20" y="0"/>
                      </a:cxn>
                    </a:cxnLst>
                    <a:rect l="0" t="0" r="r" b="b"/>
                    <a:pathLst>
                      <a:path w="49" h="96">
                        <a:moveTo>
                          <a:pt x="20" y="0"/>
                        </a:moveTo>
                        <a:lnTo>
                          <a:pt x="19" y="0"/>
                        </a:lnTo>
                        <a:lnTo>
                          <a:pt x="19" y="1"/>
                        </a:lnTo>
                        <a:lnTo>
                          <a:pt x="25" y="8"/>
                        </a:lnTo>
                        <a:lnTo>
                          <a:pt x="27" y="10"/>
                        </a:lnTo>
                        <a:lnTo>
                          <a:pt x="28" y="12"/>
                        </a:lnTo>
                        <a:lnTo>
                          <a:pt x="28" y="14"/>
                        </a:lnTo>
                        <a:lnTo>
                          <a:pt x="28" y="16"/>
                        </a:lnTo>
                        <a:lnTo>
                          <a:pt x="27" y="19"/>
                        </a:lnTo>
                        <a:lnTo>
                          <a:pt x="20" y="28"/>
                        </a:lnTo>
                        <a:lnTo>
                          <a:pt x="17" y="32"/>
                        </a:lnTo>
                        <a:lnTo>
                          <a:pt x="15" y="33"/>
                        </a:lnTo>
                        <a:lnTo>
                          <a:pt x="14" y="34"/>
                        </a:lnTo>
                        <a:lnTo>
                          <a:pt x="9" y="36"/>
                        </a:lnTo>
                        <a:lnTo>
                          <a:pt x="6" y="37"/>
                        </a:lnTo>
                        <a:lnTo>
                          <a:pt x="3" y="37"/>
                        </a:lnTo>
                        <a:lnTo>
                          <a:pt x="2" y="39"/>
                        </a:lnTo>
                        <a:lnTo>
                          <a:pt x="1" y="40"/>
                        </a:lnTo>
                        <a:lnTo>
                          <a:pt x="0" y="42"/>
                        </a:lnTo>
                        <a:lnTo>
                          <a:pt x="1" y="44"/>
                        </a:lnTo>
                        <a:lnTo>
                          <a:pt x="6" y="58"/>
                        </a:lnTo>
                        <a:lnTo>
                          <a:pt x="7" y="64"/>
                        </a:lnTo>
                        <a:lnTo>
                          <a:pt x="8" y="88"/>
                        </a:lnTo>
                        <a:lnTo>
                          <a:pt x="7" y="92"/>
                        </a:lnTo>
                        <a:lnTo>
                          <a:pt x="6" y="95"/>
                        </a:lnTo>
                        <a:lnTo>
                          <a:pt x="5" y="96"/>
                        </a:lnTo>
                        <a:lnTo>
                          <a:pt x="6" y="96"/>
                        </a:lnTo>
                        <a:lnTo>
                          <a:pt x="8" y="96"/>
                        </a:lnTo>
                        <a:lnTo>
                          <a:pt x="9" y="95"/>
                        </a:lnTo>
                        <a:lnTo>
                          <a:pt x="14" y="91"/>
                        </a:lnTo>
                        <a:lnTo>
                          <a:pt x="18" y="86"/>
                        </a:lnTo>
                        <a:lnTo>
                          <a:pt x="35" y="75"/>
                        </a:lnTo>
                        <a:lnTo>
                          <a:pt x="41" y="68"/>
                        </a:lnTo>
                        <a:lnTo>
                          <a:pt x="48" y="53"/>
                        </a:lnTo>
                        <a:lnTo>
                          <a:pt x="49" y="42"/>
                        </a:lnTo>
                        <a:lnTo>
                          <a:pt x="49" y="32"/>
                        </a:lnTo>
                        <a:lnTo>
                          <a:pt x="46" y="21"/>
                        </a:lnTo>
                        <a:lnTo>
                          <a:pt x="39" y="10"/>
                        </a:lnTo>
                        <a:lnTo>
                          <a:pt x="37" y="9"/>
                        </a:lnTo>
                        <a:lnTo>
                          <a:pt x="22" y="1"/>
                        </a:lnTo>
                        <a:lnTo>
                          <a:pt x="20" y="0"/>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31"/>
                  <p:cNvSpPr>
                    <a:spLocks/>
                  </p:cNvSpPr>
                  <p:nvPr/>
                </p:nvSpPr>
                <p:spPr bwMode="auto">
                  <a:xfrm flipH="1">
                    <a:off x="5318125" y="4368800"/>
                    <a:ext cx="95250" cy="122238"/>
                  </a:xfrm>
                  <a:custGeom>
                    <a:avLst/>
                    <a:gdLst/>
                    <a:ahLst/>
                    <a:cxnLst>
                      <a:cxn ang="0">
                        <a:pos x="56" y="6"/>
                      </a:cxn>
                      <a:cxn ang="0">
                        <a:pos x="43" y="9"/>
                      </a:cxn>
                      <a:cxn ang="0">
                        <a:pos x="36" y="9"/>
                      </a:cxn>
                      <a:cxn ang="0">
                        <a:pos x="30" y="7"/>
                      </a:cxn>
                      <a:cxn ang="0">
                        <a:pos x="21" y="1"/>
                      </a:cxn>
                      <a:cxn ang="0">
                        <a:pos x="15" y="0"/>
                      </a:cxn>
                      <a:cxn ang="0">
                        <a:pos x="13" y="1"/>
                      </a:cxn>
                      <a:cxn ang="0">
                        <a:pos x="11" y="4"/>
                      </a:cxn>
                      <a:cxn ang="0">
                        <a:pos x="10" y="9"/>
                      </a:cxn>
                      <a:cxn ang="0">
                        <a:pos x="7" y="20"/>
                      </a:cxn>
                      <a:cxn ang="0">
                        <a:pos x="5" y="38"/>
                      </a:cxn>
                      <a:cxn ang="0">
                        <a:pos x="0" y="65"/>
                      </a:cxn>
                      <a:cxn ang="0">
                        <a:pos x="0" y="70"/>
                      </a:cxn>
                      <a:cxn ang="0">
                        <a:pos x="1" y="70"/>
                      </a:cxn>
                      <a:cxn ang="0">
                        <a:pos x="2" y="71"/>
                      </a:cxn>
                      <a:cxn ang="0">
                        <a:pos x="4" y="72"/>
                      </a:cxn>
                      <a:cxn ang="0">
                        <a:pos x="6" y="73"/>
                      </a:cxn>
                      <a:cxn ang="0">
                        <a:pos x="9" y="74"/>
                      </a:cxn>
                      <a:cxn ang="0">
                        <a:pos x="38" y="77"/>
                      </a:cxn>
                      <a:cxn ang="0">
                        <a:pos x="47" y="77"/>
                      </a:cxn>
                      <a:cxn ang="0">
                        <a:pos x="51" y="76"/>
                      </a:cxn>
                      <a:cxn ang="0">
                        <a:pos x="54" y="74"/>
                      </a:cxn>
                      <a:cxn ang="0">
                        <a:pos x="55" y="73"/>
                      </a:cxn>
                      <a:cxn ang="0">
                        <a:pos x="56" y="70"/>
                      </a:cxn>
                      <a:cxn ang="0">
                        <a:pos x="56" y="67"/>
                      </a:cxn>
                      <a:cxn ang="0">
                        <a:pos x="55" y="58"/>
                      </a:cxn>
                      <a:cxn ang="0">
                        <a:pos x="55" y="26"/>
                      </a:cxn>
                      <a:cxn ang="0">
                        <a:pos x="56" y="23"/>
                      </a:cxn>
                      <a:cxn ang="0">
                        <a:pos x="60" y="12"/>
                      </a:cxn>
                      <a:cxn ang="0">
                        <a:pos x="60" y="10"/>
                      </a:cxn>
                      <a:cxn ang="0">
                        <a:pos x="60" y="8"/>
                      </a:cxn>
                      <a:cxn ang="0">
                        <a:pos x="60" y="7"/>
                      </a:cxn>
                      <a:cxn ang="0">
                        <a:pos x="58" y="6"/>
                      </a:cxn>
                      <a:cxn ang="0">
                        <a:pos x="56" y="6"/>
                      </a:cxn>
                    </a:cxnLst>
                    <a:rect l="0" t="0" r="r" b="b"/>
                    <a:pathLst>
                      <a:path w="60" h="77">
                        <a:moveTo>
                          <a:pt x="56" y="6"/>
                        </a:moveTo>
                        <a:lnTo>
                          <a:pt x="43" y="9"/>
                        </a:lnTo>
                        <a:lnTo>
                          <a:pt x="36" y="9"/>
                        </a:lnTo>
                        <a:lnTo>
                          <a:pt x="30" y="7"/>
                        </a:lnTo>
                        <a:lnTo>
                          <a:pt x="21" y="1"/>
                        </a:lnTo>
                        <a:lnTo>
                          <a:pt x="15" y="0"/>
                        </a:lnTo>
                        <a:lnTo>
                          <a:pt x="13" y="1"/>
                        </a:lnTo>
                        <a:lnTo>
                          <a:pt x="11" y="4"/>
                        </a:lnTo>
                        <a:lnTo>
                          <a:pt x="10" y="9"/>
                        </a:lnTo>
                        <a:lnTo>
                          <a:pt x="7" y="20"/>
                        </a:lnTo>
                        <a:lnTo>
                          <a:pt x="5" y="38"/>
                        </a:lnTo>
                        <a:lnTo>
                          <a:pt x="0" y="65"/>
                        </a:lnTo>
                        <a:lnTo>
                          <a:pt x="0" y="70"/>
                        </a:lnTo>
                        <a:lnTo>
                          <a:pt x="1" y="70"/>
                        </a:lnTo>
                        <a:lnTo>
                          <a:pt x="2" y="71"/>
                        </a:lnTo>
                        <a:lnTo>
                          <a:pt x="4" y="72"/>
                        </a:lnTo>
                        <a:lnTo>
                          <a:pt x="6" y="73"/>
                        </a:lnTo>
                        <a:lnTo>
                          <a:pt x="9" y="74"/>
                        </a:lnTo>
                        <a:lnTo>
                          <a:pt x="38" y="77"/>
                        </a:lnTo>
                        <a:lnTo>
                          <a:pt x="47" y="77"/>
                        </a:lnTo>
                        <a:lnTo>
                          <a:pt x="51" y="76"/>
                        </a:lnTo>
                        <a:lnTo>
                          <a:pt x="54" y="74"/>
                        </a:lnTo>
                        <a:lnTo>
                          <a:pt x="55" y="73"/>
                        </a:lnTo>
                        <a:lnTo>
                          <a:pt x="56" y="70"/>
                        </a:lnTo>
                        <a:lnTo>
                          <a:pt x="56" y="67"/>
                        </a:lnTo>
                        <a:lnTo>
                          <a:pt x="55" y="58"/>
                        </a:lnTo>
                        <a:lnTo>
                          <a:pt x="55" y="26"/>
                        </a:lnTo>
                        <a:lnTo>
                          <a:pt x="56" y="23"/>
                        </a:lnTo>
                        <a:lnTo>
                          <a:pt x="60" y="12"/>
                        </a:lnTo>
                        <a:lnTo>
                          <a:pt x="60" y="10"/>
                        </a:lnTo>
                        <a:lnTo>
                          <a:pt x="60" y="8"/>
                        </a:lnTo>
                        <a:lnTo>
                          <a:pt x="60" y="7"/>
                        </a:lnTo>
                        <a:lnTo>
                          <a:pt x="58" y="6"/>
                        </a:lnTo>
                        <a:lnTo>
                          <a:pt x="56" y="6"/>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32"/>
                  <p:cNvSpPr>
                    <a:spLocks/>
                  </p:cNvSpPr>
                  <p:nvPr/>
                </p:nvSpPr>
                <p:spPr bwMode="auto">
                  <a:xfrm flipH="1">
                    <a:off x="5056187" y="4146550"/>
                    <a:ext cx="131763" cy="187325"/>
                  </a:xfrm>
                  <a:custGeom>
                    <a:avLst/>
                    <a:gdLst/>
                    <a:ahLst/>
                    <a:cxnLst>
                      <a:cxn ang="0">
                        <a:pos x="15" y="2"/>
                      </a:cxn>
                      <a:cxn ang="0">
                        <a:pos x="10" y="0"/>
                      </a:cxn>
                      <a:cxn ang="0">
                        <a:pos x="6" y="0"/>
                      </a:cxn>
                      <a:cxn ang="0">
                        <a:pos x="5" y="0"/>
                      </a:cxn>
                      <a:cxn ang="0">
                        <a:pos x="3" y="1"/>
                      </a:cxn>
                      <a:cxn ang="0">
                        <a:pos x="2" y="4"/>
                      </a:cxn>
                      <a:cxn ang="0">
                        <a:pos x="1" y="8"/>
                      </a:cxn>
                      <a:cxn ang="0">
                        <a:pos x="0" y="11"/>
                      </a:cxn>
                      <a:cxn ang="0">
                        <a:pos x="1" y="14"/>
                      </a:cxn>
                      <a:cxn ang="0">
                        <a:pos x="2" y="16"/>
                      </a:cxn>
                      <a:cxn ang="0">
                        <a:pos x="5" y="24"/>
                      </a:cxn>
                      <a:cxn ang="0">
                        <a:pos x="5" y="26"/>
                      </a:cxn>
                      <a:cxn ang="0">
                        <a:pos x="6" y="29"/>
                      </a:cxn>
                      <a:cxn ang="0">
                        <a:pos x="7" y="30"/>
                      </a:cxn>
                      <a:cxn ang="0">
                        <a:pos x="10" y="31"/>
                      </a:cxn>
                      <a:cxn ang="0">
                        <a:pos x="12" y="31"/>
                      </a:cxn>
                      <a:cxn ang="0">
                        <a:pos x="15" y="32"/>
                      </a:cxn>
                      <a:cxn ang="0">
                        <a:pos x="17" y="33"/>
                      </a:cxn>
                      <a:cxn ang="0">
                        <a:pos x="19" y="35"/>
                      </a:cxn>
                      <a:cxn ang="0">
                        <a:pos x="21" y="37"/>
                      </a:cxn>
                      <a:cxn ang="0">
                        <a:pos x="27" y="52"/>
                      </a:cxn>
                      <a:cxn ang="0">
                        <a:pos x="29" y="59"/>
                      </a:cxn>
                      <a:cxn ang="0">
                        <a:pos x="32" y="61"/>
                      </a:cxn>
                      <a:cxn ang="0">
                        <a:pos x="37" y="65"/>
                      </a:cxn>
                      <a:cxn ang="0">
                        <a:pos x="39" y="67"/>
                      </a:cxn>
                      <a:cxn ang="0">
                        <a:pos x="40" y="69"/>
                      </a:cxn>
                      <a:cxn ang="0">
                        <a:pos x="43" y="76"/>
                      </a:cxn>
                      <a:cxn ang="0">
                        <a:pos x="45" y="98"/>
                      </a:cxn>
                      <a:cxn ang="0">
                        <a:pos x="46" y="106"/>
                      </a:cxn>
                      <a:cxn ang="0">
                        <a:pos x="47" y="108"/>
                      </a:cxn>
                      <a:cxn ang="0">
                        <a:pos x="50" y="113"/>
                      </a:cxn>
                      <a:cxn ang="0">
                        <a:pos x="52" y="115"/>
                      </a:cxn>
                      <a:cxn ang="0">
                        <a:pos x="56" y="118"/>
                      </a:cxn>
                      <a:cxn ang="0">
                        <a:pos x="57" y="118"/>
                      </a:cxn>
                      <a:cxn ang="0">
                        <a:pos x="59" y="118"/>
                      </a:cxn>
                      <a:cxn ang="0">
                        <a:pos x="60" y="117"/>
                      </a:cxn>
                      <a:cxn ang="0">
                        <a:pos x="61" y="114"/>
                      </a:cxn>
                      <a:cxn ang="0">
                        <a:pos x="61" y="96"/>
                      </a:cxn>
                      <a:cxn ang="0">
                        <a:pos x="62" y="88"/>
                      </a:cxn>
                      <a:cxn ang="0">
                        <a:pos x="62" y="87"/>
                      </a:cxn>
                      <a:cxn ang="0">
                        <a:pos x="62" y="86"/>
                      </a:cxn>
                      <a:cxn ang="0">
                        <a:pos x="63" y="86"/>
                      </a:cxn>
                      <a:cxn ang="0">
                        <a:pos x="65" y="87"/>
                      </a:cxn>
                      <a:cxn ang="0">
                        <a:pos x="67" y="90"/>
                      </a:cxn>
                      <a:cxn ang="0">
                        <a:pos x="73" y="101"/>
                      </a:cxn>
                      <a:cxn ang="0">
                        <a:pos x="75" y="106"/>
                      </a:cxn>
                      <a:cxn ang="0">
                        <a:pos x="76" y="114"/>
                      </a:cxn>
                      <a:cxn ang="0">
                        <a:pos x="76" y="115"/>
                      </a:cxn>
                      <a:cxn ang="0">
                        <a:pos x="76" y="115"/>
                      </a:cxn>
                      <a:cxn ang="0">
                        <a:pos x="78" y="115"/>
                      </a:cxn>
                      <a:cxn ang="0">
                        <a:pos x="80" y="113"/>
                      </a:cxn>
                      <a:cxn ang="0">
                        <a:pos x="82" y="111"/>
                      </a:cxn>
                      <a:cxn ang="0">
                        <a:pos x="83" y="109"/>
                      </a:cxn>
                      <a:cxn ang="0">
                        <a:pos x="83" y="103"/>
                      </a:cxn>
                      <a:cxn ang="0">
                        <a:pos x="81" y="91"/>
                      </a:cxn>
                      <a:cxn ang="0">
                        <a:pos x="73" y="75"/>
                      </a:cxn>
                      <a:cxn ang="0">
                        <a:pos x="39" y="26"/>
                      </a:cxn>
                      <a:cxn ang="0">
                        <a:pos x="25" y="9"/>
                      </a:cxn>
                      <a:cxn ang="0">
                        <a:pos x="20" y="5"/>
                      </a:cxn>
                      <a:cxn ang="0">
                        <a:pos x="15" y="2"/>
                      </a:cxn>
                    </a:cxnLst>
                    <a:rect l="0" t="0" r="r" b="b"/>
                    <a:pathLst>
                      <a:path w="83" h="118">
                        <a:moveTo>
                          <a:pt x="15" y="2"/>
                        </a:moveTo>
                        <a:lnTo>
                          <a:pt x="10" y="0"/>
                        </a:lnTo>
                        <a:lnTo>
                          <a:pt x="6" y="0"/>
                        </a:lnTo>
                        <a:lnTo>
                          <a:pt x="5" y="0"/>
                        </a:lnTo>
                        <a:lnTo>
                          <a:pt x="3" y="1"/>
                        </a:lnTo>
                        <a:lnTo>
                          <a:pt x="2" y="4"/>
                        </a:lnTo>
                        <a:lnTo>
                          <a:pt x="1" y="8"/>
                        </a:lnTo>
                        <a:lnTo>
                          <a:pt x="0" y="11"/>
                        </a:lnTo>
                        <a:lnTo>
                          <a:pt x="1" y="14"/>
                        </a:lnTo>
                        <a:lnTo>
                          <a:pt x="2" y="16"/>
                        </a:lnTo>
                        <a:lnTo>
                          <a:pt x="5" y="24"/>
                        </a:lnTo>
                        <a:lnTo>
                          <a:pt x="5" y="26"/>
                        </a:lnTo>
                        <a:lnTo>
                          <a:pt x="6" y="29"/>
                        </a:lnTo>
                        <a:lnTo>
                          <a:pt x="7" y="30"/>
                        </a:lnTo>
                        <a:lnTo>
                          <a:pt x="10" y="31"/>
                        </a:lnTo>
                        <a:lnTo>
                          <a:pt x="12" y="31"/>
                        </a:lnTo>
                        <a:lnTo>
                          <a:pt x="15" y="32"/>
                        </a:lnTo>
                        <a:lnTo>
                          <a:pt x="17" y="33"/>
                        </a:lnTo>
                        <a:lnTo>
                          <a:pt x="19" y="35"/>
                        </a:lnTo>
                        <a:lnTo>
                          <a:pt x="21" y="37"/>
                        </a:lnTo>
                        <a:lnTo>
                          <a:pt x="27" y="52"/>
                        </a:lnTo>
                        <a:lnTo>
                          <a:pt x="29" y="59"/>
                        </a:lnTo>
                        <a:lnTo>
                          <a:pt x="32" y="61"/>
                        </a:lnTo>
                        <a:lnTo>
                          <a:pt x="37" y="65"/>
                        </a:lnTo>
                        <a:lnTo>
                          <a:pt x="39" y="67"/>
                        </a:lnTo>
                        <a:lnTo>
                          <a:pt x="40" y="69"/>
                        </a:lnTo>
                        <a:lnTo>
                          <a:pt x="43" y="76"/>
                        </a:lnTo>
                        <a:lnTo>
                          <a:pt x="45" y="98"/>
                        </a:lnTo>
                        <a:lnTo>
                          <a:pt x="46" y="106"/>
                        </a:lnTo>
                        <a:lnTo>
                          <a:pt x="47" y="108"/>
                        </a:lnTo>
                        <a:lnTo>
                          <a:pt x="50" y="113"/>
                        </a:lnTo>
                        <a:lnTo>
                          <a:pt x="52" y="115"/>
                        </a:lnTo>
                        <a:lnTo>
                          <a:pt x="56" y="118"/>
                        </a:lnTo>
                        <a:lnTo>
                          <a:pt x="57" y="118"/>
                        </a:lnTo>
                        <a:lnTo>
                          <a:pt x="59" y="118"/>
                        </a:lnTo>
                        <a:lnTo>
                          <a:pt x="60" y="117"/>
                        </a:lnTo>
                        <a:lnTo>
                          <a:pt x="61" y="114"/>
                        </a:lnTo>
                        <a:lnTo>
                          <a:pt x="61" y="96"/>
                        </a:lnTo>
                        <a:lnTo>
                          <a:pt x="62" y="88"/>
                        </a:lnTo>
                        <a:lnTo>
                          <a:pt x="62" y="87"/>
                        </a:lnTo>
                        <a:lnTo>
                          <a:pt x="62" y="86"/>
                        </a:lnTo>
                        <a:lnTo>
                          <a:pt x="63" y="86"/>
                        </a:lnTo>
                        <a:lnTo>
                          <a:pt x="65" y="87"/>
                        </a:lnTo>
                        <a:lnTo>
                          <a:pt x="67" y="90"/>
                        </a:lnTo>
                        <a:lnTo>
                          <a:pt x="73" y="101"/>
                        </a:lnTo>
                        <a:lnTo>
                          <a:pt x="75" y="106"/>
                        </a:lnTo>
                        <a:lnTo>
                          <a:pt x="76" y="114"/>
                        </a:lnTo>
                        <a:lnTo>
                          <a:pt x="76" y="115"/>
                        </a:lnTo>
                        <a:lnTo>
                          <a:pt x="76" y="115"/>
                        </a:lnTo>
                        <a:lnTo>
                          <a:pt x="78" y="115"/>
                        </a:lnTo>
                        <a:lnTo>
                          <a:pt x="80" y="113"/>
                        </a:lnTo>
                        <a:lnTo>
                          <a:pt x="82" y="111"/>
                        </a:lnTo>
                        <a:lnTo>
                          <a:pt x="83" y="109"/>
                        </a:lnTo>
                        <a:lnTo>
                          <a:pt x="83" y="103"/>
                        </a:lnTo>
                        <a:lnTo>
                          <a:pt x="81" y="91"/>
                        </a:lnTo>
                        <a:lnTo>
                          <a:pt x="73" y="75"/>
                        </a:lnTo>
                        <a:lnTo>
                          <a:pt x="39" y="26"/>
                        </a:lnTo>
                        <a:lnTo>
                          <a:pt x="25" y="9"/>
                        </a:lnTo>
                        <a:lnTo>
                          <a:pt x="20" y="5"/>
                        </a:lnTo>
                        <a:lnTo>
                          <a:pt x="15" y="2"/>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33"/>
                  <p:cNvSpPr>
                    <a:spLocks/>
                  </p:cNvSpPr>
                  <p:nvPr/>
                </p:nvSpPr>
                <p:spPr bwMode="auto">
                  <a:xfrm flipH="1">
                    <a:off x="5033963" y="4122738"/>
                    <a:ext cx="149225" cy="215900"/>
                  </a:xfrm>
                  <a:custGeom>
                    <a:avLst/>
                    <a:gdLst/>
                    <a:ahLst/>
                    <a:cxnLst>
                      <a:cxn ang="0">
                        <a:pos x="28" y="0"/>
                      </a:cxn>
                      <a:cxn ang="0">
                        <a:pos x="23" y="1"/>
                      </a:cxn>
                      <a:cxn ang="0">
                        <a:pos x="4" y="9"/>
                      </a:cxn>
                      <a:cxn ang="0">
                        <a:pos x="1" y="14"/>
                      </a:cxn>
                      <a:cxn ang="0">
                        <a:pos x="1" y="21"/>
                      </a:cxn>
                      <a:cxn ang="0">
                        <a:pos x="4" y="30"/>
                      </a:cxn>
                      <a:cxn ang="0">
                        <a:pos x="7" y="34"/>
                      </a:cxn>
                      <a:cxn ang="0">
                        <a:pos x="15" y="34"/>
                      </a:cxn>
                      <a:cxn ang="0">
                        <a:pos x="18" y="35"/>
                      </a:cxn>
                      <a:cxn ang="0">
                        <a:pos x="24" y="48"/>
                      </a:cxn>
                      <a:cxn ang="0">
                        <a:pos x="40" y="68"/>
                      </a:cxn>
                      <a:cxn ang="0">
                        <a:pos x="47" y="93"/>
                      </a:cxn>
                      <a:cxn ang="0">
                        <a:pos x="47" y="117"/>
                      </a:cxn>
                      <a:cxn ang="0">
                        <a:pos x="43" y="135"/>
                      </a:cxn>
                      <a:cxn ang="0">
                        <a:pos x="46" y="136"/>
                      </a:cxn>
                      <a:cxn ang="0">
                        <a:pos x="55" y="135"/>
                      </a:cxn>
                      <a:cxn ang="0">
                        <a:pos x="58" y="133"/>
                      </a:cxn>
                      <a:cxn ang="0">
                        <a:pos x="62" y="104"/>
                      </a:cxn>
                      <a:cxn ang="0">
                        <a:pos x="60" y="90"/>
                      </a:cxn>
                      <a:cxn ang="0">
                        <a:pos x="62" y="89"/>
                      </a:cxn>
                      <a:cxn ang="0">
                        <a:pos x="65" y="93"/>
                      </a:cxn>
                      <a:cxn ang="0">
                        <a:pos x="71" y="110"/>
                      </a:cxn>
                      <a:cxn ang="0">
                        <a:pos x="71" y="121"/>
                      </a:cxn>
                      <a:cxn ang="0">
                        <a:pos x="73" y="130"/>
                      </a:cxn>
                      <a:cxn ang="0">
                        <a:pos x="78" y="132"/>
                      </a:cxn>
                      <a:cxn ang="0">
                        <a:pos x="87" y="130"/>
                      </a:cxn>
                      <a:cxn ang="0">
                        <a:pos x="92" y="127"/>
                      </a:cxn>
                      <a:cxn ang="0">
                        <a:pos x="94" y="122"/>
                      </a:cxn>
                      <a:cxn ang="0">
                        <a:pos x="88" y="101"/>
                      </a:cxn>
                      <a:cxn ang="0">
                        <a:pos x="71" y="72"/>
                      </a:cxn>
                      <a:cxn ang="0">
                        <a:pos x="70" y="66"/>
                      </a:cxn>
                      <a:cxn ang="0">
                        <a:pos x="72" y="61"/>
                      </a:cxn>
                      <a:cxn ang="0">
                        <a:pos x="70" y="50"/>
                      </a:cxn>
                      <a:cxn ang="0">
                        <a:pos x="65" y="41"/>
                      </a:cxn>
                      <a:cxn ang="0">
                        <a:pos x="59" y="35"/>
                      </a:cxn>
                      <a:cxn ang="0">
                        <a:pos x="35" y="19"/>
                      </a:cxn>
                      <a:cxn ang="0">
                        <a:pos x="33" y="14"/>
                      </a:cxn>
                      <a:cxn ang="0">
                        <a:pos x="34" y="10"/>
                      </a:cxn>
                      <a:cxn ang="0">
                        <a:pos x="36" y="5"/>
                      </a:cxn>
                      <a:cxn ang="0">
                        <a:pos x="35" y="2"/>
                      </a:cxn>
                      <a:cxn ang="0">
                        <a:pos x="31" y="0"/>
                      </a:cxn>
                    </a:cxnLst>
                    <a:rect l="0" t="0" r="r" b="b"/>
                    <a:pathLst>
                      <a:path w="94" h="136">
                        <a:moveTo>
                          <a:pt x="31" y="0"/>
                        </a:moveTo>
                        <a:lnTo>
                          <a:pt x="28" y="0"/>
                        </a:lnTo>
                        <a:lnTo>
                          <a:pt x="26" y="0"/>
                        </a:lnTo>
                        <a:lnTo>
                          <a:pt x="23" y="1"/>
                        </a:lnTo>
                        <a:lnTo>
                          <a:pt x="9" y="5"/>
                        </a:lnTo>
                        <a:lnTo>
                          <a:pt x="4" y="9"/>
                        </a:lnTo>
                        <a:lnTo>
                          <a:pt x="2" y="12"/>
                        </a:lnTo>
                        <a:lnTo>
                          <a:pt x="1" y="14"/>
                        </a:lnTo>
                        <a:lnTo>
                          <a:pt x="0" y="18"/>
                        </a:lnTo>
                        <a:lnTo>
                          <a:pt x="1" y="21"/>
                        </a:lnTo>
                        <a:lnTo>
                          <a:pt x="2" y="26"/>
                        </a:lnTo>
                        <a:lnTo>
                          <a:pt x="4" y="30"/>
                        </a:lnTo>
                        <a:lnTo>
                          <a:pt x="6" y="33"/>
                        </a:lnTo>
                        <a:lnTo>
                          <a:pt x="7" y="34"/>
                        </a:lnTo>
                        <a:lnTo>
                          <a:pt x="8" y="34"/>
                        </a:lnTo>
                        <a:lnTo>
                          <a:pt x="15" y="34"/>
                        </a:lnTo>
                        <a:lnTo>
                          <a:pt x="17" y="34"/>
                        </a:lnTo>
                        <a:lnTo>
                          <a:pt x="18" y="35"/>
                        </a:lnTo>
                        <a:lnTo>
                          <a:pt x="19" y="37"/>
                        </a:lnTo>
                        <a:lnTo>
                          <a:pt x="24" y="48"/>
                        </a:lnTo>
                        <a:lnTo>
                          <a:pt x="26" y="52"/>
                        </a:lnTo>
                        <a:lnTo>
                          <a:pt x="40" y="68"/>
                        </a:lnTo>
                        <a:lnTo>
                          <a:pt x="41" y="72"/>
                        </a:lnTo>
                        <a:lnTo>
                          <a:pt x="47" y="93"/>
                        </a:lnTo>
                        <a:lnTo>
                          <a:pt x="48" y="105"/>
                        </a:lnTo>
                        <a:lnTo>
                          <a:pt x="47" y="117"/>
                        </a:lnTo>
                        <a:lnTo>
                          <a:pt x="43" y="133"/>
                        </a:lnTo>
                        <a:lnTo>
                          <a:pt x="43" y="135"/>
                        </a:lnTo>
                        <a:lnTo>
                          <a:pt x="44" y="136"/>
                        </a:lnTo>
                        <a:lnTo>
                          <a:pt x="46" y="136"/>
                        </a:lnTo>
                        <a:lnTo>
                          <a:pt x="51" y="136"/>
                        </a:lnTo>
                        <a:lnTo>
                          <a:pt x="55" y="135"/>
                        </a:lnTo>
                        <a:lnTo>
                          <a:pt x="57" y="134"/>
                        </a:lnTo>
                        <a:lnTo>
                          <a:pt x="58" y="133"/>
                        </a:lnTo>
                        <a:lnTo>
                          <a:pt x="60" y="129"/>
                        </a:lnTo>
                        <a:lnTo>
                          <a:pt x="62" y="104"/>
                        </a:lnTo>
                        <a:lnTo>
                          <a:pt x="60" y="92"/>
                        </a:lnTo>
                        <a:lnTo>
                          <a:pt x="60" y="90"/>
                        </a:lnTo>
                        <a:lnTo>
                          <a:pt x="61" y="89"/>
                        </a:lnTo>
                        <a:lnTo>
                          <a:pt x="62" y="89"/>
                        </a:lnTo>
                        <a:lnTo>
                          <a:pt x="63" y="89"/>
                        </a:lnTo>
                        <a:lnTo>
                          <a:pt x="65" y="93"/>
                        </a:lnTo>
                        <a:lnTo>
                          <a:pt x="70" y="103"/>
                        </a:lnTo>
                        <a:lnTo>
                          <a:pt x="71" y="110"/>
                        </a:lnTo>
                        <a:lnTo>
                          <a:pt x="71" y="118"/>
                        </a:lnTo>
                        <a:lnTo>
                          <a:pt x="71" y="121"/>
                        </a:lnTo>
                        <a:lnTo>
                          <a:pt x="72" y="128"/>
                        </a:lnTo>
                        <a:lnTo>
                          <a:pt x="73" y="130"/>
                        </a:lnTo>
                        <a:lnTo>
                          <a:pt x="75" y="131"/>
                        </a:lnTo>
                        <a:lnTo>
                          <a:pt x="78" y="132"/>
                        </a:lnTo>
                        <a:lnTo>
                          <a:pt x="81" y="132"/>
                        </a:lnTo>
                        <a:lnTo>
                          <a:pt x="87" y="130"/>
                        </a:lnTo>
                        <a:lnTo>
                          <a:pt x="91" y="129"/>
                        </a:lnTo>
                        <a:lnTo>
                          <a:pt x="92" y="127"/>
                        </a:lnTo>
                        <a:lnTo>
                          <a:pt x="94" y="125"/>
                        </a:lnTo>
                        <a:lnTo>
                          <a:pt x="94" y="122"/>
                        </a:lnTo>
                        <a:lnTo>
                          <a:pt x="93" y="115"/>
                        </a:lnTo>
                        <a:lnTo>
                          <a:pt x="88" y="101"/>
                        </a:lnTo>
                        <a:lnTo>
                          <a:pt x="84" y="93"/>
                        </a:lnTo>
                        <a:lnTo>
                          <a:pt x="71" y="72"/>
                        </a:lnTo>
                        <a:lnTo>
                          <a:pt x="70" y="68"/>
                        </a:lnTo>
                        <a:lnTo>
                          <a:pt x="70" y="66"/>
                        </a:lnTo>
                        <a:lnTo>
                          <a:pt x="70" y="63"/>
                        </a:lnTo>
                        <a:lnTo>
                          <a:pt x="72" y="61"/>
                        </a:lnTo>
                        <a:lnTo>
                          <a:pt x="72" y="57"/>
                        </a:lnTo>
                        <a:lnTo>
                          <a:pt x="70" y="50"/>
                        </a:lnTo>
                        <a:lnTo>
                          <a:pt x="68" y="46"/>
                        </a:lnTo>
                        <a:lnTo>
                          <a:pt x="65" y="41"/>
                        </a:lnTo>
                        <a:lnTo>
                          <a:pt x="62" y="38"/>
                        </a:lnTo>
                        <a:lnTo>
                          <a:pt x="59" y="35"/>
                        </a:lnTo>
                        <a:lnTo>
                          <a:pt x="41" y="24"/>
                        </a:lnTo>
                        <a:lnTo>
                          <a:pt x="35" y="19"/>
                        </a:lnTo>
                        <a:lnTo>
                          <a:pt x="33" y="17"/>
                        </a:lnTo>
                        <a:lnTo>
                          <a:pt x="33" y="14"/>
                        </a:lnTo>
                        <a:lnTo>
                          <a:pt x="33" y="12"/>
                        </a:lnTo>
                        <a:lnTo>
                          <a:pt x="34" y="10"/>
                        </a:lnTo>
                        <a:lnTo>
                          <a:pt x="36" y="7"/>
                        </a:lnTo>
                        <a:lnTo>
                          <a:pt x="36" y="5"/>
                        </a:lnTo>
                        <a:lnTo>
                          <a:pt x="36" y="4"/>
                        </a:lnTo>
                        <a:lnTo>
                          <a:pt x="35" y="2"/>
                        </a:lnTo>
                        <a:lnTo>
                          <a:pt x="33" y="1"/>
                        </a:lnTo>
                        <a:lnTo>
                          <a:pt x="31" y="0"/>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34"/>
                  <p:cNvSpPr>
                    <a:spLocks/>
                  </p:cNvSpPr>
                  <p:nvPr/>
                </p:nvSpPr>
                <p:spPr bwMode="auto">
                  <a:xfrm flipH="1">
                    <a:off x="5102225" y="4192588"/>
                    <a:ext cx="17463" cy="22225"/>
                  </a:xfrm>
                  <a:custGeom>
                    <a:avLst/>
                    <a:gdLst/>
                    <a:ahLst/>
                    <a:cxnLst>
                      <a:cxn ang="0">
                        <a:pos x="6" y="0"/>
                      </a:cxn>
                      <a:cxn ang="0">
                        <a:pos x="5" y="0"/>
                      </a:cxn>
                      <a:cxn ang="0">
                        <a:pos x="4" y="0"/>
                      </a:cxn>
                      <a:cxn ang="0">
                        <a:pos x="1" y="2"/>
                      </a:cxn>
                      <a:cxn ang="0">
                        <a:pos x="0" y="5"/>
                      </a:cxn>
                      <a:cxn ang="0">
                        <a:pos x="0" y="8"/>
                      </a:cxn>
                      <a:cxn ang="0">
                        <a:pos x="2" y="10"/>
                      </a:cxn>
                      <a:cxn ang="0">
                        <a:pos x="6" y="12"/>
                      </a:cxn>
                      <a:cxn ang="0">
                        <a:pos x="9" y="13"/>
                      </a:cxn>
                      <a:cxn ang="0">
                        <a:pos x="11" y="14"/>
                      </a:cxn>
                      <a:cxn ang="0">
                        <a:pos x="11" y="13"/>
                      </a:cxn>
                      <a:cxn ang="0">
                        <a:pos x="11" y="11"/>
                      </a:cxn>
                      <a:cxn ang="0">
                        <a:pos x="7" y="2"/>
                      </a:cxn>
                      <a:cxn ang="0">
                        <a:pos x="7" y="1"/>
                      </a:cxn>
                      <a:cxn ang="0">
                        <a:pos x="6" y="0"/>
                      </a:cxn>
                    </a:cxnLst>
                    <a:rect l="0" t="0" r="r" b="b"/>
                    <a:pathLst>
                      <a:path w="11" h="14">
                        <a:moveTo>
                          <a:pt x="6" y="0"/>
                        </a:moveTo>
                        <a:lnTo>
                          <a:pt x="5" y="0"/>
                        </a:lnTo>
                        <a:lnTo>
                          <a:pt x="4" y="0"/>
                        </a:lnTo>
                        <a:lnTo>
                          <a:pt x="1" y="2"/>
                        </a:lnTo>
                        <a:lnTo>
                          <a:pt x="0" y="5"/>
                        </a:lnTo>
                        <a:lnTo>
                          <a:pt x="0" y="8"/>
                        </a:lnTo>
                        <a:lnTo>
                          <a:pt x="2" y="10"/>
                        </a:lnTo>
                        <a:lnTo>
                          <a:pt x="6" y="12"/>
                        </a:lnTo>
                        <a:lnTo>
                          <a:pt x="9" y="13"/>
                        </a:lnTo>
                        <a:lnTo>
                          <a:pt x="11" y="14"/>
                        </a:lnTo>
                        <a:lnTo>
                          <a:pt x="11" y="13"/>
                        </a:lnTo>
                        <a:lnTo>
                          <a:pt x="11" y="11"/>
                        </a:lnTo>
                        <a:lnTo>
                          <a:pt x="7" y="2"/>
                        </a:lnTo>
                        <a:lnTo>
                          <a:pt x="7" y="1"/>
                        </a:lnTo>
                        <a:lnTo>
                          <a:pt x="6" y="0"/>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4" name="Group 34"/>
                  <p:cNvGrpSpPr>
                    <a:grpSpLocks noChangeAspect="1"/>
                  </p:cNvGrpSpPr>
                  <p:nvPr/>
                </p:nvGrpSpPr>
                <p:grpSpPr>
                  <a:xfrm>
                    <a:off x="5325939" y="3363687"/>
                    <a:ext cx="463475" cy="283029"/>
                    <a:chOff x="2103438" y="3086101"/>
                    <a:chExt cx="595313" cy="363538"/>
                  </a:xfrm>
                </p:grpSpPr>
                <p:sp>
                  <p:nvSpPr>
                    <p:cNvPr id="147" name="Freeform 72"/>
                    <p:cNvSpPr>
                      <a:spLocks/>
                    </p:cNvSpPr>
                    <p:nvPr/>
                  </p:nvSpPr>
                  <p:spPr bwMode="auto">
                    <a:xfrm>
                      <a:off x="2103438" y="3086101"/>
                      <a:ext cx="595313" cy="363538"/>
                    </a:xfrm>
                    <a:custGeom>
                      <a:avLst/>
                      <a:gdLst/>
                      <a:ahLst/>
                      <a:cxnLst>
                        <a:cxn ang="0">
                          <a:pos x="214" y="0"/>
                        </a:cxn>
                        <a:cxn ang="0">
                          <a:pos x="186" y="1"/>
                        </a:cxn>
                        <a:cxn ang="0">
                          <a:pos x="153" y="9"/>
                        </a:cxn>
                        <a:cxn ang="0">
                          <a:pos x="137" y="17"/>
                        </a:cxn>
                        <a:cxn ang="0">
                          <a:pos x="123" y="27"/>
                        </a:cxn>
                        <a:cxn ang="0">
                          <a:pos x="88" y="62"/>
                        </a:cxn>
                        <a:cxn ang="0">
                          <a:pos x="40" y="106"/>
                        </a:cxn>
                        <a:cxn ang="0">
                          <a:pos x="10" y="129"/>
                        </a:cxn>
                        <a:cxn ang="0">
                          <a:pos x="4" y="136"/>
                        </a:cxn>
                        <a:cxn ang="0">
                          <a:pos x="1" y="143"/>
                        </a:cxn>
                        <a:cxn ang="0">
                          <a:pos x="0" y="149"/>
                        </a:cxn>
                        <a:cxn ang="0">
                          <a:pos x="3" y="155"/>
                        </a:cxn>
                        <a:cxn ang="0">
                          <a:pos x="7" y="160"/>
                        </a:cxn>
                        <a:cxn ang="0">
                          <a:pos x="11" y="162"/>
                        </a:cxn>
                        <a:cxn ang="0">
                          <a:pos x="27" y="168"/>
                        </a:cxn>
                        <a:cxn ang="0">
                          <a:pos x="85" y="177"/>
                        </a:cxn>
                        <a:cxn ang="0">
                          <a:pos x="254" y="179"/>
                        </a:cxn>
                        <a:cxn ang="0">
                          <a:pos x="266" y="181"/>
                        </a:cxn>
                        <a:cxn ang="0">
                          <a:pos x="279" y="185"/>
                        </a:cxn>
                        <a:cxn ang="0">
                          <a:pos x="303" y="197"/>
                        </a:cxn>
                        <a:cxn ang="0">
                          <a:pos x="321" y="210"/>
                        </a:cxn>
                        <a:cxn ang="0">
                          <a:pos x="332" y="224"/>
                        </a:cxn>
                        <a:cxn ang="0">
                          <a:pos x="338" y="228"/>
                        </a:cxn>
                        <a:cxn ang="0">
                          <a:pos x="344" y="229"/>
                        </a:cxn>
                        <a:cxn ang="0">
                          <a:pos x="350" y="229"/>
                        </a:cxn>
                        <a:cxn ang="0">
                          <a:pos x="355" y="228"/>
                        </a:cxn>
                        <a:cxn ang="0">
                          <a:pos x="360" y="224"/>
                        </a:cxn>
                        <a:cxn ang="0">
                          <a:pos x="369" y="214"/>
                        </a:cxn>
                        <a:cxn ang="0">
                          <a:pos x="372" y="207"/>
                        </a:cxn>
                        <a:cxn ang="0">
                          <a:pos x="375" y="189"/>
                        </a:cxn>
                        <a:cxn ang="0">
                          <a:pos x="374" y="140"/>
                        </a:cxn>
                        <a:cxn ang="0">
                          <a:pos x="370" y="120"/>
                        </a:cxn>
                        <a:cxn ang="0">
                          <a:pos x="368" y="111"/>
                        </a:cxn>
                        <a:cxn ang="0">
                          <a:pos x="356" y="83"/>
                        </a:cxn>
                        <a:cxn ang="0">
                          <a:pos x="339" y="56"/>
                        </a:cxn>
                        <a:cxn ang="0">
                          <a:pos x="324" y="38"/>
                        </a:cxn>
                        <a:cxn ang="0">
                          <a:pos x="313" y="29"/>
                        </a:cxn>
                        <a:cxn ang="0">
                          <a:pos x="278" y="12"/>
                        </a:cxn>
                        <a:cxn ang="0">
                          <a:pos x="224" y="1"/>
                        </a:cxn>
                        <a:cxn ang="0">
                          <a:pos x="214" y="0"/>
                        </a:cxn>
                      </a:cxnLst>
                      <a:rect l="0" t="0" r="r" b="b"/>
                      <a:pathLst>
                        <a:path w="375" h="229">
                          <a:moveTo>
                            <a:pt x="214" y="0"/>
                          </a:moveTo>
                          <a:lnTo>
                            <a:pt x="186" y="1"/>
                          </a:lnTo>
                          <a:lnTo>
                            <a:pt x="153" y="9"/>
                          </a:lnTo>
                          <a:lnTo>
                            <a:pt x="137" y="17"/>
                          </a:lnTo>
                          <a:lnTo>
                            <a:pt x="123" y="27"/>
                          </a:lnTo>
                          <a:lnTo>
                            <a:pt x="88" y="62"/>
                          </a:lnTo>
                          <a:lnTo>
                            <a:pt x="40" y="106"/>
                          </a:lnTo>
                          <a:lnTo>
                            <a:pt x="10" y="129"/>
                          </a:lnTo>
                          <a:lnTo>
                            <a:pt x="4" y="136"/>
                          </a:lnTo>
                          <a:lnTo>
                            <a:pt x="1" y="143"/>
                          </a:lnTo>
                          <a:lnTo>
                            <a:pt x="0" y="149"/>
                          </a:lnTo>
                          <a:lnTo>
                            <a:pt x="3" y="155"/>
                          </a:lnTo>
                          <a:lnTo>
                            <a:pt x="7" y="160"/>
                          </a:lnTo>
                          <a:lnTo>
                            <a:pt x="11" y="162"/>
                          </a:lnTo>
                          <a:lnTo>
                            <a:pt x="27" y="168"/>
                          </a:lnTo>
                          <a:lnTo>
                            <a:pt x="85" y="177"/>
                          </a:lnTo>
                          <a:lnTo>
                            <a:pt x="254" y="179"/>
                          </a:lnTo>
                          <a:lnTo>
                            <a:pt x="266" y="181"/>
                          </a:lnTo>
                          <a:lnTo>
                            <a:pt x="279" y="185"/>
                          </a:lnTo>
                          <a:lnTo>
                            <a:pt x="303" y="197"/>
                          </a:lnTo>
                          <a:lnTo>
                            <a:pt x="321" y="210"/>
                          </a:lnTo>
                          <a:lnTo>
                            <a:pt x="332" y="224"/>
                          </a:lnTo>
                          <a:lnTo>
                            <a:pt x="338" y="228"/>
                          </a:lnTo>
                          <a:lnTo>
                            <a:pt x="344" y="229"/>
                          </a:lnTo>
                          <a:lnTo>
                            <a:pt x="350" y="229"/>
                          </a:lnTo>
                          <a:lnTo>
                            <a:pt x="355" y="228"/>
                          </a:lnTo>
                          <a:lnTo>
                            <a:pt x="360" y="224"/>
                          </a:lnTo>
                          <a:lnTo>
                            <a:pt x="369" y="214"/>
                          </a:lnTo>
                          <a:lnTo>
                            <a:pt x="372" y="207"/>
                          </a:lnTo>
                          <a:lnTo>
                            <a:pt x="375" y="189"/>
                          </a:lnTo>
                          <a:lnTo>
                            <a:pt x="374" y="140"/>
                          </a:lnTo>
                          <a:lnTo>
                            <a:pt x="370" y="120"/>
                          </a:lnTo>
                          <a:lnTo>
                            <a:pt x="368" y="111"/>
                          </a:lnTo>
                          <a:lnTo>
                            <a:pt x="356" y="83"/>
                          </a:lnTo>
                          <a:lnTo>
                            <a:pt x="339" y="56"/>
                          </a:lnTo>
                          <a:lnTo>
                            <a:pt x="324" y="38"/>
                          </a:lnTo>
                          <a:lnTo>
                            <a:pt x="313" y="29"/>
                          </a:lnTo>
                          <a:lnTo>
                            <a:pt x="278" y="12"/>
                          </a:lnTo>
                          <a:lnTo>
                            <a:pt x="224" y="1"/>
                          </a:lnTo>
                          <a:lnTo>
                            <a:pt x="214" y="0"/>
                          </a:lnTo>
                          <a:close/>
                        </a:path>
                      </a:pathLst>
                    </a:custGeom>
                    <a:solidFill>
                      <a:srgbClr val="D0A8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73"/>
                    <p:cNvSpPr>
                      <a:spLocks/>
                    </p:cNvSpPr>
                    <p:nvPr/>
                  </p:nvSpPr>
                  <p:spPr bwMode="auto">
                    <a:xfrm>
                      <a:off x="2417763" y="3133726"/>
                      <a:ext cx="263525" cy="292100"/>
                    </a:xfrm>
                    <a:custGeom>
                      <a:avLst/>
                      <a:gdLst/>
                      <a:ahLst/>
                      <a:cxnLst>
                        <a:cxn ang="0">
                          <a:pos x="0" y="109"/>
                        </a:cxn>
                        <a:cxn ang="0">
                          <a:pos x="0" y="113"/>
                        </a:cxn>
                        <a:cxn ang="0">
                          <a:pos x="2" y="115"/>
                        </a:cxn>
                        <a:cxn ang="0">
                          <a:pos x="5" y="117"/>
                        </a:cxn>
                        <a:cxn ang="0">
                          <a:pos x="8" y="118"/>
                        </a:cxn>
                        <a:cxn ang="0">
                          <a:pos x="47" y="128"/>
                        </a:cxn>
                        <a:cxn ang="0">
                          <a:pos x="60" y="131"/>
                        </a:cxn>
                        <a:cxn ang="0">
                          <a:pos x="113" y="149"/>
                        </a:cxn>
                        <a:cxn ang="0">
                          <a:pos x="125" y="155"/>
                        </a:cxn>
                        <a:cxn ang="0">
                          <a:pos x="130" y="158"/>
                        </a:cxn>
                        <a:cxn ang="0">
                          <a:pos x="149" y="182"/>
                        </a:cxn>
                        <a:cxn ang="0">
                          <a:pos x="153" y="184"/>
                        </a:cxn>
                        <a:cxn ang="0">
                          <a:pos x="155" y="183"/>
                        </a:cxn>
                        <a:cxn ang="0">
                          <a:pos x="158" y="180"/>
                        </a:cxn>
                        <a:cxn ang="0">
                          <a:pos x="160" y="173"/>
                        </a:cxn>
                        <a:cxn ang="0">
                          <a:pos x="164" y="156"/>
                        </a:cxn>
                        <a:cxn ang="0">
                          <a:pos x="166" y="125"/>
                        </a:cxn>
                        <a:cxn ang="0">
                          <a:pos x="163" y="106"/>
                        </a:cxn>
                        <a:cxn ang="0">
                          <a:pos x="154" y="77"/>
                        </a:cxn>
                        <a:cxn ang="0">
                          <a:pos x="142" y="50"/>
                        </a:cxn>
                        <a:cxn ang="0">
                          <a:pos x="120" y="18"/>
                        </a:cxn>
                        <a:cxn ang="0">
                          <a:pos x="110" y="9"/>
                        </a:cxn>
                        <a:cxn ang="0">
                          <a:pos x="99" y="3"/>
                        </a:cxn>
                        <a:cxn ang="0">
                          <a:pos x="89" y="0"/>
                        </a:cxn>
                        <a:cxn ang="0">
                          <a:pos x="78" y="0"/>
                        </a:cxn>
                        <a:cxn ang="0">
                          <a:pos x="67" y="2"/>
                        </a:cxn>
                        <a:cxn ang="0">
                          <a:pos x="57" y="8"/>
                        </a:cxn>
                        <a:cxn ang="0">
                          <a:pos x="53" y="11"/>
                        </a:cxn>
                        <a:cxn ang="0">
                          <a:pos x="48" y="16"/>
                        </a:cxn>
                        <a:cxn ang="0">
                          <a:pos x="32" y="40"/>
                        </a:cxn>
                        <a:cxn ang="0">
                          <a:pos x="9" y="83"/>
                        </a:cxn>
                        <a:cxn ang="0">
                          <a:pos x="2" y="98"/>
                        </a:cxn>
                        <a:cxn ang="0">
                          <a:pos x="0" y="104"/>
                        </a:cxn>
                        <a:cxn ang="0">
                          <a:pos x="0" y="109"/>
                        </a:cxn>
                      </a:cxnLst>
                      <a:rect l="0" t="0" r="r" b="b"/>
                      <a:pathLst>
                        <a:path w="166" h="184">
                          <a:moveTo>
                            <a:pt x="0" y="109"/>
                          </a:moveTo>
                          <a:lnTo>
                            <a:pt x="0" y="113"/>
                          </a:lnTo>
                          <a:lnTo>
                            <a:pt x="2" y="115"/>
                          </a:lnTo>
                          <a:lnTo>
                            <a:pt x="5" y="117"/>
                          </a:lnTo>
                          <a:lnTo>
                            <a:pt x="8" y="118"/>
                          </a:lnTo>
                          <a:lnTo>
                            <a:pt x="47" y="128"/>
                          </a:lnTo>
                          <a:lnTo>
                            <a:pt x="60" y="131"/>
                          </a:lnTo>
                          <a:lnTo>
                            <a:pt x="113" y="149"/>
                          </a:lnTo>
                          <a:lnTo>
                            <a:pt x="125" y="155"/>
                          </a:lnTo>
                          <a:lnTo>
                            <a:pt x="130" y="158"/>
                          </a:lnTo>
                          <a:lnTo>
                            <a:pt x="149" y="182"/>
                          </a:lnTo>
                          <a:lnTo>
                            <a:pt x="153" y="184"/>
                          </a:lnTo>
                          <a:lnTo>
                            <a:pt x="155" y="183"/>
                          </a:lnTo>
                          <a:lnTo>
                            <a:pt x="158" y="180"/>
                          </a:lnTo>
                          <a:lnTo>
                            <a:pt x="160" y="173"/>
                          </a:lnTo>
                          <a:lnTo>
                            <a:pt x="164" y="156"/>
                          </a:lnTo>
                          <a:lnTo>
                            <a:pt x="166" y="125"/>
                          </a:lnTo>
                          <a:lnTo>
                            <a:pt x="163" y="106"/>
                          </a:lnTo>
                          <a:lnTo>
                            <a:pt x="154" y="77"/>
                          </a:lnTo>
                          <a:lnTo>
                            <a:pt x="142" y="50"/>
                          </a:lnTo>
                          <a:lnTo>
                            <a:pt x="120" y="18"/>
                          </a:lnTo>
                          <a:lnTo>
                            <a:pt x="110" y="9"/>
                          </a:lnTo>
                          <a:lnTo>
                            <a:pt x="99" y="3"/>
                          </a:lnTo>
                          <a:lnTo>
                            <a:pt x="89" y="0"/>
                          </a:lnTo>
                          <a:lnTo>
                            <a:pt x="78" y="0"/>
                          </a:lnTo>
                          <a:lnTo>
                            <a:pt x="67" y="2"/>
                          </a:lnTo>
                          <a:lnTo>
                            <a:pt x="57" y="8"/>
                          </a:lnTo>
                          <a:lnTo>
                            <a:pt x="53" y="11"/>
                          </a:lnTo>
                          <a:lnTo>
                            <a:pt x="48" y="16"/>
                          </a:lnTo>
                          <a:lnTo>
                            <a:pt x="32" y="40"/>
                          </a:lnTo>
                          <a:lnTo>
                            <a:pt x="9" y="83"/>
                          </a:lnTo>
                          <a:lnTo>
                            <a:pt x="2" y="98"/>
                          </a:lnTo>
                          <a:lnTo>
                            <a:pt x="0" y="104"/>
                          </a:lnTo>
                          <a:lnTo>
                            <a:pt x="0" y="109"/>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74"/>
                    <p:cNvSpPr>
                      <a:spLocks/>
                    </p:cNvSpPr>
                    <p:nvPr/>
                  </p:nvSpPr>
                  <p:spPr bwMode="auto">
                    <a:xfrm>
                      <a:off x="2327275" y="3117851"/>
                      <a:ext cx="177800" cy="187325"/>
                    </a:xfrm>
                    <a:custGeom>
                      <a:avLst/>
                      <a:gdLst/>
                      <a:ahLst/>
                      <a:cxnLst>
                        <a:cxn ang="0">
                          <a:pos x="78" y="2"/>
                        </a:cxn>
                        <a:cxn ang="0">
                          <a:pos x="75" y="4"/>
                        </a:cxn>
                        <a:cxn ang="0">
                          <a:pos x="43" y="38"/>
                        </a:cxn>
                        <a:cxn ang="0">
                          <a:pos x="9" y="94"/>
                        </a:cxn>
                        <a:cxn ang="0">
                          <a:pos x="5" y="100"/>
                        </a:cxn>
                        <a:cxn ang="0">
                          <a:pos x="0" y="105"/>
                        </a:cxn>
                        <a:cxn ang="0">
                          <a:pos x="1" y="105"/>
                        </a:cxn>
                        <a:cxn ang="0">
                          <a:pos x="3" y="107"/>
                        </a:cxn>
                        <a:cxn ang="0">
                          <a:pos x="10" y="111"/>
                        </a:cxn>
                        <a:cxn ang="0">
                          <a:pos x="15" y="113"/>
                        </a:cxn>
                        <a:cxn ang="0">
                          <a:pos x="20" y="116"/>
                        </a:cxn>
                        <a:cxn ang="0">
                          <a:pos x="26" y="117"/>
                        </a:cxn>
                        <a:cxn ang="0">
                          <a:pos x="32" y="118"/>
                        </a:cxn>
                        <a:cxn ang="0">
                          <a:pos x="38" y="117"/>
                        </a:cxn>
                        <a:cxn ang="0">
                          <a:pos x="42" y="116"/>
                        </a:cxn>
                        <a:cxn ang="0">
                          <a:pos x="45" y="112"/>
                        </a:cxn>
                        <a:cxn ang="0">
                          <a:pos x="62" y="63"/>
                        </a:cxn>
                        <a:cxn ang="0">
                          <a:pos x="69" y="50"/>
                        </a:cxn>
                        <a:cxn ang="0">
                          <a:pos x="89" y="24"/>
                        </a:cxn>
                        <a:cxn ang="0">
                          <a:pos x="92" y="20"/>
                        </a:cxn>
                        <a:cxn ang="0">
                          <a:pos x="100" y="15"/>
                        </a:cxn>
                        <a:cxn ang="0">
                          <a:pos x="105" y="12"/>
                        </a:cxn>
                        <a:cxn ang="0">
                          <a:pos x="112" y="10"/>
                        </a:cxn>
                        <a:cxn ang="0">
                          <a:pos x="112" y="9"/>
                        </a:cxn>
                        <a:cxn ang="0">
                          <a:pos x="110" y="7"/>
                        </a:cxn>
                        <a:cxn ang="0">
                          <a:pos x="105" y="5"/>
                        </a:cxn>
                        <a:cxn ang="0">
                          <a:pos x="84" y="0"/>
                        </a:cxn>
                        <a:cxn ang="0">
                          <a:pos x="81" y="1"/>
                        </a:cxn>
                        <a:cxn ang="0">
                          <a:pos x="78" y="2"/>
                        </a:cxn>
                      </a:cxnLst>
                      <a:rect l="0" t="0" r="r" b="b"/>
                      <a:pathLst>
                        <a:path w="112" h="118">
                          <a:moveTo>
                            <a:pt x="78" y="2"/>
                          </a:moveTo>
                          <a:lnTo>
                            <a:pt x="75" y="4"/>
                          </a:lnTo>
                          <a:lnTo>
                            <a:pt x="43" y="38"/>
                          </a:lnTo>
                          <a:lnTo>
                            <a:pt x="9" y="94"/>
                          </a:lnTo>
                          <a:lnTo>
                            <a:pt x="5" y="100"/>
                          </a:lnTo>
                          <a:lnTo>
                            <a:pt x="0" y="105"/>
                          </a:lnTo>
                          <a:lnTo>
                            <a:pt x="1" y="105"/>
                          </a:lnTo>
                          <a:lnTo>
                            <a:pt x="3" y="107"/>
                          </a:lnTo>
                          <a:lnTo>
                            <a:pt x="10" y="111"/>
                          </a:lnTo>
                          <a:lnTo>
                            <a:pt x="15" y="113"/>
                          </a:lnTo>
                          <a:lnTo>
                            <a:pt x="20" y="116"/>
                          </a:lnTo>
                          <a:lnTo>
                            <a:pt x="26" y="117"/>
                          </a:lnTo>
                          <a:lnTo>
                            <a:pt x="32" y="118"/>
                          </a:lnTo>
                          <a:lnTo>
                            <a:pt x="38" y="117"/>
                          </a:lnTo>
                          <a:lnTo>
                            <a:pt x="42" y="116"/>
                          </a:lnTo>
                          <a:lnTo>
                            <a:pt x="45" y="112"/>
                          </a:lnTo>
                          <a:lnTo>
                            <a:pt x="62" y="63"/>
                          </a:lnTo>
                          <a:lnTo>
                            <a:pt x="69" y="50"/>
                          </a:lnTo>
                          <a:lnTo>
                            <a:pt x="89" y="24"/>
                          </a:lnTo>
                          <a:lnTo>
                            <a:pt x="92" y="20"/>
                          </a:lnTo>
                          <a:lnTo>
                            <a:pt x="100" y="15"/>
                          </a:lnTo>
                          <a:lnTo>
                            <a:pt x="105" y="12"/>
                          </a:lnTo>
                          <a:lnTo>
                            <a:pt x="112" y="10"/>
                          </a:lnTo>
                          <a:lnTo>
                            <a:pt x="112" y="9"/>
                          </a:lnTo>
                          <a:lnTo>
                            <a:pt x="110" y="7"/>
                          </a:lnTo>
                          <a:lnTo>
                            <a:pt x="105" y="5"/>
                          </a:lnTo>
                          <a:lnTo>
                            <a:pt x="84" y="0"/>
                          </a:lnTo>
                          <a:lnTo>
                            <a:pt x="81" y="1"/>
                          </a:lnTo>
                          <a:lnTo>
                            <a:pt x="78" y="2"/>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75"/>
                    <p:cNvSpPr>
                      <a:spLocks/>
                    </p:cNvSpPr>
                    <p:nvPr/>
                  </p:nvSpPr>
                  <p:spPr bwMode="auto">
                    <a:xfrm>
                      <a:off x="2214563" y="3100388"/>
                      <a:ext cx="223838" cy="184150"/>
                    </a:xfrm>
                    <a:custGeom>
                      <a:avLst/>
                      <a:gdLst/>
                      <a:ahLst/>
                      <a:cxnLst>
                        <a:cxn ang="0">
                          <a:pos x="118" y="0"/>
                        </a:cxn>
                        <a:cxn ang="0">
                          <a:pos x="113" y="1"/>
                        </a:cxn>
                        <a:cxn ang="0">
                          <a:pos x="87" y="13"/>
                        </a:cxn>
                        <a:cxn ang="0">
                          <a:pos x="59" y="33"/>
                        </a:cxn>
                        <a:cxn ang="0">
                          <a:pos x="33" y="59"/>
                        </a:cxn>
                        <a:cxn ang="0">
                          <a:pos x="15" y="79"/>
                        </a:cxn>
                        <a:cxn ang="0">
                          <a:pos x="12" y="84"/>
                        </a:cxn>
                        <a:cxn ang="0">
                          <a:pos x="6" y="90"/>
                        </a:cxn>
                        <a:cxn ang="0">
                          <a:pos x="2" y="97"/>
                        </a:cxn>
                        <a:cxn ang="0">
                          <a:pos x="0" y="98"/>
                        </a:cxn>
                        <a:cxn ang="0">
                          <a:pos x="0" y="101"/>
                        </a:cxn>
                        <a:cxn ang="0">
                          <a:pos x="1" y="103"/>
                        </a:cxn>
                        <a:cxn ang="0">
                          <a:pos x="8" y="107"/>
                        </a:cxn>
                        <a:cxn ang="0">
                          <a:pos x="28" y="114"/>
                        </a:cxn>
                        <a:cxn ang="0">
                          <a:pos x="43" y="116"/>
                        </a:cxn>
                        <a:cxn ang="0">
                          <a:pos x="50" y="115"/>
                        </a:cxn>
                        <a:cxn ang="0">
                          <a:pos x="56" y="113"/>
                        </a:cxn>
                        <a:cxn ang="0">
                          <a:pos x="61" y="109"/>
                        </a:cxn>
                        <a:cxn ang="0">
                          <a:pos x="66" y="104"/>
                        </a:cxn>
                        <a:cxn ang="0">
                          <a:pos x="73" y="91"/>
                        </a:cxn>
                        <a:cxn ang="0">
                          <a:pos x="84" y="69"/>
                        </a:cxn>
                        <a:cxn ang="0">
                          <a:pos x="119" y="18"/>
                        </a:cxn>
                        <a:cxn ang="0">
                          <a:pos x="127" y="13"/>
                        </a:cxn>
                        <a:cxn ang="0">
                          <a:pos x="134" y="10"/>
                        </a:cxn>
                        <a:cxn ang="0">
                          <a:pos x="137" y="10"/>
                        </a:cxn>
                        <a:cxn ang="0">
                          <a:pos x="139" y="10"/>
                        </a:cxn>
                        <a:cxn ang="0">
                          <a:pos x="141" y="9"/>
                        </a:cxn>
                        <a:cxn ang="0">
                          <a:pos x="141" y="8"/>
                        </a:cxn>
                        <a:cxn ang="0">
                          <a:pos x="140" y="7"/>
                        </a:cxn>
                        <a:cxn ang="0">
                          <a:pos x="139" y="5"/>
                        </a:cxn>
                        <a:cxn ang="0">
                          <a:pos x="132" y="2"/>
                        </a:cxn>
                        <a:cxn ang="0">
                          <a:pos x="122" y="0"/>
                        </a:cxn>
                        <a:cxn ang="0">
                          <a:pos x="118" y="0"/>
                        </a:cxn>
                      </a:cxnLst>
                      <a:rect l="0" t="0" r="r" b="b"/>
                      <a:pathLst>
                        <a:path w="141" h="116">
                          <a:moveTo>
                            <a:pt x="118" y="0"/>
                          </a:moveTo>
                          <a:lnTo>
                            <a:pt x="113" y="1"/>
                          </a:lnTo>
                          <a:lnTo>
                            <a:pt x="87" y="13"/>
                          </a:lnTo>
                          <a:lnTo>
                            <a:pt x="59" y="33"/>
                          </a:lnTo>
                          <a:lnTo>
                            <a:pt x="33" y="59"/>
                          </a:lnTo>
                          <a:lnTo>
                            <a:pt x="15" y="79"/>
                          </a:lnTo>
                          <a:lnTo>
                            <a:pt x="12" y="84"/>
                          </a:lnTo>
                          <a:lnTo>
                            <a:pt x="6" y="90"/>
                          </a:lnTo>
                          <a:lnTo>
                            <a:pt x="2" y="97"/>
                          </a:lnTo>
                          <a:lnTo>
                            <a:pt x="0" y="98"/>
                          </a:lnTo>
                          <a:lnTo>
                            <a:pt x="0" y="101"/>
                          </a:lnTo>
                          <a:lnTo>
                            <a:pt x="1" y="103"/>
                          </a:lnTo>
                          <a:lnTo>
                            <a:pt x="8" y="107"/>
                          </a:lnTo>
                          <a:lnTo>
                            <a:pt x="28" y="114"/>
                          </a:lnTo>
                          <a:lnTo>
                            <a:pt x="43" y="116"/>
                          </a:lnTo>
                          <a:lnTo>
                            <a:pt x="50" y="115"/>
                          </a:lnTo>
                          <a:lnTo>
                            <a:pt x="56" y="113"/>
                          </a:lnTo>
                          <a:lnTo>
                            <a:pt x="61" y="109"/>
                          </a:lnTo>
                          <a:lnTo>
                            <a:pt x="66" y="104"/>
                          </a:lnTo>
                          <a:lnTo>
                            <a:pt x="73" y="91"/>
                          </a:lnTo>
                          <a:lnTo>
                            <a:pt x="84" y="69"/>
                          </a:lnTo>
                          <a:lnTo>
                            <a:pt x="119" y="18"/>
                          </a:lnTo>
                          <a:lnTo>
                            <a:pt x="127" y="13"/>
                          </a:lnTo>
                          <a:lnTo>
                            <a:pt x="134" y="10"/>
                          </a:lnTo>
                          <a:lnTo>
                            <a:pt x="137" y="10"/>
                          </a:lnTo>
                          <a:lnTo>
                            <a:pt x="139" y="10"/>
                          </a:lnTo>
                          <a:lnTo>
                            <a:pt x="141" y="9"/>
                          </a:lnTo>
                          <a:lnTo>
                            <a:pt x="141" y="8"/>
                          </a:lnTo>
                          <a:lnTo>
                            <a:pt x="140" y="7"/>
                          </a:lnTo>
                          <a:lnTo>
                            <a:pt x="139" y="5"/>
                          </a:lnTo>
                          <a:lnTo>
                            <a:pt x="132" y="2"/>
                          </a:lnTo>
                          <a:lnTo>
                            <a:pt x="122" y="0"/>
                          </a:lnTo>
                          <a:lnTo>
                            <a:pt x="118" y="0"/>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76"/>
                    <p:cNvSpPr>
                      <a:spLocks/>
                    </p:cNvSpPr>
                    <p:nvPr/>
                  </p:nvSpPr>
                  <p:spPr bwMode="auto">
                    <a:xfrm>
                      <a:off x="2124075" y="3278188"/>
                      <a:ext cx="379413" cy="76200"/>
                    </a:xfrm>
                    <a:custGeom>
                      <a:avLst/>
                      <a:gdLst/>
                      <a:ahLst/>
                      <a:cxnLst>
                        <a:cxn ang="0">
                          <a:pos x="238" y="46"/>
                        </a:cxn>
                        <a:cxn ang="0">
                          <a:pos x="239" y="45"/>
                        </a:cxn>
                        <a:cxn ang="0">
                          <a:pos x="239" y="44"/>
                        </a:cxn>
                        <a:cxn ang="0">
                          <a:pos x="237" y="44"/>
                        </a:cxn>
                        <a:cxn ang="0">
                          <a:pos x="234" y="43"/>
                        </a:cxn>
                        <a:cxn ang="0">
                          <a:pos x="165" y="29"/>
                        </a:cxn>
                        <a:cxn ang="0">
                          <a:pos x="63" y="2"/>
                        </a:cxn>
                        <a:cxn ang="0">
                          <a:pos x="49" y="0"/>
                        </a:cxn>
                        <a:cxn ang="0">
                          <a:pos x="39" y="0"/>
                        </a:cxn>
                        <a:cxn ang="0">
                          <a:pos x="30" y="2"/>
                        </a:cxn>
                        <a:cxn ang="0">
                          <a:pos x="18" y="7"/>
                        </a:cxn>
                        <a:cxn ang="0">
                          <a:pos x="11" y="11"/>
                        </a:cxn>
                        <a:cxn ang="0">
                          <a:pos x="2" y="22"/>
                        </a:cxn>
                        <a:cxn ang="0">
                          <a:pos x="0" y="26"/>
                        </a:cxn>
                        <a:cxn ang="0">
                          <a:pos x="0" y="29"/>
                        </a:cxn>
                        <a:cxn ang="0">
                          <a:pos x="3" y="32"/>
                        </a:cxn>
                        <a:cxn ang="0">
                          <a:pos x="5" y="33"/>
                        </a:cxn>
                        <a:cxn ang="0">
                          <a:pos x="7" y="34"/>
                        </a:cxn>
                        <a:cxn ang="0">
                          <a:pos x="10" y="35"/>
                        </a:cxn>
                        <a:cxn ang="0">
                          <a:pos x="87" y="41"/>
                        </a:cxn>
                        <a:cxn ang="0">
                          <a:pos x="147" y="48"/>
                        </a:cxn>
                        <a:cxn ang="0">
                          <a:pos x="232" y="47"/>
                        </a:cxn>
                        <a:cxn ang="0">
                          <a:pos x="235" y="46"/>
                        </a:cxn>
                        <a:cxn ang="0">
                          <a:pos x="238" y="46"/>
                        </a:cxn>
                      </a:cxnLst>
                      <a:rect l="0" t="0" r="r" b="b"/>
                      <a:pathLst>
                        <a:path w="239" h="48">
                          <a:moveTo>
                            <a:pt x="238" y="46"/>
                          </a:moveTo>
                          <a:lnTo>
                            <a:pt x="239" y="45"/>
                          </a:lnTo>
                          <a:lnTo>
                            <a:pt x="239" y="44"/>
                          </a:lnTo>
                          <a:lnTo>
                            <a:pt x="237" y="44"/>
                          </a:lnTo>
                          <a:lnTo>
                            <a:pt x="234" y="43"/>
                          </a:lnTo>
                          <a:lnTo>
                            <a:pt x="165" y="29"/>
                          </a:lnTo>
                          <a:lnTo>
                            <a:pt x="63" y="2"/>
                          </a:lnTo>
                          <a:lnTo>
                            <a:pt x="49" y="0"/>
                          </a:lnTo>
                          <a:lnTo>
                            <a:pt x="39" y="0"/>
                          </a:lnTo>
                          <a:lnTo>
                            <a:pt x="30" y="2"/>
                          </a:lnTo>
                          <a:lnTo>
                            <a:pt x="18" y="7"/>
                          </a:lnTo>
                          <a:lnTo>
                            <a:pt x="11" y="11"/>
                          </a:lnTo>
                          <a:lnTo>
                            <a:pt x="2" y="22"/>
                          </a:lnTo>
                          <a:lnTo>
                            <a:pt x="0" y="26"/>
                          </a:lnTo>
                          <a:lnTo>
                            <a:pt x="0" y="29"/>
                          </a:lnTo>
                          <a:lnTo>
                            <a:pt x="3" y="32"/>
                          </a:lnTo>
                          <a:lnTo>
                            <a:pt x="5" y="33"/>
                          </a:lnTo>
                          <a:lnTo>
                            <a:pt x="7" y="34"/>
                          </a:lnTo>
                          <a:lnTo>
                            <a:pt x="10" y="35"/>
                          </a:lnTo>
                          <a:lnTo>
                            <a:pt x="87" y="41"/>
                          </a:lnTo>
                          <a:lnTo>
                            <a:pt x="147" y="48"/>
                          </a:lnTo>
                          <a:lnTo>
                            <a:pt x="232" y="47"/>
                          </a:lnTo>
                          <a:lnTo>
                            <a:pt x="235" y="46"/>
                          </a:lnTo>
                          <a:lnTo>
                            <a:pt x="238" y="46"/>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grpSp>
      </p:grpSp>
      <p:sp>
        <p:nvSpPr>
          <p:cNvPr id="199" name="TextBox 198"/>
          <p:cNvSpPr txBox="1"/>
          <p:nvPr/>
        </p:nvSpPr>
        <p:spPr>
          <a:xfrm>
            <a:off x="6595872" y="2560320"/>
            <a:ext cx="2548128" cy="1477328"/>
          </a:xfrm>
          <a:prstGeom prst="rect">
            <a:avLst/>
          </a:prstGeom>
          <a:noFill/>
        </p:spPr>
        <p:txBody>
          <a:bodyPr wrap="square" rtlCol="0">
            <a:spAutoFit/>
          </a:bodyPr>
          <a:lstStyle/>
          <a:p>
            <a:r>
              <a:rPr lang="en-US" dirty="0"/>
              <a:t>This is what the </a:t>
            </a:r>
            <a:r>
              <a:rPr lang="en-US" i="1" u="sng" dirty="0">
                <a:solidFill>
                  <a:srgbClr val="0000FF"/>
                </a:solidFill>
              </a:rPr>
              <a:t>Integral </a:t>
            </a:r>
            <a:r>
              <a:rPr lang="en-US" dirty="0"/>
              <a:t>function in a Proportional plus </a:t>
            </a:r>
            <a:r>
              <a:rPr lang="en-US" i="1" u="sng" dirty="0">
                <a:solidFill>
                  <a:srgbClr val="0000FF"/>
                </a:solidFill>
              </a:rPr>
              <a:t>Integral</a:t>
            </a:r>
            <a:r>
              <a:rPr lang="en-US" dirty="0"/>
              <a:t> plus Derivative</a:t>
            </a:r>
            <a:r>
              <a:rPr lang="en-US" i="1" u="sng" dirty="0">
                <a:solidFill>
                  <a:srgbClr val="0000FF"/>
                </a:solidFill>
              </a:rPr>
              <a:t> </a:t>
            </a:r>
            <a:r>
              <a:rPr lang="en-US" dirty="0"/>
              <a:t>control loop does</a:t>
            </a:r>
          </a:p>
        </p:txBody>
      </p:sp>
      <p:grpSp>
        <p:nvGrpSpPr>
          <p:cNvPr id="15" name="Group 121"/>
          <p:cNvGrpSpPr/>
          <p:nvPr/>
        </p:nvGrpSpPr>
        <p:grpSpPr>
          <a:xfrm>
            <a:off x="8363830" y="4975442"/>
            <a:ext cx="501786" cy="547493"/>
            <a:chOff x="8363830" y="4975442"/>
            <a:chExt cx="501786" cy="547493"/>
          </a:xfrm>
        </p:grpSpPr>
        <p:sp>
          <p:nvSpPr>
            <p:cNvPr id="146" name="Freeform 8"/>
            <p:cNvSpPr>
              <a:spLocks/>
            </p:cNvSpPr>
            <p:nvPr/>
          </p:nvSpPr>
          <p:spPr bwMode="auto">
            <a:xfrm flipH="1">
              <a:off x="8363830" y="5100640"/>
              <a:ext cx="501786" cy="422295"/>
            </a:xfrm>
            <a:custGeom>
              <a:avLst/>
              <a:gdLst/>
              <a:ahLst/>
              <a:cxnLst>
                <a:cxn ang="0">
                  <a:pos x="25" y="3"/>
                </a:cxn>
                <a:cxn ang="0">
                  <a:pos x="20" y="0"/>
                </a:cxn>
                <a:cxn ang="0">
                  <a:pos x="18" y="0"/>
                </a:cxn>
                <a:cxn ang="0">
                  <a:pos x="16" y="0"/>
                </a:cxn>
                <a:cxn ang="0">
                  <a:pos x="14" y="2"/>
                </a:cxn>
                <a:cxn ang="0">
                  <a:pos x="9" y="7"/>
                </a:cxn>
                <a:cxn ang="0">
                  <a:pos x="5" y="16"/>
                </a:cxn>
                <a:cxn ang="0">
                  <a:pos x="4" y="23"/>
                </a:cxn>
                <a:cxn ang="0">
                  <a:pos x="6" y="76"/>
                </a:cxn>
                <a:cxn ang="0">
                  <a:pos x="5" y="77"/>
                </a:cxn>
                <a:cxn ang="0">
                  <a:pos x="5" y="78"/>
                </a:cxn>
                <a:cxn ang="0">
                  <a:pos x="5" y="79"/>
                </a:cxn>
                <a:cxn ang="0">
                  <a:pos x="5" y="81"/>
                </a:cxn>
                <a:cxn ang="0">
                  <a:pos x="4" y="82"/>
                </a:cxn>
                <a:cxn ang="0">
                  <a:pos x="4" y="85"/>
                </a:cxn>
                <a:cxn ang="0">
                  <a:pos x="3" y="94"/>
                </a:cxn>
                <a:cxn ang="0">
                  <a:pos x="0" y="116"/>
                </a:cxn>
                <a:cxn ang="0">
                  <a:pos x="0" y="121"/>
                </a:cxn>
                <a:cxn ang="0">
                  <a:pos x="1" y="129"/>
                </a:cxn>
                <a:cxn ang="0">
                  <a:pos x="3" y="132"/>
                </a:cxn>
                <a:cxn ang="0">
                  <a:pos x="6" y="136"/>
                </a:cxn>
                <a:cxn ang="0">
                  <a:pos x="8" y="139"/>
                </a:cxn>
                <a:cxn ang="0">
                  <a:pos x="11" y="141"/>
                </a:cxn>
                <a:cxn ang="0">
                  <a:pos x="116" y="245"/>
                </a:cxn>
                <a:cxn ang="0">
                  <a:pos x="179" y="298"/>
                </a:cxn>
                <a:cxn ang="0">
                  <a:pos x="247" y="352"/>
                </a:cxn>
                <a:cxn ang="0">
                  <a:pos x="317" y="412"/>
                </a:cxn>
                <a:cxn ang="0">
                  <a:pos x="329" y="419"/>
                </a:cxn>
                <a:cxn ang="0">
                  <a:pos x="338" y="423"/>
                </a:cxn>
                <a:cxn ang="0">
                  <a:pos x="343" y="425"/>
                </a:cxn>
                <a:cxn ang="0">
                  <a:pos x="348" y="425"/>
                </a:cxn>
                <a:cxn ang="0">
                  <a:pos x="353" y="423"/>
                </a:cxn>
                <a:cxn ang="0">
                  <a:pos x="362" y="419"/>
                </a:cxn>
                <a:cxn ang="0">
                  <a:pos x="375" y="410"/>
                </a:cxn>
                <a:cxn ang="0">
                  <a:pos x="379" y="406"/>
                </a:cxn>
                <a:cxn ang="0">
                  <a:pos x="397" y="396"/>
                </a:cxn>
                <a:cxn ang="0">
                  <a:pos x="488" y="356"/>
                </a:cxn>
                <a:cxn ang="0">
                  <a:pos x="499" y="349"/>
                </a:cxn>
                <a:cxn ang="0">
                  <a:pos x="502" y="346"/>
                </a:cxn>
                <a:cxn ang="0">
                  <a:pos x="504" y="343"/>
                </a:cxn>
                <a:cxn ang="0">
                  <a:pos x="504" y="341"/>
                </a:cxn>
                <a:cxn ang="0">
                  <a:pos x="505" y="339"/>
                </a:cxn>
                <a:cxn ang="0">
                  <a:pos x="503" y="294"/>
                </a:cxn>
                <a:cxn ang="0">
                  <a:pos x="496" y="229"/>
                </a:cxn>
                <a:cxn ang="0">
                  <a:pos x="495" y="225"/>
                </a:cxn>
                <a:cxn ang="0">
                  <a:pos x="494" y="223"/>
                </a:cxn>
                <a:cxn ang="0">
                  <a:pos x="492" y="222"/>
                </a:cxn>
                <a:cxn ang="0">
                  <a:pos x="489" y="222"/>
                </a:cxn>
                <a:cxn ang="0">
                  <a:pos x="488" y="222"/>
                </a:cxn>
                <a:cxn ang="0">
                  <a:pos x="485" y="223"/>
                </a:cxn>
                <a:cxn ang="0">
                  <a:pos x="411" y="254"/>
                </a:cxn>
                <a:cxn ang="0">
                  <a:pos x="379" y="265"/>
                </a:cxn>
                <a:cxn ang="0">
                  <a:pos x="371" y="267"/>
                </a:cxn>
                <a:cxn ang="0">
                  <a:pos x="358" y="267"/>
                </a:cxn>
                <a:cxn ang="0">
                  <a:pos x="353" y="265"/>
                </a:cxn>
                <a:cxn ang="0">
                  <a:pos x="343" y="261"/>
                </a:cxn>
                <a:cxn ang="0">
                  <a:pos x="340" y="259"/>
                </a:cxn>
                <a:cxn ang="0">
                  <a:pos x="322" y="245"/>
                </a:cxn>
                <a:cxn ang="0">
                  <a:pos x="214" y="163"/>
                </a:cxn>
                <a:cxn ang="0">
                  <a:pos x="119" y="87"/>
                </a:cxn>
                <a:cxn ang="0">
                  <a:pos x="58" y="34"/>
                </a:cxn>
                <a:cxn ang="0">
                  <a:pos x="31" y="7"/>
                </a:cxn>
                <a:cxn ang="0">
                  <a:pos x="25" y="3"/>
                </a:cxn>
              </a:cxnLst>
              <a:rect l="0" t="0" r="r" b="b"/>
              <a:pathLst>
                <a:path w="505" h="425">
                  <a:moveTo>
                    <a:pt x="25" y="3"/>
                  </a:moveTo>
                  <a:lnTo>
                    <a:pt x="20" y="0"/>
                  </a:lnTo>
                  <a:lnTo>
                    <a:pt x="18" y="0"/>
                  </a:lnTo>
                  <a:lnTo>
                    <a:pt x="16" y="0"/>
                  </a:lnTo>
                  <a:lnTo>
                    <a:pt x="14" y="2"/>
                  </a:lnTo>
                  <a:lnTo>
                    <a:pt x="9" y="7"/>
                  </a:lnTo>
                  <a:lnTo>
                    <a:pt x="5" y="16"/>
                  </a:lnTo>
                  <a:lnTo>
                    <a:pt x="4" y="23"/>
                  </a:lnTo>
                  <a:lnTo>
                    <a:pt x="6" y="76"/>
                  </a:lnTo>
                  <a:lnTo>
                    <a:pt x="5" y="77"/>
                  </a:lnTo>
                  <a:lnTo>
                    <a:pt x="5" y="78"/>
                  </a:lnTo>
                  <a:lnTo>
                    <a:pt x="5" y="79"/>
                  </a:lnTo>
                  <a:lnTo>
                    <a:pt x="5" y="81"/>
                  </a:lnTo>
                  <a:lnTo>
                    <a:pt x="4" y="82"/>
                  </a:lnTo>
                  <a:lnTo>
                    <a:pt x="4" y="85"/>
                  </a:lnTo>
                  <a:lnTo>
                    <a:pt x="3" y="94"/>
                  </a:lnTo>
                  <a:lnTo>
                    <a:pt x="0" y="116"/>
                  </a:lnTo>
                  <a:lnTo>
                    <a:pt x="0" y="121"/>
                  </a:lnTo>
                  <a:lnTo>
                    <a:pt x="1" y="129"/>
                  </a:lnTo>
                  <a:lnTo>
                    <a:pt x="3" y="132"/>
                  </a:lnTo>
                  <a:lnTo>
                    <a:pt x="6" y="136"/>
                  </a:lnTo>
                  <a:lnTo>
                    <a:pt x="8" y="139"/>
                  </a:lnTo>
                  <a:lnTo>
                    <a:pt x="11" y="141"/>
                  </a:lnTo>
                  <a:lnTo>
                    <a:pt x="116" y="245"/>
                  </a:lnTo>
                  <a:lnTo>
                    <a:pt x="179" y="298"/>
                  </a:lnTo>
                  <a:lnTo>
                    <a:pt x="247" y="352"/>
                  </a:lnTo>
                  <a:lnTo>
                    <a:pt x="317" y="412"/>
                  </a:lnTo>
                  <a:lnTo>
                    <a:pt x="329" y="419"/>
                  </a:lnTo>
                  <a:lnTo>
                    <a:pt x="338" y="423"/>
                  </a:lnTo>
                  <a:lnTo>
                    <a:pt x="343" y="425"/>
                  </a:lnTo>
                  <a:lnTo>
                    <a:pt x="348" y="425"/>
                  </a:lnTo>
                  <a:lnTo>
                    <a:pt x="353" y="423"/>
                  </a:lnTo>
                  <a:lnTo>
                    <a:pt x="362" y="419"/>
                  </a:lnTo>
                  <a:lnTo>
                    <a:pt x="375" y="410"/>
                  </a:lnTo>
                  <a:lnTo>
                    <a:pt x="379" y="406"/>
                  </a:lnTo>
                  <a:lnTo>
                    <a:pt x="397" y="396"/>
                  </a:lnTo>
                  <a:lnTo>
                    <a:pt x="488" y="356"/>
                  </a:lnTo>
                  <a:lnTo>
                    <a:pt x="499" y="349"/>
                  </a:lnTo>
                  <a:lnTo>
                    <a:pt x="502" y="346"/>
                  </a:lnTo>
                  <a:lnTo>
                    <a:pt x="504" y="343"/>
                  </a:lnTo>
                  <a:lnTo>
                    <a:pt x="504" y="341"/>
                  </a:lnTo>
                  <a:lnTo>
                    <a:pt x="505" y="339"/>
                  </a:lnTo>
                  <a:lnTo>
                    <a:pt x="503" y="294"/>
                  </a:lnTo>
                  <a:lnTo>
                    <a:pt x="496" y="229"/>
                  </a:lnTo>
                  <a:lnTo>
                    <a:pt x="495" y="225"/>
                  </a:lnTo>
                  <a:lnTo>
                    <a:pt x="494" y="223"/>
                  </a:lnTo>
                  <a:lnTo>
                    <a:pt x="492" y="222"/>
                  </a:lnTo>
                  <a:lnTo>
                    <a:pt x="489" y="222"/>
                  </a:lnTo>
                  <a:lnTo>
                    <a:pt x="488" y="222"/>
                  </a:lnTo>
                  <a:lnTo>
                    <a:pt x="485" y="223"/>
                  </a:lnTo>
                  <a:lnTo>
                    <a:pt x="411" y="254"/>
                  </a:lnTo>
                  <a:lnTo>
                    <a:pt x="379" y="265"/>
                  </a:lnTo>
                  <a:lnTo>
                    <a:pt x="371" y="267"/>
                  </a:lnTo>
                  <a:lnTo>
                    <a:pt x="358" y="267"/>
                  </a:lnTo>
                  <a:lnTo>
                    <a:pt x="353" y="265"/>
                  </a:lnTo>
                  <a:lnTo>
                    <a:pt x="343" y="261"/>
                  </a:lnTo>
                  <a:lnTo>
                    <a:pt x="340" y="259"/>
                  </a:lnTo>
                  <a:lnTo>
                    <a:pt x="322" y="245"/>
                  </a:lnTo>
                  <a:lnTo>
                    <a:pt x="214" y="163"/>
                  </a:lnTo>
                  <a:lnTo>
                    <a:pt x="119" y="87"/>
                  </a:lnTo>
                  <a:lnTo>
                    <a:pt x="58" y="34"/>
                  </a:lnTo>
                  <a:lnTo>
                    <a:pt x="31" y="7"/>
                  </a:lnTo>
                  <a:lnTo>
                    <a:pt x="25" y="3"/>
                  </a:lnTo>
                  <a:close/>
                </a:path>
              </a:pathLst>
            </a:custGeom>
            <a:solidFill>
              <a:srgbClr val="962E2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6"/>
            <p:cNvSpPr>
              <a:spLocks/>
            </p:cNvSpPr>
            <p:nvPr/>
          </p:nvSpPr>
          <p:spPr bwMode="auto">
            <a:xfrm flipH="1">
              <a:off x="8379728" y="4975442"/>
              <a:ext cx="468996" cy="438194"/>
            </a:xfrm>
            <a:custGeom>
              <a:avLst/>
              <a:gdLst/>
              <a:ahLst/>
              <a:cxnLst>
                <a:cxn ang="0">
                  <a:pos x="107" y="0"/>
                </a:cxn>
                <a:cxn ang="0">
                  <a:pos x="98" y="0"/>
                </a:cxn>
                <a:cxn ang="0">
                  <a:pos x="88" y="2"/>
                </a:cxn>
                <a:cxn ang="0">
                  <a:pos x="79" y="5"/>
                </a:cxn>
                <a:cxn ang="0">
                  <a:pos x="76" y="8"/>
                </a:cxn>
                <a:cxn ang="0">
                  <a:pos x="73" y="11"/>
                </a:cxn>
                <a:cxn ang="0">
                  <a:pos x="70" y="20"/>
                </a:cxn>
                <a:cxn ang="0">
                  <a:pos x="65" y="53"/>
                </a:cxn>
                <a:cxn ang="0">
                  <a:pos x="67" y="75"/>
                </a:cxn>
                <a:cxn ang="0">
                  <a:pos x="66" y="86"/>
                </a:cxn>
                <a:cxn ang="0">
                  <a:pos x="65" y="90"/>
                </a:cxn>
                <a:cxn ang="0">
                  <a:pos x="62" y="95"/>
                </a:cxn>
                <a:cxn ang="0">
                  <a:pos x="54" y="103"/>
                </a:cxn>
                <a:cxn ang="0">
                  <a:pos x="49" y="107"/>
                </a:cxn>
                <a:cxn ang="0">
                  <a:pos x="22" y="123"/>
                </a:cxn>
                <a:cxn ang="0">
                  <a:pos x="7" y="128"/>
                </a:cxn>
                <a:cxn ang="0">
                  <a:pos x="0" y="129"/>
                </a:cxn>
                <a:cxn ang="0">
                  <a:pos x="14" y="177"/>
                </a:cxn>
                <a:cxn ang="0">
                  <a:pos x="322" y="441"/>
                </a:cxn>
                <a:cxn ang="0">
                  <a:pos x="439" y="398"/>
                </a:cxn>
                <a:cxn ang="0">
                  <a:pos x="472" y="354"/>
                </a:cxn>
                <a:cxn ang="0">
                  <a:pos x="471" y="351"/>
                </a:cxn>
                <a:cxn ang="0">
                  <a:pos x="469" y="349"/>
                </a:cxn>
                <a:cxn ang="0">
                  <a:pos x="467" y="347"/>
                </a:cxn>
                <a:cxn ang="0">
                  <a:pos x="461" y="344"/>
                </a:cxn>
                <a:cxn ang="0">
                  <a:pos x="439" y="336"/>
                </a:cxn>
                <a:cxn ang="0">
                  <a:pos x="426" y="329"/>
                </a:cxn>
                <a:cxn ang="0">
                  <a:pos x="413" y="320"/>
                </a:cxn>
                <a:cxn ang="0">
                  <a:pos x="375" y="285"/>
                </a:cxn>
                <a:cxn ang="0">
                  <a:pos x="367" y="276"/>
                </a:cxn>
                <a:cxn ang="0">
                  <a:pos x="365" y="274"/>
                </a:cxn>
                <a:cxn ang="0">
                  <a:pos x="259" y="186"/>
                </a:cxn>
                <a:cxn ang="0">
                  <a:pos x="173" y="110"/>
                </a:cxn>
                <a:cxn ang="0">
                  <a:pos x="168" y="104"/>
                </a:cxn>
                <a:cxn ang="0">
                  <a:pos x="167" y="102"/>
                </a:cxn>
                <a:cxn ang="0">
                  <a:pos x="166" y="100"/>
                </a:cxn>
                <a:cxn ang="0">
                  <a:pos x="166" y="99"/>
                </a:cxn>
                <a:cxn ang="0">
                  <a:pos x="166" y="98"/>
                </a:cxn>
                <a:cxn ang="0">
                  <a:pos x="164" y="96"/>
                </a:cxn>
                <a:cxn ang="0">
                  <a:pos x="162" y="95"/>
                </a:cxn>
                <a:cxn ang="0">
                  <a:pos x="160" y="93"/>
                </a:cxn>
                <a:cxn ang="0">
                  <a:pos x="138" y="82"/>
                </a:cxn>
                <a:cxn ang="0">
                  <a:pos x="130" y="75"/>
                </a:cxn>
                <a:cxn ang="0">
                  <a:pos x="124" y="66"/>
                </a:cxn>
                <a:cxn ang="0">
                  <a:pos x="122" y="60"/>
                </a:cxn>
                <a:cxn ang="0">
                  <a:pos x="120" y="30"/>
                </a:cxn>
                <a:cxn ang="0">
                  <a:pos x="117" y="11"/>
                </a:cxn>
                <a:cxn ang="0">
                  <a:pos x="116" y="8"/>
                </a:cxn>
                <a:cxn ang="0">
                  <a:pos x="115" y="5"/>
                </a:cxn>
                <a:cxn ang="0">
                  <a:pos x="110" y="1"/>
                </a:cxn>
                <a:cxn ang="0">
                  <a:pos x="107" y="0"/>
                </a:cxn>
              </a:cxnLst>
              <a:rect l="0" t="0" r="r" b="b"/>
              <a:pathLst>
                <a:path w="472" h="441">
                  <a:moveTo>
                    <a:pt x="107" y="0"/>
                  </a:moveTo>
                  <a:lnTo>
                    <a:pt x="98" y="0"/>
                  </a:lnTo>
                  <a:lnTo>
                    <a:pt x="88" y="2"/>
                  </a:lnTo>
                  <a:lnTo>
                    <a:pt x="79" y="5"/>
                  </a:lnTo>
                  <a:lnTo>
                    <a:pt x="76" y="8"/>
                  </a:lnTo>
                  <a:lnTo>
                    <a:pt x="73" y="11"/>
                  </a:lnTo>
                  <a:lnTo>
                    <a:pt x="70" y="20"/>
                  </a:lnTo>
                  <a:lnTo>
                    <a:pt x="65" y="53"/>
                  </a:lnTo>
                  <a:lnTo>
                    <a:pt x="67" y="75"/>
                  </a:lnTo>
                  <a:lnTo>
                    <a:pt x="66" y="86"/>
                  </a:lnTo>
                  <a:lnTo>
                    <a:pt x="65" y="90"/>
                  </a:lnTo>
                  <a:lnTo>
                    <a:pt x="62" y="95"/>
                  </a:lnTo>
                  <a:lnTo>
                    <a:pt x="54" y="103"/>
                  </a:lnTo>
                  <a:lnTo>
                    <a:pt x="49" y="107"/>
                  </a:lnTo>
                  <a:lnTo>
                    <a:pt x="22" y="123"/>
                  </a:lnTo>
                  <a:lnTo>
                    <a:pt x="7" y="128"/>
                  </a:lnTo>
                  <a:lnTo>
                    <a:pt x="0" y="129"/>
                  </a:lnTo>
                  <a:lnTo>
                    <a:pt x="14" y="177"/>
                  </a:lnTo>
                  <a:lnTo>
                    <a:pt x="322" y="441"/>
                  </a:lnTo>
                  <a:lnTo>
                    <a:pt x="439" y="398"/>
                  </a:lnTo>
                  <a:lnTo>
                    <a:pt x="472" y="354"/>
                  </a:lnTo>
                  <a:lnTo>
                    <a:pt x="471" y="351"/>
                  </a:lnTo>
                  <a:lnTo>
                    <a:pt x="469" y="349"/>
                  </a:lnTo>
                  <a:lnTo>
                    <a:pt x="467" y="347"/>
                  </a:lnTo>
                  <a:lnTo>
                    <a:pt x="461" y="344"/>
                  </a:lnTo>
                  <a:lnTo>
                    <a:pt x="439" y="336"/>
                  </a:lnTo>
                  <a:lnTo>
                    <a:pt x="426" y="329"/>
                  </a:lnTo>
                  <a:lnTo>
                    <a:pt x="413" y="320"/>
                  </a:lnTo>
                  <a:lnTo>
                    <a:pt x="375" y="285"/>
                  </a:lnTo>
                  <a:lnTo>
                    <a:pt x="367" y="276"/>
                  </a:lnTo>
                  <a:lnTo>
                    <a:pt x="365" y="274"/>
                  </a:lnTo>
                  <a:lnTo>
                    <a:pt x="259" y="186"/>
                  </a:lnTo>
                  <a:lnTo>
                    <a:pt x="173" y="110"/>
                  </a:lnTo>
                  <a:lnTo>
                    <a:pt x="168" y="104"/>
                  </a:lnTo>
                  <a:lnTo>
                    <a:pt x="167" y="102"/>
                  </a:lnTo>
                  <a:lnTo>
                    <a:pt x="166" y="100"/>
                  </a:lnTo>
                  <a:lnTo>
                    <a:pt x="166" y="99"/>
                  </a:lnTo>
                  <a:lnTo>
                    <a:pt x="166" y="98"/>
                  </a:lnTo>
                  <a:lnTo>
                    <a:pt x="164" y="96"/>
                  </a:lnTo>
                  <a:lnTo>
                    <a:pt x="162" y="95"/>
                  </a:lnTo>
                  <a:lnTo>
                    <a:pt x="160" y="93"/>
                  </a:lnTo>
                  <a:lnTo>
                    <a:pt x="138" y="82"/>
                  </a:lnTo>
                  <a:lnTo>
                    <a:pt x="130" y="75"/>
                  </a:lnTo>
                  <a:lnTo>
                    <a:pt x="124" y="66"/>
                  </a:lnTo>
                  <a:lnTo>
                    <a:pt x="122" y="60"/>
                  </a:lnTo>
                  <a:lnTo>
                    <a:pt x="120" y="30"/>
                  </a:lnTo>
                  <a:lnTo>
                    <a:pt x="117" y="11"/>
                  </a:lnTo>
                  <a:lnTo>
                    <a:pt x="116" y="8"/>
                  </a:lnTo>
                  <a:lnTo>
                    <a:pt x="115" y="5"/>
                  </a:lnTo>
                  <a:lnTo>
                    <a:pt x="110" y="1"/>
                  </a:lnTo>
                  <a:lnTo>
                    <a:pt x="107" y="0"/>
                  </a:lnTo>
                  <a:close/>
                </a:path>
              </a:pathLst>
            </a:custGeom>
            <a:solidFill>
              <a:srgbClr val="82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
            <p:cNvSpPr>
              <a:spLocks/>
            </p:cNvSpPr>
            <p:nvPr/>
          </p:nvSpPr>
          <p:spPr bwMode="auto">
            <a:xfrm flipH="1">
              <a:off x="8509895" y="5100640"/>
              <a:ext cx="274243" cy="293123"/>
            </a:xfrm>
            <a:custGeom>
              <a:avLst/>
              <a:gdLst/>
              <a:ahLst/>
              <a:cxnLst>
                <a:cxn ang="0">
                  <a:pos x="24" y="49"/>
                </a:cxn>
                <a:cxn ang="0">
                  <a:pos x="2" y="82"/>
                </a:cxn>
                <a:cxn ang="0">
                  <a:pos x="0" y="92"/>
                </a:cxn>
                <a:cxn ang="0">
                  <a:pos x="4" y="103"/>
                </a:cxn>
                <a:cxn ang="0">
                  <a:pos x="24" y="127"/>
                </a:cxn>
                <a:cxn ang="0">
                  <a:pos x="166" y="265"/>
                </a:cxn>
                <a:cxn ang="0">
                  <a:pos x="201" y="291"/>
                </a:cxn>
                <a:cxn ang="0">
                  <a:pos x="212" y="295"/>
                </a:cxn>
                <a:cxn ang="0">
                  <a:pos x="222" y="295"/>
                </a:cxn>
                <a:cxn ang="0">
                  <a:pos x="241" y="286"/>
                </a:cxn>
                <a:cxn ang="0">
                  <a:pos x="266" y="264"/>
                </a:cxn>
                <a:cxn ang="0">
                  <a:pos x="268" y="261"/>
                </a:cxn>
                <a:cxn ang="0">
                  <a:pos x="268" y="257"/>
                </a:cxn>
                <a:cxn ang="0">
                  <a:pos x="265" y="250"/>
                </a:cxn>
                <a:cxn ang="0">
                  <a:pos x="257" y="240"/>
                </a:cxn>
                <a:cxn ang="0">
                  <a:pos x="256" y="217"/>
                </a:cxn>
                <a:cxn ang="0">
                  <a:pos x="260" y="199"/>
                </a:cxn>
                <a:cxn ang="0">
                  <a:pos x="264" y="193"/>
                </a:cxn>
                <a:cxn ang="0">
                  <a:pos x="275" y="183"/>
                </a:cxn>
                <a:cxn ang="0">
                  <a:pos x="276" y="179"/>
                </a:cxn>
                <a:cxn ang="0">
                  <a:pos x="274" y="175"/>
                </a:cxn>
                <a:cxn ang="0">
                  <a:pos x="235" y="142"/>
                </a:cxn>
                <a:cxn ang="0">
                  <a:pos x="209" y="113"/>
                </a:cxn>
                <a:cxn ang="0">
                  <a:pos x="203" y="111"/>
                </a:cxn>
                <a:cxn ang="0">
                  <a:pos x="198" y="113"/>
                </a:cxn>
                <a:cxn ang="0">
                  <a:pos x="181" y="126"/>
                </a:cxn>
                <a:cxn ang="0">
                  <a:pos x="171" y="131"/>
                </a:cxn>
                <a:cxn ang="0">
                  <a:pos x="166" y="131"/>
                </a:cxn>
                <a:cxn ang="0">
                  <a:pos x="161" y="128"/>
                </a:cxn>
                <a:cxn ang="0">
                  <a:pos x="145" y="113"/>
                </a:cxn>
                <a:cxn ang="0">
                  <a:pos x="104" y="39"/>
                </a:cxn>
                <a:cxn ang="0">
                  <a:pos x="95" y="10"/>
                </a:cxn>
                <a:cxn ang="0">
                  <a:pos x="90" y="3"/>
                </a:cxn>
                <a:cxn ang="0">
                  <a:pos x="88" y="0"/>
                </a:cxn>
                <a:cxn ang="0">
                  <a:pos x="83" y="1"/>
                </a:cxn>
                <a:cxn ang="0">
                  <a:pos x="67" y="17"/>
                </a:cxn>
              </a:cxnLst>
              <a:rect l="0" t="0" r="r" b="b"/>
              <a:pathLst>
                <a:path w="276" h="295">
                  <a:moveTo>
                    <a:pt x="35" y="39"/>
                  </a:moveTo>
                  <a:lnTo>
                    <a:pt x="24" y="49"/>
                  </a:lnTo>
                  <a:lnTo>
                    <a:pt x="5" y="76"/>
                  </a:lnTo>
                  <a:lnTo>
                    <a:pt x="2" y="82"/>
                  </a:lnTo>
                  <a:lnTo>
                    <a:pt x="0" y="88"/>
                  </a:lnTo>
                  <a:lnTo>
                    <a:pt x="0" y="92"/>
                  </a:lnTo>
                  <a:lnTo>
                    <a:pt x="2" y="99"/>
                  </a:lnTo>
                  <a:lnTo>
                    <a:pt x="4" y="103"/>
                  </a:lnTo>
                  <a:lnTo>
                    <a:pt x="9" y="111"/>
                  </a:lnTo>
                  <a:lnTo>
                    <a:pt x="24" y="127"/>
                  </a:lnTo>
                  <a:lnTo>
                    <a:pt x="82" y="177"/>
                  </a:lnTo>
                  <a:lnTo>
                    <a:pt x="166" y="265"/>
                  </a:lnTo>
                  <a:lnTo>
                    <a:pt x="195" y="288"/>
                  </a:lnTo>
                  <a:lnTo>
                    <a:pt x="201" y="291"/>
                  </a:lnTo>
                  <a:lnTo>
                    <a:pt x="206" y="293"/>
                  </a:lnTo>
                  <a:lnTo>
                    <a:pt x="212" y="295"/>
                  </a:lnTo>
                  <a:lnTo>
                    <a:pt x="217" y="295"/>
                  </a:lnTo>
                  <a:lnTo>
                    <a:pt x="222" y="295"/>
                  </a:lnTo>
                  <a:lnTo>
                    <a:pt x="232" y="291"/>
                  </a:lnTo>
                  <a:lnTo>
                    <a:pt x="241" y="286"/>
                  </a:lnTo>
                  <a:lnTo>
                    <a:pt x="249" y="280"/>
                  </a:lnTo>
                  <a:lnTo>
                    <a:pt x="266" y="264"/>
                  </a:lnTo>
                  <a:lnTo>
                    <a:pt x="267" y="262"/>
                  </a:lnTo>
                  <a:lnTo>
                    <a:pt x="268" y="261"/>
                  </a:lnTo>
                  <a:lnTo>
                    <a:pt x="268" y="259"/>
                  </a:lnTo>
                  <a:lnTo>
                    <a:pt x="268" y="257"/>
                  </a:lnTo>
                  <a:lnTo>
                    <a:pt x="267" y="254"/>
                  </a:lnTo>
                  <a:lnTo>
                    <a:pt x="265" y="250"/>
                  </a:lnTo>
                  <a:lnTo>
                    <a:pt x="262" y="247"/>
                  </a:lnTo>
                  <a:lnTo>
                    <a:pt x="257" y="240"/>
                  </a:lnTo>
                  <a:lnTo>
                    <a:pt x="256" y="236"/>
                  </a:lnTo>
                  <a:lnTo>
                    <a:pt x="256" y="217"/>
                  </a:lnTo>
                  <a:lnTo>
                    <a:pt x="258" y="208"/>
                  </a:lnTo>
                  <a:lnTo>
                    <a:pt x="260" y="199"/>
                  </a:lnTo>
                  <a:lnTo>
                    <a:pt x="262" y="196"/>
                  </a:lnTo>
                  <a:lnTo>
                    <a:pt x="264" y="193"/>
                  </a:lnTo>
                  <a:lnTo>
                    <a:pt x="271" y="188"/>
                  </a:lnTo>
                  <a:lnTo>
                    <a:pt x="275" y="183"/>
                  </a:lnTo>
                  <a:lnTo>
                    <a:pt x="276" y="180"/>
                  </a:lnTo>
                  <a:lnTo>
                    <a:pt x="276" y="179"/>
                  </a:lnTo>
                  <a:lnTo>
                    <a:pt x="275" y="177"/>
                  </a:lnTo>
                  <a:lnTo>
                    <a:pt x="274" y="175"/>
                  </a:lnTo>
                  <a:lnTo>
                    <a:pt x="269" y="169"/>
                  </a:lnTo>
                  <a:lnTo>
                    <a:pt x="235" y="142"/>
                  </a:lnTo>
                  <a:lnTo>
                    <a:pt x="216" y="119"/>
                  </a:lnTo>
                  <a:lnTo>
                    <a:pt x="209" y="113"/>
                  </a:lnTo>
                  <a:lnTo>
                    <a:pt x="205" y="111"/>
                  </a:lnTo>
                  <a:lnTo>
                    <a:pt x="203" y="111"/>
                  </a:lnTo>
                  <a:lnTo>
                    <a:pt x="200" y="112"/>
                  </a:lnTo>
                  <a:lnTo>
                    <a:pt x="198" y="113"/>
                  </a:lnTo>
                  <a:lnTo>
                    <a:pt x="196" y="114"/>
                  </a:lnTo>
                  <a:lnTo>
                    <a:pt x="181" y="126"/>
                  </a:lnTo>
                  <a:lnTo>
                    <a:pt x="174" y="130"/>
                  </a:lnTo>
                  <a:lnTo>
                    <a:pt x="171" y="131"/>
                  </a:lnTo>
                  <a:lnTo>
                    <a:pt x="169" y="131"/>
                  </a:lnTo>
                  <a:lnTo>
                    <a:pt x="166" y="131"/>
                  </a:lnTo>
                  <a:lnTo>
                    <a:pt x="164" y="130"/>
                  </a:lnTo>
                  <a:lnTo>
                    <a:pt x="161" y="128"/>
                  </a:lnTo>
                  <a:lnTo>
                    <a:pt x="156" y="124"/>
                  </a:lnTo>
                  <a:lnTo>
                    <a:pt x="145" y="113"/>
                  </a:lnTo>
                  <a:lnTo>
                    <a:pt x="120" y="79"/>
                  </a:lnTo>
                  <a:lnTo>
                    <a:pt x="104" y="39"/>
                  </a:lnTo>
                  <a:lnTo>
                    <a:pt x="100" y="23"/>
                  </a:lnTo>
                  <a:lnTo>
                    <a:pt x="95" y="10"/>
                  </a:lnTo>
                  <a:lnTo>
                    <a:pt x="92" y="5"/>
                  </a:lnTo>
                  <a:lnTo>
                    <a:pt x="90" y="3"/>
                  </a:lnTo>
                  <a:lnTo>
                    <a:pt x="89" y="2"/>
                  </a:lnTo>
                  <a:lnTo>
                    <a:pt x="88" y="0"/>
                  </a:lnTo>
                  <a:lnTo>
                    <a:pt x="86" y="0"/>
                  </a:lnTo>
                  <a:lnTo>
                    <a:pt x="83" y="1"/>
                  </a:lnTo>
                  <a:lnTo>
                    <a:pt x="80" y="3"/>
                  </a:lnTo>
                  <a:lnTo>
                    <a:pt x="67" y="17"/>
                  </a:lnTo>
                  <a:lnTo>
                    <a:pt x="35" y="39"/>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1" name="Freeform 9"/>
            <p:cNvSpPr>
              <a:spLocks/>
            </p:cNvSpPr>
            <p:nvPr/>
          </p:nvSpPr>
          <p:spPr bwMode="auto">
            <a:xfrm flipH="1">
              <a:off x="8528774" y="5121506"/>
              <a:ext cx="323925" cy="384537"/>
            </a:xfrm>
            <a:custGeom>
              <a:avLst/>
              <a:gdLst/>
              <a:ahLst/>
              <a:cxnLst>
                <a:cxn ang="0">
                  <a:pos x="3" y="5"/>
                </a:cxn>
                <a:cxn ang="0">
                  <a:pos x="2" y="10"/>
                </a:cxn>
                <a:cxn ang="0">
                  <a:pos x="2" y="57"/>
                </a:cxn>
                <a:cxn ang="0">
                  <a:pos x="0" y="82"/>
                </a:cxn>
                <a:cxn ang="0">
                  <a:pos x="1" y="97"/>
                </a:cxn>
                <a:cxn ang="0">
                  <a:pos x="2" y="101"/>
                </a:cxn>
                <a:cxn ang="0">
                  <a:pos x="5" y="108"/>
                </a:cxn>
                <a:cxn ang="0">
                  <a:pos x="5" y="110"/>
                </a:cxn>
                <a:cxn ang="0">
                  <a:pos x="6" y="113"/>
                </a:cxn>
                <a:cxn ang="0">
                  <a:pos x="10" y="117"/>
                </a:cxn>
                <a:cxn ang="0">
                  <a:pos x="27" y="136"/>
                </a:cxn>
                <a:cxn ang="0">
                  <a:pos x="109" y="214"/>
                </a:cxn>
                <a:cxn ang="0">
                  <a:pos x="194" y="288"/>
                </a:cxn>
                <a:cxn ang="0">
                  <a:pos x="274" y="351"/>
                </a:cxn>
                <a:cxn ang="0">
                  <a:pos x="303" y="376"/>
                </a:cxn>
                <a:cxn ang="0">
                  <a:pos x="313" y="383"/>
                </a:cxn>
                <a:cxn ang="0">
                  <a:pos x="315" y="385"/>
                </a:cxn>
                <a:cxn ang="0">
                  <a:pos x="318" y="387"/>
                </a:cxn>
                <a:cxn ang="0">
                  <a:pos x="319" y="386"/>
                </a:cxn>
                <a:cxn ang="0">
                  <a:pos x="320" y="386"/>
                </a:cxn>
                <a:cxn ang="0">
                  <a:pos x="321" y="384"/>
                </a:cxn>
                <a:cxn ang="0">
                  <a:pos x="322" y="380"/>
                </a:cxn>
                <a:cxn ang="0">
                  <a:pos x="322" y="373"/>
                </a:cxn>
                <a:cxn ang="0">
                  <a:pos x="321" y="363"/>
                </a:cxn>
                <a:cxn ang="0">
                  <a:pos x="324" y="287"/>
                </a:cxn>
                <a:cxn ang="0">
                  <a:pos x="324" y="283"/>
                </a:cxn>
                <a:cxn ang="0">
                  <a:pos x="326" y="277"/>
                </a:cxn>
                <a:cxn ang="0">
                  <a:pos x="326" y="272"/>
                </a:cxn>
                <a:cxn ang="0">
                  <a:pos x="325" y="268"/>
                </a:cxn>
                <a:cxn ang="0">
                  <a:pos x="324" y="265"/>
                </a:cxn>
                <a:cxn ang="0">
                  <a:pos x="318" y="257"/>
                </a:cxn>
                <a:cxn ang="0">
                  <a:pos x="293" y="234"/>
                </a:cxn>
                <a:cxn ang="0">
                  <a:pos x="102" y="81"/>
                </a:cxn>
                <a:cxn ang="0">
                  <a:pos x="14" y="3"/>
                </a:cxn>
                <a:cxn ang="0">
                  <a:pos x="11" y="2"/>
                </a:cxn>
                <a:cxn ang="0">
                  <a:pos x="9" y="1"/>
                </a:cxn>
                <a:cxn ang="0">
                  <a:pos x="7" y="0"/>
                </a:cxn>
                <a:cxn ang="0">
                  <a:pos x="5" y="1"/>
                </a:cxn>
                <a:cxn ang="0">
                  <a:pos x="4" y="2"/>
                </a:cxn>
                <a:cxn ang="0">
                  <a:pos x="3" y="5"/>
                </a:cxn>
              </a:cxnLst>
              <a:rect l="0" t="0" r="r" b="b"/>
              <a:pathLst>
                <a:path w="326" h="387">
                  <a:moveTo>
                    <a:pt x="3" y="5"/>
                  </a:moveTo>
                  <a:lnTo>
                    <a:pt x="2" y="10"/>
                  </a:lnTo>
                  <a:lnTo>
                    <a:pt x="2" y="57"/>
                  </a:lnTo>
                  <a:lnTo>
                    <a:pt x="0" y="82"/>
                  </a:lnTo>
                  <a:lnTo>
                    <a:pt x="1" y="97"/>
                  </a:lnTo>
                  <a:lnTo>
                    <a:pt x="2" y="101"/>
                  </a:lnTo>
                  <a:lnTo>
                    <a:pt x="5" y="108"/>
                  </a:lnTo>
                  <a:lnTo>
                    <a:pt x="5" y="110"/>
                  </a:lnTo>
                  <a:lnTo>
                    <a:pt x="6" y="113"/>
                  </a:lnTo>
                  <a:lnTo>
                    <a:pt x="10" y="117"/>
                  </a:lnTo>
                  <a:lnTo>
                    <a:pt x="27" y="136"/>
                  </a:lnTo>
                  <a:lnTo>
                    <a:pt x="109" y="214"/>
                  </a:lnTo>
                  <a:lnTo>
                    <a:pt x="194" y="288"/>
                  </a:lnTo>
                  <a:lnTo>
                    <a:pt x="274" y="351"/>
                  </a:lnTo>
                  <a:lnTo>
                    <a:pt x="303" y="376"/>
                  </a:lnTo>
                  <a:lnTo>
                    <a:pt x="313" y="383"/>
                  </a:lnTo>
                  <a:lnTo>
                    <a:pt x="315" y="385"/>
                  </a:lnTo>
                  <a:lnTo>
                    <a:pt x="318" y="387"/>
                  </a:lnTo>
                  <a:lnTo>
                    <a:pt x="319" y="386"/>
                  </a:lnTo>
                  <a:lnTo>
                    <a:pt x="320" y="386"/>
                  </a:lnTo>
                  <a:lnTo>
                    <a:pt x="321" y="384"/>
                  </a:lnTo>
                  <a:lnTo>
                    <a:pt x="322" y="380"/>
                  </a:lnTo>
                  <a:lnTo>
                    <a:pt x="322" y="373"/>
                  </a:lnTo>
                  <a:lnTo>
                    <a:pt x="321" y="363"/>
                  </a:lnTo>
                  <a:lnTo>
                    <a:pt x="324" y="287"/>
                  </a:lnTo>
                  <a:lnTo>
                    <a:pt x="324" y="283"/>
                  </a:lnTo>
                  <a:lnTo>
                    <a:pt x="326" y="277"/>
                  </a:lnTo>
                  <a:lnTo>
                    <a:pt x="326" y="272"/>
                  </a:lnTo>
                  <a:lnTo>
                    <a:pt x="325" y="268"/>
                  </a:lnTo>
                  <a:lnTo>
                    <a:pt x="324" y="265"/>
                  </a:lnTo>
                  <a:lnTo>
                    <a:pt x="318" y="257"/>
                  </a:lnTo>
                  <a:lnTo>
                    <a:pt x="293" y="234"/>
                  </a:lnTo>
                  <a:lnTo>
                    <a:pt x="102" y="81"/>
                  </a:lnTo>
                  <a:lnTo>
                    <a:pt x="14" y="3"/>
                  </a:lnTo>
                  <a:lnTo>
                    <a:pt x="11" y="2"/>
                  </a:lnTo>
                  <a:lnTo>
                    <a:pt x="9" y="1"/>
                  </a:lnTo>
                  <a:lnTo>
                    <a:pt x="7" y="0"/>
                  </a:lnTo>
                  <a:lnTo>
                    <a:pt x="5" y="1"/>
                  </a:lnTo>
                  <a:lnTo>
                    <a:pt x="4" y="2"/>
                  </a:lnTo>
                  <a:lnTo>
                    <a:pt x="3" y="5"/>
                  </a:lnTo>
                  <a:close/>
                </a:path>
              </a:pathLst>
            </a:custGeom>
            <a:solidFill>
              <a:srgbClr val="CE606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 name="Freeform 10"/>
            <p:cNvSpPr>
              <a:spLocks/>
            </p:cNvSpPr>
            <p:nvPr/>
          </p:nvSpPr>
          <p:spPr bwMode="auto">
            <a:xfrm flipH="1">
              <a:off x="8376747" y="5339112"/>
              <a:ext cx="134141" cy="161963"/>
            </a:xfrm>
            <a:custGeom>
              <a:avLst/>
              <a:gdLst/>
              <a:ahLst/>
              <a:cxnLst>
                <a:cxn ang="0">
                  <a:pos x="131" y="0"/>
                </a:cxn>
                <a:cxn ang="0">
                  <a:pos x="128" y="0"/>
                </a:cxn>
                <a:cxn ang="0">
                  <a:pos x="126" y="0"/>
                </a:cxn>
                <a:cxn ang="0">
                  <a:pos x="122" y="1"/>
                </a:cxn>
                <a:cxn ang="0">
                  <a:pos x="15" y="45"/>
                </a:cxn>
                <a:cxn ang="0">
                  <a:pos x="8" y="47"/>
                </a:cxn>
                <a:cxn ang="0">
                  <a:pos x="7" y="47"/>
                </a:cxn>
                <a:cxn ang="0">
                  <a:pos x="5" y="49"/>
                </a:cxn>
                <a:cxn ang="0">
                  <a:pos x="3" y="57"/>
                </a:cxn>
                <a:cxn ang="0">
                  <a:pos x="0" y="74"/>
                </a:cxn>
                <a:cxn ang="0">
                  <a:pos x="0" y="90"/>
                </a:cxn>
                <a:cxn ang="0">
                  <a:pos x="5" y="148"/>
                </a:cxn>
                <a:cxn ang="0">
                  <a:pos x="4" y="151"/>
                </a:cxn>
                <a:cxn ang="0">
                  <a:pos x="4" y="160"/>
                </a:cxn>
                <a:cxn ang="0">
                  <a:pos x="5" y="162"/>
                </a:cxn>
                <a:cxn ang="0">
                  <a:pos x="6" y="162"/>
                </a:cxn>
                <a:cxn ang="0">
                  <a:pos x="7" y="163"/>
                </a:cxn>
                <a:cxn ang="0">
                  <a:pos x="8" y="162"/>
                </a:cxn>
                <a:cxn ang="0">
                  <a:pos x="9" y="162"/>
                </a:cxn>
                <a:cxn ang="0">
                  <a:pos x="11" y="160"/>
                </a:cxn>
                <a:cxn ang="0">
                  <a:pos x="18" y="153"/>
                </a:cxn>
                <a:cxn ang="0">
                  <a:pos x="74" y="127"/>
                </a:cxn>
                <a:cxn ang="0">
                  <a:pos x="112" y="106"/>
                </a:cxn>
                <a:cxn ang="0">
                  <a:pos x="126" y="99"/>
                </a:cxn>
                <a:cxn ang="0">
                  <a:pos x="129" y="97"/>
                </a:cxn>
                <a:cxn ang="0">
                  <a:pos x="132" y="93"/>
                </a:cxn>
                <a:cxn ang="0">
                  <a:pos x="134" y="90"/>
                </a:cxn>
                <a:cxn ang="0">
                  <a:pos x="135" y="86"/>
                </a:cxn>
                <a:cxn ang="0">
                  <a:pos x="131" y="47"/>
                </a:cxn>
                <a:cxn ang="0">
                  <a:pos x="132" y="5"/>
                </a:cxn>
                <a:cxn ang="0">
                  <a:pos x="132" y="3"/>
                </a:cxn>
                <a:cxn ang="0">
                  <a:pos x="132" y="1"/>
                </a:cxn>
                <a:cxn ang="0">
                  <a:pos x="132" y="0"/>
                </a:cxn>
                <a:cxn ang="0">
                  <a:pos x="131" y="0"/>
                </a:cxn>
              </a:cxnLst>
              <a:rect l="0" t="0" r="r" b="b"/>
              <a:pathLst>
                <a:path w="135" h="163">
                  <a:moveTo>
                    <a:pt x="131" y="0"/>
                  </a:moveTo>
                  <a:lnTo>
                    <a:pt x="128" y="0"/>
                  </a:lnTo>
                  <a:lnTo>
                    <a:pt x="126" y="0"/>
                  </a:lnTo>
                  <a:lnTo>
                    <a:pt x="122" y="1"/>
                  </a:lnTo>
                  <a:lnTo>
                    <a:pt x="15" y="45"/>
                  </a:lnTo>
                  <a:lnTo>
                    <a:pt x="8" y="47"/>
                  </a:lnTo>
                  <a:lnTo>
                    <a:pt x="7" y="47"/>
                  </a:lnTo>
                  <a:lnTo>
                    <a:pt x="5" y="49"/>
                  </a:lnTo>
                  <a:lnTo>
                    <a:pt x="3" y="57"/>
                  </a:lnTo>
                  <a:lnTo>
                    <a:pt x="0" y="74"/>
                  </a:lnTo>
                  <a:lnTo>
                    <a:pt x="0" y="90"/>
                  </a:lnTo>
                  <a:lnTo>
                    <a:pt x="5" y="148"/>
                  </a:lnTo>
                  <a:lnTo>
                    <a:pt x="4" y="151"/>
                  </a:lnTo>
                  <a:lnTo>
                    <a:pt x="4" y="160"/>
                  </a:lnTo>
                  <a:lnTo>
                    <a:pt x="5" y="162"/>
                  </a:lnTo>
                  <a:lnTo>
                    <a:pt x="6" y="162"/>
                  </a:lnTo>
                  <a:lnTo>
                    <a:pt x="7" y="163"/>
                  </a:lnTo>
                  <a:lnTo>
                    <a:pt x="8" y="162"/>
                  </a:lnTo>
                  <a:lnTo>
                    <a:pt x="9" y="162"/>
                  </a:lnTo>
                  <a:lnTo>
                    <a:pt x="11" y="160"/>
                  </a:lnTo>
                  <a:lnTo>
                    <a:pt x="18" y="153"/>
                  </a:lnTo>
                  <a:lnTo>
                    <a:pt x="74" y="127"/>
                  </a:lnTo>
                  <a:lnTo>
                    <a:pt x="112" y="106"/>
                  </a:lnTo>
                  <a:lnTo>
                    <a:pt x="126" y="99"/>
                  </a:lnTo>
                  <a:lnTo>
                    <a:pt x="129" y="97"/>
                  </a:lnTo>
                  <a:lnTo>
                    <a:pt x="132" y="93"/>
                  </a:lnTo>
                  <a:lnTo>
                    <a:pt x="134" y="90"/>
                  </a:lnTo>
                  <a:lnTo>
                    <a:pt x="135" y="86"/>
                  </a:lnTo>
                  <a:lnTo>
                    <a:pt x="131" y="47"/>
                  </a:lnTo>
                  <a:lnTo>
                    <a:pt x="132" y="5"/>
                  </a:lnTo>
                  <a:lnTo>
                    <a:pt x="132" y="3"/>
                  </a:lnTo>
                  <a:lnTo>
                    <a:pt x="132" y="1"/>
                  </a:lnTo>
                  <a:lnTo>
                    <a:pt x="132" y="0"/>
                  </a:lnTo>
                  <a:lnTo>
                    <a:pt x="131" y="0"/>
                  </a:lnTo>
                  <a:close/>
                </a:path>
              </a:pathLst>
            </a:custGeom>
            <a:solidFill>
              <a:srgbClr val="CE606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Freeform 11"/>
            <p:cNvSpPr>
              <a:spLocks/>
            </p:cNvSpPr>
            <p:nvPr/>
          </p:nvSpPr>
          <p:spPr bwMode="auto">
            <a:xfrm flipH="1">
              <a:off x="8449283" y="4994321"/>
              <a:ext cx="312002" cy="259339"/>
            </a:xfrm>
            <a:custGeom>
              <a:avLst/>
              <a:gdLst/>
              <a:ahLst/>
              <a:cxnLst>
                <a:cxn ang="0">
                  <a:pos x="173" y="115"/>
                </a:cxn>
                <a:cxn ang="0">
                  <a:pos x="144" y="89"/>
                </a:cxn>
                <a:cxn ang="0">
                  <a:pos x="62" y="31"/>
                </a:cxn>
                <a:cxn ang="0">
                  <a:pos x="36" y="11"/>
                </a:cxn>
                <a:cxn ang="0">
                  <a:pos x="32" y="9"/>
                </a:cxn>
                <a:cxn ang="0">
                  <a:pos x="24" y="3"/>
                </a:cxn>
                <a:cxn ang="0">
                  <a:pos x="15" y="0"/>
                </a:cxn>
                <a:cxn ang="0">
                  <a:pos x="13" y="0"/>
                </a:cxn>
                <a:cxn ang="0">
                  <a:pos x="10" y="1"/>
                </a:cxn>
                <a:cxn ang="0">
                  <a:pos x="8" y="3"/>
                </a:cxn>
                <a:cxn ang="0">
                  <a:pos x="3" y="6"/>
                </a:cxn>
                <a:cxn ang="0">
                  <a:pos x="2" y="9"/>
                </a:cxn>
                <a:cxn ang="0">
                  <a:pos x="0" y="11"/>
                </a:cxn>
                <a:cxn ang="0">
                  <a:pos x="0" y="12"/>
                </a:cxn>
                <a:cxn ang="0">
                  <a:pos x="0" y="16"/>
                </a:cxn>
                <a:cxn ang="0">
                  <a:pos x="0" y="17"/>
                </a:cxn>
                <a:cxn ang="0">
                  <a:pos x="1" y="19"/>
                </a:cxn>
                <a:cxn ang="0">
                  <a:pos x="5" y="23"/>
                </a:cxn>
                <a:cxn ang="0">
                  <a:pos x="11" y="29"/>
                </a:cxn>
                <a:cxn ang="0">
                  <a:pos x="57" y="59"/>
                </a:cxn>
                <a:cxn ang="0">
                  <a:pos x="198" y="173"/>
                </a:cxn>
                <a:cxn ang="0">
                  <a:pos x="237" y="207"/>
                </a:cxn>
                <a:cxn ang="0">
                  <a:pos x="284" y="256"/>
                </a:cxn>
                <a:cxn ang="0">
                  <a:pos x="289" y="259"/>
                </a:cxn>
                <a:cxn ang="0">
                  <a:pos x="294" y="261"/>
                </a:cxn>
                <a:cxn ang="0">
                  <a:pos x="298" y="261"/>
                </a:cxn>
                <a:cxn ang="0">
                  <a:pos x="301" y="260"/>
                </a:cxn>
                <a:cxn ang="0">
                  <a:pos x="304" y="258"/>
                </a:cxn>
                <a:cxn ang="0">
                  <a:pos x="307" y="256"/>
                </a:cxn>
                <a:cxn ang="0">
                  <a:pos x="309" y="253"/>
                </a:cxn>
                <a:cxn ang="0">
                  <a:pos x="311" y="250"/>
                </a:cxn>
                <a:cxn ang="0">
                  <a:pos x="311" y="249"/>
                </a:cxn>
                <a:cxn ang="0">
                  <a:pos x="312" y="248"/>
                </a:cxn>
                <a:cxn ang="0">
                  <a:pos x="313" y="247"/>
                </a:cxn>
                <a:cxn ang="0">
                  <a:pos x="314" y="247"/>
                </a:cxn>
                <a:cxn ang="0">
                  <a:pos x="314" y="246"/>
                </a:cxn>
                <a:cxn ang="0">
                  <a:pos x="300" y="233"/>
                </a:cxn>
                <a:cxn ang="0">
                  <a:pos x="297" y="231"/>
                </a:cxn>
                <a:cxn ang="0">
                  <a:pos x="237" y="179"/>
                </a:cxn>
                <a:cxn ang="0">
                  <a:pos x="173" y="115"/>
                </a:cxn>
              </a:cxnLst>
              <a:rect l="0" t="0" r="r" b="b"/>
              <a:pathLst>
                <a:path w="314" h="261">
                  <a:moveTo>
                    <a:pt x="173" y="115"/>
                  </a:moveTo>
                  <a:lnTo>
                    <a:pt x="144" y="89"/>
                  </a:lnTo>
                  <a:lnTo>
                    <a:pt x="62" y="31"/>
                  </a:lnTo>
                  <a:lnTo>
                    <a:pt x="36" y="11"/>
                  </a:lnTo>
                  <a:lnTo>
                    <a:pt x="32" y="9"/>
                  </a:lnTo>
                  <a:lnTo>
                    <a:pt x="24" y="3"/>
                  </a:lnTo>
                  <a:lnTo>
                    <a:pt x="15" y="0"/>
                  </a:lnTo>
                  <a:lnTo>
                    <a:pt x="13" y="0"/>
                  </a:lnTo>
                  <a:lnTo>
                    <a:pt x="10" y="1"/>
                  </a:lnTo>
                  <a:lnTo>
                    <a:pt x="8" y="3"/>
                  </a:lnTo>
                  <a:lnTo>
                    <a:pt x="3" y="6"/>
                  </a:lnTo>
                  <a:lnTo>
                    <a:pt x="2" y="9"/>
                  </a:lnTo>
                  <a:lnTo>
                    <a:pt x="0" y="11"/>
                  </a:lnTo>
                  <a:lnTo>
                    <a:pt x="0" y="12"/>
                  </a:lnTo>
                  <a:lnTo>
                    <a:pt x="0" y="16"/>
                  </a:lnTo>
                  <a:lnTo>
                    <a:pt x="0" y="17"/>
                  </a:lnTo>
                  <a:lnTo>
                    <a:pt x="1" y="19"/>
                  </a:lnTo>
                  <a:lnTo>
                    <a:pt x="5" y="23"/>
                  </a:lnTo>
                  <a:lnTo>
                    <a:pt x="11" y="29"/>
                  </a:lnTo>
                  <a:lnTo>
                    <a:pt x="57" y="59"/>
                  </a:lnTo>
                  <a:lnTo>
                    <a:pt x="198" y="173"/>
                  </a:lnTo>
                  <a:lnTo>
                    <a:pt x="237" y="207"/>
                  </a:lnTo>
                  <a:lnTo>
                    <a:pt x="284" y="256"/>
                  </a:lnTo>
                  <a:lnTo>
                    <a:pt x="289" y="259"/>
                  </a:lnTo>
                  <a:lnTo>
                    <a:pt x="294" y="261"/>
                  </a:lnTo>
                  <a:lnTo>
                    <a:pt x="298" y="261"/>
                  </a:lnTo>
                  <a:lnTo>
                    <a:pt x="301" y="260"/>
                  </a:lnTo>
                  <a:lnTo>
                    <a:pt x="304" y="258"/>
                  </a:lnTo>
                  <a:lnTo>
                    <a:pt x="307" y="256"/>
                  </a:lnTo>
                  <a:lnTo>
                    <a:pt x="309" y="253"/>
                  </a:lnTo>
                  <a:lnTo>
                    <a:pt x="311" y="250"/>
                  </a:lnTo>
                  <a:lnTo>
                    <a:pt x="311" y="249"/>
                  </a:lnTo>
                  <a:lnTo>
                    <a:pt x="312" y="248"/>
                  </a:lnTo>
                  <a:lnTo>
                    <a:pt x="313" y="247"/>
                  </a:lnTo>
                  <a:lnTo>
                    <a:pt x="314" y="247"/>
                  </a:lnTo>
                  <a:lnTo>
                    <a:pt x="314" y="246"/>
                  </a:lnTo>
                  <a:lnTo>
                    <a:pt x="300" y="233"/>
                  </a:lnTo>
                  <a:lnTo>
                    <a:pt x="297" y="231"/>
                  </a:lnTo>
                  <a:lnTo>
                    <a:pt x="237" y="179"/>
                  </a:lnTo>
                  <a:lnTo>
                    <a:pt x="173" y="115"/>
                  </a:lnTo>
                  <a:close/>
                </a:path>
              </a:pathLst>
            </a:custGeom>
            <a:solidFill>
              <a:srgbClr val="DC8C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12"/>
            <p:cNvSpPr>
              <a:spLocks/>
            </p:cNvSpPr>
            <p:nvPr/>
          </p:nvSpPr>
          <p:spPr bwMode="auto">
            <a:xfrm flipH="1">
              <a:off x="8374760" y="5213914"/>
              <a:ext cx="148052" cy="164943"/>
            </a:xfrm>
            <a:custGeom>
              <a:avLst/>
              <a:gdLst/>
              <a:ahLst/>
              <a:cxnLst>
                <a:cxn ang="0">
                  <a:pos x="149" y="114"/>
                </a:cxn>
                <a:cxn ang="0">
                  <a:pos x="149" y="113"/>
                </a:cxn>
                <a:cxn ang="0">
                  <a:pos x="148" y="111"/>
                </a:cxn>
                <a:cxn ang="0">
                  <a:pos x="146" y="108"/>
                </a:cxn>
                <a:cxn ang="0">
                  <a:pos x="143" y="76"/>
                </a:cxn>
                <a:cxn ang="0">
                  <a:pos x="142" y="69"/>
                </a:cxn>
                <a:cxn ang="0">
                  <a:pos x="140" y="64"/>
                </a:cxn>
                <a:cxn ang="0">
                  <a:pos x="138" y="60"/>
                </a:cxn>
                <a:cxn ang="0">
                  <a:pos x="134" y="58"/>
                </a:cxn>
                <a:cxn ang="0">
                  <a:pos x="130" y="57"/>
                </a:cxn>
                <a:cxn ang="0">
                  <a:pos x="126" y="57"/>
                </a:cxn>
                <a:cxn ang="0">
                  <a:pos x="107" y="58"/>
                </a:cxn>
                <a:cxn ang="0">
                  <a:pos x="103" y="56"/>
                </a:cxn>
                <a:cxn ang="0">
                  <a:pos x="100" y="55"/>
                </a:cxn>
                <a:cxn ang="0">
                  <a:pos x="99" y="52"/>
                </a:cxn>
                <a:cxn ang="0">
                  <a:pos x="89" y="29"/>
                </a:cxn>
                <a:cxn ang="0">
                  <a:pos x="82" y="12"/>
                </a:cxn>
                <a:cxn ang="0">
                  <a:pos x="78" y="5"/>
                </a:cxn>
                <a:cxn ang="0">
                  <a:pos x="76" y="3"/>
                </a:cxn>
                <a:cxn ang="0">
                  <a:pos x="73" y="1"/>
                </a:cxn>
                <a:cxn ang="0">
                  <a:pos x="66" y="0"/>
                </a:cxn>
                <a:cxn ang="0">
                  <a:pos x="60" y="0"/>
                </a:cxn>
                <a:cxn ang="0">
                  <a:pos x="56" y="1"/>
                </a:cxn>
                <a:cxn ang="0">
                  <a:pos x="54" y="3"/>
                </a:cxn>
                <a:cxn ang="0">
                  <a:pos x="51" y="6"/>
                </a:cxn>
                <a:cxn ang="0">
                  <a:pos x="48" y="9"/>
                </a:cxn>
                <a:cxn ang="0">
                  <a:pos x="45" y="18"/>
                </a:cxn>
                <a:cxn ang="0">
                  <a:pos x="38" y="47"/>
                </a:cxn>
                <a:cxn ang="0">
                  <a:pos x="38" y="55"/>
                </a:cxn>
                <a:cxn ang="0">
                  <a:pos x="39" y="64"/>
                </a:cxn>
                <a:cxn ang="0">
                  <a:pos x="39" y="77"/>
                </a:cxn>
                <a:cxn ang="0">
                  <a:pos x="34" y="86"/>
                </a:cxn>
                <a:cxn ang="0">
                  <a:pos x="5" y="116"/>
                </a:cxn>
                <a:cxn ang="0">
                  <a:pos x="3" y="121"/>
                </a:cxn>
                <a:cxn ang="0">
                  <a:pos x="1" y="126"/>
                </a:cxn>
                <a:cxn ang="0">
                  <a:pos x="0" y="136"/>
                </a:cxn>
                <a:cxn ang="0">
                  <a:pos x="3" y="158"/>
                </a:cxn>
                <a:cxn ang="0">
                  <a:pos x="3" y="160"/>
                </a:cxn>
                <a:cxn ang="0">
                  <a:pos x="2" y="164"/>
                </a:cxn>
                <a:cxn ang="0">
                  <a:pos x="2" y="166"/>
                </a:cxn>
                <a:cxn ang="0">
                  <a:pos x="2" y="166"/>
                </a:cxn>
                <a:cxn ang="0">
                  <a:pos x="5" y="166"/>
                </a:cxn>
                <a:cxn ang="0">
                  <a:pos x="35" y="159"/>
                </a:cxn>
                <a:cxn ang="0">
                  <a:pos x="137" y="121"/>
                </a:cxn>
                <a:cxn ang="0">
                  <a:pos x="144" y="118"/>
                </a:cxn>
                <a:cxn ang="0">
                  <a:pos x="146" y="117"/>
                </a:cxn>
                <a:cxn ang="0">
                  <a:pos x="148" y="115"/>
                </a:cxn>
                <a:cxn ang="0">
                  <a:pos x="149" y="114"/>
                </a:cxn>
              </a:cxnLst>
              <a:rect l="0" t="0" r="r" b="b"/>
              <a:pathLst>
                <a:path w="149" h="166">
                  <a:moveTo>
                    <a:pt x="149" y="114"/>
                  </a:moveTo>
                  <a:lnTo>
                    <a:pt x="149" y="113"/>
                  </a:lnTo>
                  <a:lnTo>
                    <a:pt x="148" y="111"/>
                  </a:lnTo>
                  <a:lnTo>
                    <a:pt x="146" y="108"/>
                  </a:lnTo>
                  <a:lnTo>
                    <a:pt x="143" y="76"/>
                  </a:lnTo>
                  <a:lnTo>
                    <a:pt x="142" y="69"/>
                  </a:lnTo>
                  <a:lnTo>
                    <a:pt x="140" y="64"/>
                  </a:lnTo>
                  <a:lnTo>
                    <a:pt x="138" y="60"/>
                  </a:lnTo>
                  <a:lnTo>
                    <a:pt x="134" y="58"/>
                  </a:lnTo>
                  <a:lnTo>
                    <a:pt x="130" y="57"/>
                  </a:lnTo>
                  <a:lnTo>
                    <a:pt x="126" y="57"/>
                  </a:lnTo>
                  <a:lnTo>
                    <a:pt x="107" y="58"/>
                  </a:lnTo>
                  <a:lnTo>
                    <a:pt x="103" y="56"/>
                  </a:lnTo>
                  <a:lnTo>
                    <a:pt x="100" y="55"/>
                  </a:lnTo>
                  <a:lnTo>
                    <a:pt x="99" y="52"/>
                  </a:lnTo>
                  <a:lnTo>
                    <a:pt x="89" y="29"/>
                  </a:lnTo>
                  <a:lnTo>
                    <a:pt x="82" y="12"/>
                  </a:lnTo>
                  <a:lnTo>
                    <a:pt x="78" y="5"/>
                  </a:lnTo>
                  <a:lnTo>
                    <a:pt x="76" y="3"/>
                  </a:lnTo>
                  <a:lnTo>
                    <a:pt x="73" y="1"/>
                  </a:lnTo>
                  <a:lnTo>
                    <a:pt x="66" y="0"/>
                  </a:lnTo>
                  <a:lnTo>
                    <a:pt x="60" y="0"/>
                  </a:lnTo>
                  <a:lnTo>
                    <a:pt x="56" y="1"/>
                  </a:lnTo>
                  <a:lnTo>
                    <a:pt x="54" y="3"/>
                  </a:lnTo>
                  <a:lnTo>
                    <a:pt x="51" y="6"/>
                  </a:lnTo>
                  <a:lnTo>
                    <a:pt x="48" y="9"/>
                  </a:lnTo>
                  <a:lnTo>
                    <a:pt x="45" y="18"/>
                  </a:lnTo>
                  <a:lnTo>
                    <a:pt x="38" y="47"/>
                  </a:lnTo>
                  <a:lnTo>
                    <a:pt x="38" y="55"/>
                  </a:lnTo>
                  <a:lnTo>
                    <a:pt x="39" y="64"/>
                  </a:lnTo>
                  <a:lnTo>
                    <a:pt x="39" y="77"/>
                  </a:lnTo>
                  <a:lnTo>
                    <a:pt x="34" y="86"/>
                  </a:lnTo>
                  <a:lnTo>
                    <a:pt x="5" y="116"/>
                  </a:lnTo>
                  <a:lnTo>
                    <a:pt x="3" y="121"/>
                  </a:lnTo>
                  <a:lnTo>
                    <a:pt x="1" y="126"/>
                  </a:lnTo>
                  <a:lnTo>
                    <a:pt x="0" y="136"/>
                  </a:lnTo>
                  <a:lnTo>
                    <a:pt x="3" y="158"/>
                  </a:lnTo>
                  <a:lnTo>
                    <a:pt x="3" y="160"/>
                  </a:lnTo>
                  <a:lnTo>
                    <a:pt x="2" y="164"/>
                  </a:lnTo>
                  <a:lnTo>
                    <a:pt x="2" y="166"/>
                  </a:lnTo>
                  <a:lnTo>
                    <a:pt x="2" y="166"/>
                  </a:lnTo>
                  <a:lnTo>
                    <a:pt x="5" y="166"/>
                  </a:lnTo>
                  <a:lnTo>
                    <a:pt x="35" y="159"/>
                  </a:lnTo>
                  <a:lnTo>
                    <a:pt x="137" y="121"/>
                  </a:lnTo>
                  <a:lnTo>
                    <a:pt x="144" y="118"/>
                  </a:lnTo>
                  <a:lnTo>
                    <a:pt x="146" y="117"/>
                  </a:lnTo>
                  <a:lnTo>
                    <a:pt x="148" y="115"/>
                  </a:lnTo>
                  <a:lnTo>
                    <a:pt x="149" y="114"/>
                  </a:lnTo>
                  <a:close/>
                </a:path>
              </a:pathLst>
            </a:custGeom>
            <a:solidFill>
              <a:srgbClr val="962E2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6" name="Group 110"/>
          <p:cNvGrpSpPr/>
          <p:nvPr/>
        </p:nvGrpSpPr>
        <p:grpSpPr>
          <a:xfrm>
            <a:off x="184727" y="3465576"/>
            <a:ext cx="3855356" cy="1200329"/>
            <a:chOff x="184727" y="3465576"/>
            <a:chExt cx="3855356" cy="1200329"/>
          </a:xfrm>
        </p:grpSpPr>
        <p:cxnSp>
          <p:nvCxnSpPr>
            <p:cNvPr id="118" name="Straight Connector 117"/>
            <p:cNvCxnSpPr/>
            <p:nvPr/>
          </p:nvCxnSpPr>
          <p:spPr bwMode="auto">
            <a:xfrm>
              <a:off x="1296883" y="4073872"/>
              <a:ext cx="2743200" cy="17077"/>
            </a:xfrm>
            <a:prstGeom prst="line">
              <a:avLst/>
            </a:prstGeom>
            <a:solidFill>
              <a:schemeClr val="accent1"/>
            </a:solidFill>
            <a:ln w="28575" cap="flat" cmpd="sng" algn="ctr">
              <a:solidFill>
                <a:srgbClr val="7030A0"/>
              </a:solidFill>
              <a:prstDash val="sysDot"/>
              <a:round/>
              <a:headEnd type="none" w="med" len="med"/>
              <a:tailEnd type="none" w="med" len="med"/>
            </a:ln>
            <a:effectLst/>
          </p:spPr>
        </p:cxnSp>
        <p:sp>
          <p:nvSpPr>
            <p:cNvPr id="122" name="TextBox 121"/>
            <p:cNvSpPr txBox="1"/>
            <p:nvPr/>
          </p:nvSpPr>
          <p:spPr>
            <a:xfrm>
              <a:off x="184727" y="3465576"/>
              <a:ext cx="1117600" cy="1200329"/>
            </a:xfrm>
            <a:prstGeom prst="rect">
              <a:avLst/>
            </a:prstGeom>
            <a:noFill/>
          </p:spPr>
          <p:txBody>
            <a:bodyPr wrap="square" rtlCol="0">
              <a:spAutoFit/>
            </a:bodyPr>
            <a:lstStyle/>
            <a:p>
              <a:pPr algn="ctr"/>
              <a:r>
                <a:rPr lang="en-US" dirty="0"/>
                <a:t>Set Point = </a:t>
              </a:r>
            </a:p>
            <a:p>
              <a:pPr algn="ctr"/>
              <a:r>
                <a:rPr lang="en-US" dirty="0"/>
                <a:t>Control Point</a:t>
              </a:r>
            </a:p>
          </p:txBody>
        </p:sp>
      </p:grpSp>
      <p:sp>
        <p:nvSpPr>
          <p:cNvPr id="115" name="Rectangle 3"/>
          <p:cNvSpPr txBox="1">
            <a:spLocks noChangeArrowheads="1"/>
          </p:cNvSpPr>
          <p:nvPr/>
        </p:nvSpPr>
        <p:spPr>
          <a:xfrm>
            <a:off x="691134" y="454015"/>
            <a:ext cx="7772400" cy="1803891"/>
          </a:xfrm>
          <a:prstGeom prst="rect">
            <a:avLst/>
          </a:prstGeom>
        </p:spPr>
        <p:txBody>
          <a:bodyPr vert="horz" lIns="91440" tIns="45720" rIns="91440" bIns="45720" rtlCol="0" anchor="ctr">
            <a:normAutofit fontScale="92500" lnSpcReduction="10000"/>
          </a:bodyPr>
          <a:lstStyle>
            <a:lvl1pPr algn="l" defTabSz="914400" rtl="0" eaLnBrk="1" latinLnBrk="0" hangingPunct="1">
              <a:spcBef>
                <a:spcPct val="0"/>
              </a:spcBef>
              <a:buNone/>
              <a:defRPr sz="3200" kern="1200">
                <a:solidFill>
                  <a:srgbClr val="FFA100"/>
                </a:solidFill>
                <a:latin typeface="Arial" pitchFamily="34" charset="0"/>
                <a:ea typeface="+mj-ea"/>
                <a:cs typeface="Arial" pitchFamily="34" charset="0"/>
              </a:defRPr>
            </a:lvl1pPr>
          </a:lstStyle>
          <a:p>
            <a:r>
              <a:rPr lang="en-US" dirty="0"/>
              <a:t>Eliminating Proportional Error;</a:t>
            </a:r>
          </a:p>
          <a:p>
            <a:r>
              <a:rPr lang="en-US" dirty="0"/>
              <a:t> </a:t>
            </a:r>
          </a:p>
          <a:p>
            <a:r>
              <a:rPr lang="en-US" dirty="0"/>
              <a:t>                Becomes Less Simple</a:t>
            </a:r>
            <a:br>
              <a:rPr lang="en-US" dirty="0"/>
            </a:br>
            <a:r>
              <a:rPr lang="en-US" dirty="0">
                <a:solidFill>
                  <a:schemeClr val="tx1"/>
                </a:solidFill>
              </a:rPr>
              <a:t> </a:t>
            </a:r>
          </a:p>
        </p:txBody>
      </p:sp>
      <p:sp>
        <p:nvSpPr>
          <p:cNvPr id="18" name="Slide Number Placeholder 17"/>
          <p:cNvSpPr>
            <a:spLocks noGrp="1"/>
          </p:cNvSpPr>
          <p:nvPr>
            <p:ph type="sldNum" sz="quarter" idx="11"/>
          </p:nvPr>
        </p:nvSpPr>
        <p:spPr/>
        <p:txBody>
          <a:bodyPr/>
          <a:lstStyle/>
          <a:p>
            <a:fld id="{A9320731-3B2C-4107-8664-CAD7BE973DC8}" type="slidenum">
              <a:rPr lang="en-US" smtClean="0"/>
              <a:pPr/>
              <a:t>24</a:t>
            </a:fld>
            <a:endParaRPr lang="en-US"/>
          </a:p>
        </p:txBody>
      </p:sp>
      <p:sp>
        <p:nvSpPr>
          <p:cNvPr id="19" name="Footer Placeholder 18"/>
          <p:cNvSpPr>
            <a:spLocks noGrp="1"/>
          </p:cNvSpPr>
          <p:nvPr>
            <p:ph type="ftr" sz="quarter" idx="10"/>
          </p:nvPr>
        </p:nvSpPr>
        <p:spPr/>
        <p:txBody>
          <a:bodyPr/>
          <a:lstStyle/>
          <a:p>
            <a:r>
              <a:rPr lang="en-US"/>
              <a:t>Tab 12-1 - Proportional an PID Control Processes</a:t>
            </a:r>
            <a:endParaRPr lang="en-US" dirty="0"/>
          </a:p>
        </p:txBody>
      </p:sp>
    </p:spTree>
    <p:extLst>
      <p:ext uri="{BB962C8B-B14F-4D97-AF65-F5344CB8AC3E}">
        <p14:creationId xmlns:p14="http://schemas.microsoft.com/office/powerpoint/2010/main" val="12063588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indefinite" fill="hold" grpId="0" nodeType="with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down)">
                                      <p:cBhvr>
                                        <p:cTn id="7" dur="500"/>
                                        <p:tgtEl>
                                          <p:spTgt spid="73"/>
                                        </p:tgtEl>
                                      </p:cBhvr>
                                    </p:animEffect>
                                  </p:childTnLst>
                                </p:cTn>
                              </p:par>
                              <p:par>
                                <p:cTn id="8" presetID="22" presetClass="entr" presetSubtype="4" repeatCount="indefinite"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down)">
                                      <p:cBhvr>
                                        <p:cTn id="10" dur="500"/>
                                        <p:tgtEl>
                                          <p:spTgt spid="78"/>
                                        </p:tgtEl>
                                      </p:cBhvr>
                                    </p:animEffect>
                                  </p:childTnLst>
                                </p:cTn>
                              </p:par>
                            </p:childTnLst>
                          </p:cTn>
                        </p:par>
                        <p:par>
                          <p:cTn id="11" fill="hold">
                            <p:stCondLst>
                              <p:cond delay="500"/>
                            </p:stCondLst>
                            <p:childTnLst>
                              <p:par>
                                <p:cTn id="12" presetID="22" presetClass="exit" presetSubtype="1" repeatCount="indefinite" fill="hold" grpId="1" nodeType="afterEffect">
                                  <p:stCondLst>
                                    <p:cond delay="0"/>
                                  </p:stCondLst>
                                  <p:childTnLst>
                                    <p:animEffect transition="out" filter="wipe(up)">
                                      <p:cBhvr>
                                        <p:cTn id="13" dur="500"/>
                                        <p:tgtEl>
                                          <p:spTgt spid="73"/>
                                        </p:tgtEl>
                                      </p:cBhvr>
                                    </p:animEffect>
                                    <p:set>
                                      <p:cBhvr>
                                        <p:cTn id="14" dur="1" fill="hold">
                                          <p:stCondLst>
                                            <p:cond delay="499"/>
                                          </p:stCondLst>
                                        </p:cTn>
                                        <p:tgtEl>
                                          <p:spTgt spid="73"/>
                                        </p:tgtEl>
                                        <p:attrNameLst>
                                          <p:attrName>style.visibility</p:attrName>
                                        </p:attrNameLst>
                                      </p:cBhvr>
                                      <p:to>
                                        <p:strVal val="hidden"/>
                                      </p:to>
                                    </p:set>
                                  </p:childTnLst>
                                </p:cTn>
                              </p:par>
                              <p:par>
                                <p:cTn id="15" presetID="22" presetClass="exit" presetSubtype="1" repeatCount="indefinite" fill="hold" grpId="1" nodeType="withEffect">
                                  <p:stCondLst>
                                    <p:cond delay="0"/>
                                  </p:stCondLst>
                                  <p:childTnLst>
                                    <p:animEffect transition="out" filter="wipe(up)">
                                      <p:cBhvr>
                                        <p:cTn id="16" dur="500"/>
                                        <p:tgtEl>
                                          <p:spTgt spid="78"/>
                                        </p:tgtEl>
                                      </p:cBhvr>
                                    </p:animEffect>
                                    <p:set>
                                      <p:cBhvr>
                                        <p:cTn id="17" dur="1" fill="hold">
                                          <p:stCondLst>
                                            <p:cond delay="499"/>
                                          </p:stCondLst>
                                        </p:cTn>
                                        <p:tgtEl>
                                          <p:spTgt spid="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3" grpId="1" animBg="1"/>
      <p:bldP spid="78" grpId="0" animBg="1"/>
      <p:bldP spid="78"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Picture 60"/>
          <p:cNvPicPr>
            <a:picLocks noChangeAspect="1"/>
          </p:cNvPicPr>
          <p:nvPr/>
        </p:nvPicPr>
        <p:blipFill rotWithShape="1">
          <a:blip r:embed="rId3"/>
          <a:srcRect l="200" t="28400" r="4300" b="30711"/>
          <a:stretch/>
        </p:blipFill>
        <p:spPr>
          <a:xfrm>
            <a:off x="70338" y="2327890"/>
            <a:ext cx="9144000" cy="2202220"/>
          </a:xfrm>
          <a:prstGeom prst="rect">
            <a:avLst/>
          </a:prstGeom>
        </p:spPr>
      </p:pic>
      <p:sp>
        <p:nvSpPr>
          <p:cNvPr id="53" name="Rectangle 52"/>
          <p:cNvSpPr/>
          <p:nvPr/>
        </p:nvSpPr>
        <p:spPr>
          <a:xfrm>
            <a:off x="0" y="4435813"/>
            <a:ext cx="9144000" cy="2422187"/>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948507" y="2252112"/>
            <a:ext cx="195494" cy="2422187"/>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0" y="0"/>
            <a:ext cx="9144000" cy="2305792"/>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p:txBody>
          <a:bodyPr/>
          <a:lstStyle/>
          <a:p>
            <a:r>
              <a:rPr lang="en-US" dirty="0"/>
              <a:t>The Impact of Adding Integral Gain</a:t>
            </a:r>
          </a:p>
        </p:txBody>
      </p:sp>
      <p:sp>
        <p:nvSpPr>
          <p:cNvPr id="5" name="Slide Number Placeholder 4"/>
          <p:cNvSpPr>
            <a:spLocks noGrp="1"/>
          </p:cNvSpPr>
          <p:nvPr>
            <p:ph type="sldNum" sz="quarter" idx="11"/>
          </p:nvPr>
        </p:nvSpPr>
        <p:spPr/>
        <p:txBody>
          <a:bodyPr/>
          <a:lstStyle/>
          <a:p>
            <a:fld id="{A9320731-3B2C-4107-8664-CAD7BE973DC8}" type="slidenum">
              <a:rPr lang="en-US" smtClean="0"/>
              <a:pPr/>
              <a:t>25</a:t>
            </a:fld>
            <a:endParaRPr lang="en-US"/>
          </a:p>
        </p:txBody>
      </p:sp>
      <p:cxnSp>
        <p:nvCxnSpPr>
          <p:cNvPr id="14" name="Straight Connector 13"/>
          <p:cNvCxnSpPr/>
          <p:nvPr/>
        </p:nvCxnSpPr>
        <p:spPr>
          <a:xfrm>
            <a:off x="1197466" y="2644346"/>
            <a:ext cx="0" cy="158990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1237307" y="4234249"/>
            <a:ext cx="493379" cy="454502"/>
          </a:xfrm>
          <a:prstGeom prst="line">
            <a:avLst/>
          </a:prstGeom>
          <a:ln w="25400" cap="rnd">
            <a:tailEnd type="arrow"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730685" y="4688750"/>
            <a:ext cx="2536515" cy="338554"/>
          </a:xfrm>
          <a:prstGeom prst="rect">
            <a:avLst/>
          </a:prstGeom>
          <a:solidFill>
            <a:schemeClr val="bg1">
              <a:alpha val="75000"/>
            </a:schemeClr>
          </a:solidFill>
          <a:ln w="25400">
            <a:solidFill>
              <a:srgbClr val="FF0000"/>
            </a:solidFill>
          </a:ln>
          <a:effectLst>
            <a:outerShdw blurRad="50800" dist="38100" dir="2700000" algn="tl" rotWithShape="0">
              <a:prstClr val="black">
                <a:alpha val="40000"/>
              </a:prstClr>
            </a:outerShdw>
          </a:effectLst>
        </p:spPr>
        <p:txBody>
          <a:bodyPr wrap="square" lIns="45720" rIns="45720" rtlCol="0">
            <a:spAutoFit/>
          </a:bodyPr>
          <a:lstStyle/>
          <a:p>
            <a:r>
              <a:rPr lang="en-US" sz="1600" dirty="0">
                <a:latin typeface="Arial" pitchFamily="34" charset="0"/>
                <a:cs typeface="Arial" pitchFamily="34" charset="0"/>
              </a:rPr>
              <a:t>Set point changed to 80%</a:t>
            </a:r>
          </a:p>
        </p:txBody>
      </p:sp>
      <p:cxnSp>
        <p:nvCxnSpPr>
          <p:cNvPr id="21" name="Straight Connector 20"/>
          <p:cNvCxnSpPr/>
          <p:nvPr/>
        </p:nvCxnSpPr>
        <p:spPr>
          <a:xfrm flipV="1">
            <a:off x="4009769" y="3149097"/>
            <a:ext cx="140200" cy="395515"/>
          </a:xfrm>
          <a:prstGeom prst="line">
            <a:avLst/>
          </a:prstGeom>
          <a:ln w="25400" cap="rnd">
            <a:solidFill>
              <a:schemeClr val="tx1"/>
            </a:solidFill>
            <a:tailEnd type="arrow"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394255" y="3544612"/>
            <a:ext cx="2615514" cy="584775"/>
          </a:xfrm>
          <a:prstGeom prst="rect">
            <a:avLst/>
          </a:prstGeom>
          <a:solidFill>
            <a:schemeClr val="bg1">
              <a:alpha val="75000"/>
            </a:schemeClr>
          </a:solidFill>
          <a:ln w="25400">
            <a:solidFill>
              <a:schemeClr val="tx1"/>
            </a:solidFill>
          </a:ln>
          <a:effectLst>
            <a:outerShdw blurRad="50800" dist="38100" dir="2700000" algn="tl" rotWithShape="0">
              <a:prstClr val="black">
                <a:alpha val="40000"/>
              </a:prstClr>
            </a:outerShdw>
          </a:effectLst>
        </p:spPr>
        <p:txBody>
          <a:bodyPr wrap="square" lIns="45720" rIns="45720" rtlCol="0">
            <a:spAutoFit/>
          </a:bodyPr>
          <a:lstStyle/>
          <a:p>
            <a:r>
              <a:rPr lang="en-US" sz="1600" dirty="0">
                <a:latin typeface="Arial" pitchFamily="34" charset="0"/>
                <a:cs typeface="Arial" pitchFamily="34" charset="0"/>
              </a:rPr>
              <a:t>Proportional only response;  250% proportional band</a:t>
            </a:r>
          </a:p>
        </p:txBody>
      </p:sp>
      <p:cxnSp>
        <p:nvCxnSpPr>
          <p:cNvPr id="63" name="Straight Connector 62"/>
          <p:cNvCxnSpPr/>
          <p:nvPr/>
        </p:nvCxnSpPr>
        <p:spPr>
          <a:xfrm>
            <a:off x="838200" y="2971800"/>
            <a:ext cx="8001000" cy="0"/>
          </a:xfrm>
          <a:prstGeom prst="line">
            <a:avLst/>
          </a:prstGeom>
          <a:ln>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753647" y="3252224"/>
            <a:ext cx="2765115" cy="584775"/>
          </a:xfrm>
          <a:prstGeom prst="rect">
            <a:avLst/>
          </a:prstGeom>
          <a:solidFill>
            <a:schemeClr val="bg1">
              <a:alpha val="75000"/>
            </a:schemeClr>
          </a:solidFill>
          <a:ln w="25400">
            <a:solidFill>
              <a:schemeClr val="tx1"/>
            </a:solidFill>
          </a:ln>
          <a:effectLst>
            <a:outerShdw blurRad="50800" dist="38100" dir="2700000" algn="tl" rotWithShape="0">
              <a:prstClr val="black">
                <a:alpha val="40000"/>
              </a:prstClr>
            </a:outerShdw>
          </a:effectLst>
        </p:spPr>
        <p:txBody>
          <a:bodyPr wrap="square" lIns="45720" rIns="45720" rtlCol="0">
            <a:spAutoFit/>
          </a:bodyPr>
          <a:lstStyle/>
          <a:p>
            <a:r>
              <a:rPr lang="en-US" sz="1600" dirty="0">
                <a:latin typeface="Arial" pitchFamily="34" charset="0"/>
                <a:cs typeface="Arial" pitchFamily="34" charset="0"/>
              </a:rPr>
              <a:t>Note error between the control point and set point</a:t>
            </a:r>
          </a:p>
        </p:txBody>
      </p:sp>
      <p:cxnSp>
        <p:nvCxnSpPr>
          <p:cNvPr id="16" name="Straight Connector 15"/>
          <p:cNvCxnSpPr/>
          <p:nvPr/>
        </p:nvCxnSpPr>
        <p:spPr>
          <a:xfrm flipV="1">
            <a:off x="7954046" y="2683882"/>
            <a:ext cx="1" cy="287923"/>
          </a:xfrm>
          <a:prstGeom prst="line">
            <a:avLst/>
          </a:prstGeom>
          <a:ln w="25400" cap="rnd">
            <a:solidFill>
              <a:schemeClr val="tx1"/>
            </a:solidFill>
            <a:headEnd type="arrow" w="lg" len="med"/>
            <a:tailEnd type="none"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7954048" y="3142688"/>
            <a:ext cx="0" cy="399063"/>
          </a:xfrm>
          <a:prstGeom prst="line">
            <a:avLst/>
          </a:prstGeom>
          <a:ln w="25400" cap="rnd">
            <a:solidFill>
              <a:schemeClr val="tx1"/>
            </a:solidFill>
            <a:headEnd type="none" w="lg" len="med"/>
            <a:tailEnd type="arrow"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7518763" y="3544609"/>
            <a:ext cx="435283" cy="1"/>
          </a:xfrm>
          <a:prstGeom prst="line">
            <a:avLst/>
          </a:prstGeom>
          <a:ln w="25400" cap="rnd">
            <a:solidFill>
              <a:schemeClr val="tx1"/>
            </a:solidFill>
            <a:headEnd type="none" w="lg" len="med"/>
            <a:tailEnd type="none"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 name="Footer Placeholder 1"/>
          <p:cNvSpPr>
            <a:spLocks noGrp="1"/>
          </p:cNvSpPr>
          <p:nvPr>
            <p:ph type="ftr" sz="quarter" idx="10"/>
          </p:nvPr>
        </p:nvSpPr>
        <p:spPr/>
        <p:txBody>
          <a:bodyPr/>
          <a:lstStyle/>
          <a:p>
            <a:r>
              <a:rPr lang="en-US"/>
              <a:t>Tab 12-1 - Proportional an PID Control Processes</a:t>
            </a:r>
            <a:endParaRPr lang="en-US" dirty="0"/>
          </a:p>
        </p:txBody>
      </p:sp>
    </p:spTree>
    <p:extLst>
      <p:ext uri="{BB962C8B-B14F-4D97-AF65-F5344CB8AC3E}">
        <p14:creationId xmlns:p14="http://schemas.microsoft.com/office/powerpoint/2010/main" val="4909742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200" t="28400" r="4300" b="30711"/>
          <a:stretch/>
        </p:blipFill>
        <p:spPr>
          <a:xfrm>
            <a:off x="70338" y="2327890"/>
            <a:ext cx="9144000" cy="2202220"/>
          </a:xfrm>
          <a:prstGeom prst="rect">
            <a:avLst/>
          </a:prstGeom>
        </p:spPr>
      </p:pic>
      <p:sp>
        <p:nvSpPr>
          <p:cNvPr id="53" name="Rectangle 52"/>
          <p:cNvSpPr/>
          <p:nvPr/>
        </p:nvSpPr>
        <p:spPr>
          <a:xfrm>
            <a:off x="0" y="4435813"/>
            <a:ext cx="9144000" cy="2422187"/>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948507" y="2252112"/>
            <a:ext cx="195494" cy="2422187"/>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0" y="0"/>
            <a:ext cx="9144000" cy="2305792"/>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p:txBody>
          <a:bodyPr/>
          <a:lstStyle/>
          <a:p>
            <a:r>
              <a:rPr lang="en-US" dirty="0"/>
              <a:t>The Impact of Adding Integral Gain</a:t>
            </a:r>
          </a:p>
        </p:txBody>
      </p:sp>
      <p:sp>
        <p:nvSpPr>
          <p:cNvPr id="5" name="Slide Number Placeholder 4"/>
          <p:cNvSpPr>
            <a:spLocks noGrp="1"/>
          </p:cNvSpPr>
          <p:nvPr>
            <p:ph type="sldNum" sz="quarter" idx="11"/>
          </p:nvPr>
        </p:nvSpPr>
        <p:spPr/>
        <p:txBody>
          <a:bodyPr/>
          <a:lstStyle/>
          <a:p>
            <a:fld id="{A9320731-3B2C-4107-8664-CAD7BE973DC8}" type="slidenum">
              <a:rPr lang="en-US" smtClean="0"/>
              <a:pPr/>
              <a:t>26</a:t>
            </a:fld>
            <a:endParaRPr lang="en-US"/>
          </a:p>
        </p:txBody>
      </p:sp>
      <p:cxnSp>
        <p:nvCxnSpPr>
          <p:cNvPr id="14" name="Straight Connector 13"/>
          <p:cNvCxnSpPr/>
          <p:nvPr/>
        </p:nvCxnSpPr>
        <p:spPr>
          <a:xfrm>
            <a:off x="1197466" y="2644346"/>
            <a:ext cx="0" cy="158990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1237307" y="4234249"/>
            <a:ext cx="493379" cy="454502"/>
          </a:xfrm>
          <a:prstGeom prst="line">
            <a:avLst/>
          </a:prstGeom>
          <a:ln w="25400" cap="rnd">
            <a:tailEnd type="arrow"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730685" y="4688750"/>
            <a:ext cx="2536515" cy="338554"/>
          </a:xfrm>
          <a:prstGeom prst="rect">
            <a:avLst/>
          </a:prstGeom>
          <a:solidFill>
            <a:schemeClr val="bg1">
              <a:alpha val="75000"/>
            </a:schemeClr>
          </a:solidFill>
          <a:ln w="25400">
            <a:solidFill>
              <a:srgbClr val="FF0000"/>
            </a:solidFill>
          </a:ln>
          <a:effectLst>
            <a:outerShdw blurRad="50800" dist="38100" dir="2700000" algn="tl" rotWithShape="0">
              <a:prstClr val="black">
                <a:alpha val="40000"/>
              </a:prstClr>
            </a:outerShdw>
          </a:effectLst>
        </p:spPr>
        <p:txBody>
          <a:bodyPr wrap="square" lIns="45720" rIns="45720" rtlCol="0">
            <a:spAutoFit/>
          </a:bodyPr>
          <a:lstStyle/>
          <a:p>
            <a:r>
              <a:rPr lang="en-US" sz="1600" dirty="0">
                <a:latin typeface="Arial" pitchFamily="34" charset="0"/>
                <a:cs typeface="Arial" pitchFamily="34" charset="0"/>
              </a:rPr>
              <a:t>Set point changed to 80%</a:t>
            </a:r>
          </a:p>
        </p:txBody>
      </p:sp>
      <p:cxnSp>
        <p:nvCxnSpPr>
          <p:cNvPr id="21" name="Straight Connector 20"/>
          <p:cNvCxnSpPr/>
          <p:nvPr/>
        </p:nvCxnSpPr>
        <p:spPr>
          <a:xfrm flipV="1">
            <a:off x="4009769" y="3149097"/>
            <a:ext cx="140200" cy="395515"/>
          </a:xfrm>
          <a:prstGeom prst="line">
            <a:avLst/>
          </a:prstGeom>
          <a:ln w="25400" cap="rnd">
            <a:solidFill>
              <a:schemeClr val="tx1"/>
            </a:solidFill>
            <a:tailEnd type="arrow"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394255" y="3544612"/>
            <a:ext cx="2615514" cy="584775"/>
          </a:xfrm>
          <a:prstGeom prst="rect">
            <a:avLst/>
          </a:prstGeom>
          <a:solidFill>
            <a:schemeClr val="bg1">
              <a:alpha val="75000"/>
            </a:schemeClr>
          </a:solidFill>
          <a:ln w="25400">
            <a:solidFill>
              <a:schemeClr val="tx1"/>
            </a:solidFill>
          </a:ln>
          <a:effectLst>
            <a:outerShdw blurRad="50800" dist="38100" dir="2700000" algn="tl" rotWithShape="0">
              <a:prstClr val="black">
                <a:alpha val="40000"/>
              </a:prstClr>
            </a:outerShdw>
          </a:effectLst>
        </p:spPr>
        <p:txBody>
          <a:bodyPr wrap="square" lIns="45720" rIns="45720" rtlCol="0">
            <a:spAutoFit/>
          </a:bodyPr>
          <a:lstStyle/>
          <a:p>
            <a:r>
              <a:rPr lang="en-US" sz="1600" dirty="0">
                <a:latin typeface="Arial" pitchFamily="34" charset="0"/>
                <a:cs typeface="Arial" pitchFamily="34" charset="0"/>
              </a:rPr>
              <a:t>Proportional only response;  250% proportional band</a:t>
            </a:r>
          </a:p>
        </p:txBody>
      </p:sp>
      <p:cxnSp>
        <p:nvCxnSpPr>
          <p:cNvPr id="25" name="Straight Connector 24"/>
          <p:cNvCxnSpPr/>
          <p:nvPr/>
        </p:nvCxnSpPr>
        <p:spPr>
          <a:xfrm flipH="1" flipV="1">
            <a:off x="4403123" y="2998862"/>
            <a:ext cx="597400" cy="1278311"/>
          </a:xfrm>
          <a:prstGeom prst="line">
            <a:avLst/>
          </a:prstGeom>
          <a:ln w="25400" cap="rnd">
            <a:tailEnd type="arrow"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000523" y="4234249"/>
            <a:ext cx="3082642" cy="830997"/>
          </a:xfrm>
          <a:prstGeom prst="rect">
            <a:avLst/>
          </a:prstGeom>
          <a:solidFill>
            <a:schemeClr val="bg1">
              <a:alpha val="75000"/>
            </a:schemeClr>
          </a:solidFill>
          <a:ln w="25400">
            <a:solidFill>
              <a:srgbClr val="FF0000"/>
            </a:solidFill>
          </a:ln>
          <a:effectLst>
            <a:outerShdw blurRad="50800" dist="38100" dir="2700000" algn="tl" rotWithShape="0">
              <a:prstClr val="black">
                <a:alpha val="40000"/>
              </a:prstClr>
            </a:outerShdw>
          </a:effectLst>
        </p:spPr>
        <p:txBody>
          <a:bodyPr wrap="square" lIns="45720" rIns="45720" rtlCol="0">
            <a:spAutoFit/>
          </a:bodyPr>
          <a:lstStyle/>
          <a:p>
            <a:r>
              <a:rPr lang="en-US" sz="1600" dirty="0">
                <a:latin typeface="Arial" pitchFamily="34" charset="0"/>
                <a:cs typeface="Arial" pitchFamily="34" charset="0"/>
              </a:rPr>
              <a:t>Proportional + Integral response;  250% proportional band, Integral time = 2 minutes</a:t>
            </a:r>
          </a:p>
        </p:txBody>
      </p:sp>
      <p:cxnSp>
        <p:nvCxnSpPr>
          <p:cNvPr id="18" name="Straight Connector 17"/>
          <p:cNvCxnSpPr/>
          <p:nvPr/>
        </p:nvCxnSpPr>
        <p:spPr>
          <a:xfrm>
            <a:off x="838200" y="2971800"/>
            <a:ext cx="8001000" cy="0"/>
          </a:xfrm>
          <a:prstGeom prst="line">
            <a:avLst/>
          </a:prstGeom>
          <a:ln>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760707" y="3193880"/>
            <a:ext cx="1758055" cy="338554"/>
          </a:xfrm>
          <a:prstGeom prst="rect">
            <a:avLst/>
          </a:prstGeom>
          <a:solidFill>
            <a:schemeClr val="bg1">
              <a:alpha val="75000"/>
            </a:schemeClr>
          </a:solidFill>
          <a:ln w="25400">
            <a:solidFill>
              <a:schemeClr val="accent1"/>
            </a:solidFill>
          </a:ln>
          <a:effectLst>
            <a:outerShdw blurRad="50800" dist="38100" dir="2700000" algn="tl" rotWithShape="0">
              <a:prstClr val="black">
                <a:alpha val="40000"/>
              </a:prstClr>
            </a:outerShdw>
          </a:effectLst>
        </p:spPr>
        <p:txBody>
          <a:bodyPr wrap="square" lIns="45720" rIns="45720" rtlCol="0">
            <a:spAutoFit/>
          </a:bodyPr>
          <a:lstStyle/>
          <a:p>
            <a:r>
              <a:rPr lang="en-US" sz="1600" dirty="0">
                <a:latin typeface="Arial" pitchFamily="34" charset="0"/>
                <a:cs typeface="Arial" pitchFamily="34" charset="0"/>
              </a:rPr>
              <a:t>Error eliminated!</a:t>
            </a:r>
          </a:p>
        </p:txBody>
      </p:sp>
      <p:cxnSp>
        <p:nvCxnSpPr>
          <p:cNvPr id="23" name="Straight Connector 22"/>
          <p:cNvCxnSpPr/>
          <p:nvPr/>
        </p:nvCxnSpPr>
        <p:spPr>
          <a:xfrm flipV="1">
            <a:off x="7954046" y="2683882"/>
            <a:ext cx="1" cy="287923"/>
          </a:xfrm>
          <a:prstGeom prst="line">
            <a:avLst/>
          </a:prstGeom>
          <a:ln w="25400" cap="rnd">
            <a:solidFill>
              <a:schemeClr val="accent1"/>
            </a:solidFill>
            <a:headEnd type="arrow" w="lg" len="med"/>
            <a:tailEnd type="none"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7954048" y="2971805"/>
            <a:ext cx="0" cy="399063"/>
          </a:xfrm>
          <a:prstGeom prst="line">
            <a:avLst/>
          </a:prstGeom>
          <a:ln w="25400" cap="rnd">
            <a:solidFill>
              <a:schemeClr val="accent1"/>
            </a:solidFill>
            <a:headEnd type="none" w="lg" len="med"/>
            <a:tailEnd type="arrow"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7518763" y="3373726"/>
            <a:ext cx="435283" cy="1"/>
          </a:xfrm>
          <a:prstGeom prst="line">
            <a:avLst/>
          </a:prstGeom>
          <a:ln w="25400" cap="rnd">
            <a:solidFill>
              <a:schemeClr val="accent1"/>
            </a:solidFill>
            <a:headEnd type="none" w="lg" len="med"/>
            <a:tailEnd type="none"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0"/>
          </p:nvPr>
        </p:nvSpPr>
        <p:spPr/>
        <p:txBody>
          <a:bodyPr/>
          <a:lstStyle/>
          <a:p>
            <a:r>
              <a:rPr lang="en-US"/>
              <a:t>Tab 12-1 - Proportional an PID Control Processes</a:t>
            </a:r>
            <a:endParaRPr lang="en-US" dirty="0"/>
          </a:p>
        </p:txBody>
      </p:sp>
    </p:spTree>
    <p:extLst>
      <p:ext uri="{BB962C8B-B14F-4D97-AF65-F5344CB8AC3E}">
        <p14:creationId xmlns:p14="http://schemas.microsoft.com/office/powerpoint/2010/main" val="31995935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 name="Picture 56"/>
          <p:cNvPicPr>
            <a:picLocks noChangeAspect="1"/>
          </p:cNvPicPr>
          <p:nvPr/>
        </p:nvPicPr>
        <p:blipFill rotWithShape="1">
          <a:blip r:embed="rId3"/>
          <a:srcRect l="200" t="28400" r="4300" b="30711"/>
          <a:stretch/>
        </p:blipFill>
        <p:spPr>
          <a:xfrm>
            <a:off x="70338" y="2327890"/>
            <a:ext cx="9144000" cy="2202220"/>
          </a:xfrm>
          <a:prstGeom prst="rect">
            <a:avLst/>
          </a:prstGeom>
        </p:spPr>
      </p:pic>
      <p:sp>
        <p:nvSpPr>
          <p:cNvPr id="53" name="Rectangle 52"/>
          <p:cNvSpPr/>
          <p:nvPr/>
        </p:nvSpPr>
        <p:spPr>
          <a:xfrm>
            <a:off x="0" y="4435813"/>
            <a:ext cx="9144000" cy="2422187"/>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948507" y="2252112"/>
            <a:ext cx="195494" cy="2422187"/>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0" y="0"/>
            <a:ext cx="9144000" cy="2305792"/>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p:txBody>
          <a:bodyPr/>
          <a:lstStyle/>
          <a:p>
            <a:r>
              <a:rPr lang="en-US" dirty="0"/>
              <a:t>The Impact of Adding Integral Gain</a:t>
            </a:r>
          </a:p>
        </p:txBody>
      </p:sp>
      <p:sp>
        <p:nvSpPr>
          <p:cNvPr id="5" name="Slide Number Placeholder 4"/>
          <p:cNvSpPr>
            <a:spLocks noGrp="1"/>
          </p:cNvSpPr>
          <p:nvPr>
            <p:ph type="sldNum" sz="quarter" idx="11"/>
          </p:nvPr>
        </p:nvSpPr>
        <p:spPr/>
        <p:txBody>
          <a:bodyPr/>
          <a:lstStyle/>
          <a:p>
            <a:fld id="{A9320731-3B2C-4107-8664-CAD7BE973DC8}" type="slidenum">
              <a:rPr lang="en-US" smtClean="0"/>
              <a:pPr/>
              <a:t>27</a:t>
            </a:fld>
            <a:endParaRPr lang="en-US"/>
          </a:p>
        </p:txBody>
      </p:sp>
      <p:cxnSp>
        <p:nvCxnSpPr>
          <p:cNvPr id="14" name="Straight Connector 13"/>
          <p:cNvCxnSpPr/>
          <p:nvPr/>
        </p:nvCxnSpPr>
        <p:spPr>
          <a:xfrm>
            <a:off x="1197466" y="2644346"/>
            <a:ext cx="0" cy="158990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1237307" y="4234249"/>
            <a:ext cx="493379" cy="454502"/>
          </a:xfrm>
          <a:prstGeom prst="line">
            <a:avLst/>
          </a:prstGeom>
          <a:ln w="25400" cap="rnd">
            <a:tailEnd type="arrow"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730685" y="4688750"/>
            <a:ext cx="2536515" cy="338554"/>
          </a:xfrm>
          <a:prstGeom prst="rect">
            <a:avLst/>
          </a:prstGeom>
          <a:solidFill>
            <a:schemeClr val="bg1">
              <a:alpha val="75000"/>
            </a:schemeClr>
          </a:solidFill>
          <a:ln w="25400">
            <a:solidFill>
              <a:srgbClr val="FF0000"/>
            </a:solidFill>
          </a:ln>
          <a:effectLst>
            <a:outerShdw blurRad="50800" dist="38100" dir="2700000" algn="tl" rotWithShape="0">
              <a:prstClr val="black">
                <a:alpha val="40000"/>
              </a:prstClr>
            </a:outerShdw>
          </a:effectLst>
        </p:spPr>
        <p:txBody>
          <a:bodyPr wrap="square" lIns="45720" rIns="45720" rtlCol="0">
            <a:spAutoFit/>
          </a:bodyPr>
          <a:lstStyle/>
          <a:p>
            <a:r>
              <a:rPr lang="en-US" sz="1600" dirty="0">
                <a:latin typeface="Arial" pitchFamily="34" charset="0"/>
                <a:cs typeface="Arial" pitchFamily="34" charset="0"/>
              </a:rPr>
              <a:t>Set point changed to 80%</a:t>
            </a:r>
          </a:p>
        </p:txBody>
      </p:sp>
      <p:cxnSp>
        <p:nvCxnSpPr>
          <p:cNvPr id="21" name="Straight Connector 20"/>
          <p:cNvCxnSpPr/>
          <p:nvPr/>
        </p:nvCxnSpPr>
        <p:spPr>
          <a:xfrm flipV="1">
            <a:off x="4009769" y="3149097"/>
            <a:ext cx="140200" cy="395515"/>
          </a:xfrm>
          <a:prstGeom prst="line">
            <a:avLst/>
          </a:prstGeom>
          <a:ln w="25400" cap="rnd">
            <a:solidFill>
              <a:schemeClr val="tx1"/>
            </a:solidFill>
            <a:tailEnd type="arrow"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394255" y="3544612"/>
            <a:ext cx="2615514" cy="584775"/>
          </a:xfrm>
          <a:prstGeom prst="rect">
            <a:avLst/>
          </a:prstGeom>
          <a:solidFill>
            <a:schemeClr val="bg1">
              <a:alpha val="75000"/>
            </a:schemeClr>
          </a:solidFill>
          <a:ln w="25400">
            <a:solidFill>
              <a:schemeClr val="tx1"/>
            </a:solidFill>
          </a:ln>
          <a:effectLst>
            <a:outerShdw blurRad="50800" dist="38100" dir="2700000" algn="tl" rotWithShape="0">
              <a:prstClr val="black">
                <a:alpha val="40000"/>
              </a:prstClr>
            </a:outerShdw>
          </a:effectLst>
        </p:spPr>
        <p:txBody>
          <a:bodyPr wrap="square" lIns="45720" rIns="45720" rtlCol="0">
            <a:spAutoFit/>
          </a:bodyPr>
          <a:lstStyle/>
          <a:p>
            <a:r>
              <a:rPr lang="en-US" sz="1600" dirty="0">
                <a:latin typeface="Arial" pitchFamily="34" charset="0"/>
                <a:cs typeface="Arial" pitchFamily="34" charset="0"/>
              </a:rPr>
              <a:t>Proportional only response;  250% proportional band</a:t>
            </a:r>
          </a:p>
        </p:txBody>
      </p:sp>
      <p:cxnSp>
        <p:nvCxnSpPr>
          <p:cNvPr id="25" name="Straight Connector 24"/>
          <p:cNvCxnSpPr/>
          <p:nvPr/>
        </p:nvCxnSpPr>
        <p:spPr>
          <a:xfrm flipH="1" flipV="1">
            <a:off x="4403123" y="2998862"/>
            <a:ext cx="597400" cy="1278311"/>
          </a:xfrm>
          <a:prstGeom prst="line">
            <a:avLst/>
          </a:prstGeom>
          <a:ln w="25400" cap="rnd">
            <a:tailEnd type="arrow"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000523" y="4234249"/>
            <a:ext cx="3082642" cy="830997"/>
          </a:xfrm>
          <a:prstGeom prst="rect">
            <a:avLst/>
          </a:prstGeom>
          <a:solidFill>
            <a:schemeClr val="bg1">
              <a:alpha val="75000"/>
            </a:schemeClr>
          </a:solidFill>
          <a:ln w="25400">
            <a:solidFill>
              <a:srgbClr val="FF0000"/>
            </a:solidFill>
          </a:ln>
          <a:effectLst>
            <a:outerShdw blurRad="50800" dist="38100" dir="2700000" algn="tl" rotWithShape="0">
              <a:prstClr val="black">
                <a:alpha val="40000"/>
              </a:prstClr>
            </a:outerShdw>
          </a:effectLst>
        </p:spPr>
        <p:txBody>
          <a:bodyPr wrap="square" lIns="45720" rIns="45720" rtlCol="0">
            <a:spAutoFit/>
          </a:bodyPr>
          <a:lstStyle/>
          <a:p>
            <a:r>
              <a:rPr lang="en-US" sz="1600" dirty="0">
                <a:latin typeface="Arial" pitchFamily="34" charset="0"/>
                <a:cs typeface="Arial" pitchFamily="34" charset="0"/>
              </a:rPr>
              <a:t>Proportional + Integral response;  250% proportional band, Integral time = 2 minutes</a:t>
            </a:r>
          </a:p>
        </p:txBody>
      </p:sp>
      <p:cxnSp>
        <p:nvCxnSpPr>
          <p:cNvPr id="40" name="Straight Connector 39"/>
          <p:cNvCxnSpPr/>
          <p:nvPr/>
        </p:nvCxnSpPr>
        <p:spPr>
          <a:xfrm flipH="1">
            <a:off x="2716764" y="1813575"/>
            <a:ext cx="524976" cy="975352"/>
          </a:xfrm>
          <a:prstGeom prst="line">
            <a:avLst/>
          </a:prstGeom>
          <a:ln w="25400" cap="rnd">
            <a:solidFill>
              <a:srgbClr val="0000FF"/>
            </a:solidFill>
            <a:tailEnd type="arrow"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201334" y="1228800"/>
            <a:ext cx="4418666" cy="584775"/>
          </a:xfrm>
          <a:prstGeom prst="rect">
            <a:avLst/>
          </a:prstGeom>
          <a:solidFill>
            <a:schemeClr val="bg1">
              <a:alpha val="75000"/>
            </a:schemeClr>
          </a:solidFill>
          <a:ln w="25400">
            <a:solidFill>
              <a:srgbClr val="0000FF"/>
            </a:solidFill>
          </a:ln>
          <a:effectLst>
            <a:outerShdw blurRad="50800" dist="38100" dir="2700000" algn="tl" rotWithShape="0">
              <a:prstClr val="black">
                <a:alpha val="40000"/>
              </a:prstClr>
            </a:outerShdw>
          </a:effectLst>
        </p:spPr>
        <p:txBody>
          <a:bodyPr wrap="square" lIns="45720" rIns="45720" rtlCol="0">
            <a:spAutoFit/>
          </a:bodyPr>
          <a:lstStyle/>
          <a:p>
            <a:r>
              <a:rPr lang="en-US" sz="1600" dirty="0">
                <a:latin typeface="Arial" pitchFamily="34" charset="0"/>
                <a:cs typeface="Arial" pitchFamily="34" charset="0"/>
              </a:rPr>
              <a:t>Proportional + Integral response;  250% proportional band, Integral time = 0.75 minutes</a:t>
            </a:r>
          </a:p>
        </p:txBody>
      </p:sp>
      <p:cxnSp>
        <p:nvCxnSpPr>
          <p:cNvPr id="18" name="Straight Connector 17"/>
          <p:cNvCxnSpPr/>
          <p:nvPr/>
        </p:nvCxnSpPr>
        <p:spPr>
          <a:xfrm>
            <a:off x="838200" y="2971800"/>
            <a:ext cx="8001000" cy="0"/>
          </a:xfrm>
          <a:prstGeom prst="line">
            <a:avLst/>
          </a:prstGeom>
          <a:ln>
            <a:solidFill>
              <a:schemeClr val="accent4"/>
            </a:solidFill>
            <a:prstDash val="dash"/>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3241740" y="2116646"/>
            <a:ext cx="5519194" cy="833056"/>
            <a:chOff x="2286236" y="4335388"/>
            <a:chExt cx="5519194" cy="833056"/>
          </a:xfrm>
        </p:grpSpPr>
        <p:cxnSp>
          <p:nvCxnSpPr>
            <p:cNvPr id="23" name="Straight Connector 22"/>
            <p:cNvCxnSpPr/>
            <p:nvPr/>
          </p:nvCxnSpPr>
          <p:spPr>
            <a:xfrm flipH="1">
              <a:off x="2286236" y="4673942"/>
              <a:ext cx="1865092" cy="377857"/>
            </a:xfrm>
            <a:prstGeom prst="line">
              <a:avLst/>
            </a:prstGeom>
            <a:ln w="25400" cap="rnd">
              <a:solidFill>
                <a:schemeClr val="accent5"/>
              </a:solidFill>
              <a:tailEnd type="arrow"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4151327" y="4335388"/>
              <a:ext cx="3654103" cy="338554"/>
            </a:xfrm>
            <a:prstGeom prst="rect">
              <a:avLst/>
            </a:prstGeom>
            <a:solidFill>
              <a:schemeClr val="bg1">
                <a:alpha val="75000"/>
              </a:schemeClr>
            </a:solidFill>
            <a:ln w="25400">
              <a:solidFill>
                <a:schemeClr val="accent5"/>
              </a:solidFill>
            </a:ln>
            <a:effectLst>
              <a:outerShdw blurRad="50800" dist="38100" dir="2700000" algn="tl" rotWithShape="0">
                <a:prstClr val="black">
                  <a:alpha val="40000"/>
                </a:prstClr>
              </a:outerShdw>
            </a:effectLst>
          </p:spPr>
          <p:txBody>
            <a:bodyPr wrap="square" lIns="45720" rIns="45720" rtlCol="0">
              <a:spAutoFit/>
            </a:bodyPr>
            <a:lstStyle/>
            <a:p>
              <a:r>
                <a:rPr lang="en-US" sz="1600" dirty="0">
                  <a:latin typeface="Arial" pitchFamily="34" charset="0"/>
                  <a:cs typeface="Arial" pitchFamily="34" charset="0"/>
                </a:rPr>
                <a:t>Signs of instability and hunting emerge</a:t>
              </a:r>
            </a:p>
          </p:txBody>
        </p:sp>
        <p:cxnSp>
          <p:nvCxnSpPr>
            <p:cNvPr id="27" name="Straight Connector 26"/>
            <p:cNvCxnSpPr/>
            <p:nvPr/>
          </p:nvCxnSpPr>
          <p:spPr>
            <a:xfrm flipH="1">
              <a:off x="3588064" y="4673941"/>
              <a:ext cx="563264" cy="406743"/>
            </a:xfrm>
            <a:prstGeom prst="line">
              <a:avLst/>
            </a:prstGeom>
            <a:ln w="25400" cap="rnd">
              <a:solidFill>
                <a:schemeClr val="accent5"/>
              </a:solidFill>
              <a:tailEnd type="arrow"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4151328" y="4673940"/>
              <a:ext cx="524976" cy="494504"/>
            </a:xfrm>
            <a:prstGeom prst="line">
              <a:avLst/>
            </a:prstGeom>
            <a:ln w="25400" cap="rnd">
              <a:solidFill>
                <a:schemeClr val="accent5"/>
              </a:solidFill>
              <a:tailEnd type="arrow"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2" name="Footer Placeholder 1"/>
          <p:cNvSpPr>
            <a:spLocks noGrp="1"/>
          </p:cNvSpPr>
          <p:nvPr>
            <p:ph type="ftr" sz="quarter" idx="10"/>
          </p:nvPr>
        </p:nvSpPr>
        <p:spPr/>
        <p:txBody>
          <a:bodyPr/>
          <a:lstStyle/>
          <a:p>
            <a:r>
              <a:rPr lang="en-US"/>
              <a:t>Tab 12-1 - Proportional an PID Control Processes</a:t>
            </a:r>
            <a:endParaRPr lang="en-US" dirty="0"/>
          </a:p>
        </p:txBody>
      </p:sp>
    </p:spTree>
    <p:extLst>
      <p:ext uri="{BB962C8B-B14F-4D97-AF65-F5344CB8AC3E}">
        <p14:creationId xmlns:p14="http://schemas.microsoft.com/office/powerpoint/2010/main" val="19494031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84" name="Oval 22"/>
          <p:cNvSpPr>
            <a:spLocks noChangeAspect="1"/>
          </p:cNvSpPr>
          <p:nvPr/>
        </p:nvSpPr>
        <p:spPr bwMode="auto">
          <a:xfrm>
            <a:off x="650506" y="298450"/>
            <a:ext cx="4413742" cy="4413250"/>
          </a:xfrm>
          <a:prstGeom prst="ellipse">
            <a:avLst/>
          </a:prstGeom>
          <a:noFill/>
          <a:ln w="25400" algn="ctr">
            <a:solidFill>
              <a:schemeClr val="bg1"/>
            </a:solidFill>
            <a:round/>
            <a:headEnd/>
            <a:tailEnd/>
          </a:ln>
        </p:spPr>
        <p:txBody>
          <a:bodyPr anchor="ctr"/>
          <a:lstStyle/>
          <a:p>
            <a:endParaRPr lang="en-US"/>
          </a:p>
        </p:txBody>
      </p:sp>
      <p:sp>
        <p:nvSpPr>
          <p:cNvPr id="113" name="Rectangle 44"/>
          <p:cNvSpPr>
            <a:spLocks noChangeArrowheads="1"/>
          </p:cNvSpPr>
          <p:nvPr/>
        </p:nvSpPr>
        <p:spPr bwMode="auto">
          <a:xfrm>
            <a:off x="1819275" y="4631531"/>
            <a:ext cx="4660900" cy="1523206"/>
          </a:xfrm>
          <a:prstGeom prst="rect">
            <a:avLst/>
          </a:prstGeom>
          <a:solidFill>
            <a:srgbClr val="0099CC">
              <a:alpha val="49804"/>
            </a:srgbClr>
          </a:solidFill>
          <a:ln w="9525" algn="ctr">
            <a:noFill/>
            <a:round/>
            <a:headEnd/>
            <a:tailEnd/>
          </a:ln>
        </p:spPr>
        <p:txBody>
          <a:bodyPr anchor="ctr"/>
          <a:lstStyle/>
          <a:p>
            <a:endParaRPr lang="en-US"/>
          </a:p>
        </p:txBody>
      </p:sp>
      <p:grpSp>
        <p:nvGrpSpPr>
          <p:cNvPr id="2" name="Group 164"/>
          <p:cNvGrpSpPr/>
          <p:nvPr/>
        </p:nvGrpSpPr>
        <p:grpSpPr>
          <a:xfrm>
            <a:off x="7241377" y="5500688"/>
            <a:ext cx="7" cy="1082042"/>
            <a:chOff x="7258044" y="5505450"/>
            <a:chExt cx="7" cy="1082042"/>
          </a:xfrm>
        </p:grpSpPr>
        <p:grpSp>
          <p:nvGrpSpPr>
            <p:cNvPr id="3" name="Group 122"/>
            <p:cNvGrpSpPr/>
            <p:nvPr/>
          </p:nvGrpSpPr>
          <p:grpSpPr>
            <a:xfrm>
              <a:off x="7258044" y="5505452"/>
              <a:ext cx="0" cy="1082040"/>
              <a:chOff x="7315200" y="3810000"/>
              <a:chExt cx="0" cy="1082040"/>
            </a:xfrm>
          </p:grpSpPr>
          <p:cxnSp>
            <p:nvCxnSpPr>
              <p:cNvPr id="168" name="Straight Connector 167"/>
              <p:cNvCxnSpPr/>
              <p:nvPr/>
            </p:nvCxnSpPr>
            <p:spPr bwMode="auto">
              <a:xfrm rot="5400000" flipH="1" flipV="1">
                <a:off x="7040880" y="4084320"/>
                <a:ext cx="548640" cy="0"/>
              </a:xfrm>
              <a:prstGeom prst="line">
                <a:avLst/>
              </a:prstGeom>
              <a:solidFill>
                <a:schemeClr val="accent1"/>
              </a:solidFill>
              <a:ln w="28575" cap="flat" cmpd="sng" algn="ctr">
                <a:solidFill>
                  <a:schemeClr val="bg1">
                    <a:lumMod val="75000"/>
                  </a:schemeClr>
                </a:solidFill>
                <a:prstDash val="solid"/>
                <a:round/>
                <a:headEnd type="none" w="med" len="med"/>
                <a:tailEnd type="none" w="med" len="med"/>
              </a:ln>
              <a:effectLst/>
            </p:spPr>
          </p:cxnSp>
          <p:cxnSp>
            <p:nvCxnSpPr>
              <p:cNvPr id="169" name="Straight Connector 168"/>
              <p:cNvCxnSpPr/>
              <p:nvPr/>
            </p:nvCxnSpPr>
            <p:spPr bwMode="auto">
              <a:xfrm rot="5400000">
                <a:off x="7040880" y="4617720"/>
                <a:ext cx="548640" cy="0"/>
              </a:xfrm>
              <a:prstGeom prst="line">
                <a:avLst/>
              </a:prstGeom>
              <a:solidFill>
                <a:schemeClr val="accent1"/>
              </a:solidFill>
              <a:ln w="28575" cap="flat" cmpd="sng" algn="ctr">
                <a:solidFill>
                  <a:schemeClr val="bg1"/>
                </a:solidFill>
                <a:prstDash val="solid"/>
                <a:round/>
                <a:headEnd type="none" w="med" len="med"/>
                <a:tailEnd type="none" w="med" len="med"/>
              </a:ln>
              <a:effectLst/>
            </p:spPr>
          </p:cxnSp>
        </p:grpSp>
        <p:cxnSp>
          <p:nvCxnSpPr>
            <p:cNvPr id="167" name="Straight Connector 166"/>
            <p:cNvCxnSpPr/>
            <p:nvPr/>
          </p:nvCxnSpPr>
          <p:spPr bwMode="auto">
            <a:xfrm rot="5400000">
              <a:off x="7146132" y="5617369"/>
              <a:ext cx="223838" cy="0"/>
            </a:xfrm>
            <a:prstGeom prst="line">
              <a:avLst/>
            </a:prstGeom>
            <a:solidFill>
              <a:schemeClr val="accent1"/>
            </a:solidFill>
            <a:ln w="76200" cap="flat" cmpd="sng" algn="ctr">
              <a:solidFill>
                <a:schemeClr val="tx1"/>
              </a:solidFill>
              <a:prstDash val="solid"/>
              <a:round/>
              <a:headEnd type="none" w="med" len="med"/>
              <a:tailEnd type="none" w="med" len="med"/>
            </a:ln>
            <a:effectLst/>
          </p:spPr>
        </p:cxnSp>
      </p:grpSp>
      <p:sp>
        <p:nvSpPr>
          <p:cNvPr id="70" name="Rectangle 69"/>
          <p:cNvSpPr/>
          <p:nvPr/>
        </p:nvSpPr>
        <p:spPr bwMode="auto">
          <a:xfrm>
            <a:off x="6477000" y="5917406"/>
            <a:ext cx="1752600" cy="2667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3" name="Rectangle 52"/>
          <p:cNvSpPr>
            <a:spLocks noChangeArrowheads="1"/>
          </p:cNvSpPr>
          <p:nvPr/>
        </p:nvSpPr>
        <p:spPr bwMode="auto">
          <a:xfrm>
            <a:off x="7242175" y="5915025"/>
            <a:ext cx="1901825" cy="276225"/>
          </a:xfrm>
          <a:prstGeom prst="rect">
            <a:avLst/>
          </a:prstGeom>
          <a:solidFill>
            <a:srgbClr val="0099CC">
              <a:alpha val="49804"/>
            </a:srgbClr>
          </a:solidFill>
          <a:ln w="9525" algn="ctr">
            <a:noFill/>
            <a:round/>
            <a:headEnd/>
            <a:tailEnd/>
          </a:ln>
        </p:spPr>
        <p:txBody>
          <a:bodyPr anchor="ctr"/>
          <a:lstStyle/>
          <a:p>
            <a:endParaRPr lang="en-US"/>
          </a:p>
        </p:txBody>
      </p:sp>
      <p:sp>
        <p:nvSpPr>
          <p:cNvPr id="6147" name="Rectangle 49"/>
          <p:cNvSpPr>
            <a:spLocks noChangeArrowheads="1"/>
          </p:cNvSpPr>
          <p:nvPr/>
        </p:nvSpPr>
        <p:spPr bwMode="auto">
          <a:xfrm>
            <a:off x="6459538" y="5915025"/>
            <a:ext cx="782637" cy="276225"/>
          </a:xfrm>
          <a:prstGeom prst="rect">
            <a:avLst/>
          </a:prstGeom>
          <a:solidFill>
            <a:srgbClr val="0099CC">
              <a:alpha val="49804"/>
            </a:srgbClr>
          </a:solidFill>
          <a:ln w="9525" algn="ctr">
            <a:noFill/>
            <a:round/>
            <a:headEnd/>
            <a:tailEnd/>
          </a:ln>
        </p:spPr>
        <p:txBody>
          <a:bodyPr anchor="ctr"/>
          <a:lstStyle/>
          <a:p>
            <a:endParaRPr lang="en-US"/>
          </a:p>
        </p:txBody>
      </p:sp>
      <p:grpSp>
        <p:nvGrpSpPr>
          <p:cNvPr id="4" name="Group 24"/>
          <p:cNvGrpSpPr>
            <a:grpSpLocks/>
          </p:cNvGrpSpPr>
          <p:nvPr/>
        </p:nvGrpSpPr>
        <p:grpSpPr bwMode="auto">
          <a:xfrm rot="2700000">
            <a:off x="1949450" y="3060700"/>
            <a:ext cx="642938" cy="1588"/>
            <a:chOff x="593725" y="3061494"/>
            <a:chExt cx="642143" cy="2381"/>
          </a:xfrm>
        </p:grpSpPr>
        <p:sp>
          <p:nvSpPr>
            <p:cNvPr id="6193" name="Line 13"/>
            <p:cNvSpPr>
              <a:spLocks noChangeShapeType="1"/>
            </p:cNvSpPr>
            <p:nvPr/>
          </p:nvSpPr>
          <p:spPr bwMode="auto">
            <a:xfrm flipH="1">
              <a:off x="915193" y="3061494"/>
              <a:ext cx="320675" cy="0"/>
            </a:xfrm>
            <a:prstGeom prst="line">
              <a:avLst/>
            </a:prstGeom>
            <a:noFill/>
            <a:ln w="9525">
              <a:solidFill>
                <a:schemeClr val="bg1"/>
              </a:solidFill>
              <a:round/>
              <a:headEnd/>
              <a:tailEnd/>
            </a:ln>
          </p:spPr>
          <p:txBody>
            <a:bodyPr anchor="ctr"/>
            <a:lstStyle/>
            <a:p>
              <a:endParaRPr lang="en-US"/>
            </a:p>
          </p:txBody>
        </p:sp>
        <p:sp>
          <p:nvSpPr>
            <p:cNvPr id="6194" name="Line 13"/>
            <p:cNvSpPr>
              <a:spLocks noChangeShapeType="1"/>
            </p:cNvSpPr>
            <p:nvPr/>
          </p:nvSpPr>
          <p:spPr bwMode="auto">
            <a:xfrm flipH="1">
              <a:off x="593725" y="3063875"/>
              <a:ext cx="320675" cy="0"/>
            </a:xfrm>
            <a:prstGeom prst="line">
              <a:avLst/>
            </a:prstGeom>
            <a:noFill/>
            <a:ln w="9525">
              <a:solidFill>
                <a:schemeClr val="tx1"/>
              </a:solidFill>
              <a:round/>
              <a:headEnd/>
              <a:tailEnd/>
            </a:ln>
          </p:spPr>
          <p:txBody>
            <a:bodyPr anchor="ctr"/>
            <a:lstStyle/>
            <a:p>
              <a:endParaRPr lang="en-US"/>
            </a:p>
          </p:txBody>
        </p:sp>
      </p:grpSp>
      <p:grpSp>
        <p:nvGrpSpPr>
          <p:cNvPr id="5" name="Group 16"/>
          <p:cNvGrpSpPr>
            <a:grpSpLocks/>
          </p:cNvGrpSpPr>
          <p:nvPr/>
        </p:nvGrpSpPr>
        <p:grpSpPr bwMode="auto">
          <a:xfrm rot="1800000">
            <a:off x="612775" y="2485302"/>
            <a:ext cx="4479925" cy="46033"/>
            <a:chOff x="375" y="1566"/>
            <a:chExt cx="2822" cy="29"/>
          </a:xfrm>
        </p:grpSpPr>
        <p:sp>
          <p:nvSpPr>
            <p:cNvPr id="6191" name="Line 17"/>
            <p:cNvSpPr>
              <a:spLocks noChangeShapeType="1"/>
            </p:cNvSpPr>
            <p:nvPr/>
          </p:nvSpPr>
          <p:spPr bwMode="auto">
            <a:xfrm>
              <a:off x="375" y="1584"/>
              <a:ext cx="2822" cy="0"/>
            </a:xfrm>
            <a:prstGeom prst="line">
              <a:avLst/>
            </a:prstGeom>
            <a:noFill/>
            <a:ln w="9525">
              <a:solidFill>
                <a:schemeClr val="bg1"/>
              </a:solidFill>
              <a:prstDash val="dash"/>
              <a:round/>
              <a:headEnd/>
              <a:tailEnd/>
            </a:ln>
          </p:spPr>
          <p:txBody>
            <a:bodyPr anchor="ctr"/>
            <a:lstStyle/>
            <a:p>
              <a:endParaRPr lang="en-US"/>
            </a:p>
          </p:txBody>
        </p:sp>
        <p:sp>
          <p:nvSpPr>
            <p:cNvPr id="6192" name="Oval 19"/>
            <p:cNvSpPr>
              <a:spLocks noChangeAspect="1" noChangeArrowheads="1"/>
            </p:cNvSpPr>
            <p:nvPr/>
          </p:nvSpPr>
          <p:spPr bwMode="auto">
            <a:xfrm>
              <a:off x="3155" y="1566"/>
              <a:ext cx="29" cy="29"/>
            </a:xfrm>
            <a:prstGeom prst="ellipse">
              <a:avLst/>
            </a:prstGeom>
            <a:solidFill>
              <a:schemeClr val="bg1"/>
            </a:solidFill>
            <a:ln w="9525">
              <a:solidFill>
                <a:schemeClr val="bg1"/>
              </a:solidFill>
              <a:prstDash val="dash"/>
              <a:round/>
              <a:headEnd/>
              <a:tailEnd/>
            </a:ln>
          </p:spPr>
          <p:txBody>
            <a:bodyPr wrap="none" anchor="ctr"/>
            <a:lstStyle/>
            <a:p>
              <a:endParaRPr lang="en-US"/>
            </a:p>
          </p:txBody>
        </p:sp>
      </p:grpSp>
      <p:sp>
        <p:nvSpPr>
          <p:cNvPr id="6188" name="Oval 34"/>
          <p:cNvSpPr>
            <a:spLocks noChangeAspect="1"/>
          </p:cNvSpPr>
          <p:nvPr/>
        </p:nvSpPr>
        <p:spPr bwMode="auto">
          <a:xfrm>
            <a:off x="1735106" y="1356693"/>
            <a:ext cx="2301900" cy="2301643"/>
          </a:xfrm>
          <a:prstGeom prst="ellipse">
            <a:avLst/>
          </a:prstGeom>
          <a:noFill/>
          <a:ln w="25400" algn="ctr">
            <a:solidFill>
              <a:schemeClr val="bg1"/>
            </a:solidFill>
            <a:round/>
            <a:headEnd/>
            <a:tailEnd/>
          </a:ln>
        </p:spPr>
        <p:txBody>
          <a:bodyPr anchor="ctr"/>
          <a:lstStyle/>
          <a:p>
            <a:endParaRPr lang="en-US"/>
          </a:p>
        </p:txBody>
      </p:sp>
      <p:sp>
        <p:nvSpPr>
          <p:cNvPr id="57" name="Rectangle 56"/>
          <p:cNvSpPr>
            <a:spLocks noChangeArrowheads="1"/>
          </p:cNvSpPr>
          <p:nvPr/>
        </p:nvSpPr>
        <p:spPr bwMode="auto">
          <a:xfrm>
            <a:off x="2270125" y="2922588"/>
            <a:ext cx="782638" cy="276225"/>
          </a:xfrm>
          <a:prstGeom prst="rect">
            <a:avLst/>
          </a:prstGeom>
          <a:solidFill>
            <a:srgbClr val="0099CC">
              <a:alpha val="49804"/>
            </a:srgbClr>
          </a:solidFill>
          <a:ln w="9525" algn="ctr">
            <a:noFill/>
            <a:round/>
            <a:headEnd/>
            <a:tailEnd/>
          </a:ln>
        </p:spPr>
        <p:txBody>
          <a:bodyPr anchor="ctr"/>
          <a:lstStyle/>
          <a:p>
            <a:endParaRPr lang="en-US"/>
          </a:p>
        </p:txBody>
      </p:sp>
      <p:sp>
        <p:nvSpPr>
          <p:cNvPr id="6151" name="Rectangle 55"/>
          <p:cNvSpPr>
            <a:spLocks noChangeArrowheads="1"/>
          </p:cNvSpPr>
          <p:nvPr/>
        </p:nvSpPr>
        <p:spPr bwMode="auto">
          <a:xfrm>
            <a:off x="0" y="2922588"/>
            <a:ext cx="2270125" cy="276225"/>
          </a:xfrm>
          <a:prstGeom prst="rect">
            <a:avLst/>
          </a:prstGeom>
          <a:solidFill>
            <a:srgbClr val="0099CC">
              <a:alpha val="49804"/>
            </a:srgbClr>
          </a:solidFill>
          <a:ln w="9525" algn="ctr">
            <a:noFill/>
            <a:round/>
            <a:headEnd/>
            <a:tailEnd/>
          </a:ln>
        </p:spPr>
        <p:txBody>
          <a:bodyPr anchor="ctr"/>
          <a:lstStyle/>
          <a:p>
            <a:endParaRPr lang="en-US"/>
          </a:p>
        </p:txBody>
      </p:sp>
      <p:sp>
        <p:nvSpPr>
          <p:cNvPr id="1044491" name="Line 11"/>
          <p:cNvSpPr>
            <a:spLocks noChangeShapeType="1"/>
          </p:cNvSpPr>
          <p:nvPr/>
        </p:nvSpPr>
        <p:spPr bwMode="auto">
          <a:xfrm rot="2700000" flipV="1">
            <a:off x="2270125" y="2924175"/>
            <a:ext cx="0" cy="274638"/>
          </a:xfrm>
          <a:prstGeom prst="line">
            <a:avLst/>
          </a:prstGeom>
          <a:noFill/>
          <a:ln w="28575">
            <a:solidFill>
              <a:srgbClr val="CC9900"/>
            </a:solidFill>
            <a:round/>
            <a:headEnd/>
            <a:tailEnd/>
          </a:ln>
        </p:spPr>
        <p:txBody>
          <a:bodyPr anchor="ctr"/>
          <a:lstStyle/>
          <a:p>
            <a:endParaRPr lang="en-US"/>
          </a:p>
        </p:txBody>
      </p:sp>
      <p:sp>
        <p:nvSpPr>
          <p:cNvPr id="176" name="Rectangle 3"/>
          <p:cNvSpPr>
            <a:spLocks noGrp="1" noChangeArrowheads="1"/>
          </p:cNvSpPr>
          <p:nvPr>
            <p:ph type="title"/>
          </p:nvPr>
        </p:nvSpPr>
        <p:spPr>
          <a:xfrm>
            <a:off x="685800" y="658368"/>
            <a:ext cx="7772400" cy="1408176"/>
          </a:xfrm>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en-US" dirty="0"/>
              <a:t>A Simple Proportional Control System</a:t>
            </a:r>
            <a:br>
              <a:rPr lang="en-US" dirty="0"/>
            </a:br>
            <a:r>
              <a:rPr lang="en-US" dirty="0"/>
              <a:t> </a:t>
            </a:r>
          </a:p>
        </p:txBody>
      </p:sp>
      <p:sp>
        <p:nvSpPr>
          <p:cNvPr id="170" name="Rectangle 44"/>
          <p:cNvSpPr>
            <a:spLocks noChangeArrowheads="1"/>
          </p:cNvSpPr>
          <p:nvPr/>
        </p:nvSpPr>
        <p:spPr bwMode="auto">
          <a:xfrm>
            <a:off x="1819275" y="4067174"/>
            <a:ext cx="4660900" cy="563563"/>
          </a:xfrm>
          <a:prstGeom prst="rect">
            <a:avLst/>
          </a:prstGeom>
          <a:solidFill>
            <a:srgbClr val="0099CC">
              <a:alpha val="49804"/>
            </a:srgbClr>
          </a:solidFill>
          <a:ln w="9525" algn="ctr">
            <a:noFill/>
            <a:round/>
            <a:headEnd/>
            <a:tailEnd/>
          </a:ln>
        </p:spPr>
        <p:txBody>
          <a:bodyPr anchor="ctr"/>
          <a:lstStyle/>
          <a:p>
            <a:endParaRPr lang="en-US"/>
          </a:p>
        </p:txBody>
      </p:sp>
      <p:sp>
        <p:nvSpPr>
          <p:cNvPr id="6157" name="AutoShape 2"/>
          <p:cNvSpPr>
            <a:spLocks noChangeAspect="1" noChangeArrowheads="1"/>
          </p:cNvSpPr>
          <p:nvPr/>
        </p:nvSpPr>
        <p:spPr bwMode="auto">
          <a:xfrm>
            <a:off x="2732088" y="2514600"/>
            <a:ext cx="206375" cy="411163"/>
          </a:xfrm>
          <a:prstGeom prst="triangle">
            <a:avLst>
              <a:gd name="adj" fmla="val 50000"/>
            </a:avLst>
          </a:prstGeom>
          <a:solidFill>
            <a:srgbClr val="CC9900"/>
          </a:solidFill>
          <a:ln w="3175" algn="ctr">
            <a:solidFill>
              <a:srgbClr val="CC9900"/>
            </a:solidFill>
            <a:miter lim="800000"/>
            <a:headEnd/>
            <a:tailEnd/>
          </a:ln>
        </p:spPr>
        <p:txBody>
          <a:bodyPr anchor="ctr"/>
          <a:lstStyle/>
          <a:p>
            <a:endParaRPr lang="en-US"/>
          </a:p>
        </p:txBody>
      </p:sp>
      <p:sp>
        <p:nvSpPr>
          <p:cNvPr id="6158" name="Line 6"/>
          <p:cNvSpPr>
            <a:spLocks noChangeShapeType="1"/>
          </p:cNvSpPr>
          <p:nvPr/>
        </p:nvSpPr>
        <p:spPr bwMode="auto">
          <a:xfrm flipV="1">
            <a:off x="2754313" y="3200400"/>
            <a:ext cx="0" cy="228600"/>
          </a:xfrm>
          <a:prstGeom prst="line">
            <a:avLst/>
          </a:prstGeom>
          <a:noFill/>
          <a:ln w="19050" cap="sq">
            <a:solidFill>
              <a:schemeClr val="tx1"/>
            </a:solidFill>
            <a:miter lim="800000"/>
            <a:headEnd/>
            <a:tailEnd/>
          </a:ln>
        </p:spPr>
        <p:txBody>
          <a:bodyPr anchor="ctr"/>
          <a:lstStyle/>
          <a:p>
            <a:endParaRPr lang="en-US"/>
          </a:p>
        </p:txBody>
      </p:sp>
      <p:sp>
        <p:nvSpPr>
          <p:cNvPr id="6159" name="Line 7"/>
          <p:cNvSpPr>
            <a:spLocks noChangeShapeType="1"/>
          </p:cNvSpPr>
          <p:nvPr/>
        </p:nvSpPr>
        <p:spPr bwMode="auto">
          <a:xfrm flipV="1">
            <a:off x="3036888" y="2925763"/>
            <a:ext cx="0" cy="503237"/>
          </a:xfrm>
          <a:prstGeom prst="line">
            <a:avLst/>
          </a:prstGeom>
          <a:noFill/>
          <a:ln w="19050" cap="sq">
            <a:solidFill>
              <a:schemeClr val="tx1"/>
            </a:solidFill>
            <a:miter lim="800000"/>
            <a:headEnd/>
            <a:tailEnd/>
          </a:ln>
        </p:spPr>
        <p:txBody>
          <a:bodyPr anchor="ctr"/>
          <a:lstStyle/>
          <a:p>
            <a:endParaRPr lang="en-US"/>
          </a:p>
        </p:txBody>
      </p:sp>
      <p:sp>
        <p:nvSpPr>
          <p:cNvPr id="6160" name="Line 8"/>
          <p:cNvSpPr>
            <a:spLocks noChangeShapeType="1"/>
          </p:cNvSpPr>
          <p:nvPr/>
        </p:nvSpPr>
        <p:spPr bwMode="auto">
          <a:xfrm flipH="1">
            <a:off x="0" y="3200400"/>
            <a:ext cx="2752725" cy="0"/>
          </a:xfrm>
          <a:prstGeom prst="line">
            <a:avLst/>
          </a:prstGeom>
          <a:noFill/>
          <a:ln w="19050" cap="sq">
            <a:solidFill>
              <a:schemeClr val="tx1"/>
            </a:solidFill>
            <a:miter lim="800000"/>
            <a:headEnd/>
            <a:tailEnd/>
          </a:ln>
        </p:spPr>
        <p:txBody>
          <a:bodyPr anchor="ctr"/>
          <a:lstStyle/>
          <a:p>
            <a:endParaRPr lang="en-US"/>
          </a:p>
        </p:txBody>
      </p:sp>
      <p:sp>
        <p:nvSpPr>
          <p:cNvPr id="6161" name="Line 9"/>
          <p:cNvSpPr>
            <a:spLocks noChangeShapeType="1"/>
          </p:cNvSpPr>
          <p:nvPr/>
        </p:nvSpPr>
        <p:spPr bwMode="auto">
          <a:xfrm flipH="1">
            <a:off x="0" y="2925763"/>
            <a:ext cx="3033713" cy="0"/>
          </a:xfrm>
          <a:prstGeom prst="line">
            <a:avLst/>
          </a:prstGeom>
          <a:noFill/>
          <a:ln w="19050" cap="sq">
            <a:solidFill>
              <a:schemeClr val="tx1"/>
            </a:solidFill>
            <a:miter lim="800000"/>
            <a:headEnd/>
            <a:tailEnd/>
          </a:ln>
        </p:spPr>
        <p:txBody>
          <a:bodyPr anchor="ctr"/>
          <a:lstStyle/>
          <a:p>
            <a:endParaRPr lang="en-US"/>
          </a:p>
        </p:txBody>
      </p:sp>
      <p:sp>
        <p:nvSpPr>
          <p:cNvPr id="6162" name="Oval 12"/>
          <p:cNvSpPr>
            <a:spLocks noChangeAspect="1" noChangeArrowheads="1"/>
          </p:cNvSpPr>
          <p:nvPr/>
        </p:nvSpPr>
        <p:spPr bwMode="auto">
          <a:xfrm rot="5400000">
            <a:off x="2224088" y="3016250"/>
            <a:ext cx="92075" cy="92075"/>
          </a:xfrm>
          <a:prstGeom prst="ellipse">
            <a:avLst/>
          </a:prstGeom>
          <a:solidFill>
            <a:schemeClr val="tx1"/>
          </a:solidFill>
          <a:ln w="9525">
            <a:solidFill>
              <a:schemeClr val="tx1"/>
            </a:solidFill>
            <a:round/>
            <a:headEnd/>
            <a:tailEnd/>
          </a:ln>
        </p:spPr>
        <p:txBody>
          <a:bodyPr wrap="none" anchor="ctr"/>
          <a:lstStyle/>
          <a:p>
            <a:endParaRPr lang="en-US"/>
          </a:p>
        </p:txBody>
      </p:sp>
      <p:grpSp>
        <p:nvGrpSpPr>
          <p:cNvPr id="6" name="Group 16"/>
          <p:cNvGrpSpPr>
            <a:grpSpLocks/>
          </p:cNvGrpSpPr>
          <p:nvPr/>
        </p:nvGrpSpPr>
        <p:grpSpPr bwMode="auto">
          <a:xfrm rot="900000">
            <a:off x="595313" y="2486025"/>
            <a:ext cx="4479925" cy="46038"/>
            <a:chOff x="375" y="1566"/>
            <a:chExt cx="2822" cy="29"/>
          </a:xfrm>
        </p:grpSpPr>
        <p:sp>
          <p:nvSpPr>
            <p:cNvPr id="6182" name="Line 17"/>
            <p:cNvSpPr>
              <a:spLocks noChangeShapeType="1"/>
            </p:cNvSpPr>
            <p:nvPr/>
          </p:nvSpPr>
          <p:spPr bwMode="auto">
            <a:xfrm>
              <a:off x="375" y="1584"/>
              <a:ext cx="2822" cy="0"/>
            </a:xfrm>
            <a:prstGeom prst="line">
              <a:avLst/>
            </a:prstGeom>
            <a:noFill/>
            <a:ln w="9525">
              <a:solidFill>
                <a:schemeClr val="tx1"/>
              </a:solidFill>
              <a:round/>
              <a:headEnd/>
              <a:tailEnd/>
            </a:ln>
          </p:spPr>
          <p:txBody>
            <a:bodyPr anchor="ctr"/>
            <a:lstStyle/>
            <a:p>
              <a:endParaRPr lang="en-US"/>
            </a:p>
          </p:txBody>
        </p:sp>
        <p:sp>
          <p:nvSpPr>
            <p:cNvPr id="6183" name="Oval 19"/>
            <p:cNvSpPr>
              <a:spLocks noChangeAspect="1" noChangeArrowheads="1"/>
            </p:cNvSpPr>
            <p:nvPr/>
          </p:nvSpPr>
          <p:spPr bwMode="auto">
            <a:xfrm>
              <a:off x="3155" y="1566"/>
              <a:ext cx="29" cy="29"/>
            </a:xfrm>
            <a:prstGeom prst="ellipse">
              <a:avLst/>
            </a:prstGeom>
            <a:solidFill>
              <a:schemeClr val="tx1"/>
            </a:solidFill>
            <a:ln w="9525">
              <a:solidFill>
                <a:schemeClr val="tx1"/>
              </a:solidFill>
              <a:round/>
              <a:headEnd/>
              <a:tailEnd/>
            </a:ln>
          </p:spPr>
          <p:txBody>
            <a:bodyPr anchor="ctr"/>
            <a:lstStyle/>
            <a:p>
              <a:endParaRPr lang="en-US"/>
            </a:p>
          </p:txBody>
        </p:sp>
      </p:grpSp>
      <p:sp>
        <p:nvSpPr>
          <p:cNvPr id="6165" name="Oval 14"/>
          <p:cNvSpPr>
            <a:spLocks noChangeAspect="1" noChangeArrowheads="1"/>
          </p:cNvSpPr>
          <p:nvPr/>
        </p:nvSpPr>
        <p:spPr bwMode="auto">
          <a:xfrm>
            <a:off x="2789238" y="2462213"/>
            <a:ext cx="92075" cy="92075"/>
          </a:xfrm>
          <a:prstGeom prst="ellipse">
            <a:avLst/>
          </a:prstGeom>
          <a:solidFill>
            <a:schemeClr val="tx1"/>
          </a:solidFill>
          <a:ln w="9525">
            <a:solidFill>
              <a:schemeClr val="tx1"/>
            </a:solidFill>
            <a:round/>
            <a:headEnd/>
            <a:tailEnd/>
          </a:ln>
        </p:spPr>
        <p:txBody>
          <a:bodyPr wrap="none" anchor="ctr"/>
          <a:lstStyle/>
          <a:p>
            <a:endParaRPr lang="en-US"/>
          </a:p>
        </p:txBody>
      </p:sp>
      <p:grpSp>
        <p:nvGrpSpPr>
          <p:cNvPr id="7" name="Group 43"/>
          <p:cNvGrpSpPr>
            <a:grpSpLocks/>
          </p:cNvGrpSpPr>
          <p:nvPr/>
        </p:nvGrpSpPr>
        <p:grpSpPr bwMode="auto">
          <a:xfrm>
            <a:off x="1828800" y="3422650"/>
            <a:ext cx="4654550" cy="2749550"/>
            <a:chOff x="1828799" y="3423138"/>
            <a:chExt cx="4654062" cy="2749062"/>
          </a:xfrm>
        </p:grpSpPr>
        <p:sp>
          <p:nvSpPr>
            <p:cNvPr id="6174" name="Line 4"/>
            <p:cNvSpPr>
              <a:spLocks noChangeShapeType="1"/>
            </p:cNvSpPr>
            <p:nvPr/>
          </p:nvSpPr>
          <p:spPr bwMode="auto">
            <a:xfrm>
              <a:off x="1828800" y="3429000"/>
              <a:ext cx="0" cy="2743200"/>
            </a:xfrm>
            <a:prstGeom prst="line">
              <a:avLst/>
            </a:prstGeom>
            <a:noFill/>
            <a:ln w="76200" cap="sq">
              <a:solidFill>
                <a:schemeClr val="tx1"/>
              </a:solidFill>
              <a:miter lim="800000"/>
              <a:headEnd/>
              <a:tailEnd/>
            </a:ln>
          </p:spPr>
          <p:txBody>
            <a:bodyPr anchor="ctr"/>
            <a:lstStyle/>
            <a:p>
              <a:endParaRPr lang="en-US"/>
            </a:p>
          </p:txBody>
        </p:sp>
        <p:sp>
          <p:nvSpPr>
            <p:cNvPr id="6175" name="Line 5"/>
            <p:cNvSpPr>
              <a:spLocks noChangeShapeType="1"/>
            </p:cNvSpPr>
            <p:nvPr/>
          </p:nvSpPr>
          <p:spPr bwMode="auto">
            <a:xfrm>
              <a:off x="1828799" y="6172200"/>
              <a:ext cx="4651131" cy="0"/>
            </a:xfrm>
            <a:prstGeom prst="line">
              <a:avLst/>
            </a:prstGeom>
            <a:noFill/>
            <a:ln w="76200" cap="sq">
              <a:solidFill>
                <a:schemeClr val="tx1"/>
              </a:solidFill>
              <a:miter lim="800000"/>
              <a:headEnd/>
              <a:tailEnd/>
            </a:ln>
          </p:spPr>
          <p:txBody>
            <a:bodyPr anchor="ctr"/>
            <a:lstStyle/>
            <a:p>
              <a:endParaRPr lang="en-US"/>
            </a:p>
          </p:txBody>
        </p:sp>
        <p:sp>
          <p:nvSpPr>
            <p:cNvPr id="6176" name="Line 4"/>
            <p:cNvSpPr>
              <a:spLocks noChangeShapeType="1"/>
            </p:cNvSpPr>
            <p:nvPr/>
          </p:nvSpPr>
          <p:spPr bwMode="auto">
            <a:xfrm>
              <a:off x="6482861" y="3423138"/>
              <a:ext cx="0" cy="2743200"/>
            </a:xfrm>
            <a:prstGeom prst="line">
              <a:avLst/>
            </a:prstGeom>
            <a:noFill/>
            <a:ln w="76200" cap="sq">
              <a:solidFill>
                <a:schemeClr val="tx1"/>
              </a:solidFill>
              <a:miter lim="800000"/>
              <a:headEnd/>
              <a:tailEnd/>
            </a:ln>
          </p:spPr>
          <p:txBody>
            <a:bodyPr anchor="ctr"/>
            <a:lstStyle/>
            <a:p>
              <a:endParaRPr lang="en-US"/>
            </a:p>
          </p:txBody>
        </p:sp>
      </p:grpSp>
      <p:sp>
        <p:nvSpPr>
          <p:cNvPr id="58" name="Rectangle 57"/>
          <p:cNvSpPr>
            <a:spLocks noChangeArrowheads="1"/>
          </p:cNvSpPr>
          <p:nvPr/>
        </p:nvSpPr>
        <p:spPr bwMode="auto">
          <a:xfrm>
            <a:off x="2757488" y="3198814"/>
            <a:ext cx="276225" cy="887412"/>
          </a:xfrm>
          <a:prstGeom prst="rect">
            <a:avLst/>
          </a:prstGeom>
          <a:solidFill>
            <a:srgbClr val="0099CC">
              <a:alpha val="49804"/>
            </a:srgbClr>
          </a:solidFill>
          <a:ln w="9525" algn="ctr">
            <a:noFill/>
            <a:round/>
            <a:headEnd/>
            <a:tailEnd/>
          </a:ln>
        </p:spPr>
        <p:txBody>
          <a:bodyPr anchor="ctr"/>
          <a:lstStyle/>
          <a:p>
            <a:endParaRPr lang="en-US"/>
          </a:p>
        </p:txBody>
      </p:sp>
      <p:sp>
        <p:nvSpPr>
          <p:cNvPr id="6170" name="Line 9"/>
          <p:cNvSpPr>
            <a:spLocks noChangeShapeType="1"/>
          </p:cNvSpPr>
          <p:nvPr/>
        </p:nvSpPr>
        <p:spPr bwMode="auto">
          <a:xfrm flipH="1" flipV="1">
            <a:off x="6459538" y="5915025"/>
            <a:ext cx="2684462" cy="0"/>
          </a:xfrm>
          <a:prstGeom prst="line">
            <a:avLst/>
          </a:prstGeom>
          <a:noFill/>
          <a:ln w="19050" cap="sq">
            <a:solidFill>
              <a:schemeClr val="tx1"/>
            </a:solidFill>
            <a:miter lim="800000"/>
            <a:headEnd/>
            <a:tailEnd/>
          </a:ln>
        </p:spPr>
        <p:txBody>
          <a:bodyPr anchor="ctr"/>
          <a:lstStyle/>
          <a:p>
            <a:endParaRPr lang="en-US"/>
          </a:p>
        </p:txBody>
      </p:sp>
      <p:sp>
        <p:nvSpPr>
          <p:cNvPr id="6169" name="Line 8"/>
          <p:cNvSpPr>
            <a:spLocks noChangeShapeType="1"/>
          </p:cNvSpPr>
          <p:nvPr/>
        </p:nvSpPr>
        <p:spPr bwMode="auto">
          <a:xfrm flipH="1">
            <a:off x="6459538" y="6191250"/>
            <a:ext cx="2684462" cy="0"/>
          </a:xfrm>
          <a:prstGeom prst="line">
            <a:avLst/>
          </a:prstGeom>
          <a:noFill/>
          <a:ln w="19050" cap="sq">
            <a:solidFill>
              <a:schemeClr val="tx1"/>
            </a:solidFill>
            <a:miter lim="800000"/>
            <a:headEnd/>
            <a:tailEnd/>
          </a:ln>
        </p:spPr>
        <p:txBody>
          <a:bodyPr anchor="ctr"/>
          <a:lstStyle/>
          <a:p>
            <a:endParaRPr lang="en-US"/>
          </a:p>
        </p:txBody>
      </p:sp>
      <p:sp>
        <p:nvSpPr>
          <p:cNvPr id="73" name="Freeform 72"/>
          <p:cNvSpPr/>
          <p:nvPr/>
        </p:nvSpPr>
        <p:spPr bwMode="auto">
          <a:xfrm>
            <a:off x="1863725" y="3881435"/>
            <a:ext cx="898128" cy="187325"/>
          </a:xfrm>
          <a:custGeom>
            <a:avLst/>
            <a:gdLst>
              <a:gd name="connsiteX0" fmla="*/ 0 w 724298"/>
              <a:gd name="connsiteY0" fmla="*/ 85725 h 98822"/>
              <a:gd name="connsiteX1" fmla="*/ 621507 w 724298"/>
              <a:gd name="connsiteY1" fmla="*/ 85725 h 98822"/>
              <a:gd name="connsiteX2" fmla="*/ 616744 w 724298"/>
              <a:gd name="connsiteY2" fmla="*/ 7144 h 98822"/>
              <a:gd name="connsiteX3" fmla="*/ 566738 w 724298"/>
              <a:gd name="connsiteY3" fmla="*/ 42862 h 98822"/>
              <a:gd name="connsiteX4" fmla="*/ 483394 w 724298"/>
              <a:gd name="connsiteY4" fmla="*/ 40481 h 98822"/>
              <a:gd name="connsiteX5" fmla="*/ 426244 w 724298"/>
              <a:gd name="connsiteY5" fmla="*/ 61912 h 98822"/>
              <a:gd name="connsiteX6" fmla="*/ 347663 w 724298"/>
              <a:gd name="connsiteY6" fmla="*/ 59531 h 98822"/>
              <a:gd name="connsiteX7" fmla="*/ 302419 w 724298"/>
              <a:gd name="connsiteY7" fmla="*/ 76200 h 98822"/>
              <a:gd name="connsiteX8" fmla="*/ 200025 w 724298"/>
              <a:gd name="connsiteY8" fmla="*/ 66675 h 98822"/>
              <a:gd name="connsiteX9" fmla="*/ 147638 w 724298"/>
              <a:gd name="connsiteY9" fmla="*/ 73819 h 98822"/>
              <a:gd name="connsiteX0" fmla="*/ 0 w 625872"/>
              <a:gd name="connsiteY0" fmla="*/ 85725 h 98822"/>
              <a:gd name="connsiteX1" fmla="*/ 621507 w 625872"/>
              <a:gd name="connsiteY1" fmla="*/ 85725 h 98822"/>
              <a:gd name="connsiteX2" fmla="*/ 616744 w 625872"/>
              <a:gd name="connsiteY2" fmla="*/ 7144 h 98822"/>
              <a:gd name="connsiteX3" fmla="*/ 566738 w 625872"/>
              <a:gd name="connsiteY3" fmla="*/ 42862 h 98822"/>
              <a:gd name="connsiteX4" fmla="*/ 483394 w 625872"/>
              <a:gd name="connsiteY4" fmla="*/ 40481 h 98822"/>
              <a:gd name="connsiteX5" fmla="*/ 426244 w 625872"/>
              <a:gd name="connsiteY5" fmla="*/ 61912 h 98822"/>
              <a:gd name="connsiteX6" fmla="*/ 347663 w 625872"/>
              <a:gd name="connsiteY6" fmla="*/ 59531 h 98822"/>
              <a:gd name="connsiteX7" fmla="*/ 302419 w 625872"/>
              <a:gd name="connsiteY7" fmla="*/ 76200 h 98822"/>
              <a:gd name="connsiteX8" fmla="*/ 200025 w 625872"/>
              <a:gd name="connsiteY8" fmla="*/ 66675 h 98822"/>
              <a:gd name="connsiteX9" fmla="*/ 147638 w 625872"/>
              <a:gd name="connsiteY9" fmla="*/ 73819 h 98822"/>
              <a:gd name="connsiteX0" fmla="*/ 0 w 625872"/>
              <a:gd name="connsiteY0" fmla="*/ 85725 h 98822"/>
              <a:gd name="connsiteX1" fmla="*/ 621507 w 625872"/>
              <a:gd name="connsiteY1" fmla="*/ 85725 h 98822"/>
              <a:gd name="connsiteX2" fmla="*/ 616744 w 625872"/>
              <a:gd name="connsiteY2" fmla="*/ 7144 h 98822"/>
              <a:gd name="connsiteX3" fmla="*/ 566738 w 625872"/>
              <a:gd name="connsiteY3" fmla="*/ 42862 h 98822"/>
              <a:gd name="connsiteX4" fmla="*/ 483394 w 625872"/>
              <a:gd name="connsiteY4" fmla="*/ 40481 h 98822"/>
              <a:gd name="connsiteX5" fmla="*/ 426244 w 625872"/>
              <a:gd name="connsiteY5" fmla="*/ 61912 h 98822"/>
              <a:gd name="connsiteX6" fmla="*/ 347663 w 625872"/>
              <a:gd name="connsiteY6" fmla="*/ 59531 h 98822"/>
              <a:gd name="connsiteX7" fmla="*/ 302419 w 625872"/>
              <a:gd name="connsiteY7" fmla="*/ 76200 h 98822"/>
              <a:gd name="connsiteX8" fmla="*/ 200025 w 625872"/>
              <a:gd name="connsiteY8" fmla="*/ 66675 h 98822"/>
              <a:gd name="connsiteX9" fmla="*/ 147638 w 625872"/>
              <a:gd name="connsiteY9" fmla="*/ 73819 h 98822"/>
              <a:gd name="connsiteX0" fmla="*/ 0 w 625872"/>
              <a:gd name="connsiteY0" fmla="*/ 85725 h 98822"/>
              <a:gd name="connsiteX1" fmla="*/ 621507 w 625872"/>
              <a:gd name="connsiteY1" fmla="*/ 85725 h 98822"/>
              <a:gd name="connsiteX2" fmla="*/ 616744 w 625872"/>
              <a:gd name="connsiteY2" fmla="*/ 7144 h 98822"/>
              <a:gd name="connsiteX3" fmla="*/ 566738 w 625872"/>
              <a:gd name="connsiteY3" fmla="*/ 42862 h 98822"/>
              <a:gd name="connsiteX4" fmla="*/ 483394 w 625872"/>
              <a:gd name="connsiteY4" fmla="*/ 40481 h 98822"/>
              <a:gd name="connsiteX5" fmla="*/ 426244 w 625872"/>
              <a:gd name="connsiteY5" fmla="*/ 61912 h 98822"/>
              <a:gd name="connsiteX6" fmla="*/ 347663 w 625872"/>
              <a:gd name="connsiteY6" fmla="*/ 59531 h 98822"/>
              <a:gd name="connsiteX7" fmla="*/ 302419 w 625872"/>
              <a:gd name="connsiteY7" fmla="*/ 76200 h 98822"/>
              <a:gd name="connsiteX8" fmla="*/ 200025 w 625872"/>
              <a:gd name="connsiteY8" fmla="*/ 66675 h 98822"/>
              <a:gd name="connsiteX9" fmla="*/ 147638 w 625872"/>
              <a:gd name="connsiteY9" fmla="*/ 73819 h 98822"/>
              <a:gd name="connsiteX0" fmla="*/ 0 w 625872"/>
              <a:gd name="connsiteY0" fmla="*/ 85725 h 85725"/>
              <a:gd name="connsiteX1" fmla="*/ 621507 w 625872"/>
              <a:gd name="connsiteY1" fmla="*/ 85725 h 85725"/>
              <a:gd name="connsiteX2" fmla="*/ 616744 w 625872"/>
              <a:gd name="connsiteY2" fmla="*/ 7144 h 85725"/>
              <a:gd name="connsiteX3" fmla="*/ 566738 w 625872"/>
              <a:gd name="connsiteY3" fmla="*/ 42862 h 85725"/>
              <a:gd name="connsiteX4" fmla="*/ 483394 w 625872"/>
              <a:gd name="connsiteY4" fmla="*/ 40481 h 85725"/>
              <a:gd name="connsiteX5" fmla="*/ 426244 w 625872"/>
              <a:gd name="connsiteY5" fmla="*/ 61912 h 85725"/>
              <a:gd name="connsiteX6" fmla="*/ 347663 w 625872"/>
              <a:gd name="connsiteY6" fmla="*/ 59531 h 85725"/>
              <a:gd name="connsiteX7" fmla="*/ 302419 w 625872"/>
              <a:gd name="connsiteY7" fmla="*/ 76200 h 85725"/>
              <a:gd name="connsiteX8" fmla="*/ 200025 w 625872"/>
              <a:gd name="connsiteY8" fmla="*/ 66675 h 85725"/>
              <a:gd name="connsiteX9" fmla="*/ 147638 w 625872"/>
              <a:gd name="connsiteY9" fmla="*/ 73819 h 85725"/>
              <a:gd name="connsiteX0" fmla="*/ 0 w 633811"/>
              <a:gd name="connsiteY0" fmla="*/ 85725 h 85725"/>
              <a:gd name="connsiteX1" fmla="*/ 621507 w 633811"/>
              <a:gd name="connsiteY1" fmla="*/ 85725 h 85725"/>
              <a:gd name="connsiteX2" fmla="*/ 616744 w 633811"/>
              <a:gd name="connsiteY2" fmla="*/ 7144 h 85725"/>
              <a:gd name="connsiteX3" fmla="*/ 566738 w 633811"/>
              <a:gd name="connsiteY3" fmla="*/ 42862 h 85725"/>
              <a:gd name="connsiteX4" fmla="*/ 483394 w 633811"/>
              <a:gd name="connsiteY4" fmla="*/ 40481 h 85725"/>
              <a:gd name="connsiteX5" fmla="*/ 426244 w 633811"/>
              <a:gd name="connsiteY5" fmla="*/ 61912 h 85725"/>
              <a:gd name="connsiteX6" fmla="*/ 347663 w 633811"/>
              <a:gd name="connsiteY6" fmla="*/ 59531 h 85725"/>
              <a:gd name="connsiteX7" fmla="*/ 302419 w 633811"/>
              <a:gd name="connsiteY7" fmla="*/ 76200 h 85725"/>
              <a:gd name="connsiteX8" fmla="*/ 200025 w 633811"/>
              <a:gd name="connsiteY8" fmla="*/ 66675 h 85725"/>
              <a:gd name="connsiteX9" fmla="*/ 147638 w 633811"/>
              <a:gd name="connsiteY9" fmla="*/ 73819 h 85725"/>
              <a:gd name="connsiteX0" fmla="*/ 0 w 625872"/>
              <a:gd name="connsiteY0" fmla="*/ 85725 h 85725"/>
              <a:gd name="connsiteX1" fmla="*/ 621507 w 625872"/>
              <a:gd name="connsiteY1" fmla="*/ 85725 h 85725"/>
              <a:gd name="connsiteX2" fmla="*/ 616744 w 625872"/>
              <a:gd name="connsiteY2" fmla="*/ 7144 h 85725"/>
              <a:gd name="connsiteX3" fmla="*/ 566738 w 625872"/>
              <a:gd name="connsiteY3" fmla="*/ 42862 h 85725"/>
              <a:gd name="connsiteX4" fmla="*/ 483394 w 625872"/>
              <a:gd name="connsiteY4" fmla="*/ 40481 h 85725"/>
              <a:gd name="connsiteX5" fmla="*/ 426244 w 625872"/>
              <a:gd name="connsiteY5" fmla="*/ 61912 h 85725"/>
              <a:gd name="connsiteX6" fmla="*/ 347663 w 625872"/>
              <a:gd name="connsiteY6" fmla="*/ 59531 h 85725"/>
              <a:gd name="connsiteX7" fmla="*/ 302419 w 625872"/>
              <a:gd name="connsiteY7" fmla="*/ 76200 h 85725"/>
              <a:gd name="connsiteX8" fmla="*/ 200025 w 625872"/>
              <a:gd name="connsiteY8" fmla="*/ 66675 h 85725"/>
              <a:gd name="connsiteX9" fmla="*/ 147638 w 625872"/>
              <a:gd name="connsiteY9" fmla="*/ 73819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5872" h="85725">
                <a:moveTo>
                  <a:pt x="0" y="85725"/>
                </a:moveTo>
                <a:lnTo>
                  <a:pt x="621507" y="85725"/>
                </a:lnTo>
                <a:cubicBezTo>
                  <a:pt x="624286" y="58341"/>
                  <a:pt x="625872" y="14288"/>
                  <a:pt x="616744" y="7144"/>
                </a:cubicBezTo>
                <a:cubicBezTo>
                  <a:pt x="607616" y="0"/>
                  <a:pt x="588963" y="37306"/>
                  <a:pt x="566738" y="42862"/>
                </a:cubicBezTo>
                <a:cubicBezTo>
                  <a:pt x="544513" y="48418"/>
                  <a:pt x="506810" y="37306"/>
                  <a:pt x="483394" y="40481"/>
                </a:cubicBezTo>
                <a:cubicBezTo>
                  <a:pt x="459978" y="43656"/>
                  <a:pt x="448866" y="58737"/>
                  <a:pt x="426244" y="61912"/>
                </a:cubicBezTo>
                <a:cubicBezTo>
                  <a:pt x="403622" y="65087"/>
                  <a:pt x="368300" y="57150"/>
                  <a:pt x="347663" y="59531"/>
                </a:cubicBezTo>
                <a:cubicBezTo>
                  <a:pt x="327026" y="61912"/>
                  <a:pt x="327025" y="75009"/>
                  <a:pt x="302419" y="76200"/>
                </a:cubicBezTo>
                <a:cubicBezTo>
                  <a:pt x="277813" y="77391"/>
                  <a:pt x="225822" y="67072"/>
                  <a:pt x="200025" y="66675"/>
                </a:cubicBezTo>
                <a:cubicBezTo>
                  <a:pt x="174228" y="66278"/>
                  <a:pt x="180578" y="71438"/>
                  <a:pt x="147638" y="73819"/>
                </a:cubicBezTo>
              </a:path>
            </a:pathLst>
          </a:custGeom>
          <a:solidFill>
            <a:srgbClr val="0099CC">
              <a:alpha val="49804"/>
            </a:srgbClr>
          </a:solidFill>
          <a:ln w="9525" algn="ctr">
            <a:noFill/>
            <a:round/>
            <a:headEnd/>
            <a:tailEnd/>
          </a:ln>
        </p:spPr>
        <p:txBody>
          <a:bodyPr anchor="ctr"/>
          <a:lstStyle/>
          <a:p>
            <a:pPr marR="0" indent="0" fontAlgn="base">
              <a:lnSpc>
                <a:spcPct val="100000"/>
              </a:lnSpc>
              <a:spcBef>
                <a:spcPct val="0"/>
              </a:spcBef>
              <a:spcAft>
                <a:spcPct val="0"/>
              </a:spcAft>
              <a:buClrTx/>
              <a:buSzTx/>
              <a:buFontTx/>
              <a:buNone/>
              <a:tabLst/>
            </a:pPr>
            <a:endParaRPr lang="en-US"/>
          </a:p>
        </p:txBody>
      </p:sp>
      <p:sp>
        <p:nvSpPr>
          <p:cNvPr id="78" name="Freeform 77"/>
          <p:cNvSpPr/>
          <p:nvPr/>
        </p:nvSpPr>
        <p:spPr bwMode="auto">
          <a:xfrm flipH="1">
            <a:off x="3028154" y="3881435"/>
            <a:ext cx="880269" cy="187325"/>
          </a:xfrm>
          <a:custGeom>
            <a:avLst/>
            <a:gdLst>
              <a:gd name="connsiteX0" fmla="*/ 0 w 724298"/>
              <a:gd name="connsiteY0" fmla="*/ 85725 h 98822"/>
              <a:gd name="connsiteX1" fmla="*/ 621507 w 724298"/>
              <a:gd name="connsiteY1" fmla="*/ 85725 h 98822"/>
              <a:gd name="connsiteX2" fmla="*/ 616744 w 724298"/>
              <a:gd name="connsiteY2" fmla="*/ 7144 h 98822"/>
              <a:gd name="connsiteX3" fmla="*/ 566738 w 724298"/>
              <a:gd name="connsiteY3" fmla="*/ 42862 h 98822"/>
              <a:gd name="connsiteX4" fmla="*/ 483394 w 724298"/>
              <a:gd name="connsiteY4" fmla="*/ 40481 h 98822"/>
              <a:gd name="connsiteX5" fmla="*/ 426244 w 724298"/>
              <a:gd name="connsiteY5" fmla="*/ 61912 h 98822"/>
              <a:gd name="connsiteX6" fmla="*/ 347663 w 724298"/>
              <a:gd name="connsiteY6" fmla="*/ 59531 h 98822"/>
              <a:gd name="connsiteX7" fmla="*/ 302419 w 724298"/>
              <a:gd name="connsiteY7" fmla="*/ 76200 h 98822"/>
              <a:gd name="connsiteX8" fmla="*/ 200025 w 724298"/>
              <a:gd name="connsiteY8" fmla="*/ 66675 h 98822"/>
              <a:gd name="connsiteX9" fmla="*/ 147638 w 724298"/>
              <a:gd name="connsiteY9" fmla="*/ 73819 h 98822"/>
              <a:gd name="connsiteX0" fmla="*/ 0 w 625872"/>
              <a:gd name="connsiteY0" fmla="*/ 85725 h 98822"/>
              <a:gd name="connsiteX1" fmla="*/ 621507 w 625872"/>
              <a:gd name="connsiteY1" fmla="*/ 85725 h 98822"/>
              <a:gd name="connsiteX2" fmla="*/ 616744 w 625872"/>
              <a:gd name="connsiteY2" fmla="*/ 7144 h 98822"/>
              <a:gd name="connsiteX3" fmla="*/ 566738 w 625872"/>
              <a:gd name="connsiteY3" fmla="*/ 42862 h 98822"/>
              <a:gd name="connsiteX4" fmla="*/ 483394 w 625872"/>
              <a:gd name="connsiteY4" fmla="*/ 40481 h 98822"/>
              <a:gd name="connsiteX5" fmla="*/ 426244 w 625872"/>
              <a:gd name="connsiteY5" fmla="*/ 61912 h 98822"/>
              <a:gd name="connsiteX6" fmla="*/ 347663 w 625872"/>
              <a:gd name="connsiteY6" fmla="*/ 59531 h 98822"/>
              <a:gd name="connsiteX7" fmla="*/ 302419 w 625872"/>
              <a:gd name="connsiteY7" fmla="*/ 76200 h 98822"/>
              <a:gd name="connsiteX8" fmla="*/ 200025 w 625872"/>
              <a:gd name="connsiteY8" fmla="*/ 66675 h 98822"/>
              <a:gd name="connsiteX9" fmla="*/ 147638 w 625872"/>
              <a:gd name="connsiteY9" fmla="*/ 73819 h 98822"/>
              <a:gd name="connsiteX0" fmla="*/ 0 w 625872"/>
              <a:gd name="connsiteY0" fmla="*/ 85725 h 98822"/>
              <a:gd name="connsiteX1" fmla="*/ 621507 w 625872"/>
              <a:gd name="connsiteY1" fmla="*/ 85725 h 98822"/>
              <a:gd name="connsiteX2" fmla="*/ 616744 w 625872"/>
              <a:gd name="connsiteY2" fmla="*/ 7144 h 98822"/>
              <a:gd name="connsiteX3" fmla="*/ 566738 w 625872"/>
              <a:gd name="connsiteY3" fmla="*/ 42862 h 98822"/>
              <a:gd name="connsiteX4" fmla="*/ 483394 w 625872"/>
              <a:gd name="connsiteY4" fmla="*/ 40481 h 98822"/>
              <a:gd name="connsiteX5" fmla="*/ 426244 w 625872"/>
              <a:gd name="connsiteY5" fmla="*/ 61912 h 98822"/>
              <a:gd name="connsiteX6" fmla="*/ 347663 w 625872"/>
              <a:gd name="connsiteY6" fmla="*/ 59531 h 98822"/>
              <a:gd name="connsiteX7" fmla="*/ 302419 w 625872"/>
              <a:gd name="connsiteY7" fmla="*/ 76200 h 98822"/>
              <a:gd name="connsiteX8" fmla="*/ 200025 w 625872"/>
              <a:gd name="connsiteY8" fmla="*/ 66675 h 98822"/>
              <a:gd name="connsiteX9" fmla="*/ 147638 w 625872"/>
              <a:gd name="connsiteY9" fmla="*/ 73819 h 98822"/>
              <a:gd name="connsiteX0" fmla="*/ 0 w 625872"/>
              <a:gd name="connsiteY0" fmla="*/ 85725 h 98822"/>
              <a:gd name="connsiteX1" fmla="*/ 621507 w 625872"/>
              <a:gd name="connsiteY1" fmla="*/ 85725 h 98822"/>
              <a:gd name="connsiteX2" fmla="*/ 616744 w 625872"/>
              <a:gd name="connsiteY2" fmla="*/ 7144 h 98822"/>
              <a:gd name="connsiteX3" fmla="*/ 566738 w 625872"/>
              <a:gd name="connsiteY3" fmla="*/ 42862 h 98822"/>
              <a:gd name="connsiteX4" fmla="*/ 483394 w 625872"/>
              <a:gd name="connsiteY4" fmla="*/ 40481 h 98822"/>
              <a:gd name="connsiteX5" fmla="*/ 426244 w 625872"/>
              <a:gd name="connsiteY5" fmla="*/ 61912 h 98822"/>
              <a:gd name="connsiteX6" fmla="*/ 347663 w 625872"/>
              <a:gd name="connsiteY6" fmla="*/ 59531 h 98822"/>
              <a:gd name="connsiteX7" fmla="*/ 302419 w 625872"/>
              <a:gd name="connsiteY7" fmla="*/ 76200 h 98822"/>
              <a:gd name="connsiteX8" fmla="*/ 200025 w 625872"/>
              <a:gd name="connsiteY8" fmla="*/ 66675 h 98822"/>
              <a:gd name="connsiteX9" fmla="*/ 147638 w 625872"/>
              <a:gd name="connsiteY9" fmla="*/ 73819 h 98822"/>
              <a:gd name="connsiteX0" fmla="*/ 0 w 625872"/>
              <a:gd name="connsiteY0" fmla="*/ 85725 h 85725"/>
              <a:gd name="connsiteX1" fmla="*/ 621507 w 625872"/>
              <a:gd name="connsiteY1" fmla="*/ 85725 h 85725"/>
              <a:gd name="connsiteX2" fmla="*/ 616744 w 625872"/>
              <a:gd name="connsiteY2" fmla="*/ 7144 h 85725"/>
              <a:gd name="connsiteX3" fmla="*/ 566738 w 625872"/>
              <a:gd name="connsiteY3" fmla="*/ 42862 h 85725"/>
              <a:gd name="connsiteX4" fmla="*/ 483394 w 625872"/>
              <a:gd name="connsiteY4" fmla="*/ 40481 h 85725"/>
              <a:gd name="connsiteX5" fmla="*/ 426244 w 625872"/>
              <a:gd name="connsiteY5" fmla="*/ 61912 h 85725"/>
              <a:gd name="connsiteX6" fmla="*/ 347663 w 625872"/>
              <a:gd name="connsiteY6" fmla="*/ 59531 h 85725"/>
              <a:gd name="connsiteX7" fmla="*/ 302419 w 625872"/>
              <a:gd name="connsiteY7" fmla="*/ 76200 h 85725"/>
              <a:gd name="connsiteX8" fmla="*/ 200025 w 625872"/>
              <a:gd name="connsiteY8" fmla="*/ 66675 h 85725"/>
              <a:gd name="connsiteX9" fmla="*/ 147638 w 625872"/>
              <a:gd name="connsiteY9" fmla="*/ 73819 h 85725"/>
              <a:gd name="connsiteX0" fmla="*/ 0 w 633811"/>
              <a:gd name="connsiteY0" fmla="*/ 85725 h 85725"/>
              <a:gd name="connsiteX1" fmla="*/ 621507 w 633811"/>
              <a:gd name="connsiteY1" fmla="*/ 85725 h 85725"/>
              <a:gd name="connsiteX2" fmla="*/ 616744 w 633811"/>
              <a:gd name="connsiteY2" fmla="*/ 7144 h 85725"/>
              <a:gd name="connsiteX3" fmla="*/ 566738 w 633811"/>
              <a:gd name="connsiteY3" fmla="*/ 42862 h 85725"/>
              <a:gd name="connsiteX4" fmla="*/ 483394 w 633811"/>
              <a:gd name="connsiteY4" fmla="*/ 40481 h 85725"/>
              <a:gd name="connsiteX5" fmla="*/ 426244 w 633811"/>
              <a:gd name="connsiteY5" fmla="*/ 61912 h 85725"/>
              <a:gd name="connsiteX6" fmla="*/ 347663 w 633811"/>
              <a:gd name="connsiteY6" fmla="*/ 59531 h 85725"/>
              <a:gd name="connsiteX7" fmla="*/ 302419 w 633811"/>
              <a:gd name="connsiteY7" fmla="*/ 76200 h 85725"/>
              <a:gd name="connsiteX8" fmla="*/ 200025 w 633811"/>
              <a:gd name="connsiteY8" fmla="*/ 66675 h 85725"/>
              <a:gd name="connsiteX9" fmla="*/ 147638 w 633811"/>
              <a:gd name="connsiteY9" fmla="*/ 73819 h 85725"/>
              <a:gd name="connsiteX0" fmla="*/ 0 w 625872"/>
              <a:gd name="connsiteY0" fmla="*/ 85725 h 85725"/>
              <a:gd name="connsiteX1" fmla="*/ 621507 w 625872"/>
              <a:gd name="connsiteY1" fmla="*/ 85725 h 85725"/>
              <a:gd name="connsiteX2" fmla="*/ 616744 w 625872"/>
              <a:gd name="connsiteY2" fmla="*/ 7144 h 85725"/>
              <a:gd name="connsiteX3" fmla="*/ 566738 w 625872"/>
              <a:gd name="connsiteY3" fmla="*/ 42862 h 85725"/>
              <a:gd name="connsiteX4" fmla="*/ 483394 w 625872"/>
              <a:gd name="connsiteY4" fmla="*/ 40481 h 85725"/>
              <a:gd name="connsiteX5" fmla="*/ 426244 w 625872"/>
              <a:gd name="connsiteY5" fmla="*/ 61912 h 85725"/>
              <a:gd name="connsiteX6" fmla="*/ 347663 w 625872"/>
              <a:gd name="connsiteY6" fmla="*/ 59531 h 85725"/>
              <a:gd name="connsiteX7" fmla="*/ 302419 w 625872"/>
              <a:gd name="connsiteY7" fmla="*/ 76200 h 85725"/>
              <a:gd name="connsiteX8" fmla="*/ 200025 w 625872"/>
              <a:gd name="connsiteY8" fmla="*/ 66675 h 85725"/>
              <a:gd name="connsiteX9" fmla="*/ 147638 w 625872"/>
              <a:gd name="connsiteY9" fmla="*/ 73819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5872" h="85725">
                <a:moveTo>
                  <a:pt x="0" y="85725"/>
                </a:moveTo>
                <a:lnTo>
                  <a:pt x="621507" y="85725"/>
                </a:lnTo>
                <a:cubicBezTo>
                  <a:pt x="624286" y="58341"/>
                  <a:pt x="625872" y="14288"/>
                  <a:pt x="616744" y="7144"/>
                </a:cubicBezTo>
                <a:cubicBezTo>
                  <a:pt x="607616" y="0"/>
                  <a:pt x="588963" y="37306"/>
                  <a:pt x="566738" y="42862"/>
                </a:cubicBezTo>
                <a:cubicBezTo>
                  <a:pt x="544513" y="48418"/>
                  <a:pt x="506810" y="37306"/>
                  <a:pt x="483394" y="40481"/>
                </a:cubicBezTo>
                <a:cubicBezTo>
                  <a:pt x="459978" y="43656"/>
                  <a:pt x="448866" y="58737"/>
                  <a:pt x="426244" y="61912"/>
                </a:cubicBezTo>
                <a:cubicBezTo>
                  <a:pt x="403622" y="65087"/>
                  <a:pt x="368300" y="57150"/>
                  <a:pt x="347663" y="59531"/>
                </a:cubicBezTo>
                <a:cubicBezTo>
                  <a:pt x="327026" y="61912"/>
                  <a:pt x="327025" y="75009"/>
                  <a:pt x="302419" y="76200"/>
                </a:cubicBezTo>
                <a:cubicBezTo>
                  <a:pt x="277813" y="77391"/>
                  <a:pt x="225822" y="67072"/>
                  <a:pt x="200025" y="66675"/>
                </a:cubicBezTo>
                <a:cubicBezTo>
                  <a:pt x="174228" y="66278"/>
                  <a:pt x="180578" y="71438"/>
                  <a:pt x="147638" y="73819"/>
                </a:cubicBezTo>
              </a:path>
            </a:pathLst>
          </a:custGeom>
          <a:solidFill>
            <a:srgbClr val="0099CC">
              <a:alpha val="49804"/>
            </a:srgbClr>
          </a:solidFill>
          <a:ln w="9525" algn="ctr">
            <a:noFill/>
            <a:round/>
            <a:headEnd/>
            <a:tailEnd/>
          </a:ln>
        </p:spPr>
        <p:txBody>
          <a:bodyPr anchor="ctr"/>
          <a:lstStyle/>
          <a:p>
            <a:pPr marR="0" indent="0" fontAlgn="base">
              <a:lnSpc>
                <a:spcPct val="100000"/>
              </a:lnSpc>
              <a:spcBef>
                <a:spcPct val="0"/>
              </a:spcBef>
              <a:spcAft>
                <a:spcPct val="0"/>
              </a:spcAft>
              <a:buClrTx/>
              <a:buSzTx/>
              <a:buFontTx/>
              <a:buNone/>
              <a:tabLst/>
            </a:pPr>
            <a:endParaRPr lang="en-US"/>
          </a:p>
        </p:txBody>
      </p:sp>
      <p:sp>
        <p:nvSpPr>
          <p:cNvPr id="52" name="Line 11"/>
          <p:cNvSpPr>
            <a:spLocks noChangeShapeType="1"/>
          </p:cNvSpPr>
          <p:nvPr/>
        </p:nvSpPr>
        <p:spPr bwMode="auto">
          <a:xfrm rot="2700000" flipV="1">
            <a:off x="7258050" y="5916613"/>
            <a:ext cx="0" cy="274637"/>
          </a:xfrm>
          <a:prstGeom prst="line">
            <a:avLst/>
          </a:prstGeom>
          <a:noFill/>
          <a:ln w="28575">
            <a:solidFill>
              <a:srgbClr val="CC9900"/>
            </a:solidFill>
            <a:round/>
            <a:headEnd/>
            <a:tailEnd/>
          </a:ln>
        </p:spPr>
        <p:txBody>
          <a:bodyPr anchor="ctr"/>
          <a:lstStyle/>
          <a:p>
            <a:endParaRPr lang="en-US"/>
          </a:p>
        </p:txBody>
      </p:sp>
      <p:sp>
        <p:nvSpPr>
          <p:cNvPr id="6171" name="Oval 12"/>
          <p:cNvSpPr>
            <a:spLocks noChangeAspect="1" noChangeArrowheads="1"/>
          </p:cNvSpPr>
          <p:nvPr/>
        </p:nvSpPr>
        <p:spPr bwMode="auto">
          <a:xfrm>
            <a:off x="7212013" y="6008688"/>
            <a:ext cx="92075" cy="92075"/>
          </a:xfrm>
          <a:prstGeom prst="ellipse">
            <a:avLst/>
          </a:prstGeom>
          <a:solidFill>
            <a:schemeClr val="tx1"/>
          </a:solidFill>
          <a:ln w="9525">
            <a:solidFill>
              <a:schemeClr val="tx1"/>
            </a:solidFill>
            <a:round/>
            <a:headEnd/>
            <a:tailEnd/>
          </a:ln>
        </p:spPr>
        <p:txBody>
          <a:bodyPr wrap="none" anchor="ctr"/>
          <a:lstStyle/>
          <a:p>
            <a:endParaRPr lang="en-US"/>
          </a:p>
        </p:txBody>
      </p:sp>
      <p:grpSp>
        <p:nvGrpSpPr>
          <p:cNvPr id="8" name="Group 145"/>
          <p:cNvGrpSpPr/>
          <p:nvPr/>
        </p:nvGrpSpPr>
        <p:grpSpPr>
          <a:xfrm>
            <a:off x="4614926" y="2540001"/>
            <a:ext cx="1626602" cy="2157157"/>
            <a:chOff x="4614926" y="3078163"/>
            <a:chExt cx="1626602" cy="2157157"/>
          </a:xfrm>
        </p:grpSpPr>
        <p:grpSp>
          <p:nvGrpSpPr>
            <p:cNvPr id="9" name="Group 40"/>
            <p:cNvGrpSpPr>
              <a:grpSpLocks/>
            </p:cNvGrpSpPr>
            <p:nvPr/>
          </p:nvGrpSpPr>
          <p:grpSpPr bwMode="auto">
            <a:xfrm>
              <a:off x="4813442" y="3078163"/>
              <a:ext cx="274637" cy="1655763"/>
              <a:chOff x="4894266" y="2508240"/>
              <a:chExt cx="274320" cy="1655460"/>
            </a:xfrm>
          </p:grpSpPr>
          <p:sp>
            <p:nvSpPr>
              <p:cNvPr id="6178" name="Oval 19"/>
              <p:cNvSpPr>
                <a:spLocks noChangeAspect="1" noChangeArrowheads="1"/>
              </p:cNvSpPr>
              <p:nvPr/>
            </p:nvSpPr>
            <p:spPr bwMode="auto">
              <a:xfrm>
                <a:off x="4894266" y="3889380"/>
                <a:ext cx="274320" cy="274320"/>
              </a:xfrm>
              <a:prstGeom prst="ellipse">
                <a:avLst/>
              </a:prstGeom>
              <a:solidFill>
                <a:srgbClr val="996600"/>
              </a:solidFill>
              <a:ln w="9525">
                <a:solidFill>
                  <a:srgbClr val="996600"/>
                </a:solidFill>
                <a:round/>
                <a:headEnd/>
                <a:tailEnd/>
              </a:ln>
            </p:spPr>
            <p:txBody>
              <a:bodyPr anchor="ctr"/>
              <a:lstStyle/>
              <a:p>
                <a:endParaRPr lang="en-US"/>
              </a:p>
            </p:txBody>
          </p:sp>
          <p:sp>
            <p:nvSpPr>
              <p:cNvPr id="6177" name="Line 20"/>
              <p:cNvSpPr>
                <a:spLocks noChangeShapeType="1"/>
              </p:cNvSpPr>
              <p:nvPr/>
            </p:nvSpPr>
            <p:spPr bwMode="auto">
              <a:xfrm flipV="1">
                <a:off x="5032380" y="2508240"/>
                <a:ext cx="0" cy="1371600"/>
              </a:xfrm>
              <a:prstGeom prst="line">
                <a:avLst/>
              </a:prstGeom>
              <a:noFill/>
              <a:ln w="9525">
                <a:solidFill>
                  <a:schemeClr val="tx1"/>
                </a:solidFill>
                <a:round/>
                <a:headEnd/>
                <a:tailEnd/>
              </a:ln>
            </p:spPr>
            <p:txBody>
              <a:bodyPr anchor="ctr"/>
              <a:lstStyle/>
              <a:p>
                <a:endParaRPr lang="en-US"/>
              </a:p>
            </p:txBody>
          </p:sp>
        </p:grpSp>
        <p:grpSp>
          <p:nvGrpSpPr>
            <p:cNvPr id="10" name="Group 117"/>
            <p:cNvGrpSpPr/>
            <p:nvPr/>
          </p:nvGrpSpPr>
          <p:grpSpPr>
            <a:xfrm>
              <a:off x="4614926" y="3563112"/>
              <a:ext cx="1626602" cy="1672208"/>
              <a:chOff x="829502" y="3157728"/>
              <a:chExt cx="1626602" cy="1672208"/>
            </a:xfrm>
          </p:grpSpPr>
          <p:grpSp>
            <p:nvGrpSpPr>
              <p:cNvPr id="11" name="Group 89"/>
              <p:cNvGrpSpPr>
                <a:grpSpLocks noChangeAspect="1"/>
              </p:cNvGrpSpPr>
              <p:nvPr/>
            </p:nvGrpSpPr>
            <p:grpSpPr>
              <a:xfrm>
                <a:off x="829500" y="4231426"/>
                <a:ext cx="1304098" cy="598512"/>
                <a:chOff x="829502" y="3642316"/>
                <a:chExt cx="2587704" cy="1187620"/>
              </a:xfrm>
            </p:grpSpPr>
            <p:sp>
              <p:nvSpPr>
                <p:cNvPr id="152" name="Freeform 7"/>
                <p:cNvSpPr>
                  <a:spLocks/>
                </p:cNvSpPr>
                <p:nvPr/>
              </p:nvSpPr>
              <p:spPr bwMode="auto">
                <a:xfrm>
                  <a:off x="1218474" y="3642316"/>
                  <a:ext cx="2136626" cy="1022007"/>
                </a:xfrm>
                <a:custGeom>
                  <a:avLst/>
                  <a:gdLst/>
                  <a:ahLst/>
                  <a:cxnLst>
                    <a:cxn ang="0">
                      <a:pos x="607" y="108"/>
                    </a:cxn>
                    <a:cxn ang="0">
                      <a:pos x="601" y="111"/>
                    </a:cxn>
                    <a:cxn ang="0">
                      <a:pos x="589" y="96"/>
                    </a:cxn>
                    <a:cxn ang="0">
                      <a:pos x="531" y="91"/>
                    </a:cxn>
                    <a:cxn ang="0">
                      <a:pos x="489" y="108"/>
                    </a:cxn>
                    <a:cxn ang="0">
                      <a:pos x="439" y="181"/>
                    </a:cxn>
                    <a:cxn ang="0">
                      <a:pos x="430" y="223"/>
                    </a:cxn>
                    <a:cxn ang="0">
                      <a:pos x="417" y="231"/>
                    </a:cxn>
                    <a:cxn ang="0">
                      <a:pos x="365" y="209"/>
                    </a:cxn>
                    <a:cxn ang="0">
                      <a:pos x="301" y="221"/>
                    </a:cxn>
                    <a:cxn ang="0">
                      <a:pos x="201" y="307"/>
                    </a:cxn>
                    <a:cxn ang="0">
                      <a:pos x="178" y="350"/>
                    </a:cxn>
                    <a:cxn ang="0">
                      <a:pos x="182" y="383"/>
                    </a:cxn>
                    <a:cxn ang="0">
                      <a:pos x="170" y="391"/>
                    </a:cxn>
                    <a:cxn ang="0">
                      <a:pos x="106" y="386"/>
                    </a:cxn>
                    <a:cxn ang="0">
                      <a:pos x="43" y="415"/>
                    </a:cxn>
                    <a:cxn ang="0">
                      <a:pos x="3" y="498"/>
                    </a:cxn>
                    <a:cxn ang="0">
                      <a:pos x="14" y="577"/>
                    </a:cxn>
                    <a:cxn ang="0">
                      <a:pos x="97" y="646"/>
                    </a:cxn>
                    <a:cxn ang="0">
                      <a:pos x="1158" y="936"/>
                    </a:cxn>
                    <a:cxn ang="0">
                      <a:pos x="1303" y="913"/>
                    </a:cxn>
                    <a:cxn ang="0">
                      <a:pos x="1338" y="883"/>
                    </a:cxn>
                    <a:cxn ang="0">
                      <a:pos x="1354" y="800"/>
                    </a:cxn>
                    <a:cxn ang="0">
                      <a:pos x="1340" y="769"/>
                    </a:cxn>
                    <a:cxn ang="0">
                      <a:pos x="1338" y="756"/>
                    </a:cxn>
                    <a:cxn ang="0">
                      <a:pos x="1380" y="771"/>
                    </a:cxn>
                    <a:cxn ang="0">
                      <a:pos x="1453" y="775"/>
                    </a:cxn>
                    <a:cxn ang="0">
                      <a:pos x="1504" y="746"/>
                    </a:cxn>
                    <a:cxn ang="0">
                      <a:pos x="1533" y="702"/>
                    </a:cxn>
                    <a:cxn ang="0">
                      <a:pos x="1514" y="606"/>
                    </a:cxn>
                    <a:cxn ang="0">
                      <a:pos x="1517" y="595"/>
                    </a:cxn>
                    <a:cxn ang="0">
                      <a:pos x="1550" y="611"/>
                    </a:cxn>
                    <a:cxn ang="0">
                      <a:pos x="1670" y="619"/>
                    </a:cxn>
                    <a:cxn ang="0">
                      <a:pos x="1707" y="599"/>
                    </a:cxn>
                    <a:cxn ang="0">
                      <a:pos x="1749" y="503"/>
                    </a:cxn>
                    <a:cxn ang="0">
                      <a:pos x="1741" y="440"/>
                    </a:cxn>
                    <a:cxn ang="0">
                      <a:pos x="1745" y="432"/>
                    </a:cxn>
                    <a:cxn ang="0">
                      <a:pos x="1820" y="456"/>
                    </a:cxn>
                    <a:cxn ang="0">
                      <a:pos x="1920" y="439"/>
                    </a:cxn>
                    <a:cxn ang="0">
                      <a:pos x="1944" y="417"/>
                    </a:cxn>
                    <a:cxn ang="0">
                      <a:pos x="1961" y="354"/>
                    </a:cxn>
                    <a:cxn ang="0">
                      <a:pos x="1952" y="300"/>
                    </a:cxn>
                    <a:cxn ang="0">
                      <a:pos x="1909" y="262"/>
                    </a:cxn>
                    <a:cxn ang="0">
                      <a:pos x="801" y="5"/>
                    </a:cxn>
                    <a:cxn ang="0">
                      <a:pos x="648" y="12"/>
                    </a:cxn>
                    <a:cxn ang="0">
                      <a:pos x="619" y="36"/>
                    </a:cxn>
                  </a:cxnLst>
                  <a:rect l="0" t="0" r="r" b="b"/>
                  <a:pathLst>
                    <a:path w="1961" h="938">
                      <a:moveTo>
                        <a:pt x="609" y="58"/>
                      </a:moveTo>
                      <a:lnTo>
                        <a:pt x="607" y="72"/>
                      </a:lnTo>
                      <a:lnTo>
                        <a:pt x="607" y="108"/>
                      </a:lnTo>
                      <a:lnTo>
                        <a:pt x="606" y="111"/>
                      </a:lnTo>
                      <a:lnTo>
                        <a:pt x="603" y="112"/>
                      </a:lnTo>
                      <a:lnTo>
                        <a:pt x="601" y="111"/>
                      </a:lnTo>
                      <a:lnTo>
                        <a:pt x="599" y="108"/>
                      </a:lnTo>
                      <a:lnTo>
                        <a:pt x="596" y="105"/>
                      </a:lnTo>
                      <a:lnTo>
                        <a:pt x="589" y="96"/>
                      </a:lnTo>
                      <a:lnTo>
                        <a:pt x="579" y="91"/>
                      </a:lnTo>
                      <a:lnTo>
                        <a:pt x="573" y="90"/>
                      </a:lnTo>
                      <a:lnTo>
                        <a:pt x="531" y="91"/>
                      </a:lnTo>
                      <a:lnTo>
                        <a:pt x="516" y="95"/>
                      </a:lnTo>
                      <a:lnTo>
                        <a:pt x="502" y="100"/>
                      </a:lnTo>
                      <a:lnTo>
                        <a:pt x="489" y="108"/>
                      </a:lnTo>
                      <a:lnTo>
                        <a:pt x="466" y="128"/>
                      </a:lnTo>
                      <a:lnTo>
                        <a:pt x="457" y="140"/>
                      </a:lnTo>
                      <a:lnTo>
                        <a:pt x="439" y="181"/>
                      </a:lnTo>
                      <a:lnTo>
                        <a:pt x="437" y="188"/>
                      </a:lnTo>
                      <a:lnTo>
                        <a:pt x="432" y="217"/>
                      </a:lnTo>
                      <a:lnTo>
                        <a:pt x="430" y="223"/>
                      </a:lnTo>
                      <a:lnTo>
                        <a:pt x="427" y="228"/>
                      </a:lnTo>
                      <a:lnTo>
                        <a:pt x="422" y="231"/>
                      </a:lnTo>
                      <a:lnTo>
                        <a:pt x="417" y="231"/>
                      </a:lnTo>
                      <a:lnTo>
                        <a:pt x="401" y="225"/>
                      </a:lnTo>
                      <a:lnTo>
                        <a:pt x="373" y="212"/>
                      </a:lnTo>
                      <a:lnTo>
                        <a:pt x="365" y="209"/>
                      </a:lnTo>
                      <a:lnTo>
                        <a:pt x="356" y="207"/>
                      </a:lnTo>
                      <a:lnTo>
                        <a:pt x="338" y="209"/>
                      </a:lnTo>
                      <a:lnTo>
                        <a:pt x="301" y="221"/>
                      </a:lnTo>
                      <a:lnTo>
                        <a:pt x="283" y="231"/>
                      </a:lnTo>
                      <a:lnTo>
                        <a:pt x="265" y="244"/>
                      </a:lnTo>
                      <a:lnTo>
                        <a:pt x="201" y="307"/>
                      </a:lnTo>
                      <a:lnTo>
                        <a:pt x="191" y="321"/>
                      </a:lnTo>
                      <a:lnTo>
                        <a:pt x="179" y="344"/>
                      </a:lnTo>
                      <a:lnTo>
                        <a:pt x="178" y="350"/>
                      </a:lnTo>
                      <a:lnTo>
                        <a:pt x="178" y="357"/>
                      </a:lnTo>
                      <a:lnTo>
                        <a:pt x="182" y="377"/>
                      </a:lnTo>
                      <a:lnTo>
                        <a:pt x="182" y="383"/>
                      </a:lnTo>
                      <a:lnTo>
                        <a:pt x="179" y="387"/>
                      </a:lnTo>
                      <a:lnTo>
                        <a:pt x="176" y="390"/>
                      </a:lnTo>
                      <a:lnTo>
                        <a:pt x="170" y="391"/>
                      </a:lnTo>
                      <a:lnTo>
                        <a:pt x="162" y="391"/>
                      </a:lnTo>
                      <a:lnTo>
                        <a:pt x="117" y="386"/>
                      </a:lnTo>
                      <a:lnTo>
                        <a:pt x="106" y="386"/>
                      </a:lnTo>
                      <a:lnTo>
                        <a:pt x="96" y="387"/>
                      </a:lnTo>
                      <a:lnTo>
                        <a:pt x="60" y="402"/>
                      </a:lnTo>
                      <a:lnTo>
                        <a:pt x="43" y="415"/>
                      </a:lnTo>
                      <a:lnTo>
                        <a:pt x="29" y="430"/>
                      </a:lnTo>
                      <a:lnTo>
                        <a:pt x="19" y="450"/>
                      </a:lnTo>
                      <a:lnTo>
                        <a:pt x="3" y="498"/>
                      </a:lnTo>
                      <a:lnTo>
                        <a:pt x="0" y="520"/>
                      </a:lnTo>
                      <a:lnTo>
                        <a:pt x="1" y="540"/>
                      </a:lnTo>
                      <a:lnTo>
                        <a:pt x="14" y="577"/>
                      </a:lnTo>
                      <a:lnTo>
                        <a:pt x="33" y="606"/>
                      </a:lnTo>
                      <a:lnTo>
                        <a:pt x="45" y="617"/>
                      </a:lnTo>
                      <a:lnTo>
                        <a:pt x="97" y="646"/>
                      </a:lnTo>
                      <a:lnTo>
                        <a:pt x="472" y="772"/>
                      </a:lnTo>
                      <a:lnTo>
                        <a:pt x="1098" y="926"/>
                      </a:lnTo>
                      <a:lnTo>
                        <a:pt x="1158" y="936"/>
                      </a:lnTo>
                      <a:lnTo>
                        <a:pt x="1216" y="938"/>
                      </a:lnTo>
                      <a:lnTo>
                        <a:pt x="1267" y="928"/>
                      </a:lnTo>
                      <a:lnTo>
                        <a:pt x="1303" y="913"/>
                      </a:lnTo>
                      <a:lnTo>
                        <a:pt x="1324" y="900"/>
                      </a:lnTo>
                      <a:lnTo>
                        <a:pt x="1331" y="892"/>
                      </a:lnTo>
                      <a:lnTo>
                        <a:pt x="1338" y="883"/>
                      </a:lnTo>
                      <a:lnTo>
                        <a:pt x="1350" y="851"/>
                      </a:lnTo>
                      <a:lnTo>
                        <a:pt x="1355" y="818"/>
                      </a:lnTo>
                      <a:lnTo>
                        <a:pt x="1354" y="800"/>
                      </a:lnTo>
                      <a:lnTo>
                        <a:pt x="1351" y="792"/>
                      </a:lnTo>
                      <a:lnTo>
                        <a:pt x="1345" y="775"/>
                      </a:lnTo>
                      <a:lnTo>
                        <a:pt x="1340" y="769"/>
                      </a:lnTo>
                      <a:lnTo>
                        <a:pt x="1338" y="763"/>
                      </a:lnTo>
                      <a:lnTo>
                        <a:pt x="1337" y="759"/>
                      </a:lnTo>
                      <a:lnTo>
                        <a:pt x="1338" y="756"/>
                      </a:lnTo>
                      <a:lnTo>
                        <a:pt x="1341" y="754"/>
                      </a:lnTo>
                      <a:lnTo>
                        <a:pt x="1347" y="756"/>
                      </a:lnTo>
                      <a:lnTo>
                        <a:pt x="1380" y="771"/>
                      </a:lnTo>
                      <a:lnTo>
                        <a:pt x="1398" y="775"/>
                      </a:lnTo>
                      <a:lnTo>
                        <a:pt x="1434" y="777"/>
                      </a:lnTo>
                      <a:lnTo>
                        <a:pt x="1453" y="775"/>
                      </a:lnTo>
                      <a:lnTo>
                        <a:pt x="1471" y="769"/>
                      </a:lnTo>
                      <a:lnTo>
                        <a:pt x="1480" y="765"/>
                      </a:lnTo>
                      <a:lnTo>
                        <a:pt x="1504" y="746"/>
                      </a:lnTo>
                      <a:lnTo>
                        <a:pt x="1524" y="723"/>
                      </a:lnTo>
                      <a:lnTo>
                        <a:pt x="1531" y="709"/>
                      </a:lnTo>
                      <a:lnTo>
                        <a:pt x="1533" y="702"/>
                      </a:lnTo>
                      <a:lnTo>
                        <a:pt x="1534" y="686"/>
                      </a:lnTo>
                      <a:lnTo>
                        <a:pt x="1530" y="648"/>
                      </a:lnTo>
                      <a:lnTo>
                        <a:pt x="1514" y="606"/>
                      </a:lnTo>
                      <a:lnTo>
                        <a:pt x="1513" y="601"/>
                      </a:lnTo>
                      <a:lnTo>
                        <a:pt x="1514" y="596"/>
                      </a:lnTo>
                      <a:lnTo>
                        <a:pt x="1517" y="595"/>
                      </a:lnTo>
                      <a:lnTo>
                        <a:pt x="1520" y="595"/>
                      </a:lnTo>
                      <a:lnTo>
                        <a:pt x="1530" y="599"/>
                      </a:lnTo>
                      <a:lnTo>
                        <a:pt x="1550" y="611"/>
                      </a:lnTo>
                      <a:lnTo>
                        <a:pt x="1565" y="615"/>
                      </a:lnTo>
                      <a:lnTo>
                        <a:pt x="1615" y="623"/>
                      </a:lnTo>
                      <a:lnTo>
                        <a:pt x="1670" y="619"/>
                      </a:lnTo>
                      <a:lnTo>
                        <a:pt x="1686" y="615"/>
                      </a:lnTo>
                      <a:lnTo>
                        <a:pt x="1701" y="606"/>
                      </a:lnTo>
                      <a:lnTo>
                        <a:pt x="1707" y="599"/>
                      </a:lnTo>
                      <a:lnTo>
                        <a:pt x="1720" y="583"/>
                      </a:lnTo>
                      <a:lnTo>
                        <a:pt x="1734" y="552"/>
                      </a:lnTo>
                      <a:lnTo>
                        <a:pt x="1749" y="503"/>
                      </a:lnTo>
                      <a:lnTo>
                        <a:pt x="1751" y="490"/>
                      </a:lnTo>
                      <a:lnTo>
                        <a:pt x="1751" y="470"/>
                      </a:lnTo>
                      <a:lnTo>
                        <a:pt x="1741" y="440"/>
                      </a:lnTo>
                      <a:lnTo>
                        <a:pt x="1741" y="433"/>
                      </a:lnTo>
                      <a:lnTo>
                        <a:pt x="1742" y="432"/>
                      </a:lnTo>
                      <a:lnTo>
                        <a:pt x="1745" y="432"/>
                      </a:lnTo>
                      <a:lnTo>
                        <a:pt x="1760" y="440"/>
                      </a:lnTo>
                      <a:lnTo>
                        <a:pt x="1771" y="443"/>
                      </a:lnTo>
                      <a:lnTo>
                        <a:pt x="1820" y="456"/>
                      </a:lnTo>
                      <a:lnTo>
                        <a:pt x="1855" y="456"/>
                      </a:lnTo>
                      <a:lnTo>
                        <a:pt x="1901" y="446"/>
                      </a:lnTo>
                      <a:lnTo>
                        <a:pt x="1920" y="439"/>
                      </a:lnTo>
                      <a:lnTo>
                        <a:pt x="1930" y="433"/>
                      </a:lnTo>
                      <a:lnTo>
                        <a:pt x="1937" y="425"/>
                      </a:lnTo>
                      <a:lnTo>
                        <a:pt x="1944" y="417"/>
                      </a:lnTo>
                      <a:lnTo>
                        <a:pt x="1947" y="411"/>
                      </a:lnTo>
                      <a:lnTo>
                        <a:pt x="1956" y="387"/>
                      </a:lnTo>
                      <a:lnTo>
                        <a:pt x="1961" y="354"/>
                      </a:lnTo>
                      <a:lnTo>
                        <a:pt x="1959" y="323"/>
                      </a:lnTo>
                      <a:lnTo>
                        <a:pt x="1955" y="307"/>
                      </a:lnTo>
                      <a:lnTo>
                        <a:pt x="1952" y="300"/>
                      </a:lnTo>
                      <a:lnTo>
                        <a:pt x="1947" y="294"/>
                      </a:lnTo>
                      <a:lnTo>
                        <a:pt x="1926" y="272"/>
                      </a:lnTo>
                      <a:lnTo>
                        <a:pt x="1909" y="262"/>
                      </a:lnTo>
                      <a:lnTo>
                        <a:pt x="1863" y="245"/>
                      </a:lnTo>
                      <a:lnTo>
                        <a:pt x="1300" y="111"/>
                      </a:lnTo>
                      <a:lnTo>
                        <a:pt x="801" y="5"/>
                      </a:lnTo>
                      <a:lnTo>
                        <a:pt x="763" y="0"/>
                      </a:lnTo>
                      <a:lnTo>
                        <a:pt x="713" y="2"/>
                      </a:lnTo>
                      <a:lnTo>
                        <a:pt x="648" y="12"/>
                      </a:lnTo>
                      <a:lnTo>
                        <a:pt x="635" y="18"/>
                      </a:lnTo>
                      <a:lnTo>
                        <a:pt x="627" y="26"/>
                      </a:lnTo>
                      <a:lnTo>
                        <a:pt x="619" y="36"/>
                      </a:lnTo>
                      <a:lnTo>
                        <a:pt x="609" y="58"/>
                      </a:lnTo>
                      <a:close/>
                    </a:path>
                  </a:pathLst>
                </a:custGeom>
                <a:solidFill>
                  <a:srgbClr val="785B4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8"/>
                <p:cNvSpPr>
                  <a:spLocks/>
                </p:cNvSpPr>
                <p:nvPr/>
              </p:nvSpPr>
              <p:spPr bwMode="auto">
                <a:xfrm>
                  <a:off x="3161159" y="3953930"/>
                  <a:ext cx="162345" cy="162345"/>
                </a:xfrm>
                <a:custGeom>
                  <a:avLst/>
                  <a:gdLst/>
                  <a:ahLst/>
                  <a:cxnLst>
                    <a:cxn ang="0">
                      <a:pos x="44" y="8"/>
                    </a:cxn>
                    <a:cxn ang="0">
                      <a:pos x="31" y="17"/>
                    </a:cxn>
                    <a:cxn ang="0">
                      <a:pos x="20" y="30"/>
                    </a:cxn>
                    <a:cxn ang="0">
                      <a:pos x="4" y="61"/>
                    </a:cxn>
                    <a:cxn ang="0">
                      <a:pos x="2" y="69"/>
                    </a:cxn>
                    <a:cxn ang="0">
                      <a:pos x="0" y="97"/>
                    </a:cxn>
                    <a:cxn ang="0">
                      <a:pos x="2" y="114"/>
                    </a:cxn>
                    <a:cxn ang="0">
                      <a:pos x="4" y="121"/>
                    </a:cxn>
                    <a:cxn ang="0">
                      <a:pos x="8" y="128"/>
                    </a:cxn>
                    <a:cxn ang="0">
                      <a:pos x="12" y="132"/>
                    </a:cxn>
                    <a:cxn ang="0">
                      <a:pos x="19" y="136"/>
                    </a:cxn>
                    <a:cxn ang="0">
                      <a:pos x="33" y="142"/>
                    </a:cxn>
                    <a:cxn ang="0">
                      <a:pos x="71" y="149"/>
                    </a:cxn>
                    <a:cxn ang="0">
                      <a:pos x="89" y="145"/>
                    </a:cxn>
                    <a:cxn ang="0">
                      <a:pos x="120" y="128"/>
                    </a:cxn>
                    <a:cxn ang="0">
                      <a:pos x="130" y="118"/>
                    </a:cxn>
                    <a:cxn ang="0">
                      <a:pos x="137" y="108"/>
                    </a:cxn>
                    <a:cxn ang="0">
                      <a:pos x="143" y="94"/>
                    </a:cxn>
                    <a:cxn ang="0">
                      <a:pos x="149" y="64"/>
                    </a:cxn>
                    <a:cxn ang="0">
                      <a:pos x="147" y="51"/>
                    </a:cxn>
                    <a:cxn ang="0">
                      <a:pos x="143" y="38"/>
                    </a:cxn>
                    <a:cxn ang="0">
                      <a:pos x="137" y="25"/>
                    </a:cxn>
                    <a:cxn ang="0">
                      <a:pos x="126" y="12"/>
                    </a:cxn>
                    <a:cxn ang="0">
                      <a:pos x="121" y="8"/>
                    </a:cxn>
                    <a:cxn ang="0">
                      <a:pos x="114" y="4"/>
                    </a:cxn>
                    <a:cxn ang="0">
                      <a:pos x="108" y="2"/>
                    </a:cxn>
                    <a:cxn ang="0">
                      <a:pos x="80" y="0"/>
                    </a:cxn>
                    <a:cxn ang="0">
                      <a:pos x="61" y="2"/>
                    </a:cxn>
                    <a:cxn ang="0">
                      <a:pos x="52" y="4"/>
                    </a:cxn>
                    <a:cxn ang="0">
                      <a:pos x="44" y="8"/>
                    </a:cxn>
                  </a:cxnLst>
                  <a:rect l="0" t="0" r="r" b="b"/>
                  <a:pathLst>
                    <a:path w="149" h="149">
                      <a:moveTo>
                        <a:pt x="44" y="8"/>
                      </a:moveTo>
                      <a:lnTo>
                        <a:pt x="31" y="17"/>
                      </a:lnTo>
                      <a:lnTo>
                        <a:pt x="20" y="30"/>
                      </a:lnTo>
                      <a:lnTo>
                        <a:pt x="4" y="61"/>
                      </a:lnTo>
                      <a:lnTo>
                        <a:pt x="2" y="69"/>
                      </a:lnTo>
                      <a:lnTo>
                        <a:pt x="0" y="97"/>
                      </a:lnTo>
                      <a:lnTo>
                        <a:pt x="2" y="114"/>
                      </a:lnTo>
                      <a:lnTo>
                        <a:pt x="4" y="121"/>
                      </a:lnTo>
                      <a:lnTo>
                        <a:pt x="8" y="128"/>
                      </a:lnTo>
                      <a:lnTo>
                        <a:pt x="12" y="132"/>
                      </a:lnTo>
                      <a:lnTo>
                        <a:pt x="19" y="136"/>
                      </a:lnTo>
                      <a:lnTo>
                        <a:pt x="33" y="142"/>
                      </a:lnTo>
                      <a:lnTo>
                        <a:pt x="71" y="149"/>
                      </a:lnTo>
                      <a:lnTo>
                        <a:pt x="89" y="145"/>
                      </a:lnTo>
                      <a:lnTo>
                        <a:pt x="120" y="128"/>
                      </a:lnTo>
                      <a:lnTo>
                        <a:pt x="130" y="118"/>
                      </a:lnTo>
                      <a:lnTo>
                        <a:pt x="137" y="108"/>
                      </a:lnTo>
                      <a:lnTo>
                        <a:pt x="143" y="94"/>
                      </a:lnTo>
                      <a:lnTo>
                        <a:pt x="149" y="64"/>
                      </a:lnTo>
                      <a:lnTo>
                        <a:pt x="147" y="51"/>
                      </a:lnTo>
                      <a:lnTo>
                        <a:pt x="143" y="38"/>
                      </a:lnTo>
                      <a:lnTo>
                        <a:pt x="137" y="25"/>
                      </a:lnTo>
                      <a:lnTo>
                        <a:pt x="126" y="12"/>
                      </a:lnTo>
                      <a:lnTo>
                        <a:pt x="121" y="8"/>
                      </a:lnTo>
                      <a:lnTo>
                        <a:pt x="114" y="4"/>
                      </a:lnTo>
                      <a:lnTo>
                        <a:pt x="108" y="2"/>
                      </a:lnTo>
                      <a:lnTo>
                        <a:pt x="80" y="0"/>
                      </a:lnTo>
                      <a:lnTo>
                        <a:pt x="61" y="2"/>
                      </a:lnTo>
                      <a:lnTo>
                        <a:pt x="52" y="4"/>
                      </a:lnTo>
                      <a:lnTo>
                        <a:pt x="44" y="8"/>
                      </a:lnTo>
                      <a:close/>
                    </a:path>
                  </a:pathLst>
                </a:custGeom>
                <a:solidFill>
                  <a:srgbClr val="BC9E8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Freeform 9"/>
                <p:cNvSpPr>
                  <a:spLocks/>
                </p:cNvSpPr>
                <p:nvPr/>
              </p:nvSpPr>
              <p:spPr bwMode="auto">
                <a:xfrm>
                  <a:off x="2927993" y="4099931"/>
                  <a:ext cx="172150" cy="190673"/>
                </a:xfrm>
                <a:custGeom>
                  <a:avLst/>
                  <a:gdLst/>
                  <a:ahLst/>
                  <a:cxnLst>
                    <a:cxn ang="0">
                      <a:pos x="124" y="5"/>
                    </a:cxn>
                    <a:cxn ang="0">
                      <a:pos x="113" y="1"/>
                    </a:cxn>
                    <a:cxn ang="0">
                      <a:pos x="102" y="0"/>
                    </a:cxn>
                    <a:cxn ang="0">
                      <a:pos x="95" y="1"/>
                    </a:cxn>
                    <a:cxn ang="0">
                      <a:pos x="89" y="3"/>
                    </a:cxn>
                    <a:cxn ang="0">
                      <a:pos x="58" y="19"/>
                    </a:cxn>
                    <a:cxn ang="0">
                      <a:pos x="32" y="43"/>
                    </a:cxn>
                    <a:cxn ang="0">
                      <a:pos x="20" y="60"/>
                    </a:cxn>
                    <a:cxn ang="0">
                      <a:pos x="5" y="85"/>
                    </a:cxn>
                    <a:cxn ang="0">
                      <a:pos x="0" y="101"/>
                    </a:cxn>
                    <a:cxn ang="0">
                      <a:pos x="1" y="122"/>
                    </a:cxn>
                    <a:cxn ang="0">
                      <a:pos x="5" y="146"/>
                    </a:cxn>
                    <a:cxn ang="0">
                      <a:pos x="3" y="161"/>
                    </a:cxn>
                    <a:cxn ang="0">
                      <a:pos x="3" y="165"/>
                    </a:cxn>
                    <a:cxn ang="0">
                      <a:pos x="5" y="167"/>
                    </a:cxn>
                    <a:cxn ang="0">
                      <a:pos x="9" y="170"/>
                    </a:cxn>
                    <a:cxn ang="0">
                      <a:pos x="14" y="172"/>
                    </a:cxn>
                    <a:cxn ang="0">
                      <a:pos x="41" y="175"/>
                    </a:cxn>
                    <a:cxn ang="0">
                      <a:pos x="61" y="175"/>
                    </a:cxn>
                    <a:cxn ang="0">
                      <a:pos x="79" y="173"/>
                    </a:cxn>
                    <a:cxn ang="0">
                      <a:pos x="93" y="168"/>
                    </a:cxn>
                    <a:cxn ang="0">
                      <a:pos x="107" y="161"/>
                    </a:cxn>
                    <a:cxn ang="0">
                      <a:pos x="121" y="151"/>
                    </a:cxn>
                    <a:cxn ang="0">
                      <a:pos x="132" y="140"/>
                    </a:cxn>
                    <a:cxn ang="0">
                      <a:pos x="142" y="125"/>
                    </a:cxn>
                    <a:cxn ang="0">
                      <a:pos x="155" y="90"/>
                    </a:cxn>
                    <a:cxn ang="0">
                      <a:pos x="158" y="73"/>
                    </a:cxn>
                    <a:cxn ang="0">
                      <a:pos x="158" y="58"/>
                    </a:cxn>
                    <a:cxn ang="0">
                      <a:pos x="154" y="43"/>
                    </a:cxn>
                    <a:cxn ang="0">
                      <a:pos x="142" y="20"/>
                    </a:cxn>
                    <a:cxn ang="0">
                      <a:pos x="134" y="11"/>
                    </a:cxn>
                    <a:cxn ang="0">
                      <a:pos x="124" y="5"/>
                    </a:cxn>
                  </a:cxnLst>
                  <a:rect l="0" t="0" r="r" b="b"/>
                  <a:pathLst>
                    <a:path w="158" h="175">
                      <a:moveTo>
                        <a:pt x="124" y="5"/>
                      </a:moveTo>
                      <a:lnTo>
                        <a:pt x="113" y="1"/>
                      </a:lnTo>
                      <a:lnTo>
                        <a:pt x="102" y="0"/>
                      </a:lnTo>
                      <a:lnTo>
                        <a:pt x="95" y="1"/>
                      </a:lnTo>
                      <a:lnTo>
                        <a:pt x="89" y="3"/>
                      </a:lnTo>
                      <a:lnTo>
                        <a:pt x="58" y="19"/>
                      </a:lnTo>
                      <a:lnTo>
                        <a:pt x="32" y="43"/>
                      </a:lnTo>
                      <a:lnTo>
                        <a:pt x="20" y="60"/>
                      </a:lnTo>
                      <a:lnTo>
                        <a:pt x="5" y="85"/>
                      </a:lnTo>
                      <a:lnTo>
                        <a:pt x="0" y="101"/>
                      </a:lnTo>
                      <a:lnTo>
                        <a:pt x="1" y="122"/>
                      </a:lnTo>
                      <a:lnTo>
                        <a:pt x="5" y="146"/>
                      </a:lnTo>
                      <a:lnTo>
                        <a:pt x="3" y="161"/>
                      </a:lnTo>
                      <a:lnTo>
                        <a:pt x="3" y="165"/>
                      </a:lnTo>
                      <a:lnTo>
                        <a:pt x="5" y="167"/>
                      </a:lnTo>
                      <a:lnTo>
                        <a:pt x="9" y="170"/>
                      </a:lnTo>
                      <a:lnTo>
                        <a:pt x="14" y="172"/>
                      </a:lnTo>
                      <a:lnTo>
                        <a:pt x="41" y="175"/>
                      </a:lnTo>
                      <a:lnTo>
                        <a:pt x="61" y="175"/>
                      </a:lnTo>
                      <a:lnTo>
                        <a:pt x="79" y="173"/>
                      </a:lnTo>
                      <a:lnTo>
                        <a:pt x="93" y="168"/>
                      </a:lnTo>
                      <a:lnTo>
                        <a:pt x="107" y="161"/>
                      </a:lnTo>
                      <a:lnTo>
                        <a:pt x="121" y="151"/>
                      </a:lnTo>
                      <a:lnTo>
                        <a:pt x="132" y="140"/>
                      </a:lnTo>
                      <a:lnTo>
                        <a:pt x="142" y="125"/>
                      </a:lnTo>
                      <a:lnTo>
                        <a:pt x="155" y="90"/>
                      </a:lnTo>
                      <a:lnTo>
                        <a:pt x="158" y="73"/>
                      </a:lnTo>
                      <a:lnTo>
                        <a:pt x="158" y="58"/>
                      </a:lnTo>
                      <a:lnTo>
                        <a:pt x="154" y="43"/>
                      </a:lnTo>
                      <a:lnTo>
                        <a:pt x="142" y="20"/>
                      </a:lnTo>
                      <a:lnTo>
                        <a:pt x="134" y="11"/>
                      </a:lnTo>
                      <a:lnTo>
                        <a:pt x="124" y="5"/>
                      </a:lnTo>
                      <a:close/>
                    </a:path>
                  </a:pathLst>
                </a:custGeom>
                <a:solidFill>
                  <a:srgbClr val="BC9E8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10"/>
                <p:cNvSpPr>
                  <a:spLocks/>
                </p:cNvSpPr>
                <p:nvPr/>
              </p:nvSpPr>
              <p:spPr bwMode="auto">
                <a:xfrm>
                  <a:off x="2686111" y="4294963"/>
                  <a:ext cx="178688" cy="177599"/>
                </a:xfrm>
                <a:custGeom>
                  <a:avLst/>
                  <a:gdLst/>
                  <a:ahLst/>
                  <a:cxnLst>
                    <a:cxn ang="0">
                      <a:pos x="102" y="3"/>
                    </a:cxn>
                    <a:cxn ang="0">
                      <a:pos x="87" y="7"/>
                    </a:cxn>
                    <a:cxn ang="0">
                      <a:pos x="58" y="20"/>
                    </a:cxn>
                    <a:cxn ang="0">
                      <a:pos x="31" y="39"/>
                    </a:cxn>
                    <a:cxn ang="0">
                      <a:pos x="20" y="51"/>
                    </a:cxn>
                    <a:cxn ang="0">
                      <a:pos x="11" y="64"/>
                    </a:cxn>
                    <a:cxn ang="0">
                      <a:pos x="1" y="93"/>
                    </a:cxn>
                    <a:cxn ang="0">
                      <a:pos x="0" y="101"/>
                    </a:cxn>
                    <a:cxn ang="0">
                      <a:pos x="0" y="109"/>
                    </a:cxn>
                    <a:cxn ang="0">
                      <a:pos x="4" y="124"/>
                    </a:cxn>
                    <a:cxn ang="0">
                      <a:pos x="14" y="137"/>
                    </a:cxn>
                    <a:cxn ang="0">
                      <a:pos x="40" y="155"/>
                    </a:cxn>
                    <a:cxn ang="0">
                      <a:pos x="49" y="160"/>
                    </a:cxn>
                    <a:cxn ang="0">
                      <a:pos x="67" y="163"/>
                    </a:cxn>
                    <a:cxn ang="0">
                      <a:pos x="85" y="160"/>
                    </a:cxn>
                    <a:cxn ang="0">
                      <a:pos x="104" y="152"/>
                    </a:cxn>
                    <a:cxn ang="0">
                      <a:pos x="128" y="136"/>
                    </a:cxn>
                    <a:cxn ang="0">
                      <a:pos x="134" y="130"/>
                    </a:cxn>
                    <a:cxn ang="0">
                      <a:pos x="154" y="106"/>
                    </a:cxn>
                    <a:cxn ang="0">
                      <a:pos x="161" y="91"/>
                    </a:cxn>
                    <a:cxn ang="0">
                      <a:pos x="164" y="77"/>
                    </a:cxn>
                    <a:cxn ang="0">
                      <a:pos x="164" y="69"/>
                    </a:cxn>
                    <a:cxn ang="0">
                      <a:pos x="163" y="62"/>
                    </a:cxn>
                    <a:cxn ang="0">
                      <a:pos x="151" y="27"/>
                    </a:cxn>
                    <a:cxn ang="0">
                      <a:pos x="147" y="19"/>
                    </a:cxn>
                    <a:cxn ang="0">
                      <a:pos x="144" y="14"/>
                    </a:cxn>
                    <a:cxn ang="0">
                      <a:pos x="138" y="6"/>
                    </a:cxn>
                    <a:cxn ang="0">
                      <a:pos x="131" y="2"/>
                    </a:cxn>
                    <a:cxn ang="0">
                      <a:pos x="124" y="0"/>
                    </a:cxn>
                    <a:cxn ang="0">
                      <a:pos x="114" y="0"/>
                    </a:cxn>
                    <a:cxn ang="0">
                      <a:pos x="102" y="3"/>
                    </a:cxn>
                  </a:cxnLst>
                  <a:rect l="0" t="0" r="r" b="b"/>
                  <a:pathLst>
                    <a:path w="164" h="163">
                      <a:moveTo>
                        <a:pt x="102" y="3"/>
                      </a:moveTo>
                      <a:lnTo>
                        <a:pt x="87" y="7"/>
                      </a:lnTo>
                      <a:lnTo>
                        <a:pt x="58" y="20"/>
                      </a:lnTo>
                      <a:lnTo>
                        <a:pt x="31" y="39"/>
                      </a:lnTo>
                      <a:lnTo>
                        <a:pt x="20" y="51"/>
                      </a:lnTo>
                      <a:lnTo>
                        <a:pt x="11" y="64"/>
                      </a:lnTo>
                      <a:lnTo>
                        <a:pt x="1" y="93"/>
                      </a:lnTo>
                      <a:lnTo>
                        <a:pt x="0" y="101"/>
                      </a:lnTo>
                      <a:lnTo>
                        <a:pt x="0" y="109"/>
                      </a:lnTo>
                      <a:lnTo>
                        <a:pt x="4" y="124"/>
                      </a:lnTo>
                      <a:lnTo>
                        <a:pt x="14" y="137"/>
                      </a:lnTo>
                      <a:lnTo>
                        <a:pt x="40" y="155"/>
                      </a:lnTo>
                      <a:lnTo>
                        <a:pt x="49" y="160"/>
                      </a:lnTo>
                      <a:lnTo>
                        <a:pt x="67" y="163"/>
                      </a:lnTo>
                      <a:lnTo>
                        <a:pt x="85" y="160"/>
                      </a:lnTo>
                      <a:lnTo>
                        <a:pt x="104" y="152"/>
                      </a:lnTo>
                      <a:lnTo>
                        <a:pt x="128" y="136"/>
                      </a:lnTo>
                      <a:lnTo>
                        <a:pt x="134" y="130"/>
                      </a:lnTo>
                      <a:lnTo>
                        <a:pt x="154" y="106"/>
                      </a:lnTo>
                      <a:lnTo>
                        <a:pt x="161" y="91"/>
                      </a:lnTo>
                      <a:lnTo>
                        <a:pt x="164" y="77"/>
                      </a:lnTo>
                      <a:lnTo>
                        <a:pt x="164" y="69"/>
                      </a:lnTo>
                      <a:lnTo>
                        <a:pt x="163" y="62"/>
                      </a:lnTo>
                      <a:lnTo>
                        <a:pt x="151" y="27"/>
                      </a:lnTo>
                      <a:lnTo>
                        <a:pt x="147" y="19"/>
                      </a:lnTo>
                      <a:lnTo>
                        <a:pt x="144" y="14"/>
                      </a:lnTo>
                      <a:lnTo>
                        <a:pt x="138" y="6"/>
                      </a:lnTo>
                      <a:lnTo>
                        <a:pt x="131" y="2"/>
                      </a:lnTo>
                      <a:lnTo>
                        <a:pt x="124" y="0"/>
                      </a:lnTo>
                      <a:lnTo>
                        <a:pt x="114" y="0"/>
                      </a:lnTo>
                      <a:lnTo>
                        <a:pt x="102" y="3"/>
                      </a:lnTo>
                      <a:close/>
                    </a:path>
                  </a:pathLst>
                </a:custGeom>
                <a:solidFill>
                  <a:srgbClr val="BC9E8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Freeform 11"/>
                <p:cNvSpPr>
                  <a:spLocks/>
                </p:cNvSpPr>
                <p:nvPr/>
              </p:nvSpPr>
              <p:spPr bwMode="auto">
                <a:xfrm>
                  <a:off x="2458393" y="4463844"/>
                  <a:ext cx="219002" cy="175419"/>
                </a:xfrm>
                <a:custGeom>
                  <a:avLst/>
                  <a:gdLst/>
                  <a:ahLst/>
                  <a:cxnLst>
                    <a:cxn ang="0">
                      <a:pos x="201" y="54"/>
                    </a:cxn>
                    <a:cxn ang="0">
                      <a:pos x="199" y="38"/>
                    </a:cxn>
                    <a:cxn ang="0">
                      <a:pos x="196" y="31"/>
                    </a:cxn>
                    <a:cxn ang="0">
                      <a:pos x="182" y="13"/>
                    </a:cxn>
                    <a:cxn ang="0">
                      <a:pos x="177" y="8"/>
                    </a:cxn>
                    <a:cxn ang="0">
                      <a:pos x="171" y="5"/>
                    </a:cxn>
                    <a:cxn ang="0">
                      <a:pos x="163" y="3"/>
                    </a:cxn>
                    <a:cxn ang="0">
                      <a:pos x="131" y="0"/>
                    </a:cxn>
                    <a:cxn ang="0">
                      <a:pos x="96" y="5"/>
                    </a:cxn>
                    <a:cxn ang="0">
                      <a:pos x="57" y="18"/>
                    </a:cxn>
                    <a:cxn ang="0">
                      <a:pos x="48" y="23"/>
                    </a:cxn>
                    <a:cxn ang="0">
                      <a:pos x="34" y="34"/>
                    </a:cxn>
                    <a:cxn ang="0">
                      <a:pos x="14" y="58"/>
                    </a:cxn>
                    <a:cxn ang="0">
                      <a:pos x="5" y="75"/>
                    </a:cxn>
                    <a:cxn ang="0">
                      <a:pos x="1" y="83"/>
                    </a:cxn>
                    <a:cxn ang="0">
                      <a:pos x="0" y="91"/>
                    </a:cxn>
                    <a:cxn ang="0">
                      <a:pos x="1" y="107"/>
                    </a:cxn>
                    <a:cxn ang="0">
                      <a:pos x="9" y="123"/>
                    </a:cxn>
                    <a:cxn ang="0">
                      <a:pos x="24" y="143"/>
                    </a:cxn>
                    <a:cxn ang="0">
                      <a:pos x="30" y="148"/>
                    </a:cxn>
                    <a:cxn ang="0">
                      <a:pos x="37" y="151"/>
                    </a:cxn>
                    <a:cxn ang="0">
                      <a:pos x="45" y="154"/>
                    </a:cxn>
                    <a:cxn ang="0">
                      <a:pos x="62" y="159"/>
                    </a:cxn>
                    <a:cxn ang="0">
                      <a:pos x="81" y="161"/>
                    </a:cxn>
                    <a:cxn ang="0">
                      <a:pos x="97" y="161"/>
                    </a:cxn>
                    <a:cxn ang="0">
                      <a:pos x="122" y="156"/>
                    </a:cxn>
                    <a:cxn ang="0">
                      <a:pos x="134" y="149"/>
                    </a:cxn>
                    <a:cxn ang="0">
                      <a:pos x="155" y="131"/>
                    </a:cxn>
                    <a:cxn ang="0">
                      <a:pos x="179" y="101"/>
                    </a:cxn>
                    <a:cxn ang="0">
                      <a:pos x="192" y="80"/>
                    </a:cxn>
                    <a:cxn ang="0">
                      <a:pos x="200" y="62"/>
                    </a:cxn>
                    <a:cxn ang="0">
                      <a:pos x="201" y="54"/>
                    </a:cxn>
                  </a:cxnLst>
                  <a:rect l="0" t="0" r="r" b="b"/>
                  <a:pathLst>
                    <a:path w="201" h="161">
                      <a:moveTo>
                        <a:pt x="201" y="54"/>
                      </a:moveTo>
                      <a:lnTo>
                        <a:pt x="199" y="38"/>
                      </a:lnTo>
                      <a:lnTo>
                        <a:pt x="196" y="31"/>
                      </a:lnTo>
                      <a:lnTo>
                        <a:pt x="182" y="13"/>
                      </a:lnTo>
                      <a:lnTo>
                        <a:pt x="177" y="8"/>
                      </a:lnTo>
                      <a:lnTo>
                        <a:pt x="171" y="5"/>
                      </a:lnTo>
                      <a:lnTo>
                        <a:pt x="163" y="3"/>
                      </a:lnTo>
                      <a:lnTo>
                        <a:pt x="131" y="0"/>
                      </a:lnTo>
                      <a:lnTo>
                        <a:pt x="96" y="5"/>
                      </a:lnTo>
                      <a:lnTo>
                        <a:pt x="57" y="18"/>
                      </a:lnTo>
                      <a:lnTo>
                        <a:pt x="48" y="23"/>
                      </a:lnTo>
                      <a:lnTo>
                        <a:pt x="34" y="34"/>
                      </a:lnTo>
                      <a:lnTo>
                        <a:pt x="14" y="58"/>
                      </a:lnTo>
                      <a:lnTo>
                        <a:pt x="5" y="75"/>
                      </a:lnTo>
                      <a:lnTo>
                        <a:pt x="1" y="83"/>
                      </a:lnTo>
                      <a:lnTo>
                        <a:pt x="0" y="91"/>
                      </a:lnTo>
                      <a:lnTo>
                        <a:pt x="1" y="107"/>
                      </a:lnTo>
                      <a:lnTo>
                        <a:pt x="9" y="123"/>
                      </a:lnTo>
                      <a:lnTo>
                        <a:pt x="24" y="143"/>
                      </a:lnTo>
                      <a:lnTo>
                        <a:pt x="30" y="148"/>
                      </a:lnTo>
                      <a:lnTo>
                        <a:pt x="37" y="151"/>
                      </a:lnTo>
                      <a:lnTo>
                        <a:pt x="45" y="154"/>
                      </a:lnTo>
                      <a:lnTo>
                        <a:pt x="62" y="159"/>
                      </a:lnTo>
                      <a:lnTo>
                        <a:pt x="81" y="161"/>
                      </a:lnTo>
                      <a:lnTo>
                        <a:pt x="97" y="161"/>
                      </a:lnTo>
                      <a:lnTo>
                        <a:pt x="122" y="156"/>
                      </a:lnTo>
                      <a:lnTo>
                        <a:pt x="134" y="149"/>
                      </a:lnTo>
                      <a:lnTo>
                        <a:pt x="155" y="131"/>
                      </a:lnTo>
                      <a:lnTo>
                        <a:pt x="179" y="101"/>
                      </a:lnTo>
                      <a:lnTo>
                        <a:pt x="192" y="80"/>
                      </a:lnTo>
                      <a:lnTo>
                        <a:pt x="200" y="62"/>
                      </a:lnTo>
                      <a:lnTo>
                        <a:pt x="201" y="54"/>
                      </a:lnTo>
                      <a:close/>
                    </a:path>
                  </a:pathLst>
                </a:custGeom>
                <a:solidFill>
                  <a:srgbClr val="BC9E8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12"/>
                <p:cNvSpPr>
                  <a:spLocks/>
                </p:cNvSpPr>
                <p:nvPr/>
              </p:nvSpPr>
              <p:spPr bwMode="auto">
                <a:xfrm>
                  <a:off x="1250072" y="4086856"/>
                  <a:ext cx="1298755" cy="546959"/>
                </a:xfrm>
                <a:custGeom>
                  <a:avLst/>
                  <a:gdLst/>
                  <a:ahLst/>
                  <a:cxnLst>
                    <a:cxn ang="0">
                      <a:pos x="1176" y="324"/>
                    </a:cxn>
                    <a:cxn ang="0">
                      <a:pos x="1129" y="305"/>
                    </a:cxn>
                    <a:cxn ang="0">
                      <a:pos x="883" y="230"/>
                    </a:cxn>
                    <a:cxn ang="0">
                      <a:pos x="683" y="179"/>
                    </a:cxn>
                    <a:cxn ang="0">
                      <a:pos x="461" y="134"/>
                    </a:cxn>
                    <a:cxn ang="0">
                      <a:pos x="356" y="105"/>
                    </a:cxn>
                    <a:cxn ang="0">
                      <a:pos x="269" y="75"/>
                    </a:cxn>
                    <a:cxn ang="0">
                      <a:pos x="175" y="34"/>
                    </a:cxn>
                    <a:cxn ang="0">
                      <a:pos x="157" y="21"/>
                    </a:cxn>
                    <a:cxn ang="0">
                      <a:pos x="150" y="14"/>
                    </a:cxn>
                    <a:cxn ang="0">
                      <a:pos x="138" y="6"/>
                    </a:cxn>
                    <a:cxn ang="0">
                      <a:pos x="131" y="2"/>
                    </a:cxn>
                    <a:cxn ang="0">
                      <a:pos x="123" y="0"/>
                    </a:cxn>
                    <a:cxn ang="0">
                      <a:pos x="103" y="1"/>
                    </a:cxn>
                    <a:cxn ang="0">
                      <a:pos x="64" y="14"/>
                    </a:cxn>
                    <a:cxn ang="0">
                      <a:pos x="38" y="31"/>
                    </a:cxn>
                    <a:cxn ang="0">
                      <a:pos x="27" y="42"/>
                    </a:cxn>
                    <a:cxn ang="0">
                      <a:pos x="18" y="55"/>
                    </a:cxn>
                    <a:cxn ang="0">
                      <a:pos x="4" y="86"/>
                    </a:cxn>
                    <a:cxn ang="0">
                      <a:pos x="0" y="102"/>
                    </a:cxn>
                    <a:cxn ang="0">
                      <a:pos x="0" y="117"/>
                    </a:cxn>
                    <a:cxn ang="0">
                      <a:pos x="6" y="149"/>
                    </a:cxn>
                    <a:cxn ang="0">
                      <a:pos x="10" y="162"/>
                    </a:cxn>
                    <a:cxn ang="0">
                      <a:pos x="14" y="169"/>
                    </a:cxn>
                    <a:cxn ang="0">
                      <a:pos x="17" y="174"/>
                    </a:cxn>
                    <a:cxn ang="0">
                      <a:pos x="27" y="182"/>
                    </a:cxn>
                    <a:cxn ang="0">
                      <a:pos x="34" y="185"/>
                    </a:cxn>
                    <a:cxn ang="0">
                      <a:pos x="49" y="196"/>
                    </a:cxn>
                    <a:cxn ang="0">
                      <a:pos x="73" y="207"/>
                    </a:cxn>
                    <a:cxn ang="0">
                      <a:pos x="162" y="241"/>
                    </a:cxn>
                    <a:cxn ang="0">
                      <a:pos x="482" y="349"/>
                    </a:cxn>
                    <a:cxn ang="0">
                      <a:pos x="710" y="409"/>
                    </a:cxn>
                    <a:cxn ang="0">
                      <a:pos x="1049" y="488"/>
                    </a:cxn>
                    <a:cxn ang="0">
                      <a:pos x="1066" y="494"/>
                    </a:cxn>
                    <a:cxn ang="0">
                      <a:pos x="1092" y="499"/>
                    </a:cxn>
                    <a:cxn ang="0">
                      <a:pos x="1099" y="500"/>
                    </a:cxn>
                    <a:cxn ang="0">
                      <a:pos x="1105" y="500"/>
                    </a:cxn>
                    <a:cxn ang="0">
                      <a:pos x="1110" y="502"/>
                    </a:cxn>
                    <a:cxn ang="0">
                      <a:pos x="1117" y="502"/>
                    </a:cxn>
                    <a:cxn ang="0">
                      <a:pos x="1119" y="500"/>
                    </a:cxn>
                    <a:cxn ang="0">
                      <a:pos x="1117" y="499"/>
                    </a:cxn>
                    <a:cxn ang="0">
                      <a:pos x="1112" y="499"/>
                    </a:cxn>
                    <a:cxn ang="0">
                      <a:pos x="1109" y="498"/>
                    </a:cxn>
                    <a:cxn ang="0">
                      <a:pos x="1099" y="495"/>
                    </a:cxn>
                    <a:cxn ang="0">
                      <a:pos x="1092" y="487"/>
                    </a:cxn>
                    <a:cxn ang="0">
                      <a:pos x="1088" y="474"/>
                    </a:cxn>
                    <a:cxn ang="0">
                      <a:pos x="1083" y="437"/>
                    </a:cxn>
                    <a:cxn ang="0">
                      <a:pos x="1083" y="421"/>
                    </a:cxn>
                    <a:cxn ang="0">
                      <a:pos x="1086" y="406"/>
                    </a:cxn>
                    <a:cxn ang="0">
                      <a:pos x="1092" y="391"/>
                    </a:cxn>
                    <a:cxn ang="0">
                      <a:pos x="1099" y="377"/>
                    </a:cxn>
                    <a:cxn ang="0">
                      <a:pos x="1109" y="364"/>
                    </a:cxn>
                    <a:cxn ang="0">
                      <a:pos x="1114" y="361"/>
                    </a:cxn>
                    <a:cxn ang="0">
                      <a:pos x="1119" y="359"/>
                    </a:cxn>
                    <a:cxn ang="0">
                      <a:pos x="1133" y="354"/>
                    </a:cxn>
                    <a:cxn ang="0">
                      <a:pos x="1177" y="346"/>
                    </a:cxn>
                    <a:cxn ang="0">
                      <a:pos x="1184" y="344"/>
                    </a:cxn>
                    <a:cxn ang="0">
                      <a:pos x="1192" y="340"/>
                    </a:cxn>
                    <a:cxn ang="0">
                      <a:pos x="1192" y="336"/>
                    </a:cxn>
                    <a:cxn ang="0">
                      <a:pos x="1189" y="333"/>
                    </a:cxn>
                    <a:cxn ang="0">
                      <a:pos x="1185" y="329"/>
                    </a:cxn>
                    <a:cxn ang="0">
                      <a:pos x="1176" y="324"/>
                    </a:cxn>
                  </a:cxnLst>
                  <a:rect l="0" t="0" r="r" b="b"/>
                  <a:pathLst>
                    <a:path w="1192" h="502">
                      <a:moveTo>
                        <a:pt x="1176" y="324"/>
                      </a:moveTo>
                      <a:lnTo>
                        <a:pt x="1129" y="305"/>
                      </a:lnTo>
                      <a:lnTo>
                        <a:pt x="883" y="230"/>
                      </a:lnTo>
                      <a:lnTo>
                        <a:pt x="683" y="179"/>
                      </a:lnTo>
                      <a:lnTo>
                        <a:pt x="461" y="134"/>
                      </a:lnTo>
                      <a:lnTo>
                        <a:pt x="356" y="105"/>
                      </a:lnTo>
                      <a:lnTo>
                        <a:pt x="269" y="75"/>
                      </a:lnTo>
                      <a:lnTo>
                        <a:pt x="175" y="34"/>
                      </a:lnTo>
                      <a:lnTo>
                        <a:pt x="157" y="21"/>
                      </a:lnTo>
                      <a:lnTo>
                        <a:pt x="150" y="14"/>
                      </a:lnTo>
                      <a:lnTo>
                        <a:pt x="138" y="6"/>
                      </a:lnTo>
                      <a:lnTo>
                        <a:pt x="131" y="2"/>
                      </a:lnTo>
                      <a:lnTo>
                        <a:pt x="123" y="0"/>
                      </a:lnTo>
                      <a:lnTo>
                        <a:pt x="103" y="1"/>
                      </a:lnTo>
                      <a:lnTo>
                        <a:pt x="64" y="14"/>
                      </a:lnTo>
                      <a:lnTo>
                        <a:pt x="38" y="31"/>
                      </a:lnTo>
                      <a:lnTo>
                        <a:pt x="27" y="42"/>
                      </a:lnTo>
                      <a:lnTo>
                        <a:pt x="18" y="55"/>
                      </a:lnTo>
                      <a:lnTo>
                        <a:pt x="4" y="86"/>
                      </a:lnTo>
                      <a:lnTo>
                        <a:pt x="0" y="102"/>
                      </a:lnTo>
                      <a:lnTo>
                        <a:pt x="0" y="117"/>
                      </a:lnTo>
                      <a:lnTo>
                        <a:pt x="6" y="149"/>
                      </a:lnTo>
                      <a:lnTo>
                        <a:pt x="10" y="162"/>
                      </a:lnTo>
                      <a:lnTo>
                        <a:pt x="14" y="169"/>
                      </a:lnTo>
                      <a:lnTo>
                        <a:pt x="17" y="174"/>
                      </a:lnTo>
                      <a:lnTo>
                        <a:pt x="27" y="182"/>
                      </a:lnTo>
                      <a:lnTo>
                        <a:pt x="34" y="185"/>
                      </a:lnTo>
                      <a:lnTo>
                        <a:pt x="49" y="196"/>
                      </a:lnTo>
                      <a:lnTo>
                        <a:pt x="73" y="207"/>
                      </a:lnTo>
                      <a:lnTo>
                        <a:pt x="162" y="241"/>
                      </a:lnTo>
                      <a:lnTo>
                        <a:pt x="482" y="349"/>
                      </a:lnTo>
                      <a:lnTo>
                        <a:pt x="710" y="409"/>
                      </a:lnTo>
                      <a:lnTo>
                        <a:pt x="1049" y="488"/>
                      </a:lnTo>
                      <a:lnTo>
                        <a:pt x="1066" y="494"/>
                      </a:lnTo>
                      <a:lnTo>
                        <a:pt x="1092" y="499"/>
                      </a:lnTo>
                      <a:lnTo>
                        <a:pt x="1099" y="500"/>
                      </a:lnTo>
                      <a:lnTo>
                        <a:pt x="1105" y="500"/>
                      </a:lnTo>
                      <a:lnTo>
                        <a:pt x="1110" y="502"/>
                      </a:lnTo>
                      <a:lnTo>
                        <a:pt x="1117" y="502"/>
                      </a:lnTo>
                      <a:lnTo>
                        <a:pt x="1119" y="500"/>
                      </a:lnTo>
                      <a:lnTo>
                        <a:pt x="1117" y="499"/>
                      </a:lnTo>
                      <a:lnTo>
                        <a:pt x="1112" y="499"/>
                      </a:lnTo>
                      <a:lnTo>
                        <a:pt x="1109" y="498"/>
                      </a:lnTo>
                      <a:lnTo>
                        <a:pt x="1099" y="495"/>
                      </a:lnTo>
                      <a:lnTo>
                        <a:pt x="1092" y="487"/>
                      </a:lnTo>
                      <a:lnTo>
                        <a:pt x="1088" y="474"/>
                      </a:lnTo>
                      <a:lnTo>
                        <a:pt x="1083" y="437"/>
                      </a:lnTo>
                      <a:lnTo>
                        <a:pt x="1083" y="421"/>
                      </a:lnTo>
                      <a:lnTo>
                        <a:pt x="1086" y="406"/>
                      </a:lnTo>
                      <a:lnTo>
                        <a:pt x="1092" y="391"/>
                      </a:lnTo>
                      <a:lnTo>
                        <a:pt x="1099" y="377"/>
                      </a:lnTo>
                      <a:lnTo>
                        <a:pt x="1109" y="364"/>
                      </a:lnTo>
                      <a:lnTo>
                        <a:pt x="1114" y="361"/>
                      </a:lnTo>
                      <a:lnTo>
                        <a:pt x="1119" y="359"/>
                      </a:lnTo>
                      <a:lnTo>
                        <a:pt x="1133" y="354"/>
                      </a:lnTo>
                      <a:lnTo>
                        <a:pt x="1177" y="346"/>
                      </a:lnTo>
                      <a:lnTo>
                        <a:pt x="1184" y="344"/>
                      </a:lnTo>
                      <a:lnTo>
                        <a:pt x="1192" y="340"/>
                      </a:lnTo>
                      <a:lnTo>
                        <a:pt x="1192" y="336"/>
                      </a:lnTo>
                      <a:lnTo>
                        <a:pt x="1189" y="333"/>
                      </a:lnTo>
                      <a:lnTo>
                        <a:pt x="1185" y="329"/>
                      </a:lnTo>
                      <a:lnTo>
                        <a:pt x="1176" y="324"/>
                      </a:lnTo>
                      <a:close/>
                    </a:path>
                  </a:pathLst>
                </a:custGeom>
                <a:solidFill>
                  <a:srgbClr val="A77F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Freeform 13"/>
                <p:cNvSpPr>
                  <a:spLocks/>
                </p:cNvSpPr>
                <p:nvPr/>
              </p:nvSpPr>
              <p:spPr bwMode="auto">
                <a:xfrm>
                  <a:off x="1429849" y="3908169"/>
                  <a:ext cx="1410980" cy="521899"/>
                </a:xfrm>
                <a:custGeom>
                  <a:avLst/>
                  <a:gdLst/>
                  <a:ahLst/>
                  <a:cxnLst>
                    <a:cxn ang="0">
                      <a:pos x="1295" y="340"/>
                    </a:cxn>
                    <a:cxn ang="0">
                      <a:pos x="1295" y="334"/>
                    </a:cxn>
                    <a:cxn ang="0">
                      <a:pos x="1293" y="331"/>
                    </a:cxn>
                    <a:cxn ang="0">
                      <a:pos x="1283" y="323"/>
                    </a:cxn>
                    <a:cxn ang="0">
                      <a:pos x="1257" y="311"/>
                    </a:cxn>
                    <a:cxn ang="0">
                      <a:pos x="559" y="120"/>
                    </a:cxn>
                    <a:cxn ang="0">
                      <a:pos x="249" y="18"/>
                    </a:cxn>
                    <a:cxn ang="0">
                      <a:pos x="193" y="2"/>
                    </a:cxn>
                    <a:cxn ang="0">
                      <a:pos x="169" y="0"/>
                    </a:cxn>
                    <a:cxn ang="0">
                      <a:pos x="145" y="2"/>
                    </a:cxn>
                    <a:cxn ang="0">
                      <a:pos x="102" y="18"/>
                    </a:cxn>
                    <a:cxn ang="0">
                      <a:pos x="72" y="36"/>
                    </a:cxn>
                    <a:cxn ang="0">
                      <a:pos x="40" y="63"/>
                    </a:cxn>
                    <a:cxn ang="0">
                      <a:pos x="30" y="73"/>
                    </a:cxn>
                    <a:cxn ang="0">
                      <a:pos x="9" y="100"/>
                    </a:cxn>
                    <a:cxn ang="0">
                      <a:pos x="4" y="108"/>
                    </a:cxn>
                    <a:cxn ang="0">
                      <a:pos x="0" y="120"/>
                    </a:cxn>
                    <a:cxn ang="0">
                      <a:pos x="0" y="132"/>
                    </a:cxn>
                    <a:cxn ang="0">
                      <a:pos x="4" y="144"/>
                    </a:cxn>
                    <a:cxn ang="0">
                      <a:pos x="9" y="150"/>
                    </a:cxn>
                    <a:cxn ang="0">
                      <a:pos x="20" y="160"/>
                    </a:cxn>
                    <a:cxn ang="0">
                      <a:pos x="56" y="181"/>
                    </a:cxn>
                    <a:cxn ang="0">
                      <a:pos x="167" y="227"/>
                    </a:cxn>
                    <a:cxn ang="0">
                      <a:pos x="244" y="255"/>
                    </a:cxn>
                    <a:cxn ang="0">
                      <a:pos x="637" y="341"/>
                    </a:cxn>
                    <a:cxn ang="0">
                      <a:pos x="1040" y="460"/>
                    </a:cxn>
                    <a:cxn ang="0">
                      <a:pos x="1104" y="479"/>
                    </a:cxn>
                    <a:cxn ang="0">
                      <a:pos x="1114" y="479"/>
                    </a:cxn>
                    <a:cxn ang="0">
                      <a:pos x="1122" y="476"/>
                    </a:cxn>
                    <a:cxn ang="0">
                      <a:pos x="1125" y="472"/>
                    </a:cxn>
                    <a:cxn ang="0">
                      <a:pos x="1125" y="465"/>
                    </a:cxn>
                    <a:cxn ang="0">
                      <a:pos x="1120" y="448"/>
                    </a:cxn>
                    <a:cxn ang="0">
                      <a:pos x="1116" y="430"/>
                    </a:cxn>
                    <a:cxn ang="0">
                      <a:pos x="1117" y="422"/>
                    </a:cxn>
                    <a:cxn ang="0">
                      <a:pos x="1124" y="406"/>
                    </a:cxn>
                    <a:cxn ang="0">
                      <a:pos x="1144" y="374"/>
                    </a:cxn>
                    <a:cxn ang="0">
                      <a:pos x="1151" y="368"/>
                    </a:cxn>
                    <a:cxn ang="0">
                      <a:pos x="1157" y="362"/>
                    </a:cxn>
                    <a:cxn ang="0">
                      <a:pos x="1166" y="358"/>
                    </a:cxn>
                    <a:cxn ang="0">
                      <a:pos x="1220" y="344"/>
                    </a:cxn>
                    <a:cxn ang="0">
                      <a:pos x="1257" y="341"/>
                    </a:cxn>
                    <a:cxn ang="0">
                      <a:pos x="1281" y="343"/>
                    </a:cxn>
                    <a:cxn ang="0">
                      <a:pos x="1292" y="343"/>
                    </a:cxn>
                    <a:cxn ang="0">
                      <a:pos x="1294" y="342"/>
                    </a:cxn>
                    <a:cxn ang="0">
                      <a:pos x="1295" y="340"/>
                    </a:cxn>
                  </a:cxnLst>
                  <a:rect l="0" t="0" r="r" b="b"/>
                  <a:pathLst>
                    <a:path w="1295" h="479">
                      <a:moveTo>
                        <a:pt x="1295" y="340"/>
                      </a:moveTo>
                      <a:lnTo>
                        <a:pt x="1295" y="334"/>
                      </a:lnTo>
                      <a:lnTo>
                        <a:pt x="1293" y="331"/>
                      </a:lnTo>
                      <a:lnTo>
                        <a:pt x="1283" y="323"/>
                      </a:lnTo>
                      <a:lnTo>
                        <a:pt x="1257" y="311"/>
                      </a:lnTo>
                      <a:lnTo>
                        <a:pt x="559" y="120"/>
                      </a:lnTo>
                      <a:lnTo>
                        <a:pt x="249" y="18"/>
                      </a:lnTo>
                      <a:lnTo>
                        <a:pt x="193" y="2"/>
                      </a:lnTo>
                      <a:lnTo>
                        <a:pt x="169" y="0"/>
                      </a:lnTo>
                      <a:lnTo>
                        <a:pt x="145" y="2"/>
                      </a:lnTo>
                      <a:lnTo>
                        <a:pt x="102" y="18"/>
                      </a:lnTo>
                      <a:lnTo>
                        <a:pt x="72" y="36"/>
                      </a:lnTo>
                      <a:lnTo>
                        <a:pt x="40" y="63"/>
                      </a:lnTo>
                      <a:lnTo>
                        <a:pt x="30" y="73"/>
                      </a:lnTo>
                      <a:lnTo>
                        <a:pt x="9" y="100"/>
                      </a:lnTo>
                      <a:lnTo>
                        <a:pt x="4" y="108"/>
                      </a:lnTo>
                      <a:lnTo>
                        <a:pt x="0" y="120"/>
                      </a:lnTo>
                      <a:lnTo>
                        <a:pt x="0" y="132"/>
                      </a:lnTo>
                      <a:lnTo>
                        <a:pt x="4" y="144"/>
                      </a:lnTo>
                      <a:lnTo>
                        <a:pt x="9" y="150"/>
                      </a:lnTo>
                      <a:lnTo>
                        <a:pt x="20" y="160"/>
                      </a:lnTo>
                      <a:lnTo>
                        <a:pt x="56" y="181"/>
                      </a:lnTo>
                      <a:lnTo>
                        <a:pt x="167" y="227"/>
                      </a:lnTo>
                      <a:lnTo>
                        <a:pt x="244" y="255"/>
                      </a:lnTo>
                      <a:lnTo>
                        <a:pt x="637" y="341"/>
                      </a:lnTo>
                      <a:lnTo>
                        <a:pt x="1040" y="460"/>
                      </a:lnTo>
                      <a:lnTo>
                        <a:pt x="1104" y="479"/>
                      </a:lnTo>
                      <a:lnTo>
                        <a:pt x="1114" y="479"/>
                      </a:lnTo>
                      <a:lnTo>
                        <a:pt x="1122" y="476"/>
                      </a:lnTo>
                      <a:lnTo>
                        <a:pt x="1125" y="472"/>
                      </a:lnTo>
                      <a:lnTo>
                        <a:pt x="1125" y="465"/>
                      </a:lnTo>
                      <a:lnTo>
                        <a:pt x="1120" y="448"/>
                      </a:lnTo>
                      <a:lnTo>
                        <a:pt x="1116" y="430"/>
                      </a:lnTo>
                      <a:lnTo>
                        <a:pt x="1117" y="422"/>
                      </a:lnTo>
                      <a:lnTo>
                        <a:pt x="1124" y="406"/>
                      </a:lnTo>
                      <a:lnTo>
                        <a:pt x="1144" y="374"/>
                      </a:lnTo>
                      <a:lnTo>
                        <a:pt x="1151" y="368"/>
                      </a:lnTo>
                      <a:lnTo>
                        <a:pt x="1157" y="362"/>
                      </a:lnTo>
                      <a:lnTo>
                        <a:pt x="1166" y="358"/>
                      </a:lnTo>
                      <a:lnTo>
                        <a:pt x="1220" y="344"/>
                      </a:lnTo>
                      <a:lnTo>
                        <a:pt x="1257" y="341"/>
                      </a:lnTo>
                      <a:lnTo>
                        <a:pt x="1281" y="343"/>
                      </a:lnTo>
                      <a:lnTo>
                        <a:pt x="1292" y="343"/>
                      </a:lnTo>
                      <a:lnTo>
                        <a:pt x="1294" y="342"/>
                      </a:lnTo>
                      <a:lnTo>
                        <a:pt x="1295" y="340"/>
                      </a:lnTo>
                      <a:close/>
                    </a:path>
                  </a:pathLst>
                </a:custGeom>
                <a:solidFill>
                  <a:srgbClr val="A77F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14"/>
                <p:cNvSpPr>
                  <a:spLocks/>
                </p:cNvSpPr>
                <p:nvPr/>
              </p:nvSpPr>
              <p:spPr bwMode="auto">
                <a:xfrm>
                  <a:off x="1705508" y="3771974"/>
                  <a:ext cx="1320546" cy="491392"/>
                </a:xfrm>
                <a:custGeom>
                  <a:avLst/>
                  <a:gdLst/>
                  <a:ahLst/>
                  <a:cxnLst>
                    <a:cxn ang="0">
                      <a:pos x="1151" y="304"/>
                    </a:cxn>
                    <a:cxn ang="0">
                      <a:pos x="1170" y="298"/>
                    </a:cxn>
                    <a:cxn ang="0">
                      <a:pos x="1207" y="292"/>
                    </a:cxn>
                    <a:cxn ang="0">
                      <a:pos x="1210" y="291"/>
                    </a:cxn>
                    <a:cxn ang="0">
                      <a:pos x="1212" y="291"/>
                    </a:cxn>
                    <a:cxn ang="0">
                      <a:pos x="1212" y="289"/>
                    </a:cxn>
                    <a:cxn ang="0">
                      <a:pos x="1211" y="288"/>
                    </a:cxn>
                    <a:cxn ang="0">
                      <a:pos x="1197" y="280"/>
                    </a:cxn>
                    <a:cxn ang="0">
                      <a:pos x="987" y="219"/>
                    </a:cxn>
                    <a:cxn ang="0">
                      <a:pos x="139" y="3"/>
                    </a:cxn>
                    <a:cxn ang="0">
                      <a:pos x="115" y="0"/>
                    </a:cxn>
                    <a:cxn ang="0">
                      <a:pos x="95" y="0"/>
                    </a:cxn>
                    <a:cxn ang="0">
                      <a:pos x="75" y="5"/>
                    </a:cxn>
                    <a:cxn ang="0">
                      <a:pos x="57" y="16"/>
                    </a:cxn>
                    <a:cxn ang="0">
                      <a:pos x="47" y="24"/>
                    </a:cxn>
                    <a:cxn ang="0">
                      <a:pos x="33" y="40"/>
                    </a:cxn>
                    <a:cxn ang="0">
                      <a:pos x="6" y="81"/>
                    </a:cxn>
                    <a:cxn ang="0">
                      <a:pos x="2" y="91"/>
                    </a:cxn>
                    <a:cxn ang="0">
                      <a:pos x="0" y="100"/>
                    </a:cxn>
                    <a:cxn ang="0">
                      <a:pos x="0" y="108"/>
                    </a:cxn>
                    <a:cxn ang="0">
                      <a:pos x="2" y="117"/>
                    </a:cxn>
                    <a:cxn ang="0">
                      <a:pos x="9" y="125"/>
                    </a:cxn>
                    <a:cxn ang="0">
                      <a:pos x="19" y="132"/>
                    </a:cxn>
                    <a:cxn ang="0">
                      <a:pos x="49" y="145"/>
                    </a:cxn>
                    <a:cxn ang="0">
                      <a:pos x="627" y="299"/>
                    </a:cxn>
                    <a:cxn ang="0">
                      <a:pos x="1006" y="412"/>
                    </a:cxn>
                    <a:cxn ang="0">
                      <a:pos x="1046" y="428"/>
                    </a:cxn>
                    <a:cxn ang="0">
                      <a:pos x="1077" y="443"/>
                    </a:cxn>
                    <a:cxn ang="0">
                      <a:pos x="1084" y="447"/>
                    </a:cxn>
                    <a:cxn ang="0">
                      <a:pos x="1094" y="451"/>
                    </a:cxn>
                    <a:cxn ang="0">
                      <a:pos x="1096" y="451"/>
                    </a:cxn>
                    <a:cxn ang="0">
                      <a:pos x="1096" y="449"/>
                    </a:cxn>
                    <a:cxn ang="0">
                      <a:pos x="1095" y="446"/>
                    </a:cxn>
                    <a:cxn ang="0">
                      <a:pos x="1087" y="434"/>
                    </a:cxn>
                    <a:cxn ang="0">
                      <a:pos x="1085" y="430"/>
                    </a:cxn>
                    <a:cxn ang="0">
                      <a:pos x="1084" y="424"/>
                    </a:cxn>
                    <a:cxn ang="0">
                      <a:pos x="1086" y="396"/>
                    </a:cxn>
                    <a:cxn ang="0">
                      <a:pos x="1097" y="364"/>
                    </a:cxn>
                    <a:cxn ang="0">
                      <a:pos x="1102" y="357"/>
                    </a:cxn>
                    <a:cxn ang="0">
                      <a:pos x="1121" y="331"/>
                    </a:cxn>
                    <a:cxn ang="0">
                      <a:pos x="1143" y="310"/>
                    </a:cxn>
                    <a:cxn ang="0">
                      <a:pos x="1151" y="304"/>
                    </a:cxn>
                  </a:cxnLst>
                  <a:rect l="0" t="0" r="r" b="b"/>
                  <a:pathLst>
                    <a:path w="1212" h="451">
                      <a:moveTo>
                        <a:pt x="1151" y="304"/>
                      </a:moveTo>
                      <a:lnTo>
                        <a:pt x="1170" y="298"/>
                      </a:lnTo>
                      <a:lnTo>
                        <a:pt x="1207" y="292"/>
                      </a:lnTo>
                      <a:lnTo>
                        <a:pt x="1210" y="291"/>
                      </a:lnTo>
                      <a:lnTo>
                        <a:pt x="1212" y="291"/>
                      </a:lnTo>
                      <a:lnTo>
                        <a:pt x="1212" y="289"/>
                      </a:lnTo>
                      <a:lnTo>
                        <a:pt x="1211" y="288"/>
                      </a:lnTo>
                      <a:lnTo>
                        <a:pt x="1197" y="280"/>
                      </a:lnTo>
                      <a:lnTo>
                        <a:pt x="987" y="219"/>
                      </a:lnTo>
                      <a:lnTo>
                        <a:pt x="139" y="3"/>
                      </a:lnTo>
                      <a:lnTo>
                        <a:pt x="115" y="0"/>
                      </a:lnTo>
                      <a:lnTo>
                        <a:pt x="95" y="0"/>
                      </a:lnTo>
                      <a:lnTo>
                        <a:pt x="75" y="5"/>
                      </a:lnTo>
                      <a:lnTo>
                        <a:pt x="57" y="16"/>
                      </a:lnTo>
                      <a:lnTo>
                        <a:pt x="47" y="24"/>
                      </a:lnTo>
                      <a:lnTo>
                        <a:pt x="33" y="40"/>
                      </a:lnTo>
                      <a:lnTo>
                        <a:pt x="6" y="81"/>
                      </a:lnTo>
                      <a:lnTo>
                        <a:pt x="2" y="91"/>
                      </a:lnTo>
                      <a:lnTo>
                        <a:pt x="0" y="100"/>
                      </a:lnTo>
                      <a:lnTo>
                        <a:pt x="0" y="108"/>
                      </a:lnTo>
                      <a:lnTo>
                        <a:pt x="2" y="117"/>
                      </a:lnTo>
                      <a:lnTo>
                        <a:pt x="9" y="125"/>
                      </a:lnTo>
                      <a:lnTo>
                        <a:pt x="19" y="132"/>
                      </a:lnTo>
                      <a:lnTo>
                        <a:pt x="49" y="145"/>
                      </a:lnTo>
                      <a:lnTo>
                        <a:pt x="627" y="299"/>
                      </a:lnTo>
                      <a:lnTo>
                        <a:pt x="1006" y="412"/>
                      </a:lnTo>
                      <a:lnTo>
                        <a:pt x="1046" y="428"/>
                      </a:lnTo>
                      <a:lnTo>
                        <a:pt x="1077" y="443"/>
                      </a:lnTo>
                      <a:lnTo>
                        <a:pt x="1084" y="447"/>
                      </a:lnTo>
                      <a:lnTo>
                        <a:pt x="1094" y="451"/>
                      </a:lnTo>
                      <a:lnTo>
                        <a:pt x="1096" y="451"/>
                      </a:lnTo>
                      <a:lnTo>
                        <a:pt x="1096" y="449"/>
                      </a:lnTo>
                      <a:lnTo>
                        <a:pt x="1095" y="446"/>
                      </a:lnTo>
                      <a:lnTo>
                        <a:pt x="1087" y="434"/>
                      </a:lnTo>
                      <a:lnTo>
                        <a:pt x="1085" y="430"/>
                      </a:lnTo>
                      <a:lnTo>
                        <a:pt x="1084" y="424"/>
                      </a:lnTo>
                      <a:lnTo>
                        <a:pt x="1086" y="396"/>
                      </a:lnTo>
                      <a:lnTo>
                        <a:pt x="1097" y="364"/>
                      </a:lnTo>
                      <a:lnTo>
                        <a:pt x="1102" y="357"/>
                      </a:lnTo>
                      <a:lnTo>
                        <a:pt x="1121" y="331"/>
                      </a:lnTo>
                      <a:lnTo>
                        <a:pt x="1143" y="310"/>
                      </a:lnTo>
                      <a:lnTo>
                        <a:pt x="1151" y="304"/>
                      </a:lnTo>
                      <a:close/>
                    </a:path>
                  </a:pathLst>
                </a:custGeom>
                <a:solidFill>
                  <a:srgbClr val="A77F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Freeform 15"/>
                <p:cNvSpPr>
                  <a:spLocks/>
                </p:cNvSpPr>
                <p:nvPr/>
              </p:nvSpPr>
              <p:spPr bwMode="auto">
                <a:xfrm>
                  <a:off x="1901628" y="3661928"/>
                  <a:ext cx="1325994" cy="428197"/>
                </a:xfrm>
                <a:custGeom>
                  <a:avLst/>
                  <a:gdLst/>
                  <a:ahLst/>
                  <a:cxnLst>
                    <a:cxn ang="0">
                      <a:pos x="65" y="3"/>
                    </a:cxn>
                    <a:cxn ang="0">
                      <a:pos x="50" y="9"/>
                    </a:cxn>
                    <a:cxn ang="0">
                      <a:pos x="35" y="17"/>
                    </a:cxn>
                    <a:cxn ang="0">
                      <a:pos x="24" y="26"/>
                    </a:cxn>
                    <a:cxn ang="0">
                      <a:pos x="15" y="36"/>
                    </a:cxn>
                    <a:cxn ang="0">
                      <a:pos x="12" y="43"/>
                    </a:cxn>
                    <a:cxn ang="0">
                      <a:pos x="1" y="67"/>
                    </a:cxn>
                    <a:cxn ang="0">
                      <a:pos x="0" y="77"/>
                    </a:cxn>
                    <a:cxn ang="0">
                      <a:pos x="1" y="85"/>
                    </a:cxn>
                    <a:cxn ang="0">
                      <a:pos x="4" y="93"/>
                    </a:cxn>
                    <a:cxn ang="0">
                      <a:pos x="12" y="100"/>
                    </a:cxn>
                    <a:cxn ang="0">
                      <a:pos x="23" y="105"/>
                    </a:cxn>
                    <a:cxn ang="0">
                      <a:pos x="54" y="114"/>
                    </a:cxn>
                    <a:cxn ang="0">
                      <a:pos x="117" y="125"/>
                    </a:cxn>
                    <a:cxn ang="0">
                      <a:pos x="859" y="303"/>
                    </a:cxn>
                    <a:cxn ang="0">
                      <a:pos x="1051" y="359"/>
                    </a:cxn>
                    <a:cxn ang="0">
                      <a:pos x="1116" y="391"/>
                    </a:cxn>
                    <a:cxn ang="0">
                      <a:pos x="1124" y="393"/>
                    </a:cxn>
                    <a:cxn ang="0">
                      <a:pos x="1131" y="392"/>
                    </a:cxn>
                    <a:cxn ang="0">
                      <a:pos x="1135" y="388"/>
                    </a:cxn>
                    <a:cxn ang="0">
                      <a:pos x="1135" y="381"/>
                    </a:cxn>
                    <a:cxn ang="0">
                      <a:pos x="1125" y="338"/>
                    </a:cxn>
                    <a:cxn ang="0">
                      <a:pos x="1124" y="319"/>
                    </a:cxn>
                    <a:cxn ang="0">
                      <a:pos x="1126" y="311"/>
                    </a:cxn>
                    <a:cxn ang="0">
                      <a:pos x="1129" y="305"/>
                    </a:cxn>
                    <a:cxn ang="0">
                      <a:pos x="1138" y="291"/>
                    </a:cxn>
                    <a:cxn ang="0">
                      <a:pos x="1149" y="279"/>
                    </a:cxn>
                    <a:cxn ang="0">
                      <a:pos x="1160" y="269"/>
                    </a:cxn>
                    <a:cxn ang="0">
                      <a:pos x="1167" y="265"/>
                    </a:cxn>
                    <a:cxn ang="0">
                      <a:pos x="1177" y="261"/>
                    </a:cxn>
                    <a:cxn ang="0">
                      <a:pos x="1188" y="259"/>
                    </a:cxn>
                    <a:cxn ang="0">
                      <a:pos x="1216" y="251"/>
                    </a:cxn>
                    <a:cxn ang="0">
                      <a:pos x="1217" y="249"/>
                    </a:cxn>
                    <a:cxn ang="0">
                      <a:pos x="1216" y="247"/>
                    </a:cxn>
                    <a:cxn ang="0">
                      <a:pos x="1207" y="243"/>
                    </a:cxn>
                    <a:cxn ang="0">
                      <a:pos x="1067" y="213"/>
                    </a:cxn>
                    <a:cxn ang="0">
                      <a:pos x="631" y="100"/>
                    </a:cxn>
                    <a:cxn ang="0">
                      <a:pos x="205" y="22"/>
                    </a:cxn>
                    <a:cxn ang="0">
                      <a:pos x="188" y="18"/>
                    </a:cxn>
                    <a:cxn ang="0">
                      <a:pos x="152" y="5"/>
                    </a:cxn>
                    <a:cxn ang="0">
                      <a:pos x="142" y="3"/>
                    </a:cxn>
                    <a:cxn ang="0">
                      <a:pos x="82" y="0"/>
                    </a:cxn>
                    <a:cxn ang="0">
                      <a:pos x="65" y="3"/>
                    </a:cxn>
                  </a:cxnLst>
                  <a:rect l="0" t="0" r="r" b="b"/>
                  <a:pathLst>
                    <a:path w="1217" h="393">
                      <a:moveTo>
                        <a:pt x="65" y="3"/>
                      </a:moveTo>
                      <a:lnTo>
                        <a:pt x="50" y="9"/>
                      </a:lnTo>
                      <a:lnTo>
                        <a:pt x="35" y="17"/>
                      </a:lnTo>
                      <a:lnTo>
                        <a:pt x="24" y="26"/>
                      </a:lnTo>
                      <a:lnTo>
                        <a:pt x="15" y="36"/>
                      </a:lnTo>
                      <a:lnTo>
                        <a:pt x="12" y="43"/>
                      </a:lnTo>
                      <a:lnTo>
                        <a:pt x="1" y="67"/>
                      </a:lnTo>
                      <a:lnTo>
                        <a:pt x="0" y="77"/>
                      </a:lnTo>
                      <a:lnTo>
                        <a:pt x="1" y="85"/>
                      </a:lnTo>
                      <a:lnTo>
                        <a:pt x="4" y="93"/>
                      </a:lnTo>
                      <a:lnTo>
                        <a:pt x="12" y="100"/>
                      </a:lnTo>
                      <a:lnTo>
                        <a:pt x="23" y="105"/>
                      </a:lnTo>
                      <a:lnTo>
                        <a:pt x="54" y="114"/>
                      </a:lnTo>
                      <a:lnTo>
                        <a:pt x="117" y="125"/>
                      </a:lnTo>
                      <a:lnTo>
                        <a:pt x="859" y="303"/>
                      </a:lnTo>
                      <a:lnTo>
                        <a:pt x="1051" y="359"/>
                      </a:lnTo>
                      <a:lnTo>
                        <a:pt x="1116" y="391"/>
                      </a:lnTo>
                      <a:lnTo>
                        <a:pt x="1124" y="393"/>
                      </a:lnTo>
                      <a:lnTo>
                        <a:pt x="1131" y="392"/>
                      </a:lnTo>
                      <a:lnTo>
                        <a:pt x="1135" y="388"/>
                      </a:lnTo>
                      <a:lnTo>
                        <a:pt x="1135" y="381"/>
                      </a:lnTo>
                      <a:lnTo>
                        <a:pt x="1125" y="338"/>
                      </a:lnTo>
                      <a:lnTo>
                        <a:pt x="1124" y="319"/>
                      </a:lnTo>
                      <a:lnTo>
                        <a:pt x="1126" y="311"/>
                      </a:lnTo>
                      <a:lnTo>
                        <a:pt x="1129" y="305"/>
                      </a:lnTo>
                      <a:lnTo>
                        <a:pt x="1138" y="291"/>
                      </a:lnTo>
                      <a:lnTo>
                        <a:pt x="1149" y="279"/>
                      </a:lnTo>
                      <a:lnTo>
                        <a:pt x="1160" y="269"/>
                      </a:lnTo>
                      <a:lnTo>
                        <a:pt x="1167" y="265"/>
                      </a:lnTo>
                      <a:lnTo>
                        <a:pt x="1177" y="261"/>
                      </a:lnTo>
                      <a:lnTo>
                        <a:pt x="1188" y="259"/>
                      </a:lnTo>
                      <a:lnTo>
                        <a:pt x="1216" y="251"/>
                      </a:lnTo>
                      <a:lnTo>
                        <a:pt x="1217" y="249"/>
                      </a:lnTo>
                      <a:lnTo>
                        <a:pt x="1216" y="247"/>
                      </a:lnTo>
                      <a:lnTo>
                        <a:pt x="1207" y="243"/>
                      </a:lnTo>
                      <a:lnTo>
                        <a:pt x="1067" y="213"/>
                      </a:lnTo>
                      <a:lnTo>
                        <a:pt x="631" y="100"/>
                      </a:lnTo>
                      <a:lnTo>
                        <a:pt x="205" y="22"/>
                      </a:lnTo>
                      <a:lnTo>
                        <a:pt x="188" y="18"/>
                      </a:lnTo>
                      <a:lnTo>
                        <a:pt x="152" y="5"/>
                      </a:lnTo>
                      <a:lnTo>
                        <a:pt x="142" y="3"/>
                      </a:lnTo>
                      <a:lnTo>
                        <a:pt x="82" y="0"/>
                      </a:lnTo>
                      <a:lnTo>
                        <a:pt x="65" y="3"/>
                      </a:lnTo>
                      <a:close/>
                    </a:path>
                  </a:pathLst>
                </a:custGeom>
                <a:solidFill>
                  <a:srgbClr val="A77F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 name="Freeform 35"/>
                <p:cNvSpPr>
                  <a:spLocks/>
                </p:cNvSpPr>
                <p:nvPr/>
              </p:nvSpPr>
              <p:spPr bwMode="auto">
                <a:xfrm>
                  <a:off x="1339416" y="4048722"/>
                  <a:ext cx="2077790" cy="712572"/>
                </a:xfrm>
                <a:custGeom>
                  <a:avLst/>
                  <a:gdLst/>
                  <a:ahLst/>
                  <a:cxnLst>
                    <a:cxn ang="0">
                      <a:pos x="1775" y="0"/>
                    </a:cxn>
                    <a:cxn ang="0">
                      <a:pos x="1762" y="7"/>
                    </a:cxn>
                    <a:cxn ang="0">
                      <a:pos x="1712" y="163"/>
                    </a:cxn>
                    <a:cxn ang="0">
                      <a:pos x="1695" y="191"/>
                    </a:cxn>
                    <a:cxn ang="0">
                      <a:pos x="1670" y="204"/>
                    </a:cxn>
                    <a:cxn ang="0">
                      <a:pos x="1623" y="200"/>
                    </a:cxn>
                    <a:cxn ang="0">
                      <a:pos x="1570" y="167"/>
                    </a:cxn>
                    <a:cxn ang="0">
                      <a:pos x="1553" y="171"/>
                    </a:cxn>
                    <a:cxn ang="0">
                      <a:pos x="1524" y="312"/>
                    </a:cxn>
                    <a:cxn ang="0">
                      <a:pos x="1502" y="344"/>
                    </a:cxn>
                    <a:cxn ang="0">
                      <a:pos x="1473" y="356"/>
                    </a:cxn>
                    <a:cxn ang="0">
                      <a:pos x="1431" y="354"/>
                    </a:cxn>
                    <a:cxn ang="0">
                      <a:pos x="1364" y="313"/>
                    </a:cxn>
                    <a:cxn ang="0">
                      <a:pos x="1349" y="317"/>
                    </a:cxn>
                    <a:cxn ang="0">
                      <a:pos x="1308" y="448"/>
                    </a:cxn>
                    <a:cxn ang="0">
                      <a:pos x="1296" y="479"/>
                    </a:cxn>
                    <a:cxn ang="0">
                      <a:pos x="1245" y="514"/>
                    </a:cxn>
                    <a:cxn ang="0">
                      <a:pos x="1182" y="514"/>
                    </a:cxn>
                    <a:cxn ang="0">
                      <a:pos x="1129" y="481"/>
                    </a:cxn>
                    <a:cxn ang="0">
                      <a:pos x="1105" y="478"/>
                    </a:cxn>
                    <a:cxn ang="0">
                      <a:pos x="1054" y="528"/>
                    </a:cxn>
                    <a:cxn ang="0">
                      <a:pos x="1034" y="539"/>
                    </a:cxn>
                    <a:cxn ang="0">
                      <a:pos x="941" y="512"/>
                    </a:cxn>
                    <a:cxn ang="0">
                      <a:pos x="892" y="454"/>
                    </a:cxn>
                    <a:cxn ang="0">
                      <a:pos x="845" y="439"/>
                    </a:cxn>
                    <a:cxn ang="0">
                      <a:pos x="665" y="454"/>
                    </a:cxn>
                    <a:cxn ang="0">
                      <a:pos x="606" y="381"/>
                    </a:cxn>
                    <a:cxn ang="0">
                      <a:pos x="586" y="366"/>
                    </a:cxn>
                    <a:cxn ang="0">
                      <a:pos x="541" y="376"/>
                    </a:cxn>
                    <a:cxn ang="0">
                      <a:pos x="469" y="402"/>
                    </a:cxn>
                    <a:cxn ang="0">
                      <a:pos x="435" y="385"/>
                    </a:cxn>
                    <a:cxn ang="0">
                      <a:pos x="359" y="308"/>
                    </a:cxn>
                    <a:cxn ang="0">
                      <a:pos x="269" y="315"/>
                    </a:cxn>
                    <a:cxn ang="0">
                      <a:pos x="209" y="312"/>
                    </a:cxn>
                    <a:cxn ang="0">
                      <a:pos x="170" y="263"/>
                    </a:cxn>
                    <a:cxn ang="0">
                      <a:pos x="155" y="255"/>
                    </a:cxn>
                    <a:cxn ang="0">
                      <a:pos x="134" y="273"/>
                    </a:cxn>
                    <a:cxn ang="0">
                      <a:pos x="97" y="322"/>
                    </a:cxn>
                    <a:cxn ang="0">
                      <a:pos x="10" y="333"/>
                    </a:cxn>
                    <a:cxn ang="0">
                      <a:pos x="0" y="340"/>
                    </a:cxn>
                    <a:cxn ang="0">
                      <a:pos x="8" y="347"/>
                    </a:cxn>
                    <a:cxn ang="0">
                      <a:pos x="597" y="575"/>
                    </a:cxn>
                    <a:cxn ang="0">
                      <a:pos x="1159" y="654"/>
                    </a:cxn>
                    <a:cxn ang="0">
                      <a:pos x="1393" y="601"/>
                    </a:cxn>
                    <a:cxn ang="0">
                      <a:pos x="1740" y="238"/>
                    </a:cxn>
                    <a:cxn ang="0">
                      <a:pos x="1887" y="164"/>
                    </a:cxn>
                    <a:cxn ang="0">
                      <a:pos x="1906" y="143"/>
                    </a:cxn>
                    <a:cxn ang="0">
                      <a:pos x="1905" y="129"/>
                    </a:cxn>
                    <a:cxn ang="0">
                      <a:pos x="1794" y="10"/>
                    </a:cxn>
                  </a:cxnLst>
                  <a:rect l="0" t="0" r="r" b="b"/>
                  <a:pathLst>
                    <a:path w="1907" h="654">
                      <a:moveTo>
                        <a:pt x="1785" y="3"/>
                      </a:moveTo>
                      <a:lnTo>
                        <a:pt x="1780" y="0"/>
                      </a:lnTo>
                      <a:lnTo>
                        <a:pt x="1775" y="0"/>
                      </a:lnTo>
                      <a:lnTo>
                        <a:pt x="1771" y="0"/>
                      </a:lnTo>
                      <a:lnTo>
                        <a:pt x="1766" y="3"/>
                      </a:lnTo>
                      <a:lnTo>
                        <a:pt x="1762" y="7"/>
                      </a:lnTo>
                      <a:lnTo>
                        <a:pt x="1757" y="14"/>
                      </a:lnTo>
                      <a:lnTo>
                        <a:pt x="1750" y="34"/>
                      </a:lnTo>
                      <a:lnTo>
                        <a:pt x="1712" y="163"/>
                      </a:lnTo>
                      <a:lnTo>
                        <a:pt x="1709" y="172"/>
                      </a:lnTo>
                      <a:lnTo>
                        <a:pt x="1704" y="180"/>
                      </a:lnTo>
                      <a:lnTo>
                        <a:pt x="1695" y="191"/>
                      </a:lnTo>
                      <a:lnTo>
                        <a:pt x="1688" y="198"/>
                      </a:lnTo>
                      <a:lnTo>
                        <a:pt x="1679" y="202"/>
                      </a:lnTo>
                      <a:lnTo>
                        <a:pt x="1670" y="204"/>
                      </a:lnTo>
                      <a:lnTo>
                        <a:pt x="1633" y="202"/>
                      </a:lnTo>
                      <a:lnTo>
                        <a:pt x="1629" y="201"/>
                      </a:lnTo>
                      <a:lnTo>
                        <a:pt x="1623" y="200"/>
                      </a:lnTo>
                      <a:lnTo>
                        <a:pt x="1612" y="194"/>
                      </a:lnTo>
                      <a:lnTo>
                        <a:pt x="1580" y="171"/>
                      </a:lnTo>
                      <a:lnTo>
                        <a:pt x="1570" y="167"/>
                      </a:lnTo>
                      <a:lnTo>
                        <a:pt x="1565" y="166"/>
                      </a:lnTo>
                      <a:lnTo>
                        <a:pt x="1557" y="168"/>
                      </a:lnTo>
                      <a:lnTo>
                        <a:pt x="1553" y="171"/>
                      </a:lnTo>
                      <a:lnTo>
                        <a:pt x="1550" y="176"/>
                      </a:lnTo>
                      <a:lnTo>
                        <a:pt x="1547" y="182"/>
                      </a:lnTo>
                      <a:lnTo>
                        <a:pt x="1524" y="312"/>
                      </a:lnTo>
                      <a:lnTo>
                        <a:pt x="1518" y="326"/>
                      </a:lnTo>
                      <a:lnTo>
                        <a:pt x="1510" y="336"/>
                      </a:lnTo>
                      <a:lnTo>
                        <a:pt x="1502" y="344"/>
                      </a:lnTo>
                      <a:lnTo>
                        <a:pt x="1493" y="350"/>
                      </a:lnTo>
                      <a:lnTo>
                        <a:pt x="1483" y="354"/>
                      </a:lnTo>
                      <a:lnTo>
                        <a:pt x="1473" y="356"/>
                      </a:lnTo>
                      <a:lnTo>
                        <a:pt x="1442" y="357"/>
                      </a:lnTo>
                      <a:lnTo>
                        <a:pt x="1437" y="356"/>
                      </a:lnTo>
                      <a:lnTo>
                        <a:pt x="1431" y="354"/>
                      </a:lnTo>
                      <a:lnTo>
                        <a:pt x="1420" y="347"/>
                      </a:lnTo>
                      <a:lnTo>
                        <a:pt x="1382" y="321"/>
                      </a:lnTo>
                      <a:lnTo>
                        <a:pt x="1364" y="313"/>
                      </a:lnTo>
                      <a:lnTo>
                        <a:pt x="1359" y="313"/>
                      </a:lnTo>
                      <a:lnTo>
                        <a:pt x="1354" y="314"/>
                      </a:lnTo>
                      <a:lnTo>
                        <a:pt x="1349" y="317"/>
                      </a:lnTo>
                      <a:lnTo>
                        <a:pt x="1340" y="329"/>
                      </a:lnTo>
                      <a:lnTo>
                        <a:pt x="1329" y="359"/>
                      </a:lnTo>
                      <a:lnTo>
                        <a:pt x="1308" y="448"/>
                      </a:lnTo>
                      <a:lnTo>
                        <a:pt x="1303" y="459"/>
                      </a:lnTo>
                      <a:lnTo>
                        <a:pt x="1300" y="470"/>
                      </a:lnTo>
                      <a:lnTo>
                        <a:pt x="1296" y="479"/>
                      </a:lnTo>
                      <a:lnTo>
                        <a:pt x="1282" y="497"/>
                      </a:lnTo>
                      <a:lnTo>
                        <a:pt x="1257" y="510"/>
                      </a:lnTo>
                      <a:lnTo>
                        <a:pt x="1245" y="514"/>
                      </a:lnTo>
                      <a:lnTo>
                        <a:pt x="1231" y="516"/>
                      </a:lnTo>
                      <a:lnTo>
                        <a:pt x="1194" y="516"/>
                      </a:lnTo>
                      <a:lnTo>
                        <a:pt x="1182" y="514"/>
                      </a:lnTo>
                      <a:lnTo>
                        <a:pt x="1172" y="510"/>
                      </a:lnTo>
                      <a:lnTo>
                        <a:pt x="1141" y="488"/>
                      </a:lnTo>
                      <a:lnTo>
                        <a:pt x="1129" y="481"/>
                      </a:lnTo>
                      <a:lnTo>
                        <a:pt x="1120" y="478"/>
                      </a:lnTo>
                      <a:lnTo>
                        <a:pt x="1110" y="477"/>
                      </a:lnTo>
                      <a:lnTo>
                        <a:pt x="1105" y="478"/>
                      </a:lnTo>
                      <a:lnTo>
                        <a:pt x="1099" y="480"/>
                      </a:lnTo>
                      <a:lnTo>
                        <a:pt x="1090" y="487"/>
                      </a:lnTo>
                      <a:lnTo>
                        <a:pt x="1054" y="528"/>
                      </a:lnTo>
                      <a:lnTo>
                        <a:pt x="1044" y="534"/>
                      </a:lnTo>
                      <a:lnTo>
                        <a:pt x="1040" y="538"/>
                      </a:lnTo>
                      <a:lnTo>
                        <a:pt x="1034" y="539"/>
                      </a:lnTo>
                      <a:lnTo>
                        <a:pt x="1012" y="540"/>
                      </a:lnTo>
                      <a:lnTo>
                        <a:pt x="987" y="534"/>
                      </a:lnTo>
                      <a:lnTo>
                        <a:pt x="941" y="512"/>
                      </a:lnTo>
                      <a:lnTo>
                        <a:pt x="924" y="496"/>
                      </a:lnTo>
                      <a:lnTo>
                        <a:pt x="902" y="464"/>
                      </a:lnTo>
                      <a:lnTo>
                        <a:pt x="892" y="454"/>
                      </a:lnTo>
                      <a:lnTo>
                        <a:pt x="881" y="447"/>
                      </a:lnTo>
                      <a:lnTo>
                        <a:pt x="865" y="441"/>
                      </a:lnTo>
                      <a:lnTo>
                        <a:pt x="845" y="439"/>
                      </a:lnTo>
                      <a:lnTo>
                        <a:pt x="710" y="457"/>
                      </a:lnTo>
                      <a:lnTo>
                        <a:pt x="676" y="457"/>
                      </a:lnTo>
                      <a:lnTo>
                        <a:pt x="665" y="454"/>
                      </a:lnTo>
                      <a:lnTo>
                        <a:pt x="650" y="448"/>
                      </a:lnTo>
                      <a:lnTo>
                        <a:pt x="638" y="437"/>
                      </a:lnTo>
                      <a:lnTo>
                        <a:pt x="606" y="381"/>
                      </a:lnTo>
                      <a:lnTo>
                        <a:pt x="597" y="371"/>
                      </a:lnTo>
                      <a:lnTo>
                        <a:pt x="591" y="368"/>
                      </a:lnTo>
                      <a:lnTo>
                        <a:pt x="586" y="366"/>
                      </a:lnTo>
                      <a:lnTo>
                        <a:pt x="579" y="365"/>
                      </a:lnTo>
                      <a:lnTo>
                        <a:pt x="572" y="365"/>
                      </a:lnTo>
                      <a:lnTo>
                        <a:pt x="541" y="376"/>
                      </a:lnTo>
                      <a:lnTo>
                        <a:pt x="492" y="399"/>
                      </a:lnTo>
                      <a:lnTo>
                        <a:pt x="483" y="402"/>
                      </a:lnTo>
                      <a:lnTo>
                        <a:pt x="469" y="402"/>
                      </a:lnTo>
                      <a:lnTo>
                        <a:pt x="461" y="402"/>
                      </a:lnTo>
                      <a:lnTo>
                        <a:pt x="455" y="399"/>
                      </a:lnTo>
                      <a:lnTo>
                        <a:pt x="435" y="385"/>
                      </a:lnTo>
                      <a:lnTo>
                        <a:pt x="387" y="327"/>
                      </a:lnTo>
                      <a:lnTo>
                        <a:pt x="367" y="312"/>
                      </a:lnTo>
                      <a:lnTo>
                        <a:pt x="359" y="308"/>
                      </a:lnTo>
                      <a:lnTo>
                        <a:pt x="344" y="305"/>
                      </a:lnTo>
                      <a:lnTo>
                        <a:pt x="326" y="305"/>
                      </a:lnTo>
                      <a:lnTo>
                        <a:pt x="269" y="315"/>
                      </a:lnTo>
                      <a:lnTo>
                        <a:pt x="236" y="319"/>
                      </a:lnTo>
                      <a:lnTo>
                        <a:pt x="221" y="317"/>
                      </a:lnTo>
                      <a:lnTo>
                        <a:pt x="209" y="312"/>
                      </a:lnTo>
                      <a:lnTo>
                        <a:pt x="199" y="304"/>
                      </a:lnTo>
                      <a:lnTo>
                        <a:pt x="190" y="294"/>
                      </a:lnTo>
                      <a:lnTo>
                        <a:pt x="170" y="263"/>
                      </a:lnTo>
                      <a:lnTo>
                        <a:pt x="163" y="257"/>
                      </a:lnTo>
                      <a:lnTo>
                        <a:pt x="158" y="255"/>
                      </a:lnTo>
                      <a:lnTo>
                        <a:pt x="155" y="255"/>
                      </a:lnTo>
                      <a:lnTo>
                        <a:pt x="152" y="256"/>
                      </a:lnTo>
                      <a:lnTo>
                        <a:pt x="147" y="257"/>
                      </a:lnTo>
                      <a:lnTo>
                        <a:pt x="134" y="273"/>
                      </a:lnTo>
                      <a:lnTo>
                        <a:pt x="114" y="306"/>
                      </a:lnTo>
                      <a:lnTo>
                        <a:pt x="106" y="315"/>
                      </a:lnTo>
                      <a:lnTo>
                        <a:pt x="97" y="322"/>
                      </a:lnTo>
                      <a:lnTo>
                        <a:pt x="86" y="326"/>
                      </a:lnTo>
                      <a:lnTo>
                        <a:pt x="74" y="329"/>
                      </a:lnTo>
                      <a:lnTo>
                        <a:pt x="10" y="333"/>
                      </a:lnTo>
                      <a:lnTo>
                        <a:pt x="6" y="334"/>
                      </a:lnTo>
                      <a:lnTo>
                        <a:pt x="4" y="335"/>
                      </a:lnTo>
                      <a:lnTo>
                        <a:pt x="0" y="340"/>
                      </a:lnTo>
                      <a:lnTo>
                        <a:pt x="1" y="342"/>
                      </a:lnTo>
                      <a:lnTo>
                        <a:pt x="3" y="344"/>
                      </a:lnTo>
                      <a:lnTo>
                        <a:pt x="8" y="347"/>
                      </a:lnTo>
                      <a:lnTo>
                        <a:pt x="172" y="435"/>
                      </a:lnTo>
                      <a:lnTo>
                        <a:pt x="328" y="497"/>
                      </a:lnTo>
                      <a:lnTo>
                        <a:pt x="597" y="575"/>
                      </a:lnTo>
                      <a:lnTo>
                        <a:pt x="758" y="612"/>
                      </a:lnTo>
                      <a:lnTo>
                        <a:pt x="974" y="645"/>
                      </a:lnTo>
                      <a:lnTo>
                        <a:pt x="1159" y="654"/>
                      </a:lnTo>
                      <a:lnTo>
                        <a:pt x="1269" y="644"/>
                      </a:lnTo>
                      <a:lnTo>
                        <a:pt x="1333" y="627"/>
                      </a:lnTo>
                      <a:lnTo>
                        <a:pt x="1393" y="601"/>
                      </a:lnTo>
                      <a:lnTo>
                        <a:pt x="1437" y="571"/>
                      </a:lnTo>
                      <a:lnTo>
                        <a:pt x="1703" y="271"/>
                      </a:lnTo>
                      <a:lnTo>
                        <a:pt x="1740" y="238"/>
                      </a:lnTo>
                      <a:lnTo>
                        <a:pt x="1785" y="210"/>
                      </a:lnTo>
                      <a:lnTo>
                        <a:pt x="1878" y="169"/>
                      </a:lnTo>
                      <a:lnTo>
                        <a:pt x="1887" y="164"/>
                      </a:lnTo>
                      <a:lnTo>
                        <a:pt x="1899" y="155"/>
                      </a:lnTo>
                      <a:lnTo>
                        <a:pt x="1904" y="149"/>
                      </a:lnTo>
                      <a:lnTo>
                        <a:pt x="1906" y="143"/>
                      </a:lnTo>
                      <a:lnTo>
                        <a:pt x="1907" y="139"/>
                      </a:lnTo>
                      <a:lnTo>
                        <a:pt x="1906" y="133"/>
                      </a:lnTo>
                      <a:lnTo>
                        <a:pt x="1905" y="129"/>
                      </a:lnTo>
                      <a:lnTo>
                        <a:pt x="1888" y="110"/>
                      </a:lnTo>
                      <a:lnTo>
                        <a:pt x="1842" y="74"/>
                      </a:lnTo>
                      <a:lnTo>
                        <a:pt x="1794" y="10"/>
                      </a:lnTo>
                      <a:lnTo>
                        <a:pt x="1785" y="3"/>
                      </a:lnTo>
                      <a:close/>
                    </a:path>
                  </a:pathLst>
                </a:custGeom>
                <a:solidFill>
                  <a:srgbClr val="8BCC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36"/>
                <p:cNvSpPr>
                  <a:spLocks/>
                </p:cNvSpPr>
                <p:nvPr/>
              </p:nvSpPr>
              <p:spPr bwMode="auto">
                <a:xfrm>
                  <a:off x="1728388" y="4529218"/>
                  <a:ext cx="1229023" cy="300718"/>
                </a:xfrm>
                <a:custGeom>
                  <a:avLst/>
                  <a:gdLst/>
                  <a:ahLst/>
                  <a:cxnLst>
                    <a:cxn ang="0">
                      <a:pos x="934" y="81"/>
                    </a:cxn>
                    <a:cxn ang="0">
                      <a:pos x="914" y="125"/>
                    </a:cxn>
                    <a:cxn ang="0">
                      <a:pos x="890" y="148"/>
                    </a:cxn>
                    <a:cxn ang="0">
                      <a:pos x="835" y="172"/>
                    </a:cxn>
                    <a:cxn ang="0">
                      <a:pos x="812" y="172"/>
                    </a:cxn>
                    <a:cxn ang="0">
                      <a:pos x="749" y="141"/>
                    </a:cxn>
                    <a:cxn ang="0">
                      <a:pos x="726" y="138"/>
                    </a:cxn>
                    <a:cxn ang="0">
                      <a:pos x="708" y="148"/>
                    </a:cxn>
                    <a:cxn ang="0">
                      <a:pos x="679" y="187"/>
                    </a:cxn>
                    <a:cxn ang="0">
                      <a:pos x="604" y="233"/>
                    </a:cxn>
                    <a:cxn ang="0">
                      <a:pos x="556" y="245"/>
                    </a:cxn>
                    <a:cxn ang="0">
                      <a:pos x="522" y="239"/>
                    </a:cxn>
                    <a:cxn ang="0">
                      <a:pos x="417" y="173"/>
                    </a:cxn>
                    <a:cxn ang="0">
                      <a:pos x="323" y="132"/>
                    </a:cxn>
                    <a:cxn ang="0">
                      <a:pos x="263" y="133"/>
                    </a:cxn>
                    <a:cxn ang="0">
                      <a:pos x="174" y="155"/>
                    </a:cxn>
                    <a:cxn ang="0">
                      <a:pos x="141" y="152"/>
                    </a:cxn>
                    <a:cxn ang="0">
                      <a:pos x="38" y="93"/>
                    </a:cxn>
                    <a:cxn ang="0">
                      <a:pos x="5" y="89"/>
                    </a:cxn>
                    <a:cxn ang="0">
                      <a:pos x="0" y="93"/>
                    </a:cxn>
                    <a:cxn ang="0">
                      <a:pos x="11" y="106"/>
                    </a:cxn>
                    <a:cxn ang="0">
                      <a:pos x="30" y="120"/>
                    </a:cxn>
                    <a:cxn ang="0">
                      <a:pos x="149" y="182"/>
                    </a:cxn>
                    <a:cxn ang="0">
                      <a:pos x="262" y="166"/>
                    </a:cxn>
                    <a:cxn ang="0">
                      <a:pos x="300" y="164"/>
                    </a:cxn>
                    <a:cxn ang="0">
                      <a:pos x="355" y="181"/>
                    </a:cxn>
                    <a:cxn ang="0">
                      <a:pos x="506" y="262"/>
                    </a:cxn>
                    <a:cxn ang="0">
                      <a:pos x="544" y="275"/>
                    </a:cxn>
                    <a:cxn ang="0">
                      <a:pos x="589" y="272"/>
                    </a:cxn>
                    <a:cxn ang="0">
                      <a:pos x="676" y="244"/>
                    </a:cxn>
                    <a:cxn ang="0">
                      <a:pos x="743" y="208"/>
                    </a:cxn>
                    <a:cxn ang="0">
                      <a:pos x="768" y="213"/>
                    </a:cxn>
                    <a:cxn ang="0">
                      <a:pos x="833" y="236"/>
                    </a:cxn>
                    <a:cxn ang="0">
                      <a:pos x="858" y="231"/>
                    </a:cxn>
                    <a:cxn ang="0">
                      <a:pos x="897" y="203"/>
                    </a:cxn>
                    <a:cxn ang="0">
                      <a:pos x="945" y="152"/>
                    </a:cxn>
                    <a:cxn ang="0">
                      <a:pos x="953" y="131"/>
                    </a:cxn>
                    <a:cxn ang="0">
                      <a:pos x="956" y="120"/>
                    </a:cxn>
                    <a:cxn ang="0">
                      <a:pos x="966" y="111"/>
                    </a:cxn>
                    <a:cxn ang="0">
                      <a:pos x="980" y="108"/>
                    </a:cxn>
                    <a:cxn ang="0">
                      <a:pos x="1081" y="101"/>
                    </a:cxn>
                    <a:cxn ang="0">
                      <a:pos x="1102" y="96"/>
                    </a:cxn>
                    <a:cxn ang="0">
                      <a:pos x="1116" y="85"/>
                    </a:cxn>
                    <a:cxn ang="0">
                      <a:pos x="1126" y="50"/>
                    </a:cxn>
                    <a:cxn ang="0">
                      <a:pos x="1123" y="7"/>
                    </a:cxn>
                    <a:cxn ang="0">
                      <a:pos x="1116" y="0"/>
                    </a:cxn>
                    <a:cxn ang="0">
                      <a:pos x="1110" y="3"/>
                    </a:cxn>
                    <a:cxn ang="0">
                      <a:pos x="1028" y="75"/>
                    </a:cxn>
                    <a:cxn ang="0">
                      <a:pos x="997" y="72"/>
                    </a:cxn>
                    <a:cxn ang="0">
                      <a:pos x="960" y="57"/>
                    </a:cxn>
                    <a:cxn ang="0">
                      <a:pos x="952" y="58"/>
                    </a:cxn>
                  </a:cxnLst>
                  <a:rect l="0" t="0" r="r" b="b"/>
                  <a:pathLst>
                    <a:path w="1128" h="276">
                      <a:moveTo>
                        <a:pt x="945" y="63"/>
                      </a:moveTo>
                      <a:lnTo>
                        <a:pt x="934" y="81"/>
                      </a:lnTo>
                      <a:lnTo>
                        <a:pt x="921" y="116"/>
                      </a:lnTo>
                      <a:lnTo>
                        <a:pt x="914" y="125"/>
                      </a:lnTo>
                      <a:lnTo>
                        <a:pt x="908" y="133"/>
                      </a:lnTo>
                      <a:lnTo>
                        <a:pt x="890" y="148"/>
                      </a:lnTo>
                      <a:lnTo>
                        <a:pt x="858" y="166"/>
                      </a:lnTo>
                      <a:lnTo>
                        <a:pt x="835" y="172"/>
                      </a:lnTo>
                      <a:lnTo>
                        <a:pt x="823" y="173"/>
                      </a:lnTo>
                      <a:lnTo>
                        <a:pt x="812" y="172"/>
                      </a:lnTo>
                      <a:lnTo>
                        <a:pt x="799" y="168"/>
                      </a:lnTo>
                      <a:lnTo>
                        <a:pt x="749" y="141"/>
                      </a:lnTo>
                      <a:lnTo>
                        <a:pt x="737" y="138"/>
                      </a:lnTo>
                      <a:lnTo>
                        <a:pt x="726" y="138"/>
                      </a:lnTo>
                      <a:lnTo>
                        <a:pt x="716" y="141"/>
                      </a:lnTo>
                      <a:lnTo>
                        <a:pt x="708" y="148"/>
                      </a:lnTo>
                      <a:lnTo>
                        <a:pt x="700" y="156"/>
                      </a:lnTo>
                      <a:lnTo>
                        <a:pt x="679" y="187"/>
                      </a:lnTo>
                      <a:lnTo>
                        <a:pt x="670" y="197"/>
                      </a:lnTo>
                      <a:lnTo>
                        <a:pt x="604" y="233"/>
                      </a:lnTo>
                      <a:lnTo>
                        <a:pt x="571" y="243"/>
                      </a:lnTo>
                      <a:lnTo>
                        <a:pt x="556" y="245"/>
                      </a:lnTo>
                      <a:lnTo>
                        <a:pt x="539" y="244"/>
                      </a:lnTo>
                      <a:lnTo>
                        <a:pt x="522" y="239"/>
                      </a:lnTo>
                      <a:lnTo>
                        <a:pt x="505" y="232"/>
                      </a:lnTo>
                      <a:lnTo>
                        <a:pt x="417" y="173"/>
                      </a:lnTo>
                      <a:lnTo>
                        <a:pt x="348" y="140"/>
                      </a:lnTo>
                      <a:lnTo>
                        <a:pt x="323" y="132"/>
                      </a:lnTo>
                      <a:lnTo>
                        <a:pt x="295" y="129"/>
                      </a:lnTo>
                      <a:lnTo>
                        <a:pt x="263" y="133"/>
                      </a:lnTo>
                      <a:lnTo>
                        <a:pt x="192" y="153"/>
                      </a:lnTo>
                      <a:lnTo>
                        <a:pt x="174" y="155"/>
                      </a:lnTo>
                      <a:lnTo>
                        <a:pt x="157" y="155"/>
                      </a:lnTo>
                      <a:lnTo>
                        <a:pt x="141" y="152"/>
                      </a:lnTo>
                      <a:lnTo>
                        <a:pt x="124" y="144"/>
                      </a:lnTo>
                      <a:lnTo>
                        <a:pt x="38" y="93"/>
                      </a:lnTo>
                      <a:lnTo>
                        <a:pt x="20" y="89"/>
                      </a:lnTo>
                      <a:lnTo>
                        <a:pt x="5" y="89"/>
                      </a:lnTo>
                      <a:lnTo>
                        <a:pt x="1" y="91"/>
                      </a:lnTo>
                      <a:lnTo>
                        <a:pt x="0" y="93"/>
                      </a:lnTo>
                      <a:lnTo>
                        <a:pt x="1" y="98"/>
                      </a:lnTo>
                      <a:lnTo>
                        <a:pt x="11" y="106"/>
                      </a:lnTo>
                      <a:lnTo>
                        <a:pt x="16" y="109"/>
                      </a:lnTo>
                      <a:lnTo>
                        <a:pt x="30" y="120"/>
                      </a:lnTo>
                      <a:lnTo>
                        <a:pt x="109" y="168"/>
                      </a:lnTo>
                      <a:lnTo>
                        <a:pt x="149" y="182"/>
                      </a:lnTo>
                      <a:lnTo>
                        <a:pt x="167" y="184"/>
                      </a:lnTo>
                      <a:lnTo>
                        <a:pt x="262" y="166"/>
                      </a:lnTo>
                      <a:lnTo>
                        <a:pt x="281" y="163"/>
                      </a:lnTo>
                      <a:lnTo>
                        <a:pt x="300" y="164"/>
                      </a:lnTo>
                      <a:lnTo>
                        <a:pt x="319" y="168"/>
                      </a:lnTo>
                      <a:lnTo>
                        <a:pt x="355" y="181"/>
                      </a:lnTo>
                      <a:lnTo>
                        <a:pt x="442" y="222"/>
                      </a:lnTo>
                      <a:lnTo>
                        <a:pt x="506" y="262"/>
                      </a:lnTo>
                      <a:lnTo>
                        <a:pt x="530" y="273"/>
                      </a:lnTo>
                      <a:lnTo>
                        <a:pt x="544" y="275"/>
                      </a:lnTo>
                      <a:lnTo>
                        <a:pt x="558" y="276"/>
                      </a:lnTo>
                      <a:lnTo>
                        <a:pt x="589" y="272"/>
                      </a:lnTo>
                      <a:lnTo>
                        <a:pt x="636" y="259"/>
                      </a:lnTo>
                      <a:lnTo>
                        <a:pt x="676" y="244"/>
                      </a:lnTo>
                      <a:lnTo>
                        <a:pt x="724" y="214"/>
                      </a:lnTo>
                      <a:lnTo>
                        <a:pt x="743" y="208"/>
                      </a:lnTo>
                      <a:lnTo>
                        <a:pt x="756" y="210"/>
                      </a:lnTo>
                      <a:lnTo>
                        <a:pt x="768" y="213"/>
                      </a:lnTo>
                      <a:lnTo>
                        <a:pt x="820" y="234"/>
                      </a:lnTo>
                      <a:lnTo>
                        <a:pt x="833" y="236"/>
                      </a:lnTo>
                      <a:lnTo>
                        <a:pt x="846" y="235"/>
                      </a:lnTo>
                      <a:lnTo>
                        <a:pt x="858" y="231"/>
                      </a:lnTo>
                      <a:lnTo>
                        <a:pt x="871" y="223"/>
                      </a:lnTo>
                      <a:lnTo>
                        <a:pt x="897" y="203"/>
                      </a:lnTo>
                      <a:lnTo>
                        <a:pt x="939" y="160"/>
                      </a:lnTo>
                      <a:lnTo>
                        <a:pt x="945" y="152"/>
                      </a:lnTo>
                      <a:lnTo>
                        <a:pt x="952" y="138"/>
                      </a:lnTo>
                      <a:lnTo>
                        <a:pt x="953" y="131"/>
                      </a:lnTo>
                      <a:lnTo>
                        <a:pt x="956" y="124"/>
                      </a:lnTo>
                      <a:lnTo>
                        <a:pt x="956" y="120"/>
                      </a:lnTo>
                      <a:lnTo>
                        <a:pt x="960" y="114"/>
                      </a:lnTo>
                      <a:lnTo>
                        <a:pt x="966" y="111"/>
                      </a:lnTo>
                      <a:lnTo>
                        <a:pt x="972" y="109"/>
                      </a:lnTo>
                      <a:lnTo>
                        <a:pt x="980" y="108"/>
                      </a:lnTo>
                      <a:lnTo>
                        <a:pt x="1026" y="108"/>
                      </a:lnTo>
                      <a:lnTo>
                        <a:pt x="1081" y="101"/>
                      </a:lnTo>
                      <a:lnTo>
                        <a:pt x="1092" y="99"/>
                      </a:lnTo>
                      <a:lnTo>
                        <a:pt x="1102" y="96"/>
                      </a:lnTo>
                      <a:lnTo>
                        <a:pt x="1110" y="91"/>
                      </a:lnTo>
                      <a:lnTo>
                        <a:pt x="1116" y="85"/>
                      </a:lnTo>
                      <a:lnTo>
                        <a:pt x="1121" y="75"/>
                      </a:lnTo>
                      <a:lnTo>
                        <a:pt x="1126" y="50"/>
                      </a:lnTo>
                      <a:lnTo>
                        <a:pt x="1128" y="36"/>
                      </a:lnTo>
                      <a:lnTo>
                        <a:pt x="1123" y="7"/>
                      </a:lnTo>
                      <a:lnTo>
                        <a:pt x="1118" y="2"/>
                      </a:lnTo>
                      <a:lnTo>
                        <a:pt x="1116" y="0"/>
                      </a:lnTo>
                      <a:lnTo>
                        <a:pt x="1113" y="2"/>
                      </a:lnTo>
                      <a:lnTo>
                        <a:pt x="1110" y="3"/>
                      </a:lnTo>
                      <a:lnTo>
                        <a:pt x="1033" y="73"/>
                      </a:lnTo>
                      <a:lnTo>
                        <a:pt x="1028" y="75"/>
                      </a:lnTo>
                      <a:lnTo>
                        <a:pt x="1018" y="78"/>
                      </a:lnTo>
                      <a:lnTo>
                        <a:pt x="997" y="72"/>
                      </a:lnTo>
                      <a:lnTo>
                        <a:pt x="969" y="58"/>
                      </a:lnTo>
                      <a:lnTo>
                        <a:pt x="960" y="57"/>
                      </a:lnTo>
                      <a:lnTo>
                        <a:pt x="956" y="57"/>
                      </a:lnTo>
                      <a:lnTo>
                        <a:pt x="952" y="58"/>
                      </a:lnTo>
                      <a:lnTo>
                        <a:pt x="945" y="63"/>
                      </a:lnTo>
                      <a:close/>
                    </a:path>
                  </a:pathLst>
                </a:custGeom>
                <a:solidFill>
                  <a:srgbClr val="CDE9E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Freeform 37"/>
                <p:cNvSpPr>
                  <a:spLocks/>
                </p:cNvSpPr>
                <p:nvPr/>
              </p:nvSpPr>
              <p:spPr bwMode="auto">
                <a:xfrm>
                  <a:off x="1044145" y="4061797"/>
                  <a:ext cx="183046" cy="357376"/>
                </a:xfrm>
                <a:custGeom>
                  <a:avLst/>
                  <a:gdLst/>
                  <a:ahLst/>
                  <a:cxnLst>
                    <a:cxn ang="0">
                      <a:pos x="103" y="4"/>
                    </a:cxn>
                    <a:cxn ang="0">
                      <a:pos x="89" y="13"/>
                    </a:cxn>
                    <a:cxn ang="0">
                      <a:pos x="83" y="19"/>
                    </a:cxn>
                    <a:cxn ang="0">
                      <a:pos x="71" y="37"/>
                    </a:cxn>
                    <a:cxn ang="0">
                      <a:pos x="55" y="71"/>
                    </a:cxn>
                    <a:cxn ang="0">
                      <a:pos x="11" y="151"/>
                    </a:cxn>
                    <a:cxn ang="0">
                      <a:pos x="4" y="168"/>
                    </a:cxn>
                    <a:cxn ang="0">
                      <a:pos x="1" y="182"/>
                    </a:cxn>
                    <a:cxn ang="0">
                      <a:pos x="0" y="197"/>
                    </a:cxn>
                    <a:cxn ang="0">
                      <a:pos x="1" y="209"/>
                    </a:cxn>
                    <a:cxn ang="0">
                      <a:pos x="4" y="221"/>
                    </a:cxn>
                    <a:cxn ang="0">
                      <a:pos x="17" y="245"/>
                    </a:cxn>
                    <a:cxn ang="0">
                      <a:pos x="22" y="251"/>
                    </a:cxn>
                    <a:cxn ang="0">
                      <a:pos x="35" y="263"/>
                    </a:cxn>
                    <a:cxn ang="0">
                      <a:pos x="56" y="278"/>
                    </a:cxn>
                    <a:cxn ang="0">
                      <a:pos x="143" y="319"/>
                    </a:cxn>
                    <a:cxn ang="0">
                      <a:pos x="158" y="324"/>
                    </a:cxn>
                    <a:cxn ang="0">
                      <a:pos x="163" y="326"/>
                    </a:cxn>
                    <a:cxn ang="0">
                      <a:pos x="168" y="328"/>
                    </a:cxn>
                    <a:cxn ang="0">
                      <a:pos x="168" y="328"/>
                    </a:cxn>
                    <a:cxn ang="0">
                      <a:pos x="168" y="326"/>
                    </a:cxn>
                    <a:cxn ang="0">
                      <a:pos x="105" y="292"/>
                    </a:cxn>
                    <a:cxn ang="0">
                      <a:pos x="66" y="262"/>
                    </a:cxn>
                    <a:cxn ang="0">
                      <a:pos x="62" y="257"/>
                    </a:cxn>
                    <a:cxn ang="0">
                      <a:pos x="55" y="244"/>
                    </a:cxn>
                    <a:cxn ang="0">
                      <a:pos x="46" y="217"/>
                    </a:cxn>
                    <a:cxn ang="0">
                      <a:pos x="44" y="174"/>
                    </a:cxn>
                    <a:cxn ang="0">
                      <a:pos x="49" y="146"/>
                    </a:cxn>
                    <a:cxn ang="0">
                      <a:pos x="58" y="121"/>
                    </a:cxn>
                    <a:cxn ang="0">
                      <a:pos x="136" y="19"/>
                    </a:cxn>
                    <a:cxn ang="0">
                      <a:pos x="140" y="13"/>
                    </a:cxn>
                    <a:cxn ang="0">
                      <a:pos x="142" y="7"/>
                    </a:cxn>
                    <a:cxn ang="0">
                      <a:pos x="142" y="4"/>
                    </a:cxn>
                    <a:cxn ang="0">
                      <a:pos x="140" y="2"/>
                    </a:cxn>
                    <a:cxn ang="0">
                      <a:pos x="127" y="0"/>
                    </a:cxn>
                    <a:cxn ang="0">
                      <a:pos x="103" y="4"/>
                    </a:cxn>
                  </a:cxnLst>
                  <a:rect l="0" t="0" r="r" b="b"/>
                  <a:pathLst>
                    <a:path w="168" h="328">
                      <a:moveTo>
                        <a:pt x="103" y="4"/>
                      </a:moveTo>
                      <a:lnTo>
                        <a:pt x="89" y="13"/>
                      </a:lnTo>
                      <a:lnTo>
                        <a:pt x="83" y="19"/>
                      </a:lnTo>
                      <a:lnTo>
                        <a:pt x="71" y="37"/>
                      </a:lnTo>
                      <a:lnTo>
                        <a:pt x="55" y="71"/>
                      </a:lnTo>
                      <a:lnTo>
                        <a:pt x="11" y="151"/>
                      </a:lnTo>
                      <a:lnTo>
                        <a:pt x="4" y="168"/>
                      </a:lnTo>
                      <a:lnTo>
                        <a:pt x="1" y="182"/>
                      </a:lnTo>
                      <a:lnTo>
                        <a:pt x="0" y="197"/>
                      </a:lnTo>
                      <a:lnTo>
                        <a:pt x="1" y="209"/>
                      </a:lnTo>
                      <a:lnTo>
                        <a:pt x="4" y="221"/>
                      </a:lnTo>
                      <a:lnTo>
                        <a:pt x="17" y="245"/>
                      </a:lnTo>
                      <a:lnTo>
                        <a:pt x="22" y="251"/>
                      </a:lnTo>
                      <a:lnTo>
                        <a:pt x="35" y="263"/>
                      </a:lnTo>
                      <a:lnTo>
                        <a:pt x="56" y="278"/>
                      </a:lnTo>
                      <a:lnTo>
                        <a:pt x="143" y="319"/>
                      </a:lnTo>
                      <a:lnTo>
                        <a:pt x="158" y="324"/>
                      </a:lnTo>
                      <a:lnTo>
                        <a:pt x="163" y="326"/>
                      </a:lnTo>
                      <a:lnTo>
                        <a:pt x="168" y="328"/>
                      </a:lnTo>
                      <a:lnTo>
                        <a:pt x="168" y="328"/>
                      </a:lnTo>
                      <a:lnTo>
                        <a:pt x="168" y="326"/>
                      </a:lnTo>
                      <a:lnTo>
                        <a:pt x="105" y="292"/>
                      </a:lnTo>
                      <a:lnTo>
                        <a:pt x="66" y="262"/>
                      </a:lnTo>
                      <a:lnTo>
                        <a:pt x="62" y="257"/>
                      </a:lnTo>
                      <a:lnTo>
                        <a:pt x="55" y="244"/>
                      </a:lnTo>
                      <a:lnTo>
                        <a:pt x="46" y="217"/>
                      </a:lnTo>
                      <a:lnTo>
                        <a:pt x="44" y="174"/>
                      </a:lnTo>
                      <a:lnTo>
                        <a:pt x="49" y="146"/>
                      </a:lnTo>
                      <a:lnTo>
                        <a:pt x="58" y="121"/>
                      </a:lnTo>
                      <a:lnTo>
                        <a:pt x="136" y="19"/>
                      </a:lnTo>
                      <a:lnTo>
                        <a:pt x="140" y="13"/>
                      </a:lnTo>
                      <a:lnTo>
                        <a:pt x="142" y="7"/>
                      </a:lnTo>
                      <a:lnTo>
                        <a:pt x="142" y="4"/>
                      </a:lnTo>
                      <a:lnTo>
                        <a:pt x="140" y="2"/>
                      </a:lnTo>
                      <a:lnTo>
                        <a:pt x="127" y="0"/>
                      </a:lnTo>
                      <a:lnTo>
                        <a:pt x="103" y="4"/>
                      </a:lnTo>
                      <a:close/>
                    </a:path>
                  </a:pathLst>
                </a:custGeom>
                <a:solidFill>
                  <a:srgbClr val="CDE9E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40"/>
                <p:cNvSpPr>
                  <a:spLocks/>
                </p:cNvSpPr>
                <p:nvPr/>
              </p:nvSpPr>
              <p:spPr bwMode="auto">
                <a:xfrm>
                  <a:off x="829502" y="4379948"/>
                  <a:ext cx="52299" cy="28329"/>
                </a:xfrm>
                <a:custGeom>
                  <a:avLst/>
                  <a:gdLst/>
                  <a:ahLst/>
                  <a:cxnLst>
                    <a:cxn ang="0">
                      <a:pos x="48" y="0"/>
                    </a:cxn>
                    <a:cxn ang="0">
                      <a:pos x="46" y="0"/>
                    </a:cxn>
                    <a:cxn ang="0">
                      <a:pos x="42" y="1"/>
                    </a:cxn>
                    <a:cxn ang="0">
                      <a:pos x="38" y="4"/>
                    </a:cxn>
                    <a:cxn ang="0">
                      <a:pos x="25" y="12"/>
                    </a:cxn>
                    <a:cxn ang="0">
                      <a:pos x="0" y="26"/>
                    </a:cxn>
                    <a:cxn ang="0">
                      <a:pos x="7" y="25"/>
                    </a:cxn>
                    <a:cxn ang="0">
                      <a:pos x="39" y="8"/>
                    </a:cxn>
                    <a:cxn ang="0">
                      <a:pos x="45" y="2"/>
                    </a:cxn>
                    <a:cxn ang="0">
                      <a:pos x="47" y="1"/>
                    </a:cxn>
                    <a:cxn ang="0">
                      <a:pos x="48" y="0"/>
                    </a:cxn>
                  </a:cxnLst>
                  <a:rect l="0" t="0" r="r" b="b"/>
                  <a:pathLst>
                    <a:path w="48" h="26">
                      <a:moveTo>
                        <a:pt x="48" y="0"/>
                      </a:moveTo>
                      <a:lnTo>
                        <a:pt x="46" y="0"/>
                      </a:lnTo>
                      <a:lnTo>
                        <a:pt x="42" y="1"/>
                      </a:lnTo>
                      <a:lnTo>
                        <a:pt x="38" y="4"/>
                      </a:lnTo>
                      <a:lnTo>
                        <a:pt x="25" y="12"/>
                      </a:lnTo>
                      <a:lnTo>
                        <a:pt x="0" y="26"/>
                      </a:lnTo>
                      <a:lnTo>
                        <a:pt x="7" y="25"/>
                      </a:lnTo>
                      <a:lnTo>
                        <a:pt x="39" y="8"/>
                      </a:lnTo>
                      <a:lnTo>
                        <a:pt x="45" y="2"/>
                      </a:lnTo>
                      <a:lnTo>
                        <a:pt x="47" y="1"/>
                      </a:lnTo>
                      <a:lnTo>
                        <a:pt x="48" y="0"/>
                      </a:lnTo>
                      <a:close/>
                    </a:path>
                  </a:pathLst>
                </a:custGeom>
                <a:solidFill>
                  <a:srgbClr val="CDE9E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 name="Group 88"/>
              <p:cNvGrpSpPr/>
              <p:nvPr/>
            </p:nvGrpSpPr>
            <p:grpSpPr>
              <a:xfrm>
                <a:off x="1103960" y="3157728"/>
                <a:ext cx="1352144" cy="1301089"/>
                <a:chOff x="1657610" y="2852928"/>
                <a:chExt cx="1352144" cy="1301089"/>
              </a:xfrm>
            </p:grpSpPr>
            <p:sp>
              <p:nvSpPr>
                <p:cNvPr id="121" name="Freeform 93"/>
                <p:cNvSpPr>
                  <a:spLocks/>
                </p:cNvSpPr>
                <p:nvPr/>
              </p:nvSpPr>
              <p:spPr bwMode="auto">
                <a:xfrm rot="19456225">
                  <a:off x="2535839" y="3337041"/>
                  <a:ext cx="369361" cy="281106"/>
                </a:xfrm>
                <a:custGeom>
                  <a:avLst/>
                  <a:gdLst/>
                  <a:ahLst/>
                  <a:cxnLst>
                    <a:cxn ang="0">
                      <a:pos x="0" y="68"/>
                    </a:cxn>
                    <a:cxn ang="0">
                      <a:pos x="5" y="90"/>
                    </a:cxn>
                    <a:cxn ang="0">
                      <a:pos x="29" y="112"/>
                    </a:cxn>
                    <a:cxn ang="0">
                      <a:pos x="58" y="121"/>
                    </a:cxn>
                    <a:cxn ang="0">
                      <a:pos x="79" y="106"/>
                    </a:cxn>
                    <a:cxn ang="0">
                      <a:pos x="90" y="105"/>
                    </a:cxn>
                    <a:cxn ang="0">
                      <a:pos x="159" y="150"/>
                    </a:cxn>
                    <a:cxn ang="0">
                      <a:pos x="207" y="166"/>
                    </a:cxn>
                    <a:cxn ang="0">
                      <a:pos x="217" y="177"/>
                    </a:cxn>
                    <a:cxn ang="0">
                      <a:pos x="207" y="221"/>
                    </a:cxn>
                    <a:cxn ang="0">
                      <a:pos x="207" y="239"/>
                    </a:cxn>
                    <a:cxn ang="0">
                      <a:pos x="226" y="254"/>
                    </a:cxn>
                    <a:cxn ang="0">
                      <a:pos x="250" y="258"/>
                    </a:cxn>
                    <a:cxn ang="0">
                      <a:pos x="275" y="249"/>
                    </a:cxn>
                    <a:cxn ang="0">
                      <a:pos x="299" y="223"/>
                    </a:cxn>
                    <a:cxn ang="0">
                      <a:pos x="300" y="216"/>
                    </a:cxn>
                    <a:cxn ang="0">
                      <a:pos x="277" y="219"/>
                    </a:cxn>
                    <a:cxn ang="0">
                      <a:pos x="253" y="205"/>
                    </a:cxn>
                    <a:cxn ang="0">
                      <a:pos x="250" y="184"/>
                    </a:cxn>
                    <a:cxn ang="0">
                      <a:pos x="259" y="170"/>
                    </a:cxn>
                    <a:cxn ang="0">
                      <a:pos x="282" y="158"/>
                    </a:cxn>
                    <a:cxn ang="0">
                      <a:pos x="290" y="160"/>
                    </a:cxn>
                    <a:cxn ang="0">
                      <a:pos x="297" y="177"/>
                    </a:cxn>
                    <a:cxn ang="0">
                      <a:pos x="322" y="194"/>
                    </a:cxn>
                    <a:cxn ang="0">
                      <a:pos x="330" y="193"/>
                    </a:cxn>
                    <a:cxn ang="0">
                      <a:pos x="337" y="174"/>
                    </a:cxn>
                    <a:cxn ang="0">
                      <a:pos x="337" y="144"/>
                    </a:cxn>
                    <a:cxn ang="0">
                      <a:pos x="312" y="125"/>
                    </a:cxn>
                    <a:cxn ang="0">
                      <a:pos x="277" y="121"/>
                    </a:cxn>
                    <a:cxn ang="0">
                      <a:pos x="248" y="142"/>
                    </a:cxn>
                    <a:cxn ang="0">
                      <a:pos x="228" y="140"/>
                    </a:cxn>
                    <a:cxn ang="0">
                      <a:pos x="102" y="76"/>
                    </a:cxn>
                    <a:cxn ang="0">
                      <a:pos x="102" y="68"/>
                    </a:cxn>
                    <a:cxn ang="0">
                      <a:pos x="113" y="52"/>
                    </a:cxn>
                    <a:cxn ang="0">
                      <a:pos x="114" y="40"/>
                    </a:cxn>
                    <a:cxn ang="0">
                      <a:pos x="94" y="27"/>
                    </a:cxn>
                    <a:cxn ang="0">
                      <a:pos x="85" y="27"/>
                    </a:cxn>
                    <a:cxn ang="0">
                      <a:pos x="76" y="50"/>
                    </a:cxn>
                    <a:cxn ang="0">
                      <a:pos x="58" y="67"/>
                    </a:cxn>
                    <a:cxn ang="0">
                      <a:pos x="47" y="64"/>
                    </a:cxn>
                    <a:cxn ang="0">
                      <a:pos x="37" y="52"/>
                    </a:cxn>
                    <a:cxn ang="0">
                      <a:pos x="48" y="7"/>
                    </a:cxn>
                    <a:cxn ang="0">
                      <a:pos x="42" y="1"/>
                    </a:cxn>
                    <a:cxn ang="0">
                      <a:pos x="23" y="5"/>
                    </a:cxn>
                    <a:cxn ang="0">
                      <a:pos x="10" y="25"/>
                    </a:cxn>
                  </a:cxnLst>
                  <a:rect l="0" t="0" r="r" b="b"/>
                  <a:pathLst>
                    <a:path w="339" h="258">
                      <a:moveTo>
                        <a:pt x="10" y="25"/>
                      </a:moveTo>
                      <a:lnTo>
                        <a:pt x="5" y="42"/>
                      </a:lnTo>
                      <a:lnTo>
                        <a:pt x="0" y="68"/>
                      </a:lnTo>
                      <a:lnTo>
                        <a:pt x="0" y="75"/>
                      </a:lnTo>
                      <a:lnTo>
                        <a:pt x="1" y="80"/>
                      </a:lnTo>
                      <a:lnTo>
                        <a:pt x="5" y="90"/>
                      </a:lnTo>
                      <a:lnTo>
                        <a:pt x="8" y="94"/>
                      </a:lnTo>
                      <a:lnTo>
                        <a:pt x="15" y="101"/>
                      </a:lnTo>
                      <a:lnTo>
                        <a:pt x="29" y="112"/>
                      </a:lnTo>
                      <a:lnTo>
                        <a:pt x="46" y="121"/>
                      </a:lnTo>
                      <a:lnTo>
                        <a:pt x="55" y="122"/>
                      </a:lnTo>
                      <a:lnTo>
                        <a:pt x="58" y="121"/>
                      </a:lnTo>
                      <a:lnTo>
                        <a:pt x="62" y="119"/>
                      </a:lnTo>
                      <a:lnTo>
                        <a:pt x="70" y="112"/>
                      </a:lnTo>
                      <a:lnTo>
                        <a:pt x="79" y="106"/>
                      </a:lnTo>
                      <a:lnTo>
                        <a:pt x="84" y="104"/>
                      </a:lnTo>
                      <a:lnTo>
                        <a:pt x="86" y="104"/>
                      </a:lnTo>
                      <a:lnTo>
                        <a:pt x="90" y="105"/>
                      </a:lnTo>
                      <a:lnTo>
                        <a:pt x="97" y="108"/>
                      </a:lnTo>
                      <a:lnTo>
                        <a:pt x="105" y="112"/>
                      </a:lnTo>
                      <a:lnTo>
                        <a:pt x="159" y="150"/>
                      </a:lnTo>
                      <a:lnTo>
                        <a:pt x="175" y="157"/>
                      </a:lnTo>
                      <a:lnTo>
                        <a:pt x="200" y="163"/>
                      </a:lnTo>
                      <a:lnTo>
                        <a:pt x="207" y="166"/>
                      </a:lnTo>
                      <a:lnTo>
                        <a:pt x="212" y="170"/>
                      </a:lnTo>
                      <a:lnTo>
                        <a:pt x="216" y="174"/>
                      </a:lnTo>
                      <a:lnTo>
                        <a:pt x="217" y="177"/>
                      </a:lnTo>
                      <a:lnTo>
                        <a:pt x="218" y="180"/>
                      </a:lnTo>
                      <a:lnTo>
                        <a:pt x="215" y="195"/>
                      </a:lnTo>
                      <a:lnTo>
                        <a:pt x="207" y="221"/>
                      </a:lnTo>
                      <a:lnTo>
                        <a:pt x="205" y="231"/>
                      </a:lnTo>
                      <a:lnTo>
                        <a:pt x="206" y="234"/>
                      </a:lnTo>
                      <a:lnTo>
                        <a:pt x="207" y="239"/>
                      </a:lnTo>
                      <a:lnTo>
                        <a:pt x="210" y="243"/>
                      </a:lnTo>
                      <a:lnTo>
                        <a:pt x="218" y="250"/>
                      </a:lnTo>
                      <a:lnTo>
                        <a:pt x="226" y="254"/>
                      </a:lnTo>
                      <a:lnTo>
                        <a:pt x="235" y="257"/>
                      </a:lnTo>
                      <a:lnTo>
                        <a:pt x="240" y="258"/>
                      </a:lnTo>
                      <a:lnTo>
                        <a:pt x="250" y="258"/>
                      </a:lnTo>
                      <a:lnTo>
                        <a:pt x="256" y="257"/>
                      </a:lnTo>
                      <a:lnTo>
                        <a:pt x="266" y="253"/>
                      </a:lnTo>
                      <a:lnTo>
                        <a:pt x="275" y="249"/>
                      </a:lnTo>
                      <a:lnTo>
                        <a:pt x="280" y="246"/>
                      </a:lnTo>
                      <a:lnTo>
                        <a:pt x="293" y="232"/>
                      </a:lnTo>
                      <a:lnTo>
                        <a:pt x="299" y="223"/>
                      </a:lnTo>
                      <a:lnTo>
                        <a:pt x="300" y="220"/>
                      </a:lnTo>
                      <a:lnTo>
                        <a:pt x="301" y="217"/>
                      </a:lnTo>
                      <a:lnTo>
                        <a:pt x="300" y="216"/>
                      </a:lnTo>
                      <a:lnTo>
                        <a:pt x="298" y="216"/>
                      </a:lnTo>
                      <a:lnTo>
                        <a:pt x="280" y="220"/>
                      </a:lnTo>
                      <a:lnTo>
                        <a:pt x="277" y="219"/>
                      </a:lnTo>
                      <a:lnTo>
                        <a:pt x="263" y="214"/>
                      </a:lnTo>
                      <a:lnTo>
                        <a:pt x="255" y="208"/>
                      </a:lnTo>
                      <a:lnTo>
                        <a:pt x="253" y="205"/>
                      </a:lnTo>
                      <a:lnTo>
                        <a:pt x="251" y="199"/>
                      </a:lnTo>
                      <a:lnTo>
                        <a:pt x="250" y="191"/>
                      </a:lnTo>
                      <a:lnTo>
                        <a:pt x="250" y="184"/>
                      </a:lnTo>
                      <a:lnTo>
                        <a:pt x="252" y="180"/>
                      </a:lnTo>
                      <a:lnTo>
                        <a:pt x="253" y="177"/>
                      </a:lnTo>
                      <a:lnTo>
                        <a:pt x="259" y="170"/>
                      </a:lnTo>
                      <a:lnTo>
                        <a:pt x="264" y="167"/>
                      </a:lnTo>
                      <a:lnTo>
                        <a:pt x="273" y="161"/>
                      </a:lnTo>
                      <a:lnTo>
                        <a:pt x="282" y="158"/>
                      </a:lnTo>
                      <a:lnTo>
                        <a:pt x="286" y="158"/>
                      </a:lnTo>
                      <a:lnTo>
                        <a:pt x="288" y="158"/>
                      </a:lnTo>
                      <a:lnTo>
                        <a:pt x="290" y="160"/>
                      </a:lnTo>
                      <a:lnTo>
                        <a:pt x="291" y="162"/>
                      </a:lnTo>
                      <a:lnTo>
                        <a:pt x="296" y="175"/>
                      </a:lnTo>
                      <a:lnTo>
                        <a:pt x="297" y="177"/>
                      </a:lnTo>
                      <a:lnTo>
                        <a:pt x="308" y="186"/>
                      </a:lnTo>
                      <a:lnTo>
                        <a:pt x="313" y="190"/>
                      </a:lnTo>
                      <a:lnTo>
                        <a:pt x="322" y="194"/>
                      </a:lnTo>
                      <a:lnTo>
                        <a:pt x="326" y="194"/>
                      </a:lnTo>
                      <a:lnTo>
                        <a:pt x="328" y="194"/>
                      </a:lnTo>
                      <a:lnTo>
                        <a:pt x="330" y="193"/>
                      </a:lnTo>
                      <a:lnTo>
                        <a:pt x="332" y="192"/>
                      </a:lnTo>
                      <a:lnTo>
                        <a:pt x="333" y="189"/>
                      </a:lnTo>
                      <a:lnTo>
                        <a:pt x="337" y="174"/>
                      </a:lnTo>
                      <a:lnTo>
                        <a:pt x="339" y="161"/>
                      </a:lnTo>
                      <a:lnTo>
                        <a:pt x="339" y="148"/>
                      </a:lnTo>
                      <a:lnTo>
                        <a:pt x="337" y="144"/>
                      </a:lnTo>
                      <a:lnTo>
                        <a:pt x="335" y="140"/>
                      </a:lnTo>
                      <a:lnTo>
                        <a:pt x="331" y="136"/>
                      </a:lnTo>
                      <a:lnTo>
                        <a:pt x="312" y="125"/>
                      </a:lnTo>
                      <a:lnTo>
                        <a:pt x="296" y="120"/>
                      </a:lnTo>
                      <a:lnTo>
                        <a:pt x="284" y="119"/>
                      </a:lnTo>
                      <a:lnTo>
                        <a:pt x="277" y="121"/>
                      </a:lnTo>
                      <a:lnTo>
                        <a:pt x="269" y="126"/>
                      </a:lnTo>
                      <a:lnTo>
                        <a:pt x="253" y="139"/>
                      </a:lnTo>
                      <a:lnTo>
                        <a:pt x="248" y="142"/>
                      </a:lnTo>
                      <a:lnTo>
                        <a:pt x="244" y="143"/>
                      </a:lnTo>
                      <a:lnTo>
                        <a:pt x="236" y="143"/>
                      </a:lnTo>
                      <a:lnTo>
                        <a:pt x="228" y="140"/>
                      </a:lnTo>
                      <a:lnTo>
                        <a:pt x="118" y="91"/>
                      </a:lnTo>
                      <a:lnTo>
                        <a:pt x="106" y="82"/>
                      </a:lnTo>
                      <a:lnTo>
                        <a:pt x="102" y="76"/>
                      </a:lnTo>
                      <a:lnTo>
                        <a:pt x="102" y="73"/>
                      </a:lnTo>
                      <a:lnTo>
                        <a:pt x="102" y="71"/>
                      </a:lnTo>
                      <a:lnTo>
                        <a:pt x="102" y="68"/>
                      </a:lnTo>
                      <a:lnTo>
                        <a:pt x="103" y="65"/>
                      </a:lnTo>
                      <a:lnTo>
                        <a:pt x="106" y="60"/>
                      </a:lnTo>
                      <a:lnTo>
                        <a:pt x="113" y="52"/>
                      </a:lnTo>
                      <a:lnTo>
                        <a:pt x="115" y="47"/>
                      </a:lnTo>
                      <a:lnTo>
                        <a:pt x="115" y="44"/>
                      </a:lnTo>
                      <a:lnTo>
                        <a:pt x="114" y="40"/>
                      </a:lnTo>
                      <a:lnTo>
                        <a:pt x="106" y="34"/>
                      </a:lnTo>
                      <a:lnTo>
                        <a:pt x="103" y="31"/>
                      </a:lnTo>
                      <a:lnTo>
                        <a:pt x="94" y="27"/>
                      </a:lnTo>
                      <a:lnTo>
                        <a:pt x="90" y="26"/>
                      </a:lnTo>
                      <a:lnTo>
                        <a:pt x="87" y="26"/>
                      </a:lnTo>
                      <a:lnTo>
                        <a:pt x="85" y="27"/>
                      </a:lnTo>
                      <a:lnTo>
                        <a:pt x="83" y="32"/>
                      </a:lnTo>
                      <a:lnTo>
                        <a:pt x="78" y="47"/>
                      </a:lnTo>
                      <a:lnTo>
                        <a:pt x="76" y="50"/>
                      </a:lnTo>
                      <a:lnTo>
                        <a:pt x="66" y="62"/>
                      </a:lnTo>
                      <a:lnTo>
                        <a:pt x="64" y="64"/>
                      </a:lnTo>
                      <a:lnTo>
                        <a:pt x="58" y="67"/>
                      </a:lnTo>
                      <a:lnTo>
                        <a:pt x="56" y="67"/>
                      </a:lnTo>
                      <a:lnTo>
                        <a:pt x="53" y="67"/>
                      </a:lnTo>
                      <a:lnTo>
                        <a:pt x="47" y="64"/>
                      </a:lnTo>
                      <a:lnTo>
                        <a:pt x="44" y="62"/>
                      </a:lnTo>
                      <a:lnTo>
                        <a:pt x="39" y="56"/>
                      </a:lnTo>
                      <a:lnTo>
                        <a:pt x="37" y="52"/>
                      </a:lnTo>
                      <a:lnTo>
                        <a:pt x="36" y="48"/>
                      </a:lnTo>
                      <a:lnTo>
                        <a:pt x="38" y="38"/>
                      </a:lnTo>
                      <a:lnTo>
                        <a:pt x="48" y="7"/>
                      </a:lnTo>
                      <a:lnTo>
                        <a:pt x="47" y="3"/>
                      </a:lnTo>
                      <a:lnTo>
                        <a:pt x="45" y="2"/>
                      </a:lnTo>
                      <a:lnTo>
                        <a:pt x="42" y="1"/>
                      </a:lnTo>
                      <a:lnTo>
                        <a:pt x="38" y="0"/>
                      </a:lnTo>
                      <a:lnTo>
                        <a:pt x="28" y="2"/>
                      </a:lnTo>
                      <a:lnTo>
                        <a:pt x="23" y="5"/>
                      </a:lnTo>
                      <a:lnTo>
                        <a:pt x="19" y="8"/>
                      </a:lnTo>
                      <a:lnTo>
                        <a:pt x="16" y="12"/>
                      </a:lnTo>
                      <a:lnTo>
                        <a:pt x="10" y="25"/>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3" name="Group 67"/>
                <p:cNvGrpSpPr/>
                <p:nvPr/>
              </p:nvGrpSpPr>
              <p:grpSpPr>
                <a:xfrm>
                  <a:off x="1657610" y="2852928"/>
                  <a:ext cx="1352144" cy="1301089"/>
                  <a:chOff x="4572000" y="3363687"/>
                  <a:chExt cx="1970088" cy="1895701"/>
                </a:xfrm>
              </p:grpSpPr>
              <p:sp>
                <p:nvSpPr>
                  <p:cNvPr id="123" name="AutoShape 4"/>
                  <p:cNvSpPr>
                    <a:spLocks noChangeAspect="1" noChangeArrowheads="1" noTextEdit="1"/>
                  </p:cNvSpPr>
                  <p:nvPr/>
                </p:nvSpPr>
                <p:spPr bwMode="auto">
                  <a:xfrm flipH="1">
                    <a:off x="4572000" y="3429000"/>
                    <a:ext cx="1970088" cy="18303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13"/>
                  <p:cNvSpPr>
                    <a:spLocks/>
                  </p:cNvSpPr>
                  <p:nvPr/>
                </p:nvSpPr>
                <p:spPr bwMode="auto">
                  <a:xfrm flipH="1">
                    <a:off x="5146675" y="3892550"/>
                    <a:ext cx="444500" cy="727075"/>
                  </a:xfrm>
                  <a:custGeom>
                    <a:avLst/>
                    <a:gdLst/>
                    <a:ahLst/>
                    <a:cxnLst>
                      <a:cxn ang="0">
                        <a:pos x="276" y="223"/>
                      </a:cxn>
                      <a:cxn ang="0">
                        <a:pos x="270" y="196"/>
                      </a:cxn>
                      <a:cxn ang="0">
                        <a:pos x="255" y="156"/>
                      </a:cxn>
                      <a:cxn ang="0">
                        <a:pos x="206" y="63"/>
                      </a:cxn>
                      <a:cxn ang="0">
                        <a:pos x="185" y="35"/>
                      </a:cxn>
                      <a:cxn ang="0">
                        <a:pos x="173" y="24"/>
                      </a:cxn>
                      <a:cxn ang="0">
                        <a:pos x="161" y="16"/>
                      </a:cxn>
                      <a:cxn ang="0">
                        <a:pos x="140" y="6"/>
                      </a:cxn>
                      <a:cxn ang="0">
                        <a:pos x="111" y="0"/>
                      </a:cxn>
                      <a:cxn ang="0">
                        <a:pos x="104" y="0"/>
                      </a:cxn>
                      <a:cxn ang="0">
                        <a:pos x="75" y="2"/>
                      </a:cxn>
                      <a:cxn ang="0">
                        <a:pos x="53" y="7"/>
                      </a:cxn>
                      <a:cxn ang="0">
                        <a:pos x="48" y="9"/>
                      </a:cxn>
                      <a:cxn ang="0">
                        <a:pos x="37" y="18"/>
                      </a:cxn>
                      <a:cxn ang="0">
                        <a:pos x="25" y="30"/>
                      </a:cxn>
                      <a:cxn ang="0">
                        <a:pos x="20" y="38"/>
                      </a:cxn>
                      <a:cxn ang="0">
                        <a:pos x="12" y="55"/>
                      </a:cxn>
                      <a:cxn ang="0">
                        <a:pos x="7" y="76"/>
                      </a:cxn>
                      <a:cxn ang="0">
                        <a:pos x="7" y="93"/>
                      </a:cxn>
                      <a:cxn ang="0">
                        <a:pos x="9" y="103"/>
                      </a:cxn>
                      <a:cxn ang="0">
                        <a:pos x="17" y="120"/>
                      </a:cxn>
                      <a:cxn ang="0">
                        <a:pos x="32" y="143"/>
                      </a:cxn>
                      <a:cxn ang="0">
                        <a:pos x="47" y="157"/>
                      </a:cxn>
                      <a:cxn ang="0">
                        <a:pos x="49" y="160"/>
                      </a:cxn>
                      <a:cxn ang="0">
                        <a:pos x="50" y="164"/>
                      </a:cxn>
                      <a:cxn ang="0">
                        <a:pos x="52" y="173"/>
                      </a:cxn>
                      <a:cxn ang="0">
                        <a:pos x="51" y="192"/>
                      </a:cxn>
                      <a:cxn ang="0">
                        <a:pos x="48" y="205"/>
                      </a:cxn>
                      <a:cxn ang="0">
                        <a:pos x="46" y="208"/>
                      </a:cxn>
                      <a:cxn ang="0">
                        <a:pos x="10" y="270"/>
                      </a:cxn>
                      <a:cxn ang="0">
                        <a:pos x="5" y="285"/>
                      </a:cxn>
                      <a:cxn ang="0">
                        <a:pos x="3" y="292"/>
                      </a:cxn>
                      <a:cxn ang="0">
                        <a:pos x="0" y="319"/>
                      </a:cxn>
                      <a:cxn ang="0">
                        <a:pos x="2" y="347"/>
                      </a:cxn>
                      <a:cxn ang="0">
                        <a:pos x="6" y="366"/>
                      </a:cxn>
                      <a:cxn ang="0">
                        <a:pos x="14" y="386"/>
                      </a:cxn>
                      <a:cxn ang="0">
                        <a:pos x="29" y="415"/>
                      </a:cxn>
                      <a:cxn ang="0">
                        <a:pos x="41" y="430"/>
                      </a:cxn>
                      <a:cxn ang="0">
                        <a:pos x="54" y="441"/>
                      </a:cxn>
                      <a:cxn ang="0">
                        <a:pos x="60" y="446"/>
                      </a:cxn>
                      <a:cxn ang="0">
                        <a:pos x="76" y="453"/>
                      </a:cxn>
                      <a:cxn ang="0">
                        <a:pos x="92" y="457"/>
                      </a:cxn>
                      <a:cxn ang="0">
                        <a:pos x="118" y="458"/>
                      </a:cxn>
                      <a:cxn ang="0">
                        <a:pos x="148" y="454"/>
                      </a:cxn>
                      <a:cxn ang="0">
                        <a:pos x="187" y="442"/>
                      </a:cxn>
                      <a:cxn ang="0">
                        <a:pos x="216" y="429"/>
                      </a:cxn>
                      <a:cxn ang="0">
                        <a:pos x="234" y="417"/>
                      </a:cxn>
                      <a:cxn ang="0">
                        <a:pos x="242" y="410"/>
                      </a:cxn>
                      <a:cxn ang="0">
                        <a:pos x="252" y="397"/>
                      </a:cxn>
                      <a:cxn ang="0">
                        <a:pos x="255" y="392"/>
                      </a:cxn>
                      <a:cxn ang="0">
                        <a:pos x="267" y="357"/>
                      </a:cxn>
                      <a:cxn ang="0">
                        <a:pos x="279" y="291"/>
                      </a:cxn>
                      <a:cxn ang="0">
                        <a:pos x="280" y="274"/>
                      </a:cxn>
                      <a:cxn ang="0">
                        <a:pos x="276" y="223"/>
                      </a:cxn>
                    </a:cxnLst>
                    <a:rect l="0" t="0" r="r" b="b"/>
                    <a:pathLst>
                      <a:path w="280" h="458">
                        <a:moveTo>
                          <a:pt x="276" y="223"/>
                        </a:moveTo>
                        <a:lnTo>
                          <a:pt x="270" y="196"/>
                        </a:lnTo>
                        <a:lnTo>
                          <a:pt x="255" y="156"/>
                        </a:lnTo>
                        <a:lnTo>
                          <a:pt x="206" y="63"/>
                        </a:lnTo>
                        <a:lnTo>
                          <a:pt x="185" y="35"/>
                        </a:lnTo>
                        <a:lnTo>
                          <a:pt x="173" y="24"/>
                        </a:lnTo>
                        <a:lnTo>
                          <a:pt x="161" y="16"/>
                        </a:lnTo>
                        <a:lnTo>
                          <a:pt x="140" y="6"/>
                        </a:lnTo>
                        <a:lnTo>
                          <a:pt x="111" y="0"/>
                        </a:lnTo>
                        <a:lnTo>
                          <a:pt x="104" y="0"/>
                        </a:lnTo>
                        <a:lnTo>
                          <a:pt x="75" y="2"/>
                        </a:lnTo>
                        <a:lnTo>
                          <a:pt x="53" y="7"/>
                        </a:lnTo>
                        <a:lnTo>
                          <a:pt x="48" y="9"/>
                        </a:lnTo>
                        <a:lnTo>
                          <a:pt x="37" y="18"/>
                        </a:lnTo>
                        <a:lnTo>
                          <a:pt x="25" y="30"/>
                        </a:lnTo>
                        <a:lnTo>
                          <a:pt x="20" y="38"/>
                        </a:lnTo>
                        <a:lnTo>
                          <a:pt x="12" y="55"/>
                        </a:lnTo>
                        <a:lnTo>
                          <a:pt x="7" y="76"/>
                        </a:lnTo>
                        <a:lnTo>
                          <a:pt x="7" y="93"/>
                        </a:lnTo>
                        <a:lnTo>
                          <a:pt x="9" y="103"/>
                        </a:lnTo>
                        <a:lnTo>
                          <a:pt x="17" y="120"/>
                        </a:lnTo>
                        <a:lnTo>
                          <a:pt x="32" y="143"/>
                        </a:lnTo>
                        <a:lnTo>
                          <a:pt x="47" y="157"/>
                        </a:lnTo>
                        <a:lnTo>
                          <a:pt x="49" y="160"/>
                        </a:lnTo>
                        <a:lnTo>
                          <a:pt x="50" y="164"/>
                        </a:lnTo>
                        <a:lnTo>
                          <a:pt x="52" y="173"/>
                        </a:lnTo>
                        <a:lnTo>
                          <a:pt x="51" y="192"/>
                        </a:lnTo>
                        <a:lnTo>
                          <a:pt x="48" y="205"/>
                        </a:lnTo>
                        <a:lnTo>
                          <a:pt x="46" y="208"/>
                        </a:lnTo>
                        <a:lnTo>
                          <a:pt x="10" y="270"/>
                        </a:lnTo>
                        <a:lnTo>
                          <a:pt x="5" y="285"/>
                        </a:lnTo>
                        <a:lnTo>
                          <a:pt x="3" y="292"/>
                        </a:lnTo>
                        <a:lnTo>
                          <a:pt x="0" y="319"/>
                        </a:lnTo>
                        <a:lnTo>
                          <a:pt x="2" y="347"/>
                        </a:lnTo>
                        <a:lnTo>
                          <a:pt x="6" y="366"/>
                        </a:lnTo>
                        <a:lnTo>
                          <a:pt x="14" y="386"/>
                        </a:lnTo>
                        <a:lnTo>
                          <a:pt x="29" y="415"/>
                        </a:lnTo>
                        <a:lnTo>
                          <a:pt x="41" y="430"/>
                        </a:lnTo>
                        <a:lnTo>
                          <a:pt x="54" y="441"/>
                        </a:lnTo>
                        <a:lnTo>
                          <a:pt x="60" y="446"/>
                        </a:lnTo>
                        <a:lnTo>
                          <a:pt x="76" y="453"/>
                        </a:lnTo>
                        <a:lnTo>
                          <a:pt x="92" y="457"/>
                        </a:lnTo>
                        <a:lnTo>
                          <a:pt x="118" y="458"/>
                        </a:lnTo>
                        <a:lnTo>
                          <a:pt x="148" y="454"/>
                        </a:lnTo>
                        <a:lnTo>
                          <a:pt x="187" y="442"/>
                        </a:lnTo>
                        <a:lnTo>
                          <a:pt x="216" y="429"/>
                        </a:lnTo>
                        <a:lnTo>
                          <a:pt x="234" y="417"/>
                        </a:lnTo>
                        <a:lnTo>
                          <a:pt x="242" y="410"/>
                        </a:lnTo>
                        <a:lnTo>
                          <a:pt x="252" y="397"/>
                        </a:lnTo>
                        <a:lnTo>
                          <a:pt x="255" y="392"/>
                        </a:lnTo>
                        <a:lnTo>
                          <a:pt x="267" y="357"/>
                        </a:lnTo>
                        <a:lnTo>
                          <a:pt x="279" y="291"/>
                        </a:lnTo>
                        <a:lnTo>
                          <a:pt x="280" y="274"/>
                        </a:lnTo>
                        <a:lnTo>
                          <a:pt x="276" y="22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14"/>
                  <p:cNvSpPr>
                    <a:spLocks/>
                  </p:cNvSpPr>
                  <p:nvPr/>
                </p:nvSpPr>
                <p:spPr bwMode="auto">
                  <a:xfrm flipH="1">
                    <a:off x="4576763" y="3771900"/>
                    <a:ext cx="847725" cy="311150"/>
                  </a:xfrm>
                  <a:custGeom>
                    <a:avLst/>
                    <a:gdLst/>
                    <a:ahLst/>
                    <a:cxnLst>
                      <a:cxn ang="0">
                        <a:pos x="282" y="135"/>
                      </a:cxn>
                      <a:cxn ang="0">
                        <a:pos x="186" y="90"/>
                      </a:cxn>
                      <a:cxn ang="0">
                        <a:pos x="142" y="79"/>
                      </a:cxn>
                      <a:cxn ang="0">
                        <a:pos x="26" y="78"/>
                      </a:cxn>
                      <a:cxn ang="0">
                        <a:pos x="11" y="82"/>
                      </a:cxn>
                      <a:cxn ang="0">
                        <a:pos x="4" y="89"/>
                      </a:cxn>
                      <a:cxn ang="0">
                        <a:pos x="0" y="102"/>
                      </a:cxn>
                      <a:cxn ang="0">
                        <a:pos x="5" y="119"/>
                      </a:cxn>
                      <a:cxn ang="0">
                        <a:pos x="20" y="137"/>
                      </a:cxn>
                      <a:cxn ang="0">
                        <a:pos x="34" y="144"/>
                      </a:cxn>
                      <a:cxn ang="0">
                        <a:pos x="42" y="143"/>
                      </a:cxn>
                      <a:cxn ang="0">
                        <a:pos x="67" y="131"/>
                      </a:cxn>
                      <a:cxn ang="0">
                        <a:pos x="120" y="127"/>
                      </a:cxn>
                      <a:cxn ang="0">
                        <a:pos x="207" y="153"/>
                      </a:cxn>
                      <a:cxn ang="0">
                        <a:pos x="251" y="172"/>
                      </a:cxn>
                      <a:cxn ang="0">
                        <a:pos x="287" y="177"/>
                      </a:cxn>
                      <a:cxn ang="0">
                        <a:pos x="404" y="120"/>
                      </a:cxn>
                      <a:cxn ang="0">
                        <a:pos x="417" y="117"/>
                      </a:cxn>
                      <a:cxn ang="0">
                        <a:pos x="422" y="117"/>
                      </a:cxn>
                      <a:cxn ang="0">
                        <a:pos x="431" y="125"/>
                      </a:cxn>
                      <a:cxn ang="0">
                        <a:pos x="451" y="171"/>
                      </a:cxn>
                      <a:cxn ang="0">
                        <a:pos x="463" y="191"/>
                      </a:cxn>
                      <a:cxn ang="0">
                        <a:pos x="471" y="196"/>
                      </a:cxn>
                      <a:cxn ang="0">
                        <a:pos x="476" y="196"/>
                      </a:cxn>
                      <a:cxn ang="0">
                        <a:pos x="482" y="193"/>
                      </a:cxn>
                      <a:cxn ang="0">
                        <a:pos x="488" y="187"/>
                      </a:cxn>
                      <a:cxn ang="0">
                        <a:pos x="493" y="174"/>
                      </a:cxn>
                      <a:cxn ang="0">
                        <a:pos x="491" y="162"/>
                      </a:cxn>
                      <a:cxn ang="0">
                        <a:pos x="484" y="152"/>
                      </a:cxn>
                      <a:cxn ang="0">
                        <a:pos x="468" y="137"/>
                      </a:cxn>
                      <a:cxn ang="0">
                        <a:pos x="457" y="116"/>
                      </a:cxn>
                      <a:cxn ang="0">
                        <a:pos x="457" y="112"/>
                      </a:cxn>
                      <a:cxn ang="0">
                        <a:pos x="463" y="109"/>
                      </a:cxn>
                      <a:cxn ang="0">
                        <a:pos x="471" y="112"/>
                      </a:cxn>
                      <a:cxn ang="0">
                        <a:pos x="476" y="117"/>
                      </a:cxn>
                      <a:cxn ang="0">
                        <a:pos x="498" y="152"/>
                      </a:cxn>
                      <a:cxn ang="0">
                        <a:pos x="520" y="163"/>
                      </a:cxn>
                      <a:cxn ang="0">
                        <a:pos x="526" y="163"/>
                      </a:cxn>
                      <a:cxn ang="0">
                        <a:pos x="530" y="160"/>
                      </a:cxn>
                      <a:cxn ang="0">
                        <a:pos x="534" y="148"/>
                      </a:cxn>
                      <a:cxn ang="0">
                        <a:pos x="534" y="141"/>
                      </a:cxn>
                      <a:cxn ang="0">
                        <a:pos x="528" y="126"/>
                      </a:cxn>
                      <a:cxn ang="0">
                        <a:pos x="516" y="112"/>
                      </a:cxn>
                      <a:cxn ang="0">
                        <a:pos x="499" y="103"/>
                      </a:cxn>
                      <a:cxn ang="0">
                        <a:pos x="459" y="88"/>
                      </a:cxn>
                      <a:cxn ang="0">
                        <a:pos x="455" y="82"/>
                      </a:cxn>
                      <a:cxn ang="0">
                        <a:pos x="457" y="64"/>
                      </a:cxn>
                      <a:cxn ang="0">
                        <a:pos x="471" y="37"/>
                      </a:cxn>
                      <a:cxn ang="0">
                        <a:pos x="476" y="22"/>
                      </a:cxn>
                      <a:cxn ang="0">
                        <a:pos x="474" y="10"/>
                      </a:cxn>
                      <a:cxn ang="0">
                        <a:pos x="468" y="2"/>
                      </a:cxn>
                      <a:cxn ang="0">
                        <a:pos x="464" y="0"/>
                      </a:cxn>
                      <a:cxn ang="0">
                        <a:pos x="459" y="0"/>
                      </a:cxn>
                      <a:cxn ang="0">
                        <a:pos x="447" y="9"/>
                      </a:cxn>
                      <a:cxn ang="0">
                        <a:pos x="443" y="16"/>
                      </a:cxn>
                      <a:cxn ang="0">
                        <a:pos x="440" y="49"/>
                      </a:cxn>
                      <a:cxn ang="0">
                        <a:pos x="436" y="63"/>
                      </a:cxn>
                      <a:cxn ang="0">
                        <a:pos x="422" y="78"/>
                      </a:cxn>
                      <a:cxn ang="0">
                        <a:pos x="407" y="86"/>
                      </a:cxn>
                      <a:cxn ang="0">
                        <a:pos x="331" y="124"/>
                      </a:cxn>
                      <a:cxn ang="0">
                        <a:pos x="304" y="134"/>
                      </a:cxn>
                    </a:cxnLst>
                    <a:rect l="0" t="0" r="r" b="b"/>
                    <a:pathLst>
                      <a:path w="534" h="196">
                        <a:moveTo>
                          <a:pt x="294" y="136"/>
                        </a:moveTo>
                        <a:lnTo>
                          <a:pt x="282" y="135"/>
                        </a:lnTo>
                        <a:lnTo>
                          <a:pt x="262" y="130"/>
                        </a:lnTo>
                        <a:lnTo>
                          <a:pt x="186" y="90"/>
                        </a:lnTo>
                        <a:lnTo>
                          <a:pt x="163" y="83"/>
                        </a:lnTo>
                        <a:lnTo>
                          <a:pt x="142" y="79"/>
                        </a:lnTo>
                        <a:lnTo>
                          <a:pt x="78" y="75"/>
                        </a:lnTo>
                        <a:lnTo>
                          <a:pt x="26" y="78"/>
                        </a:lnTo>
                        <a:lnTo>
                          <a:pt x="14" y="81"/>
                        </a:lnTo>
                        <a:lnTo>
                          <a:pt x="11" y="82"/>
                        </a:lnTo>
                        <a:lnTo>
                          <a:pt x="7" y="85"/>
                        </a:lnTo>
                        <a:lnTo>
                          <a:pt x="4" y="89"/>
                        </a:lnTo>
                        <a:lnTo>
                          <a:pt x="2" y="93"/>
                        </a:lnTo>
                        <a:lnTo>
                          <a:pt x="0" y="102"/>
                        </a:lnTo>
                        <a:lnTo>
                          <a:pt x="3" y="115"/>
                        </a:lnTo>
                        <a:lnTo>
                          <a:pt x="5" y="119"/>
                        </a:lnTo>
                        <a:lnTo>
                          <a:pt x="15" y="132"/>
                        </a:lnTo>
                        <a:lnTo>
                          <a:pt x="20" y="137"/>
                        </a:lnTo>
                        <a:lnTo>
                          <a:pt x="29" y="142"/>
                        </a:lnTo>
                        <a:lnTo>
                          <a:pt x="34" y="144"/>
                        </a:lnTo>
                        <a:lnTo>
                          <a:pt x="38" y="144"/>
                        </a:lnTo>
                        <a:lnTo>
                          <a:pt x="42" y="143"/>
                        </a:lnTo>
                        <a:lnTo>
                          <a:pt x="62" y="134"/>
                        </a:lnTo>
                        <a:lnTo>
                          <a:pt x="67" y="131"/>
                        </a:lnTo>
                        <a:lnTo>
                          <a:pt x="80" y="129"/>
                        </a:lnTo>
                        <a:lnTo>
                          <a:pt x="120" y="127"/>
                        </a:lnTo>
                        <a:lnTo>
                          <a:pt x="143" y="130"/>
                        </a:lnTo>
                        <a:lnTo>
                          <a:pt x="207" y="153"/>
                        </a:lnTo>
                        <a:lnTo>
                          <a:pt x="237" y="167"/>
                        </a:lnTo>
                        <a:lnTo>
                          <a:pt x="251" y="172"/>
                        </a:lnTo>
                        <a:lnTo>
                          <a:pt x="270" y="176"/>
                        </a:lnTo>
                        <a:lnTo>
                          <a:pt x="287" y="177"/>
                        </a:lnTo>
                        <a:lnTo>
                          <a:pt x="313" y="170"/>
                        </a:lnTo>
                        <a:lnTo>
                          <a:pt x="404" y="120"/>
                        </a:lnTo>
                        <a:lnTo>
                          <a:pt x="411" y="118"/>
                        </a:lnTo>
                        <a:lnTo>
                          <a:pt x="417" y="117"/>
                        </a:lnTo>
                        <a:lnTo>
                          <a:pt x="420" y="117"/>
                        </a:lnTo>
                        <a:lnTo>
                          <a:pt x="422" y="117"/>
                        </a:lnTo>
                        <a:lnTo>
                          <a:pt x="426" y="120"/>
                        </a:lnTo>
                        <a:lnTo>
                          <a:pt x="431" y="125"/>
                        </a:lnTo>
                        <a:lnTo>
                          <a:pt x="436" y="134"/>
                        </a:lnTo>
                        <a:lnTo>
                          <a:pt x="451" y="171"/>
                        </a:lnTo>
                        <a:lnTo>
                          <a:pt x="461" y="187"/>
                        </a:lnTo>
                        <a:lnTo>
                          <a:pt x="463" y="191"/>
                        </a:lnTo>
                        <a:lnTo>
                          <a:pt x="468" y="195"/>
                        </a:lnTo>
                        <a:lnTo>
                          <a:pt x="471" y="196"/>
                        </a:lnTo>
                        <a:lnTo>
                          <a:pt x="473" y="196"/>
                        </a:lnTo>
                        <a:lnTo>
                          <a:pt x="476" y="196"/>
                        </a:lnTo>
                        <a:lnTo>
                          <a:pt x="479" y="195"/>
                        </a:lnTo>
                        <a:lnTo>
                          <a:pt x="482" y="193"/>
                        </a:lnTo>
                        <a:lnTo>
                          <a:pt x="486" y="190"/>
                        </a:lnTo>
                        <a:lnTo>
                          <a:pt x="488" y="187"/>
                        </a:lnTo>
                        <a:lnTo>
                          <a:pt x="492" y="180"/>
                        </a:lnTo>
                        <a:lnTo>
                          <a:pt x="493" y="174"/>
                        </a:lnTo>
                        <a:lnTo>
                          <a:pt x="493" y="168"/>
                        </a:lnTo>
                        <a:lnTo>
                          <a:pt x="491" y="162"/>
                        </a:lnTo>
                        <a:lnTo>
                          <a:pt x="489" y="159"/>
                        </a:lnTo>
                        <a:lnTo>
                          <a:pt x="484" y="152"/>
                        </a:lnTo>
                        <a:lnTo>
                          <a:pt x="470" y="140"/>
                        </a:lnTo>
                        <a:lnTo>
                          <a:pt x="468" y="137"/>
                        </a:lnTo>
                        <a:lnTo>
                          <a:pt x="460" y="123"/>
                        </a:lnTo>
                        <a:lnTo>
                          <a:pt x="457" y="116"/>
                        </a:lnTo>
                        <a:lnTo>
                          <a:pt x="457" y="114"/>
                        </a:lnTo>
                        <a:lnTo>
                          <a:pt x="457" y="112"/>
                        </a:lnTo>
                        <a:lnTo>
                          <a:pt x="459" y="110"/>
                        </a:lnTo>
                        <a:lnTo>
                          <a:pt x="463" y="109"/>
                        </a:lnTo>
                        <a:lnTo>
                          <a:pt x="466" y="109"/>
                        </a:lnTo>
                        <a:lnTo>
                          <a:pt x="471" y="112"/>
                        </a:lnTo>
                        <a:lnTo>
                          <a:pt x="473" y="114"/>
                        </a:lnTo>
                        <a:lnTo>
                          <a:pt x="476" y="117"/>
                        </a:lnTo>
                        <a:lnTo>
                          <a:pt x="495" y="148"/>
                        </a:lnTo>
                        <a:lnTo>
                          <a:pt x="498" y="152"/>
                        </a:lnTo>
                        <a:lnTo>
                          <a:pt x="509" y="160"/>
                        </a:lnTo>
                        <a:lnTo>
                          <a:pt x="520" y="163"/>
                        </a:lnTo>
                        <a:lnTo>
                          <a:pt x="523" y="163"/>
                        </a:lnTo>
                        <a:lnTo>
                          <a:pt x="526" y="163"/>
                        </a:lnTo>
                        <a:lnTo>
                          <a:pt x="528" y="162"/>
                        </a:lnTo>
                        <a:lnTo>
                          <a:pt x="530" y="160"/>
                        </a:lnTo>
                        <a:lnTo>
                          <a:pt x="533" y="154"/>
                        </a:lnTo>
                        <a:lnTo>
                          <a:pt x="534" y="148"/>
                        </a:lnTo>
                        <a:lnTo>
                          <a:pt x="534" y="144"/>
                        </a:lnTo>
                        <a:lnTo>
                          <a:pt x="534" y="141"/>
                        </a:lnTo>
                        <a:lnTo>
                          <a:pt x="532" y="134"/>
                        </a:lnTo>
                        <a:lnTo>
                          <a:pt x="528" y="126"/>
                        </a:lnTo>
                        <a:lnTo>
                          <a:pt x="522" y="119"/>
                        </a:lnTo>
                        <a:lnTo>
                          <a:pt x="516" y="112"/>
                        </a:lnTo>
                        <a:lnTo>
                          <a:pt x="512" y="109"/>
                        </a:lnTo>
                        <a:lnTo>
                          <a:pt x="499" y="103"/>
                        </a:lnTo>
                        <a:lnTo>
                          <a:pt x="460" y="89"/>
                        </a:lnTo>
                        <a:lnTo>
                          <a:pt x="459" y="88"/>
                        </a:lnTo>
                        <a:lnTo>
                          <a:pt x="457" y="86"/>
                        </a:lnTo>
                        <a:lnTo>
                          <a:pt x="455" y="82"/>
                        </a:lnTo>
                        <a:lnTo>
                          <a:pt x="454" y="77"/>
                        </a:lnTo>
                        <a:lnTo>
                          <a:pt x="457" y="64"/>
                        </a:lnTo>
                        <a:lnTo>
                          <a:pt x="461" y="55"/>
                        </a:lnTo>
                        <a:lnTo>
                          <a:pt x="471" y="37"/>
                        </a:lnTo>
                        <a:lnTo>
                          <a:pt x="475" y="26"/>
                        </a:lnTo>
                        <a:lnTo>
                          <a:pt x="476" y="22"/>
                        </a:lnTo>
                        <a:lnTo>
                          <a:pt x="476" y="17"/>
                        </a:lnTo>
                        <a:lnTo>
                          <a:pt x="474" y="10"/>
                        </a:lnTo>
                        <a:lnTo>
                          <a:pt x="472" y="7"/>
                        </a:lnTo>
                        <a:lnTo>
                          <a:pt x="468" y="2"/>
                        </a:lnTo>
                        <a:lnTo>
                          <a:pt x="466" y="0"/>
                        </a:lnTo>
                        <a:lnTo>
                          <a:pt x="464" y="0"/>
                        </a:lnTo>
                        <a:lnTo>
                          <a:pt x="461" y="0"/>
                        </a:lnTo>
                        <a:lnTo>
                          <a:pt x="459" y="0"/>
                        </a:lnTo>
                        <a:lnTo>
                          <a:pt x="453" y="4"/>
                        </a:lnTo>
                        <a:lnTo>
                          <a:pt x="447" y="9"/>
                        </a:lnTo>
                        <a:lnTo>
                          <a:pt x="445" y="12"/>
                        </a:lnTo>
                        <a:lnTo>
                          <a:pt x="443" y="16"/>
                        </a:lnTo>
                        <a:lnTo>
                          <a:pt x="442" y="20"/>
                        </a:lnTo>
                        <a:lnTo>
                          <a:pt x="440" y="49"/>
                        </a:lnTo>
                        <a:lnTo>
                          <a:pt x="438" y="59"/>
                        </a:lnTo>
                        <a:lnTo>
                          <a:pt x="436" y="63"/>
                        </a:lnTo>
                        <a:lnTo>
                          <a:pt x="429" y="72"/>
                        </a:lnTo>
                        <a:lnTo>
                          <a:pt x="422" y="78"/>
                        </a:lnTo>
                        <a:lnTo>
                          <a:pt x="411" y="84"/>
                        </a:lnTo>
                        <a:lnTo>
                          <a:pt x="407" y="86"/>
                        </a:lnTo>
                        <a:lnTo>
                          <a:pt x="381" y="94"/>
                        </a:lnTo>
                        <a:lnTo>
                          <a:pt x="331" y="124"/>
                        </a:lnTo>
                        <a:lnTo>
                          <a:pt x="323" y="127"/>
                        </a:lnTo>
                        <a:lnTo>
                          <a:pt x="304" y="134"/>
                        </a:lnTo>
                        <a:lnTo>
                          <a:pt x="294" y="1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15"/>
                  <p:cNvSpPr>
                    <a:spLocks/>
                  </p:cNvSpPr>
                  <p:nvPr/>
                </p:nvSpPr>
                <p:spPr bwMode="auto">
                  <a:xfrm flipH="1">
                    <a:off x="4997450" y="4397375"/>
                    <a:ext cx="349250" cy="811213"/>
                  </a:xfrm>
                  <a:custGeom>
                    <a:avLst/>
                    <a:gdLst/>
                    <a:ahLst/>
                    <a:cxnLst>
                      <a:cxn ang="0">
                        <a:pos x="43" y="9"/>
                      </a:cxn>
                      <a:cxn ang="0">
                        <a:pos x="30" y="2"/>
                      </a:cxn>
                      <a:cxn ang="0">
                        <a:pos x="22" y="0"/>
                      </a:cxn>
                      <a:cxn ang="0">
                        <a:pos x="16" y="3"/>
                      </a:cxn>
                      <a:cxn ang="0">
                        <a:pos x="13" y="8"/>
                      </a:cxn>
                      <a:cxn ang="0">
                        <a:pos x="2" y="51"/>
                      </a:cxn>
                      <a:cxn ang="0">
                        <a:pos x="1" y="90"/>
                      </a:cxn>
                      <a:cxn ang="0">
                        <a:pos x="35" y="190"/>
                      </a:cxn>
                      <a:cxn ang="0">
                        <a:pos x="41" y="267"/>
                      </a:cxn>
                      <a:cxn ang="0">
                        <a:pos x="37" y="383"/>
                      </a:cxn>
                      <a:cxn ang="0">
                        <a:pos x="29" y="401"/>
                      </a:cxn>
                      <a:cxn ang="0">
                        <a:pos x="1" y="439"/>
                      </a:cxn>
                      <a:cxn ang="0">
                        <a:pos x="2" y="449"/>
                      </a:cxn>
                      <a:cxn ang="0">
                        <a:pos x="8" y="459"/>
                      </a:cxn>
                      <a:cxn ang="0">
                        <a:pos x="16" y="467"/>
                      </a:cxn>
                      <a:cxn ang="0">
                        <a:pos x="26" y="468"/>
                      </a:cxn>
                      <a:cxn ang="0">
                        <a:pos x="55" y="467"/>
                      </a:cxn>
                      <a:cxn ang="0">
                        <a:pos x="99" y="476"/>
                      </a:cxn>
                      <a:cxn ang="0">
                        <a:pos x="132" y="500"/>
                      </a:cxn>
                      <a:cxn ang="0">
                        <a:pos x="149" y="508"/>
                      </a:cxn>
                      <a:cxn ang="0">
                        <a:pos x="187" y="508"/>
                      </a:cxn>
                      <a:cxn ang="0">
                        <a:pos x="202" y="500"/>
                      </a:cxn>
                      <a:cxn ang="0">
                        <a:pos x="217" y="486"/>
                      </a:cxn>
                      <a:cxn ang="0">
                        <a:pos x="220" y="480"/>
                      </a:cxn>
                      <a:cxn ang="0">
                        <a:pos x="220" y="475"/>
                      </a:cxn>
                      <a:cxn ang="0">
                        <a:pos x="218" y="470"/>
                      </a:cxn>
                      <a:cxn ang="0">
                        <a:pos x="204" y="461"/>
                      </a:cxn>
                      <a:cxn ang="0">
                        <a:pos x="118" y="440"/>
                      </a:cxn>
                      <a:cxn ang="0">
                        <a:pos x="72" y="429"/>
                      </a:cxn>
                      <a:cxn ang="0">
                        <a:pos x="62" y="424"/>
                      </a:cxn>
                      <a:cxn ang="0">
                        <a:pos x="58" y="418"/>
                      </a:cxn>
                      <a:cxn ang="0">
                        <a:pos x="56" y="409"/>
                      </a:cxn>
                      <a:cxn ang="0">
                        <a:pos x="67" y="373"/>
                      </a:cxn>
                      <a:cxn ang="0">
                        <a:pos x="93" y="232"/>
                      </a:cxn>
                      <a:cxn ang="0">
                        <a:pos x="90" y="132"/>
                      </a:cxn>
                      <a:cxn ang="0">
                        <a:pos x="78" y="73"/>
                      </a:cxn>
                      <a:cxn ang="0">
                        <a:pos x="52" y="19"/>
                      </a:cxn>
                    </a:cxnLst>
                    <a:rect l="0" t="0" r="r" b="b"/>
                    <a:pathLst>
                      <a:path w="220" h="511">
                        <a:moveTo>
                          <a:pt x="50" y="15"/>
                        </a:moveTo>
                        <a:lnTo>
                          <a:pt x="43" y="9"/>
                        </a:lnTo>
                        <a:lnTo>
                          <a:pt x="35" y="4"/>
                        </a:lnTo>
                        <a:lnTo>
                          <a:pt x="30" y="2"/>
                        </a:lnTo>
                        <a:lnTo>
                          <a:pt x="26" y="0"/>
                        </a:lnTo>
                        <a:lnTo>
                          <a:pt x="22" y="0"/>
                        </a:lnTo>
                        <a:lnTo>
                          <a:pt x="20" y="1"/>
                        </a:lnTo>
                        <a:lnTo>
                          <a:pt x="16" y="3"/>
                        </a:lnTo>
                        <a:lnTo>
                          <a:pt x="15" y="5"/>
                        </a:lnTo>
                        <a:lnTo>
                          <a:pt x="13" y="8"/>
                        </a:lnTo>
                        <a:lnTo>
                          <a:pt x="9" y="19"/>
                        </a:lnTo>
                        <a:lnTo>
                          <a:pt x="2" y="51"/>
                        </a:lnTo>
                        <a:lnTo>
                          <a:pt x="0" y="73"/>
                        </a:lnTo>
                        <a:lnTo>
                          <a:pt x="1" y="90"/>
                        </a:lnTo>
                        <a:lnTo>
                          <a:pt x="4" y="106"/>
                        </a:lnTo>
                        <a:lnTo>
                          <a:pt x="35" y="190"/>
                        </a:lnTo>
                        <a:lnTo>
                          <a:pt x="40" y="211"/>
                        </a:lnTo>
                        <a:lnTo>
                          <a:pt x="41" y="267"/>
                        </a:lnTo>
                        <a:lnTo>
                          <a:pt x="39" y="368"/>
                        </a:lnTo>
                        <a:lnTo>
                          <a:pt x="37" y="383"/>
                        </a:lnTo>
                        <a:lnTo>
                          <a:pt x="34" y="393"/>
                        </a:lnTo>
                        <a:lnTo>
                          <a:pt x="29" y="401"/>
                        </a:lnTo>
                        <a:lnTo>
                          <a:pt x="5" y="431"/>
                        </a:lnTo>
                        <a:lnTo>
                          <a:pt x="1" y="439"/>
                        </a:lnTo>
                        <a:lnTo>
                          <a:pt x="1" y="445"/>
                        </a:lnTo>
                        <a:lnTo>
                          <a:pt x="2" y="449"/>
                        </a:lnTo>
                        <a:lnTo>
                          <a:pt x="6" y="456"/>
                        </a:lnTo>
                        <a:lnTo>
                          <a:pt x="8" y="459"/>
                        </a:lnTo>
                        <a:lnTo>
                          <a:pt x="13" y="465"/>
                        </a:lnTo>
                        <a:lnTo>
                          <a:pt x="16" y="467"/>
                        </a:lnTo>
                        <a:lnTo>
                          <a:pt x="19" y="468"/>
                        </a:lnTo>
                        <a:lnTo>
                          <a:pt x="26" y="468"/>
                        </a:lnTo>
                        <a:lnTo>
                          <a:pt x="40" y="467"/>
                        </a:lnTo>
                        <a:lnTo>
                          <a:pt x="55" y="467"/>
                        </a:lnTo>
                        <a:lnTo>
                          <a:pt x="87" y="472"/>
                        </a:lnTo>
                        <a:lnTo>
                          <a:pt x="99" y="476"/>
                        </a:lnTo>
                        <a:lnTo>
                          <a:pt x="105" y="479"/>
                        </a:lnTo>
                        <a:lnTo>
                          <a:pt x="132" y="500"/>
                        </a:lnTo>
                        <a:lnTo>
                          <a:pt x="138" y="504"/>
                        </a:lnTo>
                        <a:lnTo>
                          <a:pt x="149" y="508"/>
                        </a:lnTo>
                        <a:lnTo>
                          <a:pt x="166" y="511"/>
                        </a:lnTo>
                        <a:lnTo>
                          <a:pt x="187" y="508"/>
                        </a:lnTo>
                        <a:lnTo>
                          <a:pt x="192" y="506"/>
                        </a:lnTo>
                        <a:lnTo>
                          <a:pt x="202" y="500"/>
                        </a:lnTo>
                        <a:lnTo>
                          <a:pt x="211" y="493"/>
                        </a:lnTo>
                        <a:lnTo>
                          <a:pt x="217" y="486"/>
                        </a:lnTo>
                        <a:lnTo>
                          <a:pt x="219" y="483"/>
                        </a:lnTo>
                        <a:lnTo>
                          <a:pt x="220" y="480"/>
                        </a:lnTo>
                        <a:lnTo>
                          <a:pt x="220" y="478"/>
                        </a:lnTo>
                        <a:lnTo>
                          <a:pt x="220" y="475"/>
                        </a:lnTo>
                        <a:lnTo>
                          <a:pt x="219" y="473"/>
                        </a:lnTo>
                        <a:lnTo>
                          <a:pt x="218" y="470"/>
                        </a:lnTo>
                        <a:lnTo>
                          <a:pt x="215" y="468"/>
                        </a:lnTo>
                        <a:lnTo>
                          <a:pt x="204" y="461"/>
                        </a:lnTo>
                        <a:lnTo>
                          <a:pt x="201" y="460"/>
                        </a:lnTo>
                        <a:lnTo>
                          <a:pt x="118" y="440"/>
                        </a:lnTo>
                        <a:lnTo>
                          <a:pt x="88" y="435"/>
                        </a:lnTo>
                        <a:lnTo>
                          <a:pt x="72" y="429"/>
                        </a:lnTo>
                        <a:lnTo>
                          <a:pt x="68" y="427"/>
                        </a:lnTo>
                        <a:lnTo>
                          <a:pt x="62" y="424"/>
                        </a:lnTo>
                        <a:lnTo>
                          <a:pt x="60" y="421"/>
                        </a:lnTo>
                        <a:lnTo>
                          <a:pt x="58" y="418"/>
                        </a:lnTo>
                        <a:lnTo>
                          <a:pt x="57" y="414"/>
                        </a:lnTo>
                        <a:lnTo>
                          <a:pt x="56" y="409"/>
                        </a:lnTo>
                        <a:lnTo>
                          <a:pt x="57" y="403"/>
                        </a:lnTo>
                        <a:lnTo>
                          <a:pt x="67" y="373"/>
                        </a:lnTo>
                        <a:lnTo>
                          <a:pt x="76" y="342"/>
                        </a:lnTo>
                        <a:lnTo>
                          <a:pt x="93" y="232"/>
                        </a:lnTo>
                        <a:lnTo>
                          <a:pt x="94" y="187"/>
                        </a:lnTo>
                        <a:lnTo>
                          <a:pt x="90" y="132"/>
                        </a:lnTo>
                        <a:lnTo>
                          <a:pt x="83" y="89"/>
                        </a:lnTo>
                        <a:lnTo>
                          <a:pt x="78" y="73"/>
                        </a:lnTo>
                        <a:lnTo>
                          <a:pt x="58" y="27"/>
                        </a:lnTo>
                        <a:lnTo>
                          <a:pt x="52" y="19"/>
                        </a:lnTo>
                        <a:lnTo>
                          <a:pt x="50" y="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16"/>
                  <p:cNvSpPr>
                    <a:spLocks/>
                  </p:cNvSpPr>
                  <p:nvPr/>
                </p:nvSpPr>
                <p:spPr bwMode="auto">
                  <a:xfrm flipH="1">
                    <a:off x="5281613" y="4395788"/>
                    <a:ext cx="314325" cy="857250"/>
                  </a:xfrm>
                  <a:custGeom>
                    <a:avLst/>
                    <a:gdLst/>
                    <a:ahLst/>
                    <a:cxnLst>
                      <a:cxn ang="0">
                        <a:pos x="195" y="501"/>
                      </a:cxn>
                      <a:cxn ang="0">
                        <a:pos x="178" y="493"/>
                      </a:cxn>
                      <a:cxn ang="0">
                        <a:pos x="117" y="484"/>
                      </a:cxn>
                      <a:cxn ang="0">
                        <a:pos x="87" y="470"/>
                      </a:cxn>
                      <a:cxn ang="0">
                        <a:pos x="65" y="453"/>
                      </a:cxn>
                      <a:cxn ang="0">
                        <a:pos x="59" y="447"/>
                      </a:cxn>
                      <a:cxn ang="0">
                        <a:pos x="57" y="437"/>
                      </a:cxn>
                      <a:cxn ang="0">
                        <a:pos x="61" y="417"/>
                      </a:cxn>
                      <a:cxn ang="0">
                        <a:pos x="127" y="217"/>
                      </a:cxn>
                      <a:cxn ang="0">
                        <a:pos x="135" y="136"/>
                      </a:cxn>
                      <a:cxn ang="0">
                        <a:pos x="118" y="14"/>
                      </a:cxn>
                      <a:cxn ang="0">
                        <a:pos x="115" y="9"/>
                      </a:cxn>
                      <a:cxn ang="0">
                        <a:pos x="107" y="3"/>
                      </a:cxn>
                      <a:cxn ang="0">
                        <a:pos x="95" y="0"/>
                      </a:cxn>
                      <a:cxn ang="0">
                        <a:pos x="83" y="3"/>
                      </a:cxn>
                      <a:cxn ang="0">
                        <a:pos x="74" y="9"/>
                      </a:cxn>
                      <a:cxn ang="0">
                        <a:pos x="68" y="22"/>
                      </a:cxn>
                      <a:cxn ang="0">
                        <a:pos x="62" y="93"/>
                      </a:cxn>
                      <a:cxn ang="0">
                        <a:pos x="74" y="229"/>
                      </a:cxn>
                      <a:cxn ang="0">
                        <a:pos x="33" y="408"/>
                      </a:cxn>
                      <a:cxn ang="0">
                        <a:pos x="23" y="428"/>
                      </a:cxn>
                      <a:cxn ang="0">
                        <a:pos x="3" y="451"/>
                      </a:cxn>
                      <a:cxn ang="0">
                        <a:pos x="0" y="465"/>
                      </a:cxn>
                      <a:cxn ang="0">
                        <a:pos x="3" y="486"/>
                      </a:cxn>
                      <a:cxn ang="0">
                        <a:pos x="9" y="492"/>
                      </a:cxn>
                      <a:cxn ang="0">
                        <a:pos x="25" y="496"/>
                      </a:cxn>
                      <a:cxn ang="0">
                        <a:pos x="53" y="497"/>
                      </a:cxn>
                      <a:cxn ang="0">
                        <a:pos x="74" y="507"/>
                      </a:cxn>
                      <a:cxn ang="0">
                        <a:pos x="115" y="534"/>
                      </a:cxn>
                      <a:cxn ang="0">
                        <a:pos x="137" y="539"/>
                      </a:cxn>
                      <a:cxn ang="0">
                        <a:pos x="170" y="538"/>
                      </a:cxn>
                      <a:cxn ang="0">
                        <a:pos x="188" y="528"/>
                      </a:cxn>
                      <a:cxn ang="0">
                        <a:pos x="197" y="514"/>
                      </a:cxn>
                      <a:cxn ang="0">
                        <a:pos x="197" y="507"/>
                      </a:cxn>
                    </a:cxnLst>
                    <a:rect l="0" t="0" r="r" b="b"/>
                    <a:pathLst>
                      <a:path w="198" h="540">
                        <a:moveTo>
                          <a:pt x="197" y="507"/>
                        </a:moveTo>
                        <a:lnTo>
                          <a:pt x="195" y="501"/>
                        </a:lnTo>
                        <a:lnTo>
                          <a:pt x="189" y="497"/>
                        </a:lnTo>
                        <a:lnTo>
                          <a:pt x="178" y="493"/>
                        </a:lnTo>
                        <a:lnTo>
                          <a:pt x="124" y="486"/>
                        </a:lnTo>
                        <a:lnTo>
                          <a:pt x="117" y="484"/>
                        </a:lnTo>
                        <a:lnTo>
                          <a:pt x="105" y="480"/>
                        </a:lnTo>
                        <a:lnTo>
                          <a:pt x="87" y="470"/>
                        </a:lnTo>
                        <a:lnTo>
                          <a:pt x="76" y="461"/>
                        </a:lnTo>
                        <a:lnTo>
                          <a:pt x="65" y="453"/>
                        </a:lnTo>
                        <a:lnTo>
                          <a:pt x="62" y="451"/>
                        </a:lnTo>
                        <a:lnTo>
                          <a:pt x="59" y="447"/>
                        </a:lnTo>
                        <a:lnTo>
                          <a:pt x="58" y="443"/>
                        </a:lnTo>
                        <a:lnTo>
                          <a:pt x="57" y="437"/>
                        </a:lnTo>
                        <a:lnTo>
                          <a:pt x="58" y="431"/>
                        </a:lnTo>
                        <a:lnTo>
                          <a:pt x="61" y="417"/>
                        </a:lnTo>
                        <a:lnTo>
                          <a:pt x="121" y="241"/>
                        </a:lnTo>
                        <a:lnTo>
                          <a:pt x="127" y="217"/>
                        </a:lnTo>
                        <a:lnTo>
                          <a:pt x="133" y="176"/>
                        </a:lnTo>
                        <a:lnTo>
                          <a:pt x="135" y="136"/>
                        </a:lnTo>
                        <a:lnTo>
                          <a:pt x="120" y="22"/>
                        </a:lnTo>
                        <a:lnTo>
                          <a:pt x="118" y="14"/>
                        </a:lnTo>
                        <a:lnTo>
                          <a:pt x="117" y="11"/>
                        </a:lnTo>
                        <a:lnTo>
                          <a:pt x="115" y="9"/>
                        </a:lnTo>
                        <a:lnTo>
                          <a:pt x="111" y="5"/>
                        </a:lnTo>
                        <a:lnTo>
                          <a:pt x="107" y="3"/>
                        </a:lnTo>
                        <a:lnTo>
                          <a:pt x="101" y="1"/>
                        </a:lnTo>
                        <a:lnTo>
                          <a:pt x="95" y="0"/>
                        </a:lnTo>
                        <a:lnTo>
                          <a:pt x="89" y="1"/>
                        </a:lnTo>
                        <a:lnTo>
                          <a:pt x="83" y="3"/>
                        </a:lnTo>
                        <a:lnTo>
                          <a:pt x="78" y="5"/>
                        </a:lnTo>
                        <a:lnTo>
                          <a:pt x="74" y="9"/>
                        </a:lnTo>
                        <a:lnTo>
                          <a:pt x="71" y="14"/>
                        </a:lnTo>
                        <a:lnTo>
                          <a:pt x="68" y="22"/>
                        </a:lnTo>
                        <a:lnTo>
                          <a:pt x="63" y="50"/>
                        </a:lnTo>
                        <a:lnTo>
                          <a:pt x="62" y="93"/>
                        </a:lnTo>
                        <a:lnTo>
                          <a:pt x="75" y="198"/>
                        </a:lnTo>
                        <a:lnTo>
                          <a:pt x="74" y="229"/>
                        </a:lnTo>
                        <a:lnTo>
                          <a:pt x="57" y="317"/>
                        </a:lnTo>
                        <a:lnTo>
                          <a:pt x="33" y="408"/>
                        </a:lnTo>
                        <a:lnTo>
                          <a:pt x="30" y="416"/>
                        </a:lnTo>
                        <a:lnTo>
                          <a:pt x="23" y="428"/>
                        </a:lnTo>
                        <a:lnTo>
                          <a:pt x="6" y="446"/>
                        </a:lnTo>
                        <a:lnTo>
                          <a:pt x="3" y="451"/>
                        </a:lnTo>
                        <a:lnTo>
                          <a:pt x="1" y="455"/>
                        </a:lnTo>
                        <a:lnTo>
                          <a:pt x="0" y="465"/>
                        </a:lnTo>
                        <a:lnTo>
                          <a:pt x="0" y="476"/>
                        </a:lnTo>
                        <a:lnTo>
                          <a:pt x="3" y="486"/>
                        </a:lnTo>
                        <a:lnTo>
                          <a:pt x="6" y="489"/>
                        </a:lnTo>
                        <a:lnTo>
                          <a:pt x="9" y="492"/>
                        </a:lnTo>
                        <a:lnTo>
                          <a:pt x="13" y="495"/>
                        </a:lnTo>
                        <a:lnTo>
                          <a:pt x="25" y="496"/>
                        </a:lnTo>
                        <a:lnTo>
                          <a:pt x="46" y="496"/>
                        </a:lnTo>
                        <a:lnTo>
                          <a:pt x="53" y="497"/>
                        </a:lnTo>
                        <a:lnTo>
                          <a:pt x="60" y="499"/>
                        </a:lnTo>
                        <a:lnTo>
                          <a:pt x="74" y="507"/>
                        </a:lnTo>
                        <a:lnTo>
                          <a:pt x="102" y="527"/>
                        </a:lnTo>
                        <a:lnTo>
                          <a:pt x="115" y="534"/>
                        </a:lnTo>
                        <a:lnTo>
                          <a:pt x="122" y="536"/>
                        </a:lnTo>
                        <a:lnTo>
                          <a:pt x="137" y="539"/>
                        </a:lnTo>
                        <a:lnTo>
                          <a:pt x="159" y="540"/>
                        </a:lnTo>
                        <a:lnTo>
                          <a:pt x="170" y="538"/>
                        </a:lnTo>
                        <a:lnTo>
                          <a:pt x="180" y="534"/>
                        </a:lnTo>
                        <a:lnTo>
                          <a:pt x="188" y="528"/>
                        </a:lnTo>
                        <a:lnTo>
                          <a:pt x="195" y="517"/>
                        </a:lnTo>
                        <a:lnTo>
                          <a:pt x="197" y="514"/>
                        </a:lnTo>
                        <a:lnTo>
                          <a:pt x="198" y="509"/>
                        </a:lnTo>
                        <a:lnTo>
                          <a:pt x="197" y="50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17"/>
                  <p:cNvSpPr>
                    <a:spLocks/>
                  </p:cNvSpPr>
                  <p:nvPr/>
                </p:nvSpPr>
                <p:spPr bwMode="auto">
                  <a:xfrm flipH="1">
                    <a:off x="5216525" y="3435350"/>
                    <a:ext cx="525463" cy="423863"/>
                  </a:xfrm>
                  <a:custGeom>
                    <a:avLst/>
                    <a:gdLst/>
                    <a:ahLst/>
                    <a:cxnLst>
                      <a:cxn ang="0">
                        <a:pos x="321" y="151"/>
                      </a:cxn>
                      <a:cxn ang="0">
                        <a:pos x="311" y="147"/>
                      </a:cxn>
                      <a:cxn ang="0">
                        <a:pos x="273" y="147"/>
                      </a:cxn>
                      <a:cxn ang="0">
                        <a:pos x="260" y="146"/>
                      </a:cxn>
                      <a:cxn ang="0">
                        <a:pos x="250" y="140"/>
                      </a:cxn>
                      <a:cxn ang="0">
                        <a:pos x="244" y="134"/>
                      </a:cxn>
                      <a:cxn ang="0">
                        <a:pos x="242" y="126"/>
                      </a:cxn>
                      <a:cxn ang="0">
                        <a:pos x="206" y="68"/>
                      </a:cxn>
                      <a:cxn ang="0">
                        <a:pos x="159" y="24"/>
                      </a:cxn>
                      <a:cxn ang="0">
                        <a:pos x="109" y="0"/>
                      </a:cxn>
                      <a:cxn ang="0">
                        <a:pos x="76" y="2"/>
                      </a:cxn>
                      <a:cxn ang="0">
                        <a:pos x="44" y="15"/>
                      </a:cxn>
                      <a:cxn ang="0">
                        <a:pos x="26" y="29"/>
                      </a:cxn>
                      <a:cxn ang="0">
                        <a:pos x="8" y="58"/>
                      </a:cxn>
                      <a:cxn ang="0">
                        <a:pos x="1" y="85"/>
                      </a:cxn>
                      <a:cxn ang="0">
                        <a:pos x="2" y="122"/>
                      </a:cxn>
                      <a:cxn ang="0">
                        <a:pos x="15" y="165"/>
                      </a:cxn>
                      <a:cxn ang="0">
                        <a:pos x="42" y="206"/>
                      </a:cxn>
                      <a:cxn ang="0">
                        <a:pos x="115" y="256"/>
                      </a:cxn>
                      <a:cxn ang="0">
                        <a:pos x="138" y="264"/>
                      </a:cxn>
                      <a:cxn ang="0">
                        <a:pos x="185" y="263"/>
                      </a:cxn>
                      <a:cxn ang="0">
                        <a:pos x="205" y="255"/>
                      </a:cxn>
                      <a:cxn ang="0">
                        <a:pos x="228" y="235"/>
                      </a:cxn>
                      <a:cxn ang="0">
                        <a:pos x="243" y="202"/>
                      </a:cxn>
                      <a:cxn ang="0">
                        <a:pos x="250" y="176"/>
                      </a:cxn>
                      <a:cxn ang="0">
                        <a:pos x="258" y="173"/>
                      </a:cxn>
                      <a:cxn ang="0">
                        <a:pos x="286" y="180"/>
                      </a:cxn>
                      <a:cxn ang="0">
                        <a:pos x="310" y="189"/>
                      </a:cxn>
                      <a:cxn ang="0">
                        <a:pos x="317" y="190"/>
                      </a:cxn>
                      <a:cxn ang="0">
                        <a:pos x="325" y="184"/>
                      </a:cxn>
                      <a:cxn ang="0">
                        <a:pos x="331" y="172"/>
                      </a:cxn>
                      <a:cxn ang="0">
                        <a:pos x="331" y="167"/>
                      </a:cxn>
                      <a:cxn ang="0">
                        <a:pos x="329" y="159"/>
                      </a:cxn>
                    </a:cxnLst>
                    <a:rect l="0" t="0" r="r" b="b"/>
                    <a:pathLst>
                      <a:path w="331" h="267">
                        <a:moveTo>
                          <a:pt x="326" y="155"/>
                        </a:moveTo>
                        <a:lnTo>
                          <a:pt x="321" y="151"/>
                        </a:lnTo>
                        <a:lnTo>
                          <a:pt x="317" y="149"/>
                        </a:lnTo>
                        <a:lnTo>
                          <a:pt x="311" y="147"/>
                        </a:lnTo>
                        <a:lnTo>
                          <a:pt x="298" y="146"/>
                        </a:lnTo>
                        <a:lnTo>
                          <a:pt x="273" y="147"/>
                        </a:lnTo>
                        <a:lnTo>
                          <a:pt x="266" y="147"/>
                        </a:lnTo>
                        <a:lnTo>
                          <a:pt x="260" y="146"/>
                        </a:lnTo>
                        <a:lnTo>
                          <a:pt x="255" y="143"/>
                        </a:lnTo>
                        <a:lnTo>
                          <a:pt x="250" y="140"/>
                        </a:lnTo>
                        <a:lnTo>
                          <a:pt x="245" y="136"/>
                        </a:lnTo>
                        <a:lnTo>
                          <a:pt x="244" y="134"/>
                        </a:lnTo>
                        <a:lnTo>
                          <a:pt x="243" y="132"/>
                        </a:lnTo>
                        <a:lnTo>
                          <a:pt x="242" y="126"/>
                        </a:lnTo>
                        <a:lnTo>
                          <a:pt x="239" y="115"/>
                        </a:lnTo>
                        <a:lnTo>
                          <a:pt x="206" y="68"/>
                        </a:lnTo>
                        <a:lnTo>
                          <a:pt x="183" y="44"/>
                        </a:lnTo>
                        <a:lnTo>
                          <a:pt x="159" y="24"/>
                        </a:lnTo>
                        <a:lnTo>
                          <a:pt x="128" y="6"/>
                        </a:lnTo>
                        <a:lnTo>
                          <a:pt x="109" y="0"/>
                        </a:lnTo>
                        <a:lnTo>
                          <a:pt x="98" y="0"/>
                        </a:lnTo>
                        <a:lnTo>
                          <a:pt x="76" y="2"/>
                        </a:lnTo>
                        <a:lnTo>
                          <a:pt x="65" y="6"/>
                        </a:lnTo>
                        <a:lnTo>
                          <a:pt x="44" y="15"/>
                        </a:lnTo>
                        <a:lnTo>
                          <a:pt x="35" y="21"/>
                        </a:lnTo>
                        <a:lnTo>
                          <a:pt x="26" y="29"/>
                        </a:lnTo>
                        <a:lnTo>
                          <a:pt x="18" y="39"/>
                        </a:lnTo>
                        <a:lnTo>
                          <a:pt x="8" y="58"/>
                        </a:lnTo>
                        <a:lnTo>
                          <a:pt x="3" y="71"/>
                        </a:lnTo>
                        <a:lnTo>
                          <a:pt x="1" y="85"/>
                        </a:lnTo>
                        <a:lnTo>
                          <a:pt x="0" y="99"/>
                        </a:lnTo>
                        <a:lnTo>
                          <a:pt x="2" y="122"/>
                        </a:lnTo>
                        <a:lnTo>
                          <a:pt x="6" y="136"/>
                        </a:lnTo>
                        <a:lnTo>
                          <a:pt x="15" y="165"/>
                        </a:lnTo>
                        <a:lnTo>
                          <a:pt x="26" y="186"/>
                        </a:lnTo>
                        <a:lnTo>
                          <a:pt x="42" y="206"/>
                        </a:lnTo>
                        <a:lnTo>
                          <a:pt x="78" y="236"/>
                        </a:lnTo>
                        <a:lnTo>
                          <a:pt x="115" y="256"/>
                        </a:lnTo>
                        <a:lnTo>
                          <a:pt x="123" y="259"/>
                        </a:lnTo>
                        <a:lnTo>
                          <a:pt x="138" y="264"/>
                        </a:lnTo>
                        <a:lnTo>
                          <a:pt x="159" y="267"/>
                        </a:lnTo>
                        <a:lnTo>
                          <a:pt x="185" y="263"/>
                        </a:lnTo>
                        <a:lnTo>
                          <a:pt x="196" y="260"/>
                        </a:lnTo>
                        <a:lnTo>
                          <a:pt x="205" y="255"/>
                        </a:lnTo>
                        <a:lnTo>
                          <a:pt x="214" y="249"/>
                        </a:lnTo>
                        <a:lnTo>
                          <a:pt x="228" y="235"/>
                        </a:lnTo>
                        <a:lnTo>
                          <a:pt x="233" y="227"/>
                        </a:lnTo>
                        <a:lnTo>
                          <a:pt x="243" y="202"/>
                        </a:lnTo>
                        <a:lnTo>
                          <a:pt x="249" y="179"/>
                        </a:lnTo>
                        <a:lnTo>
                          <a:pt x="250" y="176"/>
                        </a:lnTo>
                        <a:lnTo>
                          <a:pt x="252" y="175"/>
                        </a:lnTo>
                        <a:lnTo>
                          <a:pt x="258" y="173"/>
                        </a:lnTo>
                        <a:lnTo>
                          <a:pt x="265" y="174"/>
                        </a:lnTo>
                        <a:lnTo>
                          <a:pt x="286" y="180"/>
                        </a:lnTo>
                        <a:lnTo>
                          <a:pt x="305" y="188"/>
                        </a:lnTo>
                        <a:lnTo>
                          <a:pt x="310" y="189"/>
                        </a:lnTo>
                        <a:lnTo>
                          <a:pt x="314" y="190"/>
                        </a:lnTo>
                        <a:lnTo>
                          <a:pt x="317" y="190"/>
                        </a:lnTo>
                        <a:lnTo>
                          <a:pt x="320" y="189"/>
                        </a:lnTo>
                        <a:lnTo>
                          <a:pt x="325" y="184"/>
                        </a:lnTo>
                        <a:lnTo>
                          <a:pt x="327" y="181"/>
                        </a:lnTo>
                        <a:lnTo>
                          <a:pt x="331" y="172"/>
                        </a:lnTo>
                        <a:lnTo>
                          <a:pt x="331" y="169"/>
                        </a:lnTo>
                        <a:lnTo>
                          <a:pt x="331" y="167"/>
                        </a:lnTo>
                        <a:lnTo>
                          <a:pt x="331" y="164"/>
                        </a:lnTo>
                        <a:lnTo>
                          <a:pt x="329" y="159"/>
                        </a:lnTo>
                        <a:lnTo>
                          <a:pt x="326" y="15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18"/>
                  <p:cNvSpPr>
                    <a:spLocks/>
                  </p:cNvSpPr>
                  <p:nvPr/>
                </p:nvSpPr>
                <p:spPr bwMode="auto">
                  <a:xfrm flipH="1">
                    <a:off x="5461000" y="3890963"/>
                    <a:ext cx="773113" cy="454025"/>
                  </a:xfrm>
                  <a:custGeom>
                    <a:avLst/>
                    <a:gdLst/>
                    <a:ahLst/>
                    <a:cxnLst>
                      <a:cxn ang="0">
                        <a:pos x="241" y="52"/>
                      </a:cxn>
                      <a:cxn ang="0">
                        <a:pos x="311" y="38"/>
                      </a:cxn>
                      <a:cxn ang="0">
                        <a:pos x="390" y="58"/>
                      </a:cxn>
                      <a:cxn ang="0">
                        <a:pos x="452" y="88"/>
                      </a:cxn>
                      <a:cxn ang="0">
                        <a:pos x="480" y="81"/>
                      </a:cxn>
                      <a:cxn ang="0">
                        <a:pos x="487" y="65"/>
                      </a:cxn>
                      <a:cxn ang="0">
                        <a:pos x="483" y="37"/>
                      </a:cxn>
                      <a:cxn ang="0">
                        <a:pos x="465" y="21"/>
                      </a:cxn>
                      <a:cxn ang="0">
                        <a:pos x="358" y="0"/>
                      </a:cxn>
                      <a:cxn ang="0">
                        <a:pos x="255" y="12"/>
                      </a:cxn>
                      <a:cxn ang="0">
                        <a:pos x="140" y="75"/>
                      </a:cxn>
                      <a:cxn ang="0">
                        <a:pos x="94" y="146"/>
                      </a:cxn>
                      <a:cxn ang="0">
                        <a:pos x="79" y="169"/>
                      </a:cxn>
                      <a:cxn ang="0">
                        <a:pos x="64" y="176"/>
                      </a:cxn>
                      <a:cxn ang="0">
                        <a:pos x="28" y="180"/>
                      </a:cxn>
                      <a:cxn ang="0">
                        <a:pos x="6" y="198"/>
                      </a:cxn>
                      <a:cxn ang="0">
                        <a:pos x="0" y="213"/>
                      </a:cxn>
                      <a:cxn ang="0">
                        <a:pos x="7" y="235"/>
                      </a:cxn>
                      <a:cxn ang="0">
                        <a:pos x="19" y="241"/>
                      </a:cxn>
                      <a:cxn ang="0">
                        <a:pos x="32" y="241"/>
                      </a:cxn>
                      <a:cxn ang="0">
                        <a:pos x="40" y="234"/>
                      </a:cxn>
                      <a:cxn ang="0">
                        <a:pos x="38" y="229"/>
                      </a:cxn>
                      <a:cxn ang="0">
                        <a:pos x="27" y="225"/>
                      </a:cxn>
                      <a:cxn ang="0">
                        <a:pos x="29" y="221"/>
                      </a:cxn>
                      <a:cxn ang="0">
                        <a:pos x="52" y="207"/>
                      </a:cxn>
                      <a:cxn ang="0">
                        <a:pos x="57" y="208"/>
                      </a:cxn>
                      <a:cxn ang="0">
                        <a:pos x="55" y="229"/>
                      </a:cxn>
                      <a:cxn ang="0">
                        <a:pos x="54" y="274"/>
                      </a:cxn>
                      <a:cxn ang="0">
                        <a:pos x="64" y="284"/>
                      </a:cxn>
                      <a:cxn ang="0">
                        <a:pos x="83" y="285"/>
                      </a:cxn>
                      <a:cxn ang="0">
                        <a:pos x="88" y="281"/>
                      </a:cxn>
                      <a:cxn ang="0">
                        <a:pos x="77" y="240"/>
                      </a:cxn>
                      <a:cxn ang="0">
                        <a:pos x="80" y="225"/>
                      </a:cxn>
                      <a:cxn ang="0">
                        <a:pos x="89" y="223"/>
                      </a:cxn>
                      <a:cxn ang="0">
                        <a:pos x="112" y="236"/>
                      </a:cxn>
                      <a:cxn ang="0">
                        <a:pos x="127" y="255"/>
                      </a:cxn>
                      <a:cxn ang="0">
                        <a:pos x="132" y="255"/>
                      </a:cxn>
                      <a:cxn ang="0">
                        <a:pos x="138" y="246"/>
                      </a:cxn>
                      <a:cxn ang="0">
                        <a:pos x="141" y="220"/>
                      </a:cxn>
                      <a:cxn ang="0">
                        <a:pos x="135" y="211"/>
                      </a:cxn>
                      <a:cxn ang="0">
                        <a:pos x="116" y="203"/>
                      </a:cxn>
                      <a:cxn ang="0">
                        <a:pos x="110" y="190"/>
                      </a:cxn>
                      <a:cxn ang="0">
                        <a:pos x="119" y="160"/>
                      </a:cxn>
                      <a:cxn ang="0">
                        <a:pos x="178" y="84"/>
                      </a:cxn>
                    </a:cxnLst>
                    <a:rect l="0" t="0" r="r" b="b"/>
                    <a:pathLst>
                      <a:path w="487" h="286">
                        <a:moveTo>
                          <a:pt x="178" y="84"/>
                        </a:moveTo>
                        <a:lnTo>
                          <a:pt x="213" y="63"/>
                        </a:lnTo>
                        <a:lnTo>
                          <a:pt x="241" y="52"/>
                        </a:lnTo>
                        <a:lnTo>
                          <a:pt x="261" y="45"/>
                        </a:lnTo>
                        <a:lnTo>
                          <a:pt x="291" y="40"/>
                        </a:lnTo>
                        <a:lnTo>
                          <a:pt x="311" y="38"/>
                        </a:lnTo>
                        <a:lnTo>
                          <a:pt x="339" y="40"/>
                        </a:lnTo>
                        <a:lnTo>
                          <a:pt x="374" y="50"/>
                        </a:lnTo>
                        <a:lnTo>
                          <a:pt x="390" y="58"/>
                        </a:lnTo>
                        <a:lnTo>
                          <a:pt x="417" y="79"/>
                        </a:lnTo>
                        <a:lnTo>
                          <a:pt x="431" y="85"/>
                        </a:lnTo>
                        <a:lnTo>
                          <a:pt x="452" y="88"/>
                        </a:lnTo>
                        <a:lnTo>
                          <a:pt x="465" y="87"/>
                        </a:lnTo>
                        <a:lnTo>
                          <a:pt x="471" y="85"/>
                        </a:lnTo>
                        <a:lnTo>
                          <a:pt x="480" y="81"/>
                        </a:lnTo>
                        <a:lnTo>
                          <a:pt x="483" y="78"/>
                        </a:lnTo>
                        <a:lnTo>
                          <a:pt x="485" y="74"/>
                        </a:lnTo>
                        <a:lnTo>
                          <a:pt x="487" y="65"/>
                        </a:lnTo>
                        <a:lnTo>
                          <a:pt x="487" y="55"/>
                        </a:lnTo>
                        <a:lnTo>
                          <a:pt x="484" y="40"/>
                        </a:lnTo>
                        <a:lnTo>
                          <a:pt x="483" y="37"/>
                        </a:lnTo>
                        <a:lnTo>
                          <a:pt x="481" y="31"/>
                        </a:lnTo>
                        <a:lnTo>
                          <a:pt x="475" y="26"/>
                        </a:lnTo>
                        <a:lnTo>
                          <a:pt x="465" y="21"/>
                        </a:lnTo>
                        <a:lnTo>
                          <a:pt x="444" y="13"/>
                        </a:lnTo>
                        <a:lnTo>
                          <a:pt x="407" y="6"/>
                        </a:lnTo>
                        <a:lnTo>
                          <a:pt x="358" y="0"/>
                        </a:lnTo>
                        <a:lnTo>
                          <a:pt x="315" y="0"/>
                        </a:lnTo>
                        <a:lnTo>
                          <a:pt x="286" y="4"/>
                        </a:lnTo>
                        <a:lnTo>
                          <a:pt x="255" y="12"/>
                        </a:lnTo>
                        <a:lnTo>
                          <a:pt x="190" y="37"/>
                        </a:lnTo>
                        <a:lnTo>
                          <a:pt x="164" y="53"/>
                        </a:lnTo>
                        <a:lnTo>
                          <a:pt x="140" y="75"/>
                        </a:lnTo>
                        <a:lnTo>
                          <a:pt x="115" y="105"/>
                        </a:lnTo>
                        <a:lnTo>
                          <a:pt x="97" y="138"/>
                        </a:lnTo>
                        <a:lnTo>
                          <a:pt x="94" y="146"/>
                        </a:lnTo>
                        <a:lnTo>
                          <a:pt x="87" y="158"/>
                        </a:lnTo>
                        <a:lnTo>
                          <a:pt x="81" y="166"/>
                        </a:lnTo>
                        <a:lnTo>
                          <a:pt x="79" y="169"/>
                        </a:lnTo>
                        <a:lnTo>
                          <a:pt x="70" y="174"/>
                        </a:lnTo>
                        <a:lnTo>
                          <a:pt x="67" y="175"/>
                        </a:lnTo>
                        <a:lnTo>
                          <a:pt x="64" y="176"/>
                        </a:lnTo>
                        <a:lnTo>
                          <a:pt x="60" y="177"/>
                        </a:lnTo>
                        <a:lnTo>
                          <a:pt x="32" y="179"/>
                        </a:lnTo>
                        <a:lnTo>
                          <a:pt x="28" y="180"/>
                        </a:lnTo>
                        <a:lnTo>
                          <a:pt x="24" y="182"/>
                        </a:lnTo>
                        <a:lnTo>
                          <a:pt x="12" y="191"/>
                        </a:lnTo>
                        <a:lnTo>
                          <a:pt x="6" y="198"/>
                        </a:lnTo>
                        <a:lnTo>
                          <a:pt x="4" y="201"/>
                        </a:lnTo>
                        <a:lnTo>
                          <a:pt x="2" y="205"/>
                        </a:lnTo>
                        <a:lnTo>
                          <a:pt x="0" y="213"/>
                        </a:lnTo>
                        <a:lnTo>
                          <a:pt x="1" y="221"/>
                        </a:lnTo>
                        <a:lnTo>
                          <a:pt x="5" y="232"/>
                        </a:lnTo>
                        <a:lnTo>
                          <a:pt x="7" y="235"/>
                        </a:lnTo>
                        <a:lnTo>
                          <a:pt x="10" y="237"/>
                        </a:lnTo>
                        <a:lnTo>
                          <a:pt x="12" y="239"/>
                        </a:lnTo>
                        <a:lnTo>
                          <a:pt x="19" y="241"/>
                        </a:lnTo>
                        <a:lnTo>
                          <a:pt x="25" y="242"/>
                        </a:lnTo>
                        <a:lnTo>
                          <a:pt x="31" y="242"/>
                        </a:lnTo>
                        <a:lnTo>
                          <a:pt x="32" y="241"/>
                        </a:lnTo>
                        <a:lnTo>
                          <a:pt x="35" y="240"/>
                        </a:lnTo>
                        <a:lnTo>
                          <a:pt x="38" y="237"/>
                        </a:lnTo>
                        <a:lnTo>
                          <a:pt x="40" y="234"/>
                        </a:lnTo>
                        <a:lnTo>
                          <a:pt x="40" y="232"/>
                        </a:lnTo>
                        <a:lnTo>
                          <a:pt x="40" y="231"/>
                        </a:lnTo>
                        <a:lnTo>
                          <a:pt x="38" y="229"/>
                        </a:lnTo>
                        <a:lnTo>
                          <a:pt x="29" y="227"/>
                        </a:lnTo>
                        <a:lnTo>
                          <a:pt x="27" y="226"/>
                        </a:lnTo>
                        <a:lnTo>
                          <a:pt x="27" y="225"/>
                        </a:lnTo>
                        <a:lnTo>
                          <a:pt x="27" y="224"/>
                        </a:lnTo>
                        <a:lnTo>
                          <a:pt x="27" y="223"/>
                        </a:lnTo>
                        <a:lnTo>
                          <a:pt x="29" y="221"/>
                        </a:lnTo>
                        <a:lnTo>
                          <a:pt x="34" y="216"/>
                        </a:lnTo>
                        <a:lnTo>
                          <a:pt x="39" y="212"/>
                        </a:lnTo>
                        <a:lnTo>
                          <a:pt x="52" y="207"/>
                        </a:lnTo>
                        <a:lnTo>
                          <a:pt x="54" y="207"/>
                        </a:lnTo>
                        <a:lnTo>
                          <a:pt x="55" y="208"/>
                        </a:lnTo>
                        <a:lnTo>
                          <a:pt x="57" y="208"/>
                        </a:lnTo>
                        <a:lnTo>
                          <a:pt x="57" y="210"/>
                        </a:lnTo>
                        <a:lnTo>
                          <a:pt x="57" y="214"/>
                        </a:lnTo>
                        <a:lnTo>
                          <a:pt x="55" y="229"/>
                        </a:lnTo>
                        <a:lnTo>
                          <a:pt x="50" y="257"/>
                        </a:lnTo>
                        <a:lnTo>
                          <a:pt x="50" y="261"/>
                        </a:lnTo>
                        <a:lnTo>
                          <a:pt x="54" y="274"/>
                        </a:lnTo>
                        <a:lnTo>
                          <a:pt x="57" y="279"/>
                        </a:lnTo>
                        <a:lnTo>
                          <a:pt x="59" y="282"/>
                        </a:lnTo>
                        <a:lnTo>
                          <a:pt x="64" y="284"/>
                        </a:lnTo>
                        <a:lnTo>
                          <a:pt x="67" y="285"/>
                        </a:lnTo>
                        <a:lnTo>
                          <a:pt x="79" y="286"/>
                        </a:lnTo>
                        <a:lnTo>
                          <a:pt x="83" y="285"/>
                        </a:lnTo>
                        <a:lnTo>
                          <a:pt x="85" y="284"/>
                        </a:lnTo>
                        <a:lnTo>
                          <a:pt x="87" y="283"/>
                        </a:lnTo>
                        <a:lnTo>
                          <a:pt x="88" y="281"/>
                        </a:lnTo>
                        <a:lnTo>
                          <a:pt x="89" y="279"/>
                        </a:lnTo>
                        <a:lnTo>
                          <a:pt x="88" y="277"/>
                        </a:lnTo>
                        <a:lnTo>
                          <a:pt x="77" y="240"/>
                        </a:lnTo>
                        <a:lnTo>
                          <a:pt x="76" y="234"/>
                        </a:lnTo>
                        <a:lnTo>
                          <a:pt x="78" y="229"/>
                        </a:lnTo>
                        <a:lnTo>
                          <a:pt x="80" y="225"/>
                        </a:lnTo>
                        <a:lnTo>
                          <a:pt x="85" y="223"/>
                        </a:lnTo>
                        <a:lnTo>
                          <a:pt x="86" y="223"/>
                        </a:lnTo>
                        <a:lnTo>
                          <a:pt x="89" y="223"/>
                        </a:lnTo>
                        <a:lnTo>
                          <a:pt x="94" y="224"/>
                        </a:lnTo>
                        <a:lnTo>
                          <a:pt x="107" y="232"/>
                        </a:lnTo>
                        <a:lnTo>
                          <a:pt x="112" y="236"/>
                        </a:lnTo>
                        <a:lnTo>
                          <a:pt x="117" y="241"/>
                        </a:lnTo>
                        <a:lnTo>
                          <a:pt x="125" y="253"/>
                        </a:lnTo>
                        <a:lnTo>
                          <a:pt x="127" y="255"/>
                        </a:lnTo>
                        <a:lnTo>
                          <a:pt x="129" y="256"/>
                        </a:lnTo>
                        <a:lnTo>
                          <a:pt x="130" y="256"/>
                        </a:lnTo>
                        <a:lnTo>
                          <a:pt x="132" y="255"/>
                        </a:lnTo>
                        <a:lnTo>
                          <a:pt x="134" y="253"/>
                        </a:lnTo>
                        <a:lnTo>
                          <a:pt x="135" y="251"/>
                        </a:lnTo>
                        <a:lnTo>
                          <a:pt x="138" y="246"/>
                        </a:lnTo>
                        <a:lnTo>
                          <a:pt x="141" y="238"/>
                        </a:lnTo>
                        <a:lnTo>
                          <a:pt x="142" y="227"/>
                        </a:lnTo>
                        <a:lnTo>
                          <a:pt x="141" y="220"/>
                        </a:lnTo>
                        <a:lnTo>
                          <a:pt x="140" y="214"/>
                        </a:lnTo>
                        <a:lnTo>
                          <a:pt x="138" y="213"/>
                        </a:lnTo>
                        <a:lnTo>
                          <a:pt x="135" y="211"/>
                        </a:lnTo>
                        <a:lnTo>
                          <a:pt x="121" y="207"/>
                        </a:lnTo>
                        <a:lnTo>
                          <a:pt x="119" y="205"/>
                        </a:lnTo>
                        <a:lnTo>
                          <a:pt x="116" y="203"/>
                        </a:lnTo>
                        <a:lnTo>
                          <a:pt x="113" y="200"/>
                        </a:lnTo>
                        <a:lnTo>
                          <a:pt x="111" y="195"/>
                        </a:lnTo>
                        <a:lnTo>
                          <a:pt x="110" y="190"/>
                        </a:lnTo>
                        <a:lnTo>
                          <a:pt x="111" y="184"/>
                        </a:lnTo>
                        <a:lnTo>
                          <a:pt x="113" y="177"/>
                        </a:lnTo>
                        <a:lnTo>
                          <a:pt x="119" y="160"/>
                        </a:lnTo>
                        <a:lnTo>
                          <a:pt x="141" y="120"/>
                        </a:lnTo>
                        <a:lnTo>
                          <a:pt x="156" y="102"/>
                        </a:lnTo>
                        <a:lnTo>
                          <a:pt x="178" y="8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19"/>
                  <p:cNvSpPr>
                    <a:spLocks/>
                  </p:cNvSpPr>
                  <p:nvPr/>
                </p:nvSpPr>
                <p:spPr bwMode="auto">
                  <a:xfrm flipH="1">
                    <a:off x="5027612" y="4343400"/>
                    <a:ext cx="84138" cy="209550"/>
                  </a:xfrm>
                  <a:custGeom>
                    <a:avLst/>
                    <a:gdLst/>
                    <a:ahLst/>
                    <a:cxnLst>
                      <a:cxn ang="0">
                        <a:pos x="53" y="113"/>
                      </a:cxn>
                      <a:cxn ang="0">
                        <a:pos x="53" y="102"/>
                      </a:cxn>
                      <a:cxn ang="0">
                        <a:pos x="50" y="89"/>
                      </a:cxn>
                      <a:cxn ang="0">
                        <a:pos x="47" y="81"/>
                      </a:cxn>
                      <a:cxn ang="0">
                        <a:pos x="32" y="23"/>
                      </a:cxn>
                      <a:cxn ang="0">
                        <a:pos x="25" y="4"/>
                      </a:cxn>
                      <a:cxn ang="0">
                        <a:pos x="23" y="1"/>
                      </a:cxn>
                      <a:cxn ang="0">
                        <a:pos x="20" y="0"/>
                      </a:cxn>
                      <a:cxn ang="0">
                        <a:pos x="19" y="0"/>
                      </a:cxn>
                      <a:cxn ang="0">
                        <a:pos x="16" y="2"/>
                      </a:cxn>
                      <a:cxn ang="0">
                        <a:pos x="13" y="5"/>
                      </a:cxn>
                      <a:cxn ang="0">
                        <a:pos x="7" y="15"/>
                      </a:cxn>
                      <a:cxn ang="0">
                        <a:pos x="1" y="21"/>
                      </a:cxn>
                      <a:cxn ang="0">
                        <a:pos x="0" y="23"/>
                      </a:cxn>
                      <a:cxn ang="0">
                        <a:pos x="0" y="28"/>
                      </a:cxn>
                      <a:cxn ang="0">
                        <a:pos x="20" y="122"/>
                      </a:cxn>
                      <a:cxn ang="0">
                        <a:pos x="23" y="127"/>
                      </a:cxn>
                      <a:cxn ang="0">
                        <a:pos x="25" y="130"/>
                      </a:cxn>
                      <a:cxn ang="0">
                        <a:pos x="26" y="131"/>
                      </a:cxn>
                      <a:cxn ang="0">
                        <a:pos x="28" y="132"/>
                      </a:cxn>
                      <a:cxn ang="0">
                        <a:pos x="30" y="132"/>
                      </a:cxn>
                      <a:cxn ang="0">
                        <a:pos x="34" y="131"/>
                      </a:cxn>
                      <a:cxn ang="0">
                        <a:pos x="41" y="128"/>
                      </a:cxn>
                      <a:cxn ang="0">
                        <a:pos x="46" y="125"/>
                      </a:cxn>
                      <a:cxn ang="0">
                        <a:pos x="49" y="122"/>
                      </a:cxn>
                      <a:cxn ang="0">
                        <a:pos x="51" y="118"/>
                      </a:cxn>
                      <a:cxn ang="0">
                        <a:pos x="53" y="113"/>
                      </a:cxn>
                    </a:cxnLst>
                    <a:rect l="0" t="0" r="r" b="b"/>
                    <a:pathLst>
                      <a:path w="53" h="132">
                        <a:moveTo>
                          <a:pt x="53" y="113"/>
                        </a:moveTo>
                        <a:lnTo>
                          <a:pt x="53" y="102"/>
                        </a:lnTo>
                        <a:lnTo>
                          <a:pt x="50" y="89"/>
                        </a:lnTo>
                        <a:lnTo>
                          <a:pt x="47" y="81"/>
                        </a:lnTo>
                        <a:lnTo>
                          <a:pt x="32" y="23"/>
                        </a:lnTo>
                        <a:lnTo>
                          <a:pt x="25" y="4"/>
                        </a:lnTo>
                        <a:lnTo>
                          <a:pt x="23" y="1"/>
                        </a:lnTo>
                        <a:lnTo>
                          <a:pt x="20" y="0"/>
                        </a:lnTo>
                        <a:lnTo>
                          <a:pt x="19" y="0"/>
                        </a:lnTo>
                        <a:lnTo>
                          <a:pt x="16" y="2"/>
                        </a:lnTo>
                        <a:lnTo>
                          <a:pt x="13" y="5"/>
                        </a:lnTo>
                        <a:lnTo>
                          <a:pt x="7" y="15"/>
                        </a:lnTo>
                        <a:lnTo>
                          <a:pt x="1" y="21"/>
                        </a:lnTo>
                        <a:lnTo>
                          <a:pt x="0" y="23"/>
                        </a:lnTo>
                        <a:lnTo>
                          <a:pt x="0" y="28"/>
                        </a:lnTo>
                        <a:lnTo>
                          <a:pt x="20" y="122"/>
                        </a:lnTo>
                        <a:lnTo>
                          <a:pt x="23" y="127"/>
                        </a:lnTo>
                        <a:lnTo>
                          <a:pt x="25" y="130"/>
                        </a:lnTo>
                        <a:lnTo>
                          <a:pt x="26" y="131"/>
                        </a:lnTo>
                        <a:lnTo>
                          <a:pt x="28" y="132"/>
                        </a:lnTo>
                        <a:lnTo>
                          <a:pt x="30" y="132"/>
                        </a:lnTo>
                        <a:lnTo>
                          <a:pt x="34" y="131"/>
                        </a:lnTo>
                        <a:lnTo>
                          <a:pt x="41" y="128"/>
                        </a:lnTo>
                        <a:lnTo>
                          <a:pt x="46" y="125"/>
                        </a:lnTo>
                        <a:lnTo>
                          <a:pt x="49" y="122"/>
                        </a:lnTo>
                        <a:lnTo>
                          <a:pt x="51" y="118"/>
                        </a:lnTo>
                        <a:lnTo>
                          <a:pt x="53" y="113"/>
                        </a:lnTo>
                        <a:close/>
                      </a:path>
                    </a:pathLst>
                  </a:custGeom>
                  <a:solidFill>
                    <a:srgbClr val="F0DE9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20"/>
                  <p:cNvSpPr>
                    <a:spLocks/>
                  </p:cNvSpPr>
                  <p:nvPr/>
                </p:nvSpPr>
                <p:spPr bwMode="auto">
                  <a:xfrm flipH="1">
                    <a:off x="5037137" y="4187825"/>
                    <a:ext cx="766763" cy="387350"/>
                  </a:xfrm>
                  <a:custGeom>
                    <a:avLst/>
                    <a:gdLst/>
                    <a:ahLst/>
                    <a:cxnLst>
                      <a:cxn ang="0">
                        <a:pos x="395" y="16"/>
                      </a:cxn>
                      <a:cxn ang="0">
                        <a:pos x="408" y="32"/>
                      </a:cxn>
                      <a:cxn ang="0">
                        <a:pos x="412" y="52"/>
                      </a:cxn>
                      <a:cxn ang="0">
                        <a:pos x="404" y="66"/>
                      </a:cxn>
                      <a:cxn ang="0">
                        <a:pos x="373" y="91"/>
                      </a:cxn>
                      <a:cxn ang="0">
                        <a:pos x="293" y="111"/>
                      </a:cxn>
                      <a:cxn ang="0">
                        <a:pos x="264" y="104"/>
                      </a:cxn>
                      <a:cxn ang="0">
                        <a:pos x="258" y="103"/>
                      </a:cxn>
                      <a:cxn ang="0">
                        <a:pos x="256" y="98"/>
                      </a:cxn>
                      <a:cxn ang="0">
                        <a:pos x="247" y="81"/>
                      </a:cxn>
                      <a:cxn ang="0">
                        <a:pos x="231" y="75"/>
                      </a:cxn>
                      <a:cxn ang="0">
                        <a:pos x="214" y="76"/>
                      </a:cxn>
                      <a:cxn ang="0">
                        <a:pos x="202" y="87"/>
                      </a:cxn>
                      <a:cxn ang="0">
                        <a:pos x="194" y="92"/>
                      </a:cxn>
                      <a:cxn ang="0">
                        <a:pos x="188" y="89"/>
                      </a:cxn>
                      <a:cxn ang="0">
                        <a:pos x="177" y="45"/>
                      </a:cxn>
                      <a:cxn ang="0">
                        <a:pos x="117" y="1"/>
                      </a:cxn>
                      <a:cxn ang="0">
                        <a:pos x="98" y="3"/>
                      </a:cxn>
                      <a:cxn ang="0">
                        <a:pos x="54" y="17"/>
                      </a:cxn>
                      <a:cxn ang="0">
                        <a:pos x="17" y="66"/>
                      </a:cxn>
                      <a:cxn ang="0">
                        <a:pos x="2" y="119"/>
                      </a:cxn>
                      <a:cxn ang="0">
                        <a:pos x="0" y="139"/>
                      </a:cxn>
                      <a:cxn ang="0">
                        <a:pos x="6" y="154"/>
                      </a:cxn>
                      <a:cxn ang="0">
                        <a:pos x="81" y="225"/>
                      </a:cxn>
                      <a:cxn ang="0">
                        <a:pos x="144" y="244"/>
                      </a:cxn>
                      <a:cxn ang="0">
                        <a:pos x="176" y="235"/>
                      </a:cxn>
                      <a:cxn ang="0">
                        <a:pos x="183" y="223"/>
                      </a:cxn>
                      <a:cxn ang="0">
                        <a:pos x="187" y="221"/>
                      </a:cxn>
                      <a:cxn ang="0">
                        <a:pos x="199" y="227"/>
                      </a:cxn>
                      <a:cxn ang="0">
                        <a:pos x="237" y="217"/>
                      </a:cxn>
                      <a:cxn ang="0">
                        <a:pos x="247" y="202"/>
                      </a:cxn>
                      <a:cxn ang="0">
                        <a:pos x="248" y="193"/>
                      </a:cxn>
                      <a:cxn ang="0">
                        <a:pos x="268" y="198"/>
                      </a:cxn>
                      <a:cxn ang="0">
                        <a:pos x="296" y="196"/>
                      </a:cxn>
                      <a:cxn ang="0">
                        <a:pos x="297" y="204"/>
                      </a:cxn>
                      <a:cxn ang="0">
                        <a:pos x="299" y="223"/>
                      </a:cxn>
                      <a:cxn ang="0">
                        <a:pos x="307" y="229"/>
                      </a:cxn>
                      <a:cxn ang="0">
                        <a:pos x="341" y="232"/>
                      </a:cxn>
                      <a:cxn ang="0">
                        <a:pos x="401" y="201"/>
                      </a:cxn>
                      <a:cxn ang="0">
                        <a:pos x="414" y="185"/>
                      </a:cxn>
                      <a:cxn ang="0">
                        <a:pos x="427" y="136"/>
                      </a:cxn>
                      <a:cxn ang="0">
                        <a:pos x="440" y="128"/>
                      </a:cxn>
                      <a:cxn ang="0">
                        <a:pos x="475" y="104"/>
                      </a:cxn>
                      <a:cxn ang="0">
                        <a:pos x="482" y="90"/>
                      </a:cxn>
                      <a:cxn ang="0">
                        <a:pos x="483" y="51"/>
                      </a:cxn>
                      <a:cxn ang="0">
                        <a:pos x="475" y="42"/>
                      </a:cxn>
                      <a:cxn ang="0">
                        <a:pos x="456" y="22"/>
                      </a:cxn>
                      <a:cxn ang="0">
                        <a:pos x="446" y="21"/>
                      </a:cxn>
                      <a:cxn ang="0">
                        <a:pos x="439" y="23"/>
                      </a:cxn>
                      <a:cxn ang="0">
                        <a:pos x="440" y="27"/>
                      </a:cxn>
                      <a:cxn ang="0">
                        <a:pos x="444" y="35"/>
                      </a:cxn>
                      <a:cxn ang="0">
                        <a:pos x="443" y="46"/>
                      </a:cxn>
                      <a:cxn ang="0">
                        <a:pos x="433" y="52"/>
                      </a:cxn>
                      <a:cxn ang="0">
                        <a:pos x="426" y="52"/>
                      </a:cxn>
                      <a:cxn ang="0">
                        <a:pos x="424" y="47"/>
                      </a:cxn>
                      <a:cxn ang="0">
                        <a:pos x="417" y="25"/>
                      </a:cxn>
                      <a:cxn ang="0">
                        <a:pos x="399" y="10"/>
                      </a:cxn>
                      <a:cxn ang="0">
                        <a:pos x="395" y="10"/>
                      </a:cxn>
                    </a:cxnLst>
                    <a:rect l="0" t="0" r="r" b="b"/>
                    <a:pathLst>
                      <a:path w="483" h="244">
                        <a:moveTo>
                          <a:pt x="395" y="10"/>
                        </a:moveTo>
                        <a:lnTo>
                          <a:pt x="395" y="13"/>
                        </a:lnTo>
                        <a:lnTo>
                          <a:pt x="395" y="16"/>
                        </a:lnTo>
                        <a:lnTo>
                          <a:pt x="397" y="19"/>
                        </a:lnTo>
                        <a:lnTo>
                          <a:pt x="399" y="23"/>
                        </a:lnTo>
                        <a:lnTo>
                          <a:pt x="408" y="32"/>
                        </a:lnTo>
                        <a:lnTo>
                          <a:pt x="410" y="37"/>
                        </a:lnTo>
                        <a:lnTo>
                          <a:pt x="413" y="45"/>
                        </a:lnTo>
                        <a:lnTo>
                          <a:pt x="412" y="52"/>
                        </a:lnTo>
                        <a:lnTo>
                          <a:pt x="411" y="55"/>
                        </a:lnTo>
                        <a:lnTo>
                          <a:pt x="407" y="62"/>
                        </a:lnTo>
                        <a:lnTo>
                          <a:pt x="404" y="66"/>
                        </a:lnTo>
                        <a:lnTo>
                          <a:pt x="393" y="76"/>
                        </a:lnTo>
                        <a:lnTo>
                          <a:pt x="380" y="86"/>
                        </a:lnTo>
                        <a:lnTo>
                          <a:pt x="373" y="91"/>
                        </a:lnTo>
                        <a:lnTo>
                          <a:pt x="323" y="108"/>
                        </a:lnTo>
                        <a:lnTo>
                          <a:pt x="304" y="112"/>
                        </a:lnTo>
                        <a:lnTo>
                          <a:pt x="293" y="111"/>
                        </a:lnTo>
                        <a:lnTo>
                          <a:pt x="268" y="105"/>
                        </a:lnTo>
                        <a:lnTo>
                          <a:pt x="266" y="104"/>
                        </a:lnTo>
                        <a:lnTo>
                          <a:pt x="264" y="104"/>
                        </a:lnTo>
                        <a:lnTo>
                          <a:pt x="260" y="104"/>
                        </a:lnTo>
                        <a:lnTo>
                          <a:pt x="259" y="103"/>
                        </a:lnTo>
                        <a:lnTo>
                          <a:pt x="258" y="103"/>
                        </a:lnTo>
                        <a:lnTo>
                          <a:pt x="257" y="102"/>
                        </a:lnTo>
                        <a:lnTo>
                          <a:pt x="256" y="100"/>
                        </a:lnTo>
                        <a:lnTo>
                          <a:pt x="256" y="98"/>
                        </a:lnTo>
                        <a:lnTo>
                          <a:pt x="252" y="86"/>
                        </a:lnTo>
                        <a:lnTo>
                          <a:pt x="250" y="84"/>
                        </a:lnTo>
                        <a:lnTo>
                          <a:pt x="247" y="81"/>
                        </a:lnTo>
                        <a:lnTo>
                          <a:pt x="244" y="79"/>
                        </a:lnTo>
                        <a:lnTo>
                          <a:pt x="235" y="75"/>
                        </a:lnTo>
                        <a:lnTo>
                          <a:pt x="231" y="75"/>
                        </a:lnTo>
                        <a:lnTo>
                          <a:pt x="222" y="75"/>
                        </a:lnTo>
                        <a:lnTo>
                          <a:pt x="217" y="75"/>
                        </a:lnTo>
                        <a:lnTo>
                          <a:pt x="214" y="76"/>
                        </a:lnTo>
                        <a:lnTo>
                          <a:pt x="206" y="81"/>
                        </a:lnTo>
                        <a:lnTo>
                          <a:pt x="204" y="84"/>
                        </a:lnTo>
                        <a:lnTo>
                          <a:pt x="202" y="87"/>
                        </a:lnTo>
                        <a:lnTo>
                          <a:pt x="199" y="90"/>
                        </a:lnTo>
                        <a:lnTo>
                          <a:pt x="198" y="92"/>
                        </a:lnTo>
                        <a:lnTo>
                          <a:pt x="194" y="92"/>
                        </a:lnTo>
                        <a:lnTo>
                          <a:pt x="190" y="92"/>
                        </a:lnTo>
                        <a:lnTo>
                          <a:pt x="189" y="91"/>
                        </a:lnTo>
                        <a:lnTo>
                          <a:pt x="188" y="89"/>
                        </a:lnTo>
                        <a:lnTo>
                          <a:pt x="187" y="86"/>
                        </a:lnTo>
                        <a:lnTo>
                          <a:pt x="181" y="60"/>
                        </a:lnTo>
                        <a:lnTo>
                          <a:pt x="177" y="45"/>
                        </a:lnTo>
                        <a:lnTo>
                          <a:pt x="172" y="41"/>
                        </a:lnTo>
                        <a:lnTo>
                          <a:pt x="126" y="5"/>
                        </a:lnTo>
                        <a:lnTo>
                          <a:pt x="117" y="1"/>
                        </a:lnTo>
                        <a:lnTo>
                          <a:pt x="114" y="0"/>
                        </a:lnTo>
                        <a:lnTo>
                          <a:pt x="108" y="0"/>
                        </a:lnTo>
                        <a:lnTo>
                          <a:pt x="98" y="3"/>
                        </a:lnTo>
                        <a:lnTo>
                          <a:pt x="91" y="4"/>
                        </a:lnTo>
                        <a:lnTo>
                          <a:pt x="65" y="12"/>
                        </a:lnTo>
                        <a:lnTo>
                          <a:pt x="54" y="17"/>
                        </a:lnTo>
                        <a:lnTo>
                          <a:pt x="49" y="21"/>
                        </a:lnTo>
                        <a:lnTo>
                          <a:pt x="35" y="36"/>
                        </a:lnTo>
                        <a:lnTo>
                          <a:pt x="17" y="66"/>
                        </a:lnTo>
                        <a:lnTo>
                          <a:pt x="11" y="80"/>
                        </a:lnTo>
                        <a:lnTo>
                          <a:pt x="4" y="109"/>
                        </a:lnTo>
                        <a:lnTo>
                          <a:pt x="2" y="119"/>
                        </a:lnTo>
                        <a:lnTo>
                          <a:pt x="2" y="123"/>
                        </a:lnTo>
                        <a:lnTo>
                          <a:pt x="1" y="127"/>
                        </a:lnTo>
                        <a:lnTo>
                          <a:pt x="0" y="139"/>
                        </a:lnTo>
                        <a:lnTo>
                          <a:pt x="1" y="144"/>
                        </a:lnTo>
                        <a:lnTo>
                          <a:pt x="3" y="149"/>
                        </a:lnTo>
                        <a:lnTo>
                          <a:pt x="6" y="154"/>
                        </a:lnTo>
                        <a:lnTo>
                          <a:pt x="24" y="176"/>
                        </a:lnTo>
                        <a:lnTo>
                          <a:pt x="71" y="220"/>
                        </a:lnTo>
                        <a:lnTo>
                          <a:pt x="81" y="225"/>
                        </a:lnTo>
                        <a:lnTo>
                          <a:pt x="110" y="238"/>
                        </a:lnTo>
                        <a:lnTo>
                          <a:pt x="127" y="243"/>
                        </a:lnTo>
                        <a:lnTo>
                          <a:pt x="144" y="244"/>
                        </a:lnTo>
                        <a:lnTo>
                          <a:pt x="153" y="243"/>
                        </a:lnTo>
                        <a:lnTo>
                          <a:pt x="162" y="241"/>
                        </a:lnTo>
                        <a:lnTo>
                          <a:pt x="176" y="235"/>
                        </a:lnTo>
                        <a:lnTo>
                          <a:pt x="178" y="233"/>
                        </a:lnTo>
                        <a:lnTo>
                          <a:pt x="180" y="231"/>
                        </a:lnTo>
                        <a:lnTo>
                          <a:pt x="183" y="223"/>
                        </a:lnTo>
                        <a:lnTo>
                          <a:pt x="184" y="222"/>
                        </a:lnTo>
                        <a:lnTo>
                          <a:pt x="186" y="221"/>
                        </a:lnTo>
                        <a:lnTo>
                          <a:pt x="187" y="221"/>
                        </a:lnTo>
                        <a:lnTo>
                          <a:pt x="188" y="221"/>
                        </a:lnTo>
                        <a:lnTo>
                          <a:pt x="195" y="226"/>
                        </a:lnTo>
                        <a:lnTo>
                          <a:pt x="199" y="227"/>
                        </a:lnTo>
                        <a:lnTo>
                          <a:pt x="203" y="227"/>
                        </a:lnTo>
                        <a:lnTo>
                          <a:pt x="228" y="221"/>
                        </a:lnTo>
                        <a:lnTo>
                          <a:pt x="237" y="217"/>
                        </a:lnTo>
                        <a:lnTo>
                          <a:pt x="244" y="210"/>
                        </a:lnTo>
                        <a:lnTo>
                          <a:pt x="247" y="204"/>
                        </a:lnTo>
                        <a:lnTo>
                          <a:pt x="247" y="202"/>
                        </a:lnTo>
                        <a:lnTo>
                          <a:pt x="246" y="195"/>
                        </a:lnTo>
                        <a:lnTo>
                          <a:pt x="247" y="194"/>
                        </a:lnTo>
                        <a:lnTo>
                          <a:pt x="248" y="193"/>
                        </a:lnTo>
                        <a:lnTo>
                          <a:pt x="251" y="193"/>
                        </a:lnTo>
                        <a:lnTo>
                          <a:pt x="262" y="197"/>
                        </a:lnTo>
                        <a:lnTo>
                          <a:pt x="268" y="198"/>
                        </a:lnTo>
                        <a:lnTo>
                          <a:pt x="284" y="197"/>
                        </a:lnTo>
                        <a:lnTo>
                          <a:pt x="287" y="196"/>
                        </a:lnTo>
                        <a:lnTo>
                          <a:pt x="296" y="196"/>
                        </a:lnTo>
                        <a:lnTo>
                          <a:pt x="298" y="197"/>
                        </a:lnTo>
                        <a:lnTo>
                          <a:pt x="298" y="199"/>
                        </a:lnTo>
                        <a:lnTo>
                          <a:pt x="297" y="204"/>
                        </a:lnTo>
                        <a:lnTo>
                          <a:pt x="297" y="215"/>
                        </a:lnTo>
                        <a:lnTo>
                          <a:pt x="298" y="221"/>
                        </a:lnTo>
                        <a:lnTo>
                          <a:pt x="299" y="223"/>
                        </a:lnTo>
                        <a:lnTo>
                          <a:pt x="300" y="225"/>
                        </a:lnTo>
                        <a:lnTo>
                          <a:pt x="303" y="228"/>
                        </a:lnTo>
                        <a:lnTo>
                          <a:pt x="307" y="229"/>
                        </a:lnTo>
                        <a:lnTo>
                          <a:pt x="312" y="230"/>
                        </a:lnTo>
                        <a:lnTo>
                          <a:pt x="333" y="232"/>
                        </a:lnTo>
                        <a:lnTo>
                          <a:pt x="341" y="232"/>
                        </a:lnTo>
                        <a:lnTo>
                          <a:pt x="350" y="231"/>
                        </a:lnTo>
                        <a:lnTo>
                          <a:pt x="359" y="227"/>
                        </a:lnTo>
                        <a:lnTo>
                          <a:pt x="401" y="201"/>
                        </a:lnTo>
                        <a:lnTo>
                          <a:pt x="406" y="197"/>
                        </a:lnTo>
                        <a:lnTo>
                          <a:pt x="410" y="192"/>
                        </a:lnTo>
                        <a:lnTo>
                          <a:pt x="414" y="185"/>
                        </a:lnTo>
                        <a:lnTo>
                          <a:pt x="422" y="154"/>
                        </a:lnTo>
                        <a:lnTo>
                          <a:pt x="423" y="147"/>
                        </a:lnTo>
                        <a:lnTo>
                          <a:pt x="427" y="136"/>
                        </a:lnTo>
                        <a:lnTo>
                          <a:pt x="429" y="134"/>
                        </a:lnTo>
                        <a:lnTo>
                          <a:pt x="431" y="133"/>
                        </a:lnTo>
                        <a:lnTo>
                          <a:pt x="440" y="128"/>
                        </a:lnTo>
                        <a:lnTo>
                          <a:pt x="463" y="115"/>
                        </a:lnTo>
                        <a:lnTo>
                          <a:pt x="467" y="112"/>
                        </a:lnTo>
                        <a:lnTo>
                          <a:pt x="475" y="104"/>
                        </a:lnTo>
                        <a:lnTo>
                          <a:pt x="478" y="100"/>
                        </a:lnTo>
                        <a:lnTo>
                          <a:pt x="480" y="96"/>
                        </a:lnTo>
                        <a:lnTo>
                          <a:pt x="482" y="90"/>
                        </a:lnTo>
                        <a:lnTo>
                          <a:pt x="483" y="84"/>
                        </a:lnTo>
                        <a:lnTo>
                          <a:pt x="483" y="56"/>
                        </a:lnTo>
                        <a:lnTo>
                          <a:pt x="483" y="51"/>
                        </a:lnTo>
                        <a:lnTo>
                          <a:pt x="482" y="49"/>
                        </a:lnTo>
                        <a:lnTo>
                          <a:pt x="481" y="48"/>
                        </a:lnTo>
                        <a:lnTo>
                          <a:pt x="475" y="42"/>
                        </a:lnTo>
                        <a:lnTo>
                          <a:pt x="461" y="26"/>
                        </a:lnTo>
                        <a:lnTo>
                          <a:pt x="458" y="23"/>
                        </a:lnTo>
                        <a:lnTo>
                          <a:pt x="456" y="22"/>
                        </a:lnTo>
                        <a:lnTo>
                          <a:pt x="454" y="21"/>
                        </a:lnTo>
                        <a:lnTo>
                          <a:pt x="451" y="21"/>
                        </a:lnTo>
                        <a:lnTo>
                          <a:pt x="446" y="21"/>
                        </a:lnTo>
                        <a:lnTo>
                          <a:pt x="442" y="21"/>
                        </a:lnTo>
                        <a:lnTo>
                          <a:pt x="440" y="22"/>
                        </a:lnTo>
                        <a:lnTo>
                          <a:pt x="439" y="23"/>
                        </a:lnTo>
                        <a:lnTo>
                          <a:pt x="439" y="24"/>
                        </a:lnTo>
                        <a:lnTo>
                          <a:pt x="439" y="26"/>
                        </a:lnTo>
                        <a:lnTo>
                          <a:pt x="440" y="27"/>
                        </a:lnTo>
                        <a:lnTo>
                          <a:pt x="441" y="30"/>
                        </a:lnTo>
                        <a:lnTo>
                          <a:pt x="444" y="33"/>
                        </a:lnTo>
                        <a:lnTo>
                          <a:pt x="444" y="35"/>
                        </a:lnTo>
                        <a:lnTo>
                          <a:pt x="445" y="37"/>
                        </a:lnTo>
                        <a:lnTo>
                          <a:pt x="444" y="43"/>
                        </a:lnTo>
                        <a:lnTo>
                          <a:pt x="443" y="46"/>
                        </a:lnTo>
                        <a:lnTo>
                          <a:pt x="441" y="48"/>
                        </a:lnTo>
                        <a:lnTo>
                          <a:pt x="438" y="50"/>
                        </a:lnTo>
                        <a:lnTo>
                          <a:pt x="433" y="52"/>
                        </a:lnTo>
                        <a:lnTo>
                          <a:pt x="429" y="53"/>
                        </a:lnTo>
                        <a:lnTo>
                          <a:pt x="427" y="53"/>
                        </a:lnTo>
                        <a:lnTo>
                          <a:pt x="426" y="52"/>
                        </a:lnTo>
                        <a:lnTo>
                          <a:pt x="425" y="51"/>
                        </a:lnTo>
                        <a:lnTo>
                          <a:pt x="424" y="50"/>
                        </a:lnTo>
                        <a:lnTo>
                          <a:pt x="424" y="47"/>
                        </a:lnTo>
                        <a:lnTo>
                          <a:pt x="425" y="43"/>
                        </a:lnTo>
                        <a:lnTo>
                          <a:pt x="424" y="40"/>
                        </a:lnTo>
                        <a:lnTo>
                          <a:pt x="417" y="25"/>
                        </a:lnTo>
                        <a:lnTo>
                          <a:pt x="413" y="17"/>
                        </a:lnTo>
                        <a:lnTo>
                          <a:pt x="409" y="14"/>
                        </a:lnTo>
                        <a:lnTo>
                          <a:pt x="399" y="10"/>
                        </a:lnTo>
                        <a:lnTo>
                          <a:pt x="398" y="10"/>
                        </a:lnTo>
                        <a:lnTo>
                          <a:pt x="397" y="10"/>
                        </a:lnTo>
                        <a:lnTo>
                          <a:pt x="395" y="10"/>
                        </a:lnTo>
                        <a:close/>
                      </a:path>
                    </a:pathLst>
                  </a:custGeom>
                  <a:solidFill>
                    <a:srgbClr val="C1814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21"/>
                  <p:cNvSpPr>
                    <a:spLocks/>
                  </p:cNvSpPr>
                  <p:nvPr/>
                </p:nvSpPr>
                <p:spPr bwMode="auto">
                  <a:xfrm flipH="1">
                    <a:off x="5537200" y="4213225"/>
                    <a:ext cx="190500" cy="131763"/>
                  </a:xfrm>
                  <a:custGeom>
                    <a:avLst/>
                    <a:gdLst/>
                    <a:ahLst/>
                    <a:cxnLst>
                      <a:cxn ang="0">
                        <a:pos x="43" y="1"/>
                      </a:cxn>
                      <a:cxn ang="0">
                        <a:pos x="20" y="7"/>
                      </a:cxn>
                      <a:cxn ang="0">
                        <a:pos x="12" y="10"/>
                      </a:cxn>
                      <a:cxn ang="0">
                        <a:pos x="7" y="13"/>
                      </a:cxn>
                      <a:cxn ang="0">
                        <a:pos x="3" y="17"/>
                      </a:cxn>
                      <a:cxn ang="0">
                        <a:pos x="1" y="19"/>
                      </a:cxn>
                      <a:cxn ang="0">
                        <a:pos x="0" y="21"/>
                      </a:cxn>
                      <a:cxn ang="0">
                        <a:pos x="0" y="23"/>
                      </a:cxn>
                      <a:cxn ang="0">
                        <a:pos x="0" y="25"/>
                      </a:cxn>
                      <a:cxn ang="0">
                        <a:pos x="0" y="27"/>
                      </a:cxn>
                      <a:cxn ang="0">
                        <a:pos x="3" y="30"/>
                      </a:cxn>
                      <a:cxn ang="0">
                        <a:pos x="14" y="38"/>
                      </a:cxn>
                      <a:cxn ang="0">
                        <a:pos x="45" y="67"/>
                      </a:cxn>
                      <a:cxn ang="0">
                        <a:pos x="61" y="79"/>
                      </a:cxn>
                      <a:cxn ang="0">
                        <a:pos x="66" y="82"/>
                      </a:cxn>
                      <a:cxn ang="0">
                        <a:pos x="68" y="83"/>
                      </a:cxn>
                      <a:cxn ang="0">
                        <a:pos x="70" y="83"/>
                      </a:cxn>
                      <a:cxn ang="0">
                        <a:pos x="72" y="82"/>
                      </a:cxn>
                      <a:cxn ang="0">
                        <a:pos x="74" y="81"/>
                      </a:cxn>
                      <a:cxn ang="0">
                        <a:pos x="76" y="80"/>
                      </a:cxn>
                      <a:cxn ang="0">
                        <a:pos x="78" y="79"/>
                      </a:cxn>
                      <a:cxn ang="0">
                        <a:pos x="80" y="76"/>
                      </a:cxn>
                      <a:cxn ang="0">
                        <a:pos x="91" y="62"/>
                      </a:cxn>
                      <a:cxn ang="0">
                        <a:pos x="94" y="59"/>
                      </a:cxn>
                      <a:cxn ang="0">
                        <a:pos x="97" y="58"/>
                      </a:cxn>
                      <a:cxn ang="0">
                        <a:pos x="109" y="53"/>
                      </a:cxn>
                      <a:cxn ang="0">
                        <a:pos x="112" y="53"/>
                      </a:cxn>
                      <a:cxn ang="0">
                        <a:pos x="116" y="51"/>
                      </a:cxn>
                      <a:cxn ang="0">
                        <a:pos x="118" y="50"/>
                      </a:cxn>
                      <a:cxn ang="0">
                        <a:pos x="120" y="48"/>
                      </a:cxn>
                      <a:cxn ang="0">
                        <a:pos x="120" y="47"/>
                      </a:cxn>
                      <a:cxn ang="0">
                        <a:pos x="118" y="44"/>
                      </a:cxn>
                      <a:cxn ang="0">
                        <a:pos x="109" y="37"/>
                      </a:cxn>
                      <a:cxn ang="0">
                        <a:pos x="85" y="14"/>
                      </a:cxn>
                      <a:cxn ang="0">
                        <a:pos x="72" y="5"/>
                      </a:cxn>
                      <a:cxn ang="0">
                        <a:pos x="65" y="1"/>
                      </a:cxn>
                      <a:cxn ang="0">
                        <a:pos x="59" y="0"/>
                      </a:cxn>
                      <a:cxn ang="0">
                        <a:pos x="43" y="1"/>
                      </a:cxn>
                    </a:cxnLst>
                    <a:rect l="0" t="0" r="r" b="b"/>
                    <a:pathLst>
                      <a:path w="120" h="83">
                        <a:moveTo>
                          <a:pt x="43" y="1"/>
                        </a:moveTo>
                        <a:lnTo>
                          <a:pt x="20" y="7"/>
                        </a:lnTo>
                        <a:lnTo>
                          <a:pt x="12" y="10"/>
                        </a:lnTo>
                        <a:lnTo>
                          <a:pt x="7" y="13"/>
                        </a:lnTo>
                        <a:lnTo>
                          <a:pt x="3" y="17"/>
                        </a:lnTo>
                        <a:lnTo>
                          <a:pt x="1" y="19"/>
                        </a:lnTo>
                        <a:lnTo>
                          <a:pt x="0" y="21"/>
                        </a:lnTo>
                        <a:lnTo>
                          <a:pt x="0" y="23"/>
                        </a:lnTo>
                        <a:lnTo>
                          <a:pt x="0" y="25"/>
                        </a:lnTo>
                        <a:lnTo>
                          <a:pt x="0" y="27"/>
                        </a:lnTo>
                        <a:lnTo>
                          <a:pt x="3" y="30"/>
                        </a:lnTo>
                        <a:lnTo>
                          <a:pt x="14" y="38"/>
                        </a:lnTo>
                        <a:lnTo>
                          <a:pt x="45" y="67"/>
                        </a:lnTo>
                        <a:lnTo>
                          <a:pt x="61" y="79"/>
                        </a:lnTo>
                        <a:lnTo>
                          <a:pt x="66" y="82"/>
                        </a:lnTo>
                        <a:lnTo>
                          <a:pt x="68" y="83"/>
                        </a:lnTo>
                        <a:lnTo>
                          <a:pt x="70" y="83"/>
                        </a:lnTo>
                        <a:lnTo>
                          <a:pt x="72" y="82"/>
                        </a:lnTo>
                        <a:lnTo>
                          <a:pt x="74" y="81"/>
                        </a:lnTo>
                        <a:lnTo>
                          <a:pt x="76" y="80"/>
                        </a:lnTo>
                        <a:lnTo>
                          <a:pt x="78" y="79"/>
                        </a:lnTo>
                        <a:lnTo>
                          <a:pt x="80" y="76"/>
                        </a:lnTo>
                        <a:lnTo>
                          <a:pt x="91" y="62"/>
                        </a:lnTo>
                        <a:lnTo>
                          <a:pt x="94" y="59"/>
                        </a:lnTo>
                        <a:lnTo>
                          <a:pt x="97" y="58"/>
                        </a:lnTo>
                        <a:lnTo>
                          <a:pt x="109" y="53"/>
                        </a:lnTo>
                        <a:lnTo>
                          <a:pt x="112" y="53"/>
                        </a:lnTo>
                        <a:lnTo>
                          <a:pt x="116" y="51"/>
                        </a:lnTo>
                        <a:lnTo>
                          <a:pt x="118" y="50"/>
                        </a:lnTo>
                        <a:lnTo>
                          <a:pt x="120" y="48"/>
                        </a:lnTo>
                        <a:lnTo>
                          <a:pt x="120" y="47"/>
                        </a:lnTo>
                        <a:lnTo>
                          <a:pt x="118" y="44"/>
                        </a:lnTo>
                        <a:lnTo>
                          <a:pt x="109" y="37"/>
                        </a:lnTo>
                        <a:lnTo>
                          <a:pt x="85" y="14"/>
                        </a:lnTo>
                        <a:lnTo>
                          <a:pt x="72" y="5"/>
                        </a:lnTo>
                        <a:lnTo>
                          <a:pt x="65" y="1"/>
                        </a:lnTo>
                        <a:lnTo>
                          <a:pt x="59" y="0"/>
                        </a:lnTo>
                        <a:lnTo>
                          <a:pt x="43" y="1"/>
                        </a:lnTo>
                        <a:close/>
                      </a:path>
                    </a:pathLst>
                  </a:custGeom>
                  <a:solidFill>
                    <a:srgbClr val="DFBE9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22"/>
                  <p:cNvSpPr>
                    <a:spLocks/>
                  </p:cNvSpPr>
                  <p:nvPr/>
                </p:nvSpPr>
                <p:spPr bwMode="auto">
                  <a:xfrm flipH="1">
                    <a:off x="5629275" y="4276725"/>
                    <a:ext cx="150813" cy="252413"/>
                  </a:xfrm>
                  <a:custGeom>
                    <a:avLst/>
                    <a:gdLst/>
                    <a:ahLst/>
                    <a:cxnLst>
                      <a:cxn ang="0">
                        <a:pos x="22" y="0"/>
                      </a:cxn>
                      <a:cxn ang="0">
                        <a:pos x="20" y="3"/>
                      </a:cxn>
                      <a:cxn ang="0">
                        <a:pos x="18" y="7"/>
                      </a:cxn>
                      <a:cxn ang="0">
                        <a:pos x="8" y="28"/>
                      </a:cxn>
                      <a:cxn ang="0">
                        <a:pos x="2" y="42"/>
                      </a:cxn>
                      <a:cxn ang="0">
                        <a:pos x="0" y="58"/>
                      </a:cxn>
                      <a:cxn ang="0">
                        <a:pos x="0" y="76"/>
                      </a:cxn>
                      <a:cxn ang="0">
                        <a:pos x="1" y="91"/>
                      </a:cxn>
                      <a:cxn ang="0">
                        <a:pos x="3" y="97"/>
                      </a:cxn>
                      <a:cxn ang="0">
                        <a:pos x="4" y="99"/>
                      </a:cxn>
                      <a:cxn ang="0">
                        <a:pos x="11" y="105"/>
                      </a:cxn>
                      <a:cxn ang="0">
                        <a:pos x="13" y="107"/>
                      </a:cxn>
                      <a:cxn ang="0">
                        <a:pos x="44" y="135"/>
                      </a:cxn>
                      <a:cxn ang="0">
                        <a:pos x="72" y="155"/>
                      </a:cxn>
                      <a:cxn ang="0">
                        <a:pos x="78" y="158"/>
                      </a:cxn>
                      <a:cxn ang="0">
                        <a:pos x="81" y="159"/>
                      </a:cxn>
                      <a:cxn ang="0">
                        <a:pos x="83" y="158"/>
                      </a:cxn>
                      <a:cxn ang="0">
                        <a:pos x="84" y="157"/>
                      </a:cxn>
                      <a:cxn ang="0">
                        <a:pos x="85" y="155"/>
                      </a:cxn>
                      <a:cxn ang="0">
                        <a:pos x="87" y="146"/>
                      </a:cxn>
                      <a:cxn ang="0">
                        <a:pos x="87" y="141"/>
                      </a:cxn>
                      <a:cxn ang="0">
                        <a:pos x="84" y="128"/>
                      </a:cxn>
                      <a:cxn ang="0">
                        <a:pos x="84" y="121"/>
                      </a:cxn>
                      <a:cxn ang="0">
                        <a:pos x="84" y="94"/>
                      </a:cxn>
                      <a:cxn ang="0">
                        <a:pos x="85" y="85"/>
                      </a:cxn>
                      <a:cxn ang="0">
                        <a:pos x="86" y="81"/>
                      </a:cxn>
                      <a:cxn ang="0">
                        <a:pos x="94" y="62"/>
                      </a:cxn>
                      <a:cxn ang="0">
                        <a:pos x="95" y="59"/>
                      </a:cxn>
                      <a:cxn ang="0">
                        <a:pos x="95" y="56"/>
                      </a:cxn>
                      <a:cxn ang="0">
                        <a:pos x="94" y="55"/>
                      </a:cxn>
                      <a:cxn ang="0">
                        <a:pos x="93" y="53"/>
                      </a:cxn>
                      <a:cxn ang="0">
                        <a:pos x="90" y="51"/>
                      </a:cxn>
                      <a:cxn ang="0">
                        <a:pos x="83" y="49"/>
                      </a:cxn>
                      <a:cxn ang="0">
                        <a:pos x="52" y="28"/>
                      </a:cxn>
                      <a:cxn ang="0">
                        <a:pos x="45" y="22"/>
                      </a:cxn>
                      <a:cxn ang="0">
                        <a:pos x="28" y="2"/>
                      </a:cxn>
                      <a:cxn ang="0">
                        <a:pos x="26" y="0"/>
                      </a:cxn>
                      <a:cxn ang="0">
                        <a:pos x="24" y="0"/>
                      </a:cxn>
                      <a:cxn ang="0">
                        <a:pos x="22" y="0"/>
                      </a:cxn>
                    </a:cxnLst>
                    <a:rect l="0" t="0" r="r" b="b"/>
                    <a:pathLst>
                      <a:path w="95" h="159">
                        <a:moveTo>
                          <a:pt x="22" y="0"/>
                        </a:moveTo>
                        <a:lnTo>
                          <a:pt x="20" y="3"/>
                        </a:lnTo>
                        <a:lnTo>
                          <a:pt x="18" y="7"/>
                        </a:lnTo>
                        <a:lnTo>
                          <a:pt x="8" y="28"/>
                        </a:lnTo>
                        <a:lnTo>
                          <a:pt x="2" y="42"/>
                        </a:lnTo>
                        <a:lnTo>
                          <a:pt x="0" y="58"/>
                        </a:lnTo>
                        <a:lnTo>
                          <a:pt x="0" y="76"/>
                        </a:lnTo>
                        <a:lnTo>
                          <a:pt x="1" y="91"/>
                        </a:lnTo>
                        <a:lnTo>
                          <a:pt x="3" y="97"/>
                        </a:lnTo>
                        <a:lnTo>
                          <a:pt x="4" y="99"/>
                        </a:lnTo>
                        <a:lnTo>
                          <a:pt x="11" y="105"/>
                        </a:lnTo>
                        <a:lnTo>
                          <a:pt x="13" y="107"/>
                        </a:lnTo>
                        <a:lnTo>
                          <a:pt x="44" y="135"/>
                        </a:lnTo>
                        <a:lnTo>
                          <a:pt x="72" y="155"/>
                        </a:lnTo>
                        <a:lnTo>
                          <a:pt x="78" y="158"/>
                        </a:lnTo>
                        <a:lnTo>
                          <a:pt x="81" y="159"/>
                        </a:lnTo>
                        <a:lnTo>
                          <a:pt x="83" y="158"/>
                        </a:lnTo>
                        <a:lnTo>
                          <a:pt x="84" y="157"/>
                        </a:lnTo>
                        <a:lnTo>
                          <a:pt x="85" y="155"/>
                        </a:lnTo>
                        <a:lnTo>
                          <a:pt x="87" y="146"/>
                        </a:lnTo>
                        <a:lnTo>
                          <a:pt x="87" y="141"/>
                        </a:lnTo>
                        <a:lnTo>
                          <a:pt x="84" y="128"/>
                        </a:lnTo>
                        <a:lnTo>
                          <a:pt x="84" y="121"/>
                        </a:lnTo>
                        <a:lnTo>
                          <a:pt x="84" y="94"/>
                        </a:lnTo>
                        <a:lnTo>
                          <a:pt x="85" y="85"/>
                        </a:lnTo>
                        <a:lnTo>
                          <a:pt x="86" y="81"/>
                        </a:lnTo>
                        <a:lnTo>
                          <a:pt x="94" y="62"/>
                        </a:lnTo>
                        <a:lnTo>
                          <a:pt x="95" y="59"/>
                        </a:lnTo>
                        <a:lnTo>
                          <a:pt x="95" y="56"/>
                        </a:lnTo>
                        <a:lnTo>
                          <a:pt x="94" y="55"/>
                        </a:lnTo>
                        <a:lnTo>
                          <a:pt x="93" y="53"/>
                        </a:lnTo>
                        <a:lnTo>
                          <a:pt x="90" y="51"/>
                        </a:lnTo>
                        <a:lnTo>
                          <a:pt x="83" y="49"/>
                        </a:lnTo>
                        <a:lnTo>
                          <a:pt x="52" y="28"/>
                        </a:lnTo>
                        <a:lnTo>
                          <a:pt x="45" y="22"/>
                        </a:lnTo>
                        <a:lnTo>
                          <a:pt x="28" y="2"/>
                        </a:lnTo>
                        <a:lnTo>
                          <a:pt x="26" y="0"/>
                        </a:lnTo>
                        <a:lnTo>
                          <a:pt x="24" y="0"/>
                        </a:lnTo>
                        <a:lnTo>
                          <a:pt x="22" y="0"/>
                        </a:lnTo>
                        <a:close/>
                      </a:path>
                    </a:pathLst>
                  </a:custGeom>
                  <a:solidFill>
                    <a:srgbClr val="DFBE9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23"/>
                  <p:cNvSpPr>
                    <a:spLocks/>
                  </p:cNvSpPr>
                  <p:nvPr/>
                </p:nvSpPr>
                <p:spPr bwMode="auto">
                  <a:xfrm flipH="1">
                    <a:off x="5516563" y="4371975"/>
                    <a:ext cx="117475" cy="184150"/>
                  </a:xfrm>
                  <a:custGeom>
                    <a:avLst/>
                    <a:gdLst/>
                    <a:ahLst/>
                    <a:cxnLst>
                      <a:cxn ang="0">
                        <a:pos x="74" y="38"/>
                      </a:cxn>
                      <a:cxn ang="0">
                        <a:pos x="73" y="21"/>
                      </a:cxn>
                      <a:cxn ang="0">
                        <a:pos x="71" y="13"/>
                      </a:cxn>
                      <a:cxn ang="0">
                        <a:pos x="68" y="7"/>
                      </a:cxn>
                      <a:cxn ang="0">
                        <a:pos x="67" y="4"/>
                      </a:cxn>
                      <a:cxn ang="0">
                        <a:pos x="65" y="1"/>
                      </a:cxn>
                      <a:cxn ang="0">
                        <a:pos x="64" y="0"/>
                      </a:cxn>
                      <a:cxn ang="0">
                        <a:pos x="64" y="0"/>
                      </a:cxn>
                      <a:cxn ang="0">
                        <a:pos x="63" y="1"/>
                      </a:cxn>
                      <a:cxn ang="0">
                        <a:pos x="63" y="2"/>
                      </a:cxn>
                      <a:cxn ang="0">
                        <a:pos x="60" y="6"/>
                      </a:cxn>
                      <a:cxn ang="0">
                        <a:pos x="58" y="6"/>
                      </a:cxn>
                      <a:cxn ang="0">
                        <a:pos x="56" y="7"/>
                      </a:cxn>
                      <a:cxn ang="0">
                        <a:pos x="47" y="7"/>
                      </a:cxn>
                      <a:cxn ang="0">
                        <a:pos x="36" y="7"/>
                      </a:cxn>
                      <a:cxn ang="0">
                        <a:pos x="33" y="6"/>
                      </a:cxn>
                      <a:cxn ang="0">
                        <a:pos x="24" y="3"/>
                      </a:cxn>
                      <a:cxn ang="0">
                        <a:pos x="20" y="1"/>
                      </a:cxn>
                      <a:cxn ang="0">
                        <a:pos x="18" y="1"/>
                      </a:cxn>
                      <a:cxn ang="0">
                        <a:pos x="17" y="1"/>
                      </a:cxn>
                      <a:cxn ang="0">
                        <a:pos x="14" y="1"/>
                      </a:cxn>
                      <a:cxn ang="0">
                        <a:pos x="13" y="3"/>
                      </a:cxn>
                      <a:cxn ang="0">
                        <a:pos x="11" y="5"/>
                      </a:cxn>
                      <a:cxn ang="0">
                        <a:pos x="8" y="15"/>
                      </a:cxn>
                      <a:cxn ang="0">
                        <a:pos x="8" y="18"/>
                      </a:cxn>
                      <a:cxn ang="0">
                        <a:pos x="1" y="64"/>
                      </a:cxn>
                      <a:cxn ang="0">
                        <a:pos x="0" y="72"/>
                      </a:cxn>
                      <a:cxn ang="0">
                        <a:pos x="5" y="96"/>
                      </a:cxn>
                      <a:cxn ang="0">
                        <a:pos x="8" y="105"/>
                      </a:cxn>
                      <a:cxn ang="0">
                        <a:pos x="9" y="106"/>
                      </a:cxn>
                      <a:cxn ang="0">
                        <a:pos x="11" y="108"/>
                      </a:cxn>
                      <a:cxn ang="0">
                        <a:pos x="19" y="111"/>
                      </a:cxn>
                      <a:cxn ang="0">
                        <a:pos x="35" y="116"/>
                      </a:cxn>
                      <a:cxn ang="0">
                        <a:pos x="42" y="116"/>
                      </a:cxn>
                      <a:cxn ang="0">
                        <a:pos x="45" y="116"/>
                      </a:cxn>
                      <a:cxn ang="0">
                        <a:pos x="58" y="113"/>
                      </a:cxn>
                      <a:cxn ang="0">
                        <a:pos x="61" y="112"/>
                      </a:cxn>
                      <a:cxn ang="0">
                        <a:pos x="68" y="108"/>
                      </a:cxn>
                      <a:cxn ang="0">
                        <a:pos x="70" y="106"/>
                      </a:cxn>
                      <a:cxn ang="0">
                        <a:pos x="73" y="102"/>
                      </a:cxn>
                      <a:cxn ang="0">
                        <a:pos x="73" y="100"/>
                      </a:cxn>
                      <a:cxn ang="0">
                        <a:pos x="73" y="97"/>
                      </a:cxn>
                      <a:cxn ang="0">
                        <a:pos x="73" y="94"/>
                      </a:cxn>
                      <a:cxn ang="0">
                        <a:pos x="72" y="86"/>
                      </a:cxn>
                      <a:cxn ang="0">
                        <a:pos x="74" y="38"/>
                      </a:cxn>
                    </a:cxnLst>
                    <a:rect l="0" t="0" r="r" b="b"/>
                    <a:pathLst>
                      <a:path w="74" h="116">
                        <a:moveTo>
                          <a:pt x="74" y="38"/>
                        </a:moveTo>
                        <a:lnTo>
                          <a:pt x="73" y="21"/>
                        </a:lnTo>
                        <a:lnTo>
                          <a:pt x="71" y="13"/>
                        </a:lnTo>
                        <a:lnTo>
                          <a:pt x="68" y="7"/>
                        </a:lnTo>
                        <a:lnTo>
                          <a:pt x="67" y="4"/>
                        </a:lnTo>
                        <a:lnTo>
                          <a:pt x="65" y="1"/>
                        </a:lnTo>
                        <a:lnTo>
                          <a:pt x="64" y="0"/>
                        </a:lnTo>
                        <a:lnTo>
                          <a:pt x="64" y="0"/>
                        </a:lnTo>
                        <a:lnTo>
                          <a:pt x="63" y="1"/>
                        </a:lnTo>
                        <a:lnTo>
                          <a:pt x="63" y="2"/>
                        </a:lnTo>
                        <a:lnTo>
                          <a:pt x="60" y="6"/>
                        </a:lnTo>
                        <a:lnTo>
                          <a:pt x="58" y="6"/>
                        </a:lnTo>
                        <a:lnTo>
                          <a:pt x="56" y="7"/>
                        </a:lnTo>
                        <a:lnTo>
                          <a:pt x="47" y="7"/>
                        </a:lnTo>
                        <a:lnTo>
                          <a:pt x="36" y="7"/>
                        </a:lnTo>
                        <a:lnTo>
                          <a:pt x="33" y="6"/>
                        </a:lnTo>
                        <a:lnTo>
                          <a:pt x="24" y="3"/>
                        </a:lnTo>
                        <a:lnTo>
                          <a:pt x="20" y="1"/>
                        </a:lnTo>
                        <a:lnTo>
                          <a:pt x="18" y="1"/>
                        </a:lnTo>
                        <a:lnTo>
                          <a:pt x="17" y="1"/>
                        </a:lnTo>
                        <a:lnTo>
                          <a:pt x="14" y="1"/>
                        </a:lnTo>
                        <a:lnTo>
                          <a:pt x="13" y="3"/>
                        </a:lnTo>
                        <a:lnTo>
                          <a:pt x="11" y="5"/>
                        </a:lnTo>
                        <a:lnTo>
                          <a:pt x="8" y="15"/>
                        </a:lnTo>
                        <a:lnTo>
                          <a:pt x="8" y="18"/>
                        </a:lnTo>
                        <a:lnTo>
                          <a:pt x="1" y="64"/>
                        </a:lnTo>
                        <a:lnTo>
                          <a:pt x="0" y="72"/>
                        </a:lnTo>
                        <a:lnTo>
                          <a:pt x="5" y="96"/>
                        </a:lnTo>
                        <a:lnTo>
                          <a:pt x="8" y="105"/>
                        </a:lnTo>
                        <a:lnTo>
                          <a:pt x="9" y="106"/>
                        </a:lnTo>
                        <a:lnTo>
                          <a:pt x="11" y="108"/>
                        </a:lnTo>
                        <a:lnTo>
                          <a:pt x="19" y="111"/>
                        </a:lnTo>
                        <a:lnTo>
                          <a:pt x="35" y="116"/>
                        </a:lnTo>
                        <a:lnTo>
                          <a:pt x="42" y="116"/>
                        </a:lnTo>
                        <a:lnTo>
                          <a:pt x="45" y="116"/>
                        </a:lnTo>
                        <a:lnTo>
                          <a:pt x="58" y="113"/>
                        </a:lnTo>
                        <a:lnTo>
                          <a:pt x="61" y="112"/>
                        </a:lnTo>
                        <a:lnTo>
                          <a:pt x="68" y="108"/>
                        </a:lnTo>
                        <a:lnTo>
                          <a:pt x="70" y="106"/>
                        </a:lnTo>
                        <a:lnTo>
                          <a:pt x="73" y="102"/>
                        </a:lnTo>
                        <a:lnTo>
                          <a:pt x="73" y="100"/>
                        </a:lnTo>
                        <a:lnTo>
                          <a:pt x="73" y="97"/>
                        </a:lnTo>
                        <a:lnTo>
                          <a:pt x="73" y="94"/>
                        </a:lnTo>
                        <a:lnTo>
                          <a:pt x="72" y="86"/>
                        </a:lnTo>
                        <a:lnTo>
                          <a:pt x="74" y="38"/>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24"/>
                  <p:cNvSpPr>
                    <a:spLocks/>
                  </p:cNvSpPr>
                  <p:nvPr/>
                </p:nvSpPr>
                <p:spPr bwMode="auto">
                  <a:xfrm flipH="1">
                    <a:off x="5519738" y="4303713"/>
                    <a:ext cx="73025" cy="61913"/>
                  </a:xfrm>
                  <a:custGeom>
                    <a:avLst/>
                    <a:gdLst/>
                    <a:ahLst/>
                    <a:cxnLst>
                      <a:cxn ang="0">
                        <a:pos x="32" y="1"/>
                      </a:cxn>
                      <a:cxn ang="0">
                        <a:pos x="28" y="5"/>
                      </a:cxn>
                      <a:cxn ang="0">
                        <a:pos x="26" y="6"/>
                      </a:cxn>
                      <a:cxn ang="0">
                        <a:pos x="24" y="7"/>
                      </a:cxn>
                      <a:cxn ang="0">
                        <a:pos x="14" y="13"/>
                      </a:cxn>
                      <a:cxn ang="0">
                        <a:pos x="10" y="16"/>
                      </a:cxn>
                      <a:cxn ang="0">
                        <a:pos x="4" y="23"/>
                      </a:cxn>
                      <a:cxn ang="0">
                        <a:pos x="1" y="27"/>
                      </a:cxn>
                      <a:cxn ang="0">
                        <a:pos x="0" y="30"/>
                      </a:cxn>
                      <a:cxn ang="0">
                        <a:pos x="1" y="32"/>
                      </a:cxn>
                      <a:cxn ang="0">
                        <a:pos x="2" y="33"/>
                      </a:cxn>
                      <a:cxn ang="0">
                        <a:pos x="5" y="37"/>
                      </a:cxn>
                      <a:cxn ang="0">
                        <a:pos x="9" y="39"/>
                      </a:cxn>
                      <a:cxn ang="0">
                        <a:pos x="10" y="39"/>
                      </a:cxn>
                      <a:cxn ang="0">
                        <a:pos x="11" y="39"/>
                      </a:cxn>
                      <a:cxn ang="0">
                        <a:pos x="12" y="39"/>
                      </a:cxn>
                      <a:cxn ang="0">
                        <a:pos x="12" y="38"/>
                      </a:cxn>
                      <a:cxn ang="0">
                        <a:pos x="13" y="36"/>
                      </a:cxn>
                      <a:cxn ang="0">
                        <a:pos x="13" y="30"/>
                      </a:cxn>
                      <a:cxn ang="0">
                        <a:pos x="14" y="26"/>
                      </a:cxn>
                      <a:cxn ang="0">
                        <a:pos x="15" y="24"/>
                      </a:cxn>
                      <a:cxn ang="0">
                        <a:pos x="20" y="19"/>
                      </a:cxn>
                      <a:cxn ang="0">
                        <a:pos x="23" y="17"/>
                      </a:cxn>
                      <a:cxn ang="0">
                        <a:pos x="25" y="16"/>
                      </a:cxn>
                      <a:cxn ang="0">
                        <a:pos x="25" y="16"/>
                      </a:cxn>
                      <a:cxn ang="0">
                        <a:pos x="25" y="17"/>
                      </a:cxn>
                      <a:cxn ang="0">
                        <a:pos x="25" y="19"/>
                      </a:cxn>
                      <a:cxn ang="0">
                        <a:pos x="23" y="25"/>
                      </a:cxn>
                      <a:cxn ang="0">
                        <a:pos x="21" y="31"/>
                      </a:cxn>
                      <a:cxn ang="0">
                        <a:pos x="21" y="33"/>
                      </a:cxn>
                      <a:cxn ang="0">
                        <a:pos x="21" y="35"/>
                      </a:cxn>
                      <a:cxn ang="0">
                        <a:pos x="22" y="37"/>
                      </a:cxn>
                      <a:cxn ang="0">
                        <a:pos x="24" y="38"/>
                      </a:cxn>
                      <a:cxn ang="0">
                        <a:pos x="28" y="39"/>
                      </a:cxn>
                      <a:cxn ang="0">
                        <a:pos x="36" y="39"/>
                      </a:cxn>
                      <a:cxn ang="0">
                        <a:pos x="41" y="37"/>
                      </a:cxn>
                      <a:cxn ang="0">
                        <a:pos x="44" y="36"/>
                      </a:cxn>
                      <a:cxn ang="0">
                        <a:pos x="45" y="33"/>
                      </a:cxn>
                      <a:cxn ang="0">
                        <a:pos x="46" y="32"/>
                      </a:cxn>
                      <a:cxn ang="0">
                        <a:pos x="46" y="30"/>
                      </a:cxn>
                      <a:cxn ang="0">
                        <a:pos x="44" y="24"/>
                      </a:cxn>
                      <a:cxn ang="0">
                        <a:pos x="36" y="3"/>
                      </a:cxn>
                      <a:cxn ang="0">
                        <a:pos x="35" y="1"/>
                      </a:cxn>
                      <a:cxn ang="0">
                        <a:pos x="34" y="0"/>
                      </a:cxn>
                      <a:cxn ang="0">
                        <a:pos x="33" y="0"/>
                      </a:cxn>
                      <a:cxn ang="0">
                        <a:pos x="32" y="1"/>
                      </a:cxn>
                    </a:cxnLst>
                    <a:rect l="0" t="0" r="r" b="b"/>
                    <a:pathLst>
                      <a:path w="46" h="39">
                        <a:moveTo>
                          <a:pt x="32" y="1"/>
                        </a:moveTo>
                        <a:lnTo>
                          <a:pt x="28" y="5"/>
                        </a:lnTo>
                        <a:lnTo>
                          <a:pt x="26" y="6"/>
                        </a:lnTo>
                        <a:lnTo>
                          <a:pt x="24" y="7"/>
                        </a:lnTo>
                        <a:lnTo>
                          <a:pt x="14" y="13"/>
                        </a:lnTo>
                        <a:lnTo>
                          <a:pt x="10" y="16"/>
                        </a:lnTo>
                        <a:lnTo>
                          <a:pt x="4" y="23"/>
                        </a:lnTo>
                        <a:lnTo>
                          <a:pt x="1" y="27"/>
                        </a:lnTo>
                        <a:lnTo>
                          <a:pt x="0" y="30"/>
                        </a:lnTo>
                        <a:lnTo>
                          <a:pt x="1" y="32"/>
                        </a:lnTo>
                        <a:lnTo>
                          <a:pt x="2" y="33"/>
                        </a:lnTo>
                        <a:lnTo>
                          <a:pt x="5" y="37"/>
                        </a:lnTo>
                        <a:lnTo>
                          <a:pt x="9" y="39"/>
                        </a:lnTo>
                        <a:lnTo>
                          <a:pt x="10" y="39"/>
                        </a:lnTo>
                        <a:lnTo>
                          <a:pt x="11" y="39"/>
                        </a:lnTo>
                        <a:lnTo>
                          <a:pt x="12" y="39"/>
                        </a:lnTo>
                        <a:lnTo>
                          <a:pt x="12" y="38"/>
                        </a:lnTo>
                        <a:lnTo>
                          <a:pt x="13" y="36"/>
                        </a:lnTo>
                        <a:lnTo>
                          <a:pt x="13" y="30"/>
                        </a:lnTo>
                        <a:lnTo>
                          <a:pt x="14" y="26"/>
                        </a:lnTo>
                        <a:lnTo>
                          <a:pt x="15" y="24"/>
                        </a:lnTo>
                        <a:lnTo>
                          <a:pt x="20" y="19"/>
                        </a:lnTo>
                        <a:lnTo>
                          <a:pt x="23" y="17"/>
                        </a:lnTo>
                        <a:lnTo>
                          <a:pt x="25" y="16"/>
                        </a:lnTo>
                        <a:lnTo>
                          <a:pt x="25" y="16"/>
                        </a:lnTo>
                        <a:lnTo>
                          <a:pt x="25" y="17"/>
                        </a:lnTo>
                        <a:lnTo>
                          <a:pt x="25" y="19"/>
                        </a:lnTo>
                        <a:lnTo>
                          <a:pt x="23" y="25"/>
                        </a:lnTo>
                        <a:lnTo>
                          <a:pt x="21" y="31"/>
                        </a:lnTo>
                        <a:lnTo>
                          <a:pt x="21" y="33"/>
                        </a:lnTo>
                        <a:lnTo>
                          <a:pt x="21" y="35"/>
                        </a:lnTo>
                        <a:lnTo>
                          <a:pt x="22" y="37"/>
                        </a:lnTo>
                        <a:lnTo>
                          <a:pt x="24" y="38"/>
                        </a:lnTo>
                        <a:lnTo>
                          <a:pt x="28" y="39"/>
                        </a:lnTo>
                        <a:lnTo>
                          <a:pt x="36" y="39"/>
                        </a:lnTo>
                        <a:lnTo>
                          <a:pt x="41" y="37"/>
                        </a:lnTo>
                        <a:lnTo>
                          <a:pt x="44" y="36"/>
                        </a:lnTo>
                        <a:lnTo>
                          <a:pt x="45" y="33"/>
                        </a:lnTo>
                        <a:lnTo>
                          <a:pt x="46" y="32"/>
                        </a:lnTo>
                        <a:lnTo>
                          <a:pt x="46" y="30"/>
                        </a:lnTo>
                        <a:lnTo>
                          <a:pt x="44" y="24"/>
                        </a:lnTo>
                        <a:lnTo>
                          <a:pt x="36" y="3"/>
                        </a:lnTo>
                        <a:lnTo>
                          <a:pt x="35" y="1"/>
                        </a:lnTo>
                        <a:lnTo>
                          <a:pt x="34" y="0"/>
                        </a:lnTo>
                        <a:lnTo>
                          <a:pt x="33" y="0"/>
                        </a:lnTo>
                        <a:lnTo>
                          <a:pt x="32" y="1"/>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25"/>
                  <p:cNvSpPr>
                    <a:spLocks/>
                  </p:cNvSpPr>
                  <p:nvPr/>
                </p:nvSpPr>
                <p:spPr bwMode="auto">
                  <a:xfrm flipH="1">
                    <a:off x="5407025" y="4335463"/>
                    <a:ext cx="101600" cy="196850"/>
                  </a:xfrm>
                  <a:custGeom>
                    <a:avLst/>
                    <a:gdLst/>
                    <a:ahLst/>
                    <a:cxnLst>
                      <a:cxn ang="0">
                        <a:pos x="60" y="13"/>
                      </a:cxn>
                      <a:cxn ang="0">
                        <a:pos x="59" y="12"/>
                      </a:cxn>
                      <a:cxn ang="0">
                        <a:pos x="57" y="13"/>
                      </a:cxn>
                      <a:cxn ang="0">
                        <a:pos x="55" y="13"/>
                      </a:cxn>
                      <a:cxn ang="0">
                        <a:pos x="53" y="15"/>
                      </a:cxn>
                      <a:cxn ang="0">
                        <a:pos x="48" y="17"/>
                      </a:cxn>
                      <a:cxn ang="0">
                        <a:pos x="46" y="18"/>
                      </a:cxn>
                      <a:cxn ang="0">
                        <a:pos x="44" y="18"/>
                      </a:cxn>
                      <a:cxn ang="0">
                        <a:pos x="40" y="18"/>
                      </a:cxn>
                      <a:cxn ang="0">
                        <a:pos x="36" y="16"/>
                      </a:cxn>
                      <a:cxn ang="0">
                        <a:pos x="29" y="11"/>
                      </a:cxn>
                      <a:cxn ang="0">
                        <a:pos x="25" y="8"/>
                      </a:cxn>
                      <a:cxn ang="0">
                        <a:pos x="21" y="2"/>
                      </a:cxn>
                      <a:cxn ang="0">
                        <a:pos x="20" y="0"/>
                      </a:cxn>
                      <a:cxn ang="0">
                        <a:pos x="19" y="0"/>
                      </a:cxn>
                      <a:cxn ang="0">
                        <a:pos x="18" y="0"/>
                      </a:cxn>
                      <a:cxn ang="0">
                        <a:pos x="17" y="2"/>
                      </a:cxn>
                      <a:cxn ang="0">
                        <a:pos x="16" y="4"/>
                      </a:cxn>
                      <a:cxn ang="0">
                        <a:pos x="13" y="24"/>
                      </a:cxn>
                      <a:cxn ang="0">
                        <a:pos x="4" y="52"/>
                      </a:cxn>
                      <a:cxn ang="0">
                        <a:pos x="0" y="89"/>
                      </a:cxn>
                      <a:cxn ang="0">
                        <a:pos x="0" y="106"/>
                      </a:cxn>
                      <a:cxn ang="0">
                        <a:pos x="0" y="109"/>
                      </a:cxn>
                      <a:cxn ang="0">
                        <a:pos x="0" y="111"/>
                      </a:cxn>
                      <a:cxn ang="0">
                        <a:pos x="1" y="112"/>
                      </a:cxn>
                      <a:cxn ang="0">
                        <a:pos x="3" y="116"/>
                      </a:cxn>
                      <a:cxn ang="0">
                        <a:pos x="10" y="120"/>
                      </a:cxn>
                      <a:cxn ang="0">
                        <a:pos x="23" y="124"/>
                      </a:cxn>
                      <a:cxn ang="0">
                        <a:pos x="29" y="124"/>
                      </a:cxn>
                      <a:cxn ang="0">
                        <a:pos x="35" y="123"/>
                      </a:cxn>
                      <a:cxn ang="0">
                        <a:pos x="41" y="120"/>
                      </a:cxn>
                      <a:cxn ang="0">
                        <a:pos x="47" y="116"/>
                      </a:cxn>
                      <a:cxn ang="0">
                        <a:pos x="49" y="113"/>
                      </a:cxn>
                      <a:cxn ang="0">
                        <a:pos x="51" y="110"/>
                      </a:cxn>
                      <a:cxn ang="0">
                        <a:pos x="52" y="107"/>
                      </a:cxn>
                      <a:cxn ang="0">
                        <a:pos x="52" y="103"/>
                      </a:cxn>
                      <a:cxn ang="0">
                        <a:pos x="52" y="74"/>
                      </a:cxn>
                      <a:cxn ang="0">
                        <a:pos x="59" y="44"/>
                      </a:cxn>
                      <a:cxn ang="0">
                        <a:pos x="61" y="39"/>
                      </a:cxn>
                      <a:cxn ang="0">
                        <a:pos x="63" y="29"/>
                      </a:cxn>
                      <a:cxn ang="0">
                        <a:pos x="64" y="18"/>
                      </a:cxn>
                      <a:cxn ang="0">
                        <a:pos x="62" y="14"/>
                      </a:cxn>
                      <a:cxn ang="0">
                        <a:pos x="60" y="13"/>
                      </a:cxn>
                    </a:cxnLst>
                    <a:rect l="0" t="0" r="r" b="b"/>
                    <a:pathLst>
                      <a:path w="64" h="124">
                        <a:moveTo>
                          <a:pt x="60" y="13"/>
                        </a:moveTo>
                        <a:lnTo>
                          <a:pt x="59" y="12"/>
                        </a:lnTo>
                        <a:lnTo>
                          <a:pt x="57" y="13"/>
                        </a:lnTo>
                        <a:lnTo>
                          <a:pt x="55" y="13"/>
                        </a:lnTo>
                        <a:lnTo>
                          <a:pt x="53" y="15"/>
                        </a:lnTo>
                        <a:lnTo>
                          <a:pt x="48" y="17"/>
                        </a:lnTo>
                        <a:lnTo>
                          <a:pt x="46" y="18"/>
                        </a:lnTo>
                        <a:lnTo>
                          <a:pt x="44" y="18"/>
                        </a:lnTo>
                        <a:lnTo>
                          <a:pt x="40" y="18"/>
                        </a:lnTo>
                        <a:lnTo>
                          <a:pt x="36" y="16"/>
                        </a:lnTo>
                        <a:lnTo>
                          <a:pt x="29" y="11"/>
                        </a:lnTo>
                        <a:lnTo>
                          <a:pt x="25" y="8"/>
                        </a:lnTo>
                        <a:lnTo>
                          <a:pt x="21" y="2"/>
                        </a:lnTo>
                        <a:lnTo>
                          <a:pt x="20" y="0"/>
                        </a:lnTo>
                        <a:lnTo>
                          <a:pt x="19" y="0"/>
                        </a:lnTo>
                        <a:lnTo>
                          <a:pt x="18" y="0"/>
                        </a:lnTo>
                        <a:lnTo>
                          <a:pt x="17" y="2"/>
                        </a:lnTo>
                        <a:lnTo>
                          <a:pt x="16" y="4"/>
                        </a:lnTo>
                        <a:lnTo>
                          <a:pt x="13" y="24"/>
                        </a:lnTo>
                        <a:lnTo>
                          <a:pt x="4" y="52"/>
                        </a:lnTo>
                        <a:lnTo>
                          <a:pt x="0" y="89"/>
                        </a:lnTo>
                        <a:lnTo>
                          <a:pt x="0" y="106"/>
                        </a:lnTo>
                        <a:lnTo>
                          <a:pt x="0" y="109"/>
                        </a:lnTo>
                        <a:lnTo>
                          <a:pt x="0" y="111"/>
                        </a:lnTo>
                        <a:lnTo>
                          <a:pt x="1" y="112"/>
                        </a:lnTo>
                        <a:lnTo>
                          <a:pt x="3" y="116"/>
                        </a:lnTo>
                        <a:lnTo>
                          <a:pt x="10" y="120"/>
                        </a:lnTo>
                        <a:lnTo>
                          <a:pt x="23" y="124"/>
                        </a:lnTo>
                        <a:lnTo>
                          <a:pt x="29" y="124"/>
                        </a:lnTo>
                        <a:lnTo>
                          <a:pt x="35" y="123"/>
                        </a:lnTo>
                        <a:lnTo>
                          <a:pt x="41" y="120"/>
                        </a:lnTo>
                        <a:lnTo>
                          <a:pt x="47" y="116"/>
                        </a:lnTo>
                        <a:lnTo>
                          <a:pt x="49" y="113"/>
                        </a:lnTo>
                        <a:lnTo>
                          <a:pt x="51" y="110"/>
                        </a:lnTo>
                        <a:lnTo>
                          <a:pt x="52" y="107"/>
                        </a:lnTo>
                        <a:lnTo>
                          <a:pt x="52" y="103"/>
                        </a:lnTo>
                        <a:lnTo>
                          <a:pt x="52" y="74"/>
                        </a:lnTo>
                        <a:lnTo>
                          <a:pt x="59" y="44"/>
                        </a:lnTo>
                        <a:lnTo>
                          <a:pt x="61" y="39"/>
                        </a:lnTo>
                        <a:lnTo>
                          <a:pt x="63" y="29"/>
                        </a:lnTo>
                        <a:lnTo>
                          <a:pt x="64" y="18"/>
                        </a:lnTo>
                        <a:lnTo>
                          <a:pt x="62" y="14"/>
                        </a:lnTo>
                        <a:lnTo>
                          <a:pt x="60" y="13"/>
                        </a:lnTo>
                        <a:close/>
                      </a:path>
                    </a:pathLst>
                  </a:custGeom>
                  <a:solidFill>
                    <a:srgbClr val="DFBE9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26"/>
                  <p:cNvSpPr>
                    <a:spLocks/>
                  </p:cNvSpPr>
                  <p:nvPr/>
                </p:nvSpPr>
                <p:spPr bwMode="auto">
                  <a:xfrm flipH="1">
                    <a:off x="5411787" y="4324350"/>
                    <a:ext cx="49213" cy="26988"/>
                  </a:xfrm>
                  <a:custGeom>
                    <a:avLst/>
                    <a:gdLst/>
                    <a:ahLst/>
                    <a:cxnLst>
                      <a:cxn ang="0">
                        <a:pos x="31" y="8"/>
                      </a:cxn>
                      <a:cxn ang="0">
                        <a:pos x="31" y="7"/>
                      </a:cxn>
                      <a:cxn ang="0">
                        <a:pos x="30" y="6"/>
                      </a:cxn>
                      <a:cxn ang="0">
                        <a:pos x="29" y="5"/>
                      </a:cxn>
                      <a:cxn ang="0">
                        <a:pos x="25" y="3"/>
                      </a:cxn>
                      <a:cxn ang="0">
                        <a:pos x="17" y="1"/>
                      </a:cxn>
                      <a:cxn ang="0">
                        <a:pos x="14" y="0"/>
                      </a:cxn>
                      <a:cxn ang="0">
                        <a:pos x="5" y="1"/>
                      </a:cxn>
                      <a:cxn ang="0">
                        <a:pos x="1" y="2"/>
                      </a:cxn>
                      <a:cxn ang="0">
                        <a:pos x="0" y="2"/>
                      </a:cxn>
                      <a:cxn ang="0">
                        <a:pos x="0" y="3"/>
                      </a:cxn>
                      <a:cxn ang="0">
                        <a:pos x="0" y="6"/>
                      </a:cxn>
                      <a:cxn ang="0">
                        <a:pos x="2" y="9"/>
                      </a:cxn>
                      <a:cxn ang="0">
                        <a:pos x="5" y="12"/>
                      </a:cxn>
                      <a:cxn ang="0">
                        <a:pos x="8" y="14"/>
                      </a:cxn>
                      <a:cxn ang="0">
                        <a:pos x="10" y="15"/>
                      </a:cxn>
                      <a:cxn ang="0">
                        <a:pos x="17" y="17"/>
                      </a:cxn>
                      <a:cxn ang="0">
                        <a:pos x="23" y="17"/>
                      </a:cxn>
                      <a:cxn ang="0">
                        <a:pos x="26" y="16"/>
                      </a:cxn>
                      <a:cxn ang="0">
                        <a:pos x="29" y="14"/>
                      </a:cxn>
                      <a:cxn ang="0">
                        <a:pos x="31" y="8"/>
                      </a:cxn>
                    </a:cxnLst>
                    <a:rect l="0" t="0" r="r" b="b"/>
                    <a:pathLst>
                      <a:path w="31" h="17">
                        <a:moveTo>
                          <a:pt x="31" y="8"/>
                        </a:moveTo>
                        <a:lnTo>
                          <a:pt x="31" y="7"/>
                        </a:lnTo>
                        <a:lnTo>
                          <a:pt x="30" y="6"/>
                        </a:lnTo>
                        <a:lnTo>
                          <a:pt x="29" y="5"/>
                        </a:lnTo>
                        <a:lnTo>
                          <a:pt x="25" y="3"/>
                        </a:lnTo>
                        <a:lnTo>
                          <a:pt x="17" y="1"/>
                        </a:lnTo>
                        <a:lnTo>
                          <a:pt x="14" y="0"/>
                        </a:lnTo>
                        <a:lnTo>
                          <a:pt x="5" y="1"/>
                        </a:lnTo>
                        <a:lnTo>
                          <a:pt x="1" y="2"/>
                        </a:lnTo>
                        <a:lnTo>
                          <a:pt x="0" y="2"/>
                        </a:lnTo>
                        <a:lnTo>
                          <a:pt x="0" y="3"/>
                        </a:lnTo>
                        <a:lnTo>
                          <a:pt x="0" y="6"/>
                        </a:lnTo>
                        <a:lnTo>
                          <a:pt x="2" y="9"/>
                        </a:lnTo>
                        <a:lnTo>
                          <a:pt x="5" y="12"/>
                        </a:lnTo>
                        <a:lnTo>
                          <a:pt x="8" y="14"/>
                        </a:lnTo>
                        <a:lnTo>
                          <a:pt x="10" y="15"/>
                        </a:lnTo>
                        <a:lnTo>
                          <a:pt x="17" y="17"/>
                        </a:lnTo>
                        <a:lnTo>
                          <a:pt x="23" y="17"/>
                        </a:lnTo>
                        <a:lnTo>
                          <a:pt x="26" y="16"/>
                        </a:lnTo>
                        <a:lnTo>
                          <a:pt x="29" y="14"/>
                        </a:lnTo>
                        <a:lnTo>
                          <a:pt x="31" y="8"/>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27"/>
                  <p:cNvSpPr>
                    <a:spLocks/>
                  </p:cNvSpPr>
                  <p:nvPr/>
                </p:nvSpPr>
                <p:spPr bwMode="auto">
                  <a:xfrm flipH="1">
                    <a:off x="5127625" y="4303713"/>
                    <a:ext cx="169863" cy="98425"/>
                  </a:xfrm>
                  <a:custGeom>
                    <a:avLst/>
                    <a:gdLst/>
                    <a:ahLst/>
                    <a:cxnLst>
                      <a:cxn ang="0">
                        <a:pos x="100" y="0"/>
                      </a:cxn>
                      <a:cxn ang="0">
                        <a:pos x="99" y="0"/>
                      </a:cxn>
                      <a:cxn ang="0">
                        <a:pos x="99" y="1"/>
                      </a:cxn>
                      <a:cxn ang="0">
                        <a:pos x="98" y="2"/>
                      </a:cxn>
                      <a:cxn ang="0">
                        <a:pos x="97" y="3"/>
                      </a:cxn>
                      <a:cxn ang="0">
                        <a:pos x="57" y="30"/>
                      </a:cxn>
                      <a:cxn ang="0">
                        <a:pos x="39" y="36"/>
                      </a:cxn>
                      <a:cxn ang="0">
                        <a:pos x="3" y="42"/>
                      </a:cxn>
                      <a:cxn ang="0">
                        <a:pos x="1" y="43"/>
                      </a:cxn>
                      <a:cxn ang="0">
                        <a:pos x="0" y="44"/>
                      </a:cxn>
                      <a:cxn ang="0">
                        <a:pos x="1" y="45"/>
                      </a:cxn>
                      <a:cxn ang="0">
                        <a:pos x="5" y="49"/>
                      </a:cxn>
                      <a:cxn ang="0">
                        <a:pos x="16" y="56"/>
                      </a:cxn>
                      <a:cxn ang="0">
                        <a:pos x="22" y="59"/>
                      </a:cxn>
                      <a:cxn ang="0">
                        <a:pos x="35" y="62"/>
                      </a:cxn>
                      <a:cxn ang="0">
                        <a:pos x="42" y="62"/>
                      </a:cxn>
                      <a:cxn ang="0">
                        <a:pos x="55" y="61"/>
                      </a:cxn>
                      <a:cxn ang="0">
                        <a:pos x="83" y="52"/>
                      </a:cxn>
                      <a:cxn ang="0">
                        <a:pos x="97" y="44"/>
                      </a:cxn>
                      <a:cxn ang="0">
                        <a:pos x="102" y="40"/>
                      </a:cxn>
                      <a:cxn ang="0">
                        <a:pos x="105" y="36"/>
                      </a:cxn>
                      <a:cxn ang="0">
                        <a:pos x="107" y="31"/>
                      </a:cxn>
                      <a:cxn ang="0">
                        <a:pos x="107" y="28"/>
                      </a:cxn>
                      <a:cxn ang="0">
                        <a:pos x="107" y="24"/>
                      </a:cxn>
                      <a:cxn ang="0">
                        <a:pos x="104" y="10"/>
                      </a:cxn>
                      <a:cxn ang="0">
                        <a:pos x="101" y="1"/>
                      </a:cxn>
                      <a:cxn ang="0">
                        <a:pos x="100" y="0"/>
                      </a:cxn>
                    </a:cxnLst>
                    <a:rect l="0" t="0" r="r" b="b"/>
                    <a:pathLst>
                      <a:path w="107" h="62">
                        <a:moveTo>
                          <a:pt x="100" y="0"/>
                        </a:moveTo>
                        <a:lnTo>
                          <a:pt x="99" y="0"/>
                        </a:lnTo>
                        <a:lnTo>
                          <a:pt x="99" y="1"/>
                        </a:lnTo>
                        <a:lnTo>
                          <a:pt x="98" y="2"/>
                        </a:lnTo>
                        <a:lnTo>
                          <a:pt x="97" y="3"/>
                        </a:lnTo>
                        <a:lnTo>
                          <a:pt x="57" y="30"/>
                        </a:lnTo>
                        <a:lnTo>
                          <a:pt x="39" y="36"/>
                        </a:lnTo>
                        <a:lnTo>
                          <a:pt x="3" y="42"/>
                        </a:lnTo>
                        <a:lnTo>
                          <a:pt x="1" y="43"/>
                        </a:lnTo>
                        <a:lnTo>
                          <a:pt x="0" y="44"/>
                        </a:lnTo>
                        <a:lnTo>
                          <a:pt x="1" y="45"/>
                        </a:lnTo>
                        <a:lnTo>
                          <a:pt x="5" y="49"/>
                        </a:lnTo>
                        <a:lnTo>
                          <a:pt x="16" y="56"/>
                        </a:lnTo>
                        <a:lnTo>
                          <a:pt x="22" y="59"/>
                        </a:lnTo>
                        <a:lnTo>
                          <a:pt x="35" y="62"/>
                        </a:lnTo>
                        <a:lnTo>
                          <a:pt x="42" y="62"/>
                        </a:lnTo>
                        <a:lnTo>
                          <a:pt x="55" y="61"/>
                        </a:lnTo>
                        <a:lnTo>
                          <a:pt x="83" y="52"/>
                        </a:lnTo>
                        <a:lnTo>
                          <a:pt x="97" y="44"/>
                        </a:lnTo>
                        <a:lnTo>
                          <a:pt x="102" y="40"/>
                        </a:lnTo>
                        <a:lnTo>
                          <a:pt x="105" y="36"/>
                        </a:lnTo>
                        <a:lnTo>
                          <a:pt x="107" y="31"/>
                        </a:lnTo>
                        <a:lnTo>
                          <a:pt x="107" y="28"/>
                        </a:lnTo>
                        <a:lnTo>
                          <a:pt x="107" y="24"/>
                        </a:lnTo>
                        <a:lnTo>
                          <a:pt x="104" y="10"/>
                        </a:lnTo>
                        <a:lnTo>
                          <a:pt x="101" y="1"/>
                        </a:lnTo>
                        <a:lnTo>
                          <a:pt x="100" y="0"/>
                        </a:lnTo>
                        <a:close/>
                      </a:path>
                    </a:pathLst>
                  </a:custGeom>
                  <a:solidFill>
                    <a:srgbClr val="DFBE9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28"/>
                  <p:cNvSpPr>
                    <a:spLocks/>
                  </p:cNvSpPr>
                  <p:nvPr/>
                </p:nvSpPr>
                <p:spPr bwMode="auto">
                  <a:xfrm flipH="1">
                    <a:off x="5265738" y="4375150"/>
                    <a:ext cx="50800" cy="171450"/>
                  </a:xfrm>
                  <a:custGeom>
                    <a:avLst/>
                    <a:gdLst/>
                    <a:ahLst/>
                    <a:cxnLst>
                      <a:cxn ang="0">
                        <a:pos x="28" y="18"/>
                      </a:cxn>
                      <a:cxn ang="0">
                        <a:pos x="28" y="17"/>
                      </a:cxn>
                      <a:cxn ang="0">
                        <a:pos x="26" y="16"/>
                      </a:cxn>
                      <a:cxn ang="0">
                        <a:pos x="25" y="16"/>
                      </a:cxn>
                      <a:cxn ang="0">
                        <a:pos x="22" y="17"/>
                      </a:cxn>
                      <a:cxn ang="0">
                        <a:pos x="21" y="17"/>
                      </a:cxn>
                      <a:cxn ang="0">
                        <a:pos x="19" y="16"/>
                      </a:cxn>
                      <a:cxn ang="0">
                        <a:pos x="17" y="15"/>
                      </a:cxn>
                      <a:cxn ang="0">
                        <a:pos x="16" y="11"/>
                      </a:cxn>
                      <a:cxn ang="0">
                        <a:pos x="10" y="2"/>
                      </a:cxn>
                      <a:cxn ang="0">
                        <a:pos x="9" y="1"/>
                      </a:cxn>
                      <a:cxn ang="0">
                        <a:pos x="8" y="0"/>
                      </a:cxn>
                      <a:cxn ang="0">
                        <a:pos x="8" y="0"/>
                      </a:cxn>
                      <a:cxn ang="0">
                        <a:pos x="7" y="1"/>
                      </a:cxn>
                      <a:cxn ang="0">
                        <a:pos x="6" y="2"/>
                      </a:cxn>
                      <a:cxn ang="0">
                        <a:pos x="5" y="4"/>
                      </a:cxn>
                      <a:cxn ang="0">
                        <a:pos x="0" y="68"/>
                      </a:cxn>
                      <a:cxn ang="0">
                        <a:pos x="0" y="96"/>
                      </a:cxn>
                      <a:cxn ang="0">
                        <a:pos x="1" y="103"/>
                      </a:cxn>
                      <a:cxn ang="0">
                        <a:pos x="2" y="104"/>
                      </a:cxn>
                      <a:cxn ang="0">
                        <a:pos x="5" y="104"/>
                      </a:cxn>
                      <a:cxn ang="0">
                        <a:pos x="9" y="105"/>
                      </a:cxn>
                      <a:cxn ang="0">
                        <a:pos x="15" y="107"/>
                      </a:cxn>
                      <a:cxn ang="0">
                        <a:pos x="20" y="108"/>
                      </a:cxn>
                      <a:cxn ang="0">
                        <a:pos x="26" y="107"/>
                      </a:cxn>
                      <a:cxn ang="0">
                        <a:pos x="29" y="105"/>
                      </a:cxn>
                      <a:cxn ang="0">
                        <a:pos x="30" y="104"/>
                      </a:cxn>
                      <a:cxn ang="0">
                        <a:pos x="31" y="103"/>
                      </a:cxn>
                      <a:cxn ang="0">
                        <a:pos x="31" y="101"/>
                      </a:cxn>
                      <a:cxn ang="0">
                        <a:pos x="32" y="99"/>
                      </a:cxn>
                      <a:cxn ang="0">
                        <a:pos x="32" y="92"/>
                      </a:cxn>
                      <a:cxn ang="0">
                        <a:pos x="29" y="64"/>
                      </a:cxn>
                      <a:cxn ang="0">
                        <a:pos x="29" y="24"/>
                      </a:cxn>
                      <a:cxn ang="0">
                        <a:pos x="28" y="18"/>
                      </a:cxn>
                    </a:cxnLst>
                    <a:rect l="0" t="0" r="r" b="b"/>
                    <a:pathLst>
                      <a:path w="32" h="108">
                        <a:moveTo>
                          <a:pt x="28" y="18"/>
                        </a:moveTo>
                        <a:lnTo>
                          <a:pt x="28" y="17"/>
                        </a:lnTo>
                        <a:lnTo>
                          <a:pt x="26" y="16"/>
                        </a:lnTo>
                        <a:lnTo>
                          <a:pt x="25" y="16"/>
                        </a:lnTo>
                        <a:lnTo>
                          <a:pt x="22" y="17"/>
                        </a:lnTo>
                        <a:lnTo>
                          <a:pt x="21" y="17"/>
                        </a:lnTo>
                        <a:lnTo>
                          <a:pt x="19" y="16"/>
                        </a:lnTo>
                        <a:lnTo>
                          <a:pt x="17" y="15"/>
                        </a:lnTo>
                        <a:lnTo>
                          <a:pt x="16" y="11"/>
                        </a:lnTo>
                        <a:lnTo>
                          <a:pt x="10" y="2"/>
                        </a:lnTo>
                        <a:lnTo>
                          <a:pt x="9" y="1"/>
                        </a:lnTo>
                        <a:lnTo>
                          <a:pt x="8" y="0"/>
                        </a:lnTo>
                        <a:lnTo>
                          <a:pt x="8" y="0"/>
                        </a:lnTo>
                        <a:lnTo>
                          <a:pt x="7" y="1"/>
                        </a:lnTo>
                        <a:lnTo>
                          <a:pt x="6" y="2"/>
                        </a:lnTo>
                        <a:lnTo>
                          <a:pt x="5" y="4"/>
                        </a:lnTo>
                        <a:lnTo>
                          <a:pt x="0" y="68"/>
                        </a:lnTo>
                        <a:lnTo>
                          <a:pt x="0" y="96"/>
                        </a:lnTo>
                        <a:lnTo>
                          <a:pt x="1" y="103"/>
                        </a:lnTo>
                        <a:lnTo>
                          <a:pt x="2" y="104"/>
                        </a:lnTo>
                        <a:lnTo>
                          <a:pt x="5" y="104"/>
                        </a:lnTo>
                        <a:lnTo>
                          <a:pt x="9" y="105"/>
                        </a:lnTo>
                        <a:lnTo>
                          <a:pt x="15" y="107"/>
                        </a:lnTo>
                        <a:lnTo>
                          <a:pt x="20" y="108"/>
                        </a:lnTo>
                        <a:lnTo>
                          <a:pt x="26" y="107"/>
                        </a:lnTo>
                        <a:lnTo>
                          <a:pt x="29" y="105"/>
                        </a:lnTo>
                        <a:lnTo>
                          <a:pt x="30" y="104"/>
                        </a:lnTo>
                        <a:lnTo>
                          <a:pt x="31" y="103"/>
                        </a:lnTo>
                        <a:lnTo>
                          <a:pt x="31" y="101"/>
                        </a:lnTo>
                        <a:lnTo>
                          <a:pt x="32" y="99"/>
                        </a:lnTo>
                        <a:lnTo>
                          <a:pt x="32" y="92"/>
                        </a:lnTo>
                        <a:lnTo>
                          <a:pt x="29" y="64"/>
                        </a:lnTo>
                        <a:lnTo>
                          <a:pt x="29" y="24"/>
                        </a:lnTo>
                        <a:lnTo>
                          <a:pt x="28" y="18"/>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29"/>
                  <p:cNvSpPr>
                    <a:spLocks/>
                  </p:cNvSpPr>
                  <p:nvPr/>
                </p:nvSpPr>
                <p:spPr bwMode="auto">
                  <a:xfrm flipH="1">
                    <a:off x="5138737" y="4383088"/>
                    <a:ext cx="125413" cy="149225"/>
                  </a:xfrm>
                  <a:custGeom>
                    <a:avLst/>
                    <a:gdLst/>
                    <a:ahLst/>
                    <a:cxnLst>
                      <a:cxn ang="0">
                        <a:pos x="76" y="0"/>
                      </a:cxn>
                      <a:cxn ang="0">
                        <a:pos x="73" y="3"/>
                      </a:cxn>
                      <a:cxn ang="0">
                        <a:pos x="54" y="13"/>
                      </a:cxn>
                      <a:cxn ang="0">
                        <a:pos x="42" y="17"/>
                      </a:cxn>
                      <a:cxn ang="0">
                        <a:pos x="22" y="20"/>
                      </a:cxn>
                      <a:cxn ang="0">
                        <a:pos x="16" y="19"/>
                      </a:cxn>
                      <a:cxn ang="0">
                        <a:pos x="10" y="17"/>
                      </a:cxn>
                      <a:cxn ang="0">
                        <a:pos x="7" y="15"/>
                      </a:cxn>
                      <a:cxn ang="0">
                        <a:pos x="5" y="15"/>
                      </a:cxn>
                      <a:cxn ang="0">
                        <a:pos x="3" y="15"/>
                      </a:cxn>
                      <a:cxn ang="0">
                        <a:pos x="1" y="16"/>
                      </a:cxn>
                      <a:cxn ang="0">
                        <a:pos x="0" y="20"/>
                      </a:cxn>
                      <a:cxn ang="0">
                        <a:pos x="4" y="39"/>
                      </a:cxn>
                      <a:cxn ang="0">
                        <a:pos x="4" y="47"/>
                      </a:cxn>
                      <a:cxn ang="0">
                        <a:pos x="3" y="79"/>
                      </a:cxn>
                      <a:cxn ang="0">
                        <a:pos x="4" y="84"/>
                      </a:cxn>
                      <a:cxn ang="0">
                        <a:pos x="6" y="89"/>
                      </a:cxn>
                      <a:cxn ang="0">
                        <a:pos x="8" y="92"/>
                      </a:cxn>
                      <a:cxn ang="0">
                        <a:pos x="10" y="94"/>
                      </a:cxn>
                      <a:cxn ang="0">
                        <a:pos x="13" y="94"/>
                      </a:cxn>
                      <a:cxn ang="0">
                        <a:pos x="19" y="89"/>
                      </a:cxn>
                      <a:cxn ang="0">
                        <a:pos x="27" y="85"/>
                      </a:cxn>
                      <a:cxn ang="0">
                        <a:pos x="32" y="83"/>
                      </a:cxn>
                      <a:cxn ang="0">
                        <a:pos x="60" y="68"/>
                      </a:cxn>
                      <a:cxn ang="0">
                        <a:pos x="65" y="62"/>
                      </a:cxn>
                      <a:cxn ang="0">
                        <a:pos x="71" y="45"/>
                      </a:cxn>
                      <a:cxn ang="0">
                        <a:pos x="79" y="6"/>
                      </a:cxn>
                      <a:cxn ang="0">
                        <a:pos x="79" y="2"/>
                      </a:cxn>
                      <a:cxn ang="0">
                        <a:pos x="78" y="1"/>
                      </a:cxn>
                      <a:cxn ang="0">
                        <a:pos x="77" y="0"/>
                      </a:cxn>
                      <a:cxn ang="0">
                        <a:pos x="76" y="0"/>
                      </a:cxn>
                    </a:cxnLst>
                    <a:rect l="0" t="0" r="r" b="b"/>
                    <a:pathLst>
                      <a:path w="79" h="94">
                        <a:moveTo>
                          <a:pt x="76" y="0"/>
                        </a:moveTo>
                        <a:lnTo>
                          <a:pt x="73" y="3"/>
                        </a:lnTo>
                        <a:lnTo>
                          <a:pt x="54" y="13"/>
                        </a:lnTo>
                        <a:lnTo>
                          <a:pt x="42" y="17"/>
                        </a:lnTo>
                        <a:lnTo>
                          <a:pt x="22" y="20"/>
                        </a:lnTo>
                        <a:lnTo>
                          <a:pt x="16" y="19"/>
                        </a:lnTo>
                        <a:lnTo>
                          <a:pt x="10" y="17"/>
                        </a:lnTo>
                        <a:lnTo>
                          <a:pt x="7" y="15"/>
                        </a:lnTo>
                        <a:lnTo>
                          <a:pt x="5" y="15"/>
                        </a:lnTo>
                        <a:lnTo>
                          <a:pt x="3" y="15"/>
                        </a:lnTo>
                        <a:lnTo>
                          <a:pt x="1" y="16"/>
                        </a:lnTo>
                        <a:lnTo>
                          <a:pt x="0" y="20"/>
                        </a:lnTo>
                        <a:lnTo>
                          <a:pt x="4" y="39"/>
                        </a:lnTo>
                        <a:lnTo>
                          <a:pt x="4" y="47"/>
                        </a:lnTo>
                        <a:lnTo>
                          <a:pt x="3" y="79"/>
                        </a:lnTo>
                        <a:lnTo>
                          <a:pt x="4" y="84"/>
                        </a:lnTo>
                        <a:lnTo>
                          <a:pt x="6" y="89"/>
                        </a:lnTo>
                        <a:lnTo>
                          <a:pt x="8" y="92"/>
                        </a:lnTo>
                        <a:lnTo>
                          <a:pt x="10" y="94"/>
                        </a:lnTo>
                        <a:lnTo>
                          <a:pt x="13" y="94"/>
                        </a:lnTo>
                        <a:lnTo>
                          <a:pt x="19" y="89"/>
                        </a:lnTo>
                        <a:lnTo>
                          <a:pt x="27" y="85"/>
                        </a:lnTo>
                        <a:lnTo>
                          <a:pt x="32" y="83"/>
                        </a:lnTo>
                        <a:lnTo>
                          <a:pt x="60" y="68"/>
                        </a:lnTo>
                        <a:lnTo>
                          <a:pt x="65" y="62"/>
                        </a:lnTo>
                        <a:lnTo>
                          <a:pt x="71" y="45"/>
                        </a:lnTo>
                        <a:lnTo>
                          <a:pt x="79" y="6"/>
                        </a:lnTo>
                        <a:lnTo>
                          <a:pt x="79" y="2"/>
                        </a:lnTo>
                        <a:lnTo>
                          <a:pt x="78" y="1"/>
                        </a:lnTo>
                        <a:lnTo>
                          <a:pt x="77" y="0"/>
                        </a:lnTo>
                        <a:lnTo>
                          <a:pt x="76" y="0"/>
                        </a:lnTo>
                        <a:close/>
                      </a:path>
                    </a:pathLst>
                  </a:custGeom>
                  <a:solidFill>
                    <a:srgbClr val="DFBE9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Freeform 30"/>
                  <p:cNvSpPr>
                    <a:spLocks/>
                  </p:cNvSpPr>
                  <p:nvPr/>
                </p:nvSpPr>
                <p:spPr bwMode="auto">
                  <a:xfrm flipH="1">
                    <a:off x="5045075" y="4230688"/>
                    <a:ext cx="77788" cy="152400"/>
                  </a:xfrm>
                  <a:custGeom>
                    <a:avLst/>
                    <a:gdLst/>
                    <a:ahLst/>
                    <a:cxnLst>
                      <a:cxn ang="0">
                        <a:pos x="20" y="0"/>
                      </a:cxn>
                      <a:cxn ang="0">
                        <a:pos x="19" y="0"/>
                      </a:cxn>
                      <a:cxn ang="0">
                        <a:pos x="19" y="1"/>
                      </a:cxn>
                      <a:cxn ang="0">
                        <a:pos x="25" y="8"/>
                      </a:cxn>
                      <a:cxn ang="0">
                        <a:pos x="27" y="10"/>
                      </a:cxn>
                      <a:cxn ang="0">
                        <a:pos x="28" y="12"/>
                      </a:cxn>
                      <a:cxn ang="0">
                        <a:pos x="28" y="14"/>
                      </a:cxn>
                      <a:cxn ang="0">
                        <a:pos x="28" y="16"/>
                      </a:cxn>
                      <a:cxn ang="0">
                        <a:pos x="27" y="19"/>
                      </a:cxn>
                      <a:cxn ang="0">
                        <a:pos x="20" y="28"/>
                      </a:cxn>
                      <a:cxn ang="0">
                        <a:pos x="17" y="32"/>
                      </a:cxn>
                      <a:cxn ang="0">
                        <a:pos x="15" y="33"/>
                      </a:cxn>
                      <a:cxn ang="0">
                        <a:pos x="14" y="34"/>
                      </a:cxn>
                      <a:cxn ang="0">
                        <a:pos x="9" y="36"/>
                      </a:cxn>
                      <a:cxn ang="0">
                        <a:pos x="6" y="37"/>
                      </a:cxn>
                      <a:cxn ang="0">
                        <a:pos x="3" y="37"/>
                      </a:cxn>
                      <a:cxn ang="0">
                        <a:pos x="2" y="39"/>
                      </a:cxn>
                      <a:cxn ang="0">
                        <a:pos x="1" y="40"/>
                      </a:cxn>
                      <a:cxn ang="0">
                        <a:pos x="0" y="42"/>
                      </a:cxn>
                      <a:cxn ang="0">
                        <a:pos x="1" y="44"/>
                      </a:cxn>
                      <a:cxn ang="0">
                        <a:pos x="6" y="58"/>
                      </a:cxn>
                      <a:cxn ang="0">
                        <a:pos x="7" y="64"/>
                      </a:cxn>
                      <a:cxn ang="0">
                        <a:pos x="8" y="88"/>
                      </a:cxn>
                      <a:cxn ang="0">
                        <a:pos x="7" y="92"/>
                      </a:cxn>
                      <a:cxn ang="0">
                        <a:pos x="6" y="95"/>
                      </a:cxn>
                      <a:cxn ang="0">
                        <a:pos x="5" y="96"/>
                      </a:cxn>
                      <a:cxn ang="0">
                        <a:pos x="6" y="96"/>
                      </a:cxn>
                      <a:cxn ang="0">
                        <a:pos x="8" y="96"/>
                      </a:cxn>
                      <a:cxn ang="0">
                        <a:pos x="9" y="95"/>
                      </a:cxn>
                      <a:cxn ang="0">
                        <a:pos x="14" y="91"/>
                      </a:cxn>
                      <a:cxn ang="0">
                        <a:pos x="18" y="86"/>
                      </a:cxn>
                      <a:cxn ang="0">
                        <a:pos x="35" y="75"/>
                      </a:cxn>
                      <a:cxn ang="0">
                        <a:pos x="41" y="68"/>
                      </a:cxn>
                      <a:cxn ang="0">
                        <a:pos x="48" y="53"/>
                      </a:cxn>
                      <a:cxn ang="0">
                        <a:pos x="49" y="42"/>
                      </a:cxn>
                      <a:cxn ang="0">
                        <a:pos x="49" y="32"/>
                      </a:cxn>
                      <a:cxn ang="0">
                        <a:pos x="46" y="21"/>
                      </a:cxn>
                      <a:cxn ang="0">
                        <a:pos x="39" y="10"/>
                      </a:cxn>
                      <a:cxn ang="0">
                        <a:pos x="37" y="9"/>
                      </a:cxn>
                      <a:cxn ang="0">
                        <a:pos x="22" y="1"/>
                      </a:cxn>
                      <a:cxn ang="0">
                        <a:pos x="20" y="0"/>
                      </a:cxn>
                    </a:cxnLst>
                    <a:rect l="0" t="0" r="r" b="b"/>
                    <a:pathLst>
                      <a:path w="49" h="96">
                        <a:moveTo>
                          <a:pt x="20" y="0"/>
                        </a:moveTo>
                        <a:lnTo>
                          <a:pt x="19" y="0"/>
                        </a:lnTo>
                        <a:lnTo>
                          <a:pt x="19" y="1"/>
                        </a:lnTo>
                        <a:lnTo>
                          <a:pt x="25" y="8"/>
                        </a:lnTo>
                        <a:lnTo>
                          <a:pt x="27" y="10"/>
                        </a:lnTo>
                        <a:lnTo>
                          <a:pt x="28" y="12"/>
                        </a:lnTo>
                        <a:lnTo>
                          <a:pt x="28" y="14"/>
                        </a:lnTo>
                        <a:lnTo>
                          <a:pt x="28" y="16"/>
                        </a:lnTo>
                        <a:lnTo>
                          <a:pt x="27" y="19"/>
                        </a:lnTo>
                        <a:lnTo>
                          <a:pt x="20" y="28"/>
                        </a:lnTo>
                        <a:lnTo>
                          <a:pt x="17" y="32"/>
                        </a:lnTo>
                        <a:lnTo>
                          <a:pt x="15" y="33"/>
                        </a:lnTo>
                        <a:lnTo>
                          <a:pt x="14" y="34"/>
                        </a:lnTo>
                        <a:lnTo>
                          <a:pt x="9" y="36"/>
                        </a:lnTo>
                        <a:lnTo>
                          <a:pt x="6" y="37"/>
                        </a:lnTo>
                        <a:lnTo>
                          <a:pt x="3" y="37"/>
                        </a:lnTo>
                        <a:lnTo>
                          <a:pt x="2" y="39"/>
                        </a:lnTo>
                        <a:lnTo>
                          <a:pt x="1" y="40"/>
                        </a:lnTo>
                        <a:lnTo>
                          <a:pt x="0" y="42"/>
                        </a:lnTo>
                        <a:lnTo>
                          <a:pt x="1" y="44"/>
                        </a:lnTo>
                        <a:lnTo>
                          <a:pt x="6" y="58"/>
                        </a:lnTo>
                        <a:lnTo>
                          <a:pt x="7" y="64"/>
                        </a:lnTo>
                        <a:lnTo>
                          <a:pt x="8" y="88"/>
                        </a:lnTo>
                        <a:lnTo>
                          <a:pt x="7" y="92"/>
                        </a:lnTo>
                        <a:lnTo>
                          <a:pt x="6" y="95"/>
                        </a:lnTo>
                        <a:lnTo>
                          <a:pt x="5" y="96"/>
                        </a:lnTo>
                        <a:lnTo>
                          <a:pt x="6" y="96"/>
                        </a:lnTo>
                        <a:lnTo>
                          <a:pt x="8" y="96"/>
                        </a:lnTo>
                        <a:lnTo>
                          <a:pt x="9" y="95"/>
                        </a:lnTo>
                        <a:lnTo>
                          <a:pt x="14" y="91"/>
                        </a:lnTo>
                        <a:lnTo>
                          <a:pt x="18" y="86"/>
                        </a:lnTo>
                        <a:lnTo>
                          <a:pt x="35" y="75"/>
                        </a:lnTo>
                        <a:lnTo>
                          <a:pt x="41" y="68"/>
                        </a:lnTo>
                        <a:lnTo>
                          <a:pt x="48" y="53"/>
                        </a:lnTo>
                        <a:lnTo>
                          <a:pt x="49" y="42"/>
                        </a:lnTo>
                        <a:lnTo>
                          <a:pt x="49" y="32"/>
                        </a:lnTo>
                        <a:lnTo>
                          <a:pt x="46" y="21"/>
                        </a:lnTo>
                        <a:lnTo>
                          <a:pt x="39" y="10"/>
                        </a:lnTo>
                        <a:lnTo>
                          <a:pt x="37" y="9"/>
                        </a:lnTo>
                        <a:lnTo>
                          <a:pt x="22" y="1"/>
                        </a:lnTo>
                        <a:lnTo>
                          <a:pt x="20" y="0"/>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31"/>
                  <p:cNvSpPr>
                    <a:spLocks/>
                  </p:cNvSpPr>
                  <p:nvPr/>
                </p:nvSpPr>
                <p:spPr bwMode="auto">
                  <a:xfrm flipH="1">
                    <a:off x="5318125" y="4368800"/>
                    <a:ext cx="95250" cy="122238"/>
                  </a:xfrm>
                  <a:custGeom>
                    <a:avLst/>
                    <a:gdLst/>
                    <a:ahLst/>
                    <a:cxnLst>
                      <a:cxn ang="0">
                        <a:pos x="56" y="6"/>
                      </a:cxn>
                      <a:cxn ang="0">
                        <a:pos x="43" y="9"/>
                      </a:cxn>
                      <a:cxn ang="0">
                        <a:pos x="36" y="9"/>
                      </a:cxn>
                      <a:cxn ang="0">
                        <a:pos x="30" y="7"/>
                      </a:cxn>
                      <a:cxn ang="0">
                        <a:pos x="21" y="1"/>
                      </a:cxn>
                      <a:cxn ang="0">
                        <a:pos x="15" y="0"/>
                      </a:cxn>
                      <a:cxn ang="0">
                        <a:pos x="13" y="1"/>
                      </a:cxn>
                      <a:cxn ang="0">
                        <a:pos x="11" y="4"/>
                      </a:cxn>
                      <a:cxn ang="0">
                        <a:pos x="10" y="9"/>
                      </a:cxn>
                      <a:cxn ang="0">
                        <a:pos x="7" y="20"/>
                      </a:cxn>
                      <a:cxn ang="0">
                        <a:pos x="5" y="38"/>
                      </a:cxn>
                      <a:cxn ang="0">
                        <a:pos x="0" y="65"/>
                      </a:cxn>
                      <a:cxn ang="0">
                        <a:pos x="0" y="70"/>
                      </a:cxn>
                      <a:cxn ang="0">
                        <a:pos x="1" y="70"/>
                      </a:cxn>
                      <a:cxn ang="0">
                        <a:pos x="2" y="71"/>
                      </a:cxn>
                      <a:cxn ang="0">
                        <a:pos x="4" y="72"/>
                      </a:cxn>
                      <a:cxn ang="0">
                        <a:pos x="6" y="73"/>
                      </a:cxn>
                      <a:cxn ang="0">
                        <a:pos x="9" y="74"/>
                      </a:cxn>
                      <a:cxn ang="0">
                        <a:pos x="38" y="77"/>
                      </a:cxn>
                      <a:cxn ang="0">
                        <a:pos x="47" y="77"/>
                      </a:cxn>
                      <a:cxn ang="0">
                        <a:pos x="51" y="76"/>
                      </a:cxn>
                      <a:cxn ang="0">
                        <a:pos x="54" y="74"/>
                      </a:cxn>
                      <a:cxn ang="0">
                        <a:pos x="55" y="73"/>
                      </a:cxn>
                      <a:cxn ang="0">
                        <a:pos x="56" y="70"/>
                      </a:cxn>
                      <a:cxn ang="0">
                        <a:pos x="56" y="67"/>
                      </a:cxn>
                      <a:cxn ang="0">
                        <a:pos x="55" y="58"/>
                      </a:cxn>
                      <a:cxn ang="0">
                        <a:pos x="55" y="26"/>
                      </a:cxn>
                      <a:cxn ang="0">
                        <a:pos x="56" y="23"/>
                      </a:cxn>
                      <a:cxn ang="0">
                        <a:pos x="60" y="12"/>
                      </a:cxn>
                      <a:cxn ang="0">
                        <a:pos x="60" y="10"/>
                      </a:cxn>
                      <a:cxn ang="0">
                        <a:pos x="60" y="8"/>
                      </a:cxn>
                      <a:cxn ang="0">
                        <a:pos x="60" y="7"/>
                      </a:cxn>
                      <a:cxn ang="0">
                        <a:pos x="58" y="6"/>
                      </a:cxn>
                      <a:cxn ang="0">
                        <a:pos x="56" y="6"/>
                      </a:cxn>
                    </a:cxnLst>
                    <a:rect l="0" t="0" r="r" b="b"/>
                    <a:pathLst>
                      <a:path w="60" h="77">
                        <a:moveTo>
                          <a:pt x="56" y="6"/>
                        </a:moveTo>
                        <a:lnTo>
                          <a:pt x="43" y="9"/>
                        </a:lnTo>
                        <a:lnTo>
                          <a:pt x="36" y="9"/>
                        </a:lnTo>
                        <a:lnTo>
                          <a:pt x="30" y="7"/>
                        </a:lnTo>
                        <a:lnTo>
                          <a:pt x="21" y="1"/>
                        </a:lnTo>
                        <a:lnTo>
                          <a:pt x="15" y="0"/>
                        </a:lnTo>
                        <a:lnTo>
                          <a:pt x="13" y="1"/>
                        </a:lnTo>
                        <a:lnTo>
                          <a:pt x="11" y="4"/>
                        </a:lnTo>
                        <a:lnTo>
                          <a:pt x="10" y="9"/>
                        </a:lnTo>
                        <a:lnTo>
                          <a:pt x="7" y="20"/>
                        </a:lnTo>
                        <a:lnTo>
                          <a:pt x="5" y="38"/>
                        </a:lnTo>
                        <a:lnTo>
                          <a:pt x="0" y="65"/>
                        </a:lnTo>
                        <a:lnTo>
                          <a:pt x="0" y="70"/>
                        </a:lnTo>
                        <a:lnTo>
                          <a:pt x="1" y="70"/>
                        </a:lnTo>
                        <a:lnTo>
                          <a:pt x="2" y="71"/>
                        </a:lnTo>
                        <a:lnTo>
                          <a:pt x="4" y="72"/>
                        </a:lnTo>
                        <a:lnTo>
                          <a:pt x="6" y="73"/>
                        </a:lnTo>
                        <a:lnTo>
                          <a:pt x="9" y="74"/>
                        </a:lnTo>
                        <a:lnTo>
                          <a:pt x="38" y="77"/>
                        </a:lnTo>
                        <a:lnTo>
                          <a:pt x="47" y="77"/>
                        </a:lnTo>
                        <a:lnTo>
                          <a:pt x="51" y="76"/>
                        </a:lnTo>
                        <a:lnTo>
                          <a:pt x="54" y="74"/>
                        </a:lnTo>
                        <a:lnTo>
                          <a:pt x="55" y="73"/>
                        </a:lnTo>
                        <a:lnTo>
                          <a:pt x="56" y="70"/>
                        </a:lnTo>
                        <a:lnTo>
                          <a:pt x="56" y="67"/>
                        </a:lnTo>
                        <a:lnTo>
                          <a:pt x="55" y="58"/>
                        </a:lnTo>
                        <a:lnTo>
                          <a:pt x="55" y="26"/>
                        </a:lnTo>
                        <a:lnTo>
                          <a:pt x="56" y="23"/>
                        </a:lnTo>
                        <a:lnTo>
                          <a:pt x="60" y="12"/>
                        </a:lnTo>
                        <a:lnTo>
                          <a:pt x="60" y="10"/>
                        </a:lnTo>
                        <a:lnTo>
                          <a:pt x="60" y="8"/>
                        </a:lnTo>
                        <a:lnTo>
                          <a:pt x="60" y="7"/>
                        </a:lnTo>
                        <a:lnTo>
                          <a:pt x="58" y="6"/>
                        </a:lnTo>
                        <a:lnTo>
                          <a:pt x="56" y="6"/>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32"/>
                  <p:cNvSpPr>
                    <a:spLocks/>
                  </p:cNvSpPr>
                  <p:nvPr/>
                </p:nvSpPr>
                <p:spPr bwMode="auto">
                  <a:xfrm flipH="1">
                    <a:off x="5056187" y="4146550"/>
                    <a:ext cx="131763" cy="187325"/>
                  </a:xfrm>
                  <a:custGeom>
                    <a:avLst/>
                    <a:gdLst/>
                    <a:ahLst/>
                    <a:cxnLst>
                      <a:cxn ang="0">
                        <a:pos x="15" y="2"/>
                      </a:cxn>
                      <a:cxn ang="0">
                        <a:pos x="10" y="0"/>
                      </a:cxn>
                      <a:cxn ang="0">
                        <a:pos x="6" y="0"/>
                      </a:cxn>
                      <a:cxn ang="0">
                        <a:pos x="5" y="0"/>
                      </a:cxn>
                      <a:cxn ang="0">
                        <a:pos x="3" y="1"/>
                      </a:cxn>
                      <a:cxn ang="0">
                        <a:pos x="2" y="4"/>
                      </a:cxn>
                      <a:cxn ang="0">
                        <a:pos x="1" y="8"/>
                      </a:cxn>
                      <a:cxn ang="0">
                        <a:pos x="0" y="11"/>
                      </a:cxn>
                      <a:cxn ang="0">
                        <a:pos x="1" y="14"/>
                      </a:cxn>
                      <a:cxn ang="0">
                        <a:pos x="2" y="16"/>
                      </a:cxn>
                      <a:cxn ang="0">
                        <a:pos x="5" y="24"/>
                      </a:cxn>
                      <a:cxn ang="0">
                        <a:pos x="5" y="26"/>
                      </a:cxn>
                      <a:cxn ang="0">
                        <a:pos x="6" y="29"/>
                      </a:cxn>
                      <a:cxn ang="0">
                        <a:pos x="7" y="30"/>
                      </a:cxn>
                      <a:cxn ang="0">
                        <a:pos x="10" y="31"/>
                      </a:cxn>
                      <a:cxn ang="0">
                        <a:pos x="12" y="31"/>
                      </a:cxn>
                      <a:cxn ang="0">
                        <a:pos x="15" y="32"/>
                      </a:cxn>
                      <a:cxn ang="0">
                        <a:pos x="17" y="33"/>
                      </a:cxn>
                      <a:cxn ang="0">
                        <a:pos x="19" y="35"/>
                      </a:cxn>
                      <a:cxn ang="0">
                        <a:pos x="21" y="37"/>
                      </a:cxn>
                      <a:cxn ang="0">
                        <a:pos x="27" y="52"/>
                      </a:cxn>
                      <a:cxn ang="0">
                        <a:pos x="29" y="59"/>
                      </a:cxn>
                      <a:cxn ang="0">
                        <a:pos x="32" y="61"/>
                      </a:cxn>
                      <a:cxn ang="0">
                        <a:pos x="37" y="65"/>
                      </a:cxn>
                      <a:cxn ang="0">
                        <a:pos x="39" y="67"/>
                      </a:cxn>
                      <a:cxn ang="0">
                        <a:pos x="40" y="69"/>
                      </a:cxn>
                      <a:cxn ang="0">
                        <a:pos x="43" y="76"/>
                      </a:cxn>
                      <a:cxn ang="0">
                        <a:pos x="45" y="98"/>
                      </a:cxn>
                      <a:cxn ang="0">
                        <a:pos x="46" y="106"/>
                      </a:cxn>
                      <a:cxn ang="0">
                        <a:pos x="47" y="108"/>
                      </a:cxn>
                      <a:cxn ang="0">
                        <a:pos x="50" y="113"/>
                      </a:cxn>
                      <a:cxn ang="0">
                        <a:pos x="52" y="115"/>
                      </a:cxn>
                      <a:cxn ang="0">
                        <a:pos x="56" y="118"/>
                      </a:cxn>
                      <a:cxn ang="0">
                        <a:pos x="57" y="118"/>
                      </a:cxn>
                      <a:cxn ang="0">
                        <a:pos x="59" y="118"/>
                      </a:cxn>
                      <a:cxn ang="0">
                        <a:pos x="60" y="117"/>
                      </a:cxn>
                      <a:cxn ang="0">
                        <a:pos x="61" y="114"/>
                      </a:cxn>
                      <a:cxn ang="0">
                        <a:pos x="61" y="96"/>
                      </a:cxn>
                      <a:cxn ang="0">
                        <a:pos x="62" y="88"/>
                      </a:cxn>
                      <a:cxn ang="0">
                        <a:pos x="62" y="87"/>
                      </a:cxn>
                      <a:cxn ang="0">
                        <a:pos x="62" y="86"/>
                      </a:cxn>
                      <a:cxn ang="0">
                        <a:pos x="63" y="86"/>
                      </a:cxn>
                      <a:cxn ang="0">
                        <a:pos x="65" y="87"/>
                      </a:cxn>
                      <a:cxn ang="0">
                        <a:pos x="67" y="90"/>
                      </a:cxn>
                      <a:cxn ang="0">
                        <a:pos x="73" y="101"/>
                      </a:cxn>
                      <a:cxn ang="0">
                        <a:pos x="75" y="106"/>
                      </a:cxn>
                      <a:cxn ang="0">
                        <a:pos x="76" y="114"/>
                      </a:cxn>
                      <a:cxn ang="0">
                        <a:pos x="76" y="115"/>
                      </a:cxn>
                      <a:cxn ang="0">
                        <a:pos x="76" y="115"/>
                      </a:cxn>
                      <a:cxn ang="0">
                        <a:pos x="78" y="115"/>
                      </a:cxn>
                      <a:cxn ang="0">
                        <a:pos x="80" y="113"/>
                      </a:cxn>
                      <a:cxn ang="0">
                        <a:pos x="82" y="111"/>
                      </a:cxn>
                      <a:cxn ang="0">
                        <a:pos x="83" y="109"/>
                      </a:cxn>
                      <a:cxn ang="0">
                        <a:pos x="83" y="103"/>
                      </a:cxn>
                      <a:cxn ang="0">
                        <a:pos x="81" y="91"/>
                      </a:cxn>
                      <a:cxn ang="0">
                        <a:pos x="73" y="75"/>
                      </a:cxn>
                      <a:cxn ang="0">
                        <a:pos x="39" y="26"/>
                      </a:cxn>
                      <a:cxn ang="0">
                        <a:pos x="25" y="9"/>
                      </a:cxn>
                      <a:cxn ang="0">
                        <a:pos x="20" y="5"/>
                      </a:cxn>
                      <a:cxn ang="0">
                        <a:pos x="15" y="2"/>
                      </a:cxn>
                    </a:cxnLst>
                    <a:rect l="0" t="0" r="r" b="b"/>
                    <a:pathLst>
                      <a:path w="83" h="118">
                        <a:moveTo>
                          <a:pt x="15" y="2"/>
                        </a:moveTo>
                        <a:lnTo>
                          <a:pt x="10" y="0"/>
                        </a:lnTo>
                        <a:lnTo>
                          <a:pt x="6" y="0"/>
                        </a:lnTo>
                        <a:lnTo>
                          <a:pt x="5" y="0"/>
                        </a:lnTo>
                        <a:lnTo>
                          <a:pt x="3" y="1"/>
                        </a:lnTo>
                        <a:lnTo>
                          <a:pt x="2" y="4"/>
                        </a:lnTo>
                        <a:lnTo>
                          <a:pt x="1" y="8"/>
                        </a:lnTo>
                        <a:lnTo>
                          <a:pt x="0" y="11"/>
                        </a:lnTo>
                        <a:lnTo>
                          <a:pt x="1" y="14"/>
                        </a:lnTo>
                        <a:lnTo>
                          <a:pt x="2" y="16"/>
                        </a:lnTo>
                        <a:lnTo>
                          <a:pt x="5" y="24"/>
                        </a:lnTo>
                        <a:lnTo>
                          <a:pt x="5" y="26"/>
                        </a:lnTo>
                        <a:lnTo>
                          <a:pt x="6" y="29"/>
                        </a:lnTo>
                        <a:lnTo>
                          <a:pt x="7" y="30"/>
                        </a:lnTo>
                        <a:lnTo>
                          <a:pt x="10" y="31"/>
                        </a:lnTo>
                        <a:lnTo>
                          <a:pt x="12" y="31"/>
                        </a:lnTo>
                        <a:lnTo>
                          <a:pt x="15" y="32"/>
                        </a:lnTo>
                        <a:lnTo>
                          <a:pt x="17" y="33"/>
                        </a:lnTo>
                        <a:lnTo>
                          <a:pt x="19" y="35"/>
                        </a:lnTo>
                        <a:lnTo>
                          <a:pt x="21" y="37"/>
                        </a:lnTo>
                        <a:lnTo>
                          <a:pt x="27" y="52"/>
                        </a:lnTo>
                        <a:lnTo>
                          <a:pt x="29" y="59"/>
                        </a:lnTo>
                        <a:lnTo>
                          <a:pt x="32" y="61"/>
                        </a:lnTo>
                        <a:lnTo>
                          <a:pt x="37" y="65"/>
                        </a:lnTo>
                        <a:lnTo>
                          <a:pt x="39" y="67"/>
                        </a:lnTo>
                        <a:lnTo>
                          <a:pt x="40" y="69"/>
                        </a:lnTo>
                        <a:lnTo>
                          <a:pt x="43" y="76"/>
                        </a:lnTo>
                        <a:lnTo>
                          <a:pt x="45" y="98"/>
                        </a:lnTo>
                        <a:lnTo>
                          <a:pt x="46" y="106"/>
                        </a:lnTo>
                        <a:lnTo>
                          <a:pt x="47" y="108"/>
                        </a:lnTo>
                        <a:lnTo>
                          <a:pt x="50" y="113"/>
                        </a:lnTo>
                        <a:lnTo>
                          <a:pt x="52" y="115"/>
                        </a:lnTo>
                        <a:lnTo>
                          <a:pt x="56" y="118"/>
                        </a:lnTo>
                        <a:lnTo>
                          <a:pt x="57" y="118"/>
                        </a:lnTo>
                        <a:lnTo>
                          <a:pt x="59" y="118"/>
                        </a:lnTo>
                        <a:lnTo>
                          <a:pt x="60" y="117"/>
                        </a:lnTo>
                        <a:lnTo>
                          <a:pt x="61" y="114"/>
                        </a:lnTo>
                        <a:lnTo>
                          <a:pt x="61" y="96"/>
                        </a:lnTo>
                        <a:lnTo>
                          <a:pt x="62" y="88"/>
                        </a:lnTo>
                        <a:lnTo>
                          <a:pt x="62" y="87"/>
                        </a:lnTo>
                        <a:lnTo>
                          <a:pt x="62" y="86"/>
                        </a:lnTo>
                        <a:lnTo>
                          <a:pt x="63" y="86"/>
                        </a:lnTo>
                        <a:lnTo>
                          <a:pt x="65" y="87"/>
                        </a:lnTo>
                        <a:lnTo>
                          <a:pt x="67" y="90"/>
                        </a:lnTo>
                        <a:lnTo>
                          <a:pt x="73" y="101"/>
                        </a:lnTo>
                        <a:lnTo>
                          <a:pt x="75" y="106"/>
                        </a:lnTo>
                        <a:lnTo>
                          <a:pt x="76" y="114"/>
                        </a:lnTo>
                        <a:lnTo>
                          <a:pt x="76" y="115"/>
                        </a:lnTo>
                        <a:lnTo>
                          <a:pt x="76" y="115"/>
                        </a:lnTo>
                        <a:lnTo>
                          <a:pt x="78" y="115"/>
                        </a:lnTo>
                        <a:lnTo>
                          <a:pt x="80" y="113"/>
                        </a:lnTo>
                        <a:lnTo>
                          <a:pt x="82" y="111"/>
                        </a:lnTo>
                        <a:lnTo>
                          <a:pt x="83" y="109"/>
                        </a:lnTo>
                        <a:lnTo>
                          <a:pt x="83" y="103"/>
                        </a:lnTo>
                        <a:lnTo>
                          <a:pt x="81" y="91"/>
                        </a:lnTo>
                        <a:lnTo>
                          <a:pt x="73" y="75"/>
                        </a:lnTo>
                        <a:lnTo>
                          <a:pt x="39" y="26"/>
                        </a:lnTo>
                        <a:lnTo>
                          <a:pt x="25" y="9"/>
                        </a:lnTo>
                        <a:lnTo>
                          <a:pt x="20" y="5"/>
                        </a:lnTo>
                        <a:lnTo>
                          <a:pt x="15" y="2"/>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33"/>
                  <p:cNvSpPr>
                    <a:spLocks/>
                  </p:cNvSpPr>
                  <p:nvPr/>
                </p:nvSpPr>
                <p:spPr bwMode="auto">
                  <a:xfrm flipH="1">
                    <a:off x="5033963" y="4122738"/>
                    <a:ext cx="149225" cy="215900"/>
                  </a:xfrm>
                  <a:custGeom>
                    <a:avLst/>
                    <a:gdLst/>
                    <a:ahLst/>
                    <a:cxnLst>
                      <a:cxn ang="0">
                        <a:pos x="28" y="0"/>
                      </a:cxn>
                      <a:cxn ang="0">
                        <a:pos x="23" y="1"/>
                      </a:cxn>
                      <a:cxn ang="0">
                        <a:pos x="4" y="9"/>
                      </a:cxn>
                      <a:cxn ang="0">
                        <a:pos x="1" y="14"/>
                      </a:cxn>
                      <a:cxn ang="0">
                        <a:pos x="1" y="21"/>
                      </a:cxn>
                      <a:cxn ang="0">
                        <a:pos x="4" y="30"/>
                      </a:cxn>
                      <a:cxn ang="0">
                        <a:pos x="7" y="34"/>
                      </a:cxn>
                      <a:cxn ang="0">
                        <a:pos x="15" y="34"/>
                      </a:cxn>
                      <a:cxn ang="0">
                        <a:pos x="18" y="35"/>
                      </a:cxn>
                      <a:cxn ang="0">
                        <a:pos x="24" y="48"/>
                      </a:cxn>
                      <a:cxn ang="0">
                        <a:pos x="40" y="68"/>
                      </a:cxn>
                      <a:cxn ang="0">
                        <a:pos x="47" y="93"/>
                      </a:cxn>
                      <a:cxn ang="0">
                        <a:pos x="47" y="117"/>
                      </a:cxn>
                      <a:cxn ang="0">
                        <a:pos x="43" y="135"/>
                      </a:cxn>
                      <a:cxn ang="0">
                        <a:pos x="46" y="136"/>
                      </a:cxn>
                      <a:cxn ang="0">
                        <a:pos x="55" y="135"/>
                      </a:cxn>
                      <a:cxn ang="0">
                        <a:pos x="58" y="133"/>
                      </a:cxn>
                      <a:cxn ang="0">
                        <a:pos x="62" y="104"/>
                      </a:cxn>
                      <a:cxn ang="0">
                        <a:pos x="60" y="90"/>
                      </a:cxn>
                      <a:cxn ang="0">
                        <a:pos x="62" y="89"/>
                      </a:cxn>
                      <a:cxn ang="0">
                        <a:pos x="65" y="93"/>
                      </a:cxn>
                      <a:cxn ang="0">
                        <a:pos x="71" y="110"/>
                      </a:cxn>
                      <a:cxn ang="0">
                        <a:pos x="71" y="121"/>
                      </a:cxn>
                      <a:cxn ang="0">
                        <a:pos x="73" y="130"/>
                      </a:cxn>
                      <a:cxn ang="0">
                        <a:pos x="78" y="132"/>
                      </a:cxn>
                      <a:cxn ang="0">
                        <a:pos x="87" y="130"/>
                      </a:cxn>
                      <a:cxn ang="0">
                        <a:pos x="92" y="127"/>
                      </a:cxn>
                      <a:cxn ang="0">
                        <a:pos x="94" y="122"/>
                      </a:cxn>
                      <a:cxn ang="0">
                        <a:pos x="88" y="101"/>
                      </a:cxn>
                      <a:cxn ang="0">
                        <a:pos x="71" y="72"/>
                      </a:cxn>
                      <a:cxn ang="0">
                        <a:pos x="70" y="66"/>
                      </a:cxn>
                      <a:cxn ang="0">
                        <a:pos x="72" y="61"/>
                      </a:cxn>
                      <a:cxn ang="0">
                        <a:pos x="70" y="50"/>
                      </a:cxn>
                      <a:cxn ang="0">
                        <a:pos x="65" y="41"/>
                      </a:cxn>
                      <a:cxn ang="0">
                        <a:pos x="59" y="35"/>
                      </a:cxn>
                      <a:cxn ang="0">
                        <a:pos x="35" y="19"/>
                      </a:cxn>
                      <a:cxn ang="0">
                        <a:pos x="33" y="14"/>
                      </a:cxn>
                      <a:cxn ang="0">
                        <a:pos x="34" y="10"/>
                      </a:cxn>
                      <a:cxn ang="0">
                        <a:pos x="36" y="5"/>
                      </a:cxn>
                      <a:cxn ang="0">
                        <a:pos x="35" y="2"/>
                      </a:cxn>
                      <a:cxn ang="0">
                        <a:pos x="31" y="0"/>
                      </a:cxn>
                    </a:cxnLst>
                    <a:rect l="0" t="0" r="r" b="b"/>
                    <a:pathLst>
                      <a:path w="94" h="136">
                        <a:moveTo>
                          <a:pt x="31" y="0"/>
                        </a:moveTo>
                        <a:lnTo>
                          <a:pt x="28" y="0"/>
                        </a:lnTo>
                        <a:lnTo>
                          <a:pt x="26" y="0"/>
                        </a:lnTo>
                        <a:lnTo>
                          <a:pt x="23" y="1"/>
                        </a:lnTo>
                        <a:lnTo>
                          <a:pt x="9" y="5"/>
                        </a:lnTo>
                        <a:lnTo>
                          <a:pt x="4" y="9"/>
                        </a:lnTo>
                        <a:lnTo>
                          <a:pt x="2" y="12"/>
                        </a:lnTo>
                        <a:lnTo>
                          <a:pt x="1" y="14"/>
                        </a:lnTo>
                        <a:lnTo>
                          <a:pt x="0" y="18"/>
                        </a:lnTo>
                        <a:lnTo>
                          <a:pt x="1" y="21"/>
                        </a:lnTo>
                        <a:lnTo>
                          <a:pt x="2" y="26"/>
                        </a:lnTo>
                        <a:lnTo>
                          <a:pt x="4" y="30"/>
                        </a:lnTo>
                        <a:lnTo>
                          <a:pt x="6" y="33"/>
                        </a:lnTo>
                        <a:lnTo>
                          <a:pt x="7" y="34"/>
                        </a:lnTo>
                        <a:lnTo>
                          <a:pt x="8" y="34"/>
                        </a:lnTo>
                        <a:lnTo>
                          <a:pt x="15" y="34"/>
                        </a:lnTo>
                        <a:lnTo>
                          <a:pt x="17" y="34"/>
                        </a:lnTo>
                        <a:lnTo>
                          <a:pt x="18" y="35"/>
                        </a:lnTo>
                        <a:lnTo>
                          <a:pt x="19" y="37"/>
                        </a:lnTo>
                        <a:lnTo>
                          <a:pt x="24" y="48"/>
                        </a:lnTo>
                        <a:lnTo>
                          <a:pt x="26" y="52"/>
                        </a:lnTo>
                        <a:lnTo>
                          <a:pt x="40" y="68"/>
                        </a:lnTo>
                        <a:lnTo>
                          <a:pt x="41" y="72"/>
                        </a:lnTo>
                        <a:lnTo>
                          <a:pt x="47" y="93"/>
                        </a:lnTo>
                        <a:lnTo>
                          <a:pt x="48" y="105"/>
                        </a:lnTo>
                        <a:lnTo>
                          <a:pt x="47" y="117"/>
                        </a:lnTo>
                        <a:lnTo>
                          <a:pt x="43" y="133"/>
                        </a:lnTo>
                        <a:lnTo>
                          <a:pt x="43" y="135"/>
                        </a:lnTo>
                        <a:lnTo>
                          <a:pt x="44" y="136"/>
                        </a:lnTo>
                        <a:lnTo>
                          <a:pt x="46" y="136"/>
                        </a:lnTo>
                        <a:lnTo>
                          <a:pt x="51" y="136"/>
                        </a:lnTo>
                        <a:lnTo>
                          <a:pt x="55" y="135"/>
                        </a:lnTo>
                        <a:lnTo>
                          <a:pt x="57" y="134"/>
                        </a:lnTo>
                        <a:lnTo>
                          <a:pt x="58" y="133"/>
                        </a:lnTo>
                        <a:lnTo>
                          <a:pt x="60" y="129"/>
                        </a:lnTo>
                        <a:lnTo>
                          <a:pt x="62" y="104"/>
                        </a:lnTo>
                        <a:lnTo>
                          <a:pt x="60" y="92"/>
                        </a:lnTo>
                        <a:lnTo>
                          <a:pt x="60" y="90"/>
                        </a:lnTo>
                        <a:lnTo>
                          <a:pt x="61" y="89"/>
                        </a:lnTo>
                        <a:lnTo>
                          <a:pt x="62" y="89"/>
                        </a:lnTo>
                        <a:lnTo>
                          <a:pt x="63" y="89"/>
                        </a:lnTo>
                        <a:lnTo>
                          <a:pt x="65" y="93"/>
                        </a:lnTo>
                        <a:lnTo>
                          <a:pt x="70" y="103"/>
                        </a:lnTo>
                        <a:lnTo>
                          <a:pt x="71" y="110"/>
                        </a:lnTo>
                        <a:lnTo>
                          <a:pt x="71" y="118"/>
                        </a:lnTo>
                        <a:lnTo>
                          <a:pt x="71" y="121"/>
                        </a:lnTo>
                        <a:lnTo>
                          <a:pt x="72" y="128"/>
                        </a:lnTo>
                        <a:lnTo>
                          <a:pt x="73" y="130"/>
                        </a:lnTo>
                        <a:lnTo>
                          <a:pt x="75" y="131"/>
                        </a:lnTo>
                        <a:lnTo>
                          <a:pt x="78" y="132"/>
                        </a:lnTo>
                        <a:lnTo>
                          <a:pt x="81" y="132"/>
                        </a:lnTo>
                        <a:lnTo>
                          <a:pt x="87" y="130"/>
                        </a:lnTo>
                        <a:lnTo>
                          <a:pt x="91" y="129"/>
                        </a:lnTo>
                        <a:lnTo>
                          <a:pt x="92" y="127"/>
                        </a:lnTo>
                        <a:lnTo>
                          <a:pt x="94" y="125"/>
                        </a:lnTo>
                        <a:lnTo>
                          <a:pt x="94" y="122"/>
                        </a:lnTo>
                        <a:lnTo>
                          <a:pt x="93" y="115"/>
                        </a:lnTo>
                        <a:lnTo>
                          <a:pt x="88" y="101"/>
                        </a:lnTo>
                        <a:lnTo>
                          <a:pt x="84" y="93"/>
                        </a:lnTo>
                        <a:lnTo>
                          <a:pt x="71" y="72"/>
                        </a:lnTo>
                        <a:lnTo>
                          <a:pt x="70" y="68"/>
                        </a:lnTo>
                        <a:lnTo>
                          <a:pt x="70" y="66"/>
                        </a:lnTo>
                        <a:lnTo>
                          <a:pt x="70" y="63"/>
                        </a:lnTo>
                        <a:lnTo>
                          <a:pt x="72" y="61"/>
                        </a:lnTo>
                        <a:lnTo>
                          <a:pt x="72" y="57"/>
                        </a:lnTo>
                        <a:lnTo>
                          <a:pt x="70" y="50"/>
                        </a:lnTo>
                        <a:lnTo>
                          <a:pt x="68" y="46"/>
                        </a:lnTo>
                        <a:lnTo>
                          <a:pt x="65" y="41"/>
                        </a:lnTo>
                        <a:lnTo>
                          <a:pt x="62" y="38"/>
                        </a:lnTo>
                        <a:lnTo>
                          <a:pt x="59" y="35"/>
                        </a:lnTo>
                        <a:lnTo>
                          <a:pt x="41" y="24"/>
                        </a:lnTo>
                        <a:lnTo>
                          <a:pt x="35" y="19"/>
                        </a:lnTo>
                        <a:lnTo>
                          <a:pt x="33" y="17"/>
                        </a:lnTo>
                        <a:lnTo>
                          <a:pt x="33" y="14"/>
                        </a:lnTo>
                        <a:lnTo>
                          <a:pt x="33" y="12"/>
                        </a:lnTo>
                        <a:lnTo>
                          <a:pt x="34" y="10"/>
                        </a:lnTo>
                        <a:lnTo>
                          <a:pt x="36" y="7"/>
                        </a:lnTo>
                        <a:lnTo>
                          <a:pt x="36" y="5"/>
                        </a:lnTo>
                        <a:lnTo>
                          <a:pt x="36" y="4"/>
                        </a:lnTo>
                        <a:lnTo>
                          <a:pt x="35" y="2"/>
                        </a:lnTo>
                        <a:lnTo>
                          <a:pt x="33" y="1"/>
                        </a:lnTo>
                        <a:lnTo>
                          <a:pt x="31" y="0"/>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34"/>
                  <p:cNvSpPr>
                    <a:spLocks/>
                  </p:cNvSpPr>
                  <p:nvPr/>
                </p:nvSpPr>
                <p:spPr bwMode="auto">
                  <a:xfrm flipH="1">
                    <a:off x="5102225" y="4192588"/>
                    <a:ext cx="17463" cy="22225"/>
                  </a:xfrm>
                  <a:custGeom>
                    <a:avLst/>
                    <a:gdLst/>
                    <a:ahLst/>
                    <a:cxnLst>
                      <a:cxn ang="0">
                        <a:pos x="6" y="0"/>
                      </a:cxn>
                      <a:cxn ang="0">
                        <a:pos x="5" y="0"/>
                      </a:cxn>
                      <a:cxn ang="0">
                        <a:pos x="4" y="0"/>
                      </a:cxn>
                      <a:cxn ang="0">
                        <a:pos x="1" y="2"/>
                      </a:cxn>
                      <a:cxn ang="0">
                        <a:pos x="0" y="5"/>
                      </a:cxn>
                      <a:cxn ang="0">
                        <a:pos x="0" y="8"/>
                      </a:cxn>
                      <a:cxn ang="0">
                        <a:pos x="2" y="10"/>
                      </a:cxn>
                      <a:cxn ang="0">
                        <a:pos x="6" y="12"/>
                      </a:cxn>
                      <a:cxn ang="0">
                        <a:pos x="9" y="13"/>
                      </a:cxn>
                      <a:cxn ang="0">
                        <a:pos x="11" y="14"/>
                      </a:cxn>
                      <a:cxn ang="0">
                        <a:pos x="11" y="13"/>
                      </a:cxn>
                      <a:cxn ang="0">
                        <a:pos x="11" y="11"/>
                      </a:cxn>
                      <a:cxn ang="0">
                        <a:pos x="7" y="2"/>
                      </a:cxn>
                      <a:cxn ang="0">
                        <a:pos x="7" y="1"/>
                      </a:cxn>
                      <a:cxn ang="0">
                        <a:pos x="6" y="0"/>
                      </a:cxn>
                    </a:cxnLst>
                    <a:rect l="0" t="0" r="r" b="b"/>
                    <a:pathLst>
                      <a:path w="11" h="14">
                        <a:moveTo>
                          <a:pt x="6" y="0"/>
                        </a:moveTo>
                        <a:lnTo>
                          <a:pt x="5" y="0"/>
                        </a:lnTo>
                        <a:lnTo>
                          <a:pt x="4" y="0"/>
                        </a:lnTo>
                        <a:lnTo>
                          <a:pt x="1" y="2"/>
                        </a:lnTo>
                        <a:lnTo>
                          <a:pt x="0" y="5"/>
                        </a:lnTo>
                        <a:lnTo>
                          <a:pt x="0" y="8"/>
                        </a:lnTo>
                        <a:lnTo>
                          <a:pt x="2" y="10"/>
                        </a:lnTo>
                        <a:lnTo>
                          <a:pt x="6" y="12"/>
                        </a:lnTo>
                        <a:lnTo>
                          <a:pt x="9" y="13"/>
                        </a:lnTo>
                        <a:lnTo>
                          <a:pt x="11" y="14"/>
                        </a:lnTo>
                        <a:lnTo>
                          <a:pt x="11" y="13"/>
                        </a:lnTo>
                        <a:lnTo>
                          <a:pt x="11" y="11"/>
                        </a:lnTo>
                        <a:lnTo>
                          <a:pt x="7" y="2"/>
                        </a:lnTo>
                        <a:lnTo>
                          <a:pt x="7" y="1"/>
                        </a:lnTo>
                        <a:lnTo>
                          <a:pt x="6" y="0"/>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4" name="Group 34"/>
                  <p:cNvGrpSpPr>
                    <a:grpSpLocks noChangeAspect="1"/>
                  </p:cNvGrpSpPr>
                  <p:nvPr/>
                </p:nvGrpSpPr>
                <p:grpSpPr>
                  <a:xfrm>
                    <a:off x="5325939" y="3363687"/>
                    <a:ext cx="463475" cy="283029"/>
                    <a:chOff x="2103438" y="3086101"/>
                    <a:chExt cx="595313" cy="363538"/>
                  </a:xfrm>
                </p:grpSpPr>
                <p:sp>
                  <p:nvSpPr>
                    <p:cNvPr id="147" name="Freeform 72"/>
                    <p:cNvSpPr>
                      <a:spLocks/>
                    </p:cNvSpPr>
                    <p:nvPr/>
                  </p:nvSpPr>
                  <p:spPr bwMode="auto">
                    <a:xfrm>
                      <a:off x="2103438" y="3086101"/>
                      <a:ext cx="595313" cy="363538"/>
                    </a:xfrm>
                    <a:custGeom>
                      <a:avLst/>
                      <a:gdLst/>
                      <a:ahLst/>
                      <a:cxnLst>
                        <a:cxn ang="0">
                          <a:pos x="214" y="0"/>
                        </a:cxn>
                        <a:cxn ang="0">
                          <a:pos x="186" y="1"/>
                        </a:cxn>
                        <a:cxn ang="0">
                          <a:pos x="153" y="9"/>
                        </a:cxn>
                        <a:cxn ang="0">
                          <a:pos x="137" y="17"/>
                        </a:cxn>
                        <a:cxn ang="0">
                          <a:pos x="123" y="27"/>
                        </a:cxn>
                        <a:cxn ang="0">
                          <a:pos x="88" y="62"/>
                        </a:cxn>
                        <a:cxn ang="0">
                          <a:pos x="40" y="106"/>
                        </a:cxn>
                        <a:cxn ang="0">
                          <a:pos x="10" y="129"/>
                        </a:cxn>
                        <a:cxn ang="0">
                          <a:pos x="4" y="136"/>
                        </a:cxn>
                        <a:cxn ang="0">
                          <a:pos x="1" y="143"/>
                        </a:cxn>
                        <a:cxn ang="0">
                          <a:pos x="0" y="149"/>
                        </a:cxn>
                        <a:cxn ang="0">
                          <a:pos x="3" y="155"/>
                        </a:cxn>
                        <a:cxn ang="0">
                          <a:pos x="7" y="160"/>
                        </a:cxn>
                        <a:cxn ang="0">
                          <a:pos x="11" y="162"/>
                        </a:cxn>
                        <a:cxn ang="0">
                          <a:pos x="27" y="168"/>
                        </a:cxn>
                        <a:cxn ang="0">
                          <a:pos x="85" y="177"/>
                        </a:cxn>
                        <a:cxn ang="0">
                          <a:pos x="254" y="179"/>
                        </a:cxn>
                        <a:cxn ang="0">
                          <a:pos x="266" y="181"/>
                        </a:cxn>
                        <a:cxn ang="0">
                          <a:pos x="279" y="185"/>
                        </a:cxn>
                        <a:cxn ang="0">
                          <a:pos x="303" y="197"/>
                        </a:cxn>
                        <a:cxn ang="0">
                          <a:pos x="321" y="210"/>
                        </a:cxn>
                        <a:cxn ang="0">
                          <a:pos x="332" y="224"/>
                        </a:cxn>
                        <a:cxn ang="0">
                          <a:pos x="338" y="228"/>
                        </a:cxn>
                        <a:cxn ang="0">
                          <a:pos x="344" y="229"/>
                        </a:cxn>
                        <a:cxn ang="0">
                          <a:pos x="350" y="229"/>
                        </a:cxn>
                        <a:cxn ang="0">
                          <a:pos x="355" y="228"/>
                        </a:cxn>
                        <a:cxn ang="0">
                          <a:pos x="360" y="224"/>
                        </a:cxn>
                        <a:cxn ang="0">
                          <a:pos x="369" y="214"/>
                        </a:cxn>
                        <a:cxn ang="0">
                          <a:pos x="372" y="207"/>
                        </a:cxn>
                        <a:cxn ang="0">
                          <a:pos x="375" y="189"/>
                        </a:cxn>
                        <a:cxn ang="0">
                          <a:pos x="374" y="140"/>
                        </a:cxn>
                        <a:cxn ang="0">
                          <a:pos x="370" y="120"/>
                        </a:cxn>
                        <a:cxn ang="0">
                          <a:pos x="368" y="111"/>
                        </a:cxn>
                        <a:cxn ang="0">
                          <a:pos x="356" y="83"/>
                        </a:cxn>
                        <a:cxn ang="0">
                          <a:pos x="339" y="56"/>
                        </a:cxn>
                        <a:cxn ang="0">
                          <a:pos x="324" y="38"/>
                        </a:cxn>
                        <a:cxn ang="0">
                          <a:pos x="313" y="29"/>
                        </a:cxn>
                        <a:cxn ang="0">
                          <a:pos x="278" y="12"/>
                        </a:cxn>
                        <a:cxn ang="0">
                          <a:pos x="224" y="1"/>
                        </a:cxn>
                        <a:cxn ang="0">
                          <a:pos x="214" y="0"/>
                        </a:cxn>
                      </a:cxnLst>
                      <a:rect l="0" t="0" r="r" b="b"/>
                      <a:pathLst>
                        <a:path w="375" h="229">
                          <a:moveTo>
                            <a:pt x="214" y="0"/>
                          </a:moveTo>
                          <a:lnTo>
                            <a:pt x="186" y="1"/>
                          </a:lnTo>
                          <a:lnTo>
                            <a:pt x="153" y="9"/>
                          </a:lnTo>
                          <a:lnTo>
                            <a:pt x="137" y="17"/>
                          </a:lnTo>
                          <a:lnTo>
                            <a:pt x="123" y="27"/>
                          </a:lnTo>
                          <a:lnTo>
                            <a:pt x="88" y="62"/>
                          </a:lnTo>
                          <a:lnTo>
                            <a:pt x="40" y="106"/>
                          </a:lnTo>
                          <a:lnTo>
                            <a:pt x="10" y="129"/>
                          </a:lnTo>
                          <a:lnTo>
                            <a:pt x="4" y="136"/>
                          </a:lnTo>
                          <a:lnTo>
                            <a:pt x="1" y="143"/>
                          </a:lnTo>
                          <a:lnTo>
                            <a:pt x="0" y="149"/>
                          </a:lnTo>
                          <a:lnTo>
                            <a:pt x="3" y="155"/>
                          </a:lnTo>
                          <a:lnTo>
                            <a:pt x="7" y="160"/>
                          </a:lnTo>
                          <a:lnTo>
                            <a:pt x="11" y="162"/>
                          </a:lnTo>
                          <a:lnTo>
                            <a:pt x="27" y="168"/>
                          </a:lnTo>
                          <a:lnTo>
                            <a:pt x="85" y="177"/>
                          </a:lnTo>
                          <a:lnTo>
                            <a:pt x="254" y="179"/>
                          </a:lnTo>
                          <a:lnTo>
                            <a:pt x="266" y="181"/>
                          </a:lnTo>
                          <a:lnTo>
                            <a:pt x="279" y="185"/>
                          </a:lnTo>
                          <a:lnTo>
                            <a:pt x="303" y="197"/>
                          </a:lnTo>
                          <a:lnTo>
                            <a:pt x="321" y="210"/>
                          </a:lnTo>
                          <a:lnTo>
                            <a:pt x="332" y="224"/>
                          </a:lnTo>
                          <a:lnTo>
                            <a:pt x="338" y="228"/>
                          </a:lnTo>
                          <a:lnTo>
                            <a:pt x="344" y="229"/>
                          </a:lnTo>
                          <a:lnTo>
                            <a:pt x="350" y="229"/>
                          </a:lnTo>
                          <a:lnTo>
                            <a:pt x="355" y="228"/>
                          </a:lnTo>
                          <a:lnTo>
                            <a:pt x="360" y="224"/>
                          </a:lnTo>
                          <a:lnTo>
                            <a:pt x="369" y="214"/>
                          </a:lnTo>
                          <a:lnTo>
                            <a:pt x="372" y="207"/>
                          </a:lnTo>
                          <a:lnTo>
                            <a:pt x="375" y="189"/>
                          </a:lnTo>
                          <a:lnTo>
                            <a:pt x="374" y="140"/>
                          </a:lnTo>
                          <a:lnTo>
                            <a:pt x="370" y="120"/>
                          </a:lnTo>
                          <a:lnTo>
                            <a:pt x="368" y="111"/>
                          </a:lnTo>
                          <a:lnTo>
                            <a:pt x="356" y="83"/>
                          </a:lnTo>
                          <a:lnTo>
                            <a:pt x="339" y="56"/>
                          </a:lnTo>
                          <a:lnTo>
                            <a:pt x="324" y="38"/>
                          </a:lnTo>
                          <a:lnTo>
                            <a:pt x="313" y="29"/>
                          </a:lnTo>
                          <a:lnTo>
                            <a:pt x="278" y="12"/>
                          </a:lnTo>
                          <a:lnTo>
                            <a:pt x="224" y="1"/>
                          </a:lnTo>
                          <a:lnTo>
                            <a:pt x="214" y="0"/>
                          </a:lnTo>
                          <a:close/>
                        </a:path>
                      </a:pathLst>
                    </a:custGeom>
                    <a:solidFill>
                      <a:srgbClr val="D0A8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73"/>
                    <p:cNvSpPr>
                      <a:spLocks/>
                    </p:cNvSpPr>
                    <p:nvPr/>
                  </p:nvSpPr>
                  <p:spPr bwMode="auto">
                    <a:xfrm>
                      <a:off x="2417763" y="3133726"/>
                      <a:ext cx="263525" cy="292100"/>
                    </a:xfrm>
                    <a:custGeom>
                      <a:avLst/>
                      <a:gdLst/>
                      <a:ahLst/>
                      <a:cxnLst>
                        <a:cxn ang="0">
                          <a:pos x="0" y="109"/>
                        </a:cxn>
                        <a:cxn ang="0">
                          <a:pos x="0" y="113"/>
                        </a:cxn>
                        <a:cxn ang="0">
                          <a:pos x="2" y="115"/>
                        </a:cxn>
                        <a:cxn ang="0">
                          <a:pos x="5" y="117"/>
                        </a:cxn>
                        <a:cxn ang="0">
                          <a:pos x="8" y="118"/>
                        </a:cxn>
                        <a:cxn ang="0">
                          <a:pos x="47" y="128"/>
                        </a:cxn>
                        <a:cxn ang="0">
                          <a:pos x="60" y="131"/>
                        </a:cxn>
                        <a:cxn ang="0">
                          <a:pos x="113" y="149"/>
                        </a:cxn>
                        <a:cxn ang="0">
                          <a:pos x="125" y="155"/>
                        </a:cxn>
                        <a:cxn ang="0">
                          <a:pos x="130" y="158"/>
                        </a:cxn>
                        <a:cxn ang="0">
                          <a:pos x="149" y="182"/>
                        </a:cxn>
                        <a:cxn ang="0">
                          <a:pos x="153" y="184"/>
                        </a:cxn>
                        <a:cxn ang="0">
                          <a:pos x="155" y="183"/>
                        </a:cxn>
                        <a:cxn ang="0">
                          <a:pos x="158" y="180"/>
                        </a:cxn>
                        <a:cxn ang="0">
                          <a:pos x="160" y="173"/>
                        </a:cxn>
                        <a:cxn ang="0">
                          <a:pos x="164" y="156"/>
                        </a:cxn>
                        <a:cxn ang="0">
                          <a:pos x="166" y="125"/>
                        </a:cxn>
                        <a:cxn ang="0">
                          <a:pos x="163" y="106"/>
                        </a:cxn>
                        <a:cxn ang="0">
                          <a:pos x="154" y="77"/>
                        </a:cxn>
                        <a:cxn ang="0">
                          <a:pos x="142" y="50"/>
                        </a:cxn>
                        <a:cxn ang="0">
                          <a:pos x="120" y="18"/>
                        </a:cxn>
                        <a:cxn ang="0">
                          <a:pos x="110" y="9"/>
                        </a:cxn>
                        <a:cxn ang="0">
                          <a:pos x="99" y="3"/>
                        </a:cxn>
                        <a:cxn ang="0">
                          <a:pos x="89" y="0"/>
                        </a:cxn>
                        <a:cxn ang="0">
                          <a:pos x="78" y="0"/>
                        </a:cxn>
                        <a:cxn ang="0">
                          <a:pos x="67" y="2"/>
                        </a:cxn>
                        <a:cxn ang="0">
                          <a:pos x="57" y="8"/>
                        </a:cxn>
                        <a:cxn ang="0">
                          <a:pos x="53" y="11"/>
                        </a:cxn>
                        <a:cxn ang="0">
                          <a:pos x="48" y="16"/>
                        </a:cxn>
                        <a:cxn ang="0">
                          <a:pos x="32" y="40"/>
                        </a:cxn>
                        <a:cxn ang="0">
                          <a:pos x="9" y="83"/>
                        </a:cxn>
                        <a:cxn ang="0">
                          <a:pos x="2" y="98"/>
                        </a:cxn>
                        <a:cxn ang="0">
                          <a:pos x="0" y="104"/>
                        </a:cxn>
                        <a:cxn ang="0">
                          <a:pos x="0" y="109"/>
                        </a:cxn>
                      </a:cxnLst>
                      <a:rect l="0" t="0" r="r" b="b"/>
                      <a:pathLst>
                        <a:path w="166" h="184">
                          <a:moveTo>
                            <a:pt x="0" y="109"/>
                          </a:moveTo>
                          <a:lnTo>
                            <a:pt x="0" y="113"/>
                          </a:lnTo>
                          <a:lnTo>
                            <a:pt x="2" y="115"/>
                          </a:lnTo>
                          <a:lnTo>
                            <a:pt x="5" y="117"/>
                          </a:lnTo>
                          <a:lnTo>
                            <a:pt x="8" y="118"/>
                          </a:lnTo>
                          <a:lnTo>
                            <a:pt x="47" y="128"/>
                          </a:lnTo>
                          <a:lnTo>
                            <a:pt x="60" y="131"/>
                          </a:lnTo>
                          <a:lnTo>
                            <a:pt x="113" y="149"/>
                          </a:lnTo>
                          <a:lnTo>
                            <a:pt x="125" y="155"/>
                          </a:lnTo>
                          <a:lnTo>
                            <a:pt x="130" y="158"/>
                          </a:lnTo>
                          <a:lnTo>
                            <a:pt x="149" y="182"/>
                          </a:lnTo>
                          <a:lnTo>
                            <a:pt x="153" y="184"/>
                          </a:lnTo>
                          <a:lnTo>
                            <a:pt x="155" y="183"/>
                          </a:lnTo>
                          <a:lnTo>
                            <a:pt x="158" y="180"/>
                          </a:lnTo>
                          <a:lnTo>
                            <a:pt x="160" y="173"/>
                          </a:lnTo>
                          <a:lnTo>
                            <a:pt x="164" y="156"/>
                          </a:lnTo>
                          <a:lnTo>
                            <a:pt x="166" y="125"/>
                          </a:lnTo>
                          <a:lnTo>
                            <a:pt x="163" y="106"/>
                          </a:lnTo>
                          <a:lnTo>
                            <a:pt x="154" y="77"/>
                          </a:lnTo>
                          <a:lnTo>
                            <a:pt x="142" y="50"/>
                          </a:lnTo>
                          <a:lnTo>
                            <a:pt x="120" y="18"/>
                          </a:lnTo>
                          <a:lnTo>
                            <a:pt x="110" y="9"/>
                          </a:lnTo>
                          <a:lnTo>
                            <a:pt x="99" y="3"/>
                          </a:lnTo>
                          <a:lnTo>
                            <a:pt x="89" y="0"/>
                          </a:lnTo>
                          <a:lnTo>
                            <a:pt x="78" y="0"/>
                          </a:lnTo>
                          <a:lnTo>
                            <a:pt x="67" y="2"/>
                          </a:lnTo>
                          <a:lnTo>
                            <a:pt x="57" y="8"/>
                          </a:lnTo>
                          <a:lnTo>
                            <a:pt x="53" y="11"/>
                          </a:lnTo>
                          <a:lnTo>
                            <a:pt x="48" y="16"/>
                          </a:lnTo>
                          <a:lnTo>
                            <a:pt x="32" y="40"/>
                          </a:lnTo>
                          <a:lnTo>
                            <a:pt x="9" y="83"/>
                          </a:lnTo>
                          <a:lnTo>
                            <a:pt x="2" y="98"/>
                          </a:lnTo>
                          <a:lnTo>
                            <a:pt x="0" y="104"/>
                          </a:lnTo>
                          <a:lnTo>
                            <a:pt x="0" y="109"/>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74"/>
                    <p:cNvSpPr>
                      <a:spLocks/>
                    </p:cNvSpPr>
                    <p:nvPr/>
                  </p:nvSpPr>
                  <p:spPr bwMode="auto">
                    <a:xfrm>
                      <a:off x="2327275" y="3117851"/>
                      <a:ext cx="177800" cy="187325"/>
                    </a:xfrm>
                    <a:custGeom>
                      <a:avLst/>
                      <a:gdLst/>
                      <a:ahLst/>
                      <a:cxnLst>
                        <a:cxn ang="0">
                          <a:pos x="78" y="2"/>
                        </a:cxn>
                        <a:cxn ang="0">
                          <a:pos x="75" y="4"/>
                        </a:cxn>
                        <a:cxn ang="0">
                          <a:pos x="43" y="38"/>
                        </a:cxn>
                        <a:cxn ang="0">
                          <a:pos x="9" y="94"/>
                        </a:cxn>
                        <a:cxn ang="0">
                          <a:pos x="5" y="100"/>
                        </a:cxn>
                        <a:cxn ang="0">
                          <a:pos x="0" y="105"/>
                        </a:cxn>
                        <a:cxn ang="0">
                          <a:pos x="1" y="105"/>
                        </a:cxn>
                        <a:cxn ang="0">
                          <a:pos x="3" y="107"/>
                        </a:cxn>
                        <a:cxn ang="0">
                          <a:pos x="10" y="111"/>
                        </a:cxn>
                        <a:cxn ang="0">
                          <a:pos x="15" y="113"/>
                        </a:cxn>
                        <a:cxn ang="0">
                          <a:pos x="20" y="116"/>
                        </a:cxn>
                        <a:cxn ang="0">
                          <a:pos x="26" y="117"/>
                        </a:cxn>
                        <a:cxn ang="0">
                          <a:pos x="32" y="118"/>
                        </a:cxn>
                        <a:cxn ang="0">
                          <a:pos x="38" y="117"/>
                        </a:cxn>
                        <a:cxn ang="0">
                          <a:pos x="42" y="116"/>
                        </a:cxn>
                        <a:cxn ang="0">
                          <a:pos x="45" y="112"/>
                        </a:cxn>
                        <a:cxn ang="0">
                          <a:pos x="62" y="63"/>
                        </a:cxn>
                        <a:cxn ang="0">
                          <a:pos x="69" y="50"/>
                        </a:cxn>
                        <a:cxn ang="0">
                          <a:pos x="89" y="24"/>
                        </a:cxn>
                        <a:cxn ang="0">
                          <a:pos x="92" y="20"/>
                        </a:cxn>
                        <a:cxn ang="0">
                          <a:pos x="100" y="15"/>
                        </a:cxn>
                        <a:cxn ang="0">
                          <a:pos x="105" y="12"/>
                        </a:cxn>
                        <a:cxn ang="0">
                          <a:pos x="112" y="10"/>
                        </a:cxn>
                        <a:cxn ang="0">
                          <a:pos x="112" y="9"/>
                        </a:cxn>
                        <a:cxn ang="0">
                          <a:pos x="110" y="7"/>
                        </a:cxn>
                        <a:cxn ang="0">
                          <a:pos x="105" y="5"/>
                        </a:cxn>
                        <a:cxn ang="0">
                          <a:pos x="84" y="0"/>
                        </a:cxn>
                        <a:cxn ang="0">
                          <a:pos x="81" y="1"/>
                        </a:cxn>
                        <a:cxn ang="0">
                          <a:pos x="78" y="2"/>
                        </a:cxn>
                      </a:cxnLst>
                      <a:rect l="0" t="0" r="r" b="b"/>
                      <a:pathLst>
                        <a:path w="112" h="118">
                          <a:moveTo>
                            <a:pt x="78" y="2"/>
                          </a:moveTo>
                          <a:lnTo>
                            <a:pt x="75" y="4"/>
                          </a:lnTo>
                          <a:lnTo>
                            <a:pt x="43" y="38"/>
                          </a:lnTo>
                          <a:lnTo>
                            <a:pt x="9" y="94"/>
                          </a:lnTo>
                          <a:lnTo>
                            <a:pt x="5" y="100"/>
                          </a:lnTo>
                          <a:lnTo>
                            <a:pt x="0" y="105"/>
                          </a:lnTo>
                          <a:lnTo>
                            <a:pt x="1" y="105"/>
                          </a:lnTo>
                          <a:lnTo>
                            <a:pt x="3" y="107"/>
                          </a:lnTo>
                          <a:lnTo>
                            <a:pt x="10" y="111"/>
                          </a:lnTo>
                          <a:lnTo>
                            <a:pt x="15" y="113"/>
                          </a:lnTo>
                          <a:lnTo>
                            <a:pt x="20" y="116"/>
                          </a:lnTo>
                          <a:lnTo>
                            <a:pt x="26" y="117"/>
                          </a:lnTo>
                          <a:lnTo>
                            <a:pt x="32" y="118"/>
                          </a:lnTo>
                          <a:lnTo>
                            <a:pt x="38" y="117"/>
                          </a:lnTo>
                          <a:lnTo>
                            <a:pt x="42" y="116"/>
                          </a:lnTo>
                          <a:lnTo>
                            <a:pt x="45" y="112"/>
                          </a:lnTo>
                          <a:lnTo>
                            <a:pt x="62" y="63"/>
                          </a:lnTo>
                          <a:lnTo>
                            <a:pt x="69" y="50"/>
                          </a:lnTo>
                          <a:lnTo>
                            <a:pt x="89" y="24"/>
                          </a:lnTo>
                          <a:lnTo>
                            <a:pt x="92" y="20"/>
                          </a:lnTo>
                          <a:lnTo>
                            <a:pt x="100" y="15"/>
                          </a:lnTo>
                          <a:lnTo>
                            <a:pt x="105" y="12"/>
                          </a:lnTo>
                          <a:lnTo>
                            <a:pt x="112" y="10"/>
                          </a:lnTo>
                          <a:lnTo>
                            <a:pt x="112" y="9"/>
                          </a:lnTo>
                          <a:lnTo>
                            <a:pt x="110" y="7"/>
                          </a:lnTo>
                          <a:lnTo>
                            <a:pt x="105" y="5"/>
                          </a:lnTo>
                          <a:lnTo>
                            <a:pt x="84" y="0"/>
                          </a:lnTo>
                          <a:lnTo>
                            <a:pt x="81" y="1"/>
                          </a:lnTo>
                          <a:lnTo>
                            <a:pt x="78" y="2"/>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75"/>
                    <p:cNvSpPr>
                      <a:spLocks/>
                    </p:cNvSpPr>
                    <p:nvPr/>
                  </p:nvSpPr>
                  <p:spPr bwMode="auto">
                    <a:xfrm>
                      <a:off x="2214563" y="3100388"/>
                      <a:ext cx="223838" cy="184150"/>
                    </a:xfrm>
                    <a:custGeom>
                      <a:avLst/>
                      <a:gdLst/>
                      <a:ahLst/>
                      <a:cxnLst>
                        <a:cxn ang="0">
                          <a:pos x="118" y="0"/>
                        </a:cxn>
                        <a:cxn ang="0">
                          <a:pos x="113" y="1"/>
                        </a:cxn>
                        <a:cxn ang="0">
                          <a:pos x="87" y="13"/>
                        </a:cxn>
                        <a:cxn ang="0">
                          <a:pos x="59" y="33"/>
                        </a:cxn>
                        <a:cxn ang="0">
                          <a:pos x="33" y="59"/>
                        </a:cxn>
                        <a:cxn ang="0">
                          <a:pos x="15" y="79"/>
                        </a:cxn>
                        <a:cxn ang="0">
                          <a:pos x="12" y="84"/>
                        </a:cxn>
                        <a:cxn ang="0">
                          <a:pos x="6" y="90"/>
                        </a:cxn>
                        <a:cxn ang="0">
                          <a:pos x="2" y="97"/>
                        </a:cxn>
                        <a:cxn ang="0">
                          <a:pos x="0" y="98"/>
                        </a:cxn>
                        <a:cxn ang="0">
                          <a:pos x="0" y="101"/>
                        </a:cxn>
                        <a:cxn ang="0">
                          <a:pos x="1" y="103"/>
                        </a:cxn>
                        <a:cxn ang="0">
                          <a:pos x="8" y="107"/>
                        </a:cxn>
                        <a:cxn ang="0">
                          <a:pos x="28" y="114"/>
                        </a:cxn>
                        <a:cxn ang="0">
                          <a:pos x="43" y="116"/>
                        </a:cxn>
                        <a:cxn ang="0">
                          <a:pos x="50" y="115"/>
                        </a:cxn>
                        <a:cxn ang="0">
                          <a:pos x="56" y="113"/>
                        </a:cxn>
                        <a:cxn ang="0">
                          <a:pos x="61" y="109"/>
                        </a:cxn>
                        <a:cxn ang="0">
                          <a:pos x="66" y="104"/>
                        </a:cxn>
                        <a:cxn ang="0">
                          <a:pos x="73" y="91"/>
                        </a:cxn>
                        <a:cxn ang="0">
                          <a:pos x="84" y="69"/>
                        </a:cxn>
                        <a:cxn ang="0">
                          <a:pos x="119" y="18"/>
                        </a:cxn>
                        <a:cxn ang="0">
                          <a:pos x="127" y="13"/>
                        </a:cxn>
                        <a:cxn ang="0">
                          <a:pos x="134" y="10"/>
                        </a:cxn>
                        <a:cxn ang="0">
                          <a:pos x="137" y="10"/>
                        </a:cxn>
                        <a:cxn ang="0">
                          <a:pos x="139" y="10"/>
                        </a:cxn>
                        <a:cxn ang="0">
                          <a:pos x="141" y="9"/>
                        </a:cxn>
                        <a:cxn ang="0">
                          <a:pos x="141" y="8"/>
                        </a:cxn>
                        <a:cxn ang="0">
                          <a:pos x="140" y="7"/>
                        </a:cxn>
                        <a:cxn ang="0">
                          <a:pos x="139" y="5"/>
                        </a:cxn>
                        <a:cxn ang="0">
                          <a:pos x="132" y="2"/>
                        </a:cxn>
                        <a:cxn ang="0">
                          <a:pos x="122" y="0"/>
                        </a:cxn>
                        <a:cxn ang="0">
                          <a:pos x="118" y="0"/>
                        </a:cxn>
                      </a:cxnLst>
                      <a:rect l="0" t="0" r="r" b="b"/>
                      <a:pathLst>
                        <a:path w="141" h="116">
                          <a:moveTo>
                            <a:pt x="118" y="0"/>
                          </a:moveTo>
                          <a:lnTo>
                            <a:pt x="113" y="1"/>
                          </a:lnTo>
                          <a:lnTo>
                            <a:pt x="87" y="13"/>
                          </a:lnTo>
                          <a:lnTo>
                            <a:pt x="59" y="33"/>
                          </a:lnTo>
                          <a:lnTo>
                            <a:pt x="33" y="59"/>
                          </a:lnTo>
                          <a:lnTo>
                            <a:pt x="15" y="79"/>
                          </a:lnTo>
                          <a:lnTo>
                            <a:pt x="12" y="84"/>
                          </a:lnTo>
                          <a:lnTo>
                            <a:pt x="6" y="90"/>
                          </a:lnTo>
                          <a:lnTo>
                            <a:pt x="2" y="97"/>
                          </a:lnTo>
                          <a:lnTo>
                            <a:pt x="0" y="98"/>
                          </a:lnTo>
                          <a:lnTo>
                            <a:pt x="0" y="101"/>
                          </a:lnTo>
                          <a:lnTo>
                            <a:pt x="1" y="103"/>
                          </a:lnTo>
                          <a:lnTo>
                            <a:pt x="8" y="107"/>
                          </a:lnTo>
                          <a:lnTo>
                            <a:pt x="28" y="114"/>
                          </a:lnTo>
                          <a:lnTo>
                            <a:pt x="43" y="116"/>
                          </a:lnTo>
                          <a:lnTo>
                            <a:pt x="50" y="115"/>
                          </a:lnTo>
                          <a:lnTo>
                            <a:pt x="56" y="113"/>
                          </a:lnTo>
                          <a:lnTo>
                            <a:pt x="61" y="109"/>
                          </a:lnTo>
                          <a:lnTo>
                            <a:pt x="66" y="104"/>
                          </a:lnTo>
                          <a:lnTo>
                            <a:pt x="73" y="91"/>
                          </a:lnTo>
                          <a:lnTo>
                            <a:pt x="84" y="69"/>
                          </a:lnTo>
                          <a:lnTo>
                            <a:pt x="119" y="18"/>
                          </a:lnTo>
                          <a:lnTo>
                            <a:pt x="127" y="13"/>
                          </a:lnTo>
                          <a:lnTo>
                            <a:pt x="134" y="10"/>
                          </a:lnTo>
                          <a:lnTo>
                            <a:pt x="137" y="10"/>
                          </a:lnTo>
                          <a:lnTo>
                            <a:pt x="139" y="10"/>
                          </a:lnTo>
                          <a:lnTo>
                            <a:pt x="141" y="9"/>
                          </a:lnTo>
                          <a:lnTo>
                            <a:pt x="141" y="8"/>
                          </a:lnTo>
                          <a:lnTo>
                            <a:pt x="140" y="7"/>
                          </a:lnTo>
                          <a:lnTo>
                            <a:pt x="139" y="5"/>
                          </a:lnTo>
                          <a:lnTo>
                            <a:pt x="132" y="2"/>
                          </a:lnTo>
                          <a:lnTo>
                            <a:pt x="122" y="0"/>
                          </a:lnTo>
                          <a:lnTo>
                            <a:pt x="118" y="0"/>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76"/>
                    <p:cNvSpPr>
                      <a:spLocks/>
                    </p:cNvSpPr>
                    <p:nvPr/>
                  </p:nvSpPr>
                  <p:spPr bwMode="auto">
                    <a:xfrm>
                      <a:off x="2124075" y="3278188"/>
                      <a:ext cx="379413" cy="76200"/>
                    </a:xfrm>
                    <a:custGeom>
                      <a:avLst/>
                      <a:gdLst/>
                      <a:ahLst/>
                      <a:cxnLst>
                        <a:cxn ang="0">
                          <a:pos x="238" y="46"/>
                        </a:cxn>
                        <a:cxn ang="0">
                          <a:pos x="239" y="45"/>
                        </a:cxn>
                        <a:cxn ang="0">
                          <a:pos x="239" y="44"/>
                        </a:cxn>
                        <a:cxn ang="0">
                          <a:pos x="237" y="44"/>
                        </a:cxn>
                        <a:cxn ang="0">
                          <a:pos x="234" y="43"/>
                        </a:cxn>
                        <a:cxn ang="0">
                          <a:pos x="165" y="29"/>
                        </a:cxn>
                        <a:cxn ang="0">
                          <a:pos x="63" y="2"/>
                        </a:cxn>
                        <a:cxn ang="0">
                          <a:pos x="49" y="0"/>
                        </a:cxn>
                        <a:cxn ang="0">
                          <a:pos x="39" y="0"/>
                        </a:cxn>
                        <a:cxn ang="0">
                          <a:pos x="30" y="2"/>
                        </a:cxn>
                        <a:cxn ang="0">
                          <a:pos x="18" y="7"/>
                        </a:cxn>
                        <a:cxn ang="0">
                          <a:pos x="11" y="11"/>
                        </a:cxn>
                        <a:cxn ang="0">
                          <a:pos x="2" y="22"/>
                        </a:cxn>
                        <a:cxn ang="0">
                          <a:pos x="0" y="26"/>
                        </a:cxn>
                        <a:cxn ang="0">
                          <a:pos x="0" y="29"/>
                        </a:cxn>
                        <a:cxn ang="0">
                          <a:pos x="3" y="32"/>
                        </a:cxn>
                        <a:cxn ang="0">
                          <a:pos x="5" y="33"/>
                        </a:cxn>
                        <a:cxn ang="0">
                          <a:pos x="7" y="34"/>
                        </a:cxn>
                        <a:cxn ang="0">
                          <a:pos x="10" y="35"/>
                        </a:cxn>
                        <a:cxn ang="0">
                          <a:pos x="87" y="41"/>
                        </a:cxn>
                        <a:cxn ang="0">
                          <a:pos x="147" y="48"/>
                        </a:cxn>
                        <a:cxn ang="0">
                          <a:pos x="232" y="47"/>
                        </a:cxn>
                        <a:cxn ang="0">
                          <a:pos x="235" y="46"/>
                        </a:cxn>
                        <a:cxn ang="0">
                          <a:pos x="238" y="46"/>
                        </a:cxn>
                      </a:cxnLst>
                      <a:rect l="0" t="0" r="r" b="b"/>
                      <a:pathLst>
                        <a:path w="239" h="48">
                          <a:moveTo>
                            <a:pt x="238" y="46"/>
                          </a:moveTo>
                          <a:lnTo>
                            <a:pt x="239" y="45"/>
                          </a:lnTo>
                          <a:lnTo>
                            <a:pt x="239" y="44"/>
                          </a:lnTo>
                          <a:lnTo>
                            <a:pt x="237" y="44"/>
                          </a:lnTo>
                          <a:lnTo>
                            <a:pt x="234" y="43"/>
                          </a:lnTo>
                          <a:lnTo>
                            <a:pt x="165" y="29"/>
                          </a:lnTo>
                          <a:lnTo>
                            <a:pt x="63" y="2"/>
                          </a:lnTo>
                          <a:lnTo>
                            <a:pt x="49" y="0"/>
                          </a:lnTo>
                          <a:lnTo>
                            <a:pt x="39" y="0"/>
                          </a:lnTo>
                          <a:lnTo>
                            <a:pt x="30" y="2"/>
                          </a:lnTo>
                          <a:lnTo>
                            <a:pt x="18" y="7"/>
                          </a:lnTo>
                          <a:lnTo>
                            <a:pt x="11" y="11"/>
                          </a:lnTo>
                          <a:lnTo>
                            <a:pt x="2" y="22"/>
                          </a:lnTo>
                          <a:lnTo>
                            <a:pt x="0" y="26"/>
                          </a:lnTo>
                          <a:lnTo>
                            <a:pt x="0" y="29"/>
                          </a:lnTo>
                          <a:lnTo>
                            <a:pt x="3" y="32"/>
                          </a:lnTo>
                          <a:lnTo>
                            <a:pt x="5" y="33"/>
                          </a:lnTo>
                          <a:lnTo>
                            <a:pt x="7" y="34"/>
                          </a:lnTo>
                          <a:lnTo>
                            <a:pt x="10" y="35"/>
                          </a:lnTo>
                          <a:lnTo>
                            <a:pt x="87" y="41"/>
                          </a:lnTo>
                          <a:lnTo>
                            <a:pt x="147" y="48"/>
                          </a:lnTo>
                          <a:lnTo>
                            <a:pt x="232" y="47"/>
                          </a:lnTo>
                          <a:lnTo>
                            <a:pt x="235" y="46"/>
                          </a:lnTo>
                          <a:lnTo>
                            <a:pt x="238" y="46"/>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grpSp>
      </p:grpSp>
      <p:sp>
        <p:nvSpPr>
          <p:cNvPr id="199" name="TextBox 198"/>
          <p:cNvSpPr txBox="1"/>
          <p:nvPr/>
        </p:nvSpPr>
        <p:spPr>
          <a:xfrm>
            <a:off x="6595872" y="2377440"/>
            <a:ext cx="2548128" cy="2862322"/>
          </a:xfrm>
          <a:prstGeom prst="rect">
            <a:avLst/>
          </a:prstGeom>
          <a:noFill/>
        </p:spPr>
        <p:txBody>
          <a:bodyPr wrap="square" rtlCol="0">
            <a:spAutoFit/>
          </a:bodyPr>
          <a:lstStyle/>
          <a:p>
            <a:r>
              <a:rPr lang="en-US" dirty="0"/>
              <a:t>Similarly, the operator could monitor the process and if he or she saw the error start to rapidly change relative to time, they could quickly push the float  up or down to minimize the deviation from set point</a:t>
            </a:r>
          </a:p>
        </p:txBody>
      </p:sp>
      <p:grpSp>
        <p:nvGrpSpPr>
          <p:cNvPr id="15" name="Group 110"/>
          <p:cNvGrpSpPr/>
          <p:nvPr/>
        </p:nvGrpSpPr>
        <p:grpSpPr>
          <a:xfrm>
            <a:off x="184727" y="3465576"/>
            <a:ext cx="3855356" cy="1200329"/>
            <a:chOff x="184727" y="3465576"/>
            <a:chExt cx="3855356" cy="1200329"/>
          </a:xfrm>
        </p:grpSpPr>
        <p:cxnSp>
          <p:nvCxnSpPr>
            <p:cNvPr id="119" name="Straight Connector 118"/>
            <p:cNvCxnSpPr/>
            <p:nvPr/>
          </p:nvCxnSpPr>
          <p:spPr bwMode="auto">
            <a:xfrm>
              <a:off x="1296883" y="4073872"/>
              <a:ext cx="2743200" cy="17077"/>
            </a:xfrm>
            <a:prstGeom prst="line">
              <a:avLst/>
            </a:prstGeom>
            <a:solidFill>
              <a:schemeClr val="accent1"/>
            </a:solidFill>
            <a:ln w="28575" cap="flat" cmpd="sng" algn="ctr">
              <a:solidFill>
                <a:srgbClr val="7030A0"/>
              </a:solidFill>
              <a:prstDash val="sysDot"/>
              <a:round/>
              <a:headEnd type="none" w="med" len="med"/>
              <a:tailEnd type="none" w="med" len="med"/>
            </a:ln>
            <a:effectLst/>
          </p:spPr>
        </p:cxnSp>
        <p:sp>
          <p:nvSpPr>
            <p:cNvPr id="120" name="TextBox 119"/>
            <p:cNvSpPr txBox="1"/>
            <p:nvPr/>
          </p:nvSpPr>
          <p:spPr>
            <a:xfrm>
              <a:off x="184727" y="3465576"/>
              <a:ext cx="1117600" cy="1200329"/>
            </a:xfrm>
            <a:prstGeom prst="rect">
              <a:avLst/>
            </a:prstGeom>
            <a:noFill/>
          </p:spPr>
          <p:txBody>
            <a:bodyPr wrap="square" rtlCol="0">
              <a:spAutoFit/>
            </a:bodyPr>
            <a:lstStyle/>
            <a:p>
              <a:pPr algn="ctr"/>
              <a:r>
                <a:rPr lang="en-US" dirty="0"/>
                <a:t>Set Point = </a:t>
              </a:r>
            </a:p>
            <a:p>
              <a:pPr algn="ctr"/>
              <a:r>
                <a:rPr lang="en-US" dirty="0"/>
                <a:t>Control Point</a:t>
              </a:r>
            </a:p>
          </p:txBody>
        </p:sp>
      </p:grpSp>
      <p:grpSp>
        <p:nvGrpSpPr>
          <p:cNvPr id="16" name="Group 121"/>
          <p:cNvGrpSpPr/>
          <p:nvPr/>
        </p:nvGrpSpPr>
        <p:grpSpPr>
          <a:xfrm>
            <a:off x="8363830" y="4975442"/>
            <a:ext cx="501786" cy="547493"/>
            <a:chOff x="8363830" y="4975442"/>
            <a:chExt cx="501786" cy="547493"/>
          </a:xfrm>
        </p:grpSpPr>
        <p:sp>
          <p:nvSpPr>
            <p:cNvPr id="146" name="Freeform 8"/>
            <p:cNvSpPr>
              <a:spLocks/>
            </p:cNvSpPr>
            <p:nvPr/>
          </p:nvSpPr>
          <p:spPr bwMode="auto">
            <a:xfrm flipH="1">
              <a:off x="8363830" y="5100640"/>
              <a:ext cx="501786" cy="422295"/>
            </a:xfrm>
            <a:custGeom>
              <a:avLst/>
              <a:gdLst/>
              <a:ahLst/>
              <a:cxnLst>
                <a:cxn ang="0">
                  <a:pos x="25" y="3"/>
                </a:cxn>
                <a:cxn ang="0">
                  <a:pos x="20" y="0"/>
                </a:cxn>
                <a:cxn ang="0">
                  <a:pos x="18" y="0"/>
                </a:cxn>
                <a:cxn ang="0">
                  <a:pos x="16" y="0"/>
                </a:cxn>
                <a:cxn ang="0">
                  <a:pos x="14" y="2"/>
                </a:cxn>
                <a:cxn ang="0">
                  <a:pos x="9" y="7"/>
                </a:cxn>
                <a:cxn ang="0">
                  <a:pos x="5" y="16"/>
                </a:cxn>
                <a:cxn ang="0">
                  <a:pos x="4" y="23"/>
                </a:cxn>
                <a:cxn ang="0">
                  <a:pos x="6" y="76"/>
                </a:cxn>
                <a:cxn ang="0">
                  <a:pos x="5" y="77"/>
                </a:cxn>
                <a:cxn ang="0">
                  <a:pos x="5" y="78"/>
                </a:cxn>
                <a:cxn ang="0">
                  <a:pos x="5" y="79"/>
                </a:cxn>
                <a:cxn ang="0">
                  <a:pos x="5" y="81"/>
                </a:cxn>
                <a:cxn ang="0">
                  <a:pos x="4" y="82"/>
                </a:cxn>
                <a:cxn ang="0">
                  <a:pos x="4" y="85"/>
                </a:cxn>
                <a:cxn ang="0">
                  <a:pos x="3" y="94"/>
                </a:cxn>
                <a:cxn ang="0">
                  <a:pos x="0" y="116"/>
                </a:cxn>
                <a:cxn ang="0">
                  <a:pos x="0" y="121"/>
                </a:cxn>
                <a:cxn ang="0">
                  <a:pos x="1" y="129"/>
                </a:cxn>
                <a:cxn ang="0">
                  <a:pos x="3" y="132"/>
                </a:cxn>
                <a:cxn ang="0">
                  <a:pos x="6" y="136"/>
                </a:cxn>
                <a:cxn ang="0">
                  <a:pos x="8" y="139"/>
                </a:cxn>
                <a:cxn ang="0">
                  <a:pos x="11" y="141"/>
                </a:cxn>
                <a:cxn ang="0">
                  <a:pos x="116" y="245"/>
                </a:cxn>
                <a:cxn ang="0">
                  <a:pos x="179" y="298"/>
                </a:cxn>
                <a:cxn ang="0">
                  <a:pos x="247" y="352"/>
                </a:cxn>
                <a:cxn ang="0">
                  <a:pos x="317" y="412"/>
                </a:cxn>
                <a:cxn ang="0">
                  <a:pos x="329" y="419"/>
                </a:cxn>
                <a:cxn ang="0">
                  <a:pos x="338" y="423"/>
                </a:cxn>
                <a:cxn ang="0">
                  <a:pos x="343" y="425"/>
                </a:cxn>
                <a:cxn ang="0">
                  <a:pos x="348" y="425"/>
                </a:cxn>
                <a:cxn ang="0">
                  <a:pos x="353" y="423"/>
                </a:cxn>
                <a:cxn ang="0">
                  <a:pos x="362" y="419"/>
                </a:cxn>
                <a:cxn ang="0">
                  <a:pos x="375" y="410"/>
                </a:cxn>
                <a:cxn ang="0">
                  <a:pos x="379" y="406"/>
                </a:cxn>
                <a:cxn ang="0">
                  <a:pos x="397" y="396"/>
                </a:cxn>
                <a:cxn ang="0">
                  <a:pos x="488" y="356"/>
                </a:cxn>
                <a:cxn ang="0">
                  <a:pos x="499" y="349"/>
                </a:cxn>
                <a:cxn ang="0">
                  <a:pos x="502" y="346"/>
                </a:cxn>
                <a:cxn ang="0">
                  <a:pos x="504" y="343"/>
                </a:cxn>
                <a:cxn ang="0">
                  <a:pos x="504" y="341"/>
                </a:cxn>
                <a:cxn ang="0">
                  <a:pos x="505" y="339"/>
                </a:cxn>
                <a:cxn ang="0">
                  <a:pos x="503" y="294"/>
                </a:cxn>
                <a:cxn ang="0">
                  <a:pos x="496" y="229"/>
                </a:cxn>
                <a:cxn ang="0">
                  <a:pos x="495" y="225"/>
                </a:cxn>
                <a:cxn ang="0">
                  <a:pos x="494" y="223"/>
                </a:cxn>
                <a:cxn ang="0">
                  <a:pos x="492" y="222"/>
                </a:cxn>
                <a:cxn ang="0">
                  <a:pos x="489" y="222"/>
                </a:cxn>
                <a:cxn ang="0">
                  <a:pos x="488" y="222"/>
                </a:cxn>
                <a:cxn ang="0">
                  <a:pos x="485" y="223"/>
                </a:cxn>
                <a:cxn ang="0">
                  <a:pos x="411" y="254"/>
                </a:cxn>
                <a:cxn ang="0">
                  <a:pos x="379" y="265"/>
                </a:cxn>
                <a:cxn ang="0">
                  <a:pos x="371" y="267"/>
                </a:cxn>
                <a:cxn ang="0">
                  <a:pos x="358" y="267"/>
                </a:cxn>
                <a:cxn ang="0">
                  <a:pos x="353" y="265"/>
                </a:cxn>
                <a:cxn ang="0">
                  <a:pos x="343" y="261"/>
                </a:cxn>
                <a:cxn ang="0">
                  <a:pos x="340" y="259"/>
                </a:cxn>
                <a:cxn ang="0">
                  <a:pos x="322" y="245"/>
                </a:cxn>
                <a:cxn ang="0">
                  <a:pos x="214" y="163"/>
                </a:cxn>
                <a:cxn ang="0">
                  <a:pos x="119" y="87"/>
                </a:cxn>
                <a:cxn ang="0">
                  <a:pos x="58" y="34"/>
                </a:cxn>
                <a:cxn ang="0">
                  <a:pos x="31" y="7"/>
                </a:cxn>
                <a:cxn ang="0">
                  <a:pos x="25" y="3"/>
                </a:cxn>
              </a:cxnLst>
              <a:rect l="0" t="0" r="r" b="b"/>
              <a:pathLst>
                <a:path w="505" h="425">
                  <a:moveTo>
                    <a:pt x="25" y="3"/>
                  </a:moveTo>
                  <a:lnTo>
                    <a:pt x="20" y="0"/>
                  </a:lnTo>
                  <a:lnTo>
                    <a:pt x="18" y="0"/>
                  </a:lnTo>
                  <a:lnTo>
                    <a:pt x="16" y="0"/>
                  </a:lnTo>
                  <a:lnTo>
                    <a:pt x="14" y="2"/>
                  </a:lnTo>
                  <a:lnTo>
                    <a:pt x="9" y="7"/>
                  </a:lnTo>
                  <a:lnTo>
                    <a:pt x="5" y="16"/>
                  </a:lnTo>
                  <a:lnTo>
                    <a:pt x="4" y="23"/>
                  </a:lnTo>
                  <a:lnTo>
                    <a:pt x="6" y="76"/>
                  </a:lnTo>
                  <a:lnTo>
                    <a:pt x="5" y="77"/>
                  </a:lnTo>
                  <a:lnTo>
                    <a:pt x="5" y="78"/>
                  </a:lnTo>
                  <a:lnTo>
                    <a:pt x="5" y="79"/>
                  </a:lnTo>
                  <a:lnTo>
                    <a:pt x="5" y="81"/>
                  </a:lnTo>
                  <a:lnTo>
                    <a:pt x="4" y="82"/>
                  </a:lnTo>
                  <a:lnTo>
                    <a:pt x="4" y="85"/>
                  </a:lnTo>
                  <a:lnTo>
                    <a:pt x="3" y="94"/>
                  </a:lnTo>
                  <a:lnTo>
                    <a:pt x="0" y="116"/>
                  </a:lnTo>
                  <a:lnTo>
                    <a:pt x="0" y="121"/>
                  </a:lnTo>
                  <a:lnTo>
                    <a:pt x="1" y="129"/>
                  </a:lnTo>
                  <a:lnTo>
                    <a:pt x="3" y="132"/>
                  </a:lnTo>
                  <a:lnTo>
                    <a:pt x="6" y="136"/>
                  </a:lnTo>
                  <a:lnTo>
                    <a:pt x="8" y="139"/>
                  </a:lnTo>
                  <a:lnTo>
                    <a:pt x="11" y="141"/>
                  </a:lnTo>
                  <a:lnTo>
                    <a:pt x="116" y="245"/>
                  </a:lnTo>
                  <a:lnTo>
                    <a:pt x="179" y="298"/>
                  </a:lnTo>
                  <a:lnTo>
                    <a:pt x="247" y="352"/>
                  </a:lnTo>
                  <a:lnTo>
                    <a:pt x="317" y="412"/>
                  </a:lnTo>
                  <a:lnTo>
                    <a:pt x="329" y="419"/>
                  </a:lnTo>
                  <a:lnTo>
                    <a:pt x="338" y="423"/>
                  </a:lnTo>
                  <a:lnTo>
                    <a:pt x="343" y="425"/>
                  </a:lnTo>
                  <a:lnTo>
                    <a:pt x="348" y="425"/>
                  </a:lnTo>
                  <a:lnTo>
                    <a:pt x="353" y="423"/>
                  </a:lnTo>
                  <a:lnTo>
                    <a:pt x="362" y="419"/>
                  </a:lnTo>
                  <a:lnTo>
                    <a:pt x="375" y="410"/>
                  </a:lnTo>
                  <a:lnTo>
                    <a:pt x="379" y="406"/>
                  </a:lnTo>
                  <a:lnTo>
                    <a:pt x="397" y="396"/>
                  </a:lnTo>
                  <a:lnTo>
                    <a:pt x="488" y="356"/>
                  </a:lnTo>
                  <a:lnTo>
                    <a:pt x="499" y="349"/>
                  </a:lnTo>
                  <a:lnTo>
                    <a:pt x="502" y="346"/>
                  </a:lnTo>
                  <a:lnTo>
                    <a:pt x="504" y="343"/>
                  </a:lnTo>
                  <a:lnTo>
                    <a:pt x="504" y="341"/>
                  </a:lnTo>
                  <a:lnTo>
                    <a:pt x="505" y="339"/>
                  </a:lnTo>
                  <a:lnTo>
                    <a:pt x="503" y="294"/>
                  </a:lnTo>
                  <a:lnTo>
                    <a:pt x="496" y="229"/>
                  </a:lnTo>
                  <a:lnTo>
                    <a:pt x="495" y="225"/>
                  </a:lnTo>
                  <a:lnTo>
                    <a:pt x="494" y="223"/>
                  </a:lnTo>
                  <a:lnTo>
                    <a:pt x="492" y="222"/>
                  </a:lnTo>
                  <a:lnTo>
                    <a:pt x="489" y="222"/>
                  </a:lnTo>
                  <a:lnTo>
                    <a:pt x="488" y="222"/>
                  </a:lnTo>
                  <a:lnTo>
                    <a:pt x="485" y="223"/>
                  </a:lnTo>
                  <a:lnTo>
                    <a:pt x="411" y="254"/>
                  </a:lnTo>
                  <a:lnTo>
                    <a:pt x="379" y="265"/>
                  </a:lnTo>
                  <a:lnTo>
                    <a:pt x="371" y="267"/>
                  </a:lnTo>
                  <a:lnTo>
                    <a:pt x="358" y="267"/>
                  </a:lnTo>
                  <a:lnTo>
                    <a:pt x="353" y="265"/>
                  </a:lnTo>
                  <a:lnTo>
                    <a:pt x="343" y="261"/>
                  </a:lnTo>
                  <a:lnTo>
                    <a:pt x="340" y="259"/>
                  </a:lnTo>
                  <a:lnTo>
                    <a:pt x="322" y="245"/>
                  </a:lnTo>
                  <a:lnTo>
                    <a:pt x="214" y="163"/>
                  </a:lnTo>
                  <a:lnTo>
                    <a:pt x="119" y="87"/>
                  </a:lnTo>
                  <a:lnTo>
                    <a:pt x="58" y="34"/>
                  </a:lnTo>
                  <a:lnTo>
                    <a:pt x="31" y="7"/>
                  </a:lnTo>
                  <a:lnTo>
                    <a:pt x="25" y="3"/>
                  </a:lnTo>
                  <a:close/>
                </a:path>
              </a:pathLst>
            </a:custGeom>
            <a:solidFill>
              <a:srgbClr val="962E2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6"/>
            <p:cNvSpPr>
              <a:spLocks/>
            </p:cNvSpPr>
            <p:nvPr/>
          </p:nvSpPr>
          <p:spPr bwMode="auto">
            <a:xfrm flipH="1">
              <a:off x="8379728" y="4975442"/>
              <a:ext cx="468996" cy="438194"/>
            </a:xfrm>
            <a:custGeom>
              <a:avLst/>
              <a:gdLst/>
              <a:ahLst/>
              <a:cxnLst>
                <a:cxn ang="0">
                  <a:pos x="107" y="0"/>
                </a:cxn>
                <a:cxn ang="0">
                  <a:pos x="98" y="0"/>
                </a:cxn>
                <a:cxn ang="0">
                  <a:pos x="88" y="2"/>
                </a:cxn>
                <a:cxn ang="0">
                  <a:pos x="79" y="5"/>
                </a:cxn>
                <a:cxn ang="0">
                  <a:pos x="76" y="8"/>
                </a:cxn>
                <a:cxn ang="0">
                  <a:pos x="73" y="11"/>
                </a:cxn>
                <a:cxn ang="0">
                  <a:pos x="70" y="20"/>
                </a:cxn>
                <a:cxn ang="0">
                  <a:pos x="65" y="53"/>
                </a:cxn>
                <a:cxn ang="0">
                  <a:pos x="67" y="75"/>
                </a:cxn>
                <a:cxn ang="0">
                  <a:pos x="66" y="86"/>
                </a:cxn>
                <a:cxn ang="0">
                  <a:pos x="65" y="90"/>
                </a:cxn>
                <a:cxn ang="0">
                  <a:pos x="62" y="95"/>
                </a:cxn>
                <a:cxn ang="0">
                  <a:pos x="54" y="103"/>
                </a:cxn>
                <a:cxn ang="0">
                  <a:pos x="49" y="107"/>
                </a:cxn>
                <a:cxn ang="0">
                  <a:pos x="22" y="123"/>
                </a:cxn>
                <a:cxn ang="0">
                  <a:pos x="7" y="128"/>
                </a:cxn>
                <a:cxn ang="0">
                  <a:pos x="0" y="129"/>
                </a:cxn>
                <a:cxn ang="0">
                  <a:pos x="14" y="177"/>
                </a:cxn>
                <a:cxn ang="0">
                  <a:pos x="322" y="441"/>
                </a:cxn>
                <a:cxn ang="0">
                  <a:pos x="439" y="398"/>
                </a:cxn>
                <a:cxn ang="0">
                  <a:pos x="472" y="354"/>
                </a:cxn>
                <a:cxn ang="0">
                  <a:pos x="471" y="351"/>
                </a:cxn>
                <a:cxn ang="0">
                  <a:pos x="469" y="349"/>
                </a:cxn>
                <a:cxn ang="0">
                  <a:pos x="467" y="347"/>
                </a:cxn>
                <a:cxn ang="0">
                  <a:pos x="461" y="344"/>
                </a:cxn>
                <a:cxn ang="0">
                  <a:pos x="439" y="336"/>
                </a:cxn>
                <a:cxn ang="0">
                  <a:pos x="426" y="329"/>
                </a:cxn>
                <a:cxn ang="0">
                  <a:pos x="413" y="320"/>
                </a:cxn>
                <a:cxn ang="0">
                  <a:pos x="375" y="285"/>
                </a:cxn>
                <a:cxn ang="0">
                  <a:pos x="367" y="276"/>
                </a:cxn>
                <a:cxn ang="0">
                  <a:pos x="365" y="274"/>
                </a:cxn>
                <a:cxn ang="0">
                  <a:pos x="259" y="186"/>
                </a:cxn>
                <a:cxn ang="0">
                  <a:pos x="173" y="110"/>
                </a:cxn>
                <a:cxn ang="0">
                  <a:pos x="168" y="104"/>
                </a:cxn>
                <a:cxn ang="0">
                  <a:pos x="167" y="102"/>
                </a:cxn>
                <a:cxn ang="0">
                  <a:pos x="166" y="100"/>
                </a:cxn>
                <a:cxn ang="0">
                  <a:pos x="166" y="99"/>
                </a:cxn>
                <a:cxn ang="0">
                  <a:pos x="166" y="98"/>
                </a:cxn>
                <a:cxn ang="0">
                  <a:pos x="164" y="96"/>
                </a:cxn>
                <a:cxn ang="0">
                  <a:pos x="162" y="95"/>
                </a:cxn>
                <a:cxn ang="0">
                  <a:pos x="160" y="93"/>
                </a:cxn>
                <a:cxn ang="0">
                  <a:pos x="138" y="82"/>
                </a:cxn>
                <a:cxn ang="0">
                  <a:pos x="130" y="75"/>
                </a:cxn>
                <a:cxn ang="0">
                  <a:pos x="124" y="66"/>
                </a:cxn>
                <a:cxn ang="0">
                  <a:pos x="122" y="60"/>
                </a:cxn>
                <a:cxn ang="0">
                  <a:pos x="120" y="30"/>
                </a:cxn>
                <a:cxn ang="0">
                  <a:pos x="117" y="11"/>
                </a:cxn>
                <a:cxn ang="0">
                  <a:pos x="116" y="8"/>
                </a:cxn>
                <a:cxn ang="0">
                  <a:pos x="115" y="5"/>
                </a:cxn>
                <a:cxn ang="0">
                  <a:pos x="110" y="1"/>
                </a:cxn>
                <a:cxn ang="0">
                  <a:pos x="107" y="0"/>
                </a:cxn>
              </a:cxnLst>
              <a:rect l="0" t="0" r="r" b="b"/>
              <a:pathLst>
                <a:path w="472" h="441">
                  <a:moveTo>
                    <a:pt x="107" y="0"/>
                  </a:moveTo>
                  <a:lnTo>
                    <a:pt x="98" y="0"/>
                  </a:lnTo>
                  <a:lnTo>
                    <a:pt x="88" y="2"/>
                  </a:lnTo>
                  <a:lnTo>
                    <a:pt x="79" y="5"/>
                  </a:lnTo>
                  <a:lnTo>
                    <a:pt x="76" y="8"/>
                  </a:lnTo>
                  <a:lnTo>
                    <a:pt x="73" y="11"/>
                  </a:lnTo>
                  <a:lnTo>
                    <a:pt x="70" y="20"/>
                  </a:lnTo>
                  <a:lnTo>
                    <a:pt x="65" y="53"/>
                  </a:lnTo>
                  <a:lnTo>
                    <a:pt x="67" y="75"/>
                  </a:lnTo>
                  <a:lnTo>
                    <a:pt x="66" y="86"/>
                  </a:lnTo>
                  <a:lnTo>
                    <a:pt x="65" y="90"/>
                  </a:lnTo>
                  <a:lnTo>
                    <a:pt x="62" y="95"/>
                  </a:lnTo>
                  <a:lnTo>
                    <a:pt x="54" y="103"/>
                  </a:lnTo>
                  <a:lnTo>
                    <a:pt x="49" y="107"/>
                  </a:lnTo>
                  <a:lnTo>
                    <a:pt x="22" y="123"/>
                  </a:lnTo>
                  <a:lnTo>
                    <a:pt x="7" y="128"/>
                  </a:lnTo>
                  <a:lnTo>
                    <a:pt x="0" y="129"/>
                  </a:lnTo>
                  <a:lnTo>
                    <a:pt x="14" y="177"/>
                  </a:lnTo>
                  <a:lnTo>
                    <a:pt x="322" y="441"/>
                  </a:lnTo>
                  <a:lnTo>
                    <a:pt x="439" y="398"/>
                  </a:lnTo>
                  <a:lnTo>
                    <a:pt x="472" y="354"/>
                  </a:lnTo>
                  <a:lnTo>
                    <a:pt x="471" y="351"/>
                  </a:lnTo>
                  <a:lnTo>
                    <a:pt x="469" y="349"/>
                  </a:lnTo>
                  <a:lnTo>
                    <a:pt x="467" y="347"/>
                  </a:lnTo>
                  <a:lnTo>
                    <a:pt x="461" y="344"/>
                  </a:lnTo>
                  <a:lnTo>
                    <a:pt x="439" y="336"/>
                  </a:lnTo>
                  <a:lnTo>
                    <a:pt x="426" y="329"/>
                  </a:lnTo>
                  <a:lnTo>
                    <a:pt x="413" y="320"/>
                  </a:lnTo>
                  <a:lnTo>
                    <a:pt x="375" y="285"/>
                  </a:lnTo>
                  <a:lnTo>
                    <a:pt x="367" y="276"/>
                  </a:lnTo>
                  <a:lnTo>
                    <a:pt x="365" y="274"/>
                  </a:lnTo>
                  <a:lnTo>
                    <a:pt x="259" y="186"/>
                  </a:lnTo>
                  <a:lnTo>
                    <a:pt x="173" y="110"/>
                  </a:lnTo>
                  <a:lnTo>
                    <a:pt x="168" y="104"/>
                  </a:lnTo>
                  <a:lnTo>
                    <a:pt x="167" y="102"/>
                  </a:lnTo>
                  <a:lnTo>
                    <a:pt x="166" y="100"/>
                  </a:lnTo>
                  <a:lnTo>
                    <a:pt x="166" y="99"/>
                  </a:lnTo>
                  <a:lnTo>
                    <a:pt x="166" y="98"/>
                  </a:lnTo>
                  <a:lnTo>
                    <a:pt x="164" y="96"/>
                  </a:lnTo>
                  <a:lnTo>
                    <a:pt x="162" y="95"/>
                  </a:lnTo>
                  <a:lnTo>
                    <a:pt x="160" y="93"/>
                  </a:lnTo>
                  <a:lnTo>
                    <a:pt x="138" y="82"/>
                  </a:lnTo>
                  <a:lnTo>
                    <a:pt x="130" y="75"/>
                  </a:lnTo>
                  <a:lnTo>
                    <a:pt x="124" y="66"/>
                  </a:lnTo>
                  <a:lnTo>
                    <a:pt x="122" y="60"/>
                  </a:lnTo>
                  <a:lnTo>
                    <a:pt x="120" y="30"/>
                  </a:lnTo>
                  <a:lnTo>
                    <a:pt x="117" y="11"/>
                  </a:lnTo>
                  <a:lnTo>
                    <a:pt x="116" y="8"/>
                  </a:lnTo>
                  <a:lnTo>
                    <a:pt x="115" y="5"/>
                  </a:lnTo>
                  <a:lnTo>
                    <a:pt x="110" y="1"/>
                  </a:lnTo>
                  <a:lnTo>
                    <a:pt x="107" y="0"/>
                  </a:lnTo>
                  <a:close/>
                </a:path>
              </a:pathLst>
            </a:custGeom>
            <a:solidFill>
              <a:srgbClr val="82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
            <p:cNvSpPr>
              <a:spLocks/>
            </p:cNvSpPr>
            <p:nvPr/>
          </p:nvSpPr>
          <p:spPr bwMode="auto">
            <a:xfrm flipH="1">
              <a:off x="8509895" y="5100640"/>
              <a:ext cx="274243" cy="293123"/>
            </a:xfrm>
            <a:custGeom>
              <a:avLst/>
              <a:gdLst/>
              <a:ahLst/>
              <a:cxnLst>
                <a:cxn ang="0">
                  <a:pos x="24" y="49"/>
                </a:cxn>
                <a:cxn ang="0">
                  <a:pos x="2" y="82"/>
                </a:cxn>
                <a:cxn ang="0">
                  <a:pos x="0" y="92"/>
                </a:cxn>
                <a:cxn ang="0">
                  <a:pos x="4" y="103"/>
                </a:cxn>
                <a:cxn ang="0">
                  <a:pos x="24" y="127"/>
                </a:cxn>
                <a:cxn ang="0">
                  <a:pos x="166" y="265"/>
                </a:cxn>
                <a:cxn ang="0">
                  <a:pos x="201" y="291"/>
                </a:cxn>
                <a:cxn ang="0">
                  <a:pos x="212" y="295"/>
                </a:cxn>
                <a:cxn ang="0">
                  <a:pos x="222" y="295"/>
                </a:cxn>
                <a:cxn ang="0">
                  <a:pos x="241" y="286"/>
                </a:cxn>
                <a:cxn ang="0">
                  <a:pos x="266" y="264"/>
                </a:cxn>
                <a:cxn ang="0">
                  <a:pos x="268" y="261"/>
                </a:cxn>
                <a:cxn ang="0">
                  <a:pos x="268" y="257"/>
                </a:cxn>
                <a:cxn ang="0">
                  <a:pos x="265" y="250"/>
                </a:cxn>
                <a:cxn ang="0">
                  <a:pos x="257" y="240"/>
                </a:cxn>
                <a:cxn ang="0">
                  <a:pos x="256" y="217"/>
                </a:cxn>
                <a:cxn ang="0">
                  <a:pos x="260" y="199"/>
                </a:cxn>
                <a:cxn ang="0">
                  <a:pos x="264" y="193"/>
                </a:cxn>
                <a:cxn ang="0">
                  <a:pos x="275" y="183"/>
                </a:cxn>
                <a:cxn ang="0">
                  <a:pos x="276" y="179"/>
                </a:cxn>
                <a:cxn ang="0">
                  <a:pos x="274" y="175"/>
                </a:cxn>
                <a:cxn ang="0">
                  <a:pos x="235" y="142"/>
                </a:cxn>
                <a:cxn ang="0">
                  <a:pos x="209" y="113"/>
                </a:cxn>
                <a:cxn ang="0">
                  <a:pos x="203" y="111"/>
                </a:cxn>
                <a:cxn ang="0">
                  <a:pos x="198" y="113"/>
                </a:cxn>
                <a:cxn ang="0">
                  <a:pos x="181" y="126"/>
                </a:cxn>
                <a:cxn ang="0">
                  <a:pos x="171" y="131"/>
                </a:cxn>
                <a:cxn ang="0">
                  <a:pos x="166" y="131"/>
                </a:cxn>
                <a:cxn ang="0">
                  <a:pos x="161" y="128"/>
                </a:cxn>
                <a:cxn ang="0">
                  <a:pos x="145" y="113"/>
                </a:cxn>
                <a:cxn ang="0">
                  <a:pos x="104" y="39"/>
                </a:cxn>
                <a:cxn ang="0">
                  <a:pos x="95" y="10"/>
                </a:cxn>
                <a:cxn ang="0">
                  <a:pos x="90" y="3"/>
                </a:cxn>
                <a:cxn ang="0">
                  <a:pos x="88" y="0"/>
                </a:cxn>
                <a:cxn ang="0">
                  <a:pos x="83" y="1"/>
                </a:cxn>
                <a:cxn ang="0">
                  <a:pos x="67" y="17"/>
                </a:cxn>
              </a:cxnLst>
              <a:rect l="0" t="0" r="r" b="b"/>
              <a:pathLst>
                <a:path w="276" h="295">
                  <a:moveTo>
                    <a:pt x="35" y="39"/>
                  </a:moveTo>
                  <a:lnTo>
                    <a:pt x="24" y="49"/>
                  </a:lnTo>
                  <a:lnTo>
                    <a:pt x="5" y="76"/>
                  </a:lnTo>
                  <a:lnTo>
                    <a:pt x="2" y="82"/>
                  </a:lnTo>
                  <a:lnTo>
                    <a:pt x="0" y="88"/>
                  </a:lnTo>
                  <a:lnTo>
                    <a:pt x="0" y="92"/>
                  </a:lnTo>
                  <a:lnTo>
                    <a:pt x="2" y="99"/>
                  </a:lnTo>
                  <a:lnTo>
                    <a:pt x="4" y="103"/>
                  </a:lnTo>
                  <a:lnTo>
                    <a:pt x="9" y="111"/>
                  </a:lnTo>
                  <a:lnTo>
                    <a:pt x="24" y="127"/>
                  </a:lnTo>
                  <a:lnTo>
                    <a:pt x="82" y="177"/>
                  </a:lnTo>
                  <a:lnTo>
                    <a:pt x="166" y="265"/>
                  </a:lnTo>
                  <a:lnTo>
                    <a:pt x="195" y="288"/>
                  </a:lnTo>
                  <a:lnTo>
                    <a:pt x="201" y="291"/>
                  </a:lnTo>
                  <a:lnTo>
                    <a:pt x="206" y="293"/>
                  </a:lnTo>
                  <a:lnTo>
                    <a:pt x="212" y="295"/>
                  </a:lnTo>
                  <a:lnTo>
                    <a:pt x="217" y="295"/>
                  </a:lnTo>
                  <a:lnTo>
                    <a:pt x="222" y="295"/>
                  </a:lnTo>
                  <a:lnTo>
                    <a:pt x="232" y="291"/>
                  </a:lnTo>
                  <a:lnTo>
                    <a:pt x="241" y="286"/>
                  </a:lnTo>
                  <a:lnTo>
                    <a:pt x="249" y="280"/>
                  </a:lnTo>
                  <a:lnTo>
                    <a:pt x="266" y="264"/>
                  </a:lnTo>
                  <a:lnTo>
                    <a:pt x="267" y="262"/>
                  </a:lnTo>
                  <a:lnTo>
                    <a:pt x="268" y="261"/>
                  </a:lnTo>
                  <a:lnTo>
                    <a:pt x="268" y="259"/>
                  </a:lnTo>
                  <a:lnTo>
                    <a:pt x="268" y="257"/>
                  </a:lnTo>
                  <a:lnTo>
                    <a:pt x="267" y="254"/>
                  </a:lnTo>
                  <a:lnTo>
                    <a:pt x="265" y="250"/>
                  </a:lnTo>
                  <a:lnTo>
                    <a:pt x="262" y="247"/>
                  </a:lnTo>
                  <a:lnTo>
                    <a:pt x="257" y="240"/>
                  </a:lnTo>
                  <a:lnTo>
                    <a:pt x="256" y="236"/>
                  </a:lnTo>
                  <a:lnTo>
                    <a:pt x="256" y="217"/>
                  </a:lnTo>
                  <a:lnTo>
                    <a:pt x="258" y="208"/>
                  </a:lnTo>
                  <a:lnTo>
                    <a:pt x="260" y="199"/>
                  </a:lnTo>
                  <a:lnTo>
                    <a:pt x="262" y="196"/>
                  </a:lnTo>
                  <a:lnTo>
                    <a:pt x="264" y="193"/>
                  </a:lnTo>
                  <a:lnTo>
                    <a:pt x="271" y="188"/>
                  </a:lnTo>
                  <a:lnTo>
                    <a:pt x="275" y="183"/>
                  </a:lnTo>
                  <a:lnTo>
                    <a:pt x="276" y="180"/>
                  </a:lnTo>
                  <a:lnTo>
                    <a:pt x="276" y="179"/>
                  </a:lnTo>
                  <a:lnTo>
                    <a:pt x="275" y="177"/>
                  </a:lnTo>
                  <a:lnTo>
                    <a:pt x="274" y="175"/>
                  </a:lnTo>
                  <a:lnTo>
                    <a:pt x="269" y="169"/>
                  </a:lnTo>
                  <a:lnTo>
                    <a:pt x="235" y="142"/>
                  </a:lnTo>
                  <a:lnTo>
                    <a:pt x="216" y="119"/>
                  </a:lnTo>
                  <a:lnTo>
                    <a:pt x="209" y="113"/>
                  </a:lnTo>
                  <a:lnTo>
                    <a:pt x="205" y="111"/>
                  </a:lnTo>
                  <a:lnTo>
                    <a:pt x="203" y="111"/>
                  </a:lnTo>
                  <a:lnTo>
                    <a:pt x="200" y="112"/>
                  </a:lnTo>
                  <a:lnTo>
                    <a:pt x="198" y="113"/>
                  </a:lnTo>
                  <a:lnTo>
                    <a:pt x="196" y="114"/>
                  </a:lnTo>
                  <a:lnTo>
                    <a:pt x="181" y="126"/>
                  </a:lnTo>
                  <a:lnTo>
                    <a:pt x="174" y="130"/>
                  </a:lnTo>
                  <a:lnTo>
                    <a:pt x="171" y="131"/>
                  </a:lnTo>
                  <a:lnTo>
                    <a:pt x="169" y="131"/>
                  </a:lnTo>
                  <a:lnTo>
                    <a:pt x="166" y="131"/>
                  </a:lnTo>
                  <a:lnTo>
                    <a:pt x="164" y="130"/>
                  </a:lnTo>
                  <a:lnTo>
                    <a:pt x="161" y="128"/>
                  </a:lnTo>
                  <a:lnTo>
                    <a:pt x="156" y="124"/>
                  </a:lnTo>
                  <a:lnTo>
                    <a:pt x="145" y="113"/>
                  </a:lnTo>
                  <a:lnTo>
                    <a:pt x="120" y="79"/>
                  </a:lnTo>
                  <a:lnTo>
                    <a:pt x="104" y="39"/>
                  </a:lnTo>
                  <a:lnTo>
                    <a:pt x="100" y="23"/>
                  </a:lnTo>
                  <a:lnTo>
                    <a:pt x="95" y="10"/>
                  </a:lnTo>
                  <a:lnTo>
                    <a:pt x="92" y="5"/>
                  </a:lnTo>
                  <a:lnTo>
                    <a:pt x="90" y="3"/>
                  </a:lnTo>
                  <a:lnTo>
                    <a:pt x="89" y="2"/>
                  </a:lnTo>
                  <a:lnTo>
                    <a:pt x="88" y="0"/>
                  </a:lnTo>
                  <a:lnTo>
                    <a:pt x="86" y="0"/>
                  </a:lnTo>
                  <a:lnTo>
                    <a:pt x="83" y="1"/>
                  </a:lnTo>
                  <a:lnTo>
                    <a:pt x="80" y="3"/>
                  </a:lnTo>
                  <a:lnTo>
                    <a:pt x="67" y="17"/>
                  </a:lnTo>
                  <a:lnTo>
                    <a:pt x="35" y="39"/>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1" name="Freeform 9"/>
            <p:cNvSpPr>
              <a:spLocks/>
            </p:cNvSpPr>
            <p:nvPr/>
          </p:nvSpPr>
          <p:spPr bwMode="auto">
            <a:xfrm flipH="1">
              <a:off x="8528774" y="5121506"/>
              <a:ext cx="323925" cy="384537"/>
            </a:xfrm>
            <a:custGeom>
              <a:avLst/>
              <a:gdLst/>
              <a:ahLst/>
              <a:cxnLst>
                <a:cxn ang="0">
                  <a:pos x="3" y="5"/>
                </a:cxn>
                <a:cxn ang="0">
                  <a:pos x="2" y="10"/>
                </a:cxn>
                <a:cxn ang="0">
                  <a:pos x="2" y="57"/>
                </a:cxn>
                <a:cxn ang="0">
                  <a:pos x="0" y="82"/>
                </a:cxn>
                <a:cxn ang="0">
                  <a:pos x="1" y="97"/>
                </a:cxn>
                <a:cxn ang="0">
                  <a:pos x="2" y="101"/>
                </a:cxn>
                <a:cxn ang="0">
                  <a:pos x="5" y="108"/>
                </a:cxn>
                <a:cxn ang="0">
                  <a:pos x="5" y="110"/>
                </a:cxn>
                <a:cxn ang="0">
                  <a:pos x="6" y="113"/>
                </a:cxn>
                <a:cxn ang="0">
                  <a:pos x="10" y="117"/>
                </a:cxn>
                <a:cxn ang="0">
                  <a:pos x="27" y="136"/>
                </a:cxn>
                <a:cxn ang="0">
                  <a:pos x="109" y="214"/>
                </a:cxn>
                <a:cxn ang="0">
                  <a:pos x="194" y="288"/>
                </a:cxn>
                <a:cxn ang="0">
                  <a:pos x="274" y="351"/>
                </a:cxn>
                <a:cxn ang="0">
                  <a:pos x="303" y="376"/>
                </a:cxn>
                <a:cxn ang="0">
                  <a:pos x="313" y="383"/>
                </a:cxn>
                <a:cxn ang="0">
                  <a:pos x="315" y="385"/>
                </a:cxn>
                <a:cxn ang="0">
                  <a:pos x="318" y="387"/>
                </a:cxn>
                <a:cxn ang="0">
                  <a:pos x="319" y="386"/>
                </a:cxn>
                <a:cxn ang="0">
                  <a:pos x="320" y="386"/>
                </a:cxn>
                <a:cxn ang="0">
                  <a:pos x="321" y="384"/>
                </a:cxn>
                <a:cxn ang="0">
                  <a:pos x="322" y="380"/>
                </a:cxn>
                <a:cxn ang="0">
                  <a:pos x="322" y="373"/>
                </a:cxn>
                <a:cxn ang="0">
                  <a:pos x="321" y="363"/>
                </a:cxn>
                <a:cxn ang="0">
                  <a:pos x="324" y="287"/>
                </a:cxn>
                <a:cxn ang="0">
                  <a:pos x="324" y="283"/>
                </a:cxn>
                <a:cxn ang="0">
                  <a:pos x="326" y="277"/>
                </a:cxn>
                <a:cxn ang="0">
                  <a:pos x="326" y="272"/>
                </a:cxn>
                <a:cxn ang="0">
                  <a:pos x="325" y="268"/>
                </a:cxn>
                <a:cxn ang="0">
                  <a:pos x="324" y="265"/>
                </a:cxn>
                <a:cxn ang="0">
                  <a:pos x="318" y="257"/>
                </a:cxn>
                <a:cxn ang="0">
                  <a:pos x="293" y="234"/>
                </a:cxn>
                <a:cxn ang="0">
                  <a:pos x="102" y="81"/>
                </a:cxn>
                <a:cxn ang="0">
                  <a:pos x="14" y="3"/>
                </a:cxn>
                <a:cxn ang="0">
                  <a:pos x="11" y="2"/>
                </a:cxn>
                <a:cxn ang="0">
                  <a:pos x="9" y="1"/>
                </a:cxn>
                <a:cxn ang="0">
                  <a:pos x="7" y="0"/>
                </a:cxn>
                <a:cxn ang="0">
                  <a:pos x="5" y="1"/>
                </a:cxn>
                <a:cxn ang="0">
                  <a:pos x="4" y="2"/>
                </a:cxn>
                <a:cxn ang="0">
                  <a:pos x="3" y="5"/>
                </a:cxn>
              </a:cxnLst>
              <a:rect l="0" t="0" r="r" b="b"/>
              <a:pathLst>
                <a:path w="326" h="387">
                  <a:moveTo>
                    <a:pt x="3" y="5"/>
                  </a:moveTo>
                  <a:lnTo>
                    <a:pt x="2" y="10"/>
                  </a:lnTo>
                  <a:lnTo>
                    <a:pt x="2" y="57"/>
                  </a:lnTo>
                  <a:lnTo>
                    <a:pt x="0" y="82"/>
                  </a:lnTo>
                  <a:lnTo>
                    <a:pt x="1" y="97"/>
                  </a:lnTo>
                  <a:lnTo>
                    <a:pt x="2" y="101"/>
                  </a:lnTo>
                  <a:lnTo>
                    <a:pt x="5" y="108"/>
                  </a:lnTo>
                  <a:lnTo>
                    <a:pt x="5" y="110"/>
                  </a:lnTo>
                  <a:lnTo>
                    <a:pt x="6" y="113"/>
                  </a:lnTo>
                  <a:lnTo>
                    <a:pt x="10" y="117"/>
                  </a:lnTo>
                  <a:lnTo>
                    <a:pt x="27" y="136"/>
                  </a:lnTo>
                  <a:lnTo>
                    <a:pt x="109" y="214"/>
                  </a:lnTo>
                  <a:lnTo>
                    <a:pt x="194" y="288"/>
                  </a:lnTo>
                  <a:lnTo>
                    <a:pt x="274" y="351"/>
                  </a:lnTo>
                  <a:lnTo>
                    <a:pt x="303" y="376"/>
                  </a:lnTo>
                  <a:lnTo>
                    <a:pt x="313" y="383"/>
                  </a:lnTo>
                  <a:lnTo>
                    <a:pt x="315" y="385"/>
                  </a:lnTo>
                  <a:lnTo>
                    <a:pt x="318" y="387"/>
                  </a:lnTo>
                  <a:lnTo>
                    <a:pt x="319" y="386"/>
                  </a:lnTo>
                  <a:lnTo>
                    <a:pt x="320" y="386"/>
                  </a:lnTo>
                  <a:lnTo>
                    <a:pt x="321" y="384"/>
                  </a:lnTo>
                  <a:lnTo>
                    <a:pt x="322" y="380"/>
                  </a:lnTo>
                  <a:lnTo>
                    <a:pt x="322" y="373"/>
                  </a:lnTo>
                  <a:lnTo>
                    <a:pt x="321" y="363"/>
                  </a:lnTo>
                  <a:lnTo>
                    <a:pt x="324" y="287"/>
                  </a:lnTo>
                  <a:lnTo>
                    <a:pt x="324" y="283"/>
                  </a:lnTo>
                  <a:lnTo>
                    <a:pt x="326" y="277"/>
                  </a:lnTo>
                  <a:lnTo>
                    <a:pt x="326" y="272"/>
                  </a:lnTo>
                  <a:lnTo>
                    <a:pt x="325" y="268"/>
                  </a:lnTo>
                  <a:lnTo>
                    <a:pt x="324" y="265"/>
                  </a:lnTo>
                  <a:lnTo>
                    <a:pt x="318" y="257"/>
                  </a:lnTo>
                  <a:lnTo>
                    <a:pt x="293" y="234"/>
                  </a:lnTo>
                  <a:lnTo>
                    <a:pt x="102" y="81"/>
                  </a:lnTo>
                  <a:lnTo>
                    <a:pt x="14" y="3"/>
                  </a:lnTo>
                  <a:lnTo>
                    <a:pt x="11" y="2"/>
                  </a:lnTo>
                  <a:lnTo>
                    <a:pt x="9" y="1"/>
                  </a:lnTo>
                  <a:lnTo>
                    <a:pt x="7" y="0"/>
                  </a:lnTo>
                  <a:lnTo>
                    <a:pt x="5" y="1"/>
                  </a:lnTo>
                  <a:lnTo>
                    <a:pt x="4" y="2"/>
                  </a:lnTo>
                  <a:lnTo>
                    <a:pt x="3" y="5"/>
                  </a:lnTo>
                  <a:close/>
                </a:path>
              </a:pathLst>
            </a:custGeom>
            <a:solidFill>
              <a:srgbClr val="CE606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 name="Freeform 10"/>
            <p:cNvSpPr>
              <a:spLocks/>
            </p:cNvSpPr>
            <p:nvPr/>
          </p:nvSpPr>
          <p:spPr bwMode="auto">
            <a:xfrm flipH="1">
              <a:off x="8376747" y="5339112"/>
              <a:ext cx="134141" cy="161963"/>
            </a:xfrm>
            <a:custGeom>
              <a:avLst/>
              <a:gdLst/>
              <a:ahLst/>
              <a:cxnLst>
                <a:cxn ang="0">
                  <a:pos x="131" y="0"/>
                </a:cxn>
                <a:cxn ang="0">
                  <a:pos x="128" y="0"/>
                </a:cxn>
                <a:cxn ang="0">
                  <a:pos x="126" y="0"/>
                </a:cxn>
                <a:cxn ang="0">
                  <a:pos x="122" y="1"/>
                </a:cxn>
                <a:cxn ang="0">
                  <a:pos x="15" y="45"/>
                </a:cxn>
                <a:cxn ang="0">
                  <a:pos x="8" y="47"/>
                </a:cxn>
                <a:cxn ang="0">
                  <a:pos x="7" y="47"/>
                </a:cxn>
                <a:cxn ang="0">
                  <a:pos x="5" y="49"/>
                </a:cxn>
                <a:cxn ang="0">
                  <a:pos x="3" y="57"/>
                </a:cxn>
                <a:cxn ang="0">
                  <a:pos x="0" y="74"/>
                </a:cxn>
                <a:cxn ang="0">
                  <a:pos x="0" y="90"/>
                </a:cxn>
                <a:cxn ang="0">
                  <a:pos x="5" y="148"/>
                </a:cxn>
                <a:cxn ang="0">
                  <a:pos x="4" y="151"/>
                </a:cxn>
                <a:cxn ang="0">
                  <a:pos x="4" y="160"/>
                </a:cxn>
                <a:cxn ang="0">
                  <a:pos x="5" y="162"/>
                </a:cxn>
                <a:cxn ang="0">
                  <a:pos x="6" y="162"/>
                </a:cxn>
                <a:cxn ang="0">
                  <a:pos x="7" y="163"/>
                </a:cxn>
                <a:cxn ang="0">
                  <a:pos x="8" y="162"/>
                </a:cxn>
                <a:cxn ang="0">
                  <a:pos x="9" y="162"/>
                </a:cxn>
                <a:cxn ang="0">
                  <a:pos x="11" y="160"/>
                </a:cxn>
                <a:cxn ang="0">
                  <a:pos x="18" y="153"/>
                </a:cxn>
                <a:cxn ang="0">
                  <a:pos x="74" y="127"/>
                </a:cxn>
                <a:cxn ang="0">
                  <a:pos x="112" y="106"/>
                </a:cxn>
                <a:cxn ang="0">
                  <a:pos x="126" y="99"/>
                </a:cxn>
                <a:cxn ang="0">
                  <a:pos x="129" y="97"/>
                </a:cxn>
                <a:cxn ang="0">
                  <a:pos x="132" y="93"/>
                </a:cxn>
                <a:cxn ang="0">
                  <a:pos x="134" y="90"/>
                </a:cxn>
                <a:cxn ang="0">
                  <a:pos x="135" y="86"/>
                </a:cxn>
                <a:cxn ang="0">
                  <a:pos x="131" y="47"/>
                </a:cxn>
                <a:cxn ang="0">
                  <a:pos x="132" y="5"/>
                </a:cxn>
                <a:cxn ang="0">
                  <a:pos x="132" y="3"/>
                </a:cxn>
                <a:cxn ang="0">
                  <a:pos x="132" y="1"/>
                </a:cxn>
                <a:cxn ang="0">
                  <a:pos x="132" y="0"/>
                </a:cxn>
                <a:cxn ang="0">
                  <a:pos x="131" y="0"/>
                </a:cxn>
              </a:cxnLst>
              <a:rect l="0" t="0" r="r" b="b"/>
              <a:pathLst>
                <a:path w="135" h="163">
                  <a:moveTo>
                    <a:pt x="131" y="0"/>
                  </a:moveTo>
                  <a:lnTo>
                    <a:pt x="128" y="0"/>
                  </a:lnTo>
                  <a:lnTo>
                    <a:pt x="126" y="0"/>
                  </a:lnTo>
                  <a:lnTo>
                    <a:pt x="122" y="1"/>
                  </a:lnTo>
                  <a:lnTo>
                    <a:pt x="15" y="45"/>
                  </a:lnTo>
                  <a:lnTo>
                    <a:pt x="8" y="47"/>
                  </a:lnTo>
                  <a:lnTo>
                    <a:pt x="7" y="47"/>
                  </a:lnTo>
                  <a:lnTo>
                    <a:pt x="5" y="49"/>
                  </a:lnTo>
                  <a:lnTo>
                    <a:pt x="3" y="57"/>
                  </a:lnTo>
                  <a:lnTo>
                    <a:pt x="0" y="74"/>
                  </a:lnTo>
                  <a:lnTo>
                    <a:pt x="0" y="90"/>
                  </a:lnTo>
                  <a:lnTo>
                    <a:pt x="5" y="148"/>
                  </a:lnTo>
                  <a:lnTo>
                    <a:pt x="4" y="151"/>
                  </a:lnTo>
                  <a:lnTo>
                    <a:pt x="4" y="160"/>
                  </a:lnTo>
                  <a:lnTo>
                    <a:pt x="5" y="162"/>
                  </a:lnTo>
                  <a:lnTo>
                    <a:pt x="6" y="162"/>
                  </a:lnTo>
                  <a:lnTo>
                    <a:pt x="7" y="163"/>
                  </a:lnTo>
                  <a:lnTo>
                    <a:pt x="8" y="162"/>
                  </a:lnTo>
                  <a:lnTo>
                    <a:pt x="9" y="162"/>
                  </a:lnTo>
                  <a:lnTo>
                    <a:pt x="11" y="160"/>
                  </a:lnTo>
                  <a:lnTo>
                    <a:pt x="18" y="153"/>
                  </a:lnTo>
                  <a:lnTo>
                    <a:pt x="74" y="127"/>
                  </a:lnTo>
                  <a:lnTo>
                    <a:pt x="112" y="106"/>
                  </a:lnTo>
                  <a:lnTo>
                    <a:pt x="126" y="99"/>
                  </a:lnTo>
                  <a:lnTo>
                    <a:pt x="129" y="97"/>
                  </a:lnTo>
                  <a:lnTo>
                    <a:pt x="132" y="93"/>
                  </a:lnTo>
                  <a:lnTo>
                    <a:pt x="134" y="90"/>
                  </a:lnTo>
                  <a:lnTo>
                    <a:pt x="135" y="86"/>
                  </a:lnTo>
                  <a:lnTo>
                    <a:pt x="131" y="47"/>
                  </a:lnTo>
                  <a:lnTo>
                    <a:pt x="132" y="5"/>
                  </a:lnTo>
                  <a:lnTo>
                    <a:pt x="132" y="3"/>
                  </a:lnTo>
                  <a:lnTo>
                    <a:pt x="132" y="1"/>
                  </a:lnTo>
                  <a:lnTo>
                    <a:pt x="132" y="0"/>
                  </a:lnTo>
                  <a:lnTo>
                    <a:pt x="131" y="0"/>
                  </a:lnTo>
                  <a:close/>
                </a:path>
              </a:pathLst>
            </a:custGeom>
            <a:solidFill>
              <a:srgbClr val="CE606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Freeform 11"/>
            <p:cNvSpPr>
              <a:spLocks/>
            </p:cNvSpPr>
            <p:nvPr/>
          </p:nvSpPr>
          <p:spPr bwMode="auto">
            <a:xfrm flipH="1">
              <a:off x="8449283" y="4994321"/>
              <a:ext cx="312002" cy="259339"/>
            </a:xfrm>
            <a:custGeom>
              <a:avLst/>
              <a:gdLst/>
              <a:ahLst/>
              <a:cxnLst>
                <a:cxn ang="0">
                  <a:pos x="173" y="115"/>
                </a:cxn>
                <a:cxn ang="0">
                  <a:pos x="144" y="89"/>
                </a:cxn>
                <a:cxn ang="0">
                  <a:pos x="62" y="31"/>
                </a:cxn>
                <a:cxn ang="0">
                  <a:pos x="36" y="11"/>
                </a:cxn>
                <a:cxn ang="0">
                  <a:pos x="32" y="9"/>
                </a:cxn>
                <a:cxn ang="0">
                  <a:pos x="24" y="3"/>
                </a:cxn>
                <a:cxn ang="0">
                  <a:pos x="15" y="0"/>
                </a:cxn>
                <a:cxn ang="0">
                  <a:pos x="13" y="0"/>
                </a:cxn>
                <a:cxn ang="0">
                  <a:pos x="10" y="1"/>
                </a:cxn>
                <a:cxn ang="0">
                  <a:pos x="8" y="3"/>
                </a:cxn>
                <a:cxn ang="0">
                  <a:pos x="3" y="6"/>
                </a:cxn>
                <a:cxn ang="0">
                  <a:pos x="2" y="9"/>
                </a:cxn>
                <a:cxn ang="0">
                  <a:pos x="0" y="11"/>
                </a:cxn>
                <a:cxn ang="0">
                  <a:pos x="0" y="12"/>
                </a:cxn>
                <a:cxn ang="0">
                  <a:pos x="0" y="16"/>
                </a:cxn>
                <a:cxn ang="0">
                  <a:pos x="0" y="17"/>
                </a:cxn>
                <a:cxn ang="0">
                  <a:pos x="1" y="19"/>
                </a:cxn>
                <a:cxn ang="0">
                  <a:pos x="5" y="23"/>
                </a:cxn>
                <a:cxn ang="0">
                  <a:pos x="11" y="29"/>
                </a:cxn>
                <a:cxn ang="0">
                  <a:pos x="57" y="59"/>
                </a:cxn>
                <a:cxn ang="0">
                  <a:pos x="198" y="173"/>
                </a:cxn>
                <a:cxn ang="0">
                  <a:pos x="237" y="207"/>
                </a:cxn>
                <a:cxn ang="0">
                  <a:pos x="284" y="256"/>
                </a:cxn>
                <a:cxn ang="0">
                  <a:pos x="289" y="259"/>
                </a:cxn>
                <a:cxn ang="0">
                  <a:pos x="294" y="261"/>
                </a:cxn>
                <a:cxn ang="0">
                  <a:pos x="298" y="261"/>
                </a:cxn>
                <a:cxn ang="0">
                  <a:pos x="301" y="260"/>
                </a:cxn>
                <a:cxn ang="0">
                  <a:pos x="304" y="258"/>
                </a:cxn>
                <a:cxn ang="0">
                  <a:pos x="307" y="256"/>
                </a:cxn>
                <a:cxn ang="0">
                  <a:pos x="309" y="253"/>
                </a:cxn>
                <a:cxn ang="0">
                  <a:pos x="311" y="250"/>
                </a:cxn>
                <a:cxn ang="0">
                  <a:pos x="311" y="249"/>
                </a:cxn>
                <a:cxn ang="0">
                  <a:pos x="312" y="248"/>
                </a:cxn>
                <a:cxn ang="0">
                  <a:pos x="313" y="247"/>
                </a:cxn>
                <a:cxn ang="0">
                  <a:pos x="314" y="247"/>
                </a:cxn>
                <a:cxn ang="0">
                  <a:pos x="314" y="246"/>
                </a:cxn>
                <a:cxn ang="0">
                  <a:pos x="300" y="233"/>
                </a:cxn>
                <a:cxn ang="0">
                  <a:pos x="297" y="231"/>
                </a:cxn>
                <a:cxn ang="0">
                  <a:pos x="237" y="179"/>
                </a:cxn>
                <a:cxn ang="0">
                  <a:pos x="173" y="115"/>
                </a:cxn>
              </a:cxnLst>
              <a:rect l="0" t="0" r="r" b="b"/>
              <a:pathLst>
                <a:path w="314" h="261">
                  <a:moveTo>
                    <a:pt x="173" y="115"/>
                  </a:moveTo>
                  <a:lnTo>
                    <a:pt x="144" y="89"/>
                  </a:lnTo>
                  <a:lnTo>
                    <a:pt x="62" y="31"/>
                  </a:lnTo>
                  <a:lnTo>
                    <a:pt x="36" y="11"/>
                  </a:lnTo>
                  <a:lnTo>
                    <a:pt x="32" y="9"/>
                  </a:lnTo>
                  <a:lnTo>
                    <a:pt x="24" y="3"/>
                  </a:lnTo>
                  <a:lnTo>
                    <a:pt x="15" y="0"/>
                  </a:lnTo>
                  <a:lnTo>
                    <a:pt x="13" y="0"/>
                  </a:lnTo>
                  <a:lnTo>
                    <a:pt x="10" y="1"/>
                  </a:lnTo>
                  <a:lnTo>
                    <a:pt x="8" y="3"/>
                  </a:lnTo>
                  <a:lnTo>
                    <a:pt x="3" y="6"/>
                  </a:lnTo>
                  <a:lnTo>
                    <a:pt x="2" y="9"/>
                  </a:lnTo>
                  <a:lnTo>
                    <a:pt x="0" y="11"/>
                  </a:lnTo>
                  <a:lnTo>
                    <a:pt x="0" y="12"/>
                  </a:lnTo>
                  <a:lnTo>
                    <a:pt x="0" y="16"/>
                  </a:lnTo>
                  <a:lnTo>
                    <a:pt x="0" y="17"/>
                  </a:lnTo>
                  <a:lnTo>
                    <a:pt x="1" y="19"/>
                  </a:lnTo>
                  <a:lnTo>
                    <a:pt x="5" y="23"/>
                  </a:lnTo>
                  <a:lnTo>
                    <a:pt x="11" y="29"/>
                  </a:lnTo>
                  <a:lnTo>
                    <a:pt x="57" y="59"/>
                  </a:lnTo>
                  <a:lnTo>
                    <a:pt x="198" y="173"/>
                  </a:lnTo>
                  <a:lnTo>
                    <a:pt x="237" y="207"/>
                  </a:lnTo>
                  <a:lnTo>
                    <a:pt x="284" y="256"/>
                  </a:lnTo>
                  <a:lnTo>
                    <a:pt x="289" y="259"/>
                  </a:lnTo>
                  <a:lnTo>
                    <a:pt x="294" y="261"/>
                  </a:lnTo>
                  <a:lnTo>
                    <a:pt x="298" y="261"/>
                  </a:lnTo>
                  <a:lnTo>
                    <a:pt x="301" y="260"/>
                  </a:lnTo>
                  <a:lnTo>
                    <a:pt x="304" y="258"/>
                  </a:lnTo>
                  <a:lnTo>
                    <a:pt x="307" y="256"/>
                  </a:lnTo>
                  <a:lnTo>
                    <a:pt x="309" y="253"/>
                  </a:lnTo>
                  <a:lnTo>
                    <a:pt x="311" y="250"/>
                  </a:lnTo>
                  <a:lnTo>
                    <a:pt x="311" y="249"/>
                  </a:lnTo>
                  <a:lnTo>
                    <a:pt x="312" y="248"/>
                  </a:lnTo>
                  <a:lnTo>
                    <a:pt x="313" y="247"/>
                  </a:lnTo>
                  <a:lnTo>
                    <a:pt x="314" y="247"/>
                  </a:lnTo>
                  <a:lnTo>
                    <a:pt x="314" y="246"/>
                  </a:lnTo>
                  <a:lnTo>
                    <a:pt x="300" y="233"/>
                  </a:lnTo>
                  <a:lnTo>
                    <a:pt x="297" y="231"/>
                  </a:lnTo>
                  <a:lnTo>
                    <a:pt x="237" y="179"/>
                  </a:lnTo>
                  <a:lnTo>
                    <a:pt x="173" y="115"/>
                  </a:lnTo>
                  <a:close/>
                </a:path>
              </a:pathLst>
            </a:custGeom>
            <a:solidFill>
              <a:srgbClr val="DC8C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12"/>
            <p:cNvSpPr>
              <a:spLocks/>
            </p:cNvSpPr>
            <p:nvPr/>
          </p:nvSpPr>
          <p:spPr bwMode="auto">
            <a:xfrm flipH="1">
              <a:off x="8374760" y="5213914"/>
              <a:ext cx="148052" cy="164943"/>
            </a:xfrm>
            <a:custGeom>
              <a:avLst/>
              <a:gdLst/>
              <a:ahLst/>
              <a:cxnLst>
                <a:cxn ang="0">
                  <a:pos x="149" y="114"/>
                </a:cxn>
                <a:cxn ang="0">
                  <a:pos x="149" y="113"/>
                </a:cxn>
                <a:cxn ang="0">
                  <a:pos x="148" y="111"/>
                </a:cxn>
                <a:cxn ang="0">
                  <a:pos x="146" y="108"/>
                </a:cxn>
                <a:cxn ang="0">
                  <a:pos x="143" y="76"/>
                </a:cxn>
                <a:cxn ang="0">
                  <a:pos x="142" y="69"/>
                </a:cxn>
                <a:cxn ang="0">
                  <a:pos x="140" y="64"/>
                </a:cxn>
                <a:cxn ang="0">
                  <a:pos x="138" y="60"/>
                </a:cxn>
                <a:cxn ang="0">
                  <a:pos x="134" y="58"/>
                </a:cxn>
                <a:cxn ang="0">
                  <a:pos x="130" y="57"/>
                </a:cxn>
                <a:cxn ang="0">
                  <a:pos x="126" y="57"/>
                </a:cxn>
                <a:cxn ang="0">
                  <a:pos x="107" y="58"/>
                </a:cxn>
                <a:cxn ang="0">
                  <a:pos x="103" y="56"/>
                </a:cxn>
                <a:cxn ang="0">
                  <a:pos x="100" y="55"/>
                </a:cxn>
                <a:cxn ang="0">
                  <a:pos x="99" y="52"/>
                </a:cxn>
                <a:cxn ang="0">
                  <a:pos x="89" y="29"/>
                </a:cxn>
                <a:cxn ang="0">
                  <a:pos x="82" y="12"/>
                </a:cxn>
                <a:cxn ang="0">
                  <a:pos x="78" y="5"/>
                </a:cxn>
                <a:cxn ang="0">
                  <a:pos x="76" y="3"/>
                </a:cxn>
                <a:cxn ang="0">
                  <a:pos x="73" y="1"/>
                </a:cxn>
                <a:cxn ang="0">
                  <a:pos x="66" y="0"/>
                </a:cxn>
                <a:cxn ang="0">
                  <a:pos x="60" y="0"/>
                </a:cxn>
                <a:cxn ang="0">
                  <a:pos x="56" y="1"/>
                </a:cxn>
                <a:cxn ang="0">
                  <a:pos x="54" y="3"/>
                </a:cxn>
                <a:cxn ang="0">
                  <a:pos x="51" y="6"/>
                </a:cxn>
                <a:cxn ang="0">
                  <a:pos x="48" y="9"/>
                </a:cxn>
                <a:cxn ang="0">
                  <a:pos x="45" y="18"/>
                </a:cxn>
                <a:cxn ang="0">
                  <a:pos x="38" y="47"/>
                </a:cxn>
                <a:cxn ang="0">
                  <a:pos x="38" y="55"/>
                </a:cxn>
                <a:cxn ang="0">
                  <a:pos x="39" y="64"/>
                </a:cxn>
                <a:cxn ang="0">
                  <a:pos x="39" y="77"/>
                </a:cxn>
                <a:cxn ang="0">
                  <a:pos x="34" y="86"/>
                </a:cxn>
                <a:cxn ang="0">
                  <a:pos x="5" y="116"/>
                </a:cxn>
                <a:cxn ang="0">
                  <a:pos x="3" y="121"/>
                </a:cxn>
                <a:cxn ang="0">
                  <a:pos x="1" y="126"/>
                </a:cxn>
                <a:cxn ang="0">
                  <a:pos x="0" y="136"/>
                </a:cxn>
                <a:cxn ang="0">
                  <a:pos x="3" y="158"/>
                </a:cxn>
                <a:cxn ang="0">
                  <a:pos x="3" y="160"/>
                </a:cxn>
                <a:cxn ang="0">
                  <a:pos x="2" y="164"/>
                </a:cxn>
                <a:cxn ang="0">
                  <a:pos x="2" y="166"/>
                </a:cxn>
                <a:cxn ang="0">
                  <a:pos x="2" y="166"/>
                </a:cxn>
                <a:cxn ang="0">
                  <a:pos x="5" y="166"/>
                </a:cxn>
                <a:cxn ang="0">
                  <a:pos x="35" y="159"/>
                </a:cxn>
                <a:cxn ang="0">
                  <a:pos x="137" y="121"/>
                </a:cxn>
                <a:cxn ang="0">
                  <a:pos x="144" y="118"/>
                </a:cxn>
                <a:cxn ang="0">
                  <a:pos x="146" y="117"/>
                </a:cxn>
                <a:cxn ang="0">
                  <a:pos x="148" y="115"/>
                </a:cxn>
                <a:cxn ang="0">
                  <a:pos x="149" y="114"/>
                </a:cxn>
              </a:cxnLst>
              <a:rect l="0" t="0" r="r" b="b"/>
              <a:pathLst>
                <a:path w="149" h="166">
                  <a:moveTo>
                    <a:pt x="149" y="114"/>
                  </a:moveTo>
                  <a:lnTo>
                    <a:pt x="149" y="113"/>
                  </a:lnTo>
                  <a:lnTo>
                    <a:pt x="148" y="111"/>
                  </a:lnTo>
                  <a:lnTo>
                    <a:pt x="146" y="108"/>
                  </a:lnTo>
                  <a:lnTo>
                    <a:pt x="143" y="76"/>
                  </a:lnTo>
                  <a:lnTo>
                    <a:pt x="142" y="69"/>
                  </a:lnTo>
                  <a:lnTo>
                    <a:pt x="140" y="64"/>
                  </a:lnTo>
                  <a:lnTo>
                    <a:pt x="138" y="60"/>
                  </a:lnTo>
                  <a:lnTo>
                    <a:pt x="134" y="58"/>
                  </a:lnTo>
                  <a:lnTo>
                    <a:pt x="130" y="57"/>
                  </a:lnTo>
                  <a:lnTo>
                    <a:pt x="126" y="57"/>
                  </a:lnTo>
                  <a:lnTo>
                    <a:pt x="107" y="58"/>
                  </a:lnTo>
                  <a:lnTo>
                    <a:pt x="103" y="56"/>
                  </a:lnTo>
                  <a:lnTo>
                    <a:pt x="100" y="55"/>
                  </a:lnTo>
                  <a:lnTo>
                    <a:pt x="99" y="52"/>
                  </a:lnTo>
                  <a:lnTo>
                    <a:pt x="89" y="29"/>
                  </a:lnTo>
                  <a:lnTo>
                    <a:pt x="82" y="12"/>
                  </a:lnTo>
                  <a:lnTo>
                    <a:pt x="78" y="5"/>
                  </a:lnTo>
                  <a:lnTo>
                    <a:pt x="76" y="3"/>
                  </a:lnTo>
                  <a:lnTo>
                    <a:pt x="73" y="1"/>
                  </a:lnTo>
                  <a:lnTo>
                    <a:pt x="66" y="0"/>
                  </a:lnTo>
                  <a:lnTo>
                    <a:pt x="60" y="0"/>
                  </a:lnTo>
                  <a:lnTo>
                    <a:pt x="56" y="1"/>
                  </a:lnTo>
                  <a:lnTo>
                    <a:pt x="54" y="3"/>
                  </a:lnTo>
                  <a:lnTo>
                    <a:pt x="51" y="6"/>
                  </a:lnTo>
                  <a:lnTo>
                    <a:pt x="48" y="9"/>
                  </a:lnTo>
                  <a:lnTo>
                    <a:pt x="45" y="18"/>
                  </a:lnTo>
                  <a:lnTo>
                    <a:pt x="38" y="47"/>
                  </a:lnTo>
                  <a:lnTo>
                    <a:pt x="38" y="55"/>
                  </a:lnTo>
                  <a:lnTo>
                    <a:pt x="39" y="64"/>
                  </a:lnTo>
                  <a:lnTo>
                    <a:pt x="39" y="77"/>
                  </a:lnTo>
                  <a:lnTo>
                    <a:pt x="34" y="86"/>
                  </a:lnTo>
                  <a:lnTo>
                    <a:pt x="5" y="116"/>
                  </a:lnTo>
                  <a:lnTo>
                    <a:pt x="3" y="121"/>
                  </a:lnTo>
                  <a:lnTo>
                    <a:pt x="1" y="126"/>
                  </a:lnTo>
                  <a:lnTo>
                    <a:pt x="0" y="136"/>
                  </a:lnTo>
                  <a:lnTo>
                    <a:pt x="3" y="158"/>
                  </a:lnTo>
                  <a:lnTo>
                    <a:pt x="3" y="160"/>
                  </a:lnTo>
                  <a:lnTo>
                    <a:pt x="2" y="164"/>
                  </a:lnTo>
                  <a:lnTo>
                    <a:pt x="2" y="166"/>
                  </a:lnTo>
                  <a:lnTo>
                    <a:pt x="2" y="166"/>
                  </a:lnTo>
                  <a:lnTo>
                    <a:pt x="5" y="166"/>
                  </a:lnTo>
                  <a:lnTo>
                    <a:pt x="35" y="159"/>
                  </a:lnTo>
                  <a:lnTo>
                    <a:pt x="137" y="121"/>
                  </a:lnTo>
                  <a:lnTo>
                    <a:pt x="144" y="118"/>
                  </a:lnTo>
                  <a:lnTo>
                    <a:pt x="146" y="117"/>
                  </a:lnTo>
                  <a:lnTo>
                    <a:pt x="148" y="115"/>
                  </a:lnTo>
                  <a:lnTo>
                    <a:pt x="149" y="114"/>
                  </a:lnTo>
                  <a:close/>
                </a:path>
              </a:pathLst>
            </a:custGeom>
            <a:solidFill>
              <a:srgbClr val="962E2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16" name="Oval 14"/>
          <p:cNvSpPr>
            <a:spLocks noChangeAspect="1" noChangeArrowheads="1"/>
          </p:cNvSpPr>
          <p:nvPr/>
        </p:nvSpPr>
        <p:spPr bwMode="auto">
          <a:xfrm>
            <a:off x="2011363" y="2810087"/>
            <a:ext cx="46724" cy="45974"/>
          </a:xfrm>
          <a:prstGeom prst="ellipse">
            <a:avLst/>
          </a:prstGeom>
          <a:solidFill>
            <a:schemeClr val="tx1"/>
          </a:solidFill>
          <a:ln w="9525">
            <a:solidFill>
              <a:schemeClr val="tx1"/>
            </a:solidFill>
            <a:round/>
            <a:headEnd/>
            <a:tailEnd/>
          </a:ln>
        </p:spPr>
        <p:txBody>
          <a:bodyPr wrap="none" anchor="ctr"/>
          <a:lstStyle/>
          <a:p>
            <a:endParaRPr lang="en-US"/>
          </a:p>
        </p:txBody>
      </p:sp>
      <p:sp>
        <p:nvSpPr>
          <p:cNvPr id="117" name="Line 15"/>
          <p:cNvSpPr>
            <a:spLocks noChangeShapeType="1"/>
          </p:cNvSpPr>
          <p:nvPr/>
        </p:nvSpPr>
        <p:spPr bwMode="auto">
          <a:xfrm flipV="1">
            <a:off x="2043810" y="2294136"/>
            <a:ext cx="0" cy="548522"/>
          </a:xfrm>
          <a:prstGeom prst="line">
            <a:avLst/>
          </a:prstGeom>
          <a:noFill/>
          <a:ln w="9525">
            <a:solidFill>
              <a:schemeClr val="tx1"/>
            </a:solidFill>
            <a:round/>
            <a:headEnd/>
            <a:tailEnd/>
          </a:ln>
        </p:spPr>
        <p:txBody>
          <a:bodyPr anchor="ctr"/>
          <a:lstStyle/>
          <a:p>
            <a:endParaRPr lang="en-US"/>
          </a:p>
        </p:txBody>
      </p:sp>
      <p:sp>
        <p:nvSpPr>
          <p:cNvPr id="175" name="Oval 14"/>
          <p:cNvSpPr>
            <a:spLocks noChangeAspect="1" noChangeArrowheads="1"/>
          </p:cNvSpPr>
          <p:nvPr/>
        </p:nvSpPr>
        <p:spPr bwMode="auto">
          <a:xfrm>
            <a:off x="2026869" y="2278619"/>
            <a:ext cx="46724" cy="45974"/>
          </a:xfrm>
          <a:prstGeom prst="ellipse">
            <a:avLst/>
          </a:prstGeom>
          <a:solidFill>
            <a:schemeClr val="tx1"/>
          </a:solidFill>
          <a:ln w="9525">
            <a:solidFill>
              <a:schemeClr val="tx1"/>
            </a:solidFill>
            <a:round/>
            <a:headEnd/>
            <a:tailEnd/>
          </a:ln>
        </p:spPr>
        <p:txBody>
          <a:bodyPr wrap="none" anchor="ctr"/>
          <a:lstStyle/>
          <a:p>
            <a:endParaRPr lang="en-US"/>
          </a:p>
        </p:txBody>
      </p:sp>
      <p:sp>
        <p:nvSpPr>
          <p:cNvPr id="115" name="Rectangle 3"/>
          <p:cNvSpPr txBox="1">
            <a:spLocks noChangeArrowheads="1"/>
          </p:cNvSpPr>
          <p:nvPr/>
        </p:nvSpPr>
        <p:spPr>
          <a:xfrm>
            <a:off x="691134" y="454015"/>
            <a:ext cx="7772400" cy="1803891"/>
          </a:xfrm>
          <a:prstGeom prst="rect">
            <a:avLst/>
          </a:prstGeom>
        </p:spPr>
        <p:txBody>
          <a:bodyPr vert="horz" lIns="91440" tIns="45720" rIns="91440" bIns="45720" rtlCol="0" anchor="ctr">
            <a:normAutofit fontScale="92500" lnSpcReduction="10000"/>
          </a:bodyPr>
          <a:lstStyle>
            <a:lvl1pPr algn="l" defTabSz="914400" rtl="0" eaLnBrk="1" latinLnBrk="0" hangingPunct="1">
              <a:spcBef>
                <a:spcPct val="0"/>
              </a:spcBef>
              <a:buNone/>
              <a:defRPr sz="3200" kern="1200">
                <a:solidFill>
                  <a:srgbClr val="FFA100"/>
                </a:solidFill>
                <a:latin typeface="Arial" pitchFamily="34" charset="0"/>
                <a:ea typeface="+mj-ea"/>
                <a:cs typeface="Arial" pitchFamily="34" charset="0"/>
              </a:defRPr>
            </a:lvl1pPr>
          </a:lstStyle>
          <a:p>
            <a:r>
              <a:rPr lang="en-US" dirty="0"/>
              <a:t>Eliminating Proportional Error;</a:t>
            </a:r>
          </a:p>
          <a:p>
            <a:r>
              <a:rPr lang="en-US" dirty="0"/>
              <a:t> </a:t>
            </a:r>
          </a:p>
          <a:p>
            <a:r>
              <a:rPr lang="en-US" dirty="0"/>
              <a:t>                Becomes Less Simple</a:t>
            </a:r>
            <a:br>
              <a:rPr lang="en-US" dirty="0"/>
            </a:br>
            <a:r>
              <a:rPr lang="en-US" dirty="0">
                <a:solidFill>
                  <a:schemeClr val="tx1"/>
                </a:solidFill>
              </a:rPr>
              <a:t> </a:t>
            </a:r>
          </a:p>
        </p:txBody>
      </p:sp>
      <p:sp>
        <p:nvSpPr>
          <p:cNvPr id="18" name="Slide Number Placeholder 17"/>
          <p:cNvSpPr>
            <a:spLocks noGrp="1"/>
          </p:cNvSpPr>
          <p:nvPr>
            <p:ph type="sldNum" sz="quarter" idx="11"/>
          </p:nvPr>
        </p:nvSpPr>
        <p:spPr/>
        <p:txBody>
          <a:bodyPr/>
          <a:lstStyle/>
          <a:p>
            <a:fld id="{A9320731-3B2C-4107-8664-CAD7BE973DC8}" type="slidenum">
              <a:rPr lang="en-US" smtClean="0"/>
              <a:pPr/>
              <a:t>28</a:t>
            </a:fld>
            <a:endParaRPr lang="en-US"/>
          </a:p>
        </p:txBody>
      </p:sp>
      <p:sp>
        <p:nvSpPr>
          <p:cNvPr id="19" name="Footer Placeholder 18"/>
          <p:cNvSpPr>
            <a:spLocks noGrp="1"/>
          </p:cNvSpPr>
          <p:nvPr>
            <p:ph type="ftr" sz="quarter" idx="10"/>
          </p:nvPr>
        </p:nvSpPr>
        <p:spPr/>
        <p:txBody>
          <a:bodyPr/>
          <a:lstStyle/>
          <a:p>
            <a:r>
              <a:rPr lang="en-US"/>
              <a:t>Tab 12-1 - Proportional an PID Control Processes</a:t>
            </a:r>
            <a:endParaRPr lang="en-US" dirty="0"/>
          </a:p>
        </p:txBody>
      </p:sp>
    </p:spTree>
    <p:extLst>
      <p:ext uri="{BB962C8B-B14F-4D97-AF65-F5344CB8AC3E}">
        <p14:creationId xmlns:p14="http://schemas.microsoft.com/office/powerpoint/2010/main" val="28308810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indefinite" fill="hold" grpId="0" nodeType="with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down)">
                                      <p:cBhvr>
                                        <p:cTn id="7" dur="500"/>
                                        <p:tgtEl>
                                          <p:spTgt spid="73"/>
                                        </p:tgtEl>
                                      </p:cBhvr>
                                    </p:animEffect>
                                  </p:childTnLst>
                                </p:cTn>
                              </p:par>
                              <p:par>
                                <p:cTn id="8" presetID="22" presetClass="entr" presetSubtype="4" repeatCount="indefinite"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down)">
                                      <p:cBhvr>
                                        <p:cTn id="10" dur="500"/>
                                        <p:tgtEl>
                                          <p:spTgt spid="78"/>
                                        </p:tgtEl>
                                      </p:cBhvr>
                                    </p:animEffect>
                                  </p:childTnLst>
                                </p:cTn>
                              </p:par>
                            </p:childTnLst>
                          </p:cTn>
                        </p:par>
                        <p:par>
                          <p:cTn id="11" fill="hold">
                            <p:stCondLst>
                              <p:cond delay="500"/>
                            </p:stCondLst>
                            <p:childTnLst>
                              <p:par>
                                <p:cTn id="12" presetID="22" presetClass="exit" presetSubtype="1" repeatCount="indefinite" fill="hold" grpId="1" nodeType="afterEffect">
                                  <p:stCondLst>
                                    <p:cond delay="0"/>
                                  </p:stCondLst>
                                  <p:childTnLst>
                                    <p:animEffect transition="out" filter="wipe(up)">
                                      <p:cBhvr>
                                        <p:cTn id="13" dur="500"/>
                                        <p:tgtEl>
                                          <p:spTgt spid="73"/>
                                        </p:tgtEl>
                                      </p:cBhvr>
                                    </p:animEffect>
                                    <p:set>
                                      <p:cBhvr>
                                        <p:cTn id="14" dur="1" fill="hold">
                                          <p:stCondLst>
                                            <p:cond delay="499"/>
                                          </p:stCondLst>
                                        </p:cTn>
                                        <p:tgtEl>
                                          <p:spTgt spid="73"/>
                                        </p:tgtEl>
                                        <p:attrNameLst>
                                          <p:attrName>style.visibility</p:attrName>
                                        </p:attrNameLst>
                                      </p:cBhvr>
                                      <p:to>
                                        <p:strVal val="hidden"/>
                                      </p:to>
                                    </p:set>
                                  </p:childTnLst>
                                </p:cTn>
                              </p:par>
                              <p:par>
                                <p:cTn id="15" presetID="22" presetClass="exit" presetSubtype="1" repeatCount="indefinite" fill="hold" grpId="1" nodeType="withEffect">
                                  <p:stCondLst>
                                    <p:cond delay="0"/>
                                  </p:stCondLst>
                                  <p:childTnLst>
                                    <p:animEffect transition="out" filter="wipe(up)">
                                      <p:cBhvr>
                                        <p:cTn id="16" dur="500"/>
                                        <p:tgtEl>
                                          <p:spTgt spid="78"/>
                                        </p:tgtEl>
                                      </p:cBhvr>
                                    </p:animEffect>
                                    <p:set>
                                      <p:cBhvr>
                                        <p:cTn id="17" dur="1" fill="hold">
                                          <p:stCondLst>
                                            <p:cond delay="499"/>
                                          </p:stCondLst>
                                        </p:cTn>
                                        <p:tgtEl>
                                          <p:spTgt spid="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3" grpId="1" animBg="1"/>
      <p:bldP spid="78" grpId="0" animBg="1"/>
      <p:bldP spid="78"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84" name="Oval 22"/>
          <p:cNvSpPr>
            <a:spLocks noChangeAspect="1"/>
          </p:cNvSpPr>
          <p:nvPr/>
        </p:nvSpPr>
        <p:spPr bwMode="auto">
          <a:xfrm>
            <a:off x="650506" y="298450"/>
            <a:ext cx="4413742" cy="4413250"/>
          </a:xfrm>
          <a:prstGeom prst="ellipse">
            <a:avLst/>
          </a:prstGeom>
          <a:noFill/>
          <a:ln w="25400" algn="ctr">
            <a:solidFill>
              <a:schemeClr val="bg1"/>
            </a:solidFill>
            <a:round/>
            <a:headEnd/>
            <a:tailEnd/>
          </a:ln>
        </p:spPr>
        <p:txBody>
          <a:bodyPr anchor="ctr"/>
          <a:lstStyle/>
          <a:p>
            <a:endParaRPr lang="en-US"/>
          </a:p>
        </p:txBody>
      </p:sp>
      <p:sp>
        <p:nvSpPr>
          <p:cNvPr id="116" name="Rectangle 44"/>
          <p:cNvSpPr>
            <a:spLocks noChangeArrowheads="1"/>
          </p:cNvSpPr>
          <p:nvPr/>
        </p:nvSpPr>
        <p:spPr bwMode="auto">
          <a:xfrm>
            <a:off x="1819275" y="4631531"/>
            <a:ext cx="4660900" cy="1523206"/>
          </a:xfrm>
          <a:prstGeom prst="rect">
            <a:avLst/>
          </a:prstGeom>
          <a:solidFill>
            <a:srgbClr val="0099CC">
              <a:alpha val="49804"/>
            </a:srgbClr>
          </a:solidFill>
          <a:ln w="9525" algn="ctr">
            <a:noFill/>
            <a:round/>
            <a:headEnd/>
            <a:tailEnd/>
          </a:ln>
        </p:spPr>
        <p:txBody>
          <a:bodyPr anchor="ctr"/>
          <a:lstStyle/>
          <a:p>
            <a:endParaRPr lang="en-US"/>
          </a:p>
        </p:txBody>
      </p:sp>
      <p:grpSp>
        <p:nvGrpSpPr>
          <p:cNvPr id="2" name="Group 164"/>
          <p:cNvGrpSpPr/>
          <p:nvPr/>
        </p:nvGrpSpPr>
        <p:grpSpPr>
          <a:xfrm>
            <a:off x="7241377" y="5500688"/>
            <a:ext cx="7" cy="1082042"/>
            <a:chOff x="7258044" y="5505450"/>
            <a:chExt cx="7" cy="1082042"/>
          </a:xfrm>
        </p:grpSpPr>
        <p:grpSp>
          <p:nvGrpSpPr>
            <p:cNvPr id="3" name="Group 122"/>
            <p:cNvGrpSpPr/>
            <p:nvPr/>
          </p:nvGrpSpPr>
          <p:grpSpPr>
            <a:xfrm>
              <a:off x="7258044" y="5505452"/>
              <a:ext cx="0" cy="1082040"/>
              <a:chOff x="7315200" y="3810000"/>
              <a:chExt cx="0" cy="1082040"/>
            </a:xfrm>
          </p:grpSpPr>
          <p:cxnSp>
            <p:nvCxnSpPr>
              <p:cNvPr id="168" name="Straight Connector 167"/>
              <p:cNvCxnSpPr/>
              <p:nvPr/>
            </p:nvCxnSpPr>
            <p:spPr bwMode="auto">
              <a:xfrm rot="5400000" flipH="1" flipV="1">
                <a:off x="7040880" y="4084320"/>
                <a:ext cx="548640" cy="0"/>
              </a:xfrm>
              <a:prstGeom prst="line">
                <a:avLst/>
              </a:prstGeom>
              <a:solidFill>
                <a:schemeClr val="accent1"/>
              </a:solidFill>
              <a:ln w="28575" cap="flat" cmpd="sng" algn="ctr">
                <a:solidFill>
                  <a:schemeClr val="bg1">
                    <a:lumMod val="75000"/>
                  </a:schemeClr>
                </a:solidFill>
                <a:prstDash val="solid"/>
                <a:round/>
                <a:headEnd type="none" w="med" len="med"/>
                <a:tailEnd type="none" w="med" len="med"/>
              </a:ln>
              <a:effectLst/>
            </p:spPr>
          </p:cxnSp>
          <p:cxnSp>
            <p:nvCxnSpPr>
              <p:cNvPr id="169" name="Straight Connector 168"/>
              <p:cNvCxnSpPr/>
              <p:nvPr/>
            </p:nvCxnSpPr>
            <p:spPr bwMode="auto">
              <a:xfrm rot="5400000">
                <a:off x="7040880" y="4617720"/>
                <a:ext cx="548640" cy="0"/>
              </a:xfrm>
              <a:prstGeom prst="line">
                <a:avLst/>
              </a:prstGeom>
              <a:solidFill>
                <a:schemeClr val="accent1"/>
              </a:solidFill>
              <a:ln w="28575" cap="flat" cmpd="sng" algn="ctr">
                <a:solidFill>
                  <a:schemeClr val="bg1"/>
                </a:solidFill>
                <a:prstDash val="solid"/>
                <a:round/>
                <a:headEnd type="none" w="med" len="med"/>
                <a:tailEnd type="none" w="med" len="med"/>
              </a:ln>
              <a:effectLst/>
            </p:spPr>
          </p:cxnSp>
        </p:grpSp>
        <p:cxnSp>
          <p:nvCxnSpPr>
            <p:cNvPr id="167" name="Straight Connector 166"/>
            <p:cNvCxnSpPr/>
            <p:nvPr/>
          </p:nvCxnSpPr>
          <p:spPr bwMode="auto">
            <a:xfrm rot="5400000">
              <a:off x="7146132" y="5617369"/>
              <a:ext cx="223838" cy="0"/>
            </a:xfrm>
            <a:prstGeom prst="line">
              <a:avLst/>
            </a:prstGeom>
            <a:solidFill>
              <a:schemeClr val="accent1"/>
            </a:solidFill>
            <a:ln w="76200" cap="flat" cmpd="sng" algn="ctr">
              <a:solidFill>
                <a:schemeClr val="tx1"/>
              </a:solidFill>
              <a:prstDash val="solid"/>
              <a:round/>
              <a:headEnd type="none" w="med" len="med"/>
              <a:tailEnd type="none" w="med" len="med"/>
            </a:ln>
            <a:effectLst/>
          </p:spPr>
        </p:cxnSp>
      </p:grpSp>
      <p:sp>
        <p:nvSpPr>
          <p:cNvPr id="70" name="Rectangle 69"/>
          <p:cNvSpPr/>
          <p:nvPr/>
        </p:nvSpPr>
        <p:spPr bwMode="auto">
          <a:xfrm>
            <a:off x="6477000" y="5917406"/>
            <a:ext cx="1752600" cy="2667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3" name="Rectangle 52"/>
          <p:cNvSpPr>
            <a:spLocks noChangeArrowheads="1"/>
          </p:cNvSpPr>
          <p:nvPr/>
        </p:nvSpPr>
        <p:spPr bwMode="auto">
          <a:xfrm>
            <a:off x="7242175" y="5915025"/>
            <a:ext cx="1901825" cy="276225"/>
          </a:xfrm>
          <a:prstGeom prst="rect">
            <a:avLst/>
          </a:prstGeom>
          <a:solidFill>
            <a:srgbClr val="0099CC">
              <a:alpha val="49804"/>
            </a:srgbClr>
          </a:solidFill>
          <a:ln w="9525" algn="ctr">
            <a:noFill/>
            <a:round/>
            <a:headEnd/>
            <a:tailEnd/>
          </a:ln>
        </p:spPr>
        <p:txBody>
          <a:bodyPr anchor="ctr"/>
          <a:lstStyle/>
          <a:p>
            <a:endParaRPr lang="en-US"/>
          </a:p>
        </p:txBody>
      </p:sp>
      <p:sp>
        <p:nvSpPr>
          <p:cNvPr id="6147" name="Rectangle 49"/>
          <p:cNvSpPr>
            <a:spLocks noChangeArrowheads="1"/>
          </p:cNvSpPr>
          <p:nvPr/>
        </p:nvSpPr>
        <p:spPr bwMode="auto">
          <a:xfrm>
            <a:off x="6459538" y="5915025"/>
            <a:ext cx="782637" cy="276225"/>
          </a:xfrm>
          <a:prstGeom prst="rect">
            <a:avLst/>
          </a:prstGeom>
          <a:solidFill>
            <a:srgbClr val="0099CC">
              <a:alpha val="49804"/>
            </a:srgbClr>
          </a:solidFill>
          <a:ln w="9525" algn="ctr">
            <a:noFill/>
            <a:round/>
            <a:headEnd/>
            <a:tailEnd/>
          </a:ln>
        </p:spPr>
        <p:txBody>
          <a:bodyPr anchor="ctr"/>
          <a:lstStyle/>
          <a:p>
            <a:endParaRPr lang="en-US"/>
          </a:p>
        </p:txBody>
      </p:sp>
      <p:grpSp>
        <p:nvGrpSpPr>
          <p:cNvPr id="4" name="Group 24"/>
          <p:cNvGrpSpPr>
            <a:grpSpLocks/>
          </p:cNvGrpSpPr>
          <p:nvPr/>
        </p:nvGrpSpPr>
        <p:grpSpPr bwMode="auto">
          <a:xfrm rot="2700000">
            <a:off x="1949450" y="3060700"/>
            <a:ext cx="642938" cy="1588"/>
            <a:chOff x="593725" y="3061494"/>
            <a:chExt cx="642143" cy="2381"/>
          </a:xfrm>
        </p:grpSpPr>
        <p:sp>
          <p:nvSpPr>
            <p:cNvPr id="6193" name="Line 13"/>
            <p:cNvSpPr>
              <a:spLocks noChangeShapeType="1"/>
            </p:cNvSpPr>
            <p:nvPr/>
          </p:nvSpPr>
          <p:spPr bwMode="auto">
            <a:xfrm flipH="1">
              <a:off x="915193" y="3061494"/>
              <a:ext cx="320675" cy="0"/>
            </a:xfrm>
            <a:prstGeom prst="line">
              <a:avLst/>
            </a:prstGeom>
            <a:noFill/>
            <a:ln w="9525">
              <a:solidFill>
                <a:schemeClr val="bg1"/>
              </a:solidFill>
              <a:round/>
              <a:headEnd/>
              <a:tailEnd/>
            </a:ln>
          </p:spPr>
          <p:txBody>
            <a:bodyPr anchor="ctr"/>
            <a:lstStyle/>
            <a:p>
              <a:endParaRPr lang="en-US"/>
            </a:p>
          </p:txBody>
        </p:sp>
        <p:sp>
          <p:nvSpPr>
            <p:cNvPr id="6194" name="Line 13"/>
            <p:cNvSpPr>
              <a:spLocks noChangeShapeType="1"/>
            </p:cNvSpPr>
            <p:nvPr/>
          </p:nvSpPr>
          <p:spPr bwMode="auto">
            <a:xfrm flipH="1">
              <a:off x="593725" y="3063875"/>
              <a:ext cx="320675" cy="0"/>
            </a:xfrm>
            <a:prstGeom prst="line">
              <a:avLst/>
            </a:prstGeom>
            <a:noFill/>
            <a:ln w="9525">
              <a:solidFill>
                <a:schemeClr val="tx1"/>
              </a:solidFill>
              <a:round/>
              <a:headEnd/>
              <a:tailEnd/>
            </a:ln>
          </p:spPr>
          <p:txBody>
            <a:bodyPr anchor="ctr"/>
            <a:lstStyle/>
            <a:p>
              <a:endParaRPr lang="en-US"/>
            </a:p>
          </p:txBody>
        </p:sp>
      </p:grpSp>
      <p:grpSp>
        <p:nvGrpSpPr>
          <p:cNvPr id="5" name="Group 16"/>
          <p:cNvGrpSpPr>
            <a:grpSpLocks/>
          </p:cNvGrpSpPr>
          <p:nvPr/>
        </p:nvGrpSpPr>
        <p:grpSpPr bwMode="auto">
          <a:xfrm rot="1800000">
            <a:off x="612775" y="2485302"/>
            <a:ext cx="4479925" cy="46033"/>
            <a:chOff x="375" y="1566"/>
            <a:chExt cx="2822" cy="29"/>
          </a:xfrm>
        </p:grpSpPr>
        <p:sp>
          <p:nvSpPr>
            <p:cNvPr id="6191" name="Line 17"/>
            <p:cNvSpPr>
              <a:spLocks noChangeShapeType="1"/>
            </p:cNvSpPr>
            <p:nvPr/>
          </p:nvSpPr>
          <p:spPr bwMode="auto">
            <a:xfrm>
              <a:off x="375" y="1584"/>
              <a:ext cx="2822" cy="0"/>
            </a:xfrm>
            <a:prstGeom prst="line">
              <a:avLst/>
            </a:prstGeom>
            <a:noFill/>
            <a:ln w="9525">
              <a:solidFill>
                <a:schemeClr val="bg1"/>
              </a:solidFill>
              <a:prstDash val="dash"/>
              <a:round/>
              <a:headEnd/>
              <a:tailEnd/>
            </a:ln>
          </p:spPr>
          <p:txBody>
            <a:bodyPr anchor="ctr"/>
            <a:lstStyle/>
            <a:p>
              <a:endParaRPr lang="en-US"/>
            </a:p>
          </p:txBody>
        </p:sp>
        <p:sp>
          <p:nvSpPr>
            <p:cNvPr id="6192" name="Oval 19"/>
            <p:cNvSpPr>
              <a:spLocks noChangeAspect="1" noChangeArrowheads="1"/>
            </p:cNvSpPr>
            <p:nvPr/>
          </p:nvSpPr>
          <p:spPr bwMode="auto">
            <a:xfrm>
              <a:off x="3155" y="1566"/>
              <a:ext cx="29" cy="29"/>
            </a:xfrm>
            <a:prstGeom prst="ellipse">
              <a:avLst/>
            </a:prstGeom>
            <a:solidFill>
              <a:schemeClr val="bg1"/>
            </a:solidFill>
            <a:ln w="9525">
              <a:solidFill>
                <a:schemeClr val="bg1"/>
              </a:solidFill>
              <a:prstDash val="dash"/>
              <a:round/>
              <a:headEnd/>
              <a:tailEnd/>
            </a:ln>
          </p:spPr>
          <p:txBody>
            <a:bodyPr wrap="none" anchor="ctr"/>
            <a:lstStyle/>
            <a:p>
              <a:endParaRPr lang="en-US"/>
            </a:p>
          </p:txBody>
        </p:sp>
      </p:grpSp>
      <p:sp>
        <p:nvSpPr>
          <p:cNvPr id="6188" name="Oval 34"/>
          <p:cNvSpPr>
            <a:spLocks noChangeAspect="1"/>
          </p:cNvSpPr>
          <p:nvPr/>
        </p:nvSpPr>
        <p:spPr bwMode="auto">
          <a:xfrm>
            <a:off x="1735106" y="1356693"/>
            <a:ext cx="2301900" cy="2301643"/>
          </a:xfrm>
          <a:prstGeom prst="ellipse">
            <a:avLst/>
          </a:prstGeom>
          <a:noFill/>
          <a:ln w="25400" algn="ctr">
            <a:solidFill>
              <a:schemeClr val="bg1"/>
            </a:solidFill>
            <a:round/>
            <a:headEnd/>
            <a:tailEnd/>
          </a:ln>
        </p:spPr>
        <p:txBody>
          <a:bodyPr anchor="ctr"/>
          <a:lstStyle/>
          <a:p>
            <a:endParaRPr lang="en-US"/>
          </a:p>
        </p:txBody>
      </p:sp>
      <p:sp>
        <p:nvSpPr>
          <p:cNvPr id="57" name="Rectangle 56"/>
          <p:cNvSpPr>
            <a:spLocks noChangeArrowheads="1"/>
          </p:cNvSpPr>
          <p:nvPr/>
        </p:nvSpPr>
        <p:spPr bwMode="auto">
          <a:xfrm>
            <a:off x="2270125" y="2922588"/>
            <a:ext cx="782638" cy="276225"/>
          </a:xfrm>
          <a:prstGeom prst="rect">
            <a:avLst/>
          </a:prstGeom>
          <a:solidFill>
            <a:srgbClr val="0099CC">
              <a:alpha val="49804"/>
            </a:srgbClr>
          </a:solidFill>
          <a:ln w="9525" algn="ctr">
            <a:noFill/>
            <a:round/>
            <a:headEnd/>
            <a:tailEnd/>
          </a:ln>
        </p:spPr>
        <p:txBody>
          <a:bodyPr anchor="ctr"/>
          <a:lstStyle/>
          <a:p>
            <a:endParaRPr lang="en-US"/>
          </a:p>
        </p:txBody>
      </p:sp>
      <p:sp>
        <p:nvSpPr>
          <p:cNvPr id="6151" name="Rectangle 55"/>
          <p:cNvSpPr>
            <a:spLocks noChangeArrowheads="1"/>
          </p:cNvSpPr>
          <p:nvPr/>
        </p:nvSpPr>
        <p:spPr bwMode="auto">
          <a:xfrm>
            <a:off x="0" y="2922588"/>
            <a:ext cx="2270125" cy="276225"/>
          </a:xfrm>
          <a:prstGeom prst="rect">
            <a:avLst/>
          </a:prstGeom>
          <a:solidFill>
            <a:srgbClr val="0099CC">
              <a:alpha val="49804"/>
            </a:srgbClr>
          </a:solidFill>
          <a:ln w="9525" algn="ctr">
            <a:noFill/>
            <a:round/>
            <a:headEnd/>
            <a:tailEnd/>
          </a:ln>
        </p:spPr>
        <p:txBody>
          <a:bodyPr anchor="ctr"/>
          <a:lstStyle/>
          <a:p>
            <a:endParaRPr lang="en-US"/>
          </a:p>
        </p:txBody>
      </p:sp>
      <p:sp>
        <p:nvSpPr>
          <p:cNvPr id="1044491" name="Line 11"/>
          <p:cNvSpPr>
            <a:spLocks noChangeShapeType="1"/>
          </p:cNvSpPr>
          <p:nvPr/>
        </p:nvSpPr>
        <p:spPr bwMode="auto">
          <a:xfrm rot="2700000" flipV="1">
            <a:off x="2270125" y="2924175"/>
            <a:ext cx="0" cy="274638"/>
          </a:xfrm>
          <a:prstGeom prst="line">
            <a:avLst/>
          </a:prstGeom>
          <a:noFill/>
          <a:ln w="28575">
            <a:solidFill>
              <a:srgbClr val="CC9900"/>
            </a:solidFill>
            <a:round/>
            <a:headEnd/>
            <a:tailEnd/>
          </a:ln>
        </p:spPr>
        <p:txBody>
          <a:bodyPr anchor="ctr"/>
          <a:lstStyle/>
          <a:p>
            <a:endParaRPr lang="en-US"/>
          </a:p>
        </p:txBody>
      </p:sp>
      <p:sp>
        <p:nvSpPr>
          <p:cNvPr id="176" name="Rectangle 3"/>
          <p:cNvSpPr>
            <a:spLocks noGrp="1" noChangeArrowheads="1"/>
          </p:cNvSpPr>
          <p:nvPr>
            <p:ph type="title"/>
          </p:nvPr>
        </p:nvSpPr>
        <p:spPr>
          <a:xfrm>
            <a:off x="685800" y="658368"/>
            <a:ext cx="7772400" cy="1408176"/>
          </a:xfrm>
          <a:noFill/>
          <a:ln w="9525">
            <a:noFill/>
            <a:miter lim="800000"/>
            <a:headEnd/>
            <a:tailEnd/>
          </a:ln>
          <a:effectLst/>
        </p:spPr>
        <p:txBody>
          <a:bodyPr vert="horz" wrap="square" lIns="91440" tIns="45720" rIns="91440" bIns="45720" numCol="1" anchor="ctr" anchorCtr="0" compatLnSpc="1">
            <a:prstTxWarp prst="textNoShape">
              <a:avLst/>
            </a:prstTxWarp>
          </a:bodyPr>
          <a:lstStyle/>
          <a:p>
            <a:r>
              <a:rPr lang="en-US" dirty="0"/>
              <a:t>A Simple Proportional Control System</a:t>
            </a:r>
            <a:br>
              <a:rPr lang="en-US" dirty="0"/>
            </a:br>
            <a:r>
              <a:rPr lang="en-US" dirty="0"/>
              <a:t> </a:t>
            </a:r>
          </a:p>
        </p:txBody>
      </p:sp>
      <p:sp>
        <p:nvSpPr>
          <p:cNvPr id="170" name="Rectangle 44"/>
          <p:cNvSpPr>
            <a:spLocks noChangeArrowheads="1"/>
          </p:cNvSpPr>
          <p:nvPr/>
        </p:nvSpPr>
        <p:spPr bwMode="auto">
          <a:xfrm>
            <a:off x="1819275" y="4067174"/>
            <a:ext cx="4660900" cy="563563"/>
          </a:xfrm>
          <a:prstGeom prst="rect">
            <a:avLst/>
          </a:prstGeom>
          <a:solidFill>
            <a:srgbClr val="0099CC">
              <a:alpha val="49804"/>
            </a:srgbClr>
          </a:solidFill>
          <a:ln w="9525" algn="ctr">
            <a:noFill/>
            <a:round/>
            <a:headEnd/>
            <a:tailEnd/>
          </a:ln>
        </p:spPr>
        <p:txBody>
          <a:bodyPr anchor="ctr"/>
          <a:lstStyle/>
          <a:p>
            <a:endParaRPr lang="en-US"/>
          </a:p>
        </p:txBody>
      </p:sp>
      <p:sp>
        <p:nvSpPr>
          <p:cNvPr id="6157" name="AutoShape 2"/>
          <p:cNvSpPr>
            <a:spLocks noChangeAspect="1" noChangeArrowheads="1"/>
          </p:cNvSpPr>
          <p:nvPr/>
        </p:nvSpPr>
        <p:spPr bwMode="auto">
          <a:xfrm>
            <a:off x="2732088" y="2514600"/>
            <a:ext cx="206375" cy="411163"/>
          </a:xfrm>
          <a:prstGeom prst="triangle">
            <a:avLst>
              <a:gd name="adj" fmla="val 50000"/>
            </a:avLst>
          </a:prstGeom>
          <a:solidFill>
            <a:srgbClr val="CC9900"/>
          </a:solidFill>
          <a:ln w="3175" algn="ctr">
            <a:solidFill>
              <a:srgbClr val="CC9900"/>
            </a:solidFill>
            <a:miter lim="800000"/>
            <a:headEnd/>
            <a:tailEnd/>
          </a:ln>
        </p:spPr>
        <p:txBody>
          <a:bodyPr anchor="ctr"/>
          <a:lstStyle/>
          <a:p>
            <a:endParaRPr lang="en-US"/>
          </a:p>
        </p:txBody>
      </p:sp>
      <p:sp>
        <p:nvSpPr>
          <p:cNvPr id="6158" name="Line 6"/>
          <p:cNvSpPr>
            <a:spLocks noChangeShapeType="1"/>
          </p:cNvSpPr>
          <p:nvPr/>
        </p:nvSpPr>
        <p:spPr bwMode="auto">
          <a:xfrm flipV="1">
            <a:off x="2754313" y="3200400"/>
            <a:ext cx="0" cy="228600"/>
          </a:xfrm>
          <a:prstGeom prst="line">
            <a:avLst/>
          </a:prstGeom>
          <a:noFill/>
          <a:ln w="19050" cap="sq">
            <a:solidFill>
              <a:schemeClr val="tx1"/>
            </a:solidFill>
            <a:miter lim="800000"/>
            <a:headEnd/>
            <a:tailEnd/>
          </a:ln>
        </p:spPr>
        <p:txBody>
          <a:bodyPr anchor="ctr"/>
          <a:lstStyle/>
          <a:p>
            <a:endParaRPr lang="en-US"/>
          </a:p>
        </p:txBody>
      </p:sp>
      <p:sp>
        <p:nvSpPr>
          <p:cNvPr id="6159" name="Line 7"/>
          <p:cNvSpPr>
            <a:spLocks noChangeShapeType="1"/>
          </p:cNvSpPr>
          <p:nvPr/>
        </p:nvSpPr>
        <p:spPr bwMode="auto">
          <a:xfrm flipV="1">
            <a:off x="3036888" y="2925763"/>
            <a:ext cx="0" cy="503237"/>
          </a:xfrm>
          <a:prstGeom prst="line">
            <a:avLst/>
          </a:prstGeom>
          <a:noFill/>
          <a:ln w="19050" cap="sq">
            <a:solidFill>
              <a:schemeClr val="tx1"/>
            </a:solidFill>
            <a:miter lim="800000"/>
            <a:headEnd/>
            <a:tailEnd/>
          </a:ln>
        </p:spPr>
        <p:txBody>
          <a:bodyPr anchor="ctr"/>
          <a:lstStyle/>
          <a:p>
            <a:endParaRPr lang="en-US"/>
          </a:p>
        </p:txBody>
      </p:sp>
      <p:sp>
        <p:nvSpPr>
          <p:cNvPr id="6160" name="Line 8"/>
          <p:cNvSpPr>
            <a:spLocks noChangeShapeType="1"/>
          </p:cNvSpPr>
          <p:nvPr/>
        </p:nvSpPr>
        <p:spPr bwMode="auto">
          <a:xfrm flipH="1">
            <a:off x="0" y="3200400"/>
            <a:ext cx="2752725" cy="0"/>
          </a:xfrm>
          <a:prstGeom prst="line">
            <a:avLst/>
          </a:prstGeom>
          <a:noFill/>
          <a:ln w="19050" cap="sq">
            <a:solidFill>
              <a:schemeClr val="tx1"/>
            </a:solidFill>
            <a:miter lim="800000"/>
            <a:headEnd/>
            <a:tailEnd/>
          </a:ln>
        </p:spPr>
        <p:txBody>
          <a:bodyPr anchor="ctr"/>
          <a:lstStyle/>
          <a:p>
            <a:endParaRPr lang="en-US"/>
          </a:p>
        </p:txBody>
      </p:sp>
      <p:sp>
        <p:nvSpPr>
          <p:cNvPr id="6161" name="Line 9"/>
          <p:cNvSpPr>
            <a:spLocks noChangeShapeType="1"/>
          </p:cNvSpPr>
          <p:nvPr/>
        </p:nvSpPr>
        <p:spPr bwMode="auto">
          <a:xfrm flipH="1">
            <a:off x="0" y="2925763"/>
            <a:ext cx="3033713" cy="0"/>
          </a:xfrm>
          <a:prstGeom prst="line">
            <a:avLst/>
          </a:prstGeom>
          <a:noFill/>
          <a:ln w="19050" cap="sq">
            <a:solidFill>
              <a:schemeClr val="tx1"/>
            </a:solidFill>
            <a:miter lim="800000"/>
            <a:headEnd/>
            <a:tailEnd/>
          </a:ln>
        </p:spPr>
        <p:txBody>
          <a:bodyPr anchor="ctr"/>
          <a:lstStyle/>
          <a:p>
            <a:endParaRPr lang="en-US"/>
          </a:p>
        </p:txBody>
      </p:sp>
      <p:sp>
        <p:nvSpPr>
          <p:cNvPr id="6162" name="Oval 12"/>
          <p:cNvSpPr>
            <a:spLocks noChangeAspect="1" noChangeArrowheads="1"/>
          </p:cNvSpPr>
          <p:nvPr/>
        </p:nvSpPr>
        <p:spPr bwMode="auto">
          <a:xfrm rot="5400000">
            <a:off x="2224088" y="3016250"/>
            <a:ext cx="92075" cy="92075"/>
          </a:xfrm>
          <a:prstGeom prst="ellipse">
            <a:avLst/>
          </a:prstGeom>
          <a:solidFill>
            <a:schemeClr val="tx1"/>
          </a:solidFill>
          <a:ln w="9525">
            <a:solidFill>
              <a:schemeClr val="tx1"/>
            </a:solidFill>
            <a:round/>
            <a:headEnd/>
            <a:tailEnd/>
          </a:ln>
        </p:spPr>
        <p:txBody>
          <a:bodyPr wrap="none" anchor="ctr"/>
          <a:lstStyle/>
          <a:p>
            <a:endParaRPr lang="en-US"/>
          </a:p>
        </p:txBody>
      </p:sp>
      <p:grpSp>
        <p:nvGrpSpPr>
          <p:cNvPr id="6" name="Group 16"/>
          <p:cNvGrpSpPr>
            <a:grpSpLocks/>
          </p:cNvGrpSpPr>
          <p:nvPr/>
        </p:nvGrpSpPr>
        <p:grpSpPr bwMode="auto">
          <a:xfrm rot="900000">
            <a:off x="595313" y="2486025"/>
            <a:ext cx="4479925" cy="46038"/>
            <a:chOff x="375" y="1566"/>
            <a:chExt cx="2822" cy="29"/>
          </a:xfrm>
        </p:grpSpPr>
        <p:sp>
          <p:nvSpPr>
            <p:cNvPr id="6182" name="Line 17"/>
            <p:cNvSpPr>
              <a:spLocks noChangeShapeType="1"/>
            </p:cNvSpPr>
            <p:nvPr/>
          </p:nvSpPr>
          <p:spPr bwMode="auto">
            <a:xfrm>
              <a:off x="375" y="1584"/>
              <a:ext cx="2822" cy="0"/>
            </a:xfrm>
            <a:prstGeom prst="line">
              <a:avLst/>
            </a:prstGeom>
            <a:noFill/>
            <a:ln w="9525">
              <a:solidFill>
                <a:schemeClr val="tx1"/>
              </a:solidFill>
              <a:round/>
              <a:headEnd/>
              <a:tailEnd/>
            </a:ln>
          </p:spPr>
          <p:txBody>
            <a:bodyPr anchor="ctr"/>
            <a:lstStyle/>
            <a:p>
              <a:endParaRPr lang="en-US"/>
            </a:p>
          </p:txBody>
        </p:sp>
        <p:sp>
          <p:nvSpPr>
            <p:cNvPr id="6183" name="Oval 19"/>
            <p:cNvSpPr>
              <a:spLocks noChangeAspect="1" noChangeArrowheads="1"/>
            </p:cNvSpPr>
            <p:nvPr/>
          </p:nvSpPr>
          <p:spPr bwMode="auto">
            <a:xfrm>
              <a:off x="3155" y="1566"/>
              <a:ext cx="29" cy="29"/>
            </a:xfrm>
            <a:prstGeom prst="ellipse">
              <a:avLst/>
            </a:prstGeom>
            <a:solidFill>
              <a:schemeClr val="tx1"/>
            </a:solidFill>
            <a:ln w="9525">
              <a:solidFill>
                <a:schemeClr val="tx1"/>
              </a:solidFill>
              <a:round/>
              <a:headEnd/>
              <a:tailEnd/>
            </a:ln>
          </p:spPr>
          <p:txBody>
            <a:bodyPr anchor="ctr"/>
            <a:lstStyle/>
            <a:p>
              <a:endParaRPr lang="en-US"/>
            </a:p>
          </p:txBody>
        </p:sp>
      </p:grpSp>
      <p:sp>
        <p:nvSpPr>
          <p:cNvPr id="6165" name="Oval 14"/>
          <p:cNvSpPr>
            <a:spLocks noChangeAspect="1" noChangeArrowheads="1"/>
          </p:cNvSpPr>
          <p:nvPr/>
        </p:nvSpPr>
        <p:spPr bwMode="auto">
          <a:xfrm>
            <a:off x="2789238" y="2462213"/>
            <a:ext cx="92075" cy="92075"/>
          </a:xfrm>
          <a:prstGeom prst="ellipse">
            <a:avLst/>
          </a:prstGeom>
          <a:solidFill>
            <a:schemeClr val="tx1"/>
          </a:solidFill>
          <a:ln w="9525">
            <a:solidFill>
              <a:schemeClr val="tx1"/>
            </a:solidFill>
            <a:round/>
            <a:headEnd/>
            <a:tailEnd/>
          </a:ln>
        </p:spPr>
        <p:txBody>
          <a:bodyPr wrap="none" anchor="ctr"/>
          <a:lstStyle/>
          <a:p>
            <a:endParaRPr lang="en-US"/>
          </a:p>
        </p:txBody>
      </p:sp>
      <p:grpSp>
        <p:nvGrpSpPr>
          <p:cNvPr id="7" name="Group 43"/>
          <p:cNvGrpSpPr>
            <a:grpSpLocks/>
          </p:cNvGrpSpPr>
          <p:nvPr/>
        </p:nvGrpSpPr>
        <p:grpSpPr bwMode="auto">
          <a:xfrm>
            <a:off x="1828800" y="3422650"/>
            <a:ext cx="4654550" cy="2749550"/>
            <a:chOff x="1828799" y="3423138"/>
            <a:chExt cx="4654062" cy="2749062"/>
          </a:xfrm>
        </p:grpSpPr>
        <p:sp>
          <p:nvSpPr>
            <p:cNvPr id="6174" name="Line 4"/>
            <p:cNvSpPr>
              <a:spLocks noChangeShapeType="1"/>
            </p:cNvSpPr>
            <p:nvPr/>
          </p:nvSpPr>
          <p:spPr bwMode="auto">
            <a:xfrm>
              <a:off x="1828800" y="3429000"/>
              <a:ext cx="0" cy="2743200"/>
            </a:xfrm>
            <a:prstGeom prst="line">
              <a:avLst/>
            </a:prstGeom>
            <a:noFill/>
            <a:ln w="76200" cap="sq">
              <a:solidFill>
                <a:schemeClr val="tx1"/>
              </a:solidFill>
              <a:miter lim="800000"/>
              <a:headEnd/>
              <a:tailEnd/>
            </a:ln>
          </p:spPr>
          <p:txBody>
            <a:bodyPr anchor="ctr"/>
            <a:lstStyle/>
            <a:p>
              <a:endParaRPr lang="en-US"/>
            </a:p>
          </p:txBody>
        </p:sp>
        <p:sp>
          <p:nvSpPr>
            <p:cNvPr id="6175" name="Line 5"/>
            <p:cNvSpPr>
              <a:spLocks noChangeShapeType="1"/>
            </p:cNvSpPr>
            <p:nvPr/>
          </p:nvSpPr>
          <p:spPr bwMode="auto">
            <a:xfrm>
              <a:off x="1828799" y="6172200"/>
              <a:ext cx="4651131" cy="0"/>
            </a:xfrm>
            <a:prstGeom prst="line">
              <a:avLst/>
            </a:prstGeom>
            <a:noFill/>
            <a:ln w="76200" cap="sq">
              <a:solidFill>
                <a:schemeClr val="tx1"/>
              </a:solidFill>
              <a:miter lim="800000"/>
              <a:headEnd/>
              <a:tailEnd/>
            </a:ln>
          </p:spPr>
          <p:txBody>
            <a:bodyPr anchor="ctr"/>
            <a:lstStyle/>
            <a:p>
              <a:endParaRPr lang="en-US"/>
            </a:p>
          </p:txBody>
        </p:sp>
        <p:sp>
          <p:nvSpPr>
            <p:cNvPr id="6176" name="Line 4"/>
            <p:cNvSpPr>
              <a:spLocks noChangeShapeType="1"/>
            </p:cNvSpPr>
            <p:nvPr/>
          </p:nvSpPr>
          <p:spPr bwMode="auto">
            <a:xfrm>
              <a:off x="6482861" y="3423138"/>
              <a:ext cx="0" cy="2743200"/>
            </a:xfrm>
            <a:prstGeom prst="line">
              <a:avLst/>
            </a:prstGeom>
            <a:noFill/>
            <a:ln w="76200" cap="sq">
              <a:solidFill>
                <a:schemeClr val="tx1"/>
              </a:solidFill>
              <a:miter lim="800000"/>
              <a:headEnd/>
              <a:tailEnd/>
            </a:ln>
          </p:spPr>
          <p:txBody>
            <a:bodyPr anchor="ctr"/>
            <a:lstStyle/>
            <a:p>
              <a:endParaRPr lang="en-US"/>
            </a:p>
          </p:txBody>
        </p:sp>
      </p:grpSp>
      <p:sp>
        <p:nvSpPr>
          <p:cNvPr id="58" name="Rectangle 57"/>
          <p:cNvSpPr>
            <a:spLocks noChangeArrowheads="1"/>
          </p:cNvSpPr>
          <p:nvPr/>
        </p:nvSpPr>
        <p:spPr bwMode="auto">
          <a:xfrm>
            <a:off x="2757488" y="3198814"/>
            <a:ext cx="276225" cy="887412"/>
          </a:xfrm>
          <a:prstGeom prst="rect">
            <a:avLst/>
          </a:prstGeom>
          <a:solidFill>
            <a:srgbClr val="0099CC">
              <a:alpha val="49804"/>
            </a:srgbClr>
          </a:solidFill>
          <a:ln w="9525" algn="ctr">
            <a:noFill/>
            <a:round/>
            <a:headEnd/>
            <a:tailEnd/>
          </a:ln>
        </p:spPr>
        <p:txBody>
          <a:bodyPr anchor="ctr"/>
          <a:lstStyle/>
          <a:p>
            <a:endParaRPr lang="en-US"/>
          </a:p>
        </p:txBody>
      </p:sp>
      <p:sp>
        <p:nvSpPr>
          <p:cNvPr id="6170" name="Line 9"/>
          <p:cNvSpPr>
            <a:spLocks noChangeShapeType="1"/>
          </p:cNvSpPr>
          <p:nvPr/>
        </p:nvSpPr>
        <p:spPr bwMode="auto">
          <a:xfrm flipH="1" flipV="1">
            <a:off x="6459538" y="5915025"/>
            <a:ext cx="2684462" cy="0"/>
          </a:xfrm>
          <a:prstGeom prst="line">
            <a:avLst/>
          </a:prstGeom>
          <a:noFill/>
          <a:ln w="19050" cap="sq">
            <a:solidFill>
              <a:schemeClr val="tx1"/>
            </a:solidFill>
            <a:miter lim="800000"/>
            <a:headEnd/>
            <a:tailEnd/>
          </a:ln>
        </p:spPr>
        <p:txBody>
          <a:bodyPr anchor="ctr"/>
          <a:lstStyle/>
          <a:p>
            <a:endParaRPr lang="en-US"/>
          </a:p>
        </p:txBody>
      </p:sp>
      <p:sp>
        <p:nvSpPr>
          <p:cNvPr id="6169" name="Line 8"/>
          <p:cNvSpPr>
            <a:spLocks noChangeShapeType="1"/>
          </p:cNvSpPr>
          <p:nvPr/>
        </p:nvSpPr>
        <p:spPr bwMode="auto">
          <a:xfrm flipH="1">
            <a:off x="6459538" y="6191250"/>
            <a:ext cx="2684462" cy="0"/>
          </a:xfrm>
          <a:prstGeom prst="line">
            <a:avLst/>
          </a:prstGeom>
          <a:noFill/>
          <a:ln w="19050" cap="sq">
            <a:solidFill>
              <a:schemeClr val="tx1"/>
            </a:solidFill>
            <a:miter lim="800000"/>
            <a:headEnd/>
            <a:tailEnd/>
          </a:ln>
        </p:spPr>
        <p:txBody>
          <a:bodyPr anchor="ctr"/>
          <a:lstStyle/>
          <a:p>
            <a:endParaRPr lang="en-US"/>
          </a:p>
        </p:txBody>
      </p:sp>
      <p:sp>
        <p:nvSpPr>
          <p:cNvPr id="73" name="Freeform 72"/>
          <p:cNvSpPr/>
          <p:nvPr/>
        </p:nvSpPr>
        <p:spPr bwMode="auto">
          <a:xfrm>
            <a:off x="1863725" y="3881435"/>
            <a:ext cx="898128" cy="187325"/>
          </a:xfrm>
          <a:custGeom>
            <a:avLst/>
            <a:gdLst>
              <a:gd name="connsiteX0" fmla="*/ 0 w 724298"/>
              <a:gd name="connsiteY0" fmla="*/ 85725 h 98822"/>
              <a:gd name="connsiteX1" fmla="*/ 621507 w 724298"/>
              <a:gd name="connsiteY1" fmla="*/ 85725 h 98822"/>
              <a:gd name="connsiteX2" fmla="*/ 616744 w 724298"/>
              <a:gd name="connsiteY2" fmla="*/ 7144 h 98822"/>
              <a:gd name="connsiteX3" fmla="*/ 566738 w 724298"/>
              <a:gd name="connsiteY3" fmla="*/ 42862 h 98822"/>
              <a:gd name="connsiteX4" fmla="*/ 483394 w 724298"/>
              <a:gd name="connsiteY4" fmla="*/ 40481 h 98822"/>
              <a:gd name="connsiteX5" fmla="*/ 426244 w 724298"/>
              <a:gd name="connsiteY5" fmla="*/ 61912 h 98822"/>
              <a:gd name="connsiteX6" fmla="*/ 347663 w 724298"/>
              <a:gd name="connsiteY6" fmla="*/ 59531 h 98822"/>
              <a:gd name="connsiteX7" fmla="*/ 302419 w 724298"/>
              <a:gd name="connsiteY7" fmla="*/ 76200 h 98822"/>
              <a:gd name="connsiteX8" fmla="*/ 200025 w 724298"/>
              <a:gd name="connsiteY8" fmla="*/ 66675 h 98822"/>
              <a:gd name="connsiteX9" fmla="*/ 147638 w 724298"/>
              <a:gd name="connsiteY9" fmla="*/ 73819 h 98822"/>
              <a:gd name="connsiteX0" fmla="*/ 0 w 625872"/>
              <a:gd name="connsiteY0" fmla="*/ 85725 h 98822"/>
              <a:gd name="connsiteX1" fmla="*/ 621507 w 625872"/>
              <a:gd name="connsiteY1" fmla="*/ 85725 h 98822"/>
              <a:gd name="connsiteX2" fmla="*/ 616744 w 625872"/>
              <a:gd name="connsiteY2" fmla="*/ 7144 h 98822"/>
              <a:gd name="connsiteX3" fmla="*/ 566738 w 625872"/>
              <a:gd name="connsiteY3" fmla="*/ 42862 h 98822"/>
              <a:gd name="connsiteX4" fmla="*/ 483394 w 625872"/>
              <a:gd name="connsiteY4" fmla="*/ 40481 h 98822"/>
              <a:gd name="connsiteX5" fmla="*/ 426244 w 625872"/>
              <a:gd name="connsiteY5" fmla="*/ 61912 h 98822"/>
              <a:gd name="connsiteX6" fmla="*/ 347663 w 625872"/>
              <a:gd name="connsiteY6" fmla="*/ 59531 h 98822"/>
              <a:gd name="connsiteX7" fmla="*/ 302419 w 625872"/>
              <a:gd name="connsiteY7" fmla="*/ 76200 h 98822"/>
              <a:gd name="connsiteX8" fmla="*/ 200025 w 625872"/>
              <a:gd name="connsiteY8" fmla="*/ 66675 h 98822"/>
              <a:gd name="connsiteX9" fmla="*/ 147638 w 625872"/>
              <a:gd name="connsiteY9" fmla="*/ 73819 h 98822"/>
              <a:gd name="connsiteX0" fmla="*/ 0 w 625872"/>
              <a:gd name="connsiteY0" fmla="*/ 85725 h 98822"/>
              <a:gd name="connsiteX1" fmla="*/ 621507 w 625872"/>
              <a:gd name="connsiteY1" fmla="*/ 85725 h 98822"/>
              <a:gd name="connsiteX2" fmla="*/ 616744 w 625872"/>
              <a:gd name="connsiteY2" fmla="*/ 7144 h 98822"/>
              <a:gd name="connsiteX3" fmla="*/ 566738 w 625872"/>
              <a:gd name="connsiteY3" fmla="*/ 42862 h 98822"/>
              <a:gd name="connsiteX4" fmla="*/ 483394 w 625872"/>
              <a:gd name="connsiteY4" fmla="*/ 40481 h 98822"/>
              <a:gd name="connsiteX5" fmla="*/ 426244 w 625872"/>
              <a:gd name="connsiteY5" fmla="*/ 61912 h 98822"/>
              <a:gd name="connsiteX6" fmla="*/ 347663 w 625872"/>
              <a:gd name="connsiteY6" fmla="*/ 59531 h 98822"/>
              <a:gd name="connsiteX7" fmla="*/ 302419 w 625872"/>
              <a:gd name="connsiteY7" fmla="*/ 76200 h 98822"/>
              <a:gd name="connsiteX8" fmla="*/ 200025 w 625872"/>
              <a:gd name="connsiteY8" fmla="*/ 66675 h 98822"/>
              <a:gd name="connsiteX9" fmla="*/ 147638 w 625872"/>
              <a:gd name="connsiteY9" fmla="*/ 73819 h 98822"/>
              <a:gd name="connsiteX0" fmla="*/ 0 w 625872"/>
              <a:gd name="connsiteY0" fmla="*/ 85725 h 98822"/>
              <a:gd name="connsiteX1" fmla="*/ 621507 w 625872"/>
              <a:gd name="connsiteY1" fmla="*/ 85725 h 98822"/>
              <a:gd name="connsiteX2" fmla="*/ 616744 w 625872"/>
              <a:gd name="connsiteY2" fmla="*/ 7144 h 98822"/>
              <a:gd name="connsiteX3" fmla="*/ 566738 w 625872"/>
              <a:gd name="connsiteY3" fmla="*/ 42862 h 98822"/>
              <a:gd name="connsiteX4" fmla="*/ 483394 w 625872"/>
              <a:gd name="connsiteY4" fmla="*/ 40481 h 98822"/>
              <a:gd name="connsiteX5" fmla="*/ 426244 w 625872"/>
              <a:gd name="connsiteY5" fmla="*/ 61912 h 98822"/>
              <a:gd name="connsiteX6" fmla="*/ 347663 w 625872"/>
              <a:gd name="connsiteY6" fmla="*/ 59531 h 98822"/>
              <a:gd name="connsiteX7" fmla="*/ 302419 w 625872"/>
              <a:gd name="connsiteY7" fmla="*/ 76200 h 98822"/>
              <a:gd name="connsiteX8" fmla="*/ 200025 w 625872"/>
              <a:gd name="connsiteY8" fmla="*/ 66675 h 98822"/>
              <a:gd name="connsiteX9" fmla="*/ 147638 w 625872"/>
              <a:gd name="connsiteY9" fmla="*/ 73819 h 98822"/>
              <a:gd name="connsiteX0" fmla="*/ 0 w 625872"/>
              <a:gd name="connsiteY0" fmla="*/ 85725 h 85725"/>
              <a:gd name="connsiteX1" fmla="*/ 621507 w 625872"/>
              <a:gd name="connsiteY1" fmla="*/ 85725 h 85725"/>
              <a:gd name="connsiteX2" fmla="*/ 616744 w 625872"/>
              <a:gd name="connsiteY2" fmla="*/ 7144 h 85725"/>
              <a:gd name="connsiteX3" fmla="*/ 566738 w 625872"/>
              <a:gd name="connsiteY3" fmla="*/ 42862 h 85725"/>
              <a:gd name="connsiteX4" fmla="*/ 483394 w 625872"/>
              <a:gd name="connsiteY4" fmla="*/ 40481 h 85725"/>
              <a:gd name="connsiteX5" fmla="*/ 426244 w 625872"/>
              <a:gd name="connsiteY5" fmla="*/ 61912 h 85725"/>
              <a:gd name="connsiteX6" fmla="*/ 347663 w 625872"/>
              <a:gd name="connsiteY6" fmla="*/ 59531 h 85725"/>
              <a:gd name="connsiteX7" fmla="*/ 302419 w 625872"/>
              <a:gd name="connsiteY7" fmla="*/ 76200 h 85725"/>
              <a:gd name="connsiteX8" fmla="*/ 200025 w 625872"/>
              <a:gd name="connsiteY8" fmla="*/ 66675 h 85725"/>
              <a:gd name="connsiteX9" fmla="*/ 147638 w 625872"/>
              <a:gd name="connsiteY9" fmla="*/ 73819 h 85725"/>
              <a:gd name="connsiteX0" fmla="*/ 0 w 633811"/>
              <a:gd name="connsiteY0" fmla="*/ 85725 h 85725"/>
              <a:gd name="connsiteX1" fmla="*/ 621507 w 633811"/>
              <a:gd name="connsiteY1" fmla="*/ 85725 h 85725"/>
              <a:gd name="connsiteX2" fmla="*/ 616744 w 633811"/>
              <a:gd name="connsiteY2" fmla="*/ 7144 h 85725"/>
              <a:gd name="connsiteX3" fmla="*/ 566738 w 633811"/>
              <a:gd name="connsiteY3" fmla="*/ 42862 h 85725"/>
              <a:gd name="connsiteX4" fmla="*/ 483394 w 633811"/>
              <a:gd name="connsiteY4" fmla="*/ 40481 h 85725"/>
              <a:gd name="connsiteX5" fmla="*/ 426244 w 633811"/>
              <a:gd name="connsiteY5" fmla="*/ 61912 h 85725"/>
              <a:gd name="connsiteX6" fmla="*/ 347663 w 633811"/>
              <a:gd name="connsiteY6" fmla="*/ 59531 h 85725"/>
              <a:gd name="connsiteX7" fmla="*/ 302419 w 633811"/>
              <a:gd name="connsiteY7" fmla="*/ 76200 h 85725"/>
              <a:gd name="connsiteX8" fmla="*/ 200025 w 633811"/>
              <a:gd name="connsiteY8" fmla="*/ 66675 h 85725"/>
              <a:gd name="connsiteX9" fmla="*/ 147638 w 633811"/>
              <a:gd name="connsiteY9" fmla="*/ 73819 h 85725"/>
              <a:gd name="connsiteX0" fmla="*/ 0 w 625872"/>
              <a:gd name="connsiteY0" fmla="*/ 85725 h 85725"/>
              <a:gd name="connsiteX1" fmla="*/ 621507 w 625872"/>
              <a:gd name="connsiteY1" fmla="*/ 85725 h 85725"/>
              <a:gd name="connsiteX2" fmla="*/ 616744 w 625872"/>
              <a:gd name="connsiteY2" fmla="*/ 7144 h 85725"/>
              <a:gd name="connsiteX3" fmla="*/ 566738 w 625872"/>
              <a:gd name="connsiteY3" fmla="*/ 42862 h 85725"/>
              <a:gd name="connsiteX4" fmla="*/ 483394 w 625872"/>
              <a:gd name="connsiteY4" fmla="*/ 40481 h 85725"/>
              <a:gd name="connsiteX5" fmla="*/ 426244 w 625872"/>
              <a:gd name="connsiteY5" fmla="*/ 61912 h 85725"/>
              <a:gd name="connsiteX6" fmla="*/ 347663 w 625872"/>
              <a:gd name="connsiteY6" fmla="*/ 59531 h 85725"/>
              <a:gd name="connsiteX7" fmla="*/ 302419 w 625872"/>
              <a:gd name="connsiteY7" fmla="*/ 76200 h 85725"/>
              <a:gd name="connsiteX8" fmla="*/ 200025 w 625872"/>
              <a:gd name="connsiteY8" fmla="*/ 66675 h 85725"/>
              <a:gd name="connsiteX9" fmla="*/ 147638 w 625872"/>
              <a:gd name="connsiteY9" fmla="*/ 73819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5872" h="85725">
                <a:moveTo>
                  <a:pt x="0" y="85725"/>
                </a:moveTo>
                <a:lnTo>
                  <a:pt x="621507" y="85725"/>
                </a:lnTo>
                <a:cubicBezTo>
                  <a:pt x="624286" y="58341"/>
                  <a:pt x="625872" y="14288"/>
                  <a:pt x="616744" y="7144"/>
                </a:cubicBezTo>
                <a:cubicBezTo>
                  <a:pt x="607616" y="0"/>
                  <a:pt x="588963" y="37306"/>
                  <a:pt x="566738" y="42862"/>
                </a:cubicBezTo>
                <a:cubicBezTo>
                  <a:pt x="544513" y="48418"/>
                  <a:pt x="506810" y="37306"/>
                  <a:pt x="483394" y="40481"/>
                </a:cubicBezTo>
                <a:cubicBezTo>
                  <a:pt x="459978" y="43656"/>
                  <a:pt x="448866" y="58737"/>
                  <a:pt x="426244" y="61912"/>
                </a:cubicBezTo>
                <a:cubicBezTo>
                  <a:pt x="403622" y="65087"/>
                  <a:pt x="368300" y="57150"/>
                  <a:pt x="347663" y="59531"/>
                </a:cubicBezTo>
                <a:cubicBezTo>
                  <a:pt x="327026" y="61912"/>
                  <a:pt x="327025" y="75009"/>
                  <a:pt x="302419" y="76200"/>
                </a:cubicBezTo>
                <a:cubicBezTo>
                  <a:pt x="277813" y="77391"/>
                  <a:pt x="225822" y="67072"/>
                  <a:pt x="200025" y="66675"/>
                </a:cubicBezTo>
                <a:cubicBezTo>
                  <a:pt x="174228" y="66278"/>
                  <a:pt x="180578" y="71438"/>
                  <a:pt x="147638" y="73819"/>
                </a:cubicBezTo>
              </a:path>
            </a:pathLst>
          </a:custGeom>
          <a:solidFill>
            <a:srgbClr val="0099CC">
              <a:alpha val="49804"/>
            </a:srgbClr>
          </a:solidFill>
          <a:ln w="9525" algn="ctr">
            <a:noFill/>
            <a:round/>
            <a:headEnd/>
            <a:tailEnd/>
          </a:ln>
        </p:spPr>
        <p:txBody>
          <a:bodyPr anchor="ctr"/>
          <a:lstStyle/>
          <a:p>
            <a:pPr marR="0" indent="0" fontAlgn="base">
              <a:lnSpc>
                <a:spcPct val="100000"/>
              </a:lnSpc>
              <a:spcBef>
                <a:spcPct val="0"/>
              </a:spcBef>
              <a:spcAft>
                <a:spcPct val="0"/>
              </a:spcAft>
              <a:buClrTx/>
              <a:buSzTx/>
              <a:buFontTx/>
              <a:buNone/>
              <a:tabLst/>
            </a:pPr>
            <a:endParaRPr lang="en-US"/>
          </a:p>
        </p:txBody>
      </p:sp>
      <p:sp>
        <p:nvSpPr>
          <p:cNvPr id="78" name="Freeform 77"/>
          <p:cNvSpPr/>
          <p:nvPr/>
        </p:nvSpPr>
        <p:spPr bwMode="auto">
          <a:xfrm flipH="1">
            <a:off x="3028154" y="3881435"/>
            <a:ext cx="880269" cy="187325"/>
          </a:xfrm>
          <a:custGeom>
            <a:avLst/>
            <a:gdLst>
              <a:gd name="connsiteX0" fmla="*/ 0 w 724298"/>
              <a:gd name="connsiteY0" fmla="*/ 85725 h 98822"/>
              <a:gd name="connsiteX1" fmla="*/ 621507 w 724298"/>
              <a:gd name="connsiteY1" fmla="*/ 85725 h 98822"/>
              <a:gd name="connsiteX2" fmla="*/ 616744 w 724298"/>
              <a:gd name="connsiteY2" fmla="*/ 7144 h 98822"/>
              <a:gd name="connsiteX3" fmla="*/ 566738 w 724298"/>
              <a:gd name="connsiteY3" fmla="*/ 42862 h 98822"/>
              <a:gd name="connsiteX4" fmla="*/ 483394 w 724298"/>
              <a:gd name="connsiteY4" fmla="*/ 40481 h 98822"/>
              <a:gd name="connsiteX5" fmla="*/ 426244 w 724298"/>
              <a:gd name="connsiteY5" fmla="*/ 61912 h 98822"/>
              <a:gd name="connsiteX6" fmla="*/ 347663 w 724298"/>
              <a:gd name="connsiteY6" fmla="*/ 59531 h 98822"/>
              <a:gd name="connsiteX7" fmla="*/ 302419 w 724298"/>
              <a:gd name="connsiteY7" fmla="*/ 76200 h 98822"/>
              <a:gd name="connsiteX8" fmla="*/ 200025 w 724298"/>
              <a:gd name="connsiteY8" fmla="*/ 66675 h 98822"/>
              <a:gd name="connsiteX9" fmla="*/ 147638 w 724298"/>
              <a:gd name="connsiteY9" fmla="*/ 73819 h 98822"/>
              <a:gd name="connsiteX0" fmla="*/ 0 w 625872"/>
              <a:gd name="connsiteY0" fmla="*/ 85725 h 98822"/>
              <a:gd name="connsiteX1" fmla="*/ 621507 w 625872"/>
              <a:gd name="connsiteY1" fmla="*/ 85725 h 98822"/>
              <a:gd name="connsiteX2" fmla="*/ 616744 w 625872"/>
              <a:gd name="connsiteY2" fmla="*/ 7144 h 98822"/>
              <a:gd name="connsiteX3" fmla="*/ 566738 w 625872"/>
              <a:gd name="connsiteY3" fmla="*/ 42862 h 98822"/>
              <a:gd name="connsiteX4" fmla="*/ 483394 w 625872"/>
              <a:gd name="connsiteY4" fmla="*/ 40481 h 98822"/>
              <a:gd name="connsiteX5" fmla="*/ 426244 w 625872"/>
              <a:gd name="connsiteY5" fmla="*/ 61912 h 98822"/>
              <a:gd name="connsiteX6" fmla="*/ 347663 w 625872"/>
              <a:gd name="connsiteY6" fmla="*/ 59531 h 98822"/>
              <a:gd name="connsiteX7" fmla="*/ 302419 w 625872"/>
              <a:gd name="connsiteY7" fmla="*/ 76200 h 98822"/>
              <a:gd name="connsiteX8" fmla="*/ 200025 w 625872"/>
              <a:gd name="connsiteY8" fmla="*/ 66675 h 98822"/>
              <a:gd name="connsiteX9" fmla="*/ 147638 w 625872"/>
              <a:gd name="connsiteY9" fmla="*/ 73819 h 98822"/>
              <a:gd name="connsiteX0" fmla="*/ 0 w 625872"/>
              <a:gd name="connsiteY0" fmla="*/ 85725 h 98822"/>
              <a:gd name="connsiteX1" fmla="*/ 621507 w 625872"/>
              <a:gd name="connsiteY1" fmla="*/ 85725 h 98822"/>
              <a:gd name="connsiteX2" fmla="*/ 616744 w 625872"/>
              <a:gd name="connsiteY2" fmla="*/ 7144 h 98822"/>
              <a:gd name="connsiteX3" fmla="*/ 566738 w 625872"/>
              <a:gd name="connsiteY3" fmla="*/ 42862 h 98822"/>
              <a:gd name="connsiteX4" fmla="*/ 483394 w 625872"/>
              <a:gd name="connsiteY4" fmla="*/ 40481 h 98822"/>
              <a:gd name="connsiteX5" fmla="*/ 426244 w 625872"/>
              <a:gd name="connsiteY5" fmla="*/ 61912 h 98822"/>
              <a:gd name="connsiteX6" fmla="*/ 347663 w 625872"/>
              <a:gd name="connsiteY6" fmla="*/ 59531 h 98822"/>
              <a:gd name="connsiteX7" fmla="*/ 302419 w 625872"/>
              <a:gd name="connsiteY7" fmla="*/ 76200 h 98822"/>
              <a:gd name="connsiteX8" fmla="*/ 200025 w 625872"/>
              <a:gd name="connsiteY8" fmla="*/ 66675 h 98822"/>
              <a:gd name="connsiteX9" fmla="*/ 147638 w 625872"/>
              <a:gd name="connsiteY9" fmla="*/ 73819 h 98822"/>
              <a:gd name="connsiteX0" fmla="*/ 0 w 625872"/>
              <a:gd name="connsiteY0" fmla="*/ 85725 h 98822"/>
              <a:gd name="connsiteX1" fmla="*/ 621507 w 625872"/>
              <a:gd name="connsiteY1" fmla="*/ 85725 h 98822"/>
              <a:gd name="connsiteX2" fmla="*/ 616744 w 625872"/>
              <a:gd name="connsiteY2" fmla="*/ 7144 h 98822"/>
              <a:gd name="connsiteX3" fmla="*/ 566738 w 625872"/>
              <a:gd name="connsiteY3" fmla="*/ 42862 h 98822"/>
              <a:gd name="connsiteX4" fmla="*/ 483394 w 625872"/>
              <a:gd name="connsiteY4" fmla="*/ 40481 h 98822"/>
              <a:gd name="connsiteX5" fmla="*/ 426244 w 625872"/>
              <a:gd name="connsiteY5" fmla="*/ 61912 h 98822"/>
              <a:gd name="connsiteX6" fmla="*/ 347663 w 625872"/>
              <a:gd name="connsiteY6" fmla="*/ 59531 h 98822"/>
              <a:gd name="connsiteX7" fmla="*/ 302419 w 625872"/>
              <a:gd name="connsiteY7" fmla="*/ 76200 h 98822"/>
              <a:gd name="connsiteX8" fmla="*/ 200025 w 625872"/>
              <a:gd name="connsiteY8" fmla="*/ 66675 h 98822"/>
              <a:gd name="connsiteX9" fmla="*/ 147638 w 625872"/>
              <a:gd name="connsiteY9" fmla="*/ 73819 h 98822"/>
              <a:gd name="connsiteX0" fmla="*/ 0 w 625872"/>
              <a:gd name="connsiteY0" fmla="*/ 85725 h 85725"/>
              <a:gd name="connsiteX1" fmla="*/ 621507 w 625872"/>
              <a:gd name="connsiteY1" fmla="*/ 85725 h 85725"/>
              <a:gd name="connsiteX2" fmla="*/ 616744 w 625872"/>
              <a:gd name="connsiteY2" fmla="*/ 7144 h 85725"/>
              <a:gd name="connsiteX3" fmla="*/ 566738 w 625872"/>
              <a:gd name="connsiteY3" fmla="*/ 42862 h 85725"/>
              <a:gd name="connsiteX4" fmla="*/ 483394 w 625872"/>
              <a:gd name="connsiteY4" fmla="*/ 40481 h 85725"/>
              <a:gd name="connsiteX5" fmla="*/ 426244 w 625872"/>
              <a:gd name="connsiteY5" fmla="*/ 61912 h 85725"/>
              <a:gd name="connsiteX6" fmla="*/ 347663 w 625872"/>
              <a:gd name="connsiteY6" fmla="*/ 59531 h 85725"/>
              <a:gd name="connsiteX7" fmla="*/ 302419 w 625872"/>
              <a:gd name="connsiteY7" fmla="*/ 76200 h 85725"/>
              <a:gd name="connsiteX8" fmla="*/ 200025 w 625872"/>
              <a:gd name="connsiteY8" fmla="*/ 66675 h 85725"/>
              <a:gd name="connsiteX9" fmla="*/ 147638 w 625872"/>
              <a:gd name="connsiteY9" fmla="*/ 73819 h 85725"/>
              <a:gd name="connsiteX0" fmla="*/ 0 w 633811"/>
              <a:gd name="connsiteY0" fmla="*/ 85725 h 85725"/>
              <a:gd name="connsiteX1" fmla="*/ 621507 w 633811"/>
              <a:gd name="connsiteY1" fmla="*/ 85725 h 85725"/>
              <a:gd name="connsiteX2" fmla="*/ 616744 w 633811"/>
              <a:gd name="connsiteY2" fmla="*/ 7144 h 85725"/>
              <a:gd name="connsiteX3" fmla="*/ 566738 w 633811"/>
              <a:gd name="connsiteY3" fmla="*/ 42862 h 85725"/>
              <a:gd name="connsiteX4" fmla="*/ 483394 w 633811"/>
              <a:gd name="connsiteY4" fmla="*/ 40481 h 85725"/>
              <a:gd name="connsiteX5" fmla="*/ 426244 w 633811"/>
              <a:gd name="connsiteY5" fmla="*/ 61912 h 85725"/>
              <a:gd name="connsiteX6" fmla="*/ 347663 w 633811"/>
              <a:gd name="connsiteY6" fmla="*/ 59531 h 85725"/>
              <a:gd name="connsiteX7" fmla="*/ 302419 w 633811"/>
              <a:gd name="connsiteY7" fmla="*/ 76200 h 85725"/>
              <a:gd name="connsiteX8" fmla="*/ 200025 w 633811"/>
              <a:gd name="connsiteY8" fmla="*/ 66675 h 85725"/>
              <a:gd name="connsiteX9" fmla="*/ 147638 w 633811"/>
              <a:gd name="connsiteY9" fmla="*/ 73819 h 85725"/>
              <a:gd name="connsiteX0" fmla="*/ 0 w 625872"/>
              <a:gd name="connsiteY0" fmla="*/ 85725 h 85725"/>
              <a:gd name="connsiteX1" fmla="*/ 621507 w 625872"/>
              <a:gd name="connsiteY1" fmla="*/ 85725 h 85725"/>
              <a:gd name="connsiteX2" fmla="*/ 616744 w 625872"/>
              <a:gd name="connsiteY2" fmla="*/ 7144 h 85725"/>
              <a:gd name="connsiteX3" fmla="*/ 566738 w 625872"/>
              <a:gd name="connsiteY3" fmla="*/ 42862 h 85725"/>
              <a:gd name="connsiteX4" fmla="*/ 483394 w 625872"/>
              <a:gd name="connsiteY4" fmla="*/ 40481 h 85725"/>
              <a:gd name="connsiteX5" fmla="*/ 426244 w 625872"/>
              <a:gd name="connsiteY5" fmla="*/ 61912 h 85725"/>
              <a:gd name="connsiteX6" fmla="*/ 347663 w 625872"/>
              <a:gd name="connsiteY6" fmla="*/ 59531 h 85725"/>
              <a:gd name="connsiteX7" fmla="*/ 302419 w 625872"/>
              <a:gd name="connsiteY7" fmla="*/ 76200 h 85725"/>
              <a:gd name="connsiteX8" fmla="*/ 200025 w 625872"/>
              <a:gd name="connsiteY8" fmla="*/ 66675 h 85725"/>
              <a:gd name="connsiteX9" fmla="*/ 147638 w 625872"/>
              <a:gd name="connsiteY9" fmla="*/ 73819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5872" h="85725">
                <a:moveTo>
                  <a:pt x="0" y="85725"/>
                </a:moveTo>
                <a:lnTo>
                  <a:pt x="621507" y="85725"/>
                </a:lnTo>
                <a:cubicBezTo>
                  <a:pt x="624286" y="58341"/>
                  <a:pt x="625872" y="14288"/>
                  <a:pt x="616744" y="7144"/>
                </a:cubicBezTo>
                <a:cubicBezTo>
                  <a:pt x="607616" y="0"/>
                  <a:pt x="588963" y="37306"/>
                  <a:pt x="566738" y="42862"/>
                </a:cubicBezTo>
                <a:cubicBezTo>
                  <a:pt x="544513" y="48418"/>
                  <a:pt x="506810" y="37306"/>
                  <a:pt x="483394" y="40481"/>
                </a:cubicBezTo>
                <a:cubicBezTo>
                  <a:pt x="459978" y="43656"/>
                  <a:pt x="448866" y="58737"/>
                  <a:pt x="426244" y="61912"/>
                </a:cubicBezTo>
                <a:cubicBezTo>
                  <a:pt x="403622" y="65087"/>
                  <a:pt x="368300" y="57150"/>
                  <a:pt x="347663" y="59531"/>
                </a:cubicBezTo>
                <a:cubicBezTo>
                  <a:pt x="327026" y="61912"/>
                  <a:pt x="327025" y="75009"/>
                  <a:pt x="302419" y="76200"/>
                </a:cubicBezTo>
                <a:cubicBezTo>
                  <a:pt x="277813" y="77391"/>
                  <a:pt x="225822" y="67072"/>
                  <a:pt x="200025" y="66675"/>
                </a:cubicBezTo>
                <a:cubicBezTo>
                  <a:pt x="174228" y="66278"/>
                  <a:pt x="180578" y="71438"/>
                  <a:pt x="147638" y="73819"/>
                </a:cubicBezTo>
              </a:path>
            </a:pathLst>
          </a:custGeom>
          <a:solidFill>
            <a:srgbClr val="0099CC">
              <a:alpha val="49804"/>
            </a:srgbClr>
          </a:solidFill>
          <a:ln w="9525" algn="ctr">
            <a:noFill/>
            <a:round/>
            <a:headEnd/>
            <a:tailEnd/>
          </a:ln>
        </p:spPr>
        <p:txBody>
          <a:bodyPr anchor="ctr"/>
          <a:lstStyle/>
          <a:p>
            <a:pPr marR="0" indent="0" fontAlgn="base">
              <a:lnSpc>
                <a:spcPct val="100000"/>
              </a:lnSpc>
              <a:spcBef>
                <a:spcPct val="0"/>
              </a:spcBef>
              <a:spcAft>
                <a:spcPct val="0"/>
              </a:spcAft>
              <a:buClrTx/>
              <a:buSzTx/>
              <a:buFontTx/>
              <a:buNone/>
              <a:tabLst/>
            </a:pPr>
            <a:endParaRPr lang="en-US"/>
          </a:p>
        </p:txBody>
      </p:sp>
      <p:sp>
        <p:nvSpPr>
          <p:cNvPr id="52" name="Line 11"/>
          <p:cNvSpPr>
            <a:spLocks noChangeShapeType="1"/>
          </p:cNvSpPr>
          <p:nvPr/>
        </p:nvSpPr>
        <p:spPr bwMode="auto">
          <a:xfrm rot="2700000" flipV="1">
            <a:off x="7258050" y="5916613"/>
            <a:ext cx="0" cy="274637"/>
          </a:xfrm>
          <a:prstGeom prst="line">
            <a:avLst/>
          </a:prstGeom>
          <a:noFill/>
          <a:ln w="28575">
            <a:solidFill>
              <a:srgbClr val="CC9900"/>
            </a:solidFill>
            <a:round/>
            <a:headEnd/>
            <a:tailEnd/>
          </a:ln>
        </p:spPr>
        <p:txBody>
          <a:bodyPr anchor="ctr"/>
          <a:lstStyle/>
          <a:p>
            <a:endParaRPr lang="en-US"/>
          </a:p>
        </p:txBody>
      </p:sp>
      <p:sp>
        <p:nvSpPr>
          <p:cNvPr id="6171" name="Oval 12"/>
          <p:cNvSpPr>
            <a:spLocks noChangeAspect="1" noChangeArrowheads="1"/>
          </p:cNvSpPr>
          <p:nvPr/>
        </p:nvSpPr>
        <p:spPr bwMode="auto">
          <a:xfrm>
            <a:off x="7212013" y="6008688"/>
            <a:ext cx="92075" cy="92075"/>
          </a:xfrm>
          <a:prstGeom prst="ellipse">
            <a:avLst/>
          </a:prstGeom>
          <a:solidFill>
            <a:schemeClr val="tx1"/>
          </a:solidFill>
          <a:ln w="9525">
            <a:solidFill>
              <a:schemeClr val="tx1"/>
            </a:solidFill>
            <a:round/>
            <a:headEnd/>
            <a:tailEnd/>
          </a:ln>
        </p:spPr>
        <p:txBody>
          <a:bodyPr wrap="none" anchor="ctr"/>
          <a:lstStyle/>
          <a:p>
            <a:endParaRPr lang="en-US"/>
          </a:p>
        </p:txBody>
      </p:sp>
      <p:grpSp>
        <p:nvGrpSpPr>
          <p:cNvPr id="8" name="Group 145"/>
          <p:cNvGrpSpPr/>
          <p:nvPr/>
        </p:nvGrpSpPr>
        <p:grpSpPr>
          <a:xfrm>
            <a:off x="4614926" y="2540001"/>
            <a:ext cx="1626602" cy="2157157"/>
            <a:chOff x="4614926" y="3078163"/>
            <a:chExt cx="1626602" cy="2157157"/>
          </a:xfrm>
        </p:grpSpPr>
        <p:grpSp>
          <p:nvGrpSpPr>
            <p:cNvPr id="9" name="Group 40"/>
            <p:cNvGrpSpPr>
              <a:grpSpLocks/>
            </p:cNvGrpSpPr>
            <p:nvPr/>
          </p:nvGrpSpPr>
          <p:grpSpPr bwMode="auto">
            <a:xfrm>
              <a:off x="4813442" y="3078163"/>
              <a:ext cx="274637" cy="1655763"/>
              <a:chOff x="4894266" y="2508240"/>
              <a:chExt cx="274320" cy="1655460"/>
            </a:xfrm>
          </p:grpSpPr>
          <p:sp>
            <p:nvSpPr>
              <p:cNvPr id="6177" name="Line 20"/>
              <p:cNvSpPr>
                <a:spLocks noChangeShapeType="1"/>
              </p:cNvSpPr>
              <p:nvPr/>
            </p:nvSpPr>
            <p:spPr bwMode="auto">
              <a:xfrm flipV="1">
                <a:off x="5032380" y="2508240"/>
                <a:ext cx="0" cy="1371600"/>
              </a:xfrm>
              <a:prstGeom prst="line">
                <a:avLst/>
              </a:prstGeom>
              <a:noFill/>
              <a:ln w="9525">
                <a:solidFill>
                  <a:schemeClr val="tx1"/>
                </a:solidFill>
                <a:round/>
                <a:headEnd/>
                <a:tailEnd/>
              </a:ln>
            </p:spPr>
            <p:txBody>
              <a:bodyPr anchor="ctr"/>
              <a:lstStyle/>
              <a:p>
                <a:endParaRPr lang="en-US"/>
              </a:p>
            </p:txBody>
          </p:sp>
          <p:sp>
            <p:nvSpPr>
              <p:cNvPr id="6178" name="Oval 19"/>
              <p:cNvSpPr>
                <a:spLocks noChangeAspect="1" noChangeArrowheads="1"/>
              </p:cNvSpPr>
              <p:nvPr/>
            </p:nvSpPr>
            <p:spPr bwMode="auto">
              <a:xfrm>
                <a:off x="4894266" y="3889380"/>
                <a:ext cx="274320" cy="274320"/>
              </a:xfrm>
              <a:prstGeom prst="ellipse">
                <a:avLst/>
              </a:prstGeom>
              <a:solidFill>
                <a:srgbClr val="996600"/>
              </a:solidFill>
              <a:ln w="9525">
                <a:solidFill>
                  <a:srgbClr val="996600"/>
                </a:solidFill>
                <a:round/>
                <a:headEnd/>
                <a:tailEnd/>
              </a:ln>
            </p:spPr>
            <p:txBody>
              <a:bodyPr anchor="ctr"/>
              <a:lstStyle/>
              <a:p>
                <a:endParaRPr lang="en-US"/>
              </a:p>
            </p:txBody>
          </p:sp>
        </p:grpSp>
        <p:grpSp>
          <p:nvGrpSpPr>
            <p:cNvPr id="10" name="Group 117"/>
            <p:cNvGrpSpPr/>
            <p:nvPr/>
          </p:nvGrpSpPr>
          <p:grpSpPr>
            <a:xfrm>
              <a:off x="4614926" y="3563112"/>
              <a:ext cx="1626602" cy="1672208"/>
              <a:chOff x="829502" y="3157728"/>
              <a:chExt cx="1626602" cy="1672208"/>
            </a:xfrm>
          </p:grpSpPr>
          <p:grpSp>
            <p:nvGrpSpPr>
              <p:cNvPr id="11" name="Group 89"/>
              <p:cNvGrpSpPr>
                <a:grpSpLocks noChangeAspect="1"/>
              </p:cNvGrpSpPr>
              <p:nvPr/>
            </p:nvGrpSpPr>
            <p:grpSpPr>
              <a:xfrm>
                <a:off x="829500" y="4231426"/>
                <a:ext cx="1304098" cy="598512"/>
                <a:chOff x="829502" y="3642316"/>
                <a:chExt cx="2587704" cy="1187620"/>
              </a:xfrm>
            </p:grpSpPr>
            <p:sp>
              <p:nvSpPr>
                <p:cNvPr id="152" name="Freeform 7"/>
                <p:cNvSpPr>
                  <a:spLocks/>
                </p:cNvSpPr>
                <p:nvPr/>
              </p:nvSpPr>
              <p:spPr bwMode="auto">
                <a:xfrm>
                  <a:off x="1218474" y="3642316"/>
                  <a:ext cx="2136626" cy="1022007"/>
                </a:xfrm>
                <a:custGeom>
                  <a:avLst/>
                  <a:gdLst/>
                  <a:ahLst/>
                  <a:cxnLst>
                    <a:cxn ang="0">
                      <a:pos x="607" y="108"/>
                    </a:cxn>
                    <a:cxn ang="0">
                      <a:pos x="601" y="111"/>
                    </a:cxn>
                    <a:cxn ang="0">
                      <a:pos x="589" y="96"/>
                    </a:cxn>
                    <a:cxn ang="0">
                      <a:pos x="531" y="91"/>
                    </a:cxn>
                    <a:cxn ang="0">
                      <a:pos x="489" y="108"/>
                    </a:cxn>
                    <a:cxn ang="0">
                      <a:pos x="439" y="181"/>
                    </a:cxn>
                    <a:cxn ang="0">
                      <a:pos x="430" y="223"/>
                    </a:cxn>
                    <a:cxn ang="0">
                      <a:pos x="417" y="231"/>
                    </a:cxn>
                    <a:cxn ang="0">
                      <a:pos x="365" y="209"/>
                    </a:cxn>
                    <a:cxn ang="0">
                      <a:pos x="301" y="221"/>
                    </a:cxn>
                    <a:cxn ang="0">
                      <a:pos x="201" y="307"/>
                    </a:cxn>
                    <a:cxn ang="0">
                      <a:pos x="178" y="350"/>
                    </a:cxn>
                    <a:cxn ang="0">
                      <a:pos x="182" y="383"/>
                    </a:cxn>
                    <a:cxn ang="0">
                      <a:pos x="170" y="391"/>
                    </a:cxn>
                    <a:cxn ang="0">
                      <a:pos x="106" y="386"/>
                    </a:cxn>
                    <a:cxn ang="0">
                      <a:pos x="43" y="415"/>
                    </a:cxn>
                    <a:cxn ang="0">
                      <a:pos x="3" y="498"/>
                    </a:cxn>
                    <a:cxn ang="0">
                      <a:pos x="14" y="577"/>
                    </a:cxn>
                    <a:cxn ang="0">
                      <a:pos x="97" y="646"/>
                    </a:cxn>
                    <a:cxn ang="0">
                      <a:pos x="1158" y="936"/>
                    </a:cxn>
                    <a:cxn ang="0">
                      <a:pos x="1303" y="913"/>
                    </a:cxn>
                    <a:cxn ang="0">
                      <a:pos x="1338" y="883"/>
                    </a:cxn>
                    <a:cxn ang="0">
                      <a:pos x="1354" y="800"/>
                    </a:cxn>
                    <a:cxn ang="0">
                      <a:pos x="1340" y="769"/>
                    </a:cxn>
                    <a:cxn ang="0">
                      <a:pos x="1338" y="756"/>
                    </a:cxn>
                    <a:cxn ang="0">
                      <a:pos x="1380" y="771"/>
                    </a:cxn>
                    <a:cxn ang="0">
                      <a:pos x="1453" y="775"/>
                    </a:cxn>
                    <a:cxn ang="0">
                      <a:pos x="1504" y="746"/>
                    </a:cxn>
                    <a:cxn ang="0">
                      <a:pos x="1533" y="702"/>
                    </a:cxn>
                    <a:cxn ang="0">
                      <a:pos x="1514" y="606"/>
                    </a:cxn>
                    <a:cxn ang="0">
                      <a:pos x="1517" y="595"/>
                    </a:cxn>
                    <a:cxn ang="0">
                      <a:pos x="1550" y="611"/>
                    </a:cxn>
                    <a:cxn ang="0">
                      <a:pos x="1670" y="619"/>
                    </a:cxn>
                    <a:cxn ang="0">
                      <a:pos x="1707" y="599"/>
                    </a:cxn>
                    <a:cxn ang="0">
                      <a:pos x="1749" y="503"/>
                    </a:cxn>
                    <a:cxn ang="0">
                      <a:pos x="1741" y="440"/>
                    </a:cxn>
                    <a:cxn ang="0">
                      <a:pos x="1745" y="432"/>
                    </a:cxn>
                    <a:cxn ang="0">
                      <a:pos x="1820" y="456"/>
                    </a:cxn>
                    <a:cxn ang="0">
                      <a:pos x="1920" y="439"/>
                    </a:cxn>
                    <a:cxn ang="0">
                      <a:pos x="1944" y="417"/>
                    </a:cxn>
                    <a:cxn ang="0">
                      <a:pos x="1961" y="354"/>
                    </a:cxn>
                    <a:cxn ang="0">
                      <a:pos x="1952" y="300"/>
                    </a:cxn>
                    <a:cxn ang="0">
                      <a:pos x="1909" y="262"/>
                    </a:cxn>
                    <a:cxn ang="0">
                      <a:pos x="801" y="5"/>
                    </a:cxn>
                    <a:cxn ang="0">
                      <a:pos x="648" y="12"/>
                    </a:cxn>
                    <a:cxn ang="0">
                      <a:pos x="619" y="36"/>
                    </a:cxn>
                  </a:cxnLst>
                  <a:rect l="0" t="0" r="r" b="b"/>
                  <a:pathLst>
                    <a:path w="1961" h="938">
                      <a:moveTo>
                        <a:pt x="609" y="58"/>
                      </a:moveTo>
                      <a:lnTo>
                        <a:pt x="607" y="72"/>
                      </a:lnTo>
                      <a:lnTo>
                        <a:pt x="607" y="108"/>
                      </a:lnTo>
                      <a:lnTo>
                        <a:pt x="606" y="111"/>
                      </a:lnTo>
                      <a:lnTo>
                        <a:pt x="603" y="112"/>
                      </a:lnTo>
                      <a:lnTo>
                        <a:pt x="601" y="111"/>
                      </a:lnTo>
                      <a:lnTo>
                        <a:pt x="599" y="108"/>
                      </a:lnTo>
                      <a:lnTo>
                        <a:pt x="596" y="105"/>
                      </a:lnTo>
                      <a:lnTo>
                        <a:pt x="589" y="96"/>
                      </a:lnTo>
                      <a:lnTo>
                        <a:pt x="579" y="91"/>
                      </a:lnTo>
                      <a:lnTo>
                        <a:pt x="573" y="90"/>
                      </a:lnTo>
                      <a:lnTo>
                        <a:pt x="531" y="91"/>
                      </a:lnTo>
                      <a:lnTo>
                        <a:pt x="516" y="95"/>
                      </a:lnTo>
                      <a:lnTo>
                        <a:pt x="502" y="100"/>
                      </a:lnTo>
                      <a:lnTo>
                        <a:pt x="489" y="108"/>
                      </a:lnTo>
                      <a:lnTo>
                        <a:pt x="466" y="128"/>
                      </a:lnTo>
                      <a:lnTo>
                        <a:pt x="457" y="140"/>
                      </a:lnTo>
                      <a:lnTo>
                        <a:pt x="439" y="181"/>
                      </a:lnTo>
                      <a:lnTo>
                        <a:pt x="437" y="188"/>
                      </a:lnTo>
                      <a:lnTo>
                        <a:pt x="432" y="217"/>
                      </a:lnTo>
                      <a:lnTo>
                        <a:pt x="430" y="223"/>
                      </a:lnTo>
                      <a:lnTo>
                        <a:pt x="427" y="228"/>
                      </a:lnTo>
                      <a:lnTo>
                        <a:pt x="422" y="231"/>
                      </a:lnTo>
                      <a:lnTo>
                        <a:pt x="417" y="231"/>
                      </a:lnTo>
                      <a:lnTo>
                        <a:pt x="401" y="225"/>
                      </a:lnTo>
                      <a:lnTo>
                        <a:pt x="373" y="212"/>
                      </a:lnTo>
                      <a:lnTo>
                        <a:pt x="365" y="209"/>
                      </a:lnTo>
                      <a:lnTo>
                        <a:pt x="356" y="207"/>
                      </a:lnTo>
                      <a:lnTo>
                        <a:pt x="338" y="209"/>
                      </a:lnTo>
                      <a:lnTo>
                        <a:pt x="301" y="221"/>
                      </a:lnTo>
                      <a:lnTo>
                        <a:pt x="283" y="231"/>
                      </a:lnTo>
                      <a:lnTo>
                        <a:pt x="265" y="244"/>
                      </a:lnTo>
                      <a:lnTo>
                        <a:pt x="201" y="307"/>
                      </a:lnTo>
                      <a:lnTo>
                        <a:pt x="191" y="321"/>
                      </a:lnTo>
                      <a:lnTo>
                        <a:pt x="179" y="344"/>
                      </a:lnTo>
                      <a:lnTo>
                        <a:pt x="178" y="350"/>
                      </a:lnTo>
                      <a:lnTo>
                        <a:pt x="178" y="357"/>
                      </a:lnTo>
                      <a:lnTo>
                        <a:pt x="182" y="377"/>
                      </a:lnTo>
                      <a:lnTo>
                        <a:pt x="182" y="383"/>
                      </a:lnTo>
                      <a:lnTo>
                        <a:pt x="179" y="387"/>
                      </a:lnTo>
                      <a:lnTo>
                        <a:pt x="176" y="390"/>
                      </a:lnTo>
                      <a:lnTo>
                        <a:pt x="170" y="391"/>
                      </a:lnTo>
                      <a:lnTo>
                        <a:pt x="162" y="391"/>
                      </a:lnTo>
                      <a:lnTo>
                        <a:pt x="117" y="386"/>
                      </a:lnTo>
                      <a:lnTo>
                        <a:pt x="106" y="386"/>
                      </a:lnTo>
                      <a:lnTo>
                        <a:pt x="96" y="387"/>
                      </a:lnTo>
                      <a:lnTo>
                        <a:pt x="60" y="402"/>
                      </a:lnTo>
                      <a:lnTo>
                        <a:pt x="43" y="415"/>
                      </a:lnTo>
                      <a:lnTo>
                        <a:pt x="29" y="430"/>
                      </a:lnTo>
                      <a:lnTo>
                        <a:pt x="19" y="450"/>
                      </a:lnTo>
                      <a:lnTo>
                        <a:pt x="3" y="498"/>
                      </a:lnTo>
                      <a:lnTo>
                        <a:pt x="0" y="520"/>
                      </a:lnTo>
                      <a:lnTo>
                        <a:pt x="1" y="540"/>
                      </a:lnTo>
                      <a:lnTo>
                        <a:pt x="14" y="577"/>
                      </a:lnTo>
                      <a:lnTo>
                        <a:pt x="33" y="606"/>
                      </a:lnTo>
                      <a:lnTo>
                        <a:pt x="45" y="617"/>
                      </a:lnTo>
                      <a:lnTo>
                        <a:pt x="97" y="646"/>
                      </a:lnTo>
                      <a:lnTo>
                        <a:pt x="472" y="772"/>
                      </a:lnTo>
                      <a:lnTo>
                        <a:pt x="1098" y="926"/>
                      </a:lnTo>
                      <a:lnTo>
                        <a:pt x="1158" y="936"/>
                      </a:lnTo>
                      <a:lnTo>
                        <a:pt x="1216" y="938"/>
                      </a:lnTo>
                      <a:lnTo>
                        <a:pt x="1267" y="928"/>
                      </a:lnTo>
                      <a:lnTo>
                        <a:pt x="1303" y="913"/>
                      </a:lnTo>
                      <a:lnTo>
                        <a:pt x="1324" y="900"/>
                      </a:lnTo>
                      <a:lnTo>
                        <a:pt x="1331" y="892"/>
                      </a:lnTo>
                      <a:lnTo>
                        <a:pt x="1338" y="883"/>
                      </a:lnTo>
                      <a:lnTo>
                        <a:pt x="1350" y="851"/>
                      </a:lnTo>
                      <a:lnTo>
                        <a:pt x="1355" y="818"/>
                      </a:lnTo>
                      <a:lnTo>
                        <a:pt x="1354" y="800"/>
                      </a:lnTo>
                      <a:lnTo>
                        <a:pt x="1351" y="792"/>
                      </a:lnTo>
                      <a:lnTo>
                        <a:pt x="1345" y="775"/>
                      </a:lnTo>
                      <a:lnTo>
                        <a:pt x="1340" y="769"/>
                      </a:lnTo>
                      <a:lnTo>
                        <a:pt x="1338" y="763"/>
                      </a:lnTo>
                      <a:lnTo>
                        <a:pt x="1337" y="759"/>
                      </a:lnTo>
                      <a:lnTo>
                        <a:pt x="1338" y="756"/>
                      </a:lnTo>
                      <a:lnTo>
                        <a:pt x="1341" y="754"/>
                      </a:lnTo>
                      <a:lnTo>
                        <a:pt x="1347" y="756"/>
                      </a:lnTo>
                      <a:lnTo>
                        <a:pt x="1380" y="771"/>
                      </a:lnTo>
                      <a:lnTo>
                        <a:pt x="1398" y="775"/>
                      </a:lnTo>
                      <a:lnTo>
                        <a:pt x="1434" y="777"/>
                      </a:lnTo>
                      <a:lnTo>
                        <a:pt x="1453" y="775"/>
                      </a:lnTo>
                      <a:lnTo>
                        <a:pt x="1471" y="769"/>
                      </a:lnTo>
                      <a:lnTo>
                        <a:pt x="1480" y="765"/>
                      </a:lnTo>
                      <a:lnTo>
                        <a:pt x="1504" y="746"/>
                      </a:lnTo>
                      <a:lnTo>
                        <a:pt x="1524" y="723"/>
                      </a:lnTo>
                      <a:lnTo>
                        <a:pt x="1531" y="709"/>
                      </a:lnTo>
                      <a:lnTo>
                        <a:pt x="1533" y="702"/>
                      </a:lnTo>
                      <a:lnTo>
                        <a:pt x="1534" y="686"/>
                      </a:lnTo>
                      <a:lnTo>
                        <a:pt x="1530" y="648"/>
                      </a:lnTo>
                      <a:lnTo>
                        <a:pt x="1514" y="606"/>
                      </a:lnTo>
                      <a:lnTo>
                        <a:pt x="1513" y="601"/>
                      </a:lnTo>
                      <a:lnTo>
                        <a:pt x="1514" y="596"/>
                      </a:lnTo>
                      <a:lnTo>
                        <a:pt x="1517" y="595"/>
                      </a:lnTo>
                      <a:lnTo>
                        <a:pt x="1520" y="595"/>
                      </a:lnTo>
                      <a:lnTo>
                        <a:pt x="1530" y="599"/>
                      </a:lnTo>
                      <a:lnTo>
                        <a:pt x="1550" y="611"/>
                      </a:lnTo>
                      <a:lnTo>
                        <a:pt x="1565" y="615"/>
                      </a:lnTo>
                      <a:lnTo>
                        <a:pt x="1615" y="623"/>
                      </a:lnTo>
                      <a:lnTo>
                        <a:pt x="1670" y="619"/>
                      </a:lnTo>
                      <a:lnTo>
                        <a:pt x="1686" y="615"/>
                      </a:lnTo>
                      <a:lnTo>
                        <a:pt x="1701" y="606"/>
                      </a:lnTo>
                      <a:lnTo>
                        <a:pt x="1707" y="599"/>
                      </a:lnTo>
                      <a:lnTo>
                        <a:pt x="1720" y="583"/>
                      </a:lnTo>
                      <a:lnTo>
                        <a:pt x="1734" y="552"/>
                      </a:lnTo>
                      <a:lnTo>
                        <a:pt x="1749" y="503"/>
                      </a:lnTo>
                      <a:lnTo>
                        <a:pt x="1751" y="490"/>
                      </a:lnTo>
                      <a:lnTo>
                        <a:pt x="1751" y="470"/>
                      </a:lnTo>
                      <a:lnTo>
                        <a:pt x="1741" y="440"/>
                      </a:lnTo>
                      <a:lnTo>
                        <a:pt x="1741" y="433"/>
                      </a:lnTo>
                      <a:lnTo>
                        <a:pt x="1742" y="432"/>
                      </a:lnTo>
                      <a:lnTo>
                        <a:pt x="1745" y="432"/>
                      </a:lnTo>
                      <a:lnTo>
                        <a:pt x="1760" y="440"/>
                      </a:lnTo>
                      <a:lnTo>
                        <a:pt x="1771" y="443"/>
                      </a:lnTo>
                      <a:lnTo>
                        <a:pt x="1820" y="456"/>
                      </a:lnTo>
                      <a:lnTo>
                        <a:pt x="1855" y="456"/>
                      </a:lnTo>
                      <a:lnTo>
                        <a:pt x="1901" y="446"/>
                      </a:lnTo>
                      <a:lnTo>
                        <a:pt x="1920" y="439"/>
                      </a:lnTo>
                      <a:lnTo>
                        <a:pt x="1930" y="433"/>
                      </a:lnTo>
                      <a:lnTo>
                        <a:pt x="1937" y="425"/>
                      </a:lnTo>
                      <a:lnTo>
                        <a:pt x="1944" y="417"/>
                      </a:lnTo>
                      <a:lnTo>
                        <a:pt x="1947" y="411"/>
                      </a:lnTo>
                      <a:lnTo>
                        <a:pt x="1956" y="387"/>
                      </a:lnTo>
                      <a:lnTo>
                        <a:pt x="1961" y="354"/>
                      </a:lnTo>
                      <a:lnTo>
                        <a:pt x="1959" y="323"/>
                      </a:lnTo>
                      <a:lnTo>
                        <a:pt x="1955" y="307"/>
                      </a:lnTo>
                      <a:lnTo>
                        <a:pt x="1952" y="300"/>
                      </a:lnTo>
                      <a:lnTo>
                        <a:pt x="1947" y="294"/>
                      </a:lnTo>
                      <a:lnTo>
                        <a:pt x="1926" y="272"/>
                      </a:lnTo>
                      <a:lnTo>
                        <a:pt x="1909" y="262"/>
                      </a:lnTo>
                      <a:lnTo>
                        <a:pt x="1863" y="245"/>
                      </a:lnTo>
                      <a:lnTo>
                        <a:pt x="1300" y="111"/>
                      </a:lnTo>
                      <a:lnTo>
                        <a:pt x="801" y="5"/>
                      </a:lnTo>
                      <a:lnTo>
                        <a:pt x="763" y="0"/>
                      </a:lnTo>
                      <a:lnTo>
                        <a:pt x="713" y="2"/>
                      </a:lnTo>
                      <a:lnTo>
                        <a:pt x="648" y="12"/>
                      </a:lnTo>
                      <a:lnTo>
                        <a:pt x="635" y="18"/>
                      </a:lnTo>
                      <a:lnTo>
                        <a:pt x="627" y="26"/>
                      </a:lnTo>
                      <a:lnTo>
                        <a:pt x="619" y="36"/>
                      </a:lnTo>
                      <a:lnTo>
                        <a:pt x="609" y="58"/>
                      </a:lnTo>
                      <a:close/>
                    </a:path>
                  </a:pathLst>
                </a:custGeom>
                <a:solidFill>
                  <a:srgbClr val="785B4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8"/>
                <p:cNvSpPr>
                  <a:spLocks/>
                </p:cNvSpPr>
                <p:nvPr/>
              </p:nvSpPr>
              <p:spPr bwMode="auto">
                <a:xfrm>
                  <a:off x="3161159" y="3953930"/>
                  <a:ext cx="162345" cy="162345"/>
                </a:xfrm>
                <a:custGeom>
                  <a:avLst/>
                  <a:gdLst/>
                  <a:ahLst/>
                  <a:cxnLst>
                    <a:cxn ang="0">
                      <a:pos x="44" y="8"/>
                    </a:cxn>
                    <a:cxn ang="0">
                      <a:pos x="31" y="17"/>
                    </a:cxn>
                    <a:cxn ang="0">
                      <a:pos x="20" y="30"/>
                    </a:cxn>
                    <a:cxn ang="0">
                      <a:pos x="4" y="61"/>
                    </a:cxn>
                    <a:cxn ang="0">
                      <a:pos x="2" y="69"/>
                    </a:cxn>
                    <a:cxn ang="0">
                      <a:pos x="0" y="97"/>
                    </a:cxn>
                    <a:cxn ang="0">
                      <a:pos x="2" y="114"/>
                    </a:cxn>
                    <a:cxn ang="0">
                      <a:pos x="4" y="121"/>
                    </a:cxn>
                    <a:cxn ang="0">
                      <a:pos x="8" y="128"/>
                    </a:cxn>
                    <a:cxn ang="0">
                      <a:pos x="12" y="132"/>
                    </a:cxn>
                    <a:cxn ang="0">
                      <a:pos x="19" y="136"/>
                    </a:cxn>
                    <a:cxn ang="0">
                      <a:pos x="33" y="142"/>
                    </a:cxn>
                    <a:cxn ang="0">
                      <a:pos x="71" y="149"/>
                    </a:cxn>
                    <a:cxn ang="0">
                      <a:pos x="89" y="145"/>
                    </a:cxn>
                    <a:cxn ang="0">
                      <a:pos x="120" y="128"/>
                    </a:cxn>
                    <a:cxn ang="0">
                      <a:pos x="130" y="118"/>
                    </a:cxn>
                    <a:cxn ang="0">
                      <a:pos x="137" y="108"/>
                    </a:cxn>
                    <a:cxn ang="0">
                      <a:pos x="143" y="94"/>
                    </a:cxn>
                    <a:cxn ang="0">
                      <a:pos x="149" y="64"/>
                    </a:cxn>
                    <a:cxn ang="0">
                      <a:pos x="147" y="51"/>
                    </a:cxn>
                    <a:cxn ang="0">
                      <a:pos x="143" y="38"/>
                    </a:cxn>
                    <a:cxn ang="0">
                      <a:pos x="137" y="25"/>
                    </a:cxn>
                    <a:cxn ang="0">
                      <a:pos x="126" y="12"/>
                    </a:cxn>
                    <a:cxn ang="0">
                      <a:pos x="121" y="8"/>
                    </a:cxn>
                    <a:cxn ang="0">
                      <a:pos x="114" y="4"/>
                    </a:cxn>
                    <a:cxn ang="0">
                      <a:pos x="108" y="2"/>
                    </a:cxn>
                    <a:cxn ang="0">
                      <a:pos x="80" y="0"/>
                    </a:cxn>
                    <a:cxn ang="0">
                      <a:pos x="61" y="2"/>
                    </a:cxn>
                    <a:cxn ang="0">
                      <a:pos x="52" y="4"/>
                    </a:cxn>
                    <a:cxn ang="0">
                      <a:pos x="44" y="8"/>
                    </a:cxn>
                  </a:cxnLst>
                  <a:rect l="0" t="0" r="r" b="b"/>
                  <a:pathLst>
                    <a:path w="149" h="149">
                      <a:moveTo>
                        <a:pt x="44" y="8"/>
                      </a:moveTo>
                      <a:lnTo>
                        <a:pt x="31" y="17"/>
                      </a:lnTo>
                      <a:lnTo>
                        <a:pt x="20" y="30"/>
                      </a:lnTo>
                      <a:lnTo>
                        <a:pt x="4" y="61"/>
                      </a:lnTo>
                      <a:lnTo>
                        <a:pt x="2" y="69"/>
                      </a:lnTo>
                      <a:lnTo>
                        <a:pt x="0" y="97"/>
                      </a:lnTo>
                      <a:lnTo>
                        <a:pt x="2" y="114"/>
                      </a:lnTo>
                      <a:lnTo>
                        <a:pt x="4" y="121"/>
                      </a:lnTo>
                      <a:lnTo>
                        <a:pt x="8" y="128"/>
                      </a:lnTo>
                      <a:lnTo>
                        <a:pt x="12" y="132"/>
                      </a:lnTo>
                      <a:lnTo>
                        <a:pt x="19" y="136"/>
                      </a:lnTo>
                      <a:lnTo>
                        <a:pt x="33" y="142"/>
                      </a:lnTo>
                      <a:lnTo>
                        <a:pt x="71" y="149"/>
                      </a:lnTo>
                      <a:lnTo>
                        <a:pt x="89" y="145"/>
                      </a:lnTo>
                      <a:lnTo>
                        <a:pt x="120" y="128"/>
                      </a:lnTo>
                      <a:lnTo>
                        <a:pt x="130" y="118"/>
                      </a:lnTo>
                      <a:lnTo>
                        <a:pt x="137" y="108"/>
                      </a:lnTo>
                      <a:lnTo>
                        <a:pt x="143" y="94"/>
                      </a:lnTo>
                      <a:lnTo>
                        <a:pt x="149" y="64"/>
                      </a:lnTo>
                      <a:lnTo>
                        <a:pt x="147" y="51"/>
                      </a:lnTo>
                      <a:lnTo>
                        <a:pt x="143" y="38"/>
                      </a:lnTo>
                      <a:lnTo>
                        <a:pt x="137" y="25"/>
                      </a:lnTo>
                      <a:lnTo>
                        <a:pt x="126" y="12"/>
                      </a:lnTo>
                      <a:lnTo>
                        <a:pt x="121" y="8"/>
                      </a:lnTo>
                      <a:lnTo>
                        <a:pt x="114" y="4"/>
                      </a:lnTo>
                      <a:lnTo>
                        <a:pt x="108" y="2"/>
                      </a:lnTo>
                      <a:lnTo>
                        <a:pt x="80" y="0"/>
                      </a:lnTo>
                      <a:lnTo>
                        <a:pt x="61" y="2"/>
                      </a:lnTo>
                      <a:lnTo>
                        <a:pt x="52" y="4"/>
                      </a:lnTo>
                      <a:lnTo>
                        <a:pt x="44" y="8"/>
                      </a:lnTo>
                      <a:close/>
                    </a:path>
                  </a:pathLst>
                </a:custGeom>
                <a:solidFill>
                  <a:srgbClr val="BC9E8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Freeform 9"/>
                <p:cNvSpPr>
                  <a:spLocks/>
                </p:cNvSpPr>
                <p:nvPr/>
              </p:nvSpPr>
              <p:spPr bwMode="auto">
                <a:xfrm>
                  <a:off x="2927993" y="4099931"/>
                  <a:ext cx="172150" cy="190673"/>
                </a:xfrm>
                <a:custGeom>
                  <a:avLst/>
                  <a:gdLst/>
                  <a:ahLst/>
                  <a:cxnLst>
                    <a:cxn ang="0">
                      <a:pos x="124" y="5"/>
                    </a:cxn>
                    <a:cxn ang="0">
                      <a:pos x="113" y="1"/>
                    </a:cxn>
                    <a:cxn ang="0">
                      <a:pos x="102" y="0"/>
                    </a:cxn>
                    <a:cxn ang="0">
                      <a:pos x="95" y="1"/>
                    </a:cxn>
                    <a:cxn ang="0">
                      <a:pos x="89" y="3"/>
                    </a:cxn>
                    <a:cxn ang="0">
                      <a:pos x="58" y="19"/>
                    </a:cxn>
                    <a:cxn ang="0">
                      <a:pos x="32" y="43"/>
                    </a:cxn>
                    <a:cxn ang="0">
                      <a:pos x="20" y="60"/>
                    </a:cxn>
                    <a:cxn ang="0">
                      <a:pos x="5" y="85"/>
                    </a:cxn>
                    <a:cxn ang="0">
                      <a:pos x="0" y="101"/>
                    </a:cxn>
                    <a:cxn ang="0">
                      <a:pos x="1" y="122"/>
                    </a:cxn>
                    <a:cxn ang="0">
                      <a:pos x="5" y="146"/>
                    </a:cxn>
                    <a:cxn ang="0">
                      <a:pos x="3" y="161"/>
                    </a:cxn>
                    <a:cxn ang="0">
                      <a:pos x="3" y="165"/>
                    </a:cxn>
                    <a:cxn ang="0">
                      <a:pos x="5" y="167"/>
                    </a:cxn>
                    <a:cxn ang="0">
                      <a:pos x="9" y="170"/>
                    </a:cxn>
                    <a:cxn ang="0">
                      <a:pos x="14" y="172"/>
                    </a:cxn>
                    <a:cxn ang="0">
                      <a:pos x="41" y="175"/>
                    </a:cxn>
                    <a:cxn ang="0">
                      <a:pos x="61" y="175"/>
                    </a:cxn>
                    <a:cxn ang="0">
                      <a:pos x="79" y="173"/>
                    </a:cxn>
                    <a:cxn ang="0">
                      <a:pos x="93" y="168"/>
                    </a:cxn>
                    <a:cxn ang="0">
                      <a:pos x="107" y="161"/>
                    </a:cxn>
                    <a:cxn ang="0">
                      <a:pos x="121" y="151"/>
                    </a:cxn>
                    <a:cxn ang="0">
                      <a:pos x="132" y="140"/>
                    </a:cxn>
                    <a:cxn ang="0">
                      <a:pos x="142" y="125"/>
                    </a:cxn>
                    <a:cxn ang="0">
                      <a:pos x="155" y="90"/>
                    </a:cxn>
                    <a:cxn ang="0">
                      <a:pos x="158" y="73"/>
                    </a:cxn>
                    <a:cxn ang="0">
                      <a:pos x="158" y="58"/>
                    </a:cxn>
                    <a:cxn ang="0">
                      <a:pos x="154" y="43"/>
                    </a:cxn>
                    <a:cxn ang="0">
                      <a:pos x="142" y="20"/>
                    </a:cxn>
                    <a:cxn ang="0">
                      <a:pos x="134" y="11"/>
                    </a:cxn>
                    <a:cxn ang="0">
                      <a:pos x="124" y="5"/>
                    </a:cxn>
                  </a:cxnLst>
                  <a:rect l="0" t="0" r="r" b="b"/>
                  <a:pathLst>
                    <a:path w="158" h="175">
                      <a:moveTo>
                        <a:pt x="124" y="5"/>
                      </a:moveTo>
                      <a:lnTo>
                        <a:pt x="113" y="1"/>
                      </a:lnTo>
                      <a:lnTo>
                        <a:pt x="102" y="0"/>
                      </a:lnTo>
                      <a:lnTo>
                        <a:pt x="95" y="1"/>
                      </a:lnTo>
                      <a:lnTo>
                        <a:pt x="89" y="3"/>
                      </a:lnTo>
                      <a:lnTo>
                        <a:pt x="58" y="19"/>
                      </a:lnTo>
                      <a:lnTo>
                        <a:pt x="32" y="43"/>
                      </a:lnTo>
                      <a:lnTo>
                        <a:pt x="20" y="60"/>
                      </a:lnTo>
                      <a:lnTo>
                        <a:pt x="5" y="85"/>
                      </a:lnTo>
                      <a:lnTo>
                        <a:pt x="0" y="101"/>
                      </a:lnTo>
                      <a:lnTo>
                        <a:pt x="1" y="122"/>
                      </a:lnTo>
                      <a:lnTo>
                        <a:pt x="5" y="146"/>
                      </a:lnTo>
                      <a:lnTo>
                        <a:pt x="3" y="161"/>
                      </a:lnTo>
                      <a:lnTo>
                        <a:pt x="3" y="165"/>
                      </a:lnTo>
                      <a:lnTo>
                        <a:pt x="5" y="167"/>
                      </a:lnTo>
                      <a:lnTo>
                        <a:pt x="9" y="170"/>
                      </a:lnTo>
                      <a:lnTo>
                        <a:pt x="14" y="172"/>
                      </a:lnTo>
                      <a:lnTo>
                        <a:pt x="41" y="175"/>
                      </a:lnTo>
                      <a:lnTo>
                        <a:pt x="61" y="175"/>
                      </a:lnTo>
                      <a:lnTo>
                        <a:pt x="79" y="173"/>
                      </a:lnTo>
                      <a:lnTo>
                        <a:pt x="93" y="168"/>
                      </a:lnTo>
                      <a:lnTo>
                        <a:pt x="107" y="161"/>
                      </a:lnTo>
                      <a:lnTo>
                        <a:pt x="121" y="151"/>
                      </a:lnTo>
                      <a:lnTo>
                        <a:pt x="132" y="140"/>
                      </a:lnTo>
                      <a:lnTo>
                        <a:pt x="142" y="125"/>
                      </a:lnTo>
                      <a:lnTo>
                        <a:pt x="155" y="90"/>
                      </a:lnTo>
                      <a:lnTo>
                        <a:pt x="158" y="73"/>
                      </a:lnTo>
                      <a:lnTo>
                        <a:pt x="158" y="58"/>
                      </a:lnTo>
                      <a:lnTo>
                        <a:pt x="154" y="43"/>
                      </a:lnTo>
                      <a:lnTo>
                        <a:pt x="142" y="20"/>
                      </a:lnTo>
                      <a:lnTo>
                        <a:pt x="134" y="11"/>
                      </a:lnTo>
                      <a:lnTo>
                        <a:pt x="124" y="5"/>
                      </a:lnTo>
                      <a:close/>
                    </a:path>
                  </a:pathLst>
                </a:custGeom>
                <a:solidFill>
                  <a:srgbClr val="BC9E8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10"/>
                <p:cNvSpPr>
                  <a:spLocks/>
                </p:cNvSpPr>
                <p:nvPr/>
              </p:nvSpPr>
              <p:spPr bwMode="auto">
                <a:xfrm>
                  <a:off x="2686111" y="4294963"/>
                  <a:ext cx="178688" cy="177599"/>
                </a:xfrm>
                <a:custGeom>
                  <a:avLst/>
                  <a:gdLst/>
                  <a:ahLst/>
                  <a:cxnLst>
                    <a:cxn ang="0">
                      <a:pos x="102" y="3"/>
                    </a:cxn>
                    <a:cxn ang="0">
                      <a:pos x="87" y="7"/>
                    </a:cxn>
                    <a:cxn ang="0">
                      <a:pos x="58" y="20"/>
                    </a:cxn>
                    <a:cxn ang="0">
                      <a:pos x="31" y="39"/>
                    </a:cxn>
                    <a:cxn ang="0">
                      <a:pos x="20" y="51"/>
                    </a:cxn>
                    <a:cxn ang="0">
                      <a:pos x="11" y="64"/>
                    </a:cxn>
                    <a:cxn ang="0">
                      <a:pos x="1" y="93"/>
                    </a:cxn>
                    <a:cxn ang="0">
                      <a:pos x="0" y="101"/>
                    </a:cxn>
                    <a:cxn ang="0">
                      <a:pos x="0" y="109"/>
                    </a:cxn>
                    <a:cxn ang="0">
                      <a:pos x="4" y="124"/>
                    </a:cxn>
                    <a:cxn ang="0">
                      <a:pos x="14" y="137"/>
                    </a:cxn>
                    <a:cxn ang="0">
                      <a:pos x="40" y="155"/>
                    </a:cxn>
                    <a:cxn ang="0">
                      <a:pos x="49" y="160"/>
                    </a:cxn>
                    <a:cxn ang="0">
                      <a:pos x="67" y="163"/>
                    </a:cxn>
                    <a:cxn ang="0">
                      <a:pos x="85" y="160"/>
                    </a:cxn>
                    <a:cxn ang="0">
                      <a:pos x="104" y="152"/>
                    </a:cxn>
                    <a:cxn ang="0">
                      <a:pos x="128" y="136"/>
                    </a:cxn>
                    <a:cxn ang="0">
                      <a:pos x="134" y="130"/>
                    </a:cxn>
                    <a:cxn ang="0">
                      <a:pos x="154" y="106"/>
                    </a:cxn>
                    <a:cxn ang="0">
                      <a:pos x="161" y="91"/>
                    </a:cxn>
                    <a:cxn ang="0">
                      <a:pos x="164" y="77"/>
                    </a:cxn>
                    <a:cxn ang="0">
                      <a:pos x="164" y="69"/>
                    </a:cxn>
                    <a:cxn ang="0">
                      <a:pos x="163" y="62"/>
                    </a:cxn>
                    <a:cxn ang="0">
                      <a:pos x="151" y="27"/>
                    </a:cxn>
                    <a:cxn ang="0">
                      <a:pos x="147" y="19"/>
                    </a:cxn>
                    <a:cxn ang="0">
                      <a:pos x="144" y="14"/>
                    </a:cxn>
                    <a:cxn ang="0">
                      <a:pos x="138" y="6"/>
                    </a:cxn>
                    <a:cxn ang="0">
                      <a:pos x="131" y="2"/>
                    </a:cxn>
                    <a:cxn ang="0">
                      <a:pos x="124" y="0"/>
                    </a:cxn>
                    <a:cxn ang="0">
                      <a:pos x="114" y="0"/>
                    </a:cxn>
                    <a:cxn ang="0">
                      <a:pos x="102" y="3"/>
                    </a:cxn>
                  </a:cxnLst>
                  <a:rect l="0" t="0" r="r" b="b"/>
                  <a:pathLst>
                    <a:path w="164" h="163">
                      <a:moveTo>
                        <a:pt x="102" y="3"/>
                      </a:moveTo>
                      <a:lnTo>
                        <a:pt x="87" y="7"/>
                      </a:lnTo>
                      <a:lnTo>
                        <a:pt x="58" y="20"/>
                      </a:lnTo>
                      <a:lnTo>
                        <a:pt x="31" y="39"/>
                      </a:lnTo>
                      <a:lnTo>
                        <a:pt x="20" y="51"/>
                      </a:lnTo>
                      <a:lnTo>
                        <a:pt x="11" y="64"/>
                      </a:lnTo>
                      <a:lnTo>
                        <a:pt x="1" y="93"/>
                      </a:lnTo>
                      <a:lnTo>
                        <a:pt x="0" y="101"/>
                      </a:lnTo>
                      <a:lnTo>
                        <a:pt x="0" y="109"/>
                      </a:lnTo>
                      <a:lnTo>
                        <a:pt x="4" y="124"/>
                      </a:lnTo>
                      <a:lnTo>
                        <a:pt x="14" y="137"/>
                      </a:lnTo>
                      <a:lnTo>
                        <a:pt x="40" y="155"/>
                      </a:lnTo>
                      <a:lnTo>
                        <a:pt x="49" y="160"/>
                      </a:lnTo>
                      <a:lnTo>
                        <a:pt x="67" y="163"/>
                      </a:lnTo>
                      <a:lnTo>
                        <a:pt x="85" y="160"/>
                      </a:lnTo>
                      <a:lnTo>
                        <a:pt x="104" y="152"/>
                      </a:lnTo>
                      <a:lnTo>
                        <a:pt x="128" y="136"/>
                      </a:lnTo>
                      <a:lnTo>
                        <a:pt x="134" y="130"/>
                      </a:lnTo>
                      <a:lnTo>
                        <a:pt x="154" y="106"/>
                      </a:lnTo>
                      <a:lnTo>
                        <a:pt x="161" y="91"/>
                      </a:lnTo>
                      <a:lnTo>
                        <a:pt x="164" y="77"/>
                      </a:lnTo>
                      <a:lnTo>
                        <a:pt x="164" y="69"/>
                      </a:lnTo>
                      <a:lnTo>
                        <a:pt x="163" y="62"/>
                      </a:lnTo>
                      <a:lnTo>
                        <a:pt x="151" y="27"/>
                      </a:lnTo>
                      <a:lnTo>
                        <a:pt x="147" y="19"/>
                      </a:lnTo>
                      <a:lnTo>
                        <a:pt x="144" y="14"/>
                      </a:lnTo>
                      <a:lnTo>
                        <a:pt x="138" y="6"/>
                      </a:lnTo>
                      <a:lnTo>
                        <a:pt x="131" y="2"/>
                      </a:lnTo>
                      <a:lnTo>
                        <a:pt x="124" y="0"/>
                      </a:lnTo>
                      <a:lnTo>
                        <a:pt x="114" y="0"/>
                      </a:lnTo>
                      <a:lnTo>
                        <a:pt x="102" y="3"/>
                      </a:lnTo>
                      <a:close/>
                    </a:path>
                  </a:pathLst>
                </a:custGeom>
                <a:solidFill>
                  <a:srgbClr val="BC9E8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Freeform 11"/>
                <p:cNvSpPr>
                  <a:spLocks/>
                </p:cNvSpPr>
                <p:nvPr/>
              </p:nvSpPr>
              <p:spPr bwMode="auto">
                <a:xfrm>
                  <a:off x="2458393" y="4463844"/>
                  <a:ext cx="219002" cy="175419"/>
                </a:xfrm>
                <a:custGeom>
                  <a:avLst/>
                  <a:gdLst/>
                  <a:ahLst/>
                  <a:cxnLst>
                    <a:cxn ang="0">
                      <a:pos x="201" y="54"/>
                    </a:cxn>
                    <a:cxn ang="0">
                      <a:pos x="199" y="38"/>
                    </a:cxn>
                    <a:cxn ang="0">
                      <a:pos x="196" y="31"/>
                    </a:cxn>
                    <a:cxn ang="0">
                      <a:pos x="182" y="13"/>
                    </a:cxn>
                    <a:cxn ang="0">
                      <a:pos x="177" y="8"/>
                    </a:cxn>
                    <a:cxn ang="0">
                      <a:pos x="171" y="5"/>
                    </a:cxn>
                    <a:cxn ang="0">
                      <a:pos x="163" y="3"/>
                    </a:cxn>
                    <a:cxn ang="0">
                      <a:pos x="131" y="0"/>
                    </a:cxn>
                    <a:cxn ang="0">
                      <a:pos x="96" y="5"/>
                    </a:cxn>
                    <a:cxn ang="0">
                      <a:pos x="57" y="18"/>
                    </a:cxn>
                    <a:cxn ang="0">
                      <a:pos x="48" y="23"/>
                    </a:cxn>
                    <a:cxn ang="0">
                      <a:pos x="34" y="34"/>
                    </a:cxn>
                    <a:cxn ang="0">
                      <a:pos x="14" y="58"/>
                    </a:cxn>
                    <a:cxn ang="0">
                      <a:pos x="5" y="75"/>
                    </a:cxn>
                    <a:cxn ang="0">
                      <a:pos x="1" y="83"/>
                    </a:cxn>
                    <a:cxn ang="0">
                      <a:pos x="0" y="91"/>
                    </a:cxn>
                    <a:cxn ang="0">
                      <a:pos x="1" y="107"/>
                    </a:cxn>
                    <a:cxn ang="0">
                      <a:pos x="9" y="123"/>
                    </a:cxn>
                    <a:cxn ang="0">
                      <a:pos x="24" y="143"/>
                    </a:cxn>
                    <a:cxn ang="0">
                      <a:pos x="30" y="148"/>
                    </a:cxn>
                    <a:cxn ang="0">
                      <a:pos x="37" y="151"/>
                    </a:cxn>
                    <a:cxn ang="0">
                      <a:pos x="45" y="154"/>
                    </a:cxn>
                    <a:cxn ang="0">
                      <a:pos x="62" y="159"/>
                    </a:cxn>
                    <a:cxn ang="0">
                      <a:pos x="81" y="161"/>
                    </a:cxn>
                    <a:cxn ang="0">
                      <a:pos x="97" y="161"/>
                    </a:cxn>
                    <a:cxn ang="0">
                      <a:pos x="122" y="156"/>
                    </a:cxn>
                    <a:cxn ang="0">
                      <a:pos x="134" y="149"/>
                    </a:cxn>
                    <a:cxn ang="0">
                      <a:pos x="155" y="131"/>
                    </a:cxn>
                    <a:cxn ang="0">
                      <a:pos x="179" y="101"/>
                    </a:cxn>
                    <a:cxn ang="0">
                      <a:pos x="192" y="80"/>
                    </a:cxn>
                    <a:cxn ang="0">
                      <a:pos x="200" y="62"/>
                    </a:cxn>
                    <a:cxn ang="0">
                      <a:pos x="201" y="54"/>
                    </a:cxn>
                  </a:cxnLst>
                  <a:rect l="0" t="0" r="r" b="b"/>
                  <a:pathLst>
                    <a:path w="201" h="161">
                      <a:moveTo>
                        <a:pt x="201" y="54"/>
                      </a:moveTo>
                      <a:lnTo>
                        <a:pt x="199" y="38"/>
                      </a:lnTo>
                      <a:lnTo>
                        <a:pt x="196" y="31"/>
                      </a:lnTo>
                      <a:lnTo>
                        <a:pt x="182" y="13"/>
                      </a:lnTo>
                      <a:lnTo>
                        <a:pt x="177" y="8"/>
                      </a:lnTo>
                      <a:lnTo>
                        <a:pt x="171" y="5"/>
                      </a:lnTo>
                      <a:lnTo>
                        <a:pt x="163" y="3"/>
                      </a:lnTo>
                      <a:lnTo>
                        <a:pt x="131" y="0"/>
                      </a:lnTo>
                      <a:lnTo>
                        <a:pt x="96" y="5"/>
                      </a:lnTo>
                      <a:lnTo>
                        <a:pt x="57" y="18"/>
                      </a:lnTo>
                      <a:lnTo>
                        <a:pt x="48" y="23"/>
                      </a:lnTo>
                      <a:lnTo>
                        <a:pt x="34" y="34"/>
                      </a:lnTo>
                      <a:lnTo>
                        <a:pt x="14" y="58"/>
                      </a:lnTo>
                      <a:lnTo>
                        <a:pt x="5" y="75"/>
                      </a:lnTo>
                      <a:lnTo>
                        <a:pt x="1" y="83"/>
                      </a:lnTo>
                      <a:lnTo>
                        <a:pt x="0" y="91"/>
                      </a:lnTo>
                      <a:lnTo>
                        <a:pt x="1" y="107"/>
                      </a:lnTo>
                      <a:lnTo>
                        <a:pt x="9" y="123"/>
                      </a:lnTo>
                      <a:lnTo>
                        <a:pt x="24" y="143"/>
                      </a:lnTo>
                      <a:lnTo>
                        <a:pt x="30" y="148"/>
                      </a:lnTo>
                      <a:lnTo>
                        <a:pt x="37" y="151"/>
                      </a:lnTo>
                      <a:lnTo>
                        <a:pt x="45" y="154"/>
                      </a:lnTo>
                      <a:lnTo>
                        <a:pt x="62" y="159"/>
                      </a:lnTo>
                      <a:lnTo>
                        <a:pt x="81" y="161"/>
                      </a:lnTo>
                      <a:lnTo>
                        <a:pt x="97" y="161"/>
                      </a:lnTo>
                      <a:lnTo>
                        <a:pt x="122" y="156"/>
                      </a:lnTo>
                      <a:lnTo>
                        <a:pt x="134" y="149"/>
                      </a:lnTo>
                      <a:lnTo>
                        <a:pt x="155" y="131"/>
                      </a:lnTo>
                      <a:lnTo>
                        <a:pt x="179" y="101"/>
                      </a:lnTo>
                      <a:lnTo>
                        <a:pt x="192" y="80"/>
                      </a:lnTo>
                      <a:lnTo>
                        <a:pt x="200" y="62"/>
                      </a:lnTo>
                      <a:lnTo>
                        <a:pt x="201" y="54"/>
                      </a:lnTo>
                      <a:close/>
                    </a:path>
                  </a:pathLst>
                </a:custGeom>
                <a:solidFill>
                  <a:srgbClr val="BC9E8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12"/>
                <p:cNvSpPr>
                  <a:spLocks/>
                </p:cNvSpPr>
                <p:nvPr/>
              </p:nvSpPr>
              <p:spPr bwMode="auto">
                <a:xfrm>
                  <a:off x="1250072" y="4086856"/>
                  <a:ext cx="1298755" cy="546959"/>
                </a:xfrm>
                <a:custGeom>
                  <a:avLst/>
                  <a:gdLst/>
                  <a:ahLst/>
                  <a:cxnLst>
                    <a:cxn ang="0">
                      <a:pos x="1176" y="324"/>
                    </a:cxn>
                    <a:cxn ang="0">
                      <a:pos x="1129" y="305"/>
                    </a:cxn>
                    <a:cxn ang="0">
                      <a:pos x="883" y="230"/>
                    </a:cxn>
                    <a:cxn ang="0">
                      <a:pos x="683" y="179"/>
                    </a:cxn>
                    <a:cxn ang="0">
                      <a:pos x="461" y="134"/>
                    </a:cxn>
                    <a:cxn ang="0">
                      <a:pos x="356" y="105"/>
                    </a:cxn>
                    <a:cxn ang="0">
                      <a:pos x="269" y="75"/>
                    </a:cxn>
                    <a:cxn ang="0">
                      <a:pos x="175" y="34"/>
                    </a:cxn>
                    <a:cxn ang="0">
                      <a:pos x="157" y="21"/>
                    </a:cxn>
                    <a:cxn ang="0">
                      <a:pos x="150" y="14"/>
                    </a:cxn>
                    <a:cxn ang="0">
                      <a:pos x="138" y="6"/>
                    </a:cxn>
                    <a:cxn ang="0">
                      <a:pos x="131" y="2"/>
                    </a:cxn>
                    <a:cxn ang="0">
                      <a:pos x="123" y="0"/>
                    </a:cxn>
                    <a:cxn ang="0">
                      <a:pos x="103" y="1"/>
                    </a:cxn>
                    <a:cxn ang="0">
                      <a:pos x="64" y="14"/>
                    </a:cxn>
                    <a:cxn ang="0">
                      <a:pos x="38" y="31"/>
                    </a:cxn>
                    <a:cxn ang="0">
                      <a:pos x="27" y="42"/>
                    </a:cxn>
                    <a:cxn ang="0">
                      <a:pos x="18" y="55"/>
                    </a:cxn>
                    <a:cxn ang="0">
                      <a:pos x="4" y="86"/>
                    </a:cxn>
                    <a:cxn ang="0">
                      <a:pos x="0" y="102"/>
                    </a:cxn>
                    <a:cxn ang="0">
                      <a:pos x="0" y="117"/>
                    </a:cxn>
                    <a:cxn ang="0">
                      <a:pos x="6" y="149"/>
                    </a:cxn>
                    <a:cxn ang="0">
                      <a:pos x="10" y="162"/>
                    </a:cxn>
                    <a:cxn ang="0">
                      <a:pos x="14" y="169"/>
                    </a:cxn>
                    <a:cxn ang="0">
                      <a:pos x="17" y="174"/>
                    </a:cxn>
                    <a:cxn ang="0">
                      <a:pos x="27" y="182"/>
                    </a:cxn>
                    <a:cxn ang="0">
                      <a:pos x="34" y="185"/>
                    </a:cxn>
                    <a:cxn ang="0">
                      <a:pos x="49" y="196"/>
                    </a:cxn>
                    <a:cxn ang="0">
                      <a:pos x="73" y="207"/>
                    </a:cxn>
                    <a:cxn ang="0">
                      <a:pos x="162" y="241"/>
                    </a:cxn>
                    <a:cxn ang="0">
                      <a:pos x="482" y="349"/>
                    </a:cxn>
                    <a:cxn ang="0">
                      <a:pos x="710" y="409"/>
                    </a:cxn>
                    <a:cxn ang="0">
                      <a:pos x="1049" y="488"/>
                    </a:cxn>
                    <a:cxn ang="0">
                      <a:pos x="1066" y="494"/>
                    </a:cxn>
                    <a:cxn ang="0">
                      <a:pos x="1092" y="499"/>
                    </a:cxn>
                    <a:cxn ang="0">
                      <a:pos x="1099" y="500"/>
                    </a:cxn>
                    <a:cxn ang="0">
                      <a:pos x="1105" y="500"/>
                    </a:cxn>
                    <a:cxn ang="0">
                      <a:pos x="1110" y="502"/>
                    </a:cxn>
                    <a:cxn ang="0">
                      <a:pos x="1117" y="502"/>
                    </a:cxn>
                    <a:cxn ang="0">
                      <a:pos x="1119" y="500"/>
                    </a:cxn>
                    <a:cxn ang="0">
                      <a:pos x="1117" y="499"/>
                    </a:cxn>
                    <a:cxn ang="0">
                      <a:pos x="1112" y="499"/>
                    </a:cxn>
                    <a:cxn ang="0">
                      <a:pos x="1109" y="498"/>
                    </a:cxn>
                    <a:cxn ang="0">
                      <a:pos x="1099" y="495"/>
                    </a:cxn>
                    <a:cxn ang="0">
                      <a:pos x="1092" y="487"/>
                    </a:cxn>
                    <a:cxn ang="0">
                      <a:pos x="1088" y="474"/>
                    </a:cxn>
                    <a:cxn ang="0">
                      <a:pos x="1083" y="437"/>
                    </a:cxn>
                    <a:cxn ang="0">
                      <a:pos x="1083" y="421"/>
                    </a:cxn>
                    <a:cxn ang="0">
                      <a:pos x="1086" y="406"/>
                    </a:cxn>
                    <a:cxn ang="0">
                      <a:pos x="1092" y="391"/>
                    </a:cxn>
                    <a:cxn ang="0">
                      <a:pos x="1099" y="377"/>
                    </a:cxn>
                    <a:cxn ang="0">
                      <a:pos x="1109" y="364"/>
                    </a:cxn>
                    <a:cxn ang="0">
                      <a:pos x="1114" y="361"/>
                    </a:cxn>
                    <a:cxn ang="0">
                      <a:pos x="1119" y="359"/>
                    </a:cxn>
                    <a:cxn ang="0">
                      <a:pos x="1133" y="354"/>
                    </a:cxn>
                    <a:cxn ang="0">
                      <a:pos x="1177" y="346"/>
                    </a:cxn>
                    <a:cxn ang="0">
                      <a:pos x="1184" y="344"/>
                    </a:cxn>
                    <a:cxn ang="0">
                      <a:pos x="1192" y="340"/>
                    </a:cxn>
                    <a:cxn ang="0">
                      <a:pos x="1192" y="336"/>
                    </a:cxn>
                    <a:cxn ang="0">
                      <a:pos x="1189" y="333"/>
                    </a:cxn>
                    <a:cxn ang="0">
                      <a:pos x="1185" y="329"/>
                    </a:cxn>
                    <a:cxn ang="0">
                      <a:pos x="1176" y="324"/>
                    </a:cxn>
                  </a:cxnLst>
                  <a:rect l="0" t="0" r="r" b="b"/>
                  <a:pathLst>
                    <a:path w="1192" h="502">
                      <a:moveTo>
                        <a:pt x="1176" y="324"/>
                      </a:moveTo>
                      <a:lnTo>
                        <a:pt x="1129" y="305"/>
                      </a:lnTo>
                      <a:lnTo>
                        <a:pt x="883" y="230"/>
                      </a:lnTo>
                      <a:lnTo>
                        <a:pt x="683" y="179"/>
                      </a:lnTo>
                      <a:lnTo>
                        <a:pt x="461" y="134"/>
                      </a:lnTo>
                      <a:lnTo>
                        <a:pt x="356" y="105"/>
                      </a:lnTo>
                      <a:lnTo>
                        <a:pt x="269" y="75"/>
                      </a:lnTo>
                      <a:lnTo>
                        <a:pt x="175" y="34"/>
                      </a:lnTo>
                      <a:lnTo>
                        <a:pt x="157" y="21"/>
                      </a:lnTo>
                      <a:lnTo>
                        <a:pt x="150" y="14"/>
                      </a:lnTo>
                      <a:lnTo>
                        <a:pt x="138" y="6"/>
                      </a:lnTo>
                      <a:lnTo>
                        <a:pt x="131" y="2"/>
                      </a:lnTo>
                      <a:lnTo>
                        <a:pt x="123" y="0"/>
                      </a:lnTo>
                      <a:lnTo>
                        <a:pt x="103" y="1"/>
                      </a:lnTo>
                      <a:lnTo>
                        <a:pt x="64" y="14"/>
                      </a:lnTo>
                      <a:lnTo>
                        <a:pt x="38" y="31"/>
                      </a:lnTo>
                      <a:lnTo>
                        <a:pt x="27" y="42"/>
                      </a:lnTo>
                      <a:lnTo>
                        <a:pt x="18" y="55"/>
                      </a:lnTo>
                      <a:lnTo>
                        <a:pt x="4" y="86"/>
                      </a:lnTo>
                      <a:lnTo>
                        <a:pt x="0" y="102"/>
                      </a:lnTo>
                      <a:lnTo>
                        <a:pt x="0" y="117"/>
                      </a:lnTo>
                      <a:lnTo>
                        <a:pt x="6" y="149"/>
                      </a:lnTo>
                      <a:lnTo>
                        <a:pt x="10" y="162"/>
                      </a:lnTo>
                      <a:lnTo>
                        <a:pt x="14" y="169"/>
                      </a:lnTo>
                      <a:lnTo>
                        <a:pt x="17" y="174"/>
                      </a:lnTo>
                      <a:lnTo>
                        <a:pt x="27" y="182"/>
                      </a:lnTo>
                      <a:lnTo>
                        <a:pt x="34" y="185"/>
                      </a:lnTo>
                      <a:lnTo>
                        <a:pt x="49" y="196"/>
                      </a:lnTo>
                      <a:lnTo>
                        <a:pt x="73" y="207"/>
                      </a:lnTo>
                      <a:lnTo>
                        <a:pt x="162" y="241"/>
                      </a:lnTo>
                      <a:lnTo>
                        <a:pt x="482" y="349"/>
                      </a:lnTo>
                      <a:lnTo>
                        <a:pt x="710" y="409"/>
                      </a:lnTo>
                      <a:lnTo>
                        <a:pt x="1049" y="488"/>
                      </a:lnTo>
                      <a:lnTo>
                        <a:pt x="1066" y="494"/>
                      </a:lnTo>
                      <a:lnTo>
                        <a:pt x="1092" y="499"/>
                      </a:lnTo>
                      <a:lnTo>
                        <a:pt x="1099" y="500"/>
                      </a:lnTo>
                      <a:lnTo>
                        <a:pt x="1105" y="500"/>
                      </a:lnTo>
                      <a:lnTo>
                        <a:pt x="1110" y="502"/>
                      </a:lnTo>
                      <a:lnTo>
                        <a:pt x="1117" y="502"/>
                      </a:lnTo>
                      <a:lnTo>
                        <a:pt x="1119" y="500"/>
                      </a:lnTo>
                      <a:lnTo>
                        <a:pt x="1117" y="499"/>
                      </a:lnTo>
                      <a:lnTo>
                        <a:pt x="1112" y="499"/>
                      </a:lnTo>
                      <a:lnTo>
                        <a:pt x="1109" y="498"/>
                      </a:lnTo>
                      <a:lnTo>
                        <a:pt x="1099" y="495"/>
                      </a:lnTo>
                      <a:lnTo>
                        <a:pt x="1092" y="487"/>
                      </a:lnTo>
                      <a:lnTo>
                        <a:pt x="1088" y="474"/>
                      </a:lnTo>
                      <a:lnTo>
                        <a:pt x="1083" y="437"/>
                      </a:lnTo>
                      <a:lnTo>
                        <a:pt x="1083" y="421"/>
                      </a:lnTo>
                      <a:lnTo>
                        <a:pt x="1086" y="406"/>
                      </a:lnTo>
                      <a:lnTo>
                        <a:pt x="1092" y="391"/>
                      </a:lnTo>
                      <a:lnTo>
                        <a:pt x="1099" y="377"/>
                      </a:lnTo>
                      <a:lnTo>
                        <a:pt x="1109" y="364"/>
                      </a:lnTo>
                      <a:lnTo>
                        <a:pt x="1114" y="361"/>
                      </a:lnTo>
                      <a:lnTo>
                        <a:pt x="1119" y="359"/>
                      </a:lnTo>
                      <a:lnTo>
                        <a:pt x="1133" y="354"/>
                      </a:lnTo>
                      <a:lnTo>
                        <a:pt x="1177" y="346"/>
                      </a:lnTo>
                      <a:lnTo>
                        <a:pt x="1184" y="344"/>
                      </a:lnTo>
                      <a:lnTo>
                        <a:pt x="1192" y="340"/>
                      </a:lnTo>
                      <a:lnTo>
                        <a:pt x="1192" y="336"/>
                      </a:lnTo>
                      <a:lnTo>
                        <a:pt x="1189" y="333"/>
                      </a:lnTo>
                      <a:lnTo>
                        <a:pt x="1185" y="329"/>
                      </a:lnTo>
                      <a:lnTo>
                        <a:pt x="1176" y="324"/>
                      </a:lnTo>
                      <a:close/>
                    </a:path>
                  </a:pathLst>
                </a:custGeom>
                <a:solidFill>
                  <a:srgbClr val="A77F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Freeform 13"/>
                <p:cNvSpPr>
                  <a:spLocks/>
                </p:cNvSpPr>
                <p:nvPr/>
              </p:nvSpPr>
              <p:spPr bwMode="auto">
                <a:xfrm>
                  <a:off x="1429849" y="3908169"/>
                  <a:ext cx="1410980" cy="521899"/>
                </a:xfrm>
                <a:custGeom>
                  <a:avLst/>
                  <a:gdLst/>
                  <a:ahLst/>
                  <a:cxnLst>
                    <a:cxn ang="0">
                      <a:pos x="1295" y="340"/>
                    </a:cxn>
                    <a:cxn ang="0">
                      <a:pos x="1295" y="334"/>
                    </a:cxn>
                    <a:cxn ang="0">
                      <a:pos x="1293" y="331"/>
                    </a:cxn>
                    <a:cxn ang="0">
                      <a:pos x="1283" y="323"/>
                    </a:cxn>
                    <a:cxn ang="0">
                      <a:pos x="1257" y="311"/>
                    </a:cxn>
                    <a:cxn ang="0">
                      <a:pos x="559" y="120"/>
                    </a:cxn>
                    <a:cxn ang="0">
                      <a:pos x="249" y="18"/>
                    </a:cxn>
                    <a:cxn ang="0">
                      <a:pos x="193" y="2"/>
                    </a:cxn>
                    <a:cxn ang="0">
                      <a:pos x="169" y="0"/>
                    </a:cxn>
                    <a:cxn ang="0">
                      <a:pos x="145" y="2"/>
                    </a:cxn>
                    <a:cxn ang="0">
                      <a:pos x="102" y="18"/>
                    </a:cxn>
                    <a:cxn ang="0">
                      <a:pos x="72" y="36"/>
                    </a:cxn>
                    <a:cxn ang="0">
                      <a:pos x="40" y="63"/>
                    </a:cxn>
                    <a:cxn ang="0">
                      <a:pos x="30" y="73"/>
                    </a:cxn>
                    <a:cxn ang="0">
                      <a:pos x="9" y="100"/>
                    </a:cxn>
                    <a:cxn ang="0">
                      <a:pos x="4" y="108"/>
                    </a:cxn>
                    <a:cxn ang="0">
                      <a:pos x="0" y="120"/>
                    </a:cxn>
                    <a:cxn ang="0">
                      <a:pos x="0" y="132"/>
                    </a:cxn>
                    <a:cxn ang="0">
                      <a:pos x="4" y="144"/>
                    </a:cxn>
                    <a:cxn ang="0">
                      <a:pos x="9" y="150"/>
                    </a:cxn>
                    <a:cxn ang="0">
                      <a:pos x="20" y="160"/>
                    </a:cxn>
                    <a:cxn ang="0">
                      <a:pos x="56" y="181"/>
                    </a:cxn>
                    <a:cxn ang="0">
                      <a:pos x="167" y="227"/>
                    </a:cxn>
                    <a:cxn ang="0">
                      <a:pos x="244" y="255"/>
                    </a:cxn>
                    <a:cxn ang="0">
                      <a:pos x="637" y="341"/>
                    </a:cxn>
                    <a:cxn ang="0">
                      <a:pos x="1040" y="460"/>
                    </a:cxn>
                    <a:cxn ang="0">
                      <a:pos x="1104" y="479"/>
                    </a:cxn>
                    <a:cxn ang="0">
                      <a:pos x="1114" y="479"/>
                    </a:cxn>
                    <a:cxn ang="0">
                      <a:pos x="1122" y="476"/>
                    </a:cxn>
                    <a:cxn ang="0">
                      <a:pos x="1125" y="472"/>
                    </a:cxn>
                    <a:cxn ang="0">
                      <a:pos x="1125" y="465"/>
                    </a:cxn>
                    <a:cxn ang="0">
                      <a:pos x="1120" y="448"/>
                    </a:cxn>
                    <a:cxn ang="0">
                      <a:pos x="1116" y="430"/>
                    </a:cxn>
                    <a:cxn ang="0">
                      <a:pos x="1117" y="422"/>
                    </a:cxn>
                    <a:cxn ang="0">
                      <a:pos x="1124" y="406"/>
                    </a:cxn>
                    <a:cxn ang="0">
                      <a:pos x="1144" y="374"/>
                    </a:cxn>
                    <a:cxn ang="0">
                      <a:pos x="1151" y="368"/>
                    </a:cxn>
                    <a:cxn ang="0">
                      <a:pos x="1157" y="362"/>
                    </a:cxn>
                    <a:cxn ang="0">
                      <a:pos x="1166" y="358"/>
                    </a:cxn>
                    <a:cxn ang="0">
                      <a:pos x="1220" y="344"/>
                    </a:cxn>
                    <a:cxn ang="0">
                      <a:pos x="1257" y="341"/>
                    </a:cxn>
                    <a:cxn ang="0">
                      <a:pos x="1281" y="343"/>
                    </a:cxn>
                    <a:cxn ang="0">
                      <a:pos x="1292" y="343"/>
                    </a:cxn>
                    <a:cxn ang="0">
                      <a:pos x="1294" y="342"/>
                    </a:cxn>
                    <a:cxn ang="0">
                      <a:pos x="1295" y="340"/>
                    </a:cxn>
                  </a:cxnLst>
                  <a:rect l="0" t="0" r="r" b="b"/>
                  <a:pathLst>
                    <a:path w="1295" h="479">
                      <a:moveTo>
                        <a:pt x="1295" y="340"/>
                      </a:moveTo>
                      <a:lnTo>
                        <a:pt x="1295" y="334"/>
                      </a:lnTo>
                      <a:lnTo>
                        <a:pt x="1293" y="331"/>
                      </a:lnTo>
                      <a:lnTo>
                        <a:pt x="1283" y="323"/>
                      </a:lnTo>
                      <a:lnTo>
                        <a:pt x="1257" y="311"/>
                      </a:lnTo>
                      <a:lnTo>
                        <a:pt x="559" y="120"/>
                      </a:lnTo>
                      <a:lnTo>
                        <a:pt x="249" y="18"/>
                      </a:lnTo>
                      <a:lnTo>
                        <a:pt x="193" y="2"/>
                      </a:lnTo>
                      <a:lnTo>
                        <a:pt x="169" y="0"/>
                      </a:lnTo>
                      <a:lnTo>
                        <a:pt x="145" y="2"/>
                      </a:lnTo>
                      <a:lnTo>
                        <a:pt x="102" y="18"/>
                      </a:lnTo>
                      <a:lnTo>
                        <a:pt x="72" y="36"/>
                      </a:lnTo>
                      <a:lnTo>
                        <a:pt x="40" y="63"/>
                      </a:lnTo>
                      <a:lnTo>
                        <a:pt x="30" y="73"/>
                      </a:lnTo>
                      <a:lnTo>
                        <a:pt x="9" y="100"/>
                      </a:lnTo>
                      <a:lnTo>
                        <a:pt x="4" y="108"/>
                      </a:lnTo>
                      <a:lnTo>
                        <a:pt x="0" y="120"/>
                      </a:lnTo>
                      <a:lnTo>
                        <a:pt x="0" y="132"/>
                      </a:lnTo>
                      <a:lnTo>
                        <a:pt x="4" y="144"/>
                      </a:lnTo>
                      <a:lnTo>
                        <a:pt x="9" y="150"/>
                      </a:lnTo>
                      <a:lnTo>
                        <a:pt x="20" y="160"/>
                      </a:lnTo>
                      <a:lnTo>
                        <a:pt x="56" y="181"/>
                      </a:lnTo>
                      <a:lnTo>
                        <a:pt x="167" y="227"/>
                      </a:lnTo>
                      <a:lnTo>
                        <a:pt x="244" y="255"/>
                      </a:lnTo>
                      <a:lnTo>
                        <a:pt x="637" y="341"/>
                      </a:lnTo>
                      <a:lnTo>
                        <a:pt x="1040" y="460"/>
                      </a:lnTo>
                      <a:lnTo>
                        <a:pt x="1104" y="479"/>
                      </a:lnTo>
                      <a:lnTo>
                        <a:pt x="1114" y="479"/>
                      </a:lnTo>
                      <a:lnTo>
                        <a:pt x="1122" y="476"/>
                      </a:lnTo>
                      <a:lnTo>
                        <a:pt x="1125" y="472"/>
                      </a:lnTo>
                      <a:lnTo>
                        <a:pt x="1125" y="465"/>
                      </a:lnTo>
                      <a:lnTo>
                        <a:pt x="1120" y="448"/>
                      </a:lnTo>
                      <a:lnTo>
                        <a:pt x="1116" y="430"/>
                      </a:lnTo>
                      <a:lnTo>
                        <a:pt x="1117" y="422"/>
                      </a:lnTo>
                      <a:lnTo>
                        <a:pt x="1124" y="406"/>
                      </a:lnTo>
                      <a:lnTo>
                        <a:pt x="1144" y="374"/>
                      </a:lnTo>
                      <a:lnTo>
                        <a:pt x="1151" y="368"/>
                      </a:lnTo>
                      <a:lnTo>
                        <a:pt x="1157" y="362"/>
                      </a:lnTo>
                      <a:lnTo>
                        <a:pt x="1166" y="358"/>
                      </a:lnTo>
                      <a:lnTo>
                        <a:pt x="1220" y="344"/>
                      </a:lnTo>
                      <a:lnTo>
                        <a:pt x="1257" y="341"/>
                      </a:lnTo>
                      <a:lnTo>
                        <a:pt x="1281" y="343"/>
                      </a:lnTo>
                      <a:lnTo>
                        <a:pt x="1292" y="343"/>
                      </a:lnTo>
                      <a:lnTo>
                        <a:pt x="1294" y="342"/>
                      </a:lnTo>
                      <a:lnTo>
                        <a:pt x="1295" y="340"/>
                      </a:lnTo>
                      <a:close/>
                    </a:path>
                  </a:pathLst>
                </a:custGeom>
                <a:solidFill>
                  <a:srgbClr val="A77F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14"/>
                <p:cNvSpPr>
                  <a:spLocks/>
                </p:cNvSpPr>
                <p:nvPr/>
              </p:nvSpPr>
              <p:spPr bwMode="auto">
                <a:xfrm>
                  <a:off x="1705508" y="3771974"/>
                  <a:ext cx="1320546" cy="491392"/>
                </a:xfrm>
                <a:custGeom>
                  <a:avLst/>
                  <a:gdLst/>
                  <a:ahLst/>
                  <a:cxnLst>
                    <a:cxn ang="0">
                      <a:pos x="1151" y="304"/>
                    </a:cxn>
                    <a:cxn ang="0">
                      <a:pos x="1170" y="298"/>
                    </a:cxn>
                    <a:cxn ang="0">
                      <a:pos x="1207" y="292"/>
                    </a:cxn>
                    <a:cxn ang="0">
                      <a:pos x="1210" y="291"/>
                    </a:cxn>
                    <a:cxn ang="0">
                      <a:pos x="1212" y="291"/>
                    </a:cxn>
                    <a:cxn ang="0">
                      <a:pos x="1212" y="289"/>
                    </a:cxn>
                    <a:cxn ang="0">
                      <a:pos x="1211" y="288"/>
                    </a:cxn>
                    <a:cxn ang="0">
                      <a:pos x="1197" y="280"/>
                    </a:cxn>
                    <a:cxn ang="0">
                      <a:pos x="987" y="219"/>
                    </a:cxn>
                    <a:cxn ang="0">
                      <a:pos x="139" y="3"/>
                    </a:cxn>
                    <a:cxn ang="0">
                      <a:pos x="115" y="0"/>
                    </a:cxn>
                    <a:cxn ang="0">
                      <a:pos x="95" y="0"/>
                    </a:cxn>
                    <a:cxn ang="0">
                      <a:pos x="75" y="5"/>
                    </a:cxn>
                    <a:cxn ang="0">
                      <a:pos x="57" y="16"/>
                    </a:cxn>
                    <a:cxn ang="0">
                      <a:pos x="47" y="24"/>
                    </a:cxn>
                    <a:cxn ang="0">
                      <a:pos x="33" y="40"/>
                    </a:cxn>
                    <a:cxn ang="0">
                      <a:pos x="6" y="81"/>
                    </a:cxn>
                    <a:cxn ang="0">
                      <a:pos x="2" y="91"/>
                    </a:cxn>
                    <a:cxn ang="0">
                      <a:pos x="0" y="100"/>
                    </a:cxn>
                    <a:cxn ang="0">
                      <a:pos x="0" y="108"/>
                    </a:cxn>
                    <a:cxn ang="0">
                      <a:pos x="2" y="117"/>
                    </a:cxn>
                    <a:cxn ang="0">
                      <a:pos x="9" y="125"/>
                    </a:cxn>
                    <a:cxn ang="0">
                      <a:pos x="19" y="132"/>
                    </a:cxn>
                    <a:cxn ang="0">
                      <a:pos x="49" y="145"/>
                    </a:cxn>
                    <a:cxn ang="0">
                      <a:pos x="627" y="299"/>
                    </a:cxn>
                    <a:cxn ang="0">
                      <a:pos x="1006" y="412"/>
                    </a:cxn>
                    <a:cxn ang="0">
                      <a:pos x="1046" y="428"/>
                    </a:cxn>
                    <a:cxn ang="0">
                      <a:pos x="1077" y="443"/>
                    </a:cxn>
                    <a:cxn ang="0">
                      <a:pos x="1084" y="447"/>
                    </a:cxn>
                    <a:cxn ang="0">
                      <a:pos x="1094" y="451"/>
                    </a:cxn>
                    <a:cxn ang="0">
                      <a:pos x="1096" y="451"/>
                    </a:cxn>
                    <a:cxn ang="0">
                      <a:pos x="1096" y="449"/>
                    </a:cxn>
                    <a:cxn ang="0">
                      <a:pos x="1095" y="446"/>
                    </a:cxn>
                    <a:cxn ang="0">
                      <a:pos x="1087" y="434"/>
                    </a:cxn>
                    <a:cxn ang="0">
                      <a:pos x="1085" y="430"/>
                    </a:cxn>
                    <a:cxn ang="0">
                      <a:pos x="1084" y="424"/>
                    </a:cxn>
                    <a:cxn ang="0">
                      <a:pos x="1086" y="396"/>
                    </a:cxn>
                    <a:cxn ang="0">
                      <a:pos x="1097" y="364"/>
                    </a:cxn>
                    <a:cxn ang="0">
                      <a:pos x="1102" y="357"/>
                    </a:cxn>
                    <a:cxn ang="0">
                      <a:pos x="1121" y="331"/>
                    </a:cxn>
                    <a:cxn ang="0">
                      <a:pos x="1143" y="310"/>
                    </a:cxn>
                    <a:cxn ang="0">
                      <a:pos x="1151" y="304"/>
                    </a:cxn>
                  </a:cxnLst>
                  <a:rect l="0" t="0" r="r" b="b"/>
                  <a:pathLst>
                    <a:path w="1212" h="451">
                      <a:moveTo>
                        <a:pt x="1151" y="304"/>
                      </a:moveTo>
                      <a:lnTo>
                        <a:pt x="1170" y="298"/>
                      </a:lnTo>
                      <a:lnTo>
                        <a:pt x="1207" y="292"/>
                      </a:lnTo>
                      <a:lnTo>
                        <a:pt x="1210" y="291"/>
                      </a:lnTo>
                      <a:lnTo>
                        <a:pt x="1212" y="291"/>
                      </a:lnTo>
                      <a:lnTo>
                        <a:pt x="1212" y="289"/>
                      </a:lnTo>
                      <a:lnTo>
                        <a:pt x="1211" y="288"/>
                      </a:lnTo>
                      <a:lnTo>
                        <a:pt x="1197" y="280"/>
                      </a:lnTo>
                      <a:lnTo>
                        <a:pt x="987" y="219"/>
                      </a:lnTo>
                      <a:lnTo>
                        <a:pt x="139" y="3"/>
                      </a:lnTo>
                      <a:lnTo>
                        <a:pt x="115" y="0"/>
                      </a:lnTo>
                      <a:lnTo>
                        <a:pt x="95" y="0"/>
                      </a:lnTo>
                      <a:lnTo>
                        <a:pt x="75" y="5"/>
                      </a:lnTo>
                      <a:lnTo>
                        <a:pt x="57" y="16"/>
                      </a:lnTo>
                      <a:lnTo>
                        <a:pt x="47" y="24"/>
                      </a:lnTo>
                      <a:lnTo>
                        <a:pt x="33" y="40"/>
                      </a:lnTo>
                      <a:lnTo>
                        <a:pt x="6" y="81"/>
                      </a:lnTo>
                      <a:lnTo>
                        <a:pt x="2" y="91"/>
                      </a:lnTo>
                      <a:lnTo>
                        <a:pt x="0" y="100"/>
                      </a:lnTo>
                      <a:lnTo>
                        <a:pt x="0" y="108"/>
                      </a:lnTo>
                      <a:lnTo>
                        <a:pt x="2" y="117"/>
                      </a:lnTo>
                      <a:lnTo>
                        <a:pt x="9" y="125"/>
                      </a:lnTo>
                      <a:lnTo>
                        <a:pt x="19" y="132"/>
                      </a:lnTo>
                      <a:lnTo>
                        <a:pt x="49" y="145"/>
                      </a:lnTo>
                      <a:lnTo>
                        <a:pt x="627" y="299"/>
                      </a:lnTo>
                      <a:lnTo>
                        <a:pt x="1006" y="412"/>
                      </a:lnTo>
                      <a:lnTo>
                        <a:pt x="1046" y="428"/>
                      </a:lnTo>
                      <a:lnTo>
                        <a:pt x="1077" y="443"/>
                      </a:lnTo>
                      <a:lnTo>
                        <a:pt x="1084" y="447"/>
                      </a:lnTo>
                      <a:lnTo>
                        <a:pt x="1094" y="451"/>
                      </a:lnTo>
                      <a:lnTo>
                        <a:pt x="1096" y="451"/>
                      </a:lnTo>
                      <a:lnTo>
                        <a:pt x="1096" y="449"/>
                      </a:lnTo>
                      <a:lnTo>
                        <a:pt x="1095" y="446"/>
                      </a:lnTo>
                      <a:lnTo>
                        <a:pt x="1087" y="434"/>
                      </a:lnTo>
                      <a:lnTo>
                        <a:pt x="1085" y="430"/>
                      </a:lnTo>
                      <a:lnTo>
                        <a:pt x="1084" y="424"/>
                      </a:lnTo>
                      <a:lnTo>
                        <a:pt x="1086" y="396"/>
                      </a:lnTo>
                      <a:lnTo>
                        <a:pt x="1097" y="364"/>
                      </a:lnTo>
                      <a:lnTo>
                        <a:pt x="1102" y="357"/>
                      </a:lnTo>
                      <a:lnTo>
                        <a:pt x="1121" y="331"/>
                      </a:lnTo>
                      <a:lnTo>
                        <a:pt x="1143" y="310"/>
                      </a:lnTo>
                      <a:lnTo>
                        <a:pt x="1151" y="304"/>
                      </a:lnTo>
                      <a:close/>
                    </a:path>
                  </a:pathLst>
                </a:custGeom>
                <a:solidFill>
                  <a:srgbClr val="A77F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Freeform 15"/>
                <p:cNvSpPr>
                  <a:spLocks/>
                </p:cNvSpPr>
                <p:nvPr/>
              </p:nvSpPr>
              <p:spPr bwMode="auto">
                <a:xfrm>
                  <a:off x="1901628" y="3661928"/>
                  <a:ext cx="1325994" cy="428197"/>
                </a:xfrm>
                <a:custGeom>
                  <a:avLst/>
                  <a:gdLst/>
                  <a:ahLst/>
                  <a:cxnLst>
                    <a:cxn ang="0">
                      <a:pos x="65" y="3"/>
                    </a:cxn>
                    <a:cxn ang="0">
                      <a:pos x="50" y="9"/>
                    </a:cxn>
                    <a:cxn ang="0">
                      <a:pos x="35" y="17"/>
                    </a:cxn>
                    <a:cxn ang="0">
                      <a:pos x="24" y="26"/>
                    </a:cxn>
                    <a:cxn ang="0">
                      <a:pos x="15" y="36"/>
                    </a:cxn>
                    <a:cxn ang="0">
                      <a:pos x="12" y="43"/>
                    </a:cxn>
                    <a:cxn ang="0">
                      <a:pos x="1" y="67"/>
                    </a:cxn>
                    <a:cxn ang="0">
                      <a:pos x="0" y="77"/>
                    </a:cxn>
                    <a:cxn ang="0">
                      <a:pos x="1" y="85"/>
                    </a:cxn>
                    <a:cxn ang="0">
                      <a:pos x="4" y="93"/>
                    </a:cxn>
                    <a:cxn ang="0">
                      <a:pos x="12" y="100"/>
                    </a:cxn>
                    <a:cxn ang="0">
                      <a:pos x="23" y="105"/>
                    </a:cxn>
                    <a:cxn ang="0">
                      <a:pos x="54" y="114"/>
                    </a:cxn>
                    <a:cxn ang="0">
                      <a:pos x="117" y="125"/>
                    </a:cxn>
                    <a:cxn ang="0">
                      <a:pos x="859" y="303"/>
                    </a:cxn>
                    <a:cxn ang="0">
                      <a:pos x="1051" y="359"/>
                    </a:cxn>
                    <a:cxn ang="0">
                      <a:pos x="1116" y="391"/>
                    </a:cxn>
                    <a:cxn ang="0">
                      <a:pos x="1124" y="393"/>
                    </a:cxn>
                    <a:cxn ang="0">
                      <a:pos x="1131" y="392"/>
                    </a:cxn>
                    <a:cxn ang="0">
                      <a:pos x="1135" y="388"/>
                    </a:cxn>
                    <a:cxn ang="0">
                      <a:pos x="1135" y="381"/>
                    </a:cxn>
                    <a:cxn ang="0">
                      <a:pos x="1125" y="338"/>
                    </a:cxn>
                    <a:cxn ang="0">
                      <a:pos x="1124" y="319"/>
                    </a:cxn>
                    <a:cxn ang="0">
                      <a:pos x="1126" y="311"/>
                    </a:cxn>
                    <a:cxn ang="0">
                      <a:pos x="1129" y="305"/>
                    </a:cxn>
                    <a:cxn ang="0">
                      <a:pos x="1138" y="291"/>
                    </a:cxn>
                    <a:cxn ang="0">
                      <a:pos x="1149" y="279"/>
                    </a:cxn>
                    <a:cxn ang="0">
                      <a:pos x="1160" y="269"/>
                    </a:cxn>
                    <a:cxn ang="0">
                      <a:pos x="1167" y="265"/>
                    </a:cxn>
                    <a:cxn ang="0">
                      <a:pos x="1177" y="261"/>
                    </a:cxn>
                    <a:cxn ang="0">
                      <a:pos x="1188" y="259"/>
                    </a:cxn>
                    <a:cxn ang="0">
                      <a:pos x="1216" y="251"/>
                    </a:cxn>
                    <a:cxn ang="0">
                      <a:pos x="1217" y="249"/>
                    </a:cxn>
                    <a:cxn ang="0">
                      <a:pos x="1216" y="247"/>
                    </a:cxn>
                    <a:cxn ang="0">
                      <a:pos x="1207" y="243"/>
                    </a:cxn>
                    <a:cxn ang="0">
                      <a:pos x="1067" y="213"/>
                    </a:cxn>
                    <a:cxn ang="0">
                      <a:pos x="631" y="100"/>
                    </a:cxn>
                    <a:cxn ang="0">
                      <a:pos x="205" y="22"/>
                    </a:cxn>
                    <a:cxn ang="0">
                      <a:pos x="188" y="18"/>
                    </a:cxn>
                    <a:cxn ang="0">
                      <a:pos x="152" y="5"/>
                    </a:cxn>
                    <a:cxn ang="0">
                      <a:pos x="142" y="3"/>
                    </a:cxn>
                    <a:cxn ang="0">
                      <a:pos x="82" y="0"/>
                    </a:cxn>
                    <a:cxn ang="0">
                      <a:pos x="65" y="3"/>
                    </a:cxn>
                  </a:cxnLst>
                  <a:rect l="0" t="0" r="r" b="b"/>
                  <a:pathLst>
                    <a:path w="1217" h="393">
                      <a:moveTo>
                        <a:pt x="65" y="3"/>
                      </a:moveTo>
                      <a:lnTo>
                        <a:pt x="50" y="9"/>
                      </a:lnTo>
                      <a:lnTo>
                        <a:pt x="35" y="17"/>
                      </a:lnTo>
                      <a:lnTo>
                        <a:pt x="24" y="26"/>
                      </a:lnTo>
                      <a:lnTo>
                        <a:pt x="15" y="36"/>
                      </a:lnTo>
                      <a:lnTo>
                        <a:pt x="12" y="43"/>
                      </a:lnTo>
                      <a:lnTo>
                        <a:pt x="1" y="67"/>
                      </a:lnTo>
                      <a:lnTo>
                        <a:pt x="0" y="77"/>
                      </a:lnTo>
                      <a:lnTo>
                        <a:pt x="1" y="85"/>
                      </a:lnTo>
                      <a:lnTo>
                        <a:pt x="4" y="93"/>
                      </a:lnTo>
                      <a:lnTo>
                        <a:pt x="12" y="100"/>
                      </a:lnTo>
                      <a:lnTo>
                        <a:pt x="23" y="105"/>
                      </a:lnTo>
                      <a:lnTo>
                        <a:pt x="54" y="114"/>
                      </a:lnTo>
                      <a:lnTo>
                        <a:pt x="117" y="125"/>
                      </a:lnTo>
                      <a:lnTo>
                        <a:pt x="859" y="303"/>
                      </a:lnTo>
                      <a:lnTo>
                        <a:pt x="1051" y="359"/>
                      </a:lnTo>
                      <a:lnTo>
                        <a:pt x="1116" y="391"/>
                      </a:lnTo>
                      <a:lnTo>
                        <a:pt x="1124" y="393"/>
                      </a:lnTo>
                      <a:lnTo>
                        <a:pt x="1131" y="392"/>
                      </a:lnTo>
                      <a:lnTo>
                        <a:pt x="1135" y="388"/>
                      </a:lnTo>
                      <a:lnTo>
                        <a:pt x="1135" y="381"/>
                      </a:lnTo>
                      <a:lnTo>
                        <a:pt x="1125" y="338"/>
                      </a:lnTo>
                      <a:lnTo>
                        <a:pt x="1124" y="319"/>
                      </a:lnTo>
                      <a:lnTo>
                        <a:pt x="1126" y="311"/>
                      </a:lnTo>
                      <a:lnTo>
                        <a:pt x="1129" y="305"/>
                      </a:lnTo>
                      <a:lnTo>
                        <a:pt x="1138" y="291"/>
                      </a:lnTo>
                      <a:lnTo>
                        <a:pt x="1149" y="279"/>
                      </a:lnTo>
                      <a:lnTo>
                        <a:pt x="1160" y="269"/>
                      </a:lnTo>
                      <a:lnTo>
                        <a:pt x="1167" y="265"/>
                      </a:lnTo>
                      <a:lnTo>
                        <a:pt x="1177" y="261"/>
                      </a:lnTo>
                      <a:lnTo>
                        <a:pt x="1188" y="259"/>
                      </a:lnTo>
                      <a:lnTo>
                        <a:pt x="1216" y="251"/>
                      </a:lnTo>
                      <a:lnTo>
                        <a:pt x="1217" y="249"/>
                      </a:lnTo>
                      <a:lnTo>
                        <a:pt x="1216" y="247"/>
                      </a:lnTo>
                      <a:lnTo>
                        <a:pt x="1207" y="243"/>
                      </a:lnTo>
                      <a:lnTo>
                        <a:pt x="1067" y="213"/>
                      </a:lnTo>
                      <a:lnTo>
                        <a:pt x="631" y="100"/>
                      </a:lnTo>
                      <a:lnTo>
                        <a:pt x="205" y="22"/>
                      </a:lnTo>
                      <a:lnTo>
                        <a:pt x="188" y="18"/>
                      </a:lnTo>
                      <a:lnTo>
                        <a:pt x="152" y="5"/>
                      </a:lnTo>
                      <a:lnTo>
                        <a:pt x="142" y="3"/>
                      </a:lnTo>
                      <a:lnTo>
                        <a:pt x="82" y="0"/>
                      </a:lnTo>
                      <a:lnTo>
                        <a:pt x="65" y="3"/>
                      </a:lnTo>
                      <a:close/>
                    </a:path>
                  </a:pathLst>
                </a:custGeom>
                <a:solidFill>
                  <a:srgbClr val="A77F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 name="Freeform 35"/>
                <p:cNvSpPr>
                  <a:spLocks/>
                </p:cNvSpPr>
                <p:nvPr/>
              </p:nvSpPr>
              <p:spPr bwMode="auto">
                <a:xfrm>
                  <a:off x="1339416" y="4048722"/>
                  <a:ext cx="2077790" cy="712572"/>
                </a:xfrm>
                <a:custGeom>
                  <a:avLst/>
                  <a:gdLst/>
                  <a:ahLst/>
                  <a:cxnLst>
                    <a:cxn ang="0">
                      <a:pos x="1775" y="0"/>
                    </a:cxn>
                    <a:cxn ang="0">
                      <a:pos x="1762" y="7"/>
                    </a:cxn>
                    <a:cxn ang="0">
                      <a:pos x="1712" y="163"/>
                    </a:cxn>
                    <a:cxn ang="0">
                      <a:pos x="1695" y="191"/>
                    </a:cxn>
                    <a:cxn ang="0">
                      <a:pos x="1670" y="204"/>
                    </a:cxn>
                    <a:cxn ang="0">
                      <a:pos x="1623" y="200"/>
                    </a:cxn>
                    <a:cxn ang="0">
                      <a:pos x="1570" y="167"/>
                    </a:cxn>
                    <a:cxn ang="0">
                      <a:pos x="1553" y="171"/>
                    </a:cxn>
                    <a:cxn ang="0">
                      <a:pos x="1524" y="312"/>
                    </a:cxn>
                    <a:cxn ang="0">
                      <a:pos x="1502" y="344"/>
                    </a:cxn>
                    <a:cxn ang="0">
                      <a:pos x="1473" y="356"/>
                    </a:cxn>
                    <a:cxn ang="0">
                      <a:pos x="1431" y="354"/>
                    </a:cxn>
                    <a:cxn ang="0">
                      <a:pos x="1364" y="313"/>
                    </a:cxn>
                    <a:cxn ang="0">
                      <a:pos x="1349" y="317"/>
                    </a:cxn>
                    <a:cxn ang="0">
                      <a:pos x="1308" y="448"/>
                    </a:cxn>
                    <a:cxn ang="0">
                      <a:pos x="1296" y="479"/>
                    </a:cxn>
                    <a:cxn ang="0">
                      <a:pos x="1245" y="514"/>
                    </a:cxn>
                    <a:cxn ang="0">
                      <a:pos x="1182" y="514"/>
                    </a:cxn>
                    <a:cxn ang="0">
                      <a:pos x="1129" y="481"/>
                    </a:cxn>
                    <a:cxn ang="0">
                      <a:pos x="1105" y="478"/>
                    </a:cxn>
                    <a:cxn ang="0">
                      <a:pos x="1054" y="528"/>
                    </a:cxn>
                    <a:cxn ang="0">
                      <a:pos x="1034" y="539"/>
                    </a:cxn>
                    <a:cxn ang="0">
                      <a:pos x="941" y="512"/>
                    </a:cxn>
                    <a:cxn ang="0">
                      <a:pos x="892" y="454"/>
                    </a:cxn>
                    <a:cxn ang="0">
                      <a:pos x="845" y="439"/>
                    </a:cxn>
                    <a:cxn ang="0">
                      <a:pos x="665" y="454"/>
                    </a:cxn>
                    <a:cxn ang="0">
                      <a:pos x="606" y="381"/>
                    </a:cxn>
                    <a:cxn ang="0">
                      <a:pos x="586" y="366"/>
                    </a:cxn>
                    <a:cxn ang="0">
                      <a:pos x="541" y="376"/>
                    </a:cxn>
                    <a:cxn ang="0">
                      <a:pos x="469" y="402"/>
                    </a:cxn>
                    <a:cxn ang="0">
                      <a:pos x="435" y="385"/>
                    </a:cxn>
                    <a:cxn ang="0">
                      <a:pos x="359" y="308"/>
                    </a:cxn>
                    <a:cxn ang="0">
                      <a:pos x="269" y="315"/>
                    </a:cxn>
                    <a:cxn ang="0">
                      <a:pos x="209" y="312"/>
                    </a:cxn>
                    <a:cxn ang="0">
                      <a:pos x="170" y="263"/>
                    </a:cxn>
                    <a:cxn ang="0">
                      <a:pos x="155" y="255"/>
                    </a:cxn>
                    <a:cxn ang="0">
                      <a:pos x="134" y="273"/>
                    </a:cxn>
                    <a:cxn ang="0">
                      <a:pos x="97" y="322"/>
                    </a:cxn>
                    <a:cxn ang="0">
                      <a:pos x="10" y="333"/>
                    </a:cxn>
                    <a:cxn ang="0">
                      <a:pos x="0" y="340"/>
                    </a:cxn>
                    <a:cxn ang="0">
                      <a:pos x="8" y="347"/>
                    </a:cxn>
                    <a:cxn ang="0">
                      <a:pos x="597" y="575"/>
                    </a:cxn>
                    <a:cxn ang="0">
                      <a:pos x="1159" y="654"/>
                    </a:cxn>
                    <a:cxn ang="0">
                      <a:pos x="1393" y="601"/>
                    </a:cxn>
                    <a:cxn ang="0">
                      <a:pos x="1740" y="238"/>
                    </a:cxn>
                    <a:cxn ang="0">
                      <a:pos x="1887" y="164"/>
                    </a:cxn>
                    <a:cxn ang="0">
                      <a:pos x="1906" y="143"/>
                    </a:cxn>
                    <a:cxn ang="0">
                      <a:pos x="1905" y="129"/>
                    </a:cxn>
                    <a:cxn ang="0">
                      <a:pos x="1794" y="10"/>
                    </a:cxn>
                  </a:cxnLst>
                  <a:rect l="0" t="0" r="r" b="b"/>
                  <a:pathLst>
                    <a:path w="1907" h="654">
                      <a:moveTo>
                        <a:pt x="1785" y="3"/>
                      </a:moveTo>
                      <a:lnTo>
                        <a:pt x="1780" y="0"/>
                      </a:lnTo>
                      <a:lnTo>
                        <a:pt x="1775" y="0"/>
                      </a:lnTo>
                      <a:lnTo>
                        <a:pt x="1771" y="0"/>
                      </a:lnTo>
                      <a:lnTo>
                        <a:pt x="1766" y="3"/>
                      </a:lnTo>
                      <a:lnTo>
                        <a:pt x="1762" y="7"/>
                      </a:lnTo>
                      <a:lnTo>
                        <a:pt x="1757" y="14"/>
                      </a:lnTo>
                      <a:lnTo>
                        <a:pt x="1750" y="34"/>
                      </a:lnTo>
                      <a:lnTo>
                        <a:pt x="1712" y="163"/>
                      </a:lnTo>
                      <a:lnTo>
                        <a:pt x="1709" y="172"/>
                      </a:lnTo>
                      <a:lnTo>
                        <a:pt x="1704" y="180"/>
                      </a:lnTo>
                      <a:lnTo>
                        <a:pt x="1695" y="191"/>
                      </a:lnTo>
                      <a:lnTo>
                        <a:pt x="1688" y="198"/>
                      </a:lnTo>
                      <a:lnTo>
                        <a:pt x="1679" y="202"/>
                      </a:lnTo>
                      <a:lnTo>
                        <a:pt x="1670" y="204"/>
                      </a:lnTo>
                      <a:lnTo>
                        <a:pt x="1633" y="202"/>
                      </a:lnTo>
                      <a:lnTo>
                        <a:pt x="1629" y="201"/>
                      </a:lnTo>
                      <a:lnTo>
                        <a:pt x="1623" y="200"/>
                      </a:lnTo>
                      <a:lnTo>
                        <a:pt x="1612" y="194"/>
                      </a:lnTo>
                      <a:lnTo>
                        <a:pt x="1580" y="171"/>
                      </a:lnTo>
                      <a:lnTo>
                        <a:pt x="1570" y="167"/>
                      </a:lnTo>
                      <a:lnTo>
                        <a:pt x="1565" y="166"/>
                      </a:lnTo>
                      <a:lnTo>
                        <a:pt x="1557" y="168"/>
                      </a:lnTo>
                      <a:lnTo>
                        <a:pt x="1553" y="171"/>
                      </a:lnTo>
                      <a:lnTo>
                        <a:pt x="1550" y="176"/>
                      </a:lnTo>
                      <a:lnTo>
                        <a:pt x="1547" y="182"/>
                      </a:lnTo>
                      <a:lnTo>
                        <a:pt x="1524" y="312"/>
                      </a:lnTo>
                      <a:lnTo>
                        <a:pt x="1518" y="326"/>
                      </a:lnTo>
                      <a:lnTo>
                        <a:pt x="1510" y="336"/>
                      </a:lnTo>
                      <a:lnTo>
                        <a:pt x="1502" y="344"/>
                      </a:lnTo>
                      <a:lnTo>
                        <a:pt x="1493" y="350"/>
                      </a:lnTo>
                      <a:lnTo>
                        <a:pt x="1483" y="354"/>
                      </a:lnTo>
                      <a:lnTo>
                        <a:pt x="1473" y="356"/>
                      </a:lnTo>
                      <a:lnTo>
                        <a:pt x="1442" y="357"/>
                      </a:lnTo>
                      <a:lnTo>
                        <a:pt x="1437" y="356"/>
                      </a:lnTo>
                      <a:lnTo>
                        <a:pt x="1431" y="354"/>
                      </a:lnTo>
                      <a:lnTo>
                        <a:pt x="1420" y="347"/>
                      </a:lnTo>
                      <a:lnTo>
                        <a:pt x="1382" y="321"/>
                      </a:lnTo>
                      <a:lnTo>
                        <a:pt x="1364" y="313"/>
                      </a:lnTo>
                      <a:lnTo>
                        <a:pt x="1359" y="313"/>
                      </a:lnTo>
                      <a:lnTo>
                        <a:pt x="1354" y="314"/>
                      </a:lnTo>
                      <a:lnTo>
                        <a:pt x="1349" y="317"/>
                      </a:lnTo>
                      <a:lnTo>
                        <a:pt x="1340" y="329"/>
                      </a:lnTo>
                      <a:lnTo>
                        <a:pt x="1329" y="359"/>
                      </a:lnTo>
                      <a:lnTo>
                        <a:pt x="1308" y="448"/>
                      </a:lnTo>
                      <a:lnTo>
                        <a:pt x="1303" y="459"/>
                      </a:lnTo>
                      <a:lnTo>
                        <a:pt x="1300" y="470"/>
                      </a:lnTo>
                      <a:lnTo>
                        <a:pt x="1296" y="479"/>
                      </a:lnTo>
                      <a:lnTo>
                        <a:pt x="1282" y="497"/>
                      </a:lnTo>
                      <a:lnTo>
                        <a:pt x="1257" y="510"/>
                      </a:lnTo>
                      <a:lnTo>
                        <a:pt x="1245" y="514"/>
                      </a:lnTo>
                      <a:lnTo>
                        <a:pt x="1231" y="516"/>
                      </a:lnTo>
                      <a:lnTo>
                        <a:pt x="1194" y="516"/>
                      </a:lnTo>
                      <a:lnTo>
                        <a:pt x="1182" y="514"/>
                      </a:lnTo>
                      <a:lnTo>
                        <a:pt x="1172" y="510"/>
                      </a:lnTo>
                      <a:lnTo>
                        <a:pt x="1141" y="488"/>
                      </a:lnTo>
                      <a:lnTo>
                        <a:pt x="1129" y="481"/>
                      </a:lnTo>
                      <a:lnTo>
                        <a:pt x="1120" y="478"/>
                      </a:lnTo>
                      <a:lnTo>
                        <a:pt x="1110" y="477"/>
                      </a:lnTo>
                      <a:lnTo>
                        <a:pt x="1105" y="478"/>
                      </a:lnTo>
                      <a:lnTo>
                        <a:pt x="1099" y="480"/>
                      </a:lnTo>
                      <a:lnTo>
                        <a:pt x="1090" y="487"/>
                      </a:lnTo>
                      <a:lnTo>
                        <a:pt x="1054" y="528"/>
                      </a:lnTo>
                      <a:lnTo>
                        <a:pt x="1044" y="534"/>
                      </a:lnTo>
                      <a:lnTo>
                        <a:pt x="1040" y="538"/>
                      </a:lnTo>
                      <a:lnTo>
                        <a:pt x="1034" y="539"/>
                      </a:lnTo>
                      <a:lnTo>
                        <a:pt x="1012" y="540"/>
                      </a:lnTo>
                      <a:lnTo>
                        <a:pt x="987" y="534"/>
                      </a:lnTo>
                      <a:lnTo>
                        <a:pt x="941" y="512"/>
                      </a:lnTo>
                      <a:lnTo>
                        <a:pt x="924" y="496"/>
                      </a:lnTo>
                      <a:lnTo>
                        <a:pt x="902" y="464"/>
                      </a:lnTo>
                      <a:lnTo>
                        <a:pt x="892" y="454"/>
                      </a:lnTo>
                      <a:lnTo>
                        <a:pt x="881" y="447"/>
                      </a:lnTo>
                      <a:lnTo>
                        <a:pt x="865" y="441"/>
                      </a:lnTo>
                      <a:lnTo>
                        <a:pt x="845" y="439"/>
                      </a:lnTo>
                      <a:lnTo>
                        <a:pt x="710" y="457"/>
                      </a:lnTo>
                      <a:lnTo>
                        <a:pt x="676" y="457"/>
                      </a:lnTo>
                      <a:lnTo>
                        <a:pt x="665" y="454"/>
                      </a:lnTo>
                      <a:lnTo>
                        <a:pt x="650" y="448"/>
                      </a:lnTo>
                      <a:lnTo>
                        <a:pt x="638" y="437"/>
                      </a:lnTo>
                      <a:lnTo>
                        <a:pt x="606" y="381"/>
                      </a:lnTo>
                      <a:lnTo>
                        <a:pt x="597" y="371"/>
                      </a:lnTo>
                      <a:lnTo>
                        <a:pt x="591" y="368"/>
                      </a:lnTo>
                      <a:lnTo>
                        <a:pt x="586" y="366"/>
                      </a:lnTo>
                      <a:lnTo>
                        <a:pt x="579" y="365"/>
                      </a:lnTo>
                      <a:lnTo>
                        <a:pt x="572" y="365"/>
                      </a:lnTo>
                      <a:lnTo>
                        <a:pt x="541" y="376"/>
                      </a:lnTo>
                      <a:lnTo>
                        <a:pt x="492" y="399"/>
                      </a:lnTo>
                      <a:lnTo>
                        <a:pt x="483" y="402"/>
                      </a:lnTo>
                      <a:lnTo>
                        <a:pt x="469" y="402"/>
                      </a:lnTo>
                      <a:lnTo>
                        <a:pt x="461" y="402"/>
                      </a:lnTo>
                      <a:lnTo>
                        <a:pt x="455" y="399"/>
                      </a:lnTo>
                      <a:lnTo>
                        <a:pt x="435" y="385"/>
                      </a:lnTo>
                      <a:lnTo>
                        <a:pt x="387" y="327"/>
                      </a:lnTo>
                      <a:lnTo>
                        <a:pt x="367" y="312"/>
                      </a:lnTo>
                      <a:lnTo>
                        <a:pt x="359" y="308"/>
                      </a:lnTo>
                      <a:lnTo>
                        <a:pt x="344" y="305"/>
                      </a:lnTo>
                      <a:lnTo>
                        <a:pt x="326" y="305"/>
                      </a:lnTo>
                      <a:lnTo>
                        <a:pt x="269" y="315"/>
                      </a:lnTo>
                      <a:lnTo>
                        <a:pt x="236" y="319"/>
                      </a:lnTo>
                      <a:lnTo>
                        <a:pt x="221" y="317"/>
                      </a:lnTo>
                      <a:lnTo>
                        <a:pt x="209" y="312"/>
                      </a:lnTo>
                      <a:lnTo>
                        <a:pt x="199" y="304"/>
                      </a:lnTo>
                      <a:lnTo>
                        <a:pt x="190" y="294"/>
                      </a:lnTo>
                      <a:lnTo>
                        <a:pt x="170" y="263"/>
                      </a:lnTo>
                      <a:lnTo>
                        <a:pt x="163" y="257"/>
                      </a:lnTo>
                      <a:lnTo>
                        <a:pt x="158" y="255"/>
                      </a:lnTo>
                      <a:lnTo>
                        <a:pt x="155" y="255"/>
                      </a:lnTo>
                      <a:lnTo>
                        <a:pt x="152" y="256"/>
                      </a:lnTo>
                      <a:lnTo>
                        <a:pt x="147" y="257"/>
                      </a:lnTo>
                      <a:lnTo>
                        <a:pt x="134" y="273"/>
                      </a:lnTo>
                      <a:lnTo>
                        <a:pt x="114" y="306"/>
                      </a:lnTo>
                      <a:lnTo>
                        <a:pt x="106" y="315"/>
                      </a:lnTo>
                      <a:lnTo>
                        <a:pt x="97" y="322"/>
                      </a:lnTo>
                      <a:lnTo>
                        <a:pt x="86" y="326"/>
                      </a:lnTo>
                      <a:lnTo>
                        <a:pt x="74" y="329"/>
                      </a:lnTo>
                      <a:lnTo>
                        <a:pt x="10" y="333"/>
                      </a:lnTo>
                      <a:lnTo>
                        <a:pt x="6" y="334"/>
                      </a:lnTo>
                      <a:lnTo>
                        <a:pt x="4" y="335"/>
                      </a:lnTo>
                      <a:lnTo>
                        <a:pt x="0" y="340"/>
                      </a:lnTo>
                      <a:lnTo>
                        <a:pt x="1" y="342"/>
                      </a:lnTo>
                      <a:lnTo>
                        <a:pt x="3" y="344"/>
                      </a:lnTo>
                      <a:lnTo>
                        <a:pt x="8" y="347"/>
                      </a:lnTo>
                      <a:lnTo>
                        <a:pt x="172" y="435"/>
                      </a:lnTo>
                      <a:lnTo>
                        <a:pt x="328" y="497"/>
                      </a:lnTo>
                      <a:lnTo>
                        <a:pt x="597" y="575"/>
                      </a:lnTo>
                      <a:lnTo>
                        <a:pt x="758" y="612"/>
                      </a:lnTo>
                      <a:lnTo>
                        <a:pt x="974" y="645"/>
                      </a:lnTo>
                      <a:lnTo>
                        <a:pt x="1159" y="654"/>
                      </a:lnTo>
                      <a:lnTo>
                        <a:pt x="1269" y="644"/>
                      </a:lnTo>
                      <a:lnTo>
                        <a:pt x="1333" y="627"/>
                      </a:lnTo>
                      <a:lnTo>
                        <a:pt x="1393" y="601"/>
                      </a:lnTo>
                      <a:lnTo>
                        <a:pt x="1437" y="571"/>
                      </a:lnTo>
                      <a:lnTo>
                        <a:pt x="1703" y="271"/>
                      </a:lnTo>
                      <a:lnTo>
                        <a:pt x="1740" y="238"/>
                      </a:lnTo>
                      <a:lnTo>
                        <a:pt x="1785" y="210"/>
                      </a:lnTo>
                      <a:lnTo>
                        <a:pt x="1878" y="169"/>
                      </a:lnTo>
                      <a:lnTo>
                        <a:pt x="1887" y="164"/>
                      </a:lnTo>
                      <a:lnTo>
                        <a:pt x="1899" y="155"/>
                      </a:lnTo>
                      <a:lnTo>
                        <a:pt x="1904" y="149"/>
                      </a:lnTo>
                      <a:lnTo>
                        <a:pt x="1906" y="143"/>
                      </a:lnTo>
                      <a:lnTo>
                        <a:pt x="1907" y="139"/>
                      </a:lnTo>
                      <a:lnTo>
                        <a:pt x="1906" y="133"/>
                      </a:lnTo>
                      <a:lnTo>
                        <a:pt x="1905" y="129"/>
                      </a:lnTo>
                      <a:lnTo>
                        <a:pt x="1888" y="110"/>
                      </a:lnTo>
                      <a:lnTo>
                        <a:pt x="1842" y="74"/>
                      </a:lnTo>
                      <a:lnTo>
                        <a:pt x="1794" y="10"/>
                      </a:lnTo>
                      <a:lnTo>
                        <a:pt x="1785" y="3"/>
                      </a:lnTo>
                      <a:close/>
                    </a:path>
                  </a:pathLst>
                </a:custGeom>
                <a:solidFill>
                  <a:srgbClr val="8BCC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36"/>
                <p:cNvSpPr>
                  <a:spLocks/>
                </p:cNvSpPr>
                <p:nvPr/>
              </p:nvSpPr>
              <p:spPr bwMode="auto">
                <a:xfrm>
                  <a:off x="1728388" y="4529218"/>
                  <a:ext cx="1229023" cy="300718"/>
                </a:xfrm>
                <a:custGeom>
                  <a:avLst/>
                  <a:gdLst/>
                  <a:ahLst/>
                  <a:cxnLst>
                    <a:cxn ang="0">
                      <a:pos x="934" y="81"/>
                    </a:cxn>
                    <a:cxn ang="0">
                      <a:pos x="914" y="125"/>
                    </a:cxn>
                    <a:cxn ang="0">
                      <a:pos x="890" y="148"/>
                    </a:cxn>
                    <a:cxn ang="0">
                      <a:pos x="835" y="172"/>
                    </a:cxn>
                    <a:cxn ang="0">
                      <a:pos x="812" y="172"/>
                    </a:cxn>
                    <a:cxn ang="0">
                      <a:pos x="749" y="141"/>
                    </a:cxn>
                    <a:cxn ang="0">
                      <a:pos x="726" y="138"/>
                    </a:cxn>
                    <a:cxn ang="0">
                      <a:pos x="708" y="148"/>
                    </a:cxn>
                    <a:cxn ang="0">
                      <a:pos x="679" y="187"/>
                    </a:cxn>
                    <a:cxn ang="0">
                      <a:pos x="604" y="233"/>
                    </a:cxn>
                    <a:cxn ang="0">
                      <a:pos x="556" y="245"/>
                    </a:cxn>
                    <a:cxn ang="0">
                      <a:pos x="522" y="239"/>
                    </a:cxn>
                    <a:cxn ang="0">
                      <a:pos x="417" y="173"/>
                    </a:cxn>
                    <a:cxn ang="0">
                      <a:pos x="323" y="132"/>
                    </a:cxn>
                    <a:cxn ang="0">
                      <a:pos x="263" y="133"/>
                    </a:cxn>
                    <a:cxn ang="0">
                      <a:pos x="174" y="155"/>
                    </a:cxn>
                    <a:cxn ang="0">
                      <a:pos x="141" y="152"/>
                    </a:cxn>
                    <a:cxn ang="0">
                      <a:pos x="38" y="93"/>
                    </a:cxn>
                    <a:cxn ang="0">
                      <a:pos x="5" y="89"/>
                    </a:cxn>
                    <a:cxn ang="0">
                      <a:pos x="0" y="93"/>
                    </a:cxn>
                    <a:cxn ang="0">
                      <a:pos x="11" y="106"/>
                    </a:cxn>
                    <a:cxn ang="0">
                      <a:pos x="30" y="120"/>
                    </a:cxn>
                    <a:cxn ang="0">
                      <a:pos x="149" y="182"/>
                    </a:cxn>
                    <a:cxn ang="0">
                      <a:pos x="262" y="166"/>
                    </a:cxn>
                    <a:cxn ang="0">
                      <a:pos x="300" y="164"/>
                    </a:cxn>
                    <a:cxn ang="0">
                      <a:pos x="355" y="181"/>
                    </a:cxn>
                    <a:cxn ang="0">
                      <a:pos x="506" y="262"/>
                    </a:cxn>
                    <a:cxn ang="0">
                      <a:pos x="544" y="275"/>
                    </a:cxn>
                    <a:cxn ang="0">
                      <a:pos x="589" y="272"/>
                    </a:cxn>
                    <a:cxn ang="0">
                      <a:pos x="676" y="244"/>
                    </a:cxn>
                    <a:cxn ang="0">
                      <a:pos x="743" y="208"/>
                    </a:cxn>
                    <a:cxn ang="0">
                      <a:pos x="768" y="213"/>
                    </a:cxn>
                    <a:cxn ang="0">
                      <a:pos x="833" y="236"/>
                    </a:cxn>
                    <a:cxn ang="0">
                      <a:pos x="858" y="231"/>
                    </a:cxn>
                    <a:cxn ang="0">
                      <a:pos x="897" y="203"/>
                    </a:cxn>
                    <a:cxn ang="0">
                      <a:pos x="945" y="152"/>
                    </a:cxn>
                    <a:cxn ang="0">
                      <a:pos x="953" y="131"/>
                    </a:cxn>
                    <a:cxn ang="0">
                      <a:pos x="956" y="120"/>
                    </a:cxn>
                    <a:cxn ang="0">
                      <a:pos x="966" y="111"/>
                    </a:cxn>
                    <a:cxn ang="0">
                      <a:pos x="980" y="108"/>
                    </a:cxn>
                    <a:cxn ang="0">
                      <a:pos x="1081" y="101"/>
                    </a:cxn>
                    <a:cxn ang="0">
                      <a:pos x="1102" y="96"/>
                    </a:cxn>
                    <a:cxn ang="0">
                      <a:pos x="1116" y="85"/>
                    </a:cxn>
                    <a:cxn ang="0">
                      <a:pos x="1126" y="50"/>
                    </a:cxn>
                    <a:cxn ang="0">
                      <a:pos x="1123" y="7"/>
                    </a:cxn>
                    <a:cxn ang="0">
                      <a:pos x="1116" y="0"/>
                    </a:cxn>
                    <a:cxn ang="0">
                      <a:pos x="1110" y="3"/>
                    </a:cxn>
                    <a:cxn ang="0">
                      <a:pos x="1028" y="75"/>
                    </a:cxn>
                    <a:cxn ang="0">
                      <a:pos x="997" y="72"/>
                    </a:cxn>
                    <a:cxn ang="0">
                      <a:pos x="960" y="57"/>
                    </a:cxn>
                    <a:cxn ang="0">
                      <a:pos x="952" y="58"/>
                    </a:cxn>
                  </a:cxnLst>
                  <a:rect l="0" t="0" r="r" b="b"/>
                  <a:pathLst>
                    <a:path w="1128" h="276">
                      <a:moveTo>
                        <a:pt x="945" y="63"/>
                      </a:moveTo>
                      <a:lnTo>
                        <a:pt x="934" y="81"/>
                      </a:lnTo>
                      <a:lnTo>
                        <a:pt x="921" y="116"/>
                      </a:lnTo>
                      <a:lnTo>
                        <a:pt x="914" y="125"/>
                      </a:lnTo>
                      <a:lnTo>
                        <a:pt x="908" y="133"/>
                      </a:lnTo>
                      <a:lnTo>
                        <a:pt x="890" y="148"/>
                      </a:lnTo>
                      <a:lnTo>
                        <a:pt x="858" y="166"/>
                      </a:lnTo>
                      <a:lnTo>
                        <a:pt x="835" y="172"/>
                      </a:lnTo>
                      <a:lnTo>
                        <a:pt x="823" y="173"/>
                      </a:lnTo>
                      <a:lnTo>
                        <a:pt x="812" y="172"/>
                      </a:lnTo>
                      <a:lnTo>
                        <a:pt x="799" y="168"/>
                      </a:lnTo>
                      <a:lnTo>
                        <a:pt x="749" y="141"/>
                      </a:lnTo>
                      <a:lnTo>
                        <a:pt x="737" y="138"/>
                      </a:lnTo>
                      <a:lnTo>
                        <a:pt x="726" y="138"/>
                      </a:lnTo>
                      <a:lnTo>
                        <a:pt x="716" y="141"/>
                      </a:lnTo>
                      <a:lnTo>
                        <a:pt x="708" y="148"/>
                      </a:lnTo>
                      <a:lnTo>
                        <a:pt x="700" y="156"/>
                      </a:lnTo>
                      <a:lnTo>
                        <a:pt x="679" y="187"/>
                      </a:lnTo>
                      <a:lnTo>
                        <a:pt x="670" y="197"/>
                      </a:lnTo>
                      <a:lnTo>
                        <a:pt x="604" y="233"/>
                      </a:lnTo>
                      <a:lnTo>
                        <a:pt x="571" y="243"/>
                      </a:lnTo>
                      <a:lnTo>
                        <a:pt x="556" y="245"/>
                      </a:lnTo>
                      <a:lnTo>
                        <a:pt x="539" y="244"/>
                      </a:lnTo>
                      <a:lnTo>
                        <a:pt x="522" y="239"/>
                      </a:lnTo>
                      <a:lnTo>
                        <a:pt x="505" y="232"/>
                      </a:lnTo>
                      <a:lnTo>
                        <a:pt x="417" y="173"/>
                      </a:lnTo>
                      <a:lnTo>
                        <a:pt x="348" y="140"/>
                      </a:lnTo>
                      <a:lnTo>
                        <a:pt x="323" y="132"/>
                      </a:lnTo>
                      <a:lnTo>
                        <a:pt x="295" y="129"/>
                      </a:lnTo>
                      <a:lnTo>
                        <a:pt x="263" y="133"/>
                      </a:lnTo>
                      <a:lnTo>
                        <a:pt x="192" y="153"/>
                      </a:lnTo>
                      <a:lnTo>
                        <a:pt x="174" y="155"/>
                      </a:lnTo>
                      <a:lnTo>
                        <a:pt x="157" y="155"/>
                      </a:lnTo>
                      <a:lnTo>
                        <a:pt x="141" y="152"/>
                      </a:lnTo>
                      <a:lnTo>
                        <a:pt x="124" y="144"/>
                      </a:lnTo>
                      <a:lnTo>
                        <a:pt x="38" y="93"/>
                      </a:lnTo>
                      <a:lnTo>
                        <a:pt x="20" y="89"/>
                      </a:lnTo>
                      <a:lnTo>
                        <a:pt x="5" y="89"/>
                      </a:lnTo>
                      <a:lnTo>
                        <a:pt x="1" y="91"/>
                      </a:lnTo>
                      <a:lnTo>
                        <a:pt x="0" y="93"/>
                      </a:lnTo>
                      <a:lnTo>
                        <a:pt x="1" y="98"/>
                      </a:lnTo>
                      <a:lnTo>
                        <a:pt x="11" y="106"/>
                      </a:lnTo>
                      <a:lnTo>
                        <a:pt x="16" y="109"/>
                      </a:lnTo>
                      <a:lnTo>
                        <a:pt x="30" y="120"/>
                      </a:lnTo>
                      <a:lnTo>
                        <a:pt x="109" y="168"/>
                      </a:lnTo>
                      <a:lnTo>
                        <a:pt x="149" y="182"/>
                      </a:lnTo>
                      <a:lnTo>
                        <a:pt x="167" y="184"/>
                      </a:lnTo>
                      <a:lnTo>
                        <a:pt x="262" y="166"/>
                      </a:lnTo>
                      <a:lnTo>
                        <a:pt x="281" y="163"/>
                      </a:lnTo>
                      <a:lnTo>
                        <a:pt x="300" y="164"/>
                      </a:lnTo>
                      <a:lnTo>
                        <a:pt x="319" y="168"/>
                      </a:lnTo>
                      <a:lnTo>
                        <a:pt x="355" y="181"/>
                      </a:lnTo>
                      <a:lnTo>
                        <a:pt x="442" y="222"/>
                      </a:lnTo>
                      <a:lnTo>
                        <a:pt x="506" y="262"/>
                      </a:lnTo>
                      <a:lnTo>
                        <a:pt x="530" y="273"/>
                      </a:lnTo>
                      <a:lnTo>
                        <a:pt x="544" y="275"/>
                      </a:lnTo>
                      <a:lnTo>
                        <a:pt x="558" y="276"/>
                      </a:lnTo>
                      <a:lnTo>
                        <a:pt x="589" y="272"/>
                      </a:lnTo>
                      <a:lnTo>
                        <a:pt x="636" y="259"/>
                      </a:lnTo>
                      <a:lnTo>
                        <a:pt x="676" y="244"/>
                      </a:lnTo>
                      <a:lnTo>
                        <a:pt x="724" y="214"/>
                      </a:lnTo>
                      <a:lnTo>
                        <a:pt x="743" y="208"/>
                      </a:lnTo>
                      <a:lnTo>
                        <a:pt x="756" y="210"/>
                      </a:lnTo>
                      <a:lnTo>
                        <a:pt x="768" y="213"/>
                      </a:lnTo>
                      <a:lnTo>
                        <a:pt x="820" y="234"/>
                      </a:lnTo>
                      <a:lnTo>
                        <a:pt x="833" y="236"/>
                      </a:lnTo>
                      <a:lnTo>
                        <a:pt x="846" y="235"/>
                      </a:lnTo>
                      <a:lnTo>
                        <a:pt x="858" y="231"/>
                      </a:lnTo>
                      <a:lnTo>
                        <a:pt x="871" y="223"/>
                      </a:lnTo>
                      <a:lnTo>
                        <a:pt x="897" y="203"/>
                      </a:lnTo>
                      <a:lnTo>
                        <a:pt x="939" y="160"/>
                      </a:lnTo>
                      <a:lnTo>
                        <a:pt x="945" y="152"/>
                      </a:lnTo>
                      <a:lnTo>
                        <a:pt x="952" y="138"/>
                      </a:lnTo>
                      <a:lnTo>
                        <a:pt x="953" y="131"/>
                      </a:lnTo>
                      <a:lnTo>
                        <a:pt x="956" y="124"/>
                      </a:lnTo>
                      <a:lnTo>
                        <a:pt x="956" y="120"/>
                      </a:lnTo>
                      <a:lnTo>
                        <a:pt x="960" y="114"/>
                      </a:lnTo>
                      <a:lnTo>
                        <a:pt x="966" y="111"/>
                      </a:lnTo>
                      <a:lnTo>
                        <a:pt x="972" y="109"/>
                      </a:lnTo>
                      <a:lnTo>
                        <a:pt x="980" y="108"/>
                      </a:lnTo>
                      <a:lnTo>
                        <a:pt x="1026" y="108"/>
                      </a:lnTo>
                      <a:lnTo>
                        <a:pt x="1081" y="101"/>
                      </a:lnTo>
                      <a:lnTo>
                        <a:pt x="1092" y="99"/>
                      </a:lnTo>
                      <a:lnTo>
                        <a:pt x="1102" y="96"/>
                      </a:lnTo>
                      <a:lnTo>
                        <a:pt x="1110" y="91"/>
                      </a:lnTo>
                      <a:lnTo>
                        <a:pt x="1116" y="85"/>
                      </a:lnTo>
                      <a:lnTo>
                        <a:pt x="1121" y="75"/>
                      </a:lnTo>
                      <a:lnTo>
                        <a:pt x="1126" y="50"/>
                      </a:lnTo>
                      <a:lnTo>
                        <a:pt x="1128" y="36"/>
                      </a:lnTo>
                      <a:lnTo>
                        <a:pt x="1123" y="7"/>
                      </a:lnTo>
                      <a:lnTo>
                        <a:pt x="1118" y="2"/>
                      </a:lnTo>
                      <a:lnTo>
                        <a:pt x="1116" y="0"/>
                      </a:lnTo>
                      <a:lnTo>
                        <a:pt x="1113" y="2"/>
                      </a:lnTo>
                      <a:lnTo>
                        <a:pt x="1110" y="3"/>
                      </a:lnTo>
                      <a:lnTo>
                        <a:pt x="1033" y="73"/>
                      </a:lnTo>
                      <a:lnTo>
                        <a:pt x="1028" y="75"/>
                      </a:lnTo>
                      <a:lnTo>
                        <a:pt x="1018" y="78"/>
                      </a:lnTo>
                      <a:lnTo>
                        <a:pt x="997" y="72"/>
                      </a:lnTo>
                      <a:lnTo>
                        <a:pt x="969" y="58"/>
                      </a:lnTo>
                      <a:lnTo>
                        <a:pt x="960" y="57"/>
                      </a:lnTo>
                      <a:lnTo>
                        <a:pt x="956" y="57"/>
                      </a:lnTo>
                      <a:lnTo>
                        <a:pt x="952" y="58"/>
                      </a:lnTo>
                      <a:lnTo>
                        <a:pt x="945" y="63"/>
                      </a:lnTo>
                      <a:close/>
                    </a:path>
                  </a:pathLst>
                </a:custGeom>
                <a:solidFill>
                  <a:srgbClr val="CDE9E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Freeform 37"/>
                <p:cNvSpPr>
                  <a:spLocks/>
                </p:cNvSpPr>
                <p:nvPr/>
              </p:nvSpPr>
              <p:spPr bwMode="auto">
                <a:xfrm>
                  <a:off x="1044145" y="4061797"/>
                  <a:ext cx="183046" cy="357376"/>
                </a:xfrm>
                <a:custGeom>
                  <a:avLst/>
                  <a:gdLst/>
                  <a:ahLst/>
                  <a:cxnLst>
                    <a:cxn ang="0">
                      <a:pos x="103" y="4"/>
                    </a:cxn>
                    <a:cxn ang="0">
                      <a:pos x="89" y="13"/>
                    </a:cxn>
                    <a:cxn ang="0">
                      <a:pos x="83" y="19"/>
                    </a:cxn>
                    <a:cxn ang="0">
                      <a:pos x="71" y="37"/>
                    </a:cxn>
                    <a:cxn ang="0">
                      <a:pos x="55" y="71"/>
                    </a:cxn>
                    <a:cxn ang="0">
                      <a:pos x="11" y="151"/>
                    </a:cxn>
                    <a:cxn ang="0">
                      <a:pos x="4" y="168"/>
                    </a:cxn>
                    <a:cxn ang="0">
                      <a:pos x="1" y="182"/>
                    </a:cxn>
                    <a:cxn ang="0">
                      <a:pos x="0" y="197"/>
                    </a:cxn>
                    <a:cxn ang="0">
                      <a:pos x="1" y="209"/>
                    </a:cxn>
                    <a:cxn ang="0">
                      <a:pos x="4" y="221"/>
                    </a:cxn>
                    <a:cxn ang="0">
                      <a:pos x="17" y="245"/>
                    </a:cxn>
                    <a:cxn ang="0">
                      <a:pos x="22" y="251"/>
                    </a:cxn>
                    <a:cxn ang="0">
                      <a:pos x="35" y="263"/>
                    </a:cxn>
                    <a:cxn ang="0">
                      <a:pos x="56" y="278"/>
                    </a:cxn>
                    <a:cxn ang="0">
                      <a:pos x="143" y="319"/>
                    </a:cxn>
                    <a:cxn ang="0">
                      <a:pos x="158" y="324"/>
                    </a:cxn>
                    <a:cxn ang="0">
                      <a:pos x="163" y="326"/>
                    </a:cxn>
                    <a:cxn ang="0">
                      <a:pos x="168" y="328"/>
                    </a:cxn>
                    <a:cxn ang="0">
                      <a:pos x="168" y="328"/>
                    </a:cxn>
                    <a:cxn ang="0">
                      <a:pos x="168" y="326"/>
                    </a:cxn>
                    <a:cxn ang="0">
                      <a:pos x="105" y="292"/>
                    </a:cxn>
                    <a:cxn ang="0">
                      <a:pos x="66" y="262"/>
                    </a:cxn>
                    <a:cxn ang="0">
                      <a:pos x="62" y="257"/>
                    </a:cxn>
                    <a:cxn ang="0">
                      <a:pos x="55" y="244"/>
                    </a:cxn>
                    <a:cxn ang="0">
                      <a:pos x="46" y="217"/>
                    </a:cxn>
                    <a:cxn ang="0">
                      <a:pos x="44" y="174"/>
                    </a:cxn>
                    <a:cxn ang="0">
                      <a:pos x="49" y="146"/>
                    </a:cxn>
                    <a:cxn ang="0">
                      <a:pos x="58" y="121"/>
                    </a:cxn>
                    <a:cxn ang="0">
                      <a:pos x="136" y="19"/>
                    </a:cxn>
                    <a:cxn ang="0">
                      <a:pos x="140" y="13"/>
                    </a:cxn>
                    <a:cxn ang="0">
                      <a:pos x="142" y="7"/>
                    </a:cxn>
                    <a:cxn ang="0">
                      <a:pos x="142" y="4"/>
                    </a:cxn>
                    <a:cxn ang="0">
                      <a:pos x="140" y="2"/>
                    </a:cxn>
                    <a:cxn ang="0">
                      <a:pos x="127" y="0"/>
                    </a:cxn>
                    <a:cxn ang="0">
                      <a:pos x="103" y="4"/>
                    </a:cxn>
                  </a:cxnLst>
                  <a:rect l="0" t="0" r="r" b="b"/>
                  <a:pathLst>
                    <a:path w="168" h="328">
                      <a:moveTo>
                        <a:pt x="103" y="4"/>
                      </a:moveTo>
                      <a:lnTo>
                        <a:pt x="89" y="13"/>
                      </a:lnTo>
                      <a:lnTo>
                        <a:pt x="83" y="19"/>
                      </a:lnTo>
                      <a:lnTo>
                        <a:pt x="71" y="37"/>
                      </a:lnTo>
                      <a:lnTo>
                        <a:pt x="55" y="71"/>
                      </a:lnTo>
                      <a:lnTo>
                        <a:pt x="11" y="151"/>
                      </a:lnTo>
                      <a:lnTo>
                        <a:pt x="4" y="168"/>
                      </a:lnTo>
                      <a:lnTo>
                        <a:pt x="1" y="182"/>
                      </a:lnTo>
                      <a:lnTo>
                        <a:pt x="0" y="197"/>
                      </a:lnTo>
                      <a:lnTo>
                        <a:pt x="1" y="209"/>
                      </a:lnTo>
                      <a:lnTo>
                        <a:pt x="4" y="221"/>
                      </a:lnTo>
                      <a:lnTo>
                        <a:pt x="17" y="245"/>
                      </a:lnTo>
                      <a:lnTo>
                        <a:pt x="22" y="251"/>
                      </a:lnTo>
                      <a:lnTo>
                        <a:pt x="35" y="263"/>
                      </a:lnTo>
                      <a:lnTo>
                        <a:pt x="56" y="278"/>
                      </a:lnTo>
                      <a:lnTo>
                        <a:pt x="143" y="319"/>
                      </a:lnTo>
                      <a:lnTo>
                        <a:pt x="158" y="324"/>
                      </a:lnTo>
                      <a:lnTo>
                        <a:pt x="163" y="326"/>
                      </a:lnTo>
                      <a:lnTo>
                        <a:pt x="168" y="328"/>
                      </a:lnTo>
                      <a:lnTo>
                        <a:pt x="168" y="328"/>
                      </a:lnTo>
                      <a:lnTo>
                        <a:pt x="168" y="326"/>
                      </a:lnTo>
                      <a:lnTo>
                        <a:pt x="105" y="292"/>
                      </a:lnTo>
                      <a:lnTo>
                        <a:pt x="66" y="262"/>
                      </a:lnTo>
                      <a:lnTo>
                        <a:pt x="62" y="257"/>
                      </a:lnTo>
                      <a:lnTo>
                        <a:pt x="55" y="244"/>
                      </a:lnTo>
                      <a:lnTo>
                        <a:pt x="46" y="217"/>
                      </a:lnTo>
                      <a:lnTo>
                        <a:pt x="44" y="174"/>
                      </a:lnTo>
                      <a:lnTo>
                        <a:pt x="49" y="146"/>
                      </a:lnTo>
                      <a:lnTo>
                        <a:pt x="58" y="121"/>
                      </a:lnTo>
                      <a:lnTo>
                        <a:pt x="136" y="19"/>
                      </a:lnTo>
                      <a:lnTo>
                        <a:pt x="140" y="13"/>
                      </a:lnTo>
                      <a:lnTo>
                        <a:pt x="142" y="7"/>
                      </a:lnTo>
                      <a:lnTo>
                        <a:pt x="142" y="4"/>
                      </a:lnTo>
                      <a:lnTo>
                        <a:pt x="140" y="2"/>
                      </a:lnTo>
                      <a:lnTo>
                        <a:pt x="127" y="0"/>
                      </a:lnTo>
                      <a:lnTo>
                        <a:pt x="103" y="4"/>
                      </a:lnTo>
                      <a:close/>
                    </a:path>
                  </a:pathLst>
                </a:custGeom>
                <a:solidFill>
                  <a:srgbClr val="CDE9E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40"/>
                <p:cNvSpPr>
                  <a:spLocks/>
                </p:cNvSpPr>
                <p:nvPr/>
              </p:nvSpPr>
              <p:spPr bwMode="auto">
                <a:xfrm>
                  <a:off x="829502" y="4379948"/>
                  <a:ext cx="52299" cy="28329"/>
                </a:xfrm>
                <a:custGeom>
                  <a:avLst/>
                  <a:gdLst/>
                  <a:ahLst/>
                  <a:cxnLst>
                    <a:cxn ang="0">
                      <a:pos x="48" y="0"/>
                    </a:cxn>
                    <a:cxn ang="0">
                      <a:pos x="46" y="0"/>
                    </a:cxn>
                    <a:cxn ang="0">
                      <a:pos x="42" y="1"/>
                    </a:cxn>
                    <a:cxn ang="0">
                      <a:pos x="38" y="4"/>
                    </a:cxn>
                    <a:cxn ang="0">
                      <a:pos x="25" y="12"/>
                    </a:cxn>
                    <a:cxn ang="0">
                      <a:pos x="0" y="26"/>
                    </a:cxn>
                    <a:cxn ang="0">
                      <a:pos x="7" y="25"/>
                    </a:cxn>
                    <a:cxn ang="0">
                      <a:pos x="39" y="8"/>
                    </a:cxn>
                    <a:cxn ang="0">
                      <a:pos x="45" y="2"/>
                    </a:cxn>
                    <a:cxn ang="0">
                      <a:pos x="47" y="1"/>
                    </a:cxn>
                    <a:cxn ang="0">
                      <a:pos x="48" y="0"/>
                    </a:cxn>
                  </a:cxnLst>
                  <a:rect l="0" t="0" r="r" b="b"/>
                  <a:pathLst>
                    <a:path w="48" h="26">
                      <a:moveTo>
                        <a:pt x="48" y="0"/>
                      </a:moveTo>
                      <a:lnTo>
                        <a:pt x="46" y="0"/>
                      </a:lnTo>
                      <a:lnTo>
                        <a:pt x="42" y="1"/>
                      </a:lnTo>
                      <a:lnTo>
                        <a:pt x="38" y="4"/>
                      </a:lnTo>
                      <a:lnTo>
                        <a:pt x="25" y="12"/>
                      </a:lnTo>
                      <a:lnTo>
                        <a:pt x="0" y="26"/>
                      </a:lnTo>
                      <a:lnTo>
                        <a:pt x="7" y="25"/>
                      </a:lnTo>
                      <a:lnTo>
                        <a:pt x="39" y="8"/>
                      </a:lnTo>
                      <a:lnTo>
                        <a:pt x="45" y="2"/>
                      </a:lnTo>
                      <a:lnTo>
                        <a:pt x="47" y="1"/>
                      </a:lnTo>
                      <a:lnTo>
                        <a:pt x="48" y="0"/>
                      </a:lnTo>
                      <a:close/>
                    </a:path>
                  </a:pathLst>
                </a:custGeom>
                <a:solidFill>
                  <a:srgbClr val="CDE9E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 name="Group 88"/>
              <p:cNvGrpSpPr/>
              <p:nvPr/>
            </p:nvGrpSpPr>
            <p:grpSpPr>
              <a:xfrm>
                <a:off x="1103960" y="3157728"/>
                <a:ext cx="1352144" cy="1301089"/>
                <a:chOff x="1657610" y="2852928"/>
                <a:chExt cx="1352144" cy="1301089"/>
              </a:xfrm>
            </p:grpSpPr>
            <p:sp>
              <p:nvSpPr>
                <p:cNvPr id="121" name="Freeform 93"/>
                <p:cNvSpPr>
                  <a:spLocks/>
                </p:cNvSpPr>
                <p:nvPr/>
              </p:nvSpPr>
              <p:spPr bwMode="auto">
                <a:xfrm rot="19456225">
                  <a:off x="2535839" y="3337041"/>
                  <a:ext cx="369361" cy="281106"/>
                </a:xfrm>
                <a:custGeom>
                  <a:avLst/>
                  <a:gdLst/>
                  <a:ahLst/>
                  <a:cxnLst>
                    <a:cxn ang="0">
                      <a:pos x="0" y="68"/>
                    </a:cxn>
                    <a:cxn ang="0">
                      <a:pos x="5" y="90"/>
                    </a:cxn>
                    <a:cxn ang="0">
                      <a:pos x="29" y="112"/>
                    </a:cxn>
                    <a:cxn ang="0">
                      <a:pos x="58" y="121"/>
                    </a:cxn>
                    <a:cxn ang="0">
                      <a:pos x="79" y="106"/>
                    </a:cxn>
                    <a:cxn ang="0">
                      <a:pos x="90" y="105"/>
                    </a:cxn>
                    <a:cxn ang="0">
                      <a:pos x="159" y="150"/>
                    </a:cxn>
                    <a:cxn ang="0">
                      <a:pos x="207" y="166"/>
                    </a:cxn>
                    <a:cxn ang="0">
                      <a:pos x="217" y="177"/>
                    </a:cxn>
                    <a:cxn ang="0">
                      <a:pos x="207" y="221"/>
                    </a:cxn>
                    <a:cxn ang="0">
                      <a:pos x="207" y="239"/>
                    </a:cxn>
                    <a:cxn ang="0">
                      <a:pos x="226" y="254"/>
                    </a:cxn>
                    <a:cxn ang="0">
                      <a:pos x="250" y="258"/>
                    </a:cxn>
                    <a:cxn ang="0">
                      <a:pos x="275" y="249"/>
                    </a:cxn>
                    <a:cxn ang="0">
                      <a:pos x="299" y="223"/>
                    </a:cxn>
                    <a:cxn ang="0">
                      <a:pos x="300" y="216"/>
                    </a:cxn>
                    <a:cxn ang="0">
                      <a:pos x="277" y="219"/>
                    </a:cxn>
                    <a:cxn ang="0">
                      <a:pos x="253" y="205"/>
                    </a:cxn>
                    <a:cxn ang="0">
                      <a:pos x="250" y="184"/>
                    </a:cxn>
                    <a:cxn ang="0">
                      <a:pos x="259" y="170"/>
                    </a:cxn>
                    <a:cxn ang="0">
                      <a:pos x="282" y="158"/>
                    </a:cxn>
                    <a:cxn ang="0">
                      <a:pos x="290" y="160"/>
                    </a:cxn>
                    <a:cxn ang="0">
                      <a:pos x="297" y="177"/>
                    </a:cxn>
                    <a:cxn ang="0">
                      <a:pos x="322" y="194"/>
                    </a:cxn>
                    <a:cxn ang="0">
                      <a:pos x="330" y="193"/>
                    </a:cxn>
                    <a:cxn ang="0">
                      <a:pos x="337" y="174"/>
                    </a:cxn>
                    <a:cxn ang="0">
                      <a:pos x="337" y="144"/>
                    </a:cxn>
                    <a:cxn ang="0">
                      <a:pos x="312" y="125"/>
                    </a:cxn>
                    <a:cxn ang="0">
                      <a:pos x="277" y="121"/>
                    </a:cxn>
                    <a:cxn ang="0">
                      <a:pos x="248" y="142"/>
                    </a:cxn>
                    <a:cxn ang="0">
                      <a:pos x="228" y="140"/>
                    </a:cxn>
                    <a:cxn ang="0">
                      <a:pos x="102" y="76"/>
                    </a:cxn>
                    <a:cxn ang="0">
                      <a:pos x="102" y="68"/>
                    </a:cxn>
                    <a:cxn ang="0">
                      <a:pos x="113" y="52"/>
                    </a:cxn>
                    <a:cxn ang="0">
                      <a:pos x="114" y="40"/>
                    </a:cxn>
                    <a:cxn ang="0">
                      <a:pos x="94" y="27"/>
                    </a:cxn>
                    <a:cxn ang="0">
                      <a:pos x="85" y="27"/>
                    </a:cxn>
                    <a:cxn ang="0">
                      <a:pos x="76" y="50"/>
                    </a:cxn>
                    <a:cxn ang="0">
                      <a:pos x="58" y="67"/>
                    </a:cxn>
                    <a:cxn ang="0">
                      <a:pos x="47" y="64"/>
                    </a:cxn>
                    <a:cxn ang="0">
                      <a:pos x="37" y="52"/>
                    </a:cxn>
                    <a:cxn ang="0">
                      <a:pos x="48" y="7"/>
                    </a:cxn>
                    <a:cxn ang="0">
                      <a:pos x="42" y="1"/>
                    </a:cxn>
                    <a:cxn ang="0">
                      <a:pos x="23" y="5"/>
                    </a:cxn>
                    <a:cxn ang="0">
                      <a:pos x="10" y="25"/>
                    </a:cxn>
                  </a:cxnLst>
                  <a:rect l="0" t="0" r="r" b="b"/>
                  <a:pathLst>
                    <a:path w="339" h="258">
                      <a:moveTo>
                        <a:pt x="10" y="25"/>
                      </a:moveTo>
                      <a:lnTo>
                        <a:pt x="5" y="42"/>
                      </a:lnTo>
                      <a:lnTo>
                        <a:pt x="0" y="68"/>
                      </a:lnTo>
                      <a:lnTo>
                        <a:pt x="0" y="75"/>
                      </a:lnTo>
                      <a:lnTo>
                        <a:pt x="1" y="80"/>
                      </a:lnTo>
                      <a:lnTo>
                        <a:pt x="5" y="90"/>
                      </a:lnTo>
                      <a:lnTo>
                        <a:pt x="8" y="94"/>
                      </a:lnTo>
                      <a:lnTo>
                        <a:pt x="15" y="101"/>
                      </a:lnTo>
                      <a:lnTo>
                        <a:pt x="29" y="112"/>
                      </a:lnTo>
                      <a:lnTo>
                        <a:pt x="46" y="121"/>
                      </a:lnTo>
                      <a:lnTo>
                        <a:pt x="55" y="122"/>
                      </a:lnTo>
                      <a:lnTo>
                        <a:pt x="58" y="121"/>
                      </a:lnTo>
                      <a:lnTo>
                        <a:pt x="62" y="119"/>
                      </a:lnTo>
                      <a:lnTo>
                        <a:pt x="70" y="112"/>
                      </a:lnTo>
                      <a:lnTo>
                        <a:pt x="79" y="106"/>
                      </a:lnTo>
                      <a:lnTo>
                        <a:pt x="84" y="104"/>
                      </a:lnTo>
                      <a:lnTo>
                        <a:pt x="86" y="104"/>
                      </a:lnTo>
                      <a:lnTo>
                        <a:pt x="90" y="105"/>
                      </a:lnTo>
                      <a:lnTo>
                        <a:pt x="97" y="108"/>
                      </a:lnTo>
                      <a:lnTo>
                        <a:pt x="105" y="112"/>
                      </a:lnTo>
                      <a:lnTo>
                        <a:pt x="159" y="150"/>
                      </a:lnTo>
                      <a:lnTo>
                        <a:pt x="175" y="157"/>
                      </a:lnTo>
                      <a:lnTo>
                        <a:pt x="200" y="163"/>
                      </a:lnTo>
                      <a:lnTo>
                        <a:pt x="207" y="166"/>
                      </a:lnTo>
                      <a:lnTo>
                        <a:pt x="212" y="170"/>
                      </a:lnTo>
                      <a:lnTo>
                        <a:pt x="216" y="174"/>
                      </a:lnTo>
                      <a:lnTo>
                        <a:pt x="217" y="177"/>
                      </a:lnTo>
                      <a:lnTo>
                        <a:pt x="218" y="180"/>
                      </a:lnTo>
                      <a:lnTo>
                        <a:pt x="215" y="195"/>
                      </a:lnTo>
                      <a:lnTo>
                        <a:pt x="207" y="221"/>
                      </a:lnTo>
                      <a:lnTo>
                        <a:pt x="205" y="231"/>
                      </a:lnTo>
                      <a:lnTo>
                        <a:pt x="206" y="234"/>
                      </a:lnTo>
                      <a:lnTo>
                        <a:pt x="207" y="239"/>
                      </a:lnTo>
                      <a:lnTo>
                        <a:pt x="210" y="243"/>
                      </a:lnTo>
                      <a:lnTo>
                        <a:pt x="218" y="250"/>
                      </a:lnTo>
                      <a:lnTo>
                        <a:pt x="226" y="254"/>
                      </a:lnTo>
                      <a:lnTo>
                        <a:pt x="235" y="257"/>
                      </a:lnTo>
                      <a:lnTo>
                        <a:pt x="240" y="258"/>
                      </a:lnTo>
                      <a:lnTo>
                        <a:pt x="250" y="258"/>
                      </a:lnTo>
                      <a:lnTo>
                        <a:pt x="256" y="257"/>
                      </a:lnTo>
                      <a:lnTo>
                        <a:pt x="266" y="253"/>
                      </a:lnTo>
                      <a:lnTo>
                        <a:pt x="275" y="249"/>
                      </a:lnTo>
                      <a:lnTo>
                        <a:pt x="280" y="246"/>
                      </a:lnTo>
                      <a:lnTo>
                        <a:pt x="293" y="232"/>
                      </a:lnTo>
                      <a:lnTo>
                        <a:pt x="299" y="223"/>
                      </a:lnTo>
                      <a:lnTo>
                        <a:pt x="300" y="220"/>
                      </a:lnTo>
                      <a:lnTo>
                        <a:pt x="301" y="217"/>
                      </a:lnTo>
                      <a:lnTo>
                        <a:pt x="300" y="216"/>
                      </a:lnTo>
                      <a:lnTo>
                        <a:pt x="298" y="216"/>
                      </a:lnTo>
                      <a:lnTo>
                        <a:pt x="280" y="220"/>
                      </a:lnTo>
                      <a:lnTo>
                        <a:pt x="277" y="219"/>
                      </a:lnTo>
                      <a:lnTo>
                        <a:pt x="263" y="214"/>
                      </a:lnTo>
                      <a:lnTo>
                        <a:pt x="255" y="208"/>
                      </a:lnTo>
                      <a:lnTo>
                        <a:pt x="253" y="205"/>
                      </a:lnTo>
                      <a:lnTo>
                        <a:pt x="251" y="199"/>
                      </a:lnTo>
                      <a:lnTo>
                        <a:pt x="250" y="191"/>
                      </a:lnTo>
                      <a:lnTo>
                        <a:pt x="250" y="184"/>
                      </a:lnTo>
                      <a:lnTo>
                        <a:pt x="252" y="180"/>
                      </a:lnTo>
                      <a:lnTo>
                        <a:pt x="253" y="177"/>
                      </a:lnTo>
                      <a:lnTo>
                        <a:pt x="259" y="170"/>
                      </a:lnTo>
                      <a:lnTo>
                        <a:pt x="264" y="167"/>
                      </a:lnTo>
                      <a:lnTo>
                        <a:pt x="273" y="161"/>
                      </a:lnTo>
                      <a:lnTo>
                        <a:pt x="282" y="158"/>
                      </a:lnTo>
                      <a:lnTo>
                        <a:pt x="286" y="158"/>
                      </a:lnTo>
                      <a:lnTo>
                        <a:pt x="288" y="158"/>
                      </a:lnTo>
                      <a:lnTo>
                        <a:pt x="290" y="160"/>
                      </a:lnTo>
                      <a:lnTo>
                        <a:pt x="291" y="162"/>
                      </a:lnTo>
                      <a:lnTo>
                        <a:pt x="296" y="175"/>
                      </a:lnTo>
                      <a:lnTo>
                        <a:pt x="297" y="177"/>
                      </a:lnTo>
                      <a:lnTo>
                        <a:pt x="308" y="186"/>
                      </a:lnTo>
                      <a:lnTo>
                        <a:pt x="313" y="190"/>
                      </a:lnTo>
                      <a:lnTo>
                        <a:pt x="322" y="194"/>
                      </a:lnTo>
                      <a:lnTo>
                        <a:pt x="326" y="194"/>
                      </a:lnTo>
                      <a:lnTo>
                        <a:pt x="328" y="194"/>
                      </a:lnTo>
                      <a:lnTo>
                        <a:pt x="330" y="193"/>
                      </a:lnTo>
                      <a:lnTo>
                        <a:pt x="332" y="192"/>
                      </a:lnTo>
                      <a:lnTo>
                        <a:pt x="333" y="189"/>
                      </a:lnTo>
                      <a:lnTo>
                        <a:pt x="337" y="174"/>
                      </a:lnTo>
                      <a:lnTo>
                        <a:pt x="339" y="161"/>
                      </a:lnTo>
                      <a:lnTo>
                        <a:pt x="339" y="148"/>
                      </a:lnTo>
                      <a:lnTo>
                        <a:pt x="337" y="144"/>
                      </a:lnTo>
                      <a:lnTo>
                        <a:pt x="335" y="140"/>
                      </a:lnTo>
                      <a:lnTo>
                        <a:pt x="331" y="136"/>
                      </a:lnTo>
                      <a:lnTo>
                        <a:pt x="312" y="125"/>
                      </a:lnTo>
                      <a:lnTo>
                        <a:pt x="296" y="120"/>
                      </a:lnTo>
                      <a:lnTo>
                        <a:pt x="284" y="119"/>
                      </a:lnTo>
                      <a:lnTo>
                        <a:pt x="277" y="121"/>
                      </a:lnTo>
                      <a:lnTo>
                        <a:pt x="269" y="126"/>
                      </a:lnTo>
                      <a:lnTo>
                        <a:pt x="253" y="139"/>
                      </a:lnTo>
                      <a:lnTo>
                        <a:pt x="248" y="142"/>
                      </a:lnTo>
                      <a:lnTo>
                        <a:pt x="244" y="143"/>
                      </a:lnTo>
                      <a:lnTo>
                        <a:pt x="236" y="143"/>
                      </a:lnTo>
                      <a:lnTo>
                        <a:pt x="228" y="140"/>
                      </a:lnTo>
                      <a:lnTo>
                        <a:pt x="118" y="91"/>
                      </a:lnTo>
                      <a:lnTo>
                        <a:pt x="106" y="82"/>
                      </a:lnTo>
                      <a:lnTo>
                        <a:pt x="102" y="76"/>
                      </a:lnTo>
                      <a:lnTo>
                        <a:pt x="102" y="73"/>
                      </a:lnTo>
                      <a:lnTo>
                        <a:pt x="102" y="71"/>
                      </a:lnTo>
                      <a:lnTo>
                        <a:pt x="102" y="68"/>
                      </a:lnTo>
                      <a:lnTo>
                        <a:pt x="103" y="65"/>
                      </a:lnTo>
                      <a:lnTo>
                        <a:pt x="106" y="60"/>
                      </a:lnTo>
                      <a:lnTo>
                        <a:pt x="113" y="52"/>
                      </a:lnTo>
                      <a:lnTo>
                        <a:pt x="115" y="47"/>
                      </a:lnTo>
                      <a:lnTo>
                        <a:pt x="115" y="44"/>
                      </a:lnTo>
                      <a:lnTo>
                        <a:pt x="114" y="40"/>
                      </a:lnTo>
                      <a:lnTo>
                        <a:pt x="106" y="34"/>
                      </a:lnTo>
                      <a:lnTo>
                        <a:pt x="103" y="31"/>
                      </a:lnTo>
                      <a:lnTo>
                        <a:pt x="94" y="27"/>
                      </a:lnTo>
                      <a:lnTo>
                        <a:pt x="90" y="26"/>
                      </a:lnTo>
                      <a:lnTo>
                        <a:pt x="87" y="26"/>
                      </a:lnTo>
                      <a:lnTo>
                        <a:pt x="85" y="27"/>
                      </a:lnTo>
                      <a:lnTo>
                        <a:pt x="83" y="32"/>
                      </a:lnTo>
                      <a:lnTo>
                        <a:pt x="78" y="47"/>
                      </a:lnTo>
                      <a:lnTo>
                        <a:pt x="76" y="50"/>
                      </a:lnTo>
                      <a:lnTo>
                        <a:pt x="66" y="62"/>
                      </a:lnTo>
                      <a:lnTo>
                        <a:pt x="64" y="64"/>
                      </a:lnTo>
                      <a:lnTo>
                        <a:pt x="58" y="67"/>
                      </a:lnTo>
                      <a:lnTo>
                        <a:pt x="56" y="67"/>
                      </a:lnTo>
                      <a:lnTo>
                        <a:pt x="53" y="67"/>
                      </a:lnTo>
                      <a:lnTo>
                        <a:pt x="47" y="64"/>
                      </a:lnTo>
                      <a:lnTo>
                        <a:pt x="44" y="62"/>
                      </a:lnTo>
                      <a:lnTo>
                        <a:pt x="39" y="56"/>
                      </a:lnTo>
                      <a:lnTo>
                        <a:pt x="37" y="52"/>
                      </a:lnTo>
                      <a:lnTo>
                        <a:pt x="36" y="48"/>
                      </a:lnTo>
                      <a:lnTo>
                        <a:pt x="38" y="38"/>
                      </a:lnTo>
                      <a:lnTo>
                        <a:pt x="48" y="7"/>
                      </a:lnTo>
                      <a:lnTo>
                        <a:pt x="47" y="3"/>
                      </a:lnTo>
                      <a:lnTo>
                        <a:pt x="45" y="2"/>
                      </a:lnTo>
                      <a:lnTo>
                        <a:pt x="42" y="1"/>
                      </a:lnTo>
                      <a:lnTo>
                        <a:pt x="38" y="0"/>
                      </a:lnTo>
                      <a:lnTo>
                        <a:pt x="28" y="2"/>
                      </a:lnTo>
                      <a:lnTo>
                        <a:pt x="23" y="5"/>
                      </a:lnTo>
                      <a:lnTo>
                        <a:pt x="19" y="8"/>
                      </a:lnTo>
                      <a:lnTo>
                        <a:pt x="16" y="12"/>
                      </a:lnTo>
                      <a:lnTo>
                        <a:pt x="10" y="25"/>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3" name="Group 67"/>
                <p:cNvGrpSpPr/>
                <p:nvPr/>
              </p:nvGrpSpPr>
              <p:grpSpPr>
                <a:xfrm>
                  <a:off x="1657610" y="2852928"/>
                  <a:ext cx="1352144" cy="1301089"/>
                  <a:chOff x="4572000" y="3363687"/>
                  <a:chExt cx="1970088" cy="1895701"/>
                </a:xfrm>
              </p:grpSpPr>
              <p:sp>
                <p:nvSpPr>
                  <p:cNvPr id="123" name="AutoShape 4"/>
                  <p:cNvSpPr>
                    <a:spLocks noChangeAspect="1" noChangeArrowheads="1" noTextEdit="1"/>
                  </p:cNvSpPr>
                  <p:nvPr/>
                </p:nvSpPr>
                <p:spPr bwMode="auto">
                  <a:xfrm flipH="1">
                    <a:off x="4572000" y="3429000"/>
                    <a:ext cx="1970088" cy="18303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13"/>
                  <p:cNvSpPr>
                    <a:spLocks/>
                  </p:cNvSpPr>
                  <p:nvPr/>
                </p:nvSpPr>
                <p:spPr bwMode="auto">
                  <a:xfrm flipH="1">
                    <a:off x="5146675" y="3892550"/>
                    <a:ext cx="444500" cy="727075"/>
                  </a:xfrm>
                  <a:custGeom>
                    <a:avLst/>
                    <a:gdLst/>
                    <a:ahLst/>
                    <a:cxnLst>
                      <a:cxn ang="0">
                        <a:pos x="276" y="223"/>
                      </a:cxn>
                      <a:cxn ang="0">
                        <a:pos x="270" y="196"/>
                      </a:cxn>
                      <a:cxn ang="0">
                        <a:pos x="255" y="156"/>
                      </a:cxn>
                      <a:cxn ang="0">
                        <a:pos x="206" y="63"/>
                      </a:cxn>
                      <a:cxn ang="0">
                        <a:pos x="185" y="35"/>
                      </a:cxn>
                      <a:cxn ang="0">
                        <a:pos x="173" y="24"/>
                      </a:cxn>
                      <a:cxn ang="0">
                        <a:pos x="161" y="16"/>
                      </a:cxn>
                      <a:cxn ang="0">
                        <a:pos x="140" y="6"/>
                      </a:cxn>
                      <a:cxn ang="0">
                        <a:pos x="111" y="0"/>
                      </a:cxn>
                      <a:cxn ang="0">
                        <a:pos x="104" y="0"/>
                      </a:cxn>
                      <a:cxn ang="0">
                        <a:pos x="75" y="2"/>
                      </a:cxn>
                      <a:cxn ang="0">
                        <a:pos x="53" y="7"/>
                      </a:cxn>
                      <a:cxn ang="0">
                        <a:pos x="48" y="9"/>
                      </a:cxn>
                      <a:cxn ang="0">
                        <a:pos x="37" y="18"/>
                      </a:cxn>
                      <a:cxn ang="0">
                        <a:pos x="25" y="30"/>
                      </a:cxn>
                      <a:cxn ang="0">
                        <a:pos x="20" y="38"/>
                      </a:cxn>
                      <a:cxn ang="0">
                        <a:pos x="12" y="55"/>
                      </a:cxn>
                      <a:cxn ang="0">
                        <a:pos x="7" y="76"/>
                      </a:cxn>
                      <a:cxn ang="0">
                        <a:pos x="7" y="93"/>
                      </a:cxn>
                      <a:cxn ang="0">
                        <a:pos x="9" y="103"/>
                      </a:cxn>
                      <a:cxn ang="0">
                        <a:pos x="17" y="120"/>
                      </a:cxn>
                      <a:cxn ang="0">
                        <a:pos x="32" y="143"/>
                      </a:cxn>
                      <a:cxn ang="0">
                        <a:pos x="47" y="157"/>
                      </a:cxn>
                      <a:cxn ang="0">
                        <a:pos x="49" y="160"/>
                      </a:cxn>
                      <a:cxn ang="0">
                        <a:pos x="50" y="164"/>
                      </a:cxn>
                      <a:cxn ang="0">
                        <a:pos x="52" y="173"/>
                      </a:cxn>
                      <a:cxn ang="0">
                        <a:pos x="51" y="192"/>
                      </a:cxn>
                      <a:cxn ang="0">
                        <a:pos x="48" y="205"/>
                      </a:cxn>
                      <a:cxn ang="0">
                        <a:pos x="46" y="208"/>
                      </a:cxn>
                      <a:cxn ang="0">
                        <a:pos x="10" y="270"/>
                      </a:cxn>
                      <a:cxn ang="0">
                        <a:pos x="5" y="285"/>
                      </a:cxn>
                      <a:cxn ang="0">
                        <a:pos x="3" y="292"/>
                      </a:cxn>
                      <a:cxn ang="0">
                        <a:pos x="0" y="319"/>
                      </a:cxn>
                      <a:cxn ang="0">
                        <a:pos x="2" y="347"/>
                      </a:cxn>
                      <a:cxn ang="0">
                        <a:pos x="6" y="366"/>
                      </a:cxn>
                      <a:cxn ang="0">
                        <a:pos x="14" y="386"/>
                      </a:cxn>
                      <a:cxn ang="0">
                        <a:pos x="29" y="415"/>
                      </a:cxn>
                      <a:cxn ang="0">
                        <a:pos x="41" y="430"/>
                      </a:cxn>
                      <a:cxn ang="0">
                        <a:pos x="54" y="441"/>
                      </a:cxn>
                      <a:cxn ang="0">
                        <a:pos x="60" y="446"/>
                      </a:cxn>
                      <a:cxn ang="0">
                        <a:pos x="76" y="453"/>
                      </a:cxn>
                      <a:cxn ang="0">
                        <a:pos x="92" y="457"/>
                      </a:cxn>
                      <a:cxn ang="0">
                        <a:pos x="118" y="458"/>
                      </a:cxn>
                      <a:cxn ang="0">
                        <a:pos x="148" y="454"/>
                      </a:cxn>
                      <a:cxn ang="0">
                        <a:pos x="187" y="442"/>
                      </a:cxn>
                      <a:cxn ang="0">
                        <a:pos x="216" y="429"/>
                      </a:cxn>
                      <a:cxn ang="0">
                        <a:pos x="234" y="417"/>
                      </a:cxn>
                      <a:cxn ang="0">
                        <a:pos x="242" y="410"/>
                      </a:cxn>
                      <a:cxn ang="0">
                        <a:pos x="252" y="397"/>
                      </a:cxn>
                      <a:cxn ang="0">
                        <a:pos x="255" y="392"/>
                      </a:cxn>
                      <a:cxn ang="0">
                        <a:pos x="267" y="357"/>
                      </a:cxn>
                      <a:cxn ang="0">
                        <a:pos x="279" y="291"/>
                      </a:cxn>
                      <a:cxn ang="0">
                        <a:pos x="280" y="274"/>
                      </a:cxn>
                      <a:cxn ang="0">
                        <a:pos x="276" y="223"/>
                      </a:cxn>
                    </a:cxnLst>
                    <a:rect l="0" t="0" r="r" b="b"/>
                    <a:pathLst>
                      <a:path w="280" h="458">
                        <a:moveTo>
                          <a:pt x="276" y="223"/>
                        </a:moveTo>
                        <a:lnTo>
                          <a:pt x="270" y="196"/>
                        </a:lnTo>
                        <a:lnTo>
                          <a:pt x="255" y="156"/>
                        </a:lnTo>
                        <a:lnTo>
                          <a:pt x="206" y="63"/>
                        </a:lnTo>
                        <a:lnTo>
                          <a:pt x="185" y="35"/>
                        </a:lnTo>
                        <a:lnTo>
                          <a:pt x="173" y="24"/>
                        </a:lnTo>
                        <a:lnTo>
                          <a:pt x="161" y="16"/>
                        </a:lnTo>
                        <a:lnTo>
                          <a:pt x="140" y="6"/>
                        </a:lnTo>
                        <a:lnTo>
                          <a:pt x="111" y="0"/>
                        </a:lnTo>
                        <a:lnTo>
                          <a:pt x="104" y="0"/>
                        </a:lnTo>
                        <a:lnTo>
                          <a:pt x="75" y="2"/>
                        </a:lnTo>
                        <a:lnTo>
                          <a:pt x="53" y="7"/>
                        </a:lnTo>
                        <a:lnTo>
                          <a:pt x="48" y="9"/>
                        </a:lnTo>
                        <a:lnTo>
                          <a:pt x="37" y="18"/>
                        </a:lnTo>
                        <a:lnTo>
                          <a:pt x="25" y="30"/>
                        </a:lnTo>
                        <a:lnTo>
                          <a:pt x="20" y="38"/>
                        </a:lnTo>
                        <a:lnTo>
                          <a:pt x="12" y="55"/>
                        </a:lnTo>
                        <a:lnTo>
                          <a:pt x="7" y="76"/>
                        </a:lnTo>
                        <a:lnTo>
                          <a:pt x="7" y="93"/>
                        </a:lnTo>
                        <a:lnTo>
                          <a:pt x="9" y="103"/>
                        </a:lnTo>
                        <a:lnTo>
                          <a:pt x="17" y="120"/>
                        </a:lnTo>
                        <a:lnTo>
                          <a:pt x="32" y="143"/>
                        </a:lnTo>
                        <a:lnTo>
                          <a:pt x="47" y="157"/>
                        </a:lnTo>
                        <a:lnTo>
                          <a:pt x="49" y="160"/>
                        </a:lnTo>
                        <a:lnTo>
                          <a:pt x="50" y="164"/>
                        </a:lnTo>
                        <a:lnTo>
                          <a:pt x="52" y="173"/>
                        </a:lnTo>
                        <a:lnTo>
                          <a:pt x="51" y="192"/>
                        </a:lnTo>
                        <a:lnTo>
                          <a:pt x="48" y="205"/>
                        </a:lnTo>
                        <a:lnTo>
                          <a:pt x="46" y="208"/>
                        </a:lnTo>
                        <a:lnTo>
                          <a:pt x="10" y="270"/>
                        </a:lnTo>
                        <a:lnTo>
                          <a:pt x="5" y="285"/>
                        </a:lnTo>
                        <a:lnTo>
                          <a:pt x="3" y="292"/>
                        </a:lnTo>
                        <a:lnTo>
                          <a:pt x="0" y="319"/>
                        </a:lnTo>
                        <a:lnTo>
                          <a:pt x="2" y="347"/>
                        </a:lnTo>
                        <a:lnTo>
                          <a:pt x="6" y="366"/>
                        </a:lnTo>
                        <a:lnTo>
                          <a:pt x="14" y="386"/>
                        </a:lnTo>
                        <a:lnTo>
                          <a:pt x="29" y="415"/>
                        </a:lnTo>
                        <a:lnTo>
                          <a:pt x="41" y="430"/>
                        </a:lnTo>
                        <a:lnTo>
                          <a:pt x="54" y="441"/>
                        </a:lnTo>
                        <a:lnTo>
                          <a:pt x="60" y="446"/>
                        </a:lnTo>
                        <a:lnTo>
                          <a:pt x="76" y="453"/>
                        </a:lnTo>
                        <a:lnTo>
                          <a:pt x="92" y="457"/>
                        </a:lnTo>
                        <a:lnTo>
                          <a:pt x="118" y="458"/>
                        </a:lnTo>
                        <a:lnTo>
                          <a:pt x="148" y="454"/>
                        </a:lnTo>
                        <a:lnTo>
                          <a:pt x="187" y="442"/>
                        </a:lnTo>
                        <a:lnTo>
                          <a:pt x="216" y="429"/>
                        </a:lnTo>
                        <a:lnTo>
                          <a:pt x="234" y="417"/>
                        </a:lnTo>
                        <a:lnTo>
                          <a:pt x="242" y="410"/>
                        </a:lnTo>
                        <a:lnTo>
                          <a:pt x="252" y="397"/>
                        </a:lnTo>
                        <a:lnTo>
                          <a:pt x="255" y="392"/>
                        </a:lnTo>
                        <a:lnTo>
                          <a:pt x="267" y="357"/>
                        </a:lnTo>
                        <a:lnTo>
                          <a:pt x="279" y="291"/>
                        </a:lnTo>
                        <a:lnTo>
                          <a:pt x="280" y="274"/>
                        </a:lnTo>
                        <a:lnTo>
                          <a:pt x="276" y="22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14"/>
                  <p:cNvSpPr>
                    <a:spLocks/>
                  </p:cNvSpPr>
                  <p:nvPr/>
                </p:nvSpPr>
                <p:spPr bwMode="auto">
                  <a:xfrm flipH="1">
                    <a:off x="4576763" y="3771900"/>
                    <a:ext cx="847725" cy="311150"/>
                  </a:xfrm>
                  <a:custGeom>
                    <a:avLst/>
                    <a:gdLst/>
                    <a:ahLst/>
                    <a:cxnLst>
                      <a:cxn ang="0">
                        <a:pos x="282" y="135"/>
                      </a:cxn>
                      <a:cxn ang="0">
                        <a:pos x="186" y="90"/>
                      </a:cxn>
                      <a:cxn ang="0">
                        <a:pos x="142" y="79"/>
                      </a:cxn>
                      <a:cxn ang="0">
                        <a:pos x="26" y="78"/>
                      </a:cxn>
                      <a:cxn ang="0">
                        <a:pos x="11" y="82"/>
                      </a:cxn>
                      <a:cxn ang="0">
                        <a:pos x="4" y="89"/>
                      </a:cxn>
                      <a:cxn ang="0">
                        <a:pos x="0" y="102"/>
                      </a:cxn>
                      <a:cxn ang="0">
                        <a:pos x="5" y="119"/>
                      </a:cxn>
                      <a:cxn ang="0">
                        <a:pos x="20" y="137"/>
                      </a:cxn>
                      <a:cxn ang="0">
                        <a:pos x="34" y="144"/>
                      </a:cxn>
                      <a:cxn ang="0">
                        <a:pos x="42" y="143"/>
                      </a:cxn>
                      <a:cxn ang="0">
                        <a:pos x="67" y="131"/>
                      </a:cxn>
                      <a:cxn ang="0">
                        <a:pos x="120" y="127"/>
                      </a:cxn>
                      <a:cxn ang="0">
                        <a:pos x="207" y="153"/>
                      </a:cxn>
                      <a:cxn ang="0">
                        <a:pos x="251" y="172"/>
                      </a:cxn>
                      <a:cxn ang="0">
                        <a:pos x="287" y="177"/>
                      </a:cxn>
                      <a:cxn ang="0">
                        <a:pos x="404" y="120"/>
                      </a:cxn>
                      <a:cxn ang="0">
                        <a:pos x="417" y="117"/>
                      </a:cxn>
                      <a:cxn ang="0">
                        <a:pos x="422" y="117"/>
                      </a:cxn>
                      <a:cxn ang="0">
                        <a:pos x="431" y="125"/>
                      </a:cxn>
                      <a:cxn ang="0">
                        <a:pos x="451" y="171"/>
                      </a:cxn>
                      <a:cxn ang="0">
                        <a:pos x="463" y="191"/>
                      </a:cxn>
                      <a:cxn ang="0">
                        <a:pos x="471" y="196"/>
                      </a:cxn>
                      <a:cxn ang="0">
                        <a:pos x="476" y="196"/>
                      </a:cxn>
                      <a:cxn ang="0">
                        <a:pos x="482" y="193"/>
                      </a:cxn>
                      <a:cxn ang="0">
                        <a:pos x="488" y="187"/>
                      </a:cxn>
                      <a:cxn ang="0">
                        <a:pos x="493" y="174"/>
                      </a:cxn>
                      <a:cxn ang="0">
                        <a:pos x="491" y="162"/>
                      </a:cxn>
                      <a:cxn ang="0">
                        <a:pos x="484" y="152"/>
                      </a:cxn>
                      <a:cxn ang="0">
                        <a:pos x="468" y="137"/>
                      </a:cxn>
                      <a:cxn ang="0">
                        <a:pos x="457" y="116"/>
                      </a:cxn>
                      <a:cxn ang="0">
                        <a:pos x="457" y="112"/>
                      </a:cxn>
                      <a:cxn ang="0">
                        <a:pos x="463" y="109"/>
                      </a:cxn>
                      <a:cxn ang="0">
                        <a:pos x="471" y="112"/>
                      </a:cxn>
                      <a:cxn ang="0">
                        <a:pos x="476" y="117"/>
                      </a:cxn>
                      <a:cxn ang="0">
                        <a:pos x="498" y="152"/>
                      </a:cxn>
                      <a:cxn ang="0">
                        <a:pos x="520" y="163"/>
                      </a:cxn>
                      <a:cxn ang="0">
                        <a:pos x="526" y="163"/>
                      </a:cxn>
                      <a:cxn ang="0">
                        <a:pos x="530" y="160"/>
                      </a:cxn>
                      <a:cxn ang="0">
                        <a:pos x="534" y="148"/>
                      </a:cxn>
                      <a:cxn ang="0">
                        <a:pos x="534" y="141"/>
                      </a:cxn>
                      <a:cxn ang="0">
                        <a:pos x="528" y="126"/>
                      </a:cxn>
                      <a:cxn ang="0">
                        <a:pos x="516" y="112"/>
                      </a:cxn>
                      <a:cxn ang="0">
                        <a:pos x="499" y="103"/>
                      </a:cxn>
                      <a:cxn ang="0">
                        <a:pos x="459" y="88"/>
                      </a:cxn>
                      <a:cxn ang="0">
                        <a:pos x="455" y="82"/>
                      </a:cxn>
                      <a:cxn ang="0">
                        <a:pos x="457" y="64"/>
                      </a:cxn>
                      <a:cxn ang="0">
                        <a:pos x="471" y="37"/>
                      </a:cxn>
                      <a:cxn ang="0">
                        <a:pos x="476" y="22"/>
                      </a:cxn>
                      <a:cxn ang="0">
                        <a:pos x="474" y="10"/>
                      </a:cxn>
                      <a:cxn ang="0">
                        <a:pos x="468" y="2"/>
                      </a:cxn>
                      <a:cxn ang="0">
                        <a:pos x="464" y="0"/>
                      </a:cxn>
                      <a:cxn ang="0">
                        <a:pos x="459" y="0"/>
                      </a:cxn>
                      <a:cxn ang="0">
                        <a:pos x="447" y="9"/>
                      </a:cxn>
                      <a:cxn ang="0">
                        <a:pos x="443" y="16"/>
                      </a:cxn>
                      <a:cxn ang="0">
                        <a:pos x="440" y="49"/>
                      </a:cxn>
                      <a:cxn ang="0">
                        <a:pos x="436" y="63"/>
                      </a:cxn>
                      <a:cxn ang="0">
                        <a:pos x="422" y="78"/>
                      </a:cxn>
                      <a:cxn ang="0">
                        <a:pos x="407" y="86"/>
                      </a:cxn>
                      <a:cxn ang="0">
                        <a:pos x="331" y="124"/>
                      </a:cxn>
                      <a:cxn ang="0">
                        <a:pos x="304" y="134"/>
                      </a:cxn>
                    </a:cxnLst>
                    <a:rect l="0" t="0" r="r" b="b"/>
                    <a:pathLst>
                      <a:path w="534" h="196">
                        <a:moveTo>
                          <a:pt x="294" y="136"/>
                        </a:moveTo>
                        <a:lnTo>
                          <a:pt x="282" y="135"/>
                        </a:lnTo>
                        <a:lnTo>
                          <a:pt x="262" y="130"/>
                        </a:lnTo>
                        <a:lnTo>
                          <a:pt x="186" y="90"/>
                        </a:lnTo>
                        <a:lnTo>
                          <a:pt x="163" y="83"/>
                        </a:lnTo>
                        <a:lnTo>
                          <a:pt x="142" y="79"/>
                        </a:lnTo>
                        <a:lnTo>
                          <a:pt x="78" y="75"/>
                        </a:lnTo>
                        <a:lnTo>
                          <a:pt x="26" y="78"/>
                        </a:lnTo>
                        <a:lnTo>
                          <a:pt x="14" y="81"/>
                        </a:lnTo>
                        <a:lnTo>
                          <a:pt x="11" y="82"/>
                        </a:lnTo>
                        <a:lnTo>
                          <a:pt x="7" y="85"/>
                        </a:lnTo>
                        <a:lnTo>
                          <a:pt x="4" y="89"/>
                        </a:lnTo>
                        <a:lnTo>
                          <a:pt x="2" y="93"/>
                        </a:lnTo>
                        <a:lnTo>
                          <a:pt x="0" y="102"/>
                        </a:lnTo>
                        <a:lnTo>
                          <a:pt x="3" y="115"/>
                        </a:lnTo>
                        <a:lnTo>
                          <a:pt x="5" y="119"/>
                        </a:lnTo>
                        <a:lnTo>
                          <a:pt x="15" y="132"/>
                        </a:lnTo>
                        <a:lnTo>
                          <a:pt x="20" y="137"/>
                        </a:lnTo>
                        <a:lnTo>
                          <a:pt x="29" y="142"/>
                        </a:lnTo>
                        <a:lnTo>
                          <a:pt x="34" y="144"/>
                        </a:lnTo>
                        <a:lnTo>
                          <a:pt x="38" y="144"/>
                        </a:lnTo>
                        <a:lnTo>
                          <a:pt x="42" y="143"/>
                        </a:lnTo>
                        <a:lnTo>
                          <a:pt x="62" y="134"/>
                        </a:lnTo>
                        <a:lnTo>
                          <a:pt x="67" y="131"/>
                        </a:lnTo>
                        <a:lnTo>
                          <a:pt x="80" y="129"/>
                        </a:lnTo>
                        <a:lnTo>
                          <a:pt x="120" y="127"/>
                        </a:lnTo>
                        <a:lnTo>
                          <a:pt x="143" y="130"/>
                        </a:lnTo>
                        <a:lnTo>
                          <a:pt x="207" y="153"/>
                        </a:lnTo>
                        <a:lnTo>
                          <a:pt x="237" y="167"/>
                        </a:lnTo>
                        <a:lnTo>
                          <a:pt x="251" y="172"/>
                        </a:lnTo>
                        <a:lnTo>
                          <a:pt x="270" y="176"/>
                        </a:lnTo>
                        <a:lnTo>
                          <a:pt x="287" y="177"/>
                        </a:lnTo>
                        <a:lnTo>
                          <a:pt x="313" y="170"/>
                        </a:lnTo>
                        <a:lnTo>
                          <a:pt x="404" y="120"/>
                        </a:lnTo>
                        <a:lnTo>
                          <a:pt x="411" y="118"/>
                        </a:lnTo>
                        <a:lnTo>
                          <a:pt x="417" y="117"/>
                        </a:lnTo>
                        <a:lnTo>
                          <a:pt x="420" y="117"/>
                        </a:lnTo>
                        <a:lnTo>
                          <a:pt x="422" y="117"/>
                        </a:lnTo>
                        <a:lnTo>
                          <a:pt x="426" y="120"/>
                        </a:lnTo>
                        <a:lnTo>
                          <a:pt x="431" y="125"/>
                        </a:lnTo>
                        <a:lnTo>
                          <a:pt x="436" y="134"/>
                        </a:lnTo>
                        <a:lnTo>
                          <a:pt x="451" y="171"/>
                        </a:lnTo>
                        <a:lnTo>
                          <a:pt x="461" y="187"/>
                        </a:lnTo>
                        <a:lnTo>
                          <a:pt x="463" y="191"/>
                        </a:lnTo>
                        <a:lnTo>
                          <a:pt x="468" y="195"/>
                        </a:lnTo>
                        <a:lnTo>
                          <a:pt x="471" y="196"/>
                        </a:lnTo>
                        <a:lnTo>
                          <a:pt x="473" y="196"/>
                        </a:lnTo>
                        <a:lnTo>
                          <a:pt x="476" y="196"/>
                        </a:lnTo>
                        <a:lnTo>
                          <a:pt x="479" y="195"/>
                        </a:lnTo>
                        <a:lnTo>
                          <a:pt x="482" y="193"/>
                        </a:lnTo>
                        <a:lnTo>
                          <a:pt x="486" y="190"/>
                        </a:lnTo>
                        <a:lnTo>
                          <a:pt x="488" y="187"/>
                        </a:lnTo>
                        <a:lnTo>
                          <a:pt x="492" y="180"/>
                        </a:lnTo>
                        <a:lnTo>
                          <a:pt x="493" y="174"/>
                        </a:lnTo>
                        <a:lnTo>
                          <a:pt x="493" y="168"/>
                        </a:lnTo>
                        <a:lnTo>
                          <a:pt x="491" y="162"/>
                        </a:lnTo>
                        <a:lnTo>
                          <a:pt x="489" y="159"/>
                        </a:lnTo>
                        <a:lnTo>
                          <a:pt x="484" y="152"/>
                        </a:lnTo>
                        <a:lnTo>
                          <a:pt x="470" y="140"/>
                        </a:lnTo>
                        <a:lnTo>
                          <a:pt x="468" y="137"/>
                        </a:lnTo>
                        <a:lnTo>
                          <a:pt x="460" y="123"/>
                        </a:lnTo>
                        <a:lnTo>
                          <a:pt x="457" y="116"/>
                        </a:lnTo>
                        <a:lnTo>
                          <a:pt x="457" y="114"/>
                        </a:lnTo>
                        <a:lnTo>
                          <a:pt x="457" y="112"/>
                        </a:lnTo>
                        <a:lnTo>
                          <a:pt x="459" y="110"/>
                        </a:lnTo>
                        <a:lnTo>
                          <a:pt x="463" y="109"/>
                        </a:lnTo>
                        <a:lnTo>
                          <a:pt x="466" y="109"/>
                        </a:lnTo>
                        <a:lnTo>
                          <a:pt x="471" y="112"/>
                        </a:lnTo>
                        <a:lnTo>
                          <a:pt x="473" y="114"/>
                        </a:lnTo>
                        <a:lnTo>
                          <a:pt x="476" y="117"/>
                        </a:lnTo>
                        <a:lnTo>
                          <a:pt x="495" y="148"/>
                        </a:lnTo>
                        <a:lnTo>
                          <a:pt x="498" y="152"/>
                        </a:lnTo>
                        <a:lnTo>
                          <a:pt x="509" y="160"/>
                        </a:lnTo>
                        <a:lnTo>
                          <a:pt x="520" y="163"/>
                        </a:lnTo>
                        <a:lnTo>
                          <a:pt x="523" y="163"/>
                        </a:lnTo>
                        <a:lnTo>
                          <a:pt x="526" y="163"/>
                        </a:lnTo>
                        <a:lnTo>
                          <a:pt x="528" y="162"/>
                        </a:lnTo>
                        <a:lnTo>
                          <a:pt x="530" y="160"/>
                        </a:lnTo>
                        <a:lnTo>
                          <a:pt x="533" y="154"/>
                        </a:lnTo>
                        <a:lnTo>
                          <a:pt x="534" y="148"/>
                        </a:lnTo>
                        <a:lnTo>
                          <a:pt x="534" y="144"/>
                        </a:lnTo>
                        <a:lnTo>
                          <a:pt x="534" y="141"/>
                        </a:lnTo>
                        <a:lnTo>
                          <a:pt x="532" y="134"/>
                        </a:lnTo>
                        <a:lnTo>
                          <a:pt x="528" y="126"/>
                        </a:lnTo>
                        <a:lnTo>
                          <a:pt x="522" y="119"/>
                        </a:lnTo>
                        <a:lnTo>
                          <a:pt x="516" y="112"/>
                        </a:lnTo>
                        <a:lnTo>
                          <a:pt x="512" y="109"/>
                        </a:lnTo>
                        <a:lnTo>
                          <a:pt x="499" y="103"/>
                        </a:lnTo>
                        <a:lnTo>
                          <a:pt x="460" y="89"/>
                        </a:lnTo>
                        <a:lnTo>
                          <a:pt x="459" y="88"/>
                        </a:lnTo>
                        <a:lnTo>
                          <a:pt x="457" y="86"/>
                        </a:lnTo>
                        <a:lnTo>
                          <a:pt x="455" y="82"/>
                        </a:lnTo>
                        <a:lnTo>
                          <a:pt x="454" y="77"/>
                        </a:lnTo>
                        <a:lnTo>
                          <a:pt x="457" y="64"/>
                        </a:lnTo>
                        <a:lnTo>
                          <a:pt x="461" y="55"/>
                        </a:lnTo>
                        <a:lnTo>
                          <a:pt x="471" y="37"/>
                        </a:lnTo>
                        <a:lnTo>
                          <a:pt x="475" y="26"/>
                        </a:lnTo>
                        <a:lnTo>
                          <a:pt x="476" y="22"/>
                        </a:lnTo>
                        <a:lnTo>
                          <a:pt x="476" y="17"/>
                        </a:lnTo>
                        <a:lnTo>
                          <a:pt x="474" y="10"/>
                        </a:lnTo>
                        <a:lnTo>
                          <a:pt x="472" y="7"/>
                        </a:lnTo>
                        <a:lnTo>
                          <a:pt x="468" y="2"/>
                        </a:lnTo>
                        <a:lnTo>
                          <a:pt x="466" y="0"/>
                        </a:lnTo>
                        <a:lnTo>
                          <a:pt x="464" y="0"/>
                        </a:lnTo>
                        <a:lnTo>
                          <a:pt x="461" y="0"/>
                        </a:lnTo>
                        <a:lnTo>
                          <a:pt x="459" y="0"/>
                        </a:lnTo>
                        <a:lnTo>
                          <a:pt x="453" y="4"/>
                        </a:lnTo>
                        <a:lnTo>
                          <a:pt x="447" y="9"/>
                        </a:lnTo>
                        <a:lnTo>
                          <a:pt x="445" y="12"/>
                        </a:lnTo>
                        <a:lnTo>
                          <a:pt x="443" y="16"/>
                        </a:lnTo>
                        <a:lnTo>
                          <a:pt x="442" y="20"/>
                        </a:lnTo>
                        <a:lnTo>
                          <a:pt x="440" y="49"/>
                        </a:lnTo>
                        <a:lnTo>
                          <a:pt x="438" y="59"/>
                        </a:lnTo>
                        <a:lnTo>
                          <a:pt x="436" y="63"/>
                        </a:lnTo>
                        <a:lnTo>
                          <a:pt x="429" y="72"/>
                        </a:lnTo>
                        <a:lnTo>
                          <a:pt x="422" y="78"/>
                        </a:lnTo>
                        <a:lnTo>
                          <a:pt x="411" y="84"/>
                        </a:lnTo>
                        <a:lnTo>
                          <a:pt x="407" y="86"/>
                        </a:lnTo>
                        <a:lnTo>
                          <a:pt x="381" y="94"/>
                        </a:lnTo>
                        <a:lnTo>
                          <a:pt x="331" y="124"/>
                        </a:lnTo>
                        <a:lnTo>
                          <a:pt x="323" y="127"/>
                        </a:lnTo>
                        <a:lnTo>
                          <a:pt x="304" y="134"/>
                        </a:lnTo>
                        <a:lnTo>
                          <a:pt x="294" y="1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15"/>
                  <p:cNvSpPr>
                    <a:spLocks/>
                  </p:cNvSpPr>
                  <p:nvPr/>
                </p:nvSpPr>
                <p:spPr bwMode="auto">
                  <a:xfrm flipH="1">
                    <a:off x="4997450" y="4397375"/>
                    <a:ext cx="349250" cy="811213"/>
                  </a:xfrm>
                  <a:custGeom>
                    <a:avLst/>
                    <a:gdLst/>
                    <a:ahLst/>
                    <a:cxnLst>
                      <a:cxn ang="0">
                        <a:pos x="43" y="9"/>
                      </a:cxn>
                      <a:cxn ang="0">
                        <a:pos x="30" y="2"/>
                      </a:cxn>
                      <a:cxn ang="0">
                        <a:pos x="22" y="0"/>
                      </a:cxn>
                      <a:cxn ang="0">
                        <a:pos x="16" y="3"/>
                      </a:cxn>
                      <a:cxn ang="0">
                        <a:pos x="13" y="8"/>
                      </a:cxn>
                      <a:cxn ang="0">
                        <a:pos x="2" y="51"/>
                      </a:cxn>
                      <a:cxn ang="0">
                        <a:pos x="1" y="90"/>
                      </a:cxn>
                      <a:cxn ang="0">
                        <a:pos x="35" y="190"/>
                      </a:cxn>
                      <a:cxn ang="0">
                        <a:pos x="41" y="267"/>
                      </a:cxn>
                      <a:cxn ang="0">
                        <a:pos x="37" y="383"/>
                      </a:cxn>
                      <a:cxn ang="0">
                        <a:pos x="29" y="401"/>
                      </a:cxn>
                      <a:cxn ang="0">
                        <a:pos x="1" y="439"/>
                      </a:cxn>
                      <a:cxn ang="0">
                        <a:pos x="2" y="449"/>
                      </a:cxn>
                      <a:cxn ang="0">
                        <a:pos x="8" y="459"/>
                      </a:cxn>
                      <a:cxn ang="0">
                        <a:pos x="16" y="467"/>
                      </a:cxn>
                      <a:cxn ang="0">
                        <a:pos x="26" y="468"/>
                      </a:cxn>
                      <a:cxn ang="0">
                        <a:pos x="55" y="467"/>
                      </a:cxn>
                      <a:cxn ang="0">
                        <a:pos x="99" y="476"/>
                      </a:cxn>
                      <a:cxn ang="0">
                        <a:pos x="132" y="500"/>
                      </a:cxn>
                      <a:cxn ang="0">
                        <a:pos x="149" y="508"/>
                      </a:cxn>
                      <a:cxn ang="0">
                        <a:pos x="187" y="508"/>
                      </a:cxn>
                      <a:cxn ang="0">
                        <a:pos x="202" y="500"/>
                      </a:cxn>
                      <a:cxn ang="0">
                        <a:pos x="217" y="486"/>
                      </a:cxn>
                      <a:cxn ang="0">
                        <a:pos x="220" y="480"/>
                      </a:cxn>
                      <a:cxn ang="0">
                        <a:pos x="220" y="475"/>
                      </a:cxn>
                      <a:cxn ang="0">
                        <a:pos x="218" y="470"/>
                      </a:cxn>
                      <a:cxn ang="0">
                        <a:pos x="204" y="461"/>
                      </a:cxn>
                      <a:cxn ang="0">
                        <a:pos x="118" y="440"/>
                      </a:cxn>
                      <a:cxn ang="0">
                        <a:pos x="72" y="429"/>
                      </a:cxn>
                      <a:cxn ang="0">
                        <a:pos x="62" y="424"/>
                      </a:cxn>
                      <a:cxn ang="0">
                        <a:pos x="58" y="418"/>
                      </a:cxn>
                      <a:cxn ang="0">
                        <a:pos x="56" y="409"/>
                      </a:cxn>
                      <a:cxn ang="0">
                        <a:pos x="67" y="373"/>
                      </a:cxn>
                      <a:cxn ang="0">
                        <a:pos x="93" y="232"/>
                      </a:cxn>
                      <a:cxn ang="0">
                        <a:pos x="90" y="132"/>
                      </a:cxn>
                      <a:cxn ang="0">
                        <a:pos x="78" y="73"/>
                      </a:cxn>
                      <a:cxn ang="0">
                        <a:pos x="52" y="19"/>
                      </a:cxn>
                    </a:cxnLst>
                    <a:rect l="0" t="0" r="r" b="b"/>
                    <a:pathLst>
                      <a:path w="220" h="511">
                        <a:moveTo>
                          <a:pt x="50" y="15"/>
                        </a:moveTo>
                        <a:lnTo>
                          <a:pt x="43" y="9"/>
                        </a:lnTo>
                        <a:lnTo>
                          <a:pt x="35" y="4"/>
                        </a:lnTo>
                        <a:lnTo>
                          <a:pt x="30" y="2"/>
                        </a:lnTo>
                        <a:lnTo>
                          <a:pt x="26" y="0"/>
                        </a:lnTo>
                        <a:lnTo>
                          <a:pt x="22" y="0"/>
                        </a:lnTo>
                        <a:lnTo>
                          <a:pt x="20" y="1"/>
                        </a:lnTo>
                        <a:lnTo>
                          <a:pt x="16" y="3"/>
                        </a:lnTo>
                        <a:lnTo>
                          <a:pt x="15" y="5"/>
                        </a:lnTo>
                        <a:lnTo>
                          <a:pt x="13" y="8"/>
                        </a:lnTo>
                        <a:lnTo>
                          <a:pt x="9" y="19"/>
                        </a:lnTo>
                        <a:lnTo>
                          <a:pt x="2" y="51"/>
                        </a:lnTo>
                        <a:lnTo>
                          <a:pt x="0" y="73"/>
                        </a:lnTo>
                        <a:lnTo>
                          <a:pt x="1" y="90"/>
                        </a:lnTo>
                        <a:lnTo>
                          <a:pt x="4" y="106"/>
                        </a:lnTo>
                        <a:lnTo>
                          <a:pt x="35" y="190"/>
                        </a:lnTo>
                        <a:lnTo>
                          <a:pt x="40" y="211"/>
                        </a:lnTo>
                        <a:lnTo>
                          <a:pt x="41" y="267"/>
                        </a:lnTo>
                        <a:lnTo>
                          <a:pt x="39" y="368"/>
                        </a:lnTo>
                        <a:lnTo>
                          <a:pt x="37" y="383"/>
                        </a:lnTo>
                        <a:lnTo>
                          <a:pt x="34" y="393"/>
                        </a:lnTo>
                        <a:lnTo>
                          <a:pt x="29" y="401"/>
                        </a:lnTo>
                        <a:lnTo>
                          <a:pt x="5" y="431"/>
                        </a:lnTo>
                        <a:lnTo>
                          <a:pt x="1" y="439"/>
                        </a:lnTo>
                        <a:lnTo>
                          <a:pt x="1" y="445"/>
                        </a:lnTo>
                        <a:lnTo>
                          <a:pt x="2" y="449"/>
                        </a:lnTo>
                        <a:lnTo>
                          <a:pt x="6" y="456"/>
                        </a:lnTo>
                        <a:lnTo>
                          <a:pt x="8" y="459"/>
                        </a:lnTo>
                        <a:lnTo>
                          <a:pt x="13" y="465"/>
                        </a:lnTo>
                        <a:lnTo>
                          <a:pt x="16" y="467"/>
                        </a:lnTo>
                        <a:lnTo>
                          <a:pt x="19" y="468"/>
                        </a:lnTo>
                        <a:lnTo>
                          <a:pt x="26" y="468"/>
                        </a:lnTo>
                        <a:lnTo>
                          <a:pt x="40" y="467"/>
                        </a:lnTo>
                        <a:lnTo>
                          <a:pt x="55" y="467"/>
                        </a:lnTo>
                        <a:lnTo>
                          <a:pt x="87" y="472"/>
                        </a:lnTo>
                        <a:lnTo>
                          <a:pt x="99" y="476"/>
                        </a:lnTo>
                        <a:lnTo>
                          <a:pt x="105" y="479"/>
                        </a:lnTo>
                        <a:lnTo>
                          <a:pt x="132" y="500"/>
                        </a:lnTo>
                        <a:lnTo>
                          <a:pt x="138" y="504"/>
                        </a:lnTo>
                        <a:lnTo>
                          <a:pt x="149" y="508"/>
                        </a:lnTo>
                        <a:lnTo>
                          <a:pt x="166" y="511"/>
                        </a:lnTo>
                        <a:lnTo>
                          <a:pt x="187" y="508"/>
                        </a:lnTo>
                        <a:lnTo>
                          <a:pt x="192" y="506"/>
                        </a:lnTo>
                        <a:lnTo>
                          <a:pt x="202" y="500"/>
                        </a:lnTo>
                        <a:lnTo>
                          <a:pt x="211" y="493"/>
                        </a:lnTo>
                        <a:lnTo>
                          <a:pt x="217" y="486"/>
                        </a:lnTo>
                        <a:lnTo>
                          <a:pt x="219" y="483"/>
                        </a:lnTo>
                        <a:lnTo>
                          <a:pt x="220" y="480"/>
                        </a:lnTo>
                        <a:lnTo>
                          <a:pt x="220" y="478"/>
                        </a:lnTo>
                        <a:lnTo>
                          <a:pt x="220" y="475"/>
                        </a:lnTo>
                        <a:lnTo>
                          <a:pt x="219" y="473"/>
                        </a:lnTo>
                        <a:lnTo>
                          <a:pt x="218" y="470"/>
                        </a:lnTo>
                        <a:lnTo>
                          <a:pt x="215" y="468"/>
                        </a:lnTo>
                        <a:lnTo>
                          <a:pt x="204" y="461"/>
                        </a:lnTo>
                        <a:lnTo>
                          <a:pt x="201" y="460"/>
                        </a:lnTo>
                        <a:lnTo>
                          <a:pt x="118" y="440"/>
                        </a:lnTo>
                        <a:lnTo>
                          <a:pt x="88" y="435"/>
                        </a:lnTo>
                        <a:lnTo>
                          <a:pt x="72" y="429"/>
                        </a:lnTo>
                        <a:lnTo>
                          <a:pt x="68" y="427"/>
                        </a:lnTo>
                        <a:lnTo>
                          <a:pt x="62" y="424"/>
                        </a:lnTo>
                        <a:lnTo>
                          <a:pt x="60" y="421"/>
                        </a:lnTo>
                        <a:lnTo>
                          <a:pt x="58" y="418"/>
                        </a:lnTo>
                        <a:lnTo>
                          <a:pt x="57" y="414"/>
                        </a:lnTo>
                        <a:lnTo>
                          <a:pt x="56" y="409"/>
                        </a:lnTo>
                        <a:lnTo>
                          <a:pt x="57" y="403"/>
                        </a:lnTo>
                        <a:lnTo>
                          <a:pt x="67" y="373"/>
                        </a:lnTo>
                        <a:lnTo>
                          <a:pt x="76" y="342"/>
                        </a:lnTo>
                        <a:lnTo>
                          <a:pt x="93" y="232"/>
                        </a:lnTo>
                        <a:lnTo>
                          <a:pt x="94" y="187"/>
                        </a:lnTo>
                        <a:lnTo>
                          <a:pt x="90" y="132"/>
                        </a:lnTo>
                        <a:lnTo>
                          <a:pt x="83" y="89"/>
                        </a:lnTo>
                        <a:lnTo>
                          <a:pt x="78" y="73"/>
                        </a:lnTo>
                        <a:lnTo>
                          <a:pt x="58" y="27"/>
                        </a:lnTo>
                        <a:lnTo>
                          <a:pt x="52" y="19"/>
                        </a:lnTo>
                        <a:lnTo>
                          <a:pt x="50" y="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16"/>
                  <p:cNvSpPr>
                    <a:spLocks/>
                  </p:cNvSpPr>
                  <p:nvPr/>
                </p:nvSpPr>
                <p:spPr bwMode="auto">
                  <a:xfrm flipH="1">
                    <a:off x="5281613" y="4395788"/>
                    <a:ext cx="314325" cy="857250"/>
                  </a:xfrm>
                  <a:custGeom>
                    <a:avLst/>
                    <a:gdLst/>
                    <a:ahLst/>
                    <a:cxnLst>
                      <a:cxn ang="0">
                        <a:pos x="195" y="501"/>
                      </a:cxn>
                      <a:cxn ang="0">
                        <a:pos x="178" y="493"/>
                      </a:cxn>
                      <a:cxn ang="0">
                        <a:pos x="117" y="484"/>
                      </a:cxn>
                      <a:cxn ang="0">
                        <a:pos x="87" y="470"/>
                      </a:cxn>
                      <a:cxn ang="0">
                        <a:pos x="65" y="453"/>
                      </a:cxn>
                      <a:cxn ang="0">
                        <a:pos x="59" y="447"/>
                      </a:cxn>
                      <a:cxn ang="0">
                        <a:pos x="57" y="437"/>
                      </a:cxn>
                      <a:cxn ang="0">
                        <a:pos x="61" y="417"/>
                      </a:cxn>
                      <a:cxn ang="0">
                        <a:pos x="127" y="217"/>
                      </a:cxn>
                      <a:cxn ang="0">
                        <a:pos x="135" y="136"/>
                      </a:cxn>
                      <a:cxn ang="0">
                        <a:pos x="118" y="14"/>
                      </a:cxn>
                      <a:cxn ang="0">
                        <a:pos x="115" y="9"/>
                      </a:cxn>
                      <a:cxn ang="0">
                        <a:pos x="107" y="3"/>
                      </a:cxn>
                      <a:cxn ang="0">
                        <a:pos x="95" y="0"/>
                      </a:cxn>
                      <a:cxn ang="0">
                        <a:pos x="83" y="3"/>
                      </a:cxn>
                      <a:cxn ang="0">
                        <a:pos x="74" y="9"/>
                      </a:cxn>
                      <a:cxn ang="0">
                        <a:pos x="68" y="22"/>
                      </a:cxn>
                      <a:cxn ang="0">
                        <a:pos x="62" y="93"/>
                      </a:cxn>
                      <a:cxn ang="0">
                        <a:pos x="74" y="229"/>
                      </a:cxn>
                      <a:cxn ang="0">
                        <a:pos x="33" y="408"/>
                      </a:cxn>
                      <a:cxn ang="0">
                        <a:pos x="23" y="428"/>
                      </a:cxn>
                      <a:cxn ang="0">
                        <a:pos x="3" y="451"/>
                      </a:cxn>
                      <a:cxn ang="0">
                        <a:pos x="0" y="465"/>
                      </a:cxn>
                      <a:cxn ang="0">
                        <a:pos x="3" y="486"/>
                      </a:cxn>
                      <a:cxn ang="0">
                        <a:pos x="9" y="492"/>
                      </a:cxn>
                      <a:cxn ang="0">
                        <a:pos x="25" y="496"/>
                      </a:cxn>
                      <a:cxn ang="0">
                        <a:pos x="53" y="497"/>
                      </a:cxn>
                      <a:cxn ang="0">
                        <a:pos x="74" y="507"/>
                      </a:cxn>
                      <a:cxn ang="0">
                        <a:pos x="115" y="534"/>
                      </a:cxn>
                      <a:cxn ang="0">
                        <a:pos x="137" y="539"/>
                      </a:cxn>
                      <a:cxn ang="0">
                        <a:pos x="170" y="538"/>
                      </a:cxn>
                      <a:cxn ang="0">
                        <a:pos x="188" y="528"/>
                      </a:cxn>
                      <a:cxn ang="0">
                        <a:pos x="197" y="514"/>
                      </a:cxn>
                      <a:cxn ang="0">
                        <a:pos x="197" y="507"/>
                      </a:cxn>
                    </a:cxnLst>
                    <a:rect l="0" t="0" r="r" b="b"/>
                    <a:pathLst>
                      <a:path w="198" h="540">
                        <a:moveTo>
                          <a:pt x="197" y="507"/>
                        </a:moveTo>
                        <a:lnTo>
                          <a:pt x="195" y="501"/>
                        </a:lnTo>
                        <a:lnTo>
                          <a:pt x="189" y="497"/>
                        </a:lnTo>
                        <a:lnTo>
                          <a:pt x="178" y="493"/>
                        </a:lnTo>
                        <a:lnTo>
                          <a:pt x="124" y="486"/>
                        </a:lnTo>
                        <a:lnTo>
                          <a:pt x="117" y="484"/>
                        </a:lnTo>
                        <a:lnTo>
                          <a:pt x="105" y="480"/>
                        </a:lnTo>
                        <a:lnTo>
                          <a:pt x="87" y="470"/>
                        </a:lnTo>
                        <a:lnTo>
                          <a:pt x="76" y="461"/>
                        </a:lnTo>
                        <a:lnTo>
                          <a:pt x="65" y="453"/>
                        </a:lnTo>
                        <a:lnTo>
                          <a:pt x="62" y="451"/>
                        </a:lnTo>
                        <a:lnTo>
                          <a:pt x="59" y="447"/>
                        </a:lnTo>
                        <a:lnTo>
                          <a:pt x="58" y="443"/>
                        </a:lnTo>
                        <a:lnTo>
                          <a:pt x="57" y="437"/>
                        </a:lnTo>
                        <a:lnTo>
                          <a:pt x="58" y="431"/>
                        </a:lnTo>
                        <a:lnTo>
                          <a:pt x="61" y="417"/>
                        </a:lnTo>
                        <a:lnTo>
                          <a:pt x="121" y="241"/>
                        </a:lnTo>
                        <a:lnTo>
                          <a:pt x="127" y="217"/>
                        </a:lnTo>
                        <a:lnTo>
                          <a:pt x="133" y="176"/>
                        </a:lnTo>
                        <a:lnTo>
                          <a:pt x="135" y="136"/>
                        </a:lnTo>
                        <a:lnTo>
                          <a:pt x="120" y="22"/>
                        </a:lnTo>
                        <a:lnTo>
                          <a:pt x="118" y="14"/>
                        </a:lnTo>
                        <a:lnTo>
                          <a:pt x="117" y="11"/>
                        </a:lnTo>
                        <a:lnTo>
                          <a:pt x="115" y="9"/>
                        </a:lnTo>
                        <a:lnTo>
                          <a:pt x="111" y="5"/>
                        </a:lnTo>
                        <a:lnTo>
                          <a:pt x="107" y="3"/>
                        </a:lnTo>
                        <a:lnTo>
                          <a:pt x="101" y="1"/>
                        </a:lnTo>
                        <a:lnTo>
                          <a:pt x="95" y="0"/>
                        </a:lnTo>
                        <a:lnTo>
                          <a:pt x="89" y="1"/>
                        </a:lnTo>
                        <a:lnTo>
                          <a:pt x="83" y="3"/>
                        </a:lnTo>
                        <a:lnTo>
                          <a:pt x="78" y="5"/>
                        </a:lnTo>
                        <a:lnTo>
                          <a:pt x="74" y="9"/>
                        </a:lnTo>
                        <a:lnTo>
                          <a:pt x="71" y="14"/>
                        </a:lnTo>
                        <a:lnTo>
                          <a:pt x="68" y="22"/>
                        </a:lnTo>
                        <a:lnTo>
                          <a:pt x="63" y="50"/>
                        </a:lnTo>
                        <a:lnTo>
                          <a:pt x="62" y="93"/>
                        </a:lnTo>
                        <a:lnTo>
                          <a:pt x="75" y="198"/>
                        </a:lnTo>
                        <a:lnTo>
                          <a:pt x="74" y="229"/>
                        </a:lnTo>
                        <a:lnTo>
                          <a:pt x="57" y="317"/>
                        </a:lnTo>
                        <a:lnTo>
                          <a:pt x="33" y="408"/>
                        </a:lnTo>
                        <a:lnTo>
                          <a:pt x="30" y="416"/>
                        </a:lnTo>
                        <a:lnTo>
                          <a:pt x="23" y="428"/>
                        </a:lnTo>
                        <a:lnTo>
                          <a:pt x="6" y="446"/>
                        </a:lnTo>
                        <a:lnTo>
                          <a:pt x="3" y="451"/>
                        </a:lnTo>
                        <a:lnTo>
                          <a:pt x="1" y="455"/>
                        </a:lnTo>
                        <a:lnTo>
                          <a:pt x="0" y="465"/>
                        </a:lnTo>
                        <a:lnTo>
                          <a:pt x="0" y="476"/>
                        </a:lnTo>
                        <a:lnTo>
                          <a:pt x="3" y="486"/>
                        </a:lnTo>
                        <a:lnTo>
                          <a:pt x="6" y="489"/>
                        </a:lnTo>
                        <a:lnTo>
                          <a:pt x="9" y="492"/>
                        </a:lnTo>
                        <a:lnTo>
                          <a:pt x="13" y="495"/>
                        </a:lnTo>
                        <a:lnTo>
                          <a:pt x="25" y="496"/>
                        </a:lnTo>
                        <a:lnTo>
                          <a:pt x="46" y="496"/>
                        </a:lnTo>
                        <a:lnTo>
                          <a:pt x="53" y="497"/>
                        </a:lnTo>
                        <a:lnTo>
                          <a:pt x="60" y="499"/>
                        </a:lnTo>
                        <a:lnTo>
                          <a:pt x="74" y="507"/>
                        </a:lnTo>
                        <a:lnTo>
                          <a:pt x="102" y="527"/>
                        </a:lnTo>
                        <a:lnTo>
                          <a:pt x="115" y="534"/>
                        </a:lnTo>
                        <a:lnTo>
                          <a:pt x="122" y="536"/>
                        </a:lnTo>
                        <a:lnTo>
                          <a:pt x="137" y="539"/>
                        </a:lnTo>
                        <a:lnTo>
                          <a:pt x="159" y="540"/>
                        </a:lnTo>
                        <a:lnTo>
                          <a:pt x="170" y="538"/>
                        </a:lnTo>
                        <a:lnTo>
                          <a:pt x="180" y="534"/>
                        </a:lnTo>
                        <a:lnTo>
                          <a:pt x="188" y="528"/>
                        </a:lnTo>
                        <a:lnTo>
                          <a:pt x="195" y="517"/>
                        </a:lnTo>
                        <a:lnTo>
                          <a:pt x="197" y="514"/>
                        </a:lnTo>
                        <a:lnTo>
                          <a:pt x="198" y="509"/>
                        </a:lnTo>
                        <a:lnTo>
                          <a:pt x="197" y="50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17"/>
                  <p:cNvSpPr>
                    <a:spLocks/>
                  </p:cNvSpPr>
                  <p:nvPr/>
                </p:nvSpPr>
                <p:spPr bwMode="auto">
                  <a:xfrm flipH="1">
                    <a:off x="5216525" y="3435350"/>
                    <a:ext cx="525463" cy="423863"/>
                  </a:xfrm>
                  <a:custGeom>
                    <a:avLst/>
                    <a:gdLst/>
                    <a:ahLst/>
                    <a:cxnLst>
                      <a:cxn ang="0">
                        <a:pos x="321" y="151"/>
                      </a:cxn>
                      <a:cxn ang="0">
                        <a:pos x="311" y="147"/>
                      </a:cxn>
                      <a:cxn ang="0">
                        <a:pos x="273" y="147"/>
                      </a:cxn>
                      <a:cxn ang="0">
                        <a:pos x="260" y="146"/>
                      </a:cxn>
                      <a:cxn ang="0">
                        <a:pos x="250" y="140"/>
                      </a:cxn>
                      <a:cxn ang="0">
                        <a:pos x="244" y="134"/>
                      </a:cxn>
                      <a:cxn ang="0">
                        <a:pos x="242" y="126"/>
                      </a:cxn>
                      <a:cxn ang="0">
                        <a:pos x="206" y="68"/>
                      </a:cxn>
                      <a:cxn ang="0">
                        <a:pos x="159" y="24"/>
                      </a:cxn>
                      <a:cxn ang="0">
                        <a:pos x="109" y="0"/>
                      </a:cxn>
                      <a:cxn ang="0">
                        <a:pos x="76" y="2"/>
                      </a:cxn>
                      <a:cxn ang="0">
                        <a:pos x="44" y="15"/>
                      </a:cxn>
                      <a:cxn ang="0">
                        <a:pos x="26" y="29"/>
                      </a:cxn>
                      <a:cxn ang="0">
                        <a:pos x="8" y="58"/>
                      </a:cxn>
                      <a:cxn ang="0">
                        <a:pos x="1" y="85"/>
                      </a:cxn>
                      <a:cxn ang="0">
                        <a:pos x="2" y="122"/>
                      </a:cxn>
                      <a:cxn ang="0">
                        <a:pos x="15" y="165"/>
                      </a:cxn>
                      <a:cxn ang="0">
                        <a:pos x="42" y="206"/>
                      </a:cxn>
                      <a:cxn ang="0">
                        <a:pos x="115" y="256"/>
                      </a:cxn>
                      <a:cxn ang="0">
                        <a:pos x="138" y="264"/>
                      </a:cxn>
                      <a:cxn ang="0">
                        <a:pos x="185" y="263"/>
                      </a:cxn>
                      <a:cxn ang="0">
                        <a:pos x="205" y="255"/>
                      </a:cxn>
                      <a:cxn ang="0">
                        <a:pos x="228" y="235"/>
                      </a:cxn>
                      <a:cxn ang="0">
                        <a:pos x="243" y="202"/>
                      </a:cxn>
                      <a:cxn ang="0">
                        <a:pos x="250" y="176"/>
                      </a:cxn>
                      <a:cxn ang="0">
                        <a:pos x="258" y="173"/>
                      </a:cxn>
                      <a:cxn ang="0">
                        <a:pos x="286" y="180"/>
                      </a:cxn>
                      <a:cxn ang="0">
                        <a:pos x="310" y="189"/>
                      </a:cxn>
                      <a:cxn ang="0">
                        <a:pos x="317" y="190"/>
                      </a:cxn>
                      <a:cxn ang="0">
                        <a:pos x="325" y="184"/>
                      </a:cxn>
                      <a:cxn ang="0">
                        <a:pos x="331" y="172"/>
                      </a:cxn>
                      <a:cxn ang="0">
                        <a:pos x="331" y="167"/>
                      </a:cxn>
                      <a:cxn ang="0">
                        <a:pos x="329" y="159"/>
                      </a:cxn>
                    </a:cxnLst>
                    <a:rect l="0" t="0" r="r" b="b"/>
                    <a:pathLst>
                      <a:path w="331" h="267">
                        <a:moveTo>
                          <a:pt x="326" y="155"/>
                        </a:moveTo>
                        <a:lnTo>
                          <a:pt x="321" y="151"/>
                        </a:lnTo>
                        <a:lnTo>
                          <a:pt x="317" y="149"/>
                        </a:lnTo>
                        <a:lnTo>
                          <a:pt x="311" y="147"/>
                        </a:lnTo>
                        <a:lnTo>
                          <a:pt x="298" y="146"/>
                        </a:lnTo>
                        <a:lnTo>
                          <a:pt x="273" y="147"/>
                        </a:lnTo>
                        <a:lnTo>
                          <a:pt x="266" y="147"/>
                        </a:lnTo>
                        <a:lnTo>
                          <a:pt x="260" y="146"/>
                        </a:lnTo>
                        <a:lnTo>
                          <a:pt x="255" y="143"/>
                        </a:lnTo>
                        <a:lnTo>
                          <a:pt x="250" y="140"/>
                        </a:lnTo>
                        <a:lnTo>
                          <a:pt x="245" y="136"/>
                        </a:lnTo>
                        <a:lnTo>
                          <a:pt x="244" y="134"/>
                        </a:lnTo>
                        <a:lnTo>
                          <a:pt x="243" y="132"/>
                        </a:lnTo>
                        <a:lnTo>
                          <a:pt x="242" y="126"/>
                        </a:lnTo>
                        <a:lnTo>
                          <a:pt x="239" y="115"/>
                        </a:lnTo>
                        <a:lnTo>
                          <a:pt x="206" y="68"/>
                        </a:lnTo>
                        <a:lnTo>
                          <a:pt x="183" y="44"/>
                        </a:lnTo>
                        <a:lnTo>
                          <a:pt x="159" y="24"/>
                        </a:lnTo>
                        <a:lnTo>
                          <a:pt x="128" y="6"/>
                        </a:lnTo>
                        <a:lnTo>
                          <a:pt x="109" y="0"/>
                        </a:lnTo>
                        <a:lnTo>
                          <a:pt x="98" y="0"/>
                        </a:lnTo>
                        <a:lnTo>
                          <a:pt x="76" y="2"/>
                        </a:lnTo>
                        <a:lnTo>
                          <a:pt x="65" y="6"/>
                        </a:lnTo>
                        <a:lnTo>
                          <a:pt x="44" y="15"/>
                        </a:lnTo>
                        <a:lnTo>
                          <a:pt x="35" y="21"/>
                        </a:lnTo>
                        <a:lnTo>
                          <a:pt x="26" y="29"/>
                        </a:lnTo>
                        <a:lnTo>
                          <a:pt x="18" y="39"/>
                        </a:lnTo>
                        <a:lnTo>
                          <a:pt x="8" y="58"/>
                        </a:lnTo>
                        <a:lnTo>
                          <a:pt x="3" y="71"/>
                        </a:lnTo>
                        <a:lnTo>
                          <a:pt x="1" y="85"/>
                        </a:lnTo>
                        <a:lnTo>
                          <a:pt x="0" y="99"/>
                        </a:lnTo>
                        <a:lnTo>
                          <a:pt x="2" y="122"/>
                        </a:lnTo>
                        <a:lnTo>
                          <a:pt x="6" y="136"/>
                        </a:lnTo>
                        <a:lnTo>
                          <a:pt x="15" y="165"/>
                        </a:lnTo>
                        <a:lnTo>
                          <a:pt x="26" y="186"/>
                        </a:lnTo>
                        <a:lnTo>
                          <a:pt x="42" y="206"/>
                        </a:lnTo>
                        <a:lnTo>
                          <a:pt x="78" y="236"/>
                        </a:lnTo>
                        <a:lnTo>
                          <a:pt x="115" y="256"/>
                        </a:lnTo>
                        <a:lnTo>
                          <a:pt x="123" y="259"/>
                        </a:lnTo>
                        <a:lnTo>
                          <a:pt x="138" y="264"/>
                        </a:lnTo>
                        <a:lnTo>
                          <a:pt x="159" y="267"/>
                        </a:lnTo>
                        <a:lnTo>
                          <a:pt x="185" y="263"/>
                        </a:lnTo>
                        <a:lnTo>
                          <a:pt x="196" y="260"/>
                        </a:lnTo>
                        <a:lnTo>
                          <a:pt x="205" y="255"/>
                        </a:lnTo>
                        <a:lnTo>
                          <a:pt x="214" y="249"/>
                        </a:lnTo>
                        <a:lnTo>
                          <a:pt x="228" y="235"/>
                        </a:lnTo>
                        <a:lnTo>
                          <a:pt x="233" y="227"/>
                        </a:lnTo>
                        <a:lnTo>
                          <a:pt x="243" y="202"/>
                        </a:lnTo>
                        <a:lnTo>
                          <a:pt x="249" y="179"/>
                        </a:lnTo>
                        <a:lnTo>
                          <a:pt x="250" y="176"/>
                        </a:lnTo>
                        <a:lnTo>
                          <a:pt x="252" y="175"/>
                        </a:lnTo>
                        <a:lnTo>
                          <a:pt x="258" y="173"/>
                        </a:lnTo>
                        <a:lnTo>
                          <a:pt x="265" y="174"/>
                        </a:lnTo>
                        <a:lnTo>
                          <a:pt x="286" y="180"/>
                        </a:lnTo>
                        <a:lnTo>
                          <a:pt x="305" y="188"/>
                        </a:lnTo>
                        <a:lnTo>
                          <a:pt x="310" y="189"/>
                        </a:lnTo>
                        <a:lnTo>
                          <a:pt x="314" y="190"/>
                        </a:lnTo>
                        <a:lnTo>
                          <a:pt x="317" y="190"/>
                        </a:lnTo>
                        <a:lnTo>
                          <a:pt x="320" y="189"/>
                        </a:lnTo>
                        <a:lnTo>
                          <a:pt x="325" y="184"/>
                        </a:lnTo>
                        <a:lnTo>
                          <a:pt x="327" y="181"/>
                        </a:lnTo>
                        <a:lnTo>
                          <a:pt x="331" y="172"/>
                        </a:lnTo>
                        <a:lnTo>
                          <a:pt x="331" y="169"/>
                        </a:lnTo>
                        <a:lnTo>
                          <a:pt x="331" y="167"/>
                        </a:lnTo>
                        <a:lnTo>
                          <a:pt x="331" y="164"/>
                        </a:lnTo>
                        <a:lnTo>
                          <a:pt x="329" y="159"/>
                        </a:lnTo>
                        <a:lnTo>
                          <a:pt x="326" y="15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18"/>
                  <p:cNvSpPr>
                    <a:spLocks/>
                  </p:cNvSpPr>
                  <p:nvPr/>
                </p:nvSpPr>
                <p:spPr bwMode="auto">
                  <a:xfrm flipH="1">
                    <a:off x="5461000" y="3890963"/>
                    <a:ext cx="773113" cy="454025"/>
                  </a:xfrm>
                  <a:custGeom>
                    <a:avLst/>
                    <a:gdLst/>
                    <a:ahLst/>
                    <a:cxnLst>
                      <a:cxn ang="0">
                        <a:pos x="241" y="52"/>
                      </a:cxn>
                      <a:cxn ang="0">
                        <a:pos x="311" y="38"/>
                      </a:cxn>
                      <a:cxn ang="0">
                        <a:pos x="390" y="58"/>
                      </a:cxn>
                      <a:cxn ang="0">
                        <a:pos x="452" y="88"/>
                      </a:cxn>
                      <a:cxn ang="0">
                        <a:pos x="480" y="81"/>
                      </a:cxn>
                      <a:cxn ang="0">
                        <a:pos x="487" y="65"/>
                      </a:cxn>
                      <a:cxn ang="0">
                        <a:pos x="483" y="37"/>
                      </a:cxn>
                      <a:cxn ang="0">
                        <a:pos x="465" y="21"/>
                      </a:cxn>
                      <a:cxn ang="0">
                        <a:pos x="358" y="0"/>
                      </a:cxn>
                      <a:cxn ang="0">
                        <a:pos x="255" y="12"/>
                      </a:cxn>
                      <a:cxn ang="0">
                        <a:pos x="140" y="75"/>
                      </a:cxn>
                      <a:cxn ang="0">
                        <a:pos x="94" y="146"/>
                      </a:cxn>
                      <a:cxn ang="0">
                        <a:pos x="79" y="169"/>
                      </a:cxn>
                      <a:cxn ang="0">
                        <a:pos x="64" y="176"/>
                      </a:cxn>
                      <a:cxn ang="0">
                        <a:pos x="28" y="180"/>
                      </a:cxn>
                      <a:cxn ang="0">
                        <a:pos x="6" y="198"/>
                      </a:cxn>
                      <a:cxn ang="0">
                        <a:pos x="0" y="213"/>
                      </a:cxn>
                      <a:cxn ang="0">
                        <a:pos x="7" y="235"/>
                      </a:cxn>
                      <a:cxn ang="0">
                        <a:pos x="19" y="241"/>
                      </a:cxn>
                      <a:cxn ang="0">
                        <a:pos x="32" y="241"/>
                      </a:cxn>
                      <a:cxn ang="0">
                        <a:pos x="40" y="234"/>
                      </a:cxn>
                      <a:cxn ang="0">
                        <a:pos x="38" y="229"/>
                      </a:cxn>
                      <a:cxn ang="0">
                        <a:pos x="27" y="225"/>
                      </a:cxn>
                      <a:cxn ang="0">
                        <a:pos x="29" y="221"/>
                      </a:cxn>
                      <a:cxn ang="0">
                        <a:pos x="52" y="207"/>
                      </a:cxn>
                      <a:cxn ang="0">
                        <a:pos x="57" y="208"/>
                      </a:cxn>
                      <a:cxn ang="0">
                        <a:pos x="55" y="229"/>
                      </a:cxn>
                      <a:cxn ang="0">
                        <a:pos x="54" y="274"/>
                      </a:cxn>
                      <a:cxn ang="0">
                        <a:pos x="64" y="284"/>
                      </a:cxn>
                      <a:cxn ang="0">
                        <a:pos x="83" y="285"/>
                      </a:cxn>
                      <a:cxn ang="0">
                        <a:pos x="88" y="281"/>
                      </a:cxn>
                      <a:cxn ang="0">
                        <a:pos x="77" y="240"/>
                      </a:cxn>
                      <a:cxn ang="0">
                        <a:pos x="80" y="225"/>
                      </a:cxn>
                      <a:cxn ang="0">
                        <a:pos x="89" y="223"/>
                      </a:cxn>
                      <a:cxn ang="0">
                        <a:pos x="112" y="236"/>
                      </a:cxn>
                      <a:cxn ang="0">
                        <a:pos x="127" y="255"/>
                      </a:cxn>
                      <a:cxn ang="0">
                        <a:pos x="132" y="255"/>
                      </a:cxn>
                      <a:cxn ang="0">
                        <a:pos x="138" y="246"/>
                      </a:cxn>
                      <a:cxn ang="0">
                        <a:pos x="141" y="220"/>
                      </a:cxn>
                      <a:cxn ang="0">
                        <a:pos x="135" y="211"/>
                      </a:cxn>
                      <a:cxn ang="0">
                        <a:pos x="116" y="203"/>
                      </a:cxn>
                      <a:cxn ang="0">
                        <a:pos x="110" y="190"/>
                      </a:cxn>
                      <a:cxn ang="0">
                        <a:pos x="119" y="160"/>
                      </a:cxn>
                      <a:cxn ang="0">
                        <a:pos x="178" y="84"/>
                      </a:cxn>
                    </a:cxnLst>
                    <a:rect l="0" t="0" r="r" b="b"/>
                    <a:pathLst>
                      <a:path w="487" h="286">
                        <a:moveTo>
                          <a:pt x="178" y="84"/>
                        </a:moveTo>
                        <a:lnTo>
                          <a:pt x="213" y="63"/>
                        </a:lnTo>
                        <a:lnTo>
                          <a:pt x="241" y="52"/>
                        </a:lnTo>
                        <a:lnTo>
                          <a:pt x="261" y="45"/>
                        </a:lnTo>
                        <a:lnTo>
                          <a:pt x="291" y="40"/>
                        </a:lnTo>
                        <a:lnTo>
                          <a:pt x="311" y="38"/>
                        </a:lnTo>
                        <a:lnTo>
                          <a:pt x="339" y="40"/>
                        </a:lnTo>
                        <a:lnTo>
                          <a:pt x="374" y="50"/>
                        </a:lnTo>
                        <a:lnTo>
                          <a:pt x="390" y="58"/>
                        </a:lnTo>
                        <a:lnTo>
                          <a:pt x="417" y="79"/>
                        </a:lnTo>
                        <a:lnTo>
                          <a:pt x="431" y="85"/>
                        </a:lnTo>
                        <a:lnTo>
                          <a:pt x="452" y="88"/>
                        </a:lnTo>
                        <a:lnTo>
                          <a:pt x="465" y="87"/>
                        </a:lnTo>
                        <a:lnTo>
                          <a:pt x="471" y="85"/>
                        </a:lnTo>
                        <a:lnTo>
                          <a:pt x="480" y="81"/>
                        </a:lnTo>
                        <a:lnTo>
                          <a:pt x="483" y="78"/>
                        </a:lnTo>
                        <a:lnTo>
                          <a:pt x="485" y="74"/>
                        </a:lnTo>
                        <a:lnTo>
                          <a:pt x="487" y="65"/>
                        </a:lnTo>
                        <a:lnTo>
                          <a:pt x="487" y="55"/>
                        </a:lnTo>
                        <a:lnTo>
                          <a:pt x="484" y="40"/>
                        </a:lnTo>
                        <a:lnTo>
                          <a:pt x="483" y="37"/>
                        </a:lnTo>
                        <a:lnTo>
                          <a:pt x="481" y="31"/>
                        </a:lnTo>
                        <a:lnTo>
                          <a:pt x="475" y="26"/>
                        </a:lnTo>
                        <a:lnTo>
                          <a:pt x="465" y="21"/>
                        </a:lnTo>
                        <a:lnTo>
                          <a:pt x="444" y="13"/>
                        </a:lnTo>
                        <a:lnTo>
                          <a:pt x="407" y="6"/>
                        </a:lnTo>
                        <a:lnTo>
                          <a:pt x="358" y="0"/>
                        </a:lnTo>
                        <a:lnTo>
                          <a:pt x="315" y="0"/>
                        </a:lnTo>
                        <a:lnTo>
                          <a:pt x="286" y="4"/>
                        </a:lnTo>
                        <a:lnTo>
                          <a:pt x="255" y="12"/>
                        </a:lnTo>
                        <a:lnTo>
                          <a:pt x="190" y="37"/>
                        </a:lnTo>
                        <a:lnTo>
                          <a:pt x="164" y="53"/>
                        </a:lnTo>
                        <a:lnTo>
                          <a:pt x="140" y="75"/>
                        </a:lnTo>
                        <a:lnTo>
                          <a:pt x="115" y="105"/>
                        </a:lnTo>
                        <a:lnTo>
                          <a:pt x="97" y="138"/>
                        </a:lnTo>
                        <a:lnTo>
                          <a:pt x="94" y="146"/>
                        </a:lnTo>
                        <a:lnTo>
                          <a:pt x="87" y="158"/>
                        </a:lnTo>
                        <a:lnTo>
                          <a:pt x="81" y="166"/>
                        </a:lnTo>
                        <a:lnTo>
                          <a:pt x="79" y="169"/>
                        </a:lnTo>
                        <a:lnTo>
                          <a:pt x="70" y="174"/>
                        </a:lnTo>
                        <a:lnTo>
                          <a:pt x="67" y="175"/>
                        </a:lnTo>
                        <a:lnTo>
                          <a:pt x="64" y="176"/>
                        </a:lnTo>
                        <a:lnTo>
                          <a:pt x="60" y="177"/>
                        </a:lnTo>
                        <a:lnTo>
                          <a:pt x="32" y="179"/>
                        </a:lnTo>
                        <a:lnTo>
                          <a:pt x="28" y="180"/>
                        </a:lnTo>
                        <a:lnTo>
                          <a:pt x="24" y="182"/>
                        </a:lnTo>
                        <a:lnTo>
                          <a:pt x="12" y="191"/>
                        </a:lnTo>
                        <a:lnTo>
                          <a:pt x="6" y="198"/>
                        </a:lnTo>
                        <a:lnTo>
                          <a:pt x="4" y="201"/>
                        </a:lnTo>
                        <a:lnTo>
                          <a:pt x="2" y="205"/>
                        </a:lnTo>
                        <a:lnTo>
                          <a:pt x="0" y="213"/>
                        </a:lnTo>
                        <a:lnTo>
                          <a:pt x="1" y="221"/>
                        </a:lnTo>
                        <a:lnTo>
                          <a:pt x="5" y="232"/>
                        </a:lnTo>
                        <a:lnTo>
                          <a:pt x="7" y="235"/>
                        </a:lnTo>
                        <a:lnTo>
                          <a:pt x="10" y="237"/>
                        </a:lnTo>
                        <a:lnTo>
                          <a:pt x="12" y="239"/>
                        </a:lnTo>
                        <a:lnTo>
                          <a:pt x="19" y="241"/>
                        </a:lnTo>
                        <a:lnTo>
                          <a:pt x="25" y="242"/>
                        </a:lnTo>
                        <a:lnTo>
                          <a:pt x="31" y="242"/>
                        </a:lnTo>
                        <a:lnTo>
                          <a:pt x="32" y="241"/>
                        </a:lnTo>
                        <a:lnTo>
                          <a:pt x="35" y="240"/>
                        </a:lnTo>
                        <a:lnTo>
                          <a:pt x="38" y="237"/>
                        </a:lnTo>
                        <a:lnTo>
                          <a:pt x="40" y="234"/>
                        </a:lnTo>
                        <a:lnTo>
                          <a:pt x="40" y="232"/>
                        </a:lnTo>
                        <a:lnTo>
                          <a:pt x="40" y="231"/>
                        </a:lnTo>
                        <a:lnTo>
                          <a:pt x="38" y="229"/>
                        </a:lnTo>
                        <a:lnTo>
                          <a:pt x="29" y="227"/>
                        </a:lnTo>
                        <a:lnTo>
                          <a:pt x="27" y="226"/>
                        </a:lnTo>
                        <a:lnTo>
                          <a:pt x="27" y="225"/>
                        </a:lnTo>
                        <a:lnTo>
                          <a:pt x="27" y="224"/>
                        </a:lnTo>
                        <a:lnTo>
                          <a:pt x="27" y="223"/>
                        </a:lnTo>
                        <a:lnTo>
                          <a:pt x="29" y="221"/>
                        </a:lnTo>
                        <a:lnTo>
                          <a:pt x="34" y="216"/>
                        </a:lnTo>
                        <a:lnTo>
                          <a:pt x="39" y="212"/>
                        </a:lnTo>
                        <a:lnTo>
                          <a:pt x="52" y="207"/>
                        </a:lnTo>
                        <a:lnTo>
                          <a:pt x="54" y="207"/>
                        </a:lnTo>
                        <a:lnTo>
                          <a:pt x="55" y="208"/>
                        </a:lnTo>
                        <a:lnTo>
                          <a:pt x="57" y="208"/>
                        </a:lnTo>
                        <a:lnTo>
                          <a:pt x="57" y="210"/>
                        </a:lnTo>
                        <a:lnTo>
                          <a:pt x="57" y="214"/>
                        </a:lnTo>
                        <a:lnTo>
                          <a:pt x="55" y="229"/>
                        </a:lnTo>
                        <a:lnTo>
                          <a:pt x="50" y="257"/>
                        </a:lnTo>
                        <a:lnTo>
                          <a:pt x="50" y="261"/>
                        </a:lnTo>
                        <a:lnTo>
                          <a:pt x="54" y="274"/>
                        </a:lnTo>
                        <a:lnTo>
                          <a:pt x="57" y="279"/>
                        </a:lnTo>
                        <a:lnTo>
                          <a:pt x="59" y="282"/>
                        </a:lnTo>
                        <a:lnTo>
                          <a:pt x="64" y="284"/>
                        </a:lnTo>
                        <a:lnTo>
                          <a:pt x="67" y="285"/>
                        </a:lnTo>
                        <a:lnTo>
                          <a:pt x="79" y="286"/>
                        </a:lnTo>
                        <a:lnTo>
                          <a:pt x="83" y="285"/>
                        </a:lnTo>
                        <a:lnTo>
                          <a:pt x="85" y="284"/>
                        </a:lnTo>
                        <a:lnTo>
                          <a:pt x="87" y="283"/>
                        </a:lnTo>
                        <a:lnTo>
                          <a:pt x="88" y="281"/>
                        </a:lnTo>
                        <a:lnTo>
                          <a:pt x="89" y="279"/>
                        </a:lnTo>
                        <a:lnTo>
                          <a:pt x="88" y="277"/>
                        </a:lnTo>
                        <a:lnTo>
                          <a:pt x="77" y="240"/>
                        </a:lnTo>
                        <a:lnTo>
                          <a:pt x="76" y="234"/>
                        </a:lnTo>
                        <a:lnTo>
                          <a:pt x="78" y="229"/>
                        </a:lnTo>
                        <a:lnTo>
                          <a:pt x="80" y="225"/>
                        </a:lnTo>
                        <a:lnTo>
                          <a:pt x="85" y="223"/>
                        </a:lnTo>
                        <a:lnTo>
                          <a:pt x="86" y="223"/>
                        </a:lnTo>
                        <a:lnTo>
                          <a:pt x="89" y="223"/>
                        </a:lnTo>
                        <a:lnTo>
                          <a:pt x="94" y="224"/>
                        </a:lnTo>
                        <a:lnTo>
                          <a:pt x="107" y="232"/>
                        </a:lnTo>
                        <a:lnTo>
                          <a:pt x="112" y="236"/>
                        </a:lnTo>
                        <a:lnTo>
                          <a:pt x="117" y="241"/>
                        </a:lnTo>
                        <a:lnTo>
                          <a:pt x="125" y="253"/>
                        </a:lnTo>
                        <a:lnTo>
                          <a:pt x="127" y="255"/>
                        </a:lnTo>
                        <a:lnTo>
                          <a:pt x="129" y="256"/>
                        </a:lnTo>
                        <a:lnTo>
                          <a:pt x="130" y="256"/>
                        </a:lnTo>
                        <a:lnTo>
                          <a:pt x="132" y="255"/>
                        </a:lnTo>
                        <a:lnTo>
                          <a:pt x="134" y="253"/>
                        </a:lnTo>
                        <a:lnTo>
                          <a:pt x="135" y="251"/>
                        </a:lnTo>
                        <a:lnTo>
                          <a:pt x="138" y="246"/>
                        </a:lnTo>
                        <a:lnTo>
                          <a:pt x="141" y="238"/>
                        </a:lnTo>
                        <a:lnTo>
                          <a:pt x="142" y="227"/>
                        </a:lnTo>
                        <a:lnTo>
                          <a:pt x="141" y="220"/>
                        </a:lnTo>
                        <a:lnTo>
                          <a:pt x="140" y="214"/>
                        </a:lnTo>
                        <a:lnTo>
                          <a:pt x="138" y="213"/>
                        </a:lnTo>
                        <a:lnTo>
                          <a:pt x="135" y="211"/>
                        </a:lnTo>
                        <a:lnTo>
                          <a:pt x="121" y="207"/>
                        </a:lnTo>
                        <a:lnTo>
                          <a:pt x="119" y="205"/>
                        </a:lnTo>
                        <a:lnTo>
                          <a:pt x="116" y="203"/>
                        </a:lnTo>
                        <a:lnTo>
                          <a:pt x="113" y="200"/>
                        </a:lnTo>
                        <a:lnTo>
                          <a:pt x="111" y="195"/>
                        </a:lnTo>
                        <a:lnTo>
                          <a:pt x="110" y="190"/>
                        </a:lnTo>
                        <a:lnTo>
                          <a:pt x="111" y="184"/>
                        </a:lnTo>
                        <a:lnTo>
                          <a:pt x="113" y="177"/>
                        </a:lnTo>
                        <a:lnTo>
                          <a:pt x="119" y="160"/>
                        </a:lnTo>
                        <a:lnTo>
                          <a:pt x="141" y="120"/>
                        </a:lnTo>
                        <a:lnTo>
                          <a:pt x="156" y="102"/>
                        </a:lnTo>
                        <a:lnTo>
                          <a:pt x="178" y="8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19"/>
                  <p:cNvSpPr>
                    <a:spLocks/>
                  </p:cNvSpPr>
                  <p:nvPr/>
                </p:nvSpPr>
                <p:spPr bwMode="auto">
                  <a:xfrm flipH="1">
                    <a:off x="5027612" y="4343400"/>
                    <a:ext cx="84138" cy="209550"/>
                  </a:xfrm>
                  <a:custGeom>
                    <a:avLst/>
                    <a:gdLst/>
                    <a:ahLst/>
                    <a:cxnLst>
                      <a:cxn ang="0">
                        <a:pos x="53" y="113"/>
                      </a:cxn>
                      <a:cxn ang="0">
                        <a:pos x="53" y="102"/>
                      </a:cxn>
                      <a:cxn ang="0">
                        <a:pos x="50" y="89"/>
                      </a:cxn>
                      <a:cxn ang="0">
                        <a:pos x="47" y="81"/>
                      </a:cxn>
                      <a:cxn ang="0">
                        <a:pos x="32" y="23"/>
                      </a:cxn>
                      <a:cxn ang="0">
                        <a:pos x="25" y="4"/>
                      </a:cxn>
                      <a:cxn ang="0">
                        <a:pos x="23" y="1"/>
                      </a:cxn>
                      <a:cxn ang="0">
                        <a:pos x="20" y="0"/>
                      </a:cxn>
                      <a:cxn ang="0">
                        <a:pos x="19" y="0"/>
                      </a:cxn>
                      <a:cxn ang="0">
                        <a:pos x="16" y="2"/>
                      </a:cxn>
                      <a:cxn ang="0">
                        <a:pos x="13" y="5"/>
                      </a:cxn>
                      <a:cxn ang="0">
                        <a:pos x="7" y="15"/>
                      </a:cxn>
                      <a:cxn ang="0">
                        <a:pos x="1" y="21"/>
                      </a:cxn>
                      <a:cxn ang="0">
                        <a:pos x="0" y="23"/>
                      </a:cxn>
                      <a:cxn ang="0">
                        <a:pos x="0" y="28"/>
                      </a:cxn>
                      <a:cxn ang="0">
                        <a:pos x="20" y="122"/>
                      </a:cxn>
                      <a:cxn ang="0">
                        <a:pos x="23" y="127"/>
                      </a:cxn>
                      <a:cxn ang="0">
                        <a:pos x="25" y="130"/>
                      </a:cxn>
                      <a:cxn ang="0">
                        <a:pos x="26" y="131"/>
                      </a:cxn>
                      <a:cxn ang="0">
                        <a:pos x="28" y="132"/>
                      </a:cxn>
                      <a:cxn ang="0">
                        <a:pos x="30" y="132"/>
                      </a:cxn>
                      <a:cxn ang="0">
                        <a:pos x="34" y="131"/>
                      </a:cxn>
                      <a:cxn ang="0">
                        <a:pos x="41" y="128"/>
                      </a:cxn>
                      <a:cxn ang="0">
                        <a:pos x="46" y="125"/>
                      </a:cxn>
                      <a:cxn ang="0">
                        <a:pos x="49" y="122"/>
                      </a:cxn>
                      <a:cxn ang="0">
                        <a:pos x="51" y="118"/>
                      </a:cxn>
                      <a:cxn ang="0">
                        <a:pos x="53" y="113"/>
                      </a:cxn>
                    </a:cxnLst>
                    <a:rect l="0" t="0" r="r" b="b"/>
                    <a:pathLst>
                      <a:path w="53" h="132">
                        <a:moveTo>
                          <a:pt x="53" y="113"/>
                        </a:moveTo>
                        <a:lnTo>
                          <a:pt x="53" y="102"/>
                        </a:lnTo>
                        <a:lnTo>
                          <a:pt x="50" y="89"/>
                        </a:lnTo>
                        <a:lnTo>
                          <a:pt x="47" y="81"/>
                        </a:lnTo>
                        <a:lnTo>
                          <a:pt x="32" y="23"/>
                        </a:lnTo>
                        <a:lnTo>
                          <a:pt x="25" y="4"/>
                        </a:lnTo>
                        <a:lnTo>
                          <a:pt x="23" y="1"/>
                        </a:lnTo>
                        <a:lnTo>
                          <a:pt x="20" y="0"/>
                        </a:lnTo>
                        <a:lnTo>
                          <a:pt x="19" y="0"/>
                        </a:lnTo>
                        <a:lnTo>
                          <a:pt x="16" y="2"/>
                        </a:lnTo>
                        <a:lnTo>
                          <a:pt x="13" y="5"/>
                        </a:lnTo>
                        <a:lnTo>
                          <a:pt x="7" y="15"/>
                        </a:lnTo>
                        <a:lnTo>
                          <a:pt x="1" y="21"/>
                        </a:lnTo>
                        <a:lnTo>
                          <a:pt x="0" y="23"/>
                        </a:lnTo>
                        <a:lnTo>
                          <a:pt x="0" y="28"/>
                        </a:lnTo>
                        <a:lnTo>
                          <a:pt x="20" y="122"/>
                        </a:lnTo>
                        <a:lnTo>
                          <a:pt x="23" y="127"/>
                        </a:lnTo>
                        <a:lnTo>
                          <a:pt x="25" y="130"/>
                        </a:lnTo>
                        <a:lnTo>
                          <a:pt x="26" y="131"/>
                        </a:lnTo>
                        <a:lnTo>
                          <a:pt x="28" y="132"/>
                        </a:lnTo>
                        <a:lnTo>
                          <a:pt x="30" y="132"/>
                        </a:lnTo>
                        <a:lnTo>
                          <a:pt x="34" y="131"/>
                        </a:lnTo>
                        <a:lnTo>
                          <a:pt x="41" y="128"/>
                        </a:lnTo>
                        <a:lnTo>
                          <a:pt x="46" y="125"/>
                        </a:lnTo>
                        <a:lnTo>
                          <a:pt x="49" y="122"/>
                        </a:lnTo>
                        <a:lnTo>
                          <a:pt x="51" y="118"/>
                        </a:lnTo>
                        <a:lnTo>
                          <a:pt x="53" y="113"/>
                        </a:lnTo>
                        <a:close/>
                      </a:path>
                    </a:pathLst>
                  </a:custGeom>
                  <a:solidFill>
                    <a:srgbClr val="F0DE9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20"/>
                  <p:cNvSpPr>
                    <a:spLocks/>
                  </p:cNvSpPr>
                  <p:nvPr/>
                </p:nvSpPr>
                <p:spPr bwMode="auto">
                  <a:xfrm flipH="1">
                    <a:off x="5037137" y="4187825"/>
                    <a:ext cx="766763" cy="387350"/>
                  </a:xfrm>
                  <a:custGeom>
                    <a:avLst/>
                    <a:gdLst/>
                    <a:ahLst/>
                    <a:cxnLst>
                      <a:cxn ang="0">
                        <a:pos x="395" y="16"/>
                      </a:cxn>
                      <a:cxn ang="0">
                        <a:pos x="408" y="32"/>
                      </a:cxn>
                      <a:cxn ang="0">
                        <a:pos x="412" y="52"/>
                      </a:cxn>
                      <a:cxn ang="0">
                        <a:pos x="404" y="66"/>
                      </a:cxn>
                      <a:cxn ang="0">
                        <a:pos x="373" y="91"/>
                      </a:cxn>
                      <a:cxn ang="0">
                        <a:pos x="293" y="111"/>
                      </a:cxn>
                      <a:cxn ang="0">
                        <a:pos x="264" y="104"/>
                      </a:cxn>
                      <a:cxn ang="0">
                        <a:pos x="258" y="103"/>
                      </a:cxn>
                      <a:cxn ang="0">
                        <a:pos x="256" y="98"/>
                      </a:cxn>
                      <a:cxn ang="0">
                        <a:pos x="247" y="81"/>
                      </a:cxn>
                      <a:cxn ang="0">
                        <a:pos x="231" y="75"/>
                      </a:cxn>
                      <a:cxn ang="0">
                        <a:pos x="214" y="76"/>
                      </a:cxn>
                      <a:cxn ang="0">
                        <a:pos x="202" y="87"/>
                      </a:cxn>
                      <a:cxn ang="0">
                        <a:pos x="194" y="92"/>
                      </a:cxn>
                      <a:cxn ang="0">
                        <a:pos x="188" y="89"/>
                      </a:cxn>
                      <a:cxn ang="0">
                        <a:pos x="177" y="45"/>
                      </a:cxn>
                      <a:cxn ang="0">
                        <a:pos x="117" y="1"/>
                      </a:cxn>
                      <a:cxn ang="0">
                        <a:pos x="98" y="3"/>
                      </a:cxn>
                      <a:cxn ang="0">
                        <a:pos x="54" y="17"/>
                      </a:cxn>
                      <a:cxn ang="0">
                        <a:pos x="17" y="66"/>
                      </a:cxn>
                      <a:cxn ang="0">
                        <a:pos x="2" y="119"/>
                      </a:cxn>
                      <a:cxn ang="0">
                        <a:pos x="0" y="139"/>
                      </a:cxn>
                      <a:cxn ang="0">
                        <a:pos x="6" y="154"/>
                      </a:cxn>
                      <a:cxn ang="0">
                        <a:pos x="81" y="225"/>
                      </a:cxn>
                      <a:cxn ang="0">
                        <a:pos x="144" y="244"/>
                      </a:cxn>
                      <a:cxn ang="0">
                        <a:pos x="176" y="235"/>
                      </a:cxn>
                      <a:cxn ang="0">
                        <a:pos x="183" y="223"/>
                      </a:cxn>
                      <a:cxn ang="0">
                        <a:pos x="187" y="221"/>
                      </a:cxn>
                      <a:cxn ang="0">
                        <a:pos x="199" y="227"/>
                      </a:cxn>
                      <a:cxn ang="0">
                        <a:pos x="237" y="217"/>
                      </a:cxn>
                      <a:cxn ang="0">
                        <a:pos x="247" y="202"/>
                      </a:cxn>
                      <a:cxn ang="0">
                        <a:pos x="248" y="193"/>
                      </a:cxn>
                      <a:cxn ang="0">
                        <a:pos x="268" y="198"/>
                      </a:cxn>
                      <a:cxn ang="0">
                        <a:pos x="296" y="196"/>
                      </a:cxn>
                      <a:cxn ang="0">
                        <a:pos x="297" y="204"/>
                      </a:cxn>
                      <a:cxn ang="0">
                        <a:pos x="299" y="223"/>
                      </a:cxn>
                      <a:cxn ang="0">
                        <a:pos x="307" y="229"/>
                      </a:cxn>
                      <a:cxn ang="0">
                        <a:pos x="341" y="232"/>
                      </a:cxn>
                      <a:cxn ang="0">
                        <a:pos x="401" y="201"/>
                      </a:cxn>
                      <a:cxn ang="0">
                        <a:pos x="414" y="185"/>
                      </a:cxn>
                      <a:cxn ang="0">
                        <a:pos x="427" y="136"/>
                      </a:cxn>
                      <a:cxn ang="0">
                        <a:pos x="440" y="128"/>
                      </a:cxn>
                      <a:cxn ang="0">
                        <a:pos x="475" y="104"/>
                      </a:cxn>
                      <a:cxn ang="0">
                        <a:pos x="482" y="90"/>
                      </a:cxn>
                      <a:cxn ang="0">
                        <a:pos x="483" y="51"/>
                      </a:cxn>
                      <a:cxn ang="0">
                        <a:pos x="475" y="42"/>
                      </a:cxn>
                      <a:cxn ang="0">
                        <a:pos x="456" y="22"/>
                      </a:cxn>
                      <a:cxn ang="0">
                        <a:pos x="446" y="21"/>
                      </a:cxn>
                      <a:cxn ang="0">
                        <a:pos x="439" y="23"/>
                      </a:cxn>
                      <a:cxn ang="0">
                        <a:pos x="440" y="27"/>
                      </a:cxn>
                      <a:cxn ang="0">
                        <a:pos x="444" y="35"/>
                      </a:cxn>
                      <a:cxn ang="0">
                        <a:pos x="443" y="46"/>
                      </a:cxn>
                      <a:cxn ang="0">
                        <a:pos x="433" y="52"/>
                      </a:cxn>
                      <a:cxn ang="0">
                        <a:pos x="426" y="52"/>
                      </a:cxn>
                      <a:cxn ang="0">
                        <a:pos x="424" y="47"/>
                      </a:cxn>
                      <a:cxn ang="0">
                        <a:pos x="417" y="25"/>
                      </a:cxn>
                      <a:cxn ang="0">
                        <a:pos x="399" y="10"/>
                      </a:cxn>
                      <a:cxn ang="0">
                        <a:pos x="395" y="10"/>
                      </a:cxn>
                    </a:cxnLst>
                    <a:rect l="0" t="0" r="r" b="b"/>
                    <a:pathLst>
                      <a:path w="483" h="244">
                        <a:moveTo>
                          <a:pt x="395" y="10"/>
                        </a:moveTo>
                        <a:lnTo>
                          <a:pt x="395" y="13"/>
                        </a:lnTo>
                        <a:lnTo>
                          <a:pt x="395" y="16"/>
                        </a:lnTo>
                        <a:lnTo>
                          <a:pt x="397" y="19"/>
                        </a:lnTo>
                        <a:lnTo>
                          <a:pt x="399" y="23"/>
                        </a:lnTo>
                        <a:lnTo>
                          <a:pt x="408" y="32"/>
                        </a:lnTo>
                        <a:lnTo>
                          <a:pt x="410" y="37"/>
                        </a:lnTo>
                        <a:lnTo>
                          <a:pt x="413" y="45"/>
                        </a:lnTo>
                        <a:lnTo>
                          <a:pt x="412" y="52"/>
                        </a:lnTo>
                        <a:lnTo>
                          <a:pt x="411" y="55"/>
                        </a:lnTo>
                        <a:lnTo>
                          <a:pt x="407" y="62"/>
                        </a:lnTo>
                        <a:lnTo>
                          <a:pt x="404" y="66"/>
                        </a:lnTo>
                        <a:lnTo>
                          <a:pt x="393" y="76"/>
                        </a:lnTo>
                        <a:lnTo>
                          <a:pt x="380" y="86"/>
                        </a:lnTo>
                        <a:lnTo>
                          <a:pt x="373" y="91"/>
                        </a:lnTo>
                        <a:lnTo>
                          <a:pt x="323" y="108"/>
                        </a:lnTo>
                        <a:lnTo>
                          <a:pt x="304" y="112"/>
                        </a:lnTo>
                        <a:lnTo>
                          <a:pt x="293" y="111"/>
                        </a:lnTo>
                        <a:lnTo>
                          <a:pt x="268" y="105"/>
                        </a:lnTo>
                        <a:lnTo>
                          <a:pt x="266" y="104"/>
                        </a:lnTo>
                        <a:lnTo>
                          <a:pt x="264" y="104"/>
                        </a:lnTo>
                        <a:lnTo>
                          <a:pt x="260" y="104"/>
                        </a:lnTo>
                        <a:lnTo>
                          <a:pt x="259" y="103"/>
                        </a:lnTo>
                        <a:lnTo>
                          <a:pt x="258" y="103"/>
                        </a:lnTo>
                        <a:lnTo>
                          <a:pt x="257" y="102"/>
                        </a:lnTo>
                        <a:lnTo>
                          <a:pt x="256" y="100"/>
                        </a:lnTo>
                        <a:lnTo>
                          <a:pt x="256" y="98"/>
                        </a:lnTo>
                        <a:lnTo>
                          <a:pt x="252" y="86"/>
                        </a:lnTo>
                        <a:lnTo>
                          <a:pt x="250" y="84"/>
                        </a:lnTo>
                        <a:lnTo>
                          <a:pt x="247" y="81"/>
                        </a:lnTo>
                        <a:lnTo>
                          <a:pt x="244" y="79"/>
                        </a:lnTo>
                        <a:lnTo>
                          <a:pt x="235" y="75"/>
                        </a:lnTo>
                        <a:lnTo>
                          <a:pt x="231" y="75"/>
                        </a:lnTo>
                        <a:lnTo>
                          <a:pt x="222" y="75"/>
                        </a:lnTo>
                        <a:lnTo>
                          <a:pt x="217" y="75"/>
                        </a:lnTo>
                        <a:lnTo>
                          <a:pt x="214" y="76"/>
                        </a:lnTo>
                        <a:lnTo>
                          <a:pt x="206" y="81"/>
                        </a:lnTo>
                        <a:lnTo>
                          <a:pt x="204" y="84"/>
                        </a:lnTo>
                        <a:lnTo>
                          <a:pt x="202" y="87"/>
                        </a:lnTo>
                        <a:lnTo>
                          <a:pt x="199" y="90"/>
                        </a:lnTo>
                        <a:lnTo>
                          <a:pt x="198" y="92"/>
                        </a:lnTo>
                        <a:lnTo>
                          <a:pt x="194" y="92"/>
                        </a:lnTo>
                        <a:lnTo>
                          <a:pt x="190" y="92"/>
                        </a:lnTo>
                        <a:lnTo>
                          <a:pt x="189" y="91"/>
                        </a:lnTo>
                        <a:lnTo>
                          <a:pt x="188" y="89"/>
                        </a:lnTo>
                        <a:lnTo>
                          <a:pt x="187" y="86"/>
                        </a:lnTo>
                        <a:lnTo>
                          <a:pt x="181" y="60"/>
                        </a:lnTo>
                        <a:lnTo>
                          <a:pt x="177" y="45"/>
                        </a:lnTo>
                        <a:lnTo>
                          <a:pt x="172" y="41"/>
                        </a:lnTo>
                        <a:lnTo>
                          <a:pt x="126" y="5"/>
                        </a:lnTo>
                        <a:lnTo>
                          <a:pt x="117" y="1"/>
                        </a:lnTo>
                        <a:lnTo>
                          <a:pt x="114" y="0"/>
                        </a:lnTo>
                        <a:lnTo>
                          <a:pt x="108" y="0"/>
                        </a:lnTo>
                        <a:lnTo>
                          <a:pt x="98" y="3"/>
                        </a:lnTo>
                        <a:lnTo>
                          <a:pt x="91" y="4"/>
                        </a:lnTo>
                        <a:lnTo>
                          <a:pt x="65" y="12"/>
                        </a:lnTo>
                        <a:lnTo>
                          <a:pt x="54" y="17"/>
                        </a:lnTo>
                        <a:lnTo>
                          <a:pt x="49" y="21"/>
                        </a:lnTo>
                        <a:lnTo>
                          <a:pt x="35" y="36"/>
                        </a:lnTo>
                        <a:lnTo>
                          <a:pt x="17" y="66"/>
                        </a:lnTo>
                        <a:lnTo>
                          <a:pt x="11" y="80"/>
                        </a:lnTo>
                        <a:lnTo>
                          <a:pt x="4" y="109"/>
                        </a:lnTo>
                        <a:lnTo>
                          <a:pt x="2" y="119"/>
                        </a:lnTo>
                        <a:lnTo>
                          <a:pt x="2" y="123"/>
                        </a:lnTo>
                        <a:lnTo>
                          <a:pt x="1" y="127"/>
                        </a:lnTo>
                        <a:lnTo>
                          <a:pt x="0" y="139"/>
                        </a:lnTo>
                        <a:lnTo>
                          <a:pt x="1" y="144"/>
                        </a:lnTo>
                        <a:lnTo>
                          <a:pt x="3" y="149"/>
                        </a:lnTo>
                        <a:lnTo>
                          <a:pt x="6" y="154"/>
                        </a:lnTo>
                        <a:lnTo>
                          <a:pt x="24" y="176"/>
                        </a:lnTo>
                        <a:lnTo>
                          <a:pt x="71" y="220"/>
                        </a:lnTo>
                        <a:lnTo>
                          <a:pt x="81" y="225"/>
                        </a:lnTo>
                        <a:lnTo>
                          <a:pt x="110" y="238"/>
                        </a:lnTo>
                        <a:lnTo>
                          <a:pt x="127" y="243"/>
                        </a:lnTo>
                        <a:lnTo>
                          <a:pt x="144" y="244"/>
                        </a:lnTo>
                        <a:lnTo>
                          <a:pt x="153" y="243"/>
                        </a:lnTo>
                        <a:lnTo>
                          <a:pt x="162" y="241"/>
                        </a:lnTo>
                        <a:lnTo>
                          <a:pt x="176" y="235"/>
                        </a:lnTo>
                        <a:lnTo>
                          <a:pt x="178" y="233"/>
                        </a:lnTo>
                        <a:lnTo>
                          <a:pt x="180" y="231"/>
                        </a:lnTo>
                        <a:lnTo>
                          <a:pt x="183" y="223"/>
                        </a:lnTo>
                        <a:lnTo>
                          <a:pt x="184" y="222"/>
                        </a:lnTo>
                        <a:lnTo>
                          <a:pt x="186" y="221"/>
                        </a:lnTo>
                        <a:lnTo>
                          <a:pt x="187" y="221"/>
                        </a:lnTo>
                        <a:lnTo>
                          <a:pt x="188" y="221"/>
                        </a:lnTo>
                        <a:lnTo>
                          <a:pt x="195" y="226"/>
                        </a:lnTo>
                        <a:lnTo>
                          <a:pt x="199" y="227"/>
                        </a:lnTo>
                        <a:lnTo>
                          <a:pt x="203" y="227"/>
                        </a:lnTo>
                        <a:lnTo>
                          <a:pt x="228" y="221"/>
                        </a:lnTo>
                        <a:lnTo>
                          <a:pt x="237" y="217"/>
                        </a:lnTo>
                        <a:lnTo>
                          <a:pt x="244" y="210"/>
                        </a:lnTo>
                        <a:lnTo>
                          <a:pt x="247" y="204"/>
                        </a:lnTo>
                        <a:lnTo>
                          <a:pt x="247" y="202"/>
                        </a:lnTo>
                        <a:lnTo>
                          <a:pt x="246" y="195"/>
                        </a:lnTo>
                        <a:lnTo>
                          <a:pt x="247" y="194"/>
                        </a:lnTo>
                        <a:lnTo>
                          <a:pt x="248" y="193"/>
                        </a:lnTo>
                        <a:lnTo>
                          <a:pt x="251" y="193"/>
                        </a:lnTo>
                        <a:lnTo>
                          <a:pt x="262" y="197"/>
                        </a:lnTo>
                        <a:lnTo>
                          <a:pt x="268" y="198"/>
                        </a:lnTo>
                        <a:lnTo>
                          <a:pt x="284" y="197"/>
                        </a:lnTo>
                        <a:lnTo>
                          <a:pt x="287" y="196"/>
                        </a:lnTo>
                        <a:lnTo>
                          <a:pt x="296" y="196"/>
                        </a:lnTo>
                        <a:lnTo>
                          <a:pt x="298" y="197"/>
                        </a:lnTo>
                        <a:lnTo>
                          <a:pt x="298" y="199"/>
                        </a:lnTo>
                        <a:lnTo>
                          <a:pt x="297" y="204"/>
                        </a:lnTo>
                        <a:lnTo>
                          <a:pt x="297" y="215"/>
                        </a:lnTo>
                        <a:lnTo>
                          <a:pt x="298" y="221"/>
                        </a:lnTo>
                        <a:lnTo>
                          <a:pt x="299" y="223"/>
                        </a:lnTo>
                        <a:lnTo>
                          <a:pt x="300" y="225"/>
                        </a:lnTo>
                        <a:lnTo>
                          <a:pt x="303" y="228"/>
                        </a:lnTo>
                        <a:lnTo>
                          <a:pt x="307" y="229"/>
                        </a:lnTo>
                        <a:lnTo>
                          <a:pt x="312" y="230"/>
                        </a:lnTo>
                        <a:lnTo>
                          <a:pt x="333" y="232"/>
                        </a:lnTo>
                        <a:lnTo>
                          <a:pt x="341" y="232"/>
                        </a:lnTo>
                        <a:lnTo>
                          <a:pt x="350" y="231"/>
                        </a:lnTo>
                        <a:lnTo>
                          <a:pt x="359" y="227"/>
                        </a:lnTo>
                        <a:lnTo>
                          <a:pt x="401" y="201"/>
                        </a:lnTo>
                        <a:lnTo>
                          <a:pt x="406" y="197"/>
                        </a:lnTo>
                        <a:lnTo>
                          <a:pt x="410" y="192"/>
                        </a:lnTo>
                        <a:lnTo>
                          <a:pt x="414" y="185"/>
                        </a:lnTo>
                        <a:lnTo>
                          <a:pt x="422" y="154"/>
                        </a:lnTo>
                        <a:lnTo>
                          <a:pt x="423" y="147"/>
                        </a:lnTo>
                        <a:lnTo>
                          <a:pt x="427" y="136"/>
                        </a:lnTo>
                        <a:lnTo>
                          <a:pt x="429" y="134"/>
                        </a:lnTo>
                        <a:lnTo>
                          <a:pt x="431" y="133"/>
                        </a:lnTo>
                        <a:lnTo>
                          <a:pt x="440" y="128"/>
                        </a:lnTo>
                        <a:lnTo>
                          <a:pt x="463" y="115"/>
                        </a:lnTo>
                        <a:lnTo>
                          <a:pt x="467" y="112"/>
                        </a:lnTo>
                        <a:lnTo>
                          <a:pt x="475" y="104"/>
                        </a:lnTo>
                        <a:lnTo>
                          <a:pt x="478" y="100"/>
                        </a:lnTo>
                        <a:lnTo>
                          <a:pt x="480" y="96"/>
                        </a:lnTo>
                        <a:lnTo>
                          <a:pt x="482" y="90"/>
                        </a:lnTo>
                        <a:lnTo>
                          <a:pt x="483" y="84"/>
                        </a:lnTo>
                        <a:lnTo>
                          <a:pt x="483" y="56"/>
                        </a:lnTo>
                        <a:lnTo>
                          <a:pt x="483" y="51"/>
                        </a:lnTo>
                        <a:lnTo>
                          <a:pt x="482" y="49"/>
                        </a:lnTo>
                        <a:lnTo>
                          <a:pt x="481" y="48"/>
                        </a:lnTo>
                        <a:lnTo>
                          <a:pt x="475" y="42"/>
                        </a:lnTo>
                        <a:lnTo>
                          <a:pt x="461" y="26"/>
                        </a:lnTo>
                        <a:lnTo>
                          <a:pt x="458" y="23"/>
                        </a:lnTo>
                        <a:lnTo>
                          <a:pt x="456" y="22"/>
                        </a:lnTo>
                        <a:lnTo>
                          <a:pt x="454" y="21"/>
                        </a:lnTo>
                        <a:lnTo>
                          <a:pt x="451" y="21"/>
                        </a:lnTo>
                        <a:lnTo>
                          <a:pt x="446" y="21"/>
                        </a:lnTo>
                        <a:lnTo>
                          <a:pt x="442" y="21"/>
                        </a:lnTo>
                        <a:lnTo>
                          <a:pt x="440" y="22"/>
                        </a:lnTo>
                        <a:lnTo>
                          <a:pt x="439" y="23"/>
                        </a:lnTo>
                        <a:lnTo>
                          <a:pt x="439" y="24"/>
                        </a:lnTo>
                        <a:lnTo>
                          <a:pt x="439" y="26"/>
                        </a:lnTo>
                        <a:lnTo>
                          <a:pt x="440" y="27"/>
                        </a:lnTo>
                        <a:lnTo>
                          <a:pt x="441" y="30"/>
                        </a:lnTo>
                        <a:lnTo>
                          <a:pt x="444" y="33"/>
                        </a:lnTo>
                        <a:lnTo>
                          <a:pt x="444" y="35"/>
                        </a:lnTo>
                        <a:lnTo>
                          <a:pt x="445" y="37"/>
                        </a:lnTo>
                        <a:lnTo>
                          <a:pt x="444" y="43"/>
                        </a:lnTo>
                        <a:lnTo>
                          <a:pt x="443" y="46"/>
                        </a:lnTo>
                        <a:lnTo>
                          <a:pt x="441" y="48"/>
                        </a:lnTo>
                        <a:lnTo>
                          <a:pt x="438" y="50"/>
                        </a:lnTo>
                        <a:lnTo>
                          <a:pt x="433" y="52"/>
                        </a:lnTo>
                        <a:lnTo>
                          <a:pt x="429" y="53"/>
                        </a:lnTo>
                        <a:lnTo>
                          <a:pt x="427" y="53"/>
                        </a:lnTo>
                        <a:lnTo>
                          <a:pt x="426" y="52"/>
                        </a:lnTo>
                        <a:lnTo>
                          <a:pt x="425" y="51"/>
                        </a:lnTo>
                        <a:lnTo>
                          <a:pt x="424" y="50"/>
                        </a:lnTo>
                        <a:lnTo>
                          <a:pt x="424" y="47"/>
                        </a:lnTo>
                        <a:lnTo>
                          <a:pt x="425" y="43"/>
                        </a:lnTo>
                        <a:lnTo>
                          <a:pt x="424" y="40"/>
                        </a:lnTo>
                        <a:lnTo>
                          <a:pt x="417" y="25"/>
                        </a:lnTo>
                        <a:lnTo>
                          <a:pt x="413" y="17"/>
                        </a:lnTo>
                        <a:lnTo>
                          <a:pt x="409" y="14"/>
                        </a:lnTo>
                        <a:lnTo>
                          <a:pt x="399" y="10"/>
                        </a:lnTo>
                        <a:lnTo>
                          <a:pt x="398" y="10"/>
                        </a:lnTo>
                        <a:lnTo>
                          <a:pt x="397" y="10"/>
                        </a:lnTo>
                        <a:lnTo>
                          <a:pt x="395" y="10"/>
                        </a:lnTo>
                        <a:close/>
                      </a:path>
                    </a:pathLst>
                  </a:custGeom>
                  <a:solidFill>
                    <a:srgbClr val="C1814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21"/>
                  <p:cNvSpPr>
                    <a:spLocks/>
                  </p:cNvSpPr>
                  <p:nvPr/>
                </p:nvSpPr>
                <p:spPr bwMode="auto">
                  <a:xfrm flipH="1">
                    <a:off x="5537200" y="4213225"/>
                    <a:ext cx="190500" cy="131763"/>
                  </a:xfrm>
                  <a:custGeom>
                    <a:avLst/>
                    <a:gdLst/>
                    <a:ahLst/>
                    <a:cxnLst>
                      <a:cxn ang="0">
                        <a:pos x="43" y="1"/>
                      </a:cxn>
                      <a:cxn ang="0">
                        <a:pos x="20" y="7"/>
                      </a:cxn>
                      <a:cxn ang="0">
                        <a:pos x="12" y="10"/>
                      </a:cxn>
                      <a:cxn ang="0">
                        <a:pos x="7" y="13"/>
                      </a:cxn>
                      <a:cxn ang="0">
                        <a:pos x="3" y="17"/>
                      </a:cxn>
                      <a:cxn ang="0">
                        <a:pos x="1" y="19"/>
                      </a:cxn>
                      <a:cxn ang="0">
                        <a:pos x="0" y="21"/>
                      </a:cxn>
                      <a:cxn ang="0">
                        <a:pos x="0" y="23"/>
                      </a:cxn>
                      <a:cxn ang="0">
                        <a:pos x="0" y="25"/>
                      </a:cxn>
                      <a:cxn ang="0">
                        <a:pos x="0" y="27"/>
                      </a:cxn>
                      <a:cxn ang="0">
                        <a:pos x="3" y="30"/>
                      </a:cxn>
                      <a:cxn ang="0">
                        <a:pos x="14" y="38"/>
                      </a:cxn>
                      <a:cxn ang="0">
                        <a:pos x="45" y="67"/>
                      </a:cxn>
                      <a:cxn ang="0">
                        <a:pos x="61" y="79"/>
                      </a:cxn>
                      <a:cxn ang="0">
                        <a:pos x="66" y="82"/>
                      </a:cxn>
                      <a:cxn ang="0">
                        <a:pos x="68" y="83"/>
                      </a:cxn>
                      <a:cxn ang="0">
                        <a:pos x="70" y="83"/>
                      </a:cxn>
                      <a:cxn ang="0">
                        <a:pos x="72" y="82"/>
                      </a:cxn>
                      <a:cxn ang="0">
                        <a:pos x="74" y="81"/>
                      </a:cxn>
                      <a:cxn ang="0">
                        <a:pos x="76" y="80"/>
                      </a:cxn>
                      <a:cxn ang="0">
                        <a:pos x="78" y="79"/>
                      </a:cxn>
                      <a:cxn ang="0">
                        <a:pos x="80" y="76"/>
                      </a:cxn>
                      <a:cxn ang="0">
                        <a:pos x="91" y="62"/>
                      </a:cxn>
                      <a:cxn ang="0">
                        <a:pos x="94" y="59"/>
                      </a:cxn>
                      <a:cxn ang="0">
                        <a:pos x="97" y="58"/>
                      </a:cxn>
                      <a:cxn ang="0">
                        <a:pos x="109" y="53"/>
                      </a:cxn>
                      <a:cxn ang="0">
                        <a:pos x="112" y="53"/>
                      </a:cxn>
                      <a:cxn ang="0">
                        <a:pos x="116" y="51"/>
                      </a:cxn>
                      <a:cxn ang="0">
                        <a:pos x="118" y="50"/>
                      </a:cxn>
                      <a:cxn ang="0">
                        <a:pos x="120" y="48"/>
                      </a:cxn>
                      <a:cxn ang="0">
                        <a:pos x="120" y="47"/>
                      </a:cxn>
                      <a:cxn ang="0">
                        <a:pos x="118" y="44"/>
                      </a:cxn>
                      <a:cxn ang="0">
                        <a:pos x="109" y="37"/>
                      </a:cxn>
                      <a:cxn ang="0">
                        <a:pos x="85" y="14"/>
                      </a:cxn>
                      <a:cxn ang="0">
                        <a:pos x="72" y="5"/>
                      </a:cxn>
                      <a:cxn ang="0">
                        <a:pos x="65" y="1"/>
                      </a:cxn>
                      <a:cxn ang="0">
                        <a:pos x="59" y="0"/>
                      </a:cxn>
                      <a:cxn ang="0">
                        <a:pos x="43" y="1"/>
                      </a:cxn>
                    </a:cxnLst>
                    <a:rect l="0" t="0" r="r" b="b"/>
                    <a:pathLst>
                      <a:path w="120" h="83">
                        <a:moveTo>
                          <a:pt x="43" y="1"/>
                        </a:moveTo>
                        <a:lnTo>
                          <a:pt x="20" y="7"/>
                        </a:lnTo>
                        <a:lnTo>
                          <a:pt x="12" y="10"/>
                        </a:lnTo>
                        <a:lnTo>
                          <a:pt x="7" y="13"/>
                        </a:lnTo>
                        <a:lnTo>
                          <a:pt x="3" y="17"/>
                        </a:lnTo>
                        <a:lnTo>
                          <a:pt x="1" y="19"/>
                        </a:lnTo>
                        <a:lnTo>
                          <a:pt x="0" y="21"/>
                        </a:lnTo>
                        <a:lnTo>
                          <a:pt x="0" y="23"/>
                        </a:lnTo>
                        <a:lnTo>
                          <a:pt x="0" y="25"/>
                        </a:lnTo>
                        <a:lnTo>
                          <a:pt x="0" y="27"/>
                        </a:lnTo>
                        <a:lnTo>
                          <a:pt x="3" y="30"/>
                        </a:lnTo>
                        <a:lnTo>
                          <a:pt x="14" y="38"/>
                        </a:lnTo>
                        <a:lnTo>
                          <a:pt x="45" y="67"/>
                        </a:lnTo>
                        <a:lnTo>
                          <a:pt x="61" y="79"/>
                        </a:lnTo>
                        <a:lnTo>
                          <a:pt x="66" y="82"/>
                        </a:lnTo>
                        <a:lnTo>
                          <a:pt x="68" y="83"/>
                        </a:lnTo>
                        <a:lnTo>
                          <a:pt x="70" y="83"/>
                        </a:lnTo>
                        <a:lnTo>
                          <a:pt x="72" y="82"/>
                        </a:lnTo>
                        <a:lnTo>
                          <a:pt x="74" y="81"/>
                        </a:lnTo>
                        <a:lnTo>
                          <a:pt x="76" y="80"/>
                        </a:lnTo>
                        <a:lnTo>
                          <a:pt x="78" y="79"/>
                        </a:lnTo>
                        <a:lnTo>
                          <a:pt x="80" y="76"/>
                        </a:lnTo>
                        <a:lnTo>
                          <a:pt x="91" y="62"/>
                        </a:lnTo>
                        <a:lnTo>
                          <a:pt x="94" y="59"/>
                        </a:lnTo>
                        <a:lnTo>
                          <a:pt x="97" y="58"/>
                        </a:lnTo>
                        <a:lnTo>
                          <a:pt x="109" y="53"/>
                        </a:lnTo>
                        <a:lnTo>
                          <a:pt x="112" y="53"/>
                        </a:lnTo>
                        <a:lnTo>
                          <a:pt x="116" y="51"/>
                        </a:lnTo>
                        <a:lnTo>
                          <a:pt x="118" y="50"/>
                        </a:lnTo>
                        <a:lnTo>
                          <a:pt x="120" y="48"/>
                        </a:lnTo>
                        <a:lnTo>
                          <a:pt x="120" y="47"/>
                        </a:lnTo>
                        <a:lnTo>
                          <a:pt x="118" y="44"/>
                        </a:lnTo>
                        <a:lnTo>
                          <a:pt x="109" y="37"/>
                        </a:lnTo>
                        <a:lnTo>
                          <a:pt x="85" y="14"/>
                        </a:lnTo>
                        <a:lnTo>
                          <a:pt x="72" y="5"/>
                        </a:lnTo>
                        <a:lnTo>
                          <a:pt x="65" y="1"/>
                        </a:lnTo>
                        <a:lnTo>
                          <a:pt x="59" y="0"/>
                        </a:lnTo>
                        <a:lnTo>
                          <a:pt x="43" y="1"/>
                        </a:lnTo>
                        <a:close/>
                      </a:path>
                    </a:pathLst>
                  </a:custGeom>
                  <a:solidFill>
                    <a:srgbClr val="DFBE9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22"/>
                  <p:cNvSpPr>
                    <a:spLocks/>
                  </p:cNvSpPr>
                  <p:nvPr/>
                </p:nvSpPr>
                <p:spPr bwMode="auto">
                  <a:xfrm flipH="1">
                    <a:off x="5629275" y="4276725"/>
                    <a:ext cx="150813" cy="252413"/>
                  </a:xfrm>
                  <a:custGeom>
                    <a:avLst/>
                    <a:gdLst/>
                    <a:ahLst/>
                    <a:cxnLst>
                      <a:cxn ang="0">
                        <a:pos x="22" y="0"/>
                      </a:cxn>
                      <a:cxn ang="0">
                        <a:pos x="20" y="3"/>
                      </a:cxn>
                      <a:cxn ang="0">
                        <a:pos x="18" y="7"/>
                      </a:cxn>
                      <a:cxn ang="0">
                        <a:pos x="8" y="28"/>
                      </a:cxn>
                      <a:cxn ang="0">
                        <a:pos x="2" y="42"/>
                      </a:cxn>
                      <a:cxn ang="0">
                        <a:pos x="0" y="58"/>
                      </a:cxn>
                      <a:cxn ang="0">
                        <a:pos x="0" y="76"/>
                      </a:cxn>
                      <a:cxn ang="0">
                        <a:pos x="1" y="91"/>
                      </a:cxn>
                      <a:cxn ang="0">
                        <a:pos x="3" y="97"/>
                      </a:cxn>
                      <a:cxn ang="0">
                        <a:pos x="4" y="99"/>
                      </a:cxn>
                      <a:cxn ang="0">
                        <a:pos x="11" y="105"/>
                      </a:cxn>
                      <a:cxn ang="0">
                        <a:pos x="13" y="107"/>
                      </a:cxn>
                      <a:cxn ang="0">
                        <a:pos x="44" y="135"/>
                      </a:cxn>
                      <a:cxn ang="0">
                        <a:pos x="72" y="155"/>
                      </a:cxn>
                      <a:cxn ang="0">
                        <a:pos x="78" y="158"/>
                      </a:cxn>
                      <a:cxn ang="0">
                        <a:pos x="81" y="159"/>
                      </a:cxn>
                      <a:cxn ang="0">
                        <a:pos x="83" y="158"/>
                      </a:cxn>
                      <a:cxn ang="0">
                        <a:pos x="84" y="157"/>
                      </a:cxn>
                      <a:cxn ang="0">
                        <a:pos x="85" y="155"/>
                      </a:cxn>
                      <a:cxn ang="0">
                        <a:pos x="87" y="146"/>
                      </a:cxn>
                      <a:cxn ang="0">
                        <a:pos x="87" y="141"/>
                      </a:cxn>
                      <a:cxn ang="0">
                        <a:pos x="84" y="128"/>
                      </a:cxn>
                      <a:cxn ang="0">
                        <a:pos x="84" y="121"/>
                      </a:cxn>
                      <a:cxn ang="0">
                        <a:pos x="84" y="94"/>
                      </a:cxn>
                      <a:cxn ang="0">
                        <a:pos x="85" y="85"/>
                      </a:cxn>
                      <a:cxn ang="0">
                        <a:pos x="86" y="81"/>
                      </a:cxn>
                      <a:cxn ang="0">
                        <a:pos x="94" y="62"/>
                      </a:cxn>
                      <a:cxn ang="0">
                        <a:pos x="95" y="59"/>
                      </a:cxn>
                      <a:cxn ang="0">
                        <a:pos x="95" y="56"/>
                      </a:cxn>
                      <a:cxn ang="0">
                        <a:pos x="94" y="55"/>
                      </a:cxn>
                      <a:cxn ang="0">
                        <a:pos x="93" y="53"/>
                      </a:cxn>
                      <a:cxn ang="0">
                        <a:pos x="90" y="51"/>
                      </a:cxn>
                      <a:cxn ang="0">
                        <a:pos x="83" y="49"/>
                      </a:cxn>
                      <a:cxn ang="0">
                        <a:pos x="52" y="28"/>
                      </a:cxn>
                      <a:cxn ang="0">
                        <a:pos x="45" y="22"/>
                      </a:cxn>
                      <a:cxn ang="0">
                        <a:pos x="28" y="2"/>
                      </a:cxn>
                      <a:cxn ang="0">
                        <a:pos x="26" y="0"/>
                      </a:cxn>
                      <a:cxn ang="0">
                        <a:pos x="24" y="0"/>
                      </a:cxn>
                      <a:cxn ang="0">
                        <a:pos x="22" y="0"/>
                      </a:cxn>
                    </a:cxnLst>
                    <a:rect l="0" t="0" r="r" b="b"/>
                    <a:pathLst>
                      <a:path w="95" h="159">
                        <a:moveTo>
                          <a:pt x="22" y="0"/>
                        </a:moveTo>
                        <a:lnTo>
                          <a:pt x="20" y="3"/>
                        </a:lnTo>
                        <a:lnTo>
                          <a:pt x="18" y="7"/>
                        </a:lnTo>
                        <a:lnTo>
                          <a:pt x="8" y="28"/>
                        </a:lnTo>
                        <a:lnTo>
                          <a:pt x="2" y="42"/>
                        </a:lnTo>
                        <a:lnTo>
                          <a:pt x="0" y="58"/>
                        </a:lnTo>
                        <a:lnTo>
                          <a:pt x="0" y="76"/>
                        </a:lnTo>
                        <a:lnTo>
                          <a:pt x="1" y="91"/>
                        </a:lnTo>
                        <a:lnTo>
                          <a:pt x="3" y="97"/>
                        </a:lnTo>
                        <a:lnTo>
                          <a:pt x="4" y="99"/>
                        </a:lnTo>
                        <a:lnTo>
                          <a:pt x="11" y="105"/>
                        </a:lnTo>
                        <a:lnTo>
                          <a:pt x="13" y="107"/>
                        </a:lnTo>
                        <a:lnTo>
                          <a:pt x="44" y="135"/>
                        </a:lnTo>
                        <a:lnTo>
                          <a:pt x="72" y="155"/>
                        </a:lnTo>
                        <a:lnTo>
                          <a:pt x="78" y="158"/>
                        </a:lnTo>
                        <a:lnTo>
                          <a:pt x="81" y="159"/>
                        </a:lnTo>
                        <a:lnTo>
                          <a:pt x="83" y="158"/>
                        </a:lnTo>
                        <a:lnTo>
                          <a:pt x="84" y="157"/>
                        </a:lnTo>
                        <a:lnTo>
                          <a:pt x="85" y="155"/>
                        </a:lnTo>
                        <a:lnTo>
                          <a:pt x="87" y="146"/>
                        </a:lnTo>
                        <a:lnTo>
                          <a:pt x="87" y="141"/>
                        </a:lnTo>
                        <a:lnTo>
                          <a:pt x="84" y="128"/>
                        </a:lnTo>
                        <a:lnTo>
                          <a:pt x="84" y="121"/>
                        </a:lnTo>
                        <a:lnTo>
                          <a:pt x="84" y="94"/>
                        </a:lnTo>
                        <a:lnTo>
                          <a:pt x="85" y="85"/>
                        </a:lnTo>
                        <a:lnTo>
                          <a:pt x="86" y="81"/>
                        </a:lnTo>
                        <a:lnTo>
                          <a:pt x="94" y="62"/>
                        </a:lnTo>
                        <a:lnTo>
                          <a:pt x="95" y="59"/>
                        </a:lnTo>
                        <a:lnTo>
                          <a:pt x="95" y="56"/>
                        </a:lnTo>
                        <a:lnTo>
                          <a:pt x="94" y="55"/>
                        </a:lnTo>
                        <a:lnTo>
                          <a:pt x="93" y="53"/>
                        </a:lnTo>
                        <a:lnTo>
                          <a:pt x="90" y="51"/>
                        </a:lnTo>
                        <a:lnTo>
                          <a:pt x="83" y="49"/>
                        </a:lnTo>
                        <a:lnTo>
                          <a:pt x="52" y="28"/>
                        </a:lnTo>
                        <a:lnTo>
                          <a:pt x="45" y="22"/>
                        </a:lnTo>
                        <a:lnTo>
                          <a:pt x="28" y="2"/>
                        </a:lnTo>
                        <a:lnTo>
                          <a:pt x="26" y="0"/>
                        </a:lnTo>
                        <a:lnTo>
                          <a:pt x="24" y="0"/>
                        </a:lnTo>
                        <a:lnTo>
                          <a:pt x="22" y="0"/>
                        </a:lnTo>
                        <a:close/>
                      </a:path>
                    </a:pathLst>
                  </a:custGeom>
                  <a:solidFill>
                    <a:srgbClr val="DFBE9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23"/>
                  <p:cNvSpPr>
                    <a:spLocks/>
                  </p:cNvSpPr>
                  <p:nvPr/>
                </p:nvSpPr>
                <p:spPr bwMode="auto">
                  <a:xfrm flipH="1">
                    <a:off x="5516563" y="4371975"/>
                    <a:ext cx="117475" cy="184150"/>
                  </a:xfrm>
                  <a:custGeom>
                    <a:avLst/>
                    <a:gdLst/>
                    <a:ahLst/>
                    <a:cxnLst>
                      <a:cxn ang="0">
                        <a:pos x="74" y="38"/>
                      </a:cxn>
                      <a:cxn ang="0">
                        <a:pos x="73" y="21"/>
                      </a:cxn>
                      <a:cxn ang="0">
                        <a:pos x="71" y="13"/>
                      </a:cxn>
                      <a:cxn ang="0">
                        <a:pos x="68" y="7"/>
                      </a:cxn>
                      <a:cxn ang="0">
                        <a:pos x="67" y="4"/>
                      </a:cxn>
                      <a:cxn ang="0">
                        <a:pos x="65" y="1"/>
                      </a:cxn>
                      <a:cxn ang="0">
                        <a:pos x="64" y="0"/>
                      </a:cxn>
                      <a:cxn ang="0">
                        <a:pos x="64" y="0"/>
                      </a:cxn>
                      <a:cxn ang="0">
                        <a:pos x="63" y="1"/>
                      </a:cxn>
                      <a:cxn ang="0">
                        <a:pos x="63" y="2"/>
                      </a:cxn>
                      <a:cxn ang="0">
                        <a:pos x="60" y="6"/>
                      </a:cxn>
                      <a:cxn ang="0">
                        <a:pos x="58" y="6"/>
                      </a:cxn>
                      <a:cxn ang="0">
                        <a:pos x="56" y="7"/>
                      </a:cxn>
                      <a:cxn ang="0">
                        <a:pos x="47" y="7"/>
                      </a:cxn>
                      <a:cxn ang="0">
                        <a:pos x="36" y="7"/>
                      </a:cxn>
                      <a:cxn ang="0">
                        <a:pos x="33" y="6"/>
                      </a:cxn>
                      <a:cxn ang="0">
                        <a:pos x="24" y="3"/>
                      </a:cxn>
                      <a:cxn ang="0">
                        <a:pos x="20" y="1"/>
                      </a:cxn>
                      <a:cxn ang="0">
                        <a:pos x="18" y="1"/>
                      </a:cxn>
                      <a:cxn ang="0">
                        <a:pos x="17" y="1"/>
                      </a:cxn>
                      <a:cxn ang="0">
                        <a:pos x="14" y="1"/>
                      </a:cxn>
                      <a:cxn ang="0">
                        <a:pos x="13" y="3"/>
                      </a:cxn>
                      <a:cxn ang="0">
                        <a:pos x="11" y="5"/>
                      </a:cxn>
                      <a:cxn ang="0">
                        <a:pos x="8" y="15"/>
                      </a:cxn>
                      <a:cxn ang="0">
                        <a:pos x="8" y="18"/>
                      </a:cxn>
                      <a:cxn ang="0">
                        <a:pos x="1" y="64"/>
                      </a:cxn>
                      <a:cxn ang="0">
                        <a:pos x="0" y="72"/>
                      </a:cxn>
                      <a:cxn ang="0">
                        <a:pos x="5" y="96"/>
                      </a:cxn>
                      <a:cxn ang="0">
                        <a:pos x="8" y="105"/>
                      </a:cxn>
                      <a:cxn ang="0">
                        <a:pos x="9" y="106"/>
                      </a:cxn>
                      <a:cxn ang="0">
                        <a:pos x="11" y="108"/>
                      </a:cxn>
                      <a:cxn ang="0">
                        <a:pos x="19" y="111"/>
                      </a:cxn>
                      <a:cxn ang="0">
                        <a:pos x="35" y="116"/>
                      </a:cxn>
                      <a:cxn ang="0">
                        <a:pos x="42" y="116"/>
                      </a:cxn>
                      <a:cxn ang="0">
                        <a:pos x="45" y="116"/>
                      </a:cxn>
                      <a:cxn ang="0">
                        <a:pos x="58" y="113"/>
                      </a:cxn>
                      <a:cxn ang="0">
                        <a:pos x="61" y="112"/>
                      </a:cxn>
                      <a:cxn ang="0">
                        <a:pos x="68" y="108"/>
                      </a:cxn>
                      <a:cxn ang="0">
                        <a:pos x="70" y="106"/>
                      </a:cxn>
                      <a:cxn ang="0">
                        <a:pos x="73" y="102"/>
                      </a:cxn>
                      <a:cxn ang="0">
                        <a:pos x="73" y="100"/>
                      </a:cxn>
                      <a:cxn ang="0">
                        <a:pos x="73" y="97"/>
                      </a:cxn>
                      <a:cxn ang="0">
                        <a:pos x="73" y="94"/>
                      </a:cxn>
                      <a:cxn ang="0">
                        <a:pos x="72" y="86"/>
                      </a:cxn>
                      <a:cxn ang="0">
                        <a:pos x="74" y="38"/>
                      </a:cxn>
                    </a:cxnLst>
                    <a:rect l="0" t="0" r="r" b="b"/>
                    <a:pathLst>
                      <a:path w="74" h="116">
                        <a:moveTo>
                          <a:pt x="74" y="38"/>
                        </a:moveTo>
                        <a:lnTo>
                          <a:pt x="73" y="21"/>
                        </a:lnTo>
                        <a:lnTo>
                          <a:pt x="71" y="13"/>
                        </a:lnTo>
                        <a:lnTo>
                          <a:pt x="68" y="7"/>
                        </a:lnTo>
                        <a:lnTo>
                          <a:pt x="67" y="4"/>
                        </a:lnTo>
                        <a:lnTo>
                          <a:pt x="65" y="1"/>
                        </a:lnTo>
                        <a:lnTo>
                          <a:pt x="64" y="0"/>
                        </a:lnTo>
                        <a:lnTo>
                          <a:pt x="64" y="0"/>
                        </a:lnTo>
                        <a:lnTo>
                          <a:pt x="63" y="1"/>
                        </a:lnTo>
                        <a:lnTo>
                          <a:pt x="63" y="2"/>
                        </a:lnTo>
                        <a:lnTo>
                          <a:pt x="60" y="6"/>
                        </a:lnTo>
                        <a:lnTo>
                          <a:pt x="58" y="6"/>
                        </a:lnTo>
                        <a:lnTo>
                          <a:pt x="56" y="7"/>
                        </a:lnTo>
                        <a:lnTo>
                          <a:pt x="47" y="7"/>
                        </a:lnTo>
                        <a:lnTo>
                          <a:pt x="36" y="7"/>
                        </a:lnTo>
                        <a:lnTo>
                          <a:pt x="33" y="6"/>
                        </a:lnTo>
                        <a:lnTo>
                          <a:pt x="24" y="3"/>
                        </a:lnTo>
                        <a:lnTo>
                          <a:pt x="20" y="1"/>
                        </a:lnTo>
                        <a:lnTo>
                          <a:pt x="18" y="1"/>
                        </a:lnTo>
                        <a:lnTo>
                          <a:pt x="17" y="1"/>
                        </a:lnTo>
                        <a:lnTo>
                          <a:pt x="14" y="1"/>
                        </a:lnTo>
                        <a:lnTo>
                          <a:pt x="13" y="3"/>
                        </a:lnTo>
                        <a:lnTo>
                          <a:pt x="11" y="5"/>
                        </a:lnTo>
                        <a:lnTo>
                          <a:pt x="8" y="15"/>
                        </a:lnTo>
                        <a:lnTo>
                          <a:pt x="8" y="18"/>
                        </a:lnTo>
                        <a:lnTo>
                          <a:pt x="1" y="64"/>
                        </a:lnTo>
                        <a:lnTo>
                          <a:pt x="0" y="72"/>
                        </a:lnTo>
                        <a:lnTo>
                          <a:pt x="5" y="96"/>
                        </a:lnTo>
                        <a:lnTo>
                          <a:pt x="8" y="105"/>
                        </a:lnTo>
                        <a:lnTo>
                          <a:pt x="9" y="106"/>
                        </a:lnTo>
                        <a:lnTo>
                          <a:pt x="11" y="108"/>
                        </a:lnTo>
                        <a:lnTo>
                          <a:pt x="19" y="111"/>
                        </a:lnTo>
                        <a:lnTo>
                          <a:pt x="35" y="116"/>
                        </a:lnTo>
                        <a:lnTo>
                          <a:pt x="42" y="116"/>
                        </a:lnTo>
                        <a:lnTo>
                          <a:pt x="45" y="116"/>
                        </a:lnTo>
                        <a:lnTo>
                          <a:pt x="58" y="113"/>
                        </a:lnTo>
                        <a:lnTo>
                          <a:pt x="61" y="112"/>
                        </a:lnTo>
                        <a:lnTo>
                          <a:pt x="68" y="108"/>
                        </a:lnTo>
                        <a:lnTo>
                          <a:pt x="70" y="106"/>
                        </a:lnTo>
                        <a:lnTo>
                          <a:pt x="73" y="102"/>
                        </a:lnTo>
                        <a:lnTo>
                          <a:pt x="73" y="100"/>
                        </a:lnTo>
                        <a:lnTo>
                          <a:pt x="73" y="97"/>
                        </a:lnTo>
                        <a:lnTo>
                          <a:pt x="73" y="94"/>
                        </a:lnTo>
                        <a:lnTo>
                          <a:pt x="72" y="86"/>
                        </a:lnTo>
                        <a:lnTo>
                          <a:pt x="74" y="38"/>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24"/>
                  <p:cNvSpPr>
                    <a:spLocks/>
                  </p:cNvSpPr>
                  <p:nvPr/>
                </p:nvSpPr>
                <p:spPr bwMode="auto">
                  <a:xfrm flipH="1">
                    <a:off x="5519738" y="4303713"/>
                    <a:ext cx="73025" cy="61913"/>
                  </a:xfrm>
                  <a:custGeom>
                    <a:avLst/>
                    <a:gdLst/>
                    <a:ahLst/>
                    <a:cxnLst>
                      <a:cxn ang="0">
                        <a:pos x="32" y="1"/>
                      </a:cxn>
                      <a:cxn ang="0">
                        <a:pos x="28" y="5"/>
                      </a:cxn>
                      <a:cxn ang="0">
                        <a:pos x="26" y="6"/>
                      </a:cxn>
                      <a:cxn ang="0">
                        <a:pos x="24" y="7"/>
                      </a:cxn>
                      <a:cxn ang="0">
                        <a:pos x="14" y="13"/>
                      </a:cxn>
                      <a:cxn ang="0">
                        <a:pos x="10" y="16"/>
                      </a:cxn>
                      <a:cxn ang="0">
                        <a:pos x="4" y="23"/>
                      </a:cxn>
                      <a:cxn ang="0">
                        <a:pos x="1" y="27"/>
                      </a:cxn>
                      <a:cxn ang="0">
                        <a:pos x="0" y="30"/>
                      </a:cxn>
                      <a:cxn ang="0">
                        <a:pos x="1" y="32"/>
                      </a:cxn>
                      <a:cxn ang="0">
                        <a:pos x="2" y="33"/>
                      </a:cxn>
                      <a:cxn ang="0">
                        <a:pos x="5" y="37"/>
                      </a:cxn>
                      <a:cxn ang="0">
                        <a:pos x="9" y="39"/>
                      </a:cxn>
                      <a:cxn ang="0">
                        <a:pos x="10" y="39"/>
                      </a:cxn>
                      <a:cxn ang="0">
                        <a:pos x="11" y="39"/>
                      </a:cxn>
                      <a:cxn ang="0">
                        <a:pos x="12" y="39"/>
                      </a:cxn>
                      <a:cxn ang="0">
                        <a:pos x="12" y="38"/>
                      </a:cxn>
                      <a:cxn ang="0">
                        <a:pos x="13" y="36"/>
                      </a:cxn>
                      <a:cxn ang="0">
                        <a:pos x="13" y="30"/>
                      </a:cxn>
                      <a:cxn ang="0">
                        <a:pos x="14" y="26"/>
                      </a:cxn>
                      <a:cxn ang="0">
                        <a:pos x="15" y="24"/>
                      </a:cxn>
                      <a:cxn ang="0">
                        <a:pos x="20" y="19"/>
                      </a:cxn>
                      <a:cxn ang="0">
                        <a:pos x="23" y="17"/>
                      </a:cxn>
                      <a:cxn ang="0">
                        <a:pos x="25" y="16"/>
                      </a:cxn>
                      <a:cxn ang="0">
                        <a:pos x="25" y="16"/>
                      </a:cxn>
                      <a:cxn ang="0">
                        <a:pos x="25" y="17"/>
                      </a:cxn>
                      <a:cxn ang="0">
                        <a:pos x="25" y="19"/>
                      </a:cxn>
                      <a:cxn ang="0">
                        <a:pos x="23" y="25"/>
                      </a:cxn>
                      <a:cxn ang="0">
                        <a:pos x="21" y="31"/>
                      </a:cxn>
                      <a:cxn ang="0">
                        <a:pos x="21" y="33"/>
                      </a:cxn>
                      <a:cxn ang="0">
                        <a:pos x="21" y="35"/>
                      </a:cxn>
                      <a:cxn ang="0">
                        <a:pos x="22" y="37"/>
                      </a:cxn>
                      <a:cxn ang="0">
                        <a:pos x="24" y="38"/>
                      </a:cxn>
                      <a:cxn ang="0">
                        <a:pos x="28" y="39"/>
                      </a:cxn>
                      <a:cxn ang="0">
                        <a:pos x="36" y="39"/>
                      </a:cxn>
                      <a:cxn ang="0">
                        <a:pos x="41" y="37"/>
                      </a:cxn>
                      <a:cxn ang="0">
                        <a:pos x="44" y="36"/>
                      </a:cxn>
                      <a:cxn ang="0">
                        <a:pos x="45" y="33"/>
                      </a:cxn>
                      <a:cxn ang="0">
                        <a:pos x="46" y="32"/>
                      </a:cxn>
                      <a:cxn ang="0">
                        <a:pos x="46" y="30"/>
                      </a:cxn>
                      <a:cxn ang="0">
                        <a:pos x="44" y="24"/>
                      </a:cxn>
                      <a:cxn ang="0">
                        <a:pos x="36" y="3"/>
                      </a:cxn>
                      <a:cxn ang="0">
                        <a:pos x="35" y="1"/>
                      </a:cxn>
                      <a:cxn ang="0">
                        <a:pos x="34" y="0"/>
                      </a:cxn>
                      <a:cxn ang="0">
                        <a:pos x="33" y="0"/>
                      </a:cxn>
                      <a:cxn ang="0">
                        <a:pos x="32" y="1"/>
                      </a:cxn>
                    </a:cxnLst>
                    <a:rect l="0" t="0" r="r" b="b"/>
                    <a:pathLst>
                      <a:path w="46" h="39">
                        <a:moveTo>
                          <a:pt x="32" y="1"/>
                        </a:moveTo>
                        <a:lnTo>
                          <a:pt x="28" y="5"/>
                        </a:lnTo>
                        <a:lnTo>
                          <a:pt x="26" y="6"/>
                        </a:lnTo>
                        <a:lnTo>
                          <a:pt x="24" y="7"/>
                        </a:lnTo>
                        <a:lnTo>
                          <a:pt x="14" y="13"/>
                        </a:lnTo>
                        <a:lnTo>
                          <a:pt x="10" y="16"/>
                        </a:lnTo>
                        <a:lnTo>
                          <a:pt x="4" y="23"/>
                        </a:lnTo>
                        <a:lnTo>
                          <a:pt x="1" y="27"/>
                        </a:lnTo>
                        <a:lnTo>
                          <a:pt x="0" y="30"/>
                        </a:lnTo>
                        <a:lnTo>
                          <a:pt x="1" y="32"/>
                        </a:lnTo>
                        <a:lnTo>
                          <a:pt x="2" y="33"/>
                        </a:lnTo>
                        <a:lnTo>
                          <a:pt x="5" y="37"/>
                        </a:lnTo>
                        <a:lnTo>
                          <a:pt x="9" y="39"/>
                        </a:lnTo>
                        <a:lnTo>
                          <a:pt x="10" y="39"/>
                        </a:lnTo>
                        <a:lnTo>
                          <a:pt x="11" y="39"/>
                        </a:lnTo>
                        <a:lnTo>
                          <a:pt x="12" y="39"/>
                        </a:lnTo>
                        <a:lnTo>
                          <a:pt x="12" y="38"/>
                        </a:lnTo>
                        <a:lnTo>
                          <a:pt x="13" y="36"/>
                        </a:lnTo>
                        <a:lnTo>
                          <a:pt x="13" y="30"/>
                        </a:lnTo>
                        <a:lnTo>
                          <a:pt x="14" y="26"/>
                        </a:lnTo>
                        <a:lnTo>
                          <a:pt x="15" y="24"/>
                        </a:lnTo>
                        <a:lnTo>
                          <a:pt x="20" y="19"/>
                        </a:lnTo>
                        <a:lnTo>
                          <a:pt x="23" y="17"/>
                        </a:lnTo>
                        <a:lnTo>
                          <a:pt x="25" y="16"/>
                        </a:lnTo>
                        <a:lnTo>
                          <a:pt x="25" y="16"/>
                        </a:lnTo>
                        <a:lnTo>
                          <a:pt x="25" y="17"/>
                        </a:lnTo>
                        <a:lnTo>
                          <a:pt x="25" y="19"/>
                        </a:lnTo>
                        <a:lnTo>
                          <a:pt x="23" y="25"/>
                        </a:lnTo>
                        <a:lnTo>
                          <a:pt x="21" y="31"/>
                        </a:lnTo>
                        <a:lnTo>
                          <a:pt x="21" y="33"/>
                        </a:lnTo>
                        <a:lnTo>
                          <a:pt x="21" y="35"/>
                        </a:lnTo>
                        <a:lnTo>
                          <a:pt x="22" y="37"/>
                        </a:lnTo>
                        <a:lnTo>
                          <a:pt x="24" y="38"/>
                        </a:lnTo>
                        <a:lnTo>
                          <a:pt x="28" y="39"/>
                        </a:lnTo>
                        <a:lnTo>
                          <a:pt x="36" y="39"/>
                        </a:lnTo>
                        <a:lnTo>
                          <a:pt x="41" y="37"/>
                        </a:lnTo>
                        <a:lnTo>
                          <a:pt x="44" y="36"/>
                        </a:lnTo>
                        <a:lnTo>
                          <a:pt x="45" y="33"/>
                        </a:lnTo>
                        <a:lnTo>
                          <a:pt x="46" y="32"/>
                        </a:lnTo>
                        <a:lnTo>
                          <a:pt x="46" y="30"/>
                        </a:lnTo>
                        <a:lnTo>
                          <a:pt x="44" y="24"/>
                        </a:lnTo>
                        <a:lnTo>
                          <a:pt x="36" y="3"/>
                        </a:lnTo>
                        <a:lnTo>
                          <a:pt x="35" y="1"/>
                        </a:lnTo>
                        <a:lnTo>
                          <a:pt x="34" y="0"/>
                        </a:lnTo>
                        <a:lnTo>
                          <a:pt x="33" y="0"/>
                        </a:lnTo>
                        <a:lnTo>
                          <a:pt x="32" y="1"/>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25"/>
                  <p:cNvSpPr>
                    <a:spLocks/>
                  </p:cNvSpPr>
                  <p:nvPr/>
                </p:nvSpPr>
                <p:spPr bwMode="auto">
                  <a:xfrm flipH="1">
                    <a:off x="5407025" y="4335463"/>
                    <a:ext cx="101600" cy="196850"/>
                  </a:xfrm>
                  <a:custGeom>
                    <a:avLst/>
                    <a:gdLst/>
                    <a:ahLst/>
                    <a:cxnLst>
                      <a:cxn ang="0">
                        <a:pos x="60" y="13"/>
                      </a:cxn>
                      <a:cxn ang="0">
                        <a:pos x="59" y="12"/>
                      </a:cxn>
                      <a:cxn ang="0">
                        <a:pos x="57" y="13"/>
                      </a:cxn>
                      <a:cxn ang="0">
                        <a:pos x="55" y="13"/>
                      </a:cxn>
                      <a:cxn ang="0">
                        <a:pos x="53" y="15"/>
                      </a:cxn>
                      <a:cxn ang="0">
                        <a:pos x="48" y="17"/>
                      </a:cxn>
                      <a:cxn ang="0">
                        <a:pos x="46" y="18"/>
                      </a:cxn>
                      <a:cxn ang="0">
                        <a:pos x="44" y="18"/>
                      </a:cxn>
                      <a:cxn ang="0">
                        <a:pos x="40" y="18"/>
                      </a:cxn>
                      <a:cxn ang="0">
                        <a:pos x="36" y="16"/>
                      </a:cxn>
                      <a:cxn ang="0">
                        <a:pos x="29" y="11"/>
                      </a:cxn>
                      <a:cxn ang="0">
                        <a:pos x="25" y="8"/>
                      </a:cxn>
                      <a:cxn ang="0">
                        <a:pos x="21" y="2"/>
                      </a:cxn>
                      <a:cxn ang="0">
                        <a:pos x="20" y="0"/>
                      </a:cxn>
                      <a:cxn ang="0">
                        <a:pos x="19" y="0"/>
                      </a:cxn>
                      <a:cxn ang="0">
                        <a:pos x="18" y="0"/>
                      </a:cxn>
                      <a:cxn ang="0">
                        <a:pos x="17" y="2"/>
                      </a:cxn>
                      <a:cxn ang="0">
                        <a:pos x="16" y="4"/>
                      </a:cxn>
                      <a:cxn ang="0">
                        <a:pos x="13" y="24"/>
                      </a:cxn>
                      <a:cxn ang="0">
                        <a:pos x="4" y="52"/>
                      </a:cxn>
                      <a:cxn ang="0">
                        <a:pos x="0" y="89"/>
                      </a:cxn>
                      <a:cxn ang="0">
                        <a:pos x="0" y="106"/>
                      </a:cxn>
                      <a:cxn ang="0">
                        <a:pos x="0" y="109"/>
                      </a:cxn>
                      <a:cxn ang="0">
                        <a:pos x="0" y="111"/>
                      </a:cxn>
                      <a:cxn ang="0">
                        <a:pos x="1" y="112"/>
                      </a:cxn>
                      <a:cxn ang="0">
                        <a:pos x="3" y="116"/>
                      </a:cxn>
                      <a:cxn ang="0">
                        <a:pos x="10" y="120"/>
                      </a:cxn>
                      <a:cxn ang="0">
                        <a:pos x="23" y="124"/>
                      </a:cxn>
                      <a:cxn ang="0">
                        <a:pos x="29" y="124"/>
                      </a:cxn>
                      <a:cxn ang="0">
                        <a:pos x="35" y="123"/>
                      </a:cxn>
                      <a:cxn ang="0">
                        <a:pos x="41" y="120"/>
                      </a:cxn>
                      <a:cxn ang="0">
                        <a:pos x="47" y="116"/>
                      </a:cxn>
                      <a:cxn ang="0">
                        <a:pos x="49" y="113"/>
                      </a:cxn>
                      <a:cxn ang="0">
                        <a:pos x="51" y="110"/>
                      </a:cxn>
                      <a:cxn ang="0">
                        <a:pos x="52" y="107"/>
                      </a:cxn>
                      <a:cxn ang="0">
                        <a:pos x="52" y="103"/>
                      </a:cxn>
                      <a:cxn ang="0">
                        <a:pos x="52" y="74"/>
                      </a:cxn>
                      <a:cxn ang="0">
                        <a:pos x="59" y="44"/>
                      </a:cxn>
                      <a:cxn ang="0">
                        <a:pos x="61" y="39"/>
                      </a:cxn>
                      <a:cxn ang="0">
                        <a:pos x="63" y="29"/>
                      </a:cxn>
                      <a:cxn ang="0">
                        <a:pos x="64" y="18"/>
                      </a:cxn>
                      <a:cxn ang="0">
                        <a:pos x="62" y="14"/>
                      </a:cxn>
                      <a:cxn ang="0">
                        <a:pos x="60" y="13"/>
                      </a:cxn>
                    </a:cxnLst>
                    <a:rect l="0" t="0" r="r" b="b"/>
                    <a:pathLst>
                      <a:path w="64" h="124">
                        <a:moveTo>
                          <a:pt x="60" y="13"/>
                        </a:moveTo>
                        <a:lnTo>
                          <a:pt x="59" y="12"/>
                        </a:lnTo>
                        <a:lnTo>
                          <a:pt x="57" y="13"/>
                        </a:lnTo>
                        <a:lnTo>
                          <a:pt x="55" y="13"/>
                        </a:lnTo>
                        <a:lnTo>
                          <a:pt x="53" y="15"/>
                        </a:lnTo>
                        <a:lnTo>
                          <a:pt x="48" y="17"/>
                        </a:lnTo>
                        <a:lnTo>
                          <a:pt x="46" y="18"/>
                        </a:lnTo>
                        <a:lnTo>
                          <a:pt x="44" y="18"/>
                        </a:lnTo>
                        <a:lnTo>
                          <a:pt x="40" y="18"/>
                        </a:lnTo>
                        <a:lnTo>
                          <a:pt x="36" y="16"/>
                        </a:lnTo>
                        <a:lnTo>
                          <a:pt x="29" y="11"/>
                        </a:lnTo>
                        <a:lnTo>
                          <a:pt x="25" y="8"/>
                        </a:lnTo>
                        <a:lnTo>
                          <a:pt x="21" y="2"/>
                        </a:lnTo>
                        <a:lnTo>
                          <a:pt x="20" y="0"/>
                        </a:lnTo>
                        <a:lnTo>
                          <a:pt x="19" y="0"/>
                        </a:lnTo>
                        <a:lnTo>
                          <a:pt x="18" y="0"/>
                        </a:lnTo>
                        <a:lnTo>
                          <a:pt x="17" y="2"/>
                        </a:lnTo>
                        <a:lnTo>
                          <a:pt x="16" y="4"/>
                        </a:lnTo>
                        <a:lnTo>
                          <a:pt x="13" y="24"/>
                        </a:lnTo>
                        <a:lnTo>
                          <a:pt x="4" y="52"/>
                        </a:lnTo>
                        <a:lnTo>
                          <a:pt x="0" y="89"/>
                        </a:lnTo>
                        <a:lnTo>
                          <a:pt x="0" y="106"/>
                        </a:lnTo>
                        <a:lnTo>
                          <a:pt x="0" y="109"/>
                        </a:lnTo>
                        <a:lnTo>
                          <a:pt x="0" y="111"/>
                        </a:lnTo>
                        <a:lnTo>
                          <a:pt x="1" y="112"/>
                        </a:lnTo>
                        <a:lnTo>
                          <a:pt x="3" y="116"/>
                        </a:lnTo>
                        <a:lnTo>
                          <a:pt x="10" y="120"/>
                        </a:lnTo>
                        <a:lnTo>
                          <a:pt x="23" y="124"/>
                        </a:lnTo>
                        <a:lnTo>
                          <a:pt x="29" y="124"/>
                        </a:lnTo>
                        <a:lnTo>
                          <a:pt x="35" y="123"/>
                        </a:lnTo>
                        <a:lnTo>
                          <a:pt x="41" y="120"/>
                        </a:lnTo>
                        <a:lnTo>
                          <a:pt x="47" y="116"/>
                        </a:lnTo>
                        <a:lnTo>
                          <a:pt x="49" y="113"/>
                        </a:lnTo>
                        <a:lnTo>
                          <a:pt x="51" y="110"/>
                        </a:lnTo>
                        <a:lnTo>
                          <a:pt x="52" y="107"/>
                        </a:lnTo>
                        <a:lnTo>
                          <a:pt x="52" y="103"/>
                        </a:lnTo>
                        <a:lnTo>
                          <a:pt x="52" y="74"/>
                        </a:lnTo>
                        <a:lnTo>
                          <a:pt x="59" y="44"/>
                        </a:lnTo>
                        <a:lnTo>
                          <a:pt x="61" y="39"/>
                        </a:lnTo>
                        <a:lnTo>
                          <a:pt x="63" y="29"/>
                        </a:lnTo>
                        <a:lnTo>
                          <a:pt x="64" y="18"/>
                        </a:lnTo>
                        <a:lnTo>
                          <a:pt x="62" y="14"/>
                        </a:lnTo>
                        <a:lnTo>
                          <a:pt x="60" y="13"/>
                        </a:lnTo>
                        <a:close/>
                      </a:path>
                    </a:pathLst>
                  </a:custGeom>
                  <a:solidFill>
                    <a:srgbClr val="DFBE9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26"/>
                  <p:cNvSpPr>
                    <a:spLocks/>
                  </p:cNvSpPr>
                  <p:nvPr/>
                </p:nvSpPr>
                <p:spPr bwMode="auto">
                  <a:xfrm flipH="1">
                    <a:off x="5411787" y="4324350"/>
                    <a:ext cx="49213" cy="26988"/>
                  </a:xfrm>
                  <a:custGeom>
                    <a:avLst/>
                    <a:gdLst/>
                    <a:ahLst/>
                    <a:cxnLst>
                      <a:cxn ang="0">
                        <a:pos x="31" y="8"/>
                      </a:cxn>
                      <a:cxn ang="0">
                        <a:pos x="31" y="7"/>
                      </a:cxn>
                      <a:cxn ang="0">
                        <a:pos x="30" y="6"/>
                      </a:cxn>
                      <a:cxn ang="0">
                        <a:pos x="29" y="5"/>
                      </a:cxn>
                      <a:cxn ang="0">
                        <a:pos x="25" y="3"/>
                      </a:cxn>
                      <a:cxn ang="0">
                        <a:pos x="17" y="1"/>
                      </a:cxn>
                      <a:cxn ang="0">
                        <a:pos x="14" y="0"/>
                      </a:cxn>
                      <a:cxn ang="0">
                        <a:pos x="5" y="1"/>
                      </a:cxn>
                      <a:cxn ang="0">
                        <a:pos x="1" y="2"/>
                      </a:cxn>
                      <a:cxn ang="0">
                        <a:pos x="0" y="2"/>
                      </a:cxn>
                      <a:cxn ang="0">
                        <a:pos x="0" y="3"/>
                      </a:cxn>
                      <a:cxn ang="0">
                        <a:pos x="0" y="6"/>
                      </a:cxn>
                      <a:cxn ang="0">
                        <a:pos x="2" y="9"/>
                      </a:cxn>
                      <a:cxn ang="0">
                        <a:pos x="5" y="12"/>
                      </a:cxn>
                      <a:cxn ang="0">
                        <a:pos x="8" y="14"/>
                      </a:cxn>
                      <a:cxn ang="0">
                        <a:pos x="10" y="15"/>
                      </a:cxn>
                      <a:cxn ang="0">
                        <a:pos x="17" y="17"/>
                      </a:cxn>
                      <a:cxn ang="0">
                        <a:pos x="23" y="17"/>
                      </a:cxn>
                      <a:cxn ang="0">
                        <a:pos x="26" y="16"/>
                      </a:cxn>
                      <a:cxn ang="0">
                        <a:pos x="29" y="14"/>
                      </a:cxn>
                      <a:cxn ang="0">
                        <a:pos x="31" y="8"/>
                      </a:cxn>
                    </a:cxnLst>
                    <a:rect l="0" t="0" r="r" b="b"/>
                    <a:pathLst>
                      <a:path w="31" h="17">
                        <a:moveTo>
                          <a:pt x="31" y="8"/>
                        </a:moveTo>
                        <a:lnTo>
                          <a:pt x="31" y="7"/>
                        </a:lnTo>
                        <a:lnTo>
                          <a:pt x="30" y="6"/>
                        </a:lnTo>
                        <a:lnTo>
                          <a:pt x="29" y="5"/>
                        </a:lnTo>
                        <a:lnTo>
                          <a:pt x="25" y="3"/>
                        </a:lnTo>
                        <a:lnTo>
                          <a:pt x="17" y="1"/>
                        </a:lnTo>
                        <a:lnTo>
                          <a:pt x="14" y="0"/>
                        </a:lnTo>
                        <a:lnTo>
                          <a:pt x="5" y="1"/>
                        </a:lnTo>
                        <a:lnTo>
                          <a:pt x="1" y="2"/>
                        </a:lnTo>
                        <a:lnTo>
                          <a:pt x="0" y="2"/>
                        </a:lnTo>
                        <a:lnTo>
                          <a:pt x="0" y="3"/>
                        </a:lnTo>
                        <a:lnTo>
                          <a:pt x="0" y="6"/>
                        </a:lnTo>
                        <a:lnTo>
                          <a:pt x="2" y="9"/>
                        </a:lnTo>
                        <a:lnTo>
                          <a:pt x="5" y="12"/>
                        </a:lnTo>
                        <a:lnTo>
                          <a:pt x="8" y="14"/>
                        </a:lnTo>
                        <a:lnTo>
                          <a:pt x="10" y="15"/>
                        </a:lnTo>
                        <a:lnTo>
                          <a:pt x="17" y="17"/>
                        </a:lnTo>
                        <a:lnTo>
                          <a:pt x="23" y="17"/>
                        </a:lnTo>
                        <a:lnTo>
                          <a:pt x="26" y="16"/>
                        </a:lnTo>
                        <a:lnTo>
                          <a:pt x="29" y="14"/>
                        </a:lnTo>
                        <a:lnTo>
                          <a:pt x="31" y="8"/>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27"/>
                  <p:cNvSpPr>
                    <a:spLocks/>
                  </p:cNvSpPr>
                  <p:nvPr/>
                </p:nvSpPr>
                <p:spPr bwMode="auto">
                  <a:xfrm flipH="1">
                    <a:off x="5127625" y="4303713"/>
                    <a:ext cx="169863" cy="98425"/>
                  </a:xfrm>
                  <a:custGeom>
                    <a:avLst/>
                    <a:gdLst/>
                    <a:ahLst/>
                    <a:cxnLst>
                      <a:cxn ang="0">
                        <a:pos x="100" y="0"/>
                      </a:cxn>
                      <a:cxn ang="0">
                        <a:pos x="99" y="0"/>
                      </a:cxn>
                      <a:cxn ang="0">
                        <a:pos x="99" y="1"/>
                      </a:cxn>
                      <a:cxn ang="0">
                        <a:pos x="98" y="2"/>
                      </a:cxn>
                      <a:cxn ang="0">
                        <a:pos x="97" y="3"/>
                      </a:cxn>
                      <a:cxn ang="0">
                        <a:pos x="57" y="30"/>
                      </a:cxn>
                      <a:cxn ang="0">
                        <a:pos x="39" y="36"/>
                      </a:cxn>
                      <a:cxn ang="0">
                        <a:pos x="3" y="42"/>
                      </a:cxn>
                      <a:cxn ang="0">
                        <a:pos x="1" y="43"/>
                      </a:cxn>
                      <a:cxn ang="0">
                        <a:pos x="0" y="44"/>
                      </a:cxn>
                      <a:cxn ang="0">
                        <a:pos x="1" y="45"/>
                      </a:cxn>
                      <a:cxn ang="0">
                        <a:pos x="5" y="49"/>
                      </a:cxn>
                      <a:cxn ang="0">
                        <a:pos x="16" y="56"/>
                      </a:cxn>
                      <a:cxn ang="0">
                        <a:pos x="22" y="59"/>
                      </a:cxn>
                      <a:cxn ang="0">
                        <a:pos x="35" y="62"/>
                      </a:cxn>
                      <a:cxn ang="0">
                        <a:pos x="42" y="62"/>
                      </a:cxn>
                      <a:cxn ang="0">
                        <a:pos x="55" y="61"/>
                      </a:cxn>
                      <a:cxn ang="0">
                        <a:pos x="83" y="52"/>
                      </a:cxn>
                      <a:cxn ang="0">
                        <a:pos x="97" y="44"/>
                      </a:cxn>
                      <a:cxn ang="0">
                        <a:pos x="102" y="40"/>
                      </a:cxn>
                      <a:cxn ang="0">
                        <a:pos x="105" y="36"/>
                      </a:cxn>
                      <a:cxn ang="0">
                        <a:pos x="107" y="31"/>
                      </a:cxn>
                      <a:cxn ang="0">
                        <a:pos x="107" y="28"/>
                      </a:cxn>
                      <a:cxn ang="0">
                        <a:pos x="107" y="24"/>
                      </a:cxn>
                      <a:cxn ang="0">
                        <a:pos x="104" y="10"/>
                      </a:cxn>
                      <a:cxn ang="0">
                        <a:pos x="101" y="1"/>
                      </a:cxn>
                      <a:cxn ang="0">
                        <a:pos x="100" y="0"/>
                      </a:cxn>
                    </a:cxnLst>
                    <a:rect l="0" t="0" r="r" b="b"/>
                    <a:pathLst>
                      <a:path w="107" h="62">
                        <a:moveTo>
                          <a:pt x="100" y="0"/>
                        </a:moveTo>
                        <a:lnTo>
                          <a:pt x="99" y="0"/>
                        </a:lnTo>
                        <a:lnTo>
                          <a:pt x="99" y="1"/>
                        </a:lnTo>
                        <a:lnTo>
                          <a:pt x="98" y="2"/>
                        </a:lnTo>
                        <a:lnTo>
                          <a:pt x="97" y="3"/>
                        </a:lnTo>
                        <a:lnTo>
                          <a:pt x="57" y="30"/>
                        </a:lnTo>
                        <a:lnTo>
                          <a:pt x="39" y="36"/>
                        </a:lnTo>
                        <a:lnTo>
                          <a:pt x="3" y="42"/>
                        </a:lnTo>
                        <a:lnTo>
                          <a:pt x="1" y="43"/>
                        </a:lnTo>
                        <a:lnTo>
                          <a:pt x="0" y="44"/>
                        </a:lnTo>
                        <a:lnTo>
                          <a:pt x="1" y="45"/>
                        </a:lnTo>
                        <a:lnTo>
                          <a:pt x="5" y="49"/>
                        </a:lnTo>
                        <a:lnTo>
                          <a:pt x="16" y="56"/>
                        </a:lnTo>
                        <a:lnTo>
                          <a:pt x="22" y="59"/>
                        </a:lnTo>
                        <a:lnTo>
                          <a:pt x="35" y="62"/>
                        </a:lnTo>
                        <a:lnTo>
                          <a:pt x="42" y="62"/>
                        </a:lnTo>
                        <a:lnTo>
                          <a:pt x="55" y="61"/>
                        </a:lnTo>
                        <a:lnTo>
                          <a:pt x="83" y="52"/>
                        </a:lnTo>
                        <a:lnTo>
                          <a:pt x="97" y="44"/>
                        </a:lnTo>
                        <a:lnTo>
                          <a:pt x="102" y="40"/>
                        </a:lnTo>
                        <a:lnTo>
                          <a:pt x="105" y="36"/>
                        </a:lnTo>
                        <a:lnTo>
                          <a:pt x="107" y="31"/>
                        </a:lnTo>
                        <a:lnTo>
                          <a:pt x="107" y="28"/>
                        </a:lnTo>
                        <a:lnTo>
                          <a:pt x="107" y="24"/>
                        </a:lnTo>
                        <a:lnTo>
                          <a:pt x="104" y="10"/>
                        </a:lnTo>
                        <a:lnTo>
                          <a:pt x="101" y="1"/>
                        </a:lnTo>
                        <a:lnTo>
                          <a:pt x="100" y="0"/>
                        </a:lnTo>
                        <a:close/>
                      </a:path>
                    </a:pathLst>
                  </a:custGeom>
                  <a:solidFill>
                    <a:srgbClr val="DFBE9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28"/>
                  <p:cNvSpPr>
                    <a:spLocks/>
                  </p:cNvSpPr>
                  <p:nvPr/>
                </p:nvSpPr>
                <p:spPr bwMode="auto">
                  <a:xfrm flipH="1">
                    <a:off x="5265738" y="4375150"/>
                    <a:ext cx="50800" cy="171450"/>
                  </a:xfrm>
                  <a:custGeom>
                    <a:avLst/>
                    <a:gdLst/>
                    <a:ahLst/>
                    <a:cxnLst>
                      <a:cxn ang="0">
                        <a:pos x="28" y="18"/>
                      </a:cxn>
                      <a:cxn ang="0">
                        <a:pos x="28" y="17"/>
                      </a:cxn>
                      <a:cxn ang="0">
                        <a:pos x="26" y="16"/>
                      </a:cxn>
                      <a:cxn ang="0">
                        <a:pos x="25" y="16"/>
                      </a:cxn>
                      <a:cxn ang="0">
                        <a:pos x="22" y="17"/>
                      </a:cxn>
                      <a:cxn ang="0">
                        <a:pos x="21" y="17"/>
                      </a:cxn>
                      <a:cxn ang="0">
                        <a:pos x="19" y="16"/>
                      </a:cxn>
                      <a:cxn ang="0">
                        <a:pos x="17" y="15"/>
                      </a:cxn>
                      <a:cxn ang="0">
                        <a:pos x="16" y="11"/>
                      </a:cxn>
                      <a:cxn ang="0">
                        <a:pos x="10" y="2"/>
                      </a:cxn>
                      <a:cxn ang="0">
                        <a:pos x="9" y="1"/>
                      </a:cxn>
                      <a:cxn ang="0">
                        <a:pos x="8" y="0"/>
                      </a:cxn>
                      <a:cxn ang="0">
                        <a:pos x="8" y="0"/>
                      </a:cxn>
                      <a:cxn ang="0">
                        <a:pos x="7" y="1"/>
                      </a:cxn>
                      <a:cxn ang="0">
                        <a:pos x="6" y="2"/>
                      </a:cxn>
                      <a:cxn ang="0">
                        <a:pos x="5" y="4"/>
                      </a:cxn>
                      <a:cxn ang="0">
                        <a:pos x="0" y="68"/>
                      </a:cxn>
                      <a:cxn ang="0">
                        <a:pos x="0" y="96"/>
                      </a:cxn>
                      <a:cxn ang="0">
                        <a:pos x="1" y="103"/>
                      </a:cxn>
                      <a:cxn ang="0">
                        <a:pos x="2" y="104"/>
                      </a:cxn>
                      <a:cxn ang="0">
                        <a:pos x="5" y="104"/>
                      </a:cxn>
                      <a:cxn ang="0">
                        <a:pos x="9" y="105"/>
                      </a:cxn>
                      <a:cxn ang="0">
                        <a:pos x="15" y="107"/>
                      </a:cxn>
                      <a:cxn ang="0">
                        <a:pos x="20" y="108"/>
                      </a:cxn>
                      <a:cxn ang="0">
                        <a:pos x="26" y="107"/>
                      </a:cxn>
                      <a:cxn ang="0">
                        <a:pos x="29" y="105"/>
                      </a:cxn>
                      <a:cxn ang="0">
                        <a:pos x="30" y="104"/>
                      </a:cxn>
                      <a:cxn ang="0">
                        <a:pos x="31" y="103"/>
                      </a:cxn>
                      <a:cxn ang="0">
                        <a:pos x="31" y="101"/>
                      </a:cxn>
                      <a:cxn ang="0">
                        <a:pos x="32" y="99"/>
                      </a:cxn>
                      <a:cxn ang="0">
                        <a:pos x="32" y="92"/>
                      </a:cxn>
                      <a:cxn ang="0">
                        <a:pos x="29" y="64"/>
                      </a:cxn>
                      <a:cxn ang="0">
                        <a:pos x="29" y="24"/>
                      </a:cxn>
                      <a:cxn ang="0">
                        <a:pos x="28" y="18"/>
                      </a:cxn>
                    </a:cxnLst>
                    <a:rect l="0" t="0" r="r" b="b"/>
                    <a:pathLst>
                      <a:path w="32" h="108">
                        <a:moveTo>
                          <a:pt x="28" y="18"/>
                        </a:moveTo>
                        <a:lnTo>
                          <a:pt x="28" y="17"/>
                        </a:lnTo>
                        <a:lnTo>
                          <a:pt x="26" y="16"/>
                        </a:lnTo>
                        <a:lnTo>
                          <a:pt x="25" y="16"/>
                        </a:lnTo>
                        <a:lnTo>
                          <a:pt x="22" y="17"/>
                        </a:lnTo>
                        <a:lnTo>
                          <a:pt x="21" y="17"/>
                        </a:lnTo>
                        <a:lnTo>
                          <a:pt x="19" y="16"/>
                        </a:lnTo>
                        <a:lnTo>
                          <a:pt x="17" y="15"/>
                        </a:lnTo>
                        <a:lnTo>
                          <a:pt x="16" y="11"/>
                        </a:lnTo>
                        <a:lnTo>
                          <a:pt x="10" y="2"/>
                        </a:lnTo>
                        <a:lnTo>
                          <a:pt x="9" y="1"/>
                        </a:lnTo>
                        <a:lnTo>
                          <a:pt x="8" y="0"/>
                        </a:lnTo>
                        <a:lnTo>
                          <a:pt x="8" y="0"/>
                        </a:lnTo>
                        <a:lnTo>
                          <a:pt x="7" y="1"/>
                        </a:lnTo>
                        <a:lnTo>
                          <a:pt x="6" y="2"/>
                        </a:lnTo>
                        <a:lnTo>
                          <a:pt x="5" y="4"/>
                        </a:lnTo>
                        <a:lnTo>
                          <a:pt x="0" y="68"/>
                        </a:lnTo>
                        <a:lnTo>
                          <a:pt x="0" y="96"/>
                        </a:lnTo>
                        <a:lnTo>
                          <a:pt x="1" y="103"/>
                        </a:lnTo>
                        <a:lnTo>
                          <a:pt x="2" y="104"/>
                        </a:lnTo>
                        <a:lnTo>
                          <a:pt x="5" y="104"/>
                        </a:lnTo>
                        <a:lnTo>
                          <a:pt x="9" y="105"/>
                        </a:lnTo>
                        <a:lnTo>
                          <a:pt x="15" y="107"/>
                        </a:lnTo>
                        <a:lnTo>
                          <a:pt x="20" y="108"/>
                        </a:lnTo>
                        <a:lnTo>
                          <a:pt x="26" y="107"/>
                        </a:lnTo>
                        <a:lnTo>
                          <a:pt x="29" y="105"/>
                        </a:lnTo>
                        <a:lnTo>
                          <a:pt x="30" y="104"/>
                        </a:lnTo>
                        <a:lnTo>
                          <a:pt x="31" y="103"/>
                        </a:lnTo>
                        <a:lnTo>
                          <a:pt x="31" y="101"/>
                        </a:lnTo>
                        <a:lnTo>
                          <a:pt x="32" y="99"/>
                        </a:lnTo>
                        <a:lnTo>
                          <a:pt x="32" y="92"/>
                        </a:lnTo>
                        <a:lnTo>
                          <a:pt x="29" y="64"/>
                        </a:lnTo>
                        <a:lnTo>
                          <a:pt x="29" y="24"/>
                        </a:lnTo>
                        <a:lnTo>
                          <a:pt x="28" y="18"/>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29"/>
                  <p:cNvSpPr>
                    <a:spLocks/>
                  </p:cNvSpPr>
                  <p:nvPr/>
                </p:nvSpPr>
                <p:spPr bwMode="auto">
                  <a:xfrm flipH="1">
                    <a:off x="5138737" y="4383088"/>
                    <a:ext cx="125413" cy="149225"/>
                  </a:xfrm>
                  <a:custGeom>
                    <a:avLst/>
                    <a:gdLst/>
                    <a:ahLst/>
                    <a:cxnLst>
                      <a:cxn ang="0">
                        <a:pos x="76" y="0"/>
                      </a:cxn>
                      <a:cxn ang="0">
                        <a:pos x="73" y="3"/>
                      </a:cxn>
                      <a:cxn ang="0">
                        <a:pos x="54" y="13"/>
                      </a:cxn>
                      <a:cxn ang="0">
                        <a:pos x="42" y="17"/>
                      </a:cxn>
                      <a:cxn ang="0">
                        <a:pos x="22" y="20"/>
                      </a:cxn>
                      <a:cxn ang="0">
                        <a:pos x="16" y="19"/>
                      </a:cxn>
                      <a:cxn ang="0">
                        <a:pos x="10" y="17"/>
                      </a:cxn>
                      <a:cxn ang="0">
                        <a:pos x="7" y="15"/>
                      </a:cxn>
                      <a:cxn ang="0">
                        <a:pos x="5" y="15"/>
                      </a:cxn>
                      <a:cxn ang="0">
                        <a:pos x="3" y="15"/>
                      </a:cxn>
                      <a:cxn ang="0">
                        <a:pos x="1" y="16"/>
                      </a:cxn>
                      <a:cxn ang="0">
                        <a:pos x="0" y="20"/>
                      </a:cxn>
                      <a:cxn ang="0">
                        <a:pos x="4" y="39"/>
                      </a:cxn>
                      <a:cxn ang="0">
                        <a:pos x="4" y="47"/>
                      </a:cxn>
                      <a:cxn ang="0">
                        <a:pos x="3" y="79"/>
                      </a:cxn>
                      <a:cxn ang="0">
                        <a:pos x="4" y="84"/>
                      </a:cxn>
                      <a:cxn ang="0">
                        <a:pos x="6" y="89"/>
                      </a:cxn>
                      <a:cxn ang="0">
                        <a:pos x="8" y="92"/>
                      </a:cxn>
                      <a:cxn ang="0">
                        <a:pos x="10" y="94"/>
                      </a:cxn>
                      <a:cxn ang="0">
                        <a:pos x="13" y="94"/>
                      </a:cxn>
                      <a:cxn ang="0">
                        <a:pos x="19" y="89"/>
                      </a:cxn>
                      <a:cxn ang="0">
                        <a:pos x="27" y="85"/>
                      </a:cxn>
                      <a:cxn ang="0">
                        <a:pos x="32" y="83"/>
                      </a:cxn>
                      <a:cxn ang="0">
                        <a:pos x="60" y="68"/>
                      </a:cxn>
                      <a:cxn ang="0">
                        <a:pos x="65" y="62"/>
                      </a:cxn>
                      <a:cxn ang="0">
                        <a:pos x="71" y="45"/>
                      </a:cxn>
                      <a:cxn ang="0">
                        <a:pos x="79" y="6"/>
                      </a:cxn>
                      <a:cxn ang="0">
                        <a:pos x="79" y="2"/>
                      </a:cxn>
                      <a:cxn ang="0">
                        <a:pos x="78" y="1"/>
                      </a:cxn>
                      <a:cxn ang="0">
                        <a:pos x="77" y="0"/>
                      </a:cxn>
                      <a:cxn ang="0">
                        <a:pos x="76" y="0"/>
                      </a:cxn>
                    </a:cxnLst>
                    <a:rect l="0" t="0" r="r" b="b"/>
                    <a:pathLst>
                      <a:path w="79" h="94">
                        <a:moveTo>
                          <a:pt x="76" y="0"/>
                        </a:moveTo>
                        <a:lnTo>
                          <a:pt x="73" y="3"/>
                        </a:lnTo>
                        <a:lnTo>
                          <a:pt x="54" y="13"/>
                        </a:lnTo>
                        <a:lnTo>
                          <a:pt x="42" y="17"/>
                        </a:lnTo>
                        <a:lnTo>
                          <a:pt x="22" y="20"/>
                        </a:lnTo>
                        <a:lnTo>
                          <a:pt x="16" y="19"/>
                        </a:lnTo>
                        <a:lnTo>
                          <a:pt x="10" y="17"/>
                        </a:lnTo>
                        <a:lnTo>
                          <a:pt x="7" y="15"/>
                        </a:lnTo>
                        <a:lnTo>
                          <a:pt x="5" y="15"/>
                        </a:lnTo>
                        <a:lnTo>
                          <a:pt x="3" y="15"/>
                        </a:lnTo>
                        <a:lnTo>
                          <a:pt x="1" y="16"/>
                        </a:lnTo>
                        <a:lnTo>
                          <a:pt x="0" y="20"/>
                        </a:lnTo>
                        <a:lnTo>
                          <a:pt x="4" y="39"/>
                        </a:lnTo>
                        <a:lnTo>
                          <a:pt x="4" y="47"/>
                        </a:lnTo>
                        <a:lnTo>
                          <a:pt x="3" y="79"/>
                        </a:lnTo>
                        <a:lnTo>
                          <a:pt x="4" y="84"/>
                        </a:lnTo>
                        <a:lnTo>
                          <a:pt x="6" y="89"/>
                        </a:lnTo>
                        <a:lnTo>
                          <a:pt x="8" y="92"/>
                        </a:lnTo>
                        <a:lnTo>
                          <a:pt x="10" y="94"/>
                        </a:lnTo>
                        <a:lnTo>
                          <a:pt x="13" y="94"/>
                        </a:lnTo>
                        <a:lnTo>
                          <a:pt x="19" y="89"/>
                        </a:lnTo>
                        <a:lnTo>
                          <a:pt x="27" y="85"/>
                        </a:lnTo>
                        <a:lnTo>
                          <a:pt x="32" y="83"/>
                        </a:lnTo>
                        <a:lnTo>
                          <a:pt x="60" y="68"/>
                        </a:lnTo>
                        <a:lnTo>
                          <a:pt x="65" y="62"/>
                        </a:lnTo>
                        <a:lnTo>
                          <a:pt x="71" y="45"/>
                        </a:lnTo>
                        <a:lnTo>
                          <a:pt x="79" y="6"/>
                        </a:lnTo>
                        <a:lnTo>
                          <a:pt x="79" y="2"/>
                        </a:lnTo>
                        <a:lnTo>
                          <a:pt x="78" y="1"/>
                        </a:lnTo>
                        <a:lnTo>
                          <a:pt x="77" y="0"/>
                        </a:lnTo>
                        <a:lnTo>
                          <a:pt x="76" y="0"/>
                        </a:lnTo>
                        <a:close/>
                      </a:path>
                    </a:pathLst>
                  </a:custGeom>
                  <a:solidFill>
                    <a:srgbClr val="DFBE9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Freeform 30"/>
                  <p:cNvSpPr>
                    <a:spLocks/>
                  </p:cNvSpPr>
                  <p:nvPr/>
                </p:nvSpPr>
                <p:spPr bwMode="auto">
                  <a:xfrm flipH="1">
                    <a:off x="5045075" y="4230688"/>
                    <a:ext cx="77788" cy="152400"/>
                  </a:xfrm>
                  <a:custGeom>
                    <a:avLst/>
                    <a:gdLst/>
                    <a:ahLst/>
                    <a:cxnLst>
                      <a:cxn ang="0">
                        <a:pos x="20" y="0"/>
                      </a:cxn>
                      <a:cxn ang="0">
                        <a:pos x="19" y="0"/>
                      </a:cxn>
                      <a:cxn ang="0">
                        <a:pos x="19" y="1"/>
                      </a:cxn>
                      <a:cxn ang="0">
                        <a:pos x="25" y="8"/>
                      </a:cxn>
                      <a:cxn ang="0">
                        <a:pos x="27" y="10"/>
                      </a:cxn>
                      <a:cxn ang="0">
                        <a:pos x="28" y="12"/>
                      </a:cxn>
                      <a:cxn ang="0">
                        <a:pos x="28" y="14"/>
                      </a:cxn>
                      <a:cxn ang="0">
                        <a:pos x="28" y="16"/>
                      </a:cxn>
                      <a:cxn ang="0">
                        <a:pos x="27" y="19"/>
                      </a:cxn>
                      <a:cxn ang="0">
                        <a:pos x="20" y="28"/>
                      </a:cxn>
                      <a:cxn ang="0">
                        <a:pos x="17" y="32"/>
                      </a:cxn>
                      <a:cxn ang="0">
                        <a:pos x="15" y="33"/>
                      </a:cxn>
                      <a:cxn ang="0">
                        <a:pos x="14" y="34"/>
                      </a:cxn>
                      <a:cxn ang="0">
                        <a:pos x="9" y="36"/>
                      </a:cxn>
                      <a:cxn ang="0">
                        <a:pos x="6" y="37"/>
                      </a:cxn>
                      <a:cxn ang="0">
                        <a:pos x="3" y="37"/>
                      </a:cxn>
                      <a:cxn ang="0">
                        <a:pos x="2" y="39"/>
                      </a:cxn>
                      <a:cxn ang="0">
                        <a:pos x="1" y="40"/>
                      </a:cxn>
                      <a:cxn ang="0">
                        <a:pos x="0" y="42"/>
                      </a:cxn>
                      <a:cxn ang="0">
                        <a:pos x="1" y="44"/>
                      </a:cxn>
                      <a:cxn ang="0">
                        <a:pos x="6" y="58"/>
                      </a:cxn>
                      <a:cxn ang="0">
                        <a:pos x="7" y="64"/>
                      </a:cxn>
                      <a:cxn ang="0">
                        <a:pos x="8" y="88"/>
                      </a:cxn>
                      <a:cxn ang="0">
                        <a:pos x="7" y="92"/>
                      </a:cxn>
                      <a:cxn ang="0">
                        <a:pos x="6" y="95"/>
                      </a:cxn>
                      <a:cxn ang="0">
                        <a:pos x="5" y="96"/>
                      </a:cxn>
                      <a:cxn ang="0">
                        <a:pos x="6" y="96"/>
                      </a:cxn>
                      <a:cxn ang="0">
                        <a:pos x="8" y="96"/>
                      </a:cxn>
                      <a:cxn ang="0">
                        <a:pos x="9" y="95"/>
                      </a:cxn>
                      <a:cxn ang="0">
                        <a:pos x="14" y="91"/>
                      </a:cxn>
                      <a:cxn ang="0">
                        <a:pos x="18" y="86"/>
                      </a:cxn>
                      <a:cxn ang="0">
                        <a:pos x="35" y="75"/>
                      </a:cxn>
                      <a:cxn ang="0">
                        <a:pos x="41" y="68"/>
                      </a:cxn>
                      <a:cxn ang="0">
                        <a:pos x="48" y="53"/>
                      </a:cxn>
                      <a:cxn ang="0">
                        <a:pos x="49" y="42"/>
                      </a:cxn>
                      <a:cxn ang="0">
                        <a:pos x="49" y="32"/>
                      </a:cxn>
                      <a:cxn ang="0">
                        <a:pos x="46" y="21"/>
                      </a:cxn>
                      <a:cxn ang="0">
                        <a:pos x="39" y="10"/>
                      </a:cxn>
                      <a:cxn ang="0">
                        <a:pos x="37" y="9"/>
                      </a:cxn>
                      <a:cxn ang="0">
                        <a:pos x="22" y="1"/>
                      </a:cxn>
                      <a:cxn ang="0">
                        <a:pos x="20" y="0"/>
                      </a:cxn>
                    </a:cxnLst>
                    <a:rect l="0" t="0" r="r" b="b"/>
                    <a:pathLst>
                      <a:path w="49" h="96">
                        <a:moveTo>
                          <a:pt x="20" y="0"/>
                        </a:moveTo>
                        <a:lnTo>
                          <a:pt x="19" y="0"/>
                        </a:lnTo>
                        <a:lnTo>
                          <a:pt x="19" y="1"/>
                        </a:lnTo>
                        <a:lnTo>
                          <a:pt x="25" y="8"/>
                        </a:lnTo>
                        <a:lnTo>
                          <a:pt x="27" y="10"/>
                        </a:lnTo>
                        <a:lnTo>
                          <a:pt x="28" y="12"/>
                        </a:lnTo>
                        <a:lnTo>
                          <a:pt x="28" y="14"/>
                        </a:lnTo>
                        <a:lnTo>
                          <a:pt x="28" y="16"/>
                        </a:lnTo>
                        <a:lnTo>
                          <a:pt x="27" y="19"/>
                        </a:lnTo>
                        <a:lnTo>
                          <a:pt x="20" y="28"/>
                        </a:lnTo>
                        <a:lnTo>
                          <a:pt x="17" y="32"/>
                        </a:lnTo>
                        <a:lnTo>
                          <a:pt x="15" y="33"/>
                        </a:lnTo>
                        <a:lnTo>
                          <a:pt x="14" y="34"/>
                        </a:lnTo>
                        <a:lnTo>
                          <a:pt x="9" y="36"/>
                        </a:lnTo>
                        <a:lnTo>
                          <a:pt x="6" y="37"/>
                        </a:lnTo>
                        <a:lnTo>
                          <a:pt x="3" y="37"/>
                        </a:lnTo>
                        <a:lnTo>
                          <a:pt x="2" y="39"/>
                        </a:lnTo>
                        <a:lnTo>
                          <a:pt x="1" y="40"/>
                        </a:lnTo>
                        <a:lnTo>
                          <a:pt x="0" y="42"/>
                        </a:lnTo>
                        <a:lnTo>
                          <a:pt x="1" y="44"/>
                        </a:lnTo>
                        <a:lnTo>
                          <a:pt x="6" y="58"/>
                        </a:lnTo>
                        <a:lnTo>
                          <a:pt x="7" y="64"/>
                        </a:lnTo>
                        <a:lnTo>
                          <a:pt x="8" y="88"/>
                        </a:lnTo>
                        <a:lnTo>
                          <a:pt x="7" y="92"/>
                        </a:lnTo>
                        <a:lnTo>
                          <a:pt x="6" y="95"/>
                        </a:lnTo>
                        <a:lnTo>
                          <a:pt x="5" y="96"/>
                        </a:lnTo>
                        <a:lnTo>
                          <a:pt x="6" y="96"/>
                        </a:lnTo>
                        <a:lnTo>
                          <a:pt x="8" y="96"/>
                        </a:lnTo>
                        <a:lnTo>
                          <a:pt x="9" y="95"/>
                        </a:lnTo>
                        <a:lnTo>
                          <a:pt x="14" y="91"/>
                        </a:lnTo>
                        <a:lnTo>
                          <a:pt x="18" y="86"/>
                        </a:lnTo>
                        <a:lnTo>
                          <a:pt x="35" y="75"/>
                        </a:lnTo>
                        <a:lnTo>
                          <a:pt x="41" y="68"/>
                        </a:lnTo>
                        <a:lnTo>
                          <a:pt x="48" y="53"/>
                        </a:lnTo>
                        <a:lnTo>
                          <a:pt x="49" y="42"/>
                        </a:lnTo>
                        <a:lnTo>
                          <a:pt x="49" y="32"/>
                        </a:lnTo>
                        <a:lnTo>
                          <a:pt x="46" y="21"/>
                        </a:lnTo>
                        <a:lnTo>
                          <a:pt x="39" y="10"/>
                        </a:lnTo>
                        <a:lnTo>
                          <a:pt x="37" y="9"/>
                        </a:lnTo>
                        <a:lnTo>
                          <a:pt x="22" y="1"/>
                        </a:lnTo>
                        <a:lnTo>
                          <a:pt x="20" y="0"/>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31"/>
                  <p:cNvSpPr>
                    <a:spLocks/>
                  </p:cNvSpPr>
                  <p:nvPr/>
                </p:nvSpPr>
                <p:spPr bwMode="auto">
                  <a:xfrm flipH="1">
                    <a:off x="5318125" y="4368800"/>
                    <a:ext cx="95250" cy="122238"/>
                  </a:xfrm>
                  <a:custGeom>
                    <a:avLst/>
                    <a:gdLst/>
                    <a:ahLst/>
                    <a:cxnLst>
                      <a:cxn ang="0">
                        <a:pos x="56" y="6"/>
                      </a:cxn>
                      <a:cxn ang="0">
                        <a:pos x="43" y="9"/>
                      </a:cxn>
                      <a:cxn ang="0">
                        <a:pos x="36" y="9"/>
                      </a:cxn>
                      <a:cxn ang="0">
                        <a:pos x="30" y="7"/>
                      </a:cxn>
                      <a:cxn ang="0">
                        <a:pos x="21" y="1"/>
                      </a:cxn>
                      <a:cxn ang="0">
                        <a:pos x="15" y="0"/>
                      </a:cxn>
                      <a:cxn ang="0">
                        <a:pos x="13" y="1"/>
                      </a:cxn>
                      <a:cxn ang="0">
                        <a:pos x="11" y="4"/>
                      </a:cxn>
                      <a:cxn ang="0">
                        <a:pos x="10" y="9"/>
                      </a:cxn>
                      <a:cxn ang="0">
                        <a:pos x="7" y="20"/>
                      </a:cxn>
                      <a:cxn ang="0">
                        <a:pos x="5" y="38"/>
                      </a:cxn>
                      <a:cxn ang="0">
                        <a:pos x="0" y="65"/>
                      </a:cxn>
                      <a:cxn ang="0">
                        <a:pos x="0" y="70"/>
                      </a:cxn>
                      <a:cxn ang="0">
                        <a:pos x="1" y="70"/>
                      </a:cxn>
                      <a:cxn ang="0">
                        <a:pos x="2" y="71"/>
                      </a:cxn>
                      <a:cxn ang="0">
                        <a:pos x="4" y="72"/>
                      </a:cxn>
                      <a:cxn ang="0">
                        <a:pos x="6" y="73"/>
                      </a:cxn>
                      <a:cxn ang="0">
                        <a:pos x="9" y="74"/>
                      </a:cxn>
                      <a:cxn ang="0">
                        <a:pos x="38" y="77"/>
                      </a:cxn>
                      <a:cxn ang="0">
                        <a:pos x="47" y="77"/>
                      </a:cxn>
                      <a:cxn ang="0">
                        <a:pos x="51" y="76"/>
                      </a:cxn>
                      <a:cxn ang="0">
                        <a:pos x="54" y="74"/>
                      </a:cxn>
                      <a:cxn ang="0">
                        <a:pos x="55" y="73"/>
                      </a:cxn>
                      <a:cxn ang="0">
                        <a:pos x="56" y="70"/>
                      </a:cxn>
                      <a:cxn ang="0">
                        <a:pos x="56" y="67"/>
                      </a:cxn>
                      <a:cxn ang="0">
                        <a:pos x="55" y="58"/>
                      </a:cxn>
                      <a:cxn ang="0">
                        <a:pos x="55" y="26"/>
                      </a:cxn>
                      <a:cxn ang="0">
                        <a:pos x="56" y="23"/>
                      </a:cxn>
                      <a:cxn ang="0">
                        <a:pos x="60" y="12"/>
                      </a:cxn>
                      <a:cxn ang="0">
                        <a:pos x="60" y="10"/>
                      </a:cxn>
                      <a:cxn ang="0">
                        <a:pos x="60" y="8"/>
                      </a:cxn>
                      <a:cxn ang="0">
                        <a:pos x="60" y="7"/>
                      </a:cxn>
                      <a:cxn ang="0">
                        <a:pos x="58" y="6"/>
                      </a:cxn>
                      <a:cxn ang="0">
                        <a:pos x="56" y="6"/>
                      </a:cxn>
                    </a:cxnLst>
                    <a:rect l="0" t="0" r="r" b="b"/>
                    <a:pathLst>
                      <a:path w="60" h="77">
                        <a:moveTo>
                          <a:pt x="56" y="6"/>
                        </a:moveTo>
                        <a:lnTo>
                          <a:pt x="43" y="9"/>
                        </a:lnTo>
                        <a:lnTo>
                          <a:pt x="36" y="9"/>
                        </a:lnTo>
                        <a:lnTo>
                          <a:pt x="30" y="7"/>
                        </a:lnTo>
                        <a:lnTo>
                          <a:pt x="21" y="1"/>
                        </a:lnTo>
                        <a:lnTo>
                          <a:pt x="15" y="0"/>
                        </a:lnTo>
                        <a:lnTo>
                          <a:pt x="13" y="1"/>
                        </a:lnTo>
                        <a:lnTo>
                          <a:pt x="11" y="4"/>
                        </a:lnTo>
                        <a:lnTo>
                          <a:pt x="10" y="9"/>
                        </a:lnTo>
                        <a:lnTo>
                          <a:pt x="7" y="20"/>
                        </a:lnTo>
                        <a:lnTo>
                          <a:pt x="5" y="38"/>
                        </a:lnTo>
                        <a:lnTo>
                          <a:pt x="0" y="65"/>
                        </a:lnTo>
                        <a:lnTo>
                          <a:pt x="0" y="70"/>
                        </a:lnTo>
                        <a:lnTo>
                          <a:pt x="1" y="70"/>
                        </a:lnTo>
                        <a:lnTo>
                          <a:pt x="2" y="71"/>
                        </a:lnTo>
                        <a:lnTo>
                          <a:pt x="4" y="72"/>
                        </a:lnTo>
                        <a:lnTo>
                          <a:pt x="6" y="73"/>
                        </a:lnTo>
                        <a:lnTo>
                          <a:pt x="9" y="74"/>
                        </a:lnTo>
                        <a:lnTo>
                          <a:pt x="38" y="77"/>
                        </a:lnTo>
                        <a:lnTo>
                          <a:pt x="47" y="77"/>
                        </a:lnTo>
                        <a:lnTo>
                          <a:pt x="51" y="76"/>
                        </a:lnTo>
                        <a:lnTo>
                          <a:pt x="54" y="74"/>
                        </a:lnTo>
                        <a:lnTo>
                          <a:pt x="55" y="73"/>
                        </a:lnTo>
                        <a:lnTo>
                          <a:pt x="56" y="70"/>
                        </a:lnTo>
                        <a:lnTo>
                          <a:pt x="56" y="67"/>
                        </a:lnTo>
                        <a:lnTo>
                          <a:pt x="55" y="58"/>
                        </a:lnTo>
                        <a:lnTo>
                          <a:pt x="55" y="26"/>
                        </a:lnTo>
                        <a:lnTo>
                          <a:pt x="56" y="23"/>
                        </a:lnTo>
                        <a:lnTo>
                          <a:pt x="60" y="12"/>
                        </a:lnTo>
                        <a:lnTo>
                          <a:pt x="60" y="10"/>
                        </a:lnTo>
                        <a:lnTo>
                          <a:pt x="60" y="8"/>
                        </a:lnTo>
                        <a:lnTo>
                          <a:pt x="60" y="7"/>
                        </a:lnTo>
                        <a:lnTo>
                          <a:pt x="58" y="6"/>
                        </a:lnTo>
                        <a:lnTo>
                          <a:pt x="56" y="6"/>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32"/>
                  <p:cNvSpPr>
                    <a:spLocks/>
                  </p:cNvSpPr>
                  <p:nvPr/>
                </p:nvSpPr>
                <p:spPr bwMode="auto">
                  <a:xfrm flipH="1">
                    <a:off x="5056187" y="4146550"/>
                    <a:ext cx="131763" cy="187325"/>
                  </a:xfrm>
                  <a:custGeom>
                    <a:avLst/>
                    <a:gdLst/>
                    <a:ahLst/>
                    <a:cxnLst>
                      <a:cxn ang="0">
                        <a:pos x="15" y="2"/>
                      </a:cxn>
                      <a:cxn ang="0">
                        <a:pos x="10" y="0"/>
                      </a:cxn>
                      <a:cxn ang="0">
                        <a:pos x="6" y="0"/>
                      </a:cxn>
                      <a:cxn ang="0">
                        <a:pos x="5" y="0"/>
                      </a:cxn>
                      <a:cxn ang="0">
                        <a:pos x="3" y="1"/>
                      </a:cxn>
                      <a:cxn ang="0">
                        <a:pos x="2" y="4"/>
                      </a:cxn>
                      <a:cxn ang="0">
                        <a:pos x="1" y="8"/>
                      </a:cxn>
                      <a:cxn ang="0">
                        <a:pos x="0" y="11"/>
                      </a:cxn>
                      <a:cxn ang="0">
                        <a:pos x="1" y="14"/>
                      </a:cxn>
                      <a:cxn ang="0">
                        <a:pos x="2" y="16"/>
                      </a:cxn>
                      <a:cxn ang="0">
                        <a:pos x="5" y="24"/>
                      </a:cxn>
                      <a:cxn ang="0">
                        <a:pos x="5" y="26"/>
                      </a:cxn>
                      <a:cxn ang="0">
                        <a:pos x="6" y="29"/>
                      </a:cxn>
                      <a:cxn ang="0">
                        <a:pos x="7" y="30"/>
                      </a:cxn>
                      <a:cxn ang="0">
                        <a:pos x="10" y="31"/>
                      </a:cxn>
                      <a:cxn ang="0">
                        <a:pos x="12" y="31"/>
                      </a:cxn>
                      <a:cxn ang="0">
                        <a:pos x="15" y="32"/>
                      </a:cxn>
                      <a:cxn ang="0">
                        <a:pos x="17" y="33"/>
                      </a:cxn>
                      <a:cxn ang="0">
                        <a:pos x="19" y="35"/>
                      </a:cxn>
                      <a:cxn ang="0">
                        <a:pos x="21" y="37"/>
                      </a:cxn>
                      <a:cxn ang="0">
                        <a:pos x="27" y="52"/>
                      </a:cxn>
                      <a:cxn ang="0">
                        <a:pos x="29" y="59"/>
                      </a:cxn>
                      <a:cxn ang="0">
                        <a:pos x="32" y="61"/>
                      </a:cxn>
                      <a:cxn ang="0">
                        <a:pos x="37" y="65"/>
                      </a:cxn>
                      <a:cxn ang="0">
                        <a:pos x="39" y="67"/>
                      </a:cxn>
                      <a:cxn ang="0">
                        <a:pos x="40" y="69"/>
                      </a:cxn>
                      <a:cxn ang="0">
                        <a:pos x="43" y="76"/>
                      </a:cxn>
                      <a:cxn ang="0">
                        <a:pos x="45" y="98"/>
                      </a:cxn>
                      <a:cxn ang="0">
                        <a:pos x="46" y="106"/>
                      </a:cxn>
                      <a:cxn ang="0">
                        <a:pos x="47" y="108"/>
                      </a:cxn>
                      <a:cxn ang="0">
                        <a:pos x="50" y="113"/>
                      </a:cxn>
                      <a:cxn ang="0">
                        <a:pos x="52" y="115"/>
                      </a:cxn>
                      <a:cxn ang="0">
                        <a:pos x="56" y="118"/>
                      </a:cxn>
                      <a:cxn ang="0">
                        <a:pos x="57" y="118"/>
                      </a:cxn>
                      <a:cxn ang="0">
                        <a:pos x="59" y="118"/>
                      </a:cxn>
                      <a:cxn ang="0">
                        <a:pos x="60" y="117"/>
                      </a:cxn>
                      <a:cxn ang="0">
                        <a:pos x="61" y="114"/>
                      </a:cxn>
                      <a:cxn ang="0">
                        <a:pos x="61" y="96"/>
                      </a:cxn>
                      <a:cxn ang="0">
                        <a:pos x="62" y="88"/>
                      </a:cxn>
                      <a:cxn ang="0">
                        <a:pos x="62" y="87"/>
                      </a:cxn>
                      <a:cxn ang="0">
                        <a:pos x="62" y="86"/>
                      </a:cxn>
                      <a:cxn ang="0">
                        <a:pos x="63" y="86"/>
                      </a:cxn>
                      <a:cxn ang="0">
                        <a:pos x="65" y="87"/>
                      </a:cxn>
                      <a:cxn ang="0">
                        <a:pos x="67" y="90"/>
                      </a:cxn>
                      <a:cxn ang="0">
                        <a:pos x="73" y="101"/>
                      </a:cxn>
                      <a:cxn ang="0">
                        <a:pos x="75" y="106"/>
                      </a:cxn>
                      <a:cxn ang="0">
                        <a:pos x="76" y="114"/>
                      </a:cxn>
                      <a:cxn ang="0">
                        <a:pos x="76" y="115"/>
                      </a:cxn>
                      <a:cxn ang="0">
                        <a:pos x="76" y="115"/>
                      </a:cxn>
                      <a:cxn ang="0">
                        <a:pos x="78" y="115"/>
                      </a:cxn>
                      <a:cxn ang="0">
                        <a:pos x="80" y="113"/>
                      </a:cxn>
                      <a:cxn ang="0">
                        <a:pos x="82" y="111"/>
                      </a:cxn>
                      <a:cxn ang="0">
                        <a:pos x="83" y="109"/>
                      </a:cxn>
                      <a:cxn ang="0">
                        <a:pos x="83" y="103"/>
                      </a:cxn>
                      <a:cxn ang="0">
                        <a:pos x="81" y="91"/>
                      </a:cxn>
                      <a:cxn ang="0">
                        <a:pos x="73" y="75"/>
                      </a:cxn>
                      <a:cxn ang="0">
                        <a:pos x="39" y="26"/>
                      </a:cxn>
                      <a:cxn ang="0">
                        <a:pos x="25" y="9"/>
                      </a:cxn>
                      <a:cxn ang="0">
                        <a:pos x="20" y="5"/>
                      </a:cxn>
                      <a:cxn ang="0">
                        <a:pos x="15" y="2"/>
                      </a:cxn>
                    </a:cxnLst>
                    <a:rect l="0" t="0" r="r" b="b"/>
                    <a:pathLst>
                      <a:path w="83" h="118">
                        <a:moveTo>
                          <a:pt x="15" y="2"/>
                        </a:moveTo>
                        <a:lnTo>
                          <a:pt x="10" y="0"/>
                        </a:lnTo>
                        <a:lnTo>
                          <a:pt x="6" y="0"/>
                        </a:lnTo>
                        <a:lnTo>
                          <a:pt x="5" y="0"/>
                        </a:lnTo>
                        <a:lnTo>
                          <a:pt x="3" y="1"/>
                        </a:lnTo>
                        <a:lnTo>
                          <a:pt x="2" y="4"/>
                        </a:lnTo>
                        <a:lnTo>
                          <a:pt x="1" y="8"/>
                        </a:lnTo>
                        <a:lnTo>
                          <a:pt x="0" y="11"/>
                        </a:lnTo>
                        <a:lnTo>
                          <a:pt x="1" y="14"/>
                        </a:lnTo>
                        <a:lnTo>
                          <a:pt x="2" y="16"/>
                        </a:lnTo>
                        <a:lnTo>
                          <a:pt x="5" y="24"/>
                        </a:lnTo>
                        <a:lnTo>
                          <a:pt x="5" y="26"/>
                        </a:lnTo>
                        <a:lnTo>
                          <a:pt x="6" y="29"/>
                        </a:lnTo>
                        <a:lnTo>
                          <a:pt x="7" y="30"/>
                        </a:lnTo>
                        <a:lnTo>
                          <a:pt x="10" y="31"/>
                        </a:lnTo>
                        <a:lnTo>
                          <a:pt x="12" y="31"/>
                        </a:lnTo>
                        <a:lnTo>
                          <a:pt x="15" y="32"/>
                        </a:lnTo>
                        <a:lnTo>
                          <a:pt x="17" y="33"/>
                        </a:lnTo>
                        <a:lnTo>
                          <a:pt x="19" y="35"/>
                        </a:lnTo>
                        <a:lnTo>
                          <a:pt x="21" y="37"/>
                        </a:lnTo>
                        <a:lnTo>
                          <a:pt x="27" y="52"/>
                        </a:lnTo>
                        <a:lnTo>
                          <a:pt x="29" y="59"/>
                        </a:lnTo>
                        <a:lnTo>
                          <a:pt x="32" y="61"/>
                        </a:lnTo>
                        <a:lnTo>
                          <a:pt x="37" y="65"/>
                        </a:lnTo>
                        <a:lnTo>
                          <a:pt x="39" y="67"/>
                        </a:lnTo>
                        <a:lnTo>
                          <a:pt x="40" y="69"/>
                        </a:lnTo>
                        <a:lnTo>
                          <a:pt x="43" y="76"/>
                        </a:lnTo>
                        <a:lnTo>
                          <a:pt x="45" y="98"/>
                        </a:lnTo>
                        <a:lnTo>
                          <a:pt x="46" y="106"/>
                        </a:lnTo>
                        <a:lnTo>
                          <a:pt x="47" y="108"/>
                        </a:lnTo>
                        <a:lnTo>
                          <a:pt x="50" y="113"/>
                        </a:lnTo>
                        <a:lnTo>
                          <a:pt x="52" y="115"/>
                        </a:lnTo>
                        <a:lnTo>
                          <a:pt x="56" y="118"/>
                        </a:lnTo>
                        <a:lnTo>
                          <a:pt x="57" y="118"/>
                        </a:lnTo>
                        <a:lnTo>
                          <a:pt x="59" y="118"/>
                        </a:lnTo>
                        <a:lnTo>
                          <a:pt x="60" y="117"/>
                        </a:lnTo>
                        <a:lnTo>
                          <a:pt x="61" y="114"/>
                        </a:lnTo>
                        <a:lnTo>
                          <a:pt x="61" y="96"/>
                        </a:lnTo>
                        <a:lnTo>
                          <a:pt x="62" y="88"/>
                        </a:lnTo>
                        <a:lnTo>
                          <a:pt x="62" y="87"/>
                        </a:lnTo>
                        <a:lnTo>
                          <a:pt x="62" y="86"/>
                        </a:lnTo>
                        <a:lnTo>
                          <a:pt x="63" y="86"/>
                        </a:lnTo>
                        <a:lnTo>
                          <a:pt x="65" y="87"/>
                        </a:lnTo>
                        <a:lnTo>
                          <a:pt x="67" y="90"/>
                        </a:lnTo>
                        <a:lnTo>
                          <a:pt x="73" y="101"/>
                        </a:lnTo>
                        <a:lnTo>
                          <a:pt x="75" y="106"/>
                        </a:lnTo>
                        <a:lnTo>
                          <a:pt x="76" y="114"/>
                        </a:lnTo>
                        <a:lnTo>
                          <a:pt x="76" y="115"/>
                        </a:lnTo>
                        <a:lnTo>
                          <a:pt x="76" y="115"/>
                        </a:lnTo>
                        <a:lnTo>
                          <a:pt x="78" y="115"/>
                        </a:lnTo>
                        <a:lnTo>
                          <a:pt x="80" y="113"/>
                        </a:lnTo>
                        <a:lnTo>
                          <a:pt x="82" y="111"/>
                        </a:lnTo>
                        <a:lnTo>
                          <a:pt x="83" y="109"/>
                        </a:lnTo>
                        <a:lnTo>
                          <a:pt x="83" y="103"/>
                        </a:lnTo>
                        <a:lnTo>
                          <a:pt x="81" y="91"/>
                        </a:lnTo>
                        <a:lnTo>
                          <a:pt x="73" y="75"/>
                        </a:lnTo>
                        <a:lnTo>
                          <a:pt x="39" y="26"/>
                        </a:lnTo>
                        <a:lnTo>
                          <a:pt x="25" y="9"/>
                        </a:lnTo>
                        <a:lnTo>
                          <a:pt x="20" y="5"/>
                        </a:lnTo>
                        <a:lnTo>
                          <a:pt x="15" y="2"/>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33"/>
                  <p:cNvSpPr>
                    <a:spLocks/>
                  </p:cNvSpPr>
                  <p:nvPr/>
                </p:nvSpPr>
                <p:spPr bwMode="auto">
                  <a:xfrm flipH="1">
                    <a:off x="5033963" y="4122738"/>
                    <a:ext cx="149225" cy="215900"/>
                  </a:xfrm>
                  <a:custGeom>
                    <a:avLst/>
                    <a:gdLst/>
                    <a:ahLst/>
                    <a:cxnLst>
                      <a:cxn ang="0">
                        <a:pos x="28" y="0"/>
                      </a:cxn>
                      <a:cxn ang="0">
                        <a:pos x="23" y="1"/>
                      </a:cxn>
                      <a:cxn ang="0">
                        <a:pos x="4" y="9"/>
                      </a:cxn>
                      <a:cxn ang="0">
                        <a:pos x="1" y="14"/>
                      </a:cxn>
                      <a:cxn ang="0">
                        <a:pos x="1" y="21"/>
                      </a:cxn>
                      <a:cxn ang="0">
                        <a:pos x="4" y="30"/>
                      </a:cxn>
                      <a:cxn ang="0">
                        <a:pos x="7" y="34"/>
                      </a:cxn>
                      <a:cxn ang="0">
                        <a:pos x="15" y="34"/>
                      </a:cxn>
                      <a:cxn ang="0">
                        <a:pos x="18" y="35"/>
                      </a:cxn>
                      <a:cxn ang="0">
                        <a:pos x="24" y="48"/>
                      </a:cxn>
                      <a:cxn ang="0">
                        <a:pos x="40" y="68"/>
                      </a:cxn>
                      <a:cxn ang="0">
                        <a:pos x="47" y="93"/>
                      </a:cxn>
                      <a:cxn ang="0">
                        <a:pos x="47" y="117"/>
                      </a:cxn>
                      <a:cxn ang="0">
                        <a:pos x="43" y="135"/>
                      </a:cxn>
                      <a:cxn ang="0">
                        <a:pos x="46" y="136"/>
                      </a:cxn>
                      <a:cxn ang="0">
                        <a:pos x="55" y="135"/>
                      </a:cxn>
                      <a:cxn ang="0">
                        <a:pos x="58" y="133"/>
                      </a:cxn>
                      <a:cxn ang="0">
                        <a:pos x="62" y="104"/>
                      </a:cxn>
                      <a:cxn ang="0">
                        <a:pos x="60" y="90"/>
                      </a:cxn>
                      <a:cxn ang="0">
                        <a:pos x="62" y="89"/>
                      </a:cxn>
                      <a:cxn ang="0">
                        <a:pos x="65" y="93"/>
                      </a:cxn>
                      <a:cxn ang="0">
                        <a:pos x="71" y="110"/>
                      </a:cxn>
                      <a:cxn ang="0">
                        <a:pos x="71" y="121"/>
                      </a:cxn>
                      <a:cxn ang="0">
                        <a:pos x="73" y="130"/>
                      </a:cxn>
                      <a:cxn ang="0">
                        <a:pos x="78" y="132"/>
                      </a:cxn>
                      <a:cxn ang="0">
                        <a:pos x="87" y="130"/>
                      </a:cxn>
                      <a:cxn ang="0">
                        <a:pos x="92" y="127"/>
                      </a:cxn>
                      <a:cxn ang="0">
                        <a:pos x="94" y="122"/>
                      </a:cxn>
                      <a:cxn ang="0">
                        <a:pos x="88" y="101"/>
                      </a:cxn>
                      <a:cxn ang="0">
                        <a:pos x="71" y="72"/>
                      </a:cxn>
                      <a:cxn ang="0">
                        <a:pos x="70" y="66"/>
                      </a:cxn>
                      <a:cxn ang="0">
                        <a:pos x="72" y="61"/>
                      </a:cxn>
                      <a:cxn ang="0">
                        <a:pos x="70" y="50"/>
                      </a:cxn>
                      <a:cxn ang="0">
                        <a:pos x="65" y="41"/>
                      </a:cxn>
                      <a:cxn ang="0">
                        <a:pos x="59" y="35"/>
                      </a:cxn>
                      <a:cxn ang="0">
                        <a:pos x="35" y="19"/>
                      </a:cxn>
                      <a:cxn ang="0">
                        <a:pos x="33" y="14"/>
                      </a:cxn>
                      <a:cxn ang="0">
                        <a:pos x="34" y="10"/>
                      </a:cxn>
                      <a:cxn ang="0">
                        <a:pos x="36" y="5"/>
                      </a:cxn>
                      <a:cxn ang="0">
                        <a:pos x="35" y="2"/>
                      </a:cxn>
                      <a:cxn ang="0">
                        <a:pos x="31" y="0"/>
                      </a:cxn>
                    </a:cxnLst>
                    <a:rect l="0" t="0" r="r" b="b"/>
                    <a:pathLst>
                      <a:path w="94" h="136">
                        <a:moveTo>
                          <a:pt x="31" y="0"/>
                        </a:moveTo>
                        <a:lnTo>
                          <a:pt x="28" y="0"/>
                        </a:lnTo>
                        <a:lnTo>
                          <a:pt x="26" y="0"/>
                        </a:lnTo>
                        <a:lnTo>
                          <a:pt x="23" y="1"/>
                        </a:lnTo>
                        <a:lnTo>
                          <a:pt x="9" y="5"/>
                        </a:lnTo>
                        <a:lnTo>
                          <a:pt x="4" y="9"/>
                        </a:lnTo>
                        <a:lnTo>
                          <a:pt x="2" y="12"/>
                        </a:lnTo>
                        <a:lnTo>
                          <a:pt x="1" y="14"/>
                        </a:lnTo>
                        <a:lnTo>
                          <a:pt x="0" y="18"/>
                        </a:lnTo>
                        <a:lnTo>
                          <a:pt x="1" y="21"/>
                        </a:lnTo>
                        <a:lnTo>
                          <a:pt x="2" y="26"/>
                        </a:lnTo>
                        <a:lnTo>
                          <a:pt x="4" y="30"/>
                        </a:lnTo>
                        <a:lnTo>
                          <a:pt x="6" y="33"/>
                        </a:lnTo>
                        <a:lnTo>
                          <a:pt x="7" y="34"/>
                        </a:lnTo>
                        <a:lnTo>
                          <a:pt x="8" y="34"/>
                        </a:lnTo>
                        <a:lnTo>
                          <a:pt x="15" y="34"/>
                        </a:lnTo>
                        <a:lnTo>
                          <a:pt x="17" y="34"/>
                        </a:lnTo>
                        <a:lnTo>
                          <a:pt x="18" y="35"/>
                        </a:lnTo>
                        <a:lnTo>
                          <a:pt x="19" y="37"/>
                        </a:lnTo>
                        <a:lnTo>
                          <a:pt x="24" y="48"/>
                        </a:lnTo>
                        <a:lnTo>
                          <a:pt x="26" y="52"/>
                        </a:lnTo>
                        <a:lnTo>
                          <a:pt x="40" y="68"/>
                        </a:lnTo>
                        <a:lnTo>
                          <a:pt x="41" y="72"/>
                        </a:lnTo>
                        <a:lnTo>
                          <a:pt x="47" y="93"/>
                        </a:lnTo>
                        <a:lnTo>
                          <a:pt x="48" y="105"/>
                        </a:lnTo>
                        <a:lnTo>
                          <a:pt x="47" y="117"/>
                        </a:lnTo>
                        <a:lnTo>
                          <a:pt x="43" y="133"/>
                        </a:lnTo>
                        <a:lnTo>
                          <a:pt x="43" y="135"/>
                        </a:lnTo>
                        <a:lnTo>
                          <a:pt x="44" y="136"/>
                        </a:lnTo>
                        <a:lnTo>
                          <a:pt x="46" y="136"/>
                        </a:lnTo>
                        <a:lnTo>
                          <a:pt x="51" y="136"/>
                        </a:lnTo>
                        <a:lnTo>
                          <a:pt x="55" y="135"/>
                        </a:lnTo>
                        <a:lnTo>
                          <a:pt x="57" y="134"/>
                        </a:lnTo>
                        <a:lnTo>
                          <a:pt x="58" y="133"/>
                        </a:lnTo>
                        <a:lnTo>
                          <a:pt x="60" y="129"/>
                        </a:lnTo>
                        <a:lnTo>
                          <a:pt x="62" y="104"/>
                        </a:lnTo>
                        <a:lnTo>
                          <a:pt x="60" y="92"/>
                        </a:lnTo>
                        <a:lnTo>
                          <a:pt x="60" y="90"/>
                        </a:lnTo>
                        <a:lnTo>
                          <a:pt x="61" y="89"/>
                        </a:lnTo>
                        <a:lnTo>
                          <a:pt x="62" y="89"/>
                        </a:lnTo>
                        <a:lnTo>
                          <a:pt x="63" y="89"/>
                        </a:lnTo>
                        <a:lnTo>
                          <a:pt x="65" y="93"/>
                        </a:lnTo>
                        <a:lnTo>
                          <a:pt x="70" y="103"/>
                        </a:lnTo>
                        <a:lnTo>
                          <a:pt x="71" y="110"/>
                        </a:lnTo>
                        <a:lnTo>
                          <a:pt x="71" y="118"/>
                        </a:lnTo>
                        <a:lnTo>
                          <a:pt x="71" y="121"/>
                        </a:lnTo>
                        <a:lnTo>
                          <a:pt x="72" y="128"/>
                        </a:lnTo>
                        <a:lnTo>
                          <a:pt x="73" y="130"/>
                        </a:lnTo>
                        <a:lnTo>
                          <a:pt x="75" y="131"/>
                        </a:lnTo>
                        <a:lnTo>
                          <a:pt x="78" y="132"/>
                        </a:lnTo>
                        <a:lnTo>
                          <a:pt x="81" y="132"/>
                        </a:lnTo>
                        <a:lnTo>
                          <a:pt x="87" y="130"/>
                        </a:lnTo>
                        <a:lnTo>
                          <a:pt x="91" y="129"/>
                        </a:lnTo>
                        <a:lnTo>
                          <a:pt x="92" y="127"/>
                        </a:lnTo>
                        <a:lnTo>
                          <a:pt x="94" y="125"/>
                        </a:lnTo>
                        <a:lnTo>
                          <a:pt x="94" y="122"/>
                        </a:lnTo>
                        <a:lnTo>
                          <a:pt x="93" y="115"/>
                        </a:lnTo>
                        <a:lnTo>
                          <a:pt x="88" y="101"/>
                        </a:lnTo>
                        <a:lnTo>
                          <a:pt x="84" y="93"/>
                        </a:lnTo>
                        <a:lnTo>
                          <a:pt x="71" y="72"/>
                        </a:lnTo>
                        <a:lnTo>
                          <a:pt x="70" y="68"/>
                        </a:lnTo>
                        <a:lnTo>
                          <a:pt x="70" y="66"/>
                        </a:lnTo>
                        <a:lnTo>
                          <a:pt x="70" y="63"/>
                        </a:lnTo>
                        <a:lnTo>
                          <a:pt x="72" y="61"/>
                        </a:lnTo>
                        <a:lnTo>
                          <a:pt x="72" y="57"/>
                        </a:lnTo>
                        <a:lnTo>
                          <a:pt x="70" y="50"/>
                        </a:lnTo>
                        <a:lnTo>
                          <a:pt x="68" y="46"/>
                        </a:lnTo>
                        <a:lnTo>
                          <a:pt x="65" y="41"/>
                        </a:lnTo>
                        <a:lnTo>
                          <a:pt x="62" y="38"/>
                        </a:lnTo>
                        <a:lnTo>
                          <a:pt x="59" y="35"/>
                        </a:lnTo>
                        <a:lnTo>
                          <a:pt x="41" y="24"/>
                        </a:lnTo>
                        <a:lnTo>
                          <a:pt x="35" y="19"/>
                        </a:lnTo>
                        <a:lnTo>
                          <a:pt x="33" y="17"/>
                        </a:lnTo>
                        <a:lnTo>
                          <a:pt x="33" y="14"/>
                        </a:lnTo>
                        <a:lnTo>
                          <a:pt x="33" y="12"/>
                        </a:lnTo>
                        <a:lnTo>
                          <a:pt x="34" y="10"/>
                        </a:lnTo>
                        <a:lnTo>
                          <a:pt x="36" y="7"/>
                        </a:lnTo>
                        <a:lnTo>
                          <a:pt x="36" y="5"/>
                        </a:lnTo>
                        <a:lnTo>
                          <a:pt x="36" y="4"/>
                        </a:lnTo>
                        <a:lnTo>
                          <a:pt x="35" y="2"/>
                        </a:lnTo>
                        <a:lnTo>
                          <a:pt x="33" y="1"/>
                        </a:lnTo>
                        <a:lnTo>
                          <a:pt x="31" y="0"/>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34"/>
                  <p:cNvSpPr>
                    <a:spLocks/>
                  </p:cNvSpPr>
                  <p:nvPr/>
                </p:nvSpPr>
                <p:spPr bwMode="auto">
                  <a:xfrm flipH="1">
                    <a:off x="5102225" y="4192588"/>
                    <a:ext cx="17463" cy="22225"/>
                  </a:xfrm>
                  <a:custGeom>
                    <a:avLst/>
                    <a:gdLst/>
                    <a:ahLst/>
                    <a:cxnLst>
                      <a:cxn ang="0">
                        <a:pos x="6" y="0"/>
                      </a:cxn>
                      <a:cxn ang="0">
                        <a:pos x="5" y="0"/>
                      </a:cxn>
                      <a:cxn ang="0">
                        <a:pos x="4" y="0"/>
                      </a:cxn>
                      <a:cxn ang="0">
                        <a:pos x="1" y="2"/>
                      </a:cxn>
                      <a:cxn ang="0">
                        <a:pos x="0" y="5"/>
                      </a:cxn>
                      <a:cxn ang="0">
                        <a:pos x="0" y="8"/>
                      </a:cxn>
                      <a:cxn ang="0">
                        <a:pos x="2" y="10"/>
                      </a:cxn>
                      <a:cxn ang="0">
                        <a:pos x="6" y="12"/>
                      </a:cxn>
                      <a:cxn ang="0">
                        <a:pos x="9" y="13"/>
                      </a:cxn>
                      <a:cxn ang="0">
                        <a:pos x="11" y="14"/>
                      </a:cxn>
                      <a:cxn ang="0">
                        <a:pos x="11" y="13"/>
                      </a:cxn>
                      <a:cxn ang="0">
                        <a:pos x="11" y="11"/>
                      </a:cxn>
                      <a:cxn ang="0">
                        <a:pos x="7" y="2"/>
                      </a:cxn>
                      <a:cxn ang="0">
                        <a:pos x="7" y="1"/>
                      </a:cxn>
                      <a:cxn ang="0">
                        <a:pos x="6" y="0"/>
                      </a:cxn>
                    </a:cxnLst>
                    <a:rect l="0" t="0" r="r" b="b"/>
                    <a:pathLst>
                      <a:path w="11" h="14">
                        <a:moveTo>
                          <a:pt x="6" y="0"/>
                        </a:moveTo>
                        <a:lnTo>
                          <a:pt x="5" y="0"/>
                        </a:lnTo>
                        <a:lnTo>
                          <a:pt x="4" y="0"/>
                        </a:lnTo>
                        <a:lnTo>
                          <a:pt x="1" y="2"/>
                        </a:lnTo>
                        <a:lnTo>
                          <a:pt x="0" y="5"/>
                        </a:lnTo>
                        <a:lnTo>
                          <a:pt x="0" y="8"/>
                        </a:lnTo>
                        <a:lnTo>
                          <a:pt x="2" y="10"/>
                        </a:lnTo>
                        <a:lnTo>
                          <a:pt x="6" y="12"/>
                        </a:lnTo>
                        <a:lnTo>
                          <a:pt x="9" y="13"/>
                        </a:lnTo>
                        <a:lnTo>
                          <a:pt x="11" y="14"/>
                        </a:lnTo>
                        <a:lnTo>
                          <a:pt x="11" y="13"/>
                        </a:lnTo>
                        <a:lnTo>
                          <a:pt x="11" y="11"/>
                        </a:lnTo>
                        <a:lnTo>
                          <a:pt x="7" y="2"/>
                        </a:lnTo>
                        <a:lnTo>
                          <a:pt x="7" y="1"/>
                        </a:lnTo>
                        <a:lnTo>
                          <a:pt x="6" y="0"/>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4" name="Group 34"/>
                  <p:cNvGrpSpPr>
                    <a:grpSpLocks noChangeAspect="1"/>
                  </p:cNvGrpSpPr>
                  <p:nvPr/>
                </p:nvGrpSpPr>
                <p:grpSpPr>
                  <a:xfrm>
                    <a:off x="5325939" y="3363687"/>
                    <a:ext cx="463475" cy="283029"/>
                    <a:chOff x="2103438" y="3086101"/>
                    <a:chExt cx="595313" cy="363538"/>
                  </a:xfrm>
                </p:grpSpPr>
                <p:sp>
                  <p:nvSpPr>
                    <p:cNvPr id="147" name="Freeform 72"/>
                    <p:cNvSpPr>
                      <a:spLocks/>
                    </p:cNvSpPr>
                    <p:nvPr/>
                  </p:nvSpPr>
                  <p:spPr bwMode="auto">
                    <a:xfrm>
                      <a:off x="2103438" y="3086101"/>
                      <a:ext cx="595313" cy="363538"/>
                    </a:xfrm>
                    <a:custGeom>
                      <a:avLst/>
                      <a:gdLst/>
                      <a:ahLst/>
                      <a:cxnLst>
                        <a:cxn ang="0">
                          <a:pos x="214" y="0"/>
                        </a:cxn>
                        <a:cxn ang="0">
                          <a:pos x="186" y="1"/>
                        </a:cxn>
                        <a:cxn ang="0">
                          <a:pos x="153" y="9"/>
                        </a:cxn>
                        <a:cxn ang="0">
                          <a:pos x="137" y="17"/>
                        </a:cxn>
                        <a:cxn ang="0">
                          <a:pos x="123" y="27"/>
                        </a:cxn>
                        <a:cxn ang="0">
                          <a:pos x="88" y="62"/>
                        </a:cxn>
                        <a:cxn ang="0">
                          <a:pos x="40" y="106"/>
                        </a:cxn>
                        <a:cxn ang="0">
                          <a:pos x="10" y="129"/>
                        </a:cxn>
                        <a:cxn ang="0">
                          <a:pos x="4" y="136"/>
                        </a:cxn>
                        <a:cxn ang="0">
                          <a:pos x="1" y="143"/>
                        </a:cxn>
                        <a:cxn ang="0">
                          <a:pos x="0" y="149"/>
                        </a:cxn>
                        <a:cxn ang="0">
                          <a:pos x="3" y="155"/>
                        </a:cxn>
                        <a:cxn ang="0">
                          <a:pos x="7" y="160"/>
                        </a:cxn>
                        <a:cxn ang="0">
                          <a:pos x="11" y="162"/>
                        </a:cxn>
                        <a:cxn ang="0">
                          <a:pos x="27" y="168"/>
                        </a:cxn>
                        <a:cxn ang="0">
                          <a:pos x="85" y="177"/>
                        </a:cxn>
                        <a:cxn ang="0">
                          <a:pos x="254" y="179"/>
                        </a:cxn>
                        <a:cxn ang="0">
                          <a:pos x="266" y="181"/>
                        </a:cxn>
                        <a:cxn ang="0">
                          <a:pos x="279" y="185"/>
                        </a:cxn>
                        <a:cxn ang="0">
                          <a:pos x="303" y="197"/>
                        </a:cxn>
                        <a:cxn ang="0">
                          <a:pos x="321" y="210"/>
                        </a:cxn>
                        <a:cxn ang="0">
                          <a:pos x="332" y="224"/>
                        </a:cxn>
                        <a:cxn ang="0">
                          <a:pos x="338" y="228"/>
                        </a:cxn>
                        <a:cxn ang="0">
                          <a:pos x="344" y="229"/>
                        </a:cxn>
                        <a:cxn ang="0">
                          <a:pos x="350" y="229"/>
                        </a:cxn>
                        <a:cxn ang="0">
                          <a:pos x="355" y="228"/>
                        </a:cxn>
                        <a:cxn ang="0">
                          <a:pos x="360" y="224"/>
                        </a:cxn>
                        <a:cxn ang="0">
                          <a:pos x="369" y="214"/>
                        </a:cxn>
                        <a:cxn ang="0">
                          <a:pos x="372" y="207"/>
                        </a:cxn>
                        <a:cxn ang="0">
                          <a:pos x="375" y="189"/>
                        </a:cxn>
                        <a:cxn ang="0">
                          <a:pos x="374" y="140"/>
                        </a:cxn>
                        <a:cxn ang="0">
                          <a:pos x="370" y="120"/>
                        </a:cxn>
                        <a:cxn ang="0">
                          <a:pos x="368" y="111"/>
                        </a:cxn>
                        <a:cxn ang="0">
                          <a:pos x="356" y="83"/>
                        </a:cxn>
                        <a:cxn ang="0">
                          <a:pos x="339" y="56"/>
                        </a:cxn>
                        <a:cxn ang="0">
                          <a:pos x="324" y="38"/>
                        </a:cxn>
                        <a:cxn ang="0">
                          <a:pos x="313" y="29"/>
                        </a:cxn>
                        <a:cxn ang="0">
                          <a:pos x="278" y="12"/>
                        </a:cxn>
                        <a:cxn ang="0">
                          <a:pos x="224" y="1"/>
                        </a:cxn>
                        <a:cxn ang="0">
                          <a:pos x="214" y="0"/>
                        </a:cxn>
                      </a:cxnLst>
                      <a:rect l="0" t="0" r="r" b="b"/>
                      <a:pathLst>
                        <a:path w="375" h="229">
                          <a:moveTo>
                            <a:pt x="214" y="0"/>
                          </a:moveTo>
                          <a:lnTo>
                            <a:pt x="186" y="1"/>
                          </a:lnTo>
                          <a:lnTo>
                            <a:pt x="153" y="9"/>
                          </a:lnTo>
                          <a:lnTo>
                            <a:pt x="137" y="17"/>
                          </a:lnTo>
                          <a:lnTo>
                            <a:pt x="123" y="27"/>
                          </a:lnTo>
                          <a:lnTo>
                            <a:pt x="88" y="62"/>
                          </a:lnTo>
                          <a:lnTo>
                            <a:pt x="40" y="106"/>
                          </a:lnTo>
                          <a:lnTo>
                            <a:pt x="10" y="129"/>
                          </a:lnTo>
                          <a:lnTo>
                            <a:pt x="4" y="136"/>
                          </a:lnTo>
                          <a:lnTo>
                            <a:pt x="1" y="143"/>
                          </a:lnTo>
                          <a:lnTo>
                            <a:pt x="0" y="149"/>
                          </a:lnTo>
                          <a:lnTo>
                            <a:pt x="3" y="155"/>
                          </a:lnTo>
                          <a:lnTo>
                            <a:pt x="7" y="160"/>
                          </a:lnTo>
                          <a:lnTo>
                            <a:pt x="11" y="162"/>
                          </a:lnTo>
                          <a:lnTo>
                            <a:pt x="27" y="168"/>
                          </a:lnTo>
                          <a:lnTo>
                            <a:pt x="85" y="177"/>
                          </a:lnTo>
                          <a:lnTo>
                            <a:pt x="254" y="179"/>
                          </a:lnTo>
                          <a:lnTo>
                            <a:pt x="266" y="181"/>
                          </a:lnTo>
                          <a:lnTo>
                            <a:pt x="279" y="185"/>
                          </a:lnTo>
                          <a:lnTo>
                            <a:pt x="303" y="197"/>
                          </a:lnTo>
                          <a:lnTo>
                            <a:pt x="321" y="210"/>
                          </a:lnTo>
                          <a:lnTo>
                            <a:pt x="332" y="224"/>
                          </a:lnTo>
                          <a:lnTo>
                            <a:pt x="338" y="228"/>
                          </a:lnTo>
                          <a:lnTo>
                            <a:pt x="344" y="229"/>
                          </a:lnTo>
                          <a:lnTo>
                            <a:pt x="350" y="229"/>
                          </a:lnTo>
                          <a:lnTo>
                            <a:pt x="355" y="228"/>
                          </a:lnTo>
                          <a:lnTo>
                            <a:pt x="360" y="224"/>
                          </a:lnTo>
                          <a:lnTo>
                            <a:pt x="369" y="214"/>
                          </a:lnTo>
                          <a:lnTo>
                            <a:pt x="372" y="207"/>
                          </a:lnTo>
                          <a:lnTo>
                            <a:pt x="375" y="189"/>
                          </a:lnTo>
                          <a:lnTo>
                            <a:pt x="374" y="140"/>
                          </a:lnTo>
                          <a:lnTo>
                            <a:pt x="370" y="120"/>
                          </a:lnTo>
                          <a:lnTo>
                            <a:pt x="368" y="111"/>
                          </a:lnTo>
                          <a:lnTo>
                            <a:pt x="356" y="83"/>
                          </a:lnTo>
                          <a:lnTo>
                            <a:pt x="339" y="56"/>
                          </a:lnTo>
                          <a:lnTo>
                            <a:pt x="324" y="38"/>
                          </a:lnTo>
                          <a:lnTo>
                            <a:pt x="313" y="29"/>
                          </a:lnTo>
                          <a:lnTo>
                            <a:pt x="278" y="12"/>
                          </a:lnTo>
                          <a:lnTo>
                            <a:pt x="224" y="1"/>
                          </a:lnTo>
                          <a:lnTo>
                            <a:pt x="214" y="0"/>
                          </a:lnTo>
                          <a:close/>
                        </a:path>
                      </a:pathLst>
                    </a:custGeom>
                    <a:solidFill>
                      <a:srgbClr val="D0A8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73"/>
                    <p:cNvSpPr>
                      <a:spLocks/>
                    </p:cNvSpPr>
                    <p:nvPr/>
                  </p:nvSpPr>
                  <p:spPr bwMode="auto">
                    <a:xfrm>
                      <a:off x="2417763" y="3133726"/>
                      <a:ext cx="263525" cy="292100"/>
                    </a:xfrm>
                    <a:custGeom>
                      <a:avLst/>
                      <a:gdLst/>
                      <a:ahLst/>
                      <a:cxnLst>
                        <a:cxn ang="0">
                          <a:pos x="0" y="109"/>
                        </a:cxn>
                        <a:cxn ang="0">
                          <a:pos x="0" y="113"/>
                        </a:cxn>
                        <a:cxn ang="0">
                          <a:pos x="2" y="115"/>
                        </a:cxn>
                        <a:cxn ang="0">
                          <a:pos x="5" y="117"/>
                        </a:cxn>
                        <a:cxn ang="0">
                          <a:pos x="8" y="118"/>
                        </a:cxn>
                        <a:cxn ang="0">
                          <a:pos x="47" y="128"/>
                        </a:cxn>
                        <a:cxn ang="0">
                          <a:pos x="60" y="131"/>
                        </a:cxn>
                        <a:cxn ang="0">
                          <a:pos x="113" y="149"/>
                        </a:cxn>
                        <a:cxn ang="0">
                          <a:pos x="125" y="155"/>
                        </a:cxn>
                        <a:cxn ang="0">
                          <a:pos x="130" y="158"/>
                        </a:cxn>
                        <a:cxn ang="0">
                          <a:pos x="149" y="182"/>
                        </a:cxn>
                        <a:cxn ang="0">
                          <a:pos x="153" y="184"/>
                        </a:cxn>
                        <a:cxn ang="0">
                          <a:pos x="155" y="183"/>
                        </a:cxn>
                        <a:cxn ang="0">
                          <a:pos x="158" y="180"/>
                        </a:cxn>
                        <a:cxn ang="0">
                          <a:pos x="160" y="173"/>
                        </a:cxn>
                        <a:cxn ang="0">
                          <a:pos x="164" y="156"/>
                        </a:cxn>
                        <a:cxn ang="0">
                          <a:pos x="166" y="125"/>
                        </a:cxn>
                        <a:cxn ang="0">
                          <a:pos x="163" y="106"/>
                        </a:cxn>
                        <a:cxn ang="0">
                          <a:pos x="154" y="77"/>
                        </a:cxn>
                        <a:cxn ang="0">
                          <a:pos x="142" y="50"/>
                        </a:cxn>
                        <a:cxn ang="0">
                          <a:pos x="120" y="18"/>
                        </a:cxn>
                        <a:cxn ang="0">
                          <a:pos x="110" y="9"/>
                        </a:cxn>
                        <a:cxn ang="0">
                          <a:pos x="99" y="3"/>
                        </a:cxn>
                        <a:cxn ang="0">
                          <a:pos x="89" y="0"/>
                        </a:cxn>
                        <a:cxn ang="0">
                          <a:pos x="78" y="0"/>
                        </a:cxn>
                        <a:cxn ang="0">
                          <a:pos x="67" y="2"/>
                        </a:cxn>
                        <a:cxn ang="0">
                          <a:pos x="57" y="8"/>
                        </a:cxn>
                        <a:cxn ang="0">
                          <a:pos x="53" y="11"/>
                        </a:cxn>
                        <a:cxn ang="0">
                          <a:pos x="48" y="16"/>
                        </a:cxn>
                        <a:cxn ang="0">
                          <a:pos x="32" y="40"/>
                        </a:cxn>
                        <a:cxn ang="0">
                          <a:pos x="9" y="83"/>
                        </a:cxn>
                        <a:cxn ang="0">
                          <a:pos x="2" y="98"/>
                        </a:cxn>
                        <a:cxn ang="0">
                          <a:pos x="0" y="104"/>
                        </a:cxn>
                        <a:cxn ang="0">
                          <a:pos x="0" y="109"/>
                        </a:cxn>
                      </a:cxnLst>
                      <a:rect l="0" t="0" r="r" b="b"/>
                      <a:pathLst>
                        <a:path w="166" h="184">
                          <a:moveTo>
                            <a:pt x="0" y="109"/>
                          </a:moveTo>
                          <a:lnTo>
                            <a:pt x="0" y="113"/>
                          </a:lnTo>
                          <a:lnTo>
                            <a:pt x="2" y="115"/>
                          </a:lnTo>
                          <a:lnTo>
                            <a:pt x="5" y="117"/>
                          </a:lnTo>
                          <a:lnTo>
                            <a:pt x="8" y="118"/>
                          </a:lnTo>
                          <a:lnTo>
                            <a:pt x="47" y="128"/>
                          </a:lnTo>
                          <a:lnTo>
                            <a:pt x="60" y="131"/>
                          </a:lnTo>
                          <a:lnTo>
                            <a:pt x="113" y="149"/>
                          </a:lnTo>
                          <a:lnTo>
                            <a:pt x="125" y="155"/>
                          </a:lnTo>
                          <a:lnTo>
                            <a:pt x="130" y="158"/>
                          </a:lnTo>
                          <a:lnTo>
                            <a:pt x="149" y="182"/>
                          </a:lnTo>
                          <a:lnTo>
                            <a:pt x="153" y="184"/>
                          </a:lnTo>
                          <a:lnTo>
                            <a:pt x="155" y="183"/>
                          </a:lnTo>
                          <a:lnTo>
                            <a:pt x="158" y="180"/>
                          </a:lnTo>
                          <a:lnTo>
                            <a:pt x="160" y="173"/>
                          </a:lnTo>
                          <a:lnTo>
                            <a:pt x="164" y="156"/>
                          </a:lnTo>
                          <a:lnTo>
                            <a:pt x="166" y="125"/>
                          </a:lnTo>
                          <a:lnTo>
                            <a:pt x="163" y="106"/>
                          </a:lnTo>
                          <a:lnTo>
                            <a:pt x="154" y="77"/>
                          </a:lnTo>
                          <a:lnTo>
                            <a:pt x="142" y="50"/>
                          </a:lnTo>
                          <a:lnTo>
                            <a:pt x="120" y="18"/>
                          </a:lnTo>
                          <a:lnTo>
                            <a:pt x="110" y="9"/>
                          </a:lnTo>
                          <a:lnTo>
                            <a:pt x="99" y="3"/>
                          </a:lnTo>
                          <a:lnTo>
                            <a:pt x="89" y="0"/>
                          </a:lnTo>
                          <a:lnTo>
                            <a:pt x="78" y="0"/>
                          </a:lnTo>
                          <a:lnTo>
                            <a:pt x="67" y="2"/>
                          </a:lnTo>
                          <a:lnTo>
                            <a:pt x="57" y="8"/>
                          </a:lnTo>
                          <a:lnTo>
                            <a:pt x="53" y="11"/>
                          </a:lnTo>
                          <a:lnTo>
                            <a:pt x="48" y="16"/>
                          </a:lnTo>
                          <a:lnTo>
                            <a:pt x="32" y="40"/>
                          </a:lnTo>
                          <a:lnTo>
                            <a:pt x="9" y="83"/>
                          </a:lnTo>
                          <a:lnTo>
                            <a:pt x="2" y="98"/>
                          </a:lnTo>
                          <a:lnTo>
                            <a:pt x="0" y="104"/>
                          </a:lnTo>
                          <a:lnTo>
                            <a:pt x="0" y="109"/>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74"/>
                    <p:cNvSpPr>
                      <a:spLocks/>
                    </p:cNvSpPr>
                    <p:nvPr/>
                  </p:nvSpPr>
                  <p:spPr bwMode="auto">
                    <a:xfrm>
                      <a:off x="2327275" y="3117851"/>
                      <a:ext cx="177800" cy="187325"/>
                    </a:xfrm>
                    <a:custGeom>
                      <a:avLst/>
                      <a:gdLst/>
                      <a:ahLst/>
                      <a:cxnLst>
                        <a:cxn ang="0">
                          <a:pos x="78" y="2"/>
                        </a:cxn>
                        <a:cxn ang="0">
                          <a:pos x="75" y="4"/>
                        </a:cxn>
                        <a:cxn ang="0">
                          <a:pos x="43" y="38"/>
                        </a:cxn>
                        <a:cxn ang="0">
                          <a:pos x="9" y="94"/>
                        </a:cxn>
                        <a:cxn ang="0">
                          <a:pos x="5" y="100"/>
                        </a:cxn>
                        <a:cxn ang="0">
                          <a:pos x="0" y="105"/>
                        </a:cxn>
                        <a:cxn ang="0">
                          <a:pos x="1" y="105"/>
                        </a:cxn>
                        <a:cxn ang="0">
                          <a:pos x="3" y="107"/>
                        </a:cxn>
                        <a:cxn ang="0">
                          <a:pos x="10" y="111"/>
                        </a:cxn>
                        <a:cxn ang="0">
                          <a:pos x="15" y="113"/>
                        </a:cxn>
                        <a:cxn ang="0">
                          <a:pos x="20" y="116"/>
                        </a:cxn>
                        <a:cxn ang="0">
                          <a:pos x="26" y="117"/>
                        </a:cxn>
                        <a:cxn ang="0">
                          <a:pos x="32" y="118"/>
                        </a:cxn>
                        <a:cxn ang="0">
                          <a:pos x="38" y="117"/>
                        </a:cxn>
                        <a:cxn ang="0">
                          <a:pos x="42" y="116"/>
                        </a:cxn>
                        <a:cxn ang="0">
                          <a:pos x="45" y="112"/>
                        </a:cxn>
                        <a:cxn ang="0">
                          <a:pos x="62" y="63"/>
                        </a:cxn>
                        <a:cxn ang="0">
                          <a:pos x="69" y="50"/>
                        </a:cxn>
                        <a:cxn ang="0">
                          <a:pos x="89" y="24"/>
                        </a:cxn>
                        <a:cxn ang="0">
                          <a:pos x="92" y="20"/>
                        </a:cxn>
                        <a:cxn ang="0">
                          <a:pos x="100" y="15"/>
                        </a:cxn>
                        <a:cxn ang="0">
                          <a:pos x="105" y="12"/>
                        </a:cxn>
                        <a:cxn ang="0">
                          <a:pos x="112" y="10"/>
                        </a:cxn>
                        <a:cxn ang="0">
                          <a:pos x="112" y="9"/>
                        </a:cxn>
                        <a:cxn ang="0">
                          <a:pos x="110" y="7"/>
                        </a:cxn>
                        <a:cxn ang="0">
                          <a:pos x="105" y="5"/>
                        </a:cxn>
                        <a:cxn ang="0">
                          <a:pos x="84" y="0"/>
                        </a:cxn>
                        <a:cxn ang="0">
                          <a:pos x="81" y="1"/>
                        </a:cxn>
                        <a:cxn ang="0">
                          <a:pos x="78" y="2"/>
                        </a:cxn>
                      </a:cxnLst>
                      <a:rect l="0" t="0" r="r" b="b"/>
                      <a:pathLst>
                        <a:path w="112" h="118">
                          <a:moveTo>
                            <a:pt x="78" y="2"/>
                          </a:moveTo>
                          <a:lnTo>
                            <a:pt x="75" y="4"/>
                          </a:lnTo>
                          <a:lnTo>
                            <a:pt x="43" y="38"/>
                          </a:lnTo>
                          <a:lnTo>
                            <a:pt x="9" y="94"/>
                          </a:lnTo>
                          <a:lnTo>
                            <a:pt x="5" y="100"/>
                          </a:lnTo>
                          <a:lnTo>
                            <a:pt x="0" y="105"/>
                          </a:lnTo>
                          <a:lnTo>
                            <a:pt x="1" y="105"/>
                          </a:lnTo>
                          <a:lnTo>
                            <a:pt x="3" y="107"/>
                          </a:lnTo>
                          <a:lnTo>
                            <a:pt x="10" y="111"/>
                          </a:lnTo>
                          <a:lnTo>
                            <a:pt x="15" y="113"/>
                          </a:lnTo>
                          <a:lnTo>
                            <a:pt x="20" y="116"/>
                          </a:lnTo>
                          <a:lnTo>
                            <a:pt x="26" y="117"/>
                          </a:lnTo>
                          <a:lnTo>
                            <a:pt x="32" y="118"/>
                          </a:lnTo>
                          <a:lnTo>
                            <a:pt x="38" y="117"/>
                          </a:lnTo>
                          <a:lnTo>
                            <a:pt x="42" y="116"/>
                          </a:lnTo>
                          <a:lnTo>
                            <a:pt x="45" y="112"/>
                          </a:lnTo>
                          <a:lnTo>
                            <a:pt x="62" y="63"/>
                          </a:lnTo>
                          <a:lnTo>
                            <a:pt x="69" y="50"/>
                          </a:lnTo>
                          <a:lnTo>
                            <a:pt x="89" y="24"/>
                          </a:lnTo>
                          <a:lnTo>
                            <a:pt x="92" y="20"/>
                          </a:lnTo>
                          <a:lnTo>
                            <a:pt x="100" y="15"/>
                          </a:lnTo>
                          <a:lnTo>
                            <a:pt x="105" y="12"/>
                          </a:lnTo>
                          <a:lnTo>
                            <a:pt x="112" y="10"/>
                          </a:lnTo>
                          <a:lnTo>
                            <a:pt x="112" y="9"/>
                          </a:lnTo>
                          <a:lnTo>
                            <a:pt x="110" y="7"/>
                          </a:lnTo>
                          <a:lnTo>
                            <a:pt x="105" y="5"/>
                          </a:lnTo>
                          <a:lnTo>
                            <a:pt x="84" y="0"/>
                          </a:lnTo>
                          <a:lnTo>
                            <a:pt x="81" y="1"/>
                          </a:lnTo>
                          <a:lnTo>
                            <a:pt x="78" y="2"/>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75"/>
                    <p:cNvSpPr>
                      <a:spLocks/>
                    </p:cNvSpPr>
                    <p:nvPr/>
                  </p:nvSpPr>
                  <p:spPr bwMode="auto">
                    <a:xfrm>
                      <a:off x="2214563" y="3100388"/>
                      <a:ext cx="223838" cy="184150"/>
                    </a:xfrm>
                    <a:custGeom>
                      <a:avLst/>
                      <a:gdLst/>
                      <a:ahLst/>
                      <a:cxnLst>
                        <a:cxn ang="0">
                          <a:pos x="118" y="0"/>
                        </a:cxn>
                        <a:cxn ang="0">
                          <a:pos x="113" y="1"/>
                        </a:cxn>
                        <a:cxn ang="0">
                          <a:pos x="87" y="13"/>
                        </a:cxn>
                        <a:cxn ang="0">
                          <a:pos x="59" y="33"/>
                        </a:cxn>
                        <a:cxn ang="0">
                          <a:pos x="33" y="59"/>
                        </a:cxn>
                        <a:cxn ang="0">
                          <a:pos x="15" y="79"/>
                        </a:cxn>
                        <a:cxn ang="0">
                          <a:pos x="12" y="84"/>
                        </a:cxn>
                        <a:cxn ang="0">
                          <a:pos x="6" y="90"/>
                        </a:cxn>
                        <a:cxn ang="0">
                          <a:pos x="2" y="97"/>
                        </a:cxn>
                        <a:cxn ang="0">
                          <a:pos x="0" y="98"/>
                        </a:cxn>
                        <a:cxn ang="0">
                          <a:pos x="0" y="101"/>
                        </a:cxn>
                        <a:cxn ang="0">
                          <a:pos x="1" y="103"/>
                        </a:cxn>
                        <a:cxn ang="0">
                          <a:pos x="8" y="107"/>
                        </a:cxn>
                        <a:cxn ang="0">
                          <a:pos x="28" y="114"/>
                        </a:cxn>
                        <a:cxn ang="0">
                          <a:pos x="43" y="116"/>
                        </a:cxn>
                        <a:cxn ang="0">
                          <a:pos x="50" y="115"/>
                        </a:cxn>
                        <a:cxn ang="0">
                          <a:pos x="56" y="113"/>
                        </a:cxn>
                        <a:cxn ang="0">
                          <a:pos x="61" y="109"/>
                        </a:cxn>
                        <a:cxn ang="0">
                          <a:pos x="66" y="104"/>
                        </a:cxn>
                        <a:cxn ang="0">
                          <a:pos x="73" y="91"/>
                        </a:cxn>
                        <a:cxn ang="0">
                          <a:pos x="84" y="69"/>
                        </a:cxn>
                        <a:cxn ang="0">
                          <a:pos x="119" y="18"/>
                        </a:cxn>
                        <a:cxn ang="0">
                          <a:pos x="127" y="13"/>
                        </a:cxn>
                        <a:cxn ang="0">
                          <a:pos x="134" y="10"/>
                        </a:cxn>
                        <a:cxn ang="0">
                          <a:pos x="137" y="10"/>
                        </a:cxn>
                        <a:cxn ang="0">
                          <a:pos x="139" y="10"/>
                        </a:cxn>
                        <a:cxn ang="0">
                          <a:pos x="141" y="9"/>
                        </a:cxn>
                        <a:cxn ang="0">
                          <a:pos x="141" y="8"/>
                        </a:cxn>
                        <a:cxn ang="0">
                          <a:pos x="140" y="7"/>
                        </a:cxn>
                        <a:cxn ang="0">
                          <a:pos x="139" y="5"/>
                        </a:cxn>
                        <a:cxn ang="0">
                          <a:pos x="132" y="2"/>
                        </a:cxn>
                        <a:cxn ang="0">
                          <a:pos x="122" y="0"/>
                        </a:cxn>
                        <a:cxn ang="0">
                          <a:pos x="118" y="0"/>
                        </a:cxn>
                      </a:cxnLst>
                      <a:rect l="0" t="0" r="r" b="b"/>
                      <a:pathLst>
                        <a:path w="141" h="116">
                          <a:moveTo>
                            <a:pt x="118" y="0"/>
                          </a:moveTo>
                          <a:lnTo>
                            <a:pt x="113" y="1"/>
                          </a:lnTo>
                          <a:lnTo>
                            <a:pt x="87" y="13"/>
                          </a:lnTo>
                          <a:lnTo>
                            <a:pt x="59" y="33"/>
                          </a:lnTo>
                          <a:lnTo>
                            <a:pt x="33" y="59"/>
                          </a:lnTo>
                          <a:lnTo>
                            <a:pt x="15" y="79"/>
                          </a:lnTo>
                          <a:lnTo>
                            <a:pt x="12" y="84"/>
                          </a:lnTo>
                          <a:lnTo>
                            <a:pt x="6" y="90"/>
                          </a:lnTo>
                          <a:lnTo>
                            <a:pt x="2" y="97"/>
                          </a:lnTo>
                          <a:lnTo>
                            <a:pt x="0" y="98"/>
                          </a:lnTo>
                          <a:lnTo>
                            <a:pt x="0" y="101"/>
                          </a:lnTo>
                          <a:lnTo>
                            <a:pt x="1" y="103"/>
                          </a:lnTo>
                          <a:lnTo>
                            <a:pt x="8" y="107"/>
                          </a:lnTo>
                          <a:lnTo>
                            <a:pt x="28" y="114"/>
                          </a:lnTo>
                          <a:lnTo>
                            <a:pt x="43" y="116"/>
                          </a:lnTo>
                          <a:lnTo>
                            <a:pt x="50" y="115"/>
                          </a:lnTo>
                          <a:lnTo>
                            <a:pt x="56" y="113"/>
                          </a:lnTo>
                          <a:lnTo>
                            <a:pt x="61" y="109"/>
                          </a:lnTo>
                          <a:lnTo>
                            <a:pt x="66" y="104"/>
                          </a:lnTo>
                          <a:lnTo>
                            <a:pt x="73" y="91"/>
                          </a:lnTo>
                          <a:lnTo>
                            <a:pt x="84" y="69"/>
                          </a:lnTo>
                          <a:lnTo>
                            <a:pt x="119" y="18"/>
                          </a:lnTo>
                          <a:lnTo>
                            <a:pt x="127" y="13"/>
                          </a:lnTo>
                          <a:lnTo>
                            <a:pt x="134" y="10"/>
                          </a:lnTo>
                          <a:lnTo>
                            <a:pt x="137" y="10"/>
                          </a:lnTo>
                          <a:lnTo>
                            <a:pt x="139" y="10"/>
                          </a:lnTo>
                          <a:lnTo>
                            <a:pt x="141" y="9"/>
                          </a:lnTo>
                          <a:lnTo>
                            <a:pt x="141" y="8"/>
                          </a:lnTo>
                          <a:lnTo>
                            <a:pt x="140" y="7"/>
                          </a:lnTo>
                          <a:lnTo>
                            <a:pt x="139" y="5"/>
                          </a:lnTo>
                          <a:lnTo>
                            <a:pt x="132" y="2"/>
                          </a:lnTo>
                          <a:lnTo>
                            <a:pt x="122" y="0"/>
                          </a:lnTo>
                          <a:lnTo>
                            <a:pt x="118" y="0"/>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76"/>
                    <p:cNvSpPr>
                      <a:spLocks/>
                    </p:cNvSpPr>
                    <p:nvPr/>
                  </p:nvSpPr>
                  <p:spPr bwMode="auto">
                    <a:xfrm>
                      <a:off x="2124075" y="3278188"/>
                      <a:ext cx="379413" cy="76200"/>
                    </a:xfrm>
                    <a:custGeom>
                      <a:avLst/>
                      <a:gdLst/>
                      <a:ahLst/>
                      <a:cxnLst>
                        <a:cxn ang="0">
                          <a:pos x="238" y="46"/>
                        </a:cxn>
                        <a:cxn ang="0">
                          <a:pos x="239" y="45"/>
                        </a:cxn>
                        <a:cxn ang="0">
                          <a:pos x="239" y="44"/>
                        </a:cxn>
                        <a:cxn ang="0">
                          <a:pos x="237" y="44"/>
                        </a:cxn>
                        <a:cxn ang="0">
                          <a:pos x="234" y="43"/>
                        </a:cxn>
                        <a:cxn ang="0">
                          <a:pos x="165" y="29"/>
                        </a:cxn>
                        <a:cxn ang="0">
                          <a:pos x="63" y="2"/>
                        </a:cxn>
                        <a:cxn ang="0">
                          <a:pos x="49" y="0"/>
                        </a:cxn>
                        <a:cxn ang="0">
                          <a:pos x="39" y="0"/>
                        </a:cxn>
                        <a:cxn ang="0">
                          <a:pos x="30" y="2"/>
                        </a:cxn>
                        <a:cxn ang="0">
                          <a:pos x="18" y="7"/>
                        </a:cxn>
                        <a:cxn ang="0">
                          <a:pos x="11" y="11"/>
                        </a:cxn>
                        <a:cxn ang="0">
                          <a:pos x="2" y="22"/>
                        </a:cxn>
                        <a:cxn ang="0">
                          <a:pos x="0" y="26"/>
                        </a:cxn>
                        <a:cxn ang="0">
                          <a:pos x="0" y="29"/>
                        </a:cxn>
                        <a:cxn ang="0">
                          <a:pos x="3" y="32"/>
                        </a:cxn>
                        <a:cxn ang="0">
                          <a:pos x="5" y="33"/>
                        </a:cxn>
                        <a:cxn ang="0">
                          <a:pos x="7" y="34"/>
                        </a:cxn>
                        <a:cxn ang="0">
                          <a:pos x="10" y="35"/>
                        </a:cxn>
                        <a:cxn ang="0">
                          <a:pos x="87" y="41"/>
                        </a:cxn>
                        <a:cxn ang="0">
                          <a:pos x="147" y="48"/>
                        </a:cxn>
                        <a:cxn ang="0">
                          <a:pos x="232" y="47"/>
                        </a:cxn>
                        <a:cxn ang="0">
                          <a:pos x="235" y="46"/>
                        </a:cxn>
                        <a:cxn ang="0">
                          <a:pos x="238" y="46"/>
                        </a:cxn>
                      </a:cxnLst>
                      <a:rect l="0" t="0" r="r" b="b"/>
                      <a:pathLst>
                        <a:path w="239" h="48">
                          <a:moveTo>
                            <a:pt x="238" y="46"/>
                          </a:moveTo>
                          <a:lnTo>
                            <a:pt x="239" y="45"/>
                          </a:lnTo>
                          <a:lnTo>
                            <a:pt x="239" y="44"/>
                          </a:lnTo>
                          <a:lnTo>
                            <a:pt x="237" y="44"/>
                          </a:lnTo>
                          <a:lnTo>
                            <a:pt x="234" y="43"/>
                          </a:lnTo>
                          <a:lnTo>
                            <a:pt x="165" y="29"/>
                          </a:lnTo>
                          <a:lnTo>
                            <a:pt x="63" y="2"/>
                          </a:lnTo>
                          <a:lnTo>
                            <a:pt x="49" y="0"/>
                          </a:lnTo>
                          <a:lnTo>
                            <a:pt x="39" y="0"/>
                          </a:lnTo>
                          <a:lnTo>
                            <a:pt x="30" y="2"/>
                          </a:lnTo>
                          <a:lnTo>
                            <a:pt x="18" y="7"/>
                          </a:lnTo>
                          <a:lnTo>
                            <a:pt x="11" y="11"/>
                          </a:lnTo>
                          <a:lnTo>
                            <a:pt x="2" y="22"/>
                          </a:lnTo>
                          <a:lnTo>
                            <a:pt x="0" y="26"/>
                          </a:lnTo>
                          <a:lnTo>
                            <a:pt x="0" y="29"/>
                          </a:lnTo>
                          <a:lnTo>
                            <a:pt x="3" y="32"/>
                          </a:lnTo>
                          <a:lnTo>
                            <a:pt x="5" y="33"/>
                          </a:lnTo>
                          <a:lnTo>
                            <a:pt x="7" y="34"/>
                          </a:lnTo>
                          <a:lnTo>
                            <a:pt x="10" y="35"/>
                          </a:lnTo>
                          <a:lnTo>
                            <a:pt x="87" y="41"/>
                          </a:lnTo>
                          <a:lnTo>
                            <a:pt x="147" y="48"/>
                          </a:lnTo>
                          <a:lnTo>
                            <a:pt x="232" y="47"/>
                          </a:lnTo>
                          <a:lnTo>
                            <a:pt x="235" y="46"/>
                          </a:lnTo>
                          <a:lnTo>
                            <a:pt x="238" y="46"/>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grpSp>
      </p:grpSp>
      <p:sp>
        <p:nvSpPr>
          <p:cNvPr id="199" name="TextBox 198"/>
          <p:cNvSpPr txBox="1"/>
          <p:nvPr/>
        </p:nvSpPr>
        <p:spPr>
          <a:xfrm>
            <a:off x="6595872" y="2377440"/>
            <a:ext cx="2548128" cy="2031325"/>
          </a:xfrm>
          <a:prstGeom prst="rect">
            <a:avLst/>
          </a:prstGeom>
          <a:noFill/>
        </p:spPr>
        <p:txBody>
          <a:bodyPr wrap="square" rtlCol="0">
            <a:spAutoFit/>
          </a:bodyPr>
          <a:lstStyle/>
          <a:p>
            <a:r>
              <a:rPr lang="en-US" dirty="0"/>
              <a:t>Once the sudden change is over the operator could reset the float to match the current load condition and maintain the required set  point</a:t>
            </a:r>
          </a:p>
        </p:txBody>
      </p:sp>
      <p:grpSp>
        <p:nvGrpSpPr>
          <p:cNvPr id="15" name="Group 110"/>
          <p:cNvGrpSpPr/>
          <p:nvPr/>
        </p:nvGrpSpPr>
        <p:grpSpPr>
          <a:xfrm>
            <a:off x="184727" y="3465576"/>
            <a:ext cx="3855356" cy="1200329"/>
            <a:chOff x="184727" y="3465576"/>
            <a:chExt cx="3855356" cy="1200329"/>
          </a:xfrm>
        </p:grpSpPr>
        <p:cxnSp>
          <p:nvCxnSpPr>
            <p:cNvPr id="119" name="Straight Connector 118"/>
            <p:cNvCxnSpPr/>
            <p:nvPr/>
          </p:nvCxnSpPr>
          <p:spPr bwMode="auto">
            <a:xfrm>
              <a:off x="1296883" y="4073872"/>
              <a:ext cx="2743200" cy="17077"/>
            </a:xfrm>
            <a:prstGeom prst="line">
              <a:avLst/>
            </a:prstGeom>
            <a:solidFill>
              <a:schemeClr val="accent1"/>
            </a:solidFill>
            <a:ln w="28575" cap="flat" cmpd="sng" algn="ctr">
              <a:solidFill>
                <a:srgbClr val="7030A0"/>
              </a:solidFill>
              <a:prstDash val="sysDot"/>
              <a:round/>
              <a:headEnd type="none" w="med" len="med"/>
              <a:tailEnd type="none" w="med" len="med"/>
            </a:ln>
            <a:effectLst/>
          </p:spPr>
        </p:cxnSp>
        <p:sp>
          <p:nvSpPr>
            <p:cNvPr id="120" name="TextBox 119"/>
            <p:cNvSpPr txBox="1"/>
            <p:nvPr/>
          </p:nvSpPr>
          <p:spPr>
            <a:xfrm>
              <a:off x="184727" y="3465576"/>
              <a:ext cx="1117600" cy="1200329"/>
            </a:xfrm>
            <a:prstGeom prst="rect">
              <a:avLst/>
            </a:prstGeom>
            <a:noFill/>
          </p:spPr>
          <p:txBody>
            <a:bodyPr wrap="square" rtlCol="0">
              <a:spAutoFit/>
            </a:bodyPr>
            <a:lstStyle/>
            <a:p>
              <a:pPr algn="ctr"/>
              <a:r>
                <a:rPr lang="en-US" dirty="0"/>
                <a:t>Set Point = </a:t>
              </a:r>
            </a:p>
            <a:p>
              <a:pPr algn="ctr"/>
              <a:r>
                <a:rPr lang="en-US" dirty="0"/>
                <a:t>Control Point</a:t>
              </a:r>
            </a:p>
          </p:txBody>
        </p:sp>
      </p:grpSp>
      <p:grpSp>
        <p:nvGrpSpPr>
          <p:cNvPr id="16" name="Group 121"/>
          <p:cNvGrpSpPr/>
          <p:nvPr/>
        </p:nvGrpSpPr>
        <p:grpSpPr>
          <a:xfrm>
            <a:off x="8363830" y="4975442"/>
            <a:ext cx="501786" cy="547493"/>
            <a:chOff x="8363830" y="4975442"/>
            <a:chExt cx="501786" cy="547493"/>
          </a:xfrm>
        </p:grpSpPr>
        <p:sp>
          <p:nvSpPr>
            <p:cNvPr id="146" name="Freeform 8"/>
            <p:cNvSpPr>
              <a:spLocks/>
            </p:cNvSpPr>
            <p:nvPr/>
          </p:nvSpPr>
          <p:spPr bwMode="auto">
            <a:xfrm flipH="1">
              <a:off x="8363830" y="5100640"/>
              <a:ext cx="501786" cy="422295"/>
            </a:xfrm>
            <a:custGeom>
              <a:avLst/>
              <a:gdLst/>
              <a:ahLst/>
              <a:cxnLst>
                <a:cxn ang="0">
                  <a:pos x="25" y="3"/>
                </a:cxn>
                <a:cxn ang="0">
                  <a:pos x="20" y="0"/>
                </a:cxn>
                <a:cxn ang="0">
                  <a:pos x="18" y="0"/>
                </a:cxn>
                <a:cxn ang="0">
                  <a:pos x="16" y="0"/>
                </a:cxn>
                <a:cxn ang="0">
                  <a:pos x="14" y="2"/>
                </a:cxn>
                <a:cxn ang="0">
                  <a:pos x="9" y="7"/>
                </a:cxn>
                <a:cxn ang="0">
                  <a:pos x="5" y="16"/>
                </a:cxn>
                <a:cxn ang="0">
                  <a:pos x="4" y="23"/>
                </a:cxn>
                <a:cxn ang="0">
                  <a:pos x="6" y="76"/>
                </a:cxn>
                <a:cxn ang="0">
                  <a:pos x="5" y="77"/>
                </a:cxn>
                <a:cxn ang="0">
                  <a:pos x="5" y="78"/>
                </a:cxn>
                <a:cxn ang="0">
                  <a:pos x="5" y="79"/>
                </a:cxn>
                <a:cxn ang="0">
                  <a:pos x="5" y="81"/>
                </a:cxn>
                <a:cxn ang="0">
                  <a:pos x="4" y="82"/>
                </a:cxn>
                <a:cxn ang="0">
                  <a:pos x="4" y="85"/>
                </a:cxn>
                <a:cxn ang="0">
                  <a:pos x="3" y="94"/>
                </a:cxn>
                <a:cxn ang="0">
                  <a:pos x="0" y="116"/>
                </a:cxn>
                <a:cxn ang="0">
                  <a:pos x="0" y="121"/>
                </a:cxn>
                <a:cxn ang="0">
                  <a:pos x="1" y="129"/>
                </a:cxn>
                <a:cxn ang="0">
                  <a:pos x="3" y="132"/>
                </a:cxn>
                <a:cxn ang="0">
                  <a:pos x="6" y="136"/>
                </a:cxn>
                <a:cxn ang="0">
                  <a:pos x="8" y="139"/>
                </a:cxn>
                <a:cxn ang="0">
                  <a:pos x="11" y="141"/>
                </a:cxn>
                <a:cxn ang="0">
                  <a:pos x="116" y="245"/>
                </a:cxn>
                <a:cxn ang="0">
                  <a:pos x="179" y="298"/>
                </a:cxn>
                <a:cxn ang="0">
                  <a:pos x="247" y="352"/>
                </a:cxn>
                <a:cxn ang="0">
                  <a:pos x="317" y="412"/>
                </a:cxn>
                <a:cxn ang="0">
                  <a:pos x="329" y="419"/>
                </a:cxn>
                <a:cxn ang="0">
                  <a:pos x="338" y="423"/>
                </a:cxn>
                <a:cxn ang="0">
                  <a:pos x="343" y="425"/>
                </a:cxn>
                <a:cxn ang="0">
                  <a:pos x="348" y="425"/>
                </a:cxn>
                <a:cxn ang="0">
                  <a:pos x="353" y="423"/>
                </a:cxn>
                <a:cxn ang="0">
                  <a:pos x="362" y="419"/>
                </a:cxn>
                <a:cxn ang="0">
                  <a:pos x="375" y="410"/>
                </a:cxn>
                <a:cxn ang="0">
                  <a:pos x="379" y="406"/>
                </a:cxn>
                <a:cxn ang="0">
                  <a:pos x="397" y="396"/>
                </a:cxn>
                <a:cxn ang="0">
                  <a:pos x="488" y="356"/>
                </a:cxn>
                <a:cxn ang="0">
                  <a:pos x="499" y="349"/>
                </a:cxn>
                <a:cxn ang="0">
                  <a:pos x="502" y="346"/>
                </a:cxn>
                <a:cxn ang="0">
                  <a:pos x="504" y="343"/>
                </a:cxn>
                <a:cxn ang="0">
                  <a:pos x="504" y="341"/>
                </a:cxn>
                <a:cxn ang="0">
                  <a:pos x="505" y="339"/>
                </a:cxn>
                <a:cxn ang="0">
                  <a:pos x="503" y="294"/>
                </a:cxn>
                <a:cxn ang="0">
                  <a:pos x="496" y="229"/>
                </a:cxn>
                <a:cxn ang="0">
                  <a:pos x="495" y="225"/>
                </a:cxn>
                <a:cxn ang="0">
                  <a:pos x="494" y="223"/>
                </a:cxn>
                <a:cxn ang="0">
                  <a:pos x="492" y="222"/>
                </a:cxn>
                <a:cxn ang="0">
                  <a:pos x="489" y="222"/>
                </a:cxn>
                <a:cxn ang="0">
                  <a:pos x="488" y="222"/>
                </a:cxn>
                <a:cxn ang="0">
                  <a:pos x="485" y="223"/>
                </a:cxn>
                <a:cxn ang="0">
                  <a:pos x="411" y="254"/>
                </a:cxn>
                <a:cxn ang="0">
                  <a:pos x="379" y="265"/>
                </a:cxn>
                <a:cxn ang="0">
                  <a:pos x="371" y="267"/>
                </a:cxn>
                <a:cxn ang="0">
                  <a:pos x="358" y="267"/>
                </a:cxn>
                <a:cxn ang="0">
                  <a:pos x="353" y="265"/>
                </a:cxn>
                <a:cxn ang="0">
                  <a:pos x="343" y="261"/>
                </a:cxn>
                <a:cxn ang="0">
                  <a:pos x="340" y="259"/>
                </a:cxn>
                <a:cxn ang="0">
                  <a:pos x="322" y="245"/>
                </a:cxn>
                <a:cxn ang="0">
                  <a:pos x="214" y="163"/>
                </a:cxn>
                <a:cxn ang="0">
                  <a:pos x="119" y="87"/>
                </a:cxn>
                <a:cxn ang="0">
                  <a:pos x="58" y="34"/>
                </a:cxn>
                <a:cxn ang="0">
                  <a:pos x="31" y="7"/>
                </a:cxn>
                <a:cxn ang="0">
                  <a:pos x="25" y="3"/>
                </a:cxn>
              </a:cxnLst>
              <a:rect l="0" t="0" r="r" b="b"/>
              <a:pathLst>
                <a:path w="505" h="425">
                  <a:moveTo>
                    <a:pt x="25" y="3"/>
                  </a:moveTo>
                  <a:lnTo>
                    <a:pt x="20" y="0"/>
                  </a:lnTo>
                  <a:lnTo>
                    <a:pt x="18" y="0"/>
                  </a:lnTo>
                  <a:lnTo>
                    <a:pt x="16" y="0"/>
                  </a:lnTo>
                  <a:lnTo>
                    <a:pt x="14" y="2"/>
                  </a:lnTo>
                  <a:lnTo>
                    <a:pt x="9" y="7"/>
                  </a:lnTo>
                  <a:lnTo>
                    <a:pt x="5" y="16"/>
                  </a:lnTo>
                  <a:lnTo>
                    <a:pt x="4" y="23"/>
                  </a:lnTo>
                  <a:lnTo>
                    <a:pt x="6" y="76"/>
                  </a:lnTo>
                  <a:lnTo>
                    <a:pt x="5" y="77"/>
                  </a:lnTo>
                  <a:lnTo>
                    <a:pt x="5" y="78"/>
                  </a:lnTo>
                  <a:lnTo>
                    <a:pt x="5" y="79"/>
                  </a:lnTo>
                  <a:lnTo>
                    <a:pt x="5" y="81"/>
                  </a:lnTo>
                  <a:lnTo>
                    <a:pt x="4" y="82"/>
                  </a:lnTo>
                  <a:lnTo>
                    <a:pt x="4" y="85"/>
                  </a:lnTo>
                  <a:lnTo>
                    <a:pt x="3" y="94"/>
                  </a:lnTo>
                  <a:lnTo>
                    <a:pt x="0" y="116"/>
                  </a:lnTo>
                  <a:lnTo>
                    <a:pt x="0" y="121"/>
                  </a:lnTo>
                  <a:lnTo>
                    <a:pt x="1" y="129"/>
                  </a:lnTo>
                  <a:lnTo>
                    <a:pt x="3" y="132"/>
                  </a:lnTo>
                  <a:lnTo>
                    <a:pt x="6" y="136"/>
                  </a:lnTo>
                  <a:lnTo>
                    <a:pt x="8" y="139"/>
                  </a:lnTo>
                  <a:lnTo>
                    <a:pt x="11" y="141"/>
                  </a:lnTo>
                  <a:lnTo>
                    <a:pt x="116" y="245"/>
                  </a:lnTo>
                  <a:lnTo>
                    <a:pt x="179" y="298"/>
                  </a:lnTo>
                  <a:lnTo>
                    <a:pt x="247" y="352"/>
                  </a:lnTo>
                  <a:lnTo>
                    <a:pt x="317" y="412"/>
                  </a:lnTo>
                  <a:lnTo>
                    <a:pt x="329" y="419"/>
                  </a:lnTo>
                  <a:lnTo>
                    <a:pt x="338" y="423"/>
                  </a:lnTo>
                  <a:lnTo>
                    <a:pt x="343" y="425"/>
                  </a:lnTo>
                  <a:lnTo>
                    <a:pt x="348" y="425"/>
                  </a:lnTo>
                  <a:lnTo>
                    <a:pt x="353" y="423"/>
                  </a:lnTo>
                  <a:lnTo>
                    <a:pt x="362" y="419"/>
                  </a:lnTo>
                  <a:lnTo>
                    <a:pt x="375" y="410"/>
                  </a:lnTo>
                  <a:lnTo>
                    <a:pt x="379" y="406"/>
                  </a:lnTo>
                  <a:lnTo>
                    <a:pt x="397" y="396"/>
                  </a:lnTo>
                  <a:lnTo>
                    <a:pt x="488" y="356"/>
                  </a:lnTo>
                  <a:lnTo>
                    <a:pt x="499" y="349"/>
                  </a:lnTo>
                  <a:lnTo>
                    <a:pt x="502" y="346"/>
                  </a:lnTo>
                  <a:lnTo>
                    <a:pt x="504" y="343"/>
                  </a:lnTo>
                  <a:lnTo>
                    <a:pt x="504" y="341"/>
                  </a:lnTo>
                  <a:lnTo>
                    <a:pt x="505" y="339"/>
                  </a:lnTo>
                  <a:lnTo>
                    <a:pt x="503" y="294"/>
                  </a:lnTo>
                  <a:lnTo>
                    <a:pt x="496" y="229"/>
                  </a:lnTo>
                  <a:lnTo>
                    <a:pt x="495" y="225"/>
                  </a:lnTo>
                  <a:lnTo>
                    <a:pt x="494" y="223"/>
                  </a:lnTo>
                  <a:lnTo>
                    <a:pt x="492" y="222"/>
                  </a:lnTo>
                  <a:lnTo>
                    <a:pt x="489" y="222"/>
                  </a:lnTo>
                  <a:lnTo>
                    <a:pt x="488" y="222"/>
                  </a:lnTo>
                  <a:lnTo>
                    <a:pt x="485" y="223"/>
                  </a:lnTo>
                  <a:lnTo>
                    <a:pt x="411" y="254"/>
                  </a:lnTo>
                  <a:lnTo>
                    <a:pt x="379" y="265"/>
                  </a:lnTo>
                  <a:lnTo>
                    <a:pt x="371" y="267"/>
                  </a:lnTo>
                  <a:lnTo>
                    <a:pt x="358" y="267"/>
                  </a:lnTo>
                  <a:lnTo>
                    <a:pt x="353" y="265"/>
                  </a:lnTo>
                  <a:lnTo>
                    <a:pt x="343" y="261"/>
                  </a:lnTo>
                  <a:lnTo>
                    <a:pt x="340" y="259"/>
                  </a:lnTo>
                  <a:lnTo>
                    <a:pt x="322" y="245"/>
                  </a:lnTo>
                  <a:lnTo>
                    <a:pt x="214" y="163"/>
                  </a:lnTo>
                  <a:lnTo>
                    <a:pt x="119" y="87"/>
                  </a:lnTo>
                  <a:lnTo>
                    <a:pt x="58" y="34"/>
                  </a:lnTo>
                  <a:lnTo>
                    <a:pt x="31" y="7"/>
                  </a:lnTo>
                  <a:lnTo>
                    <a:pt x="25" y="3"/>
                  </a:lnTo>
                  <a:close/>
                </a:path>
              </a:pathLst>
            </a:custGeom>
            <a:solidFill>
              <a:srgbClr val="962E2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6"/>
            <p:cNvSpPr>
              <a:spLocks/>
            </p:cNvSpPr>
            <p:nvPr/>
          </p:nvSpPr>
          <p:spPr bwMode="auto">
            <a:xfrm flipH="1">
              <a:off x="8379728" y="4975442"/>
              <a:ext cx="468996" cy="438194"/>
            </a:xfrm>
            <a:custGeom>
              <a:avLst/>
              <a:gdLst/>
              <a:ahLst/>
              <a:cxnLst>
                <a:cxn ang="0">
                  <a:pos x="107" y="0"/>
                </a:cxn>
                <a:cxn ang="0">
                  <a:pos x="98" y="0"/>
                </a:cxn>
                <a:cxn ang="0">
                  <a:pos x="88" y="2"/>
                </a:cxn>
                <a:cxn ang="0">
                  <a:pos x="79" y="5"/>
                </a:cxn>
                <a:cxn ang="0">
                  <a:pos x="76" y="8"/>
                </a:cxn>
                <a:cxn ang="0">
                  <a:pos x="73" y="11"/>
                </a:cxn>
                <a:cxn ang="0">
                  <a:pos x="70" y="20"/>
                </a:cxn>
                <a:cxn ang="0">
                  <a:pos x="65" y="53"/>
                </a:cxn>
                <a:cxn ang="0">
                  <a:pos x="67" y="75"/>
                </a:cxn>
                <a:cxn ang="0">
                  <a:pos x="66" y="86"/>
                </a:cxn>
                <a:cxn ang="0">
                  <a:pos x="65" y="90"/>
                </a:cxn>
                <a:cxn ang="0">
                  <a:pos x="62" y="95"/>
                </a:cxn>
                <a:cxn ang="0">
                  <a:pos x="54" y="103"/>
                </a:cxn>
                <a:cxn ang="0">
                  <a:pos x="49" y="107"/>
                </a:cxn>
                <a:cxn ang="0">
                  <a:pos x="22" y="123"/>
                </a:cxn>
                <a:cxn ang="0">
                  <a:pos x="7" y="128"/>
                </a:cxn>
                <a:cxn ang="0">
                  <a:pos x="0" y="129"/>
                </a:cxn>
                <a:cxn ang="0">
                  <a:pos x="14" y="177"/>
                </a:cxn>
                <a:cxn ang="0">
                  <a:pos x="322" y="441"/>
                </a:cxn>
                <a:cxn ang="0">
                  <a:pos x="439" y="398"/>
                </a:cxn>
                <a:cxn ang="0">
                  <a:pos x="472" y="354"/>
                </a:cxn>
                <a:cxn ang="0">
                  <a:pos x="471" y="351"/>
                </a:cxn>
                <a:cxn ang="0">
                  <a:pos x="469" y="349"/>
                </a:cxn>
                <a:cxn ang="0">
                  <a:pos x="467" y="347"/>
                </a:cxn>
                <a:cxn ang="0">
                  <a:pos x="461" y="344"/>
                </a:cxn>
                <a:cxn ang="0">
                  <a:pos x="439" y="336"/>
                </a:cxn>
                <a:cxn ang="0">
                  <a:pos x="426" y="329"/>
                </a:cxn>
                <a:cxn ang="0">
                  <a:pos x="413" y="320"/>
                </a:cxn>
                <a:cxn ang="0">
                  <a:pos x="375" y="285"/>
                </a:cxn>
                <a:cxn ang="0">
                  <a:pos x="367" y="276"/>
                </a:cxn>
                <a:cxn ang="0">
                  <a:pos x="365" y="274"/>
                </a:cxn>
                <a:cxn ang="0">
                  <a:pos x="259" y="186"/>
                </a:cxn>
                <a:cxn ang="0">
                  <a:pos x="173" y="110"/>
                </a:cxn>
                <a:cxn ang="0">
                  <a:pos x="168" y="104"/>
                </a:cxn>
                <a:cxn ang="0">
                  <a:pos x="167" y="102"/>
                </a:cxn>
                <a:cxn ang="0">
                  <a:pos x="166" y="100"/>
                </a:cxn>
                <a:cxn ang="0">
                  <a:pos x="166" y="99"/>
                </a:cxn>
                <a:cxn ang="0">
                  <a:pos x="166" y="98"/>
                </a:cxn>
                <a:cxn ang="0">
                  <a:pos x="164" y="96"/>
                </a:cxn>
                <a:cxn ang="0">
                  <a:pos x="162" y="95"/>
                </a:cxn>
                <a:cxn ang="0">
                  <a:pos x="160" y="93"/>
                </a:cxn>
                <a:cxn ang="0">
                  <a:pos x="138" y="82"/>
                </a:cxn>
                <a:cxn ang="0">
                  <a:pos x="130" y="75"/>
                </a:cxn>
                <a:cxn ang="0">
                  <a:pos x="124" y="66"/>
                </a:cxn>
                <a:cxn ang="0">
                  <a:pos x="122" y="60"/>
                </a:cxn>
                <a:cxn ang="0">
                  <a:pos x="120" y="30"/>
                </a:cxn>
                <a:cxn ang="0">
                  <a:pos x="117" y="11"/>
                </a:cxn>
                <a:cxn ang="0">
                  <a:pos x="116" y="8"/>
                </a:cxn>
                <a:cxn ang="0">
                  <a:pos x="115" y="5"/>
                </a:cxn>
                <a:cxn ang="0">
                  <a:pos x="110" y="1"/>
                </a:cxn>
                <a:cxn ang="0">
                  <a:pos x="107" y="0"/>
                </a:cxn>
              </a:cxnLst>
              <a:rect l="0" t="0" r="r" b="b"/>
              <a:pathLst>
                <a:path w="472" h="441">
                  <a:moveTo>
                    <a:pt x="107" y="0"/>
                  </a:moveTo>
                  <a:lnTo>
                    <a:pt x="98" y="0"/>
                  </a:lnTo>
                  <a:lnTo>
                    <a:pt x="88" y="2"/>
                  </a:lnTo>
                  <a:lnTo>
                    <a:pt x="79" y="5"/>
                  </a:lnTo>
                  <a:lnTo>
                    <a:pt x="76" y="8"/>
                  </a:lnTo>
                  <a:lnTo>
                    <a:pt x="73" y="11"/>
                  </a:lnTo>
                  <a:lnTo>
                    <a:pt x="70" y="20"/>
                  </a:lnTo>
                  <a:lnTo>
                    <a:pt x="65" y="53"/>
                  </a:lnTo>
                  <a:lnTo>
                    <a:pt x="67" y="75"/>
                  </a:lnTo>
                  <a:lnTo>
                    <a:pt x="66" y="86"/>
                  </a:lnTo>
                  <a:lnTo>
                    <a:pt x="65" y="90"/>
                  </a:lnTo>
                  <a:lnTo>
                    <a:pt x="62" y="95"/>
                  </a:lnTo>
                  <a:lnTo>
                    <a:pt x="54" y="103"/>
                  </a:lnTo>
                  <a:lnTo>
                    <a:pt x="49" y="107"/>
                  </a:lnTo>
                  <a:lnTo>
                    <a:pt x="22" y="123"/>
                  </a:lnTo>
                  <a:lnTo>
                    <a:pt x="7" y="128"/>
                  </a:lnTo>
                  <a:lnTo>
                    <a:pt x="0" y="129"/>
                  </a:lnTo>
                  <a:lnTo>
                    <a:pt x="14" y="177"/>
                  </a:lnTo>
                  <a:lnTo>
                    <a:pt x="322" y="441"/>
                  </a:lnTo>
                  <a:lnTo>
                    <a:pt x="439" y="398"/>
                  </a:lnTo>
                  <a:lnTo>
                    <a:pt x="472" y="354"/>
                  </a:lnTo>
                  <a:lnTo>
                    <a:pt x="471" y="351"/>
                  </a:lnTo>
                  <a:lnTo>
                    <a:pt x="469" y="349"/>
                  </a:lnTo>
                  <a:lnTo>
                    <a:pt x="467" y="347"/>
                  </a:lnTo>
                  <a:lnTo>
                    <a:pt x="461" y="344"/>
                  </a:lnTo>
                  <a:lnTo>
                    <a:pt x="439" y="336"/>
                  </a:lnTo>
                  <a:lnTo>
                    <a:pt x="426" y="329"/>
                  </a:lnTo>
                  <a:lnTo>
                    <a:pt x="413" y="320"/>
                  </a:lnTo>
                  <a:lnTo>
                    <a:pt x="375" y="285"/>
                  </a:lnTo>
                  <a:lnTo>
                    <a:pt x="367" y="276"/>
                  </a:lnTo>
                  <a:lnTo>
                    <a:pt x="365" y="274"/>
                  </a:lnTo>
                  <a:lnTo>
                    <a:pt x="259" y="186"/>
                  </a:lnTo>
                  <a:lnTo>
                    <a:pt x="173" y="110"/>
                  </a:lnTo>
                  <a:lnTo>
                    <a:pt x="168" y="104"/>
                  </a:lnTo>
                  <a:lnTo>
                    <a:pt x="167" y="102"/>
                  </a:lnTo>
                  <a:lnTo>
                    <a:pt x="166" y="100"/>
                  </a:lnTo>
                  <a:lnTo>
                    <a:pt x="166" y="99"/>
                  </a:lnTo>
                  <a:lnTo>
                    <a:pt x="166" y="98"/>
                  </a:lnTo>
                  <a:lnTo>
                    <a:pt x="164" y="96"/>
                  </a:lnTo>
                  <a:lnTo>
                    <a:pt x="162" y="95"/>
                  </a:lnTo>
                  <a:lnTo>
                    <a:pt x="160" y="93"/>
                  </a:lnTo>
                  <a:lnTo>
                    <a:pt x="138" y="82"/>
                  </a:lnTo>
                  <a:lnTo>
                    <a:pt x="130" y="75"/>
                  </a:lnTo>
                  <a:lnTo>
                    <a:pt x="124" y="66"/>
                  </a:lnTo>
                  <a:lnTo>
                    <a:pt x="122" y="60"/>
                  </a:lnTo>
                  <a:lnTo>
                    <a:pt x="120" y="30"/>
                  </a:lnTo>
                  <a:lnTo>
                    <a:pt x="117" y="11"/>
                  </a:lnTo>
                  <a:lnTo>
                    <a:pt x="116" y="8"/>
                  </a:lnTo>
                  <a:lnTo>
                    <a:pt x="115" y="5"/>
                  </a:lnTo>
                  <a:lnTo>
                    <a:pt x="110" y="1"/>
                  </a:lnTo>
                  <a:lnTo>
                    <a:pt x="107" y="0"/>
                  </a:lnTo>
                  <a:close/>
                </a:path>
              </a:pathLst>
            </a:custGeom>
            <a:solidFill>
              <a:srgbClr val="82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
            <p:cNvSpPr>
              <a:spLocks/>
            </p:cNvSpPr>
            <p:nvPr/>
          </p:nvSpPr>
          <p:spPr bwMode="auto">
            <a:xfrm flipH="1">
              <a:off x="8509895" y="5100640"/>
              <a:ext cx="274243" cy="293123"/>
            </a:xfrm>
            <a:custGeom>
              <a:avLst/>
              <a:gdLst/>
              <a:ahLst/>
              <a:cxnLst>
                <a:cxn ang="0">
                  <a:pos x="24" y="49"/>
                </a:cxn>
                <a:cxn ang="0">
                  <a:pos x="2" y="82"/>
                </a:cxn>
                <a:cxn ang="0">
                  <a:pos x="0" y="92"/>
                </a:cxn>
                <a:cxn ang="0">
                  <a:pos x="4" y="103"/>
                </a:cxn>
                <a:cxn ang="0">
                  <a:pos x="24" y="127"/>
                </a:cxn>
                <a:cxn ang="0">
                  <a:pos x="166" y="265"/>
                </a:cxn>
                <a:cxn ang="0">
                  <a:pos x="201" y="291"/>
                </a:cxn>
                <a:cxn ang="0">
                  <a:pos x="212" y="295"/>
                </a:cxn>
                <a:cxn ang="0">
                  <a:pos x="222" y="295"/>
                </a:cxn>
                <a:cxn ang="0">
                  <a:pos x="241" y="286"/>
                </a:cxn>
                <a:cxn ang="0">
                  <a:pos x="266" y="264"/>
                </a:cxn>
                <a:cxn ang="0">
                  <a:pos x="268" y="261"/>
                </a:cxn>
                <a:cxn ang="0">
                  <a:pos x="268" y="257"/>
                </a:cxn>
                <a:cxn ang="0">
                  <a:pos x="265" y="250"/>
                </a:cxn>
                <a:cxn ang="0">
                  <a:pos x="257" y="240"/>
                </a:cxn>
                <a:cxn ang="0">
                  <a:pos x="256" y="217"/>
                </a:cxn>
                <a:cxn ang="0">
                  <a:pos x="260" y="199"/>
                </a:cxn>
                <a:cxn ang="0">
                  <a:pos x="264" y="193"/>
                </a:cxn>
                <a:cxn ang="0">
                  <a:pos x="275" y="183"/>
                </a:cxn>
                <a:cxn ang="0">
                  <a:pos x="276" y="179"/>
                </a:cxn>
                <a:cxn ang="0">
                  <a:pos x="274" y="175"/>
                </a:cxn>
                <a:cxn ang="0">
                  <a:pos x="235" y="142"/>
                </a:cxn>
                <a:cxn ang="0">
                  <a:pos x="209" y="113"/>
                </a:cxn>
                <a:cxn ang="0">
                  <a:pos x="203" y="111"/>
                </a:cxn>
                <a:cxn ang="0">
                  <a:pos x="198" y="113"/>
                </a:cxn>
                <a:cxn ang="0">
                  <a:pos x="181" y="126"/>
                </a:cxn>
                <a:cxn ang="0">
                  <a:pos x="171" y="131"/>
                </a:cxn>
                <a:cxn ang="0">
                  <a:pos x="166" y="131"/>
                </a:cxn>
                <a:cxn ang="0">
                  <a:pos x="161" y="128"/>
                </a:cxn>
                <a:cxn ang="0">
                  <a:pos x="145" y="113"/>
                </a:cxn>
                <a:cxn ang="0">
                  <a:pos x="104" y="39"/>
                </a:cxn>
                <a:cxn ang="0">
                  <a:pos x="95" y="10"/>
                </a:cxn>
                <a:cxn ang="0">
                  <a:pos x="90" y="3"/>
                </a:cxn>
                <a:cxn ang="0">
                  <a:pos x="88" y="0"/>
                </a:cxn>
                <a:cxn ang="0">
                  <a:pos x="83" y="1"/>
                </a:cxn>
                <a:cxn ang="0">
                  <a:pos x="67" y="17"/>
                </a:cxn>
              </a:cxnLst>
              <a:rect l="0" t="0" r="r" b="b"/>
              <a:pathLst>
                <a:path w="276" h="295">
                  <a:moveTo>
                    <a:pt x="35" y="39"/>
                  </a:moveTo>
                  <a:lnTo>
                    <a:pt x="24" y="49"/>
                  </a:lnTo>
                  <a:lnTo>
                    <a:pt x="5" y="76"/>
                  </a:lnTo>
                  <a:lnTo>
                    <a:pt x="2" y="82"/>
                  </a:lnTo>
                  <a:lnTo>
                    <a:pt x="0" y="88"/>
                  </a:lnTo>
                  <a:lnTo>
                    <a:pt x="0" y="92"/>
                  </a:lnTo>
                  <a:lnTo>
                    <a:pt x="2" y="99"/>
                  </a:lnTo>
                  <a:lnTo>
                    <a:pt x="4" y="103"/>
                  </a:lnTo>
                  <a:lnTo>
                    <a:pt x="9" y="111"/>
                  </a:lnTo>
                  <a:lnTo>
                    <a:pt x="24" y="127"/>
                  </a:lnTo>
                  <a:lnTo>
                    <a:pt x="82" y="177"/>
                  </a:lnTo>
                  <a:lnTo>
                    <a:pt x="166" y="265"/>
                  </a:lnTo>
                  <a:lnTo>
                    <a:pt x="195" y="288"/>
                  </a:lnTo>
                  <a:lnTo>
                    <a:pt x="201" y="291"/>
                  </a:lnTo>
                  <a:lnTo>
                    <a:pt x="206" y="293"/>
                  </a:lnTo>
                  <a:lnTo>
                    <a:pt x="212" y="295"/>
                  </a:lnTo>
                  <a:lnTo>
                    <a:pt x="217" y="295"/>
                  </a:lnTo>
                  <a:lnTo>
                    <a:pt x="222" y="295"/>
                  </a:lnTo>
                  <a:lnTo>
                    <a:pt x="232" y="291"/>
                  </a:lnTo>
                  <a:lnTo>
                    <a:pt x="241" y="286"/>
                  </a:lnTo>
                  <a:lnTo>
                    <a:pt x="249" y="280"/>
                  </a:lnTo>
                  <a:lnTo>
                    <a:pt x="266" y="264"/>
                  </a:lnTo>
                  <a:lnTo>
                    <a:pt x="267" y="262"/>
                  </a:lnTo>
                  <a:lnTo>
                    <a:pt x="268" y="261"/>
                  </a:lnTo>
                  <a:lnTo>
                    <a:pt x="268" y="259"/>
                  </a:lnTo>
                  <a:lnTo>
                    <a:pt x="268" y="257"/>
                  </a:lnTo>
                  <a:lnTo>
                    <a:pt x="267" y="254"/>
                  </a:lnTo>
                  <a:lnTo>
                    <a:pt x="265" y="250"/>
                  </a:lnTo>
                  <a:lnTo>
                    <a:pt x="262" y="247"/>
                  </a:lnTo>
                  <a:lnTo>
                    <a:pt x="257" y="240"/>
                  </a:lnTo>
                  <a:lnTo>
                    <a:pt x="256" y="236"/>
                  </a:lnTo>
                  <a:lnTo>
                    <a:pt x="256" y="217"/>
                  </a:lnTo>
                  <a:lnTo>
                    <a:pt x="258" y="208"/>
                  </a:lnTo>
                  <a:lnTo>
                    <a:pt x="260" y="199"/>
                  </a:lnTo>
                  <a:lnTo>
                    <a:pt x="262" y="196"/>
                  </a:lnTo>
                  <a:lnTo>
                    <a:pt x="264" y="193"/>
                  </a:lnTo>
                  <a:lnTo>
                    <a:pt x="271" y="188"/>
                  </a:lnTo>
                  <a:lnTo>
                    <a:pt x="275" y="183"/>
                  </a:lnTo>
                  <a:lnTo>
                    <a:pt x="276" y="180"/>
                  </a:lnTo>
                  <a:lnTo>
                    <a:pt x="276" y="179"/>
                  </a:lnTo>
                  <a:lnTo>
                    <a:pt x="275" y="177"/>
                  </a:lnTo>
                  <a:lnTo>
                    <a:pt x="274" y="175"/>
                  </a:lnTo>
                  <a:lnTo>
                    <a:pt x="269" y="169"/>
                  </a:lnTo>
                  <a:lnTo>
                    <a:pt x="235" y="142"/>
                  </a:lnTo>
                  <a:lnTo>
                    <a:pt x="216" y="119"/>
                  </a:lnTo>
                  <a:lnTo>
                    <a:pt x="209" y="113"/>
                  </a:lnTo>
                  <a:lnTo>
                    <a:pt x="205" y="111"/>
                  </a:lnTo>
                  <a:lnTo>
                    <a:pt x="203" y="111"/>
                  </a:lnTo>
                  <a:lnTo>
                    <a:pt x="200" y="112"/>
                  </a:lnTo>
                  <a:lnTo>
                    <a:pt x="198" y="113"/>
                  </a:lnTo>
                  <a:lnTo>
                    <a:pt x="196" y="114"/>
                  </a:lnTo>
                  <a:lnTo>
                    <a:pt x="181" y="126"/>
                  </a:lnTo>
                  <a:lnTo>
                    <a:pt x="174" y="130"/>
                  </a:lnTo>
                  <a:lnTo>
                    <a:pt x="171" y="131"/>
                  </a:lnTo>
                  <a:lnTo>
                    <a:pt x="169" y="131"/>
                  </a:lnTo>
                  <a:lnTo>
                    <a:pt x="166" y="131"/>
                  </a:lnTo>
                  <a:lnTo>
                    <a:pt x="164" y="130"/>
                  </a:lnTo>
                  <a:lnTo>
                    <a:pt x="161" y="128"/>
                  </a:lnTo>
                  <a:lnTo>
                    <a:pt x="156" y="124"/>
                  </a:lnTo>
                  <a:lnTo>
                    <a:pt x="145" y="113"/>
                  </a:lnTo>
                  <a:lnTo>
                    <a:pt x="120" y="79"/>
                  </a:lnTo>
                  <a:lnTo>
                    <a:pt x="104" y="39"/>
                  </a:lnTo>
                  <a:lnTo>
                    <a:pt x="100" y="23"/>
                  </a:lnTo>
                  <a:lnTo>
                    <a:pt x="95" y="10"/>
                  </a:lnTo>
                  <a:lnTo>
                    <a:pt x="92" y="5"/>
                  </a:lnTo>
                  <a:lnTo>
                    <a:pt x="90" y="3"/>
                  </a:lnTo>
                  <a:lnTo>
                    <a:pt x="89" y="2"/>
                  </a:lnTo>
                  <a:lnTo>
                    <a:pt x="88" y="0"/>
                  </a:lnTo>
                  <a:lnTo>
                    <a:pt x="86" y="0"/>
                  </a:lnTo>
                  <a:lnTo>
                    <a:pt x="83" y="1"/>
                  </a:lnTo>
                  <a:lnTo>
                    <a:pt x="80" y="3"/>
                  </a:lnTo>
                  <a:lnTo>
                    <a:pt x="67" y="17"/>
                  </a:lnTo>
                  <a:lnTo>
                    <a:pt x="35" y="39"/>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1" name="Freeform 9"/>
            <p:cNvSpPr>
              <a:spLocks/>
            </p:cNvSpPr>
            <p:nvPr/>
          </p:nvSpPr>
          <p:spPr bwMode="auto">
            <a:xfrm flipH="1">
              <a:off x="8528774" y="5121506"/>
              <a:ext cx="323925" cy="384537"/>
            </a:xfrm>
            <a:custGeom>
              <a:avLst/>
              <a:gdLst/>
              <a:ahLst/>
              <a:cxnLst>
                <a:cxn ang="0">
                  <a:pos x="3" y="5"/>
                </a:cxn>
                <a:cxn ang="0">
                  <a:pos x="2" y="10"/>
                </a:cxn>
                <a:cxn ang="0">
                  <a:pos x="2" y="57"/>
                </a:cxn>
                <a:cxn ang="0">
                  <a:pos x="0" y="82"/>
                </a:cxn>
                <a:cxn ang="0">
                  <a:pos x="1" y="97"/>
                </a:cxn>
                <a:cxn ang="0">
                  <a:pos x="2" y="101"/>
                </a:cxn>
                <a:cxn ang="0">
                  <a:pos x="5" y="108"/>
                </a:cxn>
                <a:cxn ang="0">
                  <a:pos x="5" y="110"/>
                </a:cxn>
                <a:cxn ang="0">
                  <a:pos x="6" y="113"/>
                </a:cxn>
                <a:cxn ang="0">
                  <a:pos x="10" y="117"/>
                </a:cxn>
                <a:cxn ang="0">
                  <a:pos x="27" y="136"/>
                </a:cxn>
                <a:cxn ang="0">
                  <a:pos x="109" y="214"/>
                </a:cxn>
                <a:cxn ang="0">
                  <a:pos x="194" y="288"/>
                </a:cxn>
                <a:cxn ang="0">
                  <a:pos x="274" y="351"/>
                </a:cxn>
                <a:cxn ang="0">
                  <a:pos x="303" y="376"/>
                </a:cxn>
                <a:cxn ang="0">
                  <a:pos x="313" y="383"/>
                </a:cxn>
                <a:cxn ang="0">
                  <a:pos x="315" y="385"/>
                </a:cxn>
                <a:cxn ang="0">
                  <a:pos x="318" y="387"/>
                </a:cxn>
                <a:cxn ang="0">
                  <a:pos x="319" y="386"/>
                </a:cxn>
                <a:cxn ang="0">
                  <a:pos x="320" y="386"/>
                </a:cxn>
                <a:cxn ang="0">
                  <a:pos x="321" y="384"/>
                </a:cxn>
                <a:cxn ang="0">
                  <a:pos x="322" y="380"/>
                </a:cxn>
                <a:cxn ang="0">
                  <a:pos x="322" y="373"/>
                </a:cxn>
                <a:cxn ang="0">
                  <a:pos x="321" y="363"/>
                </a:cxn>
                <a:cxn ang="0">
                  <a:pos x="324" y="287"/>
                </a:cxn>
                <a:cxn ang="0">
                  <a:pos x="324" y="283"/>
                </a:cxn>
                <a:cxn ang="0">
                  <a:pos x="326" y="277"/>
                </a:cxn>
                <a:cxn ang="0">
                  <a:pos x="326" y="272"/>
                </a:cxn>
                <a:cxn ang="0">
                  <a:pos x="325" y="268"/>
                </a:cxn>
                <a:cxn ang="0">
                  <a:pos x="324" y="265"/>
                </a:cxn>
                <a:cxn ang="0">
                  <a:pos x="318" y="257"/>
                </a:cxn>
                <a:cxn ang="0">
                  <a:pos x="293" y="234"/>
                </a:cxn>
                <a:cxn ang="0">
                  <a:pos x="102" y="81"/>
                </a:cxn>
                <a:cxn ang="0">
                  <a:pos x="14" y="3"/>
                </a:cxn>
                <a:cxn ang="0">
                  <a:pos x="11" y="2"/>
                </a:cxn>
                <a:cxn ang="0">
                  <a:pos x="9" y="1"/>
                </a:cxn>
                <a:cxn ang="0">
                  <a:pos x="7" y="0"/>
                </a:cxn>
                <a:cxn ang="0">
                  <a:pos x="5" y="1"/>
                </a:cxn>
                <a:cxn ang="0">
                  <a:pos x="4" y="2"/>
                </a:cxn>
                <a:cxn ang="0">
                  <a:pos x="3" y="5"/>
                </a:cxn>
              </a:cxnLst>
              <a:rect l="0" t="0" r="r" b="b"/>
              <a:pathLst>
                <a:path w="326" h="387">
                  <a:moveTo>
                    <a:pt x="3" y="5"/>
                  </a:moveTo>
                  <a:lnTo>
                    <a:pt x="2" y="10"/>
                  </a:lnTo>
                  <a:lnTo>
                    <a:pt x="2" y="57"/>
                  </a:lnTo>
                  <a:lnTo>
                    <a:pt x="0" y="82"/>
                  </a:lnTo>
                  <a:lnTo>
                    <a:pt x="1" y="97"/>
                  </a:lnTo>
                  <a:lnTo>
                    <a:pt x="2" y="101"/>
                  </a:lnTo>
                  <a:lnTo>
                    <a:pt x="5" y="108"/>
                  </a:lnTo>
                  <a:lnTo>
                    <a:pt x="5" y="110"/>
                  </a:lnTo>
                  <a:lnTo>
                    <a:pt x="6" y="113"/>
                  </a:lnTo>
                  <a:lnTo>
                    <a:pt x="10" y="117"/>
                  </a:lnTo>
                  <a:lnTo>
                    <a:pt x="27" y="136"/>
                  </a:lnTo>
                  <a:lnTo>
                    <a:pt x="109" y="214"/>
                  </a:lnTo>
                  <a:lnTo>
                    <a:pt x="194" y="288"/>
                  </a:lnTo>
                  <a:lnTo>
                    <a:pt x="274" y="351"/>
                  </a:lnTo>
                  <a:lnTo>
                    <a:pt x="303" y="376"/>
                  </a:lnTo>
                  <a:lnTo>
                    <a:pt x="313" y="383"/>
                  </a:lnTo>
                  <a:lnTo>
                    <a:pt x="315" y="385"/>
                  </a:lnTo>
                  <a:lnTo>
                    <a:pt x="318" y="387"/>
                  </a:lnTo>
                  <a:lnTo>
                    <a:pt x="319" y="386"/>
                  </a:lnTo>
                  <a:lnTo>
                    <a:pt x="320" y="386"/>
                  </a:lnTo>
                  <a:lnTo>
                    <a:pt x="321" y="384"/>
                  </a:lnTo>
                  <a:lnTo>
                    <a:pt x="322" y="380"/>
                  </a:lnTo>
                  <a:lnTo>
                    <a:pt x="322" y="373"/>
                  </a:lnTo>
                  <a:lnTo>
                    <a:pt x="321" y="363"/>
                  </a:lnTo>
                  <a:lnTo>
                    <a:pt x="324" y="287"/>
                  </a:lnTo>
                  <a:lnTo>
                    <a:pt x="324" y="283"/>
                  </a:lnTo>
                  <a:lnTo>
                    <a:pt x="326" y="277"/>
                  </a:lnTo>
                  <a:lnTo>
                    <a:pt x="326" y="272"/>
                  </a:lnTo>
                  <a:lnTo>
                    <a:pt x="325" y="268"/>
                  </a:lnTo>
                  <a:lnTo>
                    <a:pt x="324" y="265"/>
                  </a:lnTo>
                  <a:lnTo>
                    <a:pt x="318" y="257"/>
                  </a:lnTo>
                  <a:lnTo>
                    <a:pt x="293" y="234"/>
                  </a:lnTo>
                  <a:lnTo>
                    <a:pt x="102" y="81"/>
                  </a:lnTo>
                  <a:lnTo>
                    <a:pt x="14" y="3"/>
                  </a:lnTo>
                  <a:lnTo>
                    <a:pt x="11" y="2"/>
                  </a:lnTo>
                  <a:lnTo>
                    <a:pt x="9" y="1"/>
                  </a:lnTo>
                  <a:lnTo>
                    <a:pt x="7" y="0"/>
                  </a:lnTo>
                  <a:lnTo>
                    <a:pt x="5" y="1"/>
                  </a:lnTo>
                  <a:lnTo>
                    <a:pt x="4" y="2"/>
                  </a:lnTo>
                  <a:lnTo>
                    <a:pt x="3" y="5"/>
                  </a:lnTo>
                  <a:close/>
                </a:path>
              </a:pathLst>
            </a:custGeom>
            <a:solidFill>
              <a:srgbClr val="CE606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 name="Freeform 10"/>
            <p:cNvSpPr>
              <a:spLocks/>
            </p:cNvSpPr>
            <p:nvPr/>
          </p:nvSpPr>
          <p:spPr bwMode="auto">
            <a:xfrm flipH="1">
              <a:off x="8376747" y="5339112"/>
              <a:ext cx="134141" cy="161963"/>
            </a:xfrm>
            <a:custGeom>
              <a:avLst/>
              <a:gdLst/>
              <a:ahLst/>
              <a:cxnLst>
                <a:cxn ang="0">
                  <a:pos x="131" y="0"/>
                </a:cxn>
                <a:cxn ang="0">
                  <a:pos x="128" y="0"/>
                </a:cxn>
                <a:cxn ang="0">
                  <a:pos x="126" y="0"/>
                </a:cxn>
                <a:cxn ang="0">
                  <a:pos x="122" y="1"/>
                </a:cxn>
                <a:cxn ang="0">
                  <a:pos x="15" y="45"/>
                </a:cxn>
                <a:cxn ang="0">
                  <a:pos x="8" y="47"/>
                </a:cxn>
                <a:cxn ang="0">
                  <a:pos x="7" y="47"/>
                </a:cxn>
                <a:cxn ang="0">
                  <a:pos x="5" y="49"/>
                </a:cxn>
                <a:cxn ang="0">
                  <a:pos x="3" y="57"/>
                </a:cxn>
                <a:cxn ang="0">
                  <a:pos x="0" y="74"/>
                </a:cxn>
                <a:cxn ang="0">
                  <a:pos x="0" y="90"/>
                </a:cxn>
                <a:cxn ang="0">
                  <a:pos x="5" y="148"/>
                </a:cxn>
                <a:cxn ang="0">
                  <a:pos x="4" y="151"/>
                </a:cxn>
                <a:cxn ang="0">
                  <a:pos x="4" y="160"/>
                </a:cxn>
                <a:cxn ang="0">
                  <a:pos x="5" y="162"/>
                </a:cxn>
                <a:cxn ang="0">
                  <a:pos x="6" y="162"/>
                </a:cxn>
                <a:cxn ang="0">
                  <a:pos x="7" y="163"/>
                </a:cxn>
                <a:cxn ang="0">
                  <a:pos x="8" y="162"/>
                </a:cxn>
                <a:cxn ang="0">
                  <a:pos x="9" y="162"/>
                </a:cxn>
                <a:cxn ang="0">
                  <a:pos x="11" y="160"/>
                </a:cxn>
                <a:cxn ang="0">
                  <a:pos x="18" y="153"/>
                </a:cxn>
                <a:cxn ang="0">
                  <a:pos x="74" y="127"/>
                </a:cxn>
                <a:cxn ang="0">
                  <a:pos x="112" y="106"/>
                </a:cxn>
                <a:cxn ang="0">
                  <a:pos x="126" y="99"/>
                </a:cxn>
                <a:cxn ang="0">
                  <a:pos x="129" y="97"/>
                </a:cxn>
                <a:cxn ang="0">
                  <a:pos x="132" y="93"/>
                </a:cxn>
                <a:cxn ang="0">
                  <a:pos x="134" y="90"/>
                </a:cxn>
                <a:cxn ang="0">
                  <a:pos x="135" y="86"/>
                </a:cxn>
                <a:cxn ang="0">
                  <a:pos x="131" y="47"/>
                </a:cxn>
                <a:cxn ang="0">
                  <a:pos x="132" y="5"/>
                </a:cxn>
                <a:cxn ang="0">
                  <a:pos x="132" y="3"/>
                </a:cxn>
                <a:cxn ang="0">
                  <a:pos x="132" y="1"/>
                </a:cxn>
                <a:cxn ang="0">
                  <a:pos x="132" y="0"/>
                </a:cxn>
                <a:cxn ang="0">
                  <a:pos x="131" y="0"/>
                </a:cxn>
              </a:cxnLst>
              <a:rect l="0" t="0" r="r" b="b"/>
              <a:pathLst>
                <a:path w="135" h="163">
                  <a:moveTo>
                    <a:pt x="131" y="0"/>
                  </a:moveTo>
                  <a:lnTo>
                    <a:pt x="128" y="0"/>
                  </a:lnTo>
                  <a:lnTo>
                    <a:pt x="126" y="0"/>
                  </a:lnTo>
                  <a:lnTo>
                    <a:pt x="122" y="1"/>
                  </a:lnTo>
                  <a:lnTo>
                    <a:pt x="15" y="45"/>
                  </a:lnTo>
                  <a:lnTo>
                    <a:pt x="8" y="47"/>
                  </a:lnTo>
                  <a:lnTo>
                    <a:pt x="7" y="47"/>
                  </a:lnTo>
                  <a:lnTo>
                    <a:pt x="5" y="49"/>
                  </a:lnTo>
                  <a:lnTo>
                    <a:pt x="3" y="57"/>
                  </a:lnTo>
                  <a:lnTo>
                    <a:pt x="0" y="74"/>
                  </a:lnTo>
                  <a:lnTo>
                    <a:pt x="0" y="90"/>
                  </a:lnTo>
                  <a:lnTo>
                    <a:pt x="5" y="148"/>
                  </a:lnTo>
                  <a:lnTo>
                    <a:pt x="4" y="151"/>
                  </a:lnTo>
                  <a:lnTo>
                    <a:pt x="4" y="160"/>
                  </a:lnTo>
                  <a:lnTo>
                    <a:pt x="5" y="162"/>
                  </a:lnTo>
                  <a:lnTo>
                    <a:pt x="6" y="162"/>
                  </a:lnTo>
                  <a:lnTo>
                    <a:pt x="7" y="163"/>
                  </a:lnTo>
                  <a:lnTo>
                    <a:pt x="8" y="162"/>
                  </a:lnTo>
                  <a:lnTo>
                    <a:pt x="9" y="162"/>
                  </a:lnTo>
                  <a:lnTo>
                    <a:pt x="11" y="160"/>
                  </a:lnTo>
                  <a:lnTo>
                    <a:pt x="18" y="153"/>
                  </a:lnTo>
                  <a:lnTo>
                    <a:pt x="74" y="127"/>
                  </a:lnTo>
                  <a:lnTo>
                    <a:pt x="112" y="106"/>
                  </a:lnTo>
                  <a:lnTo>
                    <a:pt x="126" y="99"/>
                  </a:lnTo>
                  <a:lnTo>
                    <a:pt x="129" y="97"/>
                  </a:lnTo>
                  <a:lnTo>
                    <a:pt x="132" y="93"/>
                  </a:lnTo>
                  <a:lnTo>
                    <a:pt x="134" y="90"/>
                  </a:lnTo>
                  <a:lnTo>
                    <a:pt x="135" y="86"/>
                  </a:lnTo>
                  <a:lnTo>
                    <a:pt x="131" y="47"/>
                  </a:lnTo>
                  <a:lnTo>
                    <a:pt x="132" y="5"/>
                  </a:lnTo>
                  <a:lnTo>
                    <a:pt x="132" y="3"/>
                  </a:lnTo>
                  <a:lnTo>
                    <a:pt x="132" y="1"/>
                  </a:lnTo>
                  <a:lnTo>
                    <a:pt x="132" y="0"/>
                  </a:lnTo>
                  <a:lnTo>
                    <a:pt x="131" y="0"/>
                  </a:lnTo>
                  <a:close/>
                </a:path>
              </a:pathLst>
            </a:custGeom>
            <a:solidFill>
              <a:srgbClr val="CE606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Freeform 11"/>
            <p:cNvSpPr>
              <a:spLocks/>
            </p:cNvSpPr>
            <p:nvPr/>
          </p:nvSpPr>
          <p:spPr bwMode="auto">
            <a:xfrm flipH="1">
              <a:off x="8449283" y="4994321"/>
              <a:ext cx="312002" cy="259339"/>
            </a:xfrm>
            <a:custGeom>
              <a:avLst/>
              <a:gdLst/>
              <a:ahLst/>
              <a:cxnLst>
                <a:cxn ang="0">
                  <a:pos x="173" y="115"/>
                </a:cxn>
                <a:cxn ang="0">
                  <a:pos x="144" y="89"/>
                </a:cxn>
                <a:cxn ang="0">
                  <a:pos x="62" y="31"/>
                </a:cxn>
                <a:cxn ang="0">
                  <a:pos x="36" y="11"/>
                </a:cxn>
                <a:cxn ang="0">
                  <a:pos x="32" y="9"/>
                </a:cxn>
                <a:cxn ang="0">
                  <a:pos x="24" y="3"/>
                </a:cxn>
                <a:cxn ang="0">
                  <a:pos x="15" y="0"/>
                </a:cxn>
                <a:cxn ang="0">
                  <a:pos x="13" y="0"/>
                </a:cxn>
                <a:cxn ang="0">
                  <a:pos x="10" y="1"/>
                </a:cxn>
                <a:cxn ang="0">
                  <a:pos x="8" y="3"/>
                </a:cxn>
                <a:cxn ang="0">
                  <a:pos x="3" y="6"/>
                </a:cxn>
                <a:cxn ang="0">
                  <a:pos x="2" y="9"/>
                </a:cxn>
                <a:cxn ang="0">
                  <a:pos x="0" y="11"/>
                </a:cxn>
                <a:cxn ang="0">
                  <a:pos x="0" y="12"/>
                </a:cxn>
                <a:cxn ang="0">
                  <a:pos x="0" y="16"/>
                </a:cxn>
                <a:cxn ang="0">
                  <a:pos x="0" y="17"/>
                </a:cxn>
                <a:cxn ang="0">
                  <a:pos x="1" y="19"/>
                </a:cxn>
                <a:cxn ang="0">
                  <a:pos x="5" y="23"/>
                </a:cxn>
                <a:cxn ang="0">
                  <a:pos x="11" y="29"/>
                </a:cxn>
                <a:cxn ang="0">
                  <a:pos x="57" y="59"/>
                </a:cxn>
                <a:cxn ang="0">
                  <a:pos x="198" y="173"/>
                </a:cxn>
                <a:cxn ang="0">
                  <a:pos x="237" y="207"/>
                </a:cxn>
                <a:cxn ang="0">
                  <a:pos x="284" y="256"/>
                </a:cxn>
                <a:cxn ang="0">
                  <a:pos x="289" y="259"/>
                </a:cxn>
                <a:cxn ang="0">
                  <a:pos x="294" y="261"/>
                </a:cxn>
                <a:cxn ang="0">
                  <a:pos x="298" y="261"/>
                </a:cxn>
                <a:cxn ang="0">
                  <a:pos x="301" y="260"/>
                </a:cxn>
                <a:cxn ang="0">
                  <a:pos x="304" y="258"/>
                </a:cxn>
                <a:cxn ang="0">
                  <a:pos x="307" y="256"/>
                </a:cxn>
                <a:cxn ang="0">
                  <a:pos x="309" y="253"/>
                </a:cxn>
                <a:cxn ang="0">
                  <a:pos x="311" y="250"/>
                </a:cxn>
                <a:cxn ang="0">
                  <a:pos x="311" y="249"/>
                </a:cxn>
                <a:cxn ang="0">
                  <a:pos x="312" y="248"/>
                </a:cxn>
                <a:cxn ang="0">
                  <a:pos x="313" y="247"/>
                </a:cxn>
                <a:cxn ang="0">
                  <a:pos x="314" y="247"/>
                </a:cxn>
                <a:cxn ang="0">
                  <a:pos x="314" y="246"/>
                </a:cxn>
                <a:cxn ang="0">
                  <a:pos x="300" y="233"/>
                </a:cxn>
                <a:cxn ang="0">
                  <a:pos x="297" y="231"/>
                </a:cxn>
                <a:cxn ang="0">
                  <a:pos x="237" y="179"/>
                </a:cxn>
                <a:cxn ang="0">
                  <a:pos x="173" y="115"/>
                </a:cxn>
              </a:cxnLst>
              <a:rect l="0" t="0" r="r" b="b"/>
              <a:pathLst>
                <a:path w="314" h="261">
                  <a:moveTo>
                    <a:pt x="173" y="115"/>
                  </a:moveTo>
                  <a:lnTo>
                    <a:pt x="144" y="89"/>
                  </a:lnTo>
                  <a:lnTo>
                    <a:pt x="62" y="31"/>
                  </a:lnTo>
                  <a:lnTo>
                    <a:pt x="36" y="11"/>
                  </a:lnTo>
                  <a:lnTo>
                    <a:pt x="32" y="9"/>
                  </a:lnTo>
                  <a:lnTo>
                    <a:pt x="24" y="3"/>
                  </a:lnTo>
                  <a:lnTo>
                    <a:pt x="15" y="0"/>
                  </a:lnTo>
                  <a:lnTo>
                    <a:pt x="13" y="0"/>
                  </a:lnTo>
                  <a:lnTo>
                    <a:pt x="10" y="1"/>
                  </a:lnTo>
                  <a:lnTo>
                    <a:pt x="8" y="3"/>
                  </a:lnTo>
                  <a:lnTo>
                    <a:pt x="3" y="6"/>
                  </a:lnTo>
                  <a:lnTo>
                    <a:pt x="2" y="9"/>
                  </a:lnTo>
                  <a:lnTo>
                    <a:pt x="0" y="11"/>
                  </a:lnTo>
                  <a:lnTo>
                    <a:pt x="0" y="12"/>
                  </a:lnTo>
                  <a:lnTo>
                    <a:pt x="0" y="16"/>
                  </a:lnTo>
                  <a:lnTo>
                    <a:pt x="0" y="17"/>
                  </a:lnTo>
                  <a:lnTo>
                    <a:pt x="1" y="19"/>
                  </a:lnTo>
                  <a:lnTo>
                    <a:pt x="5" y="23"/>
                  </a:lnTo>
                  <a:lnTo>
                    <a:pt x="11" y="29"/>
                  </a:lnTo>
                  <a:lnTo>
                    <a:pt x="57" y="59"/>
                  </a:lnTo>
                  <a:lnTo>
                    <a:pt x="198" y="173"/>
                  </a:lnTo>
                  <a:lnTo>
                    <a:pt x="237" y="207"/>
                  </a:lnTo>
                  <a:lnTo>
                    <a:pt x="284" y="256"/>
                  </a:lnTo>
                  <a:lnTo>
                    <a:pt x="289" y="259"/>
                  </a:lnTo>
                  <a:lnTo>
                    <a:pt x="294" y="261"/>
                  </a:lnTo>
                  <a:lnTo>
                    <a:pt x="298" y="261"/>
                  </a:lnTo>
                  <a:lnTo>
                    <a:pt x="301" y="260"/>
                  </a:lnTo>
                  <a:lnTo>
                    <a:pt x="304" y="258"/>
                  </a:lnTo>
                  <a:lnTo>
                    <a:pt x="307" y="256"/>
                  </a:lnTo>
                  <a:lnTo>
                    <a:pt x="309" y="253"/>
                  </a:lnTo>
                  <a:lnTo>
                    <a:pt x="311" y="250"/>
                  </a:lnTo>
                  <a:lnTo>
                    <a:pt x="311" y="249"/>
                  </a:lnTo>
                  <a:lnTo>
                    <a:pt x="312" y="248"/>
                  </a:lnTo>
                  <a:lnTo>
                    <a:pt x="313" y="247"/>
                  </a:lnTo>
                  <a:lnTo>
                    <a:pt x="314" y="247"/>
                  </a:lnTo>
                  <a:lnTo>
                    <a:pt x="314" y="246"/>
                  </a:lnTo>
                  <a:lnTo>
                    <a:pt x="300" y="233"/>
                  </a:lnTo>
                  <a:lnTo>
                    <a:pt x="297" y="231"/>
                  </a:lnTo>
                  <a:lnTo>
                    <a:pt x="237" y="179"/>
                  </a:lnTo>
                  <a:lnTo>
                    <a:pt x="173" y="115"/>
                  </a:lnTo>
                  <a:close/>
                </a:path>
              </a:pathLst>
            </a:custGeom>
            <a:solidFill>
              <a:srgbClr val="DC8C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12"/>
            <p:cNvSpPr>
              <a:spLocks/>
            </p:cNvSpPr>
            <p:nvPr/>
          </p:nvSpPr>
          <p:spPr bwMode="auto">
            <a:xfrm flipH="1">
              <a:off x="8374760" y="5213914"/>
              <a:ext cx="148052" cy="164943"/>
            </a:xfrm>
            <a:custGeom>
              <a:avLst/>
              <a:gdLst/>
              <a:ahLst/>
              <a:cxnLst>
                <a:cxn ang="0">
                  <a:pos x="149" y="114"/>
                </a:cxn>
                <a:cxn ang="0">
                  <a:pos x="149" y="113"/>
                </a:cxn>
                <a:cxn ang="0">
                  <a:pos x="148" y="111"/>
                </a:cxn>
                <a:cxn ang="0">
                  <a:pos x="146" y="108"/>
                </a:cxn>
                <a:cxn ang="0">
                  <a:pos x="143" y="76"/>
                </a:cxn>
                <a:cxn ang="0">
                  <a:pos x="142" y="69"/>
                </a:cxn>
                <a:cxn ang="0">
                  <a:pos x="140" y="64"/>
                </a:cxn>
                <a:cxn ang="0">
                  <a:pos x="138" y="60"/>
                </a:cxn>
                <a:cxn ang="0">
                  <a:pos x="134" y="58"/>
                </a:cxn>
                <a:cxn ang="0">
                  <a:pos x="130" y="57"/>
                </a:cxn>
                <a:cxn ang="0">
                  <a:pos x="126" y="57"/>
                </a:cxn>
                <a:cxn ang="0">
                  <a:pos x="107" y="58"/>
                </a:cxn>
                <a:cxn ang="0">
                  <a:pos x="103" y="56"/>
                </a:cxn>
                <a:cxn ang="0">
                  <a:pos x="100" y="55"/>
                </a:cxn>
                <a:cxn ang="0">
                  <a:pos x="99" y="52"/>
                </a:cxn>
                <a:cxn ang="0">
                  <a:pos x="89" y="29"/>
                </a:cxn>
                <a:cxn ang="0">
                  <a:pos x="82" y="12"/>
                </a:cxn>
                <a:cxn ang="0">
                  <a:pos x="78" y="5"/>
                </a:cxn>
                <a:cxn ang="0">
                  <a:pos x="76" y="3"/>
                </a:cxn>
                <a:cxn ang="0">
                  <a:pos x="73" y="1"/>
                </a:cxn>
                <a:cxn ang="0">
                  <a:pos x="66" y="0"/>
                </a:cxn>
                <a:cxn ang="0">
                  <a:pos x="60" y="0"/>
                </a:cxn>
                <a:cxn ang="0">
                  <a:pos x="56" y="1"/>
                </a:cxn>
                <a:cxn ang="0">
                  <a:pos x="54" y="3"/>
                </a:cxn>
                <a:cxn ang="0">
                  <a:pos x="51" y="6"/>
                </a:cxn>
                <a:cxn ang="0">
                  <a:pos x="48" y="9"/>
                </a:cxn>
                <a:cxn ang="0">
                  <a:pos x="45" y="18"/>
                </a:cxn>
                <a:cxn ang="0">
                  <a:pos x="38" y="47"/>
                </a:cxn>
                <a:cxn ang="0">
                  <a:pos x="38" y="55"/>
                </a:cxn>
                <a:cxn ang="0">
                  <a:pos x="39" y="64"/>
                </a:cxn>
                <a:cxn ang="0">
                  <a:pos x="39" y="77"/>
                </a:cxn>
                <a:cxn ang="0">
                  <a:pos x="34" y="86"/>
                </a:cxn>
                <a:cxn ang="0">
                  <a:pos x="5" y="116"/>
                </a:cxn>
                <a:cxn ang="0">
                  <a:pos x="3" y="121"/>
                </a:cxn>
                <a:cxn ang="0">
                  <a:pos x="1" y="126"/>
                </a:cxn>
                <a:cxn ang="0">
                  <a:pos x="0" y="136"/>
                </a:cxn>
                <a:cxn ang="0">
                  <a:pos x="3" y="158"/>
                </a:cxn>
                <a:cxn ang="0">
                  <a:pos x="3" y="160"/>
                </a:cxn>
                <a:cxn ang="0">
                  <a:pos x="2" y="164"/>
                </a:cxn>
                <a:cxn ang="0">
                  <a:pos x="2" y="166"/>
                </a:cxn>
                <a:cxn ang="0">
                  <a:pos x="2" y="166"/>
                </a:cxn>
                <a:cxn ang="0">
                  <a:pos x="5" y="166"/>
                </a:cxn>
                <a:cxn ang="0">
                  <a:pos x="35" y="159"/>
                </a:cxn>
                <a:cxn ang="0">
                  <a:pos x="137" y="121"/>
                </a:cxn>
                <a:cxn ang="0">
                  <a:pos x="144" y="118"/>
                </a:cxn>
                <a:cxn ang="0">
                  <a:pos x="146" y="117"/>
                </a:cxn>
                <a:cxn ang="0">
                  <a:pos x="148" y="115"/>
                </a:cxn>
                <a:cxn ang="0">
                  <a:pos x="149" y="114"/>
                </a:cxn>
              </a:cxnLst>
              <a:rect l="0" t="0" r="r" b="b"/>
              <a:pathLst>
                <a:path w="149" h="166">
                  <a:moveTo>
                    <a:pt x="149" y="114"/>
                  </a:moveTo>
                  <a:lnTo>
                    <a:pt x="149" y="113"/>
                  </a:lnTo>
                  <a:lnTo>
                    <a:pt x="148" y="111"/>
                  </a:lnTo>
                  <a:lnTo>
                    <a:pt x="146" y="108"/>
                  </a:lnTo>
                  <a:lnTo>
                    <a:pt x="143" y="76"/>
                  </a:lnTo>
                  <a:lnTo>
                    <a:pt x="142" y="69"/>
                  </a:lnTo>
                  <a:lnTo>
                    <a:pt x="140" y="64"/>
                  </a:lnTo>
                  <a:lnTo>
                    <a:pt x="138" y="60"/>
                  </a:lnTo>
                  <a:lnTo>
                    <a:pt x="134" y="58"/>
                  </a:lnTo>
                  <a:lnTo>
                    <a:pt x="130" y="57"/>
                  </a:lnTo>
                  <a:lnTo>
                    <a:pt x="126" y="57"/>
                  </a:lnTo>
                  <a:lnTo>
                    <a:pt x="107" y="58"/>
                  </a:lnTo>
                  <a:lnTo>
                    <a:pt x="103" y="56"/>
                  </a:lnTo>
                  <a:lnTo>
                    <a:pt x="100" y="55"/>
                  </a:lnTo>
                  <a:lnTo>
                    <a:pt x="99" y="52"/>
                  </a:lnTo>
                  <a:lnTo>
                    <a:pt x="89" y="29"/>
                  </a:lnTo>
                  <a:lnTo>
                    <a:pt x="82" y="12"/>
                  </a:lnTo>
                  <a:lnTo>
                    <a:pt x="78" y="5"/>
                  </a:lnTo>
                  <a:lnTo>
                    <a:pt x="76" y="3"/>
                  </a:lnTo>
                  <a:lnTo>
                    <a:pt x="73" y="1"/>
                  </a:lnTo>
                  <a:lnTo>
                    <a:pt x="66" y="0"/>
                  </a:lnTo>
                  <a:lnTo>
                    <a:pt x="60" y="0"/>
                  </a:lnTo>
                  <a:lnTo>
                    <a:pt x="56" y="1"/>
                  </a:lnTo>
                  <a:lnTo>
                    <a:pt x="54" y="3"/>
                  </a:lnTo>
                  <a:lnTo>
                    <a:pt x="51" y="6"/>
                  </a:lnTo>
                  <a:lnTo>
                    <a:pt x="48" y="9"/>
                  </a:lnTo>
                  <a:lnTo>
                    <a:pt x="45" y="18"/>
                  </a:lnTo>
                  <a:lnTo>
                    <a:pt x="38" y="47"/>
                  </a:lnTo>
                  <a:lnTo>
                    <a:pt x="38" y="55"/>
                  </a:lnTo>
                  <a:lnTo>
                    <a:pt x="39" y="64"/>
                  </a:lnTo>
                  <a:lnTo>
                    <a:pt x="39" y="77"/>
                  </a:lnTo>
                  <a:lnTo>
                    <a:pt x="34" y="86"/>
                  </a:lnTo>
                  <a:lnTo>
                    <a:pt x="5" y="116"/>
                  </a:lnTo>
                  <a:lnTo>
                    <a:pt x="3" y="121"/>
                  </a:lnTo>
                  <a:lnTo>
                    <a:pt x="1" y="126"/>
                  </a:lnTo>
                  <a:lnTo>
                    <a:pt x="0" y="136"/>
                  </a:lnTo>
                  <a:lnTo>
                    <a:pt x="3" y="158"/>
                  </a:lnTo>
                  <a:lnTo>
                    <a:pt x="3" y="160"/>
                  </a:lnTo>
                  <a:lnTo>
                    <a:pt x="2" y="164"/>
                  </a:lnTo>
                  <a:lnTo>
                    <a:pt x="2" y="166"/>
                  </a:lnTo>
                  <a:lnTo>
                    <a:pt x="2" y="166"/>
                  </a:lnTo>
                  <a:lnTo>
                    <a:pt x="5" y="166"/>
                  </a:lnTo>
                  <a:lnTo>
                    <a:pt x="35" y="159"/>
                  </a:lnTo>
                  <a:lnTo>
                    <a:pt x="137" y="121"/>
                  </a:lnTo>
                  <a:lnTo>
                    <a:pt x="144" y="118"/>
                  </a:lnTo>
                  <a:lnTo>
                    <a:pt x="146" y="117"/>
                  </a:lnTo>
                  <a:lnTo>
                    <a:pt x="148" y="115"/>
                  </a:lnTo>
                  <a:lnTo>
                    <a:pt x="149" y="114"/>
                  </a:lnTo>
                  <a:close/>
                </a:path>
              </a:pathLst>
            </a:custGeom>
            <a:solidFill>
              <a:srgbClr val="962E2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13" name="Oval 14"/>
          <p:cNvSpPr>
            <a:spLocks noChangeAspect="1" noChangeArrowheads="1"/>
          </p:cNvSpPr>
          <p:nvPr/>
        </p:nvSpPr>
        <p:spPr bwMode="auto">
          <a:xfrm>
            <a:off x="2011363" y="2810087"/>
            <a:ext cx="46724" cy="45974"/>
          </a:xfrm>
          <a:prstGeom prst="ellipse">
            <a:avLst/>
          </a:prstGeom>
          <a:solidFill>
            <a:schemeClr val="tx1"/>
          </a:solidFill>
          <a:ln w="9525">
            <a:solidFill>
              <a:schemeClr val="tx1"/>
            </a:solidFill>
            <a:round/>
            <a:headEnd/>
            <a:tailEnd/>
          </a:ln>
        </p:spPr>
        <p:txBody>
          <a:bodyPr wrap="none" anchor="ctr"/>
          <a:lstStyle/>
          <a:p>
            <a:endParaRPr lang="en-US"/>
          </a:p>
        </p:txBody>
      </p:sp>
      <p:sp>
        <p:nvSpPr>
          <p:cNvPr id="114" name="Line 15"/>
          <p:cNvSpPr>
            <a:spLocks noChangeShapeType="1"/>
          </p:cNvSpPr>
          <p:nvPr/>
        </p:nvSpPr>
        <p:spPr bwMode="auto">
          <a:xfrm flipV="1">
            <a:off x="2043810" y="2294136"/>
            <a:ext cx="0" cy="548522"/>
          </a:xfrm>
          <a:prstGeom prst="line">
            <a:avLst/>
          </a:prstGeom>
          <a:noFill/>
          <a:ln w="9525">
            <a:solidFill>
              <a:schemeClr val="tx1"/>
            </a:solidFill>
            <a:round/>
            <a:headEnd/>
            <a:tailEnd/>
          </a:ln>
        </p:spPr>
        <p:txBody>
          <a:bodyPr anchor="ctr"/>
          <a:lstStyle/>
          <a:p>
            <a:endParaRPr lang="en-US"/>
          </a:p>
        </p:txBody>
      </p:sp>
      <p:sp>
        <p:nvSpPr>
          <p:cNvPr id="115" name="Oval 14"/>
          <p:cNvSpPr>
            <a:spLocks noChangeAspect="1" noChangeArrowheads="1"/>
          </p:cNvSpPr>
          <p:nvPr/>
        </p:nvSpPr>
        <p:spPr bwMode="auto">
          <a:xfrm>
            <a:off x="2026869" y="2278619"/>
            <a:ext cx="46724" cy="45974"/>
          </a:xfrm>
          <a:prstGeom prst="ellipse">
            <a:avLst/>
          </a:prstGeom>
          <a:solidFill>
            <a:schemeClr val="tx1"/>
          </a:solidFill>
          <a:ln w="9525">
            <a:solidFill>
              <a:schemeClr val="tx1"/>
            </a:solidFill>
            <a:round/>
            <a:headEnd/>
            <a:tailEnd/>
          </a:ln>
        </p:spPr>
        <p:txBody>
          <a:bodyPr wrap="none" anchor="ctr"/>
          <a:lstStyle/>
          <a:p>
            <a:endParaRPr lang="en-US"/>
          </a:p>
        </p:txBody>
      </p:sp>
      <p:sp>
        <p:nvSpPr>
          <p:cNvPr id="117" name="Rectangle 3"/>
          <p:cNvSpPr txBox="1">
            <a:spLocks noChangeArrowheads="1"/>
          </p:cNvSpPr>
          <p:nvPr/>
        </p:nvSpPr>
        <p:spPr>
          <a:xfrm>
            <a:off x="691134" y="454015"/>
            <a:ext cx="7772400" cy="1803891"/>
          </a:xfrm>
          <a:prstGeom prst="rect">
            <a:avLst/>
          </a:prstGeom>
        </p:spPr>
        <p:txBody>
          <a:bodyPr vert="horz" lIns="91440" tIns="45720" rIns="91440" bIns="45720" rtlCol="0" anchor="ctr">
            <a:normAutofit fontScale="92500" lnSpcReduction="10000"/>
          </a:bodyPr>
          <a:lstStyle>
            <a:lvl1pPr algn="l" defTabSz="914400" rtl="0" eaLnBrk="1" latinLnBrk="0" hangingPunct="1">
              <a:spcBef>
                <a:spcPct val="0"/>
              </a:spcBef>
              <a:buNone/>
              <a:defRPr sz="3200" kern="1200">
                <a:solidFill>
                  <a:srgbClr val="FFA100"/>
                </a:solidFill>
                <a:latin typeface="Arial" pitchFamily="34" charset="0"/>
                <a:ea typeface="+mj-ea"/>
                <a:cs typeface="Arial" pitchFamily="34" charset="0"/>
              </a:defRPr>
            </a:lvl1pPr>
          </a:lstStyle>
          <a:p>
            <a:r>
              <a:rPr lang="en-US" dirty="0"/>
              <a:t>Eliminating Proportional Error;</a:t>
            </a:r>
          </a:p>
          <a:p>
            <a:r>
              <a:rPr lang="en-US" dirty="0"/>
              <a:t> </a:t>
            </a:r>
          </a:p>
          <a:p>
            <a:r>
              <a:rPr lang="en-US" dirty="0"/>
              <a:t>                Becomes Less Simple</a:t>
            </a:r>
            <a:br>
              <a:rPr lang="en-US" dirty="0"/>
            </a:br>
            <a:r>
              <a:rPr lang="en-US" dirty="0">
                <a:solidFill>
                  <a:schemeClr val="tx1"/>
                </a:solidFill>
              </a:rPr>
              <a:t> </a:t>
            </a:r>
          </a:p>
        </p:txBody>
      </p:sp>
      <p:sp>
        <p:nvSpPr>
          <p:cNvPr id="18" name="Slide Number Placeholder 17"/>
          <p:cNvSpPr>
            <a:spLocks noGrp="1"/>
          </p:cNvSpPr>
          <p:nvPr>
            <p:ph type="sldNum" sz="quarter" idx="11"/>
          </p:nvPr>
        </p:nvSpPr>
        <p:spPr/>
        <p:txBody>
          <a:bodyPr/>
          <a:lstStyle/>
          <a:p>
            <a:fld id="{A9320731-3B2C-4107-8664-CAD7BE973DC8}" type="slidenum">
              <a:rPr lang="en-US" smtClean="0"/>
              <a:pPr/>
              <a:t>29</a:t>
            </a:fld>
            <a:endParaRPr lang="en-US"/>
          </a:p>
        </p:txBody>
      </p:sp>
      <p:sp>
        <p:nvSpPr>
          <p:cNvPr id="19" name="Footer Placeholder 18"/>
          <p:cNvSpPr>
            <a:spLocks noGrp="1"/>
          </p:cNvSpPr>
          <p:nvPr>
            <p:ph type="ftr" sz="quarter" idx="10"/>
          </p:nvPr>
        </p:nvSpPr>
        <p:spPr/>
        <p:txBody>
          <a:bodyPr/>
          <a:lstStyle/>
          <a:p>
            <a:r>
              <a:rPr lang="en-US"/>
              <a:t>Tab 12-1 - Proportional an PID Control Processes</a:t>
            </a:r>
            <a:endParaRPr lang="en-US" dirty="0"/>
          </a:p>
        </p:txBody>
      </p:sp>
    </p:spTree>
    <p:extLst>
      <p:ext uri="{BB962C8B-B14F-4D97-AF65-F5344CB8AC3E}">
        <p14:creationId xmlns:p14="http://schemas.microsoft.com/office/powerpoint/2010/main" val="4569806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indefinite" fill="hold" grpId="0" nodeType="with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down)">
                                      <p:cBhvr>
                                        <p:cTn id="7" dur="500"/>
                                        <p:tgtEl>
                                          <p:spTgt spid="73"/>
                                        </p:tgtEl>
                                      </p:cBhvr>
                                    </p:animEffect>
                                  </p:childTnLst>
                                </p:cTn>
                              </p:par>
                              <p:par>
                                <p:cTn id="8" presetID="22" presetClass="entr" presetSubtype="4" repeatCount="indefinite"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down)">
                                      <p:cBhvr>
                                        <p:cTn id="10" dur="500"/>
                                        <p:tgtEl>
                                          <p:spTgt spid="78"/>
                                        </p:tgtEl>
                                      </p:cBhvr>
                                    </p:animEffect>
                                  </p:childTnLst>
                                </p:cTn>
                              </p:par>
                            </p:childTnLst>
                          </p:cTn>
                        </p:par>
                        <p:par>
                          <p:cTn id="11" fill="hold">
                            <p:stCondLst>
                              <p:cond delay="500"/>
                            </p:stCondLst>
                            <p:childTnLst>
                              <p:par>
                                <p:cTn id="12" presetID="22" presetClass="exit" presetSubtype="1" repeatCount="indefinite" fill="hold" grpId="1" nodeType="afterEffect">
                                  <p:stCondLst>
                                    <p:cond delay="0"/>
                                  </p:stCondLst>
                                  <p:childTnLst>
                                    <p:animEffect transition="out" filter="wipe(up)">
                                      <p:cBhvr>
                                        <p:cTn id="13" dur="500"/>
                                        <p:tgtEl>
                                          <p:spTgt spid="73"/>
                                        </p:tgtEl>
                                      </p:cBhvr>
                                    </p:animEffect>
                                    <p:set>
                                      <p:cBhvr>
                                        <p:cTn id="14" dur="1" fill="hold">
                                          <p:stCondLst>
                                            <p:cond delay="499"/>
                                          </p:stCondLst>
                                        </p:cTn>
                                        <p:tgtEl>
                                          <p:spTgt spid="73"/>
                                        </p:tgtEl>
                                        <p:attrNameLst>
                                          <p:attrName>style.visibility</p:attrName>
                                        </p:attrNameLst>
                                      </p:cBhvr>
                                      <p:to>
                                        <p:strVal val="hidden"/>
                                      </p:to>
                                    </p:set>
                                  </p:childTnLst>
                                </p:cTn>
                              </p:par>
                              <p:par>
                                <p:cTn id="15" presetID="22" presetClass="exit" presetSubtype="1" repeatCount="indefinite" fill="hold" grpId="1" nodeType="withEffect">
                                  <p:stCondLst>
                                    <p:cond delay="0"/>
                                  </p:stCondLst>
                                  <p:childTnLst>
                                    <p:animEffect transition="out" filter="wipe(up)">
                                      <p:cBhvr>
                                        <p:cTn id="16" dur="500"/>
                                        <p:tgtEl>
                                          <p:spTgt spid="78"/>
                                        </p:tgtEl>
                                      </p:cBhvr>
                                    </p:animEffect>
                                    <p:set>
                                      <p:cBhvr>
                                        <p:cTn id="17" dur="1" fill="hold">
                                          <p:stCondLst>
                                            <p:cond delay="499"/>
                                          </p:stCondLst>
                                        </p:cTn>
                                        <p:tgtEl>
                                          <p:spTgt spid="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3" grpId="1" animBg="1"/>
      <p:bldP spid="78" grpId="0" animBg="1"/>
      <p:bldP spid="78"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67"/>
          <p:cNvGrpSpPr/>
          <p:nvPr/>
        </p:nvGrpSpPr>
        <p:grpSpPr>
          <a:xfrm rot="-2700000">
            <a:off x="7258044" y="5505450"/>
            <a:ext cx="7" cy="1082042"/>
            <a:chOff x="7258044" y="5505450"/>
            <a:chExt cx="7" cy="1082042"/>
          </a:xfrm>
        </p:grpSpPr>
        <p:grpSp>
          <p:nvGrpSpPr>
            <p:cNvPr id="3" name="Group 122"/>
            <p:cNvGrpSpPr/>
            <p:nvPr/>
          </p:nvGrpSpPr>
          <p:grpSpPr>
            <a:xfrm>
              <a:off x="7258044" y="5505452"/>
              <a:ext cx="0" cy="1082040"/>
              <a:chOff x="7315200" y="3810000"/>
              <a:chExt cx="0" cy="1082040"/>
            </a:xfrm>
          </p:grpSpPr>
          <p:cxnSp>
            <p:nvCxnSpPr>
              <p:cNvPr id="73" name="Straight Connector 72"/>
              <p:cNvCxnSpPr/>
              <p:nvPr/>
            </p:nvCxnSpPr>
            <p:spPr bwMode="auto">
              <a:xfrm rot="5400000" flipH="1" flipV="1">
                <a:off x="7040880" y="4084320"/>
                <a:ext cx="548640" cy="0"/>
              </a:xfrm>
              <a:prstGeom prst="line">
                <a:avLst/>
              </a:prstGeom>
              <a:solidFill>
                <a:schemeClr val="accent1"/>
              </a:solidFill>
              <a:ln w="28575" cap="flat" cmpd="sng" algn="ctr">
                <a:solidFill>
                  <a:schemeClr val="bg1">
                    <a:lumMod val="75000"/>
                  </a:schemeClr>
                </a:solidFill>
                <a:prstDash val="solid"/>
                <a:round/>
                <a:headEnd type="none" w="med" len="med"/>
                <a:tailEnd type="none" w="med" len="med"/>
              </a:ln>
              <a:effectLst/>
            </p:spPr>
          </p:cxnSp>
          <p:cxnSp>
            <p:nvCxnSpPr>
              <p:cNvPr id="74" name="Straight Connector 73"/>
              <p:cNvCxnSpPr/>
              <p:nvPr/>
            </p:nvCxnSpPr>
            <p:spPr bwMode="auto">
              <a:xfrm rot="5400000">
                <a:off x="7040880" y="4617720"/>
                <a:ext cx="548640" cy="0"/>
              </a:xfrm>
              <a:prstGeom prst="line">
                <a:avLst/>
              </a:prstGeom>
              <a:solidFill>
                <a:schemeClr val="accent1"/>
              </a:solidFill>
              <a:ln w="28575" cap="flat" cmpd="sng" algn="ctr">
                <a:solidFill>
                  <a:schemeClr val="bg1"/>
                </a:solidFill>
                <a:prstDash val="solid"/>
                <a:round/>
                <a:headEnd type="none" w="med" len="med"/>
                <a:tailEnd type="none" w="med" len="med"/>
              </a:ln>
              <a:effectLst/>
            </p:spPr>
          </p:cxnSp>
        </p:grpSp>
        <p:cxnSp>
          <p:nvCxnSpPr>
            <p:cNvPr id="71" name="Straight Connector 70"/>
            <p:cNvCxnSpPr/>
            <p:nvPr/>
          </p:nvCxnSpPr>
          <p:spPr bwMode="auto">
            <a:xfrm rot="5400000">
              <a:off x="7146132" y="5617369"/>
              <a:ext cx="223838" cy="0"/>
            </a:xfrm>
            <a:prstGeom prst="line">
              <a:avLst/>
            </a:prstGeom>
            <a:solidFill>
              <a:schemeClr val="accent1"/>
            </a:solidFill>
            <a:ln w="76200" cap="flat" cmpd="sng" algn="ctr">
              <a:solidFill>
                <a:schemeClr val="tx1"/>
              </a:solidFill>
              <a:prstDash val="solid"/>
              <a:round/>
              <a:headEnd type="none" w="med" len="med"/>
              <a:tailEnd type="none" w="med" len="med"/>
            </a:ln>
            <a:effectLst/>
          </p:spPr>
        </p:cxnSp>
      </p:grpSp>
      <p:sp>
        <p:nvSpPr>
          <p:cNvPr id="70" name="Rectangle 69"/>
          <p:cNvSpPr/>
          <p:nvPr/>
        </p:nvSpPr>
        <p:spPr bwMode="auto">
          <a:xfrm>
            <a:off x="6477000" y="5917406"/>
            <a:ext cx="1752600" cy="2667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2" name="Line 11"/>
          <p:cNvSpPr>
            <a:spLocks noChangeShapeType="1"/>
          </p:cNvSpPr>
          <p:nvPr/>
        </p:nvSpPr>
        <p:spPr bwMode="auto">
          <a:xfrm flipV="1">
            <a:off x="7258050" y="5916613"/>
            <a:ext cx="0" cy="274637"/>
          </a:xfrm>
          <a:prstGeom prst="line">
            <a:avLst/>
          </a:prstGeom>
          <a:noFill/>
          <a:ln w="28575">
            <a:solidFill>
              <a:srgbClr val="CC9900"/>
            </a:solidFill>
            <a:round/>
            <a:headEnd/>
            <a:tailEnd/>
          </a:ln>
        </p:spPr>
        <p:txBody>
          <a:bodyPr anchor="ctr"/>
          <a:lstStyle/>
          <a:p>
            <a:endParaRPr lang="en-US"/>
          </a:p>
        </p:txBody>
      </p:sp>
      <p:sp>
        <p:nvSpPr>
          <p:cNvPr id="6171" name="Oval 12"/>
          <p:cNvSpPr>
            <a:spLocks noChangeAspect="1" noChangeArrowheads="1"/>
          </p:cNvSpPr>
          <p:nvPr/>
        </p:nvSpPr>
        <p:spPr bwMode="auto">
          <a:xfrm>
            <a:off x="7212013" y="6008688"/>
            <a:ext cx="92075" cy="92075"/>
          </a:xfrm>
          <a:prstGeom prst="ellipse">
            <a:avLst/>
          </a:prstGeom>
          <a:solidFill>
            <a:schemeClr val="tx1"/>
          </a:solidFill>
          <a:ln w="9525">
            <a:solidFill>
              <a:schemeClr val="tx1"/>
            </a:solidFill>
            <a:round/>
            <a:headEnd/>
            <a:tailEnd/>
          </a:ln>
        </p:spPr>
        <p:txBody>
          <a:bodyPr wrap="none" anchor="ctr"/>
          <a:lstStyle/>
          <a:p>
            <a:endParaRPr lang="en-US"/>
          </a:p>
        </p:txBody>
      </p:sp>
      <p:sp>
        <p:nvSpPr>
          <p:cNvPr id="6147" name="Rectangle 49"/>
          <p:cNvSpPr>
            <a:spLocks noChangeArrowheads="1"/>
          </p:cNvSpPr>
          <p:nvPr/>
        </p:nvSpPr>
        <p:spPr bwMode="auto">
          <a:xfrm>
            <a:off x="6459538" y="5915025"/>
            <a:ext cx="782637" cy="276225"/>
          </a:xfrm>
          <a:prstGeom prst="rect">
            <a:avLst/>
          </a:prstGeom>
          <a:solidFill>
            <a:srgbClr val="0099CC">
              <a:alpha val="49804"/>
            </a:srgbClr>
          </a:solidFill>
          <a:ln w="9525" algn="ctr">
            <a:noFill/>
            <a:round/>
            <a:headEnd/>
            <a:tailEnd/>
          </a:ln>
        </p:spPr>
        <p:txBody>
          <a:bodyPr anchor="ctr"/>
          <a:lstStyle/>
          <a:p>
            <a:endParaRPr lang="en-US"/>
          </a:p>
        </p:txBody>
      </p:sp>
      <p:grpSp>
        <p:nvGrpSpPr>
          <p:cNvPr id="4" name="Group 24"/>
          <p:cNvGrpSpPr>
            <a:grpSpLocks/>
          </p:cNvGrpSpPr>
          <p:nvPr/>
        </p:nvGrpSpPr>
        <p:grpSpPr bwMode="auto">
          <a:xfrm>
            <a:off x="1949450" y="3060700"/>
            <a:ext cx="642938" cy="1588"/>
            <a:chOff x="593725" y="3061494"/>
            <a:chExt cx="642143" cy="2381"/>
          </a:xfrm>
        </p:grpSpPr>
        <p:sp>
          <p:nvSpPr>
            <p:cNvPr id="6193" name="Line 13"/>
            <p:cNvSpPr>
              <a:spLocks noChangeShapeType="1"/>
            </p:cNvSpPr>
            <p:nvPr/>
          </p:nvSpPr>
          <p:spPr bwMode="auto">
            <a:xfrm flipH="1">
              <a:off x="915193" y="3061494"/>
              <a:ext cx="320675" cy="0"/>
            </a:xfrm>
            <a:prstGeom prst="line">
              <a:avLst/>
            </a:prstGeom>
            <a:noFill/>
            <a:ln w="9525">
              <a:solidFill>
                <a:schemeClr val="bg1"/>
              </a:solidFill>
              <a:round/>
              <a:headEnd/>
              <a:tailEnd/>
            </a:ln>
          </p:spPr>
          <p:txBody>
            <a:bodyPr anchor="ctr"/>
            <a:lstStyle/>
            <a:p>
              <a:endParaRPr lang="en-US"/>
            </a:p>
          </p:txBody>
        </p:sp>
        <p:sp>
          <p:nvSpPr>
            <p:cNvPr id="6194" name="Line 13"/>
            <p:cNvSpPr>
              <a:spLocks noChangeShapeType="1"/>
            </p:cNvSpPr>
            <p:nvPr/>
          </p:nvSpPr>
          <p:spPr bwMode="auto">
            <a:xfrm flipH="1">
              <a:off x="593725" y="3063875"/>
              <a:ext cx="320675" cy="0"/>
            </a:xfrm>
            <a:prstGeom prst="line">
              <a:avLst/>
            </a:prstGeom>
            <a:noFill/>
            <a:ln w="9525">
              <a:solidFill>
                <a:schemeClr val="tx1"/>
              </a:solidFill>
              <a:round/>
              <a:headEnd/>
              <a:tailEnd/>
            </a:ln>
          </p:spPr>
          <p:txBody>
            <a:bodyPr anchor="ctr"/>
            <a:lstStyle/>
            <a:p>
              <a:endParaRPr lang="en-US"/>
            </a:p>
          </p:txBody>
        </p:sp>
      </p:grpSp>
      <p:sp>
        <p:nvSpPr>
          <p:cNvPr id="6151" name="Rectangle 55"/>
          <p:cNvSpPr>
            <a:spLocks noChangeArrowheads="1"/>
          </p:cNvSpPr>
          <p:nvPr/>
        </p:nvSpPr>
        <p:spPr bwMode="auto">
          <a:xfrm>
            <a:off x="0" y="2922588"/>
            <a:ext cx="2270125" cy="276225"/>
          </a:xfrm>
          <a:prstGeom prst="rect">
            <a:avLst/>
          </a:prstGeom>
          <a:solidFill>
            <a:srgbClr val="0099CC">
              <a:alpha val="49804"/>
            </a:srgbClr>
          </a:solidFill>
          <a:ln w="9525" algn="ctr">
            <a:noFill/>
            <a:round/>
            <a:headEnd/>
            <a:tailEnd/>
          </a:ln>
        </p:spPr>
        <p:txBody>
          <a:bodyPr anchor="ctr"/>
          <a:lstStyle/>
          <a:p>
            <a:endParaRPr lang="en-US"/>
          </a:p>
        </p:txBody>
      </p:sp>
      <p:sp>
        <p:nvSpPr>
          <p:cNvPr id="6152" name="Rectangle 44"/>
          <p:cNvSpPr>
            <a:spLocks noChangeArrowheads="1"/>
          </p:cNvSpPr>
          <p:nvPr/>
        </p:nvSpPr>
        <p:spPr bwMode="auto">
          <a:xfrm>
            <a:off x="1819275" y="5126038"/>
            <a:ext cx="4660900" cy="1028700"/>
          </a:xfrm>
          <a:prstGeom prst="rect">
            <a:avLst/>
          </a:prstGeom>
          <a:solidFill>
            <a:srgbClr val="0099CC">
              <a:alpha val="49804"/>
            </a:srgbClr>
          </a:solidFill>
          <a:ln w="9525" algn="ctr">
            <a:noFill/>
            <a:round/>
            <a:headEnd/>
            <a:tailEnd/>
          </a:ln>
        </p:spPr>
        <p:txBody>
          <a:bodyPr anchor="ctr"/>
          <a:lstStyle/>
          <a:p>
            <a:endParaRPr lang="en-US"/>
          </a:p>
        </p:txBody>
      </p:sp>
      <p:sp>
        <p:nvSpPr>
          <p:cNvPr id="51" name="Rectangle 50"/>
          <p:cNvSpPr>
            <a:spLocks noChangeArrowheads="1"/>
          </p:cNvSpPr>
          <p:nvPr/>
        </p:nvSpPr>
        <p:spPr bwMode="auto">
          <a:xfrm>
            <a:off x="1819275" y="4073525"/>
            <a:ext cx="4660900" cy="1055688"/>
          </a:xfrm>
          <a:prstGeom prst="rect">
            <a:avLst/>
          </a:prstGeom>
          <a:solidFill>
            <a:srgbClr val="0099CC">
              <a:alpha val="49804"/>
            </a:srgbClr>
          </a:solidFill>
          <a:ln w="9525" algn="ctr">
            <a:noFill/>
            <a:round/>
            <a:headEnd/>
            <a:tailEnd/>
          </a:ln>
        </p:spPr>
        <p:txBody>
          <a:bodyPr anchor="ctr"/>
          <a:lstStyle/>
          <a:p>
            <a:endParaRPr lang="en-US"/>
          </a:p>
        </p:txBody>
      </p:sp>
      <p:sp>
        <p:nvSpPr>
          <p:cNvPr id="1044491" name="Line 11"/>
          <p:cNvSpPr>
            <a:spLocks noChangeShapeType="1"/>
          </p:cNvSpPr>
          <p:nvPr/>
        </p:nvSpPr>
        <p:spPr bwMode="auto">
          <a:xfrm flipV="1">
            <a:off x="2270125" y="2924175"/>
            <a:ext cx="0" cy="274638"/>
          </a:xfrm>
          <a:prstGeom prst="line">
            <a:avLst/>
          </a:prstGeom>
          <a:noFill/>
          <a:ln w="28575">
            <a:solidFill>
              <a:srgbClr val="CC9900"/>
            </a:solidFill>
            <a:round/>
            <a:headEnd/>
            <a:tailEnd/>
          </a:ln>
        </p:spPr>
        <p:txBody>
          <a:bodyPr anchor="ctr"/>
          <a:lstStyle/>
          <a:p>
            <a:endParaRPr lang="en-US"/>
          </a:p>
        </p:txBody>
      </p:sp>
      <p:sp>
        <p:nvSpPr>
          <p:cNvPr id="6173" name="Rectangle 3"/>
          <p:cNvSpPr>
            <a:spLocks noGrp="1" noChangeArrowheads="1"/>
          </p:cNvSpPr>
          <p:nvPr>
            <p:ph type="title"/>
          </p:nvPr>
        </p:nvSpPr>
        <p:spPr>
          <a:xfrm>
            <a:off x="685800" y="658368"/>
            <a:ext cx="7772400" cy="1408176"/>
          </a:xfrm>
        </p:spPr>
        <p:txBody>
          <a:bodyPr>
            <a:normAutofit/>
          </a:bodyPr>
          <a:lstStyle/>
          <a:p>
            <a:r>
              <a:rPr lang="en-US" dirty="0"/>
              <a:t>A Simple Control Requirement</a:t>
            </a:r>
            <a:br>
              <a:rPr lang="en-US" dirty="0"/>
            </a:br>
            <a:endParaRPr lang="en-US" dirty="0"/>
          </a:p>
        </p:txBody>
      </p:sp>
      <p:sp>
        <p:nvSpPr>
          <p:cNvPr id="6158" name="Line 6"/>
          <p:cNvSpPr>
            <a:spLocks noChangeShapeType="1"/>
          </p:cNvSpPr>
          <p:nvPr/>
        </p:nvSpPr>
        <p:spPr bwMode="auto">
          <a:xfrm flipV="1">
            <a:off x="2754313" y="3200400"/>
            <a:ext cx="0" cy="228600"/>
          </a:xfrm>
          <a:prstGeom prst="line">
            <a:avLst/>
          </a:prstGeom>
          <a:noFill/>
          <a:ln w="19050" cap="sq">
            <a:solidFill>
              <a:schemeClr val="tx1"/>
            </a:solidFill>
            <a:miter lim="800000"/>
            <a:headEnd/>
            <a:tailEnd/>
          </a:ln>
        </p:spPr>
        <p:txBody>
          <a:bodyPr anchor="ctr"/>
          <a:lstStyle/>
          <a:p>
            <a:endParaRPr lang="en-US"/>
          </a:p>
        </p:txBody>
      </p:sp>
      <p:sp>
        <p:nvSpPr>
          <p:cNvPr id="6159" name="Line 7"/>
          <p:cNvSpPr>
            <a:spLocks noChangeShapeType="1"/>
          </p:cNvSpPr>
          <p:nvPr/>
        </p:nvSpPr>
        <p:spPr bwMode="auto">
          <a:xfrm flipV="1">
            <a:off x="3036888" y="2925763"/>
            <a:ext cx="0" cy="503237"/>
          </a:xfrm>
          <a:prstGeom prst="line">
            <a:avLst/>
          </a:prstGeom>
          <a:noFill/>
          <a:ln w="19050" cap="sq">
            <a:solidFill>
              <a:schemeClr val="tx1"/>
            </a:solidFill>
            <a:miter lim="800000"/>
            <a:headEnd/>
            <a:tailEnd/>
          </a:ln>
        </p:spPr>
        <p:txBody>
          <a:bodyPr anchor="ctr"/>
          <a:lstStyle/>
          <a:p>
            <a:endParaRPr lang="en-US"/>
          </a:p>
        </p:txBody>
      </p:sp>
      <p:sp>
        <p:nvSpPr>
          <p:cNvPr id="6160" name="Line 8"/>
          <p:cNvSpPr>
            <a:spLocks noChangeShapeType="1"/>
          </p:cNvSpPr>
          <p:nvPr/>
        </p:nvSpPr>
        <p:spPr bwMode="auto">
          <a:xfrm flipH="1">
            <a:off x="0" y="3200400"/>
            <a:ext cx="2752725" cy="0"/>
          </a:xfrm>
          <a:prstGeom prst="line">
            <a:avLst/>
          </a:prstGeom>
          <a:noFill/>
          <a:ln w="19050" cap="sq">
            <a:solidFill>
              <a:schemeClr val="tx1"/>
            </a:solidFill>
            <a:miter lim="800000"/>
            <a:headEnd/>
            <a:tailEnd/>
          </a:ln>
        </p:spPr>
        <p:txBody>
          <a:bodyPr anchor="ctr"/>
          <a:lstStyle/>
          <a:p>
            <a:endParaRPr lang="en-US"/>
          </a:p>
        </p:txBody>
      </p:sp>
      <p:sp>
        <p:nvSpPr>
          <p:cNvPr id="6161" name="Line 9"/>
          <p:cNvSpPr>
            <a:spLocks noChangeShapeType="1"/>
          </p:cNvSpPr>
          <p:nvPr/>
        </p:nvSpPr>
        <p:spPr bwMode="auto">
          <a:xfrm flipH="1">
            <a:off x="0" y="2925763"/>
            <a:ext cx="3033713" cy="0"/>
          </a:xfrm>
          <a:prstGeom prst="line">
            <a:avLst/>
          </a:prstGeom>
          <a:noFill/>
          <a:ln w="19050" cap="sq">
            <a:solidFill>
              <a:schemeClr val="tx1"/>
            </a:solidFill>
            <a:miter lim="800000"/>
            <a:headEnd/>
            <a:tailEnd/>
          </a:ln>
        </p:spPr>
        <p:txBody>
          <a:bodyPr anchor="ctr"/>
          <a:lstStyle/>
          <a:p>
            <a:endParaRPr lang="en-US"/>
          </a:p>
        </p:txBody>
      </p:sp>
      <p:sp>
        <p:nvSpPr>
          <p:cNvPr id="6162" name="Oval 12"/>
          <p:cNvSpPr>
            <a:spLocks noChangeAspect="1" noChangeArrowheads="1"/>
          </p:cNvSpPr>
          <p:nvPr/>
        </p:nvSpPr>
        <p:spPr bwMode="auto">
          <a:xfrm>
            <a:off x="2224088" y="3016250"/>
            <a:ext cx="92075" cy="92075"/>
          </a:xfrm>
          <a:prstGeom prst="ellipse">
            <a:avLst/>
          </a:prstGeom>
          <a:solidFill>
            <a:schemeClr val="tx1"/>
          </a:solidFill>
          <a:ln w="9525">
            <a:solidFill>
              <a:schemeClr val="tx1"/>
            </a:solidFill>
            <a:round/>
            <a:headEnd/>
            <a:tailEnd/>
          </a:ln>
        </p:spPr>
        <p:txBody>
          <a:bodyPr wrap="none" anchor="ctr"/>
          <a:lstStyle/>
          <a:p>
            <a:endParaRPr lang="en-US"/>
          </a:p>
        </p:txBody>
      </p:sp>
      <p:grpSp>
        <p:nvGrpSpPr>
          <p:cNvPr id="5" name="Group 43"/>
          <p:cNvGrpSpPr>
            <a:grpSpLocks/>
          </p:cNvGrpSpPr>
          <p:nvPr/>
        </p:nvGrpSpPr>
        <p:grpSpPr bwMode="auto">
          <a:xfrm>
            <a:off x="1828800" y="3422650"/>
            <a:ext cx="4654550" cy="2749550"/>
            <a:chOff x="1828799" y="3423138"/>
            <a:chExt cx="4654062" cy="2749062"/>
          </a:xfrm>
        </p:grpSpPr>
        <p:sp>
          <p:nvSpPr>
            <p:cNvPr id="6174" name="Line 4"/>
            <p:cNvSpPr>
              <a:spLocks noChangeShapeType="1"/>
            </p:cNvSpPr>
            <p:nvPr/>
          </p:nvSpPr>
          <p:spPr bwMode="auto">
            <a:xfrm>
              <a:off x="1828800" y="3429000"/>
              <a:ext cx="0" cy="2743200"/>
            </a:xfrm>
            <a:prstGeom prst="line">
              <a:avLst/>
            </a:prstGeom>
            <a:noFill/>
            <a:ln w="76200" cap="sq">
              <a:solidFill>
                <a:schemeClr val="tx1"/>
              </a:solidFill>
              <a:miter lim="800000"/>
              <a:headEnd/>
              <a:tailEnd/>
            </a:ln>
          </p:spPr>
          <p:txBody>
            <a:bodyPr anchor="ctr"/>
            <a:lstStyle/>
            <a:p>
              <a:endParaRPr lang="en-US"/>
            </a:p>
          </p:txBody>
        </p:sp>
        <p:sp>
          <p:nvSpPr>
            <p:cNvPr id="6175" name="Line 5"/>
            <p:cNvSpPr>
              <a:spLocks noChangeShapeType="1"/>
            </p:cNvSpPr>
            <p:nvPr/>
          </p:nvSpPr>
          <p:spPr bwMode="auto">
            <a:xfrm>
              <a:off x="1828799" y="6172200"/>
              <a:ext cx="4651131" cy="0"/>
            </a:xfrm>
            <a:prstGeom prst="line">
              <a:avLst/>
            </a:prstGeom>
            <a:noFill/>
            <a:ln w="76200" cap="sq">
              <a:solidFill>
                <a:schemeClr val="tx1"/>
              </a:solidFill>
              <a:miter lim="800000"/>
              <a:headEnd/>
              <a:tailEnd/>
            </a:ln>
          </p:spPr>
          <p:txBody>
            <a:bodyPr anchor="ctr"/>
            <a:lstStyle/>
            <a:p>
              <a:endParaRPr lang="en-US"/>
            </a:p>
          </p:txBody>
        </p:sp>
        <p:sp>
          <p:nvSpPr>
            <p:cNvPr id="6176" name="Line 4"/>
            <p:cNvSpPr>
              <a:spLocks noChangeShapeType="1"/>
            </p:cNvSpPr>
            <p:nvPr/>
          </p:nvSpPr>
          <p:spPr bwMode="auto">
            <a:xfrm>
              <a:off x="6482861" y="3423138"/>
              <a:ext cx="0" cy="2743200"/>
            </a:xfrm>
            <a:prstGeom prst="line">
              <a:avLst/>
            </a:prstGeom>
            <a:noFill/>
            <a:ln w="76200" cap="sq">
              <a:solidFill>
                <a:schemeClr val="tx1"/>
              </a:solidFill>
              <a:miter lim="800000"/>
              <a:headEnd/>
              <a:tailEnd/>
            </a:ln>
          </p:spPr>
          <p:txBody>
            <a:bodyPr anchor="ctr"/>
            <a:lstStyle/>
            <a:p>
              <a:endParaRPr lang="en-US"/>
            </a:p>
          </p:txBody>
        </p:sp>
      </p:grpSp>
      <p:sp>
        <p:nvSpPr>
          <p:cNvPr id="6170" name="Line 9"/>
          <p:cNvSpPr>
            <a:spLocks noChangeShapeType="1"/>
          </p:cNvSpPr>
          <p:nvPr/>
        </p:nvSpPr>
        <p:spPr bwMode="auto">
          <a:xfrm flipH="1" flipV="1">
            <a:off x="6459538" y="5915025"/>
            <a:ext cx="2684462" cy="0"/>
          </a:xfrm>
          <a:prstGeom prst="line">
            <a:avLst/>
          </a:prstGeom>
          <a:noFill/>
          <a:ln w="19050" cap="sq">
            <a:solidFill>
              <a:schemeClr val="tx1"/>
            </a:solidFill>
            <a:miter lim="800000"/>
            <a:headEnd/>
            <a:tailEnd/>
          </a:ln>
        </p:spPr>
        <p:txBody>
          <a:bodyPr anchor="ctr"/>
          <a:lstStyle/>
          <a:p>
            <a:endParaRPr lang="en-US"/>
          </a:p>
        </p:txBody>
      </p:sp>
      <p:sp>
        <p:nvSpPr>
          <p:cNvPr id="6169" name="Line 8"/>
          <p:cNvSpPr>
            <a:spLocks noChangeShapeType="1"/>
          </p:cNvSpPr>
          <p:nvPr/>
        </p:nvSpPr>
        <p:spPr bwMode="auto">
          <a:xfrm flipH="1">
            <a:off x="6459538" y="6191250"/>
            <a:ext cx="2684462" cy="0"/>
          </a:xfrm>
          <a:prstGeom prst="line">
            <a:avLst/>
          </a:prstGeom>
          <a:noFill/>
          <a:ln w="19050" cap="sq">
            <a:solidFill>
              <a:schemeClr val="tx1"/>
            </a:solidFill>
            <a:miter lim="800000"/>
            <a:headEnd/>
            <a:tailEnd/>
          </a:ln>
        </p:spPr>
        <p:txBody>
          <a:bodyPr anchor="ctr"/>
          <a:lstStyle/>
          <a:p>
            <a:endParaRPr lang="en-US"/>
          </a:p>
        </p:txBody>
      </p:sp>
      <p:grpSp>
        <p:nvGrpSpPr>
          <p:cNvPr id="6" name="Group 82"/>
          <p:cNvGrpSpPr/>
          <p:nvPr/>
        </p:nvGrpSpPr>
        <p:grpSpPr>
          <a:xfrm>
            <a:off x="1990435" y="1625980"/>
            <a:ext cx="4166525" cy="1218819"/>
            <a:chOff x="1990435" y="1625980"/>
            <a:chExt cx="4166525" cy="1218819"/>
          </a:xfrm>
        </p:grpSpPr>
        <p:sp>
          <p:nvSpPr>
            <p:cNvPr id="78" name="TextBox 77"/>
            <p:cNvSpPr txBox="1"/>
            <p:nvPr/>
          </p:nvSpPr>
          <p:spPr>
            <a:xfrm>
              <a:off x="2819471" y="1625980"/>
              <a:ext cx="3337489" cy="1200329"/>
            </a:xfrm>
            <a:prstGeom prst="rect">
              <a:avLst/>
            </a:prstGeom>
            <a:noFill/>
          </p:spPr>
          <p:txBody>
            <a:bodyPr wrap="square" rtlCol="0">
              <a:spAutoFit/>
            </a:bodyPr>
            <a:lstStyle/>
            <a:p>
              <a:r>
                <a:rPr lang="en-US" dirty="0"/>
                <a:t>The make up valve is the device to be controlled;  a.k.a. the </a:t>
              </a:r>
              <a:r>
                <a:rPr lang="en-US" i="1" u="sng" dirty="0">
                  <a:solidFill>
                    <a:srgbClr val="0000FF"/>
                  </a:solidFill>
                </a:rPr>
                <a:t>Controlled Variable </a:t>
              </a:r>
              <a:r>
                <a:rPr lang="en-US" dirty="0"/>
                <a:t>or </a:t>
              </a:r>
              <a:r>
                <a:rPr lang="en-US" i="1" u="sng" dirty="0">
                  <a:solidFill>
                    <a:srgbClr val="0000FF"/>
                  </a:solidFill>
                </a:rPr>
                <a:t>Final Control Element</a:t>
              </a:r>
            </a:p>
          </p:txBody>
        </p:sp>
        <p:sp>
          <p:nvSpPr>
            <p:cNvPr id="79" name="Freeform 78"/>
            <p:cNvSpPr/>
            <p:nvPr/>
          </p:nvSpPr>
          <p:spPr bwMode="auto">
            <a:xfrm>
              <a:off x="1990435" y="1870364"/>
              <a:ext cx="789710" cy="974435"/>
            </a:xfrm>
            <a:custGeom>
              <a:avLst/>
              <a:gdLst>
                <a:gd name="connsiteX0" fmla="*/ 686569 w 686569"/>
                <a:gd name="connsiteY0" fmla="*/ 15394 h 929794"/>
                <a:gd name="connsiteX1" fmla="*/ 418715 w 686569"/>
                <a:gd name="connsiteY1" fmla="*/ 33867 h 929794"/>
                <a:gd name="connsiteX2" fmla="*/ 67733 w 686569"/>
                <a:gd name="connsiteY2" fmla="*/ 218594 h 929794"/>
                <a:gd name="connsiteX3" fmla="*/ 12315 w 686569"/>
                <a:gd name="connsiteY3" fmla="*/ 708121 h 929794"/>
                <a:gd name="connsiteX4" fmla="*/ 104679 w 686569"/>
                <a:gd name="connsiteY4" fmla="*/ 929794 h 929794"/>
                <a:gd name="connsiteX0" fmla="*/ 726594 w 726594"/>
                <a:gd name="connsiteY0" fmla="*/ 15394 h 929794"/>
                <a:gd name="connsiteX1" fmla="*/ 458740 w 726594"/>
                <a:gd name="connsiteY1" fmla="*/ 33867 h 929794"/>
                <a:gd name="connsiteX2" fmla="*/ 107758 w 726594"/>
                <a:gd name="connsiteY2" fmla="*/ 218594 h 929794"/>
                <a:gd name="connsiteX3" fmla="*/ 6158 w 726594"/>
                <a:gd name="connsiteY3" fmla="*/ 551102 h 929794"/>
                <a:gd name="connsiteX4" fmla="*/ 144704 w 726594"/>
                <a:gd name="connsiteY4" fmla="*/ 929794 h 929794"/>
                <a:gd name="connsiteX0" fmla="*/ 738909 w 738909"/>
                <a:gd name="connsiteY0" fmla="*/ 0 h 914400"/>
                <a:gd name="connsiteX1" fmla="*/ 120073 w 738909"/>
                <a:gd name="connsiteY1" fmla="*/ 203200 h 914400"/>
                <a:gd name="connsiteX2" fmla="*/ 18473 w 738909"/>
                <a:gd name="connsiteY2" fmla="*/ 535708 h 914400"/>
                <a:gd name="connsiteX3" fmla="*/ 157019 w 738909"/>
                <a:gd name="connsiteY3" fmla="*/ 914400 h 914400"/>
                <a:gd name="connsiteX0" fmla="*/ 725054 w 725054"/>
                <a:gd name="connsiteY0" fmla="*/ 0 h 914400"/>
                <a:gd name="connsiteX1" fmla="*/ 170872 w 725054"/>
                <a:gd name="connsiteY1" fmla="*/ 110837 h 914400"/>
                <a:gd name="connsiteX2" fmla="*/ 4618 w 725054"/>
                <a:gd name="connsiteY2" fmla="*/ 535708 h 914400"/>
                <a:gd name="connsiteX3" fmla="*/ 143164 w 725054"/>
                <a:gd name="connsiteY3" fmla="*/ 914400 h 914400"/>
                <a:gd name="connsiteX0" fmla="*/ 651164 w 651164"/>
                <a:gd name="connsiteY0" fmla="*/ 41563 h 955963"/>
                <a:gd name="connsiteX1" fmla="*/ 96982 w 651164"/>
                <a:gd name="connsiteY1" fmla="*/ 152400 h 955963"/>
                <a:gd name="connsiteX2" fmla="*/ 69274 w 651164"/>
                <a:gd name="connsiteY2" fmla="*/ 955963 h 955963"/>
                <a:gd name="connsiteX0" fmla="*/ 798946 w 798946"/>
                <a:gd name="connsiteY0" fmla="*/ 0 h 914400"/>
                <a:gd name="connsiteX1" fmla="*/ 96982 w 798946"/>
                <a:gd name="connsiteY1" fmla="*/ 184728 h 914400"/>
                <a:gd name="connsiteX2" fmla="*/ 217056 w 798946"/>
                <a:gd name="connsiteY2" fmla="*/ 914400 h 914400"/>
                <a:gd name="connsiteX0" fmla="*/ 798946 w 798946"/>
                <a:gd name="connsiteY0" fmla="*/ 0 h 914400"/>
                <a:gd name="connsiteX1" fmla="*/ 96982 w 798946"/>
                <a:gd name="connsiteY1" fmla="*/ 184728 h 914400"/>
                <a:gd name="connsiteX2" fmla="*/ 217056 w 798946"/>
                <a:gd name="connsiteY2" fmla="*/ 914400 h 914400"/>
                <a:gd name="connsiteX0" fmla="*/ 789710 w 789710"/>
                <a:gd name="connsiteY0" fmla="*/ 0 h 914400"/>
                <a:gd name="connsiteX1" fmla="*/ 87746 w 789710"/>
                <a:gd name="connsiteY1" fmla="*/ 184728 h 914400"/>
                <a:gd name="connsiteX2" fmla="*/ 207820 w 789710"/>
                <a:gd name="connsiteY2" fmla="*/ 914400 h 914400"/>
                <a:gd name="connsiteX0" fmla="*/ 789710 w 789710"/>
                <a:gd name="connsiteY0" fmla="*/ 60035 h 974435"/>
                <a:gd name="connsiteX1" fmla="*/ 87746 w 789710"/>
                <a:gd name="connsiteY1" fmla="*/ 244763 h 974435"/>
                <a:gd name="connsiteX2" fmla="*/ 207820 w 789710"/>
                <a:gd name="connsiteY2" fmla="*/ 974435 h 974435"/>
                <a:gd name="connsiteX0" fmla="*/ 789710 w 789710"/>
                <a:gd name="connsiteY0" fmla="*/ 60035 h 974435"/>
                <a:gd name="connsiteX1" fmla="*/ 87746 w 789710"/>
                <a:gd name="connsiteY1" fmla="*/ 244763 h 974435"/>
                <a:gd name="connsiteX2" fmla="*/ 207820 w 789710"/>
                <a:gd name="connsiteY2" fmla="*/ 974435 h 974435"/>
                <a:gd name="connsiteX0" fmla="*/ 789710 w 789710"/>
                <a:gd name="connsiteY0" fmla="*/ 60035 h 974435"/>
                <a:gd name="connsiteX1" fmla="*/ 87746 w 789710"/>
                <a:gd name="connsiteY1" fmla="*/ 244763 h 974435"/>
                <a:gd name="connsiteX2" fmla="*/ 207820 w 789710"/>
                <a:gd name="connsiteY2" fmla="*/ 974435 h 974435"/>
                <a:gd name="connsiteX0" fmla="*/ 789710 w 789710"/>
                <a:gd name="connsiteY0" fmla="*/ 60035 h 974435"/>
                <a:gd name="connsiteX1" fmla="*/ 87746 w 789710"/>
                <a:gd name="connsiteY1" fmla="*/ 244763 h 974435"/>
                <a:gd name="connsiteX2" fmla="*/ 207820 w 789710"/>
                <a:gd name="connsiteY2" fmla="*/ 974435 h 974435"/>
                <a:gd name="connsiteX0" fmla="*/ 789710 w 789710"/>
                <a:gd name="connsiteY0" fmla="*/ 60035 h 974435"/>
                <a:gd name="connsiteX1" fmla="*/ 87746 w 789710"/>
                <a:gd name="connsiteY1" fmla="*/ 244763 h 974435"/>
                <a:gd name="connsiteX2" fmla="*/ 207820 w 789710"/>
                <a:gd name="connsiteY2" fmla="*/ 974435 h 974435"/>
              </a:gdLst>
              <a:ahLst/>
              <a:cxnLst>
                <a:cxn ang="0">
                  <a:pos x="connsiteX0" y="connsiteY0"/>
                </a:cxn>
                <a:cxn ang="0">
                  <a:pos x="connsiteX1" y="connsiteY1"/>
                </a:cxn>
                <a:cxn ang="0">
                  <a:pos x="connsiteX2" y="connsiteY2"/>
                </a:cxn>
              </a:cxnLst>
              <a:rect l="l" t="t" r="r" b="b"/>
              <a:pathLst>
                <a:path w="789710" h="974435">
                  <a:moveTo>
                    <a:pt x="789710" y="60035"/>
                  </a:moveTo>
                  <a:cubicBezTo>
                    <a:pt x="577659" y="46950"/>
                    <a:pt x="175492" y="0"/>
                    <a:pt x="87746" y="244763"/>
                  </a:cubicBezTo>
                  <a:cubicBezTo>
                    <a:pt x="0" y="489526"/>
                    <a:pt x="102756" y="714662"/>
                    <a:pt x="207820" y="974435"/>
                  </a:cubicBezTo>
                </a:path>
              </a:pathLst>
            </a:custGeom>
            <a:noFill/>
            <a:ln w="28575" cap="flat" cmpd="sng" algn="ctr">
              <a:solidFill>
                <a:srgbClr val="FF0000"/>
              </a:solidFill>
              <a:prstDash val="solid"/>
              <a:round/>
              <a:headEnd type="none" w="med" len="med"/>
              <a:tailEnd type="arrow" w="lg" len="lg"/>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grpSp>
      <p:grpSp>
        <p:nvGrpSpPr>
          <p:cNvPr id="7" name="Group 116"/>
          <p:cNvGrpSpPr/>
          <p:nvPr/>
        </p:nvGrpSpPr>
        <p:grpSpPr>
          <a:xfrm>
            <a:off x="7684713" y="4554993"/>
            <a:ext cx="722837" cy="1182567"/>
            <a:chOff x="7684713" y="4554993"/>
            <a:chExt cx="722837" cy="1182567"/>
          </a:xfrm>
        </p:grpSpPr>
        <p:sp>
          <p:nvSpPr>
            <p:cNvPr id="172" name="Freeform 13"/>
            <p:cNvSpPr>
              <a:spLocks/>
            </p:cNvSpPr>
            <p:nvPr/>
          </p:nvSpPr>
          <p:spPr bwMode="auto">
            <a:xfrm flipH="1">
              <a:off x="7996185" y="4886015"/>
              <a:ext cx="278218" cy="455085"/>
            </a:xfrm>
            <a:custGeom>
              <a:avLst/>
              <a:gdLst/>
              <a:ahLst/>
              <a:cxnLst>
                <a:cxn ang="0">
                  <a:pos x="276" y="223"/>
                </a:cxn>
                <a:cxn ang="0">
                  <a:pos x="270" y="196"/>
                </a:cxn>
                <a:cxn ang="0">
                  <a:pos x="255" y="156"/>
                </a:cxn>
                <a:cxn ang="0">
                  <a:pos x="206" y="63"/>
                </a:cxn>
                <a:cxn ang="0">
                  <a:pos x="185" y="35"/>
                </a:cxn>
                <a:cxn ang="0">
                  <a:pos x="173" y="24"/>
                </a:cxn>
                <a:cxn ang="0">
                  <a:pos x="161" y="16"/>
                </a:cxn>
                <a:cxn ang="0">
                  <a:pos x="140" y="6"/>
                </a:cxn>
                <a:cxn ang="0">
                  <a:pos x="111" y="0"/>
                </a:cxn>
                <a:cxn ang="0">
                  <a:pos x="104" y="0"/>
                </a:cxn>
                <a:cxn ang="0">
                  <a:pos x="75" y="2"/>
                </a:cxn>
                <a:cxn ang="0">
                  <a:pos x="53" y="7"/>
                </a:cxn>
                <a:cxn ang="0">
                  <a:pos x="48" y="9"/>
                </a:cxn>
                <a:cxn ang="0">
                  <a:pos x="37" y="18"/>
                </a:cxn>
                <a:cxn ang="0">
                  <a:pos x="25" y="30"/>
                </a:cxn>
                <a:cxn ang="0">
                  <a:pos x="20" y="38"/>
                </a:cxn>
                <a:cxn ang="0">
                  <a:pos x="12" y="55"/>
                </a:cxn>
                <a:cxn ang="0">
                  <a:pos x="7" y="76"/>
                </a:cxn>
                <a:cxn ang="0">
                  <a:pos x="7" y="93"/>
                </a:cxn>
                <a:cxn ang="0">
                  <a:pos x="9" y="103"/>
                </a:cxn>
                <a:cxn ang="0">
                  <a:pos x="17" y="120"/>
                </a:cxn>
                <a:cxn ang="0">
                  <a:pos x="32" y="143"/>
                </a:cxn>
                <a:cxn ang="0">
                  <a:pos x="47" y="157"/>
                </a:cxn>
                <a:cxn ang="0">
                  <a:pos x="49" y="160"/>
                </a:cxn>
                <a:cxn ang="0">
                  <a:pos x="50" y="164"/>
                </a:cxn>
                <a:cxn ang="0">
                  <a:pos x="52" y="173"/>
                </a:cxn>
                <a:cxn ang="0">
                  <a:pos x="51" y="192"/>
                </a:cxn>
                <a:cxn ang="0">
                  <a:pos x="48" y="205"/>
                </a:cxn>
                <a:cxn ang="0">
                  <a:pos x="46" y="208"/>
                </a:cxn>
                <a:cxn ang="0">
                  <a:pos x="10" y="270"/>
                </a:cxn>
                <a:cxn ang="0">
                  <a:pos x="5" y="285"/>
                </a:cxn>
                <a:cxn ang="0">
                  <a:pos x="3" y="292"/>
                </a:cxn>
                <a:cxn ang="0">
                  <a:pos x="0" y="319"/>
                </a:cxn>
                <a:cxn ang="0">
                  <a:pos x="2" y="347"/>
                </a:cxn>
                <a:cxn ang="0">
                  <a:pos x="6" y="366"/>
                </a:cxn>
                <a:cxn ang="0">
                  <a:pos x="14" y="386"/>
                </a:cxn>
                <a:cxn ang="0">
                  <a:pos x="29" y="415"/>
                </a:cxn>
                <a:cxn ang="0">
                  <a:pos x="41" y="430"/>
                </a:cxn>
                <a:cxn ang="0">
                  <a:pos x="54" y="441"/>
                </a:cxn>
                <a:cxn ang="0">
                  <a:pos x="60" y="446"/>
                </a:cxn>
                <a:cxn ang="0">
                  <a:pos x="76" y="453"/>
                </a:cxn>
                <a:cxn ang="0">
                  <a:pos x="92" y="457"/>
                </a:cxn>
                <a:cxn ang="0">
                  <a:pos x="118" y="458"/>
                </a:cxn>
                <a:cxn ang="0">
                  <a:pos x="148" y="454"/>
                </a:cxn>
                <a:cxn ang="0">
                  <a:pos x="187" y="442"/>
                </a:cxn>
                <a:cxn ang="0">
                  <a:pos x="216" y="429"/>
                </a:cxn>
                <a:cxn ang="0">
                  <a:pos x="234" y="417"/>
                </a:cxn>
                <a:cxn ang="0">
                  <a:pos x="242" y="410"/>
                </a:cxn>
                <a:cxn ang="0">
                  <a:pos x="252" y="397"/>
                </a:cxn>
                <a:cxn ang="0">
                  <a:pos x="255" y="392"/>
                </a:cxn>
                <a:cxn ang="0">
                  <a:pos x="267" y="357"/>
                </a:cxn>
                <a:cxn ang="0">
                  <a:pos x="279" y="291"/>
                </a:cxn>
                <a:cxn ang="0">
                  <a:pos x="280" y="274"/>
                </a:cxn>
                <a:cxn ang="0">
                  <a:pos x="276" y="223"/>
                </a:cxn>
              </a:cxnLst>
              <a:rect l="0" t="0" r="r" b="b"/>
              <a:pathLst>
                <a:path w="280" h="458">
                  <a:moveTo>
                    <a:pt x="276" y="223"/>
                  </a:moveTo>
                  <a:lnTo>
                    <a:pt x="270" y="196"/>
                  </a:lnTo>
                  <a:lnTo>
                    <a:pt x="255" y="156"/>
                  </a:lnTo>
                  <a:lnTo>
                    <a:pt x="206" y="63"/>
                  </a:lnTo>
                  <a:lnTo>
                    <a:pt x="185" y="35"/>
                  </a:lnTo>
                  <a:lnTo>
                    <a:pt x="173" y="24"/>
                  </a:lnTo>
                  <a:lnTo>
                    <a:pt x="161" y="16"/>
                  </a:lnTo>
                  <a:lnTo>
                    <a:pt x="140" y="6"/>
                  </a:lnTo>
                  <a:lnTo>
                    <a:pt x="111" y="0"/>
                  </a:lnTo>
                  <a:lnTo>
                    <a:pt x="104" y="0"/>
                  </a:lnTo>
                  <a:lnTo>
                    <a:pt x="75" y="2"/>
                  </a:lnTo>
                  <a:lnTo>
                    <a:pt x="53" y="7"/>
                  </a:lnTo>
                  <a:lnTo>
                    <a:pt x="48" y="9"/>
                  </a:lnTo>
                  <a:lnTo>
                    <a:pt x="37" y="18"/>
                  </a:lnTo>
                  <a:lnTo>
                    <a:pt x="25" y="30"/>
                  </a:lnTo>
                  <a:lnTo>
                    <a:pt x="20" y="38"/>
                  </a:lnTo>
                  <a:lnTo>
                    <a:pt x="12" y="55"/>
                  </a:lnTo>
                  <a:lnTo>
                    <a:pt x="7" y="76"/>
                  </a:lnTo>
                  <a:lnTo>
                    <a:pt x="7" y="93"/>
                  </a:lnTo>
                  <a:lnTo>
                    <a:pt x="9" y="103"/>
                  </a:lnTo>
                  <a:lnTo>
                    <a:pt x="17" y="120"/>
                  </a:lnTo>
                  <a:lnTo>
                    <a:pt x="32" y="143"/>
                  </a:lnTo>
                  <a:lnTo>
                    <a:pt x="47" y="157"/>
                  </a:lnTo>
                  <a:lnTo>
                    <a:pt x="49" y="160"/>
                  </a:lnTo>
                  <a:lnTo>
                    <a:pt x="50" y="164"/>
                  </a:lnTo>
                  <a:lnTo>
                    <a:pt x="52" y="173"/>
                  </a:lnTo>
                  <a:lnTo>
                    <a:pt x="51" y="192"/>
                  </a:lnTo>
                  <a:lnTo>
                    <a:pt x="48" y="205"/>
                  </a:lnTo>
                  <a:lnTo>
                    <a:pt x="46" y="208"/>
                  </a:lnTo>
                  <a:lnTo>
                    <a:pt x="10" y="270"/>
                  </a:lnTo>
                  <a:lnTo>
                    <a:pt x="5" y="285"/>
                  </a:lnTo>
                  <a:lnTo>
                    <a:pt x="3" y="292"/>
                  </a:lnTo>
                  <a:lnTo>
                    <a:pt x="0" y="319"/>
                  </a:lnTo>
                  <a:lnTo>
                    <a:pt x="2" y="347"/>
                  </a:lnTo>
                  <a:lnTo>
                    <a:pt x="6" y="366"/>
                  </a:lnTo>
                  <a:lnTo>
                    <a:pt x="14" y="386"/>
                  </a:lnTo>
                  <a:lnTo>
                    <a:pt x="29" y="415"/>
                  </a:lnTo>
                  <a:lnTo>
                    <a:pt x="41" y="430"/>
                  </a:lnTo>
                  <a:lnTo>
                    <a:pt x="54" y="441"/>
                  </a:lnTo>
                  <a:lnTo>
                    <a:pt x="60" y="446"/>
                  </a:lnTo>
                  <a:lnTo>
                    <a:pt x="76" y="453"/>
                  </a:lnTo>
                  <a:lnTo>
                    <a:pt x="92" y="457"/>
                  </a:lnTo>
                  <a:lnTo>
                    <a:pt x="118" y="458"/>
                  </a:lnTo>
                  <a:lnTo>
                    <a:pt x="148" y="454"/>
                  </a:lnTo>
                  <a:lnTo>
                    <a:pt x="187" y="442"/>
                  </a:lnTo>
                  <a:lnTo>
                    <a:pt x="216" y="429"/>
                  </a:lnTo>
                  <a:lnTo>
                    <a:pt x="234" y="417"/>
                  </a:lnTo>
                  <a:lnTo>
                    <a:pt x="242" y="410"/>
                  </a:lnTo>
                  <a:lnTo>
                    <a:pt x="252" y="397"/>
                  </a:lnTo>
                  <a:lnTo>
                    <a:pt x="255" y="392"/>
                  </a:lnTo>
                  <a:lnTo>
                    <a:pt x="267" y="357"/>
                  </a:lnTo>
                  <a:lnTo>
                    <a:pt x="279" y="291"/>
                  </a:lnTo>
                  <a:lnTo>
                    <a:pt x="280" y="274"/>
                  </a:lnTo>
                  <a:lnTo>
                    <a:pt x="276" y="22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Freeform 14"/>
            <p:cNvSpPr>
              <a:spLocks/>
            </p:cNvSpPr>
            <p:nvPr/>
          </p:nvSpPr>
          <p:spPr bwMode="auto">
            <a:xfrm rot="19048339" flipH="1">
              <a:off x="7684713" y="4981948"/>
              <a:ext cx="530601" cy="194753"/>
            </a:xfrm>
            <a:custGeom>
              <a:avLst/>
              <a:gdLst/>
              <a:ahLst/>
              <a:cxnLst>
                <a:cxn ang="0">
                  <a:pos x="282" y="135"/>
                </a:cxn>
                <a:cxn ang="0">
                  <a:pos x="186" y="90"/>
                </a:cxn>
                <a:cxn ang="0">
                  <a:pos x="142" y="79"/>
                </a:cxn>
                <a:cxn ang="0">
                  <a:pos x="26" y="78"/>
                </a:cxn>
                <a:cxn ang="0">
                  <a:pos x="11" y="82"/>
                </a:cxn>
                <a:cxn ang="0">
                  <a:pos x="4" y="89"/>
                </a:cxn>
                <a:cxn ang="0">
                  <a:pos x="0" y="102"/>
                </a:cxn>
                <a:cxn ang="0">
                  <a:pos x="5" y="119"/>
                </a:cxn>
                <a:cxn ang="0">
                  <a:pos x="20" y="137"/>
                </a:cxn>
                <a:cxn ang="0">
                  <a:pos x="34" y="144"/>
                </a:cxn>
                <a:cxn ang="0">
                  <a:pos x="42" y="143"/>
                </a:cxn>
                <a:cxn ang="0">
                  <a:pos x="67" y="131"/>
                </a:cxn>
                <a:cxn ang="0">
                  <a:pos x="120" y="127"/>
                </a:cxn>
                <a:cxn ang="0">
                  <a:pos x="207" y="153"/>
                </a:cxn>
                <a:cxn ang="0">
                  <a:pos x="251" y="172"/>
                </a:cxn>
                <a:cxn ang="0">
                  <a:pos x="287" y="177"/>
                </a:cxn>
                <a:cxn ang="0">
                  <a:pos x="404" y="120"/>
                </a:cxn>
                <a:cxn ang="0">
                  <a:pos x="417" y="117"/>
                </a:cxn>
                <a:cxn ang="0">
                  <a:pos x="422" y="117"/>
                </a:cxn>
                <a:cxn ang="0">
                  <a:pos x="431" y="125"/>
                </a:cxn>
                <a:cxn ang="0">
                  <a:pos x="451" y="171"/>
                </a:cxn>
                <a:cxn ang="0">
                  <a:pos x="463" y="191"/>
                </a:cxn>
                <a:cxn ang="0">
                  <a:pos x="471" y="196"/>
                </a:cxn>
                <a:cxn ang="0">
                  <a:pos x="476" y="196"/>
                </a:cxn>
                <a:cxn ang="0">
                  <a:pos x="482" y="193"/>
                </a:cxn>
                <a:cxn ang="0">
                  <a:pos x="488" y="187"/>
                </a:cxn>
                <a:cxn ang="0">
                  <a:pos x="493" y="174"/>
                </a:cxn>
                <a:cxn ang="0">
                  <a:pos x="491" y="162"/>
                </a:cxn>
                <a:cxn ang="0">
                  <a:pos x="484" y="152"/>
                </a:cxn>
                <a:cxn ang="0">
                  <a:pos x="468" y="137"/>
                </a:cxn>
                <a:cxn ang="0">
                  <a:pos x="457" y="116"/>
                </a:cxn>
                <a:cxn ang="0">
                  <a:pos x="457" y="112"/>
                </a:cxn>
                <a:cxn ang="0">
                  <a:pos x="463" y="109"/>
                </a:cxn>
                <a:cxn ang="0">
                  <a:pos x="471" y="112"/>
                </a:cxn>
                <a:cxn ang="0">
                  <a:pos x="476" y="117"/>
                </a:cxn>
                <a:cxn ang="0">
                  <a:pos x="498" y="152"/>
                </a:cxn>
                <a:cxn ang="0">
                  <a:pos x="520" y="163"/>
                </a:cxn>
                <a:cxn ang="0">
                  <a:pos x="526" y="163"/>
                </a:cxn>
                <a:cxn ang="0">
                  <a:pos x="530" y="160"/>
                </a:cxn>
                <a:cxn ang="0">
                  <a:pos x="534" y="148"/>
                </a:cxn>
                <a:cxn ang="0">
                  <a:pos x="534" y="141"/>
                </a:cxn>
                <a:cxn ang="0">
                  <a:pos x="528" y="126"/>
                </a:cxn>
                <a:cxn ang="0">
                  <a:pos x="516" y="112"/>
                </a:cxn>
                <a:cxn ang="0">
                  <a:pos x="499" y="103"/>
                </a:cxn>
                <a:cxn ang="0">
                  <a:pos x="459" y="88"/>
                </a:cxn>
                <a:cxn ang="0">
                  <a:pos x="455" y="82"/>
                </a:cxn>
                <a:cxn ang="0">
                  <a:pos x="457" y="64"/>
                </a:cxn>
                <a:cxn ang="0">
                  <a:pos x="471" y="37"/>
                </a:cxn>
                <a:cxn ang="0">
                  <a:pos x="476" y="22"/>
                </a:cxn>
                <a:cxn ang="0">
                  <a:pos x="474" y="10"/>
                </a:cxn>
                <a:cxn ang="0">
                  <a:pos x="468" y="2"/>
                </a:cxn>
                <a:cxn ang="0">
                  <a:pos x="464" y="0"/>
                </a:cxn>
                <a:cxn ang="0">
                  <a:pos x="459" y="0"/>
                </a:cxn>
                <a:cxn ang="0">
                  <a:pos x="447" y="9"/>
                </a:cxn>
                <a:cxn ang="0">
                  <a:pos x="443" y="16"/>
                </a:cxn>
                <a:cxn ang="0">
                  <a:pos x="440" y="49"/>
                </a:cxn>
                <a:cxn ang="0">
                  <a:pos x="436" y="63"/>
                </a:cxn>
                <a:cxn ang="0">
                  <a:pos x="422" y="78"/>
                </a:cxn>
                <a:cxn ang="0">
                  <a:pos x="407" y="86"/>
                </a:cxn>
                <a:cxn ang="0">
                  <a:pos x="331" y="124"/>
                </a:cxn>
                <a:cxn ang="0">
                  <a:pos x="304" y="134"/>
                </a:cxn>
              </a:cxnLst>
              <a:rect l="0" t="0" r="r" b="b"/>
              <a:pathLst>
                <a:path w="534" h="196">
                  <a:moveTo>
                    <a:pt x="294" y="136"/>
                  </a:moveTo>
                  <a:lnTo>
                    <a:pt x="282" y="135"/>
                  </a:lnTo>
                  <a:lnTo>
                    <a:pt x="262" y="130"/>
                  </a:lnTo>
                  <a:lnTo>
                    <a:pt x="186" y="90"/>
                  </a:lnTo>
                  <a:lnTo>
                    <a:pt x="163" y="83"/>
                  </a:lnTo>
                  <a:lnTo>
                    <a:pt x="142" y="79"/>
                  </a:lnTo>
                  <a:lnTo>
                    <a:pt x="78" y="75"/>
                  </a:lnTo>
                  <a:lnTo>
                    <a:pt x="26" y="78"/>
                  </a:lnTo>
                  <a:lnTo>
                    <a:pt x="14" y="81"/>
                  </a:lnTo>
                  <a:lnTo>
                    <a:pt x="11" y="82"/>
                  </a:lnTo>
                  <a:lnTo>
                    <a:pt x="7" y="85"/>
                  </a:lnTo>
                  <a:lnTo>
                    <a:pt x="4" y="89"/>
                  </a:lnTo>
                  <a:lnTo>
                    <a:pt x="2" y="93"/>
                  </a:lnTo>
                  <a:lnTo>
                    <a:pt x="0" y="102"/>
                  </a:lnTo>
                  <a:lnTo>
                    <a:pt x="3" y="115"/>
                  </a:lnTo>
                  <a:lnTo>
                    <a:pt x="5" y="119"/>
                  </a:lnTo>
                  <a:lnTo>
                    <a:pt x="15" y="132"/>
                  </a:lnTo>
                  <a:lnTo>
                    <a:pt x="20" y="137"/>
                  </a:lnTo>
                  <a:lnTo>
                    <a:pt x="29" y="142"/>
                  </a:lnTo>
                  <a:lnTo>
                    <a:pt x="34" y="144"/>
                  </a:lnTo>
                  <a:lnTo>
                    <a:pt x="38" y="144"/>
                  </a:lnTo>
                  <a:lnTo>
                    <a:pt x="42" y="143"/>
                  </a:lnTo>
                  <a:lnTo>
                    <a:pt x="62" y="134"/>
                  </a:lnTo>
                  <a:lnTo>
                    <a:pt x="67" y="131"/>
                  </a:lnTo>
                  <a:lnTo>
                    <a:pt x="80" y="129"/>
                  </a:lnTo>
                  <a:lnTo>
                    <a:pt x="120" y="127"/>
                  </a:lnTo>
                  <a:lnTo>
                    <a:pt x="143" y="130"/>
                  </a:lnTo>
                  <a:lnTo>
                    <a:pt x="207" y="153"/>
                  </a:lnTo>
                  <a:lnTo>
                    <a:pt x="237" y="167"/>
                  </a:lnTo>
                  <a:lnTo>
                    <a:pt x="251" y="172"/>
                  </a:lnTo>
                  <a:lnTo>
                    <a:pt x="270" y="176"/>
                  </a:lnTo>
                  <a:lnTo>
                    <a:pt x="287" y="177"/>
                  </a:lnTo>
                  <a:lnTo>
                    <a:pt x="313" y="170"/>
                  </a:lnTo>
                  <a:lnTo>
                    <a:pt x="404" y="120"/>
                  </a:lnTo>
                  <a:lnTo>
                    <a:pt x="411" y="118"/>
                  </a:lnTo>
                  <a:lnTo>
                    <a:pt x="417" y="117"/>
                  </a:lnTo>
                  <a:lnTo>
                    <a:pt x="420" y="117"/>
                  </a:lnTo>
                  <a:lnTo>
                    <a:pt x="422" y="117"/>
                  </a:lnTo>
                  <a:lnTo>
                    <a:pt x="426" y="120"/>
                  </a:lnTo>
                  <a:lnTo>
                    <a:pt x="431" y="125"/>
                  </a:lnTo>
                  <a:lnTo>
                    <a:pt x="436" y="134"/>
                  </a:lnTo>
                  <a:lnTo>
                    <a:pt x="451" y="171"/>
                  </a:lnTo>
                  <a:lnTo>
                    <a:pt x="461" y="187"/>
                  </a:lnTo>
                  <a:lnTo>
                    <a:pt x="463" y="191"/>
                  </a:lnTo>
                  <a:lnTo>
                    <a:pt x="468" y="195"/>
                  </a:lnTo>
                  <a:lnTo>
                    <a:pt x="471" y="196"/>
                  </a:lnTo>
                  <a:lnTo>
                    <a:pt x="473" y="196"/>
                  </a:lnTo>
                  <a:lnTo>
                    <a:pt x="476" y="196"/>
                  </a:lnTo>
                  <a:lnTo>
                    <a:pt x="479" y="195"/>
                  </a:lnTo>
                  <a:lnTo>
                    <a:pt x="482" y="193"/>
                  </a:lnTo>
                  <a:lnTo>
                    <a:pt x="486" y="190"/>
                  </a:lnTo>
                  <a:lnTo>
                    <a:pt x="488" y="187"/>
                  </a:lnTo>
                  <a:lnTo>
                    <a:pt x="492" y="180"/>
                  </a:lnTo>
                  <a:lnTo>
                    <a:pt x="493" y="174"/>
                  </a:lnTo>
                  <a:lnTo>
                    <a:pt x="493" y="168"/>
                  </a:lnTo>
                  <a:lnTo>
                    <a:pt x="491" y="162"/>
                  </a:lnTo>
                  <a:lnTo>
                    <a:pt x="489" y="159"/>
                  </a:lnTo>
                  <a:lnTo>
                    <a:pt x="484" y="152"/>
                  </a:lnTo>
                  <a:lnTo>
                    <a:pt x="470" y="140"/>
                  </a:lnTo>
                  <a:lnTo>
                    <a:pt x="468" y="137"/>
                  </a:lnTo>
                  <a:lnTo>
                    <a:pt x="460" y="123"/>
                  </a:lnTo>
                  <a:lnTo>
                    <a:pt x="457" y="116"/>
                  </a:lnTo>
                  <a:lnTo>
                    <a:pt x="457" y="114"/>
                  </a:lnTo>
                  <a:lnTo>
                    <a:pt x="457" y="112"/>
                  </a:lnTo>
                  <a:lnTo>
                    <a:pt x="459" y="110"/>
                  </a:lnTo>
                  <a:lnTo>
                    <a:pt x="463" y="109"/>
                  </a:lnTo>
                  <a:lnTo>
                    <a:pt x="466" y="109"/>
                  </a:lnTo>
                  <a:lnTo>
                    <a:pt x="471" y="112"/>
                  </a:lnTo>
                  <a:lnTo>
                    <a:pt x="473" y="114"/>
                  </a:lnTo>
                  <a:lnTo>
                    <a:pt x="476" y="117"/>
                  </a:lnTo>
                  <a:lnTo>
                    <a:pt x="495" y="148"/>
                  </a:lnTo>
                  <a:lnTo>
                    <a:pt x="498" y="152"/>
                  </a:lnTo>
                  <a:lnTo>
                    <a:pt x="509" y="160"/>
                  </a:lnTo>
                  <a:lnTo>
                    <a:pt x="520" y="163"/>
                  </a:lnTo>
                  <a:lnTo>
                    <a:pt x="523" y="163"/>
                  </a:lnTo>
                  <a:lnTo>
                    <a:pt x="526" y="163"/>
                  </a:lnTo>
                  <a:lnTo>
                    <a:pt x="528" y="162"/>
                  </a:lnTo>
                  <a:lnTo>
                    <a:pt x="530" y="160"/>
                  </a:lnTo>
                  <a:lnTo>
                    <a:pt x="533" y="154"/>
                  </a:lnTo>
                  <a:lnTo>
                    <a:pt x="534" y="148"/>
                  </a:lnTo>
                  <a:lnTo>
                    <a:pt x="534" y="144"/>
                  </a:lnTo>
                  <a:lnTo>
                    <a:pt x="534" y="141"/>
                  </a:lnTo>
                  <a:lnTo>
                    <a:pt x="532" y="134"/>
                  </a:lnTo>
                  <a:lnTo>
                    <a:pt x="528" y="126"/>
                  </a:lnTo>
                  <a:lnTo>
                    <a:pt x="522" y="119"/>
                  </a:lnTo>
                  <a:lnTo>
                    <a:pt x="516" y="112"/>
                  </a:lnTo>
                  <a:lnTo>
                    <a:pt x="512" y="109"/>
                  </a:lnTo>
                  <a:lnTo>
                    <a:pt x="499" y="103"/>
                  </a:lnTo>
                  <a:lnTo>
                    <a:pt x="460" y="89"/>
                  </a:lnTo>
                  <a:lnTo>
                    <a:pt x="459" y="88"/>
                  </a:lnTo>
                  <a:lnTo>
                    <a:pt x="457" y="86"/>
                  </a:lnTo>
                  <a:lnTo>
                    <a:pt x="455" y="82"/>
                  </a:lnTo>
                  <a:lnTo>
                    <a:pt x="454" y="77"/>
                  </a:lnTo>
                  <a:lnTo>
                    <a:pt x="457" y="64"/>
                  </a:lnTo>
                  <a:lnTo>
                    <a:pt x="461" y="55"/>
                  </a:lnTo>
                  <a:lnTo>
                    <a:pt x="471" y="37"/>
                  </a:lnTo>
                  <a:lnTo>
                    <a:pt x="475" y="26"/>
                  </a:lnTo>
                  <a:lnTo>
                    <a:pt x="476" y="22"/>
                  </a:lnTo>
                  <a:lnTo>
                    <a:pt x="476" y="17"/>
                  </a:lnTo>
                  <a:lnTo>
                    <a:pt x="474" y="10"/>
                  </a:lnTo>
                  <a:lnTo>
                    <a:pt x="472" y="7"/>
                  </a:lnTo>
                  <a:lnTo>
                    <a:pt x="468" y="2"/>
                  </a:lnTo>
                  <a:lnTo>
                    <a:pt x="466" y="0"/>
                  </a:lnTo>
                  <a:lnTo>
                    <a:pt x="464" y="0"/>
                  </a:lnTo>
                  <a:lnTo>
                    <a:pt x="461" y="0"/>
                  </a:lnTo>
                  <a:lnTo>
                    <a:pt x="459" y="0"/>
                  </a:lnTo>
                  <a:lnTo>
                    <a:pt x="453" y="4"/>
                  </a:lnTo>
                  <a:lnTo>
                    <a:pt x="447" y="9"/>
                  </a:lnTo>
                  <a:lnTo>
                    <a:pt x="445" y="12"/>
                  </a:lnTo>
                  <a:lnTo>
                    <a:pt x="443" y="16"/>
                  </a:lnTo>
                  <a:lnTo>
                    <a:pt x="442" y="20"/>
                  </a:lnTo>
                  <a:lnTo>
                    <a:pt x="440" y="49"/>
                  </a:lnTo>
                  <a:lnTo>
                    <a:pt x="438" y="59"/>
                  </a:lnTo>
                  <a:lnTo>
                    <a:pt x="436" y="63"/>
                  </a:lnTo>
                  <a:lnTo>
                    <a:pt x="429" y="72"/>
                  </a:lnTo>
                  <a:lnTo>
                    <a:pt x="422" y="78"/>
                  </a:lnTo>
                  <a:lnTo>
                    <a:pt x="411" y="84"/>
                  </a:lnTo>
                  <a:lnTo>
                    <a:pt x="407" y="86"/>
                  </a:lnTo>
                  <a:lnTo>
                    <a:pt x="381" y="94"/>
                  </a:lnTo>
                  <a:lnTo>
                    <a:pt x="331" y="124"/>
                  </a:lnTo>
                  <a:lnTo>
                    <a:pt x="323" y="127"/>
                  </a:lnTo>
                  <a:lnTo>
                    <a:pt x="304" y="134"/>
                  </a:lnTo>
                  <a:lnTo>
                    <a:pt x="294" y="1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15"/>
            <p:cNvSpPr>
              <a:spLocks/>
            </p:cNvSpPr>
            <p:nvPr/>
          </p:nvSpPr>
          <p:spPr bwMode="auto">
            <a:xfrm flipH="1">
              <a:off x="7902783" y="5201991"/>
              <a:ext cx="218600" cy="507748"/>
            </a:xfrm>
            <a:custGeom>
              <a:avLst/>
              <a:gdLst/>
              <a:ahLst/>
              <a:cxnLst>
                <a:cxn ang="0">
                  <a:pos x="43" y="9"/>
                </a:cxn>
                <a:cxn ang="0">
                  <a:pos x="30" y="2"/>
                </a:cxn>
                <a:cxn ang="0">
                  <a:pos x="22" y="0"/>
                </a:cxn>
                <a:cxn ang="0">
                  <a:pos x="16" y="3"/>
                </a:cxn>
                <a:cxn ang="0">
                  <a:pos x="13" y="8"/>
                </a:cxn>
                <a:cxn ang="0">
                  <a:pos x="2" y="51"/>
                </a:cxn>
                <a:cxn ang="0">
                  <a:pos x="1" y="90"/>
                </a:cxn>
                <a:cxn ang="0">
                  <a:pos x="35" y="190"/>
                </a:cxn>
                <a:cxn ang="0">
                  <a:pos x="41" y="267"/>
                </a:cxn>
                <a:cxn ang="0">
                  <a:pos x="37" y="383"/>
                </a:cxn>
                <a:cxn ang="0">
                  <a:pos x="29" y="401"/>
                </a:cxn>
                <a:cxn ang="0">
                  <a:pos x="1" y="439"/>
                </a:cxn>
                <a:cxn ang="0">
                  <a:pos x="2" y="449"/>
                </a:cxn>
                <a:cxn ang="0">
                  <a:pos x="8" y="459"/>
                </a:cxn>
                <a:cxn ang="0">
                  <a:pos x="16" y="467"/>
                </a:cxn>
                <a:cxn ang="0">
                  <a:pos x="26" y="468"/>
                </a:cxn>
                <a:cxn ang="0">
                  <a:pos x="55" y="467"/>
                </a:cxn>
                <a:cxn ang="0">
                  <a:pos x="99" y="476"/>
                </a:cxn>
                <a:cxn ang="0">
                  <a:pos x="132" y="500"/>
                </a:cxn>
                <a:cxn ang="0">
                  <a:pos x="149" y="508"/>
                </a:cxn>
                <a:cxn ang="0">
                  <a:pos x="187" y="508"/>
                </a:cxn>
                <a:cxn ang="0">
                  <a:pos x="202" y="500"/>
                </a:cxn>
                <a:cxn ang="0">
                  <a:pos x="217" y="486"/>
                </a:cxn>
                <a:cxn ang="0">
                  <a:pos x="220" y="480"/>
                </a:cxn>
                <a:cxn ang="0">
                  <a:pos x="220" y="475"/>
                </a:cxn>
                <a:cxn ang="0">
                  <a:pos x="218" y="470"/>
                </a:cxn>
                <a:cxn ang="0">
                  <a:pos x="204" y="461"/>
                </a:cxn>
                <a:cxn ang="0">
                  <a:pos x="118" y="440"/>
                </a:cxn>
                <a:cxn ang="0">
                  <a:pos x="72" y="429"/>
                </a:cxn>
                <a:cxn ang="0">
                  <a:pos x="62" y="424"/>
                </a:cxn>
                <a:cxn ang="0">
                  <a:pos x="58" y="418"/>
                </a:cxn>
                <a:cxn ang="0">
                  <a:pos x="56" y="409"/>
                </a:cxn>
                <a:cxn ang="0">
                  <a:pos x="67" y="373"/>
                </a:cxn>
                <a:cxn ang="0">
                  <a:pos x="93" y="232"/>
                </a:cxn>
                <a:cxn ang="0">
                  <a:pos x="90" y="132"/>
                </a:cxn>
                <a:cxn ang="0">
                  <a:pos x="78" y="73"/>
                </a:cxn>
                <a:cxn ang="0">
                  <a:pos x="52" y="19"/>
                </a:cxn>
              </a:cxnLst>
              <a:rect l="0" t="0" r="r" b="b"/>
              <a:pathLst>
                <a:path w="220" h="511">
                  <a:moveTo>
                    <a:pt x="50" y="15"/>
                  </a:moveTo>
                  <a:lnTo>
                    <a:pt x="43" y="9"/>
                  </a:lnTo>
                  <a:lnTo>
                    <a:pt x="35" y="4"/>
                  </a:lnTo>
                  <a:lnTo>
                    <a:pt x="30" y="2"/>
                  </a:lnTo>
                  <a:lnTo>
                    <a:pt x="26" y="0"/>
                  </a:lnTo>
                  <a:lnTo>
                    <a:pt x="22" y="0"/>
                  </a:lnTo>
                  <a:lnTo>
                    <a:pt x="20" y="1"/>
                  </a:lnTo>
                  <a:lnTo>
                    <a:pt x="16" y="3"/>
                  </a:lnTo>
                  <a:lnTo>
                    <a:pt x="15" y="5"/>
                  </a:lnTo>
                  <a:lnTo>
                    <a:pt x="13" y="8"/>
                  </a:lnTo>
                  <a:lnTo>
                    <a:pt x="9" y="19"/>
                  </a:lnTo>
                  <a:lnTo>
                    <a:pt x="2" y="51"/>
                  </a:lnTo>
                  <a:lnTo>
                    <a:pt x="0" y="73"/>
                  </a:lnTo>
                  <a:lnTo>
                    <a:pt x="1" y="90"/>
                  </a:lnTo>
                  <a:lnTo>
                    <a:pt x="4" y="106"/>
                  </a:lnTo>
                  <a:lnTo>
                    <a:pt x="35" y="190"/>
                  </a:lnTo>
                  <a:lnTo>
                    <a:pt x="40" y="211"/>
                  </a:lnTo>
                  <a:lnTo>
                    <a:pt x="41" y="267"/>
                  </a:lnTo>
                  <a:lnTo>
                    <a:pt x="39" y="368"/>
                  </a:lnTo>
                  <a:lnTo>
                    <a:pt x="37" y="383"/>
                  </a:lnTo>
                  <a:lnTo>
                    <a:pt x="34" y="393"/>
                  </a:lnTo>
                  <a:lnTo>
                    <a:pt x="29" y="401"/>
                  </a:lnTo>
                  <a:lnTo>
                    <a:pt x="5" y="431"/>
                  </a:lnTo>
                  <a:lnTo>
                    <a:pt x="1" y="439"/>
                  </a:lnTo>
                  <a:lnTo>
                    <a:pt x="1" y="445"/>
                  </a:lnTo>
                  <a:lnTo>
                    <a:pt x="2" y="449"/>
                  </a:lnTo>
                  <a:lnTo>
                    <a:pt x="6" y="456"/>
                  </a:lnTo>
                  <a:lnTo>
                    <a:pt x="8" y="459"/>
                  </a:lnTo>
                  <a:lnTo>
                    <a:pt x="13" y="465"/>
                  </a:lnTo>
                  <a:lnTo>
                    <a:pt x="16" y="467"/>
                  </a:lnTo>
                  <a:lnTo>
                    <a:pt x="19" y="468"/>
                  </a:lnTo>
                  <a:lnTo>
                    <a:pt x="26" y="468"/>
                  </a:lnTo>
                  <a:lnTo>
                    <a:pt x="40" y="467"/>
                  </a:lnTo>
                  <a:lnTo>
                    <a:pt x="55" y="467"/>
                  </a:lnTo>
                  <a:lnTo>
                    <a:pt x="87" y="472"/>
                  </a:lnTo>
                  <a:lnTo>
                    <a:pt x="99" y="476"/>
                  </a:lnTo>
                  <a:lnTo>
                    <a:pt x="105" y="479"/>
                  </a:lnTo>
                  <a:lnTo>
                    <a:pt x="132" y="500"/>
                  </a:lnTo>
                  <a:lnTo>
                    <a:pt x="138" y="504"/>
                  </a:lnTo>
                  <a:lnTo>
                    <a:pt x="149" y="508"/>
                  </a:lnTo>
                  <a:lnTo>
                    <a:pt x="166" y="511"/>
                  </a:lnTo>
                  <a:lnTo>
                    <a:pt x="187" y="508"/>
                  </a:lnTo>
                  <a:lnTo>
                    <a:pt x="192" y="506"/>
                  </a:lnTo>
                  <a:lnTo>
                    <a:pt x="202" y="500"/>
                  </a:lnTo>
                  <a:lnTo>
                    <a:pt x="211" y="493"/>
                  </a:lnTo>
                  <a:lnTo>
                    <a:pt x="217" y="486"/>
                  </a:lnTo>
                  <a:lnTo>
                    <a:pt x="219" y="483"/>
                  </a:lnTo>
                  <a:lnTo>
                    <a:pt x="220" y="480"/>
                  </a:lnTo>
                  <a:lnTo>
                    <a:pt x="220" y="478"/>
                  </a:lnTo>
                  <a:lnTo>
                    <a:pt x="220" y="475"/>
                  </a:lnTo>
                  <a:lnTo>
                    <a:pt x="219" y="473"/>
                  </a:lnTo>
                  <a:lnTo>
                    <a:pt x="218" y="470"/>
                  </a:lnTo>
                  <a:lnTo>
                    <a:pt x="215" y="468"/>
                  </a:lnTo>
                  <a:lnTo>
                    <a:pt x="204" y="461"/>
                  </a:lnTo>
                  <a:lnTo>
                    <a:pt x="201" y="460"/>
                  </a:lnTo>
                  <a:lnTo>
                    <a:pt x="118" y="440"/>
                  </a:lnTo>
                  <a:lnTo>
                    <a:pt x="88" y="435"/>
                  </a:lnTo>
                  <a:lnTo>
                    <a:pt x="72" y="429"/>
                  </a:lnTo>
                  <a:lnTo>
                    <a:pt x="68" y="427"/>
                  </a:lnTo>
                  <a:lnTo>
                    <a:pt x="62" y="424"/>
                  </a:lnTo>
                  <a:lnTo>
                    <a:pt x="60" y="421"/>
                  </a:lnTo>
                  <a:lnTo>
                    <a:pt x="58" y="418"/>
                  </a:lnTo>
                  <a:lnTo>
                    <a:pt x="57" y="414"/>
                  </a:lnTo>
                  <a:lnTo>
                    <a:pt x="56" y="409"/>
                  </a:lnTo>
                  <a:lnTo>
                    <a:pt x="57" y="403"/>
                  </a:lnTo>
                  <a:lnTo>
                    <a:pt x="67" y="373"/>
                  </a:lnTo>
                  <a:lnTo>
                    <a:pt x="76" y="342"/>
                  </a:lnTo>
                  <a:lnTo>
                    <a:pt x="93" y="232"/>
                  </a:lnTo>
                  <a:lnTo>
                    <a:pt x="94" y="187"/>
                  </a:lnTo>
                  <a:lnTo>
                    <a:pt x="90" y="132"/>
                  </a:lnTo>
                  <a:lnTo>
                    <a:pt x="83" y="89"/>
                  </a:lnTo>
                  <a:lnTo>
                    <a:pt x="78" y="73"/>
                  </a:lnTo>
                  <a:lnTo>
                    <a:pt x="58" y="27"/>
                  </a:lnTo>
                  <a:lnTo>
                    <a:pt x="52" y="19"/>
                  </a:lnTo>
                  <a:lnTo>
                    <a:pt x="50" y="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 name="Freeform 16"/>
            <p:cNvSpPr>
              <a:spLocks/>
            </p:cNvSpPr>
            <p:nvPr/>
          </p:nvSpPr>
          <p:spPr bwMode="auto">
            <a:xfrm flipH="1">
              <a:off x="8080644" y="5200997"/>
              <a:ext cx="196740" cy="536563"/>
            </a:xfrm>
            <a:custGeom>
              <a:avLst/>
              <a:gdLst/>
              <a:ahLst/>
              <a:cxnLst>
                <a:cxn ang="0">
                  <a:pos x="195" y="501"/>
                </a:cxn>
                <a:cxn ang="0">
                  <a:pos x="178" y="493"/>
                </a:cxn>
                <a:cxn ang="0">
                  <a:pos x="117" y="484"/>
                </a:cxn>
                <a:cxn ang="0">
                  <a:pos x="87" y="470"/>
                </a:cxn>
                <a:cxn ang="0">
                  <a:pos x="65" y="453"/>
                </a:cxn>
                <a:cxn ang="0">
                  <a:pos x="59" y="447"/>
                </a:cxn>
                <a:cxn ang="0">
                  <a:pos x="57" y="437"/>
                </a:cxn>
                <a:cxn ang="0">
                  <a:pos x="61" y="417"/>
                </a:cxn>
                <a:cxn ang="0">
                  <a:pos x="127" y="217"/>
                </a:cxn>
                <a:cxn ang="0">
                  <a:pos x="135" y="136"/>
                </a:cxn>
                <a:cxn ang="0">
                  <a:pos x="118" y="14"/>
                </a:cxn>
                <a:cxn ang="0">
                  <a:pos x="115" y="9"/>
                </a:cxn>
                <a:cxn ang="0">
                  <a:pos x="107" y="3"/>
                </a:cxn>
                <a:cxn ang="0">
                  <a:pos x="95" y="0"/>
                </a:cxn>
                <a:cxn ang="0">
                  <a:pos x="83" y="3"/>
                </a:cxn>
                <a:cxn ang="0">
                  <a:pos x="74" y="9"/>
                </a:cxn>
                <a:cxn ang="0">
                  <a:pos x="68" y="22"/>
                </a:cxn>
                <a:cxn ang="0">
                  <a:pos x="62" y="93"/>
                </a:cxn>
                <a:cxn ang="0">
                  <a:pos x="74" y="229"/>
                </a:cxn>
                <a:cxn ang="0">
                  <a:pos x="33" y="408"/>
                </a:cxn>
                <a:cxn ang="0">
                  <a:pos x="23" y="428"/>
                </a:cxn>
                <a:cxn ang="0">
                  <a:pos x="3" y="451"/>
                </a:cxn>
                <a:cxn ang="0">
                  <a:pos x="0" y="465"/>
                </a:cxn>
                <a:cxn ang="0">
                  <a:pos x="3" y="486"/>
                </a:cxn>
                <a:cxn ang="0">
                  <a:pos x="9" y="492"/>
                </a:cxn>
                <a:cxn ang="0">
                  <a:pos x="25" y="496"/>
                </a:cxn>
                <a:cxn ang="0">
                  <a:pos x="53" y="497"/>
                </a:cxn>
                <a:cxn ang="0">
                  <a:pos x="74" y="507"/>
                </a:cxn>
                <a:cxn ang="0">
                  <a:pos x="115" y="534"/>
                </a:cxn>
                <a:cxn ang="0">
                  <a:pos x="137" y="539"/>
                </a:cxn>
                <a:cxn ang="0">
                  <a:pos x="170" y="538"/>
                </a:cxn>
                <a:cxn ang="0">
                  <a:pos x="188" y="528"/>
                </a:cxn>
                <a:cxn ang="0">
                  <a:pos x="197" y="514"/>
                </a:cxn>
                <a:cxn ang="0">
                  <a:pos x="197" y="507"/>
                </a:cxn>
              </a:cxnLst>
              <a:rect l="0" t="0" r="r" b="b"/>
              <a:pathLst>
                <a:path w="198" h="540">
                  <a:moveTo>
                    <a:pt x="197" y="507"/>
                  </a:moveTo>
                  <a:lnTo>
                    <a:pt x="195" y="501"/>
                  </a:lnTo>
                  <a:lnTo>
                    <a:pt x="189" y="497"/>
                  </a:lnTo>
                  <a:lnTo>
                    <a:pt x="178" y="493"/>
                  </a:lnTo>
                  <a:lnTo>
                    <a:pt x="124" y="486"/>
                  </a:lnTo>
                  <a:lnTo>
                    <a:pt x="117" y="484"/>
                  </a:lnTo>
                  <a:lnTo>
                    <a:pt x="105" y="480"/>
                  </a:lnTo>
                  <a:lnTo>
                    <a:pt x="87" y="470"/>
                  </a:lnTo>
                  <a:lnTo>
                    <a:pt x="76" y="461"/>
                  </a:lnTo>
                  <a:lnTo>
                    <a:pt x="65" y="453"/>
                  </a:lnTo>
                  <a:lnTo>
                    <a:pt x="62" y="451"/>
                  </a:lnTo>
                  <a:lnTo>
                    <a:pt x="59" y="447"/>
                  </a:lnTo>
                  <a:lnTo>
                    <a:pt x="58" y="443"/>
                  </a:lnTo>
                  <a:lnTo>
                    <a:pt x="57" y="437"/>
                  </a:lnTo>
                  <a:lnTo>
                    <a:pt x="58" y="431"/>
                  </a:lnTo>
                  <a:lnTo>
                    <a:pt x="61" y="417"/>
                  </a:lnTo>
                  <a:lnTo>
                    <a:pt x="121" y="241"/>
                  </a:lnTo>
                  <a:lnTo>
                    <a:pt x="127" y="217"/>
                  </a:lnTo>
                  <a:lnTo>
                    <a:pt x="133" y="176"/>
                  </a:lnTo>
                  <a:lnTo>
                    <a:pt x="135" y="136"/>
                  </a:lnTo>
                  <a:lnTo>
                    <a:pt x="120" y="22"/>
                  </a:lnTo>
                  <a:lnTo>
                    <a:pt x="118" y="14"/>
                  </a:lnTo>
                  <a:lnTo>
                    <a:pt x="117" y="11"/>
                  </a:lnTo>
                  <a:lnTo>
                    <a:pt x="115" y="9"/>
                  </a:lnTo>
                  <a:lnTo>
                    <a:pt x="111" y="5"/>
                  </a:lnTo>
                  <a:lnTo>
                    <a:pt x="107" y="3"/>
                  </a:lnTo>
                  <a:lnTo>
                    <a:pt x="101" y="1"/>
                  </a:lnTo>
                  <a:lnTo>
                    <a:pt x="95" y="0"/>
                  </a:lnTo>
                  <a:lnTo>
                    <a:pt x="89" y="1"/>
                  </a:lnTo>
                  <a:lnTo>
                    <a:pt x="83" y="3"/>
                  </a:lnTo>
                  <a:lnTo>
                    <a:pt x="78" y="5"/>
                  </a:lnTo>
                  <a:lnTo>
                    <a:pt x="74" y="9"/>
                  </a:lnTo>
                  <a:lnTo>
                    <a:pt x="71" y="14"/>
                  </a:lnTo>
                  <a:lnTo>
                    <a:pt x="68" y="22"/>
                  </a:lnTo>
                  <a:lnTo>
                    <a:pt x="63" y="50"/>
                  </a:lnTo>
                  <a:lnTo>
                    <a:pt x="62" y="93"/>
                  </a:lnTo>
                  <a:lnTo>
                    <a:pt x="75" y="198"/>
                  </a:lnTo>
                  <a:lnTo>
                    <a:pt x="74" y="229"/>
                  </a:lnTo>
                  <a:lnTo>
                    <a:pt x="57" y="317"/>
                  </a:lnTo>
                  <a:lnTo>
                    <a:pt x="33" y="408"/>
                  </a:lnTo>
                  <a:lnTo>
                    <a:pt x="30" y="416"/>
                  </a:lnTo>
                  <a:lnTo>
                    <a:pt x="23" y="428"/>
                  </a:lnTo>
                  <a:lnTo>
                    <a:pt x="6" y="446"/>
                  </a:lnTo>
                  <a:lnTo>
                    <a:pt x="3" y="451"/>
                  </a:lnTo>
                  <a:lnTo>
                    <a:pt x="1" y="455"/>
                  </a:lnTo>
                  <a:lnTo>
                    <a:pt x="0" y="465"/>
                  </a:lnTo>
                  <a:lnTo>
                    <a:pt x="0" y="476"/>
                  </a:lnTo>
                  <a:lnTo>
                    <a:pt x="3" y="486"/>
                  </a:lnTo>
                  <a:lnTo>
                    <a:pt x="6" y="489"/>
                  </a:lnTo>
                  <a:lnTo>
                    <a:pt x="9" y="492"/>
                  </a:lnTo>
                  <a:lnTo>
                    <a:pt x="13" y="495"/>
                  </a:lnTo>
                  <a:lnTo>
                    <a:pt x="25" y="496"/>
                  </a:lnTo>
                  <a:lnTo>
                    <a:pt x="46" y="496"/>
                  </a:lnTo>
                  <a:lnTo>
                    <a:pt x="53" y="497"/>
                  </a:lnTo>
                  <a:lnTo>
                    <a:pt x="60" y="499"/>
                  </a:lnTo>
                  <a:lnTo>
                    <a:pt x="74" y="507"/>
                  </a:lnTo>
                  <a:lnTo>
                    <a:pt x="102" y="527"/>
                  </a:lnTo>
                  <a:lnTo>
                    <a:pt x="115" y="534"/>
                  </a:lnTo>
                  <a:lnTo>
                    <a:pt x="122" y="536"/>
                  </a:lnTo>
                  <a:lnTo>
                    <a:pt x="137" y="539"/>
                  </a:lnTo>
                  <a:lnTo>
                    <a:pt x="159" y="540"/>
                  </a:lnTo>
                  <a:lnTo>
                    <a:pt x="170" y="538"/>
                  </a:lnTo>
                  <a:lnTo>
                    <a:pt x="180" y="534"/>
                  </a:lnTo>
                  <a:lnTo>
                    <a:pt x="188" y="528"/>
                  </a:lnTo>
                  <a:lnTo>
                    <a:pt x="195" y="517"/>
                  </a:lnTo>
                  <a:lnTo>
                    <a:pt x="197" y="514"/>
                  </a:lnTo>
                  <a:lnTo>
                    <a:pt x="198" y="509"/>
                  </a:lnTo>
                  <a:lnTo>
                    <a:pt x="197" y="50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Freeform 17"/>
            <p:cNvSpPr>
              <a:spLocks/>
            </p:cNvSpPr>
            <p:nvPr/>
          </p:nvSpPr>
          <p:spPr bwMode="auto">
            <a:xfrm flipH="1">
              <a:off x="8039905" y="4599848"/>
              <a:ext cx="328894" cy="265301"/>
            </a:xfrm>
            <a:custGeom>
              <a:avLst/>
              <a:gdLst/>
              <a:ahLst/>
              <a:cxnLst>
                <a:cxn ang="0">
                  <a:pos x="321" y="151"/>
                </a:cxn>
                <a:cxn ang="0">
                  <a:pos x="311" y="147"/>
                </a:cxn>
                <a:cxn ang="0">
                  <a:pos x="273" y="147"/>
                </a:cxn>
                <a:cxn ang="0">
                  <a:pos x="260" y="146"/>
                </a:cxn>
                <a:cxn ang="0">
                  <a:pos x="250" y="140"/>
                </a:cxn>
                <a:cxn ang="0">
                  <a:pos x="244" y="134"/>
                </a:cxn>
                <a:cxn ang="0">
                  <a:pos x="242" y="126"/>
                </a:cxn>
                <a:cxn ang="0">
                  <a:pos x="206" y="68"/>
                </a:cxn>
                <a:cxn ang="0">
                  <a:pos x="159" y="24"/>
                </a:cxn>
                <a:cxn ang="0">
                  <a:pos x="109" y="0"/>
                </a:cxn>
                <a:cxn ang="0">
                  <a:pos x="76" y="2"/>
                </a:cxn>
                <a:cxn ang="0">
                  <a:pos x="44" y="15"/>
                </a:cxn>
                <a:cxn ang="0">
                  <a:pos x="26" y="29"/>
                </a:cxn>
                <a:cxn ang="0">
                  <a:pos x="8" y="58"/>
                </a:cxn>
                <a:cxn ang="0">
                  <a:pos x="1" y="85"/>
                </a:cxn>
                <a:cxn ang="0">
                  <a:pos x="2" y="122"/>
                </a:cxn>
                <a:cxn ang="0">
                  <a:pos x="15" y="165"/>
                </a:cxn>
                <a:cxn ang="0">
                  <a:pos x="42" y="206"/>
                </a:cxn>
                <a:cxn ang="0">
                  <a:pos x="115" y="256"/>
                </a:cxn>
                <a:cxn ang="0">
                  <a:pos x="138" y="264"/>
                </a:cxn>
                <a:cxn ang="0">
                  <a:pos x="185" y="263"/>
                </a:cxn>
                <a:cxn ang="0">
                  <a:pos x="205" y="255"/>
                </a:cxn>
                <a:cxn ang="0">
                  <a:pos x="228" y="235"/>
                </a:cxn>
                <a:cxn ang="0">
                  <a:pos x="243" y="202"/>
                </a:cxn>
                <a:cxn ang="0">
                  <a:pos x="250" y="176"/>
                </a:cxn>
                <a:cxn ang="0">
                  <a:pos x="258" y="173"/>
                </a:cxn>
                <a:cxn ang="0">
                  <a:pos x="286" y="180"/>
                </a:cxn>
                <a:cxn ang="0">
                  <a:pos x="310" y="189"/>
                </a:cxn>
                <a:cxn ang="0">
                  <a:pos x="317" y="190"/>
                </a:cxn>
                <a:cxn ang="0">
                  <a:pos x="325" y="184"/>
                </a:cxn>
                <a:cxn ang="0">
                  <a:pos x="331" y="172"/>
                </a:cxn>
                <a:cxn ang="0">
                  <a:pos x="331" y="167"/>
                </a:cxn>
                <a:cxn ang="0">
                  <a:pos x="329" y="159"/>
                </a:cxn>
              </a:cxnLst>
              <a:rect l="0" t="0" r="r" b="b"/>
              <a:pathLst>
                <a:path w="331" h="267">
                  <a:moveTo>
                    <a:pt x="326" y="155"/>
                  </a:moveTo>
                  <a:lnTo>
                    <a:pt x="321" y="151"/>
                  </a:lnTo>
                  <a:lnTo>
                    <a:pt x="317" y="149"/>
                  </a:lnTo>
                  <a:lnTo>
                    <a:pt x="311" y="147"/>
                  </a:lnTo>
                  <a:lnTo>
                    <a:pt x="298" y="146"/>
                  </a:lnTo>
                  <a:lnTo>
                    <a:pt x="273" y="147"/>
                  </a:lnTo>
                  <a:lnTo>
                    <a:pt x="266" y="147"/>
                  </a:lnTo>
                  <a:lnTo>
                    <a:pt x="260" y="146"/>
                  </a:lnTo>
                  <a:lnTo>
                    <a:pt x="255" y="143"/>
                  </a:lnTo>
                  <a:lnTo>
                    <a:pt x="250" y="140"/>
                  </a:lnTo>
                  <a:lnTo>
                    <a:pt x="245" y="136"/>
                  </a:lnTo>
                  <a:lnTo>
                    <a:pt x="244" y="134"/>
                  </a:lnTo>
                  <a:lnTo>
                    <a:pt x="243" y="132"/>
                  </a:lnTo>
                  <a:lnTo>
                    <a:pt x="242" y="126"/>
                  </a:lnTo>
                  <a:lnTo>
                    <a:pt x="239" y="115"/>
                  </a:lnTo>
                  <a:lnTo>
                    <a:pt x="206" y="68"/>
                  </a:lnTo>
                  <a:lnTo>
                    <a:pt x="183" y="44"/>
                  </a:lnTo>
                  <a:lnTo>
                    <a:pt x="159" y="24"/>
                  </a:lnTo>
                  <a:lnTo>
                    <a:pt x="128" y="6"/>
                  </a:lnTo>
                  <a:lnTo>
                    <a:pt x="109" y="0"/>
                  </a:lnTo>
                  <a:lnTo>
                    <a:pt x="98" y="0"/>
                  </a:lnTo>
                  <a:lnTo>
                    <a:pt x="76" y="2"/>
                  </a:lnTo>
                  <a:lnTo>
                    <a:pt x="65" y="6"/>
                  </a:lnTo>
                  <a:lnTo>
                    <a:pt x="44" y="15"/>
                  </a:lnTo>
                  <a:lnTo>
                    <a:pt x="35" y="21"/>
                  </a:lnTo>
                  <a:lnTo>
                    <a:pt x="26" y="29"/>
                  </a:lnTo>
                  <a:lnTo>
                    <a:pt x="18" y="39"/>
                  </a:lnTo>
                  <a:lnTo>
                    <a:pt x="8" y="58"/>
                  </a:lnTo>
                  <a:lnTo>
                    <a:pt x="3" y="71"/>
                  </a:lnTo>
                  <a:lnTo>
                    <a:pt x="1" y="85"/>
                  </a:lnTo>
                  <a:lnTo>
                    <a:pt x="0" y="99"/>
                  </a:lnTo>
                  <a:lnTo>
                    <a:pt x="2" y="122"/>
                  </a:lnTo>
                  <a:lnTo>
                    <a:pt x="6" y="136"/>
                  </a:lnTo>
                  <a:lnTo>
                    <a:pt x="15" y="165"/>
                  </a:lnTo>
                  <a:lnTo>
                    <a:pt x="26" y="186"/>
                  </a:lnTo>
                  <a:lnTo>
                    <a:pt x="42" y="206"/>
                  </a:lnTo>
                  <a:lnTo>
                    <a:pt x="78" y="236"/>
                  </a:lnTo>
                  <a:lnTo>
                    <a:pt x="115" y="256"/>
                  </a:lnTo>
                  <a:lnTo>
                    <a:pt x="123" y="259"/>
                  </a:lnTo>
                  <a:lnTo>
                    <a:pt x="138" y="264"/>
                  </a:lnTo>
                  <a:lnTo>
                    <a:pt x="159" y="267"/>
                  </a:lnTo>
                  <a:lnTo>
                    <a:pt x="185" y="263"/>
                  </a:lnTo>
                  <a:lnTo>
                    <a:pt x="196" y="260"/>
                  </a:lnTo>
                  <a:lnTo>
                    <a:pt x="205" y="255"/>
                  </a:lnTo>
                  <a:lnTo>
                    <a:pt x="214" y="249"/>
                  </a:lnTo>
                  <a:lnTo>
                    <a:pt x="228" y="235"/>
                  </a:lnTo>
                  <a:lnTo>
                    <a:pt x="233" y="227"/>
                  </a:lnTo>
                  <a:lnTo>
                    <a:pt x="243" y="202"/>
                  </a:lnTo>
                  <a:lnTo>
                    <a:pt x="249" y="179"/>
                  </a:lnTo>
                  <a:lnTo>
                    <a:pt x="250" y="176"/>
                  </a:lnTo>
                  <a:lnTo>
                    <a:pt x="252" y="175"/>
                  </a:lnTo>
                  <a:lnTo>
                    <a:pt x="258" y="173"/>
                  </a:lnTo>
                  <a:lnTo>
                    <a:pt x="265" y="174"/>
                  </a:lnTo>
                  <a:lnTo>
                    <a:pt x="286" y="180"/>
                  </a:lnTo>
                  <a:lnTo>
                    <a:pt x="305" y="188"/>
                  </a:lnTo>
                  <a:lnTo>
                    <a:pt x="310" y="189"/>
                  </a:lnTo>
                  <a:lnTo>
                    <a:pt x="314" y="190"/>
                  </a:lnTo>
                  <a:lnTo>
                    <a:pt x="317" y="190"/>
                  </a:lnTo>
                  <a:lnTo>
                    <a:pt x="320" y="189"/>
                  </a:lnTo>
                  <a:lnTo>
                    <a:pt x="325" y="184"/>
                  </a:lnTo>
                  <a:lnTo>
                    <a:pt x="327" y="181"/>
                  </a:lnTo>
                  <a:lnTo>
                    <a:pt x="331" y="172"/>
                  </a:lnTo>
                  <a:lnTo>
                    <a:pt x="331" y="169"/>
                  </a:lnTo>
                  <a:lnTo>
                    <a:pt x="331" y="167"/>
                  </a:lnTo>
                  <a:lnTo>
                    <a:pt x="331" y="164"/>
                  </a:lnTo>
                  <a:lnTo>
                    <a:pt x="329" y="159"/>
                  </a:lnTo>
                  <a:lnTo>
                    <a:pt x="326" y="15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19"/>
            <p:cNvSpPr>
              <a:spLocks/>
            </p:cNvSpPr>
            <p:nvPr/>
          </p:nvSpPr>
          <p:spPr bwMode="auto">
            <a:xfrm flipH="1">
              <a:off x="7921662" y="5168207"/>
              <a:ext cx="52663" cy="131160"/>
            </a:xfrm>
            <a:custGeom>
              <a:avLst/>
              <a:gdLst/>
              <a:ahLst/>
              <a:cxnLst>
                <a:cxn ang="0">
                  <a:pos x="53" y="113"/>
                </a:cxn>
                <a:cxn ang="0">
                  <a:pos x="53" y="102"/>
                </a:cxn>
                <a:cxn ang="0">
                  <a:pos x="50" y="89"/>
                </a:cxn>
                <a:cxn ang="0">
                  <a:pos x="47" y="81"/>
                </a:cxn>
                <a:cxn ang="0">
                  <a:pos x="32" y="23"/>
                </a:cxn>
                <a:cxn ang="0">
                  <a:pos x="25" y="4"/>
                </a:cxn>
                <a:cxn ang="0">
                  <a:pos x="23" y="1"/>
                </a:cxn>
                <a:cxn ang="0">
                  <a:pos x="20" y="0"/>
                </a:cxn>
                <a:cxn ang="0">
                  <a:pos x="19" y="0"/>
                </a:cxn>
                <a:cxn ang="0">
                  <a:pos x="16" y="2"/>
                </a:cxn>
                <a:cxn ang="0">
                  <a:pos x="13" y="5"/>
                </a:cxn>
                <a:cxn ang="0">
                  <a:pos x="7" y="15"/>
                </a:cxn>
                <a:cxn ang="0">
                  <a:pos x="1" y="21"/>
                </a:cxn>
                <a:cxn ang="0">
                  <a:pos x="0" y="23"/>
                </a:cxn>
                <a:cxn ang="0">
                  <a:pos x="0" y="28"/>
                </a:cxn>
                <a:cxn ang="0">
                  <a:pos x="20" y="122"/>
                </a:cxn>
                <a:cxn ang="0">
                  <a:pos x="23" y="127"/>
                </a:cxn>
                <a:cxn ang="0">
                  <a:pos x="25" y="130"/>
                </a:cxn>
                <a:cxn ang="0">
                  <a:pos x="26" y="131"/>
                </a:cxn>
                <a:cxn ang="0">
                  <a:pos x="28" y="132"/>
                </a:cxn>
                <a:cxn ang="0">
                  <a:pos x="30" y="132"/>
                </a:cxn>
                <a:cxn ang="0">
                  <a:pos x="34" y="131"/>
                </a:cxn>
                <a:cxn ang="0">
                  <a:pos x="41" y="128"/>
                </a:cxn>
                <a:cxn ang="0">
                  <a:pos x="46" y="125"/>
                </a:cxn>
                <a:cxn ang="0">
                  <a:pos x="49" y="122"/>
                </a:cxn>
                <a:cxn ang="0">
                  <a:pos x="51" y="118"/>
                </a:cxn>
                <a:cxn ang="0">
                  <a:pos x="53" y="113"/>
                </a:cxn>
              </a:cxnLst>
              <a:rect l="0" t="0" r="r" b="b"/>
              <a:pathLst>
                <a:path w="53" h="132">
                  <a:moveTo>
                    <a:pt x="53" y="113"/>
                  </a:moveTo>
                  <a:lnTo>
                    <a:pt x="53" y="102"/>
                  </a:lnTo>
                  <a:lnTo>
                    <a:pt x="50" y="89"/>
                  </a:lnTo>
                  <a:lnTo>
                    <a:pt x="47" y="81"/>
                  </a:lnTo>
                  <a:lnTo>
                    <a:pt x="32" y="23"/>
                  </a:lnTo>
                  <a:lnTo>
                    <a:pt x="25" y="4"/>
                  </a:lnTo>
                  <a:lnTo>
                    <a:pt x="23" y="1"/>
                  </a:lnTo>
                  <a:lnTo>
                    <a:pt x="20" y="0"/>
                  </a:lnTo>
                  <a:lnTo>
                    <a:pt x="19" y="0"/>
                  </a:lnTo>
                  <a:lnTo>
                    <a:pt x="16" y="2"/>
                  </a:lnTo>
                  <a:lnTo>
                    <a:pt x="13" y="5"/>
                  </a:lnTo>
                  <a:lnTo>
                    <a:pt x="7" y="15"/>
                  </a:lnTo>
                  <a:lnTo>
                    <a:pt x="1" y="21"/>
                  </a:lnTo>
                  <a:lnTo>
                    <a:pt x="0" y="23"/>
                  </a:lnTo>
                  <a:lnTo>
                    <a:pt x="0" y="28"/>
                  </a:lnTo>
                  <a:lnTo>
                    <a:pt x="20" y="122"/>
                  </a:lnTo>
                  <a:lnTo>
                    <a:pt x="23" y="127"/>
                  </a:lnTo>
                  <a:lnTo>
                    <a:pt x="25" y="130"/>
                  </a:lnTo>
                  <a:lnTo>
                    <a:pt x="26" y="131"/>
                  </a:lnTo>
                  <a:lnTo>
                    <a:pt x="28" y="132"/>
                  </a:lnTo>
                  <a:lnTo>
                    <a:pt x="30" y="132"/>
                  </a:lnTo>
                  <a:lnTo>
                    <a:pt x="34" y="131"/>
                  </a:lnTo>
                  <a:lnTo>
                    <a:pt x="41" y="128"/>
                  </a:lnTo>
                  <a:lnTo>
                    <a:pt x="46" y="125"/>
                  </a:lnTo>
                  <a:lnTo>
                    <a:pt x="49" y="122"/>
                  </a:lnTo>
                  <a:lnTo>
                    <a:pt x="51" y="118"/>
                  </a:lnTo>
                  <a:lnTo>
                    <a:pt x="53" y="113"/>
                  </a:lnTo>
                  <a:close/>
                </a:path>
              </a:pathLst>
            </a:custGeom>
            <a:solidFill>
              <a:srgbClr val="F0DE9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20"/>
            <p:cNvSpPr>
              <a:spLocks/>
            </p:cNvSpPr>
            <p:nvPr/>
          </p:nvSpPr>
          <p:spPr bwMode="auto">
            <a:xfrm flipH="1">
              <a:off x="7927624" y="5070831"/>
              <a:ext cx="479926" cy="242447"/>
            </a:xfrm>
            <a:custGeom>
              <a:avLst/>
              <a:gdLst/>
              <a:ahLst/>
              <a:cxnLst>
                <a:cxn ang="0">
                  <a:pos x="395" y="16"/>
                </a:cxn>
                <a:cxn ang="0">
                  <a:pos x="408" y="32"/>
                </a:cxn>
                <a:cxn ang="0">
                  <a:pos x="412" y="52"/>
                </a:cxn>
                <a:cxn ang="0">
                  <a:pos x="404" y="66"/>
                </a:cxn>
                <a:cxn ang="0">
                  <a:pos x="373" y="91"/>
                </a:cxn>
                <a:cxn ang="0">
                  <a:pos x="293" y="111"/>
                </a:cxn>
                <a:cxn ang="0">
                  <a:pos x="264" y="104"/>
                </a:cxn>
                <a:cxn ang="0">
                  <a:pos x="258" y="103"/>
                </a:cxn>
                <a:cxn ang="0">
                  <a:pos x="256" y="98"/>
                </a:cxn>
                <a:cxn ang="0">
                  <a:pos x="247" y="81"/>
                </a:cxn>
                <a:cxn ang="0">
                  <a:pos x="231" y="75"/>
                </a:cxn>
                <a:cxn ang="0">
                  <a:pos x="214" y="76"/>
                </a:cxn>
                <a:cxn ang="0">
                  <a:pos x="202" y="87"/>
                </a:cxn>
                <a:cxn ang="0">
                  <a:pos x="194" y="92"/>
                </a:cxn>
                <a:cxn ang="0">
                  <a:pos x="188" y="89"/>
                </a:cxn>
                <a:cxn ang="0">
                  <a:pos x="177" y="45"/>
                </a:cxn>
                <a:cxn ang="0">
                  <a:pos x="117" y="1"/>
                </a:cxn>
                <a:cxn ang="0">
                  <a:pos x="98" y="3"/>
                </a:cxn>
                <a:cxn ang="0">
                  <a:pos x="54" y="17"/>
                </a:cxn>
                <a:cxn ang="0">
                  <a:pos x="17" y="66"/>
                </a:cxn>
                <a:cxn ang="0">
                  <a:pos x="2" y="119"/>
                </a:cxn>
                <a:cxn ang="0">
                  <a:pos x="0" y="139"/>
                </a:cxn>
                <a:cxn ang="0">
                  <a:pos x="6" y="154"/>
                </a:cxn>
                <a:cxn ang="0">
                  <a:pos x="81" y="225"/>
                </a:cxn>
                <a:cxn ang="0">
                  <a:pos x="144" y="244"/>
                </a:cxn>
                <a:cxn ang="0">
                  <a:pos x="176" y="235"/>
                </a:cxn>
                <a:cxn ang="0">
                  <a:pos x="183" y="223"/>
                </a:cxn>
                <a:cxn ang="0">
                  <a:pos x="187" y="221"/>
                </a:cxn>
                <a:cxn ang="0">
                  <a:pos x="199" y="227"/>
                </a:cxn>
                <a:cxn ang="0">
                  <a:pos x="237" y="217"/>
                </a:cxn>
                <a:cxn ang="0">
                  <a:pos x="247" y="202"/>
                </a:cxn>
                <a:cxn ang="0">
                  <a:pos x="248" y="193"/>
                </a:cxn>
                <a:cxn ang="0">
                  <a:pos x="268" y="198"/>
                </a:cxn>
                <a:cxn ang="0">
                  <a:pos x="296" y="196"/>
                </a:cxn>
                <a:cxn ang="0">
                  <a:pos x="297" y="204"/>
                </a:cxn>
                <a:cxn ang="0">
                  <a:pos x="299" y="223"/>
                </a:cxn>
                <a:cxn ang="0">
                  <a:pos x="307" y="229"/>
                </a:cxn>
                <a:cxn ang="0">
                  <a:pos x="341" y="232"/>
                </a:cxn>
                <a:cxn ang="0">
                  <a:pos x="401" y="201"/>
                </a:cxn>
                <a:cxn ang="0">
                  <a:pos x="414" y="185"/>
                </a:cxn>
                <a:cxn ang="0">
                  <a:pos x="427" y="136"/>
                </a:cxn>
                <a:cxn ang="0">
                  <a:pos x="440" y="128"/>
                </a:cxn>
                <a:cxn ang="0">
                  <a:pos x="475" y="104"/>
                </a:cxn>
                <a:cxn ang="0">
                  <a:pos x="482" y="90"/>
                </a:cxn>
                <a:cxn ang="0">
                  <a:pos x="483" y="51"/>
                </a:cxn>
                <a:cxn ang="0">
                  <a:pos x="475" y="42"/>
                </a:cxn>
                <a:cxn ang="0">
                  <a:pos x="456" y="22"/>
                </a:cxn>
                <a:cxn ang="0">
                  <a:pos x="446" y="21"/>
                </a:cxn>
                <a:cxn ang="0">
                  <a:pos x="439" y="23"/>
                </a:cxn>
                <a:cxn ang="0">
                  <a:pos x="440" y="27"/>
                </a:cxn>
                <a:cxn ang="0">
                  <a:pos x="444" y="35"/>
                </a:cxn>
                <a:cxn ang="0">
                  <a:pos x="443" y="46"/>
                </a:cxn>
                <a:cxn ang="0">
                  <a:pos x="433" y="52"/>
                </a:cxn>
                <a:cxn ang="0">
                  <a:pos x="426" y="52"/>
                </a:cxn>
                <a:cxn ang="0">
                  <a:pos x="424" y="47"/>
                </a:cxn>
                <a:cxn ang="0">
                  <a:pos x="417" y="25"/>
                </a:cxn>
                <a:cxn ang="0">
                  <a:pos x="399" y="10"/>
                </a:cxn>
                <a:cxn ang="0">
                  <a:pos x="395" y="10"/>
                </a:cxn>
              </a:cxnLst>
              <a:rect l="0" t="0" r="r" b="b"/>
              <a:pathLst>
                <a:path w="483" h="244">
                  <a:moveTo>
                    <a:pt x="395" y="10"/>
                  </a:moveTo>
                  <a:lnTo>
                    <a:pt x="395" y="13"/>
                  </a:lnTo>
                  <a:lnTo>
                    <a:pt x="395" y="16"/>
                  </a:lnTo>
                  <a:lnTo>
                    <a:pt x="397" y="19"/>
                  </a:lnTo>
                  <a:lnTo>
                    <a:pt x="399" y="23"/>
                  </a:lnTo>
                  <a:lnTo>
                    <a:pt x="408" y="32"/>
                  </a:lnTo>
                  <a:lnTo>
                    <a:pt x="410" y="37"/>
                  </a:lnTo>
                  <a:lnTo>
                    <a:pt x="413" y="45"/>
                  </a:lnTo>
                  <a:lnTo>
                    <a:pt x="412" y="52"/>
                  </a:lnTo>
                  <a:lnTo>
                    <a:pt x="411" y="55"/>
                  </a:lnTo>
                  <a:lnTo>
                    <a:pt x="407" y="62"/>
                  </a:lnTo>
                  <a:lnTo>
                    <a:pt x="404" y="66"/>
                  </a:lnTo>
                  <a:lnTo>
                    <a:pt x="393" y="76"/>
                  </a:lnTo>
                  <a:lnTo>
                    <a:pt x="380" y="86"/>
                  </a:lnTo>
                  <a:lnTo>
                    <a:pt x="373" y="91"/>
                  </a:lnTo>
                  <a:lnTo>
                    <a:pt x="323" y="108"/>
                  </a:lnTo>
                  <a:lnTo>
                    <a:pt x="304" y="112"/>
                  </a:lnTo>
                  <a:lnTo>
                    <a:pt x="293" y="111"/>
                  </a:lnTo>
                  <a:lnTo>
                    <a:pt x="268" y="105"/>
                  </a:lnTo>
                  <a:lnTo>
                    <a:pt x="266" y="104"/>
                  </a:lnTo>
                  <a:lnTo>
                    <a:pt x="264" y="104"/>
                  </a:lnTo>
                  <a:lnTo>
                    <a:pt x="260" y="104"/>
                  </a:lnTo>
                  <a:lnTo>
                    <a:pt x="259" y="103"/>
                  </a:lnTo>
                  <a:lnTo>
                    <a:pt x="258" y="103"/>
                  </a:lnTo>
                  <a:lnTo>
                    <a:pt x="257" y="102"/>
                  </a:lnTo>
                  <a:lnTo>
                    <a:pt x="256" y="100"/>
                  </a:lnTo>
                  <a:lnTo>
                    <a:pt x="256" y="98"/>
                  </a:lnTo>
                  <a:lnTo>
                    <a:pt x="252" y="86"/>
                  </a:lnTo>
                  <a:lnTo>
                    <a:pt x="250" y="84"/>
                  </a:lnTo>
                  <a:lnTo>
                    <a:pt x="247" y="81"/>
                  </a:lnTo>
                  <a:lnTo>
                    <a:pt x="244" y="79"/>
                  </a:lnTo>
                  <a:lnTo>
                    <a:pt x="235" y="75"/>
                  </a:lnTo>
                  <a:lnTo>
                    <a:pt x="231" y="75"/>
                  </a:lnTo>
                  <a:lnTo>
                    <a:pt x="222" y="75"/>
                  </a:lnTo>
                  <a:lnTo>
                    <a:pt x="217" y="75"/>
                  </a:lnTo>
                  <a:lnTo>
                    <a:pt x="214" y="76"/>
                  </a:lnTo>
                  <a:lnTo>
                    <a:pt x="206" y="81"/>
                  </a:lnTo>
                  <a:lnTo>
                    <a:pt x="204" y="84"/>
                  </a:lnTo>
                  <a:lnTo>
                    <a:pt x="202" y="87"/>
                  </a:lnTo>
                  <a:lnTo>
                    <a:pt x="199" y="90"/>
                  </a:lnTo>
                  <a:lnTo>
                    <a:pt x="198" y="92"/>
                  </a:lnTo>
                  <a:lnTo>
                    <a:pt x="194" y="92"/>
                  </a:lnTo>
                  <a:lnTo>
                    <a:pt x="190" y="92"/>
                  </a:lnTo>
                  <a:lnTo>
                    <a:pt x="189" y="91"/>
                  </a:lnTo>
                  <a:lnTo>
                    <a:pt x="188" y="89"/>
                  </a:lnTo>
                  <a:lnTo>
                    <a:pt x="187" y="86"/>
                  </a:lnTo>
                  <a:lnTo>
                    <a:pt x="181" y="60"/>
                  </a:lnTo>
                  <a:lnTo>
                    <a:pt x="177" y="45"/>
                  </a:lnTo>
                  <a:lnTo>
                    <a:pt x="172" y="41"/>
                  </a:lnTo>
                  <a:lnTo>
                    <a:pt x="126" y="5"/>
                  </a:lnTo>
                  <a:lnTo>
                    <a:pt x="117" y="1"/>
                  </a:lnTo>
                  <a:lnTo>
                    <a:pt x="114" y="0"/>
                  </a:lnTo>
                  <a:lnTo>
                    <a:pt x="108" y="0"/>
                  </a:lnTo>
                  <a:lnTo>
                    <a:pt x="98" y="3"/>
                  </a:lnTo>
                  <a:lnTo>
                    <a:pt x="91" y="4"/>
                  </a:lnTo>
                  <a:lnTo>
                    <a:pt x="65" y="12"/>
                  </a:lnTo>
                  <a:lnTo>
                    <a:pt x="54" y="17"/>
                  </a:lnTo>
                  <a:lnTo>
                    <a:pt x="49" y="21"/>
                  </a:lnTo>
                  <a:lnTo>
                    <a:pt x="35" y="36"/>
                  </a:lnTo>
                  <a:lnTo>
                    <a:pt x="17" y="66"/>
                  </a:lnTo>
                  <a:lnTo>
                    <a:pt x="11" y="80"/>
                  </a:lnTo>
                  <a:lnTo>
                    <a:pt x="4" y="109"/>
                  </a:lnTo>
                  <a:lnTo>
                    <a:pt x="2" y="119"/>
                  </a:lnTo>
                  <a:lnTo>
                    <a:pt x="2" y="123"/>
                  </a:lnTo>
                  <a:lnTo>
                    <a:pt x="1" y="127"/>
                  </a:lnTo>
                  <a:lnTo>
                    <a:pt x="0" y="139"/>
                  </a:lnTo>
                  <a:lnTo>
                    <a:pt x="1" y="144"/>
                  </a:lnTo>
                  <a:lnTo>
                    <a:pt x="3" y="149"/>
                  </a:lnTo>
                  <a:lnTo>
                    <a:pt x="6" y="154"/>
                  </a:lnTo>
                  <a:lnTo>
                    <a:pt x="24" y="176"/>
                  </a:lnTo>
                  <a:lnTo>
                    <a:pt x="71" y="220"/>
                  </a:lnTo>
                  <a:lnTo>
                    <a:pt x="81" y="225"/>
                  </a:lnTo>
                  <a:lnTo>
                    <a:pt x="110" y="238"/>
                  </a:lnTo>
                  <a:lnTo>
                    <a:pt x="127" y="243"/>
                  </a:lnTo>
                  <a:lnTo>
                    <a:pt x="144" y="244"/>
                  </a:lnTo>
                  <a:lnTo>
                    <a:pt x="153" y="243"/>
                  </a:lnTo>
                  <a:lnTo>
                    <a:pt x="162" y="241"/>
                  </a:lnTo>
                  <a:lnTo>
                    <a:pt x="176" y="235"/>
                  </a:lnTo>
                  <a:lnTo>
                    <a:pt x="178" y="233"/>
                  </a:lnTo>
                  <a:lnTo>
                    <a:pt x="180" y="231"/>
                  </a:lnTo>
                  <a:lnTo>
                    <a:pt x="183" y="223"/>
                  </a:lnTo>
                  <a:lnTo>
                    <a:pt x="184" y="222"/>
                  </a:lnTo>
                  <a:lnTo>
                    <a:pt x="186" y="221"/>
                  </a:lnTo>
                  <a:lnTo>
                    <a:pt x="187" y="221"/>
                  </a:lnTo>
                  <a:lnTo>
                    <a:pt x="188" y="221"/>
                  </a:lnTo>
                  <a:lnTo>
                    <a:pt x="195" y="226"/>
                  </a:lnTo>
                  <a:lnTo>
                    <a:pt x="199" y="227"/>
                  </a:lnTo>
                  <a:lnTo>
                    <a:pt x="203" y="227"/>
                  </a:lnTo>
                  <a:lnTo>
                    <a:pt x="228" y="221"/>
                  </a:lnTo>
                  <a:lnTo>
                    <a:pt x="237" y="217"/>
                  </a:lnTo>
                  <a:lnTo>
                    <a:pt x="244" y="210"/>
                  </a:lnTo>
                  <a:lnTo>
                    <a:pt x="247" y="204"/>
                  </a:lnTo>
                  <a:lnTo>
                    <a:pt x="247" y="202"/>
                  </a:lnTo>
                  <a:lnTo>
                    <a:pt x="246" y="195"/>
                  </a:lnTo>
                  <a:lnTo>
                    <a:pt x="247" y="194"/>
                  </a:lnTo>
                  <a:lnTo>
                    <a:pt x="248" y="193"/>
                  </a:lnTo>
                  <a:lnTo>
                    <a:pt x="251" y="193"/>
                  </a:lnTo>
                  <a:lnTo>
                    <a:pt x="262" y="197"/>
                  </a:lnTo>
                  <a:lnTo>
                    <a:pt x="268" y="198"/>
                  </a:lnTo>
                  <a:lnTo>
                    <a:pt x="284" y="197"/>
                  </a:lnTo>
                  <a:lnTo>
                    <a:pt x="287" y="196"/>
                  </a:lnTo>
                  <a:lnTo>
                    <a:pt x="296" y="196"/>
                  </a:lnTo>
                  <a:lnTo>
                    <a:pt x="298" y="197"/>
                  </a:lnTo>
                  <a:lnTo>
                    <a:pt x="298" y="199"/>
                  </a:lnTo>
                  <a:lnTo>
                    <a:pt x="297" y="204"/>
                  </a:lnTo>
                  <a:lnTo>
                    <a:pt x="297" y="215"/>
                  </a:lnTo>
                  <a:lnTo>
                    <a:pt x="298" y="221"/>
                  </a:lnTo>
                  <a:lnTo>
                    <a:pt x="299" y="223"/>
                  </a:lnTo>
                  <a:lnTo>
                    <a:pt x="300" y="225"/>
                  </a:lnTo>
                  <a:lnTo>
                    <a:pt x="303" y="228"/>
                  </a:lnTo>
                  <a:lnTo>
                    <a:pt x="307" y="229"/>
                  </a:lnTo>
                  <a:lnTo>
                    <a:pt x="312" y="230"/>
                  </a:lnTo>
                  <a:lnTo>
                    <a:pt x="333" y="232"/>
                  </a:lnTo>
                  <a:lnTo>
                    <a:pt x="341" y="232"/>
                  </a:lnTo>
                  <a:lnTo>
                    <a:pt x="350" y="231"/>
                  </a:lnTo>
                  <a:lnTo>
                    <a:pt x="359" y="227"/>
                  </a:lnTo>
                  <a:lnTo>
                    <a:pt x="401" y="201"/>
                  </a:lnTo>
                  <a:lnTo>
                    <a:pt x="406" y="197"/>
                  </a:lnTo>
                  <a:lnTo>
                    <a:pt x="410" y="192"/>
                  </a:lnTo>
                  <a:lnTo>
                    <a:pt x="414" y="185"/>
                  </a:lnTo>
                  <a:lnTo>
                    <a:pt x="422" y="154"/>
                  </a:lnTo>
                  <a:lnTo>
                    <a:pt x="423" y="147"/>
                  </a:lnTo>
                  <a:lnTo>
                    <a:pt x="427" y="136"/>
                  </a:lnTo>
                  <a:lnTo>
                    <a:pt x="429" y="134"/>
                  </a:lnTo>
                  <a:lnTo>
                    <a:pt x="431" y="133"/>
                  </a:lnTo>
                  <a:lnTo>
                    <a:pt x="440" y="128"/>
                  </a:lnTo>
                  <a:lnTo>
                    <a:pt x="463" y="115"/>
                  </a:lnTo>
                  <a:lnTo>
                    <a:pt x="467" y="112"/>
                  </a:lnTo>
                  <a:lnTo>
                    <a:pt x="475" y="104"/>
                  </a:lnTo>
                  <a:lnTo>
                    <a:pt x="478" y="100"/>
                  </a:lnTo>
                  <a:lnTo>
                    <a:pt x="480" y="96"/>
                  </a:lnTo>
                  <a:lnTo>
                    <a:pt x="482" y="90"/>
                  </a:lnTo>
                  <a:lnTo>
                    <a:pt x="483" y="84"/>
                  </a:lnTo>
                  <a:lnTo>
                    <a:pt x="483" y="56"/>
                  </a:lnTo>
                  <a:lnTo>
                    <a:pt x="483" y="51"/>
                  </a:lnTo>
                  <a:lnTo>
                    <a:pt x="482" y="49"/>
                  </a:lnTo>
                  <a:lnTo>
                    <a:pt x="481" y="48"/>
                  </a:lnTo>
                  <a:lnTo>
                    <a:pt x="475" y="42"/>
                  </a:lnTo>
                  <a:lnTo>
                    <a:pt x="461" y="26"/>
                  </a:lnTo>
                  <a:lnTo>
                    <a:pt x="458" y="23"/>
                  </a:lnTo>
                  <a:lnTo>
                    <a:pt x="456" y="22"/>
                  </a:lnTo>
                  <a:lnTo>
                    <a:pt x="454" y="21"/>
                  </a:lnTo>
                  <a:lnTo>
                    <a:pt x="451" y="21"/>
                  </a:lnTo>
                  <a:lnTo>
                    <a:pt x="446" y="21"/>
                  </a:lnTo>
                  <a:lnTo>
                    <a:pt x="442" y="21"/>
                  </a:lnTo>
                  <a:lnTo>
                    <a:pt x="440" y="22"/>
                  </a:lnTo>
                  <a:lnTo>
                    <a:pt x="439" y="23"/>
                  </a:lnTo>
                  <a:lnTo>
                    <a:pt x="439" y="24"/>
                  </a:lnTo>
                  <a:lnTo>
                    <a:pt x="439" y="26"/>
                  </a:lnTo>
                  <a:lnTo>
                    <a:pt x="440" y="27"/>
                  </a:lnTo>
                  <a:lnTo>
                    <a:pt x="441" y="30"/>
                  </a:lnTo>
                  <a:lnTo>
                    <a:pt x="444" y="33"/>
                  </a:lnTo>
                  <a:lnTo>
                    <a:pt x="444" y="35"/>
                  </a:lnTo>
                  <a:lnTo>
                    <a:pt x="445" y="37"/>
                  </a:lnTo>
                  <a:lnTo>
                    <a:pt x="444" y="43"/>
                  </a:lnTo>
                  <a:lnTo>
                    <a:pt x="443" y="46"/>
                  </a:lnTo>
                  <a:lnTo>
                    <a:pt x="441" y="48"/>
                  </a:lnTo>
                  <a:lnTo>
                    <a:pt x="438" y="50"/>
                  </a:lnTo>
                  <a:lnTo>
                    <a:pt x="433" y="52"/>
                  </a:lnTo>
                  <a:lnTo>
                    <a:pt x="429" y="53"/>
                  </a:lnTo>
                  <a:lnTo>
                    <a:pt x="427" y="53"/>
                  </a:lnTo>
                  <a:lnTo>
                    <a:pt x="426" y="52"/>
                  </a:lnTo>
                  <a:lnTo>
                    <a:pt x="425" y="51"/>
                  </a:lnTo>
                  <a:lnTo>
                    <a:pt x="424" y="50"/>
                  </a:lnTo>
                  <a:lnTo>
                    <a:pt x="424" y="47"/>
                  </a:lnTo>
                  <a:lnTo>
                    <a:pt x="425" y="43"/>
                  </a:lnTo>
                  <a:lnTo>
                    <a:pt x="424" y="40"/>
                  </a:lnTo>
                  <a:lnTo>
                    <a:pt x="417" y="25"/>
                  </a:lnTo>
                  <a:lnTo>
                    <a:pt x="413" y="17"/>
                  </a:lnTo>
                  <a:lnTo>
                    <a:pt x="409" y="14"/>
                  </a:lnTo>
                  <a:lnTo>
                    <a:pt x="399" y="10"/>
                  </a:lnTo>
                  <a:lnTo>
                    <a:pt x="398" y="10"/>
                  </a:lnTo>
                  <a:lnTo>
                    <a:pt x="397" y="10"/>
                  </a:lnTo>
                  <a:lnTo>
                    <a:pt x="395" y="10"/>
                  </a:lnTo>
                  <a:close/>
                </a:path>
              </a:pathLst>
            </a:custGeom>
            <a:solidFill>
              <a:srgbClr val="C1814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9" name="Freeform 21"/>
            <p:cNvSpPr>
              <a:spLocks/>
            </p:cNvSpPr>
            <p:nvPr/>
          </p:nvSpPr>
          <p:spPr bwMode="auto">
            <a:xfrm flipH="1">
              <a:off x="8240619" y="5086729"/>
              <a:ext cx="119236" cy="82472"/>
            </a:xfrm>
            <a:custGeom>
              <a:avLst/>
              <a:gdLst/>
              <a:ahLst/>
              <a:cxnLst>
                <a:cxn ang="0">
                  <a:pos x="43" y="1"/>
                </a:cxn>
                <a:cxn ang="0">
                  <a:pos x="20" y="7"/>
                </a:cxn>
                <a:cxn ang="0">
                  <a:pos x="12" y="10"/>
                </a:cxn>
                <a:cxn ang="0">
                  <a:pos x="7" y="13"/>
                </a:cxn>
                <a:cxn ang="0">
                  <a:pos x="3" y="17"/>
                </a:cxn>
                <a:cxn ang="0">
                  <a:pos x="1" y="19"/>
                </a:cxn>
                <a:cxn ang="0">
                  <a:pos x="0" y="21"/>
                </a:cxn>
                <a:cxn ang="0">
                  <a:pos x="0" y="23"/>
                </a:cxn>
                <a:cxn ang="0">
                  <a:pos x="0" y="25"/>
                </a:cxn>
                <a:cxn ang="0">
                  <a:pos x="0" y="27"/>
                </a:cxn>
                <a:cxn ang="0">
                  <a:pos x="3" y="30"/>
                </a:cxn>
                <a:cxn ang="0">
                  <a:pos x="14" y="38"/>
                </a:cxn>
                <a:cxn ang="0">
                  <a:pos x="45" y="67"/>
                </a:cxn>
                <a:cxn ang="0">
                  <a:pos x="61" y="79"/>
                </a:cxn>
                <a:cxn ang="0">
                  <a:pos x="66" y="82"/>
                </a:cxn>
                <a:cxn ang="0">
                  <a:pos x="68" y="83"/>
                </a:cxn>
                <a:cxn ang="0">
                  <a:pos x="70" y="83"/>
                </a:cxn>
                <a:cxn ang="0">
                  <a:pos x="72" y="82"/>
                </a:cxn>
                <a:cxn ang="0">
                  <a:pos x="74" y="81"/>
                </a:cxn>
                <a:cxn ang="0">
                  <a:pos x="76" y="80"/>
                </a:cxn>
                <a:cxn ang="0">
                  <a:pos x="78" y="79"/>
                </a:cxn>
                <a:cxn ang="0">
                  <a:pos x="80" y="76"/>
                </a:cxn>
                <a:cxn ang="0">
                  <a:pos x="91" y="62"/>
                </a:cxn>
                <a:cxn ang="0">
                  <a:pos x="94" y="59"/>
                </a:cxn>
                <a:cxn ang="0">
                  <a:pos x="97" y="58"/>
                </a:cxn>
                <a:cxn ang="0">
                  <a:pos x="109" y="53"/>
                </a:cxn>
                <a:cxn ang="0">
                  <a:pos x="112" y="53"/>
                </a:cxn>
                <a:cxn ang="0">
                  <a:pos x="116" y="51"/>
                </a:cxn>
                <a:cxn ang="0">
                  <a:pos x="118" y="50"/>
                </a:cxn>
                <a:cxn ang="0">
                  <a:pos x="120" y="48"/>
                </a:cxn>
                <a:cxn ang="0">
                  <a:pos x="120" y="47"/>
                </a:cxn>
                <a:cxn ang="0">
                  <a:pos x="118" y="44"/>
                </a:cxn>
                <a:cxn ang="0">
                  <a:pos x="109" y="37"/>
                </a:cxn>
                <a:cxn ang="0">
                  <a:pos x="85" y="14"/>
                </a:cxn>
                <a:cxn ang="0">
                  <a:pos x="72" y="5"/>
                </a:cxn>
                <a:cxn ang="0">
                  <a:pos x="65" y="1"/>
                </a:cxn>
                <a:cxn ang="0">
                  <a:pos x="59" y="0"/>
                </a:cxn>
                <a:cxn ang="0">
                  <a:pos x="43" y="1"/>
                </a:cxn>
              </a:cxnLst>
              <a:rect l="0" t="0" r="r" b="b"/>
              <a:pathLst>
                <a:path w="120" h="83">
                  <a:moveTo>
                    <a:pt x="43" y="1"/>
                  </a:moveTo>
                  <a:lnTo>
                    <a:pt x="20" y="7"/>
                  </a:lnTo>
                  <a:lnTo>
                    <a:pt x="12" y="10"/>
                  </a:lnTo>
                  <a:lnTo>
                    <a:pt x="7" y="13"/>
                  </a:lnTo>
                  <a:lnTo>
                    <a:pt x="3" y="17"/>
                  </a:lnTo>
                  <a:lnTo>
                    <a:pt x="1" y="19"/>
                  </a:lnTo>
                  <a:lnTo>
                    <a:pt x="0" y="21"/>
                  </a:lnTo>
                  <a:lnTo>
                    <a:pt x="0" y="23"/>
                  </a:lnTo>
                  <a:lnTo>
                    <a:pt x="0" y="25"/>
                  </a:lnTo>
                  <a:lnTo>
                    <a:pt x="0" y="27"/>
                  </a:lnTo>
                  <a:lnTo>
                    <a:pt x="3" y="30"/>
                  </a:lnTo>
                  <a:lnTo>
                    <a:pt x="14" y="38"/>
                  </a:lnTo>
                  <a:lnTo>
                    <a:pt x="45" y="67"/>
                  </a:lnTo>
                  <a:lnTo>
                    <a:pt x="61" y="79"/>
                  </a:lnTo>
                  <a:lnTo>
                    <a:pt x="66" y="82"/>
                  </a:lnTo>
                  <a:lnTo>
                    <a:pt x="68" y="83"/>
                  </a:lnTo>
                  <a:lnTo>
                    <a:pt x="70" y="83"/>
                  </a:lnTo>
                  <a:lnTo>
                    <a:pt x="72" y="82"/>
                  </a:lnTo>
                  <a:lnTo>
                    <a:pt x="74" y="81"/>
                  </a:lnTo>
                  <a:lnTo>
                    <a:pt x="76" y="80"/>
                  </a:lnTo>
                  <a:lnTo>
                    <a:pt x="78" y="79"/>
                  </a:lnTo>
                  <a:lnTo>
                    <a:pt x="80" y="76"/>
                  </a:lnTo>
                  <a:lnTo>
                    <a:pt x="91" y="62"/>
                  </a:lnTo>
                  <a:lnTo>
                    <a:pt x="94" y="59"/>
                  </a:lnTo>
                  <a:lnTo>
                    <a:pt x="97" y="58"/>
                  </a:lnTo>
                  <a:lnTo>
                    <a:pt x="109" y="53"/>
                  </a:lnTo>
                  <a:lnTo>
                    <a:pt x="112" y="53"/>
                  </a:lnTo>
                  <a:lnTo>
                    <a:pt x="116" y="51"/>
                  </a:lnTo>
                  <a:lnTo>
                    <a:pt x="118" y="50"/>
                  </a:lnTo>
                  <a:lnTo>
                    <a:pt x="120" y="48"/>
                  </a:lnTo>
                  <a:lnTo>
                    <a:pt x="120" y="47"/>
                  </a:lnTo>
                  <a:lnTo>
                    <a:pt x="118" y="44"/>
                  </a:lnTo>
                  <a:lnTo>
                    <a:pt x="109" y="37"/>
                  </a:lnTo>
                  <a:lnTo>
                    <a:pt x="85" y="14"/>
                  </a:lnTo>
                  <a:lnTo>
                    <a:pt x="72" y="5"/>
                  </a:lnTo>
                  <a:lnTo>
                    <a:pt x="65" y="1"/>
                  </a:lnTo>
                  <a:lnTo>
                    <a:pt x="59" y="0"/>
                  </a:lnTo>
                  <a:lnTo>
                    <a:pt x="43" y="1"/>
                  </a:lnTo>
                  <a:close/>
                </a:path>
              </a:pathLst>
            </a:custGeom>
            <a:solidFill>
              <a:srgbClr val="DFBE9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0" name="Freeform 22"/>
            <p:cNvSpPr>
              <a:spLocks/>
            </p:cNvSpPr>
            <p:nvPr/>
          </p:nvSpPr>
          <p:spPr bwMode="auto">
            <a:xfrm flipH="1">
              <a:off x="8298250" y="5126474"/>
              <a:ext cx="94396" cy="157988"/>
            </a:xfrm>
            <a:custGeom>
              <a:avLst/>
              <a:gdLst/>
              <a:ahLst/>
              <a:cxnLst>
                <a:cxn ang="0">
                  <a:pos x="22" y="0"/>
                </a:cxn>
                <a:cxn ang="0">
                  <a:pos x="20" y="3"/>
                </a:cxn>
                <a:cxn ang="0">
                  <a:pos x="18" y="7"/>
                </a:cxn>
                <a:cxn ang="0">
                  <a:pos x="8" y="28"/>
                </a:cxn>
                <a:cxn ang="0">
                  <a:pos x="2" y="42"/>
                </a:cxn>
                <a:cxn ang="0">
                  <a:pos x="0" y="58"/>
                </a:cxn>
                <a:cxn ang="0">
                  <a:pos x="0" y="76"/>
                </a:cxn>
                <a:cxn ang="0">
                  <a:pos x="1" y="91"/>
                </a:cxn>
                <a:cxn ang="0">
                  <a:pos x="3" y="97"/>
                </a:cxn>
                <a:cxn ang="0">
                  <a:pos x="4" y="99"/>
                </a:cxn>
                <a:cxn ang="0">
                  <a:pos x="11" y="105"/>
                </a:cxn>
                <a:cxn ang="0">
                  <a:pos x="13" y="107"/>
                </a:cxn>
                <a:cxn ang="0">
                  <a:pos x="44" y="135"/>
                </a:cxn>
                <a:cxn ang="0">
                  <a:pos x="72" y="155"/>
                </a:cxn>
                <a:cxn ang="0">
                  <a:pos x="78" y="158"/>
                </a:cxn>
                <a:cxn ang="0">
                  <a:pos x="81" y="159"/>
                </a:cxn>
                <a:cxn ang="0">
                  <a:pos x="83" y="158"/>
                </a:cxn>
                <a:cxn ang="0">
                  <a:pos x="84" y="157"/>
                </a:cxn>
                <a:cxn ang="0">
                  <a:pos x="85" y="155"/>
                </a:cxn>
                <a:cxn ang="0">
                  <a:pos x="87" y="146"/>
                </a:cxn>
                <a:cxn ang="0">
                  <a:pos x="87" y="141"/>
                </a:cxn>
                <a:cxn ang="0">
                  <a:pos x="84" y="128"/>
                </a:cxn>
                <a:cxn ang="0">
                  <a:pos x="84" y="121"/>
                </a:cxn>
                <a:cxn ang="0">
                  <a:pos x="84" y="94"/>
                </a:cxn>
                <a:cxn ang="0">
                  <a:pos x="85" y="85"/>
                </a:cxn>
                <a:cxn ang="0">
                  <a:pos x="86" y="81"/>
                </a:cxn>
                <a:cxn ang="0">
                  <a:pos x="94" y="62"/>
                </a:cxn>
                <a:cxn ang="0">
                  <a:pos x="95" y="59"/>
                </a:cxn>
                <a:cxn ang="0">
                  <a:pos x="95" y="56"/>
                </a:cxn>
                <a:cxn ang="0">
                  <a:pos x="94" y="55"/>
                </a:cxn>
                <a:cxn ang="0">
                  <a:pos x="93" y="53"/>
                </a:cxn>
                <a:cxn ang="0">
                  <a:pos x="90" y="51"/>
                </a:cxn>
                <a:cxn ang="0">
                  <a:pos x="83" y="49"/>
                </a:cxn>
                <a:cxn ang="0">
                  <a:pos x="52" y="28"/>
                </a:cxn>
                <a:cxn ang="0">
                  <a:pos x="45" y="22"/>
                </a:cxn>
                <a:cxn ang="0">
                  <a:pos x="28" y="2"/>
                </a:cxn>
                <a:cxn ang="0">
                  <a:pos x="26" y="0"/>
                </a:cxn>
                <a:cxn ang="0">
                  <a:pos x="24" y="0"/>
                </a:cxn>
                <a:cxn ang="0">
                  <a:pos x="22" y="0"/>
                </a:cxn>
              </a:cxnLst>
              <a:rect l="0" t="0" r="r" b="b"/>
              <a:pathLst>
                <a:path w="95" h="159">
                  <a:moveTo>
                    <a:pt x="22" y="0"/>
                  </a:moveTo>
                  <a:lnTo>
                    <a:pt x="20" y="3"/>
                  </a:lnTo>
                  <a:lnTo>
                    <a:pt x="18" y="7"/>
                  </a:lnTo>
                  <a:lnTo>
                    <a:pt x="8" y="28"/>
                  </a:lnTo>
                  <a:lnTo>
                    <a:pt x="2" y="42"/>
                  </a:lnTo>
                  <a:lnTo>
                    <a:pt x="0" y="58"/>
                  </a:lnTo>
                  <a:lnTo>
                    <a:pt x="0" y="76"/>
                  </a:lnTo>
                  <a:lnTo>
                    <a:pt x="1" y="91"/>
                  </a:lnTo>
                  <a:lnTo>
                    <a:pt x="3" y="97"/>
                  </a:lnTo>
                  <a:lnTo>
                    <a:pt x="4" y="99"/>
                  </a:lnTo>
                  <a:lnTo>
                    <a:pt x="11" y="105"/>
                  </a:lnTo>
                  <a:lnTo>
                    <a:pt x="13" y="107"/>
                  </a:lnTo>
                  <a:lnTo>
                    <a:pt x="44" y="135"/>
                  </a:lnTo>
                  <a:lnTo>
                    <a:pt x="72" y="155"/>
                  </a:lnTo>
                  <a:lnTo>
                    <a:pt x="78" y="158"/>
                  </a:lnTo>
                  <a:lnTo>
                    <a:pt x="81" y="159"/>
                  </a:lnTo>
                  <a:lnTo>
                    <a:pt x="83" y="158"/>
                  </a:lnTo>
                  <a:lnTo>
                    <a:pt x="84" y="157"/>
                  </a:lnTo>
                  <a:lnTo>
                    <a:pt x="85" y="155"/>
                  </a:lnTo>
                  <a:lnTo>
                    <a:pt x="87" y="146"/>
                  </a:lnTo>
                  <a:lnTo>
                    <a:pt x="87" y="141"/>
                  </a:lnTo>
                  <a:lnTo>
                    <a:pt x="84" y="128"/>
                  </a:lnTo>
                  <a:lnTo>
                    <a:pt x="84" y="121"/>
                  </a:lnTo>
                  <a:lnTo>
                    <a:pt x="84" y="94"/>
                  </a:lnTo>
                  <a:lnTo>
                    <a:pt x="85" y="85"/>
                  </a:lnTo>
                  <a:lnTo>
                    <a:pt x="86" y="81"/>
                  </a:lnTo>
                  <a:lnTo>
                    <a:pt x="94" y="62"/>
                  </a:lnTo>
                  <a:lnTo>
                    <a:pt x="95" y="59"/>
                  </a:lnTo>
                  <a:lnTo>
                    <a:pt x="95" y="56"/>
                  </a:lnTo>
                  <a:lnTo>
                    <a:pt x="94" y="55"/>
                  </a:lnTo>
                  <a:lnTo>
                    <a:pt x="93" y="53"/>
                  </a:lnTo>
                  <a:lnTo>
                    <a:pt x="90" y="51"/>
                  </a:lnTo>
                  <a:lnTo>
                    <a:pt x="83" y="49"/>
                  </a:lnTo>
                  <a:lnTo>
                    <a:pt x="52" y="28"/>
                  </a:lnTo>
                  <a:lnTo>
                    <a:pt x="45" y="22"/>
                  </a:lnTo>
                  <a:lnTo>
                    <a:pt x="28" y="2"/>
                  </a:lnTo>
                  <a:lnTo>
                    <a:pt x="26" y="0"/>
                  </a:lnTo>
                  <a:lnTo>
                    <a:pt x="24" y="0"/>
                  </a:lnTo>
                  <a:lnTo>
                    <a:pt x="22" y="0"/>
                  </a:lnTo>
                  <a:close/>
                </a:path>
              </a:pathLst>
            </a:custGeom>
            <a:solidFill>
              <a:srgbClr val="DFBE9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1" name="Freeform 23"/>
            <p:cNvSpPr>
              <a:spLocks/>
            </p:cNvSpPr>
            <p:nvPr/>
          </p:nvSpPr>
          <p:spPr bwMode="auto">
            <a:xfrm flipH="1">
              <a:off x="8227702" y="5186092"/>
              <a:ext cx="73529" cy="115262"/>
            </a:xfrm>
            <a:custGeom>
              <a:avLst/>
              <a:gdLst/>
              <a:ahLst/>
              <a:cxnLst>
                <a:cxn ang="0">
                  <a:pos x="74" y="38"/>
                </a:cxn>
                <a:cxn ang="0">
                  <a:pos x="73" y="21"/>
                </a:cxn>
                <a:cxn ang="0">
                  <a:pos x="71" y="13"/>
                </a:cxn>
                <a:cxn ang="0">
                  <a:pos x="68" y="7"/>
                </a:cxn>
                <a:cxn ang="0">
                  <a:pos x="67" y="4"/>
                </a:cxn>
                <a:cxn ang="0">
                  <a:pos x="65" y="1"/>
                </a:cxn>
                <a:cxn ang="0">
                  <a:pos x="64" y="0"/>
                </a:cxn>
                <a:cxn ang="0">
                  <a:pos x="64" y="0"/>
                </a:cxn>
                <a:cxn ang="0">
                  <a:pos x="63" y="1"/>
                </a:cxn>
                <a:cxn ang="0">
                  <a:pos x="63" y="2"/>
                </a:cxn>
                <a:cxn ang="0">
                  <a:pos x="60" y="6"/>
                </a:cxn>
                <a:cxn ang="0">
                  <a:pos x="58" y="6"/>
                </a:cxn>
                <a:cxn ang="0">
                  <a:pos x="56" y="7"/>
                </a:cxn>
                <a:cxn ang="0">
                  <a:pos x="47" y="7"/>
                </a:cxn>
                <a:cxn ang="0">
                  <a:pos x="36" y="7"/>
                </a:cxn>
                <a:cxn ang="0">
                  <a:pos x="33" y="6"/>
                </a:cxn>
                <a:cxn ang="0">
                  <a:pos x="24" y="3"/>
                </a:cxn>
                <a:cxn ang="0">
                  <a:pos x="20" y="1"/>
                </a:cxn>
                <a:cxn ang="0">
                  <a:pos x="18" y="1"/>
                </a:cxn>
                <a:cxn ang="0">
                  <a:pos x="17" y="1"/>
                </a:cxn>
                <a:cxn ang="0">
                  <a:pos x="14" y="1"/>
                </a:cxn>
                <a:cxn ang="0">
                  <a:pos x="13" y="3"/>
                </a:cxn>
                <a:cxn ang="0">
                  <a:pos x="11" y="5"/>
                </a:cxn>
                <a:cxn ang="0">
                  <a:pos x="8" y="15"/>
                </a:cxn>
                <a:cxn ang="0">
                  <a:pos x="8" y="18"/>
                </a:cxn>
                <a:cxn ang="0">
                  <a:pos x="1" y="64"/>
                </a:cxn>
                <a:cxn ang="0">
                  <a:pos x="0" y="72"/>
                </a:cxn>
                <a:cxn ang="0">
                  <a:pos x="5" y="96"/>
                </a:cxn>
                <a:cxn ang="0">
                  <a:pos x="8" y="105"/>
                </a:cxn>
                <a:cxn ang="0">
                  <a:pos x="9" y="106"/>
                </a:cxn>
                <a:cxn ang="0">
                  <a:pos x="11" y="108"/>
                </a:cxn>
                <a:cxn ang="0">
                  <a:pos x="19" y="111"/>
                </a:cxn>
                <a:cxn ang="0">
                  <a:pos x="35" y="116"/>
                </a:cxn>
                <a:cxn ang="0">
                  <a:pos x="42" y="116"/>
                </a:cxn>
                <a:cxn ang="0">
                  <a:pos x="45" y="116"/>
                </a:cxn>
                <a:cxn ang="0">
                  <a:pos x="58" y="113"/>
                </a:cxn>
                <a:cxn ang="0">
                  <a:pos x="61" y="112"/>
                </a:cxn>
                <a:cxn ang="0">
                  <a:pos x="68" y="108"/>
                </a:cxn>
                <a:cxn ang="0">
                  <a:pos x="70" y="106"/>
                </a:cxn>
                <a:cxn ang="0">
                  <a:pos x="73" y="102"/>
                </a:cxn>
                <a:cxn ang="0">
                  <a:pos x="73" y="100"/>
                </a:cxn>
                <a:cxn ang="0">
                  <a:pos x="73" y="97"/>
                </a:cxn>
                <a:cxn ang="0">
                  <a:pos x="73" y="94"/>
                </a:cxn>
                <a:cxn ang="0">
                  <a:pos x="72" y="86"/>
                </a:cxn>
                <a:cxn ang="0">
                  <a:pos x="74" y="38"/>
                </a:cxn>
              </a:cxnLst>
              <a:rect l="0" t="0" r="r" b="b"/>
              <a:pathLst>
                <a:path w="74" h="116">
                  <a:moveTo>
                    <a:pt x="74" y="38"/>
                  </a:moveTo>
                  <a:lnTo>
                    <a:pt x="73" y="21"/>
                  </a:lnTo>
                  <a:lnTo>
                    <a:pt x="71" y="13"/>
                  </a:lnTo>
                  <a:lnTo>
                    <a:pt x="68" y="7"/>
                  </a:lnTo>
                  <a:lnTo>
                    <a:pt x="67" y="4"/>
                  </a:lnTo>
                  <a:lnTo>
                    <a:pt x="65" y="1"/>
                  </a:lnTo>
                  <a:lnTo>
                    <a:pt x="64" y="0"/>
                  </a:lnTo>
                  <a:lnTo>
                    <a:pt x="64" y="0"/>
                  </a:lnTo>
                  <a:lnTo>
                    <a:pt x="63" y="1"/>
                  </a:lnTo>
                  <a:lnTo>
                    <a:pt x="63" y="2"/>
                  </a:lnTo>
                  <a:lnTo>
                    <a:pt x="60" y="6"/>
                  </a:lnTo>
                  <a:lnTo>
                    <a:pt x="58" y="6"/>
                  </a:lnTo>
                  <a:lnTo>
                    <a:pt x="56" y="7"/>
                  </a:lnTo>
                  <a:lnTo>
                    <a:pt x="47" y="7"/>
                  </a:lnTo>
                  <a:lnTo>
                    <a:pt x="36" y="7"/>
                  </a:lnTo>
                  <a:lnTo>
                    <a:pt x="33" y="6"/>
                  </a:lnTo>
                  <a:lnTo>
                    <a:pt x="24" y="3"/>
                  </a:lnTo>
                  <a:lnTo>
                    <a:pt x="20" y="1"/>
                  </a:lnTo>
                  <a:lnTo>
                    <a:pt x="18" y="1"/>
                  </a:lnTo>
                  <a:lnTo>
                    <a:pt x="17" y="1"/>
                  </a:lnTo>
                  <a:lnTo>
                    <a:pt x="14" y="1"/>
                  </a:lnTo>
                  <a:lnTo>
                    <a:pt x="13" y="3"/>
                  </a:lnTo>
                  <a:lnTo>
                    <a:pt x="11" y="5"/>
                  </a:lnTo>
                  <a:lnTo>
                    <a:pt x="8" y="15"/>
                  </a:lnTo>
                  <a:lnTo>
                    <a:pt x="8" y="18"/>
                  </a:lnTo>
                  <a:lnTo>
                    <a:pt x="1" y="64"/>
                  </a:lnTo>
                  <a:lnTo>
                    <a:pt x="0" y="72"/>
                  </a:lnTo>
                  <a:lnTo>
                    <a:pt x="5" y="96"/>
                  </a:lnTo>
                  <a:lnTo>
                    <a:pt x="8" y="105"/>
                  </a:lnTo>
                  <a:lnTo>
                    <a:pt x="9" y="106"/>
                  </a:lnTo>
                  <a:lnTo>
                    <a:pt x="11" y="108"/>
                  </a:lnTo>
                  <a:lnTo>
                    <a:pt x="19" y="111"/>
                  </a:lnTo>
                  <a:lnTo>
                    <a:pt x="35" y="116"/>
                  </a:lnTo>
                  <a:lnTo>
                    <a:pt x="42" y="116"/>
                  </a:lnTo>
                  <a:lnTo>
                    <a:pt x="45" y="116"/>
                  </a:lnTo>
                  <a:lnTo>
                    <a:pt x="58" y="113"/>
                  </a:lnTo>
                  <a:lnTo>
                    <a:pt x="61" y="112"/>
                  </a:lnTo>
                  <a:lnTo>
                    <a:pt x="68" y="108"/>
                  </a:lnTo>
                  <a:lnTo>
                    <a:pt x="70" y="106"/>
                  </a:lnTo>
                  <a:lnTo>
                    <a:pt x="73" y="102"/>
                  </a:lnTo>
                  <a:lnTo>
                    <a:pt x="73" y="100"/>
                  </a:lnTo>
                  <a:lnTo>
                    <a:pt x="73" y="97"/>
                  </a:lnTo>
                  <a:lnTo>
                    <a:pt x="73" y="94"/>
                  </a:lnTo>
                  <a:lnTo>
                    <a:pt x="72" y="86"/>
                  </a:lnTo>
                  <a:lnTo>
                    <a:pt x="74" y="38"/>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2" name="Freeform 24"/>
            <p:cNvSpPr>
              <a:spLocks/>
            </p:cNvSpPr>
            <p:nvPr/>
          </p:nvSpPr>
          <p:spPr bwMode="auto">
            <a:xfrm flipH="1">
              <a:off x="8229690" y="5143366"/>
              <a:ext cx="45707" cy="38752"/>
            </a:xfrm>
            <a:custGeom>
              <a:avLst/>
              <a:gdLst/>
              <a:ahLst/>
              <a:cxnLst>
                <a:cxn ang="0">
                  <a:pos x="32" y="1"/>
                </a:cxn>
                <a:cxn ang="0">
                  <a:pos x="28" y="5"/>
                </a:cxn>
                <a:cxn ang="0">
                  <a:pos x="26" y="6"/>
                </a:cxn>
                <a:cxn ang="0">
                  <a:pos x="24" y="7"/>
                </a:cxn>
                <a:cxn ang="0">
                  <a:pos x="14" y="13"/>
                </a:cxn>
                <a:cxn ang="0">
                  <a:pos x="10" y="16"/>
                </a:cxn>
                <a:cxn ang="0">
                  <a:pos x="4" y="23"/>
                </a:cxn>
                <a:cxn ang="0">
                  <a:pos x="1" y="27"/>
                </a:cxn>
                <a:cxn ang="0">
                  <a:pos x="0" y="30"/>
                </a:cxn>
                <a:cxn ang="0">
                  <a:pos x="1" y="32"/>
                </a:cxn>
                <a:cxn ang="0">
                  <a:pos x="2" y="33"/>
                </a:cxn>
                <a:cxn ang="0">
                  <a:pos x="5" y="37"/>
                </a:cxn>
                <a:cxn ang="0">
                  <a:pos x="9" y="39"/>
                </a:cxn>
                <a:cxn ang="0">
                  <a:pos x="10" y="39"/>
                </a:cxn>
                <a:cxn ang="0">
                  <a:pos x="11" y="39"/>
                </a:cxn>
                <a:cxn ang="0">
                  <a:pos x="12" y="39"/>
                </a:cxn>
                <a:cxn ang="0">
                  <a:pos x="12" y="38"/>
                </a:cxn>
                <a:cxn ang="0">
                  <a:pos x="13" y="36"/>
                </a:cxn>
                <a:cxn ang="0">
                  <a:pos x="13" y="30"/>
                </a:cxn>
                <a:cxn ang="0">
                  <a:pos x="14" y="26"/>
                </a:cxn>
                <a:cxn ang="0">
                  <a:pos x="15" y="24"/>
                </a:cxn>
                <a:cxn ang="0">
                  <a:pos x="20" y="19"/>
                </a:cxn>
                <a:cxn ang="0">
                  <a:pos x="23" y="17"/>
                </a:cxn>
                <a:cxn ang="0">
                  <a:pos x="25" y="16"/>
                </a:cxn>
                <a:cxn ang="0">
                  <a:pos x="25" y="16"/>
                </a:cxn>
                <a:cxn ang="0">
                  <a:pos x="25" y="17"/>
                </a:cxn>
                <a:cxn ang="0">
                  <a:pos x="25" y="19"/>
                </a:cxn>
                <a:cxn ang="0">
                  <a:pos x="23" y="25"/>
                </a:cxn>
                <a:cxn ang="0">
                  <a:pos x="21" y="31"/>
                </a:cxn>
                <a:cxn ang="0">
                  <a:pos x="21" y="33"/>
                </a:cxn>
                <a:cxn ang="0">
                  <a:pos x="21" y="35"/>
                </a:cxn>
                <a:cxn ang="0">
                  <a:pos x="22" y="37"/>
                </a:cxn>
                <a:cxn ang="0">
                  <a:pos x="24" y="38"/>
                </a:cxn>
                <a:cxn ang="0">
                  <a:pos x="28" y="39"/>
                </a:cxn>
                <a:cxn ang="0">
                  <a:pos x="36" y="39"/>
                </a:cxn>
                <a:cxn ang="0">
                  <a:pos x="41" y="37"/>
                </a:cxn>
                <a:cxn ang="0">
                  <a:pos x="44" y="36"/>
                </a:cxn>
                <a:cxn ang="0">
                  <a:pos x="45" y="33"/>
                </a:cxn>
                <a:cxn ang="0">
                  <a:pos x="46" y="32"/>
                </a:cxn>
                <a:cxn ang="0">
                  <a:pos x="46" y="30"/>
                </a:cxn>
                <a:cxn ang="0">
                  <a:pos x="44" y="24"/>
                </a:cxn>
                <a:cxn ang="0">
                  <a:pos x="36" y="3"/>
                </a:cxn>
                <a:cxn ang="0">
                  <a:pos x="35" y="1"/>
                </a:cxn>
                <a:cxn ang="0">
                  <a:pos x="34" y="0"/>
                </a:cxn>
                <a:cxn ang="0">
                  <a:pos x="33" y="0"/>
                </a:cxn>
                <a:cxn ang="0">
                  <a:pos x="32" y="1"/>
                </a:cxn>
              </a:cxnLst>
              <a:rect l="0" t="0" r="r" b="b"/>
              <a:pathLst>
                <a:path w="46" h="39">
                  <a:moveTo>
                    <a:pt x="32" y="1"/>
                  </a:moveTo>
                  <a:lnTo>
                    <a:pt x="28" y="5"/>
                  </a:lnTo>
                  <a:lnTo>
                    <a:pt x="26" y="6"/>
                  </a:lnTo>
                  <a:lnTo>
                    <a:pt x="24" y="7"/>
                  </a:lnTo>
                  <a:lnTo>
                    <a:pt x="14" y="13"/>
                  </a:lnTo>
                  <a:lnTo>
                    <a:pt x="10" y="16"/>
                  </a:lnTo>
                  <a:lnTo>
                    <a:pt x="4" y="23"/>
                  </a:lnTo>
                  <a:lnTo>
                    <a:pt x="1" y="27"/>
                  </a:lnTo>
                  <a:lnTo>
                    <a:pt x="0" y="30"/>
                  </a:lnTo>
                  <a:lnTo>
                    <a:pt x="1" y="32"/>
                  </a:lnTo>
                  <a:lnTo>
                    <a:pt x="2" y="33"/>
                  </a:lnTo>
                  <a:lnTo>
                    <a:pt x="5" y="37"/>
                  </a:lnTo>
                  <a:lnTo>
                    <a:pt x="9" y="39"/>
                  </a:lnTo>
                  <a:lnTo>
                    <a:pt x="10" y="39"/>
                  </a:lnTo>
                  <a:lnTo>
                    <a:pt x="11" y="39"/>
                  </a:lnTo>
                  <a:lnTo>
                    <a:pt x="12" y="39"/>
                  </a:lnTo>
                  <a:lnTo>
                    <a:pt x="12" y="38"/>
                  </a:lnTo>
                  <a:lnTo>
                    <a:pt x="13" y="36"/>
                  </a:lnTo>
                  <a:lnTo>
                    <a:pt x="13" y="30"/>
                  </a:lnTo>
                  <a:lnTo>
                    <a:pt x="14" y="26"/>
                  </a:lnTo>
                  <a:lnTo>
                    <a:pt x="15" y="24"/>
                  </a:lnTo>
                  <a:lnTo>
                    <a:pt x="20" y="19"/>
                  </a:lnTo>
                  <a:lnTo>
                    <a:pt x="23" y="17"/>
                  </a:lnTo>
                  <a:lnTo>
                    <a:pt x="25" y="16"/>
                  </a:lnTo>
                  <a:lnTo>
                    <a:pt x="25" y="16"/>
                  </a:lnTo>
                  <a:lnTo>
                    <a:pt x="25" y="17"/>
                  </a:lnTo>
                  <a:lnTo>
                    <a:pt x="25" y="19"/>
                  </a:lnTo>
                  <a:lnTo>
                    <a:pt x="23" y="25"/>
                  </a:lnTo>
                  <a:lnTo>
                    <a:pt x="21" y="31"/>
                  </a:lnTo>
                  <a:lnTo>
                    <a:pt x="21" y="33"/>
                  </a:lnTo>
                  <a:lnTo>
                    <a:pt x="21" y="35"/>
                  </a:lnTo>
                  <a:lnTo>
                    <a:pt x="22" y="37"/>
                  </a:lnTo>
                  <a:lnTo>
                    <a:pt x="24" y="38"/>
                  </a:lnTo>
                  <a:lnTo>
                    <a:pt x="28" y="39"/>
                  </a:lnTo>
                  <a:lnTo>
                    <a:pt x="36" y="39"/>
                  </a:lnTo>
                  <a:lnTo>
                    <a:pt x="41" y="37"/>
                  </a:lnTo>
                  <a:lnTo>
                    <a:pt x="44" y="36"/>
                  </a:lnTo>
                  <a:lnTo>
                    <a:pt x="45" y="33"/>
                  </a:lnTo>
                  <a:lnTo>
                    <a:pt x="46" y="32"/>
                  </a:lnTo>
                  <a:lnTo>
                    <a:pt x="46" y="30"/>
                  </a:lnTo>
                  <a:lnTo>
                    <a:pt x="44" y="24"/>
                  </a:lnTo>
                  <a:lnTo>
                    <a:pt x="36" y="3"/>
                  </a:lnTo>
                  <a:lnTo>
                    <a:pt x="35" y="1"/>
                  </a:lnTo>
                  <a:lnTo>
                    <a:pt x="34" y="0"/>
                  </a:lnTo>
                  <a:lnTo>
                    <a:pt x="33" y="0"/>
                  </a:lnTo>
                  <a:lnTo>
                    <a:pt x="32" y="1"/>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3" name="Freeform 25"/>
            <p:cNvSpPr>
              <a:spLocks/>
            </p:cNvSpPr>
            <p:nvPr/>
          </p:nvSpPr>
          <p:spPr bwMode="auto">
            <a:xfrm flipH="1">
              <a:off x="8159141" y="5163239"/>
              <a:ext cx="63593" cy="123211"/>
            </a:xfrm>
            <a:custGeom>
              <a:avLst/>
              <a:gdLst/>
              <a:ahLst/>
              <a:cxnLst>
                <a:cxn ang="0">
                  <a:pos x="60" y="13"/>
                </a:cxn>
                <a:cxn ang="0">
                  <a:pos x="59" y="12"/>
                </a:cxn>
                <a:cxn ang="0">
                  <a:pos x="57" y="13"/>
                </a:cxn>
                <a:cxn ang="0">
                  <a:pos x="55" y="13"/>
                </a:cxn>
                <a:cxn ang="0">
                  <a:pos x="53" y="15"/>
                </a:cxn>
                <a:cxn ang="0">
                  <a:pos x="48" y="17"/>
                </a:cxn>
                <a:cxn ang="0">
                  <a:pos x="46" y="18"/>
                </a:cxn>
                <a:cxn ang="0">
                  <a:pos x="44" y="18"/>
                </a:cxn>
                <a:cxn ang="0">
                  <a:pos x="40" y="18"/>
                </a:cxn>
                <a:cxn ang="0">
                  <a:pos x="36" y="16"/>
                </a:cxn>
                <a:cxn ang="0">
                  <a:pos x="29" y="11"/>
                </a:cxn>
                <a:cxn ang="0">
                  <a:pos x="25" y="8"/>
                </a:cxn>
                <a:cxn ang="0">
                  <a:pos x="21" y="2"/>
                </a:cxn>
                <a:cxn ang="0">
                  <a:pos x="20" y="0"/>
                </a:cxn>
                <a:cxn ang="0">
                  <a:pos x="19" y="0"/>
                </a:cxn>
                <a:cxn ang="0">
                  <a:pos x="18" y="0"/>
                </a:cxn>
                <a:cxn ang="0">
                  <a:pos x="17" y="2"/>
                </a:cxn>
                <a:cxn ang="0">
                  <a:pos x="16" y="4"/>
                </a:cxn>
                <a:cxn ang="0">
                  <a:pos x="13" y="24"/>
                </a:cxn>
                <a:cxn ang="0">
                  <a:pos x="4" y="52"/>
                </a:cxn>
                <a:cxn ang="0">
                  <a:pos x="0" y="89"/>
                </a:cxn>
                <a:cxn ang="0">
                  <a:pos x="0" y="106"/>
                </a:cxn>
                <a:cxn ang="0">
                  <a:pos x="0" y="109"/>
                </a:cxn>
                <a:cxn ang="0">
                  <a:pos x="0" y="111"/>
                </a:cxn>
                <a:cxn ang="0">
                  <a:pos x="1" y="112"/>
                </a:cxn>
                <a:cxn ang="0">
                  <a:pos x="3" y="116"/>
                </a:cxn>
                <a:cxn ang="0">
                  <a:pos x="10" y="120"/>
                </a:cxn>
                <a:cxn ang="0">
                  <a:pos x="23" y="124"/>
                </a:cxn>
                <a:cxn ang="0">
                  <a:pos x="29" y="124"/>
                </a:cxn>
                <a:cxn ang="0">
                  <a:pos x="35" y="123"/>
                </a:cxn>
                <a:cxn ang="0">
                  <a:pos x="41" y="120"/>
                </a:cxn>
                <a:cxn ang="0">
                  <a:pos x="47" y="116"/>
                </a:cxn>
                <a:cxn ang="0">
                  <a:pos x="49" y="113"/>
                </a:cxn>
                <a:cxn ang="0">
                  <a:pos x="51" y="110"/>
                </a:cxn>
                <a:cxn ang="0">
                  <a:pos x="52" y="107"/>
                </a:cxn>
                <a:cxn ang="0">
                  <a:pos x="52" y="103"/>
                </a:cxn>
                <a:cxn ang="0">
                  <a:pos x="52" y="74"/>
                </a:cxn>
                <a:cxn ang="0">
                  <a:pos x="59" y="44"/>
                </a:cxn>
                <a:cxn ang="0">
                  <a:pos x="61" y="39"/>
                </a:cxn>
                <a:cxn ang="0">
                  <a:pos x="63" y="29"/>
                </a:cxn>
                <a:cxn ang="0">
                  <a:pos x="64" y="18"/>
                </a:cxn>
                <a:cxn ang="0">
                  <a:pos x="62" y="14"/>
                </a:cxn>
                <a:cxn ang="0">
                  <a:pos x="60" y="13"/>
                </a:cxn>
              </a:cxnLst>
              <a:rect l="0" t="0" r="r" b="b"/>
              <a:pathLst>
                <a:path w="64" h="124">
                  <a:moveTo>
                    <a:pt x="60" y="13"/>
                  </a:moveTo>
                  <a:lnTo>
                    <a:pt x="59" y="12"/>
                  </a:lnTo>
                  <a:lnTo>
                    <a:pt x="57" y="13"/>
                  </a:lnTo>
                  <a:lnTo>
                    <a:pt x="55" y="13"/>
                  </a:lnTo>
                  <a:lnTo>
                    <a:pt x="53" y="15"/>
                  </a:lnTo>
                  <a:lnTo>
                    <a:pt x="48" y="17"/>
                  </a:lnTo>
                  <a:lnTo>
                    <a:pt x="46" y="18"/>
                  </a:lnTo>
                  <a:lnTo>
                    <a:pt x="44" y="18"/>
                  </a:lnTo>
                  <a:lnTo>
                    <a:pt x="40" y="18"/>
                  </a:lnTo>
                  <a:lnTo>
                    <a:pt x="36" y="16"/>
                  </a:lnTo>
                  <a:lnTo>
                    <a:pt x="29" y="11"/>
                  </a:lnTo>
                  <a:lnTo>
                    <a:pt x="25" y="8"/>
                  </a:lnTo>
                  <a:lnTo>
                    <a:pt x="21" y="2"/>
                  </a:lnTo>
                  <a:lnTo>
                    <a:pt x="20" y="0"/>
                  </a:lnTo>
                  <a:lnTo>
                    <a:pt x="19" y="0"/>
                  </a:lnTo>
                  <a:lnTo>
                    <a:pt x="18" y="0"/>
                  </a:lnTo>
                  <a:lnTo>
                    <a:pt x="17" y="2"/>
                  </a:lnTo>
                  <a:lnTo>
                    <a:pt x="16" y="4"/>
                  </a:lnTo>
                  <a:lnTo>
                    <a:pt x="13" y="24"/>
                  </a:lnTo>
                  <a:lnTo>
                    <a:pt x="4" y="52"/>
                  </a:lnTo>
                  <a:lnTo>
                    <a:pt x="0" y="89"/>
                  </a:lnTo>
                  <a:lnTo>
                    <a:pt x="0" y="106"/>
                  </a:lnTo>
                  <a:lnTo>
                    <a:pt x="0" y="109"/>
                  </a:lnTo>
                  <a:lnTo>
                    <a:pt x="0" y="111"/>
                  </a:lnTo>
                  <a:lnTo>
                    <a:pt x="1" y="112"/>
                  </a:lnTo>
                  <a:lnTo>
                    <a:pt x="3" y="116"/>
                  </a:lnTo>
                  <a:lnTo>
                    <a:pt x="10" y="120"/>
                  </a:lnTo>
                  <a:lnTo>
                    <a:pt x="23" y="124"/>
                  </a:lnTo>
                  <a:lnTo>
                    <a:pt x="29" y="124"/>
                  </a:lnTo>
                  <a:lnTo>
                    <a:pt x="35" y="123"/>
                  </a:lnTo>
                  <a:lnTo>
                    <a:pt x="41" y="120"/>
                  </a:lnTo>
                  <a:lnTo>
                    <a:pt x="47" y="116"/>
                  </a:lnTo>
                  <a:lnTo>
                    <a:pt x="49" y="113"/>
                  </a:lnTo>
                  <a:lnTo>
                    <a:pt x="51" y="110"/>
                  </a:lnTo>
                  <a:lnTo>
                    <a:pt x="52" y="107"/>
                  </a:lnTo>
                  <a:lnTo>
                    <a:pt x="52" y="103"/>
                  </a:lnTo>
                  <a:lnTo>
                    <a:pt x="52" y="74"/>
                  </a:lnTo>
                  <a:lnTo>
                    <a:pt x="59" y="44"/>
                  </a:lnTo>
                  <a:lnTo>
                    <a:pt x="61" y="39"/>
                  </a:lnTo>
                  <a:lnTo>
                    <a:pt x="63" y="29"/>
                  </a:lnTo>
                  <a:lnTo>
                    <a:pt x="64" y="18"/>
                  </a:lnTo>
                  <a:lnTo>
                    <a:pt x="62" y="14"/>
                  </a:lnTo>
                  <a:lnTo>
                    <a:pt x="60" y="13"/>
                  </a:lnTo>
                  <a:close/>
                </a:path>
              </a:pathLst>
            </a:custGeom>
            <a:solidFill>
              <a:srgbClr val="DFBE9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26"/>
            <p:cNvSpPr>
              <a:spLocks/>
            </p:cNvSpPr>
            <p:nvPr/>
          </p:nvSpPr>
          <p:spPr bwMode="auto">
            <a:xfrm flipH="1">
              <a:off x="8162122" y="5156283"/>
              <a:ext cx="30803" cy="16892"/>
            </a:xfrm>
            <a:custGeom>
              <a:avLst/>
              <a:gdLst/>
              <a:ahLst/>
              <a:cxnLst>
                <a:cxn ang="0">
                  <a:pos x="31" y="8"/>
                </a:cxn>
                <a:cxn ang="0">
                  <a:pos x="31" y="7"/>
                </a:cxn>
                <a:cxn ang="0">
                  <a:pos x="30" y="6"/>
                </a:cxn>
                <a:cxn ang="0">
                  <a:pos x="29" y="5"/>
                </a:cxn>
                <a:cxn ang="0">
                  <a:pos x="25" y="3"/>
                </a:cxn>
                <a:cxn ang="0">
                  <a:pos x="17" y="1"/>
                </a:cxn>
                <a:cxn ang="0">
                  <a:pos x="14" y="0"/>
                </a:cxn>
                <a:cxn ang="0">
                  <a:pos x="5" y="1"/>
                </a:cxn>
                <a:cxn ang="0">
                  <a:pos x="1" y="2"/>
                </a:cxn>
                <a:cxn ang="0">
                  <a:pos x="0" y="2"/>
                </a:cxn>
                <a:cxn ang="0">
                  <a:pos x="0" y="3"/>
                </a:cxn>
                <a:cxn ang="0">
                  <a:pos x="0" y="6"/>
                </a:cxn>
                <a:cxn ang="0">
                  <a:pos x="2" y="9"/>
                </a:cxn>
                <a:cxn ang="0">
                  <a:pos x="5" y="12"/>
                </a:cxn>
                <a:cxn ang="0">
                  <a:pos x="8" y="14"/>
                </a:cxn>
                <a:cxn ang="0">
                  <a:pos x="10" y="15"/>
                </a:cxn>
                <a:cxn ang="0">
                  <a:pos x="17" y="17"/>
                </a:cxn>
                <a:cxn ang="0">
                  <a:pos x="23" y="17"/>
                </a:cxn>
                <a:cxn ang="0">
                  <a:pos x="26" y="16"/>
                </a:cxn>
                <a:cxn ang="0">
                  <a:pos x="29" y="14"/>
                </a:cxn>
                <a:cxn ang="0">
                  <a:pos x="31" y="8"/>
                </a:cxn>
              </a:cxnLst>
              <a:rect l="0" t="0" r="r" b="b"/>
              <a:pathLst>
                <a:path w="31" h="17">
                  <a:moveTo>
                    <a:pt x="31" y="8"/>
                  </a:moveTo>
                  <a:lnTo>
                    <a:pt x="31" y="7"/>
                  </a:lnTo>
                  <a:lnTo>
                    <a:pt x="30" y="6"/>
                  </a:lnTo>
                  <a:lnTo>
                    <a:pt x="29" y="5"/>
                  </a:lnTo>
                  <a:lnTo>
                    <a:pt x="25" y="3"/>
                  </a:lnTo>
                  <a:lnTo>
                    <a:pt x="17" y="1"/>
                  </a:lnTo>
                  <a:lnTo>
                    <a:pt x="14" y="0"/>
                  </a:lnTo>
                  <a:lnTo>
                    <a:pt x="5" y="1"/>
                  </a:lnTo>
                  <a:lnTo>
                    <a:pt x="1" y="2"/>
                  </a:lnTo>
                  <a:lnTo>
                    <a:pt x="0" y="2"/>
                  </a:lnTo>
                  <a:lnTo>
                    <a:pt x="0" y="3"/>
                  </a:lnTo>
                  <a:lnTo>
                    <a:pt x="0" y="6"/>
                  </a:lnTo>
                  <a:lnTo>
                    <a:pt x="2" y="9"/>
                  </a:lnTo>
                  <a:lnTo>
                    <a:pt x="5" y="12"/>
                  </a:lnTo>
                  <a:lnTo>
                    <a:pt x="8" y="14"/>
                  </a:lnTo>
                  <a:lnTo>
                    <a:pt x="10" y="15"/>
                  </a:lnTo>
                  <a:lnTo>
                    <a:pt x="17" y="17"/>
                  </a:lnTo>
                  <a:lnTo>
                    <a:pt x="23" y="17"/>
                  </a:lnTo>
                  <a:lnTo>
                    <a:pt x="26" y="16"/>
                  </a:lnTo>
                  <a:lnTo>
                    <a:pt x="29" y="14"/>
                  </a:lnTo>
                  <a:lnTo>
                    <a:pt x="31" y="8"/>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5" name="Freeform 27"/>
            <p:cNvSpPr>
              <a:spLocks/>
            </p:cNvSpPr>
            <p:nvPr/>
          </p:nvSpPr>
          <p:spPr bwMode="auto">
            <a:xfrm flipH="1">
              <a:off x="7984261" y="5143366"/>
              <a:ext cx="106319" cy="61605"/>
            </a:xfrm>
            <a:custGeom>
              <a:avLst/>
              <a:gdLst/>
              <a:ahLst/>
              <a:cxnLst>
                <a:cxn ang="0">
                  <a:pos x="100" y="0"/>
                </a:cxn>
                <a:cxn ang="0">
                  <a:pos x="99" y="0"/>
                </a:cxn>
                <a:cxn ang="0">
                  <a:pos x="99" y="1"/>
                </a:cxn>
                <a:cxn ang="0">
                  <a:pos x="98" y="2"/>
                </a:cxn>
                <a:cxn ang="0">
                  <a:pos x="97" y="3"/>
                </a:cxn>
                <a:cxn ang="0">
                  <a:pos x="57" y="30"/>
                </a:cxn>
                <a:cxn ang="0">
                  <a:pos x="39" y="36"/>
                </a:cxn>
                <a:cxn ang="0">
                  <a:pos x="3" y="42"/>
                </a:cxn>
                <a:cxn ang="0">
                  <a:pos x="1" y="43"/>
                </a:cxn>
                <a:cxn ang="0">
                  <a:pos x="0" y="44"/>
                </a:cxn>
                <a:cxn ang="0">
                  <a:pos x="1" y="45"/>
                </a:cxn>
                <a:cxn ang="0">
                  <a:pos x="5" y="49"/>
                </a:cxn>
                <a:cxn ang="0">
                  <a:pos x="16" y="56"/>
                </a:cxn>
                <a:cxn ang="0">
                  <a:pos x="22" y="59"/>
                </a:cxn>
                <a:cxn ang="0">
                  <a:pos x="35" y="62"/>
                </a:cxn>
                <a:cxn ang="0">
                  <a:pos x="42" y="62"/>
                </a:cxn>
                <a:cxn ang="0">
                  <a:pos x="55" y="61"/>
                </a:cxn>
                <a:cxn ang="0">
                  <a:pos x="83" y="52"/>
                </a:cxn>
                <a:cxn ang="0">
                  <a:pos x="97" y="44"/>
                </a:cxn>
                <a:cxn ang="0">
                  <a:pos x="102" y="40"/>
                </a:cxn>
                <a:cxn ang="0">
                  <a:pos x="105" y="36"/>
                </a:cxn>
                <a:cxn ang="0">
                  <a:pos x="107" y="31"/>
                </a:cxn>
                <a:cxn ang="0">
                  <a:pos x="107" y="28"/>
                </a:cxn>
                <a:cxn ang="0">
                  <a:pos x="107" y="24"/>
                </a:cxn>
                <a:cxn ang="0">
                  <a:pos x="104" y="10"/>
                </a:cxn>
                <a:cxn ang="0">
                  <a:pos x="101" y="1"/>
                </a:cxn>
                <a:cxn ang="0">
                  <a:pos x="100" y="0"/>
                </a:cxn>
              </a:cxnLst>
              <a:rect l="0" t="0" r="r" b="b"/>
              <a:pathLst>
                <a:path w="107" h="62">
                  <a:moveTo>
                    <a:pt x="100" y="0"/>
                  </a:moveTo>
                  <a:lnTo>
                    <a:pt x="99" y="0"/>
                  </a:lnTo>
                  <a:lnTo>
                    <a:pt x="99" y="1"/>
                  </a:lnTo>
                  <a:lnTo>
                    <a:pt x="98" y="2"/>
                  </a:lnTo>
                  <a:lnTo>
                    <a:pt x="97" y="3"/>
                  </a:lnTo>
                  <a:lnTo>
                    <a:pt x="57" y="30"/>
                  </a:lnTo>
                  <a:lnTo>
                    <a:pt x="39" y="36"/>
                  </a:lnTo>
                  <a:lnTo>
                    <a:pt x="3" y="42"/>
                  </a:lnTo>
                  <a:lnTo>
                    <a:pt x="1" y="43"/>
                  </a:lnTo>
                  <a:lnTo>
                    <a:pt x="0" y="44"/>
                  </a:lnTo>
                  <a:lnTo>
                    <a:pt x="1" y="45"/>
                  </a:lnTo>
                  <a:lnTo>
                    <a:pt x="5" y="49"/>
                  </a:lnTo>
                  <a:lnTo>
                    <a:pt x="16" y="56"/>
                  </a:lnTo>
                  <a:lnTo>
                    <a:pt x="22" y="59"/>
                  </a:lnTo>
                  <a:lnTo>
                    <a:pt x="35" y="62"/>
                  </a:lnTo>
                  <a:lnTo>
                    <a:pt x="42" y="62"/>
                  </a:lnTo>
                  <a:lnTo>
                    <a:pt x="55" y="61"/>
                  </a:lnTo>
                  <a:lnTo>
                    <a:pt x="83" y="52"/>
                  </a:lnTo>
                  <a:lnTo>
                    <a:pt x="97" y="44"/>
                  </a:lnTo>
                  <a:lnTo>
                    <a:pt x="102" y="40"/>
                  </a:lnTo>
                  <a:lnTo>
                    <a:pt x="105" y="36"/>
                  </a:lnTo>
                  <a:lnTo>
                    <a:pt x="107" y="31"/>
                  </a:lnTo>
                  <a:lnTo>
                    <a:pt x="107" y="28"/>
                  </a:lnTo>
                  <a:lnTo>
                    <a:pt x="107" y="24"/>
                  </a:lnTo>
                  <a:lnTo>
                    <a:pt x="104" y="10"/>
                  </a:lnTo>
                  <a:lnTo>
                    <a:pt x="101" y="1"/>
                  </a:lnTo>
                  <a:lnTo>
                    <a:pt x="100" y="0"/>
                  </a:lnTo>
                  <a:close/>
                </a:path>
              </a:pathLst>
            </a:custGeom>
            <a:solidFill>
              <a:srgbClr val="DFBE9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28"/>
            <p:cNvSpPr>
              <a:spLocks/>
            </p:cNvSpPr>
            <p:nvPr/>
          </p:nvSpPr>
          <p:spPr bwMode="auto">
            <a:xfrm flipH="1">
              <a:off x="8070708" y="5188080"/>
              <a:ext cx="31796" cy="107313"/>
            </a:xfrm>
            <a:custGeom>
              <a:avLst/>
              <a:gdLst/>
              <a:ahLst/>
              <a:cxnLst>
                <a:cxn ang="0">
                  <a:pos x="28" y="18"/>
                </a:cxn>
                <a:cxn ang="0">
                  <a:pos x="28" y="17"/>
                </a:cxn>
                <a:cxn ang="0">
                  <a:pos x="26" y="16"/>
                </a:cxn>
                <a:cxn ang="0">
                  <a:pos x="25" y="16"/>
                </a:cxn>
                <a:cxn ang="0">
                  <a:pos x="22" y="17"/>
                </a:cxn>
                <a:cxn ang="0">
                  <a:pos x="21" y="17"/>
                </a:cxn>
                <a:cxn ang="0">
                  <a:pos x="19" y="16"/>
                </a:cxn>
                <a:cxn ang="0">
                  <a:pos x="17" y="15"/>
                </a:cxn>
                <a:cxn ang="0">
                  <a:pos x="16" y="11"/>
                </a:cxn>
                <a:cxn ang="0">
                  <a:pos x="10" y="2"/>
                </a:cxn>
                <a:cxn ang="0">
                  <a:pos x="9" y="1"/>
                </a:cxn>
                <a:cxn ang="0">
                  <a:pos x="8" y="0"/>
                </a:cxn>
                <a:cxn ang="0">
                  <a:pos x="8" y="0"/>
                </a:cxn>
                <a:cxn ang="0">
                  <a:pos x="7" y="1"/>
                </a:cxn>
                <a:cxn ang="0">
                  <a:pos x="6" y="2"/>
                </a:cxn>
                <a:cxn ang="0">
                  <a:pos x="5" y="4"/>
                </a:cxn>
                <a:cxn ang="0">
                  <a:pos x="0" y="68"/>
                </a:cxn>
                <a:cxn ang="0">
                  <a:pos x="0" y="96"/>
                </a:cxn>
                <a:cxn ang="0">
                  <a:pos x="1" y="103"/>
                </a:cxn>
                <a:cxn ang="0">
                  <a:pos x="2" y="104"/>
                </a:cxn>
                <a:cxn ang="0">
                  <a:pos x="5" y="104"/>
                </a:cxn>
                <a:cxn ang="0">
                  <a:pos x="9" y="105"/>
                </a:cxn>
                <a:cxn ang="0">
                  <a:pos x="15" y="107"/>
                </a:cxn>
                <a:cxn ang="0">
                  <a:pos x="20" y="108"/>
                </a:cxn>
                <a:cxn ang="0">
                  <a:pos x="26" y="107"/>
                </a:cxn>
                <a:cxn ang="0">
                  <a:pos x="29" y="105"/>
                </a:cxn>
                <a:cxn ang="0">
                  <a:pos x="30" y="104"/>
                </a:cxn>
                <a:cxn ang="0">
                  <a:pos x="31" y="103"/>
                </a:cxn>
                <a:cxn ang="0">
                  <a:pos x="31" y="101"/>
                </a:cxn>
                <a:cxn ang="0">
                  <a:pos x="32" y="99"/>
                </a:cxn>
                <a:cxn ang="0">
                  <a:pos x="32" y="92"/>
                </a:cxn>
                <a:cxn ang="0">
                  <a:pos x="29" y="64"/>
                </a:cxn>
                <a:cxn ang="0">
                  <a:pos x="29" y="24"/>
                </a:cxn>
                <a:cxn ang="0">
                  <a:pos x="28" y="18"/>
                </a:cxn>
              </a:cxnLst>
              <a:rect l="0" t="0" r="r" b="b"/>
              <a:pathLst>
                <a:path w="32" h="108">
                  <a:moveTo>
                    <a:pt x="28" y="18"/>
                  </a:moveTo>
                  <a:lnTo>
                    <a:pt x="28" y="17"/>
                  </a:lnTo>
                  <a:lnTo>
                    <a:pt x="26" y="16"/>
                  </a:lnTo>
                  <a:lnTo>
                    <a:pt x="25" y="16"/>
                  </a:lnTo>
                  <a:lnTo>
                    <a:pt x="22" y="17"/>
                  </a:lnTo>
                  <a:lnTo>
                    <a:pt x="21" y="17"/>
                  </a:lnTo>
                  <a:lnTo>
                    <a:pt x="19" y="16"/>
                  </a:lnTo>
                  <a:lnTo>
                    <a:pt x="17" y="15"/>
                  </a:lnTo>
                  <a:lnTo>
                    <a:pt x="16" y="11"/>
                  </a:lnTo>
                  <a:lnTo>
                    <a:pt x="10" y="2"/>
                  </a:lnTo>
                  <a:lnTo>
                    <a:pt x="9" y="1"/>
                  </a:lnTo>
                  <a:lnTo>
                    <a:pt x="8" y="0"/>
                  </a:lnTo>
                  <a:lnTo>
                    <a:pt x="8" y="0"/>
                  </a:lnTo>
                  <a:lnTo>
                    <a:pt x="7" y="1"/>
                  </a:lnTo>
                  <a:lnTo>
                    <a:pt x="6" y="2"/>
                  </a:lnTo>
                  <a:lnTo>
                    <a:pt x="5" y="4"/>
                  </a:lnTo>
                  <a:lnTo>
                    <a:pt x="0" y="68"/>
                  </a:lnTo>
                  <a:lnTo>
                    <a:pt x="0" y="96"/>
                  </a:lnTo>
                  <a:lnTo>
                    <a:pt x="1" y="103"/>
                  </a:lnTo>
                  <a:lnTo>
                    <a:pt x="2" y="104"/>
                  </a:lnTo>
                  <a:lnTo>
                    <a:pt x="5" y="104"/>
                  </a:lnTo>
                  <a:lnTo>
                    <a:pt x="9" y="105"/>
                  </a:lnTo>
                  <a:lnTo>
                    <a:pt x="15" y="107"/>
                  </a:lnTo>
                  <a:lnTo>
                    <a:pt x="20" y="108"/>
                  </a:lnTo>
                  <a:lnTo>
                    <a:pt x="26" y="107"/>
                  </a:lnTo>
                  <a:lnTo>
                    <a:pt x="29" y="105"/>
                  </a:lnTo>
                  <a:lnTo>
                    <a:pt x="30" y="104"/>
                  </a:lnTo>
                  <a:lnTo>
                    <a:pt x="31" y="103"/>
                  </a:lnTo>
                  <a:lnTo>
                    <a:pt x="31" y="101"/>
                  </a:lnTo>
                  <a:lnTo>
                    <a:pt x="32" y="99"/>
                  </a:lnTo>
                  <a:lnTo>
                    <a:pt x="32" y="92"/>
                  </a:lnTo>
                  <a:lnTo>
                    <a:pt x="29" y="64"/>
                  </a:lnTo>
                  <a:lnTo>
                    <a:pt x="29" y="24"/>
                  </a:lnTo>
                  <a:lnTo>
                    <a:pt x="28" y="18"/>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7" name="Freeform 29"/>
            <p:cNvSpPr>
              <a:spLocks/>
            </p:cNvSpPr>
            <p:nvPr/>
          </p:nvSpPr>
          <p:spPr bwMode="auto">
            <a:xfrm flipH="1">
              <a:off x="7991217" y="5193048"/>
              <a:ext cx="78498" cy="93402"/>
            </a:xfrm>
            <a:custGeom>
              <a:avLst/>
              <a:gdLst/>
              <a:ahLst/>
              <a:cxnLst>
                <a:cxn ang="0">
                  <a:pos x="76" y="0"/>
                </a:cxn>
                <a:cxn ang="0">
                  <a:pos x="73" y="3"/>
                </a:cxn>
                <a:cxn ang="0">
                  <a:pos x="54" y="13"/>
                </a:cxn>
                <a:cxn ang="0">
                  <a:pos x="42" y="17"/>
                </a:cxn>
                <a:cxn ang="0">
                  <a:pos x="22" y="20"/>
                </a:cxn>
                <a:cxn ang="0">
                  <a:pos x="16" y="19"/>
                </a:cxn>
                <a:cxn ang="0">
                  <a:pos x="10" y="17"/>
                </a:cxn>
                <a:cxn ang="0">
                  <a:pos x="7" y="15"/>
                </a:cxn>
                <a:cxn ang="0">
                  <a:pos x="5" y="15"/>
                </a:cxn>
                <a:cxn ang="0">
                  <a:pos x="3" y="15"/>
                </a:cxn>
                <a:cxn ang="0">
                  <a:pos x="1" y="16"/>
                </a:cxn>
                <a:cxn ang="0">
                  <a:pos x="0" y="20"/>
                </a:cxn>
                <a:cxn ang="0">
                  <a:pos x="4" y="39"/>
                </a:cxn>
                <a:cxn ang="0">
                  <a:pos x="4" y="47"/>
                </a:cxn>
                <a:cxn ang="0">
                  <a:pos x="3" y="79"/>
                </a:cxn>
                <a:cxn ang="0">
                  <a:pos x="4" y="84"/>
                </a:cxn>
                <a:cxn ang="0">
                  <a:pos x="6" y="89"/>
                </a:cxn>
                <a:cxn ang="0">
                  <a:pos x="8" y="92"/>
                </a:cxn>
                <a:cxn ang="0">
                  <a:pos x="10" y="94"/>
                </a:cxn>
                <a:cxn ang="0">
                  <a:pos x="13" y="94"/>
                </a:cxn>
                <a:cxn ang="0">
                  <a:pos x="19" y="89"/>
                </a:cxn>
                <a:cxn ang="0">
                  <a:pos x="27" y="85"/>
                </a:cxn>
                <a:cxn ang="0">
                  <a:pos x="32" y="83"/>
                </a:cxn>
                <a:cxn ang="0">
                  <a:pos x="60" y="68"/>
                </a:cxn>
                <a:cxn ang="0">
                  <a:pos x="65" y="62"/>
                </a:cxn>
                <a:cxn ang="0">
                  <a:pos x="71" y="45"/>
                </a:cxn>
                <a:cxn ang="0">
                  <a:pos x="79" y="6"/>
                </a:cxn>
                <a:cxn ang="0">
                  <a:pos x="79" y="2"/>
                </a:cxn>
                <a:cxn ang="0">
                  <a:pos x="78" y="1"/>
                </a:cxn>
                <a:cxn ang="0">
                  <a:pos x="77" y="0"/>
                </a:cxn>
                <a:cxn ang="0">
                  <a:pos x="76" y="0"/>
                </a:cxn>
              </a:cxnLst>
              <a:rect l="0" t="0" r="r" b="b"/>
              <a:pathLst>
                <a:path w="79" h="94">
                  <a:moveTo>
                    <a:pt x="76" y="0"/>
                  </a:moveTo>
                  <a:lnTo>
                    <a:pt x="73" y="3"/>
                  </a:lnTo>
                  <a:lnTo>
                    <a:pt x="54" y="13"/>
                  </a:lnTo>
                  <a:lnTo>
                    <a:pt x="42" y="17"/>
                  </a:lnTo>
                  <a:lnTo>
                    <a:pt x="22" y="20"/>
                  </a:lnTo>
                  <a:lnTo>
                    <a:pt x="16" y="19"/>
                  </a:lnTo>
                  <a:lnTo>
                    <a:pt x="10" y="17"/>
                  </a:lnTo>
                  <a:lnTo>
                    <a:pt x="7" y="15"/>
                  </a:lnTo>
                  <a:lnTo>
                    <a:pt x="5" y="15"/>
                  </a:lnTo>
                  <a:lnTo>
                    <a:pt x="3" y="15"/>
                  </a:lnTo>
                  <a:lnTo>
                    <a:pt x="1" y="16"/>
                  </a:lnTo>
                  <a:lnTo>
                    <a:pt x="0" y="20"/>
                  </a:lnTo>
                  <a:lnTo>
                    <a:pt x="4" y="39"/>
                  </a:lnTo>
                  <a:lnTo>
                    <a:pt x="4" y="47"/>
                  </a:lnTo>
                  <a:lnTo>
                    <a:pt x="3" y="79"/>
                  </a:lnTo>
                  <a:lnTo>
                    <a:pt x="4" y="84"/>
                  </a:lnTo>
                  <a:lnTo>
                    <a:pt x="6" y="89"/>
                  </a:lnTo>
                  <a:lnTo>
                    <a:pt x="8" y="92"/>
                  </a:lnTo>
                  <a:lnTo>
                    <a:pt x="10" y="94"/>
                  </a:lnTo>
                  <a:lnTo>
                    <a:pt x="13" y="94"/>
                  </a:lnTo>
                  <a:lnTo>
                    <a:pt x="19" y="89"/>
                  </a:lnTo>
                  <a:lnTo>
                    <a:pt x="27" y="85"/>
                  </a:lnTo>
                  <a:lnTo>
                    <a:pt x="32" y="83"/>
                  </a:lnTo>
                  <a:lnTo>
                    <a:pt x="60" y="68"/>
                  </a:lnTo>
                  <a:lnTo>
                    <a:pt x="65" y="62"/>
                  </a:lnTo>
                  <a:lnTo>
                    <a:pt x="71" y="45"/>
                  </a:lnTo>
                  <a:lnTo>
                    <a:pt x="79" y="6"/>
                  </a:lnTo>
                  <a:lnTo>
                    <a:pt x="79" y="2"/>
                  </a:lnTo>
                  <a:lnTo>
                    <a:pt x="78" y="1"/>
                  </a:lnTo>
                  <a:lnTo>
                    <a:pt x="77" y="0"/>
                  </a:lnTo>
                  <a:lnTo>
                    <a:pt x="76" y="0"/>
                  </a:lnTo>
                  <a:close/>
                </a:path>
              </a:pathLst>
            </a:custGeom>
            <a:solidFill>
              <a:srgbClr val="DFBE9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 name="Freeform 30"/>
            <p:cNvSpPr>
              <a:spLocks/>
            </p:cNvSpPr>
            <p:nvPr/>
          </p:nvSpPr>
          <p:spPr bwMode="auto">
            <a:xfrm flipH="1">
              <a:off x="7932592" y="5097659"/>
              <a:ext cx="48688" cy="95389"/>
            </a:xfrm>
            <a:custGeom>
              <a:avLst/>
              <a:gdLst/>
              <a:ahLst/>
              <a:cxnLst>
                <a:cxn ang="0">
                  <a:pos x="20" y="0"/>
                </a:cxn>
                <a:cxn ang="0">
                  <a:pos x="19" y="0"/>
                </a:cxn>
                <a:cxn ang="0">
                  <a:pos x="19" y="1"/>
                </a:cxn>
                <a:cxn ang="0">
                  <a:pos x="25" y="8"/>
                </a:cxn>
                <a:cxn ang="0">
                  <a:pos x="27" y="10"/>
                </a:cxn>
                <a:cxn ang="0">
                  <a:pos x="28" y="12"/>
                </a:cxn>
                <a:cxn ang="0">
                  <a:pos x="28" y="14"/>
                </a:cxn>
                <a:cxn ang="0">
                  <a:pos x="28" y="16"/>
                </a:cxn>
                <a:cxn ang="0">
                  <a:pos x="27" y="19"/>
                </a:cxn>
                <a:cxn ang="0">
                  <a:pos x="20" y="28"/>
                </a:cxn>
                <a:cxn ang="0">
                  <a:pos x="17" y="32"/>
                </a:cxn>
                <a:cxn ang="0">
                  <a:pos x="15" y="33"/>
                </a:cxn>
                <a:cxn ang="0">
                  <a:pos x="14" y="34"/>
                </a:cxn>
                <a:cxn ang="0">
                  <a:pos x="9" y="36"/>
                </a:cxn>
                <a:cxn ang="0">
                  <a:pos x="6" y="37"/>
                </a:cxn>
                <a:cxn ang="0">
                  <a:pos x="3" y="37"/>
                </a:cxn>
                <a:cxn ang="0">
                  <a:pos x="2" y="39"/>
                </a:cxn>
                <a:cxn ang="0">
                  <a:pos x="1" y="40"/>
                </a:cxn>
                <a:cxn ang="0">
                  <a:pos x="0" y="42"/>
                </a:cxn>
                <a:cxn ang="0">
                  <a:pos x="1" y="44"/>
                </a:cxn>
                <a:cxn ang="0">
                  <a:pos x="6" y="58"/>
                </a:cxn>
                <a:cxn ang="0">
                  <a:pos x="7" y="64"/>
                </a:cxn>
                <a:cxn ang="0">
                  <a:pos x="8" y="88"/>
                </a:cxn>
                <a:cxn ang="0">
                  <a:pos x="7" y="92"/>
                </a:cxn>
                <a:cxn ang="0">
                  <a:pos x="6" y="95"/>
                </a:cxn>
                <a:cxn ang="0">
                  <a:pos x="5" y="96"/>
                </a:cxn>
                <a:cxn ang="0">
                  <a:pos x="6" y="96"/>
                </a:cxn>
                <a:cxn ang="0">
                  <a:pos x="8" y="96"/>
                </a:cxn>
                <a:cxn ang="0">
                  <a:pos x="9" y="95"/>
                </a:cxn>
                <a:cxn ang="0">
                  <a:pos x="14" y="91"/>
                </a:cxn>
                <a:cxn ang="0">
                  <a:pos x="18" y="86"/>
                </a:cxn>
                <a:cxn ang="0">
                  <a:pos x="35" y="75"/>
                </a:cxn>
                <a:cxn ang="0">
                  <a:pos x="41" y="68"/>
                </a:cxn>
                <a:cxn ang="0">
                  <a:pos x="48" y="53"/>
                </a:cxn>
                <a:cxn ang="0">
                  <a:pos x="49" y="42"/>
                </a:cxn>
                <a:cxn ang="0">
                  <a:pos x="49" y="32"/>
                </a:cxn>
                <a:cxn ang="0">
                  <a:pos x="46" y="21"/>
                </a:cxn>
                <a:cxn ang="0">
                  <a:pos x="39" y="10"/>
                </a:cxn>
                <a:cxn ang="0">
                  <a:pos x="37" y="9"/>
                </a:cxn>
                <a:cxn ang="0">
                  <a:pos x="22" y="1"/>
                </a:cxn>
                <a:cxn ang="0">
                  <a:pos x="20" y="0"/>
                </a:cxn>
              </a:cxnLst>
              <a:rect l="0" t="0" r="r" b="b"/>
              <a:pathLst>
                <a:path w="49" h="96">
                  <a:moveTo>
                    <a:pt x="20" y="0"/>
                  </a:moveTo>
                  <a:lnTo>
                    <a:pt x="19" y="0"/>
                  </a:lnTo>
                  <a:lnTo>
                    <a:pt x="19" y="1"/>
                  </a:lnTo>
                  <a:lnTo>
                    <a:pt x="25" y="8"/>
                  </a:lnTo>
                  <a:lnTo>
                    <a:pt x="27" y="10"/>
                  </a:lnTo>
                  <a:lnTo>
                    <a:pt x="28" y="12"/>
                  </a:lnTo>
                  <a:lnTo>
                    <a:pt x="28" y="14"/>
                  </a:lnTo>
                  <a:lnTo>
                    <a:pt x="28" y="16"/>
                  </a:lnTo>
                  <a:lnTo>
                    <a:pt x="27" y="19"/>
                  </a:lnTo>
                  <a:lnTo>
                    <a:pt x="20" y="28"/>
                  </a:lnTo>
                  <a:lnTo>
                    <a:pt x="17" y="32"/>
                  </a:lnTo>
                  <a:lnTo>
                    <a:pt x="15" y="33"/>
                  </a:lnTo>
                  <a:lnTo>
                    <a:pt x="14" y="34"/>
                  </a:lnTo>
                  <a:lnTo>
                    <a:pt x="9" y="36"/>
                  </a:lnTo>
                  <a:lnTo>
                    <a:pt x="6" y="37"/>
                  </a:lnTo>
                  <a:lnTo>
                    <a:pt x="3" y="37"/>
                  </a:lnTo>
                  <a:lnTo>
                    <a:pt x="2" y="39"/>
                  </a:lnTo>
                  <a:lnTo>
                    <a:pt x="1" y="40"/>
                  </a:lnTo>
                  <a:lnTo>
                    <a:pt x="0" y="42"/>
                  </a:lnTo>
                  <a:lnTo>
                    <a:pt x="1" y="44"/>
                  </a:lnTo>
                  <a:lnTo>
                    <a:pt x="6" y="58"/>
                  </a:lnTo>
                  <a:lnTo>
                    <a:pt x="7" y="64"/>
                  </a:lnTo>
                  <a:lnTo>
                    <a:pt x="8" y="88"/>
                  </a:lnTo>
                  <a:lnTo>
                    <a:pt x="7" y="92"/>
                  </a:lnTo>
                  <a:lnTo>
                    <a:pt x="6" y="95"/>
                  </a:lnTo>
                  <a:lnTo>
                    <a:pt x="5" y="96"/>
                  </a:lnTo>
                  <a:lnTo>
                    <a:pt x="6" y="96"/>
                  </a:lnTo>
                  <a:lnTo>
                    <a:pt x="8" y="96"/>
                  </a:lnTo>
                  <a:lnTo>
                    <a:pt x="9" y="95"/>
                  </a:lnTo>
                  <a:lnTo>
                    <a:pt x="14" y="91"/>
                  </a:lnTo>
                  <a:lnTo>
                    <a:pt x="18" y="86"/>
                  </a:lnTo>
                  <a:lnTo>
                    <a:pt x="35" y="75"/>
                  </a:lnTo>
                  <a:lnTo>
                    <a:pt x="41" y="68"/>
                  </a:lnTo>
                  <a:lnTo>
                    <a:pt x="48" y="53"/>
                  </a:lnTo>
                  <a:lnTo>
                    <a:pt x="49" y="42"/>
                  </a:lnTo>
                  <a:lnTo>
                    <a:pt x="49" y="32"/>
                  </a:lnTo>
                  <a:lnTo>
                    <a:pt x="46" y="21"/>
                  </a:lnTo>
                  <a:lnTo>
                    <a:pt x="39" y="10"/>
                  </a:lnTo>
                  <a:lnTo>
                    <a:pt x="37" y="9"/>
                  </a:lnTo>
                  <a:lnTo>
                    <a:pt x="22" y="1"/>
                  </a:lnTo>
                  <a:lnTo>
                    <a:pt x="20" y="0"/>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9" name="Freeform 31"/>
            <p:cNvSpPr>
              <a:spLocks/>
            </p:cNvSpPr>
            <p:nvPr/>
          </p:nvSpPr>
          <p:spPr bwMode="auto">
            <a:xfrm flipH="1">
              <a:off x="8103498" y="5184105"/>
              <a:ext cx="59618" cy="76510"/>
            </a:xfrm>
            <a:custGeom>
              <a:avLst/>
              <a:gdLst/>
              <a:ahLst/>
              <a:cxnLst>
                <a:cxn ang="0">
                  <a:pos x="56" y="6"/>
                </a:cxn>
                <a:cxn ang="0">
                  <a:pos x="43" y="9"/>
                </a:cxn>
                <a:cxn ang="0">
                  <a:pos x="36" y="9"/>
                </a:cxn>
                <a:cxn ang="0">
                  <a:pos x="30" y="7"/>
                </a:cxn>
                <a:cxn ang="0">
                  <a:pos x="21" y="1"/>
                </a:cxn>
                <a:cxn ang="0">
                  <a:pos x="15" y="0"/>
                </a:cxn>
                <a:cxn ang="0">
                  <a:pos x="13" y="1"/>
                </a:cxn>
                <a:cxn ang="0">
                  <a:pos x="11" y="4"/>
                </a:cxn>
                <a:cxn ang="0">
                  <a:pos x="10" y="9"/>
                </a:cxn>
                <a:cxn ang="0">
                  <a:pos x="7" y="20"/>
                </a:cxn>
                <a:cxn ang="0">
                  <a:pos x="5" y="38"/>
                </a:cxn>
                <a:cxn ang="0">
                  <a:pos x="0" y="65"/>
                </a:cxn>
                <a:cxn ang="0">
                  <a:pos x="0" y="70"/>
                </a:cxn>
                <a:cxn ang="0">
                  <a:pos x="1" y="70"/>
                </a:cxn>
                <a:cxn ang="0">
                  <a:pos x="2" y="71"/>
                </a:cxn>
                <a:cxn ang="0">
                  <a:pos x="4" y="72"/>
                </a:cxn>
                <a:cxn ang="0">
                  <a:pos x="6" y="73"/>
                </a:cxn>
                <a:cxn ang="0">
                  <a:pos x="9" y="74"/>
                </a:cxn>
                <a:cxn ang="0">
                  <a:pos x="38" y="77"/>
                </a:cxn>
                <a:cxn ang="0">
                  <a:pos x="47" y="77"/>
                </a:cxn>
                <a:cxn ang="0">
                  <a:pos x="51" y="76"/>
                </a:cxn>
                <a:cxn ang="0">
                  <a:pos x="54" y="74"/>
                </a:cxn>
                <a:cxn ang="0">
                  <a:pos x="55" y="73"/>
                </a:cxn>
                <a:cxn ang="0">
                  <a:pos x="56" y="70"/>
                </a:cxn>
                <a:cxn ang="0">
                  <a:pos x="56" y="67"/>
                </a:cxn>
                <a:cxn ang="0">
                  <a:pos x="55" y="58"/>
                </a:cxn>
                <a:cxn ang="0">
                  <a:pos x="55" y="26"/>
                </a:cxn>
                <a:cxn ang="0">
                  <a:pos x="56" y="23"/>
                </a:cxn>
                <a:cxn ang="0">
                  <a:pos x="60" y="12"/>
                </a:cxn>
                <a:cxn ang="0">
                  <a:pos x="60" y="10"/>
                </a:cxn>
                <a:cxn ang="0">
                  <a:pos x="60" y="8"/>
                </a:cxn>
                <a:cxn ang="0">
                  <a:pos x="60" y="7"/>
                </a:cxn>
                <a:cxn ang="0">
                  <a:pos x="58" y="6"/>
                </a:cxn>
                <a:cxn ang="0">
                  <a:pos x="56" y="6"/>
                </a:cxn>
              </a:cxnLst>
              <a:rect l="0" t="0" r="r" b="b"/>
              <a:pathLst>
                <a:path w="60" h="77">
                  <a:moveTo>
                    <a:pt x="56" y="6"/>
                  </a:moveTo>
                  <a:lnTo>
                    <a:pt x="43" y="9"/>
                  </a:lnTo>
                  <a:lnTo>
                    <a:pt x="36" y="9"/>
                  </a:lnTo>
                  <a:lnTo>
                    <a:pt x="30" y="7"/>
                  </a:lnTo>
                  <a:lnTo>
                    <a:pt x="21" y="1"/>
                  </a:lnTo>
                  <a:lnTo>
                    <a:pt x="15" y="0"/>
                  </a:lnTo>
                  <a:lnTo>
                    <a:pt x="13" y="1"/>
                  </a:lnTo>
                  <a:lnTo>
                    <a:pt x="11" y="4"/>
                  </a:lnTo>
                  <a:lnTo>
                    <a:pt x="10" y="9"/>
                  </a:lnTo>
                  <a:lnTo>
                    <a:pt x="7" y="20"/>
                  </a:lnTo>
                  <a:lnTo>
                    <a:pt x="5" y="38"/>
                  </a:lnTo>
                  <a:lnTo>
                    <a:pt x="0" y="65"/>
                  </a:lnTo>
                  <a:lnTo>
                    <a:pt x="0" y="70"/>
                  </a:lnTo>
                  <a:lnTo>
                    <a:pt x="1" y="70"/>
                  </a:lnTo>
                  <a:lnTo>
                    <a:pt x="2" y="71"/>
                  </a:lnTo>
                  <a:lnTo>
                    <a:pt x="4" y="72"/>
                  </a:lnTo>
                  <a:lnTo>
                    <a:pt x="6" y="73"/>
                  </a:lnTo>
                  <a:lnTo>
                    <a:pt x="9" y="74"/>
                  </a:lnTo>
                  <a:lnTo>
                    <a:pt x="38" y="77"/>
                  </a:lnTo>
                  <a:lnTo>
                    <a:pt x="47" y="77"/>
                  </a:lnTo>
                  <a:lnTo>
                    <a:pt x="51" y="76"/>
                  </a:lnTo>
                  <a:lnTo>
                    <a:pt x="54" y="74"/>
                  </a:lnTo>
                  <a:lnTo>
                    <a:pt x="55" y="73"/>
                  </a:lnTo>
                  <a:lnTo>
                    <a:pt x="56" y="70"/>
                  </a:lnTo>
                  <a:lnTo>
                    <a:pt x="56" y="67"/>
                  </a:lnTo>
                  <a:lnTo>
                    <a:pt x="55" y="58"/>
                  </a:lnTo>
                  <a:lnTo>
                    <a:pt x="55" y="26"/>
                  </a:lnTo>
                  <a:lnTo>
                    <a:pt x="56" y="23"/>
                  </a:lnTo>
                  <a:lnTo>
                    <a:pt x="60" y="12"/>
                  </a:lnTo>
                  <a:lnTo>
                    <a:pt x="60" y="10"/>
                  </a:lnTo>
                  <a:lnTo>
                    <a:pt x="60" y="8"/>
                  </a:lnTo>
                  <a:lnTo>
                    <a:pt x="60" y="7"/>
                  </a:lnTo>
                  <a:lnTo>
                    <a:pt x="58" y="6"/>
                  </a:lnTo>
                  <a:lnTo>
                    <a:pt x="56" y="6"/>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0" name="Freeform 32"/>
            <p:cNvSpPr>
              <a:spLocks/>
            </p:cNvSpPr>
            <p:nvPr/>
          </p:nvSpPr>
          <p:spPr bwMode="auto">
            <a:xfrm flipH="1">
              <a:off x="7939548" y="5044996"/>
              <a:ext cx="82472" cy="117249"/>
            </a:xfrm>
            <a:custGeom>
              <a:avLst/>
              <a:gdLst/>
              <a:ahLst/>
              <a:cxnLst>
                <a:cxn ang="0">
                  <a:pos x="15" y="2"/>
                </a:cxn>
                <a:cxn ang="0">
                  <a:pos x="10" y="0"/>
                </a:cxn>
                <a:cxn ang="0">
                  <a:pos x="6" y="0"/>
                </a:cxn>
                <a:cxn ang="0">
                  <a:pos x="5" y="0"/>
                </a:cxn>
                <a:cxn ang="0">
                  <a:pos x="3" y="1"/>
                </a:cxn>
                <a:cxn ang="0">
                  <a:pos x="2" y="4"/>
                </a:cxn>
                <a:cxn ang="0">
                  <a:pos x="1" y="8"/>
                </a:cxn>
                <a:cxn ang="0">
                  <a:pos x="0" y="11"/>
                </a:cxn>
                <a:cxn ang="0">
                  <a:pos x="1" y="14"/>
                </a:cxn>
                <a:cxn ang="0">
                  <a:pos x="2" y="16"/>
                </a:cxn>
                <a:cxn ang="0">
                  <a:pos x="5" y="24"/>
                </a:cxn>
                <a:cxn ang="0">
                  <a:pos x="5" y="26"/>
                </a:cxn>
                <a:cxn ang="0">
                  <a:pos x="6" y="29"/>
                </a:cxn>
                <a:cxn ang="0">
                  <a:pos x="7" y="30"/>
                </a:cxn>
                <a:cxn ang="0">
                  <a:pos x="10" y="31"/>
                </a:cxn>
                <a:cxn ang="0">
                  <a:pos x="12" y="31"/>
                </a:cxn>
                <a:cxn ang="0">
                  <a:pos x="15" y="32"/>
                </a:cxn>
                <a:cxn ang="0">
                  <a:pos x="17" y="33"/>
                </a:cxn>
                <a:cxn ang="0">
                  <a:pos x="19" y="35"/>
                </a:cxn>
                <a:cxn ang="0">
                  <a:pos x="21" y="37"/>
                </a:cxn>
                <a:cxn ang="0">
                  <a:pos x="27" y="52"/>
                </a:cxn>
                <a:cxn ang="0">
                  <a:pos x="29" y="59"/>
                </a:cxn>
                <a:cxn ang="0">
                  <a:pos x="32" y="61"/>
                </a:cxn>
                <a:cxn ang="0">
                  <a:pos x="37" y="65"/>
                </a:cxn>
                <a:cxn ang="0">
                  <a:pos x="39" y="67"/>
                </a:cxn>
                <a:cxn ang="0">
                  <a:pos x="40" y="69"/>
                </a:cxn>
                <a:cxn ang="0">
                  <a:pos x="43" y="76"/>
                </a:cxn>
                <a:cxn ang="0">
                  <a:pos x="45" y="98"/>
                </a:cxn>
                <a:cxn ang="0">
                  <a:pos x="46" y="106"/>
                </a:cxn>
                <a:cxn ang="0">
                  <a:pos x="47" y="108"/>
                </a:cxn>
                <a:cxn ang="0">
                  <a:pos x="50" y="113"/>
                </a:cxn>
                <a:cxn ang="0">
                  <a:pos x="52" y="115"/>
                </a:cxn>
                <a:cxn ang="0">
                  <a:pos x="56" y="118"/>
                </a:cxn>
                <a:cxn ang="0">
                  <a:pos x="57" y="118"/>
                </a:cxn>
                <a:cxn ang="0">
                  <a:pos x="59" y="118"/>
                </a:cxn>
                <a:cxn ang="0">
                  <a:pos x="60" y="117"/>
                </a:cxn>
                <a:cxn ang="0">
                  <a:pos x="61" y="114"/>
                </a:cxn>
                <a:cxn ang="0">
                  <a:pos x="61" y="96"/>
                </a:cxn>
                <a:cxn ang="0">
                  <a:pos x="62" y="88"/>
                </a:cxn>
                <a:cxn ang="0">
                  <a:pos x="62" y="87"/>
                </a:cxn>
                <a:cxn ang="0">
                  <a:pos x="62" y="86"/>
                </a:cxn>
                <a:cxn ang="0">
                  <a:pos x="63" y="86"/>
                </a:cxn>
                <a:cxn ang="0">
                  <a:pos x="65" y="87"/>
                </a:cxn>
                <a:cxn ang="0">
                  <a:pos x="67" y="90"/>
                </a:cxn>
                <a:cxn ang="0">
                  <a:pos x="73" y="101"/>
                </a:cxn>
                <a:cxn ang="0">
                  <a:pos x="75" y="106"/>
                </a:cxn>
                <a:cxn ang="0">
                  <a:pos x="76" y="114"/>
                </a:cxn>
                <a:cxn ang="0">
                  <a:pos x="76" y="115"/>
                </a:cxn>
                <a:cxn ang="0">
                  <a:pos x="76" y="115"/>
                </a:cxn>
                <a:cxn ang="0">
                  <a:pos x="78" y="115"/>
                </a:cxn>
                <a:cxn ang="0">
                  <a:pos x="80" y="113"/>
                </a:cxn>
                <a:cxn ang="0">
                  <a:pos x="82" y="111"/>
                </a:cxn>
                <a:cxn ang="0">
                  <a:pos x="83" y="109"/>
                </a:cxn>
                <a:cxn ang="0">
                  <a:pos x="83" y="103"/>
                </a:cxn>
                <a:cxn ang="0">
                  <a:pos x="81" y="91"/>
                </a:cxn>
                <a:cxn ang="0">
                  <a:pos x="73" y="75"/>
                </a:cxn>
                <a:cxn ang="0">
                  <a:pos x="39" y="26"/>
                </a:cxn>
                <a:cxn ang="0">
                  <a:pos x="25" y="9"/>
                </a:cxn>
                <a:cxn ang="0">
                  <a:pos x="20" y="5"/>
                </a:cxn>
                <a:cxn ang="0">
                  <a:pos x="15" y="2"/>
                </a:cxn>
              </a:cxnLst>
              <a:rect l="0" t="0" r="r" b="b"/>
              <a:pathLst>
                <a:path w="83" h="118">
                  <a:moveTo>
                    <a:pt x="15" y="2"/>
                  </a:moveTo>
                  <a:lnTo>
                    <a:pt x="10" y="0"/>
                  </a:lnTo>
                  <a:lnTo>
                    <a:pt x="6" y="0"/>
                  </a:lnTo>
                  <a:lnTo>
                    <a:pt x="5" y="0"/>
                  </a:lnTo>
                  <a:lnTo>
                    <a:pt x="3" y="1"/>
                  </a:lnTo>
                  <a:lnTo>
                    <a:pt x="2" y="4"/>
                  </a:lnTo>
                  <a:lnTo>
                    <a:pt x="1" y="8"/>
                  </a:lnTo>
                  <a:lnTo>
                    <a:pt x="0" y="11"/>
                  </a:lnTo>
                  <a:lnTo>
                    <a:pt x="1" y="14"/>
                  </a:lnTo>
                  <a:lnTo>
                    <a:pt x="2" y="16"/>
                  </a:lnTo>
                  <a:lnTo>
                    <a:pt x="5" y="24"/>
                  </a:lnTo>
                  <a:lnTo>
                    <a:pt x="5" y="26"/>
                  </a:lnTo>
                  <a:lnTo>
                    <a:pt x="6" y="29"/>
                  </a:lnTo>
                  <a:lnTo>
                    <a:pt x="7" y="30"/>
                  </a:lnTo>
                  <a:lnTo>
                    <a:pt x="10" y="31"/>
                  </a:lnTo>
                  <a:lnTo>
                    <a:pt x="12" y="31"/>
                  </a:lnTo>
                  <a:lnTo>
                    <a:pt x="15" y="32"/>
                  </a:lnTo>
                  <a:lnTo>
                    <a:pt x="17" y="33"/>
                  </a:lnTo>
                  <a:lnTo>
                    <a:pt x="19" y="35"/>
                  </a:lnTo>
                  <a:lnTo>
                    <a:pt x="21" y="37"/>
                  </a:lnTo>
                  <a:lnTo>
                    <a:pt x="27" y="52"/>
                  </a:lnTo>
                  <a:lnTo>
                    <a:pt x="29" y="59"/>
                  </a:lnTo>
                  <a:lnTo>
                    <a:pt x="32" y="61"/>
                  </a:lnTo>
                  <a:lnTo>
                    <a:pt x="37" y="65"/>
                  </a:lnTo>
                  <a:lnTo>
                    <a:pt x="39" y="67"/>
                  </a:lnTo>
                  <a:lnTo>
                    <a:pt x="40" y="69"/>
                  </a:lnTo>
                  <a:lnTo>
                    <a:pt x="43" y="76"/>
                  </a:lnTo>
                  <a:lnTo>
                    <a:pt x="45" y="98"/>
                  </a:lnTo>
                  <a:lnTo>
                    <a:pt x="46" y="106"/>
                  </a:lnTo>
                  <a:lnTo>
                    <a:pt x="47" y="108"/>
                  </a:lnTo>
                  <a:lnTo>
                    <a:pt x="50" y="113"/>
                  </a:lnTo>
                  <a:lnTo>
                    <a:pt x="52" y="115"/>
                  </a:lnTo>
                  <a:lnTo>
                    <a:pt x="56" y="118"/>
                  </a:lnTo>
                  <a:lnTo>
                    <a:pt x="57" y="118"/>
                  </a:lnTo>
                  <a:lnTo>
                    <a:pt x="59" y="118"/>
                  </a:lnTo>
                  <a:lnTo>
                    <a:pt x="60" y="117"/>
                  </a:lnTo>
                  <a:lnTo>
                    <a:pt x="61" y="114"/>
                  </a:lnTo>
                  <a:lnTo>
                    <a:pt x="61" y="96"/>
                  </a:lnTo>
                  <a:lnTo>
                    <a:pt x="62" y="88"/>
                  </a:lnTo>
                  <a:lnTo>
                    <a:pt x="62" y="87"/>
                  </a:lnTo>
                  <a:lnTo>
                    <a:pt x="62" y="86"/>
                  </a:lnTo>
                  <a:lnTo>
                    <a:pt x="63" y="86"/>
                  </a:lnTo>
                  <a:lnTo>
                    <a:pt x="65" y="87"/>
                  </a:lnTo>
                  <a:lnTo>
                    <a:pt x="67" y="90"/>
                  </a:lnTo>
                  <a:lnTo>
                    <a:pt x="73" y="101"/>
                  </a:lnTo>
                  <a:lnTo>
                    <a:pt x="75" y="106"/>
                  </a:lnTo>
                  <a:lnTo>
                    <a:pt x="76" y="114"/>
                  </a:lnTo>
                  <a:lnTo>
                    <a:pt x="76" y="115"/>
                  </a:lnTo>
                  <a:lnTo>
                    <a:pt x="76" y="115"/>
                  </a:lnTo>
                  <a:lnTo>
                    <a:pt x="78" y="115"/>
                  </a:lnTo>
                  <a:lnTo>
                    <a:pt x="80" y="113"/>
                  </a:lnTo>
                  <a:lnTo>
                    <a:pt x="82" y="111"/>
                  </a:lnTo>
                  <a:lnTo>
                    <a:pt x="83" y="109"/>
                  </a:lnTo>
                  <a:lnTo>
                    <a:pt x="83" y="103"/>
                  </a:lnTo>
                  <a:lnTo>
                    <a:pt x="81" y="91"/>
                  </a:lnTo>
                  <a:lnTo>
                    <a:pt x="73" y="75"/>
                  </a:lnTo>
                  <a:lnTo>
                    <a:pt x="39" y="26"/>
                  </a:lnTo>
                  <a:lnTo>
                    <a:pt x="25" y="9"/>
                  </a:lnTo>
                  <a:lnTo>
                    <a:pt x="20" y="5"/>
                  </a:lnTo>
                  <a:lnTo>
                    <a:pt x="15" y="2"/>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33"/>
            <p:cNvSpPr>
              <a:spLocks/>
            </p:cNvSpPr>
            <p:nvPr/>
          </p:nvSpPr>
          <p:spPr bwMode="auto">
            <a:xfrm flipH="1">
              <a:off x="7925637" y="5030092"/>
              <a:ext cx="93402" cy="135134"/>
            </a:xfrm>
            <a:custGeom>
              <a:avLst/>
              <a:gdLst/>
              <a:ahLst/>
              <a:cxnLst>
                <a:cxn ang="0">
                  <a:pos x="28" y="0"/>
                </a:cxn>
                <a:cxn ang="0">
                  <a:pos x="23" y="1"/>
                </a:cxn>
                <a:cxn ang="0">
                  <a:pos x="4" y="9"/>
                </a:cxn>
                <a:cxn ang="0">
                  <a:pos x="1" y="14"/>
                </a:cxn>
                <a:cxn ang="0">
                  <a:pos x="1" y="21"/>
                </a:cxn>
                <a:cxn ang="0">
                  <a:pos x="4" y="30"/>
                </a:cxn>
                <a:cxn ang="0">
                  <a:pos x="7" y="34"/>
                </a:cxn>
                <a:cxn ang="0">
                  <a:pos x="15" y="34"/>
                </a:cxn>
                <a:cxn ang="0">
                  <a:pos x="18" y="35"/>
                </a:cxn>
                <a:cxn ang="0">
                  <a:pos x="24" y="48"/>
                </a:cxn>
                <a:cxn ang="0">
                  <a:pos x="40" y="68"/>
                </a:cxn>
                <a:cxn ang="0">
                  <a:pos x="47" y="93"/>
                </a:cxn>
                <a:cxn ang="0">
                  <a:pos x="47" y="117"/>
                </a:cxn>
                <a:cxn ang="0">
                  <a:pos x="43" y="135"/>
                </a:cxn>
                <a:cxn ang="0">
                  <a:pos x="46" y="136"/>
                </a:cxn>
                <a:cxn ang="0">
                  <a:pos x="55" y="135"/>
                </a:cxn>
                <a:cxn ang="0">
                  <a:pos x="58" y="133"/>
                </a:cxn>
                <a:cxn ang="0">
                  <a:pos x="62" y="104"/>
                </a:cxn>
                <a:cxn ang="0">
                  <a:pos x="60" y="90"/>
                </a:cxn>
                <a:cxn ang="0">
                  <a:pos x="62" y="89"/>
                </a:cxn>
                <a:cxn ang="0">
                  <a:pos x="65" y="93"/>
                </a:cxn>
                <a:cxn ang="0">
                  <a:pos x="71" y="110"/>
                </a:cxn>
                <a:cxn ang="0">
                  <a:pos x="71" y="121"/>
                </a:cxn>
                <a:cxn ang="0">
                  <a:pos x="73" y="130"/>
                </a:cxn>
                <a:cxn ang="0">
                  <a:pos x="78" y="132"/>
                </a:cxn>
                <a:cxn ang="0">
                  <a:pos x="87" y="130"/>
                </a:cxn>
                <a:cxn ang="0">
                  <a:pos x="92" y="127"/>
                </a:cxn>
                <a:cxn ang="0">
                  <a:pos x="94" y="122"/>
                </a:cxn>
                <a:cxn ang="0">
                  <a:pos x="88" y="101"/>
                </a:cxn>
                <a:cxn ang="0">
                  <a:pos x="71" y="72"/>
                </a:cxn>
                <a:cxn ang="0">
                  <a:pos x="70" y="66"/>
                </a:cxn>
                <a:cxn ang="0">
                  <a:pos x="72" y="61"/>
                </a:cxn>
                <a:cxn ang="0">
                  <a:pos x="70" y="50"/>
                </a:cxn>
                <a:cxn ang="0">
                  <a:pos x="65" y="41"/>
                </a:cxn>
                <a:cxn ang="0">
                  <a:pos x="59" y="35"/>
                </a:cxn>
                <a:cxn ang="0">
                  <a:pos x="35" y="19"/>
                </a:cxn>
                <a:cxn ang="0">
                  <a:pos x="33" y="14"/>
                </a:cxn>
                <a:cxn ang="0">
                  <a:pos x="34" y="10"/>
                </a:cxn>
                <a:cxn ang="0">
                  <a:pos x="36" y="5"/>
                </a:cxn>
                <a:cxn ang="0">
                  <a:pos x="35" y="2"/>
                </a:cxn>
                <a:cxn ang="0">
                  <a:pos x="31" y="0"/>
                </a:cxn>
              </a:cxnLst>
              <a:rect l="0" t="0" r="r" b="b"/>
              <a:pathLst>
                <a:path w="94" h="136">
                  <a:moveTo>
                    <a:pt x="31" y="0"/>
                  </a:moveTo>
                  <a:lnTo>
                    <a:pt x="28" y="0"/>
                  </a:lnTo>
                  <a:lnTo>
                    <a:pt x="26" y="0"/>
                  </a:lnTo>
                  <a:lnTo>
                    <a:pt x="23" y="1"/>
                  </a:lnTo>
                  <a:lnTo>
                    <a:pt x="9" y="5"/>
                  </a:lnTo>
                  <a:lnTo>
                    <a:pt x="4" y="9"/>
                  </a:lnTo>
                  <a:lnTo>
                    <a:pt x="2" y="12"/>
                  </a:lnTo>
                  <a:lnTo>
                    <a:pt x="1" y="14"/>
                  </a:lnTo>
                  <a:lnTo>
                    <a:pt x="0" y="18"/>
                  </a:lnTo>
                  <a:lnTo>
                    <a:pt x="1" y="21"/>
                  </a:lnTo>
                  <a:lnTo>
                    <a:pt x="2" y="26"/>
                  </a:lnTo>
                  <a:lnTo>
                    <a:pt x="4" y="30"/>
                  </a:lnTo>
                  <a:lnTo>
                    <a:pt x="6" y="33"/>
                  </a:lnTo>
                  <a:lnTo>
                    <a:pt x="7" y="34"/>
                  </a:lnTo>
                  <a:lnTo>
                    <a:pt x="8" y="34"/>
                  </a:lnTo>
                  <a:lnTo>
                    <a:pt x="15" y="34"/>
                  </a:lnTo>
                  <a:lnTo>
                    <a:pt x="17" y="34"/>
                  </a:lnTo>
                  <a:lnTo>
                    <a:pt x="18" y="35"/>
                  </a:lnTo>
                  <a:lnTo>
                    <a:pt x="19" y="37"/>
                  </a:lnTo>
                  <a:lnTo>
                    <a:pt x="24" y="48"/>
                  </a:lnTo>
                  <a:lnTo>
                    <a:pt x="26" y="52"/>
                  </a:lnTo>
                  <a:lnTo>
                    <a:pt x="40" y="68"/>
                  </a:lnTo>
                  <a:lnTo>
                    <a:pt x="41" y="72"/>
                  </a:lnTo>
                  <a:lnTo>
                    <a:pt x="47" y="93"/>
                  </a:lnTo>
                  <a:lnTo>
                    <a:pt x="48" y="105"/>
                  </a:lnTo>
                  <a:lnTo>
                    <a:pt x="47" y="117"/>
                  </a:lnTo>
                  <a:lnTo>
                    <a:pt x="43" y="133"/>
                  </a:lnTo>
                  <a:lnTo>
                    <a:pt x="43" y="135"/>
                  </a:lnTo>
                  <a:lnTo>
                    <a:pt x="44" y="136"/>
                  </a:lnTo>
                  <a:lnTo>
                    <a:pt x="46" y="136"/>
                  </a:lnTo>
                  <a:lnTo>
                    <a:pt x="51" y="136"/>
                  </a:lnTo>
                  <a:lnTo>
                    <a:pt x="55" y="135"/>
                  </a:lnTo>
                  <a:lnTo>
                    <a:pt x="57" y="134"/>
                  </a:lnTo>
                  <a:lnTo>
                    <a:pt x="58" y="133"/>
                  </a:lnTo>
                  <a:lnTo>
                    <a:pt x="60" y="129"/>
                  </a:lnTo>
                  <a:lnTo>
                    <a:pt x="62" y="104"/>
                  </a:lnTo>
                  <a:lnTo>
                    <a:pt x="60" y="92"/>
                  </a:lnTo>
                  <a:lnTo>
                    <a:pt x="60" y="90"/>
                  </a:lnTo>
                  <a:lnTo>
                    <a:pt x="61" y="89"/>
                  </a:lnTo>
                  <a:lnTo>
                    <a:pt x="62" y="89"/>
                  </a:lnTo>
                  <a:lnTo>
                    <a:pt x="63" y="89"/>
                  </a:lnTo>
                  <a:lnTo>
                    <a:pt x="65" y="93"/>
                  </a:lnTo>
                  <a:lnTo>
                    <a:pt x="70" y="103"/>
                  </a:lnTo>
                  <a:lnTo>
                    <a:pt x="71" y="110"/>
                  </a:lnTo>
                  <a:lnTo>
                    <a:pt x="71" y="118"/>
                  </a:lnTo>
                  <a:lnTo>
                    <a:pt x="71" y="121"/>
                  </a:lnTo>
                  <a:lnTo>
                    <a:pt x="72" y="128"/>
                  </a:lnTo>
                  <a:lnTo>
                    <a:pt x="73" y="130"/>
                  </a:lnTo>
                  <a:lnTo>
                    <a:pt x="75" y="131"/>
                  </a:lnTo>
                  <a:lnTo>
                    <a:pt x="78" y="132"/>
                  </a:lnTo>
                  <a:lnTo>
                    <a:pt x="81" y="132"/>
                  </a:lnTo>
                  <a:lnTo>
                    <a:pt x="87" y="130"/>
                  </a:lnTo>
                  <a:lnTo>
                    <a:pt x="91" y="129"/>
                  </a:lnTo>
                  <a:lnTo>
                    <a:pt x="92" y="127"/>
                  </a:lnTo>
                  <a:lnTo>
                    <a:pt x="94" y="125"/>
                  </a:lnTo>
                  <a:lnTo>
                    <a:pt x="94" y="122"/>
                  </a:lnTo>
                  <a:lnTo>
                    <a:pt x="93" y="115"/>
                  </a:lnTo>
                  <a:lnTo>
                    <a:pt x="88" y="101"/>
                  </a:lnTo>
                  <a:lnTo>
                    <a:pt x="84" y="93"/>
                  </a:lnTo>
                  <a:lnTo>
                    <a:pt x="71" y="72"/>
                  </a:lnTo>
                  <a:lnTo>
                    <a:pt x="70" y="68"/>
                  </a:lnTo>
                  <a:lnTo>
                    <a:pt x="70" y="66"/>
                  </a:lnTo>
                  <a:lnTo>
                    <a:pt x="70" y="63"/>
                  </a:lnTo>
                  <a:lnTo>
                    <a:pt x="72" y="61"/>
                  </a:lnTo>
                  <a:lnTo>
                    <a:pt x="72" y="57"/>
                  </a:lnTo>
                  <a:lnTo>
                    <a:pt x="70" y="50"/>
                  </a:lnTo>
                  <a:lnTo>
                    <a:pt x="68" y="46"/>
                  </a:lnTo>
                  <a:lnTo>
                    <a:pt x="65" y="41"/>
                  </a:lnTo>
                  <a:lnTo>
                    <a:pt x="62" y="38"/>
                  </a:lnTo>
                  <a:lnTo>
                    <a:pt x="59" y="35"/>
                  </a:lnTo>
                  <a:lnTo>
                    <a:pt x="41" y="24"/>
                  </a:lnTo>
                  <a:lnTo>
                    <a:pt x="35" y="19"/>
                  </a:lnTo>
                  <a:lnTo>
                    <a:pt x="33" y="17"/>
                  </a:lnTo>
                  <a:lnTo>
                    <a:pt x="33" y="14"/>
                  </a:lnTo>
                  <a:lnTo>
                    <a:pt x="33" y="12"/>
                  </a:lnTo>
                  <a:lnTo>
                    <a:pt x="34" y="10"/>
                  </a:lnTo>
                  <a:lnTo>
                    <a:pt x="36" y="7"/>
                  </a:lnTo>
                  <a:lnTo>
                    <a:pt x="36" y="5"/>
                  </a:lnTo>
                  <a:lnTo>
                    <a:pt x="36" y="4"/>
                  </a:lnTo>
                  <a:lnTo>
                    <a:pt x="35" y="2"/>
                  </a:lnTo>
                  <a:lnTo>
                    <a:pt x="33" y="1"/>
                  </a:lnTo>
                  <a:lnTo>
                    <a:pt x="31" y="0"/>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2" name="Freeform 34"/>
            <p:cNvSpPr>
              <a:spLocks/>
            </p:cNvSpPr>
            <p:nvPr/>
          </p:nvSpPr>
          <p:spPr bwMode="auto">
            <a:xfrm flipH="1">
              <a:off x="7968363" y="5073812"/>
              <a:ext cx="10930" cy="13911"/>
            </a:xfrm>
            <a:custGeom>
              <a:avLst/>
              <a:gdLst/>
              <a:ahLst/>
              <a:cxnLst>
                <a:cxn ang="0">
                  <a:pos x="6" y="0"/>
                </a:cxn>
                <a:cxn ang="0">
                  <a:pos x="5" y="0"/>
                </a:cxn>
                <a:cxn ang="0">
                  <a:pos x="4" y="0"/>
                </a:cxn>
                <a:cxn ang="0">
                  <a:pos x="1" y="2"/>
                </a:cxn>
                <a:cxn ang="0">
                  <a:pos x="0" y="5"/>
                </a:cxn>
                <a:cxn ang="0">
                  <a:pos x="0" y="8"/>
                </a:cxn>
                <a:cxn ang="0">
                  <a:pos x="2" y="10"/>
                </a:cxn>
                <a:cxn ang="0">
                  <a:pos x="6" y="12"/>
                </a:cxn>
                <a:cxn ang="0">
                  <a:pos x="9" y="13"/>
                </a:cxn>
                <a:cxn ang="0">
                  <a:pos x="11" y="14"/>
                </a:cxn>
                <a:cxn ang="0">
                  <a:pos x="11" y="13"/>
                </a:cxn>
                <a:cxn ang="0">
                  <a:pos x="11" y="11"/>
                </a:cxn>
                <a:cxn ang="0">
                  <a:pos x="7" y="2"/>
                </a:cxn>
                <a:cxn ang="0">
                  <a:pos x="7" y="1"/>
                </a:cxn>
                <a:cxn ang="0">
                  <a:pos x="6" y="0"/>
                </a:cxn>
              </a:cxnLst>
              <a:rect l="0" t="0" r="r" b="b"/>
              <a:pathLst>
                <a:path w="11" h="14">
                  <a:moveTo>
                    <a:pt x="6" y="0"/>
                  </a:moveTo>
                  <a:lnTo>
                    <a:pt x="5" y="0"/>
                  </a:lnTo>
                  <a:lnTo>
                    <a:pt x="4" y="0"/>
                  </a:lnTo>
                  <a:lnTo>
                    <a:pt x="1" y="2"/>
                  </a:lnTo>
                  <a:lnTo>
                    <a:pt x="0" y="5"/>
                  </a:lnTo>
                  <a:lnTo>
                    <a:pt x="0" y="8"/>
                  </a:lnTo>
                  <a:lnTo>
                    <a:pt x="2" y="10"/>
                  </a:lnTo>
                  <a:lnTo>
                    <a:pt x="6" y="12"/>
                  </a:lnTo>
                  <a:lnTo>
                    <a:pt x="9" y="13"/>
                  </a:lnTo>
                  <a:lnTo>
                    <a:pt x="11" y="14"/>
                  </a:lnTo>
                  <a:lnTo>
                    <a:pt x="11" y="13"/>
                  </a:lnTo>
                  <a:lnTo>
                    <a:pt x="11" y="11"/>
                  </a:lnTo>
                  <a:lnTo>
                    <a:pt x="7" y="2"/>
                  </a:lnTo>
                  <a:lnTo>
                    <a:pt x="7" y="1"/>
                  </a:lnTo>
                  <a:lnTo>
                    <a:pt x="6" y="0"/>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8" name="Group 34"/>
            <p:cNvGrpSpPr>
              <a:grpSpLocks noChangeAspect="1"/>
            </p:cNvGrpSpPr>
            <p:nvPr/>
          </p:nvGrpSpPr>
          <p:grpSpPr>
            <a:xfrm>
              <a:off x="8108389" y="4554993"/>
              <a:ext cx="290095" cy="177151"/>
              <a:chOff x="2103438" y="3086101"/>
              <a:chExt cx="595313" cy="363538"/>
            </a:xfrm>
          </p:grpSpPr>
          <p:sp>
            <p:nvSpPr>
              <p:cNvPr id="195" name="Freeform 72"/>
              <p:cNvSpPr>
                <a:spLocks/>
              </p:cNvSpPr>
              <p:nvPr/>
            </p:nvSpPr>
            <p:spPr bwMode="auto">
              <a:xfrm>
                <a:off x="2103438" y="3086101"/>
                <a:ext cx="595313" cy="363538"/>
              </a:xfrm>
              <a:custGeom>
                <a:avLst/>
                <a:gdLst/>
                <a:ahLst/>
                <a:cxnLst>
                  <a:cxn ang="0">
                    <a:pos x="214" y="0"/>
                  </a:cxn>
                  <a:cxn ang="0">
                    <a:pos x="186" y="1"/>
                  </a:cxn>
                  <a:cxn ang="0">
                    <a:pos x="153" y="9"/>
                  </a:cxn>
                  <a:cxn ang="0">
                    <a:pos x="137" y="17"/>
                  </a:cxn>
                  <a:cxn ang="0">
                    <a:pos x="123" y="27"/>
                  </a:cxn>
                  <a:cxn ang="0">
                    <a:pos x="88" y="62"/>
                  </a:cxn>
                  <a:cxn ang="0">
                    <a:pos x="40" y="106"/>
                  </a:cxn>
                  <a:cxn ang="0">
                    <a:pos x="10" y="129"/>
                  </a:cxn>
                  <a:cxn ang="0">
                    <a:pos x="4" y="136"/>
                  </a:cxn>
                  <a:cxn ang="0">
                    <a:pos x="1" y="143"/>
                  </a:cxn>
                  <a:cxn ang="0">
                    <a:pos x="0" y="149"/>
                  </a:cxn>
                  <a:cxn ang="0">
                    <a:pos x="3" y="155"/>
                  </a:cxn>
                  <a:cxn ang="0">
                    <a:pos x="7" y="160"/>
                  </a:cxn>
                  <a:cxn ang="0">
                    <a:pos x="11" y="162"/>
                  </a:cxn>
                  <a:cxn ang="0">
                    <a:pos x="27" y="168"/>
                  </a:cxn>
                  <a:cxn ang="0">
                    <a:pos x="85" y="177"/>
                  </a:cxn>
                  <a:cxn ang="0">
                    <a:pos x="254" y="179"/>
                  </a:cxn>
                  <a:cxn ang="0">
                    <a:pos x="266" y="181"/>
                  </a:cxn>
                  <a:cxn ang="0">
                    <a:pos x="279" y="185"/>
                  </a:cxn>
                  <a:cxn ang="0">
                    <a:pos x="303" y="197"/>
                  </a:cxn>
                  <a:cxn ang="0">
                    <a:pos x="321" y="210"/>
                  </a:cxn>
                  <a:cxn ang="0">
                    <a:pos x="332" y="224"/>
                  </a:cxn>
                  <a:cxn ang="0">
                    <a:pos x="338" y="228"/>
                  </a:cxn>
                  <a:cxn ang="0">
                    <a:pos x="344" y="229"/>
                  </a:cxn>
                  <a:cxn ang="0">
                    <a:pos x="350" y="229"/>
                  </a:cxn>
                  <a:cxn ang="0">
                    <a:pos x="355" y="228"/>
                  </a:cxn>
                  <a:cxn ang="0">
                    <a:pos x="360" y="224"/>
                  </a:cxn>
                  <a:cxn ang="0">
                    <a:pos x="369" y="214"/>
                  </a:cxn>
                  <a:cxn ang="0">
                    <a:pos x="372" y="207"/>
                  </a:cxn>
                  <a:cxn ang="0">
                    <a:pos x="375" y="189"/>
                  </a:cxn>
                  <a:cxn ang="0">
                    <a:pos x="374" y="140"/>
                  </a:cxn>
                  <a:cxn ang="0">
                    <a:pos x="370" y="120"/>
                  </a:cxn>
                  <a:cxn ang="0">
                    <a:pos x="368" y="111"/>
                  </a:cxn>
                  <a:cxn ang="0">
                    <a:pos x="356" y="83"/>
                  </a:cxn>
                  <a:cxn ang="0">
                    <a:pos x="339" y="56"/>
                  </a:cxn>
                  <a:cxn ang="0">
                    <a:pos x="324" y="38"/>
                  </a:cxn>
                  <a:cxn ang="0">
                    <a:pos x="313" y="29"/>
                  </a:cxn>
                  <a:cxn ang="0">
                    <a:pos x="278" y="12"/>
                  </a:cxn>
                  <a:cxn ang="0">
                    <a:pos x="224" y="1"/>
                  </a:cxn>
                  <a:cxn ang="0">
                    <a:pos x="214" y="0"/>
                  </a:cxn>
                </a:cxnLst>
                <a:rect l="0" t="0" r="r" b="b"/>
                <a:pathLst>
                  <a:path w="375" h="229">
                    <a:moveTo>
                      <a:pt x="214" y="0"/>
                    </a:moveTo>
                    <a:lnTo>
                      <a:pt x="186" y="1"/>
                    </a:lnTo>
                    <a:lnTo>
                      <a:pt x="153" y="9"/>
                    </a:lnTo>
                    <a:lnTo>
                      <a:pt x="137" y="17"/>
                    </a:lnTo>
                    <a:lnTo>
                      <a:pt x="123" y="27"/>
                    </a:lnTo>
                    <a:lnTo>
                      <a:pt x="88" y="62"/>
                    </a:lnTo>
                    <a:lnTo>
                      <a:pt x="40" y="106"/>
                    </a:lnTo>
                    <a:lnTo>
                      <a:pt x="10" y="129"/>
                    </a:lnTo>
                    <a:lnTo>
                      <a:pt x="4" y="136"/>
                    </a:lnTo>
                    <a:lnTo>
                      <a:pt x="1" y="143"/>
                    </a:lnTo>
                    <a:lnTo>
                      <a:pt x="0" y="149"/>
                    </a:lnTo>
                    <a:lnTo>
                      <a:pt x="3" y="155"/>
                    </a:lnTo>
                    <a:lnTo>
                      <a:pt x="7" y="160"/>
                    </a:lnTo>
                    <a:lnTo>
                      <a:pt x="11" y="162"/>
                    </a:lnTo>
                    <a:lnTo>
                      <a:pt x="27" y="168"/>
                    </a:lnTo>
                    <a:lnTo>
                      <a:pt x="85" y="177"/>
                    </a:lnTo>
                    <a:lnTo>
                      <a:pt x="254" y="179"/>
                    </a:lnTo>
                    <a:lnTo>
                      <a:pt x="266" y="181"/>
                    </a:lnTo>
                    <a:lnTo>
                      <a:pt x="279" y="185"/>
                    </a:lnTo>
                    <a:lnTo>
                      <a:pt x="303" y="197"/>
                    </a:lnTo>
                    <a:lnTo>
                      <a:pt x="321" y="210"/>
                    </a:lnTo>
                    <a:lnTo>
                      <a:pt x="332" y="224"/>
                    </a:lnTo>
                    <a:lnTo>
                      <a:pt x="338" y="228"/>
                    </a:lnTo>
                    <a:lnTo>
                      <a:pt x="344" y="229"/>
                    </a:lnTo>
                    <a:lnTo>
                      <a:pt x="350" y="229"/>
                    </a:lnTo>
                    <a:lnTo>
                      <a:pt x="355" y="228"/>
                    </a:lnTo>
                    <a:lnTo>
                      <a:pt x="360" y="224"/>
                    </a:lnTo>
                    <a:lnTo>
                      <a:pt x="369" y="214"/>
                    </a:lnTo>
                    <a:lnTo>
                      <a:pt x="372" y="207"/>
                    </a:lnTo>
                    <a:lnTo>
                      <a:pt x="375" y="189"/>
                    </a:lnTo>
                    <a:lnTo>
                      <a:pt x="374" y="140"/>
                    </a:lnTo>
                    <a:lnTo>
                      <a:pt x="370" y="120"/>
                    </a:lnTo>
                    <a:lnTo>
                      <a:pt x="368" y="111"/>
                    </a:lnTo>
                    <a:lnTo>
                      <a:pt x="356" y="83"/>
                    </a:lnTo>
                    <a:lnTo>
                      <a:pt x="339" y="56"/>
                    </a:lnTo>
                    <a:lnTo>
                      <a:pt x="324" y="38"/>
                    </a:lnTo>
                    <a:lnTo>
                      <a:pt x="313" y="29"/>
                    </a:lnTo>
                    <a:lnTo>
                      <a:pt x="278" y="12"/>
                    </a:lnTo>
                    <a:lnTo>
                      <a:pt x="224" y="1"/>
                    </a:lnTo>
                    <a:lnTo>
                      <a:pt x="214" y="0"/>
                    </a:lnTo>
                    <a:close/>
                  </a:path>
                </a:pathLst>
              </a:custGeom>
              <a:solidFill>
                <a:srgbClr val="D0A8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 name="Freeform 73"/>
              <p:cNvSpPr>
                <a:spLocks/>
              </p:cNvSpPr>
              <p:nvPr/>
            </p:nvSpPr>
            <p:spPr bwMode="auto">
              <a:xfrm>
                <a:off x="2417763" y="3133726"/>
                <a:ext cx="263525" cy="292100"/>
              </a:xfrm>
              <a:custGeom>
                <a:avLst/>
                <a:gdLst/>
                <a:ahLst/>
                <a:cxnLst>
                  <a:cxn ang="0">
                    <a:pos x="0" y="109"/>
                  </a:cxn>
                  <a:cxn ang="0">
                    <a:pos x="0" y="113"/>
                  </a:cxn>
                  <a:cxn ang="0">
                    <a:pos x="2" y="115"/>
                  </a:cxn>
                  <a:cxn ang="0">
                    <a:pos x="5" y="117"/>
                  </a:cxn>
                  <a:cxn ang="0">
                    <a:pos x="8" y="118"/>
                  </a:cxn>
                  <a:cxn ang="0">
                    <a:pos x="47" y="128"/>
                  </a:cxn>
                  <a:cxn ang="0">
                    <a:pos x="60" y="131"/>
                  </a:cxn>
                  <a:cxn ang="0">
                    <a:pos x="113" y="149"/>
                  </a:cxn>
                  <a:cxn ang="0">
                    <a:pos x="125" y="155"/>
                  </a:cxn>
                  <a:cxn ang="0">
                    <a:pos x="130" y="158"/>
                  </a:cxn>
                  <a:cxn ang="0">
                    <a:pos x="149" y="182"/>
                  </a:cxn>
                  <a:cxn ang="0">
                    <a:pos x="153" y="184"/>
                  </a:cxn>
                  <a:cxn ang="0">
                    <a:pos x="155" y="183"/>
                  </a:cxn>
                  <a:cxn ang="0">
                    <a:pos x="158" y="180"/>
                  </a:cxn>
                  <a:cxn ang="0">
                    <a:pos x="160" y="173"/>
                  </a:cxn>
                  <a:cxn ang="0">
                    <a:pos x="164" y="156"/>
                  </a:cxn>
                  <a:cxn ang="0">
                    <a:pos x="166" y="125"/>
                  </a:cxn>
                  <a:cxn ang="0">
                    <a:pos x="163" y="106"/>
                  </a:cxn>
                  <a:cxn ang="0">
                    <a:pos x="154" y="77"/>
                  </a:cxn>
                  <a:cxn ang="0">
                    <a:pos x="142" y="50"/>
                  </a:cxn>
                  <a:cxn ang="0">
                    <a:pos x="120" y="18"/>
                  </a:cxn>
                  <a:cxn ang="0">
                    <a:pos x="110" y="9"/>
                  </a:cxn>
                  <a:cxn ang="0">
                    <a:pos x="99" y="3"/>
                  </a:cxn>
                  <a:cxn ang="0">
                    <a:pos x="89" y="0"/>
                  </a:cxn>
                  <a:cxn ang="0">
                    <a:pos x="78" y="0"/>
                  </a:cxn>
                  <a:cxn ang="0">
                    <a:pos x="67" y="2"/>
                  </a:cxn>
                  <a:cxn ang="0">
                    <a:pos x="57" y="8"/>
                  </a:cxn>
                  <a:cxn ang="0">
                    <a:pos x="53" y="11"/>
                  </a:cxn>
                  <a:cxn ang="0">
                    <a:pos x="48" y="16"/>
                  </a:cxn>
                  <a:cxn ang="0">
                    <a:pos x="32" y="40"/>
                  </a:cxn>
                  <a:cxn ang="0">
                    <a:pos x="9" y="83"/>
                  </a:cxn>
                  <a:cxn ang="0">
                    <a:pos x="2" y="98"/>
                  </a:cxn>
                  <a:cxn ang="0">
                    <a:pos x="0" y="104"/>
                  </a:cxn>
                  <a:cxn ang="0">
                    <a:pos x="0" y="109"/>
                  </a:cxn>
                </a:cxnLst>
                <a:rect l="0" t="0" r="r" b="b"/>
                <a:pathLst>
                  <a:path w="166" h="184">
                    <a:moveTo>
                      <a:pt x="0" y="109"/>
                    </a:moveTo>
                    <a:lnTo>
                      <a:pt x="0" y="113"/>
                    </a:lnTo>
                    <a:lnTo>
                      <a:pt x="2" y="115"/>
                    </a:lnTo>
                    <a:lnTo>
                      <a:pt x="5" y="117"/>
                    </a:lnTo>
                    <a:lnTo>
                      <a:pt x="8" y="118"/>
                    </a:lnTo>
                    <a:lnTo>
                      <a:pt x="47" y="128"/>
                    </a:lnTo>
                    <a:lnTo>
                      <a:pt x="60" y="131"/>
                    </a:lnTo>
                    <a:lnTo>
                      <a:pt x="113" y="149"/>
                    </a:lnTo>
                    <a:lnTo>
                      <a:pt x="125" y="155"/>
                    </a:lnTo>
                    <a:lnTo>
                      <a:pt x="130" y="158"/>
                    </a:lnTo>
                    <a:lnTo>
                      <a:pt x="149" y="182"/>
                    </a:lnTo>
                    <a:lnTo>
                      <a:pt x="153" y="184"/>
                    </a:lnTo>
                    <a:lnTo>
                      <a:pt x="155" y="183"/>
                    </a:lnTo>
                    <a:lnTo>
                      <a:pt x="158" y="180"/>
                    </a:lnTo>
                    <a:lnTo>
                      <a:pt x="160" y="173"/>
                    </a:lnTo>
                    <a:lnTo>
                      <a:pt x="164" y="156"/>
                    </a:lnTo>
                    <a:lnTo>
                      <a:pt x="166" y="125"/>
                    </a:lnTo>
                    <a:lnTo>
                      <a:pt x="163" y="106"/>
                    </a:lnTo>
                    <a:lnTo>
                      <a:pt x="154" y="77"/>
                    </a:lnTo>
                    <a:lnTo>
                      <a:pt x="142" y="50"/>
                    </a:lnTo>
                    <a:lnTo>
                      <a:pt x="120" y="18"/>
                    </a:lnTo>
                    <a:lnTo>
                      <a:pt x="110" y="9"/>
                    </a:lnTo>
                    <a:lnTo>
                      <a:pt x="99" y="3"/>
                    </a:lnTo>
                    <a:lnTo>
                      <a:pt x="89" y="0"/>
                    </a:lnTo>
                    <a:lnTo>
                      <a:pt x="78" y="0"/>
                    </a:lnTo>
                    <a:lnTo>
                      <a:pt x="67" y="2"/>
                    </a:lnTo>
                    <a:lnTo>
                      <a:pt x="57" y="8"/>
                    </a:lnTo>
                    <a:lnTo>
                      <a:pt x="53" y="11"/>
                    </a:lnTo>
                    <a:lnTo>
                      <a:pt x="48" y="16"/>
                    </a:lnTo>
                    <a:lnTo>
                      <a:pt x="32" y="40"/>
                    </a:lnTo>
                    <a:lnTo>
                      <a:pt x="9" y="83"/>
                    </a:lnTo>
                    <a:lnTo>
                      <a:pt x="2" y="98"/>
                    </a:lnTo>
                    <a:lnTo>
                      <a:pt x="0" y="104"/>
                    </a:lnTo>
                    <a:lnTo>
                      <a:pt x="0" y="109"/>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 name="Freeform 74"/>
              <p:cNvSpPr>
                <a:spLocks/>
              </p:cNvSpPr>
              <p:nvPr/>
            </p:nvSpPr>
            <p:spPr bwMode="auto">
              <a:xfrm>
                <a:off x="2327275" y="3117851"/>
                <a:ext cx="177800" cy="187325"/>
              </a:xfrm>
              <a:custGeom>
                <a:avLst/>
                <a:gdLst/>
                <a:ahLst/>
                <a:cxnLst>
                  <a:cxn ang="0">
                    <a:pos x="78" y="2"/>
                  </a:cxn>
                  <a:cxn ang="0">
                    <a:pos x="75" y="4"/>
                  </a:cxn>
                  <a:cxn ang="0">
                    <a:pos x="43" y="38"/>
                  </a:cxn>
                  <a:cxn ang="0">
                    <a:pos x="9" y="94"/>
                  </a:cxn>
                  <a:cxn ang="0">
                    <a:pos x="5" y="100"/>
                  </a:cxn>
                  <a:cxn ang="0">
                    <a:pos x="0" y="105"/>
                  </a:cxn>
                  <a:cxn ang="0">
                    <a:pos x="1" y="105"/>
                  </a:cxn>
                  <a:cxn ang="0">
                    <a:pos x="3" y="107"/>
                  </a:cxn>
                  <a:cxn ang="0">
                    <a:pos x="10" y="111"/>
                  </a:cxn>
                  <a:cxn ang="0">
                    <a:pos x="15" y="113"/>
                  </a:cxn>
                  <a:cxn ang="0">
                    <a:pos x="20" y="116"/>
                  </a:cxn>
                  <a:cxn ang="0">
                    <a:pos x="26" y="117"/>
                  </a:cxn>
                  <a:cxn ang="0">
                    <a:pos x="32" y="118"/>
                  </a:cxn>
                  <a:cxn ang="0">
                    <a:pos x="38" y="117"/>
                  </a:cxn>
                  <a:cxn ang="0">
                    <a:pos x="42" y="116"/>
                  </a:cxn>
                  <a:cxn ang="0">
                    <a:pos x="45" y="112"/>
                  </a:cxn>
                  <a:cxn ang="0">
                    <a:pos x="62" y="63"/>
                  </a:cxn>
                  <a:cxn ang="0">
                    <a:pos x="69" y="50"/>
                  </a:cxn>
                  <a:cxn ang="0">
                    <a:pos x="89" y="24"/>
                  </a:cxn>
                  <a:cxn ang="0">
                    <a:pos x="92" y="20"/>
                  </a:cxn>
                  <a:cxn ang="0">
                    <a:pos x="100" y="15"/>
                  </a:cxn>
                  <a:cxn ang="0">
                    <a:pos x="105" y="12"/>
                  </a:cxn>
                  <a:cxn ang="0">
                    <a:pos x="112" y="10"/>
                  </a:cxn>
                  <a:cxn ang="0">
                    <a:pos x="112" y="9"/>
                  </a:cxn>
                  <a:cxn ang="0">
                    <a:pos x="110" y="7"/>
                  </a:cxn>
                  <a:cxn ang="0">
                    <a:pos x="105" y="5"/>
                  </a:cxn>
                  <a:cxn ang="0">
                    <a:pos x="84" y="0"/>
                  </a:cxn>
                  <a:cxn ang="0">
                    <a:pos x="81" y="1"/>
                  </a:cxn>
                  <a:cxn ang="0">
                    <a:pos x="78" y="2"/>
                  </a:cxn>
                </a:cxnLst>
                <a:rect l="0" t="0" r="r" b="b"/>
                <a:pathLst>
                  <a:path w="112" h="118">
                    <a:moveTo>
                      <a:pt x="78" y="2"/>
                    </a:moveTo>
                    <a:lnTo>
                      <a:pt x="75" y="4"/>
                    </a:lnTo>
                    <a:lnTo>
                      <a:pt x="43" y="38"/>
                    </a:lnTo>
                    <a:lnTo>
                      <a:pt x="9" y="94"/>
                    </a:lnTo>
                    <a:lnTo>
                      <a:pt x="5" y="100"/>
                    </a:lnTo>
                    <a:lnTo>
                      <a:pt x="0" y="105"/>
                    </a:lnTo>
                    <a:lnTo>
                      <a:pt x="1" y="105"/>
                    </a:lnTo>
                    <a:lnTo>
                      <a:pt x="3" y="107"/>
                    </a:lnTo>
                    <a:lnTo>
                      <a:pt x="10" y="111"/>
                    </a:lnTo>
                    <a:lnTo>
                      <a:pt x="15" y="113"/>
                    </a:lnTo>
                    <a:lnTo>
                      <a:pt x="20" y="116"/>
                    </a:lnTo>
                    <a:lnTo>
                      <a:pt x="26" y="117"/>
                    </a:lnTo>
                    <a:lnTo>
                      <a:pt x="32" y="118"/>
                    </a:lnTo>
                    <a:lnTo>
                      <a:pt x="38" y="117"/>
                    </a:lnTo>
                    <a:lnTo>
                      <a:pt x="42" y="116"/>
                    </a:lnTo>
                    <a:lnTo>
                      <a:pt x="45" y="112"/>
                    </a:lnTo>
                    <a:lnTo>
                      <a:pt x="62" y="63"/>
                    </a:lnTo>
                    <a:lnTo>
                      <a:pt x="69" y="50"/>
                    </a:lnTo>
                    <a:lnTo>
                      <a:pt x="89" y="24"/>
                    </a:lnTo>
                    <a:lnTo>
                      <a:pt x="92" y="20"/>
                    </a:lnTo>
                    <a:lnTo>
                      <a:pt x="100" y="15"/>
                    </a:lnTo>
                    <a:lnTo>
                      <a:pt x="105" y="12"/>
                    </a:lnTo>
                    <a:lnTo>
                      <a:pt x="112" y="10"/>
                    </a:lnTo>
                    <a:lnTo>
                      <a:pt x="112" y="9"/>
                    </a:lnTo>
                    <a:lnTo>
                      <a:pt x="110" y="7"/>
                    </a:lnTo>
                    <a:lnTo>
                      <a:pt x="105" y="5"/>
                    </a:lnTo>
                    <a:lnTo>
                      <a:pt x="84" y="0"/>
                    </a:lnTo>
                    <a:lnTo>
                      <a:pt x="81" y="1"/>
                    </a:lnTo>
                    <a:lnTo>
                      <a:pt x="78" y="2"/>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 name="Freeform 75"/>
              <p:cNvSpPr>
                <a:spLocks/>
              </p:cNvSpPr>
              <p:nvPr/>
            </p:nvSpPr>
            <p:spPr bwMode="auto">
              <a:xfrm>
                <a:off x="2214563" y="3100388"/>
                <a:ext cx="223838" cy="184150"/>
              </a:xfrm>
              <a:custGeom>
                <a:avLst/>
                <a:gdLst/>
                <a:ahLst/>
                <a:cxnLst>
                  <a:cxn ang="0">
                    <a:pos x="118" y="0"/>
                  </a:cxn>
                  <a:cxn ang="0">
                    <a:pos x="113" y="1"/>
                  </a:cxn>
                  <a:cxn ang="0">
                    <a:pos x="87" y="13"/>
                  </a:cxn>
                  <a:cxn ang="0">
                    <a:pos x="59" y="33"/>
                  </a:cxn>
                  <a:cxn ang="0">
                    <a:pos x="33" y="59"/>
                  </a:cxn>
                  <a:cxn ang="0">
                    <a:pos x="15" y="79"/>
                  </a:cxn>
                  <a:cxn ang="0">
                    <a:pos x="12" y="84"/>
                  </a:cxn>
                  <a:cxn ang="0">
                    <a:pos x="6" y="90"/>
                  </a:cxn>
                  <a:cxn ang="0">
                    <a:pos x="2" y="97"/>
                  </a:cxn>
                  <a:cxn ang="0">
                    <a:pos x="0" y="98"/>
                  </a:cxn>
                  <a:cxn ang="0">
                    <a:pos x="0" y="101"/>
                  </a:cxn>
                  <a:cxn ang="0">
                    <a:pos x="1" y="103"/>
                  </a:cxn>
                  <a:cxn ang="0">
                    <a:pos x="8" y="107"/>
                  </a:cxn>
                  <a:cxn ang="0">
                    <a:pos x="28" y="114"/>
                  </a:cxn>
                  <a:cxn ang="0">
                    <a:pos x="43" y="116"/>
                  </a:cxn>
                  <a:cxn ang="0">
                    <a:pos x="50" y="115"/>
                  </a:cxn>
                  <a:cxn ang="0">
                    <a:pos x="56" y="113"/>
                  </a:cxn>
                  <a:cxn ang="0">
                    <a:pos x="61" y="109"/>
                  </a:cxn>
                  <a:cxn ang="0">
                    <a:pos x="66" y="104"/>
                  </a:cxn>
                  <a:cxn ang="0">
                    <a:pos x="73" y="91"/>
                  </a:cxn>
                  <a:cxn ang="0">
                    <a:pos x="84" y="69"/>
                  </a:cxn>
                  <a:cxn ang="0">
                    <a:pos x="119" y="18"/>
                  </a:cxn>
                  <a:cxn ang="0">
                    <a:pos x="127" y="13"/>
                  </a:cxn>
                  <a:cxn ang="0">
                    <a:pos x="134" y="10"/>
                  </a:cxn>
                  <a:cxn ang="0">
                    <a:pos x="137" y="10"/>
                  </a:cxn>
                  <a:cxn ang="0">
                    <a:pos x="139" y="10"/>
                  </a:cxn>
                  <a:cxn ang="0">
                    <a:pos x="141" y="9"/>
                  </a:cxn>
                  <a:cxn ang="0">
                    <a:pos x="141" y="8"/>
                  </a:cxn>
                  <a:cxn ang="0">
                    <a:pos x="140" y="7"/>
                  </a:cxn>
                  <a:cxn ang="0">
                    <a:pos x="139" y="5"/>
                  </a:cxn>
                  <a:cxn ang="0">
                    <a:pos x="132" y="2"/>
                  </a:cxn>
                  <a:cxn ang="0">
                    <a:pos x="122" y="0"/>
                  </a:cxn>
                  <a:cxn ang="0">
                    <a:pos x="118" y="0"/>
                  </a:cxn>
                </a:cxnLst>
                <a:rect l="0" t="0" r="r" b="b"/>
                <a:pathLst>
                  <a:path w="141" h="116">
                    <a:moveTo>
                      <a:pt x="118" y="0"/>
                    </a:moveTo>
                    <a:lnTo>
                      <a:pt x="113" y="1"/>
                    </a:lnTo>
                    <a:lnTo>
                      <a:pt x="87" y="13"/>
                    </a:lnTo>
                    <a:lnTo>
                      <a:pt x="59" y="33"/>
                    </a:lnTo>
                    <a:lnTo>
                      <a:pt x="33" y="59"/>
                    </a:lnTo>
                    <a:lnTo>
                      <a:pt x="15" y="79"/>
                    </a:lnTo>
                    <a:lnTo>
                      <a:pt x="12" y="84"/>
                    </a:lnTo>
                    <a:lnTo>
                      <a:pt x="6" y="90"/>
                    </a:lnTo>
                    <a:lnTo>
                      <a:pt x="2" y="97"/>
                    </a:lnTo>
                    <a:lnTo>
                      <a:pt x="0" y="98"/>
                    </a:lnTo>
                    <a:lnTo>
                      <a:pt x="0" y="101"/>
                    </a:lnTo>
                    <a:lnTo>
                      <a:pt x="1" y="103"/>
                    </a:lnTo>
                    <a:lnTo>
                      <a:pt x="8" y="107"/>
                    </a:lnTo>
                    <a:lnTo>
                      <a:pt x="28" y="114"/>
                    </a:lnTo>
                    <a:lnTo>
                      <a:pt x="43" y="116"/>
                    </a:lnTo>
                    <a:lnTo>
                      <a:pt x="50" y="115"/>
                    </a:lnTo>
                    <a:lnTo>
                      <a:pt x="56" y="113"/>
                    </a:lnTo>
                    <a:lnTo>
                      <a:pt x="61" y="109"/>
                    </a:lnTo>
                    <a:lnTo>
                      <a:pt x="66" y="104"/>
                    </a:lnTo>
                    <a:lnTo>
                      <a:pt x="73" y="91"/>
                    </a:lnTo>
                    <a:lnTo>
                      <a:pt x="84" y="69"/>
                    </a:lnTo>
                    <a:lnTo>
                      <a:pt x="119" y="18"/>
                    </a:lnTo>
                    <a:lnTo>
                      <a:pt x="127" y="13"/>
                    </a:lnTo>
                    <a:lnTo>
                      <a:pt x="134" y="10"/>
                    </a:lnTo>
                    <a:lnTo>
                      <a:pt x="137" y="10"/>
                    </a:lnTo>
                    <a:lnTo>
                      <a:pt x="139" y="10"/>
                    </a:lnTo>
                    <a:lnTo>
                      <a:pt x="141" y="9"/>
                    </a:lnTo>
                    <a:lnTo>
                      <a:pt x="141" y="8"/>
                    </a:lnTo>
                    <a:lnTo>
                      <a:pt x="140" y="7"/>
                    </a:lnTo>
                    <a:lnTo>
                      <a:pt x="139" y="5"/>
                    </a:lnTo>
                    <a:lnTo>
                      <a:pt x="132" y="2"/>
                    </a:lnTo>
                    <a:lnTo>
                      <a:pt x="122" y="0"/>
                    </a:lnTo>
                    <a:lnTo>
                      <a:pt x="118" y="0"/>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 name="Freeform 76"/>
              <p:cNvSpPr>
                <a:spLocks/>
              </p:cNvSpPr>
              <p:nvPr/>
            </p:nvSpPr>
            <p:spPr bwMode="auto">
              <a:xfrm>
                <a:off x="2124075" y="3278188"/>
                <a:ext cx="379413" cy="76200"/>
              </a:xfrm>
              <a:custGeom>
                <a:avLst/>
                <a:gdLst/>
                <a:ahLst/>
                <a:cxnLst>
                  <a:cxn ang="0">
                    <a:pos x="238" y="46"/>
                  </a:cxn>
                  <a:cxn ang="0">
                    <a:pos x="239" y="45"/>
                  </a:cxn>
                  <a:cxn ang="0">
                    <a:pos x="239" y="44"/>
                  </a:cxn>
                  <a:cxn ang="0">
                    <a:pos x="237" y="44"/>
                  </a:cxn>
                  <a:cxn ang="0">
                    <a:pos x="234" y="43"/>
                  </a:cxn>
                  <a:cxn ang="0">
                    <a:pos x="165" y="29"/>
                  </a:cxn>
                  <a:cxn ang="0">
                    <a:pos x="63" y="2"/>
                  </a:cxn>
                  <a:cxn ang="0">
                    <a:pos x="49" y="0"/>
                  </a:cxn>
                  <a:cxn ang="0">
                    <a:pos x="39" y="0"/>
                  </a:cxn>
                  <a:cxn ang="0">
                    <a:pos x="30" y="2"/>
                  </a:cxn>
                  <a:cxn ang="0">
                    <a:pos x="18" y="7"/>
                  </a:cxn>
                  <a:cxn ang="0">
                    <a:pos x="11" y="11"/>
                  </a:cxn>
                  <a:cxn ang="0">
                    <a:pos x="2" y="22"/>
                  </a:cxn>
                  <a:cxn ang="0">
                    <a:pos x="0" y="26"/>
                  </a:cxn>
                  <a:cxn ang="0">
                    <a:pos x="0" y="29"/>
                  </a:cxn>
                  <a:cxn ang="0">
                    <a:pos x="3" y="32"/>
                  </a:cxn>
                  <a:cxn ang="0">
                    <a:pos x="5" y="33"/>
                  </a:cxn>
                  <a:cxn ang="0">
                    <a:pos x="7" y="34"/>
                  </a:cxn>
                  <a:cxn ang="0">
                    <a:pos x="10" y="35"/>
                  </a:cxn>
                  <a:cxn ang="0">
                    <a:pos x="87" y="41"/>
                  </a:cxn>
                  <a:cxn ang="0">
                    <a:pos x="147" y="48"/>
                  </a:cxn>
                  <a:cxn ang="0">
                    <a:pos x="232" y="47"/>
                  </a:cxn>
                  <a:cxn ang="0">
                    <a:pos x="235" y="46"/>
                  </a:cxn>
                  <a:cxn ang="0">
                    <a:pos x="238" y="46"/>
                  </a:cxn>
                </a:cxnLst>
                <a:rect l="0" t="0" r="r" b="b"/>
                <a:pathLst>
                  <a:path w="239" h="48">
                    <a:moveTo>
                      <a:pt x="238" y="46"/>
                    </a:moveTo>
                    <a:lnTo>
                      <a:pt x="239" y="45"/>
                    </a:lnTo>
                    <a:lnTo>
                      <a:pt x="239" y="44"/>
                    </a:lnTo>
                    <a:lnTo>
                      <a:pt x="237" y="44"/>
                    </a:lnTo>
                    <a:lnTo>
                      <a:pt x="234" y="43"/>
                    </a:lnTo>
                    <a:lnTo>
                      <a:pt x="165" y="29"/>
                    </a:lnTo>
                    <a:lnTo>
                      <a:pt x="63" y="2"/>
                    </a:lnTo>
                    <a:lnTo>
                      <a:pt x="49" y="0"/>
                    </a:lnTo>
                    <a:lnTo>
                      <a:pt x="39" y="0"/>
                    </a:lnTo>
                    <a:lnTo>
                      <a:pt x="30" y="2"/>
                    </a:lnTo>
                    <a:lnTo>
                      <a:pt x="18" y="7"/>
                    </a:lnTo>
                    <a:lnTo>
                      <a:pt x="11" y="11"/>
                    </a:lnTo>
                    <a:lnTo>
                      <a:pt x="2" y="22"/>
                    </a:lnTo>
                    <a:lnTo>
                      <a:pt x="0" y="26"/>
                    </a:lnTo>
                    <a:lnTo>
                      <a:pt x="0" y="29"/>
                    </a:lnTo>
                    <a:lnTo>
                      <a:pt x="3" y="32"/>
                    </a:lnTo>
                    <a:lnTo>
                      <a:pt x="5" y="33"/>
                    </a:lnTo>
                    <a:lnTo>
                      <a:pt x="7" y="34"/>
                    </a:lnTo>
                    <a:lnTo>
                      <a:pt x="10" y="35"/>
                    </a:lnTo>
                    <a:lnTo>
                      <a:pt x="87" y="41"/>
                    </a:lnTo>
                    <a:lnTo>
                      <a:pt x="147" y="48"/>
                    </a:lnTo>
                    <a:lnTo>
                      <a:pt x="232" y="47"/>
                    </a:lnTo>
                    <a:lnTo>
                      <a:pt x="235" y="46"/>
                    </a:lnTo>
                    <a:lnTo>
                      <a:pt x="238" y="46"/>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94" name="Freeform 18"/>
            <p:cNvSpPr>
              <a:spLocks/>
            </p:cNvSpPr>
            <p:nvPr/>
          </p:nvSpPr>
          <p:spPr bwMode="auto">
            <a:xfrm rot="6012585" flipH="1">
              <a:off x="7866693" y="4985033"/>
              <a:ext cx="483901" cy="284180"/>
            </a:xfrm>
            <a:custGeom>
              <a:avLst/>
              <a:gdLst/>
              <a:ahLst/>
              <a:cxnLst>
                <a:cxn ang="0">
                  <a:pos x="241" y="52"/>
                </a:cxn>
                <a:cxn ang="0">
                  <a:pos x="311" y="38"/>
                </a:cxn>
                <a:cxn ang="0">
                  <a:pos x="390" y="58"/>
                </a:cxn>
                <a:cxn ang="0">
                  <a:pos x="452" y="88"/>
                </a:cxn>
                <a:cxn ang="0">
                  <a:pos x="480" y="81"/>
                </a:cxn>
                <a:cxn ang="0">
                  <a:pos x="487" y="65"/>
                </a:cxn>
                <a:cxn ang="0">
                  <a:pos x="483" y="37"/>
                </a:cxn>
                <a:cxn ang="0">
                  <a:pos x="465" y="21"/>
                </a:cxn>
                <a:cxn ang="0">
                  <a:pos x="358" y="0"/>
                </a:cxn>
                <a:cxn ang="0">
                  <a:pos x="255" y="12"/>
                </a:cxn>
                <a:cxn ang="0">
                  <a:pos x="140" y="75"/>
                </a:cxn>
                <a:cxn ang="0">
                  <a:pos x="94" y="146"/>
                </a:cxn>
                <a:cxn ang="0">
                  <a:pos x="79" y="169"/>
                </a:cxn>
                <a:cxn ang="0">
                  <a:pos x="64" y="176"/>
                </a:cxn>
                <a:cxn ang="0">
                  <a:pos x="28" y="180"/>
                </a:cxn>
                <a:cxn ang="0">
                  <a:pos x="6" y="198"/>
                </a:cxn>
                <a:cxn ang="0">
                  <a:pos x="0" y="213"/>
                </a:cxn>
                <a:cxn ang="0">
                  <a:pos x="7" y="235"/>
                </a:cxn>
                <a:cxn ang="0">
                  <a:pos x="19" y="241"/>
                </a:cxn>
                <a:cxn ang="0">
                  <a:pos x="32" y="241"/>
                </a:cxn>
                <a:cxn ang="0">
                  <a:pos x="40" y="234"/>
                </a:cxn>
                <a:cxn ang="0">
                  <a:pos x="38" y="229"/>
                </a:cxn>
                <a:cxn ang="0">
                  <a:pos x="27" y="225"/>
                </a:cxn>
                <a:cxn ang="0">
                  <a:pos x="29" y="221"/>
                </a:cxn>
                <a:cxn ang="0">
                  <a:pos x="52" y="207"/>
                </a:cxn>
                <a:cxn ang="0">
                  <a:pos x="57" y="208"/>
                </a:cxn>
                <a:cxn ang="0">
                  <a:pos x="55" y="229"/>
                </a:cxn>
                <a:cxn ang="0">
                  <a:pos x="54" y="274"/>
                </a:cxn>
                <a:cxn ang="0">
                  <a:pos x="64" y="284"/>
                </a:cxn>
                <a:cxn ang="0">
                  <a:pos x="83" y="285"/>
                </a:cxn>
                <a:cxn ang="0">
                  <a:pos x="88" y="281"/>
                </a:cxn>
                <a:cxn ang="0">
                  <a:pos x="77" y="240"/>
                </a:cxn>
                <a:cxn ang="0">
                  <a:pos x="80" y="225"/>
                </a:cxn>
                <a:cxn ang="0">
                  <a:pos x="89" y="223"/>
                </a:cxn>
                <a:cxn ang="0">
                  <a:pos x="112" y="236"/>
                </a:cxn>
                <a:cxn ang="0">
                  <a:pos x="127" y="255"/>
                </a:cxn>
                <a:cxn ang="0">
                  <a:pos x="132" y="255"/>
                </a:cxn>
                <a:cxn ang="0">
                  <a:pos x="138" y="246"/>
                </a:cxn>
                <a:cxn ang="0">
                  <a:pos x="141" y="220"/>
                </a:cxn>
                <a:cxn ang="0">
                  <a:pos x="135" y="211"/>
                </a:cxn>
                <a:cxn ang="0">
                  <a:pos x="116" y="203"/>
                </a:cxn>
                <a:cxn ang="0">
                  <a:pos x="110" y="190"/>
                </a:cxn>
                <a:cxn ang="0">
                  <a:pos x="119" y="160"/>
                </a:cxn>
                <a:cxn ang="0">
                  <a:pos x="178" y="84"/>
                </a:cxn>
              </a:cxnLst>
              <a:rect l="0" t="0" r="r" b="b"/>
              <a:pathLst>
                <a:path w="487" h="286">
                  <a:moveTo>
                    <a:pt x="178" y="84"/>
                  </a:moveTo>
                  <a:lnTo>
                    <a:pt x="213" y="63"/>
                  </a:lnTo>
                  <a:lnTo>
                    <a:pt x="241" y="52"/>
                  </a:lnTo>
                  <a:lnTo>
                    <a:pt x="261" y="45"/>
                  </a:lnTo>
                  <a:lnTo>
                    <a:pt x="291" y="40"/>
                  </a:lnTo>
                  <a:lnTo>
                    <a:pt x="311" y="38"/>
                  </a:lnTo>
                  <a:lnTo>
                    <a:pt x="339" y="40"/>
                  </a:lnTo>
                  <a:lnTo>
                    <a:pt x="374" y="50"/>
                  </a:lnTo>
                  <a:lnTo>
                    <a:pt x="390" y="58"/>
                  </a:lnTo>
                  <a:lnTo>
                    <a:pt x="417" y="79"/>
                  </a:lnTo>
                  <a:lnTo>
                    <a:pt x="431" y="85"/>
                  </a:lnTo>
                  <a:lnTo>
                    <a:pt x="452" y="88"/>
                  </a:lnTo>
                  <a:lnTo>
                    <a:pt x="465" y="87"/>
                  </a:lnTo>
                  <a:lnTo>
                    <a:pt x="471" y="85"/>
                  </a:lnTo>
                  <a:lnTo>
                    <a:pt x="480" y="81"/>
                  </a:lnTo>
                  <a:lnTo>
                    <a:pt x="483" y="78"/>
                  </a:lnTo>
                  <a:lnTo>
                    <a:pt x="485" y="74"/>
                  </a:lnTo>
                  <a:lnTo>
                    <a:pt x="487" y="65"/>
                  </a:lnTo>
                  <a:lnTo>
                    <a:pt x="487" y="55"/>
                  </a:lnTo>
                  <a:lnTo>
                    <a:pt x="484" y="40"/>
                  </a:lnTo>
                  <a:lnTo>
                    <a:pt x="483" y="37"/>
                  </a:lnTo>
                  <a:lnTo>
                    <a:pt x="481" y="31"/>
                  </a:lnTo>
                  <a:lnTo>
                    <a:pt x="475" y="26"/>
                  </a:lnTo>
                  <a:lnTo>
                    <a:pt x="465" y="21"/>
                  </a:lnTo>
                  <a:lnTo>
                    <a:pt x="444" y="13"/>
                  </a:lnTo>
                  <a:lnTo>
                    <a:pt x="407" y="6"/>
                  </a:lnTo>
                  <a:lnTo>
                    <a:pt x="358" y="0"/>
                  </a:lnTo>
                  <a:lnTo>
                    <a:pt x="315" y="0"/>
                  </a:lnTo>
                  <a:lnTo>
                    <a:pt x="286" y="4"/>
                  </a:lnTo>
                  <a:lnTo>
                    <a:pt x="255" y="12"/>
                  </a:lnTo>
                  <a:lnTo>
                    <a:pt x="190" y="37"/>
                  </a:lnTo>
                  <a:lnTo>
                    <a:pt x="164" y="53"/>
                  </a:lnTo>
                  <a:lnTo>
                    <a:pt x="140" y="75"/>
                  </a:lnTo>
                  <a:lnTo>
                    <a:pt x="115" y="105"/>
                  </a:lnTo>
                  <a:lnTo>
                    <a:pt x="97" y="138"/>
                  </a:lnTo>
                  <a:lnTo>
                    <a:pt x="94" y="146"/>
                  </a:lnTo>
                  <a:lnTo>
                    <a:pt x="87" y="158"/>
                  </a:lnTo>
                  <a:lnTo>
                    <a:pt x="81" y="166"/>
                  </a:lnTo>
                  <a:lnTo>
                    <a:pt x="79" y="169"/>
                  </a:lnTo>
                  <a:lnTo>
                    <a:pt x="70" y="174"/>
                  </a:lnTo>
                  <a:lnTo>
                    <a:pt x="67" y="175"/>
                  </a:lnTo>
                  <a:lnTo>
                    <a:pt x="64" y="176"/>
                  </a:lnTo>
                  <a:lnTo>
                    <a:pt x="60" y="177"/>
                  </a:lnTo>
                  <a:lnTo>
                    <a:pt x="32" y="179"/>
                  </a:lnTo>
                  <a:lnTo>
                    <a:pt x="28" y="180"/>
                  </a:lnTo>
                  <a:lnTo>
                    <a:pt x="24" y="182"/>
                  </a:lnTo>
                  <a:lnTo>
                    <a:pt x="12" y="191"/>
                  </a:lnTo>
                  <a:lnTo>
                    <a:pt x="6" y="198"/>
                  </a:lnTo>
                  <a:lnTo>
                    <a:pt x="4" y="201"/>
                  </a:lnTo>
                  <a:lnTo>
                    <a:pt x="2" y="205"/>
                  </a:lnTo>
                  <a:lnTo>
                    <a:pt x="0" y="213"/>
                  </a:lnTo>
                  <a:lnTo>
                    <a:pt x="1" y="221"/>
                  </a:lnTo>
                  <a:lnTo>
                    <a:pt x="5" y="232"/>
                  </a:lnTo>
                  <a:lnTo>
                    <a:pt x="7" y="235"/>
                  </a:lnTo>
                  <a:lnTo>
                    <a:pt x="10" y="237"/>
                  </a:lnTo>
                  <a:lnTo>
                    <a:pt x="12" y="239"/>
                  </a:lnTo>
                  <a:lnTo>
                    <a:pt x="19" y="241"/>
                  </a:lnTo>
                  <a:lnTo>
                    <a:pt x="25" y="242"/>
                  </a:lnTo>
                  <a:lnTo>
                    <a:pt x="31" y="242"/>
                  </a:lnTo>
                  <a:lnTo>
                    <a:pt x="32" y="241"/>
                  </a:lnTo>
                  <a:lnTo>
                    <a:pt x="35" y="240"/>
                  </a:lnTo>
                  <a:lnTo>
                    <a:pt x="38" y="237"/>
                  </a:lnTo>
                  <a:lnTo>
                    <a:pt x="40" y="234"/>
                  </a:lnTo>
                  <a:lnTo>
                    <a:pt x="40" y="232"/>
                  </a:lnTo>
                  <a:lnTo>
                    <a:pt x="40" y="231"/>
                  </a:lnTo>
                  <a:lnTo>
                    <a:pt x="38" y="229"/>
                  </a:lnTo>
                  <a:lnTo>
                    <a:pt x="29" y="227"/>
                  </a:lnTo>
                  <a:lnTo>
                    <a:pt x="27" y="226"/>
                  </a:lnTo>
                  <a:lnTo>
                    <a:pt x="27" y="225"/>
                  </a:lnTo>
                  <a:lnTo>
                    <a:pt x="27" y="224"/>
                  </a:lnTo>
                  <a:lnTo>
                    <a:pt x="27" y="223"/>
                  </a:lnTo>
                  <a:lnTo>
                    <a:pt x="29" y="221"/>
                  </a:lnTo>
                  <a:lnTo>
                    <a:pt x="34" y="216"/>
                  </a:lnTo>
                  <a:lnTo>
                    <a:pt x="39" y="212"/>
                  </a:lnTo>
                  <a:lnTo>
                    <a:pt x="52" y="207"/>
                  </a:lnTo>
                  <a:lnTo>
                    <a:pt x="54" y="207"/>
                  </a:lnTo>
                  <a:lnTo>
                    <a:pt x="55" y="208"/>
                  </a:lnTo>
                  <a:lnTo>
                    <a:pt x="57" y="208"/>
                  </a:lnTo>
                  <a:lnTo>
                    <a:pt x="57" y="210"/>
                  </a:lnTo>
                  <a:lnTo>
                    <a:pt x="57" y="214"/>
                  </a:lnTo>
                  <a:lnTo>
                    <a:pt x="55" y="229"/>
                  </a:lnTo>
                  <a:lnTo>
                    <a:pt x="50" y="257"/>
                  </a:lnTo>
                  <a:lnTo>
                    <a:pt x="50" y="261"/>
                  </a:lnTo>
                  <a:lnTo>
                    <a:pt x="54" y="274"/>
                  </a:lnTo>
                  <a:lnTo>
                    <a:pt x="57" y="279"/>
                  </a:lnTo>
                  <a:lnTo>
                    <a:pt x="59" y="282"/>
                  </a:lnTo>
                  <a:lnTo>
                    <a:pt x="64" y="284"/>
                  </a:lnTo>
                  <a:lnTo>
                    <a:pt x="67" y="285"/>
                  </a:lnTo>
                  <a:lnTo>
                    <a:pt x="79" y="286"/>
                  </a:lnTo>
                  <a:lnTo>
                    <a:pt x="83" y="285"/>
                  </a:lnTo>
                  <a:lnTo>
                    <a:pt x="85" y="284"/>
                  </a:lnTo>
                  <a:lnTo>
                    <a:pt x="87" y="283"/>
                  </a:lnTo>
                  <a:lnTo>
                    <a:pt x="88" y="281"/>
                  </a:lnTo>
                  <a:lnTo>
                    <a:pt x="89" y="279"/>
                  </a:lnTo>
                  <a:lnTo>
                    <a:pt x="88" y="277"/>
                  </a:lnTo>
                  <a:lnTo>
                    <a:pt x="77" y="240"/>
                  </a:lnTo>
                  <a:lnTo>
                    <a:pt x="76" y="234"/>
                  </a:lnTo>
                  <a:lnTo>
                    <a:pt x="78" y="229"/>
                  </a:lnTo>
                  <a:lnTo>
                    <a:pt x="80" y="225"/>
                  </a:lnTo>
                  <a:lnTo>
                    <a:pt x="85" y="223"/>
                  </a:lnTo>
                  <a:lnTo>
                    <a:pt x="86" y="223"/>
                  </a:lnTo>
                  <a:lnTo>
                    <a:pt x="89" y="223"/>
                  </a:lnTo>
                  <a:lnTo>
                    <a:pt x="94" y="224"/>
                  </a:lnTo>
                  <a:lnTo>
                    <a:pt x="107" y="232"/>
                  </a:lnTo>
                  <a:lnTo>
                    <a:pt x="112" y="236"/>
                  </a:lnTo>
                  <a:lnTo>
                    <a:pt x="117" y="241"/>
                  </a:lnTo>
                  <a:lnTo>
                    <a:pt x="125" y="253"/>
                  </a:lnTo>
                  <a:lnTo>
                    <a:pt x="127" y="255"/>
                  </a:lnTo>
                  <a:lnTo>
                    <a:pt x="129" y="256"/>
                  </a:lnTo>
                  <a:lnTo>
                    <a:pt x="130" y="256"/>
                  </a:lnTo>
                  <a:lnTo>
                    <a:pt x="132" y="255"/>
                  </a:lnTo>
                  <a:lnTo>
                    <a:pt x="134" y="253"/>
                  </a:lnTo>
                  <a:lnTo>
                    <a:pt x="135" y="251"/>
                  </a:lnTo>
                  <a:lnTo>
                    <a:pt x="138" y="246"/>
                  </a:lnTo>
                  <a:lnTo>
                    <a:pt x="141" y="238"/>
                  </a:lnTo>
                  <a:lnTo>
                    <a:pt x="142" y="227"/>
                  </a:lnTo>
                  <a:lnTo>
                    <a:pt x="141" y="220"/>
                  </a:lnTo>
                  <a:lnTo>
                    <a:pt x="140" y="214"/>
                  </a:lnTo>
                  <a:lnTo>
                    <a:pt x="138" y="213"/>
                  </a:lnTo>
                  <a:lnTo>
                    <a:pt x="135" y="211"/>
                  </a:lnTo>
                  <a:lnTo>
                    <a:pt x="121" y="207"/>
                  </a:lnTo>
                  <a:lnTo>
                    <a:pt x="119" y="205"/>
                  </a:lnTo>
                  <a:lnTo>
                    <a:pt x="116" y="203"/>
                  </a:lnTo>
                  <a:lnTo>
                    <a:pt x="113" y="200"/>
                  </a:lnTo>
                  <a:lnTo>
                    <a:pt x="111" y="195"/>
                  </a:lnTo>
                  <a:lnTo>
                    <a:pt x="110" y="190"/>
                  </a:lnTo>
                  <a:lnTo>
                    <a:pt x="111" y="184"/>
                  </a:lnTo>
                  <a:lnTo>
                    <a:pt x="113" y="177"/>
                  </a:lnTo>
                  <a:lnTo>
                    <a:pt x="119" y="160"/>
                  </a:lnTo>
                  <a:lnTo>
                    <a:pt x="141" y="120"/>
                  </a:lnTo>
                  <a:lnTo>
                    <a:pt x="156" y="102"/>
                  </a:lnTo>
                  <a:lnTo>
                    <a:pt x="178" y="8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9" name="Group 124"/>
          <p:cNvGrpSpPr/>
          <p:nvPr/>
        </p:nvGrpSpPr>
        <p:grpSpPr>
          <a:xfrm>
            <a:off x="8363830" y="4975442"/>
            <a:ext cx="501786" cy="547493"/>
            <a:chOff x="8363830" y="4975442"/>
            <a:chExt cx="501786" cy="547493"/>
          </a:xfrm>
        </p:grpSpPr>
        <p:sp>
          <p:nvSpPr>
            <p:cNvPr id="201" name="Freeform 8"/>
            <p:cNvSpPr>
              <a:spLocks/>
            </p:cNvSpPr>
            <p:nvPr/>
          </p:nvSpPr>
          <p:spPr bwMode="auto">
            <a:xfrm flipH="1">
              <a:off x="8363830" y="5100640"/>
              <a:ext cx="501786" cy="422295"/>
            </a:xfrm>
            <a:custGeom>
              <a:avLst/>
              <a:gdLst/>
              <a:ahLst/>
              <a:cxnLst>
                <a:cxn ang="0">
                  <a:pos x="25" y="3"/>
                </a:cxn>
                <a:cxn ang="0">
                  <a:pos x="20" y="0"/>
                </a:cxn>
                <a:cxn ang="0">
                  <a:pos x="18" y="0"/>
                </a:cxn>
                <a:cxn ang="0">
                  <a:pos x="16" y="0"/>
                </a:cxn>
                <a:cxn ang="0">
                  <a:pos x="14" y="2"/>
                </a:cxn>
                <a:cxn ang="0">
                  <a:pos x="9" y="7"/>
                </a:cxn>
                <a:cxn ang="0">
                  <a:pos x="5" y="16"/>
                </a:cxn>
                <a:cxn ang="0">
                  <a:pos x="4" y="23"/>
                </a:cxn>
                <a:cxn ang="0">
                  <a:pos x="6" y="76"/>
                </a:cxn>
                <a:cxn ang="0">
                  <a:pos x="5" y="77"/>
                </a:cxn>
                <a:cxn ang="0">
                  <a:pos x="5" y="78"/>
                </a:cxn>
                <a:cxn ang="0">
                  <a:pos x="5" y="79"/>
                </a:cxn>
                <a:cxn ang="0">
                  <a:pos x="5" y="81"/>
                </a:cxn>
                <a:cxn ang="0">
                  <a:pos x="4" y="82"/>
                </a:cxn>
                <a:cxn ang="0">
                  <a:pos x="4" y="85"/>
                </a:cxn>
                <a:cxn ang="0">
                  <a:pos x="3" y="94"/>
                </a:cxn>
                <a:cxn ang="0">
                  <a:pos x="0" y="116"/>
                </a:cxn>
                <a:cxn ang="0">
                  <a:pos x="0" y="121"/>
                </a:cxn>
                <a:cxn ang="0">
                  <a:pos x="1" y="129"/>
                </a:cxn>
                <a:cxn ang="0">
                  <a:pos x="3" y="132"/>
                </a:cxn>
                <a:cxn ang="0">
                  <a:pos x="6" y="136"/>
                </a:cxn>
                <a:cxn ang="0">
                  <a:pos x="8" y="139"/>
                </a:cxn>
                <a:cxn ang="0">
                  <a:pos x="11" y="141"/>
                </a:cxn>
                <a:cxn ang="0">
                  <a:pos x="116" y="245"/>
                </a:cxn>
                <a:cxn ang="0">
                  <a:pos x="179" y="298"/>
                </a:cxn>
                <a:cxn ang="0">
                  <a:pos x="247" y="352"/>
                </a:cxn>
                <a:cxn ang="0">
                  <a:pos x="317" y="412"/>
                </a:cxn>
                <a:cxn ang="0">
                  <a:pos x="329" y="419"/>
                </a:cxn>
                <a:cxn ang="0">
                  <a:pos x="338" y="423"/>
                </a:cxn>
                <a:cxn ang="0">
                  <a:pos x="343" y="425"/>
                </a:cxn>
                <a:cxn ang="0">
                  <a:pos x="348" y="425"/>
                </a:cxn>
                <a:cxn ang="0">
                  <a:pos x="353" y="423"/>
                </a:cxn>
                <a:cxn ang="0">
                  <a:pos x="362" y="419"/>
                </a:cxn>
                <a:cxn ang="0">
                  <a:pos x="375" y="410"/>
                </a:cxn>
                <a:cxn ang="0">
                  <a:pos x="379" y="406"/>
                </a:cxn>
                <a:cxn ang="0">
                  <a:pos x="397" y="396"/>
                </a:cxn>
                <a:cxn ang="0">
                  <a:pos x="488" y="356"/>
                </a:cxn>
                <a:cxn ang="0">
                  <a:pos x="499" y="349"/>
                </a:cxn>
                <a:cxn ang="0">
                  <a:pos x="502" y="346"/>
                </a:cxn>
                <a:cxn ang="0">
                  <a:pos x="504" y="343"/>
                </a:cxn>
                <a:cxn ang="0">
                  <a:pos x="504" y="341"/>
                </a:cxn>
                <a:cxn ang="0">
                  <a:pos x="505" y="339"/>
                </a:cxn>
                <a:cxn ang="0">
                  <a:pos x="503" y="294"/>
                </a:cxn>
                <a:cxn ang="0">
                  <a:pos x="496" y="229"/>
                </a:cxn>
                <a:cxn ang="0">
                  <a:pos x="495" y="225"/>
                </a:cxn>
                <a:cxn ang="0">
                  <a:pos x="494" y="223"/>
                </a:cxn>
                <a:cxn ang="0">
                  <a:pos x="492" y="222"/>
                </a:cxn>
                <a:cxn ang="0">
                  <a:pos x="489" y="222"/>
                </a:cxn>
                <a:cxn ang="0">
                  <a:pos x="488" y="222"/>
                </a:cxn>
                <a:cxn ang="0">
                  <a:pos x="485" y="223"/>
                </a:cxn>
                <a:cxn ang="0">
                  <a:pos x="411" y="254"/>
                </a:cxn>
                <a:cxn ang="0">
                  <a:pos x="379" y="265"/>
                </a:cxn>
                <a:cxn ang="0">
                  <a:pos x="371" y="267"/>
                </a:cxn>
                <a:cxn ang="0">
                  <a:pos x="358" y="267"/>
                </a:cxn>
                <a:cxn ang="0">
                  <a:pos x="353" y="265"/>
                </a:cxn>
                <a:cxn ang="0">
                  <a:pos x="343" y="261"/>
                </a:cxn>
                <a:cxn ang="0">
                  <a:pos x="340" y="259"/>
                </a:cxn>
                <a:cxn ang="0">
                  <a:pos x="322" y="245"/>
                </a:cxn>
                <a:cxn ang="0">
                  <a:pos x="214" y="163"/>
                </a:cxn>
                <a:cxn ang="0">
                  <a:pos x="119" y="87"/>
                </a:cxn>
                <a:cxn ang="0">
                  <a:pos x="58" y="34"/>
                </a:cxn>
                <a:cxn ang="0">
                  <a:pos x="31" y="7"/>
                </a:cxn>
                <a:cxn ang="0">
                  <a:pos x="25" y="3"/>
                </a:cxn>
              </a:cxnLst>
              <a:rect l="0" t="0" r="r" b="b"/>
              <a:pathLst>
                <a:path w="505" h="425">
                  <a:moveTo>
                    <a:pt x="25" y="3"/>
                  </a:moveTo>
                  <a:lnTo>
                    <a:pt x="20" y="0"/>
                  </a:lnTo>
                  <a:lnTo>
                    <a:pt x="18" y="0"/>
                  </a:lnTo>
                  <a:lnTo>
                    <a:pt x="16" y="0"/>
                  </a:lnTo>
                  <a:lnTo>
                    <a:pt x="14" y="2"/>
                  </a:lnTo>
                  <a:lnTo>
                    <a:pt x="9" y="7"/>
                  </a:lnTo>
                  <a:lnTo>
                    <a:pt x="5" y="16"/>
                  </a:lnTo>
                  <a:lnTo>
                    <a:pt x="4" y="23"/>
                  </a:lnTo>
                  <a:lnTo>
                    <a:pt x="6" y="76"/>
                  </a:lnTo>
                  <a:lnTo>
                    <a:pt x="5" y="77"/>
                  </a:lnTo>
                  <a:lnTo>
                    <a:pt x="5" y="78"/>
                  </a:lnTo>
                  <a:lnTo>
                    <a:pt x="5" y="79"/>
                  </a:lnTo>
                  <a:lnTo>
                    <a:pt x="5" y="81"/>
                  </a:lnTo>
                  <a:lnTo>
                    <a:pt x="4" y="82"/>
                  </a:lnTo>
                  <a:lnTo>
                    <a:pt x="4" y="85"/>
                  </a:lnTo>
                  <a:lnTo>
                    <a:pt x="3" y="94"/>
                  </a:lnTo>
                  <a:lnTo>
                    <a:pt x="0" y="116"/>
                  </a:lnTo>
                  <a:lnTo>
                    <a:pt x="0" y="121"/>
                  </a:lnTo>
                  <a:lnTo>
                    <a:pt x="1" y="129"/>
                  </a:lnTo>
                  <a:lnTo>
                    <a:pt x="3" y="132"/>
                  </a:lnTo>
                  <a:lnTo>
                    <a:pt x="6" y="136"/>
                  </a:lnTo>
                  <a:lnTo>
                    <a:pt x="8" y="139"/>
                  </a:lnTo>
                  <a:lnTo>
                    <a:pt x="11" y="141"/>
                  </a:lnTo>
                  <a:lnTo>
                    <a:pt x="116" y="245"/>
                  </a:lnTo>
                  <a:lnTo>
                    <a:pt x="179" y="298"/>
                  </a:lnTo>
                  <a:lnTo>
                    <a:pt x="247" y="352"/>
                  </a:lnTo>
                  <a:lnTo>
                    <a:pt x="317" y="412"/>
                  </a:lnTo>
                  <a:lnTo>
                    <a:pt x="329" y="419"/>
                  </a:lnTo>
                  <a:lnTo>
                    <a:pt x="338" y="423"/>
                  </a:lnTo>
                  <a:lnTo>
                    <a:pt x="343" y="425"/>
                  </a:lnTo>
                  <a:lnTo>
                    <a:pt x="348" y="425"/>
                  </a:lnTo>
                  <a:lnTo>
                    <a:pt x="353" y="423"/>
                  </a:lnTo>
                  <a:lnTo>
                    <a:pt x="362" y="419"/>
                  </a:lnTo>
                  <a:lnTo>
                    <a:pt x="375" y="410"/>
                  </a:lnTo>
                  <a:lnTo>
                    <a:pt x="379" y="406"/>
                  </a:lnTo>
                  <a:lnTo>
                    <a:pt x="397" y="396"/>
                  </a:lnTo>
                  <a:lnTo>
                    <a:pt x="488" y="356"/>
                  </a:lnTo>
                  <a:lnTo>
                    <a:pt x="499" y="349"/>
                  </a:lnTo>
                  <a:lnTo>
                    <a:pt x="502" y="346"/>
                  </a:lnTo>
                  <a:lnTo>
                    <a:pt x="504" y="343"/>
                  </a:lnTo>
                  <a:lnTo>
                    <a:pt x="504" y="341"/>
                  </a:lnTo>
                  <a:lnTo>
                    <a:pt x="505" y="339"/>
                  </a:lnTo>
                  <a:lnTo>
                    <a:pt x="503" y="294"/>
                  </a:lnTo>
                  <a:lnTo>
                    <a:pt x="496" y="229"/>
                  </a:lnTo>
                  <a:lnTo>
                    <a:pt x="495" y="225"/>
                  </a:lnTo>
                  <a:lnTo>
                    <a:pt x="494" y="223"/>
                  </a:lnTo>
                  <a:lnTo>
                    <a:pt x="492" y="222"/>
                  </a:lnTo>
                  <a:lnTo>
                    <a:pt x="489" y="222"/>
                  </a:lnTo>
                  <a:lnTo>
                    <a:pt x="488" y="222"/>
                  </a:lnTo>
                  <a:lnTo>
                    <a:pt x="485" y="223"/>
                  </a:lnTo>
                  <a:lnTo>
                    <a:pt x="411" y="254"/>
                  </a:lnTo>
                  <a:lnTo>
                    <a:pt x="379" y="265"/>
                  </a:lnTo>
                  <a:lnTo>
                    <a:pt x="371" y="267"/>
                  </a:lnTo>
                  <a:lnTo>
                    <a:pt x="358" y="267"/>
                  </a:lnTo>
                  <a:lnTo>
                    <a:pt x="353" y="265"/>
                  </a:lnTo>
                  <a:lnTo>
                    <a:pt x="343" y="261"/>
                  </a:lnTo>
                  <a:lnTo>
                    <a:pt x="340" y="259"/>
                  </a:lnTo>
                  <a:lnTo>
                    <a:pt x="322" y="245"/>
                  </a:lnTo>
                  <a:lnTo>
                    <a:pt x="214" y="163"/>
                  </a:lnTo>
                  <a:lnTo>
                    <a:pt x="119" y="87"/>
                  </a:lnTo>
                  <a:lnTo>
                    <a:pt x="58" y="34"/>
                  </a:lnTo>
                  <a:lnTo>
                    <a:pt x="31" y="7"/>
                  </a:lnTo>
                  <a:lnTo>
                    <a:pt x="25" y="3"/>
                  </a:lnTo>
                  <a:close/>
                </a:path>
              </a:pathLst>
            </a:custGeom>
            <a:solidFill>
              <a:srgbClr val="962E2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2" name="Freeform 6"/>
            <p:cNvSpPr>
              <a:spLocks/>
            </p:cNvSpPr>
            <p:nvPr/>
          </p:nvSpPr>
          <p:spPr bwMode="auto">
            <a:xfrm flipH="1">
              <a:off x="8379728" y="4975442"/>
              <a:ext cx="468996" cy="438194"/>
            </a:xfrm>
            <a:custGeom>
              <a:avLst/>
              <a:gdLst/>
              <a:ahLst/>
              <a:cxnLst>
                <a:cxn ang="0">
                  <a:pos x="107" y="0"/>
                </a:cxn>
                <a:cxn ang="0">
                  <a:pos x="98" y="0"/>
                </a:cxn>
                <a:cxn ang="0">
                  <a:pos x="88" y="2"/>
                </a:cxn>
                <a:cxn ang="0">
                  <a:pos x="79" y="5"/>
                </a:cxn>
                <a:cxn ang="0">
                  <a:pos x="76" y="8"/>
                </a:cxn>
                <a:cxn ang="0">
                  <a:pos x="73" y="11"/>
                </a:cxn>
                <a:cxn ang="0">
                  <a:pos x="70" y="20"/>
                </a:cxn>
                <a:cxn ang="0">
                  <a:pos x="65" y="53"/>
                </a:cxn>
                <a:cxn ang="0">
                  <a:pos x="67" y="75"/>
                </a:cxn>
                <a:cxn ang="0">
                  <a:pos x="66" y="86"/>
                </a:cxn>
                <a:cxn ang="0">
                  <a:pos x="65" y="90"/>
                </a:cxn>
                <a:cxn ang="0">
                  <a:pos x="62" y="95"/>
                </a:cxn>
                <a:cxn ang="0">
                  <a:pos x="54" y="103"/>
                </a:cxn>
                <a:cxn ang="0">
                  <a:pos x="49" y="107"/>
                </a:cxn>
                <a:cxn ang="0">
                  <a:pos x="22" y="123"/>
                </a:cxn>
                <a:cxn ang="0">
                  <a:pos x="7" y="128"/>
                </a:cxn>
                <a:cxn ang="0">
                  <a:pos x="0" y="129"/>
                </a:cxn>
                <a:cxn ang="0">
                  <a:pos x="14" y="177"/>
                </a:cxn>
                <a:cxn ang="0">
                  <a:pos x="322" y="441"/>
                </a:cxn>
                <a:cxn ang="0">
                  <a:pos x="439" y="398"/>
                </a:cxn>
                <a:cxn ang="0">
                  <a:pos x="472" y="354"/>
                </a:cxn>
                <a:cxn ang="0">
                  <a:pos x="471" y="351"/>
                </a:cxn>
                <a:cxn ang="0">
                  <a:pos x="469" y="349"/>
                </a:cxn>
                <a:cxn ang="0">
                  <a:pos x="467" y="347"/>
                </a:cxn>
                <a:cxn ang="0">
                  <a:pos x="461" y="344"/>
                </a:cxn>
                <a:cxn ang="0">
                  <a:pos x="439" y="336"/>
                </a:cxn>
                <a:cxn ang="0">
                  <a:pos x="426" y="329"/>
                </a:cxn>
                <a:cxn ang="0">
                  <a:pos x="413" y="320"/>
                </a:cxn>
                <a:cxn ang="0">
                  <a:pos x="375" y="285"/>
                </a:cxn>
                <a:cxn ang="0">
                  <a:pos x="367" y="276"/>
                </a:cxn>
                <a:cxn ang="0">
                  <a:pos x="365" y="274"/>
                </a:cxn>
                <a:cxn ang="0">
                  <a:pos x="259" y="186"/>
                </a:cxn>
                <a:cxn ang="0">
                  <a:pos x="173" y="110"/>
                </a:cxn>
                <a:cxn ang="0">
                  <a:pos x="168" y="104"/>
                </a:cxn>
                <a:cxn ang="0">
                  <a:pos x="167" y="102"/>
                </a:cxn>
                <a:cxn ang="0">
                  <a:pos x="166" y="100"/>
                </a:cxn>
                <a:cxn ang="0">
                  <a:pos x="166" y="99"/>
                </a:cxn>
                <a:cxn ang="0">
                  <a:pos x="166" y="98"/>
                </a:cxn>
                <a:cxn ang="0">
                  <a:pos x="164" y="96"/>
                </a:cxn>
                <a:cxn ang="0">
                  <a:pos x="162" y="95"/>
                </a:cxn>
                <a:cxn ang="0">
                  <a:pos x="160" y="93"/>
                </a:cxn>
                <a:cxn ang="0">
                  <a:pos x="138" y="82"/>
                </a:cxn>
                <a:cxn ang="0">
                  <a:pos x="130" y="75"/>
                </a:cxn>
                <a:cxn ang="0">
                  <a:pos x="124" y="66"/>
                </a:cxn>
                <a:cxn ang="0">
                  <a:pos x="122" y="60"/>
                </a:cxn>
                <a:cxn ang="0">
                  <a:pos x="120" y="30"/>
                </a:cxn>
                <a:cxn ang="0">
                  <a:pos x="117" y="11"/>
                </a:cxn>
                <a:cxn ang="0">
                  <a:pos x="116" y="8"/>
                </a:cxn>
                <a:cxn ang="0">
                  <a:pos x="115" y="5"/>
                </a:cxn>
                <a:cxn ang="0">
                  <a:pos x="110" y="1"/>
                </a:cxn>
                <a:cxn ang="0">
                  <a:pos x="107" y="0"/>
                </a:cxn>
              </a:cxnLst>
              <a:rect l="0" t="0" r="r" b="b"/>
              <a:pathLst>
                <a:path w="472" h="441">
                  <a:moveTo>
                    <a:pt x="107" y="0"/>
                  </a:moveTo>
                  <a:lnTo>
                    <a:pt x="98" y="0"/>
                  </a:lnTo>
                  <a:lnTo>
                    <a:pt x="88" y="2"/>
                  </a:lnTo>
                  <a:lnTo>
                    <a:pt x="79" y="5"/>
                  </a:lnTo>
                  <a:lnTo>
                    <a:pt x="76" y="8"/>
                  </a:lnTo>
                  <a:lnTo>
                    <a:pt x="73" y="11"/>
                  </a:lnTo>
                  <a:lnTo>
                    <a:pt x="70" y="20"/>
                  </a:lnTo>
                  <a:lnTo>
                    <a:pt x="65" y="53"/>
                  </a:lnTo>
                  <a:lnTo>
                    <a:pt x="67" y="75"/>
                  </a:lnTo>
                  <a:lnTo>
                    <a:pt x="66" y="86"/>
                  </a:lnTo>
                  <a:lnTo>
                    <a:pt x="65" y="90"/>
                  </a:lnTo>
                  <a:lnTo>
                    <a:pt x="62" y="95"/>
                  </a:lnTo>
                  <a:lnTo>
                    <a:pt x="54" y="103"/>
                  </a:lnTo>
                  <a:lnTo>
                    <a:pt x="49" y="107"/>
                  </a:lnTo>
                  <a:lnTo>
                    <a:pt x="22" y="123"/>
                  </a:lnTo>
                  <a:lnTo>
                    <a:pt x="7" y="128"/>
                  </a:lnTo>
                  <a:lnTo>
                    <a:pt x="0" y="129"/>
                  </a:lnTo>
                  <a:lnTo>
                    <a:pt x="14" y="177"/>
                  </a:lnTo>
                  <a:lnTo>
                    <a:pt x="322" y="441"/>
                  </a:lnTo>
                  <a:lnTo>
                    <a:pt x="439" y="398"/>
                  </a:lnTo>
                  <a:lnTo>
                    <a:pt x="472" y="354"/>
                  </a:lnTo>
                  <a:lnTo>
                    <a:pt x="471" y="351"/>
                  </a:lnTo>
                  <a:lnTo>
                    <a:pt x="469" y="349"/>
                  </a:lnTo>
                  <a:lnTo>
                    <a:pt x="467" y="347"/>
                  </a:lnTo>
                  <a:lnTo>
                    <a:pt x="461" y="344"/>
                  </a:lnTo>
                  <a:lnTo>
                    <a:pt x="439" y="336"/>
                  </a:lnTo>
                  <a:lnTo>
                    <a:pt x="426" y="329"/>
                  </a:lnTo>
                  <a:lnTo>
                    <a:pt x="413" y="320"/>
                  </a:lnTo>
                  <a:lnTo>
                    <a:pt x="375" y="285"/>
                  </a:lnTo>
                  <a:lnTo>
                    <a:pt x="367" y="276"/>
                  </a:lnTo>
                  <a:lnTo>
                    <a:pt x="365" y="274"/>
                  </a:lnTo>
                  <a:lnTo>
                    <a:pt x="259" y="186"/>
                  </a:lnTo>
                  <a:lnTo>
                    <a:pt x="173" y="110"/>
                  </a:lnTo>
                  <a:lnTo>
                    <a:pt x="168" y="104"/>
                  </a:lnTo>
                  <a:lnTo>
                    <a:pt x="167" y="102"/>
                  </a:lnTo>
                  <a:lnTo>
                    <a:pt x="166" y="100"/>
                  </a:lnTo>
                  <a:lnTo>
                    <a:pt x="166" y="99"/>
                  </a:lnTo>
                  <a:lnTo>
                    <a:pt x="166" y="98"/>
                  </a:lnTo>
                  <a:lnTo>
                    <a:pt x="164" y="96"/>
                  </a:lnTo>
                  <a:lnTo>
                    <a:pt x="162" y="95"/>
                  </a:lnTo>
                  <a:lnTo>
                    <a:pt x="160" y="93"/>
                  </a:lnTo>
                  <a:lnTo>
                    <a:pt x="138" y="82"/>
                  </a:lnTo>
                  <a:lnTo>
                    <a:pt x="130" y="75"/>
                  </a:lnTo>
                  <a:lnTo>
                    <a:pt x="124" y="66"/>
                  </a:lnTo>
                  <a:lnTo>
                    <a:pt x="122" y="60"/>
                  </a:lnTo>
                  <a:lnTo>
                    <a:pt x="120" y="30"/>
                  </a:lnTo>
                  <a:lnTo>
                    <a:pt x="117" y="11"/>
                  </a:lnTo>
                  <a:lnTo>
                    <a:pt x="116" y="8"/>
                  </a:lnTo>
                  <a:lnTo>
                    <a:pt x="115" y="5"/>
                  </a:lnTo>
                  <a:lnTo>
                    <a:pt x="110" y="1"/>
                  </a:lnTo>
                  <a:lnTo>
                    <a:pt x="107" y="0"/>
                  </a:lnTo>
                  <a:close/>
                </a:path>
              </a:pathLst>
            </a:custGeom>
            <a:solidFill>
              <a:srgbClr val="82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7"/>
            <p:cNvSpPr>
              <a:spLocks/>
            </p:cNvSpPr>
            <p:nvPr/>
          </p:nvSpPr>
          <p:spPr bwMode="auto">
            <a:xfrm flipH="1">
              <a:off x="8509895" y="5100640"/>
              <a:ext cx="274243" cy="293123"/>
            </a:xfrm>
            <a:custGeom>
              <a:avLst/>
              <a:gdLst/>
              <a:ahLst/>
              <a:cxnLst>
                <a:cxn ang="0">
                  <a:pos x="24" y="49"/>
                </a:cxn>
                <a:cxn ang="0">
                  <a:pos x="2" y="82"/>
                </a:cxn>
                <a:cxn ang="0">
                  <a:pos x="0" y="92"/>
                </a:cxn>
                <a:cxn ang="0">
                  <a:pos x="4" y="103"/>
                </a:cxn>
                <a:cxn ang="0">
                  <a:pos x="24" y="127"/>
                </a:cxn>
                <a:cxn ang="0">
                  <a:pos x="166" y="265"/>
                </a:cxn>
                <a:cxn ang="0">
                  <a:pos x="201" y="291"/>
                </a:cxn>
                <a:cxn ang="0">
                  <a:pos x="212" y="295"/>
                </a:cxn>
                <a:cxn ang="0">
                  <a:pos x="222" y="295"/>
                </a:cxn>
                <a:cxn ang="0">
                  <a:pos x="241" y="286"/>
                </a:cxn>
                <a:cxn ang="0">
                  <a:pos x="266" y="264"/>
                </a:cxn>
                <a:cxn ang="0">
                  <a:pos x="268" y="261"/>
                </a:cxn>
                <a:cxn ang="0">
                  <a:pos x="268" y="257"/>
                </a:cxn>
                <a:cxn ang="0">
                  <a:pos x="265" y="250"/>
                </a:cxn>
                <a:cxn ang="0">
                  <a:pos x="257" y="240"/>
                </a:cxn>
                <a:cxn ang="0">
                  <a:pos x="256" y="217"/>
                </a:cxn>
                <a:cxn ang="0">
                  <a:pos x="260" y="199"/>
                </a:cxn>
                <a:cxn ang="0">
                  <a:pos x="264" y="193"/>
                </a:cxn>
                <a:cxn ang="0">
                  <a:pos x="275" y="183"/>
                </a:cxn>
                <a:cxn ang="0">
                  <a:pos x="276" y="179"/>
                </a:cxn>
                <a:cxn ang="0">
                  <a:pos x="274" y="175"/>
                </a:cxn>
                <a:cxn ang="0">
                  <a:pos x="235" y="142"/>
                </a:cxn>
                <a:cxn ang="0">
                  <a:pos x="209" y="113"/>
                </a:cxn>
                <a:cxn ang="0">
                  <a:pos x="203" y="111"/>
                </a:cxn>
                <a:cxn ang="0">
                  <a:pos x="198" y="113"/>
                </a:cxn>
                <a:cxn ang="0">
                  <a:pos x="181" y="126"/>
                </a:cxn>
                <a:cxn ang="0">
                  <a:pos x="171" y="131"/>
                </a:cxn>
                <a:cxn ang="0">
                  <a:pos x="166" y="131"/>
                </a:cxn>
                <a:cxn ang="0">
                  <a:pos x="161" y="128"/>
                </a:cxn>
                <a:cxn ang="0">
                  <a:pos x="145" y="113"/>
                </a:cxn>
                <a:cxn ang="0">
                  <a:pos x="104" y="39"/>
                </a:cxn>
                <a:cxn ang="0">
                  <a:pos x="95" y="10"/>
                </a:cxn>
                <a:cxn ang="0">
                  <a:pos x="90" y="3"/>
                </a:cxn>
                <a:cxn ang="0">
                  <a:pos x="88" y="0"/>
                </a:cxn>
                <a:cxn ang="0">
                  <a:pos x="83" y="1"/>
                </a:cxn>
                <a:cxn ang="0">
                  <a:pos x="67" y="17"/>
                </a:cxn>
              </a:cxnLst>
              <a:rect l="0" t="0" r="r" b="b"/>
              <a:pathLst>
                <a:path w="276" h="295">
                  <a:moveTo>
                    <a:pt x="35" y="39"/>
                  </a:moveTo>
                  <a:lnTo>
                    <a:pt x="24" y="49"/>
                  </a:lnTo>
                  <a:lnTo>
                    <a:pt x="5" y="76"/>
                  </a:lnTo>
                  <a:lnTo>
                    <a:pt x="2" y="82"/>
                  </a:lnTo>
                  <a:lnTo>
                    <a:pt x="0" y="88"/>
                  </a:lnTo>
                  <a:lnTo>
                    <a:pt x="0" y="92"/>
                  </a:lnTo>
                  <a:lnTo>
                    <a:pt x="2" y="99"/>
                  </a:lnTo>
                  <a:lnTo>
                    <a:pt x="4" y="103"/>
                  </a:lnTo>
                  <a:lnTo>
                    <a:pt x="9" y="111"/>
                  </a:lnTo>
                  <a:lnTo>
                    <a:pt x="24" y="127"/>
                  </a:lnTo>
                  <a:lnTo>
                    <a:pt x="82" y="177"/>
                  </a:lnTo>
                  <a:lnTo>
                    <a:pt x="166" y="265"/>
                  </a:lnTo>
                  <a:lnTo>
                    <a:pt x="195" y="288"/>
                  </a:lnTo>
                  <a:lnTo>
                    <a:pt x="201" y="291"/>
                  </a:lnTo>
                  <a:lnTo>
                    <a:pt x="206" y="293"/>
                  </a:lnTo>
                  <a:lnTo>
                    <a:pt x="212" y="295"/>
                  </a:lnTo>
                  <a:lnTo>
                    <a:pt x="217" y="295"/>
                  </a:lnTo>
                  <a:lnTo>
                    <a:pt x="222" y="295"/>
                  </a:lnTo>
                  <a:lnTo>
                    <a:pt x="232" y="291"/>
                  </a:lnTo>
                  <a:lnTo>
                    <a:pt x="241" y="286"/>
                  </a:lnTo>
                  <a:lnTo>
                    <a:pt x="249" y="280"/>
                  </a:lnTo>
                  <a:lnTo>
                    <a:pt x="266" y="264"/>
                  </a:lnTo>
                  <a:lnTo>
                    <a:pt x="267" y="262"/>
                  </a:lnTo>
                  <a:lnTo>
                    <a:pt x="268" y="261"/>
                  </a:lnTo>
                  <a:lnTo>
                    <a:pt x="268" y="259"/>
                  </a:lnTo>
                  <a:lnTo>
                    <a:pt x="268" y="257"/>
                  </a:lnTo>
                  <a:lnTo>
                    <a:pt x="267" y="254"/>
                  </a:lnTo>
                  <a:lnTo>
                    <a:pt x="265" y="250"/>
                  </a:lnTo>
                  <a:lnTo>
                    <a:pt x="262" y="247"/>
                  </a:lnTo>
                  <a:lnTo>
                    <a:pt x="257" y="240"/>
                  </a:lnTo>
                  <a:lnTo>
                    <a:pt x="256" y="236"/>
                  </a:lnTo>
                  <a:lnTo>
                    <a:pt x="256" y="217"/>
                  </a:lnTo>
                  <a:lnTo>
                    <a:pt x="258" y="208"/>
                  </a:lnTo>
                  <a:lnTo>
                    <a:pt x="260" y="199"/>
                  </a:lnTo>
                  <a:lnTo>
                    <a:pt x="262" y="196"/>
                  </a:lnTo>
                  <a:lnTo>
                    <a:pt x="264" y="193"/>
                  </a:lnTo>
                  <a:lnTo>
                    <a:pt x="271" y="188"/>
                  </a:lnTo>
                  <a:lnTo>
                    <a:pt x="275" y="183"/>
                  </a:lnTo>
                  <a:lnTo>
                    <a:pt x="276" y="180"/>
                  </a:lnTo>
                  <a:lnTo>
                    <a:pt x="276" y="179"/>
                  </a:lnTo>
                  <a:lnTo>
                    <a:pt x="275" y="177"/>
                  </a:lnTo>
                  <a:lnTo>
                    <a:pt x="274" y="175"/>
                  </a:lnTo>
                  <a:lnTo>
                    <a:pt x="269" y="169"/>
                  </a:lnTo>
                  <a:lnTo>
                    <a:pt x="235" y="142"/>
                  </a:lnTo>
                  <a:lnTo>
                    <a:pt x="216" y="119"/>
                  </a:lnTo>
                  <a:lnTo>
                    <a:pt x="209" y="113"/>
                  </a:lnTo>
                  <a:lnTo>
                    <a:pt x="205" y="111"/>
                  </a:lnTo>
                  <a:lnTo>
                    <a:pt x="203" y="111"/>
                  </a:lnTo>
                  <a:lnTo>
                    <a:pt x="200" y="112"/>
                  </a:lnTo>
                  <a:lnTo>
                    <a:pt x="198" y="113"/>
                  </a:lnTo>
                  <a:lnTo>
                    <a:pt x="196" y="114"/>
                  </a:lnTo>
                  <a:lnTo>
                    <a:pt x="181" y="126"/>
                  </a:lnTo>
                  <a:lnTo>
                    <a:pt x="174" y="130"/>
                  </a:lnTo>
                  <a:lnTo>
                    <a:pt x="171" y="131"/>
                  </a:lnTo>
                  <a:lnTo>
                    <a:pt x="169" y="131"/>
                  </a:lnTo>
                  <a:lnTo>
                    <a:pt x="166" y="131"/>
                  </a:lnTo>
                  <a:lnTo>
                    <a:pt x="164" y="130"/>
                  </a:lnTo>
                  <a:lnTo>
                    <a:pt x="161" y="128"/>
                  </a:lnTo>
                  <a:lnTo>
                    <a:pt x="156" y="124"/>
                  </a:lnTo>
                  <a:lnTo>
                    <a:pt x="145" y="113"/>
                  </a:lnTo>
                  <a:lnTo>
                    <a:pt x="120" y="79"/>
                  </a:lnTo>
                  <a:lnTo>
                    <a:pt x="104" y="39"/>
                  </a:lnTo>
                  <a:lnTo>
                    <a:pt x="100" y="23"/>
                  </a:lnTo>
                  <a:lnTo>
                    <a:pt x="95" y="10"/>
                  </a:lnTo>
                  <a:lnTo>
                    <a:pt x="92" y="5"/>
                  </a:lnTo>
                  <a:lnTo>
                    <a:pt x="90" y="3"/>
                  </a:lnTo>
                  <a:lnTo>
                    <a:pt x="89" y="2"/>
                  </a:lnTo>
                  <a:lnTo>
                    <a:pt x="88" y="0"/>
                  </a:lnTo>
                  <a:lnTo>
                    <a:pt x="86" y="0"/>
                  </a:lnTo>
                  <a:lnTo>
                    <a:pt x="83" y="1"/>
                  </a:lnTo>
                  <a:lnTo>
                    <a:pt x="80" y="3"/>
                  </a:lnTo>
                  <a:lnTo>
                    <a:pt x="67" y="17"/>
                  </a:lnTo>
                  <a:lnTo>
                    <a:pt x="35" y="39"/>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4" name="Freeform 9"/>
            <p:cNvSpPr>
              <a:spLocks/>
            </p:cNvSpPr>
            <p:nvPr/>
          </p:nvSpPr>
          <p:spPr bwMode="auto">
            <a:xfrm flipH="1">
              <a:off x="8528774" y="5121506"/>
              <a:ext cx="323925" cy="384537"/>
            </a:xfrm>
            <a:custGeom>
              <a:avLst/>
              <a:gdLst/>
              <a:ahLst/>
              <a:cxnLst>
                <a:cxn ang="0">
                  <a:pos x="3" y="5"/>
                </a:cxn>
                <a:cxn ang="0">
                  <a:pos x="2" y="10"/>
                </a:cxn>
                <a:cxn ang="0">
                  <a:pos x="2" y="57"/>
                </a:cxn>
                <a:cxn ang="0">
                  <a:pos x="0" y="82"/>
                </a:cxn>
                <a:cxn ang="0">
                  <a:pos x="1" y="97"/>
                </a:cxn>
                <a:cxn ang="0">
                  <a:pos x="2" y="101"/>
                </a:cxn>
                <a:cxn ang="0">
                  <a:pos x="5" y="108"/>
                </a:cxn>
                <a:cxn ang="0">
                  <a:pos x="5" y="110"/>
                </a:cxn>
                <a:cxn ang="0">
                  <a:pos x="6" y="113"/>
                </a:cxn>
                <a:cxn ang="0">
                  <a:pos x="10" y="117"/>
                </a:cxn>
                <a:cxn ang="0">
                  <a:pos x="27" y="136"/>
                </a:cxn>
                <a:cxn ang="0">
                  <a:pos x="109" y="214"/>
                </a:cxn>
                <a:cxn ang="0">
                  <a:pos x="194" y="288"/>
                </a:cxn>
                <a:cxn ang="0">
                  <a:pos x="274" y="351"/>
                </a:cxn>
                <a:cxn ang="0">
                  <a:pos x="303" y="376"/>
                </a:cxn>
                <a:cxn ang="0">
                  <a:pos x="313" y="383"/>
                </a:cxn>
                <a:cxn ang="0">
                  <a:pos x="315" y="385"/>
                </a:cxn>
                <a:cxn ang="0">
                  <a:pos x="318" y="387"/>
                </a:cxn>
                <a:cxn ang="0">
                  <a:pos x="319" y="386"/>
                </a:cxn>
                <a:cxn ang="0">
                  <a:pos x="320" y="386"/>
                </a:cxn>
                <a:cxn ang="0">
                  <a:pos x="321" y="384"/>
                </a:cxn>
                <a:cxn ang="0">
                  <a:pos x="322" y="380"/>
                </a:cxn>
                <a:cxn ang="0">
                  <a:pos x="322" y="373"/>
                </a:cxn>
                <a:cxn ang="0">
                  <a:pos x="321" y="363"/>
                </a:cxn>
                <a:cxn ang="0">
                  <a:pos x="324" y="287"/>
                </a:cxn>
                <a:cxn ang="0">
                  <a:pos x="324" y="283"/>
                </a:cxn>
                <a:cxn ang="0">
                  <a:pos x="326" y="277"/>
                </a:cxn>
                <a:cxn ang="0">
                  <a:pos x="326" y="272"/>
                </a:cxn>
                <a:cxn ang="0">
                  <a:pos x="325" y="268"/>
                </a:cxn>
                <a:cxn ang="0">
                  <a:pos x="324" y="265"/>
                </a:cxn>
                <a:cxn ang="0">
                  <a:pos x="318" y="257"/>
                </a:cxn>
                <a:cxn ang="0">
                  <a:pos x="293" y="234"/>
                </a:cxn>
                <a:cxn ang="0">
                  <a:pos x="102" y="81"/>
                </a:cxn>
                <a:cxn ang="0">
                  <a:pos x="14" y="3"/>
                </a:cxn>
                <a:cxn ang="0">
                  <a:pos x="11" y="2"/>
                </a:cxn>
                <a:cxn ang="0">
                  <a:pos x="9" y="1"/>
                </a:cxn>
                <a:cxn ang="0">
                  <a:pos x="7" y="0"/>
                </a:cxn>
                <a:cxn ang="0">
                  <a:pos x="5" y="1"/>
                </a:cxn>
                <a:cxn ang="0">
                  <a:pos x="4" y="2"/>
                </a:cxn>
                <a:cxn ang="0">
                  <a:pos x="3" y="5"/>
                </a:cxn>
              </a:cxnLst>
              <a:rect l="0" t="0" r="r" b="b"/>
              <a:pathLst>
                <a:path w="326" h="387">
                  <a:moveTo>
                    <a:pt x="3" y="5"/>
                  </a:moveTo>
                  <a:lnTo>
                    <a:pt x="2" y="10"/>
                  </a:lnTo>
                  <a:lnTo>
                    <a:pt x="2" y="57"/>
                  </a:lnTo>
                  <a:lnTo>
                    <a:pt x="0" y="82"/>
                  </a:lnTo>
                  <a:lnTo>
                    <a:pt x="1" y="97"/>
                  </a:lnTo>
                  <a:lnTo>
                    <a:pt x="2" y="101"/>
                  </a:lnTo>
                  <a:lnTo>
                    <a:pt x="5" y="108"/>
                  </a:lnTo>
                  <a:lnTo>
                    <a:pt x="5" y="110"/>
                  </a:lnTo>
                  <a:lnTo>
                    <a:pt x="6" y="113"/>
                  </a:lnTo>
                  <a:lnTo>
                    <a:pt x="10" y="117"/>
                  </a:lnTo>
                  <a:lnTo>
                    <a:pt x="27" y="136"/>
                  </a:lnTo>
                  <a:lnTo>
                    <a:pt x="109" y="214"/>
                  </a:lnTo>
                  <a:lnTo>
                    <a:pt x="194" y="288"/>
                  </a:lnTo>
                  <a:lnTo>
                    <a:pt x="274" y="351"/>
                  </a:lnTo>
                  <a:lnTo>
                    <a:pt x="303" y="376"/>
                  </a:lnTo>
                  <a:lnTo>
                    <a:pt x="313" y="383"/>
                  </a:lnTo>
                  <a:lnTo>
                    <a:pt x="315" y="385"/>
                  </a:lnTo>
                  <a:lnTo>
                    <a:pt x="318" y="387"/>
                  </a:lnTo>
                  <a:lnTo>
                    <a:pt x="319" y="386"/>
                  </a:lnTo>
                  <a:lnTo>
                    <a:pt x="320" y="386"/>
                  </a:lnTo>
                  <a:lnTo>
                    <a:pt x="321" y="384"/>
                  </a:lnTo>
                  <a:lnTo>
                    <a:pt x="322" y="380"/>
                  </a:lnTo>
                  <a:lnTo>
                    <a:pt x="322" y="373"/>
                  </a:lnTo>
                  <a:lnTo>
                    <a:pt x="321" y="363"/>
                  </a:lnTo>
                  <a:lnTo>
                    <a:pt x="324" y="287"/>
                  </a:lnTo>
                  <a:lnTo>
                    <a:pt x="324" y="283"/>
                  </a:lnTo>
                  <a:lnTo>
                    <a:pt x="326" y="277"/>
                  </a:lnTo>
                  <a:lnTo>
                    <a:pt x="326" y="272"/>
                  </a:lnTo>
                  <a:lnTo>
                    <a:pt x="325" y="268"/>
                  </a:lnTo>
                  <a:lnTo>
                    <a:pt x="324" y="265"/>
                  </a:lnTo>
                  <a:lnTo>
                    <a:pt x="318" y="257"/>
                  </a:lnTo>
                  <a:lnTo>
                    <a:pt x="293" y="234"/>
                  </a:lnTo>
                  <a:lnTo>
                    <a:pt x="102" y="81"/>
                  </a:lnTo>
                  <a:lnTo>
                    <a:pt x="14" y="3"/>
                  </a:lnTo>
                  <a:lnTo>
                    <a:pt x="11" y="2"/>
                  </a:lnTo>
                  <a:lnTo>
                    <a:pt x="9" y="1"/>
                  </a:lnTo>
                  <a:lnTo>
                    <a:pt x="7" y="0"/>
                  </a:lnTo>
                  <a:lnTo>
                    <a:pt x="5" y="1"/>
                  </a:lnTo>
                  <a:lnTo>
                    <a:pt x="4" y="2"/>
                  </a:lnTo>
                  <a:lnTo>
                    <a:pt x="3" y="5"/>
                  </a:lnTo>
                  <a:close/>
                </a:path>
              </a:pathLst>
            </a:custGeom>
            <a:solidFill>
              <a:srgbClr val="CE606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 name="Freeform 10"/>
            <p:cNvSpPr>
              <a:spLocks/>
            </p:cNvSpPr>
            <p:nvPr/>
          </p:nvSpPr>
          <p:spPr bwMode="auto">
            <a:xfrm flipH="1">
              <a:off x="8376747" y="5339112"/>
              <a:ext cx="134141" cy="161963"/>
            </a:xfrm>
            <a:custGeom>
              <a:avLst/>
              <a:gdLst/>
              <a:ahLst/>
              <a:cxnLst>
                <a:cxn ang="0">
                  <a:pos x="131" y="0"/>
                </a:cxn>
                <a:cxn ang="0">
                  <a:pos x="128" y="0"/>
                </a:cxn>
                <a:cxn ang="0">
                  <a:pos x="126" y="0"/>
                </a:cxn>
                <a:cxn ang="0">
                  <a:pos x="122" y="1"/>
                </a:cxn>
                <a:cxn ang="0">
                  <a:pos x="15" y="45"/>
                </a:cxn>
                <a:cxn ang="0">
                  <a:pos x="8" y="47"/>
                </a:cxn>
                <a:cxn ang="0">
                  <a:pos x="7" y="47"/>
                </a:cxn>
                <a:cxn ang="0">
                  <a:pos x="5" y="49"/>
                </a:cxn>
                <a:cxn ang="0">
                  <a:pos x="3" y="57"/>
                </a:cxn>
                <a:cxn ang="0">
                  <a:pos x="0" y="74"/>
                </a:cxn>
                <a:cxn ang="0">
                  <a:pos x="0" y="90"/>
                </a:cxn>
                <a:cxn ang="0">
                  <a:pos x="5" y="148"/>
                </a:cxn>
                <a:cxn ang="0">
                  <a:pos x="4" y="151"/>
                </a:cxn>
                <a:cxn ang="0">
                  <a:pos x="4" y="160"/>
                </a:cxn>
                <a:cxn ang="0">
                  <a:pos x="5" y="162"/>
                </a:cxn>
                <a:cxn ang="0">
                  <a:pos x="6" y="162"/>
                </a:cxn>
                <a:cxn ang="0">
                  <a:pos x="7" y="163"/>
                </a:cxn>
                <a:cxn ang="0">
                  <a:pos x="8" y="162"/>
                </a:cxn>
                <a:cxn ang="0">
                  <a:pos x="9" y="162"/>
                </a:cxn>
                <a:cxn ang="0">
                  <a:pos x="11" y="160"/>
                </a:cxn>
                <a:cxn ang="0">
                  <a:pos x="18" y="153"/>
                </a:cxn>
                <a:cxn ang="0">
                  <a:pos x="74" y="127"/>
                </a:cxn>
                <a:cxn ang="0">
                  <a:pos x="112" y="106"/>
                </a:cxn>
                <a:cxn ang="0">
                  <a:pos x="126" y="99"/>
                </a:cxn>
                <a:cxn ang="0">
                  <a:pos x="129" y="97"/>
                </a:cxn>
                <a:cxn ang="0">
                  <a:pos x="132" y="93"/>
                </a:cxn>
                <a:cxn ang="0">
                  <a:pos x="134" y="90"/>
                </a:cxn>
                <a:cxn ang="0">
                  <a:pos x="135" y="86"/>
                </a:cxn>
                <a:cxn ang="0">
                  <a:pos x="131" y="47"/>
                </a:cxn>
                <a:cxn ang="0">
                  <a:pos x="132" y="5"/>
                </a:cxn>
                <a:cxn ang="0">
                  <a:pos x="132" y="3"/>
                </a:cxn>
                <a:cxn ang="0">
                  <a:pos x="132" y="1"/>
                </a:cxn>
                <a:cxn ang="0">
                  <a:pos x="132" y="0"/>
                </a:cxn>
                <a:cxn ang="0">
                  <a:pos x="131" y="0"/>
                </a:cxn>
              </a:cxnLst>
              <a:rect l="0" t="0" r="r" b="b"/>
              <a:pathLst>
                <a:path w="135" h="163">
                  <a:moveTo>
                    <a:pt x="131" y="0"/>
                  </a:moveTo>
                  <a:lnTo>
                    <a:pt x="128" y="0"/>
                  </a:lnTo>
                  <a:lnTo>
                    <a:pt x="126" y="0"/>
                  </a:lnTo>
                  <a:lnTo>
                    <a:pt x="122" y="1"/>
                  </a:lnTo>
                  <a:lnTo>
                    <a:pt x="15" y="45"/>
                  </a:lnTo>
                  <a:lnTo>
                    <a:pt x="8" y="47"/>
                  </a:lnTo>
                  <a:lnTo>
                    <a:pt x="7" y="47"/>
                  </a:lnTo>
                  <a:lnTo>
                    <a:pt x="5" y="49"/>
                  </a:lnTo>
                  <a:lnTo>
                    <a:pt x="3" y="57"/>
                  </a:lnTo>
                  <a:lnTo>
                    <a:pt x="0" y="74"/>
                  </a:lnTo>
                  <a:lnTo>
                    <a:pt x="0" y="90"/>
                  </a:lnTo>
                  <a:lnTo>
                    <a:pt x="5" y="148"/>
                  </a:lnTo>
                  <a:lnTo>
                    <a:pt x="4" y="151"/>
                  </a:lnTo>
                  <a:lnTo>
                    <a:pt x="4" y="160"/>
                  </a:lnTo>
                  <a:lnTo>
                    <a:pt x="5" y="162"/>
                  </a:lnTo>
                  <a:lnTo>
                    <a:pt x="6" y="162"/>
                  </a:lnTo>
                  <a:lnTo>
                    <a:pt x="7" y="163"/>
                  </a:lnTo>
                  <a:lnTo>
                    <a:pt x="8" y="162"/>
                  </a:lnTo>
                  <a:lnTo>
                    <a:pt x="9" y="162"/>
                  </a:lnTo>
                  <a:lnTo>
                    <a:pt x="11" y="160"/>
                  </a:lnTo>
                  <a:lnTo>
                    <a:pt x="18" y="153"/>
                  </a:lnTo>
                  <a:lnTo>
                    <a:pt x="74" y="127"/>
                  </a:lnTo>
                  <a:lnTo>
                    <a:pt x="112" y="106"/>
                  </a:lnTo>
                  <a:lnTo>
                    <a:pt x="126" y="99"/>
                  </a:lnTo>
                  <a:lnTo>
                    <a:pt x="129" y="97"/>
                  </a:lnTo>
                  <a:lnTo>
                    <a:pt x="132" y="93"/>
                  </a:lnTo>
                  <a:lnTo>
                    <a:pt x="134" y="90"/>
                  </a:lnTo>
                  <a:lnTo>
                    <a:pt x="135" y="86"/>
                  </a:lnTo>
                  <a:lnTo>
                    <a:pt x="131" y="47"/>
                  </a:lnTo>
                  <a:lnTo>
                    <a:pt x="132" y="5"/>
                  </a:lnTo>
                  <a:lnTo>
                    <a:pt x="132" y="3"/>
                  </a:lnTo>
                  <a:lnTo>
                    <a:pt x="132" y="1"/>
                  </a:lnTo>
                  <a:lnTo>
                    <a:pt x="132" y="0"/>
                  </a:lnTo>
                  <a:lnTo>
                    <a:pt x="131" y="0"/>
                  </a:lnTo>
                  <a:close/>
                </a:path>
              </a:pathLst>
            </a:custGeom>
            <a:solidFill>
              <a:srgbClr val="CE606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11"/>
            <p:cNvSpPr>
              <a:spLocks/>
            </p:cNvSpPr>
            <p:nvPr/>
          </p:nvSpPr>
          <p:spPr bwMode="auto">
            <a:xfrm flipH="1">
              <a:off x="8449283" y="4994321"/>
              <a:ext cx="312002" cy="259339"/>
            </a:xfrm>
            <a:custGeom>
              <a:avLst/>
              <a:gdLst/>
              <a:ahLst/>
              <a:cxnLst>
                <a:cxn ang="0">
                  <a:pos x="173" y="115"/>
                </a:cxn>
                <a:cxn ang="0">
                  <a:pos x="144" y="89"/>
                </a:cxn>
                <a:cxn ang="0">
                  <a:pos x="62" y="31"/>
                </a:cxn>
                <a:cxn ang="0">
                  <a:pos x="36" y="11"/>
                </a:cxn>
                <a:cxn ang="0">
                  <a:pos x="32" y="9"/>
                </a:cxn>
                <a:cxn ang="0">
                  <a:pos x="24" y="3"/>
                </a:cxn>
                <a:cxn ang="0">
                  <a:pos x="15" y="0"/>
                </a:cxn>
                <a:cxn ang="0">
                  <a:pos x="13" y="0"/>
                </a:cxn>
                <a:cxn ang="0">
                  <a:pos x="10" y="1"/>
                </a:cxn>
                <a:cxn ang="0">
                  <a:pos x="8" y="3"/>
                </a:cxn>
                <a:cxn ang="0">
                  <a:pos x="3" y="6"/>
                </a:cxn>
                <a:cxn ang="0">
                  <a:pos x="2" y="9"/>
                </a:cxn>
                <a:cxn ang="0">
                  <a:pos x="0" y="11"/>
                </a:cxn>
                <a:cxn ang="0">
                  <a:pos x="0" y="12"/>
                </a:cxn>
                <a:cxn ang="0">
                  <a:pos x="0" y="16"/>
                </a:cxn>
                <a:cxn ang="0">
                  <a:pos x="0" y="17"/>
                </a:cxn>
                <a:cxn ang="0">
                  <a:pos x="1" y="19"/>
                </a:cxn>
                <a:cxn ang="0">
                  <a:pos x="5" y="23"/>
                </a:cxn>
                <a:cxn ang="0">
                  <a:pos x="11" y="29"/>
                </a:cxn>
                <a:cxn ang="0">
                  <a:pos x="57" y="59"/>
                </a:cxn>
                <a:cxn ang="0">
                  <a:pos x="198" y="173"/>
                </a:cxn>
                <a:cxn ang="0">
                  <a:pos x="237" y="207"/>
                </a:cxn>
                <a:cxn ang="0">
                  <a:pos x="284" y="256"/>
                </a:cxn>
                <a:cxn ang="0">
                  <a:pos x="289" y="259"/>
                </a:cxn>
                <a:cxn ang="0">
                  <a:pos x="294" y="261"/>
                </a:cxn>
                <a:cxn ang="0">
                  <a:pos x="298" y="261"/>
                </a:cxn>
                <a:cxn ang="0">
                  <a:pos x="301" y="260"/>
                </a:cxn>
                <a:cxn ang="0">
                  <a:pos x="304" y="258"/>
                </a:cxn>
                <a:cxn ang="0">
                  <a:pos x="307" y="256"/>
                </a:cxn>
                <a:cxn ang="0">
                  <a:pos x="309" y="253"/>
                </a:cxn>
                <a:cxn ang="0">
                  <a:pos x="311" y="250"/>
                </a:cxn>
                <a:cxn ang="0">
                  <a:pos x="311" y="249"/>
                </a:cxn>
                <a:cxn ang="0">
                  <a:pos x="312" y="248"/>
                </a:cxn>
                <a:cxn ang="0">
                  <a:pos x="313" y="247"/>
                </a:cxn>
                <a:cxn ang="0">
                  <a:pos x="314" y="247"/>
                </a:cxn>
                <a:cxn ang="0">
                  <a:pos x="314" y="246"/>
                </a:cxn>
                <a:cxn ang="0">
                  <a:pos x="300" y="233"/>
                </a:cxn>
                <a:cxn ang="0">
                  <a:pos x="297" y="231"/>
                </a:cxn>
                <a:cxn ang="0">
                  <a:pos x="237" y="179"/>
                </a:cxn>
                <a:cxn ang="0">
                  <a:pos x="173" y="115"/>
                </a:cxn>
              </a:cxnLst>
              <a:rect l="0" t="0" r="r" b="b"/>
              <a:pathLst>
                <a:path w="314" h="261">
                  <a:moveTo>
                    <a:pt x="173" y="115"/>
                  </a:moveTo>
                  <a:lnTo>
                    <a:pt x="144" y="89"/>
                  </a:lnTo>
                  <a:lnTo>
                    <a:pt x="62" y="31"/>
                  </a:lnTo>
                  <a:lnTo>
                    <a:pt x="36" y="11"/>
                  </a:lnTo>
                  <a:lnTo>
                    <a:pt x="32" y="9"/>
                  </a:lnTo>
                  <a:lnTo>
                    <a:pt x="24" y="3"/>
                  </a:lnTo>
                  <a:lnTo>
                    <a:pt x="15" y="0"/>
                  </a:lnTo>
                  <a:lnTo>
                    <a:pt x="13" y="0"/>
                  </a:lnTo>
                  <a:lnTo>
                    <a:pt x="10" y="1"/>
                  </a:lnTo>
                  <a:lnTo>
                    <a:pt x="8" y="3"/>
                  </a:lnTo>
                  <a:lnTo>
                    <a:pt x="3" y="6"/>
                  </a:lnTo>
                  <a:lnTo>
                    <a:pt x="2" y="9"/>
                  </a:lnTo>
                  <a:lnTo>
                    <a:pt x="0" y="11"/>
                  </a:lnTo>
                  <a:lnTo>
                    <a:pt x="0" y="12"/>
                  </a:lnTo>
                  <a:lnTo>
                    <a:pt x="0" y="16"/>
                  </a:lnTo>
                  <a:lnTo>
                    <a:pt x="0" y="17"/>
                  </a:lnTo>
                  <a:lnTo>
                    <a:pt x="1" y="19"/>
                  </a:lnTo>
                  <a:lnTo>
                    <a:pt x="5" y="23"/>
                  </a:lnTo>
                  <a:lnTo>
                    <a:pt x="11" y="29"/>
                  </a:lnTo>
                  <a:lnTo>
                    <a:pt x="57" y="59"/>
                  </a:lnTo>
                  <a:lnTo>
                    <a:pt x="198" y="173"/>
                  </a:lnTo>
                  <a:lnTo>
                    <a:pt x="237" y="207"/>
                  </a:lnTo>
                  <a:lnTo>
                    <a:pt x="284" y="256"/>
                  </a:lnTo>
                  <a:lnTo>
                    <a:pt x="289" y="259"/>
                  </a:lnTo>
                  <a:lnTo>
                    <a:pt x="294" y="261"/>
                  </a:lnTo>
                  <a:lnTo>
                    <a:pt x="298" y="261"/>
                  </a:lnTo>
                  <a:lnTo>
                    <a:pt x="301" y="260"/>
                  </a:lnTo>
                  <a:lnTo>
                    <a:pt x="304" y="258"/>
                  </a:lnTo>
                  <a:lnTo>
                    <a:pt x="307" y="256"/>
                  </a:lnTo>
                  <a:lnTo>
                    <a:pt x="309" y="253"/>
                  </a:lnTo>
                  <a:lnTo>
                    <a:pt x="311" y="250"/>
                  </a:lnTo>
                  <a:lnTo>
                    <a:pt x="311" y="249"/>
                  </a:lnTo>
                  <a:lnTo>
                    <a:pt x="312" y="248"/>
                  </a:lnTo>
                  <a:lnTo>
                    <a:pt x="313" y="247"/>
                  </a:lnTo>
                  <a:lnTo>
                    <a:pt x="314" y="247"/>
                  </a:lnTo>
                  <a:lnTo>
                    <a:pt x="314" y="246"/>
                  </a:lnTo>
                  <a:lnTo>
                    <a:pt x="300" y="233"/>
                  </a:lnTo>
                  <a:lnTo>
                    <a:pt x="297" y="231"/>
                  </a:lnTo>
                  <a:lnTo>
                    <a:pt x="237" y="179"/>
                  </a:lnTo>
                  <a:lnTo>
                    <a:pt x="173" y="115"/>
                  </a:lnTo>
                  <a:close/>
                </a:path>
              </a:pathLst>
            </a:custGeom>
            <a:solidFill>
              <a:srgbClr val="DC8C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12"/>
            <p:cNvSpPr>
              <a:spLocks/>
            </p:cNvSpPr>
            <p:nvPr/>
          </p:nvSpPr>
          <p:spPr bwMode="auto">
            <a:xfrm flipH="1">
              <a:off x="8374760" y="5213914"/>
              <a:ext cx="148052" cy="164943"/>
            </a:xfrm>
            <a:custGeom>
              <a:avLst/>
              <a:gdLst/>
              <a:ahLst/>
              <a:cxnLst>
                <a:cxn ang="0">
                  <a:pos x="149" y="114"/>
                </a:cxn>
                <a:cxn ang="0">
                  <a:pos x="149" y="113"/>
                </a:cxn>
                <a:cxn ang="0">
                  <a:pos x="148" y="111"/>
                </a:cxn>
                <a:cxn ang="0">
                  <a:pos x="146" y="108"/>
                </a:cxn>
                <a:cxn ang="0">
                  <a:pos x="143" y="76"/>
                </a:cxn>
                <a:cxn ang="0">
                  <a:pos x="142" y="69"/>
                </a:cxn>
                <a:cxn ang="0">
                  <a:pos x="140" y="64"/>
                </a:cxn>
                <a:cxn ang="0">
                  <a:pos x="138" y="60"/>
                </a:cxn>
                <a:cxn ang="0">
                  <a:pos x="134" y="58"/>
                </a:cxn>
                <a:cxn ang="0">
                  <a:pos x="130" y="57"/>
                </a:cxn>
                <a:cxn ang="0">
                  <a:pos x="126" y="57"/>
                </a:cxn>
                <a:cxn ang="0">
                  <a:pos x="107" y="58"/>
                </a:cxn>
                <a:cxn ang="0">
                  <a:pos x="103" y="56"/>
                </a:cxn>
                <a:cxn ang="0">
                  <a:pos x="100" y="55"/>
                </a:cxn>
                <a:cxn ang="0">
                  <a:pos x="99" y="52"/>
                </a:cxn>
                <a:cxn ang="0">
                  <a:pos x="89" y="29"/>
                </a:cxn>
                <a:cxn ang="0">
                  <a:pos x="82" y="12"/>
                </a:cxn>
                <a:cxn ang="0">
                  <a:pos x="78" y="5"/>
                </a:cxn>
                <a:cxn ang="0">
                  <a:pos x="76" y="3"/>
                </a:cxn>
                <a:cxn ang="0">
                  <a:pos x="73" y="1"/>
                </a:cxn>
                <a:cxn ang="0">
                  <a:pos x="66" y="0"/>
                </a:cxn>
                <a:cxn ang="0">
                  <a:pos x="60" y="0"/>
                </a:cxn>
                <a:cxn ang="0">
                  <a:pos x="56" y="1"/>
                </a:cxn>
                <a:cxn ang="0">
                  <a:pos x="54" y="3"/>
                </a:cxn>
                <a:cxn ang="0">
                  <a:pos x="51" y="6"/>
                </a:cxn>
                <a:cxn ang="0">
                  <a:pos x="48" y="9"/>
                </a:cxn>
                <a:cxn ang="0">
                  <a:pos x="45" y="18"/>
                </a:cxn>
                <a:cxn ang="0">
                  <a:pos x="38" y="47"/>
                </a:cxn>
                <a:cxn ang="0">
                  <a:pos x="38" y="55"/>
                </a:cxn>
                <a:cxn ang="0">
                  <a:pos x="39" y="64"/>
                </a:cxn>
                <a:cxn ang="0">
                  <a:pos x="39" y="77"/>
                </a:cxn>
                <a:cxn ang="0">
                  <a:pos x="34" y="86"/>
                </a:cxn>
                <a:cxn ang="0">
                  <a:pos x="5" y="116"/>
                </a:cxn>
                <a:cxn ang="0">
                  <a:pos x="3" y="121"/>
                </a:cxn>
                <a:cxn ang="0">
                  <a:pos x="1" y="126"/>
                </a:cxn>
                <a:cxn ang="0">
                  <a:pos x="0" y="136"/>
                </a:cxn>
                <a:cxn ang="0">
                  <a:pos x="3" y="158"/>
                </a:cxn>
                <a:cxn ang="0">
                  <a:pos x="3" y="160"/>
                </a:cxn>
                <a:cxn ang="0">
                  <a:pos x="2" y="164"/>
                </a:cxn>
                <a:cxn ang="0">
                  <a:pos x="2" y="166"/>
                </a:cxn>
                <a:cxn ang="0">
                  <a:pos x="2" y="166"/>
                </a:cxn>
                <a:cxn ang="0">
                  <a:pos x="5" y="166"/>
                </a:cxn>
                <a:cxn ang="0">
                  <a:pos x="35" y="159"/>
                </a:cxn>
                <a:cxn ang="0">
                  <a:pos x="137" y="121"/>
                </a:cxn>
                <a:cxn ang="0">
                  <a:pos x="144" y="118"/>
                </a:cxn>
                <a:cxn ang="0">
                  <a:pos x="146" y="117"/>
                </a:cxn>
                <a:cxn ang="0">
                  <a:pos x="148" y="115"/>
                </a:cxn>
                <a:cxn ang="0">
                  <a:pos x="149" y="114"/>
                </a:cxn>
              </a:cxnLst>
              <a:rect l="0" t="0" r="r" b="b"/>
              <a:pathLst>
                <a:path w="149" h="166">
                  <a:moveTo>
                    <a:pt x="149" y="114"/>
                  </a:moveTo>
                  <a:lnTo>
                    <a:pt x="149" y="113"/>
                  </a:lnTo>
                  <a:lnTo>
                    <a:pt x="148" y="111"/>
                  </a:lnTo>
                  <a:lnTo>
                    <a:pt x="146" y="108"/>
                  </a:lnTo>
                  <a:lnTo>
                    <a:pt x="143" y="76"/>
                  </a:lnTo>
                  <a:lnTo>
                    <a:pt x="142" y="69"/>
                  </a:lnTo>
                  <a:lnTo>
                    <a:pt x="140" y="64"/>
                  </a:lnTo>
                  <a:lnTo>
                    <a:pt x="138" y="60"/>
                  </a:lnTo>
                  <a:lnTo>
                    <a:pt x="134" y="58"/>
                  </a:lnTo>
                  <a:lnTo>
                    <a:pt x="130" y="57"/>
                  </a:lnTo>
                  <a:lnTo>
                    <a:pt x="126" y="57"/>
                  </a:lnTo>
                  <a:lnTo>
                    <a:pt x="107" y="58"/>
                  </a:lnTo>
                  <a:lnTo>
                    <a:pt x="103" y="56"/>
                  </a:lnTo>
                  <a:lnTo>
                    <a:pt x="100" y="55"/>
                  </a:lnTo>
                  <a:lnTo>
                    <a:pt x="99" y="52"/>
                  </a:lnTo>
                  <a:lnTo>
                    <a:pt x="89" y="29"/>
                  </a:lnTo>
                  <a:lnTo>
                    <a:pt x="82" y="12"/>
                  </a:lnTo>
                  <a:lnTo>
                    <a:pt x="78" y="5"/>
                  </a:lnTo>
                  <a:lnTo>
                    <a:pt x="76" y="3"/>
                  </a:lnTo>
                  <a:lnTo>
                    <a:pt x="73" y="1"/>
                  </a:lnTo>
                  <a:lnTo>
                    <a:pt x="66" y="0"/>
                  </a:lnTo>
                  <a:lnTo>
                    <a:pt x="60" y="0"/>
                  </a:lnTo>
                  <a:lnTo>
                    <a:pt x="56" y="1"/>
                  </a:lnTo>
                  <a:lnTo>
                    <a:pt x="54" y="3"/>
                  </a:lnTo>
                  <a:lnTo>
                    <a:pt x="51" y="6"/>
                  </a:lnTo>
                  <a:lnTo>
                    <a:pt x="48" y="9"/>
                  </a:lnTo>
                  <a:lnTo>
                    <a:pt x="45" y="18"/>
                  </a:lnTo>
                  <a:lnTo>
                    <a:pt x="38" y="47"/>
                  </a:lnTo>
                  <a:lnTo>
                    <a:pt x="38" y="55"/>
                  </a:lnTo>
                  <a:lnTo>
                    <a:pt x="39" y="64"/>
                  </a:lnTo>
                  <a:lnTo>
                    <a:pt x="39" y="77"/>
                  </a:lnTo>
                  <a:lnTo>
                    <a:pt x="34" y="86"/>
                  </a:lnTo>
                  <a:lnTo>
                    <a:pt x="5" y="116"/>
                  </a:lnTo>
                  <a:lnTo>
                    <a:pt x="3" y="121"/>
                  </a:lnTo>
                  <a:lnTo>
                    <a:pt x="1" y="126"/>
                  </a:lnTo>
                  <a:lnTo>
                    <a:pt x="0" y="136"/>
                  </a:lnTo>
                  <a:lnTo>
                    <a:pt x="3" y="158"/>
                  </a:lnTo>
                  <a:lnTo>
                    <a:pt x="3" y="160"/>
                  </a:lnTo>
                  <a:lnTo>
                    <a:pt x="2" y="164"/>
                  </a:lnTo>
                  <a:lnTo>
                    <a:pt x="2" y="166"/>
                  </a:lnTo>
                  <a:lnTo>
                    <a:pt x="2" y="166"/>
                  </a:lnTo>
                  <a:lnTo>
                    <a:pt x="5" y="166"/>
                  </a:lnTo>
                  <a:lnTo>
                    <a:pt x="35" y="159"/>
                  </a:lnTo>
                  <a:lnTo>
                    <a:pt x="137" y="121"/>
                  </a:lnTo>
                  <a:lnTo>
                    <a:pt x="144" y="118"/>
                  </a:lnTo>
                  <a:lnTo>
                    <a:pt x="146" y="117"/>
                  </a:lnTo>
                  <a:lnTo>
                    <a:pt x="148" y="115"/>
                  </a:lnTo>
                  <a:lnTo>
                    <a:pt x="149" y="114"/>
                  </a:lnTo>
                  <a:close/>
                </a:path>
              </a:pathLst>
            </a:custGeom>
            <a:solidFill>
              <a:srgbClr val="962E2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1" name="Slide Number Placeholder 10"/>
          <p:cNvSpPr>
            <a:spLocks noGrp="1"/>
          </p:cNvSpPr>
          <p:nvPr>
            <p:ph type="sldNum" sz="quarter" idx="11"/>
          </p:nvPr>
        </p:nvSpPr>
        <p:spPr/>
        <p:txBody>
          <a:bodyPr/>
          <a:lstStyle/>
          <a:p>
            <a:fld id="{A9320731-3B2C-4107-8664-CAD7BE973DC8}" type="slidenum">
              <a:rPr lang="en-US" smtClean="0"/>
              <a:pPr/>
              <a:t>3</a:t>
            </a:fld>
            <a:endParaRPr lang="en-US"/>
          </a:p>
        </p:txBody>
      </p:sp>
      <p:sp>
        <p:nvSpPr>
          <p:cNvPr id="12" name="Footer Placeholder 11"/>
          <p:cNvSpPr>
            <a:spLocks noGrp="1"/>
          </p:cNvSpPr>
          <p:nvPr>
            <p:ph type="ftr" sz="quarter" idx="10"/>
          </p:nvPr>
        </p:nvSpPr>
        <p:spPr/>
        <p:txBody>
          <a:bodyPr/>
          <a:lstStyle/>
          <a:p>
            <a:r>
              <a:rPr lang="en-US"/>
              <a:t>Tab 12-1 - Proportional an PID Control Processes</a:t>
            </a:r>
            <a:endParaRPr lang="en-US" dirty="0"/>
          </a:p>
        </p:txBody>
      </p:sp>
    </p:spTree>
    <p:extLst>
      <p:ext uri="{BB962C8B-B14F-4D97-AF65-F5344CB8AC3E}">
        <p14:creationId xmlns:p14="http://schemas.microsoft.com/office/powerpoint/2010/main" val="267523970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84" name="Oval 22"/>
          <p:cNvSpPr>
            <a:spLocks noChangeAspect="1"/>
          </p:cNvSpPr>
          <p:nvPr/>
        </p:nvSpPr>
        <p:spPr bwMode="auto">
          <a:xfrm>
            <a:off x="650506" y="298450"/>
            <a:ext cx="4413742" cy="4413250"/>
          </a:xfrm>
          <a:prstGeom prst="ellipse">
            <a:avLst/>
          </a:prstGeom>
          <a:noFill/>
          <a:ln w="25400" algn="ctr">
            <a:solidFill>
              <a:schemeClr val="bg1"/>
            </a:solidFill>
            <a:round/>
            <a:headEnd/>
            <a:tailEnd/>
          </a:ln>
        </p:spPr>
        <p:txBody>
          <a:bodyPr anchor="ctr"/>
          <a:lstStyle/>
          <a:p>
            <a:endParaRPr lang="en-US"/>
          </a:p>
        </p:txBody>
      </p:sp>
      <p:sp>
        <p:nvSpPr>
          <p:cNvPr id="116" name="Rectangle 44"/>
          <p:cNvSpPr>
            <a:spLocks noChangeArrowheads="1"/>
          </p:cNvSpPr>
          <p:nvPr/>
        </p:nvSpPr>
        <p:spPr bwMode="auto">
          <a:xfrm>
            <a:off x="1819275" y="4631531"/>
            <a:ext cx="4660900" cy="1523206"/>
          </a:xfrm>
          <a:prstGeom prst="rect">
            <a:avLst/>
          </a:prstGeom>
          <a:solidFill>
            <a:srgbClr val="0099CC">
              <a:alpha val="49804"/>
            </a:srgbClr>
          </a:solidFill>
          <a:ln w="9525" algn="ctr">
            <a:noFill/>
            <a:round/>
            <a:headEnd/>
            <a:tailEnd/>
          </a:ln>
        </p:spPr>
        <p:txBody>
          <a:bodyPr anchor="ctr"/>
          <a:lstStyle/>
          <a:p>
            <a:endParaRPr lang="en-US"/>
          </a:p>
        </p:txBody>
      </p:sp>
      <p:grpSp>
        <p:nvGrpSpPr>
          <p:cNvPr id="2" name="Group 164"/>
          <p:cNvGrpSpPr/>
          <p:nvPr/>
        </p:nvGrpSpPr>
        <p:grpSpPr>
          <a:xfrm>
            <a:off x="7241377" y="5500688"/>
            <a:ext cx="7" cy="1082042"/>
            <a:chOff x="7258044" y="5505450"/>
            <a:chExt cx="7" cy="1082042"/>
          </a:xfrm>
        </p:grpSpPr>
        <p:grpSp>
          <p:nvGrpSpPr>
            <p:cNvPr id="3" name="Group 122"/>
            <p:cNvGrpSpPr/>
            <p:nvPr/>
          </p:nvGrpSpPr>
          <p:grpSpPr>
            <a:xfrm>
              <a:off x="7258044" y="5505452"/>
              <a:ext cx="0" cy="1082040"/>
              <a:chOff x="7315200" y="3810000"/>
              <a:chExt cx="0" cy="1082040"/>
            </a:xfrm>
          </p:grpSpPr>
          <p:cxnSp>
            <p:nvCxnSpPr>
              <p:cNvPr id="168" name="Straight Connector 167"/>
              <p:cNvCxnSpPr/>
              <p:nvPr/>
            </p:nvCxnSpPr>
            <p:spPr bwMode="auto">
              <a:xfrm rot="5400000" flipH="1" flipV="1">
                <a:off x="7040880" y="4084320"/>
                <a:ext cx="548640" cy="0"/>
              </a:xfrm>
              <a:prstGeom prst="line">
                <a:avLst/>
              </a:prstGeom>
              <a:solidFill>
                <a:schemeClr val="accent1"/>
              </a:solidFill>
              <a:ln w="28575" cap="flat" cmpd="sng" algn="ctr">
                <a:solidFill>
                  <a:schemeClr val="bg1">
                    <a:lumMod val="75000"/>
                  </a:schemeClr>
                </a:solidFill>
                <a:prstDash val="solid"/>
                <a:round/>
                <a:headEnd type="none" w="med" len="med"/>
                <a:tailEnd type="none" w="med" len="med"/>
              </a:ln>
              <a:effectLst/>
            </p:spPr>
          </p:cxnSp>
          <p:cxnSp>
            <p:nvCxnSpPr>
              <p:cNvPr id="169" name="Straight Connector 168"/>
              <p:cNvCxnSpPr/>
              <p:nvPr/>
            </p:nvCxnSpPr>
            <p:spPr bwMode="auto">
              <a:xfrm rot="5400000">
                <a:off x="7040880" y="4617720"/>
                <a:ext cx="548640" cy="0"/>
              </a:xfrm>
              <a:prstGeom prst="line">
                <a:avLst/>
              </a:prstGeom>
              <a:solidFill>
                <a:schemeClr val="accent1"/>
              </a:solidFill>
              <a:ln w="28575" cap="flat" cmpd="sng" algn="ctr">
                <a:solidFill>
                  <a:schemeClr val="bg1"/>
                </a:solidFill>
                <a:prstDash val="solid"/>
                <a:round/>
                <a:headEnd type="none" w="med" len="med"/>
                <a:tailEnd type="none" w="med" len="med"/>
              </a:ln>
              <a:effectLst/>
            </p:spPr>
          </p:cxnSp>
        </p:grpSp>
        <p:cxnSp>
          <p:nvCxnSpPr>
            <p:cNvPr id="167" name="Straight Connector 166"/>
            <p:cNvCxnSpPr/>
            <p:nvPr/>
          </p:nvCxnSpPr>
          <p:spPr bwMode="auto">
            <a:xfrm rot="5400000">
              <a:off x="7146132" y="5617369"/>
              <a:ext cx="223838" cy="0"/>
            </a:xfrm>
            <a:prstGeom prst="line">
              <a:avLst/>
            </a:prstGeom>
            <a:solidFill>
              <a:schemeClr val="accent1"/>
            </a:solidFill>
            <a:ln w="76200" cap="flat" cmpd="sng" algn="ctr">
              <a:solidFill>
                <a:schemeClr val="tx1"/>
              </a:solidFill>
              <a:prstDash val="solid"/>
              <a:round/>
              <a:headEnd type="none" w="med" len="med"/>
              <a:tailEnd type="none" w="med" len="med"/>
            </a:ln>
            <a:effectLst/>
          </p:spPr>
        </p:cxnSp>
      </p:grpSp>
      <p:sp>
        <p:nvSpPr>
          <p:cNvPr id="70" name="Rectangle 69"/>
          <p:cNvSpPr/>
          <p:nvPr/>
        </p:nvSpPr>
        <p:spPr bwMode="auto">
          <a:xfrm>
            <a:off x="6477000" y="5917406"/>
            <a:ext cx="1752600" cy="2667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3" name="Rectangle 52"/>
          <p:cNvSpPr>
            <a:spLocks noChangeArrowheads="1"/>
          </p:cNvSpPr>
          <p:nvPr/>
        </p:nvSpPr>
        <p:spPr bwMode="auto">
          <a:xfrm>
            <a:off x="7242175" y="5915025"/>
            <a:ext cx="1901825" cy="276225"/>
          </a:xfrm>
          <a:prstGeom prst="rect">
            <a:avLst/>
          </a:prstGeom>
          <a:solidFill>
            <a:srgbClr val="0099CC">
              <a:alpha val="49804"/>
            </a:srgbClr>
          </a:solidFill>
          <a:ln w="9525" algn="ctr">
            <a:noFill/>
            <a:round/>
            <a:headEnd/>
            <a:tailEnd/>
          </a:ln>
        </p:spPr>
        <p:txBody>
          <a:bodyPr anchor="ctr"/>
          <a:lstStyle/>
          <a:p>
            <a:endParaRPr lang="en-US"/>
          </a:p>
        </p:txBody>
      </p:sp>
      <p:sp>
        <p:nvSpPr>
          <p:cNvPr id="6147" name="Rectangle 49"/>
          <p:cNvSpPr>
            <a:spLocks noChangeArrowheads="1"/>
          </p:cNvSpPr>
          <p:nvPr/>
        </p:nvSpPr>
        <p:spPr bwMode="auto">
          <a:xfrm>
            <a:off x="6459538" y="5915025"/>
            <a:ext cx="782637" cy="276225"/>
          </a:xfrm>
          <a:prstGeom prst="rect">
            <a:avLst/>
          </a:prstGeom>
          <a:solidFill>
            <a:srgbClr val="0099CC">
              <a:alpha val="49804"/>
            </a:srgbClr>
          </a:solidFill>
          <a:ln w="9525" algn="ctr">
            <a:noFill/>
            <a:round/>
            <a:headEnd/>
            <a:tailEnd/>
          </a:ln>
        </p:spPr>
        <p:txBody>
          <a:bodyPr anchor="ctr"/>
          <a:lstStyle/>
          <a:p>
            <a:endParaRPr lang="en-US"/>
          </a:p>
        </p:txBody>
      </p:sp>
      <p:grpSp>
        <p:nvGrpSpPr>
          <p:cNvPr id="4" name="Group 24"/>
          <p:cNvGrpSpPr>
            <a:grpSpLocks/>
          </p:cNvGrpSpPr>
          <p:nvPr/>
        </p:nvGrpSpPr>
        <p:grpSpPr bwMode="auto">
          <a:xfrm rot="2700000">
            <a:off x="1949450" y="3060700"/>
            <a:ext cx="642938" cy="1588"/>
            <a:chOff x="593725" y="3061494"/>
            <a:chExt cx="642143" cy="2381"/>
          </a:xfrm>
        </p:grpSpPr>
        <p:sp>
          <p:nvSpPr>
            <p:cNvPr id="6193" name="Line 13"/>
            <p:cNvSpPr>
              <a:spLocks noChangeShapeType="1"/>
            </p:cNvSpPr>
            <p:nvPr/>
          </p:nvSpPr>
          <p:spPr bwMode="auto">
            <a:xfrm flipH="1">
              <a:off x="915193" y="3061494"/>
              <a:ext cx="320675" cy="0"/>
            </a:xfrm>
            <a:prstGeom prst="line">
              <a:avLst/>
            </a:prstGeom>
            <a:noFill/>
            <a:ln w="9525">
              <a:solidFill>
                <a:schemeClr val="bg1"/>
              </a:solidFill>
              <a:round/>
              <a:headEnd/>
              <a:tailEnd/>
            </a:ln>
          </p:spPr>
          <p:txBody>
            <a:bodyPr anchor="ctr"/>
            <a:lstStyle/>
            <a:p>
              <a:endParaRPr lang="en-US"/>
            </a:p>
          </p:txBody>
        </p:sp>
        <p:sp>
          <p:nvSpPr>
            <p:cNvPr id="6194" name="Line 13"/>
            <p:cNvSpPr>
              <a:spLocks noChangeShapeType="1"/>
            </p:cNvSpPr>
            <p:nvPr/>
          </p:nvSpPr>
          <p:spPr bwMode="auto">
            <a:xfrm flipH="1">
              <a:off x="593725" y="3063875"/>
              <a:ext cx="320675" cy="0"/>
            </a:xfrm>
            <a:prstGeom prst="line">
              <a:avLst/>
            </a:prstGeom>
            <a:noFill/>
            <a:ln w="9525">
              <a:solidFill>
                <a:schemeClr val="tx1"/>
              </a:solidFill>
              <a:round/>
              <a:headEnd/>
              <a:tailEnd/>
            </a:ln>
          </p:spPr>
          <p:txBody>
            <a:bodyPr anchor="ctr"/>
            <a:lstStyle/>
            <a:p>
              <a:endParaRPr lang="en-US"/>
            </a:p>
          </p:txBody>
        </p:sp>
      </p:grpSp>
      <p:grpSp>
        <p:nvGrpSpPr>
          <p:cNvPr id="5" name="Group 16"/>
          <p:cNvGrpSpPr>
            <a:grpSpLocks/>
          </p:cNvGrpSpPr>
          <p:nvPr/>
        </p:nvGrpSpPr>
        <p:grpSpPr bwMode="auto">
          <a:xfrm rot="1800000">
            <a:off x="612775" y="2485302"/>
            <a:ext cx="4479925" cy="46033"/>
            <a:chOff x="375" y="1566"/>
            <a:chExt cx="2822" cy="29"/>
          </a:xfrm>
        </p:grpSpPr>
        <p:sp>
          <p:nvSpPr>
            <p:cNvPr id="6191" name="Line 17"/>
            <p:cNvSpPr>
              <a:spLocks noChangeShapeType="1"/>
            </p:cNvSpPr>
            <p:nvPr/>
          </p:nvSpPr>
          <p:spPr bwMode="auto">
            <a:xfrm>
              <a:off x="375" y="1584"/>
              <a:ext cx="2822" cy="0"/>
            </a:xfrm>
            <a:prstGeom prst="line">
              <a:avLst/>
            </a:prstGeom>
            <a:noFill/>
            <a:ln w="9525">
              <a:solidFill>
                <a:schemeClr val="bg1"/>
              </a:solidFill>
              <a:prstDash val="dash"/>
              <a:round/>
              <a:headEnd/>
              <a:tailEnd/>
            </a:ln>
          </p:spPr>
          <p:txBody>
            <a:bodyPr anchor="ctr"/>
            <a:lstStyle/>
            <a:p>
              <a:endParaRPr lang="en-US"/>
            </a:p>
          </p:txBody>
        </p:sp>
        <p:sp>
          <p:nvSpPr>
            <p:cNvPr id="6192" name="Oval 19"/>
            <p:cNvSpPr>
              <a:spLocks noChangeAspect="1" noChangeArrowheads="1"/>
            </p:cNvSpPr>
            <p:nvPr/>
          </p:nvSpPr>
          <p:spPr bwMode="auto">
            <a:xfrm>
              <a:off x="3155" y="1566"/>
              <a:ext cx="29" cy="29"/>
            </a:xfrm>
            <a:prstGeom prst="ellipse">
              <a:avLst/>
            </a:prstGeom>
            <a:solidFill>
              <a:schemeClr val="bg1"/>
            </a:solidFill>
            <a:ln w="9525">
              <a:solidFill>
                <a:schemeClr val="bg1"/>
              </a:solidFill>
              <a:prstDash val="dash"/>
              <a:round/>
              <a:headEnd/>
              <a:tailEnd/>
            </a:ln>
          </p:spPr>
          <p:txBody>
            <a:bodyPr wrap="none" anchor="ctr"/>
            <a:lstStyle/>
            <a:p>
              <a:endParaRPr lang="en-US"/>
            </a:p>
          </p:txBody>
        </p:sp>
      </p:grpSp>
      <p:sp>
        <p:nvSpPr>
          <p:cNvPr id="6188" name="Oval 34"/>
          <p:cNvSpPr>
            <a:spLocks noChangeAspect="1"/>
          </p:cNvSpPr>
          <p:nvPr/>
        </p:nvSpPr>
        <p:spPr bwMode="auto">
          <a:xfrm>
            <a:off x="1735106" y="1356693"/>
            <a:ext cx="2301900" cy="2301643"/>
          </a:xfrm>
          <a:prstGeom prst="ellipse">
            <a:avLst/>
          </a:prstGeom>
          <a:noFill/>
          <a:ln w="25400" algn="ctr">
            <a:solidFill>
              <a:schemeClr val="bg1"/>
            </a:solidFill>
            <a:round/>
            <a:headEnd/>
            <a:tailEnd/>
          </a:ln>
        </p:spPr>
        <p:txBody>
          <a:bodyPr anchor="ctr"/>
          <a:lstStyle/>
          <a:p>
            <a:endParaRPr lang="en-US"/>
          </a:p>
        </p:txBody>
      </p:sp>
      <p:sp>
        <p:nvSpPr>
          <p:cNvPr id="57" name="Rectangle 56"/>
          <p:cNvSpPr>
            <a:spLocks noChangeArrowheads="1"/>
          </p:cNvSpPr>
          <p:nvPr/>
        </p:nvSpPr>
        <p:spPr bwMode="auto">
          <a:xfrm>
            <a:off x="2270125" y="2922588"/>
            <a:ext cx="782638" cy="276225"/>
          </a:xfrm>
          <a:prstGeom prst="rect">
            <a:avLst/>
          </a:prstGeom>
          <a:solidFill>
            <a:srgbClr val="0099CC">
              <a:alpha val="49804"/>
            </a:srgbClr>
          </a:solidFill>
          <a:ln w="9525" algn="ctr">
            <a:noFill/>
            <a:round/>
            <a:headEnd/>
            <a:tailEnd/>
          </a:ln>
        </p:spPr>
        <p:txBody>
          <a:bodyPr anchor="ctr"/>
          <a:lstStyle/>
          <a:p>
            <a:endParaRPr lang="en-US"/>
          </a:p>
        </p:txBody>
      </p:sp>
      <p:sp>
        <p:nvSpPr>
          <p:cNvPr id="6151" name="Rectangle 55"/>
          <p:cNvSpPr>
            <a:spLocks noChangeArrowheads="1"/>
          </p:cNvSpPr>
          <p:nvPr/>
        </p:nvSpPr>
        <p:spPr bwMode="auto">
          <a:xfrm>
            <a:off x="0" y="2922588"/>
            <a:ext cx="2270125" cy="276225"/>
          </a:xfrm>
          <a:prstGeom prst="rect">
            <a:avLst/>
          </a:prstGeom>
          <a:solidFill>
            <a:srgbClr val="0099CC">
              <a:alpha val="49804"/>
            </a:srgbClr>
          </a:solidFill>
          <a:ln w="9525" algn="ctr">
            <a:noFill/>
            <a:round/>
            <a:headEnd/>
            <a:tailEnd/>
          </a:ln>
        </p:spPr>
        <p:txBody>
          <a:bodyPr anchor="ctr"/>
          <a:lstStyle/>
          <a:p>
            <a:endParaRPr lang="en-US"/>
          </a:p>
        </p:txBody>
      </p:sp>
      <p:sp>
        <p:nvSpPr>
          <p:cNvPr id="1044491" name="Line 11"/>
          <p:cNvSpPr>
            <a:spLocks noChangeShapeType="1"/>
          </p:cNvSpPr>
          <p:nvPr/>
        </p:nvSpPr>
        <p:spPr bwMode="auto">
          <a:xfrm rot="2700000" flipV="1">
            <a:off x="2270125" y="2924175"/>
            <a:ext cx="0" cy="274638"/>
          </a:xfrm>
          <a:prstGeom prst="line">
            <a:avLst/>
          </a:prstGeom>
          <a:noFill/>
          <a:ln w="28575">
            <a:solidFill>
              <a:srgbClr val="CC9900"/>
            </a:solidFill>
            <a:round/>
            <a:headEnd/>
            <a:tailEnd/>
          </a:ln>
        </p:spPr>
        <p:txBody>
          <a:bodyPr anchor="ctr"/>
          <a:lstStyle/>
          <a:p>
            <a:endParaRPr lang="en-US"/>
          </a:p>
        </p:txBody>
      </p:sp>
      <p:sp>
        <p:nvSpPr>
          <p:cNvPr id="176" name="Rectangle 3"/>
          <p:cNvSpPr>
            <a:spLocks noGrp="1" noChangeArrowheads="1"/>
          </p:cNvSpPr>
          <p:nvPr>
            <p:ph type="title"/>
          </p:nvPr>
        </p:nvSpPr>
        <p:spPr>
          <a:xfrm>
            <a:off x="685800" y="658368"/>
            <a:ext cx="7772400" cy="1408176"/>
          </a:xfrm>
        </p:spPr>
        <p:txBody>
          <a:bodyPr/>
          <a:lstStyle/>
          <a:p>
            <a:r>
              <a:rPr lang="en-US" dirty="0"/>
              <a:t>A Simple Proportional Control System</a:t>
            </a:r>
            <a:br>
              <a:rPr lang="en-US" dirty="0"/>
            </a:br>
            <a:r>
              <a:rPr lang="en-US" dirty="0"/>
              <a:t> </a:t>
            </a:r>
            <a:endParaRPr lang="en-US" sz="2400" dirty="0"/>
          </a:p>
        </p:txBody>
      </p:sp>
      <p:sp>
        <p:nvSpPr>
          <p:cNvPr id="170" name="Rectangle 44"/>
          <p:cNvSpPr>
            <a:spLocks noChangeArrowheads="1"/>
          </p:cNvSpPr>
          <p:nvPr/>
        </p:nvSpPr>
        <p:spPr bwMode="auto">
          <a:xfrm>
            <a:off x="1819275" y="4067174"/>
            <a:ext cx="4660900" cy="563563"/>
          </a:xfrm>
          <a:prstGeom prst="rect">
            <a:avLst/>
          </a:prstGeom>
          <a:solidFill>
            <a:srgbClr val="0099CC">
              <a:alpha val="49804"/>
            </a:srgbClr>
          </a:solidFill>
          <a:ln w="9525" algn="ctr">
            <a:noFill/>
            <a:round/>
            <a:headEnd/>
            <a:tailEnd/>
          </a:ln>
        </p:spPr>
        <p:txBody>
          <a:bodyPr anchor="ctr"/>
          <a:lstStyle/>
          <a:p>
            <a:endParaRPr lang="en-US"/>
          </a:p>
        </p:txBody>
      </p:sp>
      <p:sp>
        <p:nvSpPr>
          <p:cNvPr id="6157" name="AutoShape 2"/>
          <p:cNvSpPr>
            <a:spLocks noChangeAspect="1" noChangeArrowheads="1"/>
          </p:cNvSpPr>
          <p:nvPr/>
        </p:nvSpPr>
        <p:spPr bwMode="auto">
          <a:xfrm>
            <a:off x="2732088" y="2514600"/>
            <a:ext cx="206375" cy="411163"/>
          </a:xfrm>
          <a:prstGeom prst="triangle">
            <a:avLst>
              <a:gd name="adj" fmla="val 50000"/>
            </a:avLst>
          </a:prstGeom>
          <a:solidFill>
            <a:srgbClr val="CC9900"/>
          </a:solidFill>
          <a:ln w="3175" algn="ctr">
            <a:solidFill>
              <a:srgbClr val="CC9900"/>
            </a:solidFill>
            <a:miter lim="800000"/>
            <a:headEnd/>
            <a:tailEnd/>
          </a:ln>
        </p:spPr>
        <p:txBody>
          <a:bodyPr anchor="ctr"/>
          <a:lstStyle/>
          <a:p>
            <a:endParaRPr lang="en-US"/>
          </a:p>
        </p:txBody>
      </p:sp>
      <p:sp>
        <p:nvSpPr>
          <p:cNvPr id="6158" name="Line 6"/>
          <p:cNvSpPr>
            <a:spLocks noChangeShapeType="1"/>
          </p:cNvSpPr>
          <p:nvPr/>
        </p:nvSpPr>
        <p:spPr bwMode="auto">
          <a:xfrm flipV="1">
            <a:off x="2754313" y="3200400"/>
            <a:ext cx="0" cy="228600"/>
          </a:xfrm>
          <a:prstGeom prst="line">
            <a:avLst/>
          </a:prstGeom>
          <a:noFill/>
          <a:ln w="19050" cap="sq">
            <a:solidFill>
              <a:schemeClr val="tx1"/>
            </a:solidFill>
            <a:miter lim="800000"/>
            <a:headEnd/>
            <a:tailEnd/>
          </a:ln>
        </p:spPr>
        <p:txBody>
          <a:bodyPr anchor="ctr"/>
          <a:lstStyle/>
          <a:p>
            <a:endParaRPr lang="en-US"/>
          </a:p>
        </p:txBody>
      </p:sp>
      <p:sp>
        <p:nvSpPr>
          <p:cNvPr id="6159" name="Line 7"/>
          <p:cNvSpPr>
            <a:spLocks noChangeShapeType="1"/>
          </p:cNvSpPr>
          <p:nvPr/>
        </p:nvSpPr>
        <p:spPr bwMode="auto">
          <a:xfrm flipV="1">
            <a:off x="3036888" y="2925763"/>
            <a:ext cx="0" cy="503237"/>
          </a:xfrm>
          <a:prstGeom prst="line">
            <a:avLst/>
          </a:prstGeom>
          <a:noFill/>
          <a:ln w="19050" cap="sq">
            <a:solidFill>
              <a:schemeClr val="tx1"/>
            </a:solidFill>
            <a:miter lim="800000"/>
            <a:headEnd/>
            <a:tailEnd/>
          </a:ln>
        </p:spPr>
        <p:txBody>
          <a:bodyPr anchor="ctr"/>
          <a:lstStyle/>
          <a:p>
            <a:endParaRPr lang="en-US"/>
          </a:p>
        </p:txBody>
      </p:sp>
      <p:sp>
        <p:nvSpPr>
          <p:cNvPr id="6160" name="Line 8"/>
          <p:cNvSpPr>
            <a:spLocks noChangeShapeType="1"/>
          </p:cNvSpPr>
          <p:nvPr/>
        </p:nvSpPr>
        <p:spPr bwMode="auto">
          <a:xfrm flipH="1">
            <a:off x="0" y="3200400"/>
            <a:ext cx="2752725" cy="0"/>
          </a:xfrm>
          <a:prstGeom prst="line">
            <a:avLst/>
          </a:prstGeom>
          <a:noFill/>
          <a:ln w="19050" cap="sq">
            <a:solidFill>
              <a:schemeClr val="tx1"/>
            </a:solidFill>
            <a:miter lim="800000"/>
            <a:headEnd/>
            <a:tailEnd/>
          </a:ln>
        </p:spPr>
        <p:txBody>
          <a:bodyPr anchor="ctr"/>
          <a:lstStyle/>
          <a:p>
            <a:endParaRPr lang="en-US"/>
          </a:p>
        </p:txBody>
      </p:sp>
      <p:sp>
        <p:nvSpPr>
          <p:cNvPr id="6161" name="Line 9"/>
          <p:cNvSpPr>
            <a:spLocks noChangeShapeType="1"/>
          </p:cNvSpPr>
          <p:nvPr/>
        </p:nvSpPr>
        <p:spPr bwMode="auto">
          <a:xfrm flipH="1">
            <a:off x="0" y="2925763"/>
            <a:ext cx="3033713" cy="0"/>
          </a:xfrm>
          <a:prstGeom prst="line">
            <a:avLst/>
          </a:prstGeom>
          <a:noFill/>
          <a:ln w="19050" cap="sq">
            <a:solidFill>
              <a:schemeClr val="tx1"/>
            </a:solidFill>
            <a:miter lim="800000"/>
            <a:headEnd/>
            <a:tailEnd/>
          </a:ln>
        </p:spPr>
        <p:txBody>
          <a:bodyPr anchor="ctr"/>
          <a:lstStyle/>
          <a:p>
            <a:endParaRPr lang="en-US"/>
          </a:p>
        </p:txBody>
      </p:sp>
      <p:sp>
        <p:nvSpPr>
          <p:cNvPr id="6162" name="Oval 12"/>
          <p:cNvSpPr>
            <a:spLocks noChangeAspect="1" noChangeArrowheads="1"/>
          </p:cNvSpPr>
          <p:nvPr/>
        </p:nvSpPr>
        <p:spPr bwMode="auto">
          <a:xfrm rot="5400000">
            <a:off x="2224088" y="3016250"/>
            <a:ext cx="92075" cy="92075"/>
          </a:xfrm>
          <a:prstGeom prst="ellipse">
            <a:avLst/>
          </a:prstGeom>
          <a:solidFill>
            <a:schemeClr val="tx1"/>
          </a:solidFill>
          <a:ln w="9525">
            <a:solidFill>
              <a:schemeClr val="tx1"/>
            </a:solidFill>
            <a:round/>
            <a:headEnd/>
            <a:tailEnd/>
          </a:ln>
        </p:spPr>
        <p:txBody>
          <a:bodyPr wrap="none" anchor="ctr"/>
          <a:lstStyle/>
          <a:p>
            <a:endParaRPr lang="en-US"/>
          </a:p>
        </p:txBody>
      </p:sp>
      <p:grpSp>
        <p:nvGrpSpPr>
          <p:cNvPr id="6" name="Group 16"/>
          <p:cNvGrpSpPr>
            <a:grpSpLocks/>
          </p:cNvGrpSpPr>
          <p:nvPr/>
        </p:nvGrpSpPr>
        <p:grpSpPr bwMode="auto">
          <a:xfrm rot="900000">
            <a:off x="595313" y="2486025"/>
            <a:ext cx="4479925" cy="46038"/>
            <a:chOff x="375" y="1566"/>
            <a:chExt cx="2822" cy="29"/>
          </a:xfrm>
        </p:grpSpPr>
        <p:sp>
          <p:nvSpPr>
            <p:cNvPr id="6182" name="Line 17"/>
            <p:cNvSpPr>
              <a:spLocks noChangeShapeType="1"/>
            </p:cNvSpPr>
            <p:nvPr/>
          </p:nvSpPr>
          <p:spPr bwMode="auto">
            <a:xfrm>
              <a:off x="375" y="1584"/>
              <a:ext cx="2822" cy="0"/>
            </a:xfrm>
            <a:prstGeom prst="line">
              <a:avLst/>
            </a:prstGeom>
            <a:noFill/>
            <a:ln w="9525">
              <a:solidFill>
                <a:schemeClr val="tx1"/>
              </a:solidFill>
              <a:round/>
              <a:headEnd/>
              <a:tailEnd/>
            </a:ln>
          </p:spPr>
          <p:txBody>
            <a:bodyPr anchor="ctr"/>
            <a:lstStyle/>
            <a:p>
              <a:endParaRPr lang="en-US"/>
            </a:p>
          </p:txBody>
        </p:sp>
        <p:sp>
          <p:nvSpPr>
            <p:cNvPr id="6183" name="Oval 19"/>
            <p:cNvSpPr>
              <a:spLocks noChangeAspect="1" noChangeArrowheads="1"/>
            </p:cNvSpPr>
            <p:nvPr/>
          </p:nvSpPr>
          <p:spPr bwMode="auto">
            <a:xfrm>
              <a:off x="3155" y="1566"/>
              <a:ext cx="29" cy="29"/>
            </a:xfrm>
            <a:prstGeom prst="ellipse">
              <a:avLst/>
            </a:prstGeom>
            <a:solidFill>
              <a:schemeClr val="tx1"/>
            </a:solidFill>
            <a:ln w="9525">
              <a:solidFill>
                <a:schemeClr val="tx1"/>
              </a:solidFill>
              <a:round/>
              <a:headEnd/>
              <a:tailEnd/>
            </a:ln>
          </p:spPr>
          <p:txBody>
            <a:bodyPr anchor="ctr"/>
            <a:lstStyle/>
            <a:p>
              <a:endParaRPr lang="en-US"/>
            </a:p>
          </p:txBody>
        </p:sp>
      </p:grpSp>
      <p:sp>
        <p:nvSpPr>
          <p:cNvPr id="6165" name="Oval 14"/>
          <p:cNvSpPr>
            <a:spLocks noChangeAspect="1" noChangeArrowheads="1"/>
          </p:cNvSpPr>
          <p:nvPr/>
        </p:nvSpPr>
        <p:spPr bwMode="auto">
          <a:xfrm>
            <a:off x="2789238" y="2462213"/>
            <a:ext cx="92075" cy="92075"/>
          </a:xfrm>
          <a:prstGeom prst="ellipse">
            <a:avLst/>
          </a:prstGeom>
          <a:solidFill>
            <a:schemeClr val="tx1"/>
          </a:solidFill>
          <a:ln w="9525">
            <a:solidFill>
              <a:schemeClr val="tx1"/>
            </a:solidFill>
            <a:round/>
            <a:headEnd/>
            <a:tailEnd/>
          </a:ln>
        </p:spPr>
        <p:txBody>
          <a:bodyPr wrap="none" anchor="ctr"/>
          <a:lstStyle/>
          <a:p>
            <a:endParaRPr lang="en-US"/>
          </a:p>
        </p:txBody>
      </p:sp>
      <p:grpSp>
        <p:nvGrpSpPr>
          <p:cNvPr id="7" name="Group 43"/>
          <p:cNvGrpSpPr>
            <a:grpSpLocks/>
          </p:cNvGrpSpPr>
          <p:nvPr/>
        </p:nvGrpSpPr>
        <p:grpSpPr bwMode="auto">
          <a:xfrm>
            <a:off x="1828800" y="3422650"/>
            <a:ext cx="4654550" cy="2749550"/>
            <a:chOff x="1828799" y="3423138"/>
            <a:chExt cx="4654062" cy="2749062"/>
          </a:xfrm>
        </p:grpSpPr>
        <p:sp>
          <p:nvSpPr>
            <p:cNvPr id="6174" name="Line 4"/>
            <p:cNvSpPr>
              <a:spLocks noChangeShapeType="1"/>
            </p:cNvSpPr>
            <p:nvPr/>
          </p:nvSpPr>
          <p:spPr bwMode="auto">
            <a:xfrm>
              <a:off x="1828800" y="3429000"/>
              <a:ext cx="0" cy="2743200"/>
            </a:xfrm>
            <a:prstGeom prst="line">
              <a:avLst/>
            </a:prstGeom>
            <a:noFill/>
            <a:ln w="76200" cap="sq">
              <a:solidFill>
                <a:schemeClr val="tx1"/>
              </a:solidFill>
              <a:miter lim="800000"/>
              <a:headEnd/>
              <a:tailEnd/>
            </a:ln>
          </p:spPr>
          <p:txBody>
            <a:bodyPr anchor="ctr"/>
            <a:lstStyle/>
            <a:p>
              <a:endParaRPr lang="en-US"/>
            </a:p>
          </p:txBody>
        </p:sp>
        <p:sp>
          <p:nvSpPr>
            <p:cNvPr id="6175" name="Line 5"/>
            <p:cNvSpPr>
              <a:spLocks noChangeShapeType="1"/>
            </p:cNvSpPr>
            <p:nvPr/>
          </p:nvSpPr>
          <p:spPr bwMode="auto">
            <a:xfrm>
              <a:off x="1828799" y="6172200"/>
              <a:ext cx="4651131" cy="0"/>
            </a:xfrm>
            <a:prstGeom prst="line">
              <a:avLst/>
            </a:prstGeom>
            <a:noFill/>
            <a:ln w="76200" cap="sq">
              <a:solidFill>
                <a:schemeClr val="tx1"/>
              </a:solidFill>
              <a:miter lim="800000"/>
              <a:headEnd/>
              <a:tailEnd/>
            </a:ln>
          </p:spPr>
          <p:txBody>
            <a:bodyPr anchor="ctr"/>
            <a:lstStyle/>
            <a:p>
              <a:endParaRPr lang="en-US"/>
            </a:p>
          </p:txBody>
        </p:sp>
        <p:sp>
          <p:nvSpPr>
            <p:cNvPr id="6176" name="Line 4"/>
            <p:cNvSpPr>
              <a:spLocks noChangeShapeType="1"/>
            </p:cNvSpPr>
            <p:nvPr/>
          </p:nvSpPr>
          <p:spPr bwMode="auto">
            <a:xfrm>
              <a:off x="6482861" y="3423138"/>
              <a:ext cx="0" cy="2743200"/>
            </a:xfrm>
            <a:prstGeom prst="line">
              <a:avLst/>
            </a:prstGeom>
            <a:noFill/>
            <a:ln w="76200" cap="sq">
              <a:solidFill>
                <a:schemeClr val="tx1"/>
              </a:solidFill>
              <a:miter lim="800000"/>
              <a:headEnd/>
              <a:tailEnd/>
            </a:ln>
          </p:spPr>
          <p:txBody>
            <a:bodyPr anchor="ctr"/>
            <a:lstStyle/>
            <a:p>
              <a:endParaRPr lang="en-US"/>
            </a:p>
          </p:txBody>
        </p:sp>
      </p:grpSp>
      <p:sp>
        <p:nvSpPr>
          <p:cNvPr id="58" name="Rectangle 57"/>
          <p:cNvSpPr>
            <a:spLocks noChangeArrowheads="1"/>
          </p:cNvSpPr>
          <p:nvPr/>
        </p:nvSpPr>
        <p:spPr bwMode="auto">
          <a:xfrm>
            <a:off x="2757488" y="3198814"/>
            <a:ext cx="276225" cy="887412"/>
          </a:xfrm>
          <a:prstGeom prst="rect">
            <a:avLst/>
          </a:prstGeom>
          <a:solidFill>
            <a:srgbClr val="0099CC">
              <a:alpha val="49804"/>
            </a:srgbClr>
          </a:solidFill>
          <a:ln w="9525" algn="ctr">
            <a:noFill/>
            <a:round/>
            <a:headEnd/>
            <a:tailEnd/>
          </a:ln>
        </p:spPr>
        <p:txBody>
          <a:bodyPr anchor="ctr"/>
          <a:lstStyle/>
          <a:p>
            <a:endParaRPr lang="en-US"/>
          </a:p>
        </p:txBody>
      </p:sp>
      <p:sp>
        <p:nvSpPr>
          <p:cNvPr id="6170" name="Line 9"/>
          <p:cNvSpPr>
            <a:spLocks noChangeShapeType="1"/>
          </p:cNvSpPr>
          <p:nvPr/>
        </p:nvSpPr>
        <p:spPr bwMode="auto">
          <a:xfrm flipH="1" flipV="1">
            <a:off x="6459538" y="5915025"/>
            <a:ext cx="2684462" cy="0"/>
          </a:xfrm>
          <a:prstGeom prst="line">
            <a:avLst/>
          </a:prstGeom>
          <a:noFill/>
          <a:ln w="19050" cap="sq">
            <a:solidFill>
              <a:schemeClr val="tx1"/>
            </a:solidFill>
            <a:miter lim="800000"/>
            <a:headEnd/>
            <a:tailEnd/>
          </a:ln>
        </p:spPr>
        <p:txBody>
          <a:bodyPr anchor="ctr"/>
          <a:lstStyle/>
          <a:p>
            <a:endParaRPr lang="en-US"/>
          </a:p>
        </p:txBody>
      </p:sp>
      <p:sp>
        <p:nvSpPr>
          <p:cNvPr id="6169" name="Line 8"/>
          <p:cNvSpPr>
            <a:spLocks noChangeShapeType="1"/>
          </p:cNvSpPr>
          <p:nvPr/>
        </p:nvSpPr>
        <p:spPr bwMode="auto">
          <a:xfrm flipH="1">
            <a:off x="6459538" y="6191250"/>
            <a:ext cx="2684462" cy="0"/>
          </a:xfrm>
          <a:prstGeom prst="line">
            <a:avLst/>
          </a:prstGeom>
          <a:noFill/>
          <a:ln w="19050" cap="sq">
            <a:solidFill>
              <a:schemeClr val="tx1"/>
            </a:solidFill>
            <a:miter lim="800000"/>
            <a:headEnd/>
            <a:tailEnd/>
          </a:ln>
        </p:spPr>
        <p:txBody>
          <a:bodyPr anchor="ctr"/>
          <a:lstStyle/>
          <a:p>
            <a:endParaRPr lang="en-US"/>
          </a:p>
        </p:txBody>
      </p:sp>
      <p:sp>
        <p:nvSpPr>
          <p:cNvPr id="73" name="Freeform 72"/>
          <p:cNvSpPr/>
          <p:nvPr/>
        </p:nvSpPr>
        <p:spPr bwMode="auto">
          <a:xfrm>
            <a:off x="1863725" y="3881435"/>
            <a:ext cx="898128" cy="187325"/>
          </a:xfrm>
          <a:custGeom>
            <a:avLst/>
            <a:gdLst>
              <a:gd name="connsiteX0" fmla="*/ 0 w 724298"/>
              <a:gd name="connsiteY0" fmla="*/ 85725 h 98822"/>
              <a:gd name="connsiteX1" fmla="*/ 621507 w 724298"/>
              <a:gd name="connsiteY1" fmla="*/ 85725 h 98822"/>
              <a:gd name="connsiteX2" fmla="*/ 616744 w 724298"/>
              <a:gd name="connsiteY2" fmla="*/ 7144 h 98822"/>
              <a:gd name="connsiteX3" fmla="*/ 566738 w 724298"/>
              <a:gd name="connsiteY3" fmla="*/ 42862 h 98822"/>
              <a:gd name="connsiteX4" fmla="*/ 483394 w 724298"/>
              <a:gd name="connsiteY4" fmla="*/ 40481 h 98822"/>
              <a:gd name="connsiteX5" fmla="*/ 426244 w 724298"/>
              <a:gd name="connsiteY5" fmla="*/ 61912 h 98822"/>
              <a:gd name="connsiteX6" fmla="*/ 347663 w 724298"/>
              <a:gd name="connsiteY6" fmla="*/ 59531 h 98822"/>
              <a:gd name="connsiteX7" fmla="*/ 302419 w 724298"/>
              <a:gd name="connsiteY7" fmla="*/ 76200 h 98822"/>
              <a:gd name="connsiteX8" fmla="*/ 200025 w 724298"/>
              <a:gd name="connsiteY8" fmla="*/ 66675 h 98822"/>
              <a:gd name="connsiteX9" fmla="*/ 147638 w 724298"/>
              <a:gd name="connsiteY9" fmla="*/ 73819 h 98822"/>
              <a:gd name="connsiteX0" fmla="*/ 0 w 625872"/>
              <a:gd name="connsiteY0" fmla="*/ 85725 h 98822"/>
              <a:gd name="connsiteX1" fmla="*/ 621507 w 625872"/>
              <a:gd name="connsiteY1" fmla="*/ 85725 h 98822"/>
              <a:gd name="connsiteX2" fmla="*/ 616744 w 625872"/>
              <a:gd name="connsiteY2" fmla="*/ 7144 h 98822"/>
              <a:gd name="connsiteX3" fmla="*/ 566738 w 625872"/>
              <a:gd name="connsiteY3" fmla="*/ 42862 h 98822"/>
              <a:gd name="connsiteX4" fmla="*/ 483394 w 625872"/>
              <a:gd name="connsiteY4" fmla="*/ 40481 h 98822"/>
              <a:gd name="connsiteX5" fmla="*/ 426244 w 625872"/>
              <a:gd name="connsiteY5" fmla="*/ 61912 h 98822"/>
              <a:gd name="connsiteX6" fmla="*/ 347663 w 625872"/>
              <a:gd name="connsiteY6" fmla="*/ 59531 h 98822"/>
              <a:gd name="connsiteX7" fmla="*/ 302419 w 625872"/>
              <a:gd name="connsiteY7" fmla="*/ 76200 h 98822"/>
              <a:gd name="connsiteX8" fmla="*/ 200025 w 625872"/>
              <a:gd name="connsiteY8" fmla="*/ 66675 h 98822"/>
              <a:gd name="connsiteX9" fmla="*/ 147638 w 625872"/>
              <a:gd name="connsiteY9" fmla="*/ 73819 h 98822"/>
              <a:gd name="connsiteX0" fmla="*/ 0 w 625872"/>
              <a:gd name="connsiteY0" fmla="*/ 85725 h 98822"/>
              <a:gd name="connsiteX1" fmla="*/ 621507 w 625872"/>
              <a:gd name="connsiteY1" fmla="*/ 85725 h 98822"/>
              <a:gd name="connsiteX2" fmla="*/ 616744 w 625872"/>
              <a:gd name="connsiteY2" fmla="*/ 7144 h 98822"/>
              <a:gd name="connsiteX3" fmla="*/ 566738 w 625872"/>
              <a:gd name="connsiteY3" fmla="*/ 42862 h 98822"/>
              <a:gd name="connsiteX4" fmla="*/ 483394 w 625872"/>
              <a:gd name="connsiteY4" fmla="*/ 40481 h 98822"/>
              <a:gd name="connsiteX5" fmla="*/ 426244 w 625872"/>
              <a:gd name="connsiteY5" fmla="*/ 61912 h 98822"/>
              <a:gd name="connsiteX6" fmla="*/ 347663 w 625872"/>
              <a:gd name="connsiteY6" fmla="*/ 59531 h 98822"/>
              <a:gd name="connsiteX7" fmla="*/ 302419 w 625872"/>
              <a:gd name="connsiteY7" fmla="*/ 76200 h 98822"/>
              <a:gd name="connsiteX8" fmla="*/ 200025 w 625872"/>
              <a:gd name="connsiteY8" fmla="*/ 66675 h 98822"/>
              <a:gd name="connsiteX9" fmla="*/ 147638 w 625872"/>
              <a:gd name="connsiteY9" fmla="*/ 73819 h 98822"/>
              <a:gd name="connsiteX0" fmla="*/ 0 w 625872"/>
              <a:gd name="connsiteY0" fmla="*/ 85725 h 98822"/>
              <a:gd name="connsiteX1" fmla="*/ 621507 w 625872"/>
              <a:gd name="connsiteY1" fmla="*/ 85725 h 98822"/>
              <a:gd name="connsiteX2" fmla="*/ 616744 w 625872"/>
              <a:gd name="connsiteY2" fmla="*/ 7144 h 98822"/>
              <a:gd name="connsiteX3" fmla="*/ 566738 w 625872"/>
              <a:gd name="connsiteY3" fmla="*/ 42862 h 98822"/>
              <a:gd name="connsiteX4" fmla="*/ 483394 w 625872"/>
              <a:gd name="connsiteY4" fmla="*/ 40481 h 98822"/>
              <a:gd name="connsiteX5" fmla="*/ 426244 w 625872"/>
              <a:gd name="connsiteY5" fmla="*/ 61912 h 98822"/>
              <a:gd name="connsiteX6" fmla="*/ 347663 w 625872"/>
              <a:gd name="connsiteY6" fmla="*/ 59531 h 98822"/>
              <a:gd name="connsiteX7" fmla="*/ 302419 w 625872"/>
              <a:gd name="connsiteY7" fmla="*/ 76200 h 98822"/>
              <a:gd name="connsiteX8" fmla="*/ 200025 w 625872"/>
              <a:gd name="connsiteY8" fmla="*/ 66675 h 98822"/>
              <a:gd name="connsiteX9" fmla="*/ 147638 w 625872"/>
              <a:gd name="connsiteY9" fmla="*/ 73819 h 98822"/>
              <a:gd name="connsiteX0" fmla="*/ 0 w 625872"/>
              <a:gd name="connsiteY0" fmla="*/ 85725 h 85725"/>
              <a:gd name="connsiteX1" fmla="*/ 621507 w 625872"/>
              <a:gd name="connsiteY1" fmla="*/ 85725 h 85725"/>
              <a:gd name="connsiteX2" fmla="*/ 616744 w 625872"/>
              <a:gd name="connsiteY2" fmla="*/ 7144 h 85725"/>
              <a:gd name="connsiteX3" fmla="*/ 566738 w 625872"/>
              <a:gd name="connsiteY3" fmla="*/ 42862 h 85725"/>
              <a:gd name="connsiteX4" fmla="*/ 483394 w 625872"/>
              <a:gd name="connsiteY4" fmla="*/ 40481 h 85725"/>
              <a:gd name="connsiteX5" fmla="*/ 426244 w 625872"/>
              <a:gd name="connsiteY5" fmla="*/ 61912 h 85725"/>
              <a:gd name="connsiteX6" fmla="*/ 347663 w 625872"/>
              <a:gd name="connsiteY6" fmla="*/ 59531 h 85725"/>
              <a:gd name="connsiteX7" fmla="*/ 302419 w 625872"/>
              <a:gd name="connsiteY7" fmla="*/ 76200 h 85725"/>
              <a:gd name="connsiteX8" fmla="*/ 200025 w 625872"/>
              <a:gd name="connsiteY8" fmla="*/ 66675 h 85725"/>
              <a:gd name="connsiteX9" fmla="*/ 147638 w 625872"/>
              <a:gd name="connsiteY9" fmla="*/ 73819 h 85725"/>
              <a:gd name="connsiteX0" fmla="*/ 0 w 633811"/>
              <a:gd name="connsiteY0" fmla="*/ 85725 h 85725"/>
              <a:gd name="connsiteX1" fmla="*/ 621507 w 633811"/>
              <a:gd name="connsiteY1" fmla="*/ 85725 h 85725"/>
              <a:gd name="connsiteX2" fmla="*/ 616744 w 633811"/>
              <a:gd name="connsiteY2" fmla="*/ 7144 h 85725"/>
              <a:gd name="connsiteX3" fmla="*/ 566738 w 633811"/>
              <a:gd name="connsiteY3" fmla="*/ 42862 h 85725"/>
              <a:gd name="connsiteX4" fmla="*/ 483394 w 633811"/>
              <a:gd name="connsiteY4" fmla="*/ 40481 h 85725"/>
              <a:gd name="connsiteX5" fmla="*/ 426244 w 633811"/>
              <a:gd name="connsiteY5" fmla="*/ 61912 h 85725"/>
              <a:gd name="connsiteX6" fmla="*/ 347663 w 633811"/>
              <a:gd name="connsiteY6" fmla="*/ 59531 h 85725"/>
              <a:gd name="connsiteX7" fmla="*/ 302419 w 633811"/>
              <a:gd name="connsiteY7" fmla="*/ 76200 h 85725"/>
              <a:gd name="connsiteX8" fmla="*/ 200025 w 633811"/>
              <a:gd name="connsiteY8" fmla="*/ 66675 h 85725"/>
              <a:gd name="connsiteX9" fmla="*/ 147638 w 633811"/>
              <a:gd name="connsiteY9" fmla="*/ 73819 h 85725"/>
              <a:gd name="connsiteX0" fmla="*/ 0 w 625872"/>
              <a:gd name="connsiteY0" fmla="*/ 85725 h 85725"/>
              <a:gd name="connsiteX1" fmla="*/ 621507 w 625872"/>
              <a:gd name="connsiteY1" fmla="*/ 85725 h 85725"/>
              <a:gd name="connsiteX2" fmla="*/ 616744 w 625872"/>
              <a:gd name="connsiteY2" fmla="*/ 7144 h 85725"/>
              <a:gd name="connsiteX3" fmla="*/ 566738 w 625872"/>
              <a:gd name="connsiteY3" fmla="*/ 42862 h 85725"/>
              <a:gd name="connsiteX4" fmla="*/ 483394 w 625872"/>
              <a:gd name="connsiteY4" fmla="*/ 40481 h 85725"/>
              <a:gd name="connsiteX5" fmla="*/ 426244 w 625872"/>
              <a:gd name="connsiteY5" fmla="*/ 61912 h 85725"/>
              <a:gd name="connsiteX6" fmla="*/ 347663 w 625872"/>
              <a:gd name="connsiteY6" fmla="*/ 59531 h 85725"/>
              <a:gd name="connsiteX7" fmla="*/ 302419 w 625872"/>
              <a:gd name="connsiteY7" fmla="*/ 76200 h 85725"/>
              <a:gd name="connsiteX8" fmla="*/ 200025 w 625872"/>
              <a:gd name="connsiteY8" fmla="*/ 66675 h 85725"/>
              <a:gd name="connsiteX9" fmla="*/ 147638 w 625872"/>
              <a:gd name="connsiteY9" fmla="*/ 73819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5872" h="85725">
                <a:moveTo>
                  <a:pt x="0" y="85725"/>
                </a:moveTo>
                <a:lnTo>
                  <a:pt x="621507" y="85725"/>
                </a:lnTo>
                <a:cubicBezTo>
                  <a:pt x="624286" y="58341"/>
                  <a:pt x="625872" y="14288"/>
                  <a:pt x="616744" y="7144"/>
                </a:cubicBezTo>
                <a:cubicBezTo>
                  <a:pt x="607616" y="0"/>
                  <a:pt x="588963" y="37306"/>
                  <a:pt x="566738" y="42862"/>
                </a:cubicBezTo>
                <a:cubicBezTo>
                  <a:pt x="544513" y="48418"/>
                  <a:pt x="506810" y="37306"/>
                  <a:pt x="483394" y="40481"/>
                </a:cubicBezTo>
                <a:cubicBezTo>
                  <a:pt x="459978" y="43656"/>
                  <a:pt x="448866" y="58737"/>
                  <a:pt x="426244" y="61912"/>
                </a:cubicBezTo>
                <a:cubicBezTo>
                  <a:pt x="403622" y="65087"/>
                  <a:pt x="368300" y="57150"/>
                  <a:pt x="347663" y="59531"/>
                </a:cubicBezTo>
                <a:cubicBezTo>
                  <a:pt x="327026" y="61912"/>
                  <a:pt x="327025" y="75009"/>
                  <a:pt x="302419" y="76200"/>
                </a:cubicBezTo>
                <a:cubicBezTo>
                  <a:pt x="277813" y="77391"/>
                  <a:pt x="225822" y="67072"/>
                  <a:pt x="200025" y="66675"/>
                </a:cubicBezTo>
                <a:cubicBezTo>
                  <a:pt x="174228" y="66278"/>
                  <a:pt x="180578" y="71438"/>
                  <a:pt x="147638" y="73819"/>
                </a:cubicBezTo>
              </a:path>
            </a:pathLst>
          </a:custGeom>
          <a:solidFill>
            <a:srgbClr val="0099CC">
              <a:alpha val="49804"/>
            </a:srgbClr>
          </a:solidFill>
          <a:ln w="9525" algn="ctr">
            <a:noFill/>
            <a:round/>
            <a:headEnd/>
            <a:tailEnd/>
          </a:ln>
        </p:spPr>
        <p:txBody>
          <a:bodyPr anchor="ctr"/>
          <a:lstStyle/>
          <a:p>
            <a:pPr marR="0" indent="0" fontAlgn="base">
              <a:lnSpc>
                <a:spcPct val="100000"/>
              </a:lnSpc>
              <a:spcBef>
                <a:spcPct val="0"/>
              </a:spcBef>
              <a:spcAft>
                <a:spcPct val="0"/>
              </a:spcAft>
              <a:buClrTx/>
              <a:buSzTx/>
              <a:buFontTx/>
              <a:buNone/>
              <a:tabLst/>
            </a:pPr>
            <a:endParaRPr lang="en-US"/>
          </a:p>
        </p:txBody>
      </p:sp>
      <p:sp>
        <p:nvSpPr>
          <p:cNvPr id="78" name="Freeform 77"/>
          <p:cNvSpPr/>
          <p:nvPr/>
        </p:nvSpPr>
        <p:spPr bwMode="auto">
          <a:xfrm flipH="1">
            <a:off x="3028154" y="3881435"/>
            <a:ext cx="880269" cy="187325"/>
          </a:xfrm>
          <a:custGeom>
            <a:avLst/>
            <a:gdLst>
              <a:gd name="connsiteX0" fmla="*/ 0 w 724298"/>
              <a:gd name="connsiteY0" fmla="*/ 85725 h 98822"/>
              <a:gd name="connsiteX1" fmla="*/ 621507 w 724298"/>
              <a:gd name="connsiteY1" fmla="*/ 85725 h 98822"/>
              <a:gd name="connsiteX2" fmla="*/ 616744 w 724298"/>
              <a:gd name="connsiteY2" fmla="*/ 7144 h 98822"/>
              <a:gd name="connsiteX3" fmla="*/ 566738 w 724298"/>
              <a:gd name="connsiteY3" fmla="*/ 42862 h 98822"/>
              <a:gd name="connsiteX4" fmla="*/ 483394 w 724298"/>
              <a:gd name="connsiteY4" fmla="*/ 40481 h 98822"/>
              <a:gd name="connsiteX5" fmla="*/ 426244 w 724298"/>
              <a:gd name="connsiteY5" fmla="*/ 61912 h 98822"/>
              <a:gd name="connsiteX6" fmla="*/ 347663 w 724298"/>
              <a:gd name="connsiteY6" fmla="*/ 59531 h 98822"/>
              <a:gd name="connsiteX7" fmla="*/ 302419 w 724298"/>
              <a:gd name="connsiteY7" fmla="*/ 76200 h 98822"/>
              <a:gd name="connsiteX8" fmla="*/ 200025 w 724298"/>
              <a:gd name="connsiteY8" fmla="*/ 66675 h 98822"/>
              <a:gd name="connsiteX9" fmla="*/ 147638 w 724298"/>
              <a:gd name="connsiteY9" fmla="*/ 73819 h 98822"/>
              <a:gd name="connsiteX0" fmla="*/ 0 w 625872"/>
              <a:gd name="connsiteY0" fmla="*/ 85725 h 98822"/>
              <a:gd name="connsiteX1" fmla="*/ 621507 w 625872"/>
              <a:gd name="connsiteY1" fmla="*/ 85725 h 98822"/>
              <a:gd name="connsiteX2" fmla="*/ 616744 w 625872"/>
              <a:gd name="connsiteY2" fmla="*/ 7144 h 98822"/>
              <a:gd name="connsiteX3" fmla="*/ 566738 w 625872"/>
              <a:gd name="connsiteY3" fmla="*/ 42862 h 98822"/>
              <a:gd name="connsiteX4" fmla="*/ 483394 w 625872"/>
              <a:gd name="connsiteY4" fmla="*/ 40481 h 98822"/>
              <a:gd name="connsiteX5" fmla="*/ 426244 w 625872"/>
              <a:gd name="connsiteY5" fmla="*/ 61912 h 98822"/>
              <a:gd name="connsiteX6" fmla="*/ 347663 w 625872"/>
              <a:gd name="connsiteY6" fmla="*/ 59531 h 98822"/>
              <a:gd name="connsiteX7" fmla="*/ 302419 w 625872"/>
              <a:gd name="connsiteY7" fmla="*/ 76200 h 98822"/>
              <a:gd name="connsiteX8" fmla="*/ 200025 w 625872"/>
              <a:gd name="connsiteY8" fmla="*/ 66675 h 98822"/>
              <a:gd name="connsiteX9" fmla="*/ 147638 w 625872"/>
              <a:gd name="connsiteY9" fmla="*/ 73819 h 98822"/>
              <a:gd name="connsiteX0" fmla="*/ 0 w 625872"/>
              <a:gd name="connsiteY0" fmla="*/ 85725 h 98822"/>
              <a:gd name="connsiteX1" fmla="*/ 621507 w 625872"/>
              <a:gd name="connsiteY1" fmla="*/ 85725 h 98822"/>
              <a:gd name="connsiteX2" fmla="*/ 616744 w 625872"/>
              <a:gd name="connsiteY2" fmla="*/ 7144 h 98822"/>
              <a:gd name="connsiteX3" fmla="*/ 566738 w 625872"/>
              <a:gd name="connsiteY3" fmla="*/ 42862 h 98822"/>
              <a:gd name="connsiteX4" fmla="*/ 483394 w 625872"/>
              <a:gd name="connsiteY4" fmla="*/ 40481 h 98822"/>
              <a:gd name="connsiteX5" fmla="*/ 426244 w 625872"/>
              <a:gd name="connsiteY5" fmla="*/ 61912 h 98822"/>
              <a:gd name="connsiteX6" fmla="*/ 347663 w 625872"/>
              <a:gd name="connsiteY6" fmla="*/ 59531 h 98822"/>
              <a:gd name="connsiteX7" fmla="*/ 302419 w 625872"/>
              <a:gd name="connsiteY7" fmla="*/ 76200 h 98822"/>
              <a:gd name="connsiteX8" fmla="*/ 200025 w 625872"/>
              <a:gd name="connsiteY8" fmla="*/ 66675 h 98822"/>
              <a:gd name="connsiteX9" fmla="*/ 147638 w 625872"/>
              <a:gd name="connsiteY9" fmla="*/ 73819 h 98822"/>
              <a:gd name="connsiteX0" fmla="*/ 0 w 625872"/>
              <a:gd name="connsiteY0" fmla="*/ 85725 h 98822"/>
              <a:gd name="connsiteX1" fmla="*/ 621507 w 625872"/>
              <a:gd name="connsiteY1" fmla="*/ 85725 h 98822"/>
              <a:gd name="connsiteX2" fmla="*/ 616744 w 625872"/>
              <a:gd name="connsiteY2" fmla="*/ 7144 h 98822"/>
              <a:gd name="connsiteX3" fmla="*/ 566738 w 625872"/>
              <a:gd name="connsiteY3" fmla="*/ 42862 h 98822"/>
              <a:gd name="connsiteX4" fmla="*/ 483394 w 625872"/>
              <a:gd name="connsiteY4" fmla="*/ 40481 h 98822"/>
              <a:gd name="connsiteX5" fmla="*/ 426244 w 625872"/>
              <a:gd name="connsiteY5" fmla="*/ 61912 h 98822"/>
              <a:gd name="connsiteX6" fmla="*/ 347663 w 625872"/>
              <a:gd name="connsiteY6" fmla="*/ 59531 h 98822"/>
              <a:gd name="connsiteX7" fmla="*/ 302419 w 625872"/>
              <a:gd name="connsiteY7" fmla="*/ 76200 h 98822"/>
              <a:gd name="connsiteX8" fmla="*/ 200025 w 625872"/>
              <a:gd name="connsiteY8" fmla="*/ 66675 h 98822"/>
              <a:gd name="connsiteX9" fmla="*/ 147638 w 625872"/>
              <a:gd name="connsiteY9" fmla="*/ 73819 h 98822"/>
              <a:gd name="connsiteX0" fmla="*/ 0 w 625872"/>
              <a:gd name="connsiteY0" fmla="*/ 85725 h 85725"/>
              <a:gd name="connsiteX1" fmla="*/ 621507 w 625872"/>
              <a:gd name="connsiteY1" fmla="*/ 85725 h 85725"/>
              <a:gd name="connsiteX2" fmla="*/ 616744 w 625872"/>
              <a:gd name="connsiteY2" fmla="*/ 7144 h 85725"/>
              <a:gd name="connsiteX3" fmla="*/ 566738 w 625872"/>
              <a:gd name="connsiteY3" fmla="*/ 42862 h 85725"/>
              <a:gd name="connsiteX4" fmla="*/ 483394 w 625872"/>
              <a:gd name="connsiteY4" fmla="*/ 40481 h 85725"/>
              <a:gd name="connsiteX5" fmla="*/ 426244 w 625872"/>
              <a:gd name="connsiteY5" fmla="*/ 61912 h 85725"/>
              <a:gd name="connsiteX6" fmla="*/ 347663 w 625872"/>
              <a:gd name="connsiteY6" fmla="*/ 59531 h 85725"/>
              <a:gd name="connsiteX7" fmla="*/ 302419 w 625872"/>
              <a:gd name="connsiteY7" fmla="*/ 76200 h 85725"/>
              <a:gd name="connsiteX8" fmla="*/ 200025 w 625872"/>
              <a:gd name="connsiteY8" fmla="*/ 66675 h 85725"/>
              <a:gd name="connsiteX9" fmla="*/ 147638 w 625872"/>
              <a:gd name="connsiteY9" fmla="*/ 73819 h 85725"/>
              <a:gd name="connsiteX0" fmla="*/ 0 w 633811"/>
              <a:gd name="connsiteY0" fmla="*/ 85725 h 85725"/>
              <a:gd name="connsiteX1" fmla="*/ 621507 w 633811"/>
              <a:gd name="connsiteY1" fmla="*/ 85725 h 85725"/>
              <a:gd name="connsiteX2" fmla="*/ 616744 w 633811"/>
              <a:gd name="connsiteY2" fmla="*/ 7144 h 85725"/>
              <a:gd name="connsiteX3" fmla="*/ 566738 w 633811"/>
              <a:gd name="connsiteY3" fmla="*/ 42862 h 85725"/>
              <a:gd name="connsiteX4" fmla="*/ 483394 w 633811"/>
              <a:gd name="connsiteY4" fmla="*/ 40481 h 85725"/>
              <a:gd name="connsiteX5" fmla="*/ 426244 w 633811"/>
              <a:gd name="connsiteY5" fmla="*/ 61912 h 85725"/>
              <a:gd name="connsiteX6" fmla="*/ 347663 w 633811"/>
              <a:gd name="connsiteY6" fmla="*/ 59531 h 85725"/>
              <a:gd name="connsiteX7" fmla="*/ 302419 w 633811"/>
              <a:gd name="connsiteY7" fmla="*/ 76200 h 85725"/>
              <a:gd name="connsiteX8" fmla="*/ 200025 w 633811"/>
              <a:gd name="connsiteY8" fmla="*/ 66675 h 85725"/>
              <a:gd name="connsiteX9" fmla="*/ 147638 w 633811"/>
              <a:gd name="connsiteY9" fmla="*/ 73819 h 85725"/>
              <a:gd name="connsiteX0" fmla="*/ 0 w 625872"/>
              <a:gd name="connsiteY0" fmla="*/ 85725 h 85725"/>
              <a:gd name="connsiteX1" fmla="*/ 621507 w 625872"/>
              <a:gd name="connsiteY1" fmla="*/ 85725 h 85725"/>
              <a:gd name="connsiteX2" fmla="*/ 616744 w 625872"/>
              <a:gd name="connsiteY2" fmla="*/ 7144 h 85725"/>
              <a:gd name="connsiteX3" fmla="*/ 566738 w 625872"/>
              <a:gd name="connsiteY3" fmla="*/ 42862 h 85725"/>
              <a:gd name="connsiteX4" fmla="*/ 483394 w 625872"/>
              <a:gd name="connsiteY4" fmla="*/ 40481 h 85725"/>
              <a:gd name="connsiteX5" fmla="*/ 426244 w 625872"/>
              <a:gd name="connsiteY5" fmla="*/ 61912 h 85725"/>
              <a:gd name="connsiteX6" fmla="*/ 347663 w 625872"/>
              <a:gd name="connsiteY6" fmla="*/ 59531 h 85725"/>
              <a:gd name="connsiteX7" fmla="*/ 302419 w 625872"/>
              <a:gd name="connsiteY7" fmla="*/ 76200 h 85725"/>
              <a:gd name="connsiteX8" fmla="*/ 200025 w 625872"/>
              <a:gd name="connsiteY8" fmla="*/ 66675 h 85725"/>
              <a:gd name="connsiteX9" fmla="*/ 147638 w 625872"/>
              <a:gd name="connsiteY9" fmla="*/ 73819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5872" h="85725">
                <a:moveTo>
                  <a:pt x="0" y="85725"/>
                </a:moveTo>
                <a:lnTo>
                  <a:pt x="621507" y="85725"/>
                </a:lnTo>
                <a:cubicBezTo>
                  <a:pt x="624286" y="58341"/>
                  <a:pt x="625872" y="14288"/>
                  <a:pt x="616744" y="7144"/>
                </a:cubicBezTo>
                <a:cubicBezTo>
                  <a:pt x="607616" y="0"/>
                  <a:pt x="588963" y="37306"/>
                  <a:pt x="566738" y="42862"/>
                </a:cubicBezTo>
                <a:cubicBezTo>
                  <a:pt x="544513" y="48418"/>
                  <a:pt x="506810" y="37306"/>
                  <a:pt x="483394" y="40481"/>
                </a:cubicBezTo>
                <a:cubicBezTo>
                  <a:pt x="459978" y="43656"/>
                  <a:pt x="448866" y="58737"/>
                  <a:pt x="426244" y="61912"/>
                </a:cubicBezTo>
                <a:cubicBezTo>
                  <a:pt x="403622" y="65087"/>
                  <a:pt x="368300" y="57150"/>
                  <a:pt x="347663" y="59531"/>
                </a:cubicBezTo>
                <a:cubicBezTo>
                  <a:pt x="327026" y="61912"/>
                  <a:pt x="327025" y="75009"/>
                  <a:pt x="302419" y="76200"/>
                </a:cubicBezTo>
                <a:cubicBezTo>
                  <a:pt x="277813" y="77391"/>
                  <a:pt x="225822" y="67072"/>
                  <a:pt x="200025" y="66675"/>
                </a:cubicBezTo>
                <a:cubicBezTo>
                  <a:pt x="174228" y="66278"/>
                  <a:pt x="180578" y="71438"/>
                  <a:pt x="147638" y="73819"/>
                </a:cubicBezTo>
              </a:path>
            </a:pathLst>
          </a:custGeom>
          <a:solidFill>
            <a:srgbClr val="0099CC">
              <a:alpha val="49804"/>
            </a:srgbClr>
          </a:solidFill>
          <a:ln w="9525" algn="ctr">
            <a:noFill/>
            <a:round/>
            <a:headEnd/>
            <a:tailEnd/>
          </a:ln>
        </p:spPr>
        <p:txBody>
          <a:bodyPr anchor="ctr"/>
          <a:lstStyle/>
          <a:p>
            <a:pPr marR="0" indent="0" fontAlgn="base">
              <a:lnSpc>
                <a:spcPct val="100000"/>
              </a:lnSpc>
              <a:spcBef>
                <a:spcPct val="0"/>
              </a:spcBef>
              <a:spcAft>
                <a:spcPct val="0"/>
              </a:spcAft>
              <a:buClrTx/>
              <a:buSzTx/>
              <a:buFontTx/>
              <a:buNone/>
              <a:tabLst/>
            </a:pPr>
            <a:endParaRPr lang="en-US"/>
          </a:p>
        </p:txBody>
      </p:sp>
      <p:sp>
        <p:nvSpPr>
          <p:cNvPr id="52" name="Line 11"/>
          <p:cNvSpPr>
            <a:spLocks noChangeShapeType="1"/>
          </p:cNvSpPr>
          <p:nvPr/>
        </p:nvSpPr>
        <p:spPr bwMode="auto">
          <a:xfrm rot="2700000" flipV="1">
            <a:off x="7258050" y="5916613"/>
            <a:ext cx="0" cy="274637"/>
          </a:xfrm>
          <a:prstGeom prst="line">
            <a:avLst/>
          </a:prstGeom>
          <a:noFill/>
          <a:ln w="28575">
            <a:solidFill>
              <a:srgbClr val="CC9900"/>
            </a:solidFill>
            <a:round/>
            <a:headEnd/>
            <a:tailEnd/>
          </a:ln>
        </p:spPr>
        <p:txBody>
          <a:bodyPr anchor="ctr"/>
          <a:lstStyle/>
          <a:p>
            <a:endParaRPr lang="en-US"/>
          </a:p>
        </p:txBody>
      </p:sp>
      <p:sp>
        <p:nvSpPr>
          <p:cNvPr id="6171" name="Oval 12"/>
          <p:cNvSpPr>
            <a:spLocks noChangeAspect="1" noChangeArrowheads="1"/>
          </p:cNvSpPr>
          <p:nvPr/>
        </p:nvSpPr>
        <p:spPr bwMode="auto">
          <a:xfrm>
            <a:off x="7212013" y="6008688"/>
            <a:ext cx="92075" cy="92075"/>
          </a:xfrm>
          <a:prstGeom prst="ellipse">
            <a:avLst/>
          </a:prstGeom>
          <a:solidFill>
            <a:schemeClr val="tx1"/>
          </a:solidFill>
          <a:ln w="9525">
            <a:solidFill>
              <a:schemeClr val="tx1"/>
            </a:solidFill>
            <a:round/>
            <a:headEnd/>
            <a:tailEnd/>
          </a:ln>
        </p:spPr>
        <p:txBody>
          <a:bodyPr wrap="none" anchor="ctr"/>
          <a:lstStyle/>
          <a:p>
            <a:endParaRPr lang="en-US"/>
          </a:p>
        </p:txBody>
      </p:sp>
      <p:grpSp>
        <p:nvGrpSpPr>
          <p:cNvPr id="8" name="Group 145"/>
          <p:cNvGrpSpPr/>
          <p:nvPr/>
        </p:nvGrpSpPr>
        <p:grpSpPr>
          <a:xfrm>
            <a:off x="4614926" y="2540001"/>
            <a:ext cx="1626602" cy="2157157"/>
            <a:chOff x="4614926" y="3078163"/>
            <a:chExt cx="1626602" cy="2157157"/>
          </a:xfrm>
        </p:grpSpPr>
        <p:grpSp>
          <p:nvGrpSpPr>
            <p:cNvPr id="9" name="Group 40"/>
            <p:cNvGrpSpPr>
              <a:grpSpLocks/>
            </p:cNvGrpSpPr>
            <p:nvPr/>
          </p:nvGrpSpPr>
          <p:grpSpPr bwMode="auto">
            <a:xfrm>
              <a:off x="4813442" y="3078163"/>
              <a:ext cx="274637" cy="1655763"/>
              <a:chOff x="4894266" y="2508240"/>
              <a:chExt cx="274320" cy="1655460"/>
            </a:xfrm>
          </p:grpSpPr>
          <p:sp>
            <p:nvSpPr>
              <p:cNvPr id="6177" name="Line 20"/>
              <p:cNvSpPr>
                <a:spLocks noChangeShapeType="1"/>
              </p:cNvSpPr>
              <p:nvPr/>
            </p:nvSpPr>
            <p:spPr bwMode="auto">
              <a:xfrm flipV="1">
                <a:off x="5032380" y="2508240"/>
                <a:ext cx="0" cy="1371600"/>
              </a:xfrm>
              <a:prstGeom prst="line">
                <a:avLst/>
              </a:prstGeom>
              <a:noFill/>
              <a:ln w="9525">
                <a:solidFill>
                  <a:schemeClr val="tx1"/>
                </a:solidFill>
                <a:round/>
                <a:headEnd/>
                <a:tailEnd/>
              </a:ln>
            </p:spPr>
            <p:txBody>
              <a:bodyPr anchor="ctr"/>
              <a:lstStyle/>
              <a:p>
                <a:endParaRPr lang="en-US"/>
              </a:p>
            </p:txBody>
          </p:sp>
          <p:sp>
            <p:nvSpPr>
              <p:cNvPr id="6178" name="Oval 19"/>
              <p:cNvSpPr>
                <a:spLocks noChangeAspect="1" noChangeArrowheads="1"/>
              </p:cNvSpPr>
              <p:nvPr/>
            </p:nvSpPr>
            <p:spPr bwMode="auto">
              <a:xfrm>
                <a:off x="4894266" y="3889380"/>
                <a:ext cx="274320" cy="274320"/>
              </a:xfrm>
              <a:prstGeom prst="ellipse">
                <a:avLst/>
              </a:prstGeom>
              <a:solidFill>
                <a:srgbClr val="996600"/>
              </a:solidFill>
              <a:ln w="9525">
                <a:solidFill>
                  <a:srgbClr val="996600"/>
                </a:solidFill>
                <a:round/>
                <a:headEnd/>
                <a:tailEnd/>
              </a:ln>
            </p:spPr>
            <p:txBody>
              <a:bodyPr anchor="ctr"/>
              <a:lstStyle/>
              <a:p>
                <a:endParaRPr lang="en-US"/>
              </a:p>
            </p:txBody>
          </p:sp>
        </p:grpSp>
        <p:grpSp>
          <p:nvGrpSpPr>
            <p:cNvPr id="10" name="Group 117"/>
            <p:cNvGrpSpPr/>
            <p:nvPr/>
          </p:nvGrpSpPr>
          <p:grpSpPr>
            <a:xfrm>
              <a:off x="4614926" y="3563112"/>
              <a:ext cx="1626602" cy="1672208"/>
              <a:chOff x="829502" y="3157728"/>
              <a:chExt cx="1626602" cy="1672208"/>
            </a:xfrm>
          </p:grpSpPr>
          <p:grpSp>
            <p:nvGrpSpPr>
              <p:cNvPr id="11" name="Group 89"/>
              <p:cNvGrpSpPr>
                <a:grpSpLocks noChangeAspect="1"/>
              </p:cNvGrpSpPr>
              <p:nvPr/>
            </p:nvGrpSpPr>
            <p:grpSpPr>
              <a:xfrm>
                <a:off x="829500" y="4231426"/>
                <a:ext cx="1304098" cy="598512"/>
                <a:chOff x="829502" y="3642316"/>
                <a:chExt cx="2587704" cy="1187620"/>
              </a:xfrm>
            </p:grpSpPr>
            <p:sp>
              <p:nvSpPr>
                <p:cNvPr id="152" name="Freeform 7"/>
                <p:cNvSpPr>
                  <a:spLocks/>
                </p:cNvSpPr>
                <p:nvPr/>
              </p:nvSpPr>
              <p:spPr bwMode="auto">
                <a:xfrm>
                  <a:off x="1218474" y="3642316"/>
                  <a:ext cx="2136626" cy="1022007"/>
                </a:xfrm>
                <a:custGeom>
                  <a:avLst/>
                  <a:gdLst/>
                  <a:ahLst/>
                  <a:cxnLst>
                    <a:cxn ang="0">
                      <a:pos x="607" y="108"/>
                    </a:cxn>
                    <a:cxn ang="0">
                      <a:pos x="601" y="111"/>
                    </a:cxn>
                    <a:cxn ang="0">
                      <a:pos x="589" y="96"/>
                    </a:cxn>
                    <a:cxn ang="0">
                      <a:pos x="531" y="91"/>
                    </a:cxn>
                    <a:cxn ang="0">
                      <a:pos x="489" y="108"/>
                    </a:cxn>
                    <a:cxn ang="0">
                      <a:pos x="439" y="181"/>
                    </a:cxn>
                    <a:cxn ang="0">
                      <a:pos x="430" y="223"/>
                    </a:cxn>
                    <a:cxn ang="0">
                      <a:pos x="417" y="231"/>
                    </a:cxn>
                    <a:cxn ang="0">
                      <a:pos x="365" y="209"/>
                    </a:cxn>
                    <a:cxn ang="0">
                      <a:pos x="301" y="221"/>
                    </a:cxn>
                    <a:cxn ang="0">
                      <a:pos x="201" y="307"/>
                    </a:cxn>
                    <a:cxn ang="0">
                      <a:pos x="178" y="350"/>
                    </a:cxn>
                    <a:cxn ang="0">
                      <a:pos x="182" y="383"/>
                    </a:cxn>
                    <a:cxn ang="0">
                      <a:pos x="170" y="391"/>
                    </a:cxn>
                    <a:cxn ang="0">
                      <a:pos x="106" y="386"/>
                    </a:cxn>
                    <a:cxn ang="0">
                      <a:pos x="43" y="415"/>
                    </a:cxn>
                    <a:cxn ang="0">
                      <a:pos x="3" y="498"/>
                    </a:cxn>
                    <a:cxn ang="0">
                      <a:pos x="14" y="577"/>
                    </a:cxn>
                    <a:cxn ang="0">
                      <a:pos x="97" y="646"/>
                    </a:cxn>
                    <a:cxn ang="0">
                      <a:pos x="1158" y="936"/>
                    </a:cxn>
                    <a:cxn ang="0">
                      <a:pos x="1303" y="913"/>
                    </a:cxn>
                    <a:cxn ang="0">
                      <a:pos x="1338" y="883"/>
                    </a:cxn>
                    <a:cxn ang="0">
                      <a:pos x="1354" y="800"/>
                    </a:cxn>
                    <a:cxn ang="0">
                      <a:pos x="1340" y="769"/>
                    </a:cxn>
                    <a:cxn ang="0">
                      <a:pos x="1338" y="756"/>
                    </a:cxn>
                    <a:cxn ang="0">
                      <a:pos x="1380" y="771"/>
                    </a:cxn>
                    <a:cxn ang="0">
                      <a:pos x="1453" y="775"/>
                    </a:cxn>
                    <a:cxn ang="0">
                      <a:pos x="1504" y="746"/>
                    </a:cxn>
                    <a:cxn ang="0">
                      <a:pos x="1533" y="702"/>
                    </a:cxn>
                    <a:cxn ang="0">
                      <a:pos x="1514" y="606"/>
                    </a:cxn>
                    <a:cxn ang="0">
                      <a:pos x="1517" y="595"/>
                    </a:cxn>
                    <a:cxn ang="0">
                      <a:pos x="1550" y="611"/>
                    </a:cxn>
                    <a:cxn ang="0">
                      <a:pos x="1670" y="619"/>
                    </a:cxn>
                    <a:cxn ang="0">
                      <a:pos x="1707" y="599"/>
                    </a:cxn>
                    <a:cxn ang="0">
                      <a:pos x="1749" y="503"/>
                    </a:cxn>
                    <a:cxn ang="0">
                      <a:pos x="1741" y="440"/>
                    </a:cxn>
                    <a:cxn ang="0">
                      <a:pos x="1745" y="432"/>
                    </a:cxn>
                    <a:cxn ang="0">
                      <a:pos x="1820" y="456"/>
                    </a:cxn>
                    <a:cxn ang="0">
                      <a:pos x="1920" y="439"/>
                    </a:cxn>
                    <a:cxn ang="0">
                      <a:pos x="1944" y="417"/>
                    </a:cxn>
                    <a:cxn ang="0">
                      <a:pos x="1961" y="354"/>
                    </a:cxn>
                    <a:cxn ang="0">
                      <a:pos x="1952" y="300"/>
                    </a:cxn>
                    <a:cxn ang="0">
                      <a:pos x="1909" y="262"/>
                    </a:cxn>
                    <a:cxn ang="0">
                      <a:pos x="801" y="5"/>
                    </a:cxn>
                    <a:cxn ang="0">
                      <a:pos x="648" y="12"/>
                    </a:cxn>
                    <a:cxn ang="0">
                      <a:pos x="619" y="36"/>
                    </a:cxn>
                  </a:cxnLst>
                  <a:rect l="0" t="0" r="r" b="b"/>
                  <a:pathLst>
                    <a:path w="1961" h="938">
                      <a:moveTo>
                        <a:pt x="609" y="58"/>
                      </a:moveTo>
                      <a:lnTo>
                        <a:pt x="607" y="72"/>
                      </a:lnTo>
                      <a:lnTo>
                        <a:pt x="607" y="108"/>
                      </a:lnTo>
                      <a:lnTo>
                        <a:pt x="606" y="111"/>
                      </a:lnTo>
                      <a:lnTo>
                        <a:pt x="603" y="112"/>
                      </a:lnTo>
                      <a:lnTo>
                        <a:pt x="601" y="111"/>
                      </a:lnTo>
                      <a:lnTo>
                        <a:pt x="599" y="108"/>
                      </a:lnTo>
                      <a:lnTo>
                        <a:pt x="596" y="105"/>
                      </a:lnTo>
                      <a:lnTo>
                        <a:pt x="589" y="96"/>
                      </a:lnTo>
                      <a:lnTo>
                        <a:pt x="579" y="91"/>
                      </a:lnTo>
                      <a:lnTo>
                        <a:pt x="573" y="90"/>
                      </a:lnTo>
                      <a:lnTo>
                        <a:pt x="531" y="91"/>
                      </a:lnTo>
                      <a:lnTo>
                        <a:pt x="516" y="95"/>
                      </a:lnTo>
                      <a:lnTo>
                        <a:pt x="502" y="100"/>
                      </a:lnTo>
                      <a:lnTo>
                        <a:pt x="489" y="108"/>
                      </a:lnTo>
                      <a:lnTo>
                        <a:pt x="466" y="128"/>
                      </a:lnTo>
                      <a:lnTo>
                        <a:pt x="457" y="140"/>
                      </a:lnTo>
                      <a:lnTo>
                        <a:pt x="439" y="181"/>
                      </a:lnTo>
                      <a:lnTo>
                        <a:pt x="437" y="188"/>
                      </a:lnTo>
                      <a:lnTo>
                        <a:pt x="432" y="217"/>
                      </a:lnTo>
                      <a:lnTo>
                        <a:pt x="430" y="223"/>
                      </a:lnTo>
                      <a:lnTo>
                        <a:pt x="427" y="228"/>
                      </a:lnTo>
                      <a:lnTo>
                        <a:pt x="422" y="231"/>
                      </a:lnTo>
                      <a:lnTo>
                        <a:pt x="417" y="231"/>
                      </a:lnTo>
                      <a:lnTo>
                        <a:pt x="401" y="225"/>
                      </a:lnTo>
                      <a:lnTo>
                        <a:pt x="373" y="212"/>
                      </a:lnTo>
                      <a:lnTo>
                        <a:pt x="365" y="209"/>
                      </a:lnTo>
                      <a:lnTo>
                        <a:pt x="356" y="207"/>
                      </a:lnTo>
                      <a:lnTo>
                        <a:pt x="338" y="209"/>
                      </a:lnTo>
                      <a:lnTo>
                        <a:pt x="301" y="221"/>
                      </a:lnTo>
                      <a:lnTo>
                        <a:pt x="283" y="231"/>
                      </a:lnTo>
                      <a:lnTo>
                        <a:pt x="265" y="244"/>
                      </a:lnTo>
                      <a:lnTo>
                        <a:pt x="201" y="307"/>
                      </a:lnTo>
                      <a:lnTo>
                        <a:pt x="191" y="321"/>
                      </a:lnTo>
                      <a:lnTo>
                        <a:pt x="179" y="344"/>
                      </a:lnTo>
                      <a:lnTo>
                        <a:pt x="178" y="350"/>
                      </a:lnTo>
                      <a:lnTo>
                        <a:pt x="178" y="357"/>
                      </a:lnTo>
                      <a:lnTo>
                        <a:pt x="182" y="377"/>
                      </a:lnTo>
                      <a:lnTo>
                        <a:pt x="182" y="383"/>
                      </a:lnTo>
                      <a:lnTo>
                        <a:pt x="179" y="387"/>
                      </a:lnTo>
                      <a:lnTo>
                        <a:pt x="176" y="390"/>
                      </a:lnTo>
                      <a:lnTo>
                        <a:pt x="170" y="391"/>
                      </a:lnTo>
                      <a:lnTo>
                        <a:pt x="162" y="391"/>
                      </a:lnTo>
                      <a:lnTo>
                        <a:pt x="117" y="386"/>
                      </a:lnTo>
                      <a:lnTo>
                        <a:pt x="106" y="386"/>
                      </a:lnTo>
                      <a:lnTo>
                        <a:pt x="96" y="387"/>
                      </a:lnTo>
                      <a:lnTo>
                        <a:pt x="60" y="402"/>
                      </a:lnTo>
                      <a:lnTo>
                        <a:pt x="43" y="415"/>
                      </a:lnTo>
                      <a:lnTo>
                        <a:pt x="29" y="430"/>
                      </a:lnTo>
                      <a:lnTo>
                        <a:pt x="19" y="450"/>
                      </a:lnTo>
                      <a:lnTo>
                        <a:pt x="3" y="498"/>
                      </a:lnTo>
                      <a:lnTo>
                        <a:pt x="0" y="520"/>
                      </a:lnTo>
                      <a:lnTo>
                        <a:pt x="1" y="540"/>
                      </a:lnTo>
                      <a:lnTo>
                        <a:pt x="14" y="577"/>
                      </a:lnTo>
                      <a:lnTo>
                        <a:pt x="33" y="606"/>
                      </a:lnTo>
                      <a:lnTo>
                        <a:pt x="45" y="617"/>
                      </a:lnTo>
                      <a:lnTo>
                        <a:pt x="97" y="646"/>
                      </a:lnTo>
                      <a:lnTo>
                        <a:pt x="472" y="772"/>
                      </a:lnTo>
                      <a:lnTo>
                        <a:pt x="1098" y="926"/>
                      </a:lnTo>
                      <a:lnTo>
                        <a:pt x="1158" y="936"/>
                      </a:lnTo>
                      <a:lnTo>
                        <a:pt x="1216" y="938"/>
                      </a:lnTo>
                      <a:lnTo>
                        <a:pt x="1267" y="928"/>
                      </a:lnTo>
                      <a:lnTo>
                        <a:pt x="1303" y="913"/>
                      </a:lnTo>
                      <a:lnTo>
                        <a:pt x="1324" y="900"/>
                      </a:lnTo>
                      <a:lnTo>
                        <a:pt x="1331" y="892"/>
                      </a:lnTo>
                      <a:lnTo>
                        <a:pt x="1338" y="883"/>
                      </a:lnTo>
                      <a:lnTo>
                        <a:pt x="1350" y="851"/>
                      </a:lnTo>
                      <a:lnTo>
                        <a:pt x="1355" y="818"/>
                      </a:lnTo>
                      <a:lnTo>
                        <a:pt x="1354" y="800"/>
                      </a:lnTo>
                      <a:lnTo>
                        <a:pt x="1351" y="792"/>
                      </a:lnTo>
                      <a:lnTo>
                        <a:pt x="1345" y="775"/>
                      </a:lnTo>
                      <a:lnTo>
                        <a:pt x="1340" y="769"/>
                      </a:lnTo>
                      <a:lnTo>
                        <a:pt x="1338" y="763"/>
                      </a:lnTo>
                      <a:lnTo>
                        <a:pt x="1337" y="759"/>
                      </a:lnTo>
                      <a:lnTo>
                        <a:pt x="1338" y="756"/>
                      </a:lnTo>
                      <a:lnTo>
                        <a:pt x="1341" y="754"/>
                      </a:lnTo>
                      <a:lnTo>
                        <a:pt x="1347" y="756"/>
                      </a:lnTo>
                      <a:lnTo>
                        <a:pt x="1380" y="771"/>
                      </a:lnTo>
                      <a:lnTo>
                        <a:pt x="1398" y="775"/>
                      </a:lnTo>
                      <a:lnTo>
                        <a:pt x="1434" y="777"/>
                      </a:lnTo>
                      <a:lnTo>
                        <a:pt x="1453" y="775"/>
                      </a:lnTo>
                      <a:lnTo>
                        <a:pt x="1471" y="769"/>
                      </a:lnTo>
                      <a:lnTo>
                        <a:pt x="1480" y="765"/>
                      </a:lnTo>
                      <a:lnTo>
                        <a:pt x="1504" y="746"/>
                      </a:lnTo>
                      <a:lnTo>
                        <a:pt x="1524" y="723"/>
                      </a:lnTo>
                      <a:lnTo>
                        <a:pt x="1531" y="709"/>
                      </a:lnTo>
                      <a:lnTo>
                        <a:pt x="1533" y="702"/>
                      </a:lnTo>
                      <a:lnTo>
                        <a:pt x="1534" y="686"/>
                      </a:lnTo>
                      <a:lnTo>
                        <a:pt x="1530" y="648"/>
                      </a:lnTo>
                      <a:lnTo>
                        <a:pt x="1514" y="606"/>
                      </a:lnTo>
                      <a:lnTo>
                        <a:pt x="1513" y="601"/>
                      </a:lnTo>
                      <a:lnTo>
                        <a:pt x="1514" y="596"/>
                      </a:lnTo>
                      <a:lnTo>
                        <a:pt x="1517" y="595"/>
                      </a:lnTo>
                      <a:lnTo>
                        <a:pt x="1520" y="595"/>
                      </a:lnTo>
                      <a:lnTo>
                        <a:pt x="1530" y="599"/>
                      </a:lnTo>
                      <a:lnTo>
                        <a:pt x="1550" y="611"/>
                      </a:lnTo>
                      <a:lnTo>
                        <a:pt x="1565" y="615"/>
                      </a:lnTo>
                      <a:lnTo>
                        <a:pt x="1615" y="623"/>
                      </a:lnTo>
                      <a:lnTo>
                        <a:pt x="1670" y="619"/>
                      </a:lnTo>
                      <a:lnTo>
                        <a:pt x="1686" y="615"/>
                      </a:lnTo>
                      <a:lnTo>
                        <a:pt x="1701" y="606"/>
                      </a:lnTo>
                      <a:lnTo>
                        <a:pt x="1707" y="599"/>
                      </a:lnTo>
                      <a:lnTo>
                        <a:pt x="1720" y="583"/>
                      </a:lnTo>
                      <a:lnTo>
                        <a:pt x="1734" y="552"/>
                      </a:lnTo>
                      <a:lnTo>
                        <a:pt x="1749" y="503"/>
                      </a:lnTo>
                      <a:lnTo>
                        <a:pt x="1751" y="490"/>
                      </a:lnTo>
                      <a:lnTo>
                        <a:pt x="1751" y="470"/>
                      </a:lnTo>
                      <a:lnTo>
                        <a:pt x="1741" y="440"/>
                      </a:lnTo>
                      <a:lnTo>
                        <a:pt x="1741" y="433"/>
                      </a:lnTo>
                      <a:lnTo>
                        <a:pt x="1742" y="432"/>
                      </a:lnTo>
                      <a:lnTo>
                        <a:pt x="1745" y="432"/>
                      </a:lnTo>
                      <a:lnTo>
                        <a:pt x="1760" y="440"/>
                      </a:lnTo>
                      <a:lnTo>
                        <a:pt x="1771" y="443"/>
                      </a:lnTo>
                      <a:lnTo>
                        <a:pt x="1820" y="456"/>
                      </a:lnTo>
                      <a:lnTo>
                        <a:pt x="1855" y="456"/>
                      </a:lnTo>
                      <a:lnTo>
                        <a:pt x="1901" y="446"/>
                      </a:lnTo>
                      <a:lnTo>
                        <a:pt x="1920" y="439"/>
                      </a:lnTo>
                      <a:lnTo>
                        <a:pt x="1930" y="433"/>
                      </a:lnTo>
                      <a:lnTo>
                        <a:pt x="1937" y="425"/>
                      </a:lnTo>
                      <a:lnTo>
                        <a:pt x="1944" y="417"/>
                      </a:lnTo>
                      <a:lnTo>
                        <a:pt x="1947" y="411"/>
                      </a:lnTo>
                      <a:lnTo>
                        <a:pt x="1956" y="387"/>
                      </a:lnTo>
                      <a:lnTo>
                        <a:pt x="1961" y="354"/>
                      </a:lnTo>
                      <a:lnTo>
                        <a:pt x="1959" y="323"/>
                      </a:lnTo>
                      <a:lnTo>
                        <a:pt x="1955" y="307"/>
                      </a:lnTo>
                      <a:lnTo>
                        <a:pt x="1952" y="300"/>
                      </a:lnTo>
                      <a:lnTo>
                        <a:pt x="1947" y="294"/>
                      </a:lnTo>
                      <a:lnTo>
                        <a:pt x="1926" y="272"/>
                      </a:lnTo>
                      <a:lnTo>
                        <a:pt x="1909" y="262"/>
                      </a:lnTo>
                      <a:lnTo>
                        <a:pt x="1863" y="245"/>
                      </a:lnTo>
                      <a:lnTo>
                        <a:pt x="1300" y="111"/>
                      </a:lnTo>
                      <a:lnTo>
                        <a:pt x="801" y="5"/>
                      </a:lnTo>
                      <a:lnTo>
                        <a:pt x="763" y="0"/>
                      </a:lnTo>
                      <a:lnTo>
                        <a:pt x="713" y="2"/>
                      </a:lnTo>
                      <a:lnTo>
                        <a:pt x="648" y="12"/>
                      </a:lnTo>
                      <a:lnTo>
                        <a:pt x="635" y="18"/>
                      </a:lnTo>
                      <a:lnTo>
                        <a:pt x="627" y="26"/>
                      </a:lnTo>
                      <a:lnTo>
                        <a:pt x="619" y="36"/>
                      </a:lnTo>
                      <a:lnTo>
                        <a:pt x="609" y="58"/>
                      </a:lnTo>
                      <a:close/>
                    </a:path>
                  </a:pathLst>
                </a:custGeom>
                <a:solidFill>
                  <a:srgbClr val="785B4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8"/>
                <p:cNvSpPr>
                  <a:spLocks/>
                </p:cNvSpPr>
                <p:nvPr/>
              </p:nvSpPr>
              <p:spPr bwMode="auto">
                <a:xfrm>
                  <a:off x="3161159" y="3953930"/>
                  <a:ext cx="162345" cy="162345"/>
                </a:xfrm>
                <a:custGeom>
                  <a:avLst/>
                  <a:gdLst/>
                  <a:ahLst/>
                  <a:cxnLst>
                    <a:cxn ang="0">
                      <a:pos x="44" y="8"/>
                    </a:cxn>
                    <a:cxn ang="0">
                      <a:pos x="31" y="17"/>
                    </a:cxn>
                    <a:cxn ang="0">
                      <a:pos x="20" y="30"/>
                    </a:cxn>
                    <a:cxn ang="0">
                      <a:pos x="4" y="61"/>
                    </a:cxn>
                    <a:cxn ang="0">
                      <a:pos x="2" y="69"/>
                    </a:cxn>
                    <a:cxn ang="0">
                      <a:pos x="0" y="97"/>
                    </a:cxn>
                    <a:cxn ang="0">
                      <a:pos x="2" y="114"/>
                    </a:cxn>
                    <a:cxn ang="0">
                      <a:pos x="4" y="121"/>
                    </a:cxn>
                    <a:cxn ang="0">
                      <a:pos x="8" y="128"/>
                    </a:cxn>
                    <a:cxn ang="0">
                      <a:pos x="12" y="132"/>
                    </a:cxn>
                    <a:cxn ang="0">
                      <a:pos x="19" y="136"/>
                    </a:cxn>
                    <a:cxn ang="0">
                      <a:pos x="33" y="142"/>
                    </a:cxn>
                    <a:cxn ang="0">
                      <a:pos x="71" y="149"/>
                    </a:cxn>
                    <a:cxn ang="0">
                      <a:pos x="89" y="145"/>
                    </a:cxn>
                    <a:cxn ang="0">
                      <a:pos x="120" y="128"/>
                    </a:cxn>
                    <a:cxn ang="0">
                      <a:pos x="130" y="118"/>
                    </a:cxn>
                    <a:cxn ang="0">
                      <a:pos x="137" y="108"/>
                    </a:cxn>
                    <a:cxn ang="0">
                      <a:pos x="143" y="94"/>
                    </a:cxn>
                    <a:cxn ang="0">
                      <a:pos x="149" y="64"/>
                    </a:cxn>
                    <a:cxn ang="0">
                      <a:pos x="147" y="51"/>
                    </a:cxn>
                    <a:cxn ang="0">
                      <a:pos x="143" y="38"/>
                    </a:cxn>
                    <a:cxn ang="0">
                      <a:pos x="137" y="25"/>
                    </a:cxn>
                    <a:cxn ang="0">
                      <a:pos x="126" y="12"/>
                    </a:cxn>
                    <a:cxn ang="0">
                      <a:pos x="121" y="8"/>
                    </a:cxn>
                    <a:cxn ang="0">
                      <a:pos x="114" y="4"/>
                    </a:cxn>
                    <a:cxn ang="0">
                      <a:pos x="108" y="2"/>
                    </a:cxn>
                    <a:cxn ang="0">
                      <a:pos x="80" y="0"/>
                    </a:cxn>
                    <a:cxn ang="0">
                      <a:pos x="61" y="2"/>
                    </a:cxn>
                    <a:cxn ang="0">
                      <a:pos x="52" y="4"/>
                    </a:cxn>
                    <a:cxn ang="0">
                      <a:pos x="44" y="8"/>
                    </a:cxn>
                  </a:cxnLst>
                  <a:rect l="0" t="0" r="r" b="b"/>
                  <a:pathLst>
                    <a:path w="149" h="149">
                      <a:moveTo>
                        <a:pt x="44" y="8"/>
                      </a:moveTo>
                      <a:lnTo>
                        <a:pt x="31" y="17"/>
                      </a:lnTo>
                      <a:lnTo>
                        <a:pt x="20" y="30"/>
                      </a:lnTo>
                      <a:lnTo>
                        <a:pt x="4" y="61"/>
                      </a:lnTo>
                      <a:lnTo>
                        <a:pt x="2" y="69"/>
                      </a:lnTo>
                      <a:lnTo>
                        <a:pt x="0" y="97"/>
                      </a:lnTo>
                      <a:lnTo>
                        <a:pt x="2" y="114"/>
                      </a:lnTo>
                      <a:lnTo>
                        <a:pt x="4" y="121"/>
                      </a:lnTo>
                      <a:lnTo>
                        <a:pt x="8" y="128"/>
                      </a:lnTo>
                      <a:lnTo>
                        <a:pt x="12" y="132"/>
                      </a:lnTo>
                      <a:lnTo>
                        <a:pt x="19" y="136"/>
                      </a:lnTo>
                      <a:lnTo>
                        <a:pt x="33" y="142"/>
                      </a:lnTo>
                      <a:lnTo>
                        <a:pt x="71" y="149"/>
                      </a:lnTo>
                      <a:lnTo>
                        <a:pt x="89" y="145"/>
                      </a:lnTo>
                      <a:lnTo>
                        <a:pt x="120" y="128"/>
                      </a:lnTo>
                      <a:lnTo>
                        <a:pt x="130" y="118"/>
                      </a:lnTo>
                      <a:lnTo>
                        <a:pt x="137" y="108"/>
                      </a:lnTo>
                      <a:lnTo>
                        <a:pt x="143" y="94"/>
                      </a:lnTo>
                      <a:lnTo>
                        <a:pt x="149" y="64"/>
                      </a:lnTo>
                      <a:lnTo>
                        <a:pt x="147" y="51"/>
                      </a:lnTo>
                      <a:lnTo>
                        <a:pt x="143" y="38"/>
                      </a:lnTo>
                      <a:lnTo>
                        <a:pt x="137" y="25"/>
                      </a:lnTo>
                      <a:lnTo>
                        <a:pt x="126" y="12"/>
                      </a:lnTo>
                      <a:lnTo>
                        <a:pt x="121" y="8"/>
                      </a:lnTo>
                      <a:lnTo>
                        <a:pt x="114" y="4"/>
                      </a:lnTo>
                      <a:lnTo>
                        <a:pt x="108" y="2"/>
                      </a:lnTo>
                      <a:lnTo>
                        <a:pt x="80" y="0"/>
                      </a:lnTo>
                      <a:lnTo>
                        <a:pt x="61" y="2"/>
                      </a:lnTo>
                      <a:lnTo>
                        <a:pt x="52" y="4"/>
                      </a:lnTo>
                      <a:lnTo>
                        <a:pt x="44" y="8"/>
                      </a:lnTo>
                      <a:close/>
                    </a:path>
                  </a:pathLst>
                </a:custGeom>
                <a:solidFill>
                  <a:srgbClr val="BC9E8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Freeform 9"/>
                <p:cNvSpPr>
                  <a:spLocks/>
                </p:cNvSpPr>
                <p:nvPr/>
              </p:nvSpPr>
              <p:spPr bwMode="auto">
                <a:xfrm>
                  <a:off x="2927993" y="4099931"/>
                  <a:ext cx="172150" cy="190673"/>
                </a:xfrm>
                <a:custGeom>
                  <a:avLst/>
                  <a:gdLst/>
                  <a:ahLst/>
                  <a:cxnLst>
                    <a:cxn ang="0">
                      <a:pos x="124" y="5"/>
                    </a:cxn>
                    <a:cxn ang="0">
                      <a:pos x="113" y="1"/>
                    </a:cxn>
                    <a:cxn ang="0">
                      <a:pos x="102" y="0"/>
                    </a:cxn>
                    <a:cxn ang="0">
                      <a:pos x="95" y="1"/>
                    </a:cxn>
                    <a:cxn ang="0">
                      <a:pos x="89" y="3"/>
                    </a:cxn>
                    <a:cxn ang="0">
                      <a:pos x="58" y="19"/>
                    </a:cxn>
                    <a:cxn ang="0">
                      <a:pos x="32" y="43"/>
                    </a:cxn>
                    <a:cxn ang="0">
                      <a:pos x="20" y="60"/>
                    </a:cxn>
                    <a:cxn ang="0">
                      <a:pos x="5" y="85"/>
                    </a:cxn>
                    <a:cxn ang="0">
                      <a:pos x="0" y="101"/>
                    </a:cxn>
                    <a:cxn ang="0">
                      <a:pos x="1" y="122"/>
                    </a:cxn>
                    <a:cxn ang="0">
                      <a:pos x="5" y="146"/>
                    </a:cxn>
                    <a:cxn ang="0">
                      <a:pos x="3" y="161"/>
                    </a:cxn>
                    <a:cxn ang="0">
                      <a:pos x="3" y="165"/>
                    </a:cxn>
                    <a:cxn ang="0">
                      <a:pos x="5" y="167"/>
                    </a:cxn>
                    <a:cxn ang="0">
                      <a:pos x="9" y="170"/>
                    </a:cxn>
                    <a:cxn ang="0">
                      <a:pos x="14" y="172"/>
                    </a:cxn>
                    <a:cxn ang="0">
                      <a:pos x="41" y="175"/>
                    </a:cxn>
                    <a:cxn ang="0">
                      <a:pos x="61" y="175"/>
                    </a:cxn>
                    <a:cxn ang="0">
                      <a:pos x="79" y="173"/>
                    </a:cxn>
                    <a:cxn ang="0">
                      <a:pos x="93" y="168"/>
                    </a:cxn>
                    <a:cxn ang="0">
                      <a:pos x="107" y="161"/>
                    </a:cxn>
                    <a:cxn ang="0">
                      <a:pos x="121" y="151"/>
                    </a:cxn>
                    <a:cxn ang="0">
                      <a:pos x="132" y="140"/>
                    </a:cxn>
                    <a:cxn ang="0">
                      <a:pos x="142" y="125"/>
                    </a:cxn>
                    <a:cxn ang="0">
                      <a:pos x="155" y="90"/>
                    </a:cxn>
                    <a:cxn ang="0">
                      <a:pos x="158" y="73"/>
                    </a:cxn>
                    <a:cxn ang="0">
                      <a:pos x="158" y="58"/>
                    </a:cxn>
                    <a:cxn ang="0">
                      <a:pos x="154" y="43"/>
                    </a:cxn>
                    <a:cxn ang="0">
                      <a:pos x="142" y="20"/>
                    </a:cxn>
                    <a:cxn ang="0">
                      <a:pos x="134" y="11"/>
                    </a:cxn>
                    <a:cxn ang="0">
                      <a:pos x="124" y="5"/>
                    </a:cxn>
                  </a:cxnLst>
                  <a:rect l="0" t="0" r="r" b="b"/>
                  <a:pathLst>
                    <a:path w="158" h="175">
                      <a:moveTo>
                        <a:pt x="124" y="5"/>
                      </a:moveTo>
                      <a:lnTo>
                        <a:pt x="113" y="1"/>
                      </a:lnTo>
                      <a:lnTo>
                        <a:pt x="102" y="0"/>
                      </a:lnTo>
                      <a:lnTo>
                        <a:pt x="95" y="1"/>
                      </a:lnTo>
                      <a:lnTo>
                        <a:pt x="89" y="3"/>
                      </a:lnTo>
                      <a:lnTo>
                        <a:pt x="58" y="19"/>
                      </a:lnTo>
                      <a:lnTo>
                        <a:pt x="32" y="43"/>
                      </a:lnTo>
                      <a:lnTo>
                        <a:pt x="20" y="60"/>
                      </a:lnTo>
                      <a:lnTo>
                        <a:pt x="5" y="85"/>
                      </a:lnTo>
                      <a:lnTo>
                        <a:pt x="0" y="101"/>
                      </a:lnTo>
                      <a:lnTo>
                        <a:pt x="1" y="122"/>
                      </a:lnTo>
                      <a:lnTo>
                        <a:pt x="5" y="146"/>
                      </a:lnTo>
                      <a:lnTo>
                        <a:pt x="3" y="161"/>
                      </a:lnTo>
                      <a:lnTo>
                        <a:pt x="3" y="165"/>
                      </a:lnTo>
                      <a:lnTo>
                        <a:pt x="5" y="167"/>
                      </a:lnTo>
                      <a:lnTo>
                        <a:pt x="9" y="170"/>
                      </a:lnTo>
                      <a:lnTo>
                        <a:pt x="14" y="172"/>
                      </a:lnTo>
                      <a:lnTo>
                        <a:pt x="41" y="175"/>
                      </a:lnTo>
                      <a:lnTo>
                        <a:pt x="61" y="175"/>
                      </a:lnTo>
                      <a:lnTo>
                        <a:pt x="79" y="173"/>
                      </a:lnTo>
                      <a:lnTo>
                        <a:pt x="93" y="168"/>
                      </a:lnTo>
                      <a:lnTo>
                        <a:pt x="107" y="161"/>
                      </a:lnTo>
                      <a:lnTo>
                        <a:pt x="121" y="151"/>
                      </a:lnTo>
                      <a:lnTo>
                        <a:pt x="132" y="140"/>
                      </a:lnTo>
                      <a:lnTo>
                        <a:pt x="142" y="125"/>
                      </a:lnTo>
                      <a:lnTo>
                        <a:pt x="155" y="90"/>
                      </a:lnTo>
                      <a:lnTo>
                        <a:pt x="158" y="73"/>
                      </a:lnTo>
                      <a:lnTo>
                        <a:pt x="158" y="58"/>
                      </a:lnTo>
                      <a:lnTo>
                        <a:pt x="154" y="43"/>
                      </a:lnTo>
                      <a:lnTo>
                        <a:pt x="142" y="20"/>
                      </a:lnTo>
                      <a:lnTo>
                        <a:pt x="134" y="11"/>
                      </a:lnTo>
                      <a:lnTo>
                        <a:pt x="124" y="5"/>
                      </a:lnTo>
                      <a:close/>
                    </a:path>
                  </a:pathLst>
                </a:custGeom>
                <a:solidFill>
                  <a:srgbClr val="BC9E8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10"/>
                <p:cNvSpPr>
                  <a:spLocks/>
                </p:cNvSpPr>
                <p:nvPr/>
              </p:nvSpPr>
              <p:spPr bwMode="auto">
                <a:xfrm>
                  <a:off x="2686111" y="4294963"/>
                  <a:ext cx="178688" cy="177599"/>
                </a:xfrm>
                <a:custGeom>
                  <a:avLst/>
                  <a:gdLst/>
                  <a:ahLst/>
                  <a:cxnLst>
                    <a:cxn ang="0">
                      <a:pos x="102" y="3"/>
                    </a:cxn>
                    <a:cxn ang="0">
                      <a:pos x="87" y="7"/>
                    </a:cxn>
                    <a:cxn ang="0">
                      <a:pos x="58" y="20"/>
                    </a:cxn>
                    <a:cxn ang="0">
                      <a:pos x="31" y="39"/>
                    </a:cxn>
                    <a:cxn ang="0">
                      <a:pos x="20" y="51"/>
                    </a:cxn>
                    <a:cxn ang="0">
                      <a:pos x="11" y="64"/>
                    </a:cxn>
                    <a:cxn ang="0">
                      <a:pos x="1" y="93"/>
                    </a:cxn>
                    <a:cxn ang="0">
                      <a:pos x="0" y="101"/>
                    </a:cxn>
                    <a:cxn ang="0">
                      <a:pos x="0" y="109"/>
                    </a:cxn>
                    <a:cxn ang="0">
                      <a:pos x="4" y="124"/>
                    </a:cxn>
                    <a:cxn ang="0">
                      <a:pos x="14" y="137"/>
                    </a:cxn>
                    <a:cxn ang="0">
                      <a:pos x="40" y="155"/>
                    </a:cxn>
                    <a:cxn ang="0">
                      <a:pos x="49" y="160"/>
                    </a:cxn>
                    <a:cxn ang="0">
                      <a:pos x="67" y="163"/>
                    </a:cxn>
                    <a:cxn ang="0">
                      <a:pos x="85" y="160"/>
                    </a:cxn>
                    <a:cxn ang="0">
                      <a:pos x="104" y="152"/>
                    </a:cxn>
                    <a:cxn ang="0">
                      <a:pos x="128" y="136"/>
                    </a:cxn>
                    <a:cxn ang="0">
                      <a:pos x="134" y="130"/>
                    </a:cxn>
                    <a:cxn ang="0">
                      <a:pos x="154" y="106"/>
                    </a:cxn>
                    <a:cxn ang="0">
                      <a:pos x="161" y="91"/>
                    </a:cxn>
                    <a:cxn ang="0">
                      <a:pos x="164" y="77"/>
                    </a:cxn>
                    <a:cxn ang="0">
                      <a:pos x="164" y="69"/>
                    </a:cxn>
                    <a:cxn ang="0">
                      <a:pos x="163" y="62"/>
                    </a:cxn>
                    <a:cxn ang="0">
                      <a:pos x="151" y="27"/>
                    </a:cxn>
                    <a:cxn ang="0">
                      <a:pos x="147" y="19"/>
                    </a:cxn>
                    <a:cxn ang="0">
                      <a:pos x="144" y="14"/>
                    </a:cxn>
                    <a:cxn ang="0">
                      <a:pos x="138" y="6"/>
                    </a:cxn>
                    <a:cxn ang="0">
                      <a:pos x="131" y="2"/>
                    </a:cxn>
                    <a:cxn ang="0">
                      <a:pos x="124" y="0"/>
                    </a:cxn>
                    <a:cxn ang="0">
                      <a:pos x="114" y="0"/>
                    </a:cxn>
                    <a:cxn ang="0">
                      <a:pos x="102" y="3"/>
                    </a:cxn>
                  </a:cxnLst>
                  <a:rect l="0" t="0" r="r" b="b"/>
                  <a:pathLst>
                    <a:path w="164" h="163">
                      <a:moveTo>
                        <a:pt x="102" y="3"/>
                      </a:moveTo>
                      <a:lnTo>
                        <a:pt x="87" y="7"/>
                      </a:lnTo>
                      <a:lnTo>
                        <a:pt x="58" y="20"/>
                      </a:lnTo>
                      <a:lnTo>
                        <a:pt x="31" y="39"/>
                      </a:lnTo>
                      <a:lnTo>
                        <a:pt x="20" y="51"/>
                      </a:lnTo>
                      <a:lnTo>
                        <a:pt x="11" y="64"/>
                      </a:lnTo>
                      <a:lnTo>
                        <a:pt x="1" y="93"/>
                      </a:lnTo>
                      <a:lnTo>
                        <a:pt x="0" y="101"/>
                      </a:lnTo>
                      <a:lnTo>
                        <a:pt x="0" y="109"/>
                      </a:lnTo>
                      <a:lnTo>
                        <a:pt x="4" y="124"/>
                      </a:lnTo>
                      <a:lnTo>
                        <a:pt x="14" y="137"/>
                      </a:lnTo>
                      <a:lnTo>
                        <a:pt x="40" y="155"/>
                      </a:lnTo>
                      <a:lnTo>
                        <a:pt x="49" y="160"/>
                      </a:lnTo>
                      <a:lnTo>
                        <a:pt x="67" y="163"/>
                      </a:lnTo>
                      <a:lnTo>
                        <a:pt x="85" y="160"/>
                      </a:lnTo>
                      <a:lnTo>
                        <a:pt x="104" y="152"/>
                      </a:lnTo>
                      <a:lnTo>
                        <a:pt x="128" y="136"/>
                      </a:lnTo>
                      <a:lnTo>
                        <a:pt x="134" y="130"/>
                      </a:lnTo>
                      <a:lnTo>
                        <a:pt x="154" y="106"/>
                      </a:lnTo>
                      <a:lnTo>
                        <a:pt x="161" y="91"/>
                      </a:lnTo>
                      <a:lnTo>
                        <a:pt x="164" y="77"/>
                      </a:lnTo>
                      <a:lnTo>
                        <a:pt x="164" y="69"/>
                      </a:lnTo>
                      <a:lnTo>
                        <a:pt x="163" y="62"/>
                      </a:lnTo>
                      <a:lnTo>
                        <a:pt x="151" y="27"/>
                      </a:lnTo>
                      <a:lnTo>
                        <a:pt x="147" y="19"/>
                      </a:lnTo>
                      <a:lnTo>
                        <a:pt x="144" y="14"/>
                      </a:lnTo>
                      <a:lnTo>
                        <a:pt x="138" y="6"/>
                      </a:lnTo>
                      <a:lnTo>
                        <a:pt x="131" y="2"/>
                      </a:lnTo>
                      <a:lnTo>
                        <a:pt x="124" y="0"/>
                      </a:lnTo>
                      <a:lnTo>
                        <a:pt x="114" y="0"/>
                      </a:lnTo>
                      <a:lnTo>
                        <a:pt x="102" y="3"/>
                      </a:lnTo>
                      <a:close/>
                    </a:path>
                  </a:pathLst>
                </a:custGeom>
                <a:solidFill>
                  <a:srgbClr val="BC9E8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Freeform 11"/>
                <p:cNvSpPr>
                  <a:spLocks/>
                </p:cNvSpPr>
                <p:nvPr/>
              </p:nvSpPr>
              <p:spPr bwMode="auto">
                <a:xfrm>
                  <a:off x="2458393" y="4463844"/>
                  <a:ext cx="219002" cy="175419"/>
                </a:xfrm>
                <a:custGeom>
                  <a:avLst/>
                  <a:gdLst/>
                  <a:ahLst/>
                  <a:cxnLst>
                    <a:cxn ang="0">
                      <a:pos x="201" y="54"/>
                    </a:cxn>
                    <a:cxn ang="0">
                      <a:pos x="199" y="38"/>
                    </a:cxn>
                    <a:cxn ang="0">
                      <a:pos x="196" y="31"/>
                    </a:cxn>
                    <a:cxn ang="0">
                      <a:pos x="182" y="13"/>
                    </a:cxn>
                    <a:cxn ang="0">
                      <a:pos x="177" y="8"/>
                    </a:cxn>
                    <a:cxn ang="0">
                      <a:pos x="171" y="5"/>
                    </a:cxn>
                    <a:cxn ang="0">
                      <a:pos x="163" y="3"/>
                    </a:cxn>
                    <a:cxn ang="0">
                      <a:pos x="131" y="0"/>
                    </a:cxn>
                    <a:cxn ang="0">
                      <a:pos x="96" y="5"/>
                    </a:cxn>
                    <a:cxn ang="0">
                      <a:pos x="57" y="18"/>
                    </a:cxn>
                    <a:cxn ang="0">
                      <a:pos x="48" y="23"/>
                    </a:cxn>
                    <a:cxn ang="0">
                      <a:pos x="34" y="34"/>
                    </a:cxn>
                    <a:cxn ang="0">
                      <a:pos x="14" y="58"/>
                    </a:cxn>
                    <a:cxn ang="0">
                      <a:pos x="5" y="75"/>
                    </a:cxn>
                    <a:cxn ang="0">
                      <a:pos x="1" y="83"/>
                    </a:cxn>
                    <a:cxn ang="0">
                      <a:pos x="0" y="91"/>
                    </a:cxn>
                    <a:cxn ang="0">
                      <a:pos x="1" y="107"/>
                    </a:cxn>
                    <a:cxn ang="0">
                      <a:pos x="9" y="123"/>
                    </a:cxn>
                    <a:cxn ang="0">
                      <a:pos x="24" y="143"/>
                    </a:cxn>
                    <a:cxn ang="0">
                      <a:pos x="30" y="148"/>
                    </a:cxn>
                    <a:cxn ang="0">
                      <a:pos x="37" y="151"/>
                    </a:cxn>
                    <a:cxn ang="0">
                      <a:pos x="45" y="154"/>
                    </a:cxn>
                    <a:cxn ang="0">
                      <a:pos x="62" y="159"/>
                    </a:cxn>
                    <a:cxn ang="0">
                      <a:pos x="81" y="161"/>
                    </a:cxn>
                    <a:cxn ang="0">
                      <a:pos x="97" y="161"/>
                    </a:cxn>
                    <a:cxn ang="0">
                      <a:pos x="122" y="156"/>
                    </a:cxn>
                    <a:cxn ang="0">
                      <a:pos x="134" y="149"/>
                    </a:cxn>
                    <a:cxn ang="0">
                      <a:pos x="155" y="131"/>
                    </a:cxn>
                    <a:cxn ang="0">
                      <a:pos x="179" y="101"/>
                    </a:cxn>
                    <a:cxn ang="0">
                      <a:pos x="192" y="80"/>
                    </a:cxn>
                    <a:cxn ang="0">
                      <a:pos x="200" y="62"/>
                    </a:cxn>
                    <a:cxn ang="0">
                      <a:pos x="201" y="54"/>
                    </a:cxn>
                  </a:cxnLst>
                  <a:rect l="0" t="0" r="r" b="b"/>
                  <a:pathLst>
                    <a:path w="201" h="161">
                      <a:moveTo>
                        <a:pt x="201" y="54"/>
                      </a:moveTo>
                      <a:lnTo>
                        <a:pt x="199" y="38"/>
                      </a:lnTo>
                      <a:lnTo>
                        <a:pt x="196" y="31"/>
                      </a:lnTo>
                      <a:lnTo>
                        <a:pt x="182" y="13"/>
                      </a:lnTo>
                      <a:lnTo>
                        <a:pt x="177" y="8"/>
                      </a:lnTo>
                      <a:lnTo>
                        <a:pt x="171" y="5"/>
                      </a:lnTo>
                      <a:lnTo>
                        <a:pt x="163" y="3"/>
                      </a:lnTo>
                      <a:lnTo>
                        <a:pt x="131" y="0"/>
                      </a:lnTo>
                      <a:lnTo>
                        <a:pt x="96" y="5"/>
                      </a:lnTo>
                      <a:lnTo>
                        <a:pt x="57" y="18"/>
                      </a:lnTo>
                      <a:lnTo>
                        <a:pt x="48" y="23"/>
                      </a:lnTo>
                      <a:lnTo>
                        <a:pt x="34" y="34"/>
                      </a:lnTo>
                      <a:lnTo>
                        <a:pt x="14" y="58"/>
                      </a:lnTo>
                      <a:lnTo>
                        <a:pt x="5" y="75"/>
                      </a:lnTo>
                      <a:lnTo>
                        <a:pt x="1" y="83"/>
                      </a:lnTo>
                      <a:lnTo>
                        <a:pt x="0" y="91"/>
                      </a:lnTo>
                      <a:lnTo>
                        <a:pt x="1" y="107"/>
                      </a:lnTo>
                      <a:lnTo>
                        <a:pt x="9" y="123"/>
                      </a:lnTo>
                      <a:lnTo>
                        <a:pt x="24" y="143"/>
                      </a:lnTo>
                      <a:lnTo>
                        <a:pt x="30" y="148"/>
                      </a:lnTo>
                      <a:lnTo>
                        <a:pt x="37" y="151"/>
                      </a:lnTo>
                      <a:lnTo>
                        <a:pt x="45" y="154"/>
                      </a:lnTo>
                      <a:lnTo>
                        <a:pt x="62" y="159"/>
                      </a:lnTo>
                      <a:lnTo>
                        <a:pt x="81" y="161"/>
                      </a:lnTo>
                      <a:lnTo>
                        <a:pt x="97" y="161"/>
                      </a:lnTo>
                      <a:lnTo>
                        <a:pt x="122" y="156"/>
                      </a:lnTo>
                      <a:lnTo>
                        <a:pt x="134" y="149"/>
                      </a:lnTo>
                      <a:lnTo>
                        <a:pt x="155" y="131"/>
                      </a:lnTo>
                      <a:lnTo>
                        <a:pt x="179" y="101"/>
                      </a:lnTo>
                      <a:lnTo>
                        <a:pt x="192" y="80"/>
                      </a:lnTo>
                      <a:lnTo>
                        <a:pt x="200" y="62"/>
                      </a:lnTo>
                      <a:lnTo>
                        <a:pt x="201" y="54"/>
                      </a:lnTo>
                      <a:close/>
                    </a:path>
                  </a:pathLst>
                </a:custGeom>
                <a:solidFill>
                  <a:srgbClr val="BC9E8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12"/>
                <p:cNvSpPr>
                  <a:spLocks/>
                </p:cNvSpPr>
                <p:nvPr/>
              </p:nvSpPr>
              <p:spPr bwMode="auto">
                <a:xfrm>
                  <a:off x="1250072" y="4086856"/>
                  <a:ext cx="1298755" cy="546959"/>
                </a:xfrm>
                <a:custGeom>
                  <a:avLst/>
                  <a:gdLst/>
                  <a:ahLst/>
                  <a:cxnLst>
                    <a:cxn ang="0">
                      <a:pos x="1176" y="324"/>
                    </a:cxn>
                    <a:cxn ang="0">
                      <a:pos x="1129" y="305"/>
                    </a:cxn>
                    <a:cxn ang="0">
                      <a:pos x="883" y="230"/>
                    </a:cxn>
                    <a:cxn ang="0">
                      <a:pos x="683" y="179"/>
                    </a:cxn>
                    <a:cxn ang="0">
                      <a:pos x="461" y="134"/>
                    </a:cxn>
                    <a:cxn ang="0">
                      <a:pos x="356" y="105"/>
                    </a:cxn>
                    <a:cxn ang="0">
                      <a:pos x="269" y="75"/>
                    </a:cxn>
                    <a:cxn ang="0">
                      <a:pos x="175" y="34"/>
                    </a:cxn>
                    <a:cxn ang="0">
                      <a:pos x="157" y="21"/>
                    </a:cxn>
                    <a:cxn ang="0">
                      <a:pos x="150" y="14"/>
                    </a:cxn>
                    <a:cxn ang="0">
                      <a:pos x="138" y="6"/>
                    </a:cxn>
                    <a:cxn ang="0">
                      <a:pos x="131" y="2"/>
                    </a:cxn>
                    <a:cxn ang="0">
                      <a:pos x="123" y="0"/>
                    </a:cxn>
                    <a:cxn ang="0">
                      <a:pos x="103" y="1"/>
                    </a:cxn>
                    <a:cxn ang="0">
                      <a:pos x="64" y="14"/>
                    </a:cxn>
                    <a:cxn ang="0">
                      <a:pos x="38" y="31"/>
                    </a:cxn>
                    <a:cxn ang="0">
                      <a:pos x="27" y="42"/>
                    </a:cxn>
                    <a:cxn ang="0">
                      <a:pos x="18" y="55"/>
                    </a:cxn>
                    <a:cxn ang="0">
                      <a:pos x="4" y="86"/>
                    </a:cxn>
                    <a:cxn ang="0">
                      <a:pos x="0" y="102"/>
                    </a:cxn>
                    <a:cxn ang="0">
                      <a:pos x="0" y="117"/>
                    </a:cxn>
                    <a:cxn ang="0">
                      <a:pos x="6" y="149"/>
                    </a:cxn>
                    <a:cxn ang="0">
                      <a:pos x="10" y="162"/>
                    </a:cxn>
                    <a:cxn ang="0">
                      <a:pos x="14" y="169"/>
                    </a:cxn>
                    <a:cxn ang="0">
                      <a:pos x="17" y="174"/>
                    </a:cxn>
                    <a:cxn ang="0">
                      <a:pos x="27" y="182"/>
                    </a:cxn>
                    <a:cxn ang="0">
                      <a:pos x="34" y="185"/>
                    </a:cxn>
                    <a:cxn ang="0">
                      <a:pos x="49" y="196"/>
                    </a:cxn>
                    <a:cxn ang="0">
                      <a:pos x="73" y="207"/>
                    </a:cxn>
                    <a:cxn ang="0">
                      <a:pos x="162" y="241"/>
                    </a:cxn>
                    <a:cxn ang="0">
                      <a:pos x="482" y="349"/>
                    </a:cxn>
                    <a:cxn ang="0">
                      <a:pos x="710" y="409"/>
                    </a:cxn>
                    <a:cxn ang="0">
                      <a:pos x="1049" y="488"/>
                    </a:cxn>
                    <a:cxn ang="0">
                      <a:pos x="1066" y="494"/>
                    </a:cxn>
                    <a:cxn ang="0">
                      <a:pos x="1092" y="499"/>
                    </a:cxn>
                    <a:cxn ang="0">
                      <a:pos x="1099" y="500"/>
                    </a:cxn>
                    <a:cxn ang="0">
                      <a:pos x="1105" y="500"/>
                    </a:cxn>
                    <a:cxn ang="0">
                      <a:pos x="1110" y="502"/>
                    </a:cxn>
                    <a:cxn ang="0">
                      <a:pos x="1117" y="502"/>
                    </a:cxn>
                    <a:cxn ang="0">
                      <a:pos x="1119" y="500"/>
                    </a:cxn>
                    <a:cxn ang="0">
                      <a:pos x="1117" y="499"/>
                    </a:cxn>
                    <a:cxn ang="0">
                      <a:pos x="1112" y="499"/>
                    </a:cxn>
                    <a:cxn ang="0">
                      <a:pos x="1109" y="498"/>
                    </a:cxn>
                    <a:cxn ang="0">
                      <a:pos x="1099" y="495"/>
                    </a:cxn>
                    <a:cxn ang="0">
                      <a:pos x="1092" y="487"/>
                    </a:cxn>
                    <a:cxn ang="0">
                      <a:pos x="1088" y="474"/>
                    </a:cxn>
                    <a:cxn ang="0">
                      <a:pos x="1083" y="437"/>
                    </a:cxn>
                    <a:cxn ang="0">
                      <a:pos x="1083" y="421"/>
                    </a:cxn>
                    <a:cxn ang="0">
                      <a:pos x="1086" y="406"/>
                    </a:cxn>
                    <a:cxn ang="0">
                      <a:pos x="1092" y="391"/>
                    </a:cxn>
                    <a:cxn ang="0">
                      <a:pos x="1099" y="377"/>
                    </a:cxn>
                    <a:cxn ang="0">
                      <a:pos x="1109" y="364"/>
                    </a:cxn>
                    <a:cxn ang="0">
                      <a:pos x="1114" y="361"/>
                    </a:cxn>
                    <a:cxn ang="0">
                      <a:pos x="1119" y="359"/>
                    </a:cxn>
                    <a:cxn ang="0">
                      <a:pos x="1133" y="354"/>
                    </a:cxn>
                    <a:cxn ang="0">
                      <a:pos x="1177" y="346"/>
                    </a:cxn>
                    <a:cxn ang="0">
                      <a:pos x="1184" y="344"/>
                    </a:cxn>
                    <a:cxn ang="0">
                      <a:pos x="1192" y="340"/>
                    </a:cxn>
                    <a:cxn ang="0">
                      <a:pos x="1192" y="336"/>
                    </a:cxn>
                    <a:cxn ang="0">
                      <a:pos x="1189" y="333"/>
                    </a:cxn>
                    <a:cxn ang="0">
                      <a:pos x="1185" y="329"/>
                    </a:cxn>
                    <a:cxn ang="0">
                      <a:pos x="1176" y="324"/>
                    </a:cxn>
                  </a:cxnLst>
                  <a:rect l="0" t="0" r="r" b="b"/>
                  <a:pathLst>
                    <a:path w="1192" h="502">
                      <a:moveTo>
                        <a:pt x="1176" y="324"/>
                      </a:moveTo>
                      <a:lnTo>
                        <a:pt x="1129" y="305"/>
                      </a:lnTo>
                      <a:lnTo>
                        <a:pt x="883" y="230"/>
                      </a:lnTo>
                      <a:lnTo>
                        <a:pt x="683" y="179"/>
                      </a:lnTo>
                      <a:lnTo>
                        <a:pt x="461" y="134"/>
                      </a:lnTo>
                      <a:lnTo>
                        <a:pt x="356" y="105"/>
                      </a:lnTo>
                      <a:lnTo>
                        <a:pt x="269" y="75"/>
                      </a:lnTo>
                      <a:lnTo>
                        <a:pt x="175" y="34"/>
                      </a:lnTo>
                      <a:lnTo>
                        <a:pt x="157" y="21"/>
                      </a:lnTo>
                      <a:lnTo>
                        <a:pt x="150" y="14"/>
                      </a:lnTo>
                      <a:lnTo>
                        <a:pt x="138" y="6"/>
                      </a:lnTo>
                      <a:lnTo>
                        <a:pt x="131" y="2"/>
                      </a:lnTo>
                      <a:lnTo>
                        <a:pt x="123" y="0"/>
                      </a:lnTo>
                      <a:lnTo>
                        <a:pt x="103" y="1"/>
                      </a:lnTo>
                      <a:lnTo>
                        <a:pt x="64" y="14"/>
                      </a:lnTo>
                      <a:lnTo>
                        <a:pt x="38" y="31"/>
                      </a:lnTo>
                      <a:lnTo>
                        <a:pt x="27" y="42"/>
                      </a:lnTo>
                      <a:lnTo>
                        <a:pt x="18" y="55"/>
                      </a:lnTo>
                      <a:lnTo>
                        <a:pt x="4" y="86"/>
                      </a:lnTo>
                      <a:lnTo>
                        <a:pt x="0" y="102"/>
                      </a:lnTo>
                      <a:lnTo>
                        <a:pt x="0" y="117"/>
                      </a:lnTo>
                      <a:lnTo>
                        <a:pt x="6" y="149"/>
                      </a:lnTo>
                      <a:lnTo>
                        <a:pt x="10" y="162"/>
                      </a:lnTo>
                      <a:lnTo>
                        <a:pt x="14" y="169"/>
                      </a:lnTo>
                      <a:lnTo>
                        <a:pt x="17" y="174"/>
                      </a:lnTo>
                      <a:lnTo>
                        <a:pt x="27" y="182"/>
                      </a:lnTo>
                      <a:lnTo>
                        <a:pt x="34" y="185"/>
                      </a:lnTo>
                      <a:lnTo>
                        <a:pt x="49" y="196"/>
                      </a:lnTo>
                      <a:lnTo>
                        <a:pt x="73" y="207"/>
                      </a:lnTo>
                      <a:lnTo>
                        <a:pt x="162" y="241"/>
                      </a:lnTo>
                      <a:lnTo>
                        <a:pt x="482" y="349"/>
                      </a:lnTo>
                      <a:lnTo>
                        <a:pt x="710" y="409"/>
                      </a:lnTo>
                      <a:lnTo>
                        <a:pt x="1049" y="488"/>
                      </a:lnTo>
                      <a:lnTo>
                        <a:pt x="1066" y="494"/>
                      </a:lnTo>
                      <a:lnTo>
                        <a:pt x="1092" y="499"/>
                      </a:lnTo>
                      <a:lnTo>
                        <a:pt x="1099" y="500"/>
                      </a:lnTo>
                      <a:lnTo>
                        <a:pt x="1105" y="500"/>
                      </a:lnTo>
                      <a:lnTo>
                        <a:pt x="1110" y="502"/>
                      </a:lnTo>
                      <a:lnTo>
                        <a:pt x="1117" y="502"/>
                      </a:lnTo>
                      <a:lnTo>
                        <a:pt x="1119" y="500"/>
                      </a:lnTo>
                      <a:lnTo>
                        <a:pt x="1117" y="499"/>
                      </a:lnTo>
                      <a:lnTo>
                        <a:pt x="1112" y="499"/>
                      </a:lnTo>
                      <a:lnTo>
                        <a:pt x="1109" y="498"/>
                      </a:lnTo>
                      <a:lnTo>
                        <a:pt x="1099" y="495"/>
                      </a:lnTo>
                      <a:lnTo>
                        <a:pt x="1092" y="487"/>
                      </a:lnTo>
                      <a:lnTo>
                        <a:pt x="1088" y="474"/>
                      </a:lnTo>
                      <a:lnTo>
                        <a:pt x="1083" y="437"/>
                      </a:lnTo>
                      <a:lnTo>
                        <a:pt x="1083" y="421"/>
                      </a:lnTo>
                      <a:lnTo>
                        <a:pt x="1086" y="406"/>
                      </a:lnTo>
                      <a:lnTo>
                        <a:pt x="1092" y="391"/>
                      </a:lnTo>
                      <a:lnTo>
                        <a:pt x="1099" y="377"/>
                      </a:lnTo>
                      <a:lnTo>
                        <a:pt x="1109" y="364"/>
                      </a:lnTo>
                      <a:lnTo>
                        <a:pt x="1114" y="361"/>
                      </a:lnTo>
                      <a:lnTo>
                        <a:pt x="1119" y="359"/>
                      </a:lnTo>
                      <a:lnTo>
                        <a:pt x="1133" y="354"/>
                      </a:lnTo>
                      <a:lnTo>
                        <a:pt x="1177" y="346"/>
                      </a:lnTo>
                      <a:lnTo>
                        <a:pt x="1184" y="344"/>
                      </a:lnTo>
                      <a:lnTo>
                        <a:pt x="1192" y="340"/>
                      </a:lnTo>
                      <a:lnTo>
                        <a:pt x="1192" y="336"/>
                      </a:lnTo>
                      <a:lnTo>
                        <a:pt x="1189" y="333"/>
                      </a:lnTo>
                      <a:lnTo>
                        <a:pt x="1185" y="329"/>
                      </a:lnTo>
                      <a:lnTo>
                        <a:pt x="1176" y="324"/>
                      </a:lnTo>
                      <a:close/>
                    </a:path>
                  </a:pathLst>
                </a:custGeom>
                <a:solidFill>
                  <a:srgbClr val="A77F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Freeform 13"/>
                <p:cNvSpPr>
                  <a:spLocks/>
                </p:cNvSpPr>
                <p:nvPr/>
              </p:nvSpPr>
              <p:spPr bwMode="auto">
                <a:xfrm>
                  <a:off x="1429849" y="3908169"/>
                  <a:ext cx="1410980" cy="521899"/>
                </a:xfrm>
                <a:custGeom>
                  <a:avLst/>
                  <a:gdLst/>
                  <a:ahLst/>
                  <a:cxnLst>
                    <a:cxn ang="0">
                      <a:pos x="1295" y="340"/>
                    </a:cxn>
                    <a:cxn ang="0">
                      <a:pos x="1295" y="334"/>
                    </a:cxn>
                    <a:cxn ang="0">
                      <a:pos x="1293" y="331"/>
                    </a:cxn>
                    <a:cxn ang="0">
                      <a:pos x="1283" y="323"/>
                    </a:cxn>
                    <a:cxn ang="0">
                      <a:pos x="1257" y="311"/>
                    </a:cxn>
                    <a:cxn ang="0">
                      <a:pos x="559" y="120"/>
                    </a:cxn>
                    <a:cxn ang="0">
                      <a:pos x="249" y="18"/>
                    </a:cxn>
                    <a:cxn ang="0">
                      <a:pos x="193" y="2"/>
                    </a:cxn>
                    <a:cxn ang="0">
                      <a:pos x="169" y="0"/>
                    </a:cxn>
                    <a:cxn ang="0">
                      <a:pos x="145" y="2"/>
                    </a:cxn>
                    <a:cxn ang="0">
                      <a:pos x="102" y="18"/>
                    </a:cxn>
                    <a:cxn ang="0">
                      <a:pos x="72" y="36"/>
                    </a:cxn>
                    <a:cxn ang="0">
                      <a:pos x="40" y="63"/>
                    </a:cxn>
                    <a:cxn ang="0">
                      <a:pos x="30" y="73"/>
                    </a:cxn>
                    <a:cxn ang="0">
                      <a:pos x="9" y="100"/>
                    </a:cxn>
                    <a:cxn ang="0">
                      <a:pos x="4" y="108"/>
                    </a:cxn>
                    <a:cxn ang="0">
                      <a:pos x="0" y="120"/>
                    </a:cxn>
                    <a:cxn ang="0">
                      <a:pos x="0" y="132"/>
                    </a:cxn>
                    <a:cxn ang="0">
                      <a:pos x="4" y="144"/>
                    </a:cxn>
                    <a:cxn ang="0">
                      <a:pos x="9" y="150"/>
                    </a:cxn>
                    <a:cxn ang="0">
                      <a:pos x="20" y="160"/>
                    </a:cxn>
                    <a:cxn ang="0">
                      <a:pos x="56" y="181"/>
                    </a:cxn>
                    <a:cxn ang="0">
                      <a:pos x="167" y="227"/>
                    </a:cxn>
                    <a:cxn ang="0">
                      <a:pos x="244" y="255"/>
                    </a:cxn>
                    <a:cxn ang="0">
                      <a:pos x="637" y="341"/>
                    </a:cxn>
                    <a:cxn ang="0">
                      <a:pos x="1040" y="460"/>
                    </a:cxn>
                    <a:cxn ang="0">
                      <a:pos x="1104" y="479"/>
                    </a:cxn>
                    <a:cxn ang="0">
                      <a:pos x="1114" y="479"/>
                    </a:cxn>
                    <a:cxn ang="0">
                      <a:pos x="1122" y="476"/>
                    </a:cxn>
                    <a:cxn ang="0">
                      <a:pos x="1125" y="472"/>
                    </a:cxn>
                    <a:cxn ang="0">
                      <a:pos x="1125" y="465"/>
                    </a:cxn>
                    <a:cxn ang="0">
                      <a:pos x="1120" y="448"/>
                    </a:cxn>
                    <a:cxn ang="0">
                      <a:pos x="1116" y="430"/>
                    </a:cxn>
                    <a:cxn ang="0">
                      <a:pos x="1117" y="422"/>
                    </a:cxn>
                    <a:cxn ang="0">
                      <a:pos x="1124" y="406"/>
                    </a:cxn>
                    <a:cxn ang="0">
                      <a:pos x="1144" y="374"/>
                    </a:cxn>
                    <a:cxn ang="0">
                      <a:pos x="1151" y="368"/>
                    </a:cxn>
                    <a:cxn ang="0">
                      <a:pos x="1157" y="362"/>
                    </a:cxn>
                    <a:cxn ang="0">
                      <a:pos x="1166" y="358"/>
                    </a:cxn>
                    <a:cxn ang="0">
                      <a:pos x="1220" y="344"/>
                    </a:cxn>
                    <a:cxn ang="0">
                      <a:pos x="1257" y="341"/>
                    </a:cxn>
                    <a:cxn ang="0">
                      <a:pos x="1281" y="343"/>
                    </a:cxn>
                    <a:cxn ang="0">
                      <a:pos x="1292" y="343"/>
                    </a:cxn>
                    <a:cxn ang="0">
                      <a:pos x="1294" y="342"/>
                    </a:cxn>
                    <a:cxn ang="0">
                      <a:pos x="1295" y="340"/>
                    </a:cxn>
                  </a:cxnLst>
                  <a:rect l="0" t="0" r="r" b="b"/>
                  <a:pathLst>
                    <a:path w="1295" h="479">
                      <a:moveTo>
                        <a:pt x="1295" y="340"/>
                      </a:moveTo>
                      <a:lnTo>
                        <a:pt x="1295" y="334"/>
                      </a:lnTo>
                      <a:lnTo>
                        <a:pt x="1293" y="331"/>
                      </a:lnTo>
                      <a:lnTo>
                        <a:pt x="1283" y="323"/>
                      </a:lnTo>
                      <a:lnTo>
                        <a:pt x="1257" y="311"/>
                      </a:lnTo>
                      <a:lnTo>
                        <a:pt x="559" y="120"/>
                      </a:lnTo>
                      <a:lnTo>
                        <a:pt x="249" y="18"/>
                      </a:lnTo>
                      <a:lnTo>
                        <a:pt x="193" y="2"/>
                      </a:lnTo>
                      <a:lnTo>
                        <a:pt x="169" y="0"/>
                      </a:lnTo>
                      <a:lnTo>
                        <a:pt x="145" y="2"/>
                      </a:lnTo>
                      <a:lnTo>
                        <a:pt x="102" y="18"/>
                      </a:lnTo>
                      <a:lnTo>
                        <a:pt x="72" y="36"/>
                      </a:lnTo>
                      <a:lnTo>
                        <a:pt x="40" y="63"/>
                      </a:lnTo>
                      <a:lnTo>
                        <a:pt x="30" y="73"/>
                      </a:lnTo>
                      <a:lnTo>
                        <a:pt x="9" y="100"/>
                      </a:lnTo>
                      <a:lnTo>
                        <a:pt x="4" y="108"/>
                      </a:lnTo>
                      <a:lnTo>
                        <a:pt x="0" y="120"/>
                      </a:lnTo>
                      <a:lnTo>
                        <a:pt x="0" y="132"/>
                      </a:lnTo>
                      <a:lnTo>
                        <a:pt x="4" y="144"/>
                      </a:lnTo>
                      <a:lnTo>
                        <a:pt x="9" y="150"/>
                      </a:lnTo>
                      <a:lnTo>
                        <a:pt x="20" y="160"/>
                      </a:lnTo>
                      <a:lnTo>
                        <a:pt x="56" y="181"/>
                      </a:lnTo>
                      <a:lnTo>
                        <a:pt x="167" y="227"/>
                      </a:lnTo>
                      <a:lnTo>
                        <a:pt x="244" y="255"/>
                      </a:lnTo>
                      <a:lnTo>
                        <a:pt x="637" y="341"/>
                      </a:lnTo>
                      <a:lnTo>
                        <a:pt x="1040" y="460"/>
                      </a:lnTo>
                      <a:lnTo>
                        <a:pt x="1104" y="479"/>
                      </a:lnTo>
                      <a:lnTo>
                        <a:pt x="1114" y="479"/>
                      </a:lnTo>
                      <a:lnTo>
                        <a:pt x="1122" y="476"/>
                      </a:lnTo>
                      <a:lnTo>
                        <a:pt x="1125" y="472"/>
                      </a:lnTo>
                      <a:lnTo>
                        <a:pt x="1125" y="465"/>
                      </a:lnTo>
                      <a:lnTo>
                        <a:pt x="1120" y="448"/>
                      </a:lnTo>
                      <a:lnTo>
                        <a:pt x="1116" y="430"/>
                      </a:lnTo>
                      <a:lnTo>
                        <a:pt x="1117" y="422"/>
                      </a:lnTo>
                      <a:lnTo>
                        <a:pt x="1124" y="406"/>
                      </a:lnTo>
                      <a:lnTo>
                        <a:pt x="1144" y="374"/>
                      </a:lnTo>
                      <a:lnTo>
                        <a:pt x="1151" y="368"/>
                      </a:lnTo>
                      <a:lnTo>
                        <a:pt x="1157" y="362"/>
                      </a:lnTo>
                      <a:lnTo>
                        <a:pt x="1166" y="358"/>
                      </a:lnTo>
                      <a:lnTo>
                        <a:pt x="1220" y="344"/>
                      </a:lnTo>
                      <a:lnTo>
                        <a:pt x="1257" y="341"/>
                      </a:lnTo>
                      <a:lnTo>
                        <a:pt x="1281" y="343"/>
                      </a:lnTo>
                      <a:lnTo>
                        <a:pt x="1292" y="343"/>
                      </a:lnTo>
                      <a:lnTo>
                        <a:pt x="1294" y="342"/>
                      </a:lnTo>
                      <a:lnTo>
                        <a:pt x="1295" y="340"/>
                      </a:lnTo>
                      <a:close/>
                    </a:path>
                  </a:pathLst>
                </a:custGeom>
                <a:solidFill>
                  <a:srgbClr val="A77F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14"/>
                <p:cNvSpPr>
                  <a:spLocks/>
                </p:cNvSpPr>
                <p:nvPr/>
              </p:nvSpPr>
              <p:spPr bwMode="auto">
                <a:xfrm>
                  <a:off x="1705508" y="3771974"/>
                  <a:ext cx="1320546" cy="491392"/>
                </a:xfrm>
                <a:custGeom>
                  <a:avLst/>
                  <a:gdLst/>
                  <a:ahLst/>
                  <a:cxnLst>
                    <a:cxn ang="0">
                      <a:pos x="1151" y="304"/>
                    </a:cxn>
                    <a:cxn ang="0">
                      <a:pos x="1170" y="298"/>
                    </a:cxn>
                    <a:cxn ang="0">
                      <a:pos x="1207" y="292"/>
                    </a:cxn>
                    <a:cxn ang="0">
                      <a:pos x="1210" y="291"/>
                    </a:cxn>
                    <a:cxn ang="0">
                      <a:pos x="1212" y="291"/>
                    </a:cxn>
                    <a:cxn ang="0">
                      <a:pos x="1212" y="289"/>
                    </a:cxn>
                    <a:cxn ang="0">
                      <a:pos x="1211" y="288"/>
                    </a:cxn>
                    <a:cxn ang="0">
                      <a:pos x="1197" y="280"/>
                    </a:cxn>
                    <a:cxn ang="0">
                      <a:pos x="987" y="219"/>
                    </a:cxn>
                    <a:cxn ang="0">
                      <a:pos x="139" y="3"/>
                    </a:cxn>
                    <a:cxn ang="0">
                      <a:pos x="115" y="0"/>
                    </a:cxn>
                    <a:cxn ang="0">
                      <a:pos x="95" y="0"/>
                    </a:cxn>
                    <a:cxn ang="0">
                      <a:pos x="75" y="5"/>
                    </a:cxn>
                    <a:cxn ang="0">
                      <a:pos x="57" y="16"/>
                    </a:cxn>
                    <a:cxn ang="0">
                      <a:pos x="47" y="24"/>
                    </a:cxn>
                    <a:cxn ang="0">
                      <a:pos x="33" y="40"/>
                    </a:cxn>
                    <a:cxn ang="0">
                      <a:pos x="6" y="81"/>
                    </a:cxn>
                    <a:cxn ang="0">
                      <a:pos x="2" y="91"/>
                    </a:cxn>
                    <a:cxn ang="0">
                      <a:pos x="0" y="100"/>
                    </a:cxn>
                    <a:cxn ang="0">
                      <a:pos x="0" y="108"/>
                    </a:cxn>
                    <a:cxn ang="0">
                      <a:pos x="2" y="117"/>
                    </a:cxn>
                    <a:cxn ang="0">
                      <a:pos x="9" y="125"/>
                    </a:cxn>
                    <a:cxn ang="0">
                      <a:pos x="19" y="132"/>
                    </a:cxn>
                    <a:cxn ang="0">
                      <a:pos x="49" y="145"/>
                    </a:cxn>
                    <a:cxn ang="0">
                      <a:pos x="627" y="299"/>
                    </a:cxn>
                    <a:cxn ang="0">
                      <a:pos x="1006" y="412"/>
                    </a:cxn>
                    <a:cxn ang="0">
                      <a:pos x="1046" y="428"/>
                    </a:cxn>
                    <a:cxn ang="0">
                      <a:pos x="1077" y="443"/>
                    </a:cxn>
                    <a:cxn ang="0">
                      <a:pos x="1084" y="447"/>
                    </a:cxn>
                    <a:cxn ang="0">
                      <a:pos x="1094" y="451"/>
                    </a:cxn>
                    <a:cxn ang="0">
                      <a:pos x="1096" y="451"/>
                    </a:cxn>
                    <a:cxn ang="0">
                      <a:pos x="1096" y="449"/>
                    </a:cxn>
                    <a:cxn ang="0">
                      <a:pos x="1095" y="446"/>
                    </a:cxn>
                    <a:cxn ang="0">
                      <a:pos x="1087" y="434"/>
                    </a:cxn>
                    <a:cxn ang="0">
                      <a:pos x="1085" y="430"/>
                    </a:cxn>
                    <a:cxn ang="0">
                      <a:pos x="1084" y="424"/>
                    </a:cxn>
                    <a:cxn ang="0">
                      <a:pos x="1086" y="396"/>
                    </a:cxn>
                    <a:cxn ang="0">
                      <a:pos x="1097" y="364"/>
                    </a:cxn>
                    <a:cxn ang="0">
                      <a:pos x="1102" y="357"/>
                    </a:cxn>
                    <a:cxn ang="0">
                      <a:pos x="1121" y="331"/>
                    </a:cxn>
                    <a:cxn ang="0">
                      <a:pos x="1143" y="310"/>
                    </a:cxn>
                    <a:cxn ang="0">
                      <a:pos x="1151" y="304"/>
                    </a:cxn>
                  </a:cxnLst>
                  <a:rect l="0" t="0" r="r" b="b"/>
                  <a:pathLst>
                    <a:path w="1212" h="451">
                      <a:moveTo>
                        <a:pt x="1151" y="304"/>
                      </a:moveTo>
                      <a:lnTo>
                        <a:pt x="1170" y="298"/>
                      </a:lnTo>
                      <a:lnTo>
                        <a:pt x="1207" y="292"/>
                      </a:lnTo>
                      <a:lnTo>
                        <a:pt x="1210" y="291"/>
                      </a:lnTo>
                      <a:lnTo>
                        <a:pt x="1212" y="291"/>
                      </a:lnTo>
                      <a:lnTo>
                        <a:pt x="1212" y="289"/>
                      </a:lnTo>
                      <a:lnTo>
                        <a:pt x="1211" y="288"/>
                      </a:lnTo>
                      <a:lnTo>
                        <a:pt x="1197" y="280"/>
                      </a:lnTo>
                      <a:lnTo>
                        <a:pt x="987" y="219"/>
                      </a:lnTo>
                      <a:lnTo>
                        <a:pt x="139" y="3"/>
                      </a:lnTo>
                      <a:lnTo>
                        <a:pt x="115" y="0"/>
                      </a:lnTo>
                      <a:lnTo>
                        <a:pt x="95" y="0"/>
                      </a:lnTo>
                      <a:lnTo>
                        <a:pt x="75" y="5"/>
                      </a:lnTo>
                      <a:lnTo>
                        <a:pt x="57" y="16"/>
                      </a:lnTo>
                      <a:lnTo>
                        <a:pt x="47" y="24"/>
                      </a:lnTo>
                      <a:lnTo>
                        <a:pt x="33" y="40"/>
                      </a:lnTo>
                      <a:lnTo>
                        <a:pt x="6" y="81"/>
                      </a:lnTo>
                      <a:lnTo>
                        <a:pt x="2" y="91"/>
                      </a:lnTo>
                      <a:lnTo>
                        <a:pt x="0" y="100"/>
                      </a:lnTo>
                      <a:lnTo>
                        <a:pt x="0" y="108"/>
                      </a:lnTo>
                      <a:lnTo>
                        <a:pt x="2" y="117"/>
                      </a:lnTo>
                      <a:lnTo>
                        <a:pt x="9" y="125"/>
                      </a:lnTo>
                      <a:lnTo>
                        <a:pt x="19" y="132"/>
                      </a:lnTo>
                      <a:lnTo>
                        <a:pt x="49" y="145"/>
                      </a:lnTo>
                      <a:lnTo>
                        <a:pt x="627" y="299"/>
                      </a:lnTo>
                      <a:lnTo>
                        <a:pt x="1006" y="412"/>
                      </a:lnTo>
                      <a:lnTo>
                        <a:pt x="1046" y="428"/>
                      </a:lnTo>
                      <a:lnTo>
                        <a:pt x="1077" y="443"/>
                      </a:lnTo>
                      <a:lnTo>
                        <a:pt x="1084" y="447"/>
                      </a:lnTo>
                      <a:lnTo>
                        <a:pt x="1094" y="451"/>
                      </a:lnTo>
                      <a:lnTo>
                        <a:pt x="1096" y="451"/>
                      </a:lnTo>
                      <a:lnTo>
                        <a:pt x="1096" y="449"/>
                      </a:lnTo>
                      <a:lnTo>
                        <a:pt x="1095" y="446"/>
                      </a:lnTo>
                      <a:lnTo>
                        <a:pt x="1087" y="434"/>
                      </a:lnTo>
                      <a:lnTo>
                        <a:pt x="1085" y="430"/>
                      </a:lnTo>
                      <a:lnTo>
                        <a:pt x="1084" y="424"/>
                      </a:lnTo>
                      <a:lnTo>
                        <a:pt x="1086" y="396"/>
                      </a:lnTo>
                      <a:lnTo>
                        <a:pt x="1097" y="364"/>
                      </a:lnTo>
                      <a:lnTo>
                        <a:pt x="1102" y="357"/>
                      </a:lnTo>
                      <a:lnTo>
                        <a:pt x="1121" y="331"/>
                      </a:lnTo>
                      <a:lnTo>
                        <a:pt x="1143" y="310"/>
                      </a:lnTo>
                      <a:lnTo>
                        <a:pt x="1151" y="304"/>
                      </a:lnTo>
                      <a:close/>
                    </a:path>
                  </a:pathLst>
                </a:custGeom>
                <a:solidFill>
                  <a:srgbClr val="A77F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Freeform 15"/>
                <p:cNvSpPr>
                  <a:spLocks/>
                </p:cNvSpPr>
                <p:nvPr/>
              </p:nvSpPr>
              <p:spPr bwMode="auto">
                <a:xfrm>
                  <a:off x="1901628" y="3661928"/>
                  <a:ext cx="1325994" cy="428197"/>
                </a:xfrm>
                <a:custGeom>
                  <a:avLst/>
                  <a:gdLst/>
                  <a:ahLst/>
                  <a:cxnLst>
                    <a:cxn ang="0">
                      <a:pos x="65" y="3"/>
                    </a:cxn>
                    <a:cxn ang="0">
                      <a:pos x="50" y="9"/>
                    </a:cxn>
                    <a:cxn ang="0">
                      <a:pos x="35" y="17"/>
                    </a:cxn>
                    <a:cxn ang="0">
                      <a:pos x="24" y="26"/>
                    </a:cxn>
                    <a:cxn ang="0">
                      <a:pos x="15" y="36"/>
                    </a:cxn>
                    <a:cxn ang="0">
                      <a:pos x="12" y="43"/>
                    </a:cxn>
                    <a:cxn ang="0">
                      <a:pos x="1" y="67"/>
                    </a:cxn>
                    <a:cxn ang="0">
                      <a:pos x="0" y="77"/>
                    </a:cxn>
                    <a:cxn ang="0">
                      <a:pos x="1" y="85"/>
                    </a:cxn>
                    <a:cxn ang="0">
                      <a:pos x="4" y="93"/>
                    </a:cxn>
                    <a:cxn ang="0">
                      <a:pos x="12" y="100"/>
                    </a:cxn>
                    <a:cxn ang="0">
                      <a:pos x="23" y="105"/>
                    </a:cxn>
                    <a:cxn ang="0">
                      <a:pos x="54" y="114"/>
                    </a:cxn>
                    <a:cxn ang="0">
                      <a:pos x="117" y="125"/>
                    </a:cxn>
                    <a:cxn ang="0">
                      <a:pos x="859" y="303"/>
                    </a:cxn>
                    <a:cxn ang="0">
                      <a:pos x="1051" y="359"/>
                    </a:cxn>
                    <a:cxn ang="0">
                      <a:pos x="1116" y="391"/>
                    </a:cxn>
                    <a:cxn ang="0">
                      <a:pos x="1124" y="393"/>
                    </a:cxn>
                    <a:cxn ang="0">
                      <a:pos x="1131" y="392"/>
                    </a:cxn>
                    <a:cxn ang="0">
                      <a:pos x="1135" y="388"/>
                    </a:cxn>
                    <a:cxn ang="0">
                      <a:pos x="1135" y="381"/>
                    </a:cxn>
                    <a:cxn ang="0">
                      <a:pos x="1125" y="338"/>
                    </a:cxn>
                    <a:cxn ang="0">
                      <a:pos x="1124" y="319"/>
                    </a:cxn>
                    <a:cxn ang="0">
                      <a:pos x="1126" y="311"/>
                    </a:cxn>
                    <a:cxn ang="0">
                      <a:pos x="1129" y="305"/>
                    </a:cxn>
                    <a:cxn ang="0">
                      <a:pos x="1138" y="291"/>
                    </a:cxn>
                    <a:cxn ang="0">
                      <a:pos x="1149" y="279"/>
                    </a:cxn>
                    <a:cxn ang="0">
                      <a:pos x="1160" y="269"/>
                    </a:cxn>
                    <a:cxn ang="0">
                      <a:pos x="1167" y="265"/>
                    </a:cxn>
                    <a:cxn ang="0">
                      <a:pos x="1177" y="261"/>
                    </a:cxn>
                    <a:cxn ang="0">
                      <a:pos x="1188" y="259"/>
                    </a:cxn>
                    <a:cxn ang="0">
                      <a:pos x="1216" y="251"/>
                    </a:cxn>
                    <a:cxn ang="0">
                      <a:pos x="1217" y="249"/>
                    </a:cxn>
                    <a:cxn ang="0">
                      <a:pos x="1216" y="247"/>
                    </a:cxn>
                    <a:cxn ang="0">
                      <a:pos x="1207" y="243"/>
                    </a:cxn>
                    <a:cxn ang="0">
                      <a:pos x="1067" y="213"/>
                    </a:cxn>
                    <a:cxn ang="0">
                      <a:pos x="631" y="100"/>
                    </a:cxn>
                    <a:cxn ang="0">
                      <a:pos x="205" y="22"/>
                    </a:cxn>
                    <a:cxn ang="0">
                      <a:pos x="188" y="18"/>
                    </a:cxn>
                    <a:cxn ang="0">
                      <a:pos x="152" y="5"/>
                    </a:cxn>
                    <a:cxn ang="0">
                      <a:pos x="142" y="3"/>
                    </a:cxn>
                    <a:cxn ang="0">
                      <a:pos x="82" y="0"/>
                    </a:cxn>
                    <a:cxn ang="0">
                      <a:pos x="65" y="3"/>
                    </a:cxn>
                  </a:cxnLst>
                  <a:rect l="0" t="0" r="r" b="b"/>
                  <a:pathLst>
                    <a:path w="1217" h="393">
                      <a:moveTo>
                        <a:pt x="65" y="3"/>
                      </a:moveTo>
                      <a:lnTo>
                        <a:pt x="50" y="9"/>
                      </a:lnTo>
                      <a:lnTo>
                        <a:pt x="35" y="17"/>
                      </a:lnTo>
                      <a:lnTo>
                        <a:pt x="24" y="26"/>
                      </a:lnTo>
                      <a:lnTo>
                        <a:pt x="15" y="36"/>
                      </a:lnTo>
                      <a:lnTo>
                        <a:pt x="12" y="43"/>
                      </a:lnTo>
                      <a:lnTo>
                        <a:pt x="1" y="67"/>
                      </a:lnTo>
                      <a:lnTo>
                        <a:pt x="0" y="77"/>
                      </a:lnTo>
                      <a:lnTo>
                        <a:pt x="1" y="85"/>
                      </a:lnTo>
                      <a:lnTo>
                        <a:pt x="4" y="93"/>
                      </a:lnTo>
                      <a:lnTo>
                        <a:pt x="12" y="100"/>
                      </a:lnTo>
                      <a:lnTo>
                        <a:pt x="23" y="105"/>
                      </a:lnTo>
                      <a:lnTo>
                        <a:pt x="54" y="114"/>
                      </a:lnTo>
                      <a:lnTo>
                        <a:pt x="117" y="125"/>
                      </a:lnTo>
                      <a:lnTo>
                        <a:pt x="859" y="303"/>
                      </a:lnTo>
                      <a:lnTo>
                        <a:pt x="1051" y="359"/>
                      </a:lnTo>
                      <a:lnTo>
                        <a:pt x="1116" y="391"/>
                      </a:lnTo>
                      <a:lnTo>
                        <a:pt x="1124" y="393"/>
                      </a:lnTo>
                      <a:lnTo>
                        <a:pt x="1131" y="392"/>
                      </a:lnTo>
                      <a:lnTo>
                        <a:pt x="1135" y="388"/>
                      </a:lnTo>
                      <a:lnTo>
                        <a:pt x="1135" y="381"/>
                      </a:lnTo>
                      <a:lnTo>
                        <a:pt x="1125" y="338"/>
                      </a:lnTo>
                      <a:lnTo>
                        <a:pt x="1124" y="319"/>
                      </a:lnTo>
                      <a:lnTo>
                        <a:pt x="1126" y="311"/>
                      </a:lnTo>
                      <a:lnTo>
                        <a:pt x="1129" y="305"/>
                      </a:lnTo>
                      <a:lnTo>
                        <a:pt x="1138" y="291"/>
                      </a:lnTo>
                      <a:lnTo>
                        <a:pt x="1149" y="279"/>
                      </a:lnTo>
                      <a:lnTo>
                        <a:pt x="1160" y="269"/>
                      </a:lnTo>
                      <a:lnTo>
                        <a:pt x="1167" y="265"/>
                      </a:lnTo>
                      <a:lnTo>
                        <a:pt x="1177" y="261"/>
                      </a:lnTo>
                      <a:lnTo>
                        <a:pt x="1188" y="259"/>
                      </a:lnTo>
                      <a:lnTo>
                        <a:pt x="1216" y="251"/>
                      </a:lnTo>
                      <a:lnTo>
                        <a:pt x="1217" y="249"/>
                      </a:lnTo>
                      <a:lnTo>
                        <a:pt x="1216" y="247"/>
                      </a:lnTo>
                      <a:lnTo>
                        <a:pt x="1207" y="243"/>
                      </a:lnTo>
                      <a:lnTo>
                        <a:pt x="1067" y="213"/>
                      </a:lnTo>
                      <a:lnTo>
                        <a:pt x="631" y="100"/>
                      </a:lnTo>
                      <a:lnTo>
                        <a:pt x="205" y="22"/>
                      </a:lnTo>
                      <a:lnTo>
                        <a:pt x="188" y="18"/>
                      </a:lnTo>
                      <a:lnTo>
                        <a:pt x="152" y="5"/>
                      </a:lnTo>
                      <a:lnTo>
                        <a:pt x="142" y="3"/>
                      </a:lnTo>
                      <a:lnTo>
                        <a:pt x="82" y="0"/>
                      </a:lnTo>
                      <a:lnTo>
                        <a:pt x="65" y="3"/>
                      </a:lnTo>
                      <a:close/>
                    </a:path>
                  </a:pathLst>
                </a:custGeom>
                <a:solidFill>
                  <a:srgbClr val="A77F5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 name="Freeform 35"/>
                <p:cNvSpPr>
                  <a:spLocks/>
                </p:cNvSpPr>
                <p:nvPr/>
              </p:nvSpPr>
              <p:spPr bwMode="auto">
                <a:xfrm>
                  <a:off x="1339416" y="4048722"/>
                  <a:ext cx="2077790" cy="712572"/>
                </a:xfrm>
                <a:custGeom>
                  <a:avLst/>
                  <a:gdLst/>
                  <a:ahLst/>
                  <a:cxnLst>
                    <a:cxn ang="0">
                      <a:pos x="1775" y="0"/>
                    </a:cxn>
                    <a:cxn ang="0">
                      <a:pos x="1762" y="7"/>
                    </a:cxn>
                    <a:cxn ang="0">
                      <a:pos x="1712" y="163"/>
                    </a:cxn>
                    <a:cxn ang="0">
                      <a:pos x="1695" y="191"/>
                    </a:cxn>
                    <a:cxn ang="0">
                      <a:pos x="1670" y="204"/>
                    </a:cxn>
                    <a:cxn ang="0">
                      <a:pos x="1623" y="200"/>
                    </a:cxn>
                    <a:cxn ang="0">
                      <a:pos x="1570" y="167"/>
                    </a:cxn>
                    <a:cxn ang="0">
                      <a:pos x="1553" y="171"/>
                    </a:cxn>
                    <a:cxn ang="0">
                      <a:pos x="1524" y="312"/>
                    </a:cxn>
                    <a:cxn ang="0">
                      <a:pos x="1502" y="344"/>
                    </a:cxn>
                    <a:cxn ang="0">
                      <a:pos x="1473" y="356"/>
                    </a:cxn>
                    <a:cxn ang="0">
                      <a:pos x="1431" y="354"/>
                    </a:cxn>
                    <a:cxn ang="0">
                      <a:pos x="1364" y="313"/>
                    </a:cxn>
                    <a:cxn ang="0">
                      <a:pos x="1349" y="317"/>
                    </a:cxn>
                    <a:cxn ang="0">
                      <a:pos x="1308" y="448"/>
                    </a:cxn>
                    <a:cxn ang="0">
                      <a:pos x="1296" y="479"/>
                    </a:cxn>
                    <a:cxn ang="0">
                      <a:pos x="1245" y="514"/>
                    </a:cxn>
                    <a:cxn ang="0">
                      <a:pos x="1182" y="514"/>
                    </a:cxn>
                    <a:cxn ang="0">
                      <a:pos x="1129" y="481"/>
                    </a:cxn>
                    <a:cxn ang="0">
                      <a:pos x="1105" y="478"/>
                    </a:cxn>
                    <a:cxn ang="0">
                      <a:pos x="1054" y="528"/>
                    </a:cxn>
                    <a:cxn ang="0">
                      <a:pos x="1034" y="539"/>
                    </a:cxn>
                    <a:cxn ang="0">
                      <a:pos x="941" y="512"/>
                    </a:cxn>
                    <a:cxn ang="0">
                      <a:pos x="892" y="454"/>
                    </a:cxn>
                    <a:cxn ang="0">
                      <a:pos x="845" y="439"/>
                    </a:cxn>
                    <a:cxn ang="0">
                      <a:pos x="665" y="454"/>
                    </a:cxn>
                    <a:cxn ang="0">
                      <a:pos x="606" y="381"/>
                    </a:cxn>
                    <a:cxn ang="0">
                      <a:pos x="586" y="366"/>
                    </a:cxn>
                    <a:cxn ang="0">
                      <a:pos x="541" y="376"/>
                    </a:cxn>
                    <a:cxn ang="0">
                      <a:pos x="469" y="402"/>
                    </a:cxn>
                    <a:cxn ang="0">
                      <a:pos x="435" y="385"/>
                    </a:cxn>
                    <a:cxn ang="0">
                      <a:pos x="359" y="308"/>
                    </a:cxn>
                    <a:cxn ang="0">
                      <a:pos x="269" y="315"/>
                    </a:cxn>
                    <a:cxn ang="0">
                      <a:pos x="209" y="312"/>
                    </a:cxn>
                    <a:cxn ang="0">
                      <a:pos x="170" y="263"/>
                    </a:cxn>
                    <a:cxn ang="0">
                      <a:pos x="155" y="255"/>
                    </a:cxn>
                    <a:cxn ang="0">
                      <a:pos x="134" y="273"/>
                    </a:cxn>
                    <a:cxn ang="0">
                      <a:pos x="97" y="322"/>
                    </a:cxn>
                    <a:cxn ang="0">
                      <a:pos x="10" y="333"/>
                    </a:cxn>
                    <a:cxn ang="0">
                      <a:pos x="0" y="340"/>
                    </a:cxn>
                    <a:cxn ang="0">
                      <a:pos x="8" y="347"/>
                    </a:cxn>
                    <a:cxn ang="0">
                      <a:pos x="597" y="575"/>
                    </a:cxn>
                    <a:cxn ang="0">
                      <a:pos x="1159" y="654"/>
                    </a:cxn>
                    <a:cxn ang="0">
                      <a:pos x="1393" y="601"/>
                    </a:cxn>
                    <a:cxn ang="0">
                      <a:pos x="1740" y="238"/>
                    </a:cxn>
                    <a:cxn ang="0">
                      <a:pos x="1887" y="164"/>
                    </a:cxn>
                    <a:cxn ang="0">
                      <a:pos x="1906" y="143"/>
                    </a:cxn>
                    <a:cxn ang="0">
                      <a:pos x="1905" y="129"/>
                    </a:cxn>
                    <a:cxn ang="0">
                      <a:pos x="1794" y="10"/>
                    </a:cxn>
                  </a:cxnLst>
                  <a:rect l="0" t="0" r="r" b="b"/>
                  <a:pathLst>
                    <a:path w="1907" h="654">
                      <a:moveTo>
                        <a:pt x="1785" y="3"/>
                      </a:moveTo>
                      <a:lnTo>
                        <a:pt x="1780" y="0"/>
                      </a:lnTo>
                      <a:lnTo>
                        <a:pt x="1775" y="0"/>
                      </a:lnTo>
                      <a:lnTo>
                        <a:pt x="1771" y="0"/>
                      </a:lnTo>
                      <a:lnTo>
                        <a:pt x="1766" y="3"/>
                      </a:lnTo>
                      <a:lnTo>
                        <a:pt x="1762" y="7"/>
                      </a:lnTo>
                      <a:lnTo>
                        <a:pt x="1757" y="14"/>
                      </a:lnTo>
                      <a:lnTo>
                        <a:pt x="1750" y="34"/>
                      </a:lnTo>
                      <a:lnTo>
                        <a:pt x="1712" y="163"/>
                      </a:lnTo>
                      <a:lnTo>
                        <a:pt x="1709" y="172"/>
                      </a:lnTo>
                      <a:lnTo>
                        <a:pt x="1704" y="180"/>
                      </a:lnTo>
                      <a:lnTo>
                        <a:pt x="1695" y="191"/>
                      </a:lnTo>
                      <a:lnTo>
                        <a:pt x="1688" y="198"/>
                      </a:lnTo>
                      <a:lnTo>
                        <a:pt x="1679" y="202"/>
                      </a:lnTo>
                      <a:lnTo>
                        <a:pt x="1670" y="204"/>
                      </a:lnTo>
                      <a:lnTo>
                        <a:pt x="1633" y="202"/>
                      </a:lnTo>
                      <a:lnTo>
                        <a:pt x="1629" y="201"/>
                      </a:lnTo>
                      <a:lnTo>
                        <a:pt x="1623" y="200"/>
                      </a:lnTo>
                      <a:lnTo>
                        <a:pt x="1612" y="194"/>
                      </a:lnTo>
                      <a:lnTo>
                        <a:pt x="1580" y="171"/>
                      </a:lnTo>
                      <a:lnTo>
                        <a:pt x="1570" y="167"/>
                      </a:lnTo>
                      <a:lnTo>
                        <a:pt x="1565" y="166"/>
                      </a:lnTo>
                      <a:lnTo>
                        <a:pt x="1557" y="168"/>
                      </a:lnTo>
                      <a:lnTo>
                        <a:pt x="1553" y="171"/>
                      </a:lnTo>
                      <a:lnTo>
                        <a:pt x="1550" y="176"/>
                      </a:lnTo>
                      <a:lnTo>
                        <a:pt x="1547" y="182"/>
                      </a:lnTo>
                      <a:lnTo>
                        <a:pt x="1524" y="312"/>
                      </a:lnTo>
                      <a:lnTo>
                        <a:pt x="1518" y="326"/>
                      </a:lnTo>
                      <a:lnTo>
                        <a:pt x="1510" y="336"/>
                      </a:lnTo>
                      <a:lnTo>
                        <a:pt x="1502" y="344"/>
                      </a:lnTo>
                      <a:lnTo>
                        <a:pt x="1493" y="350"/>
                      </a:lnTo>
                      <a:lnTo>
                        <a:pt x="1483" y="354"/>
                      </a:lnTo>
                      <a:lnTo>
                        <a:pt x="1473" y="356"/>
                      </a:lnTo>
                      <a:lnTo>
                        <a:pt x="1442" y="357"/>
                      </a:lnTo>
                      <a:lnTo>
                        <a:pt x="1437" y="356"/>
                      </a:lnTo>
                      <a:lnTo>
                        <a:pt x="1431" y="354"/>
                      </a:lnTo>
                      <a:lnTo>
                        <a:pt x="1420" y="347"/>
                      </a:lnTo>
                      <a:lnTo>
                        <a:pt x="1382" y="321"/>
                      </a:lnTo>
                      <a:lnTo>
                        <a:pt x="1364" y="313"/>
                      </a:lnTo>
                      <a:lnTo>
                        <a:pt x="1359" y="313"/>
                      </a:lnTo>
                      <a:lnTo>
                        <a:pt x="1354" y="314"/>
                      </a:lnTo>
                      <a:lnTo>
                        <a:pt x="1349" y="317"/>
                      </a:lnTo>
                      <a:lnTo>
                        <a:pt x="1340" y="329"/>
                      </a:lnTo>
                      <a:lnTo>
                        <a:pt x="1329" y="359"/>
                      </a:lnTo>
                      <a:lnTo>
                        <a:pt x="1308" y="448"/>
                      </a:lnTo>
                      <a:lnTo>
                        <a:pt x="1303" y="459"/>
                      </a:lnTo>
                      <a:lnTo>
                        <a:pt x="1300" y="470"/>
                      </a:lnTo>
                      <a:lnTo>
                        <a:pt x="1296" y="479"/>
                      </a:lnTo>
                      <a:lnTo>
                        <a:pt x="1282" y="497"/>
                      </a:lnTo>
                      <a:lnTo>
                        <a:pt x="1257" y="510"/>
                      </a:lnTo>
                      <a:lnTo>
                        <a:pt x="1245" y="514"/>
                      </a:lnTo>
                      <a:lnTo>
                        <a:pt x="1231" y="516"/>
                      </a:lnTo>
                      <a:lnTo>
                        <a:pt x="1194" y="516"/>
                      </a:lnTo>
                      <a:lnTo>
                        <a:pt x="1182" y="514"/>
                      </a:lnTo>
                      <a:lnTo>
                        <a:pt x="1172" y="510"/>
                      </a:lnTo>
                      <a:lnTo>
                        <a:pt x="1141" y="488"/>
                      </a:lnTo>
                      <a:lnTo>
                        <a:pt x="1129" y="481"/>
                      </a:lnTo>
                      <a:lnTo>
                        <a:pt x="1120" y="478"/>
                      </a:lnTo>
                      <a:lnTo>
                        <a:pt x="1110" y="477"/>
                      </a:lnTo>
                      <a:lnTo>
                        <a:pt x="1105" y="478"/>
                      </a:lnTo>
                      <a:lnTo>
                        <a:pt x="1099" y="480"/>
                      </a:lnTo>
                      <a:lnTo>
                        <a:pt x="1090" y="487"/>
                      </a:lnTo>
                      <a:lnTo>
                        <a:pt x="1054" y="528"/>
                      </a:lnTo>
                      <a:lnTo>
                        <a:pt x="1044" y="534"/>
                      </a:lnTo>
                      <a:lnTo>
                        <a:pt x="1040" y="538"/>
                      </a:lnTo>
                      <a:lnTo>
                        <a:pt x="1034" y="539"/>
                      </a:lnTo>
                      <a:lnTo>
                        <a:pt x="1012" y="540"/>
                      </a:lnTo>
                      <a:lnTo>
                        <a:pt x="987" y="534"/>
                      </a:lnTo>
                      <a:lnTo>
                        <a:pt x="941" y="512"/>
                      </a:lnTo>
                      <a:lnTo>
                        <a:pt x="924" y="496"/>
                      </a:lnTo>
                      <a:lnTo>
                        <a:pt x="902" y="464"/>
                      </a:lnTo>
                      <a:lnTo>
                        <a:pt x="892" y="454"/>
                      </a:lnTo>
                      <a:lnTo>
                        <a:pt x="881" y="447"/>
                      </a:lnTo>
                      <a:lnTo>
                        <a:pt x="865" y="441"/>
                      </a:lnTo>
                      <a:lnTo>
                        <a:pt x="845" y="439"/>
                      </a:lnTo>
                      <a:lnTo>
                        <a:pt x="710" y="457"/>
                      </a:lnTo>
                      <a:lnTo>
                        <a:pt x="676" y="457"/>
                      </a:lnTo>
                      <a:lnTo>
                        <a:pt x="665" y="454"/>
                      </a:lnTo>
                      <a:lnTo>
                        <a:pt x="650" y="448"/>
                      </a:lnTo>
                      <a:lnTo>
                        <a:pt x="638" y="437"/>
                      </a:lnTo>
                      <a:lnTo>
                        <a:pt x="606" y="381"/>
                      </a:lnTo>
                      <a:lnTo>
                        <a:pt x="597" y="371"/>
                      </a:lnTo>
                      <a:lnTo>
                        <a:pt x="591" y="368"/>
                      </a:lnTo>
                      <a:lnTo>
                        <a:pt x="586" y="366"/>
                      </a:lnTo>
                      <a:lnTo>
                        <a:pt x="579" y="365"/>
                      </a:lnTo>
                      <a:lnTo>
                        <a:pt x="572" y="365"/>
                      </a:lnTo>
                      <a:lnTo>
                        <a:pt x="541" y="376"/>
                      </a:lnTo>
                      <a:lnTo>
                        <a:pt x="492" y="399"/>
                      </a:lnTo>
                      <a:lnTo>
                        <a:pt x="483" y="402"/>
                      </a:lnTo>
                      <a:lnTo>
                        <a:pt x="469" y="402"/>
                      </a:lnTo>
                      <a:lnTo>
                        <a:pt x="461" y="402"/>
                      </a:lnTo>
                      <a:lnTo>
                        <a:pt x="455" y="399"/>
                      </a:lnTo>
                      <a:lnTo>
                        <a:pt x="435" y="385"/>
                      </a:lnTo>
                      <a:lnTo>
                        <a:pt x="387" y="327"/>
                      </a:lnTo>
                      <a:lnTo>
                        <a:pt x="367" y="312"/>
                      </a:lnTo>
                      <a:lnTo>
                        <a:pt x="359" y="308"/>
                      </a:lnTo>
                      <a:lnTo>
                        <a:pt x="344" y="305"/>
                      </a:lnTo>
                      <a:lnTo>
                        <a:pt x="326" y="305"/>
                      </a:lnTo>
                      <a:lnTo>
                        <a:pt x="269" y="315"/>
                      </a:lnTo>
                      <a:lnTo>
                        <a:pt x="236" y="319"/>
                      </a:lnTo>
                      <a:lnTo>
                        <a:pt x="221" y="317"/>
                      </a:lnTo>
                      <a:lnTo>
                        <a:pt x="209" y="312"/>
                      </a:lnTo>
                      <a:lnTo>
                        <a:pt x="199" y="304"/>
                      </a:lnTo>
                      <a:lnTo>
                        <a:pt x="190" y="294"/>
                      </a:lnTo>
                      <a:lnTo>
                        <a:pt x="170" y="263"/>
                      </a:lnTo>
                      <a:lnTo>
                        <a:pt x="163" y="257"/>
                      </a:lnTo>
                      <a:lnTo>
                        <a:pt x="158" y="255"/>
                      </a:lnTo>
                      <a:lnTo>
                        <a:pt x="155" y="255"/>
                      </a:lnTo>
                      <a:lnTo>
                        <a:pt x="152" y="256"/>
                      </a:lnTo>
                      <a:lnTo>
                        <a:pt x="147" y="257"/>
                      </a:lnTo>
                      <a:lnTo>
                        <a:pt x="134" y="273"/>
                      </a:lnTo>
                      <a:lnTo>
                        <a:pt x="114" y="306"/>
                      </a:lnTo>
                      <a:lnTo>
                        <a:pt x="106" y="315"/>
                      </a:lnTo>
                      <a:lnTo>
                        <a:pt x="97" y="322"/>
                      </a:lnTo>
                      <a:lnTo>
                        <a:pt x="86" y="326"/>
                      </a:lnTo>
                      <a:lnTo>
                        <a:pt x="74" y="329"/>
                      </a:lnTo>
                      <a:lnTo>
                        <a:pt x="10" y="333"/>
                      </a:lnTo>
                      <a:lnTo>
                        <a:pt x="6" y="334"/>
                      </a:lnTo>
                      <a:lnTo>
                        <a:pt x="4" y="335"/>
                      </a:lnTo>
                      <a:lnTo>
                        <a:pt x="0" y="340"/>
                      </a:lnTo>
                      <a:lnTo>
                        <a:pt x="1" y="342"/>
                      </a:lnTo>
                      <a:lnTo>
                        <a:pt x="3" y="344"/>
                      </a:lnTo>
                      <a:lnTo>
                        <a:pt x="8" y="347"/>
                      </a:lnTo>
                      <a:lnTo>
                        <a:pt x="172" y="435"/>
                      </a:lnTo>
                      <a:lnTo>
                        <a:pt x="328" y="497"/>
                      </a:lnTo>
                      <a:lnTo>
                        <a:pt x="597" y="575"/>
                      </a:lnTo>
                      <a:lnTo>
                        <a:pt x="758" y="612"/>
                      </a:lnTo>
                      <a:lnTo>
                        <a:pt x="974" y="645"/>
                      </a:lnTo>
                      <a:lnTo>
                        <a:pt x="1159" y="654"/>
                      </a:lnTo>
                      <a:lnTo>
                        <a:pt x="1269" y="644"/>
                      </a:lnTo>
                      <a:lnTo>
                        <a:pt x="1333" y="627"/>
                      </a:lnTo>
                      <a:lnTo>
                        <a:pt x="1393" y="601"/>
                      </a:lnTo>
                      <a:lnTo>
                        <a:pt x="1437" y="571"/>
                      </a:lnTo>
                      <a:lnTo>
                        <a:pt x="1703" y="271"/>
                      </a:lnTo>
                      <a:lnTo>
                        <a:pt x="1740" y="238"/>
                      </a:lnTo>
                      <a:lnTo>
                        <a:pt x="1785" y="210"/>
                      </a:lnTo>
                      <a:lnTo>
                        <a:pt x="1878" y="169"/>
                      </a:lnTo>
                      <a:lnTo>
                        <a:pt x="1887" y="164"/>
                      </a:lnTo>
                      <a:lnTo>
                        <a:pt x="1899" y="155"/>
                      </a:lnTo>
                      <a:lnTo>
                        <a:pt x="1904" y="149"/>
                      </a:lnTo>
                      <a:lnTo>
                        <a:pt x="1906" y="143"/>
                      </a:lnTo>
                      <a:lnTo>
                        <a:pt x="1907" y="139"/>
                      </a:lnTo>
                      <a:lnTo>
                        <a:pt x="1906" y="133"/>
                      </a:lnTo>
                      <a:lnTo>
                        <a:pt x="1905" y="129"/>
                      </a:lnTo>
                      <a:lnTo>
                        <a:pt x="1888" y="110"/>
                      </a:lnTo>
                      <a:lnTo>
                        <a:pt x="1842" y="74"/>
                      </a:lnTo>
                      <a:lnTo>
                        <a:pt x="1794" y="10"/>
                      </a:lnTo>
                      <a:lnTo>
                        <a:pt x="1785" y="3"/>
                      </a:lnTo>
                      <a:close/>
                    </a:path>
                  </a:pathLst>
                </a:custGeom>
                <a:solidFill>
                  <a:srgbClr val="8BCCDB"/>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36"/>
                <p:cNvSpPr>
                  <a:spLocks/>
                </p:cNvSpPr>
                <p:nvPr/>
              </p:nvSpPr>
              <p:spPr bwMode="auto">
                <a:xfrm>
                  <a:off x="1728388" y="4529218"/>
                  <a:ext cx="1229023" cy="300718"/>
                </a:xfrm>
                <a:custGeom>
                  <a:avLst/>
                  <a:gdLst/>
                  <a:ahLst/>
                  <a:cxnLst>
                    <a:cxn ang="0">
                      <a:pos x="934" y="81"/>
                    </a:cxn>
                    <a:cxn ang="0">
                      <a:pos x="914" y="125"/>
                    </a:cxn>
                    <a:cxn ang="0">
                      <a:pos x="890" y="148"/>
                    </a:cxn>
                    <a:cxn ang="0">
                      <a:pos x="835" y="172"/>
                    </a:cxn>
                    <a:cxn ang="0">
                      <a:pos x="812" y="172"/>
                    </a:cxn>
                    <a:cxn ang="0">
                      <a:pos x="749" y="141"/>
                    </a:cxn>
                    <a:cxn ang="0">
                      <a:pos x="726" y="138"/>
                    </a:cxn>
                    <a:cxn ang="0">
                      <a:pos x="708" y="148"/>
                    </a:cxn>
                    <a:cxn ang="0">
                      <a:pos x="679" y="187"/>
                    </a:cxn>
                    <a:cxn ang="0">
                      <a:pos x="604" y="233"/>
                    </a:cxn>
                    <a:cxn ang="0">
                      <a:pos x="556" y="245"/>
                    </a:cxn>
                    <a:cxn ang="0">
                      <a:pos x="522" y="239"/>
                    </a:cxn>
                    <a:cxn ang="0">
                      <a:pos x="417" y="173"/>
                    </a:cxn>
                    <a:cxn ang="0">
                      <a:pos x="323" y="132"/>
                    </a:cxn>
                    <a:cxn ang="0">
                      <a:pos x="263" y="133"/>
                    </a:cxn>
                    <a:cxn ang="0">
                      <a:pos x="174" y="155"/>
                    </a:cxn>
                    <a:cxn ang="0">
                      <a:pos x="141" y="152"/>
                    </a:cxn>
                    <a:cxn ang="0">
                      <a:pos x="38" y="93"/>
                    </a:cxn>
                    <a:cxn ang="0">
                      <a:pos x="5" y="89"/>
                    </a:cxn>
                    <a:cxn ang="0">
                      <a:pos x="0" y="93"/>
                    </a:cxn>
                    <a:cxn ang="0">
                      <a:pos x="11" y="106"/>
                    </a:cxn>
                    <a:cxn ang="0">
                      <a:pos x="30" y="120"/>
                    </a:cxn>
                    <a:cxn ang="0">
                      <a:pos x="149" y="182"/>
                    </a:cxn>
                    <a:cxn ang="0">
                      <a:pos x="262" y="166"/>
                    </a:cxn>
                    <a:cxn ang="0">
                      <a:pos x="300" y="164"/>
                    </a:cxn>
                    <a:cxn ang="0">
                      <a:pos x="355" y="181"/>
                    </a:cxn>
                    <a:cxn ang="0">
                      <a:pos x="506" y="262"/>
                    </a:cxn>
                    <a:cxn ang="0">
                      <a:pos x="544" y="275"/>
                    </a:cxn>
                    <a:cxn ang="0">
                      <a:pos x="589" y="272"/>
                    </a:cxn>
                    <a:cxn ang="0">
                      <a:pos x="676" y="244"/>
                    </a:cxn>
                    <a:cxn ang="0">
                      <a:pos x="743" y="208"/>
                    </a:cxn>
                    <a:cxn ang="0">
                      <a:pos x="768" y="213"/>
                    </a:cxn>
                    <a:cxn ang="0">
                      <a:pos x="833" y="236"/>
                    </a:cxn>
                    <a:cxn ang="0">
                      <a:pos x="858" y="231"/>
                    </a:cxn>
                    <a:cxn ang="0">
                      <a:pos x="897" y="203"/>
                    </a:cxn>
                    <a:cxn ang="0">
                      <a:pos x="945" y="152"/>
                    </a:cxn>
                    <a:cxn ang="0">
                      <a:pos x="953" y="131"/>
                    </a:cxn>
                    <a:cxn ang="0">
                      <a:pos x="956" y="120"/>
                    </a:cxn>
                    <a:cxn ang="0">
                      <a:pos x="966" y="111"/>
                    </a:cxn>
                    <a:cxn ang="0">
                      <a:pos x="980" y="108"/>
                    </a:cxn>
                    <a:cxn ang="0">
                      <a:pos x="1081" y="101"/>
                    </a:cxn>
                    <a:cxn ang="0">
                      <a:pos x="1102" y="96"/>
                    </a:cxn>
                    <a:cxn ang="0">
                      <a:pos x="1116" y="85"/>
                    </a:cxn>
                    <a:cxn ang="0">
                      <a:pos x="1126" y="50"/>
                    </a:cxn>
                    <a:cxn ang="0">
                      <a:pos x="1123" y="7"/>
                    </a:cxn>
                    <a:cxn ang="0">
                      <a:pos x="1116" y="0"/>
                    </a:cxn>
                    <a:cxn ang="0">
                      <a:pos x="1110" y="3"/>
                    </a:cxn>
                    <a:cxn ang="0">
                      <a:pos x="1028" y="75"/>
                    </a:cxn>
                    <a:cxn ang="0">
                      <a:pos x="997" y="72"/>
                    </a:cxn>
                    <a:cxn ang="0">
                      <a:pos x="960" y="57"/>
                    </a:cxn>
                    <a:cxn ang="0">
                      <a:pos x="952" y="58"/>
                    </a:cxn>
                  </a:cxnLst>
                  <a:rect l="0" t="0" r="r" b="b"/>
                  <a:pathLst>
                    <a:path w="1128" h="276">
                      <a:moveTo>
                        <a:pt x="945" y="63"/>
                      </a:moveTo>
                      <a:lnTo>
                        <a:pt x="934" y="81"/>
                      </a:lnTo>
                      <a:lnTo>
                        <a:pt x="921" y="116"/>
                      </a:lnTo>
                      <a:lnTo>
                        <a:pt x="914" y="125"/>
                      </a:lnTo>
                      <a:lnTo>
                        <a:pt x="908" y="133"/>
                      </a:lnTo>
                      <a:lnTo>
                        <a:pt x="890" y="148"/>
                      </a:lnTo>
                      <a:lnTo>
                        <a:pt x="858" y="166"/>
                      </a:lnTo>
                      <a:lnTo>
                        <a:pt x="835" y="172"/>
                      </a:lnTo>
                      <a:lnTo>
                        <a:pt x="823" y="173"/>
                      </a:lnTo>
                      <a:lnTo>
                        <a:pt x="812" y="172"/>
                      </a:lnTo>
                      <a:lnTo>
                        <a:pt x="799" y="168"/>
                      </a:lnTo>
                      <a:lnTo>
                        <a:pt x="749" y="141"/>
                      </a:lnTo>
                      <a:lnTo>
                        <a:pt x="737" y="138"/>
                      </a:lnTo>
                      <a:lnTo>
                        <a:pt x="726" y="138"/>
                      </a:lnTo>
                      <a:lnTo>
                        <a:pt x="716" y="141"/>
                      </a:lnTo>
                      <a:lnTo>
                        <a:pt x="708" y="148"/>
                      </a:lnTo>
                      <a:lnTo>
                        <a:pt x="700" y="156"/>
                      </a:lnTo>
                      <a:lnTo>
                        <a:pt x="679" y="187"/>
                      </a:lnTo>
                      <a:lnTo>
                        <a:pt x="670" y="197"/>
                      </a:lnTo>
                      <a:lnTo>
                        <a:pt x="604" y="233"/>
                      </a:lnTo>
                      <a:lnTo>
                        <a:pt x="571" y="243"/>
                      </a:lnTo>
                      <a:lnTo>
                        <a:pt x="556" y="245"/>
                      </a:lnTo>
                      <a:lnTo>
                        <a:pt x="539" y="244"/>
                      </a:lnTo>
                      <a:lnTo>
                        <a:pt x="522" y="239"/>
                      </a:lnTo>
                      <a:lnTo>
                        <a:pt x="505" y="232"/>
                      </a:lnTo>
                      <a:lnTo>
                        <a:pt x="417" y="173"/>
                      </a:lnTo>
                      <a:lnTo>
                        <a:pt x="348" y="140"/>
                      </a:lnTo>
                      <a:lnTo>
                        <a:pt x="323" y="132"/>
                      </a:lnTo>
                      <a:lnTo>
                        <a:pt x="295" y="129"/>
                      </a:lnTo>
                      <a:lnTo>
                        <a:pt x="263" y="133"/>
                      </a:lnTo>
                      <a:lnTo>
                        <a:pt x="192" y="153"/>
                      </a:lnTo>
                      <a:lnTo>
                        <a:pt x="174" y="155"/>
                      </a:lnTo>
                      <a:lnTo>
                        <a:pt x="157" y="155"/>
                      </a:lnTo>
                      <a:lnTo>
                        <a:pt x="141" y="152"/>
                      </a:lnTo>
                      <a:lnTo>
                        <a:pt x="124" y="144"/>
                      </a:lnTo>
                      <a:lnTo>
                        <a:pt x="38" y="93"/>
                      </a:lnTo>
                      <a:lnTo>
                        <a:pt x="20" y="89"/>
                      </a:lnTo>
                      <a:lnTo>
                        <a:pt x="5" y="89"/>
                      </a:lnTo>
                      <a:lnTo>
                        <a:pt x="1" y="91"/>
                      </a:lnTo>
                      <a:lnTo>
                        <a:pt x="0" y="93"/>
                      </a:lnTo>
                      <a:lnTo>
                        <a:pt x="1" y="98"/>
                      </a:lnTo>
                      <a:lnTo>
                        <a:pt x="11" y="106"/>
                      </a:lnTo>
                      <a:lnTo>
                        <a:pt x="16" y="109"/>
                      </a:lnTo>
                      <a:lnTo>
                        <a:pt x="30" y="120"/>
                      </a:lnTo>
                      <a:lnTo>
                        <a:pt x="109" y="168"/>
                      </a:lnTo>
                      <a:lnTo>
                        <a:pt x="149" y="182"/>
                      </a:lnTo>
                      <a:lnTo>
                        <a:pt x="167" y="184"/>
                      </a:lnTo>
                      <a:lnTo>
                        <a:pt x="262" y="166"/>
                      </a:lnTo>
                      <a:lnTo>
                        <a:pt x="281" y="163"/>
                      </a:lnTo>
                      <a:lnTo>
                        <a:pt x="300" y="164"/>
                      </a:lnTo>
                      <a:lnTo>
                        <a:pt x="319" y="168"/>
                      </a:lnTo>
                      <a:lnTo>
                        <a:pt x="355" y="181"/>
                      </a:lnTo>
                      <a:lnTo>
                        <a:pt x="442" y="222"/>
                      </a:lnTo>
                      <a:lnTo>
                        <a:pt x="506" y="262"/>
                      </a:lnTo>
                      <a:lnTo>
                        <a:pt x="530" y="273"/>
                      </a:lnTo>
                      <a:lnTo>
                        <a:pt x="544" y="275"/>
                      </a:lnTo>
                      <a:lnTo>
                        <a:pt x="558" y="276"/>
                      </a:lnTo>
                      <a:lnTo>
                        <a:pt x="589" y="272"/>
                      </a:lnTo>
                      <a:lnTo>
                        <a:pt x="636" y="259"/>
                      </a:lnTo>
                      <a:lnTo>
                        <a:pt x="676" y="244"/>
                      </a:lnTo>
                      <a:lnTo>
                        <a:pt x="724" y="214"/>
                      </a:lnTo>
                      <a:lnTo>
                        <a:pt x="743" y="208"/>
                      </a:lnTo>
                      <a:lnTo>
                        <a:pt x="756" y="210"/>
                      </a:lnTo>
                      <a:lnTo>
                        <a:pt x="768" y="213"/>
                      </a:lnTo>
                      <a:lnTo>
                        <a:pt x="820" y="234"/>
                      </a:lnTo>
                      <a:lnTo>
                        <a:pt x="833" y="236"/>
                      </a:lnTo>
                      <a:lnTo>
                        <a:pt x="846" y="235"/>
                      </a:lnTo>
                      <a:lnTo>
                        <a:pt x="858" y="231"/>
                      </a:lnTo>
                      <a:lnTo>
                        <a:pt x="871" y="223"/>
                      </a:lnTo>
                      <a:lnTo>
                        <a:pt x="897" y="203"/>
                      </a:lnTo>
                      <a:lnTo>
                        <a:pt x="939" y="160"/>
                      </a:lnTo>
                      <a:lnTo>
                        <a:pt x="945" y="152"/>
                      </a:lnTo>
                      <a:lnTo>
                        <a:pt x="952" y="138"/>
                      </a:lnTo>
                      <a:lnTo>
                        <a:pt x="953" y="131"/>
                      </a:lnTo>
                      <a:lnTo>
                        <a:pt x="956" y="124"/>
                      </a:lnTo>
                      <a:lnTo>
                        <a:pt x="956" y="120"/>
                      </a:lnTo>
                      <a:lnTo>
                        <a:pt x="960" y="114"/>
                      </a:lnTo>
                      <a:lnTo>
                        <a:pt x="966" y="111"/>
                      </a:lnTo>
                      <a:lnTo>
                        <a:pt x="972" y="109"/>
                      </a:lnTo>
                      <a:lnTo>
                        <a:pt x="980" y="108"/>
                      </a:lnTo>
                      <a:lnTo>
                        <a:pt x="1026" y="108"/>
                      </a:lnTo>
                      <a:lnTo>
                        <a:pt x="1081" y="101"/>
                      </a:lnTo>
                      <a:lnTo>
                        <a:pt x="1092" y="99"/>
                      </a:lnTo>
                      <a:lnTo>
                        <a:pt x="1102" y="96"/>
                      </a:lnTo>
                      <a:lnTo>
                        <a:pt x="1110" y="91"/>
                      </a:lnTo>
                      <a:lnTo>
                        <a:pt x="1116" y="85"/>
                      </a:lnTo>
                      <a:lnTo>
                        <a:pt x="1121" y="75"/>
                      </a:lnTo>
                      <a:lnTo>
                        <a:pt x="1126" y="50"/>
                      </a:lnTo>
                      <a:lnTo>
                        <a:pt x="1128" y="36"/>
                      </a:lnTo>
                      <a:lnTo>
                        <a:pt x="1123" y="7"/>
                      </a:lnTo>
                      <a:lnTo>
                        <a:pt x="1118" y="2"/>
                      </a:lnTo>
                      <a:lnTo>
                        <a:pt x="1116" y="0"/>
                      </a:lnTo>
                      <a:lnTo>
                        <a:pt x="1113" y="2"/>
                      </a:lnTo>
                      <a:lnTo>
                        <a:pt x="1110" y="3"/>
                      </a:lnTo>
                      <a:lnTo>
                        <a:pt x="1033" y="73"/>
                      </a:lnTo>
                      <a:lnTo>
                        <a:pt x="1028" y="75"/>
                      </a:lnTo>
                      <a:lnTo>
                        <a:pt x="1018" y="78"/>
                      </a:lnTo>
                      <a:lnTo>
                        <a:pt x="997" y="72"/>
                      </a:lnTo>
                      <a:lnTo>
                        <a:pt x="969" y="58"/>
                      </a:lnTo>
                      <a:lnTo>
                        <a:pt x="960" y="57"/>
                      </a:lnTo>
                      <a:lnTo>
                        <a:pt x="956" y="57"/>
                      </a:lnTo>
                      <a:lnTo>
                        <a:pt x="952" y="58"/>
                      </a:lnTo>
                      <a:lnTo>
                        <a:pt x="945" y="63"/>
                      </a:lnTo>
                      <a:close/>
                    </a:path>
                  </a:pathLst>
                </a:custGeom>
                <a:solidFill>
                  <a:srgbClr val="CDE9E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Freeform 37"/>
                <p:cNvSpPr>
                  <a:spLocks/>
                </p:cNvSpPr>
                <p:nvPr/>
              </p:nvSpPr>
              <p:spPr bwMode="auto">
                <a:xfrm>
                  <a:off x="1044145" y="4061797"/>
                  <a:ext cx="183046" cy="357376"/>
                </a:xfrm>
                <a:custGeom>
                  <a:avLst/>
                  <a:gdLst/>
                  <a:ahLst/>
                  <a:cxnLst>
                    <a:cxn ang="0">
                      <a:pos x="103" y="4"/>
                    </a:cxn>
                    <a:cxn ang="0">
                      <a:pos x="89" y="13"/>
                    </a:cxn>
                    <a:cxn ang="0">
                      <a:pos x="83" y="19"/>
                    </a:cxn>
                    <a:cxn ang="0">
                      <a:pos x="71" y="37"/>
                    </a:cxn>
                    <a:cxn ang="0">
                      <a:pos x="55" y="71"/>
                    </a:cxn>
                    <a:cxn ang="0">
                      <a:pos x="11" y="151"/>
                    </a:cxn>
                    <a:cxn ang="0">
                      <a:pos x="4" y="168"/>
                    </a:cxn>
                    <a:cxn ang="0">
                      <a:pos x="1" y="182"/>
                    </a:cxn>
                    <a:cxn ang="0">
                      <a:pos x="0" y="197"/>
                    </a:cxn>
                    <a:cxn ang="0">
                      <a:pos x="1" y="209"/>
                    </a:cxn>
                    <a:cxn ang="0">
                      <a:pos x="4" y="221"/>
                    </a:cxn>
                    <a:cxn ang="0">
                      <a:pos x="17" y="245"/>
                    </a:cxn>
                    <a:cxn ang="0">
                      <a:pos x="22" y="251"/>
                    </a:cxn>
                    <a:cxn ang="0">
                      <a:pos x="35" y="263"/>
                    </a:cxn>
                    <a:cxn ang="0">
                      <a:pos x="56" y="278"/>
                    </a:cxn>
                    <a:cxn ang="0">
                      <a:pos x="143" y="319"/>
                    </a:cxn>
                    <a:cxn ang="0">
                      <a:pos x="158" y="324"/>
                    </a:cxn>
                    <a:cxn ang="0">
                      <a:pos x="163" y="326"/>
                    </a:cxn>
                    <a:cxn ang="0">
                      <a:pos x="168" y="328"/>
                    </a:cxn>
                    <a:cxn ang="0">
                      <a:pos x="168" y="328"/>
                    </a:cxn>
                    <a:cxn ang="0">
                      <a:pos x="168" y="326"/>
                    </a:cxn>
                    <a:cxn ang="0">
                      <a:pos x="105" y="292"/>
                    </a:cxn>
                    <a:cxn ang="0">
                      <a:pos x="66" y="262"/>
                    </a:cxn>
                    <a:cxn ang="0">
                      <a:pos x="62" y="257"/>
                    </a:cxn>
                    <a:cxn ang="0">
                      <a:pos x="55" y="244"/>
                    </a:cxn>
                    <a:cxn ang="0">
                      <a:pos x="46" y="217"/>
                    </a:cxn>
                    <a:cxn ang="0">
                      <a:pos x="44" y="174"/>
                    </a:cxn>
                    <a:cxn ang="0">
                      <a:pos x="49" y="146"/>
                    </a:cxn>
                    <a:cxn ang="0">
                      <a:pos x="58" y="121"/>
                    </a:cxn>
                    <a:cxn ang="0">
                      <a:pos x="136" y="19"/>
                    </a:cxn>
                    <a:cxn ang="0">
                      <a:pos x="140" y="13"/>
                    </a:cxn>
                    <a:cxn ang="0">
                      <a:pos x="142" y="7"/>
                    </a:cxn>
                    <a:cxn ang="0">
                      <a:pos x="142" y="4"/>
                    </a:cxn>
                    <a:cxn ang="0">
                      <a:pos x="140" y="2"/>
                    </a:cxn>
                    <a:cxn ang="0">
                      <a:pos x="127" y="0"/>
                    </a:cxn>
                    <a:cxn ang="0">
                      <a:pos x="103" y="4"/>
                    </a:cxn>
                  </a:cxnLst>
                  <a:rect l="0" t="0" r="r" b="b"/>
                  <a:pathLst>
                    <a:path w="168" h="328">
                      <a:moveTo>
                        <a:pt x="103" y="4"/>
                      </a:moveTo>
                      <a:lnTo>
                        <a:pt x="89" y="13"/>
                      </a:lnTo>
                      <a:lnTo>
                        <a:pt x="83" y="19"/>
                      </a:lnTo>
                      <a:lnTo>
                        <a:pt x="71" y="37"/>
                      </a:lnTo>
                      <a:lnTo>
                        <a:pt x="55" y="71"/>
                      </a:lnTo>
                      <a:lnTo>
                        <a:pt x="11" y="151"/>
                      </a:lnTo>
                      <a:lnTo>
                        <a:pt x="4" y="168"/>
                      </a:lnTo>
                      <a:lnTo>
                        <a:pt x="1" y="182"/>
                      </a:lnTo>
                      <a:lnTo>
                        <a:pt x="0" y="197"/>
                      </a:lnTo>
                      <a:lnTo>
                        <a:pt x="1" y="209"/>
                      </a:lnTo>
                      <a:lnTo>
                        <a:pt x="4" y="221"/>
                      </a:lnTo>
                      <a:lnTo>
                        <a:pt x="17" y="245"/>
                      </a:lnTo>
                      <a:lnTo>
                        <a:pt x="22" y="251"/>
                      </a:lnTo>
                      <a:lnTo>
                        <a:pt x="35" y="263"/>
                      </a:lnTo>
                      <a:lnTo>
                        <a:pt x="56" y="278"/>
                      </a:lnTo>
                      <a:lnTo>
                        <a:pt x="143" y="319"/>
                      </a:lnTo>
                      <a:lnTo>
                        <a:pt x="158" y="324"/>
                      </a:lnTo>
                      <a:lnTo>
                        <a:pt x="163" y="326"/>
                      </a:lnTo>
                      <a:lnTo>
                        <a:pt x="168" y="328"/>
                      </a:lnTo>
                      <a:lnTo>
                        <a:pt x="168" y="328"/>
                      </a:lnTo>
                      <a:lnTo>
                        <a:pt x="168" y="326"/>
                      </a:lnTo>
                      <a:lnTo>
                        <a:pt x="105" y="292"/>
                      </a:lnTo>
                      <a:lnTo>
                        <a:pt x="66" y="262"/>
                      </a:lnTo>
                      <a:lnTo>
                        <a:pt x="62" y="257"/>
                      </a:lnTo>
                      <a:lnTo>
                        <a:pt x="55" y="244"/>
                      </a:lnTo>
                      <a:lnTo>
                        <a:pt x="46" y="217"/>
                      </a:lnTo>
                      <a:lnTo>
                        <a:pt x="44" y="174"/>
                      </a:lnTo>
                      <a:lnTo>
                        <a:pt x="49" y="146"/>
                      </a:lnTo>
                      <a:lnTo>
                        <a:pt x="58" y="121"/>
                      </a:lnTo>
                      <a:lnTo>
                        <a:pt x="136" y="19"/>
                      </a:lnTo>
                      <a:lnTo>
                        <a:pt x="140" y="13"/>
                      </a:lnTo>
                      <a:lnTo>
                        <a:pt x="142" y="7"/>
                      </a:lnTo>
                      <a:lnTo>
                        <a:pt x="142" y="4"/>
                      </a:lnTo>
                      <a:lnTo>
                        <a:pt x="140" y="2"/>
                      </a:lnTo>
                      <a:lnTo>
                        <a:pt x="127" y="0"/>
                      </a:lnTo>
                      <a:lnTo>
                        <a:pt x="103" y="4"/>
                      </a:lnTo>
                      <a:close/>
                    </a:path>
                  </a:pathLst>
                </a:custGeom>
                <a:solidFill>
                  <a:srgbClr val="CDE9E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40"/>
                <p:cNvSpPr>
                  <a:spLocks/>
                </p:cNvSpPr>
                <p:nvPr/>
              </p:nvSpPr>
              <p:spPr bwMode="auto">
                <a:xfrm>
                  <a:off x="829502" y="4379948"/>
                  <a:ext cx="52299" cy="28329"/>
                </a:xfrm>
                <a:custGeom>
                  <a:avLst/>
                  <a:gdLst/>
                  <a:ahLst/>
                  <a:cxnLst>
                    <a:cxn ang="0">
                      <a:pos x="48" y="0"/>
                    </a:cxn>
                    <a:cxn ang="0">
                      <a:pos x="46" y="0"/>
                    </a:cxn>
                    <a:cxn ang="0">
                      <a:pos x="42" y="1"/>
                    </a:cxn>
                    <a:cxn ang="0">
                      <a:pos x="38" y="4"/>
                    </a:cxn>
                    <a:cxn ang="0">
                      <a:pos x="25" y="12"/>
                    </a:cxn>
                    <a:cxn ang="0">
                      <a:pos x="0" y="26"/>
                    </a:cxn>
                    <a:cxn ang="0">
                      <a:pos x="7" y="25"/>
                    </a:cxn>
                    <a:cxn ang="0">
                      <a:pos x="39" y="8"/>
                    </a:cxn>
                    <a:cxn ang="0">
                      <a:pos x="45" y="2"/>
                    </a:cxn>
                    <a:cxn ang="0">
                      <a:pos x="47" y="1"/>
                    </a:cxn>
                    <a:cxn ang="0">
                      <a:pos x="48" y="0"/>
                    </a:cxn>
                  </a:cxnLst>
                  <a:rect l="0" t="0" r="r" b="b"/>
                  <a:pathLst>
                    <a:path w="48" h="26">
                      <a:moveTo>
                        <a:pt x="48" y="0"/>
                      </a:moveTo>
                      <a:lnTo>
                        <a:pt x="46" y="0"/>
                      </a:lnTo>
                      <a:lnTo>
                        <a:pt x="42" y="1"/>
                      </a:lnTo>
                      <a:lnTo>
                        <a:pt x="38" y="4"/>
                      </a:lnTo>
                      <a:lnTo>
                        <a:pt x="25" y="12"/>
                      </a:lnTo>
                      <a:lnTo>
                        <a:pt x="0" y="26"/>
                      </a:lnTo>
                      <a:lnTo>
                        <a:pt x="7" y="25"/>
                      </a:lnTo>
                      <a:lnTo>
                        <a:pt x="39" y="8"/>
                      </a:lnTo>
                      <a:lnTo>
                        <a:pt x="45" y="2"/>
                      </a:lnTo>
                      <a:lnTo>
                        <a:pt x="47" y="1"/>
                      </a:lnTo>
                      <a:lnTo>
                        <a:pt x="48" y="0"/>
                      </a:lnTo>
                      <a:close/>
                    </a:path>
                  </a:pathLst>
                </a:custGeom>
                <a:solidFill>
                  <a:srgbClr val="CDE9E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2" name="Group 88"/>
              <p:cNvGrpSpPr/>
              <p:nvPr/>
            </p:nvGrpSpPr>
            <p:grpSpPr>
              <a:xfrm>
                <a:off x="1103960" y="3157728"/>
                <a:ext cx="1352144" cy="1301089"/>
                <a:chOff x="1657610" y="2852928"/>
                <a:chExt cx="1352144" cy="1301089"/>
              </a:xfrm>
            </p:grpSpPr>
            <p:sp>
              <p:nvSpPr>
                <p:cNvPr id="121" name="Freeform 93"/>
                <p:cNvSpPr>
                  <a:spLocks/>
                </p:cNvSpPr>
                <p:nvPr/>
              </p:nvSpPr>
              <p:spPr bwMode="auto">
                <a:xfrm rot="19456225">
                  <a:off x="2535839" y="3337041"/>
                  <a:ext cx="369361" cy="281106"/>
                </a:xfrm>
                <a:custGeom>
                  <a:avLst/>
                  <a:gdLst/>
                  <a:ahLst/>
                  <a:cxnLst>
                    <a:cxn ang="0">
                      <a:pos x="0" y="68"/>
                    </a:cxn>
                    <a:cxn ang="0">
                      <a:pos x="5" y="90"/>
                    </a:cxn>
                    <a:cxn ang="0">
                      <a:pos x="29" y="112"/>
                    </a:cxn>
                    <a:cxn ang="0">
                      <a:pos x="58" y="121"/>
                    </a:cxn>
                    <a:cxn ang="0">
                      <a:pos x="79" y="106"/>
                    </a:cxn>
                    <a:cxn ang="0">
                      <a:pos x="90" y="105"/>
                    </a:cxn>
                    <a:cxn ang="0">
                      <a:pos x="159" y="150"/>
                    </a:cxn>
                    <a:cxn ang="0">
                      <a:pos x="207" y="166"/>
                    </a:cxn>
                    <a:cxn ang="0">
                      <a:pos x="217" y="177"/>
                    </a:cxn>
                    <a:cxn ang="0">
                      <a:pos x="207" y="221"/>
                    </a:cxn>
                    <a:cxn ang="0">
                      <a:pos x="207" y="239"/>
                    </a:cxn>
                    <a:cxn ang="0">
                      <a:pos x="226" y="254"/>
                    </a:cxn>
                    <a:cxn ang="0">
                      <a:pos x="250" y="258"/>
                    </a:cxn>
                    <a:cxn ang="0">
                      <a:pos x="275" y="249"/>
                    </a:cxn>
                    <a:cxn ang="0">
                      <a:pos x="299" y="223"/>
                    </a:cxn>
                    <a:cxn ang="0">
                      <a:pos x="300" y="216"/>
                    </a:cxn>
                    <a:cxn ang="0">
                      <a:pos x="277" y="219"/>
                    </a:cxn>
                    <a:cxn ang="0">
                      <a:pos x="253" y="205"/>
                    </a:cxn>
                    <a:cxn ang="0">
                      <a:pos x="250" y="184"/>
                    </a:cxn>
                    <a:cxn ang="0">
                      <a:pos x="259" y="170"/>
                    </a:cxn>
                    <a:cxn ang="0">
                      <a:pos x="282" y="158"/>
                    </a:cxn>
                    <a:cxn ang="0">
                      <a:pos x="290" y="160"/>
                    </a:cxn>
                    <a:cxn ang="0">
                      <a:pos x="297" y="177"/>
                    </a:cxn>
                    <a:cxn ang="0">
                      <a:pos x="322" y="194"/>
                    </a:cxn>
                    <a:cxn ang="0">
                      <a:pos x="330" y="193"/>
                    </a:cxn>
                    <a:cxn ang="0">
                      <a:pos x="337" y="174"/>
                    </a:cxn>
                    <a:cxn ang="0">
                      <a:pos x="337" y="144"/>
                    </a:cxn>
                    <a:cxn ang="0">
                      <a:pos x="312" y="125"/>
                    </a:cxn>
                    <a:cxn ang="0">
                      <a:pos x="277" y="121"/>
                    </a:cxn>
                    <a:cxn ang="0">
                      <a:pos x="248" y="142"/>
                    </a:cxn>
                    <a:cxn ang="0">
                      <a:pos x="228" y="140"/>
                    </a:cxn>
                    <a:cxn ang="0">
                      <a:pos x="102" y="76"/>
                    </a:cxn>
                    <a:cxn ang="0">
                      <a:pos x="102" y="68"/>
                    </a:cxn>
                    <a:cxn ang="0">
                      <a:pos x="113" y="52"/>
                    </a:cxn>
                    <a:cxn ang="0">
                      <a:pos x="114" y="40"/>
                    </a:cxn>
                    <a:cxn ang="0">
                      <a:pos x="94" y="27"/>
                    </a:cxn>
                    <a:cxn ang="0">
                      <a:pos x="85" y="27"/>
                    </a:cxn>
                    <a:cxn ang="0">
                      <a:pos x="76" y="50"/>
                    </a:cxn>
                    <a:cxn ang="0">
                      <a:pos x="58" y="67"/>
                    </a:cxn>
                    <a:cxn ang="0">
                      <a:pos x="47" y="64"/>
                    </a:cxn>
                    <a:cxn ang="0">
                      <a:pos x="37" y="52"/>
                    </a:cxn>
                    <a:cxn ang="0">
                      <a:pos x="48" y="7"/>
                    </a:cxn>
                    <a:cxn ang="0">
                      <a:pos x="42" y="1"/>
                    </a:cxn>
                    <a:cxn ang="0">
                      <a:pos x="23" y="5"/>
                    </a:cxn>
                    <a:cxn ang="0">
                      <a:pos x="10" y="25"/>
                    </a:cxn>
                  </a:cxnLst>
                  <a:rect l="0" t="0" r="r" b="b"/>
                  <a:pathLst>
                    <a:path w="339" h="258">
                      <a:moveTo>
                        <a:pt x="10" y="25"/>
                      </a:moveTo>
                      <a:lnTo>
                        <a:pt x="5" y="42"/>
                      </a:lnTo>
                      <a:lnTo>
                        <a:pt x="0" y="68"/>
                      </a:lnTo>
                      <a:lnTo>
                        <a:pt x="0" y="75"/>
                      </a:lnTo>
                      <a:lnTo>
                        <a:pt x="1" y="80"/>
                      </a:lnTo>
                      <a:lnTo>
                        <a:pt x="5" y="90"/>
                      </a:lnTo>
                      <a:lnTo>
                        <a:pt x="8" y="94"/>
                      </a:lnTo>
                      <a:lnTo>
                        <a:pt x="15" y="101"/>
                      </a:lnTo>
                      <a:lnTo>
                        <a:pt x="29" y="112"/>
                      </a:lnTo>
                      <a:lnTo>
                        <a:pt x="46" y="121"/>
                      </a:lnTo>
                      <a:lnTo>
                        <a:pt x="55" y="122"/>
                      </a:lnTo>
                      <a:lnTo>
                        <a:pt x="58" y="121"/>
                      </a:lnTo>
                      <a:lnTo>
                        <a:pt x="62" y="119"/>
                      </a:lnTo>
                      <a:lnTo>
                        <a:pt x="70" y="112"/>
                      </a:lnTo>
                      <a:lnTo>
                        <a:pt x="79" y="106"/>
                      </a:lnTo>
                      <a:lnTo>
                        <a:pt x="84" y="104"/>
                      </a:lnTo>
                      <a:lnTo>
                        <a:pt x="86" y="104"/>
                      </a:lnTo>
                      <a:lnTo>
                        <a:pt x="90" y="105"/>
                      </a:lnTo>
                      <a:lnTo>
                        <a:pt x="97" y="108"/>
                      </a:lnTo>
                      <a:lnTo>
                        <a:pt x="105" y="112"/>
                      </a:lnTo>
                      <a:lnTo>
                        <a:pt x="159" y="150"/>
                      </a:lnTo>
                      <a:lnTo>
                        <a:pt x="175" y="157"/>
                      </a:lnTo>
                      <a:lnTo>
                        <a:pt x="200" y="163"/>
                      </a:lnTo>
                      <a:lnTo>
                        <a:pt x="207" y="166"/>
                      </a:lnTo>
                      <a:lnTo>
                        <a:pt x="212" y="170"/>
                      </a:lnTo>
                      <a:lnTo>
                        <a:pt x="216" y="174"/>
                      </a:lnTo>
                      <a:lnTo>
                        <a:pt x="217" y="177"/>
                      </a:lnTo>
                      <a:lnTo>
                        <a:pt x="218" y="180"/>
                      </a:lnTo>
                      <a:lnTo>
                        <a:pt x="215" y="195"/>
                      </a:lnTo>
                      <a:lnTo>
                        <a:pt x="207" y="221"/>
                      </a:lnTo>
                      <a:lnTo>
                        <a:pt x="205" y="231"/>
                      </a:lnTo>
                      <a:lnTo>
                        <a:pt x="206" y="234"/>
                      </a:lnTo>
                      <a:lnTo>
                        <a:pt x="207" y="239"/>
                      </a:lnTo>
                      <a:lnTo>
                        <a:pt x="210" y="243"/>
                      </a:lnTo>
                      <a:lnTo>
                        <a:pt x="218" y="250"/>
                      </a:lnTo>
                      <a:lnTo>
                        <a:pt x="226" y="254"/>
                      </a:lnTo>
                      <a:lnTo>
                        <a:pt x="235" y="257"/>
                      </a:lnTo>
                      <a:lnTo>
                        <a:pt x="240" y="258"/>
                      </a:lnTo>
                      <a:lnTo>
                        <a:pt x="250" y="258"/>
                      </a:lnTo>
                      <a:lnTo>
                        <a:pt x="256" y="257"/>
                      </a:lnTo>
                      <a:lnTo>
                        <a:pt x="266" y="253"/>
                      </a:lnTo>
                      <a:lnTo>
                        <a:pt x="275" y="249"/>
                      </a:lnTo>
                      <a:lnTo>
                        <a:pt x="280" y="246"/>
                      </a:lnTo>
                      <a:lnTo>
                        <a:pt x="293" y="232"/>
                      </a:lnTo>
                      <a:lnTo>
                        <a:pt x="299" y="223"/>
                      </a:lnTo>
                      <a:lnTo>
                        <a:pt x="300" y="220"/>
                      </a:lnTo>
                      <a:lnTo>
                        <a:pt x="301" y="217"/>
                      </a:lnTo>
                      <a:lnTo>
                        <a:pt x="300" y="216"/>
                      </a:lnTo>
                      <a:lnTo>
                        <a:pt x="298" y="216"/>
                      </a:lnTo>
                      <a:lnTo>
                        <a:pt x="280" y="220"/>
                      </a:lnTo>
                      <a:lnTo>
                        <a:pt x="277" y="219"/>
                      </a:lnTo>
                      <a:lnTo>
                        <a:pt x="263" y="214"/>
                      </a:lnTo>
                      <a:lnTo>
                        <a:pt x="255" y="208"/>
                      </a:lnTo>
                      <a:lnTo>
                        <a:pt x="253" y="205"/>
                      </a:lnTo>
                      <a:lnTo>
                        <a:pt x="251" y="199"/>
                      </a:lnTo>
                      <a:lnTo>
                        <a:pt x="250" y="191"/>
                      </a:lnTo>
                      <a:lnTo>
                        <a:pt x="250" y="184"/>
                      </a:lnTo>
                      <a:lnTo>
                        <a:pt x="252" y="180"/>
                      </a:lnTo>
                      <a:lnTo>
                        <a:pt x="253" y="177"/>
                      </a:lnTo>
                      <a:lnTo>
                        <a:pt x="259" y="170"/>
                      </a:lnTo>
                      <a:lnTo>
                        <a:pt x="264" y="167"/>
                      </a:lnTo>
                      <a:lnTo>
                        <a:pt x="273" y="161"/>
                      </a:lnTo>
                      <a:lnTo>
                        <a:pt x="282" y="158"/>
                      </a:lnTo>
                      <a:lnTo>
                        <a:pt x="286" y="158"/>
                      </a:lnTo>
                      <a:lnTo>
                        <a:pt x="288" y="158"/>
                      </a:lnTo>
                      <a:lnTo>
                        <a:pt x="290" y="160"/>
                      </a:lnTo>
                      <a:lnTo>
                        <a:pt x="291" y="162"/>
                      </a:lnTo>
                      <a:lnTo>
                        <a:pt x="296" y="175"/>
                      </a:lnTo>
                      <a:lnTo>
                        <a:pt x="297" y="177"/>
                      </a:lnTo>
                      <a:lnTo>
                        <a:pt x="308" y="186"/>
                      </a:lnTo>
                      <a:lnTo>
                        <a:pt x="313" y="190"/>
                      </a:lnTo>
                      <a:lnTo>
                        <a:pt x="322" y="194"/>
                      </a:lnTo>
                      <a:lnTo>
                        <a:pt x="326" y="194"/>
                      </a:lnTo>
                      <a:lnTo>
                        <a:pt x="328" y="194"/>
                      </a:lnTo>
                      <a:lnTo>
                        <a:pt x="330" y="193"/>
                      </a:lnTo>
                      <a:lnTo>
                        <a:pt x="332" y="192"/>
                      </a:lnTo>
                      <a:lnTo>
                        <a:pt x="333" y="189"/>
                      </a:lnTo>
                      <a:lnTo>
                        <a:pt x="337" y="174"/>
                      </a:lnTo>
                      <a:lnTo>
                        <a:pt x="339" y="161"/>
                      </a:lnTo>
                      <a:lnTo>
                        <a:pt x="339" y="148"/>
                      </a:lnTo>
                      <a:lnTo>
                        <a:pt x="337" y="144"/>
                      </a:lnTo>
                      <a:lnTo>
                        <a:pt x="335" y="140"/>
                      </a:lnTo>
                      <a:lnTo>
                        <a:pt x="331" y="136"/>
                      </a:lnTo>
                      <a:lnTo>
                        <a:pt x="312" y="125"/>
                      </a:lnTo>
                      <a:lnTo>
                        <a:pt x="296" y="120"/>
                      </a:lnTo>
                      <a:lnTo>
                        <a:pt x="284" y="119"/>
                      </a:lnTo>
                      <a:lnTo>
                        <a:pt x="277" y="121"/>
                      </a:lnTo>
                      <a:lnTo>
                        <a:pt x="269" y="126"/>
                      </a:lnTo>
                      <a:lnTo>
                        <a:pt x="253" y="139"/>
                      </a:lnTo>
                      <a:lnTo>
                        <a:pt x="248" y="142"/>
                      </a:lnTo>
                      <a:lnTo>
                        <a:pt x="244" y="143"/>
                      </a:lnTo>
                      <a:lnTo>
                        <a:pt x="236" y="143"/>
                      </a:lnTo>
                      <a:lnTo>
                        <a:pt x="228" y="140"/>
                      </a:lnTo>
                      <a:lnTo>
                        <a:pt x="118" y="91"/>
                      </a:lnTo>
                      <a:lnTo>
                        <a:pt x="106" y="82"/>
                      </a:lnTo>
                      <a:lnTo>
                        <a:pt x="102" y="76"/>
                      </a:lnTo>
                      <a:lnTo>
                        <a:pt x="102" y="73"/>
                      </a:lnTo>
                      <a:lnTo>
                        <a:pt x="102" y="71"/>
                      </a:lnTo>
                      <a:lnTo>
                        <a:pt x="102" y="68"/>
                      </a:lnTo>
                      <a:lnTo>
                        <a:pt x="103" y="65"/>
                      </a:lnTo>
                      <a:lnTo>
                        <a:pt x="106" y="60"/>
                      </a:lnTo>
                      <a:lnTo>
                        <a:pt x="113" y="52"/>
                      </a:lnTo>
                      <a:lnTo>
                        <a:pt x="115" y="47"/>
                      </a:lnTo>
                      <a:lnTo>
                        <a:pt x="115" y="44"/>
                      </a:lnTo>
                      <a:lnTo>
                        <a:pt x="114" y="40"/>
                      </a:lnTo>
                      <a:lnTo>
                        <a:pt x="106" y="34"/>
                      </a:lnTo>
                      <a:lnTo>
                        <a:pt x="103" y="31"/>
                      </a:lnTo>
                      <a:lnTo>
                        <a:pt x="94" y="27"/>
                      </a:lnTo>
                      <a:lnTo>
                        <a:pt x="90" y="26"/>
                      </a:lnTo>
                      <a:lnTo>
                        <a:pt x="87" y="26"/>
                      </a:lnTo>
                      <a:lnTo>
                        <a:pt x="85" y="27"/>
                      </a:lnTo>
                      <a:lnTo>
                        <a:pt x="83" y="32"/>
                      </a:lnTo>
                      <a:lnTo>
                        <a:pt x="78" y="47"/>
                      </a:lnTo>
                      <a:lnTo>
                        <a:pt x="76" y="50"/>
                      </a:lnTo>
                      <a:lnTo>
                        <a:pt x="66" y="62"/>
                      </a:lnTo>
                      <a:lnTo>
                        <a:pt x="64" y="64"/>
                      </a:lnTo>
                      <a:lnTo>
                        <a:pt x="58" y="67"/>
                      </a:lnTo>
                      <a:lnTo>
                        <a:pt x="56" y="67"/>
                      </a:lnTo>
                      <a:lnTo>
                        <a:pt x="53" y="67"/>
                      </a:lnTo>
                      <a:lnTo>
                        <a:pt x="47" y="64"/>
                      </a:lnTo>
                      <a:lnTo>
                        <a:pt x="44" y="62"/>
                      </a:lnTo>
                      <a:lnTo>
                        <a:pt x="39" y="56"/>
                      </a:lnTo>
                      <a:lnTo>
                        <a:pt x="37" y="52"/>
                      </a:lnTo>
                      <a:lnTo>
                        <a:pt x="36" y="48"/>
                      </a:lnTo>
                      <a:lnTo>
                        <a:pt x="38" y="38"/>
                      </a:lnTo>
                      <a:lnTo>
                        <a:pt x="48" y="7"/>
                      </a:lnTo>
                      <a:lnTo>
                        <a:pt x="47" y="3"/>
                      </a:lnTo>
                      <a:lnTo>
                        <a:pt x="45" y="2"/>
                      </a:lnTo>
                      <a:lnTo>
                        <a:pt x="42" y="1"/>
                      </a:lnTo>
                      <a:lnTo>
                        <a:pt x="38" y="0"/>
                      </a:lnTo>
                      <a:lnTo>
                        <a:pt x="28" y="2"/>
                      </a:lnTo>
                      <a:lnTo>
                        <a:pt x="23" y="5"/>
                      </a:lnTo>
                      <a:lnTo>
                        <a:pt x="19" y="8"/>
                      </a:lnTo>
                      <a:lnTo>
                        <a:pt x="16" y="12"/>
                      </a:lnTo>
                      <a:lnTo>
                        <a:pt x="10" y="25"/>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3" name="Group 67"/>
                <p:cNvGrpSpPr/>
                <p:nvPr/>
              </p:nvGrpSpPr>
              <p:grpSpPr>
                <a:xfrm>
                  <a:off x="1657610" y="2852928"/>
                  <a:ext cx="1352144" cy="1301089"/>
                  <a:chOff x="4572000" y="3363687"/>
                  <a:chExt cx="1970088" cy="1895701"/>
                </a:xfrm>
              </p:grpSpPr>
              <p:sp>
                <p:nvSpPr>
                  <p:cNvPr id="123" name="AutoShape 4"/>
                  <p:cNvSpPr>
                    <a:spLocks noChangeAspect="1" noChangeArrowheads="1" noTextEdit="1"/>
                  </p:cNvSpPr>
                  <p:nvPr/>
                </p:nvSpPr>
                <p:spPr bwMode="auto">
                  <a:xfrm flipH="1">
                    <a:off x="4572000" y="3429000"/>
                    <a:ext cx="1970088" cy="18303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13"/>
                  <p:cNvSpPr>
                    <a:spLocks/>
                  </p:cNvSpPr>
                  <p:nvPr/>
                </p:nvSpPr>
                <p:spPr bwMode="auto">
                  <a:xfrm flipH="1">
                    <a:off x="5146675" y="3892550"/>
                    <a:ext cx="444500" cy="727075"/>
                  </a:xfrm>
                  <a:custGeom>
                    <a:avLst/>
                    <a:gdLst/>
                    <a:ahLst/>
                    <a:cxnLst>
                      <a:cxn ang="0">
                        <a:pos x="276" y="223"/>
                      </a:cxn>
                      <a:cxn ang="0">
                        <a:pos x="270" y="196"/>
                      </a:cxn>
                      <a:cxn ang="0">
                        <a:pos x="255" y="156"/>
                      </a:cxn>
                      <a:cxn ang="0">
                        <a:pos x="206" y="63"/>
                      </a:cxn>
                      <a:cxn ang="0">
                        <a:pos x="185" y="35"/>
                      </a:cxn>
                      <a:cxn ang="0">
                        <a:pos x="173" y="24"/>
                      </a:cxn>
                      <a:cxn ang="0">
                        <a:pos x="161" y="16"/>
                      </a:cxn>
                      <a:cxn ang="0">
                        <a:pos x="140" y="6"/>
                      </a:cxn>
                      <a:cxn ang="0">
                        <a:pos x="111" y="0"/>
                      </a:cxn>
                      <a:cxn ang="0">
                        <a:pos x="104" y="0"/>
                      </a:cxn>
                      <a:cxn ang="0">
                        <a:pos x="75" y="2"/>
                      </a:cxn>
                      <a:cxn ang="0">
                        <a:pos x="53" y="7"/>
                      </a:cxn>
                      <a:cxn ang="0">
                        <a:pos x="48" y="9"/>
                      </a:cxn>
                      <a:cxn ang="0">
                        <a:pos x="37" y="18"/>
                      </a:cxn>
                      <a:cxn ang="0">
                        <a:pos x="25" y="30"/>
                      </a:cxn>
                      <a:cxn ang="0">
                        <a:pos x="20" y="38"/>
                      </a:cxn>
                      <a:cxn ang="0">
                        <a:pos x="12" y="55"/>
                      </a:cxn>
                      <a:cxn ang="0">
                        <a:pos x="7" y="76"/>
                      </a:cxn>
                      <a:cxn ang="0">
                        <a:pos x="7" y="93"/>
                      </a:cxn>
                      <a:cxn ang="0">
                        <a:pos x="9" y="103"/>
                      </a:cxn>
                      <a:cxn ang="0">
                        <a:pos x="17" y="120"/>
                      </a:cxn>
                      <a:cxn ang="0">
                        <a:pos x="32" y="143"/>
                      </a:cxn>
                      <a:cxn ang="0">
                        <a:pos x="47" y="157"/>
                      </a:cxn>
                      <a:cxn ang="0">
                        <a:pos x="49" y="160"/>
                      </a:cxn>
                      <a:cxn ang="0">
                        <a:pos x="50" y="164"/>
                      </a:cxn>
                      <a:cxn ang="0">
                        <a:pos x="52" y="173"/>
                      </a:cxn>
                      <a:cxn ang="0">
                        <a:pos x="51" y="192"/>
                      </a:cxn>
                      <a:cxn ang="0">
                        <a:pos x="48" y="205"/>
                      </a:cxn>
                      <a:cxn ang="0">
                        <a:pos x="46" y="208"/>
                      </a:cxn>
                      <a:cxn ang="0">
                        <a:pos x="10" y="270"/>
                      </a:cxn>
                      <a:cxn ang="0">
                        <a:pos x="5" y="285"/>
                      </a:cxn>
                      <a:cxn ang="0">
                        <a:pos x="3" y="292"/>
                      </a:cxn>
                      <a:cxn ang="0">
                        <a:pos x="0" y="319"/>
                      </a:cxn>
                      <a:cxn ang="0">
                        <a:pos x="2" y="347"/>
                      </a:cxn>
                      <a:cxn ang="0">
                        <a:pos x="6" y="366"/>
                      </a:cxn>
                      <a:cxn ang="0">
                        <a:pos x="14" y="386"/>
                      </a:cxn>
                      <a:cxn ang="0">
                        <a:pos x="29" y="415"/>
                      </a:cxn>
                      <a:cxn ang="0">
                        <a:pos x="41" y="430"/>
                      </a:cxn>
                      <a:cxn ang="0">
                        <a:pos x="54" y="441"/>
                      </a:cxn>
                      <a:cxn ang="0">
                        <a:pos x="60" y="446"/>
                      </a:cxn>
                      <a:cxn ang="0">
                        <a:pos x="76" y="453"/>
                      </a:cxn>
                      <a:cxn ang="0">
                        <a:pos x="92" y="457"/>
                      </a:cxn>
                      <a:cxn ang="0">
                        <a:pos x="118" y="458"/>
                      </a:cxn>
                      <a:cxn ang="0">
                        <a:pos x="148" y="454"/>
                      </a:cxn>
                      <a:cxn ang="0">
                        <a:pos x="187" y="442"/>
                      </a:cxn>
                      <a:cxn ang="0">
                        <a:pos x="216" y="429"/>
                      </a:cxn>
                      <a:cxn ang="0">
                        <a:pos x="234" y="417"/>
                      </a:cxn>
                      <a:cxn ang="0">
                        <a:pos x="242" y="410"/>
                      </a:cxn>
                      <a:cxn ang="0">
                        <a:pos x="252" y="397"/>
                      </a:cxn>
                      <a:cxn ang="0">
                        <a:pos x="255" y="392"/>
                      </a:cxn>
                      <a:cxn ang="0">
                        <a:pos x="267" y="357"/>
                      </a:cxn>
                      <a:cxn ang="0">
                        <a:pos x="279" y="291"/>
                      </a:cxn>
                      <a:cxn ang="0">
                        <a:pos x="280" y="274"/>
                      </a:cxn>
                      <a:cxn ang="0">
                        <a:pos x="276" y="223"/>
                      </a:cxn>
                    </a:cxnLst>
                    <a:rect l="0" t="0" r="r" b="b"/>
                    <a:pathLst>
                      <a:path w="280" h="458">
                        <a:moveTo>
                          <a:pt x="276" y="223"/>
                        </a:moveTo>
                        <a:lnTo>
                          <a:pt x="270" y="196"/>
                        </a:lnTo>
                        <a:lnTo>
                          <a:pt x="255" y="156"/>
                        </a:lnTo>
                        <a:lnTo>
                          <a:pt x="206" y="63"/>
                        </a:lnTo>
                        <a:lnTo>
                          <a:pt x="185" y="35"/>
                        </a:lnTo>
                        <a:lnTo>
                          <a:pt x="173" y="24"/>
                        </a:lnTo>
                        <a:lnTo>
                          <a:pt x="161" y="16"/>
                        </a:lnTo>
                        <a:lnTo>
                          <a:pt x="140" y="6"/>
                        </a:lnTo>
                        <a:lnTo>
                          <a:pt x="111" y="0"/>
                        </a:lnTo>
                        <a:lnTo>
                          <a:pt x="104" y="0"/>
                        </a:lnTo>
                        <a:lnTo>
                          <a:pt x="75" y="2"/>
                        </a:lnTo>
                        <a:lnTo>
                          <a:pt x="53" y="7"/>
                        </a:lnTo>
                        <a:lnTo>
                          <a:pt x="48" y="9"/>
                        </a:lnTo>
                        <a:lnTo>
                          <a:pt x="37" y="18"/>
                        </a:lnTo>
                        <a:lnTo>
                          <a:pt x="25" y="30"/>
                        </a:lnTo>
                        <a:lnTo>
                          <a:pt x="20" y="38"/>
                        </a:lnTo>
                        <a:lnTo>
                          <a:pt x="12" y="55"/>
                        </a:lnTo>
                        <a:lnTo>
                          <a:pt x="7" y="76"/>
                        </a:lnTo>
                        <a:lnTo>
                          <a:pt x="7" y="93"/>
                        </a:lnTo>
                        <a:lnTo>
                          <a:pt x="9" y="103"/>
                        </a:lnTo>
                        <a:lnTo>
                          <a:pt x="17" y="120"/>
                        </a:lnTo>
                        <a:lnTo>
                          <a:pt x="32" y="143"/>
                        </a:lnTo>
                        <a:lnTo>
                          <a:pt x="47" y="157"/>
                        </a:lnTo>
                        <a:lnTo>
                          <a:pt x="49" y="160"/>
                        </a:lnTo>
                        <a:lnTo>
                          <a:pt x="50" y="164"/>
                        </a:lnTo>
                        <a:lnTo>
                          <a:pt x="52" y="173"/>
                        </a:lnTo>
                        <a:lnTo>
                          <a:pt x="51" y="192"/>
                        </a:lnTo>
                        <a:lnTo>
                          <a:pt x="48" y="205"/>
                        </a:lnTo>
                        <a:lnTo>
                          <a:pt x="46" y="208"/>
                        </a:lnTo>
                        <a:lnTo>
                          <a:pt x="10" y="270"/>
                        </a:lnTo>
                        <a:lnTo>
                          <a:pt x="5" y="285"/>
                        </a:lnTo>
                        <a:lnTo>
                          <a:pt x="3" y="292"/>
                        </a:lnTo>
                        <a:lnTo>
                          <a:pt x="0" y="319"/>
                        </a:lnTo>
                        <a:lnTo>
                          <a:pt x="2" y="347"/>
                        </a:lnTo>
                        <a:lnTo>
                          <a:pt x="6" y="366"/>
                        </a:lnTo>
                        <a:lnTo>
                          <a:pt x="14" y="386"/>
                        </a:lnTo>
                        <a:lnTo>
                          <a:pt x="29" y="415"/>
                        </a:lnTo>
                        <a:lnTo>
                          <a:pt x="41" y="430"/>
                        </a:lnTo>
                        <a:lnTo>
                          <a:pt x="54" y="441"/>
                        </a:lnTo>
                        <a:lnTo>
                          <a:pt x="60" y="446"/>
                        </a:lnTo>
                        <a:lnTo>
                          <a:pt x="76" y="453"/>
                        </a:lnTo>
                        <a:lnTo>
                          <a:pt x="92" y="457"/>
                        </a:lnTo>
                        <a:lnTo>
                          <a:pt x="118" y="458"/>
                        </a:lnTo>
                        <a:lnTo>
                          <a:pt x="148" y="454"/>
                        </a:lnTo>
                        <a:lnTo>
                          <a:pt x="187" y="442"/>
                        </a:lnTo>
                        <a:lnTo>
                          <a:pt x="216" y="429"/>
                        </a:lnTo>
                        <a:lnTo>
                          <a:pt x="234" y="417"/>
                        </a:lnTo>
                        <a:lnTo>
                          <a:pt x="242" y="410"/>
                        </a:lnTo>
                        <a:lnTo>
                          <a:pt x="252" y="397"/>
                        </a:lnTo>
                        <a:lnTo>
                          <a:pt x="255" y="392"/>
                        </a:lnTo>
                        <a:lnTo>
                          <a:pt x="267" y="357"/>
                        </a:lnTo>
                        <a:lnTo>
                          <a:pt x="279" y="291"/>
                        </a:lnTo>
                        <a:lnTo>
                          <a:pt x="280" y="274"/>
                        </a:lnTo>
                        <a:lnTo>
                          <a:pt x="276" y="22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14"/>
                  <p:cNvSpPr>
                    <a:spLocks/>
                  </p:cNvSpPr>
                  <p:nvPr/>
                </p:nvSpPr>
                <p:spPr bwMode="auto">
                  <a:xfrm flipH="1">
                    <a:off x="4576763" y="3771900"/>
                    <a:ext cx="847725" cy="311150"/>
                  </a:xfrm>
                  <a:custGeom>
                    <a:avLst/>
                    <a:gdLst/>
                    <a:ahLst/>
                    <a:cxnLst>
                      <a:cxn ang="0">
                        <a:pos x="282" y="135"/>
                      </a:cxn>
                      <a:cxn ang="0">
                        <a:pos x="186" y="90"/>
                      </a:cxn>
                      <a:cxn ang="0">
                        <a:pos x="142" y="79"/>
                      </a:cxn>
                      <a:cxn ang="0">
                        <a:pos x="26" y="78"/>
                      </a:cxn>
                      <a:cxn ang="0">
                        <a:pos x="11" y="82"/>
                      </a:cxn>
                      <a:cxn ang="0">
                        <a:pos x="4" y="89"/>
                      </a:cxn>
                      <a:cxn ang="0">
                        <a:pos x="0" y="102"/>
                      </a:cxn>
                      <a:cxn ang="0">
                        <a:pos x="5" y="119"/>
                      </a:cxn>
                      <a:cxn ang="0">
                        <a:pos x="20" y="137"/>
                      </a:cxn>
                      <a:cxn ang="0">
                        <a:pos x="34" y="144"/>
                      </a:cxn>
                      <a:cxn ang="0">
                        <a:pos x="42" y="143"/>
                      </a:cxn>
                      <a:cxn ang="0">
                        <a:pos x="67" y="131"/>
                      </a:cxn>
                      <a:cxn ang="0">
                        <a:pos x="120" y="127"/>
                      </a:cxn>
                      <a:cxn ang="0">
                        <a:pos x="207" y="153"/>
                      </a:cxn>
                      <a:cxn ang="0">
                        <a:pos x="251" y="172"/>
                      </a:cxn>
                      <a:cxn ang="0">
                        <a:pos x="287" y="177"/>
                      </a:cxn>
                      <a:cxn ang="0">
                        <a:pos x="404" y="120"/>
                      </a:cxn>
                      <a:cxn ang="0">
                        <a:pos x="417" y="117"/>
                      </a:cxn>
                      <a:cxn ang="0">
                        <a:pos x="422" y="117"/>
                      </a:cxn>
                      <a:cxn ang="0">
                        <a:pos x="431" y="125"/>
                      </a:cxn>
                      <a:cxn ang="0">
                        <a:pos x="451" y="171"/>
                      </a:cxn>
                      <a:cxn ang="0">
                        <a:pos x="463" y="191"/>
                      </a:cxn>
                      <a:cxn ang="0">
                        <a:pos x="471" y="196"/>
                      </a:cxn>
                      <a:cxn ang="0">
                        <a:pos x="476" y="196"/>
                      </a:cxn>
                      <a:cxn ang="0">
                        <a:pos x="482" y="193"/>
                      </a:cxn>
                      <a:cxn ang="0">
                        <a:pos x="488" y="187"/>
                      </a:cxn>
                      <a:cxn ang="0">
                        <a:pos x="493" y="174"/>
                      </a:cxn>
                      <a:cxn ang="0">
                        <a:pos x="491" y="162"/>
                      </a:cxn>
                      <a:cxn ang="0">
                        <a:pos x="484" y="152"/>
                      </a:cxn>
                      <a:cxn ang="0">
                        <a:pos x="468" y="137"/>
                      </a:cxn>
                      <a:cxn ang="0">
                        <a:pos x="457" y="116"/>
                      </a:cxn>
                      <a:cxn ang="0">
                        <a:pos x="457" y="112"/>
                      </a:cxn>
                      <a:cxn ang="0">
                        <a:pos x="463" y="109"/>
                      </a:cxn>
                      <a:cxn ang="0">
                        <a:pos x="471" y="112"/>
                      </a:cxn>
                      <a:cxn ang="0">
                        <a:pos x="476" y="117"/>
                      </a:cxn>
                      <a:cxn ang="0">
                        <a:pos x="498" y="152"/>
                      </a:cxn>
                      <a:cxn ang="0">
                        <a:pos x="520" y="163"/>
                      </a:cxn>
                      <a:cxn ang="0">
                        <a:pos x="526" y="163"/>
                      </a:cxn>
                      <a:cxn ang="0">
                        <a:pos x="530" y="160"/>
                      </a:cxn>
                      <a:cxn ang="0">
                        <a:pos x="534" y="148"/>
                      </a:cxn>
                      <a:cxn ang="0">
                        <a:pos x="534" y="141"/>
                      </a:cxn>
                      <a:cxn ang="0">
                        <a:pos x="528" y="126"/>
                      </a:cxn>
                      <a:cxn ang="0">
                        <a:pos x="516" y="112"/>
                      </a:cxn>
                      <a:cxn ang="0">
                        <a:pos x="499" y="103"/>
                      </a:cxn>
                      <a:cxn ang="0">
                        <a:pos x="459" y="88"/>
                      </a:cxn>
                      <a:cxn ang="0">
                        <a:pos x="455" y="82"/>
                      </a:cxn>
                      <a:cxn ang="0">
                        <a:pos x="457" y="64"/>
                      </a:cxn>
                      <a:cxn ang="0">
                        <a:pos x="471" y="37"/>
                      </a:cxn>
                      <a:cxn ang="0">
                        <a:pos x="476" y="22"/>
                      </a:cxn>
                      <a:cxn ang="0">
                        <a:pos x="474" y="10"/>
                      </a:cxn>
                      <a:cxn ang="0">
                        <a:pos x="468" y="2"/>
                      </a:cxn>
                      <a:cxn ang="0">
                        <a:pos x="464" y="0"/>
                      </a:cxn>
                      <a:cxn ang="0">
                        <a:pos x="459" y="0"/>
                      </a:cxn>
                      <a:cxn ang="0">
                        <a:pos x="447" y="9"/>
                      </a:cxn>
                      <a:cxn ang="0">
                        <a:pos x="443" y="16"/>
                      </a:cxn>
                      <a:cxn ang="0">
                        <a:pos x="440" y="49"/>
                      </a:cxn>
                      <a:cxn ang="0">
                        <a:pos x="436" y="63"/>
                      </a:cxn>
                      <a:cxn ang="0">
                        <a:pos x="422" y="78"/>
                      </a:cxn>
                      <a:cxn ang="0">
                        <a:pos x="407" y="86"/>
                      </a:cxn>
                      <a:cxn ang="0">
                        <a:pos x="331" y="124"/>
                      </a:cxn>
                      <a:cxn ang="0">
                        <a:pos x="304" y="134"/>
                      </a:cxn>
                    </a:cxnLst>
                    <a:rect l="0" t="0" r="r" b="b"/>
                    <a:pathLst>
                      <a:path w="534" h="196">
                        <a:moveTo>
                          <a:pt x="294" y="136"/>
                        </a:moveTo>
                        <a:lnTo>
                          <a:pt x="282" y="135"/>
                        </a:lnTo>
                        <a:lnTo>
                          <a:pt x="262" y="130"/>
                        </a:lnTo>
                        <a:lnTo>
                          <a:pt x="186" y="90"/>
                        </a:lnTo>
                        <a:lnTo>
                          <a:pt x="163" y="83"/>
                        </a:lnTo>
                        <a:lnTo>
                          <a:pt x="142" y="79"/>
                        </a:lnTo>
                        <a:lnTo>
                          <a:pt x="78" y="75"/>
                        </a:lnTo>
                        <a:lnTo>
                          <a:pt x="26" y="78"/>
                        </a:lnTo>
                        <a:lnTo>
                          <a:pt x="14" y="81"/>
                        </a:lnTo>
                        <a:lnTo>
                          <a:pt x="11" y="82"/>
                        </a:lnTo>
                        <a:lnTo>
                          <a:pt x="7" y="85"/>
                        </a:lnTo>
                        <a:lnTo>
                          <a:pt x="4" y="89"/>
                        </a:lnTo>
                        <a:lnTo>
                          <a:pt x="2" y="93"/>
                        </a:lnTo>
                        <a:lnTo>
                          <a:pt x="0" y="102"/>
                        </a:lnTo>
                        <a:lnTo>
                          <a:pt x="3" y="115"/>
                        </a:lnTo>
                        <a:lnTo>
                          <a:pt x="5" y="119"/>
                        </a:lnTo>
                        <a:lnTo>
                          <a:pt x="15" y="132"/>
                        </a:lnTo>
                        <a:lnTo>
                          <a:pt x="20" y="137"/>
                        </a:lnTo>
                        <a:lnTo>
                          <a:pt x="29" y="142"/>
                        </a:lnTo>
                        <a:lnTo>
                          <a:pt x="34" y="144"/>
                        </a:lnTo>
                        <a:lnTo>
                          <a:pt x="38" y="144"/>
                        </a:lnTo>
                        <a:lnTo>
                          <a:pt x="42" y="143"/>
                        </a:lnTo>
                        <a:lnTo>
                          <a:pt x="62" y="134"/>
                        </a:lnTo>
                        <a:lnTo>
                          <a:pt x="67" y="131"/>
                        </a:lnTo>
                        <a:lnTo>
                          <a:pt x="80" y="129"/>
                        </a:lnTo>
                        <a:lnTo>
                          <a:pt x="120" y="127"/>
                        </a:lnTo>
                        <a:lnTo>
                          <a:pt x="143" y="130"/>
                        </a:lnTo>
                        <a:lnTo>
                          <a:pt x="207" y="153"/>
                        </a:lnTo>
                        <a:lnTo>
                          <a:pt x="237" y="167"/>
                        </a:lnTo>
                        <a:lnTo>
                          <a:pt x="251" y="172"/>
                        </a:lnTo>
                        <a:lnTo>
                          <a:pt x="270" y="176"/>
                        </a:lnTo>
                        <a:lnTo>
                          <a:pt x="287" y="177"/>
                        </a:lnTo>
                        <a:lnTo>
                          <a:pt x="313" y="170"/>
                        </a:lnTo>
                        <a:lnTo>
                          <a:pt x="404" y="120"/>
                        </a:lnTo>
                        <a:lnTo>
                          <a:pt x="411" y="118"/>
                        </a:lnTo>
                        <a:lnTo>
                          <a:pt x="417" y="117"/>
                        </a:lnTo>
                        <a:lnTo>
                          <a:pt x="420" y="117"/>
                        </a:lnTo>
                        <a:lnTo>
                          <a:pt x="422" y="117"/>
                        </a:lnTo>
                        <a:lnTo>
                          <a:pt x="426" y="120"/>
                        </a:lnTo>
                        <a:lnTo>
                          <a:pt x="431" y="125"/>
                        </a:lnTo>
                        <a:lnTo>
                          <a:pt x="436" y="134"/>
                        </a:lnTo>
                        <a:lnTo>
                          <a:pt x="451" y="171"/>
                        </a:lnTo>
                        <a:lnTo>
                          <a:pt x="461" y="187"/>
                        </a:lnTo>
                        <a:lnTo>
                          <a:pt x="463" y="191"/>
                        </a:lnTo>
                        <a:lnTo>
                          <a:pt x="468" y="195"/>
                        </a:lnTo>
                        <a:lnTo>
                          <a:pt x="471" y="196"/>
                        </a:lnTo>
                        <a:lnTo>
                          <a:pt x="473" y="196"/>
                        </a:lnTo>
                        <a:lnTo>
                          <a:pt x="476" y="196"/>
                        </a:lnTo>
                        <a:lnTo>
                          <a:pt x="479" y="195"/>
                        </a:lnTo>
                        <a:lnTo>
                          <a:pt x="482" y="193"/>
                        </a:lnTo>
                        <a:lnTo>
                          <a:pt x="486" y="190"/>
                        </a:lnTo>
                        <a:lnTo>
                          <a:pt x="488" y="187"/>
                        </a:lnTo>
                        <a:lnTo>
                          <a:pt x="492" y="180"/>
                        </a:lnTo>
                        <a:lnTo>
                          <a:pt x="493" y="174"/>
                        </a:lnTo>
                        <a:lnTo>
                          <a:pt x="493" y="168"/>
                        </a:lnTo>
                        <a:lnTo>
                          <a:pt x="491" y="162"/>
                        </a:lnTo>
                        <a:lnTo>
                          <a:pt x="489" y="159"/>
                        </a:lnTo>
                        <a:lnTo>
                          <a:pt x="484" y="152"/>
                        </a:lnTo>
                        <a:lnTo>
                          <a:pt x="470" y="140"/>
                        </a:lnTo>
                        <a:lnTo>
                          <a:pt x="468" y="137"/>
                        </a:lnTo>
                        <a:lnTo>
                          <a:pt x="460" y="123"/>
                        </a:lnTo>
                        <a:lnTo>
                          <a:pt x="457" y="116"/>
                        </a:lnTo>
                        <a:lnTo>
                          <a:pt x="457" y="114"/>
                        </a:lnTo>
                        <a:lnTo>
                          <a:pt x="457" y="112"/>
                        </a:lnTo>
                        <a:lnTo>
                          <a:pt x="459" y="110"/>
                        </a:lnTo>
                        <a:lnTo>
                          <a:pt x="463" y="109"/>
                        </a:lnTo>
                        <a:lnTo>
                          <a:pt x="466" y="109"/>
                        </a:lnTo>
                        <a:lnTo>
                          <a:pt x="471" y="112"/>
                        </a:lnTo>
                        <a:lnTo>
                          <a:pt x="473" y="114"/>
                        </a:lnTo>
                        <a:lnTo>
                          <a:pt x="476" y="117"/>
                        </a:lnTo>
                        <a:lnTo>
                          <a:pt x="495" y="148"/>
                        </a:lnTo>
                        <a:lnTo>
                          <a:pt x="498" y="152"/>
                        </a:lnTo>
                        <a:lnTo>
                          <a:pt x="509" y="160"/>
                        </a:lnTo>
                        <a:lnTo>
                          <a:pt x="520" y="163"/>
                        </a:lnTo>
                        <a:lnTo>
                          <a:pt x="523" y="163"/>
                        </a:lnTo>
                        <a:lnTo>
                          <a:pt x="526" y="163"/>
                        </a:lnTo>
                        <a:lnTo>
                          <a:pt x="528" y="162"/>
                        </a:lnTo>
                        <a:lnTo>
                          <a:pt x="530" y="160"/>
                        </a:lnTo>
                        <a:lnTo>
                          <a:pt x="533" y="154"/>
                        </a:lnTo>
                        <a:lnTo>
                          <a:pt x="534" y="148"/>
                        </a:lnTo>
                        <a:lnTo>
                          <a:pt x="534" y="144"/>
                        </a:lnTo>
                        <a:lnTo>
                          <a:pt x="534" y="141"/>
                        </a:lnTo>
                        <a:lnTo>
                          <a:pt x="532" y="134"/>
                        </a:lnTo>
                        <a:lnTo>
                          <a:pt x="528" y="126"/>
                        </a:lnTo>
                        <a:lnTo>
                          <a:pt x="522" y="119"/>
                        </a:lnTo>
                        <a:lnTo>
                          <a:pt x="516" y="112"/>
                        </a:lnTo>
                        <a:lnTo>
                          <a:pt x="512" y="109"/>
                        </a:lnTo>
                        <a:lnTo>
                          <a:pt x="499" y="103"/>
                        </a:lnTo>
                        <a:lnTo>
                          <a:pt x="460" y="89"/>
                        </a:lnTo>
                        <a:lnTo>
                          <a:pt x="459" y="88"/>
                        </a:lnTo>
                        <a:lnTo>
                          <a:pt x="457" y="86"/>
                        </a:lnTo>
                        <a:lnTo>
                          <a:pt x="455" y="82"/>
                        </a:lnTo>
                        <a:lnTo>
                          <a:pt x="454" y="77"/>
                        </a:lnTo>
                        <a:lnTo>
                          <a:pt x="457" y="64"/>
                        </a:lnTo>
                        <a:lnTo>
                          <a:pt x="461" y="55"/>
                        </a:lnTo>
                        <a:lnTo>
                          <a:pt x="471" y="37"/>
                        </a:lnTo>
                        <a:lnTo>
                          <a:pt x="475" y="26"/>
                        </a:lnTo>
                        <a:lnTo>
                          <a:pt x="476" y="22"/>
                        </a:lnTo>
                        <a:lnTo>
                          <a:pt x="476" y="17"/>
                        </a:lnTo>
                        <a:lnTo>
                          <a:pt x="474" y="10"/>
                        </a:lnTo>
                        <a:lnTo>
                          <a:pt x="472" y="7"/>
                        </a:lnTo>
                        <a:lnTo>
                          <a:pt x="468" y="2"/>
                        </a:lnTo>
                        <a:lnTo>
                          <a:pt x="466" y="0"/>
                        </a:lnTo>
                        <a:lnTo>
                          <a:pt x="464" y="0"/>
                        </a:lnTo>
                        <a:lnTo>
                          <a:pt x="461" y="0"/>
                        </a:lnTo>
                        <a:lnTo>
                          <a:pt x="459" y="0"/>
                        </a:lnTo>
                        <a:lnTo>
                          <a:pt x="453" y="4"/>
                        </a:lnTo>
                        <a:lnTo>
                          <a:pt x="447" y="9"/>
                        </a:lnTo>
                        <a:lnTo>
                          <a:pt x="445" y="12"/>
                        </a:lnTo>
                        <a:lnTo>
                          <a:pt x="443" y="16"/>
                        </a:lnTo>
                        <a:lnTo>
                          <a:pt x="442" y="20"/>
                        </a:lnTo>
                        <a:lnTo>
                          <a:pt x="440" y="49"/>
                        </a:lnTo>
                        <a:lnTo>
                          <a:pt x="438" y="59"/>
                        </a:lnTo>
                        <a:lnTo>
                          <a:pt x="436" y="63"/>
                        </a:lnTo>
                        <a:lnTo>
                          <a:pt x="429" y="72"/>
                        </a:lnTo>
                        <a:lnTo>
                          <a:pt x="422" y="78"/>
                        </a:lnTo>
                        <a:lnTo>
                          <a:pt x="411" y="84"/>
                        </a:lnTo>
                        <a:lnTo>
                          <a:pt x="407" y="86"/>
                        </a:lnTo>
                        <a:lnTo>
                          <a:pt x="381" y="94"/>
                        </a:lnTo>
                        <a:lnTo>
                          <a:pt x="331" y="124"/>
                        </a:lnTo>
                        <a:lnTo>
                          <a:pt x="323" y="127"/>
                        </a:lnTo>
                        <a:lnTo>
                          <a:pt x="304" y="134"/>
                        </a:lnTo>
                        <a:lnTo>
                          <a:pt x="294" y="1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15"/>
                  <p:cNvSpPr>
                    <a:spLocks/>
                  </p:cNvSpPr>
                  <p:nvPr/>
                </p:nvSpPr>
                <p:spPr bwMode="auto">
                  <a:xfrm flipH="1">
                    <a:off x="4997450" y="4397375"/>
                    <a:ext cx="349250" cy="811213"/>
                  </a:xfrm>
                  <a:custGeom>
                    <a:avLst/>
                    <a:gdLst/>
                    <a:ahLst/>
                    <a:cxnLst>
                      <a:cxn ang="0">
                        <a:pos x="43" y="9"/>
                      </a:cxn>
                      <a:cxn ang="0">
                        <a:pos x="30" y="2"/>
                      </a:cxn>
                      <a:cxn ang="0">
                        <a:pos x="22" y="0"/>
                      </a:cxn>
                      <a:cxn ang="0">
                        <a:pos x="16" y="3"/>
                      </a:cxn>
                      <a:cxn ang="0">
                        <a:pos x="13" y="8"/>
                      </a:cxn>
                      <a:cxn ang="0">
                        <a:pos x="2" y="51"/>
                      </a:cxn>
                      <a:cxn ang="0">
                        <a:pos x="1" y="90"/>
                      </a:cxn>
                      <a:cxn ang="0">
                        <a:pos x="35" y="190"/>
                      </a:cxn>
                      <a:cxn ang="0">
                        <a:pos x="41" y="267"/>
                      </a:cxn>
                      <a:cxn ang="0">
                        <a:pos x="37" y="383"/>
                      </a:cxn>
                      <a:cxn ang="0">
                        <a:pos x="29" y="401"/>
                      </a:cxn>
                      <a:cxn ang="0">
                        <a:pos x="1" y="439"/>
                      </a:cxn>
                      <a:cxn ang="0">
                        <a:pos x="2" y="449"/>
                      </a:cxn>
                      <a:cxn ang="0">
                        <a:pos x="8" y="459"/>
                      </a:cxn>
                      <a:cxn ang="0">
                        <a:pos x="16" y="467"/>
                      </a:cxn>
                      <a:cxn ang="0">
                        <a:pos x="26" y="468"/>
                      </a:cxn>
                      <a:cxn ang="0">
                        <a:pos x="55" y="467"/>
                      </a:cxn>
                      <a:cxn ang="0">
                        <a:pos x="99" y="476"/>
                      </a:cxn>
                      <a:cxn ang="0">
                        <a:pos x="132" y="500"/>
                      </a:cxn>
                      <a:cxn ang="0">
                        <a:pos x="149" y="508"/>
                      </a:cxn>
                      <a:cxn ang="0">
                        <a:pos x="187" y="508"/>
                      </a:cxn>
                      <a:cxn ang="0">
                        <a:pos x="202" y="500"/>
                      </a:cxn>
                      <a:cxn ang="0">
                        <a:pos x="217" y="486"/>
                      </a:cxn>
                      <a:cxn ang="0">
                        <a:pos x="220" y="480"/>
                      </a:cxn>
                      <a:cxn ang="0">
                        <a:pos x="220" y="475"/>
                      </a:cxn>
                      <a:cxn ang="0">
                        <a:pos x="218" y="470"/>
                      </a:cxn>
                      <a:cxn ang="0">
                        <a:pos x="204" y="461"/>
                      </a:cxn>
                      <a:cxn ang="0">
                        <a:pos x="118" y="440"/>
                      </a:cxn>
                      <a:cxn ang="0">
                        <a:pos x="72" y="429"/>
                      </a:cxn>
                      <a:cxn ang="0">
                        <a:pos x="62" y="424"/>
                      </a:cxn>
                      <a:cxn ang="0">
                        <a:pos x="58" y="418"/>
                      </a:cxn>
                      <a:cxn ang="0">
                        <a:pos x="56" y="409"/>
                      </a:cxn>
                      <a:cxn ang="0">
                        <a:pos x="67" y="373"/>
                      </a:cxn>
                      <a:cxn ang="0">
                        <a:pos x="93" y="232"/>
                      </a:cxn>
                      <a:cxn ang="0">
                        <a:pos x="90" y="132"/>
                      </a:cxn>
                      <a:cxn ang="0">
                        <a:pos x="78" y="73"/>
                      </a:cxn>
                      <a:cxn ang="0">
                        <a:pos x="52" y="19"/>
                      </a:cxn>
                    </a:cxnLst>
                    <a:rect l="0" t="0" r="r" b="b"/>
                    <a:pathLst>
                      <a:path w="220" h="511">
                        <a:moveTo>
                          <a:pt x="50" y="15"/>
                        </a:moveTo>
                        <a:lnTo>
                          <a:pt x="43" y="9"/>
                        </a:lnTo>
                        <a:lnTo>
                          <a:pt x="35" y="4"/>
                        </a:lnTo>
                        <a:lnTo>
                          <a:pt x="30" y="2"/>
                        </a:lnTo>
                        <a:lnTo>
                          <a:pt x="26" y="0"/>
                        </a:lnTo>
                        <a:lnTo>
                          <a:pt x="22" y="0"/>
                        </a:lnTo>
                        <a:lnTo>
                          <a:pt x="20" y="1"/>
                        </a:lnTo>
                        <a:lnTo>
                          <a:pt x="16" y="3"/>
                        </a:lnTo>
                        <a:lnTo>
                          <a:pt x="15" y="5"/>
                        </a:lnTo>
                        <a:lnTo>
                          <a:pt x="13" y="8"/>
                        </a:lnTo>
                        <a:lnTo>
                          <a:pt x="9" y="19"/>
                        </a:lnTo>
                        <a:lnTo>
                          <a:pt x="2" y="51"/>
                        </a:lnTo>
                        <a:lnTo>
                          <a:pt x="0" y="73"/>
                        </a:lnTo>
                        <a:lnTo>
                          <a:pt x="1" y="90"/>
                        </a:lnTo>
                        <a:lnTo>
                          <a:pt x="4" y="106"/>
                        </a:lnTo>
                        <a:lnTo>
                          <a:pt x="35" y="190"/>
                        </a:lnTo>
                        <a:lnTo>
                          <a:pt x="40" y="211"/>
                        </a:lnTo>
                        <a:lnTo>
                          <a:pt x="41" y="267"/>
                        </a:lnTo>
                        <a:lnTo>
                          <a:pt x="39" y="368"/>
                        </a:lnTo>
                        <a:lnTo>
                          <a:pt x="37" y="383"/>
                        </a:lnTo>
                        <a:lnTo>
                          <a:pt x="34" y="393"/>
                        </a:lnTo>
                        <a:lnTo>
                          <a:pt x="29" y="401"/>
                        </a:lnTo>
                        <a:lnTo>
                          <a:pt x="5" y="431"/>
                        </a:lnTo>
                        <a:lnTo>
                          <a:pt x="1" y="439"/>
                        </a:lnTo>
                        <a:lnTo>
                          <a:pt x="1" y="445"/>
                        </a:lnTo>
                        <a:lnTo>
                          <a:pt x="2" y="449"/>
                        </a:lnTo>
                        <a:lnTo>
                          <a:pt x="6" y="456"/>
                        </a:lnTo>
                        <a:lnTo>
                          <a:pt x="8" y="459"/>
                        </a:lnTo>
                        <a:lnTo>
                          <a:pt x="13" y="465"/>
                        </a:lnTo>
                        <a:lnTo>
                          <a:pt x="16" y="467"/>
                        </a:lnTo>
                        <a:lnTo>
                          <a:pt x="19" y="468"/>
                        </a:lnTo>
                        <a:lnTo>
                          <a:pt x="26" y="468"/>
                        </a:lnTo>
                        <a:lnTo>
                          <a:pt x="40" y="467"/>
                        </a:lnTo>
                        <a:lnTo>
                          <a:pt x="55" y="467"/>
                        </a:lnTo>
                        <a:lnTo>
                          <a:pt x="87" y="472"/>
                        </a:lnTo>
                        <a:lnTo>
                          <a:pt x="99" y="476"/>
                        </a:lnTo>
                        <a:lnTo>
                          <a:pt x="105" y="479"/>
                        </a:lnTo>
                        <a:lnTo>
                          <a:pt x="132" y="500"/>
                        </a:lnTo>
                        <a:lnTo>
                          <a:pt x="138" y="504"/>
                        </a:lnTo>
                        <a:lnTo>
                          <a:pt x="149" y="508"/>
                        </a:lnTo>
                        <a:lnTo>
                          <a:pt x="166" y="511"/>
                        </a:lnTo>
                        <a:lnTo>
                          <a:pt x="187" y="508"/>
                        </a:lnTo>
                        <a:lnTo>
                          <a:pt x="192" y="506"/>
                        </a:lnTo>
                        <a:lnTo>
                          <a:pt x="202" y="500"/>
                        </a:lnTo>
                        <a:lnTo>
                          <a:pt x="211" y="493"/>
                        </a:lnTo>
                        <a:lnTo>
                          <a:pt x="217" y="486"/>
                        </a:lnTo>
                        <a:lnTo>
                          <a:pt x="219" y="483"/>
                        </a:lnTo>
                        <a:lnTo>
                          <a:pt x="220" y="480"/>
                        </a:lnTo>
                        <a:lnTo>
                          <a:pt x="220" y="478"/>
                        </a:lnTo>
                        <a:lnTo>
                          <a:pt x="220" y="475"/>
                        </a:lnTo>
                        <a:lnTo>
                          <a:pt x="219" y="473"/>
                        </a:lnTo>
                        <a:lnTo>
                          <a:pt x="218" y="470"/>
                        </a:lnTo>
                        <a:lnTo>
                          <a:pt x="215" y="468"/>
                        </a:lnTo>
                        <a:lnTo>
                          <a:pt x="204" y="461"/>
                        </a:lnTo>
                        <a:lnTo>
                          <a:pt x="201" y="460"/>
                        </a:lnTo>
                        <a:lnTo>
                          <a:pt x="118" y="440"/>
                        </a:lnTo>
                        <a:lnTo>
                          <a:pt x="88" y="435"/>
                        </a:lnTo>
                        <a:lnTo>
                          <a:pt x="72" y="429"/>
                        </a:lnTo>
                        <a:lnTo>
                          <a:pt x="68" y="427"/>
                        </a:lnTo>
                        <a:lnTo>
                          <a:pt x="62" y="424"/>
                        </a:lnTo>
                        <a:lnTo>
                          <a:pt x="60" y="421"/>
                        </a:lnTo>
                        <a:lnTo>
                          <a:pt x="58" y="418"/>
                        </a:lnTo>
                        <a:lnTo>
                          <a:pt x="57" y="414"/>
                        </a:lnTo>
                        <a:lnTo>
                          <a:pt x="56" y="409"/>
                        </a:lnTo>
                        <a:lnTo>
                          <a:pt x="57" y="403"/>
                        </a:lnTo>
                        <a:lnTo>
                          <a:pt x="67" y="373"/>
                        </a:lnTo>
                        <a:lnTo>
                          <a:pt x="76" y="342"/>
                        </a:lnTo>
                        <a:lnTo>
                          <a:pt x="93" y="232"/>
                        </a:lnTo>
                        <a:lnTo>
                          <a:pt x="94" y="187"/>
                        </a:lnTo>
                        <a:lnTo>
                          <a:pt x="90" y="132"/>
                        </a:lnTo>
                        <a:lnTo>
                          <a:pt x="83" y="89"/>
                        </a:lnTo>
                        <a:lnTo>
                          <a:pt x="78" y="73"/>
                        </a:lnTo>
                        <a:lnTo>
                          <a:pt x="58" y="27"/>
                        </a:lnTo>
                        <a:lnTo>
                          <a:pt x="52" y="19"/>
                        </a:lnTo>
                        <a:lnTo>
                          <a:pt x="50" y="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16"/>
                  <p:cNvSpPr>
                    <a:spLocks/>
                  </p:cNvSpPr>
                  <p:nvPr/>
                </p:nvSpPr>
                <p:spPr bwMode="auto">
                  <a:xfrm flipH="1">
                    <a:off x="5281613" y="4395788"/>
                    <a:ext cx="314325" cy="857250"/>
                  </a:xfrm>
                  <a:custGeom>
                    <a:avLst/>
                    <a:gdLst/>
                    <a:ahLst/>
                    <a:cxnLst>
                      <a:cxn ang="0">
                        <a:pos x="195" y="501"/>
                      </a:cxn>
                      <a:cxn ang="0">
                        <a:pos x="178" y="493"/>
                      </a:cxn>
                      <a:cxn ang="0">
                        <a:pos x="117" y="484"/>
                      </a:cxn>
                      <a:cxn ang="0">
                        <a:pos x="87" y="470"/>
                      </a:cxn>
                      <a:cxn ang="0">
                        <a:pos x="65" y="453"/>
                      </a:cxn>
                      <a:cxn ang="0">
                        <a:pos x="59" y="447"/>
                      </a:cxn>
                      <a:cxn ang="0">
                        <a:pos x="57" y="437"/>
                      </a:cxn>
                      <a:cxn ang="0">
                        <a:pos x="61" y="417"/>
                      </a:cxn>
                      <a:cxn ang="0">
                        <a:pos x="127" y="217"/>
                      </a:cxn>
                      <a:cxn ang="0">
                        <a:pos x="135" y="136"/>
                      </a:cxn>
                      <a:cxn ang="0">
                        <a:pos x="118" y="14"/>
                      </a:cxn>
                      <a:cxn ang="0">
                        <a:pos x="115" y="9"/>
                      </a:cxn>
                      <a:cxn ang="0">
                        <a:pos x="107" y="3"/>
                      </a:cxn>
                      <a:cxn ang="0">
                        <a:pos x="95" y="0"/>
                      </a:cxn>
                      <a:cxn ang="0">
                        <a:pos x="83" y="3"/>
                      </a:cxn>
                      <a:cxn ang="0">
                        <a:pos x="74" y="9"/>
                      </a:cxn>
                      <a:cxn ang="0">
                        <a:pos x="68" y="22"/>
                      </a:cxn>
                      <a:cxn ang="0">
                        <a:pos x="62" y="93"/>
                      </a:cxn>
                      <a:cxn ang="0">
                        <a:pos x="74" y="229"/>
                      </a:cxn>
                      <a:cxn ang="0">
                        <a:pos x="33" y="408"/>
                      </a:cxn>
                      <a:cxn ang="0">
                        <a:pos x="23" y="428"/>
                      </a:cxn>
                      <a:cxn ang="0">
                        <a:pos x="3" y="451"/>
                      </a:cxn>
                      <a:cxn ang="0">
                        <a:pos x="0" y="465"/>
                      </a:cxn>
                      <a:cxn ang="0">
                        <a:pos x="3" y="486"/>
                      </a:cxn>
                      <a:cxn ang="0">
                        <a:pos x="9" y="492"/>
                      </a:cxn>
                      <a:cxn ang="0">
                        <a:pos x="25" y="496"/>
                      </a:cxn>
                      <a:cxn ang="0">
                        <a:pos x="53" y="497"/>
                      </a:cxn>
                      <a:cxn ang="0">
                        <a:pos x="74" y="507"/>
                      </a:cxn>
                      <a:cxn ang="0">
                        <a:pos x="115" y="534"/>
                      </a:cxn>
                      <a:cxn ang="0">
                        <a:pos x="137" y="539"/>
                      </a:cxn>
                      <a:cxn ang="0">
                        <a:pos x="170" y="538"/>
                      </a:cxn>
                      <a:cxn ang="0">
                        <a:pos x="188" y="528"/>
                      </a:cxn>
                      <a:cxn ang="0">
                        <a:pos x="197" y="514"/>
                      </a:cxn>
                      <a:cxn ang="0">
                        <a:pos x="197" y="507"/>
                      </a:cxn>
                    </a:cxnLst>
                    <a:rect l="0" t="0" r="r" b="b"/>
                    <a:pathLst>
                      <a:path w="198" h="540">
                        <a:moveTo>
                          <a:pt x="197" y="507"/>
                        </a:moveTo>
                        <a:lnTo>
                          <a:pt x="195" y="501"/>
                        </a:lnTo>
                        <a:lnTo>
                          <a:pt x="189" y="497"/>
                        </a:lnTo>
                        <a:lnTo>
                          <a:pt x="178" y="493"/>
                        </a:lnTo>
                        <a:lnTo>
                          <a:pt x="124" y="486"/>
                        </a:lnTo>
                        <a:lnTo>
                          <a:pt x="117" y="484"/>
                        </a:lnTo>
                        <a:lnTo>
                          <a:pt x="105" y="480"/>
                        </a:lnTo>
                        <a:lnTo>
                          <a:pt x="87" y="470"/>
                        </a:lnTo>
                        <a:lnTo>
                          <a:pt x="76" y="461"/>
                        </a:lnTo>
                        <a:lnTo>
                          <a:pt x="65" y="453"/>
                        </a:lnTo>
                        <a:lnTo>
                          <a:pt x="62" y="451"/>
                        </a:lnTo>
                        <a:lnTo>
                          <a:pt x="59" y="447"/>
                        </a:lnTo>
                        <a:lnTo>
                          <a:pt x="58" y="443"/>
                        </a:lnTo>
                        <a:lnTo>
                          <a:pt x="57" y="437"/>
                        </a:lnTo>
                        <a:lnTo>
                          <a:pt x="58" y="431"/>
                        </a:lnTo>
                        <a:lnTo>
                          <a:pt x="61" y="417"/>
                        </a:lnTo>
                        <a:lnTo>
                          <a:pt x="121" y="241"/>
                        </a:lnTo>
                        <a:lnTo>
                          <a:pt x="127" y="217"/>
                        </a:lnTo>
                        <a:lnTo>
                          <a:pt x="133" y="176"/>
                        </a:lnTo>
                        <a:lnTo>
                          <a:pt x="135" y="136"/>
                        </a:lnTo>
                        <a:lnTo>
                          <a:pt x="120" y="22"/>
                        </a:lnTo>
                        <a:lnTo>
                          <a:pt x="118" y="14"/>
                        </a:lnTo>
                        <a:lnTo>
                          <a:pt x="117" y="11"/>
                        </a:lnTo>
                        <a:lnTo>
                          <a:pt x="115" y="9"/>
                        </a:lnTo>
                        <a:lnTo>
                          <a:pt x="111" y="5"/>
                        </a:lnTo>
                        <a:lnTo>
                          <a:pt x="107" y="3"/>
                        </a:lnTo>
                        <a:lnTo>
                          <a:pt x="101" y="1"/>
                        </a:lnTo>
                        <a:lnTo>
                          <a:pt x="95" y="0"/>
                        </a:lnTo>
                        <a:lnTo>
                          <a:pt x="89" y="1"/>
                        </a:lnTo>
                        <a:lnTo>
                          <a:pt x="83" y="3"/>
                        </a:lnTo>
                        <a:lnTo>
                          <a:pt x="78" y="5"/>
                        </a:lnTo>
                        <a:lnTo>
                          <a:pt x="74" y="9"/>
                        </a:lnTo>
                        <a:lnTo>
                          <a:pt x="71" y="14"/>
                        </a:lnTo>
                        <a:lnTo>
                          <a:pt x="68" y="22"/>
                        </a:lnTo>
                        <a:lnTo>
                          <a:pt x="63" y="50"/>
                        </a:lnTo>
                        <a:lnTo>
                          <a:pt x="62" y="93"/>
                        </a:lnTo>
                        <a:lnTo>
                          <a:pt x="75" y="198"/>
                        </a:lnTo>
                        <a:lnTo>
                          <a:pt x="74" y="229"/>
                        </a:lnTo>
                        <a:lnTo>
                          <a:pt x="57" y="317"/>
                        </a:lnTo>
                        <a:lnTo>
                          <a:pt x="33" y="408"/>
                        </a:lnTo>
                        <a:lnTo>
                          <a:pt x="30" y="416"/>
                        </a:lnTo>
                        <a:lnTo>
                          <a:pt x="23" y="428"/>
                        </a:lnTo>
                        <a:lnTo>
                          <a:pt x="6" y="446"/>
                        </a:lnTo>
                        <a:lnTo>
                          <a:pt x="3" y="451"/>
                        </a:lnTo>
                        <a:lnTo>
                          <a:pt x="1" y="455"/>
                        </a:lnTo>
                        <a:lnTo>
                          <a:pt x="0" y="465"/>
                        </a:lnTo>
                        <a:lnTo>
                          <a:pt x="0" y="476"/>
                        </a:lnTo>
                        <a:lnTo>
                          <a:pt x="3" y="486"/>
                        </a:lnTo>
                        <a:lnTo>
                          <a:pt x="6" y="489"/>
                        </a:lnTo>
                        <a:lnTo>
                          <a:pt x="9" y="492"/>
                        </a:lnTo>
                        <a:lnTo>
                          <a:pt x="13" y="495"/>
                        </a:lnTo>
                        <a:lnTo>
                          <a:pt x="25" y="496"/>
                        </a:lnTo>
                        <a:lnTo>
                          <a:pt x="46" y="496"/>
                        </a:lnTo>
                        <a:lnTo>
                          <a:pt x="53" y="497"/>
                        </a:lnTo>
                        <a:lnTo>
                          <a:pt x="60" y="499"/>
                        </a:lnTo>
                        <a:lnTo>
                          <a:pt x="74" y="507"/>
                        </a:lnTo>
                        <a:lnTo>
                          <a:pt x="102" y="527"/>
                        </a:lnTo>
                        <a:lnTo>
                          <a:pt x="115" y="534"/>
                        </a:lnTo>
                        <a:lnTo>
                          <a:pt x="122" y="536"/>
                        </a:lnTo>
                        <a:lnTo>
                          <a:pt x="137" y="539"/>
                        </a:lnTo>
                        <a:lnTo>
                          <a:pt x="159" y="540"/>
                        </a:lnTo>
                        <a:lnTo>
                          <a:pt x="170" y="538"/>
                        </a:lnTo>
                        <a:lnTo>
                          <a:pt x="180" y="534"/>
                        </a:lnTo>
                        <a:lnTo>
                          <a:pt x="188" y="528"/>
                        </a:lnTo>
                        <a:lnTo>
                          <a:pt x="195" y="517"/>
                        </a:lnTo>
                        <a:lnTo>
                          <a:pt x="197" y="514"/>
                        </a:lnTo>
                        <a:lnTo>
                          <a:pt x="198" y="509"/>
                        </a:lnTo>
                        <a:lnTo>
                          <a:pt x="197" y="50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17"/>
                  <p:cNvSpPr>
                    <a:spLocks/>
                  </p:cNvSpPr>
                  <p:nvPr/>
                </p:nvSpPr>
                <p:spPr bwMode="auto">
                  <a:xfrm flipH="1">
                    <a:off x="5216525" y="3435350"/>
                    <a:ext cx="525463" cy="423863"/>
                  </a:xfrm>
                  <a:custGeom>
                    <a:avLst/>
                    <a:gdLst/>
                    <a:ahLst/>
                    <a:cxnLst>
                      <a:cxn ang="0">
                        <a:pos x="321" y="151"/>
                      </a:cxn>
                      <a:cxn ang="0">
                        <a:pos x="311" y="147"/>
                      </a:cxn>
                      <a:cxn ang="0">
                        <a:pos x="273" y="147"/>
                      </a:cxn>
                      <a:cxn ang="0">
                        <a:pos x="260" y="146"/>
                      </a:cxn>
                      <a:cxn ang="0">
                        <a:pos x="250" y="140"/>
                      </a:cxn>
                      <a:cxn ang="0">
                        <a:pos x="244" y="134"/>
                      </a:cxn>
                      <a:cxn ang="0">
                        <a:pos x="242" y="126"/>
                      </a:cxn>
                      <a:cxn ang="0">
                        <a:pos x="206" y="68"/>
                      </a:cxn>
                      <a:cxn ang="0">
                        <a:pos x="159" y="24"/>
                      </a:cxn>
                      <a:cxn ang="0">
                        <a:pos x="109" y="0"/>
                      </a:cxn>
                      <a:cxn ang="0">
                        <a:pos x="76" y="2"/>
                      </a:cxn>
                      <a:cxn ang="0">
                        <a:pos x="44" y="15"/>
                      </a:cxn>
                      <a:cxn ang="0">
                        <a:pos x="26" y="29"/>
                      </a:cxn>
                      <a:cxn ang="0">
                        <a:pos x="8" y="58"/>
                      </a:cxn>
                      <a:cxn ang="0">
                        <a:pos x="1" y="85"/>
                      </a:cxn>
                      <a:cxn ang="0">
                        <a:pos x="2" y="122"/>
                      </a:cxn>
                      <a:cxn ang="0">
                        <a:pos x="15" y="165"/>
                      </a:cxn>
                      <a:cxn ang="0">
                        <a:pos x="42" y="206"/>
                      </a:cxn>
                      <a:cxn ang="0">
                        <a:pos x="115" y="256"/>
                      </a:cxn>
                      <a:cxn ang="0">
                        <a:pos x="138" y="264"/>
                      </a:cxn>
                      <a:cxn ang="0">
                        <a:pos x="185" y="263"/>
                      </a:cxn>
                      <a:cxn ang="0">
                        <a:pos x="205" y="255"/>
                      </a:cxn>
                      <a:cxn ang="0">
                        <a:pos x="228" y="235"/>
                      </a:cxn>
                      <a:cxn ang="0">
                        <a:pos x="243" y="202"/>
                      </a:cxn>
                      <a:cxn ang="0">
                        <a:pos x="250" y="176"/>
                      </a:cxn>
                      <a:cxn ang="0">
                        <a:pos x="258" y="173"/>
                      </a:cxn>
                      <a:cxn ang="0">
                        <a:pos x="286" y="180"/>
                      </a:cxn>
                      <a:cxn ang="0">
                        <a:pos x="310" y="189"/>
                      </a:cxn>
                      <a:cxn ang="0">
                        <a:pos x="317" y="190"/>
                      </a:cxn>
                      <a:cxn ang="0">
                        <a:pos x="325" y="184"/>
                      </a:cxn>
                      <a:cxn ang="0">
                        <a:pos x="331" y="172"/>
                      </a:cxn>
                      <a:cxn ang="0">
                        <a:pos x="331" y="167"/>
                      </a:cxn>
                      <a:cxn ang="0">
                        <a:pos x="329" y="159"/>
                      </a:cxn>
                    </a:cxnLst>
                    <a:rect l="0" t="0" r="r" b="b"/>
                    <a:pathLst>
                      <a:path w="331" h="267">
                        <a:moveTo>
                          <a:pt x="326" y="155"/>
                        </a:moveTo>
                        <a:lnTo>
                          <a:pt x="321" y="151"/>
                        </a:lnTo>
                        <a:lnTo>
                          <a:pt x="317" y="149"/>
                        </a:lnTo>
                        <a:lnTo>
                          <a:pt x="311" y="147"/>
                        </a:lnTo>
                        <a:lnTo>
                          <a:pt x="298" y="146"/>
                        </a:lnTo>
                        <a:lnTo>
                          <a:pt x="273" y="147"/>
                        </a:lnTo>
                        <a:lnTo>
                          <a:pt x="266" y="147"/>
                        </a:lnTo>
                        <a:lnTo>
                          <a:pt x="260" y="146"/>
                        </a:lnTo>
                        <a:lnTo>
                          <a:pt x="255" y="143"/>
                        </a:lnTo>
                        <a:lnTo>
                          <a:pt x="250" y="140"/>
                        </a:lnTo>
                        <a:lnTo>
                          <a:pt x="245" y="136"/>
                        </a:lnTo>
                        <a:lnTo>
                          <a:pt x="244" y="134"/>
                        </a:lnTo>
                        <a:lnTo>
                          <a:pt x="243" y="132"/>
                        </a:lnTo>
                        <a:lnTo>
                          <a:pt x="242" y="126"/>
                        </a:lnTo>
                        <a:lnTo>
                          <a:pt x="239" y="115"/>
                        </a:lnTo>
                        <a:lnTo>
                          <a:pt x="206" y="68"/>
                        </a:lnTo>
                        <a:lnTo>
                          <a:pt x="183" y="44"/>
                        </a:lnTo>
                        <a:lnTo>
                          <a:pt x="159" y="24"/>
                        </a:lnTo>
                        <a:lnTo>
                          <a:pt x="128" y="6"/>
                        </a:lnTo>
                        <a:lnTo>
                          <a:pt x="109" y="0"/>
                        </a:lnTo>
                        <a:lnTo>
                          <a:pt x="98" y="0"/>
                        </a:lnTo>
                        <a:lnTo>
                          <a:pt x="76" y="2"/>
                        </a:lnTo>
                        <a:lnTo>
                          <a:pt x="65" y="6"/>
                        </a:lnTo>
                        <a:lnTo>
                          <a:pt x="44" y="15"/>
                        </a:lnTo>
                        <a:lnTo>
                          <a:pt x="35" y="21"/>
                        </a:lnTo>
                        <a:lnTo>
                          <a:pt x="26" y="29"/>
                        </a:lnTo>
                        <a:lnTo>
                          <a:pt x="18" y="39"/>
                        </a:lnTo>
                        <a:lnTo>
                          <a:pt x="8" y="58"/>
                        </a:lnTo>
                        <a:lnTo>
                          <a:pt x="3" y="71"/>
                        </a:lnTo>
                        <a:lnTo>
                          <a:pt x="1" y="85"/>
                        </a:lnTo>
                        <a:lnTo>
                          <a:pt x="0" y="99"/>
                        </a:lnTo>
                        <a:lnTo>
                          <a:pt x="2" y="122"/>
                        </a:lnTo>
                        <a:lnTo>
                          <a:pt x="6" y="136"/>
                        </a:lnTo>
                        <a:lnTo>
                          <a:pt x="15" y="165"/>
                        </a:lnTo>
                        <a:lnTo>
                          <a:pt x="26" y="186"/>
                        </a:lnTo>
                        <a:lnTo>
                          <a:pt x="42" y="206"/>
                        </a:lnTo>
                        <a:lnTo>
                          <a:pt x="78" y="236"/>
                        </a:lnTo>
                        <a:lnTo>
                          <a:pt x="115" y="256"/>
                        </a:lnTo>
                        <a:lnTo>
                          <a:pt x="123" y="259"/>
                        </a:lnTo>
                        <a:lnTo>
                          <a:pt x="138" y="264"/>
                        </a:lnTo>
                        <a:lnTo>
                          <a:pt x="159" y="267"/>
                        </a:lnTo>
                        <a:lnTo>
                          <a:pt x="185" y="263"/>
                        </a:lnTo>
                        <a:lnTo>
                          <a:pt x="196" y="260"/>
                        </a:lnTo>
                        <a:lnTo>
                          <a:pt x="205" y="255"/>
                        </a:lnTo>
                        <a:lnTo>
                          <a:pt x="214" y="249"/>
                        </a:lnTo>
                        <a:lnTo>
                          <a:pt x="228" y="235"/>
                        </a:lnTo>
                        <a:lnTo>
                          <a:pt x="233" y="227"/>
                        </a:lnTo>
                        <a:lnTo>
                          <a:pt x="243" y="202"/>
                        </a:lnTo>
                        <a:lnTo>
                          <a:pt x="249" y="179"/>
                        </a:lnTo>
                        <a:lnTo>
                          <a:pt x="250" y="176"/>
                        </a:lnTo>
                        <a:lnTo>
                          <a:pt x="252" y="175"/>
                        </a:lnTo>
                        <a:lnTo>
                          <a:pt x="258" y="173"/>
                        </a:lnTo>
                        <a:lnTo>
                          <a:pt x="265" y="174"/>
                        </a:lnTo>
                        <a:lnTo>
                          <a:pt x="286" y="180"/>
                        </a:lnTo>
                        <a:lnTo>
                          <a:pt x="305" y="188"/>
                        </a:lnTo>
                        <a:lnTo>
                          <a:pt x="310" y="189"/>
                        </a:lnTo>
                        <a:lnTo>
                          <a:pt x="314" y="190"/>
                        </a:lnTo>
                        <a:lnTo>
                          <a:pt x="317" y="190"/>
                        </a:lnTo>
                        <a:lnTo>
                          <a:pt x="320" y="189"/>
                        </a:lnTo>
                        <a:lnTo>
                          <a:pt x="325" y="184"/>
                        </a:lnTo>
                        <a:lnTo>
                          <a:pt x="327" y="181"/>
                        </a:lnTo>
                        <a:lnTo>
                          <a:pt x="331" y="172"/>
                        </a:lnTo>
                        <a:lnTo>
                          <a:pt x="331" y="169"/>
                        </a:lnTo>
                        <a:lnTo>
                          <a:pt x="331" y="167"/>
                        </a:lnTo>
                        <a:lnTo>
                          <a:pt x="331" y="164"/>
                        </a:lnTo>
                        <a:lnTo>
                          <a:pt x="329" y="159"/>
                        </a:lnTo>
                        <a:lnTo>
                          <a:pt x="326" y="15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18"/>
                  <p:cNvSpPr>
                    <a:spLocks/>
                  </p:cNvSpPr>
                  <p:nvPr/>
                </p:nvSpPr>
                <p:spPr bwMode="auto">
                  <a:xfrm flipH="1">
                    <a:off x="5461000" y="3890963"/>
                    <a:ext cx="773113" cy="454025"/>
                  </a:xfrm>
                  <a:custGeom>
                    <a:avLst/>
                    <a:gdLst/>
                    <a:ahLst/>
                    <a:cxnLst>
                      <a:cxn ang="0">
                        <a:pos x="241" y="52"/>
                      </a:cxn>
                      <a:cxn ang="0">
                        <a:pos x="311" y="38"/>
                      </a:cxn>
                      <a:cxn ang="0">
                        <a:pos x="390" y="58"/>
                      </a:cxn>
                      <a:cxn ang="0">
                        <a:pos x="452" y="88"/>
                      </a:cxn>
                      <a:cxn ang="0">
                        <a:pos x="480" y="81"/>
                      </a:cxn>
                      <a:cxn ang="0">
                        <a:pos x="487" y="65"/>
                      </a:cxn>
                      <a:cxn ang="0">
                        <a:pos x="483" y="37"/>
                      </a:cxn>
                      <a:cxn ang="0">
                        <a:pos x="465" y="21"/>
                      </a:cxn>
                      <a:cxn ang="0">
                        <a:pos x="358" y="0"/>
                      </a:cxn>
                      <a:cxn ang="0">
                        <a:pos x="255" y="12"/>
                      </a:cxn>
                      <a:cxn ang="0">
                        <a:pos x="140" y="75"/>
                      </a:cxn>
                      <a:cxn ang="0">
                        <a:pos x="94" y="146"/>
                      </a:cxn>
                      <a:cxn ang="0">
                        <a:pos x="79" y="169"/>
                      </a:cxn>
                      <a:cxn ang="0">
                        <a:pos x="64" y="176"/>
                      </a:cxn>
                      <a:cxn ang="0">
                        <a:pos x="28" y="180"/>
                      </a:cxn>
                      <a:cxn ang="0">
                        <a:pos x="6" y="198"/>
                      </a:cxn>
                      <a:cxn ang="0">
                        <a:pos x="0" y="213"/>
                      </a:cxn>
                      <a:cxn ang="0">
                        <a:pos x="7" y="235"/>
                      </a:cxn>
                      <a:cxn ang="0">
                        <a:pos x="19" y="241"/>
                      </a:cxn>
                      <a:cxn ang="0">
                        <a:pos x="32" y="241"/>
                      </a:cxn>
                      <a:cxn ang="0">
                        <a:pos x="40" y="234"/>
                      </a:cxn>
                      <a:cxn ang="0">
                        <a:pos x="38" y="229"/>
                      </a:cxn>
                      <a:cxn ang="0">
                        <a:pos x="27" y="225"/>
                      </a:cxn>
                      <a:cxn ang="0">
                        <a:pos x="29" y="221"/>
                      </a:cxn>
                      <a:cxn ang="0">
                        <a:pos x="52" y="207"/>
                      </a:cxn>
                      <a:cxn ang="0">
                        <a:pos x="57" y="208"/>
                      </a:cxn>
                      <a:cxn ang="0">
                        <a:pos x="55" y="229"/>
                      </a:cxn>
                      <a:cxn ang="0">
                        <a:pos x="54" y="274"/>
                      </a:cxn>
                      <a:cxn ang="0">
                        <a:pos x="64" y="284"/>
                      </a:cxn>
                      <a:cxn ang="0">
                        <a:pos x="83" y="285"/>
                      </a:cxn>
                      <a:cxn ang="0">
                        <a:pos x="88" y="281"/>
                      </a:cxn>
                      <a:cxn ang="0">
                        <a:pos x="77" y="240"/>
                      </a:cxn>
                      <a:cxn ang="0">
                        <a:pos x="80" y="225"/>
                      </a:cxn>
                      <a:cxn ang="0">
                        <a:pos x="89" y="223"/>
                      </a:cxn>
                      <a:cxn ang="0">
                        <a:pos x="112" y="236"/>
                      </a:cxn>
                      <a:cxn ang="0">
                        <a:pos x="127" y="255"/>
                      </a:cxn>
                      <a:cxn ang="0">
                        <a:pos x="132" y="255"/>
                      </a:cxn>
                      <a:cxn ang="0">
                        <a:pos x="138" y="246"/>
                      </a:cxn>
                      <a:cxn ang="0">
                        <a:pos x="141" y="220"/>
                      </a:cxn>
                      <a:cxn ang="0">
                        <a:pos x="135" y="211"/>
                      </a:cxn>
                      <a:cxn ang="0">
                        <a:pos x="116" y="203"/>
                      </a:cxn>
                      <a:cxn ang="0">
                        <a:pos x="110" y="190"/>
                      </a:cxn>
                      <a:cxn ang="0">
                        <a:pos x="119" y="160"/>
                      </a:cxn>
                      <a:cxn ang="0">
                        <a:pos x="178" y="84"/>
                      </a:cxn>
                    </a:cxnLst>
                    <a:rect l="0" t="0" r="r" b="b"/>
                    <a:pathLst>
                      <a:path w="487" h="286">
                        <a:moveTo>
                          <a:pt x="178" y="84"/>
                        </a:moveTo>
                        <a:lnTo>
                          <a:pt x="213" y="63"/>
                        </a:lnTo>
                        <a:lnTo>
                          <a:pt x="241" y="52"/>
                        </a:lnTo>
                        <a:lnTo>
                          <a:pt x="261" y="45"/>
                        </a:lnTo>
                        <a:lnTo>
                          <a:pt x="291" y="40"/>
                        </a:lnTo>
                        <a:lnTo>
                          <a:pt x="311" y="38"/>
                        </a:lnTo>
                        <a:lnTo>
                          <a:pt x="339" y="40"/>
                        </a:lnTo>
                        <a:lnTo>
                          <a:pt x="374" y="50"/>
                        </a:lnTo>
                        <a:lnTo>
                          <a:pt x="390" y="58"/>
                        </a:lnTo>
                        <a:lnTo>
                          <a:pt x="417" y="79"/>
                        </a:lnTo>
                        <a:lnTo>
                          <a:pt x="431" y="85"/>
                        </a:lnTo>
                        <a:lnTo>
                          <a:pt x="452" y="88"/>
                        </a:lnTo>
                        <a:lnTo>
                          <a:pt x="465" y="87"/>
                        </a:lnTo>
                        <a:lnTo>
                          <a:pt x="471" y="85"/>
                        </a:lnTo>
                        <a:lnTo>
                          <a:pt x="480" y="81"/>
                        </a:lnTo>
                        <a:lnTo>
                          <a:pt x="483" y="78"/>
                        </a:lnTo>
                        <a:lnTo>
                          <a:pt x="485" y="74"/>
                        </a:lnTo>
                        <a:lnTo>
                          <a:pt x="487" y="65"/>
                        </a:lnTo>
                        <a:lnTo>
                          <a:pt x="487" y="55"/>
                        </a:lnTo>
                        <a:lnTo>
                          <a:pt x="484" y="40"/>
                        </a:lnTo>
                        <a:lnTo>
                          <a:pt x="483" y="37"/>
                        </a:lnTo>
                        <a:lnTo>
                          <a:pt x="481" y="31"/>
                        </a:lnTo>
                        <a:lnTo>
                          <a:pt x="475" y="26"/>
                        </a:lnTo>
                        <a:lnTo>
                          <a:pt x="465" y="21"/>
                        </a:lnTo>
                        <a:lnTo>
                          <a:pt x="444" y="13"/>
                        </a:lnTo>
                        <a:lnTo>
                          <a:pt x="407" y="6"/>
                        </a:lnTo>
                        <a:lnTo>
                          <a:pt x="358" y="0"/>
                        </a:lnTo>
                        <a:lnTo>
                          <a:pt x="315" y="0"/>
                        </a:lnTo>
                        <a:lnTo>
                          <a:pt x="286" y="4"/>
                        </a:lnTo>
                        <a:lnTo>
                          <a:pt x="255" y="12"/>
                        </a:lnTo>
                        <a:lnTo>
                          <a:pt x="190" y="37"/>
                        </a:lnTo>
                        <a:lnTo>
                          <a:pt x="164" y="53"/>
                        </a:lnTo>
                        <a:lnTo>
                          <a:pt x="140" y="75"/>
                        </a:lnTo>
                        <a:lnTo>
                          <a:pt x="115" y="105"/>
                        </a:lnTo>
                        <a:lnTo>
                          <a:pt x="97" y="138"/>
                        </a:lnTo>
                        <a:lnTo>
                          <a:pt x="94" y="146"/>
                        </a:lnTo>
                        <a:lnTo>
                          <a:pt x="87" y="158"/>
                        </a:lnTo>
                        <a:lnTo>
                          <a:pt x="81" y="166"/>
                        </a:lnTo>
                        <a:lnTo>
                          <a:pt x="79" y="169"/>
                        </a:lnTo>
                        <a:lnTo>
                          <a:pt x="70" y="174"/>
                        </a:lnTo>
                        <a:lnTo>
                          <a:pt x="67" y="175"/>
                        </a:lnTo>
                        <a:lnTo>
                          <a:pt x="64" y="176"/>
                        </a:lnTo>
                        <a:lnTo>
                          <a:pt x="60" y="177"/>
                        </a:lnTo>
                        <a:lnTo>
                          <a:pt x="32" y="179"/>
                        </a:lnTo>
                        <a:lnTo>
                          <a:pt x="28" y="180"/>
                        </a:lnTo>
                        <a:lnTo>
                          <a:pt x="24" y="182"/>
                        </a:lnTo>
                        <a:lnTo>
                          <a:pt x="12" y="191"/>
                        </a:lnTo>
                        <a:lnTo>
                          <a:pt x="6" y="198"/>
                        </a:lnTo>
                        <a:lnTo>
                          <a:pt x="4" y="201"/>
                        </a:lnTo>
                        <a:lnTo>
                          <a:pt x="2" y="205"/>
                        </a:lnTo>
                        <a:lnTo>
                          <a:pt x="0" y="213"/>
                        </a:lnTo>
                        <a:lnTo>
                          <a:pt x="1" y="221"/>
                        </a:lnTo>
                        <a:lnTo>
                          <a:pt x="5" y="232"/>
                        </a:lnTo>
                        <a:lnTo>
                          <a:pt x="7" y="235"/>
                        </a:lnTo>
                        <a:lnTo>
                          <a:pt x="10" y="237"/>
                        </a:lnTo>
                        <a:lnTo>
                          <a:pt x="12" y="239"/>
                        </a:lnTo>
                        <a:lnTo>
                          <a:pt x="19" y="241"/>
                        </a:lnTo>
                        <a:lnTo>
                          <a:pt x="25" y="242"/>
                        </a:lnTo>
                        <a:lnTo>
                          <a:pt x="31" y="242"/>
                        </a:lnTo>
                        <a:lnTo>
                          <a:pt x="32" y="241"/>
                        </a:lnTo>
                        <a:lnTo>
                          <a:pt x="35" y="240"/>
                        </a:lnTo>
                        <a:lnTo>
                          <a:pt x="38" y="237"/>
                        </a:lnTo>
                        <a:lnTo>
                          <a:pt x="40" y="234"/>
                        </a:lnTo>
                        <a:lnTo>
                          <a:pt x="40" y="232"/>
                        </a:lnTo>
                        <a:lnTo>
                          <a:pt x="40" y="231"/>
                        </a:lnTo>
                        <a:lnTo>
                          <a:pt x="38" y="229"/>
                        </a:lnTo>
                        <a:lnTo>
                          <a:pt x="29" y="227"/>
                        </a:lnTo>
                        <a:lnTo>
                          <a:pt x="27" y="226"/>
                        </a:lnTo>
                        <a:lnTo>
                          <a:pt x="27" y="225"/>
                        </a:lnTo>
                        <a:lnTo>
                          <a:pt x="27" y="224"/>
                        </a:lnTo>
                        <a:lnTo>
                          <a:pt x="27" y="223"/>
                        </a:lnTo>
                        <a:lnTo>
                          <a:pt x="29" y="221"/>
                        </a:lnTo>
                        <a:lnTo>
                          <a:pt x="34" y="216"/>
                        </a:lnTo>
                        <a:lnTo>
                          <a:pt x="39" y="212"/>
                        </a:lnTo>
                        <a:lnTo>
                          <a:pt x="52" y="207"/>
                        </a:lnTo>
                        <a:lnTo>
                          <a:pt x="54" y="207"/>
                        </a:lnTo>
                        <a:lnTo>
                          <a:pt x="55" y="208"/>
                        </a:lnTo>
                        <a:lnTo>
                          <a:pt x="57" y="208"/>
                        </a:lnTo>
                        <a:lnTo>
                          <a:pt x="57" y="210"/>
                        </a:lnTo>
                        <a:lnTo>
                          <a:pt x="57" y="214"/>
                        </a:lnTo>
                        <a:lnTo>
                          <a:pt x="55" y="229"/>
                        </a:lnTo>
                        <a:lnTo>
                          <a:pt x="50" y="257"/>
                        </a:lnTo>
                        <a:lnTo>
                          <a:pt x="50" y="261"/>
                        </a:lnTo>
                        <a:lnTo>
                          <a:pt x="54" y="274"/>
                        </a:lnTo>
                        <a:lnTo>
                          <a:pt x="57" y="279"/>
                        </a:lnTo>
                        <a:lnTo>
                          <a:pt x="59" y="282"/>
                        </a:lnTo>
                        <a:lnTo>
                          <a:pt x="64" y="284"/>
                        </a:lnTo>
                        <a:lnTo>
                          <a:pt x="67" y="285"/>
                        </a:lnTo>
                        <a:lnTo>
                          <a:pt x="79" y="286"/>
                        </a:lnTo>
                        <a:lnTo>
                          <a:pt x="83" y="285"/>
                        </a:lnTo>
                        <a:lnTo>
                          <a:pt x="85" y="284"/>
                        </a:lnTo>
                        <a:lnTo>
                          <a:pt x="87" y="283"/>
                        </a:lnTo>
                        <a:lnTo>
                          <a:pt x="88" y="281"/>
                        </a:lnTo>
                        <a:lnTo>
                          <a:pt x="89" y="279"/>
                        </a:lnTo>
                        <a:lnTo>
                          <a:pt x="88" y="277"/>
                        </a:lnTo>
                        <a:lnTo>
                          <a:pt x="77" y="240"/>
                        </a:lnTo>
                        <a:lnTo>
                          <a:pt x="76" y="234"/>
                        </a:lnTo>
                        <a:lnTo>
                          <a:pt x="78" y="229"/>
                        </a:lnTo>
                        <a:lnTo>
                          <a:pt x="80" y="225"/>
                        </a:lnTo>
                        <a:lnTo>
                          <a:pt x="85" y="223"/>
                        </a:lnTo>
                        <a:lnTo>
                          <a:pt x="86" y="223"/>
                        </a:lnTo>
                        <a:lnTo>
                          <a:pt x="89" y="223"/>
                        </a:lnTo>
                        <a:lnTo>
                          <a:pt x="94" y="224"/>
                        </a:lnTo>
                        <a:lnTo>
                          <a:pt x="107" y="232"/>
                        </a:lnTo>
                        <a:lnTo>
                          <a:pt x="112" y="236"/>
                        </a:lnTo>
                        <a:lnTo>
                          <a:pt x="117" y="241"/>
                        </a:lnTo>
                        <a:lnTo>
                          <a:pt x="125" y="253"/>
                        </a:lnTo>
                        <a:lnTo>
                          <a:pt x="127" y="255"/>
                        </a:lnTo>
                        <a:lnTo>
                          <a:pt x="129" y="256"/>
                        </a:lnTo>
                        <a:lnTo>
                          <a:pt x="130" y="256"/>
                        </a:lnTo>
                        <a:lnTo>
                          <a:pt x="132" y="255"/>
                        </a:lnTo>
                        <a:lnTo>
                          <a:pt x="134" y="253"/>
                        </a:lnTo>
                        <a:lnTo>
                          <a:pt x="135" y="251"/>
                        </a:lnTo>
                        <a:lnTo>
                          <a:pt x="138" y="246"/>
                        </a:lnTo>
                        <a:lnTo>
                          <a:pt x="141" y="238"/>
                        </a:lnTo>
                        <a:lnTo>
                          <a:pt x="142" y="227"/>
                        </a:lnTo>
                        <a:lnTo>
                          <a:pt x="141" y="220"/>
                        </a:lnTo>
                        <a:lnTo>
                          <a:pt x="140" y="214"/>
                        </a:lnTo>
                        <a:lnTo>
                          <a:pt x="138" y="213"/>
                        </a:lnTo>
                        <a:lnTo>
                          <a:pt x="135" y="211"/>
                        </a:lnTo>
                        <a:lnTo>
                          <a:pt x="121" y="207"/>
                        </a:lnTo>
                        <a:lnTo>
                          <a:pt x="119" y="205"/>
                        </a:lnTo>
                        <a:lnTo>
                          <a:pt x="116" y="203"/>
                        </a:lnTo>
                        <a:lnTo>
                          <a:pt x="113" y="200"/>
                        </a:lnTo>
                        <a:lnTo>
                          <a:pt x="111" y="195"/>
                        </a:lnTo>
                        <a:lnTo>
                          <a:pt x="110" y="190"/>
                        </a:lnTo>
                        <a:lnTo>
                          <a:pt x="111" y="184"/>
                        </a:lnTo>
                        <a:lnTo>
                          <a:pt x="113" y="177"/>
                        </a:lnTo>
                        <a:lnTo>
                          <a:pt x="119" y="160"/>
                        </a:lnTo>
                        <a:lnTo>
                          <a:pt x="141" y="120"/>
                        </a:lnTo>
                        <a:lnTo>
                          <a:pt x="156" y="102"/>
                        </a:lnTo>
                        <a:lnTo>
                          <a:pt x="178" y="8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19"/>
                  <p:cNvSpPr>
                    <a:spLocks/>
                  </p:cNvSpPr>
                  <p:nvPr/>
                </p:nvSpPr>
                <p:spPr bwMode="auto">
                  <a:xfrm flipH="1">
                    <a:off x="5027612" y="4343400"/>
                    <a:ext cx="84138" cy="209550"/>
                  </a:xfrm>
                  <a:custGeom>
                    <a:avLst/>
                    <a:gdLst/>
                    <a:ahLst/>
                    <a:cxnLst>
                      <a:cxn ang="0">
                        <a:pos x="53" y="113"/>
                      </a:cxn>
                      <a:cxn ang="0">
                        <a:pos x="53" y="102"/>
                      </a:cxn>
                      <a:cxn ang="0">
                        <a:pos x="50" y="89"/>
                      </a:cxn>
                      <a:cxn ang="0">
                        <a:pos x="47" y="81"/>
                      </a:cxn>
                      <a:cxn ang="0">
                        <a:pos x="32" y="23"/>
                      </a:cxn>
                      <a:cxn ang="0">
                        <a:pos x="25" y="4"/>
                      </a:cxn>
                      <a:cxn ang="0">
                        <a:pos x="23" y="1"/>
                      </a:cxn>
                      <a:cxn ang="0">
                        <a:pos x="20" y="0"/>
                      </a:cxn>
                      <a:cxn ang="0">
                        <a:pos x="19" y="0"/>
                      </a:cxn>
                      <a:cxn ang="0">
                        <a:pos x="16" y="2"/>
                      </a:cxn>
                      <a:cxn ang="0">
                        <a:pos x="13" y="5"/>
                      </a:cxn>
                      <a:cxn ang="0">
                        <a:pos x="7" y="15"/>
                      </a:cxn>
                      <a:cxn ang="0">
                        <a:pos x="1" y="21"/>
                      </a:cxn>
                      <a:cxn ang="0">
                        <a:pos x="0" y="23"/>
                      </a:cxn>
                      <a:cxn ang="0">
                        <a:pos x="0" y="28"/>
                      </a:cxn>
                      <a:cxn ang="0">
                        <a:pos x="20" y="122"/>
                      </a:cxn>
                      <a:cxn ang="0">
                        <a:pos x="23" y="127"/>
                      </a:cxn>
                      <a:cxn ang="0">
                        <a:pos x="25" y="130"/>
                      </a:cxn>
                      <a:cxn ang="0">
                        <a:pos x="26" y="131"/>
                      </a:cxn>
                      <a:cxn ang="0">
                        <a:pos x="28" y="132"/>
                      </a:cxn>
                      <a:cxn ang="0">
                        <a:pos x="30" y="132"/>
                      </a:cxn>
                      <a:cxn ang="0">
                        <a:pos x="34" y="131"/>
                      </a:cxn>
                      <a:cxn ang="0">
                        <a:pos x="41" y="128"/>
                      </a:cxn>
                      <a:cxn ang="0">
                        <a:pos x="46" y="125"/>
                      </a:cxn>
                      <a:cxn ang="0">
                        <a:pos x="49" y="122"/>
                      </a:cxn>
                      <a:cxn ang="0">
                        <a:pos x="51" y="118"/>
                      </a:cxn>
                      <a:cxn ang="0">
                        <a:pos x="53" y="113"/>
                      </a:cxn>
                    </a:cxnLst>
                    <a:rect l="0" t="0" r="r" b="b"/>
                    <a:pathLst>
                      <a:path w="53" h="132">
                        <a:moveTo>
                          <a:pt x="53" y="113"/>
                        </a:moveTo>
                        <a:lnTo>
                          <a:pt x="53" y="102"/>
                        </a:lnTo>
                        <a:lnTo>
                          <a:pt x="50" y="89"/>
                        </a:lnTo>
                        <a:lnTo>
                          <a:pt x="47" y="81"/>
                        </a:lnTo>
                        <a:lnTo>
                          <a:pt x="32" y="23"/>
                        </a:lnTo>
                        <a:lnTo>
                          <a:pt x="25" y="4"/>
                        </a:lnTo>
                        <a:lnTo>
                          <a:pt x="23" y="1"/>
                        </a:lnTo>
                        <a:lnTo>
                          <a:pt x="20" y="0"/>
                        </a:lnTo>
                        <a:lnTo>
                          <a:pt x="19" y="0"/>
                        </a:lnTo>
                        <a:lnTo>
                          <a:pt x="16" y="2"/>
                        </a:lnTo>
                        <a:lnTo>
                          <a:pt x="13" y="5"/>
                        </a:lnTo>
                        <a:lnTo>
                          <a:pt x="7" y="15"/>
                        </a:lnTo>
                        <a:lnTo>
                          <a:pt x="1" y="21"/>
                        </a:lnTo>
                        <a:lnTo>
                          <a:pt x="0" y="23"/>
                        </a:lnTo>
                        <a:lnTo>
                          <a:pt x="0" y="28"/>
                        </a:lnTo>
                        <a:lnTo>
                          <a:pt x="20" y="122"/>
                        </a:lnTo>
                        <a:lnTo>
                          <a:pt x="23" y="127"/>
                        </a:lnTo>
                        <a:lnTo>
                          <a:pt x="25" y="130"/>
                        </a:lnTo>
                        <a:lnTo>
                          <a:pt x="26" y="131"/>
                        </a:lnTo>
                        <a:lnTo>
                          <a:pt x="28" y="132"/>
                        </a:lnTo>
                        <a:lnTo>
                          <a:pt x="30" y="132"/>
                        </a:lnTo>
                        <a:lnTo>
                          <a:pt x="34" y="131"/>
                        </a:lnTo>
                        <a:lnTo>
                          <a:pt x="41" y="128"/>
                        </a:lnTo>
                        <a:lnTo>
                          <a:pt x="46" y="125"/>
                        </a:lnTo>
                        <a:lnTo>
                          <a:pt x="49" y="122"/>
                        </a:lnTo>
                        <a:lnTo>
                          <a:pt x="51" y="118"/>
                        </a:lnTo>
                        <a:lnTo>
                          <a:pt x="53" y="113"/>
                        </a:lnTo>
                        <a:close/>
                      </a:path>
                    </a:pathLst>
                  </a:custGeom>
                  <a:solidFill>
                    <a:srgbClr val="F0DE9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20"/>
                  <p:cNvSpPr>
                    <a:spLocks/>
                  </p:cNvSpPr>
                  <p:nvPr/>
                </p:nvSpPr>
                <p:spPr bwMode="auto">
                  <a:xfrm flipH="1">
                    <a:off x="5037137" y="4187825"/>
                    <a:ext cx="766763" cy="387350"/>
                  </a:xfrm>
                  <a:custGeom>
                    <a:avLst/>
                    <a:gdLst/>
                    <a:ahLst/>
                    <a:cxnLst>
                      <a:cxn ang="0">
                        <a:pos x="395" y="16"/>
                      </a:cxn>
                      <a:cxn ang="0">
                        <a:pos x="408" y="32"/>
                      </a:cxn>
                      <a:cxn ang="0">
                        <a:pos x="412" y="52"/>
                      </a:cxn>
                      <a:cxn ang="0">
                        <a:pos x="404" y="66"/>
                      </a:cxn>
                      <a:cxn ang="0">
                        <a:pos x="373" y="91"/>
                      </a:cxn>
                      <a:cxn ang="0">
                        <a:pos x="293" y="111"/>
                      </a:cxn>
                      <a:cxn ang="0">
                        <a:pos x="264" y="104"/>
                      </a:cxn>
                      <a:cxn ang="0">
                        <a:pos x="258" y="103"/>
                      </a:cxn>
                      <a:cxn ang="0">
                        <a:pos x="256" y="98"/>
                      </a:cxn>
                      <a:cxn ang="0">
                        <a:pos x="247" y="81"/>
                      </a:cxn>
                      <a:cxn ang="0">
                        <a:pos x="231" y="75"/>
                      </a:cxn>
                      <a:cxn ang="0">
                        <a:pos x="214" y="76"/>
                      </a:cxn>
                      <a:cxn ang="0">
                        <a:pos x="202" y="87"/>
                      </a:cxn>
                      <a:cxn ang="0">
                        <a:pos x="194" y="92"/>
                      </a:cxn>
                      <a:cxn ang="0">
                        <a:pos x="188" y="89"/>
                      </a:cxn>
                      <a:cxn ang="0">
                        <a:pos x="177" y="45"/>
                      </a:cxn>
                      <a:cxn ang="0">
                        <a:pos x="117" y="1"/>
                      </a:cxn>
                      <a:cxn ang="0">
                        <a:pos x="98" y="3"/>
                      </a:cxn>
                      <a:cxn ang="0">
                        <a:pos x="54" y="17"/>
                      </a:cxn>
                      <a:cxn ang="0">
                        <a:pos x="17" y="66"/>
                      </a:cxn>
                      <a:cxn ang="0">
                        <a:pos x="2" y="119"/>
                      </a:cxn>
                      <a:cxn ang="0">
                        <a:pos x="0" y="139"/>
                      </a:cxn>
                      <a:cxn ang="0">
                        <a:pos x="6" y="154"/>
                      </a:cxn>
                      <a:cxn ang="0">
                        <a:pos x="81" y="225"/>
                      </a:cxn>
                      <a:cxn ang="0">
                        <a:pos x="144" y="244"/>
                      </a:cxn>
                      <a:cxn ang="0">
                        <a:pos x="176" y="235"/>
                      </a:cxn>
                      <a:cxn ang="0">
                        <a:pos x="183" y="223"/>
                      </a:cxn>
                      <a:cxn ang="0">
                        <a:pos x="187" y="221"/>
                      </a:cxn>
                      <a:cxn ang="0">
                        <a:pos x="199" y="227"/>
                      </a:cxn>
                      <a:cxn ang="0">
                        <a:pos x="237" y="217"/>
                      </a:cxn>
                      <a:cxn ang="0">
                        <a:pos x="247" y="202"/>
                      </a:cxn>
                      <a:cxn ang="0">
                        <a:pos x="248" y="193"/>
                      </a:cxn>
                      <a:cxn ang="0">
                        <a:pos x="268" y="198"/>
                      </a:cxn>
                      <a:cxn ang="0">
                        <a:pos x="296" y="196"/>
                      </a:cxn>
                      <a:cxn ang="0">
                        <a:pos x="297" y="204"/>
                      </a:cxn>
                      <a:cxn ang="0">
                        <a:pos x="299" y="223"/>
                      </a:cxn>
                      <a:cxn ang="0">
                        <a:pos x="307" y="229"/>
                      </a:cxn>
                      <a:cxn ang="0">
                        <a:pos x="341" y="232"/>
                      </a:cxn>
                      <a:cxn ang="0">
                        <a:pos x="401" y="201"/>
                      </a:cxn>
                      <a:cxn ang="0">
                        <a:pos x="414" y="185"/>
                      </a:cxn>
                      <a:cxn ang="0">
                        <a:pos x="427" y="136"/>
                      </a:cxn>
                      <a:cxn ang="0">
                        <a:pos x="440" y="128"/>
                      </a:cxn>
                      <a:cxn ang="0">
                        <a:pos x="475" y="104"/>
                      </a:cxn>
                      <a:cxn ang="0">
                        <a:pos x="482" y="90"/>
                      </a:cxn>
                      <a:cxn ang="0">
                        <a:pos x="483" y="51"/>
                      </a:cxn>
                      <a:cxn ang="0">
                        <a:pos x="475" y="42"/>
                      </a:cxn>
                      <a:cxn ang="0">
                        <a:pos x="456" y="22"/>
                      </a:cxn>
                      <a:cxn ang="0">
                        <a:pos x="446" y="21"/>
                      </a:cxn>
                      <a:cxn ang="0">
                        <a:pos x="439" y="23"/>
                      </a:cxn>
                      <a:cxn ang="0">
                        <a:pos x="440" y="27"/>
                      </a:cxn>
                      <a:cxn ang="0">
                        <a:pos x="444" y="35"/>
                      </a:cxn>
                      <a:cxn ang="0">
                        <a:pos x="443" y="46"/>
                      </a:cxn>
                      <a:cxn ang="0">
                        <a:pos x="433" y="52"/>
                      </a:cxn>
                      <a:cxn ang="0">
                        <a:pos x="426" y="52"/>
                      </a:cxn>
                      <a:cxn ang="0">
                        <a:pos x="424" y="47"/>
                      </a:cxn>
                      <a:cxn ang="0">
                        <a:pos x="417" y="25"/>
                      </a:cxn>
                      <a:cxn ang="0">
                        <a:pos x="399" y="10"/>
                      </a:cxn>
                      <a:cxn ang="0">
                        <a:pos x="395" y="10"/>
                      </a:cxn>
                    </a:cxnLst>
                    <a:rect l="0" t="0" r="r" b="b"/>
                    <a:pathLst>
                      <a:path w="483" h="244">
                        <a:moveTo>
                          <a:pt x="395" y="10"/>
                        </a:moveTo>
                        <a:lnTo>
                          <a:pt x="395" y="13"/>
                        </a:lnTo>
                        <a:lnTo>
                          <a:pt x="395" y="16"/>
                        </a:lnTo>
                        <a:lnTo>
                          <a:pt x="397" y="19"/>
                        </a:lnTo>
                        <a:lnTo>
                          <a:pt x="399" y="23"/>
                        </a:lnTo>
                        <a:lnTo>
                          <a:pt x="408" y="32"/>
                        </a:lnTo>
                        <a:lnTo>
                          <a:pt x="410" y="37"/>
                        </a:lnTo>
                        <a:lnTo>
                          <a:pt x="413" y="45"/>
                        </a:lnTo>
                        <a:lnTo>
                          <a:pt x="412" y="52"/>
                        </a:lnTo>
                        <a:lnTo>
                          <a:pt x="411" y="55"/>
                        </a:lnTo>
                        <a:lnTo>
                          <a:pt x="407" y="62"/>
                        </a:lnTo>
                        <a:lnTo>
                          <a:pt x="404" y="66"/>
                        </a:lnTo>
                        <a:lnTo>
                          <a:pt x="393" y="76"/>
                        </a:lnTo>
                        <a:lnTo>
                          <a:pt x="380" y="86"/>
                        </a:lnTo>
                        <a:lnTo>
                          <a:pt x="373" y="91"/>
                        </a:lnTo>
                        <a:lnTo>
                          <a:pt x="323" y="108"/>
                        </a:lnTo>
                        <a:lnTo>
                          <a:pt x="304" y="112"/>
                        </a:lnTo>
                        <a:lnTo>
                          <a:pt x="293" y="111"/>
                        </a:lnTo>
                        <a:lnTo>
                          <a:pt x="268" y="105"/>
                        </a:lnTo>
                        <a:lnTo>
                          <a:pt x="266" y="104"/>
                        </a:lnTo>
                        <a:lnTo>
                          <a:pt x="264" y="104"/>
                        </a:lnTo>
                        <a:lnTo>
                          <a:pt x="260" y="104"/>
                        </a:lnTo>
                        <a:lnTo>
                          <a:pt x="259" y="103"/>
                        </a:lnTo>
                        <a:lnTo>
                          <a:pt x="258" y="103"/>
                        </a:lnTo>
                        <a:lnTo>
                          <a:pt x="257" y="102"/>
                        </a:lnTo>
                        <a:lnTo>
                          <a:pt x="256" y="100"/>
                        </a:lnTo>
                        <a:lnTo>
                          <a:pt x="256" y="98"/>
                        </a:lnTo>
                        <a:lnTo>
                          <a:pt x="252" y="86"/>
                        </a:lnTo>
                        <a:lnTo>
                          <a:pt x="250" y="84"/>
                        </a:lnTo>
                        <a:lnTo>
                          <a:pt x="247" y="81"/>
                        </a:lnTo>
                        <a:lnTo>
                          <a:pt x="244" y="79"/>
                        </a:lnTo>
                        <a:lnTo>
                          <a:pt x="235" y="75"/>
                        </a:lnTo>
                        <a:lnTo>
                          <a:pt x="231" y="75"/>
                        </a:lnTo>
                        <a:lnTo>
                          <a:pt x="222" y="75"/>
                        </a:lnTo>
                        <a:lnTo>
                          <a:pt x="217" y="75"/>
                        </a:lnTo>
                        <a:lnTo>
                          <a:pt x="214" y="76"/>
                        </a:lnTo>
                        <a:lnTo>
                          <a:pt x="206" y="81"/>
                        </a:lnTo>
                        <a:lnTo>
                          <a:pt x="204" y="84"/>
                        </a:lnTo>
                        <a:lnTo>
                          <a:pt x="202" y="87"/>
                        </a:lnTo>
                        <a:lnTo>
                          <a:pt x="199" y="90"/>
                        </a:lnTo>
                        <a:lnTo>
                          <a:pt x="198" y="92"/>
                        </a:lnTo>
                        <a:lnTo>
                          <a:pt x="194" y="92"/>
                        </a:lnTo>
                        <a:lnTo>
                          <a:pt x="190" y="92"/>
                        </a:lnTo>
                        <a:lnTo>
                          <a:pt x="189" y="91"/>
                        </a:lnTo>
                        <a:lnTo>
                          <a:pt x="188" y="89"/>
                        </a:lnTo>
                        <a:lnTo>
                          <a:pt x="187" y="86"/>
                        </a:lnTo>
                        <a:lnTo>
                          <a:pt x="181" y="60"/>
                        </a:lnTo>
                        <a:lnTo>
                          <a:pt x="177" y="45"/>
                        </a:lnTo>
                        <a:lnTo>
                          <a:pt x="172" y="41"/>
                        </a:lnTo>
                        <a:lnTo>
                          <a:pt x="126" y="5"/>
                        </a:lnTo>
                        <a:lnTo>
                          <a:pt x="117" y="1"/>
                        </a:lnTo>
                        <a:lnTo>
                          <a:pt x="114" y="0"/>
                        </a:lnTo>
                        <a:lnTo>
                          <a:pt x="108" y="0"/>
                        </a:lnTo>
                        <a:lnTo>
                          <a:pt x="98" y="3"/>
                        </a:lnTo>
                        <a:lnTo>
                          <a:pt x="91" y="4"/>
                        </a:lnTo>
                        <a:lnTo>
                          <a:pt x="65" y="12"/>
                        </a:lnTo>
                        <a:lnTo>
                          <a:pt x="54" y="17"/>
                        </a:lnTo>
                        <a:lnTo>
                          <a:pt x="49" y="21"/>
                        </a:lnTo>
                        <a:lnTo>
                          <a:pt x="35" y="36"/>
                        </a:lnTo>
                        <a:lnTo>
                          <a:pt x="17" y="66"/>
                        </a:lnTo>
                        <a:lnTo>
                          <a:pt x="11" y="80"/>
                        </a:lnTo>
                        <a:lnTo>
                          <a:pt x="4" y="109"/>
                        </a:lnTo>
                        <a:lnTo>
                          <a:pt x="2" y="119"/>
                        </a:lnTo>
                        <a:lnTo>
                          <a:pt x="2" y="123"/>
                        </a:lnTo>
                        <a:lnTo>
                          <a:pt x="1" y="127"/>
                        </a:lnTo>
                        <a:lnTo>
                          <a:pt x="0" y="139"/>
                        </a:lnTo>
                        <a:lnTo>
                          <a:pt x="1" y="144"/>
                        </a:lnTo>
                        <a:lnTo>
                          <a:pt x="3" y="149"/>
                        </a:lnTo>
                        <a:lnTo>
                          <a:pt x="6" y="154"/>
                        </a:lnTo>
                        <a:lnTo>
                          <a:pt x="24" y="176"/>
                        </a:lnTo>
                        <a:lnTo>
                          <a:pt x="71" y="220"/>
                        </a:lnTo>
                        <a:lnTo>
                          <a:pt x="81" y="225"/>
                        </a:lnTo>
                        <a:lnTo>
                          <a:pt x="110" y="238"/>
                        </a:lnTo>
                        <a:lnTo>
                          <a:pt x="127" y="243"/>
                        </a:lnTo>
                        <a:lnTo>
                          <a:pt x="144" y="244"/>
                        </a:lnTo>
                        <a:lnTo>
                          <a:pt x="153" y="243"/>
                        </a:lnTo>
                        <a:lnTo>
                          <a:pt x="162" y="241"/>
                        </a:lnTo>
                        <a:lnTo>
                          <a:pt x="176" y="235"/>
                        </a:lnTo>
                        <a:lnTo>
                          <a:pt x="178" y="233"/>
                        </a:lnTo>
                        <a:lnTo>
                          <a:pt x="180" y="231"/>
                        </a:lnTo>
                        <a:lnTo>
                          <a:pt x="183" y="223"/>
                        </a:lnTo>
                        <a:lnTo>
                          <a:pt x="184" y="222"/>
                        </a:lnTo>
                        <a:lnTo>
                          <a:pt x="186" y="221"/>
                        </a:lnTo>
                        <a:lnTo>
                          <a:pt x="187" y="221"/>
                        </a:lnTo>
                        <a:lnTo>
                          <a:pt x="188" y="221"/>
                        </a:lnTo>
                        <a:lnTo>
                          <a:pt x="195" y="226"/>
                        </a:lnTo>
                        <a:lnTo>
                          <a:pt x="199" y="227"/>
                        </a:lnTo>
                        <a:lnTo>
                          <a:pt x="203" y="227"/>
                        </a:lnTo>
                        <a:lnTo>
                          <a:pt x="228" y="221"/>
                        </a:lnTo>
                        <a:lnTo>
                          <a:pt x="237" y="217"/>
                        </a:lnTo>
                        <a:lnTo>
                          <a:pt x="244" y="210"/>
                        </a:lnTo>
                        <a:lnTo>
                          <a:pt x="247" y="204"/>
                        </a:lnTo>
                        <a:lnTo>
                          <a:pt x="247" y="202"/>
                        </a:lnTo>
                        <a:lnTo>
                          <a:pt x="246" y="195"/>
                        </a:lnTo>
                        <a:lnTo>
                          <a:pt x="247" y="194"/>
                        </a:lnTo>
                        <a:lnTo>
                          <a:pt x="248" y="193"/>
                        </a:lnTo>
                        <a:lnTo>
                          <a:pt x="251" y="193"/>
                        </a:lnTo>
                        <a:lnTo>
                          <a:pt x="262" y="197"/>
                        </a:lnTo>
                        <a:lnTo>
                          <a:pt x="268" y="198"/>
                        </a:lnTo>
                        <a:lnTo>
                          <a:pt x="284" y="197"/>
                        </a:lnTo>
                        <a:lnTo>
                          <a:pt x="287" y="196"/>
                        </a:lnTo>
                        <a:lnTo>
                          <a:pt x="296" y="196"/>
                        </a:lnTo>
                        <a:lnTo>
                          <a:pt x="298" y="197"/>
                        </a:lnTo>
                        <a:lnTo>
                          <a:pt x="298" y="199"/>
                        </a:lnTo>
                        <a:lnTo>
                          <a:pt x="297" y="204"/>
                        </a:lnTo>
                        <a:lnTo>
                          <a:pt x="297" y="215"/>
                        </a:lnTo>
                        <a:lnTo>
                          <a:pt x="298" y="221"/>
                        </a:lnTo>
                        <a:lnTo>
                          <a:pt x="299" y="223"/>
                        </a:lnTo>
                        <a:lnTo>
                          <a:pt x="300" y="225"/>
                        </a:lnTo>
                        <a:lnTo>
                          <a:pt x="303" y="228"/>
                        </a:lnTo>
                        <a:lnTo>
                          <a:pt x="307" y="229"/>
                        </a:lnTo>
                        <a:lnTo>
                          <a:pt x="312" y="230"/>
                        </a:lnTo>
                        <a:lnTo>
                          <a:pt x="333" y="232"/>
                        </a:lnTo>
                        <a:lnTo>
                          <a:pt x="341" y="232"/>
                        </a:lnTo>
                        <a:lnTo>
                          <a:pt x="350" y="231"/>
                        </a:lnTo>
                        <a:lnTo>
                          <a:pt x="359" y="227"/>
                        </a:lnTo>
                        <a:lnTo>
                          <a:pt x="401" y="201"/>
                        </a:lnTo>
                        <a:lnTo>
                          <a:pt x="406" y="197"/>
                        </a:lnTo>
                        <a:lnTo>
                          <a:pt x="410" y="192"/>
                        </a:lnTo>
                        <a:lnTo>
                          <a:pt x="414" y="185"/>
                        </a:lnTo>
                        <a:lnTo>
                          <a:pt x="422" y="154"/>
                        </a:lnTo>
                        <a:lnTo>
                          <a:pt x="423" y="147"/>
                        </a:lnTo>
                        <a:lnTo>
                          <a:pt x="427" y="136"/>
                        </a:lnTo>
                        <a:lnTo>
                          <a:pt x="429" y="134"/>
                        </a:lnTo>
                        <a:lnTo>
                          <a:pt x="431" y="133"/>
                        </a:lnTo>
                        <a:lnTo>
                          <a:pt x="440" y="128"/>
                        </a:lnTo>
                        <a:lnTo>
                          <a:pt x="463" y="115"/>
                        </a:lnTo>
                        <a:lnTo>
                          <a:pt x="467" y="112"/>
                        </a:lnTo>
                        <a:lnTo>
                          <a:pt x="475" y="104"/>
                        </a:lnTo>
                        <a:lnTo>
                          <a:pt x="478" y="100"/>
                        </a:lnTo>
                        <a:lnTo>
                          <a:pt x="480" y="96"/>
                        </a:lnTo>
                        <a:lnTo>
                          <a:pt x="482" y="90"/>
                        </a:lnTo>
                        <a:lnTo>
                          <a:pt x="483" y="84"/>
                        </a:lnTo>
                        <a:lnTo>
                          <a:pt x="483" y="56"/>
                        </a:lnTo>
                        <a:lnTo>
                          <a:pt x="483" y="51"/>
                        </a:lnTo>
                        <a:lnTo>
                          <a:pt x="482" y="49"/>
                        </a:lnTo>
                        <a:lnTo>
                          <a:pt x="481" y="48"/>
                        </a:lnTo>
                        <a:lnTo>
                          <a:pt x="475" y="42"/>
                        </a:lnTo>
                        <a:lnTo>
                          <a:pt x="461" y="26"/>
                        </a:lnTo>
                        <a:lnTo>
                          <a:pt x="458" y="23"/>
                        </a:lnTo>
                        <a:lnTo>
                          <a:pt x="456" y="22"/>
                        </a:lnTo>
                        <a:lnTo>
                          <a:pt x="454" y="21"/>
                        </a:lnTo>
                        <a:lnTo>
                          <a:pt x="451" y="21"/>
                        </a:lnTo>
                        <a:lnTo>
                          <a:pt x="446" y="21"/>
                        </a:lnTo>
                        <a:lnTo>
                          <a:pt x="442" y="21"/>
                        </a:lnTo>
                        <a:lnTo>
                          <a:pt x="440" y="22"/>
                        </a:lnTo>
                        <a:lnTo>
                          <a:pt x="439" y="23"/>
                        </a:lnTo>
                        <a:lnTo>
                          <a:pt x="439" y="24"/>
                        </a:lnTo>
                        <a:lnTo>
                          <a:pt x="439" y="26"/>
                        </a:lnTo>
                        <a:lnTo>
                          <a:pt x="440" y="27"/>
                        </a:lnTo>
                        <a:lnTo>
                          <a:pt x="441" y="30"/>
                        </a:lnTo>
                        <a:lnTo>
                          <a:pt x="444" y="33"/>
                        </a:lnTo>
                        <a:lnTo>
                          <a:pt x="444" y="35"/>
                        </a:lnTo>
                        <a:lnTo>
                          <a:pt x="445" y="37"/>
                        </a:lnTo>
                        <a:lnTo>
                          <a:pt x="444" y="43"/>
                        </a:lnTo>
                        <a:lnTo>
                          <a:pt x="443" y="46"/>
                        </a:lnTo>
                        <a:lnTo>
                          <a:pt x="441" y="48"/>
                        </a:lnTo>
                        <a:lnTo>
                          <a:pt x="438" y="50"/>
                        </a:lnTo>
                        <a:lnTo>
                          <a:pt x="433" y="52"/>
                        </a:lnTo>
                        <a:lnTo>
                          <a:pt x="429" y="53"/>
                        </a:lnTo>
                        <a:lnTo>
                          <a:pt x="427" y="53"/>
                        </a:lnTo>
                        <a:lnTo>
                          <a:pt x="426" y="52"/>
                        </a:lnTo>
                        <a:lnTo>
                          <a:pt x="425" y="51"/>
                        </a:lnTo>
                        <a:lnTo>
                          <a:pt x="424" y="50"/>
                        </a:lnTo>
                        <a:lnTo>
                          <a:pt x="424" y="47"/>
                        </a:lnTo>
                        <a:lnTo>
                          <a:pt x="425" y="43"/>
                        </a:lnTo>
                        <a:lnTo>
                          <a:pt x="424" y="40"/>
                        </a:lnTo>
                        <a:lnTo>
                          <a:pt x="417" y="25"/>
                        </a:lnTo>
                        <a:lnTo>
                          <a:pt x="413" y="17"/>
                        </a:lnTo>
                        <a:lnTo>
                          <a:pt x="409" y="14"/>
                        </a:lnTo>
                        <a:lnTo>
                          <a:pt x="399" y="10"/>
                        </a:lnTo>
                        <a:lnTo>
                          <a:pt x="398" y="10"/>
                        </a:lnTo>
                        <a:lnTo>
                          <a:pt x="397" y="10"/>
                        </a:lnTo>
                        <a:lnTo>
                          <a:pt x="395" y="10"/>
                        </a:lnTo>
                        <a:close/>
                      </a:path>
                    </a:pathLst>
                  </a:custGeom>
                  <a:solidFill>
                    <a:srgbClr val="C1814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21"/>
                  <p:cNvSpPr>
                    <a:spLocks/>
                  </p:cNvSpPr>
                  <p:nvPr/>
                </p:nvSpPr>
                <p:spPr bwMode="auto">
                  <a:xfrm flipH="1">
                    <a:off x="5537200" y="4213225"/>
                    <a:ext cx="190500" cy="131763"/>
                  </a:xfrm>
                  <a:custGeom>
                    <a:avLst/>
                    <a:gdLst/>
                    <a:ahLst/>
                    <a:cxnLst>
                      <a:cxn ang="0">
                        <a:pos x="43" y="1"/>
                      </a:cxn>
                      <a:cxn ang="0">
                        <a:pos x="20" y="7"/>
                      </a:cxn>
                      <a:cxn ang="0">
                        <a:pos x="12" y="10"/>
                      </a:cxn>
                      <a:cxn ang="0">
                        <a:pos x="7" y="13"/>
                      </a:cxn>
                      <a:cxn ang="0">
                        <a:pos x="3" y="17"/>
                      </a:cxn>
                      <a:cxn ang="0">
                        <a:pos x="1" y="19"/>
                      </a:cxn>
                      <a:cxn ang="0">
                        <a:pos x="0" y="21"/>
                      </a:cxn>
                      <a:cxn ang="0">
                        <a:pos x="0" y="23"/>
                      </a:cxn>
                      <a:cxn ang="0">
                        <a:pos x="0" y="25"/>
                      </a:cxn>
                      <a:cxn ang="0">
                        <a:pos x="0" y="27"/>
                      </a:cxn>
                      <a:cxn ang="0">
                        <a:pos x="3" y="30"/>
                      </a:cxn>
                      <a:cxn ang="0">
                        <a:pos x="14" y="38"/>
                      </a:cxn>
                      <a:cxn ang="0">
                        <a:pos x="45" y="67"/>
                      </a:cxn>
                      <a:cxn ang="0">
                        <a:pos x="61" y="79"/>
                      </a:cxn>
                      <a:cxn ang="0">
                        <a:pos x="66" y="82"/>
                      </a:cxn>
                      <a:cxn ang="0">
                        <a:pos x="68" y="83"/>
                      </a:cxn>
                      <a:cxn ang="0">
                        <a:pos x="70" y="83"/>
                      </a:cxn>
                      <a:cxn ang="0">
                        <a:pos x="72" y="82"/>
                      </a:cxn>
                      <a:cxn ang="0">
                        <a:pos x="74" y="81"/>
                      </a:cxn>
                      <a:cxn ang="0">
                        <a:pos x="76" y="80"/>
                      </a:cxn>
                      <a:cxn ang="0">
                        <a:pos x="78" y="79"/>
                      </a:cxn>
                      <a:cxn ang="0">
                        <a:pos x="80" y="76"/>
                      </a:cxn>
                      <a:cxn ang="0">
                        <a:pos x="91" y="62"/>
                      </a:cxn>
                      <a:cxn ang="0">
                        <a:pos x="94" y="59"/>
                      </a:cxn>
                      <a:cxn ang="0">
                        <a:pos x="97" y="58"/>
                      </a:cxn>
                      <a:cxn ang="0">
                        <a:pos x="109" y="53"/>
                      </a:cxn>
                      <a:cxn ang="0">
                        <a:pos x="112" y="53"/>
                      </a:cxn>
                      <a:cxn ang="0">
                        <a:pos x="116" y="51"/>
                      </a:cxn>
                      <a:cxn ang="0">
                        <a:pos x="118" y="50"/>
                      </a:cxn>
                      <a:cxn ang="0">
                        <a:pos x="120" y="48"/>
                      </a:cxn>
                      <a:cxn ang="0">
                        <a:pos x="120" y="47"/>
                      </a:cxn>
                      <a:cxn ang="0">
                        <a:pos x="118" y="44"/>
                      </a:cxn>
                      <a:cxn ang="0">
                        <a:pos x="109" y="37"/>
                      </a:cxn>
                      <a:cxn ang="0">
                        <a:pos x="85" y="14"/>
                      </a:cxn>
                      <a:cxn ang="0">
                        <a:pos x="72" y="5"/>
                      </a:cxn>
                      <a:cxn ang="0">
                        <a:pos x="65" y="1"/>
                      </a:cxn>
                      <a:cxn ang="0">
                        <a:pos x="59" y="0"/>
                      </a:cxn>
                      <a:cxn ang="0">
                        <a:pos x="43" y="1"/>
                      </a:cxn>
                    </a:cxnLst>
                    <a:rect l="0" t="0" r="r" b="b"/>
                    <a:pathLst>
                      <a:path w="120" h="83">
                        <a:moveTo>
                          <a:pt x="43" y="1"/>
                        </a:moveTo>
                        <a:lnTo>
                          <a:pt x="20" y="7"/>
                        </a:lnTo>
                        <a:lnTo>
                          <a:pt x="12" y="10"/>
                        </a:lnTo>
                        <a:lnTo>
                          <a:pt x="7" y="13"/>
                        </a:lnTo>
                        <a:lnTo>
                          <a:pt x="3" y="17"/>
                        </a:lnTo>
                        <a:lnTo>
                          <a:pt x="1" y="19"/>
                        </a:lnTo>
                        <a:lnTo>
                          <a:pt x="0" y="21"/>
                        </a:lnTo>
                        <a:lnTo>
                          <a:pt x="0" y="23"/>
                        </a:lnTo>
                        <a:lnTo>
                          <a:pt x="0" y="25"/>
                        </a:lnTo>
                        <a:lnTo>
                          <a:pt x="0" y="27"/>
                        </a:lnTo>
                        <a:lnTo>
                          <a:pt x="3" y="30"/>
                        </a:lnTo>
                        <a:lnTo>
                          <a:pt x="14" y="38"/>
                        </a:lnTo>
                        <a:lnTo>
                          <a:pt x="45" y="67"/>
                        </a:lnTo>
                        <a:lnTo>
                          <a:pt x="61" y="79"/>
                        </a:lnTo>
                        <a:lnTo>
                          <a:pt x="66" y="82"/>
                        </a:lnTo>
                        <a:lnTo>
                          <a:pt x="68" y="83"/>
                        </a:lnTo>
                        <a:lnTo>
                          <a:pt x="70" y="83"/>
                        </a:lnTo>
                        <a:lnTo>
                          <a:pt x="72" y="82"/>
                        </a:lnTo>
                        <a:lnTo>
                          <a:pt x="74" y="81"/>
                        </a:lnTo>
                        <a:lnTo>
                          <a:pt x="76" y="80"/>
                        </a:lnTo>
                        <a:lnTo>
                          <a:pt x="78" y="79"/>
                        </a:lnTo>
                        <a:lnTo>
                          <a:pt x="80" y="76"/>
                        </a:lnTo>
                        <a:lnTo>
                          <a:pt x="91" y="62"/>
                        </a:lnTo>
                        <a:lnTo>
                          <a:pt x="94" y="59"/>
                        </a:lnTo>
                        <a:lnTo>
                          <a:pt x="97" y="58"/>
                        </a:lnTo>
                        <a:lnTo>
                          <a:pt x="109" y="53"/>
                        </a:lnTo>
                        <a:lnTo>
                          <a:pt x="112" y="53"/>
                        </a:lnTo>
                        <a:lnTo>
                          <a:pt x="116" y="51"/>
                        </a:lnTo>
                        <a:lnTo>
                          <a:pt x="118" y="50"/>
                        </a:lnTo>
                        <a:lnTo>
                          <a:pt x="120" y="48"/>
                        </a:lnTo>
                        <a:lnTo>
                          <a:pt x="120" y="47"/>
                        </a:lnTo>
                        <a:lnTo>
                          <a:pt x="118" y="44"/>
                        </a:lnTo>
                        <a:lnTo>
                          <a:pt x="109" y="37"/>
                        </a:lnTo>
                        <a:lnTo>
                          <a:pt x="85" y="14"/>
                        </a:lnTo>
                        <a:lnTo>
                          <a:pt x="72" y="5"/>
                        </a:lnTo>
                        <a:lnTo>
                          <a:pt x="65" y="1"/>
                        </a:lnTo>
                        <a:lnTo>
                          <a:pt x="59" y="0"/>
                        </a:lnTo>
                        <a:lnTo>
                          <a:pt x="43" y="1"/>
                        </a:lnTo>
                        <a:close/>
                      </a:path>
                    </a:pathLst>
                  </a:custGeom>
                  <a:solidFill>
                    <a:srgbClr val="DFBE9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22"/>
                  <p:cNvSpPr>
                    <a:spLocks/>
                  </p:cNvSpPr>
                  <p:nvPr/>
                </p:nvSpPr>
                <p:spPr bwMode="auto">
                  <a:xfrm flipH="1">
                    <a:off x="5629275" y="4276725"/>
                    <a:ext cx="150813" cy="252413"/>
                  </a:xfrm>
                  <a:custGeom>
                    <a:avLst/>
                    <a:gdLst/>
                    <a:ahLst/>
                    <a:cxnLst>
                      <a:cxn ang="0">
                        <a:pos x="22" y="0"/>
                      </a:cxn>
                      <a:cxn ang="0">
                        <a:pos x="20" y="3"/>
                      </a:cxn>
                      <a:cxn ang="0">
                        <a:pos x="18" y="7"/>
                      </a:cxn>
                      <a:cxn ang="0">
                        <a:pos x="8" y="28"/>
                      </a:cxn>
                      <a:cxn ang="0">
                        <a:pos x="2" y="42"/>
                      </a:cxn>
                      <a:cxn ang="0">
                        <a:pos x="0" y="58"/>
                      </a:cxn>
                      <a:cxn ang="0">
                        <a:pos x="0" y="76"/>
                      </a:cxn>
                      <a:cxn ang="0">
                        <a:pos x="1" y="91"/>
                      </a:cxn>
                      <a:cxn ang="0">
                        <a:pos x="3" y="97"/>
                      </a:cxn>
                      <a:cxn ang="0">
                        <a:pos x="4" y="99"/>
                      </a:cxn>
                      <a:cxn ang="0">
                        <a:pos x="11" y="105"/>
                      </a:cxn>
                      <a:cxn ang="0">
                        <a:pos x="13" y="107"/>
                      </a:cxn>
                      <a:cxn ang="0">
                        <a:pos x="44" y="135"/>
                      </a:cxn>
                      <a:cxn ang="0">
                        <a:pos x="72" y="155"/>
                      </a:cxn>
                      <a:cxn ang="0">
                        <a:pos x="78" y="158"/>
                      </a:cxn>
                      <a:cxn ang="0">
                        <a:pos x="81" y="159"/>
                      </a:cxn>
                      <a:cxn ang="0">
                        <a:pos x="83" y="158"/>
                      </a:cxn>
                      <a:cxn ang="0">
                        <a:pos x="84" y="157"/>
                      </a:cxn>
                      <a:cxn ang="0">
                        <a:pos x="85" y="155"/>
                      </a:cxn>
                      <a:cxn ang="0">
                        <a:pos x="87" y="146"/>
                      </a:cxn>
                      <a:cxn ang="0">
                        <a:pos x="87" y="141"/>
                      </a:cxn>
                      <a:cxn ang="0">
                        <a:pos x="84" y="128"/>
                      </a:cxn>
                      <a:cxn ang="0">
                        <a:pos x="84" y="121"/>
                      </a:cxn>
                      <a:cxn ang="0">
                        <a:pos x="84" y="94"/>
                      </a:cxn>
                      <a:cxn ang="0">
                        <a:pos x="85" y="85"/>
                      </a:cxn>
                      <a:cxn ang="0">
                        <a:pos x="86" y="81"/>
                      </a:cxn>
                      <a:cxn ang="0">
                        <a:pos x="94" y="62"/>
                      </a:cxn>
                      <a:cxn ang="0">
                        <a:pos x="95" y="59"/>
                      </a:cxn>
                      <a:cxn ang="0">
                        <a:pos x="95" y="56"/>
                      </a:cxn>
                      <a:cxn ang="0">
                        <a:pos x="94" y="55"/>
                      </a:cxn>
                      <a:cxn ang="0">
                        <a:pos x="93" y="53"/>
                      </a:cxn>
                      <a:cxn ang="0">
                        <a:pos x="90" y="51"/>
                      </a:cxn>
                      <a:cxn ang="0">
                        <a:pos x="83" y="49"/>
                      </a:cxn>
                      <a:cxn ang="0">
                        <a:pos x="52" y="28"/>
                      </a:cxn>
                      <a:cxn ang="0">
                        <a:pos x="45" y="22"/>
                      </a:cxn>
                      <a:cxn ang="0">
                        <a:pos x="28" y="2"/>
                      </a:cxn>
                      <a:cxn ang="0">
                        <a:pos x="26" y="0"/>
                      </a:cxn>
                      <a:cxn ang="0">
                        <a:pos x="24" y="0"/>
                      </a:cxn>
                      <a:cxn ang="0">
                        <a:pos x="22" y="0"/>
                      </a:cxn>
                    </a:cxnLst>
                    <a:rect l="0" t="0" r="r" b="b"/>
                    <a:pathLst>
                      <a:path w="95" h="159">
                        <a:moveTo>
                          <a:pt x="22" y="0"/>
                        </a:moveTo>
                        <a:lnTo>
                          <a:pt x="20" y="3"/>
                        </a:lnTo>
                        <a:lnTo>
                          <a:pt x="18" y="7"/>
                        </a:lnTo>
                        <a:lnTo>
                          <a:pt x="8" y="28"/>
                        </a:lnTo>
                        <a:lnTo>
                          <a:pt x="2" y="42"/>
                        </a:lnTo>
                        <a:lnTo>
                          <a:pt x="0" y="58"/>
                        </a:lnTo>
                        <a:lnTo>
                          <a:pt x="0" y="76"/>
                        </a:lnTo>
                        <a:lnTo>
                          <a:pt x="1" y="91"/>
                        </a:lnTo>
                        <a:lnTo>
                          <a:pt x="3" y="97"/>
                        </a:lnTo>
                        <a:lnTo>
                          <a:pt x="4" y="99"/>
                        </a:lnTo>
                        <a:lnTo>
                          <a:pt x="11" y="105"/>
                        </a:lnTo>
                        <a:lnTo>
                          <a:pt x="13" y="107"/>
                        </a:lnTo>
                        <a:lnTo>
                          <a:pt x="44" y="135"/>
                        </a:lnTo>
                        <a:lnTo>
                          <a:pt x="72" y="155"/>
                        </a:lnTo>
                        <a:lnTo>
                          <a:pt x="78" y="158"/>
                        </a:lnTo>
                        <a:lnTo>
                          <a:pt x="81" y="159"/>
                        </a:lnTo>
                        <a:lnTo>
                          <a:pt x="83" y="158"/>
                        </a:lnTo>
                        <a:lnTo>
                          <a:pt x="84" y="157"/>
                        </a:lnTo>
                        <a:lnTo>
                          <a:pt x="85" y="155"/>
                        </a:lnTo>
                        <a:lnTo>
                          <a:pt x="87" y="146"/>
                        </a:lnTo>
                        <a:lnTo>
                          <a:pt x="87" y="141"/>
                        </a:lnTo>
                        <a:lnTo>
                          <a:pt x="84" y="128"/>
                        </a:lnTo>
                        <a:lnTo>
                          <a:pt x="84" y="121"/>
                        </a:lnTo>
                        <a:lnTo>
                          <a:pt x="84" y="94"/>
                        </a:lnTo>
                        <a:lnTo>
                          <a:pt x="85" y="85"/>
                        </a:lnTo>
                        <a:lnTo>
                          <a:pt x="86" y="81"/>
                        </a:lnTo>
                        <a:lnTo>
                          <a:pt x="94" y="62"/>
                        </a:lnTo>
                        <a:lnTo>
                          <a:pt x="95" y="59"/>
                        </a:lnTo>
                        <a:lnTo>
                          <a:pt x="95" y="56"/>
                        </a:lnTo>
                        <a:lnTo>
                          <a:pt x="94" y="55"/>
                        </a:lnTo>
                        <a:lnTo>
                          <a:pt x="93" y="53"/>
                        </a:lnTo>
                        <a:lnTo>
                          <a:pt x="90" y="51"/>
                        </a:lnTo>
                        <a:lnTo>
                          <a:pt x="83" y="49"/>
                        </a:lnTo>
                        <a:lnTo>
                          <a:pt x="52" y="28"/>
                        </a:lnTo>
                        <a:lnTo>
                          <a:pt x="45" y="22"/>
                        </a:lnTo>
                        <a:lnTo>
                          <a:pt x="28" y="2"/>
                        </a:lnTo>
                        <a:lnTo>
                          <a:pt x="26" y="0"/>
                        </a:lnTo>
                        <a:lnTo>
                          <a:pt x="24" y="0"/>
                        </a:lnTo>
                        <a:lnTo>
                          <a:pt x="22" y="0"/>
                        </a:lnTo>
                        <a:close/>
                      </a:path>
                    </a:pathLst>
                  </a:custGeom>
                  <a:solidFill>
                    <a:srgbClr val="DFBE9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23"/>
                  <p:cNvSpPr>
                    <a:spLocks/>
                  </p:cNvSpPr>
                  <p:nvPr/>
                </p:nvSpPr>
                <p:spPr bwMode="auto">
                  <a:xfrm flipH="1">
                    <a:off x="5516563" y="4371975"/>
                    <a:ext cx="117475" cy="184150"/>
                  </a:xfrm>
                  <a:custGeom>
                    <a:avLst/>
                    <a:gdLst/>
                    <a:ahLst/>
                    <a:cxnLst>
                      <a:cxn ang="0">
                        <a:pos x="74" y="38"/>
                      </a:cxn>
                      <a:cxn ang="0">
                        <a:pos x="73" y="21"/>
                      </a:cxn>
                      <a:cxn ang="0">
                        <a:pos x="71" y="13"/>
                      </a:cxn>
                      <a:cxn ang="0">
                        <a:pos x="68" y="7"/>
                      </a:cxn>
                      <a:cxn ang="0">
                        <a:pos x="67" y="4"/>
                      </a:cxn>
                      <a:cxn ang="0">
                        <a:pos x="65" y="1"/>
                      </a:cxn>
                      <a:cxn ang="0">
                        <a:pos x="64" y="0"/>
                      </a:cxn>
                      <a:cxn ang="0">
                        <a:pos x="64" y="0"/>
                      </a:cxn>
                      <a:cxn ang="0">
                        <a:pos x="63" y="1"/>
                      </a:cxn>
                      <a:cxn ang="0">
                        <a:pos x="63" y="2"/>
                      </a:cxn>
                      <a:cxn ang="0">
                        <a:pos x="60" y="6"/>
                      </a:cxn>
                      <a:cxn ang="0">
                        <a:pos x="58" y="6"/>
                      </a:cxn>
                      <a:cxn ang="0">
                        <a:pos x="56" y="7"/>
                      </a:cxn>
                      <a:cxn ang="0">
                        <a:pos x="47" y="7"/>
                      </a:cxn>
                      <a:cxn ang="0">
                        <a:pos x="36" y="7"/>
                      </a:cxn>
                      <a:cxn ang="0">
                        <a:pos x="33" y="6"/>
                      </a:cxn>
                      <a:cxn ang="0">
                        <a:pos x="24" y="3"/>
                      </a:cxn>
                      <a:cxn ang="0">
                        <a:pos x="20" y="1"/>
                      </a:cxn>
                      <a:cxn ang="0">
                        <a:pos x="18" y="1"/>
                      </a:cxn>
                      <a:cxn ang="0">
                        <a:pos x="17" y="1"/>
                      </a:cxn>
                      <a:cxn ang="0">
                        <a:pos x="14" y="1"/>
                      </a:cxn>
                      <a:cxn ang="0">
                        <a:pos x="13" y="3"/>
                      </a:cxn>
                      <a:cxn ang="0">
                        <a:pos x="11" y="5"/>
                      </a:cxn>
                      <a:cxn ang="0">
                        <a:pos x="8" y="15"/>
                      </a:cxn>
                      <a:cxn ang="0">
                        <a:pos x="8" y="18"/>
                      </a:cxn>
                      <a:cxn ang="0">
                        <a:pos x="1" y="64"/>
                      </a:cxn>
                      <a:cxn ang="0">
                        <a:pos x="0" y="72"/>
                      </a:cxn>
                      <a:cxn ang="0">
                        <a:pos x="5" y="96"/>
                      </a:cxn>
                      <a:cxn ang="0">
                        <a:pos x="8" y="105"/>
                      </a:cxn>
                      <a:cxn ang="0">
                        <a:pos x="9" y="106"/>
                      </a:cxn>
                      <a:cxn ang="0">
                        <a:pos x="11" y="108"/>
                      </a:cxn>
                      <a:cxn ang="0">
                        <a:pos x="19" y="111"/>
                      </a:cxn>
                      <a:cxn ang="0">
                        <a:pos x="35" y="116"/>
                      </a:cxn>
                      <a:cxn ang="0">
                        <a:pos x="42" y="116"/>
                      </a:cxn>
                      <a:cxn ang="0">
                        <a:pos x="45" y="116"/>
                      </a:cxn>
                      <a:cxn ang="0">
                        <a:pos x="58" y="113"/>
                      </a:cxn>
                      <a:cxn ang="0">
                        <a:pos x="61" y="112"/>
                      </a:cxn>
                      <a:cxn ang="0">
                        <a:pos x="68" y="108"/>
                      </a:cxn>
                      <a:cxn ang="0">
                        <a:pos x="70" y="106"/>
                      </a:cxn>
                      <a:cxn ang="0">
                        <a:pos x="73" y="102"/>
                      </a:cxn>
                      <a:cxn ang="0">
                        <a:pos x="73" y="100"/>
                      </a:cxn>
                      <a:cxn ang="0">
                        <a:pos x="73" y="97"/>
                      </a:cxn>
                      <a:cxn ang="0">
                        <a:pos x="73" y="94"/>
                      </a:cxn>
                      <a:cxn ang="0">
                        <a:pos x="72" y="86"/>
                      </a:cxn>
                      <a:cxn ang="0">
                        <a:pos x="74" y="38"/>
                      </a:cxn>
                    </a:cxnLst>
                    <a:rect l="0" t="0" r="r" b="b"/>
                    <a:pathLst>
                      <a:path w="74" h="116">
                        <a:moveTo>
                          <a:pt x="74" y="38"/>
                        </a:moveTo>
                        <a:lnTo>
                          <a:pt x="73" y="21"/>
                        </a:lnTo>
                        <a:lnTo>
                          <a:pt x="71" y="13"/>
                        </a:lnTo>
                        <a:lnTo>
                          <a:pt x="68" y="7"/>
                        </a:lnTo>
                        <a:lnTo>
                          <a:pt x="67" y="4"/>
                        </a:lnTo>
                        <a:lnTo>
                          <a:pt x="65" y="1"/>
                        </a:lnTo>
                        <a:lnTo>
                          <a:pt x="64" y="0"/>
                        </a:lnTo>
                        <a:lnTo>
                          <a:pt x="64" y="0"/>
                        </a:lnTo>
                        <a:lnTo>
                          <a:pt x="63" y="1"/>
                        </a:lnTo>
                        <a:lnTo>
                          <a:pt x="63" y="2"/>
                        </a:lnTo>
                        <a:lnTo>
                          <a:pt x="60" y="6"/>
                        </a:lnTo>
                        <a:lnTo>
                          <a:pt x="58" y="6"/>
                        </a:lnTo>
                        <a:lnTo>
                          <a:pt x="56" y="7"/>
                        </a:lnTo>
                        <a:lnTo>
                          <a:pt x="47" y="7"/>
                        </a:lnTo>
                        <a:lnTo>
                          <a:pt x="36" y="7"/>
                        </a:lnTo>
                        <a:lnTo>
                          <a:pt x="33" y="6"/>
                        </a:lnTo>
                        <a:lnTo>
                          <a:pt x="24" y="3"/>
                        </a:lnTo>
                        <a:lnTo>
                          <a:pt x="20" y="1"/>
                        </a:lnTo>
                        <a:lnTo>
                          <a:pt x="18" y="1"/>
                        </a:lnTo>
                        <a:lnTo>
                          <a:pt x="17" y="1"/>
                        </a:lnTo>
                        <a:lnTo>
                          <a:pt x="14" y="1"/>
                        </a:lnTo>
                        <a:lnTo>
                          <a:pt x="13" y="3"/>
                        </a:lnTo>
                        <a:lnTo>
                          <a:pt x="11" y="5"/>
                        </a:lnTo>
                        <a:lnTo>
                          <a:pt x="8" y="15"/>
                        </a:lnTo>
                        <a:lnTo>
                          <a:pt x="8" y="18"/>
                        </a:lnTo>
                        <a:lnTo>
                          <a:pt x="1" y="64"/>
                        </a:lnTo>
                        <a:lnTo>
                          <a:pt x="0" y="72"/>
                        </a:lnTo>
                        <a:lnTo>
                          <a:pt x="5" y="96"/>
                        </a:lnTo>
                        <a:lnTo>
                          <a:pt x="8" y="105"/>
                        </a:lnTo>
                        <a:lnTo>
                          <a:pt x="9" y="106"/>
                        </a:lnTo>
                        <a:lnTo>
                          <a:pt x="11" y="108"/>
                        </a:lnTo>
                        <a:lnTo>
                          <a:pt x="19" y="111"/>
                        </a:lnTo>
                        <a:lnTo>
                          <a:pt x="35" y="116"/>
                        </a:lnTo>
                        <a:lnTo>
                          <a:pt x="42" y="116"/>
                        </a:lnTo>
                        <a:lnTo>
                          <a:pt x="45" y="116"/>
                        </a:lnTo>
                        <a:lnTo>
                          <a:pt x="58" y="113"/>
                        </a:lnTo>
                        <a:lnTo>
                          <a:pt x="61" y="112"/>
                        </a:lnTo>
                        <a:lnTo>
                          <a:pt x="68" y="108"/>
                        </a:lnTo>
                        <a:lnTo>
                          <a:pt x="70" y="106"/>
                        </a:lnTo>
                        <a:lnTo>
                          <a:pt x="73" y="102"/>
                        </a:lnTo>
                        <a:lnTo>
                          <a:pt x="73" y="100"/>
                        </a:lnTo>
                        <a:lnTo>
                          <a:pt x="73" y="97"/>
                        </a:lnTo>
                        <a:lnTo>
                          <a:pt x="73" y="94"/>
                        </a:lnTo>
                        <a:lnTo>
                          <a:pt x="72" y="86"/>
                        </a:lnTo>
                        <a:lnTo>
                          <a:pt x="74" y="38"/>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24"/>
                  <p:cNvSpPr>
                    <a:spLocks/>
                  </p:cNvSpPr>
                  <p:nvPr/>
                </p:nvSpPr>
                <p:spPr bwMode="auto">
                  <a:xfrm flipH="1">
                    <a:off x="5519738" y="4303713"/>
                    <a:ext cx="73025" cy="61913"/>
                  </a:xfrm>
                  <a:custGeom>
                    <a:avLst/>
                    <a:gdLst/>
                    <a:ahLst/>
                    <a:cxnLst>
                      <a:cxn ang="0">
                        <a:pos x="32" y="1"/>
                      </a:cxn>
                      <a:cxn ang="0">
                        <a:pos x="28" y="5"/>
                      </a:cxn>
                      <a:cxn ang="0">
                        <a:pos x="26" y="6"/>
                      </a:cxn>
                      <a:cxn ang="0">
                        <a:pos x="24" y="7"/>
                      </a:cxn>
                      <a:cxn ang="0">
                        <a:pos x="14" y="13"/>
                      </a:cxn>
                      <a:cxn ang="0">
                        <a:pos x="10" y="16"/>
                      </a:cxn>
                      <a:cxn ang="0">
                        <a:pos x="4" y="23"/>
                      </a:cxn>
                      <a:cxn ang="0">
                        <a:pos x="1" y="27"/>
                      </a:cxn>
                      <a:cxn ang="0">
                        <a:pos x="0" y="30"/>
                      </a:cxn>
                      <a:cxn ang="0">
                        <a:pos x="1" y="32"/>
                      </a:cxn>
                      <a:cxn ang="0">
                        <a:pos x="2" y="33"/>
                      </a:cxn>
                      <a:cxn ang="0">
                        <a:pos x="5" y="37"/>
                      </a:cxn>
                      <a:cxn ang="0">
                        <a:pos x="9" y="39"/>
                      </a:cxn>
                      <a:cxn ang="0">
                        <a:pos x="10" y="39"/>
                      </a:cxn>
                      <a:cxn ang="0">
                        <a:pos x="11" y="39"/>
                      </a:cxn>
                      <a:cxn ang="0">
                        <a:pos x="12" y="39"/>
                      </a:cxn>
                      <a:cxn ang="0">
                        <a:pos x="12" y="38"/>
                      </a:cxn>
                      <a:cxn ang="0">
                        <a:pos x="13" y="36"/>
                      </a:cxn>
                      <a:cxn ang="0">
                        <a:pos x="13" y="30"/>
                      </a:cxn>
                      <a:cxn ang="0">
                        <a:pos x="14" y="26"/>
                      </a:cxn>
                      <a:cxn ang="0">
                        <a:pos x="15" y="24"/>
                      </a:cxn>
                      <a:cxn ang="0">
                        <a:pos x="20" y="19"/>
                      </a:cxn>
                      <a:cxn ang="0">
                        <a:pos x="23" y="17"/>
                      </a:cxn>
                      <a:cxn ang="0">
                        <a:pos x="25" y="16"/>
                      </a:cxn>
                      <a:cxn ang="0">
                        <a:pos x="25" y="16"/>
                      </a:cxn>
                      <a:cxn ang="0">
                        <a:pos x="25" y="17"/>
                      </a:cxn>
                      <a:cxn ang="0">
                        <a:pos x="25" y="19"/>
                      </a:cxn>
                      <a:cxn ang="0">
                        <a:pos x="23" y="25"/>
                      </a:cxn>
                      <a:cxn ang="0">
                        <a:pos x="21" y="31"/>
                      </a:cxn>
                      <a:cxn ang="0">
                        <a:pos x="21" y="33"/>
                      </a:cxn>
                      <a:cxn ang="0">
                        <a:pos x="21" y="35"/>
                      </a:cxn>
                      <a:cxn ang="0">
                        <a:pos x="22" y="37"/>
                      </a:cxn>
                      <a:cxn ang="0">
                        <a:pos x="24" y="38"/>
                      </a:cxn>
                      <a:cxn ang="0">
                        <a:pos x="28" y="39"/>
                      </a:cxn>
                      <a:cxn ang="0">
                        <a:pos x="36" y="39"/>
                      </a:cxn>
                      <a:cxn ang="0">
                        <a:pos x="41" y="37"/>
                      </a:cxn>
                      <a:cxn ang="0">
                        <a:pos x="44" y="36"/>
                      </a:cxn>
                      <a:cxn ang="0">
                        <a:pos x="45" y="33"/>
                      </a:cxn>
                      <a:cxn ang="0">
                        <a:pos x="46" y="32"/>
                      </a:cxn>
                      <a:cxn ang="0">
                        <a:pos x="46" y="30"/>
                      </a:cxn>
                      <a:cxn ang="0">
                        <a:pos x="44" y="24"/>
                      </a:cxn>
                      <a:cxn ang="0">
                        <a:pos x="36" y="3"/>
                      </a:cxn>
                      <a:cxn ang="0">
                        <a:pos x="35" y="1"/>
                      </a:cxn>
                      <a:cxn ang="0">
                        <a:pos x="34" y="0"/>
                      </a:cxn>
                      <a:cxn ang="0">
                        <a:pos x="33" y="0"/>
                      </a:cxn>
                      <a:cxn ang="0">
                        <a:pos x="32" y="1"/>
                      </a:cxn>
                    </a:cxnLst>
                    <a:rect l="0" t="0" r="r" b="b"/>
                    <a:pathLst>
                      <a:path w="46" h="39">
                        <a:moveTo>
                          <a:pt x="32" y="1"/>
                        </a:moveTo>
                        <a:lnTo>
                          <a:pt x="28" y="5"/>
                        </a:lnTo>
                        <a:lnTo>
                          <a:pt x="26" y="6"/>
                        </a:lnTo>
                        <a:lnTo>
                          <a:pt x="24" y="7"/>
                        </a:lnTo>
                        <a:lnTo>
                          <a:pt x="14" y="13"/>
                        </a:lnTo>
                        <a:lnTo>
                          <a:pt x="10" y="16"/>
                        </a:lnTo>
                        <a:lnTo>
                          <a:pt x="4" y="23"/>
                        </a:lnTo>
                        <a:lnTo>
                          <a:pt x="1" y="27"/>
                        </a:lnTo>
                        <a:lnTo>
                          <a:pt x="0" y="30"/>
                        </a:lnTo>
                        <a:lnTo>
                          <a:pt x="1" y="32"/>
                        </a:lnTo>
                        <a:lnTo>
                          <a:pt x="2" y="33"/>
                        </a:lnTo>
                        <a:lnTo>
                          <a:pt x="5" y="37"/>
                        </a:lnTo>
                        <a:lnTo>
                          <a:pt x="9" y="39"/>
                        </a:lnTo>
                        <a:lnTo>
                          <a:pt x="10" y="39"/>
                        </a:lnTo>
                        <a:lnTo>
                          <a:pt x="11" y="39"/>
                        </a:lnTo>
                        <a:lnTo>
                          <a:pt x="12" y="39"/>
                        </a:lnTo>
                        <a:lnTo>
                          <a:pt x="12" y="38"/>
                        </a:lnTo>
                        <a:lnTo>
                          <a:pt x="13" y="36"/>
                        </a:lnTo>
                        <a:lnTo>
                          <a:pt x="13" y="30"/>
                        </a:lnTo>
                        <a:lnTo>
                          <a:pt x="14" y="26"/>
                        </a:lnTo>
                        <a:lnTo>
                          <a:pt x="15" y="24"/>
                        </a:lnTo>
                        <a:lnTo>
                          <a:pt x="20" y="19"/>
                        </a:lnTo>
                        <a:lnTo>
                          <a:pt x="23" y="17"/>
                        </a:lnTo>
                        <a:lnTo>
                          <a:pt x="25" y="16"/>
                        </a:lnTo>
                        <a:lnTo>
                          <a:pt x="25" y="16"/>
                        </a:lnTo>
                        <a:lnTo>
                          <a:pt x="25" y="17"/>
                        </a:lnTo>
                        <a:lnTo>
                          <a:pt x="25" y="19"/>
                        </a:lnTo>
                        <a:lnTo>
                          <a:pt x="23" y="25"/>
                        </a:lnTo>
                        <a:lnTo>
                          <a:pt x="21" y="31"/>
                        </a:lnTo>
                        <a:lnTo>
                          <a:pt x="21" y="33"/>
                        </a:lnTo>
                        <a:lnTo>
                          <a:pt x="21" y="35"/>
                        </a:lnTo>
                        <a:lnTo>
                          <a:pt x="22" y="37"/>
                        </a:lnTo>
                        <a:lnTo>
                          <a:pt x="24" y="38"/>
                        </a:lnTo>
                        <a:lnTo>
                          <a:pt x="28" y="39"/>
                        </a:lnTo>
                        <a:lnTo>
                          <a:pt x="36" y="39"/>
                        </a:lnTo>
                        <a:lnTo>
                          <a:pt x="41" y="37"/>
                        </a:lnTo>
                        <a:lnTo>
                          <a:pt x="44" y="36"/>
                        </a:lnTo>
                        <a:lnTo>
                          <a:pt x="45" y="33"/>
                        </a:lnTo>
                        <a:lnTo>
                          <a:pt x="46" y="32"/>
                        </a:lnTo>
                        <a:lnTo>
                          <a:pt x="46" y="30"/>
                        </a:lnTo>
                        <a:lnTo>
                          <a:pt x="44" y="24"/>
                        </a:lnTo>
                        <a:lnTo>
                          <a:pt x="36" y="3"/>
                        </a:lnTo>
                        <a:lnTo>
                          <a:pt x="35" y="1"/>
                        </a:lnTo>
                        <a:lnTo>
                          <a:pt x="34" y="0"/>
                        </a:lnTo>
                        <a:lnTo>
                          <a:pt x="33" y="0"/>
                        </a:lnTo>
                        <a:lnTo>
                          <a:pt x="32" y="1"/>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Freeform 25"/>
                  <p:cNvSpPr>
                    <a:spLocks/>
                  </p:cNvSpPr>
                  <p:nvPr/>
                </p:nvSpPr>
                <p:spPr bwMode="auto">
                  <a:xfrm flipH="1">
                    <a:off x="5407025" y="4335463"/>
                    <a:ext cx="101600" cy="196850"/>
                  </a:xfrm>
                  <a:custGeom>
                    <a:avLst/>
                    <a:gdLst/>
                    <a:ahLst/>
                    <a:cxnLst>
                      <a:cxn ang="0">
                        <a:pos x="60" y="13"/>
                      </a:cxn>
                      <a:cxn ang="0">
                        <a:pos x="59" y="12"/>
                      </a:cxn>
                      <a:cxn ang="0">
                        <a:pos x="57" y="13"/>
                      </a:cxn>
                      <a:cxn ang="0">
                        <a:pos x="55" y="13"/>
                      </a:cxn>
                      <a:cxn ang="0">
                        <a:pos x="53" y="15"/>
                      </a:cxn>
                      <a:cxn ang="0">
                        <a:pos x="48" y="17"/>
                      </a:cxn>
                      <a:cxn ang="0">
                        <a:pos x="46" y="18"/>
                      </a:cxn>
                      <a:cxn ang="0">
                        <a:pos x="44" y="18"/>
                      </a:cxn>
                      <a:cxn ang="0">
                        <a:pos x="40" y="18"/>
                      </a:cxn>
                      <a:cxn ang="0">
                        <a:pos x="36" y="16"/>
                      </a:cxn>
                      <a:cxn ang="0">
                        <a:pos x="29" y="11"/>
                      </a:cxn>
                      <a:cxn ang="0">
                        <a:pos x="25" y="8"/>
                      </a:cxn>
                      <a:cxn ang="0">
                        <a:pos x="21" y="2"/>
                      </a:cxn>
                      <a:cxn ang="0">
                        <a:pos x="20" y="0"/>
                      </a:cxn>
                      <a:cxn ang="0">
                        <a:pos x="19" y="0"/>
                      </a:cxn>
                      <a:cxn ang="0">
                        <a:pos x="18" y="0"/>
                      </a:cxn>
                      <a:cxn ang="0">
                        <a:pos x="17" y="2"/>
                      </a:cxn>
                      <a:cxn ang="0">
                        <a:pos x="16" y="4"/>
                      </a:cxn>
                      <a:cxn ang="0">
                        <a:pos x="13" y="24"/>
                      </a:cxn>
                      <a:cxn ang="0">
                        <a:pos x="4" y="52"/>
                      </a:cxn>
                      <a:cxn ang="0">
                        <a:pos x="0" y="89"/>
                      </a:cxn>
                      <a:cxn ang="0">
                        <a:pos x="0" y="106"/>
                      </a:cxn>
                      <a:cxn ang="0">
                        <a:pos x="0" y="109"/>
                      </a:cxn>
                      <a:cxn ang="0">
                        <a:pos x="0" y="111"/>
                      </a:cxn>
                      <a:cxn ang="0">
                        <a:pos x="1" y="112"/>
                      </a:cxn>
                      <a:cxn ang="0">
                        <a:pos x="3" y="116"/>
                      </a:cxn>
                      <a:cxn ang="0">
                        <a:pos x="10" y="120"/>
                      </a:cxn>
                      <a:cxn ang="0">
                        <a:pos x="23" y="124"/>
                      </a:cxn>
                      <a:cxn ang="0">
                        <a:pos x="29" y="124"/>
                      </a:cxn>
                      <a:cxn ang="0">
                        <a:pos x="35" y="123"/>
                      </a:cxn>
                      <a:cxn ang="0">
                        <a:pos x="41" y="120"/>
                      </a:cxn>
                      <a:cxn ang="0">
                        <a:pos x="47" y="116"/>
                      </a:cxn>
                      <a:cxn ang="0">
                        <a:pos x="49" y="113"/>
                      </a:cxn>
                      <a:cxn ang="0">
                        <a:pos x="51" y="110"/>
                      </a:cxn>
                      <a:cxn ang="0">
                        <a:pos x="52" y="107"/>
                      </a:cxn>
                      <a:cxn ang="0">
                        <a:pos x="52" y="103"/>
                      </a:cxn>
                      <a:cxn ang="0">
                        <a:pos x="52" y="74"/>
                      </a:cxn>
                      <a:cxn ang="0">
                        <a:pos x="59" y="44"/>
                      </a:cxn>
                      <a:cxn ang="0">
                        <a:pos x="61" y="39"/>
                      </a:cxn>
                      <a:cxn ang="0">
                        <a:pos x="63" y="29"/>
                      </a:cxn>
                      <a:cxn ang="0">
                        <a:pos x="64" y="18"/>
                      </a:cxn>
                      <a:cxn ang="0">
                        <a:pos x="62" y="14"/>
                      </a:cxn>
                      <a:cxn ang="0">
                        <a:pos x="60" y="13"/>
                      </a:cxn>
                    </a:cxnLst>
                    <a:rect l="0" t="0" r="r" b="b"/>
                    <a:pathLst>
                      <a:path w="64" h="124">
                        <a:moveTo>
                          <a:pt x="60" y="13"/>
                        </a:moveTo>
                        <a:lnTo>
                          <a:pt x="59" y="12"/>
                        </a:lnTo>
                        <a:lnTo>
                          <a:pt x="57" y="13"/>
                        </a:lnTo>
                        <a:lnTo>
                          <a:pt x="55" y="13"/>
                        </a:lnTo>
                        <a:lnTo>
                          <a:pt x="53" y="15"/>
                        </a:lnTo>
                        <a:lnTo>
                          <a:pt x="48" y="17"/>
                        </a:lnTo>
                        <a:lnTo>
                          <a:pt x="46" y="18"/>
                        </a:lnTo>
                        <a:lnTo>
                          <a:pt x="44" y="18"/>
                        </a:lnTo>
                        <a:lnTo>
                          <a:pt x="40" y="18"/>
                        </a:lnTo>
                        <a:lnTo>
                          <a:pt x="36" y="16"/>
                        </a:lnTo>
                        <a:lnTo>
                          <a:pt x="29" y="11"/>
                        </a:lnTo>
                        <a:lnTo>
                          <a:pt x="25" y="8"/>
                        </a:lnTo>
                        <a:lnTo>
                          <a:pt x="21" y="2"/>
                        </a:lnTo>
                        <a:lnTo>
                          <a:pt x="20" y="0"/>
                        </a:lnTo>
                        <a:lnTo>
                          <a:pt x="19" y="0"/>
                        </a:lnTo>
                        <a:lnTo>
                          <a:pt x="18" y="0"/>
                        </a:lnTo>
                        <a:lnTo>
                          <a:pt x="17" y="2"/>
                        </a:lnTo>
                        <a:lnTo>
                          <a:pt x="16" y="4"/>
                        </a:lnTo>
                        <a:lnTo>
                          <a:pt x="13" y="24"/>
                        </a:lnTo>
                        <a:lnTo>
                          <a:pt x="4" y="52"/>
                        </a:lnTo>
                        <a:lnTo>
                          <a:pt x="0" y="89"/>
                        </a:lnTo>
                        <a:lnTo>
                          <a:pt x="0" y="106"/>
                        </a:lnTo>
                        <a:lnTo>
                          <a:pt x="0" y="109"/>
                        </a:lnTo>
                        <a:lnTo>
                          <a:pt x="0" y="111"/>
                        </a:lnTo>
                        <a:lnTo>
                          <a:pt x="1" y="112"/>
                        </a:lnTo>
                        <a:lnTo>
                          <a:pt x="3" y="116"/>
                        </a:lnTo>
                        <a:lnTo>
                          <a:pt x="10" y="120"/>
                        </a:lnTo>
                        <a:lnTo>
                          <a:pt x="23" y="124"/>
                        </a:lnTo>
                        <a:lnTo>
                          <a:pt x="29" y="124"/>
                        </a:lnTo>
                        <a:lnTo>
                          <a:pt x="35" y="123"/>
                        </a:lnTo>
                        <a:lnTo>
                          <a:pt x="41" y="120"/>
                        </a:lnTo>
                        <a:lnTo>
                          <a:pt x="47" y="116"/>
                        </a:lnTo>
                        <a:lnTo>
                          <a:pt x="49" y="113"/>
                        </a:lnTo>
                        <a:lnTo>
                          <a:pt x="51" y="110"/>
                        </a:lnTo>
                        <a:lnTo>
                          <a:pt x="52" y="107"/>
                        </a:lnTo>
                        <a:lnTo>
                          <a:pt x="52" y="103"/>
                        </a:lnTo>
                        <a:lnTo>
                          <a:pt x="52" y="74"/>
                        </a:lnTo>
                        <a:lnTo>
                          <a:pt x="59" y="44"/>
                        </a:lnTo>
                        <a:lnTo>
                          <a:pt x="61" y="39"/>
                        </a:lnTo>
                        <a:lnTo>
                          <a:pt x="63" y="29"/>
                        </a:lnTo>
                        <a:lnTo>
                          <a:pt x="64" y="18"/>
                        </a:lnTo>
                        <a:lnTo>
                          <a:pt x="62" y="14"/>
                        </a:lnTo>
                        <a:lnTo>
                          <a:pt x="60" y="13"/>
                        </a:lnTo>
                        <a:close/>
                      </a:path>
                    </a:pathLst>
                  </a:custGeom>
                  <a:solidFill>
                    <a:srgbClr val="DFBE9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26"/>
                  <p:cNvSpPr>
                    <a:spLocks/>
                  </p:cNvSpPr>
                  <p:nvPr/>
                </p:nvSpPr>
                <p:spPr bwMode="auto">
                  <a:xfrm flipH="1">
                    <a:off x="5411787" y="4324350"/>
                    <a:ext cx="49213" cy="26988"/>
                  </a:xfrm>
                  <a:custGeom>
                    <a:avLst/>
                    <a:gdLst/>
                    <a:ahLst/>
                    <a:cxnLst>
                      <a:cxn ang="0">
                        <a:pos x="31" y="8"/>
                      </a:cxn>
                      <a:cxn ang="0">
                        <a:pos x="31" y="7"/>
                      </a:cxn>
                      <a:cxn ang="0">
                        <a:pos x="30" y="6"/>
                      </a:cxn>
                      <a:cxn ang="0">
                        <a:pos x="29" y="5"/>
                      </a:cxn>
                      <a:cxn ang="0">
                        <a:pos x="25" y="3"/>
                      </a:cxn>
                      <a:cxn ang="0">
                        <a:pos x="17" y="1"/>
                      </a:cxn>
                      <a:cxn ang="0">
                        <a:pos x="14" y="0"/>
                      </a:cxn>
                      <a:cxn ang="0">
                        <a:pos x="5" y="1"/>
                      </a:cxn>
                      <a:cxn ang="0">
                        <a:pos x="1" y="2"/>
                      </a:cxn>
                      <a:cxn ang="0">
                        <a:pos x="0" y="2"/>
                      </a:cxn>
                      <a:cxn ang="0">
                        <a:pos x="0" y="3"/>
                      </a:cxn>
                      <a:cxn ang="0">
                        <a:pos x="0" y="6"/>
                      </a:cxn>
                      <a:cxn ang="0">
                        <a:pos x="2" y="9"/>
                      </a:cxn>
                      <a:cxn ang="0">
                        <a:pos x="5" y="12"/>
                      </a:cxn>
                      <a:cxn ang="0">
                        <a:pos x="8" y="14"/>
                      </a:cxn>
                      <a:cxn ang="0">
                        <a:pos x="10" y="15"/>
                      </a:cxn>
                      <a:cxn ang="0">
                        <a:pos x="17" y="17"/>
                      </a:cxn>
                      <a:cxn ang="0">
                        <a:pos x="23" y="17"/>
                      </a:cxn>
                      <a:cxn ang="0">
                        <a:pos x="26" y="16"/>
                      </a:cxn>
                      <a:cxn ang="0">
                        <a:pos x="29" y="14"/>
                      </a:cxn>
                      <a:cxn ang="0">
                        <a:pos x="31" y="8"/>
                      </a:cxn>
                    </a:cxnLst>
                    <a:rect l="0" t="0" r="r" b="b"/>
                    <a:pathLst>
                      <a:path w="31" h="17">
                        <a:moveTo>
                          <a:pt x="31" y="8"/>
                        </a:moveTo>
                        <a:lnTo>
                          <a:pt x="31" y="7"/>
                        </a:lnTo>
                        <a:lnTo>
                          <a:pt x="30" y="6"/>
                        </a:lnTo>
                        <a:lnTo>
                          <a:pt x="29" y="5"/>
                        </a:lnTo>
                        <a:lnTo>
                          <a:pt x="25" y="3"/>
                        </a:lnTo>
                        <a:lnTo>
                          <a:pt x="17" y="1"/>
                        </a:lnTo>
                        <a:lnTo>
                          <a:pt x="14" y="0"/>
                        </a:lnTo>
                        <a:lnTo>
                          <a:pt x="5" y="1"/>
                        </a:lnTo>
                        <a:lnTo>
                          <a:pt x="1" y="2"/>
                        </a:lnTo>
                        <a:lnTo>
                          <a:pt x="0" y="2"/>
                        </a:lnTo>
                        <a:lnTo>
                          <a:pt x="0" y="3"/>
                        </a:lnTo>
                        <a:lnTo>
                          <a:pt x="0" y="6"/>
                        </a:lnTo>
                        <a:lnTo>
                          <a:pt x="2" y="9"/>
                        </a:lnTo>
                        <a:lnTo>
                          <a:pt x="5" y="12"/>
                        </a:lnTo>
                        <a:lnTo>
                          <a:pt x="8" y="14"/>
                        </a:lnTo>
                        <a:lnTo>
                          <a:pt x="10" y="15"/>
                        </a:lnTo>
                        <a:lnTo>
                          <a:pt x="17" y="17"/>
                        </a:lnTo>
                        <a:lnTo>
                          <a:pt x="23" y="17"/>
                        </a:lnTo>
                        <a:lnTo>
                          <a:pt x="26" y="16"/>
                        </a:lnTo>
                        <a:lnTo>
                          <a:pt x="29" y="14"/>
                        </a:lnTo>
                        <a:lnTo>
                          <a:pt x="31" y="8"/>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27"/>
                  <p:cNvSpPr>
                    <a:spLocks/>
                  </p:cNvSpPr>
                  <p:nvPr/>
                </p:nvSpPr>
                <p:spPr bwMode="auto">
                  <a:xfrm flipH="1">
                    <a:off x="5127625" y="4303713"/>
                    <a:ext cx="169863" cy="98425"/>
                  </a:xfrm>
                  <a:custGeom>
                    <a:avLst/>
                    <a:gdLst/>
                    <a:ahLst/>
                    <a:cxnLst>
                      <a:cxn ang="0">
                        <a:pos x="100" y="0"/>
                      </a:cxn>
                      <a:cxn ang="0">
                        <a:pos x="99" y="0"/>
                      </a:cxn>
                      <a:cxn ang="0">
                        <a:pos x="99" y="1"/>
                      </a:cxn>
                      <a:cxn ang="0">
                        <a:pos x="98" y="2"/>
                      </a:cxn>
                      <a:cxn ang="0">
                        <a:pos x="97" y="3"/>
                      </a:cxn>
                      <a:cxn ang="0">
                        <a:pos x="57" y="30"/>
                      </a:cxn>
                      <a:cxn ang="0">
                        <a:pos x="39" y="36"/>
                      </a:cxn>
                      <a:cxn ang="0">
                        <a:pos x="3" y="42"/>
                      </a:cxn>
                      <a:cxn ang="0">
                        <a:pos x="1" y="43"/>
                      </a:cxn>
                      <a:cxn ang="0">
                        <a:pos x="0" y="44"/>
                      </a:cxn>
                      <a:cxn ang="0">
                        <a:pos x="1" y="45"/>
                      </a:cxn>
                      <a:cxn ang="0">
                        <a:pos x="5" y="49"/>
                      </a:cxn>
                      <a:cxn ang="0">
                        <a:pos x="16" y="56"/>
                      </a:cxn>
                      <a:cxn ang="0">
                        <a:pos x="22" y="59"/>
                      </a:cxn>
                      <a:cxn ang="0">
                        <a:pos x="35" y="62"/>
                      </a:cxn>
                      <a:cxn ang="0">
                        <a:pos x="42" y="62"/>
                      </a:cxn>
                      <a:cxn ang="0">
                        <a:pos x="55" y="61"/>
                      </a:cxn>
                      <a:cxn ang="0">
                        <a:pos x="83" y="52"/>
                      </a:cxn>
                      <a:cxn ang="0">
                        <a:pos x="97" y="44"/>
                      </a:cxn>
                      <a:cxn ang="0">
                        <a:pos x="102" y="40"/>
                      </a:cxn>
                      <a:cxn ang="0">
                        <a:pos x="105" y="36"/>
                      </a:cxn>
                      <a:cxn ang="0">
                        <a:pos x="107" y="31"/>
                      </a:cxn>
                      <a:cxn ang="0">
                        <a:pos x="107" y="28"/>
                      </a:cxn>
                      <a:cxn ang="0">
                        <a:pos x="107" y="24"/>
                      </a:cxn>
                      <a:cxn ang="0">
                        <a:pos x="104" y="10"/>
                      </a:cxn>
                      <a:cxn ang="0">
                        <a:pos x="101" y="1"/>
                      </a:cxn>
                      <a:cxn ang="0">
                        <a:pos x="100" y="0"/>
                      </a:cxn>
                    </a:cxnLst>
                    <a:rect l="0" t="0" r="r" b="b"/>
                    <a:pathLst>
                      <a:path w="107" h="62">
                        <a:moveTo>
                          <a:pt x="100" y="0"/>
                        </a:moveTo>
                        <a:lnTo>
                          <a:pt x="99" y="0"/>
                        </a:lnTo>
                        <a:lnTo>
                          <a:pt x="99" y="1"/>
                        </a:lnTo>
                        <a:lnTo>
                          <a:pt x="98" y="2"/>
                        </a:lnTo>
                        <a:lnTo>
                          <a:pt x="97" y="3"/>
                        </a:lnTo>
                        <a:lnTo>
                          <a:pt x="57" y="30"/>
                        </a:lnTo>
                        <a:lnTo>
                          <a:pt x="39" y="36"/>
                        </a:lnTo>
                        <a:lnTo>
                          <a:pt x="3" y="42"/>
                        </a:lnTo>
                        <a:lnTo>
                          <a:pt x="1" y="43"/>
                        </a:lnTo>
                        <a:lnTo>
                          <a:pt x="0" y="44"/>
                        </a:lnTo>
                        <a:lnTo>
                          <a:pt x="1" y="45"/>
                        </a:lnTo>
                        <a:lnTo>
                          <a:pt x="5" y="49"/>
                        </a:lnTo>
                        <a:lnTo>
                          <a:pt x="16" y="56"/>
                        </a:lnTo>
                        <a:lnTo>
                          <a:pt x="22" y="59"/>
                        </a:lnTo>
                        <a:lnTo>
                          <a:pt x="35" y="62"/>
                        </a:lnTo>
                        <a:lnTo>
                          <a:pt x="42" y="62"/>
                        </a:lnTo>
                        <a:lnTo>
                          <a:pt x="55" y="61"/>
                        </a:lnTo>
                        <a:lnTo>
                          <a:pt x="83" y="52"/>
                        </a:lnTo>
                        <a:lnTo>
                          <a:pt x="97" y="44"/>
                        </a:lnTo>
                        <a:lnTo>
                          <a:pt x="102" y="40"/>
                        </a:lnTo>
                        <a:lnTo>
                          <a:pt x="105" y="36"/>
                        </a:lnTo>
                        <a:lnTo>
                          <a:pt x="107" y="31"/>
                        </a:lnTo>
                        <a:lnTo>
                          <a:pt x="107" y="28"/>
                        </a:lnTo>
                        <a:lnTo>
                          <a:pt x="107" y="24"/>
                        </a:lnTo>
                        <a:lnTo>
                          <a:pt x="104" y="10"/>
                        </a:lnTo>
                        <a:lnTo>
                          <a:pt x="101" y="1"/>
                        </a:lnTo>
                        <a:lnTo>
                          <a:pt x="100" y="0"/>
                        </a:lnTo>
                        <a:close/>
                      </a:path>
                    </a:pathLst>
                  </a:custGeom>
                  <a:solidFill>
                    <a:srgbClr val="DFBE9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Freeform 28"/>
                  <p:cNvSpPr>
                    <a:spLocks/>
                  </p:cNvSpPr>
                  <p:nvPr/>
                </p:nvSpPr>
                <p:spPr bwMode="auto">
                  <a:xfrm flipH="1">
                    <a:off x="5265738" y="4375150"/>
                    <a:ext cx="50800" cy="171450"/>
                  </a:xfrm>
                  <a:custGeom>
                    <a:avLst/>
                    <a:gdLst/>
                    <a:ahLst/>
                    <a:cxnLst>
                      <a:cxn ang="0">
                        <a:pos x="28" y="18"/>
                      </a:cxn>
                      <a:cxn ang="0">
                        <a:pos x="28" y="17"/>
                      </a:cxn>
                      <a:cxn ang="0">
                        <a:pos x="26" y="16"/>
                      </a:cxn>
                      <a:cxn ang="0">
                        <a:pos x="25" y="16"/>
                      </a:cxn>
                      <a:cxn ang="0">
                        <a:pos x="22" y="17"/>
                      </a:cxn>
                      <a:cxn ang="0">
                        <a:pos x="21" y="17"/>
                      </a:cxn>
                      <a:cxn ang="0">
                        <a:pos x="19" y="16"/>
                      </a:cxn>
                      <a:cxn ang="0">
                        <a:pos x="17" y="15"/>
                      </a:cxn>
                      <a:cxn ang="0">
                        <a:pos x="16" y="11"/>
                      </a:cxn>
                      <a:cxn ang="0">
                        <a:pos x="10" y="2"/>
                      </a:cxn>
                      <a:cxn ang="0">
                        <a:pos x="9" y="1"/>
                      </a:cxn>
                      <a:cxn ang="0">
                        <a:pos x="8" y="0"/>
                      </a:cxn>
                      <a:cxn ang="0">
                        <a:pos x="8" y="0"/>
                      </a:cxn>
                      <a:cxn ang="0">
                        <a:pos x="7" y="1"/>
                      </a:cxn>
                      <a:cxn ang="0">
                        <a:pos x="6" y="2"/>
                      </a:cxn>
                      <a:cxn ang="0">
                        <a:pos x="5" y="4"/>
                      </a:cxn>
                      <a:cxn ang="0">
                        <a:pos x="0" y="68"/>
                      </a:cxn>
                      <a:cxn ang="0">
                        <a:pos x="0" y="96"/>
                      </a:cxn>
                      <a:cxn ang="0">
                        <a:pos x="1" y="103"/>
                      </a:cxn>
                      <a:cxn ang="0">
                        <a:pos x="2" y="104"/>
                      </a:cxn>
                      <a:cxn ang="0">
                        <a:pos x="5" y="104"/>
                      </a:cxn>
                      <a:cxn ang="0">
                        <a:pos x="9" y="105"/>
                      </a:cxn>
                      <a:cxn ang="0">
                        <a:pos x="15" y="107"/>
                      </a:cxn>
                      <a:cxn ang="0">
                        <a:pos x="20" y="108"/>
                      </a:cxn>
                      <a:cxn ang="0">
                        <a:pos x="26" y="107"/>
                      </a:cxn>
                      <a:cxn ang="0">
                        <a:pos x="29" y="105"/>
                      </a:cxn>
                      <a:cxn ang="0">
                        <a:pos x="30" y="104"/>
                      </a:cxn>
                      <a:cxn ang="0">
                        <a:pos x="31" y="103"/>
                      </a:cxn>
                      <a:cxn ang="0">
                        <a:pos x="31" y="101"/>
                      </a:cxn>
                      <a:cxn ang="0">
                        <a:pos x="32" y="99"/>
                      </a:cxn>
                      <a:cxn ang="0">
                        <a:pos x="32" y="92"/>
                      </a:cxn>
                      <a:cxn ang="0">
                        <a:pos x="29" y="64"/>
                      </a:cxn>
                      <a:cxn ang="0">
                        <a:pos x="29" y="24"/>
                      </a:cxn>
                      <a:cxn ang="0">
                        <a:pos x="28" y="18"/>
                      </a:cxn>
                    </a:cxnLst>
                    <a:rect l="0" t="0" r="r" b="b"/>
                    <a:pathLst>
                      <a:path w="32" h="108">
                        <a:moveTo>
                          <a:pt x="28" y="18"/>
                        </a:moveTo>
                        <a:lnTo>
                          <a:pt x="28" y="17"/>
                        </a:lnTo>
                        <a:lnTo>
                          <a:pt x="26" y="16"/>
                        </a:lnTo>
                        <a:lnTo>
                          <a:pt x="25" y="16"/>
                        </a:lnTo>
                        <a:lnTo>
                          <a:pt x="22" y="17"/>
                        </a:lnTo>
                        <a:lnTo>
                          <a:pt x="21" y="17"/>
                        </a:lnTo>
                        <a:lnTo>
                          <a:pt x="19" y="16"/>
                        </a:lnTo>
                        <a:lnTo>
                          <a:pt x="17" y="15"/>
                        </a:lnTo>
                        <a:lnTo>
                          <a:pt x="16" y="11"/>
                        </a:lnTo>
                        <a:lnTo>
                          <a:pt x="10" y="2"/>
                        </a:lnTo>
                        <a:lnTo>
                          <a:pt x="9" y="1"/>
                        </a:lnTo>
                        <a:lnTo>
                          <a:pt x="8" y="0"/>
                        </a:lnTo>
                        <a:lnTo>
                          <a:pt x="8" y="0"/>
                        </a:lnTo>
                        <a:lnTo>
                          <a:pt x="7" y="1"/>
                        </a:lnTo>
                        <a:lnTo>
                          <a:pt x="6" y="2"/>
                        </a:lnTo>
                        <a:lnTo>
                          <a:pt x="5" y="4"/>
                        </a:lnTo>
                        <a:lnTo>
                          <a:pt x="0" y="68"/>
                        </a:lnTo>
                        <a:lnTo>
                          <a:pt x="0" y="96"/>
                        </a:lnTo>
                        <a:lnTo>
                          <a:pt x="1" y="103"/>
                        </a:lnTo>
                        <a:lnTo>
                          <a:pt x="2" y="104"/>
                        </a:lnTo>
                        <a:lnTo>
                          <a:pt x="5" y="104"/>
                        </a:lnTo>
                        <a:lnTo>
                          <a:pt x="9" y="105"/>
                        </a:lnTo>
                        <a:lnTo>
                          <a:pt x="15" y="107"/>
                        </a:lnTo>
                        <a:lnTo>
                          <a:pt x="20" y="108"/>
                        </a:lnTo>
                        <a:lnTo>
                          <a:pt x="26" y="107"/>
                        </a:lnTo>
                        <a:lnTo>
                          <a:pt x="29" y="105"/>
                        </a:lnTo>
                        <a:lnTo>
                          <a:pt x="30" y="104"/>
                        </a:lnTo>
                        <a:lnTo>
                          <a:pt x="31" y="103"/>
                        </a:lnTo>
                        <a:lnTo>
                          <a:pt x="31" y="101"/>
                        </a:lnTo>
                        <a:lnTo>
                          <a:pt x="32" y="99"/>
                        </a:lnTo>
                        <a:lnTo>
                          <a:pt x="32" y="92"/>
                        </a:lnTo>
                        <a:lnTo>
                          <a:pt x="29" y="64"/>
                        </a:lnTo>
                        <a:lnTo>
                          <a:pt x="29" y="24"/>
                        </a:lnTo>
                        <a:lnTo>
                          <a:pt x="28" y="18"/>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29"/>
                  <p:cNvSpPr>
                    <a:spLocks/>
                  </p:cNvSpPr>
                  <p:nvPr/>
                </p:nvSpPr>
                <p:spPr bwMode="auto">
                  <a:xfrm flipH="1">
                    <a:off x="5138737" y="4383088"/>
                    <a:ext cx="125413" cy="149225"/>
                  </a:xfrm>
                  <a:custGeom>
                    <a:avLst/>
                    <a:gdLst/>
                    <a:ahLst/>
                    <a:cxnLst>
                      <a:cxn ang="0">
                        <a:pos x="76" y="0"/>
                      </a:cxn>
                      <a:cxn ang="0">
                        <a:pos x="73" y="3"/>
                      </a:cxn>
                      <a:cxn ang="0">
                        <a:pos x="54" y="13"/>
                      </a:cxn>
                      <a:cxn ang="0">
                        <a:pos x="42" y="17"/>
                      </a:cxn>
                      <a:cxn ang="0">
                        <a:pos x="22" y="20"/>
                      </a:cxn>
                      <a:cxn ang="0">
                        <a:pos x="16" y="19"/>
                      </a:cxn>
                      <a:cxn ang="0">
                        <a:pos x="10" y="17"/>
                      </a:cxn>
                      <a:cxn ang="0">
                        <a:pos x="7" y="15"/>
                      </a:cxn>
                      <a:cxn ang="0">
                        <a:pos x="5" y="15"/>
                      </a:cxn>
                      <a:cxn ang="0">
                        <a:pos x="3" y="15"/>
                      </a:cxn>
                      <a:cxn ang="0">
                        <a:pos x="1" y="16"/>
                      </a:cxn>
                      <a:cxn ang="0">
                        <a:pos x="0" y="20"/>
                      </a:cxn>
                      <a:cxn ang="0">
                        <a:pos x="4" y="39"/>
                      </a:cxn>
                      <a:cxn ang="0">
                        <a:pos x="4" y="47"/>
                      </a:cxn>
                      <a:cxn ang="0">
                        <a:pos x="3" y="79"/>
                      </a:cxn>
                      <a:cxn ang="0">
                        <a:pos x="4" y="84"/>
                      </a:cxn>
                      <a:cxn ang="0">
                        <a:pos x="6" y="89"/>
                      </a:cxn>
                      <a:cxn ang="0">
                        <a:pos x="8" y="92"/>
                      </a:cxn>
                      <a:cxn ang="0">
                        <a:pos x="10" y="94"/>
                      </a:cxn>
                      <a:cxn ang="0">
                        <a:pos x="13" y="94"/>
                      </a:cxn>
                      <a:cxn ang="0">
                        <a:pos x="19" y="89"/>
                      </a:cxn>
                      <a:cxn ang="0">
                        <a:pos x="27" y="85"/>
                      </a:cxn>
                      <a:cxn ang="0">
                        <a:pos x="32" y="83"/>
                      </a:cxn>
                      <a:cxn ang="0">
                        <a:pos x="60" y="68"/>
                      </a:cxn>
                      <a:cxn ang="0">
                        <a:pos x="65" y="62"/>
                      </a:cxn>
                      <a:cxn ang="0">
                        <a:pos x="71" y="45"/>
                      </a:cxn>
                      <a:cxn ang="0">
                        <a:pos x="79" y="6"/>
                      </a:cxn>
                      <a:cxn ang="0">
                        <a:pos x="79" y="2"/>
                      </a:cxn>
                      <a:cxn ang="0">
                        <a:pos x="78" y="1"/>
                      </a:cxn>
                      <a:cxn ang="0">
                        <a:pos x="77" y="0"/>
                      </a:cxn>
                      <a:cxn ang="0">
                        <a:pos x="76" y="0"/>
                      </a:cxn>
                    </a:cxnLst>
                    <a:rect l="0" t="0" r="r" b="b"/>
                    <a:pathLst>
                      <a:path w="79" h="94">
                        <a:moveTo>
                          <a:pt x="76" y="0"/>
                        </a:moveTo>
                        <a:lnTo>
                          <a:pt x="73" y="3"/>
                        </a:lnTo>
                        <a:lnTo>
                          <a:pt x="54" y="13"/>
                        </a:lnTo>
                        <a:lnTo>
                          <a:pt x="42" y="17"/>
                        </a:lnTo>
                        <a:lnTo>
                          <a:pt x="22" y="20"/>
                        </a:lnTo>
                        <a:lnTo>
                          <a:pt x="16" y="19"/>
                        </a:lnTo>
                        <a:lnTo>
                          <a:pt x="10" y="17"/>
                        </a:lnTo>
                        <a:lnTo>
                          <a:pt x="7" y="15"/>
                        </a:lnTo>
                        <a:lnTo>
                          <a:pt x="5" y="15"/>
                        </a:lnTo>
                        <a:lnTo>
                          <a:pt x="3" y="15"/>
                        </a:lnTo>
                        <a:lnTo>
                          <a:pt x="1" y="16"/>
                        </a:lnTo>
                        <a:lnTo>
                          <a:pt x="0" y="20"/>
                        </a:lnTo>
                        <a:lnTo>
                          <a:pt x="4" y="39"/>
                        </a:lnTo>
                        <a:lnTo>
                          <a:pt x="4" y="47"/>
                        </a:lnTo>
                        <a:lnTo>
                          <a:pt x="3" y="79"/>
                        </a:lnTo>
                        <a:lnTo>
                          <a:pt x="4" y="84"/>
                        </a:lnTo>
                        <a:lnTo>
                          <a:pt x="6" y="89"/>
                        </a:lnTo>
                        <a:lnTo>
                          <a:pt x="8" y="92"/>
                        </a:lnTo>
                        <a:lnTo>
                          <a:pt x="10" y="94"/>
                        </a:lnTo>
                        <a:lnTo>
                          <a:pt x="13" y="94"/>
                        </a:lnTo>
                        <a:lnTo>
                          <a:pt x="19" y="89"/>
                        </a:lnTo>
                        <a:lnTo>
                          <a:pt x="27" y="85"/>
                        </a:lnTo>
                        <a:lnTo>
                          <a:pt x="32" y="83"/>
                        </a:lnTo>
                        <a:lnTo>
                          <a:pt x="60" y="68"/>
                        </a:lnTo>
                        <a:lnTo>
                          <a:pt x="65" y="62"/>
                        </a:lnTo>
                        <a:lnTo>
                          <a:pt x="71" y="45"/>
                        </a:lnTo>
                        <a:lnTo>
                          <a:pt x="79" y="6"/>
                        </a:lnTo>
                        <a:lnTo>
                          <a:pt x="79" y="2"/>
                        </a:lnTo>
                        <a:lnTo>
                          <a:pt x="78" y="1"/>
                        </a:lnTo>
                        <a:lnTo>
                          <a:pt x="77" y="0"/>
                        </a:lnTo>
                        <a:lnTo>
                          <a:pt x="76" y="0"/>
                        </a:lnTo>
                        <a:close/>
                      </a:path>
                    </a:pathLst>
                  </a:custGeom>
                  <a:solidFill>
                    <a:srgbClr val="DFBE9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Freeform 30"/>
                  <p:cNvSpPr>
                    <a:spLocks/>
                  </p:cNvSpPr>
                  <p:nvPr/>
                </p:nvSpPr>
                <p:spPr bwMode="auto">
                  <a:xfrm flipH="1">
                    <a:off x="5045075" y="4230688"/>
                    <a:ext cx="77788" cy="152400"/>
                  </a:xfrm>
                  <a:custGeom>
                    <a:avLst/>
                    <a:gdLst/>
                    <a:ahLst/>
                    <a:cxnLst>
                      <a:cxn ang="0">
                        <a:pos x="20" y="0"/>
                      </a:cxn>
                      <a:cxn ang="0">
                        <a:pos x="19" y="0"/>
                      </a:cxn>
                      <a:cxn ang="0">
                        <a:pos x="19" y="1"/>
                      </a:cxn>
                      <a:cxn ang="0">
                        <a:pos x="25" y="8"/>
                      </a:cxn>
                      <a:cxn ang="0">
                        <a:pos x="27" y="10"/>
                      </a:cxn>
                      <a:cxn ang="0">
                        <a:pos x="28" y="12"/>
                      </a:cxn>
                      <a:cxn ang="0">
                        <a:pos x="28" y="14"/>
                      </a:cxn>
                      <a:cxn ang="0">
                        <a:pos x="28" y="16"/>
                      </a:cxn>
                      <a:cxn ang="0">
                        <a:pos x="27" y="19"/>
                      </a:cxn>
                      <a:cxn ang="0">
                        <a:pos x="20" y="28"/>
                      </a:cxn>
                      <a:cxn ang="0">
                        <a:pos x="17" y="32"/>
                      </a:cxn>
                      <a:cxn ang="0">
                        <a:pos x="15" y="33"/>
                      </a:cxn>
                      <a:cxn ang="0">
                        <a:pos x="14" y="34"/>
                      </a:cxn>
                      <a:cxn ang="0">
                        <a:pos x="9" y="36"/>
                      </a:cxn>
                      <a:cxn ang="0">
                        <a:pos x="6" y="37"/>
                      </a:cxn>
                      <a:cxn ang="0">
                        <a:pos x="3" y="37"/>
                      </a:cxn>
                      <a:cxn ang="0">
                        <a:pos x="2" y="39"/>
                      </a:cxn>
                      <a:cxn ang="0">
                        <a:pos x="1" y="40"/>
                      </a:cxn>
                      <a:cxn ang="0">
                        <a:pos x="0" y="42"/>
                      </a:cxn>
                      <a:cxn ang="0">
                        <a:pos x="1" y="44"/>
                      </a:cxn>
                      <a:cxn ang="0">
                        <a:pos x="6" y="58"/>
                      </a:cxn>
                      <a:cxn ang="0">
                        <a:pos x="7" y="64"/>
                      </a:cxn>
                      <a:cxn ang="0">
                        <a:pos x="8" y="88"/>
                      </a:cxn>
                      <a:cxn ang="0">
                        <a:pos x="7" y="92"/>
                      </a:cxn>
                      <a:cxn ang="0">
                        <a:pos x="6" y="95"/>
                      </a:cxn>
                      <a:cxn ang="0">
                        <a:pos x="5" y="96"/>
                      </a:cxn>
                      <a:cxn ang="0">
                        <a:pos x="6" y="96"/>
                      </a:cxn>
                      <a:cxn ang="0">
                        <a:pos x="8" y="96"/>
                      </a:cxn>
                      <a:cxn ang="0">
                        <a:pos x="9" y="95"/>
                      </a:cxn>
                      <a:cxn ang="0">
                        <a:pos x="14" y="91"/>
                      </a:cxn>
                      <a:cxn ang="0">
                        <a:pos x="18" y="86"/>
                      </a:cxn>
                      <a:cxn ang="0">
                        <a:pos x="35" y="75"/>
                      </a:cxn>
                      <a:cxn ang="0">
                        <a:pos x="41" y="68"/>
                      </a:cxn>
                      <a:cxn ang="0">
                        <a:pos x="48" y="53"/>
                      </a:cxn>
                      <a:cxn ang="0">
                        <a:pos x="49" y="42"/>
                      </a:cxn>
                      <a:cxn ang="0">
                        <a:pos x="49" y="32"/>
                      </a:cxn>
                      <a:cxn ang="0">
                        <a:pos x="46" y="21"/>
                      </a:cxn>
                      <a:cxn ang="0">
                        <a:pos x="39" y="10"/>
                      </a:cxn>
                      <a:cxn ang="0">
                        <a:pos x="37" y="9"/>
                      </a:cxn>
                      <a:cxn ang="0">
                        <a:pos x="22" y="1"/>
                      </a:cxn>
                      <a:cxn ang="0">
                        <a:pos x="20" y="0"/>
                      </a:cxn>
                    </a:cxnLst>
                    <a:rect l="0" t="0" r="r" b="b"/>
                    <a:pathLst>
                      <a:path w="49" h="96">
                        <a:moveTo>
                          <a:pt x="20" y="0"/>
                        </a:moveTo>
                        <a:lnTo>
                          <a:pt x="19" y="0"/>
                        </a:lnTo>
                        <a:lnTo>
                          <a:pt x="19" y="1"/>
                        </a:lnTo>
                        <a:lnTo>
                          <a:pt x="25" y="8"/>
                        </a:lnTo>
                        <a:lnTo>
                          <a:pt x="27" y="10"/>
                        </a:lnTo>
                        <a:lnTo>
                          <a:pt x="28" y="12"/>
                        </a:lnTo>
                        <a:lnTo>
                          <a:pt x="28" y="14"/>
                        </a:lnTo>
                        <a:lnTo>
                          <a:pt x="28" y="16"/>
                        </a:lnTo>
                        <a:lnTo>
                          <a:pt x="27" y="19"/>
                        </a:lnTo>
                        <a:lnTo>
                          <a:pt x="20" y="28"/>
                        </a:lnTo>
                        <a:lnTo>
                          <a:pt x="17" y="32"/>
                        </a:lnTo>
                        <a:lnTo>
                          <a:pt x="15" y="33"/>
                        </a:lnTo>
                        <a:lnTo>
                          <a:pt x="14" y="34"/>
                        </a:lnTo>
                        <a:lnTo>
                          <a:pt x="9" y="36"/>
                        </a:lnTo>
                        <a:lnTo>
                          <a:pt x="6" y="37"/>
                        </a:lnTo>
                        <a:lnTo>
                          <a:pt x="3" y="37"/>
                        </a:lnTo>
                        <a:lnTo>
                          <a:pt x="2" y="39"/>
                        </a:lnTo>
                        <a:lnTo>
                          <a:pt x="1" y="40"/>
                        </a:lnTo>
                        <a:lnTo>
                          <a:pt x="0" y="42"/>
                        </a:lnTo>
                        <a:lnTo>
                          <a:pt x="1" y="44"/>
                        </a:lnTo>
                        <a:lnTo>
                          <a:pt x="6" y="58"/>
                        </a:lnTo>
                        <a:lnTo>
                          <a:pt x="7" y="64"/>
                        </a:lnTo>
                        <a:lnTo>
                          <a:pt x="8" y="88"/>
                        </a:lnTo>
                        <a:lnTo>
                          <a:pt x="7" y="92"/>
                        </a:lnTo>
                        <a:lnTo>
                          <a:pt x="6" y="95"/>
                        </a:lnTo>
                        <a:lnTo>
                          <a:pt x="5" y="96"/>
                        </a:lnTo>
                        <a:lnTo>
                          <a:pt x="6" y="96"/>
                        </a:lnTo>
                        <a:lnTo>
                          <a:pt x="8" y="96"/>
                        </a:lnTo>
                        <a:lnTo>
                          <a:pt x="9" y="95"/>
                        </a:lnTo>
                        <a:lnTo>
                          <a:pt x="14" y="91"/>
                        </a:lnTo>
                        <a:lnTo>
                          <a:pt x="18" y="86"/>
                        </a:lnTo>
                        <a:lnTo>
                          <a:pt x="35" y="75"/>
                        </a:lnTo>
                        <a:lnTo>
                          <a:pt x="41" y="68"/>
                        </a:lnTo>
                        <a:lnTo>
                          <a:pt x="48" y="53"/>
                        </a:lnTo>
                        <a:lnTo>
                          <a:pt x="49" y="42"/>
                        </a:lnTo>
                        <a:lnTo>
                          <a:pt x="49" y="32"/>
                        </a:lnTo>
                        <a:lnTo>
                          <a:pt x="46" y="21"/>
                        </a:lnTo>
                        <a:lnTo>
                          <a:pt x="39" y="10"/>
                        </a:lnTo>
                        <a:lnTo>
                          <a:pt x="37" y="9"/>
                        </a:lnTo>
                        <a:lnTo>
                          <a:pt x="22" y="1"/>
                        </a:lnTo>
                        <a:lnTo>
                          <a:pt x="20" y="0"/>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31"/>
                  <p:cNvSpPr>
                    <a:spLocks/>
                  </p:cNvSpPr>
                  <p:nvPr/>
                </p:nvSpPr>
                <p:spPr bwMode="auto">
                  <a:xfrm flipH="1">
                    <a:off x="5318125" y="4368800"/>
                    <a:ext cx="95250" cy="122238"/>
                  </a:xfrm>
                  <a:custGeom>
                    <a:avLst/>
                    <a:gdLst/>
                    <a:ahLst/>
                    <a:cxnLst>
                      <a:cxn ang="0">
                        <a:pos x="56" y="6"/>
                      </a:cxn>
                      <a:cxn ang="0">
                        <a:pos x="43" y="9"/>
                      </a:cxn>
                      <a:cxn ang="0">
                        <a:pos x="36" y="9"/>
                      </a:cxn>
                      <a:cxn ang="0">
                        <a:pos x="30" y="7"/>
                      </a:cxn>
                      <a:cxn ang="0">
                        <a:pos x="21" y="1"/>
                      </a:cxn>
                      <a:cxn ang="0">
                        <a:pos x="15" y="0"/>
                      </a:cxn>
                      <a:cxn ang="0">
                        <a:pos x="13" y="1"/>
                      </a:cxn>
                      <a:cxn ang="0">
                        <a:pos x="11" y="4"/>
                      </a:cxn>
                      <a:cxn ang="0">
                        <a:pos x="10" y="9"/>
                      </a:cxn>
                      <a:cxn ang="0">
                        <a:pos x="7" y="20"/>
                      </a:cxn>
                      <a:cxn ang="0">
                        <a:pos x="5" y="38"/>
                      </a:cxn>
                      <a:cxn ang="0">
                        <a:pos x="0" y="65"/>
                      </a:cxn>
                      <a:cxn ang="0">
                        <a:pos x="0" y="70"/>
                      </a:cxn>
                      <a:cxn ang="0">
                        <a:pos x="1" y="70"/>
                      </a:cxn>
                      <a:cxn ang="0">
                        <a:pos x="2" y="71"/>
                      </a:cxn>
                      <a:cxn ang="0">
                        <a:pos x="4" y="72"/>
                      </a:cxn>
                      <a:cxn ang="0">
                        <a:pos x="6" y="73"/>
                      </a:cxn>
                      <a:cxn ang="0">
                        <a:pos x="9" y="74"/>
                      </a:cxn>
                      <a:cxn ang="0">
                        <a:pos x="38" y="77"/>
                      </a:cxn>
                      <a:cxn ang="0">
                        <a:pos x="47" y="77"/>
                      </a:cxn>
                      <a:cxn ang="0">
                        <a:pos x="51" y="76"/>
                      </a:cxn>
                      <a:cxn ang="0">
                        <a:pos x="54" y="74"/>
                      </a:cxn>
                      <a:cxn ang="0">
                        <a:pos x="55" y="73"/>
                      </a:cxn>
                      <a:cxn ang="0">
                        <a:pos x="56" y="70"/>
                      </a:cxn>
                      <a:cxn ang="0">
                        <a:pos x="56" y="67"/>
                      </a:cxn>
                      <a:cxn ang="0">
                        <a:pos x="55" y="58"/>
                      </a:cxn>
                      <a:cxn ang="0">
                        <a:pos x="55" y="26"/>
                      </a:cxn>
                      <a:cxn ang="0">
                        <a:pos x="56" y="23"/>
                      </a:cxn>
                      <a:cxn ang="0">
                        <a:pos x="60" y="12"/>
                      </a:cxn>
                      <a:cxn ang="0">
                        <a:pos x="60" y="10"/>
                      </a:cxn>
                      <a:cxn ang="0">
                        <a:pos x="60" y="8"/>
                      </a:cxn>
                      <a:cxn ang="0">
                        <a:pos x="60" y="7"/>
                      </a:cxn>
                      <a:cxn ang="0">
                        <a:pos x="58" y="6"/>
                      </a:cxn>
                      <a:cxn ang="0">
                        <a:pos x="56" y="6"/>
                      </a:cxn>
                    </a:cxnLst>
                    <a:rect l="0" t="0" r="r" b="b"/>
                    <a:pathLst>
                      <a:path w="60" h="77">
                        <a:moveTo>
                          <a:pt x="56" y="6"/>
                        </a:moveTo>
                        <a:lnTo>
                          <a:pt x="43" y="9"/>
                        </a:lnTo>
                        <a:lnTo>
                          <a:pt x="36" y="9"/>
                        </a:lnTo>
                        <a:lnTo>
                          <a:pt x="30" y="7"/>
                        </a:lnTo>
                        <a:lnTo>
                          <a:pt x="21" y="1"/>
                        </a:lnTo>
                        <a:lnTo>
                          <a:pt x="15" y="0"/>
                        </a:lnTo>
                        <a:lnTo>
                          <a:pt x="13" y="1"/>
                        </a:lnTo>
                        <a:lnTo>
                          <a:pt x="11" y="4"/>
                        </a:lnTo>
                        <a:lnTo>
                          <a:pt x="10" y="9"/>
                        </a:lnTo>
                        <a:lnTo>
                          <a:pt x="7" y="20"/>
                        </a:lnTo>
                        <a:lnTo>
                          <a:pt x="5" y="38"/>
                        </a:lnTo>
                        <a:lnTo>
                          <a:pt x="0" y="65"/>
                        </a:lnTo>
                        <a:lnTo>
                          <a:pt x="0" y="70"/>
                        </a:lnTo>
                        <a:lnTo>
                          <a:pt x="1" y="70"/>
                        </a:lnTo>
                        <a:lnTo>
                          <a:pt x="2" y="71"/>
                        </a:lnTo>
                        <a:lnTo>
                          <a:pt x="4" y="72"/>
                        </a:lnTo>
                        <a:lnTo>
                          <a:pt x="6" y="73"/>
                        </a:lnTo>
                        <a:lnTo>
                          <a:pt x="9" y="74"/>
                        </a:lnTo>
                        <a:lnTo>
                          <a:pt x="38" y="77"/>
                        </a:lnTo>
                        <a:lnTo>
                          <a:pt x="47" y="77"/>
                        </a:lnTo>
                        <a:lnTo>
                          <a:pt x="51" y="76"/>
                        </a:lnTo>
                        <a:lnTo>
                          <a:pt x="54" y="74"/>
                        </a:lnTo>
                        <a:lnTo>
                          <a:pt x="55" y="73"/>
                        </a:lnTo>
                        <a:lnTo>
                          <a:pt x="56" y="70"/>
                        </a:lnTo>
                        <a:lnTo>
                          <a:pt x="56" y="67"/>
                        </a:lnTo>
                        <a:lnTo>
                          <a:pt x="55" y="58"/>
                        </a:lnTo>
                        <a:lnTo>
                          <a:pt x="55" y="26"/>
                        </a:lnTo>
                        <a:lnTo>
                          <a:pt x="56" y="23"/>
                        </a:lnTo>
                        <a:lnTo>
                          <a:pt x="60" y="12"/>
                        </a:lnTo>
                        <a:lnTo>
                          <a:pt x="60" y="10"/>
                        </a:lnTo>
                        <a:lnTo>
                          <a:pt x="60" y="8"/>
                        </a:lnTo>
                        <a:lnTo>
                          <a:pt x="60" y="7"/>
                        </a:lnTo>
                        <a:lnTo>
                          <a:pt x="58" y="6"/>
                        </a:lnTo>
                        <a:lnTo>
                          <a:pt x="56" y="6"/>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32"/>
                  <p:cNvSpPr>
                    <a:spLocks/>
                  </p:cNvSpPr>
                  <p:nvPr/>
                </p:nvSpPr>
                <p:spPr bwMode="auto">
                  <a:xfrm flipH="1">
                    <a:off x="5056187" y="4146550"/>
                    <a:ext cx="131763" cy="187325"/>
                  </a:xfrm>
                  <a:custGeom>
                    <a:avLst/>
                    <a:gdLst/>
                    <a:ahLst/>
                    <a:cxnLst>
                      <a:cxn ang="0">
                        <a:pos x="15" y="2"/>
                      </a:cxn>
                      <a:cxn ang="0">
                        <a:pos x="10" y="0"/>
                      </a:cxn>
                      <a:cxn ang="0">
                        <a:pos x="6" y="0"/>
                      </a:cxn>
                      <a:cxn ang="0">
                        <a:pos x="5" y="0"/>
                      </a:cxn>
                      <a:cxn ang="0">
                        <a:pos x="3" y="1"/>
                      </a:cxn>
                      <a:cxn ang="0">
                        <a:pos x="2" y="4"/>
                      </a:cxn>
                      <a:cxn ang="0">
                        <a:pos x="1" y="8"/>
                      </a:cxn>
                      <a:cxn ang="0">
                        <a:pos x="0" y="11"/>
                      </a:cxn>
                      <a:cxn ang="0">
                        <a:pos x="1" y="14"/>
                      </a:cxn>
                      <a:cxn ang="0">
                        <a:pos x="2" y="16"/>
                      </a:cxn>
                      <a:cxn ang="0">
                        <a:pos x="5" y="24"/>
                      </a:cxn>
                      <a:cxn ang="0">
                        <a:pos x="5" y="26"/>
                      </a:cxn>
                      <a:cxn ang="0">
                        <a:pos x="6" y="29"/>
                      </a:cxn>
                      <a:cxn ang="0">
                        <a:pos x="7" y="30"/>
                      </a:cxn>
                      <a:cxn ang="0">
                        <a:pos x="10" y="31"/>
                      </a:cxn>
                      <a:cxn ang="0">
                        <a:pos x="12" y="31"/>
                      </a:cxn>
                      <a:cxn ang="0">
                        <a:pos x="15" y="32"/>
                      </a:cxn>
                      <a:cxn ang="0">
                        <a:pos x="17" y="33"/>
                      </a:cxn>
                      <a:cxn ang="0">
                        <a:pos x="19" y="35"/>
                      </a:cxn>
                      <a:cxn ang="0">
                        <a:pos x="21" y="37"/>
                      </a:cxn>
                      <a:cxn ang="0">
                        <a:pos x="27" y="52"/>
                      </a:cxn>
                      <a:cxn ang="0">
                        <a:pos x="29" y="59"/>
                      </a:cxn>
                      <a:cxn ang="0">
                        <a:pos x="32" y="61"/>
                      </a:cxn>
                      <a:cxn ang="0">
                        <a:pos x="37" y="65"/>
                      </a:cxn>
                      <a:cxn ang="0">
                        <a:pos x="39" y="67"/>
                      </a:cxn>
                      <a:cxn ang="0">
                        <a:pos x="40" y="69"/>
                      </a:cxn>
                      <a:cxn ang="0">
                        <a:pos x="43" y="76"/>
                      </a:cxn>
                      <a:cxn ang="0">
                        <a:pos x="45" y="98"/>
                      </a:cxn>
                      <a:cxn ang="0">
                        <a:pos x="46" y="106"/>
                      </a:cxn>
                      <a:cxn ang="0">
                        <a:pos x="47" y="108"/>
                      </a:cxn>
                      <a:cxn ang="0">
                        <a:pos x="50" y="113"/>
                      </a:cxn>
                      <a:cxn ang="0">
                        <a:pos x="52" y="115"/>
                      </a:cxn>
                      <a:cxn ang="0">
                        <a:pos x="56" y="118"/>
                      </a:cxn>
                      <a:cxn ang="0">
                        <a:pos x="57" y="118"/>
                      </a:cxn>
                      <a:cxn ang="0">
                        <a:pos x="59" y="118"/>
                      </a:cxn>
                      <a:cxn ang="0">
                        <a:pos x="60" y="117"/>
                      </a:cxn>
                      <a:cxn ang="0">
                        <a:pos x="61" y="114"/>
                      </a:cxn>
                      <a:cxn ang="0">
                        <a:pos x="61" y="96"/>
                      </a:cxn>
                      <a:cxn ang="0">
                        <a:pos x="62" y="88"/>
                      </a:cxn>
                      <a:cxn ang="0">
                        <a:pos x="62" y="87"/>
                      </a:cxn>
                      <a:cxn ang="0">
                        <a:pos x="62" y="86"/>
                      </a:cxn>
                      <a:cxn ang="0">
                        <a:pos x="63" y="86"/>
                      </a:cxn>
                      <a:cxn ang="0">
                        <a:pos x="65" y="87"/>
                      </a:cxn>
                      <a:cxn ang="0">
                        <a:pos x="67" y="90"/>
                      </a:cxn>
                      <a:cxn ang="0">
                        <a:pos x="73" y="101"/>
                      </a:cxn>
                      <a:cxn ang="0">
                        <a:pos x="75" y="106"/>
                      </a:cxn>
                      <a:cxn ang="0">
                        <a:pos x="76" y="114"/>
                      </a:cxn>
                      <a:cxn ang="0">
                        <a:pos x="76" y="115"/>
                      </a:cxn>
                      <a:cxn ang="0">
                        <a:pos x="76" y="115"/>
                      </a:cxn>
                      <a:cxn ang="0">
                        <a:pos x="78" y="115"/>
                      </a:cxn>
                      <a:cxn ang="0">
                        <a:pos x="80" y="113"/>
                      </a:cxn>
                      <a:cxn ang="0">
                        <a:pos x="82" y="111"/>
                      </a:cxn>
                      <a:cxn ang="0">
                        <a:pos x="83" y="109"/>
                      </a:cxn>
                      <a:cxn ang="0">
                        <a:pos x="83" y="103"/>
                      </a:cxn>
                      <a:cxn ang="0">
                        <a:pos x="81" y="91"/>
                      </a:cxn>
                      <a:cxn ang="0">
                        <a:pos x="73" y="75"/>
                      </a:cxn>
                      <a:cxn ang="0">
                        <a:pos x="39" y="26"/>
                      </a:cxn>
                      <a:cxn ang="0">
                        <a:pos x="25" y="9"/>
                      </a:cxn>
                      <a:cxn ang="0">
                        <a:pos x="20" y="5"/>
                      </a:cxn>
                      <a:cxn ang="0">
                        <a:pos x="15" y="2"/>
                      </a:cxn>
                    </a:cxnLst>
                    <a:rect l="0" t="0" r="r" b="b"/>
                    <a:pathLst>
                      <a:path w="83" h="118">
                        <a:moveTo>
                          <a:pt x="15" y="2"/>
                        </a:moveTo>
                        <a:lnTo>
                          <a:pt x="10" y="0"/>
                        </a:lnTo>
                        <a:lnTo>
                          <a:pt x="6" y="0"/>
                        </a:lnTo>
                        <a:lnTo>
                          <a:pt x="5" y="0"/>
                        </a:lnTo>
                        <a:lnTo>
                          <a:pt x="3" y="1"/>
                        </a:lnTo>
                        <a:lnTo>
                          <a:pt x="2" y="4"/>
                        </a:lnTo>
                        <a:lnTo>
                          <a:pt x="1" y="8"/>
                        </a:lnTo>
                        <a:lnTo>
                          <a:pt x="0" y="11"/>
                        </a:lnTo>
                        <a:lnTo>
                          <a:pt x="1" y="14"/>
                        </a:lnTo>
                        <a:lnTo>
                          <a:pt x="2" y="16"/>
                        </a:lnTo>
                        <a:lnTo>
                          <a:pt x="5" y="24"/>
                        </a:lnTo>
                        <a:lnTo>
                          <a:pt x="5" y="26"/>
                        </a:lnTo>
                        <a:lnTo>
                          <a:pt x="6" y="29"/>
                        </a:lnTo>
                        <a:lnTo>
                          <a:pt x="7" y="30"/>
                        </a:lnTo>
                        <a:lnTo>
                          <a:pt x="10" y="31"/>
                        </a:lnTo>
                        <a:lnTo>
                          <a:pt x="12" y="31"/>
                        </a:lnTo>
                        <a:lnTo>
                          <a:pt x="15" y="32"/>
                        </a:lnTo>
                        <a:lnTo>
                          <a:pt x="17" y="33"/>
                        </a:lnTo>
                        <a:lnTo>
                          <a:pt x="19" y="35"/>
                        </a:lnTo>
                        <a:lnTo>
                          <a:pt x="21" y="37"/>
                        </a:lnTo>
                        <a:lnTo>
                          <a:pt x="27" y="52"/>
                        </a:lnTo>
                        <a:lnTo>
                          <a:pt x="29" y="59"/>
                        </a:lnTo>
                        <a:lnTo>
                          <a:pt x="32" y="61"/>
                        </a:lnTo>
                        <a:lnTo>
                          <a:pt x="37" y="65"/>
                        </a:lnTo>
                        <a:lnTo>
                          <a:pt x="39" y="67"/>
                        </a:lnTo>
                        <a:lnTo>
                          <a:pt x="40" y="69"/>
                        </a:lnTo>
                        <a:lnTo>
                          <a:pt x="43" y="76"/>
                        </a:lnTo>
                        <a:lnTo>
                          <a:pt x="45" y="98"/>
                        </a:lnTo>
                        <a:lnTo>
                          <a:pt x="46" y="106"/>
                        </a:lnTo>
                        <a:lnTo>
                          <a:pt x="47" y="108"/>
                        </a:lnTo>
                        <a:lnTo>
                          <a:pt x="50" y="113"/>
                        </a:lnTo>
                        <a:lnTo>
                          <a:pt x="52" y="115"/>
                        </a:lnTo>
                        <a:lnTo>
                          <a:pt x="56" y="118"/>
                        </a:lnTo>
                        <a:lnTo>
                          <a:pt x="57" y="118"/>
                        </a:lnTo>
                        <a:lnTo>
                          <a:pt x="59" y="118"/>
                        </a:lnTo>
                        <a:lnTo>
                          <a:pt x="60" y="117"/>
                        </a:lnTo>
                        <a:lnTo>
                          <a:pt x="61" y="114"/>
                        </a:lnTo>
                        <a:lnTo>
                          <a:pt x="61" y="96"/>
                        </a:lnTo>
                        <a:lnTo>
                          <a:pt x="62" y="88"/>
                        </a:lnTo>
                        <a:lnTo>
                          <a:pt x="62" y="87"/>
                        </a:lnTo>
                        <a:lnTo>
                          <a:pt x="62" y="86"/>
                        </a:lnTo>
                        <a:lnTo>
                          <a:pt x="63" y="86"/>
                        </a:lnTo>
                        <a:lnTo>
                          <a:pt x="65" y="87"/>
                        </a:lnTo>
                        <a:lnTo>
                          <a:pt x="67" y="90"/>
                        </a:lnTo>
                        <a:lnTo>
                          <a:pt x="73" y="101"/>
                        </a:lnTo>
                        <a:lnTo>
                          <a:pt x="75" y="106"/>
                        </a:lnTo>
                        <a:lnTo>
                          <a:pt x="76" y="114"/>
                        </a:lnTo>
                        <a:lnTo>
                          <a:pt x="76" y="115"/>
                        </a:lnTo>
                        <a:lnTo>
                          <a:pt x="76" y="115"/>
                        </a:lnTo>
                        <a:lnTo>
                          <a:pt x="78" y="115"/>
                        </a:lnTo>
                        <a:lnTo>
                          <a:pt x="80" y="113"/>
                        </a:lnTo>
                        <a:lnTo>
                          <a:pt x="82" y="111"/>
                        </a:lnTo>
                        <a:lnTo>
                          <a:pt x="83" y="109"/>
                        </a:lnTo>
                        <a:lnTo>
                          <a:pt x="83" y="103"/>
                        </a:lnTo>
                        <a:lnTo>
                          <a:pt x="81" y="91"/>
                        </a:lnTo>
                        <a:lnTo>
                          <a:pt x="73" y="75"/>
                        </a:lnTo>
                        <a:lnTo>
                          <a:pt x="39" y="26"/>
                        </a:lnTo>
                        <a:lnTo>
                          <a:pt x="25" y="9"/>
                        </a:lnTo>
                        <a:lnTo>
                          <a:pt x="20" y="5"/>
                        </a:lnTo>
                        <a:lnTo>
                          <a:pt x="15" y="2"/>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33"/>
                  <p:cNvSpPr>
                    <a:spLocks/>
                  </p:cNvSpPr>
                  <p:nvPr/>
                </p:nvSpPr>
                <p:spPr bwMode="auto">
                  <a:xfrm flipH="1">
                    <a:off x="5033963" y="4122738"/>
                    <a:ext cx="149225" cy="215900"/>
                  </a:xfrm>
                  <a:custGeom>
                    <a:avLst/>
                    <a:gdLst/>
                    <a:ahLst/>
                    <a:cxnLst>
                      <a:cxn ang="0">
                        <a:pos x="28" y="0"/>
                      </a:cxn>
                      <a:cxn ang="0">
                        <a:pos x="23" y="1"/>
                      </a:cxn>
                      <a:cxn ang="0">
                        <a:pos x="4" y="9"/>
                      </a:cxn>
                      <a:cxn ang="0">
                        <a:pos x="1" y="14"/>
                      </a:cxn>
                      <a:cxn ang="0">
                        <a:pos x="1" y="21"/>
                      </a:cxn>
                      <a:cxn ang="0">
                        <a:pos x="4" y="30"/>
                      </a:cxn>
                      <a:cxn ang="0">
                        <a:pos x="7" y="34"/>
                      </a:cxn>
                      <a:cxn ang="0">
                        <a:pos x="15" y="34"/>
                      </a:cxn>
                      <a:cxn ang="0">
                        <a:pos x="18" y="35"/>
                      </a:cxn>
                      <a:cxn ang="0">
                        <a:pos x="24" y="48"/>
                      </a:cxn>
                      <a:cxn ang="0">
                        <a:pos x="40" y="68"/>
                      </a:cxn>
                      <a:cxn ang="0">
                        <a:pos x="47" y="93"/>
                      </a:cxn>
                      <a:cxn ang="0">
                        <a:pos x="47" y="117"/>
                      </a:cxn>
                      <a:cxn ang="0">
                        <a:pos x="43" y="135"/>
                      </a:cxn>
                      <a:cxn ang="0">
                        <a:pos x="46" y="136"/>
                      </a:cxn>
                      <a:cxn ang="0">
                        <a:pos x="55" y="135"/>
                      </a:cxn>
                      <a:cxn ang="0">
                        <a:pos x="58" y="133"/>
                      </a:cxn>
                      <a:cxn ang="0">
                        <a:pos x="62" y="104"/>
                      </a:cxn>
                      <a:cxn ang="0">
                        <a:pos x="60" y="90"/>
                      </a:cxn>
                      <a:cxn ang="0">
                        <a:pos x="62" y="89"/>
                      </a:cxn>
                      <a:cxn ang="0">
                        <a:pos x="65" y="93"/>
                      </a:cxn>
                      <a:cxn ang="0">
                        <a:pos x="71" y="110"/>
                      </a:cxn>
                      <a:cxn ang="0">
                        <a:pos x="71" y="121"/>
                      </a:cxn>
                      <a:cxn ang="0">
                        <a:pos x="73" y="130"/>
                      </a:cxn>
                      <a:cxn ang="0">
                        <a:pos x="78" y="132"/>
                      </a:cxn>
                      <a:cxn ang="0">
                        <a:pos x="87" y="130"/>
                      </a:cxn>
                      <a:cxn ang="0">
                        <a:pos x="92" y="127"/>
                      </a:cxn>
                      <a:cxn ang="0">
                        <a:pos x="94" y="122"/>
                      </a:cxn>
                      <a:cxn ang="0">
                        <a:pos x="88" y="101"/>
                      </a:cxn>
                      <a:cxn ang="0">
                        <a:pos x="71" y="72"/>
                      </a:cxn>
                      <a:cxn ang="0">
                        <a:pos x="70" y="66"/>
                      </a:cxn>
                      <a:cxn ang="0">
                        <a:pos x="72" y="61"/>
                      </a:cxn>
                      <a:cxn ang="0">
                        <a:pos x="70" y="50"/>
                      </a:cxn>
                      <a:cxn ang="0">
                        <a:pos x="65" y="41"/>
                      </a:cxn>
                      <a:cxn ang="0">
                        <a:pos x="59" y="35"/>
                      </a:cxn>
                      <a:cxn ang="0">
                        <a:pos x="35" y="19"/>
                      </a:cxn>
                      <a:cxn ang="0">
                        <a:pos x="33" y="14"/>
                      </a:cxn>
                      <a:cxn ang="0">
                        <a:pos x="34" y="10"/>
                      </a:cxn>
                      <a:cxn ang="0">
                        <a:pos x="36" y="5"/>
                      </a:cxn>
                      <a:cxn ang="0">
                        <a:pos x="35" y="2"/>
                      </a:cxn>
                      <a:cxn ang="0">
                        <a:pos x="31" y="0"/>
                      </a:cxn>
                    </a:cxnLst>
                    <a:rect l="0" t="0" r="r" b="b"/>
                    <a:pathLst>
                      <a:path w="94" h="136">
                        <a:moveTo>
                          <a:pt x="31" y="0"/>
                        </a:moveTo>
                        <a:lnTo>
                          <a:pt x="28" y="0"/>
                        </a:lnTo>
                        <a:lnTo>
                          <a:pt x="26" y="0"/>
                        </a:lnTo>
                        <a:lnTo>
                          <a:pt x="23" y="1"/>
                        </a:lnTo>
                        <a:lnTo>
                          <a:pt x="9" y="5"/>
                        </a:lnTo>
                        <a:lnTo>
                          <a:pt x="4" y="9"/>
                        </a:lnTo>
                        <a:lnTo>
                          <a:pt x="2" y="12"/>
                        </a:lnTo>
                        <a:lnTo>
                          <a:pt x="1" y="14"/>
                        </a:lnTo>
                        <a:lnTo>
                          <a:pt x="0" y="18"/>
                        </a:lnTo>
                        <a:lnTo>
                          <a:pt x="1" y="21"/>
                        </a:lnTo>
                        <a:lnTo>
                          <a:pt x="2" y="26"/>
                        </a:lnTo>
                        <a:lnTo>
                          <a:pt x="4" y="30"/>
                        </a:lnTo>
                        <a:lnTo>
                          <a:pt x="6" y="33"/>
                        </a:lnTo>
                        <a:lnTo>
                          <a:pt x="7" y="34"/>
                        </a:lnTo>
                        <a:lnTo>
                          <a:pt x="8" y="34"/>
                        </a:lnTo>
                        <a:lnTo>
                          <a:pt x="15" y="34"/>
                        </a:lnTo>
                        <a:lnTo>
                          <a:pt x="17" y="34"/>
                        </a:lnTo>
                        <a:lnTo>
                          <a:pt x="18" y="35"/>
                        </a:lnTo>
                        <a:lnTo>
                          <a:pt x="19" y="37"/>
                        </a:lnTo>
                        <a:lnTo>
                          <a:pt x="24" y="48"/>
                        </a:lnTo>
                        <a:lnTo>
                          <a:pt x="26" y="52"/>
                        </a:lnTo>
                        <a:lnTo>
                          <a:pt x="40" y="68"/>
                        </a:lnTo>
                        <a:lnTo>
                          <a:pt x="41" y="72"/>
                        </a:lnTo>
                        <a:lnTo>
                          <a:pt x="47" y="93"/>
                        </a:lnTo>
                        <a:lnTo>
                          <a:pt x="48" y="105"/>
                        </a:lnTo>
                        <a:lnTo>
                          <a:pt x="47" y="117"/>
                        </a:lnTo>
                        <a:lnTo>
                          <a:pt x="43" y="133"/>
                        </a:lnTo>
                        <a:lnTo>
                          <a:pt x="43" y="135"/>
                        </a:lnTo>
                        <a:lnTo>
                          <a:pt x="44" y="136"/>
                        </a:lnTo>
                        <a:lnTo>
                          <a:pt x="46" y="136"/>
                        </a:lnTo>
                        <a:lnTo>
                          <a:pt x="51" y="136"/>
                        </a:lnTo>
                        <a:lnTo>
                          <a:pt x="55" y="135"/>
                        </a:lnTo>
                        <a:lnTo>
                          <a:pt x="57" y="134"/>
                        </a:lnTo>
                        <a:lnTo>
                          <a:pt x="58" y="133"/>
                        </a:lnTo>
                        <a:lnTo>
                          <a:pt x="60" y="129"/>
                        </a:lnTo>
                        <a:lnTo>
                          <a:pt x="62" y="104"/>
                        </a:lnTo>
                        <a:lnTo>
                          <a:pt x="60" y="92"/>
                        </a:lnTo>
                        <a:lnTo>
                          <a:pt x="60" y="90"/>
                        </a:lnTo>
                        <a:lnTo>
                          <a:pt x="61" y="89"/>
                        </a:lnTo>
                        <a:lnTo>
                          <a:pt x="62" y="89"/>
                        </a:lnTo>
                        <a:lnTo>
                          <a:pt x="63" y="89"/>
                        </a:lnTo>
                        <a:lnTo>
                          <a:pt x="65" y="93"/>
                        </a:lnTo>
                        <a:lnTo>
                          <a:pt x="70" y="103"/>
                        </a:lnTo>
                        <a:lnTo>
                          <a:pt x="71" y="110"/>
                        </a:lnTo>
                        <a:lnTo>
                          <a:pt x="71" y="118"/>
                        </a:lnTo>
                        <a:lnTo>
                          <a:pt x="71" y="121"/>
                        </a:lnTo>
                        <a:lnTo>
                          <a:pt x="72" y="128"/>
                        </a:lnTo>
                        <a:lnTo>
                          <a:pt x="73" y="130"/>
                        </a:lnTo>
                        <a:lnTo>
                          <a:pt x="75" y="131"/>
                        </a:lnTo>
                        <a:lnTo>
                          <a:pt x="78" y="132"/>
                        </a:lnTo>
                        <a:lnTo>
                          <a:pt x="81" y="132"/>
                        </a:lnTo>
                        <a:lnTo>
                          <a:pt x="87" y="130"/>
                        </a:lnTo>
                        <a:lnTo>
                          <a:pt x="91" y="129"/>
                        </a:lnTo>
                        <a:lnTo>
                          <a:pt x="92" y="127"/>
                        </a:lnTo>
                        <a:lnTo>
                          <a:pt x="94" y="125"/>
                        </a:lnTo>
                        <a:lnTo>
                          <a:pt x="94" y="122"/>
                        </a:lnTo>
                        <a:lnTo>
                          <a:pt x="93" y="115"/>
                        </a:lnTo>
                        <a:lnTo>
                          <a:pt x="88" y="101"/>
                        </a:lnTo>
                        <a:lnTo>
                          <a:pt x="84" y="93"/>
                        </a:lnTo>
                        <a:lnTo>
                          <a:pt x="71" y="72"/>
                        </a:lnTo>
                        <a:lnTo>
                          <a:pt x="70" y="68"/>
                        </a:lnTo>
                        <a:lnTo>
                          <a:pt x="70" y="66"/>
                        </a:lnTo>
                        <a:lnTo>
                          <a:pt x="70" y="63"/>
                        </a:lnTo>
                        <a:lnTo>
                          <a:pt x="72" y="61"/>
                        </a:lnTo>
                        <a:lnTo>
                          <a:pt x="72" y="57"/>
                        </a:lnTo>
                        <a:lnTo>
                          <a:pt x="70" y="50"/>
                        </a:lnTo>
                        <a:lnTo>
                          <a:pt x="68" y="46"/>
                        </a:lnTo>
                        <a:lnTo>
                          <a:pt x="65" y="41"/>
                        </a:lnTo>
                        <a:lnTo>
                          <a:pt x="62" y="38"/>
                        </a:lnTo>
                        <a:lnTo>
                          <a:pt x="59" y="35"/>
                        </a:lnTo>
                        <a:lnTo>
                          <a:pt x="41" y="24"/>
                        </a:lnTo>
                        <a:lnTo>
                          <a:pt x="35" y="19"/>
                        </a:lnTo>
                        <a:lnTo>
                          <a:pt x="33" y="17"/>
                        </a:lnTo>
                        <a:lnTo>
                          <a:pt x="33" y="14"/>
                        </a:lnTo>
                        <a:lnTo>
                          <a:pt x="33" y="12"/>
                        </a:lnTo>
                        <a:lnTo>
                          <a:pt x="34" y="10"/>
                        </a:lnTo>
                        <a:lnTo>
                          <a:pt x="36" y="7"/>
                        </a:lnTo>
                        <a:lnTo>
                          <a:pt x="36" y="5"/>
                        </a:lnTo>
                        <a:lnTo>
                          <a:pt x="36" y="4"/>
                        </a:lnTo>
                        <a:lnTo>
                          <a:pt x="35" y="2"/>
                        </a:lnTo>
                        <a:lnTo>
                          <a:pt x="33" y="1"/>
                        </a:lnTo>
                        <a:lnTo>
                          <a:pt x="31" y="0"/>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34"/>
                  <p:cNvSpPr>
                    <a:spLocks/>
                  </p:cNvSpPr>
                  <p:nvPr/>
                </p:nvSpPr>
                <p:spPr bwMode="auto">
                  <a:xfrm flipH="1">
                    <a:off x="5102225" y="4192588"/>
                    <a:ext cx="17463" cy="22225"/>
                  </a:xfrm>
                  <a:custGeom>
                    <a:avLst/>
                    <a:gdLst/>
                    <a:ahLst/>
                    <a:cxnLst>
                      <a:cxn ang="0">
                        <a:pos x="6" y="0"/>
                      </a:cxn>
                      <a:cxn ang="0">
                        <a:pos x="5" y="0"/>
                      </a:cxn>
                      <a:cxn ang="0">
                        <a:pos x="4" y="0"/>
                      </a:cxn>
                      <a:cxn ang="0">
                        <a:pos x="1" y="2"/>
                      </a:cxn>
                      <a:cxn ang="0">
                        <a:pos x="0" y="5"/>
                      </a:cxn>
                      <a:cxn ang="0">
                        <a:pos x="0" y="8"/>
                      </a:cxn>
                      <a:cxn ang="0">
                        <a:pos x="2" y="10"/>
                      </a:cxn>
                      <a:cxn ang="0">
                        <a:pos x="6" y="12"/>
                      </a:cxn>
                      <a:cxn ang="0">
                        <a:pos x="9" y="13"/>
                      </a:cxn>
                      <a:cxn ang="0">
                        <a:pos x="11" y="14"/>
                      </a:cxn>
                      <a:cxn ang="0">
                        <a:pos x="11" y="13"/>
                      </a:cxn>
                      <a:cxn ang="0">
                        <a:pos x="11" y="11"/>
                      </a:cxn>
                      <a:cxn ang="0">
                        <a:pos x="7" y="2"/>
                      </a:cxn>
                      <a:cxn ang="0">
                        <a:pos x="7" y="1"/>
                      </a:cxn>
                      <a:cxn ang="0">
                        <a:pos x="6" y="0"/>
                      </a:cxn>
                    </a:cxnLst>
                    <a:rect l="0" t="0" r="r" b="b"/>
                    <a:pathLst>
                      <a:path w="11" h="14">
                        <a:moveTo>
                          <a:pt x="6" y="0"/>
                        </a:moveTo>
                        <a:lnTo>
                          <a:pt x="5" y="0"/>
                        </a:lnTo>
                        <a:lnTo>
                          <a:pt x="4" y="0"/>
                        </a:lnTo>
                        <a:lnTo>
                          <a:pt x="1" y="2"/>
                        </a:lnTo>
                        <a:lnTo>
                          <a:pt x="0" y="5"/>
                        </a:lnTo>
                        <a:lnTo>
                          <a:pt x="0" y="8"/>
                        </a:lnTo>
                        <a:lnTo>
                          <a:pt x="2" y="10"/>
                        </a:lnTo>
                        <a:lnTo>
                          <a:pt x="6" y="12"/>
                        </a:lnTo>
                        <a:lnTo>
                          <a:pt x="9" y="13"/>
                        </a:lnTo>
                        <a:lnTo>
                          <a:pt x="11" y="14"/>
                        </a:lnTo>
                        <a:lnTo>
                          <a:pt x="11" y="13"/>
                        </a:lnTo>
                        <a:lnTo>
                          <a:pt x="11" y="11"/>
                        </a:lnTo>
                        <a:lnTo>
                          <a:pt x="7" y="2"/>
                        </a:lnTo>
                        <a:lnTo>
                          <a:pt x="7" y="1"/>
                        </a:lnTo>
                        <a:lnTo>
                          <a:pt x="6" y="0"/>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14" name="Group 34"/>
                  <p:cNvGrpSpPr>
                    <a:grpSpLocks noChangeAspect="1"/>
                  </p:cNvGrpSpPr>
                  <p:nvPr/>
                </p:nvGrpSpPr>
                <p:grpSpPr>
                  <a:xfrm>
                    <a:off x="5325939" y="3363687"/>
                    <a:ext cx="463475" cy="283029"/>
                    <a:chOff x="2103438" y="3086101"/>
                    <a:chExt cx="595313" cy="363538"/>
                  </a:xfrm>
                </p:grpSpPr>
                <p:sp>
                  <p:nvSpPr>
                    <p:cNvPr id="147" name="Freeform 72"/>
                    <p:cNvSpPr>
                      <a:spLocks/>
                    </p:cNvSpPr>
                    <p:nvPr/>
                  </p:nvSpPr>
                  <p:spPr bwMode="auto">
                    <a:xfrm>
                      <a:off x="2103438" y="3086101"/>
                      <a:ext cx="595313" cy="363538"/>
                    </a:xfrm>
                    <a:custGeom>
                      <a:avLst/>
                      <a:gdLst/>
                      <a:ahLst/>
                      <a:cxnLst>
                        <a:cxn ang="0">
                          <a:pos x="214" y="0"/>
                        </a:cxn>
                        <a:cxn ang="0">
                          <a:pos x="186" y="1"/>
                        </a:cxn>
                        <a:cxn ang="0">
                          <a:pos x="153" y="9"/>
                        </a:cxn>
                        <a:cxn ang="0">
                          <a:pos x="137" y="17"/>
                        </a:cxn>
                        <a:cxn ang="0">
                          <a:pos x="123" y="27"/>
                        </a:cxn>
                        <a:cxn ang="0">
                          <a:pos x="88" y="62"/>
                        </a:cxn>
                        <a:cxn ang="0">
                          <a:pos x="40" y="106"/>
                        </a:cxn>
                        <a:cxn ang="0">
                          <a:pos x="10" y="129"/>
                        </a:cxn>
                        <a:cxn ang="0">
                          <a:pos x="4" y="136"/>
                        </a:cxn>
                        <a:cxn ang="0">
                          <a:pos x="1" y="143"/>
                        </a:cxn>
                        <a:cxn ang="0">
                          <a:pos x="0" y="149"/>
                        </a:cxn>
                        <a:cxn ang="0">
                          <a:pos x="3" y="155"/>
                        </a:cxn>
                        <a:cxn ang="0">
                          <a:pos x="7" y="160"/>
                        </a:cxn>
                        <a:cxn ang="0">
                          <a:pos x="11" y="162"/>
                        </a:cxn>
                        <a:cxn ang="0">
                          <a:pos x="27" y="168"/>
                        </a:cxn>
                        <a:cxn ang="0">
                          <a:pos x="85" y="177"/>
                        </a:cxn>
                        <a:cxn ang="0">
                          <a:pos x="254" y="179"/>
                        </a:cxn>
                        <a:cxn ang="0">
                          <a:pos x="266" y="181"/>
                        </a:cxn>
                        <a:cxn ang="0">
                          <a:pos x="279" y="185"/>
                        </a:cxn>
                        <a:cxn ang="0">
                          <a:pos x="303" y="197"/>
                        </a:cxn>
                        <a:cxn ang="0">
                          <a:pos x="321" y="210"/>
                        </a:cxn>
                        <a:cxn ang="0">
                          <a:pos x="332" y="224"/>
                        </a:cxn>
                        <a:cxn ang="0">
                          <a:pos x="338" y="228"/>
                        </a:cxn>
                        <a:cxn ang="0">
                          <a:pos x="344" y="229"/>
                        </a:cxn>
                        <a:cxn ang="0">
                          <a:pos x="350" y="229"/>
                        </a:cxn>
                        <a:cxn ang="0">
                          <a:pos x="355" y="228"/>
                        </a:cxn>
                        <a:cxn ang="0">
                          <a:pos x="360" y="224"/>
                        </a:cxn>
                        <a:cxn ang="0">
                          <a:pos x="369" y="214"/>
                        </a:cxn>
                        <a:cxn ang="0">
                          <a:pos x="372" y="207"/>
                        </a:cxn>
                        <a:cxn ang="0">
                          <a:pos x="375" y="189"/>
                        </a:cxn>
                        <a:cxn ang="0">
                          <a:pos x="374" y="140"/>
                        </a:cxn>
                        <a:cxn ang="0">
                          <a:pos x="370" y="120"/>
                        </a:cxn>
                        <a:cxn ang="0">
                          <a:pos x="368" y="111"/>
                        </a:cxn>
                        <a:cxn ang="0">
                          <a:pos x="356" y="83"/>
                        </a:cxn>
                        <a:cxn ang="0">
                          <a:pos x="339" y="56"/>
                        </a:cxn>
                        <a:cxn ang="0">
                          <a:pos x="324" y="38"/>
                        </a:cxn>
                        <a:cxn ang="0">
                          <a:pos x="313" y="29"/>
                        </a:cxn>
                        <a:cxn ang="0">
                          <a:pos x="278" y="12"/>
                        </a:cxn>
                        <a:cxn ang="0">
                          <a:pos x="224" y="1"/>
                        </a:cxn>
                        <a:cxn ang="0">
                          <a:pos x="214" y="0"/>
                        </a:cxn>
                      </a:cxnLst>
                      <a:rect l="0" t="0" r="r" b="b"/>
                      <a:pathLst>
                        <a:path w="375" h="229">
                          <a:moveTo>
                            <a:pt x="214" y="0"/>
                          </a:moveTo>
                          <a:lnTo>
                            <a:pt x="186" y="1"/>
                          </a:lnTo>
                          <a:lnTo>
                            <a:pt x="153" y="9"/>
                          </a:lnTo>
                          <a:lnTo>
                            <a:pt x="137" y="17"/>
                          </a:lnTo>
                          <a:lnTo>
                            <a:pt x="123" y="27"/>
                          </a:lnTo>
                          <a:lnTo>
                            <a:pt x="88" y="62"/>
                          </a:lnTo>
                          <a:lnTo>
                            <a:pt x="40" y="106"/>
                          </a:lnTo>
                          <a:lnTo>
                            <a:pt x="10" y="129"/>
                          </a:lnTo>
                          <a:lnTo>
                            <a:pt x="4" y="136"/>
                          </a:lnTo>
                          <a:lnTo>
                            <a:pt x="1" y="143"/>
                          </a:lnTo>
                          <a:lnTo>
                            <a:pt x="0" y="149"/>
                          </a:lnTo>
                          <a:lnTo>
                            <a:pt x="3" y="155"/>
                          </a:lnTo>
                          <a:lnTo>
                            <a:pt x="7" y="160"/>
                          </a:lnTo>
                          <a:lnTo>
                            <a:pt x="11" y="162"/>
                          </a:lnTo>
                          <a:lnTo>
                            <a:pt x="27" y="168"/>
                          </a:lnTo>
                          <a:lnTo>
                            <a:pt x="85" y="177"/>
                          </a:lnTo>
                          <a:lnTo>
                            <a:pt x="254" y="179"/>
                          </a:lnTo>
                          <a:lnTo>
                            <a:pt x="266" y="181"/>
                          </a:lnTo>
                          <a:lnTo>
                            <a:pt x="279" y="185"/>
                          </a:lnTo>
                          <a:lnTo>
                            <a:pt x="303" y="197"/>
                          </a:lnTo>
                          <a:lnTo>
                            <a:pt x="321" y="210"/>
                          </a:lnTo>
                          <a:lnTo>
                            <a:pt x="332" y="224"/>
                          </a:lnTo>
                          <a:lnTo>
                            <a:pt x="338" y="228"/>
                          </a:lnTo>
                          <a:lnTo>
                            <a:pt x="344" y="229"/>
                          </a:lnTo>
                          <a:lnTo>
                            <a:pt x="350" y="229"/>
                          </a:lnTo>
                          <a:lnTo>
                            <a:pt x="355" y="228"/>
                          </a:lnTo>
                          <a:lnTo>
                            <a:pt x="360" y="224"/>
                          </a:lnTo>
                          <a:lnTo>
                            <a:pt x="369" y="214"/>
                          </a:lnTo>
                          <a:lnTo>
                            <a:pt x="372" y="207"/>
                          </a:lnTo>
                          <a:lnTo>
                            <a:pt x="375" y="189"/>
                          </a:lnTo>
                          <a:lnTo>
                            <a:pt x="374" y="140"/>
                          </a:lnTo>
                          <a:lnTo>
                            <a:pt x="370" y="120"/>
                          </a:lnTo>
                          <a:lnTo>
                            <a:pt x="368" y="111"/>
                          </a:lnTo>
                          <a:lnTo>
                            <a:pt x="356" y="83"/>
                          </a:lnTo>
                          <a:lnTo>
                            <a:pt x="339" y="56"/>
                          </a:lnTo>
                          <a:lnTo>
                            <a:pt x="324" y="38"/>
                          </a:lnTo>
                          <a:lnTo>
                            <a:pt x="313" y="29"/>
                          </a:lnTo>
                          <a:lnTo>
                            <a:pt x="278" y="12"/>
                          </a:lnTo>
                          <a:lnTo>
                            <a:pt x="224" y="1"/>
                          </a:lnTo>
                          <a:lnTo>
                            <a:pt x="214" y="0"/>
                          </a:lnTo>
                          <a:close/>
                        </a:path>
                      </a:pathLst>
                    </a:custGeom>
                    <a:solidFill>
                      <a:srgbClr val="D0A8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73"/>
                    <p:cNvSpPr>
                      <a:spLocks/>
                    </p:cNvSpPr>
                    <p:nvPr/>
                  </p:nvSpPr>
                  <p:spPr bwMode="auto">
                    <a:xfrm>
                      <a:off x="2417763" y="3133726"/>
                      <a:ext cx="263525" cy="292100"/>
                    </a:xfrm>
                    <a:custGeom>
                      <a:avLst/>
                      <a:gdLst/>
                      <a:ahLst/>
                      <a:cxnLst>
                        <a:cxn ang="0">
                          <a:pos x="0" y="109"/>
                        </a:cxn>
                        <a:cxn ang="0">
                          <a:pos x="0" y="113"/>
                        </a:cxn>
                        <a:cxn ang="0">
                          <a:pos x="2" y="115"/>
                        </a:cxn>
                        <a:cxn ang="0">
                          <a:pos x="5" y="117"/>
                        </a:cxn>
                        <a:cxn ang="0">
                          <a:pos x="8" y="118"/>
                        </a:cxn>
                        <a:cxn ang="0">
                          <a:pos x="47" y="128"/>
                        </a:cxn>
                        <a:cxn ang="0">
                          <a:pos x="60" y="131"/>
                        </a:cxn>
                        <a:cxn ang="0">
                          <a:pos x="113" y="149"/>
                        </a:cxn>
                        <a:cxn ang="0">
                          <a:pos x="125" y="155"/>
                        </a:cxn>
                        <a:cxn ang="0">
                          <a:pos x="130" y="158"/>
                        </a:cxn>
                        <a:cxn ang="0">
                          <a:pos x="149" y="182"/>
                        </a:cxn>
                        <a:cxn ang="0">
                          <a:pos x="153" y="184"/>
                        </a:cxn>
                        <a:cxn ang="0">
                          <a:pos x="155" y="183"/>
                        </a:cxn>
                        <a:cxn ang="0">
                          <a:pos x="158" y="180"/>
                        </a:cxn>
                        <a:cxn ang="0">
                          <a:pos x="160" y="173"/>
                        </a:cxn>
                        <a:cxn ang="0">
                          <a:pos x="164" y="156"/>
                        </a:cxn>
                        <a:cxn ang="0">
                          <a:pos x="166" y="125"/>
                        </a:cxn>
                        <a:cxn ang="0">
                          <a:pos x="163" y="106"/>
                        </a:cxn>
                        <a:cxn ang="0">
                          <a:pos x="154" y="77"/>
                        </a:cxn>
                        <a:cxn ang="0">
                          <a:pos x="142" y="50"/>
                        </a:cxn>
                        <a:cxn ang="0">
                          <a:pos x="120" y="18"/>
                        </a:cxn>
                        <a:cxn ang="0">
                          <a:pos x="110" y="9"/>
                        </a:cxn>
                        <a:cxn ang="0">
                          <a:pos x="99" y="3"/>
                        </a:cxn>
                        <a:cxn ang="0">
                          <a:pos x="89" y="0"/>
                        </a:cxn>
                        <a:cxn ang="0">
                          <a:pos x="78" y="0"/>
                        </a:cxn>
                        <a:cxn ang="0">
                          <a:pos x="67" y="2"/>
                        </a:cxn>
                        <a:cxn ang="0">
                          <a:pos x="57" y="8"/>
                        </a:cxn>
                        <a:cxn ang="0">
                          <a:pos x="53" y="11"/>
                        </a:cxn>
                        <a:cxn ang="0">
                          <a:pos x="48" y="16"/>
                        </a:cxn>
                        <a:cxn ang="0">
                          <a:pos x="32" y="40"/>
                        </a:cxn>
                        <a:cxn ang="0">
                          <a:pos x="9" y="83"/>
                        </a:cxn>
                        <a:cxn ang="0">
                          <a:pos x="2" y="98"/>
                        </a:cxn>
                        <a:cxn ang="0">
                          <a:pos x="0" y="104"/>
                        </a:cxn>
                        <a:cxn ang="0">
                          <a:pos x="0" y="109"/>
                        </a:cxn>
                      </a:cxnLst>
                      <a:rect l="0" t="0" r="r" b="b"/>
                      <a:pathLst>
                        <a:path w="166" h="184">
                          <a:moveTo>
                            <a:pt x="0" y="109"/>
                          </a:moveTo>
                          <a:lnTo>
                            <a:pt x="0" y="113"/>
                          </a:lnTo>
                          <a:lnTo>
                            <a:pt x="2" y="115"/>
                          </a:lnTo>
                          <a:lnTo>
                            <a:pt x="5" y="117"/>
                          </a:lnTo>
                          <a:lnTo>
                            <a:pt x="8" y="118"/>
                          </a:lnTo>
                          <a:lnTo>
                            <a:pt x="47" y="128"/>
                          </a:lnTo>
                          <a:lnTo>
                            <a:pt x="60" y="131"/>
                          </a:lnTo>
                          <a:lnTo>
                            <a:pt x="113" y="149"/>
                          </a:lnTo>
                          <a:lnTo>
                            <a:pt x="125" y="155"/>
                          </a:lnTo>
                          <a:lnTo>
                            <a:pt x="130" y="158"/>
                          </a:lnTo>
                          <a:lnTo>
                            <a:pt x="149" y="182"/>
                          </a:lnTo>
                          <a:lnTo>
                            <a:pt x="153" y="184"/>
                          </a:lnTo>
                          <a:lnTo>
                            <a:pt x="155" y="183"/>
                          </a:lnTo>
                          <a:lnTo>
                            <a:pt x="158" y="180"/>
                          </a:lnTo>
                          <a:lnTo>
                            <a:pt x="160" y="173"/>
                          </a:lnTo>
                          <a:lnTo>
                            <a:pt x="164" y="156"/>
                          </a:lnTo>
                          <a:lnTo>
                            <a:pt x="166" y="125"/>
                          </a:lnTo>
                          <a:lnTo>
                            <a:pt x="163" y="106"/>
                          </a:lnTo>
                          <a:lnTo>
                            <a:pt x="154" y="77"/>
                          </a:lnTo>
                          <a:lnTo>
                            <a:pt x="142" y="50"/>
                          </a:lnTo>
                          <a:lnTo>
                            <a:pt x="120" y="18"/>
                          </a:lnTo>
                          <a:lnTo>
                            <a:pt x="110" y="9"/>
                          </a:lnTo>
                          <a:lnTo>
                            <a:pt x="99" y="3"/>
                          </a:lnTo>
                          <a:lnTo>
                            <a:pt x="89" y="0"/>
                          </a:lnTo>
                          <a:lnTo>
                            <a:pt x="78" y="0"/>
                          </a:lnTo>
                          <a:lnTo>
                            <a:pt x="67" y="2"/>
                          </a:lnTo>
                          <a:lnTo>
                            <a:pt x="57" y="8"/>
                          </a:lnTo>
                          <a:lnTo>
                            <a:pt x="53" y="11"/>
                          </a:lnTo>
                          <a:lnTo>
                            <a:pt x="48" y="16"/>
                          </a:lnTo>
                          <a:lnTo>
                            <a:pt x="32" y="40"/>
                          </a:lnTo>
                          <a:lnTo>
                            <a:pt x="9" y="83"/>
                          </a:lnTo>
                          <a:lnTo>
                            <a:pt x="2" y="98"/>
                          </a:lnTo>
                          <a:lnTo>
                            <a:pt x="0" y="104"/>
                          </a:lnTo>
                          <a:lnTo>
                            <a:pt x="0" y="109"/>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Freeform 74"/>
                    <p:cNvSpPr>
                      <a:spLocks/>
                    </p:cNvSpPr>
                    <p:nvPr/>
                  </p:nvSpPr>
                  <p:spPr bwMode="auto">
                    <a:xfrm>
                      <a:off x="2327275" y="3117851"/>
                      <a:ext cx="177800" cy="187325"/>
                    </a:xfrm>
                    <a:custGeom>
                      <a:avLst/>
                      <a:gdLst/>
                      <a:ahLst/>
                      <a:cxnLst>
                        <a:cxn ang="0">
                          <a:pos x="78" y="2"/>
                        </a:cxn>
                        <a:cxn ang="0">
                          <a:pos x="75" y="4"/>
                        </a:cxn>
                        <a:cxn ang="0">
                          <a:pos x="43" y="38"/>
                        </a:cxn>
                        <a:cxn ang="0">
                          <a:pos x="9" y="94"/>
                        </a:cxn>
                        <a:cxn ang="0">
                          <a:pos x="5" y="100"/>
                        </a:cxn>
                        <a:cxn ang="0">
                          <a:pos x="0" y="105"/>
                        </a:cxn>
                        <a:cxn ang="0">
                          <a:pos x="1" y="105"/>
                        </a:cxn>
                        <a:cxn ang="0">
                          <a:pos x="3" y="107"/>
                        </a:cxn>
                        <a:cxn ang="0">
                          <a:pos x="10" y="111"/>
                        </a:cxn>
                        <a:cxn ang="0">
                          <a:pos x="15" y="113"/>
                        </a:cxn>
                        <a:cxn ang="0">
                          <a:pos x="20" y="116"/>
                        </a:cxn>
                        <a:cxn ang="0">
                          <a:pos x="26" y="117"/>
                        </a:cxn>
                        <a:cxn ang="0">
                          <a:pos x="32" y="118"/>
                        </a:cxn>
                        <a:cxn ang="0">
                          <a:pos x="38" y="117"/>
                        </a:cxn>
                        <a:cxn ang="0">
                          <a:pos x="42" y="116"/>
                        </a:cxn>
                        <a:cxn ang="0">
                          <a:pos x="45" y="112"/>
                        </a:cxn>
                        <a:cxn ang="0">
                          <a:pos x="62" y="63"/>
                        </a:cxn>
                        <a:cxn ang="0">
                          <a:pos x="69" y="50"/>
                        </a:cxn>
                        <a:cxn ang="0">
                          <a:pos x="89" y="24"/>
                        </a:cxn>
                        <a:cxn ang="0">
                          <a:pos x="92" y="20"/>
                        </a:cxn>
                        <a:cxn ang="0">
                          <a:pos x="100" y="15"/>
                        </a:cxn>
                        <a:cxn ang="0">
                          <a:pos x="105" y="12"/>
                        </a:cxn>
                        <a:cxn ang="0">
                          <a:pos x="112" y="10"/>
                        </a:cxn>
                        <a:cxn ang="0">
                          <a:pos x="112" y="9"/>
                        </a:cxn>
                        <a:cxn ang="0">
                          <a:pos x="110" y="7"/>
                        </a:cxn>
                        <a:cxn ang="0">
                          <a:pos x="105" y="5"/>
                        </a:cxn>
                        <a:cxn ang="0">
                          <a:pos x="84" y="0"/>
                        </a:cxn>
                        <a:cxn ang="0">
                          <a:pos x="81" y="1"/>
                        </a:cxn>
                        <a:cxn ang="0">
                          <a:pos x="78" y="2"/>
                        </a:cxn>
                      </a:cxnLst>
                      <a:rect l="0" t="0" r="r" b="b"/>
                      <a:pathLst>
                        <a:path w="112" h="118">
                          <a:moveTo>
                            <a:pt x="78" y="2"/>
                          </a:moveTo>
                          <a:lnTo>
                            <a:pt x="75" y="4"/>
                          </a:lnTo>
                          <a:lnTo>
                            <a:pt x="43" y="38"/>
                          </a:lnTo>
                          <a:lnTo>
                            <a:pt x="9" y="94"/>
                          </a:lnTo>
                          <a:lnTo>
                            <a:pt x="5" y="100"/>
                          </a:lnTo>
                          <a:lnTo>
                            <a:pt x="0" y="105"/>
                          </a:lnTo>
                          <a:lnTo>
                            <a:pt x="1" y="105"/>
                          </a:lnTo>
                          <a:lnTo>
                            <a:pt x="3" y="107"/>
                          </a:lnTo>
                          <a:lnTo>
                            <a:pt x="10" y="111"/>
                          </a:lnTo>
                          <a:lnTo>
                            <a:pt x="15" y="113"/>
                          </a:lnTo>
                          <a:lnTo>
                            <a:pt x="20" y="116"/>
                          </a:lnTo>
                          <a:lnTo>
                            <a:pt x="26" y="117"/>
                          </a:lnTo>
                          <a:lnTo>
                            <a:pt x="32" y="118"/>
                          </a:lnTo>
                          <a:lnTo>
                            <a:pt x="38" y="117"/>
                          </a:lnTo>
                          <a:lnTo>
                            <a:pt x="42" y="116"/>
                          </a:lnTo>
                          <a:lnTo>
                            <a:pt x="45" y="112"/>
                          </a:lnTo>
                          <a:lnTo>
                            <a:pt x="62" y="63"/>
                          </a:lnTo>
                          <a:lnTo>
                            <a:pt x="69" y="50"/>
                          </a:lnTo>
                          <a:lnTo>
                            <a:pt x="89" y="24"/>
                          </a:lnTo>
                          <a:lnTo>
                            <a:pt x="92" y="20"/>
                          </a:lnTo>
                          <a:lnTo>
                            <a:pt x="100" y="15"/>
                          </a:lnTo>
                          <a:lnTo>
                            <a:pt x="105" y="12"/>
                          </a:lnTo>
                          <a:lnTo>
                            <a:pt x="112" y="10"/>
                          </a:lnTo>
                          <a:lnTo>
                            <a:pt x="112" y="9"/>
                          </a:lnTo>
                          <a:lnTo>
                            <a:pt x="110" y="7"/>
                          </a:lnTo>
                          <a:lnTo>
                            <a:pt x="105" y="5"/>
                          </a:lnTo>
                          <a:lnTo>
                            <a:pt x="84" y="0"/>
                          </a:lnTo>
                          <a:lnTo>
                            <a:pt x="81" y="1"/>
                          </a:lnTo>
                          <a:lnTo>
                            <a:pt x="78" y="2"/>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75"/>
                    <p:cNvSpPr>
                      <a:spLocks/>
                    </p:cNvSpPr>
                    <p:nvPr/>
                  </p:nvSpPr>
                  <p:spPr bwMode="auto">
                    <a:xfrm>
                      <a:off x="2214563" y="3100388"/>
                      <a:ext cx="223838" cy="184150"/>
                    </a:xfrm>
                    <a:custGeom>
                      <a:avLst/>
                      <a:gdLst/>
                      <a:ahLst/>
                      <a:cxnLst>
                        <a:cxn ang="0">
                          <a:pos x="118" y="0"/>
                        </a:cxn>
                        <a:cxn ang="0">
                          <a:pos x="113" y="1"/>
                        </a:cxn>
                        <a:cxn ang="0">
                          <a:pos x="87" y="13"/>
                        </a:cxn>
                        <a:cxn ang="0">
                          <a:pos x="59" y="33"/>
                        </a:cxn>
                        <a:cxn ang="0">
                          <a:pos x="33" y="59"/>
                        </a:cxn>
                        <a:cxn ang="0">
                          <a:pos x="15" y="79"/>
                        </a:cxn>
                        <a:cxn ang="0">
                          <a:pos x="12" y="84"/>
                        </a:cxn>
                        <a:cxn ang="0">
                          <a:pos x="6" y="90"/>
                        </a:cxn>
                        <a:cxn ang="0">
                          <a:pos x="2" y="97"/>
                        </a:cxn>
                        <a:cxn ang="0">
                          <a:pos x="0" y="98"/>
                        </a:cxn>
                        <a:cxn ang="0">
                          <a:pos x="0" y="101"/>
                        </a:cxn>
                        <a:cxn ang="0">
                          <a:pos x="1" y="103"/>
                        </a:cxn>
                        <a:cxn ang="0">
                          <a:pos x="8" y="107"/>
                        </a:cxn>
                        <a:cxn ang="0">
                          <a:pos x="28" y="114"/>
                        </a:cxn>
                        <a:cxn ang="0">
                          <a:pos x="43" y="116"/>
                        </a:cxn>
                        <a:cxn ang="0">
                          <a:pos x="50" y="115"/>
                        </a:cxn>
                        <a:cxn ang="0">
                          <a:pos x="56" y="113"/>
                        </a:cxn>
                        <a:cxn ang="0">
                          <a:pos x="61" y="109"/>
                        </a:cxn>
                        <a:cxn ang="0">
                          <a:pos x="66" y="104"/>
                        </a:cxn>
                        <a:cxn ang="0">
                          <a:pos x="73" y="91"/>
                        </a:cxn>
                        <a:cxn ang="0">
                          <a:pos x="84" y="69"/>
                        </a:cxn>
                        <a:cxn ang="0">
                          <a:pos x="119" y="18"/>
                        </a:cxn>
                        <a:cxn ang="0">
                          <a:pos x="127" y="13"/>
                        </a:cxn>
                        <a:cxn ang="0">
                          <a:pos x="134" y="10"/>
                        </a:cxn>
                        <a:cxn ang="0">
                          <a:pos x="137" y="10"/>
                        </a:cxn>
                        <a:cxn ang="0">
                          <a:pos x="139" y="10"/>
                        </a:cxn>
                        <a:cxn ang="0">
                          <a:pos x="141" y="9"/>
                        </a:cxn>
                        <a:cxn ang="0">
                          <a:pos x="141" y="8"/>
                        </a:cxn>
                        <a:cxn ang="0">
                          <a:pos x="140" y="7"/>
                        </a:cxn>
                        <a:cxn ang="0">
                          <a:pos x="139" y="5"/>
                        </a:cxn>
                        <a:cxn ang="0">
                          <a:pos x="132" y="2"/>
                        </a:cxn>
                        <a:cxn ang="0">
                          <a:pos x="122" y="0"/>
                        </a:cxn>
                        <a:cxn ang="0">
                          <a:pos x="118" y="0"/>
                        </a:cxn>
                      </a:cxnLst>
                      <a:rect l="0" t="0" r="r" b="b"/>
                      <a:pathLst>
                        <a:path w="141" h="116">
                          <a:moveTo>
                            <a:pt x="118" y="0"/>
                          </a:moveTo>
                          <a:lnTo>
                            <a:pt x="113" y="1"/>
                          </a:lnTo>
                          <a:lnTo>
                            <a:pt x="87" y="13"/>
                          </a:lnTo>
                          <a:lnTo>
                            <a:pt x="59" y="33"/>
                          </a:lnTo>
                          <a:lnTo>
                            <a:pt x="33" y="59"/>
                          </a:lnTo>
                          <a:lnTo>
                            <a:pt x="15" y="79"/>
                          </a:lnTo>
                          <a:lnTo>
                            <a:pt x="12" y="84"/>
                          </a:lnTo>
                          <a:lnTo>
                            <a:pt x="6" y="90"/>
                          </a:lnTo>
                          <a:lnTo>
                            <a:pt x="2" y="97"/>
                          </a:lnTo>
                          <a:lnTo>
                            <a:pt x="0" y="98"/>
                          </a:lnTo>
                          <a:lnTo>
                            <a:pt x="0" y="101"/>
                          </a:lnTo>
                          <a:lnTo>
                            <a:pt x="1" y="103"/>
                          </a:lnTo>
                          <a:lnTo>
                            <a:pt x="8" y="107"/>
                          </a:lnTo>
                          <a:lnTo>
                            <a:pt x="28" y="114"/>
                          </a:lnTo>
                          <a:lnTo>
                            <a:pt x="43" y="116"/>
                          </a:lnTo>
                          <a:lnTo>
                            <a:pt x="50" y="115"/>
                          </a:lnTo>
                          <a:lnTo>
                            <a:pt x="56" y="113"/>
                          </a:lnTo>
                          <a:lnTo>
                            <a:pt x="61" y="109"/>
                          </a:lnTo>
                          <a:lnTo>
                            <a:pt x="66" y="104"/>
                          </a:lnTo>
                          <a:lnTo>
                            <a:pt x="73" y="91"/>
                          </a:lnTo>
                          <a:lnTo>
                            <a:pt x="84" y="69"/>
                          </a:lnTo>
                          <a:lnTo>
                            <a:pt x="119" y="18"/>
                          </a:lnTo>
                          <a:lnTo>
                            <a:pt x="127" y="13"/>
                          </a:lnTo>
                          <a:lnTo>
                            <a:pt x="134" y="10"/>
                          </a:lnTo>
                          <a:lnTo>
                            <a:pt x="137" y="10"/>
                          </a:lnTo>
                          <a:lnTo>
                            <a:pt x="139" y="10"/>
                          </a:lnTo>
                          <a:lnTo>
                            <a:pt x="141" y="9"/>
                          </a:lnTo>
                          <a:lnTo>
                            <a:pt x="141" y="8"/>
                          </a:lnTo>
                          <a:lnTo>
                            <a:pt x="140" y="7"/>
                          </a:lnTo>
                          <a:lnTo>
                            <a:pt x="139" y="5"/>
                          </a:lnTo>
                          <a:lnTo>
                            <a:pt x="132" y="2"/>
                          </a:lnTo>
                          <a:lnTo>
                            <a:pt x="122" y="0"/>
                          </a:lnTo>
                          <a:lnTo>
                            <a:pt x="118" y="0"/>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76"/>
                    <p:cNvSpPr>
                      <a:spLocks/>
                    </p:cNvSpPr>
                    <p:nvPr/>
                  </p:nvSpPr>
                  <p:spPr bwMode="auto">
                    <a:xfrm>
                      <a:off x="2124075" y="3278188"/>
                      <a:ext cx="379413" cy="76200"/>
                    </a:xfrm>
                    <a:custGeom>
                      <a:avLst/>
                      <a:gdLst/>
                      <a:ahLst/>
                      <a:cxnLst>
                        <a:cxn ang="0">
                          <a:pos x="238" y="46"/>
                        </a:cxn>
                        <a:cxn ang="0">
                          <a:pos x="239" y="45"/>
                        </a:cxn>
                        <a:cxn ang="0">
                          <a:pos x="239" y="44"/>
                        </a:cxn>
                        <a:cxn ang="0">
                          <a:pos x="237" y="44"/>
                        </a:cxn>
                        <a:cxn ang="0">
                          <a:pos x="234" y="43"/>
                        </a:cxn>
                        <a:cxn ang="0">
                          <a:pos x="165" y="29"/>
                        </a:cxn>
                        <a:cxn ang="0">
                          <a:pos x="63" y="2"/>
                        </a:cxn>
                        <a:cxn ang="0">
                          <a:pos x="49" y="0"/>
                        </a:cxn>
                        <a:cxn ang="0">
                          <a:pos x="39" y="0"/>
                        </a:cxn>
                        <a:cxn ang="0">
                          <a:pos x="30" y="2"/>
                        </a:cxn>
                        <a:cxn ang="0">
                          <a:pos x="18" y="7"/>
                        </a:cxn>
                        <a:cxn ang="0">
                          <a:pos x="11" y="11"/>
                        </a:cxn>
                        <a:cxn ang="0">
                          <a:pos x="2" y="22"/>
                        </a:cxn>
                        <a:cxn ang="0">
                          <a:pos x="0" y="26"/>
                        </a:cxn>
                        <a:cxn ang="0">
                          <a:pos x="0" y="29"/>
                        </a:cxn>
                        <a:cxn ang="0">
                          <a:pos x="3" y="32"/>
                        </a:cxn>
                        <a:cxn ang="0">
                          <a:pos x="5" y="33"/>
                        </a:cxn>
                        <a:cxn ang="0">
                          <a:pos x="7" y="34"/>
                        </a:cxn>
                        <a:cxn ang="0">
                          <a:pos x="10" y="35"/>
                        </a:cxn>
                        <a:cxn ang="0">
                          <a:pos x="87" y="41"/>
                        </a:cxn>
                        <a:cxn ang="0">
                          <a:pos x="147" y="48"/>
                        </a:cxn>
                        <a:cxn ang="0">
                          <a:pos x="232" y="47"/>
                        </a:cxn>
                        <a:cxn ang="0">
                          <a:pos x="235" y="46"/>
                        </a:cxn>
                        <a:cxn ang="0">
                          <a:pos x="238" y="46"/>
                        </a:cxn>
                      </a:cxnLst>
                      <a:rect l="0" t="0" r="r" b="b"/>
                      <a:pathLst>
                        <a:path w="239" h="48">
                          <a:moveTo>
                            <a:pt x="238" y="46"/>
                          </a:moveTo>
                          <a:lnTo>
                            <a:pt x="239" y="45"/>
                          </a:lnTo>
                          <a:lnTo>
                            <a:pt x="239" y="44"/>
                          </a:lnTo>
                          <a:lnTo>
                            <a:pt x="237" y="44"/>
                          </a:lnTo>
                          <a:lnTo>
                            <a:pt x="234" y="43"/>
                          </a:lnTo>
                          <a:lnTo>
                            <a:pt x="165" y="29"/>
                          </a:lnTo>
                          <a:lnTo>
                            <a:pt x="63" y="2"/>
                          </a:lnTo>
                          <a:lnTo>
                            <a:pt x="49" y="0"/>
                          </a:lnTo>
                          <a:lnTo>
                            <a:pt x="39" y="0"/>
                          </a:lnTo>
                          <a:lnTo>
                            <a:pt x="30" y="2"/>
                          </a:lnTo>
                          <a:lnTo>
                            <a:pt x="18" y="7"/>
                          </a:lnTo>
                          <a:lnTo>
                            <a:pt x="11" y="11"/>
                          </a:lnTo>
                          <a:lnTo>
                            <a:pt x="2" y="22"/>
                          </a:lnTo>
                          <a:lnTo>
                            <a:pt x="0" y="26"/>
                          </a:lnTo>
                          <a:lnTo>
                            <a:pt x="0" y="29"/>
                          </a:lnTo>
                          <a:lnTo>
                            <a:pt x="3" y="32"/>
                          </a:lnTo>
                          <a:lnTo>
                            <a:pt x="5" y="33"/>
                          </a:lnTo>
                          <a:lnTo>
                            <a:pt x="7" y="34"/>
                          </a:lnTo>
                          <a:lnTo>
                            <a:pt x="10" y="35"/>
                          </a:lnTo>
                          <a:lnTo>
                            <a:pt x="87" y="41"/>
                          </a:lnTo>
                          <a:lnTo>
                            <a:pt x="147" y="48"/>
                          </a:lnTo>
                          <a:lnTo>
                            <a:pt x="232" y="47"/>
                          </a:lnTo>
                          <a:lnTo>
                            <a:pt x="235" y="46"/>
                          </a:lnTo>
                          <a:lnTo>
                            <a:pt x="238" y="46"/>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grpSp>
        </p:grpSp>
      </p:grpSp>
      <p:sp>
        <p:nvSpPr>
          <p:cNvPr id="199" name="TextBox 198"/>
          <p:cNvSpPr txBox="1"/>
          <p:nvPr/>
        </p:nvSpPr>
        <p:spPr>
          <a:xfrm>
            <a:off x="6595872" y="2377440"/>
            <a:ext cx="2548128" cy="1477328"/>
          </a:xfrm>
          <a:prstGeom prst="rect">
            <a:avLst/>
          </a:prstGeom>
          <a:noFill/>
        </p:spPr>
        <p:txBody>
          <a:bodyPr wrap="square" rtlCol="0">
            <a:spAutoFit/>
          </a:bodyPr>
          <a:lstStyle/>
          <a:p>
            <a:r>
              <a:rPr lang="en-US" dirty="0"/>
              <a:t>This is what the </a:t>
            </a:r>
            <a:r>
              <a:rPr lang="en-US" i="1" u="sng" dirty="0">
                <a:solidFill>
                  <a:srgbClr val="0000FF"/>
                </a:solidFill>
              </a:rPr>
              <a:t>Derivative</a:t>
            </a:r>
            <a:r>
              <a:rPr lang="en-US" dirty="0">
                <a:solidFill>
                  <a:srgbClr val="FF0000"/>
                </a:solidFill>
              </a:rPr>
              <a:t> </a:t>
            </a:r>
            <a:r>
              <a:rPr lang="en-US" dirty="0"/>
              <a:t>function in a Proportional plus Integral plus </a:t>
            </a:r>
            <a:r>
              <a:rPr lang="en-US" i="1" u="sng" dirty="0">
                <a:solidFill>
                  <a:srgbClr val="0000FF"/>
                </a:solidFill>
              </a:rPr>
              <a:t>Derivative </a:t>
            </a:r>
            <a:r>
              <a:rPr lang="en-US" dirty="0"/>
              <a:t>control loop does</a:t>
            </a:r>
          </a:p>
        </p:txBody>
      </p:sp>
      <p:grpSp>
        <p:nvGrpSpPr>
          <p:cNvPr id="15" name="Group 110"/>
          <p:cNvGrpSpPr/>
          <p:nvPr/>
        </p:nvGrpSpPr>
        <p:grpSpPr>
          <a:xfrm>
            <a:off x="184727" y="3465576"/>
            <a:ext cx="3855356" cy="1200329"/>
            <a:chOff x="184727" y="3465576"/>
            <a:chExt cx="3855356" cy="1200329"/>
          </a:xfrm>
        </p:grpSpPr>
        <p:cxnSp>
          <p:nvCxnSpPr>
            <p:cNvPr id="119" name="Straight Connector 118"/>
            <p:cNvCxnSpPr/>
            <p:nvPr/>
          </p:nvCxnSpPr>
          <p:spPr bwMode="auto">
            <a:xfrm>
              <a:off x="1296883" y="4073872"/>
              <a:ext cx="2743200" cy="17077"/>
            </a:xfrm>
            <a:prstGeom prst="line">
              <a:avLst/>
            </a:prstGeom>
            <a:solidFill>
              <a:schemeClr val="accent1"/>
            </a:solidFill>
            <a:ln w="28575" cap="flat" cmpd="sng" algn="ctr">
              <a:solidFill>
                <a:srgbClr val="7030A0"/>
              </a:solidFill>
              <a:prstDash val="sysDot"/>
              <a:round/>
              <a:headEnd type="none" w="med" len="med"/>
              <a:tailEnd type="none" w="med" len="med"/>
            </a:ln>
            <a:effectLst/>
          </p:spPr>
        </p:cxnSp>
        <p:sp>
          <p:nvSpPr>
            <p:cNvPr id="120" name="TextBox 119"/>
            <p:cNvSpPr txBox="1"/>
            <p:nvPr/>
          </p:nvSpPr>
          <p:spPr>
            <a:xfrm>
              <a:off x="184727" y="3465576"/>
              <a:ext cx="1117600" cy="1200329"/>
            </a:xfrm>
            <a:prstGeom prst="rect">
              <a:avLst/>
            </a:prstGeom>
            <a:noFill/>
          </p:spPr>
          <p:txBody>
            <a:bodyPr wrap="square" rtlCol="0">
              <a:spAutoFit/>
            </a:bodyPr>
            <a:lstStyle/>
            <a:p>
              <a:pPr algn="ctr"/>
              <a:r>
                <a:rPr lang="en-US" dirty="0"/>
                <a:t>Set Point = </a:t>
              </a:r>
            </a:p>
            <a:p>
              <a:pPr algn="ctr"/>
              <a:r>
                <a:rPr lang="en-US" dirty="0"/>
                <a:t>Control Point</a:t>
              </a:r>
            </a:p>
          </p:txBody>
        </p:sp>
      </p:grpSp>
      <p:grpSp>
        <p:nvGrpSpPr>
          <p:cNvPr id="16" name="Group 121"/>
          <p:cNvGrpSpPr/>
          <p:nvPr/>
        </p:nvGrpSpPr>
        <p:grpSpPr>
          <a:xfrm>
            <a:off x="8363830" y="4975442"/>
            <a:ext cx="501786" cy="547493"/>
            <a:chOff x="8363830" y="4975442"/>
            <a:chExt cx="501786" cy="547493"/>
          </a:xfrm>
        </p:grpSpPr>
        <p:sp>
          <p:nvSpPr>
            <p:cNvPr id="146" name="Freeform 8"/>
            <p:cNvSpPr>
              <a:spLocks/>
            </p:cNvSpPr>
            <p:nvPr/>
          </p:nvSpPr>
          <p:spPr bwMode="auto">
            <a:xfrm flipH="1">
              <a:off x="8363830" y="5100640"/>
              <a:ext cx="501786" cy="422295"/>
            </a:xfrm>
            <a:custGeom>
              <a:avLst/>
              <a:gdLst/>
              <a:ahLst/>
              <a:cxnLst>
                <a:cxn ang="0">
                  <a:pos x="25" y="3"/>
                </a:cxn>
                <a:cxn ang="0">
                  <a:pos x="20" y="0"/>
                </a:cxn>
                <a:cxn ang="0">
                  <a:pos x="18" y="0"/>
                </a:cxn>
                <a:cxn ang="0">
                  <a:pos x="16" y="0"/>
                </a:cxn>
                <a:cxn ang="0">
                  <a:pos x="14" y="2"/>
                </a:cxn>
                <a:cxn ang="0">
                  <a:pos x="9" y="7"/>
                </a:cxn>
                <a:cxn ang="0">
                  <a:pos x="5" y="16"/>
                </a:cxn>
                <a:cxn ang="0">
                  <a:pos x="4" y="23"/>
                </a:cxn>
                <a:cxn ang="0">
                  <a:pos x="6" y="76"/>
                </a:cxn>
                <a:cxn ang="0">
                  <a:pos x="5" y="77"/>
                </a:cxn>
                <a:cxn ang="0">
                  <a:pos x="5" y="78"/>
                </a:cxn>
                <a:cxn ang="0">
                  <a:pos x="5" y="79"/>
                </a:cxn>
                <a:cxn ang="0">
                  <a:pos x="5" y="81"/>
                </a:cxn>
                <a:cxn ang="0">
                  <a:pos x="4" y="82"/>
                </a:cxn>
                <a:cxn ang="0">
                  <a:pos x="4" y="85"/>
                </a:cxn>
                <a:cxn ang="0">
                  <a:pos x="3" y="94"/>
                </a:cxn>
                <a:cxn ang="0">
                  <a:pos x="0" y="116"/>
                </a:cxn>
                <a:cxn ang="0">
                  <a:pos x="0" y="121"/>
                </a:cxn>
                <a:cxn ang="0">
                  <a:pos x="1" y="129"/>
                </a:cxn>
                <a:cxn ang="0">
                  <a:pos x="3" y="132"/>
                </a:cxn>
                <a:cxn ang="0">
                  <a:pos x="6" y="136"/>
                </a:cxn>
                <a:cxn ang="0">
                  <a:pos x="8" y="139"/>
                </a:cxn>
                <a:cxn ang="0">
                  <a:pos x="11" y="141"/>
                </a:cxn>
                <a:cxn ang="0">
                  <a:pos x="116" y="245"/>
                </a:cxn>
                <a:cxn ang="0">
                  <a:pos x="179" y="298"/>
                </a:cxn>
                <a:cxn ang="0">
                  <a:pos x="247" y="352"/>
                </a:cxn>
                <a:cxn ang="0">
                  <a:pos x="317" y="412"/>
                </a:cxn>
                <a:cxn ang="0">
                  <a:pos x="329" y="419"/>
                </a:cxn>
                <a:cxn ang="0">
                  <a:pos x="338" y="423"/>
                </a:cxn>
                <a:cxn ang="0">
                  <a:pos x="343" y="425"/>
                </a:cxn>
                <a:cxn ang="0">
                  <a:pos x="348" y="425"/>
                </a:cxn>
                <a:cxn ang="0">
                  <a:pos x="353" y="423"/>
                </a:cxn>
                <a:cxn ang="0">
                  <a:pos x="362" y="419"/>
                </a:cxn>
                <a:cxn ang="0">
                  <a:pos x="375" y="410"/>
                </a:cxn>
                <a:cxn ang="0">
                  <a:pos x="379" y="406"/>
                </a:cxn>
                <a:cxn ang="0">
                  <a:pos x="397" y="396"/>
                </a:cxn>
                <a:cxn ang="0">
                  <a:pos x="488" y="356"/>
                </a:cxn>
                <a:cxn ang="0">
                  <a:pos x="499" y="349"/>
                </a:cxn>
                <a:cxn ang="0">
                  <a:pos x="502" y="346"/>
                </a:cxn>
                <a:cxn ang="0">
                  <a:pos x="504" y="343"/>
                </a:cxn>
                <a:cxn ang="0">
                  <a:pos x="504" y="341"/>
                </a:cxn>
                <a:cxn ang="0">
                  <a:pos x="505" y="339"/>
                </a:cxn>
                <a:cxn ang="0">
                  <a:pos x="503" y="294"/>
                </a:cxn>
                <a:cxn ang="0">
                  <a:pos x="496" y="229"/>
                </a:cxn>
                <a:cxn ang="0">
                  <a:pos x="495" y="225"/>
                </a:cxn>
                <a:cxn ang="0">
                  <a:pos x="494" y="223"/>
                </a:cxn>
                <a:cxn ang="0">
                  <a:pos x="492" y="222"/>
                </a:cxn>
                <a:cxn ang="0">
                  <a:pos x="489" y="222"/>
                </a:cxn>
                <a:cxn ang="0">
                  <a:pos x="488" y="222"/>
                </a:cxn>
                <a:cxn ang="0">
                  <a:pos x="485" y="223"/>
                </a:cxn>
                <a:cxn ang="0">
                  <a:pos x="411" y="254"/>
                </a:cxn>
                <a:cxn ang="0">
                  <a:pos x="379" y="265"/>
                </a:cxn>
                <a:cxn ang="0">
                  <a:pos x="371" y="267"/>
                </a:cxn>
                <a:cxn ang="0">
                  <a:pos x="358" y="267"/>
                </a:cxn>
                <a:cxn ang="0">
                  <a:pos x="353" y="265"/>
                </a:cxn>
                <a:cxn ang="0">
                  <a:pos x="343" y="261"/>
                </a:cxn>
                <a:cxn ang="0">
                  <a:pos x="340" y="259"/>
                </a:cxn>
                <a:cxn ang="0">
                  <a:pos x="322" y="245"/>
                </a:cxn>
                <a:cxn ang="0">
                  <a:pos x="214" y="163"/>
                </a:cxn>
                <a:cxn ang="0">
                  <a:pos x="119" y="87"/>
                </a:cxn>
                <a:cxn ang="0">
                  <a:pos x="58" y="34"/>
                </a:cxn>
                <a:cxn ang="0">
                  <a:pos x="31" y="7"/>
                </a:cxn>
                <a:cxn ang="0">
                  <a:pos x="25" y="3"/>
                </a:cxn>
              </a:cxnLst>
              <a:rect l="0" t="0" r="r" b="b"/>
              <a:pathLst>
                <a:path w="505" h="425">
                  <a:moveTo>
                    <a:pt x="25" y="3"/>
                  </a:moveTo>
                  <a:lnTo>
                    <a:pt x="20" y="0"/>
                  </a:lnTo>
                  <a:lnTo>
                    <a:pt x="18" y="0"/>
                  </a:lnTo>
                  <a:lnTo>
                    <a:pt x="16" y="0"/>
                  </a:lnTo>
                  <a:lnTo>
                    <a:pt x="14" y="2"/>
                  </a:lnTo>
                  <a:lnTo>
                    <a:pt x="9" y="7"/>
                  </a:lnTo>
                  <a:lnTo>
                    <a:pt x="5" y="16"/>
                  </a:lnTo>
                  <a:lnTo>
                    <a:pt x="4" y="23"/>
                  </a:lnTo>
                  <a:lnTo>
                    <a:pt x="6" y="76"/>
                  </a:lnTo>
                  <a:lnTo>
                    <a:pt x="5" y="77"/>
                  </a:lnTo>
                  <a:lnTo>
                    <a:pt x="5" y="78"/>
                  </a:lnTo>
                  <a:lnTo>
                    <a:pt x="5" y="79"/>
                  </a:lnTo>
                  <a:lnTo>
                    <a:pt x="5" y="81"/>
                  </a:lnTo>
                  <a:lnTo>
                    <a:pt x="4" y="82"/>
                  </a:lnTo>
                  <a:lnTo>
                    <a:pt x="4" y="85"/>
                  </a:lnTo>
                  <a:lnTo>
                    <a:pt x="3" y="94"/>
                  </a:lnTo>
                  <a:lnTo>
                    <a:pt x="0" y="116"/>
                  </a:lnTo>
                  <a:lnTo>
                    <a:pt x="0" y="121"/>
                  </a:lnTo>
                  <a:lnTo>
                    <a:pt x="1" y="129"/>
                  </a:lnTo>
                  <a:lnTo>
                    <a:pt x="3" y="132"/>
                  </a:lnTo>
                  <a:lnTo>
                    <a:pt x="6" y="136"/>
                  </a:lnTo>
                  <a:lnTo>
                    <a:pt x="8" y="139"/>
                  </a:lnTo>
                  <a:lnTo>
                    <a:pt x="11" y="141"/>
                  </a:lnTo>
                  <a:lnTo>
                    <a:pt x="116" y="245"/>
                  </a:lnTo>
                  <a:lnTo>
                    <a:pt x="179" y="298"/>
                  </a:lnTo>
                  <a:lnTo>
                    <a:pt x="247" y="352"/>
                  </a:lnTo>
                  <a:lnTo>
                    <a:pt x="317" y="412"/>
                  </a:lnTo>
                  <a:lnTo>
                    <a:pt x="329" y="419"/>
                  </a:lnTo>
                  <a:lnTo>
                    <a:pt x="338" y="423"/>
                  </a:lnTo>
                  <a:lnTo>
                    <a:pt x="343" y="425"/>
                  </a:lnTo>
                  <a:lnTo>
                    <a:pt x="348" y="425"/>
                  </a:lnTo>
                  <a:lnTo>
                    <a:pt x="353" y="423"/>
                  </a:lnTo>
                  <a:lnTo>
                    <a:pt x="362" y="419"/>
                  </a:lnTo>
                  <a:lnTo>
                    <a:pt x="375" y="410"/>
                  </a:lnTo>
                  <a:lnTo>
                    <a:pt x="379" y="406"/>
                  </a:lnTo>
                  <a:lnTo>
                    <a:pt x="397" y="396"/>
                  </a:lnTo>
                  <a:lnTo>
                    <a:pt x="488" y="356"/>
                  </a:lnTo>
                  <a:lnTo>
                    <a:pt x="499" y="349"/>
                  </a:lnTo>
                  <a:lnTo>
                    <a:pt x="502" y="346"/>
                  </a:lnTo>
                  <a:lnTo>
                    <a:pt x="504" y="343"/>
                  </a:lnTo>
                  <a:lnTo>
                    <a:pt x="504" y="341"/>
                  </a:lnTo>
                  <a:lnTo>
                    <a:pt x="505" y="339"/>
                  </a:lnTo>
                  <a:lnTo>
                    <a:pt x="503" y="294"/>
                  </a:lnTo>
                  <a:lnTo>
                    <a:pt x="496" y="229"/>
                  </a:lnTo>
                  <a:lnTo>
                    <a:pt x="495" y="225"/>
                  </a:lnTo>
                  <a:lnTo>
                    <a:pt x="494" y="223"/>
                  </a:lnTo>
                  <a:lnTo>
                    <a:pt x="492" y="222"/>
                  </a:lnTo>
                  <a:lnTo>
                    <a:pt x="489" y="222"/>
                  </a:lnTo>
                  <a:lnTo>
                    <a:pt x="488" y="222"/>
                  </a:lnTo>
                  <a:lnTo>
                    <a:pt x="485" y="223"/>
                  </a:lnTo>
                  <a:lnTo>
                    <a:pt x="411" y="254"/>
                  </a:lnTo>
                  <a:lnTo>
                    <a:pt x="379" y="265"/>
                  </a:lnTo>
                  <a:lnTo>
                    <a:pt x="371" y="267"/>
                  </a:lnTo>
                  <a:lnTo>
                    <a:pt x="358" y="267"/>
                  </a:lnTo>
                  <a:lnTo>
                    <a:pt x="353" y="265"/>
                  </a:lnTo>
                  <a:lnTo>
                    <a:pt x="343" y="261"/>
                  </a:lnTo>
                  <a:lnTo>
                    <a:pt x="340" y="259"/>
                  </a:lnTo>
                  <a:lnTo>
                    <a:pt x="322" y="245"/>
                  </a:lnTo>
                  <a:lnTo>
                    <a:pt x="214" y="163"/>
                  </a:lnTo>
                  <a:lnTo>
                    <a:pt x="119" y="87"/>
                  </a:lnTo>
                  <a:lnTo>
                    <a:pt x="58" y="34"/>
                  </a:lnTo>
                  <a:lnTo>
                    <a:pt x="31" y="7"/>
                  </a:lnTo>
                  <a:lnTo>
                    <a:pt x="25" y="3"/>
                  </a:lnTo>
                  <a:close/>
                </a:path>
              </a:pathLst>
            </a:custGeom>
            <a:solidFill>
              <a:srgbClr val="962E2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6"/>
            <p:cNvSpPr>
              <a:spLocks/>
            </p:cNvSpPr>
            <p:nvPr/>
          </p:nvSpPr>
          <p:spPr bwMode="auto">
            <a:xfrm flipH="1">
              <a:off x="8379728" y="4975442"/>
              <a:ext cx="468996" cy="438194"/>
            </a:xfrm>
            <a:custGeom>
              <a:avLst/>
              <a:gdLst/>
              <a:ahLst/>
              <a:cxnLst>
                <a:cxn ang="0">
                  <a:pos x="107" y="0"/>
                </a:cxn>
                <a:cxn ang="0">
                  <a:pos x="98" y="0"/>
                </a:cxn>
                <a:cxn ang="0">
                  <a:pos x="88" y="2"/>
                </a:cxn>
                <a:cxn ang="0">
                  <a:pos x="79" y="5"/>
                </a:cxn>
                <a:cxn ang="0">
                  <a:pos x="76" y="8"/>
                </a:cxn>
                <a:cxn ang="0">
                  <a:pos x="73" y="11"/>
                </a:cxn>
                <a:cxn ang="0">
                  <a:pos x="70" y="20"/>
                </a:cxn>
                <a:cxn ang="0">
                  <a:pos x="65" y="53"/>
                </a:cxn>
                <a:cxn ang="0">
                  <a:pos x="67" y="75"/>
                </a:cxn>
                <a:cxn ang="0">
                  <a:pos x="66" y="86"/>
                </a:cxn>
                <a:cxn ang="0">
                  <a:pos x="65" y="90"/>
                </a:cxn>
                <a:cxn ang="0">
                  <a:pos x="62" y="95"/>
                </a:cxn>
                <a:cxn ang="0">
                  <a:pos x="54" y="103"/>
                </a:cxn>
                <a:cxn ang="0">
                  <a:pos x="49" y="107"/>
                </a:cxn>
                <a:cxn ang="0">
                  <a:pos x="22" y="123"/>
                </a:cxn>
                <a:cxn ang="0">
                  <a:pos x="7" y="128"/>
                </a:cxn>
                <a:cxn ang="0">
                  <a:pos x="0" y="129"/>
                </a:cxn>
                <a:cxn ang="0">
                  <a:pos x="14" y="177"/>
                </a:cxn>
                <a:cxn ang="0">
                  <a:pos x="322" y="441"/>
                </a:cxn>
                <a:cxn ang="0">
                  <a:pos x="439" y="398"/>
                </a:cxn>
                <a:cxn ang="0">
                  <a:pos x="472" y="354"/>
                </a:cxn>
                <a:cxn ang="0">
                  <a:pos x="471" y="351"/>
                </a:cxn>
                <a:cxn ang="0">
                  <a:pos x="469" y="349"/>
                </a:cxn>
                <a:cxn ang="0">
                  <a:pos x="467" y="347"/>
                </a:cxn>
                <a:cxn ang="0">
                  <a:pos x="461" y="344"/>
                </a:cxn>
                <a:cxn ang="0">
                  <a:pos x="439" y="336"/>
                </a:cxn>
                <a:cxn ang="0">
                  <a:pos x="426" y="329"/>
                </a:cxn>
                <a:cxn ang="0">
                  <a:pos x="413" y="320"/>
                </a:cxn>
                <a:cxn ang="0">
                  <a:pos x="375" y="285"/>
                </a:cxn>
                <a:cxn ang="0">
                  <a:pos x="367" y="276"/>
                </a:cxn>
                <a:cxn ang="0">
                  <a:pos x="365" y="274"/>
                </a:cxn>
                <a:cxn ang="0">
                  <a:pos x="259" y="186"/>
                </a:cxn>
                <a:cxn ang="0">
                  <a:pos x="173" y="110"/>
                </a:cxn>
                <a:cxn ang="0">
                  <a:pos x="168" y="104"/>
                </a:cxn>
                <a:cxn ang="0">
                  <a:pos x="167" y="102"/>
                </a:cxn>
                <a:cxn ang="0">
                  <a:pos x="166" y="100"/>
                </a:cxn>
                <a:cxn ang="0">
                  <a:pos x="166" y="99"/>
                </a:cxn>
                <a:cxn ang="0">
                  <a:pos x="166" y="98"/>
                </a:cxn>
                <a:cxn ang="0">
                  <a:pos x="164" y="96"/>
                </a:cxn>
                <a:cxn ang="0">
                  <a:pos x="162" y="95"/>
                </a:cxn>
                <a:cxn ang="0">
                  <a:pos x="160" y="93"/>
                </a:cxn>
                <a:cxn ang="0">
                  <a:pos x="138" y="82"/>
                </a:cxn>
                <a:cxn ang="0">
                  <a:pos x="130" y="75"/>
                </a:cxn>
                <a:cxn ang="0">
                  <a:pos x="124" y="66"/>
                </a:cxn>
                <a:cxn ang="0">
                  <a:pos x="122" y="60"/>
                </a:cxn>
                <a:cxn ang="0">
                  <a:pos x="120" y="30"/>
                </a:cxn>
                <a:cxn ang="0">
                  <a:pos x="117" y="11"/>
                </a:cxn>
                <a:cxn ang="0">
                  <a:pos x="116" y="8"/>
                </a:cxn>
                <a:cxn ang="0">
                  <a:pos x="115" y="5"/>
                </a:cxn>
                <a:cxn ang="0">
                  <a:pos x="110" y="1"/>
                </a:cxn>
                <a:cxn ang="0">
                  <a:pos x="107" y="0"/>
                </a:cxn>
              </a:cxnLst>
              <a:rect l="0" t="0" r="r" b="b"/>
              <a:pathLst>
                <a:path w="472" h="441">
                  <a:moveTo>
                    <a:pt x="107" y="0"/>
                  </a:moveTo>
                  <a:lnTo>
                    <a:pt x="98" y="0"/>
                  </a:lnTo>
                  <a:lnTo>
                    <a:pt x="88" y="2"/>
                  </a:lnTo>
                  <a:lnTo>
                    <a:pt x="79" y="5"/>
                  </a:lnTo>
                  <a:lnTo>
                    <a:pt x="76" y="8"/>
                  </a:lnTo>
                  <a:lnTo>
                    <a:pt x="73" y="11"/>
                  </a:lnTo>
                  <a:lnTo>
                    <a:pt x="70" y="20"/>
                  </a:lnTo>
                  <a:lnTo>
                    <a:pt x="65" y="53"/>
                  </a:lnTo>
                  <a:lnTo>
                    <a:pt x="67" y="75"/>
                  </a:lnTo>
                  <a:lnTo>
                    <a:pt x="66" y="86"/>
                  </a:lnTo>
                  <a:lnTo>
                    <a:pt x="65" y="90"/>
                  </a:lnTo>
                  <a:lnTo>
                    <a:pt x="62" y="95"/>
                  </a:lnTo>
                  <a:lnTo>
                    <a:pt x="54" y="103"/>
                  </a:lnTo>
                  <a:lnTo>
                    <a:pt x="49" y="107"/>
                  </a:lnTo>
                  <a:lnTo>
                    <a:pt x="22" y="123"/>
                  </a:lnTo>
                  <a:lnTo>
                    <a:pt x="7" y="128"/>
                  </a:lnTo>
                  <a:lnTo>
                    <a:pt x="0" y="129"/>
                  </a:lnTo>
                  <a:lnTo>
                    <a:pt x="14" y="177"/>
                  </a:lnTo>
                  <a:lnTo>
                    <a:pt x="322" y="441"/>
                  </a:lnTo>
                  <a:lnTo>
                    <a:pt x="439" y="398"/>
                  </a:lnTo>
                  <a:lnTo>
                    <a:pt x="472" y="354"/>
                  </a:lnTo>
                  <a:lnTo>
                    <a:pt x="471" y="351"/>
                  </a:lnTo>
                  <a:lnTo>
                    <a:pt x="469" y="349"/>
                  </a:lnTo>
                  <a:lnTo>
                    <a:pt x="467" y="347"/>
                  </a:lnTo>
                  <a:lnTo>
                    <a:pt x="461" y="344"/>
                  </a:lnTo>
                  <a:lnTo>
                    <a:pt x="439" y="336"/>
                  </a:lnTo>
                  <a:lnTo>
                    <a:pt x="426" y="329"/>
                  </a:lnTo>
                  <a:lnTo>
                    <a:pt x="413" y="320"/>
                  </a:lnTo>
                  <a:lnTo>
                    <a:pt x="375" y="285"/>
                  </a:lnTo>
                  <a:lnTo>
                    <a:pt x="367" y="276"/>
                  </a:lnTo>
                  <a:lnTo>
                    <a:pt x="365" y="274"/>
                  </a:lnTo>
                  <a:lnTo>
                    <a:pt x="259" y="186"/>
                  </a:lnTo>
                  <a:lnTo>
                    <a:pt x="173" y="110"/>
                  </a:lnTo>
                  <a:lnTo>
                    <a:pt x="168" y="104"/>
                  </a:lnTo>
                  <a:lnTo>
                    <a:pt x="167" y="102"/>
                  </a:lnTo>
                  <a:lnTo>
                    <a:pt x="166" y="100"/>
                  </a:lnTo>
                  <a:lnTo>
                    <a:pt x="166" y="99"/>
                  </a:lnTo>
                  <a:lnTo>
                    <a:pt x="166" y="98"/>
                  </a:lnTo>
                  <a:lnTo>
                    <a:pt x="164" y="96"/>
                  </a:lnTo>
                  <a:lnTo>
                    <a:pt x="162" y="95"/>
                  </a:lnTo>
                  <a:lnTo>
                    <a:pt x="160" y="93"/>
                  </a:lnTo>
                  <a:lnTo>
                    <a:pt x="138" y="82"/>
                  </a:lnTo>
                  <a:lnTo>
                    <a:pt x="130" y="75"/>
                  </a:lnTo>
                  <a:lnTo>
                    <a:pt x="124" y="66"/>
                  </a:lnTo>
                  <a:lnTo>
                    <a:pt x="122" y="60"/>
                  </a:lnTo>
                  <a:lnTo>
                    <a:pt x="120" y="30"/>
                  </a:lnTo>
                  <a:lnTo>
                    <a:pt x="117" y="11"/>
                  </a:lnTo>
                  <a:lnTo>
                    <a:pt x="116" y="8"/>
                  </a:lnTo>
                  <a:lnTo>
                    <a:pt x="115" y="5"/>
                  </a:lnTo>
                  <a:lnTo>
                    <a:pt x="110" y="1"/>
                  </a:lnTo>
                  <a:lnTo>
                    <a:pt x="107" y="0"/>
                  </a:lnTo>
                  <a:close/>
                </a:path>
              </a:pathLst>
            </a:custGeom>
            <a:solidFill>
              <a:srgbClr val="82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7"/>
            <p:cNvSpPr>
              <a:spLocks/>
            </p:cNvSpPr>
            <p:nvPr/>
          </p:nvSpPr>
          <p:spPr bwMode="auto">
            <a:xfrm flipH="1">
              <a:off x="8509895" y="5100640"/>
              <a:ext cx="274243" cy="293123"/>
            </a:xfrm>
            <a:custGeom>
              <a:avLst/>
              <a:gdLst/>
              <a:ahLst/>
              <a:cxnLst>
                <a:cxn ang="0">
                  <a:pos x="24" y="49"/>
                </a:cxn>
                <a:cxn ang="0">
                  <a:pos x="2" y="82"/>
                </a:cxn>
                <a:cxn ang="0">
                  <a:pos x="0" y="92"/>
                </a:cxn>
                <a:cxn ang="0">
                  <a:pos x="4" y="103"/>
                </a:cxn>
                <a:cxn ang="0">
                  <a:pos x="24" y="127"/>
                </a:cxn>
                <a:cxn ang="0">
                  <a:pos x="166" y="265"/>
                </a:cxn>
                <a:cxn ang="0">
                  <a:pos x="201" y="291"/>
                </a:cxn>
                <a:cxn ang="0">
                  <a:pos x="212" y="295"/>
                </a:cxn>
                <a:cxn ang="0">
                  <a:pos x="222" y="295"/>
                </a:cxn>
                <a:cxn ang="0">
                  <a:pos x="241" y="286"/>
                </a:cxn>
                <a:cxn ang="0">
                  <a:pos x="266" y="264"/>
                </a:cxn>
                <a:cxn ang="0">
                  <a:pos x="268" y="261"/>
                </a:cxn>
                <a:cxn ang="0">
                  <a:pos x="268" y="257"/>
                </a:cxn>
                <a:cxn ang="0">
                  <a:pos x="265" y="250"/>
                </a:cxn>
                <a:cxn ang="0">
                  <a:pos x="257" y="240"/>
                </a:cxn>
                <a:cxn ang="0">
                  <a:pos x="256" y="217"/>
                </a:cxn>
                <a:cxn ang="0">
                  <a:pos x="260" y="199"/>
                </a:cxn>
                <a:cxn ang="0">
                  <a:pos x="264" y="193"/>
                </a:cxn>
                <a:cxn ang="0">
                  <a:pos x="275" y="183"/>
                </a:cxn>
                <a:cxn ang="0">
                  <a:pos x="276" y="179"/>
                </a:cxn>
                <a:cxn ang="0">
                  <a:pos x="274" y="175"/>
                </a:cxn>
                <a:cxn ang="0">
                  <a:pos x="235" y="142"/>
                </a:cxn>
                <a:cxn ang="0">
                  <a:pos x="209" y="113"/>
                </a:cxn>
                <a:cxn ang="0">
                  <a:pos x="203" y="111"/>
                </a:cxn>
                <a:cxn ang="0">
                  <a:pos x="198" y="113"/>
                </a:cxn>
                <a:cxn ang="0">
                  <a:pos x="181" y="126"/>
                </a:cxn>
                <a:cxn ang="0">
                  <a:pos x="171" y="131"/>
                </a:cxn>
                <a:cxn ang="0">
                  <a:pos x="166" y="131"/>
                </a:cxn>
                <a:cxn ang="0">
                  <a:pos x="161" y="128"/>
                </a:cxn>
                <a:cxn ang="0">
                  <a:pos x="145" y="113"/>
                </a:cxn>
                <a:cxn ang="0">
                  <a:pos x="104" y="39"/>
                </a:cxn>
                <a:cxn ang="0">
                  <a:pos x="95" y="10"/>
                </a:cxn>
                <a:cxn ang="0">
                  <a:pos x="90" y="3"/>
                </a:cxn>
                <a:cxn ang="0">
                  <a:pos x="88" y="0"/>
                </a:cxn>
                <a:cxn ang="0">
                  <a:pos x="83" y="1"/>
                </a:cxn>
                <a:cxn ang="0">
                  <a:pos x="67" y="17"/>
                </a:cxn>
              </a:cxnLst>
              <a:rect l="0" t="0" r="r" b="b"/>
              <a:pathLst>
                <a:path w="276" h="295">
                  <a:moveTo>
                    <a:pt x="35" y="39"/>
                  </a:moveTo>
                  <a:lnTo>
                    <a:pt x="24" y="49"/>
                  </a:lnTo>
                  <a:lnTo>
                    <a:pt x="5" y="76"/>
                  </a:lnTo>
                  <a:lnTo>
                    <a:pt x="2" y="82"/>
                  </a:lnTo>
                  <a:lnTo>
                    <a:pt x="0" y="88"/>
                  </a:lnTo>
                  <a:lnTo>
                    <a:pt x="0" y="92"/>
                  </a:lnTo>
                  <a:lnTo>
                    <a:pt x="2" y="99"/>
                  </a:lnTo>
                  <a:lnTo>
                    <a:pt x="4" y="103"/>
                  </a:lnTo>
                  <a:lnTo>
                    <a:pt x="9" y="111"/>
                  </a:lnTo>
                  <a:lnTo>
                    <a:pt x="24" y="127"/>
                  </a:lnTo>
                  <a:lnTo>
                    <a:pt x="82" y="177"/>
                  </a:lnTo>
                  <a:lnTo>
                    <a:pt x="166" y="265"/>
                  </a:lnTo>
                  <a:lnTo>
                    <a:pt x="195" y="288"/>
                  </a:lnTo>
                  <a:lnTo>
                    <a:pt x="201" y="291"/>
                  </a:lnTo>
                  <a:lnTo>
                    <a:pt x="206" y="293"/>
                  </a:lnTo>
                  <a:lnTo>
                    <a:pt x="212" y="295"/>
                  </a:lnTo>
                  <a:lnTo>
                    <a:pt x="217" y="295"/>
                  </a:lnTo>
                  <a:lnTo>
                    <a:pt x="222" y="295"/>
                  </a:lnTo>
                  <a:lnTo>
                    <a:pt x="232" y="291"/>
                  </a:lnTo>
                  <a:lnTo>
                    <a:pt x="241" y="286"/>
                  </a:lnTo>
                  <a:lnTo>
                    <a:pt x="249" y="280"/>
                  </a:lnTo>
                  <a:lnTo>
                    <a:pt x="266" y="264"/>
                  </a:lnTo>
                  <a:lnTo>
                    <a:pt x="267" y="262"/>
                  </a:lnTo>
                  <a:lnTo>
                    <a:pt x="268" y="261"/>
                  </a:lnTo>
                  <a:lnTo>
                    <a:pt x="268" y="259"/>
                  </a:lnTo>
                  <a:lnTo>
                    <a:pt x="268" y="257"/>
                  </a:lnTo>
                  <a:lnTo>
                    <a:pt x="267" y="254"/>
                  </a:lnTo>
                  <a:lnTo>
                    <a:pt x="265" y="250"/>
                  </a:lnTo>
                  <a:lnTo>
                    <a:pt x="262" y="247"/>
                  </a:lnTo>
                  <a:lnTo>
                    <a:pt x="257" y="240"/>
                  </a:lnTo>
                  <a:lnTo>
                    <a:pt x="256" y="236"/>
                  </a:lnTo>
                  <a:lnTo>
                    <a:pt x="256" y="217"/>
                  </a:lnTo>
                  <a:lnTo>
                    <a:pt x="258" y="208"/>
                  </a:lnTo>
                  <a:lnTo>
                    <a:pt x="260" y="199"/>
                  </a:lnTo>
                  <a:lnTo>
                    <a:pt x="262" y="196"/>
                  </a:lnTo>
                  <a:lnTo>
                    <a:pt x="264" y="193"/>
                  </a:lnTo>
                  <a:lnTo>
                    <a:pt x="271" y="188"/>
                  </a:lnTo>
                  <a:lnTo>
                    <a:pt x="275" y="183"/>
                  </a:lnTo>
                  <a:lnTo>
                    <a:pt x="276" y="180"/>
                  </a:lnTo>
                  <a:lnTo>
                    <a:pt x="276" y="179"/>
                  </a:lnTo>
                  <a:lnTo>
                    <a:pt x="275" y="177"/>
                  </a:lnTo>
                  <a:lnTo>
                    <a:pt x="274" y="175"/>
                  </a:lnTo>
                  <a:lnTo>
                    <a:pt x="269" y="169"/>
                  </a:lnTo>
                  <a:lnTo>
                    <a:pt x="235" y="142"/>
                  </a:lnTo>
                  <a:lnTo>
                    <a:pt x="216" y="119"/>
                  </a:lnTo>
                  <a:lnTo>
                    <a:pt x="209" y="113"/>
                  </a:lnTo>
                  <a:lnTo>
                    <a:pt x="205" y="111"/>
                  </a:lnTo>
                  <a:lnTo>
                    <a:pt x="203" y="111"/>
                  </a:lnTo>
                  <a:lnTo>
                    <a:pt x="200" y="112"/>
                  </a:lnTo>
                  <a:lnTo>
                    <a:pt x="198" y="113"/>
                  </a:lnTo>
                  <a:lnTo>
                    <a:pt x="196" y="114"/>
                  </a:lnTo>
                  <a:lnTo>
                    <a:pt x="181" y="126"/>
                  </a:lnTo>
                  <a:lnTo>
                    <a:pt x="174" y="130"/>
                  </a:lnTo>
                  <a:lnTo>
                    <a:pt x="171" y="131"/>
                  </a:lnTo>
                  <a:lnTo>
                    <a:pt x="169" y="131"/>
                  </a:lnTo>
                  <a:lnTo>
                    <a:pt x="166" y="131"/>
                  </a:lnTo>
                  <a:lnTo>
                    <a:pt x="164" y="130"/>
                  </a:lnTo>
                  <a:lnTo>
                    <a:pt x="161" y="128"/>
                  </a:lnTo>
                  <a:lnTo>
                    <a:pt x="156" y="124"/>
                  </a:lnTo>
                  <a:lnTo>
                    <a:pt x="145" y="113"/>
                  </a:lnTo>
                  <a:lnTo>
                    <a:pt x="120" y="79"/>
                  </a:lnTo>
                  <a:lnTo>
                    <a:pt x="104" y="39"/>
                  </a:lnTo>
                  <a:lnTo>
                    <a:pt x="100" y="23"/>
                  </a:lnTo>
                  <a:lnTo>
                    <a:pt x="95" y="10"/>
                  </a:lnTo>
                  <a:lnTo>
                    <a:pt x="92" y="5"/>
                  </a:lnTo>
                  <a:lnTo>
                    <a:pt x="90" y="3"/>
                  </a:lnTo>
                  <a:lnTo>
                    <a:pt x="89" y="2"/>
                  </a:lnTo>
                  <a:lnTo>
                    <a:pt x="88" y="0"/>
                  </a:lnTo>
                  <a:lnTo>
                    <a:pt x="86" y="0"/>
                  </a:lnTo>
                  <a:lnTo>
                    <a:pt x="83" y="1"/>
                  </a:lnTo>
                  <a:lnTo>
                    <a:pt x="80" y="3"/>
                  </a:lnTo>
                  <a:lnTo>
                    <a:pt x="67" y="17"/>
                  </a:lnTo>
                  <a:lnTo>
                    <a:pt x="35" y="39"/>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1" name="Freeform 9"/>
            <p:cNvSpPr>
              <a:spLocks/>
            </p:cNvSpPr>
            <p:nvPr/>
          </p:nvSpPr>
          <p:spPr bwMode="auto">
            <a:xfrm flipH="1">
              <a:off x="8528774" y="5121506"/>
              <a:ext cx="323925" cy="384537"/>
            </a:xfrm>
            <a:custGeom>
              <a:avLst/>
              <a:gdLst/>
              <a:ahLst/>
              <a:cxnLst>
                <a:cxn ang="0">
                  <a:pos x="3" y="5"/>
                </a:cxn>
                <a:cxn ang="0">
                  <a:pos x="2" y="10"/>
                </a:cxn>
                <a:cxn ang="0">
                  <a:pos x="2" y="57"/>
                </a:cxn>
                <a:cxn ang="0">
                  <a:pos x="0" y="82"/>
                </a:cxn>
                <a:cxn ang="0">
                  <a:pos x="1" y="97"/>
                </a:cxn>
                <a:cxn ang="0">
                  <a:pos x="2" y="101"/>
                </a:cxn>
                <a:cxn ang="0">
                  <a:pos x="5" y="108"/>
                </a:cxn>
                <a:cxn ang="0">
                  <a:pos x="5" y="110"/>
                </a:cxn>
                <a:cxn ang="0">
                  <a:pos x="6" y="113"/>
                </a:cxn>
                <a:cxn ang="0">
                  <a:pos x="10" y="117"/>
                </a:cxn>
                <a:cxn ang="0">
                  <a:pos x="27" y="136"/>
                </a:cxn>
                <a:cxn ang="0">
                  <a:pos x="109" y="214"/>
                </a:cxn>
                <a:cxn ang="0">
                  <a:pos x="194" y="288"/>
                </a:cxn>
                <a:cxn ang="0">
                  <a:pos x="274" y="351"/>
                </a:cxn>
                <a:cxn ang="0">
                  <a:pos x="303" y="376"/>
                </a:cxn>
                <a:cxn ang="0">
                  <a:pos x="313" y="383"/>
                </a:cxn>
                <a:cxn ang="0">
                  <a:pos x="315" y="385"/>
                </a:cxn>
                <a:cxn ang="0">
                  <a:pos x="318" y="387"/>
                </a:cxn>
                <a:cxn ang="0">
                  <a:pos x="319" y="386"/>
                </a:cxn>
                <a:cxn ang="0">
                  <a:pos x="320" y="386"/>
                </a:cxn>
                <a:cxn ang="0">
                  <a:pos x="321" y="384"/>
                </a:cxn>
                <a:cxn ang="0">
                  <a:pos x="322" y="380"/>
                </a:cxn>
                <a:cxn ang="0">
                  <a:pos x="322" y="373"/>
                </a:cxn>
                <a:cxn ang="0">
                  <a:pos x="321" y="363"/>
                </a:cxn>
                <a:cxn ang="0">
                  <a:pos x="324" y="287"/>
                </a:cxn>
                <a:cxn ang="0">
                  <a:pos x="324" y="283"/>
                </a:cxn>
                <a:cxn ang="0">
                  <a:pos x="326" y="277"/>
                </a:cxn>
                <a:cxn ang="0">
                  <a:pos x="326" y="272"/>
                </a:cxn>
                <a:cxn ang="0">
                  <a:pos x="325" y="268"/>
                </a:cxn>
                <a:cxn ang="0">
                  <a:pos x="324" y="265"/>
                </a:cxn>
                <a:cxn ang="0">
                  <a:pos x="318" y="257"/>
                </a:cxn>
                <a:cxn ang="0">
                  <a:pos x="293" y="234"/>
                </a:cxn>
                <a:cxn ang="0">
                  <a:pos x="102" y="81"/>
                </a:cxn>
                <a:cxn ang="0">
                  <a:pos x="14" y="3"/>
                </a:cxn>
                <a:cxn ang="0">
                  <a:pos x="11" y="2"/>
                </a:cxn>
                <a:cxn ang="0">
                  <a:pos x="9" y="1"/>
                </a:cxn>
                <a:cxn ang="0">
                  <a:pos x="7" y="0"/>
                </a:cxn>
                <a:cxn ang="0">
                  <a:pos x="5" y="1"/>
                </a:cxn>
                <a:cxn ang="0">
                  <a:pos x="4" y="2"/>
                </a:cxn>
                <a:cxn ang="0">
                  <a:pos x="3" y="5"/>
                </a:cxn>
              </a:cxnLst>
              <a:rect l="0" t="0" r="r" b="b"/>
              <a:pathLst>
                <a:path w="326" h="387">
                  <a:moveTo>
                    <a:pt x="3" y="5"/>
                  </a:moveTo>
                  <a:lnTo>
                    <a:pt x="2" y="10"/>
                  </a:lnTo>
                  <a:lnTo>
                    <a:pt x="2" y="57"/>
                  </a:lnTo>
                  <a:lnTo>
                    <a:pt x="0" y="82"/>
                  </a:lnTo>
                  <a:lnTo>
                    <a:pt x="1" y="97"/>
                  </a:lnTo>
                  <a:lnTo>
                    <a:pt x="2" y="101"/>
                  </a:lnTo>
                  <a:lnTo>
                    <a:pt x="5" y="108"/>
                  </a:lnTo>
                  <a:lnTo>
                    <a:pt x="5" y="110"/>
                  </a:lnTo>
                  <a:lnTo>
                    <a:pt x="6" y="113"/>
                  </a:lnTo>
                  <a:lnTo>
                    <a:pt x="10" y="117"/>
                  </a:lnTo>
                  <a:lnTo>
                    <a:pt x="27" y="136"/>
                  </a:lnTo>
                  <a:lnTo>
                    <a:pt x="109" y="214"/>
                  </a:lnTo>
                  <a:lnTo>
                    <a:pt x="194" y="288"/>
                  </a:lnTo>
                  <a:lnTo>
                    <a:pt x="274" y="351"/>
                  </a:lnTo>
                  <a:lnTo>
                    <a:pt x="303" y="376"/>
                  </a:lnTo>
                  <a:lnTo>
                    <a:pt x="313" y="383"/>
                  </a:lnTo>
                  <a:lnTo>
                    <a:pt x="315" y="385"/>
                  </a:lnTo>
                  <a:lnTo>
                    <a:pt x="318" y="387"/>
                  </a:lnTo>
                  <a:lnTo>
                    <a:pt x="319" y="386"/>
                  </a:lnTo>
                  <a:lnTo>
                    <a:pt x="320" y="386"/>
                  </a:lnTo>
                  <a:lnTo>
                    <a:pt x="321" y="384"/>
                  </a:lnTo>
                  <a:lnTo>
                    <a:pt x="322" y="380"/>
                  </a:lnTo>
                  <a:lnTo>
                    <a:pt x="322" y="373"/>
                  </a:lnTo>
                  <a:lnTo>
                    <a:pt x="321" y="363"/>
                  </a:lnTo>
                  <a:lnTo>
                    <a:pt x="324" y="287"/>
                  </a:lnTo>
                  <a:lnTo>
                    <a:pt x="324" y="283"/>
                  </a:lnTo>
                  <a:lnTo>
                    <a:pt x="326" y="277"/>
                  </a:lnTo>
                  <a:lnTo>
                    <a:pt x="326" y="272"/>
                  </a:lnTo>
                  <a:lnTo>
                    <a:pt x="325" y="268"/>
                  </a:lnTo>
                  <a:lnTo>
                    <a:pt x="324" y="265"/>
                  </a:lnTo>
                  <a:lnTo>
                    <a:pt x="318" y="257"/>
                  </a:lnTo>
                  <a:lnTo>
                    <a:pt x="293" y="234"/>
                  </a:lnTo>
                  <a:lnTo>
                    <a:pt x="102" y="81"/>
                  </a:lnTo>
                  <a:lnTo>
                    <a:pt x="14" y="3"/>
                  </a:lnTo>
                  <a:lnTo>
                    <a:pt x="11" y="2"/>
                  </a:lnTo>
                  <a:lnTo>
                    <a:pt x="9" y="1"/>
                  </a:lnTo>
                  <a:lnTo>
                    <a:pt x="7" y="0"/>
                  </a:lnTo>
                  <a:lnTo>
                    <a:pt x="5" y="1"/>
                  </a:lnTo>
                  <a:lnTo>
                    <a:pt x="4" y="2"/>
                  </a:lnTo>
                  <a:lnTo>
                    <a:pt x="3" y="5"/>
                  </a:lnTo>
                  <a:close/>
                </a:path>
              </a:pathLst>
            </a:custGeom>
            <a:solidFill>
              <a:srgbClr val="CE606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 name="Freeform 10"/>
            <p:cNvSpPr>
              <a:spLocks/>
            </p:cNvSpPr>
            <p:nvPr/>
          </p:nvSpPr>
          <p:spPr bwMode="auto">
            <a:xfrm flipH="1">
              <a:off x="8376747" y="5339112"/>
              <a:ext cx="134141" cy="161963"/>
            </a:xfrm>
            <a:custGeom>
              <a:avLst/>
              <a:gdLst/>
              <a:ahLst/>
              <a:cxnLst>
                <a:cxn ang="0">
                  <a:pos x="131" y="0"/>
                </a:cxn>
                <a:cxn ang="0">
                  <a:pos x="128" y="0"/>
                </a:cxn>
                <a:cxn ang="0">
                  <a:pos x="126" y="0"/>
                </a:cxn>
                <a:cxn ang="0">
                  <a:pos x="122" y="1"/>
                </a:cxn>
                <a:cxn ang="0">
                  <a:pos x="15" y="45"/>
                </a:cxn>
                <a:cxn ang="0">
                  <a:pos x="8" y="47"/>
                </a:cxn>
                <a:cxn ang="0">
                  <a:pos x="7" y="47"/>
                </a:cxn>
                <a:cxn ang="0">
                  <a:pos x="5" y="49"/>
                </a:cxn>
                <a:cxn ang="0">
                  <a:pos x="3" y="57"/>
                </a:cxn>
                <a:cxn ang="0">
                  <a:pos x="0" y="74"/>
                </a:cxn>
                <a:cxn ang="0">
                  <a:pos x="0" y="90"/>
                </a:cxn>
                <a:cxn ang="0">
                  <a:pos x="5" y="148"/>
                </a:cxn>
                <a:cxn ang="0">
                  <a:pos x="4" y="151"/>
                </a:cxn>
                <a:cxn ang="0">
                  <a:pos x="4" y="160"/>
                </a:cxn>
                <a:cxn ang="0">
                  <a:pos x="5" y="162"/>
                </a:cxn>
                <a:cxn ang="0">
                  <a:pos x="6" y="162"/>
                </a:cxn>
                <a:cxn ang="0">
                  <a:pos x="7" y="163"/>
                </a:cxn>
                <a:cxn ang="0">
                  <a:pos x="8" y="162"/>
                </a:cxn>
                <a:cxn ang="0">
                  <a:pos x="9" y="162"/>
                </a:cxn>
                <a:cxn ang="0">
                  <a:pos x="11" y="160"/>
                </a:cxn>
                <a:cxn ang="0">
                  <a:pos x="18" y="153"/>
                </a:cxn>
                <a:cxn ang="0">
                  <a:pos x="74" y="127"/>
                </a:cxn>
                <a:cxn ang="0">
                  <a:pos x="112" y="106"/>
                </a:cxn>
                <a:cxn ang="0">
                  <a:pos x="126" y="99"/>
                </a:cxn>
                <a:cxn ang="0">
                  <a:pos x="129" y="97"/>
                </a:cxn>
                <a:cxn ang="0">
                  <a:pos x="132" y="93"/>
                </a:cxn>
                <a:cxn ang="0">
                  <a:pos x="134" y="90"/>
                </a:cxn>
                <a:cxn ang="0">
                  <a:pos x="135" y="86"/>
                </a:cxn>
                <a:cxn ang="0">
                  <a:pos x="131" y="47"/>
                </a:cxn>
                <a:cxn ang="0">
                  <a:pos x="132" y="5"/>
                </a:cxn>
                <a:cxn ang="0">
                  <a:pos x="132" y="3"/>
                </a:cxn>
                <a:cxn ang="0">
                  <a:pos x="132" y="1"/>
                </a:cxn>
                <a:cxn ang="0">
                  <a:pos x="132" y="0"/>
                </a:cxn>
                <a:cxn ang="0">
                  <a:pos x="131" y="0"/>
                </a:cxn>
              </a:cxnLst>
              <a:rect l="0" t="0" r="r" b="b"/>
              <a:pathLst>
                <a:path w="135" h="163">
                  <a:moveTo>
                    <a:pt x="131" y="0"/>
                  </a:moveTo>
                  <a:lnTo>
                    <a:pt x="128" y="0"/>
                  </a:lnTo>
                  <a:lnTo>
                    <a:pt x="126" y="0"/>
                  </a:lnTo>
                  <a:lnTo>
                    <a:pt x="122" y="1"/>
                  </a:lnTo>
                  <a:lnTo>
                    <a:pt x="15" y="45"/>
                  </a:lnTo>
                  <a:lnTo>
                    <a:pt x="8" y="47"/>
                  </a:lnTo>
                  <a:lnTo>
                    <a:pt x="7" y="47"/>
                  </a:lnTo>
                  <a:lnTo>
                    <a:pt x="5" y="49"/>
                  </a:lnTo>
                  <a:lnTo>
                    <a:pt x="3" y="57"/>
                  </a:lnTo>
                  <a:lnTo>
                    <a:pt x="0" y="74"/>
                  </a:lnTo>
                  <a:lnTo>
                    <a:pt x="0" y="90"/>
                  </a:lnTo>
                  <a:lnTo>
                    <a:pt x="5" y="148"/>
                  </a:lnTo>
                  <a:lnTo>
                    <a:pt x="4" y="151"/>
                  </a:lnTo>
                  <a:lnTo>
                    <a:pt x="4" y="160"/>
                  </a:lnTo>
                  <a:lnTo>
                    <a:pt x="5" y="162"/>
                  </a:lnTo>
                  <a:lnTo>
                    <a:pt x="6" y="162"/>
                  </a:lnTo>
                  <a:lnTo>
                    <a:pt x="7" y="163"/>
                  </a:lnTo>
                  <a:lnTo>
                    <a:pt x="8" y="162"/>
                  </a:lnTo>
                  <a:lnTo>
                    <a:pt x="9" y="162"/>
                  </a:lnTo>
                  <a:lnTo>
                    <a:pt x="11" y="160"/>
                  </a:lnTo>
                  <a:lnTo>
                    <a:pt x="18" y="153"/>
                  </a:lnTo>
                  <a:lnTo>
                    <a:pt x="74" y="127"/>
                  </a:lnTo>
                  <a:lnTo>
                    <a:pt x="112" y="106"/>
                  </a:lnTo>
                  <a:lnTo>
                    <a:pt x="126" y="99"/>
                  </a:lnTo>
                  <a:lnTo>
                    <a:pt x="129" y="97"/>
                  </a:lnTo>
                  <a:lnTo>
                    <a:pt x="132" y="93"/>
                  </a:lnTo>
                  <a:lnTo>
                    <a:pt x="134" y="90"/>
                  </a:lnTo>
                  <a:lnTo>
                    <a:pt x="135" y="86"/>
                  </a:lnTo>
                  <a:lnTo>
                    <a:pt x="131" y="47"/>
                  </a:lnTo>
                  <a:lnTo>
                    <a:pt x="132" y="5"/>
                  </a:lnTo>
                  <a:lnTo>
                    <a:pt x="132" y="3"/>
                  </a:lnTo>
                  <a:lnTo>
                    <a:pt x="132" y="1"/>
                  </a:lnTo>
                  <a:lnTo>
                    <a:pt x="132" y="0"/>
                  </a:lnTo>
                  <a:lnTo>
                    <a:pt x="131" y="0"/>
                  </a:lnTo>
                  <a:close/>
                </a:path>
              </a:pathLst>
            </a:custGeom>
            <a:solidFill>
              <a:srgbClr val="CE606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Freeform 11"/>
            <p:cNvSpPr>
              <a:spLocks/>
            </p:cNvSpPr>
            <p:nvPr/>
          </p:nvSpPr>
          <p:spPr bwMode="auto">
            <a:xfrm flipH="1">
              <a:off x="8449283" y="4994321"/>
              <a:ext cx="312002" cy="259339"/>
            </a:xfrm>
            <a:custGeom>
              <a:avLst/>
              <a:gdLst/>
              <a:ahLst/>
              <a:cxnLst>
                <a:cxn ang="0">
                  <a:pos x="173" y="115"/>
                </a:cxn>
                <a:cxn ang="0">
                  <a:pos x="144" y="89"/>
                </a:cxn>
                <a:cxn ang="0">
                  <a:pos x="62" y="31"/>
                </a:cxn>
                <a:cxn ang="0">
                  <a:pos x="36" y="11"/>
                </a:cxn>
                <a:cxn ang="0">
                  <a:pos x="32" y="9"/>
                </a:cxn>
                <a:cxn ang="0">
                  <a:pos x="24" y="3"/>
                </a:cxn>
                <a:cxn ang="0">
                  <a:pos x="15" y="0"/>
                </a:cxn>
                <a:cxn ang="0">
                  <a:pos x="13" y="0"/>
                </a:cxn>
                <a:cxn ang="0">
                  <a:pos x="10" y="1"/>
                </a:cxn>
                <a:cxn ang="0">
                  <a:pos x="8" y="3"/>
                </a:cxn>
                <a:cxn ang="0">
                  <a:pos x="3" y="6"/>
                </a:cxn>
                <a:cxn ang="0">
                  <a:pos x="2" y="9"/>
                </a:cxn>
                <a:cxn ang="0">
                  <a:pos x="0" y="11"/>
                </a:cxn>
                <a:cxn ang="0">
                  <a:pos x="0" y="12"/>
                </a:cxn>
                <a:cxn ang="0">
                  <a:pos x="0" y="16"/>
                </a:cxn>
                <a:cxn ang="0">
                  <a:pos x="0" y="17"/>
                </a:cxn>
                <a:cxn ang="0">
                  <a:pos x="1" y="19"/>
                </a:cxn>
                <a:cxn ang="0">
                  <a:pos x="5" y="23"/>
                </a:cxn>
                <a:cxn ang="0">
                  <a:pos x="11" y="29"/>
                </a:cxn>
                <a:cxn ang="0">
                  <a:pos x="57" y="59"/>
                </a:cxn>
                <a:cxn ang="0">
                  <a:pos x="198" y="173"/>
                </a:cxn>
                <a:cxn ang="0">
                  <a:pos x="237" y="207"/>
                </a:cxn>
                <a:cxn ang="0">
                  <a:pos x="284" y="256"/>
                </a:cxn>
                <a:cxn ang="0">
                  <a:pos x="289" y="259"/>
                </a:cxn>
                <a:cxn ang="0">
                  <a:pos x="294" y="261"/>
                </a:cxn>
                <a:cxn ang="0">
                  <a:pos x="298" y="261"/>
                </a:cxn>
                <a:cxn ang="0">
                  <a:pos x="301" y="260"/>
                </a:cxn>
                <a:cxn ang="0">
                  <a:pos x="304" y="258"/>
                </a:cxn>
                <a:cxn ang="0">
                  <a:pos x="307" y="256"/>
                </a:cxn>
                <a:cxn ang="0">
                  <a:pos x="309" y="253"/>
                </a:cxn>
                <a:cxn ang="0">
                  <a:pos x="311" y="250"/>
                </a:cxn>
                <a:cxn ang="0">
                  <a:pos x="311" y="249"/>
                </a:cxn>
                <a:cxn ang="0">
                  <a:pos x="312" y="248"/>
                </a:cxn>
                <a:cxn ang="0">
                  <a:pos x="313" y="247"/>
                </a:cxn>
                <a:cxn ang="0">
                  <a:pos x="314" y="247"/>
                </a:cxn>
                <a:cxn ang="0">
                  <a:pos x="314" y="246"/>
                </a:cxn>
                <a:cxn ang="0">
                  <a:pos x="300" y="233"/>
                </a:cxn>
                <a:cxn ang="0">
                  <a:pos x="297" y="231"/>
                </a:cxn>
                <a:cxn ang="0">
                  <a:pos x="237" y="179"/>
                </a:cxn>
                <a:cxn ang="0">
                  <a:pos x="173" y="115"/>
                </a:cxn>
              </a:cxnLst>
              <a:rect l="0" t="0" r="r" b="b"/>
              <a:pathLst>
                <a:path w="314" h="261">
                  <a:moveTo>
                    <a:pt x="173" y="115"/>
                  </a:moveTo>
                  <a:lnTo>
                    <a:pt x="144" y="89"/>
                  </a:lnTo>
                  <a:lnTo>
                    <a:pt x="62" y="31"/>
                  </a:lnTo>
                  <a:lnTo>
                    <a:pt x="36" y="11"/>
                  </a:lnTo>
                  <a:lnTo>
                    <a:pt x="32" y="9"/>
                  </a:lnTo>
                  <a:lnTo>
                    <a:pt x="24" y="3"/>
                  </a:lnTo>
                  <a:lnTo>
                    <a:pt x="15" y="0"/>
                  </a:lnTo>
                  <a:lnTo>
                    <a:pt x="13" y="0"/>
                  </a:lnTo>
                  <a:lnTo>
                    <a:pt x="10" y="1"/>
                  </a:lnTo>
                  <a:lnTo>
                    <a:pt x="8" y="3"/>
                  </a:lnTo>
                  <a:lnTo>
                    <a:pt x="3" y="6"/>
                  </a:lnTo>
                  <a:lnTo>
                    <a:pt x="2" y="9"/>
                  </a:lnTo>
                  <a:lnTo>
                    <a:pt x="0" y="11"/>
                  </a:lnTo>
                  <a:lnTo>
                    <a:pt x="0" y="12"/>
                  </a:lnTo>
                  <a:lnTo>
                    <a:pt x="0" y="16"/>
                  </a:lnTo>
                  <a:lnTo>
                    <a:pt x="0" y="17"/>
                  </a:lnTo>
                  <a:lnTo>
                    <a:pt x="1" y="19"/>
                  </a:lnTo>
                  <a:lnTo>
                    <a:pt x="5" y="23"/>
                  </a:lnTo>
                  <a:lnTo>
                    <a:pt x="11" y="29"/>
                  </a:lnTo>
                  <a:lnTo>
                    <a:pt x="57" y="59"/>
                  </a:lnTo>
                  <a:lnTo>
                    <a:pt x="198" y="173"/>
                  </a:lnTo>
                  <a:lnTo>
                    <a:pt x="237" y="207"/>
                  </a:lnTo>
                  <a:lnTo>
                    <a:pt x="284" y="256"/>
                  </a:lnTo>
                  <a:lnTo>
                    <a:pt x="289" y="259"/>
                  </a:lnTo>
                  <a:lnTo>
                    <a:pt x="294" y="261"/>
                  </a:lnTo>
                  <a:lnTo>
                    <a:pt x="298" y="261"/>
                  </a:lnTo>
                  <a:lnTo>
                    <a:pt x="301" y="260"/>
                  </a:lnTo>
                  <a:lnTo>
                    <a:pt x="304" y="258"/>
                  </a:lnTo>
                  <a:lnTo>
                    <a:pt x="307" y="256"/>
                  </a:lnTo>
                  <a:lnTo>
                    <a:pt x="309" y="253"/>
                  </a:lnTo>
                  <a:lnTo>
                    <a:pt x="311" y="250"/>
                  </a:lnTo>
                  <a:lnTo>
                    <a:pt x="311" y="249"/>
                  </a:lnTo>
                  <a:lnTo>
                    <a:pt x="312" y="248"/>
                  </a:lnTo>
                  <a:lnTo>
                    <a:pt x="313" y="247"/>
                  </a:lnTo>
                  <a:lnTo>
                    <a:pt x="314" y="247"/>
                  </a:lnTo>
                  <a:lnTo>
                    <a:pt x="314" y="246"/>
                  </a:lnTo>
                  <a:lnTo>
                    <a:pt x="300" y="233"/>
                  </a:lnTo>
                  <a:lnTo>
                    <a:pt x="297" y="231"/>
                  </a:lnTo>
                  <a:lnTo>
                    <a:pt x="237" y="179"/>
                  </a:lnTo>
                  <a:lnTo>
                    <a:pt x="173" y="115"/>
                  </a:lnTo>
                  <a:close/>
                </a:path>
              </a:pathLst>
            </a:custGeom>
            <a:solidFill>
              <a:srgbClr val="DC8C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12"/>
            <p:cNvSpPr>
              <a:spLocks/>
            </p:cNvSpPr>
            <p:nvPr/>
          </p:nvSpPr>
          <p:spPr bwMode="auto">
            <a:xfrm flipH="1">
              <a:off x="8374760" y="5213914"/>
              <a:ext cx="148052" cy="164943"/>
            </a:xfrm>
            <a:custGeom>
              <a:avLst/>
              <a:gdLst/>
              <a:ahLst/>
              <a:cxnLst>
                <a:cxn ang="0">
                  <a:pos x="149" y="114"/>
                </a:cxn>
                <a:cxn ang="0">
                  <a:pos x="149" y="113"/>
                </a:cxn>
                <a:cxn ang="0">
                  <a:pos x="148" y="111"/>
                </a:cxn>
                <a:cxn ang="0">
                  <a:pos x="146" y="108"/>
                </a:cxn>
                <a:cxn ang="0">
                  <a:pos x="143" y="76"/>
                </a:cxn>
                <a:cxn ang="0">
                  <a:pos x="142" y="69"/>
                </a:cxn>
                <a:cxn ang="0">
                  <a:pos x="140" y="64"/>
                </a:cxn>
                <a:cxn ang="0">
                  <a:pos x="138" y="60"/>
                </a:cxn>
                <a:cxn ang="0">
                  <a:pos x="134" y="58"/>
                </a:cxn>
                <a:cxn ang="0">
                  <a:pos x="130" y="57"/>
                </a:cxn>
                <a:cxn ang="0">
                  <a:pos x="126" y="57"/>
                </a:cxn>
                <a:cxn ang="0">
                  <a:pos x="107" y="58"/>
                </a:cxn>
                <a:cxn ang="0">
                  <a:pos x="103" y="56"/>
                </a:cxn>
                <a:cxn ang="0">
                  <a:pos x="100" y="55"/>
                </a:cxn>
                <a:cxn ang="0">
                  <a:pos x="99" y="52"/>
                </a:cxn>
                <a:cxn ang="0">
                  <a:pos x="89" y="29"/>
                </a:cxn>
                <a:cxn ang="0">
                  <a:pos x="82" y="12"/>
                </a:cxn>
                <a:cxn ang="0">
                  <a:pos x="78" y="5"/>
                </a:cxn>
                <a:cxn ang="0">
                  <a:pos x="76" y="3"/>
                </a:cxn>
                <a:cxn ang="0">
                  <a:pos x="73" y="1"/>
                </a:cxn>
                <a:cxn ang="0">
                  <a:pos x="66" y="0"/>
                </a:cxn>
                <a:cxn ang="0">
                  <a:pos x="60" y="0"/>
                </a:cxn>
                <a:cxn ang="0">
                  <a:pos x="56" y="1"/>
                </a:cxn>
                <a:cxn ang="0">
                  <a:pos x="54" y="3"/>
                </a:cxn>
                <a:cxn ang="0">
                  <a:pos x="51" y="6"/>
                </a:cxn>
                <a:cxn ang="0">
                  <a:pos x="48" y="9"/>
                </a:cxn>
                <a:cxn ang="0">
                  <a:pos x="45" y="18"/>
                </a:cxn>
                <a:cxn ang="0">
                  <a:pos x="38" y="47"/>
                </a:cxn>
                <a:cxn ang="0">
                  <a:pos x="38" y="55"/>
                </a:cxn>
                <a:cxn ang="0">
                  <a:pos x="39" y="64"/>
                </a:cxn>
                <a:cxn ang="0">
                  <a:pos x="39" y="77"/>
                </a:cxn>
                <a:cxn ang="0">
                  <a:pos x="34" y="86"/>
                </a:cxn>
                <a:cxn ang="0">
                  <a:pos x="5" y="116"/>
                </a:cxn>
                <a:cxn ang="0">
                  <a:pos x="3" y="121"/>
                </a:cxn>
                <a:cxn ang="0">
                  <a:pos x="1" y="126"/>
                </a:cxn>
                <a:cxn ang="0">
                  <a:pos x="0" y="136"/>
                </a:cxn>
                <a:cxn ang="0">
                  <a:pos x="3" y="158"/>
                </a:cxn>
                <a:cxn ang="0">
                  <a:pos x="3" y="160"/>
                </a:cxn>
                <a:cxn ang="0">
                  <a:pos x="2" y="164"/>
                </a:cxn>
                <a:cxn ang="0">
                  <a:pos x="2" y="166"/>
                </a:cxn>
                <a:cxn ang="0">
                  <a:pos x="2" y="166"/>
                </a:cxn>
                <a:cxn ang="0">
                  <a:pos x="5" y="166"/>
                </a:cxn>
                <a:cxn ang="0">
                  <a:pos x="35" y="159"/>
                </a:cxn>
                <a:cxn ang="0">
                  <a:pos x="137" y="121"/>
                </a:cxn>
                <a:cxn ang="0">
                  <a:pos x="144" y="118"/>
                </a:cxn>
                <a:cxn ang="0">
                  <a:pos x="146" y="117"/>
                </a:cxn>
                <a:cxn ang="0">
                  <a:pos x="148" y="115"/>
                </a:cxn>
                <a:cxn ang="0">
                  <a:pos x="149" y="114"/>
                </a:cxn>
              </a:cxnLst>
              <a:rect l="0" t="0" r="r" b="b"/>
              <a:pathLst>
                <a:path w="149" h="166">
                  <a:moveTo>
                    <a:pt x="149" y="114"/>
                  </a:moveTo>
                  <a:lnTo>
                    <a:pt x="149" y="113"/>
                  </a:lnTo>
                  <a:lnTo>
                    <a:pt x="148" y="111"/>
                  </a:lnTo>
                  <a:lnTo>
                    <a:pt x="146" y="108"/>
                  </a:lnTo>
                  <a:lnTo>
                    <a:pt x="143" y="76"/>
                  </a:lnTo>
                  <a:lnTo>
                    <a:pt x="142" y="69"/>
                  </a:lnTo>
                  <a:lnTo>
                    <a:pt x="140" y="64"/>
                  </a:lnTo>
                  <a:lnTo>
                    <a:pt x="138" y="60"/>
                  </a:lnTo>
                  <a:lnTo>
                    <a:pt x="134" y="58"/>
                  </a:lnTo>
                  <a:lnTo>
                    <a:pt x="130" y="57"/>
                  </a:lnTo>
                  <a:lnTo>
                    <a:pt x="126" y="57"/>
                  </a:lnTo>
                  <a:lnTo>
                    <a:pt x="107" y="58"/>
                  </a:lnTo>
                  <a:lnTo>
                    <a:pt x="103" y="56"/>
                  </a:lnTo>
                  <a:lnTo>
                    <a:pt x="100" y="55"/>
                  </a:lnTo>
                  <a:lnTo>
                    <a:pt x="99" y="52"/>
                  </a:lnTo>
                  <a:lnTo>
                    <a:pt x="89" y="29"/>
                  </a:lnTo>
                  <a:lnTo>
                    <a:pt x="82" y="12"/>
                  </a:lnTo>
                  <a:lnTo>
                    <a:pt x="78" y="5"/>
                  </a:lnTo>
                  <a:lnTo>
                    <a:pt x="76" y="3"/>
                  </a:lnTo>
                  <a:lnTo>
                    <a:pt x="73" y="1"/>
                  </a:lnTo>
                  <a:lnTo>
                    <a:pt x="66" y="0"/>
                  </a:lnTo>
                  <a:lnTo>
                    <a:pt x="60" y="0"/>
                  </a:lnTo>
                  <a:lnTo>
                    <a:pt x="56" y="1"/>
                  </a:lnTo>
                  <a:lnTo>
                    <a:pt x="54" y="3"/>
                  </a:lnTo>
                  <a:lnTo>
                    <a:pt x="51" y="6"/>
                  </a:lnTo>
                  <a:lnTo>
                    <a:pt x="48" y="9"/>
                  </a:lnTo>
                  <a:lnTo>
                    <a:pt x="45" y="18"/>
                  </a:lnTo>
                  <a:lnTo>
                    <a:pt x="38" y="47"/>
                  </a:lnTo>
                  <a:lnTo>
                    <a:pt x="38" y="55"/>
                  </a:lnTo>
                  <a:lnTo>
                    <a:pt x="39" y="64"/>
                  </a:lnTo>
                  <a:lnTo>
                    <a:pt x="39" y="77"/>
                  </a:lnTo>
                  <a:lnTo>
                    <a:pt x="34" y="86"/>
                  </a:lnTo>
                  <a:lnTo>
                    <a:pt x="5" y="116"/>
                  </a:lnTo>
                  <a:lnTo>
                    <a:pt x="3" y="121"/>
                  </a:lnTo>
                  <a:lnTo>
                    <a:pt x="1" y="126"/>
                  </a:lnTo>
                  <a:lnTo>
                    <a:pt x="0" y="136"/>
                  </a:lnTo>
                  <a:lnTo>
                    <a:pt x="3" y="158"/>
                  </a:lnTo>
                  <a:lnTo>
                    <a:pt x="3" y="160"/>
                  </a:lnTo>
                  <a:lnTo>
                    <a:pt x="2" y="164"/>
                  </a:lnTo>
                  <a:lnTo>
                    <a:pt x="2" y="166"/>
                  </a:lnTo>
                  <a:lnTo>
                    <a:pt x="2" y="166"/>
                  </a:lnTo>
                  <a:lnTo>
                    <a:pt x="5" y="166"/>
                  </a:lnTo>
                  <a:lnTo>
                    <a:pt x="35" y="159"/>
                  </a:lnTo>
                  <a:lnTo>
                    <a:pt x="137" y="121"/>
                  </a:lnTo>
                  <a:lnTo>
                    <a:pt x="144" y="118"/>
                  </a:lnTo>
                  <a:lnTo>
                    <a:pt x="146" y="117"/>
                  </a:lnTo>
                  <a:lnTo>
                    <a:pt x="148" y="115"/>
                  </a:lnTo>
                  <a:lnTo>
                    <a:pt x="149" y="114"/>
                  </a:lnTo>
                  <a:close/>
                </a:path>
              </a:pathLst>
            </a:custGeom>
            <a:solidFill>
              <a:srgbClr val="962E2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13" name="Oval 14"/>
          <p:cNvSpPr>
            <a:spLocks noChangeAspect="1" noChangeArrowheads="1"/>
          </p:cNvSpPr>
          <p:nvPr/>
        </p:nvSpPr>
        <p:spPr bwMode="auto">
          <a:xfrm>
            <a:off x="2011363" y="2810087"/>
            <a:ext cx="46724" cy="45974"/>
          </a:xfrm>
          <a:prstGeom prst="ellipse">
            <a:avLst/>
          </a:prstGeom>
          <a:solidFill>
            <a:schemeClr val="tx1"/>
          </a:solidFill>
          <a:ln w="9525">
            <a:solidFill>
              <a:schemeClr val="tx1"/>
            </a:solidFill>
            <a:round/>
            <a:headEnd/>
            <a:tailEnd/>
          </a:ln>
        </p:spPr>
        <p:txBody>
          <a:bodyPr wrap="none" anchor="ctr"/>
          <a:lstStyle/>
          <a:p>
            <a:endParaRPr lang="en-US"/>
          </a:p>
        </p:txBody>
      </p:sp>
      <p:sp>
        <p:nvSpPr>
          <p:cNvPr id="114" name="Line 15"/>
          <p:cNvSpPr>
            <a:spLocks noChangeShapeType="1"/>
          </p:cNvSpPr>
          <p:nvPr/>
        </p:nvSpPr>
        <p:spPr bwMode="auto">
          <a:xfrm flipV="1">
            <a:off x="2043810" y="2294136"/>
            <a:ext cx="0" cy="548522"/>
          </a:xfrm>
          <a:prstGeom prst="line">
            <a:avLst/>
          </a:prstGeom>
          <a:noFill/>
          <a:ln w="9525">
            <a:solidFill>
              <a:schemeClr val="tx1"/>
            </a:solidFill>
            <a:round/>
            <a:headEnd/>
            <a:tailEnd/>
          </a:ln>
        </p:spPr>
        <p:txBody>
          <a:bodyPr anchor="ctr"/>
          <a:lstStyle/>
          <a:p>
            <a:endParaRPr lang="en-US"/>
          </a:p>
        </p:txBody>
      </p:sp>
      <p:sp>
        <p:nvSpPr>
          <p:cNvPr id="115" name="Oval 14"/>
          <p:cNvSpPr>
            <a:spLocks noChangeAspect="1" noChangeArrowheads="1"/>
          </p:cNvSpPr>
          <p:nvPr/>
        </p:nvSpPr>
        <p:spPr bwMode="auto">
          <a:xfrm>
            <a:off x="2026869" y="2278619"/>
            <a:ext cx="46724" cy="45974"/>
          </a:xfrm>
          <a:prstGeom prst="ellipse">
            <a:avLst/>
          </a:prstGeom>
          <a:solidFill>
            <a:schemeClr val="tx1"/>
          </a:solidFill>
          <a:ln w="9525">
            <a:solidFill>
              <a:schemeClr val="tx1"/>
            </a:solidFill>
            <a:round/>
            <a:headEnd/>
            <a:tailEnd/>
          </a:ln>
        </p:spPr>
        <p:txBody>
          <a:bodyPr wrap="none" anchor="ctr"/>
          <a:lstStyle/>
          <a:p>
            <a:endParaRPr lang="en-US"/>
          </a:p>
        </p:txBody>
      </p:sp>
      <p:sp>
        <p:nvSpPr>
          <p:cNvPr id="117" name="Rectangle 3"/>
          <p:cNvSpPr txBox="1">
            <a:spLocks noChangeArrowheads="1"/>
          </p:cNvSpPr>
          <p:nvPr/>
        </p:nvSpPr>
        <p:spPr>
          <a:xfrm>
            <a:off x="691134" y="454015"/>
            <a:ext cx="7772400" cy="1803891"/>
          </a:xfrm>
          <a:prstGeom prst="rect">
            <a:avLst/>
          </a:prstGeom>
        </p:spPr>
        <p:txBody>
          <a:bodyPr vert="horz" lIns="91440" tIns="45720" rIns="91440" bIns="45720" rtlCol="0" anchor="ctr">
            <a:normAutofit fontScale="92500" lnSpcReduction="10000"/>
          </a:bodyPr>
          <a:lstStyle>
            <a:lvl1pPr algn="l" defTabSz="914400" rtl="0" eaLnBrk="1" latinLnBrk="0" hangingPunct="1">
              <a:spcBef>
                <a:spcPct val="0"/>
              </a:spcBef>
              <a:buNone/>
              <a:defRPr sz="3200" kern="1200">
                <a:solidFill>
                  <a:srgbClr val="FFA100"/>
                </a:solidFill>
                <a:latin typeface="Arial" pitchFamily="34" charset="0"/>
                <a:ea typeface="+mj-ea"/>
                <a:cs typeface="Arial" pitchFamily="34" charset="0"/>
              </a:defRPr>
            </a:lvl1pPr>
          </a:lstStyle>
          <a:p>
            <a:r>
              <a:rPr lang="en-US" dirty="0"/>
              <a:t>Eliminating Proportional Error;</a:t>
            </a:r>
          </a:p>
          <a:p>
            <a:r>
              <a:rPr lang="en-US" dirty="0"/>
              <a:t> </a:t>
            </a:r>
          </a:p>
          <a:p>
            <a:r>
              <a:rPr lang="en-US" dirty="0"/>
              <a:t>                Becomes Less Simple</a:t>
            </a:r>
            <a:br>
              <a:rPr lang="en-US" dirty="0"/>
            </a:br>
            <a:r>
              <a:rPr lang="en-US" dirty="0">
                <a:solidFill>
                  <a:schemeClr val="tx1"/>
                </a:solidFill>
              </a:rPr>
              <a:t> </a:t>
            </a:r>
          </a:p>
        </p:txBody>
      </p:sp>
      <p:sp>
        <p:nvSpPr>
          <p:cNvPr id="18" name="Slide Number Placeholder 17"/>
          <p:cNvSpPr>
            <a:spLocks noGrp="1"/>
          </p:cNvSpPr>
          <p:nvPr>
            <p:ph type="sldNum" sz="quarter" idx="11"/>
          </p:nvPr>
        </p:nvSpPr>
        <p:spPr/>
        <p:txBody>
          <a:bodyPr/>
          <a:lstStyle/>
          <a:p>
            <a:fld id="{A9320731-3B2C-4107-8664-CAD7BE973DC8}" type="slidenum">
              <a:rPr lang="en-US" smtClean="0"/>
              <a:pPr/>
              <a:t>30</a:t>
            </a:fld>
            <a:endParaRPr lang="en-US"/>
          </a:p>
        </p:txBody>
      </p:sp>
      <p:sp>
        <p:nvSpPr>
          <p:cNvPr id="19" name="Footer Placeholder 18"/>
          <p:cNvSpPr>
            <a:spLocks noGrp="1"/>
          </p:cNvSpPr>
          <p:nvPr>
            <p:ph type="ftr" sz="quarter" idx="10"/>
          </p:nvPr>
        </p:nvSpPr>
        <p:spPr/>
        <p:txBody>
          <a:bodyPr/>
          <a:lstStyle/>
          <a:p>
            <a:r>
              <a:rPr lang="en-US"/>
              <a:t>Tab 12-1 - Proportional an PID Control Processes</a:t>
            </a:r>
            <a:endParaRPr lang="en-US" dirty="0"/>
          </a:p>
        </p:txBody>
      </p:sp>
    </p:spTree>
    <p:extLst>
      <p:ext uri="{BB962C8B-B14F-4D97-AF65-F5344CB8AC3E}">
        <p14:creationId xmlns:p14="http://schemas.microsoft.com/office/powerpoint/2010/main" val="55447191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indefinite" fill="hold" grpId="0" nodeType="with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down)">
                                      <p:cBhvr>
                                        <p:cTn id="7" dur="500"/>
                                        <p:tgtEl>
                                          <p:spTgt spid="73"/>
                                        </p:tgtEl>
                                      </p:cBhvr>
                                    </p:animEffect>
                                  </p:childTnLst>
                                </p:cTn>
                              </p:par>
                              <p:par>
                                <p:cTn id="8" presetID="22" presetClass="entr" presetSubtype="4" repeatCount="indefinite"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down)">
                                      <p:cBhvr>
                                        <p:cTn id="10" dur="500"/>
                                        <p:tgtEl>
                                          <p:spTgt spid="78"/>
                                        </p:tgtEl>
                                      </p:cBhvr>
                                    </p:animEffect>
                                  </p:childTnLst>
                                </p:cTn>
                              </p:par>
                            </p:childTnLst>
                          </p:cTn>
                        </p:par>
                        <p:par>
                          <p:cTn id="11" fill="hold">
                            <p:stCondLst>
                              <p:cond delay="500"/>
                            </p:stCondLst>
                            <p:childTnLst>
                              <p:par>
                                <p:cTn id="12" presetID="22" presetClass="exit" presetSubtype="1" repeatCount="indefinite" fill="hold" grpId="1" nodeType="afterEffect">
                                  <p:stCondLst>
                                    <p:cond delay="0"/>
                                  </p:stCondLst>
                                  <p:childTnLst>
                                    <p:animEffect transition="out" filter="wipe(up)">
                                      <p:cBhvr>
                                        <p:cTn id="13" dur="500"/>
                                        <p:tgtEl>
                                          <p:spTgt spid="73"/>
                                        </p:tgtEl>
                                      </p:cBhvr>
                                    </p:animEffect>
                                    <p:set>
                                      <p:cBhvr>
                                        <p:cTn id="14" dur="1" fill="hold">
                                          <p:stCondLst>
                                            <p:cond delay="499"/>
                                          </p:stCondLst>
                                        </p:cTn>
                                        <p:tgtEl>
                                          <p:spTgt spid="73"/>
                                        </p:tgtEl>
                                        <p:attrNameLst>
                                          <p:attrName>style.visibility</p:attrName>
                                        </p:attrNameLst>
                                      </p:cBhvr>
                                      <p:to>
                                        <p:strVal val="hidden"/>
                                      </p:to>
                                    </p:set>
                                  </p:childTnLst>
                                </p:cTn>
                              </p:par>
                              <p:par>
                                <p:cTn id="15" presetID="22" presetClass="exit" presetSubtype="1" repeatCount="indefinite" fill="hold" grpId="1" nodeType="withEffect">
                                  <p:stCondLst>
                                    <p:cond delay="0"/>
                                  </p:stCondLst>
                                  <p:childTnLst>
                                    <p:animEffect transition="out" filter="wipe(up)">
                                      <p:cBhvr>
                                        <p:cTn id="16" dur="500"/>
                                        <p:tgtEl>
                                          <p:spTgt spid="78"/>
                                        </p:tgtEl>
                                      </p:cBhvr>
                                    </p:animEffect>
                                    <p:set>
                                      <p:cBhvr>
                                        <p:cTn id="17" dur="1" fill="hold">
                                          <p:stCondLst>
                                            <p:cond delay="499"/>
                                          </p:stCondLst>
                                        </p:cTn>
                                        <p:tgtEl>
                                          <p:spTgt spid="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3" grpId="1" animBg="1"/>
      <p:bldP spid="78" grpId="0" animBg="1"/>
      <p:bldP spid="78"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200" t="28400" r="4300" b="30711"/>
          <a:stretch/>
        </p:blipFill>
        <p:spPr>
          <a:xfrm>
            <a:off x="70338" y="2327890"/>
            <a:ext cx="9144000" cy="2202220"/>
          </a:xfrm>
          <a:prstGeom prst="rect">
            <a:avLst/>
          </a:prstGeom>
        </p:spPr>
      </p:pic>
      <p:sp>
        <p:nvSpPr>
          <p:cNvPr id="53" name="Rectangle 52"/>
          <p:cNvSpPr/>
          <p:nvPr/>
        </p:nvSpPr>
        <p:spPr>
          <a:xfrm>
            <a:off x="0" y="4435813"/>
            <a:ext cx="9144000" cy="2422187"/>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948507" y="2252112"/>
            <a:ext cx="195494" cy="2422187"/>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0" y="0"/>
            <a:ext cx="9144000" cy="2305792"/>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p:txBody>
          <a:bodyPr/>
          <a:lstStyle/>
          <a:p>
            <a:r>
              <a:rPr lang="en-US" dirty="0"/>
              <a:t>The Impact of Adding Derivative Gain</a:t>
            </a:r>
          </a:p>
        </p:txBody>
      </p:sp>
      <p:sp>
        <p:nvSpPr>
          <p:cNvPr id="5" name="Slide Number Placeholder 4"/>
          <p:cNvSpPr>
            <a:spLocks noGrp="1"/>
          </p:cNvSpPr>
          <p:nvPr>
            <p:ph type="sldNum" sz="quarter" idx="11"/>
          </p:nvPr>
        </p:nvSpPr>
        <p:spPr/>
        <p:txBody>
          <a:bodyPr/>
          <a:lstStyle/>
          <a:p>
            <a:fld id="{A9320731-3B2C-4107-8664-CAD7BE973DC8}" type="slidenum">
              <a:rPr lang="en-US" smtClean="0"/>
              <a:pPr/>
              <a:t>31</a:t>
            </a:fld>
            <a:endParaRPr lang="en-US"/>
          </a:p>
        </p:txBody>
      </p:sp>
      <p:cxnSp>
        <p:nvCxnSpPr>
          <p:cNvPr id="14" name="Straight Connector 13"/>
          <p:cNvCxnSpPr/>
          <p:nvPr/>
        </p:nvCxnSpPr>
        <p:spPr>
          <a:xfrm>
            <a:off x="1197466" y="2644346"/>
            <a:ext cx="0" cy="158990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1237307" y="4234249"/>
            <a:ext cx="493379" cy="454502"/>
          </a:xfrm>
          <a:prstGeom prst="line">
            <a:avLst/>
          </a:prstGeom>
          <a:ln w="25400" cap="rnd">
            <a:tailEnd type="arrow"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730685" y="4688750"/>
            <a:ext cx="2536515" cy="338554"/>
          </a:xfrm>
          <a:prstGeom prst="rect">
            <a:avLst/>
          </a:prstGeom>
          <a:solidFill>
            <a:schemeClr val="bg1">
              <a:alpha val="75000"/>
            </a:schemeClr>
          </a:solidFill>
          <a:ln w="25400">
            <a:solidFill>
              <a:srgbClr val="FF0000"/>
            </a:solidFill>
          </a:ln>
          <a:effectLst>
            <a:outerShdw blurRad="50800" dist="38100" dir="2700000" algn="tl" rotWithShape="0">
              <a:prstClr val="black">
                <a:alpha val="40000"/>
              </a:prstClr>
            </a:outerShdw>
          </a:effectLst>
        </p:spPr>
        <p:txBody>
          <a:bodyPr wrap="square" lIns="45720" rIns="45720" rtlCol="0">
            <a:spAutoFit/>
          </a:bodyPr>
          <a:lstStyle/>
          <a:p>
            <a:r>
              <a:rPr lang="en-US" sz="1600" dirty="0">
                <a:latin typeface="Arial" pitchFamily="34" charset="0"/>
                <a:cs typeface="Arial" pitchFamily="34" charset="0"/>
              </a:rPr>
              <a:t>Set point changed to 80%</a:t>
            </a:r>
          </a:p>
        </p:txBody>
      </p:sp>
      <p:cxnSp>
        <p:nvCxnSpPr>
          <p:cNvPr id="21" name="Straight Connector 20"/>
          <p:cNvCxnSpPr/>
          <p:nvPr/>
        </p:nvCxnSpPr>
        <p:spPr>
          <a:xfrm flipV="1">
            <a:off x="4009769" y="3149097"/>
            <a:ext cx="140200" cy="395515"/>
          </a:xfrm>
          <a:prstGeom prst="line">
            <a:avLst/>
          </a:prstGeom>
          <a:ln w="25400" cap="rnd">
            <a:solidFill>
              <a:schemeClr val="tx1"/>
            </a:solidFill>
            <a:tailEnd type="arrow"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1394255" y="3544612"/>
            <a:ext cx="2615514" cy="584775"/>
          </a:xfrm>
          <a:prstGeom prst="rect">
            <a:avLst/>
          </a:prstGeom>
          <a:solidFill>
            <a:schemeClr val="bg1">
              <a:alpha val="75000"/>
            </a:schemeClr>
          </a:solidFill>
          <a:ln w="25400">
            <a:solidFill>
              <a:schemeClr val="tx1"/>
            </a:solidFill>
          </a:ln>
          <a:effectLst>
            <a:outerShdw blurRad="50800" dist="38100" dir="2700000" algn="tl" rotWithShape="0">
              <a:prstClr val="black">
                <a:alpha val="40000"/>
              </a:prstClr>
            </a:outerShdw>
          </a:effectLst>
        </p:spPr>
        <p:txBody>
          <a:bodyPr wrap="square" lIns="45720" rIns="45720" rtlCol="0">
            <a:spAutoFit/>
          </a:bodyPr>
          <a:lstStyle/>
          <a:p>
            <a:r>
              <a:rPr lang="en-US" sz="1600" dirty="0">
                <a:latin typeface="Arial" pitchFamily="34" charset="0"/>
                <a:cs typeface="Arial" pitchFamily="34" charset="0"/>
              </a:rPr>
              <a:t>Proportional only response;  250% proportional band</a:t>
            </a:r>
          </a:p>
        </p:txBody>
      </p:sp>
      <p:cxnSp>
        <p:nvCxnSpPr>
          <p:cNvPr id="25" name="Straight Connector 24"/>
          <p:cNvCxnSpPr/>
          <p:nvPr/>
        </p:nvCxnSpPr>
        <p:spPr>
          <a:xfrm flipH="1" flipV="1">
            <a:off x="4403123" y="2998862"/>
            <a:ext cx="597400" cy="1278311"/>
          </a:xfrm>
          <a:prstGeom prst="line">
            <a:avLst/>
          </a:prstGeom>
          <a:ln w="25400" cap="rnd">
            <a:tailEnd type="arrow"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5000523" y="4234249"/>
            <a:ext cx="3082642" cy="830997"/>
          </a:xfrm>
          <a:prstGeom prst="rect">
            <a:avLst/>
          </a:prstGeom>
          <a:solidFill>
            <a:schemeClr val="bg1">
              <a:alpha val="75000"/>
            </a:schemeClr>
          </a:solidFill>
          <a:ln w="25400">
            <a:solidFill>
              <a:srgbClr val="FF0000"/>
            </a:solidFill>
          </a:ln>
          <a:effectLst>
            <a:outerShdw blurRad="50800" dist="38100" dir="2700000" algn="tl" rotWithShape="0">
              <a:prstClr val="black">
                <a:alpha val="40000"/>
              </a:prstClr>
            </a:outerShdw>
          </a:effectLst>
        </p:spPr>
        <p:txBody>
          <a:bodyPr wrap="square" lIns="45720" rIns="45720" rtlCol="0">
            <a:spAutoFit/>
          </a:bodyPr>
          <a:lstStyle/>
          <a:p>
            <a:r>
              <a:rPr lang="en-US" sz="1600" dirty="0">
                <a:latin typeface="Arial" pitchFamily="34" charset="0"/>
                <a:cs typeface="Arial" pitchFamily="34" charset="0"/>
              </a:rPr>
              <a:t>Proportional + Integral response;  250% proportional band, Integral time = 2 minutes</a:t>
            </a:r>
          </a:p>
        </p:txBody>
      </p:sp>
      <p:cxnSp>
        <p:nvCxnSpPr>
          <p:cNvPr id="18" name="Straight Connector 17"/>
          <p:cNvCxnSpPr/>
          <p:nvPr/>
        </p:nvCxnSpPr>
        <p:spPr>
          <a:xfrm>
            <a:off x="838200" y="2971800"/>
            <a:ext cx="8001000" cy="0"/>
          </a:xfrm>
          <a:prstGeom prst="line">
            <a:avLst/>
          </a:prstGeom>
          <a:ln>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3" name="Footer Placeholder 2"/>
          <p:cNvSpPr>
            <a:spLocks noGrp="1"/>
          </p:cNvSpPr>
          <p:nvPr>
            <p:ph type="ftr" sz="quarter" idx="10"/>
          </p:nvPr>
        </p:nvSpPr>
        <p:spPr/>
        <p:txBody>
          <a:bodyPr/>
          <a:lstStyle/>
          <a:p>
            <a:r>
              <a:rPr lang="en-US"/>
              <a:t>Tab 12-1 - Proportional an PID Control Processes</a:t>
            </a:r>
            <a:endParaRPr lang="en-US" dirty="0"/>
          </a:p>
        </p:txBody>
      </p:sp>
    </p:spTree>
    <p:extLst>
      <p:ext uri="{BB962C8B-B14F-4D97-AF65-F5344CB8AC3E}">
        <p14:creationId xmlns:p14="http://schemas.microsoft.com/office/powerpoint/2010/main" val="22018455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p:cNvPicPr>
            <a:picLocks noChangeAspect="1"/>
          </p:cNvPicPr>
          <p:nvPr/>
        </p:nvPicPr>
        <p:blipFill rotWithShape="1">
          <a:blip r:embed="rId3"/>
          <a:srcRect l="200" t="28400" r="4300" b="30711"/>
          <a:stretch/>
        </p:blipFill>
        <p:spPr>
          <a:xfrm>
            <a:off x="78378" y="2327890"/>
            <a:ext cx="9144000" cy="2202220"/>
          </a:xfrm>
          <a:prstGeom prst="rect">
            <a:avLst/>
          </a:prstGeom>
        </p:spPr>
      </p:pic>
      <p:sp>
        <p:nvSpPr>
          <p:cNvPr id="53" name="Rectangle 52"/>
          <p:cNvSpPr/>
          <p:nvPr/>
        </p:nvSpPr>
        <p:spPr>
          <a:xfrm>
            <a:off x="0" y="4435813"/>
            <a:ext cx="9144000" cy="2422187"/>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8948507" y="2252112"/>
            <a:ext cx="195494" cy="2422187"/>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0" y="0"/>
            <a:ext cx="9144000" cy="2305792"/>
          </a:xfrm>
          <a:prstGeom prst="rect">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p:txBody>
          <a:bodyPr/>
          <a:lstStyle/>
          <a:p>
            <a:r>
              <a:rPr lang="en-US" dirty="0"/>
              <a:t>The Impact of Adding Derivative Gain</a:t>
            </a:r>
          </a:p>
        </p:txBody>
      </p:sp>
      <p:sp>
        <p:nvSpPr>
          <p:cNvPr id="5" name="Slide Number Placeholder 4"/>
          <p:cNvSpPr>
            <a:spLocks noGrp="1"/>
          </p:cNvSpPr>
          <p:nvPr>
            <p:ph type="sldNum" sz="quarter" idx="11"/>
          </p:nvPr>
        </p:nvSpPr>
        <p:spPr/>
        <p:txBody>
          <a:bodyPr/>
          <a:lstStyle/>
          <a:p>
            <a:fld id="{A9320731-3B2C-4107-8664-CAD7BE973DC8}" type="slidenum">
              <a:rPr lang="en-US" smtClean="0"/>
              <a:pPr/>
              <a:t>32</a:t>
            </a:fld>
            <a:endParaRPr lang="en-US"/>
          </a:p>
        </p:txBody>
      </p:sp>
      <p:cxnSp>
        <p:nvCxnSpPr>
          <p:cNvPr id="14" name="Straight Connector 13"/>
          <p:cNvCxnSpPr/>
          <p:nvPr/>
        </p:nvCxnSpPr>
        <p:spPr>
          <a:xfrm>
            <a:off x="1197466" y="2644346"/>
            <a:ext cx="0" cy="158990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flipV="1">
            <a:off x="1237307" y="4234249"/>
            <a:ext cx="493379" cy="454502"/>
          </a:xfrm>
          <a:prstGeom prst="line">
            <a:avLst/>
          </a:prstGeom>
          <a:ln w="25400" cap="rnd">
            <a:tailEnd type="arrow"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730685" y="4688750"/>
            <a:ext cx="2536515" cy="338554"/>
          </a:xfrm>
          <a:prstGeom prst="rect">
            <a:avLst/>
          </a:prstGeom>
          <a:solidFill>
            <a:schemeClr val="bg1">
              <a:alpha val="75000"/>
            </a:schemeClr>
          </a:solidFill>
          <a:ln w="25400">
            <a:solidFill>
              <a:srgbClr val="FF0000"/>
            </a:solidFill>
          </a:ln>
          <a:effectLst>
            <a:outerShdw blurRad="50800" dist="38100" dir="2700000" algn="tl" rotWithShape="0">
              <a:prstClr val="black">
                <a:alpha val="40000"/>
              </a:prstClr>
            </a:outerShdw>
          </a:effectLst>
        </p:spPr>
        <p:txBody>
          <a:bodyPr wrap="square" lIns="45720" rIns="45720" rtlCol="0">
            <a:spAutoFit/>
          </a:bodyPr>
          <a:lstStyle/>
          <a:p>
            <a:r>
              <a:rPr lang="en-US" sz="1600" dirty="0">
                <a:latin typeface="Arial" pitchFamily="34" charset="0"/>
                <a:cs typeface="Arial" pitchFamily="34" charset="0"/>
              </a:rPr>
              <a:t>Set point changed to 80%</a:t>
            </a:r>
          </a:p>
        </p:txBody>
      </p:sp>
      <p:cxnSp>
        <p:nvCxnSpPr>
          <p:cNvPr id="40" name="Straight Connector 39"/>
          <p:cNvCxnSpPr/>
          <p:nvPr/>
        </p:nvCxnSpPr>
        <p:spPr>
          <a:xfrm flipH="1">
            <a:off x="2515533" y="2355574"/>
            <a:ext cx="1096071" cy="643288"/>
          </a:xfrm>
          <a:prstGeom prst="line">
            <a:avLst/>
          </a:prstGeom>
          <a:ln w="25400" cap="rnd">
            <a:solidFill>
              <a:schemeClr val="bg1">
                <a:lumMod val="50000"/>
              </a:schemeClr>
            </a:solidFill>
            <a:tailEnd type="arrow"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611603" y="1524577"/>
            <a:ext cx="4258074" cy="830997"/>
          </a:xfrm>
          <a:prstGeom prst="rect">
            <a:avLst/>
          </a:prstGeom>
          <a:solidFill>
            <a:schemeClr val="bg1">
              <a:alpha val="75000"/>
            </a:schemeClr>
          </a:solidFill>
          <a:ln w="25400">
            <a:solidFill>
              <a:schemeClr val="bg1">
                <a:lumMod val="50000"/>
              </a:schemeClr>
            </a:solidFill>
          </a:ln>
          <a:effectLst>
            <a:outerShdw blurRad="50800" dist="38100" dir="2700000" algn="tl" rotWithShape="0">
              <a:prstClr val="black">
                <a:alpha val="40000"/>
              </a:prstClr>
            </a:outerShdw>
          </a:effectLst>
        </p:spPr>
        <p:txBody>
          <a:bodyPr wrap="square" lIns="45720" rIns="45720" rtlCol="0">
            <a:spAutoFit/>
          </a:bodyPr>
          <a:lstStyle/>
          <a:p>
            <a:r>
              <a:rPr lang="en-US" sz="1600" dirty="0">
                <a:latin typeface="Arial" pitchFamily="34" charset="0"/>
                <a:cs typeface="Arial" pitchFamily="34" charset="0"/>
              </a:rPr>
              <a:t>Proportional + Integral + Derivative response;  250% proportional band, Integral time = 0.75 minutes, Derivative time = 0.1 minutes</a:t>
            </a:r>
          </a:p>
        </p:txBody>
      </p:sp>
      <p:cxnSp>
        <p:nvCxnSpPr>
          <p:cNvPr id="23" name="Straight Connector 22"/>
          <p:cNvCxnSpPr/>
          <p:nvPr/>
        </p:nvCxnSpPr>
        <p:spPr>
          <a:xfrm>
            <a:off x="838200" y="2971800"/>
            <a:ext cx="8001000" cy="0"/>
          </a:xfrm>
          <a:prstGeom prst="line">
            <a:avLst/>
          </a:prstGeom>
          <a:ln>
            <a:solidFill>
              <a:schemeClr val="accent4"/>
            </a:solidFill>
            <a:prstDash val="dash"/>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276297" y="2993899"/>
            <a:ext cx="3329285" cy="1207559"/>
            <a:chOff x="2276297" y="2993899"/>
            <a:chExt cx="3329285" cy="1207559"/>
          </a:xfrm>
        </p:grpSpPr>
        <p:cxnSp>
          <p:nvCxnSpPr>
            <p:cNvPr id="25" name="Straight Connector 24"/>
            <p:cNvCxnSpPr/>
            <p:nvPr/>
          </p:nvCxnSpPr>
          <p:spPr>
            <a:xfrm flipH="1" flipV="1">
              <a:off x="2276297" y="2993899"/>
              <a:ext cx="239236" cy="364388"/>
            </a:xfrm>
            <a:prstGeom prst="line">
              <a:avLst/>
            </a:prstGeom>
            <a:ln w="25400" cap="rnd">
              <a:solidFill>
                <a:schemeClr val="bg1">
                  <a:lumMod val="50000"/>
                </a:schemeClr>
              </a:solidFill>
              <a:tailEnd type="arrow"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522940" y="3370461"/>
              <a:ext cx="3082642" cy="830997"/>
            </a:xfrm>
            <a:prstGeom prst="rect">
              <a:avLst/>
            </a:prstGeom>
            <a:solidFill>
              <a:schemeClr val="bg1">
                <a:alpha val="75000"/>
              </a:schemeClr>
            </a:solidFill>
            <a:ln w="25400">
              <a:solidFill>
                <a:schemeClr val="bg1">
                  <a:lumMod val="50000"/>
                </a:schemeClr>
              </a:solidFill>
            </a:ln>
            <a:effectLst>
              <a:outerShdw blurRad="50800" dist="38100" dir="2700000" algn="tl" rotWithShape="0">
                <a:prstClr val="black">
                  <a:alpha val="40000"/>
                </a:prstClr>
              </a:outerShdw>
            </a:effectLst>
          </p:spPr>
          <p:txBody>
            <a:bodyPr wrap="square" lIns="45720" rIns="45720" rtlCol="0">
              <a:spAutoFit/>
            </a:bodyPr>
            <a:lstStyle/>
            <a:p>
              <a:r>
                <a:rPr lang="en-US" sz="1600" dirty="0">
                  <a:latin typeface="Arial" pitchFamily="34" charset="0"/>
                  <a:cs typeface="Arial" pitchFamily="34" charset="0"/>
                </a:rPr>
                <a:t>Properly applied, derivative reduces the spike at upset and shortens the settling time</a:t>
              </a:r>
            </a:p>
          </p:txBody>
        </p:sp>
        <p:cxnSp>
          <p:nvCxnSpPr>
            <p:cNvPr id="24" name="Straight Connector 23"/>
            <p:cNvCxnSpPr/>
            <p:nvPr/>
          </p:nvCxnSpPr>
          <p:spPr>
            <a:xfrm flipV="1">
              <a:off x="2522940" y="3008135"/>
              <a:ext cx="1198448" cy="362326"/>
            </a:xfrm>
            <a:prstGeom prst="line">
              <a:avLst/>
            </a:prstGeom>
            <a:ln w="25400" cap="rnd">
              <a:solidFill>
                <a:schemeClr val="bg1">
                  <a:lumMod val="50000"/>
                </a:schemeClr>
              </a:solidFill>
              <a:tailEnd type="arrow"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sp>
        <p:nvSpPr>
          <p:cNvPr id="2" name="Footer Placeholder 1"/>
          <p:cNvSpPr>
            <a:spLocks noGrp="1"/>
          </p:cNvSpPr>
          <p:nvPr>
            <p:ph type="ftr" sz="quarter" idx="10"/>
          </p:nvPr>
        </p:nvSpPr>
        <p:spPr/>
        <p:txBody>
          <a:bodyPr/>
          <a:lstStyle/>
          <a:p>
            <a:r>
              <a:rPr lang="en-US"/>
              <a:t>Tab 12-1 - Proportional an PID Control Processes</a:t>
            </a:r>
            <a:endParaRPr lang="en-US" dirty="0"/>
          </a:p>
        </p:txBody>
      </p:sp>
    </p:spTree>
    <p:extLst>
      <p:ext uri="{BB962C8B-B14F-4D97-AF65-F5344CB8AC3E}">
        <p14:creationId xmlns:p14="http://schemas.microsoft.com/office/powerpoint/2010/main" val="1118972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descr="control room"/>
          <p:cNvPicPr>
            <a:picLocks noChangeAspect="1" noChangeArrowheads="1"/>
          </p:cNvPicPr>
          <p:nvPr/>
        </p:nvPicPr>
        <p:blipFill>
          <a:blip r:embed="rId3" cstate="print"/>
          <a:srcRect/>
          <a:stretch>
            <a:fillRect/>
          </a:stretch>
        </p:blipFill>
        <p:spPr bwMode="auto">
          <a:xfrm>
            <a:off x="0" y="936885"/>
            <a:ext cx="9144000" cy="5921115"/>
          </a:xfrm>
          <a:prstGeom prst="rect">
            <a:avLst/>
          </a:prstGeom>
          <a:noFill/>
          <a:ln w="57150" cmpd="thickThin">
            <a:solidFill>
              <a:schemeClr val="tx1"/>
            </a:solidFill>
            <a:miter lim="800000"/>
            <a:headEnd/>
            <a:tailEnd/>
          </a:ln>
        </p:spPr>
      </p:pic>
      <p:sp>
        <p:nvSpPr>
          <p:cNvPr id="19458" name="Rectangle 5"/>
          <p:cNvSpPr>
            <a:spLocks noGrp="1" noChangeArrowheads="1"/>
          </p:cNvSpPr>
          <p:nvPr>
            <p:ph type="title"/>
          </p:nvPr>
        </p:nvSpPr>
        <p:spPr>
          <a:xfrm>
            <a:off x="457200" y="0"/>
            <a:ext cx="8229600" cy="1143000"/>
          </a:xfrm>
        </p:spPr>
        <p:txBody>
          <a:bodyPr/>
          <a:lstStyle/>
          <a:p>
            <a:pPr algn="r" eaLnBrk="1" hangingPunct="1"/>
            <a:r>
              <a:rPr lang="en-US" dirty="0">
                <a:solidFill>
                  <a:schemeClr val="bg1"/>
                </a:solidFill>
              </a:rPr>
              <a:t>PID;  </a:t>
            </a:r>
            <a:r>
              <a:rPr lang="en-US" i="1" dirty="0">
                <a:solidFill>
                  <a:schemeClr val="bg1"/>
                </a:solidFill>
              </a:rPr>
              <a:t>Its Been Around for a While</a:t>
            </a:r>
          </a:p>
        </p:txBody>
      </p:sp>
      <p:sp>
        <p:nvSpPr>
          <p:cNvPr id="6" name="TextBox 5"/>
          <p:cNvSpPr txBox="1"/>
          <p:nvPr/>
        </p:nvSpPr>
        <p:spPr>
          <a:xfrm>
            <a:off x="457200" y="6355080"/>
            <a:ext cx="3291840" cy="246221"/>
          </a:xfrm>
          <a:prstGeom prst="rect">
            <a:avLst/>
          </a:prstGeom>
          <a:noFill/>
        </p:spPr>
        <p:txBody>
          <a:bodyPr wrap="square" rtlCol="0">
            <a:spAutoFit/>
          </a:bodyPr>
          <a:lstStyle/>
          <a:p>
            <a:r>
              <a:rPr lang="en-US" sz="1000" i="1" dirty="0">
                <a:solidFill>
                  <a:schemeClr val="bg1"/>
                </a:solidFill>
              </a:rPr>
              <a:t>Image  courtesy Control Engineering Magazine</a:t>
            </a:r>
          </a:p>
        </p:txBody>
      </p:sp>
      <p:sp>
        <p:nvSpPr>
          <p:cNvPr id="3" name="Slide Number Placeholder 2"/>
          <p:cNvSpPr>
            <a:spLocks noGrp="1"/>
          </p:cNvSpPr>
          <p:nvPr>
            <p:ph type="sldNum" sz="quarter" idx="11"/>
          </p:nvPr>
        </p:nvSpPr>
        <p:spPr/>
        <p:txBody>
          <a:bodyPr/>
          <a:lstStyle/>
          <a:p>
            <a:fld id="{E347D01F-1A12-4043-9E52-C5C412E1DD77}" type="slidenum">
              <a:rPr lang="en-US" smtClean="0"/>
              <a:pPr/>
              <a:t>33</a:t>
            </a:fld>
            <a:endParaRPr lang="en-US"/>
          </a:p>
        </p:txBody>
      </p:sp>
      <p:sp>
        <p:nvSpPr>
          <p:cNvPr id="2" name="Footer Placeholder 1"/>
          <p:cNvSpPr>
            <a:spLocks noGrp="1"/>
          </p:cNvSpPr>
          <p:nvPr>
            <p:ph type="ftr" sz="quarter" idx="10"/>
          </p:nvPr>
        </p:nvSpPr>
        <p:spPr/>
        <p:txBody>
          <a:bodyPr/>
          <a:lstStyle/>
          <a:p>
            <a:r>
              <a:rPr lang="en-US"/>
              <a:t>Tab 12-1 - Proportional an PID Control Processes</a:t>
            </a:r>
            <a:endParaRPr lang="en-US" dirty="0"/>
          </a:p>
        </p:txBody>
      </p:sp>
    </p:spTree>
    <p:extLst>
      <p:ext uri="{BB962C8B-B14F-4D97-AF65-F5344CB8AC3E}">
        <p14:creationId xmlns:p14="http://schemas.microsoft.com/office/powerpoint/2010/main" val="35207266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85800" y="274320"/>
            <a:ext cx="8458200" cy="1143000"/>
          </a:xfrm>
        </p:spPr>
        <p:txBody>
          <a:bodyPr/>
          <a:lstStyle/>
          <a:p>
            <a:pPr eaLnBrk="1" hangingPunct="1"/>
            <a:r>
              <a:rPr lang="en-US" dirty="0"/>
              <a:t>PID </a:t>
            </a:r>
            <a:r>
              <a:rPr lang="en-US" dirty="0">
                <a:solidFill>
                  <a:srgbClr val="008000"/>
                </a:solidFill>
              </a:rPr>
              <a:t>Good News</a:t>
            </a:r>
            <a:r>
              <a:rPr lang="en-US" dirty="0"/>
              <a:t> and </a:t>
            </a:r>
            <a:r>
              <a:rPr lang="en-US" dirty="0">
                <a:solidFill>
                  <a:srgbClr val="FF0000"/>
                </a:solidFill>
              </a:rPr>
              <a:t>Bad News</a:t>
            </a:r>
          </a:p>
        </p:txBody>
      </p:sp>
      <p:sp>
        <p:nvSpPr>
          <p:cNvPr id="625667" name="Rectangle 3"/>
          <p:cNvSpPr>
            <a:spLocks noGrp="1" noChangeArrowheads="1"/>
          </p:cNvSpPr>
          <p:nvPr>
            <p:ph sz="half" idx="1"/>
          </p:nvPr>
        </p:nvSpPr>
        <p:spPr>
          <a:xfrm>
            <a:off x="685800" y="1417320"/>
            <a:ext cx="3810000" cy="4267200"/>
          </a:xfrm>
        </p:spPr>
        <p:txBody>
          <a:bodyPr/>
          <a:lstStyle/>
          <a:p>
            <a:pPr eaLnBrk="1" hangingPunct="1">
              <a:buFontTx/>
              <a:buNone/>
            </a:pPr>
            <a:r>
              <a:rPr lang="en-US" sz="2400" dirty="0">
                <a:solidFill>
                  <a:srgbClr val="008000"/>
                </a:solidFill>
              </a:rPr>
              <a:t>Good News</a:t>
            </a:r>
          </a:p>
          <a:p>
            <a:r>
              <a:rPr lang="en-US" dirty="0"/>
              <a:t>Eliminate offset</a:t>
            </a:r>
          </a:p>
          <a:p>
            <a:pPr lvl="1"/>
            <a:r>
              <a:rPr lang="en-US" sz="2000" dirty="0">
                <a:solidFill>
                  <a:srgbClr val="00B0F0"/>
                </a:solidFill>
              </a:rPr>
              <a:t>Save energy</a:t>
            </a:r>
          </a:p>
          <a:p>
            <a:pPr lvl="1"/>
            <a:r>
              <a:rPr lang="en-US" sz="2000" dirty="0">
                <a:solidFill>
                  <a:srgbClr val="00B0F0"/>
                </a:solidFill>
              </a:rPr>
              <a:t>Improve precision</a:t>
            </a:r>
          </a:p>
          <a:p>
            <a:r>
              <a:rPr lang="en-US" dirty="0"/>
              <a:t>Minimize process swings at start-up</a:t>
            </a:r>
          </a:p>
        </p:txBody>
      </p:sp>
      <p:sp>
        <p:nvSpPr>
          <p:cNvPr id="625668" name="Rectangle 4"/>
          <p:cNvSpPr>
            <a:spLocks noGrp="1" noChangeArrowheads="1"/>
          </p:cNvSpPr>
          <p:nvPr>
            <p:ph sz="half" idx="2"/>
          </p:nvPr>
        </p:nvSpPr>
        <p:spPr>
          <a:xfrm>
            <a:off x="4648200" y="1417320"/>
            <a:ext cx="3810000" cy="4876800"/>
          </a:xfrm>
        </p:spPr>
        <p:txBody>
          <a:bodyPr/>
          <a:lstStyle/>
          <a:p>
            <a:pPr eaLnBrk="1" hangingPunct="1">
              <a:buFontTx/>
              <a:buNone/>
            </a:pPr>
            <a:r>
              <a:rPr lang="en-US" sz="2400" dirty="0">
                <a:solidFill>
                  <a:srgbClr val="FF0000"/>
                </a:solidFill>
              </a:rPr>
              <a:t>Bad News</a:t>
            </a:r>
          </a:p>
          <a:p>
            <a:r>
              <a:rPr lang="en-US" dirty="0"/>
              <a:t>Not well understood by the HVAC industry</a:t>
            </a:r>
          </a:p>
          <a:p>
            <a:pPr lvl="1"/>
            <a:r>
              <a:rPr lang="en-US" sz="2000" dirty="0">
                <a:solidFill>
                  <a:srgbClr val="00B0F0"/>
                </a:solidFill>
              </a:rPr>
              <a:t>More difficult to tune and adjust</a:t>
            </a:r>
          </a:p>
          <a:p>
            <a:pPr lvl="1"/>
            <a:r>
              <a:rPr lang="en-US" sz="2000" dirty="0">
                <a:solidFill>
                  <a:srgbClr val="00B0F0"/>
                </a:solidFill>
              </a:rPr>
              <a:t>More difficult to maintain</a:t>
            </a:r>
          </a:p>
          <a:p>
            <a:r>
              <a:rPr lang="en-US" dirty="0"/>
              <a:t>Algorithm used varies with the manufacturer</a:t>
            </a:r>
          </a:p>
          <a:p>
            <a:pPr lvl="1"/>
            <a:r>
              <a:rPr lang="en-US" sz="2000" dirty="0">
                <a:solidFill>
                  <a:srgbClr val="00B0F0"/>
                </a:solidFill>
              </a:rPr>
              <a:t>Tuning solution specifics are not portable</a:t>
            </a:r>
          </a:p>
          <a:p>
            <a:pPr lvl="1"/>
            <a:r>
              <a:rPr lang="en-US" sz="2000" dirty="0">
                <a:solidFill>
                  <a:srgbClr val="00B0F0"/>
                </a:solidFill>
              </a:rPr>
              <a:t>Auto-tuning is not a panacea</a:t>
            </a:r>
          </a:p>
          <a:p>
            <a:r>
              <a:rPr lang="en-US" dirty="0"/>
              <a:t>Difficult to apply correctly</a:t>
            </a:r>
          </a:p>
          <a:p>
            <a:r>
              <a:rPr lang="en-US" dirty="0"/>
              <a:t>Often misapplied</a:t>
            </a:r>
          </a:p>
          <a:p>
            <a:pPr eaLnBrk="1" hangingPunct="1">
              <a:buNone/>
            </a:pPr>
            <a:endParaRPr lang="en-US" sz="2000" dirty="0"/>
          </a:p>
          <a:p>
            <a:pPr eaLnBrk="1" hangingPunct="1">
              <a:buFontTx/>
              <a:buNone/>
            </a:pPr>
            <a:endParaRPr lang="en-US" sz="2400" dirty="0"/>
          </a:p>
        </p:txBody>
      </p:sp>
      <p:sp>
        <p:nvSpPr>
          <p:cNvPr id="3" name="Slide Number Placeholder 2"/>
          <p:cNvSpPr>
            <a:spLocks noGrp="1"/>
          </p:cNvSpPr>
          <p:nvPr>
            <p:ph type="sldNum" sz="quarter" idx="11"/>
          </p:nvPr>
        </p:nvSpPr>
        <p:spPr/>
        <p:txBody>
          <a:bodyPr/>
          <a:lstStyle/>
          <a:p>
            <a:fld id="{E347D01F-1A12-4043-9E52-C5C412E1DD77}" type="slidenum">
              <a:rPr lang="en-US" smtClean="0"/>
              <a:pPr/>
              <a:t>34</a:t>
            </a:fld>
            <a:endParaRPr lang="en-US"/>
          </a:p>
        </p:txBody>
      </p:sp>
      <p:sp>
        <p:nvSpPr>
          <p:cNvPr id="2" name="Footer Placeholder 1"/>
          <p:cNvSpPr>
            <a:spLocks noGrp="1"/>
          </p:cNvSpPr>
          <p:nvPr>
            <p:ph type="ftr" sz="quarter" idx="10"/>
          </p:nvPr>
        </p:nvSpPr>
        <p:spPr/>
        <p:txBody>
          <a:bodyPr/>
          <a:lstStyle/>
          <a:p>
            <a:r>
              <a:rPr lang="en-US"/>
              <a:t>Tab 12-1 - Proportional an PID Control Processes</a:t>
            </a:r>
            <a:endParaRPr lang="en-US" dirty="0"/>
          </a:p>
        </p:txBody>
      </p:sp>
    </p:spTree>
    <p:extLst>
      <p:ext uri="{BB962C8B-B14F-4D97-AF65-F5344CB8AC3E}">
        <p14:creationId xmlns:p14="http://schemas.microsoft.com/office/powerpoint/2010/main" val="34990158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25668"/>
                                        </p:tgtEl>
                                        <p:attrNameLst>
                                          <p:attrName>style.visibility</p:attrName>
                                        </p:attrNameLst>
                                      </p:cBhvr>
                                      <p:to>
                                        <p:strVal val="visible"/>
                                      </p:to>
                                    </p:set>
                                    <p:animEffect transition="in" filter="dissolve">
                                      <p:cBhvr>
                                        <p:cTn id="7" dur="500"/>
                                        <p:tgtEl>
                                          <p:spTgt spid="6256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566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PID;  The Math Perspective</a:t>
            </a:r>
          </a:p>
        </p:txBody>
      </p:sp>
      <p:graphicFrame>
        <p:nvGraphicFramePr>
          <p:cNvPr id="121858" name="Object 6"/>
          <p:cNvGraphicFramePr>
            <a:graphicFrameLocks noChangeAspect="1"/>
          </p:cNvGraphicFramePr>
          <p:nvPr/>
        </p:nvGraphicFramePr>
        <p:xfrm>
          <a:off x="92869" y="2041525"/>
          <a:ext cx="8958263" cy="2774950"/>
        </p:xfrm>
        <a:graphic>
          <a:graphicData uri="http://schemas.openxmlformats.org/presentationml/2006/ole">
            <mc:AlternateContent xmlns:mc="http://schemas.openxmlformats.org/markup-compatibility/2006">
              <mc:Choice xmlns:v="urn:schemas-microsoft-com:vml" Requires="v">
                <p:oleObj spid="_x0000_s1028" name="Equation" r:id="rId4" imgW="5816520" imgH="1803240" progId="Equation.3">
                  <p:embed/>
                </p:oleObj>
              </mc:Choice>
              <mc:Fallback>
                <p:oleObj name="Equation" r:id="rId4" imgW="5816520" imgH="1803240" progId="Equation.3">
                  <p:embed/>
                  <p:pic>
                    <p:nvPicPr>
                      <p:cNvPr id="121858" name="Object 6"/>
                      <p:cNvPicPr>
                        <a:picLocks noChangeAspect="1" noChangeArrowheads="1"/>
                      </p:cNvPicPr>
                      <p:nvPr/>
                    </p:nvPicPr>
                    <p:blipFill>
                      <a:blip r:embed="rId5">
                        <a:lum bright="100000"/>
                        <a:grayscl/>
                        <a:extLst>
                          <a:ext uri="{28A0092B-C50C-407E-A947-70E740481C1C}">
                            <a14:useLocalDpi xmlns:a14="http://schemas.microsoft.com/office/drawing/2010/main" val="0"/>
                          </a:ext>
                        </a:extLst>
                      </a:blip>
                      <a:srcRect/>
                      <a:stretch>
                        <a:fillRect/>
                      </a:stretch>
                    </p:blipFill>
                    <p:spPr bwMode="auto">
                      <a:xfrm>
                        <a:off x="92869" y="2041525"/>
                        <a:ext cx="8958263" cy="2774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Slide Number Placeholder 2"/>
          <p:cNvSpPr>
            <a:spLocks noGrp="1"/>
          </p:cNvSpPr>
          <p:nvPr>
            <p:ph type="sldNum" sz="quarter" idx="11"/>
          </p:nvPr>
        </p:nvSpPr>
        <p:spPr/>
        <p:txBody>
          <a:bodyPr/>
          <a:lstStyle/>
          <a:p>
            <a:fld id="{A9320731-3B2C-4107-8664-CAD7BE973DC8}" type="slidenum">
              <a:rPr lang="en-US" smtClean="0"/>
              <a:pPr/>
              <a:t>35</a:t>
            </a:fld>
            <a:endParaRPr lang="en-US"/>
          </a:p>
        </p:txBody>
      </p:sp>
      <p:sp>
        <p:nvSpPr>
          <p:cNvPr id="2" name="Footer Placeholder 1"/>
          <p:cNvSpPr>
            <a:spLocks noGrp="1"/>
          </p:cNvSpPr>
          <p:nvPr>
            <p:ph type="ftr" sz="quarter" idx="10"/>
          </p:nvPr>
        </p:nvSpPr>
        <p:spPr/>
        <p:txBody>
          <a:bodyPr/>
          <a:lstStyle/>
          <a:p>
            <a:r>
              <a:rPr lang="en-US"/>
              <a:t>Tab 12-1 - Proportional an PID Control Processes</a:t>
            </a:r>
            <a:endParaRPr lang="en-US" dirty="0"/>
          </a:p>
        </p:txBody>
      </p:sp>
    </p:spTree>
    <p:extLst>
      <p:ext uri="{BB962C8B-B14F-4D97-AF65-F5344CB8AC3E}">
        <p14:creationId xmlns:p14="http://schemas.microsoft.com/office/powerpoint/2010/main" val="211851474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0979" name="Line 3"/>
          <p:cNvSpPr>
            <a:spLocks noChangeShapeType="1"/>
          </p:cNvSpPr>
          <p:nvPr/>
        </p:nvSpPr>
        <p:spPr bwMode="auto">
          <a:xfrm>
            <a:off x="1109663" y="5694363"/>
            <a:ext cx="7143750" cy="0"/>
          </a:xfrm>
          <a:prstGeom prst="line">
            <a:avLst/>
          </a:prstGeom>
          <a:noFill/>
          <a:ln w="38100" cap="rnd">
            <a:solidFill>
              <a:schemeClr val="bg1"/>
            </a:solidFill>
            <a:round/>
            <a:headEnd/>
            <a:tailEnd/>
          </a:ln>
          <a:effectLst/>
        </p:spPr>
        <p:txBody>
          <a:bodyPr anchor="ctr"/>
          <a:lstStyle/>
          <a:p>
            <a:endParaRPr lang="en-US"/>
          </a:p>
        </p:txBody>
      </p:sp>
      <p:grpSp>
        <p:nvGrpSpPr>
          <p:cNvPr id="2" name="Group 4"/>
          <p:cNvGrpSpPr>
            <a:grpSpLocks/>
          </p:cNvGrpSpPr>
          <p:nvPr/>
        </p:nvGrpSpPr>
        <p:grpSpPr bwMode="auto">
          <a:xfrm>
            <a:off x="1096963" y="6028372"/>
            <a:ext cx="3535362" cy="738188"/>
            <a:chOff x="691" y="3680"/>
            <a:chExt cx="2227" cy="465"/>
          </a:xfrm>
        </p:grpSpPr>
        <p:sp>
          <p:nvSpPr>
            <p:cNvPr id="1150981" name="Text Box 5"/>
            <p:cNvSpPr txBox="1">
              <a:spLocks noChangeArrowheads="1"/>
            </p:cNvSpPr>
            <p:nvPr/>
          </p:nvSpPr>
          <p:spPr bwMode="auto">
            <a:xfrm>
              <a:off x="691" y="3680"/>
              <a:ext cx="1590" cy="465"/>
            </a:xfrm>
            <a:prstGeom prst="rect">
              <a:avLst/>
            </a:prstGeom>
            <a:noFill/>
            <a:ln w="9525" algn="ctr">
              <a:noFill/>
              <a:miter lim="800000"/>
              <a:headEnd/>
              <a:tailEnd/>
            </a:ln>
            <a:effectLst/>
          </p:spPr>
          <p:txBody>
            <a:bodyPr>
              <a:spAutoFit/>
            </a:bodyPr>
            <a:lstStyle/>
            <a:p>
              <a:r>
                <a:rPr lang="en-US" sz="2400" i="1" dirty="0">
                  <a:solidFill>
                    <a:schemeClr val="bg1"/>
                  </a:solidFill>
                  <a:latin typeface="Arial" charset="0"/>
                </a:rPr>
                <a:t>Increasing Time</a:t>
              </a:r>
            </a:p>
            <a:p>
              <a:r>
                <a:rPr lang="en-US" i="1" dirty="0">
                  <a:solidFill>
                    <a:schemeClr val="bg1"/>
                  </a:solidFill>
                  <a:latin typeface="Arial" charset="0"/>
                </a:rPr>
                <a:t>Minutes</a:t>
              </a:r>
            </a:p>
          </p:txBody>
        </p:sp>
        <p:sp>
          <p:nvSpPr>
            <p:cNvPr id="1150982" name="Line 6"/>
            <p:cNvSpPr>
              <a:spLocks noChangeShapeType="1"/>
            </p:cNvSpPr>
            <p:nvPr/>
          </p:nvSpPr>
          <p:spPr bwMode="auto">
            <a:xfrm>
              <a:off x="2187" y="3832"/>
              <a:ext cx="731" cy="0"/>
            </a:xfrm>
            <a:prstGeom prst="line">
              <a:avLst/>
            </a:prstGeom>
            <a:noFill/>
            <a:ln w="38100">
              <a:solidFill>
                <a:srgbClr val="FF0000"/>
              </a:solidFill>
              <a:round/>
              <a:headEnd/>
              <a:tailEnd type="arrow" w="lg" len="med"/>
            </a:ln>
            <a:effectLst/>
          </p:spPr>
          <p:txBody>
            <a:bodyPr anchor="ctr"/>
            <a:lstStyle/>
            <a:p>
              <a:endParaRPr lang="en-US" sz="2400"/>
            </a:p>
          </p:txBody>
        </p:sp>
      </p:grpSp>
      <p:grpSp>
        <p:nvGrpSpPr>
          <p:cNvPr id="3" name="Group 7"/>
          <p:cNvGrpSpPr>
            <a:grpSpLocks/>
          </p:cNvGrpSpPr>
          <p:nvPr/>
        </p:nvGrpSpPr>
        <p:grpSpPr bwMode="auto">
          <a:xfrm rot="-5400000">
            <a:off x="-1169978" y="3441702"/>
            <a:ext cx="3535363" cy="830264"/>
            <a:chOff x="691" y="3505"/>
            <a:chExt cx="2227" cy="523"/>
          </a:xfrm>
        </p:grpSpPr>
        <p:sp>
          <p:nvSpPr>
            <p:cNvPr id="1150984" name="Text Box 8"/>
            <p:cNvSpPr txBox="1">
              <a:spLocks noChangeArrowheads="1"/>
            </p:cNvSpPr>
            <p:nvPr/>
          </p:nvSpPr>
          <p:spPr bwMode="auto">
            <a:xfrm>
              <a:off x="691" y="3505"/>
              <a:ext cx="1590" cy="523"/>
            </a:xfrm>
            <a:prstGeom prst="rect">
              <a:avLst/>
            </a:prstGeom>
            <a:noFill/>
            <a:ln w="9525" algn="ctr">
              <a:noFill/>
              <a:miter lim="800000"/>
              <a:headEnd/>
              <a:tailEnd/>
            </a:ln>
            <a:effectLst/>
          </p:spPr>
          <p:txBody>
            <a:bodyPr>
              <a:spAutoFit/>
            </a:bodyPr>
            <a:lstStyle/>
            <a:p>
              <a:pPr>
                <a:spcBef>
                  <a:spcPct val="50000"/>
                </a:spcBef>
              </a:pPr>
              <a:r>
                <a:rPr lang="en-US" sz="2400" i="1" dirty="0">
                  <a:solidFill>
                    <a:schemeClr val="bg1"/>
                  </a:solidFill>
                  <a:latin typeface="Arial" charset="0"/>
                </a:rPr>
                <a:t>Increasing Output Signal</a:t>
              </a:r>
            </a:p>
          </p:txBody>
        </p:sp>
        <p:sp>
          <p:nvSpPr>
            <p:cNvPr id="1150985" name="Line 9"/>
            <p:cNvSpPr>
              <a:spLocks noChangeShapeType="1"/>
            </p:cNvSpPr>
            <p:nvPr/>
          </p:nvSpPr>
          <p:spPr bwMode="auto">
            <a:xfrm>
              <a:off x="2187" y="3832"/>
              <a:ext cx="731" cy="0"/>
            </a:xfrm>
            <a:prstGeom prst="line">
              <a:avLst/>
            </a:prstGeom>
            <a:noFill/>
            <a:ln w="38100">
              <a:solidFill>
                <a:srgbClr val="FF0000"/>
              </a:solidFill>
              <a:round/>
              <a:headEnd/>
              <a:tailEnd type="arrow" w="lg" len="med"/>
            </a:ln>
            <a:effectLst/>
          </p:spPr>
          <p:txBody>
            <a:bodyPr anchor="ctr"/>
            <a:lstStyle/>
            <a:p>
              <a:endParaRPr lang="en-US" sz="2400"/>
            </a:p>
          </p:txBody>
        </p:sp>
      </p:grpSp>
      <p:sp>
        <p:nvSpPr>
          <p:cNvPr id="1150986" name="Line 10"/>
          <p:cNvSpPr>
            <a:spLocks noChangeShapeType="1"/>
          </p:cNvSpPr>
          <p:nvPr/>
        </p:nvSpPr>
        <p:spPr bwMode="auto">
          <a:xfrm>
            <a:off x="1109663" y="1287463"/>
            <a:ext cx="7143750" cy="0"/>
          </a:xfrm>
          <a:prstGeom prst="line">
            <a:avLst/>
          </a:prstGeom>
          <a:noFill/>
          <a:ln w="12700">
            <a:solidFill>
              <a:schemeClr val="bg2"/>
            </a:solidFill>
            <a:prstDash val="sysDot"/>
            <a:round/>
            <a:headEnd/>
            <a:tailEnd/>
          </a:ln>
          <a:effectLst/>
        </p:spPr>
        <p:txBody>
          <a:bodyPr anchor="ctr"/>
          <a:lstStyle/>
          <a:p>
            <a:endParaRPr lang="en-US"/>
          </a:p>
        </p:txBody>
      </p:sp>
      <p:sp>
        <p:nvSpPr>
          <p:cNvPr id="1150987" name="Line 11"/>
          <p:cNvSpPr>
            <a:spLocks noChangeShapeType="1"/>
          </p:cNvSpPr>
          <p:nvPr/>
        </p:nvSpPr>
        <p:spPr bwMode="auto">
          <a:xfrm>
            <a:off x="1109663" y="1917700"/>
            <a:ext cx="7143750" cy="0"/>
          </a:xfrm>
          <a:prstGeom prst="line">
            <a:avLst/>
          </a:prstGeom>
          <a:noFill/>
          <a:ln w="12700">
            <a:solidFill>
              <a:schemeClr val="bg2"/>
            </a:solidFill>
            <a:prstDash val="sysDot"/>
            <a:round/>
            <a:headEnd/>
            <a:tailEnd/>
          </a:ln>
          <a:effectLst/>
        </p:spPr>
        <p:txBody>
          <a:bodyPr anchor="ctr"/>
          <a:lstStyle/>
          <a:p>
            <a:endParaRPr lang="en-US"/>
          </a:p>
        </p:txBody>
      </p:sp>
      <p:sp>
        <p:nvSpPr>
          <p:cNvPr id="1150988" name="Line 12"/>
          <p:cNvSpPr>
            <a:spLocks noChangeShapeType="1"/>
          </p:cNvSpPr>
          <p:nvPr/>
        </p:nvSpPr>
        <p:spPr bwMode="auto">
          <a:xfrm>
            <a:off x="1109663" y="2546350"/>
            <a:ext cx="7143750" cy="0"/>
          </a:xfrm>
          <a:prstGeom prst="line">
            <a:avLst/>
          </a:prstGeom>
          <a:noFill/>
          <a:ln w="12700">
            <a:solidFill>
              <a:schemeClr val="bg2"/>
            </a:solidFill>
            <a:prstDash val="sysDot"/>
            <a:round/>
            <a:headEnd/>
            <a:tailEnd/>
          </a:ln>
          <a:effectLst/>
        </p:spPr>
        <p:txBody>
          <a:bodyPr anchor="ctr"/>
          <a:lstStyle/>
          <a:p>
            <a:endParaRPr lang="en-US"/>
          </a:p>
        </p:txBody>
      </p:sp>
      <p:sp>
        <p:nvSpPr>
          <p:cNvPr id="1150989" name="Line 13"/>
          <p:cNvSpPr>
            <a:spLocks noChangeShapeType="1"/>
          </p:cNvSpPr>
          <p:nvPr/>
        </p:nvSpPr>
        <p:spPr bwMode="auto">
          <a:xfrm>
            <a:off x="1109663" y="3176588"/>
            <a:ext cx="7143750" cy="0"/>
          </a:xfrm>
          <a:prstGeom prst="line">
            <a:avLst/>
          </a:prstGeom>
          <a:noFill/>
          <a:ln w="12700">
            <a:solidFill>
              <a:schemeClr val="bg2"/>
            </a:solidFill>
            <a:prstDash val="sysDot"/>
            <a:round/>
            <a:headEnd/>
            <a:tailEnd/>
          </a:ln>
          <a:effectLst/>
        </p:spPr>
        <p:txBody>
          <a:bodyPr anchor="ctr"/>
          <a:lstStyle/>
          <a:p>
            <a:endParaRPr lang="en-US"/>
          </a:p>
        </p:txBody>
      </p:sp>
      <p:sp>
        <p:nvSpPr>
          <p:cNvPr id="1150990" name="Line 14"/>
          <p:cNvSpPr>
            <a:spLocks noChangeShapeType="1"/>
          </p:cNvSpPr>
          <p:nvPr/>
        </p:nvSpPr>
        <p:spPr bwMode="auto">
          <a:xfrm>
            <a:off x="1109663" y="3805238"/>
            <a:ext cx="7143750" cy="0"/>
          </a:xfrm>
          <a:prstGeom prst="line">
            <a:avLst/>
          </a:prstGeom>
          <a:noFill/>
          <a:ln w="12700">
            <a:solidFill>
              <a:schemeClr val="bg2"/>
            </a:solidFill>
            <a:prstDash val="sysDot"/>
            <a:round/>
            <a:headEnd/>
            <a:tailEnd/>
          </a:ln>
          <a:effectLst/>
        </p:spPr>
        <p:txBody>
          <a:bodyPr anchor="ctr"/>
          <a:lstStyle/>
          <a:p>
            <a:endParaRPr lang="en-US"/>
          </a:p>
        </p:txBody>
      </p:sp>
      <p:sp>
        <p:nvSpPr>
          <p:cNvPr id="1150991" name="Line 15"/>
          <p:cNvSpPr>
            <a:spLocks noChangeShapeType="1"/>
          </p:cNvSpPr>
          <p:nvPr/>
        </p:nvSpPr>
        <p:spPr bwMode="auto">
          <a:xfrm>
            <a:off x="1109663" y="4435475"/>
            <a:ext cx="7143750" cy="0"/>
          </a:xfrm>
          <a:prstGeom prst="line">
            <a:avLst/>
          </a:prstGeom>
          <a:noFill/>
          <a:ln w="12700">
            <a:solidFill>
              <a:schemeClr val="bg2"/>
            </a:solidFill>
            <a:prstDash val="sysDot"/>
            <a:round/>
            <a:headEnd/>
            <a:tailEnd/>
          </a:ln>
          <a:effectLst/>
        </p:spPr>
        <p:txBody>
          <a:bodyPr anchor="ctr"/>
          <a:lstStyle/>
          <a:p>
            <a:endParaRPr lang="en-US"/>
          </a:p>
        </p:txBody>
      </p:sp>
      <p:sp>
        <p:nvSpPr>
          <p:cNvPr id="1150992" name="Line 16"/>
          <p:cNvSpPr>
            <a:spLocks noChangeShapeType="1"/>
          </p:cNvSpPr>
          <p:nvPr/>
        </p:nvSpPr>
        <p:spPr bwMode="auto">
          <a:xfrm>
            <a:off x="1109663" y="5064125"/>
            <a:ext cx="7143750" cy="0"/>
          </a:xfrm>
          <a:prstGeom prst="line">
            <a:avLst/>
          </a:prstGeom>
          <a:noFill/>
          <a:ln w="12700">
            <a:solidFill>
              <a:schemeClr val="bg2"/>
            </a:solidFill>
            <a:prstDash val="sysDot"/>
            <a:round/>
            <a:headEnd/>
            <a:tailEnd/>
          </a:ln>
          <a:effectLst/>
        </p:spPr>
        <p:txBody>
          <a:bodyPr anchor="ctr"/>
          <a:lstStyle/>
          <a:p>
            <a:endParaRPr lang="en-US"/>
          </a:p>
        </p:txBody>
      </p:sp>
      <p:sp>
        <p:nvSpPr>
          <p:cNvPr id="1150993" name="Line 17"/>
          <p:cNvSpPr>
            <a:spLocks noChangeShapeType="1"/>
          </p:cNvSpPr>
          <p:nvPr/>
        </p:nvSpPr>
        <p:spPr bwMode="auto">
          <a:xfrm>
            <a:off x="1109663" y="658813"/>
            <a:ext cx="7143750" cy="0"/>
          </a:xfrm>
          <a:prstGeom prst="line">
            <a:avLst/>
          </a:prstGeom>
          <a:noFill/>
          <a:ln w="12700">
            <a:solidFill>
              <a:schemeClr val="bg2"/>
            </a:solidFill>
            <a:prstDash val="sysDot"/>
            <a:round/>
            <a:headEnd/>
            <a:tailEnd/>
          </a:ln>
          <a:effectLst/>
        </p:spPr>
        <p:txBody>
          <a:bodyPr anchor="ctr"/>
          <a:lstStyle/>
          <a:p>
            <a:endParaRPr lang="en-US"/>
          </a:p>
        </p:txBody>
      </p:sp>
      <p:sp>
        <p:nvSpPr>
          <p:cNvPr id="1150994" name="Line 18"/>
          <p:cNvSpPr>
            <a:spLocks noChangeShapeType="1"/>
          </p:cNvSpPr>
          <p:nvPr/>
        </p:nvSpPr>
        <p:spPr bwMode="auto">
          <a:xfrm>
            <a:off x="1738313" y="65881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0995" name="Line 19"/>
          <p:cNvSpPr>
            <a:spLocks noChangeShapeType="1"/>
          </p:cNvSpPr>
          <p:nvPr/>
        </p:nvSpPr>
        <p:spPr bwMode="auto">
          <a:xfrm>
            <a:off x="2368550" y="65881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0996" name="Line 20"/>
          <p:cNvSpPr>
            <a:spLocks noChangeShapeType="1"/>
          </p:cNvSpPr>
          <p:nvPr/>
        </p:nvSpPr>
        <p:spPr bwMode="auto">
          <a:xfrm>
            <a:off x="2997200" y="65881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0997" name="Line 21"/>
          <p:cNvSpPr>
            <a:spLocks noChangeShapeType="1"/>
          </p:cNvSpPr>
          <p:nvPr/>
        </p:nvSpPr>
        <p:spPr bwMode="auto">
          <a:xfrm>
            <a:off x="3627438" y="65881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0998" name="Line 22"/>
          <p:cNvSpPr>
            <a:spLocks noChangeShapeType="1"/>
          </p:cNvSpPr>
          <p:nvPr/>
        </p:nvSpPr>
        <p:spPr bwMode="auto">
          <a:xfrm>
            <a:off x="4256088" y="65881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0999" name="Line 23"/>
          <p:cNvSpPr>
            <a:spLocks noChangeShapeType="1"/>
          </p:cNvSpPr>
          <p:nvPr/>
        </p:nvSpPr>
        <p:spPr bwMode="auto">
          <a:xfrm>
            <a:off x="4886325" y="65881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1000" name="Line 24"/>
          <p:cNvSpPr>
            <a:spLocks noChangeShapeType="1"/>
          </p:cNvSpPr>
          <p:nvPr/>
        </p:nvSpPr>
        <p:spPr bwMode="auto">
          <a:xfrm>
            <a:off x="5514975" y="65881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1001" name="Line 25"/>
          <p:cNvSpPr>
            <a:spLocks noChangeShapeType="1"/>
          </p:cNvSpPr>
          <p:nvPr/>
        </p:nvSpPr>
        <p:spPr bwMode="auto">
          <a:xfrm>
            <a:off x="6145213" y="65881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1002" name="Line 26"/>
          <p:cNvSpPr>
            <a:spLocks noChangeShapeType="1"/>
          </p:cNvSpPr>
          <p:nvPr/>
        </p:nvSpPr>
        <p:spPr bwMode="auto">
          <a:xfrm>
            <a:off x="6800850" y="66516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1003" name="Line 27"/>
          <p:cNvSpPr>
            <a:spLocks noChangeShapeType="1"/>
          </p:cNvSpPr>
          <p:nvPr/>
        </p:nvSpPr>
        <p:spPr bwMode="auto">
          <a:xfrm>
            <a:off x="7427913" y="657225"/>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1004" name="Line 28"/>
          <p:cNvSpPr>
            <a:spLocks noChangeShapeType="1"/>
          </p:cNvSpPr>
          <p:nvPr/>
        </p:nvSpPr>
        <p:spPr bwMode="auto">
          <a:xfrm>
            <a:off x="8069263" y="66516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42" name="Title 41"/>
          <p:cNvSpPr>
            <a:spLocks noGrp="1"/>
          </p:cNvSpPr>
          <p:nvPr>
            <p:ph type="title"/>
          </p:nvPr>
        </p:nvSpPr>
        <p:spPr>
          <a:xfrm>
            <a:off x="1737360" y="609600"/>
            <a:ext cx="6720840" cy="1143000"/>
          </a:xfrm>
          <a:solidFill>
            <a:schemeClr val="tx1">
              <a:alpha val="25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p>
            <a:r>
              <a:rPr lang="en-US" dirty="0"/>
              <a:t>Integral Gain; </a:t>
            </a:r>
            <a:br>
              <a:rPr lang="en-US" dirty="0"/>
            </a:br>
            <a:r>
              <a:rPr lang="en-US" sz="2400" dirty="0"/>
              <a:t>Minutes per Repeat or Repeats per Minute</a:t>
            </a:r>
          </a:p>
        </p:txBody>
      </p:sp>
      <p:cxnSp>
        <p:nvCxnSpPr>
          <p:cNvPr id="43" name="Straight Connector 42"/>
          <p:cNvCxnSpPr/>
          <p:nvPr/>
        </p:nvCxnSpPr>
        <p:spPr bwMode="auto">
          <a:xfrm>
            <a:off x="1110607" y="5700713"/>
            <a:ext cx="0" cy="105727"/>
          </a:xfrm>
          <a:prstGeom prst="line">
            <a:avLst/>
          </a:prstGeom>
          <a:solidFill>
            <a:schemeClr val="accent1"/>
          </a:solidFill>
          <a:ln w="38100" cap="rnd" cmpd="sng" algn="ctr">
            <a:solidFill>
              <a:schemeClr val="bg1"/>
            </a:solidFill>
            <a:prstDash val="solid"/>
            <a:round/>
            <a:headEnd type="none" w="med" len="med"/>
            <a:tailEnd type="none" w="med" len="med"/>
          </a:ln>
          <a:effectLst/>
        </p:spPr>
      </p:cxnSp>
      <p:sp>
        <p:nvSpPr>
          <p:cNvPr id="45" name="TextBox 44"/>
          <p:cNvSpPr txBox="1"/>
          <p:nvPr/>
        </p:nvSpPr>
        <p:spPr>
          <a:xfrm>
            <a:off x="954154" y="5806440"/>
            <a:ext cx="312906" cy="369332"/>
          </a:xfrm>
          <a:prstGeom prst="rect">
            <a:avLst/>
          </a:prstGeom>
          <a:noFill/>
        </p:spPr>
        <p:txBody>
          <a:bodyPr wrap="none" rtlCol="0">
            <a:spAutoFit/>
          </a:bodyPr>
          <a:lstStyle/>
          <a:p>
            <a:r>
              <a:rPr lang="en-US" dirty="0">
                <a:solidFill>
                  <a:schemeClr val="bg1"/>
                </a:solidFill>
              </a:rPr>
              <a:t>1</a:t>
            </a:r>
          </a:p>
        </p:txBody>
      </p:sp>
      <p:cxnSp>
        <p:nvCxnSpPr>
          <p:cNvPr id="48" name="Straight Connector 47"/>
          <p:cNvCxnSpPr/>
          <p:nvPr/>
        </p:nvCxnSpPr>
        <p:spPr bwMode="auto">
          <a:xfrm>
            <a:off x="3629239" y="5700713"/>
            <a:ext cx="0" cy="105727"/>
          </a:xfrm>
          <a:prstGeom prst="line">
            <a:avLst/>
          </a:prstGeom>
          <a:solidFill>
            <a:schemeClr val="accent1"/>
          </a:solidFill>
          <a:ln w="38100" cap="rnd" cmpd="sng" algn="ctr">
            <a:solidFill>
              <a:schemeClr val="bg1"/>
            </a:solidFill>
            <a:prstDash val="solid"/>
            <a:round/>
            <a:headEnd type="none" w="med" len="med"/>
            <a:tailEnd type="none" w="med" len="med"/>
          </a:ln>
          <a:effectLst/>
        </p:spPr>
      </p:cxnSp>
      <p:sp>
        <p:nvSpPr>
          <p:cNvPr id="49" name="TextBox 48"/>
          <p:cNvSpPr txBox="1"/>
          <p:nvPr/>
        </p:nvSpPr>
        <p:spPr>
          <a:xfrm>
            <a:off x="3472786" y="5806440"/>
            <a:ext cx="312906" cy="369332"/>
          </a:xfrm>
          <a:prstGeom prst="rect">
            <a:avLst/>
          </a:prstGeom>
          <a:noFill/>
        </p:spPr>
        <p:txBody>
          <a:bodyPr wrap="none" rtlCol="0">
            <a:spAutoFit/>
          </a:bodyPr>
          <a:lstStyle/>
          <a:p>
            <a:r>
              <a:rPr lang="en-US" dirty="0">
                <a:solidFill>
                  <a:schemeClr val="bg1"/>
                </a:solidFill>
              </a:rPr>
              <a:t>2</a:t>
            </a:r>
          </a:p>
        </p:txBody>
      </p:sp>
      <p:cxnSp>
        <p:nvCxnSpPr>
          <p:cNvPr id="51" name="Straight Connector 50"/>
          <p:cNvCxnSpPr/>
          <p:nvPr/>
        </p:nvCxnSpPr>
        <p:spPr bwMode="auto">
          <a:xfrm>
            <a:off x="6147871" y="5700713"/>
            <a:ext cx="0" cy="105727"/>
          </a:xfrm>
          <a:prstGeom prst="line">
            <a:avLst/>
          </a:prstGeom>
          <a:solidFill>
            <a:schemeClr val="accent1"/>
          </a:solidFill>
          <a:ln w="38100" cap="rnd" cmpd="sng" algn="ctr">
            <a:solidFill>
              <a:schemeClr val="bg1"/>
            </a:solidFill>
            <a:prstDash val="solid"/>
            <a:round/>
            <a:headEnd type="none" w="med" len="med"/>
            <a:tailEnd type="none" w="med" len="med"/>
          </a:ln>
          <a:effectLst/>
        </p:spPr>
      </p:cxnSp>
      <p:sp>
        <p:nvSpPr>
          <p:cNvPr id="52" name="TextBox 51"/>
          <p:cNvSpPr txBox="1"/>
          <p:nvPr/>
        </p:nvSpPr>
        <p:spPr>
          <a:xfrm>
            <a:off x="5991418" y="5806440"/>
            <a:ext cx="312906" cy="369332"/>
          </a:xfrm>
          <a:prstGeom prst="rect">
            <a:avLst/>
          </a:prstGeom>
          <a:noFill/>
        </p:spPr>
        <p:txBody>
          <a:bodyPr wrap="none" rtlCol="0">
            <a:spAutoFit/>
          </a:bodyPr>
          <a:lstStyle/>
          <a:p>
            <a:r>
              <a:rPr lang="en-US" dirty="0">
                <a:solidFill>
                  <a:schemeClr val="bg1"/>
                </a:solidFill>
              </a:rPr>
              <a:t>3</a:t>
            </a:r>
          </a:p>
        </p:txBody>
      </p:sp>
      <p:sp>
        <p:nvSpPr>
          <p:cNvPr id="1150978" name="Line 2"/>
          <p:cNvSpPr>
            <a:spLocks noChangeShapeType="1"/>
          </p:cNvSpPr>
          <p:nvPr/>
        </p:nvSpPr>
        <p:spPr bwMode="auto">
          <a:xfrm>
            <a:off x="1109663" y="658813"/>
            <a:ext cx="0" cy="5035550"/>
          </a:xfrm>
          <a:prstGeom prst="line">
            <a:avLst/>
          </a:prstGeom>
          <a:noFill/>
          <a:ln w="38100" cap="rnd">
            <a:solidFill>
              <a:schemeClr val="bg1"/>
            </a:solidFill>
            <a:round/>
            <a:headEnd/>
            <a:tailEnd/>
          </a:ln>
          <a:effectLst/>
        </p:spPr>
        <p:txBody>
          <a:bodyPr anchor="ctr"/>
          <a:lstStyle/>
          <a:p>
            <a:endParaRPr lang="en-US"/>
          </a:p>
        </p:txBody>
      </p:sp>
      <p:cxnSp>
        <p:nvCxnSpPr>
          <p:cNvPr id="65" name="Straight Connector 64"/>
          <p:cNvCxnSpPr/>
          <p:nvPr/>
        </p:nvCxnSpPr>
        <p:spPr bwMode="auto">
          <a:xfrm>
            <a:off x="1097280" y="5074920"/>
            <a:ext cx="2014537" cy="0"/>
          </a:xfrm>
          <a:prstGeom prst="line">
            <a:avLst/>
          </a:prstGeom>
          <a:solidFill>
            <a:schemeClr val="accent1"/>
          </a:solidFill>
          <a:ln w="38100" cap="rnd" cmpd="sng" algn="ctr">
            <a:solidFill>
              <a:srgbClr val="00B0F0"/>
            </a:solidFill>
            <a:prstDash val="dash"/>
            <a:round/>
            <a:headEnd type="none" w="med" len="med"/>
            <a:tailEnd type="none" w="med" len="med"/>
          </a:ln>
          <a:effectLst/>
        </p:spPr>
      </p:cxnSp>
      <p:cxnSp>
        <p:nvCxnSpPr>
          <p:cNvPr id="66" name="Straight Connector 65"/>
          <p:cNvCxnSpPr/>
          <p:nvPr/>
        </p:nvCxnSpPr>
        <p:spPr bwMode="auto">
          <a:xfrm flipV="1">
            <a:off x="3126487" y="3816032"/>
            <a:ext cx="496888" cy="1258888"/>
          </a:xfrm>
          <a:prstGeom prst="line">
            <a:avLst/>
          </a:prstGeom>
          <a:solidFill>
            <a:schemeClr val="accent1"/>
          </a:solidFill>
          <a:ln w="38100" cap="rnd" cmpd="sng" algn="ctr">
            <a:solidFill>
              <a:srgbClr val="00B0F0"/>
            </a:solidFill>
            <a:prstDash val="dash"/>
            <a:round/>
            <a:headEnd type="none" w="med" len="med"/>
            <a:tailEnd type="none" w="med" len="med"/>
          </a:ln>
          <a:effectLst/>
        </p:spPr>
      </p:cxnSp>
      <p:cxnSp>
        <p:nvCxnSpPr>
          <p:cNvPr id="68" name="Straight Connector 67"/>
          <p:cNvCxnSpPr>
            <a:endCxn id="1150990" idx="1"/>
          </p:cNvCxnSpPr>
          <p:nvPr/>
        </p:nvCxnSpPr>
        <p:spPr bwMode="auto">
          <a:xfrm flipV="1">
            <a:off x="3623375" y="3805238"/>
            <a:ext cx="4630038" cy="10794"/>
          </a:xfrm>
          <a:prstGeom prst="line">
            <a:avLst/>
          </a:prstGeom>
          <a:solidFill>
            <a:schemeClr val="accent1"/>
          </a:solidFill>
          <a:ln w="38100" cap="rnd" cmpd="sng" algn="ctr">
            <a:solidFill>
              <a:srgbClr val="00B0F0"/>
            </a:solidFill>
            <a:prstDash val="dash"/>
            <a:round/>
            <a:headEnd type="none" w="med" len="med"/>
            <a:tailEnd type="none" w="med" len="med"/>
          </a:ln>
          <a:effectLst/>
        </p:spPr>
      </p:cxnSp>
      <p:sp>
        <p:nvSpPr>
          <p:cNvPr id="71" name="TextBox 70"/>
          <p:cNvSpPr txBox="1"/>
          <p:nvPr/>
        </p:nvSpPr>
        <p:spPr>
          <a:xfrm>
            <a:off x="4572000" y="5276241"/>
            <a:ext cx="3089030" cy="369332"/>
          </a:xfrm>
          <a:prstGeom prst="rect">
            <a:avLst/>
          </a:prstGeom>
          <a:solidFill>
            <a:schemeClr val="tx1">
              <a:alpha val="25000"/>
            </a:schemeClr>
          </a:solidFill>
        </p:spPr>
        <p:txBody>
          <a:bodyPr wrap="square" rtlCol="0">
            <a:spAutoFit/>
          </a:bodyPr>
          <a:lstStyle/>
          <a:p>
            <a:r>
              <a:rPr lang="en-US" dirty="0">
                <a:solidFill>
                  <a:schemeClr val="bg1"/>
                </a:solidFill>
              </a:rPr>
              <a:t>Process upset occurs</a:t>
            </a:r>
          </a:p>
        </p:txBody>
      </p:sp>
      <p:sp>
        <p:nvSpPr>
          <p:cNvPr id="75" name="Freeform 74"/>
          <p:cNvSpPr/>
          <p:nvPr/>
        </p:nvSpPr>
        <p:spPr bwMode="auto">
          <a:xfrm>
            <a:off x="3190240" y="5201920"/>
            <a:ext cx="1412240" cy="391160"/>
          </a:xfrm>
          <a:custGeom>
            <a:avLst/>
            <a:gdLst>
              <a:gd name="connsiteX0" fmla="*/ 1412240 w 1412240"/>
              <a:gd name="connsiteY0" fmla="*/ 254000 h 391160"/>
              <a:gd name="connsiteX1" fmla="*/ 1148080 w 1412240"/>
              <a:gd name="connsiteY1" fmla="*/ 233680 h 391160"/>
              <a:gd name="connsiteX2" fmla="*/ 751840 w 1412240"/>
              <a:gd name="connsiteY2" fmla="*/ 335280 h 391160"/>
              <a:gd name="connsiteX3" fmla="*/ 294640 w 1412240"/>
              <a:gd name="connsiteY3" fmla="*/ 335280 h 391160"/>
              <a:gd name="connsiteX4" fmla="*/ 0 w 1412240"/>
              <a:gd name="connsiteY4" fmla="*/ 0 h 391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2240" h="391160">
                <a:moveTo>
                  <a:pt x="1412240" y="254000"/>
                </a:moveTo>
                <a:cubicBezTo>
                  <a:pt x="1335193" y="237066"/>
                  <a:pt x="1258147" y="220133"/>
                  <a:pt x="1148080" y="233680"/>
                </a:cubicBezTo>
                <a:cubicBezTo>
                  <a:pt x="1038013" y="247227"/>
                  <a:pt x="894080" y="318347"/>
                  <a:pt x="751840" y="335280"/>
                </a:cubicBezTo>
                <a:cubicBezTo>
                  <a:pt x="609600" y="352213"/>
                  <a:pt x="419947" y="391160"/>
                  <a:pt x="294640" y="335280"/>
                </a:cubicBezTo>
                <a:cubicBezTo>
                  <a:pt x="169333" y="279400"/>
                  <a:pt x="84666" y="139700"/>
                  <a:pt x="0" y="0"/>
                </a:cubicBezTo>
              </a:path>
            </a:pathLst>
          </a:custGeom>
          <a:noFill/>
          <a:ln w="28575" cap="flat" cmpd="sng" algn="ctr">
            <a:solidFill>
              <a:srgbClr val="FF0000"/>
            </a:solidFill>
            <a:prstDash val="solid"/>
            <a:round/>
            <a:headEnd type="none" w="lg" len="lg"/>
            <a:tailEnd type="arrow" w="lg" len="lg"/>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400" b="1">
              <a:latin typeface="Arial Narrow" pitchFamily="34" charset="0"/>
            </a:endParaRPr>
          </a:p>
        </p:txBody>
      </p:sp>
      <p:grpSp>
        <p:nvGrpSpPr>
          <p:cNvPr id="87" name="Group 86"/>
          <p:cNvGrpSpPr/>
          <p:nvPr/>
        </p:nvGrpSpPr>
        <p:grpSpPr>
          <a:xfrm>
            <a:off x="3126487" y="3816032"/>
            <a:ext cx="3864546" cy="1248093"/>
            <a:chOff x="3126487" y="3816032"/>
            <a:chExt cx="3864546" cy="1248093"/>
          </a:xfrm>
        </p:grpSpPr>
        <p:sp>
          <p:nvSpPr>
            <p:cNvPr id="76" name="TextBox 75"/>
            <p:cNvSpPr txBox="1"/>
            <p:nvPr/>
          </p:nvSpPr>
          <p:spPr>
            <a:xfrm>
              <a:off x="4407216" y="4112309"/>
              <a:ext cx="2583817" cy="646331"/>
            </a:xfrm>
            <a:prstGeom prst="rect">
              <a:avLst/>
            </a:prstGeom>
            <a:solidFill>
              <a:schemeClr val="tx1">
                <a:alpha val="25000"/>
              </a:schemeClr>
            </a:solidFill>
          </p:spPr>
          <p:txBody>
            <a:bodyPr wrap="square" rtlCol="0">
              <a:spAutoFit/>
            </a:bodyPr>
            <a:lstStyle/>
            <a:p>
              <a:r>
                <a:rPr lang="en-US" dirty="0">
                  <a:solidFill>
                    <a:schemeClr val="bg1"/>
                  </a:solidFill>
                </a:rPr>
                <a:t>Proportional only response to the upset</a:t>
              </a:r>
            </a:p>
          </p:txBody>
        </p:sp>
        <p:cxnSp>
          <p:nvCxnSpPr>
            <p:cNvPr id="78" name="Straight Connector 77"/>
            <p:cNvCxnSpPr/>
            <p:nvPr/>
          </p:nvCxnSpPr>
          <p:spPr bwMode="auto">
            <a:xfrm>
              <a:off x="3126487" y="5064125"/>
              <a:ext cx="1505838" cy="0"/>
            </a:xfrm>
            <a:prstGeom prst="line">
              <a:avLst/>
            </a:prstGeom>
            <a:solidFill>
              <a:schemeClr val="accent1"/>
            </a:solidFill>
            <a:ln w="28575" cap="rnd" cmpd="sng" algn="ctr">
              <a:solidFill>
                <a:srgbClr val="FF0000"/>
              </a:solidFill>
              <a:prstDash val="solid"/>
              <a:round/>
              <a:headEnd type="none" w="med" len="med"/>
              <a:tailEnd type="none" w="med" len="med"/>
            </a:ln>
            <a:effectLst/>
          </p:spPr>
        </p:cxnSp>
        <p:cxnSp>
          <p:nvCxnSpPr>
            <p:cNvPr id="80" name="Straight Connector 79"/>
            <p:cNvCxnSpPr/>
            <p:nvPr/>
          </p:nvCxnSpPr>
          <p:spPr bwMode="auto">
            <a:xfrm flipV="1">
              <a:off x="4256088" y="3816032"/>
              <a:ext cx="0" cy="1248093"/>
            </a:xfrm>
            <a:prstGeom prst="line">
              <a:avLst/>
            </a:prstGeom>
            <a:solidFill>
              <a:schemeClr val="accent1"/>
            </a:solidFill>
            <a:ln w="28575" cap="rnd" cmpd="sng" algn="ctr">
              <a:solidFill>
                <a:srgbClr val="FF0000"/>
              </a:solidFill>
              <a:prstDash val="solid"/>
              <a:round/>
              <a:headEnd type="arrow" w="lg" len="lg"/>
              <a:tailEnd type="arrow" w="lg" len="lg"/>
            </a:ln>
            <a:effectLst/>
          </p:spPr>
        </p:cxnSp>
      </p:grpSp>
      <p:grpSp>
        <p:nvGrpSpPr>
          <p:cNvPr id="86" name="Group 85"/>
          <p:cNvGrpSpPr/>
          <p:nvPr/>
        </p:nvGrpSpPr>
        <p:grpSpPr>
          <a:xfrm>
            <a:off x="5517638" y="173186"/>
            <a:ext cx="3089030" cy="369332"/>
            <a:chOff x="1318186" y="1917700"/>
            <a:chExt cx="3089030" cy="369332"/>
          </a:xfrm>
        </p:grpSpPr>
        <p:sp>
          <p:nvSpPr>
            <p:cNvPr id="81" name="TextBox 80"/>
            <p:cNvSpPr txBox="1"/>
            <p:nvPr/>
          </p:nvSpPr>
          <p:spPr>
            <a:xfrm>
              <a:off x="1318186" y="1917700"/>
              <a:ext cx="3089030" cy="369332"/>
            </a:xfrm>
            <a:prstGeom prst="rect">
              <a:avLst/>
            </a:prstGeom>
            <a:noFill/>
          </p:spPr>
          <p:txBody>
            <a:bodyPr wrap="square" rtlCol="0">
              <a:spAutoFit/>
            </a:bodyPr>
            <a:lstStyle/>
            <a:p>
              <a:r>
                <a:rPr lang="en-US" dirty="0">
                  <a:solidFill>
                    <a:srgbClr val="00B0F0"/>
                  </a:solidFill>
                </a:rPr>
                <a:t>P only response</a:t>
              </a:r>
            </a:p>
          </p:txBody>
        </p:sp>
        <p:cxnSp>
          <p:nvCxnSpPr>
            <p:cNvPr id="83" name="Straight Connector 82"/>
            <p:cNvCxnSpPr/>
            <p:nvPr/>
          </p:nvCxnSpPr>
          <p:spPr bwMode="auto">
            <a:xfrm>
              <a:off x="3241040" y="2119630"/>
              <a:ext cx="731520" cy="0"/>
            </a:xfrm>
            <a:prstGeom prst="line">
              <a:avLst/>
            </a:prstGeom>
            <a:solidFill>
              <a:schemeClr val="accent1"/>
            </a:solidFill>
            <a:ln w="38100" cap="rnd" cmpd="sng" algn="ctr">
              <a:solidFill>
                <a:srgbClr val="00B0F0"/>
              </a:solidFill>
              <a:prstDash val="dash"/>
              <a:round/>
              <a:headEnd type="none" w="med" len="med"/>
              <a:tailEnd type="none" w="med" len="med"/>
            </a:ln>
            <a:effectLst/>
          </p:spPr>
        </p:cxnSp>
      </p:grpSp>
      <p:sp>
        <p:nvSpPr>
          <p:cNvPr id="5" name="Slide Number Placeholder 4"/>
          <p:cNvSpPr>
            <a:spLocks noGrp="1"/>
          </p:cNvSpPr>
          <p:nvPr>
            <p:ph type="sldNum" sz="quarter" idx="11"/>
          </p:nvPr>
        </p:nvSpPr>
        <p:spPr/>
        <p:txBody>
          <a:bodyPr/>
          <a:lstStyle/>
          <a:p>
            <a:fld id="{A9320731-3B2C-4107-8664-CAD7BE973DC8}" type="slidenum">
              <a:rPr lang="en-US" smtClean="0"/>
              <a:pPr/>
              <a:t>36</a:t>
            </a:fld>
            <a:endParaRPr lang="en-US"/>
          </a:p>
        </p:txBody>
      </p:sp>
      <p:sp>
        <p:nvSpPr>
          <p:cNvPr id="4" name="Footer Placeholder 3"/>
          <p:cNvSpPr>
            <a:spLocks noGrp="1"/>
          </p:cNvSpPr>
          <p:nvPr>
            <p:ph type="ftr" sz="quarter" idx="10"/>
          </p:nvPr>
        </p:nvSpPr>
        <p:spPr/>
        <p:txBody>
          <a:bodyPr/>
          <a:lstStyle/>
          <a:p>
            <a:r>
              <a:rPr lang="en-US"/>
              <a:t>Tab 12-1 - Proportional an PID Control Processes</a:t>
            </a:r>
            <a:endParaRPr lang="en-US" dirty="0"/>
          </a:p>
        </p:txBody>
      </p:sp>
    </p:spTree>
    <p:extLst>
      <p:ext uri="{BB962C8B-B14F-4D97-AF65-F5344CB8AC3E}">
        <p14:creationId xmlns:p14="http://schemas.microsoft.com/office/powerpoint/2010/main" val="205287013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500"/>
                                        <p:tgtEl>
                                          <p:spTgt spid="7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fade">
                                      <p:cBhvr>
                                        <p:cTn id="15" dur="500"/>
                                        <p:tgtEl>
                                          <p:spTgt spid="75"/>
                                        </p:tgtEl>
                                      </p:cBhvr>
                                    </p:animEffect>
                                  </p:childTnLst>
                                </p:cTn>
                              </p:par>
                            </p:childTnLst>
                          </p:cTn>
                        </p:par>
                        <p:par>
                          <p:cTn id="16" fill="hold">
                            <p:stCondLst>
                              <p:cond delay="500"/>
                            </p:stCondLst>
                            <p:childTnLst>
                              <p:par>
                                <p:cTn id="17" presetID="22" presetClass="entr" presetSubtype="4" fill="hold" nodeType="after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wipe(down)">
                                      <p:cBhvr>
                                        <p:cTn id="19" dur="500"/>
                                        <p:tgtEl>
                                          <p:spTgt spid="66"/>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left)">
                                      <p:cBhvr>
                                        <p:cTn id="23" dur="500"/>
                                        <p:tgtEl>
                                          <p:spTgt spid="68"/>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0979" name="Line 3"/>
          <p:cNvSpPr>
            <a:spLocks noChangeShapeType="1"/>
          </p:cNvSpPr>
          <p:nvPr/>
        </p:nvSpPr>
        <p:spPr bwMode="auto">
          <a:xfrm>
            <a:off x="1109663" y="5694363"/>
            <a:ext cx="7143750" cy="0"/>
          </a:xfrm>
          <a:prstGeom prst="line">
            <a:avLst/>
          </a:prstGeom>
          <a:noFill/>
          <a:ln w="38100" cap="rnd">
            <a:solidFill>
              <a:schemeClr val="bg1"/>
            </a:solidFill>
            <a:round/>
            <a:headEnd/>
            <a:tailEnd/>
          </a:ln>
          <a:effectLst/>
        </p:spPr>
        <p:txBody>
          <a:bodyPr anchor="ctr"/>
          <a:lstStyle/>
          <a:p>
            <a:endParaRPr lang="en-US">
              <a:solidFill>
                <a:schemeClr val="bg1"/>
              </a:solidFill>
            </a:endParaRPr>
          </a:p>
        </p:txBody>
      </p:sp>
      <p:grpSp>
        <p:nvGrpSpPr>
          <p:cNvPr id="2" name="Group 4"/>
          <p:cNvGrpSpPr>
            <a:grpSpLocks/>
          </p:cNvGrpSpPr>
          <p:nvPr/>
        </p:nvGrpSpPr>
        <p:grpSpPr bwMode="auto">
          <a:xfrm>
            <a:off x="1096963" y="6028372"/>
            <a:ext cx="3535362" cy="738188"/>
            <a:chOff x="691" y="3680"/>
            <a:chExt cx="2227" cy="465"/>
          </a:xfrm>
        </p:grpSpPr>
        <p:sp>
          <p:nvSpPr>
            <p:cNvPr id="1150981" name="Text Box 5"/>
            <p:cNvSpPr txBox="1">
              <a:spLocks noChangeArrowheads="1"/>
            </p:cNvSpPr>
            <p:nvPr/>
          </p:nvSpPr>
          <p:spPr bwMode="auto">
            <a:xfrm>
              <a:off x="691" y="3680"/>
              <a:ext cx="1590" cy="465"/>
            </a:xfrm>
            <a:prstGeom prst="rect">
              <a:avLst/>
            </a:prstGeom>
            <a:noFill/>
            <a:ln w="9525" algn="ctr">
              <a:noFill/>
              <a:miter lim="800000"/>
              <a:headEnd/>
              <a:tailEnd/>
            </a:ln>
            <a:effectLst/>
          </p:spPr>
          <p:txBody>
            <a:bodyPr>
              <a:spAutoFit/>
            </a:bodyPr>
            <a:lstStyle/>
            <a:p>
              <a:r>
                <a:rPr lang="en-US" sz="2400" i="1" dirty="0">
                  <a:solidFill>
                    <a:schemeClr val="bg1"/>
                  </a:solidFill>
                  <a:latin typeface="Arial" charset="0"/>
                </a:rPr>
                <a:t>Increasing Time</a:t>
              </a:r>
            </a:p>
            <a:p>
              <a:r>
                <a:rPr lang="en-US" i="1" dirty="0">
                  <a:solidFill>
                    <a:schemeClr val="bg1"/>
                  </a:solidFill>
                  <a:latin typeface="Arial" charset="0"/>
                </a:rPr>
                <a:t>Minutes</a:t>
              </a:r>
            </a:p>
          </p:txBody>
        </p:sp>
        <p:sp>
          <p:nvSpPr>
            <p:cNvPr id="1150982" name="Line 6"/>
            <p:cNvSpPr>
              <a:spLocks noChangeShapeType="1"/>
            </p:cNvSpPr>
            <p:nvPr/>
          </p:nvSpPr>
          <p:spPr bwMode="auto">
            <a:xfrm>
              <a:off x="2187" y="3832"/>
              <a:ext cx="731" cy="0"/>
            </a:xfrm>
            <a:prstGeom prst="line">
              <a:avLst/>
            </a:prstGeom>
            <a:noFill/>
            <a:ln w="38100">
              <a:solidFill>
                <a:srgbClr val="FF0000"/>
              </a:solidFill>
              <a:round/>
              <a:headEnd/>
              <a:tailEnd type="arrow" w="lg" len="med"/>
            </a:ln>
            <a:effectLst/>
          </p:spPr>
          <p:txBody>
            <a:bodyPr anchor="ctr"/>
            <a:lstStyle/>
            <a:p>
              <a:endParaRPr lang="en-US" sz="2400"/>
            </a:p>
          </p:txBody>
        </p:sp>
      </p:grpSp>
      <p:grpSp>
        <p:nvGrpSpPr>
          <p:cNvPr id="3" name="Group 7"/>
          <p:cNvGrpSpPr>
            <a:grpSpLocks/>
          </p:cNvGrpSpPr>
          <p:nvPr/>
        </p:nvGrpSpPr>
        <p:grpSpPr bwMode="auto">
          <a:xfrm rot="-5400000">
            <a:off x="-1169978" y="3441702"/>
            <a:ext cx="3535363" cy="830264"/>
            <a:chOff x="691" y="3505"/>
            <a:chExt cx="2227" cy="523"/>
          </a:xfrm>
        </p:grpSpPr>
        <p:sp>
          <p:nvSpPr>
            <p:cNvPr id="1150984" name="Text Box 8"/>
            <p:cNvSpPr txBox="1">
              <a:spLocks noChangeArrowheads="1"/>
            </p:cNvSpPr>
            <p:nvPr/>
          </p:nvSpPr>
          <p:spPr bwMode="auto">
            <a:xfrm>
              <a:off x="691" y="3505"/>
              <a:ext cx="1590" cy="523"/>
            </a:xfrm>
            <a:prstGeom prst="rect">
              <a:avLst/>
            </a:prstGeom>
            <a:noFill/>
            <a:ln w="9525" algn="ctr">
              <a:noFill/>
              <a:miter lim="800000"/>
              <a:headEnd/>
              <a:tailEnd/>
            </a:ln>
            <a:effectLst/>
          </p:spPr>
          <p:txBody>
            <a:bodyPr>
              <a:spAutoFit/>
            </a:bodyPr>
            <a:lstStyle/>
            <a:p>
              <a:pPr>
                <a:spcBef>
                  <a:spcPct val="50000"/>
                </a:spcBef>
              </a:pPr>
              <a:r>
                <a:rPr lang="en-US" sz="2400" i="1" dirty="0">
                  <a:solidFill>
                    <a:schemeClr val="bg1"/>
                  </a:solidFill>
                  <a:latin typeface="Arial" charset="0"/>
                </a:rPr>
                <a:t>Increasing Output Signal</a:t>
              </a:r>
            </a:p>
          </p:txBody>
        </p:sp>
        <p:sp>
          <p:nvSpPr>
            <p:cNvPr id="1150985" name="Line 9"/>
            <p:cNvSpPr>
              <a:spLocks noChangeShapeType="1"/>
            </p:cNvSpPr>
            <p:nvPr/>
          </p:nvSpPr>
          <p:spPr bwMode="auto">
            <a:xfrm>
              <a:off x="2187" y="3832"/>
              <a:ext cx="731" cy="0"/>
            </a:xfrm>
            <a:prstGeom prst="line">
              <a:avLst/>
            </a:prstGeom>
            <a:noFill/>
            <a:ln w="38100">
              <a:solidFill>
                <a:srgbClr val="FF0000"/>
              </a:solidFill>
              <a:round/>
              <a:headEnd/>
              <a:tailEnd type="arrow" w="lg" len="med"/>
            </a:ln>
            <a:effectLst/>
          </p:spPr>
          <p:txBody>
            <a:bodyPr anchor="ctr"/>
            <a:lstStyle/>
            <a:p>
              <a:endParaRPr lang="en-US" sz="2400"/>
            </a:p>
          </p:txBody>
        </p:sp>
      </p:grpSp>
      <p:sp>
        <p:nvSpPr>
          <p:cNvPr id="1150986" name="Line 10"/>
          <p:cNvSpPr>
            <a:spLocks noChangeShapeType="1"/>
          </p:cNvSpPr>
          <p:nvPr/>
        </p:nvSpPr>
        <p:spPr bwMode="auto">
          <a:xfrm>
            <a:off x="1109663" y="1287463"/>
            <a:ext cx="7143750" cy="0"/>
          </a:xfrm>
          <a:prstGeom prst="line">
            <a:avLst/>
          </a:prstGeom>
          <a:noFill/>
          <a:ln w="12700">
            <a:solidFill>
              <a:schemeClr val="bg2"/>
            </a:solidFill>
            <a:prstDash val="sysDot"/>
            <a:round/>
            <a:headEnd/>
            <a:tailEnd/>
          </a:ln>
          <a:effectLst/>
        </p:spPr>
        <p:txBody>
          <a:bodyPr anchor="ctr"/>
          <a:lstStyle/>
          <a:p>
            <a:endParaRPr lang="en-US"/>
          </a:p>
        </p:txBody>
      </p:sp>
      <p:sp>
        <p:nvSpPr>
          <p:cNvPr id="1150987" name="Line 11"/>
          <p:cNvSpPr>
            <a:spLocks noChangeShapeType="1"/>
          </p:cNvSpPr>
          <p:nvPr/>
        </p:nvSpPr>
        <p:spPr bwMode="auto">
          <a:xfrm>
            <a:off x="1109663" y="1917700"/>
            <a:ext cx="7143750" cy="0"/>
          </a:xfrm>
          <a:prstGeom prst="line">
            <a:avLst/>
          </a:prstGeom>
          <a:noFill/>
          <a:ln w="12700">
            <a:solidFill>
              <a:schemeClr val="bg2"/>
            </a:solidFill>
            <a:prstDash val="sysDot"/>
            <a:round/>
            <a:headEnd/>
            <a:tailEnd/>
          </a:ln>
          <a:effectLst/>
        </p:spPr>
        <p:txBody>
          <a:bodyPr anchor="ctr"/>
          <a:lstStyle/>
          <a:p>
            <a:endParaRPr lang="en-US"/>
          </a:p>
        </p:txBody>
      </p:sp>
      <p:sp>
        <p:nvSpPr>
          <p:cNvPr id="1150988" name="Line 12"/>
          <p:cNvSpPr>
            <a:spLocks noChangeShapeType="1"/>
          </p:cNvSpPr>
          <p:nvPr/>
        </p:nvSpPr>
        <p:spPr bwMode="auto">
          <a:xfrm>
            <a:off x="1109663" y="2546350"/>
            <a:ext cx="7143750" cy="0"/>
          </a:xfrm>
          <a:prstGeom prst="line">
            <a:avLst/>
          </a:prstGeom>
          <a:noFill/>
          <a:ln w="12700">
            <a:solidFill>
              <a:schemeClr val="bg2"/>
            </a:solidFill>
            <a:prstDash val="sysDot"/>
            <a:round/>
            <a:headEnd/>
            <a:tailEnd/>
          </a:ln>
          <a:effectLst/>
        </p:spPr>
        <p:txBody>
          <a:bodyPr anchor="ctr"/>
          <a:lstStyle/>
          <a:p>
            <a:endParaRPr lang="en-US"/>
          </a:p>
        </p:txBody>
      </p:sp>
      <p:sp>
        <p:nvSpPr>
          <p:cNvPr id="1150989" name="Line 13"/>
          <p:cNvSpPr>
            <a:spLocks noChangeShapeType="1"/>
          </p:cNvSpPr>
          <p:nvPr/>
        </p:nvSpPr>
        <p:spPr bwMode="auto">
          <a:xfrm>
            <a:off x="1109663" y="3176588"/>
            <a:ext cx="7143750" cy="0"/>
          </a:xfrm>
          <a:prstGeom prst="line">
            <a:avLst/>
          </a:prstGeom>
          <a:noFill/>
          <a:ln w="12700">
            <a:solidFill>
              <a:schemeClr val="bg2"/>
            </a:solidFill>
            <a:prstDash val="sysDot"/>
            <a:round/>
            <a:headEnd/>
            <a:tailEnd/>
          </a:ln>
          <a:effectLst/>
        </p:spPr>
        <p:txBody>
          <a:bodyPr anchor="ctr"/>
          <a:lstStyle/>
          <a:p>
            <a:endParaRPr lang="en-US"/>
          </a:p>
        </p:txBody>
      </p:sp>
      <p:sp>
        <p:nvSpPr>
          <p:cNvPr id="1150990" name="Line 14"/>
          <p:cNvSpPr>
            <a:spLocks noChangeShapeType="1"/>
          </p:cNvSpPr>
          <p:nvPr/>
        </p:nvSpPr>
        <p:spPr bwMode="auto">
          <a:xfrm>
            <a:off x="1109663" y="3805238"/>
            <a:ext cx="7143750" cy="0"/>
          </a:xfrm>
          <a:prstGeom prst="line">
            <a:avLst/>
          </a:prstGeom>
          <a:noFill/>
          <a:ln w="12700">
            <a:solidFill>
              <a:schemeClr val="bg2"/>
            </a:solidFill>
            <a:prstDash val="sysDot"/>
            <a:round/>
            <a:headEnd/>
            <a:tailEnd/>
          </a:ln>
          <a:effectLst/>
        </p:spPr>
        <p:txBody>
          <a:bodyPr anchor="ctr"/>
          <a:lstStyle/>
          <a:p>
            <a:endParaRPr lang="en-US"/>
          </a:p>
        </p:txBody>
      </p:sp>
      <p:sp>
        <p:nvSpPr>
          <p:cNvPr id="1150991" name="Line 15"/>
          <p:cNvSpPr>
            <a:spLocks noChangeShapeType="1"/>
          </p:cNvSpPr>
          <p:nvPr/>
        </p:nvSpPr>
        <p:spPr bwMode="auto">
          <a:xfrm>
            <a:off x="1109663" y="4435475"/>
            <a:ext cx="7143750" cy="0"/>
          </a:xfrm>
          <a:prstGeom prst="line">
            <a:avLst/>
          </a:prstGeom>
          <a:noFill/>
          <a:ln w="12700">
            <a:solidFill>
              <a:schemeClr val="bg2"/>
            </a:solidFill>
            <a:prstDash val="sysDot"/>
            <a:round/>
            <a:headEnd/>
            <a:tailEnd/>
          </a:ln>
          <a:effectLst/>
        </p:spPr>
        <p:txBody>
          <a:bodyPr anchor="ctr"/>
          <a:lstStyle/>
          <a:p>
            <a:endParaRPr lang="en-US"/>
          </a:p>
        </p:txBody>
      </p:sp>
      <p:sp>
        <p:nvSpPr>
          <p:cNvPr id="1150992" name="Line 16"/>
          <p:cNvSpPr>
            <a:spLocks noChangeShapeType="1"/>
          </p:cNvSpPr>
          <p:nvPr/>
        </p:nvSpPr>
        <p:spPr bwMode="auto">
          <a:xfrm>
            <a:off x="1109663" y="5064125"/>
            <a:ext cx="7143750" cy="0"/>
          </a:xfrm>
          <a:prstGeom prst="line">
            <a:avLst/>
          </a:prstGeom>
          <a:noFill/>
          <a:ln w="12700">
            <a:solidFill>
              <a:schemeClr val="bg2"/>
            </a:solidFill>
            <a:prstDash val="sysDot"/>
            <a:round/>
            <a:headEnd/>
            <a:tailEnd/>
          </a:ln>
          <a:effectLst/>
        </p:spPr>
        <p:txBody>
          <a:bodyPr anchor="ctr"/>
          <a:lstStyle/>
          <a:p>
            <a:endParaRPr lang="en-US"/>
          </a:p>
        </p:txBody>
      </p:sp>
      <p:sp>
        <p:nvSpPr>
          <p:cNvPr id="1150993" name="Line 17"/>
          <p:cNvSpPr>
            <a:spLocks noChangeShapeType="1"/>
          </p:cNvSpPr>
          <p:nvPr/>
        </p:nvSpPr>
        <p:spPr bwMode="auto">
          <a:xfrm>
            <a:off x="1109663" y="658813"/>
            <a:ext cx="7143750" cy="0"/>
          </a:xfrm>
          <a:prstGeom prst="line">
            <a:avLst/>
          </a:prstGeom>
          <a:noFill/>
          <a:ln w="12700">
            <a:solidFill>
              <a:schemeClr val="bg2"/>
            </a:solidFill>
            <a:prstDash val="sysDot"/>
            <a:round/>
            <a:headEnd/>
            <a:tailEnd/>
          </a:ln>
          <a:effectLst/>
        </p:spPr>
        <p:txBody>
          <a:bodyPr anchor="ctr"/>
          <a:lstStyle/>
          <a:p>
            <a:endParaRPr lang="en-US"/>
          </a:p>
        </p:txBody>
      </p:sp>
      <p:sp>
        <p:nvSpPr>
          <p:cNvPr id="1150994" name="Line 18"/>
          <p:cNvSpPr>
            <a:spLocks noChangeShapeType="1"/>
          </p:cNvSpPr>
          <p:nvPr/>
        </p:nvSpPr>
        <p:spPr bwMode="auto">
          <a:xfrm>
            <a:off x="1738313" y="65881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0995" name="Line 19"/>
          <p:cNvSpPr>
            <a:spLocks noChangeShapeType="1"/>
          </p:cNvSpPr>
          <p:nvPr/>
        </p:nvSpPr>
        <p:spPr bwMode="auto">
          <a:xfrm>
            <a:off x="2368550" y="65881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0996" name="Line 20"/>
          <p:cNvSpPr>
            <a:spLocks noChangeShapeType="1"/>
          </p:cNvSpPr>
          <p:nvPr/>
        </p:nvSpPr>
        <p:spPr bwMode="auto">
          <a:xfrm>
            <a:off x="2997200" y="65881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0997" name="Line 21"/>
          <p:cNvSpPr>
            <a:spLocks noChangeShapeType="1"/>
          </p:cNvSpPr>
          <p:nvPr/>
        </p:nvSpPr>
        <p:spPr bwMode="auto">
          <a:xfrm>
            <a:off x="3627438" y="65881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0998" name="Line 22"/>
          <p:cNvSpPr>
            <a:spLocks noChangeShapeType="1"/>
          </p:cNvSpPr>
          <p:nvPr/>
        </p:nvSpPr>
        <p:spPr bwMode="auto">
          <a:xfrm>
            <a:off x="4256088" y="65881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0999" name="Line 23"/>
          <p:cNvSpPr>
            <a:spLocks noChangeShapeType="1"/>
          </p:cNvSpPr>
          <p:nvPr/>
        </p:nvSpPr>
        <p:spPr bwMode="auto">
          <a:xfrm>
            <a:off x="4886325" y="65881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1000" name="Line 24"/>
          <p:cNvSpPr>
            <a:spLocks noChangeShapeType="1"/>
          </p:cNvSpPr>
          <p:nvPr/>
        </p:nvSpPr>
        <p:spPr bwMode="auto">
          <a:xfrm>
            <a:off x="5514975" y="65881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1001" name="Line 25"/>
          <p:cNvSpPr>
            <a:spLocks noChangeShapeType="1"/>
          </p:cNvSpPr>
          <p:nvPr/>
        </p:nvSpPr>
        <p:spPr bwMode="auto">
          <a:xfrm>
            <a:off x="6145213" y="65881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1002" name="Line 26"/>
          <p:cNvSpPr>
            <a:spLocks noChangeShapeType="1"/>
          </p:cNvSpPr>
          <p:nvPr/>
        </p:nvSpPr>
        <p:spPr bwMode="auto">
          <a:xfrm>
            <a:off x="6800850" y="66516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1003" name="Line 27"/>
          <p:cNvSpPr>
            <a:spLocks noChangeShapeType="1"/>
          </p:cNvSpPr>
          <p:nvPr/>
        </p:nvSpPr>
        <p:spPr bwMode="auto">
          <a:xfrm>
            <a:off x="7427913" y="657225"/>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1004" name="Line 28"/>
          <p:cNvSpPr>
            <a:spLocks noChangeShapeType="1"/>
          </p:cNvSpPr>
          <p:nvPr/>
        </p:nvSpPr>
        <p:spPr bwMode="auto">
          <a:xfrm>
            <a:off x="8069263" y="66516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42" name="Title 41"/>
          <p:cNvSpPr>
            <a:spLocks noGrp="1"/>
          </p:cNvSpPr>
          <p:nvPr>
            <p:ph type="title"/>
          </p:nvPr>
        </p:nvSpPr>
        <p:spPr>
          <a:xfrm>
            <a:off x="1737360" y="609600"/>
            <a:ext cx="6720840" cy="1143000"/>
          </a:xfrm>
          <a:solidFill>
            <a:schemeClr val="tx1">
              <a:alpha val="25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p>
            <a:r>
              <a:rPr lang="en-US" dirty="0"/>
              <a:t>Integral Gain; </a:t>
            </a:r>
            <a:br>
              <a:rPr lang="en-US" dirty="0"/>
            </a:br>
            <a:r>
              <a:rPr lang="en-US" sz="2400" dirty="0"/>
              <a:t>Minutes per Repeat or Repeats per Minute</a:t>
            </a:r>
          </a:p>
        </p:txBody>
      </p:sp>
      <p:cxnSp>
        <p:nvCxnSpPr>
          <p:cNvPr id="43" name="Straight Connector 42"/>
          <p:cNvCxnSpPr/>
          <p:nvPr/>
        </p:nvCxnSpPr>
        <p:spPr bwMode="auto">
          <a:xfrm>
            <a:off x="1110607" y="5700713"/>
            <a:ext cx="0" cy="105727"/>
          </a:xfrm>
          <a:prstGeom prst="line">
            <a:avLst/>
          </a:prstGeom>
          <a:solidFill>
            <a:schemeClr val="accent1"/>
          </a:solidFill>
          <a:ln w="38100" cap="rnd" cmpd="sng" algn="ctr">
            <a:solidFill>
              <a:schemeClr val="bg1"/>
            </a:solidFill>
            <a:prstDash val="solid"/>
            <a:round/>
            <a:headEnd type="none" w="med" len="med"/>
            <a:tailEnd type="none" w="med" len="med"/>
          </a:ln>
          <a:effectLst/>
        </p:spPr>
      </p:cxnSp>
      <p:sp>
        <p:nvSpPr>
          <p:cNvPr id="45" name="TextBox 44"/>
          <p:cNvSpPr txBox="1"/>
          <p:nvPr/>
        </p:nvSpPr>
        <p:spPr>
          <a:xfrm>
            <a:off x="954154" y="5806440"/>
            <a:ext cx="312906" cy="369332"/>
          </a:xfrm>
          <a:prstGeom prst="rect">
            <a:avLst/>
          </a:prstGeom>
          <a:noFill/>
        </p:spPr>
        <p:txBody>
          <a:bodyPr wrap="none" rtlCol="0">
            <a:spAutoFit/>
          </a:bodyPr>
          <a:lstStyle/>
          <a:p>
            <a:r>
              <a:rPr lang="en-US" dirty="0">
                <a:solidFill>
                  <a:schemeClr val="bg1"/>
                </a:solidFill>
              </a:rPr>
              <a:t>1</a:t>
            </a:r>
          </a:p>
        </p:txBody>
      </p:sp>
      <p:cxnSp>
        <p:nvCxnSpPr>
          <p:cNvPr id="48" name="Straight Connector 47"/>
          <p:cNvCxnSpPr/>
          <p:nvPr/>
        </p:nvCxnSpPr>
        <p:spPr bwMode="auto">
          <a:xfrm>
            <a:off x="3629239" y="5700713"/>
            <a:ext cx="0" cy="105727"/>
          </a:xfrm>
          <a:prstGeom prst="line">
            <a:avLst/>
          </a:prstGeom>
          <a:solidFill>
            <a:schemeClr val="accent1"/>
          </a:solidFill>
          <a:ln w="38100" cap="rnd" cmpd="sng" algn="ctr">
            <a:solidFill>
              <a:schemeClr val="bg1"/>
            </a:solidFill>
            <a:prstDash val="solid"/>
            <a:round/>
            <a:headEnd type="none" w="med" len="med"/>
            <a:tailEnd type="none" w="med" len="med"/>
          </a:ln>
          <a:effectLst/>
        </p:spPr>
      </p:cxnSp>
      <p:sp>
        <p:nvSpPr>
          <p:cNvPr id="49" name="TextBox 48"/>
          <p:cNvSpPr txBox="1"/>
          <p:nvPr/>
        </p:nvSpPr>
        <p:spPr>
          <a:xfrm>
            <a:off x="3472786" y="5806440"/>
            <a:ext cx="312906" cy="369332"/>
          </a:xfrm>
          <a:prstGeom prst="rect">
            <a:avLst/>
          </a:prstGeom>
          <a:noFill/>
        </p:spPr>
        <p:txBody>
          <a:bodyPr wrap="none" rtlCol="0">
            <a:spAutoFit/>
          </a:bodyPr>
          <a:lstStyle/>
          <a:p>
            <a:r>
              <a:rPr lang="en-US" dirty="0">
                <a:solidFill>
                  <a:schemeClr val="bg1"/>
                </a:solidFill>
              </a:rPr>
              <a:t>2</a:t>
            </a:r>
          </a:p>
        </p:txBody>
      </p:sp>
      <p:cxnSp>
        <p:nvCxnSpPr>
          <p:cNvPr id="51" name="Straight Connector 50"/>
          <p:cNvCxnSpPr/>
          <p:nvPr/>
        </p:nvCxnSpPr>
        <p:spPr bwMode="auto">
          <a:xfrm>
            <a:off x="6147871" y="5700713"/>
            <a:ext cx="0" cy="105727"/>
          </a:xfrm>
          <a:prstGeom prst="line">
            <a:avLst/>
          </a:prstGeom>
          <a:solidFill>
            <a:schemeClr val="accent1"/>
          </a:solidFill>
          <a:ln w="38100" cap="rnd" cmpd="sng" algn="ctr">
            <a:solidFill>
              <a:schemeClr val="bg1"/>
            </a:solidFill>
            <a:prstDash val="solid"/>
            <a:round/>
            <a:headEnd type="none" w="med" len="med"/>
            <a:tailEnd type="none" w="med" len="med"/>
          </a:ln>
          <a:effectLst/>
        </p:spPr>
      </p:cxnSp>
      <p:sp>
        <p:nvSpPr>
          <p:cNvPr id="52" name="TextBox 51"/>
          <p:cNvSpPr txBox="1"/>
          <p:nvPr/>
        </p:nvSpPr>
        <p:spPr>
          <a:xfrm>
            <a:off x="5991418" y="5806440"/>
            <a:ext cx="312906" cy="369332"/>
          </a:xfrm>
          <a:prstGeom prst="rect">
            <a:avLst/>
          </a:prstGeom>
          <a:noFill/>
        </p:spPr>
        <p:txBody>
          <a:bodyPr wrap="none" rtlCol="0">
            <a:spAutoFit/>
          </a:bodyPr>
          <a:lstStyle/>
          <a:p>
            <a:r>
              <a:rPr lang="en-US" dirty="0">
                <a:solidFill>
                  <a:schemeClr val="bg1"/>
                </a:solidFill>
              </a:rPr>
              <a:t>3</a:t>
            </a:r>
          </a:p>
        </p:txBody>
      </p:sp>
      <p:sp>
        <p:nvSpPr>
          <p:cNvPr id="71" name="TextBox 70"/>
          <p:cNvSpPr txBox="1"/>
          <p:nvPr/>
        </p:nvSpPr>
        <p:spPr>
          <a:xfrm>
            <a:off x="4572000" y="5276241"/>
            <a:ext cx="3089030" cy="369332"/>
          </a:xfrm>
          <a:prstGeom prst="rect">
            <a:avLst/>
          </a:prstGeom>
          <a:solidFill>
            <a:schemeClr val="tx1">
              <a:alpha val="25000"/>
            </a:schemeClr>
          </a:solidFill>
        </p:spPr>
        <p:txBody>
          <a:bodyPr wrap="square" rtlCol="0">
            <a:spAutoFit/>
          </a:bodyPr>
          <a:lstStyle/>
          <a:p>
            <a:r>
              <a:rPr lang="en-US" dirty="0">
                <a:solidFill>
                  <a:schemeClr val="bg1"/>
                </a:solidFill>
              </a:rPr>
              <a:t>Process upset occurs</a:t>
            </a:r>
          </a:p>
        </p:txBody>
      </p:sp>
      <p:sp>
        <p:nvSpPr>
          <p:cNvPr id="75" name="Freeform 74"/>
          <p:cNvSpPr/>
          <p:nvPr/>
        </p:nvSpPr>
        <p:spPr bwMode="auto">
          <a:xfrm>
            <a:off x="3190240" y="5201920"/>
            <a:ext cx="1412240" cy="391160"/>
          </a:xfrm>
          <a:custGeom>
            <a:avLst/>
            <a:gdLst>
              <a:gd name="connsiteX0" fmla="*/ 1412240 w 1412240"/>
              <a:gd name="connsiteY0" fmla="*/ 254000 h 391160"/>
              <a:gd name="connsiteX1" fmla="*/ 1148080 w 1412240"/>
              <a:gd name="connsiteY1" fmla="*/ 233680 h 391160"/>
              <a:gd name="connsiteX2" fmla="*/ 751840 w 1412240"/>
              <a:gd name="connsiteY2" fmla="*/ 335280 h 391160"/>
              <a:gd name="connsiteX3" fmla="*/ 294640 w 1412240"/>
              <a:gd name="connsiteY3" fmla="*/ 335280 h 391160"/>
              <a:gd name="connsiteX4" fmla="*/ 0 w 1412240"/>
              <a:gd name="connsiteY4" fmla="*/ 0 h 391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2240" h="391160">
                <a:moveTo>
                  <a:pt x="1412240" y="254000"/>
                </a:moveTo>
                <a:cubicBezTo>
                  <a:pt x="1335193" y="237066"/>
                  <a:pt x="1258147" y="220133"/>
                  <a:pt x="1148080" y="233680"/>
                </a:cubicBezTo>
                <a:cubicBezTo>
                  <a:pt x="1038013" y="247227"/>
                  <a:pt x="894080" y="318347"/>
                  <a:pt x="751840" y="335280"/>
                </a:cubicBezTo>
                <a:cubicBezTo>
                  <a:pt x="609600" y="352213"/>
                  <a:pt x="419947" y="391160"/>
                  <a:pt x="294640" y="335280"/>
                </a:cubicBezTo>
                <a:cubicBezTo>
                  <a:pt x="169333" y="279400"/>
                  <a:pt x="84666" y="139700"/>
                  <a:pt x="0" y="0"/>
                </a:cubicBezTo>
              </a:path>
            </a:pathLst>
          </a:custGeom>
          <a:noFill/>
          <a:ln w="28575" cap="flat" cmpd="sng" algn="ctr">
            <a:solidFill>
              <a:srgbClr val="FF0000"/>
            </a:solidFill>
            <a:prstDash val="solid"/>
            <a:round/>
            <a:headEnd type="none" w="lg" len="lg"/>
            <a:tailEnd type="arrow" w="lg" len="lg"/>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400" b="1">
              <a:latin typeface="Arial Narrow" pitchFamily="34" charset="0"/>
            </a:endParaRPr>
          </a:p>
        </p:txBody>
      </p:sp>
      <p:cxnSp>
        <p:nvCxnSpPr>
          <p:cNvPr id="53" name="Straight Connector 52"/>
          <p:cNvCxnSpPr/>
          <p:nvPr/>
        </p:nvCxnSpPr>
        <p:spPr bwMode="auto">
          <a:xfrm>
            <a:off x="1109663" y="5074920"/>
            <a:ext cx="2014537" cy="0"/>
          </a:xfrm>
          <a:prstGeom prst="line">
            <a:avLst/>
          </a:prstGeom>
          <a:solidFill>
            <a:schemeClr val="accent1"/>
          </a:solidFill>
          <a:ln w="38100" cap="rnd" cmpd="sng" algn="ctr">
            <a:solidFill>
              <a:srgbClr val="FF0000"/>
            </a:solidFill>
            <a:prstDash val="solid"/>
            <a:round/>
            <a:headEnd type="none" w="med" len="med"/>
            <a:tailEnd type="none" w="med" len="med"/>
          </a:ln>
          <a:effectLst/>
        </p:spPr>
      </p:cxnSp>
      <p:cxnSp>
        <p:nvCxnSpPr>
          <p:cNvPr id="54" name="Straight Connector 53"/>
          <p:cNvCxnSpPr/>
          <p:nvPr/>
        </p:nvCxnSpPr>
        <p:spPr bwMode="auto">
          <a:xfrm flipV="1">
            <a:off x="3124200" y="3816032"/>
            <a:ext cx="496888" cy="1258888"/>
          </a:xfrm>
          <a:prstGeom prst="line">
            <a:avLst/>
          </a:prstGeom>
          <a:solidFill>
            <a:schemeClr val="accent1"/>
          </a:solidFill>
          <a:ln w="38100" cap="rnd" cmpd="sng" algn="ctr">
            <a:solidFill>
              <a:srgbClr val="FF0000"/>
            </a:solidFill>
            <a:prstDash val="solid"/>
            <a:round/>
            <a:headEnd type="none" w="med" len="med"/>
            <a:tailEnd type="none" w="med" len="med"/>
          </a:ln>
          <a:effectLst/>
        </p:spPr>
      </p:cxnSp>
      <p:cxnSp>
        <p:nvCxnSpPr>
          <p:cNvPr id="55" name="Straight Connector 54"/>
          <p:cNvCxnSpPr/>
          <p:nvPr/>
        </p:nvCxnSpPr>
        <p:spPr bwMode="auto">
          <a:xfrm flipV="1">
            <a:off x="3627438" y="1598582"/>
            <a:ext cx="4441825" cy="2217450"/>
          </a:xfrm>
          <a:prstGeom prst="line">
            <a:avLst/>
          </a:prstGeom>
          <a:solidFill>
            <a:schemeClr val="accent1"/>
          </a:solidFill>
          <a:ln w="38100" cap="rnd" cmpd="sng" algn="ctr">
            <a:solidFill>
              <a:srgbClr val="FF0000"/>
            </a:solidFill>
            <a:prstDash val="solid"/>
            <a:round/>
            <a:headEnd type="none" w="med" len="med"/>
            <a:tailEnd type="none" w="med" len="med"/>
          </a:ln>
          <a:effectLst/>
        </p:spPr>
      </p:cxnSp>
      <p:grpSp>
        <p:nvGrpSpPr>
          <p:cNvPr id="7" name="Group 69"/>
          <p:cNvGrpSpPr/>
          <p:nvPr/>
        </p:nvGrpSpPr>
        <p:grpSpPr>
          <a:xfrm>
            <a:off x="1097280" y="3805238"/>
            <a:ext cx="7156133" cy="1269682"/>
            <a:chOff x="1097280" y="3805238"/>
            <a:chExt cx="7156133" cy="1269682"/>
          </a:xfrm>
        </p:grpSpPr>
        <p:cxnSp>
          <p:nvCxnSpPr>
            <p:cNvPr id="65" name="Straight Connector 64"/>
            <p:cNvCxnSpPr/>
            <p:nvPr/>
          </p:nvCxnSpPr>
          <p:spPr bwMode="auto">
            <a:xfrm>
              <a:off x="1097280" y="5074920"/>
              <a:ext cx="2014537" cy="0"/>
            </a:xfrm>
            <a:prstGeom prst="line">
              <a:avLst/>
            </a:prstGeom>
            <a:solidFill>
              <a:schemeClr val="accent1"/>
            </a:solidFill>
            <a:ln w="38100" cap="rnd" cmpd="sng" algn="ctr">
              <a:solidFill>
                <a:srgbClr val="00B0F0"/>
              </a:solidFill>
              <a:prstDash val="dash"/>
              <a:round/>
              <a:headEnd type="none" w="med" len="med"/>
              <a:tailEnd type="none" w="med" len="med"/>
            </a:ln>
            <a:effectLst/>
          </p:spPr>
        </p:cxnSp>
        <p:cxnSp>
          <p:nvCxnSpPr>
            <p:cNvPr id="66" name="Straight Connector 65"/>
            <p:cNvCxnSpPr/>
            <p:nvPr/>
          </p:nvCxnSpPr>
          <p:spPr bwMode="auto">
            <a:xfrm flipV="1">
              <a:off x="3126487" y="3816032"/>
              <a:ext cx="496888" cy="1258888"/>
            </a:xfrm>
            <a:prstGeom prst="line">
              <a:avLst/>
            </a:prstGeom>
            <a:solidFill>
              <a:schemeClr val="accent1"/>
            </a:solidFill>
            <a:ln w="38100" cap="rnd" cmpd="sng" algn="ctr">
              <a:solidFill>
                <a:srgbClr val="00B0F0"/>
              </a:solidFill>
              <a:prstDash val="dash"/>
              <a:round/>
              <a:headEnd type="none" w="med" len="med"/>
              <a:tailEnd type="none" w="med" len="med"/>
            </a:ln>
            <a:effectLst/>
          </p:spPr>
        </p:cxnSp>
        <p:cxnSp>
          <p:nvCxnSpPr>
            <p:cNvPr id="68" name="Straight Connector 67"/>
            <p:cNvCxnSpPr>
              <a:endCxn id="1150990" idx="1"/>
            </p:cNvCxnSpPr>
            <p:nvPr/>
          </p:nvCxnSpPr>
          <p:spPr bwMode="auto">
            <a:xfrm flipV="1">
              <a:off x="3623375" y="3805238"/>
              <a:ext cx="4630038" cy="10794"/>
            </a:xfrm>
            <a:prstGeom prst="line">
              <a:avLst/>
            </a:prstGeom>
            <a:solidFill>
              <a:schemeClr val="accent1"/>
            </a:solidFill>
            <a:ln w="38100" cap="rnd" cmpd="sng" algn="ctr">
              <a:solidFill>
                <a:srgbClr val="00B0F0"/>
              </a:solidFill>
              <a:prstDash val="dash"/>
              <a:round/>
              <a:headEnd type="none" w="med" len="med"/>
              <a:tailEnd type="none" w="med" len="med"/>
            </a:ln>
            <a:effectLst/>
          </p:spPr>
        </p:cxnSp>
      </p:grpSp>
      <p:grpSp>
        <p:nvGrpSpPr>
          <p:cNvPr id="56" name="Group 55"/>
          <p:cNvGrpSpPr/>
          <p:nvPr/>
        </p:nvGrpSpPr>
        <p:grpSpPr>
          <a:xfrm>
            <a:off x="5517638" y="173186"/>
            <a:ext cx="3089030" cy="954107"/>
            <a:chOff x="1318186" y="1917700"/>
            <a:chExt cx="3089030" cy="954107"/>
          </a:xfrm>
        </p:grpSpPr>
        <p:sp>
          <p:nvSpPr>
            <p:cNvPr id="57" name="TextBox 56"/>
            <p:cNvSpPr txBox="1"/>
            <p:nvPr/>
          </p:nvSpPr>
          <p:spPr>
            <a:xfrm>
              <a:off x="1318186" y="1917700"/>
              <a:ext cx="3089030" cy="954107"/>
            </a:xfrm>
            <a:prstGeom prst="rect">
              <a:avLst/>
            </a:prstGeom>
            <a:noFill/>
          </p:spPr>
          <p:txBody>
            <a:bodyPr wrap="square" rtlCol="0">
              <a:spAutoFit/>
            </a:bodyPr>
            <a:lstStyle/>
            <a:p>
              <a:r>
                <a:rPr lang="en-US" dirty="0">
                  <a:solidFill>
                    <a:srgbClr val="00B0F0"/>
                  </a:solidFill>
                </a:rPr>
                <a:t>P only response</a:t>
              </a:r>
            </a:p>
            <a:p>
              <a:pPr>
                <a:spcBef>
                  <a:spcPts val="2400"/>
                </a:spcBef>
              </a:pPr>
              <a:r>
                <a:rPr lang="en-US" dirty="0">
                  <a:solidFill>
                    <a:srgbClr val="FF0000"/>
                  </a:solidFill>
                </a:rPr>
                <a:t>PI response</a:t>
              </a:r>
            </a:p>
          </p:txBody>
        </p:sp>
        <p:cxnSp>
          <p:nvCxnSpPr>
            <p:cNvPr id="58" name="Straight Connector 57"/>
            <p:cNvCxnSpPr/>
            <p:nvPr/>
          </p:nvCxnSpPr>
          <p:spPr bwMode="auto">
            <a:xfrm>
              <a:off x="3241040" y="2119630"/>
              <a:ext cx="731520" cy="0"/>
            </a:xfrm>
            <a:prstGeom prst="line">
              <a:avLst/>
            </a:prstGeom>
            <a:solidFill>
              <a:schemeClr val="accent1"/>
            </a:solidFill>
            <a:ln w="38100" cap="rnd" cmpd="sng" algn="ctr">
              <a:solidFill>
                <a:srgbClr val="00B0F0"/>
              </a:solidFill>
              <a:prstDash val="dash"/>
              <a:round/>
              <a:headEnd type="none" w="med" len="med"/>
              <a:tailEnd type="none" w="med" len="med"/>
            </a:ln>
            <a:effectLst/>
          </p:spPr>
        </p:cxnSp>
        <p:cxnSp>
          <p:nvCxnSpPr>
            <p:cNvPr id="59" name="Straight Connector 58"/>
            <p:cNvCxnSpPr/>
            <p:nvPr/>
          </p:nvCxnSpPr>
          <p:spPr bwMode="auto">
            <a:xfrm>
              <a:off x="3241040" y="2739390"/>
              <a:ext cx="731520" cy="0"/>
            </a:xfrm>
            <a:prstGeom prst="line">
              <a:avLst/>
            </a:prstGeom>
            <a:solidFill>
              <a:schemeClr val="accent1"/>
            </a:solidFill>
            <a:ln w="38100" cap="rnd" cmpd="sng" algn="ctr">
              <a:solidFill>
                <a:srgbClr val="FF0000"/>
              </a:solidFill>
              <a:prstDash val="solid"/>
              <a:round/>
              <a:headEnd type="none" w="med" len="med"/>
              <a:tailEnd type="none" w="med" len="med"/>
            </a:ln>
            <a:effectLst/>
          </p:spPr>
        </p:cxnSp>
      </p:grpSp>
      <p:sp>
        <p:nvSpPr>
          <p:cNvPr id="70" name="TextBox 69"/>
          <p:cNvSpPr txBox="1"/>
          <p:nvPr/>
        </p:nvSpPr>
        <p:spPr>
          <a:xfrm>
            <a:off x="6524748" y="3040230"/>
            <a:ext cx="2342526" cy="646331"/>
          </a:xfrm>
          <a:prstGeom prst="rect">
            <a:avLst/>
          </a:prstGeom>
          <a:solidFill>
            <a:schemeClr val="tx1">
              <a:alpha val="25000"/>
            </a:schemeClr>
          </a:solidFill>
        </p:spPr>
        <p:txBody>
          <a:bodyPr wrap="square" rtlCol="0">
            <a:spAutoFit/>
          </a:bodyPr>
          <a:lstStyle/>
          <a:p>
            <a:r>
              <a:rPr lang="en-US" dirty="0">
                <a:solidFill>
                  <a:schemeClr val="bg1"/>
                </a:solidFill>
              </a:rPr>
              <a:t>Integral response to the upset</a:t>
            </a:r>
          </a:p>
        </p:txBody>
      </p:sp>
      <p:sp>
        <p:nvSpPr>
          <p:cNvPr id="72" name="Freeform 71"/>
          <p:cNvSpPr/>
          <p:nvPr/>
        </p:nvSpPr>
        <p:spPr bwMode="auto">
          <a:xfrm>
            <a:off x="5142988" y="3102267"/>
            <a:ext cx="1412240" cy="391160"/>
          </a:xfrm>
          <a:custGeom>
            <a:avLst/>
            <a:gdLst>
              <a:gd name="connsiteX0" fmla="*/ 1412240 w 1412240"/>
              <a:gd name="connsiteY0" fmla="*/ 254000 h 391160"/>
              <a:gd name="connsiteX1" fmla="*/ 1148080 w 1412240"/>
              <a:gd name="connsiteY1" fmla="*/ 233680 h 391160"/>
              <a:gd name="connsiteX2" fmla="*/ 751840 w 1412240"/>
              <a:gd name="connsiteY2" fmla="*/ 335280 h 391160"/>
              <a:gd name="connsiteX3" fmla="*/ 294640 w 1412240"/>
              <a:gd name="connsiteY3" fmla="*/ 335280 h 391160"/>
              <a:gd name="connsiteX4" fmla="*/ 0 w 1412240"/>
              <a:gd name="connsiteY4" fmla="*/ 0 h 391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2240" h="391160">
                <a:moveTo>
                  <a:pt x="1412240" y="254000"/>
                </a:moveTo>
                <a:cubicBezTo>
                  <a:pt x="1335193" y="237066"/>
                  <a:pt x="1258147" y="220133"/>
                  <a:pt x="1148080" y="233680"/>
                </a:cubicBezTo>
                <a:cubicBezTo>
                  <a:pt x="1038013" y="247227"/>
                  <a:pt x="894080" y="318347"/>
                  <a:pt x="751840" y="335280"/>
                </a:cubicBezTo>
                <a:cubicBezTo>
                  <a:pt x="609600" y="352213"/>
                  <a:pt x="419947" y="391160"/>
                  <a:pt x="294640" y="335280"/>
                </a:cubicBezTo>
                <a:cubicBezTo>
                  <a:pt x="169333" y="279400"/>
                  <a:pt x="84666" y="139700"/>
                  <a:pt x="0" y="0"/>
                </a:cubicBezTo>
              </a:path>
            </a:pathLst>
          </a:custGeom>
          <a:noFill/>
          <a:ln w="28575" cap="flat" cmpd="sng" algn="ctr">
            <a:solidFill>
              <a:srgbClr val="FF0000"/>
            </a:solidFill>
            <a:prstDash val="solid"/>
            <a:round/>
            <a:headEnd type="none" w="lg" len="lg"/>
            <a:tailEnd type="arrow" w="lg" len="lg"/>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400" b="1">
              <a:latin typeface="Arial Narrow" pitchFamily="34" charset="0"/>
            </a:endParaRPr>
          </a:p>
        </p:txBody>
      </p:sp>
      <p:sp>
        <p:nvSpPr>
          <p:cNvPr id="1150978" name="Line 2"/>
          <p:cNvSpPr>
            <a:spLocks noChangeShapeType="1"/>
          </p:cNvSpPr>
          <p:nvPr/>
        </p:nvSpPr>
        <p:spPr bwMode="auto">
          <a:xfrm>
            <a:off x="1109663" y="658813"/>
            <a:ext cx="0" cy="5035550"/>
          </a:xfrm>
          <a:prstGeom prst="line">
            <a:avLst/>
          </a:prstGeom>
          <a:noFill/>
          <a:ln w="38100" cap="rnd">
            <a:solidFill>
              <a:schemeClr val="bg1"/>
            </a:solidFill>
            <a:round/>
            <a:headEnd/>
            <a:tailEnd/>
          </a:ln>
          <a:effectLst/>
        </p:spPr>
        <p:txBody>
          <a:bodyPr anchor="ctr"/>
          <a:lstStyle/>
          <a:p>
            <a:endParaRPr lang="en-US"/>
          </a:p>
        </p:txBody>
      </p:sp>
      <p:sp>
        <p:nvSpPr>
          <p:cNvPr id="5" name="Slide Number Placeholder 4"/>
          <p:cNvSpPr>
            <a:spLocks noGrp="1"/>
          </p:cNvSpPr>
          <p:nvPr>
            <p:ph type="sldNum" sz="quarter" idx="11"/>
          </p:nvPr>
        </p:nvSpPr>
        <p:spPr/>
        <p:txBody>
          <a:bodyPr/>
          <a:lstStyle/>
          <a:p>
            <a:fld id="{A9320731-3B2C-4107-8664-CAD7BE973DC8}" type="slidenum">
              <a:rPr lang="en-US" smtClean="0"/>
              <a:pPr/>
              <a:t>37</a:t>
            </a:fld>
            <a:endParaRPr lang="en-US"/>
          </a:p>
        </p:txBody>
      </p:sp>
      <p:sp>
        <p:nvSpPr>
          <p:cNvPr id="4" name="Footer Placeholder 3"/>
          <p:cNvSpPr>
            <a:spLocks noGrp="1"/>
          </p:cNvSpPr>
          <p:nvPr>
            <p:ph type="ftr" sz="quarter" idx="10"/>
          </p:nvPr>
        </p:nvSpPr>
        <p:spPr/>
        <p:txBody>
          <a:bodyPr/>
          <a:lstStyle/>
          <a:p>
            <a:r>
              <a:rPr lang="en-US"/>
              <a:t>Tab 12-1 - Proportional an PID Control Processes</a:t>
            </a:r>
            <a:endParaRPr lang="en-US" dirty="0"/>
          </a:p>
        </p:txBody>
      </p:sp>
    </p:spTree>
    <p:extLst>
      <p:ext uri="{BB962C8B-B14F-4D97-AF65-F5344CB8AC3E}">
        <p14:creationId xmlns:p14="http://schemas.microsoft.com/office/powerpoint/2010/main" val="404281305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down)">
                                      <p:cBhvr>
                                        <p:cTn id="11" dur="500"/>
                                        <p:tgtEl>
                                          <p:spTgt spid="5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left)">
                                      <p:cBhvr>
                                        <p:cTn id="15" dur="500"/>
                                        <p:tgtEl>
                                          <p:spTgt spid="5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2"/>
                                        </p:tgtEl>
                                        <p:attrNameLst>
                                          <p:attrName>style.visibility</p:attrName>
                                        </p:attrNameLst>
                                      </p:cBhvr>
                                      <p:to>
                                        <p:strVal val="visible"/>
                                      </p:to>
                                    </p:set>
                                    <p:animEffect transition="in" filter="fade">
                                      <p:cBhvr>
                                        <p:cTn id="19" dur="500"/>
                                        <p:tgtEl>
                                          <p:spTgt spid="72"/>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0"/>
                                        </p:tgtEl>
                                        <p:attrNameLst>
                                          <p:attrName>style.visibility</p:attrName>
                                        </p:attrNameLst>
                                      </p:cBhvr>
                                      <p:to>
                                        <p:strVal val="visible"/>
                                      </p:to>
                                    </p:set>
                                    <p:animEffect transition="in" filter="fade">
                                      <p:cBhvr>
                                        <p:cTn id="22"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0979" name="Line 3"/>
          <p:cNvSpPr>
            <a:spLocks noChangeShapeType="1"/>
          </p:cNvSpPr>
          <p:nvPr/>
        </p:nvSpPr>
        <p:spPr bwMode="auto">
          <a:xfrm>
            <a:off x="1109663" y="5694363"/>
            <a:ext cx="7143750" cy="0"/>
          </a:xfrm>
          <a:prstGeom prst="line">
            <a:avLst/>
          </a:prstGeom>
          <a:noFill/>
          <a:ln w="38100" cap="rnd">
            <a:solidFill>
              <a:schemeClr val="bg1"/>
            </a:solidFill>
            <a:round/>
            <a:headEnd/>
            <a:tailEnd/>
          </a:ln>
          <a:effectLst/>
        </p:spPr>
        <p:txBody>
          <a:bodyPr anchor="ctr"/>
          <a:lstStyle/>
          <a:p>
            <a:endParaRPr lang="en-US"/>
          </a:p>
        </p:txBody>
      </p:sp>
      <p:grpSp>
        <p:nvGrpSpPr>
          <p:cNvPr id="2" name="Group 4"/>
          <p:cNvGrpSpPr>
            <a:grpSpLocks/>
          </p:cNvGrpSpPr>
          <p:nvPr/>
        </p:nvGrpSpPr>
        <p:grpSpPr bwMode="auto">
          <a:xfrm>
            <a:off x="1096963" y="6028372"/>
            <a:ext cx="3535362" cy="738188"/>
            <a:chOff x="691" y="3680"/>
            <a:chExt cx="2227" cy="465"/>
          </a:xfrm>
        </p:grpSpPr>
        <p:sp>
          <p:nvSpPr>
            <p:cNvPr id="1150981" name="Text Box 5"/>
            <p:cNvSpPr txBox="1">
              <a:spLocks noChangeArrowheads="1"/>
            </p:cNvSpPr>
            <p:nvPr/>
          </p:nvSpPr>
          <p:spPr bwMode="auto">
            <a:xfrm>
              <a:off x="691" y="3680"/>
              <a:ext cx="1590" cy="465"/>
            </a:xfrm>
            <a:prstGeom prst="rect">
              <a:avLst/>
            </a:prstGeom>
            <a:noFill/>
            <a:ln w="9525" algn="ctr">
              <a:noFill/>
              <a:miter lim="800000"/>
              <a:headEnd/>
              <a:tailEnd/>
            </a:ln>
            <a:effectLst/>
          </p:spPr>
          <p:txBody>
            <a:bodyPr>
              <a:spAutoFit/>
            </a:bodyPr>
            <a:lstStyle/>
            <a:p>
              <a:r>
                <a:rPr lang="en-US" sz="2400" i="1" dirty="0">
                  <a:solidFill>
                    <a:schemeClr val="bg1"/>
                  </a:solidFill>
                  <a:latin typeface="Arial" charset="0"/>
                </a:rPr>
                <a:t>Increasing Time</a:t>
              </a:r>
            </a:p>
            <a:p>
              <a:r>
                <a:rPr lang="en-US" i="1" dirty="0">
                  <a:solidFill>
                    <a:schemeClr val="bg1"/>
                  </a:solidFill>
                  <a:latin typeface="Arial" charset="0"/>
                </a:rPr>
                <a:t>Minutes</a:t>
              </a:r>
            </a:p>
          </p:txBody>
        </p:sp>
        <p:sp>
          <p:nvSpPr>
            <p:cNvPr id="1150982" name="Line 6"/>
            <p:cNvSpPr>
              <a:spLocks noChangeShapeType="1"/>
            </p:cNvSpPr>
            <p:nvPr/>
          </p:nvSpPr>
          <p:spPr bwMode="auto">
            <a:xfrm>
              <a:off x="2187" y="3832"/>
              <a:ext cx="731" cy="0"/>
            </a:xfrm>
            <a:prstGeom prst="line">
              <a:avLst/>
            </a:prstGeom>
            <a:noFill/>
            <a:ln w="38100">
              <a:solidFill>
                <a:srgbClr val="FF0000"/>
              </a:solidFill>
              <a:round/>
              <a:headEnd/>
              <a:tailEnd type="arrow" w="lg" len="med"/>
            </a:ln>
            <a:effectLst/>
          </p:spPr>
          <p:txBody>
            <a:bodyPr anchor="ctr"/>
            <a:lstStyle/>
            <a:p>
              <a:endParaRPr lang="en-US" sz="2400">
                <a:solidFill>
                  <a:schemeClr val="bg1"/>
                </a:solidFill>
              </a:endParaRPr>
            </a:p>
          </p:txBody>
        </p:sp>
      </p:grpSp>
      <p:grpSp>
        <p:nvGrpSpPr>
          <p:cNvPr id="3" name="Group 7"/>
          <p:cNvGrpSpPr>
            <a:grpSpLocks/>
          </p:cNvGrpSpPr>
          <p:nvPr/>
        </p:nvGrpSpPr>
        <p:grpSpPr bwMode="auto">
          <a:xfrm rot="-5400000">
            <a:off x="-1169978" y="3441702"/>
            <a:ext cx="3535363" cy="830264"/>
            <a:chOff x="691" y="3505"/>
            <a:chExt cx="2227" cy="523"/>
          </a:xfrm>
        </p:grpSpPr>
        <p:sp>
          <p:nvSpPr>
            <p:cNvPr id="1150984" name="Text Box 8"/>
            <p:cNvSpPr txBox="1">
              <a:spLocks noChangeArrowheads="1"/>
            </p:cNvSpPr>
            <p:nvPr/>
          </p:nvSpPr>
          <p:spPr bwMode="auto">
            <a:xfrm>
              <a:off x="691" y="3505"/>
              <a:ext cx="1590" cy="523"/>
            </a:xfrm>
            <a:prstGeom prst="rect">
              <a:avLst/>
            </a:prstGeom>
            <a:noFill/>
            <a:ln w="9525" algn="ctr">
              <a:noFill/>
              <a:miter lim="800000"/>
              <a:headEnd/>
              <a:tailEnd/>
            </a:ln>
            <a:effectLst/>
          </p:spPr>
          <p:txBody>
            <a:bodyPr>
              <a:spAutoFit/>
            </a:bodyPr>
            <a:lstStyle/>
            <a:p>
              <a:pPr>
                <a:spcBef>
                  <a:spcPct val="50000"/>
                </a:spcBef>
              </a:pPr>
              <a:r>
                <a:rPr lang="en-US" sz="2400" i="1" dirty="0">
                  <a:solidFill>
                    <a:schemeClr val="bg1"/>
                  </a:solidFill>
                  <a:latin typeface="Arial" charset="0"/>
                </a:rPr>
                <a:t>Increasing Output Signal</a:t>
              </a:r>
            </a:p>
          </p:txBody>
        </p:sp>
        <p:sp>
          <p:nvSpPr>
            <p:cNvPr id="1150985" name="Line 9"/>
            <p:cNvSpPr>
              <a:spLocks noChangeShapeType="1"/>
            </p:cNvSpPr>
            <p:nvPr/>
          </p:nvSpPr>
          <p:spPr bwMode="auto">
            <a:xfrm>
              <a:off x="2187" y="3832"/>
              <a:ext cx="731" cy="0"/>
            </a:xfrm>
            <a:prstGeom prst="line">
              <a:avLst/>
            </a:prstGeom>
            <a:noFill/>
            <a:ln w="38100">
              <a:solidFill>
                <a:srgbClr val="FF0000"/>
              </a:solidFill>
              <a:round/>
              <a:headEnd/>
              <a:tailEnd type="arrow" w="lg" len="med"/>
            </a:ln>
            <a:effectLst/>
          </p:spPr>
          <p:txBody>
            <a:bodyPr anchor="ctr"/>
            <a:lstStyle/>
            <a:p>
              <a:endParaRPr lang="en-US" sz="2400">
                <a:solidFill>
                  <a:schemeClr val="bg1"/>
                </a:solidFill>
              </a:endParaRPr>
            </a:p>
          </p:txBody>
        </p:sp>
      </p:grpSp>
      <p:sp>
        <p:nvSpPr>
          <p:cNvPr id="1150986" name="Line 10"/>
          <p:cNvSpPr>
            <a:spLocks noChangeShapeType="1"/>
          </p:cNvSpPr>
          <p:nvPr/>
        </p:nvSpPr>
        <p:spPr bwMode="auto">
          <a:xfrm>
            <a:off x="1109663" y="1287463"/>
            <a:ext cx="7143750" cy="0"/>
          </a:xfrm>
          <a:prstGeom prst="line">
            <a:avLst/>
          </a:prstGeom>
          <a:noFill/>
          <a:ln w="12700">
            <a:solidFill>
              <a:schemeClr val="bg2"/>
            </a:solidFill>
            <a:prstDash val="sysDot"/>
            <a:round/>
            <a:headEnd/>
            <a:tailEnd/>
          </a:ln>
          <a:effectLst/>
        </p:spPr>
        <p:txBody>
          <a:bodyPr anchor="ctr"/>
          <a:lstStyle/>
          <a:p>
            <a:endParaRPr lang="en-US"/>
          </a:p>
        </p:txBody>
      </p:sp>
      <p:sp>
        <p:nvSpPr>
          <p:cNvPr id="1150987" name="Line 11"/>
          <p:cNvSpPr>
            <a:spLocks noChangeShapeType="1"/>
          </p:cNvSpPr>
          <p:nvPr/>
        </p:nvSpPr>
        <p:spPr bwMode="auto">
          <a:xfrm>
            <a:off x="1109663" y="1917700"/>
            <a:ext cx="7143750" cy="0"/>
          </a:xfrm>
          <a:prstGeom prst="line">
            <a:avLst/>
          </a:prstGeom>
          <a:noFill/>
          <a:ln w="12700">
            <a:solidFill>
              <a:schemeClr val="bg2"/>
            </a:solidFill>
            <a:prstDash val="sysDot"/>
            <a:round/>
            <a:headEnd/>
            <a:tailEnd/>
          </a:ln>
          <a:effectLst/>
        </p:spPr>
        <p:txBody>
          <a:bodyPr anchor="ctr"/>
          <a:lstStyle/>
          <a:p>
            <a:endParaRPr lang="en-US"/>
          </a:p>
        </p:txBody>
      </p:sp>
      <p:sp>
        <p:nvSpPr>
          <p:cNvPr id="1150988" name="Line 12"/>
          <p:cNvSpPr>
            <a:spLocks noChangeShapeType="1"/>
          </p:cNvSpPr>
          <p:nvPr/>
        </p:nvSpPr>
        <p:spPr bwMode="auto">
          <a:xfrm>
            <a:off x="1109663" y="2546350"/>
            <a:ext cx="7143750" cy="0"/>
          </a:xfrm>
          <a:prstGeom prst="line">
            <a:avLst/>
          </a:prstGeom>
          <a:noFill/>
          <a:ln w="12700">
            <a:solidFill>
              <a:schemeClr val="bg2"/>
            </a:solidFill>
            <a:prstDash val="sysDot"/>
            <a:round/>
            <a:headEnd/>
            <a:tailEnd/>
          </a:ln>
          <a:effectLst/>
        </p:spPr>
        <p:txBody>
          <a:bodyPr anchor="ctr"/>
          <a:lstStyle/>
          <a:p>
            <a:endParaRPr lang="en-US"/>
          </a:p>
        </p:txBody>
      </p:sp>
      <p:sp>
        <p:nvSpPr>
          <p:cNvPr id="1150989" name="Line 13"/>
          <p:cNvSpPr>
            <a:spLocks noChangeShapeType="1"/>
          </p:cNvSpPr>
          <p:nvPr/>
        </p:nvSpPr>
        <p:spPr bwMode="auto">
          <a:xfrm>
            <a:off x="1109663" y="3176588"/>
            <a:ext cx="7143750" cy="0"/>
          </a:xfrm>
          <a:prstGeom prst="line">
            <a:avLst/>
          </a:prstGeom>
          <a:noFill/>
          <a:ln w="12700">
            <a:solidFill>
              <a:schemeClr val="bg2"/>
            </a:solidFill>
            <a:prstDash val="sysDot"/>
            <a:round/>
            <a:headEnd/>
            <a:tailEnd/>
          </a:ln>
          <a:effectLst/>
        </p:spPr>
        <p:txBody>
          <a:bodyPr anchor="ctr"/>
          <a:lstStyle/>
          <a:p>
            <a:endParaRPr lang="en-US"/>
          </a:p>
        </p:txBody>
      </p:sp>
      <p:sp>
        <p:nvSpPr>
          <p:cNvPr id="1150990" name="Line 14"/>
          <p:cNvSpPr>
            <a:spLocks noChangeShapeType="1"/>
          </p:cNvSpPr>
          <p:nvPr/>
        </p:nvSpPr>
        <p:spPr bwMode="auto">
          <a:xfrm>
            <a:off x="1109663" y="3805238"/>
            <a:ext cx="7143750" cy="0"/>
          </a:xfrm>
          <a:prstGeom prst="line">
            <a:avLst/>
          </a:prstGeom>
          <a:noFill/>
          <a:ln w="12700">
            <a:solidFill>
              <a:schemeClr val="bg2"/>
            </a:solidFill>
            <a:prstDash val="sysDot"/>
            <a:round/>
            <a:headEnd/>
            <a:tailEnd/>
          </a:ln>
          <a:effectLst/>
        </p:spPr>
        <p:txBody>
          <a:bodyPr anchor="ctr"/>
          <a:lstStyle/>
          <a:p>
            <a:endParaRPr lang="en-US"/>
          </a:p>
        </p:txBody>
      </p:sp>
      <p:sp>
        <p:nvSpPr>
          <p:cNvPr id="1150991" name="Line 15"/>
          <p:cNvSpPr>
            <a:spLocks noChangeShapeType="1"/>
          </p:cNvSpPr>
          <p:nvPr/>
        </p:nvSpPr>
        <p:spPr bwMode="auto">
          <a:xfrm>
            <a:off x="1109663" y="4435475"/>
            <a:ext cx="7143750" cy="0"/>
          </a:xfrm>
          <a:prstGeom prst="line">
            <a:avLst/>
          </a:prstGeom>
          <a:noFill/>
          <a:ln w="12700">
            <a:solidFill>
              <a:schemeClr val="bg2"/>
            </a:solidFill>
            <a:prstDash val="sysDot"/>
            <a:round/>
            <a:headEnd/>
            <a:tailEnd/>
          </a:ln>
          <a:effectLst/>
        </p:spPr>
        <p:txBody>
          <a:bodyPr anchor="ctr"/>
          <a:lstStyle/>
          <a:p>
            <a:endParaRPr lang="en-US"/>
          </a:p>
        </p:txBody>
      </p:sp>
      <p:sp>
        <p:nvSpPr>
          <p:cNvPr id="1150992" name="Line 16"/>
          <p:cNvSpPr>
            <a:spLocks noChangeShapeType="1"/>
          </p:cNvSpPr>
          <p:nvPr/>
        </p:nvSpPr>
        <p:spPr bwMode="auto">
          <a:xfrm>
            <a:off x="1109663" y="5064125"/>
            <a:ext cx="7143750" cy="0"/>
          </a:xfrm>
          <a:prstGeom prst="line">
            <a:avLst/>
          </a:prstGeom>
          <a:noFill/>
          <a:ln w="12700">
            <a:solidFill>
              <a:schemeClr val="bg2"/>
            </a:solidFill>
            <a:prstDash val="sysDot"/>
            <a:round/>
            <a:headEnd/>
            <a:tailEnd/>
          </a:ln>
          <a:effectLst/>
        </p:spPr>
        <p:txBody>
          <a:bodyPr anchor="ctr"/>
          <a:lstStyle/>
          <a:p>
            <a:endParaRPr lang="en-US"/>
          </a:p>
        </p:txBody>
      </p:sp>
      <p:sp>
        <p:nvSpPr>
          <p:cNvPr id="1150993" name="Line 17"/>
          <p:cNvSpPr>
            <a:spLocks noChangeShapeType="1"/>
          </p:cNvSpPr>
          <p:nvPr/>
        </p:nvSpPr>
        <p:spPr bwMode="auto">
          <a:xfrm>
            <a:off x="1109663" y="658813"/>
            <a:ext cx="7143750" cy="0"/>
          </a:xfrm>
          <a:prstGeom prst="line">
            <a:avLst/>
          </a:prstGeom>
          <a:noFill/>
          <a:ln w="12700">
            <a:solidFill>
              <a:schemeClr val="bg2"/>
            </a:solidFill>
            <a:prstDash val="sysDot"/>
            <a:round/>
            <a:headEnd/>
            <a:tailEnd/>
          </a:ln>
          <a:effectLst/>
        </p:spPr>
        <p:txBody>
          <a:bodyPr anchor="ctr"/>
          <a:lstStyle/>
          <a:p>
            <a:endParaRPr lang="en-US"/>
          </a:p>
        </p:txBody>
      </p:sp>
      <p:sp>
        <p:nvSpPr>
          <p:cNvPr id="1150994" name="Line 18"/>
          <p:cNvSpPr>
            <a:spLocks noChangeShapeType="1"/>
          </p:cNvSpPr>
          <p:nvPr/>
        </p:nvSpPr>
        <p:spPr bwMode="auto">
          <a:xfrm>
            <a:off x="1738313" y="65881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0995" name="Line 19"/>
          <p:cNvSpPr>
            <a:spLocks noChangeShapeType="1"/>
          </p:cNvSpPr>
          <p:nvPr/>
        </p:nvSpPr>
        <p:spPr bwMode="auto">
          <a:xfrm>
            <a:off x="2368550" y="65881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0996" name="Line 20"/>
          <p:cNvSpPr>
            <a:spLocks noChangeShapeType="1"/>
          </p:cNvSpPr>
          <p:nvPr/>
        </p:nvSpPr>
        <p:spPr bwMode="auto">
          <a:xfrm>
            <a:off x="2997200" y="65881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0997" name="Line 21"/>
          <p:cNvSpPr>
            <a:spLocks noChangeShapeType="1"/>
          </p:cNvSpPr>
          <p:nvPr/>
        </p:nvSpPr>
        <p:spPr bwMode="auto">
          <a:xfrm>
            <a:off x="3627438" y="65881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0998" name="Line 22"/>
          <p:cNvSpPr>
            <a:spLocks noChangeShapeType="1"/>
          </p:cNvSpPr>
          <p:nvPr/>
        </p:nvSpPr>
        <p:spPr bwMode="auto">
          <a:xfrm>
            <a:off x="4256088" y="65881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0999" name="Line 23"/>
          <p:cNvSpPr>
            <a:spLocks noChangeShapeType="1"/>
          </p:cNvSpPr>
          <p:nvPr/>
        </p:nvSpPr>
        <p:spPr bwMode="auto">
          <a:xfrm>
            <a:off x="4886325" y="65881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1000" name="Line 24"/>
          <p:cNvSpPr>
            <a:spLocks noChangeShapeType="1"/>
          </p:cNvSpPr>
          <p:nvPr/>
        </p:nvSpPr>
        <p:spPr bwMode="auto">
          <a:xfrm>
            <a:off x="5514975" y="65881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1001" name="Line 25"/>
          <p:cNvSpPr>
            <a:spLocks noChangeShapeType="1"/>
          </p:cNvSpPr>
          <p:nvPr/>
        </p:nvSpPr>
        <p:spPr bwMode="auto">
          <a:xfrm>
            <a:off x="6145213" y="65881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1002" name="Line 26"/>
          <p:cNvSpPr>
            <a:spLocks noChangeShapeType="1"/>
          </p:cNvSpPr>
          <p:nvPr/>
        </p:nvSpPr>
        <p:spPr bwMode="auto">
          <a:xfrm>
            <a:off x="6800850" y="66516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1003" name="Line 27"/>
          <p:cNvSpPr>
            <a:spLocks noChangeShapeType="1"/>
          </p:cNvSpPr>
          <p:nvPr/>
        </p:nvSpPr>
        <p:spPr bwMode="auto">
          <a:xfrm>
            <a:off x="7427913" y="657225"/>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1004" name="Line 28"/>
          <p:cNvSpPr>
            <a:spLocks noChangeShapeType="1"/>
          </p:cNvSpPr>
          <p:nvPr/>
        </p:nvSpPr>
        <p:spPr bwMode="auto">
          <a:xfrm>
            <a:off x="8069263" y="66516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42" name="Title 41"/>
          <p:cNvSpPr>
            <a:spLocks noGrp="1"/>
          </p:cNvSpPr>
          <p:nvPr>
            <p:ph type="title"/>
          </p:nvPr>
        </p:nvSpPr>
        <p:spPr>
          <a:xfrm>
            <a:off x="1737360" y="609600"/>
            <a:ext cx="6720840" cy="1143000"/>
          </a:xfrm>
          <a:solidFill>
            <a:schemeClr val="tx1">
              <a:alpha val="25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p>
            <a:r>
              <a:rPr lang="en-US" dirty="0"/>
              <a:t>Integral Gain; </a:t>
            </a:r>
            <a:br>
              <a:rPr lang="en-US" dirty="0"/>
            </a:br>
            <a:r>
              <a:rPr lang="en-US" sz="2400" dirty="0"/>
              <a:t>Minutes per Repeat or Repeats per Minute</a:t>
            </a:r>
          </a:p>
        </p:txBody>
      </p:sp>
      <p:cxnSp>
        <p:nvCxnSpPr>
          <p:cNvPr id="43" name="Straight Connector 42"/>
          <p:cNvCxnSpPr/>
          <p:nvPr/>
        </p:nvCxnSpPr>
        <p:spPr bwMode="auto">
          <a:xfrm>
            <a:off x="1110607" y="5700713"/>
            <a:ext cx="0" cy="105727"/>
          </a:xfrm>
          <a:prstGeom prst="line">
            <a:avLst/>
          </a:prstGeom>
          <a:solidFill>
            <a:schemeClr val="accent1"/>
          </a:solidFill>
          <a:ln w="38100" cap="rnd" cmpd="sng" algn="ctr">
            <a:solidFill>
              <a:schemeClr val="bg1"/>
            </a:solidFill>
            <a:prstDash val="solid"/>
            <a:round/>
            <a:headEnd type="none" w="med" len="med"/>
            <a:tailEnd type="none" w="med" len="med"/>
          </a:ln>
          <a:effectLst/>
        </p:spPr>
      </p:cxnSp>
      <p:sp>
        <p:nvSpPr>
          <p:cNvPr id="45" name="TextBox 44"/>
          <p:cNvSpPr txBox="1"/>
          <p:nvPr/>
        </p:nvSpPr>
        <p:spPr>
          <a:xfrm>
            <a:off x="954154" y="5806440"/>
            <a:ext cx="312906" cy="369332"/>
          </a:xfrm>
          <a:prstGeom prst="rect">
            <a:avLst/>
          </a:prstGeom>
          <a:noFill/>
        </p:spPr>
        <p:txBody>
          <a:bodyPr wrap="none" rtlCol="0">
            <a:spAutoFit/>
          </a:bodyPr>
          <a:lstStyle/>
          <a:p>
            <a:r>
              <a:rPr lang="en-US" dirty="0"/>
              <a:t>1</a:t>
            </a:r>
          </a:p>
        </p:txBody>
      </p:sp>
      <p:cxnSp>
        <p:nvCxnSpPr>
          <p:cNvPr id="48" name="Straight Connector 47"/>
          <p:cNvCxnSpPr/>
          <p:nvPr/>
        </p:nvCxnSpPr>
        <p:spPr bwMode="auto">
          <a:xfrm>
            <a:off x="3629239" y="5700713"/>
            <a:ext cx="0" cy="105727"/>
          </a:xfrm>
          <a:prstGeom prst="line">
            <a:avLst/>
          </a:prstGeom>
          <a:solidFill>
            <a:schemeClr val="accent1"/>
          </a:solidFill>
          <a:ln w="38100" cap="rnd" cmpd="sng" algn="ctr">
            <a:solidFill>
              <a:schemeClr val="bg1"/>
            </a:solidFill>
            <a:prstDash val="solid"/>
            <a:round/>
            <a:headEnd type="none" w="med" len="med"/>
            <a:tailEnd type="none" w="med" len="med"/>
          </a:ln>
          <a:effectLst/>
        </p:spPr>
      </p:cxnSp>
      <p:sp>
        <p:nvSpPr>
          <p:cNvPr id="49" name="TextBox 48"/>
          <p:cNvSpPr txBox="1"/>
          <p:nvPr/>
        </p:nvSpPr>
        <p:spPr>
          <a:xfrm>
            <a:off x="3472786" y="5806440"/>
            <a:ext cx="312906" cy="369332"/>
          </a:xfrm>
          <a:prstGeom prst="rect">
            <a:avLst/>
          </a:prstGeom>
          <a:noFill/>
        </p:spPr>
        <p:txBody>
          <a:bodyPr wrap="none" rtlCol="0">
            <a:spAutoFit/>
          </a:bodyPr>
          <a:lstStyle/>
          <a:p>
            <a:r>
              <a:rPr lang="en-US" dirty="0"/>
              <a:t>2</a:t>
            </a:r>
          </a:p>
        </p:txBody>
      </p:sp>
      <p:cxnSp>
        <p:nvCxnSpPr>
          <p:cNvPr id="51" name="Straight Connector 50"/>
          <p:cNvCxnSpPr/>
          <p:nvPr/>
        </p:nvCxnSpPr>
        <p:spPr bwMode="auto">
          <a:xfrm>
            <a:off x="6147871" y="5700713"/>
            <a:ext cx="0" cy="105727"/>
          </a:xfrm>
          <a:prstGeom prst="line">
            <a:avLst/>
          </a:prstGeom>
          <a:solidFill>
            <a:schemeClr val="accent1"/>
          </a:solidFill>
          <a:ln w="38100" cap="rnd" cmpd="sng" algn="ctr">
            <a:solidFill>
              <a:schemeClr val="bg1"/>
            </a:solidFill>
            <a:prstDash val="solid"/>
            <a:round/>
            <a:headEnd type="none" w="med" len="med"/>
            <a:tailEnd type="none" w="med" len="med"/>
          </a:ln>
          <a:effectLst/>
        </p:spPr>
      </p:cxnSp>
      <p:sp>
        <p:nvSpPr>
          <p:cNvPr id="52" name="TextBox 51"/>
          <p:cNvSpPr txBox="1"/>
          <p:nvPr/>
        </p:nvSpPr>
        <p:spPr>
          <a:xfrm>
            <a:off x="5991418" y="5806440"/>
            <a:ext cx="312906" cy="369332"/>
          </a:xfrm>
          <a:prstGeom prst="rect">
            <a:avLst/>
          </a:prstGeom>
          <a:noFill/>
        </p:spPr>
        <p:txBody>
          <a:bodyPr wrap="none" rtlCol="0">
            <a:spAutoFit/>
          </a:bodyPr>
          <a:lstStyle/>
          <a:p>
            <a:r>
              <a:rPr lang="en-US" dirty="0"/>
              <a:t>3</a:t>
            </a:r>
          </a:p>
        </p:txBody>
      </p:sp>
      <p:sp>
        <p:nvSpPr>
          <p:cNvPr id="71" name="TextBox 70"/>
          <p:cNvSpPr txBox="1"/>
          <p:nvPr/>
        </p:nvSpPr>
        <p:spPr>
          <a:xfrm>
            <a:off x="4572000" y="5276241"/>
            <a:ext cx="3089030" cy="369332"/>
          </a:xfrm>
          <a:prstGeom prst="rect">
            <a:avLst/>
          </a:prstGeom>
          <a:solidFill>
            <a:schemeClr val="tx1">
              <a:alpha val="25000"/>
            </a:schemeClr>
          </a:solidFill>
        </p:spPr>
        <p:txBody>
          <a:bodyPr wrap="square" rtlCol="0">
            <a:spAutoFit/>
          </a:bodyPr>
          <a:lstStyle/>
          <a:p>
            <a:r>
              <a:rPr lang="en-US" dirty="0">
                <a:solidFill>
                  <a:schemeClr val="bg1"/>
                </a:solidFill>
              </a:rPr>
              <a:t>Process upset occurs</a:t>
            </a:r>
          </a:p>
        </p:txBody>
      </p:sp>
      <p:sp>
        <p:nvSpPr>
          <p:cNvPr id="75" name="Freeform 74"/>
          <p:cNvSpPr/>
          <p:nvPr/>
        </p:nvSpPr>
        <p:spPr bwMode="auto">
          <a:xfrm>
            <a:off x="3190240" y="5201920"/>
            <a:ext cx="1412240" cy="391160"/>
          </a:xfrm>
          <a:custGeom>
            <a:avLst/>
            <a:gdLst>
              <a:gd name="connsiteX0" fmla="*/ 1412240 w 1412240"/>
              <a:gd name="connsiteY0" fmla="*/ 254000 h 391160"/>
              <a:gd name="connsiteX1" fmla="*/ 1148080 w 1412240"/>
              <a:gd name="connsiteY1" fmla="*/ 233680 h 391160"/>
              <a:gd name="connsiteX2" fmla="*/ 751840 w 1412240"/>
              <a:gd name="connsiteY2" fmla="*/ 335280 h 391160"/>
              <a:gd name="connsiteX3" fmla="*/ 294640 w 1412240"/>
              <a:gd name="connsiteY3" fmla="*/ 335280 h 391160"/>
              <a:gd name="connsiteX4" fmla="*/ 0 w 1412240"/>
              <a:gd name="connsiteY4" fmla="*/ 0 h 391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2240" h="391160">
                <a:moveTo>
                  <a:pt x="1412240" y="254000"/>
                </a:moveTo>
                <a:cubicBezTo>
                  <a:pt x="1335193" y="237066"/>
                  <a:pt x="1258147" y="220133"/>
                  <a:pt x="1148080" y="233680"/>
                </a:cubicBezTo>
                <a:cubicBezTo>
                  <a:pt x="1038013" y="247227"/>
                  <a:pt x="894080" y="318347"/>
                  <a:pt x="751840" y="335280"/>
                </a:cubicBezTo>
                <a:cubicBezTo>
                  <a:pt x="609600" y="352213"/>
                  <a:pt x="419947" y="391160"/>
                  <a:pt x="294640" y="335280"/>
                </a:cubicBezTo>
                <a:cubicBezTo>
                  <a:pt x="169333" y="279400"/>
                  <a:pt x="84666" y="139700"/>
                  <a:pt x="0" y="0"/>
                </a:cubicBezTo>
              </a:path>
            </a:pathLst>
          </a:custGeom>
          <a:noFill/>
          <a:ln w="28575" cap="flat" cmpd="sng" algn="ctr">
            <a:solidFill>
              <a:srgbClr val="FF0000"/>
            </a:solidFill>
            <a:prstDash val="solid"/>
            <a:round/>
            <a:headEnd type="none" w="lg" len="lg"/>
            <a:tailEnd type="arrow" w="lg" len="lg"/>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400" b="1">
              <a:latin typeface="Arial Narrow" pitchFamily="34" charset="0"/>
            </a:endParaRPr>
          </a:p>
        </p:txBody>
      </p:sp>
      <p:grpSp>
        <p:nvGrpSpPr>
          <p:cNvPr id="7" name="Group 61"/>
          <p:cNvGrpSpPr/>
          <p:nvPr/>
        </p:nvGrpSpPr>
        <p:grpSpPr>
          <a:xfrm>
            <a:off x="1109663" y="1598582"/>
            <a:ext cx="6959600" cy="3476338"/>
            <a:chOff x="1109663" y="1598582"/>
            <a:chExt cx="6959600" cy="3476338"/>
          </a:xfrm>
        </p:grpSpPr>
        <p:cxnSp>
          <p:nvCxnSpPr>
            <p:cNvPr id="53" name="Straight Connector 52"/>
            <p:cNvCxnSpPr/>
            <p:nvPr/>
          </p:nvCxnSpPr>
          <p:spPr bwMode="auto">
            <a:xfrm>
              <a:off x="1109663" y="5074920"/>
              <a:ext cx="2014537" cy="0"/>
            </a:xfrm>
            <a:prstGeom prst="line">
              <a:avLst/>
            </a:prstGeom>
            <a:solidFill>
              <a:schemeClr val="accent1"/>
            </a:solidFill>
            <a:ln w="38100" cap="rnd" cmpd="sng" algn="ctr">
              <a:solidFill>
                <a:srgbClr val="FF0000"/>
              </a:solidFill>
              <a:prstDash val="solid"/>
              <a:round/>
              <a:headEnd type="none" w="med" len="med"/>
              <a:tailEnd type="none" w="med" len="med"/>
            </a:ln>
            <a:effectLst/>
          </p:spPr>
        </p:cxnSp>
        <p:cxnSp>
          <p:nvCxnSpPr>
            <p:cNvPr id="54" name="Straight Connector 53"/>
            <p:cNvCxnSpPr/>
            <p:nvPr/>
          </p:nvCxnSpPr>
          <p:spPr bwMode="auto">
            <a:xfrm flipV="1">
              <a:off x="3124200" y="3816032"/>
              <a:ext cx="496888" cy="1258888"/>
            </a:xfrm>
            <a:prstGeom prst="line">
              <a:avLst/>
            </a:prstGeom>
            <a:solidFill>
              <a:schemeClr val="accent1"/>
            </a:solidFill>
            <a:ln w="38100" cap="rnd" cmpd="sng" algn="ctr">
              <a:solidFill>
                <a:srgbClr val="FF0000"/>
              </a:solidFill>
              <a:prstDash val="solid"/>
              <a:round/>
              <a:headEnd type="none" w="med" len="med"/>
              <a:tailEnd type="none" w="med" len="med"/>
            </a:ln>
            <a:effectLst/>
          </p:spPr>
        </p:cxnSp>
        <p:cxnSp>
          <p:nvCxnSpPr>
            <p:cNvPr id="55" name="Straight Connector 54"/>
            <p:cNvCxnSpPr/>
            <p:nvPr/>
          </p:nvCxnSpPr>
          <p:spPr bwMode="auto">
            <a:xfrm flipV="1">
              <a:off x="3627438" y="1598582"/>
              <a:ext cx="4441825" cy="2217450"/>
            </a:xfrm>
            <a:prstGeom prst="line">
              <a:avLst/>
            </a:prstGeom>
            <a:solidFill>
              <a:schemeClr val="accent1"/>
            </a:solidFill>
            <a:ln w="38100" cap="rnd" cmpd="sng" algn="ctr">
              <a:solidFill>
                <a:srgbClr val="FF0000"/>
              </a:solidFill>
              <a:prstDash val="solid"/>
              <a:round/>
              <a:headEnd type="none" w="med" len="med"/>
              <a:tailEnd type="none" w="med" len="med"/>
            </a:ln>
            <a:effectLst/>
          </p:spPr>
        </p:cxnSp>
      </p:grpSp>
      <p:grpSp>
        <p:nvGrpSpPr>
          <p:cNvPr id="9" name="Group 55"/>
          <p:cNvGrpSpPr/>
          <p:nvPr/>
        </p:nvGrpSpPr>
        <p:grpSpPr>
          <a:xfrm>
            <a:off x="5517638" y="173186"/>
            <a:ext cx="3089030" cy="954107"/>
            <a:chOff x="1318186" y="1917700"/>
            <a:chExt cx="3089030" cy="954107"/>
          </a:xfrm>
        </p:grpSpPr>
        <p:sp>
          <p:nvSpPr>
            <p:cNvPr id="57" name="TextBox 56"/>
            <p:cNvSpPr txBox="1"/>
            <p:nvPr/>
          </p:nvSpPr>
          <p:spPr>
            <a:xfrm>
              <a:off x="1318186" y="1917700"/>
              <a:ext cx="3089030" cy="954107"/>
            </a:xfrm>
            <a:prstGeom prst="rect">
              <a:avLst/>
            </a:prstGeom>
            <a:noFill/>
          </p:spPr>
          <p:txBody>
            <a:bodyPr wrap="square" rtlCol="0">
              <a:spAutoFit/>
            </a:bodyPr>
            <a:lstStyle/>
            <a:p>
              <a:r>
                <a:rPr lang="en-US" dirty="0">
                  <a:solidFill>
                    <a:srgbClr val="00B0F0"/>
                  </a:solidFill>
                </a:rPr>
                <a:t>P only response</a:t>
              </a:r>
            </a:p>
            <a:p>
              <a:pPr>
                <a:spcBef>
                  <a:spcPts val="2400"/>
                </a:spcBef>
              </a:pPr>
              <a:r>
                <a:rPr lang="en-US" dirty="0">
                  <a:solidFill>
                    <a:srgbClr val="FF0000"/>
                  </a:solidFill>
                </a:rPr>
                <a:t>PI response</a:t>
              </a:r>
            </a:p>
          </p:txBody>
        </p:sp>
        <p:cxnSp>
          <p:nvCxnSpPr>
            <p:cNvPr id="58" name="Straight Connector 57"/>
            <p:cNvCxnSpPr/>
            <p:nvPr/>
          </p:nvCxnSpPr>
          <p:spPr bwMode="auto">
            <a:xfrm>
              <a:off x="3241040" y="2119630"/>
              <a:ext cx="731520" cy="0"/>
            </a:xfrm>
            <a:prstGeom prst="line">
              <a:avLst/>
            </a:prstGeom>
            <a:solidFill>
              <a:schemeClr val="accent1"/>
            </a:solidFill>
            <a:ln w="38100" cap="rnd" cmpd="sng" algn="ctr">
              <a:solidFill>
                <a:srgbClr val="00B0F0"/>
              </a:solidFill>
              <a:prstDash val="dash"/>
              <a:round/>
              <a:headEnd type="none" w="med" len="med"/>
              <a:tailEnd type="none" w="med" len="med"/>
            </a:ln>
            <a:effectLst/>
          </p:spPr>
        </p:cxnSp>
        <p:cxnSp>
          <p:nvCxnSpPr>
            <p:cNvPr id="59" name="Straight Connector 58"/>
            <p:cNvCxnSpPr/>
            <p:nvPr/>
          </p:nvCxnSpPr>
          <p:spPr bwMode="auto">
            <a:xfrm>
              <a:off x="3241040" y="2739390"/>
              <a:ext cx="731520" cy="0"/>
            </a:xfrm>
            <a:prstGeom prst="line">
              <a:avLst/>
            </a:prstGeom>
            <a:solidFill>
              <a:schemeClr val="accent1"/>
            </a:solidFill>
            <a:ln w="38100" cap="rnd" cmpd="sng" algn="ctr">
              <a:solidFill>
                <a:srgbClr val="FF0000"/>
              </a:solidFill>
              <a:prstDash val="solid"/>
              <a:round/>
              <a:headEnd type="none" w="med" len="med"/>
              <a:tailEnd type="none" w="med" len="med"/>
            </a:ln>
            <a:effectLst/>
          </p:spPr>
        </p:cxnSp>
      </p:grpSp>
      <p:sp>
        <p:nvSpPr>
          <p:cNvPr id="1150978" name="Line 2"/>
          <p:cNvSpPr>
            <a:spLocks noChangeShapeType="1"/>
          </p:cNvSpPr>
          <p:nvPr/>
        </p:nvSpPr>
        <p:spPr bwMode="auto">
          <a:xfrm>
            <a:off x="1109663" y="658813"/>
            <a:ext cx="0" cy="5035550"/>
          </a:xfrm>
          <a:prstGeom prst="line">
            <a:avLst/>
          </a:prstGeom>
          <a:noFill/>
          <a:ln w="38100" cap="rnd">
            <a:solidFill>
              <a:schemeClr val="bg1"/>
            </a:solidFill>
            <a:round/>
            <a:headEnd/>
            <a:tailEnd/>
          </a:ln>
          <a:effectLst/>
        </p:spPr>
        <p:txBody>
          <a:bodyPr anchor="ctr"/>
          <a:lstStyle/>
          <a:p>
            <a:endParaRPr lang="en-US"/>
          </a:p>
        </p:txBody>
      </p:sp>
      <p:grpSp>
        <p:nvGrpSpPr>
          <p:cNvPr id="8" name="Group 69"/>
          <p:cNvGrpSpPr/>
          <p:nvPr/>
        </p:nvGrpSpPr>
        <p:grpSpPr>
          <a:xfrm>
            <a:off x="1097280" y="3805238"/>
            <a:ext cx="7156133" cy="1269682"/>
            <a:chOff x="1097280" y="3805238"/>
            <a:chExt cx="7156133" cy="1269682"/>
          </a:xfrm>
        </p:grpSpPr>
        <p:cxnSp>
          <p:nvCxnSpPr>
            <p:cNvPr id="65" name="Straight Connector 64"/>
            <p:cNvCxnSpPr/>
            <p:nvPr/>
          </p:nvCxnSpPr>
          <p:spPr bwMode="auto">
            <a:xfrm>
              <a:off x="1097280" y="5074920"/>
              <a:ext cx="2014537" cy="0"/>
            </a:xfrm>
            <a:prstGeom prst="line">
              <a:avLst/>
            </a:prstGeom>
            <a:solidFill>
              <a:schemeClr val="accent1"/>
            </a:solidFill>
            <a:ln w="38100" cap="rnd" cmpd="sng" algn="ctr">
              <a:solidFill>
                <a:srgbClr val="00B0F0"/>
              </a:solidFill>
              <a:prstDash val="dash"/>
              <a:round/>
              <a:headEnd type="none" w="med" len="med"/>
              <a:tailEnd type="none" w="med" len="med"/>
            </a:ln>
            <a:effectLst/>
          </p:spPr>
        </p:cxnSp>
        <p:cxnSp>
          <p:nvCxnSpPr>
            <p:cNvPr id="66" name="Straight Connector 65"/>
            <p:cNvCxnSpPr/>
            <p:nvPr/>
          </p:nvCxnSpPr>
          <p:spPr bwMode="auto">
            <a:xfrm flipV="1">
              <a:off x="3126487" y="3816032"/>
              <a:ext cx="496888" cy="1258888"/>
            </a:xfrm>
            <a:prstGeom prst="line">
              <a:avLst/>
            </a:prstGeom>
            <a:solidFill>
              <a:schemeClr val="accent1"/>
            </a:solidFill>
            <a:ln w="38100" cap="rnd" cmpd="sng" algn="ctr">
              <a:solidFill>
                <a:srgbClr val="00B0F0"/>
              </a:solidFill>
              <a:prstDash val="dash"/>
              <a:round/>
              <a:headEnd type="none" w="med" len="med"/>
              <a:tailEnd type="none" w="med" len="med"/>
            </a:ln>
            <a:effectLst/>
          </p:spPr>
        </p:cxnSp>
        <p:cxnSp>
          <p:nvCxnSpPr>
            <p:cNvPr id="68" name="Straight Connector 67"/>
            <p:cNvCxnSpPr>
              <a:endCxn id="1150990" idx="1"/>
            </p:cNvCxnSpPr>
            <p:nvPr/>
          </p:nvCxnSpPr>
          <p:spPr bwMode="auto">
            <a:xfrm flipV="1">
              <a:off x="3623375" y="3805238"/>
              <a:ext cx="4630038" cy="10794"/>
            </a:xfrm>
            <a:prstGeom prst="line">
              <a:avLst/>
            </a:prstGeom>
            <a:solidFill>
              <a:schemeClr val="accent1"/>
            </a:solidFill>
            <a:ln w="38100" cap="rnd" cmpd="sng" algn="ctr">
              <a:solidFill>
                <a:srgbClr val="00B0F0"/>
              </a:solidFill>
              <a:prstDash val="dash"/>
              <a:round/>
              <a:headEnd type="none" w="med" len="med"/>
              <a:tailEnd type="none" w="med" len="med"/>
            </a:ln>
            <a:effectLst/>
          </p:spPr>
        </p:cxnSp>
      </p:grpSp>
      <p:grpSp>
        <p:nvGrpSpPr>
          <p:cNvPr id="10" name="Group 68"/>
          <p:cNvGrpSpPr/>
          <p:nvPr/>
        </p:nvGrpSpPr>
        <p:grpSpPr>
          <a:xfrm>
            <a:off x="369021" y="3816032"/>
            <a:ext cx="4263304" cy="1248093"/>
            <a:chOff x="369021" y="3816032"/>
            <a:chExt cx="4263304" cy="1248093"/>
          </a:xfrm>
        </p:grpSpPr>
        <p:cxnSp>
          <p:nvCxnSpPr>
            <p:cNvPr id="80" name="Straight Connector 79"/>
            <p:cNvCxnSpPr/>
            <p:nvPr/>
          </p:nvCxnSpPr>
          <p:spPr bwMode="auto">
            <a:xfrm flipV="1">
              <a:off x="4256088" y="3816032"/>
              <a:ext cx="0" cy="1248093"/>
            </a:xfrm>
            <a:prstGeom prst="line">
              <a:avLst/>
            </a:prstGeom>
            <a:solidFill>
              <a:schemeClr val="accent1"/>
            </a:solidFill>
            <a:ln w="28575" cap="rnd" cmpd="sng" algn="ctr">
              <a:solidFill>
                <a:srgbClr val="FF0000"/>
              </a:solidFill>
              <a:prstDash val="solid"/>
              <a:round/>
              <a:headEnd type="arrow" w="lg" len="lg"/>
              <a:tailEnd type="arrow" w="lg" len="lg"/>
            </a:ln>
            <a:effectLst/>
          </p:spPr>
        </p:cxnSp>
        <p:cxnSp>
          <p:nvCxnSpPr>
            <p:cNvPr id="78" name="Straight Connector 77"/>
            <p:cNvCxnSpPr/>
            <p:nvPr/>
          </p:nvCxnSpPr>
          <p:spPr bwMode="auto">
            <a:xfrm>
              <a:off x="3126487" y="5064125"/>
              <a:ext cx="1505838" cy="0"/>
            </a:xfrm>
            <a:prstGeom prst="line">
              <a:avLst/>
            </a:prstGeom>
            <a:solidFill>
              <a:schemeClr val="accent1"/>
            </a:solidFill>
            <a:ln w="28575" cap="rnd" cmpd="sng" algn="ctr">
              <a:solidFill>
                <a:srgbClr val="FF0000"/>
              </a:solidFill>
              <a:prstDash val="solid"/>
              <a:round/>
              <a:headEnd type="none" w="med" len="med"/>
              <a:tailEnd type="none" w="med" len="med"/>
            </a:ln>
            <a:effectLst/>
          </p:spPr>
        </p:cxnSp>
        <p:cxnSp>
          <p:nvCxnSpPr>
            <p:cNvPr id="64" name="Straight Connector 63"/>
            <p:cNvCxnSpPr/>
            <p:nvPr/>
          </p:nvCxnSpPr>
          <p:spPr bwMode="auto">
            <a:xfrm>
              <a:off x="3627438" y="3816032"/>
              <a:ext cx="1004887" cy="0"/>
            </a:xfrm>
            <a:prstGeom prst="line">
              <a:avLst/>
            </a:prstGeom>
            <a:solidFill>
              <a:schemeClr val="accent1"/>
            </a:solidFill>
            <a:ln w="28575" cap="rnd" cmpd="sng" algn="ctr">
              <a:solidFill>
                <a:srgbClr val="FF0000"/>
              </a:solidFill>
              <a:prstDash val="solid"/>
              <a:round/>
              <a:headEnd type="none" w="med" len="med"/>
              <a:tailEnd type="none" w="med" len="med"/>
            </a:ln>
            <a:effectLst/>
          </p:spPr>
        </p:cxnSp>
        <p:sp>
          <p:nvSpPr>
            <p:cNvPr id="76" name="TextBox 75"/>
            <p:cNvSpPr txBox="1"/>
            <p:nvPr/>
          </p:nvSpPr>
          <p:spPr>
            <a:xfrm>
              <a:off x="369021" y="3833058"/>
              <a:ext cx="3764796" cy="1200329"/>
            </a:xfrm>
            <a:prstGeom prst="rect">
              <a:avLst/>
            </a:prstGeom>
            <a:solidFill>
              <a:schemeClr val="bg1">
                <a:alpha val="85000"/>
              </a:schemeClr>
            </a:solidFill>
          </p:spPr>
          <p:txBody>
            <a:bodyPr wrap="square" rtlCol="0">
              <a:spAutoFit/>
            </a:bodyPr>
            <a:lstStyle/>
            <a:p>
              <a:r>
                <a:rPr lang="en-US" dirty="0"/>
                <a:t>Integral gain of 1 repeat per minute will increases the output by an amount equal to the P only response after one minute</a:t>
              </a:r>
            </a:p>
          </p:txBody>
        </p:sp>
      </p:grpSp>
      <p:sp>
        <p:nvSpPr>
          <p:cNvPr id="5" name="Slide Number Placeholder 4"/>
          <p:cNvSpPr>
            <a:spLocks noGrp="1"/>
          </p:cNvSpPr>
          <p:nvPr>
            <p:ph type="sldNum" sz="quarter" idx="11"/>
          </p:nvPr>
        </p:nvSpPr>
        <p:spPr/>
        <p:txBody>
          <a:bodyPr/>
          <a:lstStyle/>
          <a:p>
            <a:fld id="{A9320731-3B2C-4107-8664-CAD7BE973DC8}" type="slidenum">
              <a:rPr lang="en-US" smtClean="0"/>
              <a:pPr/>
              <a:t>38</a:t>
            </a:fld>
            <a:endParaRPr lang="en-US"/>
          </a:p>
        </p:txBody>
      </p:sp>
      <p:sp>
        <p:nvSpPr>
          <p:cNvPr id="4" name="Footer Placeholder 3"/>
          <p:cNvSpPr>
            <a:spLocks noGrp="1"/>
          </p:cNvSpPr>
          <p:nvPr>
            <p:ph type="ftr" sz="quarter" idx="10"/>
          </p:nvPr>
        </p:nvSpPr>
        <p:spPr/>
        <p:txBody>
          <a:bodyPr/>
          <a:lstStyle/>
          <a:p>
            <a:r>
              <a:rPr lang="en-US"/>
              <a:t>Tab 12-1 - Proportional an PID Control Processes</a:t>
            </a:r>
            <a:endParaRPr lang="en-US" dirty="0"/>
          </a:p>
        </p:txBody>
      </p:sp>
    </p:spTree>
    <p:extLst>
      <p:ext uri="{BB962C8B-B14F-4D97-AF65-F5344CB8AC3E}">
        <p14:creationId xmlns:p14="http://schemas.microsoft.com/office/powerpoint/2010/main" val="158302937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3.61111E-6 -0.00046 C 0.02552 0.00649 0.05104 0.01366 0.07934 -0.00833 C 0.10764 -0.03032 0.14514 -0.10254 0.16961 -0.13194 C 0.19409 -0.16134 0.20885 -0.17592 0.22656 -0.18449 C 0.24427 -0.19305 0.26007 -0.18842 0.27586 -0.18356 " pathEditMode="relative" ptsTypes="aaaaA">
                                      <p:cBhvr>
                                        <p:cTn id="6" dur="2000" fill="hold"/>
                                        <p:tgtEl>
                                          <p:spTgt spid="10"/>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p:txBody>
          <a:bodyPr/>
          <a:lstStyle/>
          <a:p>
            <a:pPr eaLnBrk="1" hangingPunct="1"/>
            <a:r>
              <a:rPr lang="en-US"/>
              <a:t>Potential Problems when Adding Integral Action</a:t>
            </a:r>
          </a:p>
        </p:txBody>
      </p:sp>
      <p:sp>
        <p:nvSpPr>
          <p:cNvPr id="628741" name="Rectangle 5"/>
          <p:cNvSpPr>
            <a:spLocks noGrp="1" noChangeArrowheads="1"/>
          </p:cNvSpPr>
          <p:nvPr>
            <p:ph idx="1"/>
          </p:nvPr>
        </p:nvSpPr>
        <p:spPr/>
        <p:txBody>
          <a:bodyPr/>
          <a:lstStyle/>
          <a:p>
            <a:pPr eaLnBrk="1" hangingPunct="1"/>
            <a:r>
              <a:rPr lang="en-US" dirty="0"/>
              <a:t>Loop instability unless a commensurate reduction in proportional gain is made</a:t>
            </a:r>
          </a:p>
          <a:p>
            <a:pPr eaLnBrk="1" hangingPunct="1"/>
            <a:r>
              <a:rPr lang="en-US" dirty="0"/>
              <a:t>Tuning and maintenance become more complex, time consuming and difficult</a:t>
            </a:r>
          </a:p>
          <a:p>
            <a:pPr eaLnBrk="1" hangingPunct="1"/>
            <a:r>
              <a:rPr lang="en-US" dirty="0"/>
              <a:t>“Wind-up” can occur</a:t>
            </a:r>
          </a:p>
          <a:p>
            <a:pPr lvl="1" eaLnBrk="1" hangingPunct="1"/>
            <a:r>
              <a:rPr lang="en-US" dirty="0">
                <a:solidFill>
                  <a:srgbClr val="00B0F0"/>
                </a:solidFill>
              </a:rPr>
              <a:t>During HVAC system overload conditions.</a:t>
            </a:r>
          </a:p>
          <a:p>
            <a:pPr lvl="1" eaLnBrk="1" hangingPunct="1"/>
            <a:r>
              <a:rPr lang="en-US" dirty="0">
                <a:solidFill>
                  <a:srgbClr val="00B0F0"/>
                </a:solidFill>
              </a:rPr>
              <a:t>During HVAC shut down if not handled appropriately</a:t>
            </a:r>
          </a:p>
        </p:txBody>
      </p:sp>
      <p:sp>
        <p:nvSpPr>
          <p:cNvPr id="3" name="Slide Number Placeholder 2"/>
          <p:cNvSpPr>
            <a:spLocks noGrp="1"/>
          </p:cNvSpPr>
          <p:nvPr>
            <p:ph type="sldNum" sz="quarter" idx="11"/>
          </p:nvPr>
        </p:nvSpPr>
        <p:spPr/>
        <p:txBody>
          <a:bodyPr/>
          <a:lstStyle/>
          <a:p>
            <a:fld id="{A9320731-3B2C-4107-8664-CAD7BE973DC8}" type="slidenum">
              <a:rPr lang="en-US" smtClean="0"/>
              <a:pPr/>
              <a:t>39</a:t>
            </a:fld>
            <a:endParaRPr lang="en-US"/>
          </a:p>
        </p:txBody>
      </p:sp>
      <p:sp>
        <p:nvSpPr>
          <p:cNvPr id="2" name="Footer Placeholder 1"/>
          <p:cNvSpPr>
            <a:spLocks noGrp="1"/>
          </p:cNvSpPr>
          <p:nvPr>
            <p:ph type="ftr" sz="quarter" idx="10"/>
          </p:nvPr>
        </p:nvSpPr>
        <p:spPr/>
        <p:txBody>
          <a:bodyPr/>
          <a:lstStyle/>
          <a:p>
            <a:r>
              <a:rPr lang="en-US"/>
              <a:t>Tab 12-1 - Proportional an PID Control Processes</a:t>
            </a:r>
            <a:endParaRPr lang="en-US" dirty="0"/>
          </a:p>
        </p:txBody>
      </p:sp>
    </p:spTree>
    <p:extLst>
      <p:ext uri="{BB962C8B-B14F-4D97-AF65-F5344CB8AC3E}">
        <p14:creationId xmlns:p14="http://schemas.microsoft.com/office/powerpoint/2010/main" val="62284740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28741">
                                            <p:txEl>
                                              <p:pRg st="0" end="0"/>
                                            </p:txEl>
                                          </p:spTgt>
                                        </p:tgtEl>
                                        <p:attrNameLst>
                                          <p:attrName>style.visibility</p:attrName>
                                        </p:attrNameLst>
                                      </p:cBhvr>
                                      <p:to>
                                        <p:strVal val="visible"/>
                                      </p:to>
                                    </p:set>
                                    <p:animEffect transition="in" filter="dissolve">
                                      <p:cBhvr>
                                        <p:cTn id="7" dur="500"/>
                                        <p:tgtEl>
                                          <p:spTgt spid="62874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28741">
                                            <p:txEl>
                                              <p:pRg st="1" end="1"/>
                                            </p:txEl>
                                          </p:spTgt>
                                        </p:tgtEl>
                                        <p:attrNameLst>
                                          <p:attrName>style.visibility</p:attrName>
                                        </p:attrNameLst>
                                      </p:cBhvr>
                                      <p:to>
                                        <p:strVal val="visible"/>
                                      </p:to>
                                    </p:set>
                                    <p:animEffect transition="in" filter="dissolve">
                                      <p:cBhvr>
                                        <p:cTn id="12" dur="500"/>
                                        <p:tgtEl>
                                          <p:spTgt spid="62874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28741">
                                            <p:txEl>
                                              <p:pRg st="2" end="2"/>
                                            </p:txEl>
                                          </p:spTgt>
                                        </p:tgtEl>
                                        <p:attrNameLst>
                                          <p:attrName>style.visibility</p:attrName>
                                        </p:attrNameLst>
                                      </p:cBhvr>
                                      <p:to>
                                        <p:strVal val="visible"/>
                                      </p:to>
                                    </p:set>
                                    <p:animEffect transition="in" filter="dissolve">
                                      <p:cBhvr>
                                        <p:cTn id="17" dur="500"/>
                                        <p:tgtEl>
                                          <p:spTgt spid="628741">
                                            <p:txEl>
                                              <p:pRg st="2" end="2"/>
                                            </p:txEl>
                                          </p:spTgt>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628741">
                                            <p:txEl>
                                              <p:pRg st="3" end="3"/>
                                            </p:txEl>
                                          </p:spTgt>
                                        </p:tgtEl>
                                        <p:attrNameLst>
                                          <p:attrName>style.visibility</p:attrName>
                                        </p:attrNameLst>
                                      </p:cBhvr>
                                      <p:to>
                                        <p:strVal val="visible"/>
                                      </p:to>
                                    </p:set>
                                    <p:animEffect transition="in" filter="dissolve">
                                      <p:cBhvr>
                                        <p:cTn id="20" dur="500"/>
                                        <p:tgtEl>
                                          <p:spTgt spid="628741">
                                            <p:txEl>
                                              <p:pRg st="3" end="3"/>
                                            </p:txEl>
                                          </p:spTgt>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628741">
                                            <p:txEl>
                                              <p:pRg st="4" end="4"/>
                                            </p:txEl>
                                          </p:spTgt>
                                        </p:tgtEl>
                                        <p:attrNameLst>
                                          <p:attrName>style.visibility</p:attrName>
                                        </p:attrNameLst>
                                      </p:cBhvr>
                                      <p:to>
                                        <p:strVal val="visible"/>
                                      </p:to>
                                    </p:set>
                                    <p:animEffect transition="in" filter="dissolve">
                                      <p:cBhvr>
                                        <p:cTn id="23" dur="500"/>
                                        <p:tgtEl>
                                          <p:spTgt spid="62874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8741"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67"/>
          <p:cNvGrpSpPr/>
          <p:nvPr/>
        </p:nvGrpSpPr>
        <p:grpSpPr>
          <a:xfrm rot="-2700000">
            <a:off x="7258044" y="5505450"/>
            <a:ext cx="7" cy="1082042"/>
            <a:chOff x="7258044" y="5505450"/>
            <a:chExt cx="7" cy="1082042"/>
          </a:xfrm>
        </p:grpSpPr>
        <p:grpSp>
          <p:nvGrpSpPr>
            <p:cNvPr id="3" name="Group 122"/>
            <p:cNvGrpSpPr/>
            <p:nvPr/>
          </p:nvGrpSpPr>
          <p:grpSpPr>
            <a:xfrm>
              <a:off x="7258044" y="5505452"/>
              <a:ext cx="0" cy="1082040"/>
              <a:chOff x="7315200" y="3810000"/>
              <a:chExt cx="0" cy="1082040"/>
            </a:xfrm>
          </p:grpSpPr>
          <p:cxnSp>
            <p:nvCxnSpPr>
              <p:cNvPr id="73" name="Straight Connector 72"/>
              <p:cNvCxnSpPr/>
              <p:nvPr/>
            </p:nvCxnSpPr>
            <p:spPr bwMode="auto">
              <a:xfrm rot="5400000" flipH="1" flipV="1">
                <a:off x="7040880" y="4084320"/>
                <a:ext cx="548640" cy="0"/>
              </a:xfrm>
              <a:prstGeom prst="line">
                <a:avLst/>
              </a:prstGeom>
              <a:solidFill>
                <a:schemeClr val="accent1"/>
              </a:solidFill>
              <a:ln w="28575" cap="flat" cmpd="sng" algn="ctr">
                <a:solidFill>
                  <a:schemeClr val="bg1">
                    <a:lumMod val="75000"/>
                  </a:schemeClr>
                </a:solidFill>
                <a:prstDash val="solid"/>
                <a:round/>
                <a:headEnd type="none" w="med" len="med"/>
                <a:tailEnd type="none" w="med" len="med"/>
              </a:ln>
              <a:effectLst/>
            </p:spPr>
          </p:cxnSp>
          <p:cxnSp>
            <p:nvCxnSpPr>
              <p:cNvPr id="74" name="Straight Connector 73"/>
              <p:cNvCxnSpPr/>
              <p:nvPr/>
            </p:nvCxnSpPr>
            <p:spPr bwMode="auto">
              <a:xfrm rot="5400000">
                <a:off x="7040880" y="4617720"/>
                <a:ext cx="548640" cy="0"/>
              </a:xfrm>
              <a:prstGeom prst="line">
                <a:avLst/>
              </a:prstGeom>
              <a:solidFill>
                <a:schemeClr val="accent1"/>
              </a:solidFill>
              <a:ln w="28575" cap="flat" cmpd="sng" algn="ctr">
                <a:solidFill>
                  <a:schemeClr val="bg1"/>
                </a:solidFill>
                <a:prstDash val="solid"/>
                <a:round/>
                <a:headEnd type="none" w="med" len="med"/>
                <a:tailEnd type="none" w="med" len="med"/>
              </a:ln>
              <a:effectLst/>
            </p:spPr>
          </p:cxnSp>
        </p:grpSp>
        <p:cxnSp>
          <p:nvCxnSpPr>
            <p:cNvPr id="71" name="Straight Connector 70"/>
            <p:cNvCxnSpPr/>
            <p:nvPr/>
          </p:nvCxnSpPr>
          <p:spPr bwMode="auto">
            <a:xfrm rot="5400000">
              <a:off x="7146132" y="5617369"/>
              <a:ext cx="223838" cy="0"/>
            </a:xfrm>
            <a:prstGeom prst="line">
              <a:avLst/>
            </a:prstGeom>
            <a:solidFill>
              <a:schemeClr val="accent1"/>
            </a:solidFill>
            <a:ln w="76200" cap="flat" cmpd="sng" algn="ctr">
              <a:solidFill>
                <a:schemeClr val="tx1"/>
              </a:solidFill>
              <a:prstDash val="solid"/>
              <a:round/>
              <a:headEnd type="none" w="med" len="med"/>
              <a:tailEnd type="none" w="med" len="med"/>
            </a:ln>
            <a:effectLst/>
          </p:spPr>
        </p:cxnSp>
      </p:grpSp>
      <p:sp>
        <p:nvSpPr>
          <p:cNvPr id="70" name="Rectangle 69"/>
          <p:cNvSpPr/>
          <p:nvPr/>
        </p:nvSpPr>
        <p:spPr bwMode="auto">
          <a:xfrm>
            <a:off x="6477000" y="5917406"/>
            <a:ext cx="1752600" cy="2667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2" name="Line 11"/>
          <p:cNvSpPr>
            <a:spLocks noChangeShapeType="1"/>
          </p:cNvSpPr>
          <p:nvPr/>
        </p:nvSpPr>
        <p:spPr bwMode="auto">
          <a:xfrm flipV="1">
            <a:off x="7258050" y="5916613"/>
            <a:ext cx="0" cy="274637"/>
          </a:xfrm>
          <a:prstGeom prst="line">
            <a:avLst/>
          </a:prstGeom>
          <a:noFill/>
          <a:ln w="28575">
            <a:solidFill>
              <a:srgbClr val="CC9900"/>
            </a:solidFill>
            <a:round/>
            <a:headEnd/>
            <a:tailEnd/>
          </a:ln>
        </p:spPr>
        <p:txBody>
          <a:bodyPr anchor="ctr"/>
          <a:lstStyle/>
          <a:p>
            <a:endParaRPr lang="en-US"/>
          </a:p>
        </p:txBody>
      </p:sp>
      <p:sp>
        <p:nvSpPr>
          <p:cNvPr id="6171" name="Oval 12"/>
          <p:cNvSpPr>
            <a:spLocks noChangeAspect="1" noChangeArrowheads="1"/>
          </p:cNvSpPr>
          <p:nvPr/>
        </p:nvSpPr>
        <p:spPr bwMode="auto">
          <a:xfrm>
            <a:off x="7212013" y="6008688"/>
            <a:ext cx="92075" cy="92075"/>
          </a:xfrm>
          <a:prstGeom prst="ellipse">
            <a:avLst/>
          </a:prstGeom>
          <a:solidFill>
            <a:schemeClr val="tx1"/>
          </a:solidFill>
          <a:ln w="9525">
            <a:solidFill>
              <a:schemeClr val="tx1"/>
            </a:solidFill>
            <a:round/>
            <a:headEnd/>
            <a:tailEnd/>
          </a:ln>
        </p:spPr>
        <p:txBody>
          <a:bodyPr wrap="none" anchor="ctr"/>
          <a:lstStyle/>
          <a:p>
            <a:endParaRPr lang="en-US"/>
          </a:p>
        </p:txBody>
      </p:sp>
      <p:sp>
        <p:nvSpPr>
          <p:cNvPr id="6147" name="Rectangle 49"/>
          <p:cNvSpPr>
            <a:spLocks noChangeArrowheads="1"/>
          </p:cNvSpPr>
          <p:nvPr/>
        </p:nvSpPr>
        <p:spPr bwMode="auto">
          <a:xfrm>
            <a:off x="6459538" y="5915025"/>
            <a:ext cx="782637" cy="276225"/>
          </a:xfrm>
          <a:prstGeom prst="rect">
            <a:avLst/>
          </a:prstGeom>
          <a:solidFill>
            <a:srgbClr val="0099CC">
              <a:alpha val="49804"/>
            </a:srgbClr>
          </a:solidFill>
          <a:ln w="9525" algn="ctr">
            <a:noFill/>
            <a:round/>
            <a:headEnd/>
            <a:tailEnd/>
          </a:ln>
        </p:spPr>
        <p:txBody>
          <a:bodyPr anchor="ctr"/>
          <a:lstStyle/>
          <a:p>
            <a:endParaRPr lang="en-US"/>
          </a:p>
        </p:txBody>
      </p:sp>
      <p:grpSp>
        <p:nvGrpSpPr>
          <p:cNvPr id="4" name="Group 24"/>
          <p:cNvGrpSpPr>
            <a:grpSpLocks/>
          </p:cNvGrpSpPr>
          <p:nvPr/>
        </p:nvGrpSpPr>
        <p:grpSpPr bwMode="auto">
          <a:xfrm>
            <a:off x="1949450" y="3060700"/>
            <a:ext cx="642938" cy="1588"/>
            <a:chOff x="593725" y="3061494"/>
            <a:chExt cx="642143" cy="2381"/>
          </a:xfrm>
        </p:grpSpPr>
        <p:sp>
          <p:nvSpPr>
            <p:cNvPr id="6193" name="Line 13"/>
            <p:cNvSpPr>
              <a:spLocks noChangeShapeType="1"/>
            </p:cNvSpPr>
            <p:nvPr/>
          </p:nvSpPr>
          <p:spPr bwMode="auto">
            <a:xfrm flipH="1">
              <a:off x="915193" y="3061494"/>
              <a:ext cx="320675" cy="0"/>
            </a:xfrm>
            <a:prstGeom prst="line">
              <a:avLst/>
            </a:prstGeom>
            <a:noFill/>
            <a:ln w="9525">
              <a:solidFill>
                <a:schemeClr val="bg1"/>
              </a:solidFill>
              <a:round/>
              <a:headEnd/>
              <a:tailEnd/>
            </a:ln>
          </p:spPr>
          <p:txBody>
            <a:bodyPr anchor="ctr"/>
            <a:lstStyle/>
            <a:p>
              <a:endParaRPr lang="en-US"/>
            </a:p>
          </p:txBody>
        </p:sp>
        <p:sp>
          <p:nvSpPr>
            <p:cNvPr id="6194" name="Line 13"/>
            <p:cNvSpPr>
              <a:spLocks noChangeShapeType="1"/>
            </p:cNvSpPr>
            <p:nvPr/>
          </p:nvSpPr>
          <p:spPr bwMode="auto">
            <a:xfrm flipH="1">
              <a:off x="593725" y="3063875"/>
              <a:ext cx="320675" cy="0"/>
            </a:xfrm>
            <a:prstGeom prst="line">
              <a:avLst/>
            </a:prstGeom>
            <a:noFill/>
            <a:ln w="9525">
              <a:solidFill>
                <a:schemeClr val="tx1"/>
              </a:solidFill>
              <a:round/>
              <a:headEnd/>
              <a:tailEnd/>
            </a:ln>
          </p:spPr>
          <p:txBody>
            <a:bodyPr anchor="ctr"/>
            <a:lstStyle/>
            <a:p>
              <a:endParaRPr lang="en-US"/>
            </a:p>
          </p:txBody>
        </p:sp>
      </p:grpSp>
      <p:sp>
        <p:nvSpPr>
          <p:cNvPr id="6151" name="Rectangle 55"/>
          <p:cNvSpPr>
            <a:spLocks noChangeArrowheads="1"/>
          </p:cNvSpPr>
          <p:nvPr/>
        </p:nvSpPr>
        <p:spPr bwMode="auto">
          <a:xfrm>
            <a:off x="0" y="2922588"/>
            <a:ext cx="2270125" cy="276225"/>
          </a:xfrm>
          <a:prstGeom prst="rect">
            <a:avLst/>
          </a:prstGeom>
          <a:solidFill>
            <a:srgbClr val="0099CC">
              <a:alpha val="49804"/>
            </a:srgbClr>
          </a:solidFill>
          <a:ln w="9525" algn="ctr">
            <a:noFill/>
            <a:round/>
            <a:headEnd/>
            <a:tailEnd/>
          </a:ln>
        </p:spPr>
        <p:txBody>
          <a:bodyPr anchor="ctr"/>
          <a:lstStyle/>
          <a:p>
            <a:endParaRPr lang="en-US"/>
          </a:p>
        </p:txBody>
      </p:sp>
      <p:sp>
        <p:nvSpPr>
          <p:cNvPr id="6152" name="Rectangle 44"/>
          <p:cNvSpPr>
            <a:spLocks noChangeArrowheads="1"/>
          </p:cNvSpPr>
          <p:nvPr/>
        </p:nvSpPr>
        <p:spPr bwMode="auto">
          <a:xfrm>
            <a:off x="1819275" y="5126038"/>
            <a:ext cx="4660900" cy="1028700"/>
          </a:xfrm>
          <a:prstGeom prst="rect">
            <a:avLst/>
          </a:prstGeom>
          <a:solidFill>
            <a:srgbClr val="0099CC">
              <a:alpha val="49804"/>
            </a:srgbClr>
          </a:solidFill>
          <a:ln w="9525" algn="ctr">
            <a:noFill/>
            <a:round/>
            <a:headEnd/>
            <a:tailEnd/>
          </a:ln>
        </p:spPr>
        <p:txBody>
          <a:bodyPr anchor="ctr"/>
          <a:lstStyle/>
          <a:p>
            <a:endParaRPr lang="en-US"/>
          </a:p>
        </p:txBody>
      </p:sp>
      <p:sp>
        <p:nvSpPr>
          <p:cNvPr id="51" name="Rectangle 50"/>
          <p:cNvSpPr>
            <a:spLocks noChangeArrowheads="1"/>
          </p:cNvSpPr>
          <p:nvPr/>
        </p:nvSpPr>
        <p:spPr bwMode="auto">
          <a:xfrm>
            <a:off x="1819275" y="4073525"/>
            <a:ext cx="4660900" cy="1055688"/>
          </a:xfrm>
          <a:prstGeom prst="rect">
            <a:avLst/>
          </a:prstGeom>
          <a:solidFill>
            <a:srgbClr val="0099CC">
              <a:alpha val="49804"/>
            </a:srgbClr>
          </a:solidFill>
          <a:ln w="9525" algn="ctr">
            <a:noFill/>
            <a:round/>
            <a:headEnd/>
            <a:tailEnd/>
          </a:ln>
        </p:spPr>
        <p:txBody>
          <a:bodyPr anchor="ctr"/>
          <a:lstStyle/>
          <a:p>
            <a:endParaRPr lang="en-US"/>
          </a:p>
        </p:txBody>
      </p:sp>
      <p:sp>
        <p:nvSpPr>
          <p:cNvPr id="1044491" name="Line 11"/>
          <p:cNvSpPr>
            <a:spLocks noChangeShapeType="1"/>
          </p:cNvSpPr>
          <p:nvPr/>
        </p:nvSpPr>
        <p:spPr bwMode="auto">
          <a:xfrm flipV="1">
            <a:off x="2270125" y="2924175"/>
            <a:ext cx="0" cy="274638"/>
          </a:xfrm>
          <a:prstGeom prst="line">
            <a:avLst/>
          </a:prstGeom>
          <a:noFill/>
          <a:ln w="28575">
            <a:solidFill>
              <a:srgbClr val="CC9900"/>
            </a:solidFill>
            <a:round/>
            <a:headEnd/>
            <a:tailEnd/>
          </a:ln>
        </p:spPr>
        <p:txBody>
          <a:bodyPr anchor="ctr"/>
          <a:lstStyle/>
          <a:p>
            <a:endParaRPr lang="en-US"/>
          </a:p>
        </p:txBody>
      </p:sp>
      <p:sp>
        <p:nvSpPr>
          <p:cNvPr id="76" name="Rectangle 3"/>
          <p:cNvSpPr>
            <a:spLocks noGrp="1" noChangeArrowheads="1"/>
          </p:cNvSpPr>
          <p:nvPr>
            <p:ph type="title"/>
          </p:nvPr>
        </p:nvSpPr>
        <p:spPr>
          <a:xfrm>
            <a:off x="685800" y="658368"/>
            <a:ext cx="7772400" cy="1408176"/>
          </a:xfrm>
        </p:spPr>
        <p:txBody>
          <a:bodyPr>
            <a:normAutofit/>
          </a:bodyPr>
          <a:lstStyle/>
          <a:p>
            <a:r>
              <a:rPr lang="en-US" dirty="0"/>
              <a:t>A Simple Control Requirement</a:t>
            </a:r>
            <a:br>
              <a:rPr lang="en-US" dirty="0"/>
            </a:br>
            <a:endParaRPr lang="en-US" dirty="0"/>
          </a:p>
        </p:txBody>
      </p:sp>
      <p:sp>
        <p:nvSpPr>
          <p:cNvPr id="6158" name="Line 6"/>
          <p:cNvSpPr>
            <a:spLocks noChangeShapeType="1"/>
          </p:cNvSpPr>
          <p:nvPr/>
        </p:nvSpPr>
        <p:spPr bwMode="auto">
          <a:xfrm flipV="1">
            <a:off x="2754313" y="3200400"/>
            <a:ext cx="0" cy="228600"/>
          </a:xfrm>
          <a:prstGeom prst="line">
            <a:avLst/>
          </a:prstGeom>
          <a:noFill/>
          <a:ln w="19050" cap="sq">
            <a:solidFill>
              <a:schemeClr val="tx1"/>
            </a:solidFill>
            <a:miter lim="800000"/>
            <a:headEnd/>
            <a:tailEnd/>
          </a:ln>
        </p:spPr>
        <p:txBody>
          <a:bodyPr anchor="ctr"/>
          <a:lstStyle/>
          <a:p>
            <a:endParaRPr lang="en-US"/>
          </a:p>
        </p:txBody>
      </p:sp>
      <p:sp>
        <p:nvSpPr>
          <p:cNvPr id="6159" name="Line 7"/>
          <p:cNvSpPr>
            <a:spLocks noChangeShapeType="1"/>
          </p:cNvSpPr>
          <p:nvPr/>
        </p:nvSpPr>
        <p:spPr bwMode="auto">
          <a:xfrm flipV="1">
            <a:off x="3036888" y="2925763"/>
            <a:ext cx="0" cy="503237"/>
          </a:xfrm>
          <a:prstGeom prst="line">
            <a:avLst/>
          </a:prstGeom>
          <a:noFill/>
          <a:ln w="19050" cap="sq">
            <a:solidFill>
              <a:schemeClr val="tx1"/>
            </a:solidFill>
            <a:miter lim="800000"/>
            <a:headEnd/>
            <a:tailEnd/>
          </a:ln>
        </p:spPr>
        <p:txBody>
          <a:bodyPr anchor="ctr"/>
          <a:lstStyle/>
          <a:p>
            <a:endParaRPr lang="en-US"/>
          </a:p>
        </p:txBody>
      </p:sp>
      <p:sp>
        <p:nvSpPr>
          <p:cNvPr id="6160" name="Line 8"/>
          <p:cNvSpPr>
            <a:spLocks noChangeShapeType="1"/>
          </p:cNvSpPr>
          <p:nvPr/>
        </p:nvSpPr>
        <p:spPr bwMode="auto">
          <a:xfrm flipH="1">
            <a:off x="0" y="3200400"/>
            <a:ext cx="2752725" cy="0"/>
          </a:xfrm>
          <a:prstGeom prst="line">
            <a:avLst/>
          </a:prstGeom>
          <a:noFill/>
          <a:ln w="19050" cap="sq">
            <a:solidFill>
              <a:schemeClr val="tx1"/>
            </a:solidFill>
            <a:miter lim="800000"/>
            <a:headEnd/>
            <a:tailEnd/>
          </a:ln>
        </p:spPr>
        <p:txBody>
          <a:bodyPr anchor="ctr"/>
          <a:lstStyle/>
          <a:p>
            <a:endParaRPr lang="en-US"/>
          </a:p>
        </p:txBody>
      </p:sp>
      <p:sp>
        <p:nvSpPr>
          <p:cNvPr id="6161" name="Line 9"/>
          <p:cNvSpPr>
            <a:spLocks noChangeShapeType="1"/>
          </p:cNvSpPr>
          <p:nvPr/>
        </p:nvSpPr>
        <p:spPr bwMode="auto">
          <a:xfrm flipH="1">
            <a:off x="0" y="2925763"/>
            <a:ext cx="3033713" cy="0"/>
          </a:xfrm>
          <a:prstGeom prst="line">
            <a:avLst/>
          </a:prstGeom>
          <a:noFill/>
          <a:ln w="19050" cap="sq">
            <a:solidFill>
              <a:schemeClr val="tx1"/>
            </a:solidFill>
            <a:miter lim="800000"/>
            <a:headEnd/>
            <a:tailEnd/>
          </a:ln>
        </p:spPr>
        <p:txBody>
          <a:bodyPr anchor="ctr"/>
          <a:lstStyle/>
          <a:p>
            <a:endParaRPr lang="en-US"/>
          </a:p>
        </p:txBody>
      </p:sp>
      <p:sp>
        <p:nvSpPr>
          <p:cNvPr id="6162" name="Oval 12"/>
          <p:cNvSpPr>
            <a:spLocks noChangeAspect="1" noChangeArrowheads="1"/>
          </p:cNvSpPr>
          <p:nvPr/>
        </p:nvSpPr>
        <p:spPr bwMode="auto">
          <a:xfrm>
            <a:off x="2224088" y="3016250"/>
            <a:ext cx="92075" cy="92075"/>
          </a:xfrm>
          <a:prstGeom prst="ellipse">
            <a:avLst/>
          </a:prstGeom>
          <a:solidFill>
            <a:schemeClr val="tx1"/>
          </a:solidFill>
          <a:ln w="9525">
            <a:solidFill>
              <a:schemeClr val="tx1"/>
            </a:solidFill>
            <a:round/>
            <a:headEnd/>
            <a:tailEnd/>
          </a:ln>
        </p:spPr>
        <p:txBody>
          <a:bodyPr wrap="none" anchor="ctr"/>
          <a:lstStyle/>
          <a:p>
            <a:endParaRPr lang="en-US"/>
          </a:p>
        </p:txBody>
      </p:sp>
      <p:grpSp>
        <p:nvGrpSpPr>
          <p:cNvPr id="5" name="Group 43"/>
          <p:cNvGrpSpPr>
            <a:grpSpLocks/>
          </p:cNvGrpSpPr>
          <p:nvPr/>
        </p:nvGrpSpPr>
        <p:grpSpPr bwMode="auto">
          <a:xfrm>
            <a:off x="1828800" y="3422650"/>
            <a:ext cx="4654550" cy="2749550"/>
            <a:chOff x="1828799" y="3423138"/>
            <a:chExt cx="4654062" cy="2749062"/>
          </a:xfrm>
        </p:grpSpPr>
        <p:sp>
          <p:nvSpPr>
            <p:cNvPr id="6174" name="Line 4"/>
            <p:cNvSpPr>
              <a:spLocks noChangeShapeType="1"/>
            </p:cNvSpPr>
            <p:nvPr/>
          </p:nvSpPr>
          <p:spPr bwMode="auto">
            <a:xfrm>
              <a:off x="1828800" y="3429000"/>
              <a:ext cx="0" cy="2743200"/>
            </a:xfrm>
            <a:prstGeom prst="line">
              <a:avLst/>
            </a:prstGeom>
            <a:noFill/>
            <a:ln w="76200" cap="sq">
              <a:solidFill>
                <a:schemeClr val="tx1"/>
              </a:solidFill>
              <a:miter lim="800000"/>
              <a:headEnd/>
              <a:tailEnd/>
            </a:ln>
          </p:spPr>
          <p:txBody>
            <a:bodyPr anchor="ctr"/>
            <a:lstStyle/>
            <a:p>
              <a:endParaRPr lang="en-US"/>
            </a:p>
          </p:txBody>
        </p:sp>
        <p:sp>
          <p:nvSpPr>
            <p:cNvPr id="6175" name="Line 5"/>
            <p:cNvSpPr>
              <a:spLocks noChangeShapeType="1"/>
            </p:cNvSpPr>
            <p:nvPr/>
          </p:nvSpPr>
          <p:spPr bwMode="auto">
            <a:xfrm>
              <a:off x="1828799" y="6172200"/>
              <a:ext cx="4651131" cy="0"/>
            </a:xfrm>
            <a:prstGeom prst="line">
              <a:avLst/>
            </a:prstGeom>
            <a:noFill/>
            <a:ln w="76200" cap="sq">
              <a:solidFill>
                <a:schemeClr val="tx1"/>
              </a:solidFill>
              <a:miter lim="800000"/>
              <a:headEnd/>
              <a:tailEnd/>
            </a:ln>
          </p:spPr>
          <p:txBody>
            <a:bodyPr anchor="ctr"/>
            <a:lstStyle/>
            <a:p>
              <a:endParaRPr lang="en-US"/>
            </a:p>
          </p:txBody>
        </p:sp>
        <p:sp>
          <p:nvSpPr>
            <p:cNvPr id="6176" name="Line 4"/>
            <p:cNvSpPr>
              <a:spLocks noChangeShapeType="1"/>
            </p:cNvSpPr>
            <p:nvPr/>
          </p:nvSpPr>
          <p:spPr bwMode="auto">
            <a:xfrm>
              <a:off x="6482861" y="3423138"/>
              <a:ext cx="0" cy="2743200"/>
            </a:xfrm>
            <a:prstGeom prst="line">
              <a:avLst/>
            </a:prstGeom>
            <a:noFill/>
            <a:ln w="76200" cap="sq">
              <a:solidFill>
                <a:schemeClr val="tx1"/>
              </a:solidFill>
              <a:miter lim="800000"/>
              <a:headEnd/>
              <a:tailEnd/>
            </a:ln>
          </p:spPr>
          <p:txBody>
            <a:bodyPr anchor="ctr"/>
            <a:lstStyle/>
            <a:p>
              <a:endParaRPr lang="en-US"/>
            </a:p>
          </p:txBody>
        </p:sp>
      </p:grpSp>
      <p:sp>
        <p:nvSpPr>
          <p:cNvPr id="6170" name="Line 9"/>
          <p:cNvSpPr>
            <a:spLocks noChangeShapeType="1"/>
          </p:cNvSpPr>
          <p:nvPr/>
        </p:nvSpPr>
        <p:spPr bwMode="auto">
          <a:xfrm flipH="1" flipV="1">
            <a:off x="6459538" y="5915025"/>
            <a:ext cx="2684462" cy="0"/>
          </a:xfrm>
          <a:prstGeom prst="line">
            <a:avLst/>
          </a:prstGeom>
          <a:noFill/>
          <a:ln w="19050" cap="sq">
            <a:solidFill>
              <a:schemeClr val="tx1"/>
            </a:solidFill>
            <a:miter lim="800000"/>
            <a:headEnd/>
            <a:tailEnd/>
          </a:ln>
        </p:spPr>
        <p:txBody>
          <a:bodyPr anchor="ctr"/>
          <a:lstStyle/>
          <a:p>
            <a:endParaRPr lang="en-US"/>
          </a:p>
        </p:txBody>
      </p:sp>
      <p:sp>
        <p:nvSpPr>
          <p:cNvPr id="6169" name="Line 8"/>
          <p:cNvSpPr>
            <a:spLocks noChangeShapeType="1"/>
          </p:cNvSpPr>
          <p:nvPr/>
        </p:nvSpPr>
        <p:spPr bwMode="auto">
          <a:xfrm flipH="1">
            <a:off x="6459538" y="6191250"/>
            <a:ext cx="2684462" cy="0"/>
          </a:xfrm>
          <a:prstGeom prst="line">
            <a:avLst/>
          </a:prstGeom>
          <a:noFill/>
          <a:ln w="19050" cap="sq">
            <a:solidFill>
              <a:schemeClr val="tx1"/>
            </a:solidFill>
            <a:miter lim="800000"/>
            <a:headEnd/>
            <a:tailEnd/>
          </a:ln>
        </p:spPr>
        <p:txBody>
          <a:bodyPr anchor="ctr"/>
          <a:lstStyle/>
          <a:p>
            <a:endParaRPr lang="en-US"/>
          </a:p>
        </p:txBody>
      </p:sp>
      <p:grpSp>
        <p:nvGrpSpPr>
          <p:cNvPr id="6" name="Group 116"/>
          <p:cNvGrpSpPr/>
          <p:nvPr/>
        </p:nvGrpSpPr>
        <p:grpSpPr>
          <a:xfrm>
            <a:off x="7684713" y="4554993"/>
            <a:ext cx="722837" cy="1182567"/>
            <a:chOff x="7684713" y="4554993"/>
            <a:chExt cx="722837" cy="1182567"/>
          </a:xfrm>
        </p:grpSpPr>
        <p:sp>
          <p:nvSpPr>
            <p:cNvPr id="78" name="Freeform 13"/>
            <p:cNvSpPr>
              <a:spLocks/>
            </p:cNvSpPr>
            <p:nvPr/>
          </p:nvSpPr>
          <p:spPr bwMode="auto">
            <a:xfrm flipH="1">
              <a:off x="7996185" y="4886015"/>
              <a:ext cx="278218" cy="455085"/>
            </a:xfrm>
            <a:custGeom>
              <a:avLst/>
              <a:gdLst/>
              <a:ahLst/>
              <a:cxnLst>
                <a:cxn ang="0">
                  <a:pos x="276" y="223"/>
                </a:cxn>
                <a:cxn ang="0">
                  <a:pos x="270" y="196"/>
                </a:cxn>
                <a:cxn ang="0">
                  <a:pos x="255" y="156"/>
                </a:cxn>
                <a:cxn ang="0">
                  <a:pos x="206" y="63"/>
                </a:cxn>
                <a:cxn ang="0">
                  <a:pos x="185" y="35"/>
                </a:cxn>
                <a:cxn ang="0">
                  <a:pos x="173" y="24"/>
                </a:cxn>
                <a:cxn ang="0">
                  <a:pos x="161" y="16"/>
                </a:cxn>
                <a:cxn ang="0">
                  <a:pos x="140" y="6"/>
                </a:cxn>
                <a:cxn ang="0">
                  <a:pos x="111" y="0"/>
                </a:cxn>
                <a:cxn ang="0">
                  <a:pos x="104" y="0"/>
                </a:cxn>
                <a:cxn ang="0">
                  <a:pos x="75" y="2"/>
                </a:cxn>
                <a:cxn ang="0">
                  <a:pos x="53" y="7"/>
                </a:cxn>
                <a:cxn ang="0">
                  <a:pos x="48" y="9"/>
                </a:cxn>
                <a:cxn ang="0">
                  <a:pos x="37" y="18"/>
                </a:cxn>
                <a:cxn ang="0">
                  <a:pos x="25" y="30"/>
                </a:cxn>
                <a:cxn ang="0">
                  <a:pos x="20" y="38"/>
                </a:cxn>
                <a:cxn ang="0">
                  <a:pos x="12" y="55"/>
                </a:cxn>
                <a:cxn ang="0">
                  <a:pos x="7" y="76"/>
                </a:cxn>
                <a:cxn ang="0">
                  <a:pos x="7" y="93"/>
                </a:cxn>
                <a:cxn ang="0">
                  <a:pos x="9" y="103"/>
                </a:cxn>
                <a:cxn ang="0">
                  <a:pos x="17" y="120"/>
                </a:cxn>
                <a:cxn ang="0">
                  <a:pos x="32" y="143"/>
                </a:cxn>
                <a:cxn ang="0">
                  <a:pos x="47" y="157"/>
                </a:cxn>
                <a:cxn ang="0">
                  <a:pos x="49" y="160"/>
                </a:cxn>
                <a:cxn ang="0">
                  <a:pos x="50" y="164"/>
                </a:cxn>
                <a:cxn ang="0">
                  <a:pos x="52" y="173"/>
                </a:cxn>
                <a:cxn ang="0">
                  <a:pos x="51" y="192"/>
                </a:cxn>
                <a:cxn ang="0">
                  <a:pos x="48" y="205"/>
                </a:cxn>
                <a:cxn ang="0">
                  <a:pos x="46" y="208"/>
                </a:cxn>
                <a:cxn ang="0">
                  <a:pos x="10" y="270"/>
                </a:cxn>
                <a:cxn ang="0">
                  <a:pos x="5" y="285"/>
                </a:cxn>
                <a:cxn ang="0">
                  <a:pos x="3" y="292"/>
                </a:cxn>
                <a:cxn ang="0">
                  <a:pos x="0" y="319"/>
                </a:cxn>
                <a:cxn ang="0">
                  <a:pos x="2" y="347"/>
                </a:cxn>
                <a:cxn ang="0">
                  <a:pos x="6" y="366"/>
                </a:cxn>
                <a:cxn ang="0">
                  <a:pos x="14" y="386"/>
                </a:cxn>
                <a:cxn ang="0">
                  <a:pos x="29" y="415"/>
                </a:cxn>
                <a:cxn ang="0">
                  <a:pos x="41" y="430"/>
                </a:cxn>
                <a:cxn ang="0">
                  <a:pos x="54" y="441"/>
                </a:cxn>
                <a:cxn ang="0">
                  <a:pos x="60" y="446"/>
                </a:cxn>
                <a:cxn ang="0">
                  <a:pos x="76" y="453"/>
                </a:cxn>
                <a:cxn ang="0">
                  <a:pos x="92" y="457"/>
                </a:cxn>
                <a:cxn ang="0">
                  <a:pos x="118" y="458"/>
                </a:cxn>
                <a:cxn ang="0">
                  <a:pos x="148" y="454"/>
                </a:cxn>
                <a:cxn ang="0">
                  <a:pos x="187" y="442"/>
                </a:cxn>
                <a:cxn ang="0">
                  <a:pos x="216" y="429"/>
                </a:cxn>
                <a:cxn ang="0">
                  <a:pos x="234" y="417"/>
                </a:cxn>
                <a:cxn ang="0">
                  <a:pos x="242" y="410"/>
                </a:cxn>
                <a:cxn ang="0">
                  <a:pos x="252" y="397"/>
                </a:cxn>
                <a:cxn ang="0">
                  <a:pos x="255" y="392"/>
                </a:cxn>
                <a:cxn ang="0">
                  <a:pos x="267" y="357"/>
                </a:cxn>
                <a:cxn ang="0">
                  <a:pos x="279" y="291"/>
                </a:cxn>
                <a:cxn ang="0">
                  <a:pos x="280" y="274"/>
                </a:cxn>
                <a:cxn ang="0">
                  <a:pos x="276" y="223"/>
                </a:cxn>
              </a:cxnLst>
              <a:rect l="0" t="0" r="r" b="b"/>
              <a:pathLst>
                <a:path w="280" h="458">
                  <a:moveTo>
                    <a:pt x="276" y="223"/>
                  </a:moveTo>
                  <a:lnTo>
                    <a:pt x="270" y="196"/>
                  </a:lnTo>
                  <a:lnTo>
                    <a:pt x="255" y="156"/>
                  </a:lnTo>
                  <a:lnTo>
                    <a:pt x="206" y="63"/>
                  </a:lnTo>
                  <a:lnTo>
                    <a:pt x="185" y="35"/>
                  </a:lnTo>
                  <a:lnTo>
                    <a:pt x="173" y="24"/>
                  </a:lnTo>
                  <a:lnTo>
                    <a:pt x="161" y="16"/>
                  </a:lnTo>
                  <a:lnTo>
                    <a:pt x="140" y="6"/>
                  </a:lnTo>
                  <a:lnTo>
                    <a:pt x="111" y="0"/>
                  </a:lnTo>
                  <a:lnTo>
                    <a:pt x="104" y="0"/>
                  </a:lnTo>
                  <a:lnTo>
                    <a:pt x="75" y="2"/>
                  </a:lnTo>
                  <a:lnTo>
                    <a:pt x="53" y="7"/>
                  </a:lnTo>
                  <a:lnTo>
                    <a:pt x="48" y="9"/>
                  </a:lnTo>
                  <a:lnTo>
                    <a:pt x="37" y="18"/>
                  </a:lnTo>
                  <a:lnTo>
                    <a:pt x="25" y="30"/>
                  </a:lnTo>
                  <a:lnTo>
                    <a:pt x="20" y="38"/>
                  </a:lnTo>
                  <a:lnTo>
                    <a:pt x="12" y="55"/>
                  </a:lnTo>
                  <a:lnTo>
                    <a:pt x="7" y="76"/>
                  </a:lnTo>
                  <a:lnTo>
                    <a:pt x="7" y="93"/>
                  </a:lnTo>
                  <a:lnTo>
                    <a:pt x="9" y="103"/>
                  </a:lnTo>
                  <a:lnTo>
                    <a:pt x="17" y="120"/>
                  </a:lnTo>
                  <a:lnTo>
                    <a:pt x="32" y="143"/>
                  </a:lnTo>
                  <a:lnTo>
                    <a:pt x="47" y="157"/>
                  </a:lnTo>
                  <a:lnTo>
                    <a:pt x="49" y="160"/>
                  </a:lnTo>
                  <a:lnTo>
                    <a:pt x="50" y="164"/>
                  </a:lnTo>
                  <a:lnTo>
                    <a:pt x="52" y="173"/>
                  </a:lnTo>
                  <a:lnTo>
                    <a:pt x="51" y="192"/>
                  </a:lnTo>
                  <a:lnTo>
                    <a:pt x="48" y="205"/>
                  </a:lnTo>
                  <a:lnTo>
                    <a:pt x="46" y="208"/>
                  </a:lnTo>
                  <a:lnTo>
                    <a:pt x="10" y="270"/>
                  </a:lnTo>
                  <a:lnTo>
                    <a:pt x="5" y="285"/>
                  </a:lnTo>
                  <a:lnTo>
                    <a:pt x="3" y="292"/>
                  </a:lnTo>
                  <a:lnTo>
                    <a:pt x="0" y="319"/>
                  </a:lnTo>
                  <a:lnTo>
                    <a:pt x="2" y="347"/>
                  </a:lnTo>
                  <a:lnTo>
                    <a:pt x="6" y="366"/>
                  </a:lnTo>
                  <a:lnTo>
                    <a:pt x="14" y="386"/>
                  </a:lnTo>
                  <a:lnTo>
                    <a:pt x="29" y="415"/>
                  </a:lnTo>
                  <a:lnTo>
                    <a:pt x="41" y="430"/>
                  </a:lnTo>
                  <a:lnTo>
                    <a:pt x="54" y="441"/>
                  </a:lnTo>
                  <a:lnTo>
                    <a:pt x="60" y="446"/>
                  </a:lnTo>
                  <a:lnTo>
                    <a:pt x="76" y="453"/>
                  </a:lnTo>
                  <a:lnTo>
                    <a:pt x="92" y="457"/>
                  </a:lnTo>
                  <a:lnTo>
                    <a:pt x="118" y="458"/>
                  </a:lnTo>
                  <a:lnTo>
                    <a:pt x="148" y="454"/>
                  </a:lnTo>
                  <a:lnTo>
                    <a:pt x="187" y="442"/>
                  </a:lnTo>
                  <a:lnTo>
                    <a:pt x="216" y="429"/>
                  </a:lnTo>
                  <a:lnTo>
                    <a:pt x="234" y="417"/>
                  </a:lnTo>
                  <a:lnTo>
                    <a:pt x="242" y="410"/>
                  </a:lnTo>
                  <a:lnTo>
                    <a:pt x="252" y="397"/>
                  </a:lnTo>
                  <a:lnTo>
                    <a:pt x="255" y="392"/>
                  </a:lnTo>
                  <a:lnTo>
                    <a:pt x="267" y="357"/>
                  </a:lnTo>
                  <a:lnTo>
                    <a:pt x="279" y="291"/>
                  </a:lnTo>
                  <a:lnTo>
                    <a:pt x="280" y="274"/>
                  </a:lnTo>
                  <a:lnTo>
                    <a:pt x="276" y="22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14"/>
            <p:cNvSpPr>
              <a:spLocks/>
            </p:cNvSpPr>
            <p:nvPr/>
          </p:nvSpPr>
          <p:spPr bwMode="auto">
            <a:xfrm rot="19048339" flipH="1">
              <a:off x="7684713" y="4981948"/>
              <a:ext cx="530601" cy="194753"/>
            </a:xfrm>
            <a:custGeom>
              <a:avLst/>
              <a:gdLst/>
              <a:ahLst/>
              <a:cxnLst>
                <a:cxn ang="0">
                  <a:pos x="282" y="135"/>
                </a:cxn>
                <a:cxn ang="0">
                  <a:pos x="186" y="90"/>
                </a:cxn>
                <a:cxn ang="0">
                  <a:pos x="142" y="79"/>
                </a:cxn>
                <a:cxn ang="0">
                  <a:pos x="26" y="78"/>
                </a:cxn>
                <a:cxn ang="0">
                  <a:pos x="11" y="82"/>
                </a:cxn>
                <a:cxn ang="0">
                  <a:pos x="4" y="89"/>
                </a:cxn>
                <a:cxn ang="0">
                  <a:pos x="0" y="102"/>
                </a:cxn>
                <a:cxn ang="0">
                  <a:pos x="5" y="119"/>
                </a:cxn>
                <a:cxn ang="0">
                  <a:pos x="20" y="137"/>
                </a:cxn>
                <a:cxn ang="0">
                  <a:pos x="34" y="144"/>
                </a:cxn>
                <a:cxn ang="0">
                  <a:pos x="42" y="143"/>
                </a:cxn>
                <a:cxn ang="0">
                  <a:pos x="67" y="131"/>
                </a:cxn>
                <a:cxn ang="0">
                  <a:pos x="120" y="127"/>
                </a:cxn>
                <a:cxn ang="0">
                  <a:pos x="207" y="153"/>
                </a:cxn>
                <a:cxn ang="0">
                  <a:pos x="251" y="172"/>
                </a:cxn>
                <a:cxn ang="0">
                  <a:pos x="287" y="177"/>
                </a:cxn>
                <a:cxn ang="0">
                  <a:pos x="404" y="120"/>
                </a:cxn>
                <a:cxn ang="0">
                  <a:pos x="417" y="117"/>
                </a:cxn>
                <a:cxn ang="0">
                  <a:pos x="422" y="117"/>
                </a:cxn>
                <a:cxn ang="0">
                  <a:pos x="431" y="125"/>
                </a:cxn>
                <a:cxn ang="0">
                  <a:pos x="451" y="171"/>
                </a:cxn>
                <a:cxn ang="0">
                  <a:pos x="463" y="191"/>
                </a:cxn>
                <a:cxn ang="0">
                  <a:pos x="471" y="196"/>
                </a:cxn>
                <a:cxn ang="0">
                  <a:pos x="476" y="196"/>
                </a:cxn>
                <a:cxn ang="0">
                  <a:pos x="482" y="193"/>
                </a:cxn>
                <a:cxn ang="0">
                  <a:pos x="488" y="187"/>
                </a:cxn>
                <a:cxn ang="0">
                  <a:pos x="493" y="174"/>
                </a:cxn>
                <a:cxn ang="0">
                  <a:pos x="491" y="162"/>
                </a:cxn>
                <a:cxn ang="0">
                  <a:pos x="484" y="152"/>
                </a:cxn>
                <a:cxn ang="0">
                  <a:pos x="468" y="137"/>
                </a:cxn>
                <a:cxn ang="0">
                  <a:pos x="457" y="116"/>
                </a:cxn>
                <a:cxn ang="0">
                  <a:pos x="457" y="112"/>
                </a:cxn>
                <a:cxn ang="0">
                  <a:pos x="463" y="109"/>
                </a:cxn>
                <a:cxn ang="0">
                  <a:pos x="471" y="112"/>
                </a:cxn>
                <a:cxn ang="0">
                  <a:pos x="476" y="117"/>
                </a:cxn>
                <a:cxn ang="0">
                  <a:pos x="498" y="152"/>
                </a:cxn>
                <a:cxn ang="0">
                  <a:pos x="520" y="163"/>
                </a:cxn>
                <a:cxn ang="0">
                  <a:pos x="526" y="163"/>
                </a:cxn>
                <a:cxn ang="0">
                  <a:pos x="530" y="160"/>
                </a:cxn>
                <a:cxn ang="0">
                  <a:pos x="534" y="148"/>
                </a:cxn>
                <a:cxn ang="0">
                  <a:pos x="534" y="141"/>
                </a:cxn>
                <a:cxn ang="0">
                  <a:pos x="528" y="126"/>
                </a:cxn>
                <a:cxn ang="0">
                  <a:pos x="516" y="112"/>
                </a:cxn>
                <a:cxn ang="0">
                  <a:pos x="499" y="103"/>
                </a:cxn>
                <a:cxn ang="0">
                  <a:pos x="459" y="88"/>
                </a:cxn>
                <a:cxn ang="0">
                  <a:pos x="455" y="82"/>
                </a:cxn>
                <a:cxn ang="0">
                  <a:pos x="457" y="64"/>
                </a:cxn>
                <a:cxn ang="0">
                  <a:pos x="471" y="37"/>
                </a:cxn>
                <a:cxn ang="0">
                  <a:pos x="476" y="22"/>
                </a:cxn>
                <a:cxn ang="0">
                  <a:pos x="474" y="10"/>
                </a:cxn>
                <a:cxn ang="0">
                  <a:pos x="468" y="2"/>
                </a:cxn>
                <a:cxn ang="0">
                  <a:pos x="464" y="0"/>
                </a:cxn>
                <a:cxn ang="0">
                  <a:pos x="459" y="0"/>
                </a:cxn>
                <a:cxn ang="0">
                  <a:pos x="447" y="9"/>
                </a:cxn>
                <a:cxn ang="0">
                  <a:pos x="443" y="16"/>
                </a:cxn>
                <a:cxn ang="0">
                  <a:pos x="440" y="49"/>
                </a:cxn>
                <a:cxn ang="0">
                  <a:pos x="436" y="63"/>
                </a:cxn>
                <a:cxn ang="0">
                  <a:pos x="422" y="78"/>
                </a:cxn>
                <a:cxn ang="0">
                  <a:pos x="407" y="86"/>
                </a:cxn>
                <a:cxn ang="0">
                  <a:pos x="331" y="124"/>
                </a:cxn>
                <a:cxn ang="0">
                  <a:pos x="304" y="134"/>
                </a:cxn>
              </a:cxnLst>
              <a:rect l="0" t="0" r="r" b="b"/>
              <a:pathLst>
                <a:path w="534" h="196">
                  <a:moveTo>
                    <a:pt x="294" y="136"/>
                  </a:moveTo>
                  <a:lnTo>
                    <a:pt x="282" y="135"/>
                  </a:lnTo>
                  <a:lnTo>
                    <a:pt x="262" y="130"/>
                  </a:lnTo>
                  <a:lnTo>
                    <a:pt x="186" y="90"/>
                  </a:lnTo>
                  <a:lnTo>
                    <a:pt x="163" y="83"/>
                  </a:lnTo>
                  <a:lnTo>
                    <a:pt x="142" y="79"/>
                  </a:lnTo>
                  <a:lnTo>
                    <a:pt x="78" y="75"/>
                  </a:lnTo>
                  <a:lnTo>
                    <a:pt x="26" y="78"/>
                  </a:lnTo>
                  <a:lnTo>
                    <a:pt x="14" y="81"/>
                  </a:lnTo>
                  <a:lnTo>
                    <a:pt x="11" y="82"/>
                  </a:lnTo>
                  <a:lnTo>
                    <a:pt x="7" y="85"/>
                  </a:lnTo>
                  <a:lnTo>
                    <a:pt x="4" y="89"/>
                  </a:lnTo>
                  <a:lnTo>
                    <a:pt x="2" y="93"/>
                  </a:lnTo>
                  <a:lnTo>
                    <a:pt x="0" y="102"/>
                  </a:lnTo>
                  <a:lnTo>
                    <a:pt x="3" y="115"/>
                  </a:lnTo>
                  <a:lnTo>
                    <a:pt x="5" y="119"/>
                  </a:lnTo>
                  <a:lnTo>
                    <a:pt x="15" y="132"/>
                  </a:lnTo>
                  <a:lnTo>
                    <a:pt x="20" y="137"/>
                  </a:lnTo>
                  <a:lnTo>
                    <a:pt x="29" y="142"/>
                  </a:lnTo>
                  <a:lnTo>
                    <a:pt x="34" y="144"/>
                  </a:lnTo>
                  <a:lnTo>
                    <a:pt x="38" y="144"/>
                  </a:lnTo>
                  <a:lnTo>
                    <a:pt x="42" y="143"/>
                  </a:lnTo>
                  <a:lnTo>
                    <a:pt x="62" y="134"/>
                  </a:lnTo>
                  <a:lnTo>
                    <a:pt x="67" y="131"/>
                  </a:lnTo>
                  <a:lnTo>
                    <a:pt x="80" y="129"/>
                  </a:lnTo>
                  <a:lnTo>
                    <a:pt x="120" y="127"/>
                  </a:lnTo>
                  <a:lnTo>
                    <a:pt x="143" y="130"/>
                  </a:lnTo>
                  <a:lnTo>
                    <a:pt x="207" y="153"/>
                  </a:lnTo>
                  <a:lnTo>
                    <a:pt x="237" y="167"/>
                  </a:lnTo>
                  <a:lnTo>
                    <a:pt x="251" y="172"/>
                  </a:lnTo>
                  <a:lnTo>
                    <a:pt x="270" y="176"/>
                  </a:lnTo>
                  <a:lnTo>
                    <a:pt x="287" y="177"/>
                  </a:lnTo>
                  <a:lnTo>
                    <a:pt x="313" y="170"/>
                  </a:lnTo>
                  <a:lnTo>
                    <a:pt x="404" y="120"/>
                  </a:lnTo>
                  <a:lnTo>
                    <a:pt x="411" y="118"/>
                  </a:lnTo>
                  <a:lnTo>
                    <a:pt x="417" y="117"/>
                  </a:lnTo>
                  <a:lnTo>
                    <a:pt x="420" y="117"/>
                  </a:lnTo>
                  <a:lnTo>
                    <a:pt x="422" y="117"/>
                  </a:lnTo>
                  <a:lnTo>
                    <a:pt x="426" y="120"/>
                  </a:lnTo>
                  <a:lnTo>
                    <a:pt x="431" y="125"/>
                  </a:lnTo>
                  <a:lnTo>
                    <a:pt x="436" y="134"/>
                  </a:lnTo>
                  <a:lnTo>
                    <a:pt x="451" y="171"/>
                  </a:lnTo>
                  <a:lnTo>
                    <a:pt x="461" y="187"/>
                  </a:lnTo>
                  <a:lnTo>
                    <a:pt x="463" y="191"/>
                  </a:lnTo>
                  <a:lnTo>
                    <a:pt x="468" y="195"/>
                  </a:lnTo>
                  <a:lnTo>
                    <a:pt x="471" y="196"/>
                  </a:lnTo>
                  <a:lnTo>
                    <a:pt x="473" y="196"/>
                  </a:lnTo>
                  <a:lnTo>
                    <a:pt x="476" y="196"/>
                  </a:lnTo>
                  <a:lnTo>
                    <a:pt x="479" y="195"/>
                  </a:lnTo>
                  <a:lnTo>
                    <a:pt x="482" y="193"/>
                  </a:lnTo>
                  <a:lnTo>
                    <a:pt x="486" y="190"/>
                  </a:lnTo>
                  <a:lnTo>
                    <a:pt x="488" y="187"/>
                  </a:lnTo>
                  <a:lnTo>
                    <a:pt x="492" y="180"/>
                  </a:lnTo>
                  <a:lnTo>
                    <a:pt x="493" y="174"/>
                  </a:lnTo>
                  <a:lnTo>
                    <a:pt x="493" y="168"/>
                  </a:lnTo>
                  <a:lnTo>
                    <a:pt x="491" y="162"/>
                  </a:lnTo>
                  <a:lnTo>
                    <a:pt x="489" y="159"/>
                  </a:lnTo>
                  <a:lnTo>
                    <a:pt x="484" y="152"/>
                  </a:lnTo>
                  <a:lnTo>
                    <a:pt x="470" y="140"/>
                  </a:lnTo>
                  <a:lnTo>
                    <a:pt x="468" y="137"/>
                  </a:lnTo>
                  <a:lnTo>
                    <a:pt x="460" y="123"/>
                  </a:lnTo>
                  <a:lnTo>
                    <a:pt x="457" y="116"/>
                  </a:lnTo>
                  <a:lnTo>
                    <a:pt x="457" y="114"/>
                  </a:lnTo>
                  <a:lnTo>
                    <a:pt x="457" y="112"/>
                  </a:lnTo>
                  <a:lnTo>
                    <a:pt x="459" y="110"/>
                  </a:lnTo>
                  <a:lnTo>
                    <a:pt x="463" y="109"/>
                  </a:lnTo>
                  <a:lnTo>
                    <a:pt x="466" y="109"/>
                  </a:lnTo>
                  <a:lnTo>
                    <a:pt x="471" y="112"/>
                  </a:lnTo>
                  <a:lnTo>
                    <a:pt x="473" y="114"/>
                  </a:lnTo>
                  <a:lnTo>
                    <a:pt x="476" y="117"/>
                  </a:lnTo>
                  <a:lnTo>
                    <a:pt x="495" y="148"/>
                  </a:lnTo>
                  <a:lnTo>
                    <a:pt x="498" y="152"/>
                  </a:lnTo>
                  <a:lnTo>
                    <a:pt x="509" y="160"/>
                  </a:lnTo>
                  <a:lnTo>
                    <a:pt x="520" y="163"/>
                  </a:lnTo>
                  <a:lnTo>
                    <a:pt x="523" y="163"/>
                  </a:lnTo>
                  <a:lnTo>
                    <a:pt x="526" y="163"/>
                  </a:lnTo>
                  <a:lnTo>
                    <a:pt x="528" y="162"/>
                  </a:lnTo>
                  <a:lnTo>
                    <a:pt x="530" y="160"/>
                  </a:lnTo>
                  <a:lnTo>
                    <a:pt x="533" y="154"/>
                  </a:lnTo>
                  <a:lnTo>
                    <a:pt x="534" y="148"/>
                  </a:lnTo>
                  <a:lnTo>
                    <a:pt x="534" y="144"/>
                  </a:lnTo>
                  <a:lnTo>
                    <a:pt x="534" y="141"/>
                  </a:lnTo>
                  <a:lnTo>
                    <a:pt x="532" y="134"/>
                  </a:lnTo>
                  <a:lnTo>
                    <a:pt x="528" y="126"/>
                  </a:lnTo>
                  <a:lnTo>
                    <a:pt x="522" y="119"/>
                  </a:lnTo>
                  <a:lnTo>
                    <a:pt x="516" y="112"/>
                  </a:lnTo>
                  <a:lnTo>
                    <a:pt x="512" y="109"/>
                  </a:lnTo>
                  <a:lnTo>
                    <a:pt x="499" y="103"/>
                  </a:lnTo>
                  <a:lnTo>
                    <a:pt x="460" y="89"/>
                  </a:lnTo>
                  <a:lnTo>
                    <a:pt x="459" y="88"/>
                  </a:lnTo>
                  <a:lnTo>
                    <a:pt x="457" y="86"/>
                  </a:lnTo>
                  <a:lnTo>
                    <a:pt x="455" y="82"/>
                  </a:lnTo>
                  <a:lnTo>
                    <a:pt x="454" y="77"/>
                  </a:lnTo>
                  <a:lnTo>
                    <a:pt x="457" y="64"/>
                  </a:lnTo>
                  <a:lnTo>
                    <a:pt x="461" y="55"/>
                  </a:lnTo>
                  <a:lnTo>
                    <a:pt x="471" y="37"/>
                  </a:lnTo>
                  <a:lnTo>
                    <a:pt x="475" y="26"/>
                  </a:lnTo>
                  <a:lnTo>
                    <a:pt x="476" y="22"/>
                  </a:lnTo>
                  <a:lnTo>
                    <a:pt x="476" y="17"/>
                  </a:lnTo>
                  <a:lnTo>
                    <a:pt x="474" y="10"/>
                  </a:lnTo>
                  <a:lnTo>
                    <a:pt x="472" y="7"/>
                  </a:lnTo>
                  <a:lnTo>
                    <a:pt x="468" y="2"/>
                  </a:lnTo>
                  <a:lnTo>
                    <a:pt x="466" y="0"/>
                  </a:lnTo>
                  <a:lnTo>
                    <a:pt x="464" y="0"/>
                  </a:lnTo>
                  <a:lnTo>
                    <a:pt x="461" y="0"/>
                  </a:lnTo>
                  <a:lnTo>
                    <a:pt x="459" y="0"/>
                  </a:lnTo>
                  <a:lnTo>
                    <a:pt x="453" y="4"/>
                  </a:lnTo>
                  <a:lnTo>
                    <a:pt x="447" y="9"/>
                  </a:lnTo>
                  <a:lnTo>
                    <a:pt x="445" y="12"/>
                  </a:lnTo>
                  <a:lnTo>
                    <a:pt x="443" y="16"/>
                  </a:lnTo>
                  <a:lnTo>
                    <a:pt x="442" y="20"/>
                  </a:lnTo>
                  <a:lnTo>
                    <a:pt x="440" y="49"/>
                  </a:lnTo>
                  <a:lnTo>
                    <a:pt x="438" y="59"/>
                  </a:lnTo>
                  <a:lnTo>
                    <a:pt x="436" y="63"/>
                  </a:lnTo>
                  <a:lnTo>
                    <a:pt x="429" y="72"/>
                  </a:lnTo>
                  <a:lnTo>
                    <a:pt x="422" y="78"/>
                  </a:lnTo>
                  <a:lnTo>
                    <a:pt x="411" y="84"/>
                  </a:lnTo>
                  <a:lnTo>
                    <a:pt x="407" y="86"/>
                  </a:lnTo>
                  <a:lnTo>
                    <a:pt x="381" y="94"/>
                  </a:lnTo>
                  <a:lnTo>
                    <a:pt x="331" y="124"/>
                  </a:lnTo>
                  <a:lnTo>
                    <a:pt x="323" y="127"/>
                  </a:lnTo>
                  <a:lnTo>
                    <a:pt x="304" y="134"/>
                  </a:lnTo>
                  <a:lnTo>
                    <a:pt x="294" y="1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15"/>
            <p:cNvSpPr>
              <a:spLocks/>
            </p:cNvSpPr>
            <p:nvPr/>
          </p:nvSpPr>
          <p:spPr bwMode="auto">
            <a:xfrm flipH="1">
              <a:off x="7902783" y="5201991"/>
              <a:ext cx="218600" cy="507748"/>
            </a:xfrm>
            <a:custGeom>
              <a:avLst/>
              <a:gdLst/>
              <a:ahLst/>
              <a:cxnLst>
                <a:cxn ang="0">
                  <a:pos x="43" y="9"/>
                </a:cxn>
                <a:cxn ang="0">
                  <a:pos x="30" y="2"/>
                </a:cxn>
                <a:cxn ang="0">
                  <a:pos x="22" y="0"/>
                </a:cxn>
                <a:cxn ang="0">
                  <a:pos x="16" y="3"/>
                </a:cxn>
                <a:cxn ang="0">
                  <a:pos x="13" y="8"/>
                </a:cxn>
                <a:cxn ang="0">
                  <a:pos x="2" y="51"/>
                </a:cxn>
                <a:cxn ang="0">
                  <a:pos x="1" y="90"/>
                </a:cxn>
                <a:cxn ang="0">
                  <a:pos x="35" y="190"/>
                </a:cxn>
                <a:cxn ang="0">
                  <a:pos x="41" y="267"/>
                </a:cxn>
                <a:cxn ang="0">
                  <a:pos x="37" y="383"/>
                </a:cxn>
                <a:cxn ang="0">
                  <a:pos x="29" y="401"/>
                </a:cxn>
                <a:cxn ang="0">
                  <a:pos x="1" y="439"/>
                </a:cxn>
                <a:cxn ang="0">
                  <a:pos x="2" y="449"/>
                </a:cxn>
                <a:cxn ang="0">
                  <a:pos x="8" y="459"/>
                </a:cxn>
                <a:cxn ang="0">
                  <a:pos x="16" y="467"/>
                </a:cxn>
                <a:cxn ang="0">
                  <a:pos x="26" y="468"/>
                </a:cxn>
                <a:cxn ang="0">
                  <a:pos x="55" y="467"/>
                </a:cxn>
                <a:cxn ang="0">
                  <a:pos x="99" y="476"/>
                </a:cxn>
                <a:cxn ang="0">
                  <a:pos x="132" y="500"/>
                </a:cxn>
                <a:cxn ang="0">
                  <a:pos x="149" y="508"/>
                </a:cxn>
                <a:cxn ang="0">
                  <a:pos x="187" y="508"/>
                </a:cxn>
                <a:cxn ang="0">
                  <a:pos x="202" y="500"/>
                </a:cxn>
                <a:cxn ang="0">
                  <a:pos x="217" y="486"/>
                </a:cxn>
                <a:cxn ang="0">
                  <a:pos x="220" y="480"/>
                </a:cxn>
                <a:cxn ang="0">
                  <a:pos x="220" y="475"/>
                </a:cxn>
                <a:cxn ang="0">
                  <a:pos x="218" y="470"/>
                </a:cxn>
                <a:cxn ang="0">
                  <a:pos x="204" y="461"/>
                </a:cxn>
                <a:cxn ang="0">
                  <a:pos x="118" y="440"/>
                </a:cxn>
                <a:cxn ang="0">
                  <a:pos x="72" y="429"/>
                </a:cxn>
                <a:cxn ang="0">
                  <a:pos x="62" y="424"/>
                </a:cxn>
                <a:cxn ang="0">
                  <a:pos x="58" y="418"/>
                </a:cxn>
                <a:cxn ang="0">
                  <a:pos x="56" y="409"/>
                </a:cxn>
                <a:cxn ang="0">
                  <a:pos x="67" y="373"/>
                </a:cxn>
                <a:cxn ang="0">
                  <a:pos x="93" y="232"/>
                </a:cxn>
                <a:cxn ang="0">
                  <a:pos x="90" y="132"/>
                </a:cxn>
                <a:cxn ang="0">
                  <a:pos x="78" y="73"/>
                </a:cxn>
                <a:cxn ang="0">
                  <a:pos x="52" y="19"/>
                </a:cxn>
              </a:cxnLst>
              <a:rect l="0" t="0" r="r" b="b"/>
              <a:pathLst>
                <a:path w="220" h="511">
                  <a:moveTo>
                    <a:pt x="50" y="15"/>
                  </a:moveTo>
                  <a:lnTo>
                    <a:pt x="43" y="9"/>
                  </a:lnTo>
                  <a:lnTo>
                    <a:pt x="35" y="4"/>
                  </a:lnTo>
                  <a:lnTo>
                    <a:pt x="30" y="2"/>
                  </a:lnTo>
                  <a:lnTo>
                    <a:pt x="26" y="0"/>
                  </a:lnTo>
                  <a:lnTo>
                    <a:pt x="22" y="0"/>
                  </a:lnTo>
                  <a:lnTo>
                    <a:pt x="20" y="1"/>
                  </a:lnTo>
                  <a:lnTo>
                    <a:pt x="16" y="3"/>
                  </a:lnTo>
                  <a:lnTo>
                    <a:pt x="15" y="5"/>
                  </a:lnTo>
                  <a:lnTo>
                    <a:pt x="13" y="8"/>
                  </a:lnTo>
                  <a:lnTo>
                    <a:pt x="9" y="19"/>
                  </a:lnTo>
                  <a:lnTo>
                    <a:pt x="2" y="51"/>
                  </a:lnTo>
                  <a:lnTo>
                    <a:pt x="0" y="73"/>
                  </a:lnTo>
                  <a:lnTo>
                    <a:pt x="1" y="90"/>
                  </a:lnTo>
                  <a:lnTo>
                    <a:pt x="4" y="106"/>
                  </a:lnTo>
                  <a:lnTo>
                    <a:pt x="35" y="190"/>
                  </a:lnTo>
                  <a:lnTo>
                    <a:pt x="40" y="211"/>
                  </a:lnTo>
                  <a:lnTo>
                    <a:pt x="41" y="267"/>
                  </a:lnTo>
                  <a:lnTo>
                    <a:pt x="39" y="368"/>
                  </a:lnTo>
                  <a:lnTo>
                    <a:pt x="37" y="383"/>
                  </a:lnTo>
                  <a:lnTo>
                    <a:pt x="34" y="393"/>
                  </a:lnTo>
                  <a:lnTo>
                    <a:pt x="29" y="401"/>
                  </a:lnTo>
                  <a:lnTo>
                    <a:pt x="5" y="431"/>
                  </a:lnTo>
                  <a:lnTo>
                    <a:pt x="1" y="439"/>
                  </a:lnTo>
                  <a:lnTo>
                    <a:pt x="1" y="445"/>
                  </a:lnTo>
                  <a:lnTo>
                    <a:pt x="2" y="449"/>
                  </a:lnTo>
                  <a:lnTo>
                    <a:pt x="6" y="456"/>
                  </a:lnTo>
                  <a:lnTo>
                    <a:pt x="8" y="459"/>
                  </a:lnTo>
                  <a:lnTo>
                    <a:pt x="13" y="465"/>
                  </a:lnTo>
                  <a:lnTo>
                    <a:pt x="16" y="467"/>
                  </a:lnTo>
                  <a:lnTo>
                    <a:pt x="19" y="468"/>
                  </a:lnTo>
                  <a:lnTo>
                    <a:pt x="26" y="468"/>
                  </a:lnTo>
                  <a:lnTo>
                    <a:pt x="40" y="467"/>
                  </a:lnTo>
                  <a:lnTo>
                    <a:pt x="55" y="467"/>
                  </a:lnTo>
                  <a:lnTo>
                    <a:pt x="87" y="472"/>
                  </a:lnTo>
                  <a:lnTo>
                    <a:pt x="99" y="476"/>
                  </a:lnTo>
                  <a:lnTo>
                    <a:pt x="105" y="479"/>
                  </a:lnTo>
                  <a:lnTo>
                    <a:pt x="132" y="500"/>
                  </a:lnTo>
                  <a:lnTo>
                    <a:pt x="138" y="504"/>
                  </a:lnTo>
                  <a:lnTo>
                    <a:pt x="149" y="508"/>
                  </a:lnTo>
                  <a:lnTo>
                    <a:pt x="166" y="511"/>
                  </a:lnTo>
                  <a:lnTo>
                    <a:pt x="187" y="508"/>
                  </a:lnTo>
                  <a:lnTo>
                    <a:pt x="192" y="506"/>
                  </a:lnTo>
                  <a:lnTo>
                    <a:pt x="202" y="500"/>
                  </a:lnTo>
                  <a:lnTo>
                    <a:pt x="211" y="493"/>
                  </a:lnTo>
                  <a:lnTo>
                    <a:pt x="217" y="486"/>
                  </a:lnTo>
                  <a:lnTo>
                    <a:pt x="219" y="483"/>
                  </a:lnTo>
                  <a:lnTo>
                    <a:pt x="220" y="480"/>
                  </a:lnTo>
                  <a:lnTo>
                    <a:pt x="220" y="478"/>
                  </a:lnTo>
                  <a:lnTo>
                    <a:pt x="220" y="475"/>
                  </a:lnTo>
                  <a:lnTo>
                    <a:pt x="219" y="473"/>
                  </a:lnTo>
                  <a:lnTo>
                    <a:pt x="218" y="470"/>
                  </a:lnTo>
                  <a:lnTo>
                    <a:pt x="215" y="468"/>
                  </a:lnTo>
                  <a:lnTo>
                    <a:pt x="204" y="461"/>
                  </a:lnTo>
                  <a:lnTo>
                    <a:pt x="201" y="460"/>
                  </a:lnTo>
                  <a:lnTo>
                    <a:pt x="118" y="440"/>
                  </a:lnTo>
                  <a:lnTo>
                    <a:pt x="88" y="435"/>
                  </a:lnTo>
                  <a:lnTo>
                    <a:pt x="72" y="429"/>
                  </a:lnTo>
                  <a:lnTo>
                    <a:pt x="68" y="427"/>
                  </a:lnTo>
                  <a:lnTo>
                    <a:pt x="62" y="424"/>
                  </a:lnTo>
                  <a:lnTo>
                    <a:pt x="60" y="421"/>
                  </a:lnTo>
                  <a:lnTo>
                    <a:pt x="58" y="418"/>
                  </a:lnTo>
                  <a:lnTo>
                    <a:pt x="57" y="414"/>
                  </a:lnTo>
                  <a:lnTo>
                    <a:pt x="56" y="409"/>
                  </a:lnTo>
                  <a:lnTo>
                    <a:pt x="57" y="403"/>
                  </a:lnTo>
                  <a:lnTo>
                    <a:pt x="67" y="373"/>
                  </a:lnTo>
                  <a:lnTo>
                    <a:pt x="76" y="342"/>
                  </a:lnTo>
                  <a:lnTo>
                    <a:pt x="93" y="232"/>
                  </a:lnTo>
                  <a:lnTo>
                    <a:pt x="94" y="187"/>
                  </a:lnTo>
                  <a:lnTo>
                    <a:pt x="90" y="132"/>
                  </a:lnTo>
                  <a:lnTo>
                    <a:pt x="83" y="89"/>
                  </a:lnTo>
                  <a:lnTo>
                    <a:pt x="78" y="73"/>
                  </a:lnTo>
                  <a:lnTo>
                    <a:pt x="58" y="27"/>
                  </a:lnTo>
                  <a:lnTo>
                    <a:pt x="52" y="19"/>
                  </a:lnTo>
                  <a:lnTo>
                    <a:pt x="50" y="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16"/>
            <p:cNvSpPr>
              <a:spLocks/>
            </p:cNvSpPr>
            <p:nvPr/>
          </p:nvSpPr>
          <p:spPr bwMode="auto">
            <a:xfrm flipH="1">
              <a:off x="8080644" y="5200997"/>
              <a:ext cx="196740" cy="536563"/>
            </a:xfrm>
            <a:custGeom>
              <a:avLst/>
              <a:gdLst/>
              <a:ahLst/>
              <a:cxnLst>
                <a:cxn ang="0">
                  <a:pos x="195" y="501"/>
                </a:cxn>
                <a:cxn ang="0">
                  <a:pos x="178" y="493"/>
                </a:cxn>
                <a:cxn ang="0">
                  <a:pos x="117" y="484"/>
                </a:cxn>
                <a:cxn ang="0">
                  <a:pos x="87" y="470"/>
                </a:cxn>
                <a:cxn ang="0">
                  <a:pos x="65" y="453"/>
                </a:cxn>
                <a:cxn ang="0">
                  <a:pos x="59" y="447"/>
                </a:cxn>
                <a:cxn ang="0">
                  <a:pos x="57" y="437"/>
                </a:cxn>
                <a:cxn ang="0">
                  <a:pos x="61" y="417"/>
                </a:cxn>
                <a:cxn ang="0">
                  <a:pos x="127" y="217"/>
                </a:cxn>
                <a:cxn ang="0">
                  <a:pos x="135" y="136"/>
                </a:cxn>
                <a:cxn ang="0">
                  <a:pos x="118" y="14"/>
                </a:cxn>
                <a:cxn ang="0">
                  <a:pos x="115" y="9"/>
                </a:cxn>
                <a:cxn ang="0">
                  <a:pos x="107" y="3"/>
                </a:cxn>
                <a:cxn ang="0">
                  <a:pos x="95" y="0"/>
                </a:cxn>
                <a:cxn ang="0">
                  <a:pos x="83" y="3"/>
                </a:cxn>
                <a:cxn ang="0">
                  <a:pos x="74" y="9"/>
                </a:cxn>
                <a:cxn ang="0">
                  <a:pos x="68" y="22"/>
                </a:cxn>
                <a:cxn ang="0">
                  <a:pos x="62" y="93"/>
                </a:cxn>
                <a:cxn ang="0">
                  <a:pos x="74" y="229"/>
                </a:cxn>
                <a:cxn ang="0">
                  <a:pos x="33" y="408"/>
                </a:cxn>
                <a:cxn ang="0">
                  <a:pos x="23" y="428"/>
                </a:cxn>
                <a:cxn ang="0">
                  <a:pos x="3" y="451"/>
                </a:cxn>
                <a:cxn ang="0">
                  <a:pos x="0" y="465"/>
                </a:cxn>
                <a:cxn ang="0">
                  <a:pos x="3" y="486"/>
                </a:cxn>
                <a:cxn ang="0">
                  <a:pos x="9" y="492"/>
                </a:cxn>
                <a:cxn ang="0">
                  <a:pos x="25" y="496"/>
                </a:cxn>
                <a:cxn ang="0">
                  <a:pos x="53" y="497"/>
                </a:cxn>
                <a:cxn ang="0">
                  <a:pos x="74" y="507"/>
                </a:cxn>
                <a:cxn ang="0">
                  <a:pos x="115" y="534"/>
                </a:cxn>
                <a:cxn ang="0">
                  <a:pos x="137" y="539"/>
                </a:cxn>
                <a:cxn ang="0">
                  <a:pos x="170" y="538"/>
                </a:cxn>
                <a:cxn ang="0">
                  <a:pos x="188" y="528"/>
                </a:cxn>
                <a:cxn ang="0">
                  <a:pos x="197" y="514"/>
                </a:cxn>
                <a:cxn ang="0">
                  <a:pos x="197" y="507"/>
                </a:cxn>
              </a:cxnLst>
              <a:rect l="0" t="0" r="r" b="b"/>
              <a:pathLst>
                <a:path w="198" h="540">
                  <a:moveTo>
                    <a:pt x="197" y="507"/>
                  </a:moveTo>
                  <a:lnTo>
                    <a:pt x="195" y="501"/>
                  </a:lnTo>
                  <a:lnTo>
                    <a:pt x="189" y="497"/>
                  </a:lnTo>
                  <a:lnTo>
                    <a:pt x="178" y="493"/>
                  </a:lnTo>
                  <a:lnTo>
                    <a:pt x="124" y="486"/>
                  </a:lnTo>
                  <a:lnTo>
                    <a:pt x="117" y="484"/>
                  </a:lnTo>
                  <a:lnTo>
                    <a:pt x="105" y="480"/>
                  </a:lnTo>
                  <a:lnTo>
                    <a:pt x="87" y="470"/>
                  </a:lnTo>
                  <a:lnTo>
                    <a:pt x="76" y="461"/>
                  </a:lnTo>
                  <a:lnTo>
                    <a:pt x="65" y="453"/>
                  </a:lnTo>
                  <a:lnTo>
                    <a:pt x="62" y="451"/>
                  </a:lnTo>
                  <a:lnTo>
                    <a:pt x="59" y="447"/>
                  </a:lnTo>
                  <a:lnTo>
                    <a:pt x="58" y="443"/>
                  </a:lnTo>
                  <a:lnTo>
                    <a:pt x="57" y="437"/>
                  </a:lnTo>
                  <a:lnTo>
                    <a:pt x="58" y="431"/>
                  </a:lnTo>
                  <a:lnTo>
                    <a:pt x="61" y="417"/>
                  </a:lnTo>
                  <a:lnTo>
                    <a:pt x="121" y="241"/>
                  </a:lnTo>
                  <a:lnTo>
                    <a:pt x="127" y="217"/>
                  </a:lnTo>
                  <a:lnTo>
                    <a:pt x="133" y="176"/>
                  </a:lnTo>
                  <a:lnTo>
                    <a:pt x="135" y="136"/>
                  </a:lnTo>
                  <a:lnTo>
                    <a:pt x="120" y="22"/>
                  </a:lnTo>
                  <a:lnTo>
                    <a:pt x="118" y="14"/>
                  </a:lnTo>
                  <a:lnTo>
                    <a:pt x="117" y="11"/>
                  </a:lnTo>
                  <a:lnTo>
                    <a:pt x="115" y="9"/>
                  </a:lnTo>
                  <a:lnTo>
                    <a:pt x="111" y="5"/>
                  </a:lnTo>
                  <a:lnTo>
                    <a:pt x="107" y="3"/>
                  </a:lnTo>
                  <a:lnTo>
                    <a:pt x="101" y="1"/>
                  </a:lnTo>
                  <a:lnTo>
                    <a:pt x="95" y="0"/>
                  </a:lnTo>
                  <a:lnTo>
                    <a:pt x="89" y="1"/>
                  </a:lnTo>
                  <a:lnTo>
                    <a:pt x="83" y="3"/>
                  </a:lnTo>
                  <a:lnTo>
                    <a:pt x="78" y="5"/>
                  </a:lnTo>
                  <a:lnTo>
                    <a:pt x="74" y="9"/>
                  </a:lnTo>
                  <a:lnTo>
                    <a:pt x="71" y="14"/>
                  </a:lnTo>
                  <a:lnTo>
                    <a:pt x="68" y="22"/>
                  </a:lnTo>
                  <a:lnTo>
                    <a:pt x="63" y="50"/>
                  </a:lnTo>
                  <a:lnTo>
                    <a:pt x="62" y="93"/>
                  </a:lnTo>
                  <a:lnTo>
                    <a:pt x="75" y="198"/>
                  </a:lnTo>
                  <a:lnTo>
                    <a:pt x="74" y="229"/>
                  </a:lnTo>
                  <a:lnTo>
                    <a:pt x="57" y="317"/>
                  </a:lnTo>
                  <a:lnTo>
                    <a:pt x="33" y="408"/>
                  </a:lnTo>
                  <a:lnTo>
                    <a:pt x="30" y="416"/>
                  </a:lnTo>
                  <a:lnTo>
                    <a:pt x="23" y="428"/>
                  </a:lnTo>
                  <a:lnTo>
                    <a:pt x="6" y="446"/>
                  </a:lnTo>
                  <a:lnTo>
                    <a:pt x="3" y="451"/>
                  </a:lnTo>
                  <a:lnTo>
                    <a:pt x="1" y="455"/>
                  </a:lnTo>
                  <a:lnTo>
                    <a:pt x="0" y="465"/>
                  </a:lnTo>
                  <a:lnTo>
                    <a:pt x="0" y="476"/>
                  </a:lnTo>
                  <a:lnTo>
                    <a:pt x="3" y="486"/>
                  </a:lnTo>
                  <a:lnTo>
                    <a:pt x="6" y="489"/>
                  </a:lnTo>
                  <a:lnTo>
                    <a:pt x="9" y="492"/>
                  </a:lnTo>
                  <a:lnTo>
                    <a:pt x="13" y="495"/>
                  </a:lnTo>
                  <a:lnTo>
                    <a:pt x="25" y="496"/>
                  </a:lnTo>
                  <a:lnTo>
                    <a:pt x="46" y="496"/>
                  </a:lnTo>
                  <a:lnTo>
                    <a:pt x="53" y="497"/>
                  </a:lnTo>
                  <a:lnTo>
                    <a:pt x="60" y="499"/>
                  </a:lnTo>
                  <a:lnTo>
                    <a:pt x="74" y="507"/>
                  </a:lnTo>
                  <a:lnTo>
                    <a:pt x="102" y="527"/>
                  </a:lnTo>
                  <a:lnTo>
                    <a:pt x="115" y="534"/>
                  </a:lnTo>
                  <a:lnTo>
                    <a:pt x="122" y="536"/>
                  </a:lnTo>
                  <a:lnTo>
                    <a:pt x="137" y="539"/>
                  </a:lnTo>
                  <a:lnTo>
                    <a:pt x="159" y="540"/>
                  </a:lnTo>
                  <a:lnTo>
                    <a:pt x="170" y="538"/>
                  </a:lnTo>
                  <a:lnTo>
                    <a:pt x="180" y="534"/>
                  </a:lnTo>
                  <a:lnTo>
                    <a:pt x="188" y="528"/>
                  </a:lnTo>
                  <a:lnTo>
                    <a:pt x="195" y="517"/>
                  </a:lnTo>
                  <a:lnTo>
                    <a:pt x="197" y="514"/>
                  </a:lnTo>
                  <a:lnTo>
                    <a:pt x="198" y="509"/>
                  </a:lnTo>
                  <a:lnTo>
                    <a:pt x="197" y="50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17"/>
            <p:cNvSpPr>
              <a:spLocks/>
            </p:cNvSpPr>
            <p:nvPr/>
          </p:nvSpPr>
          <p:spPr bwMode="auto">
            <a:xfrm flipH="1">
              <a:off x="8039905" y="4599848"/>
              <a:ext cx="328894" cy="265301"/>
            </a:xfrm>
            <a:custGeom>
              <a:avLst/>
              <a:gdLst/>
              <a:ahLst/>
              <a:cxnLst>
                <a:cxn ang="0">
                  <a:pos x="321" y="151"/>
                </a:cxn>
                <a:cxn ang="0">
                  <a:pos x="311" y="147"/>
                </a:cxn>
                <a:cxn ang="0">
                  <a:pos x="273" y="147"/>
                </a:cxn>
                <a:cxn ang="0">
                  <a:pos x="260" y="146"/>
                </a:cxn>
                <a:cxn ang="0">
                  <a:pos x="250" y="140"/>
                </a:cxn>
                <a:cxn ang="0">
                  <a:pos x="244" y="134"/>
                </a:cxn>
                <a:cxn ang="0">
                  <a:pos x="242" y="126"/>
                </a:cxn>
                <a:cxn ang="0">
                  <a:pos x="206" y="68"/>
                </a:cxn>
                <a:cxn ang="0">
                  <a:pos x="159" y="24"/>
                </a:cxn>
                <a:cxn ang="0">
                  <a:pos x="109" y="0"/>
                </a:cxn>
                <a:cxn ang="0">
                  <a:pos x="76" y="2"/>
                </a:cxn>
                <a:cxn ang="0">
                  <a:pos x="44" y="15"/>
                </a:cxn>
                <a:cxn ang="0">
                  <a:pos x="26" y="29"/>
                </a:cxn>
                <a:cxn ang="0">
                  <a:pos x="8" y="58"/>
                </a:cxn>
                <a:cxn ang="0">
                  <a:pos x="1" y="85"/>
                </a:cxn>
                <a:cxn ang="0">
                  <a:pos x="2" y="122"/>
                </a:cxn>
                <a:cxn ang="0">
                  <a:pos x="15" y="165"/>
                </a:cxn>
                <a:cxn ang="0">
                  <a:pos x="42" y="206"/>
                </a:cxn>
                <a:cxn ang="0">
                  <a:pos x="115" y="256"/>
                </a:cxn>
                <a:cxn ang="0">
                  <a:pos x="138" y="264"/>
                </a:cxn>
                <a:cxn ang="0">
                  <a:pos x="185" y="263"/>
                </a:cxn>
                <a:cxn ang="0">
                  <a:pos x="205" y="255"/>
                </a:cxn>
                <a:cxn ang="0">
                  <a:pos x="228" y="235"/>
                </a:cxn>
                <a:cxn ang="0">
                  <a:pos x="243" y="202"/>
                </a:cxn>
                <a:cxn ang="0">
                  <a:pos x="250" y="176"/>
                </a:cxn>
                <a:cxn ang="0">
                  <a:pos x="258" y="173"/>
                </a:cxn>
                <a:cxn ang="0">
                  <a:pos x="286" y="180"/>
                </a:cxn>
                <a:cxn ang="0">
                  <a:pos x="310" y="189"/>
                </a:cxn>
                <a:cxn ang="0">
                  <a:pos x="317" y="190"/>
                </a:cxn>
                <a:cxn ang="0">
                  <a:pos x="325" y="184"/>
                </a:cxn>
                <a:cxn ang="0">
                  <a:pos x="331" y="172"/>
                </a:cxn>
                <a:cxn ang="0">
                  <a:pos x="331" y="167"/>
                </a:cxn>
                <a:cxn ang="0">
                  <a:pos x="329" y="159"/>
                </a:cxn>
              </a:cxnLst>
              <a:rect l="0" t="0" r="r" b="b"/>
              <a:pathLst>
                <a:path w="331" h="267">
                  <a:moveTo>
                    <a:pt x="326" y="155"/>
                  </a:moveTo>
                  <a:lnTo>
                    <a:pt x="321" y="151"/>
                  </a:lnTo>
                  <a:lnTo>
                    <a:pt x="317" y="149"/>
                  </a:lnTo>
                  <a:lnTo>
                    <a:pt x="311" y="147"/>
                  </a:lnTo>
                  <a:lnTo>
                    <a:pt x="298" y="146"/>
                  </a:lnTo>
                  <a:lnTo>
                    <a:pt x="273" y="147"/>
                  </a:lnTo>
                  <a:lnTo>
                    <a:pt x="266" y="147"/>
                  </a:lnTo>
                  <a:lnTo>
                    <a:pt x="260" y="146"/>
                  </a:lnTo>
                  <a:lnTo>
                    <a:pt x="255" y="143"/>
                  </a:lnTo>
                  <a:lnTo>
                    <a:pt x="250" y="140"/>
                  </a:lnTo>
                  <a:lnTo>
                    <a:pt x="245" y="136"/>
                  </a:lnTo>
                  <a:lnTo>
                    <a:pt x="244" y="134"/>
                  </a:lnTo>
                  <a:lnTo>
                    <a:pt x="243" y="132"/>
                  </a:lnTo>
                  <a:lnTo>
                    <a:pt x="242" y="126"/>
                  </a:lnTo>
                  <a:lnTo>
                    <a:pt x="239" y="115"/>
                  </a:lnTo>
                  <a:lnTo>
                    <a:pt x="206" y="68"/>
                  </a:lnTo>
                  <a:lnTo>
                    <a:pt x="183" y="44"/>
                  </a:lnTo>
                  <a:lnTo>
                    <a:pt x="159" y="24"/>
                  </a:lnTo>
                  <a:lnTo>
                    <a:pt x="128" y="6"/>
                  </a:lnTo>
                  <a:lnTo>
                    <a:pt x="109" y="0"/>
                  </a:lnTo>
                  <a:lnTo>
                    <a:pt x="98" y="0"/>
                  </a:lnTo>
                  <a:lnTo>
                    <a:pt x="76" y="2"/>
                  </a:lnTo>
                  <a:lnTo>
                    <a:pt x="65" y="6"/>
                  </a:lnTo>
                  <a:lnTo>
                    <a:pt x="44" y="15"/>
                  </a:lnTo>
                  <a:lnTo>
                    <a:pt x="35" y="21"/>
                  </a:lnTo>
                  <a:lnTo>
                    <a:pt x="26" y="29"/>
                  </a:lnTo>
                  <a:lnTo>
                    <a:pt x="18" y="39"/>
                  </a:lnTo>
                  <a:lnTo>
                    <a:pt x="8" y="58"/>
                  </a:lnTo>
                  <a:lnTo>
                    <a:pt x="3" y="71"/>
                  </a:lnTo>
                  <a:lnTo>
                    <a:pt x="1" y="85"/>
                  </a:lnTo>
                  <a:lnTo>
                    <a:pt x="0" y="99"/>
                  </a:lnTo>
                  <a:lnTo>
                    <a:pt x="2" y="122"/>
                  </a:lnTo>
                  <a:lnTo>
                    <a:pt x="6" y="136"/>
                  </a:lnTo>
                  <a:lnTo>
                    <a:pt x="15" y="165"/>
                  </a:lnTo>
                  <a:lnTo>
                    <a:pt x="26" y="186"/>
                  </a:lnTo>
                  <a:lnTo>
                    <a:pt x="42" y="206"/>
                  </a:lnTo>
                  <a:lnTo>
                    <a:pt x="78" y="236"/>
                  </a:lnTo>
                  <a:lnTo>
                    <a:pt x="115" y="256"/>
                  </a:lnTo>
                  <a:lnTo>
                    <a:pt x="123" y="259"/>
                  </a:lnTo>
                  <a:lnTo>
                    <a:pt x="138" y="264"/>
                  </a:lnTo>
                  <a:lnTo>
                    <a:pt x="159" y="267"/>
                  </a:lnTo>
                  <a:lnTo>
                    <a:pt x="185" y="263"/>
                  </a:lnTo>
                  <a:lnTo>
                    <a:pt x="196" y="260"/>
                  </a:lnTo>
                  <a:lnTo>
                    <a:pt x="205" y="255"/>
                  </a:lnTo>
                  <a:lnTo>
                    <a:pt x="214" y="249"/>
                  </a:lnTo>
                  <a:lnTo>
                    <a:pt x="228" y="235"/>
                  </a:lnTo>
                  <a:lnTo>
                    <a:pt x="233" y="227"/>
                  </a:lnTo>
                  <a:lnTo>
                    <a:pt x="243" y="202"/>
                  </a:lnTo>
                  <a:lnTo>
                    <a:pt x="249" y="179"/>
                  </a:lnTo>
                  <a:lnTo>
                    <a:pt x="250" y="176"/>
                  </a:lnTo>
                  <a:lnTo>
                    <a:pt x="252" y="175"/>
                  </a:lnTo>
                  <a:lnTo>
                    <a:pt x="258" y="173"/>
                  </a:lnTo>
                  <a:lnTo>
                    <a:pt x="265" y="174"/>
                  </a:lnTo>
                  <a:lnTo>
                    <a:pt x="286" y="180"/>
                  </a:lnTo>
                  <a:lnTo>
                    <a:pt x="305" y="188"/>
                  </a:lnTo>
                  <a:lnTo>
                    <a:pt x="310" y="189"/>
                  </a:lnTo>
                  <a:lnTo>
                    <a:pt x="314" y="190"/>
                  </a:lnTo>
                  <a:lnTo>
                    <a:pt x="317" y="190"/>
                  </a:lnTo>
                  <a:lnTo>
                    <a:pt x="320" y="189"/>
                  </a:lnTo>
                  <a:lnTo>
                    <a:pt x="325" y="184"/>
                  </a:lnTo>
                  <a:lnTo>
                    <a:pt x="327" y="181"/>
                  </a:lnTo>
                  <a:lnTo>
                    <a:pt x="331" y="172"/>
                  </a:lnTo>
                  <a:lnTo>
                    <a:pt x="331" y="169"/>
                  </a:lnTo>
                  <a:lnTo>
                    <a:pt x="331" y="167"/>
                  </a:lnTo>
                  <a:lnTo>
                    <a:pt x="331" y="164"/>
                  </a:lnTo>
                  <a:lnTo>
                    <a:pt x="329" y="159"/>
                  </a:lnTo>
                  <a:lnTo>
                    <a:pt x="326" y="15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19"/>
            <p:cNvSpPr>
              <a:spLocks/>
            </p:cNvSpPr>
            <p:nvPr/>
          </p:nvSpPr>
          <p:spPr bwMode="auto">
            <a:xfrm flipH="1">
              <a:off x="7921662" y="5168207"/>
              <a:ext cx="52663" cy="131160"/>
            </a:xfrm>
            <a:custGeom>
              <a:avLst/>
              <a:gdLst/>
              <a:ahLst/>
              <a:cxnLst>
                <a:cxn ang="0">
                  <a:pos x="53" y="113"/>
                </a:cxn>
                <a:cxn ang="0">
                  <a:pos x="53" y="102"/>
                </a:cxn>
                <a:cxn ang="0">
                  <a:pos x="50" y="89"/>
                </a:cxn>
                <a:cxn ang="0">
                  <a:pos x="47" y="81"/>
                </a:cxn>
                <a:cxn ang="0">
                  <a:pos x="32" y="23"/>
                </a:cxn>
                <a:cxn ang="0">
                  <a:pos x="25" y="4"/>
                </a:cxn>
                <a:cxn ang="0">
                  <a:pos x="23" y="1"/>
                </a:cxn>
                <a:cxn ang="0">
                  <a:pos x="20" y="0"/>
                </a:cxn>
                <a:cxn ang="0">
                  <a:pos x="19" y="0"/>
                </a:cxn>
                <a:cxn ang="0">
                  <a:pos x="16" y="2"/>
                </a:cxn>
                <a:cxn ang="0">
                  <a:pos x="13" y="5"/>
                </a:cxn>
                <a:cxn ang="0">
                  <a:pos x="7" y="15"/>
                </a:cxn>
                <a:cxn ang="0">
                  <a:pos x="1" y="21"/>
                </a:cxn>
                <a:cxn ang="0">
                  <a:pos x="0" y="23"/>
                </a:cxn>
                <a:cxn ang="0">
                  <a:pos x="0" y="28"/>
                </a:cxn>
                <a:cxn ang="0">
                  <a:pos x="20" y="122"/>
                </a:cxn>
                <a:cxn ang="0">
                  <a:pos x="23" y="127"/>
                </a:cxn>
                <a:cxn ang="0">
                  <a:pos x="25" y="130"/>
                </a:cxn>
                <a:cxn ang="0">
                  <a:pos x="26" y="131"/>
                </a:cxn>
                <a:cxn ang="0">
                  <a:pos x="28" y="132"/>
                </a:cxn>
                <a:cxn ang="0">
                  <a:pos x="30" y="132"/>
                </a:cxn>
                <a:cxn ang="0">
                  <a:pos x="34" y="131"/>
                </a:cxn>
                <a:cxn ang="0">
                  <a:pos x="41" y="128"/>
                </a:cxn>
                <a:cxn ang="0">
                  <a:pos x="46" y="125"/>
                </a:cxn>
                <a:cxn ang="0">
                  <a:pos x="49" y="122"/>
                </a:cxn>
                <a:cxn ang="0">
                  <a:pos x="51" y="118"/>
                </a:cxn>
                <a:cxn ang="0">
                  <a:pos x="53" y="113"/>
                </a:cxn>
              </a:cxnLst>
              <a:rect l="0" t="0" r="r" b="b"/>
              <a:pathLst>
                <a:path w="53" h="132">
                  <a:moveTo>
                    <a:pt x="53" y="113"/>
                  </a:moveTo>
                  <a:lnTo>
                    <a:pt x="53" y="102"/>
                  </a:lnTo>
                  <a:lnTo>
                    <a:pt x="50" y="89"/>
                  </a:lnTo>
                  <a:lnTo>
                    <a:pt x="47" y="81"/>
                  </a:lnTo>
                  <a:lnTo>
                    <a:pt x="32" y="23"/>
                  </a:lnTo>
                  <a:lnTo>
                    <a:pt x="25" y="4"/>
                  </a:lnTo>
                  <a:lnTo>
                    <a:pt x="23" y="1"/>
                  </a:lnTo>
                  <a:lnTo>
                    <a:pt x="20" y="0"/>
                  </a:lnTo>
                  <a:lnTo>
                    <a:pt x="19" y="0"/>
                  </a:lnTo>
                  <a:lnTo>
                    <a:pt x="16" y="2"/>
                  </a:lnTo>
                  <a:lnTo>
                    <a:pt x="13" y="5"/>
                  </a:lnTo>
                  <a:lnTo>
                    <a:pt x="7" y="15"/>
                  </a:lnTo>
                  <a:lnTo>
                    <a:pt x="1" y="21"/>
                  </a:lnTo>
                  <a:lnTo>
                    <a:pt x="0" y="23"/>
                  </a:lnTo>
                  <a:lnTo>
                    <a:pt x="0" y="28"/>
                  </a:lnTo>
                  <a:lnTo>
                    <a:pt x="20" y="122"/>
                  </a:lnTo>
                  <a:lnTo>
                    <a:pt x="23" y="127"/>
                  </a:lnTo>
                  <a:lnTo>
                    <a:pt x="25" y="130"/>
                  </a:lnTo>
                  <a:lnTo>
                    <a:pt x="26" y="131"/>
                  </a:lnTo>
                  <a:lnTo>
                    <a:pt x="28" y="132"/>
                  </a:lnTo>
                  <a:lnTo>
                    <a:pt x="30" y="132"/>
                  </a:lnTo>
                  <a:lnTo>
                    <a:pt x="34" y="131"/>
                  </a:lnTo>
                  <a:lnTo>
                    <a:pt x="41" y="128"/>
                  </a:lnTo>
                  <a:lnTo>
                    <a:pt x="46" y="125"/>
                  </a:lnTo>
                  <a:lnTo>
                    <a:pt x="49" y="122"/>
                  </a:lnTo>
                  <a:lnTo>
                    <a:pt x="51" y="118"/>
                  </a:lnTo>
                  <a:lnTo>
                    <a:pt x="53" y="113"/>
                  </a:lnTo>
                  <a:close/>
                </a:path>
              </a:pathLst>
            </a:custGeom>
            <a:solidFill>
              <a:srgbClr val="F0DE9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20"/>
            <p:cNvSpPr>
              <a:spLocks/>
            </p:cNvSpPr>
            <p:nvPr/>
          </p:nvSpPr>
          <p:spPr bwMode="auto">
            <a:xfrm flipH="1">
              <a:off x="7927624" y="5070831"/>
              <a:ext cx="479926" cy="242447"/>
            </a:xfrm>
            <a:custGeom>
              <a:avLst/>
              <a:gdLst/>
              <a:ahLst/>
              <a:cxnLst>
                <a:cxn ang="0">
                  <a:pos x="395" y="16"/>
                </a:cxn>
                <a:cxn ang="0">
                  <a:pos x="408" y="32"/>
                </a:cxn>
                <a:cxn ang="0">
                  <a:pos x="412" y="52"/>
                </a:cxn>
                <a:cxn ang="0">
                  <a:pos x="404" y="66"/>
                </a:cxn>
                <a:cxn ang="0">
                  <a:pos x="373" y="91"/>
                </a:cxn>
                <a:cxn ang="0">
                  <a:pos x="293" y="111"/>
                </a:cxn>
                <a:cxn ang="0">
                  <a:pos x="264" y="104"/>
                </a:cxn>
                <a:cxn ang="0">
                  <a:pos x="258" y="103"/>
                </a:cxn>
                <a:cxn ang="0">
                  <a:pos x="256" y="98"/>
                </a:cxn>
                <a:cxn ang="0">
                  <a:pos x="247" y="81"/>
                </a:cxn>
                <a:cxn ang="0">
                  <a:pos x="231" y="75"/>
                </a:cxn>
                <a:cxn ang="0">
                  <a:pos x="214" y="76"/>
                </a:cxn>
                <a:cxn ang="0">
                  <a:pos x="202" y="87"/>
                </a:cxn>
                <a:cxn ang="0">
                  <a:pos x="194" y="92"/>
                </a:cxn>
                <a:cxn ang="0">
                  <a:pos x="188" y="89"/>
                </a:cxn>
                <a:cxn ang="0">
                  <a:pos x="177" y="45"/>
                </a:cxn>
                <a:cxn ang="0">
                  <a:pos x="117" y="1"/>
                </a:cxn>
                <a:cxn ang="0">
                  <a:pos x="98" y="3"/>
                </a:cxn>
                <a:cxn ang="0">
                  <a:pos x="54" y="17"/>
                </a:cxn>
                <a:cxn ang="0">
                  <a:pos x="17" y="66"/>
                </a:cxn>
                <a:cxn ang="0">
                  <a:pos x="2" y="119"/>
                </a:cxn>
                <a:cxn ang="0">
                  <a:pos x="0" y="139"/>
                </a:cxn>
                <a:cxn ang="0">
                  <a:pos x="6" y="154"/>
                </a:cxn>
                <a:cxn ang="0">
                  <a:pos x="81" y="225"/>
                </a:cxn>
                <a:cxn ang="0">
                  <a:pos x="144" y="244"/>
                </a:cxn>
                <a:cxn ang="0">
                  <a:pos x="176" y="235"/>
                </a:cxn>
                <a:cxn ang="0">
                  <a:pos x="183" y="223"/>
                </a:cxn>
                <a:cxn ang="0">
                  <a:pos x="187" y="221"/>
                </a:cxn>
                <a:cxn ang="0">
                  <a:pos x="199" y="227"/>
                </a:cxn>
                <a:cxn ang="0">
                  <a:pos x="237" y="217"/>
                </a:cxn>
                <a:cxn ang="0">
                  <a:pos x="247" y="202"/>
                </a:cxn>
                <a:cxn ang="0">
                  <a:pos x="248" y="193"/>
                </a:cxn>
                <a:cxn ang="0">
                  <a:pos x="268" y="198"/>
                </a:cxn>
                <a:cxn ang="0">
                  <a:pos x="296" y="196"/>
                </a:cxn>
                <a:cxn ang="0">
                  <a:pos x="297" y="204"/>
                </a:cxn>
                <a:cxn ang="0">
                  <a:pos x="299" y="223"/>
                </a:cxn>
                <a:cxn ang="0">
                  <a:pos x="307" y="229"/>
                </a:cxn>
                <a:cxn ang="0">
                  <a:pos x="341" y="232"/>
                </a:cxn>
                <a:cxn ang="0">
                  <a:pos x="401" y="201"/>
                </a:cxn>
                <a:cxn ang="0">
                  <a:pos x="414" y="185"/>
                </a:cxn>
                <a:cxn ang="0">
                  <a:pos x="427" y="136"/>
                </a:cxn>
                <a:cxn ang="0">
                  <a:pos x="440" y="128"/>
                </a:cxn>
                <a:cxn ang="0">
                  <a:pos x="475" y="104"/>
                </a:cxn>
                <a:cxn ang="0">
                  <a:pos x="482" y="90"/>
                </a:cxn>
                <a:cxn ang="0">
                  <a:pos x="483" y="51"/>
                </a:cxn>
                <a:cxn ang="0">
                  <a:pos x="475" y="42"/>
                </a:cxn>
                <a:cxn ang="0">
                  <a:pos x="456" y="22"/>
                </a:cxn>
                <a:cxn ang="0">
                  <a:pos x="446" y="21"/>
                </a:cxn>
                <a:cxn ang="0">
                  <a:pos x="439" y="23"/>
                </a:cxn>
                <a:cxn ang="0">
                  <a:pos x="440" y="27"/>
                </a:cxn>
                <a:cxn ang="0">
                  <a:pos x="444" y="35"/>
                </a:cxn>
                <a:cxn ang="0">
                  <a:pos x="443" y="46"/>
                </a:cxn>
                <a:cxn ang="0">
                  <a:pos x="433" y="52"/>
                </a:cxn>
                <a:cxn ang="0">
                  <a:pos x="426" y="52"/>
                </a:cxn>
                <a:cxn ang="0">
                  <a:pos x="424" y="47"/>
                </a:cxn>
                <a:cxn ang="0">
                  <a:pos x="417" y="25"/>
                </a:cxn>
                <a:cxn ang="0">
                  <a:pos x="399" y="10"/>
                </a:cxn>
                <a:cxn ang="0">
                  <a:pos x="395" y="10"/>
                </a:cxn>
              </a:cxnLst>
              <a:rect l="0" t="0" r="r" b="b"/>
              <a:pathLst>
                <a:path w="483" h="244">
                  <a:moveTo>
                    <a:pt x="395" y="10"/>
                  </a:moveTo>
                  <a:lnTo>
                    <a:pt x="395" y="13"/>
                  </a:lnTo>
                  <a:lnTo>
                    <a:pt x="395" y="16"/>
                  </a:lnTo>
                  <a:lnTo>
                    <a:pt x="397" y="19"/>
                  </a:lnTo>
                  <a:lnTo>
                    <a:pt x="399" y="23"/>
                  </a:lnTo>
                  <a:lnTo>
                    <a:pt x="408" y="32"/>
                  </a:lnTo>
                  <a:lnTo>
                    <a:pt x="410" y="37"/>
                  </a:lnTo>
                  <a:lnTo>
                    <a:pt x="413" y="45"/>
                  </a:lnTo>
                  <a:lnTo>
                    <a:pt x="412" y="52"/>
                  </a:lnTo>
                  <a:lnTo>
                    <a:pt x="411" y="55"/>
                  </a:lnTo>
                  <a:lnTo>
                    <a:pt x="407" y="62"/>
                  </a:lnTo>
                  <a:lnTo>
                    <a:pt x="404" y="66"/>
                  </a:lnTo>
                  <a:lnTo>
                    <a:pt x="393" y="76"/>
                  </a:lnTo>
                  <a:lnTo>
                    <a:pt x="380" y="86"/>
                  </a:lnTo>
                  <a:lnTo>
                    <a:pt x="373" y="91"/>
                  </a:lnTo>
                  <a:lnTo>
                    <a:pt x="323" y="108"/>
                  </a:lnTo>
                  <a:lnTo>
                    <a:pt x="304" y="112"/>
                  </a:lnTo>
                  <a:lnTo>
                    <a:pt x="293" y="111"/>
                  </a:lnTo>
                  <a:lnTo>
                    <a:pt x="268" y="105"/>
                  </a:lnTo>
                  <a:lnTo>
                    <a:pt x="266" y="104"/>
                  </a:lnTo>
                  <a:lnTo>
                    <a:pt x="264" y="104"/>
                  </a:lnTo>
                  <a:lnTo>
                    <a:pt x="260" y="104"/>
                  </a:lnTo>
                  <a:lnTo>
                    <a:pt x="259" y="103"/>
                  </a:lnTo>
                  <a:lnTo>
                    <a:pt x="258" y="103"/>
                  </a:lnTo>
                  <a:lnTo>
                    <a:pt x="257" y="102"/>
                  </a:lnTo>
                  <a:lnTo>
                    <a:pt x="256" y="100"/>
                  </a:lnTo>
                  <a:lnTo>
                    <a:pt x="256" y="98"/>
                  </a:lnTo>
                  <a:lnTo>
                    <a:pt x="252" y="86"/>
                  </a:lnTo>
                  <a:lnTo>
                    <a:pt x="250" y="84"/>
                  </a:lnTo>
                  <a:lnTo>
                    <a:pt x="247" y="81"/>
                  </a:lnTo>
                  <a:lnTo>
                    <a:pt x="244" y="79"/>
                  </a:lnTo>
                  <a:lnTo>
                    <a:pt x="235" y="75"/>
                  </a:lnTo>
                  <a:lnTo>
                    <a:pt x="231" y="75"/>
                  </a:lnTo>
                  <a:lnTo>
                    <a:pt x="222" y="75"/>
                  </a:lnTo>
                  <a:lnTo>
                    <a:pt x="217" y="75"/>
                  </a:lnTo>
                  <a:lnTo>
                    <a:pt x="214" y="76"/>
                  </a:lnTo>
                  <a:lnTo>
                    <a:pt x="206" y="81"/>
                  </a:lnTo>
                  <a:lnTo>
                    <a:pt x="204" y="84"/>
                  </a:lnTo>
                  <a:lnTo>
                    <a:pt x="202" y="87"/>
                  </a:lnTo>
                  <a:lnTo>
                    <a:pt x="199" y="90"/>
                  </a:lnTo>
                  <a:lnTo>
                    <a:pt x="198" y="92"/>
                  </a:lnTo>
                  <a:lnTo>
                    <a:pt x="194" y="92"/>
                  </a:lnTo>
                  <a:lnTo>
                    <a:pt x="190" y="92"/>
                  </a:lnTo>
                  <a:lnTo>
                    <a:pt x="189" y="91"/>
                  </a:lnTo>
                  <a:lnTo>
                    <a:pt x="188" y="89"/>
                  </a:lnTo>
                  <a:lnTo>
                    <a:pt x="187" y="86"/>
                  </a:lnTo>
                  <a:lnTo>
                    <a:pt x="181" y="60"/>
                  </a:lnTo>
                  <a:lnTo>
                    <a:pt x="177" y="45"/>
                  </a:lnTo>
                  <a:lnTo>
                    <a:pt x="172" y="41"/>
                  </a:lnTo>
                  <a:lnTo>
                    <a:pt x="126" y="5"/>
                  </a:lnTo>
                  <a:lnTo>
                    <a:pt x="117" y="1"/>
                  </a:lnTo>
                  <a:lnTo>
                    <a:pt x="114" y="0"/>
                  </a:lnTo>
                  <a:lnTo>
                    <a:pt x="108" y="0"/>
                  </a:lnTo>
                  <a:lnTo>
                    <a:pt x="98" y="3"/>
                  </a:lnTo>
                  <a:lnTo>
                    <a:pt x="91" y="4"/>
                  </a:lnTo>
                  <a:lnTo>
                    <a:pt x="65" y="12"/>
                  </a:lnTo>
                  <a:lnTo>
                    <a:pt x="54" y="17"/>
                  </a:lnTo>
                  <a:lnTo>
                    <a:pt x="49" y="21"/>
                  </a:lnTo>
                  <a:lnTo>
                    <a:pt x="35" y="36"/>
                  </a:lnTo>
                  <a:lnTo>
                    <a:pt x="17" y="66"/>
                  </a:lnTo>
                  <a:lnTo>
                    <a:pt x="11" y="80"/>
                  </a:lnTo>
                  <a:lnTo>
                    <a:pt x="4" y="109"/>
                  </a:lnTo>
                  <a:lnTo>
                    <a:pt x="2" y="119"/>
                  </a:lnTo>
                  <a:lnTo>
                    <a:pt x="2" y="123"/>
                  </a:lnTo>
                  <a:lnTo>
                    <a:pt x="1" y="127"/>
                  </a:lnTo>
                  <a:lnTo>
                    <a:pt x="0" y="139"/>
                  </a:lnTo>
                  <a:lnTo>
                    <a:pt x="1" y="144"/>
                  </a:lnTo>
                  <a:lnTo>
                    <a:pt x="3" y="149"/>
                  </a:lnTo>
                  <a:lnTo>
                    <a:pt x="6" y="154"/>
                  </a:lnTo>
                  <a:lnTo>
                    <a:pt x="24" y="176"/>
                  </a:lnTo>
                  <a:lnTo>
                    <a:pt x="71" y="220"/>
                  </a:lnTo>
                  <a:lnTo>
                    <a:pt x="81" y="225"/>
                  </a:lnTo>
                  <a:lnTo>
                    <a:pt x="110" y="238"/>
                  </a:lnTo>
                  <a:lnTo>
                    <a:pt x="127" y="243"/>
                  </a:lnTo>
                  <a:lnTo>
                    <a:pt x="144" y="244"/>
                  </a:lnTo>
                  <a:lnTo>
                    <a:pt x="153" y="243"/>
                  </a:lnTo>
                  <a:lnTo>
                    <a:pt x="162" y="241"/>
                  </a:lnTo>
                  <a:lnTo>
                    <a:pt x="176" y="235"/>
                  </a:lnTo>
                  <a:lnTo>
                    <a:pt x="178" y="233"/>
                  </a:lnTo>
                  <a:lnTo>
                    <a:pt x="180" y="231"/>
                  </a:lnTo>
                  <a:lnTo>
                    <a:pt x="183" y="223"/>
                  </a:lnTo>
                  <a:lnTo>
                    <a:pt x="184" y="222"/>
                  </a:lnTo>
                  <a:lnTo>
                    <a:pt x="186" y="221"/>
                  </a:lnTo>
                  <a:lnTo>
                    <a:pt x="187" y="221"/>
                  </a:lnTo>
                  <a:lnTo>
                    <a:pt x="188" y="221"/>
                  </a:lnTo>
                  <a:lnTo>
                    <a:pt x="195" y="226"/>
                  </a:lnTo>
                  <a:lnTo>
                    <a:pt x="199" y="227"/>
                  </a:lnTo>
                  <a:lnTo>
                    <a:pt x="203" y="227"/>
                  </a:lnTo>
                  <a:lnTo>
                    <a:pt x="228" y="221"/>
                  </a:lnTo>
                  <a:lnTo>
                    <a:pt x="237" y="217"/>
                  </a:lnTo>
                  <a:lnTo>
                    <a:pt x="244" y="210"/>
                  </a:lnTo>
                  <a:lnTo>
                    <a:pt x="247" y="204"/>
                  </a:lnTo>
                  <a:lnTo>
                    <a:pt x="247" y="202"/>
                  </a:lnTo>
                  <a:lnTo>
                    <a:pt x="246" y="195"/>
                  </a:lnTo>
                  <a:lnTo>
                    <a:pt x="247" y="194"/>
                  </a:lnTo>
                  <a:lnTo>
                    <a:pt x="248" y="193"/>
                  </a:lnTo>
                  <a:lnTo>
                    <a:pt x="251" y="193"/>
                  </a:lnTo>
                  <a:lnTo>
                    <a:pt x="262" y="197"/>
                  </a:lnTo>
                  <a:lnTo>
                    <a:pt x="268" y="198"/>
                  </a:lnTo>
                  <a:lnTo>
                    <a:pt x="284" y="197"/>
                  </a:lnTo>
                  <a:lnTo>
                    <a:pt x="287" y="196"/>
                  </a:lnTo>
                  <a:lnTo>
                    <a:pt x="296" y="196"/>
                  </a:lnTo>
                  <a:lnTo>
                    <a:pt x="298" y="197"/>
                  </a:lnTo>
                  <a:lnTo>
                    <a:pt x="298" y="199"/>
                  </a:lnTo>
                  <a:lnTo>
                    <a:pt x="297" y="204"/>
                  </a:lnTo>
                  <a:lnTo>
                    <a:pt x="297" y="215"/>
                  </a:lnTo>
                  <a:lnTo>
                    <a:pt x="298" y="221"/>
                  </a:lnTo>
                  <a:lnTo>
                    <a:pt x="299" y="223"/>
                  </a:lnTo>
                  <a:lnTo>
                    <a:pt x="300" y="225"/>
                  </a:lnTo>
                  <a:lnTo>
                    <a:pt x="303" y="228"/>
                  </a:lnTo>
                  <a:lnTo>
                    <a:pt x="307" y="229"/>
                  </a:lnTo>
                  <a:lnTo>
                    <a:pt x="312" y="230"/>
                  </a:lnTo>
                  <a:lnTo>
                    <a:pt x="333" y="232"/>
                  </a:lnTo>
                  <a:lnTo>
                    <a:pt x="341" y="232"/>
                  </a:lnTo>
                  <a:lnTo>
                    <a:pt x="350" y="231"/>
                  </a:lnTo>
                  <a:lnTo>
                    <a:pt x="359" y="227"/>
                  </a:lnTo>
                  <a:lnTo>
                    <a:pt x="401" y="201"/>
                  </a:lnTo>
                  <a:lnTo>
                    <a:pt x="406" y="197"/>
                  </a:lnTo>
                  <a:lnTo>
                    <a:pt x="410" y="192"/>
                  </a:lnTo>
                  <a:lnTo>
                    <a:pt x="414" y="185"/>
                  </a:lnTo>
                  <a:lnTo>
                    <a:pt x="422" y="154"/>
                  </a:lnTo>
                  <a:lnTo>
                    <a:pt x="423" y="147"/>
                  </a:lnTo>
                  <a:lnTo>
                    <a:pt x="427" y="136"/>
                  </a:lnTo>
                  <a:lnTo>
                    <a:pt x="429" y="134"/>
                  </a:lnTo>
                  <a:lnTo>
                    <a:pt x="431" y="133"/>
                  </a:lnTo>
                  <a:lnTo>
                    <a:pt x="440" y="128"/>
                  </a:lnTo>
                  <a:lnTo>
                    <a:pt x="463" y="115"/>
                  </a:lnTo>
                  <a:lnTo>
                    <a:pt x="467" y="112"/>
                  </a:lnTo>
                  <a:lnTo>
                    <a:pt x="475" y="104"/>
                  </a:lnTo>
                  <a:lnTo>
                    <a:pt x="478" y="100"/>
                  </a:lnTo>
                  <a:lnTo>
                    <a:pt x="480" y="96"/>
                  </a:lnTo>
                  <a:lnTo>
                    <a:pt x="482" y="90"/>
                  </a:lnTo>
                  <a:lnTo>
                    <a:pt x="483" y="84"/>
                  </a:lnTo>
                  <a:lnTo>
                    <a:pt x="483" y="56"/>
                  </a:lnTo>
                  <a:lnTo>
                    <a:pt x="483" y="51"/>
                  </a:lnTo>
                  <a:lnTo>
                    <a:pt x="482" y="49"/>
                  </a:lnTo>
                  <a:lnTo>
                    <a:pt x="481" y="48"/>
                  </a:lnTo>
                  <a:lnTo>
                    <a:pt x="475" y="42"/>
                  </a:lnTo>
                  <a:lnTo>
                    <a:pt x="461" y="26"/>
                  </a:lnTo>
                  <a:lnTo>
                    <a:pt x="458" y="23"/>
                  </a:lnTo>
                  <a:lnTo>
                    <a:pt x="456" y="22"/>
                  </a:lnTo>
                  <a:lnTo>
                    <a:pt x="454" y="21"/>
                  </a:lnTo>
                  <a:lnTo>
                    <a:pt x="451" y="21"/>
                  </a:lnTo>
                  <a:lnTo>
                    <a:pt x="446" y="21"/>
                  </a:lnTo>
                  <a:lnTo>
                    <a:pt x="442" y="21"/>
                  </a:lnTo>
                  <a:lnTo>
                    <a:pt x="440" y="22"/>
                  </a:lnTo>
                  <a:lnTo>
                    <a:pt x="439" y="23"/>
                  </a:lnTo>
                  <a:lnTo>
                    <a:pt x="439" y="24"/>
                  </a:lnTo>
                  <a:lnTo>
                    <a:pt x="439" y="26"/>
                  </a:lnTo>
                  <a:lnTo>
                    <a:pt x="440" y="27"/>
                  </a:lnTo>
                  <a:lnTo>
                    <a:pt x="441" y="30"/>
                  </a:lnTo>
                  <a:lnTo>
                    <a:pt x="444" y="33"/>
                  </a:lnTo>
                  <a:lnTo>
                    <a:pt x="444" y="35"/>
                  </a:lnTo>
                  <a:lnTo>
                    <a:pt x="445" y="37"/>
                  </a:lnTo>
                  <a:lnTo>
                    <a:pt x="444" y="43"/>
                  </a:lnTo>
                  <a:lnTo>
                    <a:pt x="443" y="46"/>
                  </a:lnTo>
                  <a:lnTo>
                    <a:pt x="441" y="48"/>
                  </a:lnTo>
                  <a:lnTo>
                    <a:pt x="438" y="50"/>
                  </a:lnTo>
                  <a:lnTo>
                    <a:pt x="433" y="52"/>
                  </a:lnTo>
                  <a:lnTo>
                    <a:pt x="429" y="53"/>
                  </a:lnTo>
                  <a:lnTo>
                    <a:pt x="427" y="53"/>
                  </a:lnTo>
                  <a:lnTo>
                    <a:pt x="426" y="52"/>
                  </a:lnTo>
                  <a:lnTo>
                    <a:pt x="425" y="51"/>
                  </a:lnTo>
                  <a:lnTo>
                    <a:pt x="424" y="50"/>
                  </a:lnTo>
                  <a:lnTo>
                    <a:pt x="424" y="47"/>
                  </a:lnTo>
                  <a:lnTo>
                    <a:pt x="425" y="43"/>
                  </a:lnTo>
                  <a:lnTo>
                    <a:pt x="424" y="40"/>
                  </a:lnTo>
                  <a:lnTo>
                    <a:pt x="417" y="25"/>
                  </a:lnTo>
                  <a:lnTo>
                    <a:pt x="413" y="17"/>
                  </a:lnTo>
                  <a:lnTo>
                    <a:pt x="409" y="14"/>
                  </a:lnTo>
                  <a:lnTo>
                    <a:pt x="399" y="10"/>
                  </a:lnTo>
                  <a:lnTo>
                    <a:pt x="398" y="10"/>
                  </a:lnTo>
                  <a:lnTo>
                    <a:pt x="397" y="10"/>
                  </a:lnTo>
                  <a:lnTo>
                    <a:pt x="395" y="10"/>
                  </a:lnTo>
                  <a:close/>
                </a:path>
              </a:pathLst>
            </a:custGeom>
            <a:solidFill>
              <a:srgbClr val="C1814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21"/>
            <p:cNvSpPr>
              <a:spLocks/>
            </p:cNvSpPr>
            <p:nvPr/>
          </p:nvSpPr>
          <p:spPr bwMode="auto">
            <a:xfrm flipH="1">
              <a:off x="8240619" y="5086729"/>
              <a:ext cx="119236" cy="82472"/>
            </a:xfrm>
            <a:custGeom>
              <a:avLst/>
              <a:gdLst/>
              <a:ahLst/>
              <a:cxnLst>
                <a:cxn ang="0">
                  <a:pos x="43" y="1"/>
                </a:cxn>
                <a:cxn ang="0">
                  <a:pos x="20" y="7"/>
                </a:cxn>
                <a:cxn ang="0">
                  <a:pos x="12" y="10"/>
                </a:cxn>
                <a:cxn ang="0">
                  <a:pos x="7" y="13"/>
                </a:cxn>
                <a:cxn ang="0">
                  <a:pos x="3" y="17"/>
                </a:cxn>
                <a:cxn ang="0">
                  <a:pos x="1" y="19"/>
                </a:cxn>
                <a:cxn ang="0">
                  <a:pos x="0" y="21"/>
                </a:cxn>
                <a:cxn ang="0">
                  <a:pos x="0" y="23"/>
                </a:cxn>
                <a:cxn ang="0">
                  <a:pos x="0" y="25"/>
                </a:cxn>
                <a:cxn ang="0">
                  <a:pos x="0" y="27"/>
                </a:cxn>
                <a:cxn ang="0">
                  <a:pos x="3" y="30"/>
                </a:cxn>
                <a:cxn ang="0">
                  <a:pos x="14" y="38"/>
                </a:cxn>
                <a:cxn ang="0">
                  <a:pos x="45" y="67"/>
                </a:cxn>
                <a:cxn ang="0">
                  <a:pos x="61" y="79"/>
                </a:cxn>
                <a:cxn ang="0">
                  <a:pos x="66" y="82"/>
                </a:cxn>
                <a:cxn ang="0">
                  <a:pos x="68" y="83"/>
                </a:cxn>
                <a:cxn ang="0">
                  <a:pos x="70" y="83"/>
                </a:cxn>
                <a:cxn ang="0">
                  <a:pos x="72" y="82"/>
                </a:cxn>
                <a:cxn ang="0">
                  <a:pos x="74" y="81"/>
                </a:cxn>
                <a:cxn ang="0">
                  <a:pos x="76" y="80"/>
                </a:cxn>
                <a:cxn ang="0">
                  <a:pos x="78" y="79"/>
                </a:cxn>
                <a:cxn ang="0">
                  <a:pos x="80" y="76"/>
                </a:cxn>
                <a:cxn ang="0">
                  <a:pos x="91" y="62"/>
                </a:cxn>
                <a:cxn ang="0">
                  <a:pos x="94" y="59"/>
                </a:cxn>
                <a:cxn ang="0">
                  <a:pos x="97" y="58"/>
                </a:cxn>
                <a:cxn ang="0">
                  <a:pos x="109" y="53"/>
                </a:cxn>
                <a:cxn ang="0">
                  <a:pos x="112" y="53"/>
                </a:cxn>
                <a:cxn ang="0">
                  <a:pos x="116" y="51"/>
                </a:cxn>
                <a:cxn ang="0">
                  <a:pos x="118" y="50"/>
                </a:cxn>
                <a:cxn ang="0">
                  <a:pos x="120" y="48"/>
                </a:cxn>
                <a:cxn ang="0">
                  <a:pos x="120" y="47"/>
                </a:cxn>
                <a:cxn ang="0">
                  <a:pos x="118" y="44"/>
                </a:cxn>
                <a:cxn ang="0">
                  <a:pos x="109" y="37"/>
                </a:cxn>
                <a:cxn ang="0">
                  <a:pos x="85" y="14"/>
                </a:cxn>
                <a:cxn ang="0">
                  <a:pos x="72" y="5"/>
                </a:cxn>
                <a:cxn ang="0">
                  <a:pos x="65" y="1"/>
                </a:cxn>
                <a:cxn ang="0">
                  <a:pos x="59" y="0"/>
                </a:cxn>
                <a:cxn ang="0">
                  <a:pos x="43" y="1"/>
                </a:cxn>
              </a:cxnLst>
              <a:rect l="0" t="0" r="r" b="b"/>
              <a:pathLst>
                <a:path w="120" h="83">
                  <a:moveTo>
                    <a:pt x="43" y="1"/>
                  </a:moveTo>
                  <a:lnTo>
                    <a:pt x="20" y="7"/>
                  </a:lnTo>
                  <a:lnTo>
                    <a:pt x="12" y="10"/>
                  </a:lnTo>
                  <a:lnTo>
                    <a:pt x="7" y="13"/>
                  </a:lnTo>
                  <a:lnTo>
                    <a:pt x="3" y="17"/>
                  </a:lnTo>
                  <a:lnTo>
                    <a:pt x="1" y="19"/>
                  </a:lnTo>
                  <a:lnTo>
                    <a:pt x="0" y="21"/>
                  </a:lnTo>
                  <a:lnTo>
                    <a:pt x="0" y="23"/>
                  </a:lnTo>
                  <a:lnTo>
                    <a:pt x="0" y="25"/>
                  </a:lnTo>
                  <a:lnTo>
                    <a:pt x="0" y="27"/>
                  </a:lnTo>
                  <a:lnTo>
                    <a:pt x="3" y="30"/>
                  </a:lnTo>
                  <a:lnTo>
                    <a:pt x="14" y="38"/>
                  </a:lnTo>
                  <a:lnTo>
                    <a:pt x="45" y="67"/>
                  </a:lnTo>
                  <a:lnTo>
                    <a:pt x="61" y="79"/>
                  </a:lnTo>
                  <a:lnTo>
                    <a:pt x="66" y="82"/>
                  </a:lnTo>
                  <a:lnTo>
                    <a:pt x="68" y="83"/>
                  </a:lnTo>
                  <a:lnTo>
                    <a:pt x="70" y="83"/>
                  </a:lnTo>
                  <a:lnTo>
                    <a:pt x="72" y="82"/>
                  </a:lnTo>
                  <a:lnTo>
                    <a:pt x="74" y="81"/>
                  </a:lnTo>
                  <a:lnTo>
                    <a:pt x="76" y="80"/>
                  </a:lnTo>
                  <a:lnTo>
                    <a:pt x="78" y="79"/>
                  </a:lnTo>
                  <a:lnTo>
                    <a:pt x="80" y="76"/>
                  </a:lnTo>
                  <a:lnTo>
                    <a:pt x="91" y="62"/>
                  </a:lnTo>
                  <a:lnTo>
                    <a:pt x="94" y="59"/>
                  </a:lnTo>
                  <a:lnTo>
                    <a:pt x="97" y="58"/>
                  </a:lnTo>
                  <a:lnTo>
                    <a:pt x="109" y="53"/>
                  </a:lnTo>
                  <a:lnTo>
                    <a:pt x="112" y="53"/>
                  </a:lnTo>
                  <a:lnTo>
                    <a:pt x="116" y="51"/>
                  </a:lnTo>
                  <a:lnTo>
                    <a:pt x="118" y="50"/>
                  </a:lnTo>
                  <a:lnTo>
                    <a:pt x="120" y="48"/>
                  </a:lnTo>
                  <a:lnTo>
                    <a:pt x="120" y="47"/>
                  </a:lnTo>
                  <a:lnTo>
                    <a:pt x="118" y="44"/>
                  </a:lnTo>
                  <a:lnTo>
                    <a:pt x="109" y="37"/>
                  </a:lnTo>
                  <a:lnTo>
                    <a:pt x="85" y="14"/>
                  </a:lnTo>
                  <a:lnTo>
                    <a:pt x="72" y="5"/>
                  </a:lnTo>
                  <a:lnTo>
                    <a:pt x="65" y="1"/>
                  </a:lnTo>
                  <a:lnTo>
                    <a:pt x="59" y="0"/>
                  </a:lnTo>
                  <a:lnTo>
                    <a:pt x="43" y="1"/>
                  </a:lnTo>
                  <a:close/>
                </a:path>
              </a:pathLst>
            </a:custGeom>
            <a:solidFill>
              <a:srgbClr val="DFBE9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22"/>
            <p:cNvSpPr>
              <a:spLocks/>
            </p:cNvSpPr>
            <p:nvPr/>
          </p:nvSpPr>
          <p:spPr bwMode="auto">
            <a:xfrm flipH="1">
              <a:off x="8298250" y="5126474"/>
              <a:ext cx="94396" cy="157988"/>
            </a:xfrm>
            <a:custGeom>
              <a:avLst/>
              <a:gdLst/>
              <a:ahLst/>
              <a:cxnLst>
                <a:cxn ang="0">
                  <a:pos x="22" y="0"/>
                </a:cxn>
                <a:cxn ang="0">
                  <a:pos x="20" y="3"/>
                </a:cxn>
                <a:cxn ang="0">
                  <a:pos x="18" y="7"/>
                </a:cxn>
                <a:cxn ang="0">
                  <a:pos x="8" y="28"/>
                </a:cxn>
                <a:cxn ang="0">
                  <a:pos x="2" y="42"/>
                </a:cxn>
                <a:cxn ang="0">
                  <a:pos x="0" y="58"/>
                </a:cxn>
                <a:cxn ang="0">
                  <a:pos x="0" y="76"/>
                </a:cxn>
                <a:cxn ang="0">
                  <a:pos x="1" y="91"/>
                </a:cxn>
                <a:cxn ang="0">
                  <a:pos x="3" y="97"/>
                </a:cxn>
                <a:cxn ang="0">
                  <a:pos x="4" y="99"/>
                </a:cxn>
                <a:cxn ang="0">
                  <a:pos x="11" y="105"/>
                </a:cxn>
                <a:cxn ang="0">
                  <a:pos x="13" y="107"/>
                </a:cxn>
                <a:cxn ang="0">
                  <a:pos x="44" y="135"/>
                </a:cxn>
                <a:cxn ang="0">
                  <a:pos x="72" y="155"/>
                </a:cxn>
                <a:cxn ang="0">
                  <a:pos x="78" y="158"/>
                </a:cxn>
                <a:cxn ang="0">
                  <a:pos x="81" y="159"/>
                </a:cxn>
                <a:cxn ang="0">
                  <a:pos x="83" y="158"/>
                </a:cxn>
                <a:cxn ang="0">
                  <a:pos x="84" y="157"/>
                </a:cxn>
                <a:cxn ang="0">
                  <a:pos x="85" y="155"/>
                </a:cxn>
                <a:cxn ang="0">
                  <a:pos x="87" y="146"/>
                </a:cxn>
                <a:cxn ang="0">
                  <a:pos x="87" y="141"/>
                </a:cxn>
                <a:cxn ang="0">
                  <a:pos x="84" y="128"/>
                </a:cxn>
                <a:cxn ang="0">
                  <a:pos x="84" y="121"/>
                </a:cxn>
                <a:cxn ang="0">
                  <a:pos x="84" y="94"/>
                </a:cxn>
                <a:cxn ang="0">
                  <a:pos x="85" y="85"/>
                </a:cxn>
                <a:cxn ang="0">
                  <a:pos x="86" y="81"/>
                </a:cxn>
                <a:cxn ang="0">
                  <a:pos x="94" y="62"/>
                </a:cxn>
                <a:cxn ang="0">
                  <a:pos x="95" y="59"/>
                </a:cxn>
                <a:cxn ang="0">
                  <a:pos x="95" y="56"/>
                </a:cxn>
                <a:cxn ang="0">
                  <a:pos x="94" y="55"/>
                </a:cxn>
                <a:cxn ang="0">
                  <a:pos x="93" y="53"/>
                </a:cxn>
                <a:cxn ang="0">
                  <a:pos x="90" y="51"/>
                </a:cxn>
                <a:cxn ang="0">
                  <a:pos x="83" y="49"/>
                </a:cxn>
                <a:cxn ang="0">
                  <a:pos x="52" y="28"/>
                </a:cxn>
                <a:cxn ang="0">
                  <a:pos x="45" y="22"/>
                </a:cxn>
                <a:cxn ang="0">
                  <a:pos x="28" y="2"/>
                </a:cxn>
                <a:cxn ang="0">
                  <a:pos x="26" y="0"/>
                </a:cxn>
                <a:cxn ang="0">
                  <a:pos x="24" y="0"/>
                </a:cxn>
                <a:cxn ang="0">
                  <a:pos x="22" y="0"/>
                </a:cxn>
              </a:cxnLst>
              <a:rect l="0" t="0" r="r" b="b"/>
              <a:pathLst>
                <a:path w="95" h="159">
                  <a:moveTo>
                    <a:pt x="22" y="0"/>
                  </a:moveTo>
                  <a:lnTo>
                    <a:pt x="20" y="3"/>
                  </a:lnTo>
                  <a:lnTo>
                    <a:pt x="18" y="7"/>
                  </a:lnTo>
                  <a:lnTo>
                    <a:pt x="8" y="28"/>
                  </a:lnTo>
                  <a:lnTo>
                    <a:pt x="2" y="42"/>
                  </a:lnTo>
                  <a:lnTo>
                    <a:pt x="0" y="58"/>
                  </a:lnTo>
                  <a:lnTo>
                    <a:pt x="0" y="76"/>
                  </a:lnTo>
                  <a:lnTo>
                    <a:pt x="1" y="91"/>
                  </a:lnTo>
                  <a:lnTo>
                    <a:pt x="3" y="97"/>
                  </a:lnTo>
                  <a:lnTo>
                    <a:pt x="4" y="99"/>
                  </a:lnTo>
                  <a:lnTo>
                    <a:pt x="11" y="105"/>
                  </a:lnTo>
                  <a:lnTo>
                    <a:pt x="13" y="107"/>
                  </a:lnTo>
                  <a:lnTo>
                    <a:pt x="44" y="135"/>
                  </a:lnTo>
                  <a:lnTo>
                    <a:pt x="72" y="155"/>
                  </a:lnTo>
                  <a:lnTo>
                    <a:pt x="78" y="158"/>
                  </a:lnTo>
                  <a:lnTo>
                    <a:pt x="81" y="159"/>
                  </a:lnTo>
                  <a:lnTo>
                    <a:pt x="83" y="158"/>
                  </a:lnTo>
                  <a:lnTo>
                    <a:pt x="84" y="157"/>
                  </a:lnTo>
                  <a:lnTo>
                    <a:pt x="85" y="155"/>
                  </a:lnTo>
                  <a:lnTo>
                    <a:pt x="87" y="146"/>
                  </a:lnTo>
                  <a:lnTo>
                    <a:pt x="87" y="141"/>
                  </a:lnTo>
                  <a:lnTo>
                    <a:pt x="84" y="128"/>
                  </a:lnTo>
                  <a:lnTo>
                    <a:pt x="84" y="121"/>
                  </a:lnTo>
                  <a:lnTo>
                    <a:pt x="84" y="94"/>
                  </a:lnTo>
                  <a:lnTo>
                    <a:pt x="85" y="85"/>
                  </a:lnTo>
                  <a:lnTo>
                    <a:pt x="86" y="81"/>
                  </a:lnTo>
                  <a:lnTo>
                    <a:pt x="94" y="62"/>
                  </a:lnTo>
                  <a:lnTo>
                    <a:pt x="95" y="59"/>
                  </a:lnTo>
                  <a:lnTo>
                    <a:pt x="95" y="56"/>
                  </a:lnTo>
                  <a:lnTo>
                    <a:pt x="94" y="55"/>
                  </a:lnTo>
                  <a:lnTo>
                    <a:pt x="93" y="53"/>
                  </a:lnTo>
                  <a:lnTo>
                    <a:pt x="90" y="51"/>
                  </a:lnTo>
                  <a:lnTo>
                    <a:pt x="83" y="49"/>
                  </a:lnTo>
                  <a:lnTo>
                    <a:pt x="52" y="28"/>
                  </a:lnTo>
                  <a:lnTo>
                    <a:pt x="45" y="22"/>
                  </a:lnTo>
                  <a:lnTo>
                    <a:pt x="28" y="2"/>
                  </a:lnTo>
                  <a:lnTo>
                    <a:pt x="26" y="0"/>
                  </a:lnTo>
                  <a:lnTo>
                    <a:pt x="24" y="0"/>
                  </a:lnTo>
                  <a:lnTo>
                    <a:pt x="22" y="0"/>
                  </a:lnTo>
                  <a:close/>
                </a:path>
              </a:pathLst>
            </a:custGeom>
            <a:solidFill>
              <a:srgbClr val="DFBE9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23"/>
            <p:cNvSpPr>
              <a:spLocks/>
            </p:cNvSpPr>
            <p:nvPr/>
          </p:nvSpPr>
          <p:spPr bwMode="auto">
            <a:xfrm flipH="1">
              <a:off x="8227702" y="5186092"/>
              <a:ext cx="73529" cy="115262"/>
            </a:xfrm>
            <a:custGeom>
              <a:avLst/>
              <a:gdLst/>
              <a:ahLst/>
              <a:cxnLst>
                <a:cxn ang="0">
                  <a:pos x="74" y="38"/>
                </a:cxn>
                <a:cxn ang="0">
                  <a:pos x="73" y="21"/>
                </a:cxn>
                <a:cxn ang="0">
                  <a:pos x="71" y="13"/>
                </a:cxn>
                <a:cxn ang="0">
                  <a:pos x="68" y="7"/>
                </a:cxn>
                <a:cxn ang="0">
                  <a:pos x="67" y="4"/>
                </a:cxn>
                <a:cxn ang="0">
                  <a:pos x="65" y="1"/>
                </a:cxn>
                <a:cxn ang="0">
                  <a:pos x="64" y="0"/>
                </a:cxn>
                <a:cxn ang="0">
                  <a:pos x="64" y="0"/>
                </a:cxn>
                <a:cxn ang="0">
                  <a:pos x="63" y="1"/>
                </a:cxn>
                <a:cxn ang="0">
                  <a:pos x="63" y="2"/>
                </a:cxn>
                <a:cxn ang="0">
                  <a:pos x="60" y="6"/>
                </a:cxn>
                <a:cxn ang="0">
                  <a:pos x="58" y="6"/>
                </a:cxn>
                <a:cxn ang="0">
                  <a:pos x="56" y="7"/>
                </a:cxn>
                <a:cxn ang="0">
                  <a:pos x="47" y="7"/>
                </a:cxn>
                <a:cxn ang="0">
                  <a:pos x="36" y="7"/>
                </a:cxn>
                <a:cxn ang="0">
                  <a:pos x="33" y="6"/>
                </a:cxn>
                <a:cxn ang="0">
                  <a:pos x="24" y="3"/>
                </a:cxn>
                <a:cxn ang="0">
                  <a:pos x="20" y="1"/>
                </a:cxn>
                <a:cxn ang="0">
                  <a:pos x="18" y="1"/>
                </a:cxn>
                <a:cxn ang="0">
                  <a:pos x="17" y="1"/>
                </a:cxn>
                <a:cxn ang="0">
                  <a:pos x="14" y="1"/>
                </a:cxn>
                <a:cxn ang="0">
                  <a:pos x="13" y="3"/>
                </a:cxn>
                <a:cxn ang="0">
                  <a:pos x="11" y="5"/>
                </a:cxn>
                <a:cxn ang="0">
                  <a:pos x="8" y="15"/>
                </a:cxn>
                <a:cxn ang="0">
                  <a:pos x="8" y="18"/>
                </a:cxn>
                <a:cxn ang="0">
                  <a:pos x="1" y="64"/>
                </a:cxn>
                <a:cxn ang="0">
                  <a:pos x="0" y="72"/>
                </a:cxn>
                <a:cxn ang="0">
                  <a:pos x="5" y="96"/>
                </a:cxn>
                <a:cxn ang="0">
                  <a:pos x="8" y="105"/>
                </a:cxn>
                <a:cxn ang="0">
                  <a:pos x="9" y="106"/>
                </a:cxn>
                <a:cxn ang="0">
                  <a:pos x="11" y="108"/>
                </a:cxn>
                <a:cxn ang="0">
                  <a:pos x="19" y="111"/>
                </a:cxn>
                <a:cxn ang="0">
                  <a:pos x="35" y="116"/>
                </a:cxn>
                <a:cxn ang="0">
                  <a:pos x="42" y="116"/>
                </a:cxn>
                <a:cxn ang="0">
                  <a:pos x="45" y="116"/>
                </a:cxn>
                <a:cxn ang="0">
                  <a:pos x="58" y="113"/>
                </a:cxn>
                <a:cxn ang="0">
                  <a:pos x="61" y="112"/>
                </a:cxn>
                <a:cxn ang="0">
                  <a:pos x="68" y="108"/>
                </a:cxn>
                <a:cxn ang="0">
                  <a:pos x="70" y="106"/>
                </a:cxn>
                <a:cxn ang="0">
                  <a:pos x="73" y="102"/>
                </a:cxn>
                <a:cxn ang="0">
                  <a:pos x="73" y="100"/>
                </a:cxn>
                <a:cxn ang="0">
                  <a:pos x="73" y="97"/>
                </a:cxn>
                <a:cxn ang="0">
                  <a:pos x="73" y="94"/>
                </a:cxn>
                <a:cxn ang="0">
                  <a:pos x="72" y="86"/>
                </a:cxn>
                <a:cxn ang="0">
                  <a:pos x="74" y="38"/>
                </a:cxn>
              </a:cxnLst>
              <a:rect l="0" t="0" r="r" b="b"/>
              <a:pathLst>
                <a:path w="74" h="116">
                  <a:moveTo>
                    <a:pt x="74" y="38"/>
                  </a:moveTo>
                  <a:lnTo>
                    <a:pt x="73" y="21"/>
                  </a:lnTo>
                  <a:lnTo>
                    <a:pt x="71" y="13"/>
                  </a:lnTo>
                  <a:lnTo>
                    <a:pt x="68" y="7"/>
                  </a:lnTo>
                  <a:lnTo>
                    <a:pt x="67" y="4"/>
                  </a:lnTo>
                  <a:lnTo>
                    <a:pt x="65" y="1"/>
                  </a:lnTo>
                  <a:lnTo>
                    <a:pt x="64" y="0"/>
                  </a:lnTo>
                  <a:lnTo>
                    <a:pt x="64" y="0"/>
                  </a:lnTo>
                  <a:lnTo>
                    <a:pt x="63" y="1"/>
                  </a:lnTo>
                  <a:lnTo>
                    <a:pt x="63" y="2"/>
                  </a:lnTo>
                  <a:lnTo>
                    <a:pt x="60" y="6"/>
                  </a:lnTo>
                  <a:lnTo>
                    <a:pt x="58" y="6"/>
                  </a:lnTo>
                  <a:lnTo>
                    <a:pt x="56" y="7"/>
                  </a:lnTo>
                  <a:lnTo>
                    <a:pt x="47" y="7"/>
                  </a:lnTo>
                  <a:lnTo>
                    <a:pt x="36" y="7"/>
                  </a:lnTo>
                  <a:lnTo>
                    <a:pt x="33" y="6"/>
                  </a:lnTo>
                  <a:lnTo>
                    <a:pt x="24" y="3"/>
                  </a:lnTo>
                  <a:lnTo>
                    <a:pt x="20" y="1"/>
                  </a:lnTo>
                  <a:lnTo>
                    <a:pt x="18" y="1"/>
                  </a:lnTo>
                  <a:lnTo>
                    <a:pt x="17" y="1"/>
                  </a:lnTo>
                  <a:lnTo>
                    <a:pt x="14" y="1"/>
                  </a:lnTo>
                  <a:lnTo>
                    <a:pt x="13" y="3"/>
                  </a:lnTo>
                  <a:lnTo>
                    <a:pt x="11" y="5"/>
                  </a:lnTo>
                  <a:lnTo>
                    <a:pt x="8" y="15"/>
                  </a:lnTo>
                  <a:lnTo>
                    <a:pt x="8" y="18"/>
                  </a:lnTo>
                  <a:lnTo>
                    <a:pt x="1" y="64"/>
                  </a:lnTo>
                  <a:lnTo>
                    <a:pt x="0" y="72"/>
                  </a:lnTo>
                  <a:lnTo>
                    <a:pt x="5" y="96"/>
                  </a:lnTo>
                  <a:lnTo>
                    <a:pt x="8" y="105"/>
                  </a:lnTo>
                  <a:lnTo>
                    <a:pt x="9" y="106"/>
                  </a:lnTo>
                  <a:lnTo>
                    <a:pt x="11" y="108"/>
                  </a:lnTo>
                  <a:lnTo>
                    <a:pt x="19" y="111"/>
                  </a:lnTo>
                  <a:lnTo>
                    <a:pt x="35" y="116"/>
                  </a:lnTo>
                  <a:lnTo>
                    <a:pt x="42" y="116"/>
                  </a:lnTo>
                  <a:lnTo>
                    <a:pt x="45" y="116"/>
                  </a:lnTo>
                  <a:lnTo>
                    <a:pt x="58" y="113"/>
                  </a:lnTo>
                  <a:lnTo>
                    <a:pt x="61" y="112"/>
                  </a:lnTo>
                  <a:lnTo>
                    <a:pt x="68" y="108"/>
                  </a:lnTo>
                  <a:lnTo>
                    <a:pt x="70" y="106"/>
                  </a:lnTo>
                  <a:lnTo>
                    <a:pt x="73" y="102"/>
                  </a:lnTo>
                  <a:lnTo>
                    <a:pt x="73" y="100"/>
                  </a:lnTo>
                  <a:lnTo>
                    <a:pt x="73" y="97"/>
                  </a:lnTo>
                  <a:lnTo>
                    <a:pt x="73" y="94"/>
                  </a:lnTo>
                  <a:lnTo>
                    <a:pt x="72" y="86"/>
                  </a:lnTo>
                  <a:lnTo>
                    <a:pt x="74" y="38"/>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24"/>
            <p:cNvSpPr>
              <a:spLocks/>
            </p:cNvSpPr>
            <p:nvPr/>
          </p:nvSpPr>
          <p:spPr bwMode="auto">
            <a:xfrm flipH="1">
              <a:off x="8229690" y="5143366"/>
              <a:ext cx="45707" cy="38752"/>
            </a:xfrm>
            <a:custGeom>
              <a:avLst/>
              <a:gdLst/>
              <a:ahLst/>
              <a:cxnLst>
                <a:cxn ang="0">
                  <a:pos x="32" y="1"/>
                </a:cxn>
                <a:cxn ang="0">
                  <a:pos x="28" y="5"/>
                </a:cxn>
                <a:cxn ang="0">
                  <a:pos x="26" y="6"/>
                </a:cxn>
                <a:cxn ang="0">
                  <a:pos x="24" y="7"/>
                </a:cxn>
                <a:cxn ang="0">
                  <a:pos x="14" y="13"/>
                </a:cxn>
                <a:cxn ang="0">
                  <a:pos x="10" y="16"/>
                </a:cxn>
                <a:cxn ang="0">
                  <a:pos x="4" y="23"/>
                </a:cxn>
                <a:cxn ang="0">
                  <a:pos x="1" y="27"/>
                </a:cxn>
                <a:cxn ang="0">
                  <a:pos x="0" y="30"/>
                </a:cxn>
                <a:cxn ang="0">
                  <a:pos x="1" y="32"/>
                </a:cxn>
                <a:cxn ang="0">
                  <a:pos x="2" y="33"/>
                </a:cxn>
                <a:cxn ang="0">
                  <a:pos x="5" y="37"/>
                </a:cxn>
                <a:cxn ang="0">
                  <a:pos x="9" y="39"/>
                </a:cxn>
                <a:cxn ang="0">
                  <a:pos x="10" y="39"/>
                </a:cxn>
                <a:cxn ang="0">
                  <a:pos x="11" y="39"/>
                </a:cxn>
                <a:cxn ang="0">
                  <a:pos x="12" y="39"/>
                </a:cxn>
                <a:cxn ang="0">
                  <a:pos x="12" y="38"/>
                </a:cxn>
                <a:cxn ang="0">
                  <a:pos x="13" y="36"/>
                </a:cxn>
                <a:cxn ang="0">
                  <a:pos x="13" y="30"/>
                </a:cxn>
                <a:cxn ang="0">
                  <a:pos x="14" y="26"/>
                </a:cxn>
                <a:cxn ang="0">
                  <a:pos x="15" y="24"/>
                </a:cxn>
                <a:cxn ang="0">
                  <a:pos x="20" y="19"/>
                </a:cxn>
                <a:cxn ang="0">
                  <a:pos x="23" y="17"/>
                </a:cxn>
                <a:cxn ang="0">
                  <a:pos x="25" y="16"/>
                </a:cxn>
                <a:cxn ang="0">
                  <a:pos x="25" y="16"/>
                </a:cxn>
                <a:cxn ang="0">
                  <a:pos x="25" y="17"/>
                </a:cxn>
                <a:cxn ang="0">
                  <a:pos x="25" y="19"/>
                </a:cxn>
                <a:cxn ang="0">
                  <a:pos x="23" y="25"/>
                </a:cxn>
                <a:cxn ang="0">
                  <a:pos x="21" y="31"/>
                </a:cxn>
                <a:cxn ang="0">
                  <a:pos x="21" y="33"/>
                </a:cxn>
                <a:cxn ang="0">
                  <a:pos x="21" y="35"/>
                </a:cxn>
                <a:cxn ang="0">
                  <a:pos x="22" y="37"/>
                </a:cxn>
                <a:cxn ang="0">
                  <a:pos x="24" y="38"/>
                </a:cxn>
                <a:cxn ang="0">
                  <a:pos x="28" y="39"/>
                </a:cxn>
                <a:cxn ang="0">
                  <a:pos x="36" y="39"/>
                </a:cxn>
                <a:cxn ang="0">
                  <a:pos x="41" y="37"/>
                </a:cxn>
                <a:cxn ang="0">
                  <a:pos x="44" y="36"/>
                </a:cxn>
                <a:cxn ang="0">
                  <a:pos x="45" y="33"/>
                </a:cxn>
                <a:cxn ang="0">
                  <a:pos x="46" y="32"/>
                </a:cxn>
                <a:cxn ang="0">
                  <a:pos x="46" y="30"/>
                </a:cxn>
                <a:cxn ang="0">
                  <a:pos x="44" y="24"/>
                </a:cxn>
                <a:cxn ang="0">
                  <a:pos x="36" y="3"/>
                </a:cxn>
                <a:cxn ang="0">
                  <a:pos x="35" y="1"/>
                </a:cxn>
                <a:cxn ang="0">
                  <a:pos x="34" y="0"/>
                </a:cxn>
                <a:cxn ang="0">
                  <a:pos x="33" y="0"/>
                </a:cxn>
                <a:cxn ang="0">
                  <a:pos x="32" y="1"/>
                </a:cxn>
              </a:cxnLst>
              <a:rect l="0" t="0" r="r" b="b"/>
              <a:pathLst>
                <a:path w="46" h="39">
                  <a:moveTo>
                    <a:pt x="32" y="1"/>
                  </a:moveTo>
                  <a:lnTo>
                    <a:pt x="28" y="5"/>
                  </a:lnTo>
                  <a:lnTo>
                    <a:pt x="26" y="6"/>
                  </a:lnTo>
                  <a:lnTo>
                    <a:pt x="24" y="7"/>
                  </a:lnTo>
                  <a:lnTo>
                    <a:pt x="14" y="13"/>
                  </a:lnTo>
                  <a:lnTo>
                    <a:pt x="10" y="16"/>
                  </a:lnTo>
                  <a:lnTo>
                    <a:pt x="4" y="23"/>
                  </a:lnTo>
                  <a:lnTo>
                    <a:pt x="1" y="27"/>
                  </a:lnTo>
                  <a:lnTo>
                    <a:pt x="0" y="30"/>
                  </a:lnTo>
                  <a:lnTo>
                    <a:pt x="1" y="32"/>
                  </a:lnTo>
                  <a:lnTo>
                    <a:pt x="2" y="33"/>
                  </a:lnTo>
                  <a:lnTo>
                    <a:pt x="5" y="37"/>
                  </a:lnTo>
                  <a:lnTo>
                    <a:pt x="9" y="39"/>
                  </a:lnTo>
                  <a:lnTo>
                    <a:pt x="10" y="39"/>
                  </a:lnTo>
                  <a:lnTo>
                    <a:pt x="11" y="39"/>
                  </a:lnTo>
                  <a:lnTo>
                    <a:pt x="12" y="39"/>
                  </a:lnTo>
                  <a:lnTo>
                    <a:pt x="12" y="38"/>
                  </a:lnTo>
                  <a:lnTo>
                    <a:pt x="13" y="36"/>
                  </a:lnTo>
                  <a:lnTo>
                    <a:pt x="13" y="30"/>
                  </a:lnTo>
                  <a:lnTo>
                    <a:pt x="14" y="26"/>
                  </a:lnTo>
                  <a:lnTo>
                    <a:pt x="15" y="24"/>
                  </a:lnTo>
                  <a:lnTo>
                    <a:pt x="20" y="19"/>
                  </a:lnTo>
                  <a:lnTo>
                    <a:pt x="23" y="17"/>
                  </a:lnTo>
                  <a:lnTo>
                    <a:pt x="25" y="16"/>
                  </a:lnTo>
                  <a:lnTo>
                    <a:pt x="25" y="16"/>
                  </a:lnTo>
                  <a:lnTo>
                    <a:pt x="25" y="17"/>
                  </a:lnTo>
                  <a:lnTo>
                    <a:pt x="25" y="19"/>
                  </a:lnTo>
                  <a:lnTo>
                    <a:pt x="23" y="25"/>
                  </a:lnTo>
                  <a:lnTo>
                    <a:pt x="21" y="31"/>
                  </a:lnTo>
                  <a:lnTo>
                    <a:pt x="21" y="33"/>
                  </a:lnTo>
                  <a:lnTo>
                    <a:pt x="21" y="35"/>
                  </a:lnTo>
                  <a:lnTo>
                    <a:pt x="22" y="37"/>
                  </a:lnTo>
                  <a:lnTo>
                    <a:pt x="24" y="38"/>
                  </a:lnTo>
                  <a:lnTo>
                    <a:pt x="28" y="39"/>
                  </a:lnTo>
                  <a:lnTo>
                    <a:pt x="36" y="39"/>
                  </a:lnTo>
                  <a:lnTo>
                    <a:pt x="41" y="37"/>
                  </a:lnTo>
                  <a:lnTo>
                    <a:pt x="44" y="36"/>
                  </a:lnTo>
                  <a:lnTo>
                    <a:pt x="45" y="33"/>
                  </a:lnTo>
                  <a:lnTo>
                    <a:pt x="46" y="32"/>
                  </a:lnTo>
                  <a:lnTo>
                    <a:pt x="46" y="30"/>
                  </a:lnTo>
                  <a:lnTo>
                    <a:pt x="44" y="24"/>
                  </a:lnTo>
                  <a:lnTo>
                    <a:pt x="36" y="3"/>
                  </a:lnTo>
                  <a:lnTo>
                    <a:pt x="35" y="1"/>
                  </a:lnTo>
                  <a:lnTo>
                    <a:pt x="34" y="0"/>
                  </a:lnTo>
                  <a:lnTo>
                    <a:pt x="33" y="0"/>
                  </a:lnTo>
                  <a:lnTo>
                    <a:pt x="32" y="1"/>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25"/>
            <p:cNvSpPr>
              <a:spLocks/>
            </p:cNvSpPr>
            <p:nvPr/>
          </p:nvSpPr>
          <p:spPr bwMode="auto">
            <a:xfrm flipH="1">
              <a:off x="8159141" y="5163239"/>
              <a:ext cx="63593" cy="123211"/>
            </a:xfrm>
            <a:custGeom>
              <a:avLst/>
              <a:gdLst/>
              <a:ahLst/>
              <a:cxnLst>
                <a:cxn ang="0">
                  <a:pos x="60" y="13"/>
                </a:cxn>
                <a:cxn ang="0">
                  <a:pos x="59" y="12"/>
                </a:cxn>
                <a:cxn ang="0">
                  <a:pos x="57" y="13"/>
                </a:cxn>
                <a:cxn ang="0">
                  <a:pos x="55" y="13"/>
                </a:cxn>
                <a:cxn ang="0">
                  <a:pos x="53" y="15"/>
                </a:cxn>
                <a:cxn ang="0">
                  <a:pos x="48" y="17"/>
                </a:cxn>
                <a:cxn ang="0">
                  <a:pos x="46" y="18"/>
                </a:cxn>
                <a:cxn ang="0">
                  <a:pos x="44" y="18"/>
                </a:cxn>
                <a:cxn ang="0">
                  <a:pos x="40" y="18"/>
                </a:cxn>
                <a:cxn ang="0">
                  <a:pos x="36" y="16"/>
                </a:cxn>
                <a:cxn ang="0">
                  <a:pos x="29" y="11"/>
                </a:cxn>
                <a:cxn ang="0">
                  <a:pos x="25" y="8"/>
                </a:cxn>
                <a:cxn ang="0">
                  <a:pos x="21" y="2"/>
                </a:cxn>
                <a:cxn ang="0">
                  <a:pos x="20" y="0"/>
                </a:cxn>
                <a:cxn ang="0">
                  <a:pos x="19" y="0"/>
                </a:cxn>
                <a:cxn ang="0">
                  <a:pos x="18" y="0"/>
                </a:cxn>
                <a:cxn ang="0">
                  <a:pos x="17" y="2"/>
                </a:cxn>
                <a:cxn ang="0">
                  <a:pos x="16" y="4"/>
                </a:cxn>
                <a:cxn ang="0">
                  <a:pos x="13" y="24"/>
                </a:cxn>
                <a:cxn ang="0">
                  <a:pos x="4" y="52"/>
                </a:cxn>
                <a:cxn ang="0">
                  <a:pos x="0" y="89"/>
                </a:cxn>
                <a:cxn ang="0">
                  <a:pos x="0" y="106"/>
                </a:cxn>
                <a:cxn ang="0">
                  <a:pos x="0" y="109"/>
                </a:cxn>
                <a:cxn ang="0">
                  <a:pos x="0" y="111"/>
                </a:cxn>
                <a:cxn ang="0">
                  <a:pos x="1" y="112"/>
                </a:cxn>
                <a:cxn ang="0">
                  <a:pos x="3" y="116"/>
                </a:cxn>
                <a:cxn ang="0">
                  <a:pos x="10" y="120"/>
                </a:cxn>
                <a:cxn ang="0">
                  <a:pos x="23" y="124"/>
                </a:cxn>
                <a:cxn ang="0">
                  <a:pos x="29" y="124"/>
                </a:cxn>
                <a:cxn ang="0">
                  <a:pos x="35" y="123"/>
                </a:cxn>
                <a:cxn ang="0">
                  <a:pos x="41" y="120"/>
                </a:cxn>
                <a:cxn ang="0">
                  <a:pos x="47" y="116"/>
                </a:cxn>
                <a:cxn ang="0">
                  <a:pos x="49" y="113"/>
                </a:cxn>
                <a:cxn ang="0">
                  <a:pos x="51" y="110"/>
                </a:cxn>
                <a:cxn ang="0">
                  <a:pos x="52" y="107"/>
                </a:cxn>
                <a:cxn ang="0">
                  <a:pos x="52" y="103"/>
                </a:cxn>
                <a:cxn ang="0">
                  <a:pos x="52" y="74"/>
                </a:cxn>
                <a:cxn ang="0">
                  <a:pos x="59" y="44"/>
                </a:cxn>
                <a:cxn ang="0">
                  <a:pos x="61" y="39"/>
                </a:cxn>
                <a:cxn ang="0">
                  <a:pos x="63" y="29"/>
                </a:cxn>
                <a:cxn ang="0">
                  <a:pos x="64" y="18"/>
                </a:cxn>
                <a:cxn ang="0">
                  <a:pos x="62" y="14"/>
                </a:cxn>
                <a:cxn ang="0">
                  <a:pos x="60" y="13"/>
                </a:cxn>
              </a:cxnLst>
              <a:rect l="0" t="0" r="r" b="b"/>
              <a:pathLst>
                <a:path w="64" h="124">
                  <a:moveTo>
                    <a:pt x="60" y="13"/>
                  </a:moveTo>
                  <a:lnTo>
                    <a:pt x="59" y="12"/>
                  </a:lnTo>
                  <a:lnTo>
                    <a:pt x="57" y="13"/>
                  </a:lnTo>
                  <a:lnTo>
                    <a:pt x="55" y="13"/>
                  </a:lnTo>
                  <a:lnTo>
                    <a:pt x="53" y="15"/>
                  </a:lnTo>
                  <a:lnTo>
                    <a:pt x="48" y="17"/>
                  </a:lnTo>
                  <a:lnTo>
                    <a:pt x="46" y="18"/>
                  </a:lnTo>
                  <a:lnTo>
                    <a:pt x="44" y="18"/>
                  </a:lnTo>
                  <a:lnTo>
                    <a:pt x="40" y="18"/>
                  </a:lnTo>
                  <a:lnTo>
                    <a:pt x="36" y="16"/>
                  </a:lnTo>
                  <a:lnTo>
                    <a:pt x="29" y="11"/>
                  </a:lnTo>
                  <a:lnTo>
                    <a:pt x="25" y="8"/>
                  </a:lnTo>
                  <a:lnTo>
                    <a:pt x="21" y="2"/>
                  </a:lnTo>
                  <a:lnTo>
                    <a:pt x="20" y="0"/>
                  </a:lnTo>
                  <a:lnTo>
                    <a:pt x="19" y="0"/>
                  </a:lnTo>
                  <a:lnTo>
                    <a:pt x="18" y="0"/>
                  </a:lnTo>
                  <a:lnTo>
                    <a:pt x="17" y="2"/>
                  </a:lnTo>
                  <a:lnTo>
                    <a:pt x="16" y="4"/>
                  </a:lnTo>
                  <a:lnTo>
                    <a:pt x="13" y="24"/>
                  </a:lnTo>
                  <a:lnTo>
                    <a:pt x="4" y="52"/>
                  </a:lnTo>
                  <a:lnTo>
                    <a:pt x="0" y="89"/>
                  </a:lnTo>
                  <a:lnTo>
                    <a:pt x="0" y="106"/>
                  </a:lnTo>
                  <a:lnTo>
                    <a:pt x="0" y="109"/>
                  </a:lnTo>
                  <a:lnTo>
                    <a:pt x="0" y="111"/>
                  </a:lnTo>
                  <a:lnTo>
                    <a:pt x="1" y="112"/>
                  </a:lnTo>
                  <a:lnTo>
                    <a:pt x="3" y="116"/>
                  </a:lnTo>
                  <a:lnTo>
                    <a:pt x="10" y="120"/>
                  </a:lnTo>
                  <a:lnTo>
                    <a:pt x="23" y="124"/>
                  </a:lnTo>
                  <a:lnTo>
                    <a:pt x="29" y="124"/>
                  </a:lnTo>
                  <a:lnTo>
                    <a:pt x="35" y="123"/>
                  </a:lnTo>
                  <a:lnTo>
                    <a:pt x="41" y="120"/>
                  </a:lnTo>
                  <a:lnTo>
                    <a:pt x="47" y="116"/>
                  </a:lnTo>
                  <a:lnTo>
                    <a:pt x="49" y="113"/>
                  </a:lnTo>
                  <a:lnTo>
                    <a:pt x="51" y="110"/>
                  </a:lnTo>
                  <a:lnTo>
                    <a:pt x="52" y="107"/>
                  </a:lnTo>
                  <a:lnTo>
                    <a:pt x="52" y="103"/>
                  </a:lnTo>
                  <a:lnTo>
                    <a:pt x="52" y="74"/>
                  </a:lnTo>
                  <a:lnTo>
                    <a:pt x="59" y="44"/>
                  </a:lnTo>
                  <a:lnTo>
                    <a:pt x="61" y="39"/>
                  </a:lnTo>
                  <a:lnTo>
                    <a:pt x="63" y="29"/>
                  </a:lnTo>
                  <a:lnTo>
                    <a:pt x="64" y="18"/>
                  </a:lnTo>
                  <a:lnTo>
                    <a:pt x="62" y="14"/>
                  </a:lnTo>
                  <a:lnTo>
                    <a:pt x="60" y="13"/>
                  </a:lnTo>
                  <a:close/>
                </a:path>
              </a:pathLst>
            </a:custGeom>
            <a:solidFill>
              <a:srgbClr val="DFBE9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26"/>
            <p:cNvSpPr>
              <a:spLocks/>
            </p:cNvSpPr>
            <p:nvPr/>
          </p:nvSpPr>
          <p:spPr bwMode="auto">
            <a:xfrm flipH="1">
              <a:off x="8162122" y="5156283"/>
              <a:ext cx="30803" cy="16892"/>
            </a:xfrm>
            <a:custGeom>
              <a:avLst/>
              <a:gdLst/>
              <a:ahLst/>
              <a:cxnLst>
                <a:cxn ang="0">
                  <a:pos x="31" y="8"/>
                </a:cxn>
                <a:cxn ang="0">
                  <a:pos x="31" y="7"/>
                </a:cxn>
                <a:cxn ang="0">
                  <a:pos x="30" y="6"/>
                </a:cxn>
                <a:cxn ang="0">
                  <a:pos x="29" y="5"/>
                </a:cxn>
                <a:cxn ang="0">
                  <a:pos x="25" y="3"/>
                </a:cxn>
                <a:cxn ang="0">
                  <a:pos x="17" y="1"/>
                </a:cxn>
                <a:cxn ang="0">
                  <a:pos x="14" y="0"/>
                </a:cxn>
                <a:cxn ang="0">
                  <a:pos x="5" y="1"/>
                </a:cxn>
                <a:cxn ang="0">
                  <a:pos x="1" y="2"/>
                </a:cxn>
                <a:cxn ang="0">
                  <a:pos x="0" y="2"/>
                </a:cxn>
                <a:cxn ang="0">
                  <a:pos x="0" y="3"/>
                </a:cxn>
                <a:cxn ang="0">
                  <a:pos x="0" y="6"/>
                </a:cxn>
                <a:cxn ang="0">
                  <a:pos x="2" y="9"/>
                </a:cxn>
                <a:cxn ang="0">
                  <a:pos x="5" y="12"/>
                </a:cxn>
                <a:cxn ang="0">
                  <a:pos x="8" y="14"/>
                </a:cxn>
                <a:cxn ang="0">
                  <a:pos x="10" y="15"/>
                </a:cxn>
                <a:cxn ang="0">
                  <a:pos x="17" y="17"/>
                </a:cxn>
                <a:cxn ang="0">
                  <a:pos x="23" y="17"/>
                </a:cxn>
                <a:cxn ang="0">
                  <a:pos x="26" y="16"/>
                </a:cxn>
                <a:cxn ang="0">
                  <a:pos x="29" y="14"/>
                </a:cxn>
                <a:cxn ang="0">
                  <a:pos x="31" y="8"/>
                </a:cxn>
              </a:cxnLst>
              <a:rect l="0" t="0" r="r" b="b"/>
              <a:pathLst>
                <a:path w="31" h="17">
                  <a:moveTo>
                    <a:pt x="31" y="8"/>
                  </a:moveTo>
                  <a:lnTo>
                    <a:pt x="31" y="7"/>
                  </a:lnTo>
                  <a:lnTo>
                    <a:pt x="30" y="6"/>
                  </a:lnTo>
                  <a:lnTo>
                    <a:pt x="29" y="5"/>
                  </a:lnTo>
                  <a:lnTo>
                    <a:pt x="25" y="3"/>
                  </a:lnTo>
                  <a:lnTo>
                    <a:pt x="17" y="1"/>
                  </a:lnTo>
                  <a:lnTo>
                    <a:pt x="14" y="0"/>
                  </a:lnTo>
                  <a:lnTo>
                    <a:pt x="5" y="1"/>
                  </a:lnTo>
                  <a:lnTo>
                    <a:pt x="1" y="2"/>
                  </a:lnTo>
                  <a:lnTo>
                    <a:pt x="0" y="2"/>
                  </a:lnTo>
                  <a:lnTo>
                    <a:pt x="0" y="3"/>
                  </a:lnTo>
                  <a:lnTo>
                    <a:pt x="0" y="6"/>
                  </a:lnTo>
                  <a:lnTo>
                    <a:pt x="2" y="9"/>
                  </a:lnTo>
                  <a:lnTo>
                    <a:pt x="5" y="12"/>
                  </a:lnTo>
                  <a:lnTo>
                    <a:pt x="8" y="14"/>
                  </a:lnTo>
                  <a:lnTo>
                    <a:pt x="10" y="15"/>
                  </a:lnTo>
                  <a:lnTo>
                    <a:pt x="17" y="17"/>
                  </a:lnTo>
                  <a:lnTo>
                    <a:pt x="23" y="17"/>
                  </a:lnTo>
                  <a:lnTo>
                    <a:pt x="26" y="16"/>
                  </a:lnTo>
                  <a:lnTo>
                    <a:pt x="29" y="14"/>
                  </a:lnTo>
                  <a:lnTo>
                    <a:pt x="31" y="8"/>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27"/>
            <p:cNvSpPr>
              <a:spLocks/>
            </p:cNvSpPr>
            <p:nvPr/>
          </p:nvSpPr>
          <p:spPr bwMode="auto">
            <a:xfrm flipH="1">
              <a:off x="7984261" y="5143366"/>
              <a:ext cx="106319" cy="61605"/>
            </a:xfrm>
            <a:custGeom>
              <a:avLst/>
              <a:gdLst/>
              <a:ahLst/>
              <a:cxnLst>
                <a:cxn ang="0">
                  <a:pos x="100" y="0"/>
                </a:cxn>
                <a:cxn ang="0">
                  <a:pos x="99" y="0"/>
                </a:cxn>
                <a:cxn ang="0">
                  <a:pos x="99" y="1"/>
                </a:cxn>
                <a:cxn ang="0">
                  <a:pos x="98" y="2"/>
                </a:cxn>
                <a:cxn ang="0">
                  <a:pos x="97" y="3"/>
                </a:cxn>
                <a:cxn ang="0">
                  <a:pos x="57" y="30"/>
                </a:cxn>
                <a:cxn ang="0">
                  <a:pos x="39" y="36"/>
                </a:cxn>
                <a:cxn ang="0">
                  <a:pos x="3" y="42"/>
                </a:cxn>
                <a:cxn ang="0">
                  <a:pos x="1" y="43"/>
                </a:cxn>
                <a:cxn ang="0">
                  <a:pos x="0" y="44"/>
                </a:cxn>
                <a:cxn ang="0">
                  <a:pos x="1" y="45"/>
                </a:cxn>
                <a:cxn ang="0">
                  <a:pos x="5" y="49"/>
                </a:cxn>
                <a:cxn ang="0">
                  <a:pos x="16" y="56"/>
                </a:cxn>
                <a:cxn ang="0">
                  <a:pos x="22" y="59"/>
                </a:cxn>
                <a:cxn ang="0">
                  <a:pos x="35" y="62"/>
                </a:cxn>
                <a:cxn ang="0">
                  <a:pos x="42" y="62"/>
                </a:cxn>
                <a:cxn ang="0">
                  <a:pos x="55" y="61"/>
                </a:cxn>
                <a:cxn ang="0">
                  <a:pos x="83" y="52"/>
                </a:cxn>
                <a:cxn ang="0">
                  <a:pos x="97" y="44"/>
                </a:cxn>
                <a:cxn ang="0">
                  <a:pos x="102" y="40"/>
                </a:cxn>
                <a:cxn ang="0">
                  <a:pos x="105" y="36"/>
                </a:cxn>
                <a:cxn ang="0">
                  <a:pos x="107" y="31"/>
                </a:cxn>
                <a:cxn ang="0">
                  <a:pos x="107" y="28"/>
                </a:cxn>
                <a:cxn ang="0">
                  <a:pos x="107" y="24"/>
                </a:cxn>
                <a:cxn ang="0">
                  <a:pos x="104" y="10"/>
                </a:cxn>
                <a:cxn ang="0">
                  <a:pos x="101" y="1"/>
                </a:cxn>
                <a:cxn ang="0">
                  <a:pos x="100" y="0"/>
                </a:cxn>
              </a:cxnLst>
              <a:rect l="0" t="0" r="r" b="b"/>
              <a:pathLst>
                <a:path w="107" h="62">
                  <a:moveTo>
                    <a:pt x="100" y="0"/>
                  </a:moveTo>
                  <a:lnTo>
                    <a:pt x="99" y="0"/>
                  </a:lnTo>
                  <a:lnTo>
                    <a:pt x="99" y="1"/>
                  </a:lnTo>
                  <a:lnTo>
                    <a:pt x="98" y="2"/>
                  </a:lnTo>
                  <a:lnTo>
                    <a:pt x="97" y="3"/>
                  </a:lnTo>
                  <a:lnTo>
                    <a:pt x="57" y="30"/>
                  </a:lnTo>
                  <a:lnTo>
                    <a:pt x="39" y="36"/>
                  </a:lnTo>
                  <a:lnTo>
                    <a:pt x="3" y="42"/>
                  </a:lnTo>
                  <a:lnTo>
                    <a:pt x="1" y="43"/>
                  </a:lnTo>
                  <a:lnTo>
                    <a:pt x="0" y="44"/>
                  </a:lnTo>
                  <a:lnTo>
                    <a:pt x="1" y="45"/>
                  </a:lnTo>
                  <a:lnTo>
                    <a:pt x="5" y="49"/>
                  </a:lnTo>
                  <a:lnTo>
                    <a:pt x="16" y="56"/>
                  </a:lnTo>
                  <a:lnTo>
                    <a:pt x="22" y="59"/>
                  </a:lnTo>
                  <a:lnTo>
                    <a:pt x="35" y="62"/>
                  </a:lnTo>
                  <a:lnTo>
                    <a:pt x="42" y="62"/>
                  </a:lnTo>
                  <a:lnTo>
                    <a:pt x="55" y="61"/>
                  </a:lnTo>
                  <a:lnTo>
                    <a:pt x="83" y="52"/>
                  </a:lnTo>
                  <a:lnTo>
                    <a:pt x="97" y="44"/>
                  </a:lnTo>
                  <a:lnTo>
                    <a:pt x="102" y="40"/>
                  </a:lnTo>
                  <a:lnTo>
                    <a:pt x="105" y="36"/>
                  </a:lnTo>
                  <a:lnTo>
                    <a:pt x="107" y="31"/>
                  </a:lnTo>
                  <a:lnTo>
                    <a:pt x="107" y="28"/>
                  </a:lnTo>
                  <a:lnTo>
                    <a:pt x="107" y="24"/>
                  </a:lnTo>
                  <a:lnTo>
                    <a:pt x="104" y="10"/>
                  </a:lnTo>
                  <a:lnTo>
                    <a:pt x="101" y="1"/>
                  </a:lnTo>
                  <a:lnTo>
                    <a:pt x="100" y="0"/>
                  </a:lnTo>
                  <a:close/>
                </a:path>
              </a:pathLst>
            </a:custGeom>
            <a:solidFill>
              <a:srgbClr val="DFBE9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28"/>
            <p:cNvSpPr>
              <a:spLocks/>
            </p:cNvSpPr>
            <p:nvPr/>
          </p:nvSpPr>
          <p:spPr bwMode="auto">
            <a:xfrm flipH="1">
              <a:off x="8070708" y="5188080"/>
              <a:ext cx="31796" cy="107313"/>
            </a:xfrm>
            <a:custGeom>
              <a:avLst/>
              <a:gdLst/>
              <a:ahLst/>
              <a:cxnLst>
                <a:cxn ang="0">
                  <a:pos x="28" y="18"/>
                </a:cxn>
                <a:cxn ang="0">
                  <a:pos x="28" y="17"/>
                </a:cxn>
                <a:cxn ang="0">
                  <a:pos x="26" y="16"/>
                </a:cxn>
                <a:cxn ang="0">
                  <a:pos x="25" y="16"/>
                </a:cxn>
                <a:cxn ang="0">
                  <a:pos x="22" y="17"/>
                </a:cxn>
                <a:cxn ang="0">
                  <a:pos x="21" y="17"/>
                </a:cxn>
                <a:cxn ang="0">
                  <a:pos x="19" y="16"/>
                </a:cxn>
                <a:cxn ang="0">
                  <a:pos x="17" y="15"/>
                </a:cxn>
                <a:cxn ang="0">
                  <a:pos x="16" y="11"/>
                </a:cxn>
                <a:cxn ang="0">
                  <a:pos x="10" y="2"/>
                </a:cxn>
                <a:cxn ang="0">
                  <a:pos x="9" y="1"/>
                </a:cxn>
                <a:cxn ang="0">
                  <a:pos x="8" y="0"/>
                </a:cxn>
                <a:cxn ang="0">
                  <a:pos x="8" y="0"/>
                </a:cxn>
                <a:cxn ang="0">
                  <a:pos x="7" y="1"/>
                </a:cxn>
                <a:cxn ang="0">
                  <a:pos x="6" y="2"/>
                </a:cxn>
                <a:cxn ang="0">
                  <a:pos x="5" y="4"/>
                </a:cxn>
                <a:cxn ang="0">
                  <a:pos x="0" y="68"/>
                </a:cxn>
                <a:cxn ang="0">
                  <a:pos x="0" y="96"/>
                </a:cxn>
                <a:cxn ang="0">
                  <a:pos x="1" y="103"/>
                </a:cxn>
                <a:cxn ang="0">
                  <a:pos x="2" y="104"/>
                </a:cxn>
                <a:cxn ang="0">
                  <a:pos x="5" y="104"/>
                </a:cxn>
                <a:cxn ang="0">
                  <a:pos x="9" y="105"/>
                </a:cxn>
                <a:cxn ang="0">
                  <a:pos x="15" y="107"/>
                </a:cxn>
                <a:cxn ang="0">
                  <a:pos x="20" y="108"/>
                </a:cxn>
                <a:cxn ang="0">
                  <a:pos x="26" y="107"/>
                </a:cxn>
                <a:cxn ang="0">
                  <a:pos x="29" y="105"/>
                </a:cxn>
                <a:cxn ang="0">
                  <a:pos x="30" y="104"/>
                </a:cxn>
                <a:cxn ang="0">
                  <a:pos x="31" y="103"/>
                </a:cxn>
                <a:cxn ang="0">
                  <a:pos x="31" y="101"/>
                </a:cxn>
                <a:cxn ang="0">
                  <a:pos x="32" y="99"/>
                </a:cxn>
                <a:cxn ang="0">
                  <a:pos x="32" y="92"/>
                </a:cxn>
                <a:cxn ang="0">
                  <a:pos x="29" y="64"/>
                </a:cxn>
                <a:cxn ang="0">
                  <a:pos x="29" y="24"/>
                </a:cxn>
                <a:cxn ang="0">
                  <a:pos x="28" y="18"/>
                </a:cxn>
              </a:cxnLst>
              <a:rect l="0" t="0" r="r" b="b"/>
              <a:pathLst>
                <a:path w="32" h="108">
                  <a:moveTo>
                    <a:pt x="28" y="18"/>
                  </a:moveTo>
                  <a:lnTo>
                    <a:pt x="28" y="17"/>
                  </a:lnTo>
                  <a:lnTo>
                    <a:pt x="26" y="16"/>
                  </a:lnTo>
                  <a:lnTo>
                    <a:pt x="25" y="16"/>
                  </a:lnTo>
                  <a:lnTo>
                    <a:pt x="22" y="17"/>
                  </a:lnTo>
                  <a:lnTo>
                    <a:pt x="21" y="17"/>
                  </a:lnTo>
                  <a:lnTo>
                    <a:pt x="19" y="16"/>
                  </a:lnTo>
                  <a:lnTo>
                    <a:pt x="17" y="15"/>
                  </a:lnTo>
                  <a:lnTo>
                    <a:pt x="16" y="11"/>
                  </a:lnTo>
                  <a:lnTo>
                    <a:pt x="10" y="2"/>
                  </a:lnTo>
                  <a:lnTo>
                    <a:pt x="9" y="1"/>
                  </a:lnTo>
                  <a:lnTo>
                    <a:pt x="8" y="0"/>
                  </a:lnTo>
                  <a:lnTo>
                    <a:pt x="8" y="0"/>
                  </a:lnTo>
                  <a:lnTo>
                    <a:pt x="7" y="1"/>
                  </a:lnTo>
                  <a:lnTo>
                    <a:pt x="6" y="2"/>
                  </a:lnTo>
                  <a:lnTo>
                    <a:pt x="5" y="4"/>
                  </a:lnTo>
                  <a:lnTo>
                    <a:pt x="0" y="68"/>
                  </a:lnTo>
                  <a:lnTo>
                    <a:pt x="0" y="96"/>
                  </a:lnTo>
                  <a:lnTo>
                    <a:pt x="1" y="103"/>
                  </a:lnTo>
                  <a:lnTo>
                    <a:pt x="2" y="104"/>
                  </a:lnTo>
                  <a:lnTo>
                    <a:pt x="5" y="104"/>
                  </a:lnTo>
                  <a:lnTo>
                    <a:pt x="9" y="105"/>
                  </a:lnTo>
                  <a:lnTo>
                    <a:pt x="15" y="107"/>
                  </a:lnTo>
                  <a:lnTo>
                    <a:pt x="20" y="108"/>
                  </a:lnTo>
                  <a:lnTo>
                    <a:pt x="26" y="107"/>
                  </a:lnTo>
                  <a:lnTo>
                    <a:pt x="29" y="105"/>
                  </a:lnTo>
                  <a:lnTo>
                    <a:pt x="30" y="104"/>
                  </a:lnTo>
                  <a:lnTo>
                    <a:pt x="31" y="103"/>
                  </a:lnTo>
                  <a:lnTo>
                    <a:pt x="31" y="101"/>
                  </a:lnTo>
                  <a:lnTo>
                    <a:pt x="32" y="99"/>
                  </a:lnTo>
                  <a:lnTo>
                    <a:pt x="32" y="92"/>
                  </a:lnTo>
                  <a:lnTo>
                    <a:pt x="29" y="64"/>
                  </a:lnTo>
                  <a:lnTo>
                    <a:pt x="29" y="24"/>
                  </a:lnTo>
                  <a:lnTo>
                    <a:pt x="28" y="18"/>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29"/>
            <p:cNvSpPr>
              <a:spLocks/>
            </p:cNvSpPr>
            <p:nvPr/>
          </p:nvSpPr>
          <p:spPr bwMode="auto">
            <a:xfrm flipH="1">
              <a:off x="7991217" y="5193048"/>
              <a:ext cx="78498" cy="93402"/>
            </a:xfrm>
            <a:custGeom>
              <a:avLst/>
              <a:gdLst/>
              <a:ahLst/>
              <a:cxnLst>
                <a:cxn ang="0">
                  <a:pos x="76" y="0"/>
                </a:cxn>
                <a:cxn ang="0">
                  <a:pos x="73" y="3"/>
                </a:cxn>
                <a:cxn ang="0">
                  <a:pos x="54" y="13"/>
                </a:cxn>
                <a:cxn ang="0">
                  <a:pos x="42" y="17"/>
                </a:cxn>
                <a:cxn ang="0">
                  <a:pos x="22" y="20"/>
                </a:cxn>
                <a:cxn ang="0">
                  <a:pos x="16" y="19"/>
                </a:cxn>
                <a:cxn ang="0">
                  <a:pos x="10" y="17"/>
                </a:cxn>
                <a:cxn ang="0">
                  <a:pos x="7" y="15"/>
                </a:cxn>
                <a:cxn ang="0">
                  <a:pos x="5" y="15"/>
                </a:cxn>
                <a:cxn ang="0">
                  <a:pos x="3" y="15"/>
                </a:cxn>
                <a:cxn ang="0">
                  <a:pos x="1" y="16"/>
                </a:cxn>
                <a:cxn ang="0">
                  <a:pos x="0" y="20"/>
                </a:cxn>
                <a:cxn ang="0">
                  <a:pos x="4" y="39"/>
                </a:cxn>
                <a:cxn ang="0">
                  <a:pos x="4" y="47"/>
                </a:cxn>
                <a:cxn ang="0">
                  <a:pos x="3" y="79"/>
                </a:cxn>
                <a:cxn ang="0">
                  <a:pos x="4" y="84"/>
                </a:cxn>
                <a:cxn ang="0">
                  <a:pos x="6" y="89"/>
                </a:cxn>
                <a:cxn ang="0">
                  <a:pos x="8" y="92"/>
                </a:cxn>
                <a:cxn ang="0">
                  <a:pos x="10" y="94"/>
                </a:cxn>
                <a:cxn ang="0">
                  <a:pos x="13" y="94"/>
                </a:cxn>
                <a:cxn ang="0">
                  <a:pos x="19" y="89"/>
                </a:cxn>
                <a:cxn ang="0">
                  <a:pos x="27" y="85"/>
                </a:cxn>
                <a:cxn ang="0">
                  <a:pos x="32" y="83"/>
                </a:cxn>
                <a:cxn ang="0">
                  <a:pos x="60" y="68"/>
                </a:cxn>
                <a:cxn ang="0">
                  <a:pos x="65" y="62"/>
                </a:cxn>
                <a:cxn ang="0">
                  <a:pos x="71" y="45"/>
                </a:cxn>
                <a:cxn ang="0">
                  <a:pos x="79" y="6"/>
                </a:cxn>
                <a:cxn ang="0">
                  <a:pos x="79" y="2"/>
                </a:cxn>
                <a:cxn ang="0">
                  <a:pos x="78" y="1"/>
                </a:cxn>
                <a:cxn ang="0">
                  <a:pos x="77" y="0"/>
                </a:cxn>
                <a:cxn ang="0">
                  <a:pos x="76" y="0"/>
                </a:cxn>
              </a:cxnLst>
              <a:rect l="0" t="0" r="r" b="b"/>
              <a:pathLst>
                <a:path w="79" h="94">
                  <a:moveTo>
                    <a:pt x="76" y="0"/>
                  </a:moveTo>
                  <a:lnTo>
                    <a:pt x="73" y="3"/>
                  </a:lnTo>
                  <a:lnTo>
                    <a:pt x="54" y="13"/>
                  </a:lnTo>
                  <a:lnTo>
                    <a:pt x="42" y="17"/>
                  </a:lnTo>
                  <a:lnTo>
                    <a:pt x="22" y="20"/>
                  </a:lnTo>
                  <a:lnTo>
                    <a:pt x="16" y="19"/>
                  </a:lnTo>
                  <a:lnTo>
                    <a:pt x="10" y="17"/>
                  </a:lnTo>
                  <a:lnTo>
                    <a:pt x="7" y="15"/>
                  </a:lnTo>
                  <a:lnTo>
                    <a:pt x="5" y="15"/>
                  </a:lnTo>
                  <a:lnTo>
                    <a:pt x="3" y="15"/>
                  </a:lnTo>
                  <a:lnTo>
                    <a:pt x="1" y="16"/>
                  </a:lnTo>
                  <a:lnTo>
                    <a:pt x="0" y="20"/>
                  </a:lnTo>
                  <a:lnTo>
                    <a:pt x="4" y="39"/>
                  </a:lnTo>
                  <a:lnTo>
                    <a:pt x="4" y="47"/>
                  </a:lnTo>
                  <a:lnTo>
                    <a:pt x="3" y="79"/>
                  </a:lnTo>
                  <a:lnTo>
                    <a:pt x="4" y="84"/>
                  </a:lnTo>
                  <a:lnTo>
                    <a:pt x="6" y="89"/>
                  </a:lnTo>
                  <a:lnTo>
                    <a:pt x="8" y="92"/>
                  </a:lnTo>
                  <a:lnTo>
                    <a:pt x="10" y="94"/>
                  </a:lnTo>
                  <a:lnTo>
                    <a:pt x="13" y="94"/>
                  </a:lnTo>
                  <a:lnTo>
                    <a:pt x="19" y="89"/>
                  </a:lnTo>
                  <a:lnTo>
                    <a:pt x="27" y="85"/>
                  </a:lnTo>
                  <a:lnTo>
                    <a:pt x="32" y="83"/>
                  </a:lnTo>
                  <a:lnTo>
                    <a:pt x="60" y="68"/>
                  </a:lnTo>
                  <a:lnTo>
                    <a:pt x="65" y="62"/>
                  </a:lnTo>
                  <a:lnTo>
                    <a:pt x="71" y="45"/>
                  </a:lnTo>
                  <a:lnTo>
                    <a:pt x="79" y="6"/>
                  </a:lnTo>
                  <a:lnTo>
                    <a:pt x="79" y="2"/>
                  </a:lnTo>
                  <a:lnTo>
                    <a:pt x="78" y="1"/>
                  </a:lnTo>
                  <a:lnTo>
                    <a:pt x="77" y="0"/>
                  </a:lnTo>
                  <a:lnTo>
                    <a:pt x="76" y="0"/>
                  </a:lnTo>
                  <a:close/>
                </a:path>
              </a:pathLst>
            </a:custGeom>
            <a:solidFill>
              <a:srgbClr val="DFBE9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30"/>
            <p:cNvSpPr>
              <a:spLocks/>
            </p:cNvSpPr>
            <p:nvPr/>
          </p:nvSpPr>
          <p:spPr bwMode="auto">
            <a:xfrm flipH="1">
              <a:off x="7932592" y="5097659"/>
              <a:ext cx="48688" cy="95389"/>
            </a:xfrm>
            <a:custGeom>
              <a:avLst/>
              <a:gdLst/>
              <a:ahLst/>
              <a:cxnLst>
                <a:cxn ang="0">
                  <a:pos x="20" y="0"/>
                </a:cxn>
                <a:cxn ang="0">
                  <a:pos x="19" y="0"/>
                </a:cxn>
                <a:cxn ang="0">
                  <a:pos x="19" y="1"/>
                </a:cxn>
                <a:cxn ang="0">
                  <a:pos x="25" y="8"/>
                </a:cxn>
                <a:cxn ang="0">
                  <a:pos x="27" y="10"/>
                </a:cxn>
                <a:cxn ang="0">
                  <a:pos x="28" y="12"/>
                </a:cxn>
                <a:cxn ang="0">
                  <a:pos x="28" y="14"/>
                </a:cxn>
                <a:cxn ang="0">
                  <a:pos x="28" y="16"/>
                </a:cxn>
                <a:cxn ang="0">
                  <a:pos x="27" y="19"/>
                </a:cxn>
                <a:cxn ang="0">
                  <a:pos x="20" y="28"/>
                </a:cxn>
                <a:cxn ang="0">
                  <a:pos x="17" y="32"/>
                </a:cxn>
                <a:cxn ang="0">
                  <a:pos x="15" y="33"/>
                </a:cxn>
                <a:cxn ang="0">
                  <a:pos x="14" y="34"/>
                </a:cxn>
                <a:cxn ang="0">
                  <a:pos x="9" y="36"/>
                </a:cxn>
                <a:cxn ang="0">
                  <a:pos x="6" y="37"/>
                </a:cxn>
                <a:cxn ang="0">
                  <a:pos x="3" y="37"/>
                </a:cxn>
                <a:cxn ang="0">
                  <a:pos x="2" y="39"/>
                </a:cxn>
                <a:cxn ang="0">
                  <a:pos x="1" y="40"/>
                </a:cxn>
                <a:cxn ang="0">
                  <a:pos x="0" y="42"/>
                </a:cxn>
                <a:cxn ang="0">
                  <a:pos x="1" y="44"/>
                </a:cxn>
                <a:cxn ang="0">
                  <a:pos x="6" y="58"/>
                </a:cxn>
                <a:cxn ang="0">
                  <a:pos x="7" y="64"/>
                </a:cxn>
                <a:cxn ang="0">
                  <a:pos x="8" y="88"/>
                </a:cxn>
                <a:cxn ang="0">
                  <a:pos x="7" y="92"/>
                </a:cxn>
                <a:cxn ang="0">
                  <a:pos x="6" y="95"/>
                </a:cxn>
                <a:cxn ang="0">
                  <a:pos x="5" y="96"/>
                </a:cxn>
                <a:cxn ang="0">
                  <a:pos x="6" y="96"/>
                </a:cxn>
                <a:cxn ang="0">
                  <a:pos x="8" y="96"/>
                </a:cxn>
                <a:cxn ang="0">
                  <a:pos x="9" y="95"/>
                </a:cxn>
                <a:cxn ang="0">
                  <a:pos x="14" y="91"/>
                </a:cxn>
                <a:cxn ang="0">
                  <a:pos x="18" y="86"/>
                </a:cxn>
                <a:cxn ang="0">
                  <a:pos x="35" y="75"/>
                </a:cxn>
                <a:cxn ang="0">
                  <a:pos x="41" y="68"/>
                </a:cxn>
                <a:cxn ang="0">
                  <a:pos x="48" y="53"/>
                </a:cxn>
                <a:cxn ang="0">
                  <a:pos x="49" y="42"/>
                </a:cxn>
                <a:cxn ang="0">
                  <a:pos x="49" y="32"/>
                </a:cxn>
                <a:cxn ang="0">
                  <a:pos x="46" y="21"/>
                </a:cxn>
                <a:cxn ang="0">
                  <a:pos x="39" y="10"/>
                </a:cxn>
                <a:cxn ang="0">
                  <a:pos x="37" y="9"/>
                </a:cxn>
                <a:cxn ang="0">
                  <a:pos x="22" y="1"/>
                </a:cxn>
                <a:cxn ang="0">
                  <a:pos x="20" y="0"/>
                </a:cxn>
              </a:cxnLst>
              <a:rect l="0" t="0" r="r" b="b"/>
              <a:pathLst>
                <a:path w="49" h="96">
                  <a:moveTo>
                    <a:pt x="20" y="0"/>
                  </a:moveTo>
                  <a:lnTo>
                    <a:pt x="19" y="0"/>
                  </a:lnTo>
                  <a:lnTo>
                    <a:pt x="19" y="1"/>
                  </a:lnTo>
                  <a:lnTo>
                    <a:pt x="25" y="8"/>
                  </a:lnTo>
                  <a:lnTo>
                    <a:pt x="27" y="10"/>
                  </a:lnTo>
                  <a:lnTo>
                    <a:pt x="28" y="12"/>
                  </a:lnTo>
                  <a:lnTo>
                    <a:pt x="28" y="14"/>
                  </a:lnTo>
                  <a:lnTo>
                    <a:pt x="28" y="16"/>
                  </a:lnTo>
                  <a:lnTo>
                    <a:pt x="27" y="19"/>
                  </a:lnTo>
                  <a:lnTo>
                    <a:pt x="20" y="28"/>
                  </a:lnTo>
                  <a:lnTo>
                    <a:pt x="17" y="32"/>
                  </a:lnTo>
                  <a:lnTo>
                    <a:pt x="15" y="33"/>
                  </a:lnTo>
                  <a:lnTo>
                    <a:pt x="14" y="34"/>
                  </a:lnTo>
                  <a:lnTo>
                    <a:pt x="9" y="36"/>
                  </a:lnTo>
                  <a:lnTo>
                    <a:pt x="6" y="37"/>
                  </a:lnTo>
                  <a:lnTo>
                    <a:pt x="3" y="37"/>
                  </a:lnTo>
                  <a:lnTo>
                    <a:pt x="2" y="39"/>
                  </a:lnTo>
                  <a:lnTo>
                    <a:pt x="1" y="40"/>
                  </a:lnTo>
                  <a:lnTo>
                    <a:pt x="0" y="42"/>
                  </a:lnTo>
                  <a:lnTo>
                    <a:pt x="1" y="44"/>
                  </a:lnTo>
                  <a:lnTo>
                    <a:pt x="6" y="58"/>
                  </a:lnTo>
                  <a:lnTo>
                    <a:pt x="7" y="64"/>
                  </a:lnTo>
                  <a:lnTo>
                    <a:pt x="8" y="88"/>
                  </a:lnTo>
                  <a:lnTo>
                    <a:pt x="7" y="92"/>
                  </a:lnTo>
                  <a:lnTo>
                    <a:pt x="6" y="95"/>
                  </a:lnTo>
                  <a:lnTo>
                    <a:pt x="5" y="96"/>
                  </a:lnTo>
                  <a:lnTo>
                    <a:pt x="6" y="96"/>
                  </a:lnTo>
                  <a:lnTo>
                    <a:pt x="8" y="96"/>
                  </a:lnTo>
                  <a:lnTo>
                    <a:pt x="9" y="95"/>
                  </a:lnTo>
                  <a:lnTo>
                    <a:pt x="14" y="91"/>
                  </a:lnTo>
                  <a:lnTo>
                    <a:pt x="18" y="86"/>
                  </a:lnTo>
                  <a:lnTo>
                    <a:pt x="35" y="75"/>
                  </a:lnTo>
                  <a:lnTo>
                    <a:pt x="41" y="68"/>
                  </a:lnTo>
                  <a:lnTo>
                    <a:pt x="48" y="53"/>
                  </a:lnTo>
                  <a:lnTo>
                    <a:pt x="49" y="42"/>
                  </a:lnTo>
                  <a:lnTo>
                    <a:pt x="49" y="32"/>
                  </a:lnTo>
                  <a:lnTo>
                    <a:pt x="46" y="21"/>
                  </a:lnTo>
                  <a:lnTo>
                    <a:pt x="39" y="10"/>
                  </a:lnTo>
                  <a:lnTo>
                    <a:pt x="37" y="9"/>
                  </a:lnTo>
                  <a:lnTo>
                    <a:pt x="22" y="1"/>
                  </a:lnTo>
                  <a:lnTo>
                    <a:pt x="20" y="0"/>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31"/>
            <p:cNvSpPr>
              <a:spLocks/>
            </p:cNvSpPr>
            <p:nvPr/>
          </p:nvSpPr>
          <p:spPr bwMode="auto">
            <a:xfrm flipH="1">
              <a:off x="8103498" y="5184105"/>
              <a:ext cx="59618" cy="76510"/>
            </a:xfrm>
            <a:custGeom>
              <a:avLst/>
              <a:gdLst/>
              <a:ahLst/>
              <a:cxnLst>
                <a:cxn ang="0">
                  <a:pos x="56" y="6"/>
                </a:cxn>
                <a:cxn ang="0">
                  <a:pos x="43" y="9"/>
                </a:cxn>
                <a:cxn ang="0">
                  <a:pos x="36" y="9"/>
                </a:cxn>
                <a:cxn ang="0">
                  <a:pos x="30" y="7"/>
                </a:cxn>
                <a:cxn ang="0">
                  <a:pos x="21" y="1"/>
                </a:cxn>
                <a:cxn ang="0">
                  <a:pos x="15" y="0"/>
                </a:cxn>
                <a:cxn ang="0">
                  <a:pos x="13" y="1"/>
                </a:cxn>
                <a:cxn ang="0">
                  <a:pos x="11" y="4"/>
                </a:cxn>
                <a:cxn ang="0">
                  <a:pos x="10" y="9"/>
                </a:cxn>
                <a:cxn ang="0">
                  <a:pos x="7" y="20"/>
                </a:cxn>
                <a:cxn ang="0">
                  <a:pos x="5" y="38"/>
                </a:cxn>
                <a:cxn ang="0">
                  <a:pos x="0" y="65"/>
                </a:cxn>
                <a:cxn ang="0">
                  <a:pos x="0" y="70"/>
                </a:cxn>
                <a:cxn ang="0">
                  <a:pos x="1" y="70"/>
                </a:cxn>
                <a:cxn ang="0">
                  <a:pos x="2" y="71"/>
                </a:cxn>
                <a:cxn ang="0">
                  <a:pos x="4" y="72"/>
                </a:cxn>
                <a:cxn ang="0">
                  <a:pos x="6" y="73"/>
                </a:cxn>
                <a:cxn ang="0">
                  <a:pos x="9" y="74"/>
                </a:cxn>
                <a:cxn ang="0">
                  <a:pos x="38" y="77"/>
                </a:cxn>
                <a:cxn ang="0">
                  <a:pos x="47" y="77"/>
                </a:cxn>
                <a:cxn ang="0">
                  <a:pos x="51" y="76"/>
                </a:cxn>
                <a:cxn ang="0">
                  <a:pos x="54" y="74"/>
                </a:cxn>
                <a:cxn ang="0">
                  <a:pos x="55" y="73"/>
                </a:cxn>
                <a:cxn ang="0">
                  <a:pos x="56" y="70"/>
                </a:cxn>
                <a:cxn ang="0">
                  <a:pos x="56" y="67"/>
                </a:cxn>
                <a:cxn ang="0">
                  <a:pos x="55" y="58"/>
                </a:cxn>
                <a:cxn ang="0">
                  <a:pos x="55" y="26"/>
                </a:cxn>
                <a:cxn ang="0">
                  <a:pos x="56" y="23"/>
                </a:cxn>
                <a:cxn ang="0">
                  <a:pos x="60" y="12"/>
                </a:cxn>
                <a:cxn ang="0">
                  <a:pos x="60" y="10"/>
                </a:cxn>
                <a:cxn ang="0">
                  <a:pos x="60" y="8"/>
                </a:cxn>
                <a:cxn ang="0">
                  <a:pos x="60" y="7"/>
                </a:cxn>
                <a:cxn ang="0">
                  <a:pos x="58" y="6"/>
                </a:cxn>
                <a:cxn ang="0">
                  <a:pos x="56" y="6"/>
                </a:cxn>
              </a:cxnLst>
              <a:rect l="0" t="0" r="r" b="b"/>
              <a:pathLst>
                <a:path w="60" h="77">
                  <a:moveTo>
                    <a:pt x="56" y="6"/>
                  </a:moveTo>
                  <a:lnTo>
                    <a:pt x="43" y="9"/>
                  </a:lnTo>
                  <a:lnTo>
                    <a:pt x="36" y="9"/>
                  </a:lnTo>
                  <a:lnTo>
                    <a:pt x="30" y="7"/>
                  </a:lnTo>
                  <a:lnTo>
                    <a:pt x="21" y="1"/>
                  </a:lnTo>
                  <a:lnTo>
                    <a:pt x="15" y="0"/>
                  </a:lnTo>
                  <a:lnTo>
                    <a:pt x="13" y="1"/>
                  </a:lnTo>
                  <a:lnTo>
                    <a:pt x="11" y="4"/>
                  </a:lnTo>
                  <a:lnTo>
                    <a:pt x="10" y="9"/>
                  </a:lnTo>
                  <a:lnTo>
                    <a:pt x="7" y="20"/>
                  </a:lnTo>
                  <a:lnTo>
                    <a:pt x="5" y="38"/>
                  </a:lnTo>
                  <a:lnTo>
                    <a:pt x="0" y="65"/>
                  </a:lnTo>
                  <a:lnTo>
                    <a:pt x="0" y="70"/>
                  </a:lnTo>
                  <a:lnTo>
                    <a:pt x="1" y="70"/>
                  </a:lnTo>
                  <a:lnTo>
                    <a:pt x="2" y="71"/>
                  </a:lnTo>
                  <a:lnTo>
                    <a:pt x="4" y="72"/>
                  </a:lnTo>
                  <a:lnTo>
                    <a:pt x="6" y="73"/>
                  </a:lnTo>
                  <a:lnTo>
                    <a:pt x="9" y="74"/>
                  </a:lnTo>
                  <a:lnTo>
                    <a:pt x="38" y="77"/>
                  </a:lnTo>
                  <a:lnTo>
                    <a:pt x="47" y="77"/>
                  </a:lnTo>
                  <a:lnTo>
                    <a:pt x="51" y="76"/>
                  </a:lnTo>
                  <a:lnTo>
                    <a:pt x="54" y="74"/>
                  </a:lnTo>
                  <a:lnTo>
                    <a:pt x="55" y="73"/>
                  </a:lnTo>
                  <a:lnTo>
                    <a:pt x="56" y="70"/>
                  </a:lnTo>
                  <a:lnTo>
                    <a:pt x="56" y="67"/>
                  </a:lnTo>
                  <a:lnTo>
                    <a:pt x="55" y="58"/>
                  </a:lnTo>
                  <a:lnTo>
                    <a:pt x="55" y="26"/>
                  </a:lnTo>
                  <a:lnTo>
                    <a:pt x="56" y="23"/>
                  </a:lnTo>
                  <a:lnTo>
                    <a:pt x="60" y="12"/>
                  </a:lnTo>
                  <a:lnTo>
                    <a:pt x="60" y="10"/>
                  </a:lnTo>
                  <a:lnTo>
                    <a:pt x="60" y="8"/>
                  </a:lnTo>
                  <a:lnTo>
                    <a:pt x="60" y="7"/>
                  </a:lnTo>
                  <a:lnTo>
                    <a:pt x="58" y="6"/>
                  </a:lnTo>
                  <a:lnTo>
                    <a:pt x="56" y="6"/>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32"/>
            <p:cNvSpPr>
              <a:spLocks/>
            </p:cNvSpPr>
            <p:nvPr/>
          </p:nvSpPr>
          <p:spPr bwMode="auto">
            <a:xfrm flipH="1">
              <a:off x="7939548" y="5044996"/>
              <a:ext cx="82472" cy="117249"/>
            </a:xfrm>
            <a:custGeom>
              <a:avLst/>
              <a:gdLst/>
              <a:ahLst/>
              <a:cxnLst>
                <a:cxn ang="0">
                  <a:pos x="15" y="2"/>
                </a:cxn>
                <a:cxn ang="0">
                  <a:pos x="10" y="0"/>
                </a:cxn>
                <a:cxn ang="0">
                  <a:pos x="6" y="0"/>
                </a:cxn>
                <a:cxn ang="0">
                  <a:pos x="5" y="0"/>
                </a:cxn>
                <a:cxn ang="0">
                  <a:pos x="3" y="1"/>
                </a:cxn>
                <a:cxn ang="0">
                  <a:pos x="2" y="4"/>
                </a:cxn>
                <a:cxn ang="0">
                  <a:pos x="1" y="8"/>
                </a:cxn>
                <a:cxn ang="0">
                  <a:pos x="0" y="11"/>
                </a:cxn>
                <a:cxn ang="0">
                  <a:pos x="1" y="14"/>
                </a:cxn>
                <a:cxn ang="0">
                  <a:pos x="2" y="16"/>
                </a:cxn>
                <a:cxn ang="0">
                  <a:pos x="5" y="24"/>
                </a:cxn>
                <a:cxn ang="0">
                  <a:pos x="5" y="26"/>
                </a:cxn>
                <a:cxn ang="0">
                  <a:pos x="6" y="29"/>
                </a:cxn>
                <a:cxn ang="0">
                  <a:pos x="7" y="30"/>
                </a:cxn>
                <a:cxn ang="0">
                  <a:pos x="10" y="31"/>
                </a:cxn>
                <a:cxn ang="0">
                  <a:pos x="12" y="31"/>
                </a:cxn>
                <a:cxn ang="0">
                  <a:pos x="15" y="32"/>
                </a:cxn>
                <a:cxn ang="0">
                  <a:pos x="17" y="33"/>
                </a:cxn>
                <a:cxn ang="0">
                  <a:pos x="19" y="35"/>
                </a:cxn>
                <a:cxn ang="0">
                  <a:pos x="21" y="37"/>
                </a:cxn>
                <a:cxn ang="0">
                  <a:pos x="27" y="52"/>
                </a:cxn>
                <a:cxn ang="0">
                  <a:pos x="29" y="59"/>
                </a:cxn>
                <a:cxn ang="0">
                  <a:pos x="32" y="61"/>
                </a:cxn>
                <a:cxn ang="0">
                  <a:pos x="37" y="65"/>
                </a:cxn>
                <a:cxn ang="0">
                  <a:pos x="39" y="67"/>
                </a:cxn>
                <a:cxn ang="0">
                  <a:pos x="40" y="69"/>
                </a:cxn>
                <a:cxn ang="0">
                  <a:pos x="43" y="76"/>
                </a:cxn>
                <a:cxn ang="0">
                  <a:pos x="45" y="98"/>
                </a:cxn>
                <a:cxn ang="0">
                  <a:pos x="46" y="106"/>
                </a:cxn>
                <a:cxn ang="0">
                  <a:pos x="47" y="108"/>
                </a:cxn>
                <a:cxn ang="0">
                  <a:pos x="50" y="113"/>
                </a:cxn>
                <a:cxn ang="0">
                  <a:pos x="52" y="115"/>
                </a:cxn>
                <a:cxn ang="0">
                  <a:pos x="56" y="118"/>
                </a:cxn>
                <a:cxn ang="0">
                  <a:pos x="57" y="118"/>
                </a:cxn>
                <a:cxn ang="0">
                  <a:pos x="59" y="118"/>
                </a:cxn>
                <a:cxn ang="0">
                  <a:pos x="60" y="117"/>
                </a:cxn>
                <a:cxn ang="0">
                  <a:pos x="61" y="114"/>
                </a:cxn>
                <a:cxn ang="0">
                  <a:pos x="61" y="96"/>
                </a:cxn>
                <a:cxn ang="0">
                  <a:pos x="62" y="88"/>
                </a:cxn>
                <a:cxn ang="0">
                  <a:pos x="62" y="87"/>
                </a:cxn>
                <a:cxn ang="0">
                  <a:pos x="62" y="86"/>
                </a:cxn>
                <a:cxn ang="0">
                  <a:pos x="63" y="86"/>
                </a:cxn>
                <a:cxn ang="0">
                  <a:pos x="65" y="87"/>
                </a:cxn>
                <a:cxn ang="0">
                  <a:pos x="67" y="90"/>
                </a:cxn>
                <a:cxn ang="0">
                  <a:pos x="73" y="101"/>
                </a:cxn>
                <a:cxn ang="0">
                  <a:pos x="75" y="106"/>
                </a:cxn>
                <a:cxn ang="0">
                  <a:pos x="76" y="114"/>
                </a:cxn>
                <a:cxn ang="0">
                  <a:pos x="76" y="115"/>
                </a:cxn>
                <a:cxn ang="0">
                  <a:pos x="76" y="115"/>
                </a:cxn>
                <a:cxn ang="0">
                  <a:pos x="78" y="115"/>
                </a:cxn>
                <a:cxn ang="0">
                  <a:pos x="80" y="113"/>
                </a:cxn>
                <a:cxn ang="0">
                  <a:pos x="82" y="111"/>
                </a:cxn>
                <a:cxn ang="0">
                  <a:pos x="83" y="109"/>
                </a:cxn>
                <a:cxn ang="0">
                  <a:pos x="83" y="103"/>
                </a:cxn>
                <a:cxn ang="0">
                  <a:pos x="81" y="91"/>
                </a:cxn>
                <a:cxn ang="0">
                  <a:pos x="73" y="75"/>
                </a:cxn>
                <a:cxn ang="0">
                  <a:pos x="39" y="26"/>
                </a:cxn>
                <a:cxn ang="0">
                  <a:pos x="25" y="9"/>
                </a:cxn>
                <a:cxn ang="0">
                  <a:pos x="20" y="5"/>
                </a:cxn>
                <a:cxn ang="0">
                  <a:pos x="15" y="2"/>
                </a:cxn>
              </a:cxnLst>
              <a:rect l="0" t="0" r="r" b="b"/>
              <a:pathLst>
                <a:path w="83" h="118">
                  <a:moveTo>
                    <a:pt x="15" y="2"/>
                  </a:moveTo>
                  <a:lnTo>
                    <a:pt x="10" y="0"/>
                  </a:lnTo>
                  <a:lnTo>
                    <a:pt x="6" y="0"/>
                  </a:lnTo>
                  <a:lnTo>
                    <a:pt x="5" y="0"/>
                  </a:lnTo>
                  <a:lnTo>
                    <a:pt x="3" y="1"/>
                  </a:lnTo>
                  <a:lnTo>
                    <a:pt x="2" y="4"/>
                  </a:lnTo>
                  <a:lnTo>
                    <a:pt x="1" y="8"/>
                  </a:lnTo>
                  <a:lnTo>
                    <a:pt x="0" y="11"/>
                  </a:lnTo>
                  <a:lnTo>
                    <a:pt x="1" y="14"/>
                  </a:lnTo>
                  <a:lnTo>
                    <a:pt x="2" y="16"/>
                  </a:lnTo>
                  <a:lnTo>
                    <a:pt x="5" y="24"/>
                  </a:lnTo>
                  <a:lnTo>
                    <a:pt x="5" y="26"/>
                  </a:lnTo>
                  <a:lnTo>
                    <a:pt x="6" y="29"/>
                  </a:lnTo>
                  <a:lnTo>
                    <a:pt x="7" y="30"/>
                  </a:lnTo>
                  <a:lnTo>
                    <a:pt x="10" y="31"/>
                  </a:lnTo>
                  <a:lnTo>
                    <a:pt x="12" y="31"/>
                  </a:lnTo>
                  <a:lnTo>
                    <a:pt x="15" y="32"/>
                  </a:lnTo>
                  <a:lnTo>
                    <a:pt x="17" y="33"/>
                  </a:lnTo>
                  <a:lnTo>
                    <a:pt x="19" y="35"/>
                  </a:lnTo>
                  <a:lnTo>
                    <a:pt x="21" y="37"/>
                  </a:lnTo>
                  <a:lnTo>
                    <a:pt x="27" y="52"/>
                  </a:lnTo>
                  <a:lnTo>
                    <a:pt x="29" y="59"/>
                  </a:lnTo>
                  <a:lnTo>
                    <a:pt x="32" y="61"/>
                  </a:lnTo>
                  <a:lnTo>
                    <a:pt x="37" y="65"/>
                  </a:lnTo>
                  <a:lnTo>
                    <a:pt x="39" y="67"/>
                  </a:lnTo>
                  <a:lnTo>
                    <a:pt x="40" y="69"/>
                  </a:lnTo>
                  <a:lnTo>
                    <a:pt x="43" y="76"/>
                  </a:lnTo>
                  <a:lnTo>
                    <a:pt x="45" y="98"/>
                  </a:lnTo>
                  <a:lnTo>
                    <a:pt x="46" y="106"/>
                  </a:lnTo>
                  <a:lnTo>
                    <a:pt x="47" y="108"/>
                  </a:lnTo>
                  <a:lnTo>
                    <a:pt x="50" y="113"/>
                  </a:lnTo>
                  <a:lnTo>
                    <a:pt x="52" y="115"/>
                  </a:lnTo>
                  <a:lnTo>
                    <a:pt x="56" y="118"/>
                  </a:lnTo>
                  <a:lnTo>
                    <a:pt x="57" y="118"/>
                  </a:lnTo>
                  <a:lnTo>
                    <a:pt x="59" y="118"/>
                  </a:lnTo>
                  <a:lnTo>
                    <a:pt x="60" y="117"/>
                  </a:lnTo>
                  <a:lnTo>
                    <a:pt x="61" y="114"/>
                  </a:lnTo>
                  <a:lnTo>
                    <a:pt x="61" y="96"/>
                  </a:lnTo>
                  <a:lnTo>
                    <a:pt x="62" y="88"/>
                  </a:lnTo>
                  <a:lnTo>
                    <a:pt x="62" y="87"/>
                  </a:lnTo>
                  <a:lnTo>
                    <a:pt x="62" y="86"/>
                  </a:lnTo>
                  <a:lnTo>
                    <a:pt x="63" y="86"/>
                  </a:lnTo>
                  <a:lnTo>
                    <a:pt x="65" y="87"/>
                  </a:lnTo>
                  <a:lnTo>
                    <a:pt x="67" y="90"/>
                  </a:lnTo>
                  <a:lnTo>
                    <a:pt x="73" y="101"/>
                  </a:lnTo>
                  <a:lnTo>
                    <a:pt x="75" y="106"/>
                  </a:lnTo>
                  <a:lnTo>
                    <a:pt x="76" y="114"/>
                  </a:lnTo>
                  <a:lnTo>
                    <a:pt x="76" y="115"/>
                  </a:lnTo>
                  <a:lnTo>
                    <a:pt x="76" y="115"/>
                  </a:lnTo>
                  <a:lnTo>
                    <a:pt x="78" y="115"/>
                  </a:lnTo>
                  <a:lnTo>
                    <a:pt x="80" y="113"/>
                  </a:lnTo>
                  <a:lnTo>
                    <a:pt x="82" y="111"/>
                  </a:lnTo>
                  <a:lnTo>
                    <a:pt x="83" y="109"/>
                  </a:lnTo>
                  <a:lnTo>
                    <a:pt x="83" y="103"/>
                  </a:lnTo>
                  <a:lnTo>
                    <a:pt x="81" y="91"/>
                  </a:lnTo>
                  <a:lnTo>
                    <a:pt x="73" y="75"/>
                  </a:lnTo>
                  <a:lnTo>
                    <a:pt x="39" y="26"/>
                  </a:lnTo>
                  <a:lnTo>
                    <a:pt x="25" y="9"/>
                  </a:lnTo>
                  <a:lnTo>
                    <a:pt x="20" y="5"/>
                  </a:lnTo>
                  <a:lnTo>
                    <a:pt x="15" y="2"/>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33"/>
            <p:cNvSpPr>
              <a:spLocks/>
            </p:cNvSpPr>
            <p:nvPr/>
          </p:nvSpPr>
          <p:spPr bwMode="auto">
            <a:xfrm flipH="1">
              <a:off x="7925637" y="5030092"/>
              <a:ext cx="93402" cy="135134"/>
            </a:xfrm>
            <a:custGeom>
              <a:avLst/>
              <a:gdLst/>
              <a:ahLst/>
              <a:cxnLst>
                <a:cxn ang="0">
                  <a:pos x="28" y="0"/>
                </a:cxn>
                <a:cxn ang="0">
                  <a:pos x="23" y="1"/>
                </a:cxn>
                <a:cxn ang="0">
                  <a:pos x="4" y="9"/>
                </a:cxn>
                <a:cxn ang="0">
                  <a:pos x="1" y="14"/>
                </a:cxn>
                <a:cxn ang="0">
                  <a:pos x="1" y="21"/>
                </a:cxn>
                <a:cxn ang="0">
                  <a:pos x="4" y="30"/>
                </a:cxn>
                <a:cxn ang="0">
                  <a:pos x="7" y="34"/>
                </a:cxn>
                <a:cxn ang="0">
                  <a:pos x="15" y="34"/>
                </a:cxn>
                <a:cxn ang="0">
                  <a:pos x="18" y="35"/>
                </a:cxn>
                <a:cxn ang="0">
                  <a:pos x="24" y="48"/>
                </a:cxn>
                <a:cxn ang="0">
                  <a:pos x="40" y="68"/>
                </a:cxn>
                <a:cxn ang="0">
                  <a:pos x="47" y="93"/>
                </a:cxn>
                <a:cxn ang="0">
                  <a:pos x="47" y="117"/>
                </a:cxn>
                <a:cxn ang="0">
                  <a:pos x="43" y="135"/>
                </a:cxn>
                <a:cxn ang="0">
                  <a:pos x="46" y="136"/>
                </a:cxn>
                <a:cxn ang="0">
                  <a:pos x="55" y="135"/>
                </a:cxn>
                <a:cxn ang="0">
                  <a:pos x="58" y="133"/>
                </a:cxn>
                <a:cxn ang="0">
                  <a:pos x="62" y="104"/>
                </a:cxn>
                <a:cxn ang="0">
                  <a:pos x="60" y="90"/>
                </a:cxn>
                <a:cxn ang="0">
                  <a:pos x="62" y="89"/>
                </a:cxn>
                <a:cxn ang="0">
                  <a:pos x="65" y="93"/>
                </a:cxn>
                <a:cxn ang="0">
                  <a:pos x="71" y="110"/>
                </a:cxn>
                <a:cxn ang="0">
                  <a:pos x="71" y="121"/>
                </a:cxn>
                <a:cxn ang="0">
                  <a:pos x="73" y="130"/>
                </a:cxn>
                <a:cxn ang="0">
                  <a:pos x="78" y="132"/>
                </a:cxn>
                <a:cxn ang="0">
                  <a:pos x="87" y="130"/>
                </a:cxn>
                <a:cxn ang="0">
                  <a:pos x="92" y="127"/>
                </a:cxn>
                <a:cxn ang="0">
                  <a:pos x="94" y="122"/>
                </a:cxn>
                <a:cxn ang="0">
                  <a:pos x="88" y="101"/>
                </a:cxn>
                <a:cxn ang="0">
                  <a:pos x="71" y="72"/>
                </a:cxn>
                <a:cxn ang="0">
                  <a:pos x="70" y="66"/>
                </a:cxn>
                <a:cxn ang="0">
                  <a:pos x="72" y="61"/>
                </a:cxn>
                <a:cxn ang="0">
                  <a:pos x="70" y="50"/>
                </a:cxn>
                <a:cxn ang="0">
                  <a:pos x="65" y="41"/>
                </a:cxn>
                <a:cxn ang="0">
                  <a:pos x="59" y="35"/>
                </a:cxn>
                <a:cxn ang="0">
                  <a:pos x="35" y="19"/>
                </a:cxn>
                <a:cxn ang="0">
                  <a:pos x="33" y="14"/>
                </a:cxn>
                <a:cxn ang="0">
                  <a:pos x="34" y="10"/>
                </a:cxn>
                <a:cxn ang="0">
                  <a:pos x="36" y="5"/>
                </a:cxn>
                <a:cxn ang="0">
                  <a:pos x="35" y="2"/>
                </a:cxn>
                <a:cxn ang="0">
                  <a:pos x="31" y="0"/>
                </a:cxn>
              </a:cxnLst>
              <a:rect l="0" t="0" r="r" b="b"/>
              <a:pathLst>
                <a:path w="94" h="136">
                  <a:moveTo>
                    <a:pt x="31" y="0"/>
                  </a:moveTo>
                  <a:lnTo>
                    <a:pt x="28" y="0"/>
                  </a:lnTo>
                  <a:lnTo>
                    <a:pt x="26" y="0"/>
                  </a:lnTo>
                  <a:lnTo>
                    <a:pt x="23" y="1"/>
                  </a:lnTo>
                  <a:lnTo>
                    <a:pt x="9" y="5"/>
                  </a:lnTo>
                  <a:lnTo>
                    <a:pt x="4" y="9"/>
                  </a:lnTo>
                  <a:lnTo>
                    <a:pt x="2" y="12"/>
                  </a:lnTo>
                  <a:lnTo>
                    <a:pt x="1" y="14"/>
                  </a:lnTo>
                  <a:lnTo>
                    <a:pt x="0" y="18"/>
                  </a:lnTo>
                  <a:lnTo>
                    <a:pt x="1" y="21"/>
                  </a:lnTo>
                  <a:lnTo>
                    <a:pt x="2" y="26"/>
                  </a:lnTo>
                  <a:lnTo>
                    <a:pt x="4" y="30"/>
                  </a:lnTo>
                  <a:lnTo>
                    <a:pt x="6" y="33"/>
                  </a:lnTo>
                  <a:lnTo>
                    <a:pt x="7" y="34"/>
                  </a:lnTo>
                  <a:lnTo>
                    <a:pt x="8" y="34"/>
                  </a:lnTo>
                  <a:lnTo>
                    <a:pt x="15" y="34"/>
                  </a:lnTo>
                  <a:lnTo>
                    <a:pt x="17" y="34"/>
                  </a:lnTo>
                  <a:lnTo>
                    <a:pt x="18" y="35"/>
                  </a:lnTo>
                  <a:lnTo>
                    <a:pt x="19" y="37"/>
                  </a:lnTo>
                  <a:lnTo>
                    <a:pt x="24" y="48"/>
                  </a:lnTo>
                  <a:lnTo>
                    <a:pt x="26" y="52"/>
                  </a:lnTo>
                  <a:lnTo>
                    <a:pt x="40" y="68"/>
                  </a:lnTo>
                  <a:lnTo>
                    <a:pt x="41" y="72"/>
                  </a:lnTo>
                  <a:lnTo>
                    <a:pt x="47" y="93"/>
                  </a:lnTo>
                  <a:lnTo>
                    <a:pt x="48" y="105"/>
                  </a:lnTo>
                  <a:lnTo>
                    <a:pt x="47" y="117"/>
                  </a:lnTo>
                  <a:lnTo>
                    <a:pt x="43" y="133"/>
                  </a:lnTo>
                  <a:lnTo>
                    <a:pt x="43" y="135"/>
                  </a:lnTo>
                  <a:lnTo>
                    <a:pt x="44" y="136"/>
                  </a:lnTo>
                  <a:lnTo>
                    <a:pt x="46" y="136"/>
                  </a:lnTo>
                  <a:lnTo>
                    <a:pt x="51" y="136"/>
                  </a:lnTo>
                  <a:lnTo>
                    <a:pt x="55" y="135"/>
                  </a:lnTo>
                  <a:lnTo>
                    <a:pt x="57" y="134"/>
                  </a:lnTo>
                  <a:lnTo>
                    <a:pt x="58" y="133"/>
                  </a:lnTo>
                  <a:lnTo>
                    <a:pt x="60" y="129"/>
                  </a:lnTo>
                  <a:lnTo>
                    <a:pt x="62" y="104"/>
                  </a:lnTo>
                  <a:lnTo>
                    <a:pt x="60" y="92"/>
                  </a:lnTo>
                  <a:lnTo>
                    <a:pt x="60" y="90"/>
                  </a:lnTo>
                  <a:lnTo>
                    <a:pt x="61" y="89"/>
                  </a:lnTo>
                  <a:lnTo>
                    <a:pt x="62" y="89"/>
                  </a:lnTo>
                  <a:lnTo>
                    <a:pt x="63" y="89"/>
                  </a:lnTo>
                  <a:lnTo>
                    <a:pt x="65" y="93"/>
                  </a:lnTo>
                  <a:lnTo>
                    <a:pt x="70" y="103"/>
                  </a:lnTo>
                  <a:lnTo>
                    <a:pt x="71" y="110"/>
                  </a:lnTo>
                  <a:lnTo>
                    <a:pt x="71" y="118"/>
                  </a:lnTo>
                  <a:lnTo>
                    <a:pt x="71" y="121"/>
                  </a:lnTo>
                  <a:lnTo>
                    <a:pt x="72" y="128"/>
                  </a:lnTo>
                  <a:lnTo>
                    <a:pt x="73" y="130"/>
                  </a:lnTo>
                  <a:lnTo>
                    <a:pt x="75" y="131"/>
                  </a:lnTo>
                  <a:lnTo>
                    <a:pt x="78" y="132"/>
                  </a:lnTo>
                  <a:lnTo>
                    <a:pt x="81" y="132"/>
                  </a:lnTo>
                  <a:lnTo>
                    <a:pt x="87" y="130"/>
                  </a:lnTo>
                  <a:lnTo>
                    <a:pt x="91" y="129"/>
                  </a:lnTo>
                  <a:lnTo>
                    <a:pt x="92" y="127"/>
                  </a:lnTo>
                  <a:lnTo>
                    <a:pt x="94" y="125"/>
                  </a:lnTo>
                  <a:lnTo>
                    <a:pt x="94" y="122"/>
                  </a:lnTo>
                  <a:lnTo>
                    <a:pt x="93" y="115"/>
                  </a:lnTo>
                  <a:lnTo>
                    <a:pt x="88" y="101"/>
                  </a:lnTo>
                  <a:lnTo>
                    <a:pt x="84" y="93"/>
                  </a:lnTo>
                  <a:lnTo>
                    <a:pt x="71" y="72"/>
                  </a:lnTo>
                  <a:lnTo>
                    <a:pt x="70" y="68"/>
                  </a:lnTo>
                  <a:lnTo>
                    <a:pt x="70" y="66"/>
                  </a:lnTo>
                  <a:lnTo>
                    <a:pt x="70" y="63"/>
                  </a:lnTo>
                  <a:lnTo>
                    <a:pt x="72" y="61"/>
                  </a:lnTo>
                  <a:lnTo>
                    <a:pt x="72" y="57"/>
                  </a:lnTo>
                  <a:lnTo>
                    <a:pt x="70" y="50"/>
                  </a:lnTo>
                  <a:lnTo>
                    <a:pt x="68" y="46"/>
                  </a:lnTo>
                  <a:lnTo>
                    <a:pt x="65" y="41"/>
                  </a:lnTo>
                  <a:lnTo>
                    <a:pt x="62" y="38"/>
                  </a:lnTo>
                  <a:lnTo>
                    <a:pt x="59" y="35"/>
                  </a:lnTo>
                  <a:lnTo>
                    <a:pt x="41" y="24"/>
                  </a:lnTo>
                  <a:lnTo>
                    <a:pt x="35" y="19"/>
                  </a:lnTo>
                  <a:lnTo>
                    <a:pt x="33" y="17"/>
                  </a:lnTo>
                  <a:lnTo>
                    <a:pt x="33" y="14"/>
                  </a:lnTo>
                  <a:lnTo>
                    <a:pt x="33" y="12"/>
                  </a:lnTo>
                  <a:lnTo>
                    <a:pt x="34" y="10"/>
                  </a:lnTo>
                  <a:lnTo>
                    <a:pt x="36" y="7"/>
                  </a:lnTo>
                  <a:lnTo>
                    <a:pt x="36" y="5"/>
                  </a:lnTo>
                  <a:lnTo>
                    <a:pt x="36" y="4"/>
                  </a:lnTo>
                  <a:lnTo>
                    <a:pt x="35" y="2"/>
                  </a:lnTo>
                  <a:lnTo>
                    <a:pt x="33" y="1"/>
                  </a:lnTo>
                  <a:lnTo>
                    <a:pt x="31" y="0"/>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34"/>
            <p:cNvSpPr>
              <a:spLocks/>
            </p:cNvSpPr>
            <p:nvPr/>
          </p:nvSpPr>
          <p:spPr bwMode="auto">
            <a:xfrm flipH="1">
              <a:off x="7968363" y="5073812"/>
              <a:ext cx="10930" cy="13911"/>
            </a:xfrm>
            <a:custGeom>
              <a:avLst/>
              <a:gdLst/>
              <a:ahLst/>
              <a:cxnLst>
                <a:cxn ang="0">
                  <a:pos x="6" y="0"/>
                </a:cxn>
                <a:cxn ang="0">
                  <a:pos x="5" y="0"/>
                </a:cxn>
                <a:cxn ang="0">
                  <a:pos x="4" y="0"/>
                </a:cxn>
                <a:cxn ang="0">
                  <a:pos x="1" y="2"/>
                </a:cxn>
                <a:cxn ang="0">
                  <a:pos x="0" y="5"/>
                </a:cxn>
                <a:cxn ang="0">
                  <a:pos x="0" y="8"/>
                </a:cxn>
                <a:cxn ang="0">
                  <a:pos x="2" y="10"/>
                </a:cxn>
                <a:cxn ang="0">
                  <a:pos x="6" y="12"/>
                </a:cxn>
                <a:cxn ang="0">
                  <a:pos x="9" y="13"/>
                </a:cxn>
                <a:cxn ang="0">
                  <a:pos x="11" y="14"/>
                </a:cxn>
                <a:cxn ang="0">
                  <a:pos x="11" y="13"/>
                </a:cxn>
                <a:cxn ang="0">
                  <a:pos x="11" y="11"/>
                </a:cxn>
                <a:cxn ang="0">
                  <a:pos x="7" y="2"/>
                </a:cxn>
                <a:cxn ang="0">
                  <a:pos x="7" y="1"/>
                </a:cxn>
                <a:cxn ang="0">
                  <a:pos x="6" y="0"/>
                </a:cxn>
              </a:cxnLst>
              <a:rect l="0" t="0" r="r" b="b"/>
              <a:pathLst>
                <a:path w="11" h="14">
                  <a:moveTo>
                    <a:pt x="6" y="0"/>
                  </a:moveTo>
                  <a:lnTo>
                    <a:pt x="5" y="0"/>
                  </a:lnTo>
                  <a:lnTo>
                    <a:pt x="4" y="0"/>
                  </a:lnTo>
                  <a:lnTo>
                    <a:pt x="1" y="2"/>
                  </a:lnTo>
                  <a:lnTo>
                    <a:pt x="0" y="5"/>
                  </a:lnTo>
                  <a:lnTo>
                    <a:pt x="0" y="8"/>
                  </a:lnTo>
                  <a:lnTo>
                    <a:pt x="2" y="10"/>
                  </a:lnTo>
                  <a:lnTo>
                    <a:pt x="6" y="12"/>
                  </a:lnTo>
                  <a:lnTo>
                    <a:pt x="9" y="13"/>
                  </a:lnTo>
                  <a:lnTo>
                    <a:pt x="11" y="14"/>
                  </a:lnTo>
                  <a:lnTo>
                    <a:pt x="11" y="13"/>
                  </a:lnTo>
                  <a:lnTo>
                    <a:pt x="11" y="11"/>
                  </a:lnTo>
                  <a:lnTo>
                    <a:pt x="7" y="2"/>
                  </a:lnTo>
                  <a:lnTo>
                    <a:pt x="7" y="1"/>
                  </a:lnTo>
                  <a:lnTo>
                    <a:pt x="6" y="0"/>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7" name="Group 34"/>
            <p:cNvGrpSpPr>
              <a:grpSpLocks noChangeAspect="1"/>
            </p:cNvGrpSpPr>
            <p:nvPr/>
          </p:nvGrpSpPr>
          <p:grpSpPr>
            <a:xfrm>
              <a:off x="8108389" y="4554993"/>
              <a:ext cx="290095" cy="177151"/>
              <a:chOff x="2103438" y="3086101"/>
              <a:chExt cx="595313" cy="363538"/>
            </a:xfrm>
          </p:grpSpPr>
          <p:sp>
            <p:nvSpPr>
              <p:cNvPr id="111" name="Freeform 72"/>
              <p:cNvSpPr>
                <a:spLocks/>
              </p:cNvSpPr>
              <p:nvPr/>
            </p:nvSpPr>
            <p:spPr bwMode="auto">
              <a:xfrm>
                <a:off x="2103438" y="3086101"/>
                <a:ext cx="595313" cy="363538"/>
              </a:xfrm>
              <a:custGeom>
                <a:avLst/>
                <a:gdLst/>
                <a:ahLst/>
                <a:cxnLst>
                  <a:cxn ang="0">
                    <a:pos x="214" y="0"/>
                  </a:cxn>
                  <a:cxn ang="0">
                    <a:pos x="186" y="1"/>
                  </a:cxn>
                  <a:cxn ang="0">
                    <a:pos x="153" y="9"/>
                  </a:cxn>
                  <a:cxn ang="0">
                    <a:pos x="137" y="17"/>
                  </a:cxn>
                  <a:cxn ang="0">
                    <a:pos x="123" y="27"/>
                  </a:cxn>
                  <a:cxn ang="0">
                    <a:pos x="88" y="62"/>
                  </a:cxn>
                  <a:cxn ang="0">
                    <a:pos x="40" y="106"/>
                  </a:cxn>
                  <a:cxn ang="0">
                    <a:pos x="10" y="129"/>
                  </a:cxn>
                  <a:cxn ang="0">
                    <a:pos x="4" y="136"/>
                  </a:cxn>
                  <a:cxn ang="0">
                    <a:pos x="1" y="143"/>
                  </a:cxn>
                  <a:cxn ang="0">
                    <a:pos x="0" y="149"/>
                  </a:cxn>
                  <a:cxn ang="0">
                    <a:pos x="3" y="155"/>
                  </a:cxn>
                  <a:cxn ang="0">
                    <a:pos x="7" y="160"/>
                  </a:cxn>
                  <a:cxn ang="0">
                    <a:pos x="11" y="162"/>
                  </a:cxn>
                  <a:cxn ang="0">
                    <a:pos x="27" y="168"/>
                  </a:cxn>
                  <a:cxn ang="0">
                    <a:pos x="85" y="177"/>
                  </a:cxn>
                  <a:cxn ang="0">
                    <a:pos x="254" y="179"/>
                  </a:cxn>
                  <a:cxn ang="0">
                    <a:pos x="266" y="181"/>
                  </a:cxn>
                  <a:cxn ang="0">
                    <a:pos x="279" y="185"/>
                  </a:cxn>
                  <a:cxn ang="0">
                    <a:pos x="303" y="197"/>
                  </a:cxn>
                  <a:cxn ang="0">
                    <a:pos x="321" y="210"/>
                  </a:cxn>
                  <a:cxn ang="0">
                    <a:pos x="332" y="224"/>
                  </a:cxn>
                  <a:cxn ang="0">
                    <a:pos x="338" y="228"/>
                  </a:cxn>
                  <a:cxn ang="0">
                    <a:pos x="344" y="229"/>
                  </a:cxn>
                  <a:cxn ang="0">
                    <a:pos x="350" y="229"/>
                  </a:cxn>
                  <a:cxn ang="0">
                    <a:pos x="355" y="228"/>
                  </a:cxn>
                  <a:cxn ang="0">
                    <a:pos x="360" y="224"/>
                  </a:cxn>
                  <a:cxn ang="0">
                    <a:pos x="369" y="214"/>
                  </a:cxn>
                  <a:cxn ang="0">
                    <a:pos x="372" y="207"/>
                  </a:cxn>
                  <a:cxn ang="0">
                    <a:pos x="375" y="189"/>
                  </a:cxn>
                  <a:cxn ang="0">
                    <a:pos x="374" y="140"/>
                  </a:cxn>
                  <a:cxn ang="0">
                    <a:pos x="370" y="120"/>
                  </a:cxn>
                  <a:cxn ang="0">
                    <a:pos x="368" y="111"/>
                  </a:cxn>
                  <a:cxn ang="0">
                    <a:pos x="356" y="83"/>
                  </a:cxn>
                  <a:cxn ang="0">
                    <a:pos x="339" y="56"/>
                  </a:cxn>
                  <a:cxn ang="0">
                    <a:pos x="324" y="38"/>
                  </a:cxn>
                  <a:cxn ang="0">
                    <a:pos x="313" y="29"/>
                  </a:cxn>
                  <a:cxn ang="0">
                    <a:pos x="278" y="12"/>
                  </a:cxn>
                  <a:cxn ang="0">
                    <a:pos x="224" y="1"/>
                  </a:cxn>
                  <a:cxn ang="0">
                    <a:pos x="214" y="0"/>
                  </a:cxn>
                </a:cxnLst>
                <a:rect l="0" t="0" r="r" b="b"/>
                <a:pathLst>
                  <a:path w="375" h="229">
                    <a:moveTo>
                      <a:pt x="214" y="0"/>
                    </a:moveTo>
                    <a:lnTo>
                      <a:pt x="186" y="1"/>
                    </a:lnTo>
                    <a:lnTo>
                      <a:pt x="153" y="9"/>
                    </a:lnTo>
                    <a:lnTo>
                      <a:pt x="137" y="17"/>
                    </a:lnTo>
                    <a:lnTo>
                      <a:pt x="123" y="27"/>
                    </a:lnTo>
                    <a:lnTo>
                      <a:pt x="88" y="62"/>
                    </a:lnTo>
                    <a:lnTo>
                      <a:pt x="40" y="106"/>
                    </a:lnTo>
                    <a:lnTo>
                      <a:pt x="10" y="129"/>
                    </a:lnTo>
                    <a:lnTo>
                      <a:pt x="4" y="136"/>
                    </a:lnTo>
                    <a:lnTo>
                      <a:pt x="1" y="143"/>
                    </a:lnTo>
                    <a:lnTo>
                      <a:pt x="0" y="149"/>
                    </a:lnTo>
                    <a:lnTo>
                      <a:pt x="3" y="155"/>
                    </a:lnTo>
                    <a:lnTo>
                      <a:pt x="7" y="160"/>
                    </a:lnTo>
                    <a:lnTo>
                      <a:pt x="11" y="162"/>
                    </a:lnTo>
                    <a:lnTo>
                      <a:pt x="27" y="168"/>
                    </a:lnTo>
                    <a:lnTo>
                      <a:pt x="85" y="177"/>
                    </a:lnTo>
                    <a:lnTo>
                      <a:pt x="254" y="179"/>
                    </a:lnTo>
                    <a:lnTo>
                      <a:pt x="266" y="181"/>
                    </a:lnTo>
                    <a:lnTo>
                      <a:pt x="279" y="185"/>
                    </a:lnTo>
                    <a:lnTo>
                      <a:pt x="303" y="197"/>
                    </a:lnTo>
                    <a:lnTo>
                      <a:pt x="321" y="210"/>
                    </a:lnTo>
                    <a:lnTo>
                      <a:pt x="332" y="224"/>
                    </a:lnTo>
                    <a:lnTo>
                      <a:pt x="338" y="228"/>
                    </a:lnTo>
                    <a:lnTo>
                      <a:pt x="344" y="229"/>
                    </a:lnTo>
                    <a:lnTo>
                      <a:pt x="350" y="229"/>
                    </a:lnTo>
                    <a:lnTo>
                      <a:pt x="355" y="228"/>
                    </a:lnTo>
                    <a:lnTo>
                      <a:pt x="360" y="224"/>
                    </a:lnTo>
                    <a:lnTo>
                      <a:pt x="369" y="214"/>
                    </a:lnTo>
                    <a:lnTo>
                      <a:pt x="372" y="207"/>
                    </a:lnTo>
                    <a:lnTo>
                      <a:pt x="375" y="189"/>
                    </a:lnTo>
                    <a:lnTo>
                      <a:pt x="374" y="140"/>
                    </a:lnTo>
                    <a:lnTo>
                      <a:pt x="370" y="120"/>
                    </a:lnTo>
                    <a:lnTo>
                      <a:pt x="368" y="111"/>
                    </a:lnTo>
                    <a:lnTo>
                      <a:pt x="356" y="83"/>
                    </a:lnTo>
                    <a:lnTo>
                      <a:pt x="339" y="56"/>
                    </a:lnTo>
                    <a:lnTo>
                      <a:pt x="324" y="38"/>
                    </a:lnTo>
                    <a:lnTo>
                      <a:pt x="313" y="29"/>
                    </a:lnTo>
                    <a:lnTo>
                      <a:pt x="278" y="12"/>
                    </a:lnTo>
                    <a:lnTo>
                      <a:pt x="224" y="1"/>
                    </a:lnTo>
                    <a:lnTo>
                      <a:pt x="214" y="0"/>
                    </a:lnTo>
                    <a:close/>
                  </a:path>
                </a:pathLst>
              </a:custGeom>
              <a:solidFill>
                <a:srgbClr val="D0A8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73"/>
              <p:cNvSpPr>
                <a:spLocks/>
              </p:cNvSpPr>
              <p:nvPr/>
            </p:nvSpPr>
            <p:spPr bwMode="auto">
              <a:xfrm>
                <a:off x="2417763" y="3133726"/>
                <a:ext cx="263525" cy="292100"/>
              </a:xfrm>
              <a:custGeom>
                <a:avLst/>
                <a:gdLst/>
                <a:ahLst/>
                <a:cxnLst>
                  <a:cxn ang="0">
                    <a:pos x="0" y="109"/>
                  </a:cxn>
                  <a:cxn ang="0">
                    <a:pos x="0" y="113"/>
                  </a:cxn>
                  <a:cxn ang="0">
                    <a:pos x="2" y="115"/>
                  </a:cxn>
                  <a:cxn ang="0">
                    <a:pos x="5" y="117"/>
                  </a:cxn>
                  <a:cxn ang="0">
                    <a:pos x="8" y="118"/>
                  </a:cxn>
                  <a:cxn ang="0">
                    <a:pos x="47" y="128"/>
                  </a:cxn>
                  <a:cxn ang="0">
                    <a:pos x="60" y="131"/>
                  </a:cxn>
                  <a:cxn ang="0">
                    <a:pos x="113" y="149"/>
                  </a:cxn>
                  <a:cxn ang="0">
                    <a:pos x="125" y="155"/>
                  </a:cxn>
                  <a:cxn ang="0">
                    <a:pos x="130" y="158"/>
                  </a:cxn>
                  <a:cxn ang="0">
                    <a:pos x="149" y="182"/>
                  </a:cxn>
                  <a:cxn ang="0">
                    <a:pos x="153" y="184"/>
                  </a:cxn>
                  <a:cxn ang="0">
                    <a:pos x="155" y="183"/>
                  </a:cxn>
                  <a:cxn ang="0">
                    <a:pos x="158" y="180"/>
                  </a:cxn>
                  <a:cxn ang="0">
                    <a:pos x="160" y="173"/>
                  </a:cxn>
                  <a:cxn ang="0">
                    <a:pos x="164" y="156"/>
                  </a:cxn>
                  <a:cxn ang="0">
                    <a:pos x="166" y="125"/>
                  </a:cxn>
                  <a:cxn ang="0">
                    <a:pos x="163" y="106"/>
                  </a:cxn>
                  <a:cxn ang="0">
                    <a:pos x="154" y="77"/>
                  </a:cxn>
                  <a:cxn ang="0">
                    <a:pos x="142" y="50"/>
                  </a:cxn>
                  <a:cxn ang="0">
                    <a:pos x="120" y="18"/>
                  </a:cxn>
                  <a:cxn ang="0">
                    <a:pos x="110" y="9"/>
                  </a:cxn>
                  <a:cxn ang="0">
                    <a:pos x="99" y="3"/>
                  </a:cxn>
                  <a:cxn ang="0">
                    <a:pos x="89" y="0"/>
                  </a:cxn>
                  <a:cxn ang="0">
                    <a:pos x="78" y="0"/>
                  </a:cxn>
                  <a:cxn ang="0">
                    <a:pos x="67" y="2"/>
                  </a:cxn>
                  <a:cxn ang="0">
                    <a:pos x="57" y="8"/>
                  </a:cxn>
                  <a:cxn ang="0">
                    <a:pos x="53" y="11"/>
                  </a:cxn>
                  <a:cxn ang="0">
                    <a:pos x="48" y="16"/>
                  </a:cxn>
                  <a:cxn ang="0">
                    <a:pos x="32" y="40"/>
                  </a:cxn>
                  <a:cxn ang="0">
                    <a:pos x="9" y="83"/>
                  </a:cxn>
                  <a:cxn ang="0">
                    <a:pos x="2" y="98"/>
                  </a:cxn>
                  <a:cxn ang="0">
                    <a:pos x="0" y="104"/>
                  </a:cxn>
                  <a:cxn ang="0">
                    <a:pos x="0" y="109"/>
                  </a:cxn>
                </a:cxnLst>
                <a:rect l="0" t="0" r="r" b="b"/>
                <a:pathLst>
                  <a:path w="166" h="184">
                    <a:moveTo>
                      <a:pt x="0" y="109"/>
                    </a:moveTo>
                    <a:lnTo>
                      <a:pt x="0" y="113"/>
                    </a:lnTo>
                    <a:lnTo>
                      <a:pt x="2" y="115"/>
                    </a:lnTo>
                    <a:lnTo>
                      <a:pt x="5" y="117"/>
                    </a:lnTo>
                    <a:lnTo>
                      <a:pt x="8" y="118"/>
                    </a:lnTo>
                    <a:lnTo>
                      <a:pt x="47" y="128"/>
                    </a:lnTo>
                    <a:lnTo>
                      <a:pt x="60" y="131"/>
                    </a:lnTo>
                    <a:lnTo>
                      <a:pt x="113" y="149"/>
                    </a:lnTo>
                    <a:lnTo>
                      <a:pt x="125" y="155"/>
                    </a:lnTo>
                    <a:lnTo>
                      <a:pt x="130" y="158"/>
                    </a:lnTo>
                    <a:lnTo>
                      <a:pt x="149" y="182"/>
                    </a:lnTo>
                    <a:lnTo>
                      <a:pt x="153" y="184"/>
                    </a:lnTo>
                    <a:lnTo>
                      <a:pt x="155" y="183"/>
                    </a:lnTo>
                    <a:lnTo>
                      <a:pt x="158" y="180"/>
                    </a:lnTo>
                    <a:lnTo>
                      <a:pt x="160" y="173"/>
                    </a:lnTo>
                    <a:lnTo>
                      <a:pt x="164" y="156"/>
                    </a:lnTo>
                    <a:lnTo>
                      <a:pt x="166" y="125"/>
                    </a:lnTo>
                    <a:lnTo>
                      <a:pt x="163" y="106"/>
                    </a:lnTo>
                    <a:lnTo>
                      <a:pt x="154" y="77"/>
                    </a:lnTo>
                    <a:lnTo>
                      <a:pt x="142" y="50"/>
                    </a:lnTo>
                    <a:lnTo>
                      <a:pt x="120" y="18"/>
                    </a:lnTo>
                    <a:lnTo>
                      <a:pt x="110" y="9"/>
                    </a:lnTo>
                    <a:lnTo>
                      <a:pt x="99" y="3"/>
                    </a:lnTo>
                    <a:lnTo>
                      <a:pt x="89" y="0"/>
                    </a:lnTo>
                    <a:lnTo>
                      <a:pt x="78" y="0"/>
                    </a:lnTo>
                    <a:lnTo>
                      <a:pt x="67" y="2"/>
                    </a:lnTo>
                    <a:lnTo>
                      <a:pt x="57" y="8"/>
                    </a:lnTo>
                    <a:lnTo>
                      <a:pt x="53" y="11"/>
                    </a:lnTo>
                    <a:lnTo>
                      <a:pt x="48" y="16"/>
                    </a:lnTo>
                    <a:lnTo>
                      <a:pt x="32" y="40"/>
                    </a:lnTo>
                    <a:lnTo>
                      <a:pt x="9" y="83"/>
                    </a:lnTo>
                    <a:lnTo>
                      <a:pt x="2" y="98"/>
                    </a:lnTo>
                    <a:lnTo>
                      <a:pt x="0" y="104"/>
                    </a:lnTo>
                    <a:lnTo>
                      <a:pt x="0" y="109"/>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74"/>
              <p:cNvSpPr>
                <a:spLocks/>
              </p:cNvSpPr>
              <p:nvPr/>
            </p:nvSpPr>
            <p:spPr bwMode="auto">
              <a:xfrm>
                <a:off x="2327275" y="3117851"/>
                <a:ext cx="177800" cy="187325"/>
              </a:xfrm>
              <a:custGeom>
                <a:avLst/>
                <a:gdLst/>
                <a:ahLst/>
                <a:cxnLst>
                  <a:cxn ang="0">
                    <a:pos x="78" y="2"/>
                  </a:cxn>
                  <a:cxn ang="0">
                    <a:pos x="75" y="4"/>
                  </a:cxn>
                  <a:cxn ang="0">
                    <a:pos x="43" y="38"/>
                  </a:cxn>
                  <a:cxn ang="0">
                    <a:pos x="9" y="94"/>
                  </a:cxn>
                  <a:cxn ang="0">
                    <a:pos x="5" y="100"/>
                  </a:cxn>
                  <a:cxn ang="0">
                    <a:pos x="0" y="105"/>
                  </a:cxn>
                  <a:cxn ang="0">
                    <a:pos x="1" y="105"/>
                  </a:cxn>
                  <a:cxn ang="0">
                    <a:pos x="3" y="107"/>
                  </a:cxn>
                  <a:cxn ang="0">
                    <a:pos x="10" y="111"/>
                  </a:cxn>
                  <a:cxn ang="0">
                    <a:pos x="15" y="113"/>
                  </a:cxn>
                  <a:cxn ang="0">
                    <a:pos x="20" y="116"/>
                  </a:cxn>
                  <a:cxn ang="0">
                    <a:pos x="26" y="117"/>
                  </a:cxn>
                  <a:cxn ang="0">
                    <a:pos x="32" y="118"/>
                  </a:cxn>
                  <a:cxn ang="0">
                    <a:pos x="38" y="117"/>
                  </a:cxn>
                  <a:cxn ang="0">
                    <a:pos x="42" y="116"/>
                  </a:cxn>
                  <a:cxn ang="0">
                    <a:pos x="45" y="112"/>
                  </a:cxn>
                  <a:cxn ang="0">
                    <a:pos x="62" y="63"/>
                  </a:cxn>
                  <a:cxn ang="0">
                    <a:pos x="69" y="50"/>
                  </a:cxn>
                  <a:cxn ang="0">
                    <a:pos x="89" y="24"/>
                  </a:cxn>
                  <a:cxn ang="0">
                    <a:pos x="92" y="20"/>
                  </a:cxn>
                  <a:cxn ang="0">
                    <a:pos x="100" y="15"/>
                  </a:cxn>
                  <a:cxn ang="0">
                    <a:pos x="105" y="12"/>
                  </a:cxn>
                  <a:cxn ang="0">
                    <a:pos x="112" y="10"/>
                  </a:cxn>
                  <a:cxn ang="0">
                    <a:pos x="112" y="9"/>
                  </a:cxn>
                  <a:cxn ang="0">
                    <a:pos x="110" y="7"/>
                  </a:cxn>
                  <a:cxn ang="0">
                    <a:pos x="105" y="5"/>
                  </a:cxn>
                  <a:cxn ang="0">
                    <a:pos x="84" y="0"/>
                  </a:cxn>
                  <a:cxn ang="0">
                    <a:pos x="81" y="1"/>
                  </a:cxn>
                  <a:cxn ang="0">
                    <a:pos x="78" y="2"/>
                  </a:cxn>
                </a:cxnLst>
                <a:rect l="0" t="0" r="r" b="b"/>
                <a:pathLst>
                  <a:path w="112" h="118">
                    <a:moveTo>
                      <a:pt x="78" y="2"/>
                    </a:moveTo>
                    <a:lnTo>
                      <a:pt x="75" y="4"/>
                    </a:lnTo>
                    <a:lnTo>
                      <a:pt x="43" y="38"/>
                    </a:lnTo>
                    <a:lnTo>
                      <a:pt x="9" y="94"/>
                    </a:lnTo>
                    <a:lnTo>
                      <a:pt x="5" y="100"/>
                    </a:lnTo>
                    <a:lnTo>
                      <a:pt x="0" y="105"/>
                    </a:lnTo>
                    <a:lnTo>
                      <a:pt x="1" y="105"/>
                    </a:lnTo>
                    <a:lnTo>
                      <a:pt x="3" y="107"/>
                    </a:lnTo>
                    <a:lnTo>
                      <a:pt x="10" y="111"/>
                    </a:lnTo>
                    <a:lnTo>
                      <a:pt x="15" y="113"/>
                    </a:lnTo>
                    <a:lnTo>
                      <a:pt x="20" y="116"/>
                    </a:lnTo>
                    <a:lnTo>
                      <a:pt x="26" y="117"/>
                    </a:lnTo>
                    <a:lnTo>
                      <a:pt x="32" y="118"/>
                    </a:lnTo>
                    <a:lnTo>
                      <a:pt x="38" y="117"/>
                    </a:lnTo>
                    <a:lnTo>
                      <a:pt x="42" y="116"/>
                    </a:lnTo>
                    <a:lnTo>
                      <a:pt x="45" y="112"/>
                    </a:lnTo>
                    <a:lnTo>
                      <a:pt x="62" y="63"/>
                    </a:lnTo>
                    <a:lnTo>
                      <a:pt x="69" y="50"/>
                    </a:lnTo>
                    <a:lnTo>
                      <a:pt x="89" y="24"/>
                    </a:lnTo>
                    <a:lnTo>
                      <a:pt x="92" y="20"/>
                    </a:lnTo>
                    <a:lnTo>
                      <a:pt x="100" y="15"/>
                    </a:lnTo>
                    <a:lnTo>
                      <a:pt x="105" y="12"/>
                    </a:lnTo>
                    <a:lnTo>
                      <a:pt x="112" y="10"/>
                    </a:lnTo>
                    <a:lnTo>
                      <a:pt x="112" y="9"/>
                    </a:lnTo>
                    <a:lnTo>
                      <a:pt x="110" y="7"/>
                    </a:lnTo>
                    <a:lnTo>
                      <a:pt x="105" y="5"/>
                    </a:lnTo>
                    <a:lnTo>
                      <a:pt x="84" y="0"/>
                    </a:lnTo>
                    <a:lnTo>
                      <a:pt x="81" y="1"/>
                    </a:lnTo>
                    <a:lnTo>
                      <a:pt x="78" y="2"/>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75"/>
              <p:cNvSpPr>
                <a:spLocks/>
              </p:cNvSpPr>
              <p:nvPr/>
            </p:nvSpPr>
            <p:spPr bwMode="auto">
              <a:xfrm>
                <a:off x="2214563" y="3100388"/>
                <a:ext cx="223838" cy="184150"/>
              </a:xfrm>
              <a:custGeom>
                <a:avLst/>
                <a:gdLst/>
                <a:ahLst/>
                <a:cxnLst>
                  <a:cxn ang="0">
                    <a:pos x="118" y="0"/>
                  </a:cxn>
                  <a:cxn ang="0">
                    <a:pos x="113" y="1"/>
                  </a:cxn>
                  <a:cxn ang="0">
                    <a:pos x="87" y="13"/>
                  </a:cxn>
                  <a:cxn ang="0">
                    <a:pos x="59" y="33"/>
                  </a:cxn>
                  <a:cxn ang="0">
                    <a:pos x="33" y="59"/>
                  </a:cxn>
                  <a:cxn ang="0">
                    <a:pos x="15" y="79"/>
                  </a:cxn>
                  <a:cxn ang="0">
                    <a:pos x="12" y="84"/>
                  </a:cxn>
                  <a:cxn ang="0">
                    <a:pos x="6" y="90"/>
                  </a:cxn>
                  <a:cxn ang="0">
                    <a:pos x="2" y="97"/>
                  </a:cxn>
                  <a:cxn ang="0">
                    <a:pos x="0" y="98"/>
                  </a:cxn>
                  <a:cxn ang="0">
                    <a:pos x="0" y="101"/>
                  </a:cxn>
                  <a:cxn ang="0">
                    <a:pos x="1" y="103"/>
                  </a:cxn>
                  <a:cxn ang="0">
                    <a:pos x="8" y="107"/>
                  </a:cxn>
                  <a:cxn ang="0">
                    <a:pos x="28" y="114"/>
                  </a:cxn>
                  <a:cxn ang="0">
                    <a:pos x="43" y="116"/>
                  </a:cxn>
                  <a:cxn ang="0">
                    <a:pos x="50" y="115"/>
                  </a:cxn>
                  <a:cxn ang="0">
                    <a:pos x="56" y="113"/>
                  </a:cxn>
                  <a:cxn ang="0">
                    <a:pos x="61" y="109"/>
                  </a:cxn>
                  <a:cxn ang="0">
                    <a:pos x="66" y="104"/>
                  </a:cxn>
                  <a:cxn ang="0">
                    <a:pos x="73" y="91"/>
                  </a:cxn>
                  <a:cxn ang="0">
                    <a:pos x="84" y="69"/>
                  </a:cxn>
                  <a:cxn ang="0">
                    <a:pos x="119" y="18"/>
                  </a:cxn>
                  <a:cxn ang="0">
                    <a:pos x="127" y="13"/>
                  </a:cxn>
                  <a:cxn ang="0">
                    <a:pos x="134" y="10"/>
                  </a:cxn>
                  <a:cxn ang="0">
                    <a:pos x="137" y="10"/>
                  </a:cxn>
                  <a:cxn ang="0">
                    <a:pos x="139" y="10"/>
                  </a:cxn>
                  <a:cxn ang="0">
                    <a:pos x="141" y="9"/>
                  </a:cxn>
                  <a:cxn ang="0">
                    <a:pos x="141" y="8"/>
                  </a:cxn>
                  <a:cxn ang="0">
                    <a:pos x="140" y="7"/>
                  </a:cxn>
                  <a:cxn ang="0">
                    <a:pos x="139" y="5"/>
                  </a:cxn>
                  <a:cxn ang="0">
                    <a:pos x="132" y="2"/>
                  </a:cxn>
                  <a:cxn ang="0">
                    <a:pos x="122" y="0"/>
                  </a:cxn>
                  <a:cxn ang="0">
                    <a:pos x="118" y="0"/>
                  </a:cxn>
                </a:cxnLst>
                <a:rect l="0" t="0" r="r" b="b"/>
                <a:pathLst>
                  <a:path w="141" h="116">
                    <a:moveTo>
                      <a:pt x="118" y="0"/>
                    </a:moveTo>
                    <a:lnTo>
                      <a:pt x="113" y="1"/>
                    </a:lnTo>
                    <a:lnTo>
                      <a:pt x="87" y="13"/>
                    </a:lnTo>
                    <a:lnTo>
                      <a:pt x="59" y="33"/>
                    </a:lnTo>
                    <a:lnTo>
                      <a:pt x="33" y="59"/>
                    </a:lnTo>
                    <a:lnTo>
                      <a:pt x="15" y="79"/>
                    </a:lnTo>
                    <a:lnTo>
                      <a:pt x="12" y="84"/>
                    </a:lnTo>
                    <a:lnTo>
                      <a:pt x="6" y="90"/>
                    </a:lnTo>
                    <a:lnTo>
                      <a:pt x="2" y="97"/>
                    </a:lnTo>
                    <a:lnTo>
                      <a:pt x="0" y="98"/>
                    </a:lnTo>
                    <a:lnTo>
                      <a:pt x="0" y="101"/>
                    </a:lnTo>
                    <a:lnTo>
                      <a:pt x="1" y="103"/>
                    </a:lnTo>
                    <a:lnTo>
                      <a:pt x="8" y="107"/>
                    </a:lnTo>
                    <a:lnTo>
                      <a:pt x="28" y="114"/>
                    </a:lnTo>
                    <a:lnTo>
                      <a:pt x="43" y="116"/>
                    </a:lnTo>
                    <a:lnTo>
                      <a:pt x="50" y="115"/>
                    </a:lnTo>
                    <a:lnTo>
                      <a:pt x="56" y="113"/>
                    </a:lnTo>
                    <a:lnTo>
                      <a:pt x="61" y="109"/>
                    </a:lnTo>
                    <a:lnTo>
                      <a:pt x="66" y="104"/>
                    </a:lnTo>
                    <a:lnTo>
                      <a:pt x="73" y="91"/>
                    </a:lnTo>
                    <a:lnTo>
                      <a:pt x="84" y="69"/>
                    </a:lnTo>
                    <a:lnTo>
                      <a:pt x="119" y="18"/>
                    </a:lnTo>
                    <a:lnTo>
                      <a:pt x="127" y="13"/>
                    </a:lnTo>
                    <a:lnTo>
                      <a:pt x="134" y="10"/>
                    </a:lnTo>
                    <a:lnTo>
                      <a:pt x="137" y="10"/>
                    </a:lnTo>
                    <a:lnTo>
                      <a:pt x="139" y="10"/>
                    </a:lnTo>
                    <a:lnTo>
                      <a:pt x="141" y="9"/>
                    </a:lnTo>
                    <a:lnTo>
                      <a:pt x="141" y="8"/>
                    </a:lnTo>
                    <a:lnTo>
                      <a:pt x="140" y="7"/>
                    </a:lnTo>
                    <a:lnTo>
                      <a:pt x="139" y="5"/>
                    </a:lnTo>
                    <a:lnTo>
                      <a:pt x="132" y="2"/>
                    </a:lnTo>
                    <a:lnTo>
                      <a:pt x="122" y="0"/>
                    </a:lnTo>
                    <a:lnTo>
                      <a:pt x="118" y="0"/>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Freeform 76"/>
              <p:cNvSpPr>
                <a:spLocks/>
              </p:cNvSpPr>
              <p:nvPr/>
            </p:nvSpPr>
            <p:spPr bwMode="auto">
              <a:xfrm>
                <a:off x="2124075" y="3278188"/>
                <a:ext cx="379413" cy="76200"/>
              </a:xfrm>
              <a:custGeom>
                <a:avLst/>
                <a:gdLst/>
                <a:ahLst/>
                <a:cxnLst>
                  <a:cxn ang="0">
                    <a:pos x="238" y="46"/>
                  </a:cxn>
                  <a:cxn ang="0">
                    <a:pos x="239" y="45"/>
                  </a:cxn>
                  <a:cxn ang="0">
                    <a:pos x="239" y="44"/>
                  </a:cxn>
                  <a:cxn ang="0">
                    <a:pos x="237" y="44"/>
                  </a:cxn>
                  <a:cxn ang="0">
                    <a:pos x="234" y="43"/>
                  </a:cxn>
                  <a:cxn ang="0">
                    <a:pos x="165" y="29"/>
                  </a:cxn>
                  <a:cxn ang="0">
                    <a:pos x="63" y="2"/>
                  </a:cxn>
                  <a:cxn ang="0">
                    <a:pos x="49" y="0"/>
                  </a:cxn>
                  <a:cxn ang="0">
                    <a:pos x="39" y="0"/>
                  </a:cxn>
                  <a:cxn ang="0">
                    <a:pos x="30" y="2"/>
                  </a:cxn>
                  <a:cxn ang="0">
                    <a:pos x="18" y="7"/>
                  </a:cxn>
                  <a:cxn ang="0">
                    <a:pos x="11" y="11"/>
                  </a:cxn>
                  <a:cxn ang="0">
                    <a:pos x="2" y="22"/>
                  </a:cxn>
                  <a:cxn ang="0">
                    <a:pos x="0" y="26"/>
                  </a:cxn>
                  <a:cxn ang="0">
                    <a:pos x="0" y="29"/>
                  </a:cxn>
                  <a:cxn ang="0">
                    <a:pos x="3" y="32"/>
                  </a:cxn>
                  <a:cxn ang="0">
                    <a:pos x="5" y="33"/>
                  </a:cxn>
                  <a:cxn ang="0">
                    <a:pos x="7" y="34"/>
                  </a:cxn>
                  <a:cxn ang="0">
                    <a:pos x="10" y="35"/>
                  </a:cxn>
                  <a:cxn ang="0">
                    <a:pos x="87" y="41"/>
                  </a:cxn>
                  <a:cxn ang="0">
                    <a:pos x="147" y="48"/>
                  </a:cxn>
                  <a:cxn ang="0">
                    <a:pos x="232" y="47"/>
                  </a:cxn>
                  <a:cxn ang="0">
                    <a:pos x="235" y="46"/>
                  </a:cxn>
                  <a:cxn ang="0">
                    <a:pos x="238" y="46"/>
                  </a:cxn>
                </a:cxnLst>
                <a:rect l="0" t="0" r="r" b="b"/>
                <a:pathLst>
                  <a:path w="239" h="48">
                    <a:moveTo>
                      <a:pt x="238" y="46"/>
                    </a:moveTo>
                    <a:lnTo>
                      <a:pt x="239" y="45"/>
                    </a:lnTo>
                    <a:lnTo>
                      <a:pt x="239" y="44"/>
                    </a:lnTo>
                    <a:lnTo>
                      <a:pt x="237" y="44"/>
                    </a:lnTo>
                    <a:lnTo>
                      <a:pt x="234" y="43"/>
                    </a:lnTo>
                    <a:lnTo>
                      <a:pt x="165" y="29"/>
                    </a:lnTo>
                    <a:lnTo>
                      <a:pt x="63" y="2"/>
                    </a:lnTo>
                    <a:lnTo>
                      <a:pt x="49" y="0"/>
                    </a:lnTo>
                    <a:lnTo>
                      <a:pt x="39" y="0"/>
                    </a:lnTo>
                    <a:lnTo>
                      <a:pt x="30" y="2"/>
                    </a:lnTo>
                    <a:lnTo>
                      <a:pt x="18" y="7"/>
                    </a:lnTo>
                    <a:lnTo>
                      <a:pt x="11" y="11"/>
                    </a:lnTo>
                    <a:lnTo>
                      <a:pt x="2" y="22"/>
                    </a:lnTo>
                    <a:lnTo>
                      <a:pt x="0" y="26"/>
                    </a:lnTo>
                    <a:lnTo>
                      <a:pt x="0" y="29"/>
                    </a:lnTo>
                    <a:lnTo>
                      <a:pt x="3" y="32"/>
                    </a:lnTo>
                    <a:lnTo>
                      <a:pt x="5" y="33"/>
                    </a:lnTo>
                    <a:lnTo>
                      <a:pt x="7" y="34"/>
                    </a:lnTo>
                    <a:lnTo>
                      <a:pt x="10" y="35"/>
                    </a:lnTo>
                    <a:lnTo>
                      <a:pt x="87" y="41"/>
                    </a:lnTo>
                    <a:lnTo>
                      <a:pt x="147" y="48"/>
                    </a:lnTo>
                    <a:lnTo>
                      <a:pt x="232" y="47"/>
                    </a:lnTo>
                    <a:lnTo>
                      <a:pt x="235" y="46"/>
                    </a:lnTo>
                    <a:lnTo>
                      <a:pt x="238" y="46"/>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10" name="Freeform 18"/>
            <p:cNvSpPr>
              <a:spLocks/>
            </p:cNvSpPr>
            <p:nvPr/>
          </p:nvSpPr>
          <p:spPr bwMode="auto">
            <a:xfrm rot="6012585" flipH="1">
              <a:off x="7866693" y="4985033"/>
              <a:ext cx="483901" cy="284180"/>
            </a:xfrm>
            <a:custGeom>
              <a:avLst/>
              <a:gdLst/>
              <a:ahLst/>
              <a:cxnLst>
                <a:cxn ang="0">
                  <a:pos x="241" y="52"/>
                </a:cxn>
                <a:cxn ang="0">
                  <a:pos x="311" y="38"/>
                </a:cxn>
                <a:cxn ang="0">
                  <a:pos x="390" y="58"/>
                </a:cxn>
                <a:cxn ang="0">
                  <a:pos x="452" y="88"/>
                </a:cxn>
                <a:cxn ang="0">
                  <a:pos x="480" y="81"/>
                </a:cxn>
                <a:cxn ang="0">
                  <a:pos x="487" y="65"/>
                </a:cxn>
                <a:cxn ang="0">
                  <a:pos x="483" y="37"/>
                </a:cxn>
                <a:cxn ang="0">
                  <a:pos x="465" y="21"/>
                </a:cxn>
                <a:cxn ang="0">
                  <a:pos x="358" y="0"/>
                </a:cxn>
                <a:cxn ang="0">
                  <a:pos x="255" y="12"/>
                </a:cxn>
                <a:cxn ang="0">
                  <a:pos x="140" y="75"/>
                </a:cxn>
                <a:cxn ang="0">
                  <a:pos x="94" y="146"/>
                </a:cxn>
                <a:cxn ang="0">
                  <a:pos x="79" y="169"/>
                </a:cxn>
                <a:cxn ang="0">
                  <a:pos x="64" y="176"/>
                </a:cxn>
                <a:cxn ang="0">
                  <a:pos x="28" y="180"/>
                </a:cxn>
                <a:cxn ang="0">
                  <a:pos x="6" y="198"/>
                </a:cxn>
                <a:cxn ang="0">
                  <a:pos x="0" y="213"/>
                </a:cxn>
                <a:cxn ang="0">
                  <a:pos x="7" y="235"/>
                </a:cxn>
                <a:cxn ang="0">
                  <a:pos x="19" y="241"/>
                </a:cxn>
                <a:cxn ang="0">
                  <a:pos x="32" y="241"/>
                </a:cxn>
                <a:cxn ang="0">
                  <a:pos x="40" y="234"/>
                </a:cxn>
                <a:cxn ang="0">
                  <a:pos x="38" y="229"/>
                </a:cxn>
                <a:cxn ang="0">
                  <a:pos x="27" y="225"/>
                </a:cxn>
                <a:cxn ang="0">
                  <a:pos x="29" y="221"/>
                </a:cxn>
                <a:cxn ang="0">
                  <a:pos x="52" y="207"/>
                </a:cxn>
                <a:cxn ang="0">
                  <a:pos x="57" y="208"/>
                </a:cxn>
                <a:cxn ang="0">
                  <a:pos x="55" y="229"/>
                </a:cxn>
                <a:cxn ang="0">
                  <a:pos x="54" y="274"/>
                </a:cxn>
                <a:cxn ang="0">
                  <a:pos x="64" y="284"/>
                </a:cxn>
                <a:cxn ang="0">
                  <a:pos x="83" y="285"/>
                </a:cxn>
                <a:cxn ang="0">
                  <a:pos x="88" y="281"/>
                </a:cxn>
                <a:cxn ang="0">
                  <a:pos x="77" y="240"/>
                </a:cxn>
                <a:cxn ang="0">
                  <a:pos x="80" y="225"/>
                </a:cxn>
                <a:cxn ang="0">
                  <a:pos x="89" y="223"/>
                </a:cxn>
                <a:cxn ang="0">
                  <a:pos x="112" y="236"/>
                </a:cxn>
                <a:cxn ang="0">
                  <a:pos x="127" y="255"/>
                </a:cxn>
                <a:cxn ang="0">
                  <a:pos x="132" y="255"/>
                </a:cxn>
                <a:cxn ang="0">
                  <a:pos x="138" y="246"/>
                </a:cxn>
                <a:cxn ang="0">
                  <a:pos x="141" y="220"/>
                </a:cxn>
                <a:cxn ang="0">
                  <a:pos x="135" y="211"/>
                </a:cxn>
                <a:cxn ang="0">
                  <a:pos x="116" y="203"/>
                </a:cxn>
                <a:cxn ang="0">
                  <a:pos x="110" y="190"/>
                </a:cxn>
                <a:cxn ang="0">
                  <a:pos x="119" y="160"/>
                </a:cxn>
                <a:cxn ang="0">
                  <a:pos x="178" y="84"/>
                </a:cxn>
              </a:cxnLst>
              <a:rect l="0" t="0" r="r" b="b"/>
              <a:pathLst>
                <a:path w="487" h="286">
                  <a:moveTo>
                    <a:pt x="178" y="84"/>
                  </a:moveTo>
                  <a:lnTo>
                    <a:pt x="213" y="63"/>
                  </a:lnTo>
                  <a:lnTo>
                    <a:pt x="241" y="52"/>
                  </a:lnTo>
                  <a:lnTo>
                    <a:pt x="261" y="45"/>
                  </a:lnTo>
                  <a:lnTo>
                    <a:pt x="291" y="40"/>
                  </a:lnTo>
                  <a:lnTo>
                    <a:pt x="311" y="38"/>
                  </a:lnTo>
                  <a:lnTo>
                    <a:pt x="339" y="40"/>
                  </a:lnTo>
                  <a:lnTo>
                    <a:pt x="374" y="50"/>
                  </a:lnTo>
                  <a:lnTo>
                    <a:pt x="390" y="58"/>
                  </a:lnTo>
                  <a:lnTo>
                    <a:pt x="417" y="79"/>
                  </a:lnTo>
                  <a:lnTo>
                    <a:pt x="431" y="85"/>
                  </a:lnTo>
                  <a:lnTo>
                    <a:pt x="452" y="88"/>
                  </a:lnTo>
                  <a:lnTo>
                    <a:pt x="465" y="87"/>
                  </a:lnTo>
                  <a:lnTo>
                    <a:pt x="471" y="85"/>
                  </a:lnTo>
                  <a:lnTo>
                    <a:pt x="480" y="81"/>
                  </a:lnTo>
                  <a:lnTo>
                    <a:pt x="483" y="78"/>
                  </a:lnTo>
                  <a:lnTo>
                    <a:pt x="485" y="74"/>
                  </a:lnTo>
                  <a:lnTo>
                    <a:pt x="487" y="65"/>
                  </a:lnTo>
                  <a:lnTo>
                    <a:pt x="487" y="55"/>
                  </a:lnTo>
                  <a:lnTo>
                    <a:pt x="484" y="40"/>
                  </a:lnTo>
                  <a:lnTo>
                    <a:pt x="483" y="37"/>
                  </a:lnTo>
                  <a:lnTo>
                    <a:pt x="481" y="31"/>
                  </a:lnTo>
                  <a:lnTo>
                    <a:pt x="475" y="26"/>
                  </a:lnTo>
                  <a:lnTo>
                    <a:pt x="465" y="21"/>
                  </a:lnTo>
                  <a:lnTo>
                    <a:pt x="444" y="13"/>
                  </a:lnTo>
                  <a:lnTo>
                    <a:pt x="407" y="6"/>
                  </a:lnTo>
                  <a:lnTo>
                    <a:pt x="358" y="0"/>
                  </a:lnTo>
                  <a:lnTo>
                    <a:pt x="315" y="0"/>
                  </a:lnTo>
                  <a:lnTo>
                    <a:pt x="286" y="4"/>
                  </a:lnTo>
                  <a:lnTo>
                    <a:pt x="255" y="12"/>
                  </a:lnTo>
                  <a:lnTo>
                    <a:pt x="190" y="37"/>
                  </a:lnTo>
                  <a:lnTo>
                    <a:pt x="164" y="53"/>
                  </a:lnTo>
                  <a:lnTo>
                    <a:pt x="140" y="75"/>
                  </a:lnTo>
                  <a:lnTo>
                    <a:pt x="115" y="105"/>
                  </a:lnTo>
                  <a:lnTo>
                    <a:pt x="97" y="138"/>
                  </a:lnTo>
                  <a:lnTo>
                    <a:pt x="94" y="146"/>
                  </a:lnTo>
                  <a:lnTo>
                    <a:pt x="87" y="158"/>
                  </a:lnTo>
                  <a:lnTo>
                    <a:pt x="81" y="166"/>
                  </a:lnTo>
                  <a:lnTo>
                    <a:pt x="79" y="169"/>
                  </a:lnTo>
                  <a:lnTo>
                    <a:pt x="70" y="174"/>
                  </a:lnTo>
                  <a:lnTo>
                    <a:pt x="67" y="175"/>
                  </a:lnTo>
                  <a:lnTo>
                    <a:pt x="64" y="176"/>
                  </a:lnTo>
                  <a:lnTo>
                    <a:pt x="60" y="177"/>
                  </a:lnTo>
                  <a:lnTo>
                    <a:pt x="32" y="179"/>
                  </a:lnTo>
                  <a:lnTo>
                    <a:pt x="28" y="180"/>
                  </a:lnTo>
                  <a:lnTo>
                    <a:pt x="24" y="182"/>
                  </a:lnTo>
                  <a:lnTo>
                    <a:pt x="12" y="191"/>
                  </a:lnTo>
                  <a:lnTo>
                    <a:pt x="6" y="198"/>
                  </a:lnTo>
                  <a:lnTo>
                    <a:pt x="4" y="201"/>
                  </a:lnTo>
                  <a:lnTo>
                    <a:pt x="2" y="205"/>
                  </a:lnTo>
                  <a:lnTo>
                    <a:pt x="0" y="213"/>
                  </a:lnTo>
                  <a:lnTo>
                    <a:pt x="1" y="221"/>
                  </a:lnTo>
                  <a:lnTo>
                    <a:pt x="5" y="232"/>
                  </a:lnTo>
                  <a:lnTo>
                    <a:pt x="7" y="235"/>
                  </a:lnTo>
                  <a:lnTo>
                    <a:pt x="10" y="237"/>
                  </a:lnTo>
                  <a:lnTo>
                    <a:pt x="12" y="239"/>
                  </a:lnTo>
                  <a:lnTo>
                    <a:pt x="19" y="241"/>
                  </a:lnTo>
                  <a:lnTo>
                    <a:pt x="25" y="242"/>
                  </a:lnTo>
                  <a:lnTo>
                    <a:pt x="31" y="242"/>
                  </a:lnTo>
                  <a:lnTo>
                    <a:pt x="32" y="241"/>
                  </a:lnTo>
                  <a:lnTo>
                    <a:pt x="35" y="240"/>
                  </a:lnTo>
                  <a:lnTo>
                    <a:pt x="38" y="237"/>
                  </a:lnTo>
                  <a:lnTo>
                    <a:pt x="40" y="234"/>
                  </a:lnTo>
                  <a:lnTo>
                    <a:pt x="40" y="232"/>
                  </a:lnTo>
                  <a:lnTo>
                    <a:pt x="40" y="231"/>
                  </a:lnTo>
                  <a:lnTo>
                    <a:pt x="38" y="229"/>
                  </a:lnTo>
                  <a:lnTo>
                    <a:pt x="29" y="227"/>
                  </a:lnTo>
                  <a:lnTo>
                    <a:pt x="27" y="226"/>
                  </a:lnTo>
                  <a:lnTo>
                    <a:pt x="27" y="225"/>
                  </a:lnTo>
                  <a:lnTo>
                    <a:pt x="27" y="224"/>
                  </a:lnTo>
                  <a:lnTo>
                    <a:pt x="27" y="223"/>
                  </a:lnTo>
                  <a:lnTo>
                    <a:pt x="29" y="221"/>
                  </a:lnTo>
                  <a:lnTo>
                    <a:pt x="34" y="216"/>
                  </a:lnTo>
                  <a:lnTo>
                    <a:pt x="39" y="212"/>
                  </a:lnTo>
                  <a:lnTo>
                    <a:pt x="52" y="207"/>
                  </a:lnTo>
                  <a:lnTo>
                    <a:pt x="54" y="207"/>
                  </a:lnTo>
                  <a:lnTo>
                    <a:pt x="55" y="208"/>
                  </a:lnTo>
                  <a:lnTo>
                    <a:pt x="57" y="208"/>
                  </a:lnTo>
                  <a:lnTo>
                    <a:pt x="57" y="210"/>
                  </a:lnTo>
                  <a:lnTo>
                    <a:pt x="57" y="214"/>
                  </a:lnTo>
                  <a:lnTo>
                    <a:pt x="55" y="229"/>
                  </a:lnTo>
                  <a:lnTo>
                    <a:pt x="50" y="257"/>
                  </a:lnTo>
                  <a:lnTo>
                    <a:pt x="50" y="261"/>
                  </a:lnTo>
                  <a:lnTo>
                    <a:pt x="54" y="274"/>
                  </a:lnTo>
                  <a:lnTo>
                    <a:pt x="57" y="279"/>
                  </a:lnTo>
                  <a:lnTo>
                    <a:pt x="59" y="282"/>
                  </a:lnTo>
                  <a:lnTo>
                    <a:pt x="64" y="284"/>
                  </a:lnTo>
                  <a:lnTo>
                    <a:pt x="67" y="285"/>
                  </a:lnTo>
                  <a:lnTo>
                    <a:pt x="79" y="286"/>
                  </a:lnTo>
                  <a:lnTo>
                    <a:pt x="83" y="285"/>
                  </a:lnTo>
                  <a:lnTo>
                    <a:pt x="85" y="284"/>
                  </a:lnTo>
                  <a:lnTo>
                    <a:pt x="87" y="283"/>
                  </a:lnTo>
                  <a:lnTo>
                    <a:pt x="88" y="281"/>
                  </a:lnTo>
                  <a:lnTo>
                    <a:pt x="89" y="279"/>
                  </a:lnTo>
                  <a:lnTo>
                    <a:pt x="88" y="277"/>
                  </a:lnTo>
                  <a:lnTo>
                    <a:pt x="77" y="240"/>
                  </a:lnTo>
                  <a:lnTo>
                    <a:pt x="76" y="234"/>
                  </a:lnTo>
                  <a:lnTo>
                    <a:pt x="78" y="229"/>
                  </a:lnTo>
                  <a:lnTo>
                    <a:pt x="80" y="225"/>
                  </a:lnTo>
                  <a:lnTo>
                    <a:pt x="85" y="223"/>
                  </a:lnTo>
                  <a:lnTo>
                    <a:pt x="86" y="223"/>
                  </a:lnTo>
                  <a:lnTo>
                    <a:pt x="89" y="223"/>
                  </a:lnTo>
                  <a:lnTo>
                    <a:pt x="94" y="224"/>
                  </a:lnTo>
                  <a:lnTo>
                    <a:pt x="107" y="232"/>
                  </a:lnTo>
                  <a:lnTo>
                    <a:pt x="112" y="236"/>
                  </a:lnTo>
                  <a:lnTo>
                    <a:pt x="117" y="241"/>
                  </a:lnTo>
                  <a:lnTo>
                    <a:pt x="125" y="253"/>
                  </a:lnTo>
                  <a:lnTo>
                    <a:pt x="127" y="255"/>
                  </a:lnTo>
                  <a:lnTo>
                    <a:pt x="129" y="256"/>
                  </a:lnTo>
                  <a:lnTo>
                    <a:pt x="130" y="256"/>
                  </a:lnTo>
                  <a:lnTo>
                    <a:pt x="132" y="255"/>
                  </a:lnTo>
                  <a:lnTo>
                    <a:pt x="134" y="253"/>
                  </a:lnTo>
                  <a:lnTo>
                    <a:pt x="135" y="251"/>
                  </a:lnTo>
                  <a:lnTo>
                    <a:pt x="138" y="246"/>
                  </a:lnTo>
                  <a:lnTo>
                    <a:pt x="141" y="238"/>
                  </a:lnTo>
                  <a:lnTo>
                    <a:pt x="142" y="227"/>
                  </a:lnTo>
                  <a:lnTo>
                    <a:pt x="141" y="220"/>
                  </a:lnTo>
                  <a:lnTo>
                    <a:pt x="140" y="214"/>
                  </a:lnTo>
                  <a:lnTo>
                    <a:pt x="138" y="213"/>
                  </a:lnTo>
                  <a:lnTo>
                    <a:pt x="135" y="211"/>
                  </a:lnTo>
                  <a:lnTo>
                    <a:pt x="121" y="207"/>
                  </a:lnTo>
                  <a:lnTo>
                    <a:pt x="119" y="205"/>
                  </a:lnTo>
                  <a:lnTo>
                    <a:pt x="116" y="203"/>
                  </a:lnTo>
                  <a:lnTo>
                    <a:pt x="113" y="200"/>
                  </a:lnTo>
                  <a:lnTo>
                    <a:pt x="111" y="195"/>
                  </a:lnTo>
                  <a:lnTo>
                    <a:pt x="110" y="190"/>
                  </a:lnTo>
                  <a:lnTo>
                    <a:pt x="111" y="184"/>
                  </a:lnTo>
                  <a:lnTo>
                    <a:pt x="113" y="177"/>
                  </a:lnTo>
                  <a:lnTo>
                    <a:pt x="119" y="160"/>
                  </a:lnTo>
                  <a:lnTo>
                    <a:pt x="141" y="120"/>
                  </a:lnTo>
                  <a:lnTo>
                    <a:pt x="156" y="102"/>
                  </a:lnTo>
                  <a:lnTo>
                    <a:pt x="178" y="8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8" name="Group 124"/>
          <p:cNvGrpSpPr/>
          <p:nvPr/>
        </p:nvGrpSpPr>
        <p:grpSpPr>
          <a:xfrm>
            <a:off x="8363830" y="4975442"/>
            <a:ext cx="501786" cy="547493"/>
            <a:chOff x="8363830" y="4975442"/>
            <a:chExt cx="501786" cy="547493"/>
          </a:xfrm>
        </p:grpSpPr>
        <p:sp>
          <p:nvSpPr>
            <p:cNvPr id="127" name="Freeform 8"/>
            <p:cNvSpPr>
              <a:spLocks/>
            </p:cNvSpPr>
            <p:nvPr/>
          </p:nvSpPr>
          <p:spPr bwMode="auto">
            <a:xfrm flipH="1">
              <a:off x="8363830" y="5100640"/>
              <a:ext cx="501786" cy="422295"/>
            </a:xfrm>
            <a:custGeom>
              <a:avLst/>
              <a:gdLst/>
              <a:ahLst/>
              <a:cxnLst>
                <a:cxn ang="0">
                  <a:pos x="25" y="3"/>
                </a:cxn>
                <a:cxn ang="0">
                  <a:pos x="20" y="0"/>
                </a:cxn>
                <a:cxn ang="0">
                  <a:pos x="18" y="0"/>
                </a:cxn>
                <a:cxn ang="0">
                  <a:pos x="16" y="0"/>
                </a:cxn>
                <a:cxn ang="0">
                  <a:pos x="14" y="2"/>
                </a:cxn>
                <a:cxn ang="0">
                  <a:pos x="9" y="7"/>
                </a:cxn>
                <a:cxn ang="0">
                  <a:pos x="5" y="16"/>
                </a:cxn>
                <a:cxn ang="0">
                  <a:pos x="4" y="23"/>
                </a:cxn>
                <a:cxn ang="0">
                  <a:pos x="6" y="76"/>
                </a:cxn>
                <a:cxn ang="0">
                  <a:pos x="5" y="77"/>
                </a:cxn>
                <a:cxn ang="0">
                  <a:pos x="5" y="78"/>
                </a:cxn>
                <a:cxn ang="0">
                  <a:pos x="5" y="79"/>
                </a:cxn>
                <a:cxn ang="0">
                  <a:pos x="5" y="81"/>
                </a:cxn>
                <a:cxn ang="0">
                  <a:pos x="4" y="82"/>
                </a:cxn>
                <a:cxn ang="0">
                  <a:pos x="4" y="85"/>
                </a:cxn>
                <a:cxn ang="0">
                  <a:pos x="3" y="94"/>
                </a:cxn>
                <a:cxn ang="0">
                  <a:pos x="0" y="116"/>
                </a:cxn>
                <a:cxn ang="0">
                  <a:pos x="0" y="121"/>
                </a:cxn>
                <a:cxn ang="0">
                  <a:pos x="1" y="129"/>
                </a:cxn>
                <a:cxn ang="0">
                  <a:pos x="3" y="132"/>
                </a:cxn>
                <a:cxn ang="0">
                  <a:pos x="6" y="136"/>
                </a:cxn>
                <a:cxn ang="0">
                  <a:pos x="8" y="139"/>
                </a:cxn>
                <a:cxn ang="0">
                  <a:pos x="11" y="141"/>
                </a:cxn>
                <a:cxn ang="0">
                  <a:pos x="116" y="245"/>
                </a:cxn>
                <a:cxn ang="0">
                  <a:pos x="179" y="298"/>
                </a:cxn>
                <a:cxn ang="0">
                  <a:pos x="247" y="352"/>
                </a:cxn>
                <a:cxn ang="0">
                  <a:pos x="317" y="412"/>
                </a:cxn>
                <a:cxn ang="0">
                  <a:pos x="329" y="419"/>
                </a:cxn>
                <a:cxn ang="0">
                  <a:pos x="338" y="423"/>
                </a:cxn>
                <a:cxn ang="0">
                  <a:pos x="343" y="425"/>
                </a:cxn>
                <a:cxn ang="0">
                  <a:pos x="348" y="425"/>
                </a:cxn>
                <a:cxn ang="0">
                  <a:pos x="353" y="423"/>
                </a:cxn>
                <a:cxn ang="0">
                  <a:pos x="362" y="419"/>
                </a:cxn>
                <a:cxn ang="0">
                  <a:pos x="375" y="410"/>
                </a:cxn>
                <a:cxn ang="0">
                  <a:pos x="379" y="406"/>
                </a:cxn>
                <a:cxn ang="0">
                  <a:pos x="397" y="396"/>
                </a:cxn>
                <a:cxn ang="0">
                  <a:pos x="488" y="356"/>
                </a:cxn>
                <a:cxn ang="0">
                  <a:pos x="499" y="349"/>
                </a:cxn>
                <a:cxn ang="0">
                  <a:pos x="502" y="346"/>
                </a:cxn>
                <a:cxn ang="0">
                  <a:pos x="504" y="343"/>
                </a:cxn>
                <a:cxn ang="0">
                  <a:pos x="504" y="341"/>
                </a:cxn>
                <a:cxn ang="0">
                  <a:pos x="505" y="339"/>
                </a:cxn>
                <a:cxn ang="0">
                  <a:pos x="503" y="294"/>
                </a:cxn>
                <a:cxn ang="0">
                  <a:pos x="496" y="229"/>
                </a:cxn>
                <a:cxn ang="0">
                  <a:pos x="495" y="225"/>
                </a:cxn>
                <a:cxn ang="0">
                  <a:pos x="494" y="223"/>
                </a:cxn>
                <a:cxn ang="0">
                  <a:pos x="492" y="222"/>
                </a:cxn>
                <a:cxn ang="0">
                  <a:pos x="489" y="222"/>
                </a:cxn>
                <a:cxn ang="0">
                  <a:pos x="488" y="222"/>
                </a:cxn>
                <a:cxn ang="0">
                  <a:pos x="485" y="223"/>
                </a:cxn>
                <a:cxn ang="0">
                  <a:pos x="411" y="254"/>
                </a:cxn>
                <a:cxn ang="0">
                  <a:pos x="379" y="265"/>
                </a:cxn>
                <a:cxn ang="0">
                  <a:pos x="371" y="267"/>
                </a:cxn>
                <a:cxn ang="0">
                  <a:pos x="358" y="267"/>
                </a:cxn>
                <a:cxn ang="0">
                  <a:pos x="353" y="265"/>
                </a:cxn>
                <a:cxn ang="0">
                  <a:pos x="343" y="261"/>
                </a:cxn>
                <a:cxn ang="0">
                  <a:pos x="340" y="259"/>
                </a:cxn>
                <a:cxn ang="0">
                  <a:pos x="322" y="245"/>
                </a:cxn>
                <a:cxn ang="0">
                  <a:pos x="214" y="163"/>
                </a:cxn>
                <a:cxn ang="0">
                  <a:pos x="119" y="87"/>
                </a:cxn>
                <a:cxn ang="0">
                  <a:pos x="58" y="34"/>
                </a:cxn>
                <a:cxn ang="0">
                  <a:pos x="31" y="7"/>
                </a:cxn>
                <a:cxn ang="0">
                  <a:pos x="25" y="3"/>
                </a:cxn>
              </a:cxnLst>
              <a:rect l="0" t="0" r="r" b="b"/>
              <a:pathLst>
                <a:path w="505" h="425">
                  <a:moveTo>
                    <a:pt x="25" y="3"/>
                  </a:moveTo>
                  <a:lnTo>
                    <a:pt x="20" y="0"/>
                  </a:lnTo>
                  <a:lnTo>
                    <a:pt x="18" y="0"/>
                  </a:lnTo>
                  <a:lnTo>
                    <a:pt x="16" y="0"/>
                  </a:lnTo>
                  <a:lnTo>
                    <a:pt x="14" y="2"/>
                  </a:lnTo>
                  <a:lnTo>
                    <a:pt x="9" y="7"/>
                  </a:lnTo>
                  <a:lnTo>
                    <a:pt x="5" y="16"/>
                  </a:lnTo>
                  <a:lnTo>
                    <a:pt x="4" y="23"/>
                  </a:lnTo>
                  <a:lnTo>
                    <a:pt x="6" y="76"/>
                  </a:lnTo>
                  <a:lnTo>
                    <a:pt x="5" y="77"/>
                  </a:lnTo>
                  <a:lnTo>
                    <a:pt x="5" y="78"/>
                  </a:lnTo>
                  <a:lnTo>
                    <a:pt x="5" y="79"/>
                  </a:lnTo>
                  <a:lnTo>
                    <a:pt x="5" y="81"/>
                  </a:lnTo>
                  <a:lnTo>
                    <a:pt x="4" y="82"/>
                  </a:lnTo>
                  <a:lnTo>
                    <a:pt x="4" y="85"/>
                  </a:lnTo>
                  <a:lnTo>
                    <a:pt x="3" y="94"/>
                  </a:lnTo>
                  <a:lnTo>
                    <a:pt x="0" y="116"/>
                  </a:lnTo>
                  <a:lnTo>
                    <a:pt x="0" y="121"/>
                  </a:lnTo>
                  <a:lnTo>
                    <a:pt x="1" y="129"/>
                  </a:lnTo>
                  <a:lnTo>
                    <a:pt x="3" y="132"/>
                  </a:lnTo>
                  <a:lnTo>
                    <a:pt x="6" y="136"/>
                  </a:lnTo>
                  <a:lnTo>
                    <a:pt x="8" y="139"/>
                  </a:lnTo>
                  <a:lnTo>
                    <a:pt x="11" y="141"/>
                  </a:lnTo>
                  <a:lnTo>
                    <a:pt x="116" y="245"/>
                  </a:lnTo>
                  <a:lnTo>
                    <a:pt x="179" y="298"/>
                  </a:lnTo>
                  <a:lnTo>
                    <a:pt x="247" y="352"/>
                  </a:lnTo>
                  <a:lnTo>
                    <a:pt x="317" y="412"/>
                  </a:lnTo>
                  <a:lnTo>
                    <a:pt x="329" y="419"/>
                  </a:lnTo>
                  <a:lnTo>
                    <a:pt x="338" y="423"/>
                  </a:lnTo>
                  <a:lnTo>
                    <a:pt x="343" y="425"/>
                  </a:lnTo>
                  <a:lnTo>
                    <a:pt x="348" y="425"/>
                  </a:lnTo>
                  <a:lnTo>
                    <a:pt x="353" y="423"/>
                  </a:lnTo>
                  <a:lnTo>
                    <a:pt x="362" y="419"/>
                  </a:lnTo>
                  <a:lnTo>
                    <a:pt x="375" y="410"/>
                  </a:lnTo>
                  <a:lnTo>
                    <a:pt x="379" y="406"/>
                  </a:lnTo>
                  <a:lnTo>
                    <a:pt x="397" y="396"/>
                  </a:lnTo>
                  <a:lnTo>
                    <a:pt x="488" y="356"/>
                  </a:lnTo>
                  <a:lnTo>
                    <a:pt x="499" y="349"/>
                  </a:lnTo>
                  <a:lnTo>
                    <a:pt x="502" y="346"/>
                  </a:lnTo>
                  <a:lnTo>
                    <a:pt x="504" y="343"/>
                  </a:lnTo>
                  <a:lnTo>
                    <a:pt x="504" y="341"/>
                  </a:lnTo>
                  <a:lnTo>
                    <a:pt x="505" y="339"/>
                  </a:lnTo>
                  <a:lnTo>
                    <a:pt x="503" y="294"/>
                  </a:lnTo>
                  <a:lnTo>
                    <a:pt x="496" y="229"/>
                  </a:lnTo>
                  <a:lnTo>
                    <a:pt x="495" y="225"/>
                  </a:lnTo>
                  <a:lnTo>
                    <a:pt x="494" y="223"/>
                  </a:lnTo>
                  <a:lnTo>
                    <a:pt x="492" y="222"/>
                  </a:lnTo>
                  <a:lnTo>
                    <a:pt x="489" y="222"/>
                  </a:lnTo>
                  <a:lnTo>
                    <a:pt x="488" y="222"/>
                  </a:lnTo>
                  <a:lnTo>
                    <a:pt x="485" y="223"/>
                  </a:lnTo>
                  <a:lnTo>
                    <a:pt x="411" y="254"/>
                  </a:lnTo>
                  <a:lnTo>
                    <a:pt x="379" y="265"/>
                  </a:lnTo>
                  <a:lnTo>
                    <a:pt x="371" y="267"/>
                  </a:lnTo>
                  <a:lnTo>
                    <a:pt x="358" y="267"/>
                  </a:lnTo>
                  <a:lnTo>
                    <a:pt x="353" y="265"/>
                  </a:lnTo>
                  <a:lnTo>
                    <a:pt x="343" y="261"/>
                  </a:lnTo>
                  <a:lnTo>
                    <a:pt x="340" y="259"/>
                  </a:lnTo>
                  <a:lnTo>
                    <a:pt x="322" y="245"/>
                  </a:lnTo>
                  <a:lnTo>
                    <a:pt x="214" y="163"/>
                  </a:lnTo>
                  <a:lnTo>
                    <a:pt x="119" y="87"/>
                  </a:lnTo>
                  <a:lnTo>
                    <a:pt x="58" y="34"/>
                  </a:lnTo>
                  <a:lnTo>
                    <a:pt x="31" y="7"/>
                  </a:lnTo>
                  <a:lnTo>
                    <a:pt x="25" y="3"/>
                  </a:lnTo>
                  <a:close/>
                </a:path>
              </a:pathLst>
            </a:custGeom>
            <a:solidFill>
              <a:srgbClr val="962E2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6"/>
            <p:cNvSpPr>
              <a:spLocks/>
            </p:cNvSpPr>
            <p:nvPr/>
          </p:nvSpPr>
          <p:spPr bwMode="auto">
            <a:xfrm flipH="1">
              <a:off x="8379728" y="4975442"/>
              <a:ext cx="468996" cy="438194"/>
            </a:xfrm>
            <a:custGeom>
              <a:avLst/>
              <a:gdLst/>
              <a:ahLst/>
              <a:cxnLst>
                <a:cxn ang="0">
                  <a:pos x="107" y="0"/>
                </a:cxn>
                <a:cxn ang="0">
                  <a:pos x="98" y="0"/>
                </a:cxn>
                <a:cxn ang="0">
                  <a:pos x="88" y="2"/>
                </a:cxn>
                <a:cxn ang="0">
                  <a:pos x="79" y="5"/>
                </a:cxn>
                <a:cxn ang="0">
                  <a:pos x="76" y="8"/>
                </a:cxn>
                <a:cxn ang="0">
                  <a:pos x="73" y="11"/>
                </a:cxn>
                <a:cxn ang="0">
                  <a:pos x="70" y="20"/>
                </a:cxn>
                <a:cxn ang="0">
                  <a:pos x="65" y="53"/>
                </a:cxn>
                <a:cxn ang="0">
                  <a:pos x="67" y="75"/>
                </a:cxn>
                <a:cxn ang="0">
                  <a:pos x="66" y="86"/>
                </a:cxn>
                <a:cxn ang="0">
                  <a:pos x="65" y="90"/>
                </a:cxn>
                <a:cxn ang="0">
                  <a:pos x="62" y="95"/>
                </a:cxn>
                <a:cxn ang="0">
                  <a:pos x="54" y="103"/>
                </a:cxn>
                <a:cxn ang="0">
                  <a:pos x="49" y="107"/>
                </a:cxn>
                <a:cxn ang="0">
                  <a:pos x="22" y="123"/>
                </a:cxn>
                <a:cxn ang="0">
                  <a:pos x="7" y="128"/>
                </a:cxn>
                <a:cxn ang="0">
                  <a:pos x="0" y="129"/>
                </a:cxn>
                <a:cxn ang="0">
                  <a:pos x="14" y="177"/>
                </a:cxn>
                <a:cxn ang="0">
                  <a:pos x="322" y="441"/>
                </a:cxn>
                <a:cxn ang="0">
                  <a:pos x="439" y="398"/>
                </a:cxn>
                <a:cxn ang="0">
                  <a:pos x="472" y="354"/>
                </a:cxn>
                <a:cxn ang="0">
                  <a:pos x="471" y="351"/>
                </a:cxn>
                <a:cxn ang="0">
                  <a:pos x="469" y="349"/>
                </a:cxn>
                <a:cxn ang="0">
                  <a:pos x="467" y="347"/>
                </a:cxn>
                <a:cxn ang="0">
                  <a:pos x="461" y="344"/>
                </a:cxn>
                <a:cxn ang="0">
                  <a:pos x="439" y="336"/>
                </a:cxn>
                <a:cxn ang="0">
                  <a:pos x="426" y="329"/>
                </a:cxn>
                <a:cxn ang="0">
                  <a:pos x="413" y="320"/>
                </a:cxn>
                <a:cxn ang="0">
                  <a:pos x="375" y="285"/>
                </a:cxn>
                <a:cxn ang="0">
                  <a:pos x="367" y="276"/>
                </a:cxn>
                <a:cxn ang="0">
                  <a:pos x="365" y="274"/>
                </a:cxn>
                <a:cxn ang="0">
                  <a:pos x="259" y="186"/>
                </a:cxn>
                <a:cxn ang="0">
                  <a:pos x="173" y="110"/>
                </a:cxn>
                <a:cxn ang="0">
                  <a:pos x="168" y="104"/>
                </a:cxn>
                <a:cxn ang="0">
                  <a:pos x="167" y="102"/>
                </a:cxn>
                <a:cxn ang="0">
                  <a:pos x="166" y="100"/>
                </a:cxn>
                <a:cxn ang="0">
                  <a:pos x="166" y="99"/>
                </a:cxn>
                <a:cxn ang="0">
                  <a:pos x="166" y="98"/>
                </a:cxn>
                <a:cxn ang="0">
                  <a:pos x="164" y="96"/>
                </a:cxn>
                <a:cxn ang="0">
                  <a:pos x="162" y="95"/>
                </a:cxn>
                <a:cxn ang="0">
                  <a:pos x="160" y="93"/>
                </a:cxn>
                <a:cxn ang="0">
                  <a:pos x="138" y="82"/>
                </a:cxn>
                <a:cxn ang="0">
                  <a:pos x="130" y="75"/>
                </a:cxn>
                <a:cxn ang="0">
                  <a:pos x="124" y="66"/>
                </a:cxn>
                <a:cxn ang="0">
                  <a:pos x="122" y="60"/>
                </a:cxn>
                <a:cxn ang="0">
                  <a:pos x="120" y="30"/>
                </a:cxn>
                <a:cxn ang="0">
                  <a:pos x="117" y="11"/>
                </a:cxn>
                <a:cxn ang="0">
                  <a:pos x="116" y="8"/>
                </a:cxn>
                <a:cxn ang="0">
                  <a:pos x="115" y="5"/>
                </a:cxn>
                <a:cxn ang="0">
                  <a:pos x="110" y="1"/>
                </a:cxn>
                <a:cxn ang="0">
                  <a:pos x="107" y="0"/>
                </a:cxn>
              </a:cxnLst>
              <a:rect l="0" t="0" r="r" b="b"/>
              <a:pathLst>
                <a:path w="472" h="441">
                  <a:moveTo>
                    <a:pt x="107" y="0"/>
                  </a:moveTo>
                  <a:lnTo>
                    <a:pt x="98" y="0"/>
                  </a:lnTo>
                  <a:lnTo>
                    <a:pt x="88" y="2"/>
                  </a:lnTo>
                  <a:lnTo>
                    <a:pt x="79" y="5"/>
                  </a:lnTo>
                  <a:lnTo>
                    <a:pt x="76" y="8"/>
                  </a:lnTo>
                  <a:lnTo>
                    <a:pt x="73" y="11"/>
                  </a:lnTo>
                  <a:lnTo>
                    <a:pt x="70" y="20"/>
                  </a:lnTo>
                  <a:lnTo>
                    <a:pt x="65" y="53"/>
                  </a:lnTo>
                  <a:lnTo>
                    <a:pt x="67" y="75"/>
                  </a:lnTo>
                  <a:lnTo>
                    <a:pt x="66" y="86"/>
                  </a:lnTo>
                  <a:lnTo>
                    <a:pt x="65" y="90"/>
                  </a:lnTo>
                  <a:lnTo>
                    <a:pt x="62" y="95"/>
                  </a:lnTo>
                  <a:lnTo>
                    <a:pt x="54" y="103"/>
                  </a:lnTo>
                  <a:lnTo>
                    <a:pt x="49" y="107"/>
                  </a:lnTo>
                  <a:lnTo>
                    <a:pt x="22" y="123"/>
                  </a:lnTo>
                  <a:lnTo>
                    <a:pt x="7" y="128"/>
                  </a:lnTo>
                  <a:lnTo>
                    <a:pt x="0" y="129"/>
                  </a:lnTo>
                  <a:lnTo>
                    <a:pt x="14" y="177"/>
                  </a:lnTo>
                  <a:lnTo>
                    <a:pt x="322" y="441"/>
                  </a:lnTo>
                  <a:lnTo>
                    <a:pt x="439" y="398"/>
                  </a:lnTo>
                  <a:lnTo>
                    <a:pt x="472" y="354"/>
                  </a:lnTo>
                  <a:lnTo>
                    <a:pt x="471" y="351"/>
                  </a:lnTo>
                  <a:lnTo>
                    <a:pt x="469" y="349"/>
                  </a:lnTo>
                  <a:lnTo>
                    <a:pt x="467" y="347"/>
                  </a:lnTo>
                  <a:lnTo>
                    <a:pt x="461" y="344"/>
                  </a:lnTo>
                  <a:lnTo>
                    <a:pt x="439" y="336"/>
                  </a:lnTo>
                  <a:lnTo>
                    <a:pt x="426" y="329"/>
                  </a:lnTo>
                  <a:lnTo>
                    <a:pt x="413" y="320"/>
                  </a:lnTo>
                  <a:lnTo>
                    <a:pt x="375" y="285"/>
                  </a:lnTo>
                  <a:lnTo>
                    <a:pt x="367" y="276"/>
                  </a:lnTo>
                  <a:lnTo>
                    <a:pt x="365" y="274"/>
                  </a:lnTo>
                  <a:lnTo>
                    <a:pt x="259" y="186"/>
                  </a:lnTo>
                  <a:lnTo>
                    <a:pt x="173" y="110"/>
                  </a:lnTo>
                  <a:lnTo>
                    <a:pt x="168" y="104"/>
                  </a:lnTo>
                  <a:lnTo>
                    <a:pt x="167" y="102"/>
                  </a:lnTo>
                  <a:lnTo>
                    <a:pt x="166" y="100"/>
                  </a:lnTo>
                  <a:lnTo>
                    <a:pt x="166" y="99"/>
                  </a:lnTo>
                  <a:lnTo>
                    <a:pt x="166" y="98"/>
                  </a:lnTo>
                  <a:lnTo>
                    <a:pt x="164" y="96"/>
                  </a:lnTo>
                  <a:lnTo>
                    <a:pt x="162" y="95"/>
                  </a:lnTo>
                  <a:lnTo>
                    <a:pt x="160" y="93"/>
                  </a:lnTo>
                  <a:lnTo>
                    <a:pt x="138" y="82"/>
                  </a:lnTo>
                  <a:lnTo>
                    <a:pt x="130" y="75"/>
                  </a:lnTo>
                  <a:lnTo>
                    <a:pt x="124" y="66"/>
                  </a:lnTo>
                  <a:lnTo>
                    <a:pt x="122" y="60"/>
                  </a:lnTo>
                  <a:lnTo>
                    <a:pt x="120" y="30"/>
                  </a:lnTo>
                  <a:lnTo>
                    <a:pt x="117" y="11"/>
                  </a:lnTo>
                  <a:lnTo>
                    <a:pt x="116" y="8"/>
                  </a:lnTo>
                  <a:lnTo>
                    <a:pt x="115" y="5"/>
                  </a:lnTo>
                  <a:lnTo>
                    <a:pt x="110" y="1"/>
                  </a:lnTo>
                  <a:lnTo>
                    <a:pt x="107" y="0"/>
                  </a:lnTo>
                  <a:close/>
                </a:path>
              </a:pathLst>
            </a:custGeom>
            <a:solidFill>
              <a:srgbClr val="82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7"/>
            <p:cNvSpPr>
              <a:spLocks/>
            </p:cNvSpPr>
            <p:nvPr/>
          </p:nvSpPr>
          <p:spPr bwMode="auto">
            <a:xfrm flipH="1">
              <a:off x="8509895" y="5100640"/>
              <a:ext cx="274243" cy="293123"/>
            </a:xfrm>
            <a:custGeom>
              <a:avLst/>
              <a:gdLst/>
              <a:ahLst/>
              <a:cxnLst>
                <a:cxn ang="0">
                  <a:pos x="24" y="49"/>
                </a:cxn>
                <a:cxn ang="0">
                  <a:pos x="2" y="82"/>
                </a:cxn>
                <a:cxn ang="0">
                  <a:pos x="0" y="92"/>
                </a:cxn>
                <a:cxn ang="0">
                  <a:pos x="4" y="103"/>
                </a:cxn>
                <a:cxn ang="0">
                  <a:pos x="24" y="127"/>
                </a:cxn>
                <a:cxn ang="0">
                  <a:pos x="166" y="265"/>
                </a:cxn>
                <a:cxn ang="0">
                  <a:pos x="201" y="291"/>
                </a:cxn>
                <a:cxn ang="0">
                  <a:pos x="212" y="295"/>
                </a:cxn>
                <a:cxn ang="0">
                  <a:pos x="222" y="295"/>
                </a:cxn>
                <a:cxn ang="0">
                  <a:pos x="241" y="286"/>
                </a:cxn>
                <a:cxn ang="0">
                  <a:pos x="266" y="264"/>
                </a:cxn>
                <a:cxn ang="0">
                  <a:pos x="268" y="261"/>
                </a:cxn>
                <a:cxn ang="0">
                  <a:pos x="268" y="257"/>
                </a:cxn>
                <a:cxn ang="0">
                  <a:pos x="265" y="250"/>
                </a:cxn>
                <a:cxn ang="0">
                  <a:pos x="257" y="240"/>
                </a:cxn>
                <a:cxn ang="0">
                  <a:pos x="256" y="217"/>
                </a:cxn>
                <a:cxn ang="0">
                  <a:pos x="260" y="199"/>
                </a:cxn>
                <a:cxn ang="0">
                  <a:pos x="264" y="193"/>
                </a:cxn>
                <a:cxn ang="0">
                  <a:pos x="275" y="183"/>
                </a:cxn>
                <a:cxn ang="0">
                  <a:pos x="276" y="179"/>
                </a:cxn>
                <a:cxn ang="0">
                  <a:pos x="274" y="175"/>
                </a:cxn>
                <a:cxn ang="0">
                  <a:pos x="235" y="142"/>
                </a:cxn>
                <a:cxn ang="0">
                  <a:pos x="209" y="113"/>
                </a:cxn>
                <a:cxn ang="0">
                  <a:pos x="203" y="111"/>
                </a:cxn>
                <a:cxn ang="0">
                  <a:pos x="198" y="113"/>
                </a:cxn>
                <a:cxn ang="0">
                  <a:pos x="181" y="126"/>
                </a:cxn>
                <a:cxn ang="0">
                  <a:pos x="171" y="131"/>
                </a:cxn>
                <a:cxn ang="0">
                  <a:pos x="166" y="131"/>
                </a:cxn>
                <a:cxn ang="0">
                  <a:pos x="161" y="128"/>
                </a:cxn>
                <a:cxn ang="0">
                  <a:pos x="145" y="113"/>
                </a:cxn>
                <a:cxn ang="0">
                  <a:pos x="104" y="39"/>
                </a:cxn>
                <a:cxn ang="0">
                  <a:pos x="95" y="10"/>
                </a:cxn>
                <a:cxn ang="0">
                  <a:pos x="90" y="3"/>
                </a:cxn>
                <a:cxn ang="0">
                  <a:pos x="88" y="0"/>
                </a:cxn>
                <a:cxn ang="0">
                  <a:pos x="83" y="1"/>
                </a:cxn>
                <a:cxn ang="0">
                  <a:pos x="67" y="17"/>
                </a:cxn>
              </a:cxnLst>
              <a:rect l="0" t="0" r="r" b="b"/>
              <a:pathLst>
                <a:path w="276" h="295">
                  <a:moveTo>
                    <a:pt x="35" y="39"/>
                  </a:moveTo>
                  <a:lnTo>
                    <a:pt x="24" y="49"/>
                  </a:lnTo>
                  <a:lnTo>
                    <a:pt x="5" y="76"/>
                  </a:lnTo>
                  <a:lnTo>
                    <a:pt x="2" y="82"/>
                  </a:lnTo>
                  <a:lnTo>
                    <a:pt x="0" y="88"/>
                  </a:lnTo>
                  <a:lnTo>
                    <a:pt x="0" y="92"/>
                  </a:lnTo>
                  <a:lnTo>
                    <a:pt x="2" y="99"/>
                  </a:lnTo>
                  <a:lnTo>
                    <a:pt x="4" y="103"/>
                  </a:lnTo>
                  <a:lnTo>
                    <a:pt x="9" y="111"/>
                  </a:lnTo>
                  <a:lnTo>
                    <a:pt x="24" y="127"/>
                  </a:lnTo>
                  <a:lnTo>
                    <a:pt x="82" y="177"/>
                  </a:lnTo>
                  <a:lnTo>
                    <a:pt x="166" y="265"/>
                  </a:lnTo>
                  <a:lnTo>
                    <a:pt x="195" y="288"/>
                  </a:lnTo>
                  <a:lnTo>
                    <a:pt x="201" y="291"/>
                  </a:lnTo>
                  <a:lnTo>
                    <a:pt x="206" y="293"/>
                  </a:lnTo>
                  <a:lnTo>
                    <a:pt x="212" y="295"/>
                  </a:lnTo>
                  <a:lnTo>
                    <a:pt x="217" y="295"/>
                  </a:lnTo>
                  <a:lnTo>
                    <a:pt x="222" y="295"/>
                  </a:lnTo>
                  <a:lnTo>
                    <a:pt x="232" y="291"/>
                  </a:lnTo>
                  <a:lnTo>
                    <a:pt x="241" y="286"/>
                  </a:lnTo>
                  <a:lnTo>
                    <a:pt x="249" y="280"/>
                  </a:lnTo>
                  <a:lnTo>
                    <a:pt x="266" y="264"/>
                  </a:lnTo>
                  <a:lnTo>
                    <a:pt x="267" y="262"/>
                  </a:lnTo>
                  <a:lnTo>
                    <a:pt x="268" y="261"/>
                  </a:lnTo>
                  <a:lnTo>
                    <a:pt x="268" y="259"/>
                  </a:lnTo>
                  <a:lnTo>
                    <a:pt x="268" y="257"/>
                  </a:lnTo>
                  <a:lnTo>
                    <a:pt x="267" y="254"/>
                  </a:lnTo>
                  <a:lnTo>
                    <a:pt x="265" y="250"/>
                  </a:lnTo>
                  <a:lnTo>
                    <a:pt x="262" y="247"/>
                  </a:lnTo>
                  <a:lnTo>
                    <a:pt x="257" y="240"/>
                  </a:lnTo>
                  <a:lnTo>
                    <a:pt x="256" y="236"/>
                  </a:lnTo>
                  <a:lnTo>
                    <a:pt x="256" y="217"/>
                  </a:lnTo>
                  <a:lnTo>
                    <a:pt x="258" y="208"/>
                  </a:lnTo>
                  <a:lnTo>
                    <a:pt x="260" y="199"/>
                  </a:lnTo>
                  <a:lnTo>
                    <a:pt x="262" y="196"/>
                  </a:lnTo>
                  <a:lnTo>
                    <a:pt x="264" y="193"/>
                  </a:lnTo>
                  <a:lnTo>
                    <a:pt x="271" y="188"/>
                  </a:lnTo>
                  <a:lnTo>
                    <a:pt x="275" y="183"/>
                  </a:lnTo>
                  <a:lnTo>
                    <a:pt x="276" y="180"/>
                  </a:lnTo>
                  <a:lnTo>
                    <a:pt x="276" y="179"/>
                  </a:lnTo>
                  <a:lnTo>
                    <a:pt x="275" y="177"/>
                  </a:lnTo>
                  <a:lnTo>
                    <a:pt x="274" y="175"/>
                  </a:lnTo>
                  <a:lnTo>
                    <a:pt x="269" y="169"/>
                  </a:lnTo>
                  <a:lnTo>
                    <a:pt x="235" y="142"/>
                  </a:lnTo>
                  <a:lnTo>
                    <a:pt x="216" y="119"/>
                  </a:lnTo>
                  <a:lnTo>
                    <a:pt x="209" y="113"/>
                  </a:lnTo>
                  <a:lnTo>
                    <a:pt x="205" y="111"/>
                  </a:lnTo>
                  <a:lnTo>
                    <a:pt x="203" y="111"/>
                  </a:lnTo>
                  <a:lnTo>
                    <a:pt x="200" y="112"/>
                  </a:lnTo>
                  <a:lnTo>
                    <a:pt x="198" y="113"/>
                  </a:lnTo>
                  <a:lnTo>
                    <a:pt x="196" y="114"/>
                  </a:lnTo>
                  <a:lnTo>
                    <a:pt x="181" y="126"/>
                  </a:lnTo>
                  <a:lnTo>
                    <a:pt x="174" y="130"/>
                  </a:lnTo>
                  <a:lnTo>
                    <a:pt x="171" y="131"/>
                  </a:lnTo>
                  <a:lnTo>
                    <a:pt x="169" y="131"/>
                  </a:lnTo>
                  <a:lnTo>
                    <a:pt x="166" y="131"/>
                  </a:lnTo>
                  <a:lnTo>
                    <a:pt x="164" y="130"/>
                  </a:lnTo>
                  <a:lnTo>
                    <a:pt x="161" y="128"/>
                  </a:lnTo>
                  <a:lnTo>
                    <a:pt x="156" y="124"/>
                  </a:lnTo>
                  <a:lnTo>
                    <a:pt x="145" y="113"/>
                  </a:lnTo>
                  <a:lnTo>
                    <a:pt x="120" y="79"/>
                  </a:lnTo>
                  <a:lnTo>
                    <a:pt x="104" y="39"/>
                  </a:lnTo>
                  <a:lnTo>
                    <a:pt x="100" y="23"/>
                  </a:lnTo>
                  <a:lnTo>
                    <a:pt x="95" y="10"/>
                  </a:lnTo>
                  <a:lnTo>
                    <a:pt x="92" y="5"/>
                  </a:lnTo>
                  <a:lnTo>
                    <a:pt x="90" y="3"/>
                  </a:lnTo>
                  <a:lnTo>
                    <a:pt x="89" y="2"/>
                  </a:lnTo>
                  <a:lnTo>
                    <a:pt x="88" y="0"/>
                  </a:lnTo>
                  <a:lnTo>
                    <a:pt x="86" y="0"/>
                  </a:lnTo>
                  <a:lnTo>
                    <a:pt x="83" y="1"/>
                  </a:lnTo>
                  <a:lnTo>
                    <a:pt x="80" y="3"/>
                  </a:lnTo>
                  <a:lnTo>
                    <a:pt x="67" y="17"/>
                  </a:lnTo>
                  <a:lnTo>
                    <a:pt x="35" y="39"/>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9"/>
            <p:cNvSpPr>
              <a:spLocks/>
            </p:cNvSpPr>
            <p:nvPr/>
          </p:nvSpPr>
          <p:spPr bwMode="auto">
            <a:xfrm flipH="1">
              <a:off x="8528774" y="5121506"/>
              <a:ext cx="323925" cy="384537"/>
            </a:xfrm>
            <a:custGeom>
              <a:avLst/>
              <a:gdLst/>
              <a:ahLst/>
              <a:cxnLst>
                <a:cxn ang="0">
                  <a:pos x="3" y="5"/>
                </a:cxn>
                <a:cxn ang="0">
                  <a:pos x="2" y="10"/>
                </a:cxn>
                <a:cxn ang="0">
                  <a:pos x="2" y="57"/>
                </a:cxn>
                <a:cxn ang="0">
                  <a:pos x="0" y="82"/>
                </a:cxn>
                <a:cxn ang="0">
                  <a:pos x="1" y="97"/>
                </a:cxn>
                <a:cxn ang="0">
                  <a:pos x="2" y="101"/>
                </a:cxn>
                <a:cxn ang="0">
                  <a:pos x="5" y="108"/>
                </a:cxn>
                <a:cxn ang="0">
                  <a:pos x="5" y="110"/>
                </a:cxn>
                <a:cxn ang="0">
                  <a:pos x="6" y="113"/>
                </a:cxn>
                <a:cxn ang="0">
                  <a:pos x="10" y="117"/>
                </a:cxn>
                <a:cxn ang="0">
                  <a:pos x="27" y="136"/>
                </a:cxn>
                <a:cxn ang="0">
                  <a:pos x="109" y="214"/>
                </a:cxn>
                <a:cxn ang="0">
                  <a:pos x="194" y="288"/>
                </a:cxn>
                <a:cxn ang="0">
                  <a:pos x="274" y="351"/>
                </a:cxn>
                <a:cxn ang="0">
                  <a:pos x="303" y="376"/>
                </a:cxn>
                <a:cxn ang="0">
                  <a:pos x="313" y="383"/>
                </a:cxn>
                <a:cxn ang="0">
                  <a:pos x="315" y="385"/>
                </a:cxn>
                <a:cxn ang="0">
                  <a:pos x="318" y="387"/>
                </a:cxn>
                <a:cxn ang="0">
                  <a:pos x="319" y="386"/>
                </a:cxn>
                <a:cxn ang="0">
                  <a:pos x="320" y="386"/>
                </a:cxn>
                <a:cxn ang="0">
                  <a:pos x="321" y="384"/>
                </a:cxn>
                <a:cxn ang="0">
                  <a:pos x="322" y="380"/>
                </a:cxn>
                <a:cxn ang="0">
                  <a:pos x="322" y="373"/>
                </a:cxn>
                <a:cxn ang="0">
                  <a:pos x="321" y="363"/>
                </a:cxn>
                <a:cxn ang="0">
                  <a:pos x="324" y="287"/>
                </a:cxn>
                <a:cxn ang="0">
                  <a:pos x="324" y="283"/>
                </a:cxn>
                <a:cxn ang="0">
                  <a:pos x="326" y="277"/>
                </a:cxn>
                <a:cxn ang="0">
                  <a:pos x="326" y="272"/>
                </a:cxn>
                <a:cxn ang="0">
                  <a:pos x="325" y="268"/>
                </a:cxn>
                <a:cxn ang="0">
                  <a:pos x="324" y="265"/>
                </a:cxn>
                <a:cxn ang="0">
                  <a:pos x="318" y="257"/>
                </a:cxn>
                <a:cxn ang="0">
                  <a:pos x="293" y="234"/>
                </a:cxn>
                <a:cxn ang="0">
                  <a:pos x="102" y="81"/>
                </a:cxn>
                <a:cxn ang="0">
                  <a:pos x="14" y="3"/>
                </a:cxn>
                <a:cxn ang="0">
                  <a:pos x="11" y="2"/>
                </a:cxn>
                <a:cxn ang="0">
                  <a:pos x="9" y="1"/>
                </a:cxn>
                <a:cxn ang="0">
                  <a:pos x="7" y="0"/>
                </a:cxn>
                <a:cxn ang="0">
                  <a:pos x="5" y="1"/>
                </a:cxn>
                <a:cxn ang="0">
                  <a:pos x="4" y="2"/>
                </a:cxn>
                <a:cxn ang="0">
                  <a:pos x="3" y="5"/>
                </a:cxn>
              </a:cxnLst>
              <a:rect l="0" t="0" r="r" b="b"/>
              <a:pathLst>
                <a:path w="326" h="387">
                  <a:moveTo>
                    <a:pt x="3" y="5"/>
                  </a:moveTo>
                  <a:lnTo>
                    <a:pt x="2" y="10"/>
                  </a:lnTo>
                  <a:lnTo>
                    <a:pt x="2" y="57"/>
                  </a:lnTo>
                  <a:lnTo>
                    <a:pt x="0" y="82"/>
                  </a:lnTo>
                  <a:lnTo>
                    <a:pt x="1" y="97"/>
                  </a:lnTo>
                  <a:lnTo>
                    <a:pt x="2" y="101"/>
                  </a:lnTo>
                  <a:lnTo>
                    <a:pt x="5" y="108"/>
                  </a:lnTo>
                  <a:lnTo>
                    <a:pt x="5" y="110"/>
                  </a:lnTo>
                  <a:lnTo>
                    <a:pt x="6" y="113"/>
                  </a:lnTo>
                  <a:lnTo>
                    <a:pt x="10" y="117"/>
                  </a:lnTo>
                  <a:lnTo>
                    <a:pt x="27" y="136"/>
                  </a:lnTo>
                  <a:lnTo>
                    <a:pt x="109" y="214"/>
                  </a:lnTo>
                  <a:lnTo>
                    <a:pt x="194" y="288"/>
                  </a:lnTo>
                  <a:lnTo>
                    <a:pt x="274" y="351"/>
                  </a:lnTo>
                  <a:lnTo>
                    <a:pt x="303" y="376"/>
                  </a:lnTo>
                  <a:lnTo>
                    <a:pt x="313" y="383"/>
                  </a:lnTo>
                  <a:lnTo>
                    <a:pt x="315" y="385"/>
                  </a:lnTo>
                  <a:lnTo>
                    <a:pt x="318" y="387"/>
                  </a:lnTo>
                  <a:lnTo>
                    <a:pt x="319" y="386"/>
                  </a:lnTo>
                  <a:lnTo>
                    <a:pt x="320" y="386"/>
                  </a:lnTo>
                  <a:lnTo>
                    <a:pt x="321" y="384"/>
                  </a:lnTo>
                  <a:lnTo>
                    <a:pt x="322" y="380"/>
                  </a:lnTo>
                  <a:lnTo>
                    <a:pt x="322" y="373"/>
                  </a:lnTo>
                  <a:lnTo>
                    <a:pt x="321" y="363"/>
                  </a:lnTo>
                  <a:lnTo>
                    <a:pt x="324" y="287"/>
                  </a:lnTo>
                  <a:lnTo>
                    <a:pt x="324" y="283"/>
                  </a:lnTo>
                  <a:lnTo>
                    <a:pt x="326" y="277"/>
                  </a:lnTo>
                  <a:lnTo>
                    <a:pt x="326" y="272"/>
                  </a:lnTo>
                  <a:lnTo>
                    <a:pt x="325" y="268"/>
                  </a:lnTo>
                  <a:lnTo>
                    <a:pt x="324" y="265"/>
                  </a:lnTo>
                  <a:lnTo>
                    <a:pt x="318" y="257"/>
                  </a:lnTo>
                  <a:lnTo>
                    <a:pt x="293" y="234"/>
                  </a:lnTo>
                  <a:lnTo>
                    <a:pt x="102" y="81"/>
                  </a:lnTo>
                  <a:lnTo>
                    <a:pt x="14" y="3"/>
                  </a:lnTo>
                  <a:lnTo>
                    <a:pt x="11" y="2"/>
                  </a:lnTo>
                  <a:lnTo>
                    <a:pt x="9" y="1"/>
                  </a:lnTo>
                  <a:lnTo>
                    <a:pt x="7" y="0"/>
                  </a:lnTo>
                  <a:lnTo>
                    <a:pt x="5" y="1"/>
                  </a:lnTo>
                  <a:lnTo>
                    <a:pt x="4" y="2"/>
                  </a:lnTo>
                  <a:lnTo>
                    <a:pt x="3" y="5"/>
                  </a:lnTo>
                  <a:close/>
                </a:path>
              </a:pathLst>
            </a:custGeom>
            <a:solidFill>
              <a:srgbClr val="CE606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10"/>
            <p:cNvSpPr>
              <a:spLocks/>
            </p:cNvSpPr>
            <p:nvPr/>
          </p:nvSpPr>
          <p:spPr bwMode="auto">
            <a:xfrm flipH="1">
              <a:off x="8376747" y="5339112"/>
              <a:ext cx="134141" cy="161963"/>
            </a:xfrm>
            <a:custGeom>
              <a:avLst/>
              <a:gdLst/>
              <a:ahLst/>
              <a:cxnLst>
                <a:cxn ang="0">
                  <a:pos x="131" y="0"/>
                </a:cxn>
                <a:cxn ang="0">
                  <a:pos x="128" y="0"/>
                </a:cxn>
                <a:cxn ang="0">
                  <a:pos x="126" y="0"/>
                </a:cxn>
                <a:cxn ang="0">
                  <a:pos x="122" y="1"/>
                </a:cxn>
                <a:cxn ang="0">
                  <a:pos x="15" y="45"/>
                </a:cxn>
                <a:cxn ang="0">
                  <a:pos x="8" y="47"/>
                </a:cxn>
                <a:cxn ang="0">
                  <a:pos x="7" y="47"/>
                </a:cxn>
                <a:cxn ang="0">
                  <a:pos x="5" y="49"/>
                </a:cxn>
                <a:cxn ang="0">
                  <a:pos x="3" y="57"/>
                </a:cxn>
                <a:cxn ang="0">
                  <a:pos x="0" y="74"/>
                </a:cxn>
                <a:cxn ang="0">
                  <a:pos x="0" y="90"/>
                </a:cxn>
                <a:cxn ang="0">
                  <a:pos x="5" y="148"/>
                </a:cxn>
                <a:cxn ang="0">
                  <a:pos x="4" y="151"/>
                </a:cxn>
                <a:cxn ang="0">
                  <a:pos x="4" y="160"/>
                </a:cxn>
                <a:cxn ang="0">
                  <a:pos x="5" y="162"/>
                </a:cxn>
                <a:cxn ang="0">
                  <a:pos x="6" y="162"/>
                </a:cxn>
                <a:cxn ang="0">
                  <a:pos x="7" y="163"/>
                </a:cxn>
                <a:cxn ang="0">
                  <a:pos x="8" y="162"/>
                </a:cxn>
                <a:cxn ang="0">
                  <a:pos x="9" y="162"/>
                </a:cxn>
                <a:cxn ang="0">
                  <a:pos x="11" y="160"/>
                </a:cxn>
                <a:cxn ang="0">
                  <a:pos x="18" y="153"/>
                </a:cxn>
                <a:cxn ang="0">
                  <a:pos x="74" y="127"/>
                </a:cxn>
                <a:cxn ang="0">
                  <a:pos x="112" y="106"/>
                </a:cxn>
                <a:cxn ang="0">
                  <a:pos x="126" y="99"/>
                </a:cxn>
                <a:cxn ang="0">
                  <a:pos x="129" y="97"/>
                </a:cxn>
                <a:cxn ang="0">
                  <a:pos x="132" y="93"/>
                </a:cxn>
                <a:cxn ang="0">
                  <a:pos x="134" y="90"/>
                </a:cxn>
                <a:cxn ang="0">
                  <a:pos x="135" y="86"/>
                </a:cxn>
                <a:cxn ang="0">
                  <a:pos x="131" y="47"/>
                </a:cxn>
                <a:cxn ang="0">
                  <a:pos x="132" y="5"/>
                </a:cxn>
                <a:cxn ang="0">
                  <a:pos x="132" y="3"/>
                </a:cxn>
                <a:cxn ang="0">
                  <a:pos x="132" y="1"/>
                </a:cxn>
                <a:cxn ang="0">
                  <a:pos x="132" y="0"/>
                </a:cxn>
                <a:cxn ang="0">
                  <a:pos x="131" y="0"/>
                </a:cxn>
              </a:cxnLst>
              <a:rect l="0" t="0" r="r" b="b"/>
              <a:pathLst>
                <a:path w="135" h="163">
                  <a:moveTo>
                    <a:pt x="131" y="0"/>
                  </a:moveTo>
                  <a:lnTo>
                    <a:pt x="128" y="0"/>
                  </a:lnTo>
                  <a:lnTo>
                    <a:pt x="126" y="0"/>
                  </a:lnTo>
                  <a:lnTo>
                    <a:pt x="122" y="1"/>
                  </a:lnTo>
                  <a:lnTo>
                    <a:pt x="15" y="45"/>
                  </a:lnTo>
                  <a:lnTo>
                    <a:pt x="8" y="47"/>
                  </a:lnTo>
                  <a:lnTo>
                    <a:pt x="7" y="47"/>
                  </a:lnTo>
                  <a:lnTo>
                    <a:pt x="5" y="49"/>
                  </a:lnTo>
                  <a:lnTo>
                    <a:pt x="3" y="57"/>
                  </a:lnTo>
                  <a:lnTo>
                    <a:pt x="0" y="74"/>
                  </a:lnTo>
                  <a:lnTo>
                    <a:pt x="0" y="90"/>
                  </a:lnTo>
                  <a:lnTo>
                    <a:pt x="5" y="148"/>
                  </a:lnTo>
                  <a:lnTo>
                    <a:pt x="4" y="151"/>
                  </a:lnTo>
                  <a:lnTo>
                    <a:pt x="4" y="160"/>
                  </a:lnTo>
                  <a:lnTo>
                    <a:pt x="5" y="162"/>
                  </a:lnTo>
                  <a:lnTo>
                    <a:pt x="6" y="162"/>
                  </a:lnTo>
                  <a:lnTo>
                    <a:pt x="7" y="163"/>
                  </a:lnTo>
                  <a:lnTo>
                    <a:pt x="8" y="162"/>
                  </a:lnTo>
                  <a:lnTo>
                    <a:pt x="9" y="162"/>
                  </a:lnTo>
                  <a:lnTo>
                    <a:pt x="11" y="160"/>
                  </a:lnTo>
                  <a:lnTo>
                    <a:pt x="18" y="153"/>
                  </a:lnTo>
                  <a:lnTo>
                    <a:pt x="74" y="127"/>
                  </a:lnTo>
                  <a:lnTo>
                    <a:pt x="112" y="106"/>
                  </a:lnTo>
                  <a:lnTo>
                    <a:pt x="126" y="99"/>
                  </a:lnTo>
                  <a:lnTo>
                    <a:pt x="129" y="97"/>
                  </a:lnTo>
                  <a:lnTo>
                    <a:pt x="132" y="93"/>
                  </a:lnTo>
                  <a:lnTo>
                    <a:pt x="134" y="90"/>
                  </a:lnTo>
                  <a:lnTo>
                    <a:pt x="135" y="86"/>
                  </a:lnTo>
                  <a:lnTo>
                    <a:pt x="131" y="47"/>
                  </a:lnTo>
                  <a:lnTo>
                    <a:pt x="132" y="5"/>
                  </a:lnTo>
                  <a:lnTo>
                    <a:pt x="132" y="3"/>
                  </a:lnTo>
                  <a:lnTo>
                    <a:pt x="132" y="1"/>
                  </a:lnTo>
                  <a:lnTo>
                    <a:pt x="132" y="0"/>
                  </a:lnTo>
                  <a:lnTo>
                    <a:pt x="131" y="0"/>
                  </a:lnTo>
                  <a:close/>
                </a:path>
              </a:pathLst>
            </a:custGeom>
            <a:solidFill>
              <a:srgbClr val="CE606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11"/>
            <p:cNvSpPr>
              <a:spLocks/>
            </p:cNvSpPr>
            <p:nvPr/>
          </p:nvSpPr>
          <p:spPr bwMode="auto">
            <a:xfrm flipH="1">
              <a:off x="8449283" y="4994321"/>
              <a:ext cx="312002" cy="259339"/>
            </a:xfrm>
            <a:custGeom>
              <a:avLst/>
              <a:gdLst/>
              <a:ahLst/>
              <a:cxnLst>
                <a:cxn ang="0">
                  <a:pos x="173" y="115"/>
                </a:cxn>
                <a:cxn ang="0">
                  <a:pos x="144" y="89"/>
                </a:cxn>
                <a:cxn ang="0">
                  <a:pos x="62" y="31"/>
                </a:cxn>
                <a:cxn ang="0">
                  <a:pos x="36" y="11"/>
                </a:cxn>
                <a:cxn ang="0">
                  <a:pos x="32" y="9"/>
                </a:cxn>
                <a:cxn ang="0">
                  <a:pos x="24" y="3"/>
                </a:cxn>
                <a:cxn ang="0">
                  <a:pos x="15" y="0"/>
                </a:cxn>
                <a:cxn ang="0">
                  <a:pos x="13" y="0"/>
                </a:cxn>
                <a:cxn ang="0">
                  <a:pos x="10" y="1"/>
                </a:cxn>
                <a:cxn ang="0">
                  <a:pos x="8" y="3"/>
                </a:cxn>
                <a:cxn ang="0">
                  <a:pos x="3" y="6"/>
                </a:cxn>
                <a:cxn ang="0">
                  <a:pos x="2" y="9"/>
                </a:cxn>
                <a:cxn ang="0">
                  <a:pos x="0" y="11"/>
                </a:cxn>
                <a:cxn ang="0">
                  <a:pos x="0" y="12"/>
                </a:cxn>
                <a:cxn ang="0">
                  <a:pos x="0" y="16"/>
                </a:cxn>
                <a:cxn ang="0">
                  <a:pos x="0" y="17"/>
                </a:cxn>
                <a:cxn ang="0">
                  <a:pos x="1" y="19"/>
                </a:cxn>
                <a:cxn ang="0">
                  <a:pos x="5" y="23"/>
                </a:cxn>
                <a:cxn ang="0">
                  <a:pos x="11" y="29"/>
                </a:cxn>
                <a:cxn ang="0">
                  <a:pos x="57" y="59"/>
                </a:cxn>
                <a:cxn ang="0">
                  <a:pos x="198" y="173"/>
                </a:cxn>
                <a:cxn ang="0">
                  <a:pos x="237" y="207"/>
                </a:cxn>
                <a:cxn ang="0">
                  <a:pos x="284" y="256"/>
                </a:cxn>
                <a:cxn ang="0">
                  <a:pos x="289" y="259"/>
                </a:cxn>
                <a:cxn ang="0">
                  <a:pos x="294" y="261"/>
                </a:cxn>
                <a:cxn ang="0">
                  <a:pos x="298" y="261"/>
                </a:cxn>
                <a:cxn ang="0">
                  <a:pos x="301" y="260"/>
                </a:cxn>
                <a:cxn ang="0">
                  <a:pos x="304" y="258"/>
                </a:cxn>
                <a:cxn ang="0">
                  <a:pos x="307" y="256"/>
                </a:cxn>
                <a:cxn ang="0">
                  <a:pos x="309" y="253"/>
                </a:cxn>
                <a:cxn ang="0">
                  <a:pos x="311" y="250"/>
                </a:cxn>
                <a:cxn ang="0">
                  <a:pos x="311" y="249"/>
                </a:cxn>
                <a:cxn ang="0">
                  <a:pos x="312" y="248"/>
                </a:cxn>
                <a:cxn ang="0">
                  <a:pos x="313" y="247"/>
                </a:cxn>
                <a:cxn ang="0">
                  <a:pos x="314" y="247"/>
                </a:cxn>
                <a:cxn ang="0">
                  <a:pos x="314" y="246"/>
                </a:cxn>
                <a:cxn ang="0">
                  <a:pos x="300" y="233"/>
                </a:cxn>
                <a:cxn ang="0">
                  <a:pos x="297" y="231"/>
                </a:cxn>
                <a:cxn ang="0">
                  <a:pos x="237" y="179"/>
                </a:cxn>
                <a:cxn ang="0">
                  <a:pos x="173" y="115"/>
                </a:cxn>
              </a:cxnLst>
              <a:rect l="0" t="0" r="r" b="b"/>
              <a:pathLst>
                <a:path w="314" h="261">
                  <a:moveTo>
                    <a:pt x="173" y="115"/>
                  </a:moveTo>
                  <a:lnTo>
                    <a:pt x="144" y="89"/>
                  </a:lnTo>
                  <a:lnTo>
                    <a:pt x="62" y="31"/>
                  </a:lnTo>
                  <a:lnTo>
                    <a:pt x="36" y="11"/>
                  </a:lnTo>
                  <a:lnTo>
                    <a:pt x="32" y="9"/>
                  </a:lnTo>
                  <a:lnTo>
                    <a:pt x="24" y="3"/>
                  </a:lnTo>
                  <a:lnTo>
                    <a:pt x="15" y="0"/>
                  </a:lnTo>
                  <a:lnTo>
                    <a:pt x="13" y="0"/>
                  </a:lnTo>
                  <a:lnTo>
                    <a:pt x="10" y="1"/>
                  </a:lnTo>
                  <a:lnTo>
                    <a:pt x="8" y="3"/>
                  </a:lnTo>
                  <a:lnTo>
                    <a:pt x="3" y="6"/>
                  </a:lnTo>
                  <a:lnTo>
                    <a:pt x="2" y="9"/>
                  </a:lnTo>
                  <a:lnTo>
                    <a:pt x="0" y="11"/>
                  </a:lnTo>
                  <a:lnTo>
                    <a:pt x="0" y="12"/>
                  </a:lnTo>
                  <a:lnTo>
                    <a:pt x="0" y="16"/>
                  </a:lnTo>
                  <a:lnTo>
                    <a:pt x="0" y="17"/>
                  </a:lnTo>
                  <a:lnTo>
                    <a:pt x="1" y="19"/>
                  </a:lnTo>
                  <a:lnTo>
                    <a:pt x="5" y="23"/>
                  </a:lnTo>
                  <a:lnTo>
                    <a:pt x="11" y="29"/>
                  </a:lnTo>
                  <a:lnTo>
                    <a:pt x="57" y="59"/>
                  </a:lnTo>
                  <a:lnTo>
                    <a:pt x="198" y="173"/>
                  </a:lnTo>
                  <a:lnTo>
                    <a:pt x="237" y="207"/>
                  </a:lnTo>
                  <a:lnTo>
                    <a:pt x="284" y="256"/>
                  </a:lnTo>
                  <a:lnTo>
                    <a:pt x="289" y="259"/>
                  </a:lnTo>
                  <a:lnTo>
                    <a:pt x="294" y="261"/>
                  </a:lnTo>
                  <a:lnTo>
                    <a:pt x="298" y="261"/>
                  </a:lnTo>
                  <a:lnTo>
                    <a:pt x="301" y="260"/>
                  </a:lnTo>
                  <a:lnTo>
                    <a:pt x="304" y="258"/>
                  </a:lnTo>
                  <a:lnTo>
                    <a:pt x="307" y="256"/>
                  </a:lnTo>
                  <a:lnTo>
                    <a:pt x="309" y="253"/>
                  </a:lnTo>
                  <a:lnTo>
                    <a:pt x="311" y="250"/>
                  </a:lnTo>
                  <a:lnTo>
                    <a:pt x="311" y="249"/>
                  </a:lnTo>
                  <a:lnTo>
                    <a:pt x="312" y="248"/>
                  </a:lnTo>
                  <a:lnTo>
                    <a:pt x="313" y="247"/>
                  </a:lnTo>
                  <a:lnTo>
                    <a:pt x="314" y="247"/>
                  </a:lnTo>
                  <a:lnTo>
                    <a:pt x="314" y="246"/>
                  </a:lnTo>
                  <a:lnTo>
                    <a:pt x="300" y="233"/>
                  </a:lnTo>
                  <a:lnTo>
                    <a:pt x="297" y="231"/>
                  </a:lnTo>
                  <a:lnTo>
                    <a:pt x="237" y="179"/>
                  </a:lnTo>
                  <a:lnTo>
                    <a:pt x="173" y="115"/>
                  </a:lnTo>
                  <a:close/>
                </a:path>
              </a:pathLst>
            </a:custGeom>
            <a:solidFill>
              <a:srgbClr val="DC8C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12"/>
            <p:cNvSpPr>
              <a:spLocks/>
            </p:cNvSpPr>
            <p:nvPr/>
          </p:nvSpPr>
          <p:spPr bwMode="auto">
            <a:xfrm flipH="1">
              <a:off x="8374760" y="5213914"/>
              <a:ext cx="148052" cy="164943"/>
            </a:xfrm>
            <a:custGeom>
              <a:avLst/>
              <a:gdLst/>
              <a:ahLst/>
              <a:cxnLst>
                <a:cxn ang="0">
                  <a:pos x="149" y="114"/>
                </a:cxn>
                <a:cxn ang="0">
                  <a:pos x="149" y="113"/>
                </a:cxn>
                <a:cxn ang="0">
                  <a:pos x="148" y="111"/>
                </a:cxn>
                <a:cxn ang="0">
                  <a:pos x="146" y="108"/>
                </a:cxn>
                <a:cxn ang="0">
                  <a:pos x="143" y="76"/>
                </a:cxn>
                <a:cxn ang="0">
                  <a:pos x="142" y="69"/>
                </a:cxn>
                <a:cxn ang="0">
                  <a:pos x="140" y="64"/>
                </a:cxn>
                <a:cxn ang="0">
                  <a:pos x="138" y="60"/>
                </a:cxn>
                <a:cxn ang="0">
                  <a:pos x="134" y="58"/>
                </a:cxn>
                <a:cxn ang="0">
                  <a:pos x="130" y="57"/>
                </a:cxn>
                <a:cxn ang="0">
                  <a:pos x="126" y="57"/>
                </a:cxn>
                <a:cxn ang="0">
                  <a:pos x="107" y="58"/>
                </a:cxn>
                <a:cxn ang="0">
                  <a:pos x="103" y="56"/>
                </a:cxn>
                <a:cxn ang="0">
                  <a:pos x="100" y="55"/>
                </a:cxn>
                <a:cxn ang="0">
                  <a:pos x="99" y="52"/>
                </a:cxn>
                <a:cxn ang="0">
                  <a:pos x="89" y="29"/>
                </a:cxn>
                <a:cxn ang="0">
                  <a:pos x="82" y="12"/>
                </a:cxn>
                <a:cxn ang="0">
                  <a:pos x="78" y="5"/>
                </a:cxn>
                <a:cxn ang="0">
                  <a:pos x="76" y="3"/>
                </a:cxn>
                <a:cxn ang="0">
                  <a:pos x="73" y="1"/>
                </a:cxn>
                <a:cxn ang="0">
                  <a:pos x="66" y="0"/>
                </a:cxn>
                <a:cxn ang="0">
                  <a:pos x="60" y="0"/>
                </a:cxn>
                <a:cxn ang="0">
                  <a:pos x="56" y="1"/>
                </a:cxn>
                <a:cxn ang="0">
                  <a:pos x="54" y="3"/>
                </a:cxn>
                <a:cxn ang="0">
                  <a:pos x="51" y="6"/>
                </a:cxn>
                <a:cxn ang="0">
                  <a:pos x="48" y="9"/>
                </a:cxn>
                <a:cxn ang="0">
                  <a:pos x="45" y="18"/>
                </a:cxn>
                <a:cxn ang="0">
                  <a:pos x="38" y="47"/>
                </a:cxn>
                <a:cxn ang="0">
                  <a:pos x="38" y="55"/>
                </a:cxn>
                <a:cxn ang="0">
                  <a:pos x="39" y="64"/>
                </a:cxn>
                <a:cxn ang="0">
                  <a:pos x="39" y="77"/>
                </a:cxn>
                <a:cxn ang="0">
                  <a:pos x="34" y="86"/>
                </a:cxn>
                <a:cxn ang="0">
                  <a:pos x="5" y="116"/>
                </a:cxn>
                <a:cxn ang="0">
                  <a:pos x="3" y="121"/>
                </a:cxn>
                <a:cxn ang="0">
                  <a:pos x="1" y="126"/>
                </a:cxn>
                <a:cxn ang="0">
                  <a:pos x="0" y="136"/>
                </a:cxn>
                <a:cxn ang="0">
                  <a:pos x="3" y="158"/>
                </a:cxn>
                <a:cxn ang="0">
                  <a:pos x="3" y="160"/>
                </a:cxn>
                <a:cxn ang="0">
                  <a:pos x="2" y="164"/>
                </a:cxn>
                <a:cxn ang="0">
                  <a:pos x="2" y="166"/>
                </a:cxn>
                <a:cxn ang="0">
                  <a:pos x="2" y="166"/>
                </a:cxn>
                <a:cxn ang="0">
                  <a:pos x="5" y="166"/>
                </a:cxn>
                <a:cxn ang="0">
                  <a:pos x="35" y="159"/>
                </a:cxn>
                <a:cxn ang="0">
                  <a:pos x="137" y="121"/>
                </a:cxn>
                <a:cxn ang="0">
                  <a:pos x="144" y="118"/>
                </a:cxn>
                <a:cxn ang="0">
                  <a:pos x="146" y="117"/>
                </a:cxn>
                <a:cxn ang="0">
                  <a:pos x="148" y="115"/>
                </a:cxn>
                <a:cxn ang="0">
                  <a:pos x="149" y="114"/>
                </a:cxn>
              </a:cxnLst>
              <a:rect l="0" t="0" r="r" b="b"/>
              <a:pathLst>
                <a:path w="149" h="166">
                  <a:moveTo>
                    <a:pt x="149" y="114"/>
                  </a:moveTo>
                  <a:lnTo>
                    <a:pt x="149" y="113"/>
                  </a:lnTo>
                  <a:lnTo>
                    <a:pt x="148" y="111"/>
                  </a:lnTo>
                  <a:lnTo>
                    <a:pt x="146" y="108"/>
                  </a:lnTo>
                  <a:lnTo>
                    <a:pt x="143" y="76"/>
                  </a:lnTo>
                  <a:lnTo>
                    <a:pt x="142" y="69"/>
                  </a:lnTo>
                  <a:lnTo>
                    <a:pt x="140" y="64"/>
                  </a:lnTo>
                  <a:lnTo>
                    <a:pt x="138" y="60"/>
                  </a:lnTo>
                  <a:lnTo>
                    <a:pt x="134" y="58"/>
                  </a:lnTo>
                  <a:lnTo>
                    <a:pt x="130" y="57"/>
                  </a:lnTo>
                  <a:lnTo>
                    <a:pt x="126" y="57"/>
                  </a:lnTo>
                  <a:lnTo>
                    <a:pt x="107" y="58"/>
                  </a:lnTo>
                  <a:lnTo>
                    <a:pt x="103" y="56"/>
                  </a:lnTo>
                  <a:lnTo>
                    <a:pt x="100" y="55"/>
                  </a:lnTo>
                  <a:lnTo>
                    <a:pt x="99" y="52"/>
                  </a:lnTo>
                  <a:lnTo>
                    <a:pt x="89" y="29"/>
                  </a:lnTo>
                  <a:lnTo>
                    <a:pt x="82" y="12"/>
                  </a:lnTo>
                  <a:lnTo>
                    <a:pt x="78" y="5"/>
                  </a:lnTo>
                  <a:lnTo>
                    <a:pt x="76" y="3"/>
                  </a:lnTo>
                  <a:lnTo>
                    <a:pt x="73" y="1"/>
                  </a:lnTo>
                  <a:lnTo>
                    <a:pt x="66" y="0"/>
                  </a:lnTo>
                  <a:lnTo>
                    <a:pt x="60" y="0"/>
                  </a:lnTo>
                  <a:lnTo>
                    <a:pt x="56" y="1"/>
                  </a:lnTo>
                  <a:lnTo>
                    <a:pt x="54" y="3"/>
                  </a:lnTo>
                  <a:lnTo>
                    <a:pt x="51" y="6"/>
                  </a:lnTo>
                  <a:lnTo>
                    <a:pt x="48" y="9"/>
                  </a:lnTo>
                  <a:lnTo>
                    <a:pt x="45" y="18"/>
                  </a:lnTo>
                  <a:lnTo>
                    <a:pt x="38" y="47"/>
                  </a:lnTo>
                  <a:lnTo>
                    <a:pt x="38" y="55"/>
                  </a:lnTo>
                  <a:lnTo>
                    <a:pt x="39" y="64"/>
                  </a:lnTo>
                  <a:lnTo>
                    <a:pt x="39" y="77"/>
                  </a:lnTo>
                  <a:lnTo>
                    <a:pt x="34" y="86"/>
                  </a:lnTo>
                  <a:lnTo>
                    <a:pt x="5" y="116"/>
                  </a:lnTo>
                  <a:lnTo>
                    <a:pt x="3" y="121"/>
                  </a:lnTo>
                  <a:lnTo>
                    <a:pt x="1" y="126"/>
                  </a:lnTo>
                  <a:lnTo>
                    <a:pt x="0" y="136"/>
                  </a:lnTo>
                  <a:lnTo>
                    <a:pt x="3" y="158"/>
                  </a:lnTo>
                  <a:lnTo>
                    <a:pt x="3" y="160"/>
                  </a:lnTo>
                  <a:lnTo>
                    <a:pt x="2" y="164"/>
                  </a:lnTo>
                  <a:lnTo>
                    <a:pt x="2" y="166"/>
                  </a:lnTo>
                  <a:lnTo>
                    <a:pt x="2" y="166"/>
                  </a:lnTo>
                  <a:lnTo>
                    <a:pt x="5" y="166"/>
                  </a:lnTo>
                  <a:lnTo>
                    <a:pt x="35" y="159"/>
                  </a:lnTo>
                  <a:lnTo>
                    <a:pt x="137" y="121"/>
                  </a:lnTo>
                  <a:lnTo>
                    <a:pt x="144" y="118"/>
                  </a:lnTo>
                  <a:lnTo>
                    <a:pt x="146" y="117"/>
                  </a:lnTo>
                  <a:lnTo>
                    <a:pt x="148" y="115"/>
                  </a:lnTo>
                  <a:lnTo>
                    <a:pt x="149" y="114"/>
                  </a:lnTo>
                  <a:close/>
                </a:path>
              </a:pathLst>
            </a:custGeom>
            <a:solidFill>
              <a:srgbClr val="962E2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5" name="TextBox 74"/>
          <p:cNvSpPr txBox="1"/>
          <p:nvPr/>
        </p:nvSpPr>
        <p:spPr>
          <a:xfrm>
            <a:off x="3938016" y="2213968"/>
            <a:ext cx="4801247" cy="369332"/>
          </a:xfrm>
          <a:prstGeom prst="rect">
            <a:avLst/>
          </a:prstGeom>
          <a:noFill/>
        </p:spPr>
        <p:txBody>
          <a:bodyPr wrap="square" rtlCol="0">
            <a:spAutoFit/>
          </a:bodyPr>
          <a:lstStyle/>
          <a:p>
            <a:r>
              <a:rPr lang="en-US" dirty="0"/>
              <a:t>The tank water level is the </a:t>
            </a:r>
            <a:r>
              <a:rPr lang="en-US" i="1" u="sng" dirty="0">
                <a:solidFill>
                  <a:srgbClr val="0000FF"/>
                </a:solidFill>
              </a:rPr>
              <a:t>Process Variable</a:t>
            </a:r>
          </a:p>
        </p:txBody>
      </p:sp>
      <p:grpSp>
        <p:nvGrpSpPr>
          <p:cNvPr id="9" name="Group 71"/>
          <p:cNvGrpSpPr/>
          <p:nvPr/>
        </p:nvGrpSpPr>
        <p:grpSpPr>
          <a:xfrm>
            <a:off x="184727" y="3897744"/>
            <a:ext cx="6696363" cy="369332"/>
            <a:chOff x="184727" y="3860800"/>
            <a:chExt cx="6696363" cy="369332"/>
          </a:xfrm>
        </p:grpSpPr>
        <p:cxnSp>
          <p:nvCxnSpPr>
            <p:cNvPr id="77" name="Straight Connector 76"/>
            <p:cNvCxnSpPr/>
            <p:nvPr/>
          </p:nvCxnSpPr>
          <p:spPr bwMode="auto">
            <a:xfrm rot="16200000" flipH="1">
              <a:off x="4080448" y="1253363"/>
              <a:ext cx="17078" cy="5584207"/>
            </a:xfrm>
            <a:prstGeom prst="line">
              <a:avLst/>
            </a:prstGeom>
            <a:solidFill>
              <a:schemeClr val="accent1"/>
            </a:solidFill>
            <a:ln w="28575" cap="flat" cmpd="sng" algn="ctr">
              <a:solidFill>
                <a:srgbClr val="FF0000"/>
              </a:solidFill>
              <a:prstDash val="sysDot"/>
              <a:round/>
              <a:headEnd type="none" w="med" len="med"/>
              <a:tailEnd type="none" w="med" len="med"/>
            </a:ln>
            <a:effectLst/>
          </p:spPr>
        </p:cxnSp>
        <p:sp>
          <p:nvSpPr>
            <p:cNvPr id="79" name="TextBox 78"/>
            <p:cNvSpPr txBox="1"/>
            <p:nvPr/>
          </p:nvSpPr>
          <p:spPr>
            <a:xfrm>
              <a:off x="184727" y="3860800"/>
              <a:ext cx="1117600" cy="369332"/>
            </a:xfrm>
            <a:prstGeom prst="rect">
              <a:avLst/>
            </a:prstGeom>
            <a:noFill/>
          </p:spPr>
          <p:txBody>
            <a:bodyPr wrap="square" rtlCol="0">
              <a:spAutoFit/>
            </a:bodyPr>
            <a:lstStyle/>
            <a:p>
              <a:pPr algn="ctr"/>
              <a:r>
                <a:rPr lang="en-US" dirty="0"/>
                <a:t>Set Point</a:t>
              </a:r>
            </a:p>
          </p:txBody>
        </p:sp>
      </p:grpSp>
      <p:sp>
        <p:nvSpPr>
          <p:cNvPr id="88" name="TextBox 87"/>
          <p:cNvSpPr txBox="1"/>
          <p:nvPr/>
        </p:nvSpPr>
        <p:spPr>
          <a:xfrm>
            <a:off x="4572000" y="2671168"/>
            <a:ext cx="4368431" cy="369332"/>
          </a:xfrm>
          <a:prstGeom prst="rect">
            <a:avLst/>
          </a:prstGeom>
          <a:noFill/>
        </p:spPr>
        <p:txBody>
          <a:bodyPr wrap="square" rtlCol="0">
            <a:spAutoFit/>
          </a:bodyPr>
          <a:lstStyle/>
          <a:p>
            <a:r>
              <a:rPr lang="en-US" dirty="0"/>
              <a:t>The desired level becomes the </a:t>
            </a:r>
            <a:r>
              <a:rPr lang="en-US" i="1" u="sng" dirty="0">
                <a:solidFill>
                  <a:srgbClr val="0000FF"/>
                </a:solidFill>
              </a:rPr>
              <a:t>Set Point</a:t>
            </a:r>
          </a:p>
        </p:txBody>
      </p:sp>
      <p:sp>
        <p:nvSpPr>
          <p:cNvPr id="89" name="Freeform 88"/>
          <p:cNvSpPr/>
          <p:nvPr/>
        </p:nvSpPr>
        <p:spPr bwMode="auto">
          <a:xfrm>
            <a:off x="3476752" y="2414016"/>
            <a:ext cx="705104" cy="1487424"/>
          </a:xfrm>
          <a:custGeom>
            <a:avLst/>
            <a:gdLst>
              <a:gd name="connsiteX0" fmla="*/ 497840 w 705104"/>
              <a:gd name="connsiteY0" fmla="*/ 0 h 1487424"/>
              <a:gd name="connsiteX1" fmla="*/ 34544 w 705104"/>
              <a:gd name="connsiteY1" fmla="*/ 304800 h 1487424"/>
              <a:gd name="connsiteX2" fmla="*/ 705104 w 705104"/>
              <a:gd name="connsiteY2" fmla="*/ 1487424 h 1487424"/>
            </a:gdLst>
            <a:ahLst/>
            <a:cxnLst>
              <a:cxn ang="0">
                <a:pos x="connsiteX0" y="connsiteY0"/>
              </a:cxn>
              <a:cxn ang="0">
                <a:pos x="connsiteX1" y="connsiteY1"/>
              </a:cxn>
              <a:cxn ang="0">
                <a:pos x="connsiteX2" y="connsiteY2"/>
              </a:cxn>
            </a:cxnLst>
            <a:rect l="l" t="t" r="r" b="b"/>
            <a:pathLst>
              <a:path w="705104" h="1487424">
                <a:moveTo>
                  <a:pt x="497840" y="0"/>
                </a:moveTo>
                <a:cubicBezTo>
                  <a:pt x="248920" y="28448"/>
                  <a:pt x="0" y="56896"/>
                  <a:pt x="34544" y="304800"/>
                </a:cubicBezTo>
                <a:cubicBezTo>
                  <a:pt x="69088" y="552704"/>
                  <a:pt x="387096" y="1020064"/>
                  <a:pt x="705104" y="1487424"/>
                </a:cubicBezTo>
              </a:path>
            </a:pathLst>
          </a:custGeom>
          <a:noFill/>
          <a:ln w="28575" cap="flat" cmpd="sng" algn="ctr">
            <a:solidFill>
              <a:srgbClr val="FF0000"/>
            </a:solidFill>
            <a:prstDash val="solid"/>
            <a:round/>
            <a:headEnd type="none" w="med" len="med"/>
            <a:tailEnd type="arrow" w="lg" len="lg"/>
          </a:ln>
          <a:effectLst/>
        </p:spPr>
        <p:txBody>
          <a:bodyPr vert="horz" wrap="square" lIns="91440" tIns="45720" rIns="91440" bIns="45720" numCol="1" rtlCol="0" anchor="ctr" anchorCtr="0" compatLnSpc="1">
            <a:prstTxWarp prst="textNoShape">
              <a:avLst/>
            </a:prstTxWarp>
          </a:bodyPr>
          <a:lstStyle/>
          <a:p>
            <a:pPr marR="0" indent="0" eaLnBrk="0" fontAlgn="base" hangingPunct="0">
              <a:lnSpc>
                <a:spcPct val="100000"/>
              </a:lnSpc>
              <a:spcBef>
                <a:spcPct val="0"/>
              </a:spcBef>
              <a:spcAft>
                <a:spcPct val="0"/>
              </a:spcAft>
              <a:buClrTx/>
              <a:buSzTx/>
              <a:buFontTx/>
              <a:buNone/>
              <a:tabLst/>
            </a:pPr>
            <a:endParaRPr lang="en-US" sz="2400" b="1">
              <a:latin typeface="Arial Narrow" pitchFamily="34" charset="0"/>
            </a:endParaRPr>
          </a:p>
        </p:txBody>
      </p:sp>
      <p:sp>
        <p:nvSpPr>
          <p:cNvPr id="11" name="Slide Number Placeholder 10"/>
          <p:cNvSpPr>
            <a:spLocks noGrp="1"/>
          </p:cNvSpPr>
          <p:nvPr>
            <p:ph type="sldNum" sz="quarter" idx="11"/>
          </p:nvPr>
        </p:nvSpPr>
        <p:spPr/>
        <p:txBody>
          <a:bodyPr/>
          <a:lstStyle/>
          <a:p>
            <a:fld id="{A9320731-3B2C-4107-8664-CAD7BE973DC8}" type="slidenum">
              <a:rPr lang="en-US" smtClean="0"/>
              <a:pPr/>
              <a:t>4</a:t>
            </a:fld>
            <a:endParaRPr lang="en-US"/>
          </a:p>
        </p:txBody>
      </p:sp>
      <p:sp>
        <p:nvSpPr>
          <p:cNvPr id="12" name="Footer Placeholder 11"/>
          <p:cNvSpPr>
            <a:spLocks noGrp="1"/>
          </p:cNvSpPr>
          <p:nvPr>
            <p:ph type="ftr" sz="quarter" idx="10"/>
          </p:nvPr>
        </p:nvSpPr>
        <p:spPr/>
        <p:txBody>
          <a:bodyPr/>
          <a:lstStyle/>
          <a:p>
            <a:r>
              <a:rPr lang="en-US"/>
              <a:t>Tab 12-1 - Proportional an PID Control Processes</a:t>
            </a:r>
            <a:endParaRPr lang="en-US" dirty="0"/>
          </a:p>
        </p:txBody>
      </p:sp>
    </p:spTree>
    <p:extLst>
      <p:ext uri="{BB962C8B-B14F-4D97-AF65-F5344CB8AC3E}">
        <p14:creationId xmlns:p14="http://schemas.microsoft.com/office/powerpoint/2010/main" val="27540366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fade">
                                      <p:cBhvr>
                                        <p:cTn id="7" dur="500"/>
                                        <p:tgtEl>
                                          <p:spTgt spid="7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89"/>
                                        </p:tgtEl>
                                        <p:attrNameLst>
                                          <p:attrName>style.visibility</p:attrName>
                                        </p:attrNameLst>
                                      </p:cBhvr>
                                      <p:to>
                                        <p:strVal val="visible"/>
                                      </p:to>
                                    </p:set>
                                    <p:animEffect transition="in" filter="wipe(up)">
                                      <p:cBhvr>
                                        <p:cTn id="11" dur="500"/>
                                        <p:tgtEl>
                                          <p:spTgt spid="8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8"/>
                                        </p:tgtEl>
                                        <p:attrNameLst>
                                          <p:attrName>style.visibility</p:attrName>
                                        </p:attrNameLst>
                                      </p:cBhvr>
                                      <p:to>
                                        <p:strVal val="visible"/>
                                      </p:to>
                                    </p:set>
                                    <p:animEffect transition="in" filter="fade">
                                      <p:cBhvr>
                                        <p:cTn id="15" dur="500"/>
                                        <p:tgtEl>
                                          <p:spTgt spid="88"/>
                                        </p:tgtEl>
                                      </p:cBhvr>
                                    </p:animEffect>
                                  </p:childTnLst>
                                </p:cTn>
                              </p:par>
                              <p:par>
                                <p:cTn id="16" presetID="22" presetClass="entr" presetSubtype="2" fill="hold"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88" grpId="0"/>
      <p:bldP spid="89"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0979" name="Line 3"/>
          <p:cNvSpPr>
            <a:spLocks noChangeShapeType="1"/>
          </p:cNvSpPr>
          <p:nvPr/>
        </p:nvSpPr>
        <p:spPr bwMode="auto">
          <a:xfrm>
            <a:off x="1109663" y="5694363"/>
            <a:ext cx="7143750" cy="0"/>
          </a:xfrm>
          <a:prstGeom prst="line">
            <a:avLst/>
          </a:prstGeom>
          <a:noFill/>
          <a:ln w="38100" cap="rnd">
            <a:solidFill>
              <a:schemeClr val="bg1"/>
            </a:solidFill>
            <a:round/>
            <a:headEnd/>
            <a:tailEnd/>
          </a:ln>
          <a:effectLst/>
        </p:spPr>
        <p:txBody>
          <a:bodyPr anchor="ctr"/>
          <a:lstStyle/>
          <a:p>
            <a:endParaRPr lang="en-US"/>
          </a:p>
        </p:txBody>
      </p:sp>
      <p:grpSp>
        <p:nvGrpSpPr>
          <p:cNvPr id="2" name="Group 4"/>
          <p:cNvGrpSpPr>
            <a:grpSpLocks/>
          </p:cNvGrpSpPr>
          <p:nvPr/>
        </p:nvGrpSpPr>
        <p:grpSpPr bwMode="auto">
          <a:xfrm>
            <a:off x="1096963" y="6028372"/>
            <a:ext cx="3535362" cy="738188"/>
            <a:chOff x="691" y="3680"/>
            <a:chExt cx="2227" cy="465"/>
          </a:xfrm>
        </p:grpSpPr>
        <p:sp>
          <p:nvSpPr>
            <p:cNvPr id="1150981" name="Text Box 5"/>
            <p:cNvSpPr txBox="1">
              <a:spLocks noChangeArrowheads="1"/>
            </p:cNvSpPr>
            <p:nvPr/>
          </p:nvSpPr>
          <p:spPr bwMode="auto">
            <a:xfrm>
              <a:off x="691" y="3680"/>
              <a:ext cx="1590" cy="465"/>
            </a:xfrm>
            <a:prstGeom prst="rect">
              <a:avLst/>
            </a:prstGeom>
            <a:noFill/>
            <a:ln w="9525" algn="ctr">
              <a:noFill/>
              <a:miter lim="800000"/>
              <a:headEnd/>
              <a:tailEnd/>
            </a:ln>
            <a:effectLst/>
          </p:spPr>
          <p:txBody>
            <a:bodyPr>
              <a:spAutoFit/>
            </a:bodyPr>
            <a:lstStyle/>
            <a:p>
              <a:r>
                <a:rPr lang="en-US" sz="2400" i="1" dirty="0">
                  <a:solidFill>
                    <a:schemeClr val="bg1"/>
                  </a:solidFill>
                  <a:latin typeface="Arial" charset="0"/>
                </a:rPr>
                <a:t>Increasing Time</a:t>
              </a:r>
            </a:p>
            <a:p>
              <a:r>
                <a:rPr lang="en-US" i="1" dirty="0">
                  <a:solidFill>
                    <a:schemeClr val="bg1"/>
                  </a:solidFill>
                  <a:latin typeface="Arial" charset="0"/>
                </a:rPr>
                <a:t>Minutes</a:t>
              </a:r>
            </a:p>
          </p:txBody>
        </p:sp>
        <p:sp>
          <p:nvSpPr>
            <p:cNvPr id="1150982" name="Line 6"/>
            <p:cNvSpPr>
              <a:spLocks noChangeShapeType="1"/>
            </p:cNvSpPr>
            <p:nvPr/>
          </p:nvSpPr>
          <p:spPr bwMode="auto">
            <a:xfrm>
              <a:off x="2187" y="3832"/>
              <a:ext cx="731" cy="0"/>
            </a:xfrm>
            <a:prstGeom prst="line">
              <a:avLst/>
            </a:prstGeom>
            <a:noFill/>
            <a:ln w="38100">
              <a:solidFill>
                <a:srgbClr val="FF0000"/>
              </a:solidFill>
              <a:round/>
              <a:headEnd/>
              <a:tailEnd type="arrow" w="lg" len="med"/>
            </a:ln>
            <a:effectLst/>
          </p:spPr>
          <p:txBody>
            <a:bodyPr anchor="ctr"/>
            <a:lstStyle/>
            <a:p>
              <a:endParaRPr lang="en-US" sz="2400">
                <a:solidFill>
                  <a:schemeClr val="bg1"/>
                </a:solidFill>
              </a:endParaRPr>
            </a:p>
          </p:txBody>
        </p:sp>
      </p:grpSp>
      <p:grpSp>
        <p:nvGrpSpPr>
          <p:cNvPr id="3" name="Group 7"/>
          <p:cNvGrpSpPr>
            <a:grpSpLocks/>
          </p:cNvGrpSpPr>
          <p:nvPr/>
        </p:nvGrpSpPr>
        <p:grpSpPr bwMode="auto">
          <a:xfrm rot="-5400000">
            <a:off x="-1169978" y="3441702"/>
            <a:ext cx="3535363" cy="830264"/>
            <a:chOff x="691" y="3505"/>
            <a:chExt cx="2227" cy="523"/>
          </a:xfrm>
        </p:grpSpPr>
        <p:sp>
          <p:nvSpPr>
            <p:cNvPr id="1150984" name="Text Box 8"/>
            <p:cNvSpPr txBox="1">
              <a:spLocks noChangeArrowheads="1"/>
            </p:cNvSpPr>
            <p:nvPr/>
          </p:nvSpPr>
          <p:spPr bwMode="auto">
            <a:xfrm>
              <a:off x="691" y="3505"/>
              <a:ext cx="1590" cy="523"/>
            </a:xfrm>
            <a:prstGeom prst="rect">
              <a:avLst/>
            </a:prstGeom>
            <a:noFill/>
            <a:ln w="9525" algn="ctr">
              <a:noFill/>
              <a:miter lim="800000"/>
              <a:headEnd/>
              <a:tailEnd/>
            </a:ln>
            <a:effectLst/>
          </p:spPr>
          <p:txBody>
            <a:bodyPr>
              <a:spAutoFit/>
            </a:bodyPr>
            <a:lstStyle/>
            <a:p>
              <a:pPr>
                <a:spcBef>
                  <a:spcPct val="50000"/>
                </a:spcBef>
              </a:pPr>
              <a:r>
                <a:rPr lang="en-US" sz="2400" i="1" dirty="0">
                  <a:solidFill>
                    <a:schemeClr val="bg1"/>
                  </a:solidFill>
                  <a:latin typeface="Arial" charset="0"/>
                </a:rPr>
                <a:t>Increasing Output Signal</a:t>
              </a:r>
            </a:p>
          </p:txBody>
        </p:sp>
        <p:sp>
          <p:nvSpPr>
            <p:cNvPr id="1150985" name="Line 9"/>
            <p:cNvSpPr>
              <a:spLocks noChangeShapeType="1"/>
            </p:cNvSpPr>
            <p:nvPr/>
          </p:nvSpPr>
          <p:spPr bwMode="auto">
            <a:xfrm>
              <a:off x="2187" y="3832"/>
              <a:ext cx="731" cy="0"/>
            </a:xfrm>
            <a:prstGeom prst="line">
              <a:avLst/>
            </a:prstGeom>
            <a:noFill/>
            <a:ln w="38100">
              <a:solidFill>
                <a:srgbClr val="FF0000"/>
              </a:solidFill>
              <a:round/>
              <a:headEnd/>
              <a:tailEnd type="arrow" w="lg" len="med"/>
            </a:ln>
            <a:effectLst/>
          </p:spPr>
          <p:txBody>
            <a:bodyPr anchor="ctr"/>
            <a:lstStyle/>
            <a:p>
              <a:endParaRPr lang="en-US" sz="2400">
                <a:solidFill>
                  <a:schemeClr val="bg1"/>
                </a:solidFill>
              </a:endParaRPr>
            </a:p>
          </p:txBody>
        </p:sp>
      </p:grpSp>
      <p:sp>
        <p:nvSpPr>
          <p:cNvPr id="1150986" name="Line 10"/>
          <p:cNvSpPr>
            <a:spLocks noChangeShapeType="1"/>
          </p:cNvSpPr>
          <p:nvPr/>
        </p:nvSpPr>
        <p:spPr bwMode="auto">
          <a:xfrm>
            <a:off x="1109663" y="1287463"/>
            <a:ext cx="7143750" cy="0"/>
          </a:xfrm>
          <a:prstGeom prst="line">
            <a:avLst/>
          </a:prstGeom>
          <a:noFill/>
          <a:ln w="12700">
            <a:solidFill>
              <a:schemeClr val="bg2"/>
            </a:solidFill>
            <a:prstDash val="sysDot"/>
            <a:round/>
            <a:headEnd/>
            <a:tailEnd/>
          </a:ln>
          <a:effectLst/>
        </p:spPr>
        <p:txBody>
          <a:bodyPr anchor="ctr"/>
          <a:lstStyle/>
          <a:p>
            <a:endParaRPr lang="en-US"/>
          </a:p>
        </p:txBody>
      </p:sp>
      <p:sp>
        <p:nvSpPr>
          <p:cNvPr id="1150987" name="Line 11"/>
          <p:cNvSpPr>
            <a:spLocks noChangeShapeType="1"/>
          </p:cNvSpPr>
          <p:nvPr/>
        </p:nvSpPr>
        <p:spPr bwMode="auto">
          <a:xfrm>
            <a:off x="1109663" y="1917700"/>
            <a:ext cx="7143750" cy="0"/>
          </a:xfrm>
          <a:prstGeom prst="line">
            <a:avLst/>
          </a:prstGeom>
          <a:noFill/>
          <a:ln w="12700">
            <a:solidFill>
              <a:schemeClr val="bg2"/>
            </a:solidFill>
            <a:prstDash val="sysDot"/>
            <a:round/>
            <a:headEnd/>
            <a:tailEnd/>
          </a:ln>
          <a:effectLst/>
        </p:spPr>
        <p:txBody>
          <a:bodyPr anchor="ctr"/>
          <a:lstStyle/>
          <a:p>
            <a:endParaRPr lang="en-US"/>
          </a:p>
        </p:txBody>
      </p:sp>
      <p:sp>
        <p:nvSpPr>
          <p:cNvPr id="1150988" name="Line 12"/>
          <p:cNvSpPr>
            <a:spLocks noChangeShapeType="1"/>
          </p:cNvSpPr>
          <p:nvPr/>
        </p:nvSpPr>
        <p:spPr bwMode="auto">
          <a:xfrm>
            <a:off x="1109663" y="2546350"/>
            <a:ext cx="7143750" cy="0"/>
          </a:xfrm>
          <a:prstGeom prst="line">
            <a:avLst/>
          </a:prstGeom>
          <a:noFill/>
          <a:ln w="12700">
            <a:solidFill>
              <a:schemeClr val="bg2"/>
            </a:solidFill>
            <a:prstDash val="sysDot"/>
            <a:round/>
            <a:headEnd/>
            <a:tailEnd/>
          </a:ln>
          <a:effectLst/>
        </p:spPr>
        <p:txBody>
          <a:bodyPr anchor="ctr"/>
          <a:lstStyle/>
          <a:p>
            <a:endParaRPr lang="en-US"/>
          </a:p>
        </p:txBody>
      </p:sp>
      <p:sp>
        <p:nvSpPr>
          <p:cNvPr id="1150989" name="Line 13"/>
          <p:cNvSpPr>
            <a:spLocks noChangeShapeType="1"/>
          </p:cNvSpPr>
          <p:nvPr/>
        </p:nvSpPr>
        <p:spPr bwMode="auto">
          <a:xfrm>
            <a:off x="1109663" y="3176588"/>
            <a:ext cx="7143750" cy="0"/>
          </a:xfrm>
          <a:prstGeom prst="line">
            <a:avLst/>
          </a:prstGeom>
          <a:noFill/>
          <a:ln w="12700">
            <a:solidFill>
              <a:schemeClr val="bg2"/>
            </a:solidFill>
            <a:prstDash val="sysDot"/>
            <a:round/>
            <a:headEnd/>
            <a:tailEnd/>
          </a:ln>
          <a:effectLst/>
        </p:spPr>
        <p:txBody>
          <a:bodyPr anchor="ctr"/>
          <a:lstStyle/>
          <a:p>
            <a:endParaRPr lang="en-US"/>
          </a:p>
        </p:txBody>
      </p:sp>
      <p:sp>
        <p:nvSpPr>
          <p:cNvPr id="1150990" name="Line 14"/>
          <p:cNvSpPr>
            <a:spLocks noChangeShapeType="1"/>
          </p:cNvSpPr>
          <p:nvPr/>
        </p:nvSpPr>
        <p:spPr bwMode="auto">
          <a:xfrm>
            <a:off x="1109663" y="3805238"/>
            <a:ext cx="7143750" cy="0"/>
          </a:xfrm>
          <a:prstGeom prst="line">
            <a:avLst/>
          </a:prstGeom>
          <a:noFill/>
          <a:ln w="12700">
            <a:solidFill>
              <a:schemeClr val="bg2"/>
            </a:solidFill>
            <a:prstDash val="sysDot"/>
            <a:round/>
            <a:headEnd/>
            <a:tailEnd/>
          </a:ln>
          <a:effectLst/>
        </p:spPr>
        <p:txBody>
          <a:bodyPr anchor="ctr"/>
          <a:lstStyle/>
          <a:p>
            <a:endParaRPr lang="en-US"/>
          </a:p>
        </p:txBody>
      </p:sp>
      <p:sp>
        <p:nvSpPr>
          <p:cNvPr id="1150991" name="Line 15"/>
          <p:cNvSpPr>
            <a:spLocks noChangeShapeType="1"/>
          </p:cNvSpPr>
          <p:nvPr/>
        </p:nvSpPr>
        <p:spPr bwMode="auto">
          <a:xfrm>
            <a:off x="1109663" y="4435475"/>
            <a:ext cx="7143750" cy="0"/>
          </a:xfrm>
          <a:prstGeom prst="line">
            <a:avLst/>
          </a:prstGeom>
          <a:noFill/>
          <a:ln w="12700">
            <a:solidFill>
              <a:schemeClr val="bg2"/>
            </a:solidFill>
            <a:prstDash val="sysDot"/>
            <a:round/>
            <a:headEnd/>
            <a:tailEnd/>
          </a:ln>
          <a:effectLst/>
        </p:spPr>
        <p:txBody>
          <a:bodyPr anchor="ctr"/>
          <a:lstStyle/>
          <a:p>
            <a:endParaRPr lang="en-US"/>
          </a:p>
        </p:txBody>
      </p:sp>
      <p:sp>
        <p:nvSpPr>
          <p:cNvPr id="1150992" name="Line 16"/>
          <p:cNvSpPr>
            <a:spLocks noChangeShapeType="1"/>
          </p:cNvSpPr>
          <p:nvPr/>
        </p:nvSpPr>
        <p:spPr bwMode="auto">
          <a:xfrm>
            <a:off x="1109663" y="5064125"/>
            <a:ext cx="7143750" cy="0"/>
          </a:xfrm>
          <a:prstGeom prst="line">
            <a:avLst/>
          </a:prstGeom>
          <a:noFill/>
          <a:ln w="12700">
            <a:solidFill>
              <a:schemeClr val="bg2"/>
            </a:solidFill>
            <a:prstDash val="sysDot"/>
            <a:round/>
            <a:headEnd/>
            <a:tailEnd/>
          </a:ln>
          <a:effectLst/>
        </p:spPr>
        <p:txBody>
          <a:bodyPr anchor="ctr"/>
          <a:lstStyle/>
          <a:p>
            <a:endParaRPr lang="en-US"/>
          </a:p>
        </p:txBody>
      </p:sp>
      <p:sp>
        <p:nvSpPr>
          <p:cNvPr id="1150993" name="Line 17"/>
          <p:cNvSpPr>
            <a:spLocks noChangeShapeType="1"/>
          </p:cNvSpPr>
          <p:nvPr/>
        </p:nvSpPr>
        <p:spPr bwMode="auto">
          <a:xfrm>
            <a:off x="1109663" y="658813"/>
            <a:ext cx="7143750" cy="0"/>
          </a:xfrm>
          <a:prstGeom prst="line">
            <a:avLst/>
          </a:prstGeom>
          <a:noFill/>
          <a:ln w="12700">
            <a:solidFill>
              <a:schemeClr val="bg2"/>
            </a:solidFill>
            <a:prstDash val="sysDot"/>
            <a:round/>
            <a:headEnd/>
            <a:tailEnd/>
          </a:ln>
          <a:effectLst/>
        </p:spPr>
        <p:txBody>
          <a:bodyPr anchor="ctr"/>
          <a:lstStyle/>
          <a:p>
            <a:endParaRPr lang="en-US"/>
          </a:p>
        </p:txBody>
      </p:sp>
      <p:sp>
        <p:nvSpPr>
          <p:cNvPr id="1150994" name="Line 18"/>
          <p:cNvSpPr>
            <a:spLocks noChangeShapeType="1"/>
          </p:cNvSpPr>
          <p:nvPr/>
        </p:nvSpPr>
        <p:spPr bwMode="auto">
          <a:xfrm>
            <a:off x="1738313" y="65881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0995" name="Line 19"/>
          <p:cNvSpPr>
            <a:spLocks noChangeShapeType="1"/>
          </p:cNvSpPr>
          <p:nvPr/>
        </p:nvSpPr>
        <p:spPr bwMode="auto">
          <a:xfrm>
            <a:off x="2368550" y="65881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0996" name="Line 20"/>
          <p:cNvSpPr>
            <a:spLocks noChangeShapeType="1"/>
          </p:cNvSpPr>
          <p:nvPr/>
        </p:nvSpPr>
        <p:spPr bwMode="auto">
          <a:xfrm>
            <a:off x="2997200" y="65881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0997" name="Line 21"/>
          <p:cNvSpPr>
            <a:spLocks noChangeShapeType="1"/>
          </p:cNvSpPr>
          <p:nvPr/>
        </p:nvSpPr>
        <p:spPr bwMode="auto">
          <a:xfrm>
            <a:off x="3627438" y="65881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0998" name="Line 22"/>
          <p:cNvSpPr>
            <a:spLocks noChangeShapeType="1"/>
          </p:cNvSpPr>
          <p:nvPr/>
        </p:nvSpPr>
        <p:spPr bwMode="auto">
          <a:xfrm>
            <a:off x="4256088" y="65881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0999" name="Line 23"/>
          <p:cNvSpPr>
            <a:spLocks noChangeShapeType="1"/>
          </p:cNvSpPr>
          <p:nvPr/>
        </p:nvSpPr>
        <p:spPr bwMode="auto">
          <a:xfrm>
            <a:off x="4886325" y="65881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1000" name="Line 24"/>
          <p:cNvSpPr>
            <a:spLocks noChangeShapeType="1"/>
          </p:cNvSpPr>
          <p:nvPr/>
        </p:nvSpPr>
        <p:spPr bwMode="auto">
          <a:xfrm>
            <a:off x="5514975" y="65881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1001" name="Line 25"/>
          <p:cNvSpPr>
            <a:spLocks noChangeShapeType="1"/>
          </p:cNvSpPr>
          <p:nvPr/>
        </p:nvSpPr>
        <p:spPr bwMode="auto">
          <a:xfrm>
            <a:off x="6145213" y="65881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1002" name="Line 26"/>
          <p:cNvSpPr>
            <a:spLocks noChangeShapeType="1"/>
          </p:cNvSpPr>
          <p:nvPr/>
        </p:nvSpPr>
        <p:spPr bwMode="auto">
          <a:xfrm>
            <a:off x="6800850" y="66516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1003" name="Line 27"/>
          <p:cNvSpPr>
            <a:spLocks noChangeShapeType="1"/>
          </p:cNvSpPr>
          <p:nvPr/>
        </p:nvSpPr>
        <p:spPr bwMode="auto">
          <a:xfrm>
            <a:off x="7427913" y="657225"/>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1004" name="Line 28"/>
          <p:cNvSpPr>
            <a:spLocks noChangeShapeType="1"/>
          </p:cNvSpPr>
          <p:nvPr/>
        </p:nvSpPr>
        <p:spPr bwMode="auto">
          <a:xfrm>
            <a:off x="8069263" y="66516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42" name="Title 41"/>
          <p:cNvSpPr>
            <a:spLocks noGrp="1"/>
          </p:cNvSpPr>
          <p:nvPr>
            <p:ph type="title"/>
          </p:nvPr>
        </p:nvSpPr>
        <p:spPr>
          <a:xfrm>
            <a:off x="1737360" y="609600"/>
            <a:ext cx="6720840" cy="1143000"/>
          </a:xfrm>
          <a:solidFill>
            <a:schemeClr val="tx1">
              <a:alpha val="25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p>
            <a:r>
              <a:rPr lang="en-US" dirty="0"/>
              <a:t>Derivative Gain is in Minutes</a:t>
            </a:r>
          </a:p>
        </p:txBody>
      </p:sp>
      <p:cxnSp>
        <p:nvCxnSpPr>
          <p:cNvPr id="43" name="Straight Connector 42"/>
          <p:cNvCxnSpPr/>
          <p:nvPr/>
        </p:nvCxnSpPr>
        <p:spPr bwMode="auto">
          <a:xfrm>
            <a:off x="1110607" y="5700713"/>
            <a:ext cx="0" cy="105727"/>
          </a:xfrm>
          <a:prstGeom prst="line">
            <a:avLst/>
          </a:prstGeom>
          <a:solidFill>
            <a:schemeClr val="accent1"/>
          </a:solidFill>
          <a:ln w="38100" cap="rnd" cmpd="sng" algn="ctr">
            <a:solidFill>
              <a:schemeClr val="bg1"/>
            </a:solidFill>
            <a:prstDash val="solid"/>
            <a:round/>
            <a:headEnd type="none" w="med" len="med"/>
            <a:tailEnd type="none" w="med" len="med"/>
          </a:ln>
          <a:effectLst/>
        </p:spPr>
      </p:cxnSp>
      <p:sp>
        <p:nvSpPr>
          <p:cNvPr id="45" name="TextBox 44"/>
          <p:cNvSpPr txBox="1"/>
          <p:nvPr/>
        </p:nvSpPr>
        <p:spPr>
          <a:xfrm>
            <a:off x="954154" y="5806440"/>
            <a:ext cx="312906" cy="369332"/>
          </a:xfrm>
          <a:prstGeom prst="rect">
            <a:avLst/>
          </a:prstGeom>
          <a:noFill/>
        </p:spPr>
        <p:txBody>
          <a:bodyPr wrap="none" rtlCol="0">
            <a:spAutoFit/>
          </a:bodyPr>
          <a:lstStyle/>
          <a:p>
            <a:r>
              <a:rPr lang="en-US" dirty="0">
                <a:solidFill>
                  <a:schemeClr val="bg1"/>
                </a:solidFill>
              </a:rPr>
              <a:t>1</a:t>
            </a:r>
          </a:p>
        </p:txBody>
      </p:sp>
      <p:cxnSp>
        <p:nvCxnSpPr>
          <p:cNvPr id="48" name="Straight Connector 47"/>
          <p:cNvCxnSpPr/>
          <p:nvPr/>
        </p:nvCxnSpPr>
        <p:spPr bwMode="auto">
          <a:xfrm>
            <a:off x="3629239" y="5700713"/>
            <a:ext cx="0" cy="105727"/>
          </a:xfrm>
          <a:prstGeom prst="line">
            <a:avLst/>
          </a:prstGeom>
          <a:solidFill>
            <a:schemeClr val="accent1"/>
          </a:solidFill>
          <a:ln w="38100" cap="rnd" cmpd="sng" algn="ctr">
            <a:solidFill>
              <a:schemeClr val="bg1"/>
            </a:solidFill>
            <a:prstDash val="solid"/>
            <a:round/>
            <a:headEnd type="none" w="med" len="med"/>
            <a:tailEnd type="none" w="med" len="med"/>
          </a:ln>
          <a:effectLst/>
        </p:spPr>
      </p:cxnSp>
      <p:sp>
        <p:nvSpPr>
          <p:cNvPr id="49" name="TextBox 48"/>
          <p:cNvSpPr txBox="1"/>
          <p:nvPr/>
        </p:nvSpPr>
        <p:spPr>
          <a:xfrm>
            <a:off x="3472786" y="5806440"/>
            <a:ext cx="312906" cy="369332"/>
          </a:xfrm>
          <a:prstGeom prst="rect">
            <a:avLst/>
          </a:prstGeom>
          <a:noFill/>
        </p:spPr>
        <p:txBody>
          <a:bodyPr wrap="none" rtlCol="0">
            <a:spAutoFit/>
          </a:bodyPr>
          <a:lstStyle/>
          <a:p>
            <a:r>
              <a:rPr lang="en-US" dirty="0">
                <a:solidFill>
                  <a:schemeClr val="bg1"/>
                </a:solidFill>
              </a:rPr>
              <a:t>2</a:t>
            </a:r>
          </a:p>
        </p:txBody>
      </p:sp>
      <p:cxnSp>
        <p:nvCxnSpPr>
          <p:cNvPr id="51" name="Straight Connector 50"/>
          <p:cNvCxnSpPr/>
          <p:nvPr/>
        </p:nvCxnSpPr>
        <p:spPr bwMode="auto">
          <a:xfrm>
            <a:off x="6147871" y="5700713"/>
            <a:ext cx="0" cy="105727"/>
          </a:xfrm>
          <a:prstGeom prst="line">
            <a:avLst/>
          </a:prstGeom>
          <a:solidFill>
            <a:schemeClr val="accent1"/>
          </a:solidFill>
          <a:ln w="38100" cap="rnd" cmpd="sng" algn="ctr">
            <a:solidFill>
              <a:schemeClr val="bg1"/>
            </a:solidFill>
            <a:prstDash val="solid"/>
            <a:round/>
            <a:headEnd type="none" w="med" len="med"/>
            <a:tailEnd type="none" w="med" len="med"/>
          </a:ln>
          <a:effectLst/>
        </p:spPr>
      </p:cxnSp>
      <p:sp>
        <p:nvSpPr>
          <p:cNvPr id="52" name="TextBox 51"/>
          <p:cNvSpPr txBox="1"/>
          <p:nvPr/>
        </p:nvSpPr>
        <p:spPr>
          <a:xfrm>
            <a:off x="5991418" y="5806440"/>
            <a:ext cx="312906" cy="369332"/>
          </a:xfrm>
          <a:prstGeom prst="rect">
            <a:avLst/>
          </a:prstGeom>
          <a:noFill/>
        </p:spPr>
        <p:txBody>
          <a:bodyPr wrap="none" rtlCol="0">
            <a:spAutoFit/>
          </a:bodyPr>
          <a:lstStyle/>
          <a:p>
            <a:r>
              <a:rPr lang="en-US" dirty="0">
                <a:solidFill>
                  <a:schemeClr val="bg1"/>
                </a:solidFill>
              </a:rPr>
              <a:t>3</a:t>
            </a:r>
          </a:p>
        </p:txBody>
      </p:sp>
      <p:cxnSp>
        <p:nvCxnSpPr>
          <p:cNvPr id="65" name="Straight Connector 64"/>
          <p:cNvCxnSpPr/>
          <p:nvPr/>
        </p:nvCxnSpPr>
        <p:spPr bwMode="auto">
          <a:xfrm>
            <a:off x="1097280" y="5074920"/>
            <a:ext cx="2014537" cy="0"/>
          </a:xfrm>
          <a:prstGeom prst="line">
            <a:avLst/>
          </a:prstGeom>
          <a:solidFill>
            <a:schemeClr val="accent1"/>
          </a:solidFill>
          <a:ln w="38100" cap="rnd" cmpd="sng" algn="ctr">
            <a:solidFill>
              <a:srgbClr val="00B0F0"/>
            </a:solidFill>
            <a:prstDash val="dash"/>
            <a:round/>
            <a:headEnd type="none" w="med" len="med"/>
            <a:tailEnd type="none" w="med" len="med"/>
          </a:ln>
          <a:effectLst/>
        </p:spPr>
      </p:cxnSp>
      <p:cxnSp>
        <p:nvCxnSpPr>
          <p:cNvPr id="66" name="Straight Connector 65"/>
          <p:cNvCxnSpPr/>
          <p:nvPr/>
        </p:nvCxnSpPr>
        <p:spPr bwMode="auto">
          <a:xfrm flipV="1">
            <a:off x="3126487" y="3816032"/>
            <a:ext cx="496888" cy="1258888"/>
          </a:xfrm>
          <a:prstGeom prst="line">
            <a:avLst/>
          </a:prstGeom>
          <a:solidFill>
            <a:schemeClr val="accent1"/>
          </a:solidFill>
          <a:ln w="38100" cap="rnd" cmpd="sng" algn="ctr">
            <a:solidFill>
              <a:srgbClr val="00B0F0"/>
            </a:solidFill>
            <a:prstDash val="dash"/>
            <a:round/>
            <a:headEnd type="none" w="med" len="med"/>
            <a:tailEnd type="none" w="med" len="med"/>
          </a:ln>
          <a:effectLst/>
        </p:spPr>
      </p:cxnSp>
      <p:cxnSp>
        <p:nvCxnSpPr>
          <p:cNvPr id="68" name="Straight Connector 67"/>
          <p:cNvCxnSpPr>
            <a:endCxn id="1150990" idx="1"/>
          </p:cNvCxnSpPr>
          <p:nvPr/>
        </p:nvCxnSpPr>
        <p:spPr bwMode="auto">
          <a:xfrm flipV="1">
            <a:off x="3623375" y="3805238"/>
            <a:ext cx="4630038" cy="10794"/>
          </a:xfrm>
          <a:prstGeom prst="line">
            <a:avLst/>
          </a:prstGeom>
          <a:solidFill>
            <a:schemeClr val="accent1"/>
          </a:solidFill>
          <a:ln w="38100" cap="rnd" cmpd="sng" algn="ctr">
            <a:solidFill>
              <a:srgbClr val="00B0F0"/>
            </a:solidFill>
            <a:prstDash val="dash"/>
            <a:round/>
            <a:headEnd type="none" w="med" len="med"/>
            <a:tailEnd type="none" w="med" len="med"/>
          </a:ln>
          <a:effectLst/>
        </p:spPr>
      </p:cxnSp>
      <p:sp>
        <p:nvSpPr>
          <p:cNvPr id="71" name="TextBox 70"/>
          <p:cNvSpPr txBox="1"/>
          <p:nvPr/>
        </p:nvSpPr>
        <p:spPr>
          <a:xfrm>
            <a:off x="4572000" y="5276241"/>
            <a:ext cx="3089030" cy="369332"/>
          </a:xfrm>
          <a:prstGeom prst="rect">
            <a:avLst/>
          </a:prstGeom>
          <a:solidFill>
            <a:schemeClr val="tx1">
              <a:alpha val="25000"/>
            </a:schemeClr>
          </a:solidFill>
        </p:spPr>
        <p:txBody>
          <a:bodyPr wrap="square" rtlCol="0">
            <a:spAutoFit/>
          </a:bodyPr>
          <a:lstStyle/>
          <a:p>
            <a:r>
              <a:rPr lang="en-US" dirty="0">
                <a:solidFill>
                  <a:schemeClr val="bg1"/>
                </a:solidFill>
              </a:rPr>
              <a:t>Process upset occurs</a:t>
            </a:r>
          </a:p>
        </p:txBody>
      </p:sp>
      <p:sp>
        <p:nvSpPr>
          <p:cNvPr id="75" name="Freeform 74"/>
          <p:cNvSpPr/>
          <p:nvPr/>
        </p:nvSpPr>
        <p:spPr bwMode="auto">
          <a:xfrm>
            <a:off x="3190240" y="5201920"/>
            <a:ext cx="1412240" cy="391160"/>
          </a:xfrm>
          <a:custGeom>
            <a:avLst/>
            <a:gdLst>
              <a:gd name="connsiteX0" fmla="*/ 1412240 w 1412240"/>
              <a:gd name="connsiteY0" fmla="*/ 254000 h 391160"/>
              <a:gd name="connsiteX1" fmla="*/ 1148080 w 1412240"/>
              <a:gd name="connsiteY1" fmla="*/ 233680 h 391160"/>
              <a:gd name="connsiteX2" fmla="*/ 751840 w 1412240"/>
              <a:gd name="connsiteY2" fmla="*/ 335280 h 391160"/>
              <a:gd name="connsiteX3" fmla="*/ 294640 w 1412240"/>
              <a:gd name="connsiteY3" fmla="*/ 335280 h 391160"/>
              <a:gd name="connsiteX4" fmla="*/ 0 w 1412240"/>
              <a:gd name="connsiteY4" fmla="*/ 0 h 391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2240" h="391160">
                <a:moveTo>
                  <a:pt x="1412240" y="254000"/>
                </a:moveTo>
                <a:cubicBezTo>
                  <a:pt x="1335193" y="237066"/>
                  <a:pt x="1258147" y="220133"/>
                  <a:pt x="1148080" y="233680"/>
                </a:cubicBezTo>
                <a:cubicBezTo>
                  <a:pt x="1038013" y="247227"/>
                  <a:pt x="894080" y="318347"/>
                  <a:pt x="751840" y="335280"/>
                </a:cubicBezTo>
                <a:cubicBezTo>
                  <a:pt x="609600" y="352213"/>
                  <a:pt x="419947" y="391160"/>
                  <a:pt x="294640" y="335280"/>
                </a:cubicBezTo>
                <a:cubicBezTo>
                  <a:pt x="169333" y="279400"/>
                  <a:pt x="84666" y="139700"/>
                  <a:pt x="0" y="0"/>
                </a:cubicBezTo>
              </a:path>
            </a:pathLst>
          </a:custGeom>
          <a:noFill/>
          <a:ln w="28575" cap="flat" cmpd="sng" algn="ctr">
            <a:solidFill>
              <a:srgbClr val="FF0000"/>
            </a:solidFill>
            <a:prstDash val="solid"/>
            <a:round/>
            <a:headEnd type="none" w="lg" len="lg"/>
            <a:tailEnd type="arrow" w="lg" len="lg"/>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400" b="1">
              <a:latin typeface="Arial Narrow" pitchFamily="34" charset="0"/>
            </a:endParaRPr>
          </a:p>
        </p:txBody>
      </p:sp>
      <p:grpSp>
        <p:nvGrpSpPr>
          <p:cNvPr id="7" name="Group 86"/>
          <p:cNvGrpSpPr/>
          <p:nvPr/>
        </p:nvGrpSpPr>
        <p:grpSpPr>
          <a:xfrm>
            <a:off x="3126487" y="3816032"/>
            <a:ext cx="3864546" cy="1248093"/>
            <a:chOff x="3126487" y="3816032"/>
            <a:chExt cx="3864546" cy="1248093"/>
          </a:xfrm>
        </p:grpSpPr>
        <p:sp>
          <p:nvSpPr>
            <p:cNvPr id="76" name="TextBox 75"/>
            <p:cNvSpPr txBox="1"/>
            <p:nvPr/>
          </p:nvSpPr>
          <p:spPr>
            <a:xfrm>
              <a:off x="4407216" y="4112309"/>
              <a:ext cx="2583817" cy="646331"/>
            </a:xfrm>
            <a:prstGeom prst="rect">
              <a:avLst/>
            </a:prstGeom>
            <a:solidFill>
              <a:schemeClr val="bg1">
                <a:alpha val="85000"/>
              </a:schemeClr>
            </a:solidFill>
          </p:spPr>
          <p:txBody>
            <a:bodyPr wrap="square" rtlCol="0">
              <a:spAutoFit/>
            </a:bodyPr>
            <a:lstStyle>
              <a:defPPr>
                <a:defRPr lang="en-US"/>
              </a:defPPr>
            </a:lstStyle>
            <a:p>
              <a:r>
                <a:rPr lang="en-US" dirty="0"/>
                <a:t>Proportional only response to the upset</a:t>
              </a:r>
            </a:p>
          </p:txBody>
        </p:sp>
        <p:cxnSp>
          <p:nvCxnSpPr>
            <p:cNvPr id="78" name="Straight Connector 77"/>
            <p:cNvCxnSpPr/>
            <p:nvPr/>
          </p:nvCxnSpPr>
          <p:spPr bwMode="auto">
            <a:xfrm>
              <a:off x="3126487" y="5064125"/>
              <a:ext cx="1505838" cy="0"/>
            </a:xfrm>
            <a:prstGeom prst="line">
              <a:avLst/>
            </a:prstGeom>
            <a:solidFill>
              <a:schemeClr val="accent1"/>
            </a:solidFill>
            <a:ln w="28575" cap="rnd" cmpd="sng" algn="ctr">
              <a:solidFill>
                <a:srgbClr val="FF0000"/>
              </a:solidFill>
              <a:prstDash val="solid"/>
              <a:round/>
              <a:headEnd type="none" w="lg" len="lg"/>
              <a:tailEnd type="none" w="lg" len="lg"/>
            </a:ln>
            <a:effectLst/>
          </p:spPr>
        </p:cxnSp>
        <p:cxnSp>
          <p:nvCxnSpPr>
            <p:cNvPr id="80" name="Straight Connector 79"/>
            <p:cNvCxnSpPr/>
            <p:nvPr/>
          </p:nvCxnSpPr>
          <p:spPr bwMode="auto">
            <a:xfrm flipV="1">
              <a:off x="4256088" y="3816032"/>
              <a:ext cx="0" cy="1248093"/>
            </a:xfrm>
            <a:prstGeom prst="line">
              <a:avLst/>
            </a:prstGeom>
            <a:solidFill>
              <a:schemeClr val="accent1"/>
            </a:solidFill>
            <a:ln w="28575" cap="rnd" cmpd="sng" algn="ctr">
              <a:solidFill>
                <a:srgbClr val="FF0000"/>
              </a:solidFill>
              <a:prstDash val="solid"/>
              <a:round/>
              <a:headEnd type="arrow" w="lg" len="lg"/>
              <a:tailEnd type="arrow" w="lg" len="lg"/>
            </a:ln>
            <a:effectLst/>
          </p:spPr>
        </p:cxnSp>
      </p:grpSp>
      <p:grpSp>
        <p:nvGrpSpPr>
          <p:cNvPr id="8" name="Group 85"/>
          <p:cNvGrpSpPr/>
          <p:nvPr/>
        </p:nvGrpSpPr>
        <p:grpSpPr>
          <a:xfrm>
            <a:off x="5517638" y="173186"/>
            <a:ext cx="3089030" cy="369332"/>
            <a:chOff x="1318186" y="1917700"/>
            <a:chExt cx="3089030" cy="369332"/>
          </a:xfrm>
        </p:grpSpPr>
        <p:sp>
          <p:nvSpPr>
            <p:cNvPr id="81" name="TextBox 80"/>
            <p:cNvSpPr txBox="1"/>
            <p:nvPr/>
          </p:nvSpPr>
          <p:spPr>
            <a:xfrm>
              <a:off x="1318186" y="1917700"/>
              <a:ext cx="3089030" cy="369332"/>
            </a:xfrm>
            <a:prstGeom prst="rect">
              <a:avLst/>
            </a:prstGeom>
            <a:noFill/>
          </p:spPr>
          <p:txBody>
            <a:bodyPr wrap="square" rtlCol="0">
              <a:spAutoFit/>
            </a:bodyPr>
            <a:lstStyle/>
            <a:p>
              <a:r>
                <a:rPr lang="en-US" dirty="0">
                  <a:solidFill>
                    <a:srgbClr val="00B0F0"/>
                  </a:solidFill>
                </a:rPr>
                <a:t>P only response</a:t>
              </a:r>
            </a:p>
          </p:txBody>
        </p:sp>
        <p:cxnSp>
          <p:nvCxnSpPr>
            <p:cNvPr id="83" name="Straight Connector 82"/>
            <p:cNvCxnSpPr/>
            <p:nvPr/>
          </p:nvCxnSpPr>
          <p:spPr bwMode="auto">
            <a:xfrm>
              <a:off x="3241040" y="2119630"/>
              <a:ext cx="731520" cy="0"/>
            </a:xfrm>
            <a:prstGeom prst="line">
              <a:avLst/>
            </a:prstGeom>
            <a:solidFill>
              <a:schemeClr val="accent1"/>
            </a:solidFill>
            <a:ln w="38100" cap="rnd" cmpd="sng" algn="ctr">
              <a:solidFill>
                <a:srgbClr val="00B0F0"/>
              </a:solidFill>
              <a:prstDash val="dash"/>
              <a:round/>
              <a:headEnd type="none" w="med" len="med"/>
              <a:tailEnd type="none" w="med" len="med"/>
            </a:ln>
            <a:effectLst/>
          </p:spPr>
        </p:cxnSp>
      </p:grpSp>
      <p:sp>
        <p:nvSpPr>
          <p:cNvPr id="1150978" name="Line 2"/>
          <p:cNvSpPr>
            <a:spLocks noChangeShapeType="1"/>
          </p:cNvSpPr>
          <p:nvPr/>
        </p:nvSpPr>
        <p:spPr bwMode="auto">
          <a:xfrm>
            <a:off x="1109663" y="658813"/>
            <a:ext cx="0" cy="5035550"/>
          </a:xfrm>
          <a:prstGeom prst="line">
            <a:avLst/>
          </a:prstGeom>
          <a:noFill/>
          <a:ln w="38100" cap="rnd">
            <a:solidFill>
              <a:schemeClr val="bg1"/>
            </a:solidFill>
            <a:round/>
            <a:headEnd/>
            <a:tailEnd/>
          </a:ln>
          <a:effectLst/>
        </p:spPr>
        <p:txBody>
          <a:bodyPr anchor="ctr"/>
          <a:lstStyle/>
          <a:p>
            <a:endParaRPr lang="en-US"/>
          </a:p>
        </p:txBody>
      </p:sp>
      <p:sp>
        <p:nvSpPr>
          <p:cNvPr id="5" name="Slide Number Placeholder 4"/>
          <p:cNvSpPr>
            <a:spLocks noGrp="1"/>
          </p:cNvSpPr>
          <p:nvPr>
            <p:ph type="sldNum" sz="quarter" idx="11"/>
          </p:nvPr>
        </p:nvSpPr>
        <p:spPr/>
        <p:txBody>
          <a:bodyPr/>
          <a:lstStyle/>
          <a:p>
            <a:fld id="{A9320731-3B2C-4107-8664-CAD7BE973DC8}" type="slidenum">
              <a:rPr lang="en-US" smtClean="0"/>
              <a:pPr/>
              <a:t>40</a:t>
            </a:fld>
            <a:endParaRPr lang="en-US"/>
          </a:p>
        </p:txBody>
      </p:sp>
      <p:sp>
        <p:nvSpPr>
          <p:cNvPr id="4" name="Footer Placeholder 3"/>
          <p:cNvSpPr>
            <a:spLocks noGrp="1"/>
          </p:cNvSpPr>
          <p:nvPr>
            <p:ph type="ftr" sz="quarter" idx="10"/>
          </p:nvPr>
        </p:nvSpPr>
        <p:spPr/>
        <p:txBody>
          <a:bodyPr/>
          <a:lstStyle/>
          <a:p>
            <a:r>
              <a:rPr lang="en-US"/>
              <a:t>Tab 12-1 - Proportional an PID Control Processes</a:t>
            </a:r>
            <a:endParaRPr lang="en-US" dirty="0"/>
          </a:p>
        </p:txBody>
      </p:sp>
    </p:spTree>
    <p:extLst>
      <p:ext uri="{BB962C8B-B14F-4D97-AF65-F5344CB8AC3E}">
        <p14:creationId xmlns:p14="http://schemas.microsoft.com/office/powerpoint/2010/main" val="118210229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500"/>
                                        <p:tgtEl>
                                          <p:spTgt spid="7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fade">
                                      <p:cBhvr>
                                        <p:cTn id="15" dur="500"/>
                                        <p:tgtEl>
                                          <p:spTgt spid="75"/>
                                        </p:tgtEl>
                                      </p:cBhvr>
                                    </p:animEffect>
                                  </p:childTnLst>
                                </p:cTn>
                              </p:par>
                            </p:childTnLst>
                          </p:cTn>
                        </p:par>
                        <p:par>
                          <p:cTn id="16" fill="hold">
                            <p:stCondLst>
                              <p:cond delay="500"/>
                            </p:stCondLst>
                            <p:childTnLst>
                              <p:par>
                                <p:cTn id="17" presetID="22" presetClass="entr" presetSubtype="4" fill="hold" nodeType="after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wipe(down)">
                                      <p:cBhvr>
                                        <p:cTn id="19" dur="500"/>
                                        <p:tgtEl>
                                          <p:spTgt spid="66"/>
                                        </p:tgtEl>
                                      </p:cBhvr>
                                    </p:animEffect>
                                  </p:childTnLst>
                                </p:cTn>
                              </p:par>
                            </p:childTnLst>
                          </p:cTn>
                        </p:par>
                        <p:par>
                          <p:cTn id="20" fill="hold">
                            <p:stCondLst>
                              <p:cond delay="1000"/>
                            </p:stCondLst>
                            <p:childTnLst>
                              <p:par>
                                <p:cTn id="21" presetID="22" presetClass="entr" presetSubtype="8"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left)">
                                      <p:cBhvr>
                                        <p:cTn id="23" dur="500"/>
                                        <p:tgtEl>
                                          <p:spTgt spid="68"/>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5"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4"/>
          <p:cNvGrpSpPr>
            <a:grpSpLocks/>
          </p:cNvGrpSpPr>
          <p:nvPr/>
        </p:nvGrpSpPr>
        <p:grpSpPr bwMode="auto">
          <a:xfrm>
            <a:off x="1096963" y="6028372"/>
            <a:ext cx="3535362" cy="738188"/>
            <a:chOff x="691" y="3680"/>
            <a:chExt cx="2227" cy="465"/>
          </a:xfrm>
        </p:grpSpPr>
        <p:sp>
          <p:nvSpPr>
            <p:cNvPr id="1150981" name="Text Box 5"/>
            <p:cNvSpPr txBox="1">
              <a:spLocks noChangeArrowheads="1"/>
            </p:cNvSpPr>
            <p:nvPr/>
          </p:nvSpPr>
          <p:spPr bwMode="auto">
            <a:xfrm>
              <a:off x="691" y="3680"/>
              <a:ext cx="1590" cy="465"/>
            </a:xfrm>
            <a:prstGeom prst="rect">
              <a:avLst/>
            </a:prstGeom>
            <a:noFill/>
            <a:ln w="9525" algn="ctr">
              <a:noFill/>
              <a:miter lim="800000"/>
              <a:headEnd/>
              <a:tailEnd/>
            </a:ln>
            <a:effectLst/>
          </p:spPr>
          <p:txBody>
            <a:bodyPr>
              <a:spAutoFit/>
            </a:bodyPr>
            <a:lstStyle/>
            <a:p>
              <a:r>
                <a:rPr lang="en-US" sz="2400" i="1" dirty="0">
                  <a:solidFill>
                    <a:schemeClr val="bg1"/>
                  </a:solidFill>
                  <a:latin typeface="Arial" charset="0"/>
                </a:rPr>
                <a:t>Increasing Time</a:t>
              </a:r>
            </a:p>
            <a:p>
              <a:r>
                <a:rPr lang="en-US" i="1" dirty="0">
                  <a:solidFill>
                    <a:schemeClr val="bg1"/>
                  </a:solidFill>
                  <a:latin typeface="Arial" charset="0"/>
                </a:rPr>
                <a:t>Minutes</a:t>
              </a:r>
            </a:p>
          </p:txBody>
        </p:sp>
        <p:sp>
          <p:nvSpPr>
            <p:cNvPr id="1150982" name="Line 6"/>
            <p:cNvSpPr>
              <a:spLocks noChangeShapeType="1"/>
            </p:cNvSpPr>
            <p:nvPr/>
          </p:nvSpPr>
          <p:spPr bwMode="auto">
            <a:xfrm>
              <a:off x="2187" y="3832"/>
              <a:ext cx="731" cy="0"/>
            </a:xfrm>
            <a:prstGeom prst="line">
              <a:avLst/>
            </a:prstGeom>
            <a:noFill/>
            <a:ln w="38100">
              <a:solidFill>
                <a:srgbClr val="FF0000"/>
              </a:solidFill>
              <a:round/>
              <a:headEnd/>
              <a:tailEnd type="arrow" w="lg" len="med"/>
            </a:ln>
            <a:effectLst/>
          </p:spPr>
          <p:txBody>
            <a:bodyPr anchor="ctr"/>
            <a:lstStyle/>
            <a:p>
              <a:endParaRPr lang="en-US" sz="2400">
                <a:solidFill>
                  <a:schemeClr val="bg1"/>
                </a:solidFill>
              </a:endParaRPr>
            </a:p>
          </p:txBody>
        </p:sp>
      </p:grpSp>
      <p:grpSp>
        <p:nvGrpSpPr>
          <p:cNvPr id="3" name="Group 7"/>
          <p:cNvGrpSpPr>
            <a:grpSpLocks/>
          </p:cNvGrpSpPr>
          <p:nvPr/>
        </p:nvGrpSpPr>
        <p:grpSpPr bwMode="auto">
          <a:xfrm rot="-5400000">
            <a:off x="-1169978" y="3441702"/>
            <a:ext cx="3535363" cy="830264"/>
            <a:chOff x="691" y="3505"/>
            <a:chExt cx="2227" cy="523"/>
          </a:xfrm>
        </p:grpSpPr>
        <p:sp>
          <p:nvSpPr>
            <p:cNvPr id="1150984" name="Text Box 8"/>
            <p:cNvSpPr txBox="1">
              <a:spLocks noChangeArrowheads="1"/>
            </p:cNvSpPr>
            <p:nvPr/>
          </p:nvSpPr>
          <p:spPr bwMode="auto">
            <a:xfrm>
              <a:off x="691" y="3505"/>
              <a:ext cx="1590" cy="523"/>
            </a:xfrm>
            <a:prstGeom prst="rect">
              <a:avLst/>
            </a:prstGeom>
            <a:noFill/>
            <a:ln w="9525" algn="ctr">
              <a:noFill/>
              <a:miter lim="800000"/>
              <a:headEnd/>
              <a:tailEnd/>
            </a:ln>
            <a:effectLst/>
          </p:spPr>
          <p:txBody>
            <a:bodyPr>
              <a:spAutoFit/>
            </a:bodyPr>
            <a:lstStyle/>
            <a:p>
              <a:pPr>
                <a:spcBef>
                  <a:spcPct val="50000"/>
                </a:spcBef>
              </a:pPr>
              <a:r>
                <a:rPr lang="en-US" sz="2400" i="1" dirty="0">
                  <a:solidFill>
                    <a:schemeClr val="bg1"/>
                  </a:solidFill>
                  <a:latin typeface="Arial" charset="0"/>
                </a:rPr>
                <a:t>Increasing Output Signal</a:t>
              </a:r>
            </a:p>
          </p:txBody>
        </p:sp>
        <p:sp>
          <p:nvSpPr>
            <p:cNvPr id="1150985" name="Line 9"/>
            <p:cNvSpPr>
              <a:spLocks noChangeShapeType="1"/>
            </p:cNvSpPr>
            <p:nvPr/>
          </p:nvSpPr>
          <p:spPr bwMode="auto">
            <a:xfrm>
              <a:off x="2187" y="3832"/>
              <a:ext cx="731" cy="0"/>
            </a:xfrm>
            <a:prstGeom prst="line">
              <a:avLst/>
            </a:prstGeom>
            <a:noFill/>
            <a:ln w="38100">
              <a:solidFill>
                <a:srgbClr val="FF0000"/>
              </a:solidFill>
              <a:round/>
              <a:headEnd/>
              <a:tailEnd type="arrow" w="lg" len="med"/>
            </a:ln>
            <a:effectLst/>
          </p:spPr>
          <p:txBody>
            <a:bodyPr anchor="ctr"/>
            <a:lstStyle/>
            <a:p>
              <a:endParaRPr lang="en-US" sz="2400">
                <a:solidFill>
                  <a:schemeClr val="bg1"/>
                </a:solidFill>
              </a:endParaRPr>
            </a:p>
          </p:txBody>
        </p:sp>
      </p:grpSp>
      <p:sp>
        <p:nvSpPr>
          <p:cNvPr id="1150986" name="Line 10"/>
          <p:cNvSpPr>
            <a:spLocks noChangeShapeType="1"/>
          </p:cNvSpPr>
          <p:nvPr/>
        </p:nvSpPr>
        <p:spPr bwMode="auto">
          <a:xfrm>
            <a:off x="1109663" y="1287463"/>
            <a:ext cx="7143750" cy="0"/>
          </a:xfrm>
          <a:prstGeom prst="line">
            <a:avLst/>
          </a:prstGeom>
          <a:noFill/>
          <a:ln w="12700">
            <a:solidFill>
              <a:schemeClr val="bg2"/>
            </a:solidFill>
            <a:prstDash val="sysDot"/>
            <a:round/>
            <a:headEnd/>
            <a:tailEnd/>
          </a:ln>
          <a:effectLst/>
        </p:spPr>
        <p:txBody>
          <a:bodyPr anchor="ctr"/>
          <a:lstStyle/>
          <a:p>
            <a:endParaRPr lang="en-US"/>
          </a:p>
        </p:txBody>
      </p:sp>
      <p:sp>
        <p:nvSpPr>
          <p:cNvPr id="1150987" name="Line 11"/>
          <p:cNvSpPr>
            <a:spLocks noChangeShapeType="1"/>
          </p:cNvSpPr>
          <p:nvPr/>
        </p:nvSpPr>
        <p:spPr bwMode="auto">
          <a:xfrm>
            <a:off x="1109663" y="1917700"/>
            <a:ext cx="7143750" cy="0"/>
          </a:xfrm>
          <a:prstGeom prst="line">
            <a:avLst/>
          </a:prstGeom>
          <a:noFill/>
          <a:ln w="12700">
            <a:solidFill>
              <a:schemeClr val="bg2"/>
            </a:solidFill>
            <a:prstDash val="sysDot"/>
            <a:round/>
            <a:headEnd/>
            <a:tailEnd/>
          </a:ln>
          <a:effectLst/>
        </p:spPr>
        <p:txBody>
          <a:bodyPr anchor="ctr"/>
          <a:lstStyle/>
          <a:p>
            <a:endParaRPr lang="en-US"/>
          </a:p>
        </p:txBody>
      </p:sp>
      <p:sp>
        <p:nvSpPr>
          <p:cNvPr id="1150988" name="Line 12"/>
          <p:cNvSpPr>
            <a:spLocks noChangeShapeType="1"/>
          </p:cNvSpPr>
          <p:nvPr/>
        </p:nvSpPr>
        <p:spPr bwMode="auto">
          <a:xfrm>
            <a:off x="1109663" y="2546350"/>
            <a:ext cx="7143750" cy="0"/>
          </a:xfrm>
          <a:prstGeom prst="line">
            <a:avLst/>
          </a:prstGeom>
          <a:noFill/>
          <a:ln w="12700">
            <a:solidFill>
              <a:schemeClr val="bg2"/>
            </a:solidFill>
            <a:prstDash val="sysDot"/>
            <a:round/>
            <a:headEnd/>
            <a:tailEnd/>
          </a:ln>
          <a:effectLst/>
        </p:spPr>
        <p:txBody>
          <a:bodyPr anchor="ctr"/>
          <a:lstStyle/>
          <a:p>
            <a:endParaRPr lang="en-US"/>
          </a:p>
        </p:txBody>
      </p:sp>
      <p:sp>
        <p:nvSpPr>
          <p:cNvPr id="1150989" name="Line 13"/>
          <p:cNvSpPr>
            <a:spLocks noChangeShapeType="1"/>
          </p:cNvSpPr>
          <p:nvPr/>
        </p:nvSpPr>
        <p:spPr bwMode="auto">
          <a:xfrm>
            <a:off x="1109663" y="3176588"/>
            <a:ext cx="7143750" cy="0"/>
          </a:xfrm>
          <a:prstGeom prst="line">
            <a:avLst/>
          </a:prstGeom>
          <a:noFill/>
          <a:ln w="12700">
            <a:solidFill>
              <a:schemeClr val="bg2"/>
            </a:solidFill>
            <a:prstDash val="sysDot"/>
            <a:round/>
            <a:headEnd/>
            <a:tailEnd/>
          </a:ln>
          <a:effectLst/>
        </p:spPr>
        <p:txBody>
          <a:bodyPr anchor="ctr"/>
          <a:lstStyle/>
          <a:p>
            <a:endParaRPr lang="en-US"/>
          </a:p>
        </p:txBody>
      </p:sp>
      <p:sp>
        <p:nvSpPr>
          <p:cNvPr id="1150990" name="Line 14"/>
          <p:cNvSpPr>
            <a:spLocks noChangeShapeType="1"/>
          </p:cNvSpPr>
          <p:nvPr/>
        </p:nvSpPr>
        <p:spPr bwMode="auto">
          <a:xfrm>
            <a:off x="1109663" y="3805238"/>
            <a:ext cx="7143750" cy="0"/>
          </a:xfrm>
          <a:prstGeom prst="line">
            <a:avLst/>
          </a:prstGeom>
          <a:noFill/>
          <a:ln w="12700">
            <a:solidFill>
              <a:schemeClr val="bg2"/>
            </a:solidFill>
            <a:prstDash val="sysDot"/>
            <a:round/>
            <a:headEnd/>
            <a:tailEnd/>
          </a:ln>
          <a:effectLst/>
        </p:spPr>
        <p:txBody>
          <a:bodyPr anchor="ctr"/>
          <a:lstStyle/>
          <a:p>
            <a:endParaRPr lang="en-US"/>
          </a:p>
        </p:txBody>
      </p:sp>
      <p:sp>
        <p:nvSpPr>
          <p:cNvPr id="1150991" name="Line 15"/>
          <p:cNvSpPr>
            <a:spLocks noChangeShapeType="1"/>
          </p:cNvSpPr>
          <p:nvPr/>
        </p:nvSpPr>
        <p:spPr bwMode="auto">
          <a:xfrm>
            <a:off x="1109663" y="4435475"/>
            <a:ext cx="7143750" cy="0"/>
          </a:xfrm>
          <a:prstGeom prst="line">
            <a:avLst/>
          </a:prstGeom>
          <a:noFill/>
          <a:ln w="12700">
            <a:solidFill>
              <a:schemeClr val="bg2"/>
            </a:solidFill>
            <a:prstDash val="sysDot"/>
            <a:round/>
            <a:headEnd/>
            <a:tailEnd/>
          </a:ln>
          <a:effectLst/>
        </p:spPr>
        <p:txBody>
          <a:bodyPr anchor="ctr"/>
          <a:lstStyle/>
          <a:p>
            <a:endParaRPr lang="en-US"/>
          </a:p>
        </p:txBody>
      </p:sp>
      <p:sp>
        <p:nvSpPr>
          <p:cNvPr id="1150992" name="Line 16"/>
          <p:cNvSpPr>
            <a:spLocks noChangeShapeType="1"/>
          </p:cNvSpPr>
          <p:nvPr/>
        </p:nvSpPr>
        <p:spPr bwMode="auto">
          <a:xfrm>
            <a:off x="1109663" y="5064125"/>
            <a:ext cx="7143750" cy="0"/>
          </a:xfrm>
          <a:prstGeom prst="line">
            <a:avLst/>
          </a:prstGeom>
          <a:noFill/>
          <a:ln w="12700">
            <a:solidFill>
              <a:schemeClr val="bg2"/>
            </a:solidFill>
            <a:prstDash val="sysDot"/>
            <a:round/>
            <a:headEnd/>
            <a:tailEnd/>
          </a:ln>
          <a:effectLst/>
        </p:spPr>
        <p:txBody>
          <a:bodyPr anchor="ctr"/>
          <a:lstStyle/>
          <a:p>
            <a:endParaRPr lang="en-US"/>
          </a:p>
        </p:txBody>
      </p:sp>
      <p:sp>
        <p:nvSpPr>
          <p:cNvPr id="1150993" name="Line 17"/>
          <p:cNvSpPr>
            <a:spLocks noChangeShapeType="1"/>
          </p:cNvSpPr>
          <p:nvPr/>
        </p:nvSpPr>
        <p:spPr bwMode="auto">
          <a:xfrm>
            <a:off x="1109663" y="658813"/>
            <a:ext cx="7143750" cy="0"/>
          </a:xfrm>
          <a:prstGeom prst="line">
            <a:avLst/>
          </a:prstGeom>
          <a:noFill/>
          <a:ln w="12700">
            <a:solidFill>
              <a:schemeClr val="bg2"/>
            </a:solidFill>
            <a:prstDash val="sysDot"/>
            <a:round/>
            <a:headEnd/>
            <a:tailEnd/>
          </a:ln>
          <a:effectLst/>
        </p:spPr>
        <p:txBody>
          <a:bodyPr anchor="ctr"/>
          <a:lstStyle/>
          <a:p>
            <a:endParaRPr lang="en-US"/>
          </a:p>
        </p:txBody>
      </p:sp>
      <p:sp>
        <p:nvSpPr>
          <p:cNvPr id="1150994" name="Line 18"/>
          <p:cNvSpPr>
            <a:spLocks noChangeShapeType="1"/>
          </p:cNvSpPr>
          <p:nvPr/>
        </p:nvSpPr>
        <p:spPr bwMode="auto">
          <a:xfrm>
            <a:off x="1738313" y="65881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0995" name="Line 19"/>
          <p:cNvSpPr>
            <a:spLocks noChangeShapeType="1"/>
          </p:cNvSpPr>
          <p:nvPr/>
        </p:nvSpPr>
        <p:spPr bwMode="auto">
          <a:xfrm>
            <a:off x="2368550" y="65881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0996" name="Line 20"/>
          <p:cNvSpPr>
            <a:spLocks noChangeShapeType="1"/>
          </p:cNvSpPr>
          <p:nvPr/>
        </p:nvSpPr>
        <p:spPr bwMode="auto">
          <a:xfrm>
            <a:off x="2997200" y="65881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0997" name="Line 21"/>
          <p:cNvSpPr>
            <a:spLocks noChangeShapeType="1"/>
          </p:cNvSpPr>
          <p:nvPr/>
        </p:nvSpPr>
        <p:spPr bwMode="auto">
          <a:xfrm>
            <a:off x="3627438" y="65881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0998" name="Line 22"/>
          <p:cNvSpPr>
            <a:spLocks noChangeShapeType="1"/>
          </p:cNvSpPr>
          <p:nvPr/>
        </p:nvSpPr>
        <p:spPr bwMode="auto">
          <a:xfrm>
            <a:off x="4256088" y="65881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0999" name="Line 23"/>
          <p:cNvSpPr>
            <a:spLocks noChangeShapeType="1"/>
          </p:cNvSpPr>
          <p:nvPr/>
        </p:nvSpPr>
        <p:spPr bwMode="auto">
          <a:xfrm>
            <a:off x="4886325" y="65881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1000" name="Line 24"/>
          <p:cNvSpPr>
            <a:spLocks noChangeShapeType="1"/>
          </p:cNvSpPr>
          <p:nvPr/>
        </p:nvSpPr>
        <p:spPr bwMode="auto">
          <a:xfrm>
            <a:off x="5514975" y="65881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1001" name="Line 25"/>
          <p:cNvSpPr>
            <a:spLocks noChangeShapeType="1"/>
          </p:cNvSpPr>
          <p:nvPr/>
        </p:nvSpPr>
        <p:spPr bwMode="auto">
          <a:xfrm>
            <a:off x="6145213" y="65881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1002" name="Line 26"/>
          <p:cNvSpPr>
            <a:spLocks noChangeShapeType="1"/>
          </p:cNvSpPr>
          <p:nvPr/>
        </p:nvSpPr>
        <p:spPr bwMode="auto">
          <a:xfrm>
            <a:off x="6800850" y="66516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1003" name="Line 27"/>
          <p:cNvSpPr>
            <a:spLocks noChangeShapeType="1"/>
          </p:cNvSpPr>
          <p:nvPr/>
        </p:nvSpPr>
        <p:spPr bwMode="auto">
          <a:xfrm>
            <a:off x="7427913" y="657225"/>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1004" name="Line 28"/>
          <p:cNvSpPr>
            <a:spLocks noChangeShapeType="1"/>
          </p:cNvSpPr>
          <p:nvPr/>
        </p:nvSpPr>
        <p:spPr bwMode="auto">
          <a:xfrm>
            <a:off x="8069263" y="66516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42" name="Title 41"/>
          <p:cNvSpPr>
            <a:spLocks noGrp="1"/>
          </p:cNvSpPr>
          <p:nvPr>
            <p:ph type="title"/>
          </p:nvPr>
        </p:nvSpPr>
        <p:spPr>
          <a:xfrm>
            <a:off x="1737360" y="609600"/>
            <a:ext cx="6720840" cy="1143000"/>
          </a:xfrm>
          <a:solidFill>
            <a:schemeClr val="tx1">
              <a:alpha val="25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p>
            <a:r>
              <a:rPr lang="en-US" dirty="0"/>
              <a:t>Derivative Gain is in Minutes</a:t>
            </a:r>
          </a:p>
        </p:txBody>
      </p:sp>
      <p:sp>
        <p:nvSpPr>
          <p:cNvPr id="1150979" name="Line 3"/>
          <p:cNvSpPr>
            <a:spLocks noChangeShapeType="1"/>
          </p:cNvSpPr>
          <p:nvPr/>
        </p:nvSpPr>
        <p:spPr bwMode="auto">
          <a:xfrm>
            <a:off x="1109663" y="5694363"/>
            <a:ext cx="7143750" cy="0"/>
          </a:xfrm>
          <a:prstGeom prst="line">
            <a:avLst/>
          </a:prstGeom>
          <a:noFill/>
          <a:ln w="38100" cap="rnd">
            <a:solidFill>
              <a:schemeClr val="bg1"/>
            </a:solidFill>
            <a:round/>
            <a:headEnd/>
            <a:tailEnd/>
          </a:ln>
          <a:effectLst/>
        </p:spPr>
        <p:txBody>
          <a:bodyPr anchor="ctr"/>
          <a:lstStyle/>
          <a:p>
            <a:endParaRPr lang="en-US"/>
          </a:p>
        </p:txBody>
      </p:sp>
      <p:cxnSp>
        <p:nvCxnSpPr>
          <p:cNvPr id="43" name="Straight Connector 42"/>
          <p:cNvCxnSpPr/>
          <p:nvPr/>
        </p:nvCxnSpPr>
        <p:spPr bwMode="auto">
          <a:xfrm>
            <a:off x="1110607" y="5700713"/>
            <a:ext cx="0" cy="105727"/>
          </a:xfrm>
          <a:prstGeom prst="line">
            <a:avLst/>
          </a:prstGeom>
          <a:solidFill>
            <a:schemeClr val="accent1"/>
          </a:solidFill>
          <a:ln w="38100" cap="rnd" cmpd="sng" algn="ctr">
            <a:solidFill>
              <a:schemeClr val="bg1"/>
            </a:solidFill>
            <a:prstDash val="solid"/>
            <a:round/>
            <a:headEnd type="none" w="med" len="med"/>
            <a:tailEnd type="none" w="med" len="med"/>
          </a:ln>
          <a:effectLst/>
        </p:spPr>
      </p:cxnSp>
      <p:sp>
        <p:nvSpPr>
          <p:cNvPr id="45" name="TextBox 44"/>
          <p:cNvSpPr txBox="1"/>
          <p:nvPr/>
        </p:nvSpPr>
        <p:spPr>
          <a:xfrm>
            <a:off x="954154" y="5806440"/>
            <a:ext cx="312906" cy="369332"/>
          </a:xfrm>
          <a:prstGeom prst="rect">
            <a:avLst/>
          </a:prstGeom>
          <a:noFill/>
        </p:spPr>
        <p:txBody>
          <a:bodyPr wrap="none" rtlCol="0">
            <a:spAutoFit/>
          </a:bodyPr>
          <a:lstStyle/>
          <a:p>
            <a:r>
              <a:rPr lang="en-US" dirty="0">
                <a:solidFill>
                  <a:schemeClr val="bg1"/>
                </a:solidFill>
              </a:rPr>
              <a:t>1</a:t>
            </a:r>
          </a:p>
        </p:txBody>
      </p:sp>
      <p:cxnSp>
        <p:nvCxnSpPr>
          <p:cNvPr id="48" name="Straight Connector 47"/>
          <p:cNvCxnSpPr/>
          <p:nvPr/>
        </p:nvCxnSpPr>
        <p:spPr bwMode="auto">
          <a:xfrm>
            <a:off x="3629239" y="5700713"/>
            <a:ext cx="0" cy="105727"/>
          </a:xfrm>
          <a:prstGeom prst="line">
            <a:avLst/>
          </a:prstGeom>
          <a:solidFill>
            <a:schemeClr val="accent1"/>
          </a:solidFill>
          <a:ln w="38100" cap="rnd" cmpd="sng" algn="ctr">
            <a:solidFill>
              <a:schemeClr val="bg1"/>
            </a:solidFill>
            <a:prstDash val="solid"/>
            <a:round/>
            <a:headEnd type="none" w="med" len="med"/>
            <a:tailEnd type="none" w="med" len="med"/>
          </a:ln>
          <a:effectLst/>
        </p:spPr>
      </p:cxnSp>
      <p:sp>
        <p:nvSpPr>
          <p:cNvPr id="49" name="TextBox 48"/>
          <p:cNvSpPr txBox="1"/>
          <p:nvPr/>
        </p:nvSpPr>
        <p:spPr>
          <a:xfrm>
            <a:off x="3472786" y="5806440"/>
            <a:ext cx="312906" cy="369332"/>
          </a:xfrm>
          <a:prstGeom prst="rect">
            <a:avLst/>
          </a:prstGeom>
          <a:noFill/>
        </p:spPr>
        <p:txBody>
          <a:bodyPr wrap="none" rtlCol="0">
            <a:spAutoFit/>
          </a:bodyPr>
          <a:lstStyle/>
          <a:p>
            <a:r>
              <a:rPr lang="en-US" dirty="0">
                <a:solidFill>
                  <a:schemeClr val="bg1"/>
                </a:solidFill>
              </a:rPr>
              <a:t>2</a:t>
            </a:r>
          </a:p>
        </p:txBody>
      </p:sp>
      <p:cxnSp>
        <p:nvCxnSpPr>
          <p:cNvPr id="51" name="Straight Connector 50"/>
          <p:cNvCxnSpPr/>
          <p:nvPr/>
        </p:nvCxnSpPr>
        <p:spPr bwMode="auto">
          <a:xfrm>
            <a:off x="6147871" y="5700713"/>
            <a:ext cx="0" cy="105727"/>
          </a:xfrm>
          <a:prstGeom prst="line">
            <a:avLst/>
          </a:prstGeom>
          <a:solidFill>
            <a:schemeClr val="accent1"/>
          </a:solidFill>
          <a:ln w="38100" cap="rnd" cmpd="sng" algn="ctr">
            <a:solidFill>
              <a:schemeClr val="bg1"/>
            </a:solidFill>
            <a:prstDash val="solid"/>
            <a:round/>
            <a:headEnd type="none" w="med" len="med"/>
            <a:tailEnd type="none" w="med" len="med"/>
          </a:ln>
          <a:effectLst/>
        </p:spPr>
      </p:cxnSp>
      <p:sp>
        <p:nvSpPr>
          <p:cNvPr id="52" name="TextBox 51"/>
          <p:cNvSpPr txBox="1"/>
          <p:nvPr/>
        </p:nvSpPr>
        <p:spPr>
          <a:xfrm>
            <a:off x="5991418" y="5806440"/>
            <a:ext cx="312906" cy="369332"/>
          </a:xfrm>
          <a:prstGeom prst="rect">
            <a:avLst/>
          </a:prstGeom>
          <a:noFill/>
        </p:spPr>
        <p:txBody>
          <a:bodyPr wrap="none" rtlCol="0">
            <a:spAutoFit/>
          </a:bodyPr>
          <a:lstStyle/>
          <a:p>
            <a:r>
              <a:rPr lang="en-US" dirty="0">
                <a:solidFill>
                  <a:schemeClr val="bg1"/>
                </a:solidFill>
              </a:rPr>
              <a:t>3</a:t>
            </a:r>
          </a:p>
        </p:txBody>
      </p:sp>
      <p:sp>
        <p:nvSpPr>
          <p:cNvPr id="71" name="TextBox 70"/>
          <p:cNvSpPr txBox="1"/>
          <p:nvPr/>
        </p:nvSpPr>
        <p:spPr>
          <a:xfrm>
            <a:off x="4572000" y="5276241"/>
            <a:ext cx="3089030" cy="369332"/>
          </a:xfrm>
          <a:prstGeom prst="rect">
            <a:avLst/>
          </a:prstGeom>
          <a:noFill/>
        </p:spPr>
        <p:txBody>
          <a:bodyPr wrap="square" rtlCol="0">
            <a:spAutoFit/>
          </a:bodyPr>
          <a:lstStyle/>
          <a:p>
            <a:r>
              <a:rPr lang="en-US" dirty="0">
                <a:solidFill>
                  <a:schemeClr val="bg1"/>
                </a:solidFill>
              </a:rPr>
              <a:t>Process upset occurs</a:t>
            </a:r>
          </a:p>
        </p:txBody>
      </p:sp>
      <p:sp>
        <p:nvSpPr>
          <p:cNvPr id="75" name="Freeform 74"/>
          <p:cNvSpPr/>
          <p:nvPr/>
        </p:nvSpPr>
        <p:spPr bwMode="auto">
          <a:xfrm>
            <a:off x="3190240" y="5201920"/>
            <a:ext cx="1412240" cy="391160"/>
          </a:xfrm>
          <a:custGeom>
            <a:avLst/>
            <a:gdLst>
              <a:gd name="connsiteX0" fmla="*/ 1412240 w 1412240"/>
              <a:gd name="connsiteY0" fmla="*/ 254000 h 391160"/>
              <a:gd name="connsiteX1" fmla="*/ 1148080 w 1412240"/>
              <a:gd name="connsiteY1" fmla="*/ 233680 h 391160"/>
              <a:gd name="connsiteX2" fmla="*/ 751840 w 1412240"/>
              <a:gd name="connsiteY2" fmla="*/ 335280 h 391160"/>
              <a:gd name="connsiteX3" fmla="*/ 294640 w 1412240"/>
              <a:gd name="connsiteY3" fmla="*/ 335280 h 391160"/>
              <a:gd name="connsiteX4" fmla="*/ 0 w 1412240"/>
              <a:gd name="connsiteY4" fmla="*/ 0 h 391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2240" h="391160">
                <a:moveTo>
                  <a:pt x="1412240" y="254000"/>
                </a:moveTo>
                <a:cubicBezTo>
                  <a:pt x="1335193" y="237066"/>
                  <a:pt x="1258147" y="220133"/>
                  <a:pt x="1148080" y="233680"/>
                </a:cubicBezTo>
                <a:cubicBezTo>
                  <a:pt x="1038013" y="247227"/>
                  <a:pt x="894080" y="318347"/>
                  <a:pt x="751840" y="335280"/>
                </a:cubicBezTo>
                <a:cubicBezTo>
                  <a:pt x="609600" y="352213"/>
                  <a:pt x="419947" y="391160"/>
                  <a:pt x="294640" y="335280"/>
                </a:cubicBezTo>
                <a:cubicBezTo>
                  <a:pt x="169333" y="279400"/>
                  <a:pt x="84666" y="139700"/>
                  <a:pt x="0" y="0"/>
                </a:cubicBezTo>
              </a:path>
            </a:pathLst>
          </a:custGeom>
          <a:noFill/>
          <a:ln w="28575" cap="flat" cmpd="sng" algn="ctr">
            <a:solidFill>
              <a:srgbClr val="FF0000"/>
            </a:solidFill>
            <a:prstDash val="solid"/>
            <a:round/>
            <a:headEnd type="none" w="lg" len="lg"/>
            <a:tailEnd type="arrow" w="lg" len="lg"/>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400" b="1">
              <a:latin typeface="Arial Narrow" pitchFamily="34" charset="0"/>
            </a:endParaRPr>
          </a:p>
        </p:txBody>
      </p:sp>
      <p:grpSp>
        <p:nvGrpSpPr>
          <p:cNvPr id="9" name="Group 55"/>
          <p:cNvGrpSpPr/>
          <p:nvPr/>
        </p:nvGrpSpPr>
        <p:grpSpPr>
          <a:xfrm>
            <a:off x="5517638" y="173186"/>
            <a:ext cx="3089030" cy="954107"/>
            <a:chOff x="1318186" y="1917700"/>
            <a:chExt cx="3089030" cy="954107"/>
          </a:xfrm>
        </p:grpSpPr>
        <p:sp>
          <p:nvSpPr>
            <p:cNvPr id="57" name="TextBox 56"/>
            <p:cNvSpPr txBox="1"/>
            <p:nvPr/>
          </p:nvSpPr>
          <p:spPr>
            <a:xfrm>
              <a:off x="1318186" y="1917700"/>
              <a:ext cx="3089030" cy="954107"/>
            </a:xfrm>
            <a:prstGeom prst="rect">
              <a:avLst/>
            </a:prstGeom>
            <a:noFill/>
          </p:spPr>
          <p:txBody>
            <a:bodyPr wrap="square" rtlCol="0">
              <a:spAutoFit/>
            </a:bodyPr>
            <a:lstStyle/>
            <a:p>
              <a:r>
                <a:rPr lang="en-US" dirty="0">
                  <a:solidFill>
                    <a:srgbClr val="00B0F0"/>
                  </a:solidFill>
                </a:rPr>
                <a:t>P only response</a:t>
              </a:r>
            </a:p>
            <a:p>
              <a:pPr>
                <a:spcBef>
                  <a:spcPts val="2400"/>
                </a:spcBef>
              </a:pPr>
              <a:r>
                <a:rPr lang="en-US" dirty="0">
                  <a:solidFill>
                    <a:srgbClr val="FF0000"/>
                  </a:solidFill>
                </a:rPr>
                <a:t>PD response</a:t>
              </a:r>
            </a:p>
          </p:txBody>
        </p:sp>
        <p:cxnSp>
          <p:nvCxnSpPr>
            <p:cNvPr id="58" name="Straight Connector 57"/>
            <p:cNvCxnSpPr/>
            <p:nvPr/>
          </p:nvCxnSpPr>
          <p:spPr bwMode="auto">
            <a:xfrm>
              <a:off x="3241040" y="2119630"/>
              <a:ext cx="731520" cy="0"/>
            </a:xfrm>
            <a:prstGeom prst="line">
              <a:avLst/>
            </a:prstGeom>
            <a:solidFill>
              <a:schemeClr val="accent1"/>
            </a:solidFill>
            <a:ln w="38100" cap="rnd" cmpd="sng" algn="ctr">
              <a:solidFill>
                <a:srgbClr val="00B0F0"/>
              </a:solidFill>
              <a:prstDash val="dash"/>
              <a:round/>
              <a:headEnd type="none" w="med" len="med"/>
              <a:tailEnd type="none" w="med" len="med"/>
            </a:ln>
            <a:effectLst/>
          </p:spPr>
        </p:cxnSp>
        <p:cxnSp>
          <p:nvCxnSpPr>
            <p:cNvPr id="59" name="Straight Connector 58"/>
            <p:cNvCxnSpPr/>
            <p:nvPr/>
          </p:nvCxnSpPr>
          <p:spPr bwMode="auto">
            <a:xfrm>
              <a:off x="3241040" y="2739390"/>
              <a:ext cx="731520" cy="0"/>
            </a:xfrm>
            <a:prstGeom prst="line">
              <a:avLst/>
            </a:prstGeom>
            <a:solidFill>
              <a:schemeClr val="accent1"/>
            </a:solidFill>
            <a:ln w="38100" cap="rnd" cmpd="sng" algn="ctr">
              <a:solidFill>
                <a:srgbClr val="FF0000"/>
              </a:solidFill>
              <a:prstDash val="solid"/>
              <a:round/>
              <a:headEnd type="none" w="med" len="med"/>
              <a:tailEnd type="none" w="med" len="med"/>
            </a:ln>
            <a:effectLst/>
          </p:spPr>
        </p:cxnSp>
      </p:grpSp>
      <p:sp>
        <p:nvSpPr>
          <p:cNvPr id="70" name="TextBox 69"/>
          <p:cNvSpPr txBox="1"/>
          <p:nvPr/>
        </p:nvSpPr>
        <p:spPr>
          <a:xfrm>
            <a:off x="5561965" y="2454059"/>
            <a:ext cx="2342526" cy="646331"/>
          </a:xfrm>
          <a:prstGeom prst="rect">
            <a:avLst/>
          </a:prstGeom>
          <a:solidFill>
            <a:schemeClr val="tx1">
              <a:alpha val="25000"/>
            </a:schemeClr>
          </a:solidFill>
        </p:spPr>
        <p:txBody>
          <a:bodyPr wrap="square" rtlCol="0">
            <a:spAutoFit/>
          </a:bodyPr>
          <a:lstStyle/>
          <a:p>
            <a:r>
              <a:rPr lang="en-US" dirty="0">
                <a:solidFill>
                  <a:schemeClr val="bg1"/>
                </a:solidFill>
              </a:rPr>
              <a:t>Derivative response to the upset</a:t>
            </a:r>
          </a:p>
        </p:txBody>
      </p:sp>
      <p:sp>
        <p:nvSpPr>
          <p:cNvPr id="72" name="Freeform 71"/>
          <p:cNvSpPr/>
          <p:nvPr/>
        </p:nvSpPr>
        <p:spPr bwMode="auto">
          <a:xfrm>
            <a:off x="4180205" y="2516096"/>
            <a:ext cx="1412240" cy="391160"/>
          </a:xfrm>
          <a:custGeom>
            <a:avLst/>
            <a:gdLst>
              <a:gd name="connsiteX0" fmla="*/ 1412240 w 1412240"/>
              <a:gd name="connsiteY0" fmla="*/ 254000 h 391160"/>
              <a:gd name="connsiteX1" fmla="*/ 1148080 w 1412240"/>
              <a:gd name="connsiteY1" fmla="*/ 233680 h 391160"/>
              <a:gd name="connsiteX2" fmla="*/ 751840 w 1412240"/>
              <a:gd name="connsiteY2" fmla="*/ 335280 h 391160"/>
              <a:gd name="connsiteX3" fmla="*/ 294640 w 1412240"/>
              <a:gd name="connsiteY3" fmla="*/ 335280 h 391160"/>
              <a:gd name="connsiteX4" fmla="*/ 0 w 1412240"/>
              <a:gd name="connsiteY4" fmla="*/ 0 h 391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2240" h="391160">
                <a:moveTo>
                  <a:pt x="1412240" y="254000"/>
                </a:moveTo>
                <a:cubicBezTo>
                  <a:pt x="1335193" y="237066"/>
                  <a:pt x="1258147" y="220133"/>
                  <a:pt x="1148080" y="233680"/>
                </a:cubicBezTo>
                <a:cubicBezTo>
                  <a:pt x="1038013" y="247227"/>
                  <a:pt x="894080" y="318347"/>
                  <a:pt x="751840" y="335280"/>
                </a:cubicBezTo>
                <a:cubicBezTo>
                  <a:pt x="609600" y="352213"/>
                  <a:pt x="419947" y="391160"/>
                  <a:pt x="294640" y="335280"/>
                </a:cubicBezTo>
                <a:cubicBezTo>
                  <a:pt x="169333" y="279400"/>
                  <a:pt x="84666" y="139700"/>
                  <a:pt x="0" y="0"/>
                </a:cubicBezTo>
              </a:path>
            </a:pathLst>
          </a:custGeom>
          <a:noFill/>
          <a:ln w="28575" cap="flat" cmpd="sng" algn="ctr">
            <a:solidFill>
              <a:srgbClr val="FF0000"/>
            </a:solidFill>
            <a:prstDash val="solid"/>
            <a:round/>
            <a:headEnd type="none" w="lg" len="lg"/>
            <a:tailEnd type="arrow" w="lg" len="lg"/>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400" b="1">
              <a:latin typeface="Arial Narrow" pitchFamily="34" charset="0"/>
            </a:endParaRPr>
          </a:p>
        </p:txBody>
      </p:sp>
      <p:cxnSp>
        <p:nvCxnSpPr>
          <p:cNvPr id="53" name="Straight Connector 52"/>
          <p:cNvCxnSpPr/>
          <p:nvPr/>
        </p:nvCxnSpPr>
        <p:spPr bwMode="auto">
          <a:xfrm>
            <a:off x="1109663" y="5074920"/>
            <a:ext cx="2014537" cy="0"/>
          </a:xfrm>
          <a:prstGeom prst="line">
            <a:avLst/>
          </a:prstGeom>
          <a:solidFill>
            <a:schemeClr val="accent1"/>
          </a:solidFill>
          <a:ln w="38100" cap="rnd" cmpd="sng" algn="ctr">
            <a:solidFill>
              <a:srgbClr val="FF0000"/>
            </a:solidFill>
            <a:prstDash val="solid"/>
            <a:round/>
            <a:headEnd type="none" w="med" len="med"/>
            <a:tailEnd type="none" w="med" len="med"/>
          </a:ln>
          <a:effectLst/>
        </p:spPr>
      </p:cxnSp>
      <p:cxnSp>
        <p:nvCxnSpPr>
          <p:cNvPr id="54" name="Straight Connector 53"/>
          <p:cNvCxnSpPr/>
          <p:nvPr/>
        </p:nvCxnSpPr>
        <p:spPr bwMode="auto">
          <a:xfrm flipV="1">
            <a:off x="3124200" y="2546350"/>
            <a:ext cx="496888" cy="2528570"/>
          </a:xfrm>
          <a:prstGeom prst="line">
            <a:avLst/>
          </a:prstGeom>
          <a:solidFill>
            <a:schemeClr val="accent1"/>
          </a:solidFill>
          <a:ln w="38100" cap="rnd" cmpd="sng" algn="ctr">
            <a:solidFill>
              <a:srgbClr val="FF0000"/>
            </a:solidFill>
            <a:prstDash val="solid"/>
            <a:round/>
            <a:headEnd type="none" w="med" len="med"/>
            <a:tailEnd type="none" w="med" len="med"/>
          </a:ln>
          <a:effectLst/>
        </p:spPr>
      </p:cxnSp>
      <p:cxnSp>
        <p:nvCxnSpPr>
          <p:cNvPr id="55" name="Straight Connector 54"/>
          <p:cNvCxnSpPr/>
          <p:nvPr/>
        </p:nvCxnSpPr>
        <p:spPr bwMode="auto">
          <a:xfrm flipV="1">
            <a:off x="3629239" y="1598582"/>
            <a:ext cx="4440024" cy="947768"/>
          </a:xfrm>
          <a:prstGeom prst="line">
            <a:avLst/>
          </a:prstGeom>
          <a:solidFill>
            <a:schemeClr val="accent1"/>
          </a:solidFill>
          <a:ln w="38100" cap="rnd" cmpd="sng" algn="ctr">
            <a:solidFill>
              <a:srgbClr val="FF0000"/>
            </a:solidFill>
            <a:prstDash val="solid"/>
            <a:round/>
            <a:headEnd type="none" w="med" len="med"/>
            <a:tailEnd type="none" w="med" len="med"/>
          </a:ln>
          <a:effectLst/>
        </p:spPr>
      </p:cxnSp>
      <p:sp>
        <p:nvSpPr>
          <p:cNvPr id="1150978" name="Line 2"/>
          <p:cNvSpPr>
            <a:spLocks noChangeShapeType="1"/>
          </p:cNvSpPr>
          <p:nvPr/>
        </p:nvSpPr>
        <p:spPr bwMode="auto">
          <a:xfrm>
            <a:off x="1109663" y="658813"/>
            <a:ext cx="0" cy="5035550"/>
          </a:xfrm>
          <a:prstGeom prst="line">
            <a:avLst/>
          </a:prstGeom>
          <a:noFill/>
          <a:ln w="38100" cap="rnd">
            <a:solidFill>
              <a:schemeClr val="bg1"/>
            </a:solidFill>
            <a:round/>
            <a:headEnd/>
            <a:tailEnd/>
          </a:ln>
          <a:effectLst/>
        </p:spPr>
        <p:txBody>
          <a:bodyPr anchor="ctr"/>
          <a:lstStyle/>
          <a:p>
            <a:endParaRPr lang="en-US"/>
          </a:p>
        </p:txBody>
      </p:sp>
      <p:grpSp>
        <p:nvGrpSpPr>
          <p:cNvPr id="8" name="Group 69"/>
          <p:cNvGrpSpPr/>
          <p:nvPr/>
        </p:nvGrpSpPr>
        <p:grpSpPr>
          <a:xfrm>
            <a:off x="1097280" y="3805238"/>
            <a:ext cx="7156133" cy="1269682"/>
            <a:chOff x="1097280" y="3805238"/>
            <a:chExt cx="7156133" cy="1269682"/>
          </a:xfrm>
        </p:grpSpPr>
        <p:cxnSp>
          <p:nvCxnSpPr>
            <p:cNvPr id="65" name="Straight Connector 64"/>
            <p:cNvCxnSpPr/>
            <p:nvPr/>
          </p:nvCxnSpPr>
          <p:spPr bwMode="auto">
            <a:xfrm>
              <a:off x="1097280" y="5074920"/>
              <a:ext cx="2014537" cy="0"/>
            </a:xfrm>
            <a:prstGeom prst="line">
              <a:avLst/>
            </a:prstGeom>
            <a:solidFill>
              <a:schemeClr val="accent1"/>
            </a:solidFill>
            <a:ln w="38100" cap="rnd" cmpd="sng" algn="ctr">
              <a:solidFill>
                <a:srgbClr val="00B0F0"/>
              </a:solidFill>
              <a:prstDash val="dash"/>
              <a:round/>
              <a:headEnd type="none" w="med" len="med"/>
              <a:tailEnd type="none" w="med" len="med"/>
            </a:ln>
            <a:effectLst/>
          </p:spPr>
        </p:cxnSp>
        <p:cxnSp>
          <p:nvCxnSpPr>
            <p:cNvPr id="66" name="Straight Connector 65"/>
            <p:cNvCxnSpPr/>
            <p:nvPr/>
          </p:nvCxnSpPr>
          <p:spPr bwMode="auto">
            <a:xfrm flipV="1">
              <a:off x="3126487" y="3816032"/>
              <a:ext cx="496888" cy="1258888"/>
            </a:xfrm>
            <a:prstGeom prst="line">
              <a:avLst/>
            </a:prstGeom>
            <a:solidFill>
              <a:schemeClr val="accent1"/>
            </a:solidFill>
            <a:ln w="38100" cap="rnd" cmpd="sng" algn="ctr">
              <a:solidFill>
                <a:srgbClr val="00B0F0"/>
              </a:solidFill>
              <a:prstDash val="dash"/>
              <a:round/>
              <a:headEnd type="none" w="med" len="med"/>
              <a:tailEnd type="none" w="med" len="med"/>
            </a:ln>
            <a:effectLst/>
          </p:spPr>
        </p:cxnSp>
        <p:cxnSp>
          <p:nvCxnSpPr>
            <p:cNvPr id="68" name="Straight Connector 67"/>
            <p:cNvCxnSpPr>
              <a:endCxn id="1150990" idx="1"/>
            </p:cNvCxnSpPr>
            <p:nvPr/>
          </p:nvCxnSpPr>
          <p:spPr bwMode="auto">
            <a:xfrm flipV="1">
              <a:off x="3623375" y="3805238"/>
              <a:ext cx="4630038" cy="10794"/>
            </a:xfrm>
            <a:prstGeom prst="line">
              <a:avLst/>
            </a:prstGeom>
            <a:solidFill>
              <a:schemeClr val="accent1"/>
            </a:solidFill>
            <a:ln w="38100" cap="rnd" cmpd="sng" algn="ctr">
              <a:solidFill>
                <a:srgbClr val="00B0F0"/>
              </a:solidFill>
              <a:prstDash val="dash"/>
              <a:round/>
              <a:headEnd type="none" w="med" len="med"/>
              <a:tailEnd type="none" w="med" len="med"/>
            </a:ln>
            <a:effectLst/>
          </p:spPr>
        </p:cxnSp>
      </p:grpSp>
      <p:sp>
        <p:nvSpPr>
          <p:cNvPr id="5" name="Slide Number Placeholder 4"/>
          <p:cNvSpPr>
            <a:spLocks noGrp="1"/>
          </p:cNvSpPr>
          <p:nvPr>
            <p:ph type="sldNum" sz="quarter" idx="11"/>
          </p:nvPr>
        </p:nvSpPr>
        <p:spPr/>
        <p:txBody>
          <a:bodyPr/>
          <a:lstStyle/>
          <a:p>
            <a:fld id="{A9320731-3B2C-4107-8664-CAD7BE973DC8}" type="slidenum">
              <a:rPr lang="en-US" smtClean="0"/>
              <a:pPr/>
              <a:t>41</a:t>
            </a:fld>
            <a:endParaRPr lang="en-US"/>
          </a:p>
        </p:txBody>
      </p:sp>
      <p:sp>
        <p:nvSpPr>
          <p:cNvPr id="4" name="Footer Placeholder 3"/>
          <p:cNvSpPr>
            <a:spLocks noGrp="1"/>
          </p:cNvSpPr>
          <p:nvPr>
            <p:ph type="ftr" sz="quarter" idx="10"/>
          </p:nvPr>
        </p:nvSpPr>
        <p:spPr/>
        <p:txBody>
          <a:bodyPr/>
          <a:lstStyle/>
          <a:p>
            <a:r>
              <a:rPr lang="en-US"/>
              <a:t>Tab 12-1 - Proportional an PID Control Processes</a:t>
            </a:r>
            <a:endParaRPr lang="en-US" dirty="0"/>
          </a:p>
        </p:txBody>
      </p:sp>
    </p:spTree>
    <p:extLst>
      <p:ext uri="{BB962C8B-B14F-4D97-AF65-F5344CB8AC3E}">
        <p14:creationId xmlns:p14="http://schemas.microsoft.com/office/powerpoint/2010/main" val="39191412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500"/>
                                        <p:tgtEl>
                                          <p:spTgt spid="5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down)">
                                      <p:cBhvr>
                                        <p:cTn id="11" dur="500"/>
                                        <p:tgtEl>
                                          <p:spTgt spid="54"/>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left)">
                                      <p:cBhvr>
                                        <p:cTn id="15" dur="500"/>
                                        <p:tgtEl>
                                          <p:spTgt spid="55"/>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0"/>
                                        </p:tgtEl>
                                        <p:attrNameLst>
                                          <p:attrName>style.visibility</p:attrName>
                                        </p:attrNameLst>
                                      </p:cBhvr>
                                      <p:to>
                                        <p:strVal val="visible"/>
                                      </p:to>
                                    </p:set>
                                    <p:animEffect transition="in" filter="fade">
                                      <p:cBhvr>
                                        <p:cTn id="19" dur="500"/>
                                        <p:tgtEl>
                                          <p:spTgt spid="7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fade">
                                      <p:cBhvr>
                                        <p:cTn id="2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7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0979" name="Line 3"/>
          <p:cNvSpPr>
            <a:spLocks noChangeShapeType="1"/>
          </p:cNvSpPr>
          <p:nvPr/>
        </p:nvSpPr>
        <p:spPr bwMode="auto">
          <a:xfrm>
            <a:off x="1109663" y="5694363"/>
            <a:ext cx="7143750" cy="0"/>
          </a:xfrm>
          <a:prstGeom prst="line">
            <a:avLst/>
          </a:prstGeom>
          <a:noFill/>
          <a:ln w="38100" cap="rnd">
            <a:solidFill>
              <a:schemeClr val="bg1"/>
            </a:solidFill>
            <a:round/>
            <a:headEnd/>
            <a:tailEnd/>
          </a:ln>
          <a:effectLst/>
        </p:spPr>
        <p:txBody>
          <a:bodyPr anchor="ctr"/>
          <a:lstStyle/>
          <a:p>
            <a:endParaRPr lang="en-US"/>
          </a:p>
        </p:txBody>
      </p:sp>
      <p:grpSp>
        <p:nvGrpSpPr>
          <p:cNvPr id="2" name="Group 4"/>
          <p:cNvGrpSpPr>
            <a:grpSpLocks/>
          </p:cNvGrpSpPr>
          <p:nvPr/>
        </p:nvGrpSpPr>
        <p:grpSpPr bwMode="auto">
          <a:xfrm>
            <a:off x="1096963" y="6028372"/>
            <a:ext cx="3535362" cy="738188"/>
            <a:chOff x="691" y="3680"/>
            <a:chExt cx="2227" cy="465"/>
          </a:xfrm>
        </p:grpSpPr>
        <p:sp>
          <p:nvSpPr>
            <p:cNvPr id="1150981" name="Text Box 5"/>
            <p:cNvSpPr txBox="1">
              <a:spLocks noChangeArrowheads="1"/>
            </p:cNvSpPr>
            <p:nvPr/>
          </p:nvSpPr>
          <p:spPr bwMode="auto">
            <a:xfrm>
              <a:off x="691" y="3680"/>
              <a:ext cx="1590" cy="465"/>
            </a:xfrm>
            <a:prstGeom prst="rect">
              <a:avLst/>
            </a:prstGeom>
            <a:noFill/>
            <a:ln w="9525" algn="ctr">
              <a:noFill/>
              <a:miter lim="800000"/>
              <a:headEnd/>
              <a:tailEnd/>
            </a:ln>
            <a:effectLst/>
          </p:spPr>
          <p:txBody>
            <a:bodyPr>
              <a:spAutoFit/>
            </a:bodyPr>
            <a:lstStyle/>
            <a:p>
              <a:r>
                <a:rPr lang="en-US" sz="2400" i="1" dirty="0">
                  <a:solidFill>
                    <a:schemeClr val="bg1"/>
                  </a:solidFill>
                  <a:latin typeface="Arial" charset="0"/>
                </a:rPr>
                <a:t>Increasing Time</a:t>
              </a:r>
            </a:p>
            <a:p>
              <a:r>
                <a:rPr lang="en-US" i="1" dirty="0">
                  <a:solidFill>
                    <a:schemeClr val="bg1"/>
                  </a:solidFill>
                  <a:latin typeface="Arial" charset="0"/>
                </a:rPr>
                <a:t>Minutes</a:t>
              </a:r>
            </a:p>
          </p:txBody>
        </p:sp>
        <p:sp>
          <p:nvSpPr>
            <p:cNvPr id="1150982" name="Line 6"/>
            <p:cNvSpPr>
              <a:spLocks noChangeShapeType="1"/>
            </p:cNvSpPr>
            <p:nvPr/>
          </p:nvSpPr>
          <p:spPr bwMode="auto">
            <a:xfrm>
              <a:off x="2187" y="3832"/>
              <a:ext cx="731" cy="0"/>
            </a:xfrm>
            <a:prstGeom prst="line">
              <a:avLst/>
            </a:prstGeom>
            <a:noFill/>
            <a:ln w="38100">
              <a:solidFill>
                <a:srgbClr val="FF0000"/>
              </a:solidFill>
              <a:round/>
              <a:headEnd/>
              <a:tailEnd type="arrow" w="lg" len="med"/>
            </a:ln>
            <a:effectLst/>
          </p:spPr>
          <p:txBody>
            <a:bodyPr anchor="ctr"/>
            <a:lstStyle/>
            <a:p>
              <a:endParaRPr lang="en-US" sz="2400"/>
            </a:p>
          </p:txBody>
        </p:sp>
      </p:grpSp>
      <p:grpSp>
        <p:nvGrpSpPr>
          <p:cNvPr id="3" name="Group 7"/>
          <p:cNvGrpSpPr>
            <a:grpSpLocks/>
          </p:cNvGrpSpPr>
          <p:nvPr/>
        </p:nvGrpSpPr>
        <p:grpSpPr bwMode="auto">
          <a:xfrm rot="-5400000">
            <a:off x="-1169978" y="3441702"/>
            <a:ext cx="3535363" cy="830264"/>
            <a:chOff x="691" y="3505"/>
            <a:chExt cx="2227" cy="523"/>
          </a:xfrm>
        </p:grpSpPr>
        <p:sp>
          <p:nvSpPr>
            <p:cNvPr id="1150984" name="Text Box 8"/>
            <p:cNvSpPr txBox="1">
              <a:spLocks noChangeArrowheads="1"/>
            </p:cNvSpPr>
            <p:nvPr/>
          </p:nvSpPr>
          <p:spPr bwMode="auto">
            <a:xfrm>
              <a:off x="691" y="3505"/>
              <a:ext cx="1590" cy="523"/>
            </a:xfrm>
            <a:prstGeom prst="rect">
              <a:avLst/>
            </a:prstGeom>
            <a:noFill/>
            <a:ln w="9525" algn="ctr">
              <a:noFill/>
              <a:miter lim="800000"/>
              <a:headEnd/>
              <a:tailEnd/>
            </a:ln>
            <a:effectLst/>
          </p:spPr>
          <p:txBody>
            <a:bodyPr>
              <a:spAutoFit/>
            </a:bodyPr>
            <a:lstStyle/>
            <a:p>
              <a:pPr>
                <a:spcBef>
                  <a:spcPct val="50000"/>
                </a:spcBef>
              </a:pPr>
              <a:r>
                <a:rPr lang="en-US" sz="2400" i="1" dirty="0">
                  <a:solidFill>
                    <a:schemeClr val="bg1"/>
                  </a:solidFill>
                  <a:latin typeface="Arial" charset="0"/>
                </a:rPr>
                <a:t>Increasing Output Signal</a:t>
              </a:r>
            </a:p>
          </p:txBody>
        </p:sp>
        <p:sp>
          <p:nvSpPr>
            <p:cNvPr id="1150985" name="Line 9"/>
            <p:cNvSpPr>
              <a:spLocks noChangeShapeType="1"/>
            </p:cNvSpPr>
            <p:nvPr/>
          </p:nvSpPr>
          <p:spPr bwMode="auto">
            <a:xfrm>
              <a:off x="2187" y="3832"/>
              <a:ext cx="731" cy="0"/>
            </a:xfrm>
            <a:prstGeom prst="line">
              <a:avLst/>
            </a:prstGeom>
            <a:noFill/>
            <a:ln w="38100">
              <a:solidFill>
                <a:srgbClr val="FF0000"/>
              </a:solidFill>
              <a:round/>
              <a:headEnd/>
              <a:tailEnd type="arrow" w="lg" len="med"/>
            </a:ln>
            <a:effectLst/>
          </p:spPr>
          <p:txBody>
            <a:bodyPr anchor="ctr"/>
            <a:lstStyle/>
            <a:p>
              <a:endParaRPr lang="en-US" sz="2400"/>
            </a:p>
          </p:txBody>
        </p:sp>
      </p:grpSp>
      <p:sp>
        <p:nvSpPr>
          <p:cNvPr id="1150986" name="Line 10"/>
          <p:cNvSpPr>
            <a:spLocks noChangeShapeType="1"/>
          </p:cNvSpPr>
          <p:nvPr/>
        </p:nvSpPr>
        <p:spPr bwMode="auto">
          <a:xfrm>
            <a:off x="1109663" y="1287463"/>
            <a:ext cx="7143750" cy="0"/>
          </a:xfrm>
          <a:prstGeom prst="line">
            <a:avLst/>
          </a:prstGeom>
          <a:noFill/>
          <a:ln w="12700">
            <a:solidFill>
              <a:schemeClr val="bg2"/>
            </a:solidFill>
            <a:prstDash val="sysDot"/>
            <a:round/>
            <a:headEnd/>
            <a:tailEnd/>
          </a:ln>
          <a:effectLst/>
        </p:spPr>
        <p:txBody>
          <a:bodyPr anchor="ctr"/>
          <a:lstStyle/>
          <a:p>
            <a:endParaRPr lang="en-US"/>
          </a:p>
        </p:txBody>
      </p:sp>
      <p:sp>
        <p:nvSpPr>
          <p:cNvPr id="1150987" name="Line 11"/>
          <p:cNvSpPr>
            <a:spLocks noChangeShapeType="1"/>
          </p:cNvSpPr>
          <p:nvPr/>
        </p:nvSpPr>
        <p:spPr bwMode="auto">
          <a:xfrm>
            <a:off x="1109663" y="1917700"/>
            <a:ext cx="7143750" cy="0"/>
          </a:xfrm>
          <a:prstGeom prst="line">
            <a:avLst/>
          </a:prstGeom>
          <a:noFill/>
          <a:ln w="12700">
            <a:solidFill>
              <a:schemeClr val="bg2"/>
            </a:solidFill>
            <a:prstDash val="sysDot"/>
            <a:round/>
            <a:headEnd/>
            <a:tailEnd/>
          </a:ln>
          <a:effectLst/>
        </p:spPr>
        <p:txBody>
          <a:bodyPr anchor="ctr"/>
          <a:lstStyle/>
          <a:p>
            <a:endParaRPr lang="en-US"/>
          </a:p>
        </p:txBody>
      </p:sp>
      <p:sp>
        <p:nvSpPr>
          <p:cNvPr id="1150988" name="Line 12"/>
          <p:cNvSpPr>
            <a:spLocks noChangeShapeType="1"/>
          </p:cNvSpPr>
          <p:nvPr/>
        </p:nvSpPr>
        <p:spPr bwMode="auto">
          <a:xfrm>
            <a:off x="1109663" y="2546350"/>
            <a:ext cx="7143750" cy="0"/>
          </a:xfrm>
          <a:prstGeom prst="line">
            <a:avLst/>
          </a:prstGeom>
          <a:noFill/>
          <a:ln w="12700">
            <a:solidFill>
              <a:schemeClr val="bg2"/>
            </a:solidFill>
            <a:prstDash val="sysDot"/>
            <a:round/>
            <a:headEnd/>
            <a:tailEnd/>
          </a:ln>
          <a:effectLst/>
        </p:spPr>
        <p:txBody>
          <a:bodyPr anchor="ctr"/>
          <a:lstStyle/>
          <a:p>
            <a:endParaRPr lang="en-US"/>
          </a:p>
        </p:txBody>
      </p:sp>
      <p:sp>
        <p:nvSpPr>
          <p:cNvPr id="1150989" name="Line 13"/>
          <p:cNvSpPr>
            <a:spLocks noChangeShapeType="1"/>
          </p:cNvSpPr>
          <p:nvPr/>
        </p:nvSpPr>
        <p:spPr bwMode="auto">
          <a:xfrm>
            <a:off x="1109663" y="3176588"/>
            <a:ext cx="7143750" cy="0"/>
          </a:xfrm>
          <a:prstGeom prst="line">
            <a:avLst/>
          </a:prstGeom>
          <a:noFill/>
          <a:ln w="12700">
            <a:solidFill>
              <a:schemeClr val="bg2"/>
            </a:solidFill>
            <a:prstDash val="sysDot"/>
            <a:round/>
            <a:headEnd/>
            <a:tailEnd/>
          </a:ln>
          <a:effectLst/>
        </p:spPr>
        <p:txBody>
          <a:bodyPr anchor="ctr"/>
          <a:lstStyle/>
          <a:p>
            <a:endParaRPr lang="en-US"/>
          </a:p>
        </p:txBody>
      </p:sp>
      <p:sp>
        <p:nvSpPr>
          <p:cNvPr id="1150990" name="Line 14"/>
          <p:cNvSpPr>
            <a:spLocks noChangeShapeType="1"/>
          </p:cNvSpPr>
          <p:nvPr/>
        </p:nvSpPr>
        <p:spPr bwMode="auto">
          <a:xfrm>
            <a:off x="1109663" y="3805238"/>
            <a:ext cx="7143750" cy="0"/>
          </a:xfrm>
          <a:prstGeom prst="line">
            <a:avLst/>
          </a:prstGeom>
          <a:noFill/>
          <a:ln w="12700">
            <a:solidFill>
              <a:schemeClr val="bg2"/>
            </a:solidFill>
            <a:prstDash val="sysDot"/>
            <a:round/>
            <a:headEnd/>
            <a:tailEnd/>
          </a:ln>
          <a:effectLst/>
        </p:spPr>
        <p:txBody>
          <a:bodyPr anchor="ctr"/>
          <a:lstStyle/>
          <a:p>
            <a:endParaRPr lang="en-US"/>
          </a:p>
        </p:txBody>
      </p:sp>
      <p:sp>
        <p:nvSpPr>
          <p:cNvPr id="1150991" name="Line 15"/>
          <p:cNvSpPr>
            <a:spLocks noChangeShapeType="1"/>
          </p:cNvSpPr>
          <p:nvPr/>
        </p:nvSpPr>
        <p:spPr bwMode="auto">
          <a:xfrm>
            <a:off x="1109663" y="4435475"/>
            <a:ext cx="7143750" cy="0"/>
          </a:xfrm>
          <a:prstGeom prst="line">
            <a:avLst/>
          </a:prstGeom>
          <a:noFill/>
          <a:ln w="12700">
            <a:solidFill>
              <a:schemeClr val="bg2"/>
            </a:solidFill>
            <a:prstDash val="sysDot"/>
            <a:round/>
            <a:headEnd/>
            <a:tailEnd/>
          </a:ln>
          <a:effectLst/>
        </p:spPr>
        <p:txBody>
          <a:bodyPr anchor="ctr"/>
          <a:lstStyle/>
          <a:p>
            <a:endParaRPr lang="en-US"/>
          </a:p>
        </p:txBody>
      </p:sp>
      <p:sp>
        <p:nvSpPr>
          <p:cNvPr id="1150992" name="Line 16"/>
          <p:cNvSpPr>
            <a:spLocks noChangeShapeType="1"/>
          </p:cNvSpPr>
          <p:nvPr/>
        </p:nvSpPr>
        <p:spPr bwMode="auto">
          <a:xfrm>
            <a:off x="1109663" y="5064125"/>
            <a:ext cx="7143750" cy="0"/>
          </a:xfrm>
          <a:prstGeom prst="line">
            <a:avLst/>
          </a:prstGeom>
          <a:noFill/>
          <a:ln w="12700">
            <a:solidFill>
              <a:schemeClr val="bg2"/>
            </a:solidFill>
            <a:prstDash val="sysDot"/>
            <a:round/>
            <a:headEnd/>
            <a:tailEnd/>
          </a:ln>
          <a:effectLst/>
        </p:spPr>
        <p:txBody>
          <a:bodyPr anchor="ctr"/>
          <a:lstStyle/>
          <a:p>
            <a:endParaRPr lang="en-US"/>
          </a:p>
        </p:txBody>
      </p:sp>
      <p:sp>
        <p:nvSpPr>
          <p:cNvPr id="1150993" name="Line 17"/>
          <p:cNvSpPr>
            <a:spLocks noChangeShapeType="1"/>
          </p:cNvSpPr>
          <p:nvPr/>
        </p:nvSpPr>
        <p:spPr bwMode="auto">
          <a:xfrm>
            <a:off x="1109663" y="658813"/>
            <a:ext cx="7143750" cy="0"/>
          </a:xfrm>
          <a:prstGeom prst="line">
            <a:avLst/>
          </a:prstGeom>
          <a:noFill/>
          <a:ln w="12700">
            <a:solidFill>
              <a:schemeClr val="bg2"/>
            </a:solidFill>
            <a:prstDash val="sysDot"/>
            <a:round/>
            <a:headEnd/>
            <a:tailEnd/>
          </a:ln>
          <a:effectLst/>
        </p:spPr>
        <p:txBody>
          <a:bodyPr anchor="ctr"/>
          <a:lstStyle/>
          <a:p>
            <a:endParaRPr lang="en-US"/>
          </a:p>
        </p:txBody>
      </p:sp>
      <p:sp>
        <p:nvSpPr>
          <p:cNvPr id="1150994" name="Line 18"/>
          <p:cNvSpPr>
            <a:spLocks noChangeShapeType="1"/>
          </p:cNvSpPr>
          <p:nvPr/>
        </p:nvSpPr>
        <p:spPr bwMode="auto">
          <a:xfrm>
            <a:off x="1738313" y="65881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0995" name="Line 19"/>
          <p:cNvSpPr>
            <a:spLocks noChangeShapeType="1"/>
          </p:cNvSpPr>
          <p:nvPr/>
        </p:nvSpPr>
        <p:spPr bwMode="auto">
          <a:xfrm>
            <a:off x="2368550" y="65881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0996" name="Line 20"/>
          <p:cNvSpPr>
            <a:spLocks noChangeShapeType="1"/>
          </p:cNvSpPr>
          <p:nvPr/>
        </p:nvSpPr>
        <p:spPr bwMode="auto">
          <a:xfrm>
            <a:off x="2997200" y="65881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0997" name="Line 21"/>
          <p:cNvSpPr>
            <a:spLocks noChangeShapeType="1"/>
          </p:cNvSpPr>
          <p:nvPr/>
        </p:nvSpPr>
        <p:spPr bwMode="auto">
          <a:xfrm>
            <a:off x="3627438" y="65881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0998" name="Line 22"/>
          <p:cNvSpPr>
            <a:spLocks noChangeShapeType="1"/>
          </p:cNvSpPr>
          <p:nvPr/>
        </p:nvSpPr>
        <p:spPr bwMode="auto">
          <a:xfrm>
            <a:off x="4256088" y="65881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0999" name="Line 23"/>
          <p:cNvSpPr>
            <a:spLocks noChangeShapeType="1"/>
          </p:cNvSpPr>
          <p:nvPr/>
        </p:nvSpPr>
        <p:spPr bwMode="auto">
          <a:xfrm>
            <a:off x="4886325" y="65881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1000" name="Line 24"/>
          <p:cNvSpPr>
            <a:spLocks noChangeShapeType="1"/>
          </p:cNvSpPr>
          <p:nvPr/>
        </p:nvSpPr>
        <p:spPr bwMode="auto">
          <a:xfrm>
            <a:off x="5514975" y="65881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1001" name="Line 25"/>
          <p:cNvSpPr>
            <a:spLocks noChangeShapeType="1"/>
          </p:cNvSpPr>
          <p:nvPr/>
        </p:nvSpPr>
        <p:spPr bwMode="auto">
          <a:xfrm>
            <a:off x="6145213" y="65881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1002" name="Line 26"/>
          <p:cNvSpPr>
            <a:spLocks noChangeShapeType="1"/>
          </p:cNvSpPr>
          <p:nvPr/>
        </p:nvSpPr>
        <p:spPr bwMode="auto">
          <a:xfrm>
            <a:off x="6800850" y="66516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1003" name="Line 27"/>
          <p:cNvSpPr>
            <a:spLocks noChangeShapeType="1"/>
          </p:cNvSpPr>
          <p:nvPr/>
        </p:nvSpPr>
        <p:spPr bwMode="auto">
          <a:xfrm>
            <a:off x="7427913" y="657225"/>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1004" name="Line 28"/>
          <p:cNvSpPr>
            <a:spLocks noChangeShapeType="1"/>
          </p:cNvSpPr>
          <p:nvPr/>
        </p:nvSpPr>
        <p:spPr bwMode="auto">
          <a:xfrm>
            <a:off x="8069263" y="66516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42" name="Title 41"/>
          <p:cNvSpPr>
            <a:spLocks noGrp="1"/>
          </p:cNvSpPr>
          <p:nvPr>
            <p:ph type="title"/>
          </p:nvPr>
        </p:nvSpPr>
        <p:spPr>
          <a:xfrm>
            <a:off x="1737360" y="609600"/>
            <a:ext cx="6720840" cy="1143000"/>
          </a:xfrm>
          <a:solidFill>
            <a:schemeClr val="tx1">
              <a:alpha val="25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p>
            <a:r>
              <a:rPr lang="en-US" dirty="0"/>
              <a:t>Derivative Gain is in Minutes</a:t>
            </a:r>
          </a:p>
        </p:txBody>
      </p:sp>
      <p:cxnSp>
        <p:nvCxnSpPr>
          <p:cNvPr id="43" name="Straight Connector 42"/>
          <p:cNvCxnSpPr/>
          <p:nvPr/>
        </p:nvCxnSpPr>
        <p:spPr bwMode="auto">
          <a:xfrm>
            <a:off x="1110607" y="5700713"/>
            <a:ext cx="0" cy="105727"/>
          </a:xfrm>
          <a:prstGeom prst="line">
            <a:avLst/>
          </a:prstGeom>
          <a:solidFill>
            <a:schemeClr val="accent1"/>
          </a:solidFill>
          <a:ln w="38100" cap="rnd" cmpd="sng" algn="ctr">
            <a:solidFill>
              <a:schemeClr val="bg1"/>
            </a:solidFill>
            <a:prstDash val="solid"/>
            <a:round/>
            <a:headEnd type="none" w="med" len="med"/>
            <a:tailEnd type="none" w="med" len="med"/>
          </a:ln>
          <a:effectLst/>
        </p:spPr>
      </p:cxnSp>
      <p:sp>
        <p:nvSpPr>
          <p:cNvPr id="45" name="TextBox 44"/>
          <p:cNvSpPr txBox="1"/>
          <p:nvPr/>
        </p:nvSpPr>
        <p:spPr>
          <a:xfrm>
            <a:off x="954154" y="5806440"/>
            <a:ext cx="312906" cy="369332"/>
          </a:xfrm>
          <a:prstGeom prst="rect">
            <a:avLst/>
          </a:prstGeom>
          <a:noFill/>
        </p:spPr>
        <p:txBody>
          <a:bodyPr wrap="none" rtlCol="0">
            <a:spAutoFit/>
          </a:bodyPr>
          <a:lstStyle/>
          <a:p>
            <a:r>
              <a:rPr lang="en-US" dirty="0">
                <a:solidFill>
                  <a:schemeClr val="bg1"/>
                </a:solidFill>
              </a:rPr>
              <a:t>1</a:t>
            </a:r>
          </a:p>
        </p:txBody>
      </p:sp>
      <p:cxnSp>
        <p:nvCxnSpPr>
          <p:cNvPr id="48" name="Straight Connector 47"/>
          <p:cNvCxnSpPr/>
          <p:nvPr/>
        </p:nvCxnSpPr>
        <p:spPr bwMode="auto">
          <a:xfrm>
            <a:off x="3629239" y="5700713"/>
            <a:ext cx="0" cy="105727"/>
          </a:xfrm>
          <a:prstGeom prst="line">
            <a:avLst/>
          </a:prstGeom>
          <a:solidFill>
            <a:schemeClr val="accent1"/>
          </a:solidFill>
          <a:ln w="38100" cap="rnd" cmpd="sng" algn="ctr">
            <a:solidFill>
              <a:schemeClr val="bg1"/>
            </a:solidFill>
            <a:prstDash val="solid"/>
            <a:round/>
            <a:headEnd type="none" w="med" len="med"/>
            <a:tailEnd type="none" w="med" len="med"/>
          </a:ln>
          <a:effectLst/>
        </p:spPr>
      </p:cxnSp>
      <p:sp>
        <p:nvSpPr>
          <p:cNvPr id="49" name="TextBox 48"/>
          <p:cNvSpPr txBox="1"/>
          <p:nvPr/>
        </p:nvSpPr>
        <p:spPr>
          <a:xfrm>
            <a:off x="3472786" y="5806440"/>
            <a:ext cx="312906" cy="369332"/>
          </a:xfrm>
          <a:prstGeom prst="rect">
            <a:avLst/>
          </a:prstGeom>
          <a:noFill/>
        </p:spPr>
        <p:txBody>
          <a:bodyPr wrap="none" rtlCol="0">
            <a:spAutoFit/>
          </a:bodyPr>
          <a:lstStyle/>
          <a:p>
            <a:r>
              <a:rPr lang="en-US" dirty="0">
                <a:solidFill>
                  <a:schemeClr val="bg1"/>
                </a:solidFill>
              </a:rPr>
              <a:t>2</a:t>
            </a:r>
          </a:p>
        </p:txBody>
      </p:sp>
      <p:cxnSp>
        <p:nvCxnSpPr>
          <p:cNvPr id="51" name="Straight Connector 50"/>
          <p:cNvCxnSpPr/>
          <p:nvPr/>
        </p:nvCxnSpPr>
        <p:spPr bwMode="auto">
          <a:xfrm>
            <a:off x="6147871" y="5700713"/>
            <a:ext cx="0" cy="105727"/>
          </a:xfrm>
          <a:prstGeom prst="line">
            <a:avLst/>
          </a:prstGeom>
          <a:solidFill>
            <a:schemeClr val="accent1"/>
          </a:solidFill>
          <a:ln w="38100" cap="rnd" cmpd="sng" algn="ctr">
            <a:solidFill>
              <a:schemeClr val="bg1"/>
            </a:solidFill>
            <a:prstDash val="solid"/>
            <a:round/>
            <a:headEnd type="none" w="med" len="med"/>
            <a:tailEnd type="none" w="med" len="med"/>
          </a:ln>
          <a:effectLst/>
        </p:spPr>
      </p:cxnSp>
      <p:sp>
        <p:nvSpPr>
          <p:cNvPr id="52" name="TextBox 51"/>
          <p:cNvSpPr txBox="1"/>
          <p:nvPr/>
        </p:nvSpPr>
        <p:spPr>
          <a:xfrm>
            <a:off x="5991418" y="5806440"/>
            <a:ext cx="312906" cy="369332"/>
          </a:xfrm>
          <a:prstGeom prst="rect">
            <a:avLst/>
          </a:prstGeom>
          <a:noFill/>
        </p:spPr>
        <p:txBody>
          <a:bodyPr wrap="none" rtlCol="0">
            <a:spAutoFit/>
          </a:bodyPr>
          <a:lstStyle/>
          <a:p>
            <a:r>
              <a:rPr lang="en-US" dirty="0">
                <a:solidFill>
                  <a:schemeClr val="bg1"/>
                </a:solidFill>
              </a:rPr>
              <a:t>3</a:t>
            </a:r>
          </a:p>
        </p:txBody>
      </p:sp>
      <p:sp>
        <p:nvSpPr>
          <p:cNvPr id="71" name="TextBox 70"/>
          <p:cNvSpPr txBox="1"/>
          <p:nvPr/>
        </p:nvSpPr>
        <p:spPr>
          <a:xfrm>
            <a:off x="4572000" y="5276241"/>
            <a:ext cx="3089030" cy="369332"/>
          </a:xfrm>
          <a:prstGeom prst="rect">
            <a:avLst/>
          </a:prstGeom>
          <a:noFill/>
        </p:spPr>
        <p:txBody>
          <a:bodyPr wrap="square" rtlCol="0">
            <a:spAutoFit/>
          </a:bodyPr>
          <a:lstStyle/>
          <a:p>
            <a:r>
              <a:rPr lang="en-US" dirty="0">
                <a:solidFill>
                  <a:schemeClr val="bg1"/>
                </a:solidFill>
              </a:rPr>
              <a:t>Process upset occurs</a:t>
            </a:r>
          </a:p>
        </p:txBody>
      </p:sp>
      <p:sp>
        <p:nvSpPr>
          <p:cNvPr id="75" name="Freeform 74"/>
          <p:cNvSpPr/>
          <p:nvPr/>
        </p:nvSpPr>
        <p:spPr bwMode="auto">
          <a:xfrm>
            <a:off x="3190240" y="5201920"/>
            <a:ext cx="1412240" cy="391160"/>
          </a:xfrm>
          <a:custGeom>
            <a:avLst/>
            <a:gdLst>
              <a:gd name="connsiteX0" fmla="*/ 1412240 w 1412240"/>
              <a:gd name="connsiteY0" fmla="*/ 254000 h 391160"/>
              <a:gd name="connsiteX1" fmla="*/ 1148080 w 1412240"/>
              <a:gd name="connsiteY1" fmla="*/ 233680 h 391160"/>
              <a:gd name="connsiteX2" fmla="*/ 751840 w 1412240"/>
              <a:gd name="connsiteY2" fmla="*/ 335280 h 391160"/>
              <a:gd name="connsiteX3" fmla="*/ 294640 w 1412240"/>
              <a:gd name="connsiteY3" fmla="*/ 335280 h 391160"/>
              <a:gd name="connsiteX4" fmla="*/ 0 w 1412240"/>
              <a:gd name="connsiteY4" fmla="*/ 0 h 391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2240" h="391160">
                <a:moveTo>
                  <a:pt x="1412240" y="254000"/>
                </a:moveTo>
                <a:cubicBezTo>
                  <a:pt x="1335193" y="237066"/>
                  <a:pt x="1258147" y="220133"/>
                  <a:pt x="1148080" y="233680"/>
                </a:cubicBezTo>
                <a:cubicBezTo>
                  <a:pt x="1038013" y="247227"/>
                  <a:pt x="894080" y="318347"/>
                  <a:pt x="751840" y="335280"/>
                </a:cubicBezTo>
                <a:cubicBezTo>
                  <a:pt x="609600" y="352213"/>
                  <a:pt x="419947" y="391160"/>
                  <a:pt x="294640" y="335280"/>
                </a:cubicBezTo>
                <a:cubicBezTo>
                  <a:pt x="169333" y="279400"/>
                  <a:pt x="84666" y="139700"/>
                  <a:pt x="0" y="0"/>
                </a:cubicBezTo>
              </a:path>
            </a:pathLst>
          </a:custGeom>
          <a:noFill/>
          <a:ln w="28575" cap="flat" cmpd="sng" algn="ctr">
            <a:solidFill>
              <a:srgbClr val="FF0000"/>
            </a:solidFill>
            <a:prstDash val="solid"/>
            <a:round/>
            <a:headEnd type="none" w="lg" len="lg"/>
            <a:tailEnd type="arrow" w="lg" len="lg"/>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400" b="1">
              <a:latin typeface="Arial Narrow" pitchFamily="34" charset="0"/>
            </a:endParaRPr>
          </a:p>
        </p:txBody>
      </p:sp>
      <p:grpSp>
        <p:nvGrpSpPr>
          <p:cNvPr id="9" name="Group 55"/>
          <p:cNvGrpSpPr/>
          <p:nvPr/>
        </p:nvGrpSpPr>
        <p:grpSpPr>
          <a:xfrm>
            <a:off x="5517638" y="173186"/>
            <a:ext cx="3089030" cy="954107"/>
            <a:chOff x="1318186" y="1917700"/>
            <a:chExt cx="3089030" cy="954107"/>
          </a:xfrm>
        </p:grpSpPr>
        <p:sp>
          <p:nvSpPr>
            <p:cNvPr id="57" name="TextBox 56"/>
            <p:cNvSpPr txBox="1"/>
            <p:nvPr/>
          </p:nvSpPr>
          <p:spPr>
            <a:xfrm>
              <a:off x="1318186" y="1917700"/>
              <a:ext cx="3089030" cy="954107"/>
            </a:xfrm>
            <a:prstGeom prst="rect">
              <a:avLst/>
            </a:prstGeom>
            <a:noFill/>
          </p:spPr>
          <p:txBody>
            <a:bodyPr wrap="square" rtlCol="0">
              <a:spAutoFit/>
            </a:bodyPr>
            <a:lstStyle/>
            <a:p>
              <a:r>
                <a:rPr lang="en-US" dirty="0">
                  <a:solidFill>
                    <a:srgbClr val="0000FF"/>
                  </a:solidFill>
                </a:rPr>
                <a:t>P only response</a:t>
              </a:r>
            </a:p>
            <a:p>
              <a:pPr>
                <a:spcBef>
                  <a:spcPts val="2400"/>
                </a:spcBef>
              </a:pPr>
              <a:r>
                <a:rPr lang="en-US" dirty="0">
                  <a:solidFill>
                    <a:srgbClr val="FF0000"/>
                  </a:solidFill>
                </a:rPr>
                <a:t>PI response</a:t>
              </a:r>
            </a:p>
          </p:txBody>
        </p:sp>
        <p:cxnSp>
          <p:nvCxnSpPr>
            <p:cNvPr id="58" name="Straight Connector 57"/>
            <p:cNvCxnSpPr/>
            <p:nvPr/>
          </p:nvCxnSpPr>
          <p:spPr bwMode="auto">
            <a:xfrm>
              <a:off x="3241040" y="2119630"/>
              <a:ext cx="731520" cy="0"/>
            </a:xfrm>
            <a:prstGeom prst="line">
              <a:avLst/>
            </a:prstGeom>
            <a:solidFill>
              <a:schemeClr val="accent1"/>
            </a:solidFill>
            <a:ln w="38100" cap="rnd" cmpd="sng" algn="ctr">
              <a:solidFill>
                <a:srgbClr val="0000FF"/>
              </a:solidFill>
              <a:prstDash val="dash"/>
              <a:round/>
              <a:headEnd type="none" w="med" len="med"/>
              <a:tailEnd type="none" w="med" len="med"/>
            </a:ln>
            <a:effectLst/>
          </p:spPr>
        </p:cxnSp>
        <p:cxnSp>
          <p:nvCxnSpPr>
            <p:cNvPr id="59" name="Straight Connector 58"/>
            <p:cNvCxnSpPr/>
            <p:nvPr/>
          </p:nvCxnSpPr>
          <p:spPr bwMode="auto">
            <a:xfrm>
              <a:off x="3241040" y="2739390"/>
              <a:ext cx="731520" cy="0"/>
            </a:xfrm>
            <a:prstGeom prst="line">
              <a:avLst/>
            </a:prstGeom>
            <a:solidFill>
              <a:schemeClr val="accent1"/>
            </a:solidFill>
            <a:ln w="38100" cap="rnd" cmpd="sng" algn="ctr">
              <a:solidFill>
                <a:srgbClr val="FF0000"/>
              </a:solidFill>
              <a:prstDash val="solid"/>
              <a:round/>
              <a:headEnd type="none" w="med" len="med"/>
              <a:tailEnd type="none" w="med" len="med"/>
            </a:ln>
            <a:effectLst/>
          </p:spPr>
        </p:cxnSp>
      </p:grpSp>
      <p:grpSp>
        <p:nvGrpSpPr>
          <p:cNvPr id="63" name="Group 62"/>
          <p:cNvGrpSpPr/>
          <p:nvPr/>
        </p:nvGrpSpPr>
        <p:grpSpPr>
          <a:xfrm>
            <a:off x="1109663" y="1598582"/>
            <a:ext cx="6959600" cy="3476338"/>
            <a:chOff x="1109663" y="1598582"/>
            <a:chExt cx="6959600" cy="3476338"/>
          </a:xfrm>
        </p:grpSpPr>
        <p:cxnSp>
          <p:nvCxnSpPr>
            <p:cNvPr id="60" name="Straight Connector 59"/>
            <p:cNvCxnSpPr/>
            <p:nvPr/>
          </p:nvCxnSpPr>
          <p:spPr bwMode="auto">
            <a:xfrm>
              <a:off x="1109663" y="5074920"/>
              <a:ext cx="2014537" cy="0"/>
            </a:xfrm>
            <a:prstGeom prst="line">
              <a:avLst/>
            </a:prstGeom>
            <a:solidFill>
              <a:schemeClr val="accent1"/>
            </a:solidFill>
            <a:ln w="38100" cap="rnd" cmpd="sng" algn="ctr">
              <a:solidFill>
                <a:srgbClr val="FF0000"/>
              </a:solidFill>
              <a:prstDash val="solid"/>
              <a:round/>
              <a:headEnd type="none" w="med" len="med"/>
              <a:tailEnd type="none" w="med" len="med"/>
            </a:ln>
            <a:effectLst/>
          </p:spPr>
        </p:cxnSp>
        <p:cxnSp>
          <p:nvCxnSpPr>
            <p:cNvPr id="61" name="Straight Connector 60"/>
            <p:cNvCxnSpPr/>
            <p:nvPr/>
          </p:nvCxnSpPr>
          <p:spPr bwMode="auto">
            <a:xfrm flipV="1">
              <a:off x="3124200" y="2546350"/>
              <a:ext cx="496888" cy="2528570"/>
            </a:xfrm>
            <a:prstGeom prst="line">
              <a:avLst/>
            </a:prstGeom>
            <a:solidFill>
              <a:schemeClr val="accent1"/>
            </a:solidFill>
            <a:ln w="38100" cap="rnd" cmpd="sng" algn="ctr">
              <a:solidFill>
                <a:srgbClr val="FF0000"/>
              </a:solidFill>
              <a:prstDash val="solid"/>
              <a:round/>
              <a:headEnd type="none" w="med" len="med"/>
              <a:tailEnd type="none" w="med" len="med"/>
            </a:ln>
            <a:effectLst/>
          </p:spPr>
        </p:cxnSp>
        <p:cxnSp>
          <p:nvCxnSpPr>
            <p:cNvPr id="62" name="Straight Connector 61"/>
            <p:cNvCxnSpPr/>
            <p:nvPr/>
          </p:nvCxnSpPr>
          <p:spPr bwMode="auto">
            <a:xfrm flipV="1">
              <a:off x="3629239" y="1598582"/>
              <a:ext cx="4440024" cy="947768"/>
            </a:xfrm>
            <a:prstGeom prst="line">
              <a:avLst/>
            </a:prstGeom>
            <a:solidFill>
              <a:schemeClr val="accent1"/>
            </a:solidFill>
            <a:ln w="38100" cap="rnd" cmpd="sng" algn="ctr">
              <a:solidFill>
                <a:srgbClr val="FF0000"/>
              </a:solidFill>
              <a:prstDash val="solid"/>
              <a:round/>
              <a:headEnd type="none" w="med" len="med"/>
              <a:tailEnd type="none" w="med" len="med"/>
            </a:ln>
            <a:effectLst/>
          </p:spPr>
        </p:cxnSp>
      </p:grpSp>
      <p:grpSp>
        <p:nvGrpSpPr>
          <p:cNvPr id="10" name="Group 68"/>
          <p:cNvGrpSpPr/>
          <p:nvPr/>
        </p:nvGrpSpPr>
        <p:grpSpPr>
          <a:xfrm>
            <a:off x="3126487" y="3816032"/>
            <a:ext cx="5126926" cy="1248093"/>
            <a:chOff x="3126487" y="3816032"/>
            <a:chExt cx="5126926" cy="1248093"/>
          </a:xfrm>
        </p:grpSpPr>
        <p:sp>
          <p:nvSpPr>
            <p:cNvPr id="76" name="TextBox 75"/>
            <p:cNvSpPr txBox="1"/>
            <p:nvPr/>
          </p:nvSpPr>
          <p:spPr>
            <a:xfrm>
              <a:off x="4488617" y="3833058"/>
              <a:ext cx="3764796" cy="1200329"/>
            </a:xfrm>
            <a:prstGeom prst="rect">
              <a:avLst/>
            </a:prstGeom>
            <a:solidFill>
              <a:schemeClr val="bg1">
                <a:alpha val="85000"/>
              </a:schemeClr>
            </a:solidFill>
          </p:spPr>
          <p:txBody>
            <a:bodyPr wrap="square" rtlCol="0">
              <a:spAutoFit/>
            </a:bodyPr>
            <a:lstStyle/>
            <a:p>
              <a:r>
                <a:rPr lang="en-US" dirty="0"/>
                <a:t>A derivative gain of 1 minute will immediately increases the output by an amount equal to the Integral response after one minute</a:t>
              </a:r>
            </a:p>
          </p:txBody>
        </p:sp>
        <p:cxnSp>
          <p:nvCxnSpPr>
            <p:cNvPr id="80" name="Straight Connector 79"/>
            <p:cNvCxnSpPr/>
            <p:nvPr/>
          </p:nvCxnSpPr>
          <p:spPr bwMode="auto">
            <a:xfrm flipV="1">
              <a:off x="4256088" y="3816032"/>
              <a:ext cx="0" cy="1248093"/>
            </a:xfrm>
            <a:prstGeom prst="line">
              <a:avLst/>
            </a:prstGeom>
            <a:solidFill>
              <a:schemeClr val="accent1"/>
            </a:solidFill>
            <a:ln w="28575" cap="rnd" cmpd="sng" algn="ctr">
              <a:solidFill>
                <a:srgbClr val="FF0000"/>
              </a:solidFill>
              <a:prstDash val="solid"/>
              <a:round/>
              <a:headEnd type="arrow" w="lg" len="lg"/>
              <a:tailEnd type="arrow" w="lg" len="lg"/>
            </a:ln>
            <a:effectLst/>
          </p:spPr>
        </p:cxnSp>
        <p:cxnSp>
          <p:nvCxnSpPr>
            <p:cNvPr id="78" name="Straight Connector 77"/>
            <p:cNvCxnSpPr/>
            <p:nvPr/>
          </p:nvCxnSpPr>
          <p:spPr bwMode="auto">
            <a:xfrm>
              <a:off x="3126487" y="5064125"/>
              <a:ext cx="1505838" cy="0"/>
            </a:xfrm>
            <a:prstGeom prst="line">
              <a:avLst/>
            </a:prstGeom>
            <a:solidFill>
              <a:schemeClr val="accent1"/>
            </a:solidFill>
            <a:ln w="28575" cap="rnd" cmpd="sng" algn="ctr">
              <a:solidFill>
                <a:srgbClr val="FF0000"/>
              </a:solidFill>
              <a:prstDash val="solid"/>
              <a:round/>
              <a:headEnd type="none" w="med" len="med"/>
              <a:tailEnd type="none" w="med" len="med"/>
            </a:ln>
            <a:effectLst/>
          </p:spPr>
        </p:cxnSp>
        <p:cxnSp>
          <p:nvCxnSpPr>
            <p:cNvPr id="64" name="Straight Connector 63"/>
            <p:cNvCxnSpPr/>
            <p:nvPr/>
          </p:nvCxnSpPr>
          <p:spPr bwMode="auto">
            <a:xfrm>
              <a:off x="3627438" y="3816032"/>
              <a:ext cx="1004887" cy="0"/>
            </a:xfrm>
            <a:prstGeom prst="line">
              <a:avLst/>
            </a:prstGeom>
            <a:solidFill>
              <a:schemeClr val="accent1"/>
            </a:solidFill>
            <a:ln w="28575" cap="rnd" cmpd="sng" algn="ctr">
              <a:solidFill>
                <a:srgbClr val="FF0000"/>
              </a:solidFill>
              <a:prstDash val="solid"/>
              <a:round/>
              <a:headEnd type="none" w="med" len="med"/>
              <a:tailEnd type="none" w="med" len="med"/>
            </a:ln>
            <a:effectLst/>
          </p:spPr>
        </p:cxnSp>
      </p:grpSp>
      <p:grpSp>
        <p:nvGrpSpPr>
          <p:cNvPr id="8" name="Group 69"/>
          <p:cNvGrpSpPr/>
          <p:nvPr/>
        </p:nvGrpSpPr>
        <p:grpSpPr>
          <a:xfrm>
            <a:off x="1097280" y="3805238"/>
            <a:ext cx="7156133" cy="1269682"/>
            <a:chOff x="1097280" y="3805238"/>
            <a:chExt cx="7156133" cy="1269682"/>
          </a:xfrm>
        </p:grpSpPr>
        <p:cxnSp>
          <p:nvCxnSpPr>
            <p:cNvPr id="65" name="Straight Connector 64"/>
            <p:cNvCxnSpPr/>
            <p:nvPr/>
          </p:nvCxnSpPr>
          <p:spPr bwMode="auto">
            <a:xfrm>
              <a:off x="1097280" y="5074920"/>
              <a:ext cx="2014537" cy="0"/>
            </a:xfrm>
            <a:prstGeom prst="line">
              <a:avLst/>
            </a:prstGeom>
            <a:solidFill>
              <a:schemeClr val="accent1"/>
            </a:solidFill>
            <a:ln w="38100" cap="rnd" cmpd="sng" algn="ctr">
              <a:solidFill>
                <a:srgbClr val="00B0F0"/>
              </a:solidFill>
              <a:prstDash val="dash"/>
              <a:round/>
              <a:headEnd type="none" w="med" len="med"/>
              <a:tailEnd type="none" w="med" len="med"/>
            </a:ln>
            <a:effectLst/>
          </p:spPr>
        </p:cxnSp>
        <p:cxnSp>
          <p:nvCxnSpPr>
            <p:cNvPr id="66" name="Straight Connector 65"/>
            <p:cNvCxnSpPr/>
            <p:nvPr/>
          </p:nvCxnSpPr>
          <p:spPr bwMode="auto">
            <a:xfrm flipV="1">
              <a:off x="3126487" y="3816032"/>
              <a:ext cx="496888" cy="1258888"/>
            </a:xfrm>
            <a:prstGeom prst="line">
              <a:avLst/>
            </a:prstGeom>
            <a:solidFill>
              <a:schemeClr val="accent1"/>
            </a:solidFill>
            <a:ln w="38100" cap="rnd" cmpd="sng" algn="ctr">
              <a:solidFill>
                <a:srgbClr val="00B0F0"/>
              </a:solidFill>
              <a:prstDash val="dash"/>
              <a:round/>
              <a:headEnd type="none" w="med" len="med"/>
              <a:tailEnd type="none" w="med" len="med"/>
            </a:ln>
            <a:effectLst/>
          </p:spPr>
        </p:cxnSp>
        <p:cxnSp>
          <p:nvCxnSpPr>
            <p:cNvPr id="68" name="Straight Connector 67"/>
            <p:cNvCxnSpPr>
              <a:endCxn id="1150990" idx="1"/>
            </p:cNvCxnSpPr>
            <p:nvPr/>
          </p:nvCxnSpPr>
          <p:spPr bwMode="auto">
            <a:xfrm flipV="1">
              <a:off x="3623375" y="3805238"/>
              <a:ext cx="4630038" cy="10794"/>
            </a:xfrm>
            <a:prstGeom prst="line">
              <a:avLst/>
            </a:prstGeom>
            <a:solidFill>
              <a:schemeClr val="accent1"/>
            </a:solidFill>
            <a:ln w="38100" cap="rnd" cmpd="sng" algn="ctr">
              <a:solidFill>
                <a:srgbClr val="00B0F0"/>
              </a:solidFill>
              <a:prstDash val="dash"/>
              <a:round/>
              <a:headEnd type="none" w="med" len="med"/>
              <a:tailEnd type="none" w="med" len="med"/>
            </a:ln>
            <a:effectLst/>
          </p:spPr>
        </p:cxnSp>
      </p:grpSp>
      <p:sp>
        <p:nvSpPr>
          <p:cNvPr id="1150978" name="Line 2"/>
          <p:cNvSpPr>
            <a:spLocks noChangeShapeType="1"/>
          </p:cNvSpPr>
          <p:nvPr/>
        </p:nvSpPr>
        <p:spPr bwMode="auto">
          <a:xfrm>
            <a:off x="1109663" y="658813"/>
            <a:ext cx="0" cy="5035550"/>
          </a:xfrm>
          <a:prstGeom prst="line">
            <a:avLst/>
          </a:prstGeom>
          <a:noFill/>
          <a:ln w="38100" cap="rnd">
            <a:solidFill>
              <a:schemeClr val="bg1"/>
            </a:solidFill>
            <a:round/>
            <a:headEnd/>
            <a:tailEnd/>
          </a:ln>
          <a:effectLst/>
        </p:spPr>
        <p:txBody>
          <a:bodyPr anchor="ctr"/>
          <a:lstStyle/>
          <a:p>
            <a:endParaRPr lang="en-US"/>
          </a:p>
        </p:txBody>
      </p:sp>
      <p:sp>
        <p:nvSpPr>
          <p:cNvPr id="5" name="Slide Number Placeholder 4"/>
          <p:cNvSpPr>
            <a:spLocks noGrp="1"/>
          </p:cNvSpPr>
          <p:nvPr>
            <p:ph type="sldNum" sz="quarter" idx="11"/>
          </p:nvPr>
        </p:nvSpPr>
        <p:spPr/>
        <p:txBody>
          <a:bodyPr/>
          <a:lstStyle/>
          <a:p>
            <a:fld id="{A9320731-3B2C-4107-8664-CAD7BE973DC8}" type="slidenum">
              <a:rPr lang="en-US" smtClean="0"/>
              <a:pPr/>
              <a:t>42</a:t>
            </a:fld>
            <a:endParaRPr lang="en-US"/>
          </a:p>
        </p:txBody>
      </p:sp>
      <p:sp>
        <p:nvSpPr>
          <p:cNvPr id="4" name="Footer Placeholder 3"/>
          <p:cNvSpPr>
            <a:spLocks noGrp="1"/>
          </p:cNvSpPr>
          <p:nvPr>
            <p:ph type="ftr" sz="quarter" idx="10"/>
          </p:nvPr>
        </p:nvSpPr>
        <p:spPr/>
        <p:txBody>
          <a:bodyPr/>
          <a:lstStyle/>
          <a:p>
            <a:r>
              <a:rPr lang="en-US"/>
              <a:t>Tab 12-1 - Proportional an PID Control Processes</a:t>
            </a:r>
            <a:endParaRPr lang="en-US" dirty="0"/>
          </a:p>
        </p:txBody>
      </p:sp>
    </p:spTree>
    <p:extLst>
      <p:ext uri="{BB962C8B-B14F-4D97-AF65-F5344CB8AC3E}">
        <p14:creationId xmlns:p14="http://schemas.microsoft.com/office/powerpoint/2010/main" val="31795509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4" presetClass="path" presetSubtype="0" accel="50000" decel="50000" fill="hold" nodeType="afterEffect">
                                  <p:stCondLst>
                                    <p:cond delay="0"/>
                                  </p:stCondLst>
                                  <p:childTnLst>
                                    <p:animMotion origin="layout" path="M -2.22222E-6 -3.86485E-6 L -2.22222E-6 -0.18468 " pathEditMode="relative" rAng="0" ptsTypes="AA">
                                      <p:cBhvr>
                                        <p:cTn id="6" dur="2000" fill="hold"/>
                                        <p:tgtEl>
                                          <p:spTgt spid="10"/>
                                        </p:tgtEl>
                                        <p:attrNameLst>
                                          <p:attrName>ppt_x</p:attrName>
                                          <p:attrName>ppt_y</p:attrName>
                                        </p:attrNameLst>
                                      </p:cBhvr>
                                      <p:rCtr x="0" y="-9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4"/>
          <p:cNvSpPr>
            <a:spLocks noGrp="1" noChangeArrowheads="1"/>
          </p:cNvSpPr>
          <p:nvPr>
            <p:ph type="title"/>
          </p:nvPr>
        </p:nvSpPr>
        <p:spPr/>
        <p:txBody>
          <a:bodyPr/>
          <a:lstStyle/>
          <a:p>
            <a:pPr eaLnBrk="1" hangingPunct="1"/>
            <a:r>
              <a:rPr lang="en-US"/>
              <a:t>Derivative Action Is Difficult to Apply</a:t>
            </a:r>
          </a:p>
        </p:txBody>
      </p:sp>
      <p:sp>
        <p:nvSpPr>
          <p:cNvPr id="631813" name="Rectangle 5"/>
          <p:cNvSpPr>
            <a:spLocks noGrp="1" noChangeArrowheads="1"/>
          </p:cNvSpPr>
          <p:nvPr>
            <p:ph idx="1"/>
          </p:nvPr>
        </p:nvSpPr>
        <p:spPr/>
        <p:txBody>
          <a:bodyPr/>
          <a:lstStyle/>
          <a:p>
            <a:pPr eaLnBrk="1" hangingPunct="1"/>
            <a:r>
              <a:rPr lang="en-US"/>
              <a:t>Provides no benefit if there is not enough</a:t>
            </a:r>
          </a:p>
          <a:p>
            <a:pPr eaLnBrk="1" hangingPunct="1"/>
            <a:r>
              <a:rPr lang="en-US"/>
              <a:t>Too much can cause many more problems than it is worth</a:t>
            </a:r>
          </a:p>
          <a:p>
            <a:pPr eaLnBrk="1" hangingPunct="1"/>
            <a:r>
              <a:rPr lang="en-US"/>
              <a:t>Typically not necessary for HVAC applications</a:t>
            </a:r>
          </a:p>
          <a:p>
            <a:pPr eaLnBrk="1" hangingPunct="1"/>
            <a:r>
              <a:rPr lang="en-US"/>
              <a:t>Use it with </a:t>
            </a:r>
            <a:r>
              <a:rPr lang="en-US">
                <a:solidFill>
                  <a:srgbClr val="FF0000"/>
                </a:solidFill>
              </a:rPr>
              <a:t>CAUTION</a:t>
            </a:r>
            <a:r>
              <a:rPr lang="en-US"/>
              <a:t>!</a:t>
            </a:r>
          </a:p>
        </p:txBody>
      </p:sp>
      <p:sp>
        <p:nvSpPr>
          <p:cNvPr id="3" name="Slide Number Placeholder 2"/>
          <p:cNvSpPr>
            <a:spLocks noGrp="1"/>
          </p:cNvSpPr>
          <p:nvPr>
            <p:ph type="sldNum" sz="quarter" idx="11"/>
          </p:nvPr>
        </p:nvSpPr>
        <p:spPr/>
        <p:txBody>
          <a:bodyPr/>
          <a:lstStyle/>
          <a:p>
            <a:fld id="{A9320731-3B2C-4107-8664-CAD7BE973DC8}" type="slidenum">
              <a:rPr lang="en-US" smtClean="0"/>
              <a:pPr/>
              <a:t>43</a:t>
            </a:fld>
            <a:endParaRPr lang="en-US"/>
          </a:p>
        </p:txBody>
      </p:sp>
      <p:sp>
        <p:nvSpPr>
          <p:cNvPr id="2" name="Footer Placeholder 1"/>
          <p:cNvSpPr>
            <a:spLocks noGrp="1"/>
          </p:cNvSpPr>
          <p:nvPr>
            <p:ph type="ftr" sz="quarter" idx="10"/>
          </p:nvPr>
        </p:nvSpPr>
        <p:spPr/>
        <p:txBody>
          <a:bodyPr/>
          <a:lstStyle/>
          <a:p>
            <a:r>
              <a:rPr lang="en-US"/>
              <a:t>Tab 12-1 - Proportional an PID Control Processes</a:t>
            </a:r>
            <a:endParaRPr lang="en-US" dirty="0"/>
          </a:p>
        </p:txBody>
      </p:sp>
    </p:spTree>
    <p:extLst>
      <p:ext uri="{BB962C8B-B14F-4D97-AF65-F5344CB8AC3E}">
        <p14:creationId xmlns:p14="http://schemas.microsoft.com/office/powerpoint/2010/main" val="37818346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31813">
                                            <p:txEl>
                                              <p:pRg st="1" end="1"/>
                                            </p:txEl>
                                          </p:spTgt>
                                        </p:tgtEl>
                                        <p:attrNameLst>
                                          <p:attrName>style.visibility</p:attrName>
                                        </p:attrNameLst>
                                      </p:cBhvr>
                                      <p:to>
                                        <p:strVal val="visible"/>
                                      </p:to>
                                    </p:set>
                                    <p:animEffect transition="in" filter="dissolve">
                                      <p:cBhvr>
                                        <p:cTn id="7" dur="500"/>
                                        <p:tgtEl>
                                          <p:spTgt spid="63181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31813">
                                            <p:txEl>
                                              <p:pRg st="2" end="2"/>
                                            </p:txEl>
                                          </p:spTgt>
                                        </p:tgtEl>
                                        <p:attrNameLst>
                                          <p:attrName>style.visibility</p:attrName>
                                        </p:attrNameLst>
                                      </p:cBhvr>
                                      <p:to>
                                        <p:strVal val="visible"/>
                                      </p:to>
                                    </p:set>
                                    <p:animEffect transition="in" filter="dissolve">
                                      <p:cBhvr>
                                        <p:cTn id="12" dur="500"/>
                                        <p:tgtEl>
                                          <p:spTgt spid="6318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31813">
                                            <p:txEl>
                                              <p:pRg st="3" end="3"/>
                                            </p:txEl>
                                          </p:spTgt>
                                        </p:tgtEl>
                                        <p:attrNameLst>
                                          <p:attrName>style.visibility</p:attrName>
                                        </p:attrNameLst>
                                      </p:cBhvr>
                                      <p:to>
                                        <p:strVal val="visible"/>
                                      </p:to>
                                    </p:set>
                                    <p:animEffect transition="in" filter="dissolve">
                                      <p:cBhvr>
                                        <p:cTn id="17" dur="500"/>
                                        <p:tgtEl>
                                          <p:spTgt spid="6318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18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PID Controller Tuning</a:t>
            </a:r>
          </a:p>
        </p:txBody>
      </p:sp>
      <p:sp>
        <p:nvSpPr>
          <p:cNvPr id="8" name="Content Placeholder 7"/>
          <p:cNvSpPr>
            <a:spLocks noGrp="1"/>
          </p:cNvSpPr>
          <p:nvPr>
            <p:ph sz="half" idx="1"/>
          </p:nvPr>
        </p:nvSpPr>
        <p:spPr/>
        <p:txBody>
          <a:bodyPr/>
          <a:lstStyle/>
          <a:p>
            <a:r>
              <a:rPr lang="en-US" dirty="0"/>
              <a:t>Roots of the process are in </a:t>
            </a:r>
            <a:r>
              <a:rPr lang="en-US" i="1" dirty="0"/>
              <a:t>Optimum Settings for Automatic Controllers</a:t>
            </a:r>
          </a:p>
          <a:p>
            <a:pPr lvl="2"/>
            <a:r>
              <a:rPr lang="en-US" dirty="0"/>
              <a:t>John G. Ziegler</a:t>
            </a:r>
          </a:p>
          <a:p>
            <a:pPr lvl="2"/>
            <a:r>
              <a:rPr lang="en-US" dirty="0"/>
              <a:t>Nathan B. Nichols</a:t>
            </a:r>
          </a:p>
          <a:p>
            <a:pPr lvl="2"/>
            <a:r>
              <a:rPr lang="en-US" dirty="0"/>
              <a:t>1940</a:t>
            </a:r>
          </a:p>
          <a:p>
            <a:pPr lvl="2"/>
            <a:r>
              <a:rPr lang="en-US" dirty="0"/>
              <a:t>Ziegler-Nichols Method</a:t>
            </a:r>
          </a:p>
          <a:p>
            <a:pPr marL="693738" lvl="1"/>
            <a:endParaRPr lang="en-US" dirty="0"/>
          </a:p>
        </p:txBody>
      </p:sp>
      <p:pic>
        <p:nvPicPr>
          <p:cNvPr id="10242"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790123" y="1600200"/>
            <a:ext cx="3754753"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4790123" y="6108859"/>
            <a:ext cx="3291840" cy="246221"/>
          </a:xfrm>
          <a:prstGeom prst="rect">
            <a:avLst/>
          </a:prstGeom>
          <a:noFill/>
        </p:spPr>
        <p:txBody>
          <a:bodyPr wrap="square" rtlCol="0">
            <a:spAutoFit/>
          </a:bodyPr>
          <a:lstStyle/>
          <a:p>
            <a:r>
              <a:rPr lang="en-US" sz="1000" i="1" dirty="0">
                <a:solidFill>
                  <a:schemeClr val="bg1"/>
                </a:solidFill>
              </a:rPr>
              <a:t>Image  courtesy Control Engineering Magazine</a:t>
            </a:r>
          </a:p>
        </p:txBody>
      </p:sp>
      <p:sp>
        <p:nvSpPr>
          <p:cNvPr id="2" name="Footer Placeholder 1"/>
          <p:cNvSpPr>
            <a:spLocks noGrp="1"/>
          </p:cNvSpPr>
          <p:nvPr>
            <p:ph type="ftr" sz="quarter" idx="10"/>
          </p:nvPr>
        </p:nvSpPr>
        <p:spPr/>
        <p:txBody>
          <a:bodyPr/>
          <a:lstStyle/>
          <a:p>
            <a:r>
              <a:rPr lang="en-US"/>
              <a:t>Tab 12-2 Open Loop vs. Closed Loop Tuning Method</a:t>
            </a:r>
            <a:endParaRPr lang="en-US" dirty="0"/>
          </a:p>
        </p:txBody>
      </p:sp>
      <p:sp>
        <p:nvSpPr>
          <p:cNvPr id="3" name="Slide Number Placeholder 2"/>
          <p:cNvSpPr>
            <a:spLocks noGrp="1"/>
          </p:cNvSpPr>
          <p:nvPr>
            <p:ph type="sldNum" sz="quarter" idx="11"/>
          </p:nvPr>
        </p:nvSpPr>
        <p:spPr/>
        <p:txBody>
          <a:bodyPr/>
          <a:lstStyle/>
          <a:p>
            <a:fld id="{E347D01F-1A12-4043-9E52-C5C412E1DD77}" type="slidenum">
              <a:rPr lang="en-US" smtClean="0"/>
              <a:pPr/>
              <a:t>44</a:t>
            </a:fld>
            <a:endParaRPr lang="en-US"/>
          </a:p>
        </p:txBody>
      </p:sp>
    </p:spTree>
    <p:extLst>
      <p:ext uri="{BB962C8B-B14F-4D97-AF65-F5344CB8AC3E}">
        <p14:creationId xmlns:p14="http://schemas.microsoft.com/office/powerpoint/2010/main" val="30678679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0979" name="Line 3"/>
          <p:cNvSpPr>
            <a:spLocks noChangeShapeType="1"/>
          </p:cNvSpPr>
          <p:nvPr/>
        </p:nvSpPr>
        <p:spPr bwMode="auto">
          <a:xfrm>
            <a:off x="1109663" y="5694363"/>
            <a:ext cx="7143750" cy="0"/>
          </a:xfrm>
          <a:prstGeom prst="line">
            <a:avLst/>
          </a:prstGeom>
          <a:noFill/>
          <a:ln w="38100" cap="rnd">
            <a:solidFill>
              <a:schemeClr val="bg1"/>
            </a:solidFill>
            <a:round/>
            <a:headEnd/>
            <a:tailEnd/>
          </a:ln>
          <a:effectLst/>
        </p:spPr>
        <p:txBody>
          <a:bodyPr anchor="ctr"/>
          <a:lstStyle/>
          <a:p>
            <a:endParaRPr lang="en-US"/>
          </a:p>
        </p:txBody>
      </p:sp>
      <p:grpSp>
        <p:nvGrpSpPr>
          <p:cNvPr id="2" name="Group 4"/>
          <p:cNvGrpSpPr>
            <a:grpSpLocks/>
          </p:cNvGrpSpPr>
          <p:nvPr/>
        </p:nvGrpSpPr>
        <p:grpSpPr bwMode="auto">
          <a:xfrm>
            <a:off x="1096963" y="6028372"/>
            <a:ext cx="3535362" cy="738188"/>
            <a:chOff x="691" y="3680"/>
            <a:chExt cx="2227" cy="465"/>
          </a:xfrm>
        </p:grpSpPr>
        <p:sp>
          <p:nvSpPr>
            <p:cNvPr id="1150981" name="Text Box 5"/>
            <p:cNvSpPr txBox="1">
              <a:spLocks noChangeArrowheads="1"/>
            </p:cNvSpPr>
            <p:nvPr/>
          </p:nvSpPr>
          <p:spPr bwMode="auto">
            <a:xfrm>
              <a:off x="691" y="3680"/>
              <a:ext cx="1590" cy="465"/>
            </a:xfrm>
            <a:prstGeom prst="rect">
              <a:avLst/>
            </a:prstGeom>
            <a:noFill/>
            <a:ln w="9525" algn="ctr">
              <a:noFill/>
              <a:miter lim="800000"/>
              <a:headEnd/>
              <a:tailEnd/>
            </a:ln>
            <a:effectLst/>
          </p:spPr>
          <p:txBody>
            <a:bodyPr>
              <a:spAutoFit/>
            </a:bodyPr>
            <a:lstStyle/>
            <a:p>
              <a:r>
                <a:rPr lang="en-US" sz="2400" i="1" dirty="0">
                  <a:solidFill>
                    <a:schemeClr val="bg1"/>
                  </a:solidFill>
                  <a:latin typeface="Arial" charset="0"/>
                </a:rPr>
                <a:t>Increasing Time</a:t>
              </a:r>
            </a:p>
            <a:p>
              <a:r>
                <a:rPr lang="en-US" i="1" dirty="0">
                  <a:solidFill>
                    <a:schemeClr val="bg1"/>
                  </a:solidFill>
                  <a:latin typeface="Arial" charset="0"/>
                </a:rPr>
                <a:t>Minutes</a:t>
              </a:r>
            </a:p>
          </p:txBody>
        </p:sp>
        <p:sp>
          <p:nvSpPr>
            <p:cNvPr id="1150982" name="Line 6"/>
            <p:cNvSpPr>
              <a:spLocks noChangeShapeType="1"/>
            </p:cNvSpPr>
            <p:nvPr/>
          </p:nvSpPr>
          <p:spPr bwMode="auto">
            <a:xfrm>
              <a:off x="2187" y="3832"/>
              <a:ext cx="731" cy="0"/>
            </a:xfrm>
            <a:prstGeom prst="line">
              <a:avLst/>
            </a:prstGeom>
            <a:noFill/>
            <a:ln w="38100">
              <a:solidFill>
                <a:srgbClr val="FF0000"/>
              </a:solidFill>
              <a:round/>
              <a:headEnd/>
              <a:tailEnd type="arrow" w="lg" len="med"/>
            </a:ln>
            <a:effectLst/>
          </p:spPr>
          <p:txBody>
            <a:bodyPr anchor="ctr"/>
            <a:lstStyle/>
            <a:p>
              <a:endParaRPr lang="en-US" sz="2400">
                <a:solidFill>
                  <a:schemeClr val="bg1"/>
                </a:solidFill>
              </a:endParaRPr>
            </a:p>
          </p:txBody>
        </p:sp>
      </p:grpSp>
      <p:grpSp>
        <p:nvGrpSpPr>
          <p:cNvPr id="3" name="Group 7"/>
          <p:cNvGrpSpPr>
            <a:grpSpLocks/>
          </p:cNvGrpSpPr>
          <p:nvPr/>
        </p:nvGrpSpPr>
        <p:grpSpPr bwMode="auto">
          <a:xfrm rot="-5400000">
            <a:off x="-1254123" y="3357565"/>
            <a:ext cx="3703639" cy="830263"/>
            <a:chOff x="691" y="3505"/>
            <a:chExt cx="2333" cy="523"/>
          </a:xfrm>
        </p:grpSpPr>
        <p:sp>
          <p:nvSpPr>
            <p:cNvPr id="1150984" name="Text Box 8"/>
            <p:cNvSpPr txBox="1">
              <a:spLocks noChangeArrowheads="1"/>
            </p:cNvSpPr>
            <p:nvPr/>
          </p:nvSpPr>
          <p:spPr bwMode="auto">
            <a:xfrm>
              <a:off x="691" y="3505"/>
              <a:ext cx="1590" cy="523"/>
            </a:xfrm>
            <a:prstGeom prst="rect">
              <a:avLst/>
            </a:prstGeom>
            <a:noFill/>
            <a:ln w="9525" algn="ctr">
              <a:noFill/>
              <a:miter lim="800000"/>
              <a:headEnd/>
              <a:tailEnd/>
            </a:ln>
            <a:effectLst/>
          </p:spPr>
          <p:txBody>
            <a:bodyPr>
              <a:spAutoFit/>
            </a:bodyPr>
            <a:lstStyle/>
            <a:p>
              <a:pPr>
                <a:spcBef>
                  <a:spcPct val="50000"/>
                </a:spcBef>
              </a:pPr>
              <a:r>
                <a:rPr lang="en-US" sz="2400" i="1" dirty="0">
                  <a:solidFill>
                    <a:schemeClr val="bg1"/>
                  </a:solidFill>
                  <a:latin typeface="Arial" charset="0"/>
                </a:rPr>
                <a:t>Increasing Process Variable</a:t>
              </a:r>
            </a:p>
          </p:txBody>
        </p:sp>
        <p:sp>
          <p:nvSpPr>
            <p:cNvPr id="1150985" name="Line 9"/>
            <p:cNvSpPr>
              <a:spLocks noChangeShapeType="1"/>
            </p:cNvSpPr>
            <p:nvPr/>
          </p:nvSpPr>
          <p:spPr bwMode="auto">
            <a:xfrm>
              <a:off x="2293" y="3832"/>
              <a:ext cx="731" cy="0"/>
            </a:xfrm>
            <a:prstGeom prst="line">
              <a:avLst/>
            </a:prstGeom>
            <a:noFill/>
            <a:ln w="38100">
              <a:solidFill>
                <a:srgbClr val="FF0000"/>
              </a:solidFill>
              <a:round/>
              <a:headEnd/>
              <a:tailEnd type="arrow" w="lg" len="med"/>
            </a:ln>
            <a:effectLst/>
          </p:spPr>
          <p:txBody>
            <a:bodyPr anchor="ctr"/>
            <a:lstStyle/>
            <a:p>
              <a:endParaRPr lang="en-US" sz="2400"/>
            </a:p>
          </p:txBody>
        </p:sp>
      </p:grpSp>
      <p:sp>
        <p:nvSpPr>
          <p:cNvPr id="1150986" name="Line 10"/>
          <p:cNvSpPr>
            <a:spLocks noChangeShapeType="1"/>
          </p:cNvSpPr>
          <p:nvPr/>
        </p:nvSpPr>
        <p:spPr bwMode="auto">
          <a:xfrm>
            <a:off x="1109663" y="1287463"/>
            <a:ext cx="7143750" cy="0"/>
          </a:xfrm>
          <a:prstGeom prst="line">
            <a:avLst/>
          </a:prstGeom>
          <a:noFill/>
          <a:ln w="12700">
            <a:solidFill>
              <a:schemeClr val="bg2"/>
            </a:solidFill>
            <a:prstDash val="sysDot"/>
            <a:round/>
            <a:headEnd/>
            <a:tailEnd/>
          </a:ln>
          <a:effectLst/>
        </p:spPr>
        <p:txBody>
          <a:bodyPr anchor="ctr"/>
          <a:lstStyle/>
          <a:p>
            <a:endParaRPr lang="en-US"/>
          </a:p>
        </p:txBody>
      </p:sp>
      <p:sp>
        <p:nvSpPr>
          <p:cNvPr id="1150987" name="Line 11"/>
          <p:cNvSpPr>
            <a:spLocks noChangeShapeType="1"/>
          </p:cNvSpPr>
          <p:nvPr/>
        </p:nvSpPr>
        <p:spPr bwMode="auto">
          <a:xfrm>
            <a:off x="1109663" y="1917700"/>
            <a:ext cx="7143750" cy="0"/>
          </a:xfrm>
          <a:prstGeom prst="line">
            <a:avLst/>
          </a:prstGeom>
          <a:noFill/>
          <a:ln w="12700">
            <a:solidFill>
              <a:schemeClr val="bg2"/>
            </a:solidFill>
            <a:prstDash val="sysDot"/>
            <a:round/>
            <a:headEnd/>
            <a:tailEnd/>
          </a:ln>
          <a:effectLst/>
        </p:spPr>
        <p:txBody>
          <a:bodyPr anchor="ctr"/>
          <a:lstStyle/>
          <a:p>
            <a:endParaRPr lang="en-US"/>
          </a:p>
        </p:txBody>
      </p:sp>
      <p:sp>
        <p:nvSpPr>
          <p:cNvPr id="1150988" name="Line 12"/>
          <p:cNvSpPr>
            <a:spLocks noChangeShapeType="1"/>
          </p:cNvSpPr>
          <p:nvPr/>
        </p:nvSpPr>
        <p:spPr bwMode="auto">
          <a:xfrm>
            <a:off x="1109663" y="2546350"/>
            <a:ext cx="7143750" cy="0"/>
          </a:xfrm>
          <a:prstGeom prst="line">
            <a:avLst/>
          </a:prstGeom>
          <a:noFill/>
          <a:ln w="12700">
            <a:solidFill>
              <a:schemeClr val="bg2"/>
            </a:solidFill>
            <a:prstDash val="sysDot"/>
            <a:round/>
            <a:headEnd/>
            <a:tailEnd/>
          </a:ln>
          <a:effectLst/>
        </p:spPr>
        <p:txBody>
          <a:bodyPr anchor="ctr"/>
          <a:lstStyle/>
          <a:p>
            <a:endParaRPr lang="en-US"/>
          </a:p>
        </p:txBody>
      </p:sp>
      <p:sp>
        <p:nvSpPr>
          <p:cNvPr id="1150989" name="Line 13"/>
          <p:cNvSpPr>
            <a:spLocks noChangeShapeType="1"/>
          </p:cNvSpPr>
          <p:nvPr/>
        </p:nvSpPr>
        <p:spPr bwMode="auto">
          <a:xfrm>
            <a:off x="1109663" y="3176588"/>
            <a:ext cx="7143750" cy="0"/>
          </a:xfrm>
          <a:prstGeom prst="line">
            <a:avLst/>
          </a:prstGeom>
          <a:noFill/>
          <a:ln w="12700">
            <a:solidFill>
              <a:schemeClr val="bg2"/>
            </a:solidFill>
            <a:prstDash val="sysDot"/>
            <a:round/>
            <a:headEnd/>
            <a:tailEnd/>
          </a:ln>
          <a:effectLst/>
        </p:spPr>
        <p:txBody>
          <a:bodyPr anchor="ctr"/>
          <a:lstStyle/>
          <a:p>
            <a:endParaRPr lang="en-US"/>
          </a:p>
        </p:txBody>
      </p:sp>
      <p:sp>
        <p:nvSpPr>
          <p:cNvPr id="1150990" name="Line 14"/>
          <p:cNvSpPr>
            <a:spLocks noChangeShapeType="1"/>
          </p:cNvSpPr>
          <p:nvPr/>
        </p:nvSpPr>
        <p:spPr bwMode="auto">
          <a:xfrm>
            <a:off x="1109663" y="3805238"/>
            <a:ext cx="7143750" cy="0"/>
          </a:xfrm>
          <a:prstGeom prst="line">
            <a:avLst/>
          </a:prstGeom>
          <a:noFill/>
          <a:ln w="12700">
            <a:solidFill>
              <a:schemeClr val="bg2"/>
            </a:solidFill>
            <a:prstDash val="sysDot"/>
            <a:round/>
            <a:headEnd/>
            <a:tailEnd/>
          </a:ln>
          <a:effectLst/>
        </p:spPr>
        <p:txBody>
          <a:bodyPr anchor="ctr"/>
          <a:lstStyle/>
          <a:p>
            <a:endParaRPr lang="en-US"/>
          </a:p>
        </p:txBody>
      </p:sp>
      <p:sp>
        <p:nvSpPr>
          <p:cNvPr id="1150991" name="Line 15"/>
          <p:cNvSpPr>
            <a:spLocks noChangeShapeType="1"/>
          </p:cNvSpPr>
          <p:nvPr/>
        </p:nvSpPr>
        <p:spPr bwMode="auto">
          <a:xfrm>
            <a:off x="1109663" y="4435475"/>
            <a:ext cx="7143750" cy="0"/>
          </a:xfrm>
          <a:prstGeom prst="line">
            <a:avLst/>
          </a:prstGeom>
          <a:noFill/>
          <a:ln w="12700">
            <a:solidFill>
              <a:schemeClr val="bg2"/>
            </a:solidFill>
            <a:prstDash val="sysDot"/>
            <a:round/>
            <a:headEnd/>
            <a:tailEnd/>
          </a:ln>
          <a:effectLst/>
        </p:spPr>
        <p:txBody>
          <a:bodyPr anchor="ctr"/>
          <a:lstStyle/>
          <a:p>
            <a:endParaRPr lang="en-US"/>
          </a:p>
        </p:txBody>
      </p:sp>
      <p:sp>
        <p:nvSpPr>
          <p:cNvPr id="1150992" name="Line 16"/>
          <p:cNvSpPr>
            <a:spLocks noChangeShapeType="1"/>
          </p:cNvSpPr>
          <p:nvPr/>
        </p:nvSpPr>
        <p:spPr bwMode="auto">
          <a:xfrm>
            <a:off x="1109663" y="5064125"/>
            <a:ext cx="7143750" cy="0"/>
          </a:xfrm>
          <a:prstGeom prst="line">
            <a:avLst/>
          </a:prstGeom>
          <a:noFill/>
          <a:ln w="12700">
            <a:solidFill>
              <a:schemeClr val="bg2"/>
            </a:solidFill>
            <a:prstDash val="sysDot"/>
            <a:round/>
            <a:headEnd/>
            <a:tailEnd/>
          </a:ln>
          <a:effectLst/>
        </p:spPr>
        <p:txBody>
          <a:bodyPr anchor="ctr"/>
          <a:lstStyle/>
          <a:p>
            <a:endParaRPr lang="en-US"/>
          </a:p>
        </p:txBody>
      </p:sp>
      <p:sp>
        <p:nvSpPr>
          <p:cNvPr id="1150993" name="Line 17"/>
          <p:cNvSpPr>
            <a:spLocks noChangeShapeType="1"/>
          </p:cNvSpPr>
          <p:nvPr/>
        </p:nvSpPr>
        <p:spPr bwMode="auto">
          <a:xfrm>
            <a:off x="1109663" y="658813"/>
            <a:ext cx="7143750" cy="0"/>
          </a:xfrm>
          <a:prstGeom prst="line">
            <a:avLst/>
          </a:prstGeom>
          <a:noFill/>
          <a:ln w="12700">
            <a:solidFill>
              <a:schemeClr val="bg2"/>
            </a:solidFill>
            <a:prstDash val="sysDot"/>
            <a:round/>
            <a:headEnd/>
            <a:tailEnd/>
          </a:ln>
          <a:effectLst/>
        </p:spPr>
        <p:txBody>
          <a:bodyPr anchor="ctr"/>
          <a:lstStyle/>
          <a:p>
            <a:endParaRPr lang="en-US"/>
          </a:p>
        </p:txBody>
      </p:sp>
      <p:sp>
        <p:nvSpPr>
          <p:cNvPr id="1150994" name="Line 18"/>
          <p:cNvSpPr>
            <a:spLocks noChangeShapeType="1"/>
          </p:cNvSpPr>
          <p:nvPr/>
        </p:nvSpPr>
        <p:spPr bwMode="auto">
          <a:xfrm>
            <a:off x="1738313" y="65881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0995" name="Line 19"/>
          <p:cNvSpPr>
            <a:spLocks noChangeShapeType="1"/>
          </p:cNvSpPr>
          <p:nvPr/>
        </p:nvSpPr>
        <p:spPr bwMode="auto">
          <a:xfrm>
            <a:off x="2368550" y="65881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0996" name="Line 20"/>
          <p:cNvSpPr>
            <a:spLocks noChangeShapeType="1"/>
          </p:cNvSpPr>
          <p:nvPr/>
        </p:nvSpPr>
        <p:spPr bwMode="auto">
          <a:xfrm>
            <a:off x="2997200" y="65881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0997" name="Line 21"/>
          <p:cNvSpPr>
            <a:spLocks noChangeShapeType="1"/>
          </p:cNvSpPr>
          <p:nvPr/>
        </p:nvSpPr>
        <p:spPr bwMode="auto">
          <a:xfrm>
            <a:off x="3627438" y="65881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0998" name="Line 22"/>
          <p:cNvSpPr>
            <a:spLocks noChangeShapeType="1"/>
          </p:cNvSpPr>
          <p:nvPr/>
        </p:nvSpPr>
        <p:spPr bwMode="auto">
          <a:xfrm>
            <a:off x="4256088" y="65881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0999" name="Line 23"/>
          <p:cNvSpPr>
            <a:spLocks noChangeShapeType="1"/>
          </p:cNvSpPr>
          <p:nvPr/>
        </p:nvSpPr>
        <p:spPr bwMode="auto">
          <a:xfrm>
            <a:off x="4886325" y="65881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1000" name="Line 24"/>
          <p:cNvSpPr>
            <a:spLocks noChangeShapeType="1"/>
          </p:cNvSpPr>
          <p:nvPr/>
        </p:nvSpPr>
        <p:spPr bwMode="auto">
          <a:xfrm>
            <a:off x="5514975" y="65881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1001" name="Line 25"/>
          <p:cNvSpPr>
            <a:spLocks noChangeShapeType="1"/>
          </p:cNvSpPr>
          <p:nvPr/>
        </p:nvSpPr>
        <p:spPr bwMode="auto">
          <a:xfrm>
            <a:off x="6145213" y="65881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1002" name="Line 26"/>
          <p:cNvSpPr>
            <a:spLocks noChangeShapeType="1"/>
          </p:cNvSpPr>
          <p:nvPr/>
        </p:nvSpPr>
        <p:spPr bwMode="auto">
          <a:xfrm>
            <a:off x="6800850" y="66516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1003" name="Line 27"/>
          <p:cNvSpPr>
            <a:spLocks noChangeShapeType="1"/>
          </p:cNvSpPr>
          <p:nvPr/>
        </p:nvSpPr>
        <p:spPr bwMode="auto">
          <a:xfrm>
            <a:off x="7427913" y="657225"/>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1004" name="Line 28"/>
          <p:cNvSpPr>
            <a:spLocks noChangeShapeType="1"/>
          </p:cNvSpPr>
          <p:nvPr/>
        </p:nvSpPr>
        <p:spPr bwMode="auto">
          <a:xfrm>
            <a:off x="8069263" y="66516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42" name="Title 41"/>
          <p:cNvSpPr>
            <a:spLocks noGrp="1"/>
          </p:cNvSpPr>
          <p:nvPr>
            <p:ph type="title"/>
          </p:nvPr>
        </p:nvSpPr>
        <p:spPr>
          <a:xfrm>
            <a:off x="1737360" y="609600"/>
            <a:ext cx="6629400" cy="1143000"/>
          </a:xfrm>
          <a:solidFill>
            <a:schemeClr val="tx1">
              <a:alpha val="25000"/>
            </a:schemeClr>
          </a:solidFill>
          <a:ln w="9525">
            <a:noFill/>
            <a:miter lim="800000"/>
            <a:headEnd/>
            <a:tailEnd/>
          </a:ln>
          <a:effectLst/>
        </p:spPr>
        <p:txBody>
          <a:bodyPr vert="horz" wrap="square" lIns="91440" tIns="45720" rIns="91440" bIns="45720" numCol="1" anchor="ctr" anchorCtr="0" compatLnSpc="1">
            <a:prstTxWarp prst="textNoShape">
              <a:avLst/>
            </a:prstTxWarp>
            <a:normAutofit fontScale="90000"/>
          </a:bodyPr>
          <a:lstStyle/>
          <a:p>
            <a:r>
              <a:rPr lang="en-US" dirty="0"/>
              <a:t>The Quarter Decay Ratio; </a:t>
            </a:r>
            <a:br>
              <a:rPr lang="en-US" dirty="0"/>
            </a:br>
            <a:r>
              <a:rPr lang="en-US" dirty="0"/>
              <a:t>Signature of a Well Tuned PID Loop</a:t>
            </a:r>
          </a:p>
        </p:txBody>
      </p:sp>
      <p:cxnSp>
        <p:nvCxnSpPr>
          <p:cNvPr id="43" name="Straight Connector 42"/>
          <p:cNvCxnSpPr/>
          <p:nvPr/>
        </p:nvCxnSpPr>
        <p:spPr bwMode="auto">
          <a:xfrm>
            <a:off x="1110607" y="5700713"/>
            <a:ext cx="0" cy="105727"/>
          </a:xfrm>
          <a:prstGeom prst="line">
            <a:avLst/>
          </a:prstGeom>
          <a:solidFill>
            <a:schemeClr val="accent1"/>
          </a:solidFill>
          <a:ln w="38100" cap="rnd" cmpd="sng" algn="ctr">
            <a:solidFill>
              <a:schemeClr val="bg1"/>
            </a:solidFill>
            <a:prstDash val="solid"/>
            <a:round/>
            <a:headEnd type="none" w="med" len="med"/>
            <a:tailEnd type="none" w="med" len="med"/>
          </a:ln>
          <a:effectLst/>
        </p:spPr>
      </p:cxnSp>
      <p:sp>
        <p:nvSpPr>
          <p:cNvPr id="45" name="TextBox 44"/>
          <p:cNvSpPr txBox="1"/>
          <p:nvPr/>
        </p:nvSpPr>
        <p:spPr>
          <a:xfrm>
            <a:off x="954154" y="5806440"/>
            <a:ext cx="312906" cy="369332"/>
          </a:xfrm>
          <a:prstGeom prst="rect">
            <a:avLst/>
          </a:prstGeom>
          <a:noFill/>
        </p:spPr>
        <p:txBody>
          <a:bodyPr wrap="none" rtlCol="0">
            <a:spAutoFit/>
          </a:bodyPr>
          <a:lstStyle/>
          <a:p>
            <a:r>
              <a:rPr lang="en-US" dirty="0">
                <a:solidFill>
                  <a:schemeClr val="bg1"/>
                </a:solidFill>
              </a:rPr>
              <a:t>1</a:t>
            </a:r>
          </a:p>
        </p:txBody>
      </p:sp>
      <p:cxnSp>
        <p:nvCxnSpPr>
          <p:cNvPr id="48" name="Straight Connector 47"/>
          <p:cNvCxnSpPr/>
          <p:nvPr/>
        </p:nvCxnSpPr>
        <p:spPr bwMode="auto">
          <a:xfrm>
            <a:off x="3629239" y="5700713"/>
            <a:ext cx="0" cy="105727"/>
          </a:xfrm>
          <a:prstGeom prst="line">
            <a:avLst/>
          </a:prstGeom>
          <a:solidFill>
            <a:schemeClr val="accent1"/>
          </a:solidFill>
          <a:ln w="38100" cap="rnd" cmpd="sng" algn="ctr">
            <a:solidFill>
              <a:schemeClr val="bg1"/>
            </a:solidFill>
            <a:prstDash val="solid"/>
            <a:round/>
            <a:headEnd type="none" w="med" len="med"/>
            <a:tailEnd type="none" w="med" len="med"/>
          </a:ln>
          <a:effectLst/>
        </p:spPr>
      </p:cxnSp>
      <p:sp>
        <p:nvSpPr>
          <p:cNvPr id="49" name="TextBox 48"/>
          <p:cNvSpPr txBox="1"/>
          <p:nvPr/>
        </p:nvSpPr>
        <p:spPr>
          <a:xfrm>
            <a:off x="3472786" y="5806440"/>
            <a:ext cx="312906" cy="369332"/>
          </a:xfrm>
          <a:prstGeom prst="rect">
            <a:avLst/>
          </a:prstGeom>
          <a:noFill/>
        </p:spPr>
        <p:txBody>
          <a:bodyPr wrap="none" rtlCol="0">
            <a:spAutoFit/>
          </a:bodyPr>
          <a:lstStyle/>
          <a:p>
            <a:r>
              <a:rPr lang="en-US" dirty="0">
                <a:solidFill>
                  <a:schemeClr val="bg1"/>
                </a:solidFill>
              </a:rPr>
              <a:t>2</a:t>
            </a:r>
          </a:p>
        </p:txBody>
      </p:sp>
      <p:cxnSp>
        <p:nvCxnSpPr>
          <p:cNvPr id="51" name="Straight Connector 50"/>
          <p:cNvCxnSpPr/>
          <p:nvPr/>
        </p:nvCxnSpPr>
        <p:spPr bwMode="auto">
          <a:xfrm>
            <a:off x="6147871" y="5700713"/>
            <a:ext cx="0" cy="105727"/>
          </a:xfrm>
          <a:prstGeom prst="line">
            <a:avLst/>
          </a:prstGeom>
          <a:solidFill>
            <a:schemeClr val="accent1"/>
          </a:solidFill>
          <a:ln w="38100" cap="rnd" cmpd="sng" algn="ctr">
            <a:solidFill>
              <a:schemeClr val="bg1"/>
            </a:solidFill>
            <a:prstDash val="solid"/>
            <a:round/>
            <a:headEnd type="none" w="med" len="med"/>
            <a:tailEnd type="none" w="med" len="med"/>
          </a:ln>
          <a:effectLst/>
        </p:spPr>
      </p:cxnSp>
      <p:sp>
        <p:nvSpPr>
          <p:cNvPr id="52" name="TextBox 51"/>
          <p:cNvSpPr txBox="1"/>
          <p:nvPr/>
        </p:nvSpPr>
        <p:spPr>
          <a:xfrm>
            <a:off x="5991418" y="5806440"/>
            <a:ext cx="312906" cy="369332"/>
          </a:xfrm>
          <a:prstGeom prst="rect">
            <a:avLst/>
          </a:prstGeom>
          <a:noFill/>
        </p:spPr>
        <p:txBody>
          <a:bodyPr wrap="none" rtlCol="0">
            <a:spAutoFit/>
          </a:bodyPr>
          <a:lstStyle/>
          <a:p>
            <a:r>
              <a:rPr lang="en-US" dirty="0">
                <a:solidFill>
                  <a:schemeClr val="bg1"/>
                </a:solidFill>
              </a:rPr>
              <a:t>3</a:t>
            </a:r>
          </a:p>
        </p:txBody>
      </p:sp>
      <p:cxnSp>
        <p:nvCxnSpPr>
          <p:cNvPr id="65" name="Straight Connector 64"/>
          <p:cNvCxnSpPr/>
          <p:nvPr/>
        </p:nvCxnSpPr>
        <p:spPr bwMode="auto">
          <a:xfrm>
            <a:off x="1110607" y="5061537"/>
            <a:ext cx="1906913" cy="0"/>
          </a:xfrm>
          <a:prstGeom prst="line">
            <a:avLst/>
          </a:prstGeom>
          <a:solidFill>
            <a:schemeClr val="accent1"/>
          </a:solidFill>
          <a:ln w="38100" cap="rnd" cmpd="sng" algn="ctr">
            <a:solidFill>
              <a:srgbClr val="00B0F0"/>
            </a:solidFill>
            <a:prstDash val="dash"/>
            <a:round/>
            <a:headEnd type="none" w="med" len="med"/>
            <a:tailEnd type="none" w="med" len="med"/>
          </a:ln>
          <a:effectLst/>
        </p:spPr>
      </p:cxnSp>
      <p:cxnSp>
        <p:nvCxnSpPr>
          <p:cNvPr id="66" name="Straight Connector 65"/>
          <p:cNvCxnSpPr/>
          <p:nvPr/>
        </p:nvCxnSpPr>
        <p:spPr bwMode="auto">
          <a:xfrm flipV="1">
            <a:off x="3015233" y="3805238"/>
            <a:ext cx="1" cy="1256299"/>
          </a:xfrm>
          <a:prstGeom prst="line">
            <a:avLst/>
          </a:prstGeom>
          <a:solidFill>
            <a:schemeClr val="accent1"/>
          </a:solidFill>
          <a:ln w="38100" cap="rnd" cmpd="sng" algn="ctr">
            <a:solidFill>
              <a:srgbClr val="00B0F0"/>
            </a:solidFill>
            <a:prstDash val="dash"/>
            <a:round/>
            <a:headEnd type="none" w="med" len="med"/>
            <a:tailEnd type="none" w="med" len="med"/>
          </a:ln>
          <a:effectLst/>
        </p:spPr>
      </p:cxnSp>
      <p:cxnSp>
        <p:nvCxnSpPr>
          <p:cNvPr id="68" name="Straight Connector 67"/>
          <p:cNvCxnSpPr>
            <a:endCxn id="1150990" idx="1"/>
          </p:cNvCxnSpPr>
          <p:nvPr/>
        </p:nvCxnSpPr>
        <p:spPr bwMode="auto">
          <a:xfrm>
            <a:off x="3017520" y="3805238"/>
            <a:ext cx="5235893" cy="0"/>
          </a:xfrm>
          <a:prstGeom prst="line">
            <a:avLst/>
          </a:prstGeom>
          <a:solidFill>
            <a:schemeClr val="accent1"/>
          </a:solidFill>
          <a:ln w="38100" cap="rnd" cmpd="sng" algn="ctr">
            <a:solidFill>
              <a:srgbClr val="00B0F0"/>
            </a:solidFill>
            <a:prstDash val="dash"/>
            <a:round/>
            <a:headEnd type="none" w="med" len="med"/>
            <a:tailEnd type="none" w="med" len="med"/>
          </a:ln>
          <a:effectLst/>
        </p:spPr>
      </p:cxnSp>
      <p:sp>
        <p:nvSpPr>
          <p:cNvPr id="71" name="TextBox 70"/>
          <p:cNvSpPr txBox="1"/>
          <p:nvPr/>
        </p:nvSpPr>
        <p:spPr>
          <a:xfrm>
            <a:off x="4572000" y="5276241"/>
            <a:ext cx="3089030" cy="369332"/>
          </a:xfrm>
          <a:prstGeom prst="rect">
            <a:avLst/>
          </a:prstGeom>
          <a:solidFill>
            <a:schemeClr val="bg1">
              <a:alpha val="50000"/>
            </a:schemeClr>
          </a:solidFill>
        </p:spPr>
        <p:txBody>
          <a:bodyPr wrap="square" rtlCol="0">
            <a:spAutoFit/>
          </a:bodyPr>
          <a:lstStyle/>
          <a:p>
            <a:r>
              <a:rPr lang="en-US" dirty="0">
                <a:solidFill>
                  <a:schemeClr val="bg1"/>
                </a:solidFill>
              </a:rPr>
              <a:t>Process upset occurs</a:t>
            </a:r>
          </a:p>
        </p:txBody>
      </p:sp>
      <p:sp>
        <p:nvSpPr>
          <p:cNvPr id="75" name="Freeform 74"/>
          <p:cNvSpPr/>
          <p:nvPr/>
        </p:nvSpPr>
        <p:spPr bwMode="auto">
          <a:xfrm>
            <a:off x="3190240" y="5201920"/>
            <a:ext cx="1412240" cy="391160"/>
          </a:xfrm>
          <a:custGeom>
            <a:avLst/>
            <a:gdLst>
              <a:gd name="connsiteX0" fmla="*/ 1412240 w 1412240"/>
              <a:gd name="connsiteY0" fmla="*/ 254000 h 391160"/>
              <a:gd name="connsiteX1" fmla="*/ 1148080 w 1412240"/>
              <a:gd name="connsiteY1" fmla="*/ 233680 h 391160"/>
              <a:gd name="connsiteX2" fmla="*/ 751840 w 1412240"/>
              <a:gd name="connsiteY2" fmla="*/ 335280 h 391160"/>
              <a:gd name="connsiteX3" fmla="*/ 294640 w 1412240"/>
              <a:gd name="connsiteY3" fmla="*/ 335280 h 391160"/>
              <a:gd name="connsiteX4" fmla="*/ 0 w 1412240"/>
              <a:gd name="connsiteY4" fmla="*/ 0 h 391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2240" h="391160">
                <a:moveTo>
                  <a:pt x="1412240" y="254000"/>
                </a:moveTo>
                <a:cubicBezTo>
                  <a:pt x="1335193" y="237066"/>
                  <a:pt x="1258147" y="220133"/>
                  <a:pt x="1148080" y="233680"/>
                </a:cubicBezTo>
                <a:cubicBezTo>
                  <a:pt x="1038013" y="247227"/>
                  <a:pt x="894080" y="318347"/>
                  <a:pt x="751840" y="335280"/>
                </a:cubicBezTo>
                <a:cubicBezTo>
                  <a:pt x="609600" y="352213"/>
                  <a:pt x="419947" y="391160"/>
                  <a:pt x="294640" y="335280"/>
                </a:cubicBezTo>
                <a:cubicBezTo>
                  <a:pt x="169333" y="279400"/>
                  <a:pt x="84666" y="139700"/>
                  <a:pt x="0" y="0"/>
                </a:cubicBezTo>
              </a:path>
            </a:pathLst>
          </a:custGeom>
          <a:noFill/>
          <a:ln w="28575" cap="flat" cmpd="sng" algn="ctr">
            <a:solidFill>
              <a:srgbClr val="FF0000"/>
            </a:solidFill>
            <a:prstDash val="solid"/>
            <a:round/>
            <a:headEnd type="none" w="lg" len="lg"/>
            <a:tailEnd type="arrow" w="lg" len="lg"/>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400" b="1">
              <a:latin typeface="Arial Narrow" pitchFamily="34" charset="0"/>
            </a:endParaRPr>
          </a:p>
        </p:txBody>
      </p:sp>
      <p:grpSp>
        <p:nvGrpSpPr>
          <p:cNvPr id="62" name="Group 61"/>
          <p:cNvGrpSpPr/>
          <p:nvPr/>
        </p:nvGrpSpPr>
        <p:grpSpPr>
          <a:xfrm>
            <a:off x="5503156" y="2143477"/>
            <a:ext cx="3103512" cy="805746"/>
            <a:chOff x="5517638" y="173186"/>
            <a:chExt cx="3103512" cy="805746"/>
          </a:xfrm>
        </p:grpSpPr>
        <p:sp>
          <p:nvSpPr>
            <p:cNvPr id="81" name="TextBox 80"/>
            <p:cNvSpPr txBox="1"/>
            <p:nvPr/>
          </p:nvSpPr>
          <p:spPr>
            <a:xfrm>
              <a:off x="5517638" y="173186"/>
              <a:ext cx="3089030" cy="369332"/>
            </a:xfrm>
            <a:prstGeom prst="rect">
              <a:avLst/>
            </a:prstGeom>
            <a:noFill/>
          </p:spPr>
          <p:txBody>
            <a:bodyPr wrap="square" rtlCol="0">
              <a:spAutoFit/>
            </a:bodyPr>
            <a:lstStyle/>
            <a:p>
              <a:r>
                <a:rPr lang="en-US" dirty="0">
                  <a:solidFill>
                    <a:srgbClr val="00B0F0"/>
                  </a:solidFill>
                </a:rPr>
                <a:t>Set Point </a:t>
              </a:r>
            </a:p>
          </p:txBody>
        </p:sp>
        <p:cxnSp>
          <p:nvCxnSpPr>
            <p:cNvPr id="83" name="Straight Connector 82"/>
            <p:cNvCxnSpPr/>
            <p:nvPr/>
          </p:nvCxnSpPr>
          <p:spPr bwMode="auto">
            <a:xfrm>
              <a:off x="7440492" y="375116"/>
              <a:ext cx="731520" cy="0"/>
            </a:xfrm>
            <a:prstGeom prst="line">
              <a:avLst/>
            </a:prstGeom>
            <a:solidFill>
              <a:schemeClr val="accent1"/>
            </a:solidFill>
            <a:ln w="38100" cap="rnd" cmpd="sng" algn="ctr">
              <a:solidFill>
                <a:srgbClr val="00B0F0"/>
              </a:solidFill>
              <a:prstDash val="dash"/>
              <a:round/>
              <a:headEnd type="none" w="med" len="med"/>
              <a:tailEnd type="none" w="med" len="med"/>
            </a:ln>
            <a:effectLst/>
          </p:spPr>
        </p:cxnSp>
        <p:sp>
          <p:nvSpPr>
            <p:cNvPr id="60" name="TextBox 59"/>
            <p:cNvSpPr txBox="1"/>
            <p:nvPr/>
          </p:nvSpPr>
          <p:spPr>
            <a:xfrm>
              <a:off x="5532120" y="609600"/>
              <a:ext cx="3089030" cy="369332"/>
            </a:xfrm>
            <a:prstGeom prst="rect">
              <a:avLst/>
            </a:prstGeom>
            <a:noFill/>
          </p:spPr>
          <p:txBody>
            <a:bodyPr wrap="square" rtlCol="0">
              <a:spAutoFit/>
            </a:bodyPr>
            <a:lstStyle/>
            <a:p>
              <a:r>
                <a:rPr lang="en-US" dirty="0">
                  <a:solidFill>
                    <a:srgbClr val="FF0000"/>
                  </a:solidFill>
                </a:rPr>
                <a:t>Process Variable</a:t>
              </a:r>
            </a:p>
          </p:txBody>
        </p:sp>
        <p:cxnSp>
          <p:nvCxnSpPr>
            <p:cNvPr id="61" name="Straight Connector 60"/>
            <p:cNvCxnSpPr/>
            <p:nvPr/>
          </p:nvCxnSpPr>
          <p:spPr bwMode="auto">
            <a:xfrm>
              <a:off x="7454974" y="811530"/>
              <a:ext cx="731520" cy="0"/>
            </a:xfrm>
            <a:prstGeom prst="line">
              <a:avLst/>
            </a:prstGeom>
            <a:solidFill>
              <a:schemeClr val="accent1"/>
            </a:solidFill>
            <a:ln w="38100" cap="rnd" cmpd="sng" algn="ctr">
              <a:solidFill>
                <a:srgbClr val="FF0000"/>
              </a:solidFill>
              <a:prstDash val="solid"/>
              <a:round/>
              <a:headEnd type="none" w="med" len="med"/>
              <a:tailEnd type="none" w="med" len="med"/>
            </a:ln>
            <a:effectLst/>
          </p:spPr>
        </p:cxnSp>
      </p:grpSp>
      <p:sp>
        <p:nvSpPr>
          <p:cNvPr id="63" name="Freeform 62"/>
          <p:cNvSpPr/>
          <p:nvPr/>
        </p:nvSpPr>
        <p:spPr bwMode="auto">
          <a:xfrm>
            <a:off x="1104180" y="4959685"/>
            <a:ext cx="1893019" cy="265102"/>
          </a:xfrm>
          <a:custGeom>
            <a:avLst/>
            <a:gdLst>
              <a:gd name="connsiteX0" fmla="*/ 0 w 2001328"/>
              <a:gd name="connsiteY0" fmla="*/ 0 h 205597"/>
              <a:gd name="connsiteX1" fmla="*/ 491706 w 2001328"/>
              <a:gd name="connsiteY1" fmla="*/ 198408 h 205597"/>
              <a:gd name="connsiteX2" fmla="*/ 1095555 w 2001328"/>
              <a:gd name="connsiteY2" fmla="*/ 43132 h 205597"/>
              <a:gd name="connsiteX3" fmla="*/ 1500996 w 2001328"/>
              <a:gd name="connsiteY3" fmla="*/ 181155 h 205597"/>
              <a:gd name="connsiteX4" fmla="*/ 2001328 w 2001328"/>
              <a:gd name="connsiteY4" fmla="*/ 103517 h 205597"/>
              <a:gd name="connsiteX0" fmla="*/ 0 w 2001328"/>
              <a:gd name="connsiteY0" fmla="*/ 0 h 211526"/>
              <a:gd name="connsiteX1" fmla="*/ 220716 w 2001328"/>
              <a:gd name="connsiteY1" fmla="*/ 121837 h 211526"/>
              <a:gd name="connsiteX2" fmla="*/ 491706 w 2001328"/>
              <a:gd name="connsiteY2" fmla="*/ 198408 h 211526"/>
              <a:gd name="connsiteX3" fmla="*/ 1095555 w 2001328"/>
              <a:gd name="connsiteY3" fmla="*/ 43132 h 211526"/>
              <a:gd name="connsiteX4" fmla="*/ 1500996 w 2001328"/>
              <a:gd name="connsiteY4" fmla="*/ 181155 h 211526"/>
              <a:gd name="connsiteX5" fmla="*/ 2001328 w 2001328"/>
              <a:gd name="connsiteY5" fmla="*/ 103517 h 211526"/>
              <a:gd name="connsiteX0" fmla="*/ 0 w 2001328"/>
              <a:gd name="connsiteY0" fmla="*/ 18404 h 221557"/>
              <a:gd name="connsiteX1" fmla="*/ 267419 w 2001328"/>
              <a:gd name="connsiteY1" fmla="*/ 33068 h 221557"/>
              <a:gd name="connsiteX2" fmla="*/ 491706 w 2001328"/>
              <a:gd name="connsiteY2" fmla="*/ 216812 h 221557"/>
              <a:gd name="connsiteX3" fmla="*/ 1095555 w 2001328"/>
              <a:gd name="connsiteY3" fmla="*/ 61536 h 221557"/>
              <a:gd name="connsiteX4" fmla="*/ 1500996 w 2001328"/>
              <a:gd name="connsiteY4" fmla="*/ 199559 h 221557"/>
              <a:gd name="connsiteX5" fmla="*/ 2001328 w 2001328"/>
              <a:gd name="connsiteY5" fmla="*/ 121921 h 221557"/>
              <a:gd name="connsiteX0" fmla="*/ 0 w 2001328"/>
              <a:gd name="connsiteY0" fmla="*/ 19195 h 227093"/>
              <a:gd name="connsiteX1" fmla="*/ 267419 w 2001328"/>
              <a:gd name="connsiteY1" fmla="*/ 33859 h 227093"/>
              <a:gd name="connsiteX2" fmla="*/ 634132 w 2001328"/>
              <a:gd name="connsiteY2" fmla="*/ 222348 h 227093"/>
              <a:gd name="connsiteX3" fmla="*/ 1095555 w 2001328"/>
              <a:gd name="connsiteY3" fmla="*/ 62327 h 227093"/>
              <a:gd name="connsiteX4" fmla="*/ 1500996 w 2001328"/>
              <a:gd name="connsiteY4" fmla="*/ 200350 h 227093"/>
              <a:gd name="connsiteX5" fmla="*/ 2001328 w 2001328"/>
              <a:gd name="connsiteY5" fmla="*/ 122712 h 227093"/>
              <a:gd name="connsiteX0" fmla="*/ 39088 w 2040416"/>
              <a:gd name="connsiteY0" fmla="*/ 9131 h 217029"/>
              <a:gd name="connsiteX1" fmla="*/ 44570 w 2040416"/>
              <a:gd name="connsiteY1" fmla="*/ 69516 h 217029"/>
              <a:gd name="connsiteX2" fmla="*/ 306507 w 2040416"/>
              <a:gd name="connsiteY2" fmla="*/ 23795 h 217029"/>
              <a:gd name="connsiteX3" fmla="*/ 673220 w 2040416"/>
              <a:gd name="connsiteY3" fmla="*/ 212284 h 217029"/>
              <a:gd name="connsiteX4" fmla="*/ 1134643 w 2040416"/>
              <a:gd name="connsiteY4" fmla="*/ 52263 h 217029"/>
              <a:gd name="connsiteX5" fmla="*/ 1540084 w 2040416"/>
              <a:gd name="connsiteY5" fmla="*/ 190286 h 217029"/>
              <a:gd name="connsiteX6" fmla="*/ 2040416 w 2040416"/>
              <a:gd name="connsiteY6" fmla="*/ 112648 h 217029"/>
              <a:gd name="connsiteX0" fmla="*/ 0 w 2001328"/>
              <a:gd name="connsiteY0" fmla="*/ 19195 h 227093"/>
              <a:gd name="connsiteX1" fmla="*/ 267419 w 2001328"/>
              <a:gd name="connsiteY1" fmla="*/ 33859 h 227093"/>
              <a:gd name="connsiteX2" fmla="*/ 634132 w 2001328"/>
              <a:gd name="connsiteY2" fmla="*/ 222348 h 227093"/>
              <a:gd name="connsiteX3" fmla="*/ 1095555 w 2001328"/>
              <a:gd name="connsiteY3" fmla="*/ 62327 h 227093"/>
              <a:gd name="connsiteX4" fmla="*/ 1500996 w 2001328"/>
              <a:gd name="connsiteY4" fmla="*/ 200350 h 227093"/>
              <a:gd name="connsiteX5" fmla="*/ 2001328 w 2001328"/>
              <a:gd name="connsiteY5" fmla="*/ 122712 h 227093"/>
              <a:gd name="connsiteX0" fmla="*/ 0 w 2001328"/>
              <a:gd name="connsiteY0" fmla="*/ 69516 h 217029"/>
              <a:gd name="connsiteX1" fmla="*/ 267419 w 2001328"/>
              <a:gd name="connsiteY1" fmla="*/ 23795 h 217029"/>
              <a:gd name="connsiteX2" fmla="*/ 634132 w 2001328"/>
              <a:gd name="connsiteY2" fmla="*/ 212284 h 217029"/>
              <a:gd name="connsiteX3" fmla="*/ 1095555 w 2001328"/>
              <a:gd name="connsiteY3" fmla="*/ 52263 h 217029"/>
              <a:gd name="connsiteX4" fmla="*/ 1500996 w 2001328"/>
              <a:gd name="connsiteY4" fmla="*/ 190286 h 217029"/>
              <a:gd name="connsiteX5" fmla="*/ 2001328 w 2001328"/>
              <a:gd name="connsiteY5" fmla="*/ 112648 h 217029"/>
              <a:gd name="connsiteX0" fmla="*/ 0 w 2001328"/>
              <a:gd name="connsiteY0" fmla="*/ 69516 h 217029"/>
              <a:gd name="connsiteX1" fmla="*/ 267419 w 2001328"/>
              <a:gd name="connsiteY1" fmla="*/ 23795 h 217029"/>
              <a:gd name="connsiteX2" fmla="*/ 634132 w 2001328"/>
              <a:gd name="connsiteY2" fmla="*/ 212284 h 217029"/>
              <a:gd name="connsiteX3" fmla="*/ 1095555 w 2001328"/>
              <a:gd name="connsiteY3" fmla="*/ 52263 h 217029"/>
              <a:gd name="connsiteX4" fmla="*/ 1500996 w 2001328"/>
              <a:gd name="connsiteY4" fmla="*/ 190286 h 217029"/>
              <a:gd name="connsiteX5" fmla="*/ 2001328 w 2001328"/>
              <a:gd name="connsiteY5" fmla="*/ 112648 h 217029"/>
              <a:gd name="connsiteX0" fmla="*/ 0 w 2001328"/>
              <a:gd name="connsiteY0" fmla="*/ 69516 h 227093"/>
              <a:gd name="connsiteX1" fmla="*/ 267419 w 2001328"/>
              <a:gd name="connsiteY1" fmla="*/ 23795 h 227093"/>
              <a:gd name="connsiteX2" fmla="*/ 634132 w 2001328"/>
              <a:gd name="connsiteY2" fmla="*/ 212284 h 227093"/>
              <a:gd name="connsiteX3" fmla="*/ 1095555 w 2001328"/>
              <a:gd name="connsiteY3" fmla="*/ 52263 h 227093"/>
              <a:gd name="connsiteX4" fmla="*/ 1639019 w 2001328"/>
              <a:gd name="connsiteY4" fmla="*/ 217029 h 227093"/>
              <a:gd name="connsiteX5" fmla="*/ 2001328 w 2001328"/>
              <a:gd name="connsiteY5" fmla="*/ 112648 h 227093"/>
              <a:gd name="connsiteX0" fmla="*/ 0 w 2001328"/>
              <a:gd name="connsiteY0" fmla="*/ 69516 h 227093"/>
              <a:gd name="connsiteX1" fmla="*/ 267419 w 2001328"/>
              <a:gd name="connsiteY1" fmla="*/ 23795 h 227093"/>
              <a:gd name="connsiteX2" fmla="*/ 634132 w 2001328"/>
              <a:gd name="connsiteY2" fmla="*/ 212284 h 227093"/>
              <a:gd name="connsiteX3" fmla="*/ 1095555 w 2001328"/>
              <a:gd name="connsiteY3" fmla="*/ 52263 h 227093"/>
              <a:gd name="connsiteX4" fmla="*/ 1639019 w 2001328"/>
              <a:gd name="connsiteY4" fmla="*/ 217029 h 227093"/>
              <a:gd name="connsiteX5" fmla="*/ 2001328 w 2001328"/>
              <a:gd name="connsiteY5" fmla="*/ 112648 h 227093"/>
              <a:gd name="connsiteX0" fmla="*/ 0 w 1893019"/>
              <a:gd name="connsiteY0" fmla="*/ 69516 h 225725"/>
              <a:gd name="connsiteX1" fmla="*/ 267419 w 1893019"/>
              <a:gd name="connsiteY1" fmla="*/ 23795 h 225725"/>
              <a:gd name="connsiteX2" fmla="*/ 634132 w 1893019"/>
              <a:gd name="connsiteY2" fmla="*/ 212284 h 225725"/>
              <a:gd name="connsiteX3" fmla="*/ 1095555 w 1893019"/>
              <a:gd name="connsiteY3" fmla="*/ 52263 h 225725"/>
              <a:gd name="connsiteX4" fmla="*/ 1639019 w 1893019"/>
              <a:gd name="connsiteY4" fmla="*/ 217029 h 225725"/>
              <a:gd name="connsiteX5" fmla="*/ 1893019 w 1893019"/>
              <a:gd name="connsiteY5" fmla="*/ 104441 h 225725"/>
              <a:gd name="connsiteX0" fmla="*/ 0 w 1893019"/>
              <a:gd name="connsiteY0" fmla="*/ 69516 h 234421"/>
              <a:gd name="connsiteX1" fmla="*/ 267419 w 1893019"/>
              <a:gd name="connsiteY1" fmla="*/ 23795 h 234421"/>
              <a:gd name="connsiteX2" fmla="*/ 634132 w 1893019"/>
              <a:gd name="connsiteY2" fmla="*/ 212284 h 234421"/>
              <a:gd name="connsiteX3" fmla="*/ 1095555 w 1893019"/>
              <a:gd name="connsiteY3" fmla="*/ 52263 h 234421"/>
              <a:gd name="connsiteX4" fmla="*/ 1547580 w 1893019"/>
              <a:gd name="connsiteY4" fmla="*/ 225725 h 234421"/>
              <a:gd name="connsiteX5" fmla="*/ 1893019 w 1893019"/>
              <a:gd name="connsiteY5" fmla="*/ 104441 h 234421"/>
              <a:gd name="connsiteX0" fmla="*/ 0 w 1893019"/>
              <a:gd name="connsiteY0" fmla="*/ 69516 h 245776"/>
              <a:gd name="connsiteX1" fmla="*/ 267419 w 1893019"/>
              <a:gd name="connsiteY1" fmla="*/ 23795 h 245776"/>
              <a:gd name="connsiteX2" fmla="*/ 634132 w 1893019"/>
              <a:gd name="connsiteY2" fmla="*/ 212284 h 245776"/>
              <a:gd name="connsiteX3" fmla="*/ 1095555 w 1893019"/>
              <a:gd name="connsiteY3" fmla="*/ 52263 h 245776"/>
              <a:gd name="connsiteX4" fmla="*/ 1547580 w 1893019"/>
              <a:gd name="connsiteY4" fmla="*/ 225725 h 245776"/>
              <a:gd name="connsiteX5" fmla="*/ 1893019 w 1893019"/>
              <a:gd name="connsiteY5" fmla="*/ 104441 h 245776"/>
              <a:gd name="connsiteX0" fmla="*/ 0 w 1893019"/>
              <a:gd name="connsiteY0" fmla="*/ 69516 h 265102"/>
              <a:gd name="connsiteX1" fmla="*/ 267419 w 1893019"/>
              <a:gd name="connsiteY1" fmla="*/ 23795 h 265102"/>
              <a:gd name="connsiteX2" fmla="*/ 634132 w 1893019"/>
              <a:gd name="connsiteY2" fmla="*/ 212284 h 265102"/>
              <a:gd name="connsiteX3" fmla="*/ 1095555 w 1893019"/>
              <a:gd name="connsiteY3" fmla="*/ 52263 h 265102"/>
              <a:gd name="connsiteX4" fmla="*/ 1547580 w 1893019"/>
              <a:gd name="connsiteY4" fmla="*/ 225725 h 265102"/>
              <a:gd name="connsiteX5" fmla="*/ 1893019 w 1893019"/>
              <a:gd name="connsiteY5" fmla="*/ 104441 h 26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3019" h="265102">
                <a:moveTo>
                  <a:pt x="0" y="69516"/>
                </a:moveTo>
                <a:cubicBezTo>
                  <a:pt x="114706" y="28326"/>
                  <a:pt x="161730" y="0"/>
                  <a:pt x="267419" y="23795"/>
                </a:cubicBezTo>
                <a:cubicBezTo>
                  <a:pt x="373108" y="47590"/>
                  <a:pt x="496109" y="207539"/>
                  <a:pt x="634132" y="212284"/>
                </a:cubicBezTo>
                <a:cubicBezTo>
                  <a:pt x="772155" y="217029"/>
                  <a:pt x="943314" y="50023"/>
                  <a:pt x="1095555" y="52263"/>
                </a:cubicBezTo>
                <a:cubicBezTo>
                  <a:pt x="1247796" y="54503"/>
                  <a:pt x="1414669" y="217029"/>
                  <a:pt x="1547580" y="225725"/>
                </a:cubicBezTo>
                <a:cubicBezTo>
                  <a:pt x="1680491" y="234421"/>
                  <a:pt x="1751937" y="265102"/>
                  <a:pt x="1893019" y="104441"/>
                </a:cubicBezTo>
              </a:path>
            </a:pathLst>
          </a:custGeom>
          <a:noFill/>
          <a:ln w="38100" cap="rnd" cmpd="sng" algn="ctr">
            <a:solidFill>
              <a:srgbClr val="FF0000"/>
            </a:solidFill>
            <a:prstDash val="solid"/>
            <a:round/>
            <a:headEnd type="none" w="med" len="med"/>
            <a:tailEnd type="none" w="med" len="med"/>
          </a:ln>
          <a:effectLst/>
        </p:spPr>
        <p:txBody>
          <a:bodyPr rtlCol="0" anchor="ctr"/>
          <a:lstStyle/>
          <a:p>
            <a:pPr algn="ctr"/>
            <a:endParaRPr lang="en-US"/>
          </a:p>
        </p:txBody>
      </p:sp>
      <p:sp>
        <p:nvSpPr>
          <p:cNvPr id="1150978" name="Line 2"/>
          <p:cNvSpPr>
            <a:spLocks noChangeShapeType="1"/>
          </p:cNvSpPr>
          <p:nvPr/>
        </p:nvSpPr>
        <p:spPr bwMode="auto">
          <a:xfrm>
            <a:off x="1109663" y="658813"/>
            <a:ext cx="0" cy="5035550"/>
          </a:xfrm>
          <a:prstGeom prst="line">
            <a:avLst/>
          </a:prstGeom>
          <a:noFill/>
          <a:ln w="38100" cap="rnd">
            <a:solidFill>
              <a:schemeClr val="bg1"/>
            </a:solidFill>
            <a:round/>
            <a:headEnd/>
            <a:tailEnd/>
          </a:ln>
          <a:effectLst/>
        </p:spPr>
        <p:txBody>
          <a:bodyPr anchor="ctr"/>
          <a:lstStyle/>
          <a:p>
            <a:endParaRPr lang="en-US"/>
          </a:p>
        </p:txBody>
      </p:sp>
      <p:sp>
        <p:nvSpPr>
          <p:cNvPr id="70" name="Freeform 69"/>
          <p:cNvSpPr/>
          <p:nvPr/>
        </p:nvSpPr>
        <p:spPr bwMode="auto">
          <a:xfrm>
            <a:off x="6182552" y="3657600"/>
            <a:ext cx="2001328" cy="227093"/>
          </a:xfrm>
          <a:custGeom>
            <a:avLst/>
            <a:gdLst>
              <a:gd name="connsiteX0" fmla="*/ 0 w 2001328"/>
              <a:gd name="connsiteY0" fmla="*/ 0 h 205597"/>
              <a:gd name="connsiteX1" fmla="*/ 491706 w 2001328"/>
              <a:gd name="connsiteY1" fmla="*/ 198408 h 205597"/>
              <a:gd name="connsiteX2" fmla="*/ 1095555 w 2001328"/>
              <a:gd name="connsiteY2" fmla="*/ 43132 h 205597"/>
              <a:gd name="connsiteX3" fmla="*/ 1500996 w 2001328"/>
              <a:gd name="connsiteY3" fmla="*/ 181155 h 205597"/>
              <a:gd name="connsiteX4" fmla="*/ 2001328 w 2001328"/>
              <a:gd name="connsiteY4" fmla="*/ 103517 h 205597"/>
              <a:gd name="connsiteX0" fmla="*/ 0 w 2001328"/>
              <a:gd name="connsiteY0" fmla="*/ 0 h 211526"/>
              <a:gd name="connsiteX1" fmla="*/ 220716 w 2001328"/>
              <a:gd name="connsiteY1" fmla="*/ 121837 h 211526"/>
              <a:gd name="connsiteX2" fmla="*/ 491706 w 2001328"/>
              <a:gd name="connsiteY2" fmla="*/ 198408 h 211526"/>
              <a:gd name="connsiteX3" fmla="*/ 1095555 w 2001328"/>
              <a:gd name="connsiteY3" fmla="*/ 43132 h 211526"/>
              <a:gd name="connsiteX4" fmla="*/ 1500996 w 2001328"/>
              <a:gd name="connsiteY4" fmla="*/ 181155 h 211526"/>
              <a:gd name="connsiteX5" fmla="*/ 2001328 w 2001328"/>
              <a:gd name="connsiteY5" fmla="*/ 103517 h 211526"/>
              <a:gd name="connsiteX0" fmla="*/ 0 w 2001328"/>
              <a:gd name="connsiteY0" fmla="*/ 18404 h 221557"/>
              <a:gd name="connsiteX1" fmla="*/ 267419 w 2001328"/>
              <a:gd name="connsiteY1" fmla="*/ 33068 h 221557"/>
              <a:gd name="connsiteX2" fmla="*/ 491706 w 2001328"/>
              <a:gd name="connsiteY2" fmla="*/ 216812 h 221557"/>
              <a:gd name="connsiteX3" fmla="*/ 1095555 w 2001328"/>
              <a:gd name="connsiteY3" fmla="*/ 61536 h 221557"/>
              <a:gd name="connsiteX4" fmla="*/ 1500996 w 2001328"/>
              <a:gd name="connsiteY4" fmla="*/ 199559 h 221557"/>
              <a:gd name="connsiteX5" fmla="*/ 2001328 w 2001328"/>
              <a:gd name="connsiteY5" fmla="*/ 121921 h 221557"/>
              <a:gd name="connsiteX0" fmla="*/ 0 w 2001328"/>
              <a:gd name="connsiteY0" fmla="*/ 19195 h 227093"/>
              <a:gd name="connsiteX1" fmla="*/ 267419 w 2001328"/>
              <a:gd name="connsiteY1" fmla="*/ 33859 h 227093"/>
              <a:gd name="connsiteX2" fmla="*/ 634132 w 2001328"/>
              <a:gd name="connsiteY2" fmla="*/ 222348 h 227093"/>
              <a:gd name="connsiteX3" fmla="*/ 1095555 w 2001328"/>
              <a:gd name="connsiteY3" fmla="*/ 62327 h 227093"/>
              <a:gd name="connsiteX4" fmla="*/ 1500996 w 2001328"/>
              <a:gd name="connsiteY4" fmla="*/ 200350 h 227093"/>
              <a:gd name="connsiteX5" fmla="*/ 2001328 w 2001328"/>
              <a:gd name="connsiteY5" fmla="*/ 122712 h 227093"/>
              <a:gd name="connsiteX0" fmla="*/ 39088 w 2040416"/>
              <a:gd name="connsiteY0" fmla="*/ 9131 h 217029"/>
              <a:gd name="connsiteX1" fmla="*/ 44570 w 2040416"/>
              <a:gd name="connsiteY1" fmla="*/ 69516 h 217029"/>
              <a:gd name="connsiteX2" fmla="*/ 306507 w 2040416"/>
              <a:gd name="connsiteY2" fmla="*/ 23795 h 217029"/>
              <a:gd name="connsiteX3" fmla="*/ 673220 w 2040416"/>
              <a:gd name="connsiteY3" fmla="*/ 212284 h 217029"/>
              <a:gd name="connsiteX4" fmla="*/ 1134643 w 2040416"/>
              <a:gd name="connsiteY4" fmla="*/ 52263 h 217029"/>
              <a:gd name="connsiteX5" fmla="*/ 1540084 w 2040416"/>
              <a:gd name="connsiteY5" fmla="*/ 190286 h 217029"/>
              <a:gd name="connsiteX6" fmla="*/ 2040416 w 2040416"/>
              <a:gd name="connsiteY6" fmla="*/ 112648 h 217029"/>
              <a:gd name="connsiteX0" fmla="*/ 0 w 2001328"/>
              <a:gd name="connsiteY0" fmla="*/ 19195 h 227093"/>
              <a:gd name="connsiteX1" fmla="*/ 267419 w 2001328"/>
              <a:gd name="connsiteY1" fmla="*/ 33859 h 227093"/>
              <a:gd name="connsiteX2" fmla="*/ 634132 w 2001328"/>
              <a:gd name="connsiteY2" fmla="*/ 222348 h 227093"/>
              <a:gd name="connsiteX3" fmla="*/ 1095555 w 2001328"/>
              <a:gd name="connsiteY3" fmla="*/ 62327 h 227093"/>
              <a:gd name="connsiteX4" fmla="*/ 1500996 w 2001328"/>
              <a:gd name="connsiteY4" fmla="*/ 200350 h 227093"/>
              <a:gd name="connsiteX5" fmla="*/ 2001328 w 2001328"/>
              <a:gd name="connsiteY5" fmla="*/ 122712 h 227093"/>
              <a:gd name="connsiteX0" fmla="*/ 0 w 2001328"/>
              <a:gd name="connsiteY0" fmla="*/ 69516 h 217029"/>
              <a:gd name="connsiteX1" fmla="*/ 267419 w 2001328"/>
              <a:gd name="connsiteY1" fmla="*/ 23795 h 217029"/>
              <a:gd name="connsiteX2" fmla="*/ 634132 w 2001328"/>
              <a:gd name="connsiteY2" fmla="*/ 212284 h 217029"/>
              <a:gd name="connsiteX3" fmla="*/ 1095555 w 2001328"/>
              <a:gd name="connsiteY3" fmla="*/ 52263 h 217029"/>
              <a:gd name="connsiteX4" fmla="*/ 1500996 w 2001328"/>
              <a:gd name="connsiteY4" fmla="*/ 190286 h 217029"/>
              <a:gd name="connsiteX5" fmla="*/ 2001328 w 2001328"/>
              <a:gd name="connsiteY5" fmla="*/ 112648 h 217029"/>
              <a:gd name="connsiteX0" fmla="*/ 0 w 2001328"/>
              <a:gd name="connsiteY0" fmla="*/ 69516 h 217029"/>
              <a:gd name="connsiteX1" fmla="*/ 267419 w 2001328"/>
              <a:gd name="connsiteY1" fmla="*/ 23795 h 217029"/>
              <a:gd name="connsiteX2" fmla="*/ 634132 w 2001328"/>
              <a:gd name="connsiteY2" fmla="*/ 212284 h 217029"/>
              <a:gd name="connsiteX3" fmla="*/ 1095555 w 2001328"/>
              <a:gd name="connsiteY3" fmla="*/ 52263 h 217029"/>
              <a:gd name="connsiteX4" fmla="*/ 1500996 w 2001328"/>
              <a:gd name="connsiteY4" fmla="*/ 190286 h 217029"/>
              <a:gd name="connsiteX5" fmla="*/ 2001328 w 2001328"/>
              <a:gd name="connsiteY5" fmla="*/ 112648 h 217029"/>
              <a:gd name="connsiteX0" fmla="*/ 0 w 2001328"/>
              <a:gd name="connsiteY0" fmla="*/ 69516 h 227093"/>
              <a:gd name="connsiteX1" fmla="*/ 267419 w 2001328"/>
              <a:gd name="connsiteY1" fmla="*/ 23795 h 227093"/>
              <a:gd name="connsiteX2" fmla="*/ 634132 w 2001328"/>
              <a:gd name="connsiteY2" fmla="*/ 212284 h 227093"/>
              <a:gd name="connsiteX3" fmla="*/ 1095555 w 2001328"/>
              <a:gd name="connsiteY3" fmla="*/ 52263 h 227093"/>
              <a:gd name="connsiteX4" fmla="*/ 1639019 w 2001328"/>
              <a:gd name="connsiteY4" fmla="*/ 217029 h 227093"/>
              <a:gd name="connsiteX5" fmla="*/ 2001328 w 2001328"/>
              <a:gd name="connsiteY5" fmla="*/ 112648 h 227093"/>
              <a:gd name="connsiteX0" fmla="*/ 0 w 2001328"/>
              <a:gd name="connsiteY0" fmla="*/ 69516 h 227093"/>
              <a:gd name="connsiteX1" fmla="*/ 267419 w 2001328"/>
              <a:gd name="connsiteY1" fmla="*/ 23795 h 227093"/>
              <a:gd name="connsiteX2" fmla="*/ 634132 w 2001328"/>
              <a:gd name="connsiteY2" fmla="*/ 212284 h 227093"/>
              <a:gd name="connsiteX3" fmla="*/ 1095555 w 2001328"/>
              <a:gd name="connsiteY3" fmla="*/ 52263 h 227093"/>
              <a:gd name="connsiteX4" fmla="*/ 1639019 w 2001328"/>
              <a:gd name="connsiteY4" fmla="*/ 217029 h 227093"/>
              <a:gd name="connsiteX5" fmla="*/ 2001328 w 2001328"/>
              <a:gd name="connsiteY5" fmla="*/ 112648 h 22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1328" h="227093">
                <a:moveTo>
                  <a:pt x="0" y="69516"/>
                </a:moveTo>
                <a:cubicBezTo>
                  <a:pt x="114706" y="28326"/>
                  <a:pt x="161730" y="0"/>
                  <a:pt x="267419" y="23795"/>
                </a:cubicBezTo>
                <a:cubicBezTo>
                  <a:pt x="373108" y="47590"/>
                  <a:pt x="496109" y="207539"/>
                  <a:pt x="634132" y="212284"/>
                </a:cubicBezTo>
                <a:cubicBezTo>
                  <a:pt x="772155" y="217029"/>
                  <a:pt x="928074" y="51472"/>
                  <a:pt x="1095555" y="52263"/>
                </a:cubicBezTo>
                <a:cubicBezTo>
                  <a:pt x="1263036" y="53054"/>
                  <a:pt x="1488057" y="206965"/>
                  <a:pt x="1639019" y="217029"/>
                </a:cubicBezTo>
                <a:cubicBezTo>
                  <a:pt x="1789981" y="227093"/>
                  <a:pt x="1844673" y="218318"/>
                  <a:pt x="2001328" y="112648"/>
                </a:cubicBezTo>
              </a:path>
            </a:pathLst>
          </a:custGeom>
          <a:noFill/>
          <a:ln w="38100" cap="rnd" cmpd="sng" algn="ctr">
            <a:solidFill>
              <a:srgbClr val="FF0000"/>
            </a:solidFill>
            <a:prstDash val="solid"/>
            <a:round/>
            <a:headEnd type="none" w="med" len="med"/>
            <a:tailEnd type="none" w="med" len="med"/>
          </a:ln>
          <a:effectLst/>
        </p:spPr>
        <p:txBody>
          <a:bodyPr rtlCol="0" anchor="ctr"/>
          <a:lstStyle/>
          <a:p>
            <a:pPr algn="ctr"/>
            <a:endParaRPr lang="en-US"/>
          </a:p>
        </p:txBody>
      </p:sp>
      <p:sp>
        <p:nvSpPr>
          <p:cNvPr id="87" name="Freeform 86"/>
          <p:cNvSpPr/>
          <p:nvPr/>
        </p:nvSpPr>
        <p:spPr bwMode="auto">
          <a:xfrm>
            <a:off x="2997200" y="1857555"/>
            <a:ext cx="3187940" cy="3197524"/>
          </a:xfrm>
          <a:custGeom>
            <a:avLst/>
            <a:gdLst>
              <a:gd name="connsiteX0" fmla="*/ 0 w 3174521"/>
              <a:gd name="connsiteY0" fmla="*/ 3197524 h 3197524"/>
              <a:gd name="connsiteX1" fmla="*/ 621102 w 3174521"/>
              <a:gd name="connsiteY1" fmla="*/ 57509 h 3197524"/>
              <a:gd name="connsiteX2" fmla="*/ 1250830 w 3174521"/>
              <a:gd name="connsiteY2" fmla="*/ 2852468 h 3197524"/>
              <a:gd name="connsiteX3" fmla="*/ 1871932 w 3174521"/>
              <a:gd name="connsiteY3" fmla="*/ 1558505 h 3197524"/>
              <a:gd name="connsiteX4" fmla="*/ 2501660 w 3174521"/>
              <a:gd name="connsiteY4" fmla="*/ 2058837 h 3197524"/>
              <a:gd name="connsiteX5" fmla="*/ 3174521 w 3174521"/>
              <a:gd name="connsiteY5" fmla="*/ 1869056 h 3197524"/>
              <a:gd name="connsiteX0" fmla="*/ 0 w 3174521"/>
              <a:gd name="connsiteY0" fmla="*/ 3197524 h 3197524"/>
              <a:gd name="connsiteX1" fmla="*/ 621102 w 3174521"/>
              <a:gd name="connsiteY1" fmla="*/ 57509 h 3197524"/>
              <a:gd name="connsiteX2" fmla="*/ 1250830 w 3174521"/>
              <a:gd name="connsiteY2" fmla="*/ 2852468 h 3197524"/>
              <a:gd name="connsiteX3" fmla="*/ 1871932 w 3174521"/>
              <a:gd name="connsiteY3" fmla="*/ 1558505 h 3197524"/>
              <a:gd name="connsiteX4" fmla="*/ 2501660 w 3174521"/>
              <a:gd name="connsiteY4" fmla="*/ 2058837 h 3197524"/>
              <a:gd name="connsiteX5" fmla="*/ 3174521 w 3174521"/>
              <a:gd name="connsiteY5" fmla="*/ 1869056 h 3197524"/>
              <a:gd name="connsiteX0" fmla="*/ 0 w 3174521"/>
              <a:gd name="connsiteY0" fmla="*/ 3197524 h 3197524"/>
              <a:gd name="connsiteX1" fmla="*/ 621102 w 3174521"/>
              <a:gd name="connsiteY1" fmla="*/ 57509 h 3197524"/>
              <a:gd name="connsiteX2" fmla="*/ 1250830 w 3174521"/>
              <a:gd name="connsiteY2" fmla="*/ 2852468 h 3197524"/>
              <a:gd name="connsiteX3" fmla="*/ 1871932 w 3174521"/>
              <a:gd name="connsiteY3" fmla="*/ 1558505 h 3197524"/>
              <a:gd name="connsiteX4" fmla="*/ 2501660 w 3174521"/>
              <a:gd name="connsiteY4" fmla="*/ 2058837 h 3197524"/>
              <a:gd name="connsiteX5" fmla="*/ 3174521 w 3174521"/>
              <a:gd name="connsiteY5" fmla="*/ 1869056 h 3197524"/>
              <a:gd name="connsiteX0" fmla="*/ 0 w 3174521"/>
              <a:gd name="connsiteY0" fmla="*/ 3197524 h 3197524"/>
              <a:gd name="connsiteX1" fmla="*/ 621102 w 3174521"/>
              <a:gd name="connsiteY1" fmla="*/ 57509 h 3197524"/>
              <a:gd name="connsiteX2" fmla="*/ 1250830 w 3174521"/>
              <a:gd name="connsiteY2" fmla="*/ 2852468 h 3197524"/>
              <a:gd name="connsiteX3" fmla="*/ 1871932 w 3174521"/>
              <a:gd name="connsiteY3" fmla="*/ 1558505 h 3197524"/>
              <a:gd name="connsiteX4" fmla="*/ 2501660 w 3174521"/>
              <a:gd name="connsiteY4" fmla="*/ 2058837 h 3197524"/>
              <a:gd name="connsiteX5" fmla="*/ 3174521 w 3174521"/>
              <a:gd name="connsiteY5" fmla="*/ 1869056 h 3197524"/>
              <a:gd name="connsiteX0" fmla="*/ 0 w 3174521"/>
              <a:gd name="connsiteY0" fmla="*/ 3197524 h 3197524"/>
              <a:gd name="connsiteX1" fmla="*/ 621102 w 3174521"/>
              <a:gd name="connsiteY1" fmla="*/ 57509 h 3197524"/>
              <a:gd name="connsiteX2" fmla="*/ 1250830 w 3174521"/>
              <a:gd name="connsiteY2" fmla="*/ 2852468 h 3197524"/>
              <a:gd name="connsiteX3" fmla="*/ 1871932 w 3174521"/>
              <a:gd name="connsiteY3" fmla="*/ 1558505 h 3197524"/>
              <a:gd name="connsiteX4" fmla="*/ 2501660 w 3174521"/>
              <a:gd name="connsiteY4" fmla="*/ 2058837 h 3197524"/>
              <a:gd name="connsiteX5" fmla="*/ 3174521 w 3174521"/>
              <a:gd name="connsiteY5" fmla="*/ 1869056 h 3197524"/>
              <a:gd name="connsiteX0" fmla="*/ 0 w 3187940"/>
              <a:gd name="connsiteY0" fmla="*/ 3197524 h 3197524"/>
              <a:gd name="connsiteX1" fmla="*/ 634521 w 3187940"/>
              <a:gd name="connsiteY1" fmla="*/ 57509 h 3197524"/>
              <a:gd name="connsiteX2" fmla="*/ 1264249 w 3187940"/>
              <a:gd name="connsiteY2" fmla="*/ 2852468 h 3197524"/>
              <a:gd name="connsiteX3" fmla="*/ 1885351 w 3187940"/>
              <a:gd name="connsiteY3" fmla="*/ 1558505 h 3197524"/>
              <a:gd name="connsiteX4" fmla="*/ 2515079 w 3187940"/>
              <a:gd name="connsiteY4" fmla="*/ 2058837 h 3197524"/>
              <a:gd name="connsiteX5" fmla="*/ 3187940 w 3187940"/>
              <a:gd name="connsiteY5" fmla="*/ 1869056 h 3197524"/>
              <a:gd name="connsiteX0" fmla="*/ 0 w 3187940"/>
              <a:gd name="connsiteY0" fmla="*/ 3197524 h 3197524"/>
              <a:gd name="connsiteX1" fmla="*/ 634521 w 3187940"/>
              <a:gd name="connsiteY1" fmla="*/ 57509 h 3197524"/>
              <a:gd name="connsiteX2" fmla="*/ 1264249 w 3187940"/>
              <a:gd name="connsiteY2" fmla="*/ 2852468 h 3197524"/>
              <a:gd name="connsiteX3" fmla="*/ 1885351 w 3187940"/>
              <a:gd name="connsiteY3" fmla="*/ 1558505 h 3197524"/>
              <a:gd name="connsiteX4" fmla="*/ 2515079 w 3187940"/>
              <a:gd name="connsiteY4" fmla="*/ 2058837 h 3197524"/>
              <a:gd name="connsiteX5" fmla="*/ 3187940 w 3187940"/>
              <a:gd name="connsiteY5" fmla="*/ 1869056 h 319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7940" h="3197524">
                <a:moveTo>
                  <a:pt x="0" y="3197524"/>
                </a:moveTo>
                <a:cubicBezTo>
                  <a:pt x="129022" y="3016909"/>
                  <a:pt x="423813" y="115018"/>
                  <a:pt x="634521" y="57509"/>
                </a:cubicBezTo>
                <a:cubicBezTo>
                  <a:pt x="845229" y="0"/>
                  <a:pt x="1055777" y="2602302"/>
                  <a:pt x="1264249" y="2852468"/>
                </a:cubicBezTo>
                <a:cubicBezTo>
                  <a:pt x="1472721" y="3102634"/>
                  <a:pt x="1676879" y="1690777"/>
                  <a:pt x="1885351" y="1558505"/>
                </a:cubicBezTo>
                <a:cubicBezTo>
                  <a:pt x="2093823" y="1426233"/>
                  <a:pt x="2297981" y="2007079"/>
                  <a:pt x="2515079" y="2058837"/>
                </a:cubicBezTo>
                <a:cubicBezTo>
                  <a:pt x="2732177" y="2110595"/>
                  <a:pt x="3187940" y="1869056"/>
                  <a:pt x="3187940" y="1869056"/>
                </a:cubicBezTo>
              </a:path>
            </a:pathLst>
          </a:custGeom>
          <a:noFill/>
          <a:ln w="38100" cap="rnd" cmpd="sng" algn="ctr">
            <a:solidFill>
              <a:srgbClr val="FF0000"/>
            </a:solidFill>
            <a:prstDash val="solid"/>
            <a:round/>
            <a:headEnd type="none" w="med" len="med"/>
            <a:tailEnd type="none" w="med" len="med"/>
          </a:ln>
          <a:effectLst/>
        </p:spPr>
        <p:txBody>
          <a:bodyPr rtlCol="0" anchor="ctr"/>
          <a:lstStyle/>
          <a:p>
            <a:pPr algn="ctr"/>
            <a:endParaRPr lang="en-US"/>
          </a:p>
        </p:txBody>
      </p:sp>
      <p:sp>
        <p:nvSpPr>
          <p:cNvPr id="4" name="Footer Placeholder 3"/>
          <p:cNvSpPr>
            <a:spLocks noGrp="1"/>
          </p:cNvSpPr>
          <p:nvPr>
            <p:ph type="ftr" sz="quarter" idx="10"/>
          </p:nvPr>
        </p:nvSpPr>
        <p:spPr/>
        <p:txBody>
          <a:bodyPr/>
          <a:lstStyle/>
          <a:p>
            <a:r>
              <a:rPr lang="en-US"/>
              <a:t>Tab 12-2 Open Loop vs. Closed Loop Tuning Method</a:t>
            </a:r>
            <a:endParaRPr lang="en-US" dirty="0"/>
          </a:p>
        </p:txBody>
      </p:sp>
      <p:sp>
        <p:nvSpPr>
          <p:cNvPr id="5" name="Slide Number Placeholder 4"/>
          <p:cNvSpPr>
            <a:spLocks noGrp="1"/>
          </p:cNvSpPr>
          <p:nvPr>
            <p:ph type="sldNum" sz="quarter" idx="11"/>
          </p:nvPr>
        </p:nvSpPr>
        <p:spPr/>
        <p:txBody>
          <a:bodyPr/>
          <a:lstStyle/>
          <a:p>
            <a:fld id="{A9320731-3B2C-4107-8664-CAD7BE973DC8}" type="slidenum">
              <a:rPr lang="en-US" smtClean="0"/>
              <a:pPr/>
              <a:t>45</a:t>
            </a:fld>
            <a:endParaRPr lang="en-US"/>
          </a:p>
        </p:txBody>
      </p:sp>
    </p:spTree>
    <p:extLst>
      <p:ext uri="{BB962C8B-B14F-4D97-AF65-F5344CB8AC3E}">
        <p14:creationId xmlns:p14="http://schemas.microsoft.com/office/powerpoint/2010/main" val="32093399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
                                        </p:tgtEl>
                                        <p:attrNameLst>
                                          <p:attrName>style.visibility</p:attrName>
                                        </p:attrNameLst>
                                      </p:cBhvr>
                                      <p:to>
                                        <p:strVal val="visible"/>
                                      </p:to>
                                    </p:set>
                                    <p:animEffect transition="in" filter="fade">
                                      <p:cBhvr>
                                        <p:cTn id="12" dur="500"/>
                                        <p:tgtEl>
                                          <p:spTgt spid="71"/>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75"/>
                                        </p:tgtEl>
                                        <p:attrNameLst>
                                          <p:attrName>style.visibility</p:attrName>
                                        </p:attrNameLst>
                                      </p:cBhvr>
                                      <p:to>
                                        <p:strVal val="visible"/>
                                      </p:to>
                                    </p:set>
                                    <p:animEffect transition="in" filter="fade">
                                      <p:cBhvr>
                                        <p:cTn id="15" dur="1000"/>
                                        <p:tgtEl>
                                          <p:spTgt spid="75"/>
                                        </p:tgtEl>
                                      </p:cBhvr>
                                    </p:animEffect>
                                  </p:childTnLst>
                                </p:cTn>
                              </p:par>
                            </p:childTnLst>
                          </p:cTn>
                        </p:par>
                        <p:par>
                          <p:cTn id="16" fill="hold">
                            <p:stCondLst>
                              <p:cond delay="1000"/>
                            </p:stCondLst>
                            <p:childTnLst>
                              <p:par>
                                <p:cTn id="17" presetID="22" presetClass="entr" presetSubtype="4" fill="hold" nodeType="afterEffect">
                                  <p:stCondLst>
                                    <p:cond delay="0"/>
                                  </p:stCondLst>
                                  <p:childTnLst>
                                    <p:set>
                                      <p:cBhvr>
                                        <p:cTn id="18" dur="1" fill="hold">
                                          <p:stCondLst>
                                            <p:cond delay="0"/>
                                          </p:stCondLst>
                                        </p:cTn>
                                        <p:tgtEl>
                                          <p:spTgt spid="66"/>
                                        </p:tgtEl>
                                        <p:attrNameLst>
                                          <p:attrName>style.visibility</p:attrName>
                                        </p:attrNameLst>
                                      </p:cBhvr>
                                      <p:to>
                                        <p:strVal val="visible"/>
                                      </p:to>
                                    </p:set>
                                    <p:animEffect transition="in" filter="wipe(down)">
                                      <p:cBhvr>
                                        <p:cTn id="19" dur="1000"/>
                                        <p:tgtEl>
                                          <p:spTgt spid="66"/>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left)">
                                      <p:cBhvr>
                                        <p:cTn id="23" dur="1000"/>
                                        <p:tgtEl>
                                          <p:spTgt spid="6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3"/>
                                        </p:tgtEl>
                                        <p:attrNameLst>
                                          <p:attrName>style.visibility</p:attrName>
                                        </p:attrNameLst>
                                      </p:cBhvr>
                                      <p:to>
                                        <p:strVal val="visible"/>
                                      </p:to>
                                    </p:set>
                                    <p:animEffect transition="in" filter="wipe(left)">
                                      <p:cBhvr>
                                        <p:cTn id="28" dur="1000"/>
                                        <p:tgtEl>
                                          <p:spTgt spid="63"/>
                                        </p:tgtEl>
                                      </p:cBhvr>
                                    </p:animEffect>
                                  </p:childTnLst>
                                </p:cTn>
                              </p:par>
                            </p:childTnLst>
                          </p:cTn>
                        </p:par>
                        <p:par>
                          <p:cTn id="29" fill="hold">
                            <p:stCondLst>
                              <p:cond delay="1000"/>
                            </p:stCondLst>
                            <p:childTnLst>
                              <p:par>
                                <p:cTn id="30" presetID="22" presetClass="entr" presetSubtype="8"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Effect transition="in" filter="wipe(left)">
                                      <p:cBhvr>
                                        <p:cTn id="32" dur="2000"/>
                                        <p:tgtEl>
                                          <p:spTgt spid="87"/>
                                        </p:tgtEl>
                                      </p:cBhvr>
                                    </p:animEffect>
                                  </p:childTnLst>
                                </p:cTn>
                              </p:par>
                            </p:childTnLst>
                          </p:cTn>
                        </p:par>
                        <p:par>
                          <p:cTn id="33" fill="hold">
                            <p:stCondLst>
                              <p:cond delay="3000"/>
                            </p:stCondLst>
                            <p:childTnLst>
                              <p:par>
                                <p:cTn id="34" presetID="22" presetClass="entr" presetSubtype="8"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wipe(left)">
                                      <p:cBhvr>
                                        <p:cTn id="36"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animBg="1"/>
      <p:bldP spid="75" grpId="0" animBg="1"/>
      <p:bldP spid="63" grpId="0" animBg="1"/>
      <p:bldP spid="70" grpId="0" animBg="1"/>
      <p:bldP spid="8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0979" name="Line 3"/>
          <p:cNvSpPr>
            <a:spLocks noChangeShapeType="1"/>
          </p:cNvSpPr>
          <p:nvPr/>
        </p:nvSpPr>
        <p:spPr bwMode="auto">
          <a:xfrm>
            <a:off x="1109663" y="5694363"/>
            <a:ext cx="7143750" cy="0"/>
          </a:xfrm>
          <a:prstGeom prst="line">
            <a:avLst/>
          </a:prstGeom>
          <a:noFill/>
          <a:ln w="38100" cap="rnd">
            <a:solidFill>
              <a:schemeClr val="bg1"/>
            </a:solidFill>
            <a:round/>
            <a:headEnd/>
            <a:tailEnd/>
          </a:ln>
          <a:effectLst/>
        </p:spPr>
        <p:txBody>
          <a:bodyPr anchor="ctr"/>
          <a:lstStyle/>
          <a:p>
            <a:endParaRPr lang="en-US"/>
          </a:p>
        </p:txBody>
      </p:sp>
      <p:grpSp>
        <p:nvGrpSpPr>
          <p:cNvPr id="2" name="Group 4"/>
          <p:cNvGrpSpPr>
            <a:grpSpLocks/>
          </p:cNvGrpSpPr>
          <p:nvPr/>
        </p:nvGrpSpPr>
        <p:grpSpPr bwMode="auto">
          <a:xfrm>
            <a:off x="1096963" y="6028372"/>
            <a:ext cx="3535362" cy="738188"/>
            <a:chOff x="691" y="3680"/>
            <a:chExt cx="2227" cy="465"/>
          </a:xfrm>
        </p:grpSpPr>
        <p:sp>
          <p:nvSpPr>
            <p:cNvPr id="1150981" name="Text Box 5"/>
            <p:cNvSpPr txBox="1">
              <a:spLocks noChangeArrowheads="1"/>
            </p:cNvSpPr>
            <p:nvPr/>
          </p:nvSpPr>
          <p:spPr bwMode="auto">
            <a:xfrm>
              <a:off x="691" y="3680"/>
              <a:ext cx="1590" cy="465"/>
            </a:xfrm>
            <a:prstGeom prst="rect">
              <a:avLst/>
            </a:prstGeom>
            <a:noFill/>
            <a:ln w="9525" algn="ctr">
              <a:noFill/>
              <a:miter lim="800000"/>
              <a:headEnd/>
              <a:tailEnd/>
            </a:ln>
            <a:effectLst/>
          </p:spPr>
          <p:txBody>
            <a:bodyPr>
              <a:spAutoFit/>
            </a:bodyPr>
            <a:lstStyle/>
            <a:p>
              <a:r>
                <a:rPr lang="en-US" sz="2400" i="1" dirty="0">
                  <a:solidFill>
                    <a:schemeClr val="bg1"/>
                  </a:solidFill>
                  <a:latin typeface="Arial" charset="0"/>
                </a:rPr>
                <a:t>Increasing Time</a:t>
              </a:r>
            </a:p>
            <a:p>
              <a:r>
                <a:rPr lang="en-US" i="1" dirty="0">
                  <a:solidFill>
                    <a:schemeClr val="bg1"/>
                  </a:solidFill>
                  <a:latin typeface="Arial" charset="0"/>
                </a:rPr>
                <a:t>Minutes</a:t>
              </a:r>
            </a:p>
          </p:txBody>
        </p:sp>
        <p:sp>
          <p:nvSpPr>
            <p:cNvPr id="1150982" name="Line 6"/>
            <p:cNvSpPr>
              <a:spLocks noChangeShapeType="1"/>
            </p:cNvSpPr>
            <p:nvPr/>
          </p:nvSpPr>
          <p:spPr bwMode="auto">
            <a:xfrm>
              <a:off x="2187" y="3832"/>
              <a:ext cx="731" cy="0"/>
            </a:xfrm>
            <a:prstGeom prst="line">
              <a:avLst/>
            </a:prstGeom>
            <a:noFill/>
            <a:ln w="38100">
              <a:solidFill>
                <a:srgbClr val="FF0000"/>
              </a:solidFill>
              <a:round/>
              <a:headEnd/>
              <a:tailEnd type="arrow" w="lg" len="med"/>
            </a:ln>
            <a:effectLst/>
          </p:spPr>
          <p:txBody>
            <a:bodyPr anchor="ctr"/>
            <a:lstStyle/>
            <a:p>
              <a:endParaRPr lang="en-US" sz="2400">
                <a:solidFill>
                  <a:schemeClr val="bg1"/>
                </a:solidFill>
              </a:endParaRPr>
            </a:p>
          </p:txBody>
        </p:sp>
      </p:grpSp>
      <p:grpSp>
        <p:nvGrpSpPr>
          <p:cNvPr id="3" name="Group 7"/>
          <p:cNvGrpSpPr>
            <a:grpSpLocks/>
          </p:cNvGrpSpPr>
          <p:nvPr/>
        </p:nvGrpSpPr>
        <p:grpSpPr bwMode="auto">
          <a:xfrm rot="-5400000">
            <a:off x="-1254123" y="3357565"/>
            <a:ext cx="3703639" cy="830263"/>
            <a:chOff x="691" y="3505"/>
            <a:chExt cx="2333" cy="523"/>
          </a:xfrm>
        </p:grpSpPr>
        <p:sp>
          <p:nvSpPr>
            <p:cNvPr id="1150984" name="Text Box 8"/>
            <p:cNvSpPr txBox="1">
              <a:spLocks noChangeArrowheads="1"/>
            </p:cNvSpPr>
            <p:nvPr/>
          </p:nvSpPr>
          <p:spPr bwMode="auto">
            <a:xfrm>
              <a:off x="691" y="3505"/>
              <a:ext cx="1590" cy="523"/>
            </a:xfrm>
            <a:prstGeom prst="rect">
              <a:avLst/>
            </a:prstGeom>
            <a:noFill/>
            <a:ln w="9525" algn="ctr">
              <a:noFill/>
              <a:miter lim="800000"/>
              <a:headEnd/>
              <a:tailEnd/>
            </a:ln>
            <a:effectLst/>
          </p:spPr>
          <p:txBody>
            <a:bodyPr>
              <a:spAutoFit/>
            </a:bodyPr>
            <a:lstStyle/>
            <a:p>
              <a:pPr>
                <a:spcBef>
                  <a:spcPct val="50000"/>
                </a:spcBef>
              </a:pPr>
              <a:r>
                <a:rPr lang="en-US" sz="2400" i="1" dirty="0">
                  <a:solidFill>
                    <a:schemeClr val="bg1"/>
                  </a:solidFill>
                  <a:latin typeface="Arial" charset="0"/>
                </a:rPr>
                <a:t>Increasing Process Variable</a:t>
              </a:r>
            </a:p>
          </p:txBody>
        </p:sp>
        <p:sp>
          <p:nvSpPr>
            <p:cNvPr id="1150985" name="Line 9"/>
            <p:cNvSpPr>
              <a:spLocks noChangeShapeType="1"/>
            </p:cNvSpPr>
            <p:nvPr/>
          </p:nvSpPr>
          <p:spPr bwMode="auto">
            <a:xfrm>
              <a:off x="2293" y="3832"/>
              <a:ext cx="731" cy="0"/>
            </a:xfrm>
            <a:prstGeom prst="line">
              <a:avLst/>
            </a:prstGeom>
            <a:noFill/>
            <a:ln w="38100">
              <a:solidFill>
                <a:srgbClr val="FF0000"/>
              </a:solidFill>
              <a:round/>
              <a:headEnd/>
              <a:tailEnd type="arrow" w="lg" len="med"/>
            </a:ln>
            <a:effectLst/>
          </p:spPr>
          <p:txBody>
            <a:bodyPr anchor="ctr"/>
            <a:lstStyle/>
            <a:p>
              <a:endParaRPr lang="en-US" sz="2400"/>
            </a:p>
          </p:txBody>
        </p:sp>
      </p:grpSp>
      <p:sp>
        <p:nvSpPr>
          <p:cNvPr id="1150986" name="Line 10"/>
          <p:cNvSpPr>
            <a:spLocks noChangeShapeType="1"/>
          </p:cNvSpPr>
          <p:nvPr/>
        </p:nvSpPr>
        <p:spPr bwMode="auto">
          <a:xfrm>
            <a:off x="1109663" y="1287463"/>
            <a:ext cx="7143750" cy="0"/>
          </a:xfrm>
          <a:prstGeom prst="line">
            <a:avLst/>
          </a:prstGeom>
          <a:noFill/>
          <a:ln w="12700">
            <a:solidFill>
              <a:schemeClr val="bg2"/>
            </a:solidFill>
            <a:prstDash val="sysDot"/>
            <a:round/>
            <a:headEnd/>
            <a:tailEnd/>
          </a:ln>
          <a:effectLst/>
        </p:spPr>
        <p:txBody>
          <a:bodyPr anchor="ctr"/>
          <a:lstStyle/>
          <a:p>
            <a:endParaRPr lang="en-US"/>
          </a:p>
        </p:txBody>
      </p:sp>
      <p:sp>
        <p:nvSpPr>
          <p:cNvPr id="1150987" name="Line 11"/>
          <p:cNvSpPr>
            <a:spLocks noChangeShapeType="1"/>
          </p:cNvSpPr>
          <p:nvPr/>
        </p:nvSpPr>
        <p:spPr bwMode="auto">
          <a:xfrm>
            <a:off x="1109663" y="1917700"/>
            <a:ext cx="7143750" cy="0"/>
          </a:xfrm>
          <a:prstGeom prst="line">
            <a:avLst/>
          </a:prstGeom>
          <a:noFill/>
          <a:ln w="12700">
            <a:solidFill>
              <a:schemeClr val="bg2"/>
            </a:solidFill>
            <a:prstDash val="sysDot"/>
            <a:round/>
            <a:headEnd/>
            <a:tailEnd/>
          </a:ln>
          <a:effectLst/>
        </p:spPr>
        <p:txBody>
          <a:bodyPr anchor="ctr"/>
          <a:lstStyle/>
          <a:p>
            <a:endParaRPr lang="en-US"/>
          </a:p>
        </p:txBody>
      </p:sp>
      <p:sp>
        <p:nvSpPr>
          <p:cNvPr id="1150988" name="Line 12"/>
          <p:cNvSpPr>
            <a:spLocks noChangeShapeType="1"/>
          </p:cNvSpPr>
          <p:nvPr/>
        </p:nvSpPr>
        <p:spPr bwMode="auto">
          <a:xfrm>
            <a:off x="1109663" y="2546350"/>
            <a:ext cx="7143750" cy="0"/>
          </a:xfrm>
          <a:prstGeom prst="line">
            <a:avLst/>
          </a:prstGeom>
          <a:noFill/>
          <a:ln w="12700">
            <a:solidFill>
              <a:schemeClr val="bg2"/>
            </a:solidFill>
            <a:prstDash val="sysDot"/>
            <a:round/>
            <a:headEnd/>
            <a:tailEnd/>
          </a:ln>
          <a:effectLst/>
        </p:spPr>
        <p:txBody>
          <a:bodyPr anchor="ctr"/>
          <a:lstStyle/>
          <a:p>
            <a:endParaRPr lang="en-US"/>
          </a:p>
        </p:txBody>
      </p:sp>
      <p:sp>
        <p:nvSpPr>
          <p:cNvPr id="1150989" name="Line 13"/>
          <p:cNvSpPr>
            <a:spLocks noChangeShapeType="1"/>
          </p:cNvSpPr>
          <p:nvPr/>
        </p:nvSpPr>
        <p:spPr bwMode="auto">
          <a:xfrm>
            <a:off x="1109663" y="3176588"/>
            <a:ext cx="7143750" cy="0"/>
          </a:xfrm>
          <a:prstGeom prst="line">
            <a:avLst/>
          </a:prstGeom>
          <a:noFill/>
          <a:ln w="12700">
            <a:solidFill>
              <a:schemeClr val="bg2"/>
            </a:solidFill>
            <a:prstDash val="sysDot"/>
            <a:round/>
            <a:headEnd/>
            <a:tailEnd/>
          </a:ln>
          <a:effectLst/>
        </p:spPr>
        <p:txBody>
          <a:bodyPr anchor="ctr"/>
          <a:lstStyle/>
          <a:p>
            <a:endParaRPr lang="en-US"/>
          </a:p>
        </p:txBody>
      </p:sp>
      <p:sp>
        <p:nvSpPr>
          <p:cNvPr id="1150990" name="Line 14"/>
          <p:cNvSpPr>
            <a:spLocks noChangeShapeType="1"/>
          </p:cNvSpPr>
          <p:nvPr/>
        </p:nvSpPr>
        <p:spPr bwMode="auto">
          <a:xfrm>
            <a:off x="1109663" y="3805238"/>
            <a:ext cx="7143750" cy="0"/>
          </a:xfrm>
          <a:prstGeom prst="line">
            <a:avLst/>
          </a:prstGeom>
          <a:noFill/>
          <a:ln w="12700">
            <a:solidFill>
              <a:schemeClr val="bg2"/>
            </a:solidFill>
            <a:prstDash val="sysDot"/>
            <a:round/>
            <a:headEnd/>
            <a:tailEnd/>
          </a:ln>
          <a:effectLst/>
        </p:spPr>
        <p:txBody>
          <a:bodyPr anchor="ctr"/>
          <a:lstStyle/>
          <a:p>
            <a:endParaRPr lang="en-US"/>
          </a:p>
        </p:txBody>
      </p:sp>
      <p:sp>
        <p:nvSpPr>
          <p:cNvPr id="1150991" name="Line 15"/>
          <p:cNvSpPr>
            <a:spLocks noChangeShapeType="1"/>
          </p:cNvSpPr>
          <p:nvPr/>
        </p:nvSpPr>
        <p:spPr bwMode="auto">
          <a:xfrm>
            <a:off x="1109663" y="4435475"/>
            <a:ext cx="7143750" cy="0"/>
          </a:xfrm>
          <a:prstGeom prst="line">
            <a:avLst/>
          </a:prstGeom>
          <a:noFill/>
          <a:ln w="12700">
            <a:solidFill>
              <a:schemeClr val="bg2"/>
            </a:solidFill>
            <a:prstDash val="sysDot"/>
            <a:round/>
            <a:headEnd/>
            <a:tailEnd/>
          </a:ln>
          <a:effectLst/>
        </p:spPr>
        <p:txBody>
          <a:bodyPr anchor="ctr"/>
          <a:lstStyle/>
          <a:p>
            <a:endParaRPr lang="en-US"/>
          </a:p>
        </p:txBody>
      </p:sp>
      <p:sp>
        <p:nvSpPr>
          <p:cNvPr id="1150992" name="Line 16"/>
          <p:cNvSpPr>
            <a:spLocks noChangeShapeType="1"/>
          </p:cNvSpPr>
          <p:nvPr/>
        </p:nvSpPr>
        <p:spPr bwMode="auto">
          <a:xfrm>
            <a:off x="1109663" y="5064125"/>
            <a:ext cx="7143750" cy="0"/>
          </a:xfrm>
          <a:prstGeom prst="line">
            <a:avLst/>
          </a:prstGeom>
          <a:noFill/>
          <a:ln w="12700">
            <a:solidFill>
              <a:schemeClr val="bg2"/>
            </a:solidFill>
            <a:prstDash val="sysDot"/>
            <a:round/>
            <a:headEnd/>
            <a:tailEnd/>
          </a:ln>
          <a:effectLst/>
        </p:spPr>
        <p:txBody>
          <a:bodyPr anchor="ctr"/>
          <a:lstStyle/>
          <a:p>
            <a:endParaRPr lang="en-US"/>
          </a:p>
        </p:txBody>
      </p:sp>
      <p:sp>
        <p:nvSpPr>
          <p:cNvPr id="1150993" name="Line 17"/>
          <p:cNvSpPr>
            <a:spLocks noChangeShapeType="1"/>
          </p:cNvSpPr>
          <p:nvPr/>
        </p:nvSpPr>
        <p:spPr bwMode="auto">
          <a:xfrm>
            <a:off x="1109663" y="658813"/>
            <a:ext cx="7143750" cy="0"/>
          </a:xfrm>
          <a:prstGeom prst="line">
            <a:avLst/>
          </a:prstGeom>
          <a:noFill/>
          <a:ln w="12700">
            <a:solidFill>
              <a:schemeClr val="bg2"/>
            </a:solidFill>
            <a:prstDash val="sysDot"/>
            <a:round/>
            <a:headEnd/>
            <a:tailEnd/>
          </a:ln>
          <a:effectLst/>
        </p:spPr>
        <p:txBody>
          <a:bodyPr anchor="ctr"/>
          <a:lstStyle/>
          <a:p>
            <a:endParaRPr lang="en-US"/>
          </a:p>
        </p:txBody>
      </p:sp>
      <p:sp>
        <p:nvSpPr>
          <p:cNvPr id="1150994" name="Line 18"/>
          <p:cNvSpPr>
            <a:spLocks noChangeShapeType="1"/>
          </p:cNvSpPr>
          <p:nvPr/>
        </p:nvSpPr>
        <p:spPr bwMode="auto">
          <a:xfrm>
            <a:off x="1738313" y="65881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0995" name="Line 19"/>
          <p:cNvSpPr>
            <a:spLocks noChangeShapeType="1"/>
          </p:cNvSpPr>
          <p:nvPr/>
        </p:nvSpPr>
        <p:spPr bwMode="auto">
          <a:xfrm>
            <a:off x="2368550" y="65881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0996" name="Line 20"/>
          <p:cNvSpPr>
            <a:spLocks noChangeShapeType="1"/>
          </p:cNvSpPr>
          <p:nvPr/>
        </p:nvSpPr>
        <p:spPr bwMode="auto">
          <a:xfrm>
            <a:off x="2997200" y="65881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0997" name="Line 21"/>
          <p:cNvSpPr>
            <a:spLocks noChangeShapeType="1"/>
          </p:cNvSpPr>
          <p:nvPr/>
        </p:nvSpPr>
        <p:spPr bwMode="auto">
          <a:xfrm>
            <a:off x="3627438" y="65881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0998" name="Line 22"/>
          <p:cNvSpPr>
            <a:spLocks noChangeShapeType="1"/>
          </p:cNvSpPr>
          <p:nvPr/>
        </p:nvSpPr>
        <p:spPr bwMode="auto">
          <a:xfrm>
            <a:off x="4256088" y="65881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0999" name="Line 23"/>
          <p:cNvSpPr>
            <a:spLocks noChangeShapeType="1"/>
          </p:cNvSpPr>
          <p:nvPr/>
        </p:nvSpPr>
        <p:spPr bwMode="auto">
          <a:xfrm>
            <a:off x="4886325" y="65881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1000" name="Line 24"/>
          <p:cNvSpPr>
            <a:spLocks noChangeShapeType="1"/>
          </p:cNvSpPr>
          <p:nvPr/>
        </p:nvSpPr>
        <p:spPr bwMode="auto">
          <a:xfrm>
            <a:off x="5514975" y="65881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1001" name="Line 25"/>
          <p:cNvSpPr>
            <a:spLocks noChangeShapeType="1"/>
          </p:cNvSpPr>
          <p:nvPr/>
        </p:nvSpPr>
        <p:spPr bwMode="auto">
          <a:xfrm>
            <a:off x="6145213" y="65881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1002" name="Line 26"/>
          <p:cNvSpPr>
            <a:spLocks noChangeShapeType="1"/>
          </p:cNvSpPr>
          <p:nvPr/>
        </p:nvSpPr>
        <p:spPr bwMode="auto">
          <a:xfrm>
            <a:off x="6800850" y="66516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1003" name="Line 27"/>
          <p:cNvSpPr>
            <a:spLocks noChangeShapeType="1"/>
          </p:cNvSpPr>
          <p:nvPr/>
        </p:nvSpPr>
        <p:spPr bwMode="auto">
          <a:xfrm>
            <a:off x="7427913" y="657225"/>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1004" name="Line 28"/>
          <p:cNvSpPr>
            <a:spLocks noChangeShapeType="1"/>
          </p:cNvSpPr>
          <p:nvPr/>
        </p:nvSpPr>
        <p:spPr bwMode="auto">
          <a:xfrm>
            <a:off x="8069263" y="66516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42" name="Title 41"/>
          <p:cNvSpPr>
            <a:spLocks noGrp="1"/>
          </p:cNvSpPr>
          <p:nvPr>
            <p:ph type="title"/>
          </p:nvPr>
        </p:nvSpPr>
        <p:spPr>
          <a:xfrm>
            <a:off x="1737360" y="609600"/>
            <a:ext cx="6720840" cy="1143000"/>
          </a:xfrm>
          <a:solidFill>
            <a:schemeClr val="tx1">
              <a:alpha val="25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p>
            <a:r>
              <a:rPr lang="en-US" dirty="0"/>
              <a:t>The Quarter Decay Ratio; </a:t>
            </a:r>
            <a:br>
              <a:rPr lang="en-US" dirty="0"/>
            </a:br>
            <a:r>
              <a:rPr lang="en-US" dirty="0"/>
              <a:t>Signature of a Well Tuned PID Loop</a:t>
            </a:r>
          </a:p>
        </p:txBody>
      </p:sp>
      <p:cxnSp>
        <p:nvCxnSpPr>
          <p:cNvPr id="43" name="Straight Connector 42"/>
          <p:cNvCxnSpPr/>
          <p:nvPr/>
        </p:nvCxnSpPr>
        <p:spPr bwMode="auto">
          <a:xfrm>
            <a:off x="1110607" y="5700713"/>
            <a:ext cx="0" cy="105727"/>
          </a:xfrm>
          <a:prstGeom prst="line">
            <a:avLst/>
          </a:prstGeom>
          <a:solidFill>
            <a:schemeClr val="accent1"/>
          </a:solidFill>
          <a:ln w="38100" cap="rnd" cmpd="sng" algn="ctr">
            <a:solidFill>
              <a:schemeClr val="bg1"/>
            </a:solidFill>
            <a:prstDash val="solid"/>
            <a:round/>
            <a:headEnd type="none" w="med" len="med"/>
            <a:tailEnd type="none" w="med" len="med"/>
          </a:ln>
          <a:effectLst/>
        </p:spPr>
      </p:cxnSp>
      <p:sp>
        <p:nvSpPr>
          <p:cNvPr id="45" name="TextBox 44"/>
          <p:cNvSpPr txBox="1"/>
          <p:nvPr/>
        </p:nvSpPr>
        <p:spPr>
          <a:xfrm>
            <a:off x="954154" y="5806440"/>
            <a:ext cx="312906" cy="369332"/>
          </a:xfrm>
          <a:prstGeom prst="rect">
            <a:avLst/>
          </a:prstGeom>
          <a:noFill/>
        </p:spPr>
        <p:txBody>
          <a:bodyPr wrap="none" rtlCol="0">
            <a:spAutoFit/>
          </a:bodyPr>
          <a:lstStyle/>
          <a:p>
            <a:r>
              <a:rPr lang="en-US" dirty="0">
                <a:solidFill>
                  <a:schemeClr val="bg1"/>
                </a:solidFill>
              </a:rPr>
              <a:t>1</a:t>
            </a:r>
          </a:p>
        </p:txBody>
      </p:sp>
      <p:cxnSp>
        <p:nvCxnSpPr>
          <p:cNvPr id="48" name="Straight Connector 47"/>
          <p:cNvCxnSpPr/>
          <p:nvPr/>
        </p:nvCxnSpPr>
        <p:spPr bwMode="auto">
          <a:xfrm>
            <a:off x="3629239" y="5700713"/>
            <a:ext cx="0" cy="105727"/>
          </a:xfrm>
          <a:prstGeom prst="line">
            <a:avLst/>
          </a:prstGeom>
          <a:solidFill>
            <a:schemeClr val="accent1"/>
          </a:solidFill>
          <a:ln w="38100" cap="rnd" cmpd="sng" algn="ctr">
            <a:solidFill>
              <a:schemeClr val="bg1"/>
            </a:solidFill>
            <a:prstDash val="solid"/>
            <a:round/>
            <a:headEnd type="none" w="med" len="med"/>
            <a:tailEnd type="none" w="med" len="med"/>
          </a:ln>
          <a:effectLst/>
        </p:spPr>
      </p:cxnSp>
      <p:sp>
        <p:nvSpPr>
          <p:cNvPr id="49" name="TextBox 48"/>
          <p:cNvSpPr txBox="1"/>
          <p:nvPr/>
        </p:nvSpPr>
        <p:spPr>
          <a:xfrm>
            <a:off x="3472786" y="5806440"/>
            <a:ext cx="312906" cy="369332"/>
          </a:xfrm>
          <a:prstGeom prst="rect">
            <a:avLst/>
          </a:prstGeom>
          <a:noFill/>
        </p:spPr>
        <p:txBody>
          <a:bodyPr wrap="none" rtlCol="0">
            <a:spAutoFit/>
          </a:bodyPr>
          <a:lstStyle/>
          <a:p>
            <a:r>
              <a:rPr lang="en-US" dirty="0">
                <a:solidFill>
                  <a:schemeClr val="bg1"/>
                </a:solidFill>
              </a:rPr>
              <a:t>2</a:t>
            </a:r>
          </a:p>
        </p:txBody>
      </p:sp>
      <p:cxnSp>
        <p:nvCxnSpPr>
          <p:cNvPr id="51" name="Straight Connector 50"/>
          <p:cNvCxnSpPr/>
          <p:nvPr/>
        </p:nvCxnSpPr>
        <p:spPr bwMode="auto">
          <a:xfrm>
            <a:off x="6147871" y="5700713"/>
            <a:ext cx="0" cy="105727"/>
          </a:xfrm>
          <a:prstGeom prst="line">
            <a:avLst/>
          </a:prstGeom>
          <a:solidFill>
            <a:schemeClr val="accent1"/>
          </a:solidFill>
          <a:ln w="38100" cap="rnd" cmpd="sng" algn="ctr">
            <a:solidFill>
              <a:schemeClr val="bg1"/>
            </a:solidFill>
            <a:prstDash val="solid"/>
            <a:round/>
            <a:headEnd type="none" w="med" len="med"/>
            <a:tailEnd type="none" w="med" len="med"/>
          </a:ln>
          <a:effectLst/>
        </p:spPr>
      </p:cxnSp>
      <p:sp>
        <p:nvSpPr>
          <p:cNvPr id="52" name="TextBox 51"/>
          <p:cNvSpPr txBox="1"/>
          <p:nvPr/>
        </p:nvSpPr>
        <p:spPr>
          <a:xfrm>
            <a:off x="5991418" y="5806440"/>
            <a:ext cx="312906" cy="369332"/>
          </a:xfrm>
          <a:prstGeom prst="rect">
            <a:avLst/>
          </a:prstGeom>
          <a:noFill/>
        </p:spPr>
        <p:txBody>
          <a:bodyPr wrap="none" rtlCol="0">
            <a:spAutoFit/>
          </a:bodyPr>
          <a:lstStyle/>
          <a:p>
            <a:r>
              <a:rPr lang="en-US" dirty="0">
                <a:solidFill>
                  <a:schemeClr val="bg1"/>
                </a:solidFill>
              </a:rPr>
              <a:t>3</a:t>
            </a:r>
          </a:p>
        </p:txBody>
      </p:sp>
      <p:cxnSp>
        <p:nvCxnSpPr>
          <p:cNvPr id="65" name="Straight Connector 64"/>
          <p:cNvCxnSpPr/>
          <p:nvPr/>
        </p:nvCxnSpPr>
        <p:spPr bwMode="auto">
          <a:xfrm>
            <a:off x="1110607" y="5061537"/>
            <a:ext cx="1906913" cy="0"/>
          </a:xfrm>
          <a:prstGeom prst="line">
            <a:avLst/>
          </a:prstGeom>
          <a:solidFill>
            <a:schemeClr val="accent1"/>
          </a:solidFill>
          <a:ln w="38100" cap="rnd" cmpd="sng" algn="ctr">
            <a:solidFill>
              <a:srgbClr val="00B0F0"/>
            </a:solidFill>
            <a:prstDash val="dash"/>
            <a:round/>
            <a:headEnd type="none" w="med" len="med"/>
            <a:tailEnd type="none" w="med" len="med"/>
          </a:ln>
          <a:effectLst/>
        </p:spPr>
      </p:cxnSp>
      <p:cxnSp>
        <p:nvCxnSpPr>
          <p:cNvPr id="66" name="Straight Connector 65"/>
          <p:cNvCxnSpPr/>
          <p:nvPr/>
        </p:nvCxnSpPr>
        <p:spPr bwMode="auto">
          <a:xfrm flipV="1">
            <a:off x="3015233" y="3805238"/>
            <a:ext cx="1" cy="1256299"/>
          </a:xfrm>
          <a:prstGeom prst="line">
            <a:avLst/>
          </a:prstGeom>
          <a:solidFill>
            <a:schemeClr val="accent1"/>
          </a:solidFill>
          <a:ln w="38100" cap="rnd" cmpd="sng" algn="ctr">
            <a:solidFill>
              <a:srgbClr val="00B0F0"/>
            </a:solidFill>
            <a:prstDash val="dash"/>
            <a:round/>
            <a:headEnd type="none" w="med" len="med"/>
            <a:tailEnd type="none" w="med" len="med"/>
          </a:ln>
          <a:effectLst/>
        </p:spPr>
      </p:cxnSp>
      <p:cxnSp>
        <p:nvCxnSpPr>
          <p:cNvPr id="68" name="Straight Connector 67"/>
          <p:cNvCxnSpPr>
            <a:endCxn id="1150990" idx="1"/>
          </p:cNvCxnSpPr>
          <p:nvPr/>
        </p:nvCxnSpPr>
        <p:spPr bwMode="auto">
          <a:xfrm>
            <a:off x="3017520" y="3805238"/>
            <a:ext cx="5235893" cy="0"/>
          </a:xfrm>
          <a:prstGeom prst="line">
            <a:avLst/>
          </a:prstGeom>
          <a:solidFill>
            <a:schemeClr val="accent1"/>
          </a:solidFill>
          <a:ln w="38100" cap="rnd" cmpd="sng" algn="ctr">
            <a:solidFill>
              <a:srgbClr val="00B0F0"/>
            </a:solidFill>
            <a:prstDash val="dash"/>
            <a:round/>
            <a:headEnd type="none" w="med" len="med"/>
            <a:tailEnd type="none" w="med" len="med"/>
          </a:ln>
          <a:effectLst/>
        </p:spPr>
      </p:cxnSp>
      <p:sp>
        <p:nvSpPr>
          <p:cNvPr id="71" name="TextBox 70"/>
          <p:cNvSpPr txBox="1"/>
          <p:nvPr/>
        </p:nvSpPr>
        <p:spPr>
          <a:xfrm>
            <a:off x="4572000" y="5276241"/>
            <a:ext cx="3089030" cy="369332"/>
          </a:xfrm>
          <a:prstGeom prst="rect">
            <a:avLst/>
          </a:prstGeom>
          <a:solidFill>
            <a:schemeClr val="bg1">
              <a:alpha val="50000"/>
            </a:schemeClr>
          </a:solidFill>
        </p:spPr>
        <p:txBody>
          <a:bodyPr wrap="square" rtlCol="0">
            <a:spAutoFit/>
          </a:bodyPr>
          <a:lstStyle/>
          <a:p>
            <a:r>
              <a:rPr lang="en-US" dirty="0">
                <a:solidFill>
                  <a:schemeClr val="bg1"/>
                </a:solidFill>
              </a:rPr>
              <a:t>Process upset occurs</a:t>
            </a:r>
          </a:p>
        </p:txBody>
      </p:sp>
      <p:sp>
        <p:nvSpPr>
          <p:cNvPr id="75" name="Freeform 74"/>
          <p:cNvSpPr/>
          <p:nvPr/>
        </p:nvSpPr>
        <p:spPr bwMode="auto">
          <a:xfrm>
            <a:off x="3190240" y="5201920"/>
            <a:ext cx="1412240" cy="391160"/>
          </a:xfrm>
          <a:custGeom>
            <a:avLst/>
            <a:gdLst>
              <a:gd name="connsiteX0" fmla="*/ 1412240 w 1412240"/>
              <a:gd name="connsiteY0" fmla="*/ 254000 h 391160"/>
              <a:gd name="connsiteX1" fmla="*/ 1148080 w 1412240"/>
              <a:gd name="connsiteY1" fmla="*/ 233680 h 391160"/>
              <a:gd name="connsiteX2" fmla="*/ 751840 w 1412240"/>
              <a:gd name="connsiteY2" fmla="*/ 335280 h 391160"/>
              <a:gd name="connsiteX3" fmla="*/ 294640 w 1412240"/>
              <a:gd name="connsiteY3" fmla="*/ 335280 h 391160"/>
              <a:gd name="connsiteX4" fmla="*/ 0 w 1412240"/>
              <a:gd name="connsiteY4" fmla="*/ 0 h 391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2240" h="391160">
                <a:moveTo>
                  <a:pt x="1412240" y="254000"/>
                </a:moveTo>
                <a:cubicBezTo>
                  <a:pt x="1335193" y="237066"/>
                  <a:pt x="1258147" y="220133"/>
                  <a:pt x="1148080" y="233680"/>
                </a:cubicBezTo>
                <a:cubicBezTo>
                  <a:pt x="1038013" y="247227"/>
                  <a:pt x="894080" y="318347"/>
                  <a:pt x="751840" y="335280"/>
                </a:cubicBezTo>
                <a:cubicBezTo>
                  <a:pt x="609600" y="352213"/>
                  <a:pt x="419947" y="391160"/>
                  <a:pt x="294640" y="335280"/>
                </a:cubicBezTo>
                <a:cubicBezTo>
                  <a:pt x="169333" y="279400"/>
                  <a:pt x="84666" y="139700"/>
                  <a:pt x="0" y="0"/>
                </a:cubicBezTo>
              </a:path>
            </a:pathLst>
          </a:custGeom>
          <a:noFill/>
          <a:ln w="28575" cap="flat" cmpd="sng" algn="ctr">
            <a:solidFill>
              <a:srgbClr val="FF0000"/>
            </a:solidFill>
            <a:prstDash val="solid"/>
            <a:round/>
            <a:headEnd type="none" w="lg" len="lg"/>
            <a:tailEnd type="arrow" w="lg" len="lg"/>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400" b="1">
              <a:latin typeface="Arial Narrow" pitchFamily="34" charset="0"/>
            </a:endParaRPr>
          </a:p>
        </p:txBody>
      </p:sp>
      <p:grpSp>
        <p:nvGrpSpPr>
          <p:cNvPr id="7" name="Group 61"/>
          <p:cNvGrpSpPr/>
          <p:nvPr/>
        </p:nvGrpSpPr>
        <p:grpSpPr>
          <a:xfrm>
            <a:off x="5503156" y="2143477"/>
            <a:ext cx="3103512" cy="805746"/>
            <a:chOff x="5517638" y="173186"/>
            <a:chExt cx="3103512" cy="805746"/>
          </a:xfrm>
        </p:grpSpPr>
        <p:sp>
          <p:nvSpPr>
            <p:cNvPr id="81" name="TextBox 80"/>
            <p:cNvSpPr txBox="1"/>
            <p:nvPr/>
          </p:nvSpPr>
          <p:spPr>
            <a:xfrm>
              <a:off x="5517638" y="173186"/>
              <a:ext cx="3089030" cy="369332"/>
            </a:xfrm>
            <a:prstGeom prst="rect">
              <a:avLst/>
            </a:prstGeom>
            <a:noFill/>
          </p:spPr>
          <p:txBody>
            <a:bodyPr wrap="square" rtlCol="0">
              <a:spAutoFit/>
            </a:bodyPr>
            <a:lstStyle/>
            <a:p>
              <a:r>
                <a:rPr lang="en-US" dirty="0">
                  <a:solidFill>
                    <a:srgbClr val="00B0F0"/>
                  </a:solidFill>
                </a:rPr>
                <a:t>Set Point </a:t>
              </a:r>
            </a:p>
          </p:txBody>
        </p:sp>
        <p:cxnSp>
          <p:nvCxnSpPr>
            <p:cNvPr id="83" name="Straight Connector 82"/>
            <p:cNvCxnSpPr/>
            <p:nvPr/>
          </p:nvCxnSpPr>
          <p:spPr bwMode="auto">
            <a:xfrm>
              <a:off x="7440492" y="375116"/>
              <a:ext cx="731520" cy="0"/>
            </a:xfrm>
            <a:prstGeom prst="line">
              <a:avLst/>
            </a:prstGeom>
            <a:solidFill>
              <a:schemeClr val="accent1"/>
            </a:solidFill>
            <a:ln w="38100" cap="rnd" cmpd="sng" algn="ctr">
              <a:solidFill>
                <a:srgbClr val="00B0F0"/>
              </a:solidFill>
              <a:prstDash val="dash"/>
              <a:round/>
              <a:headEnd type="none" w="med" len="med"/>
              <a:tailEnd type="none" w="med" len="med"/>
            </a:ln>
            <a:effectLst/>
          </p:spPr>
        </p:cxnSp>
        <p:sp>
          <p:nvSpPr>
            <p:cNvPr id="60" name="TextBox 59"/>
            <p:cNvSpPr txBox="1"/>
            <p:nvPr/>
          </p:nvSpPr>
          <p:spPr>
            <a:xfrm>
              <a:off x="5532120" y="609600"/>
              <a:ext cx="3089030" cy="369332"/>
            </a:xfrm>
            <a:prstGeom prst="rect">
              <a:avLst/>
            </a:prstGeom>
            <a:noFill/>
          </p:spPr>
          <p:txBody>
            <a:bodyPr wrap="square" rtlCol="0">
              <a:spAutoFit/>
            </a:bodyPr>
            <a:lstStyle/>
            <a:p>
              <a:r>
                <a:rPr lang="en-US" dirty="0">
                  <a:solidFill>
                    <a:srgbClr val="FF0000"/>
                  </a:solidFill>
                </a:rPr>
                <a:t>Process Variable</a:t>
              </a:r>
            </a:p>
          </p:txBody>
        </p:sp>
        <p:cxnSp>
          <p:nvCxnSpPr>
            <p:cNvPr id="61" name="Straight Connector 60"/>
            <p:cNvCxnSpPr/>
            <p:nvPr/>
          </p:nvCxnSpPr>
          <p:spPr bwMode="auto">
            <a:xfrm>
              <a:off x="7454974" y="811530"/>
              <a:ext cx="731520" cy="0"/>
            </a:xfrm>
            <a:prstGeom prst="line">
              <a:avLst/>
            </a:prstGeom>
            <a:solidFill>
              <a:schemeClr val="accent1"/>
            </a:solidFill>
            <a:ln w="38100" cap="rnd" cmpd="sng" algn="ctr">
              <a:solidFill>
                <a:srgbClr val="FF0000"/>
              </a:solidFill>
              <a:prstDash val="solid"/>
              <a:round/>
              <a:headEnd type="none" w="med" len="med"/>
              <a:tailEnd type="none" w="med" len="med"/>
            </a:ln>
            <a:effectLst/>
          </p:spPr>
        </p:cxnSp>
      </p:grpSp>
      <p:sp>
        <p:nvSpPr>
          <p:cNvPr id="63" name="Freeform 62"/>
          <p:cNvSpPr/>
          <p:nvPr/>
        </p:nvSpPr>
        <p:spPr bwMode="auto">
          <a:xfrm>
            <a:off x="1104180" y="4959685"/>
            <a:ext cx="1893019" cy="265102"/>
          </a:xfrm>
          <a:custGeom>
            <a:avLst/>
            <a:gdLst>
              <a:gd name="connsiteX0" fmla="*/ 0 w 2001328"/>
              <a:gd name="connsiteY0" fmla="*/ 0 h 205597"/>
              <a:gd name="connsiteX1" fmla="*/ 491706 w 2001328"/>
              <a:gd name="connsiteY1" fmla="*/ 198408 h 205597"/>
              <a:gd name="connsiteX2" fmla="*/ 1095555 w 2001328"/>
              <a:gd name="connsiteY2" fmla="*/ 43132 h 205597"/>
              <a:gd name="connsiteX3" fmla="*/ 1500996 w 2001328"/>
              <a:gd name="connsiteY3" fmla="*/ 181155 h 205597"/>
              <a:gd name="connsiteX4" fmla="*/ 2001328 w 2001328"/>
              <a:gd name="connsiteY4" fmla="*/ 103517 h 205597"/>
              <a:gd name="connsiteX0" fmla="*/ 0 w 2001328"/>
              <a:gd name="connsiteY0" fmla="*/ 0 h 211526"/>
              <a:gd name="connsiteX1" fmla="*/ 220716 w 2001328"/>
              <a:gd name="connsiteY1" fmla="*/ 121837 h 211526"/>
              <a:gd name="connsiteX2" fmla="*/ 491706 w 2001328"/>
              <a:gd name="connsiteY2" fmla="*/ 198408 h 211526"/>
              <a:gd name="connsiteX3" fmla="*/ 1095555 w 2001328"/>
              <a:gd name="connsiteY3" fmla="*/ 43132 h 211526"/>
              <a:gd name="connsiteX4" fmla="*/ 1500996 w 2001328"/>
              <a:gd name="connsiteY4" fmla="*/ 181155 h 211526"/>
              <a:gd name="connsiteX5" fmla="*/ 2001328 w 2001328"/>
              <a:gd name="connsiteY5" fmla="*/ 103517 h 211526"/>
              <a:gd name="connsiteX0" fmla="*/ 0 w 2001328"/>
              <a:gd name="connsiteY0" fmla="*/ 18404 h 221557"/>
              <a:gd name="connsiteX1" fmla="*/ 267419 w 2001328"/>
              <a:gd name="connsiteY1" fmla="*/ 33068 h 221557"/>
              <a:gd name="connsiteX2" fmla="*/ 491706 w 2001328"/>
              <a:gd name="connsiteY2" fmla="*/ 216812 h 221557"/>
              <a:gd name="connsiteX3" fmla="*/ 1095555 w 2001328"/>
              <a:gd name="connsiteY3" fmla="*/ 61536 h 221557"/>
              <a:gd name="connsiteX4" fmla="*/ 1500996 w 2001328"/>
              <a:gd name="connsiteY4" fmla="*/ 199559 h 221557"/>
              <a:gd name="connsiteX5" fmla="*/ 2001328 w 2001328"/>
              <a:gd name="connsiteY5" fmla="*/ 121921 h 221557"/>
              <a:gd name="connsiteX0" fmla="*/ 0 w 2001328"/>
              <a:gd name="connsiteY0" fmla="*/ 19195 h 227093"/>
              <a:gd name="connsiteX1" fmla="*/ 267419 w 2001328"/>
              <a:gd name="connsiteY1" fmla="*/ 33859 h 227093"/>
              <a:gd name="connsiteX2" fmla="*/ 634132 w 2001328"/>
              <a:gd name="connsiteY2" fmla="*/ 222348 h 227093"/>
              <a:gd name="connsiteX3" fmla="*/ 1095555 w 2001328"/>
              <a:gd name="connsiteY3" fmla="*/ 62327 h 227093"/>
              <a:gd name="connsiteX4" fmla="*/ 1500996 w 2001328"/>
              <a:gd name="connsiteY4" fmla="*/ 200350 h 227093"/>
              <a:gd name="connsiteX5" fmla="*/ 2001328 w 2001328"/>
              <a:gd name="connsiteY5" fmla="*/ 122712 h 227093"/>
              <a:gd name="connsiteX0" fmla="*/ 39088 w 2040416"/>
              <a:gd name="connsiteY0" fmla="*/ 9131 h 217029"/>
              <a:gd name="connsiteX1" fmla="*/ 44570 w 2040416"/>
              <a:gd name="connsiteY1" fmla="*/ 69516 h 217029"/>
              <a:gd name="connsiteX2" fmla="*/ 306507 w 2040416"/>
              <a:gd name="connsiteY2" fmla="*/ 23795 h 217029"/>
              <a:gd name="connsiteX3" fmla="*/ 673220 w 2040416"/>
              <a:gd name="connsiteY3" fmla="*/ 212284 h 217029"/>
              <a:gd name="connsiteX4" fmla="*/ 1134643 w 2040416"/>
              <a:gd name="connsiteY4" fmla="*/ 52263 h 217029"/>
              <a:gd name="connsiteX5" fmla="*/ 1540084 w 2040416"/>
              <a:gd name="connsiteY5" fmla="*/ 190286 h 217029"/>
              <a:gd name="connsiteX6" fmla="*/ 2040416 w 2040416"/>
              <a:gd name="connsiteY6" fmla="*/ 112648 h 217029"/>
              <a:gd name="connsiteX0" fmla="*/ 0 w 2001328"/>
              <a:gd name="connsiteY0" fmla="*/ 19195 h 227093"/>
              <a:gd name="connsiteX1" fmla="*/ 267419 w 2001328"/>
              <a:gd name="connsiteY1" fmla="*/ 33859 h 227093"/>
              <a:gd name="connsiteX2" fmla="*/ 634132 w 2001328"/>
              <a:gd name="connsiteY2" fmla="*/ 222348 h 227093"/>
              <a:gd name="connsiteX3" fmla="*/ 1095555 w 2001328"/>
              <a:gd name="connsiteY3" fmla="*/ 62327 h 227093"/>
              <a:gd name="connsiteX4" fmla="*/ 1500996 w 2001328"/>
              <a:gd name="connsiteY4" fmla="*/ 200350 h 227093"/>
              <a:gd name="connsiteX5" fmla="*/ 2001328 w 2001328"/>
              <a:gd name="connsiteY5" fmla="*/ 122712 h 227093"/>
              <a:gd name="connsiteX0" fmla="*/ 0 w 2001328"/>
              <a:gd name="connsiteY0" fmla="*/ 69516 h 217029"/>
              <a:gd name="connsiteX1" fmla="*/ 267419 w 2001328"/>
              <a:gd name="connsiteY1" fmla="*/ 23795 h 217029"/>
              <a:gd name="connsiteX2" fmla="*/ 634132 w 2001328"/>
              <a:gd name="connsiteY2" fmla="*/ 212284 h 217029"/>
              <a:gd name="connsiteX3" fmla="*/ 1095555 w 2001328"/>
              <a:gd name="connsiteY3" fmla="*/ 52263 h 217029"/>
              <a:gd name="connsiteX4" fmla="*/ 1500996 w 2001328"/>
              <a:gd name="connsiteY4" fmla="*/ 190286 h 217029"/>
              <a:gd name="connsiteX5" fmla="*/ 2001328 w 2001328"/>
              <a:gd name="connsiteY5" fmla="*/ 112648 h 217029"/>
              <a:gd name="connsiteX0" fmla="*/ 0 w 2001328"/>
              <a:gd name="connsiteY0" fmla="*/ 69516 h 217029"/>
              <a:gd name="connsiteX1" fmla="*/ 267419 w 2001328"/>
              <a:gd name="connsiteY1" fmla="*/ 23795 h 217029"/>
              <a:gd name="connsiteX2" fmla="*/ 634132 w 2001328"/>
              <a:gd name="connsiteY2" fmla="*/ 212284 h 217029"/>
              <a:gd name="connsiteX3" fmla="*/ 1095555 w 2001328"/>
              <a:gd name="connsiteY3" fmla="*/ 52263 h 217029"/>
              <a:gd name="connsiteX4" fmla="*/ 1500996 w 2001328"/>
              <a:gd name="connsiteY4" fmla="*/ 190286 h 217029"/>
              <a:gd name="connsiteX5" fmla="*/ 2001328 w 2001328"/>
              <a:gd name="connsiteY5" fmla="*/ 112648 h 217029"/>
              <a:gd name="connsiteX0" fmla="*/ 0 w 2001328"/>
              <a:gd name="connsiteY0" fmla="*/ 69516 h 227093"/>
              <a:gd name="connsiteX1" fmla="*/ 267419 w 2001328"/>
              <a:gd name="connsiteY1" fmla="*/ 23795 h 227093"/>
              <a:gd name="connsiteX2" fmla="*/ 634132 w 2001328"/>
              <a:gd name="connsiteY2" fmla="*/ 212284 h 227093"/>
              <a:gd name="connsiteX3" fmla="*/ 1095555 w 2001328"/>
              <a:gd name="connsiteY3" fmla="*/ 52263 h 227093"/>
              <a:gd name="connsiteX4" fmla="*/ 1639019 w 2001328"/>
              <a:gd name="connsiteY4" fmla="*/ 217029 h 227093"/>
              <a:gd name="connsiteX5" fmla="*/ 2001328 w 2001328"/>
              <a:gd name="connsiteY5" fmla="*/ 112648 h 227093"/>
              <a:gd name="connsiteX0" fmla="*/ 0 w 2001328"/>
              <a:gd name="connsiteY0" fmla="*/ 69516 h 227093"/>
              <a:gd name="connsiteX1" fmla="*/ 267419 w 2001328"/>
              <a:gd name="connsiteY1" fmla="*/ 23795 h 227093"/>
              <a:gd name="connsiteX2" fmla="*/ 634132 w 2001328"/>
              <a:gd name="connsiteY2" fmla="*/ 212284 h 227093"/>
              <a:gd name="connsiteX3" fmla="*/ 1095555 w 2001328"/>
              <a:gd name="connsiteY3" fmla="*/ 52263 h 227093"/>
              <a:gd name="connsiteX4" fmla="*/ 1639019 w 2001328"/>
              <a:gd name="connsiteY4" fmla="*/ 217029 h 227093"/>
              <a:gd name="connsiteX5" fmla="*/ 2001328 w 2001328"/>
              <a:gd name="connsiteY5" fmla="*/ 112648 h 227093"/>
              <a:gd name="connsiteX0" fmla="*/ 0 w 1893019"/>
              <a:gd name="connsiteY0" fmla="*/ 69516 h 225725"/>
              <a:gd name="connsiteX1" fmla="*/ 267419 w 1893019"/>
              <a:gd name="connsiteY1" fmla="*/ 23795 h 225725"/>
              <a:gd name="connsiteX2" fmla="*/ 634132 w 1893019"/>
              <a:gd name="connsiteY2" fmla="*/ 212284 h 225725"/>
              <a:gd name="connsiteX3" fmla="*/ 1095555 w 1893019"/>
              <a:gd name="connsiteY3" fmla="*/ 52263 h 225725"/>
              <a:gd name="connsiteX4" fmla="*/ 1639019 w 1893019"/>
              <a:gd name="connsiteY4" fmla="*/ 217029 h 225725"/>
              <a:gd name="connsiteX5" fmla="*/ 1893019 w 1893019"/>
              <a:gd name="connsiteY5" fmla="*/ 104441 h 225725"/>
              <a:gd name="connsiteX0" fmla="*/ 0 w 1893019"/>
              <a:gd name="connsiteY0" fmla="*/ 69516 h 234421"/>
              <a:gd name="connsiteX1" fmla="*/ 267419 w 1893019"/>
              <a:gd name="connsiteY1" fmla="*/ 23795 h 234421"/>
              <a:gd name="connsiteX2" fmla="*/ 634132 w 1893019"/>
              <a:gd name="connsiteY2" fmla="*/ 212284 h 234421"/>
              <a:gd name="connsiteX3" fmla="*/ 1095555 w 1893019"/>
              <a:gd name="connsiteY3" fmla="*/ 52263 h 234421"/>
              <a:gd name="connsiteX4" fmla="*/ 1547580 w 1893019"/>
              <a:gd name="connsiteY4" fmla="*/ 225725 h 234421"/>
              <a:gd name="connsiteX5" fmla="*/ 1893019 w 1893019"/>
              <a:gd name="connsiteY5" fmla="*/ 104441 h 234421"/>
              <a:gd name="connsiteX0" fmla="*/ 0 w 1893019"/>
              <a:gd name="connsiteY0" fmla="*/ 69516 h 245776"/>
              <a:gd name="connsiteX1" fmla="*/ 267419 w 1893019"/>
              <a:gd name="connsiteY1" fmla="*/ 23795 h 245776"/>
              <a:gd name="connsiteX2" fmla="*/ 634132 w 1893019"/>
              <a:gd name="connsiteY2" fmla="*/ 212284 h 245776"/>
              <a:gd name="connsiteX3" fmla="*/ 1095555 w 1893019"/>
              <a:gd name="connsiteY3" fmla="*/ 52263 h 245776"/>
              <a:gd name="connsiteX4" fmla="*/ 1547580 w 1893019"/>
              <a:gd name="connsiteY4" fmla="*/ 225725 h 245776"/>
              <a:gd name="connsiteX5" fmla="*/ 1893019 w 1893019"/>
              <a:gd name="connsiteY5" fmla="*/ 104441 h 245776"/>
              <a:gd name="connsiteX0" fmla="*/ 0 w 1893019"/>
              <a:gd name="connsiteY0" fmla="*/ 69516 h 265102"/>
              <a:gd name="connsiteX1" fmla="*/ 267419 w 1893019"/>
              <a:gd name="connsiteY1" fmla="*/ 23795 h 265102"/>
              <a:gd name="connsiteX2" fmla="*/ 634132 w 1893019"/>
              <a:gd name="connsiteY2" fmla="*/ 212284 h 265102"/>
              <a:gd name="connsiteX3" fmla="*/ 1095555 w 1893019"/>
              <a:gd name="connsiteY3" fmla="*/ 52263 h 265102"/>
              <a:gd name="connsiteX4" fmla="*/ 1547580 w 1893019"/>
              <a:gd name="connsiteY4" fmla="*/ 225725 h 265102"/>
              <a:gd name="connsiteX5" fmla="*/ 1893019 w 1893019"/>
              <a:gd name="connsiteY5" fmla="*/ 104441 h 26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3019" h="265102">
                <a:moveTo>
                  <a:pt x="0" y="69516"/>
                </a:moveTo>
                <a:cubicBezTo>
                  <a:pt x="114706" y="28326"/>
                  <a:pt x="161730" y="0"/>
                  <a:pt x="267419" y="23795"/>
                </a:cubicBezTo>
                <a:cubicBezTo>
                  <a:pt x="373108" y="47590"/>
                  <a:pt x="496109" y="207539"/>
                  <a:pt x="634132" y="212284"/>
                </a:cubicBezTo>
                <a:cubicBezTo>
                  <a:pt x="772155" y="217029"/>
                  <a:pt x="943314" y="50023"/>
                  <a:pt x="1095555" y="52263"/>
                </a:cubicBezTo>
                <a:cubicBezTo>
                  <a:pt x="1247796" y="54503"/>
                  <a:pt x="1414669" y="217029"/>
                  <a:pt x="1547580" y="225725"/>
                </a:cubicBezTo>
                <a:cubicBezTo>
                  <a:pt x="1680491" y="234421"/>
                  <a:pt x="1751937" y="265102"/>
                  <a:pt x="1893019" y="104441"/>
                </a:cubicBezTo>
              </a:path>
            </a:pathLst>
          </a:custGeom>
          <a:noFill/>
          <a:ln w="38100" cap="rnd" cmpd="sng" algn="ctr">
            <a:solidFill>
              <a:srgbClr val="FF0000"/>
            </a:solidFill>
            <a:prstDash val="solid"/>
            <a:round/>
            <a:headEnd type="none" w="med" len="med"/>
            <a:tailEnd type="none" w="med" len="med"/>
          </a:ln>
          <a:effectLst/>
        </p:spPr>
        <p:txBody>
          <a:bodyPr rtlCol="0" anchor="ctr"/>
          <a:lstStyle/>
          <a:p>
            <a:pPr algn="ctr"/>
            <a:endParaRPr lang="en-US"/>
          </a:p>
        </p:txBody>
      </p:sp>
      <p:sp>
        <p:nvSpPr>
          <p:cNvPr id="1150978" name="Line 2"/>
          <p:cNvSpPr>
            <a:spLocks noChangeShapeType="1"/>
          </p:cNvSpPr>
          <p:nvPr/>
        </p:nvSpPr>
        <p:spPr bwMode="auto">
          <a:xfrm>
            <a:off x="1109663" y="658813"/>
            <a:ext cx="0" cy="5035550"/>
          </a:xfrm>
          <a:prstGeom prst="line">
            <a:avLst/>
          </a:prstGeom>
          <a:noFill/>
          <a:ln w="38100" cap="rnd">
            <a:solidFill>
              <a:schemeClr val="bg1"/>
            </a:solidFill>
            <a:round/>
            <a:headEnd/>
            <a:tailEnd/>
          </a:ln>
          <a:effectLst/>
        </p:spPr>
        <p:txBody>
          <a:bodyPr anchor="ctr"/>
          <a:lstStyle/>
          <a:p>
            <a:endParaRPr lang="en-US"/>
          </a:p>
        </p:txBody>
      </p:sp>
      <p:sp>
        <p:nvSpPr>
          <p:cNvPr id="70" name="Freeform 69"/>
          <p:cNvSpPr/>
          <p:nvPr/>
        </p:nvSpPr>
        <p:spPr bwMode="auto">
          <a:xfrm>
            <a:off x="6182552" y="3657600"/>
            <a:ext cx="2001328" cy="227093"/>
          </a:xfrm>
          <a:custGeom>
            <a:avLst/>
            <a:gdLst>
              <a:gd name="connsiteX0" fmla="*/ 0 w 2001328"/>
              <a:gd name="connsiteY0" fmla="*/ 0 h 205597"/>
              <a:gd name="connsiteX1" fmla="*/ 491706 w 2001328"/>
              <a:gd name="connsiteY1" fmla="*/ 198408 h 205597"/>
              <a:gd name="connsiteX2" fmla="*/ 1095555 w 2001328"/>
              <a:gd name="connsiteY2" fmla="*/ 43132 h 205597"/>
              <a:gd name="connsiteX3" fmla="*/ 1500996 w 2001328"/>
              <a:gd name="connsiteY3" fmla="*/ 181155 h 205597"/>
              <a:gd name="connsiteX4" fmla="*/ 2001328 w 2001328"/>
              <a:gd name="connsiteY4" fmla="*/ 103517 h 205597"/>
              <a:gd name="connsiteX0" fmla="*/ 0 w 2001328"/>
              <a:gd name="connsiteY0" fmla="*/ 0 h 211526"/>
              <a:gd name="connsiteX1" fmla="*/ 220716 w 2001328"/>
              <a:gd name="connsiteY1" fmla="*/ 121837 h 211526"/>
              <a:gd name="connsiteX2" fmla="*/ 491706 w 2001328"/>
              <a:gd name="connsiteY2" fmla="*/ 198408 h 211526"/>
              <a:gd name="connsiteX3" fmla="*/ 1095555 w 2001328"/>
              <a:gd name="connsiteY3" fmla="*/ 43132 h 211526"/>
              <a:gd name="connsiteX4" fmla="*/ 1500996 w 2001328"/>
              <a:gd name="connsiteY4" fmla="*/ 181155 h 211526"/>
              <a:gd name="connsiteX5" fmla="*/ 2001328 w 2001328"/>
              <a:gd name="connsiteY5" fmla="*/ 103517 h 211526"/>
              <a:gd name="connsiteX0" fmla="*/ 0 w 2001328"/>
              <a:gd name="connsiteY0" fmla="*/ 18404 h 221557"/>
              <a:gd name="connsiteX1" fmla="*/ 267419 w 2001328"/>
              <a:gd name="connsiteY1" fmla="*/ 33068 h 221557"/>
              <a:gd name="connsiteX2" fmla="*/ 491706 w 2001328"/>
              <a:gd name="connsiteY2" fmla="*/ 216812 h 221557"/>
              <a:gd name="connsiteX3" fmla="*/ 1095555 w 2001328"/>
              <a:gd name="connsiteY3" fmla="*/ 61536 h 221557"/>
              <a:gd name="connsiteX4" fmla="*/ 1500996 w 2001328"/>
              <a:gd name="connsiteY4" fmla="*/ 199559 h 221557"/>
              <a:gd name="connsiteX5" fmla="*/ 2001328 w 2001328"/>
              <a:gd name="connsiteY5" fmla="*/ 121921 h 221557"/>
              <a:gd name="connsiteX0" fmla="*/ 0 w 2001328"/>
              <a:gd name="connsiteY0" fmla="*/ 19195 h 227093"/>
              <a:gd name="connsiteX1" fmla="*/ 267419 w 2001328"/>
              <a:gd name="connsiteY1" fmla="*/ 33859 h 227093"/>
              <a:gd name="connsiteX2" fmla="*/ 634132 w 2001328"/>
              <a:gd name="connsiteY2" fmla="*/ 222348 h 227093"/>
              <a:gd name="connsiteX3" fmla="*/ 1095555 w 2001328"/>
              <a:gd name="connsiteY3" fmla="*/ 62327 h 227093"/>
              <a:gd name="connsiteX4" fmla="*/ 1500996 w 2001328"/>
              <a:gd name="connsiteY4" fmla="*/ 200350 h 227093"/>
              <a:gd name="connsiteX5" fmla="*/ 2001328 w 2001328"/>
              <a:gd name="connsiteY5" fmla="*/ 122712 h 227093"/>
              <a:gd name="connsiteX0" fmla="*/ 39088 w 2040416"/>
              <a:gd name="connsiteY0" fmla="*/ 9131 h 217029"/>
              <a:gd name="connsiteX1" fmla="*/ 44570 w 2040416"/>
              <a:gd name="connsiteY1" fmla="*/ 69516 h 217029"/>
              <a:gd name="connsiteX2" fmla="*/ 306507 w 2040416"/>
              <a:gd name="connsiteY2" fmla="*/ 23795 h 217029"/>
              <a:gd name="connsiteX3" fmla="*/ 673220 w 2040416"/>
              <a:gd name="connsiteY3" fmla="*/ 212284 h 217029"/>
              <a:gd name="connsiteX4" fmla="*/ 1134643 w 2040416"/>
              <a:gd name="connsiteY4" fmla="*/ 52263 h 217029"/>
              <a:gd name="connsiteX5" fmla="*/ 1540084 w 2040416"/>
              <a:gd name="connsiteY5" fmla="*/ 190286 h 217029"/>
              <a:gd name="connsiteX6" fmla="*/ 2040416 w 2040416"/>
              <a:gd name="connsiteY6" fmla="*/ 112648 h 217029"/>
              <a:gd name="connsiteX0" fmla="*/ 0 w 2001328"/>
              <a:gd name="connsiteY0" fmla="*/ 19195 h 227093"/>
              <a:gd name="connsiteX1" fmla="*/ 267419 w 2001328"/>
              <a:gd name="connsiteY1" fmla="*/ 33859 h 227093"/>
              <a:gd name="connsiteX2" fmla="*/ 634132 w 2001328"/>
              <a:gd name="connsiteY2" fmla="*/ 222348 h 227093"/>
              <a:gd name="connsiteX3" fmla="*/ 1095555 w 2001328"/>
              <a:gd name="connsiteY3" fmla="*/ 62327 h 227093"/>
              <a:gd name="connsiteX4" fmla="*/ 1500996 w 2001328"/>
              <a:gd name="connsiteY4" fmla="*/ 200350 h 227093"/>
              <a:gd name="connsiteX5" fmla="*/ 2001328 w 2001328"/>
              <a:gd name="connsiteY5" fmla="*/ 122712 h 227093"/>
              <a:gd name="connsiteX0" fmla="*/ 0 w 2001328"/>
              <a:gd name="connsiteY0" fmla="*/ 69516 h 217029"/>
              <a:gd name="connsiteX1" fmla="*/ 267419 w 2001328"/>
              <a:gd name="connsiteY1" fmla="*/ 23795 h 217029"/>
              <a:gd name="connsiteX2" fmla="*/ 634132 w 2001328"/>
              <a:gd name="connsiteY2" fmla="*/ 212284 h 217029"/>
              <a:gd name="connsiteX3" fmla="*/ 1095555 w 2001328"/>
              <a:gd name="connsiteY3" fmla="*/ 52263 h 217029"/>
              <a:gd name="connsiteX4" fmla="*/ 1500996 w 2001328"/>
              <a:gd name="connsiteY4" fmla="*/ 190286 h 217029"/>
              <a:gd name="connsiteX5" fmla="*/ 2001328 w 2001328"/>
              <a:gd name="connsiteY5" fmla="*/ 112648 h 217029"/>
              <a:gd name="connsiteX0" fmla="*/ 0 w 2001328"/>
              <a:gd name="connsiteY0" fmla="*/ 69516 h 217029"/>
              <a:gd name="connsiteX1" fmla="*/ 267419 w 2001328"/>
              <a:gd name="connsiteY1" fmla="*/ 23795 h 217029"/>
              <a:gd name="connsiteX2" fmla="*/ 634132 w 2001328"/>
              <a:gd name="connsiteY2" fmla="*/ 212284 h 217029"/>
              <a:gd name="connsiteX3" fmla="*/ 1095555 w 2001328"/>
              <a:gd name="connsiteY3" fmla="*/ 52263 h 217029"/>
              <a:gd name="connsiteX4" fmla="*/ 1500996 w 2001328"/>
              <a:gd name="connsiteY4" fmla="*/ 190286 h 217029"/>
              <a:gd name="connsiteX5" fmla="*/ 2001328 w 2001328"/>
              <a:gd name="connsiteY5" fmla="*/ 112648 h 217029"/>
              <a:gd name="connsiteX0" fmla="*/ 0 w 2001328"/>
              <a:gd name="connsiteY0" fmla="*/ 69516 h 227093"/>
              <a:gd name="connsiteX1" fmla="*/ 267419 w 2001328"/>
              <a:gd name="connsiteY1" fmla="*/ 23795 h 227093"/>
              <a:gd name="connsiteX2" fmla="*/ 634132 w 2001328"/>
              <a:gd name="connsiteY2" fmla="*/ 212284 h 227093"/>
              <a:gd name="connsiteX3" fmla="*/ 1095555 w 2001328"/>
              <a:gd name="connsiteY3" fmla="*/ 52263 h 227093"/>
              <a:gd name="connsiteX4" fmla="*/ 1639019 w 2001328"/>
              <a:gd name="connsiteY4" fmla="*/ 217029 h 227093"/>
              <a:gd name="connsiteX5" fmla="*/ 2001328 w 2001328"/>
              <a:gd name="connsiteY5" fmla="*/ 112648 h 227093"/>
              <a:gd name="connsiteX0" fmla="*/ 0 w 2001328"/>
              <a:gd name="connsiteY0" fmla="*/ 69516 h 227093"/>
              <a:gd name="connsiteX1" fmla="*/ 267419 w 2001328"/>
              <a:gd name="connsiteY1" fmla="*/ 23795 h 227093"/>
              <a:gd name="connsiteX2" fmla="*/ 634132 w 2001328"/>
              <a:gd name="connsiteY2" fmla="*/ 212284 h 227093"/>
              <a:gd name="connsiteX3" fmla="*/ 1095555 w 2001328"/>
              <a:gd name="connsiteY3" fmla="*/ 52263 h 227093"/>
              <a:gd name="connsiteX4" fmla="*/ 1639019 w 2001328"/>
              <a:gd name="connsiteY4" fmla="*/ 217029 h 227093"/>
              <a:gd name="connsiteX5" fmla="*/ 2001328 w 2001328"/>
              <a:gd name="connsiteY5" fmla="*/ 112648 h 22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1328" h="227093">
                <a:moveTo>
                  <a:pt x="0" y="69516"/>
                </a:moveTo>
                <a:cubicBezTo>
                  <a:pt x="114706" y="28326"/>
                  <a:pt x="161730" y="0"/>
                  <a:pt x="267419" y="23795"/>
                </a:cubicBezTo>
                <a:cubicBezTo>
                  <a:pt x="373108" y="47590"/>
                  <a:pt x="496109" y="207539"/>
                  <a:pt x="634132" y="212284"/>
                </a:cubicBezTo>
                <a:cubicBezTo>
                  <a:pt x="772155" y="217029"/>
                  <a:pt x="928074" y="51472"/>
                  <a:pt x="1095555" y="52263"/>
                </a:cubicBezTo>
                <a:cubicBezTo>
                  <a:pt x="1263036" y="53054"/>
                  <a:pt x="1488057" y="206965"/>
                  <a:pt x="1639019" y="217029"/>
                </a:cubicBezTo>
                <a:cubicBezTo>
                  <a:pt x="1789981" y="227093"/>
                  <a:pt x="1844673" y="218318"/>
                  <a:pt x="2001328" y="112648"/>
                </a:cubicBezTo>
              </a:path>
            </a:pathLst>
          </a:custGeom>
          <a:noFill/>
          <a:ln w="38100" cap="rnd" cmpd="sng" algn="ctr">
            <a:solidFill>
              <a:srgbClr val="FF0000"/>
            </a:solidFill>
            <a:prstDash val="solid"/>
            <a:round/>
            <a:headEnd type="none" w="med" len="med"/>
            <a:tailEnd type="none" w="med" len="med"/>
          </a:ln>
          <a:effectLst/>
        </p:spPr>
        <p:txBody>
          <a:bodyPr rtlCol="0" anchor="ctr"/>
          <a:lstStyle/>
          <a:p>
            <a:pPr algn="ctr"/>
            <a:endParaRPr lang="en-US"/>
          </a:p>
        </p:txBody>
      </p:sp>
      <p:sp>
        <p:nvSpPr>
          <p:cNvPr id="87" name="Freeform 86"/>
          <p:cNvSpPr/>
          <p:nvPr/>
        </p:nvSpPr>
        <p:spPr bwMode="auto">
          <a:xfrm>
            <a:off x="2997200" y="1857555"/>
            <a:ext cx="3187940" cy="3197524"/>
          </a:xfrm>
          <a:custGeom>
            <a:avLst/>
            <a:gdLst>
              <a:gd name="connsiteX0" fmla="*/ 0 w 3174521"/>
              <a:gd name="connsiteY0" fmla="*/ 3197524 h 3197524"/>
              <a:gd name="connsiteX1" fmla="*/ 621102 w 3174521"/>
              <a:gd name="connsiteY1" fmla="*/ 57509 h 3197524"/>
              <a:gd name="connsiteX2" fmla="*/ 1250830 w 3174521"/>
              <a:gd name="connsiteY2" fmla="*/ 2852468 h 3197524"/>
              <a:gd name="connsiteX3" fmla="*/ 1871932 w 3174521"/>
              <a:gd name="connsiteY3" fmla="*/ 1558505 h 3197524"/>
              <a:gd name="connsiteX4" fmla="*/ 2501660 w 3174521"/>
              <a:gd name="connsiteY4" fmla="*/ 2058837 h 3197524"/>
              <a:gd name="connsiteX5" fmla="*/ 3174521 w 3174521"/>
              <a:gd name="connsiteY5" fmla="*/ 1869056 h 3197524"/>
              <a:gd name="connsiteX0" fmla="*/ 0 w 3174521"/>
              <a:gd name="connsiteY0" fmla="*/ 3197524 h 3197524"/>
              <a:gd name="connsiteX1" fmla="*/ 621102 w 3174521"/>
              <a:gd name="connsiteY1" fmla="*/ 57509 h 3197524"/>
              <a:gd name="connsiteX2" fmla="*/ 1250830 w 3174521"/>
              <a:gd name="connsiteY2" fmla="*/ 2852468 h 3197524"/>
              <a:gd name="connsiteX3" fmla="*/ 1871932 w 3174521"/>
              <a:gd name="connsiteY3" fmla="*/ 1558505 h 3197524"/>
              <a:gd name="connsiteX4" fmla="*/ 2501660 w 3174521"/>
              <a:gd name="connsiteY4" fmla="*/ 2058837 h 3197524"/>
              <a:gd name="connsiteX5" fmla="*/ 3174521 w 3174521"/>
              <a:gd name="connsiteY5" fmla="*/ 1869056 h 3197524"/>
              <a:gd name="connsiteX0" fmla="*/ 0 w 3174521"/>
              <a:gd name="connsiteY0" fmla="*/ 3197524 h 3197524"/>
              <a:gd name="connsiteX1" fmla="*/ 621102 w 3174521"/>
              <a:gd name="connsiteY1" fmla="*/ 57509 h 3197524"/>
              <a:gd name="connsiteX2" fmla="*/ 1250830 w 3174521"/>
              <a:gd name="connsiteY2" fmla="*/ 2852468 h 3197524"/>
              <a:gd name="connsiteX3" fmla="*/ 1871932 w 3174521"/>
              <a:gd name="connsiteY3" fmla="*/ 1558505 h 3197524"/>
              <a:gd name="connsiteX4" fmla="*/ 2501660 w 3174521"/>
              <a:gd name="connsiteY4" fmla="*/ 2058837 h 3197524"/>
              <a:gd name="connsiteX5" fmla="*/ 3174521 w 3174521"/>
              <a:gd name="connsiteY5" fmla="*/ 1869056 h 3197524"/>
              <a:gd name="connsiteX0" fmla="*/ 0 w 3174521"/>
              <a:gd name="connsiteY0" fmla="*/ 3197524 h 3197524"/>
              <a:gd name="connsiteX1" fmla="*/ 621102 w 3174521"/>
              <a:gd name="connsiteY1" fmla="*/ 57509 h 3197524"/>
              <a:gd name="connsiteX2" fmla="*/ 1250830 w 3174521"/>
              <a:gd name="connsiteY2" fmla="*/ 2852468 h 3197524"/>
              <a:gd name="connsiteX3" fmla="*/ 1871932 w 3174521"/>
              <a:gd name="connsiteY3" fmla="*/ 1558505 h 3197524"/>
              <a:gd name="connsiteX4" fmla="*/ 2501660 w 3174521"/>
              <a:gd name="connsiteY4" fmla="*/ 2058837 h 3197524"/>
              <a:gd name="connsiteX5" fmla="*/ 3174521 w 3174521"/>
              <a:gd name="connsiteY5" fmla="*/ 1869056 h 3197524"/>
              <a:gd name="connsiteX0" fmla="*/ 0 w 3174521"/>
              <a:gd name="connsiteY0" fmla="*/ 3197524 h 3197524"/>
              <a:gd name="connsiteX1" fmla="*/ 621102 w 3174521"/>
              <a:gd name="connsiteY1" fmla="*/ 57509 h 3197524"/>
              <a:gd name="connsiteX2" fmla="*/ 1250830 w 3174521"/>
              <a:gd name="connsiteY2" fmla="*/ 2852468 h 3197524"/>
              <a:gd name="connsiteX3" fmla="*/ 1871932 w 3174521"/>
              <a:gd name="connsiteY3" fmla="*/ 1558505 h 3197524"/>
              <a:gd name="connsiteX4" fmla="*/ 2501660 w 3174521"/>
              <a:gd name="connsiteY4" fmla="*/ 2058837 h 3197524"/>
              <a:gd name="connsiteX5" fmla="*/ 3174521 w 3174521"/>
              <a:gd name="connsiteY5" fmla="*/ 1869056 h 3197524"/>
              <a:gd name="connsiteX0" fmla="*/ 0 w 3187940"/>
              <a:gd name="connsiteY0" fmla="*/ 3197524 h 3197524"/>
              <a:gd name="connsiteX1" fmla="*/ 634521 w 3187940"/>
              <a:gd name="connsiteY1" fmla="*/ 57509 h 3197524"/>
              <a:gd name="connsiteX2" fmla="*/ 1264249 w 3187940"/>
              <a:gd name="connsiteY2" fmla="*/ 2852468 h 3197524"/>
              <a:gd name="connsiteX3" fmla="*/ 1885351 w 3187940"/>
              <a:gd name="connsiteY3" fmla="*/ 1558505 h 3197524"/>
              <a:gd name="connsiteX4" fmla="*/ 2515079 w 3187940"/>
              <a:gd name="connsiteY4" fmla="*/ 2058837 h 3197524"/>
              <a:gd name="connsiteX5" fmla="*/ 3187940 w 3187940"/>
              <a:gd name="connsiteY5" fmla="*/ 1869056 h 3197524"/>
              <a:gd name="connsiteX0" fmla="*/ 0 w 3187940"/>
              <a:gd name="connsiteY0" fmla="*/ 3197524 h 3197524"/>
              <a:gd name="connsiteX1" fmla="*/ 634521 w 3187940"/>
              <a:gd name="connsiteY1" fmla="*/ 57509 h 3197524"/>
              <a:gd name="connsiteX2" fmla="*/ 1264249 w 3187940"/>
              <a:gd name="connsiteY2" fmla="*/ 2852468 h 3197524"/>
              <a:gd name="connsiteX3" fmla="*/ 1885351 w 3187940"/>
              <a:gd name="connsiteY3" fmla="*/ 1558505 h 3197524"/>
              <a:gd name="connsiteX4" fmla="*/ 2515079 w 3187940"/>
              <a:gd name="connsiteY4" fmla="*/ 2058837 h 3197524"/>
              <a:gd name="connsiteX5" fmla="*/ 3187940 w 3187940"/>
              <a:gd name="connsiteY5" fmla="*/ 1869056 h 319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7940" h="3197524">
                <a:moveTo>
                  <a:pt x="0" y="3197524"/>
                </a:moveTo>
                <a:cubicBezTo>
                  <a:pt x="129022" y="3016909"/>
                  <a:pt x="423813" y="115018"/>
                  <a:pt x="634521" y="57509"/>
                </a:cubicBezTo>
                <a:cubicBezTo>
                  <a:pt x="845229" y="0"/>
                  <a:pt x="1055777" y="2602302"/>
                  <a:pt x="1264249" y="2852468"/>
                </a:cubicBezTo>
                <a:cubicBezTo>
                  <a:pt x="1472721" y="3102634"/>
                  <a:pt x="1676879" y="1690777"/>
                  <a:pt x="1885351" y="1558505"/>
                </a:cubicBezTo>
                <a:cubicBezTo>
                  <a:pt x="2093823" y="1426233"/>
                  <a:pt x="2297981" y="2007079"/>
                  <a:pt x="2515079" y="2058837"/>
                </a:cubicBezTo>
                <a:cubicBezTo>
                  <a:pt x="2732177" y="2110595"/>
                  <a:pt x="3187940" y="1869056"/>
                  <a:pt x="3187940" y="1869056"/>
                </a:cubicBezTo>
              </a:path>
            </a:pathLst>
          </a:custGeom>
          <a:noFill/>
          <a:ln w="38100" cap="rnd" cmpd="sng" algn="ctr">
            <a:solidFill>
              <a:srgbClr val="FF0000"/>
            </a:solidFill>
            <a:prstDash val="solid"/>
            <a:round/>
            <a:headEnd type="none" w="med" len="med"/>
            <a:tailEnd type="none" w="med" len="med"/>
          </a:ln>
          <a:effectLst/>
        </p:spPr>
        <p:txBody>
          <a:bodyPr rtlCol="0" anchor="ctr"/>
          <a:lstStyle/>
          <a:p>
            <a:pPr algn="ctr"/>
            <a:endParaRPr lang="en-US"/>
          </a:p>
        </p:txBody>
      </p:sp>
      <p:cxnSp>
        <p:nvCxnSpPr>
          <p:cNvPr id="90" name="Straight Connector 89"/>
          <p:cNvCxnSpPr/>
          <p:nvPr/>
        </p:nvCxnSpPr>
        <p:spPr bwMode="auto">
          <a:xfrm flipV="1">
            <a:off x="2997199" y="1920241"/>
            <a:ext cx="0" cy="1884997"/>
          </a:xfrm>
          <a:prstGeom prst="line">
            <a:avLst/>
          </a:prstGeom>
          <a:solidFill>
            <a:schemeClr val="accent1"/>
          </a:solidFill>
          <a:ln w="28575" cap="rnd" cmpd="sng" algn="ctr">
            <a:solidFill>
              <a:srgbClr val="00B050"/>
            </a:solidFill>
            <a:prstDash val="solid"/>
            <a:round/>
            <a:headEnd type="arrow" w="lg" len="lg"/>
            <a:tailEnd type="arrow" w="lg" len="lg"/>
          </a:ln>
          <a:effectLst/>
        </p:spPr>
      </p:cxnSp>
      <p:cxnSp>
        <p:nvCxnSpPr>
          <p:cNvPr id="92" name="Straight Connector 91"/>
          <p:cNvCxnSpPr/>
          <p:nvPr/>
        </p:nvCxnSpPr>
        <p:spPr bwMode="auto">
          <a:xfrm>
            <a:off x="2593035" y="1920240"/>
            <a:ext cx="1004887" cy="0"/>
          </a:xfrm>
          <a:prstGeom prst="line">
            <a:avLst/>
          </a:prstGeom>
          <a:solidFill>
            <a:schemeClr val="accent1"/>
          </a:solidFill>
          <a:ln w="28575" cap="rnd" cmpd="sng" algn="ctr">
            <a:solidFill>
              <a:srgbClr val="00B050"/>
            </a:solidFill>
            <a:prstDash val="solid"/>
            <a:round/>
            <a:headEnd type="none" w="med" len="med"/>
            <a:tailEnd type="none" w="med" len="med"/>
          </a:ln>
          <a:effectLst/>
        </p:spPr>
      </p:cxnSp>
      <p:cxnSp>
        <p:nvCxnSpPr>
          <p:cNvPr id="94" name="Straight Connector 93"/>
          <p:cNvCxnSpPr/>
          <p:nvPr/>
        </p:nvCxnSpPr>
        <p:spPr bwMode="auto">
          <a:xfrm>
            <a:off x="2593035" y="3805238"/>
            <a:ext cx="597205" cy="0"/>
          </a:xfrm>
          <a:prstGeom prst="line">
            <a:avLst/>
          </a:prstGeom>
          <a:solidFill>
            <a:schemeClr val="accent1"/>
          </a:solidFill>
          <a:ln w="28575" cap="rnd" cmpd="sng" algn="ctr">
            <a:solidFill>
              <a:srgbClr val="00B050"/>
            </a:solidFill>
            <a:prstDash val="solid"/>
            <a:round/>
            <a:headEnd type="none" w="med" len="med"/>
            <a:tailEnd type="none" w="med" len="med"/>
          </a:ln>
          <a:effectLst/>
        </p:spPr>
      </p:cxnSp>
      <p:cxnSp>
        <p:nvCxnSpPr>
          <p:cNvPr id="99" name="Straight Connector 98"/>
          <p:cNvCxnSpPr/>
          <p:nvPr/>
        </p:nvCxnSpPr>
        <p:spPr bwMode="auto">
          <a:xfrm>
            <a:off x="4343400" y="3383280"/>
            <a:ext cx="542925" cy="0"/>
          </a:xfrm>
          <a:prstGeom prst="line">
            <a:avLst/>
          </a:prstGeom>
          <a:solidFill>
            <a:schemeClr val="accent1"/>
          </a:solidFill>
          <a:ln w="28575" cap="rnd" cmpd="sng" algn="ctr">
            <a:solidFill>
              <a:srgbClr val="00B050"/>
            </a:solidFill>
            <a:prstDash val="solid"/>
            <a:round/>
            <a:headEnd type="none" w="med" len="med"/>
            <a:tailEnd type="none" w="med" len="med"/>
          </a:ln>
          <a:effectLst/>
        </p:spPr>
      </p:cxnSp>
      <p:cxnSp>
        <p:nvCxnSpPr>
          <p:cNvPr id="104" name="Straight Connector 103"/>
          <p:cNvCxnSpPr/>
          <p:nvPr/>
        </p:nvCxnSpPr>
        <p:spPr bwMode="auto">
          <a:xfrm>
            <a:off x="4360862" y="3805238"/>
            <a:ext cx="348298" cy="0"/>
          </a:xfrm>
          <a:prstGeom prst="line">
            <a:avLst/>
          </a:prstGeom>
          <a:solidFill>
            <a:schemeClr val="accent1"/>
          </a:solidFill>
          <a:ln w="28575" cap="rnd" cmpd="sng" algn="ctr">
            <a:solidFill>
              <a:srgbClr val="00B050"/>
            </a:solidFill>
            <a:prstDash val="solid"/>
            <a:round/>
            <a:headEnd type="none" w="med" len="med"/>
            <a:tailEnd type="none" w="med" len="med"/>
          </a:ln>
          <a:effectLst/>
        </p:spPr>
      </p:cxnSp>
      <p:sp>
        <p:nvSpPr>
          <p:cNvPr id="62" name="TextBox 61"/>
          <p:cNvSpPr txBox="1"/>
          <p:nvPr/>
        </p:nvSpPr>
        <p:spPr>
          <a:xfrm>
            <a:off x="1874520" y="2597155"/>
            <a:ext cx="1079584" cy="369332"/>
          </a:xfrm>
          <a:prstGeom prst="rect">
            <a:avLst/>
          </a:prstGeom>
          <a:solidFill>
            <a:srgbClr val="FFFFFF">
              <a:alpha val="85098"/>
            </a:srgbClr>
          </a:solidFill>
        </p:spPr>
        <p:txBody>
          <a:bodyPr wrap="square" rtlCol="0">
            <a:spAutoFit/>
          </a:bodyPr>
          <a:lstStyle/>
          <a:p>
            <a:r>
              <a:rPr lang="en-US" dirty="0">
                <a:solidFill>
                  <a:srgbClr val="008000"/>
                </a:solidFill>
              </a:rPr>
              <a:t>This …</a:t>
            </a:r>
          </a:p>
        </p:txBody>
      </p:sp>
      <p:cxnSp>
        <p:nvCxnSpPr>
          <p:cNvPr id="98" name="Straight Connector 97"/>
          <p:cNvCxnSpPr/>
          <p:nvPr/>
        </p:nvCxnSpPr>
        <p:spPr bwMode="auto">
          <a:xfrm flipV="1">
            <a:off x="4474197" y="3383280"/>
            <a:ext cx="0" cy="421960"/>
          </a:xfrm>
          <a:prstGeom prst="line">
            <a:avLst/>
          </a:prstGeom>
          <a:solidFill>
            <a:schemeClr val="accent1"/>
          </a:solidFill>
          <a:ln w="28575" cap="rnd" cmpd="sng" algn="ctr">
            <a:solidFill>
              <a:srgbClr val="00B050"/>
            </a:solidFill>
            <a:prstDash val="solid"/>
            <a:round/>
            <a:headEnd type="arrow" w="lg" len="lg"/>
            <a:tailEnd type="arrow" w="lg" len="lg"/>
          </a:ln>
          <a:effectLst/>
        </p:spPr>
      </p:cxnSp>
      <p:sp>
        <p:nvSpPr>
          <p:cNvPr id="64" name="TextBox 63"/>
          <p:cNvSpPr txBox="1"/>
          <p:nvPr/>
        </p:nvSpPr>
        <p:spPr>
          <a:xfrm>
            <a:off x="4302761" y="2915723"/>
            <a:ext cx="3601083" cy="369332"/>
          </a:xfrm>
          <a:prstGeom prst="rect">
            <a:avLst/>
          </a:prstGeom>
          <a:solidFill>
            <a:srgbClr val="FFFFFF">
              <a:alpha val="85098"/>
            </a:srgbClr>
          </a:solidFill>
        </p:spPr>
        <p:txBody>
          <a:bodyPr wrap="square" rtlCol="0">
            <a:spAutoFit/>
          </a:bodyPr>
          <a:lstStyle/>
          <a:p>
            <a:pPr algn="r"/>
            <a:r>
              <a:rPr lang="en-US" dirty="0">
                <a:solidFill>
                  <a:srgbClr val="00B050"/>
                </a:solidFill>
              </a:rPr>
              <a:t>… is about 4 times as big as this</a:t>
            </a:r>
          </a:p>
        </p:txBody>
      </p:sp>
      <p:sp>
        <p:nvSpPr>
          <p:cNvPr id="4" name="Footer Placeholder 3"/>
          <p:cNvSpPr>
            <a:spLocks noGrp="1"/>
          </p:cNvSpPr>
          <p:nvPr>
            <p:ph type="ftr" sz="quarter" idx="10"/>
          </p:nvPr>
        </p:nvSpPr>
        <p:spPr/>
        <p:txBody>
          <a:bodyPr/>
          <a:lstStyle/>
          <a:p>
            <a:r>
              <a:rPr lang="en-US"/>
              <a:t>Tab 12-2 Open Loop vs. Closed Loop Tuning Method</a:t>
            </a:r>
            <a:endParaRPr lang="en-US" dirty="0"/>
          </a:p>
        </p:txBody>
      </p:sp>
      <p:sp>
        <p:nvSpPr>
          <p:cNvPr id="5" name="Slide Number Placeholder 4"/>
          <p:cNvSpPr>
            <a:spLocks noGrp="1"/>
          </p:cNvSpPr>
          <p:nvPr>
            <p:ph type="sldNum" sz="quarter" idx="11"/>
          </p:nvPr>
        </p:nvSpPr>
        <p:spPr/>
        <p:txBody>
          <a:bodyPr/>
          <a:lstStyle/>
          <a:p>
            <a:fld id="{A9320731-3B2C-4107-8664-CAD7BE973DC8}" type="slidenum">
              <a:rPr lang="en-US" smtClean="0"/>
              <a:pPr/>
              <a:t>46</a:t>
            </a:fld>
            <a:endParaRPr lang="en-US"/>
          </a:p>
        </p:txBody>
      </p:sp>
    </p:spTree>
    <p:extLst>
      <p:ext uri="{BB962C8B-B14F-4D97-AF65-F5344CB8AC3E}">
        <p14:creationId xmlns:p14="http://schemas.microsoft.com/office/powerpoint/2010/main" val="140816947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10"/>
          <p:cNvSpPr>
            <a:spLocks noGrp="1" noChangeArrowheads="1"/>
          </p:cNvSpPr>
          <p:nvPr>
            <p:ph type="title"/>
          </p:nvPr>
        </p:nvSpPr>
        <p:spPr>
          <a:xfrm>
            <a:off x="685800" y="365760"/>
            <a:ext cx="7772400" cy="1143000"/>
          </a:xfrm>
        </p:spPr>
        <p:txBody>
          <a:bodyPr/>
          <a:lstStyle/>
          <a:p>
            <a:pPr eaLnBrk="1" hangingPunct="1"/>
            <a:r>
              <a:rPr lang="en-US" dirty="0"/>
              <a:t>Closed Loop Tuning Method</a:t>
            </a:r>
          </a:p>
        </p:txBody>
      </p:sp>
      <p:sp>
        <p:nvSpPr>
          <p:cNvPr id="633867" name="Rectangle 11"/>
          <p:cNvSpPr>
            <a:spLocks noGrp="1" noChangeArrowheads="1"/>
          </p:cNvSpPr>
          <p:nvPr>
            <p:ph idx="1"/>
          </p:nvPr>
        </p:nvSpPr>
        <p:spPr>
          <a:xfrm>
            <a:off x="685800" y="4343400"/>
            <a:ext cx="7772400" cy="1676400"/>
          </a:xfrm>
        </p:spPr>
        <p:txBody>
          <a:bodyPr>
            <a:normAutofit fontScale="92500"/>
          </a:bodyPr>
          <a:lstStyle/>
          <a:p>
            <a:pPr marL="0" indent="0" eaLnBrk="1" hangingPunct="1">
              <a:lnSpc>
                <a:spcPct val="90000"/>
              </a:lnSpc>
              <a:buFontTx/>
              <a:buNone/>
            </a:pPr>
            <a:r>
              <a:rPr lang="en-US" sz="2000" dirty="0"/>
              <a:t>With the system under automatic control, determine the </a:t>
            </a:r>
            <a:r>
              <a:rPr lang="en-US" sz="2000" dirty="0">
                <a:solidFill>
                  <a:srgbClr val="00B0F0"/>
                </a:solidFill>
              </a:rPr>
              <a:t>Natural Period</a:t>
            </a:r>
          </a:p>
          <a:p>
            <a:pPr marL="574675" lvl="1" indent="-339725" eaLnBrk="1" hangingPunct="1">
              <a:lnSpc>
                <a:spcPct val="90000"/>
              </a:lnSpc>
            </a:pPr>
            <a:r>
              <a:rPr lang="en-US" sz="2000" dirty="0">
                <a:solidFill>
                  <a:schemeClr val="bg1"/>
                </a:solidFill>
              </a:rPr>
              <a:t>Proportional gain = ¼ to ½ of the ultimate gain producing the </a:t>
            </a:r>
            <a:r>
              <a:rPr lang="en-US" sz="2000" dirty="0">
                <a:solidFill>
                  <a:srgbClr val="00B0F0"/>
                </a:solidFill>
              </a:rPr>
              <a:t>Natural Period</a:t>
            </a:r>
          </a:p>
          <a:p>
            <a:pPr marL="574675" lvl="1" indent="-339725" eaLnBrk="1" hangingPunct="1">
              <a:lnSpc>
                <a:spcPct val="90000"/>
              </a:lnSpc>
            </a:pPr>
            <a:r>
              <a:rPr lang="en-US" sz="2000" dirty="0">
                <a:solidFill>
                  <a:schemeClr val="bg1"/>
                </a:solidFill>
              </a:rPr>
              <a:t>Integral time in minutes per repeat = 1.2 times the </a:t>
            </a:r>
            <a:r>
              <a:rPr lang="en-US" sz="2000" dirty="0">
                <a:solidFill>
                  <a:srgbClr val="00B0F0"/>
                </a:solidFill>
              </a:rPr>
              <a:t>Natural Period</a:t>
            </a:r>
          </a:p>
          <a:p>
            <a:pPr marL="574675" lvl="1" indent="-339725" eaLnBrk="1" hangingPunct="1">
              <a:lnSpc>
                <a:spcPct val="90000"/>
              </a:lnSpc>
            </a:pPr>
            <a:r>
              <a:rPr lang="en-US" sz="2000" dirty="0">
                <a:solidFill>
                  <a:schemeClr val="bg1"/>
                </a:solidFill>
              </a:rPr>
              <a:t>Derivative time in minutes = 1/8 of the </a:t>
            </a:r>
            <a:r>
              <a:rPr lang="en-US" sz="2000" dirty="0">
                <a:solidFill>
                  <a:srgbClr val="00B0F0"/>
                </a:solidFill>
              </a:rPr>
              <a:t>Natural Period</a:t>
            </a:r>
          </a:p>
        </p:txBody>
      </p:sp>
      <p:pic>
        <p:nvPicPr>
          <p:cNvPr id="26628" name="Picture 22"/>
          <p:cNvPicPr>
            <a:picLocks noChangeAspect="1" noChangeArrowheads="1"/>
          </p:cNvPicPr>
          <p:nvPr/>
        </p:nvPicPr>
        <p:blipFill>
          <a:blip r:embed="rId3" cstate="print"/>
          <a:srcRect l="616" t="28804" r="5142" b="30267"/>
          <a:stretch>
            <a:fillRect/>
          </a:stretch>
        </p:blipFill>
        <p:spPr bwMode="auto">
          <a:xfrm>
            <a:off x="228600" y="1325880"/>
            <a:ext cx="8683625" cy="2828925"/>
          </a:xfrm>
          <a:prstGeom prst="rect">
            <a:avLst/>
          </a:prstGeom>
          <a:noFill/>
          <a:ln w="9525">
            <a:noFill/>
            <a:miter lim="800000"/>
            <a:headEnd/>
            <a:tailEnd/>
          </a:ln>
        </p:spPr>
      </p:pic>
      <p:sp>
        <p:nvSpPr>
          <p:cNvPr id="26629" name="Text Box 23"/>
          <p:cNvSpPr txBox="1">
            <a:spLocks noChangeArrowheads="1"/>
          </p:cNvSpPr>
          <p:nvPr/>
        </p:nvSpPr>
        <p:spPr bwMode="auto">
          <a:xfrm>
            <a:off x="3695700" y="3335338"/>
            <a:ext cx="2495550" cy="366712"/>
          </a:xfrm>
          <a:prstGeom prst="rect">
            <a:avLst/>
          </a:prstGeom>
          <a:noFill/>
          <a:ln w="9525">
            <a:noFill/>
            <a:miter lim="800000"/>
            <a:headEnd/>
            <a:tailEnd/>
          </a:ln>
        </p:spPr>
        <p:txBody>
          <a:bodyPr>
            <a:spAutoFit/>
          </a:bodyPr>
          <a:lstStyle/>
          <a:p>
            <a:pPr>
              <a:spcBef>
                <a:spcPct val="50000"/>
              </a:spcBef>
            </a:pPr>
            <a:r>
              <a:rPr lang="en-US" sz="1800" dirty="0">
                <a:solidFill>
                  <a:srgbClr val="00B0F0"/>
                </a:solidFill>
                <a:latin typeface="Arial" charset="0"/>
              </a:rPr>
              <a:t>Natural Period</a:t>
            </a:r>
          </a:p>
        </p:txBody>
      </p:sp>
      <p:sp>
        <p:nvSpPr>
          <p:cNvPr id="26630" name="Freeform 24"/>
          <p:cNvSpPr>
            <a:spLocks/>
          </p:cNvSpPr>
          <p:nvPr/>
        </p:nvSpPr>
        <p:spPr bwMode="auto">
          <a:xfrm>
            <a:off x="2806700" y="2933700"/>
            <a:ext cx="908050" cy="631825"/>
          </a:xfrm>
          <a:custGeom>
            <a:avLst/>
            <a:gdLst>
              <a:gd name="T0" fmla="*/ 0 w 572"/>
              <a:gd name="T1" fmla="*/ 0 h 398"/>
              <a:gd name="T2" fmla="*/ 48 w 572"/>
              <a:gd name="T3" fmla="*/ 180 h 398"/>
              <a:gd name="T4" fmla="*/ 164 w 572"/>
              <a:gd name="T5" fmla="*/ 312 h 398"/>
              <a:gd name="T6" fmla="*/ 368 w 572"/>
              <a:gd name="T7" fmla="*/ 384 h 398"/>
              <a:gd name="T8" fmla="*/ 572 w 572"/>
              <a:gd name="T9" fmla="*/ 396 h 398"/>
              <a:gd name="T10" fmla="*/ 0 60000 65536"/>
              <a:gd name="T11" fmla="*/ 0 60000 65536"/>
              <a:gd name="T12" fmla="*/ 0 60000 65536"/>
              <a:gd name="T13" fmla="*/ 0 60000 65536"/>
              <a:gd name="T14" fmla="*/ 0 60000 65536"/>
              <a:gd name="T15" fmla="*/ 0 w 572"/>
              <a:gd name="T16" fmla="*/ 0 h 398"/>
              <a:gd name="T17" fmla="*/ 572 w 572"/>
              <a:gd name="T18" fmla="*/ 398 h 398"/>
            </a:gdLst>
            <a:ahLst/>
            <a:cxnLst>
              <a:cxn ang="T10">
                <a:pos x="T0" y="T1"/>
              </a:cxn>
              <a:cxn ang="T11">
                <a:pos x="T2" y="T3"/>
              </a:cxn>
              <a:cxn ang="T12">
                <a:pos x="T4" y="T5"/>
              </a:cxn>
              <a:cxn ang="T13">
                <a:pos x="T6" y="T7"/>
              </a:cxn>
              <a:cxn ang="T14">
                <a:pos x="T8" y="T9"/>
              </a:cxn>
            </a:cxnLst>
            <a:rect l="T15" t="T16" r="T17" b="T18"/>
            <a:pathLst>
              <a:path w="572" h="398">
                <a:moveTo>
                  <a:pt x="0" y="0"/>
                </a:moveTo>
                <a:cubicBezTo>
                  <a:pt x="8" y="30"/>
                  <a:pt x="21" y="128"/>
                  <a:pt x="48" y="180"/>
                </a:cubicBezTo>
                <a:cubicBezTo>
                  <a:pt x="75" y="232"/>
                  <a:pt x="111" y="278"/>
                  <a:pt x="164" y="312"/>
                </a:cubicBezTo>
                <a:cubicBezTo>
                  <a:pt x="217" y="346"/>
                  <a:pt x="300" y="370"/>
                  <a:pt x="368" y="384"/>
                </a:cubicBezTo>
                <a:cubicBezTo>
                  <a:pt x="436" y="398"/>
                  <a:pt x="530" y="394"/>
                  <a:pt x="572" y="396"/>
                </a:cubicBezTo>
              </a:path>
            </a:pathLst>
          </a:custGeom>
          <a:noFill/>
          <a:ln w="12700" cap="flat" cmpd="sng">
            <a:solidFill>
              <a:srgbClr val="00B0F0"/>
            </a:solidFill>
            <a:prstDash val="solid"/>
            <a:round/>
            <a:headEnd type="none" w="med" len="lg"/>
            <a:tailEnd type="none" w="med" len="med"/>
          </a:ln>
        </p:spPr>
        <p:txBody>
          <a:bodyPr anchor="ctr"/>
          <a:lstStyle/>
          <a:p>
            <a:endParaRPr lang="en-US"/>
          </a:p>
        </p:txBody>
      </p:sp>
      <p:sp>
        <p:nvSpPr>
          <p:cNvPr id="26631" name="Line 25"/>
          <p:cNvSpPr>
            <a:spLocks noChangeShapeType="1"/>
          </p:cNvSpPr>
          <p:nvPr/>
        </p:nvSpPr>
        <p:spPr bwMode="auto">
          <a:xfrm flipV="1">
            <a:off x="2171700" y="2184400"/>
            <a:ext cx="0" cy="971550"/>
          </a:xfrm>
          <a:prstGeom prst="line">
            <a:avLst/>
          </a:prstGeom>
          <a:noFill/>
          <a:ln w="12700">
            <a:solidFill>
              <a:srgbClr val="00B0F0"/>
            </a:solidFill>
            <a:round/>
            <a:headEnd/>
            <a:tailEnd/>
          </a:ln>
        </p:spPr>
        <p:txBody>
          <a:bodyPr anchor="ctr"/>
          <a:lstStyle/>
          <a:p>
            <a:endParaRPr lang="en-US"/>
          </a:p>
        </p:txBody>
      </p:sp>
      <p:sp>
        <p:nvSpPr>
          <p:cNvPr id="26632" name="Line 26"/>
          <p:cNvSpPr>
            <a:spLocks noChangeShapeType="1"/>
          </p:cNvSpPr>
          <p:nvPr/>
        </p:nvSpPr>
        <p:spPr bwMode="auto">
          <a:xfrm flipV="1">
            <a:off x="3490913" y="2184400"/>
            <a:ext cx="0" cy="971550"/>
          </a:xfrm>
          <a:prstGeom prst="line">
            <a:avLst/>
          </a:prstGeom>
          <a:noFill/>
          <a:ln w="12700">
            <a:solidFill>
              <a:srgbClr val="00B0F0"/>
            </a:solidFill>
            <a:round/>
            <a:headEnd/>
            <a:tailEnd/>
          </a:ln>
        </p:spPr>
        <p:txBody>
          <a:bodyPr anchor="ctr"/>
          <a:lstStyle/>
          <a:p>
            <a:endParaRPr lang="en-US"/>
          </a:p>
        </p:txBody>
      </p:sp>
      <p:sp>
        <p:nvSpPr>
          <p:cNvPr id="26633" name="Line 27"/>
          <p:cNvSpPr>
            <a:spLocks noChangeShapeType="1"/>
          </p:cNvSpPr>
          <p:nvPr/>
        </p:nvSpPr>
        <p:spPr bwMode="auto">
          <a:xfrm>
            <a:off x="2166938" y="2933700"/>
            <a:ext cx="1323975" cy="0"/>
          </a:xfrm>
          <a:prstGeom prst="line">
            <a:avLst/>
          </a:prstGeom>
          <a:noFill/>
          <a:ln w="9525">
            <a:solidFill>
              <a:srgbClr val="00B0F0"/>
            </a:solidFill>
            <a:round/>
            <a:headEnd type="triangle" w="med" len="lg"/>
            <a:tailEnd type="triangle" w="med" len="lg"/>
          </a:ln>
        </p:spPr>
        <p:txBody>
          <a:bodyPr anchor="ctr"/>
          <a:lstStyle/>
          <a:p>
            <a:endParaRPr lang="en-US"/>
          </a:p>
        </p:txBody>
      </p:sp>
      <p:sp>
        <p:nvSpPr>
          <p:cNvPr id="2" name="Footer Placeholder 1"/>
          <p:cNvSpPr>
            <a:spLocks noGrp="1"/>
          </p:cNvSpPr>
          <p:nvPr>
            <p:ph type="ftr" sz="quarter" idx="10"/>
          </p:nvPr>
        </p:nvSpPr>
        <p:spPr/>
        <p:txBody>
          <a:bodyPr/>
          <a:lstStyle/>
          <a:p>
            <a:r>
              <a:rPr lang="en-US"/>
              <a:t>Tab 12-2 Open Loop vs. Closed Loop Tuning Method</a:t>
            </a:r>
            <a:endParaRPr lang="en-US" dirty="0"/>
          </a:p>
        </p:txBody>
      </p:sp>
      <p:sp>
        <p:nvSpPr>
          <p:cNvPr id="3" name="Slide Number Placeholder 2"/>
          <p:cNvSpPr>
            <a:spLocks noGrp="1"/>
          </p:cNvSpPr>
          <p:nvPr>
            <p:ph type="sldNum" sz="quarter" idx="11"/>
          </p:nvPr>
        </p:nvSpPr>
        <p:spPr/>
        <p:txBody>
          <a:bodyPr/>
          <a:lstStyle/>
          <a:p>
            <a:fld id="{A9320731-3B2C-4107-8664-CAD7BE973DC8}" type="slidenum">
              <a:rPr lang="en-US" smtClean="0"/>
              <a:pPr/>
              <a:t>47</a:t>
            </a:fld>
            <a:endParaRPr lang="en-US"/>
          </a:p>
        </p:txBody>
      </p:sp>
    </p:spTree>
    <p:extLst>
      <p:ext uri="{BB962C8B-B14F-4D97-AF65-F5344CB8AC3E}">
        <p14:creationId xmlns:p14="http://schemas.microsoft.com/office/powerpoint/2010/main" val="37859150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33867">
                                            <p:txEl>
                                              <p:pRg st="0" end="0"/>
                                            </p:txEl>
                                          </p:spTgt>
                                        </p:tgtEl>
                                        <p:attrNameLst>
                                          <p:attrName>style.visibility</p:attrName>
                                        </p:attrNameLst>
                                      </p:cBhvr>
                                      <p:to>
                                        <p:strVal val="visible"/>
                                      </p:to>
                                    </p:set>
                                    <p:animEffect transition="in" filter="dissolve">
                                      <p:cBhvr>
                                        <p:cTn id="7" dur="500"/>
                                        <p:tgtEl>
                                          <p:spTgt spid="6338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33867">
                                            <p:txEl>
                                              <p:pRg st="1" end="1"/>
                                            </p:txEl>
                                          </p:spTgt>
                                        </p:tgtEl>
                                        <p:attrNameLst>
                                          <p:attrName>style.visibility</p:attrName>
                                        </p:attrNameLst>
                                      </p:cBhvr>
                                      <p:to>
                                        <p:strVal val="visible"/>
                                      </p:to>
                                    </p:set>
                                    <p:animEffect transition="in" filter="dissolve">
                                      <p:cBhvr>
                                        <p:cTn id="12" dur="500"/>
                                        <p:tgtEl>
                                          <p:spTgt spid="6338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33867">
                                            <p:txEl>
                                              <p:pRg st="2" end="2"/>
                                            </p:txEl>
                                          </p:spTgt>
                                        </p:tgtEl>
                                        <p:attrNameLst>
                                          <p:attrName>style.visibility</p:attrName>
                                        </p:attrNameLst>
                                      </p:cBhvr>
                                      <p:to>
                                        <p:strVal val="visible"/>
                                      </p:to>
                                    </p:set>
                                    <p:animEffect transition="in" filter="dissolve">
                                      <p:cBhvr>
                                        <p:cTn id="17" dur="500"/>
                                        <p:tgtEl>
                                          <p:spTgt spid="63386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33867">
                                            <p:txEl>
                                              <p:pRg st="3" end="3"/>
                                            </p:txEl>
                                          </p:spTgt>
                                        </p:tgtEl>
                                        <p:attrNameLst>
                                          <p:attrName>style.visibility</p:attrName>
                                        </p:attrNameLst>
                                      </p:cBhvr>
                                      <p:to>
                                        <p:strVal val="visible"/>
                                      </p:to>
                                    </p:set>
                                    <p:animEffect transition="in" filter="dissolve">
                                      <p:cBhvr>
                                        <p:cTn id="22" dur="500"/>
                                        <p:tgtEl>
                                          <p:spTgt spid="63386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3867"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026"/>
          <p:cNvSpPr>
            <a:spLocks noGrp="1" noChangeArrowheads="1"/>
          </p:cNvSpPr>
          <p:nvPr>
            <p:ph type="title"/>
          </p:nvPr>
        </p:nvSpPr>
        <p:spPr>
          <a:xfrm>
            <a:off x="685800" y="365760"/>
            <a:ext cx="7772400" cy="1143000"/>
          </a:xfrm>
        </p:spPr>
        <p:txBody>
          <a:bodyPr/>
          <a:lstStyle/>
          <a:p>
            <a:pPr eaLnBrk="1" hangingPunct="1"/>
            <a:r>
              <a:rPr lang="en-US" dirty="0"/>
              <a:t>Open Loop Tuning Method</a:t>
            </a:r>
          </a:p>
        </p:txBody>
      </p:sp>
      <p:sp>
        <p:nvSpPr>
          <p:cNvPr id="634884" name="Rectangle 1028"/>
          <p:cNvSpPr>
            <a:spLocks noGrp="1" noChangeArrowheads="1"/>
          </p:cNvSpPr>
          <p:nvPr>
            <p:ph idx="4294967295"/>
          </p:nvPr>
        </p:nvSpPr>
        <p:spPr>
          <a:xfrm>
            <a:off x="685800" y="4343400"/>
            <a:ext cx="7821612" cy="2281237"/>
          </a:xfrm>
          <a:noFill/>
        </p:spPr>
        <p:txBody>
          <a:bodyPr/>
          <a:lstStyle/>
          <a:p>
            <a:pPr marL="234950" indent="-234950" eaLnBrk="1" hangingPunct="1">
              <a:lnSpc>
                <a:spcPct val="90000"/>
              </a:lnSpc>
            </a:pPr>
            <a:r>
              <a:rPr lang="en-US" sz="2000" dirty="0">
                <a:solidFill>
                  <a:schemeClr val="bg1"/>
                </a:solidFill>
              </a:rPr>
              <a:t>Also useful for troubleshooting</a:t>
            </a:r>
          </a:p>
          <a:p>
            <a:pPr marL="234950" indent="-234950" eaLnBrk="1" hangingPunct="1">
              <a:lnSpc>
                <a:spcPct val="90000"/>
              </a:lnSpc>
            </a:pPr>
            <a:r>
              <a:rPr lang="en-US" sz="2000" dirty="0">
                <a:solidFill>
                  <a:schemeClr val="bg1"/>
                </a:solidFill>
              </a:rPr>
              <a:t>With the system under manual control, insert a step change and observe the response curve.  Set the controller </a:t>
            </a:r>
            <a:r>
              <a:rPr lang="en-US" sz="2000" dirty="0"/>
              <a:t>as follows:</a:t>
            </a:r>
          </a:p>
          <a:p>
            <a:pPr marL="574675" lvl="1" indent="-225425" eaLnBrk="1" hangingPunct="1">
              <a:lnSpc>
                <a:spcPct val="90000"/>
              </a:lnSpc>
            </a:pPr>
            <a:r>
              <a:rPr lang="en-US" sz="2000" dirty="0">
                <a:solidFill>
                  <a:srgbClr val="00B0F0"/>
                </a:solidFill>
              </a:rPr>
              <a:t>Proportional gain = 1/(RL) to 1/(2 RL)</a:t>
            </a:r>
          </a:p>
          <a:p>
            <a:pPr marL="574675" lvl="1" indent="-225425" eaLnBrk="1" hangingPunct="1">
              <a:lnSpc>
                <a:spcPct val="90000"/>
              </a:lnSpc>
            </a:pPr>
            <a:r>
              <a:rPr lang="en-US" sz="2000" dirty="0">
                <a:solidFill>
                  <a:srgbClr val="00B0F0"/>
                </a:solidFill>
              </a:rPr>
              <a:t>Integral time in minutes per repeat = 5  times the apparent dead time</a:t>
            </a:r>
          </a:p>
          <a:p>
            <a:pPr marL="574675" lvl="1" indent="-225425" eaLnBrk="1" hangingPunct="1">
              <a:lnSpc>
                <a:spcPct val="90000"/>
              </a:lnSpc>
            </a:pPr>
            <a:r>
              <a:rPr lang="en-US" sz="2000" dirty="0">
                <a:solidFill>
                  <a:srgbClr val="00B0F0"/>
                </a:solidFill>
              </a:rPr>
              <a:t>Derivative time in minutes = ½ the apparent dead time.</a:t>
            </a:r>
          </a:p>
        </p:txBody>
      </p:sp>
      <p:pic>
        <p:nvPicPr>
          <p:cNvPr id="27652" name="Picture 1032"/>
          <p:cNvPicPr>
            <a:picLocks noChangeAspect="1" noChangeArrowheads="1"/>
          </p:cNvPicPr>
          <p:nvPr/>
        </p:nvPicPr>
        <p:blipFill>
          <a:blip r:embed="rId3" cstate="print"/>
          <a:srcRect l="822" t="28804" r="4045" b="30449"/>
          <a:stretch>
            <a:fillRect/>
          </a:stretch>
        </p:blipFill>
        <p:spPr bwMode="auto">
          <a:xfrm>
            <a:off x="228600" y="1325563"/>
            <a:ext cx="8683625" cy="2789237"/>
          </a:xfrm>
          <a:prstGeom prst="rect">
            <a:avLst/>
          </a:prstGeom>
          <a:noFill/>
          <a:ln w="9525">
            <a:noFill/>
            <a:miter lim="800000"/>
            <a:headEnd/>
            <a:tailEnd/>
          </a:ln>
        </p:spPr>
      </p:pic>
      <p:sp>
        <p:nvSpPr>
          <p:cNvPr id="27653" name="Text Box 1033"/>
          <p:cNvSpPr txBox="1">
            <a:spLocks noChangeArrowheads="1"/>
          </p:cNvSpPr>
          <p:nvPr/>
        </p:nvSpPr>
        <p:spPr bwMode="auto">
          <a:xfrm>
            <a:off x="2067368" y="3490913"/>
            <a:ext cx="4718050" cy="336550"/>
          </a:xfrm>
          <a:prstGeom prst="rect">
            <a:avLst/>
          </a:prstGeom>
          <a:noFill/>
          <a:ln w="9525">
            <a:noFill/>
            <a:miter lim="800000"/>
            <a:headEnd/>
            <a:tailEnd/>
          </a:ln>
        </p:spPr>
        <p:txBody>
          <a:bodyPr>
            <a:spAutoFit/>
          </a:bodyPr>
          <a:lstStyle/>
          <a:p>
            <a:pPr>
              <a:spcBef>
                <a:spcPct val="50000"/>
              </a:spcBef>
            </a:pPr>
            <a:r>
              <a:rPr lang="en-US" sz="1600" dirty="0">
                <a:latin typeface="Arial" charset="0"/>
              </a:rPr>
              <a:t>Point in time when the step change was initiated</a:t>
            </a:r>
          </a:p>
        </p:txBody>
      </p:sp>
      <p:sp>
        <p:nvSpPr>
          <p:cNvPr id="27654" name="Freeform 1034"/>
          <p:cNvSpPr>
            <a:spLocks/>
          </p:cNvSpPr>
          <p:nvPr/>
        </p:nvSpPr>
        <p:spPr bwMode="auto">
          <a:xfrm>
            <a:off x="2016125" y="2374900"/>
            <a:ext cx="952500" cy="438150"/>
          </a:xfrm>
          <a:custGeom>
            <a:avLst/>
            <a:gdLst>
              <a:gd name="T0" fmla="*/ 0 w 600"/>
              <a:gd name="T1" fmla="*/ 0 h 276"/>
              <a:gd name="T2" fmla="*/ 152 w 600"/>
              <a:gd name="T3" fmla="*/ 132 h 276"/>
              <a:gd name="T4" fmla="*/ 368 w 600"/>
              <a:gd name="T5" fmla="*/ 252 h 276"/>
              <a:gd name="T6" fmla="*/ 600 w 600"/>
              <a:gd name="T7" fmla="*/ 276 h 276"/>
              <a:gd name="T8" fmla="*/ 0 60000 65536"/>
              <a:gd name="T9" fmla="*/ 0 60000 65536"/>
              <a:gd name="T10" fmla="*/ 0 60000 65536"/>
              <a:gd name="T11" fmla="*/ 0 60000 65536"/>
              <a:gd name="T12" fmla="*/ 0 w 600"/>
              <a:gd name="T13" fmla="*/ 0 h 276"/>
              <a:gd name="T14" fmla="*/ 600 w 600"/>
              <a:gd name="T15" fmla="*/ 276 h 276"/>
            </a:gdLst>
            <a:ahLst/>
            <a:cxnLst>
              <a:cxn ang="T8">
                <a:pos x="T0" y="T1"/>
              </a:cxn>
              <a:cxn ang="T9">
                <a:pos x="T2" y="T3"/>
              </a:cxn>
              <a:cxn ang="T10">
                <a:pos x="T4" y="T5"/>
              </a:cxn>
              <a:cxn ang="T11">
                <a:pos x="T6" y="T7"/>
              </a:cxn>
            </a:cxnLst>
            <a:rect l="T12" t="T13" r="T14" b="T15"/>
            <a:pathLst>
              <a:path w="600" h="276">
                <a:moveTo>
                  <a:pt x="0" y="0"/>
                </a:moveTo>
                <a:cubicBezTo>
                  <a:pt x="25" y="22"/>
                  <a:pt x="91" y="90"/>
                  <a:pt x="152" y="132"/>
                </a:cubicBezTo>
                <a:cubicBezTo>
                  <a:pt x="213" y="174"/>
                  <a:pt x="293" y="228"/>
                  <a:pt x="368" y="252"/>
                </a:cubicBezTo>
                <a:cubicBezTo>
                  <a:pt x="443" y="276"/>
                  <a:pt x="552" y="271"/>
                  <a:pt x="600" y="276"/>
                </a:cubicBezTo>
              </a:path>
            </a:pathLst>
          </a:custGeom>
          <a:noFill/>
          <a:ln w="12700" cap="flat" cmpd="sng">
            <a:solidFill>
              <a:schemeClr val="tx1"/>
            </a:solidFill>
            <a:prstDash val="solid"/>
            <a:round/>
            <a:headEnd type="triangle" w="med" len="lg"/>
            <a:tailEnd type="none" w="med" len="med"/>
          </a:ln>
        </p:spPr>
        <p:txBody>
          <a:bodyPr anchor="ctr"/>
          <a:lstStyle/>
          <a:p>
            <a:endParaRPr lang="en-US"/>
          </a:p>
        </p:txBody>
      </p:sp>
      <p:sp>
        <p:nvSpPr>
          <p:cNvPr id="27655" name="Line 1035"/>
          <p:cNvSpPr>
            <a:spLocks noChangeShapeType="1"/>
          </p:cNvSpPr>
          <p:nvPr/>
        </p:nvSpPr>
        <p:spPr bwMode="auto">
          <a:xfrm flipV="1">
            <a:off x="1278380" y="2724150"/>
            <a:ext cx="0" cy="971550"/>
          </a:xfrm>
          <a:prstGeom prst="line">
            <a:avLst/>
          </a:prstGeom>
          <a:noFill/>
          <a:ln w="9525">
            <a:solidFill>
              <a:schemeClr val="tx1"/>
            </a:solidFill>
            <a:round/>
            <a:headEnd/>
            <a:tailEnd/>
          </a:ln>
        </p:spPr>
        <p:txBody>
          <a:bodyPr anchor="ctr"/>
          <a:lstStyle/>
          <a:p>
            <a:endParaRPr lang="en-US"/>
          </a:p>
        </p:txBody>
      </p:sp>
      <p:sp>
        <p:nvSpPr>
          <p:cNvPr id="27656" name="Line 1036"/>
          <p:cNvSpPr>
            <a:spLocks noChangeShapeType="1"/>
          </p:cNvSpPr>
          <p:nvPr/>
        </p:nvSpPr>
        <p:spPr bwMode="auto">
          <a:xfrm flipV="1">
            <a:off x="1635568" y="2724150"/>
            <a:ext cx="0" cy="433388"/>
          </a:xfrm>
          <a:prstGeom prst="line">
            <a:avLst/>
          </a:prstGeom>
          <a:noFill/>
          <a:ln w="9525">
            <a:solidFill>
              <a:schemeClr val="tx1"/>
            </a:solidFill>
            <a:round/>
            <a:headEnd/>
            <a:tailEnd/>
          </a:ln>
        </p:spPr>
        <p:txBody>
          <a:bodyPr anchor="ctr"/>
          <a:lstStyle/>
          <a:p>
            <a:endParaRPr lang="en-US"/>
          </a:p>
        </p:txBody>
      </p:sp>
      <p:sp>
        <p:nvSpPr>
          <p:cNvPr id="27657" name="Line 1037"/>
          <p:cNvSpPr>
            <a:spLocks noChangeShapeType="1"/>
          </p:cNvSpPr>
          <p:nvPr/>
        </p:nvSpPr>
        <p:spPr bwMode="auto">
          <a:xfrm>
            <a:off x="1273618" y="3025775"/>
            <a:ext cx="347662" cy="0"/>
          </a:xfrm>
          <a:prstGeom prst="line">
            <a:avLst/>
          </a:prstGeom>
          <a:noFill/>
          <a:ln w="9525">
            <a:solidFill>
              <a:schemeClr val="tx1"/>
            </a:solidFill>
            <a:round/>
            <a:headEnd type="triangle" w="med" len="lg"/>
            <a:tailEnd type="triangle" w="med" len="lg"/>
          </a:ln>
        </p:spPr>
        <p:txBody>
          <a:bodyPr anchor="ctr"/>
          <a:lstStyle/>
          <a:p>
            <a:endParaRPr lang="en-US"/>
          </a:p>
        </p:txBody>
      </p:sp>
      <p:sp>
        <p:nvSpPr>
          <p:cNvPr id="27658" name="Freeform 1038"/>
          <p:cNvSpPr>
            <a:spLocks/>
          </p:cNvSpPr>
          <p:nvPr/>
        </p:nvSpPr>
        <p:spPr bwMode="auto">
          <a:xfrm>
            <a:off x="1275205" y="3336925"/>
            <a:ext cx="812800" cy="323850"/>
          </a:xfrm>
          <a:custGeom>
            <a:avLst/>
            <a:gdLst>
              <a:gd name="T0" fmla="*/ 0 w 512"/>
              <a:gd name="T1" fmla="*/ 0 h 204"/>
              <a:gd name="T2" fmla="*/ 232 w 512"/>
              <a:gd name="T3" fmla="*/ 96 h 204"/>
              <a:gd name="T4" fmla="*/ 140 w 512"/>
              <a:gd name="T5" fmla="*/ 180 h 204"/>
              <a:gd name="T6" fmla="*/ 272 w 512"/>
              <a:gd name="T7" fmla="*/ 200 h 204"/>
              <a:gd name="T8" fmla="*/ 364 w 512"/>
              <a:gd name="T9" fmla="*/ 200 h 204"/>
              <a:gd name="T10" fmla="*/ 512 w 512"/>
              <a:gd name="T11" fmla="*/ 204 h 204"/>
              <a:gd name="T12" fmla="*/ 0 60000 65536"/>
              <a:gd name="T13" fmla="*/ 0 60000 65536"/>
              <a:gd name="T14" fmla="*/ 0 60000 65536"/>
              <a:gd name="T15" fmla="*/ 0 60000 65536"/>
              <a:gd name="T16" fmla="*/ 0 60000 65536"/>
              <a:gd name="T17" fmla="*/ 0 60000 65536"/>
              <a:gd name="T18" fmla="*/ 0 w 512"/>
              <a:gd name="T19" fmla="*/ 0 h 204"/>
              <a:gd name="T20" fmla="*/ 512 w 512"/>
              <a:gd name="T21" fmla="*/ 204 h 204"/>
            </a:gdLst>
            <a:ahLst/>
            <a:cxnLst>
              <a:cxn ang="T12">
                <a:pos x="T0" y="T1"/>
              </a:cxn>
              <a:cxn ang="T13">
                <a:pos x="T2" y="T3"/>
              </a:cxn>
              <a:cxn ang="T14">
                <a:pos x="T4" y="T5"/>
              </a:cxn>
              <a:cxn ang="T15">
                <a:pos x="T6" y="T7"/>
              </a:cxn>
              <a:cxn ang="T16">
                <a:pos x="T8" y="T9"/>
              </a:cxn>
              <a:cxn ang="T17">
                <a:pos x="T10" y="T11"/>
              </a:cxn>
            </a:cxnLst>
            <a:rect l="T18" t="T19" r="T20" b="T21"/>
            <a:pathLst>
              <a:path w="512" h="204">
                <a:moveTo>
                  <a:pt x="0" y="0"/>
                </a:moveTo>
                <a:cubicBezTo>
                  <a:pt x="39" y="16"/>
                  <a:pt x="209" y="66"/>
                  <a:pt x="232" y="96"/>
                </a:cubicBezTo>
                <a:cubicBezTo>
                  <a:pt x="255" y="126"/>
                  <a:pt x="133" y="163"/>
                  <a:pt x="140" y="180"/>
                </a:cubicBezTo>
                <a:cubicBezTo>
                  <a:pt x="147" y="197"/>
                  <a:pt x="235" y="197"/>
                  <a:pt x="272" y="200"/>
                </a:cubicBezTo>
                <a:cubicBezTo>
                  <a:pt x="309" y="203"/>
                  <a:pt x="324" y="199"/>
                  <a:pt x="364" y="200"/>
                </a:cubicBezTo>
                <a:cubicBezTo>
                  <a:pt x="404" y="201"/>
                  <a:pt x="481" y="203"/>
                  <a:pt x="512" y="204"/>
                </a:cubicBezTo>
              </a:path>
            </a:pathLst>
          </a:custGeom>
          <a:noFill/>
          <a:ln w="12700" cap="flat" cmpd="sng">
            <a:solidFill>
              <a:schemeClr val="tx1"/>
            </a:solidFill>
            <a:prstDash val="solid"/>
            <a:round/>
            <a:headEnd type="triangle" w="med" len="lg"/>
            <a:tailEnd type="none" w="med" len="med"/>
          </a:ln>
        </p:spPr>
        <p:txBody>
          <a:bodyPr anchor="ctr"/>
          <a:lstStyle/>
          <a:p>
            <a:endParaRPr lang="en-US"/>
          </a:p>
        </p:txBody>
      </p:sp>
      <p:sp>
        <p:nvSpPr>
          <p:cNvPr id="27659" name="Text Box 1039"/>
          <p:cNvSpPr txBox="1">
            <a:spLocks noChangeArrowheads="1"/>
          </p:cNvSpPr>
          <p:nvPr/>
        </p:nvSpPr>
        <p:spPr bwMode="auto">
          <a:xfrm>
            <a:off x="2442018" y="3179763"/>
            <a:ext cx="4718050" cy="336550"/>
          </a:xfrm>
          <a:prstGeom prst="rect">
            <a:avLst/>
          </a:prstGeom>
          <a:noFill/>
          <a:ln w="9525">
            <a:noFill/>
            <a:miter lim="800000"/>
            <a:headEnd/>
            <a:tailEnd/>
          </a:ln>
        </p:spPr>
        <p:txBody>
          <a:bodyPr>
            <a:spAutoFit/>
          </a:bodyPr>
          <a:lstStyle/>
          <a:p>
            <a:pPr>
              <a:spcBef>
                <a:spcPct val="50000"/>
              </a:spcBef>
            </a:pPr>
            <a:r>
              <a:rPr lang="en-US" sz="1600" dirty="0">
                <a:latin typeface="Arial" charset="0"/>
              </a:rPr>
              <a:t>Apparent dead time (Lag; L)</a:t>
            </a:r>
          </a:p>
        </p:txBody>
      </p:sp>
      <p:sp>
        <p:nvSpPr>
          <p:cNvPr id="27660" name="Freeform 1040"/>
          <p:cNvSpPr>
            <a:spLocks/>
          </p:cNvSpPr>
          <p:nvPr/>
        </p:nvSpPr>
        <p:spPr bwMode="auto">
          <a:xfrm>
            <a:off x="1649855" y="3025775"/>
            <a:ext cx="812800" cy="323850"/>
          </a:xfrm>
          <a:custGeom>
            <a:avLst/>
            <a:gdLst>
              <a:gd name="T0" fmla="*/ 0 w 512"/>
              <a:gd name="T1" fmla="*/ 0 h 204"/>
              <a:gd name="T2" fmla="*/ 232 w 512"/>
              <a:gd name="T3" fmla="*/ 96 h 204"/>
              <a:gd name="T4" fmla="*/ 140 w 512"/>
              <a:gd name="T5" fmla="*/ 180 h 204"/>
              <a:gd name="T6" fmla="*/ 272 w 512"/>
              <a:gd name="T7" fmla="*/ 200 h 204"/>
              <a:gd name="T8" fmla="*/ 364 w 512"/>
              <a:gd name="T9" fmla="*/ 200 h 204"/>
              <a:gd name="T10" fmla="*/ 512 w 512"/>
              <a:gd name="T11" fmla="*/ 204 h 204"/>
              <a:gd name="T12" fmla="*/ 0 60000 65536"/>
              <a:gd name="T13" fmla="*/ 0 60000 65536"/>
              <a:gd name="T14" fmla="*/ 0 60000 65536"/>
              <a:gd name="T15" fmla="*/ 0 60000 65536"/>
              <a:gd name="T16" fmla="*/ 0 60000 65536"/>
              <a:gd name="T17" fmla="*/ 0 60000 65536"/>
              <a:gd name="T18" fmla="*/ 0 w 512"/>
              <a:gd name="T19" fmla="*/ 0 h 204"/>
              <a:gd name="T20" fmla="*/ 512 w 512"/>
              <a:gd name="T21" fmla="*/ 204 h 204"/>
            </a:gdLst>
            <a:ahLst/>
            <a:cxnLst>
              <a:cxn ang="T12">
                <a:pos x="T0" y="T1"/>
              </a:cxn>
              <a:cxn ang="T13">
                <a:pos x="T2" y="T3"/>
              </a:cxn>
              <a:cxn ang="T14">
                <a:pos x="T4" y="T5"/>
              </a:cxn>
              <a:cxn ang="T15">
                <a:pos x="T6" y="T7"/>
              </a:cxn>
              <a:cxn ang="T16">
                <a:pos x="T8" y="T9"/>
              </a:cxn>
              <a:cxn ang="T17">
                <a:pos x="T10" y="T11"/>
              </a:cxn>
            </a:cxnLst>
            <a:rect l="T18" t="T19" r="T20" b="T21"/>
            <a:pathLst>
              <a:path w="512" h="204">
                <a:moveTo>
                  <a:pt x="0" y="0"/>
                </a:moveTo>
                <a:cubicBezTo>
                  <a:pt x="39" y="16"/>
                  <a:pt x="209" y="66"/>
                  <a:pt x="232" y="96"/>
                </a:cubicBezTo>
                <a:cubicBezTo>
                  <a:pt x="255" y="126"/>
                  <a:pt x="133" y="163"/>
                  <a:pt x="140" y="180"/>
                </a:cubicBezTo>
                <a:cubicBezTo>
                  <a:pt x="147" y="197"/>
                  <a:pt x="235" y="197"/>
                  <a:pt x="272" y="200"/>
                </a:cubicBezTo>
                <a:cubicBezTo>
                  <a:pt x="309" y="203"/>
                  <a:pt x="324" y="199"/>
                  <a:pt x="364" y="200"/>
                </a:cubicBezTo>
                <a:cubicBezTo>
                  <a:pt x="404" y="201"/>
                  <a:pt x="481" y="203"/>
                  <a:pt x="512" y="204"/>
                </a:cubicBezTo>
              </a:path>
            </a:pathLst>
          </a:custGeom>
          <a:noFill/>
          <a:ln w="12700" cap="flat" cmpd="sng">
            <a:solidFill>
              <a:schemeClr val="tx1"/>
            </a:solidFill>
            <a:prstDash val="solid"/>
            <a:round/>
            <a:headEnd type="triangle" w="med" len="lg"/>
            <a:tailEnd type="none" w="med" len="med"/>
          </a:ln>
        </p:spPr>
        <p:txBody>
          <a:bodyPr anchor="ctr"/>
          <a:lstStyle/>
          <a:p>
            <a:endParaRPr lang="en-US"/>
          </a:p>
        </p:txBody>
      </p:sp>
      <p:sp>
        <p:nvSpPr>
          <p:cNvPr id="27661" name="Line 1041"/>
          <p:cNvSpPr>
            <a:spLocks noChangeShapeType="1"/>
          </p:cNvSpPr>
          <p:nvPr/>
        </p:nvSpPr>
        <p:spPr bwMode="auto">
          <a:xfrm rot="21339413" flipV="1">
            <a:off x="1584325" y="1876425"/>
            <a:ext cx="965200" cy="787400"/>
          </a:xfrm>
          <a:prstGeom prst="line">
            <a:avLst/>
          </a:prstGeom>
          <a:noFill/>
          <a:ln w="19050">
            <a:solidFill>
              <a:schemeClr val="tx1"/>
            </a:solidFill>
            <a:prstDash val="dash"/>
            <a:round/>
            <a:headEnd/>
            <a:tailEnd/>
          </a:ln>
        </p:spPr>
        <p:txBody>
          <a:bodyPr anchor="ctr"/>
          <a:lstStyle/>
          <a:p>
            <a:endParaRPr lang="en-US"/>
          </a:p>
        </p:txBody>
      </p:sp>
      <p:sp>
        <p:nvSpPr>
          <p:cNvPr id="27662" name="Text Box 1042"/>
          <p:cNvSpPr txBox="1">
            <a:spLocks noChangeArrowheads="1"/>
          </p:cNvSpPr>
          <p:nvPr/>
        </p:nvSpPr>
        <p:spPr bwMode="auto">
          <a:xfrm>
            <a:off x="2935287" y="2630488"/>
            <a:ext cx="4588827" cy="584775"/>
          </a:xfrm>
          <a:prstGeom prst="rect">
            <a:avLst/>
          </a:prstGeom>
          <a:noFill/>
          <a:ln w="9525">
            <a:noFill/>
            <a:miter lim="800000"/>
            <a:headEnd/>
            <a:tailEnd/>
          </a:ln>
        </p:spPr>
        <p:txBody>
          <a:bodyPr wrap="square">
            <a:spAutoFit/>
          </a:bodyPr>
          <a:lstStyle/>
          <a:p>
            <a:pPr>
              <a:spcBef>
                <a:spcPct val="50000"/>
              </a:spcBef>
            </a:pPr>
            <a:r>
              <a:rPr lang="en-US" sz="1600" dirty="0">
                <a:latin typeface="Arial" charset="0"/>
              </a:rPr>
              <a:t>Slope of the response curve after a stable rate of change is established (Rate of change; R)</a:t>
            </a:r>
          </a:p>
        </p:txBody>
      </p:sp>
      <p:sp>
        <p:nvSpPr>
          <p:cNvPr id="27663" name="Freeform 1043"/>
          <p:cNvSpPr>
            <a:spLocks/>
          </p:cNvSpPr>
          <p:nvPr/>
        </p:nvSpPr>
        <p:spPr bwMode="auto">
          <a:xfrm>
            <a:off x="4273550" y="1876425"/>
            <a:ext cx="523875" cy="376238"/>
          </a:xfrm>
          <a:custGeom>
            <a:avLst/>
            <a:gdLst>
              <a:gd name="T0" fmla="*/ 122 w 330"/>
              <a:gd name="T1" fmla="*/ 0 h 237"/>
              <a:gd name="T2" fmla="*/ 10 w 330"/>
              <a:gd name="T3" fmla="*/ 112 h 237"/>
              <a:gd name="T4" fmla="*/ 62 w 330"/>
              <a:gd name="T5" fmla="*/ 220 h 237"/>
              <a:gd name="T6" fmla="*/ 214 w 330"/>
              <a:gd name="T7" fmla="*/ 212 h 237"/>
              <a:gd name="T8" fmla="*/ 330 w 330"/>
              <a:gd name="T9" fmla="*/ 212 h 237"/>
              <a:gd name="T10" fmla="*/ 0 60000 65536"/>
              <a:gd name="T11" fmla="*/ 0 60000 65536"/>
              <a:gd name="T12" fmla="*/ 0 60000 65536"/>
              <a:gd name="T13" fmla="*/ 0 60000 65536"/>
              <a:gd name="T14" fmla="*/ 0 60000 65536"/>
              <a:gd name="T15" fmla="*/ 0 w 330"/>
              <a:gd name="T16" fmla="*/ 0 h 237"/>
              <a:gd name="T17" fmla="*/ 330 w 330"/>
              <a:gd name="T18" fmla="*/ 237 h 237"/>
            </a:gdLst>
            <a:ahLst/>
            <a:cxnLst>
              <a:cxn ang="T10">
                <a:pos x="T0" y="T1"/>
              </a:cxn>
              <a:cxn ang="T11">
                <a:pos x="T2" y="T3"/>
              </a:cxn>
              <a:cxn ang="T12">
                <a:pos x="T4" y="T5"/>
              </a:cxn>
              <a:cxn ang="T13">
                <a:pos x="T6" y="T7"/>
              </a:cxn>
              <a:cxn ang="T14">
                <a:pos x="T8" y="T9"/>
              </a:cxn>
            </a:cxnLst>
            <a:rect l="T15" t="T16" r="T17" b="T18"/>
            <a:pathLst>
              <a:path w="330" h="237">
                <a:moveTo>
                  <a:pt x="122" y="0"/>
                </a:moveTo>
                <a:cubicBezTo>
                  <a:pt x="103" y="19"/>
                  <a:pt x="20" y="75"/>
                  <a:pt x="10" y="112"/>
                </a:cubicBezTo>
                <a:cubicBezTo>
                  <a:pt x="0" y="149"/>
                  <a:pt x="28" y="203"/>
                  <a:pt x="62" y="220"/>
                </a:cubicBezTo>
                <a:cubicBezTo>
                  <a:pt x="96" y="237"/>
                  <a:pt x="169" y="213"/>
                  <a:pt x="214" y="212"/>
                </a:cubicBezTo>
                <a:cubicBezTo>
                  <a:pt x="259" y="211"/>
                  <a:pt x="306" y="212"/>
                  <a:pt x="330" y="212"/>
                </a:cubicBezTo>
              </a:path>
            </a:pathLst>
          </a:custGeom>
          <a:noFill/>
          <a:ln w="12700" cap="flat" cmpd="sng">
            <a:solidFill>
              <a:schemeClr val="tx1"/>
            </a:solidFill>
            <a:prstDash val="solid"/>
            <a:round/>
            <a:headEnd type="triangle" w="med" len="lg"/>
            <a:tailEnd type="none" w="med" len="med"/>
          </a:ln>
        </p:spPr>
        <p:txBody>
          <a:bodyPr anchor="ctr"/>
          <a:lstStyle/>
          <a:p>
            <a:endParaRPr lang="en-US"/>
          </a:p>
        </p:txBody>
      </p:sp>
      <p:sp>
        <p:nvSpPr>
          <p:cNvPr id="27664" name="Text Box 1044"/>
          <p:cNvSpPr txBox="1">
            <a:spLocks noChangeArrowheads="1"/>
          </p:cNvSpPr>
          <p:nvPr/>
        </p:nvSpPr>
        <p:spPr bwMode="auto">
          <a:xfrm>
            <a:off x="4745038" y="2068513"/>
            <a:ext cx="3454400" cy="581025"/>
          </a:xfrm>
          <a:prstGeom prst="rect">
            <a:avLst/>
          </a:prstGeom>
          <a:noFill/>
          <a:ln w="9525">
            <a:noFill/>
            <a:miter lim="800000"/>
            <a:headEnd/>
            <a:tailEnd/>
          </a:ln>
        </p:spPr>
        <p:txBody>
          <a:bodyPr>
            <a:spAutoFit/>
          </a:bodyPr>
          <a:lstStyle/>
          <a:p>
            <a:pPr>
              <a:spcBef>
                <a:spcPct val="50000"/>
              </a:spcBef>
            </a:pPr>
            <a:r>
              <a:rPr lang="en-US" sz="1600">
                <a:latin typeface="Arial" charset="0"/>
              </a:rPr>
              <a:t>Some processes are self regulating and will level off.  Others won’t.  </a:t>
            </a:r>
          </a:p>
        </p:txBody>
      </p:sp>
      <p:sp>
        <p:nvSpPr>
          <p:cNvPr id="2" name="Footer Placeholder 1"/>
          <p:cNvSpPr>
            <a:spLocks noGrp="1"/>
          </p:cNvSpPr>
          <p:nvPr>
            <p:ph type="ftr" sz="quarter" idx="10"/>
          </p:nvPr>
        </p:nvSpPr>
        <p:spPr/>
        <p:txBody>
          <a:bodyPr/>
          <a:lstStyle/>
          <a:p>
            <a:r>
              <a:rPr lang="en-US"/>
              <a:t>Tab 12-2 Open Loop vs. Closed Loop Tuning Method</a:t>
            </a:r>
            <a:endParaRPr lang="en-US" dirty="0"/>
          </a:p>
        </p:txBody>
      </p:sp>
      <p:sp>
        <p:nvSpPr>
          <p:cNvPr id="3" name="Slide Number Placeholder 2"/>
          <p:cNvSpPr>
            <a:spLocks noGrp="1"/>
          </p:cNvSpPr>
          <p:nvPr>
            <p:ph type="sldNum" sz="quarter" idx="11"/>
          </p:nvPr>
        </p:nvSpPr>
        <p:spPr/>
        <p:txBody>
          <a:bodyPr/>
          <a:lstStyle/>
          <a:p>
            <a:fld id="{A9320731-3B2C-4107-8664-CAD7BE973DC8}" type="slidenum">
              <a:rPr lang="en-US" smtClean="0"/>
              <a:pPr/>
              <a:t>48</a:t>
            </a:fld>
            <a:endParaRPr lang="en-US"/>
          </a:p>
        </p:txBody>
      </p:sp>
    </p:spTree>
    <p:extLst>
      <p:ext uri="{BB962C8B-B14F-4D97-AF65-F5344CB8AC3E}">
        <p14:creationId xmlns:p14="http://schemas.microsoft.com/office/powerpoint/2010/main" val="8348925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634884">
                                            <p:txEl>
                                              <p:pRg st="0" end="0"/>
                                            </p:txEl>
                                          </p:spTgt>
                                        </p:tgtEl>
                                        <p:attrNameLst>
                                          <p:attrName>style.visibility</p:attrName>
                                        </p:attrNameLst>
                                      </p:cBhvr>
                                      <p:to>
                                        <p:strVal val="visible"/>
                                      </p:to>
                                    </p:set>
                                    <p:animEffect transition="in" filter="dissolve">
                                      <p:cBhvr>
                                        <p:cTn id="7" dur="500"/>
                                        <p:tgtEl>
                                          <p:spTgt spid="634884">
                                            <p:txEl>
                                              <p:pRg st="0" end="0"/>
                                            </p:txEl>
                                          </p:spTgt>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634884">
                                            <p:txEl>
                                              <p:pRg st="1" end="1"/>
                                            </p:txEl>
                                          </p:spTgt>
                                        </p:tgtEl>
                                        <p:attrNameLst>
                                          <p:attrName>style.visibility</p:attrName>
                                        </p:attrNameLst>
                                      </p:cBhvr>
                                      <p:to>
                                        <p:strVal val="visible"/>
                                      </p:to>
                                    </p:set>
                                    <p:animEffect transition="in" filter="dissolve">
                                      <p:cBhvr>
                                        <p:cTn id="11" dur="500"/>
                                        <p:tgtEl>
                                          <p:spTgt spid="63488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634884">
                                            <p:txEl>
                                              <p:pRg st="2" end="2"/>
                                            </p:txEl>
                                          </p:spTgt>
                                        </p:tgtEl>
                                        <p:attrNameLst>
                                          <p:attrName>style.visibility</p:attrName>
                                        </p:attrNameLst>
                                      </p:cBhvr>
                                      <p:to>
                                        <p:strVal val="visible"/>
                                      </p:to>
                                    </p:set>
                                    <p:animEffect transition="in" filter="dissolve">
                                      <p:cBhvr>
                                        <p:cTn id="16" dur="500"/>
                                        <p:tgtEl>
                                          <p:spTgt spid="63488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grpId="0" nodeType="clickEffect">
                                  <p:stCondLst>
                                    <p:cond delay="0"/>
                                  </p:stCondLst>
                                  <p:childTnLst>
                                    <p:set>
                                      <p:cBhvr>
                                        <p:cTn id="20" dur="1" fill="hold">
                                          <p:stCondLst>
                                            <p:cond delay="0"/>
                                          </p:stCondLst>
                                        </p:cTn>
                                        <p:tgtEl>
                                          <p:spTgt spid="634884">
                                            <p:txEl>
                                              <p:pRg st="3" end="3"/>
                                            </p:txEl>
                                          </p:spTgt>
                                        </p:tgtEl>
                                        <p:attrNameLst>
                                          <p:attrName>style.visibility</p:attrName>
                                        </p:attrNameLst>
                                      </p:cBhvr>
                                      <p:to>
                                        <p:strVal val="visible"/>
                                      </p:to>
                                    </p:set>
                                    <p:animEffect transition="in" filter="dissolve">
                                      <p:cBhvr>
                                        <p:cTn id="21" dur="500"/>
                                        <p:tgtEl>
                                          <p:spTgt spid="634884">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9" presetClass="entr" presetSubtype="0" fill="hold" grpId="0" nodeType="clickEffect">
                                  <p:stCondLst>
                                    <p:cond delay="0"/>
                                  </p:stCondLst>
                                  <p:childTnLst>
                                    <p:set>
                                      <p:cBhvr>
                                        <p:cTn id="25" dur="1" fill="hold">
                                          <p:stCondLst>
                                            <p:cond delay="0"/>
                                          </p:stCondLst>
                                        </p:cTn>
                                        <p:tgtEl>
                                          <p:spTgt spid="634884">
                                            <p:txEl>
                                              <p:pRg st="4" end="4"/>
                                            </p:txEl>
                                          </p:spTgt>
                                        </p:tgtEl>
                                        <p:attrNameLst>
                                          <p:attrName>style.visibility</p:attrName>
                                        </p:attrNameLst>
                                      </p:cBhvr>
                                      <p:to>
                                        <p:strVal val="visible"/>
                                      </p:to>
                                    </p:set>
                                    <p:animEffect transition="in" filter="dissolve">
                                      <p:cBhvr>
                                        <p:cTn id="26" dur="500"/>
                                        <p:tgtEl>
                                          <p:spTgt spid="63488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88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a:hlinkClick r:id="rId3" action="ppaction://hlinkfile"/>
          </p:cNvPr>
          <p:cNvPicPr>
            <a:picLocks noChangeAspect="1" noChangeArrowheads="1"/>
          </p:cNvPicPr>
          <p:nvPr/>
        </p:nvPicPr>
        <p:blipFill>
          <a:blip r:embed="rId4" cstate="print"/>
          <a:srcRect/>
          <a:stretch>
            <a:fillRect/>
          </a:stretch>
        </p:blipFill>
        <p:spPr bwMode="auto">
          <a:xfrm>
            <a:off x="285750" y="0"/>
            <a:ext cx="8572500" cy="6858000"/>
          </a:xfrm>
          <a:prstGeom prst="rect">
            <a:avLst/>
          </a:prstGeom>
          <a:noFill/>
          <a:ln w="9525">
            <a:noFill/>
            <a:miter lim="800000"/>
            <a:headEnd/>
            <a:tailEnd/>
          </a:ln>
        </p:spPr>
      </p:pic>
      <p:sp>
        <p:nvSpPr>
          <p:cNvPr id="2" name="Title 1"/>
          <p:cNvSpPr>
            <a:spLocks noGrp="1"/>
          </p:cNvSpPr>
          <p:nvPr>
            <p:ph type="title" idx="4294967295"/>
          </p:nvPr>
        </p:nvSpPr>
        <p:spPr>
          <a:xfrm>
            <a:off x="1071476" y="2929927"/>
            <a:ext cx="7308850" cy="1143000"/>
          </a:xfrm>
        </p:spPr>
        <p:txBody>
          <a:bodyPr/>
          <a:lstStyle/>
          <a:p>
            <a:r>
              <a:rPr lang="en-US" i="1" dirty="0">
                <a:solidFill>
                  <a:schemeClr val="tx1"/>
                </a:solidFill>
              </a:rPr>
              <a:t>Learning by Doing (But With Out Blowing Something Up)</a:t>
            </a:r>
          </a:p>
        </p:txBody>
      </p:sp>
      <p:sp>
        <p:nvSpPr>
          <p:cNvPr id="5" name="Footer Placeholder 4"/>
          <p:cNvSpPr>
            <a:spLocks noGrp="1"/>
          </p:cNvSpPr>
          <p:nvPr>
            <p:ph type="ftr" sz="quarter" idx="10"/>
          </p:nvPr>
        </p:nvSpPr>
        <p:spPr/>
        <p:txBody>
          <a:bodyPr/>
          <a:lstStyle/>
          <a:p>
            <a:r>
              <a:rPr lang="en-US"/>
              <a:t>Analog Processes -  Control Processes</a:t>
            </a:r>
            <a:endParaRPr lang="en-US" dirty="0"/>
          </a:p>
        </p:txBody>
      </p:sp>
      <p:sp>
        <p:nvSpPr>
          <p:cNvPr id="6" name="Slide Number Placeholder 5"/>
          <p:cNvSpPr>
            <a:spLocks noGrp="1"/>
          </p:cNvSpPr>
          <p:nvPr>
            <p:ph type="sldNum" sz="quarter" idx="11"/>
          </p:nvPr>
        </p:nvSpPr>
        <p:spPr/>
        <p:txBody>
          <a:bodyPr/>
          <a:lstStyle/>
          <a:p>
            <a:fld id="{A9320731-3B2C-4107-8664-CAD7BE973DC8}" type="slidenum">
              <a:rPr lang="en-US" smtClean="0"/>
              <a:pPr/>
              <a:t>49</a:t>
            </a:fld>
            <a:endParaRPr lang="en-US"/>
          </a:p>
        </p:txBody>
      </p:sp>
    </p:spTree>
    <p:extLst>
      <p:ext uri="{BB962C8B-B14F-4D97-AF65-F5344CB8AC3E}">
        <p14:creationId xmlns:p14="http://schemas.microsoft.com/office/powerpoint/2010/main" val="9213788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42"/>
          <p:cNvGrpSpPr>
            <a:grpSpLocks/>
          </p:cNvGrpSpPr>
          <p:nvPr/>
        </p:nvGrpSpPr>
        <p:grpSpPr bwMode="auto">
          <a:xfrm>
            <a:off x="612775" y="298450"/>
            <a:ext cx="4479925" cy="4413250"/>
            <a:chOff x="595313" y="298929"/>
            <a:chExt cx="4479925" cy="4413742"/>
          </a:xfrm>
        </p:grpSpPr>
        <p:sp>
          <p:nvSpPr>
            <p:cNvPr id="6184" name="Oval 22"/>
            <p:cNvSpPr>
              <a:spLocks noChangeAspect="1"/>
            </p:cNvSpPr>
            <p:nvPr/>
          </p:nvSpPr>
          <p:spPr bwMode="auto">
            <a:xfrm>
              <a:off x="633044" y="298929"/>
              <a:ext cx="4413742" cy="4413742"/>
            </a:xfrm>
            <a:prstGeom prst="ellipse">
              <a:avLst/>
            </a:prstGeom>
            <a:noFill/>
            <a:ln w="25400" algn="ctr">
              <a:solidFill>
                <a:schemeClr val="bg1"/>
              </a:solidFill>
              <a:round/>
              <a:headEnd/>
              <a:tailEnd/>
            </a:ln>
          </p:spPr>
          <p:txBody>
            <a:bodyPr anchor="ctr"/>
            <a:lstStyle/>
            <a:p>
              <a:endParaRPr lang="en-US"/>
            </a:p>
          </p:txBody>
        </p:sp>
        <p:sp>
          <p:nvSpPr>
            <p:cNvPr id="6185" name="Oval 38"/>
            <p:cNvSpPr>
              <a:spLocks noChangeArrowheads="1"/>
            </p:cNvSpPr>
            <p:nvPr/>
          </p:nvSpPr>
          <p:spPr bwMode="auto">
            <a:xfrm>
              <a:off x="1996261" y="2784468"/>
              <a:ext cx="552456" cy="552456"/>
            </a:xfrm>
            <a:prstGeom prst="ellipse">
              <a:avLst/>
            </a:prstGeom>
            <a:noFill/>
            <a:ln w="25400" algn="ctr">
              <a:solidFill>
                <a:schemeClr val="bg1"/>
              </a:solidFill>
              <a:round/>
              <a:headEnd/>
              <a:tailEnd/>
            </a:ln>
          </p:spPr>
          <p:txBody>
            <a:bodyPr anchor="ctr"/>
            <a:lstStyle/>
            <a:p>
              <a:endParaRPr lang="en-US"/>
            </a:p>
          </p:txBody>
        </p:sp>
        <p:grpSp>
          <p:nvGrpSpPr>
            <p:cNvPr id="3" name="Group 16"/>
            <p:cNvGrpSpPr>
              <a:grpSpLocks/>
            </p:cNvGrpSpPr>
            <p:nvPr/>
          </p:nvGrpSpPr>
          <p:grpSpPr bwMode="auto">
            <a:xfrm rot="1800000">
              <a:off x="595313" y="2486025"/>
              <a:ext cx="4479925" cy="46038"/>
              <a:chOff x="375" y="1566"/>
              <a:chExt cx="2822" cy="29"/>
            </a:xfrm>
          </p:grpSpPr>
          <p:sp>
            <p:nvSpPr>
              <p:cNvPr id="6191" name="Line 17"/>
              <p:cNvSpPr>
                <a:spLocks noChangeShapeType="1"/>
              </p:cNvSpPr>
              <p:nvPr/>
            </p:nvSpPr>
            <p:spPr bwMode="auto">
              <a:xfrm>
                <a:off x="375" y="1584"/>
                <a:ext cx="2822" cy="0"/>
              </a:xfrm>
              <a:prstGeom prst="line">
                <a:avLst/>
              </a:prstGeom>
              <a:noFill/>
              <a:ln w="9525">
                <a:solidFill>
                  <a:schemeClr val="bg1"/>
                </a:solidFill>
                <a:prstDash val="dash"/>
                <a:round/>
                <a:headEnd/>
                <a:tailEnd/>
              </a:ln>
            </p:spPr>
            <p:txBody>
              <a:bodyPr anchor="ctr"/>
              <a:lstStyle/>
              <a:p>
                <a:endParaRPr lang="en-US"/>
              </a:p>
            </p:txBody>
          </p:sp>
          <p:sp>
            <p:nvSpPr>
              <p:cNvPr id="6192" name="Oval 19"/>
              <p:cNvSpPr>
                <a:spLocks noChangeAspect="1" noChangeArrowheads="1"/>
              </p:cNvSpPr>
              <p:nvPr/>
            </p:nvSpPr>
            <p:spPr bwMode="auto">
              <a:xfrm>
                <a:off x="3155" y="1566"/>
                <a:ext cx="29" cy="29"/>
              </a:xfrm>
              <a:prstGeom prst="ellipse">
                <a:avLst/>
              </a:prstGeom>
              <a:solidFill>
                <a:schemeClr val="bg1"/>
              </a:solidFill>
              <a:ln w="9525">
                <a:solidFill>
                  <a:schemeClr val="bg1"/>
                </a:solidFill>
                <a:prstDash val="dash"/>
                <a:round/>
                <a:headEnd/>
                <a:tailEnd/>
              </a:ln>
            </p:spPr>
            <p:txBody>
              <a:bodyPr wrap="none" anchor="ctr"/>
              <a:lstStyle/>
              <a:p>
                <a:endParaRPr lang="en-US"/>
              </a:p>
            </p:txBody>
          </p:sp>
        </p:grpSp>
        <p:grpSp>
          <p:nvGrpSpPr>
            <p:cNvPr id="4" name="Group 29"/>
            <p:cNvGrpSpPr>
              <a:grpSpLocks/>
            </p:cNvGrpSpPr>
            <p:nvPr/>
          </p:nvGrpSpPr>
          <p:grpSpPr bwMode="auto">
            <a:xfrm rot="5400000">
              <a:off x="1950223" y="3060696"/>
              <a:ext cx="642143" cy="2381"/>
              <a:chOff x="593725" y="3061494"/>
              <a:chExt cx="642143" cy="2381"/>
            </a:xfrm>
          </p:grpSpPr>
          <p:sp>
            <p:nvSpPr>
              <p:cNvPr id="6189" name="Line 13"/>
              <p:cNvSpPr>
                <a:spLocks noChangeShapeType="1"/>
              </p:cNvSpPr>
              <p:nvPr/>
            </p:nvSpPr>
            <p:spPr bwMode="auto">
              <a:xfrm flipH="1">
                <a:off x="593725" y="3063875"/>
                <a:ext cx="320675" cy="0"/>
              </a:xfrm>
              <a:prstGeom prst="line">
                <a:avLst/>
              </a:prstGeom>
              <a:noFill/>
              <a:ln w="9525">
                <a:solidFill>
                  <a:schemeClr val="bg1"/>
                </a:solidFill>
                <a:prstDash val="dash"/>
                <a:round/>
                <a:headEnd/>
                <a:tailEnd/>
              </a:ln>
            </p:spPr>
            <p:txBody>
              <a:bodyPr anchor="ctr"/>
              <a:lstStyle/>
              <a:p>
                <a:endParaRPr lang="en-US"/>
              </a:p>
            </p:txBody>
          </p:sp>
          <p:sp>
            <p:nvSpPr>
              <p:cNvPr id="6190" name="Line 13"/>
              <p:cNvSpPr>
                <a:spLocks noChangeShapeType="1"/>
              </p:cNvSpPr>
              <p:nvPr/>
            </p:nvSpPr>
            <p:spPr bwMode="auto">
              <a:xfrm flipH="1">
                <a:off x="915193" y="3061494"/>
                <a:ext cx="320675" cy="0"/>
              </a:xfrm>
              <a:prstGeom prst="line">
                <a:avLst/>
              </a:prstGeom>
              <a:noFill/>
              <a:ln w="9525">
                <a:solidFill>
                  <a:schemeClr val="bg1"/>
                </a:solidFill>
                <a:prstDash val="dash"/>
                <a:round/>
                <a:headEnd/>
                <a:tailEnd/>
              </a:ln>
            </p:spPr>
            <p:txBody>
              <a:bodyPr anchor="ctr"/>
              <a:lstStyle/>
              <a:p>
                <a:endParaRPr lang="en-US"/>
              </a:p>
            </p:txBody>
          </p:sp>
        </p:grpSp>
        <p:sp>
          <p:nvSpPr>
            <p:cNvPr id="6188" name="Oval 34"/>
            <p:cNvSpPr>
              <a:spLocks noChangeAspect="1"/>
            </p:cNvSpPr>
            <p:nvPr/>
          </p:nvSpPr>
          <p:spPr bwMode="auto">
            <a:xfrm>
              <a:off x="1717644" y="1357290"/>
              <a:ext cx="2301900" cy="2301900"/>
            </a:xfrm>
            <a:prstGeom prst="ellipse">
              <a:avLst/>
            </a:prstGeom>
            <a:noFill/>
            <a:ln w="25400" algn="ctr">
              <a:solidFill>
                <a:schemeClr val="bg1"/>
              </a:solidFill>
              <a:round/>
              <a:headEnd/>
              <a:tailEnd/>
            </a:ln>
          </p:spPr>
          <p:txBody>
            <a:bodyPr anchor="ctr"/>
            <a:lstStyle/>
            <a:p>
              <a:endParaRPr lang="en-US"/>
            </a:p>
          </p:txBody>
        </p:sp>
      </p:grpSp>
      <p:grpSp>
        <p:nvGrpSpPr>
          <p:cNvPr id="5" name="Group 40"/>
          <p:cNvGrpSpPr>
            <a:grpSpLocks/>
          </p:cNvGrpSpPr>
          <p:nvPr/>
        </p:nvGrpSpPr>
        <p:grpSpPr bwMode="auto">
          <a:xfrm>
            <a:off x="4894263" y="2508250"/>
            <a:ext cx="274637" cy="1655763"/>
            <a:chOff x="4894266" y="2508240"/>
            <a:chExt cx="274320" cy="1655460"/>
          </a:xfrm>
        </p:grpSpPr>
        <p:sp>
          <p:nvSpPr>
            <p:cNvPr id="6177" name="Line 20"/>
            <p:cNvSpPr>
              <a:spLocks noChangeShapeType="1"/>
            </p:cNvSpPr>
            <p:nvPr/>
          </p:nvSpPr>
          <p:spPr bwMode="auto">
            <a:xfrm flipV="1">
              <a:off x="5032380" y="2508240"/>
              <a:ext cx="0" cy="1371600"/>
            </a:xfrm>
            <a:prstGeom prst="line">
              <a:avLst/>
            </a:prstGeom>
            <a:noFill/>
            <a:ln w="9525">
              <a:solidFill>
                <a:schemeClr val="tx1"/>
              </a:solidFill>
              <a:round/>
              <a:headEnd/>
              <a:tailEnd/>
            </a:ln>
          </p:spPr>
          <p:txBody>
            <a:bodyPr anchor="ctr"/>
            <a:lstStyle/>
            <a:p>
              <a:endParaRPr lang="en-US"/>
            </a:p>
          </p:txBody>
        </p:sp>
        <p:sp>
          <p:nvSpPr>
            <p:cNvPr id="6178" name="Oval 19"/>
            <p:cNvSpPr>
              <a:spLocks noChangeAspect="1" noChangeArrowheads="1"/>
            </p:cNvSpPr>
            <p:nvPr/>
          </p:nvSpPr>
          <p:spPr bwMode="auto">
            <a:xfrm>
              <a:off x="4894266" y="3889380"/>
              <a:ext cx="274320" cy="274320"/>
            </a:xfrm>
            <a:prstGeom prst="ellipse">
              <a:avLst/>
            </a:prstGeom>
            <a:solidFill>
              <a:srgbClr val="996600"/>
            </a:solidFill>
            <a:ln w="9525">
              <a:solidFill>
                <a:srgbClr val="996600"/>
              </a:solidFill>
              <a:round/>
              <a:headEnd/>
              <a:tailEnd/>
            </a:ln>
          </p:spPr>
          <p:txBody>
            <a:bodyPr anchor="ctr"/>
            <a:lstStyle/>
            <a:p>
              <a:endParaRPr lang="en-US"/>
            </a:p>
          </p:txBody>
        </p:sp>
      </p:grpSp>
      <p:grpSp>
        <p:nvGrpSpPr>
          <p:cNvPr id="6" name="Group 75"/>
          <p:cNvGrpSpPr/>
          <p:nvPr/>
        </p:nvGrpSpPr>
        <p:grpSpPr>
          <a:xfrm rot="-2700000">
            <a:off x="7258044" y="5505450"/>
            <a:ext cx="7" cy="1082042"/>
            <a:chOff x="7258044" y="5505450"/>
            <a:chExt cx="7" cy="1082042"/>
          </a:xfrm>
        </p:grpSpPr>
        <p:grpSp>
          <p:nvGrpSpPr>
            <p:cNvPr id="7" name="Group 122"/>
            <p:cNvGrpSpPr/>
            <p:nvPr/>
          </p:nvGrpSpPr>
          <p:grpSpPr>
            <a:xfrm>
              <a:off x="7258044" y="5505452"/>
              <a:ext cx="0" cy="1082040"/>
              <a:chOff x="7315200" y="3810000"/>
              <a:chExt cx="0" cy="1082040"/>
            </a:xfrm>
          </p:grpSpPr>
          <p:cxnSp>
            <p:nvCxnSpPr>
              <p:cNvPr id="81" name="Straight Connector 80"/>
              <p:cNvCxnSpPr/>
              <p:nvPr/>
            </p:nvCxnSpPr>
            <p:spPr bwMode="auto">
              <a:xfrm rot="5400000" flipH="1" flipV="1">
                <a:off x="7040880" y="4084320"/>
                <a:ext cx="548640" cy="0"/>
              </a:xfrm>
              <a:prstGeom prst="line">
                <a:avLst/>
              </a:prstGeom>
              <a:solidFill>
                <a:schemeClr val="accent1"/>
              </a:solidFill>
              <a:ln w="28575" cap="flat" cmpd="sng" algn="ctr">
                <a:solidFill>
                  <a:schemeClr val="bg1">
                    <a:lumMod val="75000"/>
                  </a:schemeClr>
                </a:solidFill>
                <a:prstDash val="solid"/>
                <a:round/>
                <a:headEnd type="none" w="med" len="med"/>
                <a:tailEnd type="none" w="med" len="med"/>
              </a:ln>
              <a:effectLst/>
            </p:spPr>
          </p:cxnSp>
          <p:cxnSp>
            <p:nvCxnSpPr>
              <p:cNvPr id="82" name="Straight Connector 81"/>
              <p:cNvCxnSpPr/>
              <p:nvPr/>
            </p:nvCxnSpPr>
            <p:spPr bwMode="auto">
              <a:xfrm rot="5400000">
                <a:off x="7040880" y="4617720"/>
                <a:ext cx="548640" cy="0"/>
              </a:xfrm>
              <a:prstGeom prst="line">
                <a:avLst/>
              </a:prstGeom>
              <a:solidFill>
                <a:schemeClr val="accent1"/>
              </a:solidFill>
              <a:ln w="28575" cap="flat" cmpd="sng" algn="ctr">
                <a:solidFill>
                  <a:schemeClr val="bg1"/>
                </a:solidFill>
                <a:prstDash val="solid"/>
                <a:round/>
                <a:headEnd type="none" w="med" len="med"/>
                <a:tailEnd type="none" w="med" len="med"/>
              </a:ln>
              <a:effectLst/>
            </p:spPr>
          </p:cxnSp>
        </p:grpSp>
        <p:cxnSp>
          <p:nvCxnSpPr>
            <p:cNvPr id="79" name="Straight Connector 78"/>
            <p:cNvCxnSpPr/>
            <p:nvPr/>
          </p:nvCxnSpPr>
          <p:spPr bwMode="auto">
            <a:xfrm rot="5400000">
              <a:off x="7146132" y="5617369"/>
              <a:ext cx="223838" cy="0"/>
            </a:xfrm>
            <a:prstGeom prst="line">
              <a:avLst/>
            </a:prstGeom>
            <a:solidFill>
              <a:schemeClr val="accent1"/>
            </a:solidFill>
            <a:ln w="76200" cap="flat" cmpd="sng" algn="ctr">
              <a:solidFill>
                <a:schemeClr val="tx1"/>
              </a:solidFill>
              <a:prstDash val="solid"/>
              <a:round/>
              <a:headEnd type="none" w="med" len="med"/>
              <a:tailEnd type="none" w="med" len="med"/>
            </a:ln>
            <a:effectLst/>
          </p:spPr>
        </p:cxnSp>
      </p:grpSp>
      <p:grpSp>
        <p:nvGrpSpPr>
          <p:cNvPr id="8" name="Group 82"/>
          <p:cNvGrpSpPr/>
          <p:nvPr/>
        </p:nvGrpSpPr>
        <p:grpSpPr>
          <a:xfrm>
            <a:off x="6904426" y="5249937"/>
            <a:ext cx="759412" cy="1182567"/>
            <a:chOff x="7648138" y="4554993"/>
            <a:chExt cx="759412" cy="1182567"/>
          </a:xfrm>
        </p:grpSpPr>
        <p:sp>
          <p:nvSpPr>
            <p:cNvPr id="84" name="Freeform 13"/>
            <p:cNvSpPr>
              <a:spLocks/>
            </p:cNvSpPr>
            <p:nvPr/>
          </p:nvSpPr>
          <p:spPr bwMode="auto">
            <a:xfrm flipH="1">
              <a:off x="7996185" y="4886015"/>
              <a:ext cx="278218" cy="455085"/>
            </a:xfrm>
            <a:custGeom>
              <a:avLst/>
              <a:gdLst/>
              <a:ahLst/>
              <a:cxnLst>
                <a:cxn ang="0">
                  <a:pos x="276" y="223"/>
                </a:cxn>
                <a:cxn ang="0">
                  <a:pos x="270" y="196"/>
                </a:cxn>
                <a:cxn ang="0">
                  <a:pos x="255" y="156"/>
                </a:cxn>
                <a:cxn ang="0">
                  <a:pos x="206" y="63"/>
                </a:cxn>
                <a:cxn ang="0">
                  <a:pos x="185" y="35"/>
                </a:cxn>
                <a:cxn ang="0">
                  <a:pos x="173" y="24"/>
                </a:cxn>
                <a:cxn ang="0">
                  <a:pos x="161" y="16"/>
                </a:cxn>
                <a:cxn ang="0">
                  <a:pos x="140" y="6"/>
                </a:cxn>
                <a:cxn ang="0">
                  <a:pos x="111" y="0"/>
                </a:cxn>
                <a:cxn ang="0">
                  <a:pos x="104" y="0"/>
                </a:cxn>
                <a:cxn ang="0">
                  <a:pos x="75" y="2"/>
                </a:cxn>
                <a:cxn ang="0">
                  <a:pos x="53" y="7"/>
                </a:cxn>
                <a:cxn ang="0">
                  <a:pos x="48" y="9"/>
                </a:cxn>
                <a:cxn ang="0">
                  <a:pos x="37" y="18"/>
                </a:cxn>
                <a:cxn ang="0">
                  <a:pos x="25" y="30"/>
                </a:cxn>
                <a:cxn ang="0">
                  <a:pos x="20" y="38"/>
                </a:cxn>
                <a:cxn ang="0">
                  <a:pos x="12" y="55"/>
                </a:cxn>
                <a:cxn ang="0">
                  <a:pos x="7" y="76"/>
                </a:cxn>
                <a:cxn ang="0">
                  <a:pos x="7" y="93"/>
                </a:cxn>
                <a:cxn ang="0">
                  <a:pos x="9" y="103"/>
                </a:cxn>
                <a:cxn ang="0">
                  <a:pos x="17" y="120"/>
                </a:cxn>
                <a:cxn ang="0">
                  <a:pos x="32" y="143"/>
                </a:cxn>
                <a:cxn ang="0">
                  <a:pos x="47" y="157"/>
                </a:cxn>
                <a:cxn ang="0">
                  <a:pos x="49" y="160"/>
                </a:cxn>
                <a:cxn ang="0">
                  <a:pos x="50" y="164"/>
                </a:cxn>
                <a:cxn ang="0">
                  <a:pos x="52" y="173"/>
                </a:cxn>
                <a:cxn ang="0">
                  <a:pos x="51" y="192"/>
                </a:cxn>
                <a:cxn ang="0">
                  <a:pos x="48" y="205"/>
                </a:cxn>
                <a:cxn ang="0">
                  <a:pos x="46" y="208"/>
                </a:cxn>
                <a:cxn ang="0">
                  <a:pos x="10" y="270"/>
                </a:cxn>
                <a:cxn ang="0">
                  <a:pos x="5" y="285"/>
                </a:cxn>
                <a:cxn ang="0">
                  <a:pos x="3" y="292"/>
                </a:cxn>
                <a:cxn ang="0">
                  <a:pos x="0" y="319"/>
                </a:cxn>
                <a:cxn ang="0">
                  <a:pos x="2" y="347"/>
                </a:cxn>
                <a:cxn ang="0">
                  <a:pos x="6" y="366"/>
                </a:cxn>
                <a:cxn ang="0">
                  <a:pos x="14" y="386"/>
                </a:cxn>
                <a:cxn ang="0">
                  <a:pos x="29" y="415"/>
                </a:cxn>
                <a:cxn ang="0">
                  <a:pos x="41" y="430"/>
                </a:cxn>
                <a:cxn ang="0">
                  <a:pos x="54" y="441"/>
                </a:cxn>
                <a:cxn ang="0">
                  <a:pos x="60" y="446"/>
                </a:cxn>
                <a:cxn ang="0">
                  <a:pos x="76" y="453"/>
                </a:cxn>
                <a:cxn ang="0">
                  <a:pos x="92" y="457"/>
                </a:cxn>
                <a:cxn ang="0">
                  <a:pos x="118" y="458"/>
                </a:cxn>
                <a:cxn ang="0">
                  <a:pos x="148" y="454"/>
                </a:cxn>
                <a:cxn ang="0">
                  <a:pos x="187" y="442"/>
                </a:cxn>
                <a:cxn ang="0">
                  <a:pos x="216" y="429"/>
                </a:cxn>
                <a:cxn ang="0">
                  <a:pos x="234" y="417"/>
                </a:cxn>
                <a:cxn ang="0">
                  <a:pos x="242" y="410"/>
                </a:cxn>
                <a:cxn ang="0">
                  <a:pos x="252" y="397"/>
                </a:cxn>
                <a:cxn ang="0">
                  <a:pos x="255" y="392"/>
                </a:cxn>
                <a:cxn ang="0">
                  <a:pos x="267" y="357"/>
                </a:cxn>
                <a:cxn ang="0">
                  <a:pos x="279" y="291"/>
                </a:cxn>
                <a:cxn ang="0">
                  <a:pos x="280" y="274"/>
                </a:cxn>
                <a:cxn ang="0">
                  <a:pos x="276" y="223"/>
                </a:cxn>
              </a:cxnLst>
              <a:rect l="0" t="0" r="r" b="b"/>
              <a:pathLst>
                <a:path w="280" h="458">
                  <a:moveTo>
                    <a:pt x="276" y="223"/>
                  </a:moveTo>
                  <a:lnTo>
                    <a:pt x="270" y="196"/>
                  </a:lnTo>
                  <a:lnTo>
                    <a:pt x="255" y="156"/>
                  </a:lnTo>
                  <a:lnTo>
                    <a:pt x="206" y="63"/>
                  </a:lnTo>
                  <a:lnTo>
                    <a:pt x="185" y="35"/>
                  </a:lnTo>
                  <a:lnTo>
                    <a:pt x="173" y="24"/>
                  </a:lnTo>
                  <a:lnTo>
                    <a:pt x="161" y="16"/>
                  </a:lnTo>
                  <a:lnTo>
                    <a:pt x="140" y="6"/>
                  </a:lnTo>
                  <a:lnTo>
                    <a:pt x="111" y="0"/>
                  </a:lnTo>
                  <a:lnTo>
                    <a:pt x="104" y="0"/>
                  </a:lnTo>
                  <a:lnTo>
                    <a:pt x="75" y="2"/>
                  </a:lnTo>
                  <a:lnTo>
                    <a:pt x="53" y="7"/>
                  </a:lnTo>
                  <a:lnTo>
                    <a:pt x="48" y="9"/>
                  </a:lnTo>
                  <a:lnTo>
                    <a:pt x="37" y="18"/>
                  </a:lnTo>
                  <a:lnTo>
                    <a:pt x="25" y="30"/>
                  </a:lnTo>
                  <a:lnTo>
                    <a:pt x="20" y="38"/>
                  </a:lnTo>
                  <a:lnTo>
                    <a:pt x="12" y="55"/>
                  </a:lnTo>
                  <a:lnTo>
                    <a:pt x="7" y="76"/>
                  </a:lnTo>
                  <a:lnTo>
                    <a:pt x="7" y="93"/>
                  </a:lnTo>
                  <a:lnTo>
                    <a:pt x="9" y="103"/>
                  </a:lnTo>
                  <a:lnTo>
                    <a:pt x="17" y="120"/>
                  </a:lnTo>
                  <a:lnTo>
                    <a:pt x="32" y="143"/>
                  </a:lnTo>
                  <a:lnTo>
                    <a:pt x="47" y="157"/>
                  </a:lnTo>
                  <a:lnTo>
                    <a:pt x="49" y="160"/>
                  </a:lnTo>
                  <a:lnTo>
                    <a:pt x="50" y="164"/>
                  </a:lnTo>
                  <a:lnTo>
                    <a:pt x="52" y="173"/>
                  </a:lnTo>
                  <a:lnTo>
                    <a:pt x="51" y="192"/>
                  </a:lnTo>
                  <a:lnTo>
                    <a:pt x="48" y="205"/>
                  </a:lnTo>
                  <a:lnTo>
                    <a:pt x="46" y="208"/>
                  </a:lnTo>
                  <a:lnTo>
                    <a:pt x="10" y="270"/>
                  </a:lnTo>
                  <a:lnTo>
                    <a:pt x="5" y="285"/>
                  </a:lnTo>
                  <a:lnTo>
                    <a:pt x="3" y="292"/>
                  </a:lnTo>
                  <a:lnTo>
                    <a:pt x="0" y="319"/>
                  </a:lnTo>
                  <a:lnTo>
                    <a:pt x="2" y="347"/>
                  </a:lnTo>
                  <a:lnTo>
                    <a:pt x="6" y="366"/>
                  </a:lnTo>
                  <a:lnTo>
                    <a:pt x="14" y="386"/>
                  </a:lnTo>
                  <a:lnTo>
                    <a:pt x="29" y="415"/>
                  </a:lnTo>
                  <a:lnTo>
                    <a:pt x="41" y="430"/>
                  </a:lnTo>
                  <a:lnTo>
                    <a:pt x="54" y="441"/>
                  </a:lnTo>
                  <a:lnTo>
                    <a:pt x="60" y="446"/>
                  </a:lnTo>
                  <a:lnTo>
                    <a:pt x="76" y="453"/>
                  </a:lnTo>
                  <a:lnTo>
                    <a:pt x="92" y="457"/>
                  </a:lnTo>
                  <a:lnTo>
                    <a:pt x="118" y="458"/>
                  </a:lnTo>
                  <a:lnTo>
                    <a:pt x="148" y="454"/>
                  </a:lnTo>
                  <a:lnTo>
                    <a:pt x="187" y="442"/>
                  </a:lnTo>
                  <a:lnTo>
                    <a:pt x="216" y="429"/>
                  </a:lnTo>
                  <a:lnTo>
                    <a:pt x="234" y="417"/>
                  </a:lnTo>
                  <a:lnTo>
                    <a:pt x="242" y="410"/>
                  </a:lnTo>
                  <a:lnTo>
                    <a:pt x="252" y="397"/>
                  </a:lnTo>
                  <a:lnTo>
                    <a:pt x="255" y="392"/>
                  </a:lnTo>
                  <a:lnTo>
                    <a:pt x="267" y="357"/>
                  </a:lnTo>
                  <a:lnTo>
                    <a:pt x="279" y="291"/>
                  </a:lnTo>
                  <a:lnTo>
                    <a:pt x="280" y="274"/>
                  </a:lnTo>
                  <a:lnTo>
                    <a:pt x="276" y="22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14"/>
            <p:cNvSpPr>
              <a:spLocks/>
            </p:cNvSpPr>
            <p:nvPr/>
          </p:nvSpPr>
          <p:spPr bwMode="auto">
            <a:xfrm rot="20505764" flipH="1">
              <a:off x="7648138" y="4896605"/>
              <a:ext cx="530601" cy="194753"/>
            </a:xfrm>
            <a:custGeom>
              <a:avLst/>
              <a:gdLst/>
              <a:ahLst/>
              <a:cxnLst>
                <a:cxn ang="0">
                  <a:pos x="282" y="135"/>
                </a:cxn>
                <a:cxn ang="0">
                  <a:pos x="186" y="90"/>
                </a:cxn>
                <a:cxn ang="0">
                  <a:pos x="142" y="79"/>
                </a:cxn>
                <a:cxn ang="0">
                  <a:pos x="26" y="78"/>
                </a:cxn>
                <a:cxn ang="0">
                  <a:pos x="11" y="82"/>
                </a:cxn>
                <a:cxn ang="0">
                  <a:pos x="4" y="89"/>
                </a:cxn>
                <a:cxn ang="0">
                  <a:pos x="0" y="102"/>
                </a:cxn>
                <a:cxn ang="0">
                  <a:pos x="5" y="119"/>
                </a:cxn>
                <a:cxn ang="0">
                  <a:pos x="20" y="137"/>
                </a:cxn>
                <a:cxn ang="0">
                  <a:pos x="34" y="144"/>
                </a:cxn>
                <a:cxn ang="0">
                  <a:pos x="42" y="143"/>
                </a:cxn>
                <a:cxn ang="0">
                  <a:pos x="67" y="131"/>
                </a:cxn>
                <a:cxn ang="0">
                  <a:pos x="120" y="127"/>
                </a:cxn>
                <a:cxn ang="0">
                  <a:pos x="207" y="153"/>
                </a:cxn>
                <a:cxn ang="0">
                  <a:pos x="251" y="172"/>
                </a:cxn>
                <a:cxn ang="0">
                  <a:pos x="287" y="177"/>
                </a:cxn>
                <a:cxn ang="0">
                  <a:pos x="404" y="120"/>
                </a:cxn>
                <a:cxn ang="0">
                  <a:pos x="417" y="117"/>
                </a:cxn>
                <a:cxn ang="0">
                  <a:pos x="422" y="117"/>
                </a:cxn>
                <a:cxn ang="0">
                  <a:pos x="431" y="125"/>
                </a:cxn>
                <a:cxn ang="0">
                  <a:pos x="451" y="171"/>
                </a:cxn>
                <a:cxn ang="0">
                  <a:pos x="463" y="191"/>
                </a:cxn>
                <a:cxn ang="0">
                  <a:pos x="471" y="196"/>
                </a:cxn>
                <a:cxn ang="0">
                  <a:pos x="476" y="196"/>
                </a:cxn>
                <a:cxn ang="0">
                  <a:pos x="482" y="193"/>
                </a:cxn>
                <a:cxn ang="0">
                  <a:pos x="488" y="187"/>
                </a:cxn>
                <a:cxn ang="0">
                  <a:pos x="493" y="174"/>
                </a:cxn>
                <a:cxn ang="0">
                  <a:pos x="491" y="162"/>
                </a:cxn>
                <a:cxn ang="0">
                  <a:pos x="484" y="152"/>
                </a:cxn>
                <a:cxn ang="0">
                  <a:pos x="468" y="137"/>
                </a:cxn>
                <a:cxn ang="0">
                  <a:pos x="457" y="116"/>
                </a:cxn>
                <a:cxn ang="0">
                  <a:pos x="457" y="112"/>
                </a:cxn>
                <a:cxn ang="0">
                  <a:pos x="463" y="109"/>
                </a:cxn>
                <a:cxn ang="0">
                  <a:pos x="471" y="112"/>
                </a:cxn>
                <a:cxn ang="0">
                  <a:pos x="476" y="117"/>
                </a:cxn>
                <a:cxn ang="0">
                  <a:pos x="498" y="152"/>
                </a:cxn>
                <a:cxn ang="0">
                  <a:pos x="520" y="163"/>
                </a:cxn>
                <a:cxn ang="0">
                  <a:pos x="526" y="163"/>
                </a:cxn>
                <a:cxn ang="0">
                  <a:pos x="530" y="160"/>
                </a:cxn>
                <a:cxn ang="0">
                  <a:pos x="534" y="148"/>
                </a:cxn>
                <a:cxn ang="0">
                  <a:pos x="534" y="141"/>
                </a:cxn>
                <a:cxn ang="0">
                  <a:pos x="528" y="126"/>
                </a:cxn>
                <a:cxn ang="0">
                  <a:pos x="516" y="112"/>
                </a:cxn>
                <a:cxn ang="0">
                  <a:pos x="499" y="103"/>
                </a:cxn>
                <a:cxn ang="0">
                  <a:pos x="459" y="88"/>
                </a:cxn>
                <a:cxn ang="0">
                  <a:pos x="455" y="82"/>
                </a:cxn>
                <a:cxn ang="0">
                  <a:pos x="457" y="64"/>
                </a:cxn>
                <a:cxn ang="0">
                  <a:pos x="471" y="37"/>
                </a:cxn>
                <a:cxn ang="0">
                  <a:pos x="476" y="22"/>
                </a:cxn>
                <a:cxn ang="0">
                  <a:pos x="474" y="10"/>
                </a:cxn>
                <a:cxn ang="0">
                  <a:pos x="468" y="2"/>
                </a:cxn>
                <a:cxn ang="0">
                  <a:pos x="464" y="0"/>
                </a:cxn>
                <a:cxn ang="0">
                  <a:pos x="459" y="0"/>
                </a:cxn>
                <a:cxn ang="0">
                  <a:pos x="447" y="9"/>
                </a:cxn>
                <a:cxn ang="0">
                  <a:pos x="443" y="16"/>
                </a:cxn>
                <a:cxn ang="0">
                  <a:pos x="440" y="49"/>
                </a:cxn>
                <a:cxn ang="0">
                  <a:pos x="436" y="63"/>
                </a:cxn>
                <a:cxn ang="0">
                  <a:pos x="422" y="78"/>
                </a:cxn>
                <a:cxn ang="0">
                  <a:pos x="407" y="86"/>
                </a:cxn>
                <a:cxn ang="0">
                  <a:pos x="331" y="124"/>
                </a:cxn>
                <a:cxn ang="0">
                  <a:pos x="304" y="134"/>
                </a:cxn>
              </a:cxnLst>
              <a:rect l="0" t="0" r="r" b="b"/>
              <a:pathLst>
                <a:path w="534" h="196">
                  <a:moveTo>
                    <a:pt x="294" y="136"/>
                  </a:moveTo>
                  <a:lnTo>
                    <a:pt x="282" y="135"/>
                  </a:lnTo>
                  <a:lnTo>
                    <a:pt x="262" y="130"/>
                  </a:lnTo>
                  <a:lnTo>
                    <a:pt x="186" y="90"/>
                  </a:lnTo>
                  <a:lnTo>
                    <a:pt x="163" y="83"/>
                  </a:lnTo>
                  <a:lnTo>
                    <a:pt x="142" y="79"/>
                  </a:lnTo>
                  <a:lnTo>
                    <a:pt x="78" y="75"/>
                  </a:lnTo>
                  <a:lnTo>
                    <a:pt x="26" y="78"/>
                  </a:lnTo>
                  <a:lnTo>
                    <a:pt x="14" y="81"/>
                  </a:lnTo>
                  <a:lnTo>
                    <a:pt x="11" y="82"/>
                  </a:lnTo>
                  <a:lnTo>
                    <a:pt x="7" y="85"/>
                  </a:lnTo>
                  <a:lnTo>
                    <a:pt x="4" y="89"/>
                  </a:lnTo>
                  <a:lnTo>
                    <a:pt x="2" y="93"/>
                  </a:lnTo>
                  <a:lnTo>
                    <a:pt x="0" y="102"/>
                  </a:lnTo>
                  <a:lnTo>
                    <a:pt x="3" y="115"/>
                  </a:lnTo>
                  <a:lnTo>
                    <a:pt x="5" y="119"/>
                  </a:lnTo>
                  <a:lnTo>
                    <a:pt x="15" y="132"/>
                  </a:lnTo>
                  <a:lnTo>
                    <a:pt x="20" y="137"/>
                  </a:lnTo>
                  <a:lnTo>
                    <a:pt x="29" y="142"/>
                  </a:lnTo>
                  <a:lnTo>
                    <a:pt x="34" y="144"/>
                  </a:lnTo>
                  <a:lnTo>
                    <a:pt x="38" y="144"/>
                  </a:lnTo>
                  <a:lnTo>
                    <a:pt x="42" y="143"/>
                  </a:lnTo>
                  <a:lnTo>
                    <a:pt x="62" y="134"/>
                  </a:lnTo>
                  <a:lnTo>
                    <a:pt x="67" y="131"/>
                  </a:lnTo>
                  <a:lnTo>
                    <a:pt x="80" y="129"/>
                  </a:lnTo>
                  <a:lnTo>
                    <a:pt x="120" y="127"/>
                  </a:lnTo>
                  <a:lnTo>
                    <a:pt x="143" y="130"/>
                  </a:lnTo>
                  <a:lnTo>
                    <a:pt x="207" y="153"/>
                  </a:lnTo>
                  <a:lnTo>
                    <a:pt x="237" y="167"/>
                  </a:lnTo>
                  <a:lnTo>
                    <a:pt x="251" y="172"/>
                  </a:lnTo>
                  <a:lnTo>
                    <a:pt x="270" y="176"/>
                  </a:lnTo>
                  <a:lnTo>
                    <a:pt x="287" y="177"/>
                  </a:lnTo>
                  <a:lnTo>
                    <a:pt x="313" y="170"/>
                  </a:lnTo>
                  <a:lnTo>
                    <a:pt x="404" y="120"/>
                  </a:lnTo>
                  <a:lnTo>
                    <a:pt x="411" y="118"/>
                  </a:lnTo>
                  <a:lnTo>
                    <a:pt x="417" y="117"/>
                  </a:lnTo>
                  <a:lnTo>
                    <a:pt x="420" y="117"/>
                  </a:lnTo>
                  <a:lnTo>
                    <a:pt x="422" y="117"/>
                  </a:lnTo>
                  <a:lnTo>
                    <a:pt x="426" y="120"/>
                  </a:lnTo>
                  <a:lnTo>
                    <a:pt x="431" y="125"/>
                  </a:lnTo>
                  <a:lnTo>
                    <a:pt x="436" y="134"/>
                  </a:lnTo>
                  <a:lnTo>
                    <a:pt x="451" y="171"/>
                  </a:lnTo>
                  <a:lnTo>
                    <a:pt x="461" y="187"/>
                  </a:lnTo>
                  <a:lnTo>
                    <a:pt x="463" y="191"/>
                  </a:lnTo>
                  <a:lnTo>
                    <a:pt x="468" y="195"/>
                  </a:lnTo>
                  <a:lnTo>
                    <a:pt x="471" y="196"/>
                  </a:lnTo>
                  <a:lnTo>
                    <a:pt x="473" y="196"/>
                  </a:lnTo>
                  <a:lnTo>
                    <a:pt x="476" y="196"/>
                  </a:lnTo>
                  <a:lnTo>
                    <a:pt x="479" y="195"/>
                  </a:lnTo>
                  <a:lnTo>
                    <a:pt x="482" y="193"/>
                  </a:lnTo>
                  <a:lnTo>
                    <a:pt x="486" y="190"/>
                  </a:lnTo>
                  <a:lnTo>
                    <a:pt x="488" y="187"/>
                  </a:lnTo>
                  <a:lnTo>
                    <a:pt x="492" y="180"/>
                  </a:lnTo>
                  <a:lnTo>
                    <a:pt x="493" y="174"/>
                  </a:lnTo>
                  <a:lnTo>
                    <a:pt x="493" y="168"/>
                  </a:lnTo>
                  <a:lnTo>
                    <a:pt x="491" y="162"/>
                  </a:lnTo>
                  <a:lnTo>
                    <a:pt x="489" y="159"/>
                  </a:lnTo>
                  <a:lnTo>
                    <a:pt x="484" y="152"/>
                  </a:lnTo>
                  <a:lnTo>
                    <a:pt x="470" y="140"/>
                  </a:lnTo>
                  <a:lnTo>
                    <a:pt x="468" y="137"/>
                  </a:lnTo>
                  <a:lnTo>
                    <a:pt x="460" y="123"/>
                  </a:lnTo>
                  <a:lnTo>
                    <a:pt x="457" y="116"/>
                  </a:lnTo>
                  <a:lnTo>
                    <a:pt x="457" y="114"/>
                  </a:lnTo>
                  <a:lnTo>
                    <a:pt x="457" y="112"/>
                  </a:lnTo>
                  <a:lnTo>
                    <a:pt x="459" y="110"/>
                  </a:lnTo>
                  <a:lnTo>
                    <a:pt x="463" y="109"/>
                  </a:lnTo>
                  <a:lnTo>
                    <a:pt x="466" y="109"/>
                  </a:lnTo>
                  <a:lnTo>
                    <a:pt x="471" y="112"/>
                  </a:lnTo>
                  <a:lnTo>
                    <a:pt x="473" y="114"/>
                  </a:lnTo>
                  <a:lnTo>
                    <a:pt x="476" y="117"/>
                  </a:lnTo>
                  <a:lnTo>
                    <a:pt x="495" y="148"/>
                  </a:lnTo>
                  <a:lnTo>
                    <a:pt x="498" y="152"/>
                  </a:lnTo>
                  <a:lnTo>
                    <a:pt x="509" y="160"/>
                  </a:lnTo>
                  <a:lnTo>
                    <a:pt x="520" y="163"/>
                  </a:lnTo>
                  <a:lnTo>
                    <a:pt x="523" y="163"/>
                  </a:lnTo>
                  <a:lnTo>
                    <a:pt x="526" y="163"/>
                  </a:lnTo>
                  <a:lnTo>
                    <a:pt x="528" y="162"/>
                  </a:lnTo>
                  <a:lnTo>
                    <a:pt x="530" y="160"/>
                  </a:lnTo>
                  <a:lnTo>
                    <a:pt x="533" y="154"/>
                  </a:lnTo>
                  <a:lnTo>
                    <a:pt x="534" y="148"/>
                  </a:lnTo>
                  <a:lnTo>
                    <a:pt x="534" y="144"/>
                  </a:lnTo>
                  <a:lnTo>
                    <a:pt x="534" y="141"/>
                  </a:lnTo>
                  <a:lnTo>
                    <a:pt x="532" y="134"/>
                  </a:lnTo>
                  <a:lnTo>
                    <a:pt x="528" y="126"/>
                  </a:lnTo>
                  <a:lnTo>
                    <a:pt x="522" y="119"/>
                  </a:lnTo>
                  <a:lnTo>
                    <a:pt x="516" y="112"/>
                  </a:lnTo>
                  <a:lnTo>
                    <a:pt x="512" y="109"/>
                  </a:lnTo>
                  <a:lnTo>
                    <a:pt x="499" y="103"/>
                  </a:lnTo>
                  <a:lnTo>
                    <a:pt x="460" y="89"/>
                  </a:lnTo>
                  <a:lnTo>
                    <a:pt x="459" y="88"/>
                  </a:lnTo>
                  <a:lnTo>
                    <a:pt x="457" y="86"/>
                  </a:lnTo>
                  <a:lnTo>
                    <a:pt x="455" y="82"/>
                  </a:lnTo>
                  <a:lnTo>
                    <a:pt x="454" y="77"/>
                  </a:lnTo>
                  <a:lnTo>
                    <a:pt x="457" y="64"/>
                  </a:lnTo>
                  <a:lnTo>
                    <a:pt x="461" y="55"/>
                  </a:lnTo>
                  <a:lnTo>
                    <a:pt x="471" y="37"/>
                  </a:lnTo>
                  <a:lnTo>
                    <a:pt x="475" y="26"/>
                  </a:lnTo>
                  <a:lnTo>
                    <a:pt x="476" y="22"/>
                  </a:lnTo>
                  <a:lnTo>
                    <a:pt x="476" y="17"/>
                  </a:lnTo>
                  <a:lnTo>
                    <a:pt x="474" y="10"/>
                  </a:lnTo>
                  <a:lnTo>
                    <a:pt x="472" y="7"/>
                  </a:lnTo>
                  <a:lnTo>
                    <a:pt x="468" y="2"/>
                  </a:lnTo>
                  <a:lnTo>
                    <a:pt x="466" y="0"/>
                  </a:lnTo>
                  <a:lnTo>
                    <a:pt x="464" y="0"/>
                  </a:lnTo>
                  <a:lnTo>
                    <a:pt x="461" y="0"/>
                  </a:lnTo>
                  <a:lnTo>
                    <a:pt x="459" y="0"/>
                  </a:lnTo>
                  <a:lnTo>
                    <a:pt x="453" y="4"/>
                  </a:lnTo>
                  <a:lnTo>
                    <a:pt x="447" y="9"/>
                  </a:lnTo>
                  <a:lnTo>
                    <a:pt x="445" y="12"/>
                  </a:lnTo>
                  <a:lnTo>
                    <a:pt x="443" y="16"/>
                  </a:lnTo>
                  <a:lnTo>
                    <a:pt x="442" y="20"/>
                  </a:lnTo>
                  <a:lnTo>
                    <a:pt x="440" y="49"/>
                  </a:lnTo>
                  <a:lnTo>
                    <a:pt x="438" y="59"/>
                  </a:lnTo>
                  <a:lnTo>
                    <a:pt x="436" y="63"/>
                  </a:lnTo>
                  <a:lnTo>
                    <a:pt x="429" y="72"/>
                  </a:lnTo>
                  <a:lnTo>
                    <a:pt x="422" y="78"/>
                  </a:lnTo>
                  <a:lnTo>
                    <a:pt x="411" y="84"/>
                  </a:lnTo>
                  <a:lnTo>
                    <a:pt x="407" y="86"/>
                  </a:lnTo>
                  <a:lnTo>
                    <a:pt x="381" y="94"/>
                  </a:lnTo>
                  <a:lnTo>
                    <a:pt x="331" y="124"/>
                  </a:lnTo>
                  <a:lnTo>
                    <a:pt x="323" y="127"/>
                  </a:lnTo>
                  <a:lnTo>
                    <a:pt x="304" y="134"/>
                  </a:lnTo>
                  <a:lnTo>
                    <a:pt x="294" y="1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15"/>
            <p:cNvSpPr>
              <a:spLocks/>
            </p:cNvSpPr>
            <p:nvPr/>
          </p:nvSpPr>
          <p:spPr bwMode="auto">
            <a:xfrm flipH="1">
              <a:off x="7902783" y="5201991"/>
              <a:ext cx="218600" cy="507748"/>
            </a:xfrm>
            <a:custGeom>
              <a:avLst/>
              <a:gdLst/>
              <a:ahLst/>
              <a:cxnLst>
                <a:cxn ang="0">
                  <a:pos x="43" y="9"/>
                </a:cxn>
                <a:cxn ang="0">
                  <a:pos x="30" y="2"/>
                </a:cxn>
                <a:cxn ang="0">
                  <a:pos x="22" y="0"/>
                </a:cxn>
                <a:cxn ang="0">
                  <a:pos x="16" y="3"/>
                </a:cxn>
                <a:cxn ang="0">
                  <a:pos x="13" y="8"/>
                </a:cxn>
                <a:cxn ang="0">
                  <a:pos x="2" y="51"/>
                </a:cxn>
                <a:cxn ang="0">
                  <a:pos x="1" y="90"/>
                </a:cxn>
                <a:cxn ang="0">
                  <a:pos x="35" y="190"/>
                </a:cxn>
                <a:cxn ang="0">
                  <a:pos x="41" y="267"/>
                </a:cxn>
                <a:cxn ang="0">
                  <a:pos x="37" y="383"/>
                </a:cxn>
                <a:cxn ang="0">
                  <a:pos x="29" y="401"/>
                </a:cxn>
                <a:cxn ang="0">
                  <a:pos x="1" y="439"/>
                </a:cxn>
                <a:cxn ang="0">
                  <a:pos x="2" y="449"/>
                </a:cxn>
                <a:cxn ang="0">
                  <a:pos x="8" y="459"/>
                </a:cxn>
                <a:cxn ang="0">
                  <a:pos x="16" y="467"/>
                </a:cxn>
                <a:cxn ang="0">
                  <a:pos x="26" y="468"/>
                </a:cxn>
                <a:cxn ang="0">
                  <a:pos x="55" y="467"/>
                </a:cxn>
                <a:cxn ang="0">
                  <a:pos x="99" y="476"/>
                </a:cxn>
                <a:cxn ang="0">
                  <a:pos x="132" y="500"/>
                </a:cxn>
                <a:cxn ang="0">
                  <a:pos x="149" y="508"/>
                </a:cxn>
                <a:cxn ang="0">
                  <a:pos x="187" y="508"/>
                </a:cxn>
                <a:cxn ang="0">
                  <a:pos x="202" y="500"/>
                </a:cxn>
                <a:cxn ang="0">
                  <a:pos x="217" y="486"/>
                </a:cxn>
                <a:cxn ang="0">
                  <a:pos x="220" y="480"/>
                </a:cxn>
                <a:cxn ang="0">
                  <a:pos x="220" y="475"/>
                </a:cxn>
                <a:cxn ang="0">
                  <a:pos x="218" y="470"/>
                </a:cxn>
                <a:cxn ang="0">
                  <a:pos x="204" y="461"/>
                </a:cxn>
                <a:cxn ang="0">
                  <a:pos x="118" y="440"/>
                </a:cxn>
                <a:cxn ang="0">
                  <a:pos x="72" y="429"/>
                </a:cxn>
                <a:cxn ang="0">
                  <a:pos x="62" y="424"/>
                </a:cxn>
                <a:cxn ang="0">
                  <a:pos x="58" y="418"/>
                </a:cxn>
                <a:cxn ang="0">
                  <a:pos x="56" y="409"/>
                </a:cxn>
                <a:cxn ang="0">
                  <a:pos x="67" y="373"/>
                </a:cxn>
                <a:cxn ang="0">
                  <a:pos x="93" y="232"/>
                </a:cxn>
                <a:cxn ang="0">
                  <a:pos x="90" y="132"/>
                </a:cxn>
                <a:cxn ang="0">
                  <a:pos x="78" y="73"/>
                </a:cxn>
                <a:cxn ang="0">
                  <a:pos x="52" y="19"/>
                </a:cxn>
              </a:cxnLst>
              <a:rect l="0" t="0" r="r" b="b"/>
              <a:pathLst>
                <a:path w="220" h="511">
                  <a:moveTo>
                    <a:pt x="50" y="15"/>
                  </a:moveTo>
                  <a:lnTo>
                    <a:pt x="43" y="9"/>
                  </a:lnTo>
                  <a:lnTo>
                    <a:pt x="35" y="4"/>
                  </a:lnTo>
                  <a:lnTo>
                    <a:pt x="30" y="2"/>
                  </a:lnTo>
                  <a:lnTo>
                    <a:pt x="26" y="0"/>
                  </a:lnTo>
                  <a:lnTo>
                    <a:pt x="22" y="0"/>
                  </a:lnTo>
                  <a:lnTo>
                    <a:pt x="20" y="1"/>
                  </a:lnTo>
                  <a:lnTo>
                    <a:pt x="16" y="3"/>
                  </a:lnTo>
                  <a:lnTo>
                    <a:pt x="15" y="5"/>
                  </a:lnTo>
                  <a:lnTo>
                    <a:pt x="13" y="8"/>
                  </a:lnTo>
                  <a:lnTo>
                    <a:pt x="9" y="19"/>
                  </a:lnTo>
                  <a:lnTo>
                    <a:pt x="2" y="51"/>
                  </a:lnTo>
                  <a:lnTo>
                    <a:pt x="0" y="73"/>
                  </a:lnTo>
                  <a:lnTo>
                    <a:pt x="1" y="90"/>
                  </a:lnTo>
                  <a:lnTo>
                    <a:pt x="4" y="106"/>
                  </a:lnTo>
                  <a:lnTo>
                    <a:pt x="35" y="190"/>
                  </a:lnTo>
                  <a:lnTo>
                    <a:pt x="40" y="211"/>
                  </a:lnTo>
                  <a:lnTo>
                    <a:pt x="41" y="267"/>
                  </a:lnTo>
                  <a:lnTo>
                    <a:pt x="39" y="368"/>
                  </a:lnTo>
                  <a:lnTo>
                    <a:pt x="37" y="383"/>
                  </a:lnTo>
                  <a:lnTo>
                    <a:pt x="34" y="393"/>
                  </a:lnTo>
                  <a:lnTo>
                    <a:pt x="29" y="401"/>
                  </a:lnTo>
                  <a:lnTo>
                    <a:pt x="5" y="431"/>
                  </a:lnTo>
                  <a:lnTo>
                    <a:pt x="1" y="439"/>
                  </a:lnTo>
                  <a:lnTo>
                    <a:pt x="1" y="445"/>
                  </a:lnTo>
                  <a:lnTo>
                    <a:pt x="2" y="449"/>
                  </a:lnTo>
                  <a:lnTo>
                    <a:pt x="6" y="456"/>
                  </a:lnTo>
                  <a:lnTo>
                    <a:pt x="8" y="459"/>
                  </a:lnTo>
                  <a:lnTo>
                    <a:pt x="13" y="465"/>
                  </a:lnTo>
                  <a:lnTo>
                    <a:pt x="16" y="467"/>
                  </a:lnTo>
                  <a:lnTo>
                    <a:pt x="19" y="468"/>
                  </a:lnTo>
                  <a:lnTo>
                    <a:pt x="26" y="468"/>
                  </a:lnTo>
                  <a:lnTo>
                    <a:pt x="40" y="467"/>
                  </a:lnTo>
                  <a:lnTo>
                    <a:pt x="55" y="467"/>
                  </a:lnTo>
                  <a:lnTo>
                    <a:pt x="87" y="472"/>
                  </a:lnTo>
                  <a:lnTo>
                    <a:pt x="99" y="476"/>
                  </a:lnTo>
                  <a:lnTo>
                    <a:pt x="105" y="479"/>
                  </a:lnTo>
                  <a:lnTo>
                    <a:pt x="132" y="500"/>
                  </a:lnTo>
                  <a:lnTo>
                    <a:pt x="138" y="504"/>
                  </a:lnTo>
                  <a:lnTo>
                    <a:pt x="149" y="508"/>
                  </a:lnTo>
                  <a:lnTo>
                    <a:pt x="166" y="511"/>
                  </a:lnTo>
                  <a:lnTo>
                    <a:pt x="187" y="508"/>
                  </a:lnTo>
                  <a:lnTo>
                    <a:pt x="192" y="506"/>
                  </a:lnTo>
                  <a:lnTo>
                    <a:pt x="202" y="500"/>
                  </a:lnTo>
                  <a:lnTo>
                    <a:pt x="211" y="493"/>
                  </a:lnTo>
                  <a:lnTo>
                    <a:pt x="217" y="486"/>
                  </a:lnTo>
                  <a:lnTo>
                    <a:pt x="219" y="483"/>
                  </a:lnTo>
                  <a:lnTo>
                    <a:pt x="220" y="480"/>
                  </a:lnTo>
                  <a:lnTo>
                    <a:pt x="220" y="478"/>
                  </a:lnTo>
                  <a:lnTo>
                    <a:pt x="220" y="475"/>
                  </a:lnTo>
                  <a:lnTo>
                    <a:pt x="219" y="473"/>
                  </a:lnTo>
                  <a:lnTo>
                    <a:pt x="218" y="470"/>
                  </a:lnTo>
                  <a:lnTo>
                    <a:pt x="215" y="468"/>
                  </a:lnTo>
                  <a:lnTo>
                    <a:pt x="204" y="461"/>
                  </a:lnTo>
                  <a:lnTo>
                    <a:pt x="201" y="460"/>
                  </a:lnTo>
                  <a:lnTo>
                    <a:pt x="118" y="440"/>
                  </a:lnTo>
                  <a:lnTo>
                    <a:pt x="88" y="435"/>
                  </a:lnTo>
                  <a:lnTo>
                    <a:pt x="72" y="429"/>
                  </a:lnTo>
                  <a:lnTo>
                    <a:pt x="68" y="427"/>
                  </a:lnTo>
                  <a:lnTo>
                    <a:pt x="62" y="424"/>
                  </a:lnTo>
                  <a:lnTo>
                    <a:pt x="60" y="421"/>
                  </a:lnTo>
                  <a:lnTo>
                    <a:pt x="58" y="418"/>
                  </a:lnTo>
                  <a:lnTo>
                    <a:pt x="57" y="414"/>
                  </a:lnTo>
                  <a:lnTo>
                    <a:pt x="56" y="409"/>
                  </a:lnTo>
                  <a:lnTo>
                    <a:pt x="57" y="403"/>
                  </a:lnTo>
                  <a:lnTo>
                    <a:pt x="67" y="373"/>
                  </a:lnTo>
                  <a:lnTo>
                    <a:pt x="76" y="342"/>
                  </a:lnTo>
                  <a:lnTo>
                    <a:pt x="93" y="232"/>
                  </a:lnTo>
                  <a:lnTo>
                    <a:pt x="94" y="187"/>
                  </a:lnTo>
                  <a:lnTo>
                    <a:pt x="90" y="132"/>
                  </a:lnTo>
                  <a:lnTo>
                    <a:pt x="83" y="89"/>
                  </a:lnTo>
                  <a:lnTo>
                    <a:pt x="78" y="73"/>
                  </a:lnTo>
                  <a:lnTo>
                    <a:pt x="58" y="27"/>
                  </a:lnTo>
                  <a:lnTo>
                    <a:pt x="52" y="19"/>
                  </a:lnTo>
                  <a:lnTo>
                    <a:pt x="50" y="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16"/>
            <p:cNvSpPr>
              <a:spLocks/>
            </p:cNvSpPr>
            <p:nvPr/>
          </p:nvSpPr>
          <p:spPr bwMode="auto">
            <a:xfrm flipH="1">
              <a:off x="8080644" y="5200997"/>
              <a:ext cx="196740" cy="536563"/>
            </a:xfrm>
            <a:custGeom>
              <a:avLst/>
              <a:gdLst/>
              <a:ahLst/>
              <a:cxnLst>
                <a:cxn ang="0">
                  <a:pos x="195" y="501"/>
                </a:cxn>
                <a:cxn ang="0">
                  <a:pos x="178" y="493"/>
                </a:cxn>
                <a:cxn ang="0">
                  <a:pos x="117" y="484"/>
                </a:cxn>
                <a:cxn ang="0">
                  <a:pos x="87" y="470"/>
                </a:cxn>
                <a:cxn ang="0">
                  <a:pos x="65" y="453"/>
                </a:cxn>
                <a:cxn ang="0">
                  <a:pos x="59" y="447"/>
                </a:cxn>
                <a:cxn ang="0">
                  <a:pos x="57" y="437"/>
                </a:cxn>
                <a:cxn ang="0">
                  <a:pos x="61" y="417"/>
                </a:cxn>
                <a:cxn ang="0">
                  <a:pos x="127" y="217"/>
                </a:cxn>
                <a:cxn ang="0">
                  <a:pos x="135" y="136"/>
                </a:cxn>
                <a:cxn ang="0">
                  <a:pos x="118" y="14"/>
                </a:cxn>
                <a:cxn ang="0">
                  <a:pos x="115" y="9"/>
                </a:cxn>
                <a:cxn ang="0">
                  <a:pos x="107" y="3"/>
                </a:cxn>
                <a:cxn ang="0">
                  <a:pos x="95" y="0"/>
                </a:cxn>
                <a:cxn ang="0">
                  <a:pos x="83" y="3"/>
                </a:cxn>
                <a:cxn ang="0">
                  <a:pos x="74" y="9"/>
                </a:cxn>
                <a:cxn ang="0">
                  <a:pos x="68" y="22"/>
                </a:cxn>
                <a:cxn ang="0">
                  <a:pos x="62" y="93"/>
                </a:cxn>
                <a:cxn ang="0">
                  <a:pos x="74" y="229"/>
                </a:cxn>
                <a:cxn ang="0">
                  <a:pos x="33" y="408"/>
                </a:cxn>
                <a:cxn ang="0">
                  <a:pos x="23" y="428"/>
                </a:cxn>
                <a:cxn ang="0">
                  <a:pos x="3" y="451"/>
                </a:cxn>
                <a:cxn ang="0">
                  <a:pos x="0" y="465"/>
                </a:cxn>
                <a:cxn ang="0">
                  <a:pos x="3" y="486"/>
                </a:cxn>
                <a:cxn ang="0">
                  <a:pos x="9" y="492"/>
                </a:cxn>
                <a:cxn ang="0">
                  <a:pos x="25" y="496"/>
                </a:cxn>
                <a:cxn ang="0">
                  <a:pos x="53" y="497"/>
                </a:cxn>
                <a:cxn ang="0">
                  <a:pos x="74" y="507"/>
                </a:cxn>
                <a:cxn ang="0">
                  <a:pos x="115" y="534"/>
                </a:cxn>
                <a:cxn ang="0">
                  <a:pos x="137" y="539"/>
                </a:cxn>
                <a:cxn ang="0">
                  <a:pos x="170" y="538"/>
                </a:cxn>
                <a:cxn ang="0">
                  <a:pos x="188" y="528"/>
                </a:cxn>
                <a:cxn ang="0">
                  <a:pos x="197" y="514"/>
                </a:cxn>
                <a:cxn ang="0">
                  <a:pos x="197" y="507"/>
                </a:cxn>
              </a:cxnLst>
              <a:rect l="0" t="0" r="r" b="b"/>
              <a:pathLst>
                <a:path w="198" h="540">
                  <a:moveTo>
                    <a:pt x="197" y="507"/>
                  </a:moveTo>
                  <a:lnTo>
                    <a:pt x="195" y="501"/>
                  </a:lnTo>
                  <a:lnTo>
                    <a:pt x="189" y="497"/>
                  </a:lnTo>
                  <a:lnTo>
                    <a:pt x="178" y="493"/>
                  </a:lnTo>
                  <a:lnTo>
                    <a:pt x="124" y="486"/>
                  </a:lnTo>
                  <a:lnTo>
                    <a:pt x="117" y="484"/>
                  </a:lnTo>
                  <a:lnTo>
                    <a:pt x="105" y="480"/>
                  </a:lnTo>
                  <a:lnTo>
                    <a:pt x="87" y="470"/>
                  </a:lnTo>
                  <a:lnTo>
                    <a:pt x="76" y="461"/>
                  </a:lnTo>
                  <a:lnTo>
                    <a:pt x="65" y="453"/>
                  </a:lnTo>
                  <a:lnTo>
                    <a:pt x="62" y="451"/>
                  </a:lnTo>
                  <a:lnTo>
                    <a:pt x="59" y="447"/>
                  </a:lnTo>
                  <a:lnTo>
                    <a:pt x="58" y="443"/>
                  </a:lnTo>
                  <a:lnTo>
                    <a:pt x="57" y="437"/>
                  </a:lnTo>
                  <a:lnTo>
                    <a:pt x="58" y="431"/>
                  </a:lnTo>
                  <a:lnTo>
                    <a:pt x="61" y="417"/>
                  </a:lnTo>
                  <a:lnTo>
                    <a:pt x="121" y="241"/>
                  </a:lnTo>
                  <a:lnTo>
                    <a:pt x="127" y="217"/>
                  </a:lnTo>
                  <a:lnTo>
                    <a:pt x="133" y="176"/>
                  </a:lnTo>
                  <a:lnTo>
                    <a:pt x="135" y="136"/>
                  </a:lnTo>
                  <a:lnTo>
                    <a:pt x="120" y="22"/>
                  </a:lnTo>
                  <a:lnTo>
                    <a:pt x="118" y="14"/>
                  </a:lnTo>
                  <a:lnTo>
                    <a:pt x="117" y="11"/>
                  </a:lnTo>
                  <a:lnTo>
                    <a:pt x="115" y="9"/>
                  </a:lnTo>
                  <a:lnTo>
                    <a:pt x="111" y="5"/>
                  </a:lnTo>
                  <a:lnTo>
                    <a:pt x="107" y="3"/>
                  </a:lnTo>
                  <a:lnTo>
                    <a:pt x="101" y="1"/>
                  </a:lnTo>
                  <a:lnTo>
                    <a:pt x="95" y="0"/>
                  </a:lnTo>
                  <a:lnTo>
                    <a:pt x="89" y="1"/>
                  </a:lnTo>
                  <a:lnTo>
                    <a:pt x="83" y="3"/>
                  </a:lnTo>
                  <a:lnTo>
                    <a:pt x="78" y="5"/>
                  </a:lnTo>
                  <a:lnTo>
                    <a:pt x="74" y="9"/>
                  </a:lnTo>
                  <a:lnTo>
                    <a:pt x="71" y="14"/>
                  </a:lnTo>
                  <a:lnTo>
                    <a:pt x="68" y="22"/>
                  </a:lnTo>
                  <a:lnTo>
                    <a:pt x="63" y="50"/>
                  </a:lnTo>
                  <a:lnTo>
                    <a:pt x="62" y="93"/>
                  </a:lnTo>
                  <a:lnTo>
                    <a:pt x="75" y="198"/>
                  </a:lnTo>
                  <a:lnTo>
                    <a:pt x="74" y="229"/>
                  </a:lnTo>
                  <a:lnTo>
                    <a:pt x="57" y="317"/>
                  </a:lnTo>
                  <a:lnTo>
                    <a:pt x="33" y="408"/>
                  </a:lnTo>
                  <a:lnTo>
                    <a:pt x="30" y="416"/>
                  </a:lnTo>
                  <a:lnTo>
                    <a:pt x="23" y="428"/>
                  </a:lnTo>
                  <a:lnTo>
                    <a:pt x="6" y="446"/>
                  </a:lnTo>
                  <a:lnTo>
                    <a:pt x="3" y="451"/>
                  </a:lnTo>
                  <a:lnTo>
                    <a:pt x="1" y="455"/>
                  </a:lnTo>
                  <a:lnTo>
                    <a:pt x="0" y="465"/>
                  </a:lnTo>
                  <a:lnTo>
                    <a:pt x="0" y="476"/>
                  </a:lnTo>
                  <a:lnTo>
                    <a:pt x="3" y="486"/>
                  </a:lnTo>
                  <a:lnTo>
                    <a:pt x="6" y="489"/>
                  </a:lnTo>
                  <a:lnTo>
                    <a:pt x="9" y="492"/>
                  </a:lnTo>
                  <a:lnTo>
                    <a:pt x="13" y="495"/>
                  </a:lnTo>
                  <a:lnTo>
                    <a:pt x="25" y="496"/>
                  </a:lnTo>
                  <a:lnTo>
                    <a:pt x="46" y="496"/>
                  </a:lnTo>
                  <a:lnTo>
                    <a:pt x="53" y="497"/>
                  </a:lnTo>
                  <a:lnTo>
                    <a:pt x="60" y="499"/>
                  </a:lnTo>
                  <a:lnTo>
                    <a:pt x="74" y="507"/>
                  </a:lnTo>
                  <a:lnTo>
                    <a:pt x="102" y="527"/>
                  </a:lnTo>
                  <a:lnTo>
                    <a:pt x="115" y="534"/>
                  </a:lnTo>
                  <a:lnTo>
                    <a:pt x="122" y="536"/>
                  </a:lnTo>
                  <a:lnTo>
                    <a:pt x="137" y="539"/>
                  </a:lnTo>
                  <a:lnTo>
                    <a:pt x="159" y="540"/>
                  </a:lnTo>
                  <a:lnTo>
                    <a:pt x="170" y="538"/>
                  </a:lnTo>
                  <a:lnTo>
                    <a:pt x="180" y="534"/>
                  </a:lnTo>
                  <a:lnTo>
                    <a:pt x="188" y="528"/>
                  </a:lnTo>
                  <a:lnTo>
                    <a:pt x="195" y="517"/>
                  </a:lnTo>
                  <a:lnTo>
                    <a:pt x="197" y="514"/>
                  </a:lnTo>
                  <a:lnTo>
                    <a:pt x="198" y="509"/>
                  </a:lnTo>
                  <a:lnTo>
                    <a:pt x="197" y="50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17"/>
            <p:cNvSpPr>
              <a:spLocks/>
            </p:cNvSpPr>
            <p:nvPr/>
          </p:nvSpPr>
          <p:spPr bwMode="auto">
            <a:xfrm flipH="1">
              <a:off x="8039905" y="4599848"/>
              <a:ext cx="328894" cy="265301"/>
            </a:xfrm>
            <a:custGeom>
              <a:avLst/>
              <a:gdLst/>
              <a:ahLst/>
              <a:cxnLst>
                <a:cxn ang="0">
                  <a:pos x="321" y="151"/>
                </a:cxn>
                <a:cxn ang="0">
                  <a:pos x="311" y="147"/>
                </a:cxn>
                <a:cxn ang="0">
                  <a:pos x="273" y="147"/>
                </a:cxn>
                <a:cxn ang="0">
                  <a:pos x="260" y="146"/>
                </a:cxn>
                <a:cxn ang="0">
                  <a:pos x="250" y="140"/>
                </a:cxn>
                <a:cxn ang="0">
                  <a:pos x="244" y="134"/>
                </a:cxn>
                <a:cxn ang="0">
                  <a:pos x="242" y="126"/>
                </a:cxn>
                <a:cxn ang="0">
                  <a:pos x="206" y="68"/>
                </a:cxn>
                <a:cxn ang="0">
                  <a:pos x="159" y="24"/>
                </a:cxn>
                <a:cxn ang="0">
                  <a:pos x="109" y="0"/>
                </a:cxn>
                <a:cxn ang="0">
                  <a:pos x="76" y="2"/>
                </a:cxn>
                <a:cxn ang="0">
                  <a:pos x="44" y="15"/>
                </a:cxn>
                <a:cxn ang="0">
                  <a:pos x="26" y="29"/>
                </a:cxn>
                <a:cxn ang="0">
                  <a:pos x="8" y="58"/>
                </a:cxn>
                <a:cxn ang="0">
                  <a:pos x="1" y="85"/>
                </a:cxn>
                <a:cxn ang="0">
                  <a:pos x="2" y="122"/>
                </a:cxn>
                <a:cxn ang="0">
                  <a:pos x="15" y="165"/>
                </a:cxn>
                <a:cxn ang="0">
                  <a:pos x="42" y="206"/>
                </a:cxn>
                <a:cxn ang="0">
                  <a:pos x="115" y="256"/>
                </a:cxn>
                <a:cxn ang="0">
                  <a:pos x="138" y="264"/>
                </a:cxn>
                <a:cxn ang="0">
                  <a:pos x="185" y="263"/>
                </a:cxn>
                <a:cxn ang="0">
                  <a:pos x="205" y="255"/>
                </a:cxn>
                <a:cxn ang="0">
                  <a:pos x="228" y="235"/>
                </a:cxn>
                <a:cxn ang="0">
                  <a:pos x="243" y="202"/>
                </a:cxn>
                <a:cxn ang="0">
                  <a:pos x="250" y="176"/>
                </a:cxn>
                <a:cxn ang="0">
                  <a:pos x="258" y="173"/>
                </a:cxn>
                <a:cxn ang="0">
                  <a:pos x="286" y="180"/>
                </a:cxn>
                <a:cxn ang="0">
                  <a:pos x="310" y="189"/>
                </a:cxn>
                <a:cxn ang="0">
                  <a:pos x="317" y="190"/>
                </a:cxn>
                <a:cxn ang="0">
                  <a:pos x="325" y="184"/>
                </a:cxn>
                <a:cxn ang="0">
                  <a:pos x="331" y="172"/>
                </a:cxn>
                <a:cxn ang="0">
                  <a:pos x="331" y="167"/>
                </a:cxn>
                <a:cxn ang="0">
                  <a:pos x="329" y="159"/>
                </a:cxn>
              </a:cxnLst>
              <a:rect l="0" t="0" r="r" b="b"/>
              <a:pathLst>
                <a:path w="331" h="267">
                  <a:moveTo>
                    <a:pt x="326" y="155"/>
                  </a:moveTo>
                  <a:lnTo>
                    <a:pt x="321" y="151"/>
                  </a:lnTo>
                  <a:lnTo>
                    <a:pt x="317" y="149"/>
                  </a:lnTo>
                  <a:lnTo>
                    <a:pt x="311" y="147"/>
                  </a:lnTo>
                  <a:lnTo>
                    <a:pt x="298" y="146"/>
                  </a:lnTo>
                  <a:lnTo>
                    <a:pt x="273" y="147"/>
                  </a:lnTo>
                  <a:lnTo>
                    <a:pt x="266" y="147"/>
                  </a:lnTo>
                  <a:lnTo>
                    <a:pt x="260" y="146"/>
                  </a:lnTo>
                  <a:lnTo>
                    <a:pt x="255" y="143"/>
                  </a:lnTo>
                  <a:lnTo>
                    <a:pt x="250" y="140"/>
                  </a:lnTo>
                  <a:lnTo>
                    <a:pt x="245" y="136"/>
                  </a:lnTo>
                  <a:lnTo>
                    <a:pt x="244" y="134"/>
                  </a:lnTo>
                  <a:lnTo>
                    <a:pt x="243" y="132"/>
                  </a:lnTo>
                  <a:lnTo>
                    <a:pt x="242" y="126"/>
                  </a:lnTo>
                  <a:lnTo>
                    <a:pt x="239" y="115"/>
                  </a:lnTo>
                  <a:lnTo>
                    <a:pt x="206" y="68"/>
                  </a:lnTo>
                  <a:lnTo>
                    <a:pt x="183" y="44"/>
                  </a:lnTo>
                  <a:lnTo>
                    <a:pt x="159" y="24"/>
                  </a:lnTo>
                  <a:lnTo>
                    <a:pt x="128" y="6"/>
                  </a:lnTo>
                  <a:lnTo>
                    <a:pt x="109" y="0"/>
                  </a:lnTo>
                  <a:lnTo>
                    <a:pt x="98" y="0"/>
                  </a:lnTo>
                  <a:lnTo>
                    <a:pt x="76" y="2"/>
                  </a:lnTo>
                  <a:lnTo>
                    <a:pt x="65" y="6"/>
                  </a:lnTo>
                  <a:lnTo>
                    <a:pt x="44" y="15"/>
                  </a:lnTo>
                  <a:lnTo>
                    <a:pt x="35" y="21"/>
                  </a:lnTo>
                  <a:lnTo>
                    <a:pt x="26" y="29"/>
                  </a:lnTo>
                  <a:lnTo>
                    <a:pt x="18" y="39"/>
                  </a:lnTo>
                  <a:lnTo>
                    <a:pt x="8" y="58"/>
                  </a:lnTo>
                  <a:lnTo>
                    <a:pt x="3" y="71"/>
                  </a:lnTo>
                  <a:lnTo>
                    <a:pt x="1" y="85"/>
                  </a:lnTo>
                  <a:lnTo>
                    <a:pt x="0" y="99"/>
                  </a:lnTo>
                  <a:lnTo>
                    <a:pt x="2" y="122"/>
                  </a:lnTo>
                  <a:lnTo>
                    <a:pt x="6" y="136"/>
                  </a:lnTo>
                  <a:lnTo>
                    <a:pt x="15" y="165"/>
                  </a:lnTo>
                  <a:lnTo>
                    <a:pt x="26" y="186"/>
                  </a:lnTo>
                  <a:lnTo>
                    <a:pt x="42" y="206"/>
                  </a:lnTo>
                  <a:lnTo>
                    <a:pt x="78" y="236"/>
                  </a:lnTo>
                  <a:lnTo>
                    <a:pt x="115" y="256"/>
                  </a:lnTo>
                  <a:lnTo>
                    <a:pt x="123" y="259"/>
                  </a:lnTo>
                  <a:lnTo>
                    <a:pt x="138" y="264"/>
                  </a:lnTo>
                  <a:lnTo>
                    <a:pt x="159" y="267"/>
                  </a:lnTo>
                  <a:lnTo>
                    <a:pt x="185" y="263"/>
                  </a:lnTo>
                  <a:lnTo>
                    <a:pt x="196" y="260"/>
                  </a:lnTo>
                  <a:lnTo>
                    <a:pt x="205" y="255"/>
                  </a:lnTo>
                  <a:lnTo>
                    <a:pt x="214" y="249"/>
                  </a:lnTo>
                  <a:lnTo>
                    <a:pt x="228" y="235"/>
                  </a:lnTo>
                  <a:lnTo>
                    <a:pt x="233" y="227"/>
                  </a:lnTo>
                  <a:lnTo>
                    <a:pt x="243" y="202"/>
                  </a:lnTo>
                  <a:lnTo>
                    <a:pt x="249" y="179"/>
                  </a:lnTo>
                  <a:lnTo>
                    <a:pt x="250" y="176"/>
                  </a:lnTo>
                  <a:lnTo>
                    <a:pt x="252" y="175"/>
                  </a:lnTo>
                  <a:lnTo>
                    <a:pt x="258" y="173"/>
                  </a:lnTo>
                  <a:lnTo>
                    <a:pt x="265" y="174"/>
                  </a:lnTo>
                  <a:lnTo>
                    <a:pt x="286" y="180"/>
                  </a:lnTo>
                  <a:lnTo>
                    <a:pt x="305" y="188"/>
                  </a:lnTo>
                  <a:lnTo>
                    <a:pt x="310" y="189"/>
                  </a:lnTo>
                  <a:lnTo>
                    <a:pt x="314" y="190"/>
                  </a:lnTo>
                  <a:lnTo>
                    <a:pt x="317" y="190"/>
                  </a:lnTo>
                  <a:lnTo>
                    <a:pt x="320" y="189"/>
                  </a:lnTo>
                  <a:lnTo>
                    <a:pt x="325" y="184"/>
                  </a:lnTo>
                  <a:lnTo>
                    <a:pt x="327" y="181"/>
                  </a:lnTo>
                  <a:lnTo>
                    <a:pt x="331" y="172"/>
                  </a:lnTo>
                  <a:lnTo>
                    <a:pt x="331" y="169"/>
                  </a:lnTo>
                  <a:lnTo>
                    <a:pt x="331" y="167"/>
                  </a:lnTo>
                  <a:lnTo>
                    <a:pt x="331" y="164"/>
                  </a:lnTo>
                  <a:lnTo>
                    <a:pt x="329" y="159"/>
                  </a:lnTo>
                  <a:lnTo>
                    <a:pt x="326" y="15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19"/>
            <p:cNvSpPr>
              <a:spLocks/>
            </p:cNvSpPr>
            <p:nvPr/>
          </p:nvSpPr>
          <p:spPr bwMode="auto">
            <a:xfrm flipH="1">
              <a:off x="7921662" y="5168207"/>
              <a:ext cx="52663" cy="131160"/>
            </a:xfrm>
            <a:custGeom>
              <a:avLst/>
              <a:gdLst/>
              <a:ahLst/>
              <a:cxnLst>
                <a:cxn ang="0">
                  <a:pos x="53" y="113"/>
                </a:cxn>
                <a:cxn ang="0">
                  <a:pos x="53" y="102"/>
                </a:cxn>
                <a:cxn ang="0">
                  <a:pos x="50" y="89"/>
                </a:cxn>
                <a:cxn ang="0">
                  <a:pos x="47" y="81"/>
                </a:cxn>
                <a:cxn ang="0">
                  <a:pos x="32" y="23"/>
                </a:cxn>
                <a:cxn ang="0">
                  <a:pos x="25" y="4"/>
                </a:cxn>
                <a:cxn ang="0">
                  <a:pos x="23" y="1"/>
                </a:cxn>
                <a:cxn ang="0">
                  <a:pos x="20" y="0"/>
                </a:cxn>
                <a:cxn ang="0">
                  <a:pos x="19" y="0"/>
                </a:cxn>
                <a:cxn ang="0">
                  <a:pos x="16" y="2"/>
                </a:cxn>
                <a:cxn ang="0">
                  <a:pos x="13" y="5"/>
                </a:cxn>
                <a:cxn ang="0">
                  <a:pos x="7" y="15"/>
                </a:cxn>
                <a:cxn ang="0">
                  <a:pos x="1" y="21"/>
                </a:cxn>
                <a:cxn ang="0">
                  <a:pos x="0" y="23"/>
                </a:cxn>
                <a:cxn ang="0">
                  <a:pos x="0" y="28"/>
                </a:cxn>
                <a:cxn ang="0">
                  <a:pos x="20" y="122"/>
                </a:cxn>
                <a:cxn ang="0">
                  <a:pos x="23" y="127"/>
                </a:cxn>
                <a:cxn ang="0">
                  <a:pos x="25" y="130"/>
                </a:cxn>
                <a:cxn ang="0">
                  <a:pos x="26" y="131"/>
                </a:cxn>
                <a:cxn ang="0">
                  <a:pos x="28" y="132"/>
                </a:cxn>
                <a:cxn ang="0">
                  <a:pos x="30" y="132"/>
                </a:cxn>
                <a:cxn ang="0">
                  <a:pos x="34" y="131"/>
                </a:cxn>
                <a:cxn ang="0">
                  <a:pos x="41" y="128"/>
                </a:cxn>
                <a:cxn ang="0">
                  <a:pos x="46" y="125"/>
                </a:cxn>
                <a:cxn ang="0">
                  <a:pos x="49" y="122"/>
                </a:cxn>
                <a:cxn ang="0">
                  <a:pos x="51" y="118"/>
                </a:cxn>
                <a:cxn ang="0">
                  <a:pos x="53" y="113"/>
                </a:cxn>
              </a:cxnLst>
              <a:rect l="0" t="0" r="r" b="b"/>
              <a:pathLst>
                <a:path w="53" h="132">
                  <a:moveTo>
                    <a:pt x="53" y="113"/>
                  </a:moveTo>
                  <a:lnTo>
                    <a:pt x="53" y="102"/>
                  </a:lnTo>
                  <a:lnTo>
                    <a:pt x="50" y="89"/>
                  </a:lnTo>
                  <a:lnTo>
                    <a:pt x="47" y="81"/>
                  </a:lnTo>
                  <a:lnTo>
                    <a:pt x="32" y="23"/>
                  </a:lnTo>
                  <a:lnTo>
                    <a:pt x="25" y="4"/>
                  </a:lnTo>
                  <a:lnTo>
                    <a:pt x="23" y="1"/>
                  </a:lnTo>
                  <a:lnTo>
                    <a:pt x="20" y="0"/>
                  </a:lnTo>
                  <a:lnTo>
                    <a:pt x="19" y="0"/>
                  </a:lnTo>
                  <a:lnTo>
                    <a:pt x="16" y="2"/>
                  </a:lnTo>
                  <a:lnTo>
                    <a:pt x="13" y="5"/>
                  </a:lnTo>
                  <a:lnTo>
                    <a:pt x="7" y="15"/>
                  </a:lnTo>
                  <a:lnTo>
                    <a:pt x="1" y="21"/>
                  </a:lnTo>
                  <a:lnTo>
                    <a:pt x="0" y="23"/>
                  </a:lnTo>
                  <a:lnTo>
                    <a:pt x="0" y="28"/>
                  </a:lnTo>
                  <a:lnTo>
                    <a:pt x="20" y="122"/>
                  </a:lnTo>
                  <a:lnTo>
                    <a:pt x="23" y="127"/>
                  </a:lnTo>
                  <a:lnTo>
                    <a:pt x="25" y="130"/>
                  </a:lnTo>
                  <a:lnTo>
                    <a:pt x="26" y="131"/>
                  </a:lnTo>
                  <a:lnTo>
                    <a:pt x="28" y="132"/>
                  </a:lnTo>
                  <a:lnTo>
                    <a:pt x="30" y="132"/>
                  </a:lnTo>
                  <a:lnTo>
                    <a:pt x="34" y="131"/>
                  </a:lnTo>
                  <a:lnTo>
                    <a:pt x="41" y="128"/>
                  </a:lnTo>
                  <a:lnTo>
                    <a:pt x="46" y="125"/>
                  </a:lnTo>
                  <a:lnTo>
                    <a:pt x="49" y="122"/>
                  </a:lnTo>
                  <a:lnTo>
                    <a:pt x="51" y="118"/>
                  </a:lnTo>
                  <a:lnTo>
                    <a:pt x="53" y="113"/>
                  </a:lnTo>
                  <a:close/>
                </a:path>
              </a:pathLst>
            </a:custGeom>
            <a:solidFill>
              <a:srgbClr val="F0DE9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20"/>
            <p:cNvSpPr>
              <a:spLocks/>
            </p:cNvSpPr>
            <p:nvPr/>
          </p:nvSpPr>
          <p:spPr bwMode="auto">
            <a:xfrm flipH="1">
              <a:off x="7927624" y="5070831"/>
              <a:ext cx="479926" cy="242447"/>
            </a:xfrm>
            <a:custGeom>
              <a:avLst/>
              <a:gdLst/>
              <a:ahLst/>
              <a:cxnLst>
                <a:cxn ang="0">
                  <a:pos x="395" y="16"/>
                </a:cxn>
                <a:cxn ang="0">
                  <a:pos x="408" y="32"/>
                </a:cxn>
                <a:cxn ang="0">
                  <a:pos x="412" y="52"/>
                </a:cxn>
                <a:cxn ang="0">
                  <a:pos x="404" y="66"/>
                </a:cxn>
                <a:cxn ang="0">
                  <a:pos x="373" y="91"/>
                </a:cxn>
                <a:cxn ang="0">
                  <a:pos x="293" y="111"/>
                </a:cxn>
                <a:cxn ang="0">
                  <a:pos x="264" y="104"/>
                </a:cxn>
                <a:cxn ang="0">
                  <a:pos x="258" y="103"/>
                </a:cxn>
                <a:cxn ang="0">
                  <a:pos x="256" y="98"/>
                </a:cxn>
                <a:cxn ang="0">
                  <a:pos x="247" y="81"/>
                </a:cxn>
                <a:cxn ang="0">
                  <a:pos x="231" y="75"/>
                </a:cxn>
                <a:cxn ang="0">
                  <a:pos x="214" y="76"/>
                </a:cxn>
                <a:cxn ang="0">
                  <a:pos x="202" y="87"/>
                </a:cxn>
                <a:cxn ang="0">
                  <a:pos x="194" y="92"/>
                </a:cxn>
                <a:cxn ang="0">
                  <a:pos x="188" y="89"/>
                </a:cxn>
                <a:cxn ang="0">
                  <a:pos x="177" y="45"/>
                </a:cxn>
                <a:cxn ang="0">
                  <a:pos x="117" y="1"/>
                </a:cxn>
                <a:cxn ang="0">
                  <a:pos x="98" y="3"/>
                </a:cxn>
                <a:cxn ang="0">
                  <a:pos x="54" y="17"/>
                </a:cxn>
                <a:cxn ang="0">
                  <a:pos x="17" y="66"/>
                </a:cxn>
                <a:cxn ang="0">
                  <a:pos x="2" y="119"/>
                </a:cxn>
                <a:cxn ang="0">
                  <a:pos x="0" y="139"/>
                </a:cxn>
                <a:cxn ang="0">
                  <a:pos x="6" y="154"/>
                </a:cxn>
                <a:cxn ang="0">
                  <a:pos x="81" y="225"/>
                </a:cxn>
                <a:cxn ang="0">
                  <a:pos x="144" y="244"/>
                </a:cxn>
                <a:cxn ang="0">
                  <a:pos x="176" y="235"/>
                </a:cxn>
                <a:cxn ang="0">
                  <a:pos x="183" y="223"/>
                </a:cxn>
                <a:cxn ang="0">
                  <a:pos x="187" y="221"/>
                </a:cxn>
                <a:cxn ang="0">
                  <a:pos x="199" y="227"/>
                </a:cxn>
                <a:cxn ang="0">
                  <a:pos x="237" y="217"/>
                </a:cxn>
                <a:cxn ang="0">
                  <a:pos x="247" y="202"/>
                </a:cxn>
                <a:cxn ang="0">
                  <a:pos x="248" y="193"/>
                </a:cxn>
                <a:cxn ang="0">
                  <a:pos x="268" y="198"/>
                </a:cxn>
                <a:cxn ang="0">
                  <a:pos x="296" y="196"/>
                </a:cxn>
                <a:cxn ang="0">
                  <a:pos x="297" y="204"/>
                </a:cxn>
                <a:cxn ang="0">
                  <a:pos x="299" y="223"/>
                </a:cxn>
                <a:cxn ang="0">
                  <a:pos x="307" y="229"/>
                </a:cxn>
                <a:cxn ang="0">
                  <a:pos x="341" y="232"/>
                </a:cxn>
                <a:cxn ang="0">
                  <a:pos x="401" y="201"/>
                </a:cxn>
                <a:cxn ang="0">
                  <a:pos x="414" y="185"/>
                </a:cxn>
                <a:cxn ang="0">
                  <a:pos x="427" y="136"/>
                </a:cxn>
                <a:cxn ang="0">
                  <a:pos x="440" y="128"/>
                </a:cxn>
                <a:cxn ang="0">
                  <a:pos x="475" y="104"/>
                </a:cxn>
                <a:cxn ang="0">
                  <a:pos x="482" y="90"/>
                </a:cxn>
                <a:cxn ang="0">
                  <a:pos x="483" y="51"/>
                </a:cxn>
                <a:cxn ang="0">
                  <a:pos x="475" y="42"/>
                </a:cxn>
                <a:cxn ang="0">
                  <a:pos x="456" y="22"/>
                </a:cxn>
                <a:cxn ang="0">
                  <a:pos x="446" y="21"/>
                </a:cxn>
                <a:cxn ang="0">
                  <a:pos x="439" y="23"/>
                </a:cxn>
                <a:cxn ang="0">
                  <a:pos x="440" y="27"/>
                </a:cxn>
                <a:cxn ang="0">
                  <a:pos x="444" y="35"/>
                </a:cxn>
                <a:cxn ang="0">
                  <a:pos x="443" y="46"/>
                </a:cxn>
                <a:cxn ang="0">
                  <a:pos x="433" y="52"/>
                </a:cxn>
                <a:cxn ang="0">
                  <a:pos x="426" y="52"/>
                </a:cxn>
                <a:cxn ang="0">
                  <a:pos x="424" y="47"/>
                </a:cxn>
                <a:cxn ang="0">
                  <a:pos x="417" y="25"/>
                </a:cxn>
                <a:cxn ang="0">
                  <a:pos x="399" y="10"/>
                </a:cxn>
                <a:cxn ang="0">
                  <a:pos x="395" y="10"/>
                </a:cxn>
              </a:cxnLst>
              <a:rect l="0" t="0" r="r" b="b"/>
              <a:pathLst>
                <a:path w="483" h="244">
                  <a:moveTo>
                    <a:pt x="395" y="10"/>
                  </a:moveTo>
                  <a:lnTo>
                    <a:pt x="395" y="13"/>
                  </a:lnTo>
                  <a:lnTo>
                    <a:pt x="395" y="16"/>
                  </a:lnTo>
                  <a:lnTo>
                    <a:pt x="397" y="19"/>
                  </a:lnTo>
                  <a:lnTo>
                    <a:pt x="399" y="23"/>
                  </a:lnTo>
                  <a:lnTo>
                    <a:pt x="408" y="32"/>
                  </a:lnTo>
                  <a:lnTo>
                    <a:pt x="410" y="37"/>
                  </a:lnTo>
                  <a:lnTo>
                    <a:pt x="413" y="45"/>
                  </a:lnTo>
                  <a:lnTo>
                    <a:pt x="412" y="52"/>
                  </a:lnTo>
                  <a:lnTo>
                    <a:pt x="411" y="55"/>
                  </a:lnTo>
                  <a:lnTo>
                    <a:pt x="407" y="62"/>
                  </a:lnTo>
                  <a:lnTo>
                    <a:pt x="404" y="66"/>
                  </a:lnTo>
                  <a:lnTo>
                    <a:pt x="393" y="76"/>
                  </a:lnTo>
                  <a:lnTo>
                    <a:pt x="380" y="86"/>
                  </a:lnTo>
                  <a:lnTo>
                    <a:pt x="373" y="91"/>
                  </a:lnTo>
                  <a:lnTo>
                    <a:pt x="323" y="108"/>
                  </a:lnTo>
                  <a:lnTo>
                    <a:pt x="304" y="112"/>
                  </a:lnTo>
                  <a:lnTo>
                    <a:pt x="293" y="111"/>
                  </a:lnTo>
                  <a:lnTo>
                    <a:pt x="268" y="105"/>
                  </a:lnTo>
                  <a:lnTo>
                    <a:pt x="266" y="104"/>
                  </a:lnTo>
                  <a:lnTo>
                    <a:pt x="264" y="104"/>
                  </a:lnTo>
                  <a:lnTo>
                    <a:pt x="260" y="104"/>
                  </a:lnTo>
                  <a:lnTo>
                    <a:pt x="259" y="103"/>
                  </a:lnTo>
                  <a:lnTo>
                    <a:pt x="258" y="103"/>
                  </a:lnTo>
                  <a:lnTo>
                    <a:pt x="257" y="102"/>
                  </a:lnTo>
                  <a:lnTo>
                    <a:pt x="256" y="100"/>
                  </a:lnTo>
                  <a:lnTo>
                    <a:pt x="256" y="98"/>
                  </a:lnTo>
                  <a:lnTo>
                    <a:pt x="252" y="86"/>
                  </a:lnTo>
                  <a:lnTo>
                    <a:pt x="250" y="84"/>
                  </a:lnTo>
                  <a:lnTo>
                    <a:pt x="247" y="81"/>
                  </a:lnTo>
                  <a:lnTo>
                    <a:pt x="244" y="79"/>
                  </a:lnTo>
                  <a:lnTo>
                    <a:pt x="235" y="75"/>
                  </a:lnTo>
                  <a:lnTo>
                    <a:pt x="231" y="75"/>
                  </a:lnTo>
                  <a:lnTo>
                    <a:pt x="222" y="75"/>
                  </a:lnTo>
                  <a:lnTo>
                    <a:pt x="217" y="75"/>
                  </a:lnTo>
                  <a:lnTo>
                    <a:pt x="214" y="76"/>
                  </a:lnTo>
                  <a:lnTo>
                    <a:pt x="206" y="81"/>
                  </a:lnTo>
                  <a:lnTo>
                    <a:pt x="204" y="84"/>
                  </a:lnTo>
                  <a:lnTo>
                    <a:pt x="202" y="87"/>
                  </a:lnTo>
                  <a:lnTo>
                    <a:pt x="199" y="90"/>
                  </a:lnTo>
                  <a:lnTo>
                    <a:pt x="198" y="92"/>
                  </a:lnTo>
                  <a:lnTo>
                    <a:pt x="194" y="92"/>
                  </a:lnTo>
                  <a:lnTo>
                    <a:pt x="190" y="92"/>
                  </a:lnTo>
                  <a:lnTo>
                    <a:pt x="189" y="91"/>
                  </a:lnTo>
                  <a:lnTo>
                    <a:pt x="188" y="89"/>
                  </a:lnTo>
                  <a:lnTo>
                    <a:pt x="187" y="86"/>
                  </a:lnTo>
                  <a:lnTo>
                    <a:pt x="181" y="60"/>
                  </a:lnTo>
                  <a:lnTo>
                    <a:pt x="177" y="45"/>
                  </a:lnTo>
                  <a:lnTo>
                    <a:pt x="172" y="41"/>
                  </a:lnTo>
                  <a:lnTo>
                    <a:pt x="126" y="5"/>
                  </a:lnTo>
                  <a:lnTo>
                    <a:pt x="117" y="1"/>
                  </a:lnTo>
                  <a:lnTo>
                    <a:pt x="114" y="0"/>
                  </a:lnTo>
                  <a:lnTo>
                    <a:pt x="108" y="0"/>
                  </a:lnTo>
                  <a:lnTo>
                    <a:pt x="98" y="3"/>
                  </a:lnTo>
                  <a:lnTo>
                    <a:pt x="91" y="4"/>
                  </a:lnTo>
                  <a:lnTo>
                    <a:pt x="65" y="12"/>
                  </a:lnTo>
                  <a:lnTo>
                    <a:pt x="54" y="17"/>
                  </a:lnTo>
                  <a:lnTo>
                    <a:pt x="49" y="21"/>
                  </a:lnTo>
                  <a:lnTo>
                    <a:pt x="35" y="36"/>
                  </a:lnTo>
                  <a:lnTo>
                    <a:pt x="17" y="66"/>
                  </a:lnTo>
                  <a:lnTo>
                    <a:pt x="11" y="80"/>
                  </a:lnTo>
                  <a:lnTo>
                    <a:pt x="4" y="109"/>
                  </a:lnTo>
                  <a:lnTo>
                    <a:pt x="2" y="119"/>
                  </a:lnTo>
                  <a:lnTo>
                    <a:pt x="2" y="123"/>
                  </a:lnTo>
                  <a:lnTo>
                    <a:pt x="1" y="127"/>
                  </a:lnTo>
                  <a:lnTo>
                    <a:pt x="0" y="139"/>
                  </a:lnTo>
                  <a:lnTo>
                    <a:pt x="1" y="144"/>
                  </a:lnTo>
                  <a:lnTo>
                    <a:pt x="3" y="149"/>
                  </a:lnTo>
                  <a:lnTo>
                    <a:pt x="6" y="154"/>
                  </a:lnTo>
                  <a:lnTo>
                    <a:pt x="24" y="176"/>
                  </a:lnTo>
                  <a:lnTo>
                    <a:pt x="71" y="220"/>
                  </a:lnTo>
                  <a:lnTo>
                    <a:pt x="81" y="225"/>
                  </a:lnTo>
                  <a:lnTo>
                    <a:pt x="110" y="238"/>
                  </a:lnTo>
                  <a:lnTo>
                    <a:pt x="127" y="243"/>
                  </a:lnTo>
                  <a:lnTo>
                    <a:pt x="144" y="244"/>
                  </a:lnTo>
                  <a:lnTo>
                    <a:pt x="153" y="243"/>
                  </a:lnTo>
                  <a:lnTo>
                    <a:pt x="162" y="241"/>
                  </a:lnTo>
                  <a:lnTo>
                    <a:pt x="176" y="235"/>
                  </a:lnTo>
                  <a:lnTo>
                    <a:pt x="178" y="233"/>
                  </a:lnTo>
                  <a:lnTo>
                    <a:pt x="180" y="231"/>
                  </a:lnTo>
                  <a:lnTo>
                    <a:pt x="183" y="223"/>
                  </a:lnTo>
                  <a:lnTo>
                    <a:pt x="184" y="222"/>
                  </a:lnTo>
                  <a:lnTo>
                    <a:pt x="186" y="221"/>
                  </a:lnTo>
                  <a:lnTo>
                    <a:pt x="187" y="221"/>
                  </a:lnTo>
                  <a:lnTo>
                    <a:pt x="188" y="221"/>
                  </a:lnTo>
                  <a:lnTo>
                    <a:pt x="195" y="226"/>
                  </a:lnTo>
                  <a:lnTo>
                    <a:pt x="199" y="227"/>
                  </a:lnTo>
                  <a:lnTo>
                    <a:pt x="203" y="227"/>
                  </a:lnTo>
                  <a:lnTo>
                    <a:pt x="228" y="221"/>
                  </a:lnTo>
                  <a:lnTo>
                    <a:pt x="237" y="217"/>
                  </a:lnTo>
                  <a:lnTo>
                    <a:pt x="244" y="210"/>
                  </a:lnTo>
                  <a:lnTo>
                    <a:pt x="247" y="204"/>
                  </a:lnTo>
                  <a:lnTo>
                    <a:pt x="247" y="202"/>
                  </a:lnTo>
                  <a:lnTo>
                    <a:pt x="246" y="195"/>
                  </a:lnTo>
                  <a:lnTo>
                    <a:pt x="247" y="194"/>
                  </a:lnTo>
                  <a:lnTo>
                    <a:pt x="248" y="193"/>
                  </a:lnTo>
                  <a:lnTo>
                    <a:pt x="251" y="193"/>
                  </a:lnTo>
                  <a:lnTo>
                    <a:pt x="262" y="197"/>
                  </a:lnTo>
                  <a:lnTo>
                    <a:pt x="268" y="198"/>
                  </a:lnTo>
                  <a:lnTo>
                    <a:pt x="284" y="197"/>
                  </a:lnTo>
                  <a:lnTo>
                    <a:pt x="287" y="196"/>
                  </a:lnTo>
                  <a:lnTo>
                    <a:pt x="296" y="196"/>
                  </a:lnTo>
                  <a:lnTo>
                    <a:pt x="298" y="197"/>
                  </a:lnTo>
                  <a:lnTo>
                    <a:pt x="298" y="199"/>
                  </a:lnTo>
                  <a:lnTo>
                    <a:pt x="297" y="204"/>
                  </a:lnTo>
                  <a:lnTo>
                    <a:pt x="297" y="215"/>
                  </a:lnTo>
                  <a:lnTo>
                    <a:pt x="298" y="221"/>
                  </a:lnTo>
                  <a:lnTo>
                    <a:pt x="299" y="223"/>
                  </a:lnTo>
                  <a:lnTo>
                    <a:pt x="300" y="225"/>
                  </a:lnTo>
                  <a:lnTo>
                    <a:pt x="303" y="228"/>
                  </a:lnTo>
                  <a:lnTo>
                    <a:pt x="307" y="229"/>
                  </a:lnTo>
                  <a:lnTo>
                    <a:pt x="312" y="230"/>
                  </a:lnTo>
                  <a:lnTo>
                    <a:pt x="333" y="232"/>
                  </a:lnTo>
                  <a:lnTo>
                    <a:pt x="341" y="232"/>
                  </a:lnTo>
                  <a:lnTo>
                    <a:pt x="350" y="231"/>
                  </a:lnTo>
                  <a:lnTo>
                    <a:pt x="359" y="227"/>
                  </a:lnTo>
                  <a:lnTo>
                    <a:pt x="401" y="201"/>
                  </a:lnTo>
                  <a:lnTo>
                    <a:pt x="406" y="197"/>
                  </a:lnTo>
                  <a:lnTo>
                    <a:pt x="410" y="192"/>
                  </a:lnTo>
                  <a:lnTo>
                    <a:pt x="414" y="185"/>
                  </a:lnTo>
                  <a:lnTo>
                    <a:pt x="422" y="154"/>
                  </a:lnTo>
                  <a:lnTo>
                    <a:pt x="423" y="147"/>
                  </a:lnTo>
                  <a:lnTo>
                    <a:pt x="427" y="136"/>
                  </a:lnTo>
                  <a:lnTo>
                    <a:pt x="429" y="134"/>
                  </a:lnTo>
                  <a:lnTo>
                    <a:pt x="431" y="133"/>
                  </a:lnTo>
                  <a:lnTo>
                    <a:pt x="440" y="128"/>
                  </a:lnTo>
                  <a:lnTo>
                    <a:pt x="463" y="115"/>
                  </a:lnTo>
                  <a:lnTo>
                    <a:pt x="467" y="112"/>
                  </a:lnTo>
                  <a:lnTo>
                    <a:pt x="475" y="104"/>
                  </a:lnTo>
                  <a:lnTo>
                    <a:pt x="478" y="100"/>
                  </a:lnTo>
                  <a:lnTo>
                    <a:pt x="480" y="96"/>
                  </a:lnTo>
                  <a:lnTo>
                    <a:pt x="482" y="90"/>
                  </a:lnTo>
                  <a:lnTo>
                    <a:pt x="483" y="84"/>
                  </a:lnTo>
                  <a:lnTo>
                    <a:pt x="483" y="56"/>
                  </a:lnTo>
                  <a:lnTo>
                    <a:pt x="483" y="51"/>
                  </a:lnTo>
                  <a:lnTo>
                    <a:pt x="482" y="49"/>
                  </a:lnTo>
                  <a:lnTo>
                    <a:pt x="481" y="48"/>
                  </a:lnTo>
                  <a:lnTo>
                    <a:pt x="475" y="42"/>
                  </a:lnTo>
                  <a:lnTo>
                    <a:pt x="461" y="26"/>
                  </a:lnTo>
                  <a:lnTo>
                    <a:pt x="458" y="23"/>
                  </a:lnTo>
                  <a:lnTo>
                    <a:pt x="456" y="22"/>
                  </a:lnTo>
                  <a:lnTo>
                    <a:pt x="454" y="21"/>
                  </a:lnTo>
                  <a:lnTo>
                    <a:pt x="451" y="21"/>
                  </a:lnTo>
                  <a:lnTo>
                    <a:pt x="446" y="21"/>
                  </a:lnTo>
                  <a:lnTo>
                    <a:pt x="442" y="21"/>
                  </a:lnTo>
                  <a:lnTo>
                    <a:pt x="440" y="22"/>
                  </a:lnTo>
                  <a:lnTo>
                    <a:pt x="439" y="23"/>
                  </a:lnTo>
                  <a:lnTo>
                    <a:pt x="439" y="24"/>
                  </a:lnTo>
                  <a:lnTo>
                    <a:pt x="439" y="26"/>
                  </a:lnTo>
                  <a:lnTo>
                    <a:pt x="440" y="27"/>
                  </a:lnTo>
                  <a:lnTo>
                    <a:pt x="441" y="30"/>
                  </a:lnTo>
                  <a:lnTo>
                    <a:pt x="444" y="33"/>
                  </a:lnTo>
                  <a:lnTo>
                    <a:pt x="444" y="35"/>
                  </a:lnTo>
                  <a:lnTo>
                    <a:pt x="445" y="37"/>
                  </a:lnTo>
                  <a:lnTo>
                    <a:pt x="444" y="43"/>
                  </a:lnTo>
                  <a:lnTo>
                    <a:pt x="443" y="46"/>
                  </a:lnTo>
                  <a:lnTo>
                    <a:pt x="441" y="48"/>
                  </a:lnTo>
                  <a:lnTo>
                    <a:pt x="438" y="50"/>
                  </a:lnTo>
                  <a:lnTo>
                    <a:pt x="433" y="52"/>
                  </a:lnTo>
                  <a:lnTo>
                    <a:pt x="429" y="53"/>
                  </a:lnTo>
                  <a:lnTo>
                    <a:pt x="427" y="53"/>
                  </a:lnTo>
                  <a:lnTo>
                    <a:pt x="426" y="52"/>
                  </a:lnTo>
                  <a:lnTo>
                    <a:pt x="425" y="51"/>
                  </a:lnTo>
                  <a:lnTo>
                    <a:pt x="424" y="50"/>
                  </a:lnTo>
                  <a:lnTo>
                    <a:pt x="424" y="47"/>
                  </a:lnTo>
                  <a:lnTo>
                    <a:pt x="425" y="43"/>
                  </a:lnTo>
                  <a:lnTo>
                    <a:pt x="424" y="40"/>
                  </a:lnTo>
                  <a:lnTo>
                    <a:pt x="417" y="25"/>
                  </a:lnTo>
                  <a:lnTo>
                    <a:pt x="413" y="17"/>
                  </a:lnTo>
                  <a:lnTo>
                    <a:pt x="409" y="14"/>
                  </a:lnTo>
                  <a:lnTo>
                    <a:pt x="399" y="10"/>
                  </a:lnTo>
                  <a:lnTo>
                    <a:pt x="398" y="10"/>
                  </a:lnTo>
                  <a:lnTo>
                    <a:pt x="397" y="10"/>
                  </a:lnTo>
                  <a:lnTo>
                    <a:pt x="395" y="10"/>
                  </a:lnTo>
                  <a:close/>
                </a:path>
              </a:pathLst>
            </a:custGeom>
            <a:solidFill>
              <a:srgbClr val="C1814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21"/>
            <p:cNvSpPr>
              <a:spLocks/>
            </p:cNvSpPr>
            <p:nvPr/>
          </p:nvSpPr>
          <p:spPr bwMode="auto">
            <a:xfrm flipH="1">
              <a:off x="8240619" y="5086729"/>
              <a:ext cx="119236" cy="82472"/>
            </a:xfrm>
            <a:custGeom>
              <a:avLst/>
              <a:gdLst/>
              <a:ahLst/>
              <a:cxnLst>
                <a:cxn ang="0">
                  <a:pos x="43" y="1"/>
                </a:cxn>
                <a:cxn ang="0">
                  <a:pos x="20" y="7"/>
                </a:cxn>
                <a:cxn ang="0">
                  <a:pos x="12" y="10"/>
                </a:cxn>
                <a:cxn ang="0">
                  <a:pos x="7" y="13"/>
                </a:cxn>
                <a:cxn ang="0">
                  <a:pos x="3" y="17"/>
                </a:cxn>
                <a:cxn ang="0">
                  <a:pos x="1" y="19"/>
                </a:cxn>
                <a:cxn ang="0">
                  <a:pos x="0" y="21"/>
                </a:cxn>
                <a:cxn ang="0">
                  <a:pos x="0" y="23"/>
                </a:cxn>
                <a:cxn ang="0">
                  <a:pos x="0" y="25"/>
                </a:cxn>
                <a:cxn ang="0">
                  <a:pos x="0" y="27"/>
                </a:cxn>
                <a:cxn ang="0">
                  <a:pos x="3" y="30"/>
                </a:cxn>
                <a:cxn ang="0">
                  <a:pos x="14" y="38"/>
                </a:cxn>
                <a:cxn ang="0">
                  <a:pos x="45" y="67"/>
                </a:cxn>
                <a:cxn ang="0">
                  <a:pos x="61" y="79"/>
                </a:cxn>
                <a:cxn ang="0">
                  <a:pos x="66" y="82"/>
                </a:cxn>
                <a:cxn ang="0">
                  <a:pos x="68" y="83"/>
                </a:cxn>
                <a:cxn ang="0">
                  <a:pos x="70" y="83"/>
                </a:cxn>
                <a:cxn ang="0">
                  <a:pos x="72" y="82"/>
                </a:cxn>
                <a:cxn ang="0">
                  <a:pos x="74" y="81"/>
                </a:cxn>
                <a:cxn ang="0">
                  <a:pos x="76" y="80"/>
                </a:cxn>
                <a:cxn ang="0">
                  <a:pos x="78" y="79"/>
                </a:cxn>
                <a:cxn ang="0">
                  <a:pos x="80" y="76"/>
                </a:cxn>
                <a:cxn ang="0">
                  <a:pos x="91" y="62"/>
                </a:cxn>
                <a:cxn ang="0">
                  <a:pos x="94" y="59"/>
                </a:cxn>
                <a:cxn ang="0">
                  <a:pos x="97" y="58"/>
                </a:cxn>
                <a:cxn ang="0">
                  <a:pos x="109" y="53"/>
                </a:cxn>
                <a:cxn ang="0">
                  <a:pos x="112" y="53"/>
                </a:cxn>
                <a:cxn ang="0">
                  <a:pos x="116" y="51"/>
                </a:cxn>
                <a:cxn ang="0">
                  <a:pos x="118" y="50"/>
                </a:cxn>
                <a:cxn ang="0">
                  <a:pos x="120" y="48"/>
                </a:cxn>
                <a:cxn ang="0">
                  <a:pos x="120" y="47"/>
                </a:cxn>
                <a:cxn ang="0">
                  <a:pos x="118" y="44"/>
                </a:cxn>
                <a:cxn ang="0">
                  <a:pos x="109" y="37"/>
                </a:cxn>
                <a:cxn ang="0">
                  <a:pos x="85" y="14"/>
                </a:cxn>
                <a:cxn ang="0">
                  <a:pos x="72" y="5"/>
                </a:cxn>
                <a:cxn ang="0">
                  <a:pos x="65" y="1"/>
                </a:cxn>
                <a:cxn ang="0">
                  <a:pos x="59" y="0"/>
                </a:cxn>
                <a:cxn ang="0">
                  <a:pos x="43" y="1"/>
                </a:cxn>
              </a:cxnLst>
              <a:rect l="0" t="0" r="r" b="b"/>
              <a:pathLst>
                <a:path w="120" h="83">
                  <a:moveTo>
                    <a:pt x="43" y="1"/>
                  </a:moveTo>
                  <a:lnTo>
                    <a:pt x="20" y="7"/>
                  </a:lnTo>
                  <a:lnTo>
                    <a:pt x="12" y="10"/>
                  </a:lnTo>
                  <a:lnTo>
                    <a:pt x="7" y="13"/>
                  </a:lnTo>
                  <a:lnTo>
                    <a:pt x="3" y="17"/>
                  </a:lnTo>
                  <a:lnTo>
                    <a:pt x="1" y="19"/>
                  </a:lnTo>
                  <a:lnTo>
                    <a:pt x="0" y="21"/>
                  </a:lnTo>
                  <a:lnTo>
                    <a:pt x="0" y="23"/>
                  </a:lnTo>
                  <a:lnTo>
                    <a:pt x="0" y="25"/>
                  </a:lnTo>
                  <a:lnTo>
                    <a:pt x="0" y="27"/>
                  </a:lnTo>
                  <a:lnTo>
                    <a:pt x="3" y="30"/>
                  </a:lnTo>
                  <a:lnTo>
                    <a:pt x="14" y="38"/>
                  </a:lnTo>
                  <a:lnTo>
                    <a:pt x="45" y="67"/>
                  </a:lnTo>
                  <a:lnTo>
                    <a:pt x="61" y="79"/>
                  </a:lnTo>
                  <a:lnTo>
                    <a:pt x="66" y="82"/>
                  </a:lnTo>
                  <a:lnTo>
                    <a:pt x="68" y="83"/>
                  </a:lnTo>
                  <a:lnTo>
                    <a:pt x="70" y="83"/>
                  </a:lnTo>
                  <a:lnTo>
                    <a:pt x="72" y="82"/>
                  </a:lnTo>
                  <a:lnTo>
                    <a:pt x="74" y="81"/>
                  </a:lnTo>
                  <a:lnTo>
                    <a:pt x="76" y="80"/>
                  </a:lnTo>
                  <a:lnTo>
                    <a:pt x="78" y="79"/>
                  </a:lnTo>
                  <a:lnTo>
                    <a:pt x="80" y="76"/>
                  </a:lnTo>
                  <a:lnTo>
                    <a:pt x="91" y="62"/>
                  </a:lnTo>
                  <a:lnTo>
                    <a:pt x="94" y="59"/>
                  </a:lnTo>
                  <a:lnTo>
                    <a:pt x="97" y="58"/>
                  </a:lnTo>
                  <a:lnTo>
                    <a:pt x="109" y="53"/>
                  </a:lnTo>
                  <a:lnTo>
                    <a:pt x="112" y="53"/>
                  </a:lnTo>
                  <a:lnTo>
                    <a:pt x="116" y="51"/>
                  </a:lnTo>
                  <a:lnTo>
                    <a:pt x="118" y="50"/>
                  </a:lnTo>
                  <a:lnTo>
                    <a:pt x="120" y="48"/>
                  </a:lnTo>
                  <a:lnTo>
                    <a:pt x="120" y="47"/>
                  </a:lnTo>
                  <a:lnTo>
                    <a:pt x="118" y="44"/>
                  </a:lnTo>
                  <a:lnTo>
                    <a:pt x="109" y="37"/>
                  </a:lnTo>
                  <a:lnTo>
                    <a:pt x="85" y="14"/>
                  </a:lnTo>
                  <a:lnTo>
                    <a:pt x="72" y="5"/>
                  </a:lnTo>
                  <a:lnTo>
                    <a:pt x="65" y="1"/>
                  </a:lnTo>
                  <a:lnTo>
                    <a:pt x="59" y="0"/>
                  </a:lnTo>
                  <a:lnTo>
                    <a:pt x="43" y="1"/>
                  </a:lnTo>
                  <a:close/>
                </a:path>
              </a:pathLst>
            </a:custGeom>
            <a:solidFill>
              <a:srgbClr val="DFBE9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22"/>
            <p:cNvSpPr>
              <a:spLocks/>
            </p:cNvSpPr>
            <p:nvPr/>
          </p:nvSpPr>
          <p:spPr bwMode="auto">
            <a:xfrm flipH="1">
              <a:off x="8298250" y="5126474"/>
              <a:ext cx="94396" cy="157988"/>
            </a:xfrm>
            <a:custGeom>
              <a:avLst/>
              <a:gdLst/>
              <a:ahLst/>
              <a:cxnLst>
                <a:cxn ang="0">
                  <a:pos x="22" y="0"/>
                </a:cxn>
                <a:cxn ang="0">
                  <a:pos x="20" y="3"/>
                </a:cxn>
                <a:cxn ang="0">
                  <a:pos x="18" y="7"/>
                </a:cxn>
                <a:cxn ang="0">
                  <a:pos x="8" y="28"/>
                </a:cxn>
                <a:cxn ang="0">
                  <a:pos x="2" y="42"/>
                </a:cxn>
                <a:cxn ang="0">
                  <a:pos x="0" y="58"/>
                </a:cxn>
                <a:cxn ang="0">
                  <a:pos x="0" y="76"/>
                </a:cxn>
                <a:cxn ang="0">
                  <a:pos x="1" y="91"/>
                </a:cxn>
                <a:cxn ang="0">
                  <a:pos x="3" y="97"/>
                </a:cxn>
                <a:cxn ang="0">
                  <a:pos x="4" y="99"/>
                </a:cxn>
                <a:cxn ang="0">
                  <a:pos x="11" y="105"/>
                </a:cxn>
                <a:cxn ang="0">
                  <a:pos x="13" y="107"/>
                </a:cxn>
                <a:cxn ang="0">
                  <a:pos x="44" y="135"/>
                </a:cxn>
                <a:cxn ang="0">
                  <a:pos x="72" y="155"/>
                </a:cxn>
                <a:cxn ang="0">
                  <a:pos x="78" y="158"/>
                </a:cxn>
                <a:cxn ang="0">
                  <a:pos x="81" y="159"/>
                </a:cxn>
                <a:cxn ang="0">
                  <a:pos x="83" y="158"/>
                </a:cxn>
                <a:cxn ang="0">
                  <a:pos x="84" y="157"/>
                </a:cxn>
                <a:cxn ang="0">
                  <a:pos x="85" y="155"/>
                </a:cxn>
                <a:cxn ang="0">
                  <a:pos x="87" y="146"/>
                </a:cxn>
                <a:cxn ang="0">
                  <a:pos x="87" y="141"/>
                </a:cxn>
                <a:cxn ang="0">
                  <a:pos x="84" y="128"/>
                </a:cxn>
                <a:cxn ang="0">
                  <a:pos x="84" y="121"/>
                </a:cxn>
                <a:cxn ang="0">
                  <a:pos x="84" y="94"/>
                </a:cxn>
                <a:cxn ang="0">
                  <a:pos x="85" y="85"/>
                </a:cxn>
                <a:cxn ang="0">
                  <a:pos x="86" y="81"/>
                </a:cxn>
                <a:cxn ang="0">
                  <a:pos x="94" y="62"/>
                </a:cxn>
                <a:cxn ang="0">
                  <a:pos x="95" y="59"/>
                </a:cxn>
                <a:cxn ang="0">
                  <a:pos x="95" y="56"/>
                </a:cxn>
                <a:cxn ang="0">
                  <a:pos x="94" y="55"/>
                </a:cxn>
                <a:cxn ang="0">
                  <a:pos x="93" y="53"/>
                </a:cxn>
                <a:cxn ang="0">
                  <a:pos x="90" y="51"/>
                </a:cxn>
                <a:cxn ang="0">
                  <a:pos x="83" y="49"/>
                </a:cxn>
                <a:cxn ang="0">
                  <a:pos x="52" y="28"/>
                </a:cxn>
                <a:cxn ang="0">
                  <a:pos x="45" y="22"/>
                </a:cxn>
                <a:cxn ang="0">
                  <a:pos x="28" y="2"/>
                </a:cxn>
                <a:cxn ang="0">
                  <a:pos x="26" y="0"/>
                </a:cxn>
                <a:cxn ang="0">
                  <a:pos x="24" y="0"/>
                </a:cxn>
                <a:cxn ang="0">
                  <a:pos x="22" y="0"/>
                </a:cxn>
              </a:cxnLst>
              <a:rect l="0" t="0" r="r" b="b"/>
              <a:pathLst>
                <a:path w="95" h="159">
                  <a:moveTo>
                    <a:pt x="22" y="0"/>
                  </a:moveTo>
                  <a:lnTo>
                    <a:pt x="20" y="3"/>
                  </a:lnTo>
                  <a:lnTo>
                    <a:pt x="18" y="7"/>
                  </a:lnTo>
                  <a:lnTo>
                    <a:pt x="8" y="28"/>
                  </a:lnTo>
                  <a:lnTo>
                    <a:pt x="2" y="42"/>
                  </a:lnTo>
                  <a:lnTo>
                    <a:pt x="0" y="58"/>
                  </a:lnTo>
                  <a:lnTo>
                    <a:pt x="0" y="76"/>
                  </a:lnTo>
                  <a:lnTo>
                    <a:pt x="1" y="91"/>
                  </a:lnTo>
                  <a:lnTo>
                    <a:pt x="3" y="97"/>
                  </a:lnTo>
                  <a:lnTo>
                    <a:pt x="4" y="99"/>
                  </a:lnTo>
                  <a:lnTo>
                    <a:pt x="11" y="105"/>
                  </a:lnTo>
                  <a:lnTo>
                    <a:pt x="13" y="107"/>
                  </a:lnTo>
                  <a:lnTo>
                    <a:pt x="44" y="135"/>
                  </a:lnTo>
                  <a:lnTo>
                    <a:pt x="72" y="155"/>
                  </a:lnTo>
                  <a:lnTo>
                    <a:pt x="78" y="158"/>
                  </a:lnTo>
                  <a:lnTo>
                    <a:pt x="81" y="159"/>
                  </a:lnTo>
                  <a:lnTo>
                    <a:pt x="83" y="158"/>
                  </a:lnTo>
                  <a:lnTo>
                    <a:pt x="84" y="157"/>
                  </a:lnTo>
                  <a:lnTo>
                    <a:pt x="85" y="155"/>
                  </a:lnTo>
                  <a:lnTo>
                    <a:pt x="87" y="146"/>
                  </a:lnTo>
                  <a:lnTo>
                    <a:pt x="87" y="141"/>
                  </a:lnTo>
                  <a:lnTo>
                    <a:pt x="84" y="128"/>
                  </a:lnTo>
                  <a:lnTo>
                    <a:pt x="84" y="121"/>
                  </a:lnTo>
                  <a:lnTo>
                    <a:pt x="84" y="94"/>
                  </a:lnTo>
                  <a:lnTo>
                    <a:pt x="85" y="85"/>
                  </a:lnTo>
                  <a:lnTo>
                    <a:pt x="86" y="81"/>
                  </a:lnTo>
                  <a:lnTo>
                    <a:pt x="94" y="62"/>
                  </a:lnTo>
                  <a:lnTo>
                    <a:pt x="95" y="59"/>
                  </a:lnTo>
                  <a:lnTo>
                    <a:pt x="95" y="56"/>
                  </a:lnTo>
                  <a:lnTo>
                    <a:pt x="94" y="55"/>
                  </a:lnTo>
                  <a:lnTo>
                    <a:pt x="93" y="53"/>
                  </a:lnTo>
                  <a:lnTo>
                    <a:pt x="90" y="51"/>
                  </a:lnTo>
                  <a:lnTo>
                    <a:pt x="83" y="49"/>
                  </a:lnTo>
                  <a:lnTo>
                    <a:pt x="52" y="28"/>
                  </a:lnTo>
                  <a:lnTo>
                    <a:pt x="45" y="22"/>
                  </a:lnTo>
                  <a:lnTo>
                    <a:pt x="28" y="2"/>
                  </a:lnTo>
                  <a:lnTo>
                    <a:pt x="26" y="0"/>
                  </a:lnTo>
                  <a:lnTo>
                    <a:pt x="24" y="0"/>
                  </a:lnTo>
                  <a:lnTo>
                    <a:pt x="22" y="0"/>
                  </a:lnTo>
                  <a:close/>
                </a:path>
              </a:pathLst>
            </a:custGeom>
            <a:solidFill>
              <a:srgbClr val="DFBE9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23"/>
            <p:cNvSpPr>
              <a:spLocks/>
            </p:cNvSpPr>
            <p:nvPr/>
          </p:nvSpPr>
          <p:spPr bwMode="auto">
            <a:xfrm flipH="1">
              <a:off x="8227702" y="5186092"/>
              <a:ext cx="73529" cy="115262"/>
            </a:xfrm>
            <a:custGeom>
              <a:avLst/>
              <a:gdLst/>
              <a:ahLst/>
              <a:cxnLst>
                <a:cxn ang="0">
                  <a:pos x="74" y="38"/>
                </a:cxn>
                <a:cxn ang="0">
                  <a:pos x="73" y="21"/>
                </a:cxn>
                <a:cxn ang="0">
                  <a:pos x="71" y="13"/>
                </a:cxn>
                <a:cxn ang="0">
                  <a:pos x="68" y="7"/>
                </a:cxn>
                <a:cxn ang="0">
                  <a:pos x="67" y="4"/>
                </a:cxn>
                <a:cxn ang="0">
                  <a:pos x="65" y="1"/>
                </a:cxn>
                <a:cxn ang="0">
                  <a:pos x="64" y="0"/>
                </a:cxn>
                <a:cxn ang="0">
                  <a:pos x="64" y="0"/>
                </a:cxn>
                <a:cxn ang="0">
                  <a:pos x="63" y="1"/>
                </a:cxn>
                <a:cxn ang="0">
                  <a:pos x="63" y="2"/>
                </a:cxn>
                <a:cxn ang="0">
                  <a:pos x="60" y="6"/>
                </a:cxn>
                <a:cxn ang="0">
                  <a:pos x="58" y="6"/>
                </a:cxn>
                <a:cxn ang="0">
                  <a:pos x="56" y="7"/>
                </a:cxn>
                <a:cxn ang="0">
                  <a:pos x="47" y="7"/>
                </a:cxn>
                <a:cxn ang="0">
                  <a:pos x="36" y="7"/>
                </a:cxn>
                <a:cxn ang="0">
                  <a:pos x="33" y="6"/>
                </a:cxn>
                <a:cxn ang="0">
                  <a:pos x="24" y="3"/>
                </a:cxn>
                <a:cxn ang="0">
                  <a:pos x="20" y="1"/>
                </a:cxn>
                <a:cxn ang="0">
                  <a:pos x="18" y="1"/>
                </a:cxn>
                <a:cxn ang="0">
                  <a:pos x="17" y="1"/>
                </a:cxn>
                <a:cxn ang="0">
                  <a:pos x="14" y="1"/>
                </a:cxn>
                <a:cxn ang="0">
                  <a:pos x="13" y="3"/>
                </a:cxn>
                <a:cxn ang="0">
                  <a:pos x="11" y="5"/>
                </a:cxn>
                <a:cxn ang="0">
                  <a:pos x="8" y="15"/>
                </a:cxn>
                <a:cxn ang="0">
                  <a:pos x="8" y="18"/>
                </a:cxn>
                <a:cxn ang="0">
                  <a:pos x="1" y="64"/>
                </a:cxn>
                <a:cxn ang="0">
                  <a:pos x="0" y="72"/>
                </a:cxn>
                <a:cxn ang="0">
                  <a:pos x="5" y="96"/>
                </a:cxn>
                <a:cxn ang="0">
                  <a:pos x="8" y="105"/>
                </a:cxn>
                <a:cxn ang="0">
                  <a:pos x="9" y="106"/>
                </a:cxn>
                <a:cxn ang="0">
                  <a:pos x="11" y="108"/>
                </a:cxn>
                <a:cxn ang="0">
                  <a:pos x="19" y="111"/>
                </a:cxn>
                <a:cxn ang="0">
                  <a:pos x="35" y="116"/>
                </a:cxn>
                <a:cxn ang="0">
                  <a:pos x="42" y="116"/>
                </a:cxn>
                <a:cxn ang="0">
                  <a:pos x="45" y="116"/>
                </a:cxn>
                <a:cxn ang="0">
                  <a:pos x="58" y="113"/>
                </a:cxn>
                <a:cxn ang="0">
                  <a:pos x="61" y="112"/>
                </a:cxn>
                <a:cxn ang="0">
                  <a:pos x="68" y="108"/>
                </a:cxn>
                <a:cxn ang="0">
                  <a:pos x="70" y="106"/>
                </a:cxn>
                <a:cxn ang="0">
                  <a:pos x="73" y="102"/>
                </a:cxn>
                <a:cxn ang="0">
                  <a:pos x="73" y="100"/>
                </a:cxn>
                <a:cxn ang="0">
                  <a:pos x="73" y="97"/>
                </a:cxn>
                <a:cxn ang="0">
                  <a:pos x="73" y="94"/>
                </a:cxn>
                <a:cxn ang="0">
                  <a:pos x="72" y="86"/>
                </a:cxn>
                <a:cxn ang="0">
                  <a:pos x="74" y="38"/>
                </a:cxn>
              </a:cxnLst>
              <a:rect l="0" t="0" r="r" b="b"/>
              <a:pathLst>
                <a:path w="74" h="116">
                  <a:moveTo>
                    <a:pt x="74" y="38"/>
                  </a:moveTo>
                  <a:lnTo>
                    <a:pt x="73" y="21"/>
                  </a:lnTo>
                  <a:lnTo>
                    <a:pt x="71" y="13"/>
                  </a:lnTo>
                  <a:lnTo>
                    <a:pt x="68" y="7"/>
                  </a:lnTo>
                  <a:lnTo>
                    <a:pt x="67" y="4"/>
                  </a:lnTo>
                  <a:lnTo>
                    <a:pt x="65" y="1"/>
                  </a:lnTo>
                  <a:lnTo>
                    <a:pt x="64" y="0"/>
                  </a:lnTo>
                  <a:lnTo>
                    <a:pt x="64" y="0"/>
                  </a:lnTo>
                  <a:lnTo>
                    <a:pt x="63" y="1"/>
                  </a:lnTo>
                  <a:lnTo>
                    <a:pt x="63" y="2"/>
                  </a:lnTo>
                  <a:lnTo>
                    <a:pt x="60" y="6"/>
                  </a:lnTo>
                  <a:lnTo>
                    <a:pt x="58" y="6"/>
                  </a:lnTo>
                  <a:lnTo>
                    <a:pt x="56" y="7"/>
                  </a:lnTo>
                  <a:lnTo>
                    <a:pt x="47" y="7"/>
                  </a:lnTo>
                  <a:lnTo>
                    <a:pt x="36" y="7"/>
                  </a:lnTo>
                  <a:lnTo>
                    <a:pt x="33" y="6"/>
                  </a:lnTo>
                  <a:lnTo>
                    <a:pt x="24" y="3"/>
                  </a:lnTo>
                  <a:lnTo>
                    <a:pt x="20" y="1"/>
                  </a:lnTo>
                  <a:lnTo>
                    <a:pt x="18" y="1"/>
                  </a:lnTo>
                  <a:lnTo>
                    <a:pt x="17" y="1"/>
                  </a:lnTo>
                  <a:lnTo>
                    <a:pt x="14" y="1"/>
                  </a:lnTo>
                  <a:lnTo>
                    <a:pt x="13" y="3"/>
                  </a:lnTo>
                  <a:lnTo>
                    <a:pt x="11" y="5"/>
                  </a:lnTo>
                  <a:lnTo>
                    <a:pt x="8" y="15"/>
                  </a:lnTo>
                  <a:lnTo>
                    <a:pt x="8" y="18"/>
                  </a:lnTo>
                  <a:lnTo>
                    <a:pt x="1" y="64"/>
                  </a:lnTo>
                  <a:lnTo>
                    <a:pt x="0" y="72"/>
                  </a:lnTo>
                  <a:lnTo>
                    <a:pt x="5" y="96"/>
                  </a:lnTo>
                  <a:lnTo>
                    <a:pt x="8" y="105"/>
                  </a:lnTo>
                  <a:lnTo>
                    <a:pt x="9" y="106"/>
                  </a:lnTo>
                  <a:lnTo>
                    <a:pt x="11" y="108"/>
                  </a:lnTo>
                  <a:lnTo>
                    <a:pt x="19" y="111"/>
                  </a:lnTo>
                  <a:lnTo>
                    <a:pt x="35" y="116"/>
                  </a:lnTo>
                  <a:lnTo>
                    <a:pt x="42" y="116"/>
                  </a:lnTo>
                  <a:lnTo>
                    <a:pt x="45" y="116"/>
                  </a:lnTo>
                  <a:lnTo>
                    <a:pt x="58" y="113"/>
                  </a:lnTo>
                  <a:lnTo>
                    <a:pt x="61" y="112"/>
                  </a:lnTo>
                  <a:lnTo>
                    <a:pt x="68" y="108"/>
                  </a:lnTo>
                  <a:lnTo>
                    <a:pt x="70" y="106"/>
                  </a:lnTo>
                  <a:lnTo>
                    <a:pt x="73" y="102"/>
                  </a:lnTo>
                  <a:lnTo>
                    <a:pt x="73" y="100"/>
                  </a:lnTo>
                  <a:lnTo>
                    <a:pt x="73" y="97"/>
                  </a:lnTo>
                  <a:lnTo>
                    <a:pt x="73" y="94"/>
                  </a:lnTo>
                  <a:lnTo>
                    <a:pt x="72" y="86"/>
                  </a:lnTo>
                  <a:lnTo>
                    <a:pt x="74" y="38"/>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24"/>
            <p:cNvSpPr>
              <a:spLocks/>
            </p:cNvSpPr>
            <p:nvPr/>
          </p:nvSpPr>
          <p:spPr bwMode="auto">
            <a:xfrm flipH="1">
              <a:off x="8229690" y="5143366"/>
              <a:ext cx="45707" cy="38752"/>
            </a:xfrm>
            <a:custGeom>
              <a:avLst/>
              <a:gdLst/>
              <a:ahLst/>
              <a:cxnLst>
                <a:cxn ang="0">
                  <a:pos x="32" y="1"/>
                </a:cxn>
                <a:cxn ang="0">
                  <a:pos x="28" y="5"/>
                </a:cxn>
                <a:cxn ang="0">
                  <a:pos x="26" y="6"/>
                </a:cxn>
                <a:cxn ang="0">
                  <a:pos x="24" y="7"/>
                </a:cxn>
                <a:cxn ang="0">
                  <a:pos x="14" y="13"/>
                </a:cxn>
                <a:cxn ang="0">
                  <a:pos x="10" y="16"/>
                </a:cxn>
                <a:cxn ang="0">
                  <a:pos x="4" y="23"/>
                </a:cxn>
                <a:cxn ang="0">
                  <a:pos x="1" y="27"/>
                </a:cxn>
                <a:cxn ang="0">
                  <a:pos x="0" y="30"/>
                </a:cxn>
                <a:cxn ang="0">
                  <a:pos x="1" y="32"/>
                </a:cxn>
                <a:cxn ang="0">
                  <a:pos x="2" y="33"/>
                </a:cxn>
                <a:cxn ang="0">
                  <a:pos x="5" y="37"/>
                </a:cxn>
                <a:cxn ang="0">
                  <a:pos x="9" y="39"/>
                </a:cxn>
                <a:cxn ang="0">
                  <a:pos x="10" y="39"/>
                </a:cxn>
                <a:cxn ang="0">
                  <a:pos x="11" y="39"/>
                </a:cxn>
                <a:cxn ang="0">
                  <a:pos x="12" y="39"/>
                </a:cxn>
                <a:cxn ang="0">
                  <a:pos x="12" y="38"/>
                </a:cxn>
                <a:cxn ang="0">
                  <a:pos x="13" y="36"/>
                </a:cxn>
                <a:cxn ang="0">
                  <a:pos x="13" y="30"/>
                </a:cxn>
                <a:cxn ang="0">
                  <a:pos x="14" y="26"/>
                </a:cxn>
                <a:cxn ang="0">
                  <a:pos x="15" y="24"/>
                </a:cxn>
                <a:cxn ang="0">
                  <a:pos x="20" y="19"/>
                </a:cxn>
                <a:cxn ang="0">
                  <a:pos x="23" y="17"/>
                </a:cxn>
                <a:cxn ang="0">
                  <a:pos x="25" y="16"/>
                </a:cxn>
                <a:cxn ang="0">
                  <a:pos x="25" y="16"/>
                </a:cxn>
                <a:cxn ang="0">
                  <a:pos x="25" y="17"/>
                </a:cxn>
                <a:cxn ang="0">
                  <a:pos x="25" y="19"/>
                </a:cxn>
                <a:cxn ang="0">
                  <a:pos x="23" y="25"/>
                </a:cxn>
                <a:cxn ang="0">
                  <a:pos x="21" y="31"/>
                </a:cxn>
                <a:cxn ang="0">
                  <a:pos x="21" y="33"/>
                </a:cxn>
                <a:cxn ang="0">
                  <a:pos x="21" y="35"/>
                </a:cxn>
                <a:cxn ang="0">
                  <a:pos x="22" y="37"/>
                </a:cxn>
                <a:cxn ang="0">
                  <a:pos x="24" y="38"/>
                </a:cxn>
                <a:cxn ang="0">
                  <a:pos x="28" y="39"/>
                </a:cxn>
                <a:cxn ang="0">
                  <a:pos x="36" y="39"/>
                </a:cxn>
                <a:cxn ang="0">
                  <a:pos x="41" y="37"/>
                </a:cxn>
                <a:cxn ang="0">
                  <a:pos x="44" y="36"/>
                </a:cxn>
                <a:cxn ang="0">
                  <a:pos x="45" y="33"/>
                </a:cxn>
                <a:cxn ang="0">
                  <a:pos x="46" y="32"/>
                </a:cxn>
                <a:cxn ang="0">
                  <a:pos x="46" y="30"/>
                </a:cxn>
                <a:cxn ang="0">
                  <a:pos x="44" y="24"/>
                </a:cxn>
                <a:cxn ang="0">
                  <a:pos x="36" y="3"/>
                </a:cxn>
                <a:cxn ang="0">
                  <a:pos x="35" y="1"/>
                </a:cxn>
                <a:cxn ang="0">
                  <a:pos x="34" y="0"/>
                </a:cxn>
                <a:cxn ang="0">
                  <a:pos x="33" y="0"/>
                </a:cxn>
                <a:cxn ang="0">
                  <a:pos x="32" y="1"/>
                </a:cxn>
              </a:cxnLst>
              <a:rect l="0" t="0" r="r" b="b"/>
              <a:pathLst>
                <a:path w="46" h="39">
                  <a:moveTo>
                    <a:pt x="32" y="1"/>
                  </a:moveTo>
                  <a:lnTo>
                    <a:pt x="28" y="5"/>
                  </a:lnTo>
                  <a:lnTo>
                    <a:pt x="26" y="6"/>
                  </a:lnTo>
                  <a:lnTo>
                    <a:pt x="24" y="7"/>
                  </a:lnTo>
                  <a:lnTo>
                    <a:pt x="14" y="13"/>
                  </a:lnTo>
                  <a:lnTo>
                    <a:pt x="10" y="16"/>
                  </a:lnTo>
                  <a:lnTo>
                    <a:pt x="4" y="23"/>
                  </a:lnTo>
                  <a:lnTo>
                    <a:pt x="1" y="27"/>
                  </a:lnTo>
                  <a:lnTo>
                    <a:pt x="0" y="30"/>
                  </a:lnTo>
                  <a:lnTo>
                    <a:pt x="1" y="32"/>
                  </a:lnTo>
                  <a:lnTo>
                    <a:pt x="2" y="33"/>
                  </a:lnTo>
                  <a:lnTo>
                    <a:pt x="5" y="37"/>
                  </a:lnTo>
                  <a:lnTo>
                    <a:pt x="9" y="39"/>
                  </a:lnTo>
                  <a:lnTo>
                    <a:pt x="10" y="39"/>
                  </a:lnTo>
                  <a:lnTo>
                    <a:pt x="11" y="39"/>
                  </a:lnTo>
                  <a:lnTo>
                    <a:pt x="12" y="39"/>
                  </a:lnTo>
                  <a:lnTo>
                    <a:pt x="12" y="38"/>
                  </a:lnTo>
                  <a:lnTo>
                    <a:pt x="13" y="36"/>
                  </a:lnTo>
                  <a:lnTo>
                    <a:pt x="13" y="30"/>
                  </a:lnTo>
                  <a:lnTo>
                    <a:pt x="14" y="26"/>
                  </a:lnTo>
                  <a:lnTo>
                    <a:pt x="15" y="24"/>
                  </a:lnTo>
                  <a:lnTo>
                    <a:pt x="20" y="19"/>
                  </a:lnTo>
                  <a:lnTo>
                    <a:pt x="23" y="17"/>
                  </a:lnTo>
                  <a:lnTo>
                    <a:pt x="25" y="16"/>
                  </a:lnTo>
                  <a:lnTo>
                    <a:pt x="25" y="16"/>
                  </a:lnTo>
                  <a:lnTo>
                    <a:pt x="25" y="17"/>
                  </a:lnTo>
                  <a:lnTo>
                    <a:pt x="25" y="19"/>
                  </a:lnTo>
                  <a:lnTo>
                    <a:pt x="23" y="25"/>
                  </a:lnTo>
                  <a:lnTo>
                    <a:pt x="21" y="31"/>
                  </a:lnTo>
                  <a:lnTo>
                    <a:pt x="21" y="33"/>
                  </a:lnTo>
                  <a:lnTo>
                    <a:pt x="21" y="35"/>
                  </a:lnTo>
                  <a:lnTo>
                    <a:pt x="22" y="37"/>
                  </a:lnTo>
                  <a:lnTo>
                    <a:pt x="24" y="38"/>
                  </a:lnTo>
                  <a:lnTo>
                    <a:pt x="28" y="39"/>
                  </a:lnTo>
                  <a:lnTo>
                    <a:pt x="36" y="39"/>
                  </a:lnTo>
                  <a:lnTo>
                    <a:pt x="41" y="37"/>
                  </a:lnTo>
                  <a:lnTo>
                    <a:pt x="44" y="36"/>
                  </a:lnTo>
                  <a:lnTo>
                    <a:pt x="45" y="33"/>
                  </a:lnTo>
                  <a:lnTo>
                    <a:pt x="46" y="32"/>
                  </a:lnTo>
                  <a:lnTo>
                    <a:pt x="46" y="30"/>
                  </a:lnTo>
                  <a:lnTo>
                    <a:pt x="44" y="24"/>
                  </a:lnTo>
                  <a:lnTo>
                    <a:pt x="36" y="3"/>
                  </a:lnTo>
                  <a:lnTo>
                    <a:pt x="35" y="1"/>
                  </a:lnTo>
                  <a:lnTo>
                    <a:pt x="34" y="0"/>
                  </a:lnTo>
                  <a:lnTo>
                    <a:pt x="33" y="0"/>
                  </a:lnTo>
                  <a:lnTo>
                    <a:pt x="32" y="1"/>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25"/>
            <p:cNvSpPr>
              <a:spLocks/>
            </p:cNvSpPr>
            <p:nvPr/>
          </p:nvSpPr>
          <p:spPr bwMode="auto">
            <a:xfrm flipH="1">
              <a:off x="8159141" y="5163239"/>
              <a:ext cx="63593" cy="123211"/>
            </a:xfrm>
            <a:custGeom>
              <a:avLst/>
              <a:gdLst/>
              <a:ahLst/>
              <a:cxnLst>
                <a:cxn ang="0">
                  <a:pos x="60" y="13"/>
                </a:cxn>
                <a:cxn ang="0">
                  <a:pos x="59" y="12"/>
                </a:cxn>
                <a:cxn ang="0">
                  <a:pos x="57" y="13"/>
                </a:cxn>
                <a:cxn ang="0">
                  <a:pos x="55" y="13"/>
                </a:cxn>
                <a:cxn ang="0">
                  <a:pos x="53" y="15"/>
                </a:cxn>
                <a:cxn ang="0">
                  <a:pos x="48" y="17"/>
                </a:cxn>
                <a:cxn ang="0">
                  <a:pos x="46" y="18"/>
                </a:cxn>
                <a:cxn ang="0">
                  <a:pos x="44" y="18"/>
                </a:cxn>
                <a:cxn ang="0">
                  <a:pos x="40" y="18"/>
                </a:cxn>
                <a:cxn ang="0">
                  <a:pos x="36" y="16"/>
                </a:cxn>
                <a:cxn ang="0">
                  <a:pos x="29" y="11"/>
                </a:cxn>
                <a:cxn ang="0">
                  <a:pos x="25" y="8"/>
                </a:cxn>
                <a:cxn ang="0">
                  <a:pos x="21" y="2"/>
                </a:cxn>
                <a:cxn ang="0">
                  <a:pos x="20" y="0"/>
                </a:cxn>
                <a:cxn ang="0">
                  <a:pos x="19" y="0"/>
                </a:cxn>
                <a:cxn ang="0">
                  <a:pos x="18" y="0"/>
                </a:cxn>
                <a:cxn ang="0">
                  <a:pos x="17" y="2"/>
                </a:cxn>
                <a:cxn ang="0">
                  <a:pos x="16" y="4"/>
                </a:cxn>
                <a:cxn ang="0">
                  <a:pos x="13" y="24"/>
                </a:cxn>
                <a:cxn ang="0">
                  <a:pos x="4" y="52"/>
                </a:cxn>
                <a:cxn ang="0">
                  <a:pos x="0" y="89"/>
                </a:cxn>
                <a:cxn ang="0">
                  <a:pos x="0" y="106"/>
                </a:cxn>
                <a:cxn ang="0">
                  <a:pos x="0" y="109"/>
                </a:cxn>
                <a:cxn ang="0">
                  <a:pos x="0" y="111"/>
                </a:cxn>
                <a:cxn ang="0">
                  <a:pos x="1" y="112"/>
                </a:cxn>
                <a:cxn ang="0">
                  <a:pos x="3" y="116"/>
                </a:cxn>
                <a:cxn ang="0">
                  <a:pos x="10" y="120"/>
                </a:cxn>
                <a:cxn ang="0">
                  <a:pos x="23" y="124"/>
                </a:cxn>
                <a:cxn ang="0">
                  <a:pos x="29" y="124"/>
                </a:cxn>
                <a:cxn ang="0">
                  <a:pos x="35" y="123"/>
                </a:cxn>
                <a:cxn ang="0">
                  <a:pos x="41" y="120"/>
                </a:cxn>
                <a:cxn ang="0">
                  <a:pos x="47" y="116"/>
                </a:cxn>
                <a:cxn ang="0">
                  <a:pos x="49" y="113"/>
                </a:cxn>
                <a:cxn ang="0">
                  <a:pos x="51" y="110"/>
                </a:cxn>
                <a:cxn ang="0">
                  <a:pos x="52" y="107"/>
                </a:cxn>
                <a:cxn ang="0">
                  <a:pos x="52" y="103"/>
                </a:cxn>
                <a:cxn ang="0">
                  <a:pos x="52" y="74"/>
                </a:cxn>
                <a:cxn ang="0">
                  <a:pos x="59" y="44"/>
                </a:cxn>
                <a:cxn ang="0">
                  <a:pos x="61" y="39"/>
                </a:cxn>
                <a:cxn ang="0">
                  <a:pos x="63" y="29"/>
                </a:cxn>
                <a:cxn ang="0">
                  <a:pos x="64" y="18"/>
                </a:cxn>
                <a:cxn ang="0">
                  <a:pos x="62" y="14"/>
                </a:cxn>
                <a:cxn ang="0">
                  <a:pos x="60" y="13"/>
                </a:cxn>
              </a:cxnLst>
              <a:rect l="0" t="0" r="r" b="b"/>
              <a:pathLst>
                <a:path w="64" h="124">
                  <a:moveTo>
                    <a:pt x="60" y="13"/>
                  </a:moveTo>
                  <a:lnTo>
                    <a:pt x="59" y="12"/>
                  </a:lnTo>
                  <a:lnTo>
                    <a:pt x="57" y="13"/>
                  </a:lnTo>
                  <a:lnTo>
                    <a:pt x="55" y="13"/>
                  </a:lnTo>
                  <a:lnTo>
                    <a:pt x="53" y="15"/>
                  </a:lnTo>
                  <a:lnTo>
                    <a:pt x="48" y="17"/>
                  </a:lnTo>
                  <a:lnTo>
                    <a:pt x="46" y="18"/>
                  </a:lnTo>
                  <a:lnTo>
                    <a:pt x="44" y="18"/>
                  </a:lnTo>
                  <a:lnTo>
                    <a:pt x="40" y="18"/>
                  </a:lnTo>
                  <a:lnTo>
                    <a:pt x="36" y="16"/>
                  </a:lnTo>
                  <a:lnTo>
                    <a:pt x="29" y="11"/>
                  </a:lnTo>
                  <a:lnTo>
                    <a:pt x="25" y="8"/>
                  </a:lnTo>
                  <a:lnTo>
                    <a:pt x="21" y="2"/>
                  </a:lnTo>
                  <a:lnTo>
                    <a:pt x="20" y="0"/>
                  </a:lnTo>
                  <a:lnTo>
                    <a:pt x="19" y="0"/>
                  </a:lnTo>
                  <a:lnTo>
                    <a:pt x="18" y="0"/>
                  </a:lnTo>
                  <a:lnTo>
                    <a:pt x="17" y="2"/>
                  </a:lnTo>
                  <a:lnTo>
                    <a:pt x="16" y="4"/>
                  </a:lnTo>
                  <a:lnTo>
                    <a:pt x="13" y="24"/>
                  </a:lnTo>
                  <a:lnTo>
                    <a:pt x="4" y="52"/>
                  </a:lnTo>
                  <a:lnTo>
                    <a:pt x="0" y="89"/>
                  </a:lnTo>
                  <a:lnTo>
                    <a:pt x="0" y="106"/>
                  </a:lnTo>
                  <a:lnTo>
                    <a:pt x="0" y="109"/>
                  </a:lnTo>
                  <a:lnTo>
                    <a:pt x="0" y="111"/>
                  </a:lnTo>
                  <a:lnTo>
                    <a:pt x="1" y="112"/>
                  </a:lnTo>
                  <a:lnTo>
                    <a:pt x="3" y="116"/>
                  </a:lnTo>
                  <a:lnTo>
                    <a:pt x="10" y="120"/>
                  </a:lnTo>
                  <a:lnTo>
                    <a:pt x="23" y="124"/>
                  </a:lnTo>
                  <a:lnTo>
                    <a:pt x="29" y="124"/>
                  </a:lnTo>
                  <a:lnTo>
                    <a:pt x="35" y="123"/>
                  </a:lnTo>
                  <a:lnTo>
                    <a:pt x="41" y="120"/>
                  </a:lnTo>
                  <a:lnTo>
                    <a:pt x="47" y="116"/>
                  </a:lnTo>
                  <a:lnTo>
                    <a:pt x="49" y="113"/>
                  </a:lnTo>
                  <a:lnTo>
                    <a:pt x="51" y="110"/>
                  </a:lnTo>
                  <a:lnTo>
                    <a:pt x="52" y="107"/>
                  </a:lnTo>
                  <a:lnTo>
                    <a:pt x="52" y="103"/>
                  </a:lnTo>
                  <a:lnTo>
                    <a:pt x="52" y="74"/>
                  </a:lnTo>
                  <a:lnTo>
                    <a:pt x="59" y="44"/>
                  </a:lnTo>
                  <a:lnTo>
                    <a:pt x="61" y="39"/>
                  </a:lnTo>
                  <a:lnTo>
                    <a:pt x="63" y="29"/>
                  </a:lnTo>
                  <a:lnTo>
                    <a:pt x="64" y="18"/>
                  </a:lnTo>
                  <a:lnTo>
                    <a:pt x="62" y="14"/>
                  </a:lnTo>
                  <a:lnTo>
                    <a:pt x="60" y="13"/>
                  </a:lnTo>
                  <a:close/>
                </a:path>
              </a:pathLst>
            </a:custGeom>
            <a:solidFill>
              <a:srgbClr val="DFBE9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26"/>
            <p:cNvSpPr>
              <a:spLocks/>
            </p:cNvSpPr>
            <p:nvPr/>
          </p:nvSpPr>
          <p:spPr bwMode="auto">
            <a:xfrm flipH="1">
              <a:off x="8162122" y="5156283"/>
              <a:ext cx="30803" cy="16892"/>
            </a:xfrm>
            <a:custGeom>
              <a:avLst/>
              <a:gdLst/>
              <a:ahLst/>
              <a:cxnLst>
                <a:cxn ang="0">
                  <a:pos x="31" y="8"/>
                </a:cxn>
                <a:cxn ang="0">
                  <a:pos x="31" y="7"/>
                </a:cxn>
                <a:cxn ang="0">
                  <a:pos x="30" y="6"/>
                </a:cxn>
                <a:cxn ang="0">
                  <a:pos x="29" y="5"/>
                </a:cxn>
                <a:cxn ang="0">
                  <a:pos x="25" y="3"/>
                </a:cxn>
                <a:cxn ang="0">
                  <a:pos x="17" y="1"/>
                </a:cxn>
                <a:cxn ang="0">
                  <a:pos x="14" y="0"/>
                </a:cxn>
                <a:cxn ang="0">
                  <a:pos x="5" y="1"/>
                </a:cxn>
                <a:cxn ang="0">
                  <a:pos x="1" y="2"/>
                </a:cxn>
                <a:cxn ang="0">
                  <a:pos x="0" y="2"/>
                </a:cxn>
                <a:cxn ang="0">
                  <a:pos x="0" y="3"/>
                </a:cxn>
                <a:cxn ang="0">
                  <a:pos x="0" y="6"/>
                </a:cxn>
                <a:cxn ang="0">
                  <a:pos x="2" y="9"/>
                </a:cxn>
                <a:cxn ang="0">
                  <a:pos x="5" y="12"/>
                </a:cxn>
                <a:cxn ang="0">
                  <a:pos x="8" y="14"/>
                </a:cxn>
                <a:cxn ang="0">
                  <a:pos x="10" y="15"/>
                </a:cxn>
                <a:cxn ang="0">
                  <a:pos x="17" y="17"/>
                </a:cxn>
                <a:cxn ang="0">
                  <a:pos x="23" y="17"/>
                </a:cxn>
                <a:cxn ang="0">
                  <a:pos x="26" y="16"/>
                </a:cxn>
                <a:cxn ang="0">
                  <a:pos x="29" y="14"/>
                </a:cxn>
                <a:cxn ang="0">
                  <a:pos x="31" y="8"/>
                </a:cxn>
              </a:cxnLst>
              <a:rect l="0" t="0" r="r" b="b"/>
              <a:pathLst>
                <a:path w="31" h="17">
                  <a:moveTo>
                    <a:pt x="31" y="8"/>
                  </a:moveTo>
                  <a:lnTo>
                    <a:pt x="31" y="7"/>
                  </a:lnTo>
                  <a:lnTo>
                    <a:pt x="30" y="6"/>
                  </a:lnTo>
                  <a:lnTo>
                    <a:pt x="29" y="5"/>
                  </a:lnTo>
                  <a:lnTo>
                    <a:pt x="25" y="3"/>
                  </a:lnTo>
                  <a:lnTo>
                    <a:pt x="17" y="1"/>
                  </a:lnTo>
                  <a:lnTo>
                    <a:pt x="14" y="0"/>
                  </a:lnTo>
                  <a:lnTo>
                    <a:pt x="5" y="1"/>
                  </a:lnTo>
                  <a:lnTo>
                    <a:pt x="1" y="2"/>
                  </a:lnTo>
                  <a:lnTo>
                    <a:pt x="0" y="2"/>
                  </a:lnTo>
                  <a:lnTo>
                    <a:pt x="0" y="3"/>
                  </a:lnTo>
                  <a:lnTo>
                    <a:pt x="0" y="6"/>
                  </a:lnTo>
                  <a:lnTo>
                    <a:pt x="2" y="9"/>
                  </a:lnTo>
                  <a:lnTo>
                    <a:pt x="5" y="12"/>
                  </a:lnTo>
                  <a:lnTo>
                    <a:pt x="8" y="14"/>
                  </a:lnTo>
                  <a:lnTo>
                    <a:pt x="10" y="15"/>
                  </a:lnTo>
                  <a:lnTo>
                    <a:pt x="17" y="17"/>
                  </a:lnTo>
                  <a:lnTo>
                    <a:pt x="23" y="17"/>
                  </a:lnTo>
                  <a:lnTo>
                    <a:pt x="26" y="16"/>
                  </a:lnTo>
                  <a:lnTo>
                    <a:pt x="29" y="14"/>
                  </a:lnTo>
                  <a:lnTo>
                    <a:pt x="31" y="8"/>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27"/>
            <p:cNvSpPr>
              <a:spLocks/>
            </p:cNvSpPr>
            <p:nvPr/>
          </p:nvSpPr>
          <p:spPr bwMode="auto">
            <a:xfrm flipH="1">
              <a:off x="7984261" y="5143366"/>
              <a:ext cx="106319" cy="61605"/>
            </a:xfrm>
            <a:custGeom>
              <a:avLst/>
              <a:gdLst/>
              <a:ahLst/>
              <a:cxnLst>
                <a:cxn ang="0">
                  <a:pos x="100" y="0"/>
                </a:cxn>
                <a:cxn ang="0">
                  <a:pos x="99" y="0"/>
                </a:cxn>
                <a:cxn ang="0">
                  <a:pos x="99" y="1"/>
                </a:cxn>
                <a:cxn ang="0">
                  <a:pos x="98" y="2"/>
                </a:cxn>
                <a:cxn ang="0">
                  <a:pos x="97" y="3"/>
                </a:cxn>
                <a:cxn ang="0">
                  <a:pos x="57" y="30"/>
                </a:cxn>
                <a:cxn ang="0">
                  <a:pos x="39" y="36"/>
                </a:cxn>
                <a:cxn ang="0">
                  <a:pos x="3" y="42"/>
                </a:cxn>
                <a:cxn ang="0">
                  <a:pos x="1" y="43"/>
                </a:cxn>
                <a:cxn ang="0">
                  <a:pos x="0" y="44"/>
                </a:cxn>
                <a:cxn ang="0">
                  <a:pos x="1" y="45"/>
                </a:cxn>
                <a:cxn ang="0">
                  <a:pos x="5" y="49"/>
                </a:cxn>
                <a:cxn ang="0">
                  <a:pos x="16" y="56"/>
                </a:cxn>
                <a:cxn ang="0">
                  <a:pos x="22" y="59"/>
                </a:cxn>
                <a:cxn ang="0">
                  <a:pos x="35" y="62"/>
                </a:cxn>
                <a:cxn ang="0">
                  <a:pos x="42" y="62"/>
                </a:cxn>
                <a:cxn ang="0">
                  <a:pos x="55" y="61"/>
                </a:cxn>
                <a:cxn ang="0">
                  <a:pos x="83" y="52"/>
                </a:cxn>
                <a:cxn ang="0">
                  <a:pos x="97" y="44"/>
                </a:cxn>
                <a:cxn ang="0">
                  <a:pos x="102" y="40"/>
                </a:cxn>
                <a:cxn ang="0">
                  <a:pos x="105" y="36"/>
                </a:cxn>
                <a:cxn ang="0">
                  <a:pos x="107" y="31"/>
                </a:cxn>
                <a:cxn ang="0">
                  <a:pos x="107" y="28"/>
                </a:cxn>
                <a:cxn ang="0">
                  <a:pos x="107" y="24"/>
                </a:cxn>
                <a:cxn ang="0">
                  <a:pos x="104" y="10"/>
                </a:cxn>
                <a:cxn ang="0">
                  <a:pos x="101" y="1"/>
                </a:cxn>
                <a:cxn ang="0">
                  <a:pos x="100" y="0"/>
                </a:cxn>
              </a:cxnLst>
              <a:rect l="0" t="0" r="r" b="b"/>
              <a:pathLst>
                <a:path w="107" h="62">
                  <a:moveTo>
                    <a:pt x="100" y="0"/>
                  </a:moveTo>
                  <a:lnTo>
                    <a:pt x="99" y="0"/>
                  </a:lnTo>
                  <a:lnTo>
                    <a:pt x="99" y="1"/>
                  </a:lnTo>
                  <a:lnTo>
                    <a:pt x="98" y="2"/>
                  </a:lnTo>
                  <a:lnTo>
                    <a:pt x="97" y="3"/>
                  </a:lnTo>
                  <a:lnTo>
                    <a:pt x="57" y="30"/>
                  </a:lnTo>
                  <a:lnTo>
                    <a:pt x="39" y="36"/>
                  </a:lnTo>
                  <a:lnTo>
                    <a:pt x="3" y="42"/>
                  </a:lnTo>
                  <a:lnTo>
                    <a:pt x="1" y="43"/>
                  </a:lnTo>
                  <a:lnTo>
                    <a:pt x="0" y="44"/>
                  </a:lnTo>
                  <a:lnTo>
                    <a:pt x="1" y="45"/>
                  </a:lnTo>
                  <a:lnTo>
                    <a:pt x="5" y="49"/>
                  </a:lnTo>
                  <a:lnTo>
                    <a:pt x="16" y="56"/>
                  </a:lnTo>
                  <a:lnTo>
                    <a:pt x="22" y="59"/>
                  </a:lnTo>
                  <a:lnTo>
                    <a:pt x="35" y="62"/>
                  </a:lnTo>
                  <a:lnTo>
                    <a:pt x="42" y="62"/>
                  </a:lnTo>
                  <a:lnTo>
                    <a:pt x="55" y="61"/>
                  </a:lnTo>
                  <a:lnTo>
                    <a:pt x="83" y="52"/>
                  </a:lnTo>
                  <a:lnTo>
                    <a:pt x="97" y="44"/>
                  </a:lnTo>
                  <a:lnTo>
                    <a:pt x="102" y="40"/>
                  </a:lnTo>
                  <a:lnTo>
                    <a:pt x="105" y="36"/>
                  </a:lnTo>
                  <a:lnTo>
                    <a:pt x="107" y="31"/>
                  </a:lnTo>
                  <a:lnTo>
                    <a:pt x="107" y="28"/>
                  </a:lnTo>
                  <a:lnTo>
                    <a:pt x="107" y="24"/>
                  </a:lnTo>
                  <a:lnTo>
                    <a:pt x="104" y="10"/>
                  </a:lnTo>
                  <a:lnTo>
                    <a:pt x="101" y="1"/>
                  </a:lnTo>
                  <a:lnTo>
                    <a:pt x="100" y="0"/>
                  </a:lnTo>
                  <a:close/>
                </a:path>
              </a:pathLst>
            </a:custGeom>
            <a:solidFill>
              <a:srgbClr val="DFBE9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28"/>
            <p:cNvSpPr>
              <a:spLocks/>
            </p:cNvSpPr>
            <p:nvPr/>
          </p:nvSpPr>
          <p:spPr bwMode="auto">
            <a:xfrm flipH="1">
              <a:off x="8070708" y="5188080"/>
              <a:ext cx="31796" cy="107313"/>
            </a:xfrm>
            <a:custGeom>
              <a:avLst/>
              <a:gdLst/>
              <a:ahLst/>
              <a:cxnLst>
                <a:cxn ang="0">
                  <a:pos x="28" y="18"/>
                </a:cxn>
                <a:cxn ang="0">
                  <a:pos x="28" y="17"/>
                </a:cxn>
                <a:cxn ang="0">
                  <a:pos x="26" y="16"/>
                </a:cxn>
                <a:cxn ang="0">
                  <a:pos x="25" y="16"/>
                </a:cxn>
                <a:cxn ang="0">
                  <a:pos x="22" y="17"/>
                </a:cxn>
                <a:cxn ang="0">
                  <a:pos x="21" y="17"/>
                </a:cxn>
                <a:cxn ang="0">
                  <a:pos x="19" y="16"/>
                </a:cxn>
                <a:cxn ang="0">
                  <a:pos x="17" y="15"/>
                </a:cxn>
                <a:cxn ang="0">
                  <a:pos x="16" y="11"/>
                </a:cxn>
                <a:cxn ang="0">
                  <a:pos x="10" y="2"/>
                </a:cxn>
                <a:cxn ang="0">
                  <a:pos x="9" y="1"/>
                </a:cxn>
                <a:cxn ang="0">
                  <a:pos x="8" y="0"/>
                </a:cxn>
                <a:cxn ang="0">
                  <a:pos x="8" y="0"/>
                </a:cxn>
                <a:cxn ang="0">
                  <a:pos x="7" y="1"/>
                </a:cxn>
                <a:cxn ang="0">
                  <a:pos x="6" y="2"/>
                </a:cxn>
                <a:cxn ang="0">
                  <a:pos x="5" y="4"/>
                </a:cxn>
                <a:cxn ang="0">
                  <a:pos x="0" y="68"/>
                </a:cxn>
                <a:cxn ang="0">
                  <a:pos x="0" y="96"/>
                </a:cxn>
                <a:cxn ang="0">
                  <a:pos x="1" y="103"/>
                </a:cxn>
                <a:cxn ang="0">
                  <a:pos x="2" y="104"/>
                </a:cxn>
                <a:cxn ang="0">
                  <a:pos x="5" y="104"/>
                </a:cxn>
                <a:cxn ang="0">
                  <a:pos x="9" y="105"/>
                </a:cxn>
                <a:cxn ang="0">
                  <a:pos x="15" y="107"/>
                </a:cxn>
                <a:cxn ang="0">
                  <a:pos x="20" y="108"/>
                </a:cxn>
                <a:cxn ang="0">
                  <a:pos x="26" y="107"/>
                </a:cxn>
                <a:cxn ang="0">
                  <a:pos x="29" y="105"/>
                </a:cxn>
                <a:cxn ang="0">
                  <a:pos x="30" y="104"/>
                </a:cxn>
                <a:cxn ang="0">
                  <a:pos x="31" y="103"/>
                </a:cxn>
                <a:cxn ang="0">
                  <a:pos x="31" y="101"/>
                </a:cxn>
                <a:cxn ang="0">
                  <a:pos x="32" y="99"/>
                </a:cxn>
                <a:cxn ang="0">
                  <a:pos x="32" y="92"/>
                </a:cxn>
                <a:cxn ang="0">
                  <a:pos x="29" y="64"/>
                </a:cxn>
                <a:cxn ang="0">
                  <a:pos x="29" y="24"/>
                </a:cxn>
                <a:cxn ang="0">
                  <a:pos x="28" y="18"/>
                </a:cxn>
              </a:cxnLst>
              <a:rect l="0" t="0" r="r" b="b"/>
              <a:pathLst>
                <a:path w="32" h="108">
                  <a:moveTo>
                    <a:pt x="28" y="18"/>
                  </a:moveTo>
                  <a:lnTo>
                    <a:pt x="28" y="17"/>
                  </a:lnTo>
                  <a:lnTo>
                    <a:pt x="26" y="16"/>
                  </a:lnTo>
                  <a:lnTo>
                    <a:pt x="25" y="16"/>
                  </a:lnTo>
                  <a:lnTo>
                    <a:pt x="22" y="17"/>
                  </a:lnTo>
                  <a:lnTo>
                    <a:pt x="21" y="17"/>
                  </a:lnTo>
                  <a:lnTo>
                    <a:pt x="19" y="16"/>
                  </a:lnTo>
                  <a:lnTo>
                    <a:pt x="17" y="15"/>
                  </a:lnTo>
                  <a:lnTo>
                    <a:pt x="16" y="11"/>
                  </a:lnTo>
                  <a:lnTo>
                    <a:pt x="10" y="2"/>
                  </a:lnTo>
                  <a:lnTo>
                    <a:pt x="9" y="1"/>
                  </a:lnTo>
                  <a:lnTo>
                    <a:pt x="8" y="0"/>
                  </a:lnTo>
                  <a:lnTo>
                    <a:pt x="8" y="0"/>
                  </a:lnTo>
                  <a:lnTo>
                    <a:pt x="7" y="1"/>
                  </a:lnTo>
                  <a:lnTo>
                    <a:pt x="6" y="2"/>
                  </a:lnTo>
                  <a:lnTo>
                    <a:pt x="5" y="4"/>
                  </a:lnTo>
                  <a:lnTo>
                    <a:pt x="0" y="68"/>
                  </a:lnTo>
                  <a:lnTo>
                    <a:pt x="0" y="96"/>
                  </a:lnTo>
                  <a:lnTo>
                    <a:pt x="1" y="103"/>
                  </a:lnTo>
                  <a:lnTo>
                    <a:pt x="2" y="104"/>
                  </a:lnTo>
                  <a:lnTo>
                    <a:pt x="5" y="104"/>
                  </a:lnTo>
                  <a:lnTo>
                    <a:pt x="9" y="105"/>
                  </a:lnTo>
                  <a:lnTo>
                    <a:pt x="15" y="107"/>
                  </a:lnTo>
                  <a:lnTo>
                    <a:pt x="20" y="108"/>
                  </a:lnTo>
                  <a:lnTo>
                    <a:pt x="26" y="107"/>
                  </a:lnTo>
                  <a:lnTo>
                    <a:pt x="29" y="105"/>
                  </a:lnTo>
                  <a:lnTo>
                    <a:pt x="30" y="104"/>
                  </a:lnTo>
                  <a:lnTo>
                    <a:pt x="31" y="103"/>
                  </a:lnTo>
                  <a:lnTo>
                    <a:pt x="31" y="101"/>
                  </a:lnTo>
                  <a:lnTo>
                    <a:pt x="32" y="99"/>
                  </a:lnTo>
                  <a:lnTo>
                    <a:pt x="32" y="92"/>
                  </a:lnTo>
                  <a:lnTo>
                    <a:pt x="29" y="64"/>
                  </a:lnTo>
                  <a:lnTo>
                    <a:pt x="29" y="24"/>
                  </a:lnTo>
                  <a:lnTo>
                    <a:pt x="28" y="18"/>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29"/>
            <p:cNvSpPr>
              <a:spLocks/>
            </p:cNvSpPr>
            <p:nvPr/>
          </p:nvSpPr>
          <p:spPr bwMode="auto">
            <a:xfrm flipH="1">
              <a:off x="7991217" y="5193048"/>
              <a:ext cx="78498" cy="93402"/>
            </a:xfrm>
            <a:custGeom>
              <a:avLst/>
              <a:gdLst/>
              <a:ahLst/>
              <a:cxnLst>
                <a:cxn ang="0">
                  <a:pos x="76" y="0"/>
                </a:cxn>
                <a:cxn ang="0">
                  <a:pos x="73" y="3"/>
                </a:cxn>
                <a:cxn ang="0">
                  <a:pos x="54" y="13"/>
                </a:cxn>
                <a:cxn ang="0">
                  <a:pos x="42" y="17"/>
                </a:cxn>
                <a:cxn ang="0">
                  <a:pos x="22" y="20"/>
                </a:cxn>
                <a:cxn ang="0">
                  <a:pos x="16" y="19"/>
                </a:cxn>
                <a:cxn ang="0">
                  <a:pos x="10" y="17"/>
                </a:cxn>
                <a:cxn ang="0">
                  <a:pos x="7" y="15"/>
                </a:cxn>
                <a:cxn ang="0">
                  <a:pos x="5" y="15"/>
                </a:cxn>
                <a:cxn ang="0">
                  <a:pos x="3" y="15"/>
                </a:cxn>
                <a:cxn ang="0">
                  <a:pos x="1" y="16"/>
                </a:cxn>
                <a:cxn ang="0">
                  <a:pos x="0" y="20"/>
                </a:cxn>
                <a:cxn ang="0">
                  <a:pos x="4" y="39"/>
                </a:cxn>
                <a:cxn ang="0">
                  <a:pos x="4" y="47"/>
                </a:cxn>
                <a:cxn ang="0">
                  <a:pos x="3" y="79"/>
                </a:cxn>
                <a:cxn ang="0">
                  <a:pos x="4" y="84"/>
                </a:cxn>
                <a:cxn ang="0">
                  <a:pos x="6" y="89"/>
                </a:cxn>
                <a:cxn ang="0">
                  <a:pos x="8" y="92"/>
                </a:cxn>
                <a:cxn ang="0">
                  <a:pos x="10" y="94"/>
                </a:cxn>
                <a:cxn ang="0">
                  <a:pos x="13" y="94"/>
                </a:cxn>
                <a:cxn ang="0">
                  <a:pos x="19" y="89"/>
                </a:cxn>
                <a:cxn ang="0">
                  <a:pos x="27" y="85"/>
                </a:cxn>
                <a:cxn ang="0">
                  <a:pos x="32" y="83"/>
                </a:cxn>
                <a:cxn ang="0">
                  <a:pos x="60" y="68"/>
                </a:cxn>
                <a:cxn ang="0">
                  <a:pos x="65" y="62"/>
                </a:cxn>
                <a:cxn ang="0">
                  <a:pos x="71" y="45"/>
                </a:cxn>
                <a:cxn ang="0">
                  <a:pos x="79" y="6"/>
                </a:cxn>
                <a:cxn ang="0">
                  <a:pos x="79" y="2"/>
                </a:cxn>
                <a:cxn ang="0">
                  <a:pos x="78" y="1"/>
                </a:cxn>
                <a:cxn ang="0">
                  <a:pos x="77" y="0"/>
                </a:cxn>
                <a:cxn ang="0">
                  <a:pos x="76" y="0"/>
                </a:cxn>
              </a:cxnLst>
              <a:rect l="0" t="0" r="r" b="b"/>
              <a:pathLst>
                <a:path w="79" h="94">
                  <a:moveTo>
                    <a:pt x="76" y="0"/>
                  </a:moveTo>
                  <a:lnTo>
                    <a:pt x="73" y="3"/>
                  </a:lnTo>
                  <a:lnTo>
                    <a:pt x="54" y="13"/>
                  </a:lnTo>
                  <a:lnTo>
                    <a:pt x="42" y="17"/>
                  </a:lnTo>
                  <a:lnTo>
                    <a:pt x="22" y="20"/>
                  </a:lnTo>
                  <a:lnTo>
                    <a:pt x="16" y="19"/>
                  </a:lnTo>
                  <a:lnTo>
                    <a:pt x="10" y="17"/>
                  </a:lnTo>
                  <a:lnTo>
                    <a:pt x="7" y="15"/>
                  </a:lnTo>
                  <a:lnTo>
                    <a:pt x="5" y="15"/>
                  </a:lnTo>
                  <a:lnTo>
                    <a:pt x="3" y="15"/>
                  </a:lnTo>
                  <a:lnTo>
                    <a:pt x="1" y="16"/>
                  </a:lnTo>
                  <a:lnTo>
                    <a:pt x="0" y="20"/>
                  </a:lnTo>
                  <a:lnTo>
                    <a:pt x="4" y="39"/>
                  </a:lnTo>
                  <a:lnTo>
                    <a:pt x="4" y="47"/>
                  </a:lnTo>
                  <a:lnTo>
                    <a:pt x="3" y="79"/>
                  </a:lnTo>
                  <a:lnTo>
                    <a:pt x="4" y="84"/>
                  </a:lnTo>
                  <a:lnTo>
                    <a:pt x="6" y="89"/>
                  </a:lnTo>
                  <a:lnTo>
                    <a:pt x="8" y="92"/>
                  </a:lnTo>
                  <a:lnTo>
                    <a:pt x="10" y="94"/>
                  </a:lnTo>
                  <a:lnTo>
                    <a:pt x="13" y="94"/>
                  </a:lnTo>
                  <a:lnTo>
                    <a:pt x="19" y="89"/>
                  </a:lnTo>
                  <a:lnTo>
                    <a:pt x="27" y="85"/>
                  </a:lnTo>
                  <a:lnTo>
                    <a:pt x="32" y="83"/>
                  </a:lnTo>
                  <a:lnTo>
                    <a:pt x="60" y="68"/>
                  </a:lnTo>
                  <a:lnTo>
                    <a:pt x="65" y="62"/>
                  </a:lnTo>
                  <a:lnTo>
                    <a:pt x="71" y="45"/>
                  </a:lnTo>
                  <a:lnTo>
                    <a:pt x="79" y="6"/>
                  </a:lnTo>
                  <a:lnTo>
                    <a:pt x="79" y="2"/>
                  </a:lnTo>
                  <a:lnTo>
                    <a:pt x="78" y="1"/>
                  </a:lnTo>
                  <a:lnTo>
                    <a:pt x="77" y="0"/>
                  </a:lnTo>
                  <a:lnTo>
                    <a:pt x="76" y="0"/>
                  </a:lnTo>
                  <a:close/>
                </a:path>
              </a:pathLst>
            </a:custGeom>
            <a:solidFill>
              <a:srgbClr val="DFBE9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30"/>
            <p:cNvSpPr>
              <a:spLocks/>
            </p:cNvSpPr>
            <p:nvPr/>
          </p:nvSpPr>
          <p:spPr bwMode="auto">
            <a:xfrm flipH="1">
              <a:off x="7932592" y="5097659"/>
              <a:ext cx="48688" cy="95389"/>
            </a:xfrm>
            <a:custGeom>
              <a:avLst/>
              <a:gdLst/>
              <a:ahLst/>
              <a:cxnLst>
                <a:cxn ang="0">
                  <a:pos x="20" y="0"/>
                </a:cxn>
                <a:cxn ang="0">
                  <a:pos x="19" y="0"/>
                </a:cxn>
                <a:cxn ang="0">
                  <a:pos x="19" y="1"/>
                </a:cxn>
                <a:cxn ang="0">
                  <a:pos x="25" y="8"/>
                </a:cxn>
                <a:cxn ang="0">
                  <a:pos x="27" y="10"/>
                </a:cxn>
                <a:cxn ang="0">
                  <a:pos x="28" y="12"/>
                </a:cxn>
                <a:cxn ang="0">
                  <a:pos x="28" y="14"/>
                </a:cxn>
                <a:cxn ang="0">
                  <a:pos x="28" y="16"/>
                </a:cxn>
                <a:cxn ang="0">
                  <a:pos x="27" y="19"/>
                </a:cxn>
                <a:cxn ang="0">
                  <a:pos x="20" y="28"/>
                </a:cxn>
                <a:cxn ang="0">
                  <a:pos x="17" y="32"/>
                </a:cxn>
                <a:cxn ang="0">
                  <a:pos x="15" y="33"/>
                </a:cxn>
                <a:cxn ang="0">
                  <a:pos x="14" y="34"/>
                </a:cxn>
                <a:cxn ang="0">
                  <a:pos x="9" y="36"/>
                </a:cxn>
                <a:cxn ang="0">
                  <a:pos x="6" y="37"/>
                </a:cxn>
                <a:cxn ang="0">
                  <a:pos x="3" y="37"/>
                </a:cxn>
                <a:cxn ang="0">
                  <a:pos x="2" y="39"/>
                </a:cxn>
                <a:cxn ang="0">
                  <a:pos x="1" y="40"/>
                </a:cxn>
                <a:cxn ang="0">
                  <a:pos x="0" y="42"/>
                </a:cxn>
                <a:cxn ang="0">
                  <a:pos x="1" y="44"/>
                </a:cxn>
                <a:cxn ang="0">
                  <a:pos x="6" y="58"/>
                </a:cxn>
                <a:cxn ang="0">
                  <a:pos x="7" y="64"/>
                </a:cxn>
                <a:cxn ang="0">
                  <a:pos x="8" y="88"/>
                </a:cxn>
                <a:cxn ang="0">
                  <a:pos x="7" y="92"/>
                </a:cxn>
                <a:cxn ang="0">
                  <a:pos x="6" y="95"/>
                </a:cxn>
                <a:cxn ang="0">
                  <a:pos x="5" y="96"/>
                </a:cxn>
                <a:cxn ang="0">
                  <a:pos x="6" y="96"/>
                </a:cxn>
                <a:cxn ang="0">
                  <a:pos x="8" y="96"/>
                </a:cxn>
                <a:cxn ang="0">
                  <a:pos x="9" y="95"/>
                </a:cxn>
                <a:cxn ang="0">
                  <a:pos x="14" y="91"/>
                </a:cxn>
                <a:cxn ang="0">
                  <a:pos x="18" y="86"/>
                </a:cxn>
                <a:cxn ang="0">
                  <a:pos x="35" y="75"/>
                </a:cxn>
                <a:cxn ang="0">
                  <a:pos x="41" y="68"/>
                </a:cxn>
                <a:cxn ang="0">
                  <a:pos x="48" y="53"/>
                </a:cxn>
                <a:cxn ang="0">
                  <a:pos x="49" y="42"/>
                </a:cxn>
                <a:cxn ang="0">
                  <a:pos x="49" y="32"/>
                </a:cxn>
                <a:cxn ang="0">
                  <a:pos x="46" y="21"/>
                </a:cxn>
                <a:cxn ang="0">
                  <a:pos x="39" y="10"/>
                </a:cxn>
                <a:cxn ang="0">
                  <a:pos x="37" y="9"/>
                </a:cxn>
                <a:cxn ang="0">
                  <a:pos x="22" y="1"/>
                </a:cxn>
                <a:cxn ang="0">
                  <a:pos x="20" y="0"/>
                </a:cxn>
              </a:cxnLst>
              <a:rect l="0" t="0" r="r" b="b"/>
              <a:pathLst>
                <a:path w="49" h="96">
                  <a:moveTo>
                    <a:pt x="20" y="0"/>
                  </a:moveTo>
                  <a:lnTo>
                    <a:pt x="19" y="0"/>
                  </a:lnTo>
                  <a:lnTo>
                    <a:pt x="19" y="1"/>
                  </a:lnTo>
                  <a:lnTo>
                    <a:pt x="25" y="8"/>
                  </a:lnTo>
                  <a:lnTo>
                    <a:pt x="27" y="10"/>
                  </a:lnTo>
                  <a:lnTo>
                    <a:pt x="28" y="12"/>
                  </a:lnTo>
                  <a:lnTo>
                    <a:pt x="28" y="14"/>
                  </a:lnTo>
                  <a:lnTo>
                    <a:pt x="28" y="16"/>
                  </a:lnTo>
                  <a:lnTo>
                    <a:pt x="27" y="19"/>
                  </a:lnTo>
                  <a:lnTo>
                    <a:pt x="20" y="28"/>
                  </a:lnTo>
                  <a:lnTo>
                    <a:pt x="17" y="32"/>
                  </a:lnTo>
                  <a:lnTo>
                    <a:pt x="15" y="33"/>
                  </a:lnTo>
                  <a:lnTo>
                    <a:pt x="14" y="34"/>
                  </a:lnTo>
                  <a:lnTo>
                    <a:pt x="9" y="36"/>
                  </a:lnTo>
                  <a:lnTo>
                    <a:pt x="6" y="37"/>
                  </a:lnTo>
                  <a:lnTo>
                    <a:pt x="3" y="37"/>
                  </a:lnTo>
                  <a:lnTo>
                    <a:pt x="2" y="39"/>
                  </a:lnTo>
                  <a:lnTo>
                    <a:pt x="1" y="40"/>
                  </a:lnTo>
                  <a:lnTo>
                    <a:pt x="0" y="42"/>
                  </a:lnTo>
                  <a:lnTo>
                    <a:pt x="1" y="44"/>
                  </a:lnTo>
                  <a:lnTo>
                    <a:pt x="6" y="58"/>
                  </a:lnTo>
                  <a:lnTo>
                    <a:pt x="7" y="64"/>
                  </a:lnTo>
                  <a:lnTo>
                    <a:pt x="8" y="88"/>
                  </a:lnTo>
                  <a:lnTo>
                    <a:pt x="7" y="92"/>
                  </a:lnTo>
                  <a:lnTo>
                    <a:pt x="6" y="95"/>
                  </a:lnTo>
                  <a:lnTo>
                    <a:pt x="5" y="96"/>
                  </a:lnTo>
                  <a:lnTo>
                    <a:pt x="6" y="96"/>
                  </a:lnTo>
                  <a:lnTo>
                    <a:pt x="8" y="96"/>
                  </a:lnTo>
                  <a:lnTo>
                    <a:pt x="9" y="95"/>
                  </a:lnTo>
                  <a:lnTo>
                    <a:pt x="14" y="91"/>
                  </a:lnTo>
                  <a:lnTo>
                    <a:pt x="18" y="86"/>
                  </a:lnTo>
                  <a:lnTo>
                    <a:pt x="35" y="75"/>
                  </a:lnTo>
                  <a:lnTo>
                    <a:pt x="41" y="68"/>
                  </a:lnTo>
                  <a:lnTo>
                    <a:pt x="48" y="53"/>
                  </a:lnTo>
                  <a:lnTo>
                    <a:pt x="49" y="42"/>
                  </a:lnTo>
                  <a:lnTo>
                    <a:pt x="49" y="32"/>
                  </a:lnTo>
                  <a:lnTo>
                    <a:pt x="46" y="21"/>
                  </a:lnTo>
                  <a:lnTo>
                    <a:pt x="39" y="10"/>
                  </a:lnTo>
                  <a:lnTo>
                    <a:pt x="37" y="9"/>
                  </a:lnTo>
                  <a:lnTo>
                    <a:pt x="22" y="1"/>
                  </a:lnTo>
                  <a:lnTo>
                    <a:pt x="20" y="0"/>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31"/>
            <p:cNvSpPr>
              <a:spLocks/>
            </p:cNvSpPr>
            <p:nvPr/>
          </p:nvSpPr>
          <p:spPr bwMode="auto">
            <a:xfrm flipH="1">
              <a:off x="8103498" y="5184105"/>
              <a:ext cx="59618" cy="76510"/>
            </a:xfrm>
            <a:custGeom>
              <a:avLst/>
              <a:gdLst/>
              <a:ahLst/>
              <a:cxnLst>
                <a:cxn ang="0">
                  <a:pos x="56" y="6"/>
                </a:cxn>
                <a:cxn ang="0">
                  <a:pos x="43" y="9"/>
                </a:cxn>
                <a:cxn ang="0">
                  <a:pos x="36" y="9"/>
                </a:cxn>
                <a:cxn ang="0">
                  <a:pos x="30" y="7"/>
                </a:cxn>
                <a:cxn ang="0">
                  <a:pos x="21" y="1"/>
                </a:cxn>
                <a:cxn ang="0">
                  <a:pos x="15" y="0"/>
                </a:cxn>
                <a:cxn ang="0">
                  <a:pos x="13" y="1"/>
                </a:cxn>
                <a:cxn ang="0">
                  <a:pos x="11" y="4"/>
                </a:cxn>
                <a:cxn ang="0">
                  <a:pos x="10" y="9"/>
                </a:cxn>
                <a:cxn ang="0">
                  <a:pos x="7" y="20"/>
                </a:cxn>
                <a:cxn ang="0">
                  <a:pos x="5" y="38"/>
                </a:cxn>
                <a:cxn ang="0">
                  <a:pos x="0" y="65"/>
                </a:cxn>
                <a:cxn ang="0">
                  <a:pos x="0" y="70"/>
                </a:cxn>
                <a:cxn ang="0">
                  <a:pos x="1" y="70"/>
                </a:cxn>
                <a:cxn ang="0">
                  <a:pos x="2" y="71"/>
                </a:cxn>
                <a:cxn ang="0">
                  <a:pos x="4" y="72"/>
                </a:cxn>
                <a:cxn ang="0">
                  <a:pos x="6" y="73"/>
                </a:cxn>
                <a:cxn ang="0">
                  <a:pos x="9" y="74"/>
                </a:cxn>
                <a:cxn ang="0">
                  <a:pos x="38" y="77"/>
                </a:cxn>
                <a:cxn ang="0">
                  <a:pos x="47" y="77"/>
                </a:cxn>
                <a:cxn ang="0">
                  <a:pos x="51" y="76"/>
                </a:cxn>
                <a:cxn ang="0">
                  <a:pos x="54" y="74"/>
                </a:cxn>
                <a:cxn ang="0">
                  <a:pos x="55" y="73"/>
                </a:cxn>
                <a:cxn ang="0">
                  <a:pos x="56" y="70"/>
                </a:cxn>
                <a:cxn ang="0">
                  <a:pos x="56" y="67"/>
                </a:cxn>
                <a:cxn ang="0">
                  <a:pos x="55" y="58"/>
                </a:cxn>
                <a:cxn ang="0">
                  <a:pos x="55" y="26"/>
                </a:cxn>
                <a:cxn ang="0">
                  <a:pos x="56" y="23"/>
                </a:cxn>
                <a:cxn ang="0">
                  <a:pos x="60" y="12"/>
                </a:cxn>
                <a:cxn ang="0">
                  <a:pos x="60" y="10"/>
                </a:cxn>
                <a:cxn ang="0">
                  <a:pos x="60" y="8"/>
                </a:cxn>
                <a:cxn ang="0">
                  <a:pos x="60" y="7"/>
                </a:cxn>
                <a:cxn ang="0">
                  <a:pos x="58" y="6"/>
                </a:cxn>
                <a:cxn ang="0">
                  <a:pos x="56" y="6"/>
                </a:cxn>
              </a:cxnLst>
              <a:rect l="0" t="0" r="r" b="b"/>
              <a:pathLst>
                <a:path w="60" h="77">
                  <a:moveTo>
                    <a:pt x="56" y="6"/>
                  </a:moveTo>
                  <a:lnTo>
                    <a:pt x="43" y="9"/>
                  </a:lnTo>
                  <a:lnTo>
                    <a:pt x="36" y="9"/>
                  </a:lnTo>
                  <a:lnTo>
                    <a:pt x="30" y="7"/>
                  </a:lnTo>
                  <a:lnTo>
                    <a:pt x="21" y="1"/>
                  </a:lnTo>
                  <a:lnTo>
                    <a:pt x="15" y="0"/>
                  </a:lnTo>
                  <a:lnTo>
                    <a:pt x="13" y="1"/>
                  </a:lnTo>
                  <a:lnTo>
                    <a:pt x="11" y="4"/>
                  </a:lnTo>
                  <a:lnTo>
                    <a:pt x="10" y="9"/>
                  </a:lnTo>
                  <a:lnTo>
                    <a:pt x="7" y="20"/>
                  </a:lnTo>
                  <a:lnTo>
                    <a:pt x="5" y="38"/>
                  </a:lnTo>
                  <a:lnTo>
                    <a:pt x="0" y="65"/>
                  </a:lnTo>
                  <a:lnTo>
                    <a:pt x="0" y="70"/>
                  </a:lnTo>
                  <a:lnTo>
                    <a:pt x="1" y="70"/>
                  </a:lnTo>
                  <a:lnTo>
                    <a:pt x="2" y="71"/>
                  </a:lnTo>
                  <a:lnTo>
                    <a:pt x="4" y="72"/>
                  </a:lnTo>
                  <a:lnTo>
                    <a:pt x="6" y="73"/>
                  </a:lnTo>
                  <a:lnTo>
                    <a:pt x="9" y="74"/>
                  </a:lnTo>
                  <a:lnTo>
                    <a:pt x="38" y="77"/>
                  </a:lnTo>
                  <a:lnTo>
                    <a:pt x="47" y="77"/>
                  </a:lnTo>
                  <a:lnTo>
                    <a:pt x="51" y="76"/>
                  </a:lnTo>
                  <a:lnTo>
                    <a:pt x="54" y="74"/>
                  </a:lnTo>
                  <a:lnTo>
                    <a:pt x="55" y="73"/>
                  </a:lnTo>
                  <a:lnTo>
                    <a:pt x="56" y="70"/>
                  </a:lnTo>
                  <a:lnTo>
                    <a:pt x="56" y="67"/>
                  </a:lnTo>
                  <a:lnTo>
                    <a:pt x="55" y="58"/>
                  </a:lnTo>
                  <a:lnTo>
                    <a:pt x="55" y="26"/>
                  </a:lnTo>
                  <a:lnTo>
                    <a:pt x="56" y="23"/>
                  </a:lnTo>
                  <a:lnTo>
                    <a:pt x="60" y="12"/>
                  </a:lnTo>
                  <a:lnTo>
                    <a:pt x="60" y="10"/>
                  </a:lnTo>
                  <a:lnTo>
                    <a:pt x="60" y="8"/>
                  </a:lnTo>
                  <a:lnTo>
                    <a:pt x="60" y="7"/>
                  </a:lnTo>
                  <a:lnTo>
                    <a:pt x="58" y="6"/>
                  </a:lnTo>
                  <a:lnTo>
                    <a:pt x="56" y="6"/>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32"/>
            <p:cNvSpPr>
              <a:spLocks/>
            </p:cNvSpPr>
            <p:nvPr/>
          </p:nvSpPr>
          <p:spPr bwMode="auto">
            <a:xfrm flipH="1">
              <a:off x="7939548" y="5044996"/>
              <a:ext cx="82472" cy="117249"/>
            </a:xfrm>
            <a:custGeom>
              <a:avLst/>
              <a:gdLst/>
              <a:ahLst/>
              <a:cxnLst>
                <a:cxn ang="0">
                  <a:pos x="15" y="2"/>
                </a:cxn>
                <a:cxn ang="0">
                  <a:pos x="10" y="0"/>
                </a:cxn>
                <a:cxn ang="0">
                  <a:pos x="6" y="0"/>
                </a:cxn>
                <a:cxn ang="0">
                  <a:pos x="5" y="0"/>
                </a:cxn>
                <a:cxn ang="0">
                  <a:pos x="3" y="1"/>
                </a:cxn>
                <a:cxn ang="0">
                  <a:pos x="2" y="4"/>
                </a:cxn>
                <a:cxn ang="0">
                  <a:pos x="1" y="8"/>
                </a:cxn>
                <a:cxn ang="0">
                  <a:pos x="0" y="11"/>
                </a:cxn>
                <a:cxn ang="0">
                  <a:pos x="1" y="14"/>
                </a:cxn>
                <a:cxn ang="0">
                  <a:pos x="2" y="16"/>
                </a:cxn>
                <a:cxn ang="0">
                  <a:pos x="5" y="24"/>
                </a:cxn>
                <a:cxn ang="0">
                  <a:pos x="5" y="26"/>
                </a:cxn>
                <a:cxn ang="0">
                  <a:pos x="6" y="29"/>
                </a:cxn>
                <a:cxn ang="0">
                  <a:pos x="7" y="30"/>
                </a:cxn>
                <a:cxn ang="0">
                  <a:pos x="10" y="31"/>
                </a:cxn>
                <a:cxn ang="0">
                  <a:pos x="12" y="31"/>
                </a:cxn>
                <a:cxn ang="0">
                  <a:pos x="15" y="32"/>
                </a:cxn>
                <a:cxn ang="0">
                  <a:pos x="17" y="33"/>
                </a:cxn>
                <a:cxn ang="0">
                  <a:pos x="19" y="35"/>
                </a:cxn>
                <a:cxn ang="0">
                  <a:pos x="21" y="37"/>
                </a:cxn>
                <a:cxn ang="0">
                  <a:pos x="27" y="52"/>
                </a:cxn>
                <a:cxn ang="0">
                  <a:pos x="29" y="59"/>
                </a:cxn>
                <a:cxn ang="0">
                  <a:pos x="32" y="61"/>
                </a:cxn>
                <a:cxn ang="0">
                  <a:pos x="37" y="65"/>
                </a:cxn>
                <a:cxn ang="0">
                  <a:pos x="39" y="67"/>
                </a:cxn>
                <a:cxn ang="0">
                  <a:pos x="40" y="69"/>
                </a:cxn>
                <a:cxn ang="0">
                  <a:pos x="43" y="76"/>
                </a:cxn>
                <a:cxn ang="0">
                  <a:pos x="45" y="98"/>
                </a:cxn>
                <a:cxn ang="0">
                  <a:pos x="46" y="106"/>
                </a:cxn>
                <a:cxn ang="0">
                  <a:pos x="47" y="108"/>
                </a:cxn>
                <a:cxn ang="0">
                  <a:pos x="50" y="113"/>
                </a:cxn>
                <a:cxn ang="0">
                  <a:pos x="52" y="115"/>
                </a:cxn>
                <a:cxn ang="0">
                  <a:pos x="56" y="118"/>
                </a:cxn>
                <a:cxn ang="0">
                  <a:pos x="57" y="118"/>
                </a:cxn>
                <a:cxn ang="0">
                  <a:pos x="59" y="118"/>
                </a:cxn>
                <a:cxn ang="0">
                  <a:pos x="60" y="117"/>
                </a:cxn>
                <a:cxn ang="0">
                  <a:pos x="61" y="114"/>
                </a:cxn>
                <a:cxn ang="0">
                  <a:pos x="61" y="96"/>
                </a:cxn>
                <a:cxn ang="0">
                  <a:pos x="62" y="88"/>
                </a:cxn>
                <a:cxn ang="0">
                  <a:pos x="62" y="87"/>
                </a:cxn>
                <a:cxn ang="0">
                  <a:pos x="62" y="86"/>
                </a:cxn>
                <a:cxn ang="0">
                  <a:pos x="63" y="86"/>
                </a:cxn>
                <a:cxn ang="0">
                  <a:pos x="65" y="87"/>
                </a:cxn>
                <a:cxn ang="0">
                  <a:pos x="67" y="90"/>
                </a:cxn>
                <a:cxn ang="0">
                  <a:pos x="73" y="101"/>
                </a:cxn>
                <a:cxn ang="0">
                  <a:pos x="75" y="106"/>
                </a:cxn>
                <a:cxn ang="0">
                  <a:pos x="76" y="114"/>
                </a:cxn>
                <a:cxn ang="0">
                  <a:pos x="76" y="115"/>
                </a:cxn>
                <a:cxn ang="0">
                  <a:pos x="76" y="115"/>
                </a:cxn>
                <a:cxn ang="0">
                  <a:pos x="78" y="115"/>
                </a:cxn>
                <a:cxn ang="0">
                  <a:pos x="80" y="113"/>
                </a:cxn>
                <a:cxn ang="0">
                  <a:pos x="82" y="111"/>
                </a:cxn>
                <a:cxn ang="0">
                  <a:pos x="83" y="109"/>
                </a:cxn>
                <a:cxn ang="0">
                  <a:pos x="83" y="103"/>
                </a:cxn>
                <a:cxn ang="0">
                  <a:pos x="81" y="91"/>
                </a:cxn>
                <a:cxn ang="0">
                  <a:pos x="73" y="75"/>
                </a:cxn>
                <a:cxn ang="0">
                  <a:pos x="39" y="26"/>
                </a:cxn>
                <a:cxn ang="0">
                  <a:pos x="25" y="9"/>
                </a:cxn>
                <a:cxn ang="0">
                  <a:pos x="20" y="5"/>
                </a:cxn>
                <a:cxn ang="0">
                  <a:pos x="15" y="2"/>
                </a:cxn>
              </a:cxnLst>
              <a:rect l="0" t="0" r="r" b="b"/>
              <a:pathLst>
                <a:path w="83" h="118">
                  <a:moveTo>
                    <a:pt x="15" y="2"/>
                  </a:moveTo>
                  <a:lnTo>
                    <a:pt x="10" y="0"/>
                  </a:lnTo>
                  <a:lnTo>
                    <a:pt x="6" y="0"/>
                  </a:lnTo>
                  <a:lnTo>
                    <a:pt x="5" y="0"/>
                  </a:lnTo>
                  <a:lnTo>
                    <a:pt x="3" y="1"/>
                  </a:lnTo>
                  <a:lnTo>
                    <a:pt x="2" y="4"/>
                  </a:lnTo>
                  <a:lnTo>
                    <a:pt x="1" y="8"/>
                  </a:lnTo>
                  <a:lnTo>
                    <a:pt x="0" y="11"/>
                  </a:lnTo>
                  <a:lnTo>
                    <a:pt x="1" y="14"/>
                  </a:lnTo>
                  <a:lnTo>
                    <a:pt x="2" y="16"/>
                  </a:lnTo>
                  <a:lnTo>
                    <a:pt x="5" y="24"/>
                  </a:lnTo>
                  <a:lnTo>
                    <a:pt x="5" y="26"/>
                  </a:lnTo>
                  <a:lnTo>
                    <a:pt x="6" y="29"/>
                  </a:lnTo>
                  <a:lnTo>
                    <a:pt x="7" y="30"/>
                  </a:lnTo>
                  <a:lnTo>
                    <a:pt x="10" y="31"/>
                  </a:lnTo>
                  <a:lnTo>
                    <a:pt x="12" y="31"/>
                  </a:lnTo>
                  <a:lnTo>
                    <a:pt x="15" y="32"/>
                  </a:lnTo>
                  <a:lnTo>
                    <a:pt x="17" y="33"/>
                  </a:lnTo>
                  <a:lnTo>
                    <a:pt x="19" y="35"/>
                  </a:lnTo>
                  <a:lnTo>
                    <a:pt x="21" y="37"/>
                  </a:lnTo>
                  <a:lnTo>
                    <a:pt x="27" y="52"/>
                  </a:lnTo>
                  <a:lnTo>
                    <a:pt x="29" y="59"/>
                  </a:lnTo>
                  <a:lnTo>
                    <a:pt x="32" y="61"/>
                  </a:lnTo>
                  <a:lnTo>
                    <a:pt x="37" y="65"/>
                  </a:lnTo>
                  <a:lnTo>
                    <a:pt x="39" y="67"/>
                  </a:lnTo>
                  <a:lnTo>
                    <a:pt x="40" y="69"/>
                  </a:lnTo>
                  <a:lnTo>
                    <a:pt x="43" y="76"/>
                  </a:lnTo>
                  <a:lnTo>
                    <a:pt x="45" y="98"/>
                  </a:lnTo>
                  <a:lnTo>
                    <a:pt x="46" y="106"/>
                  </a:lnTo>
                  <a:lnTo>
                    <a:pt x="47" y="108"/>
                  </a:lnTo>
                  <a:lnTo>
                    <a:pt x="50" y="113"/>
                  </a:lnTo>
                  <a:lnTo>
                    <a:pt x="52" y="115"/>
                  </a:lnTo>
                  <a:lnTo>
                    <a:pt x="56" y="118"/>
                  </a:lnTo>
                  <a:lnTo>
                    <a:pt x="57" y="118"/>
                  </a:lnTo>
                  <a:lnTo>
                    <a:pt x="59" y="118"/>
                  </a:lnTo>
                  <a:lnTo>
                    <a:pt x="60" y="117"/>
                  </a:lnTo>
                  <a:lnTo>
                    <a:pt x="61" y="114"/>
                  </a:lnTo>
                  <a:lnTo>
                    <a:pt x="61" y="96"/>
                  </a:lnTo>
                  <a:lnTo>
                    <a:pt x="62" y="88"/>
                  </a:lnTo>
                  <a:lnTo>
                    <a:pt x="62" y="87"/>
                  </a:lnTo>
                  <a:lnTo>
                    <a:pt x="62" y="86"/>
                  </a:lnTo>
                  <a:lnTo>
                    <a:pt x="63" y="86"/>
                  </a:lnTo>
                  <a:lnTo>
                    <a:pt x="65" y="87"/>
                  </a:lnTo>
                  <a:lnTo>
                    <a:pt x="67" y="90"/>
                  </a:lnTo>
                  <a:lnTo>
                    <a:pt x="73" y="101"/>
                  </a:lnTo>
                  <a:lnTo>
                    <a:pt x="75" y="106"/>
                  </a:lnTo>
                  <a:lnTo>
                    <a:pt x="76" y="114"/>
                  </a:lnTo>
                  <a:lnTo>
                    <a:pt x="76" y="115"/>
                  </a:lnTo>
                  <a:lnTo>
                    <a:pt x="76" y="115"/>
                  </a:lnTo>
                  <a:lnTo>
                    <a:pt x="78" y="115"/>
                  </a:lnTo>
                  <a:lnTo>
                    <a:pt x="80" y="113"/>
                  </a:lnTo>
                  <a:lnTo>
                    <a:pt x="82" y="111"/>
                  </a:lnTo>
                  <a:lnTo>
                    <a:pt x="83" y="109"/>
                  </a:lnTo>
                  <a:lnTo>
                    <a:pt x="83" y="103"/>
                  </a:lnTo>
                  <a:lnTo>
                    <a:pt x="81" y="91"/>
                  </a:lnTo>
                  <a:lnTo>
                    <a:pt x="73" y="75"/>
                  </a:lnTo>
                  <a:lnTo>
                    <a:pt x="39" y="26"/>
                  </a:lnTo>
                  <a:lnTo>
                    <a:pt x="25" y="9"/>
                  </a:lnTo>
                  <a:lnTo>
                    <a:pt x="20" y="5"/>
                  </a:lnTo>
                  <a:lnTo>
                    <a:pt x="15" y="2"/>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33"/>
            <p:cNvSpPr>
              <a:spLocks/>
            </p:cNvSpPr>
            <p:nvPr/>
          </p:nvSpPr>
          <p:spPr bwMode="auto">
            <a:xfrm flipH="1">
              <a:off x="7925637" y="5030092"/>
              <a:ext cx="93402" cy="135134"/>
            </a:xfrm>
            <a:custGeom>
              <a:avLst/>
              <a:gdLst/>
              <a:ahLst/>
              <a:cxnLst>
                <a:cxn ang="0">
                  <a:pos x="28" y="0"/>
                </a:cxn>
                <a:cxn ang="0">
                  <a:pos x="23" y="1"/>
                </a:cxn>
                <a:cxn ang="0">
                  <a:pos x="4" y="9"/>
                </a:cxn>
                <a:cxn ang="0">
                  <a:pos x="1" y="14"/>
                </a:cxn>
                <a:cxn ang="0">
                  <a:pos x="1" y="21"/>
                </a:cxn>
                <a:cxn ang="0">
                  <a:pos x="4" y="30"/>
                </a:cxn>
                <a:cxn ang="0">
                  <a:pos x="7" y="34"/>
                </a:cxn>
                <a:cxn ang="0">
                  <a:pos x="15" y="34"/>
                </a:cxn>
                <a:cxn ang="0">
                  <a:pos x="18" y="35"/>
                </a:cxn>
                <a:cxn ang="0">
                  <a:pos x="24" y="48"/>
                </a:cxn>
                <a:cxn ang="0">
                  <a:pos x="40" y="68"/>
                </a:cxn>
                <a:cxn ang="0">
                  <a:pos x="47" y="93"/>
                </a:cxn>
                <a:cxn ang="0">
                  <a:pos x="47" y="117"/>
                </a:cxn>
                <a:cxn ang="0">
                  <a:pos x="43" y="135"/>
                </a:cxn>
                <a:cxn ang="0">
                  <a:pos x="46" y="136"/>
                </a:cxn>
                <a:cxn ang="0">
                  <a:pos x="55" y="135"/>
                </a:cxn>
                <a:cxn ang="0">
                  <a:pos x="58" y="133"/>
                </a:cxn>
                <a:cxn ang="0">
                  <a:pos x="62" y="104"/>
                </a:cxn>
                <a:cxn ang="0">
                  <a:pos x="60" y="90"/>
                </a:cxn>
                <a:cxn ang="0">
                  <a:pos x="62" y="89"/>
                </a:cxn>
                <a:cxn ang="0">
                  <a:pos x="65" y="93"/>
                </a:cxn>
                <a:cxn ang="0">
                  <a:pos x="71" y="110"/>
                </a:cxn>
                <a:cxn ang="0">
                  <a:pos x="71" y="121"/>
                </a:cxn>
                <a:cxn ang="0">
                  <a:pos x="73" y="130"/>
                </a:cxn>
                <a:cxn ang="0">
                  <a:pos x="78" y="132"/>
                </a:cxn>
                <a:cxn ang="0">
                  <a:pos x="87" y="130"/>
                </a:cxn>
                <a:cxn ang="0">
                  <a:pos x="92" y="127"/>
                </a:cxn>
                <a:cxn ang="0">
                  <a:pos x="94" y="122"/>
                </a:cxn>
                <a:cxn ang="0">
                  <a:pos x="88" y="101"/>
                </a:cxn>
                <a:cxn ang="0">
                  <a:pos x="71" y="72"/>
                </a:cxn>
                <a:cxn ang="0">
                  <a:pos x="70" y="66"/>
                </a:cxn>
                <a:cxn ang="0">
                  <a:pos x="72" y="61"/>
                </a:cxn>
                <a:cxn ang="0">
                  <a:pos x="70" y="50"/>
                </a:cxn>
                <a:cxn ang="0">
                  <a:pos x="65" y="41"/>
                </a:cxn>
                <a:cxn ang="0">
                  <a:pos x="59" y="35"/>
                </a:cxn>
                <a:cxn ang="0">
                  <a:pos x="35" y="19"/>
                </a:cxn>
                <a:cxn ang="0">
                  <a:pos x="33" y="14"/>
                </a:cxn>
                <a:cxn ang="0">
                  <a:pos x="34" y="10"/>
                </a:cxn>
                <a:cxn ang="0">
                  <a:pos x="36" y="5"/>
                </a:cxn>
                <a:cxn ang="0">
                  <a:pos x="35" y="2"/>
                </a:cxn>
                <a:cxn ang="0">
                  <a:pos x="31" y="0"/>
                </a:cxn>
              </a:cxnLst>
              <a:rect l="0" t="0" r="r" b="b"/>
              <a:pathLst>
                <a:path w="94" h="136">
                  <a:moveTo>
                    <a:pt x="31" y="0"/>
                  </a:moveTo>
                  <a:lnTo>
                    <a:pt x="28" y="0"/>
                  </a:lnTo>
                  <a:lnTo>
                    <a:pt x="26" y="0"/>
                  </a:lnTo>
                  <a:lnTo>
                    <a:pt x="23" y="1"/>
                  </a:lnTo>
                  <a:lnTo>
                    <a:pt x="9" y="5"/>
                  </a:lnTo>
                  <a:lnTo>
                    <a:pt x="4" y="9"/>
                  </a:lnTo>
                  <a:lnTo>
                    <a:pt x="2" y="12"/>
                  </a:lnTo>
                  <a:lnTo>
                    <a:pt x="1" y="14"/>
                  </a:lnTo>
                  <a:lnTo>
                    <a:pt x="0" y="18"/>
                  </a:lnTo>
                  <a:lnTo>
                    <a:pt x="1" y="21"/>
                  </a:lnTo>
                  <a:lnTo>
                    <a:pt x="2" y="26"/>
                  </a:lnTo>
                  <a:lnTo>
                    <a:pt x="4" y="30"/>
                  </a:lnTo>
                  <a:lnTo>
                    <a:pt x="6" y="33"/>
                  </a:lnTo>
                  <a:lnTo>
                    <a:pt x="7" y="34"/>
                  </a:lnTo>
                  <a:lnTo>
                    <a:pt x="8" y="34"/>
                  </a:lnTo>
                  <a:lnTo>
                    <a:pt x="15" y="34"/>
                  </a:lnTo>
                  <a:lnTo>
                    <a:pt x="17" y="34"/>
                  </a:lnTo>
                  <a:lnTo>
                    <a:pt x="18" y="35"/>
                  </a:lnTo>
                  <a:lnTo>
                    <a:pt x="19" y="37"/>
                  </a:lnTo>
                  <a:lnTo>
                    <a:pt x="24" y="48"/>
                  </a:lnTo>
                  <a:lnTo>
                    <a:pt x="26" y="52"/>
                  </a:lnTo>
                  <a:lnTo>
                    <a:pt x="40" y="68"/>
                  </a:lnTo>
                  <a:lnTo>
                    <a:pt x="41" y="72"/>
                  </a:lnTo>
                  <a:lnTo>
                    <a:pt x="47" y="93"/>
                  </a:lnTo>
                  <a:lnTo>
                    <a:pt x="48" y="105"/>
                  </a:lnTo>
                  <a:lnTo>
                    <a:pt x="47" y="117"/>
                  </a:lnTo>
                  <a:lnTo>
                    <a:pt x="43" y="133"/>
                  </a:lnTo>
                  <a:lnTo>
                    <a:pt x="43" y="135"/>
                  </a:lnTo>
                  <a:lnTo>
                    <a:pt x="44" y="136"/>
                  </a:lnTo>
                  <a:lnTo>
                    <a:pt x="46" y="136"/>
                  </a:lnTo>
                  <a:lnTo>
                    <a:pt x="51" y="136"/>
                  </a:lnTo>
                  <a:lnTo>
                    <a:pt x="55" y="135"/>
                  </a:lnTo>
                  <a:lnTo>
                    <a:pt x="57" y="134"/>
                  </a:lnTo>
                  <a:lnTo>
                    <a:pt x="58" y="133"/>
                  </a:lnTo>
                  <a:lnTo>
                    <a:pt x="60" y="129"/>
                  </a:lnTo>
                  <a:lnTo>
                    <a:pt x="62" y="104"/>
                  </a:lnTo>
                  <a:lnTo>
                    <a:pt x="60" y="92"/>
                  </a:lnTo>
                  <a:lnTo>
                    <a:pt x="60" y="90"/>
                  </a:lnTo>
                  <a:lnTo>
                    <a:pt x="61" y="89"/>
                  </a:lnTo>
                  <a:lnTo>
                    <a:pt x="62" y="89"/>
                  </a:lnTo>
                  <a:lnTo>
                    <a:pt x="63" y="89"/>
                  </a:lnTo>
                  <a:lnTo>
                    <a:pt x="65" y="93"/>
                  </a:lnTo>
                  <a:lnTo>
                    <a:pt x="70" y="103"/>
                  </a:lnTo>
                  <a:lnTo>
                    <a:pt x="71" y="110"/>
                  </a:lnTo>
                  <a:lnTo>
                    <a:pt x="71" y="118"/>
                  </a:lnTo>
                  <a:lnTo>
                    <a:pt x="71" y="121"/>
                  </a:lnTo>
                  <a:lnTo>
                    <a:pt x="72" y="128"/>
                  </a:lnTo>
                  <a:lnTo>
                    <a:pt x="73" y="130"/>
                  </a:lnTo>
                  <a:lnTo>
                    <a:pt x="75" y="131"/>
                  </a:lnTo>
                  <a:lnTo>
                    <a:pt x="78" y="132"/>
                  </a:lnTo>
                  <a:lnTo>
                    <a:pt x="81" y="132"/>
                  </a:lnTo>
                  <a:lnTo>
                    <a:pt x="87" y="130"/>
                  </a:lnTo>
                  <a:lnTo>
                    <a:pt x="91" y="129"/>
                  </a:lnTo>
                  <a:lnTo>
                    <a:pt x="92" y="127"/>
                  </a:lnTo>
                  <a:lnTo>
                    <a:pt x="94" y="125"/>
                  </a:lnTo>
                  <a:lnTo>
                    <a:pt x="94" y="122"/>
                  </a:lnTo>
                  <a:lnTo>
                    <a:pt x="93" y="115"/>
                  </a:lnTo>
                  <a:lnTo>
                    <a:pt x="88" y="101"/>
                  </a:lnTo>
                  <a:lnTo>
                    <a:pt x="84" y="93"/>
                  </a:lnTo>
                  <a:lnTo>
                    <a:pt x="71" y="72"/>
                  </a:lnTo>
                  <a:lnTo>
                    <a:pt x="70" y="68"/>
                  </a:lnTo>
                  <a:lnTo>
                    <a:pt x="70" y="66"/>
                  </a:lnTo>
                  <a:lnTo>
                    <a:pt x="70" y="63"/>
                  </a:lnTo>
                  <a:lnTo>
                    <a:pt x="72" y="61"/>
                  </a:lnTo>
                  <a:lnTo>
                    <a:pt x="72" y="57"/>
                  </a:lnTo>
                  <a:lnTo>
                    <a:pt x="70" y="50"/>
                  </a:lnTo>
                  <a:lnTo>
                    <a:pt x="68" y="46"/>
                  </a:lnTo>
                  <a:lnTo>
                    <a:pt x="65" y="41"/>
                  </a:lnTo>
                  <a:lnTo>
                    <a:pt x="62" y="38"/>
                  </a:lnTo>
                  <a:lnTo>
                    <a:pt x="59" y="35"/>
                  </a:lnTo>
                  <a:lnTo>
                    <a:pt x="41" y="24"/>
                  </a:lnTo>
                  <a:lnTo>
                    <a:pt x="35" y="19"/>
                  </a:lnTo>
                  <a:lnTo>
                    <a:pt x="33" y="17"/>
                  </a:lnTo>
                  <a:lnTo>
                    <a:pt x="33" y="14"/>
                  </a:lnTo>
                  <a:lnTo>
                    <a:pt x="33" y="12"/>
                  </a:lnTo>
                  <a:lnTo>
                    <a:pt x="34" y="10"/>
                  </a:lnTo>
                  <a:lnTo>
                    <a:pt x="36" y="7"/>
                  </a:lnTo>
                  <a:lnTo>
                    <a:pt x="36" y="5"/>
                  </a:lnTo>
                  <a:lnTo>
                    <a:pt x="36" y="4"/>
                  </a:lnTo>
                  <a:lnTo>
                    <a:pt x="35" y="2"/>
                  </a:lnTo>
                  <a:lnTo>
                    <a:pt x="33" y="1"/>
                  </a:lnTo>
                  <a:lnTo>
                    <a:pt x="31" y="0"/>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34"/>
            <p:cNvSpPr>
              <a:spLocks/>
            </p:cNvSpPr>
            <p:nvPr/>
          </p:nvSpPr>
          <p:spPr bwMode="auto">
            <a:xfrm flipH="1">
              <a:off x="7968363" y="5073812"/>
              <a:ext cx="10930" cy="13911"/>
            </a:xfrm>
            <a:custGeom>
              <a:avLst/>
              <a:gdLst/>
              <a:ahLst/>
              <a:cxnLst>
                <a:cxn ang="0">
                  <a:pos x="6" y="0"/>
                </a:cxn>
                <a:cxn ang="0">
                  <a:pos x="5" y="0"/>
                </a:cxn>
                <a:cxn ang="0">
                  <a:pos x="4" y="0"/>
                </a:cxn>
                <a:cxn ang="0">
                  <a:pos x="1" y="2"/>
                </a:cxn>
                <a:cxn ang="0">
                  <a:pos x="0" y="5"/>
                </a:cxn>
                <a:cxn ang="0">
                  <a:pos x="0" y="8"/>
                </a:cxn>
                <a:cxn ang="0">
                  <a:pos x="2" y="10"/>
                </a:cxn>
                <a:cxn ang="0">
                  <a:pos x="6" y="12"/>
                </a:cxn>
                <a:cxn ang="0">
                  <a:pos x="9" y="13"/>
                </a:cxn>
                <a:cxn ang="0">
                  <a:pos x="11" y="14"/>
                </a:cxn>
                <a:cxn ang="0">
                  <a:pos x="11" y="13"/>
                </a:cxn>
                <a:cxn ang="0">
                  <a:pos x="11" y="11"/>
                </a:cxn>
                <a:cxn ang="0">
                  <a:pos x="7" y="2"/>
                </a:cxn>
                <a:cxn ang="0">
                  <a:pos x="7" y="1"/>
                </a:cxn>
                <a:cxn ang="0">
                  <a:pos x="6" y="0"/>
                </a:cxn>
              </a:cxnLst>
              <a:rect l="0" t="0" r="r" b="b"/>
              <a:pathLst>
                <a:path w="11" h="14">
                  <a:moveTo>
                    <a:pt x="6" y="0"/>
                  </a:moveTo>
                  <a:lnTo>
                    <a:pt x="5" y="0"/>
                  </a:lnTo>
                  <a:lnTo>
                    <a:pt x="4" y="0"/>
                  </a:lnTo>
                  <a:lnTo>
                    <a:pt x="1" y="2"/>
                  </a:lnTo>
                  <a:lnTo>
                    <a:pt x="0" y="5"/>
                  </a:lnTo>
                  <a:lnTo>
                    <a:pt x="0" y="8"/>
                  </a:lnTo>
                  <a:lnTo>
                    <a:pt x="2" y="10"/>
                  </a:lnTo>
                  <a:lnTo>
                    <a:pt x="6" y="12"/>
                  </a:lnTo>
                  <a:lnTo>
                    <a:pt x="9" y="13"/>
                  </a:lnTo>
                  <a:lnTo>
                    <a:pt x="11" y="14"/>
                  </a:lnTo>
                  <a:lnTo>
                    <a:pt x="11" y="13"/>
                  </a:lnTo>
                  <a:lnTo>
                    <a:pt x="11" y="11"/>
                  </a:lnTo>
                  <a:lnTo>
                    <a:pt x="7" y="2"/>
                  </a:lnTo>
                  <a:lnTo>
                    <a:pt x="7" y="1"/>
                  </a:lnTo>
                  <a:lnTo>
                    <a:pt x="6" y="0"/>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9" name="Group 34"/>
            <p:cNvGrpSpPr>
              <a:grpSpLocks noChangeAspect="1"/>
            </p:cNvGrpSpPr>
            <p:nvPr/>
          </p:nvGrpSpPr>
          <p:grpSpPr>
            <a:xfrm>
              <a:off x="8108389" y="4554993"/>
              <a:ext cx="290095" cy="177151"/>
              <a:chOff x="2103438" y="3086101"/>
              <a:chExt cx="595313" cy="363538"/>
            </a:xfrm>
          </p:grpSpPr>
          <p:sp>
            <p:nvSpPr>
              <p:cNvPr id="110" name="Freeform 72"/>
              <p:cNvSpPr>
                <a:spLocks/>
              </p:cNvSpPr>
              <p:nvPr/>
            </p:nvSpPr>
            <p:spPr bwMode="auto">
              <a:xfrm>
                <a:off x="2103438" y="3086101"/>
                <a:ext cx="595313" cy="363538"/>
              </a:xfrm>
              <a:custGeom>
                <a:avLst/>
                <a:gdLst/>
                <a:ahLst/>
                <a:cxnLst>
                  <a:cxn ang="0">
                    <a:pos x="214" y="0"/>
                  </a:cxn>
                  <a:cxn ang="0">
                    <a:pos x="186" y="1"/>
                  </a:cxn>
                  <a:cxn ang="0">
                    <a:pos x="153" y="9"/>
                  </a:cxn>
                  <a:cxn ang="0">
                    <a:pos x="137" y="17"/>
                  </a:cxn>
                  <a:cxn ang="0">
                    <a:pos x="123" y="27"/>
                  </a:cxn>
                  <a:cxn ang="0">
                    <a:pos x="88" y="62"/>
                  </a:cxn>
                  <a:cxn ang="0">
                    <a:pos x="40" y="106"/>
                  </a:cxn>
                  <a:cxn ang="0">
                    <a:pos x="10" y="129"/>
                  </a:cxn>
                  <a:cxn ang="0">
                    <a:pos x="4" y="136"/>
                  </a:cxn>
                  <a:cxn ang="0">
                    <a:pos x="1" y="143"/>
                  </a:cxn>
                  <a:cxn ang="0">
                    <a:pos x="0" y="149"/>
                  </a:cxn>
                  <a:cxn ang="0">
                    <a:pos x="3" y="155"/>
                  </a:cxn>
                  <a:cxn ang="0">
                    <a:pos x="7" y="160"/>
                  </a:cxn>
                  <a:cxn ang="0">
                    <a:pos x="11" y="162"/>
                  </a:cxn>
                  <a:cxn ang="0">
                    <a:pos x="27" y="168"/>
                  </a:cxn>
                  <a:cxn ang="0">
                    <a:pos x="85" y="177"/>
                  </a:cxn>
                  <a:cxn ang="0">
                    <a:pos x="254" y="179"/>
                  </a:cxn>
                  <a:cxn ang="0">
                    <a:pos x="266" y="181"/>
                  </a:cxn>
                  <a:cxn ang="0">
                    <a:pos x="279" y="185"/>
                  </a:cxn>
                  <a:cxn ang="0">
                    <a:pos x="303" y="197"/>
                  </a:cxn>
                  <a:cxn ang="0">
                    <a:pos x="321" y="210"/>
                  </a:cxn>
                  <a:cxn ang="0">
                    <a:pos x="332" y="224"/>
                  </a:cxn>
                  <a:cxn ang="0">
                    <a:pos x="338" y="228"/>
                  </a:cxn>
                  <a:cxn ang="0">
                    <a:pos x="344" y="229"/>
                  </a:cxn>
                  <a:cxn ang="0">
                    <a:pos x="350" y="229"/>
                  </a:cxn>
                  <a:cxn ang="0">
                    <a:pos x="355" y="228"/>
                  </a:cxn>
                  <a:cxn ang="0">
                    <a:pos x="360" y="224"/>
                  </a:cxn>
                  <a:cxn ang="0">
                    <a:pos x="369" y="214"/>
                  </a:cxn>
                  <a:cxn ang="0">
                    <a:pos x="372" y="207"/>
                  </a:cxn>
                  <a:cxn ang="0">
                    <a:pos x="375" y="189"/>
                  </a:cxn>
                  <a:cxn ang="0">
                    <a:pos x="374" y="140"/>
                  </a:cxn>
                  <a:cxn ang="0">
                    <a:pos x="370" y="120"/>
                  </a:cxn>
                  <a:cxn ang="0">
                    <a:pos x="368" y="111"/>
                  </a:cxn>
                  <a:cxn ang="0">
                    <a:pos x="356" y="83"/>
                  </a:cxn>
                  <a:cxn ang="0">
                    <a:pos x="339" y="56"/>
                  </a:cxn>
                  <a:cxn ang="0">
                    <a:pos x="324" y="38"/>
                  </a:cxn>
                  <a:cxn ang="0">
                    <a:pos x="313" y="29"/>
                  </a:cxn>
                  <a:cxn ang="0">
                    <a:pos x="278" y="12"/>
                  </a:cxn>
                  <a:cxn ang="0">
                    <a:pos x="224" y="1"/>
                  </a:cxn>
                  <a:cxn ang="0">
                    <a:pos x="214" y="0"/>
                  </a:cxn>
                </a:cxnLst>
                <a:rect l="0" t="0" r="r" b="b"/>
                <a:pathLst>
                  <a:path w="375" h="229">
                    <a:moveTo>
                      <a:pt x="214" y="0"/>
                    </a:moveTo>
                    <a:lnTo>
                      <a:pt x="186" y="1"/>
                    </a:lnTo>
                    <a:lnTo>
                      <a:pt x="153" y="9"/>
                    </a:lnTo>
                    <a:lnTo>
                      <a:pt x="137" y="17"/>
                    </a:lnTo>
                    <a:lnTo>
                      <a:pt x="123" y="27"/>
                    </a:lnTo>
                    <a:lnTo>
                      <a:pt x="88" y="62"/>
                    </a:lnTo>
                    <a:lnTo>
                      <a:pt x="40" y="106"/>
                    </a:lnTo>
                    <a:lnTo>
                      <a:pt x="10" y="129"/>
                    </a:lnTo>
                    <a:lnTo>
                      <a:pt x="4" y="136"/>
                    </a:lnTo>
                    <a:lnTo>
                      <a:pt x="1" y="143"/>
                    </a:lnTo>
                    <a:lnTo>
                      <a:pt x="0" y="149"/>
                    </a:lnTo>
                    <a:lnTo>
                      <a:pt x="3" y="155"/>
                    </a:lnTo>
                    <a:lnTo>
                      <a:pt x="7" y="160"/>
                    </a:lnTo>
                    <a:lnTo>
                      <a:pt x="11" y="162"/>
                    </a:lnTo>
                    <a:lnTo>
                      <a:pt x="27" y="168"/>
                    </a:lnTo>
                    <a:lnTo>
                      <a:pt x="85" y="177"/>
                    </a:lnTo>
                    <a:lnTo>
                      <a:pt x="254" y="179"/>
                    </a:lnTo>
                    <a:lnTo>
                      <a:pt x="266" y="181"/>
                    </a:lnTo>
                    <a:lnTo>
                      <a:pt x="279" y="185"/>
                    </a:lnTo>
                    <a:lnTo>
                      <a:pt x="303" y="197"/>
                    </a:lnTo>
                    <a:lnTo>
                      <a:pt x="321" y="210"/>
                    </a:lnTo>
                    <a:lnTo>
                      <a:pt x="332" y="224"/>
                    </a:lnTo>
                    <a:lnTo>
                      <a:pt x="338" y="228"/>
                    </a:lnTo>
                    <a:lnTo>
                      <a:pt x="344" y="229"/>
                    </a:lnTo>
                    <a:lnTo>
                      <a:pt x="350" y="229"/>
                    </a:lnTo>
                    <a:lnTo>
                      <a:pt x="355" y="228"/>
                    </a:lnTo>
                    <a:lnTo>
                      <a:pt x="360" y="224"/>
                    </a:lnTo>
                    <a:lnTo>
                      <a:pt x="369" y="214"/>
                    </a:lnTo>
                    <a:lnTo>
                      <a:pt x="372" y="207"/>
                    </a:lnTo>
                    <a:lnTo>
                      <a:pt x="375" y="189"/>
                    </a:lnTo>
                    <a:lnTo>
                      <a:pt x="374" y="140"/>
                    </a:lnTo>
                    <a:lnTo>
                      <a:pt x="370" y="120"/>
                    </a:lnTo>
                    <a:lnTo>
                      <a:pt x="368" y="111"/>
                    </a:lnTo>
                    <a:lnTo>
                      <a:pt x="356" y="83"/>
                    </a:lnTo>
                    <a:lnTo>
                      <a:pt x="339" y="56"/>
                    </a:lnTo>
                    <a:lnTo>
                      <a:pt x="324" y="38"/>
                    </a:lnTo>
                    <a:lnTo>
                      <a:pt x="313" y="29"/>
                    </a:lnTo>
                    <a:lnTo>
                      <a:pt x="278" y="12"/>
                    </a:lnTo>
                    <a:lnTo>
                      <a:pt x="224" y="1"/>
                    </a:lnTo>
                    <a:lnTo>
                      <a:pt x="214" y="0"/>
                    </a:lnTo>
                    <a:close/>
                  </a:path>
                </a:pathLst>
              </a:custGeom>
              <a:solidFill>
                <a:srgbClr val="D0A8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73"/>
              <p:cNvSpPr>
                <a:spLocks/>
              </p:cNvSpPr>
              <p:nvPr/>
            </p:nvSpPr>
            <p:spPr bwMode="auto">
              <a:xfrm>
                <a:off x="2417763" y="3133726"/>
                <a:ext cx="263525" cy="292100"/>
              </a:xfrm>
              <a:custGeom>
                <a:avLst/>
                <a:gdLst/>
                <a:ahLst/>
                <a:cxnLst>
                  <a:cxn ang="0">
                    <a:pos x="0" y="109"/>
                  </a:cxn>
                  <a:cxn ang="0">
                    <a:pos x="0" y="113"/>
                  </a:cxn>
                  <a:cxn ang="0">
                    <a:pos x="2" y="115"/>
                  </a:cxn>
                  <a:cxn ang="0">
                    <a:pos x="5" y="117"/>
                  </a:cxn>
                  <a:cxn ang="0">
                    <a:pos x="8" y="118"/>
                  </a:cxn>
                  <a:cxn ang="0">
                    <a:pos x="47" y="128"/>
                  </a:cxn>
                  <a:cxn ang="0">
                    <a:pos x="60" y="131"/>
                  </a:cxn>
                  <a:cxn ang="0">
                    <a:pos x="113" y="149"/>
                  </a:cxn>
                  <a:cxn ang="0">
                    <a:pos x="125" y="155"/>
                  </a:cxn>
                  <a:cxn ang="0">
                    <a:pos x="130" y="158"/>
                  </a:cxn>
                  <a:cxn ang="0">
                    <a:pos x="149" y="182"/>
                  </a:cxn>
                  <a:cxn ang="0">
                    <a:pos x="153" y="184"/>
                  </a:cxn>
                  <a:cxn ang="0">
                    <a:pos x="155" y="183"/>
                  </a:cxn>
                  <a:cxn ang="0">
                    <a:pos x="158" y="180"/>
                  </a:cxn>
                  <a:cxn ang="0">
                    <a:pos x="160" y="173"/>
                  </a:cxn>
                  <a:cxn ang="0">
                    <a:pos x="164" y="156"/>
                  </a:cxn>
                  <a:cxn ang="0">
                    <a:pos x="166" y="125"/>
                  </a:cxn>
                  <a:cxn ang="0">
                    <a:pos x="163" y="106"/>
                  </a:cxn>
                  <a:cxn ang="0">
                    <a:pos x="154" y="77"/>
                  </a:cxn>
                  <a:cxn ang="0">
                    <a:pos x="142" y="50"/>
                  </a:cxn>
                  <a:cxn ang="0">
                    <a:pos x="120" y="18"/>
                  </a:cxn>
                  <a:cxn ang="0">
                    <a:pos x="110" y="9"/>
                  </a:cxn>
                  <a:cxn ang="0">
                    <a:pos x="99" y="3"/>
                  </a:cxn>
                  <a:cxn ang="0">
                    <a:pos x="89" y="0"/>
                  </a:cxn>
                  <a:cxn ang="0">
                    <a:pos x="78" y="0"/>
                  </a:cxn>
                  <a:cxn ang="0">
                    <a:pos x="67" y="2"/>
                  </a:cxn>
                  <a:cxn ang="0">
                    <a:pos x="57" y="8"/>
                  </a:cxn>
                  <a:cxn ang="0">
                    <a:pos x="53" y="11"/>
                  </a:cxn>
                  <a:cxn ang="0">
                    <a:pos x="48" y="16"/>
                  </a:cxn>
                  <a:cxn ang="0">
                    <a:pos x="32" y="40"/>
                  </a:cxn>
                  <a:cxn ang="0">
                    <a:pos x="9" y="83"/>
                  </a:cxn>
                  <a:cxn ang="0">
                    <a:pos x="2" y="98"/>
                  </a:cxn>
                  <a:cxn ang="0">
                    <a:pos x="0" y="104"/>
                  </a:cxn>
                  <a:cxn ang="0">
                    <a:pos x="0" y="109"/>
                  </a:cxn>
                </a:cxnLst>
                <a:rect l="0" t="0" r="r" b="b"/>
                <a:pathLst>
                  <a:path w="166" h="184">
                    <a:moveTo>
                      <a:pt x="0" y="109"/>
                    </a:moveTo>
                    <a:lnTo>
                      <a:pt x="0" y="113"/>
                    </a:lnTo>
                    <a:lnTo>
                      <a:pt x="2" y="115"/>
                    </a:lnTo>
                    <a:lnTo>
                      <a:pt x="5" y="117"/>
                    </a:lnTo>
                    <a:lnTo>
                      <a:pt x="8" y="118"/>
                    </a:lnTo>
                    <a:lnTo>
                      <a:pt x="47" y="128"/>
                    </a:lnTo>
                    <a:lnTo>
                      <a:pt x="60" y="131"/>
                    </a:lnTo>
                    <a:lnTo>
                      <a:pt x="113" y="149"/>
                    </a:lnTo>
                    <a:lnTo>
                      <a:pt x="125" y="155"/>
                    </a:lnTo>
                    <a:lnTo>
                      <a:pt x="130" y="158"/>
                    </a:lnTo>
                    <a:lnTo>
                      <a:pt x="149" y="182"/>
                    </a:lnTo>
                    <a:lnTo>
                      <a:pt x="153" y="184"/>
                    </a:lnTo>
                    <a:lnTo>
                      <a:pt x="155" y="183"/>
                    </a:lnTo>
                    <a:lnTo>
                      <a:pt x="158" y="180"/>
                    </a:lnTo>
                    <a:lnTo>
                      <a:pt x="160" y="173"/>
                    </a:lnTo>
                    <a:lnTo>
                      <a:pt x="164" y="156"/>
                    </a:lnTo>
                    <a:lnTo>
                      <a:pt x="166" y="125"/>
                    </a:lnTo>
                    <a:lnTo>
                      <a:pt x="163" y="106"/>
                    </a:lnTo>
                    <a:lnTo>
                      <a:pt x="154" y="77"/>
                    </a:lnTo>
                    <a:lnTo>
                      <a:pt x="142" y="50"/>
                    </a:lnTo>
                    <a:lnTo>
                      <a:pt x="120" y="18"/>
                    </a:lnTo>
                    <a:lnTo>
                      <a:pt x="110" y="9"/>
                    </a:lnTo>
                    <a:lnTo>
                      <a:pt x="99" y="3"/>
                    </a:lnTo>
                    <a:lnTo>
                      <a:pt x="89" y="0"/>
                    </a:lnTo>
                    <a:lnTo>
                      <a:pt x="78" y="0"/>
                    </a:lnTo>
                    <a:lnTo>
                      <a:pt x="67" y="2"/>
                    </a:lnTo>
                    <a:lnTo>
                      <a:pt x="57" y="8"/>
                    </a:lnTo>
                    <a:lnTo>
                      <a:pt x="53" y="11"/>
                    </a:lnTo>
                    <a:lnTo>
                      <a:pt x="48" y="16"/>
                    </a:lnTo>
                    <a:lnTo>
                      <a:pt x="32" y="40"/>
                    </a:lnTo>
                    <a:lnTo>
                      <a:pt x="9" y="83"/>
                    </a:lnTo>
                    <a:lnTo>
                      <a:pt x="2" y="98"/>
                    </a:lnTo>
                    <a:lnTo>
                      <a:pt x="0" y="104"/>
                    </a:lnTo>
                    <a:lnTo>
                      <a:pt x="0" y="109"/>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74"/>
              <p:cNvSpPr>
                <a:spLocks/>
              </p:cNvSpPr>
              <p:nvPr/>
            </p:nvSpPr>
            <p:spPr bwMode="auto">
              <a:xfrm>
                <a:off x="2327275" y="3117851"/>
                <a:ext cx="177800" cy="187325"/>
              </a:xfrm>
              <a:custGeom>
                <a:avLst/>
                <a:gdLst/>
                <a:ahLst/>
                <a:cxnLst>
                  <a:cxn ang="0">
                    <a:pos x="78" y="2"/>
                  </a:cxn>
                  <a:cxn ang="0">
                    <a:pos x="75" y="4"/>
                  </a:cxn>
                  <a:cxn ang="0">
                    <a:pos x="43" y="38"/>
                  </a:cxn>
                  <a:cxn ang="0">
                    <a:pos x="9" y="94"/>
                  </a:cxn>
                  <a:cxn ang="0">
                    <a:pos x="5" y="100"/>
                  </a:cxn>
                  <a:cxn ang="0">
                    <a:pos x="0" y="105"/>
                  </a:cxn>
                  <a:cxn ang="0">
                    <a:pos x="1" y="105"/>
                  </a:cxn>
                  <a:cxn ang="0">
                    <a:pos x="3" y="107"/>
                  </a:cxn>
                  <a:cxn ang="0">
                    <a:pos x="10" y="111"/>
                  </a:cxn>
                  <a:cxn ang="0">
                    <a:pos x="15" y="113"/>
                  </a:cxn>
                  <a:cxn ang="0">
                    <a:pos x="20" y="116"/>
                  </a:cxn>
                  <a:cxn ang="0">
                    <a:pos x="26" y="117"/>
                  </a:cxn>
                  <a:cxn ang="0">
                    <a:pos x="32" y="118"/>
                  </a:cxn>
                  <a:cxn ang="0">
                    <a:pos x="38" y="117"/>
                  </a:cxn>
                  <a:cxn ang="0">
                    <a:pos x="42" y="116"/>
                  </a:cxn>
                  <a:cxn ang="0">
                    <a:pos x="45" y="112"/>
                  </a:cxn>
                  <a:cxn ang="0">
                    <a:pos x="62" y="63"/>
                  </a:cxn>
                  <a:cxn ang="0">
                    <a:pos x="69" y="50"/>
                  </a:cxn>
                  <a:cxn ang="0">
                    <a:pos x="89" y="24"/>
                  </a:cxn>
                  <a:cxn ang="0">
                    <a:pos x="92" y="20"/>
                  </a:cxn>
                  <a:cxn ang="0">
                    <a:pos x="100" y="15"/>
                  </a:cxn>
                  <a:cxn ang="0">
                    <a:pos x="105" y="12"/>
                  </a:cxn>
                  <a:cxn ang="0">
                    <a:pos x="112" y="10"/>
                  </a:cxn>
                  <a:cxn ang="0">
                    <a:pos x="112" y="9"/>
                  </a:cxn>
                  <a:cxn ang="0">
                    <a:pos x="110" y="7"/>
                  </a:cxn>
                  <a:cxn ang="0">
                    <a:pos x="105" y="5"/>
                  </a:cxn>
                  <a:cxn ang="0">
                    <a:pos x="84" y="0"/>
                  </a:cxn>
                  <a:cxn ang="0">
                    <a:pos x="81" y="1"/>
                  </a:cxn>
                  <a:cxn ang="0">
                    <a:pos x="78" y="2"/>
                  </a:cxn>
                </a:cxnLst>
                <a:rect l="0" t="0" r="r" b="b"/>
                <a:pathLst>
                  <a:path w="112" h="118">
                    <a:moveTo>
                      <a:pt x="78" y="2"/>
                    </a:moveTo>
                    <a:lnTo>
                      <a:pt x="75" y="4"/>
                    </a:lnTo>
                    <a:lnTo>
                      <a:pt x="43" y="38"/>
                    </a:lnTo>
                    <a:lnTo>
                      <a:pt x="9" y="94"/>
                    </a:lnTo>
                    <a:lnTo>
                      <a:pt x="5" y="100"/>
                    </a:lnTo>
                    <a:lnTo>
                      <a:pt x="0" y="105"/>
                    </a:lnTo>
                    <a:lnTo>
                      <a:pt x="1" y="105"/>
                    </a:lnTo>
                    <a:lnTo>
                      <a:pt x="3" y="107"/>
                    </a:lnTo>
                    <a:lnTo>
                      <a:pt x="10" y="111"/>
                    </a:lnTo>
                    <a:lnTo>
                      <a:pt x="15" y="113"/>
                    </a:lnTo>
                    <a:lnTo>
                      <a:pt x="20" y="116"/>
                    </a:lnTo>
                    <a:lnTo>
                      <a:pt x="26" y="117"/>
                    </a:lnTo>
                    <a:lnTo>
                      <a:pt x="32" y="118"/>
                    </a:lnTo>
                    <a:lnTo>
                      <a:pt x="38" y="117"/>
                    </a:lnTo>
                    <a:lnTo>
                      <a:pt x="42" y="116"/>
                    </a:lnTo>
                    <a:lnTo>
                      <a:pt x="45" y="112"/>
                    </a:lnTo>
                    <a:lnTo>
                      <a:pt x="62" y="63"/>
                    </a:lnTo>
                    <a:lnTo>
                      <a:pt x="69" y="50"/>
                    </a:lnTo>
                    <a:lnTo>
                      <a:pt x="89" y="24"/>
                    </a:lnTo>
                    <a:lnTo>
                      <a:pt x="92" y="20"/>
                    </a:lnTo>
                    <a:lnTo>
                      <a:pt x="100" y="15"/>
                    </a:lnTo>
                    <a:lnTo>
                      <a:pt x="105" y="12"/>
                    </a:lnTo>
                    <a:lnTo>
                      <a:pt x="112" y="10"/>
                    </a:lnTo>
                    <a:lnTo>
                      <a:pt x="112" y="9"/>
                    </a:lnTo>
                    <a:lnTo>
                      <a:pt x="110" y="7"/>
                    </a:lnTo>
                    <a:lnTo>
                      <a:pt x="105" y="5"/>
                    </a:lnTo>
                    <a:lnTo>
                      <a:pt x="84" y="0"/>
                    </a:lnTo>
                    <a:lnTo>
                      <a:pt x="81" y="1"/>
                    </a:lnTo>
                    <a:lnTo>
                      <a:pt x="78" y="2"/>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75"/>
              <p:cNvSpPr>
                <a:spLocks/>
              </p:cNvSpPr>
              <p:nvPr/>
            </p:nvSpPr>
            <p:spPr bwMode="auto">
              <a:xfrm>
                <a:off x="2214563" y="3100388"/>
                <a:ext cx="223838" cy="184150"/>
              </a:xfrm>
              <a:custGeom>
                <a:avLst/>
                <a:gdLst/>
                <a:ahLst/>
                <a:cxnLst>
                  <a:cxn ang="0">
                    <a:pos x="118" y="0"/>
                  </a:cxn>
                  <a:cxn ang="0">
                    <a:pos x="113" y="1"/>
                  </a:cxn>
                  <a:cxn ang="0">
                    <a:pos x="87" y="13"/>
                  </a:cxn>
                  <a:cxn ang="0">
                    <a:pos x="59" y="33"/>
                  </a:cxn>
                  <a:cxn ang="0">
                    <a:pos x="33" y="59"/>
                  </a:cxn>
                  <a:cxn ang="0">
                    <a:pos x="15" y="79"/>
                  </a:cxn>
                  <a:cxn ang="0">
                    <a:pos x="12" y="84"/>
                  </a:cxn>
                  <a:cxn ang="0">
                    <a:pos x="6" y="90"/>
                  </a:cxn>
                  <a:cxn ang="0">
                    <a:pos x="2" y="97"/>
                  </a:cxn>
                  <a:cxn ang="0">
                    <a:pos x="0" y="98"/>
                  </a:cxn>
                  <a:cxn ang="0">
                    <a:pos x="0" y="101"/>
                  </a:cxn>
                  <a:cxn ang="0">
                    <a:pos x="1" y="103"/>
                  </a:cxn>
                  <a:cxn ang="0">
                    <a:pos x="8" y="107"/>
                  </a:cxn>
                  <a:cxn ang="0">
                    <a:pos x="28" y="114"/>
                  </a:cxn>
                  <a:cxn ang="0">
                    <a:pos x="43" y="116"/>
                  </a:cxn>
                  <a:cxn ang="0">
                    <a:pos x="50" y="115"/>
                  </a:cxn>
                  <a:cxn ang="0">
                    <a:pos x="56" y="113"/>
                  </a:cxn>
                  <a:cxn ang="0">
                    <a:pos x="61" y="109"/>
                  </a:cxn>
                  <a:cxn ang="0">
                    <a:pos x="66" y="104"/>
                  </a:cxn>
                  <a:cxn ang="0">
                    <a:pos x="73" y="91"/>
                  </a:cxn>
                  <a:cxn ang="0">
                    <a:pos x="84" y="69"/>
                  </a:cxn>
                  <a:cxn ang="0">
                    <a:pos x="119" y="18"/>
                  </a:cxn>
                  <a:cxn ang="0">
                    <a:pos x="127" y="13"/>
                  </a:cxn>
                  <a:cxn ang="0">
                    <a:pos x="134" y="10"/>
                  </a:cxn>
                  <a:cxn ang="0">
                    <a:pos x="137" y="10"/>
                  </a:cxn>
                  <a:cxn ang="0">
                    <a:pos x="139" y="10"/>
                  </a:cxn>
                  <a:cxn ang="0">
                    <a:pos x="141" y="9"/>
                  </a:cxn>
                  <a:cxn ang="0">
                    <a:pos x="141" y="8"/>
                  </a:cxn>
                  <a:cxn ang="0">
                    <a:pos x="140" y="7"/>
                  </a:cxn>
                  <a:cxn ang="0">
                    <a:pos x="139" y="5"/>
                  </a:cxn>
                  <a:cxn ang="0">
                    <a:pos x="132" y="2"/>
                  </a:cxn>
                  <a:cxn ang="0">
                    <a:pos x="122" y="0"/>
                  </a:cxn>
                  <a:cxn ang="0">
                    <a:pos x="118" y="0"/>
                  </a:cxn>
                </a:cxnLst>
                <a:rect l="0" t="0" r="r" b="b"/>
                <a:pathLst>
                  <a:path w="141" h="116">
                    <a:moveTo>
                      <a:pt x="118" y="0"/>
                    </a:moveTo>
                    <a:lnTo>
                      <a:pt x="113" y="1"/>
                    </a:lnTo>
                    <a:lnTo>
                      <a:pt x="87" y="13"/>
                    </a:lnTo>
                    <a:lnTo>
                      <a:pt x="59" y="33"/>
                    </a:lnTo>
                    <a:lnTo>
                      <a:pt x="33" y="59"/>
                    </a:lnTo>
                    <a:lnTo>
                      <a:pt x="15" y="79"/>
                    </a:lnTo>
                    <a:lnTo>
                      <a:pt x="12" y="84"/>
                    </a:lnTo>
                    <a:lnTo>
                      <a:pt x="6" y="90"/>
                    </a:lnTo>
                    <a:lnTo>
                      <a:pt x="2" y="97"/>
                    </a:lnTo>
                    <a:lnTo>
                      <a:pt x="0" y="98"/>
                    </a:lnTo>
                    <a:lnTo>
                      <a:pt x="0" y="101"/>
                    </a:lnTo>
                    <a:lnTo>
                      <a:pt x="1" y="103"/>
                    </a:lnTo>
                    <a:lnTo>
                      <a:pt x="8" y="107"/>
                    </a:lnTo>
                    <a:lnTo>
                      <a:pt x="28" y="114"/>
                    </a:lnTo>
                    <a:lnTo>
                      <a:pt x="43" y="116"/>
                    </a:lnTo>
                    <a:lnTo>
                      <a:pt x="50" y="115"/>
                    </a:lnTo>
                    <a:lnTo>
                      <a:pt x="56" y="113"/>
                    </a:lnTo>
                    <a:lnTo>
                      <a:pt x="61" y="109"/>
                    </a:lnTo>
                    <a:lnTo>
                      <a:pt x="66" y="104"/>
                    </a:lnTo>
                    <a:lnTo>
                      <a:pt x="73" y="91"/>
                    </a:lnTo>
                    <a:lnTo>
                      <a:pt x="84" y="69"/>
                    </a:lnTo>
                    <a:lnTo>
                      <a:pt x="119" y="18"/>
                    </a:lnTo>
                    <a:lnTo>
                      <a:pt x="127" y="13"/>
                    </a:lnTo>
                    <a:lnTo>
                      <a:pt x="134" y="10"/>
                    </a:lnTo>
                    <a:lnTo>
                      <a:pt x="137" y="10"/>
                    </a:lnTo>
                    <a:lnTo>
                      <a:pt x="139" y="10"/>
                    </a:lnTo>
                    <a:lnTo>
                      <a:pt x="141" y="9"/>
                    </a:lnTo>
                    <a:lnTo>
                      <a:pt x="141" y="8"/>
                    </a:lnTo>
                    <a:lnTo>
                      <a:pt x="140" y="7"/>
                    </a:lnTo>
                    <a:lnTo>
                      <a:pt x="139" y="5"/>
                    </a:lnTo>
                    <a:lnTo>
                      <a:pt x="132" y="2"/>
                    </a:lnTo>
                    <a:lnTo>
                      <a:pt x="122" y="0"/>
                    </a:lnTo>
                    <a:lnTo>
                      <a:pt x="118" y="0"/>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76"/>
              <p:cNvSpPr>
                <a:spLocks/>
              </p:cNvSpPr>
              <p:nvPr/>
            </p:nvSpPr>
            <p:spPr bwMode="auto">
              <a:xfrm>
                <a:off x="2124075" y="3278188"/>
                <a:ext cx="379413" cy="76200"/>
              </a:xfrm>
              <a:custGeom>
                <a:avLst/>
                <a:gdLst/>
                <a:ahLst/>
                <a:cxnLst>
                  <a:cxn ang="0">
                    <a:pos x="238" y="46"/>
                  </a:cxn>
                  <a:cxn ang="0">
                    <a:pos x="239" y="45"/>
                  </a:cxn>
                  <a:cxn ang="0">
                    <a:pos x="239" y="44"/>
                  </a:cxn>
                  <a:cxn ang="0">
                    <a:pos x="237" y="44"/>
                  </a:cxn>
                  <a:cxn ang="0">
                    <a:pos x="234" y="43"/>
                  </a:cxn>
                  <a:cxn ang="0">
                    <a:pos x="165" y="29"/>
                  </a:cxn>
                  <a:cxn ang="0">
                    <a:pos x="63" y="2"/>
                  </a:cxn>
                  <a:cxn ang="0">
                    <a:pos x="49" y="0"/>
                  </a:cxn>
                  <a:cxn ang="0">
                    <a:pos x="39" y="0"/>
                  </a:cxn>
                  <a:cxn ang="0">
                    <a:pos x="30" y="2"/>
                  </a:cxn>
                  <a:cxn ang="0">
                    <a:pos x="18" y="7"/>
                  </a:cxn>
                  <a:cxn ang="0">
                    <a:pos x="11" y="11"/>
                  </a:cxn>
                  <a:cxn ang="0">
                    <a:pos x="2" y="22"/>
                  </a:cxn>
                  <a:cxn ang="0">
                    <a:pos x="0" y="26"/>
                  </a:cxn>
                  <a:cxn ang="0">
                    <a:pos x="0" y="29"/>
                  </a:cxn>
                  <a:cxn ang="0">
                    <a:pos x="3" y="32"/>
                  </a:cxn>
                  <a:cxn ang="0">
                    <a:pos x="5" y="33"/>
                  </a:cxn>
                  <a:cxn ang="0">
                    <a:pos x="7" y="34"/>
                  </a:cxn>
                  <a:cxn ang="0">
                    <a:pos x="10" y="35"/>
                  </a:cxn>
                  <a:cxn ang="0">
                    <a:pos x="87" y="41"/>
                  </a:cxn>
                  <a:cxn ang="0">
                    <a:pos x="147" y="48"/>
                  </a:cxn>
                  <a:cxn ang="0">
                    <a:pos x="232" y="47"/>
                  </a:cxn>
                  <a:cxn ang="0">
                    <a:pos x="235" y="46"/>
                  </a:cxn>
                  <a:cxn ang="0">
                    <a:pos x="238" y="46"/>
                  </a:cxn>
                </a:cxnLst>
                <a:rect l="0" t="0" r="r" b="b"/>
                <a:pathLst>
                  <a:path w="239" h="48">
                    <a:moveTo>
                      <a:pt x="238" y="46"/>
                    </a:moveTo>
                    <a:lnTo>
                      <a:pt x="239" y="45"/>
                    </a:lnTo>
                    <a:lnTo>
                      <a:pt x="239" y="44"/>
                    </a:lnTo>
                    <a:lnTo>
                      <a:pt x="237" y="44"/>
                    </a:lnTo>
                    <a:lnTo>
                      <a:pt x="234" y="43"/>
                    </a:lnTo>
                    <a:lnTo>
                      <a:pt x="165" y="29"/>
                    </a:lnTo>
                    <a:lnTo>
                      <a:pt x="63" y="2"/>
                    </a:lnTo>
                    <a:lnTo>
                      <a:pt x="49" y="0"/>
                    </a:lnTo>
                    <a:lnTo>
                      <a:pt x="39" y="0"/>
                    </a:lnTo>
                    <a:lnTo>
                      <a:pt x="30" y="2"/>
                    </a:lnTo>
                    <a:lnTo>
                      <a:pt x="18" y="7"/>
                    </a:lnTo>
                    <a:lnTo>
                      <a:pt x="11" y="11"/>
                    </a:lnTo>
                    <a:lnTo>
                      <a:pt x="2" y="22"/>
                    </a:lnTo>
                    <a:lnTo>
                      <a:pt x="0" y="26"/>
                    </a:lnTo>
                    <a:lnTo>
                      <a:pt x="0" y="29"/>
                    </a:lnTo>
                    <a:lnTo>
                      <a:pt x="3" y="32"/>
                    </a:lnTo>
                    <a:lnTo>
                      <a:pt x="5" y="33"/>
                    </a:lnTo>
                    <a:lnTo>
                      <a:pt x="7" y="34"/>
                    </a:lnTo>
                    <a:lnTo>
                      <a:pt x="10" y="35"/>
                    </a:lnTo>
                    <a:lnTo>
                      <a:pt x="87" y="41"/>
                    </a:lnTo>
                    <a:lnTo>
                      <a:pt x="147" y="48"/>
                    </a:lnTo>
                    <a:lnTo>
                      <a:pt x="232" y="47"/>
                    </a:lnTo>
                    <a:lnTo>
                      <a:pt x="235" y="46"/>
                    </a:lnTo>
                    <a:lnTo>
                      <a:pt x="238" y="46"/>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9" name="Freeform 18"/>
            <p:cNvSpPr>
              <a:spLocks/>
            </p:cNvSpPr>
            <p:nvPr/>
          </p:nvSpPr>
          <p:spPr bwMode="auto">
            <a:xfrm rot="6012585" flipH="1">
              <a:off x="7866693" y="4985033"/>
              <a:ext cx="483901" cy="284180"/>
            </a:xfrm>
            <a:custGeom>
              <a:avLst/>
              <a:gdLst/>
              <a:ahLst/>
              <a:cxnLst>
                <a:cxn ang="0">
                  <a:pos x="241" y="52"/>
                </a:cxn>
                <a:cxn ang="0">
                  <a:pos x="311" y="38"/>
                </a:cxn>
                <a:cxn ang="0">
                  <a:pos x="390" y="58"/>
                </a:cxn>
                <a:cxn ang="0">
                  <a:pos x="452" y="88"/>
                </a:cxn>
                <a:cxn ang="0">
                  <a:pos x="480" y="81"/>
                </a:cxn>
                <a:cxn ang="0">
                  <a:pos x="487" y="65"/>
                </a:cxn>
                <a:cxn ang="0">
                  <a:pos x="483" y="37"/>
                </a:cxn>
                <a:cxn ang="0">
                  <a:pos x="465" y="21"/>
                </a:cxn>
                <a:cxn ang="0">
                  <a:pos x="358" y="0"/>
                </a:cxn>
                <a:cxn ang="0">
                  <a:pos x="255" y="12"/>
                </a:cxn>
                <a:cxn ang="0">
                  <a:pos x="140" y="75"/>
                </a:cxn>
                <a:cxn ang="0">
                  <a:pos x="94" y="146"/>
                </a:cxn>
                <a:cxn ang="0">
                  <a:pos x="79" y="169"/>
                </a:cxn>
                <a:cxn ang="0">
                  <a:pos x="64" y="176"/>
                </a:cxn>
                <a:cxn ang="0">
                  <a:pos x="28" y="180"/>
                </a:cxn>
                <a:cxn ang="0">
                  <a:pos x="6" y="198"/>
                </a:cxn>
                <a:cxn ang="0">
                  <a:pos x="0" y="213"/>
                </a:cxn>
                <a:cxn ang="0">
                  <a:pos x="7" y="235"/>
                </a:cxn>
                <a:cxn ang="0">
                  <a:pos x="19" y="241"/>
                </a:cxn>
                <a:cxn ang="0">
                  <a:pos x="32" y="241"/>
                </a:cxn>
                <a:cxn ang="0">
                  <a:pos x="40" y="234"/>
                </a:cxn>
                <a:cxn ang="0">
                  <a:pos x="38" y="229"/>
                </a:cxn>
                <a:cxn ang="0">
                  <a:pos x="27" y="225"/>
                </a:cxn>
                <a:cxn ang="0">
                  <a:pos x="29" y="221"/>
                </a:cxn>
                <a:cxn ang="0">
                  <a:pos x="52" y="207"/>
                </a:cxn>
                <a:cxn ang="0">
                  <a:pos x="57" y="208"/>
                </a:cxn>
                <a:cxn ang="0">
                  <a:pos x="55" y="229"/>
                </a:cxn>
                <a:cxn ang="0">
                  <a:pos x="54" y="274"/>
                </a:cxn>
                <a:cxn ang="0">
                  <a:pos x="64" y="284"/>
                </a:cxn>
                <a:cxn ang="0">
                  <a:pos x="83" y="285"/>
                </a:cxn>
                <a:cxn ang="0">
                  <a:pos x="88" y="281"/>
                </a:cxn>
                <a:cxn ang="0">
                  <a:pos x="77" y="240"/>
                </a:cxn>
                <a:cxn ang="0">
                  <a:pos x="80" y="225"/>
                </a:cxn>
                <a:cxn ang="0">
                  <a:pos x="89" y="223"/>
                </a:cxn>
                <a:cxn ang="0">
                  <a:pos x="112" y="236"/>
                </a:cxn>
                <a:cxn ang="0">
                  <a:pos x="127" y="255"/>
                </a:cxn>
                <a:cxn ang="0">
                  <a:pos x="132" y="255"/>
                </a:cxn>
                <a:cxn ang="0">
                  <a:pos x="138" y="246"/>
                </a:cxn>
                <a:cxn ang="0">
                  <a:pos x="141" y="220"/>
                </a:cxn>
                <a:cxn ang="0">
                  <a:pos x="135" y="211"/>
                </a:cxn>
                <a:cxn ang="0">
                  <a:pos x="116" y="203"/>
                </a:cxn>
                <a:cxn ang="0">
                  <a:pos x="110" y="190"/>
                </a:cxn>
                <a:cxn ang="0">
                  <a:pos x="119" y="160"/>
                </a:cxn>
                <a:cxn ang="0">
                  <a:pos x="178" y="84"/>
                </a:cxn>
              </a:cxnLst>
              <a:rect l="0" t="0" r="r" b="b"/>
              <a:pathLst>
                <a:path w="487" h="286">
                  <a:moveTo>
                    <a:pt x="178" y="84"/>
                  </a:moveTo>
                  <a:lnTo>
                    <a:pt x="213" y="63"/>
                  </a:lnTo>
                  <a:lnTo>
                    <a:pt x="241" y="52"/>
                  </a:lnTo>
                  <a:lnTo>
                    <a:pt x="261" y="45"/>
                  </a:lnTo>
                  <a:lnTo>
                    <a:pt x="291" y="40"/>
                  </a:lnTo>
                  <a:lnTo>
                    <a:pt x="311" y="38"/>
                  </a:lnTo>
                  <a:lnTo>
                    <a:pt x="339" y="40"/>
                  </a:lnTo>
                  <a:lnTo>
                    <a:pt x="374" y="50"/>
                  </a:lnTo>
                  <a:lnTo>
                    <a:pt x="390" y="58"/>
                  </a:lnTo>
                  <a:lnTo>
                    <a:pt x="417" y="79"/>
                  </a:lnTo>
                  <a:lnTo>
                    <a:pt x="431" y="85"/>
                  </a:lnTo>
                  <a:lnTo>
                    <a:pt x="452" y="88"/>
                  </a:lnTo>
                  <a:lnTo>
                    <a:pt x="465" y="87"/>
                  </a:lnTo>
                  <a:lnTo>
                    <a:pt x="471" y="85"/>
                  </a:lnTo>
                  <a:lnTo>
                    <a:pt x="480" y="81"/>
                  </a:lnTo>
                  <a:lnTo>
                    <a:pt x="483" y="78"/>
                  </a:lnTo>
                  <a:lnTo>
                    <a:pt x="485" y="74"/>
                  </a:lnTo>
                  <a:lnTo>
                    <a:pt x="487" y="65"/>
                  </a:lnTo>
                  <a:lnTo>
                    <a:pt x="487" y="55"/>
                  </a:lnTo>
                  <a:lnTo>
                    <a:pt x="484" y="40"/>
                  </a:lnTo>
                  <a:lnTo>
                    <a:pt x="483" y="37"/>
                  </a:lnTo>
                  <a:lnTo>
                    <a:pt x="481" y="31"/>
                  </a:lnTo>
                  <a:lnTo>
                    <a:pt x="475" y="26"/>
                  </a:lnTo>
                  <a:lnTo>
                    <a:pt x="465" y="21"/>
                  </a:lnTo>
                  <a:lnTo>
                    <a:pt x="444" y="13"/>
                  </a:lnTo>
                  <a:lnTo>
                    <a:pt x="407" y="6"/>
                  </a:lnTo>
                  <a:lnTo>
                    <a:pt x="358" y="0"/>
                  </a:lnTo>
                  <a:lnTo>
                    <a:pt x="315" y="0"/>
                  </a:lnTo>
                  <a:lnTo>
                    <a:pt x="286" y="4"/>
                  </a:lnTo>
                  <a:lnTo>
                    <a:pt x="255" y="12"/>
                  </a:lnTo>
                  <a:lnTo>
                    <a:pt x="190" y="37"/>
                  </a:lnTo>
                  <a:lnTo>
                    <a:pt x="164" y="53"/>
                  </a:lnTo>
                  <a:lnTo>
                    <a:pt x="140" y="75"/>
                  </a:lnTo>
                  <a:lnTo>
                    <a:pt x="115" y="105"/>
                  </a:lnTo>
                  <a:lnTo>
                    <a:pt x="97" y="138"/>
                  </a:lnTo>
                  <a:lnTo>
                    <a:pt x="94" y="146"/>
                  </a:lnTo>
                  <a:lnTo>
                    <a:pt x="87" y="158"/>
                  </a:lnTo>
                  <a:lnTo>
                    <a:pt x="81" y="166"/>
                  </a:lnTo>
                  <a:lnTo>
                    <a:pt x="79" y="169"/>
                  </a:lnTo>
                  <a:lnTo>
                    <a:pt x="70" y="174"/>
                  </a:lnTo>
                  <a:lnTo>
                    <a:pt x="67" y="175"/>
                  </a:lnTo>
                  <a:lnTo>
                    <a:pt x="64" y="176"/>
                  </a:lnTo>
                  <a:lnTo>
                    <a:pt x="60" y="177"/>
                  </a:lnTo>
                  <a:lnTo>
                    <a:pt x="32" y="179"/>
                  </a:lnTo>
                  <a:lnTo>
                    <a:pt x="28" y="180"/>
                  </a:lnTo>
                  <a:lnTo>
                    <a:pt x="24" y="182"/>
                  </a:lnTo>
                  <a:lnTo>
                    <a:pt x="12" y="191"/>
                  </a:lnTo>
                  <a:lnTo>
                    <a:pt x="6" y="198"/>
                  </a:lnTo>
                  <a:lnTo>
                    <a:pt x="4" y="201"/>
                  </a:lnTo>
                  <a:lnTo>
                    <a:pt x="2" y="205"/>
                  </a:lnTo>
                  <a:lnTo>
                    <a:pt x="0" y="213"/>
                  </a:lnTo>
                  <a:lnTo>
                    <a:pt x="1" y="221"/>
                  </a:lnTo>
                  <a:lnTo>
                    <a:pt x="5" y="232"/>
                  </a:lnTo>
                  <a:lnTo>
                    <a:pt x="7" y="235"/>
                  </a:lnTo>
                  <a:lnTo>
                    <a:pt x="10" y="237"/>
                  </a:lnTo>
                  <a:lnTo>
                    <a:pt x="12" y="239"/>
                  </a:lnTo>
                  <a:lnTo>
                    <a:pt x="19" y="241"/>
                  </a:lnTo>
                  <a:lnTo>
                    <a:pt x="25" y="242"/>
                  </a:lnTo>
                  <a:lnTo>
                    <a:pt x="31" y="242"/>
                  </a:lnTo>
                  <a:lnTo>
                    <a:pt x="32" y="241"/>
                  </a:lnTo>
                  <a:lnTo>
                    <a:pt x="35" y="240"/>
                  </a:lnTo>
                  <a:lnTo>
                    <a:pt x="38" y="237"/>
                  </a:lnTo>
                  <a:lnTo>
                    <a:pt x="40" y="234"/>
                  </a:lnTo>
                  <a:lnTo>
                    <a:pt x="40" y="232"/>
                  </a:lnTo>
                  <a:lnTo>
                    <a:pt x="40" y="231"/>
                  </a:lnTo>
                  <a:lnTo>
                    <a:pt x="38" y="229"/>
                  </a:lnTo>
                  <a:lnTo>
                    <a:pt x="29" y="227"/>
                  </a:lnTo>
                  <a:lnTo>
                    <a:pt x="27" y="226"/>
                  </a:lnTo>
                  <a:lnTo>
                    <a:pt x="27" y="225"/>
                  </a:lnTo>
                  <a:lnTo>
                    <a:pt x="27" y="224"/>
                  </a:lnTo>
                  <a:lnTo>
                    <a:pt x="27" y="223"/>
                  </a:lnTo>
                  <a:lnTo>
                    <a:pt x="29" y="221"/>
                  </a:lnTo>
                  <a:lnTo>
                    <a:pt x="34" y="216"/>
                  </a:lnTo>
                  <a:lnTo>
                    <a:pt x="39" y="212"/>
                  </a:lnTo>
                  <a:lnTo>
                    <a:pt x="52" y="207"/>
                  </a:lnTo>
                  <a:lnTo>
                    <a:pt x="54" y="207"/>
                  </a:lnTo>
                  <a:lnTo>
                    <a:pt x="55" y="208"/>
                  </a:lnTo>
                  <a:lnTo>
                    <a:pt x="57" y="208"/>
                  </a:lnTo>
                  <a:lnTo>
                    <a:pt x="57" y="210"/>
                  </a:lnTo>
                  <a:lnTo>
                    <a:pt x="57" y="214"/>
                  </a:lnTo>
                  <a:lnTo>
                    <a:pt x="55" y="229"/>
                  </a:lnTo>
                  <a:lnTo>
                    <a:pt x="50" y="257"/>
                  </a:lnTo>
                  <a:lnTo>
                    <a:pt x="50" y="261"/>
                  </a:lnTo>
                  <a:lnTo>
                    <a:pt x="54" y="274"/>
                  </a:lnTo>
                  <a:lnTo>
                    <a:pt x="57" y="279"/>
                  </a:lnTo>
                  <a:lnTo>
                    <a:pt x="59" y="282"/>
                  </a:lnTo>
                  <a:lnTo>
                    <a:pt x="64" y="284"/>
                  </a:lnTo>
                  <a:lnTo>
                    <a:pt x="67" y="285"/>
                  </a:lnTo>
                  <a:lnTo>
                    <a:pt x="79" y="286"/>
                  </a:lnTo>
                  <a:lnTo>
                    <a:pt x="83" y="285"/>
                  </a:lnTo>
                  <a:lnTo>
                    <a:pt x="85" y="284"/>
                  </a:lnTo>
                  <a:lnTo>
                    <a:pt x="87" y="283"/>
                  </a:lnTo>
                  <a:lnTo>
                    <a:pt x="88" y="281"/>
                  </a:lnTo>
                  <a:lnTo>
                    <a:pt x="89" y="279"/>
                  </a:lnTo>
                  <a:lnTo>
                    <a:pt x="88" y="277"/>
                  </a:lnTo>
                  <a:lnTo>
                    <a:pt x="77" y="240"/>
                  </a:lnTo>
                  <a:lnTo>
                    <a:pt x="76" y="234"/>
                  </a:lnTo>
                  <a:lnTo>
                    <a:pt x="78" y="229"/>
                  </a:lnTo>
                  <a:lnTo>
                    <a:pt x="80" y="225"/>
                  </a:lnTo>
                  <a:lnTo>
                    <a:pt x="85" y="223"/>
                  </a:lnTo>
                  <a:lnTo>
                    <a:pt x="86" y="223"/>
                  </a:lnTo>
                  <a:lnTo>
                    <a:pt x="89" y="223"/>
                  </a:lnTo>
                  <a:lnTo>
                    <a:pt x="94" y="224"/>
                  </a:lnTo>
                  <a:lnTo>
                    <a:pt x="107" y="232"/>
                  </a:lnTo>
                  <a:lnTo>
                    <a:pt x="112" y="236"/>
                  </a:lnTo>
                  <a:lnTo>
                    <a:pt x="117" y="241"/>
                  </a:lnTo>
                  <a:lnTo>
                    <a:pt x="125" y="253"/>
                  </a:lnTo>
                  <a:lnTo>
                    <a:pt x="127" y="255"/>
                  </a:lnTo>
                  <a:lnTo>
                    <a:pt x="129" y="256"/>
                  </a:lnTo>
                  <a:lnTo>
                    <a:pt x="130" y="256"/>
                  </a:lnTo>
                  <a:lnTo>
                    <a:pt x="132" y="255"/>
                  </a:lnTo>
                  <a:lnTo>
                    <a:pt x="134" y="253"/>
                  </a:lnTo>
                  <a:lnTo>
                    <a:pt x="135" y="251"/>
                  </a:lnTo>
                  <a:lnTo>
                    <a:pt x="138" y="246"/>
                  </a:lnTo>
                  <a:lnTo>
                    <a:pt x="141" y="238"/>
                  </a:lnTo>
                  <a:lnTo>
                    <a:pt x="142" y="227"/>
                  </a:lnTo>
                  <a:lnTo>
                    <a:pt x="141" y="220"/>
                  </a:lnTo>
                  <a:lnTo>
                    <a:pt x="140" y="214"/>
                  </a:lnTo>
                  <a:lnTo>
                    <a:pt x="138" y="213"/>
                  </a:lnTo>
                  <a:lnTo>
                    <a:pt x="135" y="211"/>
                  </a:lnTo>
                  <a:lnTo>
                    <a:pt x="121" y="207"/>
                  </a:lnTo>
                  <a:lnTo>
                    <a:pt x="119" y="205"/>
                  </a:lnTo>
                  <a:lnTo>
                    <a:pt x="116" y="203"/>
                  </a:lnTo>
                  <a:lnTo>
                    <a:pt x="113" y="200"/>
                  </a:lnTo>
                  <a:lnTo>
                    <a:pt x="111" y="195"/>
                  </a:lnTo>
                  <a:lnTo>
                    <a:pt x="110" y="190"/>
                  </a:lnTo>
                  <a:lnTo>
                    <a:pt x="111" y="184"/>
                  </a:lnTo>
                  <a:lnTo>
                    <a:pt x="113" y="177"/>
                  </a:lnTo>
                  <a:lnTo>
                    <a:pt x="119" y="160"/>
                  </a:lnTo>
                  <a:lnTo>
                    <a:pt x="141" y="120"/>
                  </a:lnTo>
                  <a:lnTo>
                    <a:pt x="156" y="102"/>
                  </a:lnTo>
                  <a:lnTo>
                    <a:pt x="178" y="8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0" name="Rectangle 69"/>
          <p:cNvSpPr/>
          <p:nvPr/>
        </p:nvSpPr>
        <p:spPr bwMode="auto">
          <a:xfrm>
            <a:off x="6477000" y="5917406"/>
            <a:ext cx="1752600" cy="2667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2" name="Line 11"/>
          <p:cNvSpPr>
            <a:spLocks noChangeShapeType="1"/>
          </p:cNvSpPr>
          <p:nvPr/>
        </p:nvSpPr>
        <p:spPr bwMode="auto">
          <a:xfrm flipV="1">
            <a:off x="7258050" y="5916613"/>
            <a:ext cx="0" cy="274637"/>
          </a:xfrm>
          <a:prstGeom prst="line">
            <a:avLst/>
          </a:prstGeom>
          <a:noFill/>
          <a:ln w="28575">
            <a:solidFill>
              <a:srgbClr val="CC9900"/>
            </a:solidFill>
            <a:round/>
            <a:headEnd/>
            <a:tailEnd/>
          </a:ln>
        </p:spPr>
        <p:txBody>
          <a:bodyPr anchor="ctr"/>
          <a:lstStyle/>
          <a:p>
            <a:endParaRPr lang="en-US"/>
          </a:p>
        </p:txBody>
      </p:sp>
      <p:sp>
        <p:nvSpPr>
          <p:cNvPr id="6171" name="Oval 12"/>
          <p:cNvSpPr>
            <a:spLocks noChangeAspect="1" noChangeArrowheads="1"/>
          </p:cNvSpPr>
          <p:nvPr/>
        </p:nvSpPr>
        <p:spPr bwMode="auto">
          <a:xfrm>
            <a:off x="7212013" y="6008688"/>
            <a:ext cx="92075" cy="92075"/>
          </a:xfrm>
          <a:prstGeom prst="ellipse">
            <a:avLst/>
          </a:prstGeom>
          <a:solidFill>
            <a:schemeClr val="tx1"/>
          </a:solidFill>
          <a:ln w="9525">
            <a:solidFill>
              <a:schemeClr val="tx1"/>
            </a:solidFill>
            <a:round/>
            <a:headEnd/>
            <a:tailEnd/>
          </a:ln>
        </p:spPr>
        <p:txBody>
          <a:bodyPr wrap="none" anchor="ctr"/>
          <a:lstStyle/>
          <a:p>
            <a:endParaRPr lang="en-US"/>
          </a:p>
        </p:txBody>
      </p:sp>
      <p:sp>
        <p:nvSpPr>
          <p:cNvPr id="6147" name="Rectangle 49"/>
          <p:cNvSpPr>
            <a:spLocks noChangeArrowheads="1"/>
          </p:cNvSpPr>
          <p:nvPr/>
        </p:nvSpPr>
        <p:spPr bwMode="auto">
          <a:xfrm>
            <a:off x="6459538" y="5915025"/>
            <a:ext cx="782637" cy="276225"/>
          </a:xfrm>
          <a:prstGeom prst="rect">
            <a:avLst/>
          </a:prstGeom>
          <a:solidFill>
            <a:srgbClr val="0099CC">
              <a:alpha val="49804"/>
            </a:srgbClr>
          </a:solidFill>
          <a:ln w="9525" algn="ctr">
            <a:noFill/>
            <a:round/>
            <a:headEnd/>
            <a:tailEnd/>
          </a:ln>
        </p:spPr>
        <p:txBody>
          <a:bodyPr anchor="ctr"/>
          <a:lstStyle/>
          <a:p>
            <a:endParaRPr lang="en-US"/>
          </a:p>
        </p:txBody>
      </p:sp>
      <p:grpSp>
        <p:nvGrpSpPr>
          <p:cNvPr id="10" name="Group 24"/>
          <p:cNvGrpSpPr>
            <a:grpSpLocks/>
          </p:cNvGrpSpPr>
          <p:nvPr/>
        </p:nvGrpSpPr>
        <p:grpSpPr bwMode="auto">
          <a:xfrm>
            <a:off x="1949450" y="3060700"/>
            <a:ext cx="642938" cy="1588"/>
            <a:chOff x="593725" y="3061494"/>
            <a:chExt cx="642143" cy="2381"/>
          </a:xfrm>
        </p:grpSpPr>
        <p:sp>
          <p:nvSpPr>
            <p:cNvPr id="6193" name="Line 13"/>
            <p:cNvSpPr>
              <a:spLocks noChangeShapeType="1"/>
            </p:cNvSpPr>
            <p:nvPr/>
          </p:nvSpPr>
          <p:spPr bwMode="auto">
            <a:xfrm flipH="1">
              <a:off x="915193" y="3061494"/>
              <a:ext cx="320675" cy="0"/>
            </a:xfrm>
            <a:prstGeom prst="line">
              <a:avLst/>
            </a:prstGeom>
            <a:noFill/>
            <a:ln w="9525">
              <a:solidFill>
                <a:schemeClr val="bg1"/>
              </a:solidFill>
              <a:round/>
              <a:headEnd/>
              <a:tailEnd/>
            </a:ln>
          </p:spPr>
          <p:txBody>
            <a:bodyPr anchor="ctr"/>
            <a:lstStyle/>
            <a:p>
              <a:endParaRPr lang="en-US"/>
            </a:p>
          </p:txBody>
        </p:sp>
        <p:sp>
          <p:nvSpPr>
            <p:cNvPr id="6194" name="Line 13"/>
            <p:cNvSpPr>
              <a:spLocks noChangeShapeType="1"/>
            </p:cNvSpPr>
            <p:nvPr/>
          </p:nvSpPr>
          <p:spPr bwMode="auto">
            <a:xfrm flipH="1">
              <a:off x="593725" y="3063875"/>
              <a:ext cx="320675" cy="0"/>
            </a:xfrm>
            <a:prstGeom prst="line">
              <a:avLst/>
            </a:prstGeom>
            <a:noFill/>
            <a:ln w="9525">
              <a:solidFill>
                <a:schemeClr val="tx1"/>
              </a:solidFill>
              <a:round/>
              <a:headEnd/>
              <a:tailEnd/>
            </a:ln>
          </p:spPr>
          <p:txBody>
            <a:bodyPr anchor="ctr"/>
            <a:lstStyle/>
            <a:p>
              <a:endParaRPr lang="en-US"/>
            </a:p>
          </p:txBody>
        </p:sp>
      </p:grpSp>
      <p:sp>
        <p:nvSpPr>
          <p:cNvPr id="6151" name="Rectangle 55"/>
          <p:cNvSpPr>
            <a:spLocks noChangeArrowheads="1"/>
          </p:cNvSpPr>
          <p:nvPr/>
        </p:nvSpPr>
        <p:spPr bwMode="auto">
          <a:xfrm>
            <a:off x="0" y="2922588"/>
            <a:ext cx="2270125" cy="276225"/>
          </a:xfrm>
          <a:prstGeom prst="rect">
            <a:avLst/>
          </a:prstGeom>
          <a:solidFill>
            <a:srgbClr val="0099CC">
              <a:alpha val="49804"/>
            </a:srgbClr>
          </a:solidFill>
          <a:ln w="9525" algn="ctr">
            <a:noFill/>
            <a:round/>
            <a:headEnd/>
            <a:tailEnd/>
          </a:ln>
        </p:spPr>
        <p:txBody>
          <a:bodyPr anchor="ctr"/>
          <a:lstStyle/>
          <a:p>
            <a:endParaRPr lang="en-US"/>
          </a:p>
        </p:txBody>
      </p:sp>
      <p:sp>
        <p:nvSpPr>
          <p:cNvPr id="6152" name="Rectangle 44"/>
          <p:cNvSpPr>
            <a:spLocks noChangeArrowheads="1"/>
          </p:cNvSpPr>
          <p:nvPr/>
        </p:nvSpPr>
        <p:spPr bwMode="auto">
          <a:xfrm>
            <a:off x="1819275" y="5126038"/>
            <a:ext cx="4660900" cy="1028700"/>
          </a:xfrm>
          <a:prstGeom prst="rect">
            <a:avLst/>
          </a:prstGeom>
          <a:solidFill>
            <a:srgbClr val="0099CC">
              <a:alpha val="49804"/>
            </a:srgbClr>
          </a:solidFill>
          <a:ln w="9525" algn="ctr">
            <a:noFill/>
            <a:round/>
            <a:headEnd/>
            <a:tailEnd/>
          </a:ln>
        </p:spPr>
        <p:txBody>
          <a:bodyPr anchor="ctr"/>
          <a:lstStyle/>
          <a:p>
            <a:endParaRPr lang="en-US"/>
          </a:p>
        </p:txBody>
      </p:sp>
      <p:sp>
        <p:nvSpPr>
          <p:cNvPr id="51" name="Rectangle 50"/>
          <p:cNvSpPr>
            <a:spLocks noChangeArrowheads="1"/>
          </p:cNvSpPr>
          <p:nvPr/>
        </p:nvSpPr>
        <p:spPr bwMode="auto">
          <a:xfrm>
            <a:off x="1819275" y="4073525"/>
            <a:ext cx="4660900" cy="1055688"/>
          </a:xfrm>
          <a:prstGeom prst="rect">
            <a:avLst/>
          </a:prstGeom>
          <a:solidFill>
            <a:srgbClr val="0099CC">
              <a:alpha val="49804"/>
            </a:srgbClr>
          </a:solidFill>
          <a:ln w="9525" algn="ctr">
            <a:noFill/>
            <a:round/>
            <a:headEnd/>
            <a:tailEnd/>
          </a:ln>
        </p:spPr>
        <p:txBody>
          <a:bodyPr anchor="ctr"/>
          <a:lstStyle/>
          <a:p>
            <a:endParaRPr lang="en-US"/>
          </a:p>
        </p:txBody>
      </p:sp>
      <p:sp>
        <p:nvSpPr>
          <p:cNvPr id="1044491" name="Line 11"/>
          <p:cNvSpPr>
            <a:spLocks noChangeShapeType="1"/>
          </p:cNvSpPr>
          <p:nvPr/>
        </p:nvSpPr>
        <p:spPr bwMode="auto">
          <a:xfrm flipV="1">
            <a:off x="2270125" y="2924175"/>
            <a:ext cx="0" cy="274638"/>
          </a:xfrm>
          <a:prstGeom prst="line">
            <a:avLst/>
          </a:prstGeom>
          <a:noFill/>
          <a:ln w="28575">
            <a:solidFill>
              <a:srgbClr val="CC9900"/>
            </a:solidFill>
            <a:round/>
            <a:headEnd/>
            <a:tailEnd/>
          </a:ln>
        </p:spPr>
        <p:txBody>
          <a:bodyPr anchor="ctr"/>
          <a:lstStyle/>
          <a:p>
            <a:endParaRPr lang="en-US"/>
          </a:p>
        </p:txBody>
      </p:sp>
      <p:sp>
        <p:nvSpPr>
          <p:cNvPr id="132" name="Rectangle 3"/>
          <p:cNvSpPr>
            <a:spLocks noGrp="1" noChangeArrowheads="1"/>
          </p:cNvSpPr>
          <p:nvPr>
            <p:ph type="title"/>
          </p:nvPr>
        </p:nvSpPr>
        <p:spPr>
          <a:xfrm>
            <a:off x="685800" y="658368"/>
            <a:ext cx="7772400" cy="1408176"/>
          </a:xfrm>
        </p:spPr>
        <p:txBody>
          <a:bodyPr>
            <a:normAutofit/>
          </a:bodyPr>
          <a:lstStyle/>
          <a:p>
            <a:r>
              <a:rPr lang="en-US" dirty="0"/>
              <a:t>A Simple </a:t>
            </a:r>
            <a:r>
              <a:rPr lang="en-US" dirty="0">
                <a:solidFill>
                  <a:srgbClr val="FF0000"/>
                </a:solidFill>
              </a:rPr>
              <a:t>Proportional</a:t>
            </a:r>
            <a:r>
              <a:rPr lang="en-US" dirty="0"/>
              <a:t> Control System</a:t>
            </a:r>
            <a:br>
              <a:rPr lang="en-US" dirty="0"/>
            </a:br>
            <a:r>
              <a:rPr lang="en-US" dirty="0"/>
              <a:t> </a:t>
            </a:r>
          </a:p>
        </p:txBody>
      </p:sp>
      <p:sp>
        <p:nvSpPr>
          <p:cNvPr id="6157" name="AutoShape 2"/>
          <p:cNvSpPr>
            <a:spLocks noChangeAspect="1" noChangeArrowheads="1"/>
          </p:cNvSpPr>
          <p:nvPr/>
        </p:nvSpPr>
        <p:spPr bwMode="auto">
          <a:xfrm>
            <a:off x="2732088" y="2514600"/>
            <a:ext cx="206375" cy="411163"/>
          </a:xfrm>
          <a:prstGeom prst="triangle">
            <a:avLst>
              <a:gd name="adj" fmla="val 50000"/>
            </a:avLst>
          </a:prstGeom>
          <a:solidFill>
            <a:srgbClr val="CC9900"/>
          </a:solidFill>
          <a:ln w="3175" algn="ctr">
            <a:solidFill>
              <a:srgbClr val="CC9900"/>
            </a:solidFill>
            <a:miter lim="800000"/>
            <a:headEnd/>
            <a:tailEnd/>
          </a:ln>
        </p:spPr>
        <p:txBody>
          <a:bodyPr anchor="ctr"/>
          <a:lstStyle/>
          <a:p>
            <a:endParaRPr lang="en-US"/>
          </a:p>
        </p:txBody>
      </p:sp>
      <p:sp>
        <p:nvSpPr>
          <p:cNvPr id="6158" name="Line 6"/>
          <p:cNvSpPr>
            <a:spLocks noChangeShapeType="1"/>
          </p:cNvSpPr>
          <p:nvPr/>
        </p:nvSpPr>
        <p:spPr bwMode="auto">
          <a:xfrm flipV="1">
            <a:off x="2754313" y="3200400"/>
            <a:ext cx="0" cy="228600"/>
          </a:xfrm>
          <a:prstGeom prst="line">
            <a:avLst/>
          </a:prstGeom>
          <a:noFill/>
          <a:ln w="19050" cap="sq">
            <a:solidFill>
              <a:schemeClr val="tx1"/>
            </a:solidFill>
            <a:miter lim="800000"/>
            <a:headEnd/>
            <a:tailEnd/>
          </a:ln>
        </p:spPr>
        <p:txBody>
          <a:bodyPr anchor="ctr"/>
          <a:lstStyle/>
          <a:p>
            <a:endParaRPr lang="en-US"/>
          </a:p>
        </p:txBody>
      </p:sp>
      <p:sp>
        <p:nvSpPr>
          <p:cNvPr id="6159" name="Line 7"/>
          <p:cNvSpPr>
            <a:spLocks noChangeShapeType="1"/>
          </p:cNvSpPr>
          <p:nvPr/>
        </p:nvSpPr>
        <p:spPr bwMode="auto">
          <a:xfrm flipV="1">
            <a:off x="3036888" y="2925763"/>
            <a:ext cx="0" cy="503237"/>
          </a:xfrm>
          <a:prstGeom prst="line">
            <a:avLst/>
          </a:prstGeom>
          <a:noFill/>
          <a:ln w="19050" cap="sq">
            <a:solidFill>
              <a:schemeClr val="tx1"/>
            </a:solidFill>
            <a:miter lim="800000"/>
            <a:headEnd/>
            <a:tailEnd/>
          </a:ln>
        </p:spPr>
        <p:txBody>
          <a:bodyPr anchor="ctr"/>
          <a:lstStyle/>
          <a:p>
            <a:endParaRPr lang="en-US"/>
          </a:p>
        </p:txBody>
      </p:sp>
      <p:sp>
        <p:nvSpPr>
          <p:cNvPr id="6160" name="Line 8"/>
          <p:cNvSpPr>
            <a:spLocks noChangeShapeType="1"/>
          </p:cNvSpPr>
          <p:nvPr/>
        </p:nvSpPr>
        <p:spPr bwMode="auto">
          <a:xfrm flipH="1">
            <a:off x="0" y="3200400"/>
            <a:ext cx="2752725" cy="0"/>
          </a:xfrm>
          <a:prstGeom prst="line">
            <a:avLst/>
          </a:prstGeom>
          <a:noFill/>
          <a:ln w="19050" cap="sq">
            <a:solidFill>
              <a:schemeClr val="tx1"/>
            </a:solidFill>
            <a:miter lim="800000"/>
            <a:headEnd/>
            <a:tailEnd/>
          </a:ln>
        </p:spPr>
        <p:txBody>
          <a:bodyPr anchor="ctr"/>
          <a:lstStyle/>
          <a:p>
            <a:endParaRPr lang="en-US"/>
          </a:p>
        </p:txBody>
      </p:sp>
      <p:sp>
        <p:nvSpPr>
          <p:cNvPr id="6161" name="Line 9"/>
          <p:cNvSpPr>
            <a:spLocks noChangeShapeType="1"/>
          </p:cNvSpPr>
          <p:nvPr/>
        </p:nvSpPr>
        <p:spPr bwMode="auto">
          <a:xfrm flipH="1">
            <a:off x="0" y="2925763"/>
            <a:ext cx="3033713" cy="0"/>
          </a:xfrm>
          <a:prstGeom prst="line">
            <a:avLst/>
          </a:prstGeom>
          <a:noFill/>
          <a:ln w="19050" cap="sq">
            <a:solidFill>
              <a:schemeClr val="tx1"/>
            </a:solidFill>
            <a:miter lim="800000"/>
            <a:headEnd/>
            <a:tailEnd/>
          </a:ln>
        </p:spPr>
        <p:txBody>
          <a:bodyPr anchor="ctr"/>
          <a:lstStyle/>
          <a:p>
            <a:endParaRPr lang="en-US"/>
          </a:p>
        </p:txBody>
      </p:sp>
      <p:sp>
        <p:nvSpPr>
          <p:cNvPr id="6162" name="Oval 12"/>
          <p:cNvSpPr>
            <a:spLocks noChangeAspect="1" noChangeArrowheads="1"/>
          </p:cNvSpPr>
          <p:nvPr/>
        </p:nvSpPr>
        <p:spPr bwMode="auto">
          <a:xfrm>
            <a:off x="2224088" y="3016250"/>
            <a:ext cx="92075" cy="92075"/>
          </a:xfrm>
          <a:prstGeom prst="ellipse">
            <a:avLst/>
          </a:prstGeom>
          <a:solidFill>
            <a:schemeClr val="tx1"/>
          </a:solidFill>
          <a:ln w="9525">
            <a:solidFill>
              <a:schemeClr val="tx1"/>
            </a:solidFill>
            <a:round/>
            <a:headEnd/>
            <a:tailEnd/>
          </a:ln>
        </p:spPr>
        <p:txBody>
          <a:bodyPr wrap="none" anchor="ctr"/>
          <a:lstStyle/>
          <a:p>
            <a:endParaRPr lang="en-US"/>
          </a:p>
        </p:txBody>
      </p:sp>
      <p:grpSp>
        <p:nvGrpSpPr>
          <p:cNvPr id="11" name="Group 16"/>
          <p:cNvGrpSpPr>
            <a:grpSpLocks/>
          </p:cNvGrpSpPr>
          <p:nvPr/>
        </p:nvGrpSpPr>
        <p:grpSpPr bwMode="auto">
          <a:xfrm>
            <a:off x="595313" y="2486025"/>
            <a:ext cx="4479925" cy="46038"/>
            <a:chOff x="375" y="1566"/>
            <a:chExt cx="2822" cy="29"/>
          </a:xfrm>
        </p:grpSpPr>
        <p:sp>
          <p:nvSpPr>
            <p:cNvPr id="6182" name="Line 17"/>
            <p:cNvSpPr>
              <a:spLocks noChangeShapeType="1"/>
            </p:cNvSpPr>
            <p:nvPr/>
          </p:nvSpPr>
          <p:spPr bwMode="auto">
            <a:xfrm>
              <a:off x="375" y="1584"/>
              <a:ext cx="2822" cy="0"/>
            </a:xfrm>
            <a:prstGeom prst="line">
              <a:avLst/>
            </a:prstGeom>
            <a:noFill/>
            <a:ln w="9525">
              <a:solidFill>
                <a:schemeClr val="tx1"/>
              </a:solidFill>
              <a:round/>
              <a:headEnd/>
              <a:tailEnd/>
            </a:ln>
          </p:spPr>
          <p:txBody>
            <a:bodyPr anchor="ctr"/>
            <a:lstStyle/>
            <a:p>
              <a:endParaRPr lang="en-US"/>
            </a:p>
          </p:txBody>
        </p:sp>
        <p:sp>
          <p:nvSpPr>
            <p:cNvPr id="6183" name="Oval 19"/>
            <p:cNvSpPr>
              <a:spLocks noChangeAspect="1" noChangeArrowheads="1"/>
            </p:cNvSpPr>
            <p:nvPr/>
          </p:nvSpPr>
          <p:spPr bwMode="auto">
            <a:xfrm>
              <a:off x="3155" y="1566"/>
              <a:ext cx="29" cy="29"/>
            </a:xfrm>
            <a:prstGeom prst="ellipse">
              <a:avLst/>
            </a:prstGeom>
            <a:solidFill>
              <a:schemeClr val="tx1"/>
            </a:solidFill>
            <a:ln w="9525">
              <a:solidFill>
                <a:schemeClr val="tx1"/>
              </a:solidFill>
              <a:round/>
              <a:headEnd/>
              <a:tailEnd/>
            </a:ln>
          </p:spPr>
          <p:txBody>
            <a:bodyPr anchor="ctr"/>
            <a:lstStyle/>
            <a:p>
              <a:endParaRPr lang="en-US"/>
            </a:p>
          </p:txBody>
        </p:sp>
      </p:grpSp>
      <p:grpSp>
        <p:nvGrpSpPr>
          <p:cNvPr id="12" name="Group 36"/>
          <p:cNvGrpSpPr>
            <a:grpSpLocks/>
          </p:cNvGrpSpPr>
          <p:nvPr/>
        </p:nvGrpSpPr>
        <p:grpSpPr bwMode="auto">
          <a:xfrm>
            <a:off x="1966913" y="2495550"/>
            <a:ext cx="53975" cy="582613"/>
            <a:chOff x="1827183" y="2495539"/>
            <a:chExt cx="53182" cy="583413"/>
          </a:xfrm>
        </p:grpSpPr>
        <p:sp>
          <p:nvSpPr>
            <p:cNvPr id="6179" name="Oval 14"/>
            <p:cNvSpPr>
              <a:spLocks noChangeAspect="1" noChangeArrowheads="1"/>
            </p:cNvSpPr>
            <p:nvPr/>
          </p:nvSpPr>
          <p:spPr bwMode="auto">
            <a:xfrm>
              <a:off x="1827183" y="3032915"/>
              <a:ext cx="46038" cy="46037"/>
            </a:xfrm>
            <a:prstGeom prst="ellipse">
              <a:avLst/>
            </a:prstGeom>
            <a:solidFill>
              <a:schemeClr val="tx1"/>
            </a:solidFill>
            <a:ln w="9525">
              <a:solidFill>
                <a:schemeClr val="tx1"/>
              </a:solidFill>
              <a:round/>
              <a:headEnd/>
              <a:tailEnd/>
            </a:ln>
          </p:spPr>
          <p:txBody>
            <a:bodyPr wrap="none" anchor="ctr"/>
            <a:lstStyle/>
            <a:p>
              <a:endParaRPr lang="en-US"/>
            </a:p>
          </p:txBody>
        </p:sp>
        <p:sp>
          <p:nvSpPr>
            <p:cNvPr id="6180" name="Line 15"/>
            <p:cNvSpPr>
              <a:spLocks noChangeShapeType="1"/>
            </p:cNvSpPr>
            <p:nvPr/>
          </p:nvSpPr>
          <p:spPr bwMode="auto">
            <a:xfrm flipV="1">
              <a:off x="1855758" y="2513802"/>
              <a:ext cx="0" cy="549275"/>
            </a:xfrm>
            <a:prstGeom prst="line">
              <a:avLst/>
            </a:prstGeom>
            <a:noFill/>
            <a:ln w="9525">
              <a:solidFill>
                <a:schemeClr val="tx1"/>
              </a:solidFill>
              <a:round/>
              <a:headEnd/>
              <a:tailEnd/>
            </a:ln>
          </p:spPr>
          <p:txBody>
            <a:bodyPr anchor="ctr"/>
            <a:lstStyle/>
            <a:p>
              <a:endParaRPr lang="en-US"/>
            </a:p>
          </p:txBody>
        </p:sp>
        <p:sp>
          <p:nvSpPr>
            <p:cNvPr id="6181" name="Oval 14"/>
            <p:cNvSpPr>
              <a:spLocks noChangeAspect="1" noChangeArrowheads="1"/>
            </p:cNvSpPr>
            <p:nvPr/>
          </p:nvSpPr>
          <p:spPr bwMode="auto">
            <a:xfrm>
              <a:off x="1834327" y="2495539"/>
              <a:ext cx="46038" cy="46037"/>
            </a:xfrm>
            <a:prstGeom prst="ellipse">
              <a:avLst/>
            </a:prstGeom>
            <a:solidFill>
              <a:schemeClr val="tx1"/>
            </a:solidFill>
            <a:ln w="9525">
              <a:solidFill>
                <a:schemeClr val="tx1"/>
              </a:solidFill>
              <a:round/>
              <a:headEnd/>
              <a:tailEnd/>
            </a:ln>
          </p:spPr>
          <p:txBody>
            <a:bodyPr wrap="none" anchor="ctr"/>
            <a:lstStyle/>
            <a:p>
              <a:endParaRPr lang="en-US"/>
            </a:p>
          </p:txBody>
        </p:sp>
      </p:grpSp>
      <p:sp>
        <p:nvSpPr>
          <p:cNvPr id="6165" name="Oval 14"/>
          <p:cNvSpPr>
            <a:spLocks noChangeAspect="1" noChangeArrowheads="1"/>
          </p:cNvSpPr>
          <p:nvPr/>
        </p:nvSpPr>
        <p:spPr bwMode="auto">
          <a:xfrm>
            <a:off x="2789238" y="2462213"/>
            <a:ext cx="92075" cy="92075"/>
          </a:xfrm>
          <a:prstGeom prst="ellipse">
            <a:avLst/>
          </a:prstGeom>
          <a:solidFill>
            <a:schemeClr val="tx1"/>
          </a:solidFill>
          <a:ln w="9525">
            <a:solidFill>
              <a:schemeClr val="tx1"/>
            </a:solidFill>
            <a:round/>
            <a:headEnd/>
            <a:tailEnd/>
          </a:ln>
        </p:spPr>
        <p:txBody>
          <a:bodyPr wrap="none" anchor="ctr"/>
          <a:lstStyle/>
          <a:p>
            <a:endParaRPr lang="en-US"/>
          </a:p>
        </p:txBody>
      </p:sp>
      <p:grpSp>
        <p:nvGrpSpPr>
          <p:cNvPr id="13" name="Group 43"/>
          <p:cNvGrpSpPr>
            <a:grpSpLocks/>
          </p:cNvGrpSpPr>
          <p:nvPr/>
        </p:nvGrpSpPr>
        <p:grpSpPr bwMode="auto">
          <a:xfrm>
            <a:off x="1828800" y="3422650"/>
            <a:ext cx="4654550" cy="2749550"/>
            <a:chOff x="1828799" y="3423138"/>
            <a:chExt cx="4654062" cy="2749062"/>
          </a:xfrm>
        </p:grpSpPr>
        <p:sp>
          <p:nvSpPr>
            <p:cNvPr id="6174" name="Line 4"/>
            <p:cNvSpPr>
              <a:spLocks noChangeShapeType="1"/>
            </p:cNvSpPr>
            <p:nvPr/>
          </p:nvSpPr>
          <p:spPr bwMode="auto">
            <a:xfrm>
              <a:off x="1828800" y="3429000"/>
              <a:ext cx="0" cy="2743200"/>
            </a:xfrm>
            <a:prstGeom prst="line">
              <a:avLst/>
            </a:prstGeom>
            <a:noFill/>
            <a:ln w="76200" cap="sq">
              <a:solidFill>
                <a:schemeClr val="tx1"/>
              </a:solidFill>
              <a:miter lim="800000"/>
              <a:headEnd/>
              <a:tailEnd/>
            </a:ln>
          </p:spPr>
          <p:txBody>
            <a:bodyPr anchor="ctr"/>
            <a:lstStyle/>
            <a:p>
              <a:endParaRPr lang="en-US"/>
            </a:p>
          </p:txBody>
        </p:sp>
        <p:sp>
          <p:nvSpPr>
            <p:cNvPr id="6175" name="Line 5"/>
            <p:cNvSpPr>
              <a:spLocks noChangeShapeType="1"/>
            </p:cNvSpPr>
            <p:nvPr/>
          </p:nvSpPr>
          <p:spPr bwMode="auto">
            <a:xfrm>
              <a:off x="1828799" y="6172200"/>
              <a:ext cx="4651131" cy="0"/>
            </a:xfrm>
            <a:prstGeom prst="line">
              <a:avLst/>
            </a:prstGeom>
            <a:noFill/>
            <a:ln w="76200" cap="sq">
              <a:solidFill>
                <a:schemeClr val="tx1"/>
              </a:solidFill>
              <a:miter lim="800000"/>
              <a:headEnd/>
              <a:tailEnd/>
            </a:ln>
          </p:spPr>
          <p:txBody>
            <a:bodyPr anchor="ctr"/>
            <a:lstStyle/>
            <a:p>
              <a:endParaRPr lang="en-US"/>
            </a:p>
          </p:txBody>
        </p:sp>
        <p:sp>
          <p:nvSpPr>
            <p:cNvPr id="6176" name="Line 4"/>
            <p:cNvSpPr>
              <a:spLocks noChangeShapeType="1"/>
            </p:cNvSpPr>
            <p:nvPr/>
          </p:nvSpPr>
          <p:spPr bwMode="auto">
            <a:xfrm>
              <a:off x="6482861" y="3423138"/>
              <a:ext cx="0" cy="2743200"/>
            </a:xfrm>
            <a:prstGeom prst="line">
              <a:avLst/>
            </a:prstGeom>
            <a:noFill/>
            <a:ln w="76200" cap="sq">
              <a:solidFill>
                <a:schemeClr val="tx1"/>
              </a:solidFill>
              <a:miter lim="800000"/>
              <a:headEnd/>
              <a:tailEnd/>
            </a:ln>
          </p:spPr>
          <p:txBody>
            <a:bodyPr anchor="ctr"/>
            <a:lstStyle/>
            <a:p>
              <a:endParaRPr lang="en-US"/>
            </a:p>
          </p:txBody>
        </p:sp>
      </p:grpSp>
      <p:sp>
        <p:nvSpPr>
          <p:cNvPr id="6170" name="Line 9"/>
          <p:cNvSpPr>
            <a:spLocks noChangeShapeType="1"/>
          </p:cNvSpPr>
          <p:nvPr/>
        </p:nvSpPr>
        <p:spPr bwMode="auto">
          <a:xfrm flipH="1" flipV="1">
            <a:off x="6459538" y="5915025"/>
            <a:ext cx="2684462" cy="0"/>
          </a:xfrm>
          <a:prstGeom prst="line">
            <a:avLst/>
          </a:prstGeom>
          <a:noFill/>
          <a:ln w="19050" cap="sq">
            <a:solidFill>
              <a:schemeClr val="tx1"/>
            </a:solidFill>
            <a:miter lim="800000"/>
            <a:headEnd/>
            <a:tailEnd/>
          </a:ln>
        </p:spPr>
        <p:txBody>
          <a:bodyPr anchor="ctr"/>
          <a:lstStyle/>
          <a:p>
            <a:endParaRPr lang="en-US"/>
          </a:p>
        </p:txBody>
      </p:sp>
      <p:sp>
        <p:nvSpPr>
          <p:cNvPr id="6169" name="Line 8"/>
          <p:cNvSpPr>
            <a:spLocks noChangeShapeType="1"/>
          </p:cNvSpPr>
          <p:nvPr/>
        </p:nvSpPr>
        <p:spPr bwMode="auto">
          <a:xfrm flipH="1">
            <a:off x="6459538" y="6191250"/>
            <a:ext cx="2684462" cy="0"/>
          </a:xfrm>
          <a:prstGeom prst="line">
            <a:avLst/>
          </a:prstGeom>
          <a:noFill/>
          <a:ln w="19050" cap="sq">
            <a:solidFill>
              <a:schemeClr val="tx1"/>
            </a:solidFill>
            <a:miter lim="800000"/>
            <a:headEnd/>
            <a:tailEnd/>
          </a:ln>
        </p:spPr>
        <p:txBody>
          <a:bodyPr anchor="ctr"/>
          <a:lstStyle/>
          <a:p>
            <a:endParaRPr lang="en-US"/>
          </a:p>
        </p:txBody>
      </p:sp>
      <p:sp>
        <p:nvSpPr>
          <p:cNvPr id="80" name="TextBox 79"/>
          <p:cNvSpPr txBox="1"/>
          <p:nvPr/>
        </p:nvSpPr>
        <p:spPr>
          <a:xfrm>
            <a:off x="5633435" y="2876034"/>
            <a:ext cx="3089030" cy="369332"/>
          </a:xfrm>
          <a:prstGeom prst="rect">
            <a:avLst/>
          </a:prstGeom>
          <a:noFill/>
        </p:spPr>
        <p:txBody>
          <a:bodyPr wrap="square" rtlCol="0">
            <a:spAutoFit/>
          </a:bodyPr>
          <a:lstStyle/>
          <a:p>
            <a:r>
              <a:rPr lang="en-US" dirty="0"/>
              <a:t>The float is the </a:t>
            </a:r>
            <a:r>
              <a:rPr lang="en-US" i="1" u="sng" dirty="0">
                <a:solidFill>
                  <a:srgbClr val="0000FF"/>
                </a:solidFill>
              </a:rPr>
              <a:t>Sensor</a:t>
            </a:r>
            <a:endParaRPr lang="en-US" dirty="0"/>
          </a:p>
        </p:txBody>
      </p:sp>
      <p:grpSp>
        <p:nvGrpSpPr>
          <p:cNvPr id="14" name="Group 92"/>
          <p:cNvGrpSpPr/>
          <p:nvPr/>
        </p:nvGrpSpPr>
        <p:grpSpPr>
          <a:xfrm>
            <a:off x="184727" y="3897744"/>
            <a:ext cx="6696363" cy="369332"/>
            <a:chOff x="184727" y="3860800"/>
            <a:chExt cx="6696363" cy="369332"/>
          </a:xfrm>
        </p:grpSpPr>
        <p:cxnSp>
          <p:nvCxnSpPr>
            <p:cNvPr id="94" name="Straight Connector 93"/>
            <p:cNvCxnSpPr/>
            <p:nvPr/>
          </p:nvCxnSpPr>
          <p:spPr bwMode="auto">
            <a:xfrm rot="16200000" flipH="1">
              <a:off x="4080448" y="1253363"/>
              <a:ext cx="17078" cy="5584207"/>
            </a:xfrm>
            <a:prstGeom prst="line">
              <a:avLst/>
            </a:prstGeom>
            <a:solidFill>
              <a:schemeClr val="accent1"/>
            </a:solidFill>
            <a:ln w="28575" cap="flat" cmpd="sng" algn="ctr">
              <a:solidFill>
                <a:srgbClr val="FF0000"/>
              </a:solidFill>
              <a:prstDash val="sysDot"/>
              <a:round/>
              <a:headEnd type="none" w="med" len="med"/>
              <a:tailEnd type="none" w="med" len="med"/>
            </a:ln>
            <a:effectLst/>
          </p:spPr>
        </p:cxnSp>
        <p:sp>
          <p:nvSpPr>
            <p:cNvPr id="95" name="TextBox 94"/>
            <p:cNvSpPr txBox="1"/>
            <p:nvPr/>
          </p:nvSpPr>
          <p:spPr>
            <a:xfrm>
              <a:off x="184727" y="3860800"/>
              <a:ext cx="1117600" cy="369332"/>
            </a:xfrm>
            <a:prstGeom prst="rect">
              <a:avLst/>
            </a:prstGeom>
            <a:noFill/>
          </p:spPr>
          <p:txBody>
            <a:bodyPr wrap="square" rtlCol="0">
              <a:spAutoFit/>
            </a:bodyPr>
            <a:lstStyle/>
            <a:p>
              <a:pPr algn="ctr"/>
              <a:r>
                <a:rPr lang="en-US" dirty="0"/>
                <a:t>Set Point</a:t>
              </a:r>
            </a:p>
          </p:txBody>
        </p:sp>
      </p:grpSp>
      <p:grpSp>
        <p:nvGrpSpPr>
          <p:cNvPr id="15" name="Group 122"/>
          <p:cNvGrpSpPr/>
          <p:nvPr/>
        </p:nvGrpSpPr>
        <p:grpSpPr>
          <a:xfrm>
            <a:off x="8363830" y="4975442"/>
            <a:ext cx="501786" cy="547493"/>
            <a:chOff x="8363830" y="4975442"/>
            <a:chExt cx="501786" cy="547493"/>
          </a:xfrm>
        </p:grpSpPr>
        <p:sp>
          <p:nvSpPr>
            <p:cNvPr id="124" name="Freeform 8"/>
            <p:cNvSpPr>
              <a:spLocks/>
            </p:cNvSpPr>
            <p:nvPr/>
          </p:nvSpPr>
          <p:spPr bwMode="auto">
            <a:xfrm flipH="1">
              <a:off x="8363830" y="5100640"/>
              <a:ext cx="501786" cy="422295"/>
            </a:xfrm>
            <a:custGeom>
              <a:avLst/>
              <a:gdLst/>
              <a:ahLst/>
              <a:cxnLst>
                <a:cxn ang="0">
                  <a:pos x="25" y="3"/>
                </a:cxn>
                <a:cxn ang="0">
                  <a:pos x="20" y="0"/>
                </a:cxn>
                <a:cxn ang="0">
                  <a:pos x="18" y="0"/>
                </a:cxn>
                <a:cxn ang="0">
                  <a:pos x="16" y="0"/>
                </a:cxn>
                <a:cxn ang="0">
                  <a:pos x="14" y="2"/>
                </a:cxn>
                <a:cxn ang="0">
                  <a:pos x="9" y="7"/>
                </a:cxn>
                <a:cxn ang="0">
                  <a:pos x="5" y="16"/>
                </a:cxn>
                <a:cxn ang="0">
                  <a:pos x="4" y="23"/>
                </a:cxn>
                <a:cxn ang="0">
                  <a:pos x="6" y="76"/>
                </a:cxn>
                <a:cxn ang="0">
                  <a:pos x="5" y="77"/>
                </a:cxn>
                <a:cxn ang="0">
                  <a:pos x="5" y="78"/>
                </a:cxn>
                <a:cxn ang="0">
                  <a:pos x="5" y="79"/>
                </a:cxn>
                <a:cxn ang="0">
                  <a:pos x="5" y="81"/>
                </a:cxn>
                <a:cxn ang="0">
                  <a:pos x="4" y="82"/>
                </a:cxn>
                <a:cxn ang="0">
                  <a:pos x="4" y="85"/>
                </a:cxn>
                <a:cxn ang="0">
                  <a:pos x="3" y="94"/>
                </a:cxn>
                <a:cxn ang="0">
                  <a:pos x="0" y="116"/>
                </a:cxn>
                <a:cxn ang="0">
                  <a:pos x="0" y="121"/>
                </a:cxn>
                <a:cxn ang="0">
                  <a:pos x="1" y="129"/>
                </a:cxn>
                <a:cxn ang="0">
                  <a:pos x="3" y="132"/>
                </a:cxn>
                <a:cxn ang="0">
                  <a:pos x="6" y="136"/>
                </a:cxn>
                <a:cxn ang="0">
                  <a:pos x="8" y="139"/>
                </a:cxn>
                <a:cxn ang="0">
                  <a:pos x="11" y="141"/>
                </a:cxn>
                <a:cxn ang="0">
                  <a:pos x="116" y="245"/>
                </a:cxn>
                <a:cxn ang="0">
                  <a:pos x="179" y="298"/>
                </a:cxn>
                <a:cxn ang="0">
                  <a:pos x="247" y="352"/>
                </a:cxn>
                <a:cxn ang="0">
                  <a:pos x="317" y="412"/>
                </a:cxn>
                <a:cxn ang="0">
                  <a:pos x="329" y="419"/>
                </a:cxn>
                <a:cxn ang="0">
                  <a:pos x="338" y="423"/>
                </a:cxn>
                <a:cxn ang="0">
                  <a:pos x="343" y="425"/>
                </a:cxn>
                <a:cxn ang="0">
                  <a:pos x="348" y="425"/>
                </a:cxn>
                <a:cxn ang="0">
                  <a:pos x="353" y="423"/>
                </a:cxn>
                <a:cxn ang="0">
                  <a:pos x="362" y="419"/>
                </a:cxn>
                <a:cxn ang="0">
                  <a:pos x="375" y="410"/>
                </a:cxn>
                <a:cxn ang="0">
                  <a:pos x="379" y="406"/>
                </a:cxn>
                <a:cxn ang="0">
                  <a:pos x="397" y="396"/>
                </a:cxn>
                <a:cxn ang="0">
                  <a:pos x="488" y="356"/>
                </a:cxn>
                <a:cxn ang="0">
                  <a:pos x="499" y="349"/>
                </a:cxn>
                <a:cxn ang="0">
                  <a:pos x="502" y="346"/>
                </a:cxn>
                <a:cxn ang="0">
                  <a:pos x="504" y="343"/>
                </a:cxn>
                <a:cxn ang="0">
                  <a:pos x="504" y="341"/>
                </a:cxn>
                <a:cxn ang="0">
                  <a:pos x="505" y="339"/>
                </a:cxn>
                <a:cxn ang="0">
                  <a:pos x="503" y="294"/>
                </a:cxn>
                <a:cxn ang="0">
                  <a:pos x="496" y="229"/>
                </a:cxn>
                <a:cxn ang="0">
                  <a:pos x="495" y="225"/>
                </a:cxn>
                <a:cxn ang="0">
                  <a:pos x="494" y="223"/>
                </a:cxn>
                <a:cxn ang="0">
                  <a:pos x="492" y="222"/>
                </a:cxn>
                <a:cxn ang="0">
                  <a:pos x="489" y="222"/>
                </a:cxn>
                <a:cxn ang="0">
                  <a:pos x="488" y="222"/>
                </a:cxn>
                <a:cxn ang="0">
                  <a:pos x="485" y="223"/>
                </a:cxn>
                <a:cxn ang="0">
                  <a:pos x="411" y="254"/>
                </a:cxn>
                <a:cxn ang="0">
                  <a:pos x="379" y="265"/>
                </a:cxn>
                <a:cxn ang="0">
                  <a:pos x="371" y="267"/>
                </a:cxn>
                <a:cxn ang="0">
                  <a:pos x="358" y="267"/>
                </a:cxn>
                <a:cxn ang="0">
                  <a:pos x="353" y="265"/>
                </a:cxn>
                <a:cxn ang="0">
                  <a:pos x="343" y="261"/>
                </a:cxn>
                <a:cxn ang="0">
                  <a:pos x="340" y="259"/>
                </a:cxn>
                <a:cxn ang="0">
                  <a:pos x="322" y="245"/>
                </a:cxn>
                <a:cxn ang="0">
                  <a:pos x="214" y="163"/>
                </a:cxn>
                <a:cxn ang="0">
                  <a:pos x="119" y="87"/>
                </a:cxn>
                <a:cxn ang="0">
                  <a:pos x="58" y="34"/>
                </a:cxn>
                <a:cxn ang="0">
                  <a:pos x="31" y="7"/>
                </a:cxn>
                <a:cxn ang="0">
                  <a:pos x="25" y="3"/>
                </a:cxn>
              </a:cxnLst>
              <a:rect l="0" t="0" r="r" b="b"/>
              <a:pathLst>
                <a:path w="505" h="425">
                  <a:moveTo>
                    <a:pt x="25" y="3"/>
                  </a:moveTo>
                  <a:lnTo>
                    <a:pt x="20" y="0"/>
                  </a:lnTo>
                  <a:lnTo>
                    <a:pt x="18" y="0"/>
                  </a:lnTo>
                  <a:lnTo>
                    <a:pt x="16" y="0"/>
                  </a:lnTo>
                  <a:lnTo>
                    <a:pt x="14" y="2"/>
                  </a:lnTo>
                  <a:lnTo>
                    <a:pt x="9" y="7"/>
                  </a:lnTo>
                  <a:lnTo>
                    <a:pt x="5" y="16"/>
                  </a:lnTo>
                  <a:lnTo>
                    <a:pt x="4" y="23"/>
                  </a:lnTo>
                  <a:lnTo>
                    <a:pt x="6" y="76"/>
                  </a:lnTo>
                  <a:lnTo>
                    <a:pt x="5" y="77"/>
                  </a:lnTo>
                  <a:lnTo>
                    <a:pt x="5" y="78"/>
                  </a:lnTo>
                  <a:lnTo>
                    <a:pt x="5" y="79"/>
                  </a:lnTo>
                  <a:lnTo>
                    <a:pt x="5" y="81"/>
                  </a:lnTo>
                  <a:lnTo>
                    <a:pt x="4" y="82"/>
                  </a:lnTo>
                  <a:lnTo>
                    <a:pt x="4" y="85"/>
                  </a:lnTo>
                  <a:lnTo>
                    <a:pt x="3" y="94"/>
                  </a:lnTo>
                  <a:lnTo>
                    <a:pt x="0" y="116"/>
                  </a:lnTo>
                  <a:lnTo>
                    <a:pt x="0" y="121"/>
                  </a:lnTo>
                  <a:lnTo>
                    <a:pt x="1" y="129"/>
                  </a:lnTo>
                  <a:lnTo>
                    <a:pt x="3" y="132"/>
                  </a:lnTo>
                  <a:lnTo>
                    <a:pt x="6" y="136"/>
                  </a:lnTo>
                  <a:lnTo>
                    <a:pt x="8" y="139"/>
                  </a:lnTo>
                  <a:lnTo>
                    <a:pt x="11" y="141"/>
                  </a:lnTo>
                  <a:lnTo>
                    <a:pt x="116" y="245"/>
                  </a:lnTo>
                  <a:lnTo>
                    <a:pt x="179" y="298"/>
                  </a:lnTo>
                  <a:lnTo>
                    <a:pt x="247" y="352"/>
                  </a:lnTo>
                  <a:lnTo>
                    <a:pt x="317" y="412"/>
                  </a:lnTo>
                  <a:lnTo>
                    <a:pt x="329" y="419"/>
                  </a:lnTo>
                  <a:lnTo>
                    <a:pt x="338" y="423"/>
                  </a:lnTo>
                  <a:lnTo>
                    <a:pt x="343" y="425"/>
                  </a:lnTo>
                  <a:lnTo>
                    <a:pt x="348" y="425"/>
                  </a:lnTo>
                  <a:lnTo>
                    <a:pt x="353" y="423"/>
                  </a:lnTo>
                  <a:lnTo>
                    <a:pt x="362" y="419"/>
                  </a:lnTo>
                  <a:lnTo>
                    <a:pt x="375" y="410"/>
                  </a:lnTo>
                  <a:lnTo>
                    <a:pt x="379" y="406"/>
                  </a:lnTo>
                  <a:lnTo>
                    <a:pt x="397" y="396"/>
                  </a:lnTo>
                  <a:lnTo>
                    <a:pt x="488" y="356"/>
                  </a:lnTo>
                  <a:lnTo>
                    <a:pt x="499" y="349"/>
                  </a:lnTo>
                  <a:lnTo>
                    <a:pt x="502" y="346"/>
                  </a:lnTo>
                  <a:lnTo>
                    <a:pt x="504" y="343"/>
                  </a:lnTo>
                  <a:lnTo>
                    <a:pt x="504" y="341"/>
                  </a:lnTo>
                  <a:lnTo>
                    <a:pt x="505" y="339"/>
                  </a:lnTo>
                  <a:lnTo>
                    <a:pt x="503" y="294"/>
                  </a:lnTo>
                  <a:lnTo>
                    <a:pt x="496" y="229"/>
                  </a:lnTo>
                  <a:lnTo>
                    <a:pt x="495" y="225"/>
                  </a:lnTo>
                  <a:lnTo>
                    <a:pt x="494" y="223"/>
                  </a:lnTo>
                  <a:lnTo>
                    <a:pt x="492" y="222"/>
                  </a:lnTo>
                  <a:lnTo>
                    <a:pt x="489" y="222"/>
                  </a:lnTo>
                  <a:lnTo>
                    <a:pt x="488" y="222"/>
                  </a:lnTo>
                  <a:lnTo>
                    <a:pt x="485" y="223"/>
                  </a:lnTo>
                  <a:lnTo>
                    <a:pt x="411" y="254"/>
                  </a:lnTo>
                  <a:lnTo>
                    <a:pt x="379" y="265"/>
                  </a:lnTo>
                  <a:lnTo>
                    <a:pt x="371" y="267"/>
                  </a:lnTo>
                  <a:lnTo>
                    <a:pt x="358" y="267"/>
                  </a:lnTo>
                  <a:lnTo>
                    <a:pt x="353" y="265"/>
                  </a:lnTo>
                  <a:lnTo>
                    <a:pt x="343" y="261"/>
                  </a:lnTo>
                  <a:lnTo>
                    <a:pt x="340" y="259"/>
                  </a:lnTo>
                  <a:lnTo>
                    <a:pt x="322" y="245"/>
                  </a:lnTo>
                  <a:lnTo>
                    <a:pt x="214" y="163"/>
                  </a:lnTo>
                  <a:lnTo>
                    <a:pt x="119" y="87"/>
                  </a:lnTo>
                  <a:lnTo>
                    <a:pt x="58" y="34"/>
                  </a:lnTo>
                  <a:lnTo>
                    <a:pt x="31" y="7"/>
                  </a:lnTo>
                  <a:lnTo>
                    <a:pt x="25" y="3"/>
                  </a:lnTo>
                  <a:close/>
                </a:path>
              </a:pathLst>
            </a:custGeom>
            <a:solidFill>
              <a:srgbClr val="962E2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6"/>
            <p:cNvSpPr>
              <a:spLocks/>
            </p:cNvSpPr>
            <p:nvPr/>
          </p:nvSpPr>
          <p:spPr bwMode="auto">
            <a:xfrm flipH="1">
              <a:off x="8379728" y="4975442"/>
              <a:ext cx="468996" cy="438194"/>
            </a:xfrm>
            <a:custGeom>
              <a:avLst/>
              <a:gdLst/>
              <a:ahLst/>
              <a:cxnLst>
                <a:cxn ang="0">
                  <a:pos x="107" y="0"/>
                </a:cxn>
                <a:cxn ang="0">
                  <a:pos x="98" y="0"/>
                </a:cxn>
                <a:cxn ang="0">
                  <a:pos x="88" y="2"/>
                </a:cxn>
                <a:cxn ang="0">
                  <a:pos x="79" y="5"/>
                </a:cxn>
                <a:cxn ang="0">
                  <a:pos x="76" y="8"/>
                </a:cxn>
                <a:cxn ang="0">
                  <a:pos x="73" y="11"/>
                </a:cxn>
                <a:cxn ang="0">
                  <a:pos x="70" y="20"/>
                </a:cxn>
                <a:cxn ang="0">
                  <a:pos x="65" y="53"/>
                </a:cxn>
                <a:cxn ang="0">
                  <a:pos x="67" y="75"/>
                </a:cxn>
                <a:cxn ang="0">
                  <a:pos x="66" y="86"/>
                </a:cxn>
                <a:cxn ang="0">
                  <a:pos x="65" y="90"/>
                </a:cxn>
                <a:cxn ang="0">
                  <a:pos x="62" y="95"/>
                </a:cxn>
                <a:cxn ang="0">
                  <a:pos x="54" y="103"/>
                </a:cxn>
                <a:cxn ang="0">
                  <a:pos x="49" y="107"/>
                </a:cxn>
                <a:cxn ang="0">
                  <a:pos x="22" y="123"/>
                </a:cxn>
                <a:cxn ang="0">
                  <a:pos x="7" y="128"/>
                </a:cxn>
                <a:cxn ang="0">
                  <a:pos x="0" y="129"/>
                </a:cxn>
                <a:cxn ang="0">
                  <a:pos x="14" y="177"/>
                </a:cxn>
                <a:cxn ang="0">
                  <a:pos x="322" y="441"/>
                </a:cxn>
                <a:cxn ang="0">
                  <a:pos x="439" y="398"/>
                </a:cxn>
                <a:cxn ang="0">
                  <a:pos x="472" y="354"/>
                </a:cxn>
                <a:cxn ang="0">
                  <a:pos x="471" y="351"/>
                </a:cxn>
                <a:cxn ang="0">
                  <a:pos x="469" y="349"/>
                </a:cxn>
                <a:cxn ang="0">
                  <a:pos x="467" y="347"/>
                </a:cxn>
                <a:cxn ang="0">
                  <a:pos x="461" y="344"/>
                </a:cxn>
                <a:cxn ang="0">
                  <a:pos x="439" y="336"/>
                </a:cxn>
                <a:cxn ang="0">
                  <a:pos x="426" y="329"/>
                </a:cxn>
                <a:cxn ang="0">
                  <a:pos x="413" y="320"/>
                </a:cxn>
                <a:cxn ang="0">
                  <a:pos x="375" y="285"/>
                </a:cxn>
                <a:cxn ang="0">
                  <a:pos x="367" y="276"/>
                </a:cxn>
                <a:cxn ang="0">
                  <a:pos x="365" y="274"/>
                </a:cxn>
                <a:cxn ang="0">
                  <a:pos x="259" y="186"/>
                </a:cxn>
                <a:cxn ang="0">
                  <a:pos x="173" y="110"/>
                </a:cxn>
                <a:cxn ang="0">
                  <a:pos x="168" y="104"/>
                </a:cxn>
                <a:cxn ang="0">
                  <a:pos x="167" y="102"/>
                </a:cxn>
                <a:cxn ang="0">
                  <a:pos x="166" y="100"/>
                </a:cxn>
                <a:cxn ang="0">
                  <a:pos x="166" y="99"/>
                </a:cxn>
                <a:cxn ang="0">
                  <a:pos x="166" y="98"/>
                </a:cxn>
                <a:cxn ang="0">
                  <a:pos x="164" y="96"/>
                </a:cxn>
                <a:cxn ang="0">
                  <a:pos x="162" y="95"/>
                </a:cxn>
                <a:cxn ang="0">
                  <a:pos x="160" y="93"/>
                </a:cxn>
                <a:cxn ang="0">
                  <a:pos x="138" y="82"/>
                </a:cxn>
                <a:cxn ang="0">
                  <a:pos x="130" y="75"/>
                </a:cxn>
                <a:cxn ang="0">
                  <a:pos x="124" y="66"/>
                </a:cxn>
                <a:cxn ang="0">
                  <a:pos x="122" y="60"/>
                </a:cxn>
                <a:cxn ang="0">
                  <a:pos x="120" y="30"/>
                </a:cxn>
                <a:cxn ang="0">
                  <a:pos x="117" y="11"/>
                </a:cxn>
                <a:cxn ang="0">
                  <a:pos x="116" y="8"/>
                </a:cxn>
                <a:cxn ang="0">
                  <a:pos x="115" y="5"/>
                </a:cxn>
                <a:cxn ang="0">
                  <a:pos x="110" y="1"/>
                </a:cxn>
                <a:cxn ang="0">
                  <a:pos x="107" y="0"/>
                </a:cxn>
              </a:cxnLst>
              <a:rect l="0" t="0" r="r" b="b"/>
              <a:pathLst>
                <a:path w="472" h="441">
                  <a:moveTo>
                    <a:pt x="107" y="0"/>
                  </a:moveTo>
                  <a:lnTo>
                    <a:pt x="98" y="0"/>
                  </a:lnTo>
                  <a:lnTo>
                    <a:pt x="88" y="2"/>
                  </a:lnTo>
                  <a:lnTo>
                    <a:pt x="79" y="5"/>
                  </a:lnTo>
                  <a:lnTo>
                    <a:pt x="76" y="8"/>
                  </a:lnTo>
                  <a:lnTo>
                    <a:pt x="73" y="11"/>
                  </a:lnTo>
                  <a:lnTo>
                    <a:pt x="70" y="20"/>
                  </a:lnTo>
                  <a:lnTo>
                    <a:pt x="65" y="53"/>
                  </a:lnTo>
                  <a:lnTo>
                    <a:pt x="67" y="75"/>
                  </a:lnTo>
                  <a:lnTo>
                    <a:pt x="66" y="86"/>
                  </a:lnTo>
                  <a:lnTo>
                    <a:pt x="65" y="90"/>
                  </a:lnTo>
                  <a:lnTo>
                    <a:pt x="62" y="95"/>
                  </a:lnTo>
                  <a:lnTo>
                    <a:pt x="54" y="103"/>
                  </a:lnTo>
                  <a:lnTo>
                    <a:pt x="49" y="107"/>
                  </a:lnTo>
                  <a:lnTo>
                    <a:pt x="22" y="123"/>
                  </a:lnTo>
                  <a:lnTo>
                    <a:pt x="7" y="128"/>
                  </a:lnTo>
                  <a:lnTo>
                    <a:pt x="0" y="129"/>
                  </a:lnTo>
                  <a:lnTo>
                    <a:pt x="14" y="177"/>
                  </a:lnTo>
                  <a:lnTo>
                    <a:pt x="322" y="441"/>
                  </a:lnTo>
                  <a:lnTo>
                    <a:pt x="439" y="398"/>
                  </a:lnTo>
                  <a:lnTo>
                    <a:pt x="472" y="354"/>
                  </a:lnTo>
                  <a:lnTo>
                    <a:pt x="471" y="351"/>
                  </a:lnTo>
                  <a:lnTo>
                    <a:pt x="469" y="349"/>
                  </a:lnTo>
                  <a:lnTo>
                    <a:pt x="467" y="347"/>
                  </a:lnTo>
                  <a:lnTo>
                    <a:pt x="461" y="344"/>
                  </a:lnTo>
                  <a:lnTo>
                    <a:pt x="439" y="336"/>
                  </a:lnTo>
                  <a:lnTo>
                    <a:pt x="426" y="329"/>
                  </a:lnTo>
                  <a:lnTo>
                    <a:pt x="413" y="320"/>
                  </a:lnTo>
                  <a:lnTo>
                    <a:pt x="375" y="285"/>
                  </a:lnTo>
                  <a:lnTo>
                    <a:pt x="367" y="276"/>
                  </a:lnTo>
                  <a:lnTo>
                    <a:pt x="365" y="274"/>
                  </a:lnTo>
                  <a:lnTo>
                    <a:pt x="259" y="186"/>
                  </a:lnTo>
                  <a:lnTo>
                    <a:pt x="173" y="110"/>
                  </a:lnTo>
                  <a:lnTo>
                    <a:pt x="168" y="104"/>
                  </a:lnTo>
                  <a:lnTo>
                    <a:pt x="167" y="102"/>
                  </a:lnTo>
                  <a:lnTo>
                    <a:pt x="166" y="100"/>
                  </a:lnTo>
                  <a:lnTo>
                    <a:pt x="166" y="99"/>
                  </a:lnTo>
                  <a:lnTo>
                    <a:pt x="166" y="98"/>
                  </a:lnTo>
                  <a:lnTo>
                    <a:pt x="164" y="96"/>
                  </a:lnTo>
                  <a:lnTo>
                    <a:pt x="162" y="95"/>
                  </a:lnTo>
                  <a:lnTo>
                    <a:pt x="160" y="93"/>
                  </a:lnTo>
                  <a:lnTo>
                    <a:pt x="138" y="82"/>
                  </a:lnTo>
                  <a:lnTo>
                    <a:pt x="130" y="75"/>
                  </a:lnTo>
                  <a:lnTo>
                    <a:pt x="124" y="66"/>
                  </a:lnTo>
                  <a:lnTo>
                    <a:pt x="122" y="60"/>
                  </a:lnTo>
                  <a:lnTo>
                    <a:pt x="120" y="30"/>
                  </a:lnTo>
                  <a:lnTo>
                    <a:pt x="117" y="11"/>
                  </a:lnTo>
                  <a:lnTo>
                    <a:pt x="116" y="8"/>
                  </a:lnTo>
                  <a:lnTo>
                    <a:pt x="115" y="5"/>
                  </a:lnTo>
                  <a:lnTo>
                    <a:pt x="110" y="1"/>
                  </a:lnTo>
                  <a:lnTo>
                    <a:pt x="107" y="0"/>
                  </a:lnTo>
                  <a:close/>
                </a:path>
              </a:pathLst>
            </a:custGeom>
            <a:solidFill>
              <a:srgbClr val="82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7"/>
            <p:cNvSpPr>
              <a:spLocks/>
            </p:cNvSpPr>
            <p:nvPr/>
          </p:nvSpPr>
          <p:spPr bwMode="auto">
            <a:xfrm flipH="1">
              <a:off x="8509895" y="5100640"/>
              <a:ext cx="274243" cy="293123"/>
            </a:xfrm>
            <a:custGeom>
              <a:avLst/>
              <a:gdLst/>
              <a:ahLst/>
              <a:cxnLst>
                <a:cxn ang="0">
                  <a:pos x="24" y="49"/>
                </a:cxn>
                <a:cxn ang="0">
                  <a:pos x="2" y="82"/>
                </a:cxn>
                <a:cxn ang="0">
                  <a:pos x="0" y="92"/>
                </a:cxn>
                <a:cxn ang="0">
                  <a:pos x="4" y="103"/>
                </a:cxn>
                <a:cxn ang="0">
                  <a:pos x="24" y="127"/>
                </a:cxn>
                <a:cxn ang="0">
                  <a:pos x="166" y="265"/>
                </a:cxn>
                <a:cxn ang="0">
                  <a:pos x="201" y="291"/>
                </a:cxn>
                <a:cxn ang="0">
                  <a:pos x="212" y="295"/>
                </a:cxn>
                <a:cxn ang="0">
                  <a:pos x="222" y="295"/>
                </a:cxn>
                <a:cxn ang="0">
                  <a:pos x="241" y="286"/>
                </a:cxn>
                <a:cxn ang="0">
                  <a:pos x="266" y="264"/>
                </a:cxn>
                <a:cxn ang="0">
                  <a:pos x="268" y="261"/>
                </a:cxn>
                <a:cxn ang="0">
                  <a:pos x="268" y="257"/>
                </a:cxn>
                <a:cxn ang="0">
                  <a:pos x="265" y="250"/>
                </a:cxn>
                <a:cxn ang="0">
                  <a:pos x="257" y="240"/>
                </a:cxn>
                <a:cxn ang="0">
                  <a:pos x="256" y="217"/>
                </a:cxn>
                <a:cxn ang="0">
                  <a:pos x="260" y="199"/>
                </a:cxn>
                <a:cxn ang="0">
                  <a:pos x="264" y="193"/>
                </a:cxn>
                <a:cxn ang="0">
                  <a:pos x="275" y="183"/>
                </a:cxn>
                <a:cxn ang="0">
                  <a:pos x="276" y="179"/>
                </a:cxn>
                <a:cxn ang="0">
                  <a:pos x="274" y="175"/>
                </a:cxn>
                <a:cxn ang="0">
                  <a:pos x="235" y="142"/>
                </a:cxn>
                <a:cxn ang="0">
                  <a:pos x="209" y="113"/>
                </a:cxn>
                <a:cxn ang="0">
                  <a:pos x="203" y="111"/>
                </a:cxn>
                <a:cxn ang="0">
                  <a:pos x="198" y="113"/>
                </a:cxn>
                <a:cxn ang="0">
                  <a:pos x="181" y="126"/>
                </a:cxn>
                <a:cxn ang="0">
                  <a:pos x="171" y="131"/>
                </a:cxn>
                <a:cxn ang="0">
                  <a:pos x="166" y="131"/>
                </a:cxn>
                <a:cxn ang="0">
                  <a:pos x="161" y="128"/>
                </a:cxn>
                <a:cxn ang="0">
                  <a:pos x="145" y="113"/>
                </a:cxn>
                <a:cxn ang="0">
                  <a:pos x="104" y="39"/>
                </a:cxn>
                <a:cxn ang="0">
                  <a:pos x="95" y="10"/>
                </a:cxn>
                <a:cxn ang="0">
                  <a:pos x="90" y="3"/>
                </a:cxn>
                <a:cxn ang="0">
                  <a:pos x="88" y="0"/>
                </a:cxn>
                <a:cxn ang="0">
                  <a:pos x="83" y="1"/>
                </a:cxn>
                <a:cxn ang="0">
                  <a:pos x="67" y="17"/>
                </a:cxn>
              </a:cxnLst>
              <a:rect l="0" t="0" r="r" b="b"/>
              <a:pathLst>
                <a:path w="276" h="295">
                  <a:moveTo>
                    <a:pt x="35" y="39"/>
                  </a:moveTo>
                  <a:lnTo>
                    <a:pt x="24" y="49"/>
                  </a:lnTo>
                  <a:lnTo>
                    <a:pt x="5" y="76"/>
                  </a:lnTo>
                  <a:lnTo>
                    <a:pt x="2" y="82"/>
                  </a:lnTo>
                  <a:lnTo>
                    <a:pt x="0" y="88"/>
                  </a:lnTo>
                  <a:lnTo>
                    <a:pt x="0" y="92"/>
                  </a:lnTo>
                  <a:lnTo>
                    <a:pt x="2" y="99"/>
                  </a:lnTo>
                  <a:lnTo>
                    <a:pt x="4" y="103"/>
                  </a:lnTo>
                  <a:lnTo>
                    <a:pt x="9" y="111"/>
                  </a:lnTo>
                  <a:lnTo>
                    <a:pt x="24" y="127"/>
                  </a:lnTo>
                  <a:lnTo>
                    <a:pt x="82" y="177"/>
                  </a:lnTo>
                  <a:lnTo>
                    <a:pt x="166" y="265"/>
                  </a:lnTo>
                  <a:lnTo>
                    <a:pt x="195" y="288"/>
                  </a:lnTo>
                  <a:lnTo>
                    <a:pt x="201" y="291"/>
                  </a:lnTo>
                  <a:lnTo>
                    <a:pt x="206" y="293"/>
                  </a:lnTo>
                  <a:lnTo>
                    <a:pt x="212" y="295"/>
                  </a:lnTo>
                  <a:lnTo>
                    <a:pt x="217" y="295"/>
                  </a:lnTo>
                  <a:lnTo>
                    <a:pt x="222" y="295"/>
                  </a:lnTo>
                  <a:lnTo>
                    <a:pt x="232" y="291"/>
                  </a:lnTo>
                  <a:lnTo>
                    <a:pt x="241" y="286"/>
                  </a:lnTo>
                  <a:lnTo>
                    <a:pt x="249" y="280"/>
                  </a:lnTo>
                  <a:lnTo>
                    <a:pt x="266" y="264"/>
                  </a:lnTo>
                  <a:lnTo>
                    <a:pt x="267" y="262"/>
                  </a:lnTo>
                  <a:lnTo>
                    <a:pt x="268" y="261"/>
                  </a:lnTo>
                  <a:lnTo>
                    <a:pt x="268" y="259"/>
                  </a:lnTo>
                  <a:lnTo>
                    <a:pt x="268" y="257"/>
                  </a:lnTo>
                  <a:lnTo>
                    <a:pt x="267" y="254"/>
                  </a:lnTo>
                  <a:lnTo>
                    <a:pt x="265" y="250"/>
                  </a:lnTo>
                  <a:lnTo>
                    <a:pt x="262" y="247"/>
                  </a:lnTo>
                  <a:lnTo>
                    <a:pt x="257" y="240"/>
                  </a:lnTo>
                  <a:lnTo>
                    <a:pt x="256" y="236"/>
                  </a:lnTo>
                  <a:lnTo>
                    <a:pt x="256" y="217"/>
                  </a:lnTo>
                  <a:lnTo>
                    <a:pt x="258" y="208"/>
                  </a:lnTo>
                  <a:lnTo>
                    <a:pt x="260" y="199"/>
                  </a:lnTo>
                  <a:lnTo>
                    <a:pt x="262" y="196"/>
                  </a:lnTo>
                  <a:lnTo>
                    <a:pt x="264" y="193"/>
                  </a:lnTo>
                  <a:lnTo>
                    <a:pt x="271" y="188"/>
                  </a:lnTo>
                  <a:lnTo>
                    <a:pt x="275" y="183"/>
                  </a:lnTo>
                  <a:lnTo>
                    <a:pt x="276" y="180"/>
                  </a:lnTo>
                  <a:lnTo>
                    <a:pt x="276" y="179"/>
                  </a:lnTo>
                  <a:lnTo>
                    <a:pt x="275" y="177"/>
                  </a:lnTo>
                  <a:lnTo>
                    <a:pt x="274" y="175"/>
                  </a:lnTo>
                  <a:lnTo>
                    <a:pt x="269" y="169"/>
                  </a:lnTo>
                  <a:lnTo>
                    <a:pt x="235" y="142"/>
                  </a:lnTo>
                  <a:lnTo>
                    <a:pt x="216" y="119"/>
                  </a:lnTo>
                  <a:lnTo>
                    <a:pt x="209" y="113"/>
                  </a:lnTo>
                  <a:lnTo>
                    <a:pt x="205" y="111"/>
                  </a:lnTo>
                  <a:lnTo>
                    <a:pt x="203" y="111"/>
                  </a:lnTo>
                  <a:lnTo>
                    <a:pt x="200" y="112"/>
                  </a:lnTo>
                  <a:lnTo>
                    <a:pt x="198" y="113"/>
                  </a:lnTo>
                  <a:lnTo>
                    <a:pt x="196" y="114"/>
                  </a:lnTo>
                  <a:lnTo>
                    <a:pt x="181" y="126"/>
                  </a:lnTo>
                  <a:lnTo>
                    <a:pt x="174" y="130"/>
                  </a:lnTo>
                  <a:lnTo>
                    <a:pt x="171" y="131"/>
                  </a:lnTo>
                  <a:lnTo>
                    <a:pt x="169" y="131"/>
                  </a:lnTo>
                  <a:lnTo>
                    <a:pt x="166" y="131"/>
                  </a:lnTo>
                  <a:lnTo>
                    <a:pt x="164" y="130"/>
                  </a:lnTo>
                  <a:lnTo>
                    <a:pt x="161" y="128"/>
                  </a:lnTo>
                  <a:lnTo>
                    <a:pt x="156" y="124"/>
                  </a:lnTo>
                  <a:lnTo>
                    <a:pt x="145" y="113"/>
                  </a:lnTo>
                  <a:lnTo>
                    <a:pt x="120" y="79"/>
                  </a:lnTo>
                  <a:lnTo>
                    <a:pt x="104" y="39"/>
                  </a:lnTo>
                  <a:lnTo>
                    <a:pt x="100" y="23"/>
                  </a:lnTo>
                  <a:lnTo>
                    <a:pt x="95" y="10"/>
                  </a:lnTo>
                  <a:lnTo>
                    <a:pt x="92" y="5"/>
                  </a:lnTo>
                  <a:lnTo>
                    <a:pt x="90" y="3"/>
                  </a:lnTo>
                  <a:lnTo>
                    <a:pt x="89" y="2"/>
                  </a:lnTo>
                  <a:lnTo>
                    <a:pt x="88" y="0"/>
                  </a:lnTo>
                  <a:lnTo>
                    <a:pt x="86" y="0"/>
                  </a:lnTo>
                  <a:lnTo>
                    <a:pt x="83" y="1"/>
                  </a:lnTo>
                  <a:lnTo>
                    <a:pt x="80" y="3"/>
                  </a:lnTo>
                  <a:lnTo>
                    <a:pt x="67" y="17"/>
                  </a:lnTo>
                  <a:lnTo>
                    <a:pt x="35" y="39"/>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9"/>
            <p:cNvSpPr>
              <a:spLocks/>
            </p:cNvSpPr>
            <p:nvPr/>
          </p:nvSpPr>
          <p:spPr bwMode="auto">
            <a:xfrm flipH="1">
              <a:off x="8528774" y="5121506"/>
              <a:ext cx="323925" cy="384537"/>
            </a:xfrm>
            <a:custGeom>
              <a:avLst/>
              <a:gdLst/>
              <a:ahLst/>
              <a:cxnLst>
                <a:cxn ang="0">
                  <a:pos x="3" y="5"/>
                </a:cxn>
                <a:cxn ang="0">
                  <a:pos x="2" y="10"/>
                </a:cxn>
                <a:cxn ang="0">
                  <a:pos x="2" y="57"/>
                </a:cxn>
                <a:cxn ang="0">
                  <a:pos x="0" y="82"/>
                </a:cxn>
                <a:cxn ang="0">
                  <a:pos x="1" y="97"/>
                </a:cxn>
                <a:cxn ang="0">
                  <a:pos x="2" y="101"/>
                </a:cxn>
                <a:cxn ang="0">
                  <a:pos x="5" y="108"/>
                </a:cxn>
                <a:cxn ang="0">
                  <a:pos x="5" y="110"/>
                </a:cxn>
                <a:cxn ang="0">
                  <a:pos x="6" y="113"/>
                </a:cxn>
                <a:cxn ang="0">
                  <a:pos x="10" y="117"/>
                </a:cxn>
                <a:cxn ang="0">
                  <a:pos x="27" y="136"/>
                </a:cxn>
                <a:cxn ang="0">
                  <a:pos x="109" y="214"/>
                </a:cxn>
                <a:cxn ang="0">
                  <a:pos x="194" y="288"/>
                </a:cxn>
                <a:cxn ang="0">
                  <a:pos x="274" y="351"/>
                </a:cxn>
                <a:cxn ang="0">
                  <a:pos x="303" y="376"/>
                </a:cxn>
                <a:cxn ang="0">
                  <a:pos x="313" y="383"/>
                </a:cxn>
                <a:cxn ang="0">
                  <a:pos x="315" y="385"/>
                </a:cxn>
                <a:cxn ang="0">
                  <a:pos x="318" y="387"/>
                </a:cxn>
                <a:cxn ang="0">
                  <a:pos x="319" y="386"/>
                </a:cxn>
                <a:cxn ang="0">
                  <a:pos x="320" y="386"/>
                </a:cxn>
                <a:cxn ang="0">
                  <a:pos x="321" y="384"/>
                </a:cxn>
                <a:cxn ang="0">
                  <a:pos x="322" y="380"/>
                </a:cxn>
                <a:cxn ang="0">
                  <a:pos x="322" y="373"/>
                </a:cxn>
                <a:cxn ang="0">
                  <a:pos x="321" y="363"/>
                </a:cxn>
                <a:cxn ang="0">
                  <a:pos x="324" y="287"/>
                </a:cxn>
                <a:cxn ang="0">
                  <a:pos x="324" y="283"/>
                </a:cxn>
                <a:cxn ang="0">
                  <a:pos x="326" y="277"/>
                </a:cxn>
                <a:cxn ang="0">
                  <a:pos x="326" y="272"/>
                </a:cxn>
                <a:cxn ang="0">
                  <a:pos x="325" y="268"/>
                </a:cxn>
                <a:cxn ang="0">
                  <a:pos x="324" y="265"/>
                </a:cxn>
                <a:cxn ang="0">
                  <a:pos x="318" y="257"/>
                </a:cxn>
                <a:cxn ang="0">
                  <a:pos x="293" y="234"/>
                </a:cxn>
                <a:cxn ang="0">
                  <a:pos x="102" y="81"/>
                </a:cxn>
                <a:cxn ang="0">
                  <a:pos x="14" y="3"/>
                </a:cxn>
                <a:cxn ang="0">
                  <a:pos x="11" y="2"/>
                </a:cxn>
                <a:cxn ang="0">
                  <a:pos x="9" y="1"/>
                </a:cxn>
                <a:cxn ang="0">
                  <a:pos x="7" y="0"/>
                </a:cxn>
                <a:cxn ang="0">
                  <a:pos x="5" y="1"/>
                </a:cxn>
                <a:cxn ang="0">
                  <a:pos x="4" y="2"/>
                </a:cxn>
                <a:cxn ang="0">
                  <a:pos x="3" y="5"/>
                </a:cxn>
              </a:cxnLst>
              <a:rect l="0" t="0" r="r" b="b"/>
              <a:pathLst>
                <a:path w="326" h="387">
                  <a:moveTo>
                    <a:pt x="3" y="5"/>
                  </a:moveTo>
                  <a:lnTo>
                    <a:pt x="2" y="10"/>
                  </a:lnTo>
                  <a:lnTo>
                    <a:pt x="2" y="57"/>
                  </a:lnTo>
                  <a:lnTo>
                    <a:pt x="0" y="82"/>
                  </a:lnTo>
                  <a:lnTo>
                    <a:pt x="1" y="97"/>
                  </a:lnTo>
                  <a:lnTo>
                    <a:pt x="2" y="101"/>
                  </a:lnTo>
                  <a:lnTo>
                    <a:pt x="5" y="108"/>
                  </a:lnTo>
                  <a:lnTo>
                    <a:pt x="5" y="110"/>
                  </a:lnTo>
                  <a:lnTo>
                    <a:pt x="6" y="113"/>
                  </a:lnTo>
                  <a:lnTo>
                    <a:pt x="10" y="117"/>
                  </a:lnTo>
                  <a:lnTo>
                    <a:pt x="27" y="136"/>
                  </a:lnTo>
                  <a:lnTo>
                    <a:pt x="109" y="214"/>
                  </a:lnTo>
                  <a:lnTo>
                    <a:pt x="194" y="288"/>
                  </a:lnTo>
                  <a:lnTo>
                    <a:pt x="274" y="351"/>
                  </a:lnTo>
                  <a:lnTo>
                    <a:pt x="303" y="376"/>
                  </a:lnTo>
                  <a:lnTo>
                    <a:pt x="313" y="383"/>
                  </a:lnTo>
                  <a:lnTo>
                    <a:pt x="315" y="385"/>
                  </a:lnTo>
                  <a:lnTo>
                    <a:pt x="318" y="387"/>
                  </a:lnTo>
                  <a:lnTo>
                    <a:pt x="319" y="386"/>
                  </a:lnTo>
                  <a:lnTo>
                    <a:pt x="320" y="386"/>
                  </a:lnTo>
                  <a:lnTo>
                    <a:pt x="321" y="384"/>
                  </a:lnTo>
                  <a:lnTo>
                    <a:pt x="322" y="380"/>
                  </a:lnTo>
                  <a:lnTo>
                    <a:pt x="322" y="373"/>
                  </a:lnTo>
                  <a:lnTo>
                    <a:pt x="321" y="363"/>
                  </a:lnTo>
                  <a:lnTo>
                    <a:pt x="324" y="287"/>
                  </a:lnTo>
                  <a:lnTo>
                    <a:pt x="324" y="283"/>
                  </a:lnTo>
                  <a:lnTo>
                    <a:pt x="326" y="277"/>
                  </a:lnTo>
                  <a:lnTo>
                    <a:pt x="326" y="272"/>
                  </a:lnTo>
                  <a:lnTo>
                    <a:pt x="325" y="268"/>
                  </a:lnTo>
                  <a:lnTo>
                    <a:pt x="324" y="265"/>
                  </a:lnTo>
                  <a:lnTo>
                    <a:pt x="318" y="257"/>
                  </a:lnTo>
                  <a:lnTo>
                    <a:pt x="293" y="234"/>
                  </a:lnTo>
                  <a:lnTo>
                    <a:pt x="102" y="81"/>
                  </a:lnTo>
                  <a:lnTo>
                    <a:pt x="14" y="3"/>
                  </a:lnTo>
                  <a:lnTo>
                    <a:pt x="11" y="2"/>
                  </a:lnTo>
                  <a:lnTo>
                    <a:pt x="9" y="1"/>
                  </a:lnTo>
                  <a:lnTo>
                    <a:pt x="7" y="0"/>
                  </a:lnTo>
                  <a:lnTo>
                    <a:pt x="5" y="1"/>
                  </a:lnTo>
                  <a:lnTo>
                    <a:pt x="4" y="2"/>
                  </a:lnTo>
                  <a:lnTo>
                    <a:pt x="3" y="5"/>
                  </a:lnTo>
                  <a:close/>
                </a:path>
              </a:pathLst>
            </a:custGeom>
            <a:solidFill>
              <a:srgbClr val="CE606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10"/>
            <p:cNvSpPr>
              <a:spLocks/>
            </p:cNvSpPr>
            <p:nvPr/>
          </p:nvSpPr>
          <p:spPr bwMode="auto">
            <a:xfrm flipH="1">
              <a:off x="8376747" y="5339112"/>
              <a:ext cx="134141" cy="161963"/>
            </a:xfrm>
            <a:custGeom>
              <a:avLst/>
              <a:gdLst/>
              <a:ahLst/>
              <a:cxnLst>
                <a:cxn ang="0">
                  <a:pos x="131" y="0"/>
                </a:cxn>
                <a:cxn ang="0">
                  <a:pos x="128" y="0"/>
                </a:cxn>
                <a:cxn ang="0">
                  <a:pos x="126" y="0"/>
                </a:cxn>
                <a:cxn ang="0">
                  <a:pos x="122" y="1"/>
                </a:cxn>
                <a:cxn ang="0">
                  <a:pos x="15" y="45"/>
                </a:cxn>
                <a:cxn ang="0">
                  <a:pos x="8" y="47"/>
                </a:cxn>
                <a:cxn ang="0">
                  <a:pos x="7" y="47"/>
                </a:cxn>
                <a:cxn ang="0">
                  <a:pos x="5" y="49"/>
                </a:cxn>
                <a:cxn ang="0">
                  <a:pos x="3" y="57"/>
                </a:cxn>
                <a:cxn ang="0">
                  <a:pos x="0" y="74"/>
                </a:cxn>
                <a:cxn ang="0">
                  <a:pos x="0" y="90"/>
                </a:cxn>
                <a:cxn ang="0">
                  <a:pos x="5" y="148"/>
                </a:cxn>
                <a:cxn ang="0">
                  <a:pos x="4" y="151"/>
                </a:cxn>
                <a:cxn ang="0">
                  <a:pos x="4" y="160"/>
                </a:cxn>
                <a:cxn ang="0">
                  <a:pos x="5" y="162"/>
                </a:cxn>
                <a:cxn ang="0">
                  <a:pos x="6" y="162"/>
                </a:cxn>
                <a:cxn ang="0">
                  <a:pos x="7" y="163"/>
                </a:cxn>
                <a:cxn ang="0">
                  <a:pos x="8" y="162"/>
                </a:cxn>
                <a:cxn ang="0">
                  <a:pos x="9" y="162"/>
                </a:cxn>
                <a:cxn ang="0">
                  <a:pos x="11" y="160"/>
                </a:cxn>
                <a:cxn ang="0">
                  <a:pos x="18" y="153"/>
                </a:cxn>
                <a:cxn ang="0">
                  <a:pos x="74" y="127"/>
                </a:cxn>
                <a:cxn ang="0">
                  <a:pos x="112" y="106"/>
                </a:cxn>
                <a:cxn ang="0">
                  <a:pos x="126" y="99"/>
                </a:cxn>
                <a:cxn ang="0">
                  <a:pos x="129" y="97"/>
                </a:cxn>
                <a:cxn ang="0">
                  <a:pos x="132" y="93"/>
                </a:cxn>
                <a:cxn ang="0">
                  <a:pos x="134" y="90"/>
                </a:cxn>
                <a:cxn ang="0">
                  <a:pos x="135" y="86"/>
                </a:cxn>
                <a:cxn ang="0">
                  <a:pos x="131" y="47"/>
                </a:cxn>
                <a:cxn ang="0">
                  <a:pos x="132" y="5"/>
                </a:cxn>
                <a:cxn ang="0">
                  <a:pos x="132" y="3"/>
                </a:cxn>
                <a:cxn ang="0">
                  <a:pos x="132" y="1"/>
                </a:cxn>
                <a:cxn ang="0">
                  <a:pos x="132" y="0"/>
                </a:cxn>
                <a:cxn ang="0">
                  <a:pos x="131" y="0"/>
                </a:cxn>
              </a:cxnLst>
              <a:rect l="0" t="0" r="r" b="b"/>
              <a:pathLst>
                <a:path w="135" h="163">
                  <a:moveTo>
                    <a:pt x="131" y="0"/>
                  </a:moveTo>
                  <a:lnTo>
                    <a:pt x="128" y="0"/>
                  </a:lnTo>
                  <a:lnTo>
                    <a:pt x="126" y="0"/>
                  </a:lnTo>
                  <a:lnTo>
                    <a:pt x="122" y="1"/>
                  </a:lnTo>
                  <a:lnTo>
                    <a:pt x="15" y="45"/>
                  </a:lnTo>
                  <a:lnTo>
                    <a:pt x="8" y="47"/>
                  </a:lnTo>
                  <a:lnTo>
                    <a:pt x="7" y="47"/>
                  </a:lnTo>
                  <a:lnTo>
                    <a:pt x="5" y="49"/>
                  </a:lnTo>
                  <a:lnTo>
                    <a:pt x="3" y="57"/>
                  </a:lnTo>
                  <a:lnTo>
                    <a:pt x="0" y="74"/>
                  </a:lnTo>
                  <a:lnTo>
                    <a:pt x="0" y="90"/>
                  </a:lnTo>
                  <a:lnTo>
                    <a:pt x="5" y="148"/>
                  </a:lnTo>
                  <a:lnTo>
                    <a:pt x="4" y="151"/>
                  </a:lnTo>
                  <a:lnTo>
                    <a:pt x="4" y="160"/>
                  </a:lnTo>
                  <a:lnTo>
                    <a:pt x="5" y="162"/>
                  </a:lnTo>
                  <a:lnTo>
                    <a:pt x="6" y="162"/>
                  </a:lnTo>
                  <a:lnTo>
                    <a:pt x="7" y="163"/>
                  </a:lnTo>
                  <a:lnTo>
                    <a:pt x="8" y="162"/>
                  </a:lnTo>
                  <a:lnTo>
                    <a:pt x="9" y="162"/>
                  </a:lnTo>
                  <a:lnTo>
                    <a:pt x="11" y="160"/>
                  </a:lnTo>
                  <a:lnTo>
                    <a:pt x="18" y="153"/>
                  </a:lnTo>
                  <a:lnTo>
                    <a:pt x="74" y="127"/>
                  </a:lnTo>
                  <a:lnTo>
                    <a:pt x="112" y="106"/>
                  </a:lnTo>
                  <a:lnTo>
                    <a:pt x="126" y="99"/>
                  </a:lnTo>
                  <a:lnTo>
                    <a:pt x="129" y="97"/>
                  </a:lnTo>
                  <a:lnTo>
                    <a:pt x="132" y="93"/>
                  </a:lnTo>
                  <a:lnTo>
                    <a:pt x="134" y="90"/>
                  </a:lnTo>
                  <a:lnTo>
                    <a:pt x="135" y="86"/>
                  </a:lnTo>
                  <a:lnTo>
                    <a:pt x="131" y="47"/>
                  </a:lnTo>
                  <a:lnTo>
                    <a:pt x="132" y="5"/>
                  </a:lnTo>
                  <a:lnTo>
                    <a:pt x="132" y="3"/>
                  </a:lnTo>
                  <a:lnTo>
                    <a:pt x="132" y="1"/>
                  </a:lnTo>
                  <a:lnTo>
                    <a:pt x="132" y="0"/>
                  </a:lnTo>
                  <a:lnTo>
                    <a:pt x="131" y="0"/>
                  </a:lnTo>
                  <a:close/>
                </a:path>
              </a:pathLst>
            </a:custGeom>
            <a:solidFill>
              <a:srgbClr val="CE606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11"/>
            <p:cNvSpPr>
              <a:spLocks/>
            </p:cNvSpPr>
            <p:nvPr/>
          </p:nvSpPr>
          <p:spPr bwMode="auto">
            <a:xfrm flipH="1">
              <a:off x="8449283" y="4994321"/>
              <a:ext cx="312002" cy="259339"/>
            </a:xfrm>
            <a:custGeom>
              <a:avLst/>
              <a:gdLst/>
              <a:ahLst/>
              <a:cxnLst>
                <a:cxn ang="0">
                  <a:pos x="173" y="115"/>
                </a:cxn>
                <a:cxn ang="0">
                  <a:pos x="144" y="89"/>
                </a:cxn>
                <a:cxn ang="0">
                  <a:pos x="62" y="31"/>
                </a:cxn>
                <a:cxn ang="0">
                  <a:pos x="36" y="11"/>
                </a:cxn>
                <a:cxn ang="0">
                  <a:pos x="32" y="9"/>
                </a:cxn>
                <a:cxn ang="0">
                  <a:pos x="24" y="3"/>
                </a:cxn>
                <a:cxn ang="0">
                  <a:pos x="15" y="0"/>
                </a:cxn>
                <a:cxn ang="0">
                  <a:pos x="13" y="0"/>
                </a:cxn>
                <a:cxn ang="0">
                  <a:pos x="10" y="1"/>
                </a:cxn>
                <a:cxn ang="0">
                  <a:pos x="8" y="3"/>
                </a:cxn>
                <a:cxn ang="0">
                  <a:pos x="3" y="6"/>
                </a:cxn>
                <a:cxn ang="0">
                  <a:pos x="2" y="9"/>
                </a:cxn>
                <a:cxn ang="0">
                  <a:pos x="0" y="11"/>
                </a:cxn>
                <a:cxn ang="0">
                  <a:pos x="0" y="12"/>
                </a:cxn>
                <a:cxn ang="0">
                  <a:pos x="0" y="16"/>
                </a:cxn>
                <a:cxn ang="0">
                  <a:pos x="0" y="17"/>
                </a:cxn>
                <a:cxn ang="0">
                  <a:pos x="1" y="19"/>
                </a:cxn>
                <a:cxn ang="0">
                  <a:pos x="5" y="23"/>
                </a:cxn>
                <a:cxn ang="0">
                  <a:pos x="11" y="29"/>
                </a:cxn>
                <a:cxn ang="0">
                  <a:pos x="57" y="59"/>
                </a:cxn>
                <a:cxn ang="0">
                  <a:pos x="198" y="173"/>
                </a:cxn>
                <a:cxn ang="0">
                  <a:pos x="237" y="207"/>
                </a:cxn>
                <a:cxn ang="0">
                  <a:pos x="284" y="256"/>
                </a:cxn>
                <a:cxn ang="0">
                  <a:pos x="289" y="259"/>
                </a:cxn>
                <a:cxn ang="0">
                  <a:pos x="294" y="261"/>
                </a:cxn>
                <a:cxn ang="0">
                  <a:pos x="298" y="261"/>
                </a:cxn>
                <a:cxn ang="0">
                  <a:pos x="301" y="260"/>
                </a:cxn>
                <a:cxn ang="0">
                  <a:pos x="304" y="258"/>
                </a:cxn>
                <a:cxn ang="0">
                  <a:pos x="307" y="256"/>
                </a:cxn>
                <a:cxn ang="0">
                  <a:pos x="309" y="253"/>
                </a:cxn>
                <a:cxn ang="0">
                  <a:pos x="311" y="250"/>
                </a:cxn>
                <a:cxn ang="0">
                  <a:pos x="311" y="249"/>
                </a:cxn>
                <a:cxn ang="0">
                  <a:pos x="312" y="248"/>
                </a:cxn>
                <a:cxn ang="0">
                  <a:pos x="313" y="247"/>
                </a:cxn>
                <a:cxn ang="0">
                  <a:pos x="314" y="247"/>
                </a:cxn>
                <a:cxn ang="0">
                  <a:pos x="314" y="246"/>
                </a:cxn>
                <a:cxn ang="0">
                  <a:pos x="300" y="233"/>
                </a:cxn>
                <a:cxn ang="0">
                  <a:pos x="297" y="231"/>
                </a:cxn>
                <a:cxn ang="0">
                  <a:pos x="237" y="179"/>
                </a:cxn>
                <a:cxn ang="0">
                  <a:pos x="173" y="115"/>
                </a:cxn>
              </a:cxnLst>
              <a:rect l="0" t="0" r="r" b="b"/>
              <a:pathLst>
                <a:path w="314" h="261">
                  <a:moveTo>
                    <a:pt x="173" y="115"/>
                  </a:moveTo>
                  <a:lnTo>
                    <a:pt x="144" y="89"/>
                  </a:lnTo>
                  <a:lnTo>
                    <a:pt x="62" y="31"/>
                  </a:lnTo>
                  <a:lnTo>
                    <a:pt x="36" y="11"/>
                  </a:lnTo>
                  <a:lnTo>
                    <a:pt x="32" y="9"/>
                  </a:lnTo>
                  <a:lnTo>
                    <a:pt x="24" y="3"/>
                  </a:lnTo>
                  <a:lnTo>
                    <a:pt x="15" y="0"/>
                  </a:lnTo>
                  <a:lnTo>
                    <a:pt x="13" y="0"/>
                  </a:lnTo>
                  <a:lnTo>
                    <a:pt x="10" y="1"/>
                  </a:lnTo>
                  <a:lnTo>
                    <a:pt x="8" y="3"/>
                  </a:lnTo>
                  <a:lnTo>
                    <a:pt x="3" y="6"/>
                  </a:lnTo>
                  <a:lnTo>
                    <a:pt x="2" y="9"/>
                  </a:lnTo>
                  <a:lnTo>
                    <a:pt x="0" y="11"/>
                  </a:lnTo>
                  <a:lnTo>
                    <a:pt x="0" y="12"/>
                  </a:lnTo>
                  <a:lnTo>
                    <a:pt x="0" y="16"/>
                  </a:lnTo>
                  <a:lnTo>
                    <a:pt x="0" y="17"/>
                  </a:lnTo>
                  <a:lnTo>
                    <a:pt x="1" y="19"/>
                  </a:lnTo>
                  <a:lnTo>
                    <a:pt x="5" y="23"/>
                  </a:lnTo>
                  <a:lnTo>
                    <a:pt x="11" y="29"/>
                  </a:lnTo>
                  <a:lnTo>
                    <a:pt x="57" y="59"/>
                  </a:lnTo>
                  <a:lnTo>
                    <a:pt x="198" y="173"/>
                  </a:lnTo>
                  <a:lnTo>
                    <a:pt x="237" y="207"/>
                  </a:lnTo>
                  <a:lnTo>
                    <a:pt x="284" y="256"/>
                  </a:lnTo>
                  <a:lnTo>
                    <a:pt x="289" y="259"/>
                  </a:lnTo>
                  <a:lnTo>
                    <a:pt x="294" y="261"/>
                  </a:lnTo>
                  <a:lnTo>
                    <a:pt x="298" y="261"/>
                  </a:lnTo>
                  <a:lnTo>
                    <a:pt x="301" y="260"/>
                  </a:lnTo>
                  <a:lnTo>
                    <a:pt x="304" y="258"/>
                  </a:lnTo>
                  <a:lnTo>
                    <a:pt x="307" y="256"/>
                  </a:lnTo>
                  <a:lnTo>
                    <a:pt x="309" y="253"/>
                  </a:lnTo>
                  <a:lnTo>
                    <a:pt x="311" y="250"/>
                  </a:lnTo>
                  <a:lnTo>
                    <a:pt x="311" y="249"/>
                  </a:lnTo>
                  <a:lnTo>
                    <a:pt x="312" y="248"/>
                  </a:lnTo>
                  <a:lnTo>
                    <a:pt x="313" y="247"/>
                  </a:lnTo>
                  <a:lnTo>
                    <a:pt x="314" y="247"/>
                  </a:lnTo>
                  <a:lnTo>
                    <a:pt x="314" y="246"/>
                  </a:lnTo>
                  <a:lnTo>
                    <a:pt x="300" y="233"/>
                  </a:lnTo>
                  <a:lnTo>
                    <a:pt x="297" y="231"/>
                  </a:lnTo>
                  <a:lnTo>
                    <a:pt x="237" y="179"/>
                  </a:lnTo>
                  <a:lnTo>
                    <a:pt x="173" y="115"/>
                  </a:lnTo>
                  <a:close/>
                </a:path>
              </a:pathLst>
            </a:custGeom>
            <a:solidFill>
              <a:srgbClr val="DC8C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12"/>
            <p:cNvSpPr>
              <a:spLocks/>
            </p:cNvSpPr>
            <p:nvPr/>
          </p:nvSpPr>
          <p:spPr bwMode="auto">
            <a:xfrm flipH="1">
              <a:off x="8374760" y="5213914"/>
              <a:ext cx="148052" cy="164943"/>
            </a:xfrm>
            <a:custGeom>
              <a:avLst/>
              <a:gdLst/>
              <a:ahLst/>
              <a:cxnLst>
                <a:cxn ang="0">
                  <a:pos x="149" y="114"/>
                </a:cxn>
                <a:cxn ang="0">
                  <a:pos x="149" y="113"/>
                </a:cxn>
                <a:cxn ang="0">
                  <a:pos x="148" y="111"/>
                </a:cxn>
                <a:cxn ang="0">
                  <a:pos x="146" y="108"/>
                </a:cxn>
                <a:cxn ang="0">
                  <a:pos x="143" y="76"/>
                </a:cxn>
                <a:cxn ang="0">
                  <a:pos x="142" y="69"/>
                </a:cxn>
                <a:cxn ang="0">
                  <a:pos x="140" y="64"/>
                </a:cxn>
                <a:cxn ang="0">
                  <a:pos x="138" y="60"/>
                </a:cxn>
                <a:cxn ang="0">
                  <a:pos x="134" y="58"/>
                </a:cxn>
                <a:cxn ang="0">
                  <a:pos x="130" y="57"/>
                </a:cxn>
                <a:cxn ang="0">
                  <a:pos x="126" y="57"/>
                </a:cxn>
                <a:cxn ang="0">
                  <a:pos x="107" y="58"/>
                </a:cxn>
                <a:cxn ang="0">
                  <a:pos x="103" y="56"/>
                </a:cxn>
                <a:cxn ang="0">
                  <a:pos x="100" y="55"/>
                </a:cxn>
                <a:cxn ang="0">
                  <a:pos x="99" y="52"/>
                </a:cxn>
                <a:cxn ang="0">
                  <a:pos x="89" y="29"/>
                </a:cxn>
                <a:cxn ang="0">
                  <a:pos x="82" y="12"/>
                </a:cxn>
                <a:cxn ang="0">
                  <a:pos x="78" y="5"/>
                </a:cxn>
                <a:cxn ang="0">
                  <a:pos x="76" y="3"/>
                </a:cxn>
                <a:cxn ang="0">
                  <a:pos x="73" y="1"/>
                </a:cxn>
                <a:cxn ang="0">
                  <a:pos x="66" y="0"/>
                </a:cxn>
                <a:cxn ang="0">
                  <a:pos x="60" y="0"/>
                </a:cxn>
                <a:cxn ang="0">
                  <a:pos x="56" y="1"/>
                </a:cxn>
                <a:cxn ang="0">
                  <a:pos x="54" y="3"/>
                </a:cxn>
                <a:cxn ang="0">
                  <a:pos x="51" y="6"/>
                </a:cxn>
                <a:cxn ang="0">
                  <a:pos x="48" y="9"/>
                </a:cxn>
                <a:cxn ang="0">
                  <a:pos x="45" y="18"/>
                </a:cxn>
                <a:cxn ang="0">
                  <a:pos x="38" y="47"/>
                </a:cxn>
                <a:cxn ang="0">
                  <a:pos x="38" y="55"/>
                </a:cxn>
                <a:cxn ang="0">
                  <a:pos x="39" y="64"/>
                </a:cxn>
                <a:cxn ang="0">
                  <a:pos x="39" y="77"/>
                </a:cxn>
                <a:cxn ang="0">
                  <a:pos x="34" y="86"/>
                </a:cxn>
                <a:cxn ang="0">
                  <a:pos x="5" y="116"/>
                </a:cxn>
                <a:cxn ang="0">
                  <a:pos x="3" y="121"/>
                </a:cxn>
                <a:cxn ang="0">
                  <a:pos x="1" y="126"/>
                </a:cxn>
                <a:cxn ang="0">
                  <a:pos x="0" y="136"/>
                </a:cxn>
                <a:cxn ang="0">
                  <a:pos x="3" y="158"/>
                </a:cxn>
                <a:cxn ang="0">
                  <a:pos x="3" y="160"/>
                </a:cxn>
                <a:cxn ang="0">
                  <a:pos x="2" y="164"/>
                </a:cxn>
                <a:cxn ang="0">
                  <a:pos x="2" y="166"/>
                </a:cxn>
                <a:cxn ang="0">
                  <a:pos x="2" y="166"/>
                </a:cxn>
                <a:cxn ang="0">
                  <a:pos x="5" y="166"/>
                </a:cxn>
                <a:cxn ang="0">
                  <a:pos x="35" y="159"/>
                </a:cxn>
                <a:cxn ang="0">
                  <a:pos x="137" y="121"/>
                </a:cxn>
                <a:cxn ang="0">
                  <a:pos x="144" y="118"/>
                </a:cxn>
                <a:cxn ang="0">
                  <a:pos x="146" y="117"/>
                </a:cxn>
                <a:cxn ang="0">
                  <a:pos x="148" y="115"/>
                </a:cxn>
                <a:cxn ang="0">
                  <a:pos x="149" y="114"/>
                </a:cxn>
              </a:cxnLst>
              <a:rect l="0" t="0" r="r" b="b"/>
              <a:pathLst>
                <a:path w="149" h="166">
                  <a:moveTo>
                    <a:pt x="149" y="114"/>
                  </a:moveTo>
                  <a:lnTo>
                    <a:pt x="149" y="113"/>
                  </a:lnTo>
                  <a:lnTo>
                    <a:pt x="148" y="111"/>
                  </a:lnTo>
                  <a:lnTo>
                    <a:pt x="146" y="108"/>
                  </a:lnTo>
                  <a:lnTo>
                    <a:pt x="143" y="76"/>
                  </a:lnTo>
                  <a:lnTo>
                    <a:pt x="142" y="69"/>
                  </a:lnTo>
                  <a:lnTo>
                    <a:pt x="140" y="64"/>
                  </a:lnTo>
                  <a:lnTo>
                    <a:pt x="138" y="60"/>
                  </a:lnTo>
                  <a:lnTo>
                    <a:pt x="134" y="58"/>
                  </a:lnTo>
                  <a:lnTo>
                    <a:pt x="130" y="57"/>
                  </a:lnTo>
                  <a:lnTo>
                    <a:pt x="126" y="57"/>
                  </a:lnTo>
                  <a:lnTo>
                    <a:pt x="107" y="58"/>
                  </a:lnTo>
                  <a:lnTo>
                    <a:pt x="103" y="56"/>
                  </a:lnTo>
                  <a:lnTo>
                    <a:pt x="100" y="55"/>
                  </a:lnTo>
                  <a:lnTo>
                    <a:pt x="99" y="52"/>
                  </a:lnTo>
                  <a:lnTo>
                    <a:pt x="89" y="29"/>
                  </a:lnTo>
                  <a:lnTo>
                    <a:pt x="82" y="12"/>
                  </a:lnTo>
                  <a:lnTo>
                    <a:pt x="78" y="5"/>
                  </a:lnTo>
                  <a:lnTo>
                    <a:pt x="76" y="3"/>
                  </a:lnTo>
                  <a:lnTo>
                    <a:pt x="73" y="1"/>
                  </a:lnTo>
                  <a:lnTo>
                    <a:pt x="66" y="0"/>
                  </a:lnTo>
                  <a:lnTo>
                    <a:pt x="60" y="0"/>
                  </a:lnTo>
                  <a:lnTo>
                    <a:pt x="56" y="1"/>
                  </a:lnTo>
                  <a:lnTo>
                    <a:pt x="54" y="3"/>
                  </a:lnTo>
                  <a:lnTo>
                    <a:pt x="51" y="6"/>
                  </a:lnTo>
                  <a:lnTo>
                    <a:pt x="48" y="9"/>
                  </a:lnTo>
                  <a:lnTo>
                    <a:pt x="45" y="18"/>
                  </a:lnTo>
                  <a:lnTo>
                    <a:pt x="38" y="47"/>
                  </a:lnTo>
                  <a:lnTo>
                    <a:pt x="38" y="55"/>
                  </a:lnTo>
                  <a:lnTo>
                    <a:pt x="39" y="64"/>
                  </a:lnTo>
                  <a:lnTo>
                    <a:pt x="39" y="77"/>
                  </a:lnTo>
                  <a:lnTo>
                    <a:pt x="34" y="86"/>
                  </a:lnTo>
                  <a:lnTo>
                    <a:pt x="5" y="116"/>
                  </a:lnTo>
                  <a:lnTo>
                    <a:pt x="3" y="121"/>
                  </a:lnTo>
                  <a:lnTo>
                    <a:pt x="1" y="126"/>
                  </a:lnTo>
                  <a:lnTo>
                    <a:pt x="0" y="136"/>
                  </a:lnTo>
                  <a:lnTo>
                    <a:pt x="3" y="158"/>
                  </a:lnTo>
                  <a:lnTo>
                    <a:pt x="3" y="160"/>
                  </a:lnTo>
                  <a:lnTo>
                    <a:pt x="2" y="164"/>
                  </a:lnTo>
                  <a:lnTo>
                    <a:pt x="2" y="166"/>
                  </a:lnTo>
                  <a:lnTo>
                    <a:pt x="2" y="166"/>
                  </a:lnTo>
                  <a:lnTo>
                    <a:pt x="5" y="166"/>
                  </a:lnTo>
                  <a:lnTo>
                    <a:pt x="35" y="159"/>
                  </a:lnTo>
                  <a:lnTo>
                    <a:pt x="137" y="121"/>
                  </a:lnTo>
                  <a:lnTo>
                    <a:pt x="144" y="118"/>
                  </a:lnTo>
                  <a:lnTo>
                    <a:pt x="146" y="117"/>
                  </a:lnTo>
                  <a:lnTo>
                    <a:pt x="148" y="115"/>
                  </a:lnTo>
                  <a:lnTo>
                    <a:pt x="149" y="114"/>
                  </a:lnTo>
                  <a:close/>
                </a:path>
              </a:pathLst>
            </a:custGeom>
            <a:solidFill>
              <a:srgbClr val="962E2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8" name="Freeform 107"/>
          <p:cNvSpPr/>
          <p:nvPr/>
        </p:nvSpPr>
        <p:spPr bwMode="auto">
          <a:xfrm>
            <a:off x="5245768" y="3104147"/>
            <a:ext cx="288758" cy="818148"/>
          </a:xfrm>
          <a:custGeom>
            <a:avLst/>
            <a:gdLst>
              <a:gd name="connsiteX0" fmla="*/ 288758 w 288758"/>
              <a:gd name="connsiteY0" fmla="*/ 0 h 818148"/>
              <a:gd name="connsiteX1" fmla="*/ 36095 w 288758"/>
              <a:gd name="connsiteY1" fmla="*/ 192506 h 818148"/>
              <a:gd name="connsiteX2" fmla="*/ 120316 w 288758"/>
              <a:gd name="connsiteY2" fmla="*/ 589548 h 818148"/>
              <a:gd name="connsiteX3" fmla="*/ 0 w 288758"/>
              <a:gd name="connsiteY3" fmla="*/ 818148 h 818148"/>
            </a:gdLst>
            <a:ahLst/>
            <a:cxnLst>
              <a:cxn ang="0">
                <a:pos x="connsiteX0" y="connsiteY0"/>
              </a:cxn>
              <a:cxn ang="0">
                <a:pos x="connsiteX1" y="connsiteY1"/>
              </a:cxn>
              <a:cxn ang="0">
                <a:pos x="connsiteX2" y="connsiteY2"/>
              </a:cxn>
              <a:cxn ang="0">
                <a:pos x="connsiteX3" y="connsiteY3"/>
              </a:cxn>
            </a:cxnLst>
            <a:rect l="l" t="t" r="r" b="b"/>
            <a:pathLst>
              <a:path w="288758" h="818148">
                <a:moveTo>
                  <a:pt x="288758" y="0"/>
                </a:moveTo>
                <a:cubicBezTo>
                  <a:pt x="176463" y="47124"/>
                  <a:pt x="64169" y="94248"/>
                  <a:pt x="36095" y="192506"/>
                </a:cubicBezTo>
                <a:cubicBezTo>
                  <a:pt x="8021" y="290764"/>
                  <a:pt x="126332" y="485274"/>
                  <a:pt x="120316" y="589548"/>
                </a:cubicBezTo>
                <a:cubicBezTo>
                  <a:pt x="114300" y="693822"/>
                  <a:pt x="57150" y="755985"/>
                  <a:pt x="0" y="818148"/>
                </a:cubicBezTo>
              </a:path>
            </a:pathLst>
          </a:custGeom>
          <a:noFill/>
          <a:ln w="28575" cap="flat" cmpd="sng" algn="ctr">
            <a:solidFill>
              <a:srgbClr val="FF0000"/>
            </a:solidFill>
            <a:prstDash val="solid"/>
            <a:round/>
            <a:headEnd type="none" w="lg" len="lg"/>
            <a:tailEnd type="arrow" w="lg" len="lg"/>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400" b="1">
              <a:latin typeface="Arial Narrow" pitchFamily="34" charset="0"/>
            </a:endParaRPr>
          </a:p>
        </p:txBody>
      </p:sp>
      <p:sp>
        <p:nvSpPr>
          <p:cNvPr id="115" name="TextBox 114"/>
          <p:cNvSpPr txBox="1"/>
          <p:nvPr/>
        </p:nvSpPr>
        <p:spPr>
          <a:xfrm>
            <a:off x="1336798" y="1393148"/>
            <a:ext cx="3089030" cy="923330"/>
          </a:xfrm>
          <a:prstGeom prst="rect">
            <a:avLst/>
          </a:prstGeom>
          <a:noFill/>
        </p:spPr>
        <p:txBody>
          <a:bodyPr wrap="square" rtlCol="0">
            <a:spAutoFit/>
          </a:bodyPr>
          <a:lstStyle/>
          <a:p>
            <a:r>
              <a:rPr lang="en-US" dirty="0"/>
              <a:t>The valve handle and linkage is the </a:t>
            </a:r>
            <a:r>
              <a:rPr lang="en-US" i="1" u="sng" dirty="0">
                <a:solidFill>
                  <a:srgbClr val="0000FF"/>
                </a:solidFill>
              </a:rPr>
              <a:t>Actuation System</a:t>
            </a:r>
            <a:endParaRPr lang="en-US" dirty="0"/>
          </a:p>
        </p:txBody>
      </p:sp>
      <p:sp>
        <p:nvSpPr>
          <p:cNvPr id="116" name="Freeform 115"/>
          <p:cNvSpPr/>
          <p:nvPr/>
        </p:nvSpPr>
        <p:spPr bwMode="auto">
          <a:xfrm>
            <a:off x="715547" y="1737360"/>
            <a:ext cx="1103728" cy="1092954"/>
          </a:xfrm>
          <a:custGeom>
            <a:avLst/>
            <a:gdLst>
              <a:gd name="connsiteX0" fmla="*/ 288758 w 288758"/>
              <a:gd name="connsiteY0" fmla="*/ 0 h 818148"/>
              <a:gd name="connsiteX1" fmla="*/ 36095 w 288758"/>
              <a:gd name="connsiteY1" fmla="*/ 192506 h 818148"/>
              <a:gd name="connsiteX2" fmla="*/ 120316 w 288758"/>
              <a:gd name="connsiteY2" fmla="*/ 589548 h 818148"/>
              <a:gd name="connsiteX3" fmla="*/ 0 w 288758"/>
              <a:gd name="connsiteY3" fmla="*/ 818148 h 818148"/>
              <a:gd name="connsiteX0" fmla="*/ 297618 w 877160"/>
              <a:gd name="connsiteY0" fmla="*/ 0 h 910470"/>
              <a:gd name="connsiteX1" fmla="*/ 44955 w 877160"/>
              <a:gd name="connsiteY1" fmla="*/ 192506 h 910470"/>
              <a:gd name="connsiteX2" fmla="*/ 129176 w 877160"/>
              <a:gd name="connsiteY2" fmla="*/ 589548 h 910470"/>
              <a:gd name="connsiteX3" fmla="*/ 820010 w 877160"/>
              <a:gd name="connsiteY3" fmla="*/ 910470 h 910470"/>
              <a:gd name="connsiteX0" fmla="*/ 297618 w 820010"/>
              <a:gd name="connsiteY0" fmla="*/ 0 h 910470"/>
              <a:gd name="connsiteX1" fmla="*/ 44955 w 820010"/>
              <a:gd name="connsiteY1" fmla="*/ 192506 h 910470"/>
              <a:gd name="connsiteX2" fmla="*/ 129176 w 820010"/>
              <a:gd name="connsiteY2" fmla="*/ 589548 h 910470"/>
              <a:gd name="connsiteX3" fmla="*/ 820010 w 820010"/>
              <a:gd name="connsiteY3" fmla="*/ 910470 h 910470"/>
              <a:gd name="connsiteX0" fmla="*/ 515964 w 1038356"/>
              <a:gd name="connsiteY0" fmla="*/ 0 h 910470"/>
              <a:gd name="connsiteX1" fmla="*/ 263301 w 1038356"/>
              <a:gd name="connsiteY1" fmla="*/ 192506 h 910470"/>
              <a:gd name="connsiteX2" fmla="*/ 129176 w 1038356"/>
              <a:gd name="connsiteY2" fmla="*/ 588724 h 910470"/>
              <a:gd name="connsiteX3" fmla="*/ 1038356 w 1038356"/>
              <a:gd name="connsiteY3" fmla="*/ 910470 h 910470"/>
              <a:gd name="connsiteX0" fmla="*/ 515964 w 1038356"/>
              <a:gd name="connsiteY0" fmla="*/ 0 h 910470"/>
              <a:gd name="connsiteX1" fmla="*/ 263301 w 1038356"/>
              <a:gd name="connsiteY1" fmla="*/ 192506 h 910470"/>
              <a:gd name="connsiteX2" fmla="*/ 129176 w 1038356"/>
              <a:gd name="connsiteY2" fmla="*/ 588724 h 910470"/>
              <a:gd name="connsiteX3" fmla="*/ 1038356 w 1038356"/>
              <a:gd name="connsiteY3" fmla="*/ 910470 h 910470"/>
              <a:gd name="connsiteX0" fmla="*/ 521408 w 1038356"/>
              <a:gd name="connsiteY0" fmla="*/ 0 h 1092954"/>
              <a:gd name="connsiteX1" fmla="*/ 263301 w 1038356"/>
              <a:gd name="connsiteY1" fmla="*/ 374990 h 1092954"/>
              <a:gd name="connsiteX2" fmla="*/ 129176 w 1038356"/>
              <a:gd name="connsiteY2" fmla="*/ 771208 h 1092954"/>
              <a:gd name="connsiteX3" fmla="*/ 1038356 w 1038356"/>
              <a:gd name="connsiteY3" fmla="*/ 1092954 h 1092954"/>
              <a:gd name="connsiteX0" fmla="*/ 586780 w 1103728"/>
              <a:gd name="connsiteY0" fmla="*/ 0 h 1092954"/>
              <a:gd name="connsiteX1" fmla="*/ 65372 w 1103728"/>
              <a:gd name="connsiteY1" fmla="*/ 283464 h 1092954"/>
              <a:gd name="connsiteX2" fmla="*/ 194548 w 1103728"/>
              <a:gd name="connsiteY2" fmla="*/ 771208 h 1092954"/>
              <a:gd name="connsiteX3" fmla="*/ 1103728 w 1103728"/>
              <a:gd name="connsiteY3" fmla="*/ 1092954 h 1092954"/>
              <a:gd name="connsiteX0" fmla="*/ 586780 w 1103728"/>
              <a:gd name="connsiteY0" fmla="*/ 0 h 1092954"/>
              <a:gd name="connsiteX1" fmla="*/ 65372 w 1103728"/>
              <a:gd name="connsiteY1" fmla="*/ 283464 h 1092954"/>
              <a:gd name="connsiteX2" fmla="*/ 194548 w 1103728"/>
              <a:gd name="connsiteY2" fmla="*/ 771208 h 1092954"/>
              <a:gd name="connsiteX3" fmla="*/ 1103728 w 1103728"/>
              <a:gd name="connsiteY3" fmla="*/ 1092954 h 1092954"/>
            </a:gdLst>
            <a:ahLst/>
            <a:cxnLst>
              <a:cxn ang="0">
                <a:pos x="connsiteX0" y="connsiteY0"/>
              </a:cxn>
              <a:cxn ang="0">
                <a:pos x="connsiteX1" y="connsiteY1"/>
              </a:cxn>
              <a:cxn ang="0">
                <a:pos x="connsiteX2" y="connsiteY2"/>
              </a:cxn>
              <a:cxn ang="0">
                <a:pos x="connsiteX3" y="connsiteY3"/>
              </a:cxn>
            </a:cxnLst>
            <a:rect l="l" t="t" r="r" b="b"/>
            <a:pathLst>
              <a:path w="1103728" h="1092954">
                <a:moveTo>
                  <a:pt x="586780" y="0"/>
                </a:moveTo>
                <a:cubicBezTo>
                  <a:pt x="474485" y="47124"/>
                  <a:pt x="130744" y="154929"/>
                  <a:pt x="65372" y="283464"/>
                </a:cubicBezTo>
                <a:cubicBezTo>
                  <a:pt x="0" y="411999"/>
                  <a:pt x="21489" y="636293"/>
                  <a:pt x="194548" y="771208"/>
                </a:cubicBezTo>
                <a:cubicBezTo>
                  <a:pt x="367607" y="906123"/>
                  <a:pt x="558758" y="932455"/>
                  <a:pt x="1103728" y="1092954"/>
                </a:cubicBezTo>
              </a:path>
            </a:pathLst>
          </a:custGeom>
          <a:noFill/>
          <a:ln w="28575" cap="flat" cmpd="sng" algn="ctr">
            <a:solidFill>
              <a:srgbClr val="FF0000"/>
            </a:solidFill>
            <a:prstDash val="solid"/>
            <a:round/>
            <a:headEnd type="none" w="lg" len="lg"/>
            <a:tailEnd type="arrow" w="lg" len="lg"/>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400" b="1">
              <a:latin typeface="Arial Narrow" pitchFamily="34" charset="0"/>
            </a:endParaRPr>
          </a:p>
        </p:txBody>
      </p:sp>
      <p:sp>
        <p:nvSpPr>
          <p:cNvPr id="117" name="TextBox 116"/>
          <p:cNvSpPr txBox="1"/>
          <p:nvPr/>
        </p:nvSpPr>
        <p:spPr>
          <a:xfrm>
            <a:off x="4475285" y="1449289"/>
            <a:ext cx="3089030" cy="646331"/>
          </a:xfrm>
          <a:prstGeom prst="rect">
            <a:avLst/>
          </a:prstGeom>
          <a:noFill/>
        </p:spPr>
        <p:txBody>
          <a:bodyPr wrap="square" rtlCol="0">
            <a:spAutoFit/>
          </a:bodyPr>
          <a:lstStyle/>
          <a:p>
            <a:r>
              <a:rPr lang="en-US" dirty="0"/>
              <a:t>The lever arms and the pivot point are the </a:t>
            </a:r>
            <a:r>
              <a:rPr lang="en-US" i="1" u="sng" dirty="0">
                <a:solidFill>
                  <a:srgbClr val="0000FF"/>
                </a:solidFill>
              </a:rPr>
              <a:t>controller</a:t>
            </a:r>
            <a:endParaRPr lang="en-US" dirty="0"/>
          </a:p>
        </p:txBody>
      </p:sp>
      <p:sp>
        <p:nvSpPr>
          <p:cNvPr id="118" name="Freeform 117"/>
          <p:cNvSpPr/>
          <p:nvPr/>
        </p:nvSpPr>
        <p:spPr bwMode="auto">
          <a:xfrm>
            <a:off x="4087618" y="1677402"/>
            <a:ext cx="288758" cy="818148"/>
          </a:xfrm>
          <a:custGeom>
            <a:avLst/>
            <a:gdLst>
              <a:gd name="connsiteX0" fmla="*/ 288758 w 288758"/>
              <a:gd name="connsiteY0" fmla="*/ 0 h 818148"/>
              <a:gd name="connsiteX1" fmla="*/ 36095 w 288758"/>
              <a:gd name="connsiteY1" fmla="*/ 192506 h 818148"/>
              <a:gd name="connsiteX2" fmla="*/ 120316 w 288758"/>
              <a:gd name="connsiteY2" fmla="*/ 589548 h 818148"/>
              <a:gd name="connsiteX3" fmla="*/ 0 w 288758"/>
              <a:gd name="connsiteY3" fmla="*/ 818148 h 818148"/>
            </a:gdLst>
            <a:ahLst/>
            <a:cxnLst>
              <a:cxn ang="0">
                <a:pos x="connsiteX0" y="connsiteY0"/>
              </a:cxn>
              <a:cxn ang="0">
                <a:pos x="connsiteX1" y="connsiteY1"/>
              </a:cxn>
              <a:cxn ang="0">
                <a:pos x="connsiteX2" y="connsiteY2"/>
              </a:cxn>
              <a:cxn ang="0">
                <a:pos x="connsiteX3" y="connsiteY3"/>
              </a:cxn>
            </a:cxnLst>
            <a:rect l="l" t="t" r="r" b="b"/>
            <a:pathLst>
              <a:path w="288758" h="818148">
                <a:moveTo>
                  <a:pt x="288758" y="0"/>
                </a:moveTo>
                <a:cubicBezTo>
                  <a:pt x="176463" y="47124"/>
                  <a:pt x="64169" y="94248"/>
                  <a:pt x="36095" y="192506"/>
                </a:cubicBezTo>
                <a:cubicBezTo>
                  <a:pt x="8021" y="290764"/>
                  <a:pt x="126332" y="485274"/>
                  <a:pt x="120316" y="589548"/>
                </a:cubicBezTo>
                <a:cubicBezTo>
                  <a:pt x="114300" y="693822"/>
                  <a:pt x="57150" y="755985"/>
                  <a:pt x="0" y="818148"/>
                </a:cubicBezTo>
              </a:path>
            </a:pathLst>
          </a:custGeom>
          <a:noFill/>
          <a:ln w="28575" cap="flat" cmpd="sng" algn="ctr">
            <a:solidFill>
              <a:srgbClr val="FF0000"/>
            </a:solidFill>
            <a:prstDash val="solid"/>
            <a:round/>
            <a:headEnd type="none" w="lg" len="lg"/>
            <a:tailEnd type="arrow" w="lg" len="lg"/>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400" b="1">
              <a:latin typeface="Arial Narrow" pitchFamily="34" charset="0"/>
            </a:endParaRPr>
          </a:p>
        </p:txBody>
      </p:sp>
      <p:sp>
        <p:nvSpPr>
          <p:cNvPr id="17" name="Slide Number Placeholder 16"/>
          <p:cNvSpPr>
            <a:spLocks noGrp="1"/>
          </p:cNvSpPr>
          <p:nvPr>
            <p:ph type="sldNum" sz="quarter" idx="11"/>
          </p:nvPr>
        </p:nvSpPr>
        <p:spPr/>
        <p:txBody>
          <a:bodyPr/>
          <a:lstStyle/>
          <a:p>
            <a:fld id="{A9320731-3B2C-4107-8664-CAD7BE973DC8}" type="slidenum">
              <a:rPr lang="en-US" smtClean="0"/>
              <a:pPr/>
              <a:t>5</a:t>
            </a:fld>
            <a:endParaRPr lang="en-US"/>
          </a:p>
        </p:txBody>
      </p:sp>
      <p:sp>
        <p:nvSpPr>
          <p:cNvPr id="18" name="Footer Placeholder 17"/>
          <p:cNvSpPr>
            <a:spLocks noGrp="1"/>
          </p:cNvSpPr>
          <p:nvPr>
            <p:ph type="ftr" sz="quarter" idx="10"/>
          </p:nvPr>
        </p:nvSpPr>
        <p:spPr/>
        <p:txBody>
          <a:bodyPr/>
          <a:lstStyle/>
          <a:p>
            <a:r>
              <a:rPr lang="en-US"/>
              <a:t>Tab 12-1 - Proportional an PID Control Processes</a:t>
            </a:r>
            <a:endParaRPr lang="en-US" dirty="0"/>
          </a:p>
        </p:txBody>
      </p:sp>
    </p:spTree>
    <p:extLst>
      <p:ext uri="{BB962C8B-B14F-4D97-AF65-F5344CB8AC3E}">
        <p14:creationId xmlns:p14="http://schemas.microsoft.com/office/powerpoint/2010/main" val="7913787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8"/>
                                        </p:tgtEl>
                                        <p:attrNameLst>
                                          <p:attrName>style.visibility</p:attrName>
                                        </p:attrNameLst>
                                      </p:cBhvr>
                                      <p:to>
                                        <p:strVal val="visible"/>
                                      </p:to>
                                    </p:set>
                                    <p:animEffect transition="in" filter="fade">
                                      <p:cBhvr>
                                        <p:cTn id="10" dur="500"/>
                                        <p:tgtEl>
                                          <p:spTgt spid="108"/>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115"/>
                                        </p:tgtEl>
                                        <p:attrNameLst>
                                          <p:attrName>style.visibility</p:attrName>
                                        </p:attrNameLst>
                                      </p:cBhvr>
                                      <p:to>
                                        <p:strVal val="visible"/>
                                      </p:to>
                                    </p:set>
                                    <p:animEffect transition="in" filter="fade">
                                      <p:cBhvr>
                                        <p:cTn id="14" dur="500"/>
                                        <p:tgtEl>
                                          <p:spTgt spid="115"/>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17"/>
                                        </p:tgtEl>
                                        <p:attrNameLst>
                                          <p:attrName>style.visibility</p:attrName>
                                        </p:attrNameLst>
                                      </p:cBhvr>
                                      <p:to>
                                        <p:strVal val="visible"/>
                                      </p:to>
                                    </p:set>
                                    <p:animEffect transition="in" filter="fade">
                                      <p:cBhvr>
                                        <p:cTn id="21" dur="500"/>
                                        <p:tgtEl>
                                          <p:spTgt spid="1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18"/>
                                        </p:tgtEl>
                                        <p:attrNameLst>
                                          <p:attrName>style.visibility</p:attrName>
                                        </p:attrNameLst>
                                      </p:cBhvr>
                                      <p:to>
                                        <p:strVal val="visible"/>
                                      </p:to>
                                    </p:set>
                                    <p:animEffect transition="in" filter="fade">
                                      <p:cBhvr>
                                        <p:cTn id="24" dur="500"/>
                                        <p:tgtEl>
                                          <p:spTgt spid="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108" grpId="0" animBg="1"/>
      <p:bldP spid="115" grpId="0"/>
      <p:bldP spid="116" grpId="0" animBg="1"/>
      <p:bldP spid="117" grpId="0"/>
      <p:bldP spid="118"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9"/>
          <p:cNvSpPr>
            <a:spLocks noGrp="1" noChangeArrowheads="1"/>
          </p:cNvSpPr>
          <p:nvPr>
            <p:ph type="title"/>
          </p:nvPr>
        </p:nvSpPr>
        <p:spPr/>
        <p:txBody>
          <a:bodyPr/>
          <a:lstStyle/>
          <a:p>
            <a:pPr eaLnBrk="1" hangingPunct="1"/>
            <a:r>
              <a:rPr lang="en-US"/>
              <a:t>Tuning Resources</a:t>
            </a:r>
          </a:p>
        </p:txBody>
      </p:sp>
      <p:sp>
        <p:nvSpPr>
          <p:cNvPr id="28675" name="Rectangle 10"/>
          <p:cNvSpPr>
            <a:spLocks noGrp="1" noChangeArrowheads="1"/>
          </p:cNvSpPr>
          <p:nvPr>
            <p:ph idx="1"/>
          </p:nvPr>
        </p:nvSpPr>
        <p:spPr>
          <a:xfrm>
            <a:off x="685800" y="1981200"/>
            <a:ext cx="4572000" cy="4038600"/>
          </a:xfrm>
        </p:spPr>
        <p:txBody>
          <a:bodyPr/>
          <a:lstStyle/>
          <a:p>
            <a:pPr marL="0" indent="0" eaLnBrk="1" hangingPunct="1">
              <a:buFontTx/>
              <a:buNone/>
            </a:pPr>
            <a:r>
              <a:rPr lang="en-US" sz="2000" i="1" dirty="0"/>
              <a:t>Controller Tuning and Control Loop Performance</a:t>
            </a:r>
            <a:r>
              <a:rPr lang="en-US" sz="2000" dirty="0"/>
              <a:t> by David W. St. Clair</a:t>
            </a:r>
          </a:p>
          <a:p>
            <a:pPr marL="285750" lvl="1">
              <a:spcBef>
                <a:spcPts val="600"/>
              </a:spcBef>
            </a:pPr>
            <a:r>
              <a:rPr lang="en-US" sz="2000" dirty="0"/>
              <a:t>Judy St. Clair</a:t>
            </a:r>
            <a:br>
              <a:rPr lang="en-US" sz="2000" dirty="0"/>
            </a:br>
            <a:r>
              <a:rPr lang="en-US" sz="2000" dirty="0"/>
              <a:t>Straight Line Control, LLC</a:t>
            </a:r>
            <a:br>
              <a:rPr lang="en-US" sz="2000" dirty="0"/>
            </a:br>
            <a:r>
              <a:rPr lang="en-US" sz="2000" dirty="0"/>
              <a:t>6326 4th Avenue South</a:t>
            </a:r>
            <a:br>
              <a:rPr lang="en-US" sz="2000" dirty="0"/>
            </a:br>
            <a:r>
              <a:rPr lang="en-US" sz="2000" dirty="0"/>
              <a:t>Richfield, MN 55423</a:t>
            </a:r>
            <a:br>
              <a:rPr lang="en-US" sz="2000" dirty="0"/>
            </a:br>
            <a:r>
              <a:rPr lang="en-US" sz="2000" dirty="0"/>
              <a:t>USA</a:t>
            </a:r>
            <a:br>
              <a:rPr lang="en-US" sz="2000" dirty="0"/>
            </a:br>
            <a:r>
              <a:rPr lang="en-US" sz="2000" dirty="0"/>
              <a:t>Phone:612-869-6814</a:t>
            </a:r>
            <a:br>
              <a:rPr lang="en-US" sz="2000" dirty="0"/>
            </a:br>
            <a:r>
              <a:rPr lang="en-US" sz="2000" dirty="0"/>
              <a:t>Fax: 612-869-2761</a:t>
            </a:r>
            <a:br>
              <a:rPr lang="en-US" sz="2000" dirty="0"/>
            </a:br>
            <a:r>
              <a:rPr lang="en-US" sz="2000" dirty="0"/>
              <a:t>jastclair@pro-ns.net</a:t>
            </a:r>
            <a:br>
              <a:rPr lang="en-US" sz="2000" dirty="0"/>
            </a:br>
            <a:r>
              <a:rPr lang="en-US" sz="2000" dirty="0"/>
              <a:t>http://www.straightlinecontrol.com</a:t>
            </a:r>
          </a:p>
        </p:txBody>
      </p:sp>
      <p:pic>
        <p:nvPicPr>
          <p:cNvPr id="28677" name="Picture 4" descr="straightline"/>
          <p:cNvPicPr>
            <a:picLocks noChangeAspect="1" noChangeArrowheads="1"/>
          </p:cNvPicPr>
          <p:nvPr/>
        </p:nvPicPr>
        <p:blipFill>
          <a:blip r:embed="rId3" cstate="print"/>
          <a:srcRect/>
          <a:stretch>
            <a:fillRect/>
          </a:stretch>
        </p:blipFill>
        <p:spPr bwMode="auto">
          <a:xfrm>
            <a:off x="5257800" y="1097280"/>
            <a:ext cx="3657600" cy="4607348"/>
          </a:xfrm>
          <a:prstGeom prst="rect">
            <a:avLst/>
          </a:prstGeom>
          <a:noFill/>
          <a:ln w="9525">
            <a:noFill/>
            <a:miter lim="800000"/>
            <a:headEnd/>
            <a:tailEnd/>
          </a:ln>
        </p:spPr>
      </p:pic>
      <p:sp>
        <p:nvSpPr>
          <p:cNvPr id="4" name="Footer Placeholder 3"/>
          <p:cNvSpPr>
            <a:spLocks noGrp="1"/>
          </p:cNvSpPr>
          <p:nvPr>
            <p:ph type="ftr" sz="quarter" idx="10"/>
          </p:nvPr>
        </p:nvSpPr>
        <p:spPr/>
        <p:txBody>
          <a:bodyPr/>
          <a:lstStyle/>
          <a:p>
            <a:r>
              <a:rPr lang="en-US"/>
              <a:t>Analog Processes -  Control Processes</a:t>
            </a:r>
            <a:endParaRPr lang="en-US" dirty="0"/>
          </a:p>
        </p:txBody>
      </p:sp>
      <p:sp>
        <p:nvSpPr>
          <p:cNvPr id="5" name="Slide Number Placeholder 4"/>
          <p:cNvSpPr>
            <a:spLocks noGrp="1"/>
          </p:cNvSpPr>
          <p:nvPr>
            <p:ph type="sldNum" sz="quarter" idx="11"/>
          </p:nvPr>
        </p:nvSpPr>
        <p:spPr/>
        <p:txBody>
          <a:bodyPr/>
          <a:lstStyle/>
          <a:p>
            <a:fld id="{A9320731-3B2C-4107-8664-CAD7BE973DC8}" type="slidenum">
              <a:rPr lang="en-US" smtClean="0"/>
              <a:pPr/>
              <a:t>50</a:t>
            </a:fld>
            <a:endParaRPr lang="en-US"/>
          </a:p>
        </p:txBody>
      </p:sp>
    </p:spTree>
    <p:extLst>
      <p:ext uri="{BB962C8B-B14F-4D97-AF65-F5344CB8AC3E}">
        <p14:creationId xmlns:p14="http://schemas.microsoft.com/office/powerpoint/2010/main" val="25810957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9"/>
          <p:cNvSpPr>
            <a:spLocks noGrp="1" noChangeArrowheads="1"/>
          </p:cNvSpPr>
          <p:nvPr>
            <p:ph type="title"/>
          </p:nvPr>
        </p:nvSpPr>
        <p:spPr/>
        <p:txBody>
          <a:bodyPr/>
          <a:lstStyle/>
          <a:p>
            <a:pPr eaLnBrk="1" hangingPunct="1"/>
            <a:r>
              <a:rPr lang="en-US"/>
              <a:t>Tuning Resources</a:t>
            </a:r>
          </a:p>
        </p:txBody>
      </p:sp>
      <p:sp>
        <p:nvSpPr>
          <p:cNvPr id="635915" name="Rectangle 11"/>
          <p:cNvSpPr>
            <a:spLocks noGrp="1" noChangeArrowheads="1"/>
          </p:cNvSpPr>
          <p:nvPr>
            <p:ph idx="1"/>
          </p:nvPr>
        </p:nvSpPr>
        <p:spPr>
          <a:xfrm>
            <a:off x="685800" y="1981200"/>
            <a:ext cx="4389120" cy="4038600"/>
          </a:xfrm>
          <a:noFill/>
        </p:spPr>
        <p:txBody>
          <a:bodyPr/>
          <a:lstStyle/>
          <a:p>
            <a:pPr marL="0" indent="0" eaLnBrk="1" hangingPunct="1">
              <a:buFontTx/>
              <a:buNone/>
            </a:pPr>
            <a:r>
              <a:rPr lang="en-US" sz="2000" i="1" dirty="0"/>
              <a:t>Reference Guide to PID Tuning</a:t>
            </a:r>
          </a:p>
          <a:p>
            <a:pPr lvl="1" eaLnBrk="1" hangingPunct="1"/>
            <a:r>
              <a:rPr lang="en-US" sz="2000" dirty="0"/>
              <a:t> Available from the publishers of Control Engineering</a:t>
            </a:r>
          </a:p>
          <a:p>
            <a:pPr lvl="1" eaLnBrk="1" hangingPunct="1"/>
            <a:r>
              <a:rPr lang="en-US" sz="2000" dirty="0"/>
              <a:t>See </a:t>
            </a:r>
            <a:r>
              <a:rPr lang="en-US" sz="2000" i="1" dirty="0"/>
              <a:t>A Field Perspective on Engineering Blog Post for Links</a:t>
            </a:r>
            <a:endParaRPr lang="en-US" sz="2000" dirty="0"/>
          </a:p>
        </p:txBody>
      </p:sp>
      <p:pic>
        <p:nvPicPr>
          <p:cNvPr id="635909" name="Picture 5" descr="CEPID"/>
          <p:cNvPicPr>
            <a:picLocks noChangeAspect="1" noChangeArrowheads="1"/>
          </p:cNvPicPr>
          <p:nvPr/>
        </p:nvPicPr>
        <p:blipFill>
          <a:blip r:embed="rId3" cstate="print"/>
          <a:srcRect/>
          <a:stretch>
            <a:fillRect/>
          </a:stretch>
        </p:blipFill>
        <p:spPr bwMode="auto">
          <a:xfrm>
            <a:off x="5257799" y="1097279"/>
            <a:ext cx="3657600" cy="4942626"/>
          </a:xfrm>
          <a:prstGeom prst="rect">
            <a:avLst/>
          </a:prstGeom>
          <a:noFill/>
          <a:ln w="9525">
            <a:noFill/>
            <a:miter lim="800000"/>
            <a:headEnd/>
            <a:tailEnd/>
          </a:ln>
        </p:spPr>
      </p:pic>
      <p:sp>
        <p:nvSpPr>
          <p:cNvPr id="4" name="Footer Placeholder 3"/>
          <p:cNvSpPr>
            <a:spLocks noGrp="1"/>
          </p:cNvSpPr>
          <p:nvPr>
            <p:ph type="ftr" sz="quarter" idx="10"/>
          </p:nvPr>
        </p:nvSpPr>
        <p:spPr/>
        <p:txBody>
          <a:bodyPr/>
          <a:lstStyle/>
          <a:p>
            <a:r>
              <a:rPr lang="en-US"/>
              <a:t>Analog Processes -  Control Processes</a:t>
            </a:r>
            <a:endParaRPr lang="en-US" dirty="0"/>
          </a:p>
        </p:txBody>
      </p:sp>
      <p:sp>
        <p:nvSpPr>
          <p:cNvPr id="5" name="Slide Number Placeholder 4"/>
          <p:cNvSpPr>
            <a:spLocks noGrp="1"/>
          </p:cNvSpPr>
          <p:nvPr>
            <p:ph type="sldNum" sz="quarter" idx="11"/>
          </p:nvPr>
        </p:nvSpPr>
        <p:spPr/>
        <p:txBody>
          <a:bodyPr/>
          <a:lstStyle/>
          <a:p>
            <a:fld id="{A9320731-3B2C-4107-8664-CAD7BE973DC8}" type="slidenum">
              <a:rPr lang="en-US" smtClean="0"/>
              <a:pPr/>
              <a:t>51</a:t>
            </a:fld>
            <a:endParaRPr lang="en-US"/>
          </a:p>
        </p:txBody>
      </p:sp>
    </p:spTree>
    <p:extLst>
      <p:ext uri="{BB962C8B-B14F-4D97-AF65-F5344CB8AC3E}">
        <p14:creationId xmlns:p14="http://schemas.microsoft.com/office/powerpoint/2010/main" val="3242390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dirty="0"/>
              <a:t>Tuning Resources</a:t>
            </a:r>
          </a:p>
        </p:txBody>
      </p:sp>
      <p:sp>
        <p:nvSpPr>
          <p:cNvPr id="34819" name="Rectangle 3"/>
          <p:cNvSpPr>
            <a:spLocks noGrp="1" noChangeArrowheads="1"/>
          </p:cNvSpPr>
          <p:nvPr>
            <p:ph idx="1"/>
          </p:nvPr>
        </p:nvSpPr>
        <p:spPr/>
        <p:txBody>
          <a:bodyPr/>
          <a:lstStyle/>
          <a:p>
            <a:pPr marL="0" indent="0" eaLnBrk="1" hangingPunct="1">
              <a:buFontTx/>
              <a:buNone/>
            </a:pPr>
            <a:r>
              <a:rPr lang="en-US" dirty="0"/>
              <a:t>See </a:t>
            </a:r>
            <a:r>
              <a:rPr lang="en-US" i="1" dirty="0"/>
              <a:t>An Overview of Proportional plus Integral plus Derivative Control and Suggestions for Its Successful Application and Implementation </a:t>
            </a:r>
            <a:r>
              <a:rPr lang="en-US" dirty="0"/>
              <a:t>from the proceedings of the 2001 International Conference on Enhanced Building Operations</a:t>
            </a:r>
            <a:endParaRPr lang="en-US" i="1" dirty="0"/>
          </a:p>
          <a:p>
            <a:pPr marL="0" indent="0" eaLnBrk="1" hangingPunct="1">
              <a:buFontTx/>
              <a:buNone/>
            </a:pPr>
            <a:endParaRPr lang="en-US" i="1" dirty="0"/>
          </a:p>
          <a:p>
            <a:pPr marL="0" indent="0" eaLnBrk="1" hangingPunct="1">
              <a:buFontTx/>
              <a:buNone/>
            </a:pPr>
            <a:endParaRPr lang="en-US" dirty="0"/>
          </a:p>
        </p:txBody>
      </p:sp>
      <p:sp>
        <p:nvSpPr>
          <p:cNvPr id="4" name="Footer Placeholder 3"/>
          <p:cNvSpPr>
            <a:spLocks noGrp="1"/>
          </p:cNvSpPr>
          <p:nvPr>
            <p:ph type="ftr" sz="quarter" idx="10"/>
          </p:nvPr>
        </p:nvSpPr>
        <p:spPr/>
        <p:txBody>
          <a:bodyPr/>
          <a:lstStyle/>
          <a:p>
            <a:r>
              <a:rPr lang="en-US"/>
              <a:t>Analog Processes -  Control Processes</a:t>
            </a:r>
            <a:endParaRPr lang="en-US" dirty="0"/>
          </a:p>
        </p:txBody>
      </p:sp>
      <p:sp>
        <p:nvSpPr>
          <p:cNvPr id="5" name="Slide Number Placeholder 4"/>
          <p:cNvSpPr>
            <a:spLocks noGrp="1"/>
          </p:cNvSpPr>
          <p:nvPr>
            <p:ph type="sldNum" sz="quarter" idx="11"/>
          </p:nvPr>
        </p:nvSpPr>
        <p:spPr/>
        <p:txBody>
          <a:bodyPr/>
          <a:lstStyle/>
          <a:p>
            <a:fld id="{A9320731-3B2C-4107-8664-CAD7BE973DC8}" type="slidenum">
              <a:rPr lang="en-US" smtClean="0"/>
              <a:pPr/>
              <a:t>52</a:t>
            </a:fld>
            <a:endParaRPr lang="en-US"/>
          </a:p>
        </p:txBody>
      </p:sp>
    </p:spTree>
    <p:extLst>
      <p:ext uri="{BB962C8B-B14F-4D97-AF65-F5344CB8AC3E}">
        <p14:creationId xmlns:p14="http://schemas.microsoft.com/office/powerpoint/2010/main" val="183494934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0979" name="Line 3"/>
          <p:cNvSpPr>
            <a:spLocks noChangeShapeType="1"/>
          </p:cNvSpPr>
          <p:nvPr/>
        </p:nvSpPr>
        <p:spPr bwMode="auto">
          <a:xfrm>
            <a:off x="1109663" y="5694363"/>
            <a:ext cx="7143750" cy="0"/>
          </a:xfrm>
          <a:prstGeom prst="line">
            <a:avLst/>
          </a:prstGeom>
          <a:noFill/>
          <a:ln w="38100" cap="rnd">
            <a:solidFill>
              <a:schemeClr val="bg1"/>
            </a:solidFill>
            <a:round/>
            <a:headEnd/>
            <a:tailEnd/>
          </a:ln>
          <a:effectLst/>
        </p:spPr>
        <p:txBody>
          <a:bodyPr anchor="ctr"/>
          <a:lstStyle/>
          <a:p>
            <a:endParaRPr lang="en-US"/>
          </a:p>
        </p:txBody>
      </p:sp>
      <p:grpSp>
        <p:nvGrpSpPr>
          <p:cNvPr id="2" name="Group 4"/>
          <p:cNvGrpSpPr>
            <a:grpSpLocks/>
          </p:cNvGrpSpPr>
          <p:nvPr/>
        </p:nvGrpSpPr>
        <p:grpSpPr bwMode="auto">
          <a:xfrm>
            <a:off x="1096963" y="6028372"/>
            <a:ext cx="3535362" cy="738188"/>
            <a:chOff x="691" y="3680"/>
            <a:chExt cx="2227" cy="465"/>
          </a:xfrm>
        </p:grpSpPr>
        <p:sp>
          <p:nvSpPr>
            <p:cNvPr id="1150981" name="Text Box 5"/>
            <p:cNvSpPr txBox="1">
              <a:spLocks noChangeArrowheads="1"/>
            </p:cNvSpPr>
            <p:nvPr/>
          </p:nvSpPr>
          <p:spPr bwMode="auto">
            <a:xfrm>
              <a:off x="691" y="3680"/>
              <a:ext cx="1590" cy="465"/>
            </a:xfrm>
            <a:prstGeom prst="rect">
              <a:avLst/>
            </a:prstGeom>
            <a:noFill/>
            <a:ln w="9525" algn="ctr">
              <a:noFill/>
              <a:miter lim="800000"/>
              <a:headEnd/>
              <a:tailEnd/>
            </a:ln>
            <a:effectLst/>
          </p:spPr>
          <p:txBody>
            <a:bodyPr>
              <a:spAutoFit/>
            </a:bodyPr>
            <a:lstStyle/>
            <a:p>
              <a:r>
                <a:rPr lang="en-US" sz="2400" i="1" dirty="0">
                  <a:solidFill>
                    <a:schemeClr val="bg1"/>
                  </a:solidFill>
                  <a:latin typeface="Arial" charset="0"/>
                </a:rPr>
                <a:t>Increasing Time</a:t>
              </a:r>
            </a:p>
            <a:p>
              <a:r>
                <a:rPr lang="en-US" i="1" dirty="0">
                  <a:solidFill>
                    <a:schemeClr val="bg1"/>
                  </a:solidFill>
                  <a:latin typeface="Arial" charset="0"/>
                </a:rPr>
                <a:t>Minutes</a:t>
              </a:r>
            </a:p>
          </p:txBody>
        </p:sp>
        <p:sp>
          <p:nvSpPr>
            <p:cNvPr id="1150982" name="Line 6"/>
            <p:cNvSpPr>
              <a:spLocks noChangeShapeType="1"/>
            </p:cNvSpPr>
            <p:nvPr/>
          </p:nvSpPr>
          <p:spPr bwMode="auto">
            <a:xfrm>
              <a:off x="2187" y="3832"/>
              <a:ext cx="731" cy="0"/>
            </a:xfrm>
            <a:prstGeom prst="line">
              <a:avLst/>
            </a:prstGeom>
            <a:noFill/>
            <a:ln w="38100">
              <a:solidFill>
                <a:srgbClr val="FF0000"/>
              </a:solidFill>
              <a:round/>
              <a:headEnd/>
              <a:tailEnd type="arrow" w="lg" len="med"/>
            </a:ln>
            <a:effectLst/>
          </p:spPr>
          <p:txBody>
            <a:bodyPr anchor="ctr"/>
            <a:lstStyle/>
            <a:p>
              <a:endParaRPr lang="en-US" sz="2400">
                <a:solidFill>
                  <a:schemeClr val="bg1"/>
                </a:solidFill>
              </a:endParaRPr>
            </a:p>
          </p:txBody>
        </p:sp>
      </p:grpSp>
      <p:grpSp>
        <p:nvGrpSpPr>
          <p:cNvPr id="3" name="Group 7"/>
          <p:cNvGrpSpPr>
            <a:grpSpLocks/>
          </p:cNvGrpSpPr>
          <p:nvPr/>
        </p:nvGrpSpPr>
        <p:grpSpPr bwMode="auto">
          <a:xfrm rot="-5400000">
            <a:off x="-1254123" y="3357565"/>
            <a:ext cx="3703639" cy="830263"/>
            <a:chOff x="691" y="3505"/>
            <a:chExt cx="2333" cy="523"/>
          </a:xfrm>
        </p:grpSpPr>
        <p:sp>
          <p:nvSpPr>
            <p:cNvPr id="1150984" name="Text Box 8"/>
            <p:cNvSpPr txBox="1">
              <a:spLocks noChangeArrowheads="1"/>
            </p:cNvSpPr>
            <p:nvPr/>
          </p:nvSpPr>
          <p:spPr bwMode="auto">
            <a:xfrm>
              <a:off x="691" y="3505"/>
              <a:ext cx="1590" cy="523"/>
            </a:xfrm>
            <a:prstGeom prst="rect">
              <a:avLst/>
            </a:prstGeom>
            <a:noFill/>
            <a:ln w="9525" algn="ctr">
              <a:noFill/>
              <a:miter lim="800000"/>
              <a:headEnd/>
              <a:tailEnd/>
            </a:ln>
            <a:effectLst/>
          </p:spPr>
          <p:txBody>
            <a:bodyPr>
              <a:spAutoFit/>
            </a:bodyPr>
            <a:lstStyle/>
            <a:p>
              <a:pPr>
                <a:spcBef>
                  <a:spcPct val="50000"/>
                </a:spcBef>
              </a:pPr>
              <a:r>
                <a:rPr lang="en-US" sz="2400" i="1" dirty="0">
                  <a:solidFill>
                    <a:schemeClr val="bg1"/>
                  </a:solidFill>
                  <a:latin typeface="Arial" charset="0"/>
                </a:rPr>
                <a:t>Increasing Process Variable</a:t>
              </a:r>
            </a:p>
          </p:txBody>
        </p:sp>
        <p:sp>
          <p:nvSpPr>
            <p:cNvPr id="1150985" name="Line 9"/>
            <p:cNvSpPr>
              <a:spLocks noChangeShapeType="1"/>
            </p:cNvSpPr>
            <p:nvPr/>
          </p:nvSpPr>
          <p:spPr bwMode="auto">
            <a:xfrm>
              <a:off x="2293" y="3832"/>
              <a:ext cx="731" cy="0"/>
            </a:xfrm>
            <a:prstGeom prst="line">
              <a:avLst/>
            </a:prstGeom>
            <a:noFill/>
            <a:ln w="38100">
              <a:solidFill>
                <a:srgbClr val="FF0000"/>
              </a:solidFill>
              <a:round/>
              <a:headEnd/>
              <a:tailEnd type="arrow" w="lg" len="med"/>
            </a:ln>
            <a:effectLst/>
          </p:spPr>
          <p:txBody>
            <a:bodyPr anchor="ctr"/>
            <a:lstStyle/>
            <a:p>
              <a:endParaRPr lang="en-US" sz="2400"/>
            </a:p>
          </p:txBody>
        </p:sp>
      </p:grpSp>
      <p:sp>
        <p:nvSpPr>
          <p:cNvPr id="1150986" name="Line 10"/>
          <p:cNvSpPr>
            <a:spLocks noChangeShapeType="1"/>
          </p:cNvSpPr>
          <p:nvPr/>
        </p:nvSpPr>
        <p:spPr bwMode="auto">
          <a:xfrm>
            <a:off x="1109663" y="1287463"/>
            <a:ext cx="7143750" cy="0"/>
          </a:xfrm>
          <a:prstGeom prst="line">
            <a:avLst/>
          </a:prstGeom>
          <a:noFill/>
          <a:ln w="12700">
            <a:solidFill>
              <a:schemeClr val="bg2"/>
            </a:solidFill>
            <a:prstDash val="sysDot"/>
            <a:round/>
            <a:headEnd/>
            <a:tailEnd/>
          </a:ln>
          <a:effectLst/>
        </p:spPr>
        <p:txBody>
          <a:bodyPr anchor="ctr"/>
          <a:lstStyle/>
          <a:p>
            <a:endParaRPr lang="en-US"/>
          </a:p>
        </p:txBody>
      </p:sp>
      <p:sp>
        <p:nvSpPr>
          <p:cNvPr id="1150987" name="Line 11"/>
          <p:cNvSpPr>
            <a:spLocks noChangeShapeType="1"/>
          </p:cNvSpPr>
          <p:nvPr/>
        </p:nvSpPr>
        <p:spPr bwMode="auto">
          <a:xfrm>
            <a:off x="1109663" y="1917700"/>
            <a:ext cx="7143750" cy="0"/>
          </a:xfrm>
          <a:prstGeom prst="line">
            <a:avLst/>
          </a:prstGeom>
          <a:noFill/>
          <a:ln w="12700">
            <a:solidFill>
              <a:schemeClr val="bg2"/>
            </a:solidFill>
            <a:prstDash val="sysDot"/>
            <a:round/>
            <a:headEnd/>
            <a:tailEnd/>
          </a:ln>
          <a:effectLst/>
        </p:spPr>
        <p:txBody>
          <a:bodyPr anchor="ctr"/>
          <a:lstStyle/>
          <a:p>
            <a:endParaRPr lang="en-US"/>
          </a:p>
        </p:txBody>
      </p:sp>
      <p:sp>
        <p:nvSpPr>
          <p:cNvPr id="1150988" name="Line 12"/>
          <p:cNvSpPr>
            <a:spLocks noChangeShapeType="1"/>
          </p:cNvSpPr>
          <p:nvPr/>
        </p:nvSpPr>
        <p:spPr bwMode="auto">
          <a:xfrm>
            <a:off x="1109663" y="2546350"/>
            <a:ext cx="7143750" cy="0"/>
          </a:xfrm>
          <a:prstGeom prst="line">
            <a:avLst/>
          </a:prstGeom>
          <a:noFill/>
          <a:ln w="12700">
            <a:solidFill>
              <a:schemeClr val="bg2"/>
            </a:solidFill>
            <a:prstDash val="sysDot"/>
            <a:round/>
            <a:headEnd/>
            <a:tailEnd/>
          </a:ln>
          <a:effectLst/>
        </p:spPr>
        <p:txBody>
          <a:bodyPr anchor="ctr"/>
          <a:lstStyle/>
          <a:p>
            <a:endParaRPr lang="en-US"/>
          </a:p>
        </p:txBody>
      </p:sp>
      <p:sp>
        <p:nvSpPr>
          <p:cNvPr id="1150989" name="Line 13"/>
          <p:cNvSpPr>
            <a:spLocks noChangeShapeType="1"/>
          </p:cNvSpPr>
          <p:nvPr/>
        </p:nvSpPr>
        <p:spPr bwMode="auto">
          <a:xfrm>
            <a:off x="1109663" y="3176588"/>
            <a:ext cx="7143750" cy="0"/>
          </a:xfrm>
          <a:prstGeom prst="line">
            <a:avLst/>
          </a:prstGeom>
          <a:noFill/>
          <a:ln w="12700">
            <a:solidFill>
              <a:schemeClr val="bg2"/>
            </a:solidFill>
            <a:prstDash val="sysDot"/>
            <a:round/>
            <a:headEnd/>
            <a:tailEnd/>
          </a:ln>
          <a:effectLst/>
        </p:spPr>
        <p:txBody>
          <a:bodyPr anchor="ctr"/>
          <a:lstStyle/>
          <a:p>
            <a:endParaRPr lang="en-US"/>
          </a:p>
        </p:txBody>
      </p:sp>
      <p:sp>
        <p:nvSpPr>
          <p:cNvPr id="1150990" name="Line 14"/>
          <p:cNvSpPr>
            <a:spLocks noChangeShapeType="1"/>
          </p:cNvSpPr>
          <p:nvPr/>
        </p:nvSpPr>
        <p:spPr bwMode="auto">
          <a:xfrm>
            <a:off x="1109663" y="3805238"/>
            <a:ext cx="7143750" cy="0"/>
          </a:xfrm>
          <a:prstGeom prst="line">
            <a:avLst/>
          </a:prstGeom>
          <a:noFill/>
          <a:ln w="12700">
            <a:solidFill>
              <a:schemeClr val="bg2"/>
            </a:solidFill>
            <a:prstDash val="sysDot"/>
            <a:round/>
            <a:headEnd/>
            <a:tailEnd/>
          </a:ln>
          <a:effectLst/>
        </p:spPr>
        <p:txBody>
          <a:bodyPr anchor="ctr"/>
          <a:lstStyle/>
          <a:p>
            <a:endParaRPr lang="en-US"/>
          </a:p>
        </p:txBody>
      </p:sp>
      <p:sp>
        <p:nvSpPr>
          <p:cNvPr id="1150991" name="Line 15"/>
          <p:cNvSpPr>
            <a:spLocks noChangeShapeType="1"/>
          </p:cNvSpPr>
          <p:nvPr/>
        </p:nvSpPr>
        <p:spPr bwMode="auto">
          <a:xfrm>
            <a:off x="1109663" y="4435475"/>
            <a:ext cx="7143750" cy="0"/>
          </a:xfrm>
          <a:prstGeom prst="line">
            <a:avLst/>
          </a:prstGeom>
          <a:noFill/>
          <a:ln w="12700">
            <a:solidFill>
              <a:schemeClr val="bg2"/>
            </a:solidFill>
            <a:prstDash val="sysDot"/>
            <a:round/>
            <a:headEnd/>
            <a:tailEnd/>
          </a:ln>
          <a:effectLst/>
        </p:spPr>
        <p:txBody>
          <a:bodyPr anchor="ctr"/>
          <a:lstStyle/>
          <a:p>
            <a:endParaRPr lang="en-US"/>
          </a:p>
        </p:txBody>
      </p:sp>
      <p:sp>
        <p:nvSpPr>
          <p:cNvPr id="1150992" name="Line 16"/>
          <p:cNvSpPr>
            <a:spLocks noChangeShapeType="1"/>
          </p:cNvSpPr>
          <p:nvPr/>
        </p:nvSpPr>
        <p:spPr bwMode="auto">
          <a:xfrm>
            <a:off x="1109663" y="5064125"/>
            <a:ext cx="7143750" cy="0"/>
          </a:xfrm>
          <a:prstGeom prst="line">
            <a:avLst/>
          </a:prstGeom>
          <a:noFill/>
          <a:ln w="12700">
            <a:solidFill>
              <a:schemeClr val="bg2"/>
            </a:solidFill>
            <a:prstDash val="sysDot"/>
            <a:round/>
            <a:headEnd/>
            <a:tailEnd/>
          </a:ln>
          <a:effectLst/>
        </p:spPr>
        <p:txBody>
          <a:bodyPr anchor="ctr"/>
          <a:lstStyle/>
          <a:p>
            <a:endParaRPr lang="en-US"/>
          </a:p>
        </p:txBody>
      </p:sp>
      <p:sp>
        <p:nvSpPr>
          <p:cNvPr id="1150993" name="Line 17"/>
          <p:cNvSpPr>
            <a:spLocks noChangeShapeType="1"/>
          </p:cNvSpPr>
          <p:nvPr/>
        </p:nvSpPr>
        <p:spPr bwMode="auto">
          <a:xfrm>
            <a:off x="1109663" y="658813"/>
            <a:ext cx="7143750" cy="0"/>
          </a:xfrm>
          <a:prstGeom prst="line">
            <a:avLst/>
          </a:prstGeom>
          <a:noFill/>
          <a:ln w="12700">
            <a:solidFill>
              <a:schemeClr val="bg2"/>
            </a:solidFill>
            <a:prstDash val="sysDot"/>
            <a:round/>
            <a:headEnd/>
            <a:tailEnd/>
          </a:ln>
          <a:effectLst/>
        </p:spPr>
        <p:txBody>
          <a:bodyPr anchor="ctr"/>
          <a:lstStyle/>
          <a:p>
            <a:endParaRPr lang="en-US"/>
          </a:p>
        </p:txBody>
      </p:sp>
      <p:sp>
        <p:nvSpPr>
          <p:cNvPr id="1150994" name="Line 18"/>
          <p:cNvSpPr>
            <a:spLocks noChangeShapeType="1"/>
          </p:cNvSpPr>
          <p:nvPr/>
        </p:nvSpPr>
        <p:spPr bwMode="auto">
          <a:xfrm>
            <a:off x="1738313" y="65881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0995" name="Line 19"/>
          <p:cNvSpPr>
            <a:spLocks noChangeShapeType="1"/>
          </p:cNvSpPr>
          <p:nvPr/>
        </p:nvSpPr>
        <p:spPr bwMode="auto">
          <a:xfrm>
            <a:off x="2368550" y="65881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0996" name="Line 20"/>
          <p:cNvSpPr>
            <a:spLocks noChangeShapeType="1"/>
          </p:cNvSpPr>
          <p:nvPr/>
        </p:nvSpPr>
        <p:spPr bwMode="auto">
          <a:xfrm>
            <a:off x="2997200" y="65881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0997" name="Line 21"/>
          <p:cNvSpPr>
            <a:spLocks noChangeShapeType="1"/>
          </p:cNvSpPr>
          <p:nvPr/>
        </p:nvSpPr>
        <p:spPr bwMode="auto">
          <a:xfrm>
            <a:off x="3627438" y="65881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0998" name="Line 22"/>
          <p:cNvSpPr>
            <a:spLocks noChangeShapeType="1"/>
          </p:cNvSpPr>
          <p:nvPr/>
        </p:nvSpPr>
        <p:spPr bwMode="auto">
          <a:xfrm>
            <a:off x="4256088" y="65881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0999" name="Line 23"/>
          <p:cNvSpPr>
            <a:spLocks noChangeShapeType="1"/>
          </p:cNvSpPr>
          <p:nvPr/>
        </p:nvSpPr>
        <p:spPr bwMode="auto">
          <a:xfrm>
            <a:off x="4886325" y="65881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1000" name="Line 24"/>
          <p:cNvSpPr>
            <a:spLocks noChangeShapeType="1"/>
          </p:cNvSpPr>
          <p:nvPr/>
        </p:nvSpPr>
        <p:spPr bwMode="auto">
          <a:xfrm>
            <a:off x="5514975" y="65881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1001" name="Line 25"/>
          <p:cNvSpPr>
            <a:spLocks noChangeShapeType="1"/>
          </p:cNvSpPr>
          <p:nvPr/>
        </p:nvSpPr>
        <p:spPr bwMode="auto">
          <a:xfrm>
            <a:off x="6145213" y="65881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1002" name="Line 26"/>
          <p:cNvSpPr>
            <a:spLocks noChangeShapeType="1"/>
          </p:cNvSpPr>
          <p:nvPr/>
        </p:nvSpPr>
        <p:spPr bwMode="auto">
          <a:xfrm>
            <a:off x="6800850" y="66516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1003" name="Line 27"/>
          <p:cNvSpPr>
            <a:spLocks noChangeShapeType="1"/>
          </p:cNvSpPr>
          <p:nvPr/>
        </p:nvSpPr>
        <p:spPr bwMode="auto">
          <a:xfrm>
            <a:off x="7427913" y="657225"/>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1004" name="Line 28"/>
          <p:cNvSpPr>
            <a:spLocks noChangeShapeType="1"/>
          </p:cNvSpPr>
          <p:nvPr/>
        </p:nvSpPr>
        <p:spPr bwMode="auto">
          <a:xfrm>
            <a:off x="8069263" y="66516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42" name="Title 41"/>
          <p:cNvSpPr>
            <a:spLocks noGrp="1"/>
          </p:cNvSpPr>
          <p:nvPr>
            <p:ph type="title"/>
          </p:nvPr>
        </p:nvSpPr>
        <p:spPr>
          <a:xfrm>
            <a:off x="1737360" y="609600"/>
            <a:ext cx="6720840" cy="1143000"/>
          </a:xfrm>
          <a:solidFill>
            <a:schemeClr val="tx1">
              <a:alpha val="25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p>
            <a:r>
              <a:rPr lang="en-US" dirty="0"/>
              <a:t>The Quarter Decay Ratio; </a:t>
            </a:r>
            <a:br>
              <a:rPr lang="en-US" dirty="0"/>
            </a:br>
            <a:r>
              <a:rPr lang="en-US" sz="2400" dirty="0"/>
              <a:t>Signature of a Well Tuned PID Loop</a:t>
            </a:r>
          </a:p>
        </p:txBody>
      </p:sp>
      <p:cxnSp>
        <p:nvCxnSpPr>
          <p:cNvPr id="43" name="Straight Connector 42"/>
          <p:cNvCxnSpPr/>
          <p:nvPr/>
        </p:nvCxnSpPr>
        <p:spPr bwMode="auto">
          <a:xfrm>
            <a:off x="1110607" y="5700713"/>
            <a:ext cx="0" cy="105727"/>
          </a:xfrm>
          <a:prstGeom prst="line">
            <a:avLst/>
          </a:prstGeom>
          <a:solidFill>
            <a:schemeClr val="accent1"/>
          </a:solidFill>
          <a:ln w="38100" cap="rnd" cmpd="sng" algn="ctr">
            <a:solidFill>
              <a:schemeClr val="bg1"/>
            </a:solidFill>
            <a:prstDash val="solid"/>
            <a:round/>
            <a:headEnd type="none" w="med" len="med"/>
            <a:tailEnd type="none" w="med" len="med"/>
          </a:ln>
          <a:effectLst/>
        </p:spPr>
      </p:cxnSp>
      <p:sp>
        <p:nvSpPr>
          <p:cNvPr id="45" name="TextBox 44"/>
          <p:cNvSpPr txBox="1"/>
          <p:nvPr/>
        </p:nvSpPr>
        <p:spPr>
          <a:xfrm>
            <a:off x="954154" y="5806440"/>
            <a:ext cx="312906" cy="369332"/>
          </a:xfrm>
          <a:prstGeom prst="rect">
            <a:avLst/>
          </a:prstGeom>
          <a:noFill/>
        </p:spPr>
        <p:txBody>
          <a:bodyPr wrap="none" rtlCol="0">
            <a:spAutoFit/>
          </a:bodyPr>
          <a:lstStyle/>
          <a:p>
            <a:r>
              <a:rPr lang="en-US" dirty="0">
                <a:solidFill>
                  <a:schemeClr val="bg1"/>
                </a:solidFill>
              </a:rPr>
              <a:t>1</a:t>
            </a:r>
          </a:p>
        </p:txBody>
      </p:sp>
      <p:cxnSp>
        <p:nvCxnSpPr>
          <p:cNvPr id="48" name="Straight Connector 47"/>
          <p:cNvCxnSpPr/>
          <p:nvPr/>
        </p:nvCxnSpPr>
        <p:spPr bwMode="auto">
          <a:xfrm>
            <a:off x="3629239" y="5700713"/>
            <a:ext cx="0" cy="105727"/>
          </a:xfrm>
          <a:prstGeom prst="line">
            <a:avLst/>
          </a:prstGeom>
          <a:solidFill>
            <a:schemeClr val="accent1"/>
          </a:solidFill>
          <a:ln w="38100" cap="rnd" cmpd="sng" algn="ctr">
            <a:solidFill>
              <a:schemeClr val="bg1"/>
            </a:solidFill>
            <a:prstDash val="solid"/>
            <a:round/>
            <a:headEnd type="none" w="med" len="med"/>
            <a:tailEnd type="none" w="med" len="med"/>
          </a:ln>
          <a:effectLst/>
        </p:spPr>
      </p:cxnSp>
      <p:sp>
        <p:nvSpPr>
          <p:cNvPr id="49" name="TextBox 48"/>
          <p:cNvSpPr txBox="1"/>
          <p:nvPr/>
        </p:nvSpPr>
        <p:spPr>
          <a:xfrm>
            <a:off x="3472786" y="5806440"/>
            <a:ext cx="312906" cy="369332"/>
          </a:xfrm>
          <a:prstGeom prst="rect">
            <a:avLst/>
          </a:prstGeom>
          <a:noFill/>
        </p:spPr>
        <p:txBody>
          <a:bodyPr wrap="none" rtlCol="0">
            <a:spAutoFit/>
          </a:bodyPr>
          <a:lstStyle/>
          <a:p>
            <a:r>
              <a:rPr lang="en-US" dirty="0">
                <a:solidFill>
                  <a:schemeClr val="bg1"/>
                </a:solidFill>
              </a:rPr>
              <a:t>2</a:t>
            </a:r>
          </a:p>
        </p:txBody>
      </p:sp>
      <p:cxnSp>
        <p:nvCxnSpPr>
          <p:cNvPr id="51" name="Straight Connector 50"/>
          <p:cNvCxnSpPr/>
          <p:nvPr/>
        </p:nvCxnSpPr>
        <p:spPr bwMode="auto">
          <a:xfrm>
            <a:off x="6147871" y="5700713"/>
            <a:ext cx="0" cy="105727"/>
          </a:xfrm>
          <a:prstGeom prst="line">
            <a:avLst/>
          </a:prstGeom>
          <a:solidFill>
            <a:schemeClr val="accent1"/>
          </a:solidFill>
          <a:ln w="38100" cap="rnd" cmpd="sng" algn="ctr">
            <a:solidFill>
              <a:schemeClr val="bg1"/>
            </a:solidFill>
            <a:prstDash val="solid"/>
            <a:round/>
            <a:headEnd type="none" w="med" len="med"/>
            <a:tailEnd type="none" w="med" len="med"/>
          </a:ln>
          <a:effectLst/>
        </p:spPr>
      </p:cxnSp>
      <p:sp>
        <p:nvSpPr>
          <p:cNvPr id="52" name="TextBox 51"/>
          <p:cNvSpPr txBox="1"/>
          <p:nvPr/>
        </p:nvSpPr>
        <p:spPr>
          <a:xfrm>
            <a:off x="5991418" y="5806440"/>
            <a:ext cx="312906" cy="369332"/>
          </a:xfrm>
          <a:prstGeom prst="rect">
            <a:avLst/>
          </a:prstGeom>
          <a:noFill/>
        </p:spPr>
        <p:txBody>
          <a:bodyPr wrap="none" rtlCol="0">
            <a:spAutoFit/>
          </a:bodyPr>
          <a:lstStyle/>
          <a:p>
            <a:r>
              <a:rPr lang="en-US" dirty="0">
                <a:solidFill>
                  <a:schemeClr val="bg1"/>
                </a:solidFill>
              </a:rPr>
              <a:t>3</a:t>
            </a:r>
          </a:p>
        </p:txBody>
      </p:sp>
      <p:cxnSp>
        <p:nvCxnSpPr>
          <p:cNvPr id="65" name="Straight Connector 64"/>
          <p:cNvCxnSpPr/>
          <p:nvPr/>
        </p:nvCxnSpPr>
        <p:spPr bwMode="auto">
          <a:xfrm>
            <a:off x="1110607" y="5061537"/>
            <a:ext cx="1906913" cy="0"/>
          </a:xfrm>
          <a:prstGeom prst="line">
            <a:avLst/>
          </a:prstGeom>
          <a:solidFill>
            <a:schemeClr val="accent1"/>
          </a:solidFill>
          <a:ln w="38100" cap="rnd" cmpd="sng" algn="ctr">
            <a:solidFill>
              <a:srgbClr val="00B0F0"/>
            </a:solidFill>
            <a:prstDash val="dash"/>
            <a:round/>
            <a:headEnd type="none" w="med" len="med"/>
            <a:tailEnd type="none" w="med" len="med"/>
          </a:ln>
          <a:effectLst/>
        </p:spPr>
      </p:cxnSp>
      <p:cxnSp>
        <p:nvCxnSpPr>
          <p:cNvPr id="66" name="Straight Connector 65"/>
          <p:cNvCxnSpPr/>
          <p:nvPr/>
        </p:nvCxnSpPr>
        <p:spPr bwMode="auto">
          <a:xfrm flipV="1">
            <a:off x="3015233" y="3805238"/>
            <a:ext cx="1" cy="1256299"/>
          </a:xfrm>
          <a:prstGeom prst="line">
            <a:avLst/>
          </a:prstGeom>
          <a:solidFill>
            <a:schemeClr val="accent1"/>
          </a:solidFill>
          <a:ln w="38100" cap="rnd" cmpd="sng" algn="ctr">
            <a:solidFill>
              <a:srgbClr val="00B0F0"/>
            </a:solidFill>
            <a:prstDash val="dash"/>
            <a:round/>
            <a:headEnd type="none" w="med" len="med"/>
            <a:tailEnd type="none" w="med" len="med"/>
          </a:ln>
          <a:effectLst/>
        </p:spPr>
      </p:cxnSp>
      <p:cxnSp>
        <p:nvCxnSpPr>
          <p:cNvPr id="68" name="Straight Connector 67"/>
          <p:cNvCxnSpPr>
            <a:endCxn id="1150990" idx="1"/>
          </p:cNvCxnSpPr>
          <p:nvPr/>
        </p:nvCxnSpPr>
        <p:spPr bwMode="auto">
          <a:xfrm>
            <a:off x="3017520" y="3805238"/>
            <a:ext cx="5235893" cy="0"/>
          </a:xfrm>
          <a:prstGeom prst="line">
            <a:avLst/>
          </a:prstGeom>
          <a:solidFill>
            <a:schemeClr val="accent1"/>
          </a:solidFill>
          <a:ln w="38100" cap="rnd" cmpd="sng" algn="ctr">
            <a:solidFill>
              <a:srgbClr val="00B0F0"/>
            </a:solidFill>
            <a:prstDash val="dash"/>
            <a:round/>
            <a:headEnd type="none" w="med" len="med"/>
            <a:tailEnd type="none" w="med" len="med"/>
          </a:ln>
          <a:effectLst/>
        </p:spPr>
      </p:cxnSp>
      <p:sp>
        <p:nvSpPr>
          <p:cNvPr id="71" name="TextBox 70"/>
          <p:cNvSpPr txBox="1"/>
          <p:nvPr/>
        </p:nvSpPr>
        <p:spPr>
          <a:xfrm>
            <a:off x="4572000" y="5276241"/>
            <a:ext cx="3089030" cy="369332"/>
          </a:xfrm>
          <a:prstGeom prst="rect">
            <a:avLst/>
          </a:prstGeom>
          <a:solidFill>
            <a:schemeClr val="tx1">
              <a:alpha val="25000"/>
            </a:schemeClr>
          </a:solidFill>
        </p:spPr>
        <p:txBody>
          <a:bodyPr wrap="square" rtlCol="0">
            <a:spAutoFit/>
          </a:bodyPr>
          <a:lstStyle/>
          <a:p>
            <a:r>
              <a:rPr lang="en-US" dirty="0">
                <a:solidFill>
                  <a:schemeClr val="bg1"/>
                </a:solidFill>
              </a:rPr>
              <a:t>Process upset occurs</a:t>
            </a:r>
          </a:p>
        </p:txBody>
      </p:sp>
      <p:sp>
        <p:nvSpPr>
          <p:cNvPr id="75" name="Freeform 74"/>
          <p:cNvSpPr/>
          <p:nvPr/>
        </p:nvSpPr>
        <p:spPr bwMode="auto">
          <a:xfrm>
            <a:off x="3190240" y="5201920"/>
            <a:ext cx="1412240" cy="391160"/>
          </a:xfrm>
          <a:custGeom>
            <a:avLst/>
            <a:gdLst>
              <a:gd name="connsiteX0" fmla="*/ 1412240 w 1412240"/>
              <a:gd name="connsiteY0" fmla="*/ 254000 h 391160"/>
              <a:gd name="connsiteX1" fmla="*/ 1148080 w 1412240"/>
              <a:gd name="connsiteY1" fmla="*/ 233680 h 391160"/>
              <a:gd name="connsiteX2" fmla="*/ 751840 w 1412240"/>
              <a:gd name="connsiteY2" fmla="*/ 335280 h 391160"/>
              <a:gd name="connsiteX3" fmla="*/ 294640 w 1412240"/>
              <a:gd name="connsiteY3" fmla="*/ 335280 h 391160"/>
              <a:gd name="connsiteX4" fmla="*/ 0 w 1412240"/>
              <a:gd name="connsiteY4" fmla="*/ 0 h 391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2240" h="391160">
                <a:moveTo>
                  <a:pt x="1412240" y="254000"/>
                </a:moveTo>
                <a:cubicBezTo>
                  <a:pt x="1335193" y="237066"/>
                  <a:pt x="1258147" y="220133"/>
                  <a:pt x="1148080" y="233680"/>
                </a:cubicBezTo>
                <a:cubicBezTo>
                  <a:pt x="1038013" y="247227"/>
                  <a:pt x="894080" y="318347"/>
                  <a:pt x="751840" y="335280"/>
                </a:cubicBezTo>
                <a:cubicBezTo>
                  <a:pt x="609600" y="352213"/>
                  <a:pt x="419947" y="391160"/>
                  <a:pt x="294640" y="335280"/>
                </a:cubicBezTo>
                <a:cubicBezTo>
                  <a:pt x="169333" y="279400"/>
                  <a:pt x="84666" y="139700"/>
                  <a:pt x="0" y="0"/>
                </a:cubicBezTo>
              </a:path>
            </a:pathLst>
          </a:custGeom>
          <a:noFill/>
          <a:ln w="28575" cap="flat" cmpd="sng" algn="ctr">
            <a:solidFill>
              <a:srgbClr val="FF0000"/>
            </a:solidFill>
            <a:prstDash val="solid"/>
            <a:round/>
            <a:headEnd type="none" w="lg" len="lg"/>
            <a:tailEnd type="arrow" w="lg" len="lg"/>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400" b="1">
              <a:latin typeface="Arial Narrow" pitchFamily="34" charset="0"/>
            </a:endParaRPr>
          </a:p>
        </p:txBody>
      </p:sp>
      <p:grpSp>
        <p:nvGrpSpPr>
          <p:cNvPr id="7" name="Group 61"/>
          <p:cNvGrpSpPr/>
          <p:nvPr/>
        </p:nvGrpSpPr>
        <p:grpSpPr>
          <a:xfrm>
            <a:off x="5503156" y="2143477"/>
            <a:ext cx="3103512" cy="805746"/>
            <a:chOff x="5517638" y="173186"/>
            <a:chExt cx="3103512" cy="805746"/>
          </a:xfrm>
        </p:grpSpPr>
        <p:sp>
          <p:nvSpPr>
            <p:cNvPr id="81" name="TextBox 80"/>
            <p:cNvSpPr txBox="1"/>
            <p:nvPr/>
          </p:nvSpPr>
          <p:spPr>
            <a:xfrm>
              <a:off x="5517638" y="173186"/>
              <a:ext cx="3089030" cy="369332"/>
            </a:xfrm>
            <a:prstGeom prst="rect">
              <a:avLst/>
            </a:prstGeom>
            <a:noFill/>
          </p:spPr>
          <p:txBody>
            <a:bodyPr wrap="square" rtlCol="0">
              <a:spAutoFit/>
            </a:bodyPr>
            <a:lstStyle/>
            <a:p>
              <a:r>
                <a:rPr lang="en-US" dirty="0">
                  <a:solidFill>
                    <a:srgbClr val="00B0F0"/>
                  </a:solidFill>
                </a:rPr>
                <a:t>Set Point </a:t>
              </a:r>
            </a:p>
          </p:txBody>
        </p:sp>
        <p:cxnSp>
          <p:nvCxnSpPr>
            <p:cNvPr id="83" name="Straight Connector 82"/>
            <p:cNvCxnSpPr/>
            <p:nvPr/>
          </p:nvCxnSpPr>
          <p:spPr bwMode="auto">
            <a:xfrm>
              <a:off x="7440492" y="375116"/>
              <a:ext cx="731520" cy="0"/>
            </a:xfrm>
            <a:prstGeom prst="line">
              <a:avLst/>
            </a:prstGeom>
            <a:solidFill>
              <a:schemeClr val="accent1"/>
            </a:solidFill>
            <a:ln w="38100" cap="rnd" cmpd="sng" algn="ctr">
              <a:solidFill>
                <a:srgbClr val="00B0F0"/>
              </a:solidFill>
              <a:prstDash val="dash"/>
              <a:round/>
              <a:headEnd type="none" w="med" len="med"/>
              <a:tailEnd type="none" w="med" len="med"/>
            </a:ln>
            <a:effectLst/>
          </p:spPr>
        </p:cxnSp>
        <p:sp>
          <p:nvSpPr>
            <p:cNvPr id="60" name="TextBox 59"/>
            <p:cNvSpPr txBox="1"/>
            <p:nvPr/>
          </p:nvSpPr>
          <p:spPr>
            <a:xfrm>
              <a:off x="5532120" y="609600"/>
              <a:ext cx="3089030" cy="369332"/>
            </a:xfrm>
            <a:prstGeom prst="rect">
              <a:avLst/>
            </a:prstGeom>
            <a:noFill/>
          </p:spPr>
          <p:txBody>
            <a:bodyPr wrap="square" rtlCol="0">
              <a:spAutoFit/>
            </a:bodyPr>
            <a:lstStyle/>
            <a:p>
              <a:r>
                <a:rPr lang="en-US" dirty="0">
                  <a:solidFill>
                    <a:srgbClr val="FF0000"/>
                  </a:solidFill>
                </a:rPr>
                <a:t>Process Variable</a:t>
              </a:r>
            </a:p>
          </p:txBody>
        </p:sp>
        <p:cxnSp>
          <p:nvCxnSpPr>
            <p:cNvPr id="61" name="Straight Connector 60"/>
            <p:cNvCxnSpPr/>
            <p:nvPr/>
          </p:nvCxnSpPr>
          <p:spPr bwMode="auto">
            <a:xfrm>
              <a:off x="7454974" y="811530"/>
              <a:ext cx="731520" cy="0"/>
            </a:xfrm>
            <a:prstGeom prst="line">
              <a:avLst/>
            </a:prstGeom>
            <a:solidFill>
              <a:schemeClr val="accent1"/>
            </a:solidFill>
            <a:ln w="38100" cap="rnd" cmpd="sng" algn="ctr">
              <a:solidFill>
                <a:srgbClr val="FF0000"/>
              </a:solidFill>
              <a:prstDash val="solid"/>
              <a:round/>
              <a:headEnd type="none" w="med" len="med"/>
              <a:tailEnd type="none" w="med" len="med"/>
            </a:ln>
            <a:effectLst/>
          </p:spPr>
        </p:cxnSp>
      </p:grpSp>
      <p:sp>
        <p:nvSpPr>
          <p:cNvPr id="63" name="Freeform 62"/>
          <p:cNvSpPr/>
          <p:nvPr/>
        </p:nvSpPr>
        <p:spPr bwMode="auto">
          <a:xfrm>
            <a:off x="1104180" y="4959685"/>
            <a:ext cx="1893019" cy="265102"/>
          </a:xfrm>
          <a:custGeom>
            <a:avLst/>
            <a:gdLst>
              <a:gd name="connsiteX0" fmla="*/ 0 w 2001328"/>
              <a:gd name="connsiteY0" fmla="*/ 0 h 205597"/>
              <a:gd name="connsiteX1" fmla="*/ 491706 w 2001328"/>
              <a:gd name="connsiteY1" fmla="*/ 198408 h 205597"/>
              <a:gd name="connsiteX2" fmla="*/ 1095555 w 2001328"/>
              <a:gd name="connsiteY2" fmla="*/ 43132 h 205597"/>
              <a:gd name="connsiteX3" fmla="*/ 1500996 w 2001328"/>
              <a:gd name="connsiteY3" fmla="*/ 181155 h 205597"/>
              <a:gd name="connsiteX4" fmla="*/ 2001328 w 2001328"/>
              <a:gd name="connsiteY4" fmla="*/ 103517 h 205597"/>
              <a:gd name="connsiteX0" fmla="*/ 0 w 2001328"/>
              <a:gd name="connsiteY0" fmla="*/ 0 h 211526"/>
              <a:gd name="connsiteX1" fmla="*/ 220716 w 2001328"/>
              <a:gd name="connsiteY1" fmla="*/ 121837 h 211526"/>
              <a:gd name="connsiteX2" fmla="*/ 491706 w 2001328"/>
              <a:gd name="connsiteY2" fmla="*/ 198408 h 211526"/>
              <a:gd name="connsiteX3" fmla="*/ 1095555 w 2001328"/>
              <a:gd name="connsiteY3" fmla="*/ 43132 h 211526"/>
              <a:gd name="connsiteX4" fmla="*/ 1500996 w 2001328"/>
              <a:gd name="connsiteY4" fmla="*/ 181155 h 211526"/>
              <a:gd name="connsiteX5" fmla="*/ 2001328 w 2001328"/>
              <a:gd name="connsiteY5" fmla="*/ 103517 h 211526"/>
              <a:gd name="connsiteX0" fmla="*/ 0 w 2001328"/>
              <a:gd name="connsiteY0" fmla="*/ 18404 h 221557"/>
              <a:gd name="connsiteX1" fmla="*/ 267419 w 2001328"/>
              <a:gd name="connsiteY1" fmla="*/ 33068 h 221557"/>
              <a:gd name="connsiteX2" fmla="*/ 491706 w 2001328"/>
              <a:gd name="connsiteY2" fmla="*/ 216812 h 221557"/>
              <a:gd name="connsiteX3" fmla="*/ 1095555 w 2001328"/>
              <a:gd name="connsiteY3" fmla="*/ 61536 h 221557"/>
              <a:gd name="connsiteX4" fmla="*/ 1500996 w 2001328"/>
              <a:gd name="connsiteY4" fmla="*/ 199559 h 221557"/>
              <a:gd name="connsiteX5" fmla="*/ 2001328 w 2001328"/>
              <a:gd name="connsiteY5" fmla="*/ 121921 h 221557"/>
              <a:gd name="connsiteX0" fmla="*/ 0 w 2001328"/>
              <a:gd name="connsiteY0" fmla="*/ 19195 h 227093"/>
              <a:gd name="connsiteX1" fmla="*/ 267419 w 2001328"/>
              <a:gd name="connsiteY1" fmla="*/ 33859 h 227093"/>
              <a:gd name="connsiteX2" fmla="*/ 634132 w 2001328"/>
              <a:gd name="connsiteY2" fmla="*/ 222348 h 227093"/>
              <a:gd name="connsiteX3" fmla="*/ 1095555 w 2001328"/>
              <a:gd name="connsiteY3" fmla="*/ 62327 h 227093"/>
              <a:gd name="connsiteX4" fmla="*/ 1500996 w 2001328"/>
              <a:gd name="connsiteY4" fmla="*/ 200350 h 227093"/>
              <a:gd name="connsiteX5" fmla="*/ 2001328 w 2001328"/>
              <a:gd name="connsiteY5" fmla="*/ 122712 h 227093"/>
              <a:gd name="connsiteX0" fmla="*/ 39088 w 2040416"/>
              <a:gd name="connsiteY0" fmla="*/ 9131 h 217029"/>
              <a:gd name="connsiteX1" fmla="*/ 44570 w 2040416"/>
              <a:gd name="connsiteY1" fmla="*/ 69516 h 217029"/>
              <a:gd name="connsiteX2" fmla="*/ 306507 w 2040416"/>
              <a:gd name="connsiteY2" fmla="*/ 23795 h 217029"/>
              <a:gd name="connsiteX3" fmla="*/ 673220 w 2040416"/>
              <a:gd name="connsiteY3" fmla="*/ 212284 h 217029"/>
              <a:gd name="connsiteX4" fmla="*/ 1134643 w 2040416"/>
              <a:gd name="connsiteY4" fmla="*/ 52263 h 217029"/>
              <a:gd name="connsiteX5" fmla="*/ 1540084 w 2040416"/>
              <a:gd name="connsiteY5" fmla="*/ 190286 h 217029"/>
              <a:gd name="connsiteX6" fmla="*/ 2040416 w 2040416"/>
              <a:gd name="connsiteY6" fmla="*/ 112648 h 217029"/>
              <a:gd name="connsiteX0" fmla="*/ 0 w 2001328"/>
              <a:gd name="connsiteY0" fmla="*/ 19195 h 227093"/>
              <a:gd name="connsiteX1" fmla="*/ 267419 w 2001328"/>
              <a:gd name="connsiteY1" fmla="*/ 33859 h 227093"/>
              <a:gd name="connsiteX2" fmla="*/ 634132 w 2001328"/>
              <a:gd name="connsiteY2" fmla="*/ 222348 h 227093"/>
              <a:gd name="connsiteX3" fmla="*/ 1095555 w 2001328"/>
              <a:gd name="connsiteY3" fmla="*/ 62327 h 227093"/>
              <a:gd name="connsiteX4" fmla="*/ 1500996 w 2001328"/>
              <a:gd name="connsiteY4" fmla="*/ 200350 h 227093"/>
              <a:gd name="connsiteX5" fmla="*/ 2001328 w 2001328"/>
              <a:gd name="connsiteY5" fmla="*/ 122712 h 227093"/>
              <a:gd name="connsiteX0" fmla="*/ 0 w 2001328"/>
              <a:gd name="connsiteY0" fmla="*/ 69516 h 217029"/>
              <a:gd name="connsiteX1" fmla="*/ 267419 w 2001328"/>
              <a:gd name="connsiteY1" fmla="*/ 23795 h 217029"/>
              <a:gd name="connsiteX2" fmla="*/ 634132 w 2001328"/>
              <a:gd name="connsiteY2" fmla="*/ 212284 h 217029"/>
              <a:gd name="connsiteX3" fmla="*/ 1095555 w 2001328"/>
              <a:gd name="connsiteY3" fmla="*/ 52263 h 217029"/>
              <a:gd name="connsiteX4" fmla="*/ 1500996 w 2001328"/>
              <a:gd name="connsiteY4" fmla="*/ 190286 h 217029"/>
              <a:gd name="connsiteX5" fmla="*/ 2001328 w 2001328"/>
              <a:gd name="connsiteY5" fmla="*/ 112648 h 217029"/>
              <a:gd name="connsiteX0" fmla="*/ 0 w 2001328"/>
              <a:gd name="connsiteY0" fmla="*/ 69516 h 217029"/>
              <a:gd name="connsiteX1" fmla="*/ 267419 w 2001328"/>
              <a:gd name="connsiteY1" fmla="*/ 23795 h 217029"/>
              <a:gd name="connsiteX2" fmla="*/ 634132 w 2001328"/>
              <a:gd name="connsiteY2" fmla="*/ 212284 h 217029"/>
              <a:gd name="connsiteX3" fmla="*/ 1095555 w 2001328"/>
              <a:gd name="connsiteY3" fmla="*/ 52263 h 217029"/>
              <a:gd name="connsiteX4" fmla="*/ 1500996 w 2001328"/>
              <a:gd name="connsiteY4" fmla="*/ 190286 h 217029"/>
              <a:gd name="connsiteX5" fmla="*/ 2001328 w 2001328"/>
              <a:gd name="connsiteY5" fmla="*/ 112648 h 217029"/>
              <a:gd name="connsiteX0" fmla="*/ 0 w 2001328"/>
              <a:gd name="connsiteY0" fmla="*/ 69516 h 227093"/>
              <a:gd name="connsiteX1" fmla="*/ 267419 w 2001328"/>
              <a:gd name="connsiteY1" fmla="*/ 23795 h 227093"/>
              <a:gd name="connsiteX2" fmla="*/ 634132 w 2001328"/>
              <a:gd name="connsiteY2" fmla="*/ 212284 h 227093"/>
              <a:gd name="connsiteX3" fmla="*/ 1095555 w 2001328"/>
              <a:gd name="connsiteY3" fmla="*/ 52263 h 227093"/>
              <a:gd name="connsiteX4" fmla="*/ 1639019 w 2001328"/>
              <a:gd name="connsiteY4" fmla="*/ 217029 h 227093"/>
              <a:gd name="connsiteX5" fmla="*/ 2001328 w 2001328"/>
              <a:gd name="connsiteY5" fmla="*/ 112648 h 227093"/>
              <a:gd name="connsiteX0" fmla="*/ 0 w 2001328"/>
              <a:gd name="connsiteY0" fmla="*/ 69516 h 227093"/>
              <a:gd name="connsiteX1" fmla="*/ 267419 w 2001328"/>
              <a:gd name="connsiteY1" fmla="*/ 23795 h 227093"/>
              <a:gd name="connsiteX2" fmla="*/ 634132 w 2001328"/>
              <a:gd name="connsiteY2" fmla="*/ 212284 h 227093"/>
              <a:gd name="connsiteX3" fmla="*/ 1095555 w 2001328"/>
              <a:gd name="connsiteY3" fmla="*/ 52263 h 227093"/>
              <a:gd name="connsiteX4" fmla="*/ 1639019 w 2001328"/>
              <a:gd name="connsiteY4" fmla="*/ 217029 h 227093"/>
              <a:gd name="connsiteX5" fmla="*/ 2001328 w 2001328"/>
              <a:gd name="connsiteY5" fmla="*/ 112648 h 227093"/>
              <a:gd name="connsiteX0" fmla="*/ 0 w 1893019"/>
              <a:gd name="connsiteY0" fmla="*/ 69516 h 225725"/>
              <a:gd name="connsiteX1" fmla="*/ 267419 w 1893019"/>
              <a:gd name="connsiteY1" fmla="*/ 23795 h 225725"/>
              <a:gd name="connsiteX2" fmla="*/ 634132 w 1893019"/>
              <a:gd name="connsiteY2" fmla="*/ 212284 h 225725"/>
              <a:gd name="connsiteX3" fmla="*/ 1095555 w 1893019"/>
              <a:gd name="connsiteY3" fmla="*/ 52263 h 225725"/>
              <a:gd name="connsiteX4" fmla="*/ 1639019 w 1893019"/>
              <a:gd name="connsiteY4" fmla="*/ 217029 h 225725"/>
              <a:gd name="connsiteX5" fmla="*/ 1893019 w 1893019"/>
              <a:gd name="connsiteY5" fmla="*/ 104441 h 225725"/>
              <a:gd name="connsiteX0" fmla="*/ 0 w 1893019"/>
              <a:gd name="connsiteY0" fmla="*/ 69516 h 234421"/>
              <a:gd name="connsiteX1" fmla="*/ 267419 w 1893019"/>
              <a:gd name="connsiteY1" fmla="*/ 23795 h 234421"/>
              <a:gd name="connsiteX2" fmla="*/ 634132 w 1893019"/>
              <a:gd name="connsiteY2" fmla="*/ 212284 h 234421"/>
              <a:gd name="connsiteX3" fmla="*/ 1095555 w 1893019"/>
              <a:gd name="connsiteY3" fmla="*/ 52263 h 234421"/>
              <a:gd name="connsiteX4" fmla="*/ 1547580 w 1893019"/>
              <a:gd name="connsiteY4" fmla="*/ 225725 h 234421"/>
              <a:gd name="connsiteX5" fmla="*/ 1893019 w 1893019"/>
              <a:gd name="connsiteY5" fmla="*/ 104441 h 234421"/>
              <a:gd name="connsiteX0" fmla="*/ 0 w 1893019"/>
              <a:gd name="connsiteY0" fmla="*/ 69516 h 245776"/>
              <a:gd name="connsiteX1" fmla="*/ 267419 w 1893019"/>
              <a:gd name="connsiteY1" fmla="*/ 23795 h 245776"/>
              <a:gd name="connsiteX2" fmla="*/ 634132 w 1893019"/>
              <a:gd name="connsiteY2" fmla="*/ 212284 h 245776"/>
              <a:gd name="connsiteX3" fmla="*/ 1095555 w 1893019"/>
              <a:gd name="connsiteY3" fmla="*/ 52263 h 245776"/>
              <a:gd name="connsiteX4" fmla="*/ 1547580 w 1893019"/>
              <a:gd name="connsiteY4" fmla="*/ 225725 h 245776"/>
              <a:gd name="connsiteX5" fmla="*/ 1893019 w 1893019"/>
              <a:gd name="connsiteY5" fmla="*/ 104441 h 245776"/>
              <a:gd name="connsiteX0" fmla="*/ 0 w 1893019"/>
              <a:gd name="connsiteY0" fmla="*/ 69516 h 265102"/>
              <a:gd name="connsiteX1" fmla="*/ 267419 w 1893019"/>
              <a:gd name="connsiteY1" fmla="*/ 23795 h 265102"/>
              <a:gd name="connsiteX2" fmla="*/ 634132 w 1893019"/>
              <a:gd name="connsiteY2" fmla="*/ 212284 h 265102"/>
              <a:gd name="connsiteX3" fmla="*/ 1095555 w 1893019"/>
              <a:gd name="connsiteY3" fmla="*/ 52263 h 265102"/>
              <a:gd name="connsiteX4" fmla="*/ 1547580 w 1893019"/>
              <a:gd name="connsiteY4" fmla="*/ 225725 h 265102"/>
              <a:gd name="connsiteX5" fmla="*/ 1893019 w 1893019"/>
              <a:gd name="connsiteY5" fmla="*/ 104441 h 26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3019" h="265102">
                <a:moveTo>
                  <a:pt x="0" y="69516"/>
                </a:moveTo>
                <a:cubicBezTo>
                  <a:pt x="114706" y="28326"/>
                  <a:pt x="161730" y="0"/>
                  <a:pt x="267419" y="23795"/>
                </a:cubicBezTo>
                <a:cubicBezTo>
                  <a:pt x="373108" y="47590"/>
                  <a:pt x="496109" y="207539"/>
                  <a:pt x="634132" y="212284"/>
                </a:cubicBezTo>
                <a:cubicBezTo>
                  <a:pt x="772155" y="217029"/>
                  <a:pt x="943314" y="50023"/>
                  <a:pt x="1095555" y="52263"/>
                </a:cubicBezTo>
                <a:cubicBezTo>
                  <a:pt x="1247796" y="54503"/>
                  <a:pt x="1414669" y="217029"/>
                  <a:pt x="1547580" y="225725"/>
                </a:cubicBezTo>
                <a:cubicBezTo>
                  <a:pt x="1680491" y="234421"/>
                  <a:pt x="1751937" y="265102"/>
                  <a:pt x="1893019" y="104441"/>
                </a:cubicBezTo>
              </a:path>
            </a:pathLst>
          </a:custGeom>
          <a:noFill/>
          <a:ln w="38100" cap="rnd" cmpd="sng" algn="ctr">
            <a:solidFill>
              <a:srgbClr val="FF0000"/>
            </a:solidFill>
            <a:prstDash val="solid"/>
            <a:round/>
            <a:headEnd type="none" w="med" len="med"/>
            <a:tailEnd type="none" w="med" len="med"/>
          </a:ln>
          <a:effectLst/>
        </p:spPr>
        <p:txBody>
          <a:bodyPr rtlCol="0" anchor="ctr"/>
          <a:lstStyle/>
          <a:p>
            <a:pPr algn="ctr"/>
            <a:endParaRPr lang="en-US"/>
          </a:p>
        </p:txBody>
      </p:sp>
      <p:sp>
        <p:nvSpPr>
          <p:cNvPr id="1150978" name="Line 2"/>
          <p:cNvSpPr>
            <a:spLocks noChangeShapeType="1"/>
          </p:cNvSpPr>
          <p:nvPr/>
        </p:nvSpPr>
        <p:spPr bwMode="auto">
          <a:xfrm>
            <a:off x="1109663" y="658813"/>
            <a:ext cx="0" cy="5035550"/>
          </a:xfrm>
          <a:prstGeom prst="line">
            <a:avLst/>
          </a:prstGeom>
          <a:noFill/>
          <a:ln w="38100" cap="rnd">
            <a:solidFill>
              <a:schemeClr val="bg1"/>
            </a:solidFill>
            <a:round/>
            <a:headEnd/>
            <a:tailEnd/>
          </a:ln>
          <a:effectLst/>
        </p:spPr>
        <p:txBody>
          <a:bodyPr anchor="ctr"/>
          <a:lstStyle/>
          <a:p>
            <a:endParaRPr lang="en-US"/>
          </a:p>
        </p:txBody>
      </p:sp>
      <p:sp>
        <p:nvSpPr>
          <p:cNvPr id="70" name="Freeform 69"/>
          <p:cNvSpPr/>
          <p:nvPr/>
        </p:nvSpPr>
        <p:spPr bwMode="auto">
          <a:xfrm>
            <a:off x="6182552" y="3657600"/>
            <a:ext cx="2001328" cy="227093"/>
          </a:xfrm>
          <a:custGeom>
            <a:avLst/>
            <a:gdLst>
              <a:gd name="connsiteX0" fmla="*/ 0 w 2001328"/>
              <a:gd name="connsiteY0" fmla="*/ 0 h 205597"/>
              <a:gd name="connsiteX1" fmla="*/ 491706 w 2001328"/>
              <a:gd name="connsiteY1" fmla="*/ 198408 h 205597"/>
              <a:gd name="connsiteX2" fmla="*/ 1095555 w 2001328"/>
              <a:gd name="connsiteY2" fmla="*/ 43132 h 205597"/>
              <a:gd name="connsiteX3" fmla="*/ 1500996 w 2001328"/>
              <a:gd name="connsiteY3" fmla="*/ 181155 h 205597"/>
              <a:gd name="connsiteX4" fmla="*/ 2001328 w 2001328"/>
              <a:gd name="connsiteY4" fmla="*/ 103517 h 205597"/>
              <a:gd name="connsiteX0" fmla="*/ 0 w 2001328"/>
              <a:gd name="connsiteY0" fmla="*/ 0 h 211526"/>
              <a:gd name="connsiteX1" fmla="*/ 220716 w 2001328"/>
              <a:gd name="connsiteY1" fmla="*/ 121837 h 211526"/>
              <a:gd name="connsiteX2" fmla="*/ 491706 w 2001328"/>
              <a:gd name="connsiteY2" fmla="*/ 198408 h 211526"/>
              <a:gd name="connsiteX3" fmla="*/ 1095555 w 2001328"/>
              <a:gd name="connsiteY3" fmla="*/ 43132 h 211526"/>
              <a:gd name="connsiteX4" fmla="*/ 1500996 w 2001328"/>
              <a:gd name="connsiteY4" fmla="*/ 181155 h 211526"/>
              <a:gd name="connsiteX5" fmla="*/ 2001328 w 2001328"/>
              <a:gd name="connsiteY5" fmla="*/ 103517 h 211526"/>
              <a:gd name="connsiteX0" fmla="*/ 0 w 2001328"/>
              <a:gd name="connsiteY0" fmla="*/ 18404 h 221557"/>
              <a:gd name="connsiteX1" fmla="*/ 267419 w 2001328"/>
              <a:gd name="connsiteY1" fmla="*/ 33068 h 221557"/>
              <a:gd name="connsiteX2" fmla="*/ 491706 w 2001328"/>
              <a:gd name="connsiteY2" fmla="*/ 216812 h 221557"/>
              <a:gd name="connsiteX3" fmla="*/ 1095555 w 2001328"/>
              <a:gd name="connsiteY3" fmla="*/ 61536 h 221557"/>
              <a:gd name="connsiteX4" fmla="*/ 1500996 w 2001328"/>
              <a:gd name="connsiteY4" fmla="*/ 199559 h 221557"/>
              <a:gd name="connsiteX5" fmla="*/ 2001328 w 2001328"/>
              <a:gd name="connsiteY5" fmla="*/ 121921 h 221557"/>
              <a:gd name="connsiteX0" fmla="*/ 0 w 2001328"/>
              <a:gd name="connsiteY0" fmla="*/ 19195 h 227093"/>
              <a:gd name="connsiteX1" fmla="*/ 267419 w 2001328"/>
              <a:gd name="connsiteY1" fmla="*/ 33859 h 227093"/>
              <a:gd name="connsiteX2" fmla="*/ 634132 w 2001328"/>
              <a:gd name="connsiteY2" fmla="*/ 222348 h 227093"/>
              <a:gd name="connsiteX3" fmla="*/ 1095555 w 2001328"/>
              <a:gd name="connsiteY3" fmla="*/ 62327 h 227093"/>
              <a:gd name="connsiteX4" fmla="*/ 1500996 w 2001328"/>
              <a:gd name="connsiteY4" fmla="*/ 200350 h 227093"/>
              <a:gd name="connsiteX5" fmla="*/ 2001328 w 2001328"/>
              <a:gd name="connsiteY5" fmla="*/ 122712 h 227093"/>
              <a:gd name="connsiteX0" fmla="*/ 39088 w 2040416"/>
              <a:gd name="connsiteY0" fmla="*/ 9131 h 217029"/>
              <a:gd name="connsiteX1" fmla="*/ 44570 w 2040416"/>
              <a:gd name="connsiteY1" fmla="*/ 69516 h 217029"/>
              <a:gd name="connsiteX2" fmla="*/ 306507 w 2040416"/>
              <a:gd name="connsiteY2" fmla="*/ 23795 h 217029"/>
              <a:gd name="connsiteX3" fmla="*/ 673220 w 2040416"/>
              <a:gd name="connsiteY3" fmla="*/ 212284 h 217029"/>
              <a:gd name="connsiteX4" fmla="*/ 1134643 w 2040416"/>
              <a:gd name="connsiteY4" fmla="*/ 52263 h 217029"/>
              <a:gd name="connsiteX5" fmla="*/ 1540084 w 2040416"/>
              <a:gd name="connsiteY5" fmla="*/ 190286 h 217029"/>
              <a:gd name="connsiteX6" fmla="*/ 2040416 w 2040416"/>
              <a:gd name="connsiteY6" fmla="*/ 112648 h 217029"/>
              <a:gd name="connsiteX0" fmla="*/ 0 w 2001328"/>
              <a:gd name="connsiteY0" fmla="*/ 19195 h 227093"/>
              <a:gd name="connsiteX1" fmla="*/ 267419 w 2001328"/>
              <a:gd name="connsiteY1" fmla="*/ 33859 h 227093"/>
              <a:gd name="connsiteX2" fmla="*/ 634132 w 2001328"/>
              <a:gd name="connsiteY2" fmla="*/ 222348 h 227093"/>
              <a:gd name="connsiteX3" fmla="*/ 1095555 w 2001328"/>
              <a:gd name="connsiteY3" fmla="*/ 62327 h 227093"/>
              <a:gd name="connsiteX4" fmla="*/ 1500996 w 2001328"/>
              <a:gd name="connsiteY4" fmla="*/ 200350 h 227093"/>
              <a:gd name="connsiteX5" fmla="*/ 2001328 w 2001328"/>
              <a:gd name="connsiteY5" fmla="*/ 122712 h 227093"/>
              <a:gd name="connsiteX0" fmla="*/ 0 w 2001328"/>
              <a:gd name="connsiteY0" fmla="*/ 69516 h 217029"/>
              <a:gd name="connsiteX1" fmla="*/ 267419 w 2001328"/>
              <a:gd name="connsiteY1" fmla="*/ 23795 h 217029"/>
              <a:gd name="connsiteX2" fmla="*/ 634132 w 2001328"/>
              <a:gd name="connsiteY2" fmla="*/ 212284 h 217029"/>
              <a:gd name="connsiteX3" fmla="*/ 1095555 w 2001328"/>
              <a:gd name="connsiteY3" fmla="*/ 52263 h 217029"/>
              <a:gd name="connsiteX4" fmla="*/ 1500996 w 2001328"/>
              <a:gd name="connsiteY4" fmla="*/ 190286 h 217029"/>
              <a:gd name="connsiteX5" fmla="*/ 2001328 w 2001328"/>
              <a:gd name="connsiteY5" fmla="*/ 112648 h 217029"/>
              <a:gd name="connsiteX0" fmla="*/ 0 w 2001328"/>
              <a:gd name="connsiteY0" fmla="*/ 69516 h 217029"/>
              <a:gd name="connsiteX1" fmla="*/ 267419 w 2001328"/>
              <a:gd name="connsiteY1" fmla="*/ 23795 h 217029"/>
              <a:gd name="connsiteX2" fmla="*/ 634132 w 2001328"/>
              <a:gd name="connsiteY2" fmla="*/ 212284 h 217029"/>
              <a:gd name="connsiteX3" fmla="*/ 1095555 w 2001328"/>
              <a:gd name="connsiteY3" fmla="*/ 52263 h 217029"/>
              <a:gd name="connsiteX4" fmla="*/ 1500996 w 2001328"/>
              <a:gd name="connsiteY4" fmla="*/ 190286 h 217029"/>
              <a:gd name="connsiteX5" fmla="*/ 2001328 w 2001328"/>
              <a:gd name="connsiteY5" fmla="*/ 112648 h 217029"/>
              <a:gd name="connsiteX0" fmla="*/ 0 w 2001328"/>
              <a:gd name="connsiteY0" fmla="*/ 69516 h 227093"/>
              <a:gd name="connsiteX1" fmla="*/ 267419 w 2001328"/>
              <a:gd name="connsiteY1" fmla="*/ 23795 h 227093"/>
              <a:gd name="connsiteX2" fmla="*/ 634132 w 2001328"/>
              <a:gd name="connsiteY2" fmla="*/ 212284 h 227093"/>
              <a:gd name="connsiteX3" fmla="*/ 1095555 w 2001328"/>
              <a:gd name="connsiteY3" fmla="*/ 52263 h 227093"/>
              <a:gd name="connsiteX4" fmla="*/ 1639019 w 2001328"/>
              <a:gd name="connsiteY4" fmla="*/ 217029 h 227093"/>
              <a:gd name="connsiteX5" fmla="*/ 2001328 w 2001328"/>
              <a:gd name="connsiteY5" fmla="*/ 112648 h 227093"/>
              <a:gd name="connsiteX0" fmla="*/ 0 w 2001328"/>
              <a:gd name="connsiteY0" fmla="*/ 69516 h 227093"/>
              <a:gd name="connsiteX1" fmla="*/ 267419 w 2001328"/>
              <a:gd name="connsiteY1" fmla="*/ 23795 h 227093"/>
              <a:gd name="connsiteX2" fmla="*/ 634132 w 2001328"/>
              <a:gd name="connsiteY2" fmla="*/ 212284 h 227093"/>
              <a:gd name="connsiteX3" fmla="*/ 1095555 w 2001328"/>
              <a:gd name="connsiteY3" fmla="*/ 52263 h 227093"/>
              <a:gd name="connsiteX4" fmla="*/ 1639019 w 2001328"/>
              <a:gd name="connsiteY4" fmla="*/ 217029 h 227093"/>
              <a:gd name="connsiteX5" fmla="*/ 2001328 w 2001328"/>
              <a:gd name="connsiteY5" fmla="*/ 112648 h 22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1328" h="227093">
                <a:moveTo>
                  <a:pt x="0" y="69516"/>
                </a:moveTo>
                <a:cubicBezTo>
                  <a:pt x="114706" y="28326"/>
                  <a:pt x="161730" y="0"/>
                  <a:pt x="267419" y="23795"/>
                </a:cubicBezTo>
                <a:cubicBezTo>
                  <a:pt x="373108" y="47590"/>
                  <a:pt x="496109" y="207539"/>
                  <a:pt x="634132" y="212284"/>
                </a:cubicBezTo>
                <a:cubicBezTo>
                  <a:pt x="772155" y="217029"/>
                  <a:pt x="928074" y="51472"/>
                  <a:pt x="1095555" y="52263"/>
                </a:cubicBezTo>
                <a:cubicBezTo>
                  <a:pt x="1263036" y="53054"/>
                  <a:pt x="1488057" y="206965"/>
                  <a:pt x="1639019" y="217029"/>
                </a:cubicBezTo>
                <a:cubicBezTo>
                  <a:pt x="1789981" y="227093"/>
                  <a:pt x="1844673" y="218318"/>
                  <a:pt x="2001328" y="112648"/>
                </a:cubicBezTo>
              </a:path>
            </a:pathLst>
          </a:custGeom>
          <a:noFill/>
          <a:ln w="38100" cap="rnd" cmpd="sng" algn="ctr">
            <a:solidFill>
              <a:srgbClr val="FF0000"/>
            </a:solidFill>
            <a:prstDash val="solid"/>
            <a:round/>
            <a:headEnd type="none" w="med" len="med"/>
            <a:tailEnd type="none" w="med" len="med"/>
          </a:ln>
          <a:effectLst/>
        </p:spPr>
        <p:txBody>
          <a:bodyPr rtlCol="0" anchor="ctr"/>
          <a:lstStyle/>
          <a:p>
            <a:pPr algn="ctr"/>
            <a:endParaRPr lang="en-US"/>
          </a:p>
        </p:txBody>
      </p:sp>
      <p:sp>
        <p:nvSpPr>
          <p:cNvPr id="87" name="Freeform 86"/>
          <p:cNvSpPr/>
          <p:nvPr/>
        </p:nvSpPr>
        <p:spPr bwMode="auto">
          <a:xfrm>
            <a:off x="2997200" y="1857555"/>
            <a:ext cx="3187940" cy="3197524"/>
          </a:xfrm>
          <a:custGeom>
            <a:avLst/>
            <a:gdLst>
              <a:gd name="connsiteX0" fmla="*/ 0 w 3174521"/>
              <a:gd name="connsiteY0" fmla="*/ 3197524 h 3197524"/>
              <a:gd name="connsiteX1" fmla="*/ 621102 w 3174521"/>
              <a:gd name="connsiteY1" fmla="*/ 57509 h 3197524"/>
              <a:gd name="connsiteX2" fmla="*/ 1250830 w 3174521"/>
              <a:gd name="connsiteY2" fmla="*/ 2852468 h 3197524"/>
              <a:gd name="connsiteX3" fmla="*/ 1871932 w 3174521"/>
              <a:gd name="connsiteY3" fmla="*/ 1558505 h 3197524"/>
              <a:gd name="connsiteX4" fmla="*/ 2501660 w 3174521"/>
              <a:gd name="connsiteY4" fmla="*/ 2058837 h 3197524"/>
              <a:gd name="connsiteX5" fmla="*/ 3174521 w 3174521"/>
              <a:gd name="connsiteY5" fmla="*/ 1869056 h 3197524"/>
              <a:gd name="connsiteX0" fmla="*/ 0 w 3174521"/>
              <a:gd name="connsiteY0" fmla="*/ 3197524 h 3197524"/>
              <a:gd name="connsiteX1" fmla="*/ 621102 w 3174521"/>
              <a:gd name="connsiteY1" fmla="*/ 57509 h 3197524"/>
              <a:gd name="connsiteX2" fmla="*/ 1250830 w 3174521"/>
              <a:gd name="connsiteY2" fmla="*/ 2852468 h 3197524"/>
              <a:gd name="connsiteX3" fmla="*/ 1871932 w 3174521"/>
              <a:gd name="connsiteY3" fmla="*/ 1558505 h 3197524"/>
              <a:gd name="connsiteX4" fmla="*/ 2501660 w 3174521"/>
              <a:gd name="connsiteY4" fmla="*/ 2058837 h 3197524"/>
              <a:gd name="connsiteX5" fmla="*/ 3174521 w 3174521"/>
              <a:gd name="connsiteY5" fmla="*/ 1869056 h 3197524"/>
              <a:gd name="connsiteX0" fmla="*/ 0 w 3174521"/>
              <a:gd name="connsiteY0" fmla="*/ 3197524 h 3197524"/>
              <a:gd name="connsiteX1" fmla="*/ 621102 w 3174521"/>
              <a:gd name="connsiteY1" fmla="*/ 57509 h 3197524"/>
              <a:gd name="connsiteX2" fmla="*/ 1250830 w 3174521"/>
              <a:gd name="connsiteY2" fmla="*/ 2852468 h 3197524"/>
              <a:gd name="connsiteX3" fmla="*/ 1871932 w 3174521"/>
              <a:gd name="connsiteY3" fmla="*/ 1558505 h 3197524"/>
              <a:gd name="connsiteX4" fmla="*/ 2501660 w 3174521"/>
              <a:gd name="connsiteY4" fmla="*/ 2058837 h 3197524"/>
              <a:gd name="connsiteX5" fmla="*/ 3174521 w 3174521"/>
              <a:gd name="connsiteY5" fmla="*/ 1869056 h 3197524"/>
              <a:gd name="connsiteX0" fmla="*/ 0 w 3174521"/>
              <a:gd name="connsiteY0" fmla="*/ 3197524 h 3197524"/>
              <a:gd name="connsiteX1" fmla="*/ 621102 w 3174521"/>
              <a:gd name="connsiteY1" fmla="*/ 57509 h 3197524"/>
              <a:gd name="connsiteX2" fmla="*/ 1250830 w 3174521"/>
              <a:gd name="connsiteY2" fmla="*/ 2852468 h 3197524"/>
              <a:gd name="connsiteX3" fmla="*/ 1871932 w 3174521"/>
              <a:gd name="connsiteY3" fmla="*/ 1558505 h 3197524"/>
              <a:gd name="connsiteX4" fmla="*/ 2501660 w 3174521"/>
              <a:gd name="connsiteY4" fmla="*/ 2058837 h 3197524"/>
              <a:gd name="connsiteX5" fmla="*/ 3174521 w 3174521"/>
              <a:gd name="connsiteY5" fmla="*/ 1869056 h 3197524"/>
              <a:gd name="connsiteX0" fmla="*/ 0 w 3174521"/>
              <a:gd name="connsiteY0" fmla="*/ 3197524 h 3197524"/>
              <a:gd name="connsiteX1" fmla="*/ 621102 w 3174521"/>
              <a:gd name="connsiteY1" fmla="*/ 57509 h 3197524"/>
              <a:gd name="connsiteX2" fmla="*/ 1250830 w 3174521"/>
              <a:gd name="connsiteY2" fmla="*/ 2852468 h 3197524"/>
              <a:gd name="connsiteX3" fmla="*/ 1871932 w 3174521"/>
              <a:gd name="connsiteY3" fmla="*/ 1558505 h 3197524"/>
              <a:gd name="connsiteX4" fmla="*/ 2501660 w 3174521"/>
              <a:gd name="connsiteY4" fmla="*/ 2058837 h 3197524"/>
              <a:gd name="connsiteX5" fmla="*/ 3174521 w 3174521"/>
              <a:gd name="connsiteY5" fmla="*/ 1869056 h 3197524"/>
              <a:gd name="connsiteX0" fmla="*/ 0 w 3187940"/>
              <a:gd name="connsiteY0" fmla="*/ 3197524 h 3197524"/>
              <a:gd name="connsiteX1" fmla="*/ 634521 w 3187940"/>
              <a:gd name="connsiteY1" fmla="*/ 57509 h 3197524"/>
              <a:gd name="connsiteX2" fmla="*/ 1264249 w 3187940"/>
              <a:gd name="connsiteY2" fmla="*/ 2852468 h 3197524"/>
              <a:gd name="connsiteX3" fmla="*/ 1885351 w 3187940"/>
              <a:gd name="connsiteY3" fmla="*/ 1558505 h 3197524"/>
              <a:gd name="connsiteX4" fmla="*/ 2515079 w 3187940"/>
              <a:gd name="connsiteY4" fmla="*/ 2058837 h 3197524"/>
              <a:gd name="connsiteX5" fmla="*/ 3187940 w 3187940"/>
              <a:gd name="connsiteY5" fmla="*/ 1869056 h 3197524"/>
              <a:gd name="connsiteX0" fmla="*/ 0 w 3187940"/>
              <a:gd name="connsiteY0" fmla="*/ 3197524 h 3197524"/>
              <a:gd name="connsiteX1" fmla="*/ 634521 w 3187940"/>
              <a:gd name="connsiteY1" fmla="*/ 57509 h 3197524"/>
              <a:gd name="connsiteX2" fmla="*/ 1264249 w 3187940"/>
              <a:gd name="connsiteY2" fmla="*/ 2852468 h 3197524"/>
              <a:gd name="connsiteX3" fmla="*/ 1885351 w 3187940"/>
              <a:gd name="connsiteY3" fmla="*/ 1558505 h 3197524"/>
              <a:gd name="connsiteX4" fmla="*/ 2515079 w 3187940"/>
              <a:gd name="connsiteY4" fmla="*/ 2058837 h 3197524"/>
              <a:gd name="connsiteX5" fmla="*/ 3187940 w 3187940"/>
              <a:gd name="connsiteY5" fmla="*/ 1869056 h 319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7940" h="3197524">
                <a:moveTo>
                  <a:pt x="0" y="3197524"/>
                </a:moveTo>
                <a:cubicBezTo>
                  <a:pt x="129022" y="3016909"/>
                  <a:pt x="423813" y="115018"/>
                  <a:pt x="634521" y="57509"/>
                </a:cubicBezTo>
                <a:cubicBezTo>
                  <a:pt x="845229" y="0"/>
                  <a:pt x="1055777" y="2602302"/>
                  <a:pt x="1264249" y="2852468"/>
                </a:cubicBezTo>
                <a:cubicBezTo>
                  <a:pt x="1472721" y="3102634"/>
                  <a:pt x="1676879" y="1690777"/>
                  <a:pt x="1885351" y="1558505"/>
                </a:cubicBezTo>
                <a:cubicBezTo>
                  <a:pt x="2093823" y="1426233"/>
                  <a:pt x="2297981" y="2007079"/>
                  <a:pt x="2515079" y="2058837"/>
                </a:cubicBezTo>
                <a:cubicBezTo>
                  <a:pt x="2732177" y="2110595"/>
                  <a:pt x="3187940" y="1869056"/>
                  <a:pt x="3187940" y="1869056"/>
                </a:cubicBezTo>
              </a:path>
            </a:pathLst>
          </a:custGeom>
          <a:noFill/>
          <a:ln w="38100" cap="rnd" cmpd="sng" algn="ctr">
            <a:solidFill>
              <a:srgbClr val="FF0000"/>
            </a:solidFill>
            <a:prstDash val="solid"/>
            <a:round/>
            <a:headEnd type="none" w="med" len="med"/>
            <a:tailEnd type="none" w="med" len="med"/>
          </a:ln>
          <a:effectLst/>
        </p:spPr>
        <p:txBody>
          <a:bodyPr rtlCol="0" anchor="ctr"/>
          <a:lstStyle/>
          <a:p>
            <a:pPr algn="ctr"/>
            <a:endParaRPr lang="en-US"/>
          </a:p>
        </p:txBody>
      </p:sp>
      <p:cxnSp>
        <p:nvCxnSpPr>
          <p:cNvPr id="90" name="Straight Connector 89"/>
          <p:cNvCxnSpPr/>
          <p:nvPr/>
        </p:nvCxnSpPr>
        <p:spPr bwMode="auto">
          <a:xfrm flipV="1">
            <a:off x="2997199" y="1920241"/>
            <a:ext cx="0" cy="1884997"/>
          </a:xfrm>
          <a:prstGeom prst="line">
            <a:avLst/>
          </a:prstGeom>
          <a:solidFill>
            <a:schemeClr val="accent1"/>
          </a:solidFill>
          <a:ln w="28575" cap="rnd" cmpd="sng" algn="ctr">
            <a:solidFill>
              <a:srgbClr val="008000"/>
            </a:solidFill>
            <a:prstDash val="solid"/>
            <a:round/>
            <a:headEnd type="arrow" w="lg" len="lg"/>
            <a:tailEnd type="arrow" w="lg" len="lg"/>
          </a:ln>
          <a:effectLst/>
        </p:spPr>
      </p:cxnSp>
      <p:cxnSp>
        <p:nvCxnSpPr>
          <p:cNvPr id="92" name="Straight Connector 91"/>
          <p:cNvCxnSpPr/>
          <p:nvPr/>
        </p:nvCxnSpPr>
        <p:spPr bwMode="auto">
          <a:xfrm>
            <a:off x="2593035" y="1920240"/>
            <a:ext cx="1004887" cy="0"/>
          </a:xfrm>
          <a:prstGeom prst="line">
            <a:avLst/>
          </a:prstGeom>
          <a:solidFill>
            <a:schemeClr val="accent1"/>
          </a:solidFill>
          <a:ln w="28575" cap="rnd" cmpd="sng" algn="ctr">
            <a:solidFill>
              <a:srgbClr val="008000"/>
            </a:solidFill>
            <a:prstDash val="solid"/>
            <a:round/>
            <a:headEnd type="none" w="med" len="med"/>
            <a:tailEnd type="none" w="med" len="med"/>
          </a:ln>
          <a:effectLst/>
        </p:spPr>
      </p:cxnSp>
      <p:cxnSp>
        <p:nvCxnSpPr>
          <p:cNvPr id="94" name="Straight Connector 93"/>
          <p:cNvCxnSpPr/>
          <p:nvPr/>
        </p:nvCxnSpPr>
        <p:spPr bwMode="auto">
          <a:xfrm>
            <a:off x="2593035" y="3805238"/>
            <a:ext cx="597205" cy="0"/>
          </a:xfrm>
          <a:prstGeom prst="line">
            <a:avLst/>
          </a:prstGeom>
          <a:solidFill>
            <a:schemeClr val="accent1"/>
          </a:solidFill>
          <a:ln w="28575" cap="rnd" cmpd="sng" algn="ctr">
            <a:solidFill>
              <a:srgbClr val="008000"/>
            </a:solidFill>
            <a:prstDash val="solid"/>
            <a:round/>
            <a:headEnd type="none" w="med" len="med"/>
            <a:tailEnd type="none" w="med" len="med"/>
          </a:ln>
          <a:effectLst/>
        </p:spPr>
      </p:cxnSp>
      <p:cxnSp>
        <p:nvCxnSpPr>
          <p:cNvPr id="99" name="Straight Connector 98"/>
          <p:cNvCxnSpPr/>
          <p:nvPr/>
        </p:nvCxnSpPr>
        <p:spPr bwMode="auto">
          <a:xfrm rot="16200000">
            <a:off x="2725737" y="4075747"/>
            <a:ext cx="542925" cy="0"/>
          </a:xfrm>
          <a:prstGeom prst="line">
            <a:avLst/>
          </a:prstGeom>
          <a:solidFill>
            <a:schemeClr val="accent1"/>
          </a:solidFill>
          <a:ln w="28575" cap="rnd" cmpd="sng" algn="ctr">
            <a:solidFill>
              <a:srgbClr val="008000"/>
            </a:solidFill>
            <a:prstDash val="solid"/>
            <a:round/>
            <a:headEnd type="none" w="med" len="med"/>
            <a:tailEnd type="none" w="med" len="med"/>
          </a:ln>
          <a:effectLst/>
        </p:spPr>
      </p:cxnSp>
      <p:cxnSp>
        <p:nvCxnSpPr>
          <p:cNvPr id="104" name="Straight Connector 103"/>
          <p:cNvCxnSpPr/>
          <p:nvPr/>
        </p:nvCxnSpPr>
        <p:spPr bwMode="auto">
          <a:xfrm>
            <a:off x="4360862" y="3805238"/>
            <a:ext cx="348298" cy="0"/>
          </a:xfrm>
          <a:prstGeom prst="line">
            <a:avLst/>
          </a:prstGeom>
          <a:solidFill>
            <a:schemeClr val="accent1"/>
          </a:solidFill>
          <a:ln w="28575" cap="rnd" cmpd="sng" algn="ctr">
            <a:solidFill>
              <a:srgbClr val="008000"/>
            </a:solidFill>
            <a:prstDash val="solid"/>
            <a:round/>
            <a:headEnd type="none" w="med" len="med"/>
            <a:tailEnd type="none" w="med" len="med"/>
          </a:ln>
          <a:effectLst/>
        </p:spPr>
      </p:cxnSp>
      <p:sp>
        <p:nvSpPr>
          <p:cNvPr id="62" name="TextBox 61"/>
          <p:cNvSpPr txBox="1"/>
          <p:nvPr/>
        </p:nvSpPr>
        <p:spPr>
          <a:xfrm>
            <a:off x="1331914" y="2124075"/>
            <a:ext cx="1622190" cy="1477328"/>
          </a:xfrm>
          <a:prstGeom prst="rect">
            <a:avLst/>
          </a:prstGeom>
          <a:solidFill>
            <a:schemeClr val="tx1">
              <a:alpha val="25000"/>
            </a:schemeClr>
          </a:solidFill>
        </p:spPr>
        <p:txBody>
          <a:bodyPr wrap="square" rtlCol="0">
            <a:spAutoFit/>
          </a:bodyPr>
          <a:lstStyle/>
          <a:p>
            <a:r>
              <a:rPr lang="en-US" dirty="0">
                <a:solidFill>
                  <a:srgbClr val="008000"/>
                </a:solidFill>
              </a:rPr>
              <a:t>This spike needs to be small enough to not break something</a:t>
            </a:r>
          </a:p>
        </p:txBody>
      </p:sp>
      <p:cxnSp>
        <p:nvCxnSpPr>
          <p:cNvPr id="98" name="Straight Connector 97"/>
          <p:cNvCxnSpPr/>
          <p:nvPr/>
        </p:nvCxnSpPr>
        <p:spPr bwMode="auto">
          <a:xfrm flipH="1">
            <a:off x="2997199" y="4075747"/>
            <a:ext cx="3094039" cy="0"/>
          </a:xfrm>
          <a:prstGeom prst="line">
            <a:avLst/>
          </a:prstGeom>
          <a:solidFill>
            <a:schemeClr val="accent1"/>
          </a:solidFill>
          <a:ln w="28575" cap="rnd" cmpd="sng" algn="ctr">
            <a:solidFill>
              <a:srgbClr val="008000"/>
            </a:solidFill>
            <a:prstDash val="solid"/>
            <a:round/>
            <a:headEnd type="arrow" w="lg" len="lg"/>
            <a:tailEnd type="arrow" w="lg" len="lg"/>
          </a:ln>
          <a:effectLst/>
        </p:spPr>
      </p:cxnSp>
      <p:sp>
        <p:nvSpPr>
          <p:cNvPr id="64" name="TextBox 63"/>
          <p:cNvSpPr txBox="1"/>
          <p:nvPr/>
        </p:nvSpPr>
        <p:spPr>
          <a:xfrm>
            <a:off x="4709160" y="4343390"/>
            <a:ext cx="3601083" cy="923330"/>
          </a:xfrm>
          <a:prstGeom prst="rect">
            <a:avLst/>
          </a:prstGeom>
          <a:solidFill>
            <a:schemeClr val="tx1">
              <a:alpha val="25000"/>
            </a:schemeClr>
          </a:solidFill>
        </p:spPr>
        <p:txBody>
          <a:bodyPr wrap="square" rtlCol="0">
            <a:spAutoFit/>
          </a:bodyPr>
          <a:lstStyle/>
          <a:p>
            <a:r>
              <a:rPr lang="en-US" dirty="0">
                <a:solidFill>
                  <a:srgbClr val="008000"/>
                </a:solidFill>
              </a:rPr>
              <a:t>This settling time needs to be reasonable in the context of the load served by the process</a:t>
            </a:r>
          </a:p>
        </p:txBody>
      </p:sp>
      <p:sp>
        <p:nvSpPr>
          <p:cNvPr id="5" name="Slide Number Placeholder 4"/>
          <p:cNvSpPr>
            <a:spLocks noGrp="1"/>
          </p:cNvSpPr>
          <p:nvPr>
            <p:ph type="sldNum" sz="quarter" idx="11"/>
          </p:nvPr>
        </p:nvSpPr>
        <p:spPr/>
        <p:txBody>
          <a:bodyPr/>
          <a:lstStyle/>
          <a:p>
            <a:fld id="{A9320731-3B2C-4107-8664-CAD7BE973DC8}" type="slidenum">
              <a:rPr lang="en-US" smtClean="0"/>
              <a:pPr/>
              <a:t>53</a:t>
            </a:fld>
            <a:endParaRPr lang="en-US"/>
          </a:p>
        </p:txBody>
      </p:sp>
      <p:cxnSp>
        <p:nvCxnSpPr>
          <p:cNvPr id="59" name="Straight Connector 58"/>
          <p:cNvCxnSpPr/>
          <p:nvPr/>
        </p:nvCxnSpPr>
        <p:spPr bwMode="auto">
          <a:xfrm rot="16200000">
            <a:off x="5819776" y="4075747"/>
            <a:ext cx="542925" cy="0"/>
          </a:xfrm>
          <a:prstGeom prst="line">
            <a:avLst/>
          </a:prstGeom>
          <a:solidFill>
            <a:schemeClr val="accent1"/>
          </a:solidFill>
          <a:ln w="28575" cap="rnd" cmpd="sng" algn="ctr">
            <a:solidFill>
              <a:srgbClr val="008000"/>
            </a:solidFill>
            <a:prstDash val="solid"/>
            <a:round/>
            <a:headEnd type="none" w="med" len="med"/>
            <a:tailEnd type="none" w="med" len="med"/>
          </a:ln>
          <a:effectLst/>
        </p:spPr>
      </p:cxnSp>
      <p:sp>
        <p:nvSpPr>
          <p:cNvPr id="4" name="Footer Placeholder 3"/>
          <p:cNvSpPr>
            <a:spLocks noGrp="1"/>
          </p:cNvSpPr>
          <p:nvPr>
            <p:ph type="ftr" sz="quarter" idx="10"/>
          </p:nvPr>
        </p:nvSpPr>
        <p:spPr/>
        <p:txBody>
          <a:bodyPr/>
          <a:lstStyle/>
          <a:p>
            <a:r>
              <a:rPr lang="en-US" dirty="0"/>
              <a:t>Tab 12-4 - "It All Depends on the Lags"</a:t>
            </a:r>
          </a:p>
        </p:txBody>
      </p:sp>
    </p:spTree>
    <p:extLst>
      <p:ext uri="{BB962C8B-B14F-4D97-AF65-F5344CB8AC3E}">
        <p14:creationId xmlns:p14="http://schemas.microsoft.com/office/powerpoint/2010/main" val="170103701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9914" name="Title 1609913"/>
          <p:cNvSpPr>
            <a:spLocks noGrp="1"/>
          </p:cNvSpPr>
          <p:nvPr>
            <p:ph type="title"/>
          </p:nvPr>
        </p:nvSpPr>
        <p:spPr/>
        <p:txBody>
          <a:bodyPr>
            <a:normAutofit fontScale="90000"/>
          </a:bodyPr>
          <a:lstStyle/>
          <a:p>
            <a:r>
              <a:rPr lang="en-US" sz="3600" dirty="0"/>
              <a:t>It All Depends on the Lags</a:t>
            </a:r>
            <a:br>
              <a:rPr lang="en-US" dirty="0"/>
            </a:br>
            <a:r>
              <a:rPr lang="en-US" sz="2200" dirty="0"/>
              <a:t>                                                                             David W. St. Clair</a:t>
            </a:r>
            <a:endParaRPr lang="en-US" dirty="0"/>
          </a:p>
        </p:txBody>
      </p:sp>
      <p:sp>
        <p:nvSpPr>
          <p:cNvPr id="2" name="Slide Number Placeholder 1"/>
          <p:cNvSpPr>
            <a:spLocks noGrp="1"/>
          </p:cNvSpPr>
          <p:nvPr>
            <p:ph type="sldNum" sz="quarter" idx="11"/>
          </p:nvPr>
        </p:nvSpPr>
        <p:spPr/>
        <p:txBody>
          <a:bodyPr/>
          <a:lstStyle/>
          <a:p>
            <a:fld id="{A9320731-3B2C-4107-8664-CAD7BE973DC8}" type="slidenum">
              <a:rPr lang="en-US" smtClean="0"/>
              <a:pPr/>
              <a:t>54</a:t>
            </a:fld>
            <a:endParaRPr lang="en-US"/>
          </a:p>
        </p:txBody>
      </p:sp>
      <p:sp>
        <p:nvSpPr>
          <p:cNvPr id="3" name="Footer Placeholder 2"/>
          <p:cNvSpPr>
            <a:spLocks noGrp="1"/>
          </p:cNvSpPr>
          <p:nvPr>
            <p:ph type="ftr" sz="quarter" idx="10"/>
          </p:nvPr>
        </p:nvSpPr>
        <p:spPr/>
        <p:txBody>
          <a:bodyPr/>
          <a:lstStyle/>
          <a:p>
            <a:r>
              <a:rPr lang="en-US" dirty="0"/>
              <a:t>Tab 12-4 - "It All Depends on the Lags"</a:t>
            </a:r>
          </a:p>
        </p:txBody>
      </p:sp>
    </p:spTree>
    <p:extLst>
      <p:ext uri="{BB962C8B-B14F-4D97-AF65-F5344CB8AC3E}">
        <p14:creationId xmlns:p14="http://schemas.microsoft.com/office/powerpoint/2010/main" val="428309714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0" name="Group 179"/>
          <p:cNvGrpSpPr/>
          <p:nvPr/>
        </p:nvGrpSpPr>
        <p:grpSpPr>
          <a:xfrm>
            <a:off x="3688434" y="1281383"/>
            <a:ext cx="3200400" cy="0"/>
            <a:chOff x="3688434" y="1281383"/>
            <a:chExt cx="640080" cy="0"/>
          </a:xfrm>
        </p:grpSpPr>
        <p:cxnSp>
          <p:nvCxnSpPr>
            <p:cNvPr id="157" name="Straight Connector 156"/>
            <p:cNvCxnSpPr/>
            <p:nvPr/>
          </p:nvCxnSpPr>
          <p:spPr>
            <a:xfrm flipV="1">
              <a:off x="3688434" y="1281383"/>
              <a:ext cx="640080" cy="0"/>
            </a:xfrm>
            <a:prstGeom prst="line">
              <a:avLst/>
            </a:prstGeom>
            <a:ln w="3175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3688434" y="1281383"/>
              <a:ext cx="640080" cy="0"/>
            </a:xfrm>
            <a:prstGeom prst="line">
              <a:avLst/>
            </a:prstGeom>
            <a:ln w="9525" cap="rnd">
              <a:solidFill>
                <a:srgbClr val="00B050"/>
              </a:solidFill>
            </a:ln>
          </p:spPr>
          <p:style>
            <a:lnRef idx="1">
              <a:schemeClr val="accent1"/>
            </a:lnRef>
            <a:fillRef idx="0">
              <a:schemeClr val="accent1"/>
            </a:fillRef>
            <a:effectRef idx="0">
              <a:schemeClr val="accent1"/>
            </a:effectRef>
            <a:fontRef idx="minor">
              <a:schemeClr val="tx1"/>
            </a:fontRef>
          </p:style>
        </p:cxnSp>
      </p:grpSp>
      <p:cxnSp>
        <p:nvCxnSpPr>
          <p:cNvPr id="36" name="Straight Connector 35"/>
          <p:cNvCxnSpPr/>
          <p:nvPr/>
        </p:nvCxnSpPr>
        <p:spPr>
          <a:xfrm flipH="1">
            <a:off x="3993498" y="3255080"/>
            <a:ext cx="1828984" cy="0"/>
          </a:xfrm>
          <a:prstGeom prst="line">
            <a:avLst/>
          </a:prstGeom>
          <a:solidFill>
            <a:schemeClr val="accent3"/>
          </a:solidFill>
          <a:ln w="381000" cap="rnd">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38" name="Group 137"/>
          <p:cNvGrpSpPr/>
          <p:nvPr/>
        </p:nvGrpSpPr>
        <p:grpSpPr>
          <a:xfrm>
            <a:off x="3229430" y="756247"/>
            <a:ext cx="1152" cy="291916"/>
            <a:chOff x="3231233" y="979155"/>
            <a:chExt cx="1152" cy="291916"/>
          </a:xfrm>
        </p:grpSpPr>
        <p:cxnSp>
          <p:nvCxnSpPr>
            <p:cNvPr id="129" name="Straight Connector 128"/>
            <p:cNvCxnSpPr/>
            <p:nvPr/>
          </p:nvCxnSpPr>
          <p:spPr>
            <a:xfrm flipV="1">
              <a:off x="3231233" y="979156"/>
              <a:ext cx="0" cy="291915"/>
            </a:xfrm>
            <a:prstGeom prst="line">
              <a:avLst/>
            </a:prstGeom>
            <a:ln w="254000" cap="flat">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flipV="1">
              <a:off x="3231233" y="979155"/>
              <a:ext cx="1152" cy="291916"/>
            </a:xfrm>
            <a:prstGeom prst="line">
              <a:avLst/>
            </a:prstGeom>
            <a:ln w="171450" cap="flat">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31" name="Group 130"/>
          <p:cNvGrpSpPr/>
          <p:nvPr/>
        </p:nvGrpSpPr>
        <p:grpSpPr>
          <a:xfrm>
            <a:off x="488482" y="1517315"/>
            <a:ext cx="3475826" cy="2420095"/>
            <a:chOff x="488482" y="1517315"/>
            <a:chExt cx="3475826" cy="2420095"/>
          </a:xfrm>
        </p:grpSpPr>
        <p:cxnSp>
          <p:nvCxnSpPr>
            <p:cNvPr id="46" name="Straight Connector 45"/>
            <p:cNvCxnSpPr/>
            <p:nvPr/>
          </p:nvCxnSpPr>
          <p:spPr>
            <a:xfrm flipV="1">
              <a:off x="3231682" y="1517315"/>
              <a:ext cx="0" cy="737405"/>
            </a:xfrm>
            <a:prstGeom prst="line">
              <a:avLst/>
            </a:prstGeom>
            <a:ln w="254000" cap="flat">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1785878" y="3533969"/>
              <a:ext cx="0" cy="403441"/>
            </a:xfrm>
            <a:prstGeom prst="line">
              <a:avLst/>
            </a:prstGeom>
            <a:ln w="254000" cap="flat">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592781" y="2213018"/>
              <a:ext cx="2918509" cy="1280160"/>
              <a:chOff x="4307423" y="1202014"/>
              <a:chExt cx="2918509" cy="1280160"/>
            </a:xfrm>
          </p:grpSpPr>
          <p:sp>
            <p:nvSpPr>
              <p:cNvPr id="7" name="Oval 6"/>
              <p:cNvSpPr/>
              <p:nvPr/>
            </p:nvSpPr>
            <p:spPr>
              <a:xfrm>
                <a:off x="4536395" y="1492056"/>
                <a:ext cx="760780" cy="699451"/>
              </a:xfrm>
              <a:prstGeom prst="ellipse">
                <a:avLst/>
              </a:prstGeom>
              <a:solidFill>
                <a:schemeClr val="bg2">
                  <a:lumMod val="60000"/>
                  <a:lumOff val="40000"/>
                </a:schemeClr>
              </a:solidFill>
              <a:ln>
                <a:solidFill>
                  <a:srgbClr val="00CC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916785" y="1202014"/>
                <a:ext cx="2309147" cy="1280160"/>
              </a:xfrm>
              <a:prstGeom prst="rect">
                <a:avLst/>
              </a:prstGeom>
              <a:gradFill flip="none" rotWithShape="1">
                <a:gsLst>
                  <a:gs pos="0">
                    <a:srgbClr val="FF0000"/>
                  </a:gs>
                  <a:gs pos="75000">
                    <a:srgbClr val="FFCC00"/>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c 8"/>
              <p:cNvSpPr>
                <a:spLocks noChangeAspect="1"/>
              </p:cNvSpPr>
              <p:nvPr/>
            </p:nvSpPr>
            <p:spPr>
              <a:xfrm rot="16200000">
                <a:off x="4403032" y="1203046"/>
                <a:ext cx="1035785" cy="1227003"/>
              </a:xfrm>
              <a:prstGeom prst="arc">
                <a:avLst>
                  <a:gd name="adj1" fmla="val 10800000"/>
                  <a:gd name="adj2" fmla="val 0"/>
                </a:avLst>
              </a:prstGeom>
              <a:gradFill flip="none" rotWithShape="1">
                <a:gsLst>
                  <a:gs pos="0">
                    <a:srgbClr val="FF0000"/>
                  </a:gs>
                  <a:gs pos="75000">
                    <a:srgbClr val="FFCC00"/>
                  </a:gs>
                </a:gsLst>
                <a:lin ang="10800000" scaled="1"/>
                <a:tileRect/>
              </a:gradFill>
              <a:ln w="254000" cap="rnd">
                <a:gradFill flip="none" rotWithShape="1">
                  <a:gsLst>
                    <a:gs pos="0">
                      <a:srgbClr val="FF0000"/>
                    </a:gs>
                    <a:gs pos="75000">
                      <a:srgbClr val="FFCC00"/>
                    </a:gs>
                  </a:gsLst>
                  <a:lin ang="10800000" scaled="1"/>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0" name="Arc 9"/>
            <p:cNvSpPr>
              <a:spLocks noChangeAspect="1"/>
            </p:cNvSpPr>
            <p:nvPr/>
          </p:nvSpPr>
          <p:spPr>
            <a:xfrm rot="10800000">
              <a:off x="1071323" y="2705315"/>
              <a:ext cx="282188" cy="302143"/>
            </a:xfrm>
            <a:prstGeom prst="arc">
              <a:avLst>
                <a:gd name="adj1" fmla="val 16200000"/>
                <a:gd name="adj2" fmla="val 5442982"/>
              </a:avLst>
            </a:prstGeom>
            <a:ln w="1778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Arc 10"/>
            <p:cNvSpPr>
              <a:spLocks noChangeAspect="1"/>
            </p:cNvSpPr>
            <p:nvPr/>
          </p:nvSpPr>
          <p:spPr>
            <a:xfrm rot="10800000">
              <a:off x="1071323" y="2705315"/>
              <a:ext cx="282188" cy="302143"/>
            </a:xfrm>
            <a:prstGeom prst="arc">
              <a:avLst>
                <a:gd name="adj1" fmla="val 16200000"/>
                <a:gd name="adj2" fmla="val 5442982"/>
              </a:avLst>
            </a:prstGeom>
            <a:ln w="1270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Arc 11"/>
            <p:cNvSpPr>
              <a:spLocks noChangeAspect="1"/>
            </p:cNvSpPr>
            <p:nvPr/>
          </p:nvSpPr>
          <p:spPr>
            <a:xfrm rot="16200000">
              <a:off x="819634" y="2413426"/>
              <a:ext cx="814204" cy="873285"/>
            </a:xfrm>
            <a:prstGeom prst="arc">
              <a:avLst>
                <a:gd name="adj1" fmla="val 10800000"/>
                <a:gd name="adj2" fmla="val 0"/>
              </a:avLst>
            </a:prstGeom>
            <a:ln w="177800" cap="rnd">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Rectangle 12"/>
            <p:cNvSpPr/>
            <p:nvPr/>
          </p:nvSpPr>
          <p:spPr>
            <a:xfrm>
              <a:off x="3518274" y="2213018"/>
              <a:ext cx="444928" cy="63705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518274" y="2854141"/>
              <a:ext cx="444928" cy="637051"/>
            </a:xfrm>
            <a:prstGeom prst="rect">
              <a:avLst/>
            </a:prstGeom>
            <a:solidFill>
              <a:srgbClr val="FFFF00"/>
            </a:solidFill>
            <a:ln>
              <a:solidFill>
                <a:srgbClr val="33CC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p:cNvCxnSpPr/>
            <p:nvPr/>
          </p:nvCxnSpPr>
          <p:spPr>
            <a:xfrm>
              <a:off x="1203949" y="2213018"/>
              <a:ext cx="2759253" cy="0"/>
            </a:xfrm>
            <a:prstGeom prst="line">
              <a:avLst/>
            </a:prstGeom>
            <a:ln w="63500" cap="sq">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1194546" y="3493178"/>
              <a:ext cx="2762473" cy="0"/>
            </a:xfrm>
            <a:prstGeom prst="line">
              <a:avLst/>
            </a:prstGeom>
            <a:ln w="63500" cap="sq">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flipV="1">
              <a:off x="3534761" y="3334229"/>
              <a:ext cx="0" cy="155448"/>
            </a:xfrm>
            <a:prstGeom prst="line">
              <a:avLst/>
            </a:prstGeom>
            <a:ln w="63500" cap="sq">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3534761" y="3087505"/>
              <a:ext cx="0" cy="137160"/>
            </a:xfrm>
            <a:prstGeom prst="line">
              <a:avLst/>
            </a:prstGeom>
            <a:ln w="63500" cap="sq">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3527677" y="2215628"/>
              <a:ext cx="0" cy="153388"/>
            </a:xfrm>
            <a:prstGeom prst="line">
              <a:avLst/>
            </a:prstGeom>
            <a:ln w="63500" cap="sq">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3534761" y="2754143"/>
              <a:ext cx="0" cy="192024"/>
            </a:xfrm>
            <a:prstGeom prst="line">
              <a:avLst/>
            </a:prstGeom>
            <a:ln w="63500" cap="sq">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3534761" y="2518582"/>
              <a:ext cx="0" cy="182880"/>
            </a:xfrm>
            <a:prstGeom prst="line">
              <a:avLst/>
            </a:prstGeom>
            <a:ln w="63500" cap="sq">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535939" y="2851111"/>
              <a:ext cx="412960" cy="0"/>
            </a:xfrm>
            <a:prstGeom prst="line">
              <a:avLst/>
            </a:prstGeom>
            <a:ln w="63500" cap="sq">
              <a:solidFill>
                <a:schemeClr val="bg1"/>
              </a:solidFill>
              <a:round/>
            </a:ln>
          </p:spPr>
          <p:style>
            <a:lnRef idx="1">
              <a:schemeClr val="accent1"/>
            </a:lnRef>
            <a:fillRef idx="0">
              <a:schemeClr val="accent1"/>
            </a:fillRef>
            <a:effectRef idx="0">
              <a:schemeClr val="accent1"/>
            </a:effectRef>
            <a:fontRef idx="minor">
              <a:schemeClr val="tx1"/>
            </a:fontRef>
          </p:style>
        </p:cxnSp>
        <p:sp>
          <p:nvSpPr>
            <p:cNvPr id="23" name="Arc 22"/>
            <p:cNvSpPr>
              <a:spLocks noChangeAspect="1"/>
            </p:cNvSpPr>
            <p:nvPr/>
          </p:nvSpPr>
          <p:spPr>
            <a:xfrm rot="16200000">
              <a:off x="554466" y="2147034"/>
              <a:ext cx="1280159" cy="1412127"/>
            </a:xfrm>
            <a:prstGeom prst="arc">
              <a:avLst>
                <a:gd name="adj1" fmla="val 10800000"/>
                <a:gd name="adj2" fmla="val 0"/>
              </a:avLst>
            </a:prstGeom>
            <a:ln w="63500" cap="sq">
              <a:solidFill>
                <a:schemeClr val="bg1"/>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4" name="Straight Connector 23"/>
            <p:cNvCxnSpPr/>
            <p:nvPr/>
          </p:nvCxnSpPr>
          <p:spPr>
            <a:xfrm>
              <a:off x="3964308" y="2213222"/>
              <a:ext cx="0" cy="1279956"/>
            </a:xfrm>
            <a:prstGeom prst="line">
              <a:avLst/>
            </a:prstGeom>
            <a:ln w="63500" cap="sq">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H="1">
              <a:off x="1303052" y="3257171"/>
              <a:ext cx="2166052" cy="0"/>
            </a:xfrm>
            <a:prstGeom prst="line">
              <a:avLst/>
            </a:prstGeom>
            <a:ln w="177800"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a:endCxn id="29" idx="0"/>
            </p:cNvCxnSpPr>
            <p:nvPr/>
          </p:nvCxnSpPr>
          <p:spPr>
            <a:xfrm flipH="1">
              <a:off x="1226737" y="3257171"/>
              <a:ext cx="2363160" cy="0"/>
            </a:xfrm>
            <a:prstGeom prst="line">
              <a:avLst/>
            </a:prstGeom>
            <a:ln w="127000" cap="rnd">
              <a:gradFill flip="none" rotWithShape="1">
                <a:gsLst>
                  <a:gs pos="0">
                    <a:srgbClr val="FF6600"/>
                  </a:gs>
                  <a:gs pos="100000">
                    <a:srgbClr val="FFFF00"/>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1303052" y="2442966"/>
              <a:ext cx="2166052" cy="0"/>
            </a:xfrm>
            <a:prstGeom prst="line">
              <a:avLst/>
            </a:prstGeom>
            <a:ln w="177800"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H="1">
              <a:off x="1256179" y="2442966"/>
              <a:ext cx="2350113" cy="0"/>
            </a:xfrm>
            <a:prstGeom prst="line">
              <a:avLst/>
            </a:prstGeom>
            <a:ln w="127000" cap="rnd">
              <a:gradFill flip="none" rotWithShape="1">
                <a:gsLst>
                  <a:gs pos="0">
                    <a:srgbClr val="FF6600"/>
                  </a:gs>
                  <a:gs pos="100000">
                    <a:schemeClr val="accent1"/>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29" name="Arc 28"/>
            <p:cNvSpPr>
              <a:spLocks noChangeAspect="1"/>
            </p:cNvSpPr>
            <p:nvPr/>
          </p:nvSpPr>
          <p:spPr>
            <a:xfrm rot="16200000">
              <a:off x="819634" y="2413426"/>
              <a:ext cx="814204" cy="873285"/>
            </a:xfrm>
            <a:prstGeom prst="arc">
              <a:avLst>
                <a:gd name="adj1" fmla="val 10800000"/>
                <a:gd name="adj2" fmla="val 0"/>
              </a:avLst>
            </a:prstGeom>
            <a:ln w="127000" cap="rnd">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30" name="Straight Connector 29"/>
            <p:cNvCxnSpPr/>
            <p:nvPr/>
          </p:nvCxnSpPr>
          <p:spPr>
            <a:xfrm flipH="1">
              <a:off x="1311134" y="2705219"/>
              <a:ext cx="2124812" cy="0"/>
            </a:xfrm>
            <a:prstGeom prst="line">
              <a:avLst/>
            </a:prstGeom>
            <a:ln w="177800"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H="1">
              <a:off x="1256043" y="2705219"/>
              <a:ext cx="2331720" cy="0"/>
            </a:xfrm>
            <a:prstGeom prst="line">
              <a:avLst/>
            </a:prstGeom>
            <a:ln w="127000" cap="rnd">
              <a:gradFill flip="none" rotWithShape="1">
                <a:gsLst>
                  <a:gs pos="0">
                    <a:srgbClr val="FF6600"/>
                  </a:gs>
                  <a:gs pos="100000">
                    <a:schemeClr val="accent1"/>
                  </a:gs>
                </a:gsLst>
                <a:lin ang="10800000" scaled="1"/>
                <a:tileRect/>
              </a:gra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H="1">
              <a:off x="1311134" y="3007361"/>
              <a:ext cx="2124812" cy="0"/>
            </a:xfrm>
            <a:prstGeom prst="line">
              <a:avLst/>
            </a:prstGeom>
            <a:ln w="177800"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1217033" y="3007361"/>
              <a:ext cx="2331720" cy="0"/>
            </a:xfrm>
            <a:prstGeom prst="line">
              <a:avLst/>
            </a:prstGeom>
            <a:ln w="127000" cap="rnd">
              <a:gradFill flip="none" rotWithShape="1">
                <a:gsLst>
                  <a:gs pos="0">
                    <a:srgbClr val="FF6600"/>
                  </a:gs>
                  <a:gs pos="100000">
                    <a:srgbClr val="FFFF00"/>
                  </a:gs>
                </a:gsLst>
                <a:lin ang="10800000" scaled="1"/>
                <a:tileRect/>
              </a:gradFill>
            </a:ln>
          </p:spPr>
          <p:style>
            <a:lnRef idx="1">
              <a:schemeClr val="accent1"/>
            </a:lnRef>
            <a:fillRef idx="0">
              <a:schemeClr val="accent1"/>
            </a:fillRef>
            <a:effectRef idx="0">
              <a:schemeClr val="accent1"/>
            </a:effectRef>
            <a:fontRef idx="minor">
              <a:schemeClr val="tx1"/>
            </a:fontRef>
          </p:style>
        </p:cxnSp>
        <p:sp>
          <p:nvSpPr>
            <p:cNvPr id="34" name="Arc 33"/>
            <p:cNvSpPr>
              <a:spLocks noChangeAspect="1"/>
            </p:cNvSpPr>
            <p:nvPr/>
          </p:nvSpPr>
          <p:spPr>
            <a:xfrm rot="10800000">
              <a:off x="1075939" y="2705315"/>
              <a:ext cx="282188" cy="302143"/>
            </a:xfrm>
            <a:prstGeom prst="arc">
              <a:avLst>
                <a:gd name="adj1" fmla="val 16200000"/>
                <a:gd name="adj2" fmla="val 5442982"/>
              </a:avLst>
            </a:prstGeom>
            <a:ln w="127000" cap="rnd">
              <a:solidFill>
                <a:srgbClr val="FF66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42" name="Straight Connector 41"/>
            <p:cNvCxnSpPr/>
            <p:nvPr/>
          </p:nvCxnSpPr>
          <p:spPr>
            <a:xfrm>
              <a:off x="1785878" y="3437040"/>
              <a:ext cx="0" cy="500370"/>
            </a:xfrm>
            <a:prstGeom prst="line">
              <a:avLst/>
            </a:prstGeom>
            <a:ln w="171450" cap="flat">
              <a:solidFill>
                <a:srgbClr val="FFCC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V="1">
              <a:off x="3231682" y="1517315"/>
              <a:ext cx="0" cy="737405"/>
            </a:xfrm>
            <a:prstGeom prst="line">
              <a:avLst/>
            </a:prstGeom>
            <a:ln w="171450" cap="flat">
              <a:solidFill>
                <a:srgbClr val="FF0000"/>
              </a:solidFill>
            </a:ln>
          </p:spPr>
          <p:style>
            <a:lnRef idx="1">
              <a:schemeClr val="accent1"/>
            </a:lnRef>
            <a:fillRef idx="0">
              <a:schemeClr val="accent1"/>
            </a:fillRef>
            <a:effectRef idx="0">
              <a:schemeClr val="accent1"/>
            </a:effectRef>
            <a:fontRef idx="minor">
              <a:schemeClr val="tx1"/>
            </a:fontRef>
          </p:style>
        </p:cxnSp>
      </p:grpSp>
      <p:cxnSp>
        <p:nvCxnSpPr>
          <p:cNvPr id="65" name="Straight Connector 64"/>
          <p:cNvCxnSpPr/>
          <p:nvPr/>
        </p:nvCxnSpPr>
        <p:spPr>
          <a:xfrm rot="16200000" flipH="1">
            <a:off x="4907988" y="4169572"/>
            <a:ext cx="1828984" cy="0"/>
          </a:xfrm>
          <a:prstGeom prst="line">
            <a:avLst/>
          </a:prstGeom>
          <a:solidFill>
            <a:schemeClr val="accent3"/>
          </a:solidFill>
          <a:ln w="381000" cap="flat">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993497" y="2442964"/>
            <a:ext cx="3397903" cy="0"/>
          </a:xfrm>
          <a:prstGeom prst="line">
            <a:avLst/>
          </a:prstGeom>
          <a:ln w="3810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3902248" y="2442966"/>
            <a:ext cx="3489152" cy="0"/>
          </a:xfrm>
          <a:prstGeom prst="line">
            <a:avLst/>
          </a:prstGeom>
          <a:ln w="2540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5822482" y="3255080"/>
            <a:ext cx="0" cy="1828984"/>
          </a:xfrm>
          <a:prstGeom prst="line">
            <a:avLst/>
          </a:prstGeom>
          <a:solidFill>
            <a:schemeClr val="accent3"/>
          </a:solidFill>
          <a:ln w="254000" cap="flat">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100" name="Group 99"/>
          <p:cNvGrpSpPr/>
          <p:nvPr/>
        </p:nvGrpSpPr>
        <p:grpSpPr>
          <a:xfrm rot="5400000">
            <a:off x="3042668" y="988237"/>
            <a:ext cx="714378" cy="577152"/>
            <a:chOff x="5056442" y="4191000"/>
            <a:chExt cx="714378" cy="577152"/>
          </a:xfrm>
        </p:grpSpPr>
        <p:cxnSp>
          <p:nvCxnSpPr>
            <p:cNvPr id="103" name="Straight Connector 102"/>
            <p:cNvCxnSpPr/>
            <p:nvPr/>
          </p:nvCxnSpPr>
          <p:spPr>
            <a:xfrm flipV="1">
              <a:off x="5410760" y="4273466"/>
              <a:ext cx="5743" cy="347472"/>
            </a:xfrm>
            <a:prstGeom prst="line">
              <a:avLst/>
            </a:prstGeom>
            <a:ln w="34925" cap="rnd">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04" name="Group 103"/>
            <p:cNvGrpSpPr/>
            <p:nvPr/>
          </p:nvGrpSpPr>
          <p:grpSpPr>
            <a:xfrm>
              <a:off x="5056442" y="4291668"/>
              <a:ext cx="714378" cy="100670"/>
              <a:chOff x="4267200" y="4343399"/>
              <a:chExt cx="457200" cy="64428"/>
            </a:xfrm>
            <a:solidFill>
              <a:schemeClr val="bg1">
                <a:lumMod val="75000"/>
              </a:schemeClr>
            </a:solidFill>
          </p:grpSpPr>
          <p:sp>
            <p:nvSpPr>
              <p:cNvPr id="118" name="Rectangle 117"/>
              <p:cNvSpPr/>
              <p:nvPr/>
            </p:nvSpPr>
            <p:spPr>
              <a:xfrm>
                <a:off x="4343400" y="4343400"/>
                <a:ext cx="304800" cy="6442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p:cNvGrpSpPr/>
              <p:nvPr/>
            </p:nvGrpSpPr>
            <p:grpSpPr>
              <a:xfrm>
                <a:off x="4267200" y="4343399"/>
                <a:ext cx="457200" cy="64428"/>
                <a:chOff x="4267200" y="4343399"/>
                <a:chExt cx="457200" cy="64428"/>
              </a:xfrm>
              <a:grpFill/>
            </p:grpSpPr>
            <p:cxnSp>
              <p:nvCxnSpPr>
                <p:cNvPr id="120" name="Straight Connector 119"/>
                <p:cNvCxnSpPr/>
                <p:nvPr/>
              </p:nvCxnSpPr>
              <p:spPr>
                <a:xfrm>
                  <a:off x="4267200" y="4343400"/>
                  <a:ext cx="76200" cy="0"/>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1" name="Straight Connector 120"/>
                <p:cNvCxnSpPr/>
                <p:nvPr/>
              </p:nvCxnSpPr>
              <p:spPr>
                <a:xfrm>
                  <a:off x="4648200" y="4343400"/>
                  <a:ext cx="76200" cy="0"/>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2" name="Straight Connector 121"/>
                <p:cNvCxnSpPr/>
                <p:nvPr/>
              </p:nvCxnSpPr>
              <p:spPr>
                <a:xfrm>
                  <a:off x="4343400" y="4343400"/>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3" name="Straight Connector 122"/>
                <p:cNvCxnSpPr/>
                <p:nvPr/>
              </p:nvCxnSpPr>
              <p:spPr>
                <a:xfrm>
                  <a:off x="4648200" y="4343399"/>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4" name="Straight Connector 123"/>
                <p:cNvCxnSpPr/>
                <p:nvPr/>
              </p:nvCxnSpPr>
              <p:spPr>
                <a:xfrm flipH="1">
                  <a:off x="4343400" y="4407826"/>
                  <a:ext cx="304800" cy="1"/>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grpSp>
        </p:grpSp>
        <p:grpSp>
          <p:nvGrpSpPr>
            <p:cNvPr id="105" name="Group 104"/>
            <p:cNvGrpSpPr/>
            <p:nvPr/>
          </p:nvGrpSpPr>
          <p:grpSpPr>
            <a:xfrm flipV="1">
              <a:off x="5056442" y="4191000"/>
              <a:ext cx="714378" cy="100670"/>
              <a:chOff x="4267200" y="4343399"/>
              <a:chExt cx="457200" cy="64428"/>
            </a:xfrm>
            <a:solidFill>
              <a:schemeClr val="bg1">
                <a:lumMod val="75000"/>
              </a:schemeClr>
            </a:solidFill>
          </p:grpSpPr>
          <p:sp>
            <p:nvSpPr>
              <p:cNvPr id="111" name="Rectangle 110"/>
              <p:cNvSpPr/>
              <p:nvPr/>
            </p:nvSpPr>
            <p:spPr>
              <a:xfrm>
                <a:off x="4343400" y="4343400"/>
                <a:ext cx="304800" cy="64426"/>
              </a:xfrm>
              <a:prstGeom prst="rect">
                <a:avLst/>
              </a:prstGeom>
              <a:grp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2" name="Group 111"/>
              <p:cNvGrpSpPr/>
              <p:nvPr/>
            </p:nvGrpSpPr>
            <p:grpSpPr>
              <a:xfrm>
                <a:off x="4267200" y="4343399"/>
                <a:ext cx="457200" cy="64428"/>
                <a:chOff x="4267200" y="4343399"/>
                <a:chExt cx="457200" cy="64428"/>
              </a:xfrm>
              <a:grpFill/>
            </p:grpSpPr>
            <p:cxnSp>
              <p:nvCxnSpPr>
                <p:cNvPr id="113" name="Straight Connector 112"/>
                <p:cNvCxnSpPr/>
                <p:nvPr/>
              </p:nvCxnSpPr>
              <p:spPr>
                <a:xfrm>
                  <a:off x="4267200" y="4343400"/>
                  <a:ext cx="76200" cy="0"/>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p:cNvCxnSpPr/>
                <p:nvPr/>
              </p:nvCxnSpPr>
              <p:spPr>
                <a:xfrm>
                  <a:off x="4648200" y="4343400"/>
                  <a:ext cx="76200" cy="0"/>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p:cNvCxnSpPr/>
                <p:nvPr/>
              </p:nvCxnSpPr>
              <p:spPr>
                <a:xfrm>
                  <a:off x="4343400" y="4343400"/>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p:cNvCxnSpPr/>
                <p:nvPr/>
              </p:nvCxnSpPr>
              <p:spPr>
                <a:xfrm>
                  <a:off x="4648200" y="4343399"/>
                  <a:ext cx="0" cy="64427"/>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7" name="Straight Connector 116"/>
                <p:cNvCxnSpPr/>
                <p:nvPr/>
              </p:nvCxnSpPr>
              <p:spPr>
                <a:xfrm flipH="1">
                  <a:off x="4343400" y="4407826"/>
                  <a:ext cx="304800" cy="1"/>
                </a:xfrm>
                <a:prstGeom prst="line">
                  <a:avLst/>
                </a:prstGeom>
                <a:grpFill/>
                <a:ln w="28575" cap="rnd">
                  <a:solidFill>
                    <a:schemeClr val="bg1"/>
                  </a:solidFill>
                </a:ln>
              </p:spPr>
              <p:style>
                <a:lnRef idx="1">
                  <a:schemeClr val="accent1"/>
                </a:lnRef>
                <a:fillRef idx="0">
                  <a:schemeClr val="accent1"/>
                </a:fillRef>
                <a:effectRef idx="0">
                  <a:schemeClr val="accent1"/>
                </a:effectRef>
                <a:fontRef idx="minor">
                  <a:schemeClr val="tx1"/>
                </a:fontRef>
              </p:style>
            </p:cxnSp>
          </p:grpSp>
        </p:grpSp>
        <p:cxnSp>
          <p:nvCxnSpPr>
            <p:cNvPr id="106" name="Straight Connector 105"/>
            <p:cNvCxnSpPr/>
            <p:nvPr/>
          </p:nvCxnSpPr>
          <p:spPr>
            <a:xfrm>
              <a:off x="5056442" y="4291670"/>
              <a:ext cx="714378" cy="0"/>
            </a:xfrm>
            <a:prstGeom prst="line">
              <a:avLst/>
            </a:prstGeom>
            <a:ln w="2222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07" name="Group 106"/>
            <p:cNvGrpSpPr/>
            <p:nvPr/>
          </p:nvGrpSpPr>
          <p:grpSpPr>
            <a:xfrm>
              <a:off x="5179288" y="4527096"/>
              <a:ext cx="468686" cy="241056"/>
              <a:chOff x="4267200" y="4527096"/>
              <a:chExt cx="468686" cy="241056"/>
            </a:xfrm>
          </p:grpSpPr>
          <p:sp>
            <p:nvSpPr>
              <p:cNvPr id="109" name="Isosceles Triangle 108"/>
              <p:cNvSpPr/>
              <p:nvPr/>
            </p:nvSpPr>
            <p:spPr>
              <a:xfrm rot="5400000">
                <a:off x="4267291" y="4528157"/>
                <a:ext cx="239904" cy="240086"/>
              </a:xfrm>
              <a:prstGeom prst="triangl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Isosceles Triangle 109"/>
              <p:cNvSpPr/>
              <p:nvPr/>
            </p:nvSpPr>
            <p:spPr>
              <a:xfrm rot="16200000" flipH="1">
                <a:off x="4495891" y="4527005"/>
                <a:ext cx="239904" cy="240086"/>
              </a:xfrm>
              <a:prstGeom prst="triangl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8" name="Oval 107"/>
            <p:cNvSpPr>
              <a:spLocks noChangeAspect="1"/>
            </p:cNvSpPr>
            <p:nvPr/>
          </p:nvSpPr>
          <p:spPr>
            <a:xfrm>
              <a:off x="5322191" y="4556184"/>
              <a:ext cx="182880" cy="182880"/>
            </a:xfrm>
            <a:prstGeom prst="ellipse">
              <a:avLst/>
            </a:prstGeom>
            <a:solidFill>
              <a:schemeClr val="bg1">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7" name="Straight Connector 36"/>
          <p:cNvCxnSpPr/>
          <p:nvPr/>
        </p:nvCxnSpPr>
        <p:spPr>
          <a:xfrm flipH="1">
            <a:off x="3902248" y="3255082"/>
            <a:ext cx="1920234" cy="0"/>
          </a:xfrm>
          <a:prstGeom prst="line">
            <a:avLst/>
          </a:prstGeom>
          <a:solidFill>
            <a:schemeClr val="accent3"/>
          </a:solidFill>
          <a:ln w="254000" cap="rnd">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143" name="Group 142"/>
          <p:cNvGrpSpPr/>
          <p:nvPr/>
        </p:nvGrpSpPr>
        <p:grpSpPr>
          <a:xfrm>
            <a:off x="4829486" y="5084065"/>
            <a:ext cx="1202345" cy="1316735"/>
            <a:chOff x="4829486" y="5084065"/>
            <a:chExt cx="1202345" cy="1316735"/>
          </a:xfrm>
        </p:grpSpPr>
        <p:grpSp>
          <p:nvGrpSpPr>
            <p:cNvPr id="69" name="Group 68"/>
            <p:cNvGrpSpPr>
              <a:grpSpLocks noChangeAspect="1"/>
            </p:cNvGrpSpPr>
            <p:nvPr/>
          </p:nvGrpSpPr>
          <p:grpSpPr>
            <a:xfrm>
              <a:off x="4829486" y="5084065"/>
              <a:ext cx="1202345" cy="1316735"/>
              <a:chOff x="2759568" y="2981393"/>
              <a:chExt cx="1858102" cy="2034758"/>
            </a:xfrm>
          </p:grpSpPr>
          <p:sp>
            <p:nvSpPr>
              <p:cNvPr id="70" name="Freeform 69"/>
              <p:cNvSpPr/>
              <p:nvPr/>
            </p:nvSpPr>
            <p:spPr bwMode="auto">
              <a:xfrm rot="5400000" flipH="1">
                <a:off x="3747317" y="3298958"/>
                <a:ext cx="1028457" cy="497912"/>
              </a:xfrm>
              <a:custGeom>
                <a:avLst/>
                <a:gdLst>
                  <a:gd name="connsiteX0" fmla="*/ 719931 w 1124346"/>
                  <a:gd name="connsiteY0" fmla="*/ 477441 h 499269"/>
                  <a:gd name="connsiteX1" fmla="*/ 679450 w 1124346"/>
                  <a:gd name="connsiteY1" fmla="*/ 408384 h 499269"/>
                  <a:gd name="connsiteX2" fmla="*/ 627062 w 1124346"/>
                  <a:gd name="connsiteY2" fmla="*/ 329803 h 499269"/>
                  <a:gd name="connsiteX3" fmla="*/ 565150 w 1124346"/>
                  <a:gd name="connsiteY3" fmla="*/ 260747 h 499269"/>
                  <a:gd name="connsiteX4" fmla="*/ 484187 w 1124346"/>
                  <a:gd name="connsiteY4" fmla="*/ 203597 h 499269"/>
                  <a:gd name="connsiteX5" fmla="*/ 412750 w 1124346"/>
                  <a:gd name="connsiteY5" fmla="*/ 148828 h 499269"/>
                  <a:gd name="connsiteX6" fmla="*/ 310356 w 1124346"/>
                  <a:gd name="connsiteY6" fmla="*/ 108347 h 499269"/>
                  <a:gd name="connsiteX7" fmla="*/ 219868 w 1124346"/>
                  <a:gd name="connsiteY7" fmla="*/ 79772 h 499269"/>
                  <a:gd name="connsiteX8" fmla="*/ 127000 w 1124346"/>
                  <a:gd name="connsiteY8" fmla="*/ 65484 h 499269"/>
                  <a:gd name="connsiteX9" fmla="*/ 981868 w 1124346"/>
                  <a:gd name="connsiteY9" fmla="*/ 60722 h 499269"/>
                  <a:gd name="connsiteX10" fmla="*/ 981868 w 1124346"/>
                  <a:gd name="connsiteY10" fmla="*/ 429816 h 499269"/>
                  <a:gd name="connsiteX11" fmla="*/ 719931 w 1124346"/>
                  <a:gd name="connsiteY11" fmla="*/ 477441 h 499269"/>
                  <a:gd name="connsiteX0" fmla="*/ 719931 w 1124346"/>
                  <a:gd name="connsiteY0" fmla="*/ 477441 h 499269"/>
                  <a:gd name="connsiteX1" fmla="*/ 679450 w 1124346"/>
                  <a:gd name="connsiteY1" fmla="*/ 408384 h 499269"/>
                  <a:gd name="connsiteX2" fmla="*/ 627062 w 1124346"/>
                  <a:gd name="connsiteY2" fmla="*/ 329803 h 499269"/>
                  <a:gd name="connsiteX3" fmla="*/ 565150 w 1124346"/>
                  <a:gd name="connsiteY3" fmla="*/ 260747 h 499269"/>
                  <a:gd name="connsiteX4" fmla="*/ 484187 w 1124346"/>
                  <a:gd name="connsiteY4" fmla="*/ 203597 h 499269"/>
                  <a:gd name="connsiteX5" fmla="*/ 412750 w 1124346"/>
                  <a:gd name="connsiteY5" fmla="*/ 148828 h 499269"/>
                  <a:gd name="connsiteX6" fmla="*/ 310356 w 1124346"/>
                  <a:gd name="connsiteY6" fmla="*/ 108347 h 499269"/>
                  <a:gd name="connsiteX7" fmla="*/ 219868 w 1124346"/>
                  <a:gd name="connsiteY7" fmla="*/ 79772 h 499269"/>
                  <a:gd name="connsiteX8" fmla="*/ 127000 w 1124346"/>
                  <a:gd name="connsiteY8" fmla="*/ 65484 h 499269"/>
                  <a:gd name="connsiteX9" fmla="*/ 981868 w 1124346"/>
                  <a:gd name="connsiteY9" fmla="*/ 60722 h 499269"/>
                  <a:gd name="connsiteX10" fmla="*/ 981868 w 1124346"/>
                  <a:gd name="connsiteY10" fmla="*/ 429816 h 499269"/>
                  <a:gd name="connsiteX11" fmla="*/ 719931 w 1124346"/>
                  <a:gd name="connsiteY11" fmla="*/ 477441 h 499269"/>
                  <a:gd name="connsiteX0" fmla="*/ 719931 w 1124346"/>
                  <a:gd name="connsiteY0" fmla="*/ 477441 h 499269"/>
                  <a:gd name="connsiteX1" fmla="*/ 679450 w 1124346"/>
                  <a:gd name="connsiteY1" fmla="*/ 408384 h 499269"/>
                  <a:gd name="connsiteX2" fmla="*/ 627062 w 1124346"/>
                  <a:gd name="connsiteY2" fmla="*/ 329803 h 499269"/>
                  <a:gd name="connsiteX3" fmla="*/ 565150 w 1124346"/>
                  <a:gd name="connsiteY3" fmla="*/ 260747 h 499269"/>
                  <a:gd name="connsiteX4" fmla="*/ 484187 w 1124346"/>
                  <a:gd name="connsiteY4" fmla="*/ 203597 h 499269"/>
                  <a:gd name="connsiteX5" fmla="*/ 412750 w 1124346"/>
                  <a:gd name="connsiteY5" fmla="*/ 148828 h 499269"/>
                  <a:gd name="connsiteX6" fmla="*/ 310356 w 1124346"/>
                  <a:gd name="connsiteY6" fmla="*/ 108347 h 499269"/>
                  <a:gd name="connsiteX7" fmla="*/ 219868 w 1124346"/>
                  <a:gd name="connsiteY7" fmla="*/ 79772 h 499269"/>
                  <a:gd name="connsiteX8" fmla="*/ 127000 w 1124346"/>
                  <a:gd name="connsiteY8" fmla="*/ 65484 h 499269"/>
                  <a:gd name="connsiteX9" fmla="*/ 981868 w 1124346"/>
                  <a:gd name="connsiteY9" fmla="*/ 60722 h 499269"/>
                  <a:gd name="connsiteX10" fmla="*/ 981868 w 1124346"/>
                  <a:gd name="connsiteY10" fmla="*/ 429816 h 499269"/>
                  <a:gd name="connsiteX11" fmla="*/ 719931 w 1124346"/>
                  <a:gd name="connsiteY11" fmla="*/ 477441 h 499269"/>
                  <a:gd name="connsiteX0" fmla="*/ 719931 w 1124346"/>
                  <a:gd name="connsiteY0" fmla="*/ 477441 h 477441"/>
                  <a:gd name="connsiteX1" fmla="*/ 679450 w 1124346"/>
                  <a:gd name="connsiteY1" fmla="*/ 408384 h 477441"/>
                  <a:gd name="connsiteX2" fmla="*/ 627062 w 1124346"/>
                  <a:gd name="connsiteY2" fmla="*/ 329803 h 477441"/>
                  <a:gd name="connsiteX3" fmla="*/ 565150 w 1124346"/>
                  <a:gd name="connsiteY3" fmla="*/ 260747 h 477441"/>
                  <a:gd name="connsiteX4" fmla="*/ 484187 w 1124346"/>
                  <a:gd name="connsiteY4" fmla="*/ 203597 h 477441"/>
                  <a:gd name="connsiteX5" fmla="*/ 412750 w 1124346"/>
                  <a:gd name="connsiteY5" fmla="*/ 148828 h 477441"/>
                  <a:gd name="connsiteX6" fmla="*/ 310356 w 1124346"/>
                  <a:gd name="connsiteY6" fmla="*/ 108347 h 477441"/>
                  <a:gd name="connsiteX7" fmla="*/ 219868 w 1124346"/>
                  <a:gd name="connsiteY7" fmla="*/ 79772 h 477441"/>
                  <a:gd name="connsiteX8" fmla="*/ 127000 w 1124346"/>
                  <a:gd name="connsiteY8" fmla="*/ 65484 h 477441"/>
                  <a:gd name="connsiteX9" fmla="*/ 981868 w 1124346"/>
                  <a:gd name="connsiteY9" fmla="*/ 60722 h 477441"/>
                  <a:gd name="connsiteX10" fmla="*/ 981868 w 1124346"/>
                  <a:gd name="connsiteY10" fmla="*/ 429816 h 477441"/>
                  <a:gd name="connsiteX11" fmla="*/ 719931 w 1124346"/>
                  <a:gd name="connsiteY11" fmla="*/ 477441 h 477441"/>
                  <a:gd name="connsiteX0" fmla="*/ 719931 w 1124346"/>
                  <a:gd name="connsiteY0" fmla="*/ 477441 h 477441"/>
                  <a:gd name="connsiteX1" fmla="*/ 679450 w 1124346"/>
                  <a:gd name="connsiteY1" fmla="*/ 408384 h 477441"/>
                  <a:gd name="connsiteX2" fmla="*/ 627062 w 1124346"/>
                  <a:gd name="connsiteY2" fmla="*/ 329803 h 477441"/>
                  <a:gd name="connsiteX3" fmla="*/ 565150 w 1124346"/>
                  <a:gd name="connsiteY3" fmla="*/ 260747 h 477441"/>
                  <a:gd name="connsiteX4" fmla="*/ 484187 w 1124346"/>
                  <a:gd name="connsiteY4" fmla="*/ 203597 h 477441"/>
                  <a:gd name="connsiteX5" fmla="*/ 412750 w 1124346"/>
                  <a:gd name="connsiteY5" fmla="*/ 148828 h 477441"/>
                  <a:gd name="connsiteX6" fmla="*/ 310356 w 1124346"/>
                  <a:gd name="connsiteY6" fmla="*/ 108347 h 477441"/>
                  <a:gd name="connsiteX7" fmla="*/ 219868 w 1124346"/>
                  <a:gd name="connsiteY7" fmla="*/ 79772 h 477441"/>
                  <a:gd name="connsiteX8" fmla="*/ 127000 w 1124346"/>
                  <a:gd name="connsiteY8" fmla="*/ 65484 h 477441"/>
                  <a:gd name="connsiteX9" fmla="*/ 981868 w 1124346"/>
                  <a:gd name="connsiteY9" fmla="*/ 60722 h 477441"/>
                  <a:gd name="connsiteX10" fmla="*/ 981868 w 1124346"/>
                  <a:gd name="connsiteY10" fmla="*/ 429816 h 477441"/>
                  <a:gd name="connsiteX11" fmla="*/ 719931 w 1124346"/>
                  <a:gd name="connsiteY11" fmla="*/ 477441 h 477441"/>
                  <a:gd name="connsiteX0" fmla="*/ 719931 w 987821"/>
                  <a:gd name="connsiteY0" fmla="*/ 477441 h 477441"/>
                  <a:gd name="connsiteX1" fmla="*/ 679450 w 987821"/>
                  <a:gd name="connsiteY1" fmla="*/ 408384 h 477441"/>
                  <a:gd name="connsiteX2" fmla="*/ 627062 w 987821"/>
                  <a:gd name="connsiteY2" fmla="*/ 329803 h 477441"/>
                  <a:gd name="connsiteX3" fmla="*/ 565150 w 987821"/>
                  <a:gd name="connsiteY3" fmla="*/ 260747 h 477441"/>
                  <a:gd name="connsiteX4" fmla="*/ 484187 w 987821"/>
                  <a:gd name="connsiteY4" fmla="*/ 203597 h 477441"/>
                  <a:gd name="connsiteX5" fmla="*/ 412750 w 987821"/>
                  <a:gd name="connsiteY5" fmla="*/ 148828 h 477441"/>
                  <a:gd name="connsiteX6" fmla="*/ 310356 w 987821"/>
                  <a:gd name="connsiteY6" fmla="*/ 108347 h 477441"/>
                  <a:gd name="connsiteX7" fmla="*/ 219868 w 987821"/>
                  <a:gd name="connsiteY7" fmla="*/ 79772 h 477441"/>
                  <a:gd name="connsiteX8" fmla="*/ 127000 w 987821"/>
                  <a:gd name="connsiteY8" fmla="*/ 65484 h 477441"/>
                  <a:gd name="connsiteX9" fmla="*/ 981868 w 987821"/>
                  <a:gd name="connsiteY9" fmla="*/ 60722 h 477441"/>
                  <a:gd name="connsiteX10" fmla="*/ 981868 w 987821"/>
                  <a:gd name="connsiteY10" fmla="*/ 429816 h 477441"/>
                  <a:gd name="connsiteX11" fmla="*/ 719931 w 987821"/>
                  <a:gd name="connsiteY11" fmla="*/ 477441 h 477441"/>
                  <a:gd name="connsiteX0" fmla="*/ 719931 w 987821"/>
                  <a:gd name="connsiteY0" fmla="*/ 416719 h 416719"/>
                  <a:gd name="connsiteX1" fmla="*/ 679450 w 987821"/>
                  <a:gd name="connsiteY1" fmla="*/ 347662 h 416719"/>
                  <a:gd name="connsiteX2" fmla="*/ 627062 w 987821"/>
                  <a:gd name="connsiteY2" fmla="*/ 269081 h 416719"/>
                  <a:gd name="connsiteX3" fmla="*/ 565150 w 987821"/>
                  <a:gd name="connsiteY3" fmla="*/ 200025 h 416719"/>
                  <a:gd name="connsiteX4" fmla="*/ 484187 w 987821"/>
                  <a:gd name="connsiteY4" fmla="*/ 142875 h 416719"/>
                  <a:gd name="connsiteX5" fmla="*/ 412750 w 987821"/>
                  <a:gd name="connsiteY5" fmla="*/ 88106 h 416719"/>
                  <a:gd name="connsiteX6" fmla="*/ 310356 w 987821"/>
                  <a:gd name="connsiteY6" fmla="*/ 47625 h 416719"/>
                  <a:gd name="connsiteX7" fmla="*/ 219868 w 987821"/>
                  <a:gd name="connsiteY7" fmla="*/ 19050 h 416719"/>
                  <a:gd name="connsiteX8" fmla="*/ 127000 w 987821"/>
                  <a:gd name="connsiteY8" fmla="*/ 4762 h 416719"/>
                  <a:gd name="connsiteX9" fmla="*/ 981868 w 987821"/>
                  <a:gd name="connsiteY9" fmla="*/ 0 h 416719"/>
                  <a:gd name="connsiteX10" fmla="*/ 981868 w 987821"/>
                  <a:gd name="connsiteY10" fmla="*/ 369094 h 416719"/>
                  <a:gd name="connsiteX11" fmla="*/ 719931 w 987821"/>
                  <a:gd name="connsiteY11" fmla="*/ 416719 h 416719"/>
                  <a:gd name="connsiteX0" fmla="*/ 592931 w 860821"/>
                  <a:gd name="connsiteY0" fmla="*/ 416719 h 416719"/>
                  <a:gd name="connsiteX1" fmla="*/ 552450 w 860821"/>
                  <a:gd name="connsiteY1" fmla="*/ 347662 h 416719"/>
                  <a:gd name="connsiteX2" fmla="*/ 500062 w 860821"/>
                  <a:gd name="connsiteY2" fmla="*/ 269081 h 416719"/>
                  <a:gd name="connsiteX3" fmla="*/ 438150 w 860821"/>
                  <a:gd name="connsiteY3" fmla="*/ 200025 h 416719"/>
                  <a:gd name="connsiteX4" fmla="*/ 357187 w 860821"/>
                  <a:gd name="connsiteY4" fmla="*/ 142875 h 416719"/>
                  <a:gd name="connsiteX5" fmla="*/ 285750 w 860821"/>
                  <a:gd name="connsiteY5" fmla="*/ 88106 h 416719"/>
                  <a:gd name="connsiteX6" fmla="*/ 183356 w 860821"/>
                  <a:gd name="connsiteY6" fmla="*/ 47625 h 416719"/>
                  <a:gd name="connsiteX7" fmla="*/ 92868 w 860821"/>
                  <a:gd name="connsiteY7" fmla="*/ 19050 h 416719"/>
                  <a:gd name="connsiteX8" fmla="*/ 0 w 860821"/>
                  <a:gd name="connsiteY8" fmla="*/ 4762 h 416719"/>
                  <a:gd name="connsiteX9" fmla="*/ 854868 w 860821"/>
                  <a:gd name="connsiteY9" fmla="*/ 0 h 416719"/>
                  <a:gd name="connsiteX10" fmla="*/ 854868 w 860821"/>
                  <a:gd name="connsiteY10" fmla="*/ 369094 h 416719"/>
                  <a:gd name="connsiteX11" fmla="*/ 592931 w 860821"/>
                  <a:gd name="connsiteY11" fmla="*/ 416719 h 41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0821" h="416719">
                    <a:moveTo>
                      <a:pt x="592931" y="416719"/>
                    </a:moveTo>
                    <a:cubicBezTo>
                      <a:pt x="569516" y="375841"/>
                      <a:pt x="567928" y="372268"/>
                      <a:pt x="552450" y="347662"/>
                    </a:cubicBezTo>
                    <a:cubicBezTo>
                      <a:pt x="536972" y="323056"/>
                      <a:pt x="519112" y="293687"/>
                      <a:pt x="500062" y="269081"/>
                    </a:cubicBezTo>
                    <a:cubicBezTo>
                      <a:pt x="481012" y="244475"/>
                      <a:pt x="461962" y="221059"/>
                      <a:pt x="438150" y="200025"/>
                    </a:cubicBezTo>
                    <a:cubicBezTo>
                      <a:pt x="414338" y="178991"/>
                      <a:pt x="382587" y="161528"/>
                      <a:pt x="357187" y="142875"/>
                    </a:cubicBezTo>
                    <a:cubicBezTo>
                      <a:pt x="331787" y="124222"/>
                      <a:pt x="314722" y="103981"/>
                      <a:pt x="285750" y="88106"/>
                    </a:cubicBezTo>
                    <a:cubicBezTo>
                      <a:pt x="256778" y="72231"/>
                      <a:pt x="215503" y="59134"/>
                      <a:pt x="183356" y="47625"/>
                    </a:cubicBezTo>
                    <a:cubicBezTo>
                      <a:pt x="151209" y="36116"/>
                      <a:pt x="123427" y="26194"/>
                      <a:pt x="92868" y="19050"/>
                    </a:cubicBezTo>
                    <a:cubicBezTo>
                      <a:pt x="62309" y="11906"/>
                      <a:pt x="96044" y="22225"/>
                      <a:pt x="0" y="4762"/>
                    </a:cubicBezTo>
                    <a:cubicBezTo>
                      <a:pt x="127000" y="1587"/>
                      <a:pt x="590153" y="2778"/>
                      <a:pt x="854868" y="0"/>
                    </a:cubicBezTo>
                    <a:cubicBezTo>
                      <a:pt x="860821" y="154385"/>
                      <a:pt x="858837" y="235347"/>
                      <a:pt x="854868" y="369094"/>
                    </a:cubicBezTo>
                    <a:cubicBezTo>
                      <a:pt x="761206" y="385366"/>
                      <a:pt x="747315" y="390922"/>
                      <a:pt x="592931" y="416719"/>
                    </a:cubicBezTo>
                    <a:close/>
                  </a:path>
                </a:pathLst>
              </a:custGeom>
              <a:solidFill>
                <a:schemeClr val="bg1">
                  <a:lumMod val="75000"/>
                </a:schemeClr>
              </a:solidFill>
              <a:ln w="1587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sz="1000" b="1" dirty="0"/>
              </a:p>
            </p:txBody>
          </p:sp>
          <p:sp>
            <p:nvSpPr>
              <p:cNvPr id="71" name="Oval 70"/>
              <p:cNvSpPr>
                <a:spLocks noChangeAspect="1"/>
              </p:cNvSpPr>
              <p:nvPr/>
            </p:nvSpPr>
            <p:spPr bwMode="auto">
              <a:xfrm rot="5400000" flipH="1">
                <a:off x="2759639" y="3268134"/>
                <a:ext cx="1747946" cy="1748088"/>
              </a:xfrm>
              <a:prstGeom prst="ellipse">
                <a:avLst/>
              </a:prstGeom>
              <a:solidFill>
                <a:schemeClr val="bg1">
                  <a:lumMod val="75000"/>
                </a:schemeClr>
              </a:solidFill>
              <a:ln w="476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Narrow" pitchFamily="34" charset="0"/>
                </a:endParaRPr>
              </a:p>
            </p:txBody>
          </p:sp>
          <p:sp>
            <p:nvSpPr>
              <p:cNvPr id="72" name="Rectangle 71"/>
              <p:cNvSpPr/>
              <p:nvPr/>
            </p:nvSpPr>
            <p:spPr bwMode="auto">
              <a:xfrm rot="5400000" flipH="1">
                <a:off x="4260317" y="2678663"/>
                <a:ext cx="54623" cy="660083"/>
              </a:xfrm>
              <a:prstGeom prst="rect">
                <a:avLst/>
              </a:prstGeom>
              <a:solidFill>
                <a:schemeClr val="bg1">
                  <a:lumMod val="75000"/>
                </a:schemeClr>
              </a:solidFill>
              <a:ln w="476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1000" b="1" dirty="0">
                  <a:latin typeface="Arial Narrow" pitchFamily="34" charset="0"/>
                </a:endParaRPr>
              </a:p>
            </p:txBody>
          </p:sp>
          <p:grpSp>
            <p:nvGrpSpPr>
              <p:cNvPr id="73" name="Group 72"/>
              <p:cNvGrpSpPr/>
              <p:nvPr/>
            </p:nvGrpSpPr>
            <p:grpSpPr>
              <a:xfrm>
                <a:off x="2961742" y="3899601"/>
                <a:ext cx="769968" cy="431015"/>
                <a:chOff x="2945418" y="4048080"/>
                <a:chExt cx="769923" cy="431015"/>
              </a:xfrm>
            </p:grpSpPr>
            <p:sp>
              <p:nvSpPr>
                <p:cNvPr id="78" name="Oval 77"/>
                <p:cNvSpPr>
                  <a:spLocks noChangeAspect="1"/>
                </p:cNvSpPr>
                <p:nvPr/>
              </p:nvSpPr>
              <p:spPr bwMode="auto">
                <a:xfrm rot="5400000" flipH="1">
                  <a:off x="3429321" y="4048080"/>
                  <a:ext cx="286020" cy="286020"/>
                </a:xfrm>
                <a:prstGeom prst="ellipse">
                  <a:avLst/>
                </a:prstGeom>
                <a:solidFill>
                  <a:schemeClr val="tx2">
                    <a:lumMod val="40000"/>
                    <a:lumOff val="60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Narrow" pitchFamily="34" charset="0"/>
                  </a:endParaRPr>
                </a:p>
              </p:txBody>
            </p:sp>
            <p:sp>
              <p:nvSpPr>
                <p:cNvPr id="85" name="Freeform 84"/>
                <p:cNvSpPr/>
                <p:nvPr/>
              </p:nvSpPr>
              <p:spPr bwMode="auto">
                <a:xfrm rot="17280000" flipH="1">
                  <a:off x="2956591" y="4050809"/>
                  <a:ext cx="417113" cy="439459"/>
                </a:xfrm>
                <a:custGeom>
                  <a:avLst/>
                  <a:gdLst>
                    <a:gd name="connsiteX0" fmla="*/ 0 w 533400"/>
                    <a:gd name="connsiteY0" fmla="*/ 561975 h 561975"/>
                    <a:gd name="connsiteX1" fmla="*/ 42863 w 533400"/>
                    <a:gd name="connsiteY1" fmla="*/ 376238 h 561975"/>
                    <a:gd name="connsiteX2" fmla="*/ 166688 w 533400"/>
                    <a:gd name="connsiteY2" fmla="*/ 204788 h 561975"/>
                    <a:gd name="connsiteX3" fmla="*/ 347663 w 533400"/>
                    <a:gd name="connsiteY3" fmla="*/ 71438 h 561975"/>
                    <a:gd name="connsiteX4" fmla="*/ 533400 w 533400"/>
                    <a:gd name="connsiteY4" fmla="*/ 0 h 5619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3400" h="561975">
                      <a:moveTo>
                        <a:pt x="0" y="561975"/>
                      </a:moveTo>
                      <a:cubicBezTo>
                        <a:pt x="7541" y="498872"/>
                        <a:pt x="15082" y="435769"/>
                        <a:pt x="42863" y="376238"/>
                      </a:cubicBezTo>
                      <a:cubicBezTo>
                        <a:pt x="70644" y="316707"/>
                        <a:pt x="115888" y="255588"/>
                        <a:pt x="166688" y="204788"/>
                      </a:cubicBezTo>
                      <a:cubicBezTo>
                        <a:pt x="217488" y="153988"/>
                        <a:pt x="286544" y="105569"/>
                        <a:pt x="347663" y="71438"/>
                      </a:cubicBezTo>
                      <a:cubicBezTo>
                        <a:pt x="408782" y="37307"/>
                        <a:pt x="508000" y="12700"/>
                        <a:pt x="533400" y="0"/>
                      </a:cubicBezTo>
                    </a:path>
                  </a:pathLst>
                </a:cu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000" b="1" i="0" u="none" strike="noStrike" cap="none" normalizeH="0" baseline="0">
                    <a:ln>
                      <a:noFill/>
                    </a:ln>
                    <a:solidFill>
                      <a:schemeClr val="tx1"/>
                    </a:solidFill>
                    <a:effectLst/>
                    <a:latin typeface="Arial Narrow" pitchFamily="34" charset="0"/>
                  </a:endParaRPr>
                </a:p>
              </p:txBody>
            </p:sp>
          </p:grpSp>
          <p:sp>
            <p:nvSpPr>
              <p:cNvPr id="74" name="Freeform 73"/>
              <p:cNvSpPr/>
              <p:nvPr/>
            </p:nvSpPr>
            <p:spPr>
              <a:xfrm>
                <a:off x="4031175" y="3354605"/>
                <a:ext cx="451816" cy="693727"/>
              </a:xfrm>
              <a:custGeom>
                <a:avLst/>
                <a:gdLst>
                  <a:gd name="connsiteX0" fmla="*/ 0 w 446379"/>
                  <a:gd name="connsiteY0" fmla="*/ 0 h 516717"/>
                  <a:gd name="connsiteX1" fmla="*/ 124445 w 446379"/>
                  <a:gd name="connsiteY1" fmla="*/ 73044 h 516717"/>
                  <a:gd name="connsiteX2" fmla="*/ 227247 w 446379"/>
                  <a:gd name="connsiteY2" fmla="*/ 173141 h 516717"/>
                  <a:gd name="connsiteX3" fmla="*/ 319228 w 446379"/>
                  <a:gd name="connsiteY3" fmla="*/ 273238 h 516717"/>
                  <a:gd name="connsiteX4" fmla="*/ 408504 w 446379"/>
                  <a:gd name="connsiteY4" fmla="*/ 432852 h 516717"/>
                  <a:gd name="connsiteX5" fmla="*/ 446379 w 446379"/>
                  <a:gd name="connsiteY5" fmla="*/ 516717 h 516717"/>
                  <a:gd name="connsiteX0" fmla="*/ 0 w 446379"/>
                  <a:gd name="connsiteY0" fmla="*/ 0 h 516717"/>
                  <a:gd name="connsiteX1" fmla="*/ 124445 w 446379"/>
                  <a:gd name="connsiteY1" fmla="*/ 73044 h 516717"/>
                  <a:gd name="connsiteX2" fmla="*/ 235363 w 446379"/>
                  <a:gd name="connsiteY2" fmla="*/ 162320 h 516717"/>
                  <a:gd name="connsiteX3" fmla="*/ 319228 w 446379"/>
                  <a:gd name="connsiteY3" fmla="*/ 273238 h 516717"/>
                  <a:gd name="connsiteX4" fmla="*/ 408504 w 446379"/>
                  <a:gd name="connsiteY4" fmla="*/ 432852 h 516717"/>
                  <a:gd name="connsiteX5" fmla="*/ 446379 w 446379"/>
                  <a:gd name="connsiteY5" fmla="*/ 516717 h 516717"/>
                  <a:gd name="connsiteX0" fmla="*/ 0 w 465316"/>
                  <a:gd name="connsiteY0" fmla="*/ 0 h 530244"/>
                  <a:gd name="connsiteX1" fmla="*/ 124445 w 465316"/>
                  <a:gd name="connsiteY1" fmla="*/ 73044 h 530244"/>
                  <a:gd name="connsiteX2" fmla="*/ 235363 w 465316"/>
                  <a:gd name="connsiteY2" fmla="*/ 162320 h 530244"/>
                  <a:gd name="connsiteX3" fmla="*/ 319228 w 465316"/>
                  <a:gd name="connsiteY3" fmla="*/ 273238 h 530244"/>
                  <a:gd name="connsiteX4" fmla="*/ 408504 w 465316"/>
                  <a:gd name="connsiteY4" fmla="*/ 432852 h 530244"/>
                  <a:gd name="connsiteX5" fmla="*/ 465316 w 465316"/>
                  <a:gd name="connsiteY5" fmla="*/ 530244 h 530244"/>
                  <a:gd name="connsiteX0" fmla="*/ 0 w 465316"/>
                  <a:gd name="connsiteY0" fmla="*/ 0 h 589761"/>
                  <a:gd name="connsiteX1" fmla="*/ 124445 w 465316"/>
                  <a:gd name="connsiteY1" fmla="*/ 73044 h 589761"/>
                  <a:gd name="connsiteX2" fmla="*/ 235363 w 465316"/>
                  <a:gd name="connsiteY2" fmla="*/ 162320 h 589761"/>
                  <a:gd name="connsiteX3" fmla="*/ 319228 w 465316"/>
                  <a:gd name="connsiteY3" fmla="*/ 273238 h 589761"/>
                  <a:gd name="connsiteX4" fmla="*/ 408504 w 465316"/>
                  <a:gd name="connsiteY4" fmla="*/ 432852 h 589761"/>
                  <a:gd name="connsiteX5" fmla="*/ 465316 w 465316"/>
                  <a:gd name="connsiteY5" fmla="*/ 589761 h 589761"/>
                  <a:gd name="connsiteX0" fmla="*/ 0 w 451789"/>
                  <a:gd name="connsiteY0" fmla="*/ 0 h 595172"/>
                  <a:gd name="connsiteX1" fmla="*/ 124445 w 451789"/>
                  <a:gd name="connsiteY1" fmla="*/ 73044 h 595172"/>
                  <a:gd name="connsiteX2" fmla="*/ 235363 w 451789"/>
                  <a:gd name="connsiteY2" fmla="*/ 162320 h 595172"/>
                  <a:gd name="connsiteX3" fmla="*/ 319228 w 451789"/>
                  <a:gd name="connsiteY3" fmla="*/ 273238 h 595172"/>
                  <a:gd name="connsiteX4" fmla="*/ 408504 w 451789"/>
                  <a:gd name="connsiteY4" fmla="*/ 432852 h 595172"/>
                  <a:gd name="connsiteX5" fmla="*/ 451789 w 451789"/>
                  <a:gd name="connsiteY5" fmla="*/ 595172 h 595172"/>
                  <a:gd name="connsiteX0" fmla="*/ 0 w 451789"/>
                  <a:gd name="connsiteY0" fmla="*/ 0 h 595172"/>
                  <a:gd name="connsiteX1" fmla="*/ 124445 w 451789"/>
                  <a:gd name="connsiteY1" fmla="*/ 73044 h 595172"/>
                  <a:gd name="connsiteX2" fmla="*/ 219596 w 451789"/>
                  <a:gd name="connsiteY2" fmla="*/ 167263 h 595172"/>
                  <a:gd name="connsiteX3" fmla="*/ 235363 w 451789"/>
                  <a:gd name="connsiteY3" fmla="*/ 162320 h 595172"/>
                  <a:gd name="connsiteX4" fmla="*/ 319228 w 451789"/>
                  <a:gd name="connsiteY4" fmla="*/ 273238 h 595172"/>
                  <a:gd name="connsiteX5" fmla="*/ 408504 w 451789"/>
                  <a:gd name="connsiteY5" fmla="*/ 432852 h 595172"/>
                  <a:gd name="connsiteX6" fmla="*/ 451789 w 451789"/>
                  <a:gd name="connsiteY6" fmla="*/ 595172 h 595172"/>
                  <a:gd name="connsiteX0" fmla="*/ 0 w 451789"/>
                  <a:gd name="connsiteY0" fmla="*/ 0 h 595172"/>
                  <a:gd name="connsiteX1" fmla="*/ 119682 w 451789"/>
                  <a:gd name="connsiteY1" fmla="*/ 73044 h 595172"/>
                  <a:gd name="connsiteX2" fmla="*/ 219596 w 451789"/>
                  <a:gd name="connsiteY2" fmla="*/ 167263 h 595172"/>
                  <a:gd name="connsiteX3" fmla="*/ 235363 w 451789"/>
                  <a:gd name="connsiteY3" fmla="*/ 162320 h 595172"/>
                  <a:gd name="connsiteX4" fmla="*/ 319228 w 451789"/>
                  <a:gd name="connsiteY4" fmla="*/ 273238 h 595172"/>
                  <a:gd name="connsiteX5" fmla="*/ 408504 w 451789"/>
                  <a:gd name="connsiteY5" fmla="*/ 432852 h 595172"/>
                  <a:gd name="connsiteX6" fmla="*/ 451789 w 451789"/>
                  <a:gd name="connsiteY6" fmla="*/ 595172 h 595172"/>
                  <a:gd name="connsiteX0" fmla="*/ 0 w 451789"/>
                  <a:gd name="connsiteY0" fmla="*/ 0 h 595172"/>
                  <a:gd name="connsiteX1" fmla="*/ 119682 w 451789"/>
                  <a:gd name="connsiteY1" fmla="*/ 73044 h 595172"/>
                  <a:gd name="connsiteX2" fmla="*/ 219596 w 451789"/>
                  <a:gd name="connsiteY2" fmla="*/ 167263 h 595172"/>
                  <a:gd name="connsiteX3" fmla="*/ 319228 w 451789"/>
                  <a:gd name="connsiteY3" fmla="*/ 273238 h 595172"/>
                  <a:gd name="connsiteX4" fmla="*/ 408504 w 451789"/>
                  <a:gd name="connsiteY4" fmla="*/ 432852 h 595172"/>
                  <a:gd name="connsiteX5" fmla="*/ 451789 w 451789"/>
                  <a:gd name="connsiteY5" fmla="*/ 595172 h 595172"/>
                  <a:gd name="connsiteX0" fmla="*/ 0 w 451789"/>
                  <a:gd name="connsiteY0" fmla="*/ 0 h 595172"/>
                  <a:gd name="connsiteX1" fmla="*/ 119682 w 451789"/>
                  <a:gd name="connsiteY1" fmla="*/ 73044 h 595172"/>
                  <a:gd name="connsiteX2" fmla="*/ 219596 w 451789"/>
                  <a:gd name="connsiteY2" fmla="*/ 167263 h 595172"/>
                  <a:gd name="connsiteX3" fmla="*/ 316847 w 451789"/>
                  <a:gd name="connsiteY3" fmla="*/ 282763 h 595172"/>
                  <a:gd name="connsiteX4" fmla="*/ 408504 w 451789"/>
                  <a:gd name="connsiteY4" fmla="*/ 432852 h 595172"/>
                  <a:gd name="connsiteX5" fmla="*/ 451789 w 451789"/>
                  <a:gd name="connsiteY5" fmla="*/ 595172 h 595172"/>
                  <a:gd name="connsiteX0" fmla="*/ 0 w 451789"/>
                  <a:gd name="connsiteY0" fmla="*/ 0 h 595172"/>
                  <a:gd name="connsiteX1" fmla="*/ 119682 w 451789"/>
                  <a:gd name="connsiteY1" fmla="*/ 73044 h 595172"/>
                  <a:gd name="connsiteX2" fmla="*/ 219596 w 451789"/>
                  <a:gd name="connsiteY2" fmla="*/ 167263 h 595172"/>
                  <a:gd name="connsiteX3" fmla="*/ 316847 w 451789"/>
                  <a:gd name="connsiteY3" fmla="*/ 282763 h 595172"/>
                  <a:gd name="connsiteX4" fmla="*/ 418029 w 451789"/>
                  <a:gd name="connsiteY4" fmla="*/ 412423 h 595172"/>
                  <a:gd name="connsiteX5" fmla="*/ 451789 w 451789"/>
                  <a:gd name="connsiteY5" fmla="*/ 595172 h 595172"/>
                  <a:gd name="connsiteX0" fmla="*/ 0 w 451789"/>
                  <a:gd name="connsiteY0" fmla="*/ 0 h 595172"/>
                  <a:gd name="connsiteX1" fmla="*/ 119682 w 451789"/>
                  <a:gd name="connsiteY1" fmla="*/ 73044 h 595172"/>
                  <a:gd name="connsiteX2" fmla="*/ 219596 w 451789"/>
                  <a:gd name="connsiteY2" fmla="*/ 167263 h 595172"/>
                  <a:gd name="connsiteX3" fmla="*/ 347804 w 451789"/>
                  <a:gd name="connsiteY3" fmla="*/ 258247 h 595172"/>
                  <a:gd name="connsiteX4" fmla="*/ 418029 w 451789"/>
                  <a:gd name="connsiteY4" fmla="*/ 412423 h 595172"/>
                  <a:gd name="connsiteX5" fmla="*/ 451789 w 451789"/>
                  <a:gd name="connsiteY5" fmla="*/ 595172 h 595172"/>
                  <a:gd name="connsiteX0" fmla="*/ 0 w 451789"/>
                  <a:gd name="connsiteY0" fmla="*/ 0 h 595172"/>
                  <a:gd name="connsiteX1" fmla="*/ 119682 w 451789"/>
                  <a:gd name="connsiteY1" fmla="*/ 73044 h 595172"/>
                  <a:gd name="connsiteX2" fmla="*/ 219596 w 451789"/>
                  <a:gd name="connsiteY2" fmla="*/ 167263 h 595172"/>
                  <a:gd name="connsiteX3" fmla="*/ 333516 w 451789"/>
                  <a:gd name="connsiteY3" fmla="*/ 270505 h 595172"/>
                  <a:gd name="connsiteX4" fmla="*/ 418029 w 451789"/>
                  <a:gd name="connsiteY4" fmla="*/ 412423 h 595172"/>
                  <a:gd name="connsiteX5" fmla="*/ 451789 w 451789"/>
                  <a:gd name="connsiteY5" fmla="*/ 595172 h 595172"/>
                  <a:gd name="connsiteX0" fmla="*/ 0 w 451789"/>
                  <a:gd name="connsiteY0" fmla="*/ 0 h 595172"/>
                  <a:gd name="connsiteX1" fmla="*/ 119682 w 451789"/>
                  <a:gd name="connsiteY1" fmla="*/ 73044 h 595172"/>
                  <a:gd name="connsiteX2" fmla="*/ 238646 w 451789"/>
                  <a:gd name="connsiteY2" fmla="*/ 152962 h 595172"/>
                  <a:gd name="connsiteX3" fmla="*/ 333516 w 451789"/>
                  <a:gd name="connsiteY3" fmla="*/ 270505 h 595172"/>
                  <a:gd name="connsiteX4" fmla="*/ 418029 w 451789"/>
                  <a:gd name="connsiteY4" fmla="*/ 412423 h 595172"/>
                  <a:gd name="connsiteX5" fmla="*/ 451789 w 451789"/>
                  <a:gd name="connsiteY5" fmla="*/ 595172 h 595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789" h="595172">
                    <a:moveTo>
                      <a:pt x="0" y="0"/>
                    </a:moveTo>
                    <a:cubicBezTo>
                      <a:pt x="43285" y="22093"/>
                      <a:pt x="79908" y="47550"/>
                      <a:pt x="119682" y="73044"/>
                    </a:cubicBezTo>
                    <a:cubicBezTo>
                      <a:pt x="159456" y="98538"/>
                      <a:pt x="205388" y="119596"/>
                      <a:pt x="238646" y="152962"/>
                    </a:cubicBezTo>
                    <a:cubicBezTo>
                      <a:pt x="271904" y="186328"/>
                      <a:pt x="303619" y="227262"/>
                      <a:pt x="333516" y="270505"/>
                    </a:cubicBezTo>
                    <a:cubicBezTo>
                      <a:pt x="363413" y="313748"/>
                      <a:pt x="398317" y="358312"/>
                      <a:pt x="418029" y="412423"/>
                    </a:cubicBezTo>
                    <a:cubicBezTo>
                      <a:pt x="437741" y="466534"/>
                      <a:pt x="451789" y="595172"/>
                      <a:pt x="451789" y="595172"/>
                    </a:cubicBezTo>
                  </a:path>
                </a:pathLst>
              </a:custGeom>
              <a:solidFill>
                <a:schemeClr val="bg1">
                  <a:lumMod val="75000"/>
                </a:schemeClr>
              </a:solidFill>
              <a:ln w="60325" cap="rnd">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5" name="Straight Connector 74"/>
              <p:cNvCxnSpPr/>
              <p:nvPr/>
            </p:nvCxnSpPr>
            <p:spPr bwMode="auto">
              <a:xfrm flipH="1">
                <a:off x="4012585" y="2981414"/>
                <a:ext cx="55010" cy="372334"/>
              </a:xfrm>
              <a:prstGeom prst="line">
                <a:avLst/>
              </a:prstGeom>
              <a:solidFill>
                <a:schemeClr val="accent1"/>
              </a:solidFill>
              <a:ln w="47625" cap="rnd" cmpd="sng" algn="ctr">
                <a:solidFill>
                  <a:schemeClr val="bg1"/>
                </a:solidFill>
                <a:prstDash val="solid"/>
                <a:round/>
                <a:headEnd type="none" w="med" len="med"/>
                <a:tailEnd type="none" w="med" len="med"/>
              </a:ln>
              <a:effectLst/>
            </p:spPr>
          </p:cxnSp>
          <p:cxnSp>
            <p:nvCxnSpPr>
              <p:cNvPr id="76" name="Straight Connector 75"/>
              <p:cNvCxnSpPr>
                <a:stCxn id="71" idx="0"/>
              </p:cNvCxnSpPr>
              <p:nvPr/>
            </p:nvCxnSpPr>
            <p:spPr bwMode="auto">
              <a:xfrm flipV="1">
                <a:off x="4507389" y="3036042"/>
                <a:ext cx="7319" cy="1106138"/>
              </a:xfrm>
              <a:prstGeom prst="line">
                <a:avLst/>
              </a:prstGeom>
              <a:solidFill>
                <a:schemeClr val="accent1"/>
              </a:solidFill>
              <a:ln w="47625" cap="rnd" cmpd="sng" algn="ctr">
                <a:solidFill>
                  <a:schemeClr val="bg1"/>
                </a:solidFill>
                <a:prstDash val="solid"/>
                <a:round/>
                <a:headEnd type="none" w="med" len="med"/>
                <a:tailEnd type="none" w="med" len="med"/>
              </a:ln>
              <a:effectLst/>
            </p:spPr>
          </p:cxnSp>
        </p:grpSp>
        <p:sp>
          <p:nvSpPr>
            <p:cNvPr id="141" name="Oval 140"/>
            <p:cNvSpPr>
              <a:spLocks noChangeAspect="1"/>
            </p:cNvSpPr>
            <p:nvPr/>
          </p:nvSpPr>
          <p:spPr>
            <a:xfrm>
              <a:off x="5101494" y="5551640"/>
              <a:ext cx="548640" cy="548640"/>
            </a:xfrm>
            <a:prstGeom prst="ellipse">
              <a:avLst/>
            </a:prstGeom>
            <a:solidFill>
              <a:schemeClr val="bg1">
                <a:lumMod val="75000"/>
              </a:schemeClr>
            </a:solid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7" name="Group 96"/>
          <p:cNvGrpSpPr/>
          <p:nvPr/>
        </p:nvGrpSpPr>
        <p:grpSpPr>
          <a:xfrm>
            <a:off x="1850890" y="5822215"/>
            <a:ext cx="3514392" cy="0"/>
            <a:chOff x="1447614" y="4681157"/>
            <a:chExt cx="3514392" cy="0"/>
          </a:xfrm>
        </p:grpSpPr>
        <p:cxnSp>
          <p:nvCxnSpPr>
            <p:cNvPr id="91" name="Straight Connector 90"/>
            <p:cNvCxnSpPr/>
            <p:nvPr/>
          </p:nvCxnSpPr>
          <p:spPr>
            <a:xfrm rot="10800000" flipH="1">
              <a:off x="3133020" y="4681157"/>
              <a:ext cx="1828984" cy="0"/>
            </a:xfrm>
            <a:prstGeom prst="line">
              <a:avLst/>
            </a:prstGeom>
            <a:solidFill>
              <a:schemeClr val="accent3"/>
            </a:solidFill>
            <a:ln w="381000" cap="rnd">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rot="16200000">
              <a:off x="4047514" y="3766665"/>
              <a:ext cx="0" cy="1828984"/>
            </a:xfrm>
            <a:prstGeom prst="line">
              <a:avLst/>
            </a:prstGeom>
            <a:solidFill>
              <a:schemeClr val="accent3"/>
            </a:solidFill>
            <a:ln w="254000" cap="rnd">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3" name="Straight Connector 92"/>
            <p:cNvCxnSpPr/>
            <p:nvPr/>
          </p:nvCxnSpPr>
          <p:spPr>
            <a:xfrm rot="10800000" flipH="1">
              <a:off x="1447614" y="4681157"/>
              <a:ext cx="1828984" cy="0"/>
            </a:xfrm>
            <a:prstGeom prst="line">
              <a:avLst/>
            </a:prstGeom>
            <a:solidFill>
              <a:schemeClr val="accent3"/>
            </a:solidFill>
            <a:ln w="381000" cap="flat">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4" name="Straight Connector 93"/>
            <p:cNvCxnSpPr/>
            <p:nvPr/>
          </p:nvCxnSpPr>
          <p:spPr>
            <a:xfrm rot="16200000">
              <a:off x="2362108" y="3766665"/>
              <a:ext cx="0" cy="1828984"/>
            </a:xfrm>
            <a:prstGeom prst="line">
              <a:avLst/>
            </a:prstGeom>
            <a:solidFill>
              <a:schemeClr val="accent3"/>
            </a:solidFill>
            <a:ln w="254000" cap="flat">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177" name="Group 176"/>
          <p:cNvGrpSpPr/>
          <p:nvPr/>
        </p:nvGrpSpPr>
        <p:grpSpPr>
          <a:xfrm>
            <a:off x="6889206" y="1772729"/>
            <a:ext cx="91440" cy="596287"/>
            <a:chOff x="6889206" y="1772729"/>
            <a:chExt cx="91440" cy="596287"/>
          </a:xfrm>
        </p:grpSpPr>
        <p:cxnSp>
          <p:nvCxnSpPr>
            <p:cNvPr id="159" name="Straight Connector 158"/>
            <p:cNvCxnSpPr/>
            <p:nvPr/>
          </p:nvCxnSpPr>
          <p:spPr>
            <a:xfrm flipV="1">
              <a:off x="6934926" y="1772729"/>
              <a:ext cx="0" cy="478548"/>
            </a:xfrm>
            <a:prstGeom prst="line">
              <a:avLst/>
            </a:prstGeom>
            <a:ln w="31750"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flipH="1">
              <a:off x="6889206" y="2217795"/>
              <a:ext cx="91440" cy="0"/>
            </a:xfrm>
            <a:prstGeom prst="line">
              <a:avLst/>
            </a:prstGeom>
            <a:ln w="15875" cap="rnd">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8" name="Straight Connector 167"/>
            <p:cNvCxnSpPr/>
            <p:nvPr/>
          </p:nvCxnSpPr>
          <p:spPr>
            <a:xfrm>
              <a:off x="6934926" y="2242811"/>
              <a:ext cx="0" cy="123836"/>
            </a:xfrm>
            <a:prstGeom prst="line">
              <a:avLst/>
            </a:prstGeom>
            <a:ln w="63500" cap="sq">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6934926" y="2245180"/>
              <a:ext cx="0" cy="123836"/>
            </a:xfrm>
            <a:prstGeom prst="line">
              <a:avLst/>
            </a:prstGeom>
            <a:ln w="28575" cap="rnd">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flipV="1">
              <a:off x="6934926" y="1772729"/>
              <a:ext cx="0" cy="478548"/>
            </a:xfrm>
            <a:prstGeom prst="line">
              <a:avLst/>
            </a:prstGeom>
            <a:ln w="9525" cap="rnd">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178" name="Rectangle 177"/>
          <p:cNvSpPr/>
          <p:nvPr/>
        </p:nvSpPr>
        <p:spPr>
          <a:xfrm>
            <a:off x="6633755" y="919623"/>
            <a:ext cx="602342" cy="914400"/>
          </a:xfrm>
          <a:prstGeom prst="rect">
            <a:avLst/>
          </a:prstGeom>
          <a:solidFill>
            <a:schemeClr val="bg1">
              <a:lumMod val="8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p:cNvGrpSpPr/>
          <p:nvPr/>
        </p:nvGrpSpPr>
        <p:grpSpPr>
          <a:xfrm>
            <a:off x="6934926" y="107508"/>
            <a:ext cx="2066733" cy="812115"/>
            <a:chOff x="6934926" y="107508"/>
            <a:chExt cx="2066733" cy="812115"/>
          </a:xfrm>
        </p:grpSpPr>
        <p:cxnSp>
          <p:nvCxnSpPr>
            <p:cNvPr id="95" name="Straight Connector 94"/>
            <p:cNvCxnSpPr>
              <a:endCxn id="178" idx="0"/>
            </p:cNvCxnSpPr>
            <p:nvPr/>
          </p:nvCxnSpPr>
          <p:spPr>
            <a:xfrm flipH="1">
              <a:off x="6934926" y="684894"/>
              <a:ext cx="94812" cy="234729"/>
            </a:xfrm>
            <a:prstGeom prst="line">
              <a:avLst/>
            </a:prstGeom>
            <a:ln w="25400" cap="rnd">
              <a:tailEnd type="arrow"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029738" y="107508"/>
              <a:ext cx="1971921" cy="584775"/>
            </a:xfrm>
            <a:prstGeom prst="rect">
              <a:avLst/>
            </a:prstGeom>
            <a:solidFill>
              <a:schemeClr val="bg1">
                <a:alpha val="75000"/>
              </a:schemeClr>
            </a:solidFill>
            <a:ln w="25400">
              <a:solidFill>
                <a:srgbClr val="FF0000"/>
              </a:solidFill>
            </a:ln>
            <a:effectLst>
              <a:outerShdw blurRad="50800" dist="38100" dir="2700000" algn="tl" rotWithShape="0">
                <a:prstClr val="black">
                  <a:alpha val="40000"/>
                </a:prstClr>
              </a:outerShdw>
            </a:effectLst>
          </p:spPr>
          <p:txBody>
            <a:bodyPr wrap="square" lIns="45720" rIns="45720" rtlCol="0">
              <a:spAutoFit/>
            </a:bodyPr>
            <a:lstStyle/>
            <a:p>
              <a:r>
                <a:rPr lang="en-US" sz="1600" dirty="0">
                  <a:latin typeface="Arial" pitchFamily="34" charset="0"/>
                  <a:cs typeface="Arial" pitchFamily="34" charset="0"/>
                </a:rPr>
                <a:t>The controller has to react to the change</a:t>
              </a:r>
            </a:p>
          </p:txBody>
        </p:sp>
      </p:grpSp>
      <p:sp>
        <p:nvSpPr>
          <p:cNvPr id="2" name="Title 1"/>
          <p:cNvSpPr>
            <a:spLocks noGrp="1"/>
          </p:cNvSpPr>
          <p:nvPr>
            <p:ph type="title"/>
          </p:nvPr>
        </p:nvSpPr>
        <p:spPr>
          <a:xfrm>
            <a:off x="6418266" y="4571542"/>
            <a:ext cx="2634245" cy="2057823"/>
          </a:xfrm>
        </p:spPr>
        <p:txBody>
          <a:bodyPr>
            <a:normAutofit/>
          </a:bodyPr>
          <a:lstStyle/>
          <a:p>
            <a:pPr algn="r"/>
            <a:r>
              <a:rPr lang="en-US" dirty="0"/>
              <a:t>Lags and the Response to a Set Point Change</a:t>
            </a:r>
          </a:p>
        </p:txBody>
      </p:sp>
      <p:grpSp>
        <p:nvGrpSpPr>
          <p:cNvPr id="48" name="Group 47"/>
          <p:cNvGrpSpPr/>
          <p:nvPr/>
        </p:nvGrpSpPr>
        <p:grpSpPr>
          <a:xfrm>
            <a:off x="3638099" y="1337295"/>
            <a:ext cx="2864809" cy="830997"/>
            <a:chOff x="3656094" y="128794"/>
            <a:chExt cx="3097163" cy="830997"/>
          </a:xfrm>
        </p:grpSpPr>
        <p:cxnSp>
          <p:nvCxnSpPr>
            <p:cNvPr id="125" name="Straight Connector 124"/>
            <p:cNvCxnSpPr>
              <a:stCxn id="126" idx="1"/>
              <a:endCxn id="111" idx="3"/>
            </p:cNvCxnSpPr>
            <p:nvPr/>
          </p:nvCxnSpPr>
          <p:spPr>
            <a:xfrm flipH="1" flipV="1">
              <a:off x="3656094" y="306439"/>
              <a:ext cx="717900" cy="237854"/>
            </a:xfrm>
            <a:prstGeom prst="line">
              <a:avLst/>
            </a:prstGeom>
            <a:ln w="25400" cap="rnd">
              <a:tailEnd type="arrow"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4373994" y="128794"/>
              <a:ext cx="2379263" cy="830997"/>
            </a:xfrm>
            <a:prstGeom prst="rect">
              <a:avLst/>
            </a:prstGeom>
            <a:solidFill>
              <a:schemeClr val="bg1">
                <a:alpha val="75000"/>
              </a:schemeClr>
            </a:solidFill>
            <a:ln w="25400">
              <a:solidFill>
                <a:srgbClr val="FF0000"/>
              </a:solidFill>
            </a:ln>
            <a:effectLst>
              <a:outerShdw blurRad="50800" dist="38100" dir="2700000" algn="tl" rotWithShape="0">
                <a:prstClr val="black">
                  <a:alpha val="40000"/>
                </a:prstClr>
              </a:outerShdw>
            </a:effectLst>
          </p:spPr>
          <p:txBody>
            <a:bodyPr wrap="square" lIns="45720" rIns="45720" rtlCol="0">
              <a:spAutoFit/>
            </a:bodyPr>
            <a:lstStyle/>
            <a:p>
              <a:r>
                <a:rPr lang="en-US" sz="1600" dirty="0">
                  <a:latin typeface="Arial" pitchFamily="34" charset="0"/>
                  <a:cs typeface="Arial" pitchFamily="34" charset="0"/>
                </a:rPr>
                <a:t>A volume of air needs to move through the line and fill the actuator</a:t>
              </a:r>
            </a:p>
          </p:txBody>
        </p:sp>
        <p:cxnSp>
          <p:nvCxnSpPr>
            <p:cNvPr id="127" name="Straight Connector 126"/>
            <p:cNvCxnSpPr>
              <a:stCxn id="126" idx="1"/>
            </p:cNvCxnSpPr>
            <p:nvPr/>
          </p:nvCxnSpPr>
          <p:spPr>
            <a:xfrm flipH="1" flipV="1">
              <a:off x="4040317" y="146831"/>
              <a:ext cx="333677" cy="397462"/>
            </a:xfrm>
            <a:prstGeom prst="line">
              <a:avLst/>
            </a:prstGeom>
            <a:ln w="25400" cap="rnd">
              <a:tailEnd type="arrow"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128" name="Group 127"/>
          <p:cNvGrpSpPr/>
          <p:nvPr/>
        </p:nvGrpSpPr>
        <p:grpSpPr>
          <a:xfrm>
            <a:off x="3432231" y="266137"/>
            <a:ext cx="2512451" cy="942178"/>
            <a:chOff x="6934926" y="-22555"/>
            <a:chExt cx="2512451" cy="942178"/>
          </a:xfrm>
        </p:grpSpPr>
        <p:cxnSp>
          <p:nvCxnSpPr>
            <p:cNvPr id="132" name="Straight Connector 131"/>
            <p:cNvCxnSpPr/>
            <p:nvPr/>
          </p:nvCxnSpPr>
          <p:spPr>
            <a:xfrm flipH="1">
              <a:off x="6934926" y="467556"/>
              <a:ext cx="425366" cy="452067"/>
            </a:xfrm>
            <a:prstGeom prst="line">
              <a:avLst/>
            </a:prstGeom>
            <a:ln w="25400" cap="rnd">
              <a:tailEnd type="arrow"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3" name="TextBox 132"/>
            <p:cNvSpPr txBox="1"/>
            <p:nvPr/>
          </p:nvSpPr>
          <p:spPr>
            <a:xfrm>
              <a:off x="7357894" y="-22555"/>
              <a:ext cx="2089483" cy="830997"/>
            </a:xfrm>
            <a:prstGeom prst="rect">
              <a:avLst/>
            </a:prstGeom>
            <a:solidFill>
              <a:schemeClr val="bg1">
                <a:alpha val="75000"/>
              </a:schemeClr>
            </a:solidFill>
            <a:ln w="25400">
              <a:solidFill>
                <a:srgbClr val="FF0000"/>
              </a:solidFill>
            </a:ln>
            <a:effectLst>
              <a:outerShdw blurRad="50800" dist="38100" dir="2700000" algn="tl" rotWithShape="0">
                <a:prstClr val="black">
                  <a:alpha val="40000"/>
                </a:prstClr>
              </a:outerShdw>
            </a:effectLst>
          </p:spPr>
          <p:txBody>
            <a:bodyPr wrap="square" lIns="45720" rIns="45720" rtlCol="0">
              <a:spAutoFit/>
            </a:bodyPr>
            <a:lstStyle/>
            <a:p>
              <a:r>
                <a:rPr lang="en-US" sz="1600" dirty="0">
                  <a:latin typeface="Arial" pitchFamily="34" charset="0"/>
                  <a:cs typeface="Arial" pitchFamily="34" charset="0"/>
                </a:rPr>
                <a:t>The actuator linkage has to move through any “play” that exists</a:t>
              </a:r>
            </a:p>
          </p:txBody>
        </p:sp>
      </p:grpSp>
      <p:grpSp>
        <p:nvGrpSpPr>
          <p:cNvPr id="134" name="Group 133"/>
          <p:cNvGrpSpPr/>
          <p:nvPr/>
        </p:nvGrpSpPr>
        <p:grpSpPr>
          <a:xfrm>
            <a:off x="1256179" y="140876"/>
            <a:ext cx="1808132" cy="1067439"/>
            <a:chOff x="7928580" y="81343"/>
            <a:chExt cx="1808132" cy="1067439"/>
          </a:xfrm>
        </p:grpSpPr>
        <p:cxnSp>
          <p:nvCxnSpPr>
            <p:cNvPr id="135" name="Straight Connector 134"/>
            <p:cNvCxnSpPr/>
            <p:nvPr/>
          </p:nvCxnSpPr>
          <p:spPr>
            <a:xfrm>
              <a:off x="9384739" y="696714"/>
              <a:ext cx="351973" cy="452068"/>
            </a:xfrm>
            <a:prstGeom prst="line">
              <a:avLst/>
            </a:prstGeom>
            <a:ln w="25400" cap="rnd">
              <a:tailEnd type="arrow"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6" name="TextBox 135"/>
            <p:cNvSpPr txBox="1"/>
            <p:nvPr/>
          </p:nvSpPr>
          <p:spPr>
            <a:xfrm>
              <a:off x="7928580" y="81343"/>
              <a:ext cx="1673185" cy="584775"/>
            </a:xfrm>
            <a:prstGeom prst="rect">
              <a:avLst/>
            </a:prstGeom>
            <a:solidFill>
              <a:schemeClr val="bg1">
                <a:alpha val="75000"/>
              </a:schemeClr>
            </a:solidFill>
            <a:ln w="25400">
              <a:solidFill>
                <a:srgbClr val="FF0000"/>
              </a:solidFill>
            </a:ln>
            <a:effectLst>
              <a:outerShdw blurRad="50800" dist="38100" dir="2700000" algn="tl" rotWithShape="0">
                <a:prstClr val="black">
                  <a:alpha val="40000"/>
                </a:prstClr>
              </a:outerShdw>
            </a:effectLst>
          </p:spPr>
          <p:txBody>
            <a:bodyPr wrap="square" lIns="45720" rIns="45720" rtlCol="0">
              <a:spAutoFit/>
            </a:bodyPr>
            <a:lstStyle/>
            <a:p>
              <a:r>
                <a:rPr lang="en-US" sz="1600" dirty="0">
                  <a:latin typeface="Arial" pitchFamily="34" charset="0"/>
                  <a:cs typeface="Arial" pitchFamily="34" charset="0"/>
                </a:rPr>
                <a:t>The valve plug needs to move</a:t>
              </a:r>
            </a:p>
          </p:txBody>
        </p:sp>
      </p:grpSp>
      <p:grpSp>
        <p:nvGrpSpPr>
          <p:cNvPr id="137" name="Group 136"/>
          <p:cNvGrpSpPr/>
          <p:nvPr/>
        </p:nvGrpSpPr>
        <p:grpSpPr>
          <a:xfrm>
            <a:off x="317698" y="955069"/>
            <a:ext cx="2737379" cy="817660"/>
            <a:chOff x="7029738" y="107508"/>
            <a:chExt cx="2737379" cy="817660"/>
          </a:xfrm>
        </p:grpSpPr>
        <p:cxnSp>
          <p:nvCxnSpPr>
            <p:cNvPr id="139" name="Straight Connector 138"/>
            <p:cNvCxnSpPr/>
            <p:nvPr/>
          </p:nvCxnSpPr>
          <p:spPr>
            <a:xfrm>
              <a:off x="9303724" y="669754"/>
              <a:ext cx="463393" cy="255414"/>
            </a:xfrm>
            <a:prstGeom prst="line">
              <a:avLst/>
            </a:prstGeom>
            <a:ln w="25400" cap="rnd">
              <a:tailEnd type="arrow"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0" name="TextBox 139"/>
            <p:cNvSpPr txBox="1"/>
            <p:nvPr/>
          </p:nvSpPr>
          <p:spPr>
            <a:xfrm>
              <a:off x="7029738" y="107508"/>
              <a:ext cx="2273986" cy="584775"/>
            </a:xfrm>
            <a:prstGeom prst="rect">
              <a:avLst/>
            </a:prstGeom>
            <a:solidFill>
              <a:schemeClr val="bg1">
                <a:alpha val="75000"/>
              </a:schemeClr>
            </a:solidFill>
            <a:ln w="25400">
              <a:solidFill>
                <a:srgbClr val="FF0000"/>
              </a:solidFill>
            </a:ln>
            <a:effectLst>
              <a:outerShdw blurRad="50800" dist="38100" dir="2700000" algn="tl" rotWithShape="0">
                <a:prstClr val="black">
                  <a:alpha val="40000"/>
                </a:prstClr>
              </a:outerShdw>
            </a:effectLst>
          </p:spPr>
          <p:txBody>
            <a:bodyPr wrap="square" lIns="45720" rIns="45720" rtlCol="0">
              <a:spAutoFit/>
            </a:bodyPr>
            <a:lstStyle/>
            <a:p>
              <a:r>
                <a:rPr lang="en-US" sz="1600" dirty="0">
                  <a:latin typeface="Arial" pitchFamily="34" charset="0"/>
                  <a:cs typeface="Arial" pitchFamily="34" charset="0"/>
                </a:rPr>
                <a:t>Steam needs to flow into the heat exchanger</a:t>
              </a:r>
            </a:p>
          </p:txBody>
        </p:sp>
      </p:grpSp>
      <p:grpSp>
        <p:nvGrpSpPr>
          <p:cNvPr id="86" name="Group 85"/>
          <p:cNvGrpSpPr/>
          <p:nvPr/>
        </p:nvGrpSpPr>
        <p:grpSpPr>
          <a:xfrm>
            <a:off x="251318" y="3224665"/>
            <a:ext cx="2769622" cy="2123627"/>
            <a:chOff x="251318" y="3224665"/>
            <a:chExt cx="2769622" cy="2123627"/>
          </a:xfrm>
        </p:grpSpPr>
        <p:cxnSp>
          <p:nvCxnSpPr>
            <p:cNvPr id="144" name="Straight Connector 143"/>
            <p:cNvCxnSpPr>
              <a:stCxn id="145" idx="0"/>
            </p:cNvCxnSpPr>
            <p:nvPr/>
          </p:nvCxnSpPr>
          <p:spPr>
            <a:xfrm flipH="1" flipV="1">
              <a:off x="1262281" y="3595253"/>
              <a:ext cx="373848" cy="922042"/>
            </a:xfrm>
            <a:prstGeom prst="line">
              <a:avLst/>
            </a:prstGeom>
            <a:ln w="25400" cap="rnd">
              <a:tailEnd type="arrow"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49" name="Straight Connector 148"/>
            <p:cNvCxnSpPr>
              <a:stCxn id="145" idx="0"/>
            </p:cNvCxnSpPr>
            <p:nvPr/>
          </p:nvCxnSpPr>
          <p:spPr>
            <a:xfrm flipV="1">
              <a:off x="1636129" y="3224665"/>
              <a:ext cx="1010963" cy="1292630"/>
            </a:xfrm>
            <a:prstGeom prst="line">
              <a:avLst/>
            </a:prstGeom>
            <a:ln w="25400" cap="rnd">
              <a:tailEnd type="arrow"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a:off x="251318" y="4517295"/>
              <a:ext cx="2769622" cy="830997"/>
            </a:xfrm>
            <a:prstGeom prst="rect">
              <a:avLst/>
            </a:prstGeom>
            <a:solidFill>
              <a:schemeClr val="bg1">
                <a:alpha val="75000"/>
              </a:schemeClr>
            </a:solidFill>
            <a:ln w="25400">
              <a:solidFill>
                <a:srgbClr val="FF0000"/>
              </a:solidFill>
            </a:ln>
            <a:effectLst>
              <a:outerShdw blurRad="50800" dist="38100" dir="2700000" algn="tl" rotWithShape="0">
                <a:prstClr val="black">
                  <a:alpha val="40000"/>
                </a:prstClr>
              </a:outerShdw>
            </a:effectLst>
          </p:spPr>
          <p:txBody>
            <a:bodyPr wrap="square" lIns="45720" rIns="45720" rtlCol="0">
              <a:spAutoFit/>
            </a:bodyPr>
            <a:lstStyle/>
            <a:p>
              <a:r>
                <a:rPr lang="en-US" sz="1600" dirty="0">
                  <a:latin typeface="Arial" pitchFamily="34" charset="0"/>
                  <a:cs typeface="Arial" pitchFamily="34" charset="0"/>
                </a:rPr>
                <a:t>The thermal mass of the heat exchanger and water needs to change temperature</a:t>
              </a:r>
            </a:p>
          </p:txBody>
        </p:sp>
      </p:grpSp>
      <p:grpSp>
        <p:nvGrpSpPr>
          <p:cNvPr id="153" name="Group 152"/>
          <p:cNvGrpSpPr/>
          <p:nvPr/>
        </p:nvGrpSpPr>
        <p:grpSpPr>
          <a:xfrm>
            <a:off x="3183541" y="2606049"/>
            <a:ext cx="3319367" cy="2093850"/>
            <a:chOff x="251317" y="3254442"/>
            <a:chExt cx="3319367" cy="2093850"/>
          </a:xfrm>
        </p:grpSpPr>
        <p:cxnSp>
          <p:nvCxnSpPr>
            <p:cNvPr id="154" name="Straight Connector 153"/>
            <p:cNvCxnSpPr>
              <a:stCxn id="156" idx="0"/>
            </p:cNvCxnSpPr>
            <p:nvPr/>
          </p:nvCxnSpPr>
          <p:spPr>
            <a:xfrm flipV="1">
              <a:off x="1251149" y="3254442"/>
              <a:ext cx="45800" cy="1262853"/>
            </a:xfrm>
            <a:prstGeom prst="line">
              <a:avLst/>
            </a:prstGeom>
            <a:ln w="25400" cap="rnd">
              <a:tailEnd type="arrow"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55" name="Straight Connector 154"/>
            <p:cNvCxnSpPr>
              <a:stCxn id="156" idx="0"/>
            </p:cNvCxnSpPr>
            <p:nvPr/>
          </p:nvCxnSpPr>
          <p:spPr>
            <a:xfrm flipV="1">
              <a:off x="1251149" y="3254442"/>
              <a:ext cx="2319535" cy="1262853"/>
            </a:xfrm>
            <a:prstGeom prst="line">
              <a:avLst/>
            </a:prstGeom>
            <a:ln w="25400" cap="rnd">
              <a:tailEnd type="arrow"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56" name="TextBox 155"/>
            <p:cNvSpPr txBox="1"/>
            <p:nvPr/>
          </p:nvSpPr>
          <p:spPr>
            <a:xfrm>
              <a:off x="251317" y="4517295"/>
              <a:ext cx="1999663" cy="830997"/>
            </a:xfrm>
            <a:prstGeom prst="rect">
              <a:avLst/>
            </a:prstGeom>
            <a:solidFill>
              <a:schemeClr val="bg1">
                <a:alpha val="75000"/>
              </a:schemeClr>
            </a:solidFill>
            <a:ln w="25400">
              <a:solidFill>
                <a:srgbClr val="FF0000"/>
              </a:solidFill>
            </a:ln>
            <a:effectLst>
              <a:outerShdw blurRad="50800" dist="38100" dir="2700000" algn="tl" rotWithShape="0">
                <a:prstClr val="black">
                  <a:alpha val="40000"/>
                </a:prstClr>
              </a:outerShdw>
            </a:effectLst>
          </p:spPr>
          <p:txBody>
            <a:bodyPr wrap="square" lIns="45720" rIns="45720" rtlCol="0">
              <a:spAutoFit/>
            </a:bodyPr>
            <a:lstStyle/>
            <a:p>
              <a:pPr lvl="0">
                <a:defRPr/>
              </a:pPr>
              <a:r>
                <a:rPr lang="en-US" sz="1600" dirty="0">
                  <a:latin typeface="Arial" pitchFamily="34" charset="0"/>
                  <a:cs typeface="Arial" pitchFamily="34" charset="0"/>
                </a:rPr>
                <a:t>The warmer water needs to move to the sensor location</a:t>
              </a:r>
            </a:p>
          </p:txBody>
        </p:sp>
      </p:grpSp>
      <p:grpSp>
        <p:nvGrpSpPr>
          <p:cNvPr id="165" name="Group 164"/>
          <p:cNvGrpSpPr/>
          <p:nvPr/>
        </p:nvGrpSpPr>
        <p:grpSpPr>
          <a:xfrm>
            <a:off x="7024985" y="1428188"/>
            <a:ext cx="1979787" cy="1569660"/>
            <a:chOff x="7158828" y="703126"/>
            <a:chExt cx="1979787" cy="1569660"/>
          </a:xfrm>
        </p:grpSpPr>
        <p:cxnSp>
          <p:nvCxnSpPr>
            <p:cNvPr id="166" name="Straight Connector 165"/>
            <p:cNvCxnSpPr>
              <a:stCxn id="169" idx="1"/>
            </p:cNvCxnSpPr>
            <p:nvPr/>
          </p:nvCxnSpPr>
          <p:spPr>
            <a:xfrm flipH="1" flipV="1">
              <a:off x="7158828" y="1287309"/>
              <a:ext cx="721813" cy="200647"/>
            </a:xfrm>
            <a:prstGeom prst="line">
              <a:avLst/>
            </a:prstGeom>
            <a:ln w="25400" cap="rnd">
              <a:tailEnd type="arrow" w="lg"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69" name="TextBox 168"/>
            <p:cNvSpPr txBox="1"/>
            <p:nvPr/>
          </p:nvSpPr>
          <p:spPr>
            <a:xfrm>
              <a:off x="7880641" y="703126"/>
              <a:ext cx="1257974" cy="1569660"/>
            </a:xfrm>
            <a:prstGeom prst="rect">
              <a:avLst/>
            </a:prstGeom>
            <a:solidFill>
              <a:schemeClr val="bg1">
                <a:alpha val="75000"/>
              </a:schemeClr>
            </a:solidFill>
            <a:ln w="25400">
              <a:solidFill>
                <a:srgbClr val="FF0000"/>
              </a:solidFill>
            </a:ln>
            <a:effectLst>
              <a:outerShdw blurRad="50800" dist="38100" dir="2700000" algn="tl" rotWithShape="0">
                <a:prstClr val="black">
                  <a:alpha val="40000"/>
                </a:prstClr>
              </a:outerShdw>
            </a:effectLst>
          </p:spPr>
          <p:txBody>
            <a:bodyPr wrap="square" lIns="45720" rIns="45720" rtlCol="0">
              <a:spAutoFit/>
            </a:bodyPr>
            <a:lstStyle/>
            <a:p>
              <a:r>
                <a:rPr lang="en-US" sz="1600" dirty="0">
                  <a:latin typeface="Arial" pitchFamily="34" charset="0"/>
                  <a:cs typeface="Arial" pitchFamily="34" charset="0"/>
                </a:rPr>
                <a:t>The mass of the sensor and well needs to change temperature</a:t>
              </a:r>
            </a:p>
          </p:txBody>
        </p:sp>
      </p:grpSp>
      <p:sp>
        <p:nvSpPr>
          <p:cNvPr id="3" name="Slide Number Placeholder 2"/>
          <p:cNvSpPr>
            <a:spLocks noGrp="1"/>
          </p:cNvSpPr>
          <p:nvPr>
            <p:ph type="sldNum" sz="quarter" idx="11"/>
          </p:nvPr>
        </p:nvSpPr>
        <p:spPr/>
        <p:txBody>
          <a:bodyPr/>
          <a:lstStyle/>
          <a:p>
            <a:fld id="{A9320731-3B2C-4107-8664-CAD7BE973DC8}" type="slidenum">
              <a:rPr lang="en-US" smtClean="0"/>
              <a:pPr/>
              <a:t>55</a:t>
            </a:fld>
            <a:endParaRPr lang="en-US"/>
          </a:p>
        </p:txBody>
      </p:sp>
      <p:sp>
        <p:nvSpPr>
          <p:cNvPr id="4" name="Footer Placeholder 3"/>
          <p:cNvSpPr>
            <a:spLocks noGrp="1"/>
          </p:cNvSpPr>
          <p:nvPr>
            <p:ph type="ftr" sz="quarter" idx="10"/>
          </p:nvPr>
        </p:nvSpPr>
        <p:spPr/>
        <p:txBody>
          <a:bodyPr/>
          <a:lstStyle/>
          <a:p>
            <a:r>
              <a:rPr lang="en-US" dirty="0"/>
              <a:t>Tab 12-4 - "It All Depends on the Lags"</a:t>
            </a:r>
          </a:p>
        </p:txBody>
      </p:sp>
    </p:spTree>
    <p:extLst>
      <p:ext uri="{BB962C8B-B14F-4D97-AF65-F5344CB8AC3E}">
        <p14:creationId xmlns:p14="http://schemas.microsoft.com/office/powerpoint/2010/main" val="404646866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8"/>
                                        </p:tgtEl>
                                        <p:attrNameLst>
                                          <p:attrName>style.visibility</p:attrName>
                                        </p:attrNameLst>
                                      </p:cBhvr>
                                      <p:to>
                                        <p:strVal val="visible"/>
                                      </p:to>
                                    </p:set>
                                    <p:animEffect transition="in" filter="fade">
                                      <p:cBhvr>
                                        <p:cTn id="12" dur="500"/>
                                        <p:tgtEl>
                                          <p:spTgt spid="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500"/>
                                        <p:tgtEl>
                                          <p:spTgt spid="12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34"/>
                                        </p:tgtEl>
                                        <p:attrNameLst>
                                          <p:attrName>style.visibility</p:attrName>
                                        </p:attrNameLst>
                                      </p:cBhvr>
                                      <p:to>
                                        <p:strVal val="visible"/>
                                      </p:to>
                                    </p:set>
                                    <p:animEffect transition="in" filter="fade">
                                      <p:cBhvr>
                                        <p:cTn id="22" dur="500"/>
                                        <p:tgtEl>
                                          <p:spTgt spid="13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7"/>
                                        </p:tgtEl>
                                        <p:attrNameLst>
                                          <p:attrName>style.visibility</p:attrName>
                                        </p:attrNameLst>
                                      </p:cBhvr>
                                      <p:to>
                                        <p:strVal val="visible"/>
                                      </p:to>
                                    </p:set>
                                    <p:animEffect transition="in" filter="fade">
                                      <p:cBhvr>
                                        <p:cTn id="27" dur="500"/>
                                        <p:tgtEl>
                                          <p:spTgt spid="1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86"/>
                                        </p:tgtEl>
                                        <p:attrNameLst>
                                          <p:attrName>style.visibility</p:attrName>
                                        </p:attrNameLst>
                                      </p:cBhvr>
                                      <p:to>
                                        <p:strVal val="visible"/>
                                      </p:to>
                                    </p:set>
                                    <p:animEffect transition="in" filter="fade">
                                      <p:cBhvr>
                                        <p:cTn id="32" dur="500"/>
                                        <p:tgtEl>
                                          <p:spTgt spid="8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3"/>
                                        </p:tgtEl>
                                        <p:attrNameLst>
                                          <p:attrName>style.visibility</p:attrName>
                                        </p:attrNameLst>
                                      </p:cBhvr>
                                      <p:to>
                                        <p:strVal val="visible"/>
                                      </p:to>
                                    </p:set>
                                    <p:animEffect transition="in" filter="fade">
                                      <p:cBhvr>
                                        <p:cTn id="37" dur="500"/>
                                        <p:tgtEl>
                                          <p:spTgt spid="153"/>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65"/>
                                        </p:tgtEl>
                                        <p:attrNameLst>
                                          <p:attrName>style.visibility</p:attrName>
                                        </p:attrNameLst>
                                      </p:cBhvr>
                                      <p:to>
                                        <p:strVal val="visible"/>
                                      </p:to>
                                    </p:set>
                                    <p:animEffect transition="in" filter="fade">
                                      <p:cBhvr>
                                        <p:cTn id="42" dur="500"/>
                                        <p:tgtEl>
                                          <p:spTgt spid="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title"/>
          </p:nvPr>
        </p:nvSpPr>
        <p:spPr/>
        <p:txBody>
          <a:bodyPr/>
          <a:lstStyle/>
          <a:p>
            <a:r>
              <a:rPr lang="en-US" dirty="0"/>
              <a:t>Some Observations</a:t>
            </a:r>
          </a:p>
        </p:txBody>
      </p:sp>
      <p:pic>
        <p:nvPicPr>
          <p:cNvPr id="8048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0625" r="4042" b="27354"/>
          <a:stretch/>
        </p:blipFill>
        <p:spPr bwMode="auto">
          <a:xfrm>
            <a:off x="0" y="1933722"/>
            <a:ext cx="9144000" cy="2990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Down Arrow 13"/>
          <p:cNvSpPr/>
          <p:nvPr/>
        </p:nvSpPr>
        <p:spPr bwMode="auto">
          <a:xfrm>
            <a:off x="3542284" y="2635250"/>
            <a:ext cx="484632" cy="978408"/>
          </a:xfrm>
          <a:prstGeom prst="downArrow">
            <a:avLst/>
          </a:prstGeom>
          <a:solidFill>
            <a:srgbClr val="FF0000">
              <a:alpha val="50000"/>
            </a:srgbClr>
          </a:solid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Narrow" pitchFamily="34" charset="0"/>
            </a:endParaRPr>
          </a:p>
        </p:txBody>
      </p:sp>
      <p:sp>
        <p:nvSpPr>
          <p:cNvPr id="18" name="Text Box 1039"/>
          <p:cNvSpPr txBox="1">
            <a:spLocks noChangeArrowheads="1"/>
          </p:cNvSpPr>
          <p:nvPr/>
        </p:nvSpPr>
        <p:spPr bwMode="auto">
          <a:xfrm>
            <a:off x="3975099" y="3613658"/>
            <a:ext cx="4718050" cy="830997"/>
          </a:xfrm>
          <a:prstGeom prst="rect">
            <a:avLst/>
          </a:prstGeom>
          <a:noFill/>
          <a:ln w="9525">
            <a:noFill/>
            <a:miter lim="800000"/>
            <a:headEnd/>
            <a:tailEnd/>
          </a:ln>
        </p:spPr>
        <p:txBody>
          <a:bodyPr>
            <a:spAutoFit/>
          </a:bodyPr>
          <a:lstStyle/>
          <a:p>
            <a:pPr>
              <a:spcBef>
                <a:spcPct val="50000"/>
              </a:spcBef>
            </a:pPr>
            <a:r>
              <a:rPr lang="en-US" sz="1600" i="1" dirty="0">
                <a:solidFill>
                  <a:srgbClr val="FF0000"/>
                </a:solidFill>
                <a:latin typeface="Arial" charset="0"/>
              </a:rPr>
              <a:t>Red</a:t>
            </a:r>
            <a:r>
              <a:rPr lang="en-US" sz="1600" dirty="0">
                <a:latin typeface="Arial" charset="0"/>
              </a:rPr>
              <a:t> to </a:t>
            </a:r>
            <a:r>
              <a:rPr lang="en-US" sz="1600" i="1" dirty="0">
                <a:latin typeface="Arial" charset="0"/>
              </a:rPr>
              <a:t>Black</a:t>
            </a:r>
            <a:r>
              <a:rPr lang="en-US" sz="1600" dirty="0">
                <a:latin typeface="Arial" charset="0"/>
              </a:rPr>
              <a:t> is the control system response with increasing gains applied to the controller until the natural period is identified</a:t>
            </a:r>
          </a:p>
        </p:txBody>
      </p:sp>
      <p:sp>
        <p:nvSpPr>
          <p:cNvPr id="2" name="Slide Number Placeholder 1"/>
          <p:cNvSpPr>
            <a:spLocks noGrp="1"/>
          </p:cNvSpPr>
          <p:nvPr>
            <p:ph type="sldNum" sz="quarter" idx="11"/>
          </p:nvPr>
        </p:nvSpPr>
        <p:spPr/>
        <p:txBody>
          <a:bodyPr/>
          <a:lstStyle/>
          <a:p>
            <a:fld id="{A9320731-3B2C-4107-8664-CAD7BE973DC8}" type="slidenum">
              <a:rPr lang="en-US" smtClean="0"/>
              <a:pPr/>
              <a:t>56</a:t>
            </a:fld>
            <a:endParaRPr lang="en-US"/>
          </a:p>
        </p:txBody>
      </p:sp>
      <p:sp>
        <p:nvSpPr>
          <p:cNvPr id="3" name="Footer Placeholder 2"/>
          <p:cNvSpPr>
            <a:spLocks noGrp="1"/>
          </p:cNvSpPr>
          <p:nvPr>
            <p:ph type="ftr" sz="quarter" idx="10"/>
          </p:nvPr>
        </p:nvSpPr>
        <p:spPr/>
        <p:txBody>
          <a:bodyPr/>
          <a:lstStyle/>
          <a:p>
            <a:r>
              <a:rPr lang="en-US" dirty="0"/>
              <a:t>Tab 12-4 - "It All Depends on the Lags"</a:t>
            </a:r>
          </a:p>
        </p:txBody>
      </p:sp>
    </p:spTree>
    <p:extLst>
      <p:ext uri="{BB962C8B-B14F-4D97-AF65-F5344CB8AC3E}">
        <p14:creationId xmlns:p14="http://schemas.microsoft.com/office/powerpoint/2010/main" val="12949400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up)">
                                      <p:cBhvr>
                                        <p:cTn id="1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Some Observations</a:t>
            </a:r>
          </a:p>
        </p:txBody>
      </p:sp>
      <p:pic>
        <p:nvPicPr>
          <p:cNvPr id="8048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0625" r="4042" b="27354"/>
          <a:stretch/>
        </p:blipFill>
        <p:spPr bwMode="auto">
          <a:xfrm>
            <a:off x="0" y="1933722"/>
            <a:ext cx="9144000" cy="2990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bwMode="auto">
          <a:xfrm>
            <a:off x="1151138" y="3453408"/>
            <a:ext cx="384699" cy="0"/>
          </a:xfrm>
          <a:prstGeom prst="straightConnector1">
            <a:avLst/>
          </a:prstGeom>
          <a:solidFill>
            <a:schemeClr val="accent1"/>
          </a:solidFill>
          <a:ln w="38100" cap="rnd" cmpd="sng" algn="ctr">
            <a:solidFill>
              <a:srgbClr val="7030A0"/>
            </a:solidFill>
            <a:prstDash val="solid"/>
            <a:round/>
            <a:headEnd type="arrow" w="lg" len="sm"/>
            <a:tailEnd type="arrow" w="lg" len="sm"/>
          </a:ln>
          <a:effectLst/>
        </p:spPr>
      </p:cxnSp>
      <p:sp>
        <p:nvSpPr>
          <p:cNvPr id="12" name="Text Box 1039"/>
          <p:cNvSpPr txBox="1">
            <a:spLocks noChangeArrowheads="1"/>
          </p:cNvSpPr>
          <p:nvPr/>
        </p:nvSpPr>
        <p:spPr bwMode="auto">
          <a:xfrm>
            <a:off x="1931204" y="4119563"/>
            <a:ext cx="4718050" cy="336550"/>
          </a:xfrm>
          <a:prstGeom prst="rect">
            <a:avLst/>
          </a:prstGeom>
          <a:noFill/>
          <a:ln w="9525">
            <a:noFill/>
            <a:miter lim="800000"/>
            <a:headEnd/>
            <a:tailEnd/>
          </a:ln>
        </p:spPr>
        <p:txBody>
          <a:bodyPr>
            <a:spAutoFit/>
          </a:bodyPr>
          <a:lstStyle/>
          <a:p>
            <a:pPr>
              <a:spcBef>
                <a:spcPct val="50000"/>
              </a:spcBef>
            </a:pPr>
            <a:r>
              <a:rPr lang="en-US" sz="1600" dirty="0">
                <a:solidFill>
                  <a:srgbClr val="7030A0"/>
                </a:solidFill>
                <a:latin typeface="Arial" charset="0"/>
              </a:rPr>
              <a:t>Apparent dead time (Lag; L)</a:t>
            </a:r>
          </a:p>
        </p:txBody>
      </p:sp>
      <p:cxnSp>
        <p:nvCxnSpPr>
          <p:cNvPr id="7" name="Straight Connector 6"/>
          <p:cNvCxnSpPr/>
          <p:nvPr/>
        </p:nvCxnSpPr>
        <p:spPr bwMode="auto">
          <a:xfrm flipV="1">
            <a:off x="1542187" y="2604492"/>
            <a:ext cx="0" cy="843558"/>
          </a:xfrm>
          <a:prstGeom prst="line">
            <a:avLst/>
          </a:prstGeom>
          <a:solidFill>
            <a:schemeClr val="accent1"/>
          </a:solidFill>
          <a:ln w="19050" cap="rnd" cmpd="sng" algn="ctr">
            <a:solidFill>
              <a:srgbClr val="7030A0"/>
            </a:solidFill>
            <a:prstDash val="solid"/>
            <a:round/>
            <a:headEnd type="none" w="med" len="med"/>
            <a:tailEnd type="none" w="med" len="med"/>
          </a:ln>
          <a:effectLst/>
        </p:spPr>
      </p:cxnSp>
      <p:sp>
        <p:nvSpPr>
          <p:cNvPr id="13" name="Freeform 12"/>
          <p:cNvSpPr/>
          <p:nvPr/>
        </p:nvSpPr>
        <p:spPr bwMode="auto">
          <a:xfrm>
            <a:off x="1327150" y="3530600"/>
            <a:ext cx="584200" cy="755650"/>
          </a:xfrm>
          <a:custGeom>
            <a:avLst/>
            <a:gdLst>
              <a:gd name="connsiteX0" fmla="*/ 0 w 584200"/>
              <a:gd name="connsiteY0" fmla="*/ 0 h 755650"/>
              <a:gd name="connsiteX1" fmla="*/ 50800 w 584200"/>
              <a:gd name="connsiteY1" fmla="*/ 438150 h 755650"/>
              <a:gd name="connsiteX2" fmla="*/ 260350 w 584200"/>
              <a:gd name="connsiteY2" fmla="*/ 692150 h 755650"/>
              <a:gd name="connsiteX3" fmla="*/ 584200 w 584200"/>
              <a:gd name="connsiteY3" fmla="*/ 755650 h 755650"/>
            </a:gdLst>
            <a:ahLst/>
            <a:cxnLst>
              <a:cxn ang="0">
                <a:pos x="connsiteX0" y="connsiteY0"/>
              </a:cxn>
              <a:cxn ang="0">
                <a:pos x="connsiteX1" y="connsiteY1"/>
              </a:cxn>
              <a:cxn ang="0">
                <a:pos x="connsiteX2" y="connsiteY2"/>
              </a:cxn>
              <a:cxn ang="0">
                <a:pos x="connsiteX3" y="connsiteY3"/>
              </a:cxn>
            </a:cxnLst>
            <a:rect l="l" t="t" r="r" b="b"/>
            <a:pathLst>
              <a:path w="584200" h="755650">
                <a:moveTo>
                  <a:pt x="0" y="0"/>
                </a:moveTo>
                <a:cubicBezTo>
                  <a:pt x="3704" y="161396"/>
                  <a:pt x="7408" y="322792"/>
                  <a:pt x="50800" y="438150"/>
                </a:cubicBezTo>
                <a:cubicBezTo>
                  <a:pt x="94192" y="553508"/>
                  <a:pt x="171450" y="639233"/>
                  <a:pt x="260350" y="692150"/>
                </a:cubicBezTo>
                <a:cubicBezTo>
                  <a:pt x="349250" y="745067"/>
                  <a:pt x="584200" y="755650"/>
                  <a:pt x="584200" y="755650"/>
                </a:cubicBezTo>
              </a:path>
            </a:pathLst>
          </a:custGeom>
          <a:noFill/>
          <a:ln w="25400" cap="flat" cmpd="sng" algn="ctr">
            <a:solidFill>
              <a:srgbClr val="7030A0"/>
            </a:solidFill>
            <a:prstDash val="solid"/>
            <a:round/>
            <a:headEnd type="arrow" w="lg" len="sm"/>
            <a:tailEnd type="none" w="med" len="med"/>
          </a:ln>
          <a:effectLst/>
        </p:spPr>
        <p:txBody>
          <a:bodyPr rtlCol="0" anchor="ctr"/>
          <a:lstStyle/>
          <a:p>
            <a:pPr algn="ctr"/>
            <a:endParaRPr lang="en-US"/>
          </a:p>
        </p:txBody>
      </p:sp>
      <p:cxnSp>
        <p:nvCxnSpPr>
          <p:cNvPr id="10" name="Straight Connector 9"/>
          <p:cNvCxnSpPr/>
          <p:nvPr/>
        </p:nvCxnSpPr>
        <p:spPr bwMode="auto">
          <a:xfrm flipV="1">
            <a:off x="1151138" y="2604492"/>
            <a:ext cx="0" cy="843558"/>
          </a:xfrm>
          <a:prstGeom prst="line">
            <a:avLst/>
          </a:prstGeom>
          <a:solidFill>
            <a:schemeClr val="accent1"/>
          </a:solidFill>
          <a:ln w="19050" cap="rnd" cmpd="sng" algn="ctr">
            <a:solidFill>
              <a:srgbClr val="7030A0"/>
            </a:solidFill>
            <a:prstDash val="solid"/>
            <a:round/>
            <a:headEnd type="none" w="med" len="med"/>
            <a:tailEnd type="none" w="med" len="med"/>
          </a:ln>
          <a:effectLst/>
        </p:spPr>
      </p:cxnSp>
      <p:grpSp>
        <p:nvGrpSpPr>
          <p:cNvPr id="6" name="Group 5"/>
          <p:cNvGrpSpPr/>
          <p:nvPr/>
        </p:nvGrpSpPr>
        <p:grpSpPr>
          <a:xfrm>
            <a:off x="1537625" y="2604492"/>
            <a:ext cx="5968016" cy="1359992"/>
            <a:chOff x="1537625" y="2604492"/>
            <a:chExt cx="5968016" cy="1359992"/>
          </a:xfrm>
        </p:grpSpPr>
        <p:cxnSp>
          <p:nvCxnSpPr>
            <p:cNvPr id="15" name="Straight Connector 14"/>
            <p:cNvCxnSpPr/>
            <p:nvPr/>
          </p:nvCxnSpPr>
          <p:spPr bwMode="auto">
            <a:xfrm flipV="1">
              <a:off x="3040787" y="2604492"/>
              <a:ext cx="0" cy="843558"/>
            </a:xfrm>
            <a:prstGeom prst="line">
              <a:avLst/>
            </a:prstGeom>
            <a:solidFill>
              <a:schemeClr val="accent1"/>
            </a:solidFill>
            <a:ln w="19050" cap="rnd" cmpd="sng" algn="ctr">
              <a:solidFill>
                <a:srgbClr val="00B0F0"/>
              </a:solidFill>
              <a:prstDash val="solid"/>
              <a:round/>
              <a:headEnd type="none" w="med" len="med"/>
              <a:tailEnd type="none" w="med" len="med"/>
            </a:ln>
            <a:effectLst/>
          </p:spPr>
        </p:cxnSp>
        <p:cxnSp>
          <p:nvCxnSpPr>
            <p:cNvPr id="11" name="Straight Connector 10"/>
            <p:cNvCxnSpPr/>
            <p:nvPr/>
          </p:nvCxnSpPr>
          <p:spPr bwMode="auto">
            <a:xfrm flipV="1">
              <a:off x="1542187" y="2604492"/>
              <a:ext cx="0" cy="843558"/>
            </a:xfrm>
            <a:prstGeom prst="line">
              <a:avLst/>
            </a:prstGeom>
            <a:solidFill>
              <a:schemeClr val="accent1"/>
            </a:solidFill>
            <a:ln w="19050" cap="rnd" cmpd="sng" algn="ctr">
              <a:solidFill>
                <a:srgbClr val="00B0F0"/>
              </a:solidFill>
              <a:prstDash val="solid"/>
              <a:round/>
              <a:headEnd type="none" w="med" len="med"/>
              <a:tailEnd type="none" w="med" len="med"/>
            </a:ln>
            <a:effectLst/>
          </p:spPr>
        </p:cxnSp>
        <p:cxnSp>
          <p:nvCxnSpPr>
            <p:cNvPr id="14" name="Straight Arrow Connector 13"/>
            <p:cNvCxnSpPr/>
            <p:nvPr/>
          </p:nvCxnSpPr>
          <p:spPr bwMode="auto">
            <a:xfrm>
              <a:off x="1537625" y="2961779"/>
              <a:ext cx="1503162" cy="0"/>
            </a:xfrm>
            <a:prstGeom prst="straightConnector1">
              <a:avLst/>
            </a:prstGeom>
            <a:solidFill>
              <a:schemeClr val="accent1"/>
            </a:solidFill>
            <a:ln w="38100" cap="rnd" cmpd="sng" algn="ctr">
              <a:solidFill>
                <a:srgbClr val="00B0F0"/>
              </a:solidFill>
              <a:prstDash val="solid"/>
              <a:round/>
              <a:headEnd type="arrow" w="lg" len="sm"/>
              <a:tailEnd type="arrow" w="lg" len="sm"/>
            </a:ln>
            <a:effectLst/>
          </p:spPr>
        </p:cxnSp>
        <p:sp>
          <p:nvSpPr>
            <p:cNvPr id="16" name="Text Box 1039"/>
            <p:cNvSpPr txBox="1">
              <a:spLocks noChangeArrowheads="1"/>
            </p:cNvSpPr>
            <p:nvPr/>
          </p:nvSpPr>
          <p:spPr bwMode="auto">
            <a:xfrm>
              <a:off x="2787591" y="3627934"/>
              <a:ext cx="4718050" cy="336550"/>
            </a:xfrm>
            <a:prstGeom prst="rect">
              <a:avLst/>
            </a:prstGeom>
            <a:noFill/>
            <a:ln w="9525">
              <a:noFill/>
              <a:miter lim="800000"/>
              <a:headEnd/>
              <a:tailEnd/>
            </a:ln>
          </p:spPr>
          <p:txBody>
            <a:bodyPr>
              <a:spAutoFit/>
            </a:bodyPr>
            <a:lstStyle/>
            <a:p>
              <a:pPr>
                <a:spcBef>
                  <a:spcPct val="50000"/>
                </a:spcBef>
              </a:pPr>
              <a:r>
                <a:rPr lang="en-US" sz="1600" dirty="0">
                  <a:solidFill>
                    <a:srgbClr val="00B0F0"/>
                  </a:solidFill>
                  <a:latin typeface="Arial" charset="0"/>
                </a:rPr>
                <a:t>Natural period P</a:t>
              </a:r>
              <a:r>
                <a:rPr lang="en-US" sz="1600" baseline="-25000" dirty="0">
                  <a:solidFill>
                    <a:srgbClr val="00B0F0"/>
                  </a:solidFill>
                  <a:latin typeface="Arial" charset="0"/>
                </a:rPr>
                <a:t>N</a:t>
              </a:r>
            </a:p>
          </p:txBody>
        </p:sp>
        <p:sp>
          <p:nvSpPr>
            <p:cNvPr id="17" name="Freeform 16"/>
            <p:cNvSpPr/>
            <p:nvPr/>
          </p:nvSpPr>
          <p:spPr bwMode="auto">
            <a:xfrm>
              <a:off x="2183537" y="3038971"/>
              <a:ext cx="584200" cy="755650"/>
            </a:xfrm>
            <a:custGeom>
              <a:avLst/>
              <a:gdLst>
                <a:gd name="connsiteX0" fmla="*/ 0 w 584200"/>
                <a:gd name="connsiteY0" fmla="*/ 0 h 755650"/>
                <a:gd name="connsiteX1" fmla="*/ 50800 w 584200"/>
                <a:gd name="connsiteY1" fmla="*/ 438150 h 755650"/>
                <a:gd name="connsiteX2" fmla="*/ 260350 w 584200"/>
                <a:gd name="connsiteY2" fmla="*/ 692150 h 755650"/>
                <a:gd name="connsiteX3" fmla="*/ 584200 w 584200"/>
                <a:gd name="connsiteY3" fmla="*/ 755650 h 755650"/>
              </a:gdLst>
              <a:ahLst/>
              <a:cxnLst>
                <a:cxn ang="0">
                  <a:pos x="connsiteX0" y="connsiteY0"/>
                </a:cxn>
                <a:cxn ang="0">
                  <a:pos x="connsiteX1" y="connsiteY1"/>
                </a:cxn>
                <a:cxn ang="0">
                  <a:pos x="connsiteX2" y="connsiteY2"/>
                </a:cxn>
                <a:cxn ang="0">
                  <a:pos x="connsiteX3" y="connsiteY3"/>
                </a:cxn>
              </a:cxnLst>
              <a:rect l="l" t="t" r="r" b="b"/>
              <a:pathLst>
                <a:path w="584200" h="755650">
                  <a:moveTo>
                    <a:pt x="0" y="0"/>
                  </a:moveTo>
                  <a:cubicBezTo>
                    <a:pt x="3704" y="161396"/>
                    <a:pt x="7408" y="322792"/>
                    <a:pt x="50800" y="438150"/>
                  </a:cubicBezTo>
                  <a:cubicBezTo>
                    <a:pt x="94192" y="553508"/>
                    <a:pt x="171450" y="639233"/>
                    <a:pt x="260350" y="692150"/>
                  </a:cubicBezTo>
                  <a:cubicBezTo>
                    <a:pt x="349250" y="745067"/>
                    <a:pt x="584200" y="755650"/>
                    <a:pt x="584200" y="755650"/>
                  </a:cubicBezTo>
                </a:path>
              </a:pathLst>
            </a:custGeom>
            <a:noFill/>
            <a:ln w="25400" cap="flat" cmpd="sng" algn="ctr">
              <a:solidFill>
                <a:srgbClr val="00B0F0"/>
              </a:solidFill>
              <a:prstDash val="solid"/>
              <a:round/>
              <a:headEnd type="arrow" w="lg" len="sm"/>
              <a:tailEnd type="none" w="med" len="med"/>
            </a:ln>
            <a:effectLst/>
          </p:spPr>
          <p:txBody>
            <a:bodyPr rtlCol="0" anchor="ctr"/>
            <a:lstStyle/>
            <a:p>
              <a:pPr algn="ctr"/>
              <a:endParaRPr lang="en-US"/>
            </a:p>
          </p:txBody>
        </p:sp>
      </p:grpSp>
      <p:sp>
        <p:nvSpPr>
          <p:cNvPr id="2" name="Slide Number Placeholder 1"/>
          <p:cNvSpPr>
            <a:spLocks noGrp="1"/>
          </p:cNvSpPr>
          <p:nvPr>
            <p:ph type="sldNum" sz="quarter" idx="11"/>
          </p:nvPr>
        </p:nvSpPr>
        <p:spPr/>
        <p:txBody>
          <a:bodyPr/>
          <a:lstStyle/>
          <a:p>
            <a:fld id="{A9320731-3B2C-4107-8664-CAD7BE973DC8}" type="slidenum">
              <a:rPr lang="en-US" smtClean="0"/>
              <a:pPr/>
              <a:t>57</a:t>
            </a:fld>
            <a:endParaRPr lang="en-US"/>
          </a:p>
        </p:txBody>
      </p:sp>
      <p:sp>
        <p:nvSpPr>
          <p:cNvPr id="3" name="Footer Placeholder 2"/>
          <p:cNvSpPr>
            <a:spLocks noGrp="1"/>
          </p:cNvSpPr>
          <p:nvPr>
            <p:ph type="ftr" sz="quarter" idx="10"/>
          </p:nvPr>
        </p:nvSpPr>
        <p:spPr/>
        <p:txBody>
          <a:bodyPr/>
          <a:lstStyle/>
          <a:p>
            <a:r>
              <a:rPr lang="en-US" dirty="0"/>
              <a:t>Tab 12-4 - "It All Depends on the Lags"</a:t>
            </a:r>
          </a:p>
        </p:txBody>
      </p:sp>
    </p:spTree>
    <p:extLst>
      <p:ext uri="{BB962C8B-B14F-4D97-AF65-F5344CB8AC3E}">
        <p14:creationId xmlns:p14="http://schemas.microsoft.com/office/powerpoint/2010/main" val="90533627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Some Observations</a:t>
            </a:r>
          </a:p>
        </p:txBody>
      </p:sp>
      <p:pic>
        <p:nvPicPr>
          <p:cNvPr id="8048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0625" r="4042" b="27354"/>
          <a:stretch/>
        </p:blipFill>
        <p:spPr bwMode="auto">
          <a:xfrm>
            <a:off x="0" y="1933722"/>
            <a:ext cx="9144000" cy="2990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bwMode="auto">
          <a:xfrm>
            <a:off x="1151138" y="3453408"/>
            <a:ext cx="384699" cy="0"/>
          </a:xfrm>
          <a:prstGeom prst="straightConnector1">
            <a:avLst/>
          </a:prstGeom>
          <a:solidFill>
            <a:schemeClr val="accent1"/>
          </a:solidFill>
          <a:ln w="38100" cap="rnd" cmpd="sng" algn="ctr">
            <a:solidFill>
              <a:srgbClr val="7030A0"/>
            </a:solidFill>
            <a:prstDash val="solid"/>
            <a:round/>
            <a:headEnd type="arrow" w="lg" len="sm"/>
            <a:tailEnd type="arrow" w="lg" len="sm"/>
          </a:ln>
          <a:effectLst/>
        </p:spPr>
      </p:cxnSp>
      <p:cxnSp>
        <p:nvCxnSpPr>
          <p:cNvPr id="7" name="Straight Connector 6"/>
          <p:cNvCxnSpPr/>
          <p:nvPr/>
        </p:nvCxnSpPr>
        <p:spPr bwMode="auto">
          <a:xfrm flipV="1">
            <a:off x="1542187" y="2604492"/>
            <a:ext cx="0" cy="843558"/>
          </a:xfrm>
          <a:prstGeom prst="line">
            <a:avLst/>
          </a:prstGeom>
          <a:solidFill>
            <a:schemeClr val="accent1"/>
          </a:solidFill>
          <a:ln w="19050" cap="rnd" cmpd="sng" algn="ctr">
            <a:solidFill>
              <a:srgbClr val="7030A0"/>
            </a:solidFill>
            <a:prstDash val="solid"/>
            <a:round/>
            <a:headEnd type="none" w="med" len="med"/>
            <a:tailEnd type="none" w="med" len="med"/>
          </a:ln>
          <a:effectLst/>
        </p:spPr>
      </p:cxnSp>
      <p:cxnSp>
        <p:nvCxnSpPr>
          <p:cNvPr id="10" name="Straight Connector 9"/>
          <p:cNvCxnSpPr/>
          <p:nvPr/>
        </p:nvCxnSpPr>
        <p:spPr bwMode="auto">
          <a:xfrm flipV="1">
            <a:off x="1151138" y="2604492"/>
            <a:ext cx="0" cy="843558"/>
          </a:xfrm>
          <a:prstGeom prst="line">
            <a:avLst/>
          </a:prstGeom>
          <a:solidFill>
            <a:schemeClr val="accent1"/>
          </a:solidFill>
          <a:ln w="19050" cap="rnd" cmpd="sng" algn="ctr">
            <a:solidFill>
              <a:srgbClr val="7030A0"/>
            </a:solidFill>
            <a:prstDash val="solid"/>
            <a:round/>
            <a:headEnd type="none" w="med" len="med"/>
            <a:tailEnd type="none" w="med" len="med"/>
          </a:ln>
          <a:effectLst/>
        </p:spPr>
      </p:cxnSp>
      <p:cxnSp>
        <p:nvCxnSpPr>
          <p:cNvPr id="15" name="Straight Connector 14"/>
          <p:cNvCxnSpPr/>
          <p:nvPr/>
        </p:nvCxnSpPr>
        <p:spPr bwMode="auto">
          <a:xfrm flipV="1">
            <a:off x="3040787" y="2604492"/>
            <a:ext cx="0" cy="843558"/>
          </a:xfrm>
          <a:prstGeom prst="line">
            <a:avLst/>
          </a:prstGeom>
          <a:solidFill>
            <a:schemeClr val="accent1"/>
          </a:solidFill>
          <a:ln w="19050" cap="rnd" cmpd="sng" algn="ctr">
            <a:solidFill>
              <a:srgbClr val="00B0F0"/>
            </a:solidFill>
            <a:prstDash val="solid"/>
            <a:round/>
            <a:headEnd type="none" w="med" len="med"/>
            <a:tailEnd type="none" w="med" len="med"/>
          </a:ln>
          <a:effectLst/>
        </p:spPr>
      </p:cxnSp>
      <p:cxnSp>
        <p:nvCxnSpPr>
          <p:cNvPr id="11" name="Straight Connector 10"/>
          <p:cNvCxnSpPr/>
          <p:nvPr/>
        </p:nvCxnSpPr>
        <p:spPr bwMode="auto">
          <a:xfrm flipV="1">
            <a:off x="1542187" y="2604492"/>
            <a:ext cx="0" cy="843558"/>
          </a:xfrm>
          <a:prstGeom prst="line">
            <a:avLst/>
          </a:prstGeom>
          <a:solidFill>
            <a:schemeClr val="accent1"/>
          </a:solidFill>
          <a:ln w="19050" cap="rnd" cmpd="sng" algn="ctr">
            <a:solidFill>
              <a:srgbClr val="00B0F0"/>
            </a:solidFill>
            <a:prstDash val="solid"/>
            <a:round/>
            <a:headEnd type="none" w="med" len="med"/>
            <a:tailEnd type="none" w="med" len="med"/>
          </a:ln>
          <a:effectLst/>
        </p:spPr>
      </p:cxnSp>
      <p:cxnSp>
        <p:nvCxnSpPr>
          <p:cNvPr id="14" name="Straight Arrow Connector 13"/>
          <p:cNvCxnSpPr/>
          <p:nvPr/>
        </p:nvCxnSpPr>
        <p:spPr bwMode="auto">
          <a:xfrm>
            <a:off x="1537625" y="2961779"/>
            <a:ext cx="1503162" cy="0"/>
          </a:xfrm>
          <a:prstGeom prst="straightConnector1">
            <a:avLst/>
          </a:prstGeom>
          <a:solidFill>
            <a:schemeClr val="accent1"/>
          </a:solidFill>
          <a:ln w="38100" cap="rnd" cmpd="sng" algn="ctr">
            <a:solidFill>
              <a:srgbClr val="00B0F0"/>
            </a:solidFill>
            <a:prstDash val="solid"/>
            <a:round/>
            <a:headEnd type="arrow" w="lg" len="sm"/>
            <a:tailEnd type="arrow" w="lg" len="sm"/>
          </a:ln>
          <a:effectLst/>
        </p:spPr>
      </p:cxnSp>
      <p:cxnSp>
        <p:nvCxnSpPr>
          <p:cNvPr id="22" name="Straight Arrow Connector 21"/>
          <p:cNvCxnSpPr/>
          <p:nvPr/>
        </p:nvCxnSpPr>
        <p:spPr bwMode="auto">
          <a:xfrm>
            <a:off x="1151138" y="3453408"/>
            <a:ext cx="384699" cy="0"/>
          </a:xfrm>
          <a:prstGeom prst="straightConnector1">
            <a:avLst/>
          </a:prstGeom>
          <a:solidFill>
            <a:schemeClr val="accent1"/>
          </a:solidFill>
          <a:ln w="38100" cap="rnd" cmpd="sng" algn="ctr">
            <a:solidFill>
              <a:srgbClr val="FF0000"/>
            </a:solidFill>
            <a:prstDash val="solid"/>
            <a:round/>
            <a:headEnd type="arrow" w="lg" len="sm"/>
            <a:tailEnd type="arrow" w="lg" len="sm"/>
          </a:ln>
          <a:effectLst/>
        </p:spPr>
      </p:cxnSp>
      <p:cxnSp>
        <p:nvCxnSpPr>
          <p:cNvPr id="23" name="Straight Arrow Connector 22"/>
          <p:cNvCxnSpPr/>
          <p:nvPr/>
        </p:nvCxnSpPr>
        <p:spPr bwMode="auto">
          <a:xfrm>
            <a:off x="1151138" y="3453408"/>
            <a:ext cx="384699" cy="0"/>
          </a:xfrm>
          <a:prstGeom prst="straightConnector1">
            <a:avLst/>
          </a:prstGeom>
          <a:solidFill>
            <a:schemeClr val="accent1"/>
          </a:solidFill>
          <a:ln w="38100" cap="rnd" cmpd="sng" algn="ctr">
            <a:solidFill>
              <a:srgbClr val="009900"/>
            </a:solidFill>
            <a:prstDash val="solid"/>
            <a:round/>
            <a:headEnd type="arrow" w="lg" len="sm"/>
            <a:tailEnd type="arrow" w="lg" len="sm"/>
          </a:ln>
          <a:effectLst/>
        </p:spPr>
      </p:cxnSp>
      <p:cxnSp>
        <p:nvCxnSpPr>
          <p:cNvPr id="24" name="Straight Arrow Connector 23"/>
          <p:cNvCxnSpPr/>
          <p:nvPr/>
        </p:nvCxnSpPr>
        <p:spPr bwMode="auto">
          <a:xfrm>
            <a:off x="1151138" y="3453408"/>
            <a:ext cx="384699" cy="0"/>
          </a:xfrm>
          <a:prstGeom prst="straightConnector1">
            <a:avLst/>
          </a:prstGeom>
          <a:solidFill>
            <a:schemeClr val="accent1"/>
          </a:solidFill>
          <a:ln w="38100" cap="rnd" cmpd="sng" algn="ctr">
            <a:solidFill>
              <a:srgbClr val="0000FF"/>
            </a:solidFill>
            <a:prstDash val="solid"/>
            <a:round/>
            <a:headEnd type="arrow" w="lg" len="sm"/>
            <a:tailEnd type="arrow" w="lg" len="sm"/>
          </a:ln>
          <a:effectLst/>
        </p:spPr>
      </p:cxnSp>
      <p:cxnSp>
        <p:nvCxnSpPr>
          <p:cNvPr id="25" name="Straight Arrow Connector 24"/>
          <p:cNvCxnSpPr/>
          <p:nvPr/>
        </p:nvCxnSpPr>
        <p:spPr bwMode="auto">
          <a:xfrm>
            <a:off x="1151138" y="3453408"/>
            <a:ext cx="384699" cy="0"/>
          </a:xfrm>
          <a:prstGeom prst="straightConnector1">
            <a:avLst/>
          </a:prstGeom>
          <a:solidFill>
            <a:schemeClr val="accent1"/>
          </a:solidFill>
          <a:ln w="38100" cap="rnd" cmpd="sng" algn="ctr">
            <a:solidFill>
              <a:srgbClr val="CC0099"/>
            </a:solidFill>
            <a:prstDash val="solid"/>
            <a:round/>
            <a:headEnd type="arrow" w="lg" len="sm"/>
            <a:tailEnd type="arrow" w="lg" len="sm"/>
          </a:ln>
          <a:effectLst/>
        </p:spPr>
      </p:cxnSp>
      <p:sp>
        <p:nvSpPr>
          <p:cNvPr id="4" name="TextBox 3"/>
          <p:cNvSpPr txBox="1"/>
          <p:nvPr/>
        </p:nvSpPr>
        <p:spPr>
          <a:xfrm>
            <a:off x="1602130" y="3544265"/>
            <a:ext cx="239547" cy="338554"/>
          </a:xfrm>
          <a:prstGeom prst="rect">
            <a:avLst/>
          </a:prstGeom>
          <a:noFill/>
          <a:ln w="9525">
            <a:noFill/>
            <a:miter lim="800000"/>
            <a:headEnd/>
            <a:tailEnd/>
          </a:ln>
        </p:spPr>
        <p:txBody>
          <a:bodyPr>
            <a:spAutoFit/>
          </a:bodyPr>
          <a:lstStyle>
            <a:defPPr>
              <a:defRPr lang="en-US"/>
            </a:defPPr>
            <a:lvl1pPr>
              <a:spcBef>
                <a:spcPct val="50000"/>
              </a:spcBef>
              <a:defRPr sz="1600">
                <a:latin typeface="Arial" charset="0"/>
              </a:defRPr>
            </a:lvl1pPr>
          </a:lstStyle>
          <a:p>
            <a:pPr algn="ctr"/>
            <a:r>
              <a:rPr lang="en-US" dirty="0">
                <a:solidFill>
                  <a:srgbClr val="FF0000"/>
                </a:solidFill>
              </a:rPr>
              <a:t>1</a:t>
            </a:r>
          </a:p>
        </p:txBody>
      </p:sp>
      <p:sp>
        <p:nvSpPr>
          <p:cNvPr id="26" name="TextBox 25"/>
          <p:cNvSpPr txBox="1"/>
          <p:nvPr/>
        </p:nvSpPr>
        <p:spPr>
          <a:xfrm>
            <a:off x="1973471" y="3544265"/>
            <a:ext cx="239547" cy="338554"/>
          </a:xfrm>
          <a:prstGeom prst="rect">
            <a:avLst/>
          </a:prstGeom>
          <a:noFill/>
          <a:ln w="9525">
            <a:noFill/>
            <a:miter lim="800000"/>
            <a:headEnd/>
            <a:tailEnd/>
          </a:ln>
        </p:spPr>
        <p:txBody>
          <a:bodyPr>
            <a:spAutoFit/>
          </a:bodyPr>
          <a:lstStyle>
            <a:defPPr>
              <a:defRPr lang="en-US"/>
            </a:defPPr>
            <a:lvl1pPr>
              <a:spcBef>
                <a:spcPct val="50000"/>
              </a:spcBef>
              <a:defRPr sz="1600">
                <a:latin typeface="Arial" charset="0"/>
              </a:defRPr>
            </a:lvl1pPr>
          </a:lstStyle>
          <a:p>
            <a:pPr algn="ctr"/>
            <a:r>
              <a:rPr lang="en-US" dirty="0">
                <a:solidFill>
                  <a:srgbClr val="009900"/>
                </a:solidFill>
              </a:rPr>
              <a:t>2</a:t>
            </a:r>
          </a:p>
        </p:txBody>
      </p:sp>
      <p:sp>
        <p:nvSpPr>
          <p:cNvPr id="27" name="TextBox 26"/>
          <p:cNvSpPr txBox="1"/>
          <p:nvPr/>
        </p:nvSpPr>
        <p:spPr>
          <a:xfrm>
            <a:off x="2337082" y="3544265"/>
            <a:ext cx="239547" cy="338554"/>
          </a:xfrm>
          <a:prstGeom prst="rect">
            <a:avLst/>
          </a:prstGeom>
          <a:noFill/>
          <a:ln w="9525">
            <a:noFill/>
            <a:miter lim="800000"/>
            <a:headEnd/>
            <a:tailEnd/>
          </a:ln>
        </p:spPr>
        <p:txBody>
          <a:bodyPr>
            <a:spAutoFit/>
          </a:bodyPr>
          <a:lstStyle>
            <a:defPPr>
              <a:defRPr lang="en-US"/>
            </a:defPPr>
            <a:lvl1pPr>
              <a:spcBef>
                <a:spcPct val="50000"/>
              </a:spcBef>
              <a:defRPr sz="1600">
                <a:latin typeface="Arial" charset="0"/>
              </a:defRPr>
            </a:lvl1pPr>
          </a:lstStyle>
          <a:p>
            <a:pPr algn="ctr"/>
            <a:r>
              <a:rPr lang="en-US" dirty="0">
                <a:solidFill>
                  <a:srgbClr val="0000FF"/>
                </a:solidFill>
              </a:rPr>
              <a:t>3</a:t>
            </a:r>
          </a:p>
        </p:txBody>
      </p:sp>
      <p:sp>
        <p:nvSpPr>
          <p:cNvPr id="28" name="TextBox 27"/>
          <p:cNvSpPr txBox="1"/>
          <p:nvPr/>
        </p:nvSpPr>
        <p:spPr>
          <a:xfrm>
            <a:off x="2713575" y="3544265"/>
            <a:ext cx="239547" cy="338554"/>
          </a:xfrm>
          <a:prstGeom prst="rect">
            <a:avLst/>
          </a:prstGeom>
          <a:noFill/>
          <a:ln w="9525">
            <a:noFill/>
            <a:miter lim="800000"/>
            <a:headEnd/>
            <a:tailEnd/>
          </a:ln>
        </p:spPr>
        <p:txBody>
          <a:bodyPr>
            <a:spAutoFit/>
          </a:bodyPr>
          <a:lstStyle>
            <a:defPPr>
              <a:defRPr lang="en-US"/>
            </a:defPPr>
            <a:lvl1pPr>
              <a:spcBef>
                <a:spcPct val="50000"/>
              </a:spcBef>
              <a:defRPr sz="1600">
                <a:latin typeface="Arial" charset="0"/>
              </a:defRPr>
            </a:lvl1pPr>
          </a:lstStyle>
          <a:p>
            <a:pPr algn="ctr"/>
            <a:r>
              <a:rPr lang="en-US" dirty="0">
                <a:solidFill>
                  <a:srgbClr val="CC0099"/>
                </a:solidFill>
              </a:rPr>
              <a:t>4</a:t>
            </a:r>
          </a:p>
        </p:txBody>
      </p:sp>
      <p:sp>
        <p:nvSpPr>
          <p:cNvPr id="29" name="Text Box 1039"/>
          <p:cNvSpPr txBox="1">
            <a:spLocks noChangeArrowheads="1"/>
          </p:cNvSpPr>
          <p:nvPr/>
        </p:nvSpPr>
        <p:spPr bwMode="auto">
          <a:xfrm>
            <a:off x="2213018" y="3916765"/>
            <a:ext cx="6006567" cy="338554"/>
          </a:xfrm>
          <a:prstGeom prst="rect">
            <a:avLst/>
          </a:prstGeom>
          <a:noFill/>
          <a:ln w="9525">
            <a:noFill/>
            <a:miter lim="800000"/>
            <a:headEnd/>
            <a:tailEnd/>
          </a:ln>
        </p:spPr>
        <p:txBody>
          <a:bodyPr wrap="square">
            <a:spAutoFit/>
          </a:bodyPr>
          <a:lstStyle/>
          <a:p>
            <a:pPr>
              <a:spcBef>
                <a:spcPct val="50000"/>
              </a:spcBef>
            </a:pPr>
            <a:r>
              <a:rPr lang="en-US" sz="1600" dirty="0">
                <a:latin typeface="Arial" charset="0"/>
              </a:rPr>
              <a:t>The </a:t>
            </a:r>
            <a:r>
              <a:rPr lang="en-US" sz="1600" i="1" dirty="0">
                <a:latin typeface="Arial" charset="0"/>
              </a:rPr>
              <a:t>Natural Period </a:t>
            </a:r>
            <a:r>
              <a:rPr lang="en-US" sz="1600" dirty="0">
                <a:latin typeface="Arial" charset="0"/>
              </a:rPr>
              <a:t>is about 4 times the </a:t>
            </a:r>
            <a:r>
              <a:rPr lang="en-US" sz="1600" i="1" dirty="0">
                <a:latin typeface="Arial" charset="0"/>
              </a:rPr>
              <a:t>Apparent Dead Time</a:t>
            </a:r>
          </a:p>
        </p:txBody>
      </p:sp>
      <p:sp>
        <p:nvSpPr>
          <p:cNvPr id="2" name="Slide Number Placeholder 1"/>
          <p:cNvSpPr>
            <a:spLocks noGrp="1"/>
          </p:cNvSpPr>
          <p:nvPr>
            <p:ph type="sldNum" sz="quarter" idx="11"/>
          </p:nvPr>
        </p:nvSpPr>
        <p:spPr/>
        <p:txBody>
          <a:bodyPr/>
          <a:lstStyle/>
          <a:p>
            <a:fld id="{A9320731-3B2C-4107-8664-CAD7BE973DC8}" type="slidenum">
              <a:rPr lang="en-US" smtClean="0"/>
              <a:pPr/>
              <a:t>58</a:t>
            </a:fld>
            <a:endParaRPr lang="en-US"/>
          </a:p>
        </p:txBody>
      </p:sp>
      <p:sp>
        <p:nvSpPr>
          <p:cNvPr id="3" name="Footer Placeholder 2"/>
          <p:cNvSpPr>
            <a:spLocks noGrp="1"/>
          </p:cNvSpPr>
          <p:nvPr>
            <p:ph type="ftr" sz="quarter" idx="10"/>
          </p:nvPr>
        </p:nvSpPr>
        <p:spPr/>
        <p:txBody>
          <a:bodyPr/>
          <a:lstStyle/>
          <a:p>
            <a:r>
              <a:rPr lang="en-US" dirty="0"/>
              <a:t>Tab 12-4 - "It All Depends on the Lags"</a:t>
            </a:r>
          </a:p>
        </p:txBody>
      </p:sp>
    </p:spTree>
    <p:extLst>
      <p:ext uri="{BB962C8B-B14F-4D97-AF65-F5344CB8AC3E}">
        <p14:creationId xmlns:p14="http://schemas.microsoft.com/office/powerpoint/2010/main" val="162765983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afterEffect">
                                  <p:stCondLst>
                                    <p:cond delay="0"/>
                                  </p:stCondLst>
                                  <p:childTnLst>
                                    <p:animMotion origin="layout" path="M 5E-6 4.2953E-6 L 0.04132 4.2953E-6 " pathEditMode="relative" rAng="0" ptsTypes="AA">
                                      <p:cBhvr>
                                        <p:cTn id="6" dur="2000" fill="hold"/>
                                        <p:tgtEl>
                                          <p:spTgt spid="22"/>
                                        </p:tgtEl>
                                        <p:attrNameLst>
                                          <p:attrName>ppt_x</p:attrName>
                                          <p:attrName>ppt_y</p:attrName>
                                        </p:attrNameLst>
                                      </p:cBhvr>
                                      <p:rCtr x="2066" y="0"/>
                                    </p:animMotion>
                                  </p:childTnLst>
                                </p:cTn>
                              </p:par>
                            </p:childTnLst>
                          </p:cTn>
                        </p:par>
                        <p:par>
                          <p:cTn id="7" fill="hold">
                            <p:stCondLst>
                              <p:cond delay="2000"/>
                            </p:stCondLst>
                            <p:childTnLst>
                              <p:par>
                                <p:cTn id="8" presetID="10" presetClass="entr" presetSubtype="0" fill="hold" grpId="0"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par>
                          <p:cTn id="11" fill="hold">
                            <p:stCondLst>
                              <p:cond delay="2500"/>
                            </p:stCondLst>
                            <p:childTnLst>
                              <p:par>
                                <p:cTn id="12" presetID="63" presetClass="path" presetSubtype="0" accel="50000" decel="50000" fill="hold" nodeType="afterEffect">
                                  <p:stCondLst>
                                    <p:cond delay="0"/>
                                  </p:stCondLst>
                                  <p:childTnLst>
                                    <p:animMotion origin="layout" path="M 5E-6 4.2953E-6 L 0.08212 4.2953E-6 " pathEditMode="relative" rAng="0" ptsTypes="AA">
                                      <p:cBhvr>
                                        <p:cTn id="13" dur="2000" fill="hold"/>
                                        <p:tgtEl>
                                          <p:spTgt spid="23"/>
                                        </p:tgtEl>
                                        <p:attrNameLst>
                                          <p:attrName>ppt_x</p:attrName>
                                          <p:attrName>ppt_y</p:attrName>
                                        </p:attrNameLst>
                                      </p:cBhvr>
                                      <p:rCtr x="4097" y="0"/>
                                    </p:animMotion>
                                  </p:childTnLst>
                                </p:cTn>
                              </p:par>
                            </p:childTnLst>
                          </p:cTn>
                        </p:par>
                        <p:par>
                          <p:cTn id="14" fill="hold">
                            <p:stCondLst>
                              <p:cond delay="4500"/>
                            </p:stCondLst>
                            <p:childTnLst>
                              <p:par>
                                <p:cTn id="15" presetID="10" presetClass="entr" presetSubtype="0"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par>
                          <p:cTn id="18" fill="hold">
                            <p:stCondLst>
                              <p:cond delay="5000"/>
                            </p:stCondLst>
                            <p:childTnLst>
                              <p:par>
                                <p:cTn id="19" presetID="63" presetClass="path" presetSubtype="0" accel="50000" decel="50000" fill="hold" nodeType="afterEffect">
                                  <p:stCondLst>
                                    <p:cond delay="0"/>
                                  </p:stCondLst>
                                  <p:childTnLst>
                                    <p:animMotion origin="layout" path="M 5E-6 4.2953E-6 L 0.12188 4.2953E-6 " pathEditMode="relative" rAng="0" ptsTypes="AA">
                                      <p:cBhvr>
                                        <p:cTn id="20" dur="2000" fill="hold"/>
                                        <p:tgtEl>
                                          <p:spTgt spid="24"/>
                                        </p:tgtEl>
                                        <p:attrNameLst>
                                          <p:attrName>ppt_x</p:attrName>
                                          <p:attrName>ppt_y</p:attrName>
                                        </p:attrNameLst>
                                      </p:cBhvr>
                                      <p:rCtr x="6094" y="0"/>
                                    </p:animMotion>
                                  </p:childTnLst>
                                </p:cTn>
                              </p:par>
                            </p:childTnLst>
                          </p:cTn>
                        </p:par>
                        <p:par>
                          <p:cTn id="21" fill="hold">
                            <p:stCondLst>
                              <p:cond delay="7000"/>
                            </p:stCondLst>
                            <p:childTnLst>
                              <p:par>
                                <p:cTn id="22" presetID="10" presetClass="entr" presetSubtype="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fade">
                                      <p:cBhvr>
                                        <p:cTn id="24" dur="500"/>
                                        <p:tgtEl>
                                          <p:spTgt spid="27"/>
                                        </p:tgtEl>
                                      </p:cBhvr>
                                    </p:animEffect>
                                  </p:childTnLst>
                                </p:cTn>
                              </p:par>
                            </p:childTnLst>
                          </p:cTn>
                        </p:par>
                        <p:par>
                          <p:cTn id="25" fill="hold">
                            <p:stCondLst>
                              <p:cond delay="7500"/>
                            </p:stCondLst>
                            <p:childTnLst>
                              <p:par>
                                <p:cTn id="26" presetID="63" presetClass="path" presetSubtype="0" accel="50000" decel="50000" fill="hold" nodeType="afterEffect">
                                  <p:stCondLst>
                                    <p:cond delay="0"/>
                                  </p:stCondLst>
                                  <p:childTnLst>
                                    <p:animMotion origin="layout" path="M 5E-6 4.2953E-6 L 0.1632 4.2953E-6 " pathEditMode="relative" rAng="0" ptsTypes="AA">
                                      <p:cBhvr>
                                        <p:cTn id="27" dur="2000" fill="hold"/>
                                        <p:tgtEl>
                                          <p:spTgt spid="25"/>
                                        </p:tgtEl>
                                        <p:attrNameLst>
                                          <p:attrName>ppt_x</p:attrName>
                                          <p:attrName>ppt_y</p:attrName>
                                        </p:attrNameLst>
                                      </p:cBhvr>
                                      <p:rCtr x="8160" y="0"/>
                                    </p:animMotion>
                                  </p:childTnLst>
                                </p:cTn>
                              </p:par>
                            </p:childTnLst>
                          </p:cTn>
                        </p:par>
                        <p:par>
                          <p:cTn id="28" fill="hold">
                            <p:stCondLst>
                              <p:cond delay="9500"/>
                            </p:stCondLst>
                            <p:childTnLst>
                              <p:par>
                                <p:cTn id="29" presetID="10" presetClass="entr" presetSubtype="0"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fade">
                                      <p:cBhvr>
                                        <p:cTn id="31"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6" grpId="0"/>
      <p:bldP spid="27" grpId="0"/>
      <p:bldP spid="28"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Some Observations</a:t>
            </a:r>
          </a:p>
        </p:txBody>
      </p:sp>
      <p:pic>
        <p:nvPicPr>
          <p:cNvPr id="8048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0625" r="4042" b="27354"/>
          <a:stretch/>
        </p:blipFill>
        <p:spPr bwMode="auto">
          <a:xfrm>
            <a:off x="0" y="1933722"/>
            <a:ext cx="9144000" cy="2990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bwMode="auto">
          <a:xfrm>
            <a:off x="1151138" y="3453408"/>
            <a:ext cx="384699" cy="0"/>
          </a:xfrm>
          <a:prstGeom prst="straightConnector1">
            <a:avLst/>
          </a:prstGeom>
          <a:solidFill>
            <a:schemeClr val="accent1"/>
          </a:solidFill>
          <a:ln w="38100" cap="rnd" cmpd="sng" algn="ctr">
            <a:solidFill>
              <a:srgbClr val="7030A0"/>
            </a:solidFill>
            <a:prstDash val="solid"/>
            <a:round/>
            <a:headEnd type="arrow" w="lg" len="sm"/>
            <a:tailEnd type="arrow" w="lg" len="sm"/>
          </a:ln>
          <a:effectLst/>
        </p:spPr>
      </p:cxnSp>
      <p:cxnSp>
        <p:nvCxnSpPr>
          <p:cNvPr id="7" name="Straight Connector 6"/>
          <p:cNvCxnSpPr/>
          <p:nvPr/>
        </p:nvCxnSpPr>
        <p:spPr bwMode="auto">
          <a:xfrm flipV="1">
            <a:off x="1542187" y="2604492"/>
            <a:ext cx="0" cy="843558"/>
          </a:xfrm>
          <a:prstGeom prst="line">
            <a:avLst/>
          </a:prstGeom>
          <a:solidFill>
            <a:schemeClr val="accent1"/>
          </a:solidFill>
          <a:ln w="19050" cap="rnd" cmpd="sng" algn="ctr">
            <a:solidFill>
              <a:srgbClr val="7030A0"/>
            </a:solidFill>
            <a:prstDash val="solid"/>
            <a:round/>
            <a:headEnd type="none" w="med" len="med"/>
            <a:tailEnd type="none" w="med" len="med"/>
          </a:ln>
          <a:effectLst/>
        </p:spPr>
      </p:cxnSp>
      <p:cxnSp>
        <p:nvCxnSpPr>
          <p:cNvPr id="10" name="Straight Connector 9"/>
          <p:cNvCxnSpPr/>
          <p:nvPr/>
        </p:nvCxnSpPr>
        <p:spPr bwMode="auto">
          <a:xfrm flipV="1">
            <a:off x="1151138" y="2604492"/>
            <a:ext cx="0" cy="843558"/>
          </a:xfrm>
          <a:prstGeom prst="line">
            <a:avLst/>
          </a:prstGeom>
          <a:solidFill>
            <a:schemeClr val="accent1"/>
          </a:solidFill>
          <a:ln w="19050" cap="rnd" cmpd="sng" algn="ctr">
            <a:solidFill>
              <a:srgbClr val="7030A0"/>
            </a:solidFill>
            <a:prstDash val="solid"/>
            <a:round/>
            <a:headEnd type="none" w="med" len="med"/>
            <a:tailEnd type="none" w="med" len="med"/>
          </a:ln>
          <a:effectLst/>
        </p:spPr>
      </p:cxnSp>
      <p:cxnSp>
        <p:nvCxnSpPr>
          <p:cNvPr id="15" name="Straight Connector 14"/>
          <p:cNvCxnSpPr/>
          <p:nvPr/>
        </p:nvCxnSpPr>
        <p:spPr bwMode="auto">
          <a:xfrm flipV="1">
            <a:off x="3040787" y="2604492"/>
            <a:ext cx="0" cy="843558"/>
          </a:xfrm>
          <a:prstGeom prst="line">
            <a:avLst/>
          </a:prstGeom>
          <a:solidFill>
            <a:schemeClr val="accent1"/>
          </a:solidFill>
          <a:ln w="19050" cap="rnd" cmpd="sng" algn="ctr">
            <a:solidFill>
              <a:srgbClr val="00B0F0"/>
            </a:solidFill>
            <a:prstDash val="solid"/>
            <a:round/>
            <a:headEnd type="none" w="med" len="med"/>
            <a:tailEnd type="none" w="med" len="med"/>
          </a:ln>
          <a:effectLst/>
        </p:spPr>
      </p:cxnSp>
      <p:cxnSp>
        <p:nvCxnSpPr>
          <p:cNvPr id="11" name="Straight Connector 10"/>
          <p:cNvCxnSpPr/>
          <p:nvPr/>
        </p:nvCxnSpPr>
        <p:spPr bwMode="auto">
          <a:xfrm flipV="1">
            <a:off x="1542187" y="2604492"/>
            <a:ext cx="0" cy="843558"/>
          </a:xfrm>
          <a:prstGeom prst="line">
            <a:avLst/>
          </a:prstGeom>
          <a:solidFill>
            <a:schemeClr val="accent1"/>
          </a:solidFill>
          <a:ln w="19050" cap="rnd" cmpd="sng" algn="ctr">
            <a:solidFill>
              <a:srgbClr val="00B0F0"/>
            </a:solidFill>
            <a:prstDash val="solid"/>
            <a:round/>
            <a:headEnd type="none" w="med" len="med"/>
            <a:tailEnd type="none" w="med" len="med"/>
          </a:ln>
          <a:effectLst/>
        </p:spPr>
      </p:cxnSp>
      <p:cxnSp>
        <p:nvCxnSpPr>
          <p:cNvPr id="14" name="Straight Arrow Connector 13"/>
          <p:cNvCxnSpPr/>
          <p:nvPr/>
        </p:nvCxnSpPr>
        <p:spPr bwMode="auto">
          <a:xfrm>
            <a:off x="1537625" y="2961779"/>
            <a:ext cx="1503162" cy="0"/>
          </a:xfrm>
          <a:prstGeom prst="straightConnector1">
            <a:avLst/>
          </a:prstGeom>
          <a:solidFill>
            <a:schemeClr val="accent1"/>
          </a:solidFill>
          <a:ln w="38100" cap="rnd" cmpd="sng" algn="ctr">
            <a:solidFill>
              <a:srgbClr val="00B0F0"/>
            </a:solidFill>
            <a:prstDash val="solid"/>
            <a:round/>
            <a:headEnd type="arrow" w="lg" len="sm"/>
            <a:tailEnd type="arrow" w="lg" len="sm"/>
          </a:ln>
          <a:effectLst/>
        </p:spPr>
      </p:cxnSp>
      <p:cxnSp>
        <p:nvCxnSpPr>
          <p:cNvPr id="22" name="Straight Arrow Connector 21"/>
          <p:cNvCxnSpPr/>
          <p:nvPr/>
        </p:nvCxnSpPr>
        <p:spPr bwMode="auto">
          <a:xfrm>
            <a:off x="1535837" y="3453408"/>
            <a:ext cx="384699" cy="0"/>
          </a:xfrm>
          <a:prstGeom prst="straightConnector1">
            <a:avLst/>
          </a:prstGeom>
          <a:solidFill>
            <a:schemeClr val="accent1"/>
          </a:solidFill>
          <a:ln w="38100" cap="rnd" cmpd="sng" algn="ctr">
            <a:solidFill>
              <a:srgbClr val="FF0000"/>
            </a:solidFill>
            <a:prstDash val="solid"/>
            <a:round/>
            <a:headEnd type="arrow" w="lg" len="sm"/>
            <a:tailEnd type="arrow" w="lg" len="sm"/>
          </a:ln>
          <a:effectLst/>
        </p:spPr>
      </p:cxnSp>
      <p:cxnSp>
        <p:nvCxnSpPr>
          <p:cNvPr id="23" name="Straight Arrow Connector 22"/>
          <p:cNvCxnSpPr/>
          <p:nvPr/>
        </p:nvCxnSpPr>
        <p:spPr bwMode="auto">
          <a:xfrm>
            <a:off x="1886690" y="3453408"/>
            <a:ext cx="384699" cy="0"/>
          </a:xfrm>
          <a:prstGeom prst="straightConnector1">
            <a:avLst/>
          </a:prstGeom>
          <a:solidFill>
            <a:schemeClr val="accent1"/>
          </a:solidFill>
          <a:ln w="38100" cap="rnd" cmpd="sng" algn="ctr">
            <a:solidFill>
              <a:srgbClr val="009900"/>
            </a:solidFill>
            <a:prstDash val="solid"/>
            <a:round/>
            <a:headEnd type="arrow" w="lg" len="sm"/>
            <a:tailEnd type="arrow" w="lg" len="sm"/>
          </a:ln>
          <a:effectLst/>
        </p:spPr>
      </p:cxnSp>
      <p:cxnSp>
        <p:nvCxnSpPr>
          <p:cNvPr id="24" name="Straight Arrow Connector 23"/>
          <p:cNvCxnSpPr/>
          <p:nvPr/>
        </p:nvCxnSpPr>
        <p:spPr bwMode="auto">
          <a:xfrm>
            <a:off x="2271389" y="3453408"/>
            <a:ext cx="384699" cy="0"/>
          </a:xfrm>
          <a:prstGeom prst="straightConnector1">
            <a:avLst/>
          </a:prstGeom>
          <a:solidFill>
            <a:schemeClr val="accent1"/>
          </a:solidFill>
          <a:ln w="38100" cap="rnd" cmpd="sng" algn="ctr">
            <a:solidFill>
              <a:srgbClr val="0000FF"/>
            </a:solidFill>
            <a:prstDash val="solid"/>
            <a:round/>
            <a:headEnd type="arrow" w="lg" len="sm"/>
            <a:tailEnd type="arrow" w="lg" len="sm"/>
          </a:ln>
          <a:effectLst/>
        </p:spPr>
      </p:cxnSp>
      <p:cxnSp>
        <p:nvCxnSpPr>
          <p:cNvPr id="25" name="Straight Arrow Connector 24"/>
          <p:cNvCxnSpPr/>
          <p:nvPr/>
        </p:nvCxnSpPr>
        <p:spPr bwMode="auto">
          <a:xfrm>
            <a:off x="2656088" y="3453408"/>
            <a:ext cx="384699" cy="0"/>
          </a:xfrm>
          <a:prstGeom prst="straightConnector1">
            <a:avLst/>
          </a:prstGeom>
          <a:solidFill>
            <a:schemeClr val="accent1"/>
          </a:solidFill>
          <a:ln w="38100" cap="rnd" cmpd="sng" algn="ctr">
            <a:solidFill>
              <a:srgbClr val="CC0099"/>
            </a:solidFill>
            <a:prstDash val="solid"/>
            <a:round/>
            <a:headEnd type="arrow" w="lg" len="sm"/>
            <a:tailEnd type="arrow" w="lg" len="sm"/>
          </a:ln>
          <a:effectLst/>
        </p:spPr>
      </p:cxnSp>
      <p:cxnSp>
        <p:nvCxnSpPr>
          <p:cNvPr id="21" name="Straight Connector 20"/>
          <p:cNvCxnSpPr/>
          <p:nvPr/>
        </p:nvCxnSpPr>
        <p:spPr bwMode="auto">
          <a:xfrm flipV="1">
            <a:off x="2108967" y="2604492"/>
            <a:ext cx="0" cy="1692474"/>
          </a:xfrm>
          <a:prstGeom prst="line">
            <a:avLst/>
          </a:prstGeom>
          <a:solidFill>
            <a:schemeClr val="accent1"/>
          </a:solidFill>
          <a:ln w="381000" cap="flat" cmpd="sng" algn="ctr">
            <a:solidFill>
              <a:srgbClr val="FF0000">
                <a:alpha val="25000"/>
              </a:srgbClr>
            </a:solidFill>
            <a:prstDash val="solid"/>
            <a:round/>
            <a:headEnd type="none" w="med" len="med"/>
            <a:tailEnd type="none" w="med" len="med"/>
          </a:ln>
          <a:effectLst/>
        </p:spPr>
      </p:cxnSp>
      <p:cxnSp>
        <p:nvCxnSpPr>
          <p:cNvPr id="30" name="Straight Connector 29"/>
          <p:cNvCxnSpPr/>
          <p:nvPr/>
        </p:nvCxnSpPr>
        <p:spPr bwMode="auto">
          <a:xfrm flipV="1">
            <a:off x="1542187" y="3453408"/>
            <a:ext cx="0" cy="843558"/>
          </a:xfrm>
          <a:prstGeom prst="line">
            <a:avLst/>
          </a:prstGeom>
          <a:solidFill>
            <a:schemeClr val="accent1"/>
          </a:solidFill>
          <a:ln w="19050" cap="rnd" cmpd="sng" algn="ctr">
            <a:solidFill>
              <a:srgbClr val="FF0000"/>
            </a:solidFill>
            <a:prstDash val="solid"/>
            <a:round/>
            <a:headEnd type="none" w="med" len="med"/>
            <a:tailEnd type="none" w="med" len="med"/>
          </a:ln>
          <a:effectLst/>
        </p:spPr>
      </p:cxnSp>
      <p:cxnSp>
        <p:nvCxnSpPr>
          <p:cNvPr id="12" name="Straight Connector 11"/>
          <p:cNvCxnSpPr/>
          <p:nvPr/>
        </p:nvCxnSpPr>
        <p:spPr bwMode="auto">
          <a:xfrm>
            <a:off x="1535837" y="3875187"/>
            <a:ext cx="543202" cy="0"/>
          </a:xfrm>
          <a:prstGeom prst="line">
            <a:avLst/>
          </a:prstGeom>
          <a:solidFill>
            <a:schemeClr val="accent1"/>
          </a:solidFill>
          <a:ln w="25400" cap="rnd" cmpd="sng" algn="ctr">
            <a:solidFill>
              <a:srgbClr val="FF0000"/>
            </a:solidFill>
            <a:prstDash val="solid"/>
            <a:round/>
            <a:headEnd type="arrow" w="lg" len="sm"/>
            <a:tailEnd type="arrow" w="lg" len="sm"/>
          </a:ln>
          <a:effectLst/>
        </p:spPr>
      </p:cxnSp>
      <p:sp>
        <p:nvSpPr>
          <p:cNvPr id="32" name="Text Box 1039"/>
          <p:cNvSpPr txBox="1">
            <a:spLocks noChangeArrowheads="1"/>
          </p:cNvSpPr>
          <p:nvPr/>
        </p:nvSpPr>
        <p:spPr bwMode="auto">
          <a:xfrm>
            <a:off x="2451632" y="3705910"/>
            <a:ext cx="6335317" cy="830997"/>
          </a:xfrm>
          <a:prstGeom prst="rect">
            <a:avLst/>
          </a:prstGeom>
          <a:noFill/>
          <a:ln w="9525">
            <a:noFill/>
            <a:miter lim="800000"/>
            <a:headEnd/>
            <a:tailEnd/>
          </a:ln>
        </p:spPr>
        <p:txBody>
          <a:bodyPr wrap="square">
            <a:spAutoFit/>
          </a:bodyPr>
          <a:lstStyle/>
          <a:p>
            <a:pPr>
              <a:spcBef>
                <a:spcPct val="50000"/>
              </a:spcBef>
            </a:pPr>
            <a:r>
              <a:rPr lang="en-US" sz="1600" dirty="0">
                <a:latin typeface="Arial" charset="0"/>
              </a:rPr>
              <a:t>The deviation from set point upon an upset with tightly tuned control loop </a:t>
            </a:r>
            <a:r>
              <a:rPr lang="en-US" sz="1600" dirty="0">
                <a:solidFill>
                  <a:schemeClr val="bg2">
                    <a:lumMod val="50000"/>
                  </a:schemeClr>
                </a:solidFill>
                <a:latin typeface="Arial" charset="0"/>
              </a:rPr>
              <a:t>(gray line) </a:t>
            </a:r>
            <a:r>
              <a:rPr lang="en-US" sz="1600" dirty="0">
                <a:latin typeface="Arial" charset="0"/>
              </a:rPr>
              <a:t>is about the same as a totally un-tuned loop </a:t>
            </a:r>
            <a:r>
              <a:rPr lang="en-US" sz="1600" dirty="0">
                <a:solidFill>
                  <a:srgbClr val="FF0000"/>
                </a:solidFill>
                <a:latin typeface="Arial" charset="0"/>
              </a:rPr>
              <a:t>(red line) </a:t>
            </a:r>
            <a:r>
              <a:rPr lang="en-US" sz="1600" dirty="0">
                <a:latin typeface="Arial" charset="0"/>
              </a:rPr>
              <a:t>at a point in time equal to about half the natural period</a:t>
            </a:r>
            <a:endParaRPr lang="en-US" sz="1600" i="1" dirty="0">
              <a:latin typeface="Arial" charset="0"/>
            </a:endParaRPr>
          </a:p>
        </p:txBody>
      </p:sp>
      <p:sp>
        <p:nvSpPr>
          <p:cNvPr id="2" name="Slide Number Placeholder 1"/>
          <p:cNvSpPr>
            <a:spLocks noGrp="1"/>
          </p:cNvSpPr>
          <p:nvPr>
            <p:ph type="sldNum" sz="quarter" idx="11"/>
          </p:nvPr>
        </p:nvSpPr>
        <p:spPr/>
        <p:txBody>
          <a:bodyPr/>
          <a:lstStyle/>
          <a:p>
            <a:fld id="{A9320731-3B2C-4107-8664-CAD7BE973DC8}" type="slidenum">
              <a:rPr lang="en-US" smtClean="0"/>
              <a:pPr/>
              <a:t>59</a:t>
            </a:fld>
            <a:endParaRPr lang="en-US"/>
          </a:p>
        </p:txBody>
      </p:sp>
      <p:sp>
        <p:nvSpPr>
          <p:cNvPr id="3" name="Footer Placeholder 2"/>
          <p:cNvSpPr>
            <a:spLocks noGrp="1"/>
          </p:cNvSpPr>
          <p:nvPr>
            <p:ph type="ftr" sz="quarter" idx="10"/>
          </p:nvPr>
        </p:nvSpPr>
        <p:spPr/>
        <p:txBody>
          <a:bodyPr/>
          <a:lstStyle/>
          <a:p>
            <a:r>
              <a:rPr lang="en-US" dirty="0"/>
              <a:t>Tab 12-4 - "It All Depends on the Lags"</a:t>
            </a:r>
          </a:p>
        </p:txBody>
      </p:sp>
    </p:spTree>
    <p:extLst>
      <p:ext uri="{BB962C8B-B14F-4D97-AF65-F5344CB8AC3E}">
        <p14:creationId xmlns:p14="http://schemas.microsoft.com/office/powerpoint/2010/main" val="228789085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42"/>
          <p:cNvGrpSpPr>
            <a:grpSpLocks/>
          </p:cNvGrpSpPr>
          <p:nvPr/>
        </p:nvGrpSpPr>
        <p:grpSpPr bwMode="auto">
          <a:xfrm>
            <a:off x="612775" y="298450"/>
            <a:ext cx="4479925" cy="4413250"/>
            <a:chOff x="595313" y="298929"/>
            <a:chExt cx="4479925" cy="4413742"/>
          </a:xfrm>
        </p:grpSpPr>
        <p:sp>
          <p:nvSpPr>
            <p:cNvPr id="6184" name="Oval 22"/>
            <p:cNvSpPr>
              <a:spLocks noChangeAspect="1"/>
            </p:cNvSpPr>
            <p:nvPr/>
          </p:nvSpPr>
          <p:spPr bwMode="auto">
            <a:xfrm>
              <a:off x="633044" y="298929"/>
              <a:ext cx="4413742" cy="4413742"/>
            </a:xfrm>
            <a:prstGeom prst="ellipse">
              <a:avLst/>
            </a:prstGeom>
            <a:noFill/>
            <a:ln w="25400" algn="ctr">
              <a:solidFill>
                <a:schemeClr val="bg1"/>
              </a:solidFill>
              <a:round/>
              <a:headEnd/>
              <a:tailEnd/>
            </a:ln>
          </p:spPr>
          <p:txBody>
            <a:bodyPr anchor="ctr"/>
            <a:lstStyle/>
            <a:p>
              <a:endParaRPr lang="en-US"/>
            </a:p>
          </p:txBody>
        </p:sp>
        <p:sp>
          <p:nvSpPr>
            <p:cNvPr id="6185" name="Oval 38"/>
            <p:cNvSpPr>
              <a:spLocks noChangeArrowheads="1"/>
            </p:cNvSpPr>
            <p:nvPr/>
          </p:nvSpPr>
          <p:spPr bwMode="auto">
            <a:xfrm>
              <a:off x="1996261" y="2784468"/>
              <a:ext cx="552456" cy="552456"/>
            </a:xfrm>
            <a:prstGeom prst="ellipse">
              <a:avLst/>
            </a:prstGeom>
            <a:noFill/>
            <a:ln w="25400" algn="ctr">
              <a:solidFill>
                <a:schemeClr val="bg1"/>
              </a:solidFill>
              <a:round/>
              <a:headEnd/>
              <a:tailEnd/>
            </a:ln>
          </p:spPr>
          <p:txBody>
            <a:bodyPr anchor="ctr"/>
            <a:lstStyle/>
            <a:p>
              <a:endParaRPr lang="en-US"/>
            </a:p>
          </p:txBody>
        </p:sp>
        <p:grpSp>
          <p:nvGrpSpPr>
            <p:cNvPr id="3" name="Group 16"/>
            <p:cNvGrpSpPr>
              <a:grpSpLocks/>
            </p:cNvGrpSpPr>
            <p:nvPr/>
          </p:nvGrpSpPr>
          <p:grpSpPr bwMode="auto">
            <a:xfrm rot="1800000">
              <a:off x="595313" y="2486025"/>
              <a:ext cx="4479925" cy="46038"/>
              <a:chOff x="375" y="1566"/>
              <a:chExt cx="2822" cy="29"/>
            </a:xfrm>
          </p:grpSpPr>
          <p:sp>
            <p:nvSpPr>
              <p:cNvPr id="6191" name="Line 17"/>
              <p:cNvSpPr>
                <a:spLocks noChangeShapeType="1"/>
              </p:cNvSpPr>
              <p:nvPr/>
            </p:nvSpPr>
            <p:spPr bwMode="auto">
              <a:xfrm>
                <a:off x="375" y="1584"/>
                <a:ext cx="2822" cy="0"/>
              </a:xfrm>
              <a:prstGeom prst="line">
                <a:avLst/>
              </a:prstGeom>
              <a:noFill/>
              <a:ln w="9525">
                <a:solidFill>
                  <a:schemeClr val="bg1"/>
                </a:solidFill>
                <a:prstDash val="dash"/>
                <a:round/>
                <a:headEnd/>
                <a:tailEnd/>
              </a:ln>
            </p:spPr>
            <p:txBody>
              <a:bodyPr anchor="ctr"/>
              <a:lstStyle/>
              <a:p>
                <a:endParaRPr lang="en-US"/>
              </a:p>
            </p:txBody>
          </p:sp>
          <p:sp>
            <p:nvSpPr>
              <p:cNvPr id="6192" name="Oval 19"/>
              <p:cNvSpPr>
                <a:spLocks noChangeAspect="1" noChangeArrowheads="1"/>
              </p:cNvSpPr>
              <p:nvPr/>
            </p:nvSpPr>
            <p:spPr bwMode="auto">
              <a:xfrm>
                <a:off x="3155" y="1566"/>
                <a:ext cx="29" cy="29"/>
              </a:xfrm>
              <a:prstGeom prst="ellipse">
                <a:avLst/>
              </a:prstGeom>
              <a:solidFill>
                <a:schemeClr val="bg1"/>
              </a:solidFill>
              <a:ln w="9525">
                <a:solidFill>
                  <a:schemeClr val="bg1"/>
                </a:solidFill>
                <a:prstDash val="dash"/>
                <a:round/>
                <a:headEnd/>
                <a:tailEnd/>
              </a:ln>
            </p:spPr>
            <p:txBody>
              <a:bodyPr wrap="none" anchor="ctr"/>
              <a:lstStyle/>
              <a:p>
                <a:endParaRPr lang="en-US"/>
              </a:p>
            </p:txBody>
          </p:sp>
        </p:grpSp>
        <p:grpSp>
          <p:nvGrpSpPr>
            <p:cNvPr id="4" name="Group 29"/>
            <p:cNvGrpSpPr>
              <a:grpSpLocks/>
            </p:cNvGrpSpPr>
            <p:nvPr/>
          </p:nvGrpSpPr>
          <p:grpSpPr bwMode="auto">
            <a:xfrm rot="5400000">
              <a:off x="1950223" y="3060696"/>
              <a:ext cx="642143" cy="2381"/>
              <a:chOff x="593725" y="3061494"/>
              <a:chExt cx="642143" cy="2381"/>
            </a:xfrm>
          </p:grpSpPr>
          <p:sp>
            <p:nvSpPr>
              <p:cNvPr id="6189" name="Line 13"/>
              <p:cNvSpPr>
                <a:spLocks noChangeShapeType="1"/>
              </p:cNvSpPr>
              <p:nvPr/>
            </p:nvSpPr>
            <p:spPr bwMode="auto">
              <a:xfrm flipH="1">
                <a:off x="593725" y="3063875"/>
                <a:ext cx="320675" cy="0"/>
              </a:xfrm>
              <a:prstGeom prst="line">
                <a:avLst/>
              </a:prstGeom>
              <a:noFill/>
              <a:ln w="9525">
                <a:solidFill>
                  <a:schemeClr val="bg1"/>
                </a:solidFill>
                <a:prstDash val="dash"/>
                <a:round/>
                <a:headEnd/>
                <a:tailEnd/>
              </a:ln>
            </p:spPr>
            <p:txBody>
              <a:bodyPr anchor="ctr"/>
              <a:lstStyle/>
              <a:p>
                <a:endParaRPr lang="en-US"/>
              </a:p>
            </p:txBody>
          </p:sp>
          <p:sp>
            <p:nvSpPr>
              <p:cNvPr id="6190" name="Line 13"/>
              <p:cNvSpPr>
                <a:spLocks noChangeShapeType="1"/>
              </p:cNvSpPr>
              <p:nvPr/>
            </p:nvSpPr>
            <p:spPr bwMode="auto">
              <a:xfrm flipH="1">
                <a:off x="915193" y="3061494"/>
                <a:ext cx="320675" cy="0"/>
              </a:xfrm>
              <a:prstGeom prst="line">
                <a:avLst/>
              </a:prstGeom>
              <a:noFill/>
              <a:ln w="9525">
                <a:solidFill>
                  <a:schemeClr val="bg1"/>
                </a:solidFill>
                <a:prstDash val="dash"/>
                <a:round/>
                <a:headEnd/>
                <a:tailEnd/>
              </a:ln>
            </p:spPr>
            <p:txBody>
              <a:bodyPr anchor="ctr"/>
              <a:lstStyle/>
              <a:p>
                <a:endParaRPr lang="en-US"/>
              </a:p>
            </p:txBody>
          </p:sp>
        </p:grpSp>
        <p:sp>
          <p:nvSpPr>
            <p:cNvPr id="6188" name="Oval 34"/>
            <p:cNvSpPr>
              <a:spLocks noChangeAspect="1"/>
            </p:cNvSpPr>
            <p:nvPr/>
          </p:nvSpPr>
          <p:spPr bwMode="auto">
            <a:xfrm>
              <a:off x="1717644" y="1357290"/>
              <a:ext cx="2301900" cy="2301900"/>
            </a:xfrm>
            <a:prstGeom prst="ellipse">
              <a:avLst/>
            </a:prstGeom>
            <a:noFill/>
            <a:ln w="25400" algn="ctr">
              <a:solidFill>
                <a:schemeClr val="bg1"/>
              </a:solidFill>
              <a:round/>
              <a:headEnd/>
              <a:tailEnd/>
            </a:ln>
          </p:spPr>
          <p:txBody>
            <a:bodyPr anchor="ctr"/>
            <a:lstStyle/>
            <a:p>
              <a:endParaRPr lang="en-US"/>
            </a:p>
          </p:txBody>
        </p:sp>
      </p:grpSp>
      <p:grpSp>
        <p:nvGrpSpPr>
          <p:cNvPr id="5" name="Group 40"/>
          <p:cNvGrpSpPr>
            <a:grpSpLocks/>
          </p:cNvGrpSpPr>
          <p:nvPr/>
        </p:nvGrpSpPr>
        <p:grpSpPr bwMode="auto">
          <a:xfrm>
            <a:off x="4894263" y="2508250"/>
            <a:ext cx="274637" cy="1655763"/>
            <a:chOff x="4894266" y="2508240"/>
            <a:chExt cx="274320" cy="1655460"/>
          </a:xfrm>
        </p:grpSpPr>
        <p:sp>
          <p:nvSpPr>
            <p:cNvPr id="6177" name="Line 20"/>
            <p:cNvSpPr>
              <a:spLocks noChangeShapeType="1"/>
            </p:cNvSpPr>
            <p:nvPr/>
          </p:nvSpPr>
          <p:spPr bwMode="auto">
            <a:xfrm flipV="1">
              <a:off x="5032380" y="2508240"/>
              <a:ext cx="0" cy="1371600"/>
            </a:xfrm>
            <a:prstGeom prst="line">
              <a:avLst/>
            </a:prstGeom>
            <a:noFill/>
            <a:ln w="9525">
              <a:solidFill>
                <a:schemeClr val="tx1"/>
              </a:solidFill>
              <a:round/>
              <a:headEnd/>
              <a:tailEnd/>
            </a:ln>
          </p:spPr>
          <p:txBody>
            <a:bodyPr anchor="ctr"/>
            <a:lstStyle/>
            <a:p>
              <a:endParaRPr lang="en-US"/>
            </a:p>
          </p:txBody>
        </p:sp>
        <p:sp>
          <p:nvSpPr>
            <p:cNvPr id="6178" name="Oval 19"/>
            <p:cNvSpPr>
              <a:spLocks noChangeAspect="1" noChangeArrowheads="1"/>
            </p:cNvSpPr>
            <p:nvPr/>
          </p:nvSpPr>
          <p:spPr bwMode="auto">
            <a:xfrm>
              <a:off x="4894266" y="3889380"/>
              <a:ext cx="274320" cy="274320"/>
            </a:xfrm>
            <a:prstGeom prst="ellipse">
              <a:avLst/>
            </a:prstGeom>
            <a:solidFill>
              <a:srgbClr val="996600"/>
            </a:solidFill>
            <a:ln w="9525">
              <a:solidFill>
                <a:srgbClr val="996600"/>
              </a:solidFill>
              <a:round/>
              <a:headEnd/>
              <a:tailEnd/>
            </a:ln>
          </p:spPr>
          <p:txBody>
            <a:bodyPr anchor="ctr"/>
            <a:lstStyle/>
            <a:p>
              <a:endParaRPr lang="en-US"/>
            </a:p>
          </p:txBody>
        </p:sp>
      </p:grpSp>
      <p:grpSp>
        <p:nvGrpSpPr>
          <p:cNvPr id="6" name="Group 75"/>
          <p:cNvGrpSpPr/>
          <p:nvPr/>
        </p:nvGrpSpPr>
        <p:grpSpPr>
          <a:xfrm rot="-2700000">
            <a:off x="7258044" y="5505450"/>
            <a:ext cx="7" cy="1082042"/>
            <a:chOff x="7258044" y="5505450"/>
            <a:chExt cx="7" cy="1082042"/>
          </a:xfrm>
        </p:grpSpPr>
        <p:grpSp>
          <p:nvGrpSpPr>
            <p:cNvPr id="7" name="Group 122"/>
            <p:cNvGrpSpPr/>
            <p:nvPr/>
          </p:nvGrpSpPr>
          <p:grpSpPr>
            <a:xfrm>
              <a:off x="7258044" y="5505452"/>
              <a:ext cx="0" cy="1082040"/>
              <a:chOff x="7315200" y="3810000"/>
              <a:chExt cx="0" cy="1082040"/>
            </a:xfrm>
          </p:grpSpPr>
          <p:cxnSp>
            <p:nvCxnSpPr>
              <p:cNvPr id="81" name="Straight Connector 80"/>
              <p:cNvCxnSpPr/>
              <p:nvPr/>
            </p:nvCxnSpPr>
            <p:spPr bwMode="auto">
              <a:xfrm rot="5400000" flipH="1" flipV="1">
                <a:off x="7040880" y="4084320"/>
                <a:ext cx="548640" cy="0"/>
              </a:xfrm>
              <a:prstGeom prst="line">
                <a:avLst/>
              </a:prstGeom>
              <a:solidFill>
                <a:schemeClr val="accent1"/>
              </a:solidFill>
              <a:ln w="28575" cap="flat" cmpd="sng" algn="ctr">
                <a:solidFill>
                  <a:schemeClr val="bg1">
                    <a:lumMod val="75000"/>
                  </a:schemeClr>
                </a:solidFill>
                <a:prstDash val="solid"/>
                <a:round/>
                <a:headEnd type="none" w="med" len="med"/>
                <a:tailEnd type="none" w="med" len="med"/>
              </a:ln>
              <a:effectLst/>
            </p:spPr>
          </p:cxnSp>
          <p:cxnSp>
            <p:nvCxnSpPr>
              <p:cNvPr id="82" name="Straight Connector 81"/>
              <p:cNvCxnSpPr/>
              <p:nvPr/>
            </p:nvCxnSpPr>
            <p:spPr bwMode="auto">
              <a:xfrm rot="5400000">
                <a:off x="7040880" y="4617720"/>
                <a:ext cx="548640" cy="0"/>
              </a:xfrm>
              <a:prstGeom prst="line">
                <a:avLst/>
              </a:prstGeom>
              <a:solidFill>
                <a:schemeClr val="accent1"/>
              </a:solidFill>
              <a:ln w="28575" cap="flat" cmpd="sng" algn="ctr">
                <a:solidFill>
                  <a:schemeClr val="bg1"/>
                </a:solidFill>
                <a:prstDash val="solid"/>
                <a:round/>
                <a:headEnd type="none" w="med" len="med"/>
                <a:tailEnd type="none" w="med" len="med"/>
              </a:ln>
              <a:effectLst/>
            </p:spPr>
          </p:cxnSp>
        </p:grpSp>
        <p:cxnSp>
          <p:nvCxnSpPr>
            <p:cNvPr id="79" name="Straight Connector 78"/>
            <p:cNvCxnSpPr/>
            <p:nvPr/>
          </p:nvCxnSpPr>
          <p:spPr bwMode="auto">
            <a:xfrm rot="5400000">
              <a:off x="7146132" y="5617369"/>
              <a:ext cx="223838" cy="0"/>
            </a:xfrm>
            <a:prstGeom prst="line">
              <a:avLst/>
            </a:prstGeom>
            <a:solidFill>
              <a:schemeClr val="accent1"/>
            </a:solidFill>
            <a:ln w="76200" cap="flat" cmpd="sng" algn="ctr">
              <a:solidFill>
                <a:schemeClr val="tx1"/>
              </a:solidFill>
              <a:prstDash val="solid"/>
              <a:round/>
              <a:headEnd type="none" w="med" len="med"/>
              <a:tailEnd type="none" w="med" len="med"/>
            </a:ln>
            <a:effectLst/>
          </p:spPr>
        </p:cxnSp>
      </p:grpSp>
      <p:grpSp>
        <p:nvGrpSpPr>
          <p:cNvPr id="8" name="Group 82"/>
          <p:cNvGrpSpPr/>
          <p:nvPr/>
        </p:nvGrpSpPr>
        <p:grpSpPr>
          <a:xfrm>
            <a:off x="6904426" y="5249937"/>
            <a:ext cx="759412" cy="1182567"/>
            <a:chOff x="7648138" y="4554993"/>
            <a:chExt cx="759412" cy="1182567"/>
          </a:xfrm>
        </p:grpSpPr>
        <p:sp>
          <p:nvSpPr>
            <p:cNvPr id="84" name="Freeform 13"/>
            <p:cNvSpPr>
              <a:spLocks/>
            </p:cNvSpPr>
            <p:nvPr/>
          </p:nvSpPr>
          <p:spPr bwMode="auto">
            <a:xfrm flipH="1">
              <a:off x="7996185" y="4886015"/>
              <a:ext cx="278218" cy="455085"/>
            </a:xfrm>
            <a:custGeom>
              <a:avLst/>
              <a:gdLst/>
              <a:ahLst/>
              <a:cxnLst>
                <a:cxn ang="0">
                  <a:pos x="276" y="223"/>
                </a:cxn>
                <a:cxn ang="0">
                  <a:pos x="270" y="196"/>
                </a:cxn>
                <a:cxn ang="0">
                  <a:pos x="255" y="156"/>
                </a:cxn>
                <a:cxn ang="0">
                  <a:pos x="206" y="63"/>
                </a:cxn>
                <a:cxn ang="0">
                  <a:pos x="185" y="35"/>
                </a:cxn>
                <a:cxn ang="0">
                  <a:pos x="173" y="24"/>
                </a:cxn>
                <a:cxn ang="0">
                  <a:pos x="161" y="16"/>
                </a:cxn>
                <a:cxn ang="0">
                  <a:pos x="140" y="6"/>
                </a:cxn>
                <a:cxn ang="0">
                  <a:pos x="111" y="0"/>
                </a:cxn>
                <a:cxn ang="0">
                  <a:pos x="104" y="0"/>
                </a:cxn>
                <a:cxn ang="0">
                  <a:pos x="75" y="2"/>
                </a:cxn>
                <a:cxn ang="0">
                  <a:pos x="53" y="7"/>
                </a:cxn>
                <a:cxn ang="0">
                  <a:pos x="48" y="9"/>
                </a:cxn>
                <a:cxn ang="0">
                  <a:pos x="37" y="18"/>
                </a:cxn>
                <a:cxn ang="0">
                  <a:pos x="25" y="30"/>
                </a:cxn>
                <a:cxn ang="0">
                  <a:pos x="20" y="38"/>
                </a:cxn>
                <a:cxn ang="0">
                  <a:pos x="12" y="55"/>
                </a:cxn>
                <a:cxn ang="0">
                  <a:pos x="7" y="76"/>
                </a:cxn>
                <a:cxn ang="0">
                  <a:pos x="7" y="93"/>
                </a:cxn>
                <a:cxn ang="0">
                  <a:pos x="9" y="103"/>
                </a:cxn>
                <a:cxn ang="0">
                  <a:pos x="17" y="120"/>
                </a:cxn>
                <a:cxn ang="0">
                  <a:pos x="32" y="143"/>
                </a:cxn>
                <a:cxn ang="0">
                  <a:pos x="47" y="157"/>
                </a:cxn>
                <a:cxn ang="0">
                  <a:pos x="49" y="160"/>
                </a:cxn>
                <a:cxn ang="0">
                  <a:pos x="50" y="164"/>
                </a:cxn>
                <a:cxn ang="0">
                  <a:pos x="52" y="173"/>
                </a:cxn>
                <a:cxn ang="0">
                  <a:pos x="51" y="192"/>
                </a:cxn>
                <a:cxn ang="0">
                  <a:pos x="48" y="205"/>
                </a:cxn>
                <a:cxn ang="0">
                  <a:pos x="46" y="208"/>
                </a:cxn>
                <a:cxn ang="0">
                  <a:pos x="10" y="270"/>
                </a:cxn>
                <a:cxn ang="0">
                  <a:pos x="5" y="285"/>
                </a:cxn>
                <a:cxn ang="0">
                  <a:pos x="3" y="292"/>
                </a:cxn>
                <a:cxn ang="0">
                  <a:pos x="0" y="319"/>
                </a:cxn>
                <a:cxn ang="0">
                  <a:pos x="2" y="347"/>
                </a:cxn>
                <a:cxn ang="0">
                  <a:pos x="6" y="366"/>
                </a:cxn>
                <a:cxn ang="0">
                  <a:pos x="14" y="386"/>
                </a:cxn>
                <a:cxn ang="0">
                  <a:pos x="29" y="415"/>
                </a:cxn>
                <a:cxn ang="0">
                  <a:pos x="41" y="430"/>
                </a:cxn>
                <a:cxn ang="0">
                  <a:pos x="54" y="441"/>
                </a:cxn>
                <a:cxn ang="0">
                  <a:pos x="60" y="446"/>
                </a:cxn>
                <a:cxn ang="0">
                  <a:pos x="76" y="453"/>
                </a:cxn>
                <a:cxn ang="0">
                  <a:pos x="92" y="457"/>
                </a:cxn>
                <a:cxn ang="0">
                  <a:pos x="118" y="458"/>
                </a:cxn>
                <a:cxn ang="0">
                  <a:pos x="148" y="454"/>
                </a:cxn>
                <a:cxn ang="0">
                  <a:pos x="187" y="442"/>
                </a:cxn>
                <a:cxn ang="0">
                  <a:pos x="216" y="429"/>
                </a:cxn>
                <a:cxn ang="0">
                  <a:pos x="234" y="417"/>
                </a:cxn>
                <a:cxn ang="0">
                  <a:pos x="242" y="410"/>
                </a:cxn>
                <a:cxn ang="0">
                  <a:pos x="252" y="397"/>
                </a:cxn>
                <a:cxn ang="0">
                  <a:pos x="255" y="392"/>
                </a:cxn>
                <a:cxn ang="0">
                  <a:pos x="267" y="357"/>
                </a:cxn>
                <a:cxn ang="0">
                  <a:pos x="279" y="291"/>
                </a:cxn>
                <a:cxn ang="0">
                  <a:pos x="280" y="274"/>
                </a:cxn>
                <a:cxn ang="0">
                  <a:pos x="276" y="223"/>
                </a:cxn>
              </a:cxnLst>
              <a:rect l="0" t="0" r="r" b="b"/>
              <a:pathLst>
                <a:path w="280" h="458">
                  <a:moveTo>
                    <a:pt x="276" y="223"/>
                  </a:moveTo>
                  <a:lnTo>
                    <a:pt x="270" y="196"/>
                  </a:lnTo>
                  <a:lnTo>
                    <a:pt x="255" y="156"/>
                  </a:lnTo>
                  <a:lnTo>
                    <a:pt x="206" y="63"/>
                  </a:lnTo>
                  <a:lnTo>
                    <a:pt x="185" y="35"/>
                  </a:lnTo>
                  <a:lnTo>
                    <a:pt x="173" y="24"/>
                  </a:lnTo>
                  <a:lnTo>
                    <a:pt x="161" y="16"/>
                  </a:lnTo>
                  <a:lnTo>
                    <a:pt x="140" y="6"/>
                  </a:lnTo>
                  <a:lnTo>
                    <a:pt x="111" y="0"/>
                  </a:lnTo>
                  <a:lnTo>
                    <a:pt x="104" y="0"/>
                  </a:lnTo>
                  <a:lnTo>
                    <a:pt x="75" y="2"/>
                  </a:lnTo>
                  <a:lnTo>
                    <a:pt x="53" y="7"/>
                  </a:lnTo>
                  <a:lnTo>
                    <a:pt x="48" y="9"/>
                  </a:lnTo>
                  <a:lnTo>
                    <a:pt x="37" y="18"/>
                  </a:lnTo>
                  <a:lnTo>
                    <a:pt x="25" y="30"/>
                  </a:lnTo>
                  <a:lnTo>
                    <a:pt x="20" y="38"/>
                  </a:lnTo>
                  <a:lnTo>
                    <a:pt x="12" y="55"/>
                  </a:lnTo>
                  <a:lnTo>
                    <a:pt x="7" y="76"/>
                  </a:lnTo>
                  <a:lnTo>
                    <a:pt x="7" y="93"/>
                  </a:lnTo>
                  <a:lnTo>
                    <a:pt x="9" y="103"/>
                  </a:lnTo>
                  <a:lnTo>
                    <a:pt x="17" y="120"/>
                  </a:lnTo>
                  <a:lnTo>
                    <a:pt x="32" y="143"/>
                  </a:lnTo>
                  <a:lnTo>
                    <a:pt x="47" y="157"/>
                  </a:lnTo>
                  <a:lnTo>
                    <a:pt x="49" y="160"/>
                  </a:lnTo>
                  <a:lnTo>
                    <a:pt x="50" y="164"/>
                  </a:lnTo>
                  <a:lnTo>
                    <a:pt x="52" y="173"/>
                  </a:lnTo>
                  <a:lnTo>
                    <a:pt x="51" y="192"/>
                  </a:lnTo>
                  <a:lnTo>
                    <a:pt x="48" y="205"/>
                  </a:lnTo>
                  <a:lnTo>
                    <a:pt x="46" y="208"/>
                  </a:lnTo>
                  <a:lnTo>
                    <a:pt x="10" y="270"/>
                  </a:lnTo>
                  <a:lnTo>
                    <a:pt x="5" y="285"/>
                  </a:lnTo>
                  <a:lnTo>
                    <a:pt x="3" y="292"/>
                  </a:lnTo>
                  <a:lnTo>
                    <a:pt x="0" y="319"/>
                  </a:lnTo>
                  <a:lnTo>
                    <a:pt x="2" y="347"/>
                  </a:lnTo>
                  <a:lnTo>
                    <a:pt x="6" y="366"/>
                  </a:lnTo>
                  <a:lnTo>
                    <a:pt x="14" y="386"/>
                  </a:lnTo>
                  <a:lnTo>
                    <a:pt x="29" y="415"/>
                  </a:lnTo>
                  <a:lnTo>
                    <a:pt x="41" y="430"/>
                  </a:lnTo>
                  <a:lnTo>
                    <a:pt x="54" y="441"/>
                  </a:lnTo>
                  <a:lnTo>
                    <a:pt x="60" y="446"/>
                  </a:lnTo>
                  <a:lnTo>
                    <a:pt x="76" y="453"/>
                  </a:lnTo>
                  <a:lnTo>
                    <a:pt x="92" y="457"/>
                  </a:lnTo>
                  <a:lnTo>
                    <a:pt x="118" y="458"/>
                  </a:lnTo>
                  <a:lnTo>
                    <a:pt x="148" y="454"/>
                  </a:lnTo>
                  <a:lnTo>
                    <a:pt x="187" y="442"/>
                  </a:lnTo>
                  <a:lnTo>
                    <a:pt x="216" y="429"/>
                  </a:lnTo>
                  <a:lnTo>
                    <a:pt x="234" y="417"/>
                  </a:lnTo>
                  <a:lnTo>
                    <a:pt x="242" y="410"/>
                  </a:lnTo>
                  <a:lnTo>
                    <a:pt x="252" y="397"/>
                  </a:lnTo>
                  <a:lnTo>
                    <a:pt x="255" y="392"/>
                  </a:lnTo>
                  <a:lnTo>
                    <a:pt x="267" y="357"/>
                  </a:lnTo>
                  <a:lnTo>
                    <a:pt x="279" y="291"/>
                  </a:lnTo>
                  <a:lnTo>
                    <a:pt x="280" y="274"/>
                  </a:lnTo>
                  <a:lnTo>
                    <a:pt x="276" y="22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14"/>
            <p:cNvSpPr>
              <a:spLocks/>
            </p:cNvSpPr>
            <p:nvPr/>
          </p:nvSpPr>
          <p:spPr bwMode="auto">
            <a:xfrm rot="20505764" flipH="1">
              <a:off x="7648138" y="4896605"/>
              <a:ext cx="530601" cy="194753"/>
            </a:xfrm>
            <a:custGeom>
              <a:avLst/>
              <a:gdLst/>
              <a:ahLst/>
              <a:cxnLst>
                <a:cxn ang="0">
                  <a:pos x="282" y="135"/>
                </a:cxn>
                <a:cxn ang="0">
                  <a:pos x="186" y="90"/>
                </a:cxn>
                <a:cxn ang="0">
                  <a:pos x="142" y="79"/>
                </a:cxn>
                <a:cxn ang="0">
                  <a:pos x="26" y="78"/>
                </a:cxn>
                <a:cxn ang="0">
                  <a:pos x="11" y="82"/>
                </a:cxn>
                <a:cxn ang="0">
                  <a:pos x="4" y="89"/>
                </a:cxn>
                <a:cxn ang="0">
                  <a:pos x="0" y="102"/>
                </a:cxn>
                <a:cxn ang="0">
                  <a:pos x="5" y="119"/>
                </a:cxn>
                <a:cxn ang="0">
                  <a:pos x="20" y="137"/>
                </a:cxn>
                <a:cxn ang="0">
                  <a:pos x="34" y="144"/>
                </a:cxn>
                <a:cxn ang="0">
                  <a:pos x="42" y="143"/>
                </a:cxn>
                <a:cxn ang="0">
                  <a:pos x="67" y="131"/>
                </a:cxn>
                <a:cxn ang="0">
                  <a:pos x="120" y="127"/>
                </a:cxn>
                <a:cxn ang="0">
                  <a:pos x="207" y="153"/>
                </a:cxn>
                <a:cxn ang="0">
                  <a:pos x="251" y="172"/>
                </a:cxn>
                <a:cxn ang="0">
                  <a:pos x="287" y="177"/>
                </a:cxn>
                <a:cxn ang="0">
                  <a:pos x="404" y="120"/>
                </a:cxn>
                <a:cxn ang="0">
                  <a:pos x="417" y="117"/>
                </a:cxn>
                <a:cxn ang="0">
                  <a:pos x="422" y="117"/>
                </a:cxn>
                <a:cxn ang="0">
                  <a:pos x="431" y="125"/>
                </a:cxn>
                <a:cxn ang="0">
                  <a:pos x="451" y="171"/>
                </a:cxn>
                <a:cxn ang="0">
                  <a:pos x="463" y="191"/>
                </a:cxn>
                <a:cxn ang="0">
                  <a:pos x="471" y="196"/>
                </a:cxn>
                <a:cxn ang="0">
                  <a:pos x="476" y="196"/>
                </a:cxn>
                <a:cxn ang="0">
                  <a:pos x="482" y="193"/>
                </a:cxn>
                <a:cxn ang="0">
                  <a:pos x="488" y="187"/>
                </a:cxn>
                <a:cxn ang="0">
                  <a:pos x="493" y="174"/>
                </a:cxn>
                <a:cxn ang="0">
                  <a:pos x="491" y="162"/>
                </a:cxn>
                <a:cxn ang="0">
                  <a:pos x="484" y="152"/>
                </a:cxn>
                <a:cxn ang="0">
                  <a:pos x="468" y="137"/>
                </a:cxn>
                <a:cxn ang="0">
                  <a:pos x="457" y="116"/>
                </a:cxn>
                <a:cxn ang="0">
                  <a:pos x="457" y="112"/>
                </a:cxn>
                <a:cxn ang="0">
                  <a:pos x="463" y="109"/>
                </a:cxn>
                <a:cxn ang="0">
                  <a:pos x="471" y="112"/>
                </a:cxn>
                <a:cxn ang="0">
                  <a:pos x="476" y="117"/>
                </a:cxn>
                <a:cxn ang="0">
                  <a:pos x="498" y="152"/>
                </a:cxn>
                <a:cxn ang="0">
                  <a:pos x="520" y="163"/>
                </a:cxn>
                <a:cxn ang="0">
                  <a:pos x="526" y="163"/>
                </a:cxn>
                <a:cxn ang="0">
                  <a:pos x="530" y="160"/>
                </a:cxn>
                <a:cxn ang="0">
                  <a:pos x="534" y="148"/>
                </a:cxn>
                <a:cxn ang="0">
                  <a:pos x="534" y="141"/>
                </a:cxn>
                <a:cxn ang="0">
                  <a:pos x="528" y="126"/>
                </a:cxn>
                <a:cxn ang="0">
                  <a:pos x="516" y="112"/>
                </a:cxn>
                <a:cxn ang="0">
                  <a:pos x="499" y="103"/>
                </a:cxn>
                <a:cxn ang="0">
                  <a:pos x="459" y="88"/>
                </a:cxn>
                <a:cxn ang="0">
                  <a:pos x="455" y="82"/>
                </a:cxn>
                <a:cxn ang="0">
                  <a:pos x="457" y="64"/>
                </a:cxn>
                <a:cxn ang="0">
                  <a:pos x="471" y="37"/>
                </a:cxn>
                <a:cxn ang="0">
                  <a:pos x="476" y="22"/>
                </a:cxn>
                <a:cxn ang="0">
                  <a:pos x="474" y="10"/>
                </a:cxn>
                <a:cxn ang="0">
                  <a:pos x="468" y="2"/>
                </a:cxn>
                <a:cxn ang="0">
                  <a:pos x="464" y="0"/>
                </a:cxn>
                <a:cxn ang="0">
                  <a:pos x="459" y="0"/>
                </a:cxn>
                <a:cxn ang="0">
                  <a:pos x="447" y="9"/>
                </a:cxn>
                <a:cxn ang="0">
                  <a:pos x="443" y="16"/>
                </a:cxn>
                <a:cxn ang="0">
                  <a:pos x="440" y="49"/>
                </a:cxn>
                <a:cxn ang="0">
                  <a:pos x="436" y="63"/>
                </a:cxn>
                <a:cxn ang="0">
                  <a:pos x="422" y="78"/>
                </a:cxn>
                <a:cxn ang="0">
                  <a:pos x="407" y="86"/>
                </a:cxn>
                <a:cxn ang="0">
                  <a:pos x="331" y="124"/>
                </a:cxn>
                <a:cxn ang="0">
                  <a:pos x="304" y="134"/>
                </a:cxn>
              </a:cxnLst>
              <a:rect l="0" t="0" r="r" b="b"/>
              <a:pathLst>
                <a:path w="534" h="196">
                  <a:moveTo>
                    <a:pt x="294" y="136"/>
                  </a:moveTo>
                  <a:lnTo>
                    <a:pt x="282" y="135"/>
                  </a:lnTo>
                  <a:lnTo>
                    <a:pt x="262" y="130"/>
                  </a:lnTo>
                  <a:lnTo>
                    <a:pt x="186" y="90"/>
                  </a:lnTo>
                  <a:lnTo>
                    <a:pt x="163" y="83"/>
                  </a:lnTo>
                  <a:lnTo>
                    <a:pt x="142" y="79"/>
                  </a:lnTo>
                  <a:lnTo>
                    <a:pt x="78" y="75"/>
                  </a:lnTo>
                  <a:lnTo>
                    <a:pt x="26" y="78"/>
                  </a:lnTo>
                  <a:lnTo>
                    <a:pt x="14" y="81"/>
                  </a:lnTo>
                  <a:lnTo>
                    <a:pt x="11" y="82"/>
                  </a:lnTo>
                  <a:lnTo>
                    <a:pt x="7" y="85"/>
                  </a:lnTo>
                  <a:lnTo>
                    <a:pt x="4" y="89"/>
                  </a:lnTo>
                  <a:lnTo>
                    <a:pt x="2" y="93"/>
                  </a:lnTo>
                  <a:lnTo>
                    <a:pt x="0" y="102"/>
                  </a:lnTo>
                  <a:lnTo>
                    <a:pt x="3" y="115"/>
                  </a:lnTo>
                  <a:lnTo>
                    <a:pt x="5" y="119"/>
                  </a:lnTo>
                  <a:lnTo>
                    <a:pt x="15" y="132"/>
                  </a:lnTo>
                  <a:lnTo>
                    <a:pt x="20" y="137"/>
                  </a:lnTo>
                  <a:lnTo>
                    <a:pt x="29" y="142"/>
                  </a:lnTo>
                  <a:lnTo>
                    <a:pt x="34" y="144"/>
                  </a:lnTo>
                  <a:lnTo>
                    <a:pt x="38" y="144"/>
                  </a:lnTo>
                  <a:lnTo>
                    <a:pt x="42" y="143"/>
                  </a:lnTo>
                  <a:lnTo>
                    <a:pt x="62" y="134"/>
                  </a:lnTo>
                  <a:lnTo>
                    <a:pt x="67" y="131"/>
                  </a:lnTo>
                  <a:lnTo>
                    <a:pt x="80" y="129"/>
                  </a:lnTo>
                  <a:lnTo>
                    <a:pt x="120" y="127"/>
                  </a:lnTo>
                  <a:lnTo>
                    <a:pt x="143" y="130"/>
                  </a:lnTo>
                  <a:lnTo>
                    <a:pt x="207" y="153"/>
                  </a:lnTo>
                  <a:lnTo>
                    <a:pt x="237" y="167"/>
                  </a:lnTo>
                  <a:lnTo>
                    <a:pt x="251" y="172"/>
                  </a:lnTo>
                  <a:lnTo>
                    <a:pt x="270" y="176"/>
                  </a:lnTo>
                  <a:lnTo>
                    <a:pt x="287" y="177"/>
                  </a:lnTo>
                  <a:lnTo>
                    <a:pt x="313" y="170"/>
                  </a:lnTo>
                  <a:lnTo>
                    <a:pt x="404" y="120"/>
                  </a:lnTo>
                  <a:lnTo>
                    <a:pt x="411" y="118"/>
                  </a:lnTo>
                  <a:lnTo>
                    <a:pt x="417" y="117"/>
                  </a:lnTo>
                  <a:lnTo>
                    <a:pt x="420" y="117"/>
                  </a:lnTo>
                  <a:lnTo>
                    <a:pt x="422" y="117"/>
                  </a:lnTo>
                  <a:lnTo>
                    <a:pt x="426" y="120"/>
                  </a:lnTo>
                  <a:lnTo>
                    <a:pt x="431" y="125"/>
                  </a:lnTo>
                  <a:lnTo>
                    <a:pt x="436" y="134"/>
                  </a:lnTo>
                  <a:lnTo>
                    <a:pt x="451" y="171"/>
                  </a:lnTo>
                  <a:lnTo>
                    <a:pt x="461" y="187"/>
                  </a:lnTo>
                  <a:lnTo>
                    <a:pt x="463" y="191"/>
                  </a:lnTo>
                  <a:lnTo>
                    <a:pt x="468" y="195"/>
                  </a:lnTo>
                  <a:lnTo>
                    <a:pt x="471" y="196"/>
                  </a:lnTo>
                  <a:lnTo>
                    <a:pt x="473" y="196"/>
                  </a:lnTo>
                  <a:lnTo>
                    <a:pt x="476" y="196"/>
                  </a:lnTo>
                  <a:lnTo>
                    <a:pt x="479" y="195"/>
                  </a:lnTo>
                  <a:lnTo>
                    <a:pt x="482" y="193"/>
                  </a:lnTo>
                  <a:lnTo>
                    <a:pt x="486" y="190"/>
                  </a:lnTo>
                  <a:lnTo>
                    <a:pt x="488" y="187"/>
                  </a:lnTo>
                  <a:lnTo>
                    <a:pt x="492" y="180"/>
                  </a:lnTo>
                  <a:lnTo>
                    <a:pt x="493" y="174"/>
                  </a:lnTo>
                  <a:lnTo>
                    <a:pt x="493" y="168"/>
                  </a:lnTo>
                  <a:lnTo>
                    <a:pt x="491" y="162"/>
                  </a:lnTo>
                  <a:lnTo>
                    <a:pt x="489" y="159"/>
                  </a:lnTo>
                  <a:lnTo>
                    <a:pt x="484" y="152"/>
                  </a:lnTo>
                  <a:lnTo>
                    <a:pt x="470" y="140"/>
                  </a:lnTo>
                  <a:lnTo>
                    <a:pt x="468" y="137"/>
                  </a:lnTo>
                  <a:lnTo>
                    <a:pt x="460" y="123"/>
                  </a:lnTo>
                  <a:lnTo>
                    <a:pt x="457" y="116"/>
                  </a:lnTo>
                  <a:lnTo>
                    <a:pt x="457" y="114"/>
                  </a:lnTo>
                  <a:lnTo>
                    <a:pt x="457" y="112"/>
                  </a:lnTo>
                  <a:lnTo>
                    <a:pt x="459" y="110"/>
                  </a:lnTo>
                  <a:lnTo>
                    <a:pt x="463" y="109"/>
                  </a:lnTo>
                  <a:lnTo>
                    <a:pt x="466" y="109"/>
                  </a:lnTo>
                  <a:lnTo>
                    <a:pt x="471" y="112"/>
                  </a:lnTo>
                  <a:lnTo>
                    <a:pt x="473" y="114"/>
                  </a:lnTo>
                  <a:lnTo>
                    <a:pt x="476" y="117"/>
                  </a:lnTo>
                  <a:lnTo>
                    <a:pt x="495" y="148"/>
                  </a:lnTo>
                  <a:lnTo>
                    <a:pt x="498" y="152"/>
                  </a:lnTo>
                  <a:lnTo>
                    <a:pt x="509" y="160"/>
                  </a:lnTo>
                  <a:lnTo>
                    <a:pt x="520" y="163"/>
                  </a:lnTo>
                  <a:lnTo>
                    <a:pt x="523" y="163"/>
                  </a:lnTo>
                  <a:lnTo>
                    <a:pt x="526" y="163"/>
                  </a:lnTo>
                  <a:lnTo>
                    <a:pt x="528" y="162"/>
                  </a:lnTo>
                  <a:lnTo>
                    <a:pt x="530" y="160"/>
                  </a:lnTo>
                  <a:lnTo>
                    <a:pt x="533" y="154"/>
                  </a:lnTo>
                  <a:lnTo>
                    <a:pt x="534" y="148"/>
                  </a:lnTo>
                  <a:lnTo>
                    <a:pt x="534" y="144"/>
                  </a:lnTo>
                  <a:lnTo>
                    <a:pt x="534" y="141"/>
                  </a:lnTo>
                  <a:lnTo>
                    <a:pt x="532" y="134"/>
                  </a:lnTo>
                  <a:lnTo>
                    <a:pt x="528" y="126"/>
                  </a:lnTo>
                  <a:lnTo>
                    <a:pt x="522" y="119"/>
                  </a:lnTo>
                  <a:lnTo>
                    <a:pt x="516" y="112"/>
                  </a:lnTo>
                  <a:lnTo>
                    <a:pt x="512" y="109"/>
                  </a:lnTo>
                  <a:lnTo>
                    <a:pt x="499" y="103"/>
                  </a:lnTo>
                  <a:lnTo>
                    <a:pt x="460" y="89"/>
                  </a:lnTo>
                  <a:lnTo>
                    <a:pt x="459" y="88"/>
                  </a:lnTo>
                  <a:lnTo>
                    <a:pt x="457" y="86"/>
                  </a:lnTo>
                  <a:lnTo>
                    <a:pt x="455" y="82"/>
                  </a:lnTo>
                  <a:lnTo>
                    <a:pt x="454" y="77"/>
                  </a:lnTo>
                  <a:lnTo>
                    <a:pt x="457" y="64"/>
                  </a:lnTo>
                  <a:lnTo>
                    <a:pt x="461" y="55"/>
                  </a:lnTo>
                  <a:lnTo>
                    <a:pt x="471" y="37"/>
                  </a:lnTo>
                  <a:lnTo>
                    <a:pt x="475" y="26"/>
                  </a:lnTo>
                  <a:lnTo>
                    <a:pt x="476" y="22"/>
                  </a:lnTo>
                  <a:lnTo>
                    <a:pt x="476" y="17"/>
                  </a:lnTo>
                  <a:lnTo>
                    <a:pt x="474" y="10"/>
                  </a:lnTo>
                  <a:lnTo>
                    <a:pt x="472" y="7"/>
                  </a:lnTo>
                  <a:lnTo>
                    <a:pt x="468" y="2"/>
                  </a:lnTo>
                  <a:lnTo>
                    <a:pt x="466" y="0"/>
                  </a:lnTo>
                  <a:lnTo>
                    <a:pt x="464" y="0"/>
                  </a:lnTo>
                  <a:lnTo>
                    <a:pt x="461" y="0"/>
                  </a:lnTo>
                  <a:lnTo>
                    <a:pt x="459" y="0"/>
                  </a:lnTo>
                  <a:lnTo>
                    <a:pt x="453" y="4"/>
                  </a:lnTo>
                  <a:lnTo>
                    <a:pt x="447" y="9"/>
                  </a:lnTo>
                  <a:lnTo>
                    <a:pt x="445" y="12"/>
                  </a:lnTo>
                  <a:lnTo>
                    <a:pt x="443" y="16"/>
                  </a:lnTo>
                  <a:lnTo>
                    <a:pt x="442" y="20"/>
                  </a:lnTo>
                  <a:lnTo>
                    <a:pt x="440" y="49"/>
                  </a:lnTo>
                  <a:lnTo>
                    <a:pt x="438" y="59"/>
                  </a:lnTo>
                  <a:lnTo>
                    <a:pt x="436" y="63"/>
                  </a:lnTo>
                  <a:lnTo>
                    <a:pt x="429" y="72"/>
                  </a:lnTo>
                  <a:lnTo>
                    <a:pt x="422" y="78"/>
                  </a:lnTo>
                  <a:lnTo>
                    <a:pt x="411" y="84"/>
                  </a:lnTo>
                  <a:lnTo>
                    <a:pt x="407" y="86"/>
                  </a:lnTo>
                  <a:lnTo>
                    <a:pt x="381" y="94"/>
                  </a:lnTo>
                  <a:lnTo>
                    <a:pt x="331" y="124"/>
                  </a:lnTo>
                  <a:lnTo>
                    <a:pt x="323" y="127"/>
                  </a:lnTo>
                  <a:lnTo>
                    <a:pt x="304" y="134"/>
                  </a:lnTo>
                  <a:lnTo>
                    <a:pt x="294" y="1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15"/>
            <p:cNvSpPr>
              <a:spLocks/>
            </p:cNvSpPr>
            <p:nvPr/>
          </p:nvSpPr>
          <p:spPr bwMode="auto">
            <a:xfrm flipH="1">
              <a:off x="7902783" y="5201991"/>
              <a:ext cx="218600" cy="507748"/>
            </a:xfrm>
            <a:custGeom>
              <a:avLst/>
              <a:gdLst/>
              <a:ahLst/>
              <a:cxnLst>
                <a:cxn ang="0">
                  <a:pos x="43" y="9"/>
                </a:cxn>
                <a:cxn ang="0">
                  <a:pos x="30" y="2"/>
                </a:cxn>
                <a:cxn ang="0">
                  <a:pos x="22" y="0"/>
                </a:cxn>
                <a:cxn ang="0">
                  <a:pos x="16" y="3"/>
                </a:cxn>
                <a:cxn ang="0">
                  <a:pos x="13" y="8"/>
                </a:cxn>
                <a:cxn ang="0">
                  <a:pos x="2" y="51"/>
                </a:cxn>
                <a:cxn ang="0">
                  <a:pos x="1" y="90"/>
                </a:cxn>
                <a:cxn ang="0">
                  <a:pos x="35" y="190"/>
                </a:cxn>
                <a:cxn ang="0">
                  <a:pos x="41" y="267"/>
                </a:cxn>
                <a:cxn ang="0">
                  <a:pos x="37" y="383"/>
                </a:cxn>
                <a:cxn ang="0">
                  <a:pos x="29" y="401"/>
                </a:cxn>
                <a:cxn ang="0">
                  <a:pos x="1" y="439"/>
                </a:cxn>
                <a:cxn ang="0">
                  <a:pos x="2" y="449"/>
                </a:cxn>
                <a:cxn ang="0">
                  <a:pos x="8" y="459"/>
                </a:cxn>
                <a:cxn ang="0">
                  <a:pos x="16" y="467"/>
                </a:cxn>
                <a:cxn ang="0">
                  <a:pos x="26" y="468"/>
                </a:cxn>
                <a:cxn ang="0">
                  <a:pos x="55" y="467"/>
                </a:cxn>
                <a:cxn ang="0">
                  <a:pos x="99" y="476"/>
                </a:cxn>
                <a:cxn ang="0">
                  <a:pos x="132" y="500"/>
                </a:cxn>
                <a:cxn ang="0">
                  <a:pos x="149" y="508"/>
                </a:cxn>
                <a:cxn ang="0">
                  <a:pos x="187" y="508"/>
                </a:cxn>
                <a:cxn ang="0">
                  <a:pos x="202" y="500"/>
                </a:cxn>
                <a:cxn ang="0">
                  <a:pos x="217" y="486"/>
                </a:cxn>
                <a:cxn ang="0">
                  <a:pos x="220" y="480"/>
                </a:cxn>
                <a:cxn ang="0">
                  <a:pos x="220" y="475"/>
                </a:cxn>
                <a:cxn ang="0">
                  <a:pos x="218" y="470"/>
                </a:cxn>
                <a:cxn ang="0">
                  <a:pos x="204" y="461"/>
                </a:cxn>
                <a:cxn ang="0">
                  <a:pos x="118" y="440"/>
                </a:cxn>
                <a:cxn ang="0">
                  <a:pos x="72" y="429"/>
                </a:cxn>
                <a:cxn ang="0">
                  <a:pos x="62" y="424"/>
                </a:cxn>
                <a:cxn ang="0">
                  <a:pos x="58" y="418"/>
                </a:cxn>
                <a:cxn ang="0">
                  <a:pos x="56" y="409"/>
                </a:cxn>
                <a:cxn ang="0">
                  <a:pos x="67" y="373"/>
                </a:cxn>
                <a:cxn ang="0">
                  <a:pos x="93" y="232"/>
                </a:cxn>
                <a:cxn ang="0">
                  <a:pos x="90" y="132"/>
                </a:cxn>
                <a:cxn ang="0">
                  <a:pos x="78" y="73"/>
                </a:cxn>
                <a:cxn ang="0">
                  <a:pos x="52" y="19"/>
                </a:cxn>
              </a:cxnLst>
              <a:rect l="0" t="0" r="r" b="b"/>
              <a:pathLst>
                <a:path w="220" h="511">
                  <a:moveTo>
                    <a:pt x="50" y="15"/>
                  </a:moveTo>
                  <a:lnTo>
                    <a:pt x="43" y="9"/>
                  </a:lnTo>
                  <a:lnTo>
                    <a:pt x="35" y="4"/>
                  </a:lnTo>
                  <a:lnTo>
                    <a:pt x="30" y="2"/>
                  </a:lnTo>
                  <a:lnTo>
                    <a:pt x="26" y="0"/>
                  </a:lnTo>
                  <a:lnTo>
                    <a:pt x="22" y="0"/>
                  </a:lnTo>
                  <a:lnTo>
                    <a:pt x="20" y="1"/>
                  </a:lnTo>
                  <a:lnTo>
                    <a:pt x="16" y="3"/>
                  </a:lnTo>
                  <a:lnTo>
                    <a:pt x="15" y="5"/>
                  </a:lnTo>
                  <a:lnTo>
                    <a:pt x="13" y="8"/>
                  </a:lnTo>
                  <a:lnTo>
                    <a:pt x="9" y="19"/>
                  </a:lnTo>
                  <a:lnTo>
                    <a:pt x="2" y="51"/>
                  </a:lnTo>
                  <a:lnTo>
                    <a:pt x="0" y="73"/>
                  </a:lnTo>
                  <a:lnTo>
                    <a:pt x="1" y="90"/>
                  </a:lnTo>
                  <a:lnTo>
                    <a:pt x="4" y="106"/>
                  </a:lnTo>
                  <a:lnTo>
                    <a:pt x="35" y="190"/>
                  </a:lnTo>
                  <a:lnTo>
                    <a:pt x="40" y="211"/>
                  </a:lnTo>
                  <a:lnTo>
                    <a:pt x="41" y="267"/>
                  </a:lnTo>
                  <a:lnTo>
                    <a:pt x="39" y="368"/>
                  </a:lnTo>
                  <a:lnTo>
                    <a:pt x="37" y="383"/>
                  </a:lnTo>
                  <a:lnTo>
                    <a:pt x="34" y="393"/>
                  </a:lnTo>
                  <a:lnTo>
                    <a:pt x="29" y="401"/>
                  </a:lnTo>
                  <a:lnTo>
                    <a:pt x="5" y="431"/>
                  </a:lnTo>
                  <a:lnTo>
                    <a:pt x="1" y="439"/>
                  </a:lnTo>
                  <a:lnTo>
                    <a:pt x="1" y="445"/>
                  </a:lnTo>
                  <a:lnTo>
                    <a:pt x="2" y="449"/>
                  </a:lnTo>
                  <a:lnTo>
                    <a:pt x="6" y="456"/>
                  </a:lnTo>
                  <a:lnTo>
                    <a:pt x="8" y="459"/>
                  </a:lnTo>
                  <a:lnTo>
                    <a:pt x="13" y="465"/>
                  </a:lnTo>
                  <a:lnTo>
                    <a:pt x="16" y="467"/>
                  </a:lnTo>
                  <a:lnTo>
                    <a:pt x="19" y="468"/>
                  </a:lnTo>
                  <a:lnTo>
                    <a:pt x="26" y="468"/>
                  </a:lnTo>
                  <a:lnTo>
                    <a:pt x="40" y="467"/>
                  </a:lnTo>
                  <a:lnTo>
                    <a:pt x="55" y="467"/>
                  </a:lnTo>
                  <a:lnTo>
                    <a:pt x="87" y="472"/>
                  </a:lnTo>
                  <a:lnTo>
                    <a:pt x="99" y="476"/>
                  </a:lnTo>
                  <a:lnTo>
                    <a:pt x="105" y="479"/>
                  </a:lnTo>
                  <a:lnTo>
                    <a:pt x="132" y="500"/>
                  </a:lnTo>
                  <a:lnTo>
                    <a:pt x="138" y="504"/>
                  </a:lnTo>
                  <a:lnTo>
                    <a:pt x="149" y="508"/>
                  </a:lnTo>
                  <a:lnTo>
                    <a:pt x="166" y="511"/>
                  </a:lnTo>
                  <a:lnTo>
                    <a:pt x="187" y="508"/>
                  </a:lnTo>
                  <a:lnTo>
                    <a:pt x="192" y="506"/>
                  </a:lnTo>
                  <a:lnTo>
                    <a:pt x="202" y="500"/>
                  </a:lnTo>
                  <a:lnTo>
                    <a:pt x="211" y="493"/>
                  </a:lnTo>
                  <a:lnTo>
                    <a:pt x="217" y="486"/>
                  </a:lnTo>
                  <a:lnTo>
                    <a:pt x="219" y="483"/>
                  </a:lnTo>
                  <a:lnTo>
                    <a:pt x="220" y="480"/>
                  </a:lnTo>
                  <a:lnTo>
                    <a:pt x="220" y="478"/>
                  </a:lnTo>
                  <a:lnTo>
                    <a:pt x="220" y="475"/>
                  </a:lnTo>
                  <a:lnTo>
                    <a:pt x="219" y="473"/>
                  </a:lnTo>
                  <a:lnTo>
                    <a:pt x="218" y="470"/>
                  </a:lnTo>
                  <a:lnTo>
                    <a:pt x="215" y="468"/>
                  </a:lnTo>
                  <a:lnTo>
                    <a:pt x="204" y="461"/>
                  </a:lnTo>
                  <a:lnTo>
                    <a:pt x="201" y="460"/>
                  </a:lnTo>
                  <a:lnTo>
                    <a:pt x="118" y="440"/>
                  </a:lnTo>
                  <a:lnTo>
                    <a:pt x="88" y="435"/>
                  </a:lnTo>
                  <a:lnTo>
                    <a:pt x="72" y="429"/>
                  </a:lnTo>
                  <a:lnTo>
                    <a:pt x="68" y="427"/>
                  </a:lnTo>
                  <a:lnTo>
                    <a:pt x="62" y="424"/>
                  </a:lnTo>
                  <a:lnTo>
                    <a:pt x="60" y="421"/>
                  </a:lnTo>
                  <a:lnTo>
                    <a:pt x="58" y="418"/>
                  </a:lnTo>
                  <a:lnTo>
                    <a:pt x="57" y="414"/>
                  </a:lnTo>
                  <a:lnTo>
                    <a:pt x="56" y="409"/>
                  </a:lnTo>
                  <a:lnTo>
                    <a:pt x="57" y="403"/>
                  </a:lnTo>
                  <a:lnTo>
                    <a:pt x="67" y="373"/>
                  </a:lnTo>
                  <a:lnTo>
                    <a:pt x="76" y="342"/>
                  </a:lnTo>
                  <a:lnTo>
                    <a:pt x="93" y="232"/>
                  </a:lnTo>
                  <a:lnTo>
                    <a:pt x="94" y="187"/>
                  </a:lnTo>
                  <a:lnTo>
                    <a:pt x="90" y="132"/>
                  </a:lnTo>
                  <a:lnTo>
                    <a:pt x="83" y="89"/>
                  </a:lnTo>
                  <a:lnTo>
                    <a:pt x="78" y="73"/>
                  </a:lnTo>
                  <a:lnTo>
                    <a:pt x="58" y="27"/>
                  </a:lnTo>
                  <a:lnTo>
                    <a:pt x="52" y="19"/>
                  </a:lnTo>
                  <a:lnTo>
                    <a:pt x="50" y="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16"/>
            <p:cNvSpPr>
              <a:spLocks/>
            </p:cNvSpPr>
            <p:nvPr/>
          </p:nvSpPr>
          <p:spPr bwMode="auto">
            <a:xfrm flipH="1">
              <a:off x="8080644" y="5200997"/>
              <a:ext cx="196740" cy="536563"/>
            </a:xfrm>
            <a:custGeom>
              <a:avLst/>
              <a:gdLst/>
              <a:ahLst/>
              <a:cxnLst>
                <a:cxn ang="0">
                  <a:pos x="195" y="501"/>
                </a:cxn>
                <a:cxn ang="0">
                  <a:pos x="178" y="493"/>
                </a:cxn>
                <a:cxn ang="0">
                  <a:pos x="117" y="484"/>
                </a:cxn>
                <a:cxn ang="0">
                  <a:pos x="87" y="470"/>
                </a:cxn>
                <a:cxn ang="0">
                  <a:pos x="65" y="453"/>
                </a:cxn>
                <a:cxn ang="0">
                  <a:pos x="59" y="447"/>
                </a:cxn>
                <a:cxn ang="0">
                  <a:pos x="57" y="437"/>
                </a:cxn>
                <a:cxn ang="0">
                  <a:pos x="61" y="417"/>
                </a:cxn>
                <a:cxn ang="0">
                  <a:pos x="127" y="217"/>
                </a:cxn>
                <a:cxn ang="0">
                  <a:pos x="135" y="136"/>
                </a:cxn>
                <a:cxn ang="0">
                  <a:pos x="118" y="14"/>
                </a:cxn>
                <a:cxn ang="0">
                  <a:pos x="115" y="9"/>
                </a:cxn>
                <a:cxn ang="0">
                  <a:pos x="107" y="3"/>
                </a:cxn>
                <a:cxn ang="0">
                  <a:pos x="95" y="0"/>
                </a:cxn>
                <a:cxn ang="0">
                  <a:pos x="83" y="3"/>
                </a:cxn>
                <a:cxn ang="0">
                  <a:pos x="74" y="9"/>
                </a:cxn>
                <a:cxn ang="0">
                  <a:pos x="68" y="22"/>
                </a:cxn>
                <a:cxn ang="0">
                  <a:pos x="62" y="93"/>
                </a:cxn>
                <a:cxn ang="0">
                  <a:pos x="74" y="229"/>
                </a:cxn>
                <a:cxn ang="0">
                  <a:pos x="33" y="408"/>
                </a:cxn>
                <a:cxn ang="0">
                  <a:pos x="23" y="428"/>
                </a:cxn>
                <a:cxn ang="0">
                  <a:pos x="3" y="451"/>
                </a:cxn>
                <a:cxn ang="0">
                  <a:pos x="0" y="465"/>
                </a:cxn>
                <a:cxn ang="0">
                  <a:pos x="3" y="486"/>
                </a:cxn>
                <a:cxn ang="0">
                  <a:pos x="9" y="492"/>
                </a:cxn>
                <a:cxn ang="0">
                  <a:pos x="25" y="496"/>
                </a:cxn>
                <a:cxn ang="0">
                  <a:pos x="53" y="497"/>
                </a:cxn>
                <a:cxn ang="0">
                  <a:pos x="74" y="507"/>
                </a:cxn>
                <a:cxn ang="0">
                  <a:pos x="115" y="534"/>
                </a:cxn>
                <a:cxn ang="0">
                  <a:pos x="137" y="539"/>
                </a:cxn>
                <a:cxn ang="0">
                  <a:pos x="170" y="538"/>
                </a:cxn>
                <a:cxn ang="0">
                  <a:pos x="188" y="528"/>
                </a:cxn>
                <a:cxn ang="0">
                  <a:pos x="197" y="514"/>
                </a:cxn>
                <a:cxn ang="0">
                  <a:pos x="197" y="507"/>
                </a:cxn>
              </a:cxnLst>
              <a:rect l="0" t="0" r="r" b="b"/>
              <a:pathLst>
                <a:path w="198" h="540">
                  <a:moveTo>
                    <a:pt x="197" y="507"/>
                  </a:moveTo>
                  <a:lnTo>
                    <a:pt x="195" y="501"/>
                  </a:lnTo>
                  <a:lnTo>
                    <a:pt x="189" y="497"/>
                  </a:lnTo>
                  <a:lnTo>
                    <a:pt x="178" y="493"/>
                  </a:lnTo>
                  <a:lnTo>
                    <a:pt x="124" y="486"/>
                  </a:lnTo>
                  <a:lnTo>
                    <a:pt x="117" y="484"/>
                  </a:lnTo>
                  <a:lnTo>
                    <a:pt x="105" y="480"/>
                  </a:lnTo>
                  <a:lnTo>
                    <a:pt x="87" y="470"/>
                  </a:lnTo>
                  <a:lnTo>
                    <a:pt x="76" y="461"/>
                  </a:lnTo>
                  <a:lnTo>
                    <a:pt x="65" y="453"/>
                  </a:lnTo>
                  <a:lnTo>
                    <a:pt x="62" y="451"/>
                  </a:lnTo>
                  <a:lnTo>
                    <a:pt x="59" y="447"/>
                  </a:lnTo>
                  <a:lnTo>
                    <a:pt x="58" y="443"/>
                  </a:lnTo>
                  <a:lnTo>
                    <a:pt x="57" y="437"/>
                  </a:lnTo>
                  <a:lnTo>
                    <a:pt x="58" y="431"/>
                  </a:lnTo>
                  <a:lnTo>
                    <a:pt x="61" y="417"/>
                  </a:lnTo>
                  <a:lnTo>
                    <a:pt x="121" y="241"/>
                  </a:lnTo>
                  <a:lnTo>
                    <a:pt x="127" y="217"/>
                  </a:lnTo>
                  <a:lnTo>
                    <a:pt x="133" y="176"/>
                  </a:lnTo>
                  <a:lnTo>
                    <a:pt x="135" y="136"/>
                  </a:lnTo>
                  <a:lnTo>
                    <a:pt x="120" y="22"/>
                  </a:lnTo>
                  <a:lnTo>
                    <a:pt x="118" y="14"/>
                  </a:lnTo>
                  <a:lnTo>
                    <a:pt x="117" y="11"/>
                  </a:lnTo>
                  <a:lnTo>
                    <a:pt x="115" y="9"/>
                  </a:lnTo>
                  <a:lnTo>
                    <a:pt x="111" y="5"/>
                  </a:lnTo>
                  <a:lnTo>
                    <a:pt x="107" y="3"/>
                  </a:lnTo>
                  <a:lnTo>
                    <a:pt x="101" y="1"/>
                  </a:lnTo>
                  <a:lnTo>
                    <a:pt x="95" y="0"/>
                  </a:lnTo>
                  <a:lnTo>
                    <a:pt x="89" y="1"/>
                  </a:lnTo>
                  <a:lnTo>
                    <a:pt x="83" y="3"/>
                  </a:lnTo>
                  <a:lnTo>
                    <a:pt x="78" y="5"/>
                  </a:lnTo>
                  <a:lnTo>
                    <a:pt x="74" y="9"/>
                  </a:lnTo>
                  <a:lnTo>
                    <a:pt x="71" y="14"/>
                  </a:lnTo>
                  <a:lnTo>
                    <a:pt x="68" y="22"/>
                  </a:lnTo>
                  <a:lnTo>
                    <a:pt x="63" y="50"/>
                  </a:lnTo>
                  <a:lnTo>
                    <a:pt x="62" y="93"/>
                  </a:lnTo>
                  <a:lnTo>
                    <a:pt x="75" y="198"/>
                  </a:lnTo>
                  <a:lnTo>
                    <a:pt x="74" y="229"/>
                  </a:lnTo>
                  <a:lnTo>
                    <a:pt x="57" y="317"/>
                  </a:lnTo>
                  <a:lnTo>
                    <a:pt x="33" y="408"/>
                  </a:lnTo>
                  <a:lnTo>
                    <a:pt x="30" y="416"/>
                  </a:lnTo>
                  <a:lnTo>
                    <a:pt x="23" y="428"/>
                  </a:lnTo>
                  <a:lnTo>
                    <a:pt x="6" y="446"/>
                  </a:lnTo>
                  <a:lnTo>
                    <a:pt x="3" y="451"/>
                  </a:lnTo>
                  <a:lnTo>
                    <a:pt x="1" y="455"/>
                  </a:lnTo>
                  <a:lnTo>
                    <a:pt x="0" y="465"/>
                  </a:lnTo>
                  <a:lnTo>
                    <a:pt x="0" y="476"/>
                  </a:lnTo>
                  <a:lnTo>
                    <a:pt x="3" y="486"/>
                  </a:lnTo>
                  <a:lnTo>
                    <a:pt x="6" y="489"/>
                  </a:lnTo>
                  <a:lnTo>
                    <a:pt x="9" y="492"/>
                  </a:lnTo>
                  <a:lnTo>
                    <a:pt x="13" y="495"/>
                  </a:lnTo>
                  <a:lnTo>
                    <a:pt x="25" y="496"/>
                  </a:lnTo>
                  <a:lnTo>
                    <a:pt x="46" y="496"/>
                  </a:lnTo>
                  <a:lnTo>
                    <a:pt x="53" y="497"/>
                  </a:lnTo>
                  <a:lnTo>
                    <a:pt x="60" y="499"/>
                  </a:lnTo>
                  <a:lnTo>
                    <a:pt x="74" y="507"/>
                  </a:lnTo>
                  <a:lnTo>
                    <a:pt x="102" y="527"/>
                  </a:lnTo>
                  <a:lnTo>
                    <a:pt x="115" y="534"/>
                  </a:lnTo>
                  <a:lnTo>
                    <a:pt x="122" y="536"/>
                  </a:lnTo>
                  <a:lnTo>
                    <a:pt x="137" y="539"/>
                  </a:lnTo>
                  <a:lnTo>
                    <a:pt x="159" y="540"/>
                  </a:lnTo>
                  <a:lnTo>
                    <a:pt x="170" y="538"/>
                  </a:lnTo>
                  <a:lnTo>
                    <a:pt x="180" y="534"/>
                  </a:lnTo>
                  <a:lnTo>
                    <a:pt x="188" y="528"/>
                  </a:lnTo>
                  <a:lnTo>
                    <a:pt x="195" y="517"/>
                  </a:lnTo>
                  <a:lnTo>
                    <a:pt x="197" y="514"/>
                  </a:lnTo>
                  <a:lnTo>
                    <a:pt x="198" y="509"/>
                  </a:lnTo>
                  <a:lnTo>
                    <a:pt x="197" y="50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17"/>
            <p:cNvSpPr>
              <a:spLocks/>
            </p:cNvSpPr>
            <p:nvPr/>
          </p:nvSpPr>
          <p:spPr bwMode="auto">
            <a:xfrm flipH="1">
              <a:off x="8039905" y="4599848"/>
              <a:ext cx="328894" cy="265301"/>
            </a:xfrm>
            <a:custGeom>
              <a:avLst/>
              <a:gdLst/>
              <a:ahLst/>
              <a:cxnLst>
                <a:cxn ang="0">
                  <a:pos x="321" y="151"/>
                </a:cxn>
                <a:cxn ang="0">
                  <a:pos x="311" y="147"/>
                </a:cxn>
                <a:cxn ang="0">
                  <a:pos x="273" y="147"/>
                </a:cxn>
                <a:cxn ang="0">
                  <a:pos x="260" y="146"/>
                </a:cxn>
                <a:cxn ang="0">
                  <a:pos x="250" y="140"/>
                </a:cxn>
                <a:cxn ang="0">
                  <a:pos x="244" y="134"/>
                </a:cxn>
                <a:cxn ang="0">
                  <a:pos x="242" y="126"/>
                </a:cxn>
                <a:cxn ang="0">
                  <a:pos x="206" y="68"/>
                </a:cxn>
                <a:cxn ang="0">
                  <a:pos x="159" y="24"/>
                </a:cxn>
                <a:cxn ang="0">
                  <a:pos x="109" y="0"/>
                </a:cxn>
                <a:cxn ang="0">
                  <a:pos x="76" y="2"/>
                </a:cxn>
                <a:cxn ang="0">
                  <a:pos x="44" y="15"/>
                </a:cxn>
                <a:cxn ang="0">
                  <a:pos x="26" y="29"/>
                </a:cxn>
                <a:cxn ang="0">
                  <a:pos x="8" y="58"/>
                </a:cxn>
                <a:cxn ang="0">
                  <a:pos x="1" y="85"/>
                </a:cxn>
                <a:cxn ang="0">
                  <a:pos x="2" y="122"/>
                </a:cxn>
                <a:cxn ang="0">
                  <a:pos x="15" y="165"/>
                </a:cxn>
                <a:cxn ang="0">
                  <a:pos x="42" y="206"/>
                </a:cxn>
                <a:cxn ang="0">
                  <a:pos x="115" y="256"/>
                </a:cxn>
                <a:cxn ang="0">
                  <a:pos x="138" y="264"/>
                </a:cxn>
                <a:cxn ang="0">
                  <a:pos x="185" y="263"/>
                </a:cxn>
                <a:cxn ang="0">
                  <a:pos x="205" y="255"/>
                </a:cxn>
                <a:cxn ang="0">
                  <a:pos x="228" y="235"/>
                </a:cxn>
                <a:cxn ang="0">
                  <a:pos x="243" y="202"/>
                </a:cxn>
                <a:cxn ang="0">
                  <a:pos x="250" y="176"/>
                </a:cxn>
                <a:cxn ang="0">
                  <a:pos x="258" y="173"/>
                </a:cxn>
                <a:cxn ang="0">
                  <a:pos x="286" y="180"/>
                </a:cxn>
                <a:cxn ang="0">
                  <a:pos x="310" y="189"/>
                </a:cxn>
                <a:cxn ang="0">
                  <a:pos x="317" y="190"/>
                </a:cxn>
                <a:cxn ang="0">
                  <a:pos x="325" y="184"/>
                </a:cxn>
                <a:cxn ang="0">
                  <a:pos x="331" y="172"/>
                </a:cxn>
                <a:cxn ang="0">
                  <a:pos x="331" y="167"/>
                </a:cxn>
                <a:cxn ang="0">
                  <a:pos x="329" y="159"/>
                </a:cxn>
              </a:cxnLst>
              <a:rect l="0" t="0" r="r" b="b"/>
              <a:pathLst>
                <a:path w="331" h="267">
                  <a:moveTo>
                    <a:pt x="326" y="155"/>
                  </a:moveTo>
                  <a:lnTo>
                    <a:pt x="321" y="151"/>
                  </a:lnTo>
                  <a:lnTo>
                    <a:pt x="317" y="149"/>
                  </a:lnTo>
                  <a:lnTo>
                    <a:pt x="311" y="147"/>
                  </a:lnTo>
                  <a:lnTo>
                    <a:pt x="298" y="146"/>
                  </a:lnTo>
                  <a:lnTo>
                    <a:pt x="273" y="147"/>
                  </a:lnTo>
                  <a:lnTo>
                    <a:pt x="266" y="147"/>
                  </a:lnTo>
                  <a:lnTo>
                    <a:pt x="260" y="146"/>
                  </a:lnTo>
                  <a:lnTo>
                    <a:pt x="255" y="143"/>
                  </a:lnTo>
                  <a:lnTo>
                    <a:pt x="250" y="140"/>
                  </a:lnTo>
                  <a:lnTo>
                    <a:pt x="245" y="136"/>
                  </a:lnTo>
                  <a:lnTo>
                    <a:pt x="244" y="134"/>
                  </a:lnTo>
                  <a:lnTo>
                    <a:pt x="243" y="132"/>
                  </a:lnTo>
                  <a:lnTo>
                    <a:pt x="242" y="126"/>
                  </a:lnTo>
                  <a:lnTo>
                    <a:pt x="239" y="115"/>
                  </a:lnTo>
                  <a:lnTo>
                    <a:pt x="206" y="68"/>
                  </a:lnTo>
                  <a:lnTo>
                    <a:pt x="183" y="44"/>
                  </a:lnTo>
                  <a:lnTo>
                    <a:pt x="159" y="24"/>
                  </a:lnTo>
                  <a:lnTo>
                    <a:pt x="128" y="6"/>
                  </a:lnTo>
                  <a:lnTo>
                    <a:pt x="109" y="0"/>
                  </a:lnTo>
                  <a:lnTo>
                    <a:pt x="98" y="0"/>
                  </a:lnTo>
                  <a:lnTo>
                    <a:pt x="76" y="2"/>
                  </a:lnTo>
                  <a:lnTo>
                    <a:pt x="65" y="6"/>
                  </a:lnTo>
                  <a:lnTo>
                    <a:pt x="44" y="15"/>
                  </a:lnTo>
                  <a:lnTo>
                    <a:pt x="35" y="21"/>
                  </a:lnTo>
                  <a:lnTo>
                    <a:pt x="26" y="29"/>
                  </a:lnTo>
                  <a:lnTo>
                    <a:pt x="18" y="39"/>
                  </a:lnTo>
                  <a:lnTo>
                    <a:pt x="8" y="58"/>
                  </a:lnTo>
                  <a:lnTo>
                    <a:pt x="3" y="71"/>
                  </a:lnTo>
                  <a:lnTo>
                    <a:pt x="1" y="85"/>
                  </a:lnTo>
                  <a:lnTo>
                    <a:pt x="0" y="99"/>
                  </a:lnTo>
                  <a:lnTo>
                    <a:pt x="2" y="122"/>
                  </a:lnTo>
                  <a:lnTo>
                    <a:pt x="6" y="136"/>
                  </a:lnTo>
                  <a:lnTo>
                    <a:pt x="15" y="165"/>
                  </a:lnTo>
                  <a:lnTo>
                    <a:pt x="26" y="186"/>
                  </a:lnTo>
                  <a:lnTo>
                    <a:pt x="42" y="206"/>
                  </a:lnTo>
                  <a:lnTo>
                    <a:pt x="78" y="236"/>
                  </a:lnTo>
                  <a:lnTo>
                    <a:pt x="115" y="256"/>
                  </a:lnTo>
                  <a:lnTo>
                    <a:pt x="123" y="259"/>
                  </a:lnTo>
                  <a:lnTo>
                    <a:pt x="138" y="264"/>
                  </a:lnTo>
                  <a:lnTo>
                    <a:pt x="159" y="267"/>
                  </a:lnTo>
                  <a:lnTo>
                    <a:pt x="185" y="263"/>
                  </a:lnTo>
                  <a:lnTo>
                    <a:pt x="196" y="260"/>
                  </a:lnTo>
                  <a:lnTo>
                    <a:pt x="205" y="255"/>
                  </a:lnTo>
                  <a:lnTo>
                    <a:pt x="214" y="249"/>
                  </a:lnTo>
                  <a:lnTo>
                    <a:pt x="228" y="235"/>
                  </a:lnTo>
                  <a:lnTo>
                    <a:pt x="233" y="227"/>
                  </a:lnTo>
                  <a:lnTo>
                    <a:pt x="243" y="202"/>
                  </a:lnTo>
                  <a:lnTo>
                    <a:pt x="249" y="179"/>
                  </a:lnTo>
                  <a:lnTo>
                    <a:pt x="250" y="176"/>
                  </a:lnTo>
                  <a:lnTo>
                    <a:pt x="252" y="175"/>
                  </a:lnTo>
                  <a:lnTo>
                    <a:pt x="258" y="173"/>
                  </a:lnTo>
                  <a:lnTo>
                    <a:pt x="265" y="174"/>
                  </a:lnTo>
                  <a:lnTo>
                    <a:pt x="286" y="180"/>
                  </a:lnTo>
                  <a:lnTo>
                    <a:pt x="305" y="188"/>
                  </a:lnTo>
                  <a:lnTo>
                    <a:pt x="310" y="189"/>
                  </a:lnTo>
                  <a:lnTo>
                    <a:pt x="314" y="190"/>
                  </a:lnTo>
                  <a:lnTo>
                    <a:pt x="317" y="190"/>
                  </a:lnTo>
                  <a:lnTo>
                    <a:pt x="320" y="189"/>
                  </a:lnTo>
                  <a:lnTo>
                    <a:pt x="325" y="184"/>
                  </a:lnTo>
                  <a:lnTo>
                    <a:pt x="327" y="181"/>
                  </a:lnTo>
                  <a:lnTo>
                    <a:pt x="331" y="172"/>
                  </a:lnTo>
                  <a:lnTo>
                    <a:pt x="331" y="169"/>
                  </a:lnTo>
                  <a:lnTo>
                    <a:pt x="331" y="167"/>
                  </a:lnTo>
                  <a:lnTo>
                    <a:pt x="331" y="164"/>
                  </a:lnTo>
                  <a:lnTo>
                    <a:pt x="329" y="159"/>
                  </a:lnTo>
                  <a:lnTo>
                    <a:pt x="326" y="15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19"/>
            <p:cNvSpPr>
              <a:spLocks/>
            </p:cNvSpPr>
            <p:nvPr/>
          </p:nvSpPr>
          <p:spPr bwMode="auto">
            <a:xfrm flipH="1">
              <a:off x="7921662" y="5168207"/>
              <a:ext cx="52663" cy="131160"/>
            </a:xfrm>
            <a:custGeom>
              <a:avLst/>
              <a:gdLst/>
              <a:ahLst/>
              <a:cxnLst>
                <a:cxn ang="0">
                  <a:pos x="53" y="113"/>
                </a:cxn>
                <a:cxn ang="0">
                  <a:pos x="53" y="102"/>
                </a:cxn>
                <a:cxn ang="0">
                  <a:pos x="50" y="89"/>
                </a:cxn>
                <a:cxn ang="0">
                  <a:pos x="47" y="81"/>
                </a:cxn>
                <a:cxn ang="0">
                  <a:pos x="32" y="23"/>
                </a:cxn>
                <a:cxn ang="0">
                  <a:pos x="25" y="4"/>
                </a:cxn>
                <a:cxn ang="0">
                  <a:pos x="23" y="1"/>
                </a:cxn>
                <a:cxn ang="0">
                  <a:pos x="20" y="0"/>
                </a:cxn>
                <a:cxn ang="0">
                  <a:pos x="19" y="0"/>
                </a:cxn>
                <a:cxn ang="0">
                  <a:pos x="16" y="2"/>
                </a:cxn>
                <a:cxn ang="0">
                  <a:pos x="13" y="5"/>
                </a:cxn>
                <a:cxn ang="0">
                  <a:pos x="7" y="15"/>
                </a:cxn>
                <a:cxn ang="0">
                  <a:pos x="1" y="21"/>
                </a:cxn>
                <a:cxn ang="0">
                  <a:pos x="0" y="23"/>
                </a:cxn>
                <a:cxn ang="0">
                  <a:pos x="0" y="28"/>
                </a:cxn>
                <a:cxn ang="0">
                  <a:pos x="20" y="122"/>
                </a:cxn>
                <a:cxn ang="0">
                  <a:pos x="23" y="127"/>
                </a:cxn>
                <a:cxn ang="0">
                  <a:pos x="25" y="130"/>
                </a:cxn>
                <a:cxn ang="0">
                  <a:pos x="26" y="131"/>
                </a:cxn>
                <a:cxn ang="0">
                  <a:pos x="28" y="132"/>
                </a:cxn>
                <a:cxn ang="0">
                  <a:pos x="30" y="132"/>
                </a:cxn>
                <a:cxn ang="0">
                  <a:pos x="34" y="131"/>
                </a:cxn>
                <a:cxn ang="0">
                  <a:pos x="41" y="128"/>
                </a:cxn>
                <a:cxn ang="0">
                  <a:pos x="46" y="125"/>
                </a:cxn>
                <a:cxn ang="0">
                  <a:pos x="49" y="122"/>
                </a:cxn>
                <a:cxn ang="0">
                  <a:pos x="51" y="118"/>
                </a:cxn>
                <a:cxn ang="0">
                  <a:pos x="53" y="113"/>
                </a:cxn>
              </a:cxnLst>
              <a:rect l="0" t="0" r="r" b="b"/>
              <a:pathLst>
                <a:path w="53" h="132">
                  <a:moveTo>
                    <a:pt x="53" y="113"/>
                  </a:moveTo>
                  <a:lnTo>
                    <a:pt x="53" y="102"/>
                  </a:lnTo>
                  <a:lnTo>
                    <a:pt x="50" y="89"/>
                  </a:lnTo>
                  <a:lnTo>
                    <a:pt x="47" y="81"/>
                  </a:lnTo>
                  <a:lnTo>
                    <a:pt x="32" y="23"/>
                  </a:lnTo>
                  <a:lnTo>
                    <a:pt x="25" y="4"/>
                  </a:lnTo>
                  <a:lnTo>
                    <a:pt x="23" y="1"/>
                  </a:lnTo>
                  <a:lnTo>
                    <a:pt x="20" y="0"/>
                  </a:lnTo>
                  <a:lnTo>
                    <a:pt x="19" y="0"/>
                  </a:lnTo>
                  <a:lnTo>
                    <a:pt x="16" y="2"/>
                  </a:lnTo>
                  <a:lnTo>
                    <a:pt x="13" y="5"/>
                  </a:lnTo>
                  <a:lnTo>
                    <a:pt x="7" y="15"/>
                  </a:lnTo>
                  <a:lnTo>
                    <a:pt x="1" y="21"/>
                  </a:lnTo>
                  <a:lnTo>
                    <a:pt x="0" y="23"/>
                  </a:lnTo>
                  <a:lnTo>
                    <a:pt x="0" y="28"/>
                  </a:lnTo>
                  <a:lnTo>
                    <a:pt x="20" y="122"/>
                  </a:lnTo>
                  <a:lnTo>
                    <a:pt x="23" y="127"/>
                  </a:lnTo>
                  <a:lnTo>
                    <a:pt x="25" y="130"/>
                  </a:lnTo>
                  <a:lnTo>
                    <a:pt x="26" y="131"/>
                  </a:lnTo>
                  <a:lnTo>
                    <a:pt x="28" y="132"/>
                  </a:lnTo>
                  <a:lnTo>
                    <a:pt x="30" y="132"/>
                  </a:lnTo>
                  <a:lnTo>
                    <a:pt x="34" y="131"/>
                  </a:lnTo>
                  <a:lnTo>
                    <a:pt x="41" y="128"/>
                  </a:lnTo>
                  <a:lnTo>
                    <a:pt x="46" y="125"/>
                  </a:lnTo>
                  <a:lnTo>
                    <a:pt x="49" y="122"/>
                  </a:lnTo>
                  <a:lnTo>
                    <a:pt x="51" y="118"/>
                  </a:lnTo>
                  <a:lnTo>
                    <a:pt x="53" y="113"/>
                  </a:lnTo>
                  <a:close/>
                </a:path>
              </a:pathLst>
            </a:custGeom>
            <a:solidFill>
              <a:srgbClr val="F0DE9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20"/>
            <p:cNvSpPr>
              <a:spLocks/>
            </p:cNvSpPr>
            <p:nvPr/>
          </p:nvSpPr>
          <p:spPr bwMode="auto">
            <a:xfrm flipH="1">
              <a:off x="7927624" y="5070831"/>
              <a:ext cx="479926" cy="242447"/>
            </a:xfrm>
            <a:custGeom>
              <a:avLst/>
              <a:gdLst/>
              <a:ahLst/>
              <a:cxnLst>
                <a:cxn ang="0">
                  <a:pos x="395" y="16"/>
                </a:cxn>
                <a:cxn ang="0">
                  <a:pos x="408" y="32"/>
                </a:cxn>
                <a:cxn ang="0">
                  <a:pos x="412" y="52"/>
                </a:cxn>
                <a:cxn ang="0">
                  <a:pos x="404" y="66"/>
                </a:cxn>
                <a:cxn ang="0">
                  <a:pos x="373" y="91"/>
                </a:cxn>
                <a:cxn ang="0">
                  <a:pos x="293" y="111"/>
                </a:cxn>
                <a:cxn ang="0">
                  <a:pos x="264" y="104"/>
                </a:cxn>
                <a:cxn ang="0">
                  <a:pos x="258" y="103"/>
                </a:cxn>
                <a:cxn ang="0">
                  <a:pos x="256" y="98"/>
                </a:cxn>
                <a:cxn ang="0">
                  <a:pos x="247" y="81"/>
                </a:cxn>
                <a:cxn ang="0">
                  <a:pos x="231" y="75"/>
                </a:cxn>
                <a:cxn ang="0">
                  <a:pos x="214" y="76"/>
                </a:cxn>
                <a:cxn ang="0">
                  <a:pos x="202" y="87"/>
                </a:cxn>
                <a:cxn ang="0">
                  <a:pos x="194" y="92"/>
                </a:cxn>
                <a:cxn ang="0">
                  <a:pos x="188" y="89"/>
                </a:cxn>
                <a:cxn ang="0">
                  <a:pos x="177" y="45"/>
                </a:cxn>
                <a:cxn ang="0">
                  <a:pos x="117" y="1"/>
                </a:cxn>
                <a:cxn ang="0">
                  <a:pos x="98" y="3"/>
                </a:cxn>
                <a:cxn ang="0">
                  <a:pos x="54" y="17"/>
                </a:cxn>
                <a:cxn ang="0">
                  <a:pos x="17" y="66"/>
                </a:cxn>
                <a:cxn ang="0">
                  <a:pos x="2" y="119"/>
                </a:cxn>
                <a:cxn ang="0">
                  <a:pos x="0" y="139"/>
                </a:cxn>
                <a:cxn ang="0">
                  <a:pos x="6" y="154"/>
                </a:cxn>
                <a:cxn ang="0">
                  <a:pos x="81" y="225"/>
                </a:cxn>
                <a:cxn ang="0">
                  <a:pos x="144" y="244"/>
                </a:cxn>
                <a:cxn ang="0">
                  <a:pos x="176" y="235"/>
                </a:cxn>
                <a:cxn ang="0">
                  <a:pos x="183" y="223"/>
                </a:cxn>
                <a:cxn ang="0">
                  <a:pos x="187" y="221"/>
                </a:cxn>
                <a:cxn ang="0">
                  <a:pos x="199" y="227"/>
                </a:cxn>
                <a:cxn ang="0">
                  <a:pos x="237" y="217"/>
                </a:cxn>
                <a:cxn ang="0">
                  <a:pos x="247" y="202"/>
                </a:cxn>
                <a:cxn ang="0">
                  <a:pos x="248" y="193"/>
                </a:cxn>
                <a:cxn ang="0">
                  <a:pos x="268" y="198"/>
                </a:cxn>
                <a:cxn ang="0">
                  <a:pos x="296" y="196"/>
                </a:cxn>
                <a:cxn ang="0">
                  <a:pos x="297" y="204"/>
                </a:cxn>
                <a:cxn ang="0">
                  <a:pos x="299" y="223"/>
                </a:cxn>
                <a:cxn ang="0">
                  <a:pos x="307" y="229"/>
                </a:cxn>
                <a:cxn ang="0">
                  <a:pos x="341" y="232"/>
                </a:cxn>
                <a:cxn ang="0">
                  <a:pos x="401" y="201"/>
                </a:cxn>
                <a:cxn ang="0">
                  <a:pos x="414" y="185"/>
                </a:cxn>
                <a:cxn ang="0">
                  <a:pos x="427" y="136"/>
                </a:cxn>
                <a:cxn ang="0">
                  <a:pos x="440" y="128"/>
                </a:cxn>
                <a:cxn ang="0">
                  <a:pos x="475" y="104"/>
                </a:cxn>
                <a:cxn ang="0">
                  <a:pos x="482" y="90"/>
                </a:cxn>
                <a:cxn ang="0">
                  <a:pos x="483" y="51"/>
                </a:cxn>
                <a:cxn ang="0">
                  <a:pos x="475" y="42"/>
                </a:cxn>
                <a:cxn ang="0">
                  <a:pos x="456" y="22"/>
                </a:cxn>
                <a:cxn ang="0">
                  <a:pos x="446" y="21"/>
                </a:cxn>
                <a:cxn ang="0">
                  <a:pos x="439" y="23"/>
                </a:cxn>
                <a:cxn ang="0">
                  <a:pos x="440" y="27"/>
                </a:cxn>
                <a:cxn ang="0">
                  <a:pos x="444" y="35"/>
                </a:cxn>
                <a:cxn ang="0">
                  <a:pos x="443" y="46"/>
                </a:cxn>
                <a:cxn ang="0">
                  <a:pos x="433" y="52"/>
                </a:cxn>
                <a:cxn ang="0">
                  <a:pos x="426" y="52"/>
                </a:cxn>
                <a:cxn ang="0">
                  <a:pos x="424" y="47"/>
                </a:cxn>
                <a:cxn ang="0">
                  <a:pos x="417" y="25"/>
                </a:cxn>
                <a:cxn ang="0">
                  <a:pos x="399" y="10"/>
                </a:cxn>
                <a:cxn ang="0">
                  <a:pos x="395" y="10"/>
                </a:cxn>
              </a:cxnLst>
              <a:rect l="0" t="0" r="r" b="b"/>
              <a:pathLst>
                <a:path w="483" h="244">
                  <a:moveTo>
                    <a:pt x="395" y="10"/>
                  </a:moveTo>
                  <a:lnTo>
                    <a:pt x="395" y="13"/>
                  </a:lnTo>
                  <a:lnTo>
                    <a:pt x="395" y="16"/>
                  </a:lnTo>
                  <a:lnTo>
                    <a:pt x="397" y="19"/>
                  </a:lnTo>
                  <a:lnTo>
                    <a:pt x="399" y="23"/>
                  </a:lnTo>
                  <a:lnTo>
                    <a:pt x="408" y="32"/>
                  </a:lnTo>
                  <a:lnTo>
                    <a:pt x="410" y="37"/>
                  </a:lnTo>
                  <a:lnTo>
                    <a:pt x="413" y="45"/>
                  </a:lnTo>
                  <a:lnTo>
                    <a:pt x="412" y="52"/>
                  </a:lnTo>
                  <a:lnTo>
                    <a:pt x="411" y="55"/>
                  </a:lnTo>
                  <a:lnTo>
                    <a:pt x="407" y="62"/>
                  </a:lnTo>
                  <a:lnTo>
                    <a:pt x="404" y="66"/>
                  </a:lnTo>
                  <a:lnTo>
                    <a:pt x="393" y="76"/>
                  </a:lnTo>
                  <a:lnTo>
                    <a:pt x="380" y="86"/>
                  </a:lnTo>
                  <a:lnTo>
                    <a:pt x="373" y="91"/>
                  </a:lnTo>
                  <a:lnTo>
                    <a:pt x="323" y="108"/>
                  </a:lnTo>
                  <a:lnTo>
                    <a:pt x="304" y="112"/>
                  </a:lnTo>
                  <a:lnTo>
                    <a:pt x="293" y="111"/>
                  </a:lnTo>
                  <a:lnTo>
                    <a:pt x="268" y="105"/>
                  </a:lnTo>
                  <a:lnTo>
                    <a:pt x="266" y="104"/>
                  </a:lnTo>
                  <a:lnTo>
                    <a:pt x="264" y="104"/>
                  </a:lnTo>
                  <a:lnTo>
                    <a:pt x="260" y="104"/>
                  </a:lnTo>
                  <a:lnTo>
                    <a:pt x="259" y="103"/>
                  </a:lnTo>
                  <a:lnTo>
                    <a:pt x="258" y="103"/>
                  </a:lnTo>
                  <a:lnTo>
                    <a:pt x="257" y="102"/>
                  </a:lnTo>
                  <a:lnTo>
                    <a:pt x="256" y="100"/>
                  </a:lnTo>
                  <a:lnTo>
                    <a:pt x="256" y="98"/>
                  </a:lnTo>
                  <a:lnTo>
                    <a:pt x="252" y="86"/>
                  </a:lnTo>
                  <a:lnTo>
                    <a:pt x="250" y="84"/>
                  </a:lnTo>
                  <a:lnTo>
                    <a:pt x="247" y="81"/>
                  </a:lnTo>
                  <a:lnTo>
                    <a:pt x="244" y="79"/>
                  </a:lnTo>
                  <a:lnTo>
                    <a:pt x="235" y="75"/>
                  </a:lnTo>
                  <a:lnTo>
                    <a:pt x="231" y="75"/>
                  </a:lnTo>
                  <a:lnTo>
                    <a:pt x="222" y="75"/>
                  </a:lnTo>
                  <a:lnTo>
                    <a:pt x="217" y="75"/>
                  </a:lnTo>
                  <a:lnTo>
                    <a:pt x="214" y="76"/>
                  </a:lnTo>
                  <a:lnTo>
                    <a:pt x="206" y="81"/>
                  </a:lnTo>
                  <a:lnTo>
                    <a:pt x="204" y="84"/>
                  </a:lnTo>
                  <a:lnTo>
                    <a:pt x="202" y="87"/>
                  </a:lnTo>
                  <a:lnTo>
                    <a:pt x="199" y="90"/>
                  </a:lnTo>
                  <a:lnTo>
                    <a:pt x="198" y="92"/>
                  </a:lnTo>
                  <a:lnTo>
                    <a:pt x="194" y="92"/>
                  </a:lnTo>
                  <a:lnTo>
                    <a:pt x="190" y="92"/>
                  </a:lnTo>
                  <a:lnTo>
                    <a:pt x="189" y="91"/>
                  </a:lnTo>
                  <a:lnTo>
                    <a:pt x="188" y="89"/>
                  </a:lnTo>
                  <a:lnTo>
                    <a:pt x="187" y="86"/>
                  </a:lnTo>
                  <a:lnTo>
                    <a:pt x="181" y="60"/>
                  </a:lnTo>
                  <a:lnTo>
                    <a:pt x="177" y="45"/>
                  </a:lnTo>
                  <a:lnTo>
                    <a:pt x="172" y="41"/>
                  </a:lnTo>
                  <a:lnTo>
                    <a:pt x="126" y="5"/>
                  </a:lnTo>
                  <a:lnTo>
                    <a:pt x="117" y="1"/>
                  </a:lnTo>
                  <a:lnTo>
                    <a:pt x="114" y="0"/>
                  </a:lnTo>
                  <a:lnTo>
                    <a:pt x="108" y="0"/>
                  </a:lnTo>
                  <a:lnTo>
                    <a:pt x="98" y="3"/>
                  </a:lnTo>
                  <a:lnTo>
                    <a:pt x="91" y="4"/>
                  </a:lnTo>
                  <a:lnTo>
                    <a:pt x="65" y="12"/>
                  </a:lnTo>
                  <a:lnTo>
                    <a:pt x="54" y="17"/>
                  </a:lnTo>
                  <a:lnTo>
                    <a:pt x="49" y="21"/>
                  </a:lnTo>
                  <a:lnTo>
                    <a:pt x="35" y="36"/>
                  </a:lnTo>
                  <a:lnTo>
                    <a:pt x="17" y="66"/>
                  </a:lnTo>
                  <a:lnTo>
                    <a:pt x="11" y="80"/>
                  </a:lnTo>
                  <a:lnTo>
                    <a:pt x="4" y="109"/>
                  </a:lnTo>
                  <a:lnTo>
                    <a:pt x="2" y="119"/>
                  </a:lnTo>
                  <a:lnTo>
                    <a:pt x="2" y="123"/>
                  </a:lnTo>
                  <a:lnTo>
                    <a:pt x="1" y="127"/>
                  </a:lnTo>
                  <a:lnTo>
                    <a:pt x="0" y="139"/>
                  </a:lnTo>
                  <a:lnTo>
                    <a:pt x="1" y="144"/>
                  </a:lnTo>
                  <a:lnTo>
                    <a:pt x="3" y="149"/>
                  </a:lnTo>
                  <a:lnTo>
                    <a:pt x="6" y="154"/>
                  </a:lnTo>
                  <a:lnTo>
                    <a:pt x="24" y="176"/>
                  </a:lnTo>
                  <a:lnTo>
                    <a:pt x="71" y="220"/>
                  </a:lnTo>
                  <a:lnTo>
                    <a:pt x="81" y="225"/>
                  </a:lnTo>
                  <a:lnTo>
                    <a:pt x="110" y="238"/>
                  </a:lnTo>
                  <a:lnTo>
                    <a:pt x="127" y="243"/>
                  </a:lnTo>
                  <a:lnTo>
                    <a:pt x="144" y="244"/>
                  </a:lnTo>
                  <a:lnTo>
                    <a:pt x="153" y="243"/>
                  </a:lnTo>
                  <a:lnTo>
                    <a:pt x="162" y="241"/>
                  </a:lnTo>
                  <a:lnTo>
                    <a:pt x="176" y="235"/>
                  </a:lnTo>
                  <a:lnTo>
                    <a:pt x="178" y="233"/>
                  </a:lnTo>
                  <a:lnTo>
                    <a:pt x="180" y="231"/>
                  </a:lnTo>
                  <a:lnTo>
                    <a:pt x="183" y="223"/>
                  </a:lnTo>
                  <a:lnTo>
                    <a:pt x="184" y="222"/>
                  </a:lnTo>
                  <a:lnTo>
                    <a:pt x="186" y="221"/>
                  </a:lnTo>
                  <a:lnTo>
                    <a:pt x="187" y="221"/>
                  </a:lnTo>
                  <a:lnTo>
                    <a:pt x="188" y="221"/>
                  </a:lnTo>
                  <a:lnTo>
                    <a:pt x="195" y="226"/>
                  </a:lnTo>
                  <a:lnTo>
                    <a:pt x="199" y="227"/>
                  </a:lnTo>
                  <a:lnTo>
                    <a:pt x="203" y="227"/>
                  </a:lnTo>
                  <a:lnTo>
                    <a:pt x="228" y="221"/>
                  </a:lnTo>
                  <a:lnTo>
                    <a:pt x="237" y="217"/>
                  </a:lnTo>
                  <a:lnTo>
                    <a:pt x="244" y="210"/>
                  </a:lnTo>
                  <a:lnTo>
                    <a:pt x="247" y="204"/>
                  </a:lnTo>
                  <a:lnTo>
                    <a:pt x="247" y="202"/>
                  </a:lnTo>
                  <a:lnTo>
                    <a:pt x="246" y="195"/>
                  </a:lnTo>
                  <a:lnTo>
                    <a:pt x="247" y="194"/>
                  </a:lnTo>
                  <a:lnTo>
                    <a:pt x="248" y="193"/>
                  </a:lnTo>
                  <a:lnTo>
                    <a:pt x="251" y="193"/>
                  </a:lnTo>
                  <a:lnTo>
                    <a:pt x="262" y="197"/>
                  </a:lnTo>
                  <a:lnTo>
                    <a:pt x="268" y="198"/>
                  </a:lnTo>
                  <a:lnTo>
                    <a:pt x="284" y="197"/>
                  </a:lnTo>
                  <a:lnTo>
                    <a:pt x="287" y="196"/>
                  </a:lnTo>
                  <a:lnTo>
                    <a:pt x="296" y="196"/>
                  </a:lnTo>
                  <a:lnTo>
                    <a:pt x="298" y="197"/>
                  </a:lnTo>
                  <a:lnTo>
                    <a:pt x="298" y="199"/>
                  </a:lnTo>
                  <a:lnTo>
                    <a:pt x="297" y="204"/>
                  </a:lnTo>
                  <a:lnTo>
                    <a:pt x="297" y="215"/>
                  </a:lnTo>
                  <a:lnTo>
                    <a:pt x="298" y="221"/>
                  </a:lnTo>
                  <a:lnTo>
                    <a:pt x="299" y="223"/>
                  </a:lnTo>
                  <a:lnTo>
                    <a:pt x="300" y="225"/>
                  </a:lnTo>
                  <a:lnTo>
                    <a:pt x="303" y="228"/>
                  </a:lnTo>
                  <a:lnTo>
                    <a:pt x="307" y="229"/>
                  </a:lnTo>
                  <a:lnTo>
                    <a:pt x="312" y="230"/>
                  </a:lnTo>
                  <a:lnTo>
                    <a:pt x="333" y="232"/>
                  </a:lnTo>
                  <a:lnTo>
                    <a:pt x="341" y="232"/>
                  </a:lnTo>
                  <a:lnTo>
                    <a:pt x="350" y="231"/>
                  </a:lnTo>
                  <a:lnTo>
                    <a:pt x="359" y="227"/>
                  </a:lnTo>
                  <a:lnTo>
                    <a:pt x="401" y="201"/>
                  </a:lnTo>
                  <a:lnTo>
                    <a:pt x="406" y="197"/>
                  </a:lnTo>
                  <a:lnTo>
                    <a:pt x="410" y="192"/>
                  </a:lnTo>
                  <a:lnTo>
                    <a:pt x="414" y="185"/>
                  </a:lnTo>
                  <a:lnTo>
                    <a:pt x="422" y="154"/>
                  </a:lnTo>
                  <a:lnTo>
                    <a:pt x="423" y="147"/>
                  </a:lnTo>
                  <a:lnTo>
                    <a:pt x="427" y="136"/>
                  </a:lnTo>
                  <a:lnTo>
                    <a:pt x="429" y="134"/>
                  </a:lnTo>
                  <a:lnTo>
                    <a:pt x="431" y="133"/>
                  </a:lnTo>
                  <a:lnTo>
                    <a:pt x="440" y="128"/>
                  </a:lnTo>
                  <a:lnTo>
                    <a:pt x="463" y="115"/>
                  </a:lnTo>
                  <a:lnTo>
                    <a:pt x="467" y="112"/>
                  </a:lnTo>
                  <a:lnTo>
                    <a:pt x="475" y="104"/>
                  </a:lnTo>
                  <a:lnTo>
                    <a:pt x="478" y="100"/>
                  </a:lnTo>
                  <a:lnTo>
                    <a:pt x="480" y="96"/>
                  </a:lnTo>
                  <a:lnTo>
                    <a:pt x="482" y="90"/>
                  </a:lnTo>
                  <a:lnTo>
                    <a:pt x="483" y="84"/>
                  </a:lnTo>
                  <a:lnTo>
                    <a:pt x="483" y="56"/>
                  </a:lnTo>
                  <a:lnTo>
                    <a:pt x="483" y="51"/>
                  </a:lnTo>
                  <a:lnTo>
                    <a:pt x="482" y="49"/>
                  </a:lnTo>
                  <a:lnTo>
                    <a:pt x="481" y="48"/>
                  </a:lnTo>
                  <a:lnTo>
                    <a:pt x="475" y="42"/>
                  </a:lnTo>
                  <a:lnTo>
                    <a:pt x="461" y="26"/>
                  </a:lnTo>
                  <a:lnTo>
                    <a:pt x="458" y="23"/>
                  </a:lnTo>
                  <a:lnTo>
                    <a:pt x="456" y="22"/>
                  </a:lnTo>
                  <a:lnTo>
                    <a:pt x="454" y="21"/>
                  </a:lnTo>
                  <a:lnTo>
                    <a:pt x="451" y="21"/>
                  </a:lnTo>
                  <a:lnTo>
                    <a:pt x="446" y="21"/>
                  </a:lnTo>
                  <a:lnTo>
                    <a:pt x="442" y="21"/>
                  </a:lnTo>
                  <a:lnTo>
                    <a:pt x="440" y="22"/>
                  </a:lnTo>
                  <a:lnTo>
                    <a:pt x="439" y="23"/>
                  </a:lnTo>
                  <a:lnTo>
                    <a:pt x="439" y="24"/>
                  </a:lnTo>
                  <a:lnTo>
                    <a:pt x="439" y="26"/>
                  </a:lnTo>
                  <a:lnTo>
                    <a:pt x="440" y="27"/>
                  </a:lnTo>
                  <a:lnTo>
                    <a:pt x="441" y="30"/>
                  </a:lnTo>
                  <a:lnTo>
                    <a:pt x="444" y="33"/>
                  </a:lnTo>
                  <a:lnTo>
                    <a:pt x="444" y="35"/>
                  </a:lnTo>
                  <a:lnTo>
                    <a:pt x="445" y="37"/>
                  </a:lnTo>
                  <a:lnTo>
                    <a:pt x="444" y="43"/>
                  </a:lnTo>
                  <a:lnTo>
                    <a:pt x="443" y="46"/>
                  </a:lnTo>
                  <a:lnTo>
                    <a:pt x="441" y="48"/>
                  </a:lnTo>
                  <a:lnTo>
                    <a:pt x="438" y="50"/>
                  </a:lnTo>
                  <a:lnTo>
                    <a:pt x="433" y="52"/>
                  </a:lnTo>
                  <a:lnTo>
                    <a:pt x="429" y="53"/>
                  </a:lnTo>
                  <a:lnTo>
                    <a:pt x="427" y="53"/>
                  </a:lnTo>
                  <a:lnTo>
                    <a:pt x="426" y="52"/>
                  </a:lnTo>
                  <a:lnTo>
                    <a:pt x="425" y="51"/>
                  </a:lnTo>
                  <a:lnTo>
                    <a:pt x="424" y="50"/>
                  </a:lnTo>
                  <a:lnTo>
                    <a:pt x="424" y="47"/>
                  </a:lnTo>
                  <a:lnTo>
                    <a:pt x="425" y="43"/>
                  </a:lnTo>
                  <a:lnTo>
                    <a:pt x="424" y="40"/>
                  </a:lnTo>
                  <a:lnTo>
                    <a:pt x="417" y="25"/>
                  </a:lnTo>
                  <a:lnTo>
                    <a:pt x="413" y="17"/>
                  </a:lnTo>
                  <a:lnTo>
                    <a:pt x="409" y="14"/>
                  </a:lnTo>
                  <a:lnTo>
                    <a:pt x="399" y="10"/>
                  </a:lnTo>
                  <a:lnTo>
                    <a:pt x="398" y="10"/>
                  </a:lnTo>
                  <a:lnTo>
                    <a:pt x="397" y="10"/>
                  </a:lnTo>
                  <a:lnTo>
                    <a:pt x="395" y="10"/>
                  </a:lnTo>
                  <a:close/>
                </a:path>
              </a:pathLst>
            </a:custGeom>
            <a:solidFill>
              <a:srgbClr val="C1814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21"/>
            <p:cNvSpPr>
              <a:spLocks/>
            </p:cNvSpPr>
            <p:nvPr/>
          </p:nvSpPr>
          <p:spPr bwMode="auto">
            <a:xfrm flipH="1">
              <a:off x="8240619" y="5086729"/>
              <a:ext cx="119236" cy="82472"/>
            </a:xfrm>
            <a:custGeom>
              <a:avLst/>
              <a:gdLst/>
              <a:ahLst/>
              <a:cxnLst>
                <a:cxn ang="0">
                  <a:pos x="43" y="1"/>
                </a:cxn>
                <a:cxn ang="0">
                  <a:pos x="20" y="7"/>
                </a:cxn>
                <a:cxn ang="0">
                  <a:pos x="12" y="10"/>
                </a:cxn>
                <a:cxn ang="0">
                  <a:pos x="7" y="13"/>
                </a:cxn>
                <a:cxn ang="0">
                  <a:pos x="3" y="17"/>
                </a:cxn>
                <a:cxn ang="0">
                  <a:pos x="1" y="19"/>
                </a:cxn>
                <a:cxn ang="0">
                  <a:pos x="0" y="21"/>
                </a:cxn>
                <a:cxn ang="0">
                  <a:pos x="0" y="23"/>
                </a:cxn>
                <a:cxn ang="0">
                  <a:pos x="0" y="25"/>
                </a:cxn>
                <a:cxn ang="0">
                  <a:pos x="0" y="27"/>
                </a:cxn>
                <a:cxn ang="0">
                  <a:pos x="3" y="30"/>
                </a:cxn>
                <a:cxn ang="0">
                  <a:pos x="14" y="38"/>
                </a:cxn>
                <a:cxn ang="0">
                  <a:pos x="45" y="67"/>
                </a:cxn>
                <a:cxn ang="0">
                  <a:pos x="61" y="79"/>
                </a:cxn>
                <a:cxn ang="0">
                  <a:pos x="66" y="82"/>
                </a:cxn>
                <a:cxn ang="0">
                  <a:pos x="68" y="83"/>
                </a:cxn>
                <a:cxn ang="0">
                  <a:pos x="70" y="83"/>
                </a:cxn>
                <a:cxn ang="0">
                  <a:pos x="72" y="82"/>
                </a:cxn>
                <a:cxn ang="0">
                  <a:pos x="74" y="81"/>
                </a:cxn>
                <a:cxn ang="0">
                  <a:pos x="76" y="80"/>
                </a:cxn>
                <a:cxn ang="0">
                  <a:pos x="78" y="79"/>
                </a:cxn>
                <a:cxn ang="0">
                  <a:pos x="80" y="76"/>
                </a:cxn>
                <a:cxn ang="0">
                  <a:pos x="91" y="62"/>
                </a:cxn>
                <a:cxn ang="0">
                  <a:pos x="94" y="59"/>
                </a:cxn>
                <a:cxn ang="0">
                  <a:pos x="97" y="58"/>
                </a:cxn>
                <a:cxn ang="0">
                  <a:pos x="109" y="53"/>
                </a:cxn>
                <a:cxn ang="0">
                  <a:pos x="112" y="53"/>
                </a:cxn>
                <a:cxn ang="0">
                  <a:pos x="116" y="51"/>
                </a:cxn>
                <a:cxn ang="0">
                  <a:pos x="118" y="50"/>
                </a:cxn>
                <a:cxn ang="0">
                  <a:pos x="120" y="48"/>
                </a:cxn>
                <a:cxn ang="0">
                  <a:pos x="120" y="47"/>
                </a:cxn>
                <a:cxn ang="0">
                  <a:pos x="118" y="44"/>
                </a:cxn>
                <a:cxn ang="0">
                  <a:pos x="109" y="37"/>
                </a:cxn>
                <a:cxn ang="0">
                  <a:pos x="85" y="14"/>
                </a:cxn>
                <a:cxn ang="0">
                  <a:pos x="72" y="5"/>
                </a:cxn>
                <a:cxn ang="0">
                  <a:pos x="65" y="1"/>
                </a:cxn>
                <a:cxn ang="0">
                  <a:pos x="59" y="0"/>
                </a:cxn>
                <a:cxn ang="0">
                  <a:pos x="43" y="1"/>
                </a:cxn>
              </a:cxnLst>
              <a:rect l="0" t="0" r="r" b="b"/>
              <a:pathLst>
                <a:path w="120" h="83">
                  <a:moveTo>
                    <a:pt x="43" y="1"/>
                  </a:moveTo>
                  <a:lnTo>
                    <a:pt x="20" y="7"/>
                  </a:lnTo>
                  <a:lnTo>
                    <a:pt x="12" y="10"/>
                  </a:lnTo>
                  <a:lnTo>
                    <a:pt x="7" y="13"/>
                  </a:lnTo>
                  <a:lnTo>
                    <a:pt x="3" y="17"/>
                  </a:lnTo>
                  <a:lnTo>
                    <a:pt x="1" y="19"/>
                  </a:lnTo>
                  <a:lnTo>
                    <a:pt x="0" y="21"/>
                  </a:lnTo>
                  <a:lnTo>
                    <a:pt x="0" y="23"/>
                  </a:lnTo>
                  <a:lnTo>
                    <a:pt x="0" y="25"/>
                  </a:lnTo>
                  <a:lnTo>
                    <a:pt x="0" y="27"/>
                  </a:lnTo>
                  <a:lnTo>
                    <a:pt x="3" y="30"/>
                  </a:lnTo>
                  <a:lnTo>
                    <a:pt x="14" y="38"/>
                  </a:lnTo>
                  <a:lnTo>
                    <a:pt x="45" y="67"/>
                  </a:lnTo>
                  <a:lnTo>
                    <a:pt x="61" y="79"/>
                  </a:lnTo>
                  <a:lnTo>
                    <a:pt x="66" y="82"/>
                  </a:lnTo>
                  <a:lnTo>
                    <a:pt x="68" y="83"/>
                  </a:lnTo>
                  <a:lnTo>
                    <a:pt x="70" y="83"/>
                  </a:lnTo>
                  <a:lnTo>
                    <a:pt x="72" y="82"/>
                  </a:lnTo>
                  <a:lnTo>
                    <a:pt x="74" y="81"/>
                  </a:lnTo>
                  <a:lnTo>
                    <a:pt x="76" y="80"/>
                  </a:lnTo>
                  <a:lnTo>
                    <a:pt x="78" y="79"/>
                  </a:lnTo>
                  <a:lnTo>
                    <a:pt x="80" y="76"/>
                  </a:lnTo>
                  <a:lnTo>
                    <a:pt x="91" y="62"/>
                  </a:lnTo>
                  <a:lnTo>
                    <a:pt x="94" y="59"/>
                  </a:lnTo>
                  <a:lnTo>
                    <a:pt x="97" y="58"/>
                  </a:lnTo>
                  <a:lnTo>
                    <a:pt x="109" y="53"/>
                  </a:lnTo>
                  <a:lnTo>
                    <a:pt x="112" y="53"/>
                  </a:lnTo>
                  <a:lnTo>
                    <a:pt x="116" y="51"/>
                  </a:lnTo>
                  <a:lnTo>
                    <a:pt x="118" y="50"/>
                  </a:lnTo>
                  <a:lnTo>
                    <a:pt x="120" y="48"/>
                  </a:lnTo>
                  <a:lnTo>
                    <a:pt x="120" y="47"/>
                  </a:lnTo>
                  <a:lnTo>
                    <a:pt x="118" y="44"/>
                  </a:lnTo>
                  <a:lnTo>
                    <a:pt x="109" y="37"/>
                  </a:lnTo>
                  <a:lnTo>
                    <a:pt x="85" y="14"/>
                  </a:lnTo>
                  <a:lnTo>
                    <a:pt x="72" y="5"/>
                  </a:lnTo>
                  <a:lnTo>
                    <a:pt x="65" y="1"/>
                  </a:lnTo>
                  <a:lnTo>
                    <a:pt x="59" y="0"/>
                  </a:lnTo>
                  <a:lnTo>
                    <a:pt x="43" y="1"/>
                  </a:lnTo>
                  <a:close/>
                </a:path>
              </a:pathLst>
            </a:custGeom>
            <a:solidFill>
              <a:srgbClr val="DFBE9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22"/>
            <p:cNvSpPr>
              <a:spLocks/>
            </p:cNvSpPr>
            <p:nvPr/>
          </p:nvSpPr>
          <p:spPr bwMode="auto">
            <a:xfrm flipH="1">
              <a:off x="8298250" y="5126474"/>
              <a:ext cx="94396" cy="157988"/>
            </a:xfrm>
            <a:custGeom>
              <a:avLst/>
              <a:gdLst/>
              <a:ahLst/>
              <a:cxnLst>
                <a:cxn ang="0">
                  <a:pos x="22" y="0"/>
                </a:cxn>
                <a:cxn ang="0">
                  <a:pos x="20" y="3"/>
                </a:cxn>
                <a:cxn ang="0">
                  <a:pos x="18" y="7"/>
                </a:cxn>
                <a:cxn ang="0">
                  <a:pos x="8" y="28"/>
                </a:cxn>
                <a:cxn ang="0">
                  <a:pos x="2" y="42"/>
                </a:cxn>
                <a:cxn ang="0">
                  <a:pos x="0" y="58"/>
                </a:cxn>
                <a:cxn ang="0">
                  <a:pos x="0" y="76"/>
                </a:cxn>
                <a:cxn ang="0">
                  <a:pos x="1" y="91"/>
                </a:cxn>
                <a:cxn ang="0">
                  <a:pos x="3" y="97"/>
                </a:cxn>
                <a:cxn ang="0">
                  <a:pos x="4" y="99"/>
                </a:cxn>
                <a:cxn ang="0">
                  <a:pos x="11" y="105"/>
                </a:cxn>
                <a:cxn ang="0">
                  <a:pos x="13" y="107"/>
                </a:cxn>
                <a:cxn ang="0">
                  <a:pos x="44" y="135"/>
                </a:cxn>
                <a:cxn ang="0">
                  <a:pos x="72" y="155"/>
                </a:cxn>
                <a:cxn ang="0">
                  <a:pos x="78" y="158"/>
                </a:cxn>
                <a:cxn ang="0">
                  <a:pos x="81" y="159"/>
                </a:cxn>
                <a:cxn ang="0">
                  <a:pos x="83" y="158"/>
                </a:cxn>
                <a:cxn ang="0">
                  <a:pos x="84" y="157"/>
                </a:cxn>
                <a:cxn ang="0">
                  <a:pos x="85" y="155"/>
                </a:cxn>
                <a:cxn ang="0">
                  <a:pos x="87" y="146"/>
                </a:cxn>
                <a:cxn ang="0">
                  <a:pos x="87" y="141"/>
                </a:cxn>
                <a:cxn ang="0">
                  <a:pos x="84" y="128"/>
                </a:cxn>
                <a:cxn ang="0">
                  <a:pos x="84" y="121"/>
                </a:cxn>
                <a:cxn ang="0">
                  <a:pos x="84" y="94"/>
                </a:cxn>
                <a:cxn ang="0">
                  <a:pos x="85" y="85"/>
                </a:cxn>
                <a:cxn ang="0">
                  <a:pos x="86" y="81"/>
                </a:cxn>
                <a:cxn ang="0">
                  <a:pos x="94" y="62"/>
                </a:cxn>
                <a:cxn ang="0">
                  <a:pos x="95" y="59"/>
                </a:cxn>
                <a:cxn ang="0">
                  <a:pos x="95" y="56"/>
                </a:cxn>
                <a:cxn ang="0">
                  <a:pos x="94" y="55"/>
                </a:cxn>
                <a:cxn ang="0">
                  <a:pos x="93" y="53"/>
                </a:cxn>
                <a:cxn ang="0">
                  <a:pos x="90" y="51"/>
                </a:cxn>
                <a:cxn ang="0">
                  <a:pos x="83" y="49"/>
                </a:cxn>
                <a:cxn ang="0">
                  <a:pos x="52" y="28"/>
                </a:cxn>
                <a:cxn ang="0">
                  <a:pos x="45" y="22"/>
                </a:cxn>
                <a:cxn ang="0">
                  <a:pos x="28" y="2"/>
                </a:cxn>
                <a:cxn ang="0">
                  <a:pos x="26" y="0"/>
                </a:cxn>
                <a:cxn ang="0">
                  <a:pos x="24" y="0"/>
                </a:cxn>
                <a:cxn ang="0">
                  <a:pos x="22" y="0"/>
                </a:cxn>
              </a:cxnLst>
              <a:rect l="0" t="0" r="r" b="b"/>
              <a:pathLst>
                <a:path w="95" h="159">
                  <a:moveTo>
                    <a:pt x="22" y="0"/>
                  </a:moveTo>
                  <a:lnTo>
                    <a:pt x="20" y="3"/>
                  </a:lnTo>
                  <a:lnTo>
                    <a:pt x="18" y="7"/>
                  </a:lnTo>
                  <a:lnTo>
                    <a:pt x="8" y="28"/>
                  </a:lnTo>
                  <a:lnTo>
                    <a:pt x="2" y="42"/>
                  </a:lnTo>
                  <a:lnTo>
                    <a:pt x="0" y="58"/>
                  </a:lnTo>
                  <a:lnTo>
                    <a:pt x="0" y="76"/>
                  </a:lnTo>
                  <a:lnTo>
                    <a:pt x="1" y="91"/>
                  </a:lnTo>
                  <a:lnTo>
                    <a:pt x="3" y="97"/>
                  </a:lnTo>
                  <a:lnTo>
                    <a:pt x="4" y="99"/>
                  </a:lnTo>
                  <a:lnTo>
                    <a:pt x="11" y="105"/>
                  </a:lnTo>
                  <a:lnTo>
                    <a:pt x="13" y="107"/>
                  </a:lnTo>
                  <a:lnTo>
                    <a:pt x="44" y="135"/>
                  </a:lnTo>
                  <a:lnTo>
                    <a:pt x="72" y="155"/>
                  </a:lnTo>
                  <a:lnTo>
                    <a:pt x="78" y="158"/>
                  </a:lnTo>
                  <a:lnTo>
                    <a:pt x="81" y="159"/>
                  </a:lnTo>
                  <a:lnTo>
                    <a:pt x="83" y="158"/>
                  </a:lnTo>
                  <a:lnTo>
                    <a:pt x="84" y="157"/>
                  </a:lnTo>
                  <a:lnTo>
                    <a:pt x="85" y="155"/>
                  </a:lnTo>
                  <a:lnTo>
                    <a:pt x="87" y="146"/>
                  </a:lnTo>
                  <a:lnTo>
                    <a:pt x="87" y="141"/>
                  </a:lnTo>
                  <a:lnTo>
                    <a:pt x="84" y="128"/>
                  </a:lnTo>
                  <a:lnTo>
                    <a:pt x="84" y="121"/>
                  </a:lnTo>
                  <a:lnTo>
                    <a:pt x="84" y="94"/>
                  </a:lnTo>
                  <a:lnTo>
                    <a:pt x="85" y="85"/>
                  </a:lnTo>
                  <a:lnTo>
                    <a:pt x="86" y="81"/>
                  </a:lnTo>
                  <a:lnTo>
                    <a:pt x="94" y="62"/>
                  </a:lnTo>
                  <a:lnTo>
                    <a:pt x="95" y="59"/>
                  </a:lnTo>
                  <a:lnTo>
                    <a:pt x="95" y="56"/>
                  </a:lnTo>
                  <a:lnTo>
                    <a:pt x="94" y="55"/>
                  </a:lnTo>
                  <a:lnTo>
                    <a:pt x="93" y="53"/>
                  </a:lnTo>
                  <a:lnTo>
                    <a:pt x="90" y="51"/>
                  </a:lnTo>
                  <a:lnTo>
                    <a:pt x="83" y="49"/>
                  </a:lnTo>
                  <a:lnTo>
                    <a:pt x="52" y="28"/>
                  </a:lnTo>
                  <a:lnTo>
                    <a:pt x="45" y="22"/>
                  </a:lnTo>
                  <a:lnTo>
                    <a:pt x="28" y="2"/>
                  </a:lnTo>
                  <a:lnTo>
                    <a:pt x="26" y="0"/>
                  </a:lnTo>
                  <a:lnTo>
                    <a:pt x="24" y="0"/>
                  </a:lnTo>
                  <a:lnTo>
                    <a:pt x="22" y="0"/>
                  </a:lnTo>
                  <a:close/>
                </a:path>
              </a:pathLst>
            </a:custGeom>
            <a:solidFill>
              <a:srgbClr val="DFBE9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23"/>
            <p:cNvSpPr>
              <a:spLocks/>
            </p:cNvSpPr>
            <p:nvPr/>
          </p:nvSpPr>
          <p:spPr bwMode="auto">
            <a:xfrm flipH="1">
              <a:off x="8227702" y="5186092"/>
              <a:ext cx="73529" cy="115262"/>
            </a:xfrm>
            <a:custGeom>
              <a:avLst/>
              <a:gdLst/>
              <a:ahLst/>
              <a:cxnLst>
                <a:cxn ang="0">
                  <a:pos x="74" y="38"/>
                </a:cxn>
                <a:cxn ang="0">
                  <a:pos x="73" y="21"/>
                </a:cxn>
                <a:cxn ang="0">
                  <a:pos x="71" y="13"/>
                </a:cxn>
                <a:cxn ang="0">
                  <a:pos x="68" y="7"/>
                </a:cxn>
                <a:cxn ang="0">
                  <a:pos x="67" y="4"/>
                </a:cxn>
                <a:cxn ang="0">
                  <a:pos x="65" y="1"/>
                </a:cxn>
                <a:cxn ang="0">
                  <a:pos x="64" y="0"/>
                </a:cxn>
                <a:cxn ang="0">
                  <a:pos x="64" y="0"/>
                </a:cxn>
                <a:cxn ang="0">
                  <a:pos x="63" y="1"/>
                </a:cxn>
                <a:cxn ang="0">
                  <a:pos x="63" y="2"/>
                </a:cxn>
                <a:cxn ang="0">
                  <a:pos x="60" y="6"/>
                </a:cxn>
                <a:cxn ang="0">
                  <a:pos x="58" y="6"/>
                </a:cxn>
                <a:cxn ang="0">
                  <a:pos x="56" y="7"/>
                </a:cxn>
                <a:cxn ang="0">
                  <a:pos x="47" y="7"/>
                </a:cxn>
                <a:cxn ang="0">
                  <a:pos x="36" y="7"/>
                </a:cxn>
                <a:cxn ang="0">
                  <a:pos x="33" y="6"/>
                </a:cxn>
                <a:cxn ang="0">
                  <a:pos x="24" y="3"/>
                </a:cxn>
                <a:cxn ang="0">
                  <a:pos x="20" y="1"/>
                </a:cxn>
                <a:cxn ang="0">
                  <a:pos x="18" y="1"/>
                </a:cxn>
                <a:cxn ang="0">
                  <a:pos x="17" y="1"/>
                </a:cxn>
                <a:cxn ang="0">
                  <a:pos x="14" y="1"/>
                </a:cxn>
                <a:cxn ang="0">
                  <a:pos x="13" y="3"/>
                </a:cxn>
                <a:cxn ang="0">
                  <a:pos x="11" y="5"/>
                </a:cxn>
                <a:cxn ang="0">
                  <a:pos x="8" y="15"/>
                </a:cxn>
                <a:cxn ang="0">
                  <a:pos x="8" y="18"/>
                </a:cxn>
                <a:cxn ang="0">
                  <a:pos x="1" y="64"/>
                </a:cxn>
                <a:cxn ang="0">
                  <a:pos x="0" y="72"/>
                </a:cxn>
                <a:cxn ang="0">
                  <a:pos x="5" y="96"/>
                </a:cxn>
                <a:cxn ang="0">
                  <a:pos x="8" y="105"/>
                </a:cxn>
                <a:cxn ang="0">
                  <a:pos x="9" y="106"/>
                </a:cxn>
                <a:cxn ang="0">
                  <a:pos x="11" y="108"/>
                </a:cxn>
                <a:cxn ang="0">
                  <a:pos x="19" y="111"/>
                </a:cxn>
                <a:cxn ang="0">
                  <a:pos x="35" y="116"/>
                </a:cxn>
                <a:cxn ang="0">
                  <a:pos x="42" y="116"/>
                </a:cxn>
                <a:cxn ang="0">
                  <a:pos x="45" y="116"/>
                </a:cxn>
                <a:cxn ang="0">
                  <a:pos x="58" y="113"/>
                </a:cxn>
                <a:cxn ang="0">
                  <a:pos x="61" y="112"/>
                </a:cxn>
                <a:cxn ang="0">
                  <a:pos x="68" y="108"/>
                </a:cxn>
                <a:cxn ang="0">
                  <a:pos x="70" y="106"/>
                </a:cxn>
                <a:cxn ang="0">
                  <a:pos x="73" y="102"/>
                </a:cxn>
                <a:cxn ang="0">
                  <a:pos x="73" y="100"/>
                </a:cxn>
                <a:cxn ang="0">
                  <a:pos x="73" y="97"/>
                </a:cxn>
                <a:cxn ang="0">
                  <a:pos x="73" y="94"/>
                </a:cxn>
                <a:cxn ang="0">
                  <a:pos x="72" y="86"/>
                </a:cxn>
                <a:cxn ang="0">
                  <a:pos x="74" y="38"/>
                </a:cxn>
              </a:cxnLst>
              <a:rect l="0" t="0" r="r" b="b"/>
              <a:pathLst>
                <a:path w="74" h="116">
                  <a:moveTo>
                    <a:pt x="74" y="38"/>
                  </a:moveTo>
                  <a:lnTo>
                    <a:pt x="73" y="21"/>
                  </a:lnTo>
                  <a:lnTo>
                    <a:pt x="71" y="13"/>
                  </a:lnTo>
                  <a:lnTo>
                    <a:pt x="68" y="7"/>
                  </a:lnTo>
                  <a:lnTo>
                    <a:pt x="67" y="4"/>
                  </a:lnTo>
                  <a:lnTo>
                    <a:pt x="65" y="1"/>
                  </a:lnTo>
                  <a:lnTo>
                    <a:pt x="64" y="0"/>
                  </a:lnTo>
                  <a:lnTo>
                    <a:pt x="64" y="0"/>
                  </a:lnTo>
                  <a:lnTo>
                    <a:pt x="63" y="1"/>
                  </a:lnTo>
                  <a:lnTo>
                    <a:pt x="63" y="2"/>
                  </a:lnTo>
                  <a:lnTo>
                    <a:pt x="60" y="6"/>
                  </a:lnTo>
                  <a:lnTo>
                    <a:pt x="58" y="6"/>
                  </a:lnTo>
                  <a:lnTo>
                    <a:pt x="56" y="7"/>
                  </a:lnTo>
                  <a:lnTo>
                    <a:pt x="47" y="7"/>
                  </a:lnTo>
                  <a:lnTo>
                    <a:pt x="36" y="7"/>
                  </a:lnTo>
                  <a:lnTo>
                    <a:pt x="33" y="6"/>
                  </a:lnTo>
                  <a:lnTo>
                    <a:pt x="24" y="3"/>
                  </a:lnTo>
                  <a:lnTo>
                    <a:pt x="20" y="1"/>
                  </a:lnTo>
                  <a:lnTo>
                    <a:pt x="18" y="1"/>
                  </a:lnTo>
                  <a:lnTo>
                    <a:pt x="17" y="1"/>
                  </a:lnTo>
                  <a:lnTo>
                    <a:pt x="14" y="1"/>
                  </a:lnTo>
                  <a:lnTo>
                    <a:pt x="13" y="3"/>
                  </a:lnTo>
                  <a:lnTo>
                    <a:pt x="11" y="5"/>
                  </a:lnTo>
                  <a:lnTo>
                    <a:pt x="8" y="15"/>
                  </a:lnTo>
                  <a:lnTo>
                    <a:pt x="8" y="18"/>
                  </a:lnTo>
                  <a:lnTo>
                    <a:pt x="1" y="64"/>
                  </a:lnTo>
                  <a:lnTo>
                    <a:pt x="0" y="72"/>
                  </a:lnTo>
                  <a:lnTo>
                    <a:pt x="5" y="96"/>
                  </a:lnTo>
                  <a:lnTo>
                    <a:pt x="8" y="105"/>
                  </a:lnTo>
                  <a:lnTo>
                    <a:pt x="9" y="106"/>
                  </a:lnTo>
                  <a:lnTo>
                    <a:pt x="11" y="108"/>
                  </a:lnTo>
                  <a:lnTo>
                    <a:pt x="19" y="111"/>
                  </a:lnTo>
                  <a:lnTo>
                    <a:pt x="35" y="116"/>
                  </a:lnTo>
                  <a:lnTo>
                    <a:pt x="42" y="116"/>
                  </a:lnTo>
                  <a:lnTo>
                    <a:pt x="45" y="116"/>
                  </a:lnTo>
                  <a:lnTo>
                    <a:pt x="58" y="113"/>
                  </a:lnTo>
                  <a:lnTo>
                    <a:pt x="61" y="112"/>
                  </a:lnTo>
                  <a:lnTo>
                    <a:pt x="68" y="108"/>
                  </a:lnTo>
                  <a:lnTo>
                    <a:pt x="70" y="106"/>
                  </a:lnTo>
                  <a:lnTo>
                    <a:pt x="73" y="102"/>
                  </a:lnTo>
                  <a:lnTo>
                    <a:pt x="73" y="100"/>
                  </a:lnTo>
                  <a:lnTo>
                    <a:pt x="73" y="97"/>
                  </a:lnTo>
                  <a:lnTo>
                    <a:pt x="73" y="94"/>
                  </a:lnTo>
                  <a:lnTo>
                    <a:pt x="72" y="86"/>
                  </a:lnTo>
                  <a:lnTo>
                    <a:pt x="74" y="38"/>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24"/>
            <p:cNvSpPr>
              <a:spLocks/>
            </p:cNvSpPr>
            <p:nvPr/>
          </p:nvSpPr>
          <p:spPr bwMode="auto">
            <a:xfrm flipH="1">
              <a:off x="8229690" y="5143366"/>
              <a:ext cx="45707" cy="38752"/>
            </a:xfrm>
            <a:custGeom>
              <a:avLst/>
              <a:gdLst/>
              <a:ahLst/>
              <a:cxnLst>
                <a:cxn ang="0">
                  <a:pos x="32" y="1"/>
                </a:cxn>
                <a:cxn ang="0">
                  <a:pos x="28" y="5"/>
                </a:cxn>
                <a:cxn ang="0">
                  <a:pos x="26" y="6"/>
                </a:cxn>
                <a:cxn ang="0">
                  <a:pos x="24" y="7"/>
                </a:cxn>
                <a:cxn ang="0">
                  <a:pos x="14" y="13"/>
                </a:cxn>
                <a:cxn ang="0">
                  <a:pos x="10" y="16"/>
                </a:cxn>
                <a:cxn ang="0">
                  <a:pos x="4" y="23"/>
                </a:cxn>
                <a:cxn ang="0">
                  <a:pos x="1" y="27"/>
                </a:cxn>
                <a:cxn ang="0">
                  <a:pos x="0" y="30"/>
                </a:cxn>
                <a:cxn ang="0">
                  <a:pos x="1" y="32"/>
                </a:cxn>
                <a:cxn ang="0">
                  <a:pos x="2" y="33"/>
                </a:cxn>
                <a:cxn ang="0">
                  <a:pos x="5" y="37"/>
                </a:cxn>
                <a:cxn ang="0">
                  <a:pos x="9" y="39"/>
                </a:cxn>
                <a:cxn ang="0">
                  <a:pos x="10" y="39"/>
                </a:cxn>
                <a:cxn ang="0">
                  <a:pos x="11" y="39"/>
                </a:cxn>
                <a:cxn ang="0">
                  <a:pos x="12" y="39"/>
                </a:cxn>
                <a:cxn ang="0">
                  <a:pos x="12" y="38"/>
                </a:cxn>
                <a:cxn ang="0">
                  <a:pos x="13" y="36"/>
                </a:cxn>
                <a:cxn ang="0">
                  <a:pos x="13" y="30"/>
                </a:cxn>
                <a:cxn ang="0">
                  <a:pos x="14" y="26"/>
                </a:cxn>
                <a:cxn ang="0">
                  <a:pos x="15" y="24"/>
                </a:cxn>
                <a:cxn ang="0">
                  <a:pos x="20" y="19"/>
                </a:cxn>
                <a:cxn ang="0">
                  <a:pos x="23" y="17"/>
                </a:cxn>
                <a:cxn ang="0">
                  <a:pos x="25" y="16"/>
                </a:cxn>
                <a:cxn ang="0">
                  <a:pos x="25" y="16"/>
                </a:cxn>
                <a:cxn ang="0">
                  <a:pos x="25" y="17"/>
                </a:cxn>
                <a:cxn ang="0">
                  <a:pos x="25" y="19"/>
                </a:cxn>
                <a:cxn ang="0">
                  <a:pos x="23" y="25"/>
                </a:cxn>
                <a:cxn ang="0">
                  <a:pos x="21" y="31"/>
                </a:cxn>
                <a:cxn ang="0">
                  <a:pos x="21" y="33"/>
                </a:cxn>
                <a:cxn ang="0">
                  <a:pos x="21" y="35"/>
                </a:cxn>
                <a:cxn ang="0">
                  <a:pos x="22" y="37"/>
                </a:cxn>
                <a:cxn ang="0">
                  <a:pos x="24" y="38"/>
                </a:cxn>
                <a:cxn ang="0">
                  <a:pos x="28" y="39"/>
                </a:cxn>
                <a:cxn ang="0">
                  <a:pos x="36" y="39"/>
                </a:cxn>
                <a:cxn ang="0">
                  <a:pos x="41" y="37"/>
                </a:cxn>
                <a:cxn ang="0">
                  <a:pos x="44" y="36"/>
                </a:cxn>
                <a:cxn ang="0">
                  <a:pos x="45" y="33"/>
                </a:cxn>
                <a:cxn ang="0">
                  <a:pos x="46" y="32"/>
                </a:cxn>
                <a:cxn ang="0">
                  <a:pos x="46" y="30"/>
                </a:cxn>
                <a:cxn ang="0">
                  <a:pos x="44" y="24"/>
                </a:cxn>
                <a:cxn ang="0">
                  <a:pos x="36" y="3"/>
                </a:cxn>
                <a:cxn ang="0">
                  <a:pos x="35" y="1"/>
                </a:cxn>
                <a:cxn ang="0">
                  <a:pos x="34" y="0"/>
                </a:cxn>
                <a:cxn ang="0">
                  <a:pos x="33" y="0"/>
                </a:cxn>
                <a:cxn ang="0">
                  <a:pos x="32" y="1"/>
                </a:cxn>
              </a:cxnLst>
              <a:rect l="0" t="0" r="r" b="b"/>
              <a:pathLst>
                <a:path w="46" h="39">
                  <a:moveTo>
                    <a:pt x="32" y="1"/>
                  </a:moveTo>
                  <a:lnTo>
                    <a:pt x="28" y="5"/>
                  </a:lnTo>
                  <a:lnTo>
                    <a:pt x="26" y="6"/>
                  </a:lnTo>
                  <a:lnTo>
                    <a:pt x="24" y="7"/>
                  </a:lnTo>
                  <a:lnTo>
                    <a:pt x="14" y="13"/>
                  </a:lnTo>
                  <a:lnTo>
                    <a:pt x="10" y="16"/>
                  </a:lnTo>
                  <a:lnTo>
                    <a:pt x="4" y="23"/>
                  </a:lnTo>
                  <a:lnTo>
                    <a:pt x="1" y="27"/>
                  </a:lnTo>
                  <a:lnTo>
                    <a:pt x="0" y="30"/>
                  </a:lnTo>
                  <a:lnTo>
                    <a:pt x="1" y="32"/>
                  </a:lnTo>
                  <a:lnTo>
                    <a:pt x="2" y="33"/>
                  </a:lnTo>
                  <a:lnTo>
                    <a:pt x="5" y="37"/>
                  </a:lnTo>
                  <a:lnTo>
                    <a:pt x="9" y="39"/>
                  </a:lnTo>
                  <a:lnTo>
                    <a:pt x="10" y="39"/>
                  </a:lnTo>
                  <a:lnTo>
                    <a:pt x="11" y="39"/>
                  </a:lnTo>
                  <a:lnTo>
                    <a:pt x="12" y="39"/>
                  </a:lnTo>
                  <a:lnTo>
                    <a:pt x="12" y="38"/>
                  </a:lnTo>
                  <a:lnTo>
                    <a:pt x="13" y="36"/>
                  </a:lnTo>
                  <a:lnTo>
                    <a:pt x="13" y="30"/>
                  </a:lnTo>
                  <a:lnTo>
                    <a:pt x="14" y="26"/>
                  </a:lnTo>
                  <a:lnTo>
                    <a:pt x="15" y="24"/>
                  </a:lnTo>
                  <a:lnTo>
                    <a:pt x="20" y="19"/>
                  </a:lnTo>
                  <a:lnTo>
                    <a:pt x="23" y="17"/>
                  </a:lnTo>
                  <a:lnTo>
                    <a:pt x="25" y="16"/>
                  </a:lnTo>
                  <a:lnTo>
                    <a:pt x="25" y="16"/>
                  </a:lnTo>
                  <a:lnTo>
                    <a:pt x="25" y="17"/>
                  </a:lnTo>
                  <a:lnTo>
                    <a:pt x="25" y="19"/>
                  </a:lnTo>
                  <a:lnTo>
                    <a:pt x="23" y="25"/>
                  </a:lnTo>
                  <a:lnTo>
                    <a:pt x="21" y="31"/>
                  </a:lnTo>
                  <a:lnTo>
                    <a:pt x="21" y="33"/>
                  </a:lnTo>
                  <a:lnTo>
                    <a:pt x="21" y="35"/>
                  </a:lnTo>
                  <a:lnTo>
                    <a:pt x="22" y="37"/>
                  </a:lnTo>
                  <a:lnTo>
                    <a:pt x="24" y="38"/>
                  </a:lnTo>
                  <a:lnTo>
                    <a:pt x="28" y="39"/>
                  </a:lnTo>
                  <a:lnTo>
                    <a:pt x="36" y="39"/>
                  </a:lnTo>
                  <a:lnTo>
                    <a:pt x="41" y="37"/>
                  </a:lnTo>
                  <a:lnTo>
                    <a:pt x="44" y="36"/>
                  </a:lnTo>
                  <a:lnTo>
                    <a:pt x="45" y="33"/>
                  </a:lnTo>
                  <a:lnTo>
                    <a:pt x="46" y="32"/>
                  </a:lnTo>
                  <a:lnTo>
                    <a:pt x="46" y="30"/>
                  </a:lnTo>
                  <a:lnTo>
                    <a:pt x="44" y="24"/>
                  </a:lnTo>
                  <a:lnTo>
                    <a:pt x="36" y="3"/>
                  </a:lnTo>
                  <a:lnTo>
                    <a:pt x="35" y="1"/>
                  </a:lnTo>
                  <a:lnTo>
                    <a:pt x="34" y="0"/>
                  </a:lnTo>
                  <a:lnTo>
                    <a:pt x="33" y="0"/>
                  </a:lnTo>
                  <a:lnTo>
                    <a:pt x="32" y="1"/>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25"/>
            <p:cNvSpPr>
              <a:spLocks/>
            </p:cNvSpPr>
            <p:nvPr/>
          </p:nvSpPr>
          <p:spPr bwMode="auto">
            <a:xfrm flipH="1">
              <a:off x="8159141" y="5163239"/>
              <a:ext cx="63593" cy="123211"/>
            </a:xfrm>
            <a:custGeom>
              <a:avLst/>
              <a:gdLst/>
              <a:ahLst/>
              <a:cxnLst>
                <a:cxn ang="0">
                  <a:pos x="60" y="13"/>
                </a:cxn>
                <a:cxn ang="0">
                  <a:pos x="59" y="12"/>
                </a:cxn>
                <a:cxn ang="0">
                  <a:pos x="57" y="13"/>
                </a:cxn>
                <a:cxn ang="0">
                  <a:pos x="55" y="13"/>
                </a:cxn>
                <a:cxn ang="0">
                  <a:pos x="53" y="15"/>
                </a:cxn>
                <a:cxn ang="0">
                  <a:pos x="48" y="17"/>
                </a:cxn>
                <a:cxn ang="0">
                  <a:pos x="46" y="18"/>
                </a:cxn>
                <a:cxn ang="0">
                  <a:pos x="44" y="18"/>
                </a:cxn>
                <a:cxn ang="0">
                  <a:pos x="40" y="18"/>
                </a:cxn>
                <a:cxn ang="0">
                  <a:pos x="36" y="16"/>
                </a:cxn>
                <a:cxn ang="0">
                  <a:pos x="29" y="11"/>
                </a:cxn>
                <a:cxn ang="0">
                  <a:pos x="25" y="8"/>
                </a:cxn>
                <a:cxn ang="0">
                  <a:pos x="21" y="2"/>
                </a:cxn>
                <a:cxn ang="0">
                  <a:pos x="20" y="0"/>
                </a:cxn>
                <a:cxn ang="0">
                  <a:pos x="19" y="0"/>
                </a:cxn>
                <a:cxn ang="0">
                  <a:pos x="18" y="0"/>
                </a:cxn>
                <a:cxn ang="0">
                  <a:pos x="17" y="2"/>
                </a:cxn>
                <a:cxn ang="0">
                  <a:pos x="16" y="4"/>
                </a:cxn>
                <a:cxn ang="0">
                  <a:pos x="13" y="24"/>
                </a:cxn>
                <a:cxn ang="0">
                  <a:pos x="4" y="52"/>
                </a:cxn>
                <a:cxn ang="0">
                  <a:pos x="0" y="89"/>
                </a:cxn>
                <a:cxn ang="0">
                  <a:pos x="0" y="106"/>
                </a:cxn>
                <a:cxn ang="0">
                  <a:pos x="0" y="109"/>
                </a:cxn>
                <a:cxn ang="0">
                  <a:pos x="0" y="111"/>
                </a:cxn>
                <a:cxn ang="0">
                  <a:pos x="1" y="112"/>
                </a:cxn>
                <a:cxn ang="0">
                  <a:pos x="3" y="116"/>
                </a:cxn>
                <a:cxn ang="0">
                  <a:pos x="10" y="120"/>
                </a:cxn>
                <a:cxn ang="0">
                  <a:pos x="23" y="124"/>
                </a:cxn>
                <a:cxn ang="0">
                  <a:pos x="29" y="124"/>
                </a:cxn>
                <a:cxn ang="0">
                  <a:pos x="35" y="123"/>
                </a:cxn>
                <a:cxn ang="0">
                  <a:pos x="41" y="120"/>
                </a:cxn>
                <a:cxn ang="0">
                  <a:pos x="47" y="116"/>
                </a:cxn>
                <a:cxn ang="0">
                  <a:pos x="49" y="113"/>
                </a:cxn>
                <a:cxn ang="0">
                  <a:pos x="51" y="110"/>
                </a:cxn>
                <a:cxn ang="0">
                  <a:pos x="52" y="107"/>
                </a:cxn>
                <a:cxn ang="0">
                  <a:pos x="52" y="103"/>
                </a:cxn>
                <a:cxn ang="0">
                  <a:pos x="52" y="74"/>
                </a:cxn>
                <a:cxn ang="0">
                  <a:pos x="59" y="44"/>
                </a:cxn>
                <a:cxn ang="0">
                  <a:pos x="61" y="39"/>
                </a:cxn>
                <a:cxn ang="0">
                  <a:pos x="63" y="29"/>
                </a:cxn>
                <a:cxn ang="0">
                  <a:pos x="64" y="18"/>
                </a:cxn>
                <a:cxn ang="0">
                  <a:pos x="62" y="14"/>
                </a:cxn>
                <a:cxn ang="0">
                  <a:pos x="60" y="13"/>
                </a:cxn>
              </a:cxnLst>
              <a:rect l="0" t="0" r="r" b="b"/>
              <a:pathLst>
                <a:path w="64" h="124">
                  <a:moveTo>
                    <a:pt x="60" y="13"/>
                  </a:moveTo>
                  <a:lnTo>
                    <a:pt x="59" y="12"/>
                  </a:lnTo>
                  <a:lnTo>
                    <a:pt x="57" y="13"/>
                  </a:lnTo>
                  <a:lnTo>
                    <a:pt x="55" y="13"/>
                  </a:lnTo>
                  <a:lnTo>
                    <a:pt x="53" y="15"/>
                  </a:lnTo>
                  <a:lnTo>
                    <a:pt x="48" y="17"/>
                  </a:lnTo>
                  <a:lnTo>
                    <a:pt x="46" y="18"/>
                  </a:lnTo>
                  <a:lnTo>
                    <a:pt x="44" y="18"/>
                  </a:lnTo>
                  <a:lnTo>
                    <a:pt x="40" y="18"/>
                  </a:lnTo>
                  <a:lnTo>
                    <a:pt x="36" y="16"/>
                  </a:lnTo>
                  <a:lnTo>
                    <a:pt x="29" y="11"/>
                  </a:lnTo>
                  <a:lnTo>
                    <a:pt x="25" y="8"/>
                  </a:lnTo>
                  <a:lnTo>
                    <a:pt x="21" y="2"/>
                  </a:lnTo>
                  <a:lnTo>
                    <a:pt x="20" y="0"/>
                  </a:lnTo>
                  <a:lnTo>
                    <a:pt x="19" y="0"/>
                  </a:lnTo>
                  <a:lnTo>
                    <a:pt x="18" y="0"/>
                  </a:lnTo>
                  <a:lnTo>
                    <a:pt x="17" y="2"/>
                  </a:lnTo>
                  <a:lnTo>
                    <a:pt x="16" y="4"/>
                  </a:lnTo>
                  <a:lnTo>
                    <a:pt x="13" y="24"/>
                  </a:lnTo>
                  <a:lnTo>
                    <a:pt x="4" y="52"/>
                  </a:lnTo>
                  <a:lnTo>
                    <a:pt x="0" y="89"/>
                  </a:lnTo>
                  <a:lnTo>
                    <a:pt x="0" y="106"/>
                  </a:lnTo>
                  <a:lnTo>
                    <a:pt x="0" y="109"/>
                  </a:lnTo>
                  <a:lnTo>
                    <a:pt x="0" y="111"/>
                  </a:lnTo>
                  <a:lnTo>
                    <a:pt x="1" y="112"/>
                  </a:lnTo>
                  <a:lnTo>
                    <a:pt x="3" y="116"/>
                  </a:lnTo>
                  <a:lnTo>
                    <a:pt x="10" y="120"/>
                  </a:lnTo>
                  <a:lnTo>
                    <a:pt x="23" y="124"/>
                  </a:lnTo>
                  <a:lnTo>
                    <a:pt x="29" y="124"/>
                  </a:lnTo>
                  <a:lnTo>
                    <a:pt x="35" y="123"/>
                  </a:lnTo>
                  <a:lnTo>
                    <a:pt x="41" y="120"/>
                  </a:lnTo>
                  <a:lnTo>
                    <a:pt x="47" y="116"/>
                  </a:lnTo>
                  <a:lnTo>
                    <a:pt x="49" y="113"/>
                  </a:lnTo>
                  <a:lnTo>
                    <a:pt x="51" y="110"/>
                  </a:lnTo>
                  <a:lnTo>
                    <a:pt x="52" y="107"/>
                  </a:lnTo>
                  <a:lnTo>
                    <a:pt x="52" y="103"/>
                  </a:lnTo>
                  <a:lnTo>
                    <a:pt x="52" y="74"/>
                  </a:lnTo>
                  <a:lnTo>
                    <a:pt x="59" y="44"/>
                  </a:lnTo>
                  <a:lnTo>
                    <a:pt x="61" y="39"/>
                  </a:lnTo>
                  <a:lnTo>
                    <a:pt x="63" y="29"/>
                  </a:lnTo>
                  <a:lnTo>
                    <a:pt x="64" y="18"/>
                  </a:lnTo>
                  <a:lnTo>
                    <a:pt x="62" y="14"/>
                  </a:lnTo>
                  <a:lnTo>
                    <a:pt x="60" y="13"/>
                  </a:lnTo>
                  <a:close/>
                </a:path>
              </a:pathLst>
            </a:custGeom>
            <a:solidFill>
              <a:srgbClr val="DFBE9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26"/>
            <p:cNvSpPr>
              <a:spLocks/>
            </p:cNvSpPr>
            <p:nvPr/>
          </p:nvSpPr>
          <p:spPr bwMode="auto">
            <a:xfrm flipH="1">
              <a:off x="8162122" y="5156283"/>
              <a:ext cx="30803" cy="16892"/>
            </a:xfrm>
            <a:custGeom>
              <a:avLst/>
              <a:gdLst/>
              <a:ahLst/>
              <a:cxnLst>
                <a:cxn ang="0">
                  <a:pos x="31" y="8"/>
                </a:cxn>
                <a:cxn ang="0">
                  <a:pos x="31" y="7"/>
                </a:cxn>
                <a:cxn ang="0">
                  <a:pos x="30" y="6"/>
                </a:cxn>
                <a:cxn ang="0">
                  <a:pos x="29" y="5"/>
                </a:cxn>
                <a:cxn ang="0">
                  <a:pos x="25" y="3"/>
                </a:cxn>
                <a:cxn ang="0">
                  <a:pos x="17" y="1"/>
                </a:cxn>
                <a:cxn ang="0">
                  <a:pos x="14" y="0"/>
                </a:cxn>
                <a:cxn ang="0">
                  <a:pos x="5" y="1"/>
                </a:cxn>
                <a:cxn ang="0">
                  <a:pos x="1" y="2"/>
                </a:cxn>
                <a:cxn ang="0">
                  <a:pos x="0" y="2"/>
                </a:cxn>
                <a:cxn ang="0">
                  <a:pos x="0" y="3"/>
                </a:cxn>
                <a:cxn ang="0">
                  <a:pos x="0" y="6"/>
                </a:cxn>
                <a:cxn ang="0">
                  <a:pos x="2" y="9"/>
                </a:cxn>
                <a:cxn ang="0">
                  <a:pos x="5" y="12"/>
                </a:cxn>
                <a:cxn ang="0">
                  <a:pos x="8" y="14"/>
                </a:cxn>
                <a:cxn ang="0">
                  <a:pos x="10" y="15"/>
                </a:cxn>
                <a:cxn ang="0">
                  <a:pos x="17" y="17"/>
                </a:cxn>
                <a:cxn ang="0">
                  <a:pos x="23" y="17"/>
                </a:cxn>
                <a:cxn ang="0">
                  <a:pos x="26" y="16"/>
                </a:cxn>
                <a:cxn ang="0">
                  <a:pos x="29" y="14"/>
                </a:cxn>
                <a:cxn ang="0">
                  <a:pos x="31" y="8"/>
                </a:cxn>
              </a:cxnLst>
              <a:rect l="0" t="0" r="r" b="b"/>
              <a:pathLst>
                <a:path w="31" h="17">
                  <a:moveTo>
                    <a:pt x="31" y="8"/>
                  </a:moveTo>
                  <a:lnTo>
                    <a:pt x="31" y="7"/>
                  </a:lnTo>
                  <a:lnTo>
                    <a:pt x="30" y="6"/>
                  </a:lnTo>
                  <a:lnTo>
                    <a:pt x="29" y="5"/>
                  </a:lnTo>
                  <a:lnTo>
                    <a:pt x="25" y="3"/>
                  </a:lnTo>
                  <a:lnTo>
                    <a:pt x="17" y="1"/>
                  </a:lnTo>
                  <a:lnTo>
                    <a:pt x="14" y="0"/>
                  </a:lnTo>
                  <a:lnTo>
                    <a:pt x="5" y="1"/>
                  </a:lnTo>
                  <a:lnTo>
                    <a:pt x="1" y="2"/>
                  </a:lnTo>
                  <a:lnTo>
                    <a:pt x="0" y="2"/>
                  </a:lnTo>
                  <a:lnTo>
                    <a:pt x="0" y="3"/>
                  </a:lnTo>
                  <a:lnTo>
                    <a:pt x="0" y="6"/>
                  </a:lnTo>
                  <a:lnTo>
                    <a:pt x="2" y="9"/>
                  </a:lnTo>
                  <a:lnTo>
                    <a:pt x="5" y="12"/>
                  </a:lnTo>
                  <a:lnTo>
                    <a:pt x="8" y="14"/>
                  </a:lnTo>
                  <a:lnTo>
                    <a:pt x="10" y="15"/>
                  </a:lnTo>
                  <a:lnTo>
                    <a:pt x="17" y="17"/>
                  </a:lnTo>
                  <a:lnTo>
                    <a:pt x="23" y="17"/>
                  </a:lnTo>
                  <a:lnTo>
                    <a:pt x="26" y="16"/>
                  </a:lnTo>
                  <a:lnTo>
                    <a:pt x="29" y="14"/>
                  </a:lnTo>
                  <a:lnTo>
                    <a:pt x="31" y="8"/>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27"/>
            <p:cNvSpPr>
              <a:spLocks/>
            </p:cNvSpPr>
            <p:nvPr/>
          </p:nvSpPr>
          <p:spPr bwMode="auto">
            <a:xfrm flipH="1">
              <a:off x="7984261" y="5143366"/>
              <a:ext cx="106319" cy="61605"/>
            </a:xfrm>
            <a:custGeom>
              <a:avLst/>
              <a:gdLst/>
              <a:ahLst/>
              <a:cxnLst>
                <a:cxn ang="0">
                  <a:pos x="100" y="0"/>
                </a:cxn>
                <a:cxn ang="0">
                  <a:pos x="99" y="0"/>
                </a:cxn>
                <a:cxn ang="0">
                  <a:pos x="99" y="1"/>
                </a:cxn>
                <a:cxn ang="0">
                  <a:pos x="98" y="2"/>
                </a:cxn>
                <a:cxn ang="0">
                  <a:pos x="97" y="3"/>
                </a:cxn>
                <a:cxn ang="0">
                  <a:pos x="57" y="30"/>
                </a:cxn>
                <a:cxn ang="0">
                  <a:pos x="39" y="36"/>
                </a:cxn>
                <a:cxn ang="0">
                  <a:pos x="3" y="42"/>
                </a:cxn>
                <a:cxn ang="0">
                  <a:pos x="1" y="43"/>
                </a:cxn>
                <a:cxn ang="0">
                  <a:pos x="0" y="44"/>
                </a:cxn>
                <a:cxn ang="0">
                  <a:pos x="1" y="45"/>
                </a:cxn>
                <a:cxn ang="0">
                  <a:pos x="5" y="49"/>
                </a:cxn>
                <a:cxn ang="0">
                  <a:pos x="16" y="56"/>
                </a:cxn>
                <a:cxn ang="0">
                  <a:pos x="22" y="59"/>
                </a:cxn>
                <a:cxn ang="0">
                  <a:pos x="35" y="62"/>
                </a:cxn>
                <a:cxn ang="0">
                  <a:pos x="42" y="62"/>
                </a:cxn>
                <a:cxn ang="0">
                  <a:pos x="55" y="61"/>
                </a:cxn>
                <a:cxn ang="0">
                  <a:pos x="83" y="52"/>
                </a:cxn>
                <a:cxn ang="0">
                  <a:pos x="97" y="44"/>
                </a:cxn>
                <a:cxn ang="0">
                  <a:pos x="102" y="40"/>
                </a:cxn>
                <a:cxn ang="0">
                  <a:pos x="105" y="36"/>
                </a:cxn>
                <a:cxn ang="0">
                  <a:pos x="107" y="31"/>
                </a:cxn>
                <a:cxn ang="0">
                  <a:pos x="107" y="28"/>
                </a:cxn>
                <a:cxn ang="0">
                  <a:pos x="107" y="24"/>
                </a:cxn>
                <a:cxn ang="0">
                  <a:pos x="104" y="10"/>
                </a:cxn>
                <a:cxn ang="0">
                  <a:pos x="101" y="1"/>
                </a:cxn>
                <a:cxn ang="0">
                  <a:pos x="100" y="0"/>
                </a:cxn>
              </a:cxnLst>
              <a:rect l="0" t="0" r="r" b="b"/>
              <a:pathLst>
                <a:path w="107" h="62">
                  <a:moveTo>
                    <a:pt x="100" y="0"/>
                  </a:moveTo>
                  <a:lnTo>
                    <a:pt x="99" y="0"/>
                  </a:lnTo>
                  <a:lnTo>
                    <a:pt x="99" y="1"/>
                  </a:lnTo>
                  <a:lnTo>
                    <a:pt x="98" y="2"/>
                  </a:lnTo>
                  <a:lnTo>
                    <a:pt x="97" y="3"/>
                  </a:lnTo>
                  <a:lnTo>
                    <a:pt x="57" y="30"/>
                  </a:lnTo>
                  <a:lnTo>
                    <a:pt x="39" y="36"/>
                  </a:lnTo>
                  <a:lnTo>
                    <a:pt x="3" y="42"/>
                  </a:lnTo>
                  <a:lnTo>
                    <a:pt x="1" y="43"/>
                  </a:lnTo>
                  <a:lnTo>
                    <a:pt x="0" y="44"/>
                  </a:lnTo>
                  <a:lnTo>
                    <a:pt x="1" y="45"/>
                  </a:lnTo>
                  <a:lnTo>
                    <a:pt x="5" y="49"/>
                  </a:lnTo>
                  <a:lnTo>
                    <a:pt x="16" y="56"/>
                  </a:lnTo>
                  <a:lnTo>
                    <a:pt x="22" y="59"/>
                  </a:lnTo>
                  <a:lnTo>
                    <a:pt x="35" y="62"/>
                  </a:lnTo>
                  <a:lnTo>
                    <a:pt x="42" y="62"/>
                  </a:lnTo>
                  <a:lnTo>
                    <a:pt x="55" y="61"/>
                  </a:lnTo>
                  <a:lnTo>
                    <a:pt x="83" y="52"/>
                  </a:lnTo>
                  <a:lnTo>
                    <a:pt x="97" y="44"/>
                  </a:lnTo>
                  <a:lnTo>
                    <a:pt x="102" y="40"/>
                  </a:lnTo>
                  <a:lnTo>
                    <a:pt x="105" y="36"/>
                  </a:lnTo>
                  <a:lnTo>
                    <a:pt x="107" y="31"/>
                  </a:lnTo>
                  <a:lnTo>
                    <a:pt x="107" y="28"/>
                  </a:lnTo>
                  <a:lnTo>
                    <a:pt x="107" y="24"/>
                  </a:lnTo>
                  <a:lnTo>
                    <a:pt x="104" y="10"/>
                  </a:lnTo>
                  <a:lnTo>
                    <a:pt x="101" y="1"/>
                  </a:lnTo>
                  <a:lnTo>
                    <a:pt x="100" y="0"/>
                  </a:lnTo>
                  <a:close/>
                </a:path>
              </a:pathLst>
            </a:custGeom>
            <a:solidFill>
              <a:srgbClr val="DFBE9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28"/>
            <p:cNvSpPr>
              <a:spLocks/>
            </p:cNvSpPr>
            <p:nvPr/>
          </p:nvSpPr>
          <p:spPr bwMode="auto">
            <a:xfrm flipH="1">
              <a:off x="8070708" y="5188080"/>
              <a:ext cx="31796" cy="107313"/>
            </a:xfrm>
            <a:custGeom>
              <a:avLst/>
              <a:gdLst/>
              <a:ahLst/>
              <a:cxnLst>
                <a:cxn ang="0">
                  <a:pos x="28" y="18"/>
                </a:cxn>
                <a:cxn ang="0">
                  <a:pos x="28" y="17"/>
                </a:cxn>
                <a:cxn ang="0">
                  <a:pos x="26" y="16"/>
                </a:cxn>
                <a:cxn ang="0">
                  <a:pos x="25" y="16"/>
                </a:cxn>
                <a:cxn ang="0">
                  <a:pos x="22" y="17"/>
                </a:cxn>
                <a:cxn ang="0">
                  <a:pos x="21" y="17"/>
                </a:cxn>
                <a:cxn ang="0">
                  <a:pos x="19" y="16"/>
                </a:cxn>
                <a:cxn ang="0">
                  <a:pos x="17" y="15"/>
                </a:cxn>
                <a:cxn ang="0">
                  <a:pos x="16" y="11"/>
                </a:cxn>
                <a:cxn ang="0">
                  <a:pos x="10" y="2"/>
                </a:cxn>
                <a:cxn ang="0">
                  <a:pos x="9" y="1"/>
                </a:cxn>
                <a:cxn ang="0">
                  <a:pos x="8" y="0"/>
                </a:cxn>
                <a:cxn ang="0">
                  <a:pos x="8" y="0"/>
                </a:cxn>
                <a:cxn ang="0">
                  <a:pos x="7" y="1"/>
                </a:cxn>
                <a:cxn ang="0">
                  <a:pos x="6" y="2"/>
                </a:cxn>
                <a:cxn ang="0">
                  <a:pos x="5" y="4"/>
                </a:cxn>
                <a:cxn ang="0">
                  <a:pos x="0" y="68"/>
                </a:cxn>
                <a:cxn ang="0">
                  <a:pos x="0" y="96"/>
                </a:cxn>
                <a:cxn ang="0">
                  <a:pos x="1" y="103"/>
                </a:cxn>
                <a:cxn ang="0">
                  <a:pos x="2" y="104"/>
                </a:cxn>
                <a:cxn ang="0">
                  <a:pos x="5" y="104"/>
                </a:cxn>
                <a:cxn ang="0">
                  <a:pos x="9" y="105"/>
                </a:cxn>
                <a:cxn ang="0">
                  <a:pos x="15" y="107"/>
                </a:cxn>
                <a:cxn ang="0">
                  <a:pos x="20" y="108"/>
                </a:cxn>
                <a:cxn ang="0">
                  <a:pos x="26" y="107"/>
                </a:cxn>
                <a:cxn ang="0">
                  <a:pos x="29" y="105"/>
                </a:cxn>
                <a:cxn ang="0">
                  <a:pos x="30" y="104"/>
                </a:cxn>
                <a:cxn ang="0">
                  <a:pos x="31" y="103"/>
                </a:cxn>
                <a:cxn ang="0">
                  <a:pos x="31" y="101"/>
                </a:cxn>
                <a:cxn ang="0">
                  <a:pos x="32" y="99"/>
                </a:cxn>
                <a:cxn ang="0">
                  <a:pos x="32" y="92"/>
                </a:cxn>
                <a:cxn ang="0">
                  <a:pos x="29" y="64"/>
                </a:cxn>
                <a:cxn ang="0">
                  <a:pos x="29" y="24"/>
                </a:cxn>
                <a:cxn ang="0">
                  <a:pos x="28" y="18"/>
                </a:cxn>
              </a:cxnLst>
              <a:rect l="0" t="0" r="r" b="b"/>
              <a:pathLst>
                <a:path w="32" h="108">
                  <a:moveTo>
                    <a:pt x="28" y="18"/>
                  </a:moveTo>
                  <a:lnTo>
                    <a:pt x="28" y="17"/>
                  </a:lnTo>
                  <a:lnTo>
                    <a:pt x="26" y="16"/>
                  </a:lnTo>
                  <a:lnTo>
                    <a:pt x="25" y="16"/>
                  </a:lnTo>
                  <a:lnTo>
                    <a:pt x="22" y="17"/>
                  </a:lnTo>
                  <a:lnTo>
                    <a:pt x="21" y="17"/>
                  </a:lnTo>
                  <a:lnTo>
                    <a:pt x="19" y="16"/>
                  </a:lnTo>
                  <a:lnTo>
                    <a:pt x="17" y="15"/>
                  </a:lnTo>
                  <a:lnTo>
                    <a:pt x="16" y="11"/>
                  </a:lnTo>
                  <a:lnTo>
                    <a:pt x="10" y="2"/>
                  </a:lnTo>
                  <a:lnTo>
                    <a:pt x="9" y="1"/>
                  </a:lnTo>
                  <a:lnTo>
                    <a:pt x="8" y="0"/>
                  </a:lnTo>
                  <a:lnTo>
                    <a:pt x="8" y="0"/>
                  </a:lnTo>
                  <a:lnTo>
                    <a:pt x="7" y="1"/>
                  </a:lnTo>
                  <a:lnTo>
                    <a:pt x="6" y="2"/>
                  </a:lnTo>
                  <a:lnTo>
                    <a:pt x="5" y="4"/>
                  </a:lnTo>
                  <a:lnTo>
                    <a:pt x="0" y="68"/>
                  </a:lnTo>
                  <a:lnTo>
                    <a:pt x="0" y="96"/>
                  </a:lnTo>
                  <a:lnTo>
                    <a:pt x="1" y="103"/>
                  </a:lnTo>
                  <a:lnTo>
                    <a:pt x="2" y="104"/>
                  </a:lnTo>
                  <a:lnTo>
                    <a:pt x="5" y="104"/>
                  </a:lnTo>
                  <a:lnTo>
                    <a:pt x="9" y="105"/>
                  </a:lnTo>
                  <a:lnTo>
                    <a:pt x="15" y="107"/>
                  </a:lnTo>
                  <a:lnTo>
                    <a:pt x="20" y="108"/>
                  </a:lnTo>
                  <a:lnTo>
                    <a:pt x="26" y="107"/>
                  </a:lnTo>
                  <a:lnTo>
                    <a:pt x="29" y="105"/>
                  </a:lnTo>
                  <a:lnTo>
                    <a:pt x="30" y="104"/>
                  </a:lnTo>
                  <a:lnTo>
                    <a:pt x="31" y="103"/>
                  </a:lnTo>
                  <a:lnTo>
                    <a:pt x="31" y="101"/>
                  </a:lnTo>
                  <a:lnTo>
                    <a:pt x="32" y="99"/>
                  </a:lnTo>
                  <a:lnTo>
                    <a:pt x="32" y="92"/>
                  </a:lnTo>
                  <a:lnTo>
                    <a:pt x="29" y="64"/>
                  </a:lnTo>
                  <a:lnTo>
                    <a:pt x="29" y="24"/>
                  </a:lnTo>
                  <a:lnTo>
                    <a:pt x="28" y="18"/>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29"/>
            <p:cNvSpPr>
              <a:spLocks/>
            </p:cNvSpPr>
            <p:nvPr/>
          </p:nvSpPr>
          <p:spPr bwMode="auto">
            <a:xfrm flipH="1">
              <a:off x="7991217" y="5193048"/>
              <a:ext cx="78498" cy="93402"/>
            </a:xfrm>
            <a:custGeom>
              <a:avLst/>
              <a:gdLst/>
              <a:ahLst/>
              <a:cxnLst>
                <a:cxn ang="0">
                  <a:pos x="76" y="0"/>
                </a:cxn>
                <a:cxn ang="0">
                  <a:pos x="73" y="3"/>
                </a:cxn>
                <a:cxn ang="0">
                  <a:pos x="54" y="13"/>
                </a:cxn>
                <a:cxn ang="0">
                  <a:pos x="42" y="17"/>
                </a:cxn>
                <a:cxn ang="0">
                  <a:pos x="22" y="20"/>
                </a:cxn>
                <a:cxn ang="0">
                  <a:pos x="16" y="19"/>
                </a:cxn>
                <a:cxn ang="0">
                  <a:pos x="10" y="17"/>
                </a:cxn>
                <a:cxn ang="0">
                  <a:pos x="7" y="15"/>
                </a:cxn>
                <a:cxn ang="0">
                  <a:pos x="5" y="15"/>
                </a:cxn>
                <a:cxn ang="0">
                  <a:pos x="3" y="15"/>
                </a:cxn>
                <a:cxn ang="0">
                  <a:pos x="1" y="16"/>
                </a:cxn>
                <a:cxn ang="0">
                  <a:pos x="0" y="20"/>
                </a:cxn>
                <a:cxn ang="0">
                  <a:pos x="4" y="39"/>
                </a:cxn>
                <a:cxn ang="0">
                  <a:pos x="4" y="47"/>
                </a:cxn>
                <a:cxn ang="0">
                  <a:pos x="3" y="79"/>
                </a:cxn>
                <a:cxn ang="0">
                  <a:pos x="4" y="84"/>
                </a:cxn>
                <a:cxn ang="0">
                  <a:pos x="6" y="89"/>
                </a:cxn>
                <a:cxn ang="0">
                  <a:pos x="8" y="92"/>
                </a:cxn>
                <a:cxn ang="0">
                  <a:pos x="10" y="94"/>
                </a:cxn>
                <a:cxn ang="0">
                  <a:pos x="13" y="94"/>
                </a:cxn>
                <a:cxn ang="0">
                  <a:pos x="19" y="89"/>
                </a:cxn>
                <a:cxn ang="0">
                  <a:pos x="27" y="85"/>
                </a:cxn>
                <a:cxn ang="0">
                  <a:pos x="32" y="83"/>
                </a:cxn>
                <a:cxn ang="0">
                  <a:pos x="60" y="68"/>
                </a:cxn>
                <a:cxn ang="0">
                  <a:pos x="65" y="62"/>
                </a:cxn>
                <a:cxn ang="0">
                  <a:pos x="71" y="45"/>
                </a:cxn>
                <a:cxn ang="0">
                  <a:pos x="79" y="6"/>
                </a:cxn>
                <a:cxn ang="0">
                  <a:pos x="79" y="2"/>
                </a:cxn>
                <a:cxn ang="0">
                  <a:pos x="78" y="1"/>
                </a:cxn>
                <a:cxn ang="0">
                  <a:pos x="77" y="0"/>
                </a:cxn>
                <a:cxn ang="0">
                  <a:pos x="76" y="0"/>
                </a:cxn>
              </a:cxnLst>
              <a:rect l="0" t="0" r="r" b="b"/>
              <a:pathLst>
                <a:path w="79" h="94">
                  <a:moveTo>
                    <a:pt x="76" y="0"/>
                  </a:moveTo>
                  <a:lnTo>
                    <a:pt x="73" y="3"/>
                  </a:lnTo>
                  <a:lnTo>
                    <a:pt x="54" y="13"/>
                  </a:lnTo>
                  <a:lnTo>
                    <a:pt x="42" y="17"/>
                  </a:lnTo>
                  <a:lnTo>
                    <a:pt x="22" y="20"/>
                  </a:lnTo>
                  <a:lnTo>
                    <a:pt x="16" y="19"/>
                  </a:lnTo>
                  <a:lnTo>
                    <a:pt x="10" y="17"/>
                  </a:lnTo>
                  <a:lnTo>
                    <a:pt x="7" y="15"/>
                  </a:lnTo>
                  <a:lnTo>
                    <a:pt x="5" y="15"/>
                  </a:lnTo>
                  <a:lnTo>
                    <a:pt x="3" y="15"/>
                  </a:lnTo>
                  <a:lnTo>
                    <a:pt x="1" y="16"/>
                  </a:lnTo>
                  <a:lnTo>
                    <a:pt x="0" y="20"/>
                  </a:lnTo>
                  <a:lnTo>
                    <a:pt x="4" y="39"/>
                  </a:lnTo>
                  <a:lnTo>
                    <a:pt x="4" y="47"/>
                  </a:lnTo>
                  <a:lnTo>
                    <a:pt x="3" y="79"/>
                  </a:lnTo>
                  <a:lnTo>
                    <a:pt x="4" y="84"/>
                  </a:lnTo>
                  <a:lnTo>
                    <a:pt x="6" y="89"/>
                  </a:lnTo>
                  <a:lnTo>
                    <a:pt x="8" y="92"/>
                  </a:lnTo>
                  <a:lnTo>
                    <a:pt x="10" y="94"/>
                  </a:lnTo>
                  <a:lnTo>
                    <a:pt x="13" y="94"/>
                  </a:lnTo>
                  <a:lnTo>
                    <a:pt x="19" y="89"/>
                  </a:lnTo>
                  <a:lnTo>
                    <a:pt x="27" y="85"/>
                  </a:lnTo>
                  <a:lnTo>
                    <a:pt x="32" y="83"/>
                  </a:lnTo>
                  <a:lnTo>
                    <a:pt x="60" y="68"/>
                  </a:lnTo>
                  <a:lnTo>
                    <a:pt x="65" y="62"/>
                  </a:lnTo>
                  <a:lnTo>
                    <a:pt x="71" y="45"/>
                  </a:lnTo>
                  <a:lnTo>
                    <a:pt x="79" y="6"/>
                  </a:lnTo>
                  <a:lnTo>
                    <a:pt x="79" y="2"/>
                  </a:lnTo>
                  <a:lnTo>
                    <a:pt x="78" y="1"/>
                  </a:lnTo>
                  <a:lnTo>
                    <a:pt x="77" y="0"/>
                  </a:lnTo>
                  <a:lnTo>
                    <a:pt x="76" y="0"/>
                  </a:lnTo>
                  <a:close/>
                </a:path>
              </a:pathLst>
            </a:custGeom>
            <a:solidFill>
              <a:srgbClr val="DFBE9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30"/>
            <p:cNvSpPr>
              <a:spLocks/>
            </p:cNvSpPr>
            <p:nvPr/>
          </p:nvSpPr>
          <p:spPr bwMode="auto">
            <a:xfrm flipH="1">
              <a:off x="7932592" y="5097659"/>
              <a:ext cx="48688" cy="95389"/>
            </a:xfrm>
            <a:custGeom>
              <a:avLst/>
              <a:gdLst/>
              <a:ahLst/>
              <a:cxnLst>
                <a:cxn ang="0">
                  <a:pos x="20" y="0"/>
                </a:cxn>
                <a:cxn ang="0">
                  <a:pos x="19" y="0"/>
                </a:cxn>
                <a:cxn ang="0">
                  <a:pos x="19" y="1"/>
                </a:cxn>
                <a:cxn ang="0">
                  <a:pos x="25" y="8"/>
                </a:cxn>
                <a:cxn ang="0">
                  <a:pos x="27" y="10"/>
                </a:cxn>
                <a:cxn ang="0">
                  <a:pos x="28" y="12"/>
                </a:cxn>
                <a:cxn ang="0">
                  <a:pos x="28" y="14"/>
                </a:cxn>
                <a:cxn ang="0">
                  <a:pos x="28" y="16"/>
                </a:cxn>
                <a:cxn ang="0">
                  <a:pos x="27" y="19"/>
                </a:cxn>
                <a:cxn ang="0">
                  <a:pos x="20" y="28"/>
                </a:cxn>
                <a:cxn ang="0">
                  <a:pos x="17" y="32"/>
                </a:cxn>
                <a:cxn ang="0">
                  <a:pos x="15" y="33"/>
                </a:cxn>
                <a:cxn ang="0">
                  <a:pos x="14" y="34"/>
                </a:cxn>
                <a:cxn ang="0">
                  <a:pos x="9" y="36"/>
                </a:cxn>
                <a:cxn ang="0">
                  <a:pos x="6" y="37"/>
                </a:cxn>
                <a:cxn ang="0">
                  <a:pos x="3" y="37"/>
                </a:cxn>
                <a:cxn ang="0">
                  <a:pos x="2" y="39"/>
                </a:cxn>
                <a:cxn ang="0">
                  <a:pos x="1" y="40"/>
                </a:cxn>
                <a:cxn ang="0">
                  <a:pos x="0" y="42"/>
                </a:cxn>
                <a:cxn ang="0">
                  <a:pos x="1" y="44"/>
                </a:cxn>
                <a:cxn ang="0">
                  <a:pos x="6" y="58"/>
                </a:cxn>
                <a:cxn ang="0">
                  <a:pos x="7" y="64"/>
                </a:cxn>
                <a:cxn ang="0">
                  <a:pos x="8" y="88"/>
                </a:cxn>
                <a:cxn ang="0">
                  <a:pos x="7" y="92"/>
                </a:cxn>
                <a:cxn ang="0">
                  <a:pos x="6" y="95"/>
                </a:cxn>
                <a:cxn ang="0">
                  <a:pos x="5" y="96"/>
                </a:cxn>
                <a:cxn ang="0">
                  <a:pos x="6" y="96"/>
                </a:cxn>
                <a:cxn ang="0">
                  <a:pos x="8" y="96"/>
                </a:cxn>
                <a:cxn ang="0">
                  <a:pos x="9" y="95"/>
                </a:cxn>
                <a:cxn ang="0">
                  <a:pos x="14" y="91"/>
                </a:cxn>
                <a:cxn ang="0">
                  <a:pos x="18" y="86"/>
                </a:cxn>
                <a:cxn ang="0">
                  <a:pos x="35" y="75"/>
                </a:cxn>
                <a:cxn ang="0">
                  <a:pos x="41" y="68"/>
                </a:cxn>
                <a:cxn ang="0">
                  <a:pos x="48" y="53"/>
                </a:cxn>
                <a:cxn ang="0">
                  <a:pos x="49" y="42"/>
                </a:cxn>
                <a:cxn ang="0">
                  <a:pos x="49" y="32"/>
                </a:cxn>
                <a:cxn ang="0">
                  <a:pos x="46" y="21"/>
                </a:cxn>
                <a:cxn ang="0">
                  <a:pos x="39" y="10"/>
                </a:cxn>
                <a:cxn ang="0">
                  <a:pos x="37" y="9"/>
                </a:cxn>
                <a:cxn ang="0">
                  <a:pos x="22" y="1"/>
                </a:cxn>
                <a:cxn ang="0">
                  <a:pos x="20" y="0"/>
                </a:cxn>
              </a:cxnLst>
              <a:rect l="0" t="0" r="r" b="b"/>
              <a:pathLst>
                <a:path w="49" h="96">
                  <a:moveTo>
                    <a:pt x="20" y="0"/>
                  </a:moveTo>
                  <a:lnTo>
                    <a:pt x="19" y="0"/>
                  </a:lnTo>
                  <a:lnTo>
                    <a:pt x="19" y="1"/>
                  </a:lnTo>
                  <a:lnTo>
                    <a:pt x="25" y="8"/>
                  </a:lnTo>
                  <a:lnTo>
                    <a:pt x="27" y="10"/>
                  </a:lnTo>
                  <a:lnTo>
                    <a:pt x="28" y="12"/>
                  </a:lnTo>
                  <a:lnTo>
                    <a:pt x="28" y="14"/>
                  </a:lnTo>
                  <a:lnTo>
                    <a:pt x="28" y="16"/>
                  </a:lnTo>
                  <a:lnTo>
                    <a:pt x="27" y="19"/>
                  </a:lnTo>
                  <a:lnTo>
                    <a:pt x="20" y="28"/>
                  </a:lnTo>
                  <a:lnTo>
                    <a:pt x="17" y="32"/>
                  </a:lnTo>
                  <a:lnTo>
                    <a:pt x="15" y="33"/>
                  </a:lnTo>
                  <a:lnTo>
                    <a:pt x="14" y="34"/>
                  </a:lnTo>
                  <a:lnTo>
                    <a:pt x="9" y="36"/>
                  </a:lnTo>
                  <a:lnTo>
                    <a:pt x="6" y="37"/>
                  </a:lnTo>
                  <a:lnTo>
                    <a:pt x="3" y="37"/>
                  </a:lnTo>
                  <a:lnTo>
                    <a:pt x="2" y="39"/>
                  </a:lnTo>
                  <a:lnTo>
                    <a:pt x="1" y="40"/>
                  </a:lnTo>
                  <a:lnTo>
                    <a:pt x="0" y="42"/>
                  </a:lnTo>
                  <a:lnTo>
                    <a:pt x="1" y="44"/>
                  </a:lnTo>
                  <a:lnTo>
                    <a:pt x="6" y="58"/>
                  </a:lnTo>
                  <a:lnTo>
                    <a:pt x="7" y="64"/>
                  </a:lnTo>
                  <a:lnTo>
                    <a:pt x="8" y="88"/>
                  </a:lnTo>
                  <a:lnTo>
                    <a:pt x="7" y="92"/>
                  </a:lnTo>
                  <a:lnTo>
                    <a:pt x="6" y="95"/>
                  </a:lnTo>
                  <a:lnTo>
                    <a:pt x="5" y="96"/>
                  </a:lnTo>
                  <a:lnTo>
                    <a:pt x="6" y="96"/>
                  </a:lnTo>
                  <a:lnTo>
                    <a:pt x="8" y="96"/>
                  </a:lnTo>
                  <a:lnTo>
                    <a:pt x="9" y="95"/>
                  </a:lnTo>
                  <a:lnTo>
                    <a:pt x="14" y="91"/>
                  </a:lnTo>
                  <a:lnTo>
                    <a:pt x="18" y="86"/>
                  </a:lnTo>
                  <a:lnTo>
                    <a:pt x="35" y="75"/>
                  </a:lnTo>
                  <a:lnTo>
                    <a:pt x="41" y="68"/>
                  </a:lnTo>
                  <a:lnTo>
                    <a:pt x="48" y="53"/>
                  </a:lnTo>
                  <a:lnTo>
                    <a:pt x="49" y="42"/>
                  </a:lnTo>
                  <a:lnTo>
                    <a:pt x="49" y="32"/>
                  </a:lnTo>
                  <a:lnTo>
                    <a:pt x="46" y="21"/>
                  </a:lnTo>
                  <a:lnTo>
                    <a:pt x="39" y="10"/>
                  </a:lnTo>
                  <a:lnTo>
                    <a:pt x="37" y="9"/>
                  </a:lnTo>
                  <a:lnTo>
                    <a:pt x="22" y="1"/>
                  </a:lnTo>
                  <a:lnTo>
                    <a:pt x="20" y="0"/>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31"/>
            <p:cNvSpPr>
              <a:spLocks/>
            </p:cNvSpPr>
            <p:nvPr/>
          </p:nvSpPr>
          <p:spPr bwMode="auto">
            <a:xfrm flipH="1">
              <a:off x="8103498" y="5184105"/>
              <a:ext cx="59618" cy="76510"/>
            </a:xfrm>
            <a:custGeom>
              <a:avLst/>
              <a:gdLst/>
              <a:ahLst/>
              <a:cxnLst>
                <a:cxn ang="0">
                  <a:pos x="56" y="6"/>
                </a:cxn>
                <a:cxn ang="0">
                  <a:pos x="43" y="9"/>
                </a:cxn>
                <a:cxn ang="0">
                  <a:pos x="36" y="9"/>
                </a:cxn>
                <a:cxn ang="0">
                  <a:pos x="30" y="7"/>
                </a:cxn>
                <a:cxn ang="0">
                  <a:pos x="21" y="1"/>
                </a:cxn>
                <a:cxn ang="0">
                  <a:pos x="15" y="0"/>
                </a:cxn>
                <a:cxn ang="0">
                  <a:pos x="13" y="1"/>
                </a:cxn>
                <a:cxn ang="0">
                  <a:pos x="11" y="4"/>
                </a:cxn>
                <a:cxn ang="0">
                  <a:pos x="10" y="9"/>
                </a:cxn>
                <a:cxn ang="0">
                  <a:pos x="7" y="20"/>
                </a:cxn>
                <a:cxn ang="0">
                  <a:pos x="5" y="38"/>
                </a:cxn>
                <a:cxn ang="0">
                  <a:pos x="0" y="65"/>
                </a:cxn>
                <a:cxn ang="0">
                  <a:pos x="0" y="70"/>
                </a:cxn>
                <a:cxn ang="0">
                  <a:pos x="1" y="70"/>
                </a:cxn>
                <a:cxn ang="0">
                  <a:pos x="2" y="71"/>
                </a:cxn>
                <a:cxn ang="0">
                  <a:pos x="4" y="72"/>
                </a:cxn>
                <a:cxn ang="0">
                  <a:pos x="6" y="73"/>
                </a:cxn>
                <a:cxn ang="0">
                  <a:pos x="9" y="74"/>
                </a:cxn>
                <a:cxn ang="0">
                  <a:pos x="38" y="77"/>
                </a:cxn>
                <a:cxn ang="0">
                  <a:pos x="47" y="77"/>
                </a:cxn>
                <a:cxn ang="0">
                  <a:pos x="51" y="76"/>
                </a:cxn>
                <a:cxn ang="0">
                  <a:pos x="54" y="74"/>
                </a:cxn>
                <a:cxn ang="0">
                  <a:pos x="55" y="73"/>
                </a:cxn>
                <a:cxn ang="0">
                  <a:pos x="56" y="70"/>
                </a:cxn>
                <a:cxn ang="0">
                  <a:pos x="56" y="67"/>
                </a:cxn>
                <a:cxn ang="0">
                  <a:pos x="55" y="58"/>
                </a:cxn>
                <a:cxn ang="0">
                  <a:pos x="55" y="26"/>
                </a:cxn>
                <a:cxn ang="0">
                  <a:pos x="56" y="23"/>
                </a:cxn>
                <a:cxn ang="0">
                  <a:pos x="60" y="12"/>
                </a:cxn>
                <a:cxn ang="0">
                  <a:pos x="60" y="10"/>
                </a:cxn>
                <a:cxn ang="0">
                  <a:pos x="60" y="8"/>
                </a:cxn>
                <a:cxn ang="0">
                  <a:pos x="60" y="7"/>
                </a:cxn>
                <a:cxn ang="0">
                  <a:pos x="58" y="6"/>
                </a:cxn>
                <a:cxn ang="0">
                  <a:pos x="56" y="6"/>
                </a:cxn>
              </a:cxnLst>
              <a:rect l="0" t="0" r="r" b="b"/>
              <a:pathLst>
                <a:path w="60" h="77">
                  <a:moveTo>
                    <a:pt x="56" y="6"/>
                  </a:moveTo>
                  <a:lnTo>
                    <a:pt x="43" y="9"/>
                  </a:lnTo>
                  <a:lnTo>
                    <a:pt x="36" y="9"/>
                  </a:lnTo>
                  <a:lnTo>
                    <a:pt x="30" y="7"/>
                  </a:lnTo>
                  <a:lnTo>
                    <a:pt x="21" y="1"/>
                  </a:lnTo>
                  <a:lnTo>
                    <a:pt x="15" y="0"/>
                  </a:lnTo>
                  <a:lnTo>
                    <a:pt x="13" y="1"/>
                  </a:lnTo>
                  <a:lnTo>
                    <a:pt x="11" y="4"/>
                  </a:lnTo>
                  <a:lnTo>
                    <a:pt x="10" y="9"/>
                  </a:lnTo>
                  <a:lnTo>
                    <a:pt x="7" y="20"/>
                  </a:lnTo>
                  <a:lnTo>
                    <a:pt x="5" y="38"/>
                  </a:lnTo>
                  <a:lnTo>
                    <a:pt x="0" y="65"/>
                  </a:lnTo>
                  <a:lnTo>
                    <a:pt x="0" y="70"/>
                  </a:lnTo>
                  <a:lnTo>
                    <a:pt x="1" y="70"/>
                  </a:lnTo>
                  <a:lnTo>
                    <a:pt x="2" y="71"/>
                  </a:lnTo>
                  <a:lnTo>
                    <a:pt x="4" y="72"/>
                  </a:lnTo>
                  <a:lnTo>
                    <a:pt x="6" y="73"/>
                  </a:lnTo>
                  <a:lnTo>
                    <a:pt x="9" y="74"/>
                  </a:lnTo>
                  <a:lnTo>
                    <a:pt x="38" y="77"/>
                  </a:lnTo>
                  <a:lnTo>
                    <a:pt x="47" y="77"/>
                  </a:lnTo>
                  <a:lnTo>
                    <a:pt x="51" y="76"/>
                  </a:lnTo>
                  <a:lnTo>
                    <a:pt x="54" y="74"/>
                  </a:lnTo>
                  <a:lnTo>
                    <a:pt x="55" y="73"/>
                  </a:lnTo>
                  <a:lnTo>
                    <a:pt x="56" y="70"/>
                  </a:lnTo>
                  <a:lnTo>
                    <a:pt x="56" y="67"/>
                  </a:lnTo>
                  <a:lnTo>
                    <a:pt x="55" y="58"/>
                  </a:lnTo>
                  <a:lnTo>
                    <a:pt x="55" y="26"/>
                  </a:lnTo>
                  <a:lnTo>
                    <a:pt x="56" y="23"/>
                  </a:lnTo>
                  <a:lnTo>
                    <a:pt x="60" y="12"/>
                  </a:lnTo>
                  <a:lnTo>
                    <a:pt x="60" y="10"/>
                  </a:lnTo>
                  <a:lnTo>
                    <a:pt x="60" y="8"/>
                  </a:lnTo>
                  <a:lnTo>
                    <a:pt x="60" y="7"/>
                  </a:lnTo>
                  <a:lnTo>
                    <a:pt x="58" y="6"/>
                  </a:lnTo>
                  <a:lnTo>
                    <a:pt x="56" y="6"/>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32"/>
            <p:cNvSpPr>
              <a:spLocks/>
            </p:cNvSpPr>
            <p:nvPr/>
          </p:nvSpPr>
          <p:spPr bwMode="auto">
            <a:xfrm flipH="1">
              <a:off x="7939548" y="5044996"/>
              <a:ext cx="82472" cy="117249"/>
            </a:xfrm>
            <a:custGeom>
              <a:avLst/>
              <a:gdLst/>
              <a:ahLst/>
              <a:cxnLst>
                <a:cxn ang="0">
                  <a:pos x="15" y="2"/>
                </a:cxn>
                <a:cxn ang="0">
                  <a:pos x="10" y="0"/>
                </a:cxn>
                <a:cxn ang="0">
                  <a:pos x="6" y="0"/>
                </a:cxn>
                <a:cxn ang="0">
                  <a:pos x="5" y="0"/>
                </a:cxn>
                <a:cxn ang="0">
                  <a:pos x="3" y="1"/>
                </a:cxn>
                <a:cxn ang="0">
                  <a:pos x="2" y="4"/>
                </a:cxn>
                <a:cxn ang="0">
                  <a:pos x="1" y="8"/>
                </a:cxn>
                <a:cxn ang="0">
                  <a:pos x="0" y="11"/>
                </a:cxn>
                <a:cxn ang="0">
                  <a:pos x="1" y="14"/>
                </a:cxn>
                <a:cxn ang="0">
                  <a:pos x="2" y="16"/>
                </a:cxn>
                <a:cxn ang="0">
                  <a:pos x="5" y="24"/>
                </a:cxn>
                <a:cxn ang="0">
                  <a:pos x="5" y="26"/>
                </a:cxn>
                <a:cxn ang="0">
                  <a:pos x="6" y="29"/>
                </a:cxn>
                <a:cxn ang="0">
                  <a:pos x="7" y="30"/>
                </a:cxn>
                <a:cxn ang="0">
                  <a:pos x="10" y="31"/>
                </a:cxn>
                <a:cxn ang="0">
                  <a:pos x="12" y="31"/>
                </a:cxn>
                <a:cxn ang="0">
                  <a:pos x="15" y="32"/>
                </a:cxn>
                <a:cxn ang="0">
                  <a:pos x="17" y="33"/>
                </a:cxn>
                <a:cxn ang="0">
                  <a:pos x="19" y="35"/>
                </a:cxn>
                <a:cxn ang="0">
                  <a:pos x="21" y="37"/>
                </a:cxn>
                <a:cxn ang="0">
                  <a:pos x="27" y="52"/>
                </a:cxn>
                <a:cxn ang="0">
                  <a:pos x="29" y="59"/>
                </a:cxn>
                <a:cxn ang="0">
                  <a:pos x="32" y="61"/>
                </a:cxn>
                <a:cxn ang="0">
                  <a:pos x="37" y="65"/>
                </a:cxn>
                <a:cxn ang="0">
                  <a:pos x="39" y="67"/>
                </a:cxn>
                <a:cxn ang="0">
                  <a:pos x="40" y="69"/>
                </a:cxn>
                <a:cxn ang="0">
                  <a:pos x="43" y="76"/>
                </a:cxn>
                <a:cxn ang="0">
                  <a:pos x="45" y="98"/>
                </a:cxn>
                <a:cxn ang="0">
                  <a:pos x="46" y="106"/>
                </a:cxn>
                <a:cxn ang="0">
                  <a:pos x="47" y="108"/>
                </a:cxn>
                <a:cxn ang="0">
                  <a:pos x="50" y="113"/>
                </a:cxn>
                <a:cxn ang="0">
                  <a:pos x="52" y="115"/>
                </a:cxn>
                <a:cxn ang="0">
                  <a:pos x="56" y="118"/>
                </a:cxn>
                <a:cxn ang="0">
                  <a:pos x="57" y="118"/>
                </a:cxn>
                <a:cxn ang="0">
                  <a:pos x="59" y="118"/>
                </a:cxn>
                <a:cxn ang="0">
                  <a:pos x="60" y="117"/>
                </a:cxn>
                <a:cxn ang="0">
                  <a:pos x="61" y="114"/>
                </a:cxn>
                <a:cxn ang="0">
                  <a:pos x="61" y="96"/>
                </a:cxn>
                <a:cxn ang="0">
                  <a:pos x="62" y="88"/>
                </a:cxn>
                <a:cxn ang="0">
                  <a:pos x="62" y="87"/>
                </a:cxn>
                <a:cxn ang="0">
                  <a:pos x="62" y="86"/>
                </a:cxn>
                <a:cxn ang="0">
                  <a:pos x="63" y="86"/>
                </a:cxn>
                <a:cxn ang="0">
                  <a:pos x="65" y="87"/>
                </a:cxn>
                <a:cxn ang="0">
                  <a:pos x="67" y="90"/>
                </a:cxn>
                <a:cxn ang="0">
                  <a:pos x="73" y="101"/>
                </a:cxn>
                <a:cxn ang="0">
                  <a:pos x="75" y="106"/>
                </a:cxn>
                <a:cxn ang="0">
                  <a:pos x="76" y="114"/>
                </a:cxn>
                <a:cxn ang="0">
                  <a:pos x="76" y="115"/>
                </a:cxn>
                <a:cxn ang="0">
                  <a:pos x="76" y="115"/>
                </a:cxn>
                <a:cxn ang="0">
                  <a:pos x="78" y="115"/>
                </a:cxn>
                <a:cxn ang="0">
                  <a:pos x="80" y="113"/>
                </a:cxn>
                <a:cxn ang="0">
                  <a:pos x="82" y="111"/>
                </a:cxn>
                <a:cxn ang="0">
                  <a:pos x="83" y="109"/>
                </a:cxn>
                <a:cxn ang="0">
                  <a:pos x="83" y="103"/>
                </a:cxn>
                <a:cxn ang="0">
                  <a:pos x="81" y="91"/>
                </a:cxn>
                <a:cxn ang="0">
                  <a:pos x="73" y="75"/>
                </a:cxn>
                <a:cxn ang="0">
                  <a:pos x="39" y="26"/>
                </a:cxn>
                <a:cxn ang="0">
                  <a:pos x="25" y="9"/>
                </a:cxn>
                <a:cxn ang="0">
                  <a:pos x="20" y="5"/>
                </a:cxn>
                <a:cxn ang="0">
                  <a:pos x="15" y="2"/>
                </a:cxn>
              </a:cxnLst>
              <a:rect l="0" t="0" r="r" b="b"/>
              <a:pathLst>
                <a:path w="83" h="118">
                  <a:moveTo>
                    <a:pt x="15" y="2"/>
                  </a:moveTo>
                  <a:lnTo>
                    <a:pt x="10" y="0"/>
                  </a:lnTo>
                  <a:lnTo>
                    <a:pt x="6" y="0"/>
                  </a:lnTo>
                  <a:lnTo>
                    <a:pt x="5" y="0"/>
                  </a:lnTo>
                  <a:lnTo>
                    <a:pt x="3" y="1"/>
                  </a:lnTo>
                  <a:lnTo>
                    <a:pt x="2" y="4"/>
                  </a:lnTo>
                  <a:lnTo>
                    <a:pt x="1" y="8"/>
                  </a:lnTo>
                  <a:lnTo>
                    <a:pt x="0" y="11"/>
                  </a:lnTo>
                  <a:lnTo>
                    <a:pt x="1" y="14"/>
                  </a:lnTo>
                  <a:lnTo>
                    <a:pt x="2" y="16"/>
                  </a:lnTo>
                  <a:lnTo>
                    <a:pt x="5" y="24"/>
                  </a:lnTo>
                  <a:lnTo>
                    <a:pt x="5" y="26"/>
                  </a:lnTo>
                  <a:lnTo>
                    <a:pt x="6" y="29"/>
                  </a:lnTo>
                  <a:lnTo>
                    <a:pt x="7" y="30"/>
                  </a:lnTo>
                  <a:lnTo>
                    <a:pt x="10" y="31"/>
                  </a:lnTo>
                  <a:lnTo>
                    <a:pt x="12" y="31"/>
                  </a:lnTo>
                  <a:lnTo>
                    <a:pt x="15" y="32"/>
                  </a:lnTo>
                  <a:lnTo>
                    <a:pt x="17" y="33"/>
                  </a:lnTo>
                  <a:lnTo>
                    <a:pt x="19" y="35"/>
                  </a:lnTo>
                  <a:lnTo>
                    <a:pt x="21" y="37"/>
                  </a:lnTo>
                  <a:lnTo>
                    <a:pt x="27" y="52"/>
                  </a:lnTo>
                  <a:lnTo>
                    <a:pt x="29" y="59"/>
                  </a:lnTo>
                  <a:lnTo>
                    <a:pt x="32" y="61"/>
                  </a:lnTo>
                  <a:lnTo>
                    <a:pt x="37" y="65"/>
                  </a:lnTo>
                  <a:lnTo>
                    <a:pt x="39" y="67"/>
                  </a:lnTo>
                  <a:lnTo>
                    <a:pt x="40" y="69"/>
                  </a:lnTo>
                  <a:lnTo>
                    <a:pt x="43" y="76"/>
                  </a:lnTo>
                  <a:lnTo>
                    <a:pt x="45" y="98"/>
                  </a:lnTo>
                  <a:lnTo>
                    <a:pt x="46" y="106"/>
                  </a:lnTo>
                  <a:lnTo>
                    <a:pt x="47" y="108"/>
                  </a:lnTo>
                  <a:lnTo>
                    <a:pt x="50" y="113"/>
                  </a:lnTo>
                  <a:lnTo>
                    <a:pt x="52" y="115"/>
                  </a:lnTo>
                  <a:lnTo>
                    <a:pt x="56" y="118"/>
                  </a:lnTo>
                  <a:lnTo>
                    <a:pt x="57" y="118"/>
                  </a:lnTo>
                  <a:lnTo>
                    <a:pt x="59" y="118"/>
                  </a:lnTo>
                  <a:lnTo>
                    <a:pt x="60" y="117"/>
                  </a:lnTo>
                  <a:lnTo>
                    <a:pt x="61" y="114"/>
                  </a:lnTo>
                  <a:lnTo>
                    <a:pt x="61" y="96"/>
                  </a:lnTo>
                  <a:lnTo>
                    <a:pt x="62" y="88"/>
                  </a:lnTo>
                  <a:lnTo>
                    <a:pt x="62" y="87"/>
                  </a:lnTo>
                  <a:lnTo>
                    <a:pt x="62" y="86"/>
                  </a:lnTo>
                  <a:lnTo>
                    <a:pt x="63" y="86"/>
                  </a:lnTo>
                  <a:lnTo>
                    <a:pt x="65" y="87"/>
                  </a:lnTo>
                  <a:lnTo>
                    <a:pt x="67" y="90"/>
                  </a:lnTo>
                  <a:lnTo>
                    <a:pt x="73" y="101"/>
                  </a:lnTo>
                  <a:lnTo>
                    <a:pt x="75" y="106"/>
                  </a:lnTo>
                  <a:lnTo>
                    <a:pt x="76" y="114"/>
                  </a:lnTo>
                  <a:lnTo>
                    <a:pt x="76" y="115"/>
                  </a:lnTo>
                  <a:lnTo>
                    <a:pt x="76" y="115"/>
                  </a:lnTo>
                  <a:lnTo>
                    <a:pt x="78" y="115"/>
                  </a:lnTo>
                  <a:lnTo>
                    <a:pt x="80" y="113"/>
                  </a:lnTo>
                  <a:lnTo>
                    <a:pt x="82" y="111"/>
                  </a:lnTo>
                  <a:lnTo>
                    <a:pt x="83" y="109"/>
                  </a:lnTo>
                  <a:lnTo>
                    <a:pt x="83" y="103"/>
                  </a:lnTo>
                  <a:lnTo>
                    <a:pt x="81" y="91"/>
                  </a:lnTo>
                  <a:lnTo>
                    <a:pt x="73" y="75"/>
                  </a:lnTo>
                  <a:lnTo>
                    <a:pt x="39" y="26"/>
                  </a:lnTo>
                  <a:lnTo>
                    <a:pt x="25" y="9"/>
                  </a:lnTo>
                  <a:lnTo>
                    <a:pt x="20" y="5"/>
                  </a:lnTo>
                  <a:lnTo>
                    <a:pt x="15" y="2"/>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33"/>
            <p:cNvSpPr>
              <a:spLocks/>
            </p:cNvSpPr>
            <p:nvPr/>
          </p:nvSpPr>
          <p:spPr bwMode="auto">
            <a:xfrm flipH="1">
              <a:off x="7925637" y="5030092"/>
              <a:ext cx="93402" cy="135134"/>
            </a:xfrm>
            <a:custGeom>
              <a:avLst/>
              <a:gdLst/>
              <a:ahLst/>
              <a:cxnLst>
                <a:cxn ang="0">
                  <a:pos x="28" y="0"/>
                </a:cxn>
                <a:cxn ang="0">
                  <a:pos x="23" y="1"/>
                </a:cxn>
                <a:cxn ang="0">
                  <a:pos x="4" y="9"/>
                </a:cxn>
                <a:cxn ang="0">
                  <a:pos x="1" y="14"/>
                </a:cxn>
                <a:cxn ang="0">
                  <a:pos x="1" y="21"/>
                </a:cxn>
                <a:cxn ang="0">
                  <a:pos x="4" y="30"/>
                </a:cxn>
                <a:cxn ang="0">
                  <a:pos x="7" y="34"/>
                </a:cxn>
                <a:cxn ang="0">
                  <a:pos x="15" y="34"/>
                </a:cxn>
                <a:cxn ang="0">
                  <a:pos x="18" y="35"/>
                </a:cxn>
                <a:cxn ang="0">
                  <a:pos x="24" y="48"/>
                </a:cxn>
                <a:cxn ang="0">
                  <a:pos x="40" y="68"/>
                </a:cxn>
                <a:cxn ang="0">
                  <a:pos x="47" y="93"/>
                </a:cxn>
                <a:cxn ang="0">
                  <a:pos x="47" y="117"/>
                </a:cxn>
                <a:cxn ang="0">
                  <a:pos x="43" y="135"/>
                </a:cxn>
                <a:cxn ang="0">
                  <a:pos x="46" y="136"/>
                </a:cxn>
                <a:cxn ang="0">
                  <a:pos x="55" y="135"/>
                </a:cxn>
                <a:cxn ang="0">
                  <a:pos x="58" y="133"/>
                </a:cxn>
                <a:cxn ang="0">
                  <a:pos x="62" y="104"/>
                </a:cxn>
                <a:cxn ang="0">
                  <a:pos x="60" y="90"/>
                </a:cxn>
                <a:cxn ang="0">
                  <a:pos x="62" y="89"/>
                </a:cxn>
                <a:cxn ang="0">
                  <a:pos x="65" y="93"/>
                </a:cxn>
                <a:cxn ang="0">
                  <a:pos x="71" y="110"/>
                </a:cxn>
                <a:cxn ang="0">
                  <a:pos x="71" y="121"/>
                </a:cxn>
                <a:cxn ang="0">
                  <a:pos x="73" y="130"/>
                </a:cxn>
                <a:cxn ang="0">
                  <a:pos x="78" y="132"/>
                </a:cxn>
                <a:cxn ang="0">
                  <a:pos x="87" y="130"/>
                </a:cxn>
                <a:cxn ang="0">
                  <a:pos x="92" y="127"/>
                </a:cxn>
                <a:cxn ang="0">
                  <a:pos x="94" y="122"/>
                </a:cxn>
                <a:cxn ang="0">
                  <a:pos x="88" y="101"/>
                </a:cxn>
                <a:cxn ang="0">
                  <a:pos x="71" y="72"/>
                </a:cxn>
                <a:cxn ang="0">
                  <a:pos x="70" y="66"/>
                </a:cxn>
                <a:cxn ang="0">
                  <a:pos x="72" y="61"/>
                </a:cxn>
                <a:cxn ang="0">
                  <a:pos x="70" y="50"/>
                </a:cxn>
                <a:cxn ang="0">
                  <a:pos x="65" y="41"/>
                </a:cxn>
                <a:cxn ang="0">
                  <a:pos x="59" y="35"/>
                </a:cxn>
                <a:cxn ang="0">
                  <a:pos x="35" y="19"/>
                </a:cxn>
                <a:cxn ang="0">
                  <a:pos x="33" y="14"/>
                </a:cxn>
                <a:cxn ang="0">
                  <a:pos x="34" y="10"/>
                </a:cxn>
                <a:cxn ang="0">
                  <a:pos x="36" y="5"/>
                </a:cxn>
                <a:cxn ang="0">
                  <a:pos x="35" y="2"/>
                </a:cxn>
                <a:cxn ang="0">
                  <a:pos x="31" y="0"/>
                </a:cxn>
              </a:cxnLst>
              <a:rect l="0" t="0" r="r" b="b"/>
              <a:pathLst>
                <a:path w="94" h="136">
                  <a:moveTo>
                    <a:pt x="31" y="0"/>
                  </a:moveTo>
                  <a:lnTo>
                    <a:pt x="28" y="0"/>
                  </a:lnTo>
                  <a:lnTo>
                    <a:pt x="26" y="0"/>
                  </a:lnTo>
                  <a:lnTo>
                    <a:pt x="23" y="1"/>
                  </a:lnTo>
                  <a:lnTo>
                    <a:pt x="9" y="5"/>
                  </a:lnTo>
                  <a:lnTo>
                    <a:pt x="4" y="9"/>
                  </a:lnTo>
                  <a:lnTo>
                    <a:pt x="2" y="12"/>
                  </a:lnTo>
                  <a:lnTo>
                    <a:pt x="1" y="14"/>
                  </a:lnTo>
                  <a:lnTo>
                    <a:pt x="0" y="18"/>
                  </a:lnTo>
                  <a:lnTo>
                    <a:pt x="1" y="21"/>
                  </a:lnTo>
                  <a:lnTo>
                    <a:pt x="2" y="26"/>
                  </a:lnTo>
                  <a:lnTo>
                    <a:pt x="4" y="30"/>
                  </a:lnTo>
                  <a:lnTo>
                    <a:pt x="6" y="33"/>
                  </a:lnTo>
                  <a:lnTo>
                    <a:pt x="7" y="34"/>
                  </a:lnTo>
                  <a:lnTo>
                    <a:pt x="8" y="34"/>
                  </a:lnTo>
                  <a:lnTo>
                    <a:pt x="15" y="34"/>
                  </a:lnTo>
                  <a:lnTo>
                    <a:pt x="17" y="34"/>
                  </a:lnTo>
                  <a:lnTo>
                    <a:pt x="18" y="35"/>
                  </a:lnTo>
                  <a:lnTo>
                    <a:pt x="19" y="37"/>
                  </a:lnTo>
                  <a:lnTo>
                    <a:pt x="24" y="48"/>
                  </a:lnTo>
                  <a:lnTo>
                    <a:pt x="26" y="52"/>
                  </a:lnTo>
                  <a:lnTo>
                    <a:pt x="40" y="68"/>
                  </a:lnTo>
                  <a:lnTo>
                    <a:pt x="41" y="72"/>
                  </a:lnTo>
                  <a:lnTo>
                    <a:pt x="47" y="93"/>
                  </a:lnTo>
                  <a:lnTo>
                    <a:pt x="48" y="105"/>
                  </a:lnTo>
                  <a:lnTo>
                    <a:pt x="47" y="117"/>
                  </a:lnTo>
                  <a:lnTo>
                    <a:pt x="43" y="133"/>
                  </a:lnTo>
                  <a:lnTo>
                    <a:pt x="43" y="135"/>
                  </a:lnTo>
                  <a:lnTo>
                    <a:pt x="44" y="136"/>
                  </a:lnTo>
                  <a:lnTo>
                    <a:pt x="46" y="136"/>
                  </a:lnTo>
                  <a:lnTo>
                    <a:pt x="51" y="136"/>
                  </a:lnTo>
                  <a:lnTo>
                    <a:pt x="55" y="135"/>
                  </a:lnTo>
                  <a:lnTo>
                    <a:pt x="57" y="134"/>
                  </a:lnTo>
                  <a:lnTo>
                    <a:pt x="58" y="133"/>
                  </a:lnTo>
                  <a:lnTo>
                    <a:pt x="60" y="129"/>
                  </a:lnTo>
                  <a:lnTo>
                    <a:pt x="62" y="104"/>
                  </a:lnTo>
                  <a:lnTo>
                    <a:pt x="60" y="92"/>
                  </a:lnTo>
                  <a:lnTo>
                    <a:pt x="60" y="90"/>
                  </a:lnTo>
                  <a:lnTo>
                    <a:pt x="61" y="89"/>
                  </a:lnTo>
                  <a:lnTo>
                    <a:pt x="62" y="89"/>
                  </a:lnTo>
                  <a:lnTo>
                    <a:pt x="63" y="89"/>
                  </a:lnTo>
                  <a:lnTo>
                    <a:pt x="65" y="93"/>
                  </a:lnTo>
                  <a:lnTo>
                    <a:pt x="70" y="103"/>
                  </a:lnTo>
                  <a:lnTo>
                    <a:pt x="71" y="110"/>
                  </a:lnTo>
                  <a:lnTo>
                    <a:pt x="71" y="118"/>
                  </a:lnTo>
                  <a:lnTo>
                    <a:pt x="71" y="121"/>
                  </a:lnTo>
                  <a:lnTo>
                    <a:pt x="72" y="128"/>
                  </a:lnTo>
                  <a:lnTo>
                    <a:pt x="73" y="130"/>
                  </a:lnTo>
                  <a:lnTo>
                    <a:pt x="75" y="131"/>
                  </a:lnTo>
                  <a:lnTo>
                    <a:pt x="78" y="132"/>
                  </a:lnTo>
                  <a:lnTo>
                    <a:pt x="81" y="132"/>
                  </a:lnTo>
                  <a:lnTo>
                    <a:pt x="87" y="130"/>
                  </a:lnTo>
                  <a:lnTo>
                    <a:pt x="91" y="129"/>
                  </a:lnTo>
                  <a:lnTo>
                    <a:pt x="92" y="127"/>
                  </a:lnTo>
                  <a:lnTo>
                    <a:pt x="94" y="125"/>
                  </a:lnTo>
                  <a:lnTo>
                    <a:pt x="94" y="122"/>
                  </a:lnTo>
                  <a:lnTo>
                    <a:pt x="93" y="115"/>
                  </a:lnTo>
                  <a:lnTo>
                    <a:pt x="88" y="101"/>
                  </a:lnTo>
                  <a:lnTo>
                    <a:pt x="84" y="93"/>
                  </a:lnTo>
                  <a:lnTo>
                    <a:pt x="71" y="72"/>
                  </a:lnTo>
                  <a:lnTo>
                    <a:pt x="70" y="68"/>
                  </a:lnTo>
                  <a:lnTo>
                    <a:pt x="70" y="66"/>
                  </a:lnTo>
                  <a:lnTo>
                    <a:pt x="70" y="63"/>
                  </a:lnTo>
                  <a:lnTo>
                    <a:pt x="72" y="61"/>
                  </a:lnTo>
                  <a:lnTo>
                    <a:pt x="72" y="57"/>
                  </a:lnTo>
                  <a:lnTo>
                    <a:pt x="70" y="50"/>
                  </a:lnTo>
                  <a:lnTo>
                    <a:pt x="68" y="46"/>
                  </a:lnTo>
                  <a:lnTo>
                    <a:pt x="65" y="41"/>
                  </a:lnTo>
                  <a:lnTo>
                    <a:pt x="62" y="38"/>
                  </a:lnTo>
                  <a:lnTo>
                    <a:pt x="59" y="35"/>
                  </a:lnTo>
                  <a:lnTo>
                    <a:pt x="41" y="24"/>
                  </a:lnTo>
                  <a:lnTo>
                    <a:pt x="35" y="19"/>
                  </a:lnTo>
                  <a:lnTo>
                    <a:pt x="33" y="17"/>
                  </a:lnTo>
                  <a:lnTo>
                    <a:pt x="33" y="14"/>
                  </a:lnTo>
                  <a:lnTo>
                    <a:pt x="33" y="12"/>
                  </a:lnTo>
                  <a:lnTo>
                    <a:pt x="34" y="10"/>
                  </a:lnTo>
                  <a:lnTo>
                    <a:pt x="36" y="7"/>
                  </a:lnTo>
                  <a:lnTo>
                    <a:pt x="36" y="5"/>
                  </a:lnTo>
                  <a:lnTo>
                    <a:pt x="36" y="4"/>
                  </a:lnTo>
                  <a:lnTo>
                    <a:pt x="35" y="2"/>
                  </a:lnTo>
                  <a:lnTo>
                    <a:pt x="33" y="1"/>
                  </a:lnTo>
                  <a:lnTo>
                    <a:pt x="31" y="0"/>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34"/>
            <p:cNvSpPr>
              <a:spLocks/>
            </p:cNvSpPr>
            <p:nvPr/>
          </p:nvSpPr>
          <p:spPr bwMode="auto">
            <a:xfrm flipH="1">
              <a:off x="7968363" y="5073812"/>
              <a:ext cx="10930" cy="13911"/>
            </a:xfrm>
            <a:custGeom>
              <a:avLst/>
              <a:gdLst/>
              <a:ahLst/>
              <a:cxnLst>
                <a:cxn ang="0">
                  <a:pos x="6" y="0"/>
                </a:cxn>
                <a:cxn ang="0">
                  <a:pos x="5" y="0"/>
                </a:cxn>
                <a:cxn ang="0">
                  <a:pos x="4" y="0"/>
                </a:cxn>
                <a:cxn ang="0">
                  <a:pos x="1" y="2"/>
                </a:cxn>
                <a:cxn ang="0">
                  <a:pos x="0" y="5"/>
                </a:cxn>
                <a:cxn ang="0">
                  <a:pos x="0" y="8"/>
                </a:cxn>
                <a:cxn ang="0">
                  <a:pos x="2" y="10"/>
                </a:cxn>
                <a:cxn ang="0">
                  <a:pos x="6" y="12"/>
                </a:cxn>
                <a:cxn ang="0">
                  <a:pos x="9" y="13"/>
                </a:cxn>
                <a:cxn ang="0">
                  <a:pos x="11" y="14"/>
                </a:cxn>
                <a:cxn ang="0">
                  <a:pos x="11" y="13"/>
                </a:cxn>
                <a:cxn ang="0">
                  <a:pos x="11" y="11"/>
                </a:cxn>
                <a:cxn ang="0">
                  <a:pos x="7" y="2"/>
                </a:cxn>
                <a:cxn ang="0">
                  <a:pos x="7" y="1"/>
                </a:cxn>
                <a:cxn ang="0">
                  <a:pos x="6" y="0"/>
                </a:cxn>
              </a:cxnLst>
              <a:rect l="0" t="0" r="r" b="b"/>
              <a:pathLst>
                <a:path w="11" h="14">
                  <a:moveTo>
                    <a:pt x="6" y="0"/>
                  </a:moveTo>
                  <a:lnTo>
                    <a:pt x="5" y="0"/>
                  </a:lnTo>
                  <a:lnTo>
                    <a:pt x="4" y="0"/>
                  </a:lnTo>
                  <a:lnTo>
                    <a:pt x="1" y="2"/>
                  </a:lnTo>
                  <a:lnTo>
                    <a:pt x="0" y="5"/>
                  </a:lnTo>
                  <a:lnTo>
                    <a:pt x="0" y="8"/>
                  </a:lnTo>
                  <a:lnTo>
                    <a:pt x="2" y="10"/>
                  </a:lnTo>
                  <a:lnTo>
                    <a:pt x="6" y="12"/>
                  </a:lnTo>
                  <a:lnTo>
                    <a:pt x="9" y="13"/>
                  </a:lnTo>
                  <a:lnTo>
                    <a:pt x="11" y="14"/>
                  </a:lnTo>
                  <a:lnTo>
                    <a:pt x="11" y="13"/>
                  </a:lnTo>
                  <a:lnTo>
                    <a:pt x="11" y="11"/>
                  </a:lnTo>
                  <a:lnTo>
                    <a:pt x="7" y="2"/>
                  </a:lnTo>
                  <a:lnTo>
                    <a:pt x="7" y="1"/>
                  </a:lnTo>
                  <a:lnTo>
                    <a:pt x="6" y="0"/>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9" name="Group 34"/>
            <p:cNvGrpSpPr>
              <a:grpSpLocks noChangeAspect="1"/>
            </p:cNvGrpSpPr>
            <p:nvPr/>
          </p:nvGrpSpPr>
          <p:grpSpPr>
            <a:xfrm>
              <a:off x="8108389" y="4554993"/>
              <a:ext cx="290095" cy="177151"/>
              <a:chOff x="2103438" y="3086101"/>
              <a:chExt cx="595313" cy="363538"/>
            </a:xfrm>
          </p:grpSpPr>
          <p:sp>
            <p:nvSpPr>
              <p:cNvPr id="110" name="Freeform 72"/>
              <p:cNvSpPr>
                <a:spLocks/>
              </p:cNvSpPr>
              <p:nvPr/>
            </p:nvSpPr>
            <p:spPr bwMode="auto">
              <a:xfrm>
                <a:off x="2103438" y="3086101"/>
                <a:ext cx="595313" cy="363538"/>
              </a:xfrm>
              <a:custGeom>
                <a:avLst/>
                <a:gdLst/>
                <a:ahLst/>
                <a:cxnLst>
                  <a:cxn ang="0">
                    <a:pos x="214" y="0"/>
                  </a:cxn>
                  <a:cxn ang="0">
                    <a:pos x="186" y="1"/>
                  </a:cxn>
                  <a:cxn ang="0">
                    <a:pos x="153" y="9"/>
                  </a:cxn>
                  <a:cxn ang="0">
                    <a:pos x="137" y="17"/>
                  </a:cxn>
                  <a:cxn ang="0">
                    <a:pos x="123" y="27"/>
                  </a:cxn>
                  <a:cxn ang="0">
                    <a:pos x="88" y="62"/>
                  </a:cxn>
                  <a:cxn ang="0">
                    <a:pos x="40" y="106"/>
                  </a:cxn>
                  <a:cxn ang="0">
                    <a:pos x="10" y="129"/>
                  </a:cxn>
                  <a:cxn ang="0">
                    <a:pos x="4" y="136"/>
                  </a:cxn>
                  <a:cxn ang="0">
                    <a:pos x="1" y="143"/>
                  </a:cxn>
                  <a:cxn ang="0">
                    <a:pos x="0" y="149"/>
                  </a:cxn>
                  <a:cxn ang="0">
                    <a:pos x="3" y="155"/>
                  </a:cxn>
                  <a:cxn ang="0">
                    <a:pos x="7" y="160"/>
                  </a:cxn>
                  <a:cxn ang="0">
                    <a:pos x="11" y="162"/>
                  </a:cxn>
                  <a:cxn ang="0">
                    <a:pos x="27" y="168"/>
                  </a:cxn>
                  <a:cxn ang="0">
                    <a:pos x="85" y="177"/>
                  </a:cxn>
                  <a:cxn ang="0">
                    <a:pos x="254" y="179"/>
                  </a:cxn>
                  <a:cxn ang="0">
                    <a:pos x="266" y="181"/>
                  </a:cxn>
                  <a:cxn ang="0">
                    <a:pos x="279" y="185"/>
                  </a:cxn>
                  <a:cxn ang="0">
                    <a:pos x="303" y="197"/>
                  </a:cxn>
                  <a:cxn ang="0">
                    <a:pos x="321" y="210"/>
                  </a:cxn>
                  <a:cxn ang="0">
                    <a:pos x="332" y="224"/>
                  </a:cxn>
                  <a:cxn ang="0">
                    <a:pos x="338" y="228"/>
                  </a:cxn>
                  <a:cxn ang="0">
                    <a:pos x="344" y="229"/>
                  </a:cxn>
                  <a:cxn ang="0">
                    <a:pos x="350" y="229"/>
                  </a:cxn>
                  <a:cxn ang="0">
                    <a:pos x="355" y="228"/>
                  </a:cxn>
                  <a:cxn ang="0">
                    <a:pos x="360" y="224"/>
                  </a:cxn>
                  <a:cxn ang="0">
                    <a:pos x="369" y="214"/>
                  </a:cxn>
                  <a:cxn ang="0">
                    <a:pos x="372" y="207"/>
                  </a:cxn>
                  <a:cxn ang="0">
                    <a:pos x="375" y="189"/>
                  </a:cxn>
                  <a:cxn ang="0">
                    <a:pos x="374" y="140"/>
                  </a:cxn>
                  <a:cxn ang="0">
                    <a:pos x="370" y="120"/>
                  </a:cxn>
                  <a:cxn ang="0">
                    <a:pos x="368" y="111"/>
                  </a:cxn>
                  <a:cxn ang="0">
                    <a:pos x="356" y="83"/>
                  </a:cxn>
                  <a:cxn ang="0">
                    <a:pos x="339" y="56"/>
                  </a:cxn>
                  <a:cxn ang="0">
                    <a:pos x="324" y="38"/>
                  </a:cxn>
                  <a:cxn ang="0">
                    <a:pos x="313" y="29"/>
                  </a:cxn>
                  <a:cxn ang="0">
                    <a:pos x="278" y="12"/>
                  </a:cxn>
                  <a:cxn ang="0">
                    <a:pos x="224" y="1"/>
                  </a:cxn>
                  <a:cxn ang="0">
                    <a:pos x="214" y="0"/>
                  </a:cxn>
                </a:cxnLst>
                <a:rect l="0" t="0" r="r" b="b"/>
                <a:pathLst>
                  <a:path w="375" h="229">
                    <a:moveTo>
                      <a:pt x="214" y="0"/>
                    </a:moveTo>
                    <a:lnTo>
                      <a:pt x="186" y="1"/>
                    </a:lnTo>
                    <a:lnTo>
                      <a:pt x="153" y="9"/>
                    </a:lnTo>
                    <a:lnTo>
                      <a:pt x="137" y="17"/>
                    </a:lnTo>
                    <a:lnTo>
                      <a:pt x="123" y="27"/>
                    </a:lnTo>
                    <a:lnTo>
                      <a:pt x="88" y="62"/>
                    </a:lnTo>
                    <a:lnTo>
                      <a:pt x="40" y="106"/>
                    </a:lnTo>
                    <a:lnTo>
                      <a:pt x="10" y="129"/>
                    </a:lnTo>
                    <a:lnTo>
                      <a:pt x="4" y="136"/>
                    </a:lnTo>
                    <a:lnTo>
                      <a:pt x="1" y="143"/>
                    </a:lnTo>
                    <a:lnTo>
                      <a:pt x="0" y="149"/>
                    </a:lnTo>
                    <a:lnTo>
                      <a:pt x="3" y="155"/>
                    </a:lnTo>
                    <a:lnTo>
                      <a:pt x="7" y="160"/>
                    </a:lnTo>
                    <a:lnTo>
                      <a:pt x="11" y="162"/>
                    </a:lnTo>
                    <a:lnTo>
                      <a:pt x="27" y="168"/>
                    </a:lnTo>
                    <a:lnTo>
                      <a:pt x="85" y="177"/>
                    </a:lnTo>
                    <a:lnTo>
                      <a:pt x="254" y="179"/>
                    </a:lnTo>
                    <a:lnTo>
                      <a:pt x="266" y="181"/>
                    </a:lnTo>
                    <a:lnTo>
                      <a:pt x="279" y="185"/>
                    </a:lnTo>
                    <a:lnTo>
                      <a:pt x="303" y="197"/>
                    </a:lnTo>
                    <a:lnTo>
                      <a:pt x="321" y="210"/>
                    </a:lnTo>
                    <a:lnTo>
                      <a:pt x="332" y="224"/>
                    </a:lnTo>
                    <a:lnTo>
                      <a:pt x="338" y="228"/>
                    </a:lnTo>
                    <a:lnTo>
                      <a:pt x="344" y="229"/>
                    </a:lnTo>
                    <a:lnTo>
                      <a:pt x="350" y="229"/>
                    </a:lnTo>
                    <a:lnTo>
                      <a:pt x="355" y="228"/>
                    </a:lnTo>
                    <a:lnTo>
                      <a:pt x="360" y="224"/>
                    </a:lnTo>
                    <a:lnTo>
                      <a:pt x="369" y="214"/>
                    </a:lnTo>
                    <a:lnTo>
                      <a:pt x="372" y="207"/>
                    </a:lnTo>
                    <a:lnTo>
                      <a:pt x="375" y="189"/>
                    </a:lnTo>
                    <a:lnTo>
                      <a:pt x="374" y="140"/>
                    </a:lnTo>
                    <a:lnTo>
                      <a:pt x="370" y="120"/>
                    </a:lnTo>
                    <a:lnTo>
                      <a:pt x="368" y="111"/>
                    </a:lnTo>
                    <a:lnTo>
                      <a:pt x="356" y="83"/>
                    </a:lnTo>
                    <a:lnTo>
                      <a:pt x="339" y="56"/>
                    </a:lnTo>
                    <a:lnTo>
                      <a:pt x="324" y="38"/>
                    </a:lnTo>
                    <a:lnTo>
                      <a:pt x="313" y="29"/>
                    </a:lnTo>
                    <a:lnTo>
                      <a:pt x="278" y="12"/>
                    </a:lnTo>
                    <a:lnTo>
                      <a:pt x="224" y="1"/>
                    </a:lnTo>
                    <a:lnTo>
                      <a:pt x="214" y="0"/>
                    </a:lnTo>
                    <a:close/>
                  </a:path>
                </a:pathLst>
              </a:custGeom>
              <a:solidFill>
                <a:srgbClr val="D0A8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73"/>
              <p:cNvSpPr>
                <a:spLocks/>
              </p:cNvSpPr>
              <p:nvPr/>
            </p:nvSpPr>
            <p:spPr bwMode="auto">
              <a:xfrm>
                <a:off x="2417763" y="3133726"/>
                <a:ext cx="263525" cy="292100"/>
              </a:xfrm>
              <a:custGeom>
                <a:avLst/>
                <a:gdLst/>
                <a:ahLst/>
                <a:cxnLst>
                  <a:cxn ang="0">
                    <a:pos x="0" y="109"/>
                  </a:cxn>
                  <a:cxn ang="0">
                    <a:pos x="0" y="113"/>
                  </a:cxn>
                  <a:cxn ang="0">
                    <a:pos x="2" y="115"/>
                  </a:cxn>
                  <a:cxn ang="0">
                    <a:pos x="5" y="117"/>
                  </a:cxn>
                  <a:cxn ang="0">
                    <a:pos x="8" y="118"/>
                  </a:cxn>
                  <a:cxn ang="0">
                    <a:pos x="47" y="128"/>
                  </a:cxn>
                  <a:cxn ang="0">
                    <a:pos x="60" y="131"/>
                  </a:cxn>
                  <a:cxn ang="0">
                    <a:pos x="113" y="149"/>
                  </a:cxn>
                  <a:cxn ang="0">
                    <a:pos x="125" y="155"/>
                  </a:cxn>
                  <a:cxn ang="0">
                    <a:pos x="130" y="158"/>
                  </a:cxn>
                  <a:cxn ang="0">
                    <a:pos x="149" y="182"/>
                  </a:cxn>
                  <a:cxn ang="0">
                    <a:pos x="153" y="184"/>
                  </a:cxn>
                  <a:cxn ang="0">
                    <a:pos x="155" y="183"/>
                  </a:cxn>
                  <a:cxn ang="0">
                    <a:pos x="158" y="180"/>
                  </a:cxn>
                  <a:cxn ang="0">
                    <a:pos x="160" y="173"/>
                  </a:cxn>
                  <a:cxn ang="0">
                    <a:pos x="164" y="156"/>
                  </a:cxn>
                  <a:cxn ang="0">
                    <a:pos x="166" y="125"/>
                  </a:cxn>
                  <a:cxn ang="0">
                    <a:pos x="163" y="106"/>
                  </a:cxn>
                  <a:cxn ang="0">
                    <a:pos x="154" y="77"/>
                  </a:cxn>
                  <a:cxn ang="0">
                    <a:pos x="142" y="50"/>
                  </a:cxn>
                  <a:cxn ang="0">
                    <a:pos x="120" y="18"/>
                  </a:cxn>
                  <a:cxn ang="0">
                    <a:pos x="110" y="9"/>
                  </a:cxn>
                  <a:cxn ang="0">
                    <a:pos x="99" y="3"/>
                  </a:cxn>
                  <a:cxn ang="0">
                    <a:pos x="89" y="0"/>
                  </a:cxn>
                  <a:cxn ang="0">
                    <a:pos x="78" y="0"/>
                  </a:cxn>
                  <a:cxn ang="0">
                    <a:pos x="67" y="2"/>
                  </a:cxn>
                  <a:cxn ang="0">
                    <a:pos x="57" y="8"/>
                  </a:cxn>
                  <a:cxn ang="0">
                    <a:pos x="53" y="11"/>
                  </a:cxn>
                  <a:cxn ang="0">
                    <a:pos x="48" y="16"/>
                  </a:cxn>
                  <a:cxn ang="0">
                    <a:pos x="32" y="40"/>
                  </a:cxn>
                  <a:cxn ang="0">
                    <a:pos x="9" y="83"/>
                  </a:cxn>
                  <a:cxn ang="0">
                    <a:pos x="2" y="98"/>
                  </a:cxn>
                  <a:cxn ang="0">
                    <a:pos x="0" y="104"/>
                  </a:cxn>
                  <a:cxn ang="0">
                    <a:pos x="0" y="109"/>
                  </a:cxn>
                </a:cxnLst>
                <a:rect l="0" t="0" r="r" b="b"/>
                <a:pathLst>
                  <a:path w="166" h="184">
                    <a:moveTo>
                      <a:pt x="0" y="109"/>
                    </a:moveTo>
                    <a:lnTo>
                      <a:pt x="0" y="113"/>
                    </a:lnTo>
                    <a:lnTo>
                      <a:pt x="2" y="115"/>
                    </a:lnTo>
                    <a:lnTo>
                      <a:pt x="5" y="117"/>
                    </a:lnTo>
                    <a:lnTo>
                      <a:pt x="8" y="118"/>
                    </a:lnTo>
                    <a:lnTo>
                      <a:pt x="47" y="128"/>
                    </a:lnTo>
                    <a:lnTo>
                      <a:pt x="60" y="131"/>
                    </a:lnTo>
                    <a:lnTo>
                      <a:pt x="113" y="149"/>
                    </a:lnTo>
                    <a:lnTo>
                      <a:pt x="125" y="155"/>
                    </a:lnTo>
                    <a:lnTo>
                      <a:pt x="130" y="158"/>
                    </a:lnTo>
                    <a:lnTo>
                      <a:pt x="149" y="182"/>
                    </a:lnTo>
                    <a:lnTo>
                      <a:pt x="153" y="184"/>
                    </a:lnTo>
                    <a:lnTo>
                      <a:pt x="155" y="183"/>
                    </a:lnTo>
                    <a:lnTo>
                      <a:pt x="158" y="180"/>
                    </a:lnTo>
                    <a:lnTo>
                      <a:pt x="160" y="173"/>
                    </a:lnTo>
                    <a:lnTo>
                      <a:pt x="164" y="156"/>
                    </a:lnTo>
                    <a:lnTo>
                      <a:pt x="166" y="125"/>
                    </a:lnTo>
                    <a:lnTo>
                      <a:pt x="163" y="106"/>
                    </a:lnTo>
                    <a:lnTo>
                      <a:pt x="154" y="77"/>
                    </a:lnTo>
                    <a:lnTo>
                      <a:pt x="142" y="50"/>
                    </a:lnTo>
                    <a:lnTo>
                      <a:pt x="120" y="18"/>
                    </a:lnTo>
                    <a:lnTo>
                      <a:pt x="110" y="9"/>
                    </a:lnTo>
                    <a:lnTo>
                      <a:pt x="99" y="3"/>
                    </a:lnTo>
                    <a:lnTo>
                      <a:pt x="89" y="0"/>
                    </a:lnTo>
                    <a:lnTo>
                      <a:pt x="78" y="0"/>
                    </a:lnTo>
                    <a:lnTo>
                      <a:pt x="67" y="2"/>
                    </a:lnTo>
                    <a:lnTo>
                      <a:pt x="57" y="8"/>
                    </a:lnTo>
                    <a:lnTo>
                      <a:pt x="53" y="11"/>
                    </a:lnTo>
                    <a:lnTo>
                      <a:pt x="48" y="16"/>
                    </a:lnTo>
                    <a:lnTo>
                      <a:pt x="32" y="40"/>
                    </a:lnTo>
                    <a:lnTo>
                      <a:pt x="9" y="83"/>
                    </a:lnTo>
                    <a:lnTo>
                      <a:pt x="2" y="98"/>
                    </a:lnTo>
                    <a:lnTo>
                      <a:pt x="0" y="104"/>
                    </a:lnTo>
                    <a:lnTo>
                      <a:pt x="0" y="109"/>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74"/>
              <p:cNvSpPr>
                <a:spLocks/>
              </p:cNvSpPr>
              <p:nvPr/>
            </p:nvSpPr>
            <p:spPr bwMode="auto">
              <a:xfrm>
                <a:off x="2327275" y="3117851"/>
                <a:ext cx="177800" cy="187325"/>
              </a:xfrm>
              <a:custGeom>
                <a:avLst/>
                <a:gdLst/>
                <a:ahLst/>
                <a:cxnLst>
                  <a:cxn ang="0">
                    <a:pos x="78" y="2"/>
                  </a:cxn>
                  <a:cxn ang="0">
                    <a:pos x="75" y="4"/>
                  </a:cxn>
                  <a:cxn ang="0">
                    <a:pos x="43" y="38"/>
                  </a:cxn>
                  <a:cxn ang="0">
                    <a:pos x="9" y="94"/>
                  </a:cxn>
                  <a:cxn ang="0">
                    <a:pos x="5" y="100"/>
                  </a:cxn>
                  <a:cxn ang="0">
                    <a:pos x="0" y="105"/>
                  </a:cxn>
                  <a:cxn ang="0">
                    <a:pos x="1" y="105"/>
                  </a:cxn>
                  <a:cxn ang="0">
                    <a:pos x="3" y="107"/>
                  </a:cxn>
                  <a:cxn ang="0">
                    <a:pos x="10" y="111"/>
                  </a:cxn>
                  <a:cxn ang="0">
                    <a:pos x="15" y="113"/>
                  </a:cxn>
                  <a:cxn ang="0">
                    <a:pos x="20" y="116"/>
                  </a:cxn>
                  <a:cxn ang="0">
                    <a:pos x="26" y="117"/>
                  </a:cxn>
                  <a:cxn ang="0">
                    <a:pos x="32" y="118"/>
                  </a:cxn>
                  <a:cxn ang="0">
                    <a:pos x="38" y="117"/>
                  </a:cxn>
                  <a:cxn ang="0">
                    <a:pos x="42" y="116"/>
                  </a:cxn>
                  <a:cxn ang="0">
                    <a:pos x="45" y="112"/>
                  </a:cxn>
                  <a:cxn ang="0">
                    <a:pos x="62" y="63"/>
                  </a:cxn>
                  <a:cxn ang="0">
                    <a:pos x="69" y="50"/>
                  </a:cxn>
                  <a:cxn ang="0">
                    <a:pos x="89" y="24"/>
                  </a:cxn>
                  <a:cxn ang="0">
                    <a:pos x="92" y="20"/>
                  </a:cxn>
                  <a:cxn ang="0">
                    <a:pos x="100" y="15"/>
                  </a:cxn>
                  <a:cxn ang="0">
                    <a:pos x="105" y="12"/>
                  </a:cxn>
                  <a:cxn ang="0">
                    <a:pos x="112" y="10"/>
                  </a:cxn>
                  <a:cxn ang="0">
                    <a:pos x="112" y="9"/>
                  </a:cxn>
                  <a:cxn ang="0">
                    <a:pos x="110" y="7"/>
                  </a:cxn>
                  <a:cxn ang="0">
                    <a:pos x="105" y="5"/>
                  </a:cxn>
                  <a:cxn ang="0">
                    <a:pos x="84" y="0"/>
                  </a:cxn>
                  <a:cxn ang="0">
                    <a:pos x="81" y="1"/>
                  </a:cxn>
                  <a:cxn ang="0">
                    <a:pos x="78" y="2"/>
                  </a:cxn>
                </a:cxnLst>
                <a:rect l="0" t="0" r="r" b="b"/>
                <a:pathLst>
                  <a:path w="112" h="118">
                    <a:moveTo>
                      <a:pt x="78" y="2"/>
                    </a:moveTo>
                    <a:lnTo>
                      <a:pt x="75" y="4"/>
                    </a:lnTo>
                    <a:lnTo>
                      <a:pt x="43" y="38"/>
                    </a:lnTo>
                    <a:lnTo>
                      <a:pt x="9" y="94"/>
                    </a:lnTo>
                    <a:lnTo>
                      <a:pt x="5" y="100"/>
                    </a:lnTo>
                    <a:lnTo>
                      <a:pt x="0" y="105"/>
                    </a:lnTo>
                    <a:lnTo>
                      <a:pt x="1" y="105"/>
                    </a:lnTo>
                    <a:lnTo>
                      <a:pt x="3" y="107"/>
                    </a:lnTo>
                    <a:lnTo>
                      <a:pt x="10" y="111"/>
                    </a:lnTo>
                    <a:lnTo>
                      <a:pt x="15" y="113"/>
                    </a:lnTo>
                    <a:lnTo>
                      <a:pt x="20" y="116"/>
                    </a:lnTo>
                    <a:lnTo>
                      <a:pt x="26" y="117"/>
                    </a:lnTo>
                    <a:lnTo>
                      <a:pt x="32" y="118"/>
                    </a:lnTo>
                    <a:lnTo>
                      <a:pt x="38" y="117"/>
                    </a:lnTo>
                    <a:lnTo>
                      <a:pt x="42" y="116"/>
                    </a:lnTo>
                    <a:lnTo>
                      <a:pt x="45" y="112"/>
                    </a:lnTo>
                    <a:lnTo>
                      <a:pt x="62" y="63"/>
                    </a:lnTo>
                    <a:lnTo>
                      <a:pt x="69" y="50"/>
                    </a:lnTo>
                    <a:lnTo>
                      <a:pt x="89" y="24"/>
                    </a:lnTo>
                    <a:lnTo>
                      <a:pt x="92" y="20"/>
                    </a:lnTo>
                    <a:lnTo>
                      <a:pt x="100" y="15"/>
                    </a:lnTo>
                    <a:lnTo>
                      <a:pt x="105" y="12"/>
                    </a:lnTo>
                    <a:lnTo>
                      <a:pt x="112" y="10"/>
                    </a:lnTo>
                    <a:lnTo>
                      <a:pt x="112" y="9"/>
                    </a:lnTo>
                    <a:lnTo>
                      <a:pt x="110" y="7"/>
                    </a:lnTo>
                    <a:lnTo>
                      <a:pt x="105" y="5"/>
                    </a:lnTo>
                    <a:lnTo>
                      <a:pt x="84" y="0"/>
                    </a:lnTo>
                    <a:lnTo>
                      <a:pt x="81" y="1"/>
                    </a:lnTo>
                    <a:lnTo>
                      <a:pt x="78" y="2"/>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75"/>
              <p:cNvSpPr>
                <a:spLocks/>
              </p:cNvSpPr>
              <p:nvPr/>
            </p:nvSpPr>
            <p:spPr bwMode="auto">
              <a:xfrm>
                <a:off x="2214563" y="3100388"/>
                <a:ext cx="223838" cy="184150"/>
              </a:xfrm>
              <a:custGeom>
                <a:avLst/>
                <a:gdLst/>
                <a:ahLst/>
                <a:cxnLst>
                  <a:cxn ang="0">
                    <a:pos x="118" y="0"/>
                  </a:cxn>
                  <a:cxn ang="0">
                    <a:pos x="113" y="1"/>
                  </a:cxn>
                  <a:cxn ang="0">
                    <a:pos x="87" y="13"/>
                  </a:cxn>
                  <a:cxn ang="0">
                    <a:pos x="59" y="33"/>
                  </a:cxn>
                  <a:cxn ang="0">
                    <a:pos x="33" y="59"/>
                  </a:cxn>
                  <a:cxn ang="0">
                    <a:pos x="15" y="79"/>
                  </a:cxn>
                  <a:cxn ang="0">
                    <a:pos x="12" y="84"/>
                  </a:cxn>
                  <a:cxn ang="0">
                    <a:pos x="6" y="90"/>
                  </a:cxn>
                  <a:cxn ang="0">
                    <a:pos x="2" y="97"/>
                  </a:cxn>
                  <a:cxn ang="0">
                    <a:pos x="0" y="98"/>
                  </a:cxn>
                  <a:cxn ang="0">
                    <a:pos x="0" y="101"/>
                  </a:cxn>
                  <a:cxn ang="0">
                    <a:pos x="1" y="103"/>
                  </a:cxn>
                  <a:cxn ang="0">
                    <a:pos x="8" y="107"/>
                  </a:cxn>
                  <a:cxn ang="0">
                    <a:pos x="28" y="114"/>
                  </a:cxn>
                  <a:cxn ang="0">
                    <a:pos x="43" y="116"/>
                  </a:cxn>
                  <a:cxn ang="0">
                    <a:pos x="50" y="115"/>
                  </a:cxn>
                  <a:cxn ang="0">
                    <a:pos x="56" y="113"/>
                  </a:cxn>
                  <a:cxn ang="0">
                    <a:pos x="61" y="109"/>
                  </a:cxn>
                  <a:cxn ang="0">
                    <a:pos x="66" y="104"/>
                  </a:cxn>
                  <a:cxn ang="0">
                    <a:pos x="73" y="91"/>
                  </a:cxn>
                  <a:cxn ang="0">
                    <a:pos x="84" y="69"/>
                  </a:cxn>
                  <a:cxn ang="0">
                    <a:pos x="119" y="18"/>
                  </a:cxn>
                  <a:cxn ang="0">
                    <a:pos x="127" y="13"/>
                  </a:cxn>
                  <a:cxn ang="0">
                    <a:pos x="134" y="10"/>
                  </a:cxn>
                  <a:cxn ang="0">
                    <a:pos x="137" y="10"/>
                  </a:cxn>
                  <a:cxn ang="0">
                    <a:pos x="139" y="10"/>
                  </a:cxn>
                  <a:cxn ang="0">
                    <a:pos x="141" y="9"/>
                  </a:cxn>
                  <a:cxn ang="0">
                    <a:pos x="141" y="8"/>
                  </a:cxn>
                  <a:cxn ang="0">
                    <a:pos x="140" y="7"/>
                  </a:cxn>
                  <a:cxn ang="0">
                    <a:pos x="139" y="5"/>
                  </a:cxn>
                  <a:cxn ang="0">
                    <a:pos x="132" y="2"/>
                  </a:cxn>
                  <a:cxn ang="0">
                    <a:pos x="122" y="0"/>
                  </a:cxn>
                  <a:cxn ang="0">
                    <a:pos x="118" y="0"/>
                  </a:cxn>
                </a:cxnLst>
                <a:rect l="0" t="0" r="r" b="b"/>
                <a:pathLst>
                  <a:path w="141" h="116">
                    <a:moveTo>
                      <a:pt x="118" y="0"/>
                    </a:moveTo>
                    <a:lnTo>
                      <a:pt x="113" y="1"/>
                    </a:lnTo>
                    <a:lnTo>
                      <a:pt x="87" y="13"/>
                    </a:lnTo>
                    <a:lnTo>
                      <a:pt x="59" y="33"/>
                    </a:lnTo>
                    <a:lnTo>
                      <a:pt x="33" y="59"/>
                    </a:lnTo>
                    <a:lnTo>
                      <a:pt x="15" y="79"/>
                    </a:lnTo>
                    <a:lnTo>
                      <a:pt x="12" y="84"/>
                    </a:lnTo>
                    <a:lnTo>
                      <a:pt x="6" y="90"/>
                    </a:lnTo>
                    <a:lnTo>
                      <a:pt x="2" y="97"/>
                    </a:lnTo>
                    <a:lnTo>
                      <a:pt x="0" y="98"/>
                    </a:lnTo>
                    <a:lnTo>
                      <a:pt x="0" y="101"/>
                    </a:lnTo>
                    <a:lnTo>
                      <a:pt x="1" y="103"/>
                    </a:lnTo>
                    <a:lnTo>
                      <a:pt x="8" y="107"/>
                    </a:lnTo>
                    <a:lnTo>
                      <a:pt x="28" y="114"/>
                    </a:lnTo>
                    <a:lnTo>
                      <a:pt x="43" y="116"/>
                    </a:lnTo>
                    <a:lnTo>
                      <a:pt x="50" y="115"/>
                    </a:lnTo>
                    <a:lnTo>
                      <a:pt x="56" y="113"/>
                    </a:lnTo>
                    <a:lnTo>
                      <a:pt x="61" y="109"/>
                    </a:lnTo>
                    <a:lnTo>
                      <a:pt x="66" y="104"/>
                    </a:lnTo>
                    <a:lnTo>
                      <a:pt x="73" y="91"/>
                    </a:lnTo>
                    <a:lnTo>
                      <a:pt x="84" y="69"/>
                    </a:lnTo>
                    <a:lnTo>
                      <a:pt x="119" y="18"/>
                    </a:lnTo>
                    <a:lnTo>
                      <a:pt x="127" y="13"/>
                    </a:lnTo>
                    <a:lnTo>
                      <a:pt x="134" y="10"/>
                    </a:lnTo>
                    <a:lnTo>
                      <a:pt x="137" y="10"/>
                    </a:lnTo>
                    <a:lnTo>
                      <a:pt x="139" y="10"/>
                    </a:lnTo>
                    <a:lnTo>
                      <a:pt x="141" y="9"/>
                    </a:lnTo>
                    <a:lnTo>
                      <a:pt x="141" y="8"/>
                    </a:lnTo>
                    <a:lnTo>
                      <a:pt x="140" y="7"/>
                    </a:lnTo>
                    <a:lnTo>
                      <a:pt x="139" y="5"/>
                    </a:lnTo>
                    <a:lnTo>
                      <a:pt x="132" y="2"/>
                    </a:lnTo>
                    <a:lnTo>
                      <a:pt x="122" y="0"/>
                    </a:lnTo>
                    <a:lnTo>
                      <a:pt x="118" y="0"/>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76"/>
              <p:cNvSpPr>
                <a:spLocks/>
              </p:cNvSpPr>
              <p:nvPr/>
            </p:nvSpPr>
            <p:spPr bwMode="auto">
              <a:xfrm>
                <a:off x="2124075" y="3278188"/>
                <a:ext cx="379413" cy="76200"/>
              </a:xfrm>
              <a:custGeom>
                <a:avLst/>
                <a:gdLst/>
                <a:ahLst/>
                <a:cxnLst>
                  <a:cxn ang="0">
                    <a:pos x="238" y="46"/>
                  </a:cxn>
                  <a:cxn ang="0">
                    <a:pos x="239" y="45"/>
                  </a:cxn>
                  <a:cxn ang="0">
                    <a:pos x="239" y="44"/>
                  </a:cxn>
                  <a:cxn ang="0">
                    <a:pos x="237" y="44"/>
                  </a:cxn>
                  <a:cxn ang="0">
                    <a:pos x="234" y="43"/>
                  </a:cxn>
                  <a:cxn ang="0">
                    <a:pos x="165" y="29"/>
                  </a:cxn>
                  <a:cxn ang="0">
                    <a:pos x="63" y="2"/>
                  </a:cxn>
                  <a:cxn ang="0">
                    <a:pos x="49" y="0"/>
                  </a:cxn>
                  <a:cxn ang="0">
                    <a:pos x="39" y="0"/>
                  </a:cxn>
                  <a:cxn ang="0">
                    <a:pos x="30" y="2"/>
                  </a:cxn>
                  <a:cxn ang="0">
                    <a:pos x="18" y="7"/>
                  </a:cxn>
                  <a:cxn ang="0">
                    <a:pos x="11" y="11"/>
                  </a:cxn>
                  <a:cxn ang="0">
                    <a:pos x="2" y="22"/>
                  </a:cxn>
                  <a:cxn ang="0">
                    <a:pos x="0" y="26"/>
                  </a:cxn>
                  <a:cxn ang="0">
                    <a:pos x="0" y="29"/>
                  </a:cxn>
                  <a:cxn ang="0">
                    <a:pos x="3" y="32"/>
                  </a:cxn>
                  <a:cxn ang="0">
                    <a:pos x="5" y="33"/>
                  </a:cxn>
                  <a:cxn ang="0">
                    <a:pos x="7" y="34"/>
                  </a:cxn>
                  <a:cxn ang="0">
                    <a:pos x="10" y="35"/>
                  </a:cxn>
                  <a:cxn ang="0">
                    <a:pos x="87" y="41"/>
                  </a:cxn>
                  <a:cxn ang="0">
                    <a:pos x="147" y="48"/>
                  </a:cxn>
                  <a:cxn ang="0">
                    <a:pos x="232" y="47"/>
                  </a:cxn>
                  <a:cxn ang="0">
                    <a:pos x="235" y="46"/>
                  </a:cxn>
                  <a:cxn ang="0">
                    <a:pos x="238" y="46"/>
                  </a:cxn>
                </a:cxnLst>
                <a:rect l="0" t="0" r="r" b="b"/>
                <a:pathLst>
                  <a:path w="239" h="48">
                    <a:moveTo>
                      <a:pt x="238" y="46"/>
                    </a:moveTo>
                    <a:lnTo>
                      <a:pt x="239" y="45"/>
                    </a:lnTo>
                    <a:lnTo>
                      <a:pt x="239" y="44"/>
                    </a:lnTo>
                    <a:lnTo>
                      <a:pt x="237" y="44"/>
                    </a:lnTo>
                    <a:lnTo>
                      <a:pt x="234" y="43"/>
                    </a:lnTo>
                    <a:lnTo>
                      <a:pt x="165" y="29"/>
                    </a:lnTo>
                    <a:lnTo>
                      <a:pt x="63" y="2"/>
                    </a:lnTo>
                    <a:lnTo>
                      <a:pt x="49" y="0"/>
                    </a:lnTo>
                    <a:lnTo>
                      <a:pt x="39" y="0"/>
                    </a:lnTo>
                    <a:lnTo>
                      <a:pt x="30" y="2"/>
                    </a:lnTo>
                    <a:lnTo>
                      <a:pt x="18" y="7"/>
                    </a:lnTo>
                    <a:lnTo>
                      <a:pt x="11" y="11"/>
                    </a:lnTo>
                    <a:lnTo>
                      <a:pt x="2" y="22"/>
                    </a:lnTo>
                    <a:lnTo>
                      <a:pt x="0" y="26"/>
                    </a:lnTo>
                    <a:lnTo>
                      <a:pt x="0" y="29"/>
                    </a:lnTo>
                    <a:lnTo>
                      <a:pt x="3" y="32"/>
                    </a:lnTo>
                    <a:lnTo>
                      <a:pt x="5" y="33"/>
                    </a:lnTo>
                    <a:lnTo>
                      <a:pt x="7" y="34"/>
                    </a:lnTo>
                    <a:lnTo>
                      <a:pt x="10" y="35"/>
                    </a:lnTo>
                    <a:lnTo>
                      <a:pt x="87" y="41"/>
                    </a:lnTo>
                    <a:lnTo>
                      <a:pt x="147" y="48"/>
                    </a:lnTo>
                    <a:lnTo>
                      <a:pt x="232" y="47"/>
                    </a:lnTo>
                    <a:lnTo>
                      <a:pt x="235" y="46"/>
                    </a:lnTo>
                    <a:lnTo>
                      <a:pt x="238" y="46"/>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9" name="Freeform 18"/>
            <p:cNvSpPr>
              <a:spLocks/>
            </p:cNvSpPr>
            <p:nvPr/>
          </p:nvSpPr>
          <p:spPr bwMode="auto">
            <a:xfrm rot="6012585" flipH="1">
              <a:off x="7866693" y="4985033"/>
              <a:ext cx="483901" cy="284180"/>
            </a:xfrm>
            <a:custGeom>
              <a:avLst/>
              <a:gdLst/>
              <a:ahLst/>
              <a:cxnLst>
                <a:cxn ang="0">
                  <a:pos x="241" y="52"/>
                </a:cxn>
                <a:cxn ang="0">
                  <a:pos x="311" y="38"/>
                </a:cxn>
                <a:cxn ang="0">
                  <a:pos x="390" y="58"/>
                </a:cxn>
                <a:cxn ang="0">
                  <a:pos x="452" y="88"/>
                </a:cxn>
                <a:cxn ang="0">
                  <a:pos x="480" y="81"/>
                </a:cxn>
                <a:cxn ang="0">
                  <a:pos x="487" y="65"/>
                </a:cxn>
                <a:cxn ang="0">
                  <a:pos x="483" y="37"/>
                </a:cxn>
                <a:cxn ang="0">
                  <a:pos x="465" y="21"/>
                </a:cxn>
                <a:cxn ang="0">
                  <a:pos x="358" y="0"/>
                </a:cxn>
                <a:cxn ang="0">
                  <a:pos x="255" y="12"/>
                </a:cxn>
                <a:cxn ang="0">
                  <a:pos x="140" y="75"/>
                </a:cxn>
                <a:cxn ang="0">
                  <a:pos x="94" y="146"/>
                </a:cxn>
                <a:cxn ang="0">
                  <a:pos x="79" y="169"/>
                </a:cxn>
                <a:cxn ang="0">
                  <a:pos x="64" y="176"/>
                </a:cxn>
                <a:cxn ang="0">
                  <a:pos x="28" y="180"/>
                </a:cxn>
                <a:cxn ang="0">
                  <a:pos x="6" y="198"/>
                </a:cxn>
                <a:cxn ang="0">
                  <a:pos x="0" y="213"/>
                </a:cxn>
                <a:cxn ang="0">
                  <a:pos x="7" y="235"/>
                </a:cxn>
                <a:cxn ang="0">
                  <a:pos x="19" y="241"/>
                </a:cxn>
                <a:cxn ang="0">
                  <a:pos x="32" y="241"/>
                </a:cxn>
                <a:cxn ang="0">
                  <a:pos x="40" y="234"/>
                </a:cxn>
                <a:cxn ang="0">
                  <a:pos x="38" y="229"/>
                </a:cxn>
                <a:cxn ang="0">
                  <a:pos x="27" y="225"/>
                </a:cxn>
                <a:cxn ang="0">
                  <a:pos x="29" y="221"/>
                </a:cxn>
                <a:cxn ang="0">
                  <a:pos x="52" y="207"/>
                </a:cxn>
                <a:cxn ang="0">
                  <a:pos x="57" y="208"/>
                </a:cxn>
                <a:cxn ang="0">
                  <a:pos x="55" y="229"/>
                </a:cxn>
                <a:cxn ang="0">
                  <a:pos x="54" y="274"/>
                </a:cxn>
                <a:cxn ang="0">
                  <a:pos x="64" y="284"/>
                </a:cxn>
                <a:cxn ang="0">
                  <a:pos x="83" y="285"/>
                </a:cxn>
                <a:cxn ang="0">
                  <a:pos x="88" y="281"/>
                </a:cxn>
                <a:cxn ang="0">
                  <a:pos x="77" y="240"/>
                </a:cxn>
                <a:cxn ang="0">
                  <a:pos x="80" y="225"/>
                </a:cxn>
                <a:cxn ang="0">
                  <a:pos x="89" y="223"/>
                </a:cxn>
                <a:cxn ang="0">
                  <a:pos x="112" y="236"/>
                </a:cxn>
                <a:cxn ang="0">
                  <a:pos x="127" y="255"/>
                </a:cxn>
                <a:cxn ang="0">
                  <a:pos x="132" y="255"/>
                </a:cxn>
                <a:cxn ang="0">
                  <a:pos x="138" y="246"/>
                </a:cxn>
                <a:cxn ang="0">
                  <a:pos x="141" y="220"/>
                </a:cxn>
                <a:cxn ang="0">
                  <a:pos x="135" y="211"/>
                </a:cxn>
                <a:cxn ang="0">
                  <a:pos x="116" y="203"/>
                </a:cxn>
                <a:cxn ang="0">
                  <a:pos x="110" y="190"/>
                </a:cxn>
                <a:cxn ang="0">
                  <a:pos x="119" y="160"/>
                </a:cxn>
                <a:cxn ang="0">
                  <a:pos x="178" y="84"/>
                </a:cxn>
              </a:cxnLst>
              <a:rect l="0" t="0" r="r" b="b"/>
              <a:pathLst>
                <a:path w="487" h="286">
                  <a:moveTo>
                    <a:pt x="178" y="84"/>
                  </a:moveTo>
                  <a:lnTo>
                    <a:pt x="213" y="63"/>
                  </a:lnTo>
                  <a:lnTo>
                    <a:pt x="241" y="52"/>
                  </a:lnTo>
                  <a:lnTo>
                    <a:pt x="261" y="45"/>
                  </a:lnTo>
                  <a:lnTo>
                    <a:pt x="291" y="40"/>
                  </a:lnTo>
                  <a:lnTo>
                    <a:pt x="311" y="38"/>
                  </a:lnTo>
                  <a:lnTo>
                    <a:pt x="339" y="40"/>
                  </a:lnTo>
                  <a:lnTo>
                    <a:pt x="374" y="50"/>
                  </a:lnTo>
                  <a:lnTo>
                    <a:pt x="390" y="58"/>
                  </a:lnTo>
                  <a:lnTo>
                    <a:pt x="417" y="79"/>
                  </a:lnTo>
                  <a:lnTo>
                    <a:pt x="431" y="85"/>
                  </a:lnTo>
                  <a:lnTo>
                    <a:pt x="452" y="88"/>
                  </a:lnTo>
                  <a:lnTo>
                    <a:pt x="465" y="87"/>
                  </a:lnTo>
                  <a:lnTo>
                    <a:pt x="471" y="85"/>
                  </a:lnTo>
                  <a:lnTo>
                    <a:pt x="480" y="81"/>
                  </a:lnTo>
                  <a:lnTo>
                    <a:pt x="483" y="78"/>
                  </a:lnTo>
                  <a:lnTo>
                    <a:pt x="485" y="74"/>
                  </a:lnTo>
                  <a:lnTo>
                    <a:pt x="487" y="65"/>
                  </a:lnTo>
                  <a:lnTo>
                    <a:pt x="487" y="55"/>
                  </a:lnTo>
                  <a:lnTo>
                    <a:pt x="484" y="40"/>
                  </a:lnTo>
                  <a:lnTo>
                    <a:pt x="483" y="37"/>
                  </a:lnTo>
                  <a:lnTo>
                    <a:pt x="481" y="31"/>
                  </a:lnTo>
                  <a:lnTo>
                    <a:pt x="475" y="26"/>
                  </a:lnTo>
                  <a:lnTo>
                    <a:pt x="465" y="21"/>
                  </a:lnTo>
                  <a:lnTo>
                    <a:pt x="444" y="13"/>
                  </a:lnTo>
                  <a:lnTo>
                    <a:pt x="407" y="6"/>
                  </a:lnTo>
                  <a:lnTo>
                    <a:pt x="358" y="0"/>
                  </a:lnTo>
                  <a:lnTo>
                    <a:pt x="315" y="0"/>
                  </a:lnTo>
                  <a:lnTo>
                    <a:pt x="286" y="4"/>
                  </a:lnTo>
                  <a:lnTo>
                    <a:pt x="255" y="12"/>
                  </a:lnTo>
                  <a:lnTo>
                    <a:pt x="190" y="37"/>
                  </a:lnTo>
                  <a:lnTo>
                    <a:pt x="164" y="53"/>
                  </a:lnTo>
                  <a:lnTo>
                    <a:pt x="140" y="75"/>
                  </a:lnTo>
                  <a:lnTo>
                    <a:pt x="115" y="105"/>
                  </a:lnTo>
                  <a:lnTo>
                    <a:pt x="97" y="138"/>
                  </a:lnTo>
                  <a:lnTo>
                    <a:pt x="94" y="146"/>
                  </a:lnTo>
                  <a:lnTo>
                    <a:pt x="87" y="158"/>
                  </a:lnTo>
                  <a:lnTo>
                    <a:pt x="81" y="166"/>
                  </a:lnTo>
                  <a:lnTo>
                    <a:pt x="79" y="169"/>
                  </a:lnTo>
                  <a:lnTo>
                    <a:pt x="70" y="174"/>
                  </a:lnTo>
                  <a:lnTo>
                    <a:pt x="67" y="175"/>
                  </a:lnTo>
                  <a:lnTo>
                    <a:pt x="64" y="176"/>
                  </a:lnTo>
                  <a:lnTo>
                    <a:pt x="60" y="177"/>
                  </a:lnTo>
                  <a:lnTo>
                    <a:pt x="32" y="179"/>
                  </a:lnTo>
                  <a:lnTo>
                    <a:pt x="28" y="180"/>
                  </a:lnTo>
                  <a:lnTo>
                    <a:pt x="24" y="182"/>
                  </a:lnTo>
                  <a:lnTo>
                    <a:pt x="12" y="191"/>
                  </a:lnTo>
                  <a:lnTo>
                    <a:pt x="6" y="198"/>
                  </a:lnTo>
                  <a:lnTo>
                    <a:pt x="4" y="201"/>
                  </a:lnTo>
                  <a:lnTo>
                    <a:pt x="2" y="205"/>
                  </a:lnTo>
                  <a:lnTo>
                    <a:pt x="0" y="213"/>
                  </a:lnTo>
                  <a:lnTo>
                    <a:pt x="1" y="221"/>
                  </a:lnTo>
                  <a:lnTo>
                    <a:pt x="5" y="232"/>
                  </a:lnTo>
                  <a:lnTo>
                    <a:pt x="7" y="235"/>
                  </a:lnTo>
                  <a:lnTo>
                    <a:pt x="10" y="237"/>
                  </a:lnTo>
                  <a:lnTo>
                    <a:pt x="12" y="239"/>
                  </a:lnTo>
                  <a:lnTo>
                    <a:pt x="19" y="241"/>
                  </a:lnTo>
                  <a:lnTo>
                    <a:pt x="25" y="242"/>
                  </a:lnTo>
                  <a:lnTo>
                    <a:pt x="31" y="242"/>
                  </a:lnTo>
                  <a:lnTo>
                    <a:pt x="32" y="241"/>
                  </a:lnTo>
                  <a:lnTo>
                    <a:pt x="35" y="240"/>
                  </a:lnTo>
                  <a:lnTo>
                    <a:pt x="38" y="237"/>
                  </a:lnTo>
                  <a:lnTo>
                    <a:pt x="40" y="234"/>
                  </a:lnTo>
                  <a:lnTo>
                    <a:pt x="40" y="232"/>
                  </a:lnTo>
                  <a:lnTo>
                    <a:pt x="40" y="231"/>
                  </a:lnTo>
                  <a:lnTo>
                    <a:pt x="38" y="229"/>
                  </a:lnTo>
                  <a:lnTo>
                    <a:pt x="29" y="227"/>
                  </a:lnTo>
                  <a:lnTo>
                    <a:pt x="27" y="226"/>
                  </a:lnTo>
                  <a:lnTo>
                    <a:pt x="27" y="225"/>
                  </a:lnTo>
                  <a:lnTo>
                    <a:pt x="27" y="224"/>
                  </a:lnTo>
                  <a:lnTo>
                    <a:pt x="27" y="223"/>
                  </a:lnTo>
                  <a:lnTo>
                    <a:pt x="29" y="221"/>
                  </a:lnTo>
                  <a:lnTo>
                    <a:pt x="34" y="216"/>
                  </a:lnTo>
                  <a:lnTo>
                    <a:pt x="39" y="212"/>
                  </a:lnTo>
                  <a:lnTo>
                    <a:pt x="52" y="207"/>
                  </a:lnTo>
                  <a:lnTo>
                    <a:pt x="54" y="207"/>
                  </a:lnTo>
                  <a:lnTo>
                    <a:pt x="55" y="208"/>
                  </a:lnTo>
                  <a:lnTo>
                    <a:pt x="57" y="208"/>
                  </a:lnTo>
                  <a:lnTo>
                    <a:pt x="57" y="210"/>
                  </a:lnTo>
                  <a:lnTo>
                    <a:pt x="57" y="214"/>
                  </a:lnTo>
                  <a:lnTo>
                    <a:pt x="55" y="229"/>
                  </a:lnTo>
                  <a:lnTo>
                    <a:pt x="50" y="257"/>
                  </a:lnTo>
                  <a:lnTo>
                    <a:pt x="50" y="261"/>
                  </a:lnTo>
                  <a:lnTo>
                    <a:pt x="54" y="274"/>
                  </a:lnTo>
                  <a:lnTo>
                    <a:pt x="57" y="279"/>
                  </a:lnTo>
                  <a:lnTo>
                    <a:pt x="59" y="282"/>
                  </a:lnTo>
                  <a:lnTo>
                    <a:pt x="64" y="284"/>
                  </a:lnTo>
                  <a:lnTo>
                    <a:pt x="67" y="285"/>
                  </a:lnTo>
                  <a:lnTo>
                    <a:pt x="79" y="286"/>
                  </a:lnTo>
                  <a:lnTo>
                    <a:pt x="83" y="285"/>
                  </a:lnTo>
                  <a:lnTo>
                    <a:pt x="85" y="284"/>
                  </a:lnTo>
                  <a:lnTo>
                    <a:pt x="87" y="283"/>
                  </a:lnTo>
                  <a:lnTo>
                    <a:pt x="88" y="281"/>
                  </a:lnTo>
                  <a:lnTo>
                    <a:pt x="89" y="279"/>
                  </a:lnTo>
                  <a:lnTo>
                    <a:pt x="88" y="277"/>
                  </a:lnTo>
                  <a:lnTo>
                    <a:pt x="77" y="240"/>
                  </a:lnTo>
                  <a:lnTo>
                    <a:pt x="76" y="234"/>
                  </a:lnTo>
                  <a:lnTo>
                    <a:pt x="78" y="229"/>
                  </a:lnTo>
                  <a:lnTo>
                    <a:pt x="80" y="225"/>
                  </a:lnTo>
                  <a:lnTo>
                    <a:pt x="85" y="223"/>
                  </a:lnTo>
                  <a:lnTo>
                    <a:pt x="86" y="223"/>
                  </a:lnTo>
                  <a:lnTo>
                    <a:pt x="89" y="223"/>
                  </a:lnTo>
                  <a:lnTo>
                    <a:pt x="94" y="224"/>
                  </a:lnTo>
                  <a:lnTo>
                    <a:pt x="107" y="232"/>
                  </a:lnTo>
                  <a:lnTo>
                    <a:pt x="112" y="236"/>
                  </a:lnTo>
                  <a:lnTo>
                    <a:pt x="117" y="241"/>
                  </a:lnTo>
                  <a:lnTo>
                    <a:pt x="125" y="253"/>
                  </a:lnTo>
                  <a:lnTo>
                    <a:pt x="127" y="255"/>
                  </a:lnTo>
                  <a:lnTo>
                    <a:pt x="129" y="256"/>
                  </a:lnTo>
                  <a:lnTo>
                    <a:pt x="130" y="256"/>
                  </a:lnTo>
                  <a:lnTo>
                    <a:pt x="132" y="255"/>
                  </a:lnTo>
                  <a:lnTo>
                    <a:pt x="134" y="253"/>
                  </a:lnTo>
                  <a:lnTo>
                    <a:pt x="135" y="251"/>
                  </a:lnTo>
                  <a:lnTo>
                    <a:pt x="138" y="246"/>
                  </a:lnTo>
                  <a:lnTo>
                    <a:pt x="141" y="238"/>
                  </a:lnTo>
                  <a:lnTo>
                    <a:pt x="142" y="227"/>
                  </a:lnTo>
                  <a:lnTo>
                    <a:pt x="141" y="220"/>
                  </a:lnTo>
                  <a:lnTo>
                    <a:pt x="140" y="214"/>
                  </a:lnTo>
                  <a:lnTo>
                    <a:pt x="138" y="213"/>
                  </a:lnTo>
                  <a:lnTo>
                    <a:pt x="135" y="211"/>
                  </a:lnTo>
                  <a:lnTo>
                    <a:pt x="121" y="207"/>
                  </a:lnTo>
                  <a:lnTo>
                    <a:pt x="119" y="205"/>
                  </a:lnTo>
                  <a:lnTo>
                    <a:pt x="116" y="203"/>
                  </a:lnTo>
                  <a:lnTo>
                    <a:pt x="113" y="200"/>
                  </a:lnTo>
                  <a:lnTo>
                    <a:pt x="111" y="195"/>
                  </a:lnTo>
                  <a:lnTo>
                    <a:pt x="110" y="190"/>
                  </a:lnTo>
                  <a:lnTo>
                    <a:pt x="111" y="184"/>
                  </a:lnTo>
                  <a:lnTo>
                    <a:pt x="113" y="177"/>
                  </a:lnTo>
                  <a:lnTo>
                    <a:pt x="119" y="160"/>
                  </a:lnTo>
                  <a:lnTo>
                    <a:pt x="141" y="120"/>
                  </a:lnTo>
                  <a:lnTo>
                    <a:pt x="156" y="102"/>
                  </a:lnTo>
                  <a:lnTo>
                    <a:pt x="178" y="8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0" name="Rectangle 69"/>
          <p:cNvSpPr/>
          <p:nvPr/>
        </p:nvSpPr>
        <p:spPr bwMode="auto">
          <a:xfrm>
            <a:off x="6477000" y="5917406"/>
            <a:ext cx="1752600" cy="2667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2" name="Line 11"/>
          <p:cNvSpPr>
            <a:spLocks noChangeShapeType="1"/>
          </p:cNvSpPr>
          <p:nvPr/>
        </p:nvSpPr>
        <p:spPr bwMode="auto">
          <a:xfrm flipV="1">
            <a:off x="7258050" y="5916613"/>
            <a:ext cx="0" cy="274637"/>
          </a:xfrm>
          <a:prstGeom prst="line">
            <a:avLst/>
          </a:prstGeom>
          <a:noFill/>
          <a:ln w="28575">
            <a:solidFill>
              <a:srgbClr val="CC9900"/>
            </a:solidFill>
            <a:round/>
            <a:headEnd/>
            <a:tailEnd/>
          </a:ln>
        </p:spPr>
        <p:txBody>
          <a:bodyPr anchor="ctr"/>
          <a:lstStyle/>
          <a:p>
            <a:endParaRPr lang="en-US"/>
          </a:p>
        </p:txBody>
      </p:sp>
      <p:sp>
        <p:nvSpPr>
          <p:cNvPr id="6171" name="Oval 12"/>
          <p:cNvSpPr>
            <a:spLocks noChangeAspect="1" noChangeArrowheads="1"/>
          </p:cNvSpPr>
          <p:nvPr/>
        </p:nvSpPr>
        <p:spPr bwMode="auto">
          <a:xfrm>
            <a:off x="7212013" y="6008688"/>
            <a:ext cx="92075" cy="92075"/>
          </a:xfrm>
          <a:prstGeom prst="ellipse">
            <a:avLst/>
          </a:prstGeom>
          <a:solidFill>
            <a:schemeClr val="tx1"/>
          </a:solidFill>
          <a:ln w="9525">
            <a:solidFill>
              <a:schemeClr val="tx1"/>
            </a:solidFill>
            <a:round/>
            <a:headEnd/>
            <a:tailEnd/>
          </a:ln>
        </p:spPr>
        <p:txBody>
          <a:bodyPr wrap="none" anchor="ctr"/>
          <a:lstStyle/>
          <a:p>
            <a:endParaRPr lang="en-US"/>
          </a:p>
        </p:txBody>
      </p:sp>
      <p:sp>
        <p:nvSpPr>
          <p:cNvPr id="6147" name="Rectangle 49"/>
          <p:cNvSpPr>
            <a:spLocks noChangeArrowheads="1"/>
          </p:cNvSpPr>
          <p:nvPr/>
        </p:nvSpPr>
        <p:spPr bwMode="auto">
          <a:xfrm>
            <a:off x="6459538" y="5915025"/>
            <a:ext cx="782637" cy="276225"/>
          </a:xfrm>
          <a:prstGeom prst="rect">
            <a:avLst/>
          </a:prstGeom>
          <a:solidFill>
            <a:srgbClr val="0099CC">
              <a:alpha val="49804"/>
            </a:srgbClr>
          </a:solidFill>
          <a:ln w="9525" algn="ctr">
            <a:noFill/>
            <a:round/>
            <a:headEnd/>
            <a:tailEnd/>
          </a:ln>
        </p:spPr>
        <p:txBody>
          <a:bodyPr anchor="ctr"/>
          <a:lstStyle/>
          <a:p>
            <a:endParaRPr lang="en-US"/>
          </a:p>
        </p:txBody>
      </p:sp>
      <p:grpSp>
        <p:nvGrpSpPr>
          <p:cNvPr id="10" name="Group 24"/>
          <p:cNvGrpSpPr>
            <a:grpSpLocks/>
          </p:cNvGrpSpPr>
          <p:nvPr/>
        </p:nvGrpSpPr>
        <p:grpSpPr bwMode="auto">
          <a:xfrm>
            <a:off x="1949450" y="3060700"/>
            <a:ext cx="642938" cy="1588"/>
            <a:chOff x="593725" y="3061494"/>
            <a:chExt cx="642143" cy="2381"/>
          </a:xfrm>
        </p:grpSpPr>
        <p:sp>
          <p:nvSpPr>
            <p:cNvPr id="6193" name="Line 13"/>
            <p:cNvSpPr>
              <a:spLocks noChangeShapeType="1"/>
            </p:cNvSpPr>
            <p:nvPr/>
          </p:nvSpPr>
          <p:spPr bwMode="auto">
            <a:xfrm flipH="1">
              <a:off x="915193" y="3061494"/>
              <a:ext cx="320675" cy="0"/>
            </a:xfrm>
            <a:prstGeom prst="line">
              <a:avLst/>
            </a:prstGeom>
            <a:noFill/>
            <a:ln w="9525">
              <a:solidFill>
                <a:schemeClr val="bg1"/>
              </a:solidFill>
              <a:round/>
              <a:headEnd/>
              <a:tailEnd/>
            </a:ln>
          </p:spPr>
          <p:txBody>
            <a:bodyPr anchor="ctr"/>
            <a:lstStyle/>
            <a:p>
              <a:endParaRPr lang="en-US"/>
            </a:p>
          </p:txBody>
        </p:sp>
        <p:sp>
          <p:nvSpPr>
            <p:cNvPr id="6194" name="Line 13"/>
            <p:cNvSpPr>
              <a:spLocks noChangeShapeType="1"/>
            </p:cNvSpPr>
            <p:nvPr/>
          </p:nvSpPr>
          <p:spPr bwMode="auto">
            <a:xfrm flipH="1">
              <a:off x="593725" y="3063875"/>
              <a:ext cx="320675" cy="0"/>
            </a:xfrm>
            <a:prstGeom prst="line">
              <a:avLst/>
            </a:prstGeom>
            <a:noFill/>
            <a:ln w="9525">
              <a:solidFill>
                <a:schemeClr val="tx1"/>
              </a:solidFill>
              <a:round/>
              <a:headEnd/>
              <a:tailEnd/>
            </a:ln>
          </p:spPr>
          <p:txBody>
            <a:bodyPr anchor="ctr"/>
            <a:lstStyle/>
            <a:p>
              <a:endParaRPr lang="en-US"/>
            </a:p>
          </p:txBody>
        </p:sp>
      </p:grpSp>
      <p:sp>
        <p:nvSpPr>
          <p:cNvPr id="6151" name="Rectangle 55"/>
          <p:cNvSpPr>
            <a:spLocks noChangeArrowheads="1"/>
          </p:cNvSpPr>
          <p:nvPr/>
        </p:nvSpPr>
        <p:spPr bwMode="auto">
          <a:xfrm>
            <a:off x="0" y="2922588"/>
            <a:ext cx="2270125" cy="276225"/>
          </a:xfrm>
          <a:prstGeom prst="rect">
            <a:avLst/>
          </a:prstGeom>
          <a:solidFill>
            <a:srgbClr val="0099CC">
              <a:alpha val="49804"/>
            </a:srgbClr>
          </a:solidFill>
          <a:ln w="9525" algn="ctr">
            <a:noFill/>
            <a:round/>
            <a:headEnd/>
            <a:tailEnd/>
          </a:ln>
        </p:spPr>
        <p:txBody>
          <a:bodyPr anchor="ctr"/>
          <a:lstStyle/>
          <a:p>
            <a:endParaRPr lang="en-US"/>
          </a:p>
        </p:txBody>
      </p:sp>
      <p:sp>
        <p:nvSpPr>
          <p:cNvPr id="6152" name="Rectangle 44"/>
          <p:cNvSpPr>
            <a:spLocks noChangeArrowheads="1"/>
          </p:cNvSpPr>
          <p:nvPr/>
        </p:nvSpPr>
        <p:spPr bwMode="auto">
          <a:xfrm>
            <a:off x="1819275" y="5126038"/>
            <a:ext cx="4660900" cy="1028700"/>
          </a:xfrm>
          <a:prstGeom prst="rect">
            <a:avLst/>
          </a:prstGeom>
          <a:solidFill>
            <a:srgbClr val="0099CC">
              <a:alpha val="49804"/>
            </a:srgbClr>
          </a:solidFill>
          <a:ln w="9525" algn="ctr">
            <a:noFill/>
            <a:round/>
            <a:headEnd/>
            <a:tailEnd/>
          </a:ln>
        </p:spPr>
        <p:txBody>
          <a:bodyPr anchor="ctr"/>
          <a:lstStyle/>
          <a:p>
            <a:endParaRPr lang="en-US"/>
          </a:p>
        </p:txBody>
      </p:sp>
      <p:sp>
        <p:nvSpPr>
          <p:cNvPr id="51" name="Rectangle 50"/>
          <p:cNvSpPr>
            <a:spLocks noChangeArrowheads="1"/>
          </p:cNvSpPr>
          <p:nvPr/>
        </p:nvSpPr>
        <p:spPr bwMode="auto">
          <a:xfrm>
            <a:off x="1819275" y="4073525"/>
            <a:ext cx="4660900" cy="1055688"/>
          </a:xfrm>
          <a:prstGeom prst="rect">
            <a:avLst/>
          </a:prstGeom>
          <a:solidFill>
            <a:srgbClr val="0099CC">
              <a:alpha val="49804"/>
            </a:srgbClr>
          </a:solidFill>
          <a:ln w="9525" algn="ctr">
            <a:noFill/>
            <a:round/>
            <a:headEnd/>
            <a:tailEnd/>
          </a:ln>
        </p:spPr>
        <p:txBody>
          <a:bodyPr anchor="ctr"/>
          <a:lstStyle/>
          <a:p>
            <a:endParaRPr lang="en-US"/>
          </a:p>
        </p:txBody>
      </p:sp>
      <p:sp>
        <p:nvSpPr>
          <p:cNvPr id="1044491" name="Line 11"/>
          <p:cNvSpPr>
            <a:spLocks noChangeShapeType="1"/>
          </p:cNvSpPr>
          <p:nvPr/>
        </p:nvSpPr>
        <p:spPr bwMode="auto">
          <a:xfrm flipV="1">
            <a:off x="2270125" y="2924175"/>
            <a:ext cx="0" cy="274638"/>
          </a:xfrm>
          <a:prstGeom prst="line">
            <a:avLst/>
          </a:prstGeom>
          <a:noFill/>
          <a:ln w="28575">
            <a:solidFill>
              <a:srgbClr val="CC9900"/>
            </a:solidFill>
            <a:round/>
            <a:headEnd/>
            <a:tailEnd/>
          </a:ln>
        </p:spPr>
        <p:txBody>
          <a:bodyPr anchor="ctr"/>
          <a:lstStyle/>
          <a:p>
            <a:endParaRPr lang="en-US"/>
          </a:p>
        </p:txBody>
      </p:sp>
      <p:sp>
        <p:nvSpPr>
          <p:cNvPr id="132" name="Rectangle 3"/>
          <p:cNvSpPr>
            <a:spLocks noGrp="1" noChangeArrowheads="1"/>
          </p:cNvSpPr>
          <p:nvPr>
            <p:ph type="title"/>
          </p:nvPr>
        </p:nvSpPr>
        <p:spPr>
          <a:xfrm>
            <a:off x="685800" y="658368"/>
            <a:ext cx="7772400" cy="1408176"/>
          </a:xfrm>
        </p:spPr>
        <p:txBody>
          <a:bodyPr>
            <a:normAutofit/>
          </a:bodyPr>
          <a:lstStyle/>
          <a:p>
            <a:r>
              <a:rPr lang="en-US" dirty="0"/>
              <a:t>A Simple </a:t>
            </a:r>
            <a:r>
              <a:rPr lang="en-US" dirty="0">
                <a:solidFill>
                  <a:srgbClr val="FF0000"/>
                </a:solidFill>
              </a:rPr>
              <a:t>Proportional</a:t>
            </a:r>
            <a:r>
              <a:rPr lang="en-US" dirty="0"/>
              <a:t> Control System</a:t>
            </a:r>
            <a:br>
              <a:rPr lang="en-US" dirty="0"/>
            </a:br>
            <a:r>
              <a:rPr lang="en-US" dirty="0"/>
              <a:t> </a:t>
            </a:r>
          </a:p>
        </p:txBody>
      </p:sp>
      <p:sp>
        <p:nvSpPr>
          <p:cNvPr id="6157" name="AutoShape 2"/>
          <p:cNvSpPr>
            <a:spLocks noChangeAspect="1" noChangeArrowheads="1"/>
          </p:cNvSpPr>
          <p:nvPr/>
        </p:nvSpPr>
        <p:spPr bwMode="auto">
          <a:xfrm>
            <a:off x="2732088" y="2514600"/>
            <a:ext cx="206375" cy="411163"/>
          </a:xfrm>
          <a:prstGeom prst="triangle">
            <a:avLst>
              <a:gd name="adj" fmla="val 50000"/>
            </a:avLst>
          </a:prstGeom>
          <a:solidFill>
            <a:srgbClr val="CC9900"/>
          </a:solidFill>
          <a:ln w="3175" algn="ctr">
            <a:solidFill>
              <a:srgbClr val="CC9900"/>
            </a:solidFill>
            <a:miter lim="800000"/>
            <a:headEnd/>
            <a:tailEnd/>
          </a:ln>
        </p:spPr>
        <p:txBody>
          <a:bodyPr anchor="ctr"/>
          <a:lstStyle/>
          <a:p>
            <a:endParaRPr lang="en-US"/>
          </a:p>
        </p:txBody>
      </p:sp>
      <p:sp>
        <p:nvSpPr>
          <p:cNvPr id="6158" name="Line 6"/>
          <p:cNvSpPr>
            <a:spLocks noChangeShapeType="1"/>
          </p:cNvSpPr>
          <p:nvPr/>
        </p:nvSpPr>
        <p:spPr bwMode="auto">
          <a:xfrm flipV="1">
            <a:off x="2754313" y="3200400"/>
            <a:ext cx="0" cy="228600"/>
          </a:xfrm>
          <a:prstGeom prst="line">
            <a:avLst/>
          </a:prstGeom>
          <a:noFill/>
          <a:ln w="19050" cap="sq">
            <a:solidFill>
              <a:schemeClr val="tx1"/>
            </a:solidFill>
            <a:miter lim="800000"/>
            <a:headEnd/>
            <a:tailEnd/>
          </a:ln>
        </p:spPr>
        <p:txBody>
          <a:bodyPr anchor="ctr"/>
          <a:lstStyle/>
          <a:p>
            <a:endParaRPr lang="en-US"/>
          </a:p>
        </p:txBody>
      </p:sp>
      <p:sp>
        <p:nvSpPr>
          <p:cNvPr id="6159" name="Line 7"/>
          <p:cNvSpPr>
            <a:spLocks noChangeShapeType="1"/>
          </p:cNvSpPr>
          <p:nvPr/>
        </p:nvSpPr>
        <p:spPr bwMode="auto">
          <a:xfrm flipV="1">
            <a:off x="3036888" y="2925763"/>
            <a:ext cx="0" cy="503237"/>
          </a:xfrm>
          <a:prstGeom prst="line">
            <a:avLst/>
          </a:prstGeom>
          <a:noFill/>
          <a:ln w="19050" cap="sq">
            <a:solidFill>
              <a:schemeClr val="tx1"/>
            </a:solidFill>
            <a:miter lim="800000"/>
            <a:headEnd/>
            <a:tailEnd/>
          </a:ln>
        </p:spPr>
        <p:txBody>
          <a:bodyPr anchor="ctr"/>
          <a:lstStyle/>
          <a:p>
            <a:endParaRPr lang="en-US"/>
          </a:p>
        </p:txBody>
      </p:sp>
      <p:sp>
        <p:nvSpPr>
          <p:cNvPr id="6160" name="Line 8"/>
          <p:cNvSpPr>
            <a:spLocks noChangeShapeType="1"/>
          </p:cNvSpPr>
          <p:nvPr/>
        </p:nvSpPr>
        <p:spPr bwMode="auto">
          <a:xfrm flipH="1">
            <a:off x="0" y="3200400"/>
            <a:ext cx="2752725" cy="0"/>
          </a:xfrm>
          <a:prstGeom prst="line">
            <a:avLst/>
          </a:prstGeom>
          <a:noFill/>
          <a:ln w="19050" cap="sq">
            <a:solidFill>
              <a:schemeClr val="tx1"/>
            </a:solidFill>
            <a:miter lim="800000"/>
            <a:headEnd/>
            <a:tailEnd/>
          </a:ln>
        </p:spPr>
        <p:txBody>
          <a:bodyPr anchor="ctr"/>
          <a:lstStyle/>
          <a:p>
            <a:endParaRPr lang="en-US"/>
          </a:p>
        </p:txBody>
      </p:sp>
      <p:sp>
        <p:nvSpPr>
          <p:cNvPr id="6161" name="Line 9"/>
          <p:cNvSpPr>
            <a:spLocks noChangeShapeType="1"/>
          </p:cNvSpPr>
          <p:nvPr/>
        </p:nvSpPr>
        <p:spPr bwMode="auto">
          <a:xfrm flipH="1">
            <a:off x="0" y="2925763"/>
            <a:ext cx="3033713" cy="0"/>
          </a:xfrm>
          <a:prstGeom prst="line">
            <a:avLst/>
          </a:prstGeom>
          <a:noFill/>
          <a:ln w="19050" cap="sq">
            <a:solidFill>
              <a:schemeClr val="tx1"/>
            </a:solidFill>
            <a:miter lim="800000"/>
            <a:headEnd/>
            <a:tailEnd/>
          </a:ln>
        </p:spPr>
        <p:txBody>
          <a:bodyPr anchor="ctr"/>
          <a:lstStyle/>
          <a:p>
            <a:endParaRPr lang="en-US"/>
          </a:p>
        </p:txBody>
      </p:sp>
      <p:sp>
        <p:nvSpPr>
          <p:cNvPr id="6162" name="Oval 12"/>
          <p:cNvSpPr>
            <a:spLocks noChangeAspect="1" noChangeArrowheads="1"/>
          </p:cNvSpPr>
          <p:nvPr/>
        </p:nvSpPr>
        <p:spPr bwMode="auto">
          <a:xfrm>
            <a:off x="2224088" y="3016250"/>
            <a:ext cx="92075" cy="92075"/>
          </a:xfrm>
          <a:prstGeom prst="ellipse">
            <a:avLst/>
          </a:prstGeom>
          <a:solidFill>
            <a:schemeClr val="tx1"/>
          </a:solidFill>
          <a:ln w="9525">
            <a:solidFill>
              <a:schemeClr val="tx1"/>
            </a:solidFill>
            <a:round/>
            <a:headEnd/>
            <a:tailEnd/>
          </a:ln>
        </p:spPr>
        <p:txBody>
          <a:bodyPr wrap="none" anchor="ctr"/>
          <a:lstStyle/>
          <a:p>
            <a:endParaRPr lang="en-US"/>
          </a:p>
        </p:txBody>
      </p:sp>
      <p:grpSp>
        <p:nvGrpSpPr>
          <p:cNvPr id="11" name="Group 16"/>
          <p:cNvGrpSpPr>
            <a:grpSpLocks/>
          </p:cNvGrpSpPr>
          <p:nvPr/>
        </p:nvGrpSpPr>
        <p:grpSpPr bwMode="auto">
          <a:xfrm>
            <a:off x="595313" y="2486025"/>
            <a:ext cx="4479925" cy="46038"/>
            <a:chOff x="375" y="1566"/>
            <a:chExt cx="2822" cy="29"/>
          </a:xfrm>
        </p:grpSpPr>
        <p:sp>
          <p:nvSpPr>
            <p:cNvPr id="6182" name="Line 17"/>
            <p:cNvSpPr>
              <a:spLocks noChangeShapeType="1"/>
            </p:cNvSpPr>
            <p:nvPr/>
          </p:nvSpPr>
          <p:spPr bwMode="auto">
            <a:xfrm>
              <a:off x="375" y="1584"/>
              <a:ext cx="2822" cy="0"/>
            </a:xfrm>
            <a:prstGeom prst="line">
              <a:avLst/>
            </a:prstGeom>
            <a:noFill/>
            <a:ln w="9525">
              <a:solidFill>
                <a:schemeClr val="tx1"/>
              </a:solidFill>
              <a:round/>
              <a:headEnd/>
              <a:tailEnd/>
            </a:ln>
          </p:spPr>
          <p:txBody>
            <a:bodyPr anchor="ctr"/>
            <a:lstStyle/>
            <a:p>
              <a:endParaRPr lang="en-US"/>
            </a:p>
          </p:txBody>
        </p:sp>
        <p:sp>
          <p:nvSpPr>
            <p:cNvPr id="6183" name="Oval 19"/>
            <p:cNvSpPr>
              <a:spLocks noChangeAspect="1" noChangeArrowheads="1"/>
            </p:cNvSpPr>
            <p:nvPr/>
          </p:nvSpPr>
          <p:spPr bwMode="auto">
            <a:xfrm>
              <a:off x="3155" y="1566"/>
              <a:ext cx="29" cy="29"/>
            </a:xfrm>
            <a:prstGeom prst="ellipse">
              <a:avLst/>
            </a:prstGeom>
            <a:solidFill>
              <a:schemeClr val="tx1"/>
            </a:solidFill>
            <a:ln w="9525">
              <a:solidFill>
                <a:schemeClr val="tx1"/>
              </a:solidFill>
              <a:round/>
              <a:headEnd/>
              <a:tailEnd/>
            </a:ln>
          </p:spPr>
          <p:txBody>
            <a:bodyPr anchor="ctr"/>
            <a:lstStyle/>
            <a:p>
              <a:endParaRPr lang="en-US"/>
            </a:p>
          </p:txBody>
        </p:sp>
      </p:grpSp>
      <p:grpSp>
        <p:nvGrpSpPr>
          <p:cNvPr id="12" name="Group 36"/>
          <p:cNvGrpSpPr>
            <a:grpSpLocks/>
          </p:cNvGrpSpPr>
          <p:nvPr/>
        </p:nvGrpSpPr>
        <p:grpSpPr bwMode="auto">
          <a:xfrm>
            <a:off x="1966913" y="2495550"/>
            <a:ext cx="53975" cy="582613"/>
            <a:chOff x="1827183" y="2495539"/>
            <a:chExt cx="53182" cy="583413"/>
          </a:xfrm>
        </p:grpSpPr>
        <p:sp>
          <p:nvSpPr>
            <p:cNvPr id="6179" name="Oval 14"/>
            <p:cNvSpPr>
              <a:spLocks noChangeAspect="1" noChangeArrowheads="1"/>
            </p:cNvSpPr>
            <p:nvPr/>
          </p:nvSpPr>
          <p:spPr bwMode="auto">
            <a:xfrm>
              <a:off x="1827183" y="3032915"/>
              <a:ext cx="46038" cy="46037"/>
            </a:xfrm>
            <a:prstGeom prst="ellipse">
              <a:avLst/>
            </a:prstGeom>
            <a:solidFill>
              <a:schemeClr val="tx1"/>
            </a:solidFill>
            <a:ln w="9525">
              <a:solidFill>
                <a:schemeClr val="tx1"/>
              </a:solidFill>
              <a:round/>
              <a:headEnd/>
              <a:tailEnd/>
            </a:ln>
          </p:spPr>
          <p:txBody>
            <a:bodyPr wrap="none" anchor="ctr"/>
            <a:lstStyle/>
            <a:p>
              <a:endParaRPr lang="en-US"/>
            </a:p>
          </p:txBody>
        </p:sp>
        <p:sp>
          <p:nvSpPr>
            <p:cNvPr id="6180" name="Line 15"/>
            <p:cNvSpPr>
              <a:spLocks noChangeShapeType="1"/>
            </p:cNvSpPr>
            <p:nvPr/>
          </p:nvSpPr>
          <p:spPr bwMode="auto">
            <a:xfrm flipV="1">
              <a:off x="1855758" y="2513802"/>
              <a:ext cx="0" cy="549275"/>
            </a:xfrm>
            <a:prstGeom prst="line">
              <a:avLst/>
            </a:prstGeom>
            <a:noFill/>
            <a:ln w="9525">
              <a:solidFill>
                <a:schemeClr val="tx1"/>
              </a:solidFill>
              <a:round/>
              <a:headEnd/>
              <a:tailEnd/>
            </a:ln>
          </p:spPr>
          <p:txBody>
            <a:bodyPr anchor="ctr"/>
            <a:lstStyle/>
            <a:p>
              <a:endParaRPr lang="en-US"/>
            </a:p>
          </p:txBody>
        </p:sp>
        <p:sp>
          <p:nvSpPr>
            <p:cNvPr id="6181" name="Oval 14"/>
            <p:cNvSpPr>
              <a:spLocks noChangeAspect="1" noChangeArrowheads="1"/>
            </p:cNvSpPr>
            <p:nvPr/>
          </p:nvSpPr>
          <p:spPr bwMode="auto">
            <a:xfrm>
              <a:off x="1834327" y="2495539"/>
              <a:ext cx="46038" cy="46037"/>
            </a:xfrm>
            <a:prstGeom prst="ellipse">
              <a:avLst/>
            </a:prstGeom>
            <a:solidFill>
              <a:schemeClr val="tx1"/>
            </a:solidFill>
            <a:ln w="9525">
              <a:solidFill>
                <a:schemeClr val="tx1"/>
              </a:solidFill>
              <a:round/>
              <a:headEnd/>
              <a:tailEnd/>
            </a:ln>
          </p:spPr>
          <p:txBody>
            <a:bodyPr wrap="none" anchor="ctr"/>
            <a:lstStyle/>
            <a:p>
              <a:endParaRPr lang="en-US"/>
            </a:p>
          </p:txBody>
        </p:sp>
      </p:grpSp>
      <p:sp>
        <p:nvSpPr>
          <p:cNvPr id="6165" name="Oval 14"/>
          <p:cNvSpPr>
            <a:spLocks noChangeAspect="1" noChangeArrowheads="1"/>
          </p:cNvSpPr>
          <p:nvPr/>
        </p:nvSpPr>
        <p:spPr bwMode="auto">
          <a:xfrm>
            <a:off x="2789238" y="2462213"/>
            <a:ext cx="92075" cy="92075"/>
          </a:xfrm>
          <a:prstGeom prst="ellipse">
            <a:avLst/>
          </a:prstGeom>
          <a:solidFill>
            <a:schemeClr val="tx1"/>
          </a:solidFill>
          <a:ln w="9525">
            <a:solidFill>
              <a:schemeClr val="tx1"/>
            </a:solidFill>
            <a:round/>
            <a:headEnd/>
            <a:tailEnd/>
          </a:ln>
        </p:spPr>
        <p:txBody>
          <a:bodyPr wrap="none" anchor="ctr"/>
          <a:lstStyle/>
          <a:p>
            <a:endParaRPr lang="en-US"/>
          </a:p>
        </p:txBody>
      </p:sp>
      <p:grpSp>
        <p:nvGrpSpPr>
          <p:cNvPr id="13" name="Group 43"/>
          <p:cNvGrpSpPr>
            <a:grpSpLocks/>
          </p:cNvGrpSpPr>
          <p:nvPr/>
        </p:nvGrpSpPr>
        <p:grpSpPr bwMode="auto">
          <a:xfrm>
            <a:off x="1828800" y="3422650"/>
            <a:ext cx="4654550" cy="2749550"/>
            <a:chOff x="1828799" y="3423138"/>
            <a:chExt cx="4654062" cy="2749062"/>
          </a:xfrm>
        </p:grpSpPr>
        <p:sp>
          <p:nvSpPr>
            <p:cNvPr id="6174" name="Line 4"/>
            <p:cNvSpPr>
              <a:spLocks noChangeShapeType="1"/>
            </p:cNvSpPr>
            <p:nvPr/>
          </p:nvSpPr>
          <p:spPr bwMode="auto">
            <a:xfrm>
              <a:off x="1828800" y="3429000"/>
              <a:ext cx="0" cy="2743200"/>
            </a:xfrm>
            <a:prstGeom prst="line">
              <a:avLst/>
            </a:prstGeom>
            <a:noFill/>
            <a:ln w="76200" cap="sq">
              <a:solidFill>
                <a:schemeClr val="tx1"/>
              </a:solidFill>
              <a:miter lim="800000"/>
              <a:headEnd/>
              <a:tailEnd/>
            </a:ln>
          </p:spPr>
          <p:txBody>
            <a:bodyPr anchor="ctr"/>
            <a:lstStyle/>
            <a:p>
              <a:endParaRPr lang="en-US"/>
            </a:p>
          </p:txBody>
        </p:sp>
        <p:sp>
          <p:nvSpPr>
            <p:cNvPr id="6175" name="Line 5"/>
            <p:cNvSpPr>
              <a:spLocks noChangeShapeType="1"/>
            </p:cNvSpPr>
            <p:nvPr/>
          </p:nvSpPr>
          <p:spPr bwMode="auto">
            <a:xfrm>
              <a:off x="1828799" y="6172200"/>
              <a:ext cx="4651131" cy="0"/>
            </a:xfrm>
            <a:prstGeom prst="line">
              <a:avLst/>
            </a:prstGeom>
            <a:noFill/>
            <a:ln w="76200" cap="sq">
              <a:solidFill>
                <a:schemeClr val="tx1"/>
              </a:solidFill>
              <a:miter lim="800000"/>
              <a:headEnd/>
              <a:tailEnd/>
            </a:ln>
          </p:spPr>
          <p:txBody>
            <a:bodyPr anchor="ctr"/>
            <a:lstStyle/>
            <a:p>
              <a:endParaRPr lang="en-US"/>
            </a:p>
          </p:txBody>
        </p:sp>
        <p:sp>
          <p:nvSpPr>
            <p:cNvPr id="6176" name="Line 4"/>
            <p:cNvSpPr>
              <a:spLocks noChangeShapeType="1"/>
            </p:cNvSpPr>
            <p:nvPr/>
          </p:nvSpPr>
          <p:spPr bwMode="auto">
            <a:xfrm>
              <a:off x="6482861" y="3423138"/>
              <a:ext cx="0" cy="2743200"/>
            </a:xfrm>
            <a:prstGeom prst="line">
              <a:avLst/>
            </a:prstGeom>
            <a:noFill/>
            <a:ln w="76200" cap="sq">
              <a:solidFill>
                <a:schemeClr val="tx1"/>
              </a:solidFill>
              <a:miter lim="800000"/>
              <a:headEnd/>
              <a:tailEnd/>
            </a:ln>
          </p:spPr>
          <p:txBody>
            <a:bodyPr anchor="ctr"/>
            <a:lstStyle/>
            <a:p>
              <a:endParaRPr lang="en-US"/>
            </a:p>
          </p:txBody>
        </p:sp>
      </p:grpSp>
      <p:sp>
        <p:nvSpPr>
          <p:cNvPr id="6170" name="Line 9"/>
          <p:cNvSpPr>
            <a:spLocks noChangeShapeType="1"/>
          </p:cNvSpPr>
          <p:nvPr/>
        </p:nvSpPr>
        <p:spPr bwMode="auto">
          <a:xfrm flipH="1" flipV="1">
            <a:off x="6459538" y="5915025"/>
            <a:ext cx="2684462" cy="0"/>
          </a:xfrm>
          <a:prstGeom prst="line">
            <a:avLst/>
          </a:prstGeom>
          <a:noFill/>
          <a:ln w="19050" cap="sq">
            <a:solidFill>
              <a:schemeClr val="tx1"/>
            </a:solidFill>
            <a:miter lim="800000"/>
            <a:headEnd/>
            <a:tailEnd/>
          </a:ln>
        </p:spPr>
        <p:txBody>
          <a:bodyPr anchor="ctr"/>
          <a:lstStyle/>
          <a:p>
            <a:endParaRPr lang="en-US"/>
          </a:p>
        </p:txBody>
      </p:sp>
      <p:sp>
        <p:nvSpPr>
          <p:cNvPr id="6169" name="Line 8"/>
          <p:cNvSpPr>
            <a:spLocks noChangeShapeType="1"/>
          </p:cNvSpPr>
          <p:nvPr/>
        </p:nvSpPr>
        <p:spPr bwMode="auto">
          <a:xfrm flipH="1">
            <a:off x="6459538" y="6191250"/>
            <a:ext cx="2684462" cy="0"/>
          </a:xfrm>
          <a:prstGeom prst="line">
            <a:avLst/>
          </a:prstGeom>
          <a:noFill/>
          <a:ln w="19050" cap="sq">
            <a:solidFill>
              <a:schemeClr val="tx1"/>
            </a:solidFill>
            <a:miter lim="800000"/>
            <a:headEnd/>
            <a:tailEnd/>
          </a:ln>
        </p:spPr>
        <p:txBody>
          <a:bodyPr anchor="ctr"/>
          <a:lstStyle/>
          <a:p>
            <a:endParaRPr lang="en-US"/>
          </a:p>
        </p:txBody>
      </p:sp>
      <p:sp>
        <p:nvSpPr>
          <p:cNvPr id="80" name="TextBox 79"/>
          <p:cNvSpPr txBox="1"/>
          <p:nvPr/>
        </p:nvSpPr>
        <p:spPr>
          <a:xfrm>
            <a:off x="5908666" y="2026562"/>
            <a:ext cx="3089030" cy="1200329"/>
          </a:xfrm>
          <a:prstGeom prst="rect">
            <a:avLst/>
          </a:prstGeom>
          <a:noFill/>
        </p:spPr>
        <p:txBody>
          <a:bodyPr wrap="square" rtlCol="0">
            <a:spAutoFit/>
          </a:bodyPr>
          <a:lstStyle/>
          <a:p>
            <a:r>
              <a:rPr lang="en-US" dirty="0"/>
              <a:t>The linkage system makes the water level </a:t>
            </a:r>
            <a:r>
              <a:rPr lang="en-US" i="1" u="sng" dirty="0">
                <a:solidFill>
                  <a:srgbClr val="0000FF"/>
                </a:solidFill>
              </a:rPr>
              <a:t>proportional</a:t>
            </a:r>
            <a:r>
              <a:rPr lang="en-US" dirty="0"/>
              <a:t> to the amount the control valve is opened</a:t>
            </a:r>
          </a:p>
        </p:txBody>
      </p:sp>
      <p:sp>
        <p:nvSpPr>
          <p:cNvPr id="71" name="Freeform 70"/>
          <p:cNvSpPr/>
          <p:nvPr/>
        </p:nvSpPr>
        <p:spPr bwMode="auto">
          <a:xfrm>
            <a:off x="2338450" y="2199853"/>
            <a:ext cx="3518703" cy="314580"/>
          </a:xfrm>
          <a:custGeom>
            <a:avLst/>
            <a:gdLst>
              <a:gd name="connsiteX0" fmla="*/ 0 w 3334327"/>
              <a:gd name="connsiteY0" fmla="*/ 334048 h 334048"/>
              <a:gd name="connsiteX1" fmla="*/ 637309 w 3334327"/>
              <a:gd name="connsiteY1" fmla="*/ 29248 h 334048"/>
              <a:gd name="connsiteX2" fmla="*/ 1893454 w 3334327"/>
              <a:gd name="connsiteY2" fmla="*/ 158557 h 334048"/>
              <a:gd name="connsiteX3" fmla="*/ 2706254 w 3334327"/>
              <a:gd name="connsiteY3" fmla="*/ 213975 h 334048"/>
              <a:gd name="connsiteX4" fmla="*/ 3334327 w 3334327"/>
              <a:gd name="connsiteY4" fmla="*/ 10775 h 334048"/>
              <a:gd name="connsiteX0" fmla="*/ 0 w 3529589"/>
              <a:gd name="connsiteY0" fmla="*/ 334048 h 334048"/>
              <a:gd name="connsiteX1" fmla="*/ 637309 w 3529589"/>
              <a:gd name="connsiteY1" fmla="*/ 29248 h 334048"/>
              <a:gd name="connsiteX2" fmla="*/ 1893454 w 3529589"/>
              <a:gd name="connsiteY2" fmla="*/ 158557 h 334048"/>
              <a:gd name="connsiteX3" fmla="*/ 2706254 w 3529589"/>
              <a:gd name="connsiteY3" fmla="*/ 213975 h 334048"/>
              <a:gd name="connsiteX4" fmla="*/ 3529589 w 3529589"/>
              <a:gd name="connsiteY4" fmla="*/ 1250 h 334048"/>
              <a:gd name="connsiteX0" fmla="*/ 0 w 3529589"/>
              <a:gd name="connsiteY0" fmla="*/ 343525 h 343525"/>
              <a:gd name="connsiteX1" fmla="*/ 637309 w 3529589"/>
              <a:gd name="connsiteY1" fmla="*/ 38725 h 343525"/>
              <a:gd name="connsiteX2" fmla="*/ 1893454 w 3529589"/>
              <a:gd name="connsiteY2" fmla="*/ 168034 h 343525"/>
              <a:gd name="connsiteX3" fmla="*/ 2706254 w 3529589"/>
              <a:gd name="connsiteY3" fmla="*/ 223452 h 343525"/>
              <a:gd name="connsiteX4" fmla="*/ 3529589 w 3529589"/>
              <a:gd name="connsiteY4" fmla="*/ 10727 h 343525"/>
              <a:gd name="connsiteX0" fmla="*/ 0 w 3529589"/>
              <a:gd name="connsiteY0" fmla="*/ 432020 h 432020"/>
              <a:gd name="connsiteX1" fmla="*/ 626424 w 3529589"/>
              <a:gd name="connsiteY1" fmla="*/ 29248 h 432020"/>
              <a:gd name="connsiteX2" fmla="*/ 1893454 w 3529589"/>
              <a:gd name="connsiteY2" fmla="*/ 256529 h 432020"/>
              <a:gd name="connsiteX3" fmla="*/ 2706254 w 3529589"/>
              <a:gd name="connsiteY3" fmla="*/ 311947 h 432020"/>
              <a:gd name="connsiteX4" fmla="*/ 3529589 w 3529589"/>
              <a:gd name="connsiteY4" fmla="*/ 99222 h 432020"/>
              <a:gd name="connsiteX0" fmla="*/ 26225 w 3555814"/>
              <a:gd name="connsiteY0" fmla="*/ 405467 h 405467"/>
              <a:gd name="connsiteX1" fmla="*/ 104404 w 3555814"/>
              <a:gd name="connsiteY1" fmla="*/ 213808 h 405467"/>
              <a:gd name="connsiteX2" fmla="*/ 652649 w 3555814"/>
              <a:gd name="connsiteY2" fmla="*/ 2695 h 405467"/>
              <a:gd name="connsiteX3" fmla="*/ 1919679 w 3555814"/>
              <a:gd name="connsiteY3" fmla="*/ 229976 h 405467"/>
              <a:gd name="connsiteX4" fmla="*/ 2732479 w 3555814"/>
              <a:gd name="connsiteY4" fmla="*/ 285394 h 405467"/>
              <a:gd name="connsiteX5" fmla="*/ 3555814 w 3555814"/>
              <a:gd name="connsiteY5" fmla="*/ 72669 h 405467"/>
              <a:gd name="connsiteX0" fmla="*/ 0 w 3529589"/>
              <a:gd name="connsiteY0" fmla="*/ 432020 h 432020"/>
              <a:gd name="connsiteX1" fmla="*/ 626424 w 3529589"/>
              <a:gd name="connsiteY1" fmla="*/ 29248 h 432020"/>
              <a:gd name="connsiteX2" fmla="*/ 1893454 w 3529589"/>
              <a:gd name="connsiteY2" fmla="*/ 256529 h 432020"/>
              <a:gd name="connsiteX3" fmla="*/ 2706254 w 3529589"/>
              <a:gd name="connsiteY3" fmla="*/ 311947 h 432020"/>
              <a:gd name="connsiteX4" fmla="*/ 3529589 w 3529589"/>
              <a:gd name="connsiteY4" fmla="*/ 99222 h 432020"/>
              <a:gd name="connsiteX0" fmla="*/ 37111 w 3566700"/>
              <a:gd name="connsiteY0" fmla="*/ 403706 h 403706"/>
              <a:gd name="connsiteX1" fmla="*/ 104404 w 3566700"/>
              <a:gd name="connsiteY1" fmla="*/ 233818 h 403706"/>
              <a:gd name="connsiteX2" fmla="*/ 663535 w 3566700"/>
              <a:gd name="connsiteY2" fmla="*/ 934 h 403706"/>
              <a:gd name="connsiteX3" fmla="*/ 1930565 w 3566700"/>
              <a:gd name="connsiteY3" fmla="*/ 228215 h 403706"/>
              <a:gd name="connsiteX4" fmla="*/ 2743365 w 3566700"/>
              <a:gd name="connsiteY4" fmla="*/ 283633 h 403706"/>
              <a:gd name="connsiteX5" fmla="*/ 3566700 w 3566700"/>
              <a:gd name="connsiteY5" fmla="*/ 70908 h 403706"/>
              <a:gd name="connsiteX0" fmla="*/ 0 w 3529589"/>
              <a:gd name="connsiteY0" fmla="*/ 432020 h 432020"/>
              <a:gd name="connsiteX1" fmla="*/ 626424 w 3529589"/>
              <a:gd name="connsiteY1" fmla="*/ 29248 h 432020"/>
              <a:gd name="connsiteX2" fmla="*/ 1893454 w 3529589"/>
              <a:gd name="connsiteY2" fmla="*/ 256529 h 432020"/>
              <a:gd name="connsiteX3" fmla="*/ 2706254 w 3529589"/>
              <a:gd name="connsiteY3" fmla="*/ 311947 h 432020"/>
              <a:gd name="connsiteX4" fmla="*/ 3529589 w 3529589"/>
              <a:gd name="connsiteY4" fmla="*/ 99222 h 432020"/>
              <a:gd name="connsiteX0" fmla="*/ 0 w 3518703"/>
              <a:gd name="connsiteY0" fmla="*/ 266921 h 314580"/>
              <a:gd name="connsiteX1" fmla="*/ 615538 w 3518703"/>
              <a:gd name="connsiteY1" fmla="*/ 5663 h 314580"/>
              <a:gd name="connsiteX2" fmla="*/ 1882568 w 3518703"/>
              <a:gd name="connsiteY2" fmla="*/ 232944 h 314580"/>
              <a:gd name="connsiteX3" fmla="*/ 2695368 w 3518703"/>
              <a:gd name="connsiteY3" fmla="*/ 288362 h 314580"/>
              <a:gd name="connsiteX4" fmla="*/ 3518703 w 3518703"/>
              <a:gd name="connsiteY4" fmla="*/ 75637 h 3145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18703" h="314580">
                <a:moveTo>
                  <a:pt x="0" y="266921"/>
                </a:moveTo>
                <a:cubicBezTo>
                  <a:pt x="130505" y="183010"/>
                  <a:pt x="301777" y="11326"/>
                  <a:pt x="615538" y="5663"/>
                </a:cubicBezTo>
                <a:cubicBezTo>
                  <a:pt x="929299" y="0"/>
                  <a:pt x="1535930" y="185828"/>
                  <a:pt x="1882568" y="232944"/>
                </a:cubicBezTo>
                <a:cubicBezTo>
                  <a:pt x="2229206" y="280060"/>
                  <a:pt x="2422679" y="314580"/>
                  <a:pt x="2695368" y="288362"/>
                </a:cubicBezTo>
                <a:cubicBezTo>
                  <a:pt x="2968057" y="262144"/>
                  <a:pt x="3143764" y="64910"/>
                  <a:pt x="3518703" y="75637"/>
                </a:cubicBezTo>
              </a:path>
            </a:pathLst>
          </a:custGeom>
          <a:noFill/>
          <a:ln w="28575" cap="flat" cmpd="sng" algn="ctr">
            <a:solidFill>
              <a:srgbClr val="FF0000"/>
            </a:solidFill>
            <a:prstDash val="solid"/>
            <a:round/>
            <a:headEnd type="arrow" w="lg" len="lg"/>
            <a:tailEnd type="none" w="lg" len="lg"/>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400" b="1">
              <a:latin typeface="Arial Narrow" pitchFamily="34" charset="0"/>
            </a:endParaRPr>
          </a:p>
        </p:txBody>
      </p:sp>
      <p:sp>
        <p:nvSpPr>
          <p:cNvPr id="73" name="Freeform 72"/>
          <p:cNvSpPr/>
          <p:nvPr/>
        </p:nvSpPr>
        <p:spPr bwMode="auto">
          <a:xfrm>
            <a:off x="2133600" y="2446652"/>
            <a:ext cx="2817091" cy="558800"/>
          </a:xfrm>
          <a:custGeom>
            <a:avLst/>
            <a:gdLst>
              <a:gd name="connsiteX0" fmla="*/ 0 w 2817091"/>
              <a:gd name="connsiteY0" fmla="*/ 558800 h 558800"/>
              <a:gd name="connsiteX1" fmla="*/ 748145 w 2817091"/>
              <a:gd name="connsiteY1" fmla="*/ 78509 h 558800"/>
              <a:gd name="connsiteX2" fmla="*/ 1911927 w 2817091"/>
              <a:gd name="connsiteY2" fmla="*/ 87746 h 558800"/>
              <a:gd name="connsiteX3" fmla="*/ 2817091 w 2817091"/>
              <a:gd name="connsiteY3" fmla="*/ 60037 h 558800"/>
            </a:gdLst>
            <a:ahLst/>
            <a:cxnLst>
              <a:cxn ang="0">
                <a:pos x="connsiteX0" y="connsiteY0"/>
              </a:cxn>
              <a:cxn ang="0">
                <a:pos x="connsiteX1" y="connsiteY1"/>
              </a:cxn>
              <a:cxn ang="0">
                <a:pos x="connsiteX2" y="connsiteY2"/>
              </a:cxn>
              <a:cxn ang="0">
                <a:pos x="connsiteX3" y="connsiteY3"/>
              </a:cxn>
            </a:cxnLst>
            <a:rect l="l" t="t" r="r" b="b"/>
            <a:pathLst>
              <a:path w="2817091" h="558800">
                <a:moveTo>
                  <a:pt x="0" y="558800"/>
                </a:moveTo>
                <a:cubicBezTo>
                  <a:pt x="214745" y="357909"/>
                  <a:pt x="429491" y="157018"/>
                  <a:pt x="748145" y="78509"/>
                </a:cubicBezTo>
                <a:cubicBezTo>
                  <a:pt x="1066799" y="0"/>
                  <a:pt x="1567103" y="90825"/>
                  <a:pt x="1911927" y="87746"/>
                </a:cubicBezTo>
                <a:cubicBezTo>
                  <a:pt x="2256751" y="84667"/>
                  <a:pt x="2667770" y="66195"/>
                  <a:pt x="2817091" y="60037"/>
                </a:cubicBezTo>
              </a:path>
            </a:pathLst>
          </a:custGeom>
          <a:noFill/>
          <a:ln w="28575" cap="flat" cmpd="sng" algn="ctr">
            <a:solidFill>
              <a:srgbClr val="FF0000"/>
            </a:solidFill>
            <a:prstDash val="solid"/>
            <a:round/>
            <a:headEnd type="arrow" w="lg" len="lg"/>
            <a:tailEnd type="none" w="lg" len="lg"/>
          </a:ln>
          <a:effectLst/>
        </p:spPr>
        <p:txBody>
          <a:bodyPr vert="horz" wrap="square" lIns="91440" tIns="45720" rIns="91440" bIns="45720" numCol="1" rtlCol="0" anchor="ctr" anchorCtr="0" compatLnSpc="1">
            <a:prstTxWarp prst="textNoShape">
              <a:avLst/>
            </a:prstTxWarp>
          </a:bodyPr>
          <a:lstStyle/>
          <a:p>
            <a:pPr marR="0" indent="0" eaLnBrk="0" fontAlgn="base" hangingPunct="0">
              <a:lnSpc>
                <a:spcPct val="100000"/>
              </a:lnSpc>
              <a:spcBef>
                <a:spcPct val="0"/>
              </a:spcBef>
              <a:spcAft>
                <a:spcPct val="0"/>
              </a:spcAft>
              <a:buClrTx/>
              <a:buSzTx/>
              <a:buFontTx/>
              <a:buNone/>
              <a:tabLst/>
            </a:pPr>
            <a:endParaRPr lang="en-US" sz="2400" b="1">
              <a:latin typeface="Arial Narrow" pitchFamily="34" charset="0"/>
            </a:endParaRPr>
          </a:p>
        </p:txBody>
      </p:sp>
      <p:sp>
        <p:nvSpPr>
          <p:cNvPr id="75" name="Freeform 74"/>
          <p:cNvSpPr/>
          <p:nvPr/>
        </p:nvSpPr>
        <p:spPr bwMode="auto">
          <a:xfrm>
            <a:off x="5067589" y="2344042"/>
            <a:ext cx="400050" cy="1144156"/>
          </a:xfrm>
          <a:custGeom>
            <a:avLst/>
            <a:gdLst>
              <a:gd name="connsiteX0" fmla="*/ 0 w 304800"/>
              <a:gd name="connsiteY0" fmla="*/ 877455 h 877455"/>
              <a:gd name="connsiteX1" fmla="*/ 230909 w 304800"/>
              <a:gd name="connsiteY1" fmla="*/ 738910 h 877455"/>
              <a:gd name="connsiteX2" fmla="*/ 27709 w 304800"/>
              <a:gd name="connsiteY2" fmla="*/ 304800 h 877455"/>
              <a:gd name="connsiteX3" fmla="*/ 304800 w 304800"/>
              <a:gd name="connsiteY3" fmla="*/ 0 h 877455"/>
              <a:gd name="connsiteX0" fmla="*/ 0 w 371475"/>
              <a:gd name="connsiteY0" fmla="*/ 901268 h 901268"/>
              <a:gd name="connsiteX1" fmla="*/ 230909 w 371475"/>
              <a:gd name="connsiteY1" fmla="*/ 762723 h 901268"/>
              <a:gd name="connsiteX2" fmla="*/ 27709 w 371475"/>
              <a:gd name="connsiteY2" fmla="*/ 328613 h 901268"/>
              <a:gd name="connsiteX3" fmla="*/ 371475 w 371475"/>
              <a:gd name="connsiteY3" fmla="*/ 0 h 901268"/>
              <a:gd name="connsiteX0" fmla="*/ 0 w 371475"/>
              <a:gd name="connsiteY0" fmla="*/ 920318 h 920318"/>
              <a:gd name="connsiteX1" fmla="*/ 230909 w 371475"/>
              <a:gd name="connsiteY1" fmla="*/ 781773 h 920318"/>
              <a:gd name="connsiteX2" fmla="*/ 27709 w 371475"/>
              <a:gd name="connsiteY2" fmla="*/ 347663 h 920318"/>
              <a:gd name="connsiteX3" fmla="*/ 371475 w 371475"/>
              <a:gd name="connsiteY3" fmla="*/ 0 h 920318"/>
              <a:gd name="connsiteX0" fmla="*/ 0 w 271462"/>
              <a:gd name="connsiteY0" fmla="*/ 910793 h 910793"/>
              <a:gd name="connsiteX1" fmla="*/ 230909 w 271462"/>
              <a:gd name="connsiteY1" fmla="*/ 772248 h 910793"/>
              <a:gd name="connsiteX2" fmla="*/ 27709 w 271462"/>
              <a:gd name="connsiteY2" fmla="*/ 338138 h 910793"/>
              <a:gd name="connsiteX3" fmla="*/ 271462 w 271462"/>
              <a:gd name="connsiteY3" fmla="*/ 0 h 910793"/>
              <a:gd name="connsiteX0" fmla="*/ 0 w 271462"/>
              <a:gd name="connsiteY0" fmla="*/ 910793 h 910793"/>
              <a:gd name="connsiteX1" fmla="*/ 230909 w 271462"/>
              <a:gd name="connsiteY1" fmla="*/ 772248 h 910793"/>
              <a:gd name="connsiteX2" fmla="*/ 27709 w 271462"/>
              <a:gd name="connsiteY2" fmla="*/ 338138 h 910793"/>
              <a:gd name="connsiteX3" fmla="*/ 271462 w 271462"/>
              <a:gd name="connsiteY3" fmla="*/ 0 h 910793"/>
              <a:gd name="connsiteX0" fmla="*/ 0 w 295275"/>
              <a:gd name="connsiteY0" fmla="*/ 910793 h 910793"/>
              <a:gd name="connsiteX1" fmla="*/ 230909 w 295275"/>
              <a:gd name="connsiteY1" fmla="*/ 772248 h 910793"/>
              <a:gd name="connsiteX2" fmla="*/ 27709 w 295275"/>
              <a:gd name="connsiteY2" fmla="*/ 338138 h 910793"/>
              <a:gd name="connsiteX3" fmla="*/ 295275 w 295275"/>
              <a:gd name="connsiteY3" fmla="*/ 0 h 910793"/>
              <a:gd name="connsiteX0" fmla="*/ 0 w 400050"/>
              <a:gd name="connsiteY0" fmla="*/ 1144156 h 1144156"/>
              <a:gd name="connsiteX1" fmla="*/ 335684 w 400050"/>
              <a:gd name="connsiteY1" fmla="*/ 772248 h 1144156"/>
              <a:gd name="connsiteX2" fmla="*/ 132484 w 400050"/>
              <a:gd name="connsiteY2" fmla="*/ 338138 h 1144156"/>
              <a:gd name="connsiteX3" fmla="*/ 400050 w 400050"/>
              <a:gd name="connsiteY3" fmla="*/ 0 h 1144156"/>
              <a:gd name="connsiteX0" fmla="*/ 0 w 400050"/>
              <a:gd name="connsiteY0" fmla="*/ 1144156 h 1144156"/>
              <a:gd name="connsiteX1" fmla="*/ 335684 w 400050"/>
              <a:gd name="connsiteY1" fmla="*/ 772248 h 1144156"/>
              <a:gd name="connsiteX2" fmla="*/ 132484 w 400050"/>
              <a:gd name="connsiteY2" fmla="*/ 338138 h 1144156"/>
              <a:gd name="connsiteX3" fmla="*/ 400050 w 400050"/>
              <a:gd name="connsiteY3" fmla="*/ 0 h 1144156"/>
            </a:gdLst>
            <a:ahLst/>
            <a:cxnLst>
              <a:cxn ang="0">
                <a:pos x="connsiteX0" y="connsiteY0"/>
              </a:cxn>
              <a:cxn ang="0">
                <a:pos x="connsiteX1" y="connsiteY1"/>
              </a:cxn>
              <a:cxn ang="0">
                <a:pos x="connsiteX2" y="connsiteY2"/>
              </a:cxn>
              <a:cxn ang="0">
                <a:pos x="connsiteX3" y="connsiteY3"/>
              </a:cxn>
            </a:cxnLst>
            <a:rect l="l" t="t" r="r" b="b"/>
            <a:pathLst>
              <a:path w="400050" h="1144156">
                <a:moveTo>
                  <a:pt x="0" y="1144156"/>
                </a:moveTo>
                <a:cubicBezTo>
                  <a:pt x="213157" y="970204"/>
                  <a:pt x="313603" y="906584"/>
                  <a:pt x="335684" y="772248"/>
                </a:cubicBezTo>
                <a:cubicBezTo>
                  <a:pt x="357765" y="637912"/>
                  <a:pt x="121756" y="466846"/>
                  <a:pt x="132484" y="338138"/>
                </a:cubicBezTo>
                <a:cubicBezTo>
                  <a:pt x="143212" y="209430"/>
                  <a:pt x="172412" y="81299"/>
                  <a:pt x="400050" y="0"/>
                </a:cubicBezTo>
              </a:path>
            </a:pathLst>
          </a:custGeom>
          <a:noFill/>
          <a:ln w="28575" cap="flat" cmpd="sng" algn="ctr">
            <a:solidFill>
              <a:srgbClr val="FF0000"/>
            </a:solidFill>
            <a:prstDash val="solid"/>
            <a:round/>
            <a:headEnd type="arrow" w="lg" len="lg"/>
            <a:tailEnd type="none" w="lg" len="lg"/>
          </a:ln>
          <a:effectLst/>
        </p:spPr>
        <p:txBody>
          <a:bodyPr vert="horz" wrap="square" lIns="91440" tIns="45720" rIns="91440" bIns="45720" numCol="1" rtlCol="0" anchor="ctr" anchorCtr="0" compatLnSpc="1">
            <a:prstTxWarp prst="textNoShape">
              <a:avLst/>
            </a:prstTxWarp>
          </a:bodyPr>
          <a:lstStyle/>
          <a:p>
            <a:pPr marR="0" indent="0" eaLnBrk="0" fontAlgn="base" hangingPunct="0">
              <a:lnSpc>
                <a:spcPct val="100000"/>
              </a:lnSpc>
              <a:spcBef>
                <a:spcPct val="0"/>
              </a:spcBef>
              <a:spcAft>
                <a:spcPct val="0"/>
              </a:spcAft>
              <a:buClrTx/>
              <a:buSzTx/>
              <a:buFontTx/>
              <a:buNone/>
              <a:tabLst/>
            </a:pPr>
            <a:endParaRPr lang="en-US" sz="2400" b="1">
              <a:latin typeface="Arial Narrow" pitchFamily="34" charset="0"/>
            </a:endParaRPr>
          </a:p>
        </p:txBody>
      </p:sp>
      <p:grpSp>
        <p:nvGrpSpPr>
          <p:cNvPr id="14" name="Group 92"/>
          <p:cNvGrpSpPr/>
          <p:nvPr/>
        </p:nvGrpSpPr>
        <p:grpSpPr>
          <a:xfrm>
            <a:off x="184727" y="3897744"/>
            <a:ext cx="6696363" cy="369332"/>
            <a:chOff x="184727" y="3860800"/>
            <a:chExt cx="6696363" cy="369332"/>
          </a:xfrm>
        </p:grpSpPr>
        <p:cxnSp>
          <p:nvCxnSpPr>
            <p:cNvPr id="94" name="Straight Connector 93"/>
            <p:cNvCxnSpPr/>
            <p:nvPr/>
          </p:nvCxnSpPr>
          <p:spPr bwMode="auto">
            <a:xfrm rot="16200000" flipH="1">
              <a:off x="4080448" y="1253363"/>
              <a:ext cx="17078" cy="5584207"/>
            </a:xfrm>
            <a:prstGeom prst="line">
              <a:avLst/>
            </a:prstGeom>
            <a:solidFill>
              <a:schemeClr val="accent1"/>
            </a:solidFill>
            <a:ln w="28575" cap="flat" cmpd="sng" algn="ctr">
              <a:solidFill>
                <a:srgbClr val="FF0000"/>
              </a:solidFill>
              <a:prstDash val="sysDot"/>
              <a:round/>
              <a:headEnd type="none" w="med" len="med"/>
              <a:tailEnd type="none" w="med" len="med"/>
            </a:ln>
            <a:effectLst/>
          </p:spPr>
        </p:cxnSp>
        <p:sp>
          <p:nvSpPr>
            <p:cNvPr id="95" name="TextBox 94"/>
            <p:cNvSpPr txBox="1"/>
            <p:nvPr/>
          </p:nvSpPr>
          <p:spPr>
            <a:xfrm>
              <a:off x="184727" y="3860800"/>
              <a:ext cx="1117600" cy="369332"/>
            </a:xfrm>
            <a:prstGeom prst="rect">
              <a:avLst/>
            </a:prstGeom>
            <a:noFill/>
          </p:spPr>
          <p:txBody>
            <a:bodyPr wrap="square" rtlCol="0">
              <a:spAutoFit/>
            </a:bodyPr>
            <a:lstStyle/>
            <a:p>
              <a:pPr algn="ctr"/>
              <a:r>
                <a:rPr lang="en-US" dirty="0"/>
                <a:t>Set Point</a:t>
              </a:r>
            </a:p>
          </p:txBody>
        </p:sp>
      </p:grpSp>
      <p:grpSp>
        <p:nvGrpSpPr>
          <p:cNvPr id="15" name="Group 122"/>
          <p:cNvGrpSpPr/>
          <p:nvPr/>
        </p:nvGrpSpPr>
        <p:grpSpPr>
          <a:xfrm>
            <a:off x="8363830" y="4975442"/>
            <a:ext cx="501786" cy="547493"/>
            <a:chOff x="8363830" y="4975442"/>
            <a:chExt cx="501786" cy="547493"/>
          </a:xfrm>
        </p:grpSpPr>
        <p:sp>
          <p:nvSpPr>
            <p:cNvPr id="124" name="Freeform 8"/>
            <p:cNvSpPr>
              <a:spLocks/>
            </p:cNvSpPr>
            <p:nvPr/>
          </p:nvSpPr>
          <p:spPr bwMode="auto">
            <a:xfrm flipH="1">
              <a:off x="8363830" y="5100640"/>
              <a:ext cx="501786" cy="422295"/>
            </a:xfrm>
            <a:custGeom>
              <a:avLst/>
              <a:gdLst/>
              <a:ahLst/>
              <a:cxnLst>
                <a:cxn ang="0">
                  <a:pos x="25" y="3"/>
                </a:cxn>
                <a:cxn ang="0">
                  <a:pos x="20" y="0"/>
                </a:cxn>
                <a:cxn ang="0">
                  <a:pos x="18" y="0"/>
                </a:cxn>
                <a:cxn ang="0">
                  <a:pos x="16" y="0"/>
                </a:cxn>
                <a:cxn ang="0">
                  <a:pos x="14" y="2"/>
                </a:cxn>
                <a:cxn ang="0">
                  <a:pos x="9" y="7"/>
                </a:cxn>
                <a:cxn ang="0">
                  <a:pos x="5" y="16"/>
                </a:cxn>
                <a:cxn ang="0">
                  <a:pos x="4" y="23"/>
                </a:cxn>
                <a:cxn ang="0">
                  <a:pos x="6" y="76"/>
                </a:cxn>
                <a:cxn ang="0">
                  <a:pos x="5" y="77"/>
                </a:cxn>
                <a:cxn ang="0">
                  <a:pos x="5" y="78"/>
                </a:cxn>
                <a:cxn ang="0">
                  <a:pos x="5" y="79"/>
                </a:cxn>
                <a:cxn ang="0">
                  <a:pos x="5" y="81"/>
                </a:cxn>
                <a:cxn ang="0">
                  <a:pos x="4" y="82"/>
                </a:cxn>
                <a:cxn ang="0">
                  <a:pos x="4" y="85"/>
                </a:cxn>
                <a:cxn ang="0">
                  <a:pos x="3" y="94"/>
                </a:cxn>
                <a:cxn ang="0">
                  <a:pos x="0" y="116"/>
                </a:cxn>
                <a:cxn ang="0">
                  <a:pos x="0" y="121"/>
                </a:cxn>
                <a:cxn ang="0">
                  <a:pos x="1" y="129"/>
                </a:cxn>
                <a:cxn ang="0">
                  <a:pos x="3" y="132"/>
                </a:cxn>
                <a:cxn ang="0">
                  <a:pos x="6" y="136"/>
                </a:cxn>
                <a:cxn ang="0">
                  <a:pos x="8" y="139"/>
                </a:cxn>
                <a:cxn ang="0">
                  <a:pos x="11" y="141"/>
                </a:cxn>
                <a:cxn ang="0">
                  <a:pos x="116" y="245"/>
                </a:cxn>
                <a:cxn ang="0">
                  <a:pos x="179" y="298"/>
                </a:cxn>
                <a:cxn ang="0">
                  <a:pos x="247" y="352"/>
                </a:cxn>
                <a:cxn ang="0">
                  <a:pos x="317" y="412"/>
                </a:cxn>
                <a:cxn ang="0">
                  <a:pos x="329" y="419"/>
                </a:cxn>
                <a:cxn ang="0">
                  <a:pos x="338" y="423"/>
                </a:cxn>
                <a:cxn ang="0">
                  <a:pos x="343" y="425"/>
                </a:cxn>
                <a:cxn ang="0">
                  <a:pos x="348" y="425"/>
                </a:cxn>
                <a:cxn ang="0">
                  <a:pos x="353" y="423"/>
                </a:cxn>
                <a:cxn ang="0">
                  <a:pos x="362" y="419"/>
                </a:cxn>
                <a:cxn ang="0">
                  <a:pos x="375" y="410"/>
                </a:cxn>
                <a:cxn ang="0">
                  <a:pos x="379" y="406"/>
                </a:cxn>
                <a:cxn ang="0">
                  <a:pos x="397" y="396"/>
                </a:cxn>
                <a:cxn ang="0">
                  <a:pos x="488" y="356"/>
                </a:cxn>
                <a:cxn ang="0">
                  <a:pos x="499" y="349"/>
                </a:cxn>
                <a:cxn ang="0">
                  <a:pos x="502" y="346"/>
                </a:cxn>
                <a:cxn ang="0">
                  <a:pos x="504" y="343"/>
                </a:cxn>
                <a:cxn ang="0">
                  <a:pos x="504" y="341"/>
                </a:cxn>
                <a:cxn ang="0">
                  <a:pos x="505" y="339"/>
                </a:cxn>
                <a:cxn ang="0">
                  <a:pos x="503" y="294"/>
                </a:cxn>
                <a:cxn ang="0">
                  <a:pos x="496" y="229"/>
                </a:cxn>
                <a:cxn ang="0">
                  <a:pos x="495" y="225"/>
                </a:cxn>
                <a:cxn ang="0">
                  <a:pos x="494" y="223"/>
                </a:cxn>
                <a:cxn ang="0">
                  <a:pos x="492" y="222"/>
                </a:cxn>
                <a:cxn ang="0">
                  <a:pos x="489" y="222"/>
                </a:cxn>
                <a:cxn ang="0">
                  <a:pos x="488" y="222"/>
                </a:cxn>
                <a:cxn ang="0">
                  <a:pos x="485" y="223"/>
                </a:cxn>
                <a:cxn ang="0">
                  <a:pos x="411" y="254"/>
                </a:cxn>
                <a:cxn ang="0">
                  <a:pos x="379" y="265"/>
                </a:cxn>
                <a:cxn ang="0">
                  <a:pos x="371" y="267"/>
                </a:cxn>
                <a:cxn ang="0">
                  <a:pos x="358" y="267"/>
                </a:cxn>
                <a:cxn ang="0">
                  <a:pos x="353" y="265"/>
                </a:cxn>
                <a:cxn ang="0">
                  <a:pos x="343" y="261"/>
                </a:cxn>
                <a:cxn ang="0">
                  <a:pos x="340" y="259"/>
                </a:cxn>
                <a:cxn ang="0">
                  <a:pos x="322" y="245"/>
                </a:cxn>
                <a:cxn ang="0">
                  <a:pos x="214" y="163"/>
                </a:cxn>
                <a:cxn ang="0">
                  <a:pos x="119" y="87"/>
                </a:cxn>
                <a:cxn ang="0">
                  <a:pos x="58" y="34"/>
                </a:cxn>
                <a:cxn ang="0">
                  <a:pos x="31" y="7"/>
                </a:cxn>
                <a:cxn ang="0">
                  <a:pos x="25" y="3"/>
                </a:cxn>
              </a:cxnLst>
              <a:rect l="0" t="0" r="r" b="b"/>
              <a:pathLst>
                <a:path w="505" h="425">
                  <a:moveTo>
                    <a:pt x="25" y="3"/>
                  </a:moveTo>
                  <a:lnTo>
                    <a:pt x="20" y="0"/>
                  </a:lnTo>
                  <a:lnTo>
                    <a:pt x="18" y="0"/>
                  </a:lnTo>
                  <a:lnTo>
                    <a:pt x="16" y="0"/>
                  </a:lnTo>
                  <a:lnTo>
                    <a:pt x="14" y="2"/>
                  </a:lnTo>
                  <a:lnTo>
                    <a:pt x="9" y="7"/>
                  </a:lnTo>
                  <a:lnTo>
                    <a:pt x="5" y="16"/>
                  </a:lnTo>
                  <a:lnTo>
                    <a:pt x="4" y="23"/>
                  </a:lnTo>
                  <a:lnTo>
                    <a:pt x="6" y="76"/>
                  </a:lnTo>
                  <a:lnTo>
                    <a:pt x="5" y="77"/>
                  </a:lnTo>
                  <a:lnTo>
                    <a:pt x="5" y="78"/>
                  </a:lnTo>
                  <a:lnTo>
                    <a:pt x="5" y="79"/>
                  </a:lnTo>
                  <a:lnTo>
                    <a:pt x="5" y="81"/>
                  </a:lnTo>
                  <a:lnTo>
                    <a:pt x="4" y="82"/>
                  </a:lnTo>
                  <a:lnTo>
                    <a:pt x="4" y="85"/>
                  </a:lnTo>
                  <a:lnTo>
                    <a:pt x="3" y="94"/>
                  </a:lnTo>
                  <a:lnTo>
                    <a:pt x="0" y="116"/>
                  </a:lnTo>
                  <a:lnTo>
                    <a:pt x="0" y="121"/>
                  </a:lnTo>
                  <a:lnTo>
                    <a:pt x="1" y="129"/>
                  </a:lnTo>
                  <a:lnTo>
                    <a:pt x="3" y="132"/>
                  </a:lnTo>
                  <a:lnTo>
                    <a:pt x="6" y="136"/>
                  </a:lnTo>
                  <a:lnTo>
                    <a:pt x="8" y="139"/>
                  </a:lnTo>
                  <a:lnTo>
                    <a:pt x="11" y="141"/>
                  </a:lnTo>
                  <a:lnTo>
                    <a:pt x="116" y="245"/>
                  </a:lnTo>
                  <a:lnTo>
                    <a:pt x="179" y="298"/>
                  </a:lnTo>
                  <a:lnTo>
                    <a:pt x="247" y="352"/>
                  </a:lnTo>
                  <a:lnTo>
                    <a:pt x="317" y="412"/>
                  </a:lnTo>
                  <a:lnTo>
                    <a:pt x="329" y="419"/>
                  </a:lnTo>
                  <a:lnTo>
                    <a:pt x="338" y="423"/>
                  </a:lnTo>
                  <a:lnTo>
                    <a:pt x="343" y="425"/>
                  </a:lnTo>
                  <a:lnTo>
                    <a:pt x="348" y="425"/>
                  </a:lnTo>
                  <a:lnTo>
                    <a:pt x="353" y="423"/>
                  </a:lnTo>
                  <a:lnTo>
                    <a:pt x="362" y="419"/>
                  </a:lnTo>
                  <a:lnTo>
                    <a:pt x="375" y="410"/>
                  </a:lnTo>
                  <a:lnTo>
                    <a:pt x="379" y="406"/>
                  </a:lnTo>
                  <a:lnTo>
                    <a:pt x="397" y="396"/>
                  </a:lnTo>
                  <a:lnTo>
                    <a:pt x="488" y="356"/>
                  </a:lnTo>
                  <a:lnTo>
                    <a:pt x="499" y="349"/>
                  </a:lnTo>
                  <a:lnTo>
                    <a:pt x="502" y="346"/>
                  </a:lnTo>
                  <a:lnTo>
                    <a:pt x="504" y="343"/>
                  </a:lnTo>
                  <a:lnTo>
                    <a:pt x="504" y="341"/>
                  </a:lnTo>
                  <a:lnTo>
                    <a:pt x="505" y="339"/>
                  </a:lnTo>
                  <a:lnTo>
                    <a:pt x="503" y="294"/>
                  </a:lnTo>
                  <a:lnTo>
                    <a:pt x="496" y="229"/>
                  </a:lnTo>
                  <a:lnTo>
                    <a:pt x="495" y="225"/>
                  </a:lnTo>
                  <a:lnTo>
                    <a:pt x="494" y="223"/>
                  </a:lnTo>
                  <a:lnTo>
                    <a:pt x="492" y="222"/>
                  </a:lnTo>
                  <a:lnTo>
                    <a:pt x="489" y="222"/>
                  </a:lnTo>
                  <a:lnTo>
                    <a:pt x="488" y="222"/>
                  </a:lnTo>
                  <a:lnTo>
                    <a:pt x="485" y="223"/>
                  </a:lnTo>
                  <a:lnTo>
                    <a:pt x="411" y="254"/>
                  </a:lnTo>
                  <a:lnTo>
                    <a:pt x="379" y="265"/>
                  </a:lnTo>
                  <a:lnTo>
                    <a:pt x="371" y="267"/>
                  </a:lnTo>
                  <a:lnTo>
                    <a:pt x="358" y="267"/>
                  </a:lnTo>
                  <a:lnTo>
                    <a:pt x="353" y="265"/>
                  </a:lnTo>
                  <a:lnTo>
                    <a:pt x="343" y="261"/>
                  </a:lnTo>
                  <a:lnTo>
                    <a:pt x="340" y="259"/>
                  </a:lnTo>
                  <a:lnTo>
                    <a:pt x="322" y="245"/>
                  </a:lnTo>
                  <a:lnTo>
                    <a:pt x="214" y="163"/>
                  </a:lnTo>
                  <a:lnTo>
                    <a:pt x="119" y="87"/>
                  </a:lnTo>
                  <a:lnTo>
                    <a:pt x="58" y="34"/>
                  </a:lnTo>
                  <a:lnTo>
                    <a:pt x="31" y="7"/>
                  </a:lnTo>
                  <a:lnTo>
                    <a:pt x="25" y="3"/>
                  </a:lnTo>
                  <a:close/>
                </a:path>
              </a:pathLst>
            </a:custGeom>
            <a:solidFill>
              <a:srgbClr val="962E2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6"/>
            <p:cNvSpPr>
              <a:spLocks/>
            </p:cNvSpPr>
            <p:nvPr/>
          </p:nvSpPr>
          <p:spPr bwMode="auto">
            <a:xfrm flipH="1">
              <a:off x="8379728" y="4975442"/>
              <a:ext cx="468996" cy="438194"/>
            </a:xfrm>
            <a:custGeom>
              <a:avLst/>
              <a:gdLst/>
              <a:ahLst/>
              <a:cxnLst>
                <a:cxn ang="0">
                  <a:pos x="107" y="0"/>
                </a:cxn>
                <a:cxn ang="0">
                  <a:pos x="98" y="0"/>
                </a:cxn>
                <a:cxn ang="0">
                  <a:pos x="88" y="2"/>
                </a:cxn>
                <a:cxn ang="0">
                  <a:pos x="79" y="5"/>
                </a:cxn>
                <a:cxn ang="0">
                  <a:pos x="76" y="8"/>
                </a:cxn>
                <a:cxn ang="0">
                  <a:pos x="73" y="11"/>
                </a:cxn>
                <a:cxn ang="0">
                  <a:pos x="70" y="20"/>
                </a:cxn>
                <a:cxn ang="0">
                  <a:pos x="65" y="53"/>
                </a:cxn>
                <a:cxn ang="0">
                  <a:pos x="67" y="75"/>
                </a:cxn>
                <a:cxn ang="0">
                  <a:pos x="66" y="86"/>
                </a:cxn>
                <a:cxn ang="0">
                  <a:pos x="65" y="90"/>
                </a:cxn>
                <a:cxn ang="0">
                  <a:pos x="62" y="95"/>
                </a:cxn>
                <a:cxn ang="0">
                  <a:pos x="54" y="103"/>
                </a:cxn>
                <a:cxn ang="0">
                  <a:pos x="49" y="107"/>
                </a:cxn>
                <a:cxn ang="0">
                  <a:pos x="22" y="123"/>
                </a:cxn>
                <a:cxn ang="0">
                  <a:pos x="7" y="128"/>
                </a:cxn>
                <a:cxn ang="0">
                  <a:pos x="0" y="129"/>
                </a:cxn>
                <a:cxn ang="0">
                  <a:pos x="14" y="177"/>
                </a:cxn>
                <a:cxn ang="0">
                  <a:pos x="322" y="441"/>
                </a:cxn>
                <a:cxn ang="0">
                  <a:pos x="439" y="398"/>
                </a:cxn>
                <a:cxn ang="0">
                  <a:pos x="472" y="354"/>
                </a:cxn>
                <a:cxn ang="0">
                  <a:pos x="471" y="351"/>
                </a:cxn>
                <a:cxn ang="0">
                  <a:pos x="469" y="349"/>
                </a:cxn>
                <a:cxn ang="0">
                  <a:pos x="467" y="347"/>
                </a:cxn>
                <a:cxn ang="0">
                  <a:pos x="461" y="344"/>
                </a:cxn>
                <a:cxn ang="0">
                  <a:pos x="439" y="336"/>
                </a:cxn>
                <a:cxn ang="0">
                  <a:pos x="426" y="329"/>
                </a:cxn>
                <a:cxn ang="0">
                  <a:pos x="413" y="320"/>
                </a:cxn>
                <a:cxn ang="0">
                  <a:pos x="375" y="285"/>
                </a:cxn>
                <a:cxn ang="0">
                  <a:pos x="367" y="276"/>
                </a:cxn>
                <a:cxn ang="0">
                  <a:pos x="365" y="274"/>
                </a:cxn>
                <a:cxn ang="0">
                  <a:pos x="259" y="186"/>
                </a:cxn>
                <a:cxn ang="0">
                  <a:pos x="173" y="110"/>
                </a:cxn>
                <a:cxn ang="0">
                  <a:pos x="168" y="104"/>
                </a:cxn>
                <a:cxn ang="0">
                  <a:pos x="167" y="102"/>
                </a:cxn>
                <a:cxn ang="0">
                  <a:pos x="166" y="100"/>
                </a:cxn>
                <a:cxn ang="0">
                  <a:pos x="166" y="99"/>
                </a:cxn>
                <a:cxn ang="0">
                  <a:pos x="166" y="98"/>
                </a:cxn>
                <a:cxn ang="0">
                  <a:pos x="164" y="96"/>
                </a:cxn>
                <a:cxn ang="0">
                  <a:pos x="162" y="95"/>
                </a:cxn>
                <a:cxn ang="0">
                  <a:pos x="160" y="93"/>
                </a:cxn>
                <a:cxn ang="0">
                  <a:pos x="138" y="82"/>
                </a:cxn>
                <a:cxn ang="0">
                  <a:pos x="130" y="75"/>
                </a:cxn>
                <a:cxn ang="0">
                  <a:pos x="124" y="66"/>
                </a:cxn>
                <a:cxn ang="0">
                  <a:pos x="122" y="60"/>
                </a:cxn>
                <a:cxn ang="0">
                  <a:pos x="120" y="30"/>
                </a:cxn>
                <a:cxn ang="0">
                  <a:pos x="117" y="11"/>
                </a:cxn>
                <a:cxn ang="0">
                  <a:pos x="116" y="8"/>
                </a:cxn>
                <a:cxn ang="0">
                  <a:pos x="115" y="5"/>
                </a:cxn>
                <a:cxn ang="0">
                  <a:pos x="110" y="1"/>
                </a:cxn>
                <a:cxn ang="0">
                  <a:pos x="107" y="0"/>
                </a:cxn>
              </a:cxnLst>
              <a:rect l="0" t="0" r="r" b="b"/>
              <a:pathLst>
                <a:path w="472" h="441">
                  <a:moveTo>
                    <a:pt x="107" y="0"/>
                  </a:moveTo>
                  <a:lnTo>
                    <a:pt x="98" y="0"/>
                  </a:lnTo>
                  <a:lnTo>
                    <a:pt x="88" y="2"/>
                  </a:lnTo>
                  <a:lnTo>
                    <a:pt x="79" y="5"/>
                  </a:lnTo>
                  <a:lnTo>
                    <a:pt x="76" y="8"/>
                  </a:lnTo>
                  <a:lnTo>
                    <a:pt x="73" y="11"/>
                  </a:lnTo>
                  <a:lnTo>
                    <a:pt x="70" y="20"/>
                  </a:lnTo>
                  <a:lnTo>
                    <a:pt x="65" y="53"/>
                  </a:lnTo>
                  <a:lnTo>
                    <a:pt x="67" y="75"/>
                  </a:lnTo>
                  <a:lnTo>
                    <a:pt x="66" y="86"/>
                  </a:lnTo>
                  <a:lnTo>
                    <a:pt x="65" y="90"/>
                  </a:lnTo>
                  <a:lnTo>
                    <a:pt x="62" y="95"/>
                  </a:lnTo>
                  <a:lnTo>
                    <a:pt x="54" y="103"/>
                  </a:lnTo>
                  <a:lnTo>
                    <a:pt x="49" y="107"/>
                  </a:lnTo>
                  <a:lnTo>
                    <a:pt x="22" y="123"/>
                  </a:lnTo>
                  <a:lnTo>
                    <a:pt x="7" y="128"/>
                  </a:lnTo>
                  <a:lnTo>
                    <a:pt x="0" y="129"/>
                  </a:lnTo>
                  <a:lnTo>
                    <a:pt x="14" y="177"/>
                  </a:lnTo>
                  <a:lnTo>
                    <a:pt x="322" y="441"/>
                  </a:lnTo>
                  <a:lnTo>
                    <a:pt x="439" y="398"/>
                  </a:lnTo>
                  <a:lnTo>
                    <a:pt x="472" y="354"/>
                  </a:lnTo>
                  <a:lnTo>
                    <a:pt x="471" y="351"/>
                  </a:lnTo>
                  <a:lnTo>
                    <a:pt x="469" y="349"/>
                  </a:lnTo>
                  <a:lnTo>
                    <a:pt x="467" y="347"/>
                  </a:lnTo>
                  <a:lnTo>
                    <a:pt x="461" y="344"/>
                  </a:lnTo>
                  <a:lnTo>
                    <a:pt x="439" y="336"/>
                  </a:lnTo>
                  <a:lnTo>
                    <a:pt x="426" y="329"/>
                  </a:lnTo>
                  <a:lnTo>
                    <a:pt x="413" y="320"/>
                  </a:lnTo>
                  <a:lnTo>
                    <a:pt x="375" y="285"/>
                  </a:lnTo>
                  <a:lnTo>
                    <a:pt x="367" y="276"/>
                  </a:lnTo>
                  <a:lnTo>
                    <a:pt x="365" y="274"/>
                  </a:lnTo>
                  <a:lnTo>
                    <a:pt x="259" y="186"/>
                  </a:lnTo>
                  <a:lnTo>
                    <a:pt x="173" y="110"/>
                  </a:lnTo>
                  <a:lnTo>
                    <a:pt x="168" y="104"/>
                  </a:lnTo>
                  <a:lnTo>
                    <a:pt x="167" y="102"/>
                  </a:lnTo>
                  <a:lnTo>
                    <a:pt x="166" y="100"/>
                  </a:lnTo>
                  <a:lnTo>
                    <a:pt x="166" y="99"/>
                  </a:lnTo>
                  <a:lnTo>
                    <a:pt x="166" y="98"/>
                  </a:lnTo>
                  <a:lnTo>
                    <a:pt x="164" y="96"/>
                  </a:lnTo>
                  <a:lnTo>
                    <a:pt x="162" y="95"/>
                  </a:lnTo>
                  <a:lnTo>
                    <a:pt x="160" y="93"/>
                  </a:lnTo>
                  <a:lnTo>
                    <a:pt x="138" y="82"/>
                  </a:lnTo>
                  <a:lnTo>
                    <a:pt x="130" y="75"/>
                  </a:lnTo>
                  <a:lnTo>
                    <a:pt x="124" y="66"/>
                  </a:lnTo>
                  <a:lnTo>
                    <a:pt x="122" y="60"/>
                  </a:lnTo>
                  <a:lnTo>
                    <a:pt x="120" y="30"/>
                  </a:lnTo>
                  <a:lnTo>
                    <a:pt x="117" y="11"/>
                  </a:lnTo>
                  <a:lnTo>
                    <a:pt x="116" y="8"/>
                  </a:lnTo>
                  <a:lnTo>
                    <a:pt x="115" y="5"/>
                  </a:lnTo>
                  <a:lnTo>
                    <a:pt x="110" y="1"/>
                  </a:lnTo>
                  <a:lnTo>
                    <a:pt x="107" y="0"/>
                  </a:lnTo>
                  <a:close/>
                </a:path>
              </a:pathLst>
            </a:custGeom>
            <a:solidFill>
              <a:srgbClr val="82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7"/>
            <p:cNvSpPr>
              <a:spLocks/>
            </p:cNvSpPr>
            <p:nvPr/>
          </p:nvSpPr>
          <p:spPr bwMode="auto">
            <a:xfrm flipH="1">
              <a:off x="8509895" y="5100640"/>
              <a:ext cx="274243" cy="293123"/>
            </a:xfrm>
            <a:custGeom>
              <a:avLst/>
              <a:gdLst/>
              <a:ahLst/>
              <a:cxnLst>
                <a:cxn ang="0">
                  <a:pos x="24" y="49"/>
                </a:cxn>
                <a:cxn ang="0">
                  <a:pos x="2" y="82"/>
                </a:cxn>
                <a:cxn ang="0">
                  <a:pos x="0" y="92"/>
                </a:cxn>
                <a:cxn ang="0">
                  <a:pos x="4" y="103"/>
                </a:cxn>
                <a:cxn ang="0">
                  <a:pos x="24" y="127"/>
                </a:cxn>
                <a:cxn ang="0">
                  <a:pos x="166" y="265"/>
                </a:cxn>
                <a:cxn ang="0">
                  <a:pos x="201" y="291"/>
                </a:cxn>
                <a:cxn ang="0">
                  <a:pos x="212" y="295"/>
                </a:cxn>
                <a:cxn ang="0">
                  <a:pos x="222" y="295"/>
                </a:cxn>
                <a:cxn ang="0">
                  <a:pos x="241" y="286"/>
                </a:cxn>
                <a:cxn ang="0">
                  <a:pos x="266" y="264"/>
                </a:cxn>
                <a:cxn ang="0">
                  <a:pos x="268" y="261"/>
                </a:cxn>
                <a:cxn ang="0">
                  <a:pos x="268" y="257"/>
                </a:cxn>
                <a:cxn ang="0">
                  <a:pos x="265" y="250"/>
                </a:cxn>
                <a:cxn ang="0">
                  <a:pos x="257" y="240"/>
                </a:cxn>
                <a:cxn ang="0">
                  <a:pos x="256" y="217"/>
                </a:cxn>
                <a:cxn ang="0">
                  <a:pos x="260" y="199"/>
                </a:cxn>
                <a:cxn ang="0">
                  <a:pos x="264" y="193"/>
                </a:cxn>
                <a:cxn ang="0">
                  <a:pos x="275" y="183"/>
                </a:cxn>
                <a:cxn ang="0">
                  <a:pos x="276" y="179"/>
                </a:cxn>
                <a:cxn ang="0">
                  <a:pos x="274" y="175"/>
                </a:cxn>
                <a:cxn ang="0">
                  <a:pos x="235" y="142"/>
                </a:cxn>
                <a:cxn ang="0">
                  <a:pos x="209" y="113"/>
                </a:cxn>
                <a:cxn ang="0">
                  <a:pos x="203" y="111"/>
                </a:cxn>
                <a:cxn ang="0">
                  <a:pos x="198" y="113"/>
                </a:cxn>
                <a:cxn ang="0">
                  <a:pos x="181" y="126"/>
                </a:cxn>
                <a:cxn ang="0">
                  <a:pos x="171" y="131"/>
                </a:cxn>
                <a:cxn ang="0">
                  <a:pos x="166" y="131"/>
                </a:cxn>
                <a:cxn ang="0">
                  <a:pos x="161" y="128"/>
                </a:cxn>
                <a:cxn ang="0">
                  <a:pos x="145" y="113"/>
                </a:cxn>
                <a:cxn ang="0">
                  <a:pos x="104" y="39"/>
                </a:cxn>
                <a:cxn ang="0">
                  <a:pos x="95" y="10"/>
                </a:cxn>
                <a:cxn ang="0">
                  <a:pos x="90" y="3"/>
                </a:cxn>
                <a:cxn ang="0">
                  <a:pos x="88" y="0"/>
                </a:cxn>
                <a:cxn ang="0">
                  <a:pos x="83" y="1"/>
                </a:cxn>
                <a:cxn ang="0">
                  <a:pos x="67" y="17"/>
                </a:cxn>
              </a:cxnLst>
              <a:rect l="0" t="0" r="r" b="b"/>
              <a:pathLst>
                <a:path w="276" h="295">
                  <a:moveTo>
                    <a:pt x="35" y="39"/>
                  </a:moveTo>
                  <a:lnTo>
                    <a:pt x="24" y="49"/>
                  </a:lnTo>
                  <a:lnTo>
                    <a:pt x="5" y="76"/>
                  </a:lnTo>
                  <a:lnTo>
                    <a:pt x="2" y="82"/>
                  </a:lnTo>
                  <a:lnTo>
                    <a:pt x="0" y="88"/>
                  </a:lnTo>
                  <a:lnTo>
                    <a:pt x="0" y="92"/>
                  </a:lnTo>
                  <a:lnTo>
                    <a:pt x="2" y="99"/>
                  </a:lnTo>
                  <a:lnTo>
                    <a:pt x="4" y="103"/>
                  </a:lnTo>
                  <a:lnTo>
                    <a:pt x="9" y="111"/>
                  </a:lnTo>
                  <a:lnTo>
                    <a:pt x="24" y="127"/>
                  </a:lnTo>
                  <a:lnTo>
                    <a:pt x="82" y="177"/>
                  </a:lnTo>
                  <a:lnTo>
                    <a:pt x="166" y="265"/>
                  </a:lnTo>
                  <a:lnTo>
                    <a:pt x="195" y="288"/>
                  </a:lnTo>
                  <a:lnTo>
                    <a:pt x="201" y="291"/>
                  </a:lnTo>
                  <a:lnTo>
                    <a:pt x="206" y="293"/>
                  </a:lnTo>
                  <a:lnTo>
                    <a:pt x="212" y="295"/>
                  </a:lnTo>
                  <a:lnTo>
                    <a:pt x="217" y="295"/>
                  </a:lnTo>
                  <a:lnTo>
                    <a:pt x="222" y="295"/>
                  </a:lnTo>
                  <a:lnTo>
                    <a:pt x="232" y="291"/>
                  </a:lnTo>
                  <a:lnTo>
                    <a:pt x="241" y="286"/>
                  </a:lnTo>
                  <a:lnTo>
                    <a:pt x="249" y="280"/>
                  </a:lnTo>
                  <a:lnTo>
                    <a:pt x="266" y="264"/>
                  </a:lnTo>
                  <a:lnTo>
                    <a:pt x="267" y="262"/>
                  </a:lnTo>
                  <a:lnTo>
                    <a:pt x="268" y="261"/>
                  </a:lnTo>
                  <a:lnTo>
                    <a:pt x="268" y="259"/>
                  </a:lnTo>
                  <a:lnTo>
                    <a:pt x="268" y="257"/>
                  </a:lnTo>
                  <a:lnTo>
                    <a:pt x="267" y="254"/>
                  </a:lnTo>
                  <a:lnTo>
                    <a:pt x="265" y="250"/>
                  </a:lnTo>
                  <a:lnTo>
                    <a:pt x="262" y="247"/>
                  </a:lnTo>
                  <a:lnTo>
                    <a:pt x="257" y="240"/>
                  </a:lnTo>
                  <a:lnTo>
                    <a:pt x="256" y="236"/>
                  </a:lnTo>
                  <a:lnTo>
                    <a:pt x="256" y="217"/>
                  </a:lnTo>
                  <a:lnTo>
                    <a:pt x="258" y="208"/>
                  </a:lnTo>
                  <a:lnTo>
                    <a:pt x="260" y="199"/>
                  </a:lnTo>
                  <a:lnTo>
                    <a:pt x="262" y="196"/>
                  </a:lnTo>
                  <a:lnTo>
                    <a:pt x="264" y="193"/>
                  </a:lnTo>
                  <a:lnTo>
                    <a:pt x="271" y="188"/>
                  </a:lnTo>
                  <a:lnTo>
                    <a:pt x="275" y="183"/>
                  </a:lnTo>
                  <a:lnTo>
                    <a:pt x="276" y="180"/>
                  </a:lnTo>
                  <a:lnTo>
                    <a:pt x="276" y="179"/>
                  </a:lnTo>
                  <a:lnTo>
                    <a:pt x="275" y="177"/>
                  </a:lnTo>
                  <a:lnTo>
                    <a:pt x="274" y="175"/>
                  </a:lnTo>
                  <a:lnTo>
                    <a:pt x="269" y="169"/>
                  </a:lnTo>
                  <a:lnTo>
                    <a:pt x="235" y="142"/>
                  </a:lnTo>
                  <a:lnTo>
                    <a:pt x="216" y="119"/>
                  </a:lnTo>
                  <a:lnTo>
                    <a:pt x="209" y="113"/>
                  </a:lnTo>
                  <a:lnTo>
                    <a:pt x="205" y="111"/>
                  </a:lnTo>
                  <a:lnTo>
                    <a:pt x="203" y="111"/>
                  </a:lnTo>
                  <a:lnTo>
                    <a:pt x="200" y="112"/>
                  </a:lnTo>
                  <a:lnTo>
                    <a:pt x="198" y="113"/>
                  </a:lnTo>
                  <a:lnTo>
                    <a:pt x="196" y="114"/>
                  </a:lnTo>
                  <a:lnTo>
                    <a:pt x="181" y="126"/>
                  </a:lnTo>
                  <a:lnTo>
                    <a:pt x="174" y="130"/>
                  </a:lnTo>
                  <a:lnTo>
                    <a:pt x="171" y="131"/>
                  </a:lnTo>
                  <a:lnTo>
                    <a:pt x="169" y="131"/>
                  </a:lnTo>
                  <a:lnTo>
                    <a:pt x="166" y="131"/>
                  </a:lnTo>
                  <a:lnTo>
                    <a:pt x="164" y="130"/>
                  </a:lnTo>
                  <a:lnTo>
                    <a:pt x="161" y="128"/>
                  </a:lnTo>
                  <a:lnTo>
                    <a:pt x="156" y="124"/>
                  </a:lnTo>
                  <a:lnTo>
                    <a:pt x="145" y="113"/>
                  </a:lnTo>
                  <a:lnTo>
                    <a:pt x="120" y="79"/>
                  </a:lnTo>
                  <a:lnTo>
                    <a:pt x="104" y="39"/>
                  </a:lnTo>
                  <a:lnTo>
                    <a:pt x="100" y="23"/>
                  </a:lnTo>
                  <a:lnTo>
                    <a:pt x="95" y="10"/>
                  </a:lnTo>
                  <a:lnTo>
                    <a:pt x="92" y="5"/>
                  </a:lnTo>
                  <a:lnTo>
                    <a:pt x="90" y="3"/>
                  </a:lnTo>
                  <a:lnTo>
                    <a:pt x="89" y="2"/>
                  </a:lnTo>
                  <a:lnTo>
                    <a:pt x="88" y="0"/>
                  </a:lnTo>
                  <a:lnTo>
                    <a:pt x="86" y="0"/>
                  </a:lnTo>
                  <a:lnTo>
                    <a:pt x="83" y="1"/>
                  </a:lnTo>
                  <a:lnTo>
                    <a:pt x="80" y="3"/>
                  </a:lnTo>
                  <a:lnTo>
                    <a:pt x="67" y="17"/>
                  </a:lnTo>
                  <a:lnTo>
                    <a:pt x="35" y="39"/>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9"/>
            <p:cNvSpPr>
              <a:spLocks/>
            </p:cNvSpPr>
            <p:nvPr/>
          </p:nvSpPr>
          <p:spPr bwMode="auto">
            <a:xfrm flipH="1">
              <a:off x="8528774" y="5121506"/>
              <a:ext cx="323925" cy="384537"/>
            </a:xfrm>
            <a:custGeom>
              <a:avLst/>
              <a:gdLst/>
              <a:ahLst/>
              <a:cxnLst>
                <a:cxn ang="0">
                  <a:pos x="3" y="5"/>
                </a:cxn>
                <a:cxn ang="0">
                  <a:pos x="2" y="10"/>
                </a:cxn>
                <a:cxn ang="0">
                  <a:pos x="2" y="57"/>
                </a:cxn>
                <a:cxn ang="0">
                  <a:pos x="0" y="82"/>
                </a:cxn>
                <a:cxn ang="0">
                  <a:pos x="1" y="97"/>
                </a:cxn>
                <a:cxn ang="0">
                  <a:pos x="2" y="101"/>
                </a:cxn>
                <a:cxn ang="0">
                  <a:pos x="5" y="108"/>
                </a:cxn>
                <a:cxn ang="0">
                  <a:pos x="5" y="110"/>
                </a:cxn>
                <a:cxn ang="0">
                  <a:pos x="6" y="113"/>
                </a:cxn>
                <a:cxn ang="0">
                  <a:pos x="10" y="117"/>
                </a:cxn>
                <a:cxn ang="0">
                  <a:pos x="27" y="136"/>
                </a:cxn>
                <a:cxn ang="0">
                  <a:pos x="109" y="214"/>
                </a:cxn>
                <a:cxn ang="0">
                  <a:pos x="194" y="288"/>
                </a:cxn>
                <a:cxn ang="0">
                  <a:pos x="274" y="351"/>
                </a:cxn>
                <a:cxn ang="0">
                  <a:pos x="303" y="376"/>
                </a:cxn>
                <a:cxn ang="0">
                  <a:pos x="313" y="383"/>
                </a:cxn>
                <a:cxn ang="0">
                  <a:pos x="315" y="385"/>
                </a:cxn>
                <a:cxn ang="0">
                  <a:pos x="318" y="387"/>
                </a:cxn>
                <a:cxn ang="0">
                  <a:pos x="319" y="386"/>
                </a:cxn>
                <a:cxn ang="0">
                  <a:pos x="320" y="386"/>
                </a:cxn>
                <a:cxn ang="0">
                  <a:pos x="321" y="384"/>
                </a:cxn>
                <a:cxn ang="0">
                  <a:pos x="322" y="380"/>
                </a:cxn>
                <a:cxn ang="0">
                  <a:pos x="322" y="373"/>
                </a:cxn>
                <a:cxn ang="0">
                  <a:pos x="321" y="363"/>
                </a:cxn>
                <a:cxn ang="0">
                  <a:pos x="324" y="287"/>
                </a:cxn>
                <a:cxn ang="0">
                  <a:pos x="324" y="283"/>
                </a:cxn>
                <a:cxn ang="0">
                  <a:pos x="326" y="277"/>
                </a:cxn>
                <a:cxn ang="0">
                  <a:pos x="326" y="272"/>
                </a:cxn>
                <a:cxn ang="0">
                  <a:pos x="325" y="268"/>
                </a:cxn>
                <a:cxn ang="0">
                  <a:pos x="324" y="265"/>
                </a:cxn>
                <a:cxn ang="0">
                  <a:pos x="318" y="257"/>
                </a:cxn>
                <a:cxn ang="0">
                  <a:pos x="293" y="234"/>
                </a:cxn>
                <a:cxn ang="0">
                  <a:pos x="102" y="81"/>
                </a:cxn>
                <a:cxn ang="0">
                  <a:pos x="14" y="3"/>
                </a:cxn>
                <a:cxn ang="0">
                  <a:pos x="11" y="2"/>
                </a:cxn>
                <a:cxn ang="0">
                  <a:pos x="9" y="1"/>
                </a:cxn>
                <a:cxn ang="0">
                  <a:pos x="7" y="0"/>
                </a:cxn>
                <a:cxn ang="0">
                  <a:pos x="5" y="1"/>
                </a:cxn>
                <a:cxn ang="0">
                  <a:pos x="4" y="2"/>
                </a:cxn>
                <a:cxn ang="0">
                  <a:pos x="3" y="5"/>
                </a:cxn>
              </a:cxnLst>
              <a:rect l="0" t="0" r="r" b="b"/>
              <a:pathLst>
                <a:path w="326" h="387">
                  <a:moveTo>
                    <a:pt x="3" y="5"/>
                  </a:moveTo>
                  <a:lnTo>
                    <a:pt x="2" y="10"/>
                  </a:lnTo>
                  <a:lnTo>
                    <a:pt x="2" y="57"/>
                  </a:lnTo>
                  <a:lnTo>
                    <a:pt x="0" y="82"/>
                  </a:lnTo>
                  <a:lnTo>
                    <a:pt x="1" y="97"/>
                  </a:lnTo>
                  <a:lnTo>
                    <a:pt x="2" y="101"/>
                  </a:lnTo>
                  <a:lnTo>
                    <a:pt x="5" y="108"/>
                  </a:lnTo>
                  <a:lnTo>
                    <a:pt x="5" y="110"/>
                  </a:lnTo>
                  <a:lnTo>
                    <a:pt x="6" y="113"/>
                  </a:lnTo>
                  <a:lnTo>
                    <a:pt x="10" y="117"/>
                  </a:lnTo>
                  <a:lnTo>
                    <a:pt x="27" y="136"/>
                  </a:lnTo>
                  <a:lnTo>
                    <a:pt x="109" y="214"/>
                  </a:lnTo>
                  <a:lnTo>
                    <a:pt x="194" y="288"/>
                  </a:lnTo>
                  <a:lnTo>
                    <a:pt x="274" y="351"/>
                  </a:lnTo>
                  <a:lnTo>
                    <a:pt x="303" y="376"/>
                  </a:lnTo>
                  <a:lnTo>
                    <a:pt x="313" y="383"/>
                  </a:lnTo>
                  <a:lnTo>
                    <a:pt x="315" y="385"/>
                  </a:lnTo>
                  <a:lnTo>
                    <a:pt x="318" y="387"/>
                  </a:lnTo>
                  <a:lnTo>
                    <a:pt x="319" y="386"/>
                  </a:lnTo>
                  <a:lnTo>
                    <a:pt x="320" y="386"/>
                  </a:lnTo>
                  <a:lnTo>
                    <a:pt x="321" y="384"/>
                  </a:lnTo>
                  <a:lnTo>
                    <a:pt x="322" y="380"/>
                  </a:lnTo>
                  <a:lnTo>
                    <a:pt x="322" y="373"/>
                  </a:lnTo>
                  <a:lnTo>
                    <a:pt x="321" y="363"/>
                  </a:lnTo>
                  <a:lnTo>
                    <a:pt x="324" y="287"/>
                  </a:lnTo>
                  <a:lnTo>
                    <a:pt x="324" y="283"/>
                  </a:lnTo>
                  <a:lnTo>
                    <a:pt x="326" y="277"/>
                  </a:lnTo>
                  <a:lnTo>
                    <a:pt x="326" y="272"/>
                  </a:lnTo>
                  <a:lnTo>
                    <a:pt x="325" y="268"/>
                  </a:lnTo>
                  <a:lnTo>
                    <a:pt x="324" y="265"/>
                  </a:lnTo>
                  <a:lnTo>
                    <a:pt x="318" y="257"/>
                  </a:lnTo>
                  <a:lnTo>
                    <a:pt x="293" y="234"/>
                  </a:lnTo>
                  <a:lnTo>
                    <a:pt x="102" y="81"/>
                  </a:lnTo>
                  <a:lnTo>
                    <a:pt x="14" y="3"/>
                  </a:lnTo>
                  <a:lnTo>
                    <a:pt x="11" y="2"/>
                  </a:lnTo>
                  <a:lnTo>
                    <a:pt x="9" y="1"/>
                  </a:lnTo>
                  <a:lnTo>
                    <a:pt x="7" y="0"/>
                  </a:lnTo>
                  <a:lnTo>
                    <a:pt x="5" y="1"/>
                  </a:lnTo>
                  <a:lnTo>
                    <a:pt x="4" y="2"/>
                  </a:lnTo>
                  <a:lnTo>
                    <a:pt x="3" y="5"/>
                  </a:lnTo>
                  <a:close/>
                </a:path>
              </a:pathLst>
            </a:custGeom>
            <a:solidFill>
              <a:srgbClr val="CE606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10"/>
            <p:cNvSpPr>
              <a:spLocks/>
            </p:cNvSpPr>
            <p:nvPr/>
          </p:nvSpPr>
          <p:spPr bwMode="auto">
            <a:xfrm flipH="1">
              <a:off x="8376747" y="5339112"/>
              <a:ext cx="134141" cy="161963"/>
            </a:xfrm>
            <a:custGeom>
              <a:avLst/>
              <a:gdLst/>
              <a:ahLst/>
              <a:cxnLst>
                <a:cxn ang="0">
                  <a:pos x="131" y="0"/>
                </a:cxn>
                <a:cxn ang="0">
                  <a:pos x="128" y="0"/>
                </a:cxn>
                <a:cxn ang="0">
                  <a:pos x="126" y="0"/>
                </a:cxn>
                <a:cxn ang="0">
                  <a:pos x="122" y="1"/>
                </a:cxn>
                <a:cxn ang="0">
                  <a:pos x="15" y="45"/>
                </a:cxn>
                <a:cxn ang="0">
                  <a:pos x="8" y="47"/>
                </a:cxn>
                <a:cxn ang="0">
                  <a:pos x="7" y="47"/>
                </a:cxn>
                <a:cxn ang="0">
                  <a:pos x="5" y="49"/>
                </a:cxn>
                <a:cxn ang="0">
                  <a:pos x="3" y="57"/>
                </a:cxn>
                <a:cxn ang="0">
                  <a:pos x="0" y="74"/>
                </a:cxn>
                <a:cxn ang="0">
                  <a:pos x="0" y="90"/>
                </a:cxn>
                <a:cxn ang="0">
                  <a:pos x="5" y="148"/>
                </a:cxn>
                <a:cxn ang="0">
                  <a:pos x="4" y="151"/>
                </a:cxn>
                <a:cxn ang="0">
                  <a:pos x="4" y="160"/>
                </a:cxn>
                <a:cxn ang="0">
                  <a:pos x="5" y="162"/>
                </a:cxn>
                <a:cxn ang="0">
                  <a:pos x="6" y="162"/>
                </a:cxn>
                <a:cxn ang="0">
                  <a:pos x="7" y="163"/>
                </a:cxn>
                <a:cxn ang="0">
                  <a:pos x="8" y="162"/>
                </a:cxn>
                <a:cxn ang="0">
                  <a:pos x="9" y="162"/>
                </a:cxn>
                <a:cxn ang="0">
                  <a:pos x="11" y="160"/>
                </a:cxn>
                <a:cxn ang="0">
                  <a:pos x="18" y="153"/>
                </a:cxn>
                <a:cxn ang="0">
                  <a:pos x="74" y="127"/>
                </a:cxn>
                <a:cxn ang="0">
                  <a:pos x="112" y="106"/>
                </a:cxn>
                <a:cxn ang="0">
                  <a:pos x="126" y="99"/>
                </a:cxn>
                <a:cxn ang="0">
                  <a:pos x="129" y="97"/>
                </a:cxn>
                <a:cxn ang="0">
                  <a:pos x="132" y="93"/>
                </a:cxn>
                <a:cxn ang="0">
                  <a:pos x="134" y="90"/>
                </a:cxn>
                <a:cxn ang="0">
                  <a:pos x="135" y="86"/>
                </a:cxn>
                <a:cxn ang="0">
                  <a:pos x="131" y="47"/>
                </a:cxn>
                <a:cxn ang="0">
                  <a:pos x="132" y="5"/>
                </a:cxn>
                <a:cxn ang="0">
                  <a:pos x="132" y="3"/>
                </a:cxn>
                <a:cxn ang="0">
                  <a:pos x="132" y="1"/>
                </a:cxn>
                <a:cxn ang="0">
                  <a:pos x="132" y="0"/>
                </a:cxn>
                <a:cxn ang="0">
                  <a:pos x="131" y="0"/>
                </a:cxn>
              </a:cxnLst>
              <a:rect l="0" t="0" r="r" b="b"/>
              <a:pathLst>
                <a:path w="135" h="163">
                  <a:moveTo>
                    <a:pt x="131" y="0"/>
                  </a:moveTo>
                  <a:lnTo>
                    <a:pt x="128" y="0"/>
                  </a:lnTo>
                  <a:lnTo>
                    <a:pt x="126" y="0"/>
                  </a:lnTo>
                  <a:lnTo>
                    <a:pt x="122" y="1"/>
                  </a:lnTo>
                  <a:lnTo>
                    <a:pt x="15" y="45"/>
                  </a:lnTo>
                  <a:lnTo>
                    <a:pt x="8" y="47"/>
                  </a:lnTo>
                  <a:lnTo>
                    <a:pt x="7" y="47"/>
                  </a:lnTo>
                  <a:lnTo>
                    <a:pt x="5" y="49"/>
                  </a:lnTo>
                  <a:lnTo>
                    <a:pt x="3" y="57"/>
                  </a:lnTo>
                  <a:lnTo>
                    <a:pt x="0" y="74"/>
                  </a:lnTo>
                  <a:lnTo>
                    <a:pt x="0" y="90"/>
                  </a:lnTo>
                  <a:lnTo>
                    <a:pt x="5" y="148"/>
                  </a:lnTo>
                  <a:lnTo>
                    <a:pt x="4" y="151"/>
                  </a:lnTo>
                  <a:lnTo>
                    <a:pt x="4" y="160"/>
                  </a:lnTo>
                  <a:lnTo>
                    <a:pt x="5" y="162"/>
                  </a:lnTo>
                  <a:lnTo>
                    <a:pt x="6" y="162"/>
                  </a:lnTo>
                  <a:lnTo>
                    <a:pt x="7" y="163"/>
                  </a:lnTo>
                  <a:lnTo>
                    <a:pt x="8" y="162"/>
                  </a:lnTo>
                  <a:lnTo>
                    <a:pt x="9" y="162"/>
                  </a:lnTo>
                  <a:lnTo>
                    <a:pt x="11" y="160"/>
                  </a:lnTo>
                  <a:lnTo>
                    <a:pt x="18" y="153"/>
                  </a:lnTo>
                  <a:lnTo>
                    <a:pt x="74" y="127"/>
                  </a:lnTo>
                  <a:lnTo>
                    <a:pt x="112" y="106"/>
                  </a:lnTo>
                  <a:lnTo>
                    <a:pt x="126" y="99"/>
                  </a:lnTo>
                  <a:lnTo>
                    <a:pt x="129" y="97"/>
                  </a:lnTo>
                  <a:lnTo>
                    <a:pt x="132" y="93"/>
                  </a:lnTo>
                  <a:lnTo>
                    <a:pt x="134" y="90"/>
                  </a:lnTo>
                  <a:lnTo>
                    <a:pt x="135" y="86"/>
                  </a:lnTo>
                  <a:lnTo>
                    <a:pt x="131" y="47"/>
                  </a:lnTo>
                  <a:lnTo>
                    <a:pt x="132" y="5"/>
                  </a:lnTo>
                  <a:lnTo>
                    <a:pt x="132" y="3"/>
                  </a:lnTo>
                  <a:lnTo>
                    <a:pt x="132" y="1"/>
                  </a:lnTo>
                  <a:lnTo>
                    <a:pt x="132" y="0"/>
                  </a:lnTo>
                  <a:lnTo>
                    <a:pt x="131" y="0"/>
                  </a:lnTo>
                  <a:close/>
                </a:path>
              </a:pathLst>
            </a:custGeom>
            <a:solidFill>
              <a:srgbClr val="CE606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11"/>
            <p:cNvSpPr>
              <a:spLocks/>
            </p:cNvSpPr>
            <p:nvPr/>
          </p:nvSpPr>
          <p:spPr bwMode="auto">
            <a:xfrm flipH="1">
              <a:off x="8449283" y="4994321"/>
              <a:ext cx="312002" cy="259339"/>
            </a:xfrm>
            <a:custGeom>
              <a:avLst/>
              <a:gdLst/>
              <a:ahLst/>
              <a:cxnLst>
                <a:cxn ang="0">
                  <a:pos x="173" y="115"/>
                </a:cxn>
                <a:cxn ang="0">
                  <a:pos x="144" y="89"/>
                </a:cxn>
                <a:cxn ang="0">
                  <a:pos x="62" y="31"/>
                </a:cxn>
                <a:cxn ang="0">
                  <a:pos x="36" y="11"/>
                </a:cxn>
                <a:cxn ang="0">
                  <a:pos x="32" y="9"/>
                </a:cxn>
                <a:cxn ang="0">
                  <a:pos x="24" y="3"/>
                </a:cxn>
                <a:cxn ang="0">
                  <a:pos x="15" y="0"/>
                </a:cxn>
                <a:cxn ang="0">
                  <a:pos x="13" y="0"/>
                </a:cxn>
                <a:cxn ang="0">
                  <a:pos x="10" y="1"/>
                </a:cxn>
                <a:cxn ang="0">
                  <a:pos x="8" y="3"/>
                </a:cxn>
                <a:cxn ang="0">
                  <a:pos x="3" y="6"/>
                </a:cxn>
                <a:cxn ang="0">
                  <a:pos x="2" y="9"/>
                </a:cxn>
                <a:cxn ang="0">
                  <a:pos x="0" y="11"/>
                </a:cxn>
                <a:cxn ang="0">
                  <a:pos x="0" y="12"/>
                </a:cxn>
                <a:cxn ang="0">
                  <a:pos x="0" y="16"/>
                </a:cxn>
                <a:cxn ang="0">
                  <a:pos x="0" y="17"/>
                </a:cxn>
                <a:cxn ang="0">
                  <a:pos x="1" y="19"/>
                </a:cxn>
                <a:cxn ang="0">
                  <a:pos x="5" y="23"/>
                </a:cxn>
                <a:cxn ang="0">
                  <a:pos x="11" y="29"/>
                </a:cxn>
                <a:cxn ang="0">
                  <a:pos x="57" y="59"/>
                </a:cxn>
                <a:cxn ang="0">
                  <a:pos x="198" y="173"/>
                </a:cxn>
                <a:cxn ang="0">
                  <a:pos x="237" y="207"/>
                </a:cxn>
                <a:cxn ang="0">
                  <a:pos x="284" y="256"/>
                </a:cxn>
                <a:cxn ang="0">
                  <a:pos x="289" y="259"/>
                </a:cxn>
                <a:cxn ang="0">
                  <a:pos x="294" y="261"/>
                </a:cxn>
                <a:cxn ang="0">
                  <a:pos x="298" y="261"/>
                </a:cxn>
                <a:cxn ang="0">
                  <a:pos x="301" y="260"/>
                </a:cxn>
                <a:cxn ang="0">
                  <a:pos x="304" y="258"/>
                </a:cxn>
                <a:cxn ang="0">
                  <a:pos x="307" y="256"/>
                </a:cxn>
                <a:cxn ang="0">
                  <a:pos x="309" y="253"/>
                </a:cxn>
                <a:cxn ang="0">
                  <a:pos x="311" y="250"/>
                </a:cxn>
                <a:cxn ang="0">
                  <a:pos x="311" y="249"/>
                </a:cxn>
                <a:cxn ang="0">
                  <a:pos x="312" y="248"/>
                </a:cxn>
                <a:cxn ang="0">
                  <a:pos x="313" y="247"/>
                </a:cxn>
                <a:cxn ang="0">
                  <a:pos x="314" y="247"/>
                </a:cxn>
                <a:cxn ang="0">
                  <a:pos x="314" y="246"/>
                </a:cxn>
                <a:cxn ang="0">
                  <a:pos x="300" y="233"/>
                </a:cxn>
                <a:cxn ang="0">
                  <a:pos x="297" y="231"/>
                </a:cxn>
                <a:cxn ang="0">
                  <a:pos x="237" y="179"/>
                </a:cxn>
                <a:cxn ang="0">
                  <a:pos x="173" y="115"/>
                </a:cxn>
              </a:cxnLst>
              <a:rect l="0" t="0" r="r" b="b"/>
              <a:pathLst>
                <a:path w="314" h="261">
                  <a:moveTo>
                    <a:pt x="173" y="115"/>
                  </a:moveTo>
                  <a:lnTo>
                    <a:pt x="144" y="89"/>
                  </a:lnTo>
                  <a:lnTo>
                    <a:pt x="62" y="31"/>
                  </a:lnTo>
                  <a:lnTo>
                    <a:pt x="36" y="11"/>
                  </a:lnTo>
                  <a:lnTo>
                    <a:pt x="32" y="9"/>
                  </a:lnTo>
                  <a:lnTo>
                    <a:pt x="24" y="3"/>
                  </a:lnTo>
                  <a:lnTo>
                    <a:pt x="15" y="0"/>
                  </a:lnTo>
                  <a:lnTo>
                    <a:pt x="13" y="0"/>
                  </a:lnTo>
                  <a:lnTo>
                    <a:pt x="10" y="1"/>
                  </a:lnTo>
                  <a:lnTo>
                    <a:pt x="8" y="3"/>
                  </a:lnTo>
                  <a:lnTo>
                    <a:pt x="3" y="6"/>
                  </a:lnTo>
                  <a:lnTo>
                    <a:pt x="2" y="9"/>
                  </a:lnTo>
                  <a:lnTo>
                    <a:pt x="0" y="11"/>
                  </a:lnTo>
                  <a:lnTo>
                    <a:pt x="0" y="12"/>
                  </a:lnTo>
                  <a:lnTo>
                    <a:pt x="0" y="16"/>
                  </a:lnTo>
                  <a:lnTo>
                    <a:pt x="0" y="17"/>
                  </a:lnTo>
                  <a:lnTo>
                    <a:pt x="1" y="19"/>
                  </a:lnTo>
                  <a:lnTo>
                    <a:pt x="5" y="23"/>
                  </a:lnTo>
                  <a:lnTo>
                    <a:pt x="11" y="29"/>
                  </a:lnTo>
                  <a:lnTo>
                    <a:pt x="57" y="59"/>
                  </a:lnTo>
                  <a:lnTo>
                    <a:pt x="198" y="173"/>
                  </a:lnTo>
                  <a:lnTo>
                    <a:pt x="237" y="207"/>
                  </a:lnTo>
                  <a:lnTo>
                    <a:pt x="284" y="256"/>
                  </a:lnTo>
                  <a:lnTo>
                    <a:pt x="289" y="259"/>
                  </a:lnTo>
                  <a:lnTo>
                    <a:pt x="294" y="261"/>
                  </a:lnTo>
                  <a:lnTo>
                    <a:pt x="298" y="261"/>
                  </a:lnTo>
                  <a:lnTo>
                    <a:pt x="301" y="260"/>
                  </a:lnTo>
                  <a:lnTo>
                    <a:pt x="304" y="258"/>
                  </a:lnTo>
                  <a:lnTo>
                    <a:pt x="307" y="256"/>
                  </a:lnTo>
                  <a:lnTo>
                    <a:pt x="309" y="253"/>
                  </a:lnTo>
                  <a:lnTo>
                    <a:pt x="311" y="250"/>
                  </a:lnTo>
                  <a:lnTo>
                    <a:pt x="311" y="249"/>
                  </a:lnTo>
                  <a:lnTo>
                    <a:pt x="312" y="248"/>
                  </a:lnTo>
                  <a:lnTo>
                    <a:pt x="313" y="247"/>
                  </a:lnTo>
                  <a:lnTo>
                    <a:pt x="314" y="247"/>
                  </a:lnTo>
                  <a:lnTo>
                    <a:pt x="314" y="246"/>
                  </a:lnTo>
                  <a:lnTo>
                    <a:pt x="300" y="233"/>
                  </a:lnTo>
                  <a:lnTo>
                    <a:pt x="297" y="231"/>
                  </a:lnTo>
                  <a:lnTo>
                    <a:pt x="237" y="179"/>
                  </a:lnTo>
                  <a:lnTo>
                    <a:pt x="173" y="115"/>
                  </a:lnTo>
                  <a:close/>
                </a:path>
              </a:pathLst>
            </a:custGeom>
            <a:solidFill>
              <a:srgbClr val="DC8C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12"/>
            <p:cNvSpPr>
              <a:spLocks/>
            </p:cNvSpPr>
            <p:nvPr/>
          </p:nvSpPr>
          <p:spPr bwMode="auto">
            <a:xfrm flipH="1">
              <a:off x="8374760" y="5213914"/>
              <a:ext cx="148052" cy="164943"/>
            </a:xfrm>
            <a:custGeom>
              <a:avLst/>
              <a:gdLst/>
              <a:ahLst/>
              <a:cxnLst>
                <a:cxn ang="0">
                  <a:pos x="149" y="114"/>
                </a:cxn>
                <a:cxn ang="0">
                  <a:pos x="149" y="113"/>
                </a:cxn>
                <a:cxn ang="0">
                  <a:pos x="148" y="111"/>
                </a:cxn>
                <a:cxn ang="0">
                  <a:pos x="146" y="108"/>
                </a:cxn>
                <a:cxn ang="0">
                  <a:pos x="143" y="76"/>
                </a:cxn>
                <a:cxn ang="0">
                  <a:pos x="142" y="69"/>
                </a:cxn>
                <a:cxn ang="0">
                  <a:pos x="140" y="64"/>
                </a:cxn>
                <a:cxn ang="0">
                  <a:pos x="138" y="60"/>
                </a:cxn>
                <a:cxn ang="0">
                  <a:pos x="134" y="58"/>
                </a:cxn>
                <a:cxn ang="0">
                  <a:pos x="130" y="57"/>
                </a:cxn>
                <a:cxn ang="0">
                  <a:pos x="126" y="57"/>
                </a:cxn>
                <a:cxn ang="0">
                  <a:pos x="107" y="58"/>
                </a:cxn>
                <a:cxn ang="0">
                  <a:pos x="103" y="56"/>
                </a:cxn>
                <a:cxn ang="0">
                  <a:pos x="100" y="55"/>
                </a:cxn>
                <a:cxn ang="0">
                  <a:pos x="99" y="52"/>
                </a:cxn>
                <a:cxn ang="0">
                  <a:pos x="89" y="29"/>
                </a:cxn>
                <a:cxn ang="0">
                  <a:pos x="82" y="12"/>
                </a:cxn>
                <a:cxn ang="0">
                  <a:pos x="78" y="5"/>
                </a:cxn>
                <a:cxn ang="0">
                  <a:pos x="76" y="3"/>
                </a:cxn>
                <a:cxn ang="0">
                  <a:pos x="73" y="1"/>
                </a:cxn>
                <a:cxn ang="0">
                  <a:pos x="66" y="0"/>
                </a:cxn>
                <a:cxn ang="0">
                  <a:pos x="60" y="0"/>
                </a:cxn>
                <a:cxn ang="0">
                  <a:pos x="56" y="1"/>
                </a:cxn>
                <a:cxn ang="0">
                  <a:pos x="54" y="3"/>
                </a:cxn>
                <a:cxn ang="0">
                  <a:pos x="51" y="6"/>
                </a:cxn>
                <a:cxn ang="0">
                  <a:pos x="48" y="9"/>
                </a:cxn>
                <a:cxn ang="0">
                  <a:pos x="45" y="18"/>
                </a:cxn>
                <a:cxn ang="0">
                  <a:pos x="38" y="47"/>
                </a:cxn>
                <a:cxn ang="0">
                  <a:pos x="38" y="55"/>
                </a:cxn>
                <a:cxn ang="0">
                  <a:pos x="39" y="64"/>
                </a:cxn>
                <a:cxn ang="0">
                  <a:pos x="39" y="77"/>
                </a:cxn>
                <a:cxn ang="0">
                  <a:pos x="34" y="86"/>
                </a:cxn>
                <a:cxn ang="0">
                  <a:pos x="5" y="116"/>
                </a:cxn>
                <a:cxn ang="0">
                  <a:pos x="3" y="121"/>
                </a:cxn>
                <a:cxn ang="0">
                  <a:pos x="1" y="126"/>
                </a:cxn>
                <a:cxn ang="0">
                  <a:pos x="0" y="136"/>
                </a:cxn>
                <a:cxn ang="0">
                  <a:pos x="3" y="158"/>
                </a:cxn>
                <a:cxn ang="0">
                  <a:pos x="3" y="160"/>
                </a:cxn>
                <a:cxn ang="0">
                  <a:pos x="2" y="164"/>
                </a:cxn>
                <a:cxn ang="0">
                  <a:pos x="2" y="166"/>
                </a:cxn>
                <a:cxn ang="0">
                  <a:pos x="2" y="166"/>
                </a:cxn>
                <a:cxn ang="0">
                  <a:pos x="5" y="166"/>
                </a:cxn>
                <a:cxn ang="0">
                  <a:pos x="35" y="159"/>
                </a:cxn>
                <a:cxn ang="0">
                  <a:pos x="137" y="121"/>
                </a:cxn>
                <a:cxn ang="0">
                  <a:pos x="144" y="118"/>
                </a:cxn>
                <a:cxn ang="0">
                  <a:pos x="146" y="117"/>
                </a:cxn>
                <a:cxn ang="0">
                  <a:pos x="148" y="115"/>
                </a:cxn>
                <a:cxn ang="0">
                  <a:pos x="149" y="114"/>
                </a:cxn>
              </a:cxnLst>
              <a:rect l="0" t="0" r="r" b="b"/>
              <a:pathLst>
                <a:path w="149" h="166">
                  <a:moveTo>
                    <a:pt x="149" y="114"/>
                  </a:moveTo>
                  <a:lnTo>
                    <a:pt x="149" y="113"/>
                  </a:lnTo>
                  <a:lnTo>
                    <a:pt x="148" y="111"/>
                  </a:lnTo>
                  <a:lnTo>
                    <a:pt x="146" y="108"/>
                  </a:lnTo>
                  <a:lnTo>
                    <a:pt x="143" y="76"/>
                  </a:lnTo>
                  <a:lnTo>
                    <a:pt x="142" y="69"/>
                  </a:lnTo>
                  <a:lnTo>
                    <a:pt x="140" y="64"/>
                  </a:lnTo>
                  <a:lnTo>
                    <a:pt x="138" y="60"/>
                  </a:lnTo>
                  <a:lnTo>
                    <a:pt x="134" y="58"/>
                  </a:lnTo>
                  <a:lnTo>
                    <a:pt x="130" y="57"/>
                  </a:lnTo>
                  <a:lnTo>
                    <a:pt x="126" y="57"/>
                  </a:lnTo>
                  <a:lnTo>
                    <a:pt x="107" y="58"/>
                  </a:lnTo>
                  <a:lnTo>
                    <a:pt x="103" y="56"/>
                  </a:lnTo>
                  <a:lnTo>
                    <a:pt x="100" y="55"/>
                  </a:lnTo>
                  <a:lnTo>
                    <a:pt x="99" y="52"/>
                  </a:lnTo>
                  <a:lnTo>
                    <a:pt x="89" y="29"/>
                  </a:lnTo>
                  <a:lnTo>
                    <a:pt x="82" y="12"/>
                  </a:lnTo>
                  <a:lnTo>
                    <a:pt x="78" y="5"/>
                  </a:lnTo>
                  <a:lnTo>
                    <a:pt x="76" y="3"/>
                  </a:lnTo>
                  <a:lnTo>
                    <a:pt x="73" y="1"/>
                  </a:lnTo>
                  <a:lnTo>
                    <a:pt x="66" y="0"/>
                  </a:lnTo>
                  <a:lnTo>
                    <a:pt x="60" y="0"/>
                  </a:lnTo>
                  <a:lnTo>
                    <a:pt x="56" y="1"/>
                  </a:lnTo>
                  <a:lnTo>
                    <a:pt x="54" y="3"/>
                  </a:lnTo>
                  <a:lnTo>
                    <a:pt x="51" y="6"/>
                  </a:lnTo>
                  <a:lnTo>
                    <a:pt x="48" y="9"/>
                  </a:lnTo>
                  <a:lnTo>
                    <a:pt x="45" y="18"/>
                  </a:lnTo>
                  <a:lnTo>
                    <a:pt x="38" y="47"/>
                  </a:lnTo>
                  <a:lnTo>
                    <a:pt x="38" y="55"/>
                  </a:lnTo>
                  <a:lnTo>
                    <a:pt x="39" y="64"/>
                  </a:lnTo>
                  <a:lnTo>
                    <a:pt x="39" y="77"/>
                  </a:lnTo>
                  <a:lnTo>
                    <a:pt x="34" y="86"/>
                  </a:lnTo>
                  <a:lnTo>
                    <a:pt x="5" y="116"/>
                  </a:lnTo>
                  <a:lnTo>
                    <a:pt x="3" y="121"/>
                  </a:lnTo>
                  <a:lnTo>
                    <a:pt x="1" y="126"/>
                  </a:lnTo>
                  <a:lnTo>
                    <a:pt x="0" y="136"/>
                  </a:lnTo>
                  <a:lnTo>
                    <a:pt x="3" y="158"/>
                  </a:lnTo>
                  <a:lnTo>
                    <a:pt x="3" y="160"/>
                  </a:lnTo>
                  <a:lnTo>
                    <a:pt x="2" y="164"/>
                  </a:lnTo>
                  <a:lnTo>
                    <a:pt x="2" y="166"/>
                  </a:lnTo>
                  <a:lnTo>
                    <a:pt x="2" y="166"/>
                  </a:lnTo>
                  <a:lnTo>
                    <a:pt x="5" y="166"/>
                  </a:lnTo>
                  <a:lnTo>
                    <a:pt x="35" y="159"/>
                  </a:lnTo>
                  <a:lnTo>
                    <a:pt x="137" y="121"/>
                  </a:lnTo>
                  <a:lnTo>
                    <a:pt x="144" y="118"/>
                  </a:lnTo>
                  <a:lnTo>
                    <a:pt x="146" y="117"/>
                  </a:lnTo>
                  <a:lnTo>
                    <a:pt x="148" y="115"/>
                  </a:lnTo>
                  <a:lnTo>
                    <a:pt x="149" y="114"/>
                  </a:lnTo>
                  <a:close/>
                </a:path>
              </a:pathLst>
            </a:custGeom>
            <a:solidFill>
              <a:srgbClr val="962E2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7" name="Slide Number Placeholder 16"/>
          <p:cNvSpPr>
            <a:spLocks noGrp="1"/>
          </p:cNvSpPr>
          <p:nvPr>
            <p:ph type="sldNum" sz="quarter" idx="11"/>
          </p:nvPr>
        </p:nvSpPr>
        <p:spPr/>
        <p:txBody>
          <a:bodyPr/>
          <a:lstStyle/>
          <a:p>
            <a:fld id="{A9320731-3B2C-4107-8664-CAD7BE973DC8}" type="slidenum">
              <a:rPr lang="en-US" smtClean="0"/>
              <a:pPr/>
              <a:t>6</a:t>
            </a:fld>
            <a:endParaRPr lang="en-US"/>
          </a:p>
        </p:txBody>
      </p:sp>
      <p:sp>
        <p:nvSpPr>
          <p:cNvPr id="18" name="Footer Placeholder 17"/>
          <p:cNvSpPr>
            <a:spLocks noGrp="1"/>
          </p:cNvSpPr>
          <p:nvPr>
            <p:ph type="ftr" sz="quarter" idx="10"/>
          </p:nvPr>
        </p:nvSpPr>
        <p:spPr/>
        <p:txBody>
          <a:bodyPr/>
          <a:lstStyle/>
          <a:p>
            <a:r>
              <a:rPr lang="en-US"/>
              <a:t>Tab 12-1 - Proportional an PID Control Processes</a:t>
            </a:r>
            <a:endParaRPr lang="en-US" dirty="0"/>
          </a:p>
        </p:txBody>
      </p:sp>
    </p:spTree>
    <p:extLst>
      <p:ext uri="{BB962C8B-B14F-4D97-AF65-F5344CB8AC3E}">
        <p14:creationId xmlns:p14="http://schemas.microsoft.com/office/powerpoint/2010/main" val="223906002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wipe(right)">
                                      <p:cBhvr>
                                        <p:cTn id="10" dur="1000"/>
                                        <p:tgtEl>
                                          <p:spTgt spid="71"/>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73"/>
                                        </p:tgtEl>
                                        <p:attrNameLst>
                                          <p:attrName>style.visibility</p:attrName>
                                        </p:attrNameLst>
                                      </p:cBhvr>
                                      <p:to>
                                        <p:strVal val="visible"/>
                                      </p:to>
                                    </p:set>
                                    <p:animEffect transition="in" filter="wipe(right)">
                                      <p:cBhvr>
                                        <p:cTn id="13" dur="1000"/>
                                        <p:tgtEl>
                                          <p:spTgt spid="73"/>
                                        </p:tgtEl>
                                      </p:cBhvr>
                                    </p:animEffect>
                                  </p:childTnLst>
                                </p:cTn>
                              </p:par>
                              <p:par>
                                <p:cTn id="14" presetID="22" presetClass="entr" presetSubtype="2"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wipe(right)">
                                      <p:cBhvr>
                                        <p:cTn id="16" dur="10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P spid="71" grpId="0" animBg="1"/>
      <p:bldP spid="73" grpId="0" animBg="1"/>
      <p:bldP spid="75"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Some Observations</a:t>
            </a:r>
          </a:p>
        </p:txBody>
      </p:sp>
      <p:pic>
        <p:nvPicPr>
          <p:cNvPr id="8048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30625" r="4042" b="27354"/>
          <a:stretch/>
        </p:blipFill>
        <p:spPr bwMode="auto">
          <a:xfrm>
            <a:off x="0" y="1933722"/>
            <a:ext cx="9144000" cy="2990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Connector 6"/>
          <p:cNvCxnSpPr/>
          <p:nvPr/>
        </p:nvCxnSpPr>
        <p:spPr bwMode="auto">
          <a:xfrm flipV="1">
            <a:off x="1542187" y="2604492"/>
            <a:ext cx="0" cy="843558"/>
          </a:xfrm>
          <a:prstGeom prst="line">
            <a:avLst/>
          </a:prstGeom>
          <a:solidFill>
            <a:schemeClr val="accent1"/>
          </a:solidFill>
          <a:ln w="19050" cap="rnd" cmpd="sng" algn="ctr">
            <a:solidFill>
              <a:srgbClr val="7030A0"/>
            </a:solidFill>
            <a:prstDash val="solid"/>
            <a:round/>
            <a:headEnd type="none" w="med" len="med"/>
            <a:tailEnd type="none" w="med" len="med"/>
          </a:ln>
          <a:effectLst/>
        </p:spPr>
      </p:cxnSp>
      <p:cxnSp>
        <p:nvCxnSpPr>
          <p:cNvPr id="15" name="Straight Connector 14"/>
          <p:cNvCxnSpPr/>
          <p:nvPr/>
        </p:nvCxnSpPr>
        <p:spPr bwMode="auto">
          <a:xfrm flipV="1">
            <a:off x="3040787" y="2604492"/>
            <a:ext cx="0" cy="843558"/>
          </a:xfrm>
          <a:prstGeom prst="line">
            <a:avLst/>
          </a:prstGeom>
          <a:solidFill>
            <a:schemeClr val="accent1"/>
          </a:solidFill>
          <a:ln w="19050" cap="rnd" cmpd="sng" algn="ctr">
            <a:solidFill>
              <a:srgbClr val="00B0F0"/>
            </a:solidFill>
            <a:prstDash val="solid"/>
            <a:round/>
            <a:headEnd type="none" w="med" len="med"/>
            <a:tailEnd type="none" w="med" len="med"/>
          </a:ln>
          <a:effectLst/>
        </p:spPr>
      </p:cxnSp>
      <p:cxnSp>
        <p:nvCxnSpPr>
          <p:cNvPr id="11" name="Straight Connector 10"/>
          <p:cNvCxnSpPr/>
          <p:nvPr/>
        </p:nvCxnSpPr>
        <p:spPr bwMode="auto">
          <a:xfrm flipV="1">
            <a:off x="1542187" y="2604492"/>
            <a:ext cx="0" cy="843558"/>
          </a:xfrm>
          <a:prstGeom prst="line">
            <a:avLst/>
          </a:prstGeom>
          <a:solidFill>
            <a:schemeClr val="accent1"/>
          </a:solidFill>
          <a:ln w="19050" cap="rnd" cmpd="sng" algn="ctr">
            <a:solidFill>
              <a:srgbClr val="00B0F0"/>
            </a:solidFill>
            <a:prstDash val="solid"/>
            <a:round/>
            <a:headEnd type="none" w="med" len="med"/>
            <a:tailEnd type="none" w="med" len="med"/>
          </a:ln>
          <a:effectLst/>
        </p:spPr>
      </p:cxnSp>
      <p:cxnSp>
        <p:nvCxnSpPr>
          <p:cNvPr id="14" name="Straight Arrow Connector 13"/>
          <p:cNvCxnSpPr/>
          <p:nvPr/>
        </p:nvCxnSpPr>
        <p:spPr bwMode="auto">
          <a:xfrm>
            <a:off x="1537625" y="2961779"/>
            <a:ext cx="1503162" cy="0"/>
          </a:xfrm>
          <a:prstGeom prst="straightConnector1">
            <a:avLst/>
          </a:prstGeom>
          <a:solidFill>
            <a:schemeClr val="accent1"/>
          </a:solidFill>
          <a:ln w="38100" cap="rnd" cmpd="sng" algn="ctr">
            <a:solidFill>
              <a:srgbClr val="00B0F0"/>
            </a:solidFill>
            <a:prstDash val="solid"/>
            <a:round/>
            <a:headEnd type="arrow" w="lg" len="sm"/>
            <a:tailEnd type="arrow" w="lg" len="sm"/>
          </a:ln>
          <a:effectLst/>
        </p:spPr>
      </p:cxnSp>
      <p:cxnSp>
        <p:nvCxnSpPr>
          <p:cNvPr id="30" name="Straight Connector 29"/>
          <p:cNvCxnSpPr/>
          <p:nvPr/>
        </p:nvCxnSpPr>
        <p:spPr bwMode="auto">
          <a:xfrm flipV="1">
            <a:off x="1542187" y="3453408"/>
            <a:ext cx="0" cy="421779"/>
          </a:xfrm>
          <a:prstGeom prst="line">
            <a:avLst/>
          </a:prstGeom>
          <a:solidFill>
            <a:schemeClr val="accent1"/>
          </a:solidFill>
          <a:ln w="19050" cap="rnd" cmpd="sng" algn="ctr">
            <a:solidFill>
              <a:srgbClr val="FF0000"/>
            </a:solidFill>
            <a:prstDash val="solid"/>
            <a:round/>
            <a:headEnd type="none" w="med" len="med"/>
            <a:tailEnd type="none" w="med" len="med"/>
          </a:ln>
          <a:effectLst/>
        </p:spPr>
      </p:cxnSp>
      <p:cxnSp>
        <p:nvCxnSpPr>
          <p:cNvPr id="12" name="Straight Connector 11"/>
          <p:cNvCxnSpPr/>
          <p:nvPr/>
        </p:nvCxnSpPr>
        <p:spPr bwMode="auto">
          <a:xfrm>
            <a:off x="1535837" y="3664297"/>
            <a:ext cx="3008111" cy="0"/>
          </a:xfrm>
          <a:prstGeom prst="line">
            <a:avLst/>
          </a:prstGeom>
          <a:solidFill>
            <a:schemeClr val="accent1"/>
          </a:solidFill>
          <a:ln w="25400" cap="rnd" cmpd="sng" algn="ctr">
            <a:solidFill>
              <a:srgbClr val="FF0000"/>
            </a:solidFill>
            <a:prstDash val="solid"/>
            <a:round/>
            <a:headEnd type="arrow" w="lg" len="sm"/>
            <a:tailEnd type="arrow" w="lg" len="sm"/>
          </a:ln>
          <a:effectLst/>
        </p:spPr>
      </p:cxnSp>
      <p:sp>
        <p:nvSpPr>
          <p:cNvPr id="31" name="Text Box 1039"/>
          <p:cNvSpPr txBox="1">
            <a:spLocks noChangeArrowheads="1"/>
          </p:cNvSpPr>
          <p:nvPr/>
        </p:nvSpPr>
        <p:spPr bwMode="auto">
          <a:xfrm>
            <a:off x="1542187" y="3940802"/>
            <a:ext cx="6335317" cy="584775"/>
          </a:xfrm>
          <a:prstGeom prst="rect">
            <a:avLst/>
          </a:prstGeom>
          <a:noFill/>
          <a:ln w="9525">
            <a:noFill/>
            <a:miter lim="800000"/>
            <a:headEnd/>
            <a:tailEnd/>
          </a:ln>
        </p:spPr>
        <p:txBody>
          <a:bodyPr wrap="square">
            <a:spAutoFit/>
          </a:bodyPr>
          <a:lstStyle/>
          <a:p>
            <a:pPr>
              <a:spcBef>
                <a:spcPct val="50000"/>
              </a:spcBef>
            </a:pPr>
            <a:r>
              <a:rPr lang="en-US" sz="1600" dirty="0">
                <a:latin typeface="Arial" charset="0"/>
              </a:rPr>
              <a:t>A tightly tuned control loop </a:t>
            </a:r>
            <a:r>
              <a:rPr lang="en-US" sz="1600" dirty="0">
                <a:solidFill>
                  <a:schemeClr val="bg2">
                    <a:lumMod val="50000"/>
                  </a:schemeClr>
                </a:solidFill>
                <a:latin typeface="Arial" charset="0"/>
              </a:rPr>
              <a:t>(gray line) </a:t>
            </a:r>
            <a:r>
              <a:rPr lang="en-US" sz="1600" dirty="0">
                <a:latin typeface="Arial" charset="0"/>
              </a:rPr>
              <a:t>will take about twice the natural period to re-stabilize after an upset</a:t>
            </a:r>
            <a:endParaRPr lang="en-US" sz="1600" i="1" dirty="0">
              <a:latin typeface="Arial" charset="0"/>
            </a:endParaRPr>
          </a:p>
        </p:txBody>
      </p:sp>
      <p:cxnSp>
        <p:nvCxnSpPr>
          <p:cNvPr id="20" name="Straight Connector 19"/>
          <p:cNvCxnSpPr/>
          <p:nvPr/>
        </p:nvCxnSpPr>
        <p:spPr bwMode="auto">
          <a:xfrm flipV="1">
            <a:off x="4543949" y="2604492"/>
            <a:ext cx="0" cy="843558"/>
          </a:xfrm>
          <a:prstGeom prst="line">
            <a:avLst/>
          </a:prstGeom>
          <a:solidFill>
            <a:schemeClr val="accent1"/>
          </a:solidFill>
          <a:ln w="19050" cap="rnd" cmpd="sng" algn="ctr">
            <a:solidFill>
              <a:srgbClr val="00B0F0"/>
            </a:solidFill>
            <a:prstDash val="solid"/>
            <a:round/>
            <a:headEnd type="none" w="med" len="med"/>
            <a:tailEnd type="none" w="med" len="med"/>
          </a:ln>
          <a:effectLst/>
        </p:spPr>
      </p:cxnSp>
      <p:cxnSp>
        <p:nvCxnSpPr>
          <p:cNvPr id="26" name="Straight Arrow Connector 25"/>
          <p:cNvCxnSpPr/>
          <p:nvPr/>
        </p:nvCxnSpPr>
        <p:spPr bwMode="auto">
          <a:xfrm>
            <a:off x="3040787" y="2961779"/>
            <a:ext cx="1503162" cy="0"/>
          </a:xfrm>
          <a:prstGeom prst="straightConnector1">
            <a:avLst/>
          </a:prstGeom>
          <a:solidFill>
            <a:schemeClr val="accent1"/>
          </a:solidFill>
          <a:ln w="38100" cap="rnd" cmpd="sng" algn="ctr">
            <a:solidFill>
              <a:srgbClr val="00B0F0"/>
            </a:solidFill>
            <a:prstDash val="solid"/>
            <a:round/>
            <a:headEnd type="arrow" w="lg" len="sm"/>
            <a:tailEnd type="arrow" w="lg" len="sm"/>
          </a:ln>
          <a:effectLst/>
        </p:spPr>
      </p:cxnSp>
      <p:cxnSp>
        <p:nvCxnSpPr>
          <p:cNvPr id="27" name="Straight Connector 26"/>
          <p:cNvCxnSpPr/>
          <p:nvPr/>
        </p:nvCxnSpPr>
        <p:spPr bwMode="auto">
          <a:xfrm flipV="1">
            <a:off x="4543949" y="3283131"/>
            <a:ext cx="0" cy="592057"/>
          </a:xfrm>
          <a:prstGeom prst="line">
            <a:avLst/>
          </a:prstGeom>
          <a:solidFill>
            <a:schemeClr val="accent1"/>
          </a:solidFill>
          <a:ln w="19050" cap="rnd" cmpd="sng" algn="ctr">
            <a:solidFill>
              <a:srgbClr val="FF0000"/>
            </a:solidFill>
            <a:prstDash val="solid"/>
            <a:round/>
            <a:headEnd type="none" w="med" len="med"/>
            <a:tailEnd type="none" w="med" len="med"/>
          </a:ln>
          <a:effectLst/>
        </p:spPr>
      </p:cxnSp>
      <p:sp>
        <p:nvSpPr>
          <p:cNvPr id="2" name="Slide Number Placeholder 1"/>
          <p:cNvSpPr>
            <a:spLocks noGrp="1"/>
          </p:cNvSpPr>
          <p:nvPr>
            <p:ph type="sldNum" sz="quarter" idx="11"/>
          </p:nvPr>
        </p:nvSpPr>
        <p:spPr/>
        <p:txBody>
          <a:bodyPr/>
          <a:lstStyle/>
          <a:p>
            <a:fld id="{A9320731-3B2C-4107-8664-CAD7BE973DC8}" type="slidenum">
              <a:rPr lang="en-US" smtClean="0"/>
              <a:pPr/>
              <a:t>60</a:t>
            </a:fld>
            <a:endParaRPr lang="en-US"/>
          </a:p>
        </p:txBody>
      </p:sp>
      <p:sp>
        <p:nvSpPr>
          <p:cNvPr id="3" name="Footer Placeholder 2"/>
          <p:cNvSpPr>
            <a:spLocks noGrp="1"/>
          </p:cNvSpPr>
          <p:nvPr>
            <p:ph type="ftr" sz="quarter" idx="10"/>
          </p:nvPr>
        </p:nvSpPr>
        <p:spPr/>
        <p:txBody>
          <a:bodyPr/>
          <a:lstStyle/>
          <a:p>
            <a:r>
              <a:rPr lang="en-US" dirty="0"/>
              <a:t>Tab 12-4 - "It All Depends on the Lags"</a:t>
            </a:r>
          </a:p>
        </p:txBody>
      </p:sp>
    </p:spTree>
    <p:extLst>
      <p:ext uri="{BB962C8B-B14F-4D97-AF65-F5344CB8AC3E}">
        <p14:creationId xmlns:p14="http://schemas.microsoft.com/office/powerpoint/2010/main" val="10292308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0979" name="Line 3"/>
          <p:cNvSpPr>
            <a:spLocks noChangeShapeType="1"/>
          </p:cNvSpPr>
          <p:nvPr/>
        </p:nvSpPr>
        <p:spPr bwMode="auto">
          <a:xfrm>
            <a:off x="1109663" y="5694363"/>
            <a:ext cx="7143750" cy="0"/>
          </a:xfrm>
          <a:prstGeom prst="line">
            <a:avLst/>
          </a:prstGeom>
          <a:noFill/>
          <a:ln w="38100" cap="rnd">
            <a:solidFill>
              <a:schemeClr val="bg1"/>
            </a:solidFill>
            <a:round/>
            <a:headEnd/>
            <a:tailEnd/>
          </a:ln>
          <a:effectLst/>
        </p:spPr>
        <p:txBody>
          <a:bodyPr anchor="ctr"/>
          <a:lstStyle/>
          <a:p>
            <a:endParaRPr lang="en-US"/>
          </a:p>
        </p:txBody>
      </p:sp>
      <p:grpSp>
        <p:nvGrpSpPr>
          <p:cNvPr id="2" name="Group 4"/>
          <p:cNvGrpSpPr>
            <a:grpSpLocks/>
          </p:cNvGrpSpPr>
          <p:nvPr/>
        </p:nvGrpSpPr>
        <p:grpSpPr bwMode="auto">
          <a:xfrm>
            <a:off x="1096963" y="6028372"/>
            <a:ext cx="3535362" cy="738188"/>
            <a:chOff x="691" y="3680"/>
            <a:chExt cx="2227" cy="465"/>
          </a:xfrm>
        </p:grpSpPr>
        <p:sp>
          <p:nvSpPr>
            <p:cNvPr id="1150981" name="Text Box 5"/>
            <p:cNvSpPr txBox="1">
              <a:spLocks noChangeArrowheads="1"/>
            </p:cNvSpPr>
            <p:nvPr/>
          </p:nvSpPr>
          <p:spPr bwMode="auto">
            <a:xfrm>
              <a:off x="691" y="3680"/>
              <a:ext cx="1590" cy="465"/>
            </a:xfrm>
            <a:prstGeom prst="rect">
              <a:avLst/>
            </a:prstGeom>
            <a:noFill/>
            <a:ln w="9525" algn="ctr">
              <a:noFill/>
              <a:miter lim="800000"/>
              <a:headEnd/>
              <a:tailEnd/>
            </a:ln>
            <a:effectLst/>
          </p:spPr>
          <p:txBody>
            <a:bodyPr>
              <a:spAutoFit/>
            </a:bodyPr>
            <a:lstStyle/>
            <a:p>
              <a:r>
                <a:rPr lang="en-US" sz="2400" i="1" dirty="0">
                  <a:solidFill>
                    <a:schemeClr val="bg1"/>
                  </a:solidFill>
                  <a:latin typeface="Arial" charset="0"/>
                </a:rPr>
                <a:t>Increasing Time</a:t>
              </a:r>
            </a:p>
            <a:p>
              <a:r>
                <a:rPr lang="en-US" i="1" dirty="0">
                  <a:solidFill>
                    <a:schemeClr val="bg1"/>
                  </a:solidFill>
                  <a:latin typeface="Arial" charset="0"/>
                </a:rPr>
                <a:t>Minutes</a:t>
              </a:r>
            </a:p>
          </p:txBody>
        </p:sp>
        <p:sp>
          <p:nvSpPr>
            <p:cNvPr id="1150982" name="Line 6"/>
            <p:cNvSpPr>
              <a:spLocks noChangeShapeType="1"/>
            </p:cNvSpPr>
            <p:nvPr/>
          </p:nvSpPr>
          <p:spPr bwMode="auto">
            <a:xfrm>
              <a:off x="2187" y="3832"/>
              <a:ext cx="731" cy="0"/>
            </a:xfrm>
            <a:prstGeom prst="line">
              <a:avLst/>
            </a:prstGeom>
            <a:noFill/>
            <a:ln w="38100">
              <a:solidFill>
                <a:srgbClr val="FF0000"/>
              </a:solidFill>
              <a:round/>
              <a:headEnd/>
              <a:tailEnd type="arrow" w="lg" len="med"/>
            </a:ln>
            <a:effectLst/>
          </p:spPr>
          <p:txBody>
            <a:bodyPr anchor="ctr"/>
            <a:lstStyle/>
            <a:p>
              <a:endParaRPr lang="en-US" sz="2400">
                <a:solidFill>
                  <a:schemeClr val="bg1"/>
                </a:solidFill>
              </a:endParaRPr>
            </a:p>
          </p:txBody>
        </p:sp>
      </p:grpSp>
      <p:grpSp>
        <p:nvGrpSpPr>
          <p:cNvPr id="3" name="Group 7"/>
          <p:cNvGrpSpPr>
            <a:grpSpLocks/>
          </p:cNvGrpSpPr>
          <p:nvPr/>
        </p:nvGrpSpPr>
        <p:grpSpPr bwMode="auto">
          <a:xfrm rot="-5400000">
            <a:off x="-1254123" y="3357565"/>
            <a:ext cx="3703639" cy="830263"/>
            <a:chOff x="691" y="3505"/>
            <a:chExt cx="2333" cy="523"/>
          </a:xfrm>
        </p:grpSpPr>
        <p:sp>
          <p:nvSpPr>
            <p:cNvPr id="1150984" name="Text Box 8"/>
            <p:cNvSpPr txBox="1">
              <a:spLocks noChangeArrowheads="1"/>
            </p:cNvSpPr>
            <p:nvPr/>
          </p:nvSpPr>
          <p:spPr bwMode="auto">
            <a:xfrm>
              <a:off x="691" y="3505"/>
              <a:ext cx="1590" cy="523"/>
            </a:xfrm>
            <a:prstGeom prst="rect">
              <a:avLst/>
            </a:prstGeom>
            <a:noFill/>
            <a:ln w="9525" algn="ctr">
              <a:noFill/>
              <a:miter lim="800000"/>
              <a:headEnd/>
              <a:tailEnd/>
            </a:ln>
            <a:effectLst/>
          </p:spPr>
          <p:txBody>
            <a:bodyPr>
              <a:spAutoFit/>
            </a:bodyPr>
            <a:lstStyle/>
            <a:p>
              <a:pPr>
                <a:spcBef>
                  <a:spcPct val="50000"/>
                </a:spcBef>
              </a:pPr>
              <a:r>
                <a:rPr lang="en-US" sz="2400" i="1" dirty="0">
                  <a:solidFill>
                    <a:schemeClr val="bg1"/>
                  </a:solidFill>
                  <a:latin typeface="Arial" charset="0"/>
                </a:rPr>
                <a:t>Increasing Process Variable</a:t>
              </a:r>
            </a:p>
          </p:txBody>
        </p:sp>
        <p:sp>
          <p:nvSpPr>
            <p:cNvPr id="1150985" name="Line 9"/>
            <p:cNvSpPr>
              <a:spLocks noChangeShapeType="1"/>
            </p:cNvSpPr>
            <p:nvPr/>
          </p:nvSpPr>
          <p:spPr bwMode="auto">
            <a:xfrm>
              <a:off x="2293" y="3832"/>
              <a:ext cx="731" cy="0"/>
            </a:xfrm>
            <a:prstGeom prst="line">
              <a:avLst/>
            </a:prstGeom>
            <a:noFill/>
            <a:ln w="38100">
              <a:solidFill>
                <a:srgbClr val="FF0000"/>
              </a:solidFill>
              <a:round/>
              <a:headEnd/>
              <a:tailEnd type="arrow" w="lg" len="med"/>
            </a:ln>
            <a:effectLst/>
          </p:spPr>
          <p:txBody>
            <a:bodyPr anchor="ctr"/>
            <a:lstStyle/>
            <a:p>
              <a:endParaRPr lang="en-US" sz="2400"/>
            </a:p>
          </p:txBody>
        </p:sp>
      </p:grpSp>
      <p:sp>
        <p:nvSpPr>
          <p:cNvPr id="1150986" name="Line 10"/>
          <p:cNvSpPr>
            <a:spLocks noChangeShapeType="1"/>
          </p:cNvSpPr>
          <p:nvPr/>
        </p:nvSpPr>
        <p:spPr bwMode="auto">
          <a:xfrm>
            <a:off x="1109663" y="1287463"/>
            <a:ext cx="7143750" cy="0"/>
          </a:xfrm>
          <a:prstGeom prst="line">
            <a:avLst/>
          </a:prstGeom>
          <a:noFill/>
          <a:ln w="12700">
            <a:solidFill>
              <a:schemeClr val="bg2"/>
            </a:solidFill>
            <a:prstDash val="sysDot"/>
            <a:round/>
            <a:headEnd/>
            <a:tailEnd/>
          </a:ln>
          <a:effectLst/>
        </p:spPr>
        <p:txBody>
          <a:bodyPr anchor="ctr"/>
          <a:lstStyle/>
          <a:p>
            <a:endParaRPr lang="en-US"/>
          </a:p>
        </p:txBody>
      </p:sp>
      <p:sp>
        <p:nvSpPr>
          <p:cNvPr id="1150987" name="Line 11"/>
          <p:cNvSpPr>
            <a:spLocks noChangeShapeType="1"/>
          </p:cNvSpPr>
          <p:nvPr/>
        </p:nvSpPr>
        <p:spPr bwMode="auto">
          <a:xfrm>
            <a:off x="1109663" y="1917700"/>
            <a:ext cx="7143750" cy="0"/>
          </a:xfrm>
          <a:prstGeom prst="line">
            <a:avLst/>
          </a:prstGeom>
          <a:noFill/>
          <a:ln w="12700">
            <a:solidFill>
              <a:schemeClr val="bg2"/>
            </a:solidFill>
            <a:prstDash val="sysDot"/>
            <a:round/>
            <a:headEnd/>
            <a:tailEnd/>
          </a:ln>
          <a:effectLst/>
        </p:spPr>
        <p:txBody>
          <a:bodyPr anchor="ctr"/>
          <a:lstStyle/>
          <a:p>
            <a:endParaRPr lang="en-US"/>
          </a:p>
        </p:txBody>
      </p:sp>
      <p:sp>
        <p:nvSpPr>
          <p:cNvPr id="1150988" name="Line 12"/>
          <p:cNvSpPr>
            <a:spLocks noChangeShapeType="1"/>
          </p:cNvSpPr>
          <p:nvPr/>
        </p:nvSpPr>
        <p:spPr bwMode="auto">
          <a:xfrm>
            <a:off x="1109663" y="2546350"/>
            <a:ext cx="7143750" cy="0"/>
          </a:xfrm>
          <a:prstGeom prst="line">
            <a:avLst/>
          </a:prstGeom>
          <a:noFill/>
          <a:ln w="12700">
            <a:solidFill>
              <a:schemeClr val="bg2"/>
            </a:solidFill>
            <a:prstDash val="sysDot"/>
            <a:round/>
            <a:headEnd/>
            <a:tailEnd/>
          </a:ln>
          <a:effectLst/>
        </p:spPr>
        <p:txBody>
          <a:bodyPr anchor="ctr"/>
          <a:lstStyle/>
          <a:p>
            <a:endParaRPr lang="en-US"/>
          </a:p>
        </p:txBody>
      </p:sp>
      <p:sp>
        <p:nvSpPr>
          <p:cNvPr id="1150989" name="Line 13"/>
          <p:cNvSpPr>
            <a:spLocks noChangeShapeType="1"/>
          </p:cNvSpPr>
          <p:nvPr/>
        </p:nvSpPr>
        <p:spPr bwMode="auto">
          <a:xfrm>
            <a:off x="1109663" y="3176588"/>
            <a:ext cx="7143750" cy="0"/>
          </a:xfrm>
          <a:prstGeom prst="line">
            <a:avLst/>
          </a:prstGeom>
          <a:noFill/>
          <a:ln w="12700">
            <a:solidFill>
              <a:schemeClr val="bg2"/>
            </a:solidFill>
            <a:prstDash val="sysDot"/>
            <a:round/>
            <a:headEnd/>
            <a:tailEnd/>
          </a:ln>
          <a:effectLst/>
        </p:spPr>
        <p:txBody>
          <a:bodyPr anchor="ctr"/>
          <a:lstStyle/>
          <a:p>
            <a:endParaRPr lang="en-US"/>
          </a:p>
        </p:txBody>
      </p:sp>
      <p:sp>
        <p:nvSpPr>
          <p:cNvPr id="1150990" name="Line 14"/>
          <p:cNvSpPr>
            <a:spLocks noChangeShapeType="1"/>
          </p:cNvSpPr>
          <p:nvPr/>
        </p:nvSpPr>
        <p:spPr bwMode="auto">
          <a:xfrm>
            <a:off x="1109663" y="3805238"/>
            <a:ext cx="7143750" cy="0"/>
          </a:xfrm>
          <a:prstGeom prst="line">
            <a:avLst/>
          </a:prstGeom>
          <a:noFill/>
          <a:ln w="12700">
            <a:solidFill>
              <a:schemeClr val="bg2"/>
            </a:solidFill>
            <a:prstDash val="sysDot"/>
            <a:round/>
            <a:headEnd/>
            <a:tailEnd/>
          </a:ln>
          <a:effectLst/>
        </p:spPr>
        <p:txBody>
          <a:bodyPr anchor="ctr"/>
          <a:lstStyle/>
          <a:p>
            <a:endParaRPr lang="en-US"/>
          </a:p>
        </p:txBody>
      </p:sp>
      <p:sp>
        <p:nvSpPr>
          <p:cNvPr id="1150991" name="Line 15"/>
          <p:cNvSpPr>
            <a:spLocks noChangeShapeType="1"/>
          </p:cNvSpPr>
          <p:nvPr/>
        </p:nvSpPr>
        <p:spPr bwMode="auto">
          <a:xfrm>
            <a:off x="1109663" y="4435475"/>
            <a:ext cx="7143750" cy="0"/>
          </a:xfrm>
          <a:prstGeom prst="line">
            <a:avLst/>
          </a:prstGeom>
          <a:noFill/>
          <a:ln w="12700">
            <a:solidFill>
              <a:schemeClr val="bg2"/>
            </a:solidFill>
            <a:prstDash val="sysDot"/>
            <a:round/>
            <a:headEnd/>
            <a:tailEnd/>
          </a:ln>
          <a:effectLst/>
        </p:spPr>
        <p:txBody>
          <a:bodyPr anchor="ctr"/>
          <a:lstStyle/>
          <a:p>
            <a:endParaRPr lang="en-US"/>
          </a:p>
        </p:txBody>
      </p:sp>
      <p:sp>
        <p:nvSpPr>
          <p:cNvPr id="1150992" name="Line 16"/>
          <p:cNvSpPr>
            <a:spLocks noChangeShapeType="1"/>
          </p:cNvSpPr>
          <p:nvPr/>
        </p:nvSpPr>
        <p:spPr bwMode="auto">
          <a:xfrm>
            <a:off x="1109663" y="5064125"/>
            <a:ext cx="7143750" cy="0"/>
          </a:xfrm>
          <a:prstGeom prst="line">
            <a:avLst/>
          </a:prstGeom>
          <a:noFill/>
          <a:ln w="12700">
            <a:solidFill>
              <a:schemeClr val="bg2"/>
            </a:solidFill>
            <a:prstDash val="sysDot"/>
            <a:round/>
            <a:headEnd/>
            <a:tailEnd/>
          </a:ln>
          <a:effectLst/>
        </p:spPr>
        <p:txBody>
          <a:bodyPr anchor="ctr"/>
          <a:lstStyle/>
          <a:p>
            <a:endParaRPr lang="en-US"/>
          </a:p>
        </p:txBody>
      </p:sp>
      <p:sp>
        <p:nvSpPr>
          <p:cNvPr id="1150993" name="Line 17"/>
          <p:cNvSpPr>
            <a:spLocks noChangeShapeType="1"/>
          </p:cNvSpPr>
          <p:nvPr/>
        </p:nvSpPr>
        <p:spPr bwMode="auto">
          <a:xfrm>
            <a:off x="1109663" y="658813"/>
            <a:ext cx="7143750" cy="0"/>
          </a:xfrm>
          <a:prstGeom prst="line">
            <a:avLst/>
          </a:prstGeom>
          <a:noFill/>
          <a:ln w="12700">
            <a:solidFill>
              <a:schemeClr val="bg2"/>
            </a:solidFill>
            <a:prstDash val="sysDot"/>
            <a:round/>
            <a:headEnd/>
            <a:tailEnd/>
          </a:ln>
          <a:effectLst/>
        </p:spPr>
        <p:txBody>
          <a:bodyPr anchor="ctr"/>
          <a:lstStyle/>
          <a:p>
            <a:endParaRPr lang="en-US"/>
          </a:p>
        </p:txBody>
      </p:sp>
      <p:sp>
        <p:nvSpPr>
          <p:cNvPr id="1150994" name="Line 18"/>
          <p:cNvSpPr>
            <a:spLocks noChangeShapeType="1"/>
          </p:cNvSpPr>
          <p:nvPr/>
        </p:nvSpPr>
        <p:spPr bwMode="auto">
          <a:xfrm>
            <a:off x="1738313" y="65881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0995" name="Line 19"/>
          <p:cNvSpPr>
            <a:spLocks noChangeShapeType="1"/>
          </p:cNvSpPr>
          <p:nvPr/>
        </p:nvSpPr>
        <p:spPr bwMode="auto">
          <a:xfrm>
            <a:off x="2368550" y="65881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0996" name="Line 20"/>
          <p:cNvSpPr>
            <a:spLocks noChangeShapeType="1"/>
          </p:cNvSpPr>
          <p:nvPr/>
        </p:nvSpPr>
        <p:spPr bwMode="auto">
          <a:xfrm>
            <a:off x="2997200" y="65881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0997" name="Line 21"/>
          <p:cNvSpPr>
            <a:spLocks noChangeShapeType="1"/>
          </p:cNvSpPr>
          <p:nvPr/>
        </p:nvSpPr>
        <p:spPr bwMode="auto">
          <a:xfrm>
            <a:off x="3627438" y="65881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0998" name="Line 22"/>
          <p:cNvSpPr>
            <a:spLocks noChangeShapeType="1"/>
          </p:cNvSpPr>
          <p:nvPr/>
        </p:nvSpPr>
        <p:spPr bwMode="auto">
          <a:xfrm>
            <a:off x="4256088" y="65881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0999" name="Line 23"/>
          <p:cNvSpPr>
            <a:spLocks noChangeShapeType="1"/>
          </p:cNvSpPr>
          <p:nvPr/>
        </p:nvSpPr>
        <p:spPr bwMode="auto">
          <a:xfrm>
            <a:off x="4886325" y="65881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1000" name="Line 24"/>
          <p:cNvSpPr>
            <a:spLocks noChangeShapeType="1"/>
          </p:cNvSpPr>
          <p:nvPr/>
        </p:nvSpPr>
        <p:spPr bwMode="auto">
          <a:xfrm>
            <a:off x="5514975" y="65881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1001" name="Line 25"/>
          <p:cNvSpPr>
            <a:spLocks noChangeShapeType="1"/>
          </p:cNvSpPr>
          <p:nvPr/>
        </p:nvSpPr>
        <p:spPr bwMode="auto">
          <a:xfrm>
            <a:off x="6145213" y="65881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1002" name="Line 26"/>
          <p:cNvSpPr>
            <a:spLocks noChangeShapeType="1"/>
          </p:cNvSpPr>
          <p:nvPr/>
        </p:nvSpPr>
        <p:spPr bwMode="auto">
          <a:xfrm>
            <a:off x="6800850" y="66516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1003" name="Line 27"/>
          <p:cNvSpPr>
            <a:spLocks noChangeShapeType="1"/>
          </p:cNvSpPr>
          <p:nvPr/>
        </p:nvSpPr>
        <p:spPr bwMode="auto">
          <a:xfrm>
            <a:off x="7427913" y="657225"/>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1151004" name="Line 28"/>
          <p:cNvSpPr>
            <a:spLocks noChangeShapeType="1"/>
          </p:cNvSpPr>
          <p:nvPr/>
        </p:nvSpPr>
        <p:spPr bwMode="auto">
          <a:xfrm>
            <a:off x="8069263" y="665163"/>
            <a:ext cx="0" cy="5035550"/>
          </a:xfrm>
          <a:prstGeom prst="line">
            <a:avLst/>
          </a:prstGeom>
          <a:noFill/>
          <a:ln w="12700">
            <a:solidFill>
              <a:schemeClr val="bg2"/>
            </a:solidFill>
            <a:prstDash val="sysDot"/>
            <a:round/>
            <a:headEnd/>
            <a:tailEnd/>
          </a:ln>
          <a:effectLst/>
        </p:spPr>
        <p:txBody>
          <a:bodyPr anchor="ctr"/>
          <a:lstStyle/>
          <a:p>
            <a:endParaRPr lang="en-US"/>
          </a:p>
        </p:txBody>
      </p:sp>
      <p:sp>
        <p:nvSpPr>
          <p:cNvPr id="42" name="Title 41"/>
          <p:cNvSpPr>
            <a:spLocks noGrp="1"/>
          </p:cNvSpPr>
          <p:nvPr>
            <p:ph type="title"/>
          </p:nvPr>
        </p:nvSpPr>
        <p:spPr>
          <a:xfrm>
            <a:off x="5852146" y="609600"/>
            <a:ext cx="2606054" cy="1143000"/>
          </a:xfrm>
          <a:solidFill>
            <a:schemeClr val="tx1">
              <a:alpha val="25000"/>
            </a:schemeClr>
          </a:solidFill>
          <a:ln w="9525">
            <a:noFill/>
            <a:miter lim="800000"/>
            <a:headEnd/>
            <a:tailEnd/>
          </a:ln>
          <a:effectLst/>
        </p:spPr>
        <p:txBody>
          <a:bodyPr vert="horz" wrap="square" lIns="91440" tIns="45720" rIns="91440" bIns="45720" numCol="1" anchor="ctr" anchorCtr="0" compatLnSpc="1">
            <a:prstTxWarp prst="textNoShape">
              <a:avLst/>
            </a:prstTxWarp>
          </a:bodyPr>
          <a:lstStyle/>
          <a:p>
            <a:pPr algn="r"/>
            <a:r>
              <a:rPr lang="en-US" dirty="0"/>
              <a:t>Lags;</a:t>
            </a:r>
            <a:br>
              <a:rPr lang="en-US" dirty="0"/>
            </a:br>
            <a:r>
              <a:rPr lang="en-US" sz="2400" dirty="0"/>
              <a:t>The Bottom Line</a:t>
            </a:r>
          </a:p>
        </p:txBody>
      </p:sp>
      <p:cxnSp>
        <p:nvCxnSpPr>
          <p:cNvPr id="43" name="Straight Connector 42"/>
          <p:cNvCxnSpPr/>
          <p:nvPr/>
        </p:nvCxnSpPr>
        <p:spPr bwMode="auto">
          <a:xfrm>
            <a:off x="1110607" y="5700713"/>
            <a:ext cx="0" cy="105727"/>
          </a:xfrm>
          <a:prstGeom prst="line">
            <a:avLst/>
          </a:prstGeom>
          <a:solidFill>
            <a:schemeClr val="accent1"/>
          </a:solidFill>
          <a:ln w="38100" cap="rnd" cmpd="sng" algn="ctr">
            <a:solidFill>
              <a:schemeClr val="bg1"/>
            </a:solidFill>
            <a:prstDash val="solid"/>
            <a:round/>
            <a:headEnd type="none" w="med" len="med"/>
            <a:tailEnd type="none" w="med" len="med"/>
          </a:ln>
          <a:effectLst/>
        </p:spPr>
      </p:cxnSp>
      <p:sp>
        <p:nvSpPr>
          <p:cNvPr id="45" name="TextBox 44"/>
          <p:cNvSpPr txBox="1"/>
          <p:nvPr/>
        </p:nvSpPr>
        <p:spPr>
          <a:xfrm>
            <a:off x="954154" y="5806440"/>
            <a:ext cx="312906" cy="369332"/>
          </a:xfrm>
          <a:prstGeom prst="rect">
            <a:avLst/>
          </a:prstGeom>
          <a:noFill/>
        </p:spPr>
        <p:txBody>
          <a:bodyPr wrap="none" rtlCol="0">
            <a:spAutoFit/>
          </a:bodyPr>
          <a:lstStyle/>
          <a:p>
            <a:r>
              <a:rPr lang="en-US" dirty="0">
                <a:solidFill>
                  <a:schemeClr val="bg1"/>
                </a:solidFill>
              </a:rPr>
              <a:t>1</a:t>
            </a:r>
          </a:p>
        </p:txBody>
      </p:sp>
      <p:cxnSp>
        <p:nvCxnSpPr>
          <p:cNvPr id="48" name="Straight Connector 47"/>
          <p:cNvCxnSpPr/>
          <p:nvPr/>
        </p:nvCxnSpPr>
        <p:spPr bwMode="auto">
          <a:xfrm>
            <a:off x="3629239" y="5700713"/>
            <a:ext cx="0" cy="105727"/>
          </a:xfrm>
          <a:prstGeom prst="line">
            <a:avLst/>
          </a:prstGeom>
          <a:solidFill>
            <a:schemeClr val="accent1"/>
          </a:solidFill>
          <a:ln w="38100" cap="rnd" cmpd="sng" algn="ctr">
            <a:solidFill>
              <a:schemeClr val="bg1"/>
            </a:solidFill>
            <a:prstDash val="solid"/>
            <a:round/>
            <a:headEnd type="none" w="med" len="med"/>
            <a:tailEnd type="none" w="med" len="med"/>
          </a:ln>
          <a:effectLst/>
        </p:spPr>
      </p:cxnSp>
      <p:sp>
        <p:nvSpPr>
          <p:cNvPr id="49" name="TextBox 48"/>
          <p:cNvSpPr txBox="1"/>
          <p:nvPr/>
        </p:nvSpPr>
        <p:spPr>
          <a:xfrm>
            <a:off x="3472786" y="5806440"/>
            <a:ext cx="312906" cy="369332"/>
          </a:xfrm>
          <a:prstGeom prst="rect">
            <a:avLst/>
          </a:prstGeom>
          <a:noFill/>
        </p:spPr>
        <p:txBody>
          <a:bodyPr wrap="none" rtlCol="0">
            <a:spAutoFit/>
          </a:bodyPr>
          <a:lstStyle/>
          <a:p>
            <a:r>
              <a:rPr lang="en-US" dirty="0">
                <a:solidFill>
                  <a:schemeClr val="bg1"/>
                </a:solidFill>
              </a:rPr>
              <a:t>2</a:t>
            </a:r>
          </a:p>
        </p:txBody>
      </p:sp>
      <p:cxnSp>
        <p:nvCxnSpPr>
          <p:cNvPr id="51" name="Straight Connector 50"/>
          <p:cNvCxnSpPr/>
          <p:nvPr/>
        </p:nvCxnSpPr>
        <p:spPr bwMode="auto">
          <a:xfrm>
            <a:off x="6147871" y="5700713"/>
            <a:ext cx="0" cy="105727"/>
          </a:xfrm>
          <a:prstGeom prst="line">
            <a:avLst/>
          </a:prstGeom>
          <a:solidFill>
            <a:schemeClr val="accent1"/>
          </a:solidFill>
          <a:ln w="38100" cap="rnd" cmpd="sng" algn="ctr">
            <a:solidFill>
              <a:schemeClr val="bg1"/>
            </a:solidFill>
            <a:prstDash val="solid"/>
            <a:round/>
            <a:headEnd type="none" w="med" len="med"/>
            <a:tailEnd type="none" w="med" len="med"/>
          </a:ln>
          <a:effectLst/>
        </p:spPr>
      </p:cxnSp>
      <p:sp>
        <p:nvSpPr>
          <p:cNvPr id="52" name="TextBox 51"/>
          <p:cNvSpPr txBox="1"/>
          <p:nvPr/>
        </p:nvSpPr>
        <p:spPr>
          <a:xfrm>
            <a:off x="5991418" y="5806440"/>
            <a:ext cx="312906" cy="369332"/>
          </a:xfrm>
          <a:prstGeom prst="rect">
            <a:avLst/>
          </a:prstGeom>
          <a:noFill/>
        </p:spPr>
        <p:txBody>
          <a:bodyPr wrap="none" rtlCol="0">
            <a:spAutoFit/>
          </a:bodyPr>
          <a:lstStyle/>
          <a:p>
            <a:r>
              <a:rPr lang="en-US" dirty="0">
                <a:solidFill>
                  <a:schemeClr val="bg1"/>
                </a:solidFill>
              </a:rPr>
              <a:t>3</a:t>
            </a:r>
          </a:p>
        </p:txBody>
      </p:sp>
      <p:cxnSp>
        <p:nvCxnSpPr>
          <p:cNvPr id="65" name="Straight Connector 64"/>
          <p:cNvCxnSpPr/>
          <p:nvPr/>
        </p:nvCxnSpPr>
        <p:spPr bwMode="auto">
          <a:xfrm>
            <a:off x="1110607" y="5061537"/>
            <a:ext cx="1906913" cy="0"/>
          </a:xfrm>
          <a:prstGeom prst="line">
            <a:avLst/>
          </a:prstGeom>
          <a:solidFill>
            <a:schemeClr val="accent1"/>
          </a:solidFill>
          <a:ln w="38100" cap="rnd" cmpd="sng" algn="ctr">
            <a:solidFill>
              <a:srgbClr val="00B0F0"/>
            </a:solidFill>
            <a:prstDash val="dash"/>
            <a:round/>
            <a:headEnd type="none" w="med" len="med"/>
            <a:tailEnd type="none" w="med" len="med"/>
          </a:ln>
          <a:effectLst/>
        </p:spPr>
      </p:cxnSp>
      <p:cxnSp>
        <p:nvCxnSpPr>
          <p:cNvPr id="66" name="Straight Connector 65"/>
          <p:cNvCxnSpPr/>
          <p:nvPr/>
        </p:nvCxnSpPr>
        <p:spPr bwMode="auto">
          <a:xfrm flipV="1">
            <a:off x="3015233" y="3805238"/>
            <a:ext cx="1" cy="1256299"/>
          </a:xfrm>
          <a:prstGeom prst="line">
            <a:avLst/>
          </a:prstGeom>
          <a:solidFill>
            <a:schemeClr val="accent1"/>
          </a:solidFill>
          <a:ln w="38100" cap="rnd" cmpd="sng" algn="ctr">
            <a:solidFill>
              <a:srgbClr val="00B0F0"/>
            </a:solidFill>
            <a:prstDash val="dash"/>
            <a:round/>
            <a:headEnd type="none" w="med" len="med"/>
            <a:tailEnd type="none" w="med" len="med"/>
          </a:ln>
          <a:effectLst/>
        </p:spPr>
      </p:cxnSp>
      <p:cxnSp>
        <p:nvCxnSpPr>
          <p:cNvPr id="68" name="Straight Connector 67"/>
          <p:cNvCxnSpPr>
            <a:endCxn id="1150990" idx="1"/>
          </p:cNvCxnSpPr>
          <p:nvPr/>
        </p:nvCxnSpPr>
        <p:spPr bwMode="auto">
          <a:xfrm>
            <a:off x="3017520" y="3805238"/>
            <a:ext cx="5235893" cy="0"/>
          </a:xfrm>
          <a:prstGeom prst="line">
            <a:avLst/>
          </a:prstGeom>
          <a:solidFill>
            <a:schemeClr val="accent1"/>
          </a:solidFill>
          <a:ln w="38100" cap="rnd" cmpd="sng" algn="ctr">
            <a:solidFill>
              <a:srgbClr val="00B0F0"/>
            </a:solidFill>
            <a:prstDash val="dash"/>
            <a:round/>
            <a:headEnd type="none" w="med" len="med"/>
            <a:tailEnd type="none" w="med" len="med"/>
          </a:ln>
          <a:effectLst/>
        </p:spPr>
      </p:cxnSp>
      <p:sp>
        <p:nvSpPr>
          <p:cNvPr id="71" name="TextBox 70"/>
          <p:cNvSpPr txBox="1"/>
          <p:nvPr/>
        </p:nvSpPr>
        <p:spPr>
          <a:xfrm>
            <a:off x="4572000" y="5276241"/>
            <a:ext cx="3089030" cy="369332"/>
          </a:xfrm>
          <a:prstGeom prst="rect">
            <a:avLst/>
          </a:prstGeom>
          <a:solidFill>
            <a:schemeClr val="tx1">
              <a:alpha val="25000"/>
            </a:schemeClr>
          </a:solidFill>
        </p:spPr>
        <p:txBody>
          <a:bodyPr wrap="square" rtlCol="0">
            <a:spAutoFit/>
          </a:bodyPr>
          <a:lstStyle/>
          <a:p>
            <a:r>
              <a:rPr lang="en-US" dirty="0">
                <a:solidFill>
                  <a:schemeClr val="bg1"/>
                </a:solidFill>
              </a:rPr>
              <a:t>Process upset occurs</a:t>
            </a:r>
          </a:p>
        </p:txBody>
      </p:sp>
      <p:sp>
        <p:nvSpPr>
          <p:cNvPr id="75" name="Freeform 74"/>
          <p:cNvSpPr/>
          <p:nvPr/>
        </p:nvSpPr>
        <p:spPr bwMode="auto">
          <a:xfrm>
            <a:off x="3190240" y="5201920"/>
            <a:ext cx="1412240" cy="391160"/>
          </a:xfrm>
          <a:custGeom>
            <a:avLst/>
            <a:gdLst>
              <a:gd name="connsiteX0" fmla="*/ 1412240 w 1412240"/>
              <a:gd name="connsiteY0" fmla="*/ 254000 h 391160"/>
              <a:gd name="connsiteX1" fmla="*/ 1148080 w 1412240"/>
              <a:gd name="connsiteY1" fmla="*/ 233680 h 391160"/>
              <a:gd name="connsiteX2" fmla="*/ 751840 w 1412240"/>
              <a:gd name="connsiteY2" fmla="*/ 335280 h 391160"/>
              <a:gd name="connsiteX3" fmla="*/ 294640 w 1412240"/>
              <a:gd name="connsiteY3" fmla="*/ 335280 h 391160"/>
              <a:gd name="connsiteX4" fmla="*/ 0 w 1412240"/>
              <a:gd name="connsiteY4" fmla="*/ 0 h 391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12240" h="391160">
                <a:moveTo>
                  <a:pt x="1412240" y="254000"/>
                </a:moveTo>
                <a:cubicBezTo>
                  <a:pt x="1335193" y="237066"/>
                  <a:pt x="1258147" y="220133"/>
                  <a:pt x="1148080" y="233680"/>
                </a:cubicBezTo>
                <a:cubicBezTo>
                  <a:pt x="1038013" y="247227"/>
                  <a:pt x="894080" y="318347"/>
                  <a:pt x="751840" y="335280"/>
                </a:cubicBezTo>
                <a:cubicBezTo>
                  <a:pt x="609600" y="352213"/>
                  <a:pt x="419947" y="391160"/>
                  <a:pt x="294640" y="335280"/>
                </a:cubicBezTo>
                <a:cubicBezTo>
                  <a:pt x="169333" y="279400"/>
                  <a:pt x="84666" y="139700"/>
                  <a:pt x="0" y="0"/>
                </a:cubicBezTo>
              </a:path>
            </a:pathLst>
          </a:custGeom>
          <a:noFill/>
          <a:ln w="28575" cap="flat" cmpd="sng" algn="ctr">
            <a:solidFill>
              <a:srgbClr val="FF0000"/>
            </a:solidFill>
            <a:prstDash val="solid"/>
            <a:round/>
            <a:headEnd type="none" w="lg" len="lg"/>
            <a:tailEnd type="arrow" w="lg" len="lg"/>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400" b="1">
              <a:latin typeface="Arial Narrow" pitchFamily="34" charset="0"/>
            </a:endParaRPr>
          </a:p>
        </p:txBody>
      </p:sp>
      <p:grpSp>
        <p:nvGrpSpPr>
          <p:cNvPr id="7" name="Group 61"/>
          <p:cNvGrpSpPr/>
          <p:nvPr/>
        </p:nvGrpSpPr>
        <p:grpSpPr>
          <a:xfrm>
            <a:off x="6304324" y="5821344"/>
            <a:ext cx="3103512" cy="805746"/>
            <a:chOff x="5517638" y="173186"/>
            <a:chExt cx="3103512" cy="805746"/>
          </a:xfrm>
        </p:grpSpPr>
        <p:sp>
          <p:nvSpPr>
            <p:cNvPr id="81" name="TextBox 80"/>
            <p:cNvSpPr txBox="1"/>
            <p:nvPr/>
          </p:nvSpPr>
          <p:spPr>
            <a:xfrm>
              <a:off x="5517638" y="173186"/>
              <a:ext cx="3089030" cy="369332"/>
            </a:xfrm>
            <a:prstGeom prst="rect">
              <a:avLst/>
            </a:prstGeom>
            <a:noFill/>
          </p:spPr>
          <p:txBody>
            <a:bodyPr wrap="square" rtlCol="0">
              <a:spAutoFit/>
            </a:bodyPr>
            <a:lstStyle/>
            <a:p>
              <a:r>
                <a:rPr lang="en-US" dirty="0">
                  <a:solidFill>
                    <a:srgbClr val="00B0F0"/>
                  </a:solidFill>
                </a:rPr>
                <a:t>Set Point </a:t>
              </a:r>
            </a:p>
          </p:txBody>
        </p:sp>
        <p:cxnSp>
          <p:nvCxnSpPr>
            <p:cNvPr id="83" name="Straight Connector 82"/>
            <p:cNvCxnSpPr/>
            <p:nvPr/>
          </p:nvCxnSpPr>
          <p:spPr bwMode="auto">
            <a:xfrm>
              <a:off x="7440492" y="375116"/>
              <a:ext cx="731520" cy="0"/>
            </a:xfrm>
            <a:prstGeom prst="line">
              <a:avLst/>
            </a:prstGeom>
            <a:solidFill>
              <a:schemeClr val="accent1"/>
            </a:solidFill>
            <a:ln w="38100" cap="rnd" cmpd="sng" algn="ctr">
              <a:solidFill>
                <a:srgbClr val="00B0F0"/>
              </a:solidFill>
              <a:prstDash val="dash"/>
              <a:round/>
              <a:headEnd type="none" w="med" len="med"/>
              <a:tailEnd type="none" w="med" len="med"/>
            </a:ln>
            <a:effectLst/>
          </p:spPr>
        </p:cxnSp>
        <p:sp>
          <p:nvSpPr>
            <p:cNvPr id="60" name="TextBox 59"/>
            <p:cNvSpPr txBox="1"/>
            <p:nvPr/>
          </p:nvSpPr>
          <p:spPr>
            <a:xfrm>
              <a:off x="5532120" y="609600"/>
              <a:ext cx="3089030" cy="369332"/>
            </a:xfrm>
            <a:prstGeom prst="rect">
              <a:avLst/>
            </a:prstGeom>
            <a:noFill/>
          </p:spPr>
          <p:txBody>
            <a:bodyPr wrap="square" rtlCol="0">
              <a:spAutoFit/>
            </a:bodyPr>
            <a:lstStyle/>
            <a:p>
              <a:r>
                <a:rPr lang="en-US" dirty="0">
                  <a:solidFill>
                    <a:srgbClr val="FF0000"/>
                  </a:solidFill>
                </a:rPr>
                <a:t>Process Variable</a:t>
              </a:r>
            </a:p>
          </p:txBody>
        </p:sp>
        <p:cxnSp>
          <p:nvCxnSpPr>
            <p:cNvPr id="61" name="Straight Connector 60"/>
            <p:cNvCxnSpPr/>
            <p:nvPr/>
          </p:nvCxnSpPr>
          <p:spPr bwMode="auto">
            <a:xfrm>
              <a:off x="7454974" y="811530"/>
              <a:ext cx="731520" cy="0"/>
            </a:xfrm>
            <a:prstGeom prst="line">
              <a:avLst/>
            </a:prstGeom>
            <a:solidFill>
              <a:schemeClr val="accent1"/>
            </a:solidFill>
            <a:ln w="38100" cap="rnd" cmpd="sng" algn="ctr">
              <a:solidFill>
                <a:srgbClr val="FF0000"/>
              </a:solidFill>
              <a:prstDash val="solid"/>
              <a:round/>
              <a:headEnd type="none" w="med" len="med"/>
              <a:tailEnd type="none" w="med" len="med"/>
            </a:ln>
            <a:effectLst/>
          </p:spPr>
        </p:cxnSp>
      </p:grpSp>
      <p:sp>
        <p:nvSpPr>
          <p:cNvPr id="63" name="Freeform 62"/>
          <p:cNvSpPr/>
          <p:nvPr/>
        </p:nvSpPr>
        <p:spPr bwMode="auto">
          <a:xfrm>
            <a:off x="1104180" y="4959685"/>
            <a:ext cx="1893019" cy="265102"/>
          </a:xfrm>
          <a:custGeom>
            <a:avLst/>
            <a:gdLst>
              <a:gd name="connsiteX0" fmla="*/ 0 w 2001328"/>
              <a:gd name="connsiteY0" fmla="*/ 0 h 205597"/>
              <a:gd name="connsiteX1" fmla="*/ 491706 w 2001328"/>
              <a:gd name="connsiteY1" fmla="*/ 198408 h 205597"/>
              <a:gd name="connsiteX2" fmla="*/ 1095555 w 2001328"/>
              <a:gd name="connsiteY2" fmla="*/ 43132 h 205597"/>
              <a:gd name="connsiteX3" fmla="*/ 1500996 w 2001328"/>
              <a:gd name="connsiteY3" fmla="*/ 181155 h 205597"/>
              <a:gd name="connsiteX4" fmla="*/ 2001328 w 2001328"/>
              <a:gd name="connsiteY4" fmla="*/ 103517 h 205597"/>
              <a:gd name="connsiteX0" fmla="*/ 0 w 2001328"/>
              <a:gd name="connsiteY0" fmla="*/ 0 h 211526"/>
              <a:gd name="connsiteX1" fmla="*/ 220716 w 2001328"/>
              <a:gd name="connsiteY1" fmla="*/ 121837 h 211526"/>
              <a:gd name="connsiteX2" fmla="*/ 491706 w 2001328"/>
              <a:gd name="connsiteY2" fmla="*/ 198408 h 211526"/>
              <a:gd name="connsiteX3" fmla="*/ 1095555 w 2001328"/>
              <a:gd name="connsiteY3" fmla="*/ 43132 h 211526"/>
              <a:gd name="connsiteX4" fmla="*/ 1500996 w 2001328"/>
              <a:gd name="connsiteY4" fmla="*/ 181155 h 211526"/>
              <a:gd name="connsiteX5" fmla="*/ 2001328 w 2001328"/>
              <a:gd name="connsiteY5" fmla="*/ 103517 h 211526"/>
              <a:gd name="connsiteX0" fmla="*/ 0 w 2001328"/>
              <a:gd name="connsiteY0" fmla="*/ 18404 h 221557"/>
              <a:gd name="connsiteX1" fmla="*/ 267419 w 2001328"/>
              <a:gd name="connsiteY1" fmla="*/ 33068 h 221557"/>
              <a:gd name="connsiteX2" fmla="*/ 491706 w 2001328"/>
              <a:gd name="connsiteY2" fmla="*/ 216812 h 221557"/>
              <a:gd name="connsiteX3" fmla="*/ 1095555 w 2001328"/>
              <a:gd name="connsiteY3" fmla="*/ 61536 h 221557"/>
              <a:gd name="connsiteX4" fmla="*/ 1500996 w 2001328"/>
              <a:gd name="connsiteY4" fmla="*/ 199559 h 221557"/>
              <a:gd name="connsiteX5" fmla="*/ 2001328 w 2001328"/>
              <a:gd name="connsiteY5" fmla="*/ 121921 h 221557"/>
              <a:gd name="connsiteX0" fmla="*/ 0 w 2001328"/>
              <a:gd name="connsiteY0" fmla="*/ 19195 h 227093"/>
              <a:gd name="connsiteX1" fmla="*/ 267419 w 2001328"/>
              <a:gd name="connsiteY1" fmla="*/ 33859 h 227093"/>
              <a:gd name="connsiteX2" fmla="*/ 634132 w 2001328"/>
              <a:gd name="connsiteY2" fmla="*/ 222348 h 227093"/>
              <a:gd name="connsiteX3" fmla="*/ 1095555 w 2001328"/>
              <a:gd name="connsiteY3" fmla="*/ 62327 h 227093"/>
              <a:gd name="connsiteX4" fmla="*/ 1500996 w 2001328"/>
              <a:gd name="connsiteY4" fmla="*/ 200350 h 227093"/>
              <a:gd name="connsiteX5" fmla="*/ 2001328 w 2001328"/>
              <a:gd name="connsiteY5" fmla="*/ 122712 h 227093"/>
              <a:gd name="connsiteX0" fmla="*/ 39088 w 2040416"/>
              <a:gd name="connsiteY0" fmla="*/ 9131 h 217029"/>
              <a:gd name="connsiteX1" fmla="*/ 44570 w 2040416"/>
              <a:gd name="connsiteY1" fmla="*/ 69516 h 217029"/>
              <a:gd name="connsiteX2" fmla="*/ 306507 w 2040416"/>
              <a:gd name="connsiteY2" fmla="*/ 23795 h 217029"/>
              <a:gd name="connsiteX3" fmla="*/ 673220 w 2040416"/>
              <a:gd name="connsiteY3" fmla="*/ 212284 h 217029"/>
              <a:gd name="connsiteX4" fmla="*/ 1134643 w 2040416"/>
              <a:gd name="connsiteY4" fmla="*/ 52263 h 217029"/>
              <a:gd name="connsiteX5" fmla="*/ 1540084 w 2040416"/>
              <a:gd name="connsiteY5" fmla="*/ 190286 h 217029"/>
              <a:gd name="connsiteX6" fmla="*/ 2040416 w 2040416"/>
              <a:gd name="connsiteY6" fmla="*/ 112648 h 217029"/>
              <a:gd name="connsiteX0" fmla="*/ 0 w 2001328"/>
              <a:gd name="connsiteY0" fmla="*/ 19195 h 227093"/>
              <a:gd name="connsiteX1" fmla="*/ 267419 w 2001328"/>
              <a:gd name="connsiteY1" fmla="*/ 33859 h 227093"/>
              <a:gd name="connsiteX2" fmla="*/ 634132 w 2001328"/>
              <a:gd name="connsiteY2" fmla="*/ 222348 h 227093"/>
              <a:gd name="connsiteX3" fmla="*/ 1095555 w 2001328"/>
              <a:gd name="connsiteY3" fmla="*/ 62327 h 227093"/>
              <a:gd name="connsiteX4" fmla="*/ 1500996 w 2001328"/>
              <a:gd name="connsiteY4" fmla="*/ 200350 h 227093"/>
              <a:gd name="connsiteX5" fmla="*/ 2001328 w 2001328"/>
              <a:gd name="connsiteY5" fmla="*/ 122712 h 227093"/>
              <a:gd name="connsiteX0" fmla="*/ 0 w 2001328"/>
              <a:gd name="connsiteY0" fmla="*/ 69516 h 217029"/>
              <a:gd name="connsiteX1" fmla="*/ 267419 w 2001328"/>
              <a:gd name="connsiteY1" fmla="*/ 23795 h 217029"/>
              <a:gd name="connsiteX2" fmla="*/ 634132 w 2001328"/>
              <a:gd name="connsiteY2" fmla="*/ 212284 h 217029"/>
              <a:gd name="connsiteX3" fmla="*/ 1095555 w 2001328"/>
              <a:gd name="connsiteY3" fmla="*/ 52263 h 217029"/>
              <a:gd name="connsiteX4" fmla="*/ 1500996 w 2001328"/>
              <a:gd name="connsiteY4" fmla="*/ 190286 h 217029"/>
              <a:gd name="connsiteX5" fmla="*/ 2001328 w 2001328"/>
              <a:gd name="connsiteY5" fmla="*/ 112648 h 217029"/>
              <a:gd name="connsiteX0" fmla="*/ 0 w 2001328"/>
              <a:gd name="connsiteY0" fmla="*/ 69516 h 217029"/>
              <a:gd name="connsiteX1" fmla="*/ 267419 w 2001328"/>
              <a:gd name="connsiteY1" fmla="*/ 23795 h 217029"/>
              <a:gd name="connsiteX2" fmla="*/ 634132 w 2001328"/>
              <a:gd name="connsiteY2" fmla="*/ 212284 h 217029"/>
              <a:gd name="connsiteX3" fmla="*/ 1095555 w 2001328"/>
              <a:gd name="connsiteY3" fmla="*/ 52263 h 217029"/>
              <a:gd name="connsiteX4" fmla="*/ 1500996 w 2001328"/>
              <a:gd name="connsiteY4" fmla="*/ 190286 h 217029"/>
              <a:gd name="connsiteX5" fmla="*/ 2001328 w 2001328"/>
              <a:gd name="connsiteY5" fmla="*/ 112648 h 217029"/>
              <a:gd name="connsiteX0" fmla="*/ 0 w 2001328"/>
              <a:gd name="connsiteY0" fmla="*/ 69516 h 227093"/>
              <a:gd name="connsiteX1" fmla="*/ 267419 w 2001328"/>
              <a:gd name="connsiteY1" fmla="*/ 23795 h 227093"/>
              <a:gd name="connsiteX2" fmla="*/ 634132 w 2001328"/>
              <a:gd name="connsiteY2" fmla="*/ 212284 h 227093"/>
              <a:gd name="connsiteX3" fmla="*/ 1095555 w 2001328"/>
              <a:gd name="connsiteY3" fmla="*/ 52263 h 227093"/>
              <a:gd name="connsiteX4" fmla="*/ 1639019 w 2001328"/>
              <a:gd name="connsiteY4" fmla="*/ 217029 h 227093"/>
              <a:gd name="connsiteX5" fmla="*/ 2001328 w 2001328"/>
              <a:gd name="connsiteY5" fmla="*/ 112648 h 227093"/>
              <a:gd name="connsiteX0" fmla="*/ 0 w 2001328"/>
              <a:gd name="connsiteY0" fmla="*/ 69516 h 227093"/>
              <a:gd name="connsiteX1" fmla="*/ 267419 w 2001328"/>
              <a:gd name="connsiteY1" fmla="*/ 23795 h 227093"/>
              <a:gd name="connsiteX2" fmla="*/ 634132 w 2001328"/>
              <a:gd name="connsiteY2" fmla="*/ 212284 h 227093"/>
              <a:gd name="connsiteX3" fmla="*/ 1095555 w 2001328"/>
              <a:gd name="connsiteY3" fmla="*/ 52263 h 227093"/>
              <a:gd name="connsiteX4" fmla="*/ 1639019 w 2001328"/>
              <a:gd name="connsiteY4" fmla="*/ 217029 h 227093"/>
              <a:gd name="connsiteX5" fmla="*/ 2001328 w 2001328"/>
              <a:gd name="connsiteY5" fmla="*/ 112648 h 227093"/>
              <a:gd name="connsiteX0" fmla="*/ 0 w 1893019"/>
              <a:gd name="connsiteY0" fmla="*/ 69516 h 225725"/>
              <a:gd name="connsiteX1" fmla="*/ 267419 w 1893019"/>
              <a:gd name="connsiteY1" fmla="*/ 23795 h 225725"/>
              <a:gd name="connsiteX2" fmla="*/ 634132 w 1893019"/>
              <a:gd name="connsiteY2" fmla="*/ 212284 h 225725"/>
              <a:gd name="connsiteX3" fmla="*/ 1095555 w 1893019"/>
              <a:gd name="connsiteY3" fmla="*/ 52263 h 225725"/>
              <a:gd name="connsiteX4" fmla="*/ 1639019 w 1893019"/>
              <a:gd name="connsiteY4" fmla="*/ 217029 h 225725"/>
              <a:gd name="connsiteX5" fmla="*/ 1893019 w 1893019"/>
              <a:gd name="connsiteY5" fmla="*/ 104441 h 225725"/>
              <a:gd name="connsiteX0" fmla="*/ 0 w 1893019"/>
              <a:gd name="connsiteY0" fmla="*/ 69516 h 234421"/>
              <a:gd name="connsiteX1" fmla="*/ 267419 w 1893019"/>
              <a:gd name="connsiteY1" fmla="*/ 23795 h 234421"/>
              <a:gd name="connsiteX2" fmla="*/ 634132 w 1893019"/>
              <a:gd name="connsiteY2" fmla="*/ 212284 h 234421"/>
              <a:gd name="connsiteX3" fmla="*/ 1095555 w 1893019"/>
              <a:gd name="connsiteY3" fmla="*/ 52263 h 234421"/>
              <a:gd name="connsiteX4" fmla="*/ 1547580 w 1893019"/>
              <a:gd name="connsiteY4" fmla="*/ 225725 h 234421"/>
              <a:gd name="connsiteX5" fmla="*/ 1893019 w 1893019"/>
              <a:gd name="connsiteY5" fmla="*/ 104441 h 234421"/>
              <a:gd name="connsiteX0" fmla="*/ 0 w 1893019"/>
              <a:gd name="connsiteY0" fmla="*/ 69516 h 245776"/>
              <a:gd name="connsiteX1" fmla="*/ 267419 w 1893019"/>
              <a:gd name="connsiteY1" fmla="*/ 23795 h 245776"/>
              <a:gd name="connsiteX2" fmla="*/ 634132 w 1893019"/>
              <a:gd name="connsiteY2" fmla="*/ 212284 h 245776"/>
              <a:gd name="connsiteX3" fmla="*/ 1095555 w 1893019"/>
              <a:gd name="connsiteY3" fmla="*/ 52263 h 245776"/>
              <a:gd name="connsiteX4" fmla="*/ 1547580 w 1893019"/>
              <a:gd name="connsiteY4" fmla="*/ 225725 h 245776"/>
              <a:gd name="connsiteX5" fmla="*/ 1893019 w 1893019"/>
              <a:gd name="connsiteY5" fmla="*/ 104441 h 245776"/>
              <a:gd name="connsiteX0" fmla="*/ 0 w 1893019"/>
              <a:gd name="connsiteY0" fmla="*/ 69516 h 265102"/>
              <a:gd name="connsiteX1" fmla="*/ 267419 w 1893019"/>
              <a:gd name="connsiteY1" fmla="*/ 23795 h 265102"/>
              <a:gd name="connsiteX2" fmla="*/ 634132 w 1893019"/>
              <a:gd name="connsiteY2" fmla="*/ 212284 h 265102"/>
              <a:gd name="connsiteX3" fmla="*/ 1095555 w 1893019"/>
              <a:gd name="connsiteY3" fmla="*/ 52263 h 265102"/>
              <a:gd name="connsiteX4" fmla="*/ 1547580 w 1893019"/>
              <a:gd name="connsiteY4" fmla="*/ 225725 h 265102"/>
              <a:gd name="connsiteX5" fmla="*/ 1893019 w 1893019"/>
              <a:gd name="connsiteY5" fmla="*/ 104441 h 265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93019" h="265102">
                <a:moveTo>
                  <a:pt x="0" y="69516"/>
                </a:moveTo>
                <a:cubicBezTo>
                  <a:pt x="114706" y="28326"/>
                  <a:pt x="161730" y="0"/>
                  <a:pt x="267419" y="23795"/>
                </a:cubicBezTo>
                <a:cubicBezTo>
                  <a:pt x="373108" y="47590"/>
                  <a:pt x="496109" y="207539"/>
                  <a:pt x="634132" y="212284"/>
                </a:cubicBezTo>
                <a:cubicBezTo>
                  <a:pt x="772155" y="217029"/>
                  <a:pt x="943314" y="50023"/>
                  <a:pt x="1095555" y="52263"/>
                </a:cubicBezTo>
                <a:cubicBezTo>
                  <a:pt x="1247796" y="54503"/>
                  <a:pt x="1414669" y="217029"/>
                  <a:pt x="1547580" y="225725"/>
                </a:cubicBezTo>
                <a:cubicBezTo>
                  <a:pt x="1680491" y="234421"/>
                  <a:pt x="1751937" y="265102"/>
                  <a:pt x="1893019" y="104441"/>
                </a:cubicBezTo>
              </a:path>
            </a:pathLst>
          </a:custGeom>
          <a:noFill/>
          <a:ln w="38100" cap="rnd" cmpd="sng" algn="ctr">
            <a:solidFill>
              <a:srgbClr val="FF0000"/>
            </a:solidFill>
            <a:prstDash val="solid"/>
            <a:round/>
            <a:headEnd type="none" w="med" len="med"/>
            <a:tailEnd type="none" w="med" len="med"/>
          </a:ln>
          <a:effectLst/>
        </p:spPr>
        <p:txBody>
          <a:bodyPr rtlCol="0" anchor="ctr"/>
          <a:lstStyle/>
          <a:p>
            <a:pPr algn="ctr"/>
            <a:endParaRPr lang="en-US"/>
          </a:p>
        </p:txBody>
      </p:sp>
      <p:sp>
        <p:nvSpPr>
          <p:cNvPr id="1150978" name="Line 2"/>
          <p:cNvSpPr>
            <a:spLocks noChangeShapeType="1"/>
          </p:cNvSpPr>
          <p:nvPr/>
        </p:nvSpPr>
        <p:spPr bwMode="auto">
          <a:xfrm>
            <a:off x="1109663" y="658813"/>
            <a:ext cx="0" cy="5035550"/>
          </a:xfrm>
          <a:prstGeom prst="line">
            <a:avLst/>
          </a:prstGeom>
          <a:noFill/>
          <a:ln w="38100" cap="rnd">
            <a:solidFill>
              <a:schemeClr val="bg1"/>
            </a:solidFill>
            <a:round/>
            <a:headEnd/>
            <a:tailEnd/>
          </a:ln>
          <a:effectLst/>
        </p:spPr>
        <p:txBody>
          <a:bodyPr anchor="ctr"/>
          <a:lstStyle/>
          <a:p>
            <a:endParaRPr lang="en-US"/>
          </a:p>
        </p:txBody>
      </p:sp>
      <p:sp>
        <p:nvSpPr>
          <p:cNvPr id="70" name="Freeform 69"/>
          <p:cNvSpPr/>
          <p:nvPr/>
        </p:nvSpPr>
        <p:spPr bwMode="auto">
          <a:xfrm>
            <a:off x="6182552" y="3657600"/>
            <a:ext cx="2001328" cy="227093"/>
          </a:xfrm>
          <a:custGeom>
            <a:avLst/>
            <a:gdLst>
              <a:gd name="connsiteX0" fmla="*/ 0 w 2001328"/>
              <a:gd name="connsiteY0" fmla="*/ 0 h 205597"/>
              <a:gd name="connsiteX1" fmla="*/ 491706 w 2001328"/>
              <a:gd name="connsiteY1" fmla="*/ 198408 h 205597"/>
              <a:gd name="connsiteX2" fmla="*/ 1095555 w 2001328"/>
              <a:gd name="connsiteY2" fmla="*/ 43132 h 205597"/>
              <a:gd name="connsiteX3" fmla="*/ 1500996 w 2001328"/>
              <a:gd name="connsiteY3" fmla="*/ 181155 h 205597"/>
              <a:gd name="connsiteX4" fmla="*/ 2001328 w 2001328"/>
              <a:gd name="connsiteY4" fmla="*/ 103517 h 205597"/>
              <a:gd name="connsiteX0" fmla="*/ 0 w 2001328"/>
              <a:gd name="connsiteY0" fmla="*/ 0 h 211526"/>
              <a:gd name="connsiteX1" fmla="*/ 220716 w 2001328"/>
              <a:gd name="connsiteY1" fmla="*/ 121837 h 211526"/>
              <a:gd name="connsiteX2" fmla="*/ 491706 w 2001328"/>
              <a:gd name="connsiteY2" fmla="*/ 198408 h 211526"/>
              <a:gd name="connsiteX3" fmla="*/ 1095555 w 2001328"/>
              <a:gd name="connsiteY3" fmla="*/ 43132 h 211526"/>
              <a:gd name="connsiteX4" fmla="*/ 1500996 w 2001328"/>
              <a:gd name="connsiteY4" fmla="*/ 181155 h 211526"/>
              <a:gd name="connsiteX5" fmla="*/ 2001328 w 2001328"/>
              <a:gd name="connsiteY5" fmla="*/ 103517 h 211526"/>
              <a:gd name="connsiteX0" fmla="*/ 0 w 2001328"/>
              <a:gd name="connsiteY0" fmla="*/ 18404 h 221557"/>
              <a:gd name="connsiteX1" fmla="*/ 267419 w 2001328"/>
              <a:gd name="connsiteY1" fmla="*/ 33068 h 221557"/>
              <a:gd name="connsiteX2" fmla="*/ 491706 w 2001328"/>
              <a:gd name="connsiteY2" fmla="*/ 216812 h 221557"/>
              <a:gd name="connsiteX3" fmla="*/ 1095555 w 2001328"/>
              <a:gd name="connsiteY3" fmla="*/ 61536 h 221557"/>
              <a:gd name="connsiteX4" fmla="*/ 1500996 w 2001328"/>
              <a:gd name="connsiteY4" fmla="*/ 199559 h 221557"/>
              <a:gd name="connsiteX5" fmla="*/ 2001328 w 2001328"/>
              <a:gd name="connsiteY5" fmla="*/ 121921 h 221557"/>
              <a:gd name="connsiteX0" fmla="*/ 0 w 2001328"/>
              <a:gd name="connsiteY0" fmla="*/ 19195 h 227093"/>
              <a:gd name="connsiteX1" fmla="*/ 267419 w 2001328"/>
              <a:gd name="connsiteY1" fmla="*/ 33859 h 227093"/>
              <a:gd name="connsiteX2" fmla="*/ 634132 w 2001328"/>
              <a:gd name="connsiteY2" fmla="*/ 222348 h 227093"/>
              <a:gd name="connsiteX3" fmla="*/ 1095555 w 2001328"/>
              <a:gd name="connsiteY3" fmla="*/ 62327 h 227093"/>
              <a:gd name="connsiteX4" fmla="*/ 1500996 w 2001328"/>
              <a:gd name="connsiteY4" fmla="*/ 200350 h 227093"/>
              <a:gd name="connsiteX5" fmla="*/ 2001328 w 2001328"/>
              <a:gd name="connsiteY5" fmla="*/ 122712 h 227093"/>
              <a:gd name="connsiteX0" fmla="*/ 39088 w 2040416"/>
              <a:gd name="connsiteY0" fmla="*/ 9131 h 217029"/>
              <a:gd name="connsiteX1" fmla="*/ 44570 w 2040416"/>
              <a:gd name="connsiteY1" fmla="*/ 69516 h 217029"/>
              <a:gd name="connsiteX2" fmla="*/ 306507 w 2040416"/>
              <a:gd name="connsiteY2" fmla="*/ 23795 h 217029"/>
              <a:gd name="connsiteX3" fmla="*/ 673220 w 2040416"/>
              <a:gd name="connsiteY3" fmla="*/ 212284 h 217029"/>
              <a:gd name="connsiteX4" fmla="*/ 1134643 w 2040416"/>
              <a:gd name="connsiteY4" fmla="*/ 52263 h 217029"/>
              <a:gd name="connsiteX5" fmla="*/ 1540084 w 2040416"/>
              <a:gd name="connsiteY5" fmla="*/ 190286 h 217029"/>
              <a:gd name="connsiteX6" fmla="*/ 2040416 w 2040416"/>
              <a:gd name="connsiteY6" fmla="*/ 112648 h 217029"/>
              <a:gd name="connsiteX0" fmla="*/ 0 w 2001328"/>
              <a:gd name="connsiteY0" fmla="*/ 19195 h 227093"/>
              <a:gd name="connsiteX1" fmla="*/ 267419 w 2001328"/>
              <a:gd name="connsiteY1" fmla="*/ 33859 h 227093"/>
              <a:gd name="connsiteX2" fmla="*/ 634132 w 2001328"/>
              <a:gd name="connsiteY2" fmla="*/ 222348 h 227093"/>
              <a:gd name="connsiteX3" fmla="*/ 1095555 w 2001328"/>
              <a:gd name="connsiteY3" fmla="*/ 62327 h 227093"/>
              <a:gd name="connsiteX4" fmla="*/ 1500996 w 2001328"/>
              <a:gd name="connsiteY4" fmla="*/ 200350 h 227093"/>
              <a:gd name="connsiteX5" fmla="*/ 2001328 w 2001328"/>
              <a:gd name="connsiteY5" fmla="*/ 122712 h 227093"/>
              <a:gd name="connsiteX0" fmla="*/ 0 w 2001328"/>
              <a:gd name="connsiteY0" fmla="*/ 69516 h 217029"/>
              <a:gd name="connsiteX1" fmla="*/ 267419 w 2001328"/>
              <a:gd name="connsiteY1" fmla="*/ 23795 h 217029"/>
              <a:gd name="connsiteX2" fmla="*/ 634132 w 2001328"/>
              <a:gd name="connsiteY2" fmla="*/ 212284 h 217029"/>
              <a:gd name="connsiteX3" fmla="*/ 1095555 w 2001328"/>
              <a:gd name="connsiteY3" fmla="*/ 52263 h 217029"/>
              <a:gd name="connsiteX4" fmla="*/ 1500996 w 2001328"/>
              <a:gd name="connsiteY4" fmla="*/ 190286 h 217029"/>
              <a:gd name="connsiteX5" fmla="*/ 2001328 w 2001328"/>
              <a:gd name="connsiteY5" fmla="*/ 112648 h 217029"/>
              <a:gd name="connsiteX0" fmla="*/ 0 w 2001328"/>
              <a:gd name="connsiteY0" fmla="*/ 69516 h 217029"/>
              <a:gd name="connsiteX1" fmla="*/ 267419 w 2001328"/>
              <a:gd name="connsiteY1" fmla="*/ 23795 h 217029"/>
              <a:gd name="connsiteX2" fmla="*/ 634132 w 2001328"/>
              <a:gd name="connsiteY2" fmla="*/ 212284 h 217029"/>
              <a:gd name="connsiteX3" fmla="*/ 1095555 w 2001328"/>
              <a:gd name="connsiteY3" fmla="*/ 52263 h 217029"/>
              <a:gd name="connsiteX4" fmla="*/ 1500996 w 2001328"/>
              <a:gd name="connsiteY4" fmla="*/ 190286 h 217029"/>
              <a:gd name="connsiteX5" fmla="*/ 2001328 w 2001328"/>
              <a:gd name="connsiteY5" fmla="*/ 112648 h 217029"/>
              <a:gd name="connsiteX0" fmla="*/ 0 w 2001328"/>
              <a:gd name="connsiteY0" fmla="*/ 69516 h 227093"/>
              <a:gd name="connsiteX1" fmla="*/ 267419 w 2001328"/>
              <a:gd name="connsiteY1" fmla="*/ 23795 h 227093"/>
              <a:gd name="connsiteX2" fmla="*/ 634132 w 2001328"/>
              <a:gd name="connsiteY2" fmla="*/ 212284 h 227093"/>
              <a:gd name="connsiteX3" fmla="*/ 1095555 w 2001328"/>
              <a:gd name="connsiteY3" fmla="*/ 52263 h 227093"/>
              <a:gd name="connsiteX4" fmla="*/ 1639019 w 2001328"/>
              <a:gd name="connsiteY4" fmla="*/ 217029 h 227093"/>
              <a:gd name="connsiteX5" fmla="*/ 2001328 w 2001328"/>
              <a:gd name="connsiteY5" fmla="*/ 112648 h 227093"/>
              <a:gd name="connsiteX0" fmla="*/ 0 w 2001328"/>
              <a:gd name="connsiteY0" fmla="*/ 69516 h 227093"/>
              <a:gd name="connsiteX1" fmla="*/ 267419 w 2001328"/>
              <a:gd name="connsiteY1" fmla="*/ 23795 h 227093"/>
              <a:gd name="connsiteX2" fmla="*/ 634132 w 2001328"/>
              <a:gd name="connsiteY2" fmla="*/ 212284 h 227093"/>
              <a:gd name="connsiteX3" fmla="*/ 1095555 w 2001328"/>
              <a:gd name="connsiteY3" fmla="*/ 52263 h 227093"/>
              <a:gd name="connsiteX4" fmla="*/ 1639019 w 2001328"/>
              <a:gd name="connsiteY4" fmla="*/ 217029 h 227093"/>
              <a:gd name="connsiteX5" fmla="*/ 2001328 w 2001328"/>
              <a:gd name="connsiteY5" fmla="*/ 112648 h 2270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01328" h="227093">
                <a:moveTo>
                  <a:pt x="0" y="69516"/>
                </a:moveTo>
                <a:cubicBezTo>
                  <a:pt x="114706" y="28326"/>
                  <a:pt x="161730" y="0"/>
                  <a:pt x="267419" y="23795"/>
                </a:cubicBezTo>
                <a:cubicBezTo>
                  <a:pt x="373108" y="47590"/>
                  <a:pt x="496109" y="207539"/>
                  <a:pt x="634132" y="212284"/>
                </a:cubicBezTo>
                <a:cubicBezTo>
                  <a:pt x="772155" y="217029"/>
                  <a:pt x="928074" y="51472"/>
                  <a:pt x="1095555" y="52263"/>
                </a:cubicBezTo>
                <a:cubicBezTo>
                  <a:pt x="1263036" y="53054"/>
                  <a:pt x="1488057" y="206965"/>
                  <a:pt x="1639019" y="217029"/>
                </a:cubicBezTo>
                <a:cubicBezTo>
                  <a:pt x="1789981" y="227093"/>
                  <a:pt x="1844673" y="218318"/>
                  <a:pt x="2001328" y="112648"/>
                </a:cubicBezTo>
              </a:path>
            </a:pathLst>
          </a:custGeom>
          <a:noFill/>
          <a:ln w="38100" cap="rnd" cmpd="sng" algn="ctr">
            <a:solidFill>
              <a:srgbClr val="FF0000"/>
            </a:solidFill>
            <a:prstDash val="solid"/>
            <a:round/>
            <a:headEnd type="none" w="med" len="med"/>
            <a:tailEnd type="none" w="med" len="med"/>
          </a:ln>
          <a:effectLst/>
        </p:spPr>
        <p:txBody>
          <a:bodyPr rtlCol="0" anchor="ctr"/>
          <a:lstStyle/>
          <a:p>
            <a:pPr algn="ctr"/>
            <a:endParaRPr lang="en-US"/>
          </a:p>
        </p:txBody>
      </p:sp>
      <p:sp>
        <p:nvSpPr>
          <p:cNvPr id="87" name="Freeform 86"/>
          <p:cNvSpPr/>
          <p:nvPr/>
        </p:nvSpPr>
        <p:spPr bwMode="auto">
          <a:xfrm>
            <a:off x="2997200" y="1857555"/>
            <a:ext cx="3187940" cy="3197524"/>
          </a:xfrm>
          <a:custGeom>
            <a:avLst/>
            <a:gdLst>
              <a:gd name="connsiteX0" fmla="*/ 0 w 3174521"/>
              <a:gd name="connsiteY0" fmla="*/ 3197524 h 3197524"/>
              <a:gd name="connsiteX1" fmla="*/ 621102 w 3174521"/>
              <a:gd name="connsiteY1" fmla="*/ 57509 h 3197524"/>
              <a:gd name="connsiteX2" fmla="*/ 1250830 w 3174521"/>
              <a:gd name="connsiteY2" fmla="*/ 2852468 h 3197524"/>
              <a:gd name="connsiteX3" fmla="*/ 1871932 w 3174521"/>
              <a:gd name="connsiteY3" fmla="*/ 1558505 h 3197524"/>
              <a:gd name="connsiteX4" fmla="*/ 2501660 w 3174521"/>
              <a:gd name="connsiteY4" fmla="*/ 2058837 h 3197524"/>
              <a:gd name="connsiteX5" fmla="*/ 3174521 w 3174521"/>
              <a:gd name="connsiteY5" fmla="*/ 1869056 h 3197524"/>
              <a:gd name="connsiteX0" fmla="*/ 0 w 3174521"/>
              <a:gd name="connsiteY0" fmla="*/ 3197524 h 3197524"/>
              <a:gd name="connsiteX1" fmla="*/ 621102 w 3174521"/>
              <a:gd name="connsiteY1" fmla="*/ 57509 h 3197524"/>
              <a:gd name="connsiteX2" fmla="*/ 1250830 w 3174521"/>
              <a:gd name="connsiteY2" fmla="*/ 2852468 h 3197524"/>
              <a:gd name="connsiteX3" fmla="*/ 1871932 w 3174521"/>
              <a:gd name="connsiteY3" fmla="*/ 1558505 h 3197524"/>
              <a:gd name="connsiteX4" fmla="*/ 2501660 w 3174521"/>
              <a:gd name="connsiteY4" fmla="*/ 2058837 h 3197524"/>
              <a:gd name="connsiteX5" fmla="*/ 3174521 w 3174521"/>
              <a:gd name="connsiteY5" fmla="*/ 1869056 h 3197524"/>
              <a:gd name="connsiteX0" fmla="*/ 0 w 3174521"/>
              <a:gd name="connsiteY0" fmla="*/ 3197524 h 3197524"/>
              <a:gd name="connsiteX1" fmla="*/ 621102 w 3174521"/>
              <a:gd name="connsiteY1" fmla="*/ 57509 h 3197524"/>
              <a:gd name="connsiteX2" fmla="*/ 1250830 w 3174521"/>
              <a:gd name="connsiteY2" fmla="*/ 2852468 h 3197524"/>
              <a:gd name="connsiteX3" fmla="*/ 1871932 w 3174521"/>
              <a:gd name="connsiteY3" fmla="*/ 1558505 h 3197524"/>
              <a:gd name="connsiteX4" fmla="*/ 2501660 w 3174521"/>
              <a:gd name="connsiteY4" fmla="*/ 2058837 h 3197524"/>
              <a:gd name="connsiteX5" fmla="*/ 3174521 w 3174521"/>
              <a:gd name="connsiteY5" fmla="*/ 1869056 h 3197524"/>
              <a:gd name="connsiteX0" fmla="*/ 0 w 3174521"/>
              <a:gd name="connsiteY0" fmla="*/ 3197524 h 3197524"/>
              <a:gd name="connsiteX1" fmla="*/ 621102 w 3174521"/>
              <a:gd name="connsiteY1" fmla="*/ 57509 h 3197524"/>
              <a:gd name="connsiteX2" fmla="*/ 1250830 w 3174521"/>
              <a:gd name="connsiteY2" fmla="*/ 2852468 h 3197524"/>
              <a:gd name="connsiteX3" fmla="*/ 1871932 w 3174521"/>
              <a:gd name="connsiteY3" fmla="*/ 1558505 h 3197524"/>
              <a:gd name="connsiteX4" fmla="*/ 2501660 w 3174521"/>
              <a:gd name="connsiteY4" fmla="*/ 2058837 h 3197524"/>
              <a:gd name="connsiteX5" fmla="*/ 3174521 w 3174521"/>
              <a:gd name="connsiteY5" fmla="*/ 1869056 h 3197524"/>
              <a:gd name="connsiteX0" fmla="*/ 0 w 3174521"/>
              <a:gd name="connsiteY0" fmla="*/ 3197524 h 3197524"/>
              <a:gd name="connsiteX1" fmla="*/ 621102 w 3174521"/>
              <a:gd name="connsiteY1" fmla="*/ 57509 h 3197524"/>
              <a:gd name="connsiteX2" fmla="*/ 1250830 w 3174521"/>
              <a:gd name="connsiteY2" fmla="*/ 2852468 h 3197524"/>
              <a:gd name="connsiteX3" fmla="*/ 1871932 w 3174521"/>
              <a:gd name="connsiteY3" fmla="*/ 1558505 h 3197524"/>
              <a:gd name="connsiteX4" fmla="*/ 2501660 w 3174521"/>
              <a:gd name="connsiteY4" fmla="*/ 2058837 h 3197524"/>
              <a:gd name="connsiteX5" fmla="*/ 3174521 w 3174521"/>
              <a:gd name="connsiteY5" fmla="*/ 1869056 h 3197524"/>
              <a:gd name="connsiteX0" fmla="*/ 0 w 3187940"/>
              <a:gd name="connsiteY0" fmla="*/ 3197524 h 3197524"/>
              <a:gd name="connsiteX1" fmla="*/ 634521 w 3187940"/>
              <a:gd name="connsiteY1" fmla="*/ 57509 h 3197524"/>
              <a:gd name="connsiteX2" fmla="*/ 1264249 w 3187940"/>
              <a:gd name="connsiteY2" fmla="*/ 2852468 h 3197524"/>
              <a:gd name="connsiteX3" fmla="*/ 1885351 w 3187940"/>
              <a:gd name="connsiteY3" fmla="*/ 1558505 h 3197524"/>
              <a:gd name="connsiteX4" fmla="*/ 2515079 w 3187940"/>
              <a:gd name="connsiteY4" fmla="*/ 2058837 h 3197524"/>
              <a:gd name="connsiteX5" fmla="*/ 3187940 w 3187940"/>
              <a:gd name="connsiteY5" fmla="*/ 1869056 h 3197524"/>
              <a:gd name="connsiteX0" fmla="*/ 0 w 3187940"/>
              <a:gd name="connsiteY0" fmla="*/ 3197524 h 3197524"/>
              <a:gd name="connsiteX1" fmla="*/ 634521 w 3187940"/>
              <a:gd name="connsiteY1" fmla="*/ 57509 h 3197524"/>
              <a:gd name="connsiteX2" fmla="*/ 1264249 w 3187940"/>
              <a:gd name="connsiteY2" fmla="*/ 2852468 h 3197524"/>
              <a:gd name="connsiteX3" fmla="*/ 1885351 w 3187940"/>
              <a:gd name="connsiteY3" fmla="*/ 1558505 h 3197524"/>
              <a:gd name="connsiteX4" fmla="*/ 2515079 w 3187940"/>
              <a:gd name="connsiteY4" fmla="*/ 2058837 h 3197524"/>
              <a:gd name="connsiteX5" fmla="*/ 3187940 w 3187940"/>
              <a:gd name="connsiteY5" fmla="*/ 1869056 h 3197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87940" h="3197524">
                <a:moveTo>
                  <a:pt x="0" y="3197524"/>
                </a:moveTo>
                <a:cubicBezTo>
                  <a:pt x="129022" y="3016909"/>
                  <a:pt x="423813" y="115018"/>
                  <a:pt x="634521" y="57509"/>
                </a:cubicBezTo>
                <a:cubicBezTo>
                  <a:pt x="845229" y="0"/>
                  <a:pt x="1055777" y="2602302"/>
                  <a:pt x="1264249" y="2852468"/>
                </a:cubicBezTo>
                <a:cubicBezTo>
                  <a:pt x="1472721" y="3102634"/>
                  <a:pt x="1676879" y="1690777"/>
                  <a:pt x="1885351" y="1558505"/>
                </a:cubicBezTo>
                <a:cubicBezTo>
                  <a:pt x="2093823" y="1426233"/>
                  <a:pt x="2297981" y="2007079"/>
                  <a:pt x="2515079" y="2058837"/>
                </a:cubicBezTo>
                <a:cubicBezTo>
                  <a:pt x="2732177" y="2110595"/>
                  <a:pt x="3187940" y="1869056"/>
                  <a:pt x="3187940" y="1869056"/>
                </a:cubicBezTo>
              </a:path>
            </a:pathLst>
          </a:custGeom>
          <a:noFill/>
          <a:ln w="38100" cap="rnd" cmpd="sng" algn="ctr">
            <a:solidFill>
              <a:srgbClr val="FF0000"/>
            </a:solidFill>
            <a:prstDash val="solid"/>
            <a:round/>
            <a:headEnd type="none" w="med" len="med"/>
            <a:tailEnd type="none" w="med" len="med"/>
          </a:ln>
          <a:effectLst/>
        </p:spPr>
        <p:txBody>
          <a:bodyPr rtlCol="0" anchor="ctr"/>
          <a:lstStyle/>
          <a:p>
            <a:pPr algn="ctr"/>
            <a:endParaRPr lang="en-US"/>
          </a:p>
        </p:txBody>
      </p:sp>
      <p:cxnSp>
        <p:nvCxnSpPr>
          <p:cNvPr id="90" name="Straight Connector 89"/>
          <p:cNvCxnSpPr/>
          <p:nvPr/>
        </p:nvCxnSpPr>
        <p:spPr bwMode="auto">
          <a:xfrm flipV="1">
            <a:off x="2997199" y="1920241"/>
            <a:ext cx="0" cy="1884997"/>
          </a:xfrm>
          <a:prstGeom prst="line">
            <a:avLst/>
          </a:prstGeom>
          <a:solidFill>
            <a:schemeClr val="accent1"/>
          </a:solidFill>
          <a:ln w="28575" cap="rnd" cmpd="sng" algn="ctr">
            <a:solidFill>
              <a:srgbClr val="008000"/>
            </a:solidFill>
            <a:prstDash val="solid"/>
            <a:round/>
            <a:headEnd type="arrow" w="lg" len="lg"/>
            <a:tailEnd type="arrow" w="lg" len="lg"/>
          </a:ln>
          <a:effectLst/>
        </p:spPr>
      </p:cxnSp>
      <p:cxnSp>
        <p:nvCxnSpPr>
          <p:cNvPr id="92" name="Straight Connector 91"/>
          <p:cNvCxnSpPr/>
          <p:nvPr/>
        </p:nvCxnSpPr>
        <p:spPr bwMode="auto">
          <a:xfrm>
            <a:off x="2593035" y="1920240"/>
            <a:ext cx="1004887" cy="0"/>
          </a:xfrm>
          <a:prstGeom prst="line">
            <a:avLst/>
          </a:prstGeom>
          <a:solidFill>
            <a:schemeClr val="accent1"/>
          </a:solidFill>
          <a:ln w="28575" cap="rnd" cmpd="sng" algn="ctr">
            <a:solidFill>
              <a:srgbClr val="008000"/>
            </a:solidFill>
            <a:prstDash val="solid"/>
            <a:round/>
            <a:headEnd type="none" w="med" len="med"/>
            <a:tailEnd type="none" w="med" len="med"/>
          </a:ln>
          <a:effectLst/>
        </p:spPr>
      </p:cxnSp>
      <p:cxnSp>
        <p:nvCxnSpPr>
          <p:cNvPr id="94" name="Straight Connector 93"/>
          <p:cNvCxnSpPr/>
          <p:nvPr/>
        </p:nvCxnSpPr>
        <p:spPr bwMode="auto">
          <a:xfrm>
            <a:off x="2593035" y="3805238"/>
            <a:ext cx="597205" cy="0"/>
          </a:xfrm>
          <a:prstGeom prst="line">
            <a:avLst/>
          </a:prstGeom>
          <a:solidFill>
            <a:schemeClr val="accent1"/>
          </a:solidFill>
          <a:ln w="28575" cap="rnd" cmpd="sng" algn="ctr">
            <a:solidFill>
              <a:srgbClr val="008000"/>
            </a:solidFill>
            <a:prstDash val="solid"/>
            <a:round/>
            <a:headEnd type="none" w="med" len="med"/>
            <a:tailEnd type="none" w="med" len="med"/>
          </a:ln>
          <a:effectLst/>
        </p:spPr>
      </p:cxnSp>
      <p:cxnSp>
        <p:nvCxnSpPr>
          <p:cNvPr id="99" name="Straight Connector 98"/>
          <p:cNvCxnSpPr/>
          <p:nvPr/>
        </p:nvCxnSpPr>
        <p:spPr bwMode="auto">
          <a:xfrm rot="16200000">
            <a:off x="2725737" y="4075747"/>
            <a:ext cx="542925" cy="0"/>
          </a:xfrm>
          <a:prstGeom prst="line">
            <a:avLst/>
          </a:prstGeom>
          <a:solidFill>
            <a:schemeClr val="accent1"/>
          </a:solidFill>
          <a:ln w="28575" cap="rnd" cmpd="sng" algn="ctr">
            <a:solidFill>
              <a:srgbClr val="008000"/>
            </a:solidFill>
            <a:prstDash val="solid"/>
            <a:round/>
            <a:headEnd type="none" w="med" len="med"/>
            <a:tailEnd type="none" w="med" len="med"/>
          </a:ln>
          <a:effectLst/>
        </p:spPr>
      </p:cxnSp>
      <p:sp>
        <p:nvSpPr>
          <p:cNvPr id="62" name="TextBox 61"/>
          <p:cNvSpPr txBox="1"/>
          <p:nvPr/>
        </p:nvSpPr>
        <p:spPr>
          <a:xfrm>
            <a:off x="1546862" y="2124075"/>
            <a:ext cx="1407242" cy="1200329"/>
          </a:xfrm>
          <a:prstGeom prst="rect">
            <a:avLst/>
          </a:prstGeom>
          <a:solidFill>
            <a:schemeClr val="tx1">
              <a:alpha val="25000"/>
            </a:schemeClr>
          </a:solidFill>
        </p:spPr>
        <p:txBody>
          <a:bodyPr wrap="square" rtlCol="0">
            <a:spAutoFit/>
          </a:bodyPr>
          <a:lstStyle/>
          <a:p>
            <a:r>
              <a:rPr lang="en-US" dirty="0">
                <a:solidFill>
                  <a:srgbClr val="008000"/>
                </a:solidFill>
              </a:rPr>
              <a:t>If this breaks something, or …</a:t>
            </a:r>
          </a:p>
        </p:txBody>
      </p:sp>
      <p:cxnSp>
        <p:nvCxnSpPr>
          <p:cNvPr id="98" name="Straight Connector 97"/>
          <p:cNvCxnSpPr/>
          <p:nvPr/>
        </p:nvCxnSpPr>
        <p:spPr bwMode="auto">
          <a:xfrm flipH="1">
            <a:off x="2997199" y="4075747"/>
            <a:ext cx="3094039" cy="0"/>
          </a:xfrm>
          <a:prstGeom prst="line">
            <a:avLst/>
          </a:prstGeom>
          <a:solidFill>
            <a:schemeClr val="accent1"/>
          </a:solidFill>
          <a:ln w="28575" cap="rnd" cmpd="sng" algn="ctr">
            <a:solidFill>
              <a:srgbClr val="008000"/>
            </a:solidFill>
            <a:prstDash val="solid"/>
            <a:round/>
            <a:headEnd type="arrow" w="lg" len="lg"/>
            <a:tailEnd type="arrow" w="lg" len="lg"/>
          </a:ln>
          <a:effectLst/>
        </p:spPr>
      </p:cxnSp>
      <p:sp>
        <p:nvSpPr>
          <p:cNvPr id="64" name="TextBox 63"/>
          <p:cNvSpPr txBox="1"/>
          <p:nvPr/>
        </p:nvSpPr>
        <p:spPr>
          <a:xfrm>
            <a:off x="4709160" y="4343390"/>
            <a:ext cx="3601083" cy="369332"/>
          </a:xfrm>
          <a:prstGeom prst="rect">
            <a:avLst/>
          </a:prstGeom>
          <a:solidFill>
            <a:schemeClr val="tx1">
              <a:alpha val="25000"/>
            </a:schemeClr>
          </a:solidFill>
        </p:spPr>
        <p:txBody>
          <a:bodyPr wrap="square" rtlCol="0">
            <a:spAutoFit/>
          </a:bodyPr>
          <a:lstStyle/>
          <a:p>
            <a:r>
              <a:rPr lang="en-US" dirty="0">
                <a:solidFill>
                  <a:srgbClr val="008000"/>
                </a:solidFill>
              </a:rPr>
              <a:t>… if this is too long, and …</a:t>
            </a:r>
          </a:p>
        </p:txBody>
      </p:sp>
      <p:sp>
        <p:nvSpPr>
          <p:cNvPr id="5" name="Slide Number Placeholder 4"/>
          <p:cNvSpPr>
            <a:spLocks noGrp="1"/>
          </p:cNvSpPr>
          <p:nvPr>
            <p:ph type="sldNum" sz="quarter" idx="11"/>
          </p:nvPr>
        </p:nvSpPr>
        <p:spPr/>
        <p:txBody>
          <a:bodyPr/>
          <a:lstStyle/>
          <a:p>
            <a:fld id="{A9320731-3B2C-4107-8664-CAD7BE973DC8}" type="slidenum">
              <a:rPr lang="en-US" smtClean="0"/>
              <a:pPr/>
              <a:t>61</a:t>
            </a:fld>
            <a:endParaRPr lang="en-US"/>
          </a:p>
        </p:txBody>
      </p:sp>
      <p:cxnSp>
        <p:nvCxnSpPr>
          <p:cNvPr id="59" name="Straight Connector 58"/>
          <p:cNvCxnSpPr/>
          <p:nvPr/>
        </p:nvCxnSpPr>
        <p:spPr bwMode="auto">
          <a:xfrm rot="16200000">
            <a:off x="5819776" y="4075747"/>
            <a:ext cx="542925" cy="0"/>
          </a:xfrm>
          <a:prstGeom prst="line">
            <a:avLst/>
          </a:prstGeom>
          <a:solidFill>
            <a:schemeClr val="accent1"/>
          </a:solidFill>
          <a:ln w="28575" cap="rnd" cmpd="sng" algn="ctr">
            <a:solidFill>
              <a:srgbClr val="008000"/>
            </a:solidFill>
            <a:prstDash val="solid"/>
            <a:round/>
            <a:headEnd type="none" w="med" len="med"/>
            <a:tailEnd type="none" w="med" len="med"/>
          </a:ln>
          <a:effectLst/>
        </p:spPr>
      </p:cxnSp>
      <p:cxnSp>
        <p:nvCxnSpPr>
          <p:cNvPr id="67" name="Straight Connector 66"/>
          <p:cNvCxnSpPr/>
          <p:nvPr/>
        </p:nvCxnSpPr>
        <p:spPr bwMode="auto">
          <a:xfrm rot="16200000">
            <a:off x="2723316" y="1600220"/>
            <a:ext cx="542925" cy="0"/>
          </a:xfrm>
          <a:prstGeom prst="line">
            <a:avLst/>
          </a:prstGeom>
          <a:solidFill>
            <a:schemeClr val="accent1"/>
          </a:solidFill>
          <a:ln w="28575" cap="rnd" cmpd="sng" algn="ctr">
            <a:solidFill>
              <a:srgbClr val="008000"/>
            </a:solidFill>
            <a:prstDash val="solid"/>
            <a:round/>
            <a:headEnd type="none" w="med" len="med"/>
            <a:tailEnd type="none" w="med" len="med"/>
          </a:ln>
          <a:effectLst/>
        </p:spPr>
      </p:cxnSp>
      <p:cxnSp>
        <p:nvCxnSpPr>
          <p:cNvPr id="69" name="Straight Connector 68"/>
          <p:cNvCxnSpPr/>
          <p:nvPr/>
        </p:nvCxnSpPr>
        <p:spPr bwMode="auto">
          <a:xfrm flipH="1">
            <a:off x="2994779" y="1600220"/>
            <a:ext cx="664894" cy="0"/>
          </a:xfrm>
          <a:prstGeom prst="line">
            <a:avLst/>
          </a:prstGeom>
          <a:solidFill>
            <a:schemeClr val="accent1"/>
          </a:solidFill>
          <a:ln w="28575" cap="rnd" cmpd="sng" algn="ctr">
            <a:solidFill>
              <a:srgbClr val="008000"/>
            </a:solidFill>
            <a:prstDash val="solid"/>
            <a:round/>
            <a:headEnd type="arrow" w="lg" len="lg"/>
            <a:tailEnd type="arrow" w="lg" len="lg"/>
          </a:ln>
          <a:effectLst/>
        </p:spPr>
      </p:cxnSp>
      <p:cxnSp>
        <p:nvCxnSpPr>
          <p:cNvPr id="72" name="Straight Connector 71"/>
          <p:cNvCxnSpPr/>
          <p:nvPr/>
        </p:nvCxnSpPr>
        <p:spPr bwMode="auto">
          <a:xfrm rot="16200000">
            <a:off x="3388210" y="1600220"/>
            <a:ext cx="542925" cy="0"/>
          </a:xfrm>
          <a:prstGeom prst="line">
            <a:avLst/>
          </a:prstGeom>
          <a:solidFill>
            <a:schemeClr val="accent1"/>
          </a:solidFill>
          <a:ln w="28575" cap="rnd" cmpd="sng" algn="ctr">
            <a:solidFill>
              <a:srgbClr val="008000"/>
            </a:solidFill>
            <a:prstDash val="solid"/>
            <a:round/>
            <a:headEnd type="none" w="med" len="med"/>
            <a:tailEnd type="none" w="med" len="med"/>
          </a:ln>
          <a:effectLst/>
        </p:spPr>
      </p:cxnSp>
      <p:sp>
        <p:nvSpPr>
          <p:cNvPr id="73" name="TextBox 72"/>
          <p:cNvSpPr txBox="1"/>
          <p:nvPr/>
        </p:nvSpPr>
        <p:spPr>
          <a:xfrm>
            <a:off x="1812609" y="564913"/>
            <a:ext cx="3601083" cy="646331"/>
          </a:xfrm>
          <a:prstGeom prst="rect">
            <a:avLst/>
          </a:prstGeom>
          <a:solidFill>
            <a:schemeClr val="tx1">
              <a:alpha val="25000"/>
            </a:schemeClr>
          </a:solidFill>
        </p:spPr>
        <p:txBody>
          <a:bodyPr wrap="square" rtlCol="0">
            <a:spAutoFit/>
          </a:bodyPr>
          <a:lstStyle/>
          <a:p>
            <a:r>
              <a:rPr lang="en-US" dirty="0">
                <a:solidFill>
                  <a:srgbClr val="008000"/>
                </a:solidFill>
              </a:rPr>
              <a:t>… if this is less than twice the apparent dead time  …</a:t>
            </a:r>
          </a:p>
        </p:txBody>
      </p:sp>
      <p:sp>
        <p:nvSpPr>
          <p:cNvPr id="74" name="TextBox 73"/>
          <p:cNvSpPr txBox="1"/>
          <p:nvPr/>
        </p:nvSpPr>
        <p:spPr>
          <a:xfrm>
            <a:off x="4290697" y="2129816"/>
            <a:ext cx="3663950" cy="923330"/>
          </a:xfrm>
          <a:prstGeom prst="rect">
            <a:avLst/>
          </a:prstGeom>
          <a:solidFill>
            <a:schemeClr val="tx1">
              <a:alpha val="25000"/>
            </a:schemeClr>
          </a:solidFill>
        </p:spPr>
        <p:txBody>
          <a:bodyPr wrap="square" rtlCol="0">
            <a:spAutoFit/>
          </a:bodyPr>
          <a:lstStyle/>
          <a:p>
            <a:r>
              <a:rPr lang="en-US" dirty="0">
                <a:solidFill>
                  <a:srgbClr val="008000"/>
                </a:solidFill>
              </a:rPr>
              <a:t>… then you won’t be able to solve the problem with loop tuning until you get rid of some lags</a:t>
            </a:r>
          </a:p>
        </p:txBody>
      </p:sp>
      <p:sp>
        <p:nvSpPr>
          <p:cNvPr id="4" name="Footer Placeholder 3"/>
          <p:cNvSpPr>
            <a:spLocks noGrp="1"/>
          </p:cNvSpPr>
          <p:nvPr>
            <p:ph type="ftr" sz="quarter" idx="10"/>
          </p:nvPr>
        </p:nvSpPr>
        <p:spPr/>
        <p:txBody>
          <a:bodyPr/>
          <a:lstStyle/>
          <a:p>
            <a:r>
              <a:rPr lang="en-US" dirty="0"/>
              <a:t>Tab 12-4 - "It All Depends on the Lags"</a:t>
            </a:r>
          </a:p>
        </p:txBody>
      </p:sp>
    </p:spTree>
    <p:extLst>
      <p:ext uri="{BB962C8B-B14F-4D97-AF65-F5344CB8AC3E}">
        <p14:creationId xmlns:p14="http://schemas.microsoft.com/office/powerpoint/2010/main" val="412559881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right)">
                                      <p:cBhvr>
                                        <p:cTn id="7" dur="500"/>
                                        <p:tgtEl>
                                          <p:spTgt spid="9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92"/>
                                        </p:tgtEl>
                                        <p:attrNameLst>
                                          <p:attrName>style.visibility</p:attrName>
                                        </p:attrNameLst>
                                      </p:cBhvr>
                                      <p:to>
                                        <p:strVal val="visible"/>
                                      </p:to>
                                    </p:set>
                                    <p:animEffect transition="in" filter="wipe(right)">
                                      <p:cBhvr>
                                        <p:cTn id="11" dur="500"/>
                                        <p:tgtEl>
                                          <p:spTgt spid="92"/>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90"/>
                                        </p:tgtEl>
                                        <p:attrNameLst>
                                          <p:attrName>style.visibility</p:attrName>
                                        </p:attrNameLst>
                                      </p:cBhvr>
                                      <p:to>
                                        <p:strVal val="visible"/>
                                      </p:to>
                                    </p:set>
                                    <p:animEffect transition="in" filter="wipe(down)">
                                      <p:cBhvr>
                                        <p:cTn id="15" dur="500"/>
                                        <p:tgtEl>
                                          <p:spTgt spid="9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62"/>
                                        </p:tgtEl>
                                        <p:attrNameLst>
                                          <p:attrName>style.visibility</p:attrName>
                                        </p:attrNameLst>
                                      </p:cBhvr>
                                      <p:to>
                                        <p:strVal val="visible"/>
                                      </p:to>
                                    </p:set>
                                    <p:animEffect transition="in" filter="fade">
                                      <p:cBhvr>
                                        <p:cTn id="19" dur="500"/>
                                        <p:tgtEl>
                                          <p:spTgt spid="6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99"/>
                                        </p:tgtEl>
                                        <p:attrNameLst>
                                          <p:attrName>style.visibility</p:attrName>
                                        </p:attrNameLst>
                                      </p:cBhvr>
                                      <p:to>
                                        <p:strVal val="visible"/>
                                      </p:to>
                                    </p:set>
                                    <p:animEffect transition="in" filter="wipe(up)">
                                      <p:cBhvr>
                                        <p:cTn id="24" dur="500"/>
                                        <p:tgtEl>
                                          <p:spTgt spid="99"/>
                                        </p:tgtEl>
                                      </p:cBhvr>
                                    </p:animEffect>
                                  </p:childTnLst>
                                </p:cTn>
                              </p:par>
                            </p:childTnLst>
                          </p:cTn>
                        </p:par>
                        <p:par>
                          <p:cTn id="25" fill="hold">
                            <p:stCondLst>
                              <p:cond delay="500"/>
                            </p:stCondLst>
                            <p:childTnLst>
                              <p:par>
                                <p:cTn id="26" presetID="22" presetClass="entr" presetSubtype="1"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Effect transition="in" filter="wipe(up)">
                                      <p:cBhvr>
                                        <p:cTn id="28" dur="500"/>
                                        <p:tgtEl>
                                          <p:spTgt spid="59"/>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98"/>
                                        </p:tgtEl>
                                        <p:attrNameLst>
                                          <p:attrName>style.visibility</p:attrName>
                                        </p:attrNameLst>
                                      </p:cBhvr>
                                      <p:to>
                                        <p:strVal val="visible"/>
                                      </p:to>
                                    </p:set>
                                    <p:animEffect transition="in" filter="wipe(left)">
                                      <p:cBhvr>
                                        <p:cTn id="32" dur="500"/>
                                        <p:tgtEl>
                                          <p:spTgt spid="98"/>
                                        </p:tgtEl>
                                      </p:cBhvr>
                                    </p:animEffect>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64"/>
                                        </p:tgtEl>
                                        <p:attrNameLst>
                                          <p:attrName>style.visibility</p:attrName>
                                        </p:attrNameLst>
                                      </p:cBhvr>
                                      <p:to>
                                        <p:strVal val="visible"/>
                                      </p:to>
                                    </p:set>
                                    <p:animEffect transition="in" filter="fade">
                                      <p:cBhvr>
                                        <p:cTn id="36" dur="500"/>
                                        <p:tgtEl>
                                          <p:spTgt spid="64"/>
                                        </p:tgtEl>
                                      </p:cBhvr>
                                    </p:animEffect>
                                  </p:childTnLst>
                                </p:cTn>
                              </p:par>
                            </p:childTnLst>
                          </p:cTn>
                        </p:par>
                        <p:par>
                          <p:cTn id="37" fill="hold">
                            <p:stCondLst>
                              <p:cond delay="2000"/>
                            </p:stCondLst>
                            <p:childTnLst>
                              <p:par>
                                <p:cTn id="38" presetID="22" presetClass="entr" presetSubtype="4" fill="hold" nodeType="afterEffect">
                                  <p:stCondLst>
                                    <p:cond delay="0"/>
                                  </p:stCondLst>
                                  <p:childTnLst>
                                    <p:set>
                                      <p:cBhvr>
                                        <p:cTn id="39" dur="1" fill="hold">
                                          <p:stCondLst>
                                            <p:cond delay="0"/>
                                          </p:stCondLst>
                                        </p:cTn>
                                        <p:tgtEl>
                                          <p:spTgt spid="67"/>
                                        </p:tgtEl>
                                        <p:attrNameLst>
                                          <p:attrName>style.visibility</p:attrName>
                                        </p:attrNameLst>
                                      </p:cBhvr>
                                      <p:to>
                                        <p:strVal val="visible"/>
                                      </p:to>
                                    </p:set>
                                    <p:animEffect transition="in" filter="wipe(down)">
                                      <p:cBhvr>
                                        <p:cTn id="40" dur="500"/>
                                        <p:tgtEl>
                                          <p:spTgt spid="67"/>
                                        </p:tgtEl>
                                      </p:cBhvr>
                                    </p:animEffect>
                                  </p:childTnLst>
                                </p:cTn>
                              </p:par>
                            </p:childTnLst>
                          </p:cTn>
                        </p:par>
                        <p:par>
                          <p:cTn id="41" fill="hold">
                            <p:stCondLst>
                              <p:cond delay="2500"/>
                            </p:stCondLst>
                            <p:childTnLst>
                              <p:par>
                                <p:cTn id="42" presetID="22" presetClass="entr" presetSubtype="8" fill="hold" nodeType="afterEffect">
                                  <p:stCondLst>
                                    <p:cond delay="0"/>
                                  </p:stCondLst>
                                  <p:childTnLst>
                                    <p:set>
                                      <p:cBhvr>
                                        <p:cTn id="43" dur="1" fill="hold">
                                          <p:stCondLst>
                                            <p:cond delay="0"/>
                                          </p:stCondLst>
                                        </p:cTn>
                                        <p:tgtEl>
                                          <p:spTgt spid="69"/>
                                        </p:tgtEl>
                                        <p:attrNameLst>
                                          <p:attrName>style.visibility</p:attrName>
                                        </p:attrNameLst>
                                      </p:cBhvr>
                                      <p:to>
                                        <p:strVal val="visible"/>
                                      </p:to>
                                    </p:set>
                                    <p:animEffect transition="in" filter="wipe(left)">
                                      <p:cBhvr>
                                        <p:cTn id="44" dur="500"/>
                                        <p:tgtEl>
                                          <p:spTgt spid="69"/>
                                        </p:tgtEl>
                                      </p:cBhvr>
                                    </p:animEffect>
                                  </p:childTnLst>
                                </p:cTn>
                              </p:par>
                            </p:childTnLst>
                          </p:cTn>
                        </p:par>
                        <p:par>
                          <p:cTn id="45" fill="hold">
                            <p:stCondLst>
                              <p:cond delay="3000"/>
                            </p:stCondLst>
                            <p:childTnLst>
                              <p:par>
                                <p:cTn id="46" presetID="22" presetClass="entr" presetSubtype="4" fill="hold" nodeType="afterEffect">
                                  <p:stCondLst>
                                    <p:cond delay="0"/>
                                  </p:stCondLst>
                                  <p:childTnLst>
                                    <p:set>
                                      <p:cBhvr>
                                        <p:cTn id="47" dur="1" fill="hold">
                                          <p:stCondLst>
                                            <p:cond delay="0"/>
                                          </p:stCondLst>
                                        </p:cTn>
                                        <p:tgtEl>
                                          <p:spTgt spid="72"/>
                                        </p:tgtEl>
                                        <p:attrNameLst>
                                          <p:attrName>style.visibility</p:attrName>
                                        </p:attrNameLst>
                                      </p:cBhvr>
                                      <p:to>
                                        <p:strVal val="visible"/>
                                      </p:to>
                                    </p:set>
                                    <p:animEffect transition="in" filter="wipe(down)">
                                      <p:cBhvr>
                                        <p:cTn id="48" dur="500"/>
                                        <p:tgtEl>
                                          <p:spTgt spid="72"/>
                                        </p:tgtEl>
                                      </p:cBhvr>
                                    </p:animEffect>
                                  </p:childTnLst>
                                </p:cTn>
                              </p:par>
                            </p:childTnLst>
                          </p:cTn>
                        </p:par>
                        <p:par>
                          <p:cTn id="49" fill="hold">
                            <p:stCondLst>
                              <p:cond delay="3500"/>
                            </p:stCondLst>
                            <p:childTnLst>
                              <p:par>
                                <p:cTn id="50" presetID="10" presetClass="entr" presetSubtype="0" fill="hold" grpId="0" nodeType="afterEffect">
                                  <p:stCondLst>
                                    <p:cond delay="0"/>
                                  </p:stCondLst>
                                  <p:childTnLst>
                                    <p:set>
                                      <p:cBhvr>
                                        <p:cTn id="51" dur="1" fill="hold">
                                          <p:stCondLst>
                                            <p:cond delay="0"/>
                                          </p:stCondLst>
                                        </p:cTn>
                                        <p:tgtEl>
                                          <p:spTgt spid="73"/>
                                        </p:tgtEl>
                                        <p:attrNameLst>
                                          <p:attrName>style.visibility</p:attrName>
                                        </p:attrNameLst>
                                      </p:cBhvr>
                                      <p:to>
                                        <p:strVal val="visible"/>
                                      </p:to>
                                    </p:set>
                                    <p:animEffect transition="in" filter="fade">
                                      <p:cBhvr>
                                        <p:cTn id="52" dur="500"/>
                                        <p:tgtEl>
                                          <p:spTgt spid="73"/>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74"/>
                                        </p:tgtEl>
                                        <p:attrNameLst>
                                          <p:attrName>style.visibility</p:attrName>
                                        </p:attrNameLst>
                                      </p:cBhvr>
                                      <p:to>
                                        <p:strVal val="visible"/>
                                      </p:to>
                                    </p:set>
                                    <p:animEffect transition="in" filter="fade">
                                      <p:cBhvr>
                                        <p:cTn id="57"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4" grpId="0" animBg="1"/>
      <p:bldP spid="73" grpId="0" animBg="1"/>
      <p:bldP spid="74"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Getting Rid of Lags;</a:t>
            </a:r>
            <a:br>
              <a:rPr lang="en-US" dirty="0"/>
            </a:br>
            <a:r>
              <a:rPr lang="en-US" sz="2400" dirty="0"/>
              <a:t>Sometimes It’s Easier than Others</a:t>
            </a:r>
            <a:endParaRPr lang="en-US" dirty="0"/>
          </a:p>
        </p:txBody>
      </p:sp>
      <p:sp>
        <p:nvSpPr>
          <p:cNvPr id="7" name="Text Placeholder 6"/>
          <p:cNvSpPr>
            <a:spLocks noGrp="1"/>
          </p:cNvSpPr>
          <p:nvPr>
            <p:ph type="body" idx="1"/>
          </p:nvPr>
        </p:nvSpPr>
        <p:spPr/>
        <p:txBody>
          <a:bodyPr/>
          <a:lstStyle/>
          <a:p>
            <a:r>
              <a:rPr lang="en-US" dirty="0"/>
              <a:t>Easier</a:t>
            </a:r>
          </a:p>
        </p:txBody>
      </p:sp>
      <p:sp>
        <p:nvSpPr>
          <p:cNvPr id="8" name="Content Placeholder 7"/>
          <p:cNvSpPr>
            <a:spLocks noGrp="1"/>
          </p:cNvSpPr>
          <p:nvPr>
            <p:ph sz="half" idx="2"/>
          </p:nvPr>
        </p:nvSpPr>
        <p:spPr>
          <a:xfrm>
            <a:off x="457200" y="2175809"/>
            <a:ext cx="4040188" cy="4682191"/>
          </a:xfrm>
        </p:spPr>
        <p:txBody>
          <a:bodyPr>
            <a:normAutofit/>
          </a:bodyPr>
          <a:lstStyle/>
          <a:p>
            <a:pPr marL="457200" indent="-457200">
              <a:buFont typeface="+mj-lt"/>
              <a:buAutoNum type="arabicPeriod"/>
            </a:pPr>
            <a:r>
              <a:rPr lang="en-US" dirty="0"/>
              <a:t>Add positioning relays to valve and damper actuators</a:t>
            </a:r>
          </a:p>
          <a:p>
            <a:pPr marL="457200" indent="-457200">
              <a:buFont typeface="+mj-lt"/>
              <a:buAutoNum type="arabicPeriod"/>
            </a:pPr>
            <a:r>
              <a:rPr lang="en-US" dirty="0"/>
              <a:t>Install faster actuators (particularly applicable to electric actuators)</a:t>
            </a:r>
          </a:p>
          <a:p>
            <a:pPr marL="457200" indent="-457200">
              <a:buFont typeface="+mj-lt"/>
              <a:buAutoNum type="arabicPeriod"/>
            </a:pPr>
            <a:r>
              <a:rPr lang="en-US" dirty="0"/>
              <a:t>Reduce the thermal lag associated with wells by not using them</a:t>
            </a:r>
          </a:p>
          <a:p>
            <a:pPr marL="457200" indent="-457200">
              <a:buFont typeface="+mj-lt"/>
              <a:buAutoNum type="arabicPeriod"/>
            </a:pPr>
            <a:r>
              <a:rPr lang="en-US" dirty="0"/>
              <a:t>Use tighter linkages to minimize hysteresis</a:t>
            </a:r>
          </a:p>
          <a:p>
            <a:pPr marL="457200" indent="-457200">
              <a:buFont typeface="+mj-lt"/>
              <a:buAutoNum type="arabicPeriod"/>
            </a:pPr>
            <a:r>
              <a:rPr lang="en-US" dirty="0"/>
              <a:t>Use ramps instead of acceleration and deceleration times  in VFDs</a:t>
            </a:r>
          </a:p>
          <a:p>
            <a:pPr marL="457200" indent="-457200">
              <a:buFont typeface="+mj-lt"/>
              <a:buAutoNum type="arabicPeriod"/>
            </a:pPr>
            <a:endParaRPr lang="en-US" dirty="0"/>
          </a:p>
        </p:txBody>
      </p:sp>
      <p:sp>
        <p:nvSpPr>
          <p:cNvPr id="9" name="Text Placeholder 8"/>
          <p:cNvSpPr>
            <a:spLocks noGrp="1"/>
          </p:cNvSpPr>
          <p:nvPr>
            <p:ph type="body" sz="quarter" idx="3"/>
          </p:nvPr>
        </p:nvSpPr>
        <p:spPr/>
        <p:txBody>
          <a:bodyPr/>
          <a:lstStyle/>
          <a:p>
            <a:r>
              <a:rPr lang="en-US" dirty="0"/>
              <a:t>Harder</a:t>
            </a:r>
          </a:p>
        </p:txBody>
      </p:sp>
      <p:sp>
        <p:nvSpPr>
          <p:cNvPr id="10" name="Content Placeholder 9"/>
          <p:cNvSpPr>
            <a:spLocks noGrp="1"/>
          </p:cNvSpPr>
          <p:nvPr>
            <p:ph sz="quarter" idx="4"/>
          </p:nvPr>
        </p:nvSpPr>
        <p:spPr/>
        <p:txBody>
          <a:bodyPr/>
          <a:lstStyle/>
          <a:p>
            <a:pPr marL="457200" indent="-457200">
              <a:buFont typeface="+mj-lt"/>
              <a:buAutoNum type="arabicPeriod"/>
            </a:pPr>
            <a:r>
              <a:rPr lang="en-US" dirty="0"/>
              <a:t>Reducing transportation times</a:t>
            </a:r>
          </a:p>
          <a:p>
            <a:pPr marL="457200" indent="-457200">
              <a:buFont typeface="+mj-lt"/>
              <a:buAutoNum type="arabicPeriod"/>
            </a:pPr>
            <a:r>
              <a:rPr lang="en-US" dirty="0"/>
              <a:t>Reducing the thermal lags associated with the size of the machinery (mass of coils, fans, duct, pipe, etc.)</a:t>
            </a:r>
          </a:p>
        </p:txBody>
      </p:sp>
      <p:sp>
        <p:nvSpPr>
          <p:cNvPr id="4" name="Slide Number Placeholder 3"/>
          <p:cNvSpPr>
            <a:spLocks noGrp="1"/>
          </p:cNvSpPr>
          <p:nvPr>
            <p:ph type="sldNum" sz="quarter" idx="11"/>
          </p:nvPr>
        </p:nvSpPr>
        <p:spPr/>
        <p:txBody>
          <a:bodyPr/>
          <a:lstStyle/>
          <a:p>
            <a:fld id="{A9320731-3B2C-4107-8664-CAD7BE973DC8}" type="slidenum">
              <a:rPr lang="en-US" smtClean="0"/>
              <a:pPr/>
              <a:t>62</a:t>
            </a:fld>
            <a:endParaRPr lang="en-US"/>
          </a:p>
        </p:txBody>
      </p:sp>
      <p:sp>
        <p:nvSpPr>
          <p:cNvPr id="3" name="Footer Placeholder 2"/>
          <p:cNvSpPr>
            <a:spLocks noGrp="1"/>
          </p:cNvSpPr>
          <p:nvPr>
            <p:ph type="ftr" sz="quarter" idx="10"/>
          </p:nvPr>
        </p:nvSpPr>
        <p:spPr/>
        <p:txBody>
          <a:bodyPr/>
          <a:lstStyle/>
          <a:p>
            <a:r>
              <a:rPr lang="en-US" dirty="0"/>
              <a:t>Tab 12-4 - "It All Depends on the Lags"</a:t>
            </a:r>
          </a:p>
        </p:txBody>
      </p:sp>
    </p:spTree>
    <p:extLst>
      <p:ext uri="{BB962C8B-B14F-4D97-AF65-F5344CB8AC3E}">
        <p14:creationId xmlns:p14="http://schemas.microsoft.com/office/powerpoint/2010/main" val="256954213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42"/>
            <a:ext cx="8229600" cy="1143000"/>
          </a:xfrm>
        </p:spPr>
        <p:txBody>
          <a:bodyPr/>
          <a:lstStyle/>
          <a:p>
            <a:r>
              <a:rPr lang="en-US" dirty="0"/>
              <a:t>A Bit More About Ramps</a:t>
            </a:r>
            <a:br>
              <a:rPr lang="en-US" dirty="0"/>
            </a:br>
            <a:r>
              <a:rPr lang="en-US" sz="2400" dirty="0"/>
              <a:t> </a:t>
            </a:r>
            <a:endParaRPr lang="en-US" dirty="0"/>
          </a:p>
        </p:txBody>
      </p:sp>
      <p:sp>
        <p:nvSpPr>
          <p:cNvPr id="3" name="Text Placeholder 2"/>
          <p:cNvSpPr>
            <a:spLocks noGrp="1"/>
          </p:cNvSpPr>
          <p:nvPr>
            <p:ph type="body" idx="1"/>
          </p:nvPr>
        </p:nvSpPr>
        <p:spPr>
          <a:xfrm>
            <a:off x="457200" y="1051586"/>
            <a:ext cx="4040188" cy="888058"/>
          </a:xfrm>
        </p:spPr>
        <p:txBody>
          <a:bodyPr>
            <a:normAutofit/>
          </a:bodyPr>
          <a:lstStyle/>
          <a:p>
            <a:r>
              <a:rPr lang="en-US" dirty="0"/>
              <a:t>Acceleration and Deceleration times</a:t>
            </a:r>
          </a:p>
        </p:txBody>
      </p:sp>
      <p:sp>
        <p:nvSpPr>
          <p:cNvPr id="4" name="Content Placeholder 3"/>
          <p:cNvSpPr>
            <a:spLocks noGrp="1"/>
          </p:cNvSpPr>
          <p:nvPr>
            <p:ph sz="half" idx="2"/>
          </p:nvPr>
        </p:nvSpPr>
        <p:spPr>
          <a:xfrm>
            <a:off x="457200" y="1965976"/>
            <a:ext cx="4040188" cy="4800585"/>
          </a:xfrm>
        </p:spPr>
        <p:txBody>
          <a:bodyPr>
            <a:normAutofit/>
          </a:bodyPr>
          <a:lstStyle/>
          <a:p>
            <a:r>
              <a:rPr lang="en-US" sz="1800" dirty="0"/>
              <a:t>Apply all of the time, any time there is a change in the process				</a:t>
            </a:r>
          </a:p>
          <a:p>
            <a:pPr lvl="1">
              <a:buFont typeface="+mj-lt"/>
              <a:buAutoNum type="arabicPeriod"/>
            </a:pPr>
            <a:r>
              <a:rPr lang="en-US" sz="1800" i="1" dirty="0"/>
              <a:t>An acceleration setting of, for example, 1hz/second will always apply regardless of if the difference between set point and control point was because of a start-up or step change in set point vs. minor variations in the control point relative to set point</a:t>
            </a:r>
          </a:p>
          <a:p>
            <a:pPr lvl="1">
              <a:buFont typeface="+mj-lt"/>
              <a:buAutoNum type="arabicPeriod"/>
            </a:pPr>
            <a:r>
              <a:rPr lang="en-US" sz="1800" i="1" dirty="0"/>
              <a:t>This introduces a permanent lag into the control process with the associated implications for tuning the process</a:t>
            </a:r>
          </a:p>
        </p:txBody>
      </p:sp>
      <p:sp>
        <p:nvSpPr>
          <p:cNvPr id="5" name="Text Placeholder 4"/>
          <p:cNvSpPr>
            <a:spLocks noGrp="1"/>
          </p:cNvSpPr>
          <p:nvPr>
            <p:ph type="body" sz="quarter" idx="3"/>
          </p:nvPr>
        </p:nvSpPr>
        <p:spPr>
          <a:xfrm>
            <a:off x="4645025" y="1051586"/>
            <a:ext cx="4041775" cy="888058"/>
          </a:xfrm>
        </p:spPr>
        <p:txBody>
          <a:bodyPr>
            <a:normAutofit/>
          </a:bodyPr>
          <a:lstStyle/>
          <a:p>
            <a:r>
              <a:rPr lang="en-US" dirty="0"/>
              <a:t>Ramps					</a:t>
            </a:r>
          </a:p>
        </p:txBody>
      </p:sp>
      <p:sp>
        <p:nvSpPr>
          <p:cNvPr id="6" name="Content Placeholder 5"/>
          <p:cNvSpPr>
            <a:spLocks noGrp="1"/>
          </p:cNvSpPr>
          <p:nvPr>
            <p:ph sz="quarter" idx="4"/>
          </p:nvPr>
        </p:nvSpPr>
        <p:spPr>
          <a:xfrm>
            <a:off x="4645025" y="1965976"/>
            <a:ext cx="4041775" cy="4800585"/>
          </a:xfrm>
        </p:spPr>
        <p:txBody>
          <a:bodyPr>
            <a:normAutofit/>
          </a:bodyPr>
          <a:lstStyle/>
          <a:p>
            <a:r>
              <a:rPr lang="en-US" sz="1800" dirty="0"/>
              <a:t>Only apply when the set point is outside some window relative to the control point</a:t>
            </a:r>
          </a:p>
          <a:p>
            <a:pPr lvl="1">
              <a:buFont typeface="+mj-lt"/>
              <a:buAutoNum type="arabicPeriod"/>
            </a:pPr>
            <a:r>
              <a:rPr lang="en-US" sz="1800" i="1" dirty="0"/>
              <a:t>Ramps will only apply if the difference between the set point and control point is large (outside of some predefined window)</a:t>
            </a:r>
          </a:p>
          <a:p>
            <a:pPr lvl="1">
              <a:buFont typeface="+mj-lt"/>
              <a:buAutoNum type="arabicPeriod"/>
            </a:pPr>
            <a:r>
              <a:rPr lang="en-US" sz="1800" i="1" dirty="0"/>
              <a:t>If the set point and control point are inside the window, then the lag associated with the ramp drops out of the picture</a:t>
            </a:r>
          </a:p>
          <a:p>
            <a:pPr lvl="1">
              <a:buFont typeface="+mj-lt"/>
              <a:buAutoNum type="arabicPeriod"/>
            </a:pPr>
            <a:r>
              <a:rPr lang="en-US" sz="1800" i="1" dirty="0"/>
              <a:t>As a result, the response to a minor variation in set point is much faster than the response to a step change (start up or set point change</a:t>
            </a:r>
            <a:endParaRPr lang="en-US" sz="1800" dirty="0"/>
          </a:p>
        </p:txBody>
      </p:sp>
      <p:sp>
        <p:nvSpPr>
          <p:cNvPr id="8" name="Slide Number Placeholder 7"/>
          <p:cNvSpPr>
            <a:spLocks noGrp="1"/>
          </p:cNvSpPr>
          <p:nvPr>
            <p:ph type="sldNum" sz="quarter" idx="11"/>
          </p:nvPr>
        </p:nvSpPr>
        <p:spPr/>
        <p:txBody>
          <a:bodyPr/>
          <a:lstStyle/>
          <a:p>
            <a:fld id="{A9320731-3B2C-4107-8664-CAD7BE973DC8}" type="slidenum">
              <a:rPr lang="en-US" smtClean="0"/>
              <a:pPr/>
              <a:t>63</a:t>
            </a:fld>
            <a:endParaRPr lang="en-US"/>
          </a:p>
        </p:txBody>
      </p:sp>
      <p:sp>
        <p:nvSpPr>
          <p:cNvPr id="9" name="Footer Placeholder 8"/>
          <p:cNvSpPr>
            <a:spLocks noGrp="1"/>
          </p:cNvSpPr>
          <p:nvPr>
            <p:ph type="ftr" sz="quarter" idx="10"/>
          </p:nvPr>
        </p:nvSpPr>
        <p:spPr/>
        <p:txBody>
          <a:bodyPr/>
          <a:lstStyle/>
          <a:p>
            <a:r>
              <a:rPr lang="en-US" dirty="0"/>
              <a:t>Tab 12-4 - "It All Depends on the Lags"</a:t>
            </a:r>
          </a:p>
        </p:txBody>
      </p:sp>
    </p:spTree>
    <p:extLst>
      <p:ext uri="{BB962C8B-B14F-4D97-AF65-F5344CB8AC3E}">
        <p14:creationId xmlns:p14="http://schemas.microsoft.com/office/powerpoint/2010/main" val="7819347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9914" name="Title 1609913"/>
          <p:cNvSpPr>
            <a:spLocks noGrp="1"/>
          </p:cNvSpPr>
          <p:nvPr>
            <p:ph type="title"/>
          </p:nvPr>
        </p:nvSpPr>
        <p:spPr/>
        <p:txBody>
          <a:bodyPr>
            <a:normAutofit fontScale="90000"/>
          </a:bodyPr>
          <a:lstStyle/>
          <a:p>
            <a:r>
              <a:rPr lang="en-US" sz="3600" dirty="0"/>
              <a:t>It All Depends on the Lags</a:t>
            </a:r>
            <a:br>
              <a:rPr lang="en-US" dirty="0"/>
            </a:br>
            <a:r>
              <a:rPr lang="en-US" sz="2200" dirty="0"/>
              <a:t>                                                                             David W. St. Clair</a:t>
            </a:r>
            <a:endParaRPr lang="en-US" dirty="0"/>
          </a:p>
        </p:txBody>
      </p:sp>
      <p:sp>
        <p:nvSpPr>
          <p:cNvPr id="4" name="Content Placeholder 3"/>
          <p:cNvSpPr>
            <a:spLocks noGrp="1"/>
          </p:cNvSpPr>
          <p:nvPr>
            <p:ph idx="1"/>
          </p:nvPr>
        </p:nvSpPr>
        <p:spPr/>
        <p:txBody>
          <a:bodyPr/>
          <a:lstStyle/>
          <a:p>
            <a:r>
              <a:rPr lang="en-US" dirty="0"/>
              <a:t>An Air Handling System Example</a:t>
            </a:r>
          </a:p>
        </p:txBody>
      </p:sp>
      <p:sp>
        <p:nvSpPr>
          <p:cNvPr id="3" name="Slide Number Placeholder 2"/>
          <p:cNvSpPr>
            <a:spLocks noGrp="1"/>
          </p:cNvSpPr>
          <p:nvPr>
            <p:ph type="sldNum" sz="quarter" idx="11"/>
          </p:nvPr>
        </p:nvSpPr>
        <p:spPr/>
        <p:txBody>
          <a:bodyPr/>
          <a:lstStyle/>
          <a:p>
            <a:fld id="{A9320731-3B2C-4107-8664-CAD7BE973DC8}" type="slidenum">
              <a:rPr lang="en-US" smtClean="0"/>
              <a:pPr/>
              <a:t>64</a:t>
            </a:fld>
            <a:endParaRPr lang="en-US"/>
          </a:p>
        </p:txBody>
      </p:sp>
      <p:sp>
        <p:nvSpPr>
          <p:cNvPr id="5" name="Footer Placeholder 4"/>
          <p:cNvSpPr>
            <a:spLocks noGrp="1"/>
          </p:cNvSpPr>
          <p:nvPr>
            <p:ph type="ftr" sz="quarter" idx="10"/>
          </p:nvPr>
        </p:nvSpPr>
        <p:spPr/>
        <p:txBody>
          <a:bodyPr/>
          <a:lstStyle/>
          <a:p>
            <a:r>
              <a:rPr lang="en-US" dirty="0"/>
              <a:t>Tab 12-4 - "It All Depends on the Lags"</a:t>
            </a:r>
          </a:p>
        </p:txBody>
      </p:sp>
    </p:spTree>
    <p:extLst>
      <p:ext uri="{BB962C8B-B14F-4D97-AF65-F5344CB8AC3E}">
        <p14:creationId xmlns:p14="http://schemas.microsoft.com/office/powerpoint/2010/main" val="919849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41"/>
          <p:cNvGrpSpPr>
            <a:grpSpLocks/>
          </p:cNvGrpSpPr>
          <p:nvPr/>
        </p:nvGrpSpPr>
        <p:grpSpPr bwMode="auto">
          <a:xfrm>
            <a:off x="3338513" y="1874838"/>
            <a:ext cx="228600" cy="823912"/>
            <a:chOff x="2218" y="1181"/>
            <a:chExt cx="144" cy="519"/>
          </a:xfrm>
        </p:grpSpPr>
        <p:sp>
          <p:nvSpPr>
            <p:cNvPr id="1609770" name="Rectangle 42"/>
            <p:cNvSpPr>
              <a:spLocks noChangeArrowheads="1"/>
            </p:cNvSpPr>
            <p:nvPr/>
          </p:nvSpPr>
          <p:spPr bwMode="auto">
            <a:xfrm>
              <a:off x="2304" y="1210"/>
              <a:ext cx="30" cy="490"/>
            </a:xfrm>
            <a:prstGeom prst="rect">
              <a:avLst/>
            </a:prstGeom>
            <a:gradFill rotWithShape="1">
              <a:gsLst>
                <a:gs pos="0">
                  <a:srgbClr val="FFCC00"/>
                </a:gs>
                <a:gs pos="100000">
                  <a:srgbClr val="FFFF00"/>
                </a:gs>
              </a:gsLst>
              <a:lin ang="5400000" scaled="1"/>
            </a:gradFill>
            <a:ln w="9525" algn="ctr">
              <a:noFill/>
              <a:miter lim="800000"/>
              <a:headEnd/>
              <a:tailEnd/>
            </a:ln>
            <a:effectLst/>
          </p:spPr>
          <p:txBody>
            <a:bodyPr wrap="none" anchor="ctr"/>
            <a:lstStyle/>
            <a:p>
              <a:endParaRPr lang="en-US"/>
            </a:p>
          </p:txBody>
        </p:sp>
        <p:sp>
          <p:nvSpPr>
            <p:cNvPr id="1609771" name="Rectangle 43"/>
            <p:cNvSpPr>
              <a:spLocks noChangeArrowheads="1"/>
            </p:cNvSpPr>
            <p:nvPr/>
          </p:nvSpPr>
          <p:spPr bwMode="auto">
            <a:xfrm>
              <a:off x="2275" y="1181"/>
              <a:ext cx="29" cy="29"/>
            </a:xfrm>
            <a:prstGeom prst="rect">
              <a:avLst/>
            </a:prstGeom>
            <a:solidFill>
              <a:srgbClr val="FFCC00"/>
            </a:solidFill>
            <a:ln w="9525" algn="ctr">
              <a:noFill/>
              <a:miter lim="800000"/>
              <a:headEnd/>
              <a:tailEnd/>
            </a:ln>
            <a:effectLst/>
          </p:spPr>
          <p:txBody>
            <a:bodyPr wrap="none" anchor="ctr"/>
            <a:lstStyle/>
            <a:p>
              <a:endParaRPr lang="en-US"/>
            </a:p>
          </p:txBody>
        </p:sp>
        <p:sp>
          <p:nvSpPr>
            <p:cNvPr id="1609772" name="AutoShape 44"/>
            <p:cNvSpPr>
              <a:spLocks noChangeArrowheads="1"/>
            </p:cNvSpPr>
            <p:nvPr/>
          </p:nvSpPr>
          <p:spPr bwMode="auto">
            <a:xfrm>
              <a:off x="2246" y="1181"/>
              <a:ext cx="29" cy="29"/>
            </a:xfrm>
            <a:prstGeom prst="rtTriangle">
              <a:avLst/>
            </a:prstGeom>
            <a:gradFill rotWithShape="1">
              <a:gsLst>
                <a:gs pos="0">
                  <a:srgbClr val="FFCC00"/>
                </a:gs>
                <a:gs pos="100000">
                  <a:srgbClr val="FF9900"/>
                </a:gs>
              </a:gsLst>
              <a:path path="rect">
                <a:fillToRect t="100000" r="100000"/>
              </a:path>
            </a:gradFill>
            <a:ln w="9525" algn="ctr">
              <a:noFill/>
              <a:miter lim="800000"/>
              <a:headEnd/>
              <a:tailEnd/>
            </a:ln>
            <a:effectLst/>
          </p:spPr>
          <p:txBody>
            <a:bodyPr wrap="none" anchor="ctr"/>
            <a:lstStyle/>
            <a:p>
              <a:endParaRPr lang="en-US"/>
            </a:p>
          </p:txBody>
        </p:sp>
        <p:sp>
          <p:nvSpPr>
            <p:cNvPr id="1609773" name="AutoShape 45"/>
            <p:cNvSpPr>
              <a:spLocks noChangeArrowheads="1"/>
            </p:cNvSpPr>
            <p:nvPr/>
          </p:nvSpPr>
          <p:spPr bwMode="auto">
            <a:xfrm rot="-10800000">
              <a:off x="2246" y="1181"/>
              <a:ext cx="29" cy="29"/>
            </a:xfrm>
            <a:prstGeom prst="rtTriangle">
              <a:avLst/>
            </a:prstGeom>
            <a:solidFill>
              <a:srgbClr val="FFCC00"/>
            </a:solidFill>
            <a:ln w="9525" algn="ctr">
              <a:noFill/>
              <a:miter lim="800000"/>
              <a:headEnd/>
              <a:tailEnd/>
            </a:ln>
            <a:effectLst/>
          </p:spPr>
          <p:txBody>
            <a:bodyPr wrap="none" anchor="ctr"/>
            <a:lstStyle/>
            <a:p>
              <a:endParaRPr lang="en-US"/>
            </a:p>
          </p:txBody>
        </p:sp>
        <p:sp>
          <p:nvSpPr>
            <p:cNvPr id="1609774" name="AutoShape 46"/>
            <p:cNvSpPr>
              <a:spLocks noChangeArrowheads="1"/>
            </p:cNvSpPr>
            <p:nvPr/>
          </p:nvSpPr>
          <p:spPr bwMode="auto">
            <a:xfrm>
              <a:off x="2304" y="1181"/>
              <a:ext cx="29" cy="29"/>
            </a:xfrm>
            <a:prstGeom prst="rtTriangle">
              <a:avLst/>
            </a:prstGeom>
            <a:solidFill>
              <a:srgbClr val="FFCC00"/>
            </a:solidFill>
            <a:ln w="9525" algn="ctr">
              <a:noFill/>
              <a:miter lim="800000"/>
              <a:headEnd/>
              <a:tailEnd/>
            </a:ln>
            <a:effectLst/>
          </p:spPr>
          <p:txBody>
            <a:bodyPr wrap="none" anchor="ctr"/>
            <a:lstStyle/>
            <a:p>
              <a:endParaRPr lang="en-US"/>
            </a:p>
          </p:txBody>
        </p:sp>
        <p:sp>
          <p:nvSpPr>
            <p:cNvPr id="1609775" name="AutoShape 47"/>
            <p:cNvSpPr>
              <a:spLocks noChangeArrowheads="1"/>
            </p:cNvSpPr>
            <p:nvPr/>
          </p:nvSpPr>
          <p:spPr bwMode="auto">
            <a:xfrm rot="-10800000">
              <a:off x="2304" y="1181"/>
              <a:ext cx="29" cy="29"/>
            </a:xfrm>
            <a:prstGeom prst="rtTriangle">
              <a:avLst/>
            </a:prstGeom>
            <a:solidFill>
              <a:srgbClr val="FFCC00"/>
            </a:solidFill>
            <a:ln w="9525" algn="ctr">
              <a:noFill/>
              <a:miter lim="800000"/>
              <a:headEnd/>
              <a:tailEnd/>
            </a:ln>
            <a:effectLst/>
          </p:spPr>
          <p:txBody>
            <a:bodyPr wrap="none" anchor="ctr"/>
            <a:lstStyle/>
            <a:p>
              <a:endParaRPr lang="en-US"/>
            </a:p>
          </p:txBody>
        </p:sp>
        <p:sp>
          <p:nvSpPr>
            <p:cNvPr id="1609776" name="Rectangle 48"/>
            <p:cNvSpPr>
              <a:spLocks noChangeArrowheads="1"/>
            </p:cNvSpPr>
            <p:nvPr/>
          </p:nvSpPr>
          <p:spPr bwMode="auto">
            <a:xfrm>
              <a:off x="2246" y="1210"/>
              <a:ext cx="29" cy="490"/>
            </a:xfrm>
            <a:prstGeom prst="rect">
              <a:avLst/>
            </a:prstGeom>
            <a:gradFill rotWithShape="1">
              <a:gsLst>
                <a:gs pos="0">
                  <a:srgbClr val="FF9900"/>
                </a:gs>
                <a:gs pos="100000">
                  <a:schemeClr val="accent1"/>
                </a:gs>
              </a:gsLst>
              <a:lin ang="5400000" scaled="1"/>
            </a:gradFill>
            <a:ln w="9525" algn="ctr">
              <a:noFill/>
              <a:miter lim="800000"/>
              <a:headEnd/>
              <a:tailEnd/>
            </a:ln>
            <a:effectLst/>
          </p:spPr>
          <p:txBody>
            <a:bodyPr wrap="none" anchor="ctr"/>
            <a:lstStyle/>
            <a:p>
              <a:endParaRPr lang="en-US"/>
            </a:p>
          </p:txBody>
        </p:sp>
        <p:grpSp>
          <p:nvGrpSpPr>
            <p:cNvPr id="8" name="Group 49"/>
            <p:cNvGrpSpPr>
              <a:grpSpLocks/>
            </p:cNvGrpSpPr>
            <p:nvPr/>
          </p:nvGrpSpPr>
          <p:grpSpPr bwMode="auto">
            <a:xfrm>
              <a:off x="2246" y="1181"/>
              <a:ext cx="87" cy="519"/>
              <a:chOff x="2246" y="1181"/>
              <a:chExt cx="87" cy="519"/>
            </a:xfrm>
          </p:grpSpPr>
          <p:grpSp>
            <p:nvGrpSpPr>
              <p:cNvPr id="9" name="Group 50"/>
              <p:cNvGrpSpPr>
                <a:grpSpLocks/>
              </p:cNvGrpSpPr>
              <p:nvPr/>
            </p:nvGrpSpPr>
            <p:grpSpPr bwMode="auto">
              <a:xfrm>
                <a:off x="2246" y="1181"/>
                <a:ext cx="86" cy="29"/>
                <a:chOff x="2304" y="374"/>
                <a:chExt cx="86" cy="29"/>
              </a:xfrm>
            </p:grpSpPr>
            <p:sp>
              <p:nvSpPr>
                <p:cNvPr id="1609779" name="Line 51"/>
                <p:cNvSpPr>
                  <a:spLocks noChangeShapeType="1"/>
                </p:cNvSpPr>
                <p:nvPr/>
              </p:nvSpPr>
              <p:spPr bwMode="auto">
                <a:xfrm>
                  <a:off x="2333" y="403"/>
                  <a:ext cx="29" cy="0"/>
                </a:xfrm>
                <a:prstGeom prst="line">
                  <a:avLst/>
                </a:prstGeom>
                <a:noFill/>
                <a:ln w="9525" cap="rnd">
                  <a:solidFill>
                    <a:schemeClr val="bg1"/>
                  </a:solidFill>
                  <a:round/>
                  <a:headEnd/>
                  <a:tailEnd/>
                </a:ln>
                <a:effectLst/>
              </p:spPr>
              <p:txBody>
                <a:bodyPr anchor="ctr"/>
                <a:lstStyle/>
                <a:p>
                  <a:endParaRPr lang="en-US"/>
                </a:p>
              </p:txBody>
            </p:sp>
            <p:sp>
              <p:nvSpPr>
                <p:cNvPr id="1609780" name="Line 52"/>
                <p:cNvSpPr>
                  <a:spLocks noChangeShapeType="1"/>
                </p:cNvSpPr>
                <p:nvPr/>
              </p:nvSpPr>
              <p:spPr bwMode="auto">
                <a:xfrm>
                  <a:off x="2304" y="374"/>
                  <a:ext cx="86" cy="0"/>
                </a:xfrm>
                <a:prstGeom prst="line">
                  <a:avLst/>
                </a:prstGeom>
                <a:noFill/>
                <a:ln w="9525" cap="rnd">
                  <a:solidFill>
                    <a:schemeClr val="bg1"/>
                  </a:solidFill>
                  <a:round/>
                  <a:headEnd/>
                  <a:tailEnd/>
                </a:ln>
                <a:effectLst/>
              </p:spPr>
              <p:txBody>
                <a:bodyPr anchor="ctr"/>
                <a:lstStyle/>
                <a:p>
                  <a:endParaRPr lang="en-US"/>
                </a:p>
              </p:txBody>
            </p:sp>
          </p:grpSp>
          <p:grpSp>
            <p:nvGrpSpPr>
              <p:cNvPr id="10" name="Group 53"/>
              <p:cNvGrpSpPr>
                <a:grpSpLocks/>
              </p:cNvGrpSpPr>
              <p:nvPr/>
            </p:nvGrpSpPr>
            <p:grpSpPr bwMode="auto">
              <a:xfrm>
                <a:off x="2246" y="1181"/>
                <a:ext cx="87" cy="519"/>
                <a:chOff x="2246" y="1181"/>
                <a:chExt cx="87" cy="519"/>
              </a:xfrm>
            </p:grpSpPr>
            <p:sp>
              <p:nvSpPr>
                <p:cNvPr id="1609782" name="Line 54"/>
                <p:cNvSpPr>
                  <a:spLocks noChangeShapeType="1"/>
                </p:cNvSpPr>
                <p:nvPr/>
              </p:nvSpPr>
              <p:spPr bwMode="auto">
                <a:xfrm flipV="1">
                  <a:off x="2246" y="1181"/>
                  <a:ext cx="0" cy="519"/>
                </a:xfrm>
                <a:prstGeom prst="line">
                  <a:avLst/>
                </a:prstGeom>
                <a:noFill/>
                <a:ln w="9525" cap="rnd">
                  <a:solidFill>
                    <a:schemeClr val="bg1"/>
                  </a:solidFill>
                  <a:round/>
                  <a:headEnd/>
                  <a:tailEnd/>
                </a:ln>
                <a:effectLst/>
              </p:spPr>
              <p:txBody>
                <a:bodyPr anchor="ctr"/>
                <a:lstStyle/>
                <a:p>
                  <a:endParaRPr lang="en-US"/>
                </a:p>
              </p:txBody>
            </p:sp>
            <p:sp>
              <p:nvSpPr>
                <p:cNvPr id="1609783" name="Line 55"/>
                <p:cNvSpPr>
                  <a:spLocks noChangeShapeType="1"/>
                </p:cNvSpPr>
                <p:nvPr/>
              </p:nvSpPr>
              <p:spPr bwMode="auto">
                <a:xfrm flipV="1">
                  <a:off x="2275" y="1210"/>
                  <a:ext cx="0" cy="490"/>
                </a:xfrm>
                <a:prstGeom prst="line">
                  <a:avLst/>
                </a:prstGeom>
                <a:noFill/>
                <a:ln w="9525" cap="rnd">
                  <a:solidFill>
                    <a:schemeClr val="bg1"/>
                  </a:solidFill>
                  <a:round/>
                  <a:headEnd/>
                  <a:tailEnd/>
                </a:ln>
                <a:effectLst/>
              </p:spPr>
              <p:txBody>
                <a:bodyPr anchor="ctr"/>
                <a:lstStyle/>
                <a:p>
                  <a:endParaRPr lang="en-US"/>
                </a:p>
              </p:txBody>
            </p:sp>
            <p:sp>
              <p:nvSpPr>
                <p:cNvPr id="1609784" name="Line 56"/>
                <p:cNvSpPr>
                  <a:spLocks noChangeShapeType="1"/>
                </p:cNvSpPr>
                <p:nvPr/>
              </p:nvSpPr>
              <p:spPr bwMode="auto">
                <a:xfrm>
                  <a:off x="2304" y="1210"/>
                  <a:ext cx="1" cy="490"/>
                </a:xfrm>
                <a:prstGeom prst="line">
                  <a:avLst/>
                </a:prstGeom>
                <a:noFill/>
                <a:ln w="9525" cap="rnd">
                  <a:solidFill>
                    <a:schemeClr val="bg1"/>
                  </a:solidFill>
                  <a:round/>
                  <a:headEnd/>
                  <a:tailEnd/>
                </a:ln>
                <a:effectLst/>
              </p:spPr>
              <p:txBody>
                <a:bodyPr anchor="ctr"/>
                <a:lstStyle/>
                <a:p>
                  <a:endParaRPr lang="en-US"/>
                </a:p>
              </p:txBody>
            </p:sp>
            <p:sp>
              <p:nvSpPr>
                <p:cNvPr id="1609785" name="Line 57"/>
                <p:cNvSpPr>
                  <a:spLocks noChangeShapeType="1"/>
                </p:cNvSpPr>
                <p:nvPr/>
              </p:nvSpPr>
              <p:spPr bwMode="auto">
                <a:xfrm>
                  <a:off x="2333" y="1181"/>
                  <a:ext cx="0" cy="519"/>
                </a:xfrm>
                <a:prstGeom prst="line">
                  <a:avLst/>
                </a:prstGeom>
                <a:noFill/>
                <a:ln w="9525" cap="rnd">
                  <a:solidFill>
                    <a:schemeClr val="bg1"/>
                  </a:solidFill>
                  <a:round/>
                  <a:headEnd/>
                  <a:tailEnd/>
                </a:ln>
                <a:effectLst/>
              </p:spPr>
              <p:txBody>
                <a:bodyPr anchor="ctr"/>
                <a:lstStyle/>
                <a:p>
                  <a:endParaRPr lang="en-US"/>
                </a:p>
              </p:txBody>
            </p:sp>
          </p:grpSp>
        </p:grpSp>
        <p:sp>
          <p:nvSpPr>
            <p:cNvPr id="1609786" name="Line 58"/>
            <p:cNvSpPr>
              <a:spLocks noChangeShapeType="1"/>
            </p:cNvSpPr>
            <p:nvPr/>
          </p:nvSpPr>
          <p:spPr bwMode="auto">
            <a:xfrm>
              <a:off x="2218" y="1239"/>
              <a:ext cx="144" cy="0"/>
            </a:xfrm>
            <a:prstGeom prst="line">
              <a:avLst/>
            </a:prstGeom>
            <a:noFill/>
            <a:ln w="6350">
              <a:solidFill>
                <a:schemeClr val="bg1">
                  <a:lumMod val="75000"/>
                </a:schemeClr>
              </a:solidFill>
              <a:round/>
              <a:headEnd/>
              <a:tailEnd/>
            </a:ln>
            <a:effectLst/>
          </p:spPr>
          <p:txBody>
            <a:bodyPr anchor="ctr"/>
            <a:lstStyle/>
            <a:p>
              <a:endParaRPr lang="en-US"/>
            </a:p>
          </p:txBody>
        </p:sp>
        <p:sp>
          <p:nvSpPr>
            <p:cNvPr id="1609787" name="Line 59"/>
            <p:cNvSpPr>
              <a:spLocks noChangeShapeType="1"/>
            </p:cNvSpPr>
            <p:nvPr/>
          </p:nvSpPr>
          <p:spPr bwMode="auto">
            <a:xfrm>
              <a:off x="2218" y="1268"/>
              <a:ext cx="144" cy="0"/>
            </a:xfrm>
            <a:prstGeom prst="line">
              <a:avLst/>
            </a:prstGeom>
            <a:noFill/>
            <a:ln w="6350">
              <a:solidFill>
                <a:schemeClr val="bg1">
                  <a:lumMod val="75000"/>
                </a:schemeClr>
              </a:solidFill>
              <a:round/>
              <a:headEnd/>
              <a:tailEnd/>
            </a:ln>
            <a:effectLst/>
          </p:spPr>
          <p:txBody>
            <a:bodyPr anchor="ctr"/>
            <a:lstStyle/>
            <a:p>
              <a:endParaRPr lang="en-US"/>
            </a:p>
          </p:txBody>
        </p:sp>
        <p:sp>
          <p:nvSpPr>
            <p:cNvPr id="1609788" name="Line 60"/>
            <p:cNvSpPr>
              <a:spLocks noChangeShapeType="1"/>
            </p:cNvSpPr>
            <p:nvPr/>
          </p:nvSpPr>
          <p:spPr bwMode="auto">
            <a:xfrm>
              <a:off x="2218" y="1296"/>
              <a:ext cx="144" cy="0"/>
            </a:xfrm>
            <a:prstGeom prst="line">
              <a:avLst/>
            </a:prstGeom>
            <a:noFill/>
            <a:ln w="6350">
              <a:solidFill>
                <a:schemeClr val="bg1">
                  <a:lumMod val="75000"/>
                </a:schemeClr>
              </a:solidFill>
              <a:round/>
              <a:headEnd/>
              <a:tailEnd/>
            </a:ln>
            <a:effectLst/>
          </p:spPr>
          <p:txBody>
            <a:bodyPr anchor="ctr"/>
            <a:lstStyle/>
            <a:p>
              <a:endParaRPr lang="en-US"/>
            </a:p>
          </p:txBody>
        </p:sp>
        <p:sp>
          <p:nvSpPr>
            <p:cNvPr id="1609789" name="Line 61"/>
            <p:cNvSpPr>
              <a:spLocks noChangeShapeType="1"/>
            </p:cNvSpPr>
            <p:nvPr/>
          </p:nvSpPr>
          <p:spPr bwMode="auto">
            <a:xfrm>
              <a:off x="2218" y="1325"/>
              <a:ext cx="144" cy="0"/>
            </a:xfrm>
            <a:prstGeom prst="line">
              <a:avLst/>
            </a:prstGeom>
            <a:noFill/>
            <a:ln w="6350">
              <a:solidFill>
                <a:schemeClr val="bg1">
                  <a:lumMod val="75000"/>
                </a:schemeClr>
              </a:solidFill>
              <a:round/>
              <a:headEnd/>
              <a:tailEnd/>
            </a:ln>
            <a:effectLst/>
          </p:spPr>
          <p:txBody>
            <a:bodyPr anchor="ctr"/>
            <a:lstStyle/>
            <a:p>
              <a:endParaRPr lang="en-US"/>
            </a:p>
          </p:txBody>
        </p:sp>
        <p:sp>
          <p:nvSpPr>
            <p:cNvPr id="1609790" name="Line 62"/>
            <p:cNvSpPr>
              <a:spLocks noChangeShapeType="1"/>
            </p:cNvSpPr>
            <p:nvPr/>
          </p:nvSpPr>
          <p:spPr bwMode="auto">
            <a:xfrm>
              <a:off x="2218" y="1354"/>
              <a:ext cx="144" cy="0"/>
            </a:xfrm>
            <a:prstGeom prst="line">
              <a:avLst/>
            </a:prstGeom>
            <a:noFill/>
            <a:ln w="6350">
              <a:solidFill>
                <a:schemeClr val="bg1">
                  <a:lumMod val="75000"/>
                </a:schemeClr>
              </a:solidFill>
              <a:round/>
              <a:headEnd/>
              <a:tailEnd/>
            </a:ln>
            <a:effectLst/>
          </p:spPr>
          <p:txBody>
            <a:bodyPr anchor="ctr"/>
            <a:lstStyle/>
            <a:p>
              <a:endParaRPr lang="en-US"/>
            </a:p>
          </p:txBody>
        </p:sp>
        <p:sp>
          <p:nvSpPr>
            <p:cNvPr id="1609791" name="Line 63"/>
            <p:cNvSpPr>
              <a:spLocks noChangeShapeType="1"/>
            </p:cNvSpPr>
            <p:nvPr/>
          </p:nvSpPr>
          <p:spPr bwMode="auto">
            <a:xfrm>
              <a:off x="2218" y="1383"/>
              <a:ext cx="144" cy="0"/>
            </a:xfrm>
            <a:prstGeom prst="line">
              <a:avLst/>
            </a:prstGeom>
            <a:noFill/>
            <a:ln w="6350">
              <a:solidFill>
                <a:schemeClr val="bg1">
                  <a:lumMod val="75000"/>
                </a:schemeClr>
              </a:solidFill>
              <a:round/>
              <a:headEnd/>
              <a:tailEnd/>
            </a:ln>
            <a:effectLst/>
          </p:spPr>
          <p:txBody>
            <a:bodyPr anchor="ctr"/>
            <a:lstStyle/>
            <a:p>
              <a:endParaRPr lang="en-US"/>
            </a:p>
          </p:txBody>
        </p:sp>
        <p:sp>
          <p:nvSpPr>
            <p:cNvPr id="1609792" name="Line 64"/>
            <p:cNvSpPr>
              <a:spLocks noChangeShapeType="1"/>
            </p:cNvSpPr>
            <p:nvPr/>
          </p:nvSpPr>
          <p:spPr bwMode="auto">
            <a:xfrm>
              <a:off x="2218" y="1412"/>
              <a:ext cx="144" cy="0"/>
            </a:xfrm>
            <a:prstGeom prst="line">
              <a:avLst/>
            </a:prstGeom>
            <a:noFill/>
            <a:ln w="6350">
              <a:solidFill>
                <a:schemeClr val="bg1">
                  <a:lumMod val="75000"/>
                </a:schemeClr>
              </a:solidFill>
              <a:round/>
              <a:headEnd/>
              <a:tailEnd/>
            </a:ln>
            <a:effectLst/>
          </p:spPr>
          <p:txBody>
            <a:bodyPr anchor="ctr"/>
            <a:lstStyle/>
            <a:p>
              <a:endParaRPr lang="en-US"/>
            </a:p>
          </p:txBody>
        </p:sp>
        <p:sp>
          <p:nvSpPr>
            <p:cNvPr id="1609793" name="Line 65"/>
            <p:cNvSpPr>
              <a:spLocks noChangeShapeType="1"/>
            </p:cNvSpPr>
            <p:nvPr/>
          </p:nvSpPr>
          <p:spPr bwMode="auto">
            <a:xfrm>
              <a:off x="2218" y="1440"/>
              <a:ext cx="144" cy="0"/>
            </a:xfrm>
            <a:prstGeom prst="line">
              <a:avLst/>
            </a:prstGeom>
            <a:noFill/>
            <a:ln w="6350">
              <a:solidFill>
                <a:schemeClr val="bg1">
                  <a:lumMod val="75000"/>
                </a:schemeClr>
              </a:solidFill>
              <a:round/>
              <a:headEnd/>
              <a:tailEnd/>
            </a:ln>
            <a:effectLst/>
          </p:spPr>
          <p:txBody>
            <a:bodyPr anchor="ctr"/>
            <a:lstStyle/>
            <a:p>
              <a:endParaRPr lang="en-US"/>
            </a:p>
          </p:txBody>
        </p:sp>
        <p:sp>
          <p:nvSpPr>
            <p:cNvPr id="1609794" name="Line 66"/>
            <p:cNvSpPr>
              <a:spLocks noChangeShapeType="1"/>
            </p:cNvSpPr>
            <p:nvPr/>
          </p:nvSpPr>
          <p:spPr bwMode="auto">
            <a:xfrm>
              <a:off x="2218" y="1469"/>
              <a:ext cx="144" cy="0"/>
            </a:xfrm>
            <a:prstGeom prst="line">
              <a:avLst/>
            </a:prstGeom>
            <a:noFill/>
            <a:ln w="6350">
              <a:solidFill>
                <a:schemeClr val="bg1">
                  <a:lumMod val="75000"/>
                </a:schemeClr>
              </a:solidFill>
              <a:round/>
              <a:headEnd/>
              <a:tailEnd/>
            </a:ln>
            <a:effectLst/>
          </p:spPr>
          <p:txBody>
            <a:bodyPr anchor="ctr"/>
            <a:lstStyle/>
            <a:p>
              <a:endParaRPr lang="en-US"/>
            </a:p>
          </p:txBody>
        </p:sp>
        <p:sp>
          <p:nvSpPr>
            <p:cNvPr id="1609795" name="Line 67"/>
            <p:cNvSpPr>
              <a:spLocks noChangeShapeType="1"/>
            </p:cNvSpPr>
            <p:nvPr/>
          </p:nvSpPr>
          <p:spPr bwMode="auto">
            <a:xfrm>
              <a:off x="2218" y="1498"/>
              <a:ext cx="144" cy="0"/>
            </a:xfrm>
            <a:prstGeom prst="line">
              <a:avLst/>
            </a:prstGeom>
            <a:noFill/>
            <a:ln w="6350">
              <a:solidFill>
                <a:schemeClr val="bg1">
                  <a:lumMod val="75000"/>
                </a:schemeClr>
              </a:solidFill>
              <a:round/>
              <a:headEnd/>
              <a:tailEnd/>
            </a:ln>
            <a:effectLst/>
          </p:spPr>
          <p:txBody>
            <a:bodyPr anchor="ctr"/>
            <a:lstStyle/>
            <a:p>
              <a:endParaRPr lang="en-US"/>
            </a:p>
          </p:txBody>
        </p:sp>
        <p:sp>
          <p:nvSpPr>
            <p:cNvPr id="1609796" name="Line 68"/>
            <p:cNvSpPr>
              <a:spLocks noChangeShapeType="1"/>
            </p:cNvSpPr>
            <p:nvPr/>
          </p:nvSpPr>
          <p:spPr bwMode="auto">
            <a:xfrm>
              <a:off x="2218" y="1527"/>
              <a:ext cx="144" cy="0"/>
            </a:xfrm>
            <a:prstGeom prst="line">
              <a:avLst/>
            </a:prstGeom>
            <a:noFill/>
            <a:ln w="6350">
              <a:solidFill>
                <a:schemeClr val="bg1">
                  <a:lumMod val="75000"/>
                </a:schemeClr>
              </a:solidFill>
              <a:round/>
              <a:headEnd/>
              <a:tailEnd/>
            </a:ln>
            <a:effectLst/>
          </p:spPr>
          <p:txBody>
            <a:bodyPr anchor="ctr"/>
            <a:lstStyle/>
            <a:p>
              <a:endParaRPr lang="en-US"/>
            </a:p>
          </p:txBody>
        </p:sp>
        <p:sp>
          <p:nvSpPr>
            <p:cNvPr id="1609797" name="Line 69"/>
            <p:cNvSpPr>
              <a:spLocks noChangeShapeType="1"/>
            </p:cNvSpPr>
            <p:nvPr/>
          </p:nvSpPr>
          <p:spPr bwMode="auto">
            <a:xfrm>
              <a:off x="2304" y="1699"/>
              <a:ext cx="29" cy="0"/>
            </a:xfrm>
            <a:prstGeom prst="line">
              <a:avLst/>
            </a:prstGeom>
            <a:noFill/>
            <a:ln w="9525">
              <a:solidFill>
                <a:schemeClr val="tx1"/>
              </a:solidFill>
              <a:round/>
              <a:headEnd/>
              <a:tailEnd/>
            </a:ln>
            <a:effectLst/>
          </p:spPr>
          <p:txBody>
            <a:bodyPr anchor="ctr"/>
            <a:lstStyle/>
            <a:p>
              <a:endParaRPr lang="en-US"/>
            </a:p>
          </p:txBody>
        </p:sp>
      </p:grpSp>
      <p:grpSp>
        <p:nvGrpSpPr>
          <p:cNvPr id="1609769" name="Group 229"/>
          <p:cNvGrpSpPr>
            <a:grpSpLocks/>
          </p:cNvGrpSpPr>
          <p:nvPr/>
        </p:nvGrpSpPr>
        <p:grpSpPr bwMode="auto">
          <a:xfrm>
            <a:off x="6583363" y="1096963"/>
            <a:ext cx="274637" cy="868362"/>
            <a:chOff x="4147" y="691"/>
            <a:chExt cx="173" cy="547"/>
          </a:xfrm>
          <a:solidFill>
            <a:srgbClr val="00B050"/>
          </a:solidFill>
        </p:grpSpPr>
        <p:sp>
          <p:nvSpPr>
            <p:cNvPr id="1609958" name="Text Box 230"/>
            <p:cNvSpPr txBox="1">
              <a:spLocks noChangeArrowheads="1"/>
            </p:cNvSpPr>
            <p:nvPr/>
          </p:nvSpPr>
          <p:spPr bwMode="auto">
            <a:xfrm>
              <a:off x="4147" y="691"/>
              <a:ext cx="173" cy="231"/>
            </a:xfrm>
            <a:prstGeom prst="rect">
              <a:avLst/>
            </a:prstGeom>
            <a:grpFill/>
            <a:ln w="9525" algn="ctr">
              <a:solidFill>
                <a:schemeClr val="bg1"/>
              </a:solidFill>
              <a:miter lim="800000"/>
              <a:headEnd/>
              <a:tailEnd/>
            </a:ln>
            <a:effectLst/>
          </p:spPr>
          <p:txBody>
            <a:bodyPr lIns="0" tIns="0" rIns="0" bIns="0" anchor="ctr" anchorCtr="1"/>
            <a:lstStyle/>
            <a:p>
              <a:pPr algn="ctr">
                <a:spcBef>
                  <a:spcPct val="50000"/>
                </a:spcBef>
              </a:pPr>
              <a:r>
                <a:rPr lang="en-US" sz="1800" b="0">
                  <a:latin typeface="Arial" charset="0"/>
                </a:rPr>
                <a:t>T</a:t>
              </a:r>
            </a:p>
          </p:txBody>
        </p:sp>
        <p:sp>
          <p:nvSpPr>
            <p:cNvPr id="1609959" name="Line 231"/>
            <p:cNvSpPr>
              <a:spLocks noChangeShapeType="1"/>
            </p:cNvSpPr>
            <p:nvPr/>
          </p:nvSpPr>
          <p:spPr bwMode="auto">
            <a:xfrm>
              <a:off x="4233" y="922"/>
              <a:ext cx="0" cy="144"/>
            </a:xfrm>
            <a:prstGeom prst="line">
              <a:avLst/>
            </a:prstGeom>
            <a:grpFill/>
            <a:ln w="9525">
              <a:solidFill>
                <a:schemeClr val="bg1"/>
              </a:solidFill>
              <a:round/>
              <a:headEnd/>
              <a:tailEnd/>
            </a:ln>
            <a:effectLst/>
          </p:spPr>
          <p:txBody>
            <a:bodyPr anchor="ctr"/>
            <a:lstStyle/>
            <a:p>
              <a:endParaRPr lang="en-US"/>
            </a:p>
          </p:txBody>
        </p:sp>
        <p:sp>
          <p:nvSpPr>
            <p:cNvPr id="1609960" name="Freeform 232"/>
            <p:cNvSpPr>
              <a:spLocks/>
            </p:cNvSpPr>
            <p:nvPr/>
          </p:nvSpPr>
          <p:spPr bwMode="auto">
            <a:xfrm>
              <a:off x="4205" y="1066"/>
              <a:ext cx="49" cy="172"/>
            </a:xfrm>
            <a:custGeom>
              <a:avLst/>
              <a:gdLst/>
              <a:ahLst/>
              <a:cxnLst>
                <a:cxn ang="0">
                  <a:pos x="28" y="0"/>
                </a:cxn>
                <a:cxn ang="0">
                  <a:pos x="29" y="32"/>
                </a:cxn>
                <a:cxn ang="0">
                  <a:pos x="44" y="113"/>
                </a:cxn>
                <a:cxn ang="0">
                  <a:pos x="0" y="172"/>
                </a:cxn>
              </a:cxnLst>
              <a:rect l="0" t="0" r="r" b="b"/>
              <a:pathLst>
                <a:path w="49" h="172">
                  <a:moveTo>
                    <a:pt x="28" y="0"/>
                  </a:moveTo>
                  <a:cubicBezTo>
                    <a:pt x="28" y="5"/>
                    <a:pt x="26" y="13"/>
                    <a:pt x="29" y="32"/>
                  </a:cubicBezTo>
                  <a:cubicBezTo>
                    <a:pt x="32" y="51"/>
                    <a:pt x="49" y="90"/>
                    <a:pt x="44" y="113"/>
                  </a:cubicBezTo>
                  <a:cubicBezTo>
                    <a:pt x="39" y="136"/>
                    <a:pt x="7" y="162"/>
                    <a:pt x="0" y="172"/>
                  </a:cubicBezTo>
                </a:path>
              </a:pathLst>
            </a:custGeom>
            <a:noFill/>
            <a:ln w="9525" cap="flat" cmpd="sng">
              <a:solidFill>
                <a:schemeClr val="bg1"/>
              </a:solidFill>
              <a:prstDash val="solid"/>
              <a:round/>
              <a:headEnd type="none" w="med" len="med"/>
              <a:tailEnd type="none" w="med" len="med"/>
            </a:ln>
            <a:effectLst/>
          </p:spPr>
          <p:txBody>
            <a:bodyPr anchor="ctr"/>
            <a:lstStyle/>
            <a:p>
              <a:endParaRPr lang="en-US"/>
            </a:p>
          </p:txBody>
        </p:sp>
      </p:grpSp>
      <p:grpSp>
        <p:nvGrpSpPr>
          <p:cNvPr id="18" name="Group 98"/>
          <p:cNvGrpSpPr>
            <a:grpSpLocks/>
          </p:cNvGrpSpPr>
          <p:nvPr/>
        </p:nvGrpSpPr>
        <p:grpSpPr bwMode="auto">
          <a:xfrm>
            <a:off x="4541838" y="1100138"/>
            <a:ext cx="274637" cy="1382712"/>
            <a:chOff x="2448" y="691"/>
            <a:chExt cx="173" cy="871"/>
          </a:xfrm>
          <a:solidFill>
            <a:srgbClr val="00B050"/>
          </a:solidFill>
        </p:grpSpPr>
        <p:sp>
          <p:nvSpPr>
            <p:cNvPr id="1609827" name="Text Box 99"/>
            <p:cNvSpPr txBox="1">
              <a:spLocks noChangeArrowheads="1"/>
            </p:cNvSpPr>
            <p:nvPr/>
          </p:nvSpPr>
          <p:spPr bwMode="auto">
            <a:xfrm>
              <a:off x="2448" y="691"/>
              <a:ext cx="173" cy="231"/>
            </a:xfrm>
            <a:prstGeom prst="rect">
              <a:avLst/>
            </a:prstGeom>
            <a:grpFill/>
            <a:ln w="9525" algn="ctr">
              <a:solidFill>
                <a:schemeClr val="bg1"/>
              </a:solidFill>
              <a:miter lim="800000"/>
              <a:headEnd/>
              <a:tailEnd/>
            </a:ln>
            <a:effectLst/>
          </p:spPr>
          <p:txBody>
            <a:bodyPr lIns="0" tIns="0" rIns="0" bIns="0" anchor="ctr" anchorCtr="1"/>
            <a:lstStyle/>
            <a:p>
              <a:pPr algn="ctr">
                <a:spcBef>
                  <a:spcPct val="50000"/>
                </a:spcBef>
              </a:pPr>
              <a:r>
                <a:rPr lang="en-US" sz="1800" b="0">
                  <a:latin typeface="Arial" charset="0"/>
                </a:rPr>
                <a:t>Fz</a:t>
              </a:r>
            </a:p>
          </p:txBody>
        </p:sp>
        <p:sp>
          <p:nvSpPr>
            <p:cNvPr id="1609828" name="Line 100"/>
            <p:cNvSpPr>
              <a:spLocks noChangeShapeType="1"/>
            </p:cNvSpPr>
            <p:nvPr/>
          </p:nvSpPr>
          <p:spPr bwMode="auto">
            <a:xfrm>
              <a:off x="2534" y="922"/>
              <a:ext cx="0" cy="144"/>
            </a:xfrm>
            <a:prstGeom prst="line">
              <a:avLst/>
            </a:prstGeom>
            <a:grpFill/>
            <a:ln w="9525">
              <a:solidFill>
                <a:schemeClr val="bg1"/>
              </a:solidFill>
              <a:round/>
              <a:headEnd/>
              <a:tailEnd/>
            </a:ln>
            <a:effectLst/>
          </p:spPr>
          <p:txBody>
            <a:bodyPr anchor="ctr"/>
            <a:lstStyle/>
            <a:p>
              <a:endParaRPr lang="en-US"/>
            </a:p>
          </p:txBody>
        </p:sp>
        <p:sp>
          <p:nvSpPr>
            <p:cNvPr id="1609829" name="Freeform 101"/>
            <p:cNvSpPr>
              <a:spLocks/>
            </p:cNvSpPr>
            <p:nvPr/>
          </p:nvSpPr>
          <p:spPr bwMode="auto">
            <a:xfrm>
              <a:off x="2474" y="1066"/>
              <a:ext cx="81" cy="496"/>
            </a:xfrm>
            <a:custGeom>
              <a:avLst/>
              <a:gdLst/>
              <a:ahLst/>
              <a:cxnLst>
                <a:cxn ang="0">
                  <a:pos x="60" y="0"/>
                </a:cxn>
                <a:cxn ang="0">
                  <a:pos x="61" y="32"/>
                </a:cxn>
                <a:cxn ang="0">
                  <a:pos x="76" y="113"/>
                </a:cxn>
                <a:cxn ang="0">
                  <a:pos x="32" y="172"/>
                </a:cxn>
                <a:cxn ang="0">
                  <a:pos x="76" y="293"/>
                </a:cxn>
                <a:cxn ang="0">
                  <a:pos x="3" y="403"/>
                </a:cxn>
                <a:cxn ang="0">
                  <a:pos x="58" y="496"/>
                </a:cxn>
              </a:cxnLst>
              <a:rect l="0" t="0" r="r" b="b"/>
              <a:pathLst>
                <a:path w="81" h="496">
                  <a:moveTo>
                    <a:pt x="60" y="0"/>
                  </a:moveTo>
                  <a:cubicBezTo>
                    <a:pt x="60" y="5"/>
                    <a:pt x="58" y="13"/>
                    <a:pt x="61" y="32"/>
                  </a:cubicBezTo>
                  <a:cubicBezTo>
                    <a:pt x="64" y="51"/>
                    <a:pt x="81" y="90"/>
                    <a:pt x="76" y="113"/>
                  </a:cubicBezTo>
                  <a:cubicBezTo>
                    <a:pt x="71" y="136"/>
                    <a:pt x="32" y="142"/>
                    <a:pt x="32" y="172"/>
                  </a:cubicBezTo>
                  <a:cubicBezTo>
                    <a:pt x="32" y="202"/>
                    <a:pt x="81" y="254"/>
                    <a:pt x="76" y="293"/>
                  </a:cubicBezTo>
                  <a:cubicBezTo>
                    <a:pt x="71" y="332"/>
                    <a:pt x="6" y="369"/>
                    <a:pt x="3" y="403"/>
                  </a:cubicBezTo>
                  <a:cubicBezTo>
                    <a:pt x="0" y="437"/>
                    <a:pt x="47" y="477"/>
                    <a:pt x="58" y="496"/>
                  </a:cubicBezTo>
                </a:path>
              </a:pathLst>
            </a:custGeom>
            <a:noFill/>
            <a:ln w="9525" cap="flat" cmpd="sng">
              <a:solidFill>
                <a:schemeClr val="bg1"/>
              </a:solidFill>
              <a:prstDash val="solid"/>
              <a:round/>
              <a:headEnd type="none" w="med" len="med"/>
              <a:tailEnd type="none" w="med" len="med"/>
            </a:ln>
            <a:effectLst/>
          </p:spPr>
          <p:txBody>
            <a:bodyPr anchor="ctr"/>
            <a:lstStyle/>
            <a:p>
              <a:endParaRPr lang="en-US"/>
            </a:p>
          </p:txBody>
        </p:sp>
      </p:grpSp>
      <p:grpSp>
        <p:nvGrpSpPr>
          <p:cNvPr id="17" name="Group 94"/>
          <p:cNvGrpSpPr>
            <a:grpSpLocks/>
          </p:cNvGrpSpPr>
          <p:nvPr/>
        </p:nvGrpSpPr>
        <p:grpSpPr bwMode="auto">
          <a:xfrm>
            <a:off x="4043363" y="1092200"/>
            <a:ext cx="274637" cy="1382713"/>
            <a:chOff x="2448" y="691"/>
            <a:chExt cx="173" cy="871"/>
          </a:xfrm>
          <a:solidFill>
            <a:srgbClr val="00B050"/>
          </a:solidFill>
        </p:grpSpPr>
        <p:sp>
          <p:nvSpPr>
            <p:cNvPr id="1609825" name="Freeform 97"/>
            <p:cNvSpPr>
              <a:spLocks/>
            </p:cNvSpPr>
            <p:nvPr/>
          </p:nvSpPr>
          <p:spPr bwMode="auto">
            <a:xfrm>
              <a:off x="2474" y="1066"/>
              <a:ext cx="81" cy="496"/>
            </a:xfrm>
            <a:custGeom>
              <a:avLst/>
              <a:gdLst/>
              <a:ahLst/>
              <a:cxnLst>
                <a:cxn ang="0">
                  <a:pos x="60" y="0"/>
                </a:cxn>
                <a:cxn ang="0">
                  <a:pos x="61" y="32"/>
                </a:cxn>
                <a:cxn ang="0">
                  <a:pos x="76" y="113"/>
                </a:cxn>
                <a:cxn ang="0">
                  <a:pos x="32" y="172"/>
                </a:cxn>
                <a:cxn ang="0">
                  <a:pos x="76" y="293"/>
                </a:cxn>
                <a:cxn ang="0">
                  <a:pos x="3" y="403"/>
                </a:cxn>
                <a:cxn ang="0">
                  <a:pos x="58" y="496"/>
                </a:cxn>
              </a:cxnLst>
              <a:rect l="0" t="0" r="r" b="b"/>
              <a:pathLst>
                <a:path w="81" h="496">
                  <a:moveTo>
                    <a:pt x="60" y="0"/>
                  </a:moveTo>
                  <a:cubicBezTo>
                    <a:pt x="60" y="5"/>
                    <a:pt x="58" y="13"/>
                    <a:pt x="61" y="32"/>
                  </a:cubicBezTo>
                  <a:cubicBezTo>
                    <a:pt x="64" y="51"/>
                    <a:pt x="81" y="90"/>
                    <a:pt x="76" y="113"/>
                  </a:cubicBezTo>
                  <a:cubicBezTo>
                    <a:pt x="71" y="136"/>
                    <a:pt x="32" y="142"/>
                    <a:pt x="32" y="172"/>
                  </a:cubicBezTo>
                  <a:cubicBezTo>
                    <a:pt x="32" y="202"/>
                    <a:pt x="81" y="254"/>
                    <a:pt x="76" y="293"/>
                  </a:cubicBezTo>
                  <a:cubicBezTo>
                    <a:pt x="71" y="332"/>
                    <a:pt x="6" y="369"/>
                    <a:pt x="3" y="403"/>
                  </a:cubicBezTo>
                  <a:cubicBezTo>
                    <a:pt x="0" y="437"/>
                    <a:pt x="47" y="477"/>
                    <a:pt x="58" y="496"/>
                  </a:cubicBezTo>
                </a:path>
              </a:pathLst>
            </a:custGeom>
            <a:noFill/>
            <a:ln w="9525" cap="flat" cmpd="sng">
              <a:solidFill>
                <a:schemeClr val="bg1"/>
              </a:solidFill>
              <a:prstDash val="solid"/>
              <a:round/>
              <a:headEnd type="none" w="med" len="med"/>
              <a:tailEnd type="none" w="med" len="med"/>
            </a:ln>
            <a:effectLst/>
          </p:spPr>
          <p:txBody>
            <a:bodyPr anchor="ctr"/>
            <a:lstStyle/>
            <a:p>
              <a:endParaRPr lang="en-US"/>
            </a:p>
          </p:txBody>
        </p:sp>
        <p:sp>
          <p:nvSpPr>
            <p:cNvPr id="1609823" name="Text Box 95"/>
            <p:cNvSpPr txBox="1">
              <a:spLocks noChangeArrowheads="1"/>
            </p:cNvSpPr>
            <p:nvPr/>
          </p:nvSpPr>
          <p:spPr bwMode="auto">
            <a:xfrm>
              <a:off x="2448" y="691"/>
              <a:ext cx="173" cy="231"/>
            </a:xfrm>
            <a:prstGeom prst="rect">
              <a:avLst/>
            </a:prstGeom>
            <a:grpFill/>
            <a:ln w="9525" algn="ctr">
              <a:solidFill>
                <a:schemeClr val="bg1"/>
              </a:solidFill>
              <a:miter lim="800000"/>
              <a:headEnd/>
              <a:tailEnd/>
            </a:ln>
            <a:effectLst/>
          </p:spPr>
          <p:txBody>
            <a:bodyPr lIns="0" tIns="0" rIns="0" bIns="0" anchor="ctr" anchorCtr="1"/>
            <a:lstStyle/>
            <a:p>
              <a:pPr algn="ctr">
                <a:spcBef>
                  <a:spcPct val="50000"/>
                </a:spcBef>
              </a:pPr>
              <a:r>
                <a:rPr lang="en-US" sz="1800" b="0">
                  <a:latin typeface="Arial" charset="0"/>
                </a:rPr>
                <a:t>T</a:t>
              </a:r>
            </a:p>
          </p:txBody>
        </p:sp>
        <p:sp>
          <p:nvSpPr>
            <p:cNvPr id="1609824" name="Line 96"/>
            <p:cNvSpPr>
              <a:spLocks noChangeShapeType="1"/>
            </p:cNvSpPr>
            <p:nvPr/>
          </p:nvSpPr>
          <p:spPr bwMode="auto">
            <a:xfrm>
              <a:off x="2534" y="922"/>
              <a:ext cx="0" cy="144"/>
            </a:xfrm>
            <a:prstGeom prst="line">
              <a:avLst/>
            </a:prstGeom>
            <a:grpFill/>
            <a:ln w="9525">
              <a:solidFill>
                <a:schemeClr val="bg1"/>
              </a:solidFill>
              <a:round/>
              <a:headEnd/>
              <a:tailEnd/>
            </a:ln>
            <a:effectLst/>
          </p:spPr>
          <p:txBody>
            <a:bodyPr anchor="ctr"/>
            <a:lstStyle/>
            <a:p>
              <a:endParaRPr lang="en-US"/>
            </a:p>
          </p:txBody>
        </p:sp>
      </p:grpSp>
      <p:grpSp>
        <p:nvGrpSpPr>
          <p:cNvPr id="2" name="Group 2"/>
          <p:cNvGrpSpPr>
            <a:grpSpLocks noChangeAspect="1"/>
          </p:cNvGrpSpPr>
          <p:nvPr/>
        </p:nvGrpSpPr>
        <p:grpSpPr bwMode="auto">
          <a:xfrm>
            <a:off x="6254750" y="3811588"/>
            <a:ext cx="2322513" cy="2528887"/>
            <a:chOff x="3888" y="2400"/>
            <a:chExt cx="720" cy="816"/>
          </a:xfrm>
        </p:grpSpPr>
        <p:sp>
          <p:nvSpPr>
            <p:cNvPr id="1609731" name="Rectangle 3"/>
            <p:cNvSpPr>
              <a:spLocks noChangeAspect="1" noChangeArrowheads="1"/>
            </p:cNvSpPr>
            <p:nvPr/>
          </p:nvSpPr>
          <p:spPr bwMode="auto">
            <a:xfrm>
              <a:off x="3888" y="2400"/>
              <a:ext cx="720" cy="816"/>
            </a:xfrm>
            <a:prstGeom prst="rect">
              <a:avLst/>
            </a:prstGeom>
            <a:solidFill>
              <a:schemeClr val="bg1"/>
            </a:solidFill>
            <a:ln w="69850">
              <a:solidFill>
                <a:schemeClr val="tx1"/>
              </a:solidFill>
              <a:miter lim="800000"/>
              <a:headEnd/>
              <a:tailEnd/>
            </a:ln>
            <a:effectLst/>
          </p:spPr>
          <p:txBody>
            <a:bodyPr wrap="none" anchor="ctr"/>
            <a:lstStyle/>
            <a:p>
              <a:endParaRPr lang="en-US"/>
            </a:p>
          </p:txBody>
        </p:sp>
        <p:grpSp>
          <p:nvGrpSpPr>
            <p:cNvPr id="3" name="Group 4"/>
            <p:cNvGrpSpPr>
              <a:grpSpLocks noChangeAspect="1"/>
            </p:cNvGrpSpPr>
            <p:nvPr/>
          </p:nvGrpSpPr>
          <p:grpSpPr bwMode="auto">
            <a:xfrm>
              <a:off x="4015" y="2415"/>
              <a:ext cx="475" cy="741"/>
              <a:chOff x="3996" y="2284"/>
              <a:chExt cx="475" cy="741"/>
            </a:xfrm>
          </p:grpSpPr>
          <p:pic>
            <p:nvPicPr>
              <p:cNvPr id="1609733" name="Picture 5" descr="j0078705"/>
              <p:cNvPicPr>
                <a:picLocks noChangeAspect="1" noChangeArrowheads="1"/>
              </p:cNvPicPr>
              <p:nvPr/>
            </p:nvPicPr>
            <p:blipFill>
              <a:blip r:embed="rId3" cstate="print"/>
              <a:srcRect/>
              <a:stretch>
                <a:fillRect/>
              </a:stretch>
            </p:blipFill>
            <p:spPr bwMode="auto">
              <a:xfrm>
                <a:off x="3996" y="2442"/>
                <a:ext cx="475" cy="583"/>
              </a:xfrm>
              <a:prstGeom prst="rect">
                <a:avLst/>
              </a:prstGeom>
              <a:noFill/>
            </p:spPr>
          </p:pic>
          <p:grpSp>
            <p:nvGrpSpPr>
              <p:cNvPr id="4" name="Group 6"/>
              <p:cNvGrpSpPr>
                <a:grpSpLocks noChangeAspect="1"/>
              </p:cNvGrpSpPr>
              <p:nvPr/>
            </p:nvGrpSpPr>
            <p:grpSpPr bwMode="auto">
              <a:xfrm>
                <a:off x="4153" y="2284"/>
                <a:ext cx="173" cy="211"/>
                <a:chOff x="3529" y="3080"/>
                <a:chExt cx="173" cy="211"/>
              </a:xfrm>
            </p:grpSpPr>
            <p:pic>
              <p:nvPicPr>
                <p:cNvPr id="1609735" name="Picture 7" descr="j0290930"/>
                <p:cNvPicPr>
                  <a:picLocks noChangeAspect="1" noChangeArrowheads="1"/>
                </p:cNvPicPr>
                <p:nvPr/>
              </p:nvPicPr>
              <p:blipFill>
                <a:blip r:embed="rId4" cstate="print"/>
                <a:srcRect/>
                <a:stretch>
                  <a:fillRect/>
                </a:stretch>
              </p:blipFill>
              <p:spPr bwMode="auto">
                <a:xfrm flipV="1">
                  <a:off x="3578" y="3177"/>
                  <a:ext cx="76" cy="114"/>
                </a:xfrm>
                <a:prstGeom prst="rect">
                  <a:avLst/>
                </a:prstGeom>
                <a:noFill/>
              </p:spPr>
            </p:pic>
            <p:sp>
              <p:nvSpPr>
                <p:cNvPr id="1609736" name="Line 8"/>
                <p:cNvSpPr>
                  <a:spLocks noChangeAspect="1" noChangeShapeType="1"/>
                </p:cNvSpPr>
                <p:nvPr/>
              </p:nvSpPr>
              <p:spPr bwMode="auto">
                <a:xfrm flipV="1">
                  <a:off x="3615" y="3080"/>
                  <a:ext cx="0" cy="106"/>
                </a:xfrm>
                <a:prstGeom prst="line">
                  <a:avLst/>
                </a:prstGeom>
                <a:noFill/>
                <a:ln w="9525">
                  <a:solidFill>
                    <a:schemeClr val="tx1"/>
                  </a:solidFill>
                  <a:round/>
                  <a:headEnd/>
                  <a:tailEnd/>
                </a:ln>
                <a:effectLst/>
              </p:spPr>
              <p:txBody>
                <a:bodyPr anchor="ctr"/>
                <a:lstStyle/>
                <a:p>
                  <a:endParaRPr lang="en-US"/>
                </a:p>
              </p:txBody>
            </p:sp>
            <p:sp>
              <p:nvSpPr>
                <p:cNvPr id="1609737" name="AutoShape 9"/>
                <p:cNvSpPr>
                  <a:spLocks noChangeAspect="1" noChangeArrowheads="1"/>
                </p:cNvSpPr>
                <p:nvPr/>
              </p:nvSpPr>
              <p:spPr bwMode="auto">
                <a:xfrm>
                  <a:off x="3529" y="3179"/>
                  <a:ext cx="173" cy="58"/>
                </a:xfrm>
                <a:prstGeom prst="triangle">
                  <a:avLst>
                    <a:gd name="adj" fmla="val 50000"/>
                  </a:avLst>
                </a:prstGeom>
                <a:solidFill>
                  <a:srgbClr val="008000">
                    <a:alpha val="50000"/>
                  </a:srgbClr>
                </a:solidFill>
                <a:ln w="9525">
                  <a:solidFill>
                    <a:srgbClr val="008000"/>
                  </a:solidFill>
                  <a:miter lim="800000"/>
                  <a:headEnd/>
                  <a:tailEnd/>
                </a:ln>
                <a:effectLst/>
              </p:spPr>
              <p:txBody>
                <a:bodyPr wrap="none" anchor="ctr"/>
                <a:lstStyle/>
                <a:p>
                  <a:endParaRPr lang="en-US"/>
                </a:p>
              </p:txBody>
            </p:sp>
          </p:grpSp>
        </p:grpSp>
      </p:grpSp>
      <p:sp>
        <p:nvSpPr>
          <p:cNvPr id="1609738" name="Line 10"/>
          <p:cNvSpPr>
            <a:spLocks noChangeShapeType="1"/>
          </p:cNvSpPr>
          <p:nvPr/>
        </p:nvSpPr>
        <p:spPr bwMode="auto">
          <a:xfrm>
            <a:off x="6454775" y="2190750"/>
            <a:ext cx="0" cy="409575"/>
          </a:xfrm>
          <a:prstGeom prst="line">
            <a:avLst/>
          </a:prstGeom>
          <a:noFill/>
          <a:ln w="57150">
            <a:solidFill>
              <a:srgbClr val="B2B2B2"/>
            </a:solidFill>
            <a:round/>
            <a:headEnd/>
            <a:tailEnd/>
          </a:ln>
          <a:effectLst/>
        </p:spPr>
        <p:txBody>
          <a:bodyPr anchor="ctr"/>
          <a:lstStyle/>
          <a:p>
            <a:endParaRPr lang="en-US"/>
          </a:p>
        </p:txBody>
      </p:sp>
      <p:sp>
        <p:nvSpPr>
          <p:cNvPr id="1609739" name="Line 11"/>
          <p:cNvSpPr>
            <a:spLocks noChangeShapeType="1"/>
          </p:cNvSpPr>
          <p:nvPr/>
        </p:nvSpPr>
        <p:spPr bwMode="auto">
          <a:xfrm>
            <a:off x="909638" y="1819275"/>
            <a:ext cx="923925" cy="0"/>
          </a:xfrm>
          <a:prstGeom prst="line">
            <a:avLst/>
          </a:prstGeom>
          <a:noFill/>
          <a:ln w="57150">
            <a:solidFill>
              <a:srgbClr val="B2B2B2"/>
            </a:solidFill>
            <a:round/>
            <a:headEnd/>
            <a:tailEnd/>
          </a:ln>
          <a:effectLst/>
        </p:spPr>
        <p:txBody>
          <a:bodyPr anchor="ctr"/>
          <a:lstStyle/>
          <a:p>
            <a:endParaRPr lang="en-US"/>
          </a:p>
        </p:txBody>
      </p:sp>
      <p:sp>
        <p:nvSpPr>
          <p:cNvPr id="1609740" name="Line 12"/>
          <p:cNvSpPr>
            <a:spLocks noChangeShapeType="1"/>
          </p:cNvSpPr>
          <p:nvPr/>
        </p:nvSpPr>
        <p:spPr bwMode="auto">
          <a:xfrm>
            <a:off x="1800225" y="2538413"/>
            <a:ext cx="0" cy="1758950"/>
          </a:xfrm>
          <a:prstGeom prst="line">
            <a:avLst/>
          </a:prstGeom>
          <a:noFill/>
          <a:ln w="57150">
            <a:solidFill>
              <a:srgbClr val="B2B2B2"/>
            </a:solidFill>
            <a:round/>
            <a:headEnd/>
            <a:tailEnd/>
          </a:ln>
          <a:effectLst/>
        </p:spPr>
        <p:txBody>
          <a:bodyPr anchor="ctr"/>
          <a:lstStyle/>
          <a:p>
            <a:endParaRPr lang="en-US"/>
          </a:p>
        </p:txBody>
      </p:sp>
      <p:sp>
        <p:nvSpPr>
          <p:cNvPr id="1609741" name="Line 13"/>
          <p:cNvSpPr>
            <a:spLocks noChangeShapeType="1"/>
          </p:cNvSpPr>
          <p:nvPr/>
        </p:nvSpPr>
        <p:spPr bwMode="auto">
          <a:xfrm>
            <a:off x="7772400" y="3811588"/>
            <a:ext cx="503238" cy="0"/>
          </a:xfrm>
          <a:prstGeom prst="line">
            <a:avLst/>
          </a:prstGeom>
          <a:noFill/>
          <a:ln w="76200">
            <a:solidFill>
              <a:schemeClr val="bg1"/>
            </a:solidFill>
            <a:round/>
            <a:headEnd/>
            <a:tailEnd/>
          </a:ln>
          <a:effectLst/>
        </p:spPr>
        <p:txBody>
          <a:bodyPr anchor="ctr"/>
          <a:lstStyle/>
          <a:p>
            <a:endParaRPr lang="en-US"/>
          </a:p>
        </p:txBody>
      </p:sp>
      <p:sp>
        <p:nvSpPr>
          <p:cNvPr id="1609742" name="Freeform 14"/>
          <p:cNvSpPr>
            <a:spLocks/>
          </p:cNvSpPr>
          <p:nvPr/>
        </p:nvSpPr>
        <p:spPr bwMode="auto">
          <a:xfrm>
            <a:off x="7767638" y="1965325"/>
            <a:ext cx="4762" cy="1881188"/>
          </a:xfrm>
          <a:custGeom>
            <a:avLst/>
            <a:gdLst/>
            <a:ahLst/>
            <a:cxnLst>
              <a:cxn ang="0">
                <a:pos x="3" y="0"/>
              </a:cxn>
              <a:cxn ang="0">
                <a:pos x="0" y="1185"/>
              </a:cxn>
            </a:cxnLst>
            <a:rect l="0" t="0" r="r" b="b"/>
            <a:pathLst>
              <a:path w="3" h="1185">
                <a:moveTo>
                  <a:pt x="3" y="0"/>
                </a:moveTo>
                <a:lnTo>
                  <a:pt x="0" y="1185"/>
                </a:lnTo>
              </a:path>
            </a:pathLst>
          </a:custGeom>
          <a:noFill/>
          <a:ln w="57150" cap="flat" cmpd="sng">
            <a:solidFill>
              <a:srgbClr val="B2B2B2"/>
            </a:solidFill>
            <a:prstDash val="solid"/>
            <a:round/>
            <a:headEnd type="none" w="med" len="med"/>
            <a:tailEnd type="none" w="med" len="med"/>
          </a:ln>
          <a:effectLst/>
        </p:spPr>
        <p:txBody>
          <a:bodyPr anchor="ctr"/>
          <a:lstStyle/>
          <a:p>
            <a:endParaRPr lang="en-US"/>
          </a:p>
        </p:txBody>
      </p:sp>
      <p:sp>
        <p:nvSpPr>
          <p:cNvPr id="1609743" name="Line 15"/>
          <p:cNvSpPr>
            <a:spLocks noChangeShapeType="1"/>
          </p:cNvSpPr>
          <p:nvPr/>
        </p:nvSpPr>
        <p:spPr bwMode="auto">
          <a:xfrm flipV="1">
            <a:off x="6446838" y="1965325"/>
            <a:ext cx="547687" cy="228600"/>
          </a:xfrm>
          <a:prstGeom prst="line">
            <a:avLst/>
          </a:prstGeom>
          <a:noFill/>
          <a:ln w="57150">
            <a:solidFill>
              <a:srgbClr val="B2B2B2"/>
            </a:solidFill>
            <a:round/>
            <a:headEnd/>
            <a:tailEnd/>
          </a:ln>
          <a:effectLst/>
        </p:spPr>
        <p:txBody>
          <a:bodyPr anchor="ctr"/>
          <a:lstStyle/>
          <a:p>
            <a:endParaRPr lang="en-US"/>
          </a:p>
        </p:txBody>
      </p:sp>
      <p:sp>
        <p:nvSpPr>
          <p:cNvPr id="1609744" name="Line 16"/>
          <p:cNvSpPr>
            <a:spLocks noChangeShapeType="1"/>
          </p:cNvSpPr>
          <p:nvPr/>
        </p:nvSpPr>
        <p:spPr bwMode="auto">
          <a:xfrm>
            <a:off x="909638" y="1554163"/>
            <a:ext cx="7893050" cy="0"/>
          </a:xfrm>
          <a:prstGeom prst="line">
            <a:avLst/>
          </a:prstGeom>
          <a:noFill/>
          <a:ln w="57150">
            <a:solidFill>
              <a:srgbClr val="B2B2B2"/>
            </a:solidFill>
            <a:round/>
            <a:headEnd/>
            <a:tailEnd/>
          </a:ln>
          <a:effectLst/>
        </p:spPr>
        <p:txBody>
          <a:bodyPr anchor="ctr"/>
          <a:lstStyle/>
          <a:p>
            <a:endParaRPr lang="en-US"/>
          </a:p>
        </p:txBody>
      </p:sp>
      <p:sp>
        <p:nvSpPr>
          <p:cNvPr id="1609745" name="Line 17"/>
          <p:cNvSpPr>
            <a:spLocks noChangeShapeType="1"/>
          </p:cNvSpPr>
          <p:nvPr/>
        </p:nvSpPr>
        <p:spPr bwMode="auto">
          <a:xfrm>
            <a:off x="6985000" y="1965325"/>
            <a:ext cx="812800" cy="0"/>
          </a:xfrm>
          <a:prstGeom prst="line">
            <a:avLst/>
          </a:prstGeom>
          <a:noFill/>
          <a:ln w="57150">
            <a:solidFill>
              <a:srgbClr val="B2B2B2"/>
            </a:solidFill>
            <a:round/>
            <a:headEnd/>
            <a:tailEnd/>
          </a:ln>
          <a:effectLst/>
        </p:spPr>
        <p:txBody>
          <a:bodyPr anchor="ctr"/>
          <a:lstStyle/>
          <a:p>
            <a:endParaRPr lang="en-US"/>
          </a:p>
        </p:txBody>
      </p:sp>
      <p:sp>
        <p:nvSpPr>
          <p:cNvPr id="1609746" name="Line 18"/>
          <p:cNvSpPr>
            <a:spLocks noChangeShapeType="1"/>
          </p:cNvSpPr>
          <p:nvPr/>
        </p:nvSpPr>
        <p:spPr bwMode="auto">
          <a:xfrm>
            <a:off x="2763838" y="2574925"/>
            <a:ext cx="3700462" cy="0"/>
          </a:xfrm>
          <a:prstGeom prst="line">
            <a:avLst/>
          </a:prstGeom>
          <a:noFill/>
          <a:ln w="57150">
            <a:solidFill>
              <a:srgbClr val="B2B2B2"/>
            </a:solidFill>
            <a:round/>
            <a:headEnd/>
            <a:tailEnd/>
          </a:ln>
          <a:effectLst/>
        </p:spPr>
        <p:txBody>
          <a:bodyPr anchor="ctr"/>
          <a:lstStyle/>
          <a:p>
            <a:endParaRPr lang="en-US"/>
          </a:p>
        </p:txBody>
      </p:sp>
      <p:sp>
        <p:nvSpPr>
          <p:cNvPr id="1609747" name="Line 19"/>
          <p:cNvSpPr>
            <a:spLocks noChangeShapeType="1"/>
          </p:cNvSpPr>
          <p:nvPr/>
        </p:nvSpPr>
        <p:spPr bwMode="auto">
          <a:xfrm>
            <a:off x="6453188" y="1600200"/>
            <a:ext cx="0" cy="593725"/>
          </a:xfrm>
          <a:prstGeom prst="line">
            <a:avLst/>
          </a:prstGeom>
          <a:noFill/>
          <a:ln w="57150">
            <a:solidFill>
              <a:schemeClr val="bg1">
                <a:lumMod val="75000"/>
              </a:schemeClr>
            </a:solidFill>
            <a:round/>
            <a:headEnd/>
            <a:tailEnd/>
          </a:ln>
          <a:effectLst/>
        </p:spPr>
        <p:txBody>
          <a:bodyPr anchor="ctr"/>
          <a:lstStyle/>
          <a:p>
            <a:endParaRPr lang="en-US"/>
          </a:p>
        </p:txBody>
      </p:sp>
      <p:sp>
        <p:nvSpPr>
          <p:cNvPr id="1609748" name="Freeform 20"/>
          <p:cNvSpPr>
            <a:spLocks/>
          </p:cNvSpPr>
          <p:nvPr/>
        </p:nvSpPr>
        <p:spPr bwMode="auto">
          <a:xfrm>
            <a:off x="5532438" y="1601788"/>
            <a:ext cx="885825" cy="917575"/>
          </a:xfrm>
          <a:custGeom>
            <a:avLst/>
            <a:gdLst/>
            <a:ahLst/>
            <a:cxnLst>
              <a:cxn ang="0">
                <a:pos x="416" y="1"/>
              </a:cxn>
              <a:cxn ang="0">
                <a:pos x="353" y="2"/>
              </a:cxn>
              <a:cxn ang="0">
                <a:pos x="237" y="16"/>
              </a:cxn>
              <a:cxn ang="0">
                <a:pos x="132" y="67"/>
              </a:cxn>
              <a:cxn ang="0">
                <a:pos x="40" y="164"/>
              </a:cxn>
              <a:cxn ang="0">
                <a:pos x="0" y="324"/>
              </a:cxn>
              <a:cxn ang="0">
                <a:pos x="43" y="459"/>
              </a:cxn>
              <a:cxn ang="0">
                <a:pos x="159" y="548"/>
              </a:cxn>
              <a:cxn ang="0">
                <a:pos x="276" y="575"/>
              </a:cxn>
              <a:cxn ang="0">
                <a:pos x="405" y="565"/>
              </a:cxn>
              <a:cxn ang="0">
                <a:pos x="501" y="514"/>
              </a:cxn>
              <a:cxn ang="0">
                <a:pos x="542" y="454"/>
              </a:cxn>
              <a:cxn ang="0">
                <a:pos x="558" y="365"/>
              </a:cxn>
            </a:cxnLst>
            <a:rect l="0" t="0" r="r" b="b"/>
            <a:pathLst>
              <a:path w="558" h="578">
                <a:moveTo>
                  <a:pt x="416" y="1"/>
                </a:moveTo>
                <a:cubicBezTo>
                  <a:pt x="406" y="1"/>
                  <a:pt x="383" y="0"/>
                  <a:pt x="353" y="2"/>
                </a:cubicBezTo>
                <a:cubicBezTo>
                  <a:pt x="323" y="4"/>
                  <a:pt x="274" y="5"/>
                  <a:pt x="237" y="16"/>
                </a:cubicBezTo>
                <a:cubicBezTo>
                  <a:pt x="200" y="27"/>
                  <a:pt x="165" y="42"/>
                  <a:pt x="132" y="67"/>
                </a:cubicBezTo>
                <a:cubicBezTo>
                  <a:pt x="99" y="92"/>
                  <a:pt x="62" y="121"/>
                  <a:pt x="40" y="164"/>
                </a:cubicBezTo>
                <a:cubicBezTo>
                  <a:pt x="18" y="207"/>
                  <a:pt x="0" y="275"/>
                  <a:pt x="0" y="324"/>
                </a:cubicBezTo>
                <a:cubicBezTo>
                  <a:pt x="0" y="373"/>
                  <a:pt x="17" y="422"/>
                  <a:pt x="43" y="459"/>
                </a:cubicBezTo>
                <a:cubicBezTo>
                  <a:pt x="69" y="496"/>
                  <a:pt x="120" y="529"/>
                  <a:pt x="159" y="548"/>
                </a:cubicBezTo>
                <a:cubicBezTo>
                  <a:pt x="198" y="567"/>
                  <a:pt x="235" y="572"/>
                  <a:pt x="276" y="575"/>
                </a:cubicBezTo>
                <a:cubicBezTo>
                  <a:pt x="317" y="578"/>
                  <a:pt x="368" y="575"/>
                  <a:pt x="405" y="565"/>
                </a:cubicBezTo>
                <a:cubicBezTo>
                  <a:pt x="442" y="555"/>
                  <a:pt x="478" y="533"/>
                  <a:pt x="501" y="514"/>
                </a:cubicBezTo>
                <a:cubicBezTo>
                  <a:pt x="524" y="495"/>
                  <a:pt x="533" y="479"/>
                  <a:pt x="542" y="454"/>
                </a:cubicBezTo>
                <a:cubicBezTo>
                  <a:pt x="551" y="429"/>
                  <a:pt x="555" y="384"/>
                  <a:pt x="558" y="365"/>
                </a:cubicBezTo>
              </a:path>
            </a:pathLst>
          </a:custGeom>
          <a:noFill/>
          <a:ln w="57150" cap="flat" cmpd="sng">
            <a:solidFill>
              <a:schemeClr val="bg1">
                <a:lumMod val="75000"/>
              </a:schemeClr>
            </a:solidFill>
            <a:prstDash val="solid"/>
            <a:round/>
            <a:headEnd type="none" w="med" len="med"/>
            <a:tailEnd type="none" w="med" len="med"/>
          </a:ln>
          <a:effectLst/>
        </p:spPr>
        <p:txBody>
          <a:bodyPr anchor="ctr"/>
          <a:lstStyle/>
          <a:p>
            <a:endParaRPr lang="en-US"/>
          </a:p>
        </p:txBody>
      </p:sp>
      <p:sp>
        <p:nvSpPr>
          <p:cNvPr id="1609749" name="Oval 21"/>
          <p:cNvSpPr>
            <a:spLocks noChangeAspect="1" noChangeArrowheads="1"/>
          </p:cNvSpPr>
          <p:nvPr/>
        </p:nvSpPr>
        <p:spPr bwMode="auto">
          <a:xfrm>
            <a:off x="5761038" y="1828800"/>
            <a:ext cx="549275" cy="549275"/>
          </a:xfrm>
          <a:prstGeom prst="ellipse">
            <a:avLst/>
          </a:prstGeom>
          <a:noFill/>
          <a:ln w="57150" algn="ctr">
            <a:solidFill>
              <a:schemeClr val="bg1">
                <a:lumMod val="75000"/>
              </a:schemeClr>
            </a:solidFill>
            <a:round/>
            <a:headEnd/>
            <a:tailEnd/>
          </a:ln>
          <a:effectLst/>
        </p:spPr>
        <p:txBody>
          <a:bodyPr wrap="none" anchor="ctr"/>
          <a:lstStyle/>
          <a:p>
            <a:pPr algn="ctr"/>
            <a:r>
              <a:rPr lang="en-US" sz="1600" b="0">
                <a:latin typeface="Arial" charset="0"/>
              </a:rPr>
              <a:t>VFD</a:t>
            </a:r>
          </a:p>
        </p:txBody>
      </p:sp>
      <p:sp>
        <p:nvSpPr>
          <p:cNvPr id="1609750" name="Line 22"/>
          <p:cNvSpPr>
            <a:spLocks noChangeShapeType="1"/>
          </p:cNvSpPr>
          <p:nvPr/>
        </p:nvSpPr>
        <p:spPr bwMode="auto">
          <a:xfrm flipV="1">
            <a:off x="6165850" y="1597025"/>
            <a:ext cx="317500" cy="4763"/>
          </a:xfrm>
          <a:prstGeom prst="line">
            <a:avLst/>
          </a:prstGeom>
          <a:noFill/>
          <a:ln w="57150">
            <a:solidFill>
              <a:schemeClr val="bg1">
                <a:lumMod val="75000"/>
              </a:schemeClr>
            </a:solidFill>
            <a:round/>
            <a:headEnd/>
            <a:tailEnd/>
          </a:ln>
          <a:effectLst/>
        </p:spPr>
        <p:txBody>
          <a:bodyPr anchor="ctr"/>
          <a:lstStyle/>
          <a:p>
            <a:endParaRPr lang="en-US"/>
          </a:p>
        </p:txBody>
      </p:sp>
      <p:sp>
        <p:nvSpPr>
          <p:cNvPr id="1609751" name="Line 23"/>
          <p:cNvSpPr>
            <a:spLocks noChangeShapeType="1"/>
          </p:cNvSpPr>
          <p:nvPr/>
        </p:nvSpPr>
        <p:spPr bwMode="auto">
          <a:xfrm flipV="1">
            <a:off x="6388100" y="2185988"/>
            <a:ext cx="90488" cy="1587"/>
          </a:xfrm>
          <a:prstGeom prst="line">
            <a:avLst/>
          </a:prstGeom>
          <a:noFill/>
          <a:ln w="57150">
            <a:solidFill>
              <a:schemeClr val="bg1">
                <a:lumMod val="75000"/>
              </a:schemeClr>
            </a:solidFill>
            <a:round/>
            <a:headEnd/>
            <a:tailEnd/>
          </a:ln>
          <a:effectLst/>
        </p:spPr>
        <p:txBody>
          <a:bodyPr anchor="ctr"/>
          <a:lstStyle/>
          <a:p>
            <a:endParaRPr lang="en-US"/>
          </a:p>
        </p:txBody>
      </p:sp>
      <p:sp>
        <p:nvSpPr>
          <p:cNvPr id="1609752" name="Line 24"/>
          <p:cNvSpPr>
            <a:spLocks noChangeShapeType="1"/>
          </p:cNvSpPr>
          <p:nvPr/>
        </p:nvSpPr>
        <p:spPr bwMode="auto">
          <a:xfrm>
            <a:off x="2795588" y="2576513"/>
            <a:ext cx="0" cy="1766887"/>
          </a:xfrm>
          <a:prstGeom prst="line">
            <a:avLst/>
          </a:prstGeom>
          <a:noFill/>
          <a:ln w="57150">
            <a:solidFill>
              <a:srgbClr val="B2B2B2"/>
            </a:solidFill>
            <a:round/>
            <a:headEnd/>
            <a:tailEnd/>
          </a:ln>
          <a:effectLst/>
        </p:spPr>
        <p:txBody>
          <a:bodyPr anchor="ctr"/>
          <a:lstStyle/>
          <a:p>
            <a:endParaRPr lang="en-US"/>
          </a:p>
        </p:txBody>
      </p:sp>
      <p:sp>
        <p:nvSpPr>
          <p:cNvPr id="1609753" name="Line 25"/>
          <p:cNvSpPr>
            <a:spLocks noChangeShapeType="1"/>
          </p:cNvSpPr>
          <p:nvPr/>
        </p:nvSpPr>
        <p:spPr bwMode="auto">
          <a:xfrm flipV="1">
            <a:off x="6257925" y="4300538"/>
            <a:ext cx="0" cy="495300"/>
          </a:xfrm>
          <a:prstGeom prst="line">
            <a:avLst/>
          </a:prstGeom>
          <a:noFill/>
          <a:ln w="76200">
            <a:solidFill>
              <a:schemeClr val="bg1"/>
            </a:solidFill>
            <a:round/>
            <a:headEnd/>
            <a:tailEnd/>
          </a:ln>
          <a:effectLst/>
        </p:spPr>
        <p:txBody>
          <a:bodyPr anchor="ctr"/>
          <a:lstStyle/>
          <a:p>
            <a:endParaRPr lang="en-US"/>
          </a:p>
        </p:txBody>
      </p:sp>
      <p:sp>
        <p:nvSpPr>
          <p:cNvPr id="1609754" name="Line 26"/>
          <p:cNvSpPr>
            <a:spLocks noChangeShapeType="1"/>
          </p:cNvSpPr>
          <p:nvPr/>
        </p:nvSpPr>
        <p:spPr bwMode="auto">
          <a:xfrm>
            <a:off x="2795588" y="4314825"/>
            <a:ext cx="2652712" cy="0"/>
          </a:xfrm>
          <a:prstGeom prst="line">
            <a:avLst/>
          </a:prstGeom>
          <a:noFill/>
          <a:ln w="57150">
            <a:solidFill>
              <a:srgbClr val="B2B2B2"/>
            </a:solidFill>
            <a:round/>
            <a:headEnd/>
            <a:tailEnd/>
          </a:ln>
          <a:effectLst/>
        </p:spPr>
        <p:txBody>
          <a:bodyPr anchor="ctr"/>
          <a:lstStyle/>
          <a:p>
            <a:endParaRPr lang="en-US"/>
          </a:p>
        </p:txBody>
      </p:sp>
      <p:sp>
        <p:nvSpPr>
          <p:cNvPr id="1609755" name="Line 27"/>
          <p:cNvSpPr>
            <a:spLocks noChangeShapeType="1"/>
          </p:cNvSpPr>
          <p:nvPr/>
        </p:nvSpPr>
        <p:spPr bwMode="auto">
          <a:xfrm>
            <a:off x="4708525" y="4792663"/>
            <a:ext cx="1584325" cy="0"/>
          </a:xfrm>
          <a:prstGeom prst="line">
            <a:avLst/>
          </a:prstGeom>
          <a:noFill/>
          <a:ln w="57150">
            <a:solidFill>
              <a:srgbClr val="B2B2B2"/>
            </a:solidFill>
            <a:round/>
            <a:headEnd/>
            <a:tailEnd/>
          </a:ln>
          <a:effectLst/>
        </p:spPr>
        <p:txBody>
          <a:bodyPr anchor="ctr"/>
          <a:lstStyle/>
          <a:p>
            <a:endParaRPr lang="en-US"/>
          </a:p>
        </p:txBody>
      </p:sp>
      <p:sp>
        <p:nvSpPr>
          <p:cNvPr id="1609756" name="Line 28"/>
          <p:cNvSpPr>
            <a:spLocks noChangeShapeType="1"/>
          </p:cNvSpPr>
          <p:nvPr/>
        </p:nvSpPr>
        <p:spPr bwMode="auto">
          <a:xfrm flipH="1">
            <a:off x="3840163" y="4786313"/>
            <a:ext cx="895350" cy="471487"/>
          </a:xfrm>
          <a:prstGeom prst="line">
            <a:avLst/>
          </a:prstGeom>
          <a:noFill/>
          <a:ln w="57150">
            <a:solidFill>
              <a:srgbClr val="B2B2B2"/>
            </a:solidFill>
            <a:round/>
            <a:headEnd/>
            <a:tailEnd/>
          </a:ln>
          <a:effectLst/>
        </p:spPr>
        <p:txBody>
          <a:bodyPr anchor="ctr"/>
          <a:lstStyle/>
          <a:p>
            <a:endParaRPr lang="en-US"/>
          </a:p>
        </p:txBody>
      </p:sp>
      <p:sp>
        <p:nvSpPr>
          <p:cNvPr id="1609757" name="Line 29"/>
          <p:cNvSpPr>
            <a:spLocks noChangeShapeType="1"/>
          </p:cNvSpPr>
          <p:nvPr/>
        </p:nvSpPr>
        <p:spPr bwMode="auto">
          <a:xfrm flipH="1">
            <a:off x="868363" y="5262563"/>
            <a:ext cx="2984500" cy="0"/>
          </a:xfrm>
          <a:prstGeom prst="line">
            <a:avLst/>
          </a:prstGeom>
          <a:noFill/>
          <a:ln w="57150">
            <a:solidFill>
              <a:srgbClr val="B2B2B2"/>
            </a:solidFill>
            <a:round/>
            <a:headEnd/>
            <a:tailEnd/>
          </a:ln>
          <a:effectLst/>
        </p:spPr>
        <p:txBody>
          <a:bodyPr anchor="ctr"/>
          <a:lstStyle/>
          <a:p>
            <a:endParaRPr lang="en-US"/>
          </a:p>
        </p:txBody>
      </p:sp>
      <p:grpSp>
        <p:nvGrpSpPr>
          <p:cNvPr id="5" name="Group 30"/>
          <p:cNvGrpSpPr>
            <a:grpSpLocks/>
          </p:cNvGrpSpPr>
          <p:nvPr/>
        </p:nvGrpSpPr>
        <p:grpSpPr bwMode="auto">
          <a:xfrm flipH="1">
            <a:off x="798513" y="1050925"/>
            <a:ext cx="571500" cy="731838"/>
            <a:chOff x="821" y="662"/>
            <a:chExt cx="360" cy="461"/>
          </a:xfrm>
          <a:solidFill>
            <a:schemeClr val="bg1">
              <a:lumMod val="95000"/>
            </a:schemeClr>
          </a:solidFill>
        </p:grpSpPr>
        <p:sp>
          <p:nvSpPr>
            <p:cNvPr id="1609759" name="Line 31"/>
            <p:cNvSpPr>
              <a:spLocks noChangeShapeType="1"/>
            </p:cNvSpPr>
            <p:nvPr/>
          </p:nvSpPr>
          <p:spPr bwMode="auto">
            <a:xfrm flipV="1">
              <a:off x="835" y="749"/>
              <a:ext cx="0" cy="374"/>
            </a:xfrm>
            <a:prstGeom prst="line">
              <a:avLst/>
            </a:prstGeom>
            <a:grpFill/>
            <a:ln w="9525">
              <a:solidFill>
                <a:schemeClr val="bg1">
                  <a:lumMod val="75000"/>
                </a:schemeClr>
              </a:solidFill>
              <a:round/>
              <a:headEnd/>
              <a:tailEnd/>
            </a:ln>
            <a:effectLst/>
          </p:spPr>
          <p:txBody>
            <a:bodyPr anchor="ctr"/>
            <a:lstStyle/>
            <a:p>
              <a:endParaRPr lang="en-US"/>
            </a:p>
          </p:txBody>
        </p:sp>
        <p:sp>
          <p:nvSpPr>
            <p:cNvPr id="1609760" name="Line 32"/>
            <p:cNvSpPr>
              <a:spLocks noChangeShapeType="1"/>
            </p:cNvSpPr>
            <p:nvPr/>
          </p:nvSpPr>
          <p:spPr bwMode="auto">
            <a:xfrm rot="2700000" flipV="1">
              <a:off x="835" y="1002"/>
              <a:ext cx="2" cy="120"/>
            </a:xfrm>
            <a:prstGeom prst="line">
              <a:avLst/>
            </a:prstGeom>
            <a:grpFill/>
            <a:ln w="9525">
              <a:solidFill>
                <a:schemeClr val="bg1">
                  <a:lumMod val="75000"/>
                </a:schemeClr>
              </a:solidFill>
              <a:round/>
              <a:headEnd/>
              <a:tailEnd/>
            </a:ln>
            <a:effectLst/>
          </p:spPr>
          <p:txBody>
            <a:bodyPr anchor="ctr"/>
            <a:lstStyle/>
            <a:p>
              <a:endParaRPr lang="en-US"/>
            </a:p>
          </p:txBody>
        </p:sp>
        <p:sp>
          <p:nvSpPr>
            <p:cNvPr id="1609761" name="Oval 33"/>
            <p:cNvSpPr>
              <a:spLocks noChangeAspect="1" noChangeArrowheads="1"/>
            </p:cNvSpPr>
            <p:nvPr/>
          </p:nvSpPr>
          <p:spPr bwMode="auto">
            <a:xfrm>
              <a:off x="822" y="1045"/>
              <a:ext cx="29" cy="29"/>
            </a:xfrm>
            <a:prstGeom prst="ellipse">
              <a:avLst/>
            </a:prstGeom>
            <a:grpFill/>
            <a:ln w="9525" algn="ctr">
              <a:solidFill>
                <a:schemeClr val="bg1">
                  <a:lumMod val="75000"/>
                </a:schemeClr>
              </a:solidFill>
              <a:round/>
              <a:headEnd/>
              <a:tailEnd/>
            </a:ln>
            <a:effectLst/>
          </p:spPr>
          <p:txBody>
            <a:bodyPr wrap="none" anchor="ctr"/>
            <a:lstStyle/>
            <a:p>
              <a:endParaRPr lang="en-US"/>
            </a:p>
          </p:txBody>
        </p:sp>
        <p:grpSp>
          <p:nvGrpSpPr>
            <p:cNvPr id="6" name="Group 34"/>
            <p:cNvGrpSpPr>
              <a:grpSpLocks/>
            </p:cNvGrpSpPr>
            <p:nvPr/>
          </p:nvGrpSpPr>
          <p:grpSpPr bwMode="auto">
            <a:xfrm>
              <a:off x="821" y="662"/>
              <a:ext cx="360" cy="173"/>
              <a:chOff x="821" y="662"/>
              <a:chExt cx="360" cy="173"/>
            </a:xfrm>
            <a:grpFill/>
          </p:grpSpPr>
          <p:sp>
            <p:nvSpPr>
              <p:cNvPr id="1609763" name="Line 35"/>
              <p:cNvSpPr>
                <a:spLocks noChangeShapeType="1"/>
              </p:cNvSpPr>
              <p:nvPr/>
            </p:nvSpPr>
            <p:spPr bwMode="auto">
              <a:xfrm>
                <a:off x="835" y="749"/>
                <a:ext cx="87" cy="0"/>
              </a:xfrm>
              <a:prstGeom prst="line">
                <a:avLst/>
              </a:prstGeom>
              <a:grpFill/>
              <a:ln w="9525">
                <a:solidFill>
                  <a:schemeClr val="bg1">
                    <a:lumMod val="75000"/>
                  </a:schemeClr>
                </a:solidFill>
                <a:round/>
                <a:headEnd/>
                <a:tailEnd/>
              </a:ln>
              <a:effectLst/>
            </p:spPr>
            <p:txBody>
              <a:bodyPr anchor="ctr"/>
              <a:lstStyle/>
              <a:p>
                <a:endParaRPr lang="en-US"/>
              </a:p>
            </p:txBody>
          </p:sp>
          <p:sp>
            <p:nvSpPr>
              <p:cNvPr id="1609764" name="Oval 36"/>
              <p:cNvSpPr>
                <a:spLocks noChangeAspect="1" noChangeArrowheads="1"/>
              </p:cNvSpPr>
              <p:nvPr/>
            </p:nvSpPr>
            <p:spPr bwMode="auto">
              <a:xfrm>
                <a:off x="821" y="736"/>
                <a:ext cx="29" cy="29"/>
              </a:xfrm>
              <a:prstGeom prst="ellipse">
                <a:avLst/>
              </a:prstGeom>
              <a:grpFill/>
              <a:ln w="9525" algn="ctr">
                <a:solidFill>
                  <a:schemeClr val="bg1">
                    <a:lumMod val="75000"/>
                  </a:schemeClr>
                </a:solidFill>
                <a:round/>
                <a:headEnd/>
                <a:tailEnd/>
              </a:ln>
              <a:effectLst/>
            </p:spPr>
            <p:txBody>
              <a:bodyPr wrap="none" anchor="ctr"/>
              <a:lstStyle/>
              <a:p>
                <a:endParaRPr lang="en-US"/>
              </a:p>
            </p:txBody>
          </p:sp>
          <p:sp>
            <p:nvSpPr>
              <p:cNvPr id="1609765" name="Rectangle 37"/>
              <p:cNvSpPr>
                <a:spLocks noChangeArrowheads="1"/>
              </p:cNvSpPr>
              <p:nvPr/>
            </p:nvSpPr>
            <p:spPr bwMode="auto">
              <a:xfrm>
                <a:off x="922" y="691"/>
                <a:ext cx="259" cy="115"/>
              </a:xfrm>
              <a:prstGeom prst="rect">
                <a:avLst/>
              </a:prstGeom>
              <a:grpFill/>
              <a:ln w="9525" algn="ctr">
                <a:solidFill>
                  <a:schemeClr val="bg1">
                    <a:lumMod val="75000"/>
                  </a:schemeClr>
                </a:solidFill>
                <a:miter lim="800000"/>
                <a:headEnd/>
                <a:tailEnd/>
              </a:ln>
              <a:effectLst/>
            </p:spPr>
            <p:txBody>
              <a:bodyPr wrap="none" anchor="ctr"/>
              <a:lstStyle/>
              <a:p>
                <a:endParaRPr lang="en-US"/>
              </a:p>
            </p:txBody>
          </p:sp>
          <p:sp>
            <p:nvSpPr>
              <p:cNvPr id="1609766" name="Rectangle 38"/>
              <p:cNvSpPr>
                <a:spLocks noChangeArrowheads="1"/>
              </p:cNvSpPr>
              <p:nvPr/>
            </p:nvSpPr>
            <p:spPr bwMode="auto">
              <a:xfrm>
                <a:off x="1066" y="662"/>
                <a:ext cx="28" cy="173"/>
              </a:xfrm>
              <a:prstGeom prst="rect">
                <a:avLst/>
              </a:prstGeom>
              <a:grpFill/>
              <a:ln w="9525" algn="ctr">
                <a:solidFill>
                  <a:schemeClr val="bg1">
                    <a:lumMod val="75000"/>
                  </a:schemeClr>
                </a:solidFill>
                <a:miter lim="800000"/>
                <a:headEnd/>
                <a:tailEnd/>
              </a:ln>
              <a:effectLst/>
            </p:spPr>
            <p:txBody>
              <a:bodyPr wrap="none" anchor="ctr"/>
              <a:lstStyle/>
              <a:p>
                <a:endParaRPr lang="en-US"/>
              </a:p>
            </p:txBody>
          </p:sp>
          <p:sp>
            <p:nvSpPr>
              <p:cNvPr id="1609767" name="Rectangle 39"/>
              <p:cNvSpPr>
                <a:spLocks noChangeArrowheads="1"/>
              </p:cNvSpPr>
              <p:nvPr/>
            </p:nvSpPr>
            <p:spPr bwMode="auto">
              <a:xfrm>
                <a:off x="1094" y="662"/>
                <a:ext cx="28" cy="173"/>
              </a:xfrm>
              <a:prstGeom prst="rect">
                <a:avLst/>
              </a:prstGeom>
              <a:grpFill/>
              <a:ln w="9525" algn="ctr">
                <a:solidFill>
                  <a:schemeClr val="bg1">
                    <a:lumMod val="75000"/>
                  </a:schemeClr>
                </a:solidFill>
                <a:miter lim="800000"/>
                <a:headEnd/>
                <a:tailEnd/>
              </a:ln>
              <a:effectLst/>
            </p:spPr>
            <p:txBody>
              <a:bodyPr wrap="none" anchor="ctr"/>
              <a:lstStyle/>
              <a:p>
                <a:endParaRPr lang="en-US"/>
              </a:p>
            </p:txBody>
          </p:sp>
        </p:grpSp>
      </p:grpSp>
      <p:sp>
        <p:nvSpPr>
          <p:cNvPr id="1609768" name="Rectangle 40" descr="25%"/>
          <p:cNvSpPr>
            <a:spLocks noChangeArrowheads="1"/>
          </p:cNvSpPr>
          <p:nvPr/>
        </p:nvSpPr>
        <p:spPr bwMode="auto">
          <a:xfrm>
            <a:off x="2925763" y="2057400"/>
            <a:ext cx="92075" cy="457200"/>
          </a:xfrm>
          <a:prstGeom prst="rect">
            <a:avLst/>
          </a:prstGeom>
          <a:pattFill prst="pct25">
            <a:fgClr>
              <a:srgbClr val="339933"/>
            </a:fgClr>
            <a:bgClr>
              <a:schemeClr val="bg1"/>
            </a:bgClr>
          </a:pattFill>
          <a:ln w="9525" algn="ctr">
            <a:solidFill>
              <a:schemeClr val="tx1"/>
            </a:solidFill>
            <a:miter lim="800000"/>
            <a:headEnd/>
            <a:tailEnd/>
          </a:ln>
          <a:effectLst/>
        </p:spPr>
        <p:txBody>
          <a:bodyPr wrap="none" anchor="ctr"/>
          <a:lstStyle/>
          <a:p>
            <a:endParaRPr lang="en-US"/>
          </a:p>
        </p:txBody>
      </p:sp>
      <p:grpSp>
        <p:nvGrpSpPr>
          <p:cNvPr id="11" name="Group 71"/>
          <p:cNvGrpSpPr>
            <a:grpSpLocks/>
          </p:cNvGrpSpPr>
          <p:nvPr/>
        </p:nvGrpSpPr>
        <p:grpSpPr bwMode="auto">
          <a:xfrm>
            <a:off x="3130550" y="1050925"/>
            <a:ext cx="595313" cy="1471613"/>
            <a:chOff x="2087" y="662"/>
            <a:chExt cx="375" cy="927"/>
          </a:xfrm>
          <a:solidFill>
            <a:schemeClr val="bg1">
              <a:lumMod val="95000"/>
            </a:schemeClr>
          </a:solidFill>
        </p:grpSpPr>
        <p:sp>
          <p:nvSpPr>
            <p:cNvPr id="1609800" name="Line 72"/>
            <p:cNvSpPr>
              <a:spLocks noChangeShapeType="1"/>
            </p:cNvSpPr>
            <p:nvPr/>
          </p:nvSpPr>
          <p:spPr bwMode="auto">
            <a:xfrm>
              <a:off x="2102" y="749"/>
              <a:ext cx="101" cy="0"/>
            </a:xfrm>
            <a:prstGeom prst="line">
              <a:avLst/>
            </a:prstGeom>
            <a:grpFill/>
            <a:ln w="9525">
              <a:solidFill>
                <a:schemeClr val="bg1">
                  <a:lumMod val="75000"/>
                </a:schemeClr>
              </a:solidFill>
              <a:round/>
              <a:headEnd/>
              <a:tailEnd/>
            </a:ln>
            <a:effectLst/>
          </p:spPr>
          <p:txBody>
            <a:bodyPr anchor="ctr"/>
            <a:lstStyle/>
            <a:p>
              <a:endParaRPr lang="en-US"/>
            </a:p>
          </p:txBody>
        </p:sp>
        <p:sp>
          <p:nvSpPr>
            <p:cNvPr id="1609801" name="Oval 73"/>
            <p:cNvSpPr>
              <a:spLocks noChangeAspect="1" noChangeArrowheads="1"/>
            </p:cNvSpPr>
            <p:nvPr/>
          </p:nvSpPr>
          <p:spPr bwMode="auto">
            <a:xfrm>
              <a:off x="2088" y="736"/>
              <a:ext cx="29" cy="29"/>
            </a:xfrm>
            <a:prstGeom prst="ellipse">
              <a:avLst/>
            </a:prstGeom>
            <a:grpFill/>
            <a:ln w="9525" algn="ctr">
              <a:solidFill>
                <a:schemeClr val="bg1">
                  <a:lumMod val="75000"/>
                </a:schemeClr>
              </a:solidFill>
              <a:round/>
              <a:headEnd/>
              <a:tailEnd/>
            </a:ln>
            <a:effectLst/>
          </p:spPr>
          <p:txBody>
            <a:bodyPr wrap="none" anchor="ctr"/>
            <a:lstStyle/>
            <a:p>
              <a:endParaRPr lang="en-US"/>
            </a:p>
          </p:txBody>
        </p:sp>
        <p:sp>
          <p:nvSpPr>
            <p:cNvPr id="1609802" name="Rectangle 74"/>
            <p:cNvSpPr>
              <a:spLocks noChangeArrowheads="1"/>
            </p:cNvSpPr>
            <p:nvPr/>
          </p:nvSpPr>
          <p:spPr bwMode="auto">
            <a:xfrm>
              <a:off x="2203" y="691"/>
              <a:ext cx="259" cy="115"/>
            </a:xfrm>
            <a:prstGeom prst="rect">
              <a:avLst/>
            </a:prstGeom>
            <a:grpFill/>
            <a:ln w="9525" algn="ctr">
              <a:solidFill>
                <a:schemeClr val="bg1">
                  <a:lumMod val="75000"/>
                </a:schemeClr>
              </a:solidFill>
              <a:miter lim="800000"/>
              <a:headEnd/>
              <a:tailEnd/>
            </a:ln>
            <a:effectLst/>
          </p:spPr>
          <p:txBody>
            <a:bodyPr wrap="none" anchor="ctr"/>
            <a:lstStyle/>
            <a:p>
              <a:endParaRPr lang="en-US"/>
            </a:p>
          </p:txBody>
        </p:sp>
        <p:sp>
          <p:nvSpPr>
            <p:cNvPr id="1609803" name="Rectangle 75"/>
            <p:cNvSpPr>
              <a:spLocks noChangeArrowheads="1"/>
            </p:cNvSpPr>
            <p:nvPr/>
          </p:nvSpPr>
          <p:spPr bwMode="auto">
            <a:xfrm>
              <a:off x="2347" y="662"/>
              <a:ext cx="28" cy="173"/>
            </a:xfrm>
            <a:prstGeom prst="rect">
              <a:avLst/>
            </a:prstGeom>
            <a:grpFill/>
            <a:ln w="9525" algn="ctr">
              <a:solidFill>
                <a:schemeClr val="bg1">
                  <a:lumMod val="75000"/>
                </a:schemeClr>
              </a:solidFill>
              <a:miter lim="800000"/>
              <a:headEnd/>
              <a:tailEnd/>
            </a:ln>
            <a:effectLst/>
          </p:spPr>
          <p:txBody>
            <a:bodyPr wrap="none" anchor="ctr"/>
            <a:lstStyle/>
            <a:p>
              <a:endParaRPr lang="en-US"/>
            </a:p>
          </p:txBody>
        </p:sp>
        <p:sp>
          <p:nvSpPr>
            <p:cNvPr id="1609804" name="Rectangle 76"/>
            <p:cNvSpPr>
              <a:spLocks noChangeArrowheads="1"/>
            </p:cNvSpPr>
            <p:nvPr/>
          </p:nvSpPr>
          <p:spPr bwMode="auto">
            <a:xfrm>
              <a:off x="2375" y="662"/>
              <a:ext cx="28" cy="173"/>
            </a:xfrm>
            <a:prstGeom prst="rect">
              <a:avLst/>
            </a:prstGeom>
            <a:grpFill/>
            <a:ln w="9525" algn="ctr">
              <a:solidFill>
                <a:schemeClr val="bg1">
                  <a:lumMod val="75000"/>
                </a:schemeClr>
              </a:solidFill>
              <a:miter lim="800000"/>
              <a:headEnd/>
              <a:tailEnd/>
            </a:ln>
            <a:effectLst/>
          </p:spPr>
          <p:txBody>
            <a:bodyPr wrap="none" anchor="ctr"/>
            <a:lstStyle/>
            <a:p>
              <a:endParaRPr lang="en-US"/>
            </a:p>
          </p:txBody>
        </p:sp>
        <p:grpSp>
          <p:nvGrpSpPr>
            <p:cNvPr id="12" name="Group 77"/>
            <p:cNvGrpSpPr>
              <a:grpSpLocks/>
            </p:cNvGrpSpPr>
            <p:nvPr/>
          </p:nvGrpSpPr>
          <p:grpSpPr bwMode="auto">
            <a:xfrm>
              <a:off x="2087" y="749"/>
              <a:ext cx="30" cy="840"/>
              <a:chOff x="2087" y="749"/>
              <a:chExt cx="30" cy="840"/>
            </a:xfrm>
            <a:grpFill/>
          </p:grpSpPr>
          <p:sp>
            <p:nvSpPr>
              <p:cNvPr id="1609806" name="Line 78"/>
              <p:cNvSpPr>
                <a:spLocks noChangeShapeType="1"/>
              </p:cNvSpPr>
              <p:nvPr/>
            </p:nvSpPr>
            <p:spPr bwMode="auto">
              <a:xfrm flipV="1">
                <a:off x="2102" y="749"/>
                <a:ext cx="0" cy="777"/>
              </a:xfrm>
              <a:prstGeom prst="line">
                <a:avLst/>
              </a:prstGeom>
              <a:grpFill/>
              <a:ln w="9525">
                <a:solidFill>
                  <a:schemeClr val="bg1">
                    <a:lumMod val="75000"/>
                  </a:schemeClr>
                </a:solidFill>
                <a:round/>
                <a:headEnd/>
                <a:tailEnd/>
              </a:ln>
              <a:effectLst/>
            </p:spPr>
            <p:txBody>
              <a:bodyPr anchor="ctr"/>
              <a:lstStyle/>
              <a:p>
                <a:endParaRPr lang="en-US"/>
              </a:p>
            </p:txBody>
          </p:sp>
          <p:grpSp>
            <p:nvGrpSpPr>
              <p:cNvPr id="13" name="Group 79"/>
              <p:cNvGrpSpPr>
                <a:grpSpLocks/>
              </p:cNvGrpSpPr>
              <p:nvPr/>
            </p:nvGrpSpPr>
            <p:grpSpPr bwMode="auto">
              <a:xfrm>
                <a:off x="2088" y="1002"/>
                <a:ext cx="29" cy="120"/>
                <a:chOff x="2087" y="1002"/>
                <a:chExt cx="29" cy="120"/>
              </a:xfrm>
              <a:grpFill/>
            </p:grpSpPr>
            <p:sp>
              <p:nvSpPr>
                <p:cNvPr id="1609808" name="Line 80"/>
                <p:cNvSpPr>
                  <a:spLocks noChangeShapeType="1"/>
                </p:cNvSpPr>
                <p:nvPr/>
              </p:nvSpPr>
              <p:spPr bwMode="auto">
                <a:xfrm rot="2700000" flipV="1">
                  <a:off x="2101" y="1002"/>
                  <a:ext cx="2" cy="120"/>
                </a:xfrm>
                <a:prstGeom prst="line">
                  <a:avLst/>
                </a:prstGeom>
                <a:grpFill/>
                <a:ln w="9525">
                  <a:solidFill>
                    <a:schemeClr val="bg1">
                      <a:lumMod val="75000"/>
                    </a:schemeClr>
                  </a:solidFill>
                  <a:round/>
                  <a:headEnd/>
                  <a:tailEnd/>
                </a:ln>
                <a:effectLst/>
              </p:spPr>
              <p:txBody>
                <a:bodyPr anchor="ctr"/>
                <a:lstStyle/>
                <a:p>
                  <a:endParaRPr lang="en-US"/>
                </a:p>
              </p:txBody>
            </p:sp>
            <p:sp>
              <p:nvSpPr>
                <p:cNvPr id="1609809" name="Oval 81"/>
                <p:cNvSpPr>
                  <a:spLocks noChangeAspect="1" noChangeArrowheads="1"/>
                </p:cNvSpPr>
                <p:nvPr/>
              </p:nvSpPr>
              <p:spPr bwMode="auto">
                <a:xfrm>
                  <a:off x="2087" y="1045"/>
                  <a:ext cx="29" cy="29"/>
                </a:xfrm>
                <a:prstGeom prst="ellipse">
                  <a:avLst/>
                </a:prstGeom>
                <a:grpFill/>
                <a:ln w="9525" algn="ctr">
                  <a:solidFill>
                    <a:schemeClr val="bg1">
                      <a:lumMod val="75000"/>
                    </a:schemeClr>
                  </a:solidFill>
                  <a:round/>
                  <a:headEnd/>
                  <a:tailEnd/>
                </a:ln>
                <a:effectLst/>
              </p:spPr>
              <p:txBody>
                <a:bodyPr wrap="none" anchor="ctr"/>
                <a:lstStyle/>
                <a:p>
                  <a:endParaRPr lang="en-US"/>
                </a:p>
              </p:txBody>
            </p:sp>
          </p:grpSp>
          <p:grpSp>
            <p:nvGrpSpPr>
              <p:cNvPr id="14" name="Group 82"/>
              <p:cNvGrpSpPr>
                <a:grpSpLocks/>
              </p:cNvGrpSpPr>
              <p:nvPr/>
            </p:nvGrpSpPr>
            <p:grpSpPr bwMode="auto">
              <a:xfrm>
                <a:off x="2088" y="1157"/>
                <a:ext cx="29" cy="120"/>
                <a:chOff x="2087" y="1167"/>
                <a:chExt cx="29" cy="120"/>
              </a:xfrm>
              <a:grpFill/>
            </p:grpSpPr>
            <p:sp>
              <p:nvSpPr>
                <p:cNvPr id="1609811" name="Line 83"/>
                <p:cNvSpPr>
                  <a:spLocks noChangeShapeType="1"/>
                </p:cNvSpPr>
                <p:nvPr/>
              </p:nvSpPr>
              <p:spPr bwMode="auto">
                <a:xfrm rot="-2700000">
                  <a:off x="2101" y="1167"/>
                  <a:ext cx="2" cy="120"/>
                </a:xfrm>
                <a:prstGeom prst="line">
                  <a:avLst/>
                </a:prstGeom>
                <a:grpFill/>
                <a:ln w="9525">
                  <a:solidFill>
                    <a:schemeClr val="bg1">
                      <a:lumMod val="75000"/>
                    </a:schemeClr>
                  </a:solidFill>
                  <a:round/>
                  <a:headEnd/>
                  <a:tailEnd/>
                </a:ln>
                <a:effectLst/>
              </p:spPr>
              <p:txBody>
                <a:bodyPr anchor="ctr"/>
                <a:lstStyle/>
                <a:p>
                  <a:endParaRPr lang="en-US"/>
                </a:p>
              </p:txBody>
            </p:sp>
            <p:sp>
              <p:nvSpPr>
                <p:cNvPr id="1609812" name="Oval 84"/>
                <p:cNvSpPr>
                  <a:spLocks noChangeAspect="1" noChangeArrowheads="1"/>
                </p:cNvSpPr>
                <p:nvPr/>
              </p:nvSpPr>
              <p:spPr bwMode="auto">
                <a:xfrm flipV="1">
                  <a:off x="2087" y="1210"/>
                  <a:ext cx="29" cy="29"/>
                </a:xfrm>
                <a:prstGeom prst="ellipse">
                  <a:avLst/>
                </a:prstGeom>
                <a:grpFill/>
                <a:ln w="9525" algn="ctr">
                  <a:solidFill>
                    <a:schemeClr val="bg1">
                      <a:lumMod val="75000"/>
                    </a:schemeClr>
                  </a:solidFill>
                  <a:round/>
                  <a:headEnd/>
                  <a:tailEnd/>
                </a:ln>
                <a:effectLst/>
              </p:spPr>
              <p:txBody>
                <a:bodyPr wrap="none" anchor="ctr"/>
                <a:lstStyle/>
                <a:p>
                  <a:endParaRPr lang="en-US"/>
                </a:p>
              </p:txBody>
            </p:sp>
          </p:grpSp>
          <p:grpSp>
            <p:nvGrpSpPr>
              <p:cNvPr id="15" name="Group 85"/>
              <p:cNvGrpSpPr>
                <a:grpSpLocks/>
              </p:cNvGrpSpPr>
              <p:nvPr/>
            </p:nvGrpSpPr>
            <p:grpSpPr bwMode="auto">
              <a:xfrm>
                <a:off x="2087" y="1469"/>
                <a:ext cx="29" cy="120"/>
                <a:chOff x="2087" y="1483"/>
                <a:chExt cx="29" cy="120"/>
              </a:xfrm>
              <a:grpFill/>
            </p:grpSpPr>
            <p:sp>
              <p:nvSpPr>
                <p:cNvPr id="1609814" name="Line 86"/>
                <p:cNvSpPr>
                  <a:spLocks noChangeShapeType="1"/>
                </p:cNvSpPr>
                <p:nvPr/>
              </p:nvSpPr>
              <p:spPr bwMode="auto">
                <a:xfrm rot="-2700000">
                  <a:off x="2101" y="1483"/>
                  <a:ext cx="2" cy="120"/>
                </a:xfrm>
                <a:prstGeom prst="line">
                  <a:avLst/>
                </a:prstGeom>
                <a:grpFill/>
                <a:ln w="9525">
                  <a:solidFill>
                    <a:schemeClr val="bg1">
                      <a:lumMod val="75000"/>
                    </a:schemeClr>
                  </a:solidFill>
                  <a:round/>
                  <a:headEnd/>
                  <a:tailEnd/>
                </a:ln>
                <a:effectLst/>
              </p:spPr>
              <p:txBody>
                <a:bodyPr anchor="ctr"/>
                <a:lstStyle/>
                <a:p>
                  <a:endParaRPr lang="en-US"/>
                </a:p>
              </p:txBody>
            </p:sp>
            <p:sp>
              <p:nvSpPr>
                <p:cNvPr id="1609815" name="Oval 87"/>
                <p:cNvSpPr>
                  <a:spLocks noChangeAspect="1" noChangeArrowheads="1"/>
                </p:cNvSpPr>
                <p:nvPr/>
              </p:nvSpPr>
              <p:spPr bwMode="auto">
                <a:xfrm flipV="1">
                  <a:off x="2087" y="1526"/>
                  <a:ext cx="29" cy="29"/>
                </a:xfrm>
                <a:prstGeom prst="ellipse">
                  <a:avLst/>
                </a:prstGeom>
                <a:grpFill/>
                <a:ln w="9525" algn="ctr">
                  <a:solidFill>
                    <a:schemeClr val="bg1">
                      <a:lumMod val="75000"/>
                    </a:schemeClr>
                  </a:solidFill>
                  <a:round/>
                  <a:headEnd/>
                  <a:tailEnd/>
                </a:ln>
                <a:effectLst/>
              </p:spPr>
              <p:txBody>
                <a:bodyPr wrap="none" anchor="ctr"/>
                <a:lstStyle/>
                <a:p>
                  <a:endParaRPr lang="en-US"/>
                </a:p>
              </p:txBody>
            </p:sp>
          </p:grpSp>
          <p:grpSp>
            <p:nvGrpSpPr>
              <p:cNvPr id="16" name="Group 88"/>
              <p:cNvGrpSpPr>
                <a:grpSpLocks/>
              </p:cNvGrpSpPr>
              <p:nvPr/>
            </p:nvGrpSpPr>
            <p:grpSpPr bwMode="auto">
              <a:xfrm>
                <a:off x="2088" y="1313"/>
                <a:ext cx="29" cy="120"/>
                <a:chOff x="2087" y="1311"/>
                <a:chExt cx="29" cy="120"/>
              </a:xfrm>
              <a:grpFill/>
            </p:grpSpPr>
            <p:sp>
              <p:nvSpPr>
                <p:cNvPr id="1609817" name="Line 89"/>
                <p:cNvSpPr>
                  <a:spLocks noChangeShapeType="1"/>
                </p:cNvSpPr>
                <p:nvPr/>
              </p:nvSpPr>
              <p:spPr bwMode="auto">
                <a:xfrm rot="-2700000">
                  <a:off x="2101" y="1311"/>
                  <a:ext cx="2" cy="120"/>
                </a:xfrm>
                <a:prstGeom prst="line">
                  <a:avLst/>
                </a:prstGeom>
                <a:grpFill/>
                <a:ln w="9525">
                  <a:solidFill>
                    <a:schemeClr val="bg1">
                      <a:lumMod val="75000"/>
                    </a:schemeClr>
                  </a:solidFill>
                  <a:round/>
                  <a:headEnd/>
                  <a:tailEnd/>
                </a:ln>
                <a:effectLst/>
              </p:spPr>
              <p:txBody>
                <a:bodyPr anchor="ctr"/>
                <a:lstStyle/>
                <a:p>
                  <a:endParaRPr lang="en-US"/>
                </a:p>
              </p:txBody>
            </p:sp>
            <p:sp>
              <p:nvSpPr>
                <p:cNvPr id="1609818" name="Oval 90"/>
                <p:cNvSpPr>
                  <a:spLocks noChangeAspect="1" noChangeArrowheads="1"/>
                </p:cNvSpPr>
                <p:nvPr/>
              </p:nvSpPr>
              <p:spPr bwMode="auto">
                <a:xfrm flipV="1">
                  <a:off x="2087" y="1354"/>
                  <a:ext cx="29" cy="29"/>
                </a:xfrm>
                <a:prstGeom prst="ellipse">
                  <a:avLst/>
                </a:prstGeom>
                <a:grpFill/>
                <a:ln w="9525" algn="ctr">
                  <a:solidFill>
                    <a:schemeClr val="bg1">
                      <a:lumMod val="75000"/>
                    </a:schemeClr>
                  </a:solidFill>
                  <a:round/>
                  <a:headEnd/>
                  <a:tailEnd/>
                </a:ln>
                <a:effectLst/>
              </p:spPr>
              <p:txBody>
                <a:bodyPr wrap="none" anchor="ctr"/>
                <a:lstStyle/>
                <a:p>
                  <a:endParaRPr lang="en-US"/>
                </a:p>
              </p:txBody>
            </p:sp>
          </p:grpSp>
        </p:grpSp>
      </p:grpSp>
      <p:sp>
        <p:nvSpPr>
          <p:cNvPr id="1609819" name="Line 91"/>
          <p:cNvSpPr>
            <a:spLocks noChangeShapeType="1"/>
          </p:cNvSpPr>
          <p:nvPr/>
        </p:nvSpPr>
        <p:spPr bwMode="auto">
          <a:xfrm>
            <a:off x="3242285" y="1808163"/>
            <a:ext cx="639762" cy="0"/>
          </a:xfrm>
          <a:prstGeom prst="line">
            <a:avLst/>
          </a:prstGeom>
          <a:noFill/>
          <a:ln w="57150">
            <a:solidFill>
              <a:srgbClr val="B2B2B2"/>
            </a:solidFill>
            <a:round/>
            <a:headEnd/>
            <a:tailEnd/>
          </a:ln>
          <a:effectLst/>
        </p:spPr>
        <p:txBody>
          <a:bodyPr anchor="ctr"/>
          <a:lstStyle/>
          <a:p>
            <a:endParaRPr lang="en-US"/>
          </a:p>
        </p:txBody>
      </p:sp>
      <p:sp>
        <p:nvSpPr>
          <p:cNvPr id="1609820" name="Text Box 92"/>
          <p:cNvSpPr txBox="1">
            <a:spLocks noChangeArrowheads="1"/>
          </p:cNvSpPr>
          <p:nvPr/>
        </p:nvSpPr>
        <p:spPr bwMode="auto">
          <a:xfrm>
            <a:off x="6354763" y="4846638"/>
            <a:ext cx="274637" cy="366712"/>
          </a:xfrm>
          <a:prstGeom prst="rect">
            <a:avLst/>
          </a:prstGeom>
          <a:solidFill>
            <a:srgbClr val="FFFF99"/>
          </a:solidFill>
          <a:ln w="9525" algn="ctr">
            <a:solidFill>
              <a:schemeClr val="tx1"/>
            </a:solidFill>
            <a:miter lim="800000"/>
            <a:headEnd/>
            <a:tailEnd/>
          </a:ln>
          <a:effectLst/>
        </p:spPr>
        <p:txBody>
          <a:bodyPr lIns="0" tIns="0" rIns="0" bIns="0" anchor="ctr" anchorCtr="1"/>
          <a:lstStyle/>
          <a:p>
            <a:pPr algn="ctr">
              <a:spcBef>
                <a:spcPct val="50000"/>
              </a:spcBef>
            </a:pPr>
            <a:r>
              <a:rPr lang="en-US" sz="1800" b="0">
                <a:latin typeface="Arial" charset="0"/>
              </a:rPr>
              <a:t>T</a:t>
            </a:r>
          </a:p>
        </p:txBody>
      </p:sp>
      <p:sp>
        <p:nvSpPr>
          <p:cNvPr id="1609821" name="Text Box 93"/>
          <p:cNvSpPr txBox="1">
            <a:spLocks noChangeArrowheads="1"/>
          </p:cNvSpPr>
          <p:nvPr/>
        </p:nvSpPr>
        <p:spPr bwMode="auto">
          <a:xfrm>
            <a:off x="8229600" y="4846638"/>
            <a:ext cx="274638" cy="366712"/>
          </a:xfrm>
          <a:prstGeom prst="rect">
            <a:avLst/>
          </a:prstGeom>
          <a:solidFill>
            <a:srgbClr val="FFFF99"/>
          </a:solidFill>
          <a:ln w="9525" algn="ctr">
            <a:solidFill>
              <a:schemeClr val="tx1"/>
            </a:solidFill>
            <a:miter lim="800000"/>
            <a:headEnd/>
            <a:tailEnd/>
          </a:ln>
          <a:effectLst/>
        </p:spPr>
        <p:txBody>
          <a:bodyPr lIns="0" tIns="0" rIns="0" bIns="0" anchor="ctr" anchorCtr="1"/>
          <a:lstStyle/>
          <a:p>
            <a:pPr algn="ctr">
              <a:spcBef>
                <a:spcPct val="50000"/>
              </a:spcBef>
            </a:pPr>
            <a:r>
              <a:rPr lang="en-US" sz="1800" b="0">
                <a:latin typeface="Arial" charset="0"/>
              </a:rPr>
              <a:t>H</a:t>
            </a:r>
          </a:p>
        </p:txBody>
      </p:sp>
      <p:sp>
        <p:nvSpPr>
          <p:cNvPr id="1609830" name="Line 102"/>
          <p:cNvSpPr>
            <a:spLocks noChangeShapeType="1"/>
          </p:cNvSpPr>
          <p:nvPr/>
        </p:nvSpPr>
        <p:spPr bwMode="auto">
          <a:xfrm flipH="1">
            <a:off x="904875" y="2566988"/>
            <a:ext cx="919163" cy="0"/>
          </a:xfrm>
          <a:prstGeom prst="line">
            <a:avLst/>
          </a:prstGeom>
          <a:noFill/>
          <a:ln w="57150">
            <a:solidFill>
              <a:srgbClr val="B2B2B2"/>
            </a:solidFill>
            <a:round/>
            <a:headEnd/>
            <a:tailEnd/>
          </a:ln>
          <a:effectLst/>
        </p:spPr>
        <p:txBody>
          <a:bodyPr anchor="ctr"/>
          <a:lstStyle/>
          <a:p>
            <a:endParaRPr lang="en-US"/>
          </a:p>
        </p:txBody>
      </p:sp>
      <p:grpSp>
        <p:nvGrpSpPr>
          <p:cNvPr id="19" name="Group 103"/>
          <p:cNvGrpSpPr>
            <a:grpSpLocks/>
          </p:cNvGrpSpPr>
          <p:nvPr/>
        </p:nvGrpSpPr>
        <p:grpSpPr bwMode="auto">
          <a:xfrm>
            <a:off x="1112838" y="1830388"/>
            <a:ext cx="595312" cy="1104900"/>
            <a:chOff x="701" y="1150"/>
            <a:chExt cx="375" cy="696"/>
          </a:xfrm>
          <a:solidFill>
            <a:schemeClr val="bg1">
              <a:lumMod val="95000"/>
            </a:schemeClr>
          </a:solidFill>
        </p:grpSpPr>
        <p:sp>
          <p:nvSpPr>
            <p:cNvPr id="1609832" name="Line 104"/>
            <p:cNvSpPr>
              <a:spLocks noChangeShapeType="1"/>
            </p:cNvSpPr>
            <p:nvPr/>
          </p:nvSpPr>
          <p:spPr bwMode="auto">
            <a:xfrm flipH="1" flipV="1">
              <a:off x="960" y="1759"/>
              <a:ext cx="101" cy="0"/>
            </a:xfrm>
            <a:prstGeom prst="line">
              <a:avLst/>
            </a:prstGeom>
            <a:grpFill/>
            <a:ln w="9525">
              <a:solidFill>
                <a:schemeClr val="bg1">
                  <a:lumMod val="75000"/>
                </a:schemeClr>
              </a:solidFill>
              <a:round/>
              <a:headEnd/>
              <a:tailEnd/>
            </a:ln>
            <a:effectLst/>
          </p:spPr>
          <p:txBody>
            <a:bodyPr anchor="ctr"/>
            <a:lstStyle/>
            <a:p>
              <a:endParaRPr lang="en-US"/>
            </a:p>
          </p:txBody>
        </p:sp>
        <p:sp>
          <p:nvSpPr>
            <p:cNvPr id="1609833" name="Oval 105"/>
            <p:cNvSpPr>
              <a:spLocks noChangeAspect="1" noChangeArrowheads="1"/>
            </p:cNvSpPr>
            <p:nvPr/>
          </p:nvSpPr>
          <p:spPr bwMode="auto">
            <a:xfrm flipH="1" flipV="1">
              <a:off x="1046" y="1743"/>
              <a:ext cx="29" cy="29"/>
            </a:xfrm>
            <a:prstGeom prst="ellipse">
              <a:avLst/>
            </a:prstGeom>
            <a:grpFill/>
            <a:ln w="9525" algn="ctr">
              <a:solidFill>
                <a:schemeClr val="bg1">
                  <a:lumMod val="75000"/>
                </a:schemeClr>
              </a:solidFill>
              <a:round/>
              <a:headEnd/>
              <a:tailEnd/>
            </a:ln>
            <a:effectLst/>
          </p:spPr>
          <p:txBody>
            <a:bodyPr wrap="none" anchor="ctr"/>
            <a:lstStyle/>
            <a:p>
              <a:endParaRPr lang="en-US"/>
            </a:p>
          </p:txBody>
        </p:sp>
        <p:sp>
          <p:nvSpPr>
            <p:cNvPr id="1609834" name="Rectangle 106"/>
            <p:cNvSpPr>
              <a:spLocks noChangeArrowheads="1"/>
            </p:cNvSpPr>
            <p:nvPr/>
          </p:nvSpPr>
          <p:spPr bwMode="auto">
            <a:xfrm flipH="1" flipV="1">
              <a:off x="701" y="1702"/>
              <a:ext cx="259" cy="115"/>
            </a:xfrm>
            <a:prstGeom prst="rect">
              <a:avLst/>
            </a:prstGeom>
            <a:grpFill/>
            <a:ln w="9525" algn="ctr">
              <a:solidFill>
                <a:schemeClr val="bg1">
                  <a:lumMod val="75000"/>
                </a:schemeClr>
              </a:solidFill>
              <a:miter lim="800000"/>
              <a:headEnd/>
              <a:tailEnd/>
            </a:ln>
            <a:effectLst/>
          </p:spPr>
          <p:txBody>
            <a:bodyPr wrap="none" anchor="ctr"/>
            <a:lstStyle/>
            <a:p>
              <a:endParaRPr lang="en-US"/>
            </a:p>
          </p:txBody>
        </p:sp>
        <p:sp>
          <p:nvSpPr>
            <p:cNvPr id="1609835" name="Rectangle 107"/>
            <p:cNvSpPr>
              <a:spLocks noChangeArrowheads="1"/>
            </p:cNvSpPr>
            <p:nvPr/>
          </p:nvSpPr>
          <p:spPr bwMode="auto">
            <a:xfrm flipH="1" flipV="1">
              <a:off x="788" y="1673"/>
              <a:ext cx="28" cy="173"/>
            </a:xfrm>
            <a:prstGeom prst="rect">
              <a:avLst/>
            </a:prstGeom>
            <a:grpFill/>
            <a:ln w="9525" algn="ctr">
              <a:solidFill>
                <a:schemeClr val="bg1">
                  <a:lumMod val="75000"/>
                </a:schemeClr>
              </a:solidFill>
              <a:miter lim="800000"/>
              <a:headEnd/>
              <a:tailEnd/>
            </a:ln>
            <a:effectLst/>
          </p:spPr>
          <p:txBody>
            <a:bodyPr wrap="none" anchor="ctr"/>
            <a:lstStyle/>
            <a:p>
              <a:endParaRPr lang="en-US"/>
            </a:p>
          </p:txBody>
        </p:sp>
        <p:sp>
          <p:nvSpPr>
            <p:cNvPr id="1609836" name="Rectangle 108"/>
            <p:cNvSpPr>
              <a:spLocks noChangeArrowheads="1"/>
            </p:cNvSpPr>
            <p:nvPr/>
          </p:nvSpPr>
          <p:spPr bwMode="auto">
            <a:xfrm flipH="1" flipV="1">
              <a:off x="760" y="1673"/>
              <a:ext cx="28" cy="173"/>
            </a:xfrm>
            <a:prstGeom prst="rect">
              <a:avLst/>
            </a:prstGeom>
            <a:grpFill/>
            <a:ln w="9525" algn="ctr">
              <a:solidFill>
                <a:schemeClr val="bg1">
                  <a:lumMod val="75000"/>
                </a:schemeClr>
              </a:solidFill>
              <a:miter lim="800000"/>
              <a:headEnd/>
              <a:tailEnd/>
            </a:ln>
            <a:effectLst/>
          </p:spPr>
          <p:txBody>
            <a:bodyPr wrap="none" anchor="ctr"/>
            <a:lstStyle/>
            <a:p>
              <a:endParaRPr lang="en-US"/>
            </a:p>
          </p:txBody>
        </p:sp>
        <p:sp>
          <p:nvSpPr>
            <p:cNvPr id="1609837" name="Line 109"/>
            <p:cNvSpPr>
              <a:spLocks noChangeShapeType="1"/>
            </p:cNvSpPr>
            <p:nvPr/>
          </p:nvSpPr>
          <p:spPr bwMode="auto">
            <a:xfrm flipH="1">
              <a:off x="1061" y="1213"/>
              <a:ext cx="0" cy="552"/>
            </a:xfrm>
            <a:prstGeom prst="line">
              <a:avLst/>
            </a:prstGeom>
            <a:grpFill/>
            <a:ln w="9525">
              <a:solidFill>
                <a:schemeClr val="bg1">
                  <a:lumMod val="75000"/>
                </a:schemeClr>
              </a:solidFill>
              <a:round/>
              <a:headEnd/>
              <a:tailEnd/>
            </a:ln>
            <a:effectLst/>
          </p:spPr>
          <p:txBody>
            <a:bodyPr anchor="ctr"/>
            <a:lstStyle/>
            <a:p>
              <a:endParaRPr lang="en-US"/>
            </a:p>
          </p:txBody>
        </p:sp>
        <p:grpSp>
          <p:nvGrpSpPr>
            <p:cNvPr id="20" name="Group 110"/>
            <p:cNvGrpSpPr>
              <a:grpSpLocks/>
            </p:cNvGrpSpPr>
            <p:nvPr/>
          </p:nvGrpSpPr>
          <p:grpSpPr bwMode="auto">
            <a:xfrm flipH="1" flipV="1">
              <a:off x="1046" y="1462"/>
              <a:ext cx="29" cy="120"/>
              <a:chOff x="2087" y="1167"/>
              <a:chExt cx="29" cy="120"/>
            </a:xfrm>
            <a:grpFill/>
          </p:grpSpPr>
          <p:sp>
            <p:nvSpPr>
              <p:cNvPr id="1609839" name="Line 111"/>
              <p:cNvSpPr>
                <a:spLocks noChangeShapeType="1"/>
              </p:cNvSpPr>
              <p:nvPr/>
            </p:nvSpPr>
            <p:spPr bwMode="auto">
              <a:xfrm rot="-2700000">
                <a:off x="2101" y="1167"/>
                <a:ext cx="2" cy="120"/>
              </a:xfrm>
              <a:prstGeom prst="line">
                <a:avLst/>
              </a:prstGeom>
              <a:grpFill/>
              <a:ln w="9525">
                <a:solidFill>
                  <a:schemeClr val="bg1">
                    <a:lumMod val="75000"/>
                  </a:schemeClr>
                </a:solidFill>
                <a:round/>
                <a:headEnd/>
                <a:tailEnd/>
              </a:ln>
              <a:effectLst/>
            </p:spPr>
            <p:txBody>
              <a:bodyPr anchor="ctr"/>
              <a:lstStyle/>
              <a:p>
                <a:endParaRPr lang="en-US"/>
              </a:p>
            </p:txBody>
          </p:sp>
          <p:sp>
            <p:nvSpPr>
              <p:cNvPr id="1609840" name="Oval 112"/>
              <p:cNvSpPr>
                <a:spLocks noChangeAspect="1" noChangeArrowheads="1"/>
              </p:cNvSpPr>
              <p:nvPr/>
            </p:nvSpPr>
            <p:spPr bwMode="auto">
              <a:xfrm flipV="1">
                <a:off x="2087" y="1210"/>
                <a:ext cx="29" cy="29"/>
              </a:xfrm>
              <a:prstGeom prst="ellipse">
                <a:avLst/>
              </a:prstGeom>
              <a:grpFill/>
              <a:ln w="9525" algn="ctr">
                <a:solidFill>
                  <a:schemeClr val="bg1">
                    <a:lumMod val="75000"/>
                  </a:schemeClr>
                </a:solidFill>
                <a:round/>
                <a:headEnd/>
                <a:tailEnd/>
              </a:ln>
              <a:effectLst/>
            </p:spPr>
            <p:txBody>
              <a:bodyPr wrap="none" anchor="ctr"/>
              <a:lstStyle/>
              <a:p>
                <a:endParaRPr lang="en-US"/>
              </a:p>
            </p:txBody>
          </p:sp>
        </p:grpSp>
        <p:grpSp>
          <p:nvGrpSpPr>
            <p:cNvPr id="21" name="Group 113"/>
            <p:cNvGrpSpPr>
              <a:grpSpLocks/>
            </p:cNvGrpSpPr>
            <p:nvPr/>
          </p:nvGrpSpPr>
          <p:grpSpPr bwMode="auto">
            <a:xfrm flipH="1" flipV="1">
              <a:off x="1047" y="1150"/>
              <a:ext cx="29" cy="120"/>
              <a:chOff x="2087" y="1483"/>
              <a:chExt cx="29" cy="120"/>
            </a:xfrm>
            <a:grpFill/>
          </p:grpSpPr>
          <p:sp>
            <p:nvSpPr>
              <p:cNvPr id="1609842" name="Line 114"/>
              <p:cNvSpPr>
                <a:spLocks noChangeShapeType="1"/>
              </p:cNvSpPr>
              <p:nvPr/>
            </p:nvSpPr>
            <p:spPr bwMode="auto">
              <a:xfrm rot="-2700000">
                <a:off x="2101" y="1483"/>
                <a:ext cx="2" cy="120"/>
              </a:xfrm>
              <a:prstGeom prst="line">
                <a:avLst/>
              </a:prstGeom>
              <a:grpFill/>
              <a:ln w="9525">
                <a:solidFill>
                  <a:schemeClr val="bg1">
                    <a:lumMod val="75000"/>
                  </a:schemeClr>
                </a:solidFill>
                <a:round/>
                <a:headEnd/>
                <a:tailEnd/>
              </a:ln>
              <a:effectLst/>
            </p:spPr>
            <p:txBody>
              <a:bodyPr anchor="ctr"/>
              <a:lstStyle/>
              <a:p>
                <a:endParaRPr lang="en-US"/>
              </a:p>
            </p:txBody>
          </p:sp>
          <p:sp>
            <p:nvSpPr>
              <p:cNvPr id="1609843" name="Oval 115"/>
              <p:cNvSpPr>
                <a:spLocks noChangeAspect="1" noChangeArrowheads="1"/>
              </p:cNvSpPr>
              <p:nvPr/>
            </p:nvSpPr>
            <p:spPr bwMode="auto">
              <a:xfrm flipV="1">
                <a:off x="2087" y="1526"/>
                <a:ext cx="29" cy="29"/>
              </a:xfrm>
              <a:prstGeom prst="ellipse">
                <a:avLst/>
              </a:prstGeom>
              <a:grpFill/>
              <a:ln w="9525" algn="ctr">
                <a:solidFill>
                  <a:schemeClr val="bg1">
                    <a:lumMod val="75000"/>
                  </a:schemeClr>
                </a:solidFill>
                <a:round/>
                <a:headEnd/>
                <a:tailEnd/>
              </a:ln>
              <a:effectLst/>
            </p:spPr>
            <p:txBody>
              <a:bodyPr wrap="none" anchor="ctr"/>
              <a:lstStyle/>
              <a:p>
                <a:endParaRPr lang="en-US"/>
              </a:p>
            </p:txBody>
          </p:sp>
        </p:grpSp>
        <p:grpSp>
          <p:nvGrpSpPr>
            <p:cNvPr id="22" name="Group 116"/>
            <p:cNvGrpSpPr>
              <a:grpSpLocks/>
            </p:cNvGrpSpPr>
            <p:nvPr/>
          </p:nvGrpSpPr>
          <p:grpSpPr bwMode="auto">
            <a:xfrm flipH="1" flipV="1">
              <a:off x="1046" y="1306"/>
              <a:ext cx="29" cy="120"/>
              <a:chOff x="2087" y="1311"/>
              <a:chExt cx="29" cy="120"/>
            </a:xfrm>
            <a:grpFill/>
          </p:grpSpPr>
          <p:sp>
            <p:nvSpPr>
              <p:cNvPr id="1609845" name="Line 117"/>
              <p:cNvSpPr>
                <a:spLocks noChangeShapeType="1"/>
              </p:cNvSpPr>
              <p:nvPr/>
            </p:nvSpPr>
            <p:spPr bwMode="auto">
              <a:xfrm rot="-2700000">
                <a:off x="2101" y="1311"/>
                <a:ext cx="2" cy="120"/>
              </a:xfrm>
              <a:prstGeom prst="line">
                <a:avLst/>
              </a:prstGeom>
              <a:grpFill/>
              <a:ln w="9525">
                <a:solidFill>
                  <a:schemeClr val="bg1">
                    <a:lumMod val="75000"/>
                  </a:schemeClr>
                </a:solidFill>
                <a:round/>
                <a:headEnd/>
                <a:tailEnd/>
              </a:ln>
              <a:effectLst/>
            </p:spPr>
            <p:txBody>
              <a:bodyPr anchor="ctr"/>
              <a:lstStyle/>
              <a:p>
                <a:endParaRPr lang="en-US"/>
              </a:p>
            </p:txBody>
          </p:sp>
          <p:sp>
            <p:nvSpPr>
              <p:cNvPr id="1609846" name="Oval 118"/>
              <p:cNvSpPr>
                <a:spLocks noChangeAspect="1" noChangeArrowheads="1"/>
              </p:cNvSpPr>
              <p:nvPr/>
            </p:nvSpPr>
            <p:spPr bwMode="auto">
              <a:xfrm flipV="1">
                <a:off x="2087" y="1354"/>
                <a:ext cx="29" cy="29"/>
              </a:xfrm>
              <a:prstGeom prst="ellipse">
                <a:avLst/>
              </a:prstGeom>
              <a:grpFill/>
              <a:ln w="9525" algn="ctr">
                <a:solidFill>
                  <a:schemeClr val="bg1">
                    <a:lumMod val="75000"/>
                  </a:schemeClr>
                </a:solidFill>
                <a:round/>
                <a:headEnd/>
                <a:tailEnd/>
              </a:ln>
              <a:effectLst/>
            </p:spPr>
            <p:txBody>
              <a:bodyPr wrap="none" anchor="ctr"/>
              <a:lstStyle/>
              <a:p>
                <a:endParaRPr lang="en-US"/>
              </a:p>
            </p:txBody>
          </p:sp>
        </p:grpSp>
      </p:grpSp>
      <p:grpSp>
        <p:nvGrpSpPr>
          <p:cNvPr id="23" name="Group 119"/>
          <p:cNvGrpSpPr>
            <a:grpSpLocks/>
          </p:cNvGrpSpPr>
          <p:nvPr/>
        </p:nvGrpSpPr>
        <p:grpSpPr bwMode="auto">
          <a:xfrm>
            <a:off x="1828800" y="2651125"/>
            <a:ext cx="1327150" cy="595313"/>
            <a:chOff x="1148" y="1673"/>
            <a:chExt cx="836" cy="375"/>
          </a:xfrm>
          <a:solidFill>
            <a:schemeClr val="bg1">
              <a:lumMod val="95000"/>
            </a:schemeClr>
          </a:solidFill>
        </p:grpSpPr>
        <p:sp>
          <p:nvSpPr>
            <p:cNvPr id="1609848" name="Line 120"/>
            <p:cNvSpPr>
              <a:spLocks noChangeShapeType="1"/>
            </p:cNvSpPr>
            <p:nvPr/>
          </p:nvSpPr>
          <p:spPr bwMode="auto">
            <a:xfrm rot="-5400000" flipH="1" flipV="1">
              <a:off x="1846" y="1739"/>
              <a:ext cx="101" cy="0"/>
            </a:xfrm>
            <a:prstGeom prst="line">
              <a:avLst/>
            </a:prstGeom>
            <a:grpFill/>
            <a:ln w="9525">
              <a:solidFill>
                <a:schemeClr val="bg1">
                  <a:lumMod val="75000"/>
                </a:schemeClr>
              </a:solidFill>
              <a:round/>
              <a:headEnd/>
              <a:tailEnd/>
            </a:ln>
            <a:effectLst/>
          </p:spPr>
          <p:txBody>
            <a:bodyPr anchor="ctr"/>
            <a:lstStyle/>
            <a:p>
              <a:endParaRPr lang="en-US"/>
            </a:p>
          </p:txBody>
        </p:sp>
        <p:sp>
          <p:nvSpPr>
            <p:cNvPr id="1609849" name="Oval 121"/>
            <p:cNvSpPr>
              <a:spLocks noChangeAspect="1" noChangeArrowheads="1"/>
            </p:cNvSpPr>
            <p:nvPr/>
          </p:nvSpPr>
          <p:spPr bwMode="auto">
            <a:xfrm rot="-5400000" flipH="1" flipV="1">
              <a:off x="1881" y="1674"/>
              <a:ext cx="29" cy="29"/>
            </a:xfrm>
            <a:prstGeom prst="ellipse">
              <a:avLst/>
            </a:prstGeom>
            <a:grpFill/>
            <a:ln w="9525" algn="ctr">
              <a:solidFill>
                <a:schemeClr val="bg1">
                  <a:lumMod val="75000"/>
                </a:schemeClr>
              </a:solidFill>
              <a:round/>
              <a:headEnd/>
              <a:tailEnd/>
            </a:ln>
            <a:effectLst/>
          </p:spPr>
          <p:txBody>
            <a:bodyPr wrap="none" anchor="ctr"/>
            <a:lstStyle/>
            <a:p>
              <a:endParaRPr lang="en-US"/>
            </a:p>
          </p:txBody>
        </p:sp>
        <p:sp>
          <p:nvSpPr>
            <p:cNvPr id="1609850" name="Rectangle 122"/>
            <p:cNvSpPr>
              <a:spLocks noChangeArrowheads="1"/>
            </p:cNvSpPr>
            <p:nvPr/>
          </p:nvSpPr>
          <p:spPr bwMode="auto">
            <a:xfrm rot="16200000" flipV="1">
              <a:off x="1768" y="1861"/>
              <a:ext cx="259" cy="115"/>
            </a:xfrm>
            <a:prstGeom prst="rect">
              <a:avLst/>
            </a:prstGeom>
            <a:grpFill/>
            <a:ln w="9525" algn="ctr">
              <a:solidFill>
                <a:schemeClr val="bg1">
                  <a:lumMod val="75000"/>
                </a:schemeClr>
              </a:solidFill>
              <a:miter lim="800000"/>
              <a:headEnd/>
              <a:tailEnd/>
            </a:ln>
            <a:effectLst/>
          </p:spPr>
          <p:txBody>
            <a:bodyPr wrap="none" anchor="ctr"/>
            <a:lstStyle/>
            <a:p>
              <a:endParaRPr lang="en-US"/>
            </a:p>
          </p:txBody>
        </p:sp>
        <p:sp>
          <p:nvSpPr>
            <p:cNvPr id="1609851" name="Rectangle 123"/>
            <p:cNvSpPr>
              <a:spLocks noChangeArrowheads="1"/>
            </p:cNvSpPr>
            <p:nvPr/>
          </p:nvSpPr>
          <p:spPr bwMode="auto">
            <a:xfrm rot="-5400000" flipH="1" flipV="1">
              <a:off x="1884" y="1861"/>
              <a:ext cx="28" cy="173"/>
            </a:xfrm>
            <a:prstGeom prst="rect">
              <a:avLst/>
            </a:prstGeom>
            <a:grpFill/>
            <a:ln w="9525" algn="ctr">
              <a:solidFill>
                <a:schemeClr val="bg1">
                  <a:lumMod val="75000"/>
                </a:schemeClr>
              </a:solidFill>
              <a:miter lim="800000"/>
              <a:headEnd/>
              <a:tailEnd/>
            </a:ln>
            <a:effectLst/>
          </p:spPr>
          <p:txBody>
            <a:bodyPr wrap="none" anchor="ctr"/>
            <a:lstStyle/>
            <a:p>
              <a:endParaRPr lang="en-US"/>
            </a:p>
          </p:txBody>
        </p:sp>
        <p:sp>
          <p:nvSpPr>
            <p:cNvPr id="1609852" name="Rectangle 124"/>
            <p:cNvSpPr>
              <a:spLocks noChangeArrowheads="1"/>
            </p:cNvSpPr>
            <p:nvPr/>
          </p:nvSpPr>
          <p:spPr bwMode="auto">
            <a:xfrm rot="-5400000" flipH="1" flipV="1">
              <a:off x="1884" y="1889"/>
              <a:ext cx="28" cy="173"/>
            </a:xfrm>
            <a:prstGeom prst="rect">
              <a:avLst/>
            </a:prstGeom>
            <a:grpFill/>
            <a:ln w="9525" algn="ctr">
              <a:solidFill>
                <a:schemeClr val="bg1">
                  <a:lumMod val="75000"/>
                </a:schemeClr>
              </a:solidFill>
              <a:miter lim="800000"/>
              <a:headEnd/>
              <a:tailEnd/>
            </a:ln>
            <a:effectLst/>
          </p:spPr>
          <p:txBody>
            <a:bodyPr wrap="none" anchor="ctr"/>
            <a:lstStyle/>
            <a:p>
              <a:endParaRPr lang="en-US"/>
            </a:p>
          </p:txBody>
        </p:sp>
        <p:sp>
          <p:nvSpPr>
            <p:cNvPr id="1609853" name="Line 125"/>
            <p:cNvSpPr>
              <a:spLocks noChangeShapeType="1"/>
            </p:cNvSpPr>
            <p:nvPr/>
          </p:nvSpPr>
          <p:spPr bwMode="auto">
            <a:xfrm rot="16200000" flipH="1">
              <a:off x="1557" y="1340"/>
              <a:ext cx="0" cy="693"/>
            </a:xfrm>
            <a:prstGeom prst="line">
              <a:avLst/>
            </a:prstGeom>
            <a:grpFill/>
            <a:ln w="9525">
              <a:solidFill>
                <a:schemeClr val="bg1">
                  <a:lumMod val="75000"/>
                </a:schemeClr>
              </a:solidFill>
              <a:round/>
              <a:headEnd/>
              <a:tailEnd/>
            </a:ln>
            <a:effectLst/>
          </p:spPr>
          <p:txBody>
            <a:bodyPr anchor="ctr"/>
            <a:lstStyle/>
            <a:p>
              <a:endParaRPr lang="en-US"/>
            </a:p>
          </p:txBody>
        </p:sp>
        <p:grpSp>
          <p:nvGrpSpPr>
            <p:cNvPr id="24" name="Group 126"/>
            <p:cNvGrpSpPr>
              <a:grpSpLocks/>
            </p:cNvGrpSpPr>
            <p:nvPr/>
          </p:nvGrpSpPr>
          <p:grpSpPr bwMode="auto">
            <a:xfrm rot="5400000" flipV="1">
              <a:off x="1645" y="1628"/>
              <a:ext cx="29" cy="120"/>
              <a:chOff x="2087" y="1167"/>
              <a:chExt cx="29" cy="120"/>
            </a:xfrm>
            <a:grpFill/>
          </p:grpSpPr>
          <p:sp>
            <p:nvSpPr>
              <p:cNvPr id="1609855" name="Line 127"/>
              <p:cNvSpPr>
                <a:spLocks noChangeShapeType="1"/>
              </p:cNvSpPr>
              <p:nvPr/>
            </p:nvSpPr>
            <p:spPr bwMode="auto">
              <a:xfrm rot="-2700000">
                <a:off x="2101" y="1167"/>
                <a:ext cx="2" cy="120"/>
              </a:xfrm>
              <a:prstGeom prst="line">
                <a:avLst/>
              </a:prstGeom>
              <a:grpFill/>
              <a:ln w="9525">
                <a:solidFill>
                  <a:schemeClr val="bg1">
                    <a:lumMod val="75000"/>
                  </a:schemeClr>
                </a:solidFill>
                <a:round/>
                <a:headEnd/>
                <a:tailEnd/>
              </a:ln>
              <a:effectLst/>
            </p:spPr>
            <p:txBody>
              <a:bodyPr anchor="ctr"/>
              <a:lstStyle/>
              <a:p>
                <a:endParaRPr lang="en-US"/>
              </a:p>
            </p:txBody>
          </p:sp>
          <p:sp>
            <p:nvSpPr>
              <p:cNvPr id="1609856" name="Oval 128"/>
              <p:cNvSpPr>
                <a:spLocks noChangeAspect="1" noChangeArrowheads="1"/>
              </p:cNvSpPr>
              <p:nvPr/>
            </p:nvSpPr>
            <p:spPr bwMode="auto">
              <a:xfrm flipV="1">
                <a:off x="2087" y="1210"/>
                <a:ext cx="29" cy="29"/>
              </a:xfrm>
              <a:prstGeom prst="ellipse">
                <a:avLst/>
              </a:prstGeom>
              <a:grpFill/>
              <a:ln w="9525" algn="ctr">
                <a:solidFill>
                  <a:schemeClr val="bg1">
                    <a:lumMod val="75000"/>
                  </a:schemeClr>
                </a:solidFill>
                <a:round/>
                <a:headEnd/>
                <a:tailEnd/>
              </a:ln>
              <a:effectLst/>
            </p:spPr>
            <p:txBody>
              <a:bodyPr wrap="none" anchor="ctr"/>
              <a:lstStyle/>
              <a:p>
                <a:endParaRPr lang="en-US"/>
              </a:p>
            </p:txBody>
          </p:sp>
        </p:grpSp>
        <p:grpSp>
          <p:nvGrpSpPr>
            <p:cNvPr id="25" name="Group 129"/>
            <p:cNvGrpSpPr>
              <a:grpSpLocks/>
            </p:cNvGrpSpPr>
            <p:nvPr/>
          </p:nvGrpSpPr>
          <p:grpSpPr bwMode="auto">
            <a:xfrm rot="5400000" flipV="1">
              <a:off x="1333" y="1628"/>
              <a:ext cx="29" cy="120"/>
              <a:chOff x="2087" y="1483"/>
              <a:chExt cx="29" cy="120"/>
            </a:xfrm>
            <a:grpFill/>
          </p:grpSpPr>
          <p:sp>
            <p:nvSpPr>
              <p:cNvPr id="1609858" name="Line 130"/>
              <p:cNvSpPr>
                <a:spLocks noChangeShapeType="1"/>
              </p:cNvSpPr>
              <p:nvPr/>
            </p:nvSpPr>
            <p:spPr bwMode="auto">
              <a:xfrm rot="-2700000">
                <a:off x="2101" y="1483"/>
                <a:ext cx="2" cy="120"/>
              </a:xfrm>
              <a:prstGeom prst="line">
                <a:avLst/>
              </a:prstGeom>
              <a:grpFill/>
              <a:ln w="9525">
                <a:solidFill>
                  <a:schemeClr val="bg1">
                    <a:lumMod val="75000"/>
                  </a:schemeClr>
                </a:solidFill>
                <a:round/>
                <a:headEnd/>
                <a:tailEnd/>
              </a:ln>
              <a:effectLst/>
            </p:spPr>
            <p:txBody>
              <a:bodyPr anchor="ctr"/>
              <a:lstStyle/>
              <a:p>
                <a:endParaRPr lang="en-US"/>
              </a:p>
            </p:txBody>
          </p:sp>
          <p:sp>
            <p:nvSpPr>
              <p:cNvPr id="1609859" name="Oval 131"/>
              <p:cNvSpPr>
                <a:spLocks noChangeAspect="1" noChangeArrowheads="1"/>
              </p:cNvSpPr>
              <p:nvPr/>
            </p:nvSpPr>
            <p:spPr bwMode="auto">
              <a:xfrm flipV="1">
                <a:off x="2087" y="1526"/>
                <a:ext cx="29" cy="29"/>
              </a:xfrm>
              <a:prstGeom prst="ellipse">
                <a:avLst/>
              </a:prstGeom>
              <a:grpFill/>
              <a:ln w="9525" algn="ctr">
                <a:solidFill>
                  <a:schemeClr val="bg1">
                    <a:lumMod val="75000"/>
                  </a:schemeClr>
                </a:solidFill>
                <a:round/>
                <a:headEnd/>
                <a:tailEnd/>
              </a:ln>
              <a:effectLst/>
            </p:spPr>
            <p:txBody>
              <a:bodyPr wrap="none" anchor="ctr"/>
              <a:lstStyle/>
              <a:p>
                <a:endParaRPr lang="en-US"/>
              </a:p>
            </p:txBody>
          </p:sp>
        </p:grpSp>
        <p:grpSp>
          <p:nvGrpSpPr>
            <p:cNvPr id="26" name="Group 132"/>
            <p:cNvGrpSpPr>
              <a:grpSpLocks/>
            </p:cNvGrpSpPr>
            <p:nvPr/>
          </p:nvGrpSpPr>
          <p:grpSpPr bwMode="auto">
            <a:xfrm rot="5400000" flipV="1">
              <a:off x="1489" y="1628"/>
              <a:ext cx="29" cy="120"/>
              <a:chOff x="2087" y="1311"/>
              <a:chExt cx="29" cy="120"/>
            </a:xfrm>
            <a:grpFill/>
          </p:grpSpPr>
          <p:sp>
            <p:nvSpPr>
              <p:cNvPr id="1609861" name="Line 133"/>
              <p:cNvSpPr>
                <a:spLocks noChangeShapeType="1"/>
              </p:cNvSpPr>
              <p:nvPr/>
            </p:nvSpPr>
            <p:spPr bwMode="auto">
              <a:xfrm rot="-2700000">
                <a:off x="2101" y="1311"/>
                <a:ext cx="2" cy="120"/>
              </a:xfrm>
              <a:prstGeom prst="line">
                <a:avLst/>
              </a:prstGeom>
              <a:grpFill/>
              <a:ln w="9525">
                <a:solidFill>
                  <a:schemeClr val="bg1">
                    <a:lumMod val="75000"/>
                  </a:schemeClr>
                </a:solidFill>
                <a:round/>
                <a:headEnd/>
                <a:tailEnd/>
              </a:ln>
              <a:effectLst/>
            </p:spPr>
            <p:txBody>
              <a:bodyPr anchor="ctr"/>
              <a:lstStyle/>
              <a:p>
                <a:endParaRPr lang="en-US"/>
              </a:p>
            </p:txBody>
          </p:sp>
          <p:sp>
            <p:nvSpPr>
              <p:cNvPr id="1609862" name="Oval 134"/>
              <p:cNvSpPr>
                <a:spLocks noChangeAspect="1" noChangeArrowheads="1"/>
              </p:cNvSpPr>
              <p:nvPr/>
            </p:nvSpPr>
            <p:spPr bwMode="auto">
              <a:xfrm flipV="1">
                <a:off x="2087" y="1354"/>
                <a:ext cx="29" cy="29"/>
              </a:xfrm>
              <a:prstGeom prst="ellipse">
                <a:avLst/>
              </a:prstGeom>
              <a:grpFill/>
              <a:ln w="9525" algn="ctr">
                <a:solidFill>
                  <a:schemeClr val="bg1">
                    <a:lumMod val="75000"/>
                  </a:schemeClr>
                </a:solidFill>
                <a:round/>
                <a:headEnd/>
                <a:tailEnd/>
              </a:ln>
              <a:effectLst/>
            </p:spPr>
            <p:txBody>
              <a:bodyPr wrap="none" anchor="ctr"/>
              <a:lstStyle/>
              <a:p>
                <a:endParaRPr lang="en-US"/>
              </a:p>
            </p:txBody>
          </p:sp>
        </p:grpSp>
        <p:grpSp>
          <p:nvGrpSpPr>
            <p:cNvPr id="27" name="Group 135"/>
            <p:cNvGrpSpPr>
              <a:grpSpLocks/>
            </p:cNvGrpSpPr>
            <p:nvPr/>
          </p:nvGrpSpPr>
          <p:grpSpPr bwMode="auto">
            <a:xfrm rot="5400000" flipV="1">
              <a:off x="1193" y="1628"/>
              <a:ext cx="29" cy="120"/>
              <a:chOff x="2087" y="1483"/>
              <a:chExt cx="29" cy="120"/>
            </a:xfrm>
            <a:grpFill/>
          </p:grpSpPr>
          <p:sp>
            <p:nvSpPr>
              <p:cNvPr id="1609864" name="Line 136"/>
              <p:cNvSpPr>
                <a:spLocks noChangeShapeType="1"/>
              </p:cNvSpPr>
              <p:nvPr/>
            </p:nvSpPr>
            <p:spPr bwMode="auto">
              <a:xfrm rot="-2700000">
                <a:off x="2101" y="1483"/>
                <a:ext cx="2" cy="120"/>
              </a:xfrm>
              <a:prstGeom prst="line">
                <a:avLst/>
              </a:prstGeom>
              <a:grpFill/>
              <a:ln w="9525">
                <a:solidFill>
                  <a:schemeClr val="bg1">
                    <a:lumMod val="75000"/>
                  </a:schemeClr>
                </a:solidFill>
                <a:round/>
                <a:headEnd/>
                <a:tailEnd/>
              </a:ln>
              <a:effectLst/>
            </p:spPr>
            <p:txBody>
              <a:bodyPr anchor="ctr"/>
              <a:lstStyle/>
              <a:p>
                <a:endParaRPr lang="en-US"/>
              </a:p>
            </p:txBody>
          </p:sp>
          <p:sp>
            <p:nvSpPr>
              <p:cNvPr id="1609865" name="Oval 137"/>
              <p:cNvSpPr>
                <a:spLocks noChangeAspect="1" noChangeArrowheads="1"/>
              </p:cNvSpPr>
              <p:nvPr/>
            </p:nvSpPr>
            <p:spPr bwMode="auto">
              <a:xfrm flipV="1">
                <a:off x="2087" y="1526"/>
                <a:ext cx="29" cy="29"/>
              </a:xfrm>
              <a:prstGeom prst="ellipse">
                <a:avLst/>
              </a:prstGeom>
              <a:grpFill/>
              <a:ln w="9525" algn="ctr">
                <a:solidFill>
                  <a:schemeClr val="bg1">
                    <a:lumMod val="75000"/>
                  </a:schemeClr>
                </a:solidFill>
                <a:round/>
                <a:headEnd/>
                <a:tailEnd/>
              </a:ln>
              <a:effectLst/>
            </p:spPr>
            <p:txBody>
              <a:bodyPr wrap="none" anchor="ctr"/>
              <a:lstStyle/>
              <a:p>
                <a:endParaRPr lang="en-US"/>
              </a:p>
            </p:txBody>
          </p:sp>
        </p:grpSp>
      </p:grpSp>
      <p:sp>
        <p:nvSpPr>
          <p:cNvPr id="1609866" name="Rectangle 138" descr="25%"/>
          <p:cNvSpPr>
            <a:spLocks noChangeArrowheads="1"/>
          </p:cNvSpPr>
          <p:nvPr/>
        </p:nvSpPr>
        <p:spPr bwMode="auto">
          <a:xfrm>
            <a:off x="2925763" y="1600200"/>
            <a:ext cx="92075" cy="457200"/>
          </a:xfrm>
          <a:prstGeom prst="rect">
            <a:avLst/>
          </a:prstGeom>
          <a:pattFill prst="pct25">
            <a:fgClr>
              <a:srgbClr val="339933"/>
            </a:fgClr>
            <a:bgClr>
              <a:schemeClr val="bg1"/>
            </a:bgClr>
          </a:pattFill>
          <a:ln w="9525" algn="ctr">
            <a:solidFill>
              <a:schemeClr val="tx1"/>
            </a:solidFill>
            <a:miter lim="800000"/>
            <a:headEnd/>
            <a:tailEnd/>
          </a:ln>
          <a:effectLst/>
        </p:spPr>
        <p:txBody>
          <a:bodyPr wrap="none" anchor="ctr"/>
          <a:lstStyle/>
          <a:p>
            <a:endParaRPr lang="en-US"/>
          </a:p>
        </p:txBody>
      </p:sp>
      <p:grpSp>
        <p:nvGrpSpPr>
          <p:cNvPr id="28" name="Group 139"/>
          <p:cNvGrpSpPr>
            <a:grpSpLocks/>
          </p:cNvGrpSpPr>
          <p:nvPr/>
        </p:nvGrpSpPr>
        <p:grpSpPr bwMode="auto">
          <a:xfrm>
            <a:off x="5016500" y="1600200"/>
            <a:ext cx="608013" cy="1281113"/>
            <a:chOff x="3160" y="1008"/>
            <a:chExt cx="383" cy="807"/>
          </a:xfrm>
        </p:grpSpPr>
        <p:sp>
          <p:nvSpPr>
            <p:cNvPr id="1609868" name="Line 140"/>
            <p:cNvSpPr>
              <a:spLocks noChangeShapeType="1"/>
            </p:cNvSpPr>
            <p:nvPr/>
          </p:nvSpPr>
          <p:spPr bwMode="auto">
            <a:xfrm>
              <a:off x="3246" y="1699"/>
              <a:ext cx="29" cy="0"/>
            </a:xfrm>
            <a:prstGeom prst="line">
              <a:avLst/>
            </a:prstGeom>
            <a:noFill/>
            <a:ln w="9525">
              <a:solidFill>
                <a:schemeClr val="tx1"/>
              </a:solidFill>
              <a:round/>
              <a:headEnd/>
              <a:tailEnd/>
            </a:ln>
            <a:effectLst/>
          </p:spPr>
          <p:txBody>
            <a:bodyPr anchor="ctr"/>
            <a:lstStyle/>
            <a:p>
              <a:endParaRPr lang="en-US"/>
            </a:p>
          </p:txBody>
        </p:sp>
        <p:sp>
          <p:nvSpPr>
            <p:cNvPr id="1609869" name="Line 141"/>
            <p:cNvSpPr>
              <a:spLocks noChangeShapeType="1"/>
            </p:cNvSpPr>
            <p:nvPr/>
          </p:nvSpPr>
          <p:spPr bwMode="auto">
            <a:xfrm>
              <a:off x="3246" y="1699"/>
              <a:ext cx="29" cy="58"/>
            </a:xfrm>
            <a:prstGeom prst="line">
              <a:avLst/>
            </a:prstGeom>
            <a:noFill/>
            <a:ln w="9525">
              <a:solidFill>
                <a:schemeClr val="bg1"/>
              </a:solidFill>
              <a:round/>
              <a:headEnd/>
              <a:tailEnd/>
            </a:ln>
            <a:effectLst/>
          </p:spPr>
          <p:txBody>
            <a:bodyPr anchor="ctr"/>
            <a:lstStyle/>
            <a:p>
              <a:endParaRPr lang="en-US"/>
            </a:p>
          </p:txBody>
        </p:sp>
        <p:sp>
          <p:nvSpPr>
            <p:cNvPr id="1609870" name="Line 142"/>
            <p:cNvSpPr>
              <a:spLocks noChangeShapeType="1"/>
            </p:cNvSpPr>
            <p:nvPr/>
          </p:nvSpPr>
          <p:spPr bwMode="auto">
            <a:xfrm flipH="1">
              <a:off x="3246" y="1699"/>
              <a:ext cx="29" cy="58"/>
            </a:xfrm>
            <a:prstGeom prst="line">
              <a:avLst/>
            </a:prstGeom>
            <a:noFill/>
            <a:ln w="9525">
              <a:solidFill>
                <a:schemeClr val="bg1"/>
              </a:solidFill>
              <a:round/>
              <a:headEnd/>
              <a:tailEnd/>
            </a:ln>
            <a:effectLst/>
          </p:spPr>
          <p:txBody>
            <a:bodyPr anchor="ctr"/>
            <a:lstStyle/>
            <a:p>
              <a:endParaRPr lang="en-US"/>
            </a:p>
          </p:txBody>
        </p:sp>
        <p:sp>
          <p:nvSpPr>
            <p:cNvPr id="1609871" name="Line 143"/>
            <p:cNvSpPr>
              <a:spLocks noChangeShapeType="1"/>
            </p:cNvSpPr>
            <p:nvPr/>
          </p:nvSpPr>
          <p:spPr bwMode="auto">
            <a:xfrm>
              <a:off x="3246" y="1757"/>
              <a:ext cx="29" cy="0"/>
            </a:xfrm>
            <a:prstGeom prst="line">
              <a:avLst/>
            </a:prstGeom>
            <a:noFill/>
            <a:ln w="9525">
              <a:solidFill>
                <a:schemeClr val="bg1"/>
              </a:solidFill>
              <a:round/>
              <a:headEnd/>
              <a:tailEnd/>
            </a:ln>
            <a:effectLst/>
          </p:spPr>
          <p:txBody>
            <a:bodyPr anchor="ctr"/>
            <a:lstStyle/>
            <a:p>
              <a:endParaRPr lang="en-US"/>
            </a:p>
          </p:txBody>
        </p:sp>
        <p:grpSp>
          <p:nvGrpSpPr>
            <p:cNvPr id="29" name="Group 144"/>
            <p:cNvGrpSpPr>
              <a:grpSpLocks/>
            </p:cNvGrpSpPr>
            <p:nvPr/>
          </p:nvGrpSpPr>
          <p:grpSpPr bwMode="auto">
            <a:xfrm>
              <a:off x="3160" y="1008"/>
              <a:ext cx="383" cy="807"/>
              <a:chOff x="3160" y="1008"/>
              <a:chExt cx="383" cy="807"/>
            </a:xfrm>
          </p:grpSpPr>
          <p:grpSp>
            <p:nvGrpSpPr>
              <p:cNvPr id="30" name="Group 145"/>
              <p:cNvGrpSpPr>
                <a:grpSpLocks/>
              </p:cNvGrpSpPr>
              <p:nvPr/>
            </p:nvGrpSpPr>
            <p:grpSpPr bwMode="auto">
              <a:xfrm>
                <a:off x="3160" y="1008"/>
                <a:ext cx="144" cy="692"/>
                <a:chOff x="2880" y="1008"/>
                <a:chExt cx="144" cy="692"/>
              </a:xfrm>
            </p:grpSpPr>
            <p:sp>
              <p:nvSpPr>
                <p:cNvPr id="1609874" name="Rectangle 146"/>
                <p:cNvSpPr>
                  <a:spLocks noChangeArrowheads="1"/>
                </p:cNvSpPr>
                <p:nvPr/>
              </p:nvSpPr>
              <p:spPr bwMode="auto">
                <a:xfrm>
                  <a:off x="2967" y="1037"/>
                  <a:ext cx="29" cy="663"/>
                </a:xfrm>
                <a:prstGeom prst="rect">
                  <a:avLst/>
                </a:prstGeom>
                <a:gradFill rotWithShape="1">
                  <a:gsLst>
                    <a:gs pos="0">
                      <a:srgbClr val="66CCFF"/>
                    </a:gs>
                    <a:gs pos="100000">
                      <a:srgbClr val="CCECFF"/>
                    </a:gs>
                  </a:gsLst>
                  <a:lin ang="5400000" scaled="1"/>
                </a:gradFill>
                <a:ln w="9525" algn="ctr">
                  <a:noFill/>
                  <a:miter lim="800000"/>
                  <a:headEnd/>
                  <a:tailEnd/>
                </a:ln>
                <a:effectLst/>
              </p:spPr>
              <p:txBody>
                <a:bodyPr wrap="none" anchor="ctr"/>
                <a:lstStyle/>
                <a:p>
                  <a:endParaRPr lang="en-US"/>
                </a:p>
              </p:txBody>
            </p:sp>
            <p:sp>
              <p:nvSpPr>
                <p:cNvPr id="1609875" name="Rectangle 147"/>
                <p:cNvSpPr>
                  <a:spLocks noChangeArrowheads="1"/>
                </p:cNvSpPr>
                <p:nvPr/>
              </p:nvSpPr>
              <p:spPr bwMode="auto">
                <a:xfrm>
                  <a:off x="2938" y="1008"/>
                  <a:ext cx="29" cy="29"/>
                </a:xfrm>
                <a:prstGeom prst="rect">
                  <a:avLst/>
                </a:prstGeom>
                <a:solidFill>
                  <a:srgbClr val="00CCFF"/>
                </a:solidFill>
                <a:ln w="9525" algn="ctr">
                  <a:noFill/>
                  <a:miter lim="800000"/>
                  <a:headEnd/>
                  <a:tailEnd/>
                </a:ln>
                <a:effectLst/>
              </p:spPr>
              <p:txBody>
                <a:bodyPr wrap="none" anchor="ctr"/>
                <a:lstStyle/>
                <a:p>
                  <a:endParaRPr lang="en-US"/>
                </a:p>
              </p:txBody>
            </p:sp>
            <p:sp>
              <p:nvSpPr>
                <p:cNvPr id="1609876" name="AutoShape 148"/>
                <p:cNvSpPr>
                  <a:spLocks noChangeArrowheads="1"/>
                </p:cNvSpPr>
                <p:nvPr/>
              </p:nvSpPr>
              <p:spPr bwMode="auto">
                <a:xfrm>
                  <a:off x="2909" y="1008"/>
                  <a:ext cx="29" cy="29"/>
                </a:xfrm>
                <a:prstGeom prst="rtTriangle">
                  <a:avLst/>
                </a:prstGeom>
                <a:gradFill rotWithShape="1">
                  <a:gsLst>
                    <a:gs pos="0">
                      <a:srgbClr val="0099CC"/>
                    </a:gs>
                    <a:gs pos="100000">
                      <a:srgbClr val="00CCFF"/>
                    </a:gs>
                  </a:gsLst>
                  <a:path path="rect">
                    <a:fillToRect t="100000" r="100000"/>
                  </a:path>
                </a:gradFill>
                <a:ln w="9525" algn="ctr">
                  <a:noFill/>
                  <a:miter lim="800000"/>
                  <a:headEnd/>
                  <a:tailEnd/>
                </a:ln>
                <a:effectLst/>
              </p:spPr>
              <p:txBody>
                <a:bodyPr wrap="none" anchor="ctr"/>
                <a:lstStyle/>
                <a:p>
                  <a:endParaRPr lang="en-US"/>
                </a:p>
              </p:txBody>
            </p:sp>
            <p:sp>
              <p:nvSpPr>
                <p:cNvPr id="1609877" name="AutoShape 149"/>
                <p:cNvSpPr>
                  <a:spLocks noChangeArrowheads="1"/>
                </p:cNvSpPr>
                <p:nvPr/>
              </p:nvSpPr>
              <p:spPr bwMode="auto">
                <a:xfrm rot="-10800000">
                  <a:off x="2909" y="1008"/>
                  <a:ext cx="29" cy="29"/>
                </a:xfrm>
                <a:prstGeom prst="rtTriangle">
                  <a:avLst/>
                </a:prstGeom>
                <a:solidFill>
                  <a:srgbClr val="00CCFF"/>
                </a:solidFill>
                <a:ln w="9525" algn="ctr">
                  <a:noFill/>
                  <a:miter lim="800000"/>
                  <a:headEnd/>
                  <a:tailEnd/>
                </a:ln>
                <a:effectLst/>
              </p:spPr>
              <p:txBody>
                <a:bodyPr wrap="none" anchor="ctr"/>
                <a:lstStyle/>
                <a:p>
                  <a:endParaRPr lang="en-US"/>
                </a:p>
              </p:txBody>
            </p:sp>
            <p:sp>
              <p:nvSpPr>
                <p:cNvPr id="1609878" name="AutoShape 150"/>
                <p:cNvSpPr>
                  <a:spLocks noChangeArrowheads="1"/>
                </p:cNvSpPr>
                <p:nvPr/>
              </p:nvSpPr>
              <p:spPr bwMode="auto">
                <a:xfrm>
                  <a:off x="2967" y="1008"/>
                  <a:ext cx="29" cy="29"/>
                </a:xfrm>
                <a:prstGeom prst="rtTriangle">
                  <a:avLst/>
                </a:prstGeom>
                <a:gradFill rotWithShape="1">
                  <a:gsLst>
                    <a:gs pos="0">
                      <a:srgbClr val="00CCFF"/>
                    </a:gs>
                    <a:gs pos="100000">
                      <a:srgbClr val="66CCFF"/>
                    </a:gs>
                  </a:gsLst>
                  <a:path path="rect">
                    <a:fillToRect t="100000" r="100000"/>
                  </a:path>
                </a:gradFill>
                <a:ln w="9525" algn="ctr">
                  <a:noFill/>
                  <a:miter lim="800000"/>
                  <a:headEnd/>
                  <a:tailEnd/>
                </a:ln>
                <a:effectLst/>
              </p:spPr>
              <p:txBody>
                <a:bodyPr wrap="none" anchor="ctr"/>
                <a:lstStyle/>
                <a:p>
                  <a:endParaRPr lang="en-US"/>
                </a:p>
              </p:txBody>
            </p:sp>
            <p:sp>
              <p:nvSpPr>
                <p:cNvPr id="1609879" name="AutoShape 151"/>
                <p:cNvSpPr>
                  <a:spLocks noChangeArrowheads="1"/>
                </p:cNvSpPr>
                <p:nvPr/>
              </p:nvSpPr>
              <p:spPr bwMode="auto">
                <a:xfrm rot="-10800000">
                  <a:off x="2967" y="1008"/>
                  <a:ext cx="29" cy="29"/>
                </a:xfrm>
                <a:prstGeom prst="rtTriangle">
                  <a:avLst/>
                </a:prstGeom>
                <a:solidFill>
                  <a:srgbClr val="00CCFF"/>
                </a:solidFill>
                <a:ln w="9525" algn="ctr">
                  <a:noFill/>
                  <a:miter lim="800000"/>
                  <a:headEnd/>
                  <a:tailEnd/>
                </a:ln>
                <a:effectLst/>
              </p:spPr>
              <p:txBody>
                <a:bodyPr wrap="none" anchor="ctr"/>
                <a:lstStyle/>
                <a:p>
                  <a:endParaRPr lang="en-US"/>
                </a:p>
              </p:txBody>
            </p:sp>
            <p:sp>
              <p:nvSpPr>
                <p:cNvPr id="1609880" name="Rectangle 152"/>
                <p:cNvSpPr>
                  <a:spLocks noChangeArrowheads="1"/>
                </p:cNvSpPr>
                <p:nvPr/>
              </p:nvSpPr>
              <p:spPr bwMode="auto">
                <a:xfrm>
                  <a:off x="2909" y="1037"/>
                  <a:ext cx="29" cy="663"/>
                </a:xfrm>
                <a:prstGeom prst="rect">
                  <a:avLst/>
                </a:prstGeom>
                <a:gradFill rotWithShape="1">
                  <a:gsLst>
                    <a:gs pos="0">
                      <a:srgbClr val="0099CC"/>
                    </a:gs>
                    <a:gs pos="100000">
                      <a:srgbClr val="000099"/>
                    </a:gs>
                  </a:gsLst>
                  <a:lin ang="5400000" scaled="1"/>
                </a:gradFill>
                <a:ln w="9525" algn="ctr">
                  <a:noFill/>
                  <a:miter lim="800000"/>
                  <a:headEnd/>
                  <a:tailEnd/>
                </a:ln>
                <a:effectLst/>
              </p:spPr>
              <p:txBody>
                <a:bodyPr wrap="none" anchor="ctr"/>
                <a:lstStyle/>
                <a:p>
                  <a:endParaRPr lang="en-US"/>
                </a:p>
              </p:txBody>
            </p:sp>
            <p:grpSp>
              <p:nvGrpSpPr>
                <p:cNvPr id="31" name="Group 153"/>
                <p:cNvGrpSpPr>
                  <a:grpSpLocks/>
                </p:cNvGrpSpPr>
                <p:nvPr/>
              </p:nvGrpSpPr>
              <p:grpSpPr bwMode="auto">
                <a:xfrm>
                  <a:off x="2909" y="1008"/>
                  <a:ext cx="86" cy="692"/>
                  <a:chOff x="2304" y="374"/>
                  <a:chExt cx="86" cy="692"/>
                </a:xfrm>
              </p:grpSpPr>
              <p:grpSp>
                <p:nvGrpSpPr>
                  <p:cNvPr id="1609728" name="Group 154"/>
                  <p:cNvGrpSpPr>
                    <a:grpSpLocks/>
                  </p:cNvGrpSpPr>
                  <p:nvPr/>
                </p:nvGrpSpPr>
                <p:grpSpPr bwMode="auto">
                  <a:xfrm>
                    <a:off x="2304" y="374"/>
                    <a:ext cx="86" cy="29"/>
                    <a:chOff x="2304" y="374"/>
                    <a:chExt cx="86" cy="29"/>
                  </a:xfrm>
                </p:grpSpPr>
                <p:sp>
                  <p:nvSpPr>
                    <p:cNvPr id="1609883" name="Line 155"/>
                    <p:cNvSpPr>
                      <a:spLocks noChangeShapeType="1"/>
                    </p:cNvSpPr>
                    <p:nvPr/>
                  </p:nvSpPr>
                  <p:spPr bwMode="auto">
                    <a:xfrm>
                      <a:off x="2333" y="403"/>
                      <a:ext cx="29" cy="0"/>
                    </a:xfrm>
                    <a:prstGeom prst="line">
                      <a:avLst/>
                    </a:prstGeom>
                    <a:noFill/>
                    <a:ln w="9525">
                      <a:solidFill>
                        <a:schemeClr val="bg1"/>
                      </a:solidFill>
                      <a:round/>
                      <a:headEnd/>
                      <a:tailEnd/>
                    </a:ln>
                    <a:effectLst/>
                  </p:spPr>
                  <p:txBody>
                    <a:bodyPr anchor="ctr"/>
                    <a:lstStyle/>
                    <a:p>
                      <a:endParaRPr lang="en-US"/>
                    </a:p>
                  </p:txBody>
                </p:sp>
                <p:sp>
                  <p:nvSpPr>
                    <p:cNvPr id="1609884" name="Line 156"/>
                    <p:cNvSpPr>
                      <a:spLocks noChangeShapeType="1"/>
                    </p:cNvSpPr>
                    <p:nvPr/>
                  </p:nvSpPr>
                  <p:spPr bwMode="auto">
                    <a:xfrm>
                      <a:off x="2304" y="374"/>
                      <a:ext cx="86" cy="0"/>
                    </a:xfrm>
                    <a:prstGeom prst="line">
                      <a:avLst/>
                    </a:prstGeom>
                    <a:noFill/>
                    <a:ln w="9525">
                      <a:solidFill>
                        <a:schemeClr val="bg1"/>
                      </a:solidFill>
                      <a:round/>
                      <a:headEnd/>
                      <a:tailEnd/>
                    </a:ln>
                    <a:effectLst/>
                  </p:spPr>
                  <p:txBody>
                    <a:bodyPr anchor="ctr"/>
                    <a:lstStyle/>
                    <a:p>
                      <a:endParaRPr lang="en-US"/>
                    </a:p>
                  </p:txBody>
                </p:sp>
              </p:grpSp>
              <p:grpSp>
                <p:nvGrpSpPr>
                  <p:cNvPr id="1609729" name="Group 157"/>
                  <p:cNvGrpSpPr>
                    <a:grpSpLocks/>
                  </p:cNvGrpSpPr>
                  <p:nvPr/>
                </p:nvGrpSpPr>
                <p:grpSpPr bwMode="auto">
                  <a:xfrm>
                    <a:off x="2304" y="374"/>
                    <a:ext cx="86" cy="692"/>
                    <a:chOff x="2304" y="374"/>
                    <a:chExt cx="86" cy="692"/>
                  </a:xfrm>
                </p:grpSpPr>
                <p:sp>
                  <p:nvSpPr>
                    <p:cNvPr id="1609886" name="Line 158"/>
                    <p:cNvSpPr>
                      <a:spLocks noChangeShapeType="1"/>
                    </p:cNvSpPr>
                    <p:nvPr/>
                  </p:nvSpPr>
                  <p:spPr bwMode="auto">
                    <a:xfrm flipV="1">
                      <a:off x="2304" y="374"/>
                      <a:ext cx="0" cy="692"/>
                    </a:xfrm>
                    <a:prstGeom prst="line">
                      <a:avLst/>
                    </a:prstGeom>
                    <a:noFill/>
                    <a:ln w="9525">
                      <a:solidFill>
                        <a:schemeClr val="bg1"/>
                      </a:solidFill>
                      <a:round/>
                      <a:headEnd/>
                      <a:tailEnd/>
                    </a:ln>
                    <a:effectLst/>
                  </p:spPr>
                  <p:txBody>
                    <a:bodyPr anchor="ctr"/>
                    <a:lstStyle/>
                    <a:p>
                      <a:endParaRPr lang="en-US"/>
                    </a:p>
                  </p:txBody>
                </p:sp>
                <p:sp>
                  <p:nvSpPr>
                    <p:cNvPr id="1609887" name="Line 159"/>
                    <p:cNvSpPr>
                      <a:spLocks noChangeShapeType="1"/>
                    </p:cNvSpPr>
                    <p:nvPr/>
                  </p:nvSpPr>
                  <p:spPr bwMode="auto">
                    <a:xfrm flipV="1">
                      <a:off x="2333" y="403"/>
                      <a:ext cx="0" cy="663"/>
                    </a:xfrm>
                    <a:prstGeom prst="line">
                      <a:avLst/>
                    </a:prstGeom>
                    <a:noFill/>
                    <a:ln w="9525">
                      <a:solidFill>
                        <a:schemeClr val="bg1"/>
                      </a:solidFill>
                      <a:round/>
                      <a:headEnd/>
                      <a:tailEnd/>
                    </a:ln>
                    <a:effectLst/>
                  </p:spPr>
                  <p:txBody>
                    <a:bodyPr anchor="ctr"/>
                    <a:lstStyle/>
                    <a:p>
                      <a:endParaRPr lang="en-US"/>
                    </a:p>
                  </p:txBody>
                </p:sp>
                <p:sp>
                  <p:nvSpPr>
                    <p:cNvPr id="1609888" name="Line 160"/>
                    <p:cNvSpPr>
                      <a:spLocks noChangeShapeType="1"/>
                    </p:cNvSpPr>
                    <p:nvPr/>
                  </p:nvSpPr>
                  <p:spPr bwMode="auto">
                    <a:xfrm>
                      <a:off x="2362" y="403"/>
                      <a:ext cx="0" cy="663"/>
                    </a:xfrm>
                    <a:prstGeom prst="line">
                      <a:avLst/>
                    </a:prstGeom>
                    <a:noFill/>
                    <a:ln w="9525">
                      <a:solidFill>
                        <a:schemeClr val="bg1"/>
                      </a:solidFill>
                      <a:round/>
                      <a:headEnd/>
                      <a:tailEnd/>
                    </a:ln>
                    <a:effectLst/>
                  </p:spPr>
                  <p:txBody>
                    <a:bodyPr anchor="ctr"/>
                    <a:lstStyle/>
                    <a:p>
                      <a:endParaRPr lang="en-US"/>
                    </a:p>
                  </p:txBody>
                </p:sp>
                <p:sp>
                  <p:nvSpPr>
                    <p:cNvPr id="1609889" name="Line 161"/>
                    <p:cNvSpPr>
                      <a:spLocks noChangeShapeType="1"/>
                    </p:cNvSpPr>
                    <p:nvPr/>
                  </p:nvSpPr>
                  <p:spPr bwMode="auto">
                    <a:xfrm>
                      <a:off x="2390" y="374"/>
                      <a:ext cx="0" cy="692"/>
                    </a:xfrm>
                    <a:prstGeom prst="line">
                      <a:avLst/>
                    </a:prstGeom>
                    <a:noFill/>
                    <a:ln w="9525">
                      <a:solidFill>
                        <a:schemeClr val="bg1"/>
                      </a:solidFill>
                      <a:round/>
                      <a:headEnd/>
                      <a:tailEnd/>
                    </a:ln>
                    <a:effectLst/>
                  </p:spPr>
                  <p:txBody>
                    <a:bodyPr anchor="ctr"/>
                    <a:lstStyle/>
                    <a:p>
                      <a:endParaRPr lang="en-US"/>
                    </a:p>
                  </p:txBody>
                </p:sp>
              </p:grpSp>
            </p:grpSp>
            <p:sp>
              <p:nvSpPr>
                <p:cNvPr id="1609890" name="Line 162"/>
                <p:cNvSpPr>
                  <a:spLocks noChangeShapeType="1"/>
                </p:cNvSpPr>
                <p:nvPr/>
              </p:nvSpPr>
              <p:spPr bwMode="auto">
                <a:xfrm>
                  <a:off x="2880" y="1095"/>
                  <a:ext cx="144" cy="0"/>
                </a:xfrm>
                <a:prstGeom prst="line">
                  <a:avLst/>
                </a:prstGeom>
                <a:noFill/>
                <a:ln w="6350">
                  <a:solidFill>
                    <a:schemeClr val="bg1">
                      <a:lumMod val="75000"/>
                    </a:schemeClr>
                  </a:solidFill>
                  <a:round/>
                  <a:headEnd/>
                  <a:tailEnd/>
                </a:ln>
                <a:effectLst/>
              </p:spPr>
              <p:txBody>
                <a:bodyPr anchor="ctr"/>
                <a:lstStyle/>
                <a:p>
                  <a:endParaRPr lang="en-US"/>
                </a:p>
              </p:txBody>
            </p:sp>
            <p:sp>
              <p:nvSpPr>
                <p:cNvPr id="1609891" name="Line 163"/>
                <p:cNvSpPr>
                  <a:spLocks noChangeShapeType="1"/>
                </p:cNvSpPr>
                <p:nvPr/>
              </p:nvSpPr>
              <p:spPr bwMode="auto">
                <a:xfrm>
                  <a:off x="2880" y="1124"/>
                  <a:ext cx="144" cy="0"/>
                </a:xfrm>
                <a:prstGeom prst="line">
                  <a:avLst/>
                </a:prstGeom>
                <a:noFill/>
                <a:ln w="6350">
                  <a:solidFill>
                    <a:schemeClr val="bg1">
                      <a:lumMod val="75000"/>
                    </a:schemeClr>
                  </a:solidFill>
                  <a:round/>
                  <a:headEnd/>
                  <a:tailEnd/>
                </a:ln>
                <a:effectLst/>
              </p:spPr>
              <p:txBody>
                <a:bodyPr anchor="ctr"/>
                <a:lstStyle/>
                <a:p>
                  <a:endParaRPr lang="en-US"/>
                </a:p>
              </p:txBody>
            </p:sp>
            <p:sp>
              <p:nvSpPr>
                <p:cNvPr id="1609892" name="Line 164"/>
                <p:cNvSpPr>
                  <a:spLocks noChangeShapeType="1"/>
                </p:cNvSpPr>
                <p:nvPr/>
              </p:nvSpPr>
              <p:spPr bwMode="auto">
                <a:xfrm>
                  <a:off x="2880" y="1152"/>
                  <a:ext cx="144" cy="0"/>
                </a:xfrm>
                <a:prstGeom prst="line">
                  <a:avLst/>
                </a:prstGeom>
                <a:noFill/>
                <a:ln w="6350">
                  <a:solidFill>
                    <a:schemeClr val="bg1">
                      <a:lumMod val="75000"/>
                    </a:schemeClr>
                  </a:solidFill>
                  <a:round/>
                  <a:headEnd/>
                  <a:tailEnd/>
                </a:ln>
                <a:effectLst/>
              </p:spPr>
              <p:txBody>
                <a:bodyPr anchor="ctr"/>
                <a:lstStyle/>
                <a:p>
                  <a:endParaRPr lang="en-US"/>
                </a:p>
              </p:txBody>
            </p:sp>
            <p:sp>
              <p:nvSpPr>
                <p:cNvPr id="1609893" name="Line 165"/>
                <p:cNvSpPr>
                  <a:spLocks noChangeShapeType="1"/>
                </p:cNvSpPr>
                <p:nvPr/>
              </p:nvSpPr>
              <p:spPr bwMode="auto">
                <a:xfrm>
                  <a:off x="2880" y="1181"/>
                  <a:ext cx="144" cy="0"/>
                </a:xfrm>
                <a:prstGeom prst="line">
                  <a:avLst/>
                </a:prstGeom>
                <a:noFill/>
                <a:ln w="6350">
                  <a:solidFill>
                    <a:schemeClr val="bg1">
                      <a:lumMod val="75000"/>
                    </a:schemeClr>
                  </a:solidFill>
                  <a:round/>
                  <a:headEnd/>
                  <a:tailEnd/>
                </a:ln>
                <a:effectLst/>
              </p:spPr>
              <p:txBody>
                <a:bodyPr anchor="ctr"/>
                <a:lstStyle/>
                <a:p>
                  <a:endParaRPr lang="en-US"/>
                </a:p>
              </p:txBody>
            </p:sp>
            <p:sp>
              <p:nvSpPr>
                <p:cNvPr id="1609894" name="Line 166"/>
                <p:cNvSpPr>
                  <a:spLocks noChangeShapeType="1"/>
                </p:cNvSpPr>
                <p:nvPr/>
              </p:nvSpPr>
              <p:spPr bwMode="auto">
                <a:xfrm>
                  <a:off x="2880" y="1210"/>
                  <a:ext cx="144" cy="0"/>
                </a:xfrm>
                <a:prstGeom prst="line">
                  <a:avLst/>
                </a:prstGeom>
                <a:noFill/>
                <a:ln w="6350">
                  <a:solidFill>
                    <a:schemeClr val="bg1">
                      <a:lumMod val="75000"/>
                    </a:schemeClr>
                  </a:solidFill>
                  <a:round/>
                  <a:headEnd/>
                  <a:tailEnd/>
                </a:ln>
                <a:effectLst/>
              </p:spPr>
              <p:txBody>
                <a:bodyPr anchor="ctr"/>
                <a:lstStyle/>
                <a:p>
                  <a:endParaRPr lang="en-US"/>
                </a:p>
              </p:txBody>
            </p:sp>
            <p:sp>
              <p:nvSpPr>
                <p:cNvPr id="1609895" name="Line 167"/>
                <p:cNvSpPr>
                  <a:spLocks noChangeShapeType="1"/>
                </p:cNvSpPr>
                <p:nvPr/>
              </p:nvSpPr>
              <p:spPr bwMode="auto">
                <a:xfrm>
                  <a:off x="2880" y="1239"/>
                  <a:ext cx="144" cy="0"/>
                </a:xfrm>
                <a:prstGeom prst="line">
                  <a:avLst/>
                </a:prstGeom>
                <a:noFill/>
                <a:ln w="6350">
                  <a:solidFill>
                    <a:schemeClr val="bg1">
                      <a:lumMod val="75000"/>
                    </a:schemeClr>
                  </a:solidFill>
                  <a:round/>
                  <a:headEnd/>
                  <a:tailEnd/>
                </a:ln>
                <a:effectLst/>
              </p:spPr>
              <p:txBody>
                <a:bodyPr anchor="ctr"/>
                <a:lstStyle/>
                <a:p>
                  <a:endParaRPr lang="en-US"/>
                </a:p>
              </p:txBody>
            </p:sp>
            <p:sp>
              <p:nvSpPr>
                <p:cNvPr id="1609896" name="Line 168"/>
                <p:cNvSpPr>
                  <a:spLocks noChangeShapeType="1"/>
                </p:cNvSpPr>
                <p:nvPr/>
              </p:nvSpPr>
              <p:spPr bwMode="auto">
                <a:xfrm>
                  <a:off x="2880" y="1268"/>
                  <a:ext cx="144" cy="0"/>
                </a:xfrm>
                <a:prstGeom prst="line">
                  <a:avLst/>
                </a:prstGeom>
                <a:noFill/>
                <a:ln w="6350">
                  <a:solidFill>
                    <a:schemeClr val="bg1">
                      <a:lumMod val="75000"/>
                    </a:schemeClr>
                  </a:solidFill>
                  <a:round/>
                  <a:headEnd/>
                  <a:tailEnd/>
                </a:ln>
                <a:effectLst/>
              </p:spPr>
              <p:txBody>
                <a:bodyPr anchor="ctr"/>
                <a:lstStyle/>
                <a:p>
                  <a:endParaRPr lang="en-US"/>
                </a:p>
              </p:txBody>
            </p:sp>
            <p:sp>
              <p:nvSpPr>
                <p:cNvPr id="1609897" name="Line 169"/>
                <p:cNvSpPr>
                  <a:spLocks noChangeShapeType="1"/>
                </p:cNvSpPr>
                <p:nvPr/>
              </p:nvSpPr>
              <p:spPr bwMode="auto">
                <a:xfrm>
                  <a:off x="2880" y="1296"/>
                  <a:ext cx="144" cy="0"/>
                </a:xfrm>
                <a:prstGeom prst="line">
                  <a:avLst/>
                </a:prstGeom>
                <a:noFill/>
                <a:ln w="6350">
                  <a:solidFill>
                    <a:schemeClr val="bg1">
                      <a:lumMod val="75000"/>
                    </a:schemeClr>
                  </a:solidFill>
                  <a:round/>
                  <a:headEnd/>
                  <a:tailEnd/>
                </a:ln>
                <a:effectLst/>
              </p:spPr>
              <p:txBody>
                <a:bodyPr anchor="ctr"/>
                <a:lstStyle/>
                <a:p>
                  <a:endParaRPr lang="en-US"/>
                </a:p>
              </p:txBody>
            </p:sp>
            <p:sp>
              <p:nvSpPr>
                <p:cNvPr id="1609898" name="Line 170"/>
                <p:cNvSpPr>
                  <a:spLocks noChangeShapeType="1"/>
                </p:cNvSpPr>
                <p:nvPr/>
              </p:nvSpPr>
              <p:spPr bwMode="auto">
                <a:xfrm>
                  <a:off x="2880" y="1325"/>
                  <a:ext cx="144" cy="0"/>
                </a:xfrm>
                <a:prstGeom prst="line">
                  <a:avLst/>
                </a:prstGeom>
                <a:noFill/>
                <a:ln w="6350">
                  <a:solidFill>
                    <a:schemeClr val="bg1">
                      <a:lumMod val="75000"/>
                    </a:schemeClr>
                  </a:solidFill>
                  <a:round/>
                  <a:headEnd/>
                  <a:tailEnd/>
                </a:ln>
                <a:effectLst/>
              </p:spPr>
              <p:txBody>
                <a:bodyPr anchor="ctr"/>
                <a:lstStyle/>
                <a:p>
                  <a:endParaRPr lang="en-US"/>
                </a:p>
              </p:txBody>
            </p:sp>
            <p:sp>
              <p:nvSpPr>
                <p:cNvPr id="1609899" name="Line 171"/>
                <p:cNvSpPr>
                  <a:spLocks noChangeShapeType="1"/>
                </p:cNvSpPr>
                <p:nvPr/>
              </p:nvSpPr>
              <p:spPr bwMode="auto">
                <a:xfrm>
                  <a:off x="2880" y="1354"/>
                  <a:ext cx="144" cy="0"/>
                </a:xfrm>
                <a:prstGeom prst="line">
                  <a:avLst/>
                </a:prstGeom>
                <a:noFill/>
                <a:ln w="6350">
                  <a:solidFill>
                    <a:schemeClr val="bg1">
                      <a:lumMod val="75000"/>
                    </a:schemeClr>
                  </a:solidFill>
                  <a:round/>
                  <a:headEnd/>
                  <a:tailEnd/>
                </a:ln>
                <a:effectLst/>
              </p:spPr>
              <p:txBody>
                <a:bodyPr anchor="ctr"/>
                <a:lstStyle/>
                <a:p>
                  <a:endParaRPr lang="en-US"/>
                </a:p>
              </p:txBody>
            </p:sp>
            <p:sp>
              <p:nvSpPr>
                <p:cNvPr id="1609900" name="Line 172"/>
                <p:cNvSpPr>
                  <a:spLocks noChangeShapeType="1"/>
                </p:cNvSpPr>
                <p:nvPr/>
              </p:nvSpPr>
              <p:spPr bwMode="auto">
                <a:xfrm>
                  <a:off x="2880" y="1383"/>
                  <a:ext cx="144" cy="0"/>
                </a:xfrm>
                <a:prstGeom prst="line">
                  <a:avLst/>
                </a:prstGeom>
                <a:noFill/>
                <a:ln w="6350">
                  <a:solidFill>
                    <a:schemeClr val="bg1">
                      <a:lumMod val="75000"/>
                    </a:schemeClr>
                  </a:solidFill>
                  <a:round/>
                  <a:headEnd/>
                  <a:tailEnd/>
                </a:ln>
                <a:effectLst/>
              </p:spPr>
              <p:txBody>
                <a:bodyPr anchor="ctr"/>
                <a:lstStyle/>
                <a:p>
                  <a:endParaRPr lang="en-US"/>
                </a:p>
              </p:txBody>
            </p:sp>
            <p:sp>
              <p:nvSpPr>
                <p:cNvPr id="1609901" name="Line 173"/>
                <p:cNvSpPr>
                  <a:spLocks noChangeShapeType="1"/>
                </p:cNvSpPr>
                <p:nvPr/>
              </p:nvSpPr>
              <p:spPr bwMode="auto">
                <a:xfrm>
                  <a:off x="2880" y="1412"/>
                  <a:ext cx="144" cy="0"/>
                </a:xfrm>
                <a:prstGeom prst="line">
                  <a:avLst/>
                </a:prstGeom>
                <a:noFill/>
                <a:ln w="6350">
                  <a:solidFill>
                    <a:schemeClr val="bg1">
                      <a:lumMod val="75000"/>
                    </a:schemeClr>
                  </a:solidFill>
                  <a:round/>
                  <a:headEnd/>
                  <a:tailEnd/>
                </a:ln>
                <a:effectLst/>
              </p:spPr>
              <p:txBody>
                <a:bodyPr anchor="ctr"/>
                <a:lstStyle/>
                <a:p>
                  <a:endParaRPr lang="en-US"/>
                </a:p>
              </p:txBody>
            </p:sp>
            <p:sp>
              <p:nvSpPr>
                <p:cNvPr id="1609902" name="Line 174"/>
                <p:cNvSpPr>
                  <a:spLocks noChangeShapeType="1"/>
                </p:cNvSpPr>
                <p:nvPr/>
              </p:nvSpPr>
              <p:spPr bwMode="auto">
                <a:xfrm>
                  <a:off x="2880" y="1440"/>
                  <a:ext cx="144" cy="0"/>
                </a:xfrm>
                <a:prstGeom prst="line">
                  <a:avLst/>
                </a:prstGeom>
                <a:noFill/>
                <a:ln w="6350">
                  <a:solidFill>
                    <a:schemeClr val="bg1">
                      <a:lumMod val="75000"/>
                    </a:schemeClr>
                  </a:solidFill>
                  <a:round/>
                  <a:headEnd/>
                  <a:tailEnd/>
                </a:ln>
                <a:effectLst/>
              </p:spPr>
              <p:txBody>
                <a:bodyPr anchor="ctr"/>
                <a:lstStyle/>
                <a:p>
                  <a:endParaRPr lang="en-US"/>
                </a:p>
              </p:txBody>
            </p:sp>
            <p:sp>
              <p:nvSpPr>
                <p:cNvPr id="1609903" name="Line 175"/>
                <p:cNvSpPr>
                  <a:spLocks noChangeShapeType="1"/>
                </p:cNvSpPr>
                <p:nvPr/>
              </p:nvSpPr>
              <p:spPr bwMode="auto">
                <a:xfrm>
                  <a:off x="2880" y="1469"/>
                  <a:ext cx="144" cy="0"/>
                </a:xfrm>
                <a:prstGeom prst="line">
                  <a:avLst/>
                </a:prstGeom>
                <a:noFill/>
                <a:ln w="6350">
                  <a:solidFill>
                    <a:schemeClr val="bg1">
                      <a:lumMod val="75000"/>
                    </a:schemeClr>
                  </a:solidFill>
                  <a:round/>
                  <a:headEnd/>
                  <a:tailEnd/>
                </a:ln>
                <a:effectLst/>
              </p:spPr>
              <p:txBody>
                <a:bodyPr anchor="ctr"/>
                <a:lstStyle/>
                <a:p>
                  <a:endParaRPr lang="en-US"/>
                </a:p>
              </p:txBody>
            </p:sp>
            <p:sp>
              <p:nvSpPr>
                <p:cNvPr id="1609904" name="Line 176"/>
                <p:cNvSpPr>
                  <a:spLocks noChangeShapeType="1"/>
                </p:cNvSpPr>
                <p:nvPr/>
              </p:nvSpPr>
              <p:spPr bwMode="auto">
                <a:xfrm>
                  <a:off x="2880" y="1498"/>
                  <a:ext cx="144" cy="0"/>
                </a:xfrm>
                <a:prstGeom prst="line">
                  <a:avLst/>
                </a:prstGeom>
                <a:noFill/>
                <a:ln w="6350">
                  <a:solidFill>
                    <a:schemeClr val="bg1">
                      <a:lumMod val="75000"/>
                    </a:schemeClr>
                  </a:solidFill>
                  <a:round/>
                  <a:headEnd/>
                  <a:tailEnd/>
                </a:ln>
                <a:effectLst/>
              </p:spPr>
              <p:txBody>
                <a:bodyPr anchor="ctr"/>
                <a:lstStyle/>
                <a:p>
                  <a:endParaRPr lang="en-US"/>
                </a:p>
              </p:txBody>
            </p:sp>
            <p:sp>
              <p:nvSpPr>
                <p:cNvPr id="1609905" name="Line 177"/>
                <p:cNvSpPr>
                  <a:spLocks noChangeShapeType="1"/>
                </p:cNvSpPr>
                <p:nvPr/>
              </p:nvSpPr>
              <p:spPr bwMode="auto">
                <a:xfrm>
                  <a:off x="2880" y="1527"/>
                  <a:ext cx="144" cy="0"/>
                </a:xfrm>
                <a:prstGeom prst="line">
                  <a:avLst/>
                </a:prstGeom>
                <a:noFill/>
                <a:ln w="6350">
                  <a:solidFill>
                    <a:schemeClr val="bg1">
                      <a:lumMod val="75000"/>
                    </a:schemeClr>
                  </a:solidFill>
                  <a:round/>
                  <a:headEnd/>
                  <a:tailEnd/>
                </a:ln>
                <a:effectLst/>
              </p:spPr>
              <p:txBody>
                <a:bodyPr anchor="ctr"/>
                <a:lstStyle/>
                <a:p>
                  <a:endParaRPr lang="en-US"/>
                </a:p>
              </p:txBody>
            </p:sp>
          </p:grpSp>
          <p:sp>
            <p:nvSpPr>
              <p:cNvPr id="1609906" name="Rectangle 178"/>
              <p:cNvSpPr>
                <a:spLocks noChangeArrowheads="1"/>
              </p:cNvSpPr>
              <p:nvPr/>
            </p:nvSpPr>
            <p:spPr bwMode="auto">
              <a:xfrm>
                <a:off x="3456" y="1670"/>
                <a:ext cx="29" cy="116"/>
              </a:xfrm>
              <a:prstGeom prst="rect">
                <a:avLst/>
              </a:prstGeom>
              <a:solidFill>
                <a:schemeClr val="bg1">
                  <a:lumMod val="95000"/>
                </a:schemeClr>
              </a:solidFill>
              <a:ln w="9525" algn="ctr">
                <a:solidFill>
                  <a:schemeClr val="bg1">
                    <a:lumMod val="75000"/>
                  </a:schemeClr>
                </a:solidFill>
                <a:miter lim="800000"/>
                <a:headEnd/>
                <a:tailEnd/>
              </a:ln>
              <a:effectLst/>
            </p:spPr>
            <p:txBody>
              <a:bodyPr wrap="none" anchor="ctr"/>
              <a:lstStyle/>
              <a:p>
                <a:endParaRPr lang="en-US"/>
              </a:p>
            </p:txBody>
          </p:sp>
          <p:sp>
            <p:nvSpPr>
              <p:cNvPr id="1609907" name="Rectangle 179"/>
              <p:cNvSpPr>
                <a:spLocks noChangeArrowheads="1"/>
              </p:cNvSpPr>
              <p:nvPr/>
            </p:nvSpPr>
            <p:spPr bwMode="auto">
              <a:xfrm>
                <a:off x="3514" y="1670"/>
                <a:ext cx="29" cy="116"/>
              </a:xfrm>
              <a:prstGeom prst="rect">
                <a:avLst/>
              </a:prstGeom>
              <a:solidFill>
                <a:schemeClr val="bg1">
                  <a:lumMod val="95000"/>
                </a:schemeClr>
              </a:solidFill>
              <a:ln w="9525" algn="ctr">
                <a:solidFill>
                  <a:schemeClr val="bg1">
                    <a:lumMod val="75000"/>
                  </a:schemeClr>
                </a:solidFill>
                <a:miter lim="800000"/>
                <a:headEnd/>
                <a:tailEnd/>
              </a:ln>
              <a:effectLst/>
            </p:spPr>
            <p:txBody>
              <a:bodyPr wrap="none" anchor="ctr"/>
              <a:lstStyle/>
              <a:p>
                <a:endParaRPr lang="en-US"/>
              </a:p>
            </p:txBody>
          </p:sp>
          <p:sp>
            <p:nvSpPr>
              <p:cNvPr id="1609908" name="Rectangle 180"/>
              <p:cNvSpPr>
                <a:spLocks noChangeArrowheads="1"/>
              </p:cNvSpPr>
              <p:nvPr/>
            </p:nvSpPr>
            <p:spPr bwMode="auto">
              <a:xfrm>
                <a:off x="3485" y="1642"/>
                <a:ext cx="12" cy="173"/>
              </a:xfrm>
              <a:prstGeom prst="rect">
                <a:avLst/>
              </a:prstGeom>
              <a:solidFill>
                <a:schemeClr val="bg1">
                  <a:lumMod val="95000"/>
                </a:schemeClr>
              </a:solidFill>
              <a:ln w="9525" algn="ctr">
                <a:solidFill>
                  <a:schemeClr val="bg1">
                    <a:lumMod val="75000"/>
                  </a:schemeClr>
                </a:solidFill>
                <a:miter lim="800000"/>
                <a:headEnd/>
                <a:tailEnd/>
              </a:ln>
              <a:effectLst/>
            </p:spPr>
            <p:txBody>
              <a:bodyPr wrap="none" anchor="ctr"/>
              <a:lstStyle/>
              <a:p>
                <a:endParaRPr lang="en-US"/>
              </a:p>
            </p:txBody>
          </p:sp>
          <p:sp>
            <p:nvSpPr>
              <p:cNvPr id="1609909" name="Rectangle 181"/>
              <p:cNvSpPr>
                <a:spLocks noChangeArrowheads="1"/>
              </p:cNvSpPr>
              <p:nvPr/>
            </p:nvSpPr>
            <p:spPr bwMode="auto">
              <a:xfrm>
                <a:off x="3502" y="1642"/>
                <a:ext cx="12" cy="173"/>
              </a:xfrm>
              <a:prstGeom prst="rect">
                <a:avLst/>
              </a:prstGeom>
              <a:solidFill>
                <a:schemeClr val="bg1">
                  <a:lumMod val="95000"/>
                </a:schemeClr>
              </a:solidFill>
              <a:ln w="9525" algn="ctr">
                <a:solidFill>
                  <a:schemeClr val="bg1">
                    <a:lumMod val="75000"/>
                  </a:schemeClr>
                </a:solidFill>
                <a:miter lim="800000"/>
                <a:headEnd/>
                <a:tailEnd/>
              </a:ln>
              <a:effectLst/>
            </p:spPr>
            <p:txBody>
              <a:bodyPr wrap="none" anchor="ctr"/>
              <a:lstStyle/>
              <a:p>
                <a:endParaRPr lang="en-US"/>
              </a:p>
            </p:txBody>
          </p:sp>
          <p:sp>
            <p:nvSpPr>
              <p:cNvPr id="1609910" name="AutoShape 182"/>
              <p:cNvSpPr>
                <a:spLocks noChangeArrowheads="1"/>
              </p:cNvSpPr>
              <p:nvPr/>
            </p:nvSpPr>
            <p:spPr bwMode="auto">
              <a:xfrm rot="16200000">
                <a:off x="3330" y="1631"/>
                <a:ext cx="58" cy="194"/>
              </a:xfrm>
              <a:prstGeom prst="triangle">
                <a:avLst>
                  <a:gd name="adj" fmla="val 50000"/>
                </a:avLst>
              </a:prstGeom>
              <a:solidFill>
                <a:schemeClr val="bg1">
                  <a:lumMod val="95000"/>
                </a:schemeClr>
              </a:solidFill>
              <a:ln w="9525" algn="ctr">
                <a:solidFill>
                  <a:schemeClr val="bg1">
                    <a:lumMod val="75000"/>
                  </a:schemeClr>
                </a:solidFill>
                <a:miter lim="800000"/>
                <a:headEnd/>
                <a:tailEnd/>
              </a:ln>
              <a:effectLst/>
            </p:spPr>
            <p:txBody>
              <a:bodyPr wrap="none" anchor="ctr"/>
              <a:lstStyle/>
              <a:p>
                <a:endParaRPr lang="en-US"/>
              </a:p>
            </p:txBody>
          </p:sp>
        </p:grpSp>
        <p:sp>
          <p:nvSpPr>
            <p:cNvPr id="1609911" name="Line 183"/>
            <p:cNvSpPr>
              <a:spLocks noChangeShapeType="1"/>
            </p:cNvSpPr>
            <p:nvPr/>
          </p:nvSpPr>
          <p:spPr bwMode="auto">
            <a:xfrm>
              <a:off x="3246" y="1699"/>
              <a:ext cx="29" cy="0"/>
            </a:xfrm>
            <a:prstGeom prst="line">
              <a:avLst/>
            </a:prstGeom>
            <a:noFill/>
            <a:ln w="9525">
              <a:solidFill>
                <a:schemeClr val="bg1"/>
              </a:solidFill>
              <a:round/>
              <a:headEnd/>
              <a:tailEnd/>
            </a:ln>
            <a:effectLst/>
          </p:spPr>
          <p:txBody>
            <a:bodyPr anchor="ctr"/>
            <a:lstStyle/>
            <a:p>
              <a:endParaRPr lang="en-US"/>
            </a:p>
          </p:txBody>
        </p:sp>
      </p:grpSp>
      <p:sp>
        <p:nvSpPr>
          <p:cNvPr id="1609912" name="Text Box 184"/>
          <p:cNvSpPr txBox="1">
            <a:spLocks noChangeArrowheads="1"/>
          </p:cNvSpPr>
          <p:nvPr/>
        </p:nvSpPr>
        <p:spPr bwMode="auto">
          <a:xfrm>
            <a:off x="503238" y="2011363"/>
            <a:ext cx="274637" cy="366712"/>
          </a:xfrm>
          <a:prstGeom prst="rect">
            <a:avLst/>
          </a:prstGeom>
          <a:solidFill>
            <a:srgbClr val="00B050"/>
          </a:solidFill>
          <a:ln w="9525" algn="ctr">
            <a:solidFill>
              <a:schemeClr val="bg1"/>
            </a:solidFill>
            <a:miter lim="800000"/>
            <a:headEnd/>
            <a:tailEnd/>
          </a:ln>
          <a:effectLst/>
        </p:spPr>
        <p:txBody>
          <a:bodyPr lIns="0" tIns="0" rIns="0" bIns="0" anchor="ctr" anchorCtr="1"/>
          <a:lstStyle/>
          <a:p>
            <a:pPr algn="ctr">
              <a:spcBef>
                <a:spcPct val="50000"/>
              </a:spcBef>
            </a:pPr>
            <a:r>
              <a:rPr lang="en-US" sz="1800" b="0">
                <a:latin typeface="Arial" charset="0"/>
              </a:rPr>
              <a:t>T</a:t>
            </a:r>
          </a:p>
        </p:txBody>
      </p:sp>
      <p:sp>
        <p:nvSpPr>
          <p:cNvPr id="1609913" name="Text Box 185"/>
          <p:cNvSpPr txBox="1">
            <a:spLocks noChangeArrowheads="1"/>
          </p:cNvSpPr>
          <p:nvPr/>
        </p:nvSpPr>
        <p:spPr bwMode="auto">
          <a:xfrm>
            <a:off x="138113" y="2011363"/>
            <a:ext cx="274637" cy="366712"/>
          </a:xfrm>
          <a:prstGeom prst="rect">
            <a:avLst/>
          </a:prstGeom>
          <a:solidFill>
            <a:srgbClr val="00B050"/>
          </a:solidFill>
          <a:ln w="9525" algn="ctr">
            <a:solidFill>
              <a:schemeClr val="bg1"/>
            </a:solidFill>
            <a:miter lim="800000"/>
            <a:headEnd/>
            <a:tailEnd/>
          </a:ln>
          <a:effectLst/>
        </p:spPr>
        <p:txBody>
          <a:bodyPr lIns="0" tIns="0" rIns="0" bIns="0" anchor="ctr" anchorCtr="1"/>
          <a:lstStyle/>
          <a:p>
            <a:pPr algn="ctr">
              <a:spcBef>
                <a:spcPct val="50000"/>
              </a:spcBef>
            </a:pPr>
            <a:r>
              <a:rPr lang="en-US" sz="1800" b="0">
                <a:latin typeface="Arial" charset="0"/>
              </a:rPr>
              <a:t>H</a:t>
            </a:r>
          </a:p>
        </p:txBody>
      </p:sp>
      <p:grpSp>
        <p:nvGrpSpPr>
          <p:cNvPr id="1609730" name="Group 186"/>
          <p:cNvGrpSpPr>
            <a:grpSpLocks/>
          </p:cNvGrpSpPr>
          <p:nvPr/>
        </p:nvGrpSpPr>
        <p:grpSpPr bwMode="auto">
          <a:xfrm rot="5400000">
            <a:off x="45244" y="4707732"/>
            <a:ext cx="1327150" cy="595312"/>
            <a:chOff x="1148" y="1673"/>
            <a:chExt cx="836" cy="375"/>
          </a:xfrm>
          <a:solidFill>
            <a:schemeClr val="bg1">
              <a:lumMod val="95000"/>
            </a:schemeClr>
          </a:solidFill>
        </p:grpSpPr>
        <p:sp>
          <p:nvSpPr>
            <p:cNvPr id="1609915" name="Line 187"/>
            <p:cNvSpPr>
              <a:spLocks noChangeShapeType="1"/>
            </p:cNvSpPr>
            <p:nvPr/>
          </p:nvSpPr>
          <p:spPr bwMode="auto">
            <a:xfrm rot="-5400000" flipH="1" flipV="1">
              <a:off x="1846" y="1739"/>
              <a:ext cx="101" cy="0"/>
            </a:xfrm>
            <a:prstGeom prst="line">
              <a:avLst/>
            </a:prstGeom>
            <a:grpFill/>
            <a:ln w="9525">
              <a:solidFill>
                <a:schemeClr val="bg1">
                  <a:lumMod val="75000"/>
                </a:schemeClr>
              </a:solidFill>
              <a:round/>
              <a:headEnd/>
              <a:tailEnd/>
            </a:ln>
            <a:effectLst/>
          </p:spPr>
          <p:txBody>
            <a:bodyPr anchor="ctr"/>
            <a:lstStyle/>
            <a:p>
              <a:endParaRPr lang="en-US"/>
            </a:p>
          </p:txBody>
        </p:sp>
        <p:sp>
          <p:nvSpPr>
            <p:cNvPr id="1609916" name="Oval 188"/>
            <p:cNvSpPr>
              <a:spLocks noChangeAspect="1" noChangeArrowheads="1"/>
            </p:cNvSpPr>
            <p:nvPr/>
          </p:nvSpPr>
          <p:spPr bwMode="auto">
            <a:xfrm rot="-5400000" flipH="1" flipV="1">
              <a:off x="1881" y="1674"/>
              <a:ext cx="29" cy="29"/>
            </a:xfrm>
            <a:prstGeom prst="ellipse">
              <a:avLst/>
            </a:prstGeom>
            <a:grpFill/>
            <a:ln w="9525" algn="ctr">
              <a:solidFill>
                <a:schemeClr val="bg1">
                  <a:lumMod val="75000"/>
                </a:schemeClr>
              </a:solidFill>
              <a:round/>
              <a:headEnd/>
              <a:tailEnd/>
            </a:ln>
            <a:effectLst/>
          </p:spPr>
          <p:txBody>
            <a:bodyPr wrap="none" anchor="ctr"/>
            <a:lstStyle/>
            <a:p>
              <a:endParaRPr lang="en-US"/>
            </a:p>
          </p:txBody>
        </p:sp>
        <p:sp>
          <p:nvSpPr>
            <p:cNvPr id="1609917" name="Rectangle 189"/>
            <p:cNvSpPr>
              <a:spLocks noChangeArrowheads="1"/>
            </p:cNvSpPr>
            <p:nvPr/>
          </p:nvSpPr>
          <p:spPr bwMode="auto">
            <a:xfrm rot="16200000" flipV="1">
              <a:off x="1768" y="1861"/>
              <a:ext cx="259" cy="115"/>
            </a:xfrm>
            <a:prstGeom prst="rect">
              <a:avLst/>
            </a:prstGeom>
            <a:grpFill/>
            <a:ln w="9525" algn="ctr">
              <a:solidFill>
                <a:schemeClr val="bg1">
                  <a:lumMod val="75000"/>
                </a:schemeClr>
              </a:solidFill>
              <a:miter lim="800000"/>
              <a:headEnd/>
              <a:tailEnd/>
            </a:ln>
            <a:effectLst/>
          </p:spPr>
          <p:txBody>
            <a:bodyPr wrap="none" anchor="ctr"/>
            <a:lstStyle/>
            <a:p>
              <a:endParaRPr lang="en-US"/>
            </a:p>
          </p:txBody>
        </p:sp>
        <p:sp>
          <p:nvSpPr>
            <p:cNvPr id="1609918" name="Rectangle 190"/>
            <p:cNvSpPr>
              <a:spLocks noChangeArrowheads="1"/>
            </p:cNvSpPr>
            <p:nvPr/>
          </p:nvSpPr>
          <p:spPr bwMode="auto">
            <a:xfrm rot="-5400000" flipH="1" flipV="1">
              <a:off x="1884" y="1861"/>
              <a:ext cx="28" cy="173"/>
            </a:xfrm>
            <a:prstGeom prst="rect">
              <a:avLst/>
            </a:prstGeom>
            <a:grpFill/>
            <a:ln w="9525" algn="ctr">
              <a:solidFill>
                <a:schemeClr val="bg1">
                  <a:lumMod val="75000"/>
                </a:schemeClr>
              </a:solidFill>
              <a:miter lim="800000"/>
              <a:headEnd/>
              <a:tailEnd/>
            </a:ln>
            <a:effectLst/>
          </p:spPr>
          <p:txBody>
            <a:bodyPr wrap="none" anchor="ctr"/>
            <a:lstStyle/>
            <a:p>
              <a:endParaRPr lang="en-US"/>
            </a:p>
          </p:txBody>
        </p:sp>
        <p:sp>
          <p:nvSpPr>
            <p:cNvPr id="1609919" name="Rectangle 191"/>
            <p:cNvSpPr>
              <a:spLocks noChangeArrowheads="1"/>
            </p:cNvSpPr>
            <p:nvPr/>
          </p:nvSpPr>
          <p:spPr bwMode="auto">
            <a:xfrm rot="-5400000" flipH="1" flipV="1">
              <a:off x="1884" y="1889"/>
              <a:ext cx="28" cy="173"/>
            </a:xfrm>
            <a:prstGeom prst="rect">
              <a:avLst/>
            </a:prstGeom>
            <a:grpFill/>
            <a:ln w="9525" algn="ctr">
              <a:solidFill>
                <a:schemeClr val="bg1">
                  <a:lumMod val="75000"/>
                </a:schemeClr>
              </a:solidFill>
              <a:miter lim="800000"/>
              <a:headEnd/>
              <a:tailEnd/>
            </a:ln>
            <a:effectLst/>
          </p:spPr>
          <p:txBody>
            <a:bodyPr wrap="none" anchor="ctr"/>
            <a:lstStyle/>
            <a:p>
              <a:endParaRPr lang="en-US"/>
            </a:p>
          </p:txBody>
        </p:sp>
        <p:sp>
          <p:nvSpPr>
            <p:cNvPr id="1609920" name="Line 192"/>
            <p:cNvSpPr>
              <a:spLocks noChangeShapeType="1"/>
            </p:cNvSpPr>
            <p:nvPr/>
          </p:nvSpPr>
          <p:spPr bwMode="auto">
            <a:xfrm rot="16200000" flipH="1">
              <a:off x="1557" y="1340"/>
              <a:ext cx="0" cy="693"/>
            </a:xfrm>
            <a:prstGeom prst="line">
              <a:avLst/>
            </a:prstGeom>
            <a:grpFill/>
            <a:ln w="9525">
              <a:solidFill>
                <a:schemeClr val="bg1">
                  <a:lumMod val="75000"/>
                </a:schemeClr>
              </a:solidFill>
              <a:round/>
              <a:headEnd/>
              <a:tailEnd/>
            </a:ln>
            <a:effectLst/>
          </p:spPr>
          <p:txBody>
            <a:bodyPr anchor="ctr"/>
            <a:lstStyle/>
            <a:p>
              <a:endParaRPr lang="en-US"/>
            </a:p>
          </p:txBody>
        </p:sp>
        <p:grpSp>
          <p:nvGrpSpPr>
            <p:cNvPr id="1609732" name="Group 193"/>
            <p:cNvGrpSpPr>
              <a:grpSpLocks/>
            </p:cNvGrpSpPr>
            <p:nvPr/>
          </p:nvGrpSpPr>
          <p:grpSpPr bwMode="auto">
            <a:xfrm rot="5400000" flipV="1">
              <a:off x="1645" y="1628"/>
              <a:ext cx="29" cy="120"/>
              <a:chOff x="2087" y="1167"/>
              <a:chExt cx="29" cy="120"/>
            </a:xfrm>
            <a:grpFill/>
          </p:grpSpPr>
          <p:sp>
            <p:nvSpPr>
              <p:cNvPr id="1609922" name="Line 194"/>
              <p:cNvSpPr>
                <a:spLocks noChangeShapeType="1"/>
              </p:cNvSpPr>
              <p:nvPr/>
            </p:nvSpPr>
            <p:spPr bwMode="auto">
              <a:xfrm rot="-2700000">
                <a:off x="2101" y="1167"/>
                <a:ext cx="2" cy="120"/>
              </a:xfrm>
              <a:prstGeom prst="line">
                <a:avLst/>
              </a:prstGeom>
              <a:grpFill/>
              <a:ln w="9525">
                <a:solidFill>
                  <a:schemeClr val="bg1">
                    <a:lumMod val="75000"/>
                  </a:schemeClr>
                </a:solidFill>
                <a:round/>
                <a:headEnd/>
                <a:tailEnd/>
              </a:ln>
              <a:effectLst/>
            </p:spPr>
            <p:txBody>
              <a:bodyPr anchor="ctr"/>
              <a:lstStyle/>
              <a:p>
                <a:endParaRPr lang="en-US"/>
              </a:p>
            </p:txBody>
          </p:sp>
          <p:sp>
            <p:nvSpPr>
              <p:cNvPr id="1609923" name="Oval 195"/>
              <p:cNvSpPr>
                <a:spLocks noChangeAspect="1" noChangeArrowheads="1"/>
              </p:cNvSpPr>
              <p:nvPr/>
            </p:nvSpPr>
            <p:spPr bwMode="auto">
              <a:xfrm flipV="1">
                <a:off x="2087" y="1210"/>
                <a:ext cx="29" cy="29"/>
              </a:xfrm>
              <a:prstGeom prst="ellipse">
                <a:avLst/>
              </a:prstGeom>
              <a:grpFill/>
              <a:ln w="9525" algn="ctr">
                <a:solidFill>
                  <a:schemeClr val="bg1">
                    <a:lumMod val="75000"/>
                  </a:schemeClr>
                </a:solidFill>
                <a:round/>
                <a:headEnd/>
                <a:tailEnd/>
              </a:ln>
              <a:effectLst/>
            </p:spPr>
            <p:txBody>
              <a:bodyPr wrap="none" anchor="ctr"/>
              <a:lstStyle/>
              <a:p>
                <a:endParaRPr lang="en-US"/>
              </a:p>
            </p:txBody>
          </p:sp>
        </p:grpSp>
        <p:grpSp>
          <p:nvGrpSpPr>
            <p:cNvPr id="1609734" name="Group 196"/>
            <p:cNvGrpSpPr>
              <a:grpSpLocks/>
            </p:cNvGrpSpPr>
            <p:nvPr/>
          </p:nvGrpSpPr>
          <p:grpSpPr bwMode="auto">
            <a:xfrm rot="5400000" flipV="1">
              <a:off x="1333" y="1628"/>
              <a:ext cx="29" cy="120"/>
              <a:chOff x="2087" y="1483"/>
              <a:chExt cx="29" cy="120"/>
            </a:xfrm>
            <a:grpFill/>
          </p:grpSpPr>
          <p:sp>
            <p:nvSpPr>
              <p:cNvPr id="1609925" name="Line 197"/>
              <p:cNvSpPr>
                <a:spLocks noChangeShapeType="1"/>
              </p:cNvSpPr>
              <p:nvPr/>
            </p:nvSpPr>
            <p:spPr bwMode="auto">
              <a:xfrm rot="-2700000">
                <a:off x="2101" y="1483"/>
                <a:ext cx="2" cy="120"/>
              </a:xfrm>
              <a:prstGeom prst="line">
                <a:avLst/>
              </a:prstGeom>
              <a:grpFill/>
              <a:ln w="9525">
                <a:solidFill>
                  <a:schemeClr val="bg1">
                    <a:lumMod val="75000"/>
                  </a:schemeClr>
                </a:solidFill>
                <a:round/>
                <a:headEnd/>
                <a:tailEnd/>
              </a:ln>
              <a:effectLst/>
            </p:spPr>
            <p:txBody>
              <a:bodyPr anchor="ctr"/>
              <a:lstStyle/>
              <a:p>
                <a:endParaRPr lang="en-US"/>
              </a:p>
            </p:txBody>
          </p:sp>
          <p:sp>
            <p:nvSpPr>
              <p:cNvPr id="1609926" name="Oval 198"/>
              <p:cNvSpPr>
                <a:spLocks noChangeAspect="1" noChangeArrowheads="1"/>
              </p:cNvSpPr>
              <p:nvPr/>
            </p:nvSpPr>
            <p:spPr bwMode="auto">
              <a:xfrm flipV="1">
                <a:off x="2087" y="1526"/>
                <a:ext cx="29" cy="29"/>
              </a:xfrm>
              <a:prstGeom prst="ellipse">
                <a:avLst/>
              </a:prstGeom>
              <a:grpFill/>
              <a:ln w="9525" algn="ctr">
                <a:solidFill>
                  <a:schemeClr val="bg1">
                    <a:lumMod val="75000"/>
                  </a:schemeClr>
                </a:solidFill>
                <a:round/>
                <a:headEnd/>
                <a:tailEnd/>
              </a:ln>
              <a:effectLst/>
            </p:spPr>
            <p:txBody>
              <a:bodyPr wrap="none" anchor="ctr"/>
              <a:lstStyle/>
              <a:p>
                <a:endParaRPr lang="en-US"/>
              </a:p>
            </p:txBody>
          </p:sp>
        </p:grpSp>
        <p:grpSp>
          <p:nvGrpSpPr>
            <p:cNvPr id="1609758" name="Group 199"/>
            <p:cNvGrpSpPr>
              <a:grpSpLocks/>
            </p:cNvGrpSpPr>
            <p:nvPr/>
          </p:nvGrpSpPr>
          <p:grpSpPr bwMode="auto">
            <a:xfrm rot="5400000" flipV="1">
              <a:off x="1489" y="1628"/>
              <a:ext cx="29" cy="120"/>
              <a:chOff x="2087" y="1311"/>
              <a:chExt cx="29" cy="120"/>
            </a:xfrm>
            <a:grpFill/>
          </p:grpSpPr>
          <p:sp>
            <p:nvSpPr>
              <p:cNvPr id="1609928" name="Line 200"/>
              <p:cNvSpPr>
                <a:spLocks noChangeShapeType="1"/>
              </p:cNvSpPr>
              <p:nvPr/>
            </p:nvSpPr>
            <p:spPr bwMode="auto">
              <a:xfrm rot="-2700000">
                <a:off x="2101" y="1311"/>
                <a:ext cx="2" cy="120"/>
              </a:xfrm>
              <a:prstGeom prst="line">
                <a:avLst/>
              </a:prstGeom>
              <a:grpFill/>
              <a:ln w="9525">
                <a:solidFill>
                  <a:schemeClr val="bg1">
                    <a:lumMod val="75000"/>
                  </a:schemeClr>
                </a:solidFill>
                <a:round/>
                <a:headEnd/>
                <a:tailEnd/>
              </a:ln>
              <a:effectLst/>
            </p:spPr>
            <p:txBody>
              <a:bodyPr anchor="ctr"/>
              <a:lstStyle/>
              <a:p>
                <a:endParaRPr lang="en-US"/>
              </a:p>
            </p:txBody>
          </p:sp>
          <p:sp>
            <p:nvSpPr>
              <p:cNvPr id="1609929" name="Oval 201"/>
              <p:cNvSpPr>
                <a:spLocks noChangeAspect="1" noChangeArrowheads="1"/>
              </p:cNvSpPr>
              <p:nvPr/>
            </p:nvSpPr>
            <p:spPr bwMode="auto">
              <a:xfrm flipV="1">
                <a:off x="2087" y="1354"/>
                <a:ext cx="29" cy="29"/>
              </a:xfrm>
              <a:prstGeom prst="ellipse">
                <a:avLst/>
              </a:prstGeom>
              <a:grpFill/>
              <a:ln w="9525" algn="ctr">
                <a:solidFill>
                  <a:schemeClr val="bg1">
                    <a:lumMod val="75000"/>
                  </a:schemeClr>
                </a:solidFill>
                <a:round/>
                <a:headEnd/>
                <a:tailEnd/>
              </a:ln>
              <a:effectLst/>
            </p:spPr>
            <p:txBody>
              <a:bodyPr wrap="none" anchor="ctr"/>
              <a:lstStyle/>
              <a:p>
                <a:endParaRPr lang="en-US"/>
              </a:p>
            </p:txBody>
          </p:sp>
        </p:grpSp>
        <p:grpSp>
          <p:nvGrpSpPr>
            <p:cNvPr id="1609762" name="Group 202"/>
            <p:cNvGrpSpPr>
              <a:grpSpLocks/>
            </p:cNvGrpSpPr>
            <p:nvPr/>
          </p:nvGrpSpPr>
          <p:grpSpPr bwMode="auto">
            <a:xfrm rot="5400000" flipV="1">
              <a:off x="1193" y="1628"/>
              <a:ext cx="29" cy="120"/>
              <a:chOff x="2087" y="1483"/>
              <a:chExt cx="29" cy="120"/>
            </a:xfrm>
            <a:grpFill/>
          </p:grpSpPr>
          <p:sp>
            <p:nvSpPr>
              <p:cNvPr id="1609931" name="Line 203"/>
              <p:cNvSpPr>
                <a:spLocks noChangeShapeType="1"/>
              </p:cNvSpPr>
              <p:nvPr/>
            </p:nvSpPr>
            <p:spPr bwMode="auto">
              <a:xfrm rot="-2700000">
                <a:off x="2101" y="1483"/>
                <a:ext cx="2" cy="120"/>
              </a:xfrm>
              <a:prstGeom prst="line">
                <a:avLst/>
              </a:prstGeom>
              <a:grpFill/>
              <a:ln w="9525">
                <a:solidFill>
                  <a:schemeClr val="bg1">
                    <a:lumMod val="75000"/>
                  </a:schemeClr>
                </a:solidFill>
                <a:round/>
                <a:headEnd/>
                <a:tailEnd/>
              </a:ln>
              <a:effectLst/>
            </p:spPr>
            <p:txBody>
              <a:bodyPr anchor="ctr"/>
              <a:lstStyle/>
              <a:p>
                <a:endParaRPr lang="en-US"/>
              </a:p>
            </p:txBody>
          </p:sp>
          <p:sp>
            <p:nvSpPr>
              <p:cNvPr id="1609932" name="Oval 204"/>
              <p:cNvSpPr>
                <a:spLocks noChangeAspect="1" noChangeArrowheads="1"/>
              </p:cNvSpPr>
              <p:nvPr/>
            </p:nvSpPr>
            <p:spPr bwMode="auto">
              <a:xfrm flipV="1">
                <a:off x="2087" y="1526"/>
                <a:ext cx="29" cy="29"/>
              </a:xfrm>
              <a:prstGeom prst="ellipse">
                <a:avLst/>
              </a:prstGeom>
              <a:grpFill/>
              <a:ln w="9525" algn="ctr">
                <a:solidFill>
                  <a:schemeClr val="bg1">
                    <a:lumMod val="75000"/>
                  </a:schemeClr>
                </a:solidFill>
                <a:round/>
                <a:headEnd/>
                <a:tailEnd/>
              </a:ln>
              <a:effectLst/>
            </p:spPr>
            <p:txBody>
              <a:bodyPr wrap="none" anchor="ctr"/>
              <a:lstStyle/>
              <a:p>
                <a:endParaRPr lang="en-US"/>
              </a:p>
            </p:txBody>
          </p:sp>
        </p:grpSp>
      </p:grpSp>
      <p:sp>
        <p:nvSpPr>
          <p:cNvPr id="1609933" name="Line 205"/>
          <p:cNvSpPr>
            <a:spLocks noChangeShapeType="1"/>
          </p:cNvSpPr>
          <p:nvPr/>
        </p:nvSpPr>
        <p:spPr bwMode="auto">
          <a:xfrm flipH="1">
            <a:off x="914400" y="4297363"/>
            <a:ext cx="914400" cy="0"/>
          </a:xfrm>
          <a:prstGeom prst="line">
            <a:avLst/>
          </a:prstGeom>
          <a:noFill/>
          <a:ln w="57150">
            <a:solidFill>
              <a:srgbClr val="B2B2B2"/>
            </a:solidFill>
            <a:round/>
            <a:headEnd/>
            <a:tailEnd/>
          </a:ln>
          <a:effectLst/>
        </p:spPr>
        <p:txBody>
          <a:bodyPr anchor="ctr"/>
          <a:lstStyle/>
          <a:p>
            <a:endParaRPr lang="en-US"/>
          </a:p>
        </p:txBody>
      </p:sp>
      <p:sp>
        <p:nvSpPr>
          <p:cNvPr id="1609934" name="Line 206"/>
          <p:cNvSpPr>
            <a:spLocks noChangeShapeType="1"/>
          </p:cNvSpPr>
          <p:nvPr/>
        </p:nvSpPr>
        <p:spPr bwMode="auto">
          <a:xfrm flipH="1">
            <a:off x="2873375" y="4378325"/>
            <a:ext cx="0" cy="546100"/>
          </a:xfrm>
          <a:prstGeom prst="line">
            <a:avLst/>
          </a:prstGeom>
          <a:noFill/>
          <a:ln w="57150">
            <a:solidFill>
              <a:schemeClr val="bg1">
                <a:lumMod val="75000"/>
              </a:schemeClr>
            </a:solidFill>
            <a:round/>
            <a:headEnd/>
            <a:tailEnd/>
          </a:ln>
          <a:effectLst/>
        </p:spPr>
        <p:txBody>
          <a:bodyPr anchor="ctr"/>
          <a:lstStyle/>
          <a:p>
            <a:endParaRPr lang="en-US"/>
          </a:p>
        </p:txBody>
      </p:sp>
      <p:sp>
        <p:nvSpPr>
          <p:cNvPr id="1609935" name="Freeform 207"/>
          <p:cNvSpPr>
            <a:spLocks/>
          </p:cNvSpPr>
          <p:nvPr/>
        </p:nvSpPr>
        <p:spPr bwMode="auto">
          <a:xfrm flipH="1">
            <a:off x="2906713" y="4379913"/>
            <a:ext cx="833437" cy="842962"/>
          </a:xfrm>
          <a:custGeom>
            <a:avLst/>
            <a:gdLst/>
            <a:ahLst/>
            <a:cxnLst>
              <a:cxn ang="0">
                <a:pos x="416" y="1"/>
              </a:cxn>
              <a:cxn ang="0">
                <a:pos x="353" y="2"/>
              </a:cxn>
              <a:cxn ang="0">
                <a:pos x="237" y="16"/>
              </a:cxn>
              <a:cxn ang="0">
                <a:pos x="132" y="67"/>
              </a:cxn>
              <a:cxn ang="0">
                <a:pos x="40" y="164"/>
              </a:cxn>
              <a:cxn ang="0">
                <a:pos x="0" y="324"/>
              </a:cxn>
              <a:cxn ang="0">
                <a:pos x="43" y="459"/>
              </a:cxn>
              <a:cxn ang="0">
                <a:pos x="159" y="548"/>
              </a:cxn>
              <a:cxn ang="0">
                <a:pos x="276" y="575"/>
              </a:cxn>
              <a:cxn ang="0">
                <a:pos x="405" y="565"/>
              </a:cxn>
              <a:cxn ang="0">
                <a:pos x="501" y="514"/>
              </a:cxn>
              <a:cxn ang="0">
                <a:pos x="542" y="454"/>
              </a:cxn>
              <a:cxn ang="0">
                <a:pos x="558" y="365"/>
              </a:cxn>
            </a:cxnLst>
            <a:rect l="0" t="0" r="r" b="b"/>
            <a:pathLst>
              <a:path w="558" h="578">
                <a:moveTo>
                  <a:pt x="416" y="1"/>
                </a:moveTo>
                <a:cubicBezTo>
                  <a:pt x="406" y="1"/>
                  <a:pt x="383" y="0"/>
                  <a:pt x="353" y="2"/>
                </a:cubicBezTo>
                <a:cubicBezTo>
                  <a:pt x="323" y="4"/>
                  <a:pt x="274" y="5"/>
                  <a:pt x="237" y="16"/>
                </a:cubicBezTo>
                <a:cubicBezTo>
                  <a:pt x="200" y="27"/>
                  <a:pt x="165" y="42"/>
                  <a:pt x="132" y="67"/>
                </a:cubicBezTo>
                <a:cubicBezTo>
                  <a:pt x="99" y="92"/>
                  <a:pt x="62" y="121"/>
                  <a:pt x="40" y="164"/>
                </a:cubicBezTo>
                <a:cubicBezTo>
                  <a:pt x="18" y="207"/>
                  <a:pt x="0" y="275"/>
                  <a:pt x="0" y="324"/>
                </a:cubicBezTo>
                <a:cubicBezTo>
                  <a:pt x="0" y="373"/>
                  <a:pt x="17" y="422"/>
                  <a:pt x="43" y="459"/>
                </a:cubicBezTo>
                <a:cubicBezTo>
                  <a:pt x="69" y="496"/>
                  <a:pt x="120" y="529"/>
                  <a:pt x="159" y="548"/>
                </a:cubicBezTo>
                <a:cubicBezTo>
                  <a:pt x="198" y="567"/>
                  <a:pt x="235" y="572"/>
                  <a:pt x="276" y="575"/>
                </a:cubicBezTo>
                <a:cubicBezTo>
                  <a:pt x="317" y="578"/>
                  <a:pt x="368" y="575"/>
                  <a:pt x="405" y="565"/>
                </a:cubicBezTo>
                <a:cubicBezTo>
                  <a:pt x="442" y="555"/>
                  <a:pt x="478" y="533"/>
                  <a:pt x="501" y="514"/>
                </a:cubicBezTo>
                <a:cubicBezTo>
                  <a:pt x="524" y="495"/>
                  <a:pt x="533" y="479"/>
                  <a:pt x="542" y="454"/>
                </a:cubicBezTo>
                <a:cubicBezTo>
                  <a:pt x="551" y="429"/>
                  <a:pt x="555" y="384"/>
                  <a:pt x="558" y="365"/>
                </a:cubicBezTo>
              </a:path>
            </a:pathLst>
          </a:custGeom>
          <a:noFill/>
          <a:ln w="57150" cap="flat" cmpd="sng">
            <a:solidFill>
              <a:schemeClr val="bg1">
                <a:lumMod val="75000"/>
              </a:schemeClr>
            </a:solidFill>
            <a:prstDash val="solid"/>
            <a:round/>
            <a:headEnd type="none" w="med" len="med"/>
            <a:tailEnd type="none" w="med" len="med"/>
          </a:ln>
          <a:effectLst/>
        </p:spPr>
        <p:txBody>
          <a:bodyPr anchor="ctr"/>
          <a:lstStyle/>
          <a:p>
            <a:endParaRPr lang="en-US"/>
          </a:p>
        </p:txBody>
      </p:sp>
      <p:sp>
        <p:nvSpPr>
          <p:cNvPr id="1609936" name="Oval 208"/>
          <p:cNvSpPr>
            <a:spLocks noChangeAspect="1" noChangeArrowheads="1"/>
          </p:cNvSpPr>
          <p:nvPr/>
        </p:nvSpPr>
        <p:spPr bwMode="auto">
          <a:xfrm flipH="1">
            <a:off x="3008313" y="4587875"/>
            <a:ext cx="515937" cy="504825"/>
          </a:xfrm>
          <a:prstGeom prst="ellipse">
            <a:avLst/>
          </a:prstGeom>
          <a:noFill/>
          <a:ln w="57150" algn="ctr">
            <a:solidFill>
              <a:schemeClr val="bg1">
                <a:lumMod val="75000"/>
              </a:schemeClr>
            </a:solidFill>
            <a:round/>
            <a:headEnd/>
            <a:tailEnd/>
          </a:ln>
          <a:effectLst/>
        </p:spPr>
        <p:txBody>
          <a:bodyPr wrap="none" anchor="ctr"/>
          <a:lstStyle/>
          <a:p>
            <a:pPr algn="ctr"/>
            <a:r>
              <a:rPr lang="en-US" sz="1600" b="0">
                <a:latin typeface="Arial" charset="0"/>
              </a:rPr>
              <a:t>VFD</a:t>
            </a:r>
          </a:p>
        </p:txBody>
      </p:sp>
      <p:sp>
        <p:nvSpPr>
          <p:cNvPr id="1609937" name="Line 209"/>
          <p:cNvSpPr>
            <a:spLocks noChangeShapeType="1"/>
          </p:cNvSpPr>
          <p:nvPr/>
        </p:nvSpPr>
        <p:spPr bwMode="auto">
          <a:xfrm flipH="1" flipV="1">
            <a:off x="2844800" y="4375150"/>
            <a:ext cx="298450" cy="4763"/>
          </a:xfrm>
          <a:prstGeom prst="line">
            <a:avLst/>
          </a:prstGeom>
          <a:noFill/>
          <a:ln w="57150">
            <a:solidFill>
              <a:schemeClr val="bg1">
                <a:lumMod val="75000"/>
              </a:schemeClr>
            </a:solidFill>
            <a:round/>
            <a:headEnd/>
            <a:tailEnd/>
          </a:ln>
          <a:effectLst/>
        </p:spPr>
        <p:txBody>
          <a:bodyPr anchor="ctr"/>
          <a:lstStyle/>
          <a:p>
            <a:endParaRPr lang="en-US"/>
          </a:p>
        </p:txBody>
      </p:sp>
      <p:sp>
        <p:nvSpPr>
          <p:cNvPr id="1609938" name="Line 210"/>
          <p:cNvSpPr>
            <a:spLocks noChangeShapeType="1"/>
          </p:cNvSpPr>
          <p:nvPr/>
        </p:nvSpPr>
        <p:spPr bwMode="auto">
          <a:xfrm flipH="1" flipV="1">
            <a:off x="2849563" y="4916488"/>
            <a:ext cx="84137" cy="1587"/>
          </a:xfrm>
          <a:prstGeom prst="line">
            <a:avLst/>
          </a:prstGeom>
          <a:noFill/>
          <a:ln w="57150">
            <a:solidFill>
              <a:schemeClr val="bg1">
                <a:lumMod val="75000"/>
              </a:schemeClr>
            </a:solidFill>
            <a:round/>
            <a:headEnd/>
            <a:tailEnd/>
          </a:ln>
          <a:effectLst/>
        </p:spPr>
        <p:txBody>
          <a:bodyPr anchor="ctr"/>
          <a:lstStyle/>
          <a:p>
            <a:endParaRPr lang="en-US"/>
          </a:p>
        </p:txBody>
      </p:sp>
      <p:sp>
        <p:nvSpPr>
          <p:cNvPr id="1609939" name="Freeform 211"/>
          <p:cNvSpPr>
            <a:spLocks/>
          </p:cNvSpPr>
          <p:nvPr/>
        </p:nvSpPr>
        <p:spPr bwMode="auto">
          <a:xfrm>
            <a:off x="8274050" y="1965325"/>
            <a:ext cx="4763" cy="1881188"/>
          </a:xfrm>
          <a:custGeom>
            <a:avLst/>
            <a:gdLst/>
            <a:ahLst/>
            <a:cxnLst>
              <a:cxn ang="0">
                <a:pos x="3" y="0"/>
              </a:cxn>
              <a:cxn ang="0">
                <a:pos x="0" y="1185"/>
              </a:cxn>
            </a:cxnLst>
            <a:rect l="0" t="0" r="r" b="b"/>
            <a:pathLst>
              <a:path w="3" h="1185">
                <a:moveTo>
                  <a:pt x="3" y="0"/>
                </a:moveTo>
                <a:lnTo>
                  <a:pt x="0" y="1185"/>
                </a:lnTo>
              </a:path>
            </a:pathLst>
          </a:custGeom>
          <a:noFill/>
          <a:ln w="57150" cap="flat" cmpd="sng">
            <a:solidFill>
              <a:srgbClr val="B2B2B2"/>
            </a:solidFill>
            <a:prstDash val="solid"/>
            <a:round/>
            <a:headEnd type="none" w="med" len="med"/>
            <a:tailEnd type="none" w="med" len="med"/>
          </a:ln>
          <a:effectLst/>
        </p:spPr>
        <p:txBody>
          <a:bodyPr anchor="ctr"/>
          <a:lstStyle/>
          <a:p>
            <a:endParaRPr lang="en-US"/>
          </a:p>
        </p:txBody>
      </p:sp>
      <p:sp>
        <p:nvSpPr>
          <p:cNvPr id="1609940" name="Line 212"/>
          <p:cNvSpPr>
            <a:spLocks noChangeShapeType="1"/>
          </p:cNvSpPr>
          <p:nvPr/>
        </p:nvSpPr>
        <p:spPr bwMode="auto">
          <a:xfrm>
            <a:off x="8250238" y="1965325"/>
            <a:ext cx="555625" cy="0"/>
          </a:xfrm>
          <a:prstGeom prst="line">
            <a:avLst/>
          </a:prstGeom>
          <a:noFill/>
          <a:ln w="57150">
            <a:solidFill>
              <a:srgbClr val="B2B2B2"/>
            </a:solidFill>
            <a:round/>
            <a:headEnd/>
            <a:tailEnd/>
          </a:ln>
          <a:effectLst/>
        </p:spPr>
        <p:txBody>
          <a:bodyPr anchor="ctr"/>
          <a:lstStyle/>
          <a:p>
            <a:endParaRPr lang="en-US"/>
          </a:p>
        </p:txBody>
      </p:sp>
      <p:sp>
        <p:nvSpPr>
          <p:cNvPr id="1609941" name="Line 213"/>
          <p:cNvSpPr>
            <a:spLocks noChangeShapeType="1"/>
          </p:cNvSpPr>
          <p:nvPr/>
        </p:nvSpPr>
        <p:spPr bwMode="auto">
          <a:xfrm>
            <a:off x="5397500" y="2998788"/>
            <a:ext cx="1025525" cy="0"/>
          </a:xfrm>
          <a:prstGeom prst="line">
            <a:avLst/>
          </a:prstGeom>
          <a:noFill/>
          <a:ln w="57150">
            <a:solidFill>
              <a:srgbClr val="B2B2B2"/>
            </a:solidFill>
            <a:round/>
            <a:headEnd/>
            <a:tailEnd/>
          </a:ln>
          <a:effectLst/>
        </p:spPr>
        <p:txBody>
          <a:bodyPr anchor="ctr"/>
          <a:lstStyle/>
          <a:p>
            <a:endParaRPr lang="en-US"/>
          </a:p>
        </p:txBody>
      </p:sp>
      <p:sp>
        <p:nvSpPr>
          <p:cNvPr id="1609942" name="Line 214"/>
          <p:cNvSpPr>
            <a:spLocks noChangeShapeType="1"/>
          </p:cNvSpPr>
          <p:nvPr/>
        </p:nvSpPr>
        <p:spPr bwMode="auto">
          <a:xfrm>
            <a:off x="5842000" y="3409950"/>
            <a:ext cx="579438" cy="0"/>
          </a:xfrm>
          <a:prstGeom prst="line">
            <a:avLst/>
          </a:prstGeom>
          <a:noFill/>
          <a:ln w="57150">
            <a:solidFill>
              <a:srgbClr val="B2B2B2"/>
            </a:solidFill>
            <a:round/>
            <a:headEnd/>
            <a:tailEnd/>
          </a:ln>
          <a:effectLst/>
        </p:spPr>
        <p:txBody>
          <a:bodyPr anchor="ctr"/>
          <a:lstStyle/>
          <a:p>
            <a:endParaRPr lang="en-US"/>
          </a:p>
        </p:txBody>
      </p:sp>
      <p:sp>
        <p:nvSpPr>
          <p:cNvPr id="1609943" name="Line 215"/>
          <p:cNvSpPr>
            <a:spLocks noChangeShapeType="1"/>
          </p:cNvSpPr>
          <p:nvPr/>
        </p:nvSpPr>
        <p:spPr bwMode="auto">
          <a:xfrm>
            <a:off x="5424488" y="2990850"/>
            <a:ext cx="0" cy="1333500"/>
          </a:xfrm>
          <a:prstGeom prst="line">
            <a:avLst/>
          </a:prstGeom>
          <a:noFill/>
          <a:ln w="57150">
            <a:solidFill>
              <a:srgbClr val="B2B2B2"/>
            </a:solidFill>
            <a:round/>
            <a:headEnd/>
            <a:tailEnd/>
          </a:ln>
          <a:effectLst/>
        </p:spPr>
        <p:txBody>
          <a:bodyPr anchor="ctr"/>
          <a:lstStyle/>
          <a:p>
            <a:endParaRPr lang="en-US"/>
          </a:p>
        </p:txBody>
      </p:sp>
      <p:sp>
        <p:nvSpPr>
          <p:cNvPr id="1609944" name="Line 216"/>
          <p:cNvSpPr>
            <a:spLocks noChangeShapeType="1"/>
          </p:cNvSpPr>
          <p:nvPr/>
        </p:nvSpPr>
        <p:spPr bwMode="auto">
          <a:xfrm>
            <a:off x="5868988" y="3417888"/>
            <a:ext cx="0" cy="903287"/>
          </a:xfrm>
          <a:prstGeom prst="line">
            <a:avLst/>
          </a:prstGeom>
          <a:noFill/>
          <a:ln w="57150">
            <a:solidFill>
              <a:srgbClr val="B2B2B2"/>
            </a:solidFill>
            <a:round/>
            <a:headEnd/>
            <a:tailEnd/>
          </a:ln>
          <a:effectLst/>
        </p:spPr>
        <p:txBody>
          <a:bodyPr anchor="ctr"/>
          <a:lstStyle/>
          <a:p>
            <a:endParaRPr lang="en-US"/>
          </a:p>
        </p:txBody>
      </p:sp>
      <p:sp>
        <p:nvSpPr>
          <p:cNvPr id="1609945" name="Line 217"/>
          <p:cNvSpPr>
            <a:spLocks noChangeShapeType="1"/>
          </p:cNvSpPr>
          <p:nvPr/>
        </p:nvSpPr>
        <p:spPr bwMode="auto">
          <a:xfrm>
            <a:off x="5842000" y="4314825"/>
            <a:ext cx="450850" cy="0"/>
          </a:xfrm>
          <a:prstGeom prst="line">
            <a:avLst/>
          </a:prstGeom>
          <a:noFill/>
          <a:ln w="57150">
            <a:solidFill>
              <a:srgbClr val="B2B2B2"/>
            </a:solidFill>
            <a:round/>
            <a:headEnd/>
            <a:tailEnd/>
          </a:ln>
          <a:effectLst/>
        </p:spPr>
        <p:txBody>
          <a:bodyPr anchor="ctr"/>
          <a:lstStyle/>
          <a:p>
            <a:endParaRPr lang="en-US"/>
          </a:p>
        </p:txBody>
      </p:sp>
      <p:grpSp>
        <p:nvGrpSpPr>
          <p:cNvPr id="1609777" name="Group 235"/>
          <p:cNvGrpSpPr>
            <a:grpSpLocks noChangeAspect="1"/>
          </p:cNvGrpSpPr>
          <p:nvPr/>
        </p:nvGrpSpPr>
        <p:grpSpPr bwMode="auto">
          <a:xfrm rot="5400000" flipH="1">
            <a:off x="7763669" y="2699544"/>
            <a:ext cx="301625" cy="636587"/>
            <a:chOff x="2102" y="1008"/>
            <a:chExt cx="383" cy="807"/>
          </a:xfrm>
        </p:grpSpPr>
        <p:grpSp>
          <p:nvGrpSpPr>
            <p:cNvPr id="1609778" name="Group 236"/>
            <p:cNvGrpSpPr>
              <a:grpSpLocks noChangeAspect="1"/>
            </p:cNvGrpSpPr>
            <p:nvPr/>
          </p:nvGrpSpPr>
          <p:grpSpPr bwMode="auto">
            <a:xfrm>
              <a:off x="2102" y="1008"/>
              <a:ext cx="144" cy="692"/>
              <a:chOff x="2880" y="1008"/>
              <a:chExt cx="144" cy="692"/>
            </a:xfrm>
          </p:grpSpPr>
          <p:sp>
            <p:nvSpPr>
              <p:cNvPr id="1609965" name="Rectangle 237"/>
              <p:cNvSpPr>
                <a:spLocks noChangeAspect="1" noChangeArrowheads="1"/>
              </p:cNvSpPr>
              <p:nvPr/>
            </p:nvSpPr>
            <p:spPr bwMode="auto">
              <a:xfrm>
                <a:off x="2967" y="1037"/>
                <a:ext cx="29" cy="663"/>
              </a:xfrm>
              <a:prstGeom prst="rect">
                <a:avLst/>
              </a:prstGeom>
              <a:gradFill rotWithShape="1">
                <a:gsLst>
                  <a:gs pos="0">
                    <a:srgbClr val="FFCC00"/>
                  </a:gs>
                  <a:gs pos="100000">
                    <a:srgbClr val="FFFF00"/>
                  </a:gs>
                </a:gsLst>
                <a:lin ang="5400000" scaled="1"/>
              </a:gradFill>
              <a:ln w="9525" algn="ctr">
                <a:solidFill>
                  <a:schemeClr val="bg1"/>
                </a:solidFill>
                <a:miter lim="800000"/>
                <a:headEnd/>
                <a:tailEnd/>
              </a:ln>
              <a:effectLst/>
            </p:spPr>
            <p:txBody>
              <a:bodyPr wrap="none" anchor="ctr"/>
              <a:lstStyle/>
              <a:p>
                <a:endParaRPr lang="en-US"/>
              </a:p>
            </p:txBody>
          </p:sp>
          <p:sp>
            <p:nvSpPr>
              <p:cNvPr id="1609966" name="Rectangle 238"/>
              <p:cNvSpPr>
                <a:spLocks noChangeAspect="1" noChangeArrowheads="1"/>
              </p:cNvSpPr>
              <p:nvPr/>
            </p:nvSpPr>
            <p:spPr bwMode="auto">
              <a:xfrm>
                <a:off x="2938" y="1008"/>
                <a:ext cx="29" cy="29"/>
              </a:xfrm>
              <a:prstGeom prst="rect">
                <a:avLst/>
              </a:prstGeom>
              <a:solidFill>
                <a:srgbClr val="FFCC00"/>
              </a:solidFill>
              <a:ln w="9525" algn="ctr">
                <a:solidFill>
                  <a:schemeClr val="bg1"/>
                </a:solidFill>
                <a:miter lim="800000"/>
                <a:headEnd/>
                <a:tailEnd/>
              </a:ln>
              <a:effectLst/>
            </p:spPr>
            <p:txBody>
              <a:bodyPr wrap="none" anchor="ctr"/>
              <a:lstStyle/>
              <a:p>
                <a:endParaRPr lang="en-US"/>
              </a:p>
            </p:txBody>
          </p:sp>
          <p:sp>
            <p:nvSpPr>
              <p:cNvPr id="1609967" name="AutoShape 239"/>
              <p:cNvSpPr>
                <a:spLocks noChangeAspect="1" noChangeArrowheads="1"/>
              </p:cNvSpPr>
              <p:nvPr/>
            </p:nvSpPr>
            <p:spPr bwMode="auto">
              <a:xfrm>
                <a:off x="2909" y="1008"/>
                <a:ext cx="29" cy="29"/>
              </a:xfrm>
              <a:prstGeom prst="rtTriangle">
                <a:avLst/>
              </a:prstGeom>
              <a:gradFill rotWithShape="1">
                <a:gsLst>
                  <a:gs pos="0">
                    <a:srgbClr val="FFCC00"/>
                  </a:gs>
                  <a:gs pos="100000">
                    <a:srgbClr val="FF9900"/>
                  </a:gs>
                </a:gsLst>
                <a:path path="rect">
                  <a:fillToRect t="100000" r="100000"/>
                </a:path>
              </a:gradFill>
              <a:ln w="9525" algn="ctr">
                <a:solidFill>
                  <a:schemeClr val="bg1"/>
                </a:solidFill>
                <a:miter lim="800000"/>
                <a:headEnd/>
                <a:tailEnd/>
              </a:ln>
              <a:effectLst/>
            </p:spPr>
            <p:txBody>
              <a:bodyPr wrap="none" anchor="ctr"/>
              <a:lstStyle/>
              <a:p>
                <a:endParaRPr lang="en-US"/>
              </a:p>
            </p:txBody>
          </p:sp>
          <p:sp>
            <p:nvSpPr>
              <p:cNvPr id="1609968" name="AutoShape 240"/>
              <p:cNvSpPr>
                <a:spLocks noChangeAspect="1" noChangeArrowheads="1"/>
              </p:cNvSpPr>
              <p:nvPr/>
            </p:nvSpPr>
            <p:spPr bwMode="auto">
              <a:xfrm rot="-10800000">
                <a:off x="2909" y="1008"/>
                <a:ext cx="29" cy="29"/>
              </a:xfrm>
              <a:prstGeom prst="rtTriangle">
                <a:avLst/>
              </a:prstGeom>
              <a:solidFill>
                <a:srgbClr val="FFCC00"/>
              </a:solidFill>
              <a:ln w="9525" algn="ctr">
                <a:solidFill>
                  <a:schemeClr val="bg1"/>
                </a:solidFill>
                <a:miter lim="800000"/>
                <a:headEnd/>
                <a:tailEnd/>
              </a:ln>
              <a:effectLst/>
            </p:spPr>
            <p:txBody>
              <a:bodyPr wrap="none" anchor="ctr"/>
              <a:lstStyle/>
              <a:p>
                <a:endParaRPr lang="en-US"/>
              </a:p>
            </p:txBody>
          </p:sp>
          <p:sp>
            <p:nvSpPr>
              <p:cNvPr id="1609969" name="AutoShape 241"/>
              <p:cNvSpPr>
                <a:spLocks noChangeAspect="1" noChangeArrowheads="1"/>
              </p:cNvSpPr>
              <p:nvPr/>
            </p:nvSpPr>
            <p:spPr bwMode="auto">
              <a:xfrm>
                <a:off x="2967" y="1008"/>
                <a:ext cx="29" cy="29"/>
              </a:xfrm>
              <a:prstGeom prst="rtTriangle">
                <a:avLst/>
              </a:prstGeom>
              <a:solidFill>
                <a:srgbClr val="FFCC00"/>
              </a:solidFill>
              <a:ln w="9525" algn="ctr">
                <a:solidFill>
                  <a:schemeClr val="bg1"/>
                </a:solidFill>
                <a:miter lim="800000"/>
                <a:headEnd/>
                <a:tailEnd/>
              </a:ln>
              <a:effectLst/>
            </p:spPr>
            <p:txBody>
              <a:bodyPr wrap="none" anchor="ctr"/>
              <a:lstStyle/>
              <a:p>
                <a:endParaRPr lang="en-US"/>
              </a:p>
            </p:txBody>
          </p:sp>
          <p:sp>
            <p:nvSpPr>
              <p:cNvPr id="1609970" name="AutoShape 242"/>
              <p:cNvSpPr>
                <a:spLocks noChangeAspect="1" noChangeArrowheads="1"/>
              </p:cNvSpPr>
              <p:nvPr/>
            </p:nvSpPr>
            <p:spPr bwMode="auto">
              <a:xfrm rot="-10800000">
                <a:off x="2967" y="1008"/>
                <a:ext cx="29" cy="29"/>
              </a:xfrm>
              <a:prstGeom prst="rtTriangle">
                <a:avLst/>
              </a:prstGeom>
              <a:solidFill>
                <a:srgbClr val="FFCC00"/>
              </a:solidFill>
              <a:ln w="9525" algn="ctr">
                <a:solidFill>
                  <a:schemeClr val="bg1"/>
                </a:solidFill>
                <a:miter lim="800000"/>
                <a:headEnd/>
                <a:tailEnd/>
              </a:ln>
              <a:effectLst/>
            </p:spPr>
            <p:txBody>
              <a:bodyPr wrap="none" anchor="ctr"/>
              <a:lstStyle/>
              <a:p>
                <a:endParaRPr lang="en-US"/>
              </a:p>
            </p:txBody>
          </p:sp>
          <p:sp>
            <p:nvSpPr>
              <p:cNvPr id="1609971" name="Rectangle 243"/>
              <p:cNvSpPr>
                <a:spLocks noChangeAspect="1" noChangeArrowheads="1"/>
              </p:cNvSpPr>
              <p:nvPr/>
            </p:nvSpPr>
            <p:spPr bwMode="auto">
              <a:xfrm>
                <a:off x="2909" y="1037"/>
                <a:ext cx="29" cy="663"/>
              </a:xfrm>
              <a:prstGeom prst="rect">
                <a:avLst/>
              </a:prstGeom>
              <a:gradFill rotWithShape="1">
                <a:gsLst>
                  <a:gs pos="0">
                    <a:srgbClr val="FF9900"/>
                  </a:gs>
                  <a:gs pos="100000">
                    <a:schemeClr val="folHlink"/>
                  </a:gs>
                </a:gsLst>
                <a:lin ang="5400000" scaled="1"/>
              </a:gradFill>
              <a:ln w="9525" algn="ctr">
                <a:solidFill>
                  <a:schemeClr val="bg1"/>
                </a:solidFill>
                <a:miter lim="800000"/>
                <a:headEnd/>
                <a:tailEnd/>
              </a:ln>
              <a:effectLst/>
            </p:spPr>
            <p:txBody>
              <a:bodyPr wrap="none" anchor="ctr"/>
              <a:lstStyle/>
              <a:p>
                <a:endParaRPr lang="en-US"/>
              </a:p>
            </p:txBody>
          </p:sp>
          <p:grpSp>
            <p:nvGrpSpPr>
              <p:cNvPr id="1609781" name="Group 244"/>
              <p:cNvGrpSpPr>
                <a:grpSpLocks noChangeAspect="1"/>
              </p:cNvGrpSpPr>
              <p:nvPr/>
            </p:nvGrpSpPr>
            <p:grpSpPr bwMode="auto">
              <a:xfrm>
                <a:off x="2909" y="1008"/>
                <a:ext cx="86" cy="692"/>
                <a:chOff x="2304" y="374"/>
                <a:chExt cx="86" cy="692"/>
              </a:xfrm>
            </p:grpSpPr>
            <p:grpSp>
              <p:nvGrpSpPr>
                <p:cNvPr id="1609798" name="Group 245"/>
                <p:cNvGrpSpPr>
                  <a:grpSpLocks noChangeAspect="1"/>
                </p:cNvGrpSpPr>
                <p:nvPr/>
              </p:nvGrpSpPr>
              <p:grpSpPr bwMode="auto">
                <a:xfrm>
                  <a:off x="2304" y="374"/>
                  <a:ext cx="86" cy="29"/>
                  <a:chOff x="2304" y="374"/>
                  <a:chExt cx="86" cy="29"/>
                </a:xfrm>
              </p:grpSpPr>
              <p:sp>
                <p:nvSpPr>
                  <p:cNvPr id="1609974" name="Line 246"/>
                  <p:cNvSpPr>
                    <a:spLocks noChangeAspect="1" noChangeShapeType="1"/>
                  </p:cNvSpPr>
                  <p:nvPr/>
                </p:nvSpPr>
                <p:spPr bwMode="auto">
                  <a:xfrm>
                    <a:off x="2333" y="403"/>
                    <a:ext cx="29" cy="0"/>
                  </a:xfrm>
                  <a:prstGeom prst="line">
                    <a:avLst/>
                  </a:prstGeom>
                  <a:noFill/>
                  <a:ln w="9525">
                    <a:solidFill>
                      <a:schemeClr val="bg1"/>
                    </a:solidFill>
                    <a:round/>
                    <a:headEnd/>
                    <a:tailEnd/>
                  </a:ln>
                  <a:effectLst/>
                </p:spPr>
                <p:txBody>
                  <a:bodyPr anchor="ctr"/>
                  <a:lstStyle/>
                  <a:p>
                    <a:endParaRPr lang="en-US"/>
                  </a:p>
                </p:txBody>
              </p:sp>
              <p:sp>
                <p:nvSpPr>
                  <p:cNvPr id="1609975" name="Line 247"/>
                  <p:cNvSpPr>
                    <a:spLocks noChangeAspect="1" noChangeShapeType="1"/>
                  </p:cNvSpPr>
                  <p:nvPr/>
                </p:nvSpPr>
                <p:spPr bwMode="auto">
                  <a:xfrm>
                    <a:off x="2304" y="374"/>
                    <a:ext cx="86" cy="0"/>
                  </a:xfrm>
                  <a:prstGeom prst="line">
                    <a:avLst/>
                  </a:prstGeom>
                  <a:noFill/>
                  <a:ln w="9525">
                    <a:solidFill>
                      <a:schemeClr val="bg1"/>
                    </a:solidFill>
                    <a:round/>
                    <a:headEnd/>
                    <a:tailEnd/>
                  </a:ln>
                  <a:effectLst/>
                </p:spPr>
                <p:txBody>
                  <a:bodyPr anchor="ctr"/>
                  <a:lstStyle/>
                  <a:p>
                    <a:endParaRPr lang="en-US"/>
                  </a:p>
                </p:txBody>
              </p:sp>
            </p:grpSp>
            <p:grpSp>
              <p:nvGrpSpPr>
                <p:cNvPr id="1609799" name="Group 248"/>
                <p:cNvGrpSpPr>
                  <a:grpSpLocks noChangeAspect="1"/>
                </p:cNvGrpSpPr>
                <p:nvPr/>
              </p:nvGrpSpPr>
              <p:grpSpPr bwMode="auto">
                <a:xfrm>
                  <a:off x="2304" y="374"/>
                  <a:ext cx="86" cy="692"/>
                  <a:chOff x="2304" y="374"/>
                  <a:chExt cx="86" cy="692"/>
                </a:xfrm>
              </p:grpSpPr>
              <p:sp>
                <p:nvSpPr>
                  <p:cNvPr id="1609977" name="Line 249"/>
                  <p:cNvSpPr>
                    <a:spLocks noChangeAspect="1" noChangeShapeType="1"/>
                  </p:cNvSpPr>
                  <p:nvPr/>
                </p:nvSpPr>
                <p:spPr bwMode="auto">
                  <a:xfrm flipV="1">
                    <a:off x="2304" y="374"/>
                    <a:ext cx="0" cy="692"/>
                  </a:xfrm>
                  <a:prstGeom prst="line">
                    <a:avLst/>
                  </a:prstGeom>
                  <a:noFill/>
                  <a:ln w="9525">
                    <a:solidFill>
                      <a:schemeClr val="bg1"/>
                    </a:solidFill>
                    <a:round/>
                    <a:headEnd/>
                    <a:tailEnd/>
                  </a:ln>
                  <a:effectLst/>
                </p:spPr>
                <p:txBody>
                  <a:bodyPr anchor="ctr"/>
                  <a:lstStyle/>
                  <a:p>
                    <a:endParaRPr lang="en-US"/>
                  </a:p>
                </p:txBody>
              </p:sp>
              <p:sp>
                <p:nvSpPr>
                  <p:cNvPr id="1609978" name="Line 250"/>
                  <p:cNvSpPr>
                    <a:spLocks noChangeAspect="1" noChangeShapeType="1"/>
                  </p:cNvSpPr>
                  <p:nvPr/>
                </p:nvSpPr>
                <p:spPr bwMode="auto">
                  <a:xfrm flipV="1">
                    <a:off x="2333" y="403"/>
                    <a:ext cx="0" cy="663"/>
                  </a:xfrm>
                  <a:prstGeom prst="line">
                    <a:avLst/>
                  </a:prstGeom>
                  <a:noFill/>
                  <a:ln w="9525">
                    <a:solidFill>
                      <a:schemeClr val="bg1"/>
                    </a:solidFill>
                    <a:round/>
                    <a:headEnd/>
                    <a:tailEnd/>
                  </a:ln>
                  <a:effectLst/>
                </p:spPr>
                <p:txBody>
                  <a:bodyPr anchor="ctr"/>
                  <a:lstStyle/>
                  <a:p>
                    <a:endParaRPr lang="en-US"/>
                  </a:p>
                </p:txBody>
              </p:sp>
              <p:sp>
                <p:nvSpPr>
                  <p:cNvPr id="1609979" name="Line 251"/>
                  <p:cNvSpPr>
                    <a:spLocks noChangeAspect="1" noChangeShapeType="1"/>
                  </p:cNvSpPr>
                  <p:nvPr/>
                </p:nvSpPr>
                <p:spPr bwMode="auto">
                  <a:xfrm>
                    <a:off x="2362" y="403"/>
                    <a:ext cx="0" cy="663"/>
                  </a:xfrm>
                  <a:prstGeom prst="line">
                    <a:avLst/>
                  </a:prstGeom>
                  <a:noFill/>
                  <a:ln w="9525">
                    <a:solidFill>
                      <a:schemeClr val="bg1"/>
                    </a:solidFill>
                    <a:round/>
                    <a:headEnd/>
                    <a:tailEnd/>
                  </a:ln>
                  <a:effectLst/>
                </p:spPr>
                <p:txBody>
                  <a:bodyPr anchor="ctr"/>
                  <a:lstStyle/>
                  <a:p>
                    <a:endParaRPr lang="en-US"/>
                  </a:p>
                </p:txBody>
              </p:sp>
              <p:sp>
                <p:nvSpPr>
                  <p:cNvPr id="1609980" name="Line 252"/>
                  <p:cNvSpPr>
                    <a:spLocks noChangeAspect="1" noChangeShapeType="1"/>
                  </p:cNvSpPr>
                  <p:nvPr/>
                </p:nvSpPr>
                <p:spPr bwMode="auto">
                  <a:xfrm>
                    <a:off x="2390" y="374"/>
                    <a:ext cx="0" cy="692"/>
                  </a:xfrm>
                  <a:prstGeom prst="line">
                    <a:avLst/>
                  </a:prstGeom>
                  <a:noFill/>
                  <a:ln w="9525">
                    <a:solidFill>
                      <a:schemeClr val="bg1"/>
                    </a:solidFill>
                    <a:round/>
                    <a:headEnd/>
                    <a:tailEnd/>
                  </a:ln>
                  <a:effectLst/>
                </p:spPr>
                <p:txBody>
                  <a:bodyPr anchor="ctr"/>
                  <a:lstStyle/>
                  <a:p>
                    <a:endParaRPr lang="en-US"/>
                  </a:p>
                </p:txBody>
              </p:sp>
            </p:grpSp>
          </p:grpSp>
          <p:sp>
            <p:nvSpPr>
              <p:cNvPr id="1609981" name="Line 253"/>
              <p:cNvSpPr>
                <a:spLocks noChangeAspect="1" noChangeShapeType="1"/>
              </p:cNvSpPr>
              <p:nvPr/>
            </p:nvSpPr>
            <p:spPr bwMode="auto">
              <a:xfrm>
                <a:off x="2880" y="1095"/>
                <a:ext cx="144" cy="0"/>
              </a:xfrm>
              <a:prstGeom prst="line">
                <a:avLst/>
              </a:prstGeom>
              <a:noFill/>
              <a:ln w="6350">
                <a:solidFill>
                  <a:schemeClr val="bg1"/>
                </a:solidFill>
                <a:round/>
                <a:headEnd/>
                <a:tailEnd/>
              </a:ln>
              <a:effectLst/>
            </p:spPr>
            <p:txBody>
              <a:bodyPr anchor="ctr"/>
              <a:lstStyle/>
              <a:p>
                <a:endParaRPr lang="en-US"/>
              </a:p>
            </p:txBody>
          </p:sp>
          <p:sp>
            <p:nvSpPr>
              <p:cNvPr id="1609982" name="Line 254"/>
              <p:cNvSpPr>
                <a:spLocks noChangeAspect="1" noChangeShapeType="1"/>
              </p:cNvSpPr>
              <p:nvPr/>
            </p:nvSpPr>
            <p:spPr bwMode="auto">
              <a:xfrm>
                <a:off x="2880" y="1124"/>
                <a:ext cx="144" cy="0"/>
              </a:xfrm>
              <a:prstGeom prst="line">
                <a:avLst/>
              </a:prstGeom>
              <a:noFill/>
              <a:ln w="6350">
                <a:solidFill>
                  <a:schemeClr val="bg1"/>
                </a:solidFill>
                <a:round/>
                <a:headEnd/>
                <a:tailEnd/>
              </a:ln>
              <a:effectLst/>
            </p:spPr>
            <p:txBody>
              <a:bodyPr anchor="ctr"/>
              <a:lstStyle/>
              <a:p>
                <a:endParaRPr lang="en-US"/>
              </a:p>
            </p:txBody>
          </p:sp>
          <p:sp>
            <p:nvSpPr>
              <p:cNvPr id="1609983" name="Line 255"/>
              <p:cNvSpPr>
                <a:spLocks noChangeAspect="1" noChangeShapeType="1"/>
              </p:cNvSpPr>
              <p:nvPr/>
            </p:nvSpPr>
            <p:spPr bwMode="auto">
              <a:xfrm>
                <a:off x="2880" y="1152"/>
                <a:ext cx="144" cy="0"/>
              </a:xfrm>
              <a:prstGeom prst="line">
                <a:avLst/>
              </a:prstGeom>
              <a:noFill/>
              <a:ln w="6350">
                <a:solidFill>
                  <a:schemeClr val="bg1"/>
                </a:solidFill>
                <a:round/>
                <a:headEnd/>
                <a:tailEnd/>
              </a:ln>
              <a:effectLst/>
            </p:spPr>
            <p:txBody>
              <a:bodyPr anchor="ctr"/>
              <a:lstStyle/>
              <a:p>
                <a:endParaRPr lang="en-US"/>
              </a:p>
            </p:txBody>
          </p:sp>
          <p:sp>
            <p:nvSpPr>
              <p:cNvPr id="1609984" name="Line 256"/>
              <p:cNvSpPr>
                <a:spLocks noChangeAspect="1" noChangeShapeType="1"/>
              </p:cNvSpPr>
              <p:nvPr/>
            </p:nvSpPr>
            <p:spPr bwMode="auto">
              <a:xfrm>
                <a:off x="2880" y="1181"/>
                <a:ext cx="144" cy="0"/>
              </a:xfrm>
              <a:prstGeom prst="line">
                <a:avLst/>
              </a:prstGeom>
              <a:noFill/>
              <a:ln w="6350">
                <a:solidFill>
                  <a:schemeClr val="bg1"/>
                </a:solidFill>
                <a:round/>
                <a:headEnd/>
                <a:tailEnd/>
              </a:ln>
              <a:effectLst/>
            </p:spPr>
            <p:txBody>
              <a:bodyPr anchor="ctr"/>
              <a:lstStyle/>
              <a:p>
                <a:endParaRPr lang="en-US"/>
              </a:p>
            </p:txBody>
          </p:sp>
          <p:sp>
            <p:nvSpPr>
              <p:cNvPr id="1609985" name="Line 257"/>
              <p:cNvSpPr>
                <a:spLocks noChangeAspect="1" noChangeShapeType="1"/>
              </p:cNvSpPr>
              <p:nvPr/>
            </p:nvSpPr>
            <p:spPr bwMode="auto">
              <a:xfrm>
                <a:off x="2880" y="1210"/>
                <a:ext cx="144" cy="0"/>
              </a:xfrm>
              <a:prstGeom prst="line">
                <a:avLst/>
              </a:prstGeom>
              <a:noFill/>
              <a:ln w="6350">
                <a:solidFill>
                  <a:schemeClr val="bg1"/>
                </a:solidFill>
                <a:round/>
                <a:headEnd/>
                <a:tailEnd/>
              </a:ln>
              <a:effectLst/>
            </p:spPr>
            <p:txBody>
              <a:bodyPr anchor="ctr"/>
              <a:lstStyle/>
              <a:p>
                <a:endParaRPr lang="en-US"/>
              </a:p>
            </p:txBody>
          </p:sp>
          <p:sp>
            <p:nvSpPr>
              <p:cNvPr id="1609986" name="Line 258"/>
              <p:cNvSpPr>
                <a:spLocks noChangeAspect="1" noChangeShapeType="1"/>
              </p:cNvSpPr>
              <p:nvPr/>
            </p:nvSpPr>
            <p:spPr bwMode="auto">
              <a:xfrm>
                <a:off x="2880" y="1239"/>
                <a:ext cx="144" cy="0"/>
              </a:xfrm>
              <a:prstGeom prst="line">
                <a:avLst/>
              </a:prstGeom>
              <a:noFill/>
              <a:ln w="6350">
                <a:solidFill>
                  <a:schemeClr val="bg1"/>
                </a:solidFill>
                <a:round/>
                <a:headEnd/>
                <a:tailEnd/>
              </a:ln>
              <a:effectLst/>
            </p:spPr>
            <p:txBody>
              <a:bodyPr anchor="ctr"/>
              <a:lstStyle/>
              <a:p>
                <a:endParaRPr lang="en-US"/>
              </a:p>
            </p:txBody>
          </p:sp>
          <p:sp>
            <p:nvSpPr>
              <p:cNvPr id="1609987" name="Line 259"/>
              <p:cNvSpPr>
                <a:spLocks noChangeAspect="1" noChangeShapeType="1"/>
              </p:cNvSpPr>
              <p:nvPr/>
            </p:nvSpPr>
            <p:spPr bwMode="auto">
              <a:xfrm>
                <a:off x="2880" y="1268"/>
                <a:ext cx="144" cy="0"/>
              </a:xfrm>
              <a:prstGeom prst="line">
                <a:avLst/>
              </a:prstGeom>
              <a:noFill/>
              <a:ln w="6350">
                <a:solidFill>
                  <a:schemeClr val="bg1"/>
                </a:solidFill>
                <a:round/>
                <a:headEnd/>
                <a:tailEnd/>
              </a:ln>
              <a:effectLst/>
            </p:spPr>
            <p:txBody>
              <a:bodyPr anchor="ctr"/>
              <a:lstStyle/>
              <a:p>
                <a:endParaRPr lang="en-US"/>
              </a:p>
            </p:txBody>
          </p:sp>
          <p:sp>
            <p:nvSpPr>
              <p:cNvPr id="1609988" name="Line 260"/>
              <p:cNvSpPr>
                <a:spLocks noChangeAspect="1" noChangeShapeType="1"/>
              </p:cNvSpPr>
              <p:nvPr/>
            </p:nvSpPr>
            <p:spPr bwMode="auto">
              <a:xfrm>
                <a:off x="2880" y="1296"/>
                <a:ext cx="144" cy="0"/>
              </a:xfrm>
              <a:prstGeom prst="line">
                <a:avLst/>
              </a:prstGeom>
              <a:noFill/>
              <a:ln w="6350">
                <a:solidFill>
                  <a:schemeClr val="bg1"/>
                </a:solidFill>
                <a:round/>
                <a:headEnd/>
                <a:tailEnd/>
              </a:ln>
              <a:effectLst/>
            </p:spPr>
            <p:txBody>
              <a:bodyPr anchor="ctr"/>
              <a:lstStyle/>
              <a:p>
                <a:endParaRPr lang="en-US"/>
              </a:p>
            </p:txBody>
          </p:sp>
          <p:sp>
            <p:nvSpPr>
              <p:cNvPr id="1609989" name="Line 261"/>
              <p:cNvSpPr>
                <a:spLocks noChangeAspect="1" noChangeShapeType="1"/>
              </p:cNvSpPr>
              <p:nvPr/>
            </p:nvSpPr>
            <p:spPr bwMode="auto">
              <a:xfrm>
                <a:off x="2880" y="1325"/>
                <a:ext cx="144" cy="0"/>
              </a:xfrm>
              <a:prstGeom prst="line">
                <a:avLst/>
              </a:prstGeom>
              <a:noFill/>
              <a:ln w="6350">
                <a:solidFill>
                  <a:schemeClr val="bg1"/>
                </a:solidFill>
                <a:round/>
                <a:headEnd/>
                <a:tailEnd/>
              </a:ln>
              <a:effectLst/>
            </p:spPr>
            <p:txBody>
              <a:bodyPr anchor="ctr"/>
              <a:lstStyle/>
              <a:p>
                <a:endParaRPr lang="en-US"/>
              </a:p>
            </p:txBody>
          </p:sp>
          <p:sp>
            <p:nvSpPr>
              <p:cNvPr id="1609990" name="Line 262"/>
              <p:cNvSpPr>
                <a:spLocks noChangeAspect="1" noChangeShapeType="1"/>
              </p:cNvSpPr>
              <p:nvPr/>
            </p:nvSpPr>
            <p:spPr bwMode="auto">
              <a:xfrm>
                <a:off x="2880" y="1354"/>
                <a:ext cx="144" cy="0"/>
              </a:xfrm>
              <a:prstGeom prst="line">
                <a:avLst/>
              </a:prstGeom>
              <a:noFill/>
              <a:ln w="6350">
                <a:solidFill>
                  <a:schemeClr val="bg1"/>
                </a:solidFill>
                <a:round/>
                <a:headEnd/>
                <a:tailEnd/>
              </a:ln>
              <a:effectLst/>
            </p:spPr>
            <p:txBody>
              <a:bodyPr anchor="ctr"/>
              <a:lstStyle/>
              <a:p>
                <a:endParaRPr lang="en-US"/>
              </a:p>
            </p:txBody>
          </p:sp>
          <p:sp>
            <p:nvSpPr>
              <p:cNvPr id="1609991" name="Line 263"/>
              <p:cNvSpPr>
                <a:spLocks noChangeAspect="1" noChangeShapeType="1"/>
              </p:cNvSpPr>
              <p:nvPr/>
            </p:nvSpPr>
            <p:spPr bwMode="auto">
              <a:xfrm>
                <a:off x="2880" y="1383"/>
                <a:ext cx="144" cy="0"/>
              </a:xfrm>
              <a:prstGeom prst="line">
                <a:avLst/>
              </a:prstGeom>
              <a:noFill/>
              <a:ln w="6350">
                <a:solidFill>
                  <a:schemeClr val="bg1"/>
                </a:solidFill>
                <a:round/>
                <a:headEnd/>
                <a:tailEnd/>
              </a:ln>
              <a:effectLst/>
            </p:spPr>
            <p:txBody>
              <a:bodyPr anchor="ctr"/>
              <a:lstStyle/>
              <a:p>
                <a:endParaRPr lang="en-US"/>
              </a:p>
            </p:txBody>
          </p:sp>
          <p:sp>
            <p:nvSpPr>
              <p:cNvPr id="1609992" name="Line 264"/>
              <p:cNvSpPr>
                <a:spLocks noChangeAspect="1" noChangeShapeType="1"/>
              </p:cNvSpPr>
              <p:nvPr/>
            </p:nvSpPr>
            <p:spPr bwMode="auto">
              <a:xfrm>
                <a:off x="2880" y="1412"/>
                <a:ext cx="144" cy="0"/>
              </a:xfrm>
              <a:prstGeom prst="line">
                <a:avLst/>
              </a:prstGeom>
              <a:noFill/>
              <a:ln w="6350">
                <a:solidFill>
                  <a:schemeClr val="bg1"/>
                </a:solidFill>
                <a:round/>
                <a:headEnd/>
                <a:tailEnd/>
              </a:ln>
              <a:effectLst/>
            </p:spPr>
            <p:txBody>
              <a:bodyPr anchor="ctr"/>
              <a:lstStyle/>
              <a:p>
                <a:endParaRPr lang="en-US"/>
              </a:p>
            </p:txBody>
          </p:sp>
          <p:sp>
            <p:nvSpPr>
              <p:cNvPr id="1609993" name="Line 265"/>
              <p:cNvSpPr>
                <a:spLocks noChangeAspect="1" noChangeShapeType="1"/>
              </p:cNvSpPr>
              <p:nvPr/>
            </p:nvSpPr>
            <p:spPr bwMode="auto">
              <a:xfrm>
                <a:off x="2880" y="1440"/>
                <a:ext cx="144" cy="0"/>
              </a:xfrm>
              <a:prstGeom prst="line">
                <a:avLst/>
              </a:prstGeom>
              <a:noFill/>
              <a:ln w="6350">
                <a:solidFill>
                  <a:schemeClr val="bg1"/>
                </a:solidFill>
                <a:round/>
                <a:headEnd/>
                <a:tailEnd/>
              </a:ln>
              <a:effectLst/>
            </p:spPr>
            <p:txBody>
              <a:bodyPr anchor="ctr"/>
              <a:lstStyle/>
              <a:p>
                <a:endParaRPr lang="en-US"/>
              </a:p>
            </p:txBody>
          </p:sp>
          <p:sp>
            <p:nvSpPr>
              <p:cNvPr id="1609994" name="Line 266"/>
              <p:cNvSpPr>
                <a:spLocks noChangeAspect="1" noChangeShapeType="1"/>
              </p:cNvSpPr>
              <p:nvPr/>
            </p:nvSpPr>
            <p:spPr bwMode="auto">
              <a:xfrm>
                <a:off x="2880" y="1469"/>
                <a:ext cx="144" cy="0"/>
              </a:xfrm>
              <a:prstGeom prst="line">
                <a:avLst/>
              </a:prstGeom>
              <a:noFill/>
              <a:ln w="6350">
                <a:solidFill>
                  <a:schemeClr val="bg1"/>
                </a:solidFill>
                <a:round/>
                <a:headEnd/>
                <a:tailEnd/>
              </a:ln>
              <a:effectLst/>
            </p:spPr>
            <p:txBody>
              <a:bodyPr anchor="ctr"/>
              <a:lstStyle/>
              <a:p>
                <a:endParaRPr lang="en-US"/>
              </a:p>
            </p:txBody>
          </p:sp>
          <p:sp>
            <p:nvSpPr>
              <p:cNvPr id="1609995" name="Line 267"/>
              <p:cNvSpPr>
                <a:spLocks noChangeAspect="1" noChangeShapeType="1"/>
              </p:cNvSpPr>
              <p:nvPr/>
            </p:nvSpPr>
            <p:spPr bwMode="auto">
              <a:xfrm>
                <a:off x="2880" y="1498"/>
                <a:ext cx="144" cy="0"/>
              </a:xfrm>
              <a:prstGeom prst="line">
                <a:avLst/>
              </a:prstGeom>
              <a:noFill/>
              <a:ln w="6350">
                <a:solidFill>
                  <a:schemeClr val="bg1"/>
                </a:solidFill>
                <a:round/>
                <a:headEnd/>
                <a:tailEnd/>
              </a:ln>
              <a:effectLst/>
            </p:spPr>
            <p:txBody>
              <a:bodyPr anchor="ctr"/>
              <a:lstStyle/>
              <a:p>
                <a:endParaRPr lang="en-US"/>
              </a:p>
            </p:txBody>
          </p:sp>
          <p:sp>
            <p:nvSpPr>
              <p:cNvPr id="1609996" name="Line 268"/>
              <p:cNvSpPr>
                <a:spLocks noChangeAspect="1" noChangeShapeType="1"/>
              </p:cNvSpPr>
              <p:nvPr/>
            </p:nvSpPr>
            <p:spPr bwMode="auto">
              <a:xfrm>
                <a:off x="2880" y="1527"/>
                <a:ext cx="144" cy="0"/>
              </a:xfrm>
              <a:prstGeom prst="line">
                <a:avLst/>
              </a:prstGeom>
              <a:noFill/>
              <a:ln w="6350">
                <a:solidFill>
                  <a:schemeClr val="bg1"/>
                </a:solidFill>
                <a:round/>
                <a:headEnd/>
                <a:tailEnd/>
              </a:ln>
              <a:effectLst/>
            </p:spPr>
            <p:txBody>
              <a:bodyPr anchor="ctr"/>
              <a:lstStyle/>
              <a:p>
                <a:endParaRPr lang="en-US"/>
              </a:p>
            </p:txBody>
          </p:sp>
        </p:grpSp>
        <p:sp>
          <p:nvSpPr>
            <p:cNvPr id="1609997" name="Line 269"/>
            <p:cNvSpPr>
              <a:spLocks noChangeAspect="1" noChangeShapeType="1"/>
            </p:cNvSpPr>
            <p:nvPr/>
          </p:nvSpPr>
          <p:spPr bwMode="auto">
            <a:xfrm>
              <a:off x="2188" y="1699"/>
              <a:ext cx="29" cy="0"/>
            </a:xfrm>
            <a:prstGeom prst="line">
              <a:avLst/>
            </a:prstGeom>
            <a:noFill/>
            <a:ln w="9525">
              <a:solidFill>
                <a:schemeClr val="bg1"/>
              </a:solidFill>
              <a:round/>
              <a:headEnd/>
              <a:tailEnd/>
            </a:ln>
            <a:effectLst/>
          </p:spPr>
          <p:txBody>
            <a:bodyPr anchor="ctr"/>
            <a:lstStyle/>
            <a:p>
              <a:endParaRPr lang="en-US"/>
            </a:p>
          </p:txBody>
        </p:sp>
        <p:sp>
          <p:nvSpPr>
            <p:cNvPr id="1609998" name="Line 270"/>
            <p:cNvSpPr>
              <a:spLocks noChangeAspect="1" noChangeShapeType="1"/>
            </p:cNvSpPr>
            <p:nvPr/>
          </p:nvSpPr>
          <p:spPr bwMode="auto">
            <a:xfrm>
              <a:off x="2188" y="1699"/>
              <a:ext cx="29" cy="0"/>
            </a:xfrm>
            <a:prstGeom prst="line">
              <a:avLst/>
            </a:prstGeom>
            <a:noFill/>
            <a:ln w="9525">
              <a:solidFill>
                <a:schemeClr val="bg1"/>
              </a:solidFill>
              <a:round/>
              <a:headEnd/>
              <a:tailEnd/>
            </a:ln>
            <a:effectLst/>
          </p:spPr>
          <p:txBody>
            <a:bodyPr anchor="ctr"/>
            <a:lstStyle/>
            <a:p>
              <a:endParaRPr lang="en-US"/>
            </a:p>
          </p:txBody>
        </p:sp>
        <p:sp>
          <p:nvSpPr>
            <p:cNvPr id="1609999" name="Line 271"/>
            <p:cNvSpPr>
              <a:spLocks noChangeAspect="1" noChangeShapeType="1"/>
            </p:cNvSpPr>
            <p:nvPr/>
          </p:nvSpPr>
          <p:spPr bwMode="auto">
            <a:xfrm>
              <a:off x="2188" y="1699"/>
              <a:ext cx="29" cy="58"/>
            </a:xfrm>
            <a:prstGeom prst="line">
              <a:avLst/>
            </a:prstGeom>
            <a:noFill/>
            <a:ln w="9525">
              <a:solidFill>
                <a:schemeClr val="bg1"/>
              </a:solidFill>
              <a:round/>
              <a:headEnd/>
              <a:tailEnd/>
            </a:ln>
            <a:effectLst/>
          </p:spPr>
          <p:txBody>
            <a:bodyPr anchor="ctr"/>
            <a:lstStyle/>
            <a:p>
              <a:endParaRPr lang="en-US"/>
            </a:p>
          </p:txBody>
        </p:sp>
        <p:sp>
          <p:nvSpPr>
            <p:cNvPr id="1610000" name="Line 272"/>
            <p:cNvSpPr>
              <a:spLocks noChangeAspect="1" noChangeShapeType="1"/>
            </p:cNvSpPr>
            <p:nvPr/>
          </p:nvSpPr>
          <p:spPr bwMode="auto">
            <a:xfrm flipH="1">
              <a:off x="2188" y="1699"/>
              <a:ext cx="29" cy="58"/>
            </a:xfrm>
            <a:prstGeom prst="line">
              <a:avLst/>
            </a:prstGeom>
            <a:noFill/>
            <a:ln w="9525">
              <a:solidFill>
                <a:schemeClr val="bg1"/>
              </a:solidFill>
              <a:round/>
              <a:headEnd/>
              <a:tailEnd/>
            </a:ln>
            <a:effectLst/>
          </p:spPr>
          <p:txBody>
            <a:bodyPr anchor="ctr"/>
            <a:lstStyle/>
            <a:p>
              <a:endParaRPr lang="en-US"/>
            </a:p>
          </p:txBody>
        </p:sp>
        <p:sp>
          <p:nvSpPr>
            <p:cNvPr id="1610001" name="Line 273"/>
            <p:cNvSpPr>
              <a:spLocks noChangeAspect="1" noChangeShapeType="1"/>
            </p:cNvSpPr>
            <p:nvPr/>
          </p:nvSpPr>
          <p:spPr bwMode="auto">
            <a:xfrm>
              <a:off x="2188" y="1757"/>
              <a:ext cx="29" cy="0"/>
            </a:xfrm>
            <a:prstGeom prst="line">
              <a:avLst/>
            </a:prstGeom>
            <a:noFill/>
            <a:ln w="9525">
              <a:solidFill>
                <a:schemeClr val="bg1"/>
              </a:solidFill>
              <a:round/>
              <a:headEnd/>
              <a:tailEnd/>
            </a:ln>
            <a:effectLst/>
          </p:spPr>
          <p:txBody>
            <a:bodyPr anchor="ctr"/>
            <a:lstStyle/>
            <a:p>
              <a:endParaRPr lang="en-US"/>
            </a:p>
          </p:txBody>
        </p:sp>
        <p:sp>
          <p:nvSpPr>
            <p:cNvPr id="1610002" name="Rectangle 274"/>
            <p:cNvSpPr>
              <a:spLocks noChangeAspect="1" noChangeArrowheads="1"/>
            </p:cNvSpPr>
            <p:nvPr/>
          </p:nvSpPr>
          <p:spPr bwMode="auto">
            <a:xfrm>
              <a:off x="2398" y="1670"/>
              <a:ext cx="29" cy="116"/>
            </a:xfrm>
            <a:prstGeom prst="rect">
              <a:avLst/>
            </a:prstGeom>
            <a:solidFill>
              <a:schemeClr val="accent1"/>
            </a:solidFill>
            <a:ln w="9525" algn="ctr">
              <a:solidFill>
                <a:schemeClr val="bg1"/>
              </a:solidFill>
              <a:miter lim="800000"/>
              <a:headEnd/>
              <a:tailEnd/>
            </a:ln>
            <a:effectLst/>
          </p:spPr>
          <p:txBody>
            <a:bodyPr wrap="none" anchor="ctr"/>
            <a:lstStyle/>
            <a:p>
              <a:endParaRPr lang="en-US"/>
            </a:p>
          </p:txBody>
        </p:sp>
        <p:sp>
          <p:nvSpPr>
            <p:cNvPr id="1610003" name="Rectangle 275"/>
            <p:cNvSpPr>
              <a:spLocks noChangeAspect="1" noChangeArrowheads="1"/>
            </p:cNvSpPr>
            <p:nvPr/>
          </p:nvSpPr>
          <p:spPr bwMode="auto">
            <a:xfrm>
              <a:off x="2456" y="1670"/>
              <a:ext cx="29" cy="116"/>
            </a:xfrm>
            <a:prstGeom prst="rect">
              <a:avLst/>
            </a:prstGeom>
            <a:solidFill>
              <a:schemeClr val="accent1"/>
            </a:solidFill>
            <a:ln w="9525" algn="ctr">
              <a:solidFill>
                <a:schemeClr val="bg1"/>
              </a:solidFill>
              <a:miter lim="800000"/>
              <a:headEnd/>
              <a:tailEnd/>
            </a:ln>
            <a:effectLst/>
          </p:spPr>
          <p:txBody>
            <a:bodyPr wrap="none" anchor="ctr"/>
            <a:lstStyle/>
            <a:p>
              <a:endParaRPr lang="en-US"/>
            </a:p>
          </p:txBody>
        </p:sp>
        <p:sp>
          <p:nvSpPr>
            <p:cNvPr id="1610004" name="Rectangle 276"/>
            <p:cNvSpPr>
              <a:spLocks noChangeAspect="1" noChangeArrowheads="1"/>
            </p:cNvSpPr>
            <p:nvPr/>
          </p:nvSpPr>
          <p:spPr bwMode="auto">
            <a:xfrm>
              <a:off x="2427" y="1642"/>
              <a:ext cx="12" cy="173"/>
            </a:xfrm>
            <a:prstGeom prst="rect">
              <a:avLst/>
            </a:prstGeom>
            <a:solidFill>
              <a:schemeClr val="accent1"/>
            </a:solidFill>
            <a:ln w="9525" algn="ctr">
              <a:solidFill>
                <a:schemeClr val="bg1"/>
              </a:solidFill>
              <a:miter lim="800000"/>
              <a:headEnd/>
              <a:tailEnd/>
            </a:ln>
            <a:effectLst/>
          </p:spPr>
          <p:txBody>
            <a:bodyPr wrap="none" anchor="ctr"/>
            <a:lstStyle/>
            <a:p>
              <a:endParaRPr lang="en-US"/>
            </a:p>
          </p:txBody>
        </p:sp>
        <p:sp>
          <p:nvSpPr>
            <p:cNvPr id="1610005" name="Rectangle 277"/>
            <p:cNvSpPr>
              <a:spLocks noChangeAspect="1" noChangeArrowheads="1"/>
            </p:cNvSpPr>
            <p:nvPr/>
          </p:nvSpPr>
          <p:spPr bwMode="auto">
            <a:xfrm>
              <a:off x="2444" y="1642"/>
              <a:ext cx="12" cy="173"/>
            </a:xfrm>
            <a:prstGeom prst="rect">
              <a:avLst/>
            </a:prstGeom>
            <a:solidFill>
              <a:schemeClr val="accent1"/>
            </a:solidFill>
            <a:ln w="9525" algn="ctr">
              <a:solidFill>
                <a:schemeClr val="bg1"/>
              </a:solidFill>
              <a:miter lim="800000"/>
              <a:headEnd/>
              <a:tailEnd/>
            </a:ln>
            <a:effectLst/>
          </p:spPr>
          <p:txBody>
            <a:bodyPr wrap="none" anchor="ctr"/>
            <a:lstStyle/>
            <a:p>
              <a:endParaRPr lang="en-US"/>
            </a:p>
          </p:txBody>
        </p:sp>
        <p:sp>
          <p:nvSpPr>
            <p:cNvPr id="1610006" name="AutoShape 278"/>
            <p:cNvSpPr>
              <a:spLocks noChangeAspect="1" noChangeArrowheads="1"/>
            </p:cNvSpPr>
            <p:nvPr/>
          </p:nvSpPr>
          <p:spPr bwMode="auto">
            <a:xfrm rot="16200000">
              <a:off x="2272" y="1631"/>
              <a:ext cx="58" cy="194"/>
            </a:xfrm>
            <a:prstGeom prst="triangle">
              <a:avLst>
                <a:gd name="adj" fmla="val 50000"/>
              </a:avLst>
            </a:prstGeom>
            <a:solidFill>
              <a:schemeClr val="accent1"/>
            </a:solidFill>
            <a:ln w="9525" algn="ctr">
              <a:solidFill>
                <a:schemeClr val="bg1"/>
              </a:solidFill>
              <a:miter lim="800000"/>
              <a:headEnd/>
              <a:tailEnd/>
            </a:ln>
            <a:effectLst/>
          </p:spPr>
          <p:txBody>
            <a:bodyPr wrap="none" anchor="ctr"/>
            <a:lstStyle/>
            <a:p>
              <a:endParaRPr lang="en-US"/>
            </a:p>
          </p:txBody>
        </p:sp>
        <p:sp>
          <p:nvSpPr>
            <p:cNvPr id="1610007" name="Line 279"/>
            <p:cNvSpPr>
              <a:spLocks noChangeAspect="1" noChangeShapeType="1"/>
            </p:cNvSpPr>
            <p:nvPr/>
          </p:nvSpPr>
          <p:spPr bwMode="auto">
            <a:xfrm>
              <a:off x="2188" y="1699"/>
              <a:ext cx="29" cy="0"/>
            </a:xfrm>
            <a:prstGeom prst="line">
              <a:avLst/>
            </a:prstGeom>
            <a:noFill/>
            <a:ln w="9525">
              <a:solidFill>
                <a:schemeClr val="bg1"/>
              </a:solidFill>
              <a:round/>
              <a:headEnd/>
              <a:tailEnd/>
            </a:ln>
            <a:effectLst/>
          </p:spPr>
          <p:txBody>
            <a:bodyPr anchor="ctr"/>
            <a:lstStyle/>
            <a:p>
              <a:endParaRPr lang="en-US"/>
            </a:p>
          </p:txBody>
        </p:sp>
      </p:grpSp>
      <p:sp>
        <p:nvSpPr>
          <p:cNvPr id="328" name="TextBox 327"/>
          <p:cNvSpPr txBox="1"/>
          <p:nvPr/>
        </p:nvSpPr>
        <p:spPr>
          <a:xfrm>
            <a:off x="0" y="3064668"/>
            <a:ext cx="1660525" cy="338554"/>
          </a:xfrm>
          <a:prstGeom prst="rect">
            <a:avLst/>
          </a:prstGeom>
          <a:noFill/>
        </p:spPr>
        <p:txBody>
          <a:bodyPr wrap="square" rtlCol="0">
            <a:spAutoFit/>
          </a:bodyPr>
          <a:lstStyle/>
          <a:p>
            <a:pPr algn="ctr"/>
            <a:r>
              <a:rPr lang="en-US" sz="1600" i="1" dirty="0"/>
              <a:t>Dampers Move</a:t>
            </a:r>
          </a:p>
        </p:txBody>
      </p:sp>
      <p:sp>
        <p:nvSpPr>
          <p:cNvPr id="329" name="TextBox 328"/>
          <p:cNvSpPr txBox="1"/>
          <p:nvPr/>
        </p:nvSpPr>
        <p:spPr>
          <a:xfrm>
            <a:off x="1830385" y="1887865"/>
            <a:ext cx="829471" cy="523220"/>
          </a:xfrm>
          <a:prstGeom prst="rect">
            <a:avLst/>
          </a:prstGeom>
          <a:solidFill>
            <a:srgbClr val="FFFFFF">
              <a:alpha val="74902"/>
            </a:srgbClr>
          </a:solidFill>
        </p:spPr>
        <p:txBody>
          <a:bodyPr wrap="square" rtlCol="0">
            <a:spAutoFit/>
          </a:bodyPr>
          <a:lstStyle/>
          <a:p>
            <a:pPr algn="ctr"/>
            <a:r>
              <a:rPr lang="en-US" sz="1400" dirty="0"/>
              <a:t>Air Has to Mix</a:t>
            </a:r>
          </a:p>
        </p:txBody>
      </p:sp>
      <p:sp>
        <p:nvSpPr>
          <p:cNvPr id="330" name="TextBox 329"/>
          <p:cNvSpPr txBox="1"/>
          <p:nvPr/>
        </p:nvSpPr>
        <p:spPr>
          <a:xfrm>
            <a:off x="3225641" y="1554163"/>
            <a:ext cx="1717993" cy="954107"/>
          </a:xfrm>
          <a:prstGeom prst="rect">
            <a:avLst/>
          </a:prstGeom>
          <a:solidFill>
            <a:srgbClr val="FFFFFF">
              <a:alpha val="74902"/>
            </a:srgbClr>
          </a:solidFill>
        </p:spPr>
        <p:txBody>
          <a:bodyPr wrap="square" rtlCol="0">
            <a:spAutoFit/>
          </a:bodyPr>
          <a:lstStyle/>
          <a:p>
            <a:pPr algn="ctr"/>
            <a:r>
              <a:rPr lang="en-US" sz="1400" dirty="0"/>
              <a:t>Mass of the Equipment Modifies the Real Temperature</a:t>
            </a:r>
          </a:p>
        </p:txBody>
      </p:sp>
      <p:sp>
        <p:nvSpPr>
          <p:cNvPr id="331" name="TextBox 330"/>
          <p:cNvSpPr txBox="1"/>
          <p:nvPr/>
        </p:nvSpPr>
        <p:spPr>
          <a:xfrm>
            <a:off x="5302250" y="1734106"/>
            <a:ext cx="1085850" cy="738664"/>
          </a:xfrm>
          <a:prstGeom prst="rect">
            <a:avLst/>
          </a:prstGeom>
          <a:solidFill>
            <a:srgbClr val="FFFFFF">
              <a:alpha val="74902"/>
            </a:srgbClr>
          </a:solidFill>
        </p:spPr>
        <p:txBody>
          <a:bodyPr wrap="square" rtlCol="0">
            <a:spAutoFit/>
          </a:bodyPr>
          <a:lstStyle/>
          <a:p>
            <a:pPr algn="ctr"/>
            <a:r>
              <a:rPr lang="en-US" sz="1400" dirty="0"/>
              <a:t>Air Must Move to the Sensor</a:t>
            </a:r>
          </a:p>
        </p:txBody>
      </p:sp>
      <p:sp>
        <p:nvSpPr>
          <p:cNvPr id="332" name="TextBox 331"/>
          <p:cNvSpPr txBox="1"/>
          <p:nvPr/>
        </p:nvSpPr>
        <p:spPr>
          <a:xfrm>
            <a:off x="6941333" y="1487831"/>
            <a:ext cx="1199938" cy="738664"/>
          </a:xfrm>
          <a:prstGeom prst="rect">
            <a:avLst/>
          </a:prstGeom>
          <a:solidFill>
            <a:srgbClr val="FFFFFF">
              <a:alpha val="74902"/>
            </a:srgbClr>
          </a:solidFill>
        </p:spPr>
        <p:txBody>
          <a:bodyPr wrap="square" rtlCol="0">
            <a:spAutoFit/>
          </a:bodyPr>
          <a:lstStyle/>
          <a:p>
            <a:pPr algn="ctr"/>
            <a:r>
              <a:rPr lang="en-US" sz="1400" dirty="0"/>
              <a:t>Sensor Reaction Time</a:t>
            </a:r>
          </a:p>
        </p:txBody>
      </p:sp>
      <p:sp>
        <p:nvSpPr>
          <p:cNvPr id="333" name="TextBox 332"/>
          <p:cNvSpPr txBox="1"/>
          <p:nvPr/>
        </p:nvSpPr>
        <p:spPr>
          <a:xfrm>
            <a:off x="6075469" y="429736"/>
            <a:ext cx="1199938" cy="954107"/>
          </a:xfrm>
          <a:prstGeom prst="rect">
            <a:avLst/>
          </a:prstGeom>
          <a:solidFill>
            <a:srgbClr val="FFFFFF">
              <a:alpha val="74902"/>
            </a:srgbClr>
          </a:solidFill>
        </p:spPr>
        <p:txBody>
          <a:bodyPr wrap="square" rtlCol="0">
            <a:spAutoFit/>
          </a:bodyPr>
          <a:lstStyle/>
          <a:p>
            <a:pPr algn="ctr"/>
            <a:r>
              <a:rPr lang="en-US" sz="1400" dirty="0"/>
              <a:t>Control Process Reaction Time</a:t>
            </a:r>
          </a:p>
        </p:txBody>
      </p:sp>
      <p:sp>
        <p:nvSpPr>
          <p:cNvPr id="334" name="TextBox 333"/>
          <p:cNvSpPr txBox="1"/>
          <p:nvPr/>
        </p:nvSpPr>
        <p:spPr>
          <a:xfrm>
            <a:off x="2525925" y="576918"/>
            <a:ext cx="1199938" cy="523220"/>
          </a:xfrm>
          <a:prstGeom prst="rect">
            <a:avLst/>
          </a:prstGeom>
          <a:solidFill>
            <a:srgbClr val="FFFFFF">
              <a:alpha val="74902"/>
            </a:srgbClr>
          </a:solidFill>
        </p:spPr>
        <p:txBody>
          <a:bodyPr wrap="square" rtlCol="0">
            <a:spAutoFit/>
          </a:bodyPr>
          <a:lstStyle/>
          <a:p>
            <a:pPr algn="ctr"/>
            <a:r>
              <a:rPr lang="en-US" sz="1400" dirty="0"/>
              <a:t>Pneumatic tubing lags</a:t>
            </a:r>
          </a:p>
        </p:txBody>
      </p:sp>
      <p:sp>
        <p:nvSpPr>
          <p:cNvPr id="335" name="TextBox 334"/>
          <p:cNvSpPr txBox="1"/>
          <p:nvPr/>
        </p:nvSpPr>
        <p:spPr>
          <a:xfrm>
            <a:off x="147851" y="2399041"/>
            <a:ext cx="1199938" cy="523220"/>
          </a:xfrm>
          <a:prstGeom prst="rect">
            <a:avLst/>
          </a:prstGeom>
          <a:solidFill>
            <a:srgbClr val="FFFFFF">
              <a:alpha val="74902"/>
            </a:srgbClr>
          </a:solidFill>
        </p:spPr>
        <p:txBody>
          <a:bodyPr wrap="square" rtlCol="0">
            <a:spAutoFit/>
          </a:bodyPr>
          <a:lstStyle/>
          <a:p>
            <a:pPr algn="ctr"/>
            <a:r>
              <a:rPr lang="en-US" sz="1400" dirty="0"/>
              <a:t>Actuator Motion</a:t>
            </a:r>
          </a:p>
        </p:txBody>
      </p:sp>
      <p:sp>
        <p:nvSpPr>
          <p:cNvPr id="336" name="TextBox 335"/>
          <p:cNvSpPr txBox="1"/>
          <p:nvPr/>
        </p:nvSpPr>
        <p:spPr>
          <a:xfrm>
            <a:off x="1644862" y="2771776"/>
            <a:ext cx="1199938" cy="523220"/>
          </a:xfrm>
          <a:prstGeom prst="rect">
            <a:avLst/>
          </a:prstGeom>
          <a:solidFill>
            <a:srgbClr val="FFFFFF">
              <a:alpha val="74902"/>
            </a:srgbClr>
          </a:solidFill>
        </p:spPr>
        <p:txBody>
          <a:bodyPr wrap="square" rtlCol="0">
            <a:spAutoFit/>
          </a:bodyPr>
          <a:lstStyle/>
          <a:p>
            <a:pPr algn="ctr"/>
            <a:r>
              <a:rPr lang="en-US" sz="1400" dirty="0"/>
              <a:t>Linkage Motion</a:t>
            </a:r>
          </a:p>
        </p:txBody>
      </p:sp>
      <p:sp>
        <p:nvSpPr>
          <p:cNvPr id="338" name="Freeform 337"/>
          <p:cNvSpPr/>
          <p:nvPr/>
        </p:nvSpPr>
        <p:spPr bwMode="auto">
          <a:xfrm>
            <a:off x="2633663" y="2011363"/>
            <a:ext cx="749300" cy="223309"/>
          </a:xfrm>
          <a:custGeom>
            <a:avLst/>
            <a:gdLst>
              <a:gd name="connsiteX0" fmla="*/ 0 w 749300"/>
              <a:gd name="connsiteY0" fmla="*/ 170392 h 223309"/>
              <a:gd name="connsiteX1" fmla="*/ 285750 w 749300"/>
              <a:gd name="connsiteY1" fmla="*/ 5292 h 223309"/>
              <a:gd name="connsiteX2" fmla="*/ 520700 w 749300"/>
              <a:gd name="connsiteY2" fmla="*/ 202142 h 223309"/>
              <a:gd name="connsiteX3" fmla="*/ 749300 w 749300"/>
              <a:gd name="connsiteY3" fmla="*/ 132292 h 223309"/>
            </a:gdLst>
            <a:ahLst/>
            <a:cxnLst>
              <a:cxn ang="0">
                <a:pos x="connsiteX0" y="connsiteY0"/>
              </a:cxn>
              <a:cxn ang="0">
                <a:pos x="connsiteX1" y="connsiteY1"/>
              </a:cxn>
              <a:cxn ang="0">
                <a:pos x="connsiteX2" y="connsiteY2"/>
              </a:cxn>
              <a:cxn ang="0">
                <a:pos x="connsiteX3" y="connsiteY3"/>
              </a:cxn>
            </a:cxnLst>
            <a:rect l="l" t="t" r="r" b="b"/>
            <a:pathLst>
              <a:path w="749300" h="223309">
                <a:moveTo>
                  <a:pt x="0" y="170392"/>
                </a:moveTo>
                <a:cubicBezTo>
                  <a:pt x="99483" y="85196"/>
                  <a:pt x="198967" y="0"/>
                  <a:pt x="285750" y="5292"/>
                </a:cubicBezTo>
                <a:cubicBezTo>
                  <a:pt x="372533" y="10584"/>
                  <a:pt x="443442" y="180975"/>
                  <a:pt x="520700" y="202142"/>
                </a:cubicBezTo>
                <a:cubicBezTo>
                  <a:pt x="597958" y="223309"/>
                  <a:pt x="717550" y="150284"/>
                  <a:pt x="749300" y="132292"/>
                </a:cubicBezTo>
              </a:path>
            </a:pathLst>
          </a:custGeom>
          <a:noFill/>
          <a:ln w="38100" cap="flat" cmpd="sng" algn="ctr">
            <a:solidFill>
              <a:srgbClr val="FF0000"/>
            </a:solidFill>
            <a:prstDash val="solid"/>
            <a:round/>
            <a:headEnd type="none" w="med" len="med"/>
            <a:tailEnd type="arrow" w="lg"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Narrow" pitchFamily="34" charset="0"/>
            </a:endParaRPr>
          </a:p>
        </p:txBody>
      </p:sp>
      <p:sp>
        <p:nvSpPr>
          <p:cNvPr id="339" name="Freeform 338"/>
          <p:cNvSpPr/>
          <p:nvPr/>
        </p:nvSpPr>
        <p:spPr bwMode="auto">
          <a:xfrm>
            <a:off x="4686300" y="1607608"/>
            <a:ext cx="723900" cy="659342"/>
          </a:xfrm>
          <a:custGeom>
            <a:avLst/>
            <a:gdLst>
              <a:gd name="connsiteX0" fmla="*/ 0 w 723900"/>
              <a:gd name="connsiteY0" fmla="*/ 170392 h 659342"/>
              <a:gd name="connsiteX1" fmla="*/ 266700 w 723900"/>
              <a:gd name="connsiteY1" fmla="*/ 68792 h 659342"/>
              <a:gd name="connsiteX2" fmla="*/ 450850 w 723900"/>
              <a:gd name="connsiteY2" fmla="*/ 583142 h 659342"/>
              <a:gd name="connsiteX3" fmla="*/ 723900 w 723900"/>
              <a:gd name="connsiteY3" fmla="*/ 525992 h 659342"/>
            </a:gdLst>
            <a:ahLst/>
            <a:cxnLst>
              <a:cxn ang="0">
                <a:pos x="connsiteX0" y="connsiteY0"/>
              </a:cxn>
              <a:cxn ang="0">
                <a:pos x="connsiteX1" y="connsiteY1"/>
              </a:cxn>
              <a:cxn ang="0">
                <a:pos x="connsiteX2" y="connsiteY2"/>
              </a:cxn>
              <a:cxn ang="0">
                <a:pos x="connsiteX3" y="connsiteY3"/>
              </a:cxn>
            </a:cxnLst>
            <a:rect l="l" t="t" r="r" b="b"/>
            <a:pathLst>
              <a:path w="723900" h="659342">
                <a:moveTo>
                  <a:pt x="0" y="170392"/>
                </a:moveTo>
                <a:cubicBezTo>
                  <a:pt x="95779" y="85196"/>
                  <a:pt x="191558" y="0"/>
                  <a:pt x="266700" y="68792"/>
                </a:cubicBezTo>
                <a:cubicBezTo>
                  <a:pt x="341842" y="137584"/>
                  <a:pt x="374650" y="506942"/>
                  <a:pt x="450850" y="583142"/>
                </a:cubicBezTo>
                <a:cubicBezTo>
                  <a:pt x="527050" y="659342"/>
                  <a:pt x="723900" y="525992"/>
                  <a:pt x="723900" y="525992"/>
                </a:cubicBezTo>
              </a:path>
            </a:pathLst>
          </a:custGeom>
          <a:noFill/>
          <a:ln w="38100" cap="flat" cmpd="sng" algn="ctr">
            <a:solidFill>
              <a:srgbClr val="FF0000"/>
            </a:solidFill>
            <a:prstDash val="solid"/>
            <a:round/>
            <a:headEnd type="none" w="med" len="med"/>
            <a:tailEnd type="arrow" w="lg"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400">
              <a:latin typeface="Arial Narrow" pitchFamily="34" charset="0"/>
            </a:endParaRPr>
          </a:p>
        </p:txBody>
      </p:sp>
      <p:sp>
        <p:nvSpPr>
          <p:cNvPr id="340" name="Freeform 339"/>
          <p:cNvSpPr/>
          <p:nvPr/>
        </p:nvSpPr>
        <p:spPr bwMode="auto">
          <a:xfrm>
            <a:off x="6457950" y="1727200"/>
            <a:ext cx="635000" cy="298450"/>
          </a:xfrm>
          <a:custGeom>
            <a:avLst/>
            <a:gdLst>
              <a:gd name="connsiteX0" fmla="*/ 0 w 635000"/>
              <a:gd name="connsiteY0" fmla="*/ 298450 h 298450"/>
              <a:gd name="connsiteX1" fmla="*/ 127000 w 635000"/>
              <a:gd name="connsiteY1" fmla="*/ 25400 h 298450"/>
              <a:gd name="connsiteX2" fmla="*/ 381000 w 635000"/>
              <a:gd name="connsiteY2" fmla="*/ 146050 h 298450"/>
              <a:gd name="connsiteX3" fmla="*/ 635000 w 635000"/>
              <a:gd name="connsiteY3" fmla="*/ 95250 h 298450"/>
            </a:gdLst>
            <a:ahLst/>
            <a:cxnLst>
              <a:cxn ang="0">
                <a:pos x="connsiteX0" y="connsiteY0"/>
              </a:cxn>
              <a:cxn ang="0">
                <a:pos x="connsiteX1" y="connsiteY1"/>
              </a:cxn>
              <a:cxn ang="0">
                <a:pos x="connsiteX2" y="connsiteY2"/>
              </a:cxn>
              <a:cxn ang="0">
                <a:pos x="connsiteX3" y="connsiteY3"/>
              </a:cxn>
            </a:cxnLst>
            <a:rect l="l" t="t" r="r" b="b"/>
            <a:pathLst>
              <a:path w="635000" h="298450">
                <a:moveTo>
                  <a:pt x="0" y="298450"/>
                </a:moveTo>
                <a:cubicBezTo>
                  <a:pt x="31750" y="174625"/>
                  <a:pt x="63500" y="50800"/>
                  <a:pt x="127000" y="25400"/>
                </a:cubicBezTo>
                <a:cubicBezTo>
                  <a:pt x="190500" y="0"/>
                  <a:pt x="296333" y="134408"/>
                  <a:pt x="381000" y="146050"/>
                </a:cubicBezTo>
                <a:cubicBezTo>
                  <a:pt x="465667" y="157692"/>
                  <a:pt x="635000" y="95250"/>
                  <a:pt x="635000" y="95250"/>
                </a:cubicBezTo>
              </a:path>
            </a:pathLst>
          </a:custGeom>
          <a:noFill/>
          <a:ln w="38100" cap="flat" cmpd="sng" algn="ctr">
            <a:solidFill>
              <a:srgbClr val="FF0000"/>
            </a:solidFill>
            <a:prstDash val="solid"/>
            <a:round/>
            <a:headEnd type="none" w="med" len="med"/>
            <a:tailEnd type="arrow" w="lg" len="med"/>
          </a:ln>
          <a:effectLst/>
        </p:spPr>
        <p:txBody>
          <a:bodyPr vert="horz" wrap="square" lIns="91440" tIns="45720" rIns="91440" bIns="45720" numCol="1" rtlCol="0" anchor="ctr" anchorCtr="0" compatLnSpc="1">
            <a:prstTxWarp prst="textNoShape">
              <a:avLst/>
            </a:prstTxWarp>
          </a:bodyPr>
          <a:lstStyle/>
          <a:p>
            <a:pPr marR="0" indent="0" eaLnBrk="0" fontAlgn="base" hangingPunct="0">
              <a:lnSpc>
                <a:spcPct val="100000"/>
              </a:lnSpc>
              <a:spcBef>
                <a:spcPct val="0"/>
              </a:spcBef>
              <a:spcAft>
                <a:spcPct val="0"/>
              </a:spcAft>
              <a:buClrTx/>
              <a:buSzTx/>
              <a:buFontTx/>
              <a:buNone/>
              <a:tabLst/>
            </a:pPr>
            <a:endParaRPr lang="en-US" sz="2400">
              <a:latin typeface="Arial Narrow" pitchFamily="34" charset="0"/>
            </a:endParaRPr>
          </a:p>
        </p:txBody>
      </p:sp>
      <p:sp>
        <p:nvSpPr>
          <p:cNvPr id="341" name="Freeform 340"/>
          <p:cNvSpPr/>
          <p:nvPr/>
        </p:nvSpPr>
        <p:spPr bwMode="auto">
          <a:xfrm>
            <a:off x="7105650" y="673100"/>
            <a:ext cx="648758" cy="800100"/>
          </a:xfrm>
          <a:custGeom>
            <a:avLst/>
            <a:gdLst>
              <a:gd name="connsiteX0" fmla="*/ 457200 w 648758"/>
              <a:gd name="connsiteY0" fmla="*/ 800100 h 800100"/>
              <a:gd name="connsiteX1" fmla="*/ 641350 w 648758"/>
              <a:gd name="connsiteY1" fmla="*/ 431800 h 800100"/>
              <a:gd name="connsiteX2" fmla="*/ 501650 w 648758"/>
              <a:gd name="connsiteY2" fmla="*/ 76200 h 800100"/>
              <a:gd name="connsiteX3" fmla="*/ 0 w 648758"/>
              <a:gd name="connsiteY3" fmla="*/ 0 h 800100"/>
            </a:gdLst>
            <a:ahLst/>
            <a:cxnLst>
              <a:cxn ang="0">
                <a:pos x="connsiteX0" y="connsiteY0"/>
              </a:cxn>
              <a:cxn ang="0">
                <a:pos x="connsiteX1" y="connsiteY1"/>
              </a:cxn>
              <a:cxn ang="0">
                <a:pos x="connsiteX2" y="connsiteY2"/>
              </a:cxn>
              <a:cxn ang="0">
                <a:pos x="connsiteX3" y="connsiteY3"/>
              </a:cxn>
            </a:cxnLst>
            <a:rect l="l" t="t" r="r" b="b"/>
            <a:pathLst>
              <a:path w="648758" h="800100">
                <a:moveTo>
                  <a:pt x="457200" y="800100"/>
                </a:moveTo>
                <a:cubicBezTo>
                  <a:pt x="545571" y="676275"/>
                  <a:pt x="633942" y="552450"/>
                  <a:pt x="641350" y="431800"/>
                </a:cubicBezTo>
                <a:cubicBezTo>
                  <a:pt x="648758" y="311150"/>
                  <a:pt x="608542" y="148167"/>
                  <a:pt x="501650" y="76200"/>
                </a:cubicBezTo>
                <a:cubicBezTo>
                  <a:pt x="394758" y="4233"/>
                  <a:pt x="84667" y="9525"/>
                  <a:pt x="0" y="0"/>
                </a:cubicBezTo>
              </a:path>
            </a:pathLst>
          </a:custGeom>
          <a:noFill/>
          <a:ln w="38100" cap="flat" cmpd="sng" algn="ctr">
            <a:solidFill>
              <a:srgbClr val="FF0000"/>
            </a:solidFill>
            <a:prstDash val="solid"/>
            <a:round/>
            <a:headEnd type="none" w="med" len="med"/>
            <a:tailEnd type="arrow" w="lg"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400">
              <a:latin typeface="Arial Narrow" pitchFamily="34" charset="0"/>
            </a:endParaRPr>
          </a:p>
        </p:txBody>
      </p:sp>
      <p:sp>
        <p:nvSpPr>
          <p:cNvPr id="343" name="Freeform 342"/>
          <p:cNvSpPr/>
          <p:nvPr/>
        </p:nvSpPr>
        <p:spPr bwMode="auto">
          <a:xfrm>
            <a:off x="1790700" y="420158"/>
            <a:ext cx="4362450" cy="1891242"/>
          </a:xfrm>
          <a:custGeom>
            <a:avLst/>
            <a:gdLst>
              <a:gd name="connsiteX0" fmla="*/ 4362450 w 4362450"/>
              <a:gd name="connsiteY0" fmla="*/ 557742 h 1891242"/>
              <a:gd name="connsiteX1" fmla="*/ 3048000 w 4362450"/>
              <a:gd name="connsiteY1" fmla="*/ 456142 h 1891242"/>
              <a:gd name="connsiteX2" fmla="*/ 1676400 w 4362450"/>
              <a:gd name="connsiteY2" fmla="*/ 37042 h 1891242"/>
              <a:gd name="connsiteX3" fmla="*/ 546100 w 4362450"/>
              <a:gd name="connsiteY3" fmla="*/ 233892 h 1891242"/>
              <a:gd name="connsiteX4" fmla="*/ 463550 w 4362450"/>
              <a:gd name="connsiteY4" fmla="*/ 1307042 h 1891242"/>
              <a:gd name="connsiteX5" fmla="*/ 304800 w 4362450"/>
              <a:gd name="connsiteY5" fmla="*/ 1738842 h 1891242"/>
              <a:gd name="connsiteX6" fmla="*/ 0 w 4362450"/>
              <a:gd name="connsiteY6" fmla="*/ 1891242 h 1891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62450" h="1891242">
                <a:moveTo>
                  <a:pt x="4362450" y="557742"/>
                </a:moveTo>
                <a:cubicBezTo>
                  <a:pt x="3929062" y="550333"/>
                  <a:pt x="3495675" y="542925"/>
                  <a:pt x="3048000" y="456142"/>
                </a:cubicBezTo>
                <a:cubicBezTo>
                  <a:pt x="2600325" y="369359"/>
                  <a:pt x="2093383" y="74084"/>
                  <a:pt x="1676400" y="37042"/>
                </a:cubicBezTo>
                <a:cubicBezTo>
                  <a:pt x="1259417" y="0"/>
                  <a:pt x="748242" y="22225"/>
                  <a:pt x="546100" y="233892"/>
                </a:cubicBezTo>
                <a:cubicBezTo>
                  <a:pt x="343958" y="445559"/>
                  <a:pt x="503767" y="1056217"/>
                  <a:pt x="463550" y="1307042"/>
                </a:cubicBezTo>
                <a:cubicBezTo>
                  <a:pt x="423333" y="1557867"/>
                  <a:pt x="382058" y="1641475"/>
                  <a:pt x="304800" y="1738842"/>
                </a:cubicBezTo>
                <a:cubicBezTo>
                  <a:pt x="227542" y="1836209"/>
                  <a:pt x="0" y="1891242"/>
                  <a:pt x="0" y="1891242"/>
                </a:cubicBezTo>
              </a:path>
            </a:pathLst>
          </a:custGeom>
          <a:noFill/>
          <a:ln w="38100" cap="flat" cmpd="sng" algn="ctr">
            <a:solidFill>
              <a:srgbClr val="FF0000"/>
            </a:solidFill>
            <a:prstDash val="solid"/>
            <a:round/>
            <a:headEnd type="none" w="med" len="med"/>
            <a:tailEnd type="arrow" w="lg" len="med"/>
          </a:ln>
          <a:effectLst/>
        </p:spPr>
        <p:txBody>
          <a:bodyPr vert="horz" wrap="square" lIns="91440" tIns="45720" rIns="91440" bIns="45720" numCol="1" rtlCol="0" anchor="ctr" anchorCtr="0" compatLnSpc="1">
            <a:prstTxWarp prst="textNoShape">
              <a:avLst/>
            </a:prstTxWarp>
          </a:bodyPr>
          <a:lstStyle/>
          <a:p>
            <a:pPr marR="0" indent="0" eaLnBrk="0" fontAlgn="base" hangingPunct="0">
              <a:lnSpc>
                <a:spcPct val="100000"/>
              </a:lnSpc>
              <a:spcBef>
                <a:spcPct val="0"/>
              </a:spcBef>
              <a:spcAft>
                <a:spcPct val="0"/>
              </a:spcAft>
              <a:buClrTx/>
              <a:buSzTx/>
              <a:buFontTx/>
              <a:buNone/>
              <a:tabLst/>
            </a:pPr>
            <a:endParaRPr lang="en-US" sz="2400">
              <a:latin typeface="Arial Narrow" pitchFamily="34" charset="0"/>
            </a:endParaRPr>
          </a:p>
        </p:txBody>
      </p:sp>
      <p:sp>
        <p:nvSpPr>
          <p:cNvPr id="344" name="Freeform 343"/>
          <p:cNvSpPr/>
          <p:nvPr/>
        </p:nvSpPr>
        <p:spPr bwMode="auto">
          <a:xfrm>
            <a:off x="2260600" y="1549400"/>
            <a:ext cx="279400" cy="1073150"/>
          </a:xfrm>
          <a:custGeom>
            <a:avLst/>
            <a:gdLst>
              <a:gd name="connsiteX0" fmla="*/ 0 w 279400"/>
              <a:gd name="connsiteY0" fmla="*/ 0 h 1073150"/>
              <a:gd name="connsiteX1" fmla="*/ 63500 w 279400"/>
              <a:gd name="connsiteY1" fmla="*/ 723900 h 1073150"/>
              <a:gd name="connsiteX2" fmla="*/ 279400 w 279400"/>
              <a:gd name="connsiteY2" fmla="*/ 1073150 h 1073150"/>
            </a:gdLst>
            <a:ahLst/>
            <a:cxnLst>
              <a:cxn ang="0">
                <a:pos x="connsiteX0" y="connsiteY0"/>
              </a:cxn>
              <a:cxn ang="0">
                <a:pos x="connsiteX1" y="connsiteY1"/>
              </a:cxn>
              <a:cxn ang="0">
                <a:pos x="connsiteX2" y="connsiteY2"/>
              </a:cxn>
            </a:cxnLst>
            <a:rect l="l" t="t" r="r" b="b"/>
            <a:pathLst>
              <a:path w="279400" h="1073150">
                <a:moveTo>
                  <a:pt x="0" y="0"/>
                </a:moveTo>
                <a:cubicBezTo>
                  <a:pt x="8466" y="272521"/>
                  <a:pt x="16933" y="545042"/>
                  <a:pt x="63500" y="723900"/>
                </a:cubicBezTo>
                <a:cubicBezTo>
                  <a:pt x="110067" y="902758"/>
                  <a:pt x="246592" y="992717"/>
                  <a:pt x="279400" y="1073150"/>
                </a:cubicBezTo>
              </a:path>
            </a:pathLst>
          </a:custGeom>
          <a:noFill/>
          <a:ln w="38100" cap="flat" cmpd="sng" algn="ctr">
            <a:solidFill>
              <a:srgbClr val="FF0000"/>
            </a:solidFill>
            <a:prstDash val="solid"/>
            <a:round/>
            <a:headEnd type="none" w="med" len="med"/>
            <a:tailEnd type="arrow" w="lg"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400">
              <a:latin typeface="Arial Narrow" pitchFamily="34" charset="0"/>
            </a:endParaRPr>
          </a:p>
        </p:txBody>
      </p:sp>
      <p:sp>
        <p:nvSpPr>
          <p:cNvPr id="345" name="Freeform 344"/>
          <p:cNvSpPr/>
          <p:nvPr/>
        </p:nvSpPr>
        <p:spPr bwMode="auto">
          <a:xfrm>
            <a:off x="2704042" y="2706688"/>
            <a:ext cx="318558" cy="602719"/>
          </a:xfrm>
          <a:custGeom>
            <a:avLst/>
            <a:gdLst>
              <a:gd name="connsiteX0" fmla="*/ 838200 w 838200"/>
              <a:gd name="connsiteY0" fmla="*/ 527050 h 833967"/>
              <a:gd name="connsiteX1" fmla="*/ 603250 w 838200"/>
              <a:gd name="connsiteY1" fmla="*/ 774700 h 833967"/>
              <a:gd name="connsiteX2" fmla="*/ 241300 w 838200"/>
              <a:gd name="connsiteY2" fmla="*/ 171450 h 833967"/>
              <a:gd name="connsiteX3" fmla="*/ 0 w 838200"/>
              <a:gd name="connsiteY3" fmla="*/ 0 h 833967"/>
              <a:gd name="connsiteX0" fmla="*/ 858044 w 858044"/>
              <a:gd name="connsiteY0" fmla="*/ 424392 h 731309"/>
              <a:gd name="connsiteX1" fmla="*/ 623094 w 858044"/>
              <a:gd name="connsiteY1" fmla="*/ 672042 h 731309"/>
              <a:gd name="connsiteX2" fmla="*/ 261144 w 858044"/>
              <a:gd name="connsiteY2" fmla="*/ 68792 h 731309"/>
              <a:gd name="connsiteX3" fmla="*/ 0 w 858044"/>
              <a:gd name="connsiteY3" fmla="*/ 259292 h 731309"/>
              <a:gd name="connsiteX0" fmla="*/ 858044 w 858044"/>
              <a:gd name="connsiteY0" fmla="*/ 165100 h 421921"/>
              <a:gd name="connsiteX1" fmla="*/ 623094 w 858044"/>
              <a:gd name="connsiteY1" fmla="*/ 412750 h 421921"/>
              <a:gd name="connsiteX2" fmla="*/ 449262 w 858044"/>
              <a:gd name="connsiteY2" fmla="*/ 110072 h 421921"/>
              <a:gd name="connsiteX3" fmla="*/ 0 w 858044"/>
              <a:gd name="connsiteY3" fmla="*/ 0 h 421921"/>
              <a:gd name="connsiteX0" fmla="*/ 656432 w 656432"/>
              <a:gd name="connsiteY0" fmla="*/ 288925 h 545746"/>
              <a:gd name="connsiteX1" fmla="*/ 421482 w 656432"/>
              <a:gd name="connsiteY1" fmla="*/ 536575 h 545746"/>
              <a:gd name="connsiteX2" fmla="*/ 247650 w 656432"/>
              <a:gd name="connsiteY2" fmla="*/ 233897 h 545746"/>
              <a:gd name="connsiteX3" fmla="*/ 0 w 656432"/>
              <a:gd name="connsiteY3" fmla="*/ 0 h 545746"/>
              <a:gd name="connsiteX0" fmla="*/ 656432 w 656432"/>
              <a:gd name="connsiteY0" fmla="*/ 288925 h 442383"/>
              <a:gd name="connsiteX1" fmla="*/ 429420 w 656432"/>
              <a:gd name="connsiteY1" fmla="*/ 379413 h 442383"/>
              <a:gd name="connsiteX2" fmla="*/ 247650 w 656432"/>
              <a:gd name="connsiteY2" fmla="*/ 233897 h 442383"/>
              <a:gd name="connsiteX3" fmla="*/ 0 w 656432"/>
              <a:gd name="connsiteY3" fmla="*/ 0 h 442383"/>
              <a:gd name="connsiteX0" fmla="*/ 430478 w 430478"/>
              <a:gd name="connsiteY0" fmla="*/ 449261 h 602719"/>
              <a:gd name="connsiteX1" fmla="*/ 203466 w 430478"/>
              <a:gd name="connsiteY1" fmla="*/ 539749 h 602719"/>
              <a:gd name="connsiteX2" fmla="*/ 21696 w 430478"/>
              <a:gd name="connsiteY2" fmla="*/ 394233 h 602719"/>
              <a:gd name="connsiteX3" fmla="*/ 333641 w 430478"/>
              <a:gd name="connsiteY3" fmla="*/ 0 h 602719"/>
              <a:gd name="connsiteX0" fmla="*/ 430478 w 430478"/>
              <a:gd name="connsiteY0" fmla="*/ 449261 h 602719"/>
              <a:gd name="connsiteX1" fmla="*/ 203466 w 430478"/>
              <a:gd name="connsiteY1" fmla="*/ 539749 h 602719"/>
              <a:gd name="connsiteX2" fmla="*/ 21696 w 430478"/>
              <a:gd name="connsiteY2" fmla="*/ 394233 h 602719"/>
              <a:gd name="connsiteX3" fmla="*/ 333641 w 430478"/>
              <a:gd name="connsiteY3" fmla="*/ 0 h 602719"/>
              <a:gd name="connsiteX0" fmla="*/ 318558 w 318558"/>
              <a:gd name="connsiteY0" fmla="*/ 449261 h 602719"/>
              <a:gd name="connsiteX1" fmla="*/ 91546 w 318558"/>
              <a:gd name="connsiteY1" fmla="*/ 539749 h 602719"/>
              <a:gd name="connsiteX2" fmla="*/ 21696 w 318558"/>
              <a:gd name="connsiteY2" fmla="*/ 357980 h 602719"/>
              <a:gd name="connsiteX3" fmla="*/ 221721 w 318558"/>
              <a:gd name="connsiteY3" fmla="*/ 0 h 602719"/>
              <a:gd name="connsiteX0" fmla="*/ 318558 w 318558"/>
              <a:gd name="connsiteY0" fmla="*/ 449261 h 602719"/>
              <a:gd name="connsiteX1" fmla="*/ 91546 w 318558"/>
              <a:gd name="connsiteY1" fmla="*/ 539749 h 602719"/>
              <a:gd name="connsiteX2" fmla="*/ 21696 w 318558"/>
              <a:gd name="connsiteY2" fmla="*/ 357980 h 602719"/>
              <a:gd name="connsiteX3" fmla="*/ 221721 w 318558"/>
              <a:gd name="connsiteY3" fmla="*/ 0 h 602719"/>
            </a:gdLst>
            <a:ahLst/>
            <a:cxnLst>
              <a:cxn ang="0">
                <a:pos x="connsiteX0" y="connsiteY0"/>
              </a:cxn>
              <a:cxn ang="0">
                <a:pos x="connsiteX1" y="connsiteY1"/>
              </a:cxn>
              <a:cxn ang="0">
                <a:pos x="connsiteX2" y="connsiteY2"/>
              </a:cxn>
              <a:cxn ang="0">
                <a:pos x="connsiteX3" y="connsiteY3"/>
              </a:cxn>
            </a:cxnLst>
            <a:rect l="l" t="t" r="r" b="b"/>
            <a:pathLst>
              <a:path w="318558" h="602719">
                <a:moveTo>
                  <a:pt x="318558" y="449261"/>
                </a:moveTo>
                <a:cubicBezTo>
                  <a:pt x="250824" y="602719"/>
                  <a:pt x="141023" y="554963"/>
                  <a:pt x="91546" y="539749"/>
                </a:cubicBezTo>
                <a:cubicBezTo>
                  <a:pt x="42069" y="524535"/>
                  <a:pt x="0" y="447938"/>
                  <a:pt x="21696" y="357980"/>
                </a:cubicBezTo>
                <a:cubicBezTo>
                  <a:pt x="43392" y="268022"/>
                  <a:pt x="121709" y="148482"/>
                  <a:pt x="221721" y="0"/>
                </a:cubicBezTo>
              </a:path>
            </a:pathLst>
          </a:custGeom>
          <a:noFill/>
          <a:ln w="38100" cap="flat" cmpd="sng" algn="ctr">
            <a:solidFill>
              <a:srgbClr val="FF0000"/>
            </a:solidFill>
            <a:prstDash val="solid"/>
            <a:round/>
            <a:headEnd type="none" w="med" len="med"/>
            <a:tailEnd type="arrow" w="lg" len="med"/>
          </a:ln>
          <a:effectLst/>
        </p:spPr>
        <p:txBody>
          <a:bodyPr vert="horz" wrap="square" lIns="91440" tIns="45720" rIns="91440" bIns="45720" numCol="1" rtlCol="0" anchor="ctr" anchorCtr="0" compatLnSpc="1">
            <a:prstTxWarp prst="textNoShape">
              <a:avLst/>
            </a:prstTxWarp>
          </a:bodyPr>
          <a:lstStyle/>
          <a:p>
            <a:pPr marR="0" indent="0" eaLnBrk="0" fontAlgn="base" hangingPunct="0">
              <a:lnSpc>
                <a:spcPct val="100000"/>
              </a:lnSpc>
              <a:spcBef>
                <a:spcPct val="0"/>
              </a:spcBef>
              <a:spcAft>
                <a:spcPct val="0"/>
              </a:spcAft>
              <a:buClrTx/>
              <a:buSzTx/>
              <a:buFontTx/>
              <a:buNone/>
              <a:tabLst/>
            </a:pPr>
            <a:endParaRPr lang="en-US" sz="2400">
              <a:latin typeface="Arial Narrow" pitchFamily="34" charset="0"/>
            </a:endParaRPr>
          </a:p>
        </p:txBody>
      </p:sp>
      <p:sp>
        <p:nvSpPr>
          <p:cNvPr id="346" name="Freeform 345"/>
          <p:cNvSpPr/>
          <p:nvPr/>
        </p:nvSpPr>
        <p:spPr bwMode="auto">
          <a:xfrm>
            <a:off x="1263650" y="2806700"/>
            <a:ext cx="444500" cy="338665"/>
          </a:xfrm>
          <a:custGeom>
            <a:avLst/>
            <a:gdLst>
              <a:gd name="connsiteX0" fmla="*/ 0 w 605367"/>
              <a:gd name="connsiteY0" fmla="*/ 831850 h 1029758"/>
              <a:gd name="connsiteX1" fmla="*/ 279400 w 605367"/>
              <a:gd name="connsiteY1" fmla="*/ 1022350 h 1029758"/>
              <a:gd name="connsiteX2" fmla="*/ 584200 w 605367"/>
              <a:gd name="connsiteY2" fmla="*/ 787400 h 1029758"/>
              <a:gd name="connsiteX3" fmla="*/ 406400 w 605367"/>
              <a:gd name="connsiteY3" fmla="*/ 260350 h 1029758"/>
              <a:gd name="connsiteX4" fmla="*/ 412750 w 605367"/>
              <a:gd name="connsiteY4" fmla="*/ 0 h 1029758"/>
              <a:gd name="connsiteX0" fmla="*/ 0 w 605367"/>
              <a:gd name="connsiteY0" fmla="*/ 571500 h 769408"/>
              <a:gd name="connsiteX1" fmla="*/ 279400 w 605367"/>
              <a:gd name="connsiteY1" fmla="*/ 762000 h 769408"/>
              <a:gd name="connsiteX2" fmla="*/ 584200 w 605367"/>
              <a:gd name="connsiteY2" fmla="*/ 527050 h 769408"/>
              <a:gd name="connsiteX3" fmla="*/ 406400 w 605367"/>
              <a:gd name="connsiteY3" fmla="*/ 0 h 769408"/>
              <a:gd name="connsiteX0" fmla="*/ 0 w 584200"/>
              <a:gd name="connsiteY0" fmla="*/ 44450 h 242358"/>
              <a:gd name="connsiteX1" fmla="*/ 279400 w 584200"/>
              <a:gd name="connsiteY1" fmla="*/ 234950 h 242358"/>
              <a:gd name="connsiteX2" fmla="*/ 584200 w 584200"/>
              <a:gd name="connsiteY2" fmla="*/ 0 h 242358"/>
              <a:gd name="connsiteX0" fmla="*/ 0 w 444500"/>
              <a:gd name="connsiteY0" fmla="*/ 126999 h 338665"/>
              <a:gd name="connsiteX1" fmla="*/ 279400 w 444500"/>
              <a:gd name="connsiteY1" fmla="*/ 317499 h 338665"/>
              <a:gd name="connsiteX2" fmla="*/ 444500 w 444500"/>
              <a:gd name="connsiteY2" fmla="*/ 0 h 338665"/>
            </a:gdLst>
            <a:ahLst/>
            <a:cxnLst>
              <a:cxn ang="0">
                <a:pos x="connsiteX0" y="connsiteY0"/>
              </a:cxn>
              <a:cxn ang="0">
                <a:pos x="connsiteX1" y="connsiteY1"/>
              </a:cxn>
              <a:cxn ang="0">
                <a:pos x="connsiteX2" y="connsiteY2"/>
              </a:cxn>
            </a:cxnLst>
            <a:rect l="l" t="t" r="r" b="b"/>
            <a:pathLst>
              <a:path w="444500" h="338665">
                <a:moveTo>
                  <a:pt x="0" y="126999"/>
                </a:moveTo>
                <a:cubicBezTo>
                  <a:pt x="91016" y="225953"/>
                  <a:pt x="205317" y="338665"/>
                  <a:pt x="279400" y="317499"/>
                </a:cubicBezTo>
                <a:cubicBezTo>
                  <a:pt x="353483" y="296333"/>
                  <a:pt x="423333" y="127000"/>
                  <a:pt x="444500" y="0"/>
                </a:cubicBezTo>
              </a:path>
            </a:pathLst>
          </a:custGeom>
          <a:noFill/>
          <a:ln w="38100" cap="flat" cmpd="sng" algn="ctr">
            <a:solidFill>
              <a:srgbClr val="FF0000"/>
            </a:solidFill>
            <a:prstDash val="solid"/>
            <a:round/>
            <a:headEnd type="none" w="med" len="med"/>
            <a:tailEnd type="arrow" w="lg"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400">
              <a:latin typeface="Arial Narrow" pitchFamily="34" charset="0"/>
            </a:endParaRPr>
          </a:p>
        </p:txBody>
      </p:sp>
      <p:sp>
        <p:nvSpPr>
          <p:cNvPr id="348" name="Freeform 347"/>
          <p:cNvSpPr/>
          <p:nvPr/>
        </p:nvSpPr>
        <p:spPr bwMode="auto">
          <a:xfrm>
            <a:off x="2066925" y="2651522"/>
            <a:ext cx="835819" cy="89297"/>
          </a:xfrm>
          <a:custGeom>
            <a:avLst/>
            <a:gdLst>
              <a:gd name="connsiteX0" fmla="*/ 835819 w 835819"/>
              <a:gd name="connsiteY0" fmla="*/ 25003 h 89297"/>
              <a:gd name="connsiteX1" fmla="*/ 569119 w 835819"/>
              <a:gd name="connsiteY1" fmla="*/ 86916 h 89297"/>
              <a:gd name="connsiteX2" fmla="*/ 295275 w 835819"/>
              <a:gd name="connsiteY2" fmla="*/ 10716 h 89297"/>
              <a:gd name="connsiteX3" fmla="*/ 0 w 835819"/>
              <a:gd name="connsiteY3" fmla="*/ 22622 h 89297"/>
            </a:gdLst>
            <a:ahLst/>
            <a:cxnLst>
              <a:cxn ang="0">
                <a:pos x="connsiteX0" y="connsiteY0"/>
              </a:cxn>
              <a:cxn ang="0">
                <a:pos x="connsiteX1" y="connsiteY1"/>
              </a:cxn>
              <a:cxn ang="0">
                <a:pos x="connsiteX2" y="connsiteY2"/>
              </a:cxn>
              <a:cxn ang="0">
                <a:pos x="connsiteX3" y="connsiteY3"/>
              </a:cxn>
            </a:cxnLst>
            <a:rect l="l" t="t" r="r" b="b"/>
            <a:pathLst>
              <a:path w="835819" h="89297">
                <a:moveTo>
                  <a:pt x="835819" y="25003"/>
                </a:moveTo>
                <a:cubicBezTo>
                  <a:pt x="747514" y="57150"/>
                  <a:pt x="659210" y="89297"/>
                  <a:pt x="569119" y="86916"/>
                </a:cubicBezTo>
                <a:cubicBezTo>
                  <a:pt x="479028" y="84535"/>
                  <a:pt x="390128" y="21432"/>
                  <a:pt x="295275" y="10716"/>
                </a:cubicBezTo>
                <a:cubicBezTo>
                  <a:pt x="200422" y="0"/>
                  <a:pt x="48419" y="19447"/>
                  <a:pt x="0" y="22622"/>
                </a:cubicBezTo>
              </a:path>
            </a:pathLst>
          </a:custGeom>
          <a:noFill/>
          <a:ln w="38100" cap="flat" cmpd="sng" algn="ctr">
            <a:solidFill>
              <a:srgbClr val="FF0000"/>
            </a:solidFill>
            <a:prstDash val="solid"/>
            <a:round/>
            <a:headEnd type="none" w="med" len="med"/>
            <a:tailEnd type="arrow" w="lg" len="med"/>
          </a:ln>
          <a:effectLst/>
        </p:spPr>
        <p:txBody>
          <a:bodyPr vert="horz" wrap="squar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US" sz="2400">
              <a:latin typeface="Arial Narrow" pitchFamily="34" charset="0"/>
            </a:endParaRPr>
          </a:p>
        </p:txBody>
      </p:sp>
      <p:sp>
        <p:nvSpPr>
          <p:cNvPr id="349" name="Freeform 348"/>
          <p:cNvSpPr/>
          <p:nvPr/>
        </p:nvSpPr>
        <p:spPr bwMode="auto">
          <a:xfrm>
            <a:off x="1588691" y="1905000"/>
            <a:ext cx="184150" cy="831056"/>
          </a:xfrm>
          <a:custGeom>
            <a:avLst/>
            <a:gdLst>
              <a:gd name="connsiteX0" fmla="*/ 99615 w 184150"/>
              <a:gd name="connsiteY0" fmla="*/ 831056 h 831056"/>
              <a:gd name="connsiteX1" fmla="*/ 11509 w 184150"/>
              <a:gd name="connsiteY1" fmla="*/ 538163 h 831056"/>
              <a:gd name="connsiteX2" fmla="*/ 168672 w 184150"/>
              <a:gd name="connsiteY2" fmla="*/ 264319 h 831056"/>
              <a:gd name="connsiteX3" fmla="*/ 104378 w 184150"/>
              <a:gd name="connsiteY3" fmla="*/ 0 h 831056"/>
            </a:gdLst>
            <a:ahLst/>
            <a:cxnLst>
              <a:cxn ang="0">
                <a:pos x="connsiteX0" y="connsiteY0"/>
              </a:cxn>
              <a:cxn ang="0">
                <a:pos x="connsiteX1" y="connsiteY1"/>
              </a:cxn>
              <a:cxn ang="0">
                <a:pos x="connsiteX2" y="connsiteY2"/>
              </a:cxn>
              <a:cxn ang="0">
                <a:pos x="connsiteX3" y="connsiteY3"/>
              </a:cxn>
            </a:cxnLst>
            <a:rect l="l" t="t" r="r" b="b"/>
            <a:pathLst>
              <a:path w="184150" h="831056">
                <a:moveTo>
                  <a:pt x="99615" y="831056"/>
                </a:moveTo>
                <a:cubicBezTo>
                  <a:pt x="49807" y="731837"/>
                  <a:pt x="0" y="632619"/>
                  <a:pt x="11509" y="538163"/>
                </a:cubicBezTo>
                <a:cubicBezTo>
                  <a:pt x="23018" y="443707"/>
                  <a:pt x="153194" y="354013"/>
                  <a:pt x="168672" y="264319"/>
                </a:cubicBezTo>
                <a:cubicBezTo>
                  <a:pt x="184150" y="174625"/>
                  <a:pt x="115491" y="42466"/>
                  <a:pt x="104378" y="0"/>
                </a:cubicBezTo>
              </a:path>
            </a:pathLst>
          </a:custGeom>
          <a:noFill/>
          <a:ln w="38100" cap="flat" cmpd="sng" algn="ctr">
            <a:solidFill>
              <a:srgbClr val="FF0000"/>
            </a:solidFill>
            <a:prstDash val="solid"/>
            <a:round/>
            <a:headEnd type="none" w="med" len="med"/>
            <a:tailEnd type="arrow" w="lg" len="med"/>
          </a:ln>
          <a:effectLst/>
        </p:spPr>
        <p:txBody>
          <a:bodyPr vert="horz" wrap="square" lIns="91440" tIns="45720" rIns="91440" bIns="45720" numCol="1" rtlCol="0" anchor="ctr" anchorCtr="0" compatLnSpc="1">
            <a:prstTxWarp prst="textNoShape">
              <a:avLst/>
            </a:prstTxWarp>
          </a:bodyPr>
          <a:lstStyle/>
          <a:p>
            <a:pPr marR="0" indent="0" eaLnBrk="0" fontAlgn="base" hangingPunct="0">
              <a:lnSpc>
                <a:spcPct val="100000"/>
              </a:lnSpc>
              <a:spcBef>
                <a:spcPct val="0"/>
              </a:spcBef>
              <a:spcAft>
                <a:spcPct val="0"/>
              </a:spcAft>
              <a:buClrTx/>
              <a:buSzTx/>
              <a:buFontTx/>
              <a:buNone/>
              <a:tabLst/>
            </a:pPr>
            <a:endParaRPr lang="en-US" sz="2400">
              <a:latin typeface="Arial Narrow" pitchFamily="34" charset="0"/>
            </a:endParaRPr>
          </a:p>
        </p:txBody>
      </p:sp>
      <p:sp>
        <p:nvSpPr>
          <p:cNvPr id="1609921" name="Slide Number Placeholder 1609920"/>
          <p:cNvSpPr>
            <a:spLocks noGrp="1"/>
          </p:cNvSpPr>
          <p:nvPr>
            <p:ph type="sldNum" sz="quarter" idx="11"/>
          </p:nvPr>
        </p:nvSpPr>
        <p:spPr/>
        <p:txBody>
          <a:bodyPr/>
          <a:lstStyle/>
          <a:p>
            <a:fld id="{A9320731-3B2C-4107-8664-CAD7BE973DC8}" type="slidenum">
              <a:rPr lang="en-US" smtClean="0"/>
              <a:pPr/>
              <a:t>65</a:t>
            </a:fld>
            <a:endParaRPr lang="en-US"/>
          </a:p>
        </p:txBody>
      </p:sp>
      <p:sp>
        <p:nvSpPr>
          <p:cNvPr id="1609924" name="Footer Placeholder 1609923"/>
          <p:cNvSpPr>
            <a:spLocks noGrp="1"/>
          </p:cNvSpPr>
          <p:nvPr>
            <p:ph type="ftr" sz="quarter" idx="10"/>
          </p:nvPr>
        </p:nvSpPr>
        <p:spPr/>
        <p:txBody>
          <a:bodyPr/>
          <a:lstStyle/>
          <a:p>
            <a:r>
              <a:rPr lang="en-US" dirty="0"/>
              <a:t>Tab 12-4 - "It All Depends on the Lags"</a:t>
            </a:r>
          </a:p>
        </p:txBody>
      </p:sp>
    </p:spTree>
    <p:extLst>
      <p:ext uri="{BB962C8B-B14F-4D97-AF65-F5344CB8AC3E}">
        <p14:creationId xmlns:p14="http://schemas.microsoft.com/office/powerpoint/2010/main" val="220305626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28"/>
                                        </p:tgtEl>
                                        <p:attrNameLst>
                                          <p:attrName>style.visibility</p:attrName>
                                        </p:attrNameLst>
                                      </p:cBhvr>
                                      <p:to>
                                        <p:strVal val="visible"/>
                                      </p:to>
                                    </p:set>
                                    <p:animEffect transition="in" filter="fade">
                                      <p:cBhvr>
                                        <p:cTn id="7" dur="1000"/>
                                        <p:tgtEl>
                                          <p:spTgt spid="328"/>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329"/>
                                        </p:tgtEl>
                                        <p:attrNameLst>
                                          <p:attrName>style.visibility</p:attrName>
                                        </p:attrNameLst>
                                      </p:cBhvr>
                                      <p:to>
                                        <p:strVal val="visible"/>
                                      </p:to>
                                    </p:set>
                                    <p:animEffect transition="in" filter="fade">
                                      <p:cBhvr>
                                        <p:cTn id="11" dur="1000"/>
                                        <p:tgtEl>
                                          <p:spTgt spid="32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grpId="0" nodeType="clickEffect">
                                  <p:stCondLst>
                                    <p:cond delay="0"/>
                                  </p:stCondLst>
                                  <p:childTnLst>
                                    <p:set>
                                      <p:cBhvr>
                                        <p:cTn id="15" dur="1" fill="hold">
                                          <p:stCondLst>
                                            <p:cond delay="0"/>
                                          </p:stCondLst>
                                        </p:cTn>
                                        <p:tgtEl>
                                          <p:spTgt spid="338"/>
                                        </p:tgtEl>
                                        <p:attrNameLst>
                                          <p:attrName>style.visibility</p:attrName>
                                        </p:attrNameLst>
                                      </p:cBhvr>
                                      <p:to>
                                        <p:strVal val="visible"/>
                                      </p:to>
                                    </p:set>
                                    <p:animEffect transition="in" filter="wipe(left)">
                                      <p:cBhvr>
                                        <p:cTn id="16" dur="1000"/>
                                        <p:tgtEl>
                                          <p:spTgt spid="338"/>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30"/>
                                        </p:tgtEl>
                                        <p:attrNameLst>
                                          <p:attrName>style.visibility</p:attrName>
                                        </p:attrNameLst>
                                      </p:cBhvr>
                                      <p:to>
                                        <p:strVal val="visible"/>
                                      </p:to>
                                    </p:set>
                                    <p:animEffect transition="in" filter="fade">
                                      <p:cBhvr>
                                        <p:cTn id="19" dur="1000"/>
                                        <p:tgtEl>
                                          <p:spTgt spid="33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339"/>
                                        </p:tgtEl>
                                        <p:attrNameLst>
                                          <p:attrName>style.visibility</p:attrName>
                                        </p:attrNameLst>
                                      </p:cBhvr>
                                      <p:to>
                                        <p:strVal val="visible"/>
                                      </p:to>
                                    </p:set>
                                    <p:animEffect transition="in" filter="wipe(left)">
                                      <p:cBhvr>
                                        <p:cTn id="24" dur="1000"/>
                                        <p:tgtEl>
                                          <p:spTgt spid="339"/>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31"/>
                                        </p:tgtEl>
                                        <p:attrNameLst>
                                          <p:attrName>style.visibility</p:attrName>
                                        </p:attrNameLst>
                                      </p:cBhvr>
                                      <p:to>
                                        <p:strVal val="visible"/>
                                      </p:to>
                                    </p:set>
                                    <p:animEffect transition="in" filter="fade">
                                      <p:cBhvr>
                                        <p:cTn id="27" dur="1000"/>
                                        <p:tgtEl>
                                          <p:spTgt spid="33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40"/>
                                        </p:tgtEl>
                                        <p:attrNameLst>
                                          <p:attrName>style.visibility</p:attrName>
                                        </p:attrNameLst>
                                      </p:cBhvr>
                                      <p:to>
                                        <p:strVal val="visible"/>
                                      </p:to>
                                    </p:set>
                                    <p:animEffect transition="in" filter="wipe(left)">
                                      <p:cBhvr>
                                        <p:cTn id="32" dur="1000"/>
                                        <p:tgtEl>
                                          <p:spTgt spid="340"/>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332"/>
                                        </p:tgtEl>
                                        <p:attrNameLst>
                                          <p:attrName>style.visibility</p:attrName>
                                        </p:attrNameLst>
                                      </p:cBhvr>
                                      <p:to>
                                        <p:strVal val="visible"/>
                                      </p:to>
                                    </p:set>
                                    <p:animEffect transition="in" filter="fade">
                                      <p:cBhvr>
                                        <p:cTn id="35" dur="1000"/>
                                        <p:tgtEl>
                                          <p:spTgt spid="332"/>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341"/>
                                        </p:tgtEl>
                                        <p:attrNameLst>
                                          <p:attrName>style.visibility</p:attrName>
                                        </p:attrNameLst>
                                      </p:cBhvr>
                                      <p:to>
                                        <p:strVal val="visible"/>
                                      </p:to>
                                    </p:set>
                                    <p:animEffect transition="in" filter="wipe(down)">
                                      <p:cBhvr>
                                        <p:cTn id="40" dur="1000"/>
                                        <p:tgtEl>
                                          <p:spTgt spid="341"/>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333"/>
                                        </p:tgtEl>
                                        <p:attrNameLst>
                                          <p:attrName>style.visibility</p:attrName>
                                        </p:attrNameLst>
                                      </p:cBhvr>
                                      <p:to>
                                        <p:strVal val="visible"/>
                                      </p:to>
                                    </p:set>
                                    <p:animEffect transition="in" filter="fade">
                                      <p:cBhvr>
                                        <p:cTn id="43" dur="1000"/>
                                        <p:tgtEl>
                                          <p:spTgt spid="333"/>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2" fill="hold" grpId="0" nodeType="clickEffect">
                                  <p:stCondLst>
                                    <p:cond delay="0"/>
                                  </p:stCondLst>
                                  <p:childTnLst>
                                    <p:set>
                                      <p:cBhvr>
                                        <p:cTn id="47" dur="1" fill="hold">
                                          <p:stCondLst>
                                            <p:cond delay="0"/>
                                          </p:stCondLst>
                                        </p:cTn>
                                        <p:tgtEl>
                                          <p:spTgt spid="343"/>
                                        </p:tgtEl>
                                        <p:attrNameLst>
                                          <p:attrName>style.visibility</p:attrName>
                                        </p:attrNameLst>
                                      </p:cBhvr>
                                      <p:to>
                                        <p:strVal val="visible"/>
                                      </p:to>
                                    </p:set>
                                    <p:animEffect transition="in" filter="wipe(right)">
                                      <p:cBhvr>
                                        <p:cTn id="48" dur="1000"/>
                                        <p:tgtEl>
                                          <p:spTgt spid="343"/>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334"/>
                                        </p:tgtEl>
                                        <p:attrNameLst>
                                          <p:attrName>style.visibility</p:attrName>
                                        </p:attrNameLst>
                                      </p:cBhvr>
                                      <p:to>
                                        <p:strVal val="visible"/>
                                      </p:to>
                                    </p:set>
                                    <p:animEffect transition="in" filter="fade">
                                      <p:cBhvr>
                                        <p:cTn id="51" dur="1000"/>
                                        <p:tgtEl>
                                          <p:spTgt spid="334"/>
                                        </p:tgtEl>
                                      </p:cBhvr>
                                    </p:animEffect>
                                  </p:childTnLst>
                                </p:cTn>
                              </p:par>
                            </p:childTnLst>
                          </p:cTn>
                        </p:par>
                        <p:par>
                          <p:cTn id="52" fill="hold">
                            <p:stCondLst>
                              <p:cond delay="1000"/>
                            </p:stCondLst>
                            <p:childTnLst>
                              <p:par>
                                <p:cTn id="53" presetID="22" presetClass="entr" presetSubtype="1" fill="hold" grpId="0" nodeType="afterEffect">
                                  <p:stCondLst>
                                    <p:cond delay="0"/>
                                  </p:stCondLst>
                                  <p:childTnLst>
                                    <p:set>
                                      <p:cBhvr>
                                        <p:cTn id="54" dur="1" fill="hold">
                                          <p:stCondLst>
                                            <p:cond delay="0"/>
                                          </p:stCondLst>
                                        </p:cTn>
                                        <p:tgtEl>
                                          <p:spTgt spid="344"/>
                                        </p:tgtEl>
                                        <p:attrNameLst>
                                          <p:attrName>style.visibility</p:attrName>
                                        </p:attrNameLst>
                                      </p:cBhvr>
                                      <p:to>
                                        <p:strVal val="visible"/>
                                      </p:to>
                                    </p:set>
                                    <p:animEffect transition="in" filter="wipe(up)">
                                      <p:cBhvr>
                                        <p:cTn id="55" dur="1000"/>
                                        <p:tgtEl>
                                          <p:spTgt spid="344"/>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346"/>
                                        </p:tgtEl>
                                        <p:attrNameLst>
                                          <p:attrName>style.visibility</p:attrName>
                                        </p:attrNameLst>
                                      </p:cBhvr>
                                      <p:to>
                                        <p:strVal val="visible"/>
                                      </p:to>
                                    </p:set>
                                    <p:animEffect transition="in" filter="wipe(left)">
                                      <p:cBhvr>
                                        <p:cTn id="60" dur="1000"/>
                                        <p:tgtEl>
                                          <p:spTgt spid="346"/>
                                        </p:tgtEl>
                                      </p:cBhvr>
                                    </p:animEffect>
                                  </p:childTnLst>
                                </p:cTn>
                              </p:par>
                              <p:par>
                                <p:cTn id="61" presetID="22" presetClass="entr" presetSubtype="4" fill="hold" grpId="0" nodeType="withEffect">
                                  <p:stCondLst>
                                    <p:cond delay="0"/>
                                  </p:stCondLst>
                                  <p:childTnLst>
                                    <p:set>
                                      <p:cBhvr>
                                        <p:cTn id="62" dur="1" fill="hold">
                                          <p:stCondLst>
                                            <p:cond delay="0"/>
                                          </p:stCondLst>
                                        </p:cTn>
                                        <p:tgtEl>
                                          <p:spTgt spid="345"/>
                                        </p:tgtEl>
                                        <p:attrNameLst>
                                          <p:attrName>style.visibility</p:attrName>
                                        </p:attrNameLst>
                                      </p:cBhvr>
                                      <p:to>
                                        <p:strVal val="visible"/>
                                      </p:to>
                                    </p:set>
                                    <p:animEffect transition="in" filter="wipe(down)">
                                      <p:cBhvr>
                                        <p:cTn id="63" dur="1000"/>
                                        <p:tgtEl>
                                          <p:spTgt spid="345"/>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335"/>
                                        </p:tgtEl>
                                        <p:attrNameLst>
                                          <p:attrName>style.visibility</p:attrName>
                                        </p:attrNameLst>
                                      </p:cBhvr>
                                      <p:to>
                                        <p:strVal val="visible"/>
                                      </p:to>
                                    </p:set>
                                    <p:animEffect transition="in" filter="fade">
                                      <p:cBhvr>
                                        <p:cTn id="66" dur="1000"/>
                                        <p:tgtEl>
                                          <p:spTgt spid="335"/>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349"/>
                                        </p:tgtEl>
                                        <p:attrNameLst>
                                          <p:attrName>style.visibility</p:attrName>
                                        </p:attrNameLst>
                                      </p:cBhvr>
                                      <p:to>
                                        <p:strVal val="visible"/>
                                      </p:to>
                                    </p:set>
                                    <p:animEffect transition="in" filter="wipe(down)">
                                      <p:cBhvr>
                                        <p:cTn id="71" dur="1000"/>
                                        <p:tgtEl>
                                          <p:spTgt spid="349"/>
                                        </p:tgtEl>
                                      </p:cBhvr>
                                    </p:animEffect>
                                  </p:childTnLst>
                                </p:cTn>
                              </p:par>
                              <p:par>
                                <p:cTn id="72" presetID="22" presetClass="entr" presetSubtype="2" fill="hold" grpId="0" nodeType="withEffect">
                                  <p:stCondLst>
                                    <p:cond delay="0"/>
                                  </p:stCondLst>
                                  <p:childTnLst>
                                    <p:set>
                                      <p:cBhvr>
                                        <p:cTn id="73" dur="1" fill="hold">
                                          <p:stCondLst>
                                            <p:cond delay="0"/>
                                          </p:stCondLst>
                                        </p:cTn>
                                        <p:tgtEl>
                                          <p:spTgt spid="348"/>
                                        </p:tgtEl>
                                        <p:attrNameLst>
                                          <p:attrName>style.visibility</p:attrName>
                                        </p:attrNameLst>
                                      </p:cBhvr>
                                      <p:to>
                                        <p:strVal val="visible"/>
                                      </p:to>
                                    </p:set>
                                    <p:animEffect transition="in" filter="wipe(right)">
                                      <p:cBhvr>
                                        <p:cTn id="74" dur="1000"/>
                                        <p:tgtEl>
                                          <p:spTgt spid="348"/>
                                        </p:tgtEl>
                                      </p:cBhvr>
                                    </p:animEffect>
                                  </p:childTnLst>
                                </p:cTn>
                              </p:par>
                              <p:par>
                                <p:cTn id="75" presetID="10" presetClass="entr" presetSubtype="0" fill="hold" nodeType="withEffect">
                                  <p:stCondLst>
                                    <p:cond delay="0"/>
                                  </p:stCondLst>
                                  <p:childTnLst>
                                    <p:set>
                                      <p:cBhvr>
                                        <p:cTn id="76" dur="1" fill="hold">
                                          <p:stCondLst>
                                            <p:cond delay="0"/>
                                          </p:stCondLst>
                                        </p:cTn>
                                        <p:tgtEl>
                                          <p:spTgt spid="336"/>
                                        </p:tgtEl>
                                        <p:attrNameLst>
                                          <p:attrName>style.visibility</p:attrName>
                                        </p:attrNameLst>
                                      </p:cBhvr>
                                      <p:to>
                                        <p:strVal val="visible"/>
                                      </p:to>
                                    </p:set>
                                    <p:animEffect transition="in" filter="fade">
                                      <p:cBhvr>
                                        <p:cTn id="77" dur="1000"/>
                                        <p:tgtEl>
                                          <p:spTgt spid="3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8" grpId="0"/>
      <p:bldP spid="329" grpId="0" animBg="1"/>
      <p:bldP spid="330" grpId="0" animBg="1"/>
      <p:bldP spid="331" grpId="0" animBg="1"/>
      <p:bldP spid="332" grpId="0" animBg="1"/>
      <p:bldP spid="333" grpId="0" animBg="1"/>
      <p:bldP spid="334" grpId="0" animBg="1"/>
      <p:bldP spid="335" grpId="0" animBg="1"/>
      <p:bldP spid="338" grpId="0" animBg="1"/>
      <p:bldP spid="339" grpId="0" animBg="1"/>
      <p:bldP spid="340" grpId="0" animBg="1"/>
      <p:bldP spid="341" grpId="0" animBg="1"/>
      <p:bldP spid="343" grpId="0" animBg="1"/>
      <p:bldP spid="344" grpId="0" animBg="1"/>
      <p:bldP spid="345" grpId="0" animBg="1"/>
      <p:bldP spid="346" grpId="0" animBg="1"/>
      <p:bldP spid="348" grpId="0" animBg="1"/>
      <p:bldP spid="349"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9914" name="Title 1609913"/>
          <p:cNvSpPr>
            <a:spLocks noGrp="1"/>
          </p:cNvSpPr>
          <p:nvPr>
            <p:ph type="title"/>
          </p:nvPr>
        </p:nvSpPr>
        <p:spPr/>
        <p:txBody>
          <a:bodyPr>
            <a:normAutofit fontScale="90000"/>
          </a:bodyPr>
          <a:lstStyle/>
          <a:p>
            <a:r>
              <a:rPr lang="en-US" sz="3600" dirty="0"/>
              <a:t>It All Depends on the Lags</a:t>
            </a:r>
            <a:br>
              <a:rPr lang="en-US" dirty="0"/>
            </a:br>
            <a:r>
              <a:rPr lang="en-US" sz="2200" dirty="0"/>
              <a:t>                                                                             David W. St. Clair</a:t>
            </a:r>
            <a:endParaRPr lang="en-US" dirty="0"/>
          </a:p>
        </p:txBody>
      </p:sp>
      <p:sp>
        <p:nvSpPr>
          <p:cNvPr id="4" name="Content Placeholder 3"/>
          <p:cNvSpPr>
            <a:spLocks noGrp="1"/>
          </p:cNvSpPr>
          <p:nvPr>
            <p:ph idx="1"/>
          </p:nvPr>
        </p:nvSpPr>
        <p:spPr/>
        <p:txBody>
          <a:bodyPr/>
          <a:lstStyle/>
          <a:p>
            <a:r>
              <a:rPr lang="en-US" dirty="0"/>
              <a:t>An more detailed air handing system example:</a:t>
            </a:r>
          </a:p>
          <a:p>
            <a:r>
              <a:rPr lang="en-US" dirty="0">
                <a:hlinkClick r:id="rId3"/>
              </a:rPr>
              <a:t>https://tinyurl.com/LagsAndTheBigBangTheory</a:t>
            </a:r>
            <a:r>
              <a:rPr lang="en-US" dirty="0"/>
              <a:t> </a:t>
            </a:r>
          </a:p>
        </p:txBody>
      </p:sp>
      <p:sp>
        <p:nvSpPr>
          <p:cNvPr id="3" name="Slide Number Placeholder 2"/>
          <p:cNvSpPr>
            <a:spLocks noGrp="1"/>
          </p:cNvSpPr>
          <p:nvPr>
            <p:ph type="sldNum" sz="quarter" idx="11"/>
          </p:nvPr>
        </p:nvSpPr>
        <p:spPr/>
        <p:txBody>
          <a:bodyPr/>
          <a:lstStyle/>
          <a:p>
            <a:fld id="{A9320731-3B2C-4107-8664-CAD7BE973DC8}" type="slidenum">
              <a:rPr lang="en-US" smtClean="0"/>
              <a:pPr/>
              <a:t>66</a:t>
            </a:fld>
            <a:endParaRPr lang="en-US"/>
          </a:p>
        </p:txBody>
      </p:sp>
      <p:sp>
        <p:nvSpPr>
          <p:cNvPr id="5" name="Footer Placeholder 4"/>
          <p:cNvSpPr>
            <a:spLocks noGrp="1"/>
          </p:cNvSpPr>
          <p:nvPr>
            <p:ph type="ftr" sz="quarter" idx="10"/>
          </p:nvPr>
        </p:nvSpPr>
        <p:spPr/>
        <p:txBody>
          <a:bodyPr/>
          <a:lstStyle/>
          <a:p>
            <a:r>
              <a:rPr lang="en-US" dirty="0"/>
              <a:t>Tab 12-4 - "It All Depends on the Lags"</a:t>
            </a:r>
          </a:p>
        </p:txBody>
      </p:sp>
    </p:spTree>
    <p:extLst>
      <p:ext uri="{BB962C8B-B14F-4D97-AF65-F5344CB8AC3E}">
        <p14:creationId xmlns:p14="http://schemas.microsoft.com/office/powerpoint/2010/main" val="399642175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42"/>
          <p:cNvGrpSpPr>
            <a:grpSpLocks/>
          </p:cNvGrpSpPr>
          <p:nvPr/>
        </p:nvGrpSpPr>
        <p:grpSpPr bwMode="auto">
          <a:xfrm>
            <a:off x="612775" y="298450"/>
            <a:ext cx="4479925" cy="4413250"/>
            <a:chOff x="595313" y="298929"/>
            <a:chExt cx="4479925" cy="4413742"/>
          </a:xfrm>
        </p:grpSpPr>
        <p:sp>
          <p:nvSpPr>
            <p:cNvPr id="6184" name="Oval 22"/>
            <p:cNvSpPr>
              <a:spLocks noChangeAspect="1"/>
            </p:cNvSpPr>
            <p:nvPr/>
          </p:nvSpPr>
          <p:spPr bwMode="auto">
            <a:xfrm>
              <a:off x="633044" y="298929"/>
              <a:ext cx="4413742" cy="4413742"/>
            </a:xfrm>
            <a:prstGeom prst="ellipse">
              <a:avLst/>
            </a:prstGeom>
            <a:noFill/>
            <a:ln w="25400" algn="ctr">
              <a:solidFill>
                <a:schemeClr val="bg1"/>
              </a:solidFill>
              <a:round/>
              <a:headEnd/>
              <a:tailEnd/>
            </a:ln>
          </p:spPr>
          <p:txBody>
            <a:bodyPr anchor="ctr"/>
            <a:lstStyle/>
            <a:p>
              <a:endParaRPr lang="en-US"/>
            </a:p>
          </p:txBody>
        </p:sp>
        <p:sp>
          <p:nvSpPr>
            <p:cNvPr id="6185" name="Oval 38"/>
            <p:cNvSpPr>
              <a:spLocks noChangeArrowheads="1"/>
            </p:cNvSpPr>
            <p:nvPr/>
          </p:nvSpPr>
          <p:spPr bwMode="auto">
            <a:xfrm>
              <a:off x="1996261" y="2784468"/>
              <a:ext cx="552456" cy="552456"/>
            </a:xfrm>
            <a:prstGeom prst="ellipse">
              <a:avLst/>
            </a:prstGeom>
            <a:noFill/>
            <a:ln w="25400" algn="ctr">
              <a:solidFill>
                <a:schemeClr val="bg1"/>
              </a:solidFill>
              <a:round/>
              <a:headEnd/>
              <a:tailEnd/>
            </a:ln>
          </p:spPr>
          <p:txBody>
            <a:bodyPr anchor="ctr"/>
            <a:lstStyle/>
            <a:p>
              <a:endParaRPr lang="en-US"/>
            </a:p>
          </p:txBody>
        </p:sp>
        <p:grpSp>
          <p:nvGrpSpPr>
            <p:cNvPr id="3" name="Group 16"/>
            <p:cNvGrpSpPr>
              <a:grpSpLocks/>
            </p:cNvGrpSpPr>
            <p:nvPr/>
          </p:nvGrpSpPr>
          <p:grpSpPr bwMode="auto">
            <a:xfrm rot="1800000">
              <a:off x="595313" y="2486025"/>
              <a:ext cx="4479925" cy="46038"/>
              <a:chOff x="375" y="1566"/>
              <a:chExt cx="2822" cy="29"/>
            </a:xfrm>
          </p:grpSpPr>
          <p:sp>
            <p:nvSpPr>
              <p:cNvPr id="6191" name="Line 17"/>
              <p:cNvSpPr>
                <a:spLocks noChangeShapeType="1"/>
              </p:cNvSpPr>
              <p:nvPr/>
            </p:nvSpPr>
            <p:spPr bwMode="auto">
              <a:xfrm>
                <a:off x="375" y="1584"/>
                <a:ext cx="2822" cy="0"/>
              </a:xfrm>
              <a:prstGeom prst="line">
                <a:avLst/>
              </a:prstGeom>
              <a:noFill/>
              <a:ln w="9525">
                <a:solidFill>
                  <a:schemeClr val="bg1"/>
                </a:solidFill>
                <a:prstDash val="dash"/>
                <a:round/>
                <a:headEnd/>
                <a:tailEnd/>
              </a:ln>
            </p:spPr>
            <p:txBody>
              <a:bodyPr anchor="ctr"/>
              <a:lstStyle/>
              <a:p>
                <a:endParaRPr lang="en-US"/>
              </a:p>
            </p:txBody>
          </p:sp>
          <p:sp>
            <p:nvSpPr>
              <p:cNvPr id="6192" name="Oval 19"/>
              <p:cNvSpPr>
                <a:spLocks noChangeAspect="1" noChangeArrowheads="1"/>
              </p:cNvSpPr>
              <p:nvPr/>
            </p:nvSpPr>
            <p:spPr bwMode="auto">
              <a:xfrm>
                <a:off x="3155" y="1566"/>
                <a:ext cx="29" cy="29"/>
              </a:xfrm>
              <a:prstGeom prst="ellipse">
                <a:avLst/>
              </a:prstGeom>
              <a:solidFill>
                <a:schemeClr val="bg1"/>
              </a:solidFill>
              <a:ln w="9525">
                <a:solidFill>
                  <a:schemeClr val="bg1"/>
                </a:solidFill>
                <a:prstDash val="dash"/>
                <a:round/>
                <a:headEnd/>
                <a:tailEnd/>
              </a:ln>
            </p:spPr>
            <p:txBody>
              <a:bodyPr wrap="none" anchor="ctr"/>
              <a:lstStyle/>
              <a:p>
                <a:endParaRPr lang="en-US"/>
              </a:p>
            </p:txBody>
          </p:sp>
        </p:grpSp>
        <p:grpSp>
          <p:nvGrpSpPr>
            <p:cNvPr id="4" name="Group 29"/>
            <p:cNvGrpSpPr>
              <a:grpSpLocks/>
            </p:cNvGrpSpPr>
            <p:nvPr/>
          </p:nvGrpSpPr>
          <p:grpSpPr bwMode="auto">
            <a:xfrm rot="5400000">
              <a:off x="1950223" y="3060696"/>
              <a:ext cx="642143" cy="2381"/>
              <a:chOff x="593725" y="3061494"/>
              <a:chExt cx="642143" cy="2381"/>
            </a:xfrm>
          </p:grpSpPr>
          <p:sp>
            <p:nvSpPr>
              <p:cNvPr id="6189" name="Line 13"/>
              <p:cNvSpPr>
                <a:spLocks noChangeShapeType="1"/>
              </p:cNvSpPr>
              <p:nvPr/>
            </p:nvSpPr>
            <p:spPr bwMode="auto">
              <a:xfrm flipH="1">
                <a:off x="593725" y="3063875"/>
                <a:ext cx="320675" cy="0"/>
              </a:xfrm>
              <a:prstGeom prst="line">
                <a:avLst/>
              </a:prstGeom>
              <a:noFill/>
              <a:ln w="9525">
                <a:solidFill>
                  <a:schemeClr val="bg1"/>
                </a:solidFill>
                <a:prstDash val="dash"/>
                <a:round/>
                <a:headEnd/>
                <a:tailEnd/>
              </a:ln>
            </p:spPr>
            <p:txBody>
              <a:bodyPr anchor="ctr"/>
              <a:lstStyle/>
              <a:p>
                <a:endParaRPr lang="en-US"/>
              </a:p>
            </p:txBody>
          </p:sp>
          <p:sp>
            <p:nvSpPr>
              <p:cNvPr id="6190" name="Line 13"/>
              <p:cNvSpPr>
                <a:spLocks noChangeShapeType="1"/>
              </p:cNvSpPr>
              <p:nvPr/>
            </p:nvSpPr>
            <p:spPr bwMode="auto">
              <a:xfrm flipH="1">
                <a:off x="915193" y="3061494"/>
                <a:ext cx="320675" cy="0"/>
              </a:xfrm>
              <a:prstGeom prst="line">
                <a:avLst/>
              </a:prstGeom>
              <a:noFill/>
              <a:ln w="9525">
                <a:solidFill>
                  <a:schemeClr val="bg1"/>
                </a:solidFill>
                <a:prstDash val="dash"/>
                <a:round/>
                <a:headEnd/>
                <a:tailEnd/>
              </a:ln>
            </p:spPr>
            <p:txBody>
              <a:bodyPr anchor="ctr"/>
              <a:lstStyle/>
              <a:p>
                <a:endParaRPr lang="en-US"/>
              </a:p>
            </p:txBody>
          </p:sp>
        </p:grpSp>
        <p:sp>
          <p:nvSpPr>
            <p:cNvPr id="6188" name="Oval 34"/>
            <p:cNvSpPr>
              <a:spLocks noChangeAspect="1"/>
            </p:cNvSpPr>
            <p:nvPr/>
          </p:nvSpPr>
          <p:spPr bwMode="auto">
            <a:xfrm>
              <a:off x="1717644" y="1357290"/>
              <a:ext cx="2301900" cy="2301900"/>
            </a:xfrm>
            <a:prstGeom prst="ellipse">
              <a:avLst/>
            </a:prstGeom>
            <a:noFill/>
            <a:ln w="25400" algn="ctr">
              <a:solidFill>
                <a:schemeClr val="bg1"/>
              </a:solidFill>
              <a:round/>
              <a:headEnd/>
              <a:tailEnd/>
            </a:ln>
          </p:spPr>
          <p:txBody>
            <a:bodyPr anchor="ctr"/>
            <a:lstStyle/>
            <a:p>
              <a:endParaRPr lang="en-US"/>
            </a:p>
          </p:txBody>
        </p:sp>
      </p:grpSp>
      <p:grpSp>
        <p:nvGrpSpPr>
          <p:cNvPr id="5" name="Group 40"/>
          <p:cNvGrpSpPr>
            <a:grpSpLocks/>
          </p:cNvGrpSpPr>
          <p:nvPr/>
        </p:nvGrpSpPr>
        <p:grpSpPr bwMode="auto">
          <a:xfrm>
            <a:off x="4894263" y="2508250"/>
            <a:ext cx="274637" cy="1655763"/>
            <a:chOff x="4894266" y="2508240"/>
            <a:chExt cx="274320" cy="1655460"/>
          </a:xfrm>
        </p:grpSpPr>
        <p:sp>
          <p:nvSpPr>
            <p:cNvPr id="6177" name="Line 20"/>
            <p:cNvSpPr>
              <a:spLocks noChangeShapeType="1"/>
            </p:cNvSpPr>
            <p:nvPr/>
          </p:nvSpPr>
          <p:spPr bwMode="auto">
            <a:xfrm flipV="1">
              <a:off x="5032380" y="2508240"/>
              <a:ext cx="0" cy="1371600"/>
            </a:xfrm>
            <a:prstGeom prst="line">
              <a:avLst/>
            </a:prstGeom>
            <a:noFill/>
            <a:ln w="9525">
              <a:solidFill>
                <a:schemeClr val="tx1"/>
              </a:solidFill>
              <a:round/>
              <a:headEnd/>
              <a:tailEnd/>
            </a:ln>
          </p:spPr>
          <p:txBody>
            <a:bodyPr anchor="ctr"/>
            <a:lstStyle/>
            <a:p>
              <a:endParaRPr lang="en-US"/>
            </a:p>
          </p:txBody>
        </p:sp>
        <p:sp>
          <p:nvSpPr>
            <p:cNvPr id="6178" name="Oval 19"/>
            <p:cNvSpPr>
              <a:spLocks noChangeAspect="1" noChangeArrowheads="1"/>
            </p:cNvSpPr>
            <p:nvPr/>
          </p:nvSpPr>
          <p:spPr bwMode="auto">
            <a:xfrm>
              <a:off x="4894266" y="3889380"/>
              <a:ext cx="274320" cy="274320"/>
            </a:xfrm>
            <a:prstGeom prst="ellipse">
              <a:avLst/>
            </a:prstGeom>
            <a:solidFill>
              <a:srgbClr val="996600"/>
            </a:solidFill>
            <a:ln w="9525">
              <a:solidFill>
                <a:srgbClr val="996600"/>
              </a:solidFill>
              <a:round/>
              <a:headEnd/>
              <a:tailEnd/>
            </a:ln>
          </p:spPr>
          <p:txBody>
            <a:bodyPr anchor="ctr"/>
            <a:lstStyle/>
            <a:p>
              <a:endParaRPr lang="en-US"/>
            </a:p>
          </p:txBody>
        </p:sp>
      </p:grpSp>
      <p:grpSp>
        <p:nvGrpSpPr>
          <p:cNvPr id="6" name="Group 70"/>
          <p:cNvGrpSpPr/>
          <p:nvPr/>
        </p:nvGrpSpPr>
        <p:grpSpPr>
          <a:xfrm rot="-2700000">
            <a:off x="7258044" y="5505450"/>
            <a:ext cx="7" cy="1082042"/>
            <a:chOff x="7258044" y="5505450"/>
            <a:chExt cx="7" cy="1082042"/>
          </a:xfrm>
        </p:grpSpPr>
        <p:grpSp>
          <p:nvGrpSpPr>
            <p:cNvPr id="7" name="Group 122"/>
            <p:cNvGrpSpPr/>
            <p:nvPr/>
          </p:nvGrpSpPr>
          <p:grpSpPr>
            <a:xfrm>
              <a:off x="7258044" y="5505452"/>
              <a:ext cx="0" cy="1082040"/>
              <a:chOff x="7315200" y="3810000"/>
              <a:chExt cx="0" cy="1082040"/>
            </a:xfrm>
          </p:grpSpPr>
          <p:cxnSp>
            <p:nvCxnSpPr>
              <p:cNvPr id="75" name="Straight Connector 74"/>
              <p:cNvCxnSpPr/>
              <p:nvPr/>
            </p:nvCxnSpPr>
            <p:spPr bwMode="auto">
              <a:xfrm rot="5400000" flipH="1" flipV="1">
                <a:off x="7040880" y="4084320"/>
                <a:ext cx="548640" cy="0"/>
              </a:xfrm>
              <a:prstGeom prst="line">
                <a:avLst/>
              </a:prstGeom>
              <a:solidFill>
                <a:schemeClr val="accent1"/>
              </a:solidFill>
              <a:ln w="28575" cap="flat" cmpd="sng" algn="ctr">
                <a:solidFill>
                  <a:schemeClr val="bg1">
                    <a:lumMod val="75000"/>
                  </a:schemeClr>
                </a:solidFill>
                <a:prstDash val="solid"/>
                <a:round/>
                <a:headEnd type="none" w="med" len="med"/>
                <a:tailEnd type="none" w="med" len="med"/>
              </a:ln>
              <a:effectLst/>
            </p:spPr>
          </p:cxnSp>
          <p:cxnSp>
            <p:nvCxnSpPr>
              <p:cNvPr id="81" name="Straight Connector 80"/>
              <p:cNvCxnSpPr/>
              <p:nvPr/>
            </p:nvCxnSpPr>
            <p:spPr bwMode="auto">
              <a:xfrm rot="5400000">
                <a:off x="7040880" y="4617720"/>
                <a:ext cx="548640" cy="0"/>
              </a:xfrm>
              <a:prstGeom prst="line">
                <a:avLst/>
              </a:prstGeom>
              <a:solidFill>
                <a:schemeClr val="accent1"/>
              </a:solidFill>
              <a:ln w="28575" cap="flat" cmpd="sng" algn="ctr">
                <a:solidFill>
                  <a:schemeClr val="bg1"/>
                </a:solidFill>
                <a:prstDash val="solid"/>
                <a:round/>
                <a:headEnd type="none" w="med" len="med"/>
                <a:tailEnd type="none" w="med" len="med"/>
              </a:ln>
              <a:effectLst/>
            </p:spPr>
          </p:cxnSp>
        </p:grpSp>
        <p:cxnSp>
          <p:nvCxnSpPr>
            <p:cNvPr id="74" name="Straight Connector 73"/>
            <p:cNvCxnSpPr/>
            <p:nvPr/>
          </p:nvCxnSpPr>
          <p:spPr bwMode="auto">
            <a:xfrm rot="5400000">
              <a:off x="7146132" y="5617369"/>
              <a:ext cx="223838" cy="0"/>
            </a:xfrm>
            <a:prstGeom prst="line">
              <a:avLst/>
            </a:prstGeom>
            <a:solidFill>
              <a:schemeClr val="accent1"/>
            </a:solidFill>
            <a:ln w="76200" cap="flat" cmpd="sng" algn="ctr">
              <a:solidFill>
                <a:schemeClr val="tx1"/>
              </a:solidFill>
              <a:prstDash val="solid"/>
              <a:round/>
              <a:headEnd type="none" w="med" len="med"/>
              <a:tailEnd type="none" w="med" len="med"/>
            </a:ln>
            <a:effectLst/>
          </p:spPr>
        </p:cxnSp>
      </p:grpSp>
      <p:grpSp>
        <p:nvGrpSpPr>
          <p:cNvPr id="8" name="Group 81"/>
          <p:cNvGrpSpPr/>
          <p:nvPr/>
        </p:nvGrpSpPr>
        <p:grpSpPr>
          <a:xfrm>
            <a:off x="6904426" y="5249937"/>
            <a:ext cx="759412" cy="1182567"/>
            <a:chOff x="7648138" y="4554993"/>
            <a:chExt cx="759412" cy="1182567"/>
          </a:xfrm>
        </p:grpSpPr>
        <p:sp>
          <p:nvSpPr>
            <p:cNvPr id="83" name="Freeform 13"/>
            <p:cNvSpPr>
              <a:spLocks/>
            </p:cNvSpPr>
            <p:nvPr/>
          </p:nvSpPr>
          <p:spPr bwMode="auto">
            <a:xfrm flipH="1">
              <a:off x="7996185" y="4886015"/>
              <a:ext cx="278218" cy="455085"/>
            </a:xfrm>
            <a:custGeom>
              <a:avLst/>
              <a:gdLst/>
              <a:ahLst/>
              <a:cxnLst>
                <a:cxn ang="0">
                  <a:pos x="276" y="223"/>
                </a:cxn>
                <a:cxn ang="0">
                  <a:pos x="270" y="196"/>
                </a:cxn>
                <a:cxn ang="0">
                  <a:pos x="255" y="156"/>
                </a:cxn>
                <a:cxn ang="0">
                  <a:pos x="206" y="63"/>
                </a:cxn>
                <a:cxn ang="0">
                  <a:pos x="185" y="35"/>
                </a:cxn>
                <a:cxn ang="0">
                  <a:pos x="173" y="24"/>
                </a:cxn>
                <a:cxn ang="0">
                  <a:pos x="161" y="16"/>
                </a:cxn>
                <a:cxn ang="0">
                  <a:pos x="140" y="6"/>
                </a:cxn>
                <a:cxn ang="0">
                  <a:pos x="111" y="0"/>
                </a:cxn>
                <a:cxn ang="0">
                  <a:pos x="104" y="0"/>
                </a:cxn>
                <a:cxn ang="0">
                  <a:pos x="75" y="2"/>
                </a:cxn>
                <a:cxn ang="0">
                  <a:pos x="53" y="7"/>
                </a:cxn>
                <a:cxn ang="0">
                  <a:pos x="48" y="9"/>
                </a:cxn>
                <a:cxn ang="0">
                  <a:pos x="37" y="18"/>
                </a:cxn>
                <a:cxn ang="0">
                  <a:pos x="25" y="30"/>
                </a:cxn>
                <a:cxn ang="0">
                  <a:pos x="20" y="38"/>
                </a:cxn>
                <a:cxn ang="0">
                  <a:pos x="12" y="55"/>
                </a:cxn>
                <a:cxn ang="0">
                  <a:pos x="7" y="76"/>
                </a:cxn>
                <a:cxn ang="0">
                  <a:pos x="7" y="93"/>
                </a:cxn>
                <a:cxn ang="0">
                  <a:pos x="9" y="103"/>
                </a:cxn>
                <a:cxn ang="0">
                  <a:pos x="17" y="120"/>
                </a:cxn>
                <a:cxn ang="0">
                  <a:pos x="32" y="143"/>
                </a:cxn>
                <a:cxn ang="0">
                  <a:pos x="47" y="157"/>
                </a:cxn>
                <a:cxn ang="0">
                  <a:pos x="49" y="160"/>
                </a:cxn>
                <a:cxn ang="0">
                  <a:pos x="50" y="164"/>
                </a:cxn>
                <a:cxn ang="0">
                  <a:pos x="52" y="173"/>
                </a:cxn>
                <a:cxn ang="0">
                  <a:pos x="51" y="192"/>
                </a:cxn>
                <a:cxn ang="0">
                  <a:pos x="48" y="205"/>
                </a:cxn>
                <a:cxn ang="0">
                  <a:pos x="46" y="208"/>
                </a:cxn>
                <a:cxn ang="0">
                  <a:pos x="10" y="270"/>
                </a:cxn>
                <a:cxn ang="0">
                  <a:pos x="5" y="285"/>
                </a:cxn>
                <a:cxn ang="0">
                  <a:pos x="3" y="292"/>
                </a:cxn>
                <a:cxn ang="0">
                  <a:pos x="0" y="319"/>
                </a:cxn>
                <a:cxn ang="0">
                  <a:pos x="2" y="347"/>
                </a:cxn>
                <a:cxn ang="0">
                  <a:pos x="6" y="366"/>
                </a:cxn>
                <a:cxn ang="0">
                  <a:pos x="14" y="386"/>
                </a:cxn>
                <a:cxn ang="0">
                  <a:pos x="29" y="415"/>
                </a:cxn>
                <a:cxn ang="0">
                  <a:pos x="41" y="430"/>
                </a:cxn>
                <a:cxn ang="0">
                  <a:pos x="54" y="441"/>
                </a:cxn>
                <a:cxn ang="0">
                  <a:pos x="60" y="446"/>
                </a:cxn>
                <a:cxn ang="0">
                  <a:pos x="76" y="453"/>
                </a:cxn>
                <a:cxn ang="0">
                  <a:pos x="92" y="457"/>
                </a:cxn>
                <a:cxn ang="0">
                  <a:pos x="118" y="458"/>
                </a:cxn>
                <a:cxn ang="0">
                  <a:pos x="148" y="454"/>
                </a:cxn>
                <a:cxn ang="0">
                  <a:pos x="187" y="442"/>
                </a:cxn>
                <a:cxn ang="0">
                  <a:pos x="216" y="429"/>
                </a:cxn>
                <a:cxn ang="0">
                  <a:pos x="234" y="417"/>
                </a:cxn>
                <a:cxn ang="0">
                  <a:pos x="242" y="410"/>
                </a:cxn>
                <a:cxn ang="0">
                  <a:pos x="252" y="397"/>
                </a:cxn>
                <a:cxn ang="0">
                  <a:pos x="255" y="392"/>
                </a:cxn>
                <a:cxn ang="0">
                  <a:pos x="267" y="357"/>
                </a:cxn>
                <a:cxn ang="0">
                  <a:pos x="279" y="291"/>
                </a:cxn>
                <a:cxn ang="0">
                  <a:pos x="280" y="274"/>
                </a:cxn>
                <a:cxn ang="0">
                  <a:pos x="276" y="223"/>
                </a:cxn>
              </a:cxnLst>
              <a:rect l="0" t="0" r="r" b="b"/>
              <a:pathLst>
                <a:path w="280" h="458">
                  <a:moveTo>
                    <a:pt x="276" y="223"/>
                  </a:moveTo>
                  <a:lnTo>
                    <a:pt x="270" y="196"/>
                  </a:lnTo>
                  <a:lnTo>
                    <a:pt x="255" y="156"/>
                  </a:lnTo>
                  <a:lnTo>
                    <a:pt x="206" y="63"/>
                  </a:lnTo>
                  <a:lnTo>
                    <a:pt x="185" y="35"/>
                  </a:lnTo>
                  <a:lnTo>
                    <a:pt x="173" y="24"/>
                  </a:lnTo>
                  <a:lnTo>
                    <a:pt x="161" y="16"/>
                  </a:lnTo>
                  <a:lnTo>
                    <a:pt x="140" y="6"/>
                  </a:lnTo>
                  <a:lnTo>
                    <a:pt x="111" y="0"/>
                  </a:lnTo>
                  <a:lnTo>
                    <a:pt x="104" y="0"/>
                  </a:lnTo>
                  <a:lnTo>
                    <a:pt x="75" y="2"/>
                  </a:lnTo>
                  <a:lnTo>
                    <a:pt x="53" y="7"/>
                  </a:lnTo>
                  <a:lnTo>
                    <a:pt x="48" y="9"/>
                  </a:lnTo>
                  <a:lnTo>
                    <a:pt x="37" y="18"/>
                  </a:lnTo>
                  <a:lnTo>
                    <a:pt x="25" y="30"/>
                  </a:lnTo>
                  <a:lnTo>
                    <a:pt x="20" y="38"/>
                  </a:lnTo>
                  <a:lnTo>
                    <a:pt x="12" y="55"/>
                  </a:lnTo>
                  <a:lnTo>
                    <a:pt x="7" y="76"/>
                  </a:lnTo>
                  <a:lnTo>
                    <a:pt x="7" y="93"/>
                  </a:lnTo>
                  <a:lnTo>
                    <a:pt x="9" y="103"/>
                  </a:lnTo>
                  <a:lnTo>
                    <a:pt x="17" y="120"/>
                  </a:lnTo>
                  <a:lnTo>
                    <a:pt x="32" y="143"/>
                  </a:lnTo>
                  <a:lnTo>
                    <a:pt x="47" y="157"/>
                  </a:lnTo>
                  <a:lnTo>
                    <a:pt x="49" y="160"/>
                  </a:lnTo>
                  <a:lnTo>
                    <a:pt x="50" y="164"/>
                  </a:lnTo>
                  <a:lnTo>
                    <a:pt x="52" y="173"/>
                  </a:lnTo>
                  <a:lnTo>
                    <a:pt x="51" y="192"/>
                  </a:lnTo>
                  <a:lnTo>
                    <a:pt x="48" y="205"/>
                  </a:lnTo>
                  <a:lnTo>
                    <a:pt x="46" y="208"/>
                  </a:lnTo>
                  <a:lnTo>
                    <a:pt x="10" y="270"/>
                  </a:lnTo>
                  <a:lnTo>
                    <a:pt x="5" y="285"/>
                  </a:lnTo>
                  <a:lnTo>
                    <a:pt x="3" y="292"/>
                  </a:lnTo>
                  <a:lnTo>
                    <a:pt x="0" y="319"/>
                  </a:lnTo>
                  <a:lnTo>
                    <a:pt x="2" y="347"/>
                  </a:lnTo>
                  <a:lnTo>
                    <a:pt x="6" y="366"/>
                  </a:lnTo>
                  <a:lnTo>
                    <a:pt x="14" y="386"/>
                  </a:lnTo>
                  <a:lnTo>
                    <a:pt x="29" y="415"/>
                  </a:lnTo>
                  <a:lnTo>
                    <a:pt x="41" y="430"/>
                  </a:lnTo>
                  <a:lnTo>
                    <a:pt x="54" y="441"/>
                  </a:lnTo>
                  <a:lnTo>
                    <a:pt x="60" y="446"/>
                  </a:lnTo>
                  <a:lnTo>
                    <a:pt x="76" y="453"/>
                  </a:lnTo>
                  <a:lnTo>
                    <a:pt x="92" y="457"/>
                  </a:lnTo>
                  <a:lnTo>
                    <a:pt x="118" y="458"/>
                  </a:lnTo>
                  <a:lnTo>
                    <a:pt x="148" y="454"/>
                  </a:lnTo>
                  <a:lnTo>
                    <a:pt x="187" y="442"/>
                  </a:lnTo>
                  <a:lnTo>
                    <a:pt x="216" y="429"/>
                  </a:lnTo>
                  <a:lnTo>
                    <a:pt x="234" y="417"/>
                  </a:lnTo>
                  <a:lnTo>
                    <a:pt x="242" y="410"/>
                  </a:lnTo>
                  <a:lnTo>
                    <a:pt x="252" y="397"/>
                  </a:lnTo>
                  <a:lnTo>
                    <a:pt x="255" y="392"/>
                  </a:lnTo>
                  <a:lnTo>
                    <a:pt x="267" y="357"/>
                  </a:lnTo>
                  <a:lnTo>
                    <a:pt x="279" y="291"/>
                  </a:lnTo>
                  <a:lnTo>
                    <a:pt x="280" y="274"/>
                  </a:lnTo>
                  <a:lnTo>
                    <a:pt x="276" y="22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14"/>
            <p:cNvSpPr>
              <a:spLocks/>
            </p:cNvSpPr>
            <p:nvPr/>
          </p:nvSpPr>
          <p:spPr bwMode="auto">
            <a:xfrm rot="20505764" flipH="1">
              <a:off x="7648138" y="4896605"/>
              <a:ext cx="530601" cy="194753"/>
            </a:xfrm>
            <a:custGeom>
              <a:avLst/>
              <a:gdLst/>
              <a:ahLst/>
              <a:cxnLst>
                <a:cxn ang="0">
                  <a:pos x="282" y="135"/>
                </a:cxn>
                <a:cxn ang="0">
                  <a:pos x="186" y="90"/>
                </a:cxn>
                <a:cxn ang="0">
                  <a:pos x="142" y="79"/>
                </a:cxn>
                <a:cxn ang="0">
                  <a:pos x="26" y="78"/>
                </a:cxn>
                <a:cxn ang="0">
                  <a:pos x="11" y="82"/>
                </a:cxn>
                <a:cxn ang="0">
                  <a:pos x="4" y="89"/>
                </a:cxn>
                <a:cxn ang="0">
                  <a:pos x="0" y="102"/>
                </a:cxn>
                <a:cxn ang="0">
                  <a:pos x="5" y="119"/>
                </a:cxn>
                <a:cxn ang="0">
                  <a:pos x="20" y="137"/>
                </a:cxn>
                <a:cxn ang="0">
                  <a:pos x="34" y="144"/>
                </a:cxn>
                <a:cxn ang="0">
                  <a:pos x="42" y="143"/>
                </a:cxn>
                <a:cxn ang="0">
                  <a:pos x="67" y="131"/>
                </a:cxn>
                <a:cxn ang="0">
                  <a:pos x="120" y="127"/>
                </a:cxn>
                <a:cxn ang="0">
                  <a:pos x="207" y="153"/>
                </a:cxn>
                <a:cxn ang="0">
                  <a:pos x="251" y="172"/>
                </a:cxn>
                <a:cxn ang="0">
                  <a:pos x="287" y="177"/>
                </a:cxn>
                <a:cxn ang="0">
                  <a:pos x="404" y="120"/>
                </a:cxn>
                <a:cxn ang="0">
                  <a:pos x="417" y="117"/>
                </a:cxn>
                <a:cxn ang="0">
                  <a:pos x="422" y="117"/>
                </a:cxn>
                <a:cxn ang="0">
                  <a:pos x="431" y="125"/>
                </a:cxn>
                <a:cxn ang="0">
                  <a:pos x="451" y="171"/>
                </a:cxn>
                <a:cxn ang="0">
                  <a:pos x="463" y="191"/>
                </a:cxn>
                <a:cxn ang="0">
                  <a:pos x="471" y="196"/>
                </a:cxn>
                <a:cxn ang="0">
                  <a:pos x="476" y="196"/>
                </a:cxn>
                <a:cxn ang="0">
                  <a:pos x="482" y="193"/>
                </a:cxn>
                <a:cxn ang="0">
                  <a:pos x="488" y="187"/>
                </a:cxn>
                <a:cxn ang="0">
                  <a:pos x="493" y="174"/>
                </a:cxn>
                <a:cxn ang="0">
                  <a:pos x="491" y="162"/>
                </a:cxn>
                <a:cxn ang="0">
                  <a:pos x="484" y="152"/>
                </a:cxn>
                <a:cxn ang="0">
                  <a:pos x="468" y="137"/>
                </a:cxn>
                <a:cxn ang="0">
                  <a:pos x="457" y="116"/>
                </a:cxn>
                <a:cxn ang="0">
                  <a:pos x="457" y="112"/>
                </a:cxn>
                <a:cxn ang="0">
                  <a:pos x="463" y="109"/>
                </a:cxn>
                <a:cxn ang="0">
                  <a:pos x="471" y="112"/>
                </a:cxn>
                <a:cxn ang="0">
                  <a:pos x="476" y="117"/>
                </a:cxn>
                <a:cxn ang="0">
                  <a:pos x="498" y="152"/>
                </a:cxn>
                <a:cxn ang="0">
                  <a:pos x="520" y="163"/>
                </a:cxn>
                <a:cxn ang="0">
                  <a:pos x="526" y="163"/>
                </a:cxn>
                <a:cxn ang="0">
                  <a:pos x="530" y="160"/>
                </a:cxn>
                <a:cxn ang="0">
                  <a:pos x="534" y="148"/>
                </a:cxn>
                <a:cxn ang="0">
                  <a:pos x="534" y="141"/>
                </a:cxn>
                <a:cxn ang="0">
                  <a:pos x="528" y="126"/>
                </a:cxn>
                <a:cxn ang="0">
                  <a:pos x="516" y="112"/>
                </a:cxn>
                <a:cxn ang="0">
                  <a:pos x="499" y="103"/>
                </a:cxn>
                <a:cxn ang="0">
                  <a:pos x="459" y="88"/>
                </a:cxn>
                <a:cxn ang="0">
                  <a:pos x="455" y="82"/>
                </a:cxn>
                <a:cxn ang="0">
                  <a:pos x="457" y="64"/>
                </a:cxn>
                <a:cxn ang="0">
                  <a:pos x="471" y="37"/>
                </a:cxn>
                <a:cxn ang="0">
                  <a:pos x="476" y="22"/>
                </a:cxn>
                <a:cxn ang="0">
                  <a:pos x="474" y="10"/>
                </a:cxn>
                <a:cxn ang="0">
                  <a:pos x="468" y="2"/>
                </a:cxn>
                <a:cxn ang="0">
                  <a:pos x="464" y="0"/>
                </a:cxn>
                <a:cxn ang="0">
                  <a:pos x="459" y="0"/>
                </a:cxn>
                <a:cxn ang="0">
                  <a:pos x="447" y="9"/>
                </a:cxn>
                <a:cxn ang="0">
                  <a:pos x="443" y="16"/>
                </a:cxn>
                <a:cxn ang="0">
                  <a:pos x="440" y="49"/>
                </a:cxn>
                <a:cxn ang="0">
                  <a:pos x="436" y="63"/>
                </a:cxn>
                <a:cxn ang="0">
                  <a:pos x="422" y="78"/>
                </a:cxn>
                <a:cxn ang="0">
                  <a:pos x="407" y="86"/>
                </a:cxn>
                <a:cxn ang="0">
                  <a:pos x="331" y="124"/>
                </a:cxn>
                <a:cxn ang="0">
                  <a:pos x="304" y="134"/>
                </a:cxn>
              </a:cxnLst>
              <a:rect l="0" t="0" r="r" b="b"/>
              <a:pathLst>
                <a:path w="534" h="196">
                  <a:moveTo>
                    <a:pt x="294" y="136"/>
                  </a:moveTo>
                  <a:lnTo>
                    <a:pt x="282" y="135"/>
                  </a:lnTo>
                  <a:lnTo>
                    <a:pt x="262" y="130"/>
                  </a:lnTo>
                  <a:lnTo>
                    <a:pt x="186" y="90"/>
                  </a:lnTo>
                  <a:lnTo>
                    <a:pt x="163" y="83"/>
                  </a:lnTo>
                  <a:lnTo>
                    <a:pt x="142" y="79"/>
                  </a:lnTo>
                  <a:lnTo>
                    <a:pt x="78" y="75"/>
                  </a:lnTo>
                  <a:lnTo>
                    <a:pt x="26" y="78"/>
                  </a:lnTo>
                  <a:lnTo>
                    <a:pt x="14" y="81"/>
                  </a:lnTo>
                  <a:lnTo>
                    <a:pt x="11" y="82"/>
                  </a:lnTo>
                  <a:lnTo>
                    <a:pt x="7" y="85"/>
                  </a:lnTo>
                  <a:lnTo>
                    <a:pt x="4" y="89"/>
                  </a:lnTo>
                  <a:lnTo>
                    <a:pt x="2" y="93"/>
                  </a:lnTo>
                  <a:lnTo>
                    <a:pt x="0" y="102"/>
                  </a:lnTo>
                  <a:lnTo>
                    <a:pt x="3" y="115"/>
                  </a:lnTo>
                  <a:lnTo>
                    <a:pt x="5" y="119"/>
                  </a:lnTo>
                  <a:lnTo>
                    <a:pt x="15" y="132"/>
                  </a:lnTo>
                  <a:lnTo>
                    <a:pt x="20" y="137"/>
                  </a:lnTo>
                  <a:lnTo>
                    <a:pt x="29" y="142"/>
                  </a:lnTo>
                  <a:lnTo>
                    <a:pt x="34" y="144"/>
                  </a:lnTo>
                  <a:lnTo>
                    <a:pt x="38" y="144"/>
                  </a:lnTo>
                  <a:lnTo>
                    <a:pt x="42" y="143"/>
                  </a:lnTo>
                  <a:lnTo>
                    <a:pt x="62" y="134"/>
                  </a:lnTo>
                  <a:lnTo>
                    <a:pt x="67" y="131"/>
                  </a:lnTo>
                  <a:lnTo>
                    <a:pt x="80" y="129"/>
                  </a:lnTo>
                  <a:lnTo>
                    <a:pt x="120" y="127"/>
                  </a:lnTo>
                  <a:lnTo>
                    <a:pt x="143" y="130"/>
                  </a:lnTo>
                  <a:lnTo>
                    <a:pt x="207" y="153"/>
                  </a:lnTo>
                  <a:lnTo>
                    <a:pt x="237" y="167"/>
                  </a:lnTo>
                  <a:lnTo>
                    <a:pt x="251" y="172"/>
                  </a:lnTo>
                  <a:lnTo>
                    <a:pt x="270" y="176"/>
                  </a:lnTo>
                  <a:lnTo>
                    <a:pt x="287" y="177"/>
                  </a:lnTo>
                  <a:lnTo>
                    <a:pt x="313" y="170"/>
                  </a:lnTo>
                  <a:lnTo>
                    <a:pt x="404" y="120"/>
                  </a:lnTo>
                  <a:lnTo>
                    <a:pt x="411" y="118"/>
                  </a:lnTo>
                  <a:lnTo>
                    <a:pt x="417" y="117"/>
                  </a:lnTo>
                  <a:lnTo>
                    <a:pt x="420" y="117"/>
                  </a:lnTo>
                  <a:lnTo>
                    <a:pt x="422" y="117"/>
                  </a:lnTo>
                  <a:lnTo>
                    <a:pt x="426" y="120"/>
                  </a:lnTo>
                  <a:lnTo>
                    <a:pt x="431" y="125"/>
                  </a:lnTo>
                  <a:lnTo>
                    <a:pt x="436" y="134"/>
                  </a:lnTo>
                  <a:lnTo>
                    <a:pt x="451" y="171"/>
                  </a:lnTo>
                  <a:lnTo>
                    <a:pt x="461" y="187"/>
                  </a:lnTo>
                  <a:lnTo>
                    <a:pt x="463" y="191"/>
                  </a:lnTo>
                  <a:lnTo>
                    <a:pt x="468" y="195"/>
                  </a:lnTo>
                  <a:lnTo>
                    <a:pt x="471" y="196"/>
                  </a:lnTo>
                  <a:lnTo>
                    <a:pt x="473" y="196"/>
                  </a:lnTo>
                  <a:lnTo>
                    <a:pt x="476" y="196"/>
                  </a:lnTo>
                  <a:lnTo>
                    <a:pt x="479" y="195"/>
                  </a:lnTo>
                  <a:lnTo>
                    <a:pt x="482" y="193"/>
                  </a:lnTo>
                  <a:lnTo>
                    <a:pt x="486" y="190"/>
                  </a:lnTo>
                  <a:lnTo>
                    <a:pt x="488" y="187"/>
                  </a:lnTo>
                  <a:lnTo>
                    <a:pt x="492" y="180"/>
                  </a:lnTo>
                  <a:lnTo>
                    <a:pt x="493" y="174"/>
                  </a:lnTo>
                  <a:lnTo>
                    <a:pt x="493" y="168"/>
                  </a:lnTo>
                  <a:lnTo>
                    <a:pt x="491" y="162"/>
                  </a:lnTo>
                  <a:lnTo>
                    <a:pt x="489" y="159"/>
                  </a:lnTo>
                  <a:lnTo>
                    <a:pt x="484" y="152"/>
                  </a:lnTo>
                  <a:lnTo>
                    <a:pt x="470" y="140"/>
                  </a:lnTo>
                  <a:lnTo>
                    <a:pt x="468" y="137"/>
                  </a:lnTo>
                  <a:lnTo>
                    <a:pt x="460" y="123"/>
                  </a:lnTo>
                  <a:lnTo>
                    <a:pt x="457" y="116"/>
                  </a:lnTo>
                  <a:lnTo>
                    <a:pt x="457" y="114"/>
                  </a:lnTo>
                  <a:lnTo>
                    <a:pt x="457" y="112"/>
                  </a:lnTo>
                  <a:lnTo>
                    <a:pt x="459" y="110"/>
                  </a:lnTo>
                  <a:lnTo>
                    <a:pt x="463" y="109"/>
                  </a:lnTo>
                  <a:lnTo>
                    <a:pt x="466" y="109"/>
                  </a:lnTo>
                  <a:lnTo>
                    <a:pt x="471" y="112"/>
                  </a:lnTo>
                  <a:lnTo>
                    <a:pt x="473" y="114"/>
                  </a:lnTo>
                  <a:lnTo>
                    <a:pt x="476" y="117"/>
                  </a:lnTo>
                  <a:lnTo>
                    <a:pt x="495" y="148"/>
                  </a:lnTo>
                  <a:lnTo>
                    <a:pt x="498" y="152"/>
                  </a:lnTo>
                  <a:lnTo>
                    <a:pt x="509" y="160"/>
                  </a:lnTo>
                  <a:lnTo>
                    <a:pt x="520" y="163"/>
                  </a:lnTo>
                  <a:lnTo>
                    <a:pt x="523" y="163"/>
                  </a:lnTo>
                  <a:lnTo>
                    <a:pt x="526" y="163"/>
                  </a:lnTo>
                  <a:lnTo>
                    <a:pt x="528" y="162"/>
                  </a:lnTo>
                  <a:lnTo>
                    <a:pt x="530" y="160"/>
                  </a:lnTo>
                  <a:lnTo>
                    <a:pt x="533" y="154"/>
                  </a:lnTo>
                  <a:lnTo>
                    <a:pt x="534" y="148"/>
                  </a:lnTo>
                  <a:lnTo>
                    <a:pt x="534" y="144"/>
                  </a:lnTo>
                  <a:lnTo>
                    <a:pt x="534" y="141"/>
                  </a:lnTo>
                  <a:lnTo>
                    <a:pt x="532" y="134"/>
                  </a:lnTo>
                  <a:lnTo>
                    <a:pt x="528" y="126"/>
                  </a:lnTo>
                  <a:lnTo>
                    <a:pt x="522" y="119"/>
                  </a:lnTo>
                  <a:lnTo>
                    <a:pt x="516" y="112"/>
                  </a:lnTo>
                  <a:lnTo>
                    <a:pt x="512" y="109"/>
                  </a:lnTo>
                  <a:lnTo>
                    <a:pt x="499" y="103"/>
                  </a:lnTo>
                  <a:lnTo>
                    <a:pt x="460" y="89"/>
                  </a:lnTo>
                  <a:lnTo>
                    <a:pt x="459" y="88"/>
                  </a:lnTo>
                  <a:lnTo>
                    <a:pt x="457" y="86"/>
                  </a:lnTo>
                  <a:lnTo>
                    <a:pt x="455" y="82"/>
                  </a:lnTo>
                  <a:lnTo>
                    <a:pt x="454" y="77"/>
                  </a:lnTo>
                  <a:lnTo>
                    <a:pt x="457" y="64"/>
                  </a:lnTo>
                  <a:lnTo>
                    <a:pt x="461" y="55"/>
                  </a:lnTo>
                  <a:lnTo>
                    <a:pt x="471" y="37"/>
                  </a:lnTo>
                  <a:lnTo>
                    <a:pt x="475" y="26"/>
                  </a:lnTo>
                  <a:lnTo>
                    <a:pt x="476" y="22"/>
                  </a:lnTo>
                  <a:lnTo>
                    <a:pt x="476" y="17"/>
                  </a:lnTo>
                  <a:lnTo>
                    <a:pt x="474" y="10"/>
                  </a:lnTo>
                  <a:lnTo>
                    <a:pt x="472" y="7"/>
                  </a:lnTo>
                  <a:lnTo>
                    <a:pt x="468" y="2"/>
                  </a:lnTo>
                  <a:lnTo>
                    <a:pt x="466" y="0"/>
                  </a:lnTo>
                  <a:lnTo>
                    <a:pt x="464" y="0"/>
                  </a:lnTo>
                  <a:lnTo>
                    <a:pt x="461" y="0"/>
                  </a:lnTo>
                  <a:lnTo>
                    <a:pt x="459" y="0"/>
                  </a:lnTo>
                  <a:lnTo>
                    <a:pt x="453" y="4"/>
                  </a:lnTo>
                  <a:lnTo>
                    <a:pt x="447" y="9"/>
                  </a:lnTo>
                  <a:lnTo>
                    <a:pt x="445" y="12"/>
                  </a:lnTo>
                  <a:lnTo>
                    <a:pt x="443" y="16"/>
                  </a:lnTo>
                  <a:lnTo>
                    <a:pt x="442" y="20"/>
                  </a:lnTo>
                  <a:lnTo>
                    <a:pt x="440" y="49"/>
                  </a:lnTo>
                  <a:lnTo>
                    <a:pt x="438" y="59"/>
                  </a:lnTo>
                  <a:lnTo>
                    <a:pt x="436" y="63"/>
                  </a:lnTo>
                  <a:lnTo>
                    <a:pt x="429" y="72"/>
                  </a:lnTo>
                  <a:lnTo>
                    <a:pt x="422" y="78"/>
                  </a:lnTo>
                  <a:lnTo>
                    <a:pt x="411" y="84"/>
                  </a:lnTo>
                  <a:lnTo>
                    <a:pt x="407" y="86"/>
                  </a:lnTo>
                  <a:lnTo>
                    <a:pt x="381" y="94"/>
                  </a:lnTo>
                  <a:lnTo>
                    <a:pt x="331" y="124"/>
                  </a:lnTo>
                  <a:lnTo>
                    <a:pt x="323" y="127"/>
                  </a:lnTo>
                  <a:lnTo>
                    <a:pt x="304" y="134"/>
                  </a:lnTo>
                  <a:lnTo>
                    <a:pt x="294" y="1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15"/>
            <p:cNvSpPr>
              <a:spLocks/>
            </p:cNvSpPr>
            <p:nvPr/>
          </p:nvSpPr>
          <p:spPr bwMode="auto">
            <a:xfrm flipH="1">
              <a:off x="7902783" y="5201991"/>
              <a:ext cx="218600" cy="507748"/>
            </a:xfrm>
            <a:custGeom>
              <a:avLst/>
              <a:gdLst/>
              <a:ahLst/>
              <a:cxnLst>
                <a:cxn ang="0">
                  <a:pos x="43" y="9"/>
                </a:cxn>
                <a:cxn ang="0">
                  <a:pos x="30" y="2"/>
                </a:cxn>
                <a:cxn ang="0">
                  <a:pos x="22" y="0"/>
                </a:cxn>
                <a:cxn ang="0">
                  <a:pos x="16" y="3"/>
                </a:cxn>
                <a:cxn ang="0">
                  <a:pos x="13" y="8"/>
                </a:cxn>
                <a:cxn ang="0">
                  <a:pos x="2" y="51"/>
                </a:cxn>
                <a:cxn ang="0">
                  <a:pos x="1" y="90"/>
                </a:cxn>
                <a:cxn ang="0">
                  <a:pos x="35" y="190"/>
                </a:cxn>
                <a:cxn ang="0">
                  <a:pos x="41" y="267"/>
                </a:cxn>
                <a:cxn ang="0">
                  <a:pos x="37" y="383"/>
                </a:cxn>
                <a:cxn ang="0">
                  <a:pos x="29" y="401"/>
                </a:cxn>
                <a:cxn ang="0">
                  <a:pos x="1" y="439"/>
                </a:cxn>
                <a:cxn ang="0">
                  <a:pos x="2" y="449"/>
                </a:cxn>
                <a:cxn ang="0">
                  <a:pos x="8" y="459"/>
                </a:cxn>
                <a:cxn ang="0">
                  <a:pos x="16" y="467"/>
                </a:cxn>
                <a:cxn ang="0">
                  <a:pos x="26" y="468"/>
                </a:cxn>
                <a:cxn ang="0">
                  <a:pos x="55" y="467"/>
                </a:cxn>
                <a:cxn ang="0">
                  <a:pos x="99" y="476"/>
                </a:cxn>
                <a:cxn ang="0">
                  <a:pos x="132" y="500"/>
                </a:cxn>
                <a:cxn ang="0">
                  <a:pos x="149" y="508"/>
                </a:cxn>
                <a:cxn ang="0">
                  <a:pos x="187" y="508"/>
                </a:cxn>
                <a:cxn ang="0">
                  <a:pos x="202" y="500"/>
                </a:cxn>
                <a:cxn ang="0">
                  <a:pos x="217" y="486"/>
                </a:cxn>
                <a:cxn ang="0">
                  <a:pos x="220" y="480"/>
                </a:cxn>
                <a:cxn ang="0">
                  <a:pos x="220" y="475"/>
                </a:cxn>
                <a:cxn ang="0">
                  <a:pos x="218" y="470"/>
                </a:cxn>
                <a:cxn ang="0">
                  <a:pos x="204" y="461"/>
                </a:cxn>
                <a:cxn ang="0">
                  <a:pos x="118" y="440"/>
                </a:cxn>
                <a:cxn ang="0">
                  <a:pos x="72" y="429"/>
                </a:cxn>
                <a:cxn ang="0">
                  <a:pos x="62" y="424"/>
                </a:cxn>
                <a:cxn ang="0">
                  <a:pos x="58" y="418"/>
                </a:cxn>
                <a:cxn ang="0">
                  <a:pos x="56" y="409"/>
                </a:cxn>
                <a:cxn ang="0">
                  <a:pos x="67" y="373"/>
                </a:cxn>
                <a:cxn ang="0">
                  <a:pos x="93" y="232"/>
                </a:cxn>
                <a:cxn ang="0">
                  <a:pos x="90" y="132"/>
                </a:cxn>
                <a:cxn ang="0">
                  <a:pos x="78" y="73"/>
                </a:cxn>
                <a:cxn ang="0">
                  <a:pos x="52" y="19"/>
                </a:cxn>
              </a:cxnLst>
              <a:rect l="0" t="0" r="r" b="b"/>
              <a:pathLst>
                <a:path w="220" h="511">
                  <a:moveTo>
                    <a:pt x="50" y="15"/>
                  </a:moveTo>
                  <a:lnTo>
                    <a:pt x="43" y="9"/>
                  </a:lnTo>
                  <a:lnTo>
                    <a:pt x="35" y="4"/>
                  </a:lnTo>
                  <a:lnTo>
                    <a:pt x="30" y="2"/>
                  </a:lnTo>
                  <a:lnTo>
                    <a:pt x="26" y="0"/>
                  </a:lnTo>
                  <a:lnTo>
                    <a:pt x="22" y="0"/>
                  </a:lnTo>
                  <a:lnTo>
                    <a:pt x="20" y="1"/>
                  </a:lnTo>
                  <a:lnTo>
                    <a:pt x="16" y="3"/>
                  </a:lnTo>
                  <a:lnTo>
                    <a:pt x="15" y="5"/>
                  </a:lnTo>
                  <a:lnTo>
                    <a:pt x="13" y="8"/>
                  </a:lnTo>
                  <a:lnTo>
                    <a:pt x="9" y="19"/>
                  </a:lnTo>
                  <a:lnTo>
                    <a:pt x="2" y="51"/>
                  </a:lnTo>
                  <a:lnTo>
                    <a:pt x="0" y="73"/>
                  </a:lnTo>
                  <a:lnTo>
                    <a:pt x="1" y="90"/>
                  </a:lnTo>
                  <a:lnTo>
                    <a:pt x="4" y="106"/>
                  </a:lnTo>
                  <a:lnTo>
                    <a:pt x="35" y="190"/>
                  </a:lnTo>
                  <a:lnTo>
                    <a:pt x="40" y="211"/>
                  </a:lnTo>
                  <a:lnTo>
                    <a:pt x="41" y="267"/>
                  </a:lnTo>
                  <a:lnTo>
                    <a:pt x="39" y="368"/>
                  </a:lnTo>
                  <a:lnTo>
                    <a:pt x="37" y="383"/>
                  </a:lnTo>
                  <a:lnTo>
                    <a:pt x="34" y="393"/>
                  </a:lnTo>
                  <a:lnTo>
                    <a:pt x="29" y="401"/>
                  </a:lnTo>
                  <a:lnTo>
                    <a:pt x="5" y="431"/>
                  </a:lnTo>
                  <a:lnTo>
                    <a:pt x="1" y="439"/>
                  </a:lnTo>
                  <a:lnTo>
                    <a:pt x="1" y="445"/>
                  </a:lnTo>
                  <a:lnTo>
                    <a:pt x="2" y="449"/>
                  </a:lnTo>
                  <a:lnTo>
                    <a:pt x="6" y="456"/>
                  </a:lnTo>
                  <a:lnTo>
                    <a:pt x="8" y="459"/>
                  </a:lnTo>
                  <a:lnTo>
                    <a:pt x="13" y="465"/>
                  </a:lnTo>
                  <a:lnTo>
                    <a:pt x="16" y="467"/>
                  </a:lnTo>
                  <a:lnTo>
                    <a:pt x="19" y="468"/>
                  </a:lnTo>
                  <a:lnTo>
                    <a:pt x="26" y="468"/>
                  </a:lnTo>
                  <a:lnTo>
                    <a:pt x="40" y="467"/>
                  </a:lnTo>
                  <a:lnTo>
                    <a:pt x="55" y="467"/>
                  </a:lnTo>
                  <a:lnTo>
                    <a:pt x="87" y="472"/>
                  </a:lnTo>
                  <a:lnTo>
                    <a:pt x="99" y="476"/>
                  </a:lnTo>
                  <a:lnTo>
                    <a:pt x="105" y="479"/>
                  </a:lnTo>
                  <a:lnTo>
                    <a:pt x="132" y="500"/>
                  </a:lnTo>
                  <a:lnTo>
                    <a:pt x="138" y="504"/>
                  </a:lnTo>
                  <a:lnTo>
                    <a:pt x="149" y="508"/>
                  </a:lnTo>
                  <a:lnTo>
                    <a:pt x="166" y="511"/>
                  </a:lnTo>
                  <a:lnTo>
                    <a:pt x="187" y="508"/>
                  </a:lnTo>
                  <a:lnTo>
                    <a:pt x="192" y="506"/>
                  </a:lnTo>
                  <a:lnTo>
                    <a:pt x="202" y="500"/>
                  </a:lnTo>
                  <a:lnTo>
                    <a:pt x="211" y="493"/>
                  </a:lnTo>
                  <a:lnTo>
                    <a:pt x="217" y="486"/>
                  </a:lnTo>
                  <a:lnTo>
                    <a:pt x="219" y="483"/>
                  </a:lnTo>
                  <a:lnTo>
                    <a:pt x="220" y="480"/>
                  </a:lnTo>
                  <a:lnTo>
                    <a:pt x="220" y="478"/>
                  </a:lnTo>
                  <a:lnTo>
                    <a:pt x="220" y="475"/>
                  </a:lnTo>
                  <a:lnTo>
                    <a:pt x="219" y="473"/>
                  </a:lnTo>
                  <a:lnTo>
                    <a:pt x="218" y="470"/>
                  </a:lnTo>
                  <a:lnTo>
                    <a:pt x="215" y="468"/>
                  </a:lnTo>
                  <a:lnTo>
                    <a:pt x="204" y="461"/>
                  </a:lnTo>
                  <a:lnTo>
                    <a:pt x="201" y="460"/>
                  </a:lnTo>
                  <a:lnTo>
                    <a:pt x="118" y="440"/>
                  </a:lnTo>
                  <a:lnTo>
                    <a:pt x="88" y="435"/>
                  </a:lnTo>
                  <a:lnTo>
                    <a:pt x="72" y="429"/>
                  </a:lnTo>
                  <a:lnTo>
                    <a:pt x="68" y="427"/>
                  </a:lnTo>
                  <a:lnTo>
                    <a:pt x="62" y="424"/>
                  </a:lnTo>
                  <a:lnTo>
                    <a:pt x="60" y="421"/>
                  </a:lnTo>
                  <a:lnTo>
                    <a:pt x="58" y="418"/>
                  </a:lnTo>
                  <a:lnTo>
                    <a:pt x="57" y="414"/>
                  </a:lnTo>
                  <a:lnTo>
                    <a:pt x="56" y="409"/>
                  </a:lnTo>
                  <a:lnTo>
                    <a:pt x="57" y="403"/>
                  </a:lnTo>
                  <a:lnTo>
                    <a:pt x="67" y="373"/>
                  </a:lnTo>
                  <a:lnTo>
                    <a:pt x="76" y="342"/>
                  </a:lnTo>
                  <a:lnTo>
                    <a:pt x="93" y="232"/>
                  </a:lnTo>
                  <a:lnTo>
                    <a:pt x="94" y="187"/>
                  </a:lnTo>
                  <a:lnTo>
                    <a:pt x="90" y="132"/>
                  </a:lnTo>
                  <a:lnTo>
                    <a:pt x="83" y="89"/>
                  </a:lnTo>
                  <a:lnTo>
                    <a:pt x="78" y="73"/>
                  </a:lnTo>
                  <a:lnTo>
                    <a:pt x="58" y="27"/>
                  </a:lnTo>
                  <a:lnTo>
                    <a:pt x="52" y="19"/>
                  </a:lnTo>
                  <a:lnTo>
                    <a:pt x="50" y="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16"/>
            <p:cNvSpPr>
              <a:spLocks/>
            </p:cNvSpPr>
            <p:nvPr/>
          </p:nvSpPr>
          <p:spPr bwMode="auto">
            <a:xfrm flipH="1">
              <a:off x="8080644" y="5200997"/>
              <a:ext cx="196740" cy="536563"/>
            </a:xfrm>
            <a:custGeom>
              <a:avLst/>
              <a:gdLst/>
              <a:ahLst/>
              <a:cxnLst>
                <a:cxn ang="0">
                  <a:pos x="195" y="501"/>
                </a:cxn>
                <a:cxn ang="0">
                  <a:pos x="178" y="493"/>
                </a:cxn>
                <a:cxn ang="0">
                  <a:pos x="117" y="484"/>
                </a:cxn>
                <a:cxn ang="0">
                  <a:pos x="87" y="470"/>
                </a:cxn>
                <a:cxn ang="0">
                  <a:pos x="65" y="453"/>
                </a:cxn>
                <a:cxn ang="0">
                  <a:pos x="59" y="447"/>
                </a:cxn>
                <a:cxn ang="0">
                  <a:pos x="57" y="437"/>
                </a:cxn>
                <a:cxn ang="0">
                  <a:pos x="61" y="417"/>
                </a:cxn>
                <a:cxn ang="0">
                  <a:pos x="127" y="217"/>
                </a:cxn>
                <a:cxn ang="0">
                  <a:pos x="135" y="136"/>
                </a:cxn>
                <a:cxn ang="0">
                  <a:pos x="118" y="14"/>
                </a:cxn>
                <a:cxn ang="0">
                  <a:pos x="115" y="9"/>
                </a:cxn>
                <a:cxn ang="0">
                  <a:pos x="107" y="3"/>
                </a:cxn>
                <a:cxn ang="0">
                  <a:pos x="95" y="0"/>
                </a:cxn>
                <a:cxn ang="0">
                  <a:pos x="83" y="3"/>
                </a:cxn>
                <a:cxn ang="0">
                  <a:pos x="74" y="9"/>
                </a:cxn>
                <a:cxn ang="0">
                  <a:pos x="68" y="22"/>
                </a:cxn>
                <a:cxn ang="0">
                  <a:pos x="62" y="93"/>
                </a:cxn>
                <a:cxn ang="0">
                  <a:pos x="74" y="229"/>
                </a:cxn>
                <a:cxn ang="0">
                  <a:pos x="33" y="408"/>
                </a:cxn>
                <a:cxn ang="0">
                  <a:pos x="23" y="428"/>
                </a:cxn>
                <a:cxn ang="0">
                  <a:pos x="3" y="451"/>
                </a:cxn>
                <a:cxn ang="0">
                  <a:pos x="0" y="465"/>
                </a:cxn>
                <a:cxn ang="0">
                  <a:pos x="3" y="486"/>
                </a:cxn>
                <a:cxn ang="0">
                  <a:pos x="9" y="492"/>
                </a:cxn>
                <a:cxn ang="0">
                  <a:pos x="25" y="496"/>
                </a:cxn>
                <a:cxn ang="0">
                  <a:pos x="53" y="497"/>
                </a:cxn>
                <a:cxn ang="0">
                  <a:pos x="74" y="507"/>
                </a:cxn>
                <a:cxn ang="0">
                  <a:pos x="115" y="534"/>
                </a:cxn>
                <a:cxn ang="0">
                  <a:pos x="137" y="539"/>
                </a:cxn>
                <a:cxn ang="0">
                  <a:pos x="170" y="538"/>
                </a:cxn>
                <a:cxn ang="0">
                  <a:pos x="188" y="528"/>
                </a:cxn>
                <a:cxn ang="0">
                  <a:pos x="197" y="514"/>
                </a:cxn>
                <a:cxn ang="0">
                  <a:pos x="197" y="507"/>
                </a:cxn>
              </a:cxnLst>
              <a:rect l="0" t="0" r="r" b="b"/>
              <a:pathLst>
                <a:path w="198" h="540">
                  <a:moveTo>
                    <a:pt x="197" y="507"/>
                  </a:moveTo>
                  <a:lnTo>
                    <a:pt x="195" y="501"/>
                  </a:lnTo>
                  <a:lnTo>
                    <a:pt x="189" y="497"/>
                  </a:lnTo>
                  <a:lnTo>
                    <a:pt x="178" y="493"/>
                  </a:lnTo>
                  <a:lnTo>
                    <a:pt x="124" y="486"/>
                  </a:lnTo>
                  <a:lnTo>
                    <a:pt x="117" y="484"/>
                  </a:lnTo>
                  <a:lnTo>
                    <a:pt x="105" y="480"/>
                  </a:lnTo>
                  <a:lnTo>
                    <a:pt x="87" y="470"/>
                  </a:lnTo>
                  <a:lnTo>
                    <a:pt x="76" y="461"/>
                  </a:lnTo>
                  <a:lnTo>
                    <a:pt x="65" y="453"/>
                  </a:lnTo>
                  <a:lnTo>
                    <a:pt x="62" y="451"/>
                  </a:lnTo>
                  <a:lnTo>
                    <a:pt x="59" y="447"/>
                  </a:lnTo>
                  <a:lnTo>
                    <a:pt x="58" y="443"/>
                  </a:lnTo>
                  <a:lnTo>
                    <a:pt x="57" y="437"/>
                  </a:lnTo>
                  <a:lnTo>
                    <a:pt x="58" y="431"/>
                  </a:lnTo>
                  <a:lnTo>
                    <a:pt x="61" y="417"/>
                  </a:lnTo>
                  <a:lnTo>
                    <a:pt x="121" y="241"/>
                  </a:lnTo>
                  <a:lnTo>
                    <a:pt x="127" y="217"/>
                  </a:lnTo>
                  <a:lnTo>
                    <a:pt x="133" y="176"/>
                  </a:lnTo>
                  <a:lnTo>
                    <a:pt x="135" y="136"/>
                  </a:lnTo>
                  <a:lnTo>
                    <a:pt x="120" y="22"/>
                  </a:lnTo>
                  <a:lnTo>
                    <a:pt x="118" y="14"/>
                  </a:lnTo>
                  <a:lnTo>
                    <a:pt x="117" y="11"/>
                  </a:lnTo>
                  <a:lnTo>
                    <a:pt x="115" y="9"/>
                  </a:lnTo>
                  <a:lnTo>
                    <a:pt x="111" y="5"/>
                  </a:lnTo>
                  <a:lnTo>
                    <a:pt x="107" y="3"/>
                  </a:lnTo>
                  <a:lnTo>
                    <a:pt x="101" y="1"/>
                  </a:lnTo>
                  <a:lnTo>
                    <a:pt x="95" y="0"/>
                  </a:lnTo>
                  <a:lnTo>
                    <a:pt x="89" y="1"/>
                  </a:lnTo>
                  <a:lnTo>
                    <a:pt x="83" y="3"/>
                  </a:lnTo>
                  <a:lnTo>
                    <a:pt x="78" y="5"/>
                  </a:lnTo>
                  <a:lnTo>
                    <a:pt x="74" y="9"/>
                  </a:lnTo>
                  <a:lnTo>
                    <a:pt x="71" y="14"/>
                  </a:lnTo>
                  <a:lnTo>
                    <a:pt x="68" y="22"/>
                  </a:lnTo>
                  <a:lnTo>
                    <a:pt x="63" y="50"/>
                  </a:lnTo>
                  <a:lnTo>
                    <a:pt x="62" y="93"/>
                  </a:lnTo>
                  <a:lnTo>
                    <a:pt x="75" y="198"/>
                  </a:lnTo>
                  <a:lnTo>
                    <a:pt x="74" y="229"/>
                  </a:lnTo>
                  <a:lnTo>
                    <a:pt x="57" y="317"/>
                  </a:lnTo>
                  <a:lnTo>
                    <a:pt x="33" y="408"/>
                  </a:lnTo>
                  <a:lnTo>
                    <a:pt x="30" y="416"/>
                  </a:lnTo>
                  <a:lnTo>
                    <a:pt x="23" y="428"/>
                  </a:lnTo>
                  <a:lnTo>
                    <a:pt x="6" y="446"/>
                  </a:lnTo>
                  <a:lnTo>
                    <a:pt x="3" y="451"/>
                  </a:lnTo>
                  <a:lnTo>
                    <a:pt x="1" y="455"/>
                  </a:lnTo>
                  <a:lnTo>
                    <a:pt x="0" y="465"/>
                  </a:lnTo>
                  <a:lnTo>
                    <a:pt x="0" y="476"/>
                  </a:lnTo>
                  <a:lnTo>
                    <a:pt x="3" y="486"/>
                  </a:lnTo>
                  <a:lnTo>
                    <a:pt x="6" y="489"/>
                  </a:lnTo>
                  <a:lnTo>
                    <a:pt x="9" y="492"/>
                  </a:lnTo>
                  <a:lnTo>
                    <a:pt x="13" y="495"/>
                  </a:lnTo>
                  <a:lnTo>
                    <a:pt x="25" y="496"/>
                  </a:lnTo>
                  <a:lnTo>
                    <a:pt x="46" y="496"/>
                  </a:lnTo>
                  <a:lnTo>
                    <a:pt x="53" y="497"/>
                  </a:lnTo>
                  <a:lnTo>
                    <a:pt x="60" y="499"/>
                  </a:lnTo>
                  <a:lnTo>
                    <a:pt x="74" y="507"/>
                  </a:lnTo>
                  <a:lnTo>
                    <a:pt x="102" y="527"/>
                  </a:lnTo>
                  <a:lnTo>
                    <a:pt x="115" y="534"/>
                  </a:lnTo>
                  <a:lnTo>
                    <a:pt x="122" y="536"/>
                  </a:lnTo>
                  <a:lnTo>
                    <a:pt x="137" y="539"/>
                  </a:lnTo>
                  <a:lnTo>
                    <a:pt x="159" y="540"/>
                  </a:lnTo>
                  <a:lnTo>
                    <a:pt x="170" y="538"/>
                  </a:lnTo>
                  <a:lnTo>
                    <a:pt x="180" y="534"/>
                  </a:lnTo>
                  <a:lnTo>
                    <a:pt x="188" y="528"/>
                  </a:lnTo>
                  <a:lnTo>
                    <a:pt x="195" y="517"/>
                  </a:lnTo>
                  <a:lnTo>
                    <a:pt x="197" y="514"/>
                  </a:lnTo>
                  <a:lnTo>
                    <a:pt x="198" y="509"/>
                  </a:lnTo>
                  <a:lnTo>
                    <a:pt x="197" y="50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17"/>
            <p:cNvSpPr>
              <a:spLocks/>
            </p:cNvSpPr>
            <p:nvPr/>
          </p:nvSpPr>
          <p:spPr bwMode="auto">
            <a:xfrm flipH="1">
              <a:off x="8039905" y="4599848"/>
              <a:ext cx="328894" cy="265301"/>
            </a:xfrm>
            <a:custGeom>
              <a:avLst/>
              <a:gdLst/>
              <a:ahLst/>
              <a:cxnLst>
                <a:cxn ang="0">
                  <a:pos x="321" y="151"/>
                </a:cxn>
                <a:cxn ang="0">
                  <a:pos x="311" y="147"/>
                </a:cxn>
                <a:cxn ang="0">
                  <a:pos x="273" y="147"/>
                </a:cxn>
                <a:cxn ang="0">
                  <a:pos x="260" y="146"/>
                </a:cxn>
                <a:cxn ang="0">
                  <a:pos x="250" y="140"/>
                </a:cxn>
                <a:cxn ang="0">
                  <a:pos x="244" y="134"/>
                </a:cxn>
                <a:cxn ang="0">
                  <a:pos x="242" y="126"/>
                </a:cxn>
                <a:cxn ang="0">
                  <a:pos x="206" y="68"/>
                </a:cxn>
                <a:cxn ang="0">
                  <a:pos x="159" y="24"/>
                </a:cxn>
                <a:cxn ang="0">
                  <a:pos x="109" y="0"/>
                </a:cxn>
                <a:cxn ang="0">
                  <a:pos x="76" y="2"/>
                </a:cxn>
                <a:cxn ang="0">
                  <a:pos x="44" y="15"/>
                </a:cxn>
                <a:cxn ang="0">
                  <a:pos x="26" y="29"/>
                </a:cxn>
                <a:cxn ang="0">
                  <a:pos x="8" y="58"/>
                </a:cxn>
                <a:cxn ang="0">
                  <a:pos x="1" y="85"/>
                </a:cxn>
                <a:cxn ang="0">
                  <a:pos x="2" y="122"/>
                </a:cxn>
                <a:cxn ang="0">
                  <a:pos x="15" y="165"/>
                </a:cxn>
                <a:cxn ang="0">
                  <a:pos x="42" y="206"/>
                </a:cxn>
                <a:cxn ang="0">
                  <a:pos x="115" y="256"/>
                </a:cxn>
                <a:cxn ang="0">
                  <a:pos x="138" y="264"/>
                </a:cxn>
                <a:cxn ang="0">
                  <a:pos x="185" y="263"/>
                </a:cxn>
                <a:cxn ang="0">
                  <a:pos x="205" y="255"/>
                </a:cxn>
                <a:cxn ang="0">
                  <a:pos x="228" y="235"/>
                </a:cxn>
                <a:cxn ang="0">
                  <a:pos x="243" y="202"/>
                </a:cxn>
                <a:cxn ang="0">
                  <a:pos x="250" y="176"/>
                </a:cxn>
                <a:cxn ang="0">
                  <a:pos x="258" y="173"/>
                </a:cxn>
                <a:cxn ang="0">
                  <a:pos x="286" y="180"/>
                </a:cxn>
                <a:cxn ang="0">
                  <a:pos x="310" y="189"/>
                </a:cxn>
                <a:cxn ang="0">
                  <a:pos x="317" y="190"/>
                </a:cxn>
                <a:cxn ang="0">
                  <a:pos x="325" y="184"/>
                </a:cxn>
                <a:cxn ang="0">
                  <a:pos x="331" y="172"/>
                </a:cxn>
                <a:cxn ang="0">
                  <a:pos x="331" y="167"/>
                </a:cxn>
                <a:cxn ang="0">
                  <a:pos x="329" y="159"/>
                </a:cxn>
              </a:cxnLst>
              <a:rect l="0" t="0" r="r" b="b"/>
              <a:pathLst>
                <a:path w="331" h="267">
                  <a:moveTo>
                    <a:pt x="326" y="155"/>
                  </a:moveTo>
                  <a:lnTo>
                    <a:pt x="321" y="151"/>
                  </a:lnTo>
                  <a:lnTo>
                    <a:pt x="317" y="149"/>
                  </a:lnTo>
                  <a:lnTo>
                    <a:pt x="311" y="147"/>
                  </a:lnTo>
                  <a:lnTo>
                    <a:pt x="298" y="146"/>
                  </a:lnTo>
                  <a:lnTo>
                    <a:pt x="273" y="147"/>
                  </a:lnTo>
                  <a:lnTo>
                    <a:pt x="266" y="147"/>
                  </a:lnTo>
                  <a:lnTo>
                    <a:pt x="260" y="146"/>
                  </a:lnTo>
                  <a:lnTo>
                    <a:pt x="255" y="143"/>
                  </a:lnTo>
                  <a:lnTo>
                    <a:pt x="250" y="140"/>
                  </a:lnTo>
                  <a:lnTo>
                    <a:pt x="245" y="136"/>
                  </a:lnTo>
                  <a:lnTo>
                    <a:pt x="244" y="134"/>
                  </a:lnTo>
                  <a:lnTo>
                    <a:pt x="243" y="132"/>
                  </a:lnTo>
                  <a:lnTo>
                    <a:pt x="242" y="126"/>
                  </a:lnTo>
                  <a:lnTo>
                    <a:pt x="239" y="115"/>
                  </a:lnTo>
                  <a:lnTo>
                    <a:pt x="206" y="68"/>
                  </a:lnTo>
                  <a:lnTo>
                    <a:pt x="183" y="44"/>
                  </a:lnTo>
                  <a:lnTo>
                    <a:pt x="159" y="24"/>
                  </a:lnTo>
                  <a:lnTo>
                    <a:pt x="128" y="6"/>
                  </a:lnTo>
                  <a:lnTo>
                    <a:pt x="109" y="0"/>
                  </a:lnTo>
                  <a:lnTo>
                    <a:pt x="98" y="0"/>
                  </a:lnTo>
                  <a:lnTo>
                    <a:pt x="76" y="2"/>
                  </a:lnTo>
                  <a:lnTo>
                    <a:pt x="65" y="6"/>
                  </a:lnTo>
                  <a:lnTo>
                    <a:pt x="44" y="15"/>
                  </a:lnTo>
                  <a:lnTo>
                    <a:pt x="35" y="21"/>
                  </a:lnTo>
                  <a:lnTo>
                    <a:pt x="26" y="29"/>
                  </a:lnTo>
                  <a:lnTo>
                    <a:pt x="18" y="39"/>
                  </a:lnTo>
                  <a:lnTo>
                    <a:pt x="8" y="58"/>
                  </a:lnTo>
                  <a:lnTo>
                    <a:pt x="3" y="71"/>
                  </a:lnTo>
                  <a:lnTo>
                    <a:pt x="1" y="85"/>
                  </a:lnTo>
                  <a:lnTo>
                    <a:pt x="0" y="99"/>
                  </a:lnTo>
                  <a:lnTo>
                    <a:pt x="2" y="122"/>
                  </a:lnTo>
                  <a:lnTo>
                    <a:pt x="6" y="136"/>
                  </a:lnTo>
                  <a:lnTo>
                    <a:pt x="15" y="165"/>
                  </a:lnTo>
                  <a:lnTo>
                    <a:pt x="26" y="186"/>
                  </a:lnTo>
                  <a:lnTo>
                    <a:pt x="42" y="206"/>
                  </a:lnTo>
                  <a:lnTo>
                    <a:pt x="78" y="236"/>
                  </a:lnTo>
                  <a:lnTo>
                    <a:pt x="115" y="256"/>
                  </a:lnTo>
                  <a:lnTo>
                    <a:pt x="123" y="259"/>
                  </a:lnTo>
                  <a:lnTo>
                    <a:pt x="138" y="264"/>
                  </a:lnTo>
                  <a:lnTo>
                    <a:pt x="159" y="267"/>
                  </a:lnTo>
                  <a:lnTo>
                    <a:pt x="185" y="263"/>
                  </a:lnTo>
                  <a:lnTo>
                    <a:pt x="196" y="260"/>
                  </a:lnTo>
                  <a:lnTo>
                    <a:pt x="205" y="255"/>
                  </a:lnTo>
                  <a:lnTo>
                    <a:pt x="214" y="249"/>
                  </a:lnTo>
                  <a:lnTo>
                    <a:pt x="228" y="235"/>
                  </a:lnTo>
                  <a:lnTo>
                    <a:pt x="233" y="227"/>
                  </a:lnTo>
                  <a:lnTo>
                    <a:pt x="243" y="202"/>
                  </a:lnTo>
                  <a:lnTo>
                    <a:pt x="249" y="179"/>
                  </a:lnTo>
                  <a:lnTo>
                    <a:pt x="250" y="176"/>
                  </a:lnTo>
                  <a:lnTo>
                    <a:pt x="252" y="175"/>
                  </a:lnTo>
                  <a:lnTo>
                    <a:pt x="258" y="173"/>
                  </a:lnTo>
                  <a:lnTo>
                    <a:pt x="265" y="174"/>
                  </a:lnTo>
                  <a:lnTo>
                    <a:pt x="286" y="180"/>
                  </a:lnTo>
                  <a:lnTo>
                    <a:pt x="305" y="188"/>
                  </a:lnTo>
                  <a:lnTo>
                    <a:pt x="310" y="189"/>
                  </a:lnTo>
                  <a:lnTo>
                    <a:pt x="314" y="190"/>
                  </a:lnTo>
                  <a:lnTo>
                    <a:pt x="317" y="190"/>
                  </a:lnTo>
                  <a:lnTo>
                    <a:pt x="320" y="189"/>
                  </a:lnTo>
                  <a:lnTo>
                    <a:pt x="325" y="184"/>
                  </a:lnTo>
                  <a:lnTo>
                    <a:pt x="327" y="181"/>
                  </a:lnTo>
                  <a:lnTo>
                    <a:pt x="331" y="172"/>
                  </a:lnTo>
                  <a:lnTo>
                    <a:pt x="331" y="169"/>
                  </a:lnTo>
                  <a:lnTo>
                    <a:pt x="331" y="167"/>
                  </a:lnTo>
                  <a:lnTo>
                    <a:pt x="331" y="164"/>
                  </a:lnTo>
                  <a:lnTo>
                    <a:pt x="329" y="159"/>
                  </a:lnTo>
                  <a:lnTo>
                    <a:pt x="326" y="15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19"/>
            <p:cNvSpPr>
              <a:spLocks/>
            </p:cNvSpPr>
            <p:nvPr/>
          </p:nvSpPr>
          <p:spPr bwMode="auto">
            <a:xfrm flipH="1">
              <a:off x="7921662" y="5168207"/>
              <a:ext cx="52663" cy="131160"/>
            </a:xfrm>
            <a:custGeom>
              <a:avLst/>
              <a:gdLst/>
              <a:ahLst/>
              <a:cxnLst>
                <a:cxn ang="0">
                  <a:pos x="53" y="113"/>
                </a:cxn>
                <a:cxn ang="0">
                  <a:pos x="53" y="102"/>
                </a:cxn>
                <a:cxn ang="0">
                  <a:pos x="50" y="89"/>
                </a:cxn>
                <a:cxn ang="0">
                  <a:pos x="47" y="81"/>
                </a:cxn>
                <a:cxn ang="0">
                  <a:pos x="32" y="23"/>
                </a:cxn>
                <a:cxn ang="0">
                  <a:pos x="25" y="4"/>
                </a:cxn>
                <a:cxn ang="0">
                  <a:pos x="23" y="1"/>
                </a:cxn>
                <a:cxn ang="0">
                  <a:pos x="20" y="0"/>
                </a:cxn>
                <a:cxn ang="0">
                  <a:pos x="19" y="0"/>
                </a:cxn>
                <a:cxn ang="0">
                  <a:pos x="16" y="2"/>
                </a:cxn>
                <a:cxn ang="0">
                  <a:pos x="13" y="5"/>
                </a:cxn>
                <a:cxn ang="0">
                  <a:pos x="7" y="15"/>
                </a:cxn>
                <a:cxn ang="0">
                  <a:pos x="1" y="21"/>
                </a:cxn>
                <a:cxn ang="0">
                  <a:pos x="0" y="23"/>
                </a:cxn>
                <a:cxn ang="0">
                  <a:pos x="0" y="28"/>
                </a:cxn>
                <a:cxn ang="0">
                  <a:pos x="20" y="122"/>
                </a:cxn>
                <a:cxn ang="0">
                  <a:pos x="23" y="127"/>
                </a:cxn>
                <a:cxn ang="0">
                  <a:pos x="25" y="130"/>
                </a:cxn>
                <a:cxn ang="0">
                  <a:pos x="26" y="131"/>
                </a:cxn>
                <a:cxn ang="0">
                  <a:pos x="28" y="132"/>
                </a:cxn>
                <a:cxn ang="0">
                  <a:pos x="30" y="132"/>
                </a:cxn>
                <a:cxn ang="0">
                  <a:pos x="34" y="131"/>
                </a:cxn>
                <a:cxn ang="0">
                  <a:pos x="41" y="128"/>
                </a:cxn>
                <a:cxn ang="0">
                  <a:pos x="46" y="125"/>
                </a:cxn>
                <a:cxn ang="0">
                  <a:pos x="49" y="122"/>
                </a:cxn>
                <a:cxn ang="0">
                  <a:pos x="51" y="118"/>
                </a:cxn>
                <a:cxn ang="0">
                  <a:pos x="53" y="113"/>
                </a:cxn>
              </a:cxnLst>
              <a:rect l="0" t="0" r="r" b="b"/>
              <a:pathLst>
                <a:path w="53" h="132">
                  <a:moveTo>
                    <a:pt x="53" y="113"/>
                  </a:moveTo>
                  <a:lnTo>
                    <a:pt x="53" y="102"/>
                  </a:lnTo>
                  <a:lnTo>
                    <a:pt x="50" y="89"/>
                  </a:lnTo>
                  <a:lnTo>
                    <a:pt x="47" y="81"/>
                  </a:lnTo>
                  <a:lnTo>
                    <a:pt x="32" y="23"/>
                  </a:lnTo>
                  <a:lnTo>
                    <a:pt x="25" y="4"/>
                  </a:lnTo>
                  <a:lnTo>
                    <a:pt x="23" y="1"/>
                  </a:lnTo>
                  <a:lnTo>
                    <a:pt x="20" y="0"/>
                  </a:lnTo>
                  <a:lnTo>
                    <a:pt x="19" y="0"/>
                  </a:lnTo>
                  <a:lnTo>
                    <a:pt x="16" y="2"/>
                  </a:lnTo>
                  <a:lnTo>
                    <a:pt x="13" y="5"/>
                  </a:lnTo>
                  <a:lnTo>
                    <a:pt x="7" y="15"/>
                  </a:lnTo>
                  <a:lnTo>
                    <a:pt x="1" y="21"/>
                  </a:lnTo>
                  <a:lnTo>
                    <a:pt x="0" y="23"/>
                  </a:lnTo>
                  <a:lnTo>
                    <a:pt x="0" y="28"/>
                  </a:lnTo>
                  <a:lnTo>
                    <a:pt x="20" y="122"/>
                  </a:lnTo>
                  <a:lnTo>
                    <a:pt x="23" y="127"/>
                  </a:lnTo>
                  <a:lnTo>
                    <a:pt x="25" y="130"/>
                  </a:lnTo>
                  <a:lnTo>
                    <a:pt x="26" y="131"/>
                  </a:lnTo>
                  <a:lnTo>
                    <a:pt x="28" y="132"/>
                  </a:lnTo>
                  <a:lnTo>
                    <a:pt x="30" y="132"/>
                  </a:lnTo>
                  <a:lnTo>
                    <a:pt x="34" y="131"/>
                  </a:lnTo>
                  <a:lnTo>
                    <a:pt x="41" y="128"/>
                  </a:lnTo>
                  <a:lnTo>
                    <a:pt x="46" y="125"/>
                  </a:lnTo>
                  <a:lnTo>
                    <a:pt x="49" y="122"/>
                  </a:lnTo>
                  <a:lnTo>
                    <a:pt x="51" y="118"/>
                  </a:lnTo>
                  <a:lnTo>
                    <a:pt x="53" y="113"/>
                  </a:lnTo>
                  <a:close/>
                </a:path>
              </a:pathLst>
            </a:custGeom>
            <a:solidFill>
              <a:srgbClr val="F0DE9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20"/>
            <p:cNvSpPr>
              <a:spLocks/>
            </p:cNvSpPr>
            <p:nvPr/>
          </p:nvSpPr>
          <p:spPr bwMode="auto">
            <a:xfrm flipH="1">
              <a:off x="7927624" y="5070831"/>
              <a:ext cx="479926" cy="242447"/>
            </a:xfrm>
            <a:custGeom>
              <a:avLst/>
              <a:gdLst/>
              <a:ahLst/>
              <a:cxnLst>
                <a:cxn ang="0">
                  <a:pos x="395" y="16"/>
                </a:cxn>
                <a:cxn ang="0">
                  <a:pos x="408" y="32"/>
                </a:cxn>
                <a:cxn ang="0">
                  <a:pos x="412" y="52"/>
                </a:cxn>
                <a:cxn ang="0">
                  <a:pos x="404" y="66"/>
                </a:cxn>
                <a:cxn ang="0">
                  <a:pos x="373" y="91"/>
                </a:cxn>
                <a:cxn ang="0">
                  <a:pos x="293" y="111"/>
                </a:cxn>
                <a:cxn ang="0">
                  <a:pos x="264" y="104"/>
                </a:cxn>
                <a:cxn ang="0">
                  <a:pos x="258" y="103"/>
                </a:cxn>
                <a:cxn ang="0">
                  <a:pos x="256" y="98"/>
                </a:cxn>
                <a:cxn ang="0">
                  <a:pos x="247" y="81"/>
                </a:cxn>
                <a:cxn ang="0">
                  <a:pos x="231" y="75"/>
                </a:cxn>
                <a:cxn ang="0">
                  <a:pos x="214" y="76"/>
                </a:cxn>
                <a:cxn ang="0">
                  <a:pos x="202" y="87"/>
                </a:cxn>
                <a:cxn ang="0">
                  <a:pos x="194" y="92"/>
                </a:cxn>
                <a:cxn ang="0">
                  <a:pos x="188" y="89"/>
                </a:cxn>
                <a:cxn ang="0">
                  <a:pos x="177" y="45"/>
                </a:cxn>
                <a:cxn ang="0">
                  <a:pos x="117" y="1"/>
                </a:cxn>
                <a:cxn ang="0">
                  <a:pos x="98" y="3"/>
                </a:cxn>
                <a:cxn ang="0">
                  <a:pos x="54" y="17"/>
                </a:cxn>
                <a:cxn ang="0">
                  <a:pos x="17" y="66"/>
                </a:cxn>
                <a:cxn ang="0">
                  <a:pos x="2" y="119"/>
                </a:cxn>
                <a:cxn ang="0">
                  <a:pos x="0" y="139"/>
                </a:cxn>
                <a:cxn ang="0">
                  <a:pos x="6" y="154"/>
                </a:cxn>
                <a:cxn ang="0">
                  <a:pos x="81" y="225"/>
                </a:cxn>
                <a:cxn ang="0">
                  <a:pos x="144" y="244"/>
                </a:cxn>
                <a:cxn ang="0">
                  <a:pos x="176" y="235"/>
                </a:cxn>
                <a:cxn ang="0">
                  <a:pos x="183" y="223"/>
                </a:cxn>
                <a:cxn ang="0">
                  <a:pos x="187" y="221"/>
                </a:cxn>
                <a:cxn ang="0">
                  <a:pos x="199" y="227"/>
                </a:cxn>
                <a:cxn ang="0">
                  <a:pos x="237" y="217"/>
                </a:cxn>
                <a:cxn ang="0">
                  <a:pos x="247" y="202"/>
                </a:cxn>
                <a:cxn ang="0">
                  <a:pos x="248" y="193"/>
                </a:cxn>
                <a:cxn ang="0">
                  <a:pos x="268" y="198"/>
                </a:cxn>
                <a:cxn ang="0">
                  <a:pos x="296" y="196"/>
                </a:cxn>
                <a:cxn ang="0">
                  <a:pos x="297" y="204"/>
                </a:cxn>
                <a:cxn ang="0">
                  <a:pos x="299" y="223"/>
                </a:cxn>
                <a:cxn ang="0">
                  <a:pos x="307" y="229"/>
                </a:cxn>
                <a:cxn ang="0">
                  <a:pos x="341" y="232"/>
                </a:cxn>
                <a:cxn ang="0">
                  <a:pos x="401" y="201"/>
                </a:cxn>
                <a:cxn ang="0">
                  <a:pos x="414" y="185"/>
                </a:cxn>
                <a:cxn ang="0">
                  <a:pos x="427" y="136"/>
                </a:cxn>
                <a:cxn ang="0">
                  <a:pos x="440" y="128"/>
                </a:cxn>
                <a:cxn ang="0">
                  <a:pos x="475" y="104"/>
                </a:cxn>
                <a:cxn ang="0">
                  <a:pos x="482" y="90"/>
                </a:cxn>
                <a:cxn ang="0">
                  <a:pos x="483" y="51"/>
                </a:cxn>
                <a:cxn ang="0">
                  <a:pos x="475" y="42"/>
                </a:cxn>
                <a:cxn ang="0">
                  <a:pos x="456" y="22"/>
                </a:cxn>
                <a:cxn ang="0">
                  <a:pos x="446" y="21"/>
                </a:cxn>
                <a:cxn ang="0">
                  <a:pos x="439" y="23"/>
                </a:cxn>
                <a:cxn ang="0">
                  <a:pos x="440" y="27"/>
                </a:cxn>
                <a:cxn ang="0">
                  <a:pos x="444" y="35"/>
                </a:cxn>
                <a:cxn ang="0">
                  <a:pos x="443" y="46"/>
                </a:cxn>
                <a:cxn ang="0">
                  <a:pos x="433" y="52"/>
                </a:cxn>
                <a:cxn ang="0">
                  <a:pos x="426" y="52"/>
                </a:cxn>
                <a:cxn ang="0">
                  <a:pos x="424" y="47"/>
                </a:cxn>
                <a:cxn ang="0">
                  <a:pos x="417" y="25"/>
                </a:cxn>
                <a:cxn ang="0">
                  <a:pos x="399" y="10"/>
                </a:cxn>
                <a:cxn ang="0">
                  <a:pos x="395" y="10"/>
                </a:cxn>
              </a:cxnLst>
              <a:rect l="0" t="0" r="r" b="b"/>
              <a:pathLst>
                <a:path w="483" h="244">
                  <a:moveTo>
                    <a:pt x="395" y="10"/>
                  </a:moveTo>
                  <a:lnTo>
                    <a:pt x="395" y="13"/>
                  </a:lnTo>
                  <a:lnTo>
                    <a:pt x="395" y="16"/>
                  </a:lnTo>
                  <a:lnTo>
                    <a:pt x="397" y="19"/>
                  </a:lnTo>
                  <a:lnTo>
                    <a:pt x="399" y="23"/>
                  </a:lnTo>
                  <a:lnTo>
                    <a:pt x="408" y="32"/>
                  </a:lnTo>
                  <a:lnTo>
                    <a:pt x="410" y="37"/>
                  </a:lnTo>
                  <a:lnTo>
                    <a:pt x="413" y="45"/>
                  </a:lnTo>
                  <a:lnTo>
                    <a:pt x="412" y="52"/>
                  </a:lnTo>
                  <a:lnTo>
                    <a:pt x="411" y="55"/>
                  </a:lnTo>
                  <a:lnTo>
                    <a:pt x="407" y="62"/>
                  </a:lnTo>
                  <a:lnTo>
                    <a:pt x="404" y="66"/>
                  </a:lnTo>
                  <a:lnTo>
                    <a:pt x="393" y="76"/>
                  </a:lnTo>
                  <a:lnTo>
                    <a:pt x="380" y="86"/>
                  </a:lnTo>
                  <a:lnTo>
                    <a:pt x="373" y="91"/>
                  </a:lnTo>
                  <a:lnTo>
                    <a:pt x="323" y="108"/>
                  </a:lnTo>
                  <a:lnTo>
                    <a:pt x="304" y="112"/>
                  </a:lnTo>
                  <a:lnTo>
                    <a:pt x="293" y="111"/>
                  </a:lnTo>
                  <a:lnTo>
                    <a:pt x="268" y="105"/>
                  </a:lnTo>
                  <a:lnTo>
                    <a:pt x="266" y="104"/>
                  </a:lnTo>
                  <a:lnTo>
                    <a:pt x="264" y="104"/>
                  </a:lnTo>
                  <a:lnTo>
                    <a:pt x="260" y="104"/>
                  </a:lnTo>
                  <a:lnTo>
                    <a:pt x="259" y="103"/>
                  </a:lnTo>
                  <a:lnTo>
                    <a:pt x="258" y="103"/>
                  </a:lnTo>
                  <a:lnTo>
                    <a:pt x="257" y="102"/>
                  </a:lnTo>
                  <a:lnTo>
                    <a:pt x="256" y="100"/>
                  </a:lnTo>
                  <a:lnTo>
                    <a:pt x="256" y="98"/>
                  </a:lnTo>
                  <a:lnTo>
                    <a:pt x="252" y="86"/>
                  </a:lnTo>
                  <a:lnTo>
                    <a:pt x="250" y="84"/>
                  </a:lnTo>
                  <a:lnTo>
                    <a:pt x="247" y="81"/>
                  </a:lnTo>
                  <a:lnTo>
                    <a:pt x="244" y="79"/>
                  </a:lnTo>
                  <a:lnTo>
                    <a:pt x="235" y="75"/>
                  </a:lnTo>
                  <a:lnTo>
                    <a:pt x="231" y="75"/>
                  </a:lnTo>
                  <a:lnTo>
                    <a:pt x="222" y="75"/>
                  </a:lnTo>
                  <a:lnTo>
                    <a:pt x="217" y="75"/>
                  </a:lnTo>
                  <a:lnTo>
                    <a:pt x="214" y="76"/>
                  </a:lnTo>
                  <a:lnTo>
                    <a:pt x="206" y="81"/>
                  </a:lnTo>
                  <a:lnTo>
                    <a:pt x="204" y="84"/>
                  </a:lnTo>
                  <a:lnTo>
                    <a:pt x="202" y="87"/>
                  </a:lnTo>
                  <a:lnTo>
                    <a:pt x="199" y="90"/>
                  </a:lnTo>
                  <a:lnTo>
                    <a:pt x="198" y="92"/>
                  </a:lnTo>
                  <a:lnTo>
                    <a:pt x="194" y="92"/>
                  </a:lnTo>
                  <a:lnTo>
                    <a:pt x="190" y="92"/>
                  </a:lnTo>
                  <a:lnTo>
                    <a:pt x="189" y="91"/>
                  </a:lnTo>
                  <a:lnTo>
                    <a:pt x="188" y="89"/>
                  </a:lnTo>
                  <a:lnTo>
                    <a:pt x="187" y="86"/>
                  </a:lnTo>
                  <a:lnTo>
                    <a:pt x="181" y="60"/>
                  </a:lnTo>
                  <a:lnTo>
                    <a:pt x="177" y="45"/>
                  </a:lnTo>
                  <a:lnTo>
                    <a:pt x="172" y="41"/>
                  </a:lnTo>
                  <a:lnTo>
                    <a:pt x="126" y="5"/>
                  </a:lnTo>
                  <a:lnTo>
                    <a:pt x="117" y="1"/>
                  </a:lnTo>
                  <a:lnTo>
                    <a:pt x="114" y="0"/>
                  </a:lnTo>
                  <a:lnTo>
                    <a:pt x="108" y="0"/>
                  </a:lnTo>
                  <a:lnTo>
                    <a:pt x="98" y="3"/>
                  </a:lnTo>
                  <a:lnTo>
                    <a:pt x="91" y="4"/>
                  </a:lnTo>
                  <a:lnTo>
                    <a:pt x="65" y="12"/>
                  </a:lnTo>
                  <a:lnTo>
                    <a:pt x="54" y="17"/>
                  </a:lnTo>
                  <a:lnTo>
                    <a:pt x="49" y="21"/>
                  </a:lnTo>
                  <a:lnTo>
                    <a:pt x="35" y="36"/>
                  </a:lnTo>
                  <a:lnTo>
                    <a:pt x="17" y="66"/>
                  </a:lnTo>
                  <a:lnTo>
                    <a:pt x="11" y="80"/>
                  </a:lnTo>
                  <a:lnTo>
                    <a:pt x="4" y="109"/>
                  </a:lnTo>
                  <a:lnTo>
                    <a:pt x="2" y="119"/>
                  </a:lnTo>
                  <a:lnTo>
                    <a:pt x="2" y="123"/>
                  </a:lnTo>
                  <a:lnTo>
                    <a:pt x="1" y="127"/>
                  </a:lnTo>
                  <a:lnTo>
                    <a:pt x="0" y="139"/>
                  </a:lnTo>
                  <a:lnTo>
                    <a:pt x="1" y="144"/>
                  </a:lnTo>
                  <a:lnTo>
                    <a:pt x="3" y="149"/>
                  </a:lnTo>
                  <a:lnTo>
                    <a:pt x="6" y="154"/>
                  </a:lnTo>
                  <a:lnTo>
                    <a:pt x="24" y="176"/>
                  </a:lnTo>
                  <a:lnTo>
                    <a:pt x="71" y="220"/>
                  </a:lnTo>
                  <a:lnTo>
                    <a:pt x="81" y="225"/>
                  </a:lnTo>
                  <a:lnTo>
                    <a:pt x="110" y="238"/>
                  </a:lnTo>
                  <a:lnTo>
                    <a:pt x="127" y="243"/>
                  </a:lnTo>
                  <a:lnTo>
                    <a:pt x="144" y="244"/>
                  </a:lnTo>
                  <a:lnTo>
                    <a:pt x="153" y="243"/>
                  </a:lnTo>
                  <a:lnTo>
                    <a:pt x="162" y="241"/>
                  </a:lnTo>
                  <a:lnTo>
                    <a:pt x="176" y="235"/>
                  </a:lnTo>
                  <a:lnTo>
                    <a:pt x="178" y="233"/>
                  </a:lnTo>
                  <a:lnTo>
                    <a:pt x="180" y="231"/>
                  </a:lnTo>
                  <a:lnTo>
                    <a:pt x="183" y="223"/>
                  </a:lnTo>
                  <a:lnTo>
                    <a:pt x="184" y="222"/>
                  </a:lnTo>
                  <a:lnTo>
                    <a:pt x="186" y="221"/>
                  </a:lnTo>
                  <a:lnTo>
                    <a:pt x="187" y="221"/>
                  </a:lnTo>
                  <a:lnTo>
                    <a:pt x="188" y="221"/>
                  </a:lnTo>
                  <a:lnTo>
                    <a:pt x="195" y="226"/>
                  </a:lnTo>
                  <a:lnTo>
                    <a:pt x="199" y="227"/>
                  </a:lnTo>
                  <a:lnTo>
                    <a:pt x="203" y="227"/>
                  </a:lnTo>
                  <a:lnTo>
                    <a:pt x="228" y="221"/>
                  </a:lnTo>
                  <a:lnTo>
                    <a:pt x="237" y="217"/>
                  </a:lnTo>
                  <a:lnTo>
                    <a:pt x="244" y="210"/>
                  </a:lnTo>
                  <a:lnTo>
                    <a:pt x="247" y="204"/>
                  </a:lnTo>
                  <a:lnTo>
                    <a:pt x="247" y="202"/>
                  </a:lnTo>
                  <a:lnTo>
                    <a:pt x="246" y="195"/>
                  </a:lnTo>
                  <a:lnTo>
                    <a:pt x="247" y="194"/>
                  </a:lnTo>
                  <a:lnTo>
                    <a:pt x="248" y="193"/>
                  </a:lnTo>
                  <a:lnTo>
                    <a:pt x="251" y="193"/>
                  </a:lnTo>
                  <a:lnTo>
                    <a:pt x="262" y="197"/>
                  </a:lnTo>
                  <a:lnTo>
                    <a:pt x="268" y="198"/>
                  </a:lnTo>
                  <a:lnTo>
                    <a:pt x="284" y="197"/>
                  </a:lnTo>
                  <a:lnTo>
                    <a:pt x="287" y="196"/>
                  </a:lnTo>
                  <a:lnTo>
                    <a:pt x="296" y="196"/>
                  </a:lnTo>
                  <a:lnTo>
                    <a:pt x="298" y="197"/>
                  </a:lnTo>
                  <a:lnTo>
                    <a:pt x="298" y="199"/>
                  </a:lnTo>
                  <a:lnTo>
                    <a:pt x="297" y="204"/>
                  </a:lnTo>
                  <a:lnTo>
                    <a:pt x="297" y="215"/>
                  </a:lnTo>
                  <a:lnTo>
                    <a:pt x="298" y="221"/>
                  </a:lnTo>
                  <a:lnTo>
                    <a:pt x="299" y="223"/>
                  </a:lnTo>
                  <a:lnTo>
                    <a:pt x="300" y="225"/>
                  </a:lnTo>
                  <a:lnTo>
                    <a:pt x="303" y="228"/>
                  </a:lnTo>
                  <a:lnTo>
                    <a:pt x="307" y="229"/>
                  </a:lnTo>
                  <a:lnTo>
                    <a:pt x="312" y="230"/>
                  </a:lnTo>
                  <a:lnTo>
                    <a:pt x="333" y="232"/>
                  </a:lnTo>
                  <a:lnTo>
                    <a:pt x="341" y="232"/>
                  </a:lnTo>
                  <a:lnTo>
                    <a:pt x="350" y="231"/>
                  </a:lnTo>
                  <a:lnTo>
                    <a:pt x="359" y="227"/>
                  </a:lnTo>
                  <a:lnTo>
                    <a:pt x="401" y="201"/>
                  </a:lnTo>
                  <a:lnTo>
                    <a:pt x="406" y="197"/>
                  </a:lnTo>
                  <a:lnTo>
                    <a:pt x="410" y="192"/>
                  </a:lnTo>
                  <a:lnTo>
                    <a:pt x="414" y="185"/>
                  </a:lnTo>
                  <a:lnTo>
                    <a:pt x="422" y="154"/>
                  </a:lnTo>
                  <a:lnTo>
                    <a:pt x="423" y="147"/>
                  </a:lnTo>
                  <a:lnTo>
                    <a:pt x="427" y="136"/>
                  </a:lnTo>
                  <a:lnTo>
                    <a:pt x="429" y="134"/>
                  </a:lnTo>
                  <a:lnTo>
                    <a:pt x="431" y="133"/>
                  </a:lnTo>
                  <a:lnTo>
                    <a:pt x="440" y="128"/>
                  </a:lnTo>
                  <a:lnTo>
                    <a:pt x="463" y="115"/>
                  </a:lnTo>
                  <a:lnTo>
                    <a:pt x="467" y="112"/>
                  </a:lnTo>
                  <a:lnTo>
                    <a:pt x="475" y="104"/>
                  </a:lnTo>
                  <a:lnTo>
                    <a:pt x="478" y="100"/>
                  </a:lnTo>
                  <a:lnTo>
                    <a:pt x="480" y="96"/>
                  </a:lnTo>
                  <a:lnTo>
                    <a:pt x="482" y="90"/>
                  </a:lnTo>
                  <a:lnTo>
                    <a:pt x="483" y="84"/>
                  </a:lnTo>
                  <a:lnTo>
                    <a:pt x="483" y="56"/>
                  </a:lnTo>
                  <a:lnTo>
                    <a:pt x="483" y="51"/>
                  </a:lnTo>
                  <a:lnTo>
                    <a:pt x="482" y="49"/>
                  </a:lnTo>
                  <a:lnTo>
                    <a:pt x="481" y="48"/>
                  </a:lnTo>
                  <a:lnTo>
                    <a:pt x="475" y="42"/>
                  </a:lnTo>
                  <a:lnTo>
                    <a:pt x="461" y="26"/>
                  </a:lnTo>
                  <a:lnTo>
                    <a:pt x="458" y="23"/>
                  </a:lnTo>
                  <a:lnTo>
                    <a:pt x="456" y="22"/>
                  </a:lnTo>
                  <a:lnTo>
                    <a:pt x="454" y="21"/>
                  </a:lnTo>
                  <a:lnTo>
                    <a:pt x="451" y="21"/>
                  </a:lnTo>
                  <a:lnTo>
                    <a:pt x="446" y="21"/>
                  </a:lnTo>
                  <a:lnTo>
                    <a:pt x="442" y="21"/>
                  </a:lnTo>
                  <a:lnTo>
                    <a:pt x="440" y="22"/>
                  </a:lnTo>
                  <a:lnTo>
                    <a:pt x="439" y="23"/>
                  </a:lnTo>
                  <a:lnTo>
                    <a:pt x="439" y="24"/>
                  </a:lnTo>
                  <a:lnTo>
                    <a:pt x="439" y="26"/>
                  </a:lnTo>
                  <a:lnTo>
                    <a:pt x="440" y="27"/>
                  </a:lnTo>
                  <a:lnTo>
                    <a:pt x="441" y="30"/>
                  </a:lnTo>
                  <a:lnTo>
                    <a:pt x="444" y="33"/>
                  </a:lnTo>
                  <a:lnTo>
                    <a:pt x="444" y="35"/>
                  </a:lnTo>
                  <a:lnTo>
                    <a:pt x="445" y="37"/>
                  </a:lnTo>
                  <a:lnTo>
                    <a:pt x="444" y="43"/>
                  </a:lnTo>
                  <a:lnTo>
                    <a:pt x="443" y="46"/>
                  </a:lnTo>
                  <a:lnTo>
                    <a:pt x="441" y="48"/>
                  </a:lnTo>
                  <a:lnTo>
                    <a:pt x="438" y="50"/>
                  </a:lnTo>
                  <a:lnTo>
                    <a:pt x="433" y="52"/>
                  </a:lnTo>
                  <a:lnTo>
                    <a:pt x="429" y="53"/>
                  </a:lnTo>
                  <a:lnTo>
                    <a:pt x="427" y="53"/>
                  </a:lnTo>
                  <a:lnTo>
                    <a:pt x="426" y="52"/>
                  </a:lnTo>
                  <a:lnTo>
                    <a:pt x="425" y="51"/>
                  </a:lnTo>
                  <a:lnTo>
                    <a:pt x="424" y="50"/>
                  </a:lnTo>
                  <a:lnTo>
                    <a:pt x="424" y="47"/>
                  </a:lnTo>
                  <a:lnTo>
                    <a:pt x="425" y="43"/>
                  </a:lnTo>
                  <a:lnTo>
                    <a:pt x="424" y="40"/>
                  </a:lnTo>
                  <a:lnTo>
                    <a:pt x="417" y="25"/>
                  </a:lnTo>
                  <a:lnTo>
                    <a:pt x="413" y="17"/>
                  </a:lnTo>
                  <a:lnTo>
                    <a:pt x="409" y="14"/>
                  </a:lnTo>
                  <a:lnTo>
                    <a:pt x="399" y="10"/>
                  </a:lnTo>
                  <a:lnTo>
                    <a:pt x="398" y="10"/>
                  </a:lnTo>
                  <a:lnTo>
                    <a:pt x="397" y="10"/>
                  </a:lnTo>
                  <a:lnTo>
                    <a:pt x="395" y="10"/>
                  </a:lnTo>
                  <a:close/>
                </a:path>
              </a:pathLst>
            </a:custGeom>
            <a:solidFill>
              <a:srgbClr val="C1814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21"/>
            <p:cNvSpPr>
              <a:spLocks/>
            </p:cNvSpPr>
            <p:nvPr/>
          </p:nvSpPr>
          <p:spPr bwMode="auto">
            <a:xfrm flipH="1">
              <a:off x="8240619" y="5086729"/>
              <a:ext cx="119236" cy="82472"/>
            </a:xfrm>
            <a:custGeom>
              <a:avLst/>
              <a:gdLst/>
              <a:ahLst/>
              <a:cxnLst>
                <a:cxn ang="0">
                  <a:pos x="43" y="1"/>
                </a:cxn>
                <a:cxn ang="0">
                  <a:pos x="20" y="7"/>
                </a:cxn>
                <a:cxn ang="0">
                  <a:pos x="12" y="10"/>
                </a:cxn>
                <a:cxn ang="0">
                  <a:pos x="7" y="13"/>
                </a:cxn>
                <a:cxn ang="0">
                  <a:pos x="3" y="17"/>
                </a:cxn>
                <a:cxn ang="0">
                  <a:pos x="1" y="19"/>
                </a:cxn>
                <a:cxn ang="0">
                  <a:pos x="0" y="21"/>
                </a:cxn>
                <a:cxn ang="0">
                  <a:pos x="0" y="23"/>
                </a:cxn>
                <a:cxn ang="0">
                  <a:pos x="0" y="25"/>
                </a:cxn>
                <a:cxn ang="0">
                  <a:pos x="0" y="27"/>
                </a:cxn>
                <a:cxn ang="0">
                  <a:pos x="3" y="30"/>
                </a:cxn>
                <a:cxn ang="0">
                  <a:pos x="14" y="38"/>
                </a:cxn>
                <a:cxn ang="0">
                  <a:pos x="45" y="67"/>
                </a:cxn>
                <a:cxn ang="0">
                  <a:pos x="61" y="79"/>
                </a:cxn>
                <a:cxn ang="0">
                  <a:pos x="66" y="82"/>
                </a:cxn>
                <a:cxn ang="0">
                  <a:pos x="68" y="83"/>
                </a:cxn>
                <a:cxn ang="0">
                  <a:pos x="70" y="83"/>
                </a:cxn>
                <a:cxn ang="0">
                  <a:pos x="72" y="82"/>
                </a:cxn>
                <a:cxn ang="0">
                  <a:pos x="74" y="81"/>
                </a:cxn>
                <a:cxn ang="0">
                  <a:pos x="76" y="80"/>
                </a:cxn>
                <a:cxn ang="0">
                  <a:pos x="78" y="79"/>
                </a:cxn>
                <a:cxn ang="0">
                  <a:pos x="80" y="76"/>
                </a:cxn>
                <a:cxn ang="0">
                  <a:pos x="91" y="62"/>
                </a:cxn>
                <a:cxn ang="0">
                  <a:pos x="94" y="59"/>
                </a:cxn>
                <a:cxn ang="0">
                  <a:pos x="97" y="58"/>
                </a:cxn>
                <a:cxn ang="0">
                  <a:pos x="109" y="53"/>
                </a:cxn>
                <a:cxn ang="0">
                  <a:pos x="112" y="53"/>
                </a:cxn>
                <a:cxn ang="0">
                  <a:pos x="116" y="51"/>
                </a:cxn>
                <a:cxn ang="0">
                  <a:pos x="118" y="50"/>
                </a:cxn>
                <a:cxn ang="0">
                  <a:pos x="120" y="48"/>
                </a:cxn>
                <a:cxn ang="0">
                  <a:pos x="120" y="47"/>
                </a:cxn>
                <a:cxn ang="0">
                  <a:pos x="118" y="44"/>
                </a:cxn>
                <a:cxn ang="0">
                  <a:pos x="109" y="37"/>
                </a:cxn>
                <a:cxn ang="0">
                  <a:pos x="85" y="14"/>
                </a:cxn>
                <a:cxn ang="0">
                  <a:pos x="72" y="5"/>
                </a:cxn>
                <a:cxn ang="0">
                  <a:pos x="65" y="1"/>
                </a:cxn>
                <a:cxn ang="0">
                  <a:pos x="59" y="0"/>
                </a:cxn>
                <a:cxn ang="0">
                  <a:pos x="43" y="1"/>
                </a:cxn>
              </a:cxnLst>
              <a:rect l="0" t="0" r="r" b="b"/>
              <a:pathLst>
                <a:path w="120" h="83">
                  <a:moveTo>
                    <a:pt x="43" y="1"/>
                  </a:moveTo>
                  <a:lnTo>
                    <a:pt x="20" y="7"/>
                  </a:lnTo>
                  <a:lnTo>
                    <a:pt x="12" y="10"/>
                  </a:lnTo>
                  <a:lnTo>
                    <a:pt x="7" y="13"/>
                  </a:lnTo>
                  <a:lnTo>
                    <a:pt x="3" y="17"/>
                  </a:lnTo>
                  <a:lnTo>
                    <a:pt x="1" y="19"/>
                  </a:lnTo>
                  <a:lnTo>
                    <a:pt x="0" y="21"/>
                  </a:lnTo>
                  <a:lnTo>
                    <a:pt x="0" y="23"/>
                  </a:lnTo>
                  <a:lnTo>
                    <a:pt x="0" y="25"/>
                  </a:lnTo>
                  <a:lnTo>
                    <a:pt x="0" y="27"/>
                  </a:lnTo>
                  <a:lnTo>
                    <a:pt x="3" y="30"/>
                  </a:lnTo>
                  <a:lnTo>
                    <a:pt x="14" y="38"/>
                  </a:lnTo>
                  <a:lnTo>
                    <a:pt x="45" y="67"/>
                  </a:lnTo>
                  <a:lnTo>
                    <a:pt x="61" y="79"/>
                  </a:lnTo>
                  <a:lnTo>
                    <a:pt x="66" y="82"/>
                  </a:lnTo>
                  <a:lnTo>
                    <a:pt x="68" y="83"/>
                  </a:lnTo>
                  <a:lnTo>
                    <a:pt x="70" y="83"/>
                  </a:lnTo>
                  <a:lnTo>
                    <a:pt x="72" y="82"/>
                  </a:lnTo>
                  <a:lnTo>
                    <a:pt x="74" y="81"/>
                  </a:lnTo>
                  <a:lnTo>
                    <a:pt x="76" y="80"/>
                  </a:lnTo>
                  <a:lnTo>
                    <a:pt x="78" y="79"/>
                  </a:lnTo>
                  <a:lnTo>
                    <a:pt x="80" y="76"/>
                  </a:lnTo>
                  <a:lnTo>
                    <a:pt x="91" y="62"/>
                  </a:lnTo>
                  <a:lnTo>
                    <a:pt x="94" y="59"/>
                  </a:lnTo>
                  <a:lnTo>
                    <a:pt x="97" y="58"/>
                  </a:lnTo>
                  <a:lnTo>
                    <a:pt x="109" y="53"/>
                  </a:lnTo>
                  <a:lnTo>
                    <a:pt x="112" y="53"/>
                  </a:lnTo>
                  <a:lnTo>
                    <a:pt x="116" y="51"/>
                  </a:lnTo>
                  <a:lnTo>
                    <a:pt x="118" y="50"/>
                  </a:lnTo>
                  <a:lnTo>
                    <a:pt x="120" y="48"/>
                  </a:lnTo>
                  <a:lnTo>
                    <a:pt x="120" y="47"/>
                  </a:lnTo>
                  <a:lnTo>
                    <a:pt x="118" y="44"/>
                  </a:lnTo>
                  <a:lnTo>
                    <a:pt x="109" y="37"/>
                  </a:lnTo>
                  <a:lnTo>
                    <a:pt x="85" y="14"/>
                  </a:lnTo>
                  <a:lnTo>
                    <a:pt x="72" y="5"/>
                  </a:lnTo>
                  <a:lnTo>
                    <a:pt x="65" y="1"/>
                  </a:lnTo>
                  <a:lnTo>
                    <a:pt x="59" y="0"/>
                  </a:lnTo>
                  <a:lnTo>
                    <a:pt x="43" y="1"/>
                  </a:lnTo>
                  <a:close/>
                </a:path>
              </a:pathLst>
            </a:custGeom>
            <a:solidFill>
              <a:srgbClr val="DFBE9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22"/>
            <p:cNvSpPr>
              <a:spLocks/>
            </p:cNvSpPr>
            <p:nvPr/>
          </p:nvSpPr>
          <p:spPr bwMode="auto">
            <a:xfrm flipH="1">
              <a:off x="8298250" y="5126474"/>
              <a:ext cx="94396" cy="157988"/>
            </a:xfrm>
            <a:custGeom>
              <a:avLst/>
              <a:gdLst/>
              <a:ahLst/>
              <a:cxnLst>
                <a:cxn ang="0">
                  <a:pos x="22" y="0"/>
                </a:cxn>
                <a:cxn ang="0">
                  <a:pos x="20" y="3"/>
                </a:cxn>
                <a:cxn ang="0">
                  <a:pos x="18" y="7"/>
                </a:cxn>
                <a:cxn ang="0">
                  <a:pos x="8" y="28"/>
                </a:cxn>
                <a:cxn ang="0">
                  <a:pos x="2" y="42"/>
                </a:cxn>
                <a:cxn ang="0">
                  <a:pos x="0" y="58"/>
                </a:cxn>
                <a:cxn ang="0">
                  <a:pos x="0" y="76"/>
                </a:cxn>
                <a:cxn ang="0">
                  <a:pos x="1" y="91"/>
                </a:cxn>
                <a:cxn ang="0">
                  <a:pos x="3" y="97"/>
                </a:cxn>
                <a:cxn ang="0">
                  <a:pos x="4" y="99"/>
                </a:cxn>
                <a:cxn ang="0">
                  <a:pos x="11" y="105"/>
                </a:cxn>
                <a:cxn ang="0">
                  <a:pos x="13" y="107"/>
                </a:cxn>
                <a:cxn ang="0">
                  <a:pos x="44" y="135"/>
                </a:cxn>
                <a:cxn ang="0">
                  <a:pos x="72" y="155"/>
                </a:cxn>
                <a:cxn ang="0">
                  <a:pos x="78" y="158"/>
                </a:cxn>
                <a:cxn ang="0">
                  <a:pos x="81" y="159"/>
                </a:cxn>
                <a:cxn ang="0">
                  <a:pos x="83" y="158"/>
                </a:cxn>
                <a:cxn ang="0">
                  <a:pos x="84" y="157"/>
                </a:cxn>
                <a:cxn ang="0">
                  <a:pos x="85" y="155"/>
                </a:cxn>
                <a:cxn ang="0">
                  <a:pos x="87" y="146"/>
                </a:cxn>
                <a:cxn ang="0">
                  <a:pos x="87" y="141"/>
                </a:cxn>
                <a:cxn ang="0">
                  <a:pos x="84" y="128"/>
                </a:cxn>
                <a:cxn ang="0">
                  <a:pos x="84" y="121"/>
                </a:cxn>
                <a:cxn ang="0">
                  <a:pos x="84" y="94"/>
                </a:cxn>
                <a:cxn ang="0">
                  <a:pos x="85" y="85"/>
                </a:cxn>
                <a:cxn ang="0">
                  <a:pos x="86" y="81"/>
                </a:cxn>
                <a:cxn ang="0">
                  <a:pos x="94" y="62"/>
                </a:cxn>
                <a:cxn ang="0">
                  <a:pos x="95" y="59"/>
                </a:cxn>
                <a:cxn ang="0">
                  <a:pos x="95" y="56"/>
                </a:cxn>
                <a:cxn ang="0">
                  <a:pos x="94" y="55"/>
                </a:cxn>
                <a:cxn ang="0">
                  <a:pos x="93" y="53"/>
                </a:cxn>
                <a:cxn ang="0">
                  <a:pos x="90" y="51"/>
                </a:cxn>
                <a:cxn ang="0">
                  <a:pos x="83" y="49"/>
                </a:cxn>
                <a:cxn ang="0">
                  <a:pos x="52" y="28"/>
                </a:cxn>
                <a:cxn ang="0">
                  <a:pos x="45" y="22"/>
                </a:cxn>
                <a:cxn ang="0">
                  <a:pos x="28" y="2"/>
                </a:cxn>
                <a:cxn ang="0">
                  <a:pos x="26" y="0"/>
                </a:cxn>
                <a:cxn ang="0">
                  <a:pos x="24" y="0"/>
                </a:cxn>
                <a:cxn ang="0">
                  <a:pos x="22" y="0"/>
                </a:cxn>
              </a:cxnLst>
              <a:rect l="0" t="0" r="r" b="b"/>
              <a:pathLst>
                <a:path w="95" h="159">
                  <a:moveTo>
                    <a:pt x="22" y="0"/>
                  </a:moveTo>
                  <a:lnTo>
                    <a:pt x="20" y="3"/>
                  </a:lnTo>
                  <a:lnTo>
                    <a:pt x="18" y="7"/>
                  </a:lnTo>
                  <a:lnTo>
                    <a:pt x="8" y="28"/>
                  </a:lnTo>
                  <a:lnTo>
                    <a:pt x="2" y="42"/>
                  </a:lnTo>
                  <a:lnTo>
                    <a:pt x="0" y="58"/>
                  </a:lnTo>
                  <a:lnTo>
                    <a:pt x="0" y="76"/>
                  </a:lnTo>
                  <a:lnTo>
                    <a:pt x="1" y="91"/>
                  </a:lnTo>
                  <a:lnTo>
                    <a:pt x="3" y="97"/>
                  </a:lnTo>
                  <a:lnTo>
                    <a:pt x="4" y="99"/>
                  </a:lnTo>
                  <a:lnTo>
                    <a:pt x="11" y="105"/>
                  </a:lnTo>
                  <a:lnTo>
                    <a:pt x="13" y="107"/>
                  </a:lnTo>
                  <a:lnTo>
                    <a:pt x="44" y="135"/>
                  </a:lnTo>
                  <a:lnTo>
                    <a:pt x="72" y="155"/>
                  </a:lnTo>
                  <a:lnTo>
                    <a:pt x="78" y="158"/>
                  </a:lnTo>
                  <a:lnTo>
                    <a:pt x="81" y="159"/>
                  </a:lnTo>
                  <a:lnTo>
                    <a:pt x="83" y="158"/>
                  </a:lnTo>
                  <a:lnTo>
                    <a:pt x="84" y="157"/>
                  </a:lnTo>
                  <a:lnTo>
                    <a:pt x="85" y="155"/>
                  </a:lnTo>
                  <a:lnTo>
                    <a:pt x="87" y="146"/>
                  </a:lnTo>
                  <a:lnTo>
                    <a:pt x="87" y="141"/>
                  </a:lnTo>
                  <a:lnTo>
                    <a:pt x="84" y="128"/>
                  </a:lnTo>
                  <a:lnTo>
                    <a:pt x="84" y="121"/>
                  </a:lnTo>
                  <a:lnTo>
                    <a:pt x="84" y="94"/>
                  </a:lnTo>
                  <a:lnTo>
                    <a:pt x="85" y="85"/>
                  </a:lnTo>
                  <a:lnTo>
                    <a:pt x="86" y="81"/>
                  </a:lnTo>
                  <a:lnTo>
                    <a:pt x="94" y="62"/>
                  </a:lnTo>
                  <a:lnTo>
                    <a:pt x="95" y="59"/>
                  </a:lnTo>
                  <a:lnTo>
                    <a:pt x="95" y="56"/>
                  </a:lnTo>
                  <a:lnTo>
                    <a:pt x="94" y="55"/>
                  </a:lnTo>
                  <a:lnTo>
                    <a:pt x="93" y="53"/>
                  </a:lnTo>
                  <a:lnTo>
                    <a:pt x="90" y="51"/>
                  </a:lnTo>
                  <a:lnTo>
                    <a:pt x="83" y="49"/>
                  </a:lnTo>
                  <a:lnTo>
                    <a:pt x="52" y="28"/>
                  </a:lnTo>
                  <a:lnTo>
                    <a:pt x="45" y="22"/>
                  </a:lnTo>
                  <a:lnTo>
                    <a:pt x="28" y="2"/>
                  </a:lnTo>
                  <a:lnTo>
                    <a:pt x="26" y="0"/>
                  </a:lnTo>
                  <a:lnTo>
                    <a:pt x="24" y="0"/>
                  </a:lnTo>
                  <a:lnTo>
                    <a:pt x="22" y="0"/>
                  </a:lnTo>
                  <a:close/>
                </a:path>
              </a:pathLst>
            </a:custGeom>
            <a:solidFill>
              <a:srgbClr val="DFBE9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23"/>
            <p:cNvSpPr>
              <a:spLocks/>
            </p:cNvSpPr>
            <p:nvPr/>
          </p:nvSpPr>
          <p:spPr bwMode="auto">
            <a:xfrm flipH="1">
              <a:off x="8227702" y="5186092"/>
              <a:ext cx="73529" cy="115262"/>
            </a:xfrm>
            <a:custGeom>
              <a:avLst/>
              <a:gdLst/>
              <a:ahLst/>
              <a:cxnLst>
                <a:cxn ang="0">
                  <a:pos x="74" y="38"/>
                </a:cxn>
                <a:cxn ang="0">
                  <a:pos x="73" y="21"/>
                </a:cxn>
                <a:cxn ang="0">
                  <a:pos x="71" y="13"/>
                </a:cxn>
                <a:cxn ang="0">
                  <a:pos x="68" y="7"/>
                </a:cxn>
                <a:cxn ang="0">
                  <a:pos x="67" y="4"/>
                </a:cxn>
                <a:cxn ang="0">
                  <a:pos x="65" y="1"/>
                </a:cxn>
                <a:cxn ang="0">
                  <a:pos x="64" y="0"/>
                </a:cxn>
                <a:cxn ang="0">
                  <a:pos x="64" y="0"/>
                </a:cxn>
                <a:cxn ang="0">
                  <a:pos x="63" y="1"/>
                </a:cxn>
                <a:cxn ang="0">
                  <a:pos x="63" y="2"/>
                </a:cxn>
                <a:cxn ang="0">
                  <a:pos x="60" y="6"/>
                </a:cxn>
                <a:cxn ang="0">
                  <a:pos x="58" y="6"/>
                </a:cxn>
                <a:cxn ang="0">
                  <a:pos x="56" y="7"/>
                </a:cxn>
                <a:cxn ang="0">
                  <a:pos x="47" y="7"/>
                </a:cxn>
                <a:cxn ang="0">
                  <a:pos x="36" y="7"/>
                </a:cxn>
                <a:cxn ang="0">
                  <a:pos x="33" y="6"/>
                </a:cxn>
                <a:cxn ang="0">
                  <a:pos x="24" y="3"/>
                </a:cxn>
                <a:cxn ang="0">
                  <a:pos x="20" y="1"/>
                </a:cxn>
                <a:cxn ang="0">
                  <a:pos x="18" y="1"/>
                </a:cxn>
                <a:cxn ang="0">
                  <a:pos x="17" y="1"/>
                </a:cxn>
                <a:cxn ang="0">
                  <a:pos x="14" y="1"/>
                </a:cxn>
                <a:cxn ang="0">
                  <a:pos x="13" y="3"/>
                </a:cxn>
                <a:cxn ang="0">
                  <a:pos x="11" y="5"/>
                </a:cxn>
                <a:cxn ang="0">
                  <a:pos x="8" y="15"/>
                </a:cxn>
                <a:cxn ang="0">
                  <a:pos x="8" y="18"/>
                </a:cxn>
                <a:cxn ang="0">
                  <a:pos x="1" y="64"/>
                </a:cxn>
                <a:cxn ang="0">
                  <a:pos x="0" y="72"/>
                </a:cxn>
                <a:cxn ang="0">
                  <a:pos x="5" y="96"/>
                </a:cxn>
                <a:cxn ang="0">
                  <a:pos x="8" y="105"/>
                </a:cxn>
                <a:cxn ang="0">
                  <a:pos x="9" y="106"/>
                </a:cxn>
                <a:cxn ang="0">
                  <a:pos x="11" y="108"/>
                </a:cxn>
                <a:cxn ang="0">
                  <a:pos x="19" y="111"/>
                </a:cxn>
                <a:cxn ang="0">
                  <a:pos x="35" y="116"/>
                </a:cxn>
                <a:cxn ang="0">
                  <a:pos x="42" y="116"/>
                </a:cxn>
                <a:cxn ang="0">
                  <a:pos x="45" y="116"/>
                </a:cxn>
                <a:cxn ang="0">
                  <a:pos x="58" y="113"/>
                </a:cxn>
                <a:cxn ang="0">
                  <a:pos x="61" y="112"/>
                </a:cxn>
                <a:cxn ang="0">
                  <a:pos x="68" y="108"/>
                </a:cxn>
                <a:cxn ang="0">
                  <a:pos x="70" y="106"/>
                </a:cxn>
                <a:cxn ang="0">
                  <a:pos x="73" y="102"/>
                </a:cxn>
                <a:cxn ang="0">
                  <a:pos x="73" y="100"/>
                </a:cxn>
                <a:cxn ang="0">
                  <a:pos x="73" y="97"/>
                </a:cxn>
                <a:cxn ang="0">
                  <a:pos x="73" y="94"/>
                </a:cxn>
                <a:cxn ang="0">
                  <a:pos x="72" y="86"/>
                </a:cxn>
                <a:cxn ang="0">
                  <a:pos x="74" y="38"/>
                </a:cxn>
              </a:cxnLst>
              <a:rect l="0" t="0" r="r" b="b"/>
              <a:pathLst>
                <a:path w="74" h="116">
                  <a:moveTo>
                    <a:pt x="74" y="38"/>
                  </a:moveTo>
                  <a:lnTo>
                    <a:pt x="73" y="21"/>
                  </a:lnTo>
                  <a:lnTo>
                    <a:pt x="71" y="13"/>
                  </a:lnTo>
                  <a:lnTo>
                    <a:pt x="68" y="7"/>
                  </a:lnTo>
                  <a:lnTo>
                    <a:pt x="67" y="4"/>
                  </a:lnTo>
                  <a:lnTo>
                    <a:pt x="65" y="1"/>
                  </a:lnTo>
                  <a:lnTo>
                    <a:pt x="64" y="0"/>
                  </a:lnTo>
                  <a:lnTo>
                    <a:pt x="64" y="0"/>
                  </a:lnTo>
                  <a:lnTo>
                    <a:pt x="63" y="1"/>
                  </a:lnTo>
                  <a:lnTo>
                    <a:pt x="63" y="2"/>
                  </a:lnTo>
                  <a:lnTo>
                    <a:pt x="60" y="6"/>
                  </a:lnTo>
                  <a:lnTo>
                    <a:pt x="58" y="6"/>
                  </a:lnTo>
                  <a:lnTo>
                    <a:pt x="56" y="7"/>
                  </a:lnTo>
                  <a:lnTo>
                    <a:pt x="47" y="7"/>
                  </a:lnTo>
                  <a:lnTo>
                    <a:pt x="36" y="7"/>
                  </a:lnTo>
                  <a:lnTo>
                    <a:pt x="33" y="6"/>
                  </a:lnTo>
                  <a:lnTo>
                    <a:pt x="24" y="3"/>
                  </a:lnTo>
                  <a:lnTo>
                    <a:pt x="20" y="1"/>
                  </a:lnTo>
                  <a:lnTo>
                    <a:pt x="18" y="1"/>
                  </a:lnTo>
                  <a:lnTo>
                    <a:pt x="17" y="1"/>
                  </a:lnTo>
                  <a:lnTo>
                    <a:pt x="14" y="1"/>
                  </a:lnTo>
                  <a:lnTo>
                    <a:pt x="13" y="3"/>
                  </a:lnTo>
                  <a:lnTo>
                    <a:pt x="11" y="5"/>
                  </a:lnTo>
                  <a:lnTo>
                    <a:pt x="8" y="15"/>
                  </a:lnTo>
                  <a:lnTo>
                    <a:pt x="8" y="18"/>
                  </a:lnTo>
                  <a:lnTo>
                    <a:pt x="1" y="64"/>
                  </a:lnTo>
                  <a:lnTo>
                    <a:pt x="0" y="72"/>
                  </a:lnTo>
                  <a:lnTo>
                    <a:pt x="5" y="96"/>
                  </a:lnTo>
                  <a:lnTo>
                    <a:pt x="8" y="105"/>
                  </a:lnTo>
                  <a:lnTo>
                    <a:pt x="9" y="106"/>
                  </a:lnTo>
                  <a:lnTo>
                    <a:pt x="11" y="108"/>
                  </a:lnTo>
                  <a:lnTo>
                    <a:pt x="19" y="111"/>
                  </a:lnTo>
                  <a:lnTo>
                    <a:pt x="35" y="116"/>
                  </a:lnTo>
                  <a:lnTo>
                    <a:pt x="42" y="116"/>
                  </a:lnTo>
                  <a:lnTo>
                    <a:pt x="45" y="116"/>
                  </a:lnTo>
                  <a:lnTo>
                    <a:pt x="58" y="113"/>
                  </a:lnTo>
                  <a:lnTo>
                    <a:pt x="61" y="112"/>
                  </a:lnTo>
                  <a:lnTo>
                    <a:pt x="68" y="108"/>
                  </a:lnTo>
                  <a:lnTo>
                    <a:pt x="70" y="106"/>
                  </a:lnTo>
                  <a:lnTo>
                    <a:pt x="73" y="102"/>
                  </a:lnTo>
                  <a:lnTo>
                    <a:pt x="73" y="100"/>
                  </a:lnTo>
                  <a:lnTo>
                    <a:pt x="73" y="97"/>
                  </a:lnTo>
                  <a:lnTo>
                    <a:pt x="73" y="94"/>
                  </a:lnTo>
                  <a:lnTo>
                    <a:pt x="72" y="86"/>
                  </a:lnTo>
                  <a:lnTo>
                    <a:pt x="74" y="38"/>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24"/>
            <p:cNvSpPr>
              <a:spLocks/>
            </p:cNvSpPr>
            <p:nvPr/>
          </p:nvSpPr>
          <p:spPr bwMode="auto">
            <a:xfrm flipH="1">
              <a:off x="8229690" y="5143366"/>
              <a:ext cx="45707" cy="38752"/>
            </a:xfrm>
            <a:custGeom>
              <a:avLst/>
              <a:gdLst/>
              <a:ahLst/>
              <a:cxnLst>
                <a:cxn ang="0">
                  <a:pos x="32" y="1"/>
                </a:cxn>
                <a:cxn ang="0">
                  <a:pos x="28" y="5"/>
                </a:cxn>
                <a:cxn ang="0">
                  <a:pos x="26" y="6"/>
                </a:cxn>
                <a:cxn ang="0">
                  <a:pos x="24" y="7"/>
                </a:cxn>
                <a:cxn ang="0">
                  <a:pos x="14" y="13"/>
                </a:cxn>
                <a:cxn ang="0">
                  <a:pos x="10" y="16"/>
                </a:cxn>
                <a:cxn ang="0">
                  <a:pos x="4" y="23"/>
                </a:cxn>
                <a:cxn ang="0">
                  <a:pos x="1" y="27"/>
                </a:cxn>
                <a:cxn ang="0">
                  <a:pos x="0" y="30"/>
                </a:cxn>
                <a:cxn ang="0">
                  <a:pos x="1" y="32"/>
                </a:cxn>
                <a:cxn ang="0">
                  <a:pos x="2" y="33"/>
                </a:cxn>
                <a:cxn ang="0">
                  <a:pos x="5" y="37"/>
                </a:cxn>
                <a:cxn ang="0">
                  <a:pos x="9" y="39"/>
                </a:cxn>
                <a:cxn ang="0">
                  <a:pos x="10" y="39"/>
                </a:cxn>
                <a:cxn ang="0">
                  <a:pos x="11" y="39"/>
                </a:cxn>
                <a:cxn ang="0">
                  <a:pos x="12" y="39"/>
                </a:cxn>
                <a:cxn ang="0">
                  <a:pos x="12" y="38"/>
                </a:cxn>
                <a:cxn ang="0">
                  <a:pos x="13" y="36"/>
                </a:cxn>
                <a:cxn ang="0">
                  <a:pos x="13" y="30"/>
                </a:cxn>
                <a:cxn ang="0">
                  <a:pos x="14" y="26"/>
                </a:cxn>
                <a:cxn ang="0">
                  <a:pos x="15" y="24"/>
                </a:cxn>
                <a:cxn ang="0">
                  <a:pos x="20" y="19"/>
                </a:cxn>
                <a:cxn ang="0">
                  <a:pos x="23" y="17"/>
                </a:cxn>
                <a:cxn ang="0">
                  <a:pos x="25" y="16"/>
                </a:cxn>
                <a:cxn ang="0">
                  <a:pos x="25" y="16"/>
                </a:cxn>
                <a:cxn ang="0">
                  <a:pos x="25" y="17"/>
                </a:cxn>
                <a:cxn ang="0">
                  <a:pos x="25" y="19"/>
                </a:cxn>
                <a:cxn ang="0">
                  <a:pos x="23" y="25"/>
                </a:cxn>
                <a:cxn ang="0">
                  <a:pos x="21" y="31"/>
                </a:cxn>
                <a:cxn ang="0">
                  <a:pos x="21" y="33"/>
                </a:cxn>
                <a:cxn ang="0">
                  <a:pos x="21" y="35"/>
                </a:cxn>
                <a:cxn ang="0">
                  <a:pos x="22" y="37"/>
                </a:cxn>
                <a:cxn ang="0">
                  <a:pos x="24" y="38"/>
                </a:cxn>
                <a:cxn ang="0">
                  <a:pos x="28" y="39"/>
                </a:cxn>
                <a:cxn ang="0">
                  <a:pos x="36" y="39"/>
                </a:cxn>
                <a:cxn ang="0">
                  <a:pos x="41" y="37"/>
                </a:cxn>
                <a:cxn ang="0">
                  <a:pos x="44" y="36"/>
                </a:cxn>
                <a:cxn ang="0">
                  <a:pos x="45" y="33"/>
                </a:cxn>
                <a:cxn ang="0">
                  <a:pos x="46" y="32"/>
                </a:cxn>
                <a:cxn ang="0">
                  <a:pos x="46" y="30"/>
                </a:cxn>
                <a:cxn ang="0">
                  <a:pos x="44" y="24"/>
                </a:cxn>
                <a:cxn ang="0">
                  <a:pos x="36" y="3"/>
                </a:cxn>
                <a:cxn ang="0">
                  <a:pos x="35" y="1"/>
                </a:cxn>
                <a:cxn ang="0">
                  <a:pos x="34" y="0"/>
                </a:cxn>
                <a:cxn ang="0">
                  <a:pos x="33" y="0"/>
                </a:cxn>
                <a:cxn ang="0">
                  <a:pos x="32" y="1"/>
                </a:cxn>
              </a:cxnLst>
              <a:rect l="0" t="0" r="r" b="b"/>
              <a:pathLst>
                <a:path w="46" h="39">
                  <a:moveTo>
                    <a:pt x="32" y="1"/>
                  </a:moveTo>
                  <a:lnTo>
                    <a:pt x="28" y="5"/>
                  </a:lnTo>
                  <a:lnTo>
                    <a:pt x="26" y="6"/>
                  </a:lnTo>
                  <a:lnTo>
                    <a:pt x="24" y="7"/>
                  </a:lnTo>
                  <a:lnTo>
                    <a:pt x="14" y="13"/>
                  </a:lnTo>
                  <a:lnTo>
                    <a:pt x="10" y="16"/>
                  </a:lnTo>
                  <a:lnTo>
                    <a:pt x="4" y="23"/>
                  </a:lnTo>
                  <a:lnTo>
                    <a:pt x="1" y="27"/>
                  </a:lnTo>
                  <a:lnTo>
                    <a:pt x="0" y="30"/>
                  </a:lnTo>
                  <a:lnTo>
                    <a:pt x="1" y="32"/>
                  </a:lnTo>
                  <a:lnTo>
                    <a:pt x="2" y="33"/>
                  </a:lnTo>
                  <a:lnTo>
                    <a:pt x="5" y="37"/>
                  </a:lnTo>
                  <a:lnTo>
                    <a:pt x="9" y="39"/>
                  </a:lnTo>
                  <a:lnTo>
                    <a:pt x="10" y="39"/>
                  </a:lnTo>
                  <a:lnTo>
                    <a:pt x="11" y="39"/>
                  </a:lnTo>
                  <a:lnTo>
                    <a:pt x="12" y="39"/>
                  </a:lnTo>
                  <a:lnTo>
                    <a:pt x="12" y="38"/>
                  </a:lnTo>
                  <a:lnTo>
                    <a:pt x="13" y="36"/>
                  </a:lnTo>
                  <a:lnTo>
                    <a:pt x="13" y="30"/>
                  </a:lnTo>
                  <a:lnTo>
                    <a:pt x="14" y="26"/>
                  </a:lnTo>
                  <a:lnTo>
                    <a:pt x="15" y="24"/>
                  </a:lnTo>
                  <a:lnTo>
                    <a:pt x="20" y="19"/>
                  </a:lnTo>
                  <a:lnTo>
                    <a:pt x="23" y="17"/>
                  </a:lnTo>
                  <a:lnTo>
                    <a:pt x="25" y="16"/>
                  </a:lnTo>
                  <a:lnTo>
                    <a:pt x="25" y="16"/>
                  </a:lnTo>
                  <a:lnTo>
                    <a:pt x="25" y="17"/>
                  </a:lnTo>
                  <a:lnTo>
                    <a:pt x="25" y="19"/>
                  </a:lnTo>
                  <a:lnTo>
                    <a:pt x="23" y="25"/>
                  </a:lnTo>
                  <a:lnTo>
                    <a:pt x="21" y="31"/>
                  </a:lnTo>
                  <a:lnTo>
                    <a:pt x="21" y="33"/>
                  </a:lnTo>
                  <a:lnTo>
                    <a:pt x="21" y="35"/>
                  </a:lnTo>
                  <a:lnTo>
                    <a:pt x="22" y="37"/>
                  </a:lnTo>
                  <a:lnTo>
                    <a:pt x="24" y="38"/>
                  </a:lnTo>
                  <a:lnTo>
                    <a:pt x="28" y="39"/>
                  </a:lnTo>
                  <a:lnTo>
                    <a:pt x="36" y="39"/>
                  </a:lnTo>
                  <a:lnTo>
                    <a:pt x="41" y="37"/>
                  </a:lnTo>
                  <a:lnTo>
                    <a:pt x="44" y="36"/>
                  </a:lnTo>
                  <a:lnTo>
                    <a:pt x="45" y="33"/>
                  </a:lnTo>
                  <a:lnTo>
                    <a:pt x="46" y="32"/>
                  </a:lnTo>
                  <a:lnTo>
                    <a:pt x="46" y="30"/>
                  </a:lnTo>
                  <a:lnTo>
                    <a:pt x="44" y="24"/>
                  </a:lnTo>
                  <a:lnTo>
                    <a:pt x="36" y="3"/>
                  </a:lnTo>
                  <a:lnTo>
                    <a:pt x="35" y="1"/>
                  </a:lnTo>
                  <a:lnTo>
                    <a:pt x="34" y="0"/>
                  </a:lnTo>
                  <a:lnTo>
                    <a:pt x="33" y="0"/>
                  </a:lnTo>
                  <a:lnTo>
                    <a:pt x="32" y="1"/>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25"/>
            <p:cNvSpPr>
              <a:spLocks/>
            </p:cNvSpPr>
            <p:nvPr/>
          </p:nvSpPr>
          <p:spPr bwMode="auto">
            <a:xfrm flipH="1">
              <a:off x="8159141" y="5163239"/>
              <a:ext cx="63593" cy="123211"/>
            </a:xfrm>
            <a:custGeom>
              <a:avLst/>
              <a:gdLst/>
              <a:ahLst/>
              <a:cxnLst>
                <a:cxn ang="0">
                  <a:pos x="60" y="13"/>
                </a:cxn>
                <a:cxn ang="0">
                  <a:pos x="59" y="12"/>
                </a:cxn>
                <a:cxn ang="0">
                  <a:pos x="57" y="13"/>
                </a:cxn>
                <a:cxn ang="0">
                  <a:pos x="55" y="13"/>
                </a:cxn>
                <a:cxn ang="0">
                  <a:pos x="53" y="15"/>
                </a:cxn>
                <a:cxn ang="0">
                  <a:pos x="48" y="17"/>
                </a:cxn>
                <a:cxn ang="0">
                  <a:pos x="46" y="18"/>
                </a:cxn>
                <a:cxn ang="0">
                  <a:pos x="44" y="18"/>
                </a:cxn>
                <a:cxn ang="0">
                  <a:pos x="40" y="18"/>
                </a:cxn>
                <a:cxn ang="0">
                  <a:pos x="36" y="16"/>
                </a:cxn>
                <a:cxn ang="0">
                  <a:pos x="29" y="11"/>
                </a:cxn>
                <a:cxn ang="0">
                  <a:pos x="25" y="8"/>
                </a:cxn>
                <a:cxn ang="0">
                  <a:pos x="21" y="2"/>
                </a:cxn>
                <a:cxn ang="0">
                  <a:pos x="20" y="0"/>
                </a:cxn>
                <a:cxn ang="0">
                  <a:pos x="19" y="0"/>
                </a:cxn>
                <a:cxn ang="0">
                  <a:pos x="18" y="0"/>
                </a:cxn>
                <a:cxn ang="0">
                  <a:pos x="17" y="2"/>
                </a:cxn>
                <a:cxn ang="0">
                  <a:pos x="16" y="4"/>
                </a:cxn>
                <a:cxn ang="0">
                  <a:pos x="13" y="24"/>
                </a:cxn>
                <a:cxn ang="0">
                  <a:pos x="4" y="52"/>
                </a:cxn>
                <a:cxn ang="0">
                  <a:pos x="0" y="89"/>
                </a:cxn>
                <a:cxn ang="0">
                  <a:pos x="0" y="106"/>
                </a:cxn>
                <a:cxn ang="0">
                  <a:pos x="0" y="109"/>
                </a:cxn>
                <a:cxn ang="0">
                  <a:pos x="0" y="111"/>
                </a:cxn>
                <a:cxn ang="0">
                  <a:pos x="1" y="112"/>
                </a:cxn>
                <a:cxn ang="0">
                  <a:pos x="3" y="116"/>
                </a:cxn>
                <a:cxn ang="0">
                  <a:pos x="10" y="120"/>
                </a:cxn>
                <a:cxn ang="0">
                  <a:pos x="23" y="124"/>
                </a:cxn>
                <a:cxn ang="0">
                  <a:pos x="29" y="124"/>
                </a:cxn>
                <a:cxn ang="0">
                  <a:pos x="35" y="123"/>
                </a:cxn>
                <a:cxn ang="0">
                  <a:pos x="41" y="120"/>
                </a:cxn>
                <a:cxn ang="0">
                  <a:pos x="47" y="116"/>
                </a:cxn>
                <a:cxn ang="0">
                  <a:pos x="49" y="113"/>
                </a:cxn>
                <a:cxn ang="0">
                  <a:pos x="51" y="110"/>
                </a:cxn>
                <a:cxn ang="0">
                  <a:pos x="52" y="107"/>
                </a:cxn>
                <a:cxn ang="0">
                  <a:pos x="52" y="103"/>
                </a:cxn>
                <a:cxn ang="0">
                  <a:pos x="52" y="74"/>
                </a:cxn>
                <a:cxn ang="0">
                  <a:pos x="59" y="44"/>
                </a:cxn>
                <a:cxn ang="0">
                  <a:pos x="61" y="39"/>
                </a:cxn>
                <a:cxn ang="0">
                  <a:pos x="63" y="29"/>
                </a:cxn>
                <a:cxn ang="0">
                  <a:pos x="64" y="18"/>
                </a:cxn>
                <a:cxn ang="0">
                  <a:pos x="62" y="14"/>
                </a:cxn>
                <a:cxn ang="0">
                  <a:pos x="60" y="13"/>
                </a:cxn>
              </a:cxnLst>
              <a:rect l="0" t="0" r="r" b="b"/>
              <a:pathLst>
                <a:path w="64" h="124">
                  <a:moveTo>
                    <a:pt x="60" y="13"/>
                  </a:moveTo>
                  <a:lnTo>
                    <a:pt x="59" y="12"/>
                  </a:lnTo>
                  <a:lnTo>
                    <a:pt x="57" y="13"/>
                  </a:lnTo>
                  <a:lnTo>
                    <a:pt x="55" y="13"/>
                  </a:lnTo>
                  <a:lnTo>
                    <a:pt x="53" y="15"/>
                  </a:lnTo>
                  <a:lnTo>
                    <a:pt x="48" y="17"/>
                  </a:lnTo>
                  <a:lnTo>
                    <a:pt x="46" y="18"/>
                  </a:lnTo>
                  <a:lnTo>
                    <a:pt x="44" y="18"/>
                  </a:lnTo>
                  <a:lnTo>
                    <a:pt x="40" y="18"/>
                  </a:lnTo>
                  <a:lnTo>
                    <a:pt x="36" y="16"/>
                  </a:lnTo>
                  <a:lnTo>
                    <a:pt x="29" y="11"/>
                  </a:lnTo>
                  <a:lnTo>
                    <a:pt x="25" y="8"/>
                  </a:lnTo>
                  <a:lnTo>
                    <a:pt x="21" y="2"/>
                  </a:lnTo>
                  <a:lnTo>
                    <a:pt x="20" y="0"/>
                  </a:lnTo>
                  <a:lnTo>
                    <a:pt x="19" y="0"/>
                  </a:lnTo>
                  <a:lnTo>
                    <a:pt x="18" y="0"/>
                  </a:lnTo>
                  <a:lnTo>
                    <a:pt x="17" y="2"/>
                  </a:lnTo>
                  <a:lnTo>
                    <a:pt x="16" y="4"/>
                  </a:lnTo>
                  <a:lnTo>
                    <a:pt x="13" y="24"/>
                  </a:lnTo>
                  <a:lnTo>
                    <a:pt x="4" y="52"/>
                  </a:lnTo>
                  <a:lnTo>
                    <a:pt x="0" y="89"/>
                  </a:lnTo>
                  <a:lnTo>
                    <a:pt x="0" y="106"/>
                  </a:lnTo>
                  <a:lnTo>
                    <a:pt x="0" y="109"/>
                  </a:lnTo>
                  <a:lnTo>
                    <a:pt x="0" y="111"/>
                  </a:lnTo>
                  <a:lnTo>
                    <a:pt x="1" y="112"/>
                  </a:lnTo>
                  <a:lnTo>
                    <a:pt x="3" y="116"/>
                  </a:lnTo>
                  <a:lnTo>
                    <a:pt x="10" y="120"/>
                  </a:lnTo>
                  <a:lnTo>
                    <a:pt x="23" y="124"/>
                  </a:lnTo>
                  <a:lnTo>
                    <a:pt x="29" y="124"/>
                  </a:lnTo>
                  <a:lnTo>
                    <a:pt x="35" y="123"/>
                  </a:lnTo>
                  <a:lnTo>
                    <a:pt x="41" y="120"/>
                  </a:lnTo>
                  <a:lnTo>
                    <a:pt x="47" y="116"/>
                  </a:lnTo>
                  <a:lnTo>
                    <a:pt x="49" y="113"/>
                  </a:lnTo>
                  <a:lnTo>
                    <a:pt x="51" y="110"/>
                  </a:lnTo>
                  <a:lnTo>
                    <a:pt x="52" y="107"/>
                  </a:lnTo>
                  <a:lnTo>
                    <a:pt x="52" y="103"/>
                  </a:lnTo>
                  <a:lnTo>
                    <a:pt x="52" y="74"/>
                  </a:lnTo>
                  <a:lnTo>
                    <a:pt x="59" y="44"/>
                  </a:lnTo>
                  <a:lnTo>
                    <a:pt x="61" y="39"/>
                  </a:lnTo>
                  <a:lnTo>
                    <a:pt x="63" y="29"/>
                  </a:lnTo>
                  <a:lnTo>
                    <a:pt x="64" y="18"/>
                  </a:lnTo>
                  <a:lnTo>
                    <a:pt x="62" y="14"/>
                  </a:lnTo>
                  <a:lnTo>
                    <a:pt x="60" y="13"/>
                  </a:lnTo>
                  <a:close/>
                </a:path>
              </a:pathLst>
            </a:custGeom>
            <a:solidFill>
              <a:srgbClr val="DFBE9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26"/>
            <p:cNvSpPr>
              <a:spLocks/>
            </p:cNvSpPr>
            <p:nvPr/>
          </p:nvSpPr>
          <p:spPr bwMode="auto">
            <a:xfrm flipH="1">
              <a:off x="8162122" y="5156283"/>
              <a:ext cx="30803" cy="16892"/>
            </a:xfrm>
            <a:custGeom>
              <a:avLst/>
              <a:gdLst/>
              <a:ahLst/>
              <a:cxnLst>
                <a:cxn ang="0">
                  <a:pos x="31" y="8"/>
                </a:cxn>
                <a:cxn ang="0">
                  <a:pos x="31" y="7"/>
                </a:cxn>
                <a:cxn ang="0">
                  <a:pos x="30" y="6"/>
                </a:cxn>
                <a:cxn ang="0">
                  <a:pos x="29" y="5"/>
                </a:cxn>
                <a:cxn ang="0">
                  <a:pos x="25" y="3"/>
                </a:cxn>
                <a:cxn ang="0">
                  <a:pos x="17" y="1"/>
                </a:cxn>
                <a:cxn ang="0">
                  <a:pos x="14" y="0"/>
                </a:cxn>
                <a:cxn ang="0">
                  <a:pos x="5" y="1"/>
                </a:cxn>
                <a:cxn ang="0">
                  <a:pos x="1" y="2"/>
                </a:cxn>
                <a:cxn ang="0">
                  <a:pos x="0" y="2"/>
                </a:cxn>
                <a:cxn ang="0">
                  <a:pos x="0" y="3"/>
                </a:cxn>
                <a:cxn ang="0">
                  <a:pos x="0" y="6"/>
                </a:cxn>
                <a:cxn ang="0">
                  <a:pos x="2" y="9"/>
                </a:cxn>
                <a:cxn ang="0">
                  <a:pos x="5" y="12"/>
                </a:cxn>
                <a:cxn ang="0">
                  <a:pos x="8" y="14"/>
                </a:cxn>
                <a:cxn ang="0">
                  <a:pos x="10" y="15"/>
                </a:cxn>
                <a:cxn ang="0">
                  <a:pos x="17" y="17"/>
                </a:cxn>
                <a:cxn ang="0">
                  <a:pos x="23" y="17"/>
                </a:cxn>
                <a:cxn ang="0">
                  <a:pos x="26" y="16"/>
                </a:cxn>
                <a:cxn ang="0">
                  <a:pos x="29" y="14"/>
                </a:cxn>
                <a:cxn ang="0">
                  <a:pos x="31" y="8"/>
                </a:cxn>
              </a:cxnLst>
              <a:rect l="0" t="0" r="r" b="b"/>
              <a:pathLst>
                <a:path w="31" h="17">
                  <a:moveTo>
                    <a:pt x="31" y="8"/>
                  </a:moveTo>
                  <a:lnTo>
                    <a:pt x="31" y="7"/>
                  </a:lnTo>
                  <a:lnTo>
                    <a:pt x="30" y="6"/>
                  </a:lnTo>
                  <a:lnTo>
                    <a:pt x="29" y="5"/>
                  </a:lnTo>
                  <a:lnTo>
                    <a:pt x="25" y="3"/>
                  </a:lnTo>
                  <a:lnTo>
                    <a:pt x="17" y="1"/>
                  </a:lnTo>
                  <a:lnTo>
                    <a:pt x="14" y="0"/>
                  </a:lnTo>
                  <a:lnTo>
                    <a:pt x="5" y="1"/>
                  </a:lnTo>
                  <a:lnTo>
                    <a:pt x="1" y="2"/>
                  </a:lnTo>
                  <a:lnTo>
                    <a:pt x="0" y="2"/>
                  </a:lnTo>
                  <a:lnTo>
                    <a:pt x="0" y="3"/>
                  </a:lnTo>
                  <a:lnTo>
                    <a:pt x="0" y="6"/>
                  </a:lnTo>
                  <a:lnTo>
                    <a:pt x="2" y="9"/>
                  </a:lnTo>
                  <a:lnTo>
                    <a:pt x="5" y="12"/>
                  </a:lnTo>
                  <a:lnTo>
                    <a:pt x="8" y="14"/>
                  </a:lnTo>
                  <a:lnTo>
                    <a:pt x="10" y="15"/>
                  </a:lnTo>
                  <a:lnTo>
                    <a:pt x="17" y="17"/>
                  </a:lnTo>
                  <a:lnTo>
                    <a:pt x="23" y="17"/>
                  </a:lnTo>
                  <a:lnTo>
                    <a:pt x="26" y="16"/>
                  </a:lnTo>
                  <a:lnTo>
                    <a:pt x="29" y="14"/>
                  </a:lnTo>
                  <a:lnTo>
                    <a:pt x="31" y="8"/>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27"/>
            <p:cNvSpPr>
              <a:spLocks/>
            </p:cNvSpPr>
            <p:nvPr/>
          </p:nvSpPr>
          <p:spPr bwMode="auto">
            <a:xfrm flipH="1">
              <a:off x="7984261" y="5143366"/>
              <a:ext cx="106319" cy="61605"/>
            </a:xfrm>
            <a:custGeom>
              <a:avLst/>
              <a:gdLst/>
              <a:ahLst/>
              <a:cxnLst>
                <a:cxn ang="0">
                  <a:pos x="100" y="0"/>
                </a:cxn>
                <a:cxn ang="0">
                  <a:pos x="99" y="0"/>
                </a:cxn>
                <a:cxn ang="0">
                  <a:pos x="99" y="1"/>
                </a:cxn>
                <a:cxn ang="0">
                  <a:pos x="98" y="2"/>
                </a:cxn>
                <a:cxn ang="0">
                  <a:pos x="97" y="3"/>
                </a:cxn>
                <a:cxn ang="0">
                  <a:pos x="57" y="30"/>
                </a:cxn>
                <a:cxn ang="0">
                  <a:pos x="39" y="36"/>
                </a:cxn>
                <a:cxn ang="0">
                  <a:pos x="3" y="42"/>
                </a:cxn>
                <a:cxn ang="0">
                  <a:pos x="1" y="43"/>
                </a:cxn>
                <a:cxn ang="0">
                  <a:pos x="0" y="44"/>
                </a:cxn>
                <a:cxn ang="0">
                  <a:pos x="1" y="45"/>
                </a:cxn>
                <a:cxn ang="0">
                  <a:pos x="5" y="49"/>
                </a:cxn>
                <a:cxn ang="0">
                  <a:pos x="16" y="56"/>
                </a:cxn>
                <a:cxn ang="0">
                  <a:pos x="22" y="59"/>
                </a:cxn>
                <a:cxn ang="0">
                  <a:pos x="35" y="62"/>
                </a:cxn>
                <a:cxn ang="0">
                  <a:pos x="42" y="62"/>
                </a:cxn>
                <a:cxn ang="0">
                  <a:pos x="55" y="61"/>
                </a:cxn>
                <a:cxn ang="0">
                  <a:pos x="83" y="52"/>
                </a:cxn>
                <a:cxn ang="0">
                  <a:pos x="97" y="44"/>
                </a:cxn>
                <a:cxn ang="0">
                  <a:pos x="102" y="40"/>
                </a:cxn>
                <a:cxn ang="0">
                  <a:pos x="105" y="36"/>
                </a:cxn>
                <a:cxn ang="0">
                  <a:pos x="107" y="31"/>
                </a:cxn>
                <a:cxn ang="0">
                  <a:pos x="107" y="28"/>
                </a:cxn>
                <a:cxn ang="0">
                  <a:pos x="107" y="24"/>
                </a:cxn>
                <a:cxn ang="0">
                  <a:pos x="104" y="10"/>
                </a:cxn>
                <a:cxn ang="0">
                  <a:pos x="101" y="1"/>
                </a:cxn>
                <a:cxn ang="0">
                  <a:pos x="100" y="0"/>
                </a:cxn>
              </a:cxnLst>
              <a:rect l="0" t="0" r="r" b="b"/>
              <a:pathLst>
                <a:path w="107" h="62">
                  <a:moveTo>
                    <a:pt x="100" y="0"/>
                  </a:moveTo>
                  <a:lnTo>
                    <a:pt x="99" y="0"/>
                  </a:lnTo>
                  <a:lnTo>
                    <a:pt x="99" y="1"/>
                  </a:lnTo>
                  <a:lnTo>
                    <a:pt x="98" y="2"/>
                  </a:lnTo>
                  <a:lnTo>
                    <a:pt x="97" y="3"/>
                  </a:lnTo>
                  <a:lnTo>
                    <a:pt x="57" y="30"/>
                  </a:lnTo>
                  <a:lnTo>
                    <a:pt x="39" y="36"/>
                  </a:lnTo>
                  <a:lnTo>
                    <a:pt x="3" y="42"/>
                  </a:lnTo>
                  <a:lnTo>
                    <a:pt x="1" y="43"/>
                  </a:lnTo>
                  <a:lnTo>
                    <a:pt x="0" y="44"/>
                  </a:lnTo>
                  <a:lnTo>
                    <a:pt x="1" y="45"/>
                  </a:lnTo>
                  <a:lnTo>
                    <a:pt x="5" y="49"/>
                  </a:lnTo>
                  <a:lnTo>
                    <a:pt x="16" y="56"/>
                  </a:lnTo>
                  <a:lnTo>
                    <a:pt x="22" y="59"/>
                  </a:lnTo>
                  <a:lnTo>
                    <a:pt x="35" y="62"/>
                  </a:lnTo>
                  <a:lnTo>
                    <a:pt x="42" y="62"/>
                  </a:lnTo>
                  <a:lnTo>
                    <a:pt x="55" y="61"/>
                  </a:lnTo>
                  <a:lnTo>
                    <a:pt x="83" y="52"/>
                  </a:lnTo>
                  <a:lnTo>
                    <a:pt x="97" y="44"/>
                  </a:lnTo>
                  <a:lnTo>
                    <a:pt x="102" y="40"/>
                  </a:lnTo>
                  <a:lnTo>
                    <a:pt x="105" y="36"/>
                  </a:lnTo>
                  <a:lnTo>
                    <a:pt x="107" y="31"/>
                  </a:lnTo>
                  <a:lnTo>
                    <a:pt x="107" y="28"/>
                  </a:lnTo>
                  <a:lnTo>
                    <a:pt x="107" y="24"/>
                  </a:lnTo>
                  <a:lnTo>
                    <a:pt x="104" y="10"/>
                  </a:lnTo>
                  <a:lnTo>
                    <a:pt x="101" y="1"/>
                  </a:lnTo>
                  <a:lnTo>
                    <a:pt x="100" y="0"/>
                  </a:lnTo>
                  <a:close/>
                </a:path>
              </a:pathLst>
            </a:custGeom>
            <a:solidFill>
              <a:srgbClr val="DFBE9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28"/>
            <p:cNvSpPr>
              <a:spLocks/>
            </p:cNvSpPr>
            <p:nvPr/>
          </p:nvSpPr>
          <p:spPr bwMode="auto">
            <a:xfrm flipH="1">
              <a:off x="8070708" y="5188080"/>
              <a:ext cx="31796" cy="107313"/>
            </a:xfrm>
            <a:custGeom>
              <a:avLst/>
              <a:gdLst/>
              <a:ahLst/>
              <a:cxnLst>
                <a:cxn ang="0">
                  <a:pos x="28" y="18"/>
                </a:cxn>
                <a:cxn ang="0">
                  <a:pos x="28" y="17"/>
                </a:cxn>
                <a:cxn ang="0">
                  <a:pos x="26" y="16"/>
                </a:cxn>
                <a:cxn ang="0">
                  <a:pos x="25" y="16"/>
                </a:cxn>
                <a:cxn ang="0">
                  <a:pos x="22" y="17"/>
                </a:cxn>
                <a:cxn ang="0">
                  <a:pos x="21" y="17"/>
                </a:cxn>
                <a:cxn ang="0">
                  <a:pos x="19" y="16"/>
                </a:cxn>
                <a:cxn ang="0">
                  <a:pos x="17" y="15"/>
                </a:cxn>
                <a:cxn ang="0">
                  <a:pos x="16" y="11"/>
                </a:cxn>
                <a:cxn ang="0">
                  <a:pos x="10" y="2"/>
                </a:cxn>
                <a:cxn ang="0">
                  <a:pos x="9" y="1"/>
                </a:cxn>
                <a:cxn ang="0">
                  <a:pos x="8" y="0"/>
                </a:cxn>
                <a:cxn ang="0">
                  <a:pos x="8" y="0"/>
                </a:cxn>
                <a:cxn ang="0">
                  <a:pos x="7" y="1"/>
                </a:cxn>
                <a:cxn ang="0">
                  <a:pos x="6" y="2"/>
                </a:cxn>
                <a:cxn ang="0">
                  <a:pos x="5" y="4"/>
                </a:cxn>
                <a:cxn ang="0">
                  <a:pos x="0" y="68"/>
                </a:cxn>
                <a:cxn ang="0">
                  <a:pos x="0" y="96"/>
                </a:cxn>
                <a:cxn ang="0">
                  <a:pos x="1" y="103"/>
                </a:cxn>
                <a:cxn ang="0">
                  <a:pos x="2" y="104"/>
                </a:cxn>
                <a:cxn ang="0">
                  <a:pos x="5" y="104"/>
                </a:cxn>
                <a:cxn ang="0">
                  <a:pos x="9" y="105"/>
                </a:cxn>
                <a:cxn ang="0">
                  <a:pos x="15" y="107"/>
                </a:cxn>
                <a:cxn ang="0">
                  <a:pos x="20" y="108"/>
                </a:cxn>
                <a:cxn ang="0">
                  <a:pos x="26" y="107"/>
                </a:cxn>
                <a:cxn ang="0">
                  <a:pos x="29" y="105"/>
                </a:cxn>
                <a:cxn ang="0">
                  <a:pos x="30" y="104"/>
                </a:cxn>
                <a:cxn ang="0">
                  <a:pos x="31" y="103"/>
                </a:cxn>
                <a:cxn ang="0">
                  <a:pos x="31" y="101"/>
                </a:cxn>
                <a:cxn ang="0">
                  <a:pos x="32" y="99"/>
                </a:cxn>
                <a:cxn ang="0">
                  <a:pos x="32" y="92"/>
                </a:cxn>
                <a:cxn ang="0">
                  <a:pos x="29" y="64"/>
                </a:cxn>
                <a:cxn ang="0">
                  <a:pos x="29" y="24"/>
                </a:cxn>
                <a:cxn ang="0">
                  <a:pos x="28" y="18"/>
                </a:cxn>
              </a:cxnLst>
              <a:rect l="0" t="0" r="r" b="b"/>
              <a:pathLst>
                <a:path w="32" h="108">
                  <a:moveTo>
                    <a:pt x="28" y="18"/>
                  </a:moveTo>
                  <a:lnTo>
                    <a:pt x="28" y="17"/>
                  </a:lnTo>
                  <a:lnTo>
                    <a:pt x="26" y="16"/>
                  </a:lnTo>
                  <a:lnTo>
                    <a:pt x="25" y="16"/>
                  </a:lnTo>
                  <a:lnTo>
                    <a:pt x="22" y="17"/>
                  </a:lnTo>
                  <a:lnTo>
                    <a:pt x="21" y="17"/>
                  </a:lnTo>
                  <a:lnTo>
                    <a:pt x="19" y="16"/>
                  </a:lnTo>
                  <a:lnTo>
                    <a:pt x="17" y="15"/>
                  </a:lnTo>
                  <a:lnTo>
                    <a:pt x="16" y="11"/>
                  </a:lnTo>
                  <a:lnTo>
                    <a:pt x="10" y="2"/>
                  </a:lnTo>
                  <a:lnTo>
                    <a:pt x="9" y="1"/>
                  </a:lnTo>
                  <a:lnTo>
                    <a:pt x="8" y="0"/>
                  </a:lnTo>
                  <a:lnTo>
                    <a:pt x="8" y="0"/>
                  </a:lnTo>
                  <a:lnTo>
                    <a:pt x="7" y="1"/>
                  </a:lnTo>
                  <a:lnTo>
                    <a:pt x="6" y="2"/>
                  </a:lnTo>
                  <a:lnTo>
                    <a:pt x="5" y="4"/>
                  </a:lnTo>
                  <a:lnTo>
                    <a:pt x="0" y="68"/>
                  </a:lnTo>
                  <a:lnTo>
                    <a:pt x="0" y="96"/>
                  </a:lnTo>
                  <a:lnTo>
                    <a:pt x="1" y="103"/>
                  </a:lnTo>
                  <a:lnTo>
                    <a:pt x="2" y="104"/>
                  </a:lnTo>
                  <a:lnTo>
                    <a:pt x="5" y="104"/>
                  </a:lnTo>
                  <a:lnTo>
                    <a:pt x="9" y="105"/>
                  </a:lnTo>
                  <a:lnTo>
                    <a:pt x="15" y="107"/>
                  </a:lnTo>
                  <a:lnTo>
                    <a:pt x="20" y="108"/>
                  </a:lnTo>
                  <a:lnTo>
                    <a:pt x="26" y="107"/>
                  </a:lnTo>
                  <a:lnTo>
                    <a:pt x="29" y="105"/>
                  </a:lnTo>
                  <a:lnTo>
                    <a:pt x="30" y="104"/>
                  </a:lnTo>
                  <a:lnTo>
                    <a:pt x="31" y="103"/>
                  </a:lnTo>
                  <a:lnTo>
                    <a:pt x="31" y="101"/>
                  </a:lnTo>
                  <a:lnTo>
                    <a:pt x="32" y="99"/>
                  </a:lnTo>
                  <a:lnTo>
                    <a:pt x="32" y="92"/>
                  </a:lnTo>
                  <a:lnTo>
                    <a:pt x="29" y="64"/>
                  </a:lnTo>
                  <a:lnTo>
                    <a:pt x="29" y="24"/>
                  </a:lnTo>
                  <a:lnTo>
                    <a:pt x="28" y="18"/>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29"/>
            <p:cNvSpPr>
              <a:spLocks/>
            </p:cNvSpPr>
            <p:nvPr/>
          </p:nvSpPr>
          <p:spPr bwMode="auto">
            <a:xfrm flipH="1">
              <a:off x="7991217" y="5193048"/>
              <a:ext cx="78498" cy="93402"/>
            </a:xfrm>
            <a:custGeom>
              <a:avLst/>
              <a:gdLst/>
              <a:ahLst/>
              <a:cxnLst>
                <a:cxn ang="0">
                  <a:pos x="76" y="0"/>
                </a:cxn>
                <a:cxn ang="0">
                  <a:pos x="73" y="3"/>
                </a:cxn>
                <a:cxn ang="0">
                  <a:pos x="54" y="13"/>
                </a:cxn>
                <a:cxn ang="0">
                  <a:pos x="42" y="17"/>
                </a:cxn>
                <a:cxn ang="0">
                  <a:pos x="22" y="20"/>
                </a:cxn>
                <a:cxn ang="0">
                  <a:pos x="16" y="19"/>
                </a:cxn>
                <a:cxn ang="0">
                  <a:pos x="10" y="17"/>
                </a:cxn>
                <a:cxn ang="0">
                  <a:pos x="7" y="15"/>
                </a:cxn>
                <a:cxn ang="0">
                  <a:pos x="5" y="15"/>
                </a:cxn>
                <a:cxn ang="0">
                  <a:pos x="3" y="15"/>
                </a:cxn>
                <a:cxn ang="0">
                  <a:pos x="1" y="16"/>
                </a:cxn>
                <a:cxn ang="0">
                  <a:pos x="0" y="20"/>
                </a:cxn>
                <a:cxn ang="0">
                  <a:pos x="4" y="39"/>
                </a:cxn>
                <a:cxn ang="0">
                  <a:pos x="4" y="47"/>
                </a:cxn>
                <a:cxn ang="0">
                  <a:pos x="3" y="79"/>
                </a:cxn>
                <a:cxn ang="0">
                  <a:pos x="4" y="84"/>
                </a:cxn>
                <a:cxn ang="0">
                  <a:pos x="6" y="89"/>
                </a:cxn>
                <a:cxn ang="0">
                  <a:pos x="8" y="92"/>
                </a:cxn>
                <a:cxn ang="0">
                  <a:pos x="10" y="94"/>
                </a:cxn>
                <a:cxn ang="0">
                  <a:pos x="13" y="94"/>
                </a:cxn>
                <a:cxn ang="0">
                  <a:pos x="19" y="89"/>
                </a:cxn>
                <a:cxn ang="0">
                  <a:pos x="27" y="85"/>
                </a:cxn>
                <a:cxn ang="0">
                  <a:pos x="32" y="83"/>
                </a:cxn>
                <a:cxn ang="0">
                  <a:pos x="60" y="68"/>
                </a:cxn>
                <a:cxn ang="0">
                  <a:pos x="65" y="62"/>
                </a:cxn>
                <a:cxn ang="0">
                  <a:pos x="71" y="45"/>
                </a:cxn>
                <a:cxn ang="0">
                  <a:pos x="79" y="6"/>
                </a:cxn>
                <a:cxn ang="0">
                  <a:pos x="79" y="2"/>
                </a:cxn>
                <a:cxn ang="0">
                  <a:pos x="78" y="1"/>
                </a:cxn>
                <a:cxn ang="0">
                  <a:pos x="77" y="0"/>
                </a:cxn>
                <a:cxn ang="0">
                  <a:pos x="76" y="0"/>
                </a:cxn>
              </a:cxnLst>
              <a:rect l="0" t="0" r="r" b="b"/>
              <a:pathLst>
                <a:path w="79" h="94">
                  <a:moveTo>
                    <a:pt x="76" y="0"/>
                  </a:moveTo>
                  <a:lnTo>
                    <a:pt x="73" y="3"/>
                  </a:lnTo>
                  <a:lnTo>
                    <a:pt x="54" y="13"/>
                  </a:lnTo>
                  <a:lnTo>
                    <a:pt x="42" y="17"/>
                  </a:lnTo>
                  <a:lnTo>
                    <a:pt x="22" y="20"/>
                  </a:lnTo>
                  <a:lnTo>
                    <a:pt x="16" y="19"/>
                  </a:lnTo>
                  <a:lnTo>
                    <a:pt x="10" y="17"/>
                  </a:lnTo>
                  <a:lnTo>
                    <a:pt x="7" y="15"/>
                  </a:lnTo>
                  <a:lnTo>
                    <a:pt x="5" y="15"/>
                  </a:lnTo>
                  <a:lnTo>
                    <a:pt x="3" y="15"/>
                  </a:lnTo>
                  <a:lnTo>
                    <a:pt x="1" y="16"/>
                  </a:lnTo>
                  <a:lnTo>
                    <a:pt x="0" y="20"/>
                  </a:lnTo>
                  <a:lnTo>
                    <a:pt x="4" y="39"/>
                  </a:lnTo>
                  <a:lnTo>
                    <a:pt x="4" y="47"/>
                  </a:lnTo>
                  <a:lnTo>
                    <a:pt x="3" y="79"/>
                  </a:lnTo>
                  <a:lnTo>
                    <a:pt x="4" y="84"/>
                  </a:lnTo>
                  <a:lnTo>
                    <a:pt x="6" y="89"/>
                  </a:lnTo>
                  <a:lnTo>
                    <a:pt x="8" y="92"/>
                  </a:lnTo>
                  <a:lnTo>
                    <a:pt x="10" y="94"/>
                  </a:lnTo>
                  <a:lnTo>
                    <a:pt x="13" y="94"/>
                  </a:lnTo>
                  <a:lnTo>
                    <a:pt x="19" y="89"/>
                  </a:lnTo>
                  <a:lnTo>
                    <a:pt x="27" y="85"/>
                  </a:lnTo>
                  <a:lnTo>
                    <a:pt x="32" y="83"/>
                  </a:lnTo>
                  <a:lnTo>
                    <a:pt x="60" y="68"/>
                  </a:lnTo>
                  <a:lnTo>
                    <a:pt x="65" y="62"/>
                  </a:lnTo>
                  <a:lnTo>
                    <a:pt x="71" y="45"/>
                  </a:lnTo>
                  <a:lnTo>
                    <a:pt x="79" y="6"/>
                  </a:lnTo>
                  <a:lnTo>
                    <a:pt x="79" y="2"/>
                  </a:lnTo>
                  <a:lnTo>
                    <a:pt x="78" y="1"/>
                  </a:lnTo>
                  <a:lnTo>
                    <a:pt x="77" y="0"/>
                  </a:lnTo>
                  <a:lnTo>
                    <a:pt x="76" y="0"/>
                  </a:lnTo>
                  <a:close/>
                </a:path>
              </a:pathLst>
            </a:custGeom>
            <a:solidFill>
              <a:srgbClr val="DFBE9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30"/>
            <p:cNvSpPr>
              <a:spLocks/>
            </p:cNvSpPr>
            <p:nvPr/>
          </p:nvSpPr>
          <p:spPr bwMode="auto">
            <a:xfrm flipH="1">
              <a:off x="7932592" y="5097659"/>
              <a:ext cx="48688" cy="95389"/>
            </a:xfrm>
            <a:custGeom>
              <a:avLst/>
              <a:gdLst/>
              <a:ahLst/>
              <a:cxnLst>
                <a:cxn ang="0">
                  <a:pos x="20" y="0"/>
                </a:cxn>
                <a:cxn ang="0">
                  <a:pos x="19" y="0"/>
                </a:cxn>
                <a:cxn ang="0">
                  <a:pos x="19" y="1"/>
                </a:cxn>
                <a:cxn ang="0">
                  <a:pos x="25" y="8"/>
                </a:cxn>
                <a:cxn ang="0">
                  <a:pos x="27" y="10"/>
                </a:cxn>
                <a:cxn ang="0">
                  <a:pos x="28" y="12"/>
                </a:cxn>
                <a:cxn ang="0">
                  <a:pos x="28" y="14"/>
                </a:cxn>
                <a:cxn ang="0">
                  <a:pos x="28" y="16"/>
                </a:cxn>
                <a:cxn ang="0">
                  <a:pos x="27" y="19"/>
                </a:cxn>
                <a:cxn ang="0">
                  <a:pos x="20" y="28"/>
                </a:cxn>
                <a:cxn ang="0">
                  <a:pos x="17" y="32"/>
                </a:cxn>
                <a:cxn ang="0">
                  <a:pos x="15" y="33"/>
                </a:cxn>
                <a:cxn ang="0">
                  <a:pos x="14" y="34"/>
                </a:cxn>
                <a:cxn ang="0">
                  <a:pos x="9" y="36"/>
                </a:cxn>
                <a:cxn ang="0">
                  <a:pos x="6" y="37"/>
                </a:cxn>
                <a:cxn ang="0">
                  <a:pos x="3" y="37"/>
                </a:cxn>
                <a:cxn ang="0">
                  <a:pos x="2" y="39"/>
                </a:cxn>
                <a:cxn ang="0">
                  <a:pos x="1" y="40"/>
                </a:cxn>
                <a:cxn ang="0">
                  <a:pos x="0" y="42"/>
                </a:cxn>
                <a:cxn ang="0">
                  <a:pos x="1" y="44"/>
                </a:cxn>
                <a:cxn ang="0">
                  <a:pos x="6" y="58"/>
                </a:cxn>
                <a:cxn ang="0">
                  <a:pos x="7" y="64"/>
                </a:cxn>
                <a:cxn ang="0">
                  <a:pos x="8" y="88"/>
                </a:cxn>
                <a:cxn ang="0">
                  <a:pos x="7" y="92"/>
                </a:cxn>
                <a:cxn ang="0">
                  <a:pos x="6" y="95"/>
                </a:cxn>
                <a:cxn ang="0">
                  <a:pos x="5" y="96"/>
                </a:cxn>
                <a:cxn ang="0">
                  <a:pos x="6" y="96"/>
                </a:cxn>
                <a:cxn ang="0">
                  <a:pos x="8" y="96"/>
                </a:cxn>
                <a:cxn ang="0">
                  <a:pos x="9" y="95"/>
                </a:cxn>
                <a:cxn ang="0">
                  <a:pos x="14" y="91"/>
                </a:cxn>
                <a:cxn ang="0">
                  <a:pos x="18" y="86"/>
                </a:cxn>
                <a:cxn ang="0">
                  <a:pos x="35" y="75"/>
                </a:cxn>
                <a:cxn ang="0">
                  <a:pos x="41" y="68"/>
                </a:cxn>
                <a:cxn ang="0">
                  <a:pos x="48" y="53"/>
                </a:cxn>
                <a:cxn ang="0">
                  <a:pos x="49" y="42"/>
                </a:cxn>
                <a:cxn ang="0">
                  <a:pos x="49" y="32"/>
                </a:cxn>
                <a:cxn ang="0">
                  <a:pos x="46" y="21"/>
                </a:cxn>
                <a:cxn ang="0">
                  <a:pos x="39" y="10"/>
                </a:cxn>
                <a:cxn ang="0">
                  <a:pos x="37" y="9"/>
                </a:cxn>
                <a:cxn ang="0">
                  <a:pos x="22" y="1"/>
                </a:cxn>
                <a:cxn ang="0">
                  <a:pos x="20" y="0"/>
                </a:cxn>
              </a:cxnLst>
              <a:rect l="0" t="0" r="r" b="b"/>
              <a:pathLst>
                <a:path w="49" h="96">
                  <a:moveTo>
                    <a:pt x="20" y="0"/>
                  </a:moveTo>
                  <a:lnTo>
                    <a:pt x="19" y="0"/>
                  </a:lnTo>
                  <a:lnTo>
                    <a:pt x="19" y="1"/>
                  </a:lnTo>
                  <a:lnTo>
                    <a:pt x="25" y="8"/>
                  </a:lnTo>
                  <a:lnTo>
                    <a:pt x="27" y="10"/>
                  </a:lnTo>
                  <a:lnTo>
                    <a:pt x="28" y="12"/>
                  </a:lnTo>
                  <a:lnTo>
                    <a:pt x="28" y="14"/>
                  </a:lnTo>
                  <a:lnTo>
                    <a:pt x="28" y="16"/>
                  </a:lnTo>
                  <a:lnTo>
                    <a:pt x="27" y="19"/>
                  </a:lnTo>
                  <a:lnTo>
                    <a:pt x="20" y="28"/>
                  </a:lnTo>
                  <a:lnTo>
                    <a:pt x="17" y="32"/>
                  </a:lnTo>
                  <a:lnTo>
                    <a:pt x="15" y="33"/>
                  </a:lnTo>
                  <a:lnTo>
                    <a:pt x="14" y="34"/>
                  </a:lnTo>
                  <a:lnTo>
                    <a:pt x="9" y="36"/>
                  </a:lnTo>
                  <a:lnTo>
                    <a:pt x="6" y="37"/>
                  </a:lnTo>
                  <a:lnTo>
                    <a:pt x="3" y="37"/>
                  </a:lnTo>
                  <a:lnTo>
                    <a:pt x="2" y="39"/>
                  </a:lnTo>
                  <a:lnTo>
                    <a:pt x="1" y="40"/>
                  </a:lnTo>
                  <a:lnTo>
                    <a:pt x="0" y="42"/>
                  </a:lnTo>
                  <a:lnTo>
                    <a:pt x="1" y="44"/>
                  </a:lnTo>
                  <a:lnTo>
                    <a:pt x="6" y="58"/>
                  </a:lnTo>
                  <a:lnTo>
                    <a:pt x="7" y="64"/>
                  </a:lnTo>
                  <a:lnTo>
                    <a:pt x="8" y="88"/>
                  </a:lnTo>
                  <a:lnTo>
                    <a:pt x="7" y="92"/>
                  </a:lnTo>
                  <a:lnTo>
                    <a:pt x="6" y="95"/>
                  </a:lnTo>
                  <a:lnTo>
                    <a:pt x="5" y="96"/>
                  </a:lnTo>
                  <a:lnTo>
                    <a:pt x="6" y="96"/>
                  </a:lnTo>
                  <a:lnTo>
                    <a:pt x="8" y="96"/>
                  </a:lnTo>
                  <a:lnTo>
                    <a:pt x="9" y="95"/>
                  </a:lnTo>
                  <a:lnTo>
                    <a:pt x="14" y="91"/>
                  </a:lnTo>
                  <a:lnTo>
                    <a:pt x="18" y="86"/>
                  </a:lnTo>
                  <a:lnTo>
                    <a:pt x="35" y="75"/>
                  </a:lnTo>
                  <a:lnTo>
                    <a:pt x="41" y="68"/>
                  </a:lnTo>
                  <a:lnTo>
                    <a:pt x="48" y="53"/>
                  </a:lnTo>
                  <a:lnTo>
                    <a:pt x="49" y="42"/>
                  </a:lnTo>
                  <a:lnTo>
                    <a:pt x="49" y="32"/>
                  </a:lnTo>
                  <a:lnTo>
                    <a:pt x="46" y="21"/>
                  </a:lnTo>
                  <a:lnTo>
                    <a:pt x="39" y="10"/>
                  </a:lnTo>
                  <a:lnTo>
                    <a:pt x="37" y="9"/>
                  </a:lnTo>
                  <a:lnTo>
                    <a:pt x="22" y="1"/>
                  </a:lnTo>
                  <a:lnTo>
                    <a:pt x="20" y="0"/>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31"/>
            <p:cNvSpPr>
              <a:spLocks/>
            </p:cNvSpPr>
            <p:nvPr/>
          </p:nvSpPr>
          <p:spPr bwMode="auto">
            <a:xfrm flipH="1">
              <a:off x="8103498" y="5184105"/>
              <a:ext cx="59618" cy="76510"/>
            </a:xfrm>
            <a:custGeom>
              <a:avLst/>
              <a:gdLst/>
              <a:ahLst/>
              <a:cxnLst>
                <a:cxn ang="0">
                  <a:pos x="56" y="6"/>
                </a:cxn>
                <a:cxn ang="0">
                  <a:pos x="43" y="9"/>
                </a:cxn>
                <a:cxn ang="0">
                  <a:pos x="36" y="9"/>
                </a:cxn>
                <a:cxn ang="0">
                  <a:pos x="30" y="7"/>
                </a:cxn>
                <a:cxn ang="0">
                  <a:pos x="21" y="1"/>
                </a:cxn>
                <a:cxn ang="0">
                  <a:pos x="15" y="0"/>
                </a:cxn>
                <a:cxn ang="0">
                  <a:pos x="13" y="1"/>
                </a:cxn>
                <a:cxn ang="0">
                  <a:pos x="11" y="4"/>
                </a:cxn>
                <a:cxn ang="0">
                  <a:pos x="10" y="9"/>
                </a:cxn>
                <a:cxn ang="0">
                  <a:pos x="7" y="20"/>
                </a:cxn>
                <a:cxn ang="0">
                  <a:pos x="5" y="38"/>
                </a:cxn>
                <a:cxn ang="0">
                  <a:pos x="0" y="65"/>
                </a:cxn>
                <a:cxn ang="0">
                  <a:pos x="0" y="70"/>
                </a:cxn>
                <a:cxn ang="0">
                  <a:pos x="1" y="70"/>
                </a:cxn>
                <a:cxn ang="0">
                  <a:pos x="2" y="71"/>
                </a:cxn>
                <a:cxn ang="0">
                  <a:pos x="4" y="72"/>
                </a:cxn>
                <a:cxn ang="0">
                  <a:pos x="6" y="73"/>
                </a:cxn>
                <a:cxn ang="0">
                  <a:pos x="9" y="74"/>
                </a:cxn>
                <a:cxn ang="0">
                  <a:pos x="38" y="77"/>
                </a:cxn>
                <a:cxn ang="0">
                  <a:pos x="47" y="77"/>
                </a:cxn>
                <a:cxn ang="0">
                  <a:pos x="51" y="76"/>
                </a:cxn>
                <a:cxn ang="0">
                  <a:pos x="54" y="74"/>
                </a:cxn>
                <a:cxn ang="0">
                  <a:pos x="55" y="73"/>
                </a:cxn>
                <a:cxn ang="0">
                  <a:pos x="56" y="70"/>
                </a:cxn>
                <a:cxn ang="0">
                  <a:pos x="56" y="67"/>
                </a:cxn>
                <a:cxn ang="0">
                  <a:pos x="55" y="58"/>
                </a:cxn>
                <a:cxn ang="0">
                  <a:pos x="55" y="26"/>
                </a:cxn>
                <a:cxn ang="0">
                  <a:pos x="56" y="23"/>
                </a:cxn>
                <a:cxn ang="0">
                  <a:pos x="60" y="12"/>
                </a:cxn>
                <a:cxn ang="0">
                  <a:pos x="60" y="10"/>
                </a:cxn>
                <a:cxn ang="0">
                  <a:pos x="60" y="8"/>
                </a:cxn>
                <a:cxn ang="0">
                  <a:pos x="60" y="7"/>
                </a:cxn>
                <a:cxn ang="0">
                  <a:pos x="58" y="6"/>
                </a:cxn>
                <a:cxn ang="0">
                  <a:pos x="56" y="6"/>
                </a:cxn>
              </a:cxnLst>
              <a:rect l="0" t="0" r="r" b="b"/>
              <a:pathLst>
                <a:path w="60" h="77">
                  <a:moveTo>
                    <a:pt x="56" y="6"/>
                  </a:moveTo>
                  <a:lnTo>
                    <a:pt x="43" y="9"/>
                  </a:lnTo>
                  <a:lnTo>
                    <a:pt x="36" y="9"/>
                  </a:lnTo>
                  <a:lnTo>
                    <a:pt x="30" y="7"/>
                  </a:lnTo>
                  <a:lnTo>
                    <a:pt x="21" y="1"/>
                  </a:lnTo>
                  <a:lnTo>
                    <a:pt x="15" y="0"/>
                  </a:lnTo>
                  <a:lnTo>
                    <a:pt x="13" y="1"/>
                  </a:lnTo>
                  <a:lnTo>
                    <a:pt x="11" y="4"/>
                  </a:lnTo>
                  <a:lnTo>
                    <a:pt x="10" y="9"/>
                  </a:lnTo>
                  <a:lnTo>
                    <a:pt x="7" y="20"/>
                  </a:lnTo>
                  <a:lnTo>
                    <a:pt x="5" y="38"/>
                  </a:lnTo>
                  <a:lnTo>
                    <a:pt x="0" y="65"/>
                  </a:lnTo>
                  <a:lnTo>
                    <a:pt x="0" y="70"/>
                  </a:lnTo>
                  <a:lnTo>
                    <a:pt x="1" y="70"/>
                  </a:lnTo>
                  <a:lnTo>
                    <a:pt x="2" y="71"/>
                  </a:lnTo>
                  <a:lnTo>
                    <a:pt x="4" y="72"/>
                  </a:lnTo>
                  <a:lnTo>
                    <a:pt x="6" y="73"/>
                  </a:lnTo>
                  <a:lnTo>
                    <a:pt x="9" y="74"/>
                  </a:lnTo>
                  <a:lnTo>
                    <a:pt x="38" y="77"/>
                  </a:lnTo>
                  <a:lnTo>
                    <a:pt x="47" y="77"/>
                  </a:lnTo>
                  <a:lnTo>
                    <a:pt x="51" y="76"/>
                  </a:lnTo>
                  <a:lnTo>
                    <a:pt x="54" y="74"/>
                  </a:lnTo>
                  <a:lnTo>
                    <a:pt x="55" y="73"/>
                  </a:lnTo>
                  <a:lnTo>
                    <a:pt x="56" y="70"/>
                  </a:lnTo>
                  <a:lnTo>
                    <a:pt x="56" y="67"/>
                  </a:lnTo>
                  <a:lnTo>
                    <a:pt x="55" y="58"/>
                  </a:lnTo>
                  <a:lnTo>
                    <a:pt x="55" y="26"/>
                  </a:lnTo>
                  <a:lnTo>
                    <a:pt x="56" y="23"/>
                  </a:lnTo>
                  <a:lnTo>
                    <a:pt x="60" y="12"/>
                  </a:lnTo>
                  <a:lnTo>
                    <a:pt x="60" y="10"/>
                  </a:lnTo>
                  <a:lnTo>
                    <a:pt x="60" y="8"/>
                  </a:lnTo>
                  <a:lnTo>
                    <a:pt x="60" y="7"/>
                  </a:lnTo>
                  <a:lnTo>
                    <a:pt x="58" y="6"/>
                  </a:lnTo>
                  <a:lnTo>
                    <a:pt x="56" y="6"/>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32"/>
            <p:cNvSpPr>
              <a:spLocks/>
            </p:cNvSpPr>
            <p:nvPr/>
          </p:nvSpPr>
          <p:spPr bwMode="auto">
            <a:xfrm flipH="1">
              <a:off x="7939548" y="5044996"/>
              <a:ext cx="82472" cy="117249"/>
            </a:xfrm>
            <a:custGeom>
              <a:avLst/>
              <a:gdLst/>
              <a:ahLst/>
              <a:cxnLst>
                <a:cxn ang="0">
                  <a:pos x="15" y="2"/>
                </a:cxn>
                <a:cxn ang="0">
                  <a:pos x="10" y="0"/>
                </a:cxn>
                <a:cxn ang="0">
                  <a:pos x="6" y="0"/>
                </a:cxn>
                <a:cxn ang="0">
                  <a:pos x="5" y="0"/>
                </a:cxn>
                <a:cxn ang="0">
                  <a:pos x="3" y="1"/>
                </a:cxn>
                <a:cxn ang="0">
                  <a:pos x="2" y="4"/>
                </a:cxn>
                <a:cxn ang="0">
                  <a:pos x="1" y="8"/>
                </a:cxn>
                <a:cxn ang="0">
                  <a:pos x="0" y="11"/>
                </a:cxn>
                <a:cxn ang="0">
                  <a:pos x="1" y="14"/>
                </a:cxn>
                <a:cxn ang="0">
                  <a:pos x="2" y="16"/>
                </a:cxn>
                <a:cxn ang="0">
                  <a:pos x="5" y="24"/>
                </a:cxn>
                <a:cxn ang="0">
                  <a:pos x="5" y="26"/>
                </a:cxn>
                <a:cxn ang="0">
                  <a:pos x="6" y="29"/>
                </a:cxn>
                <a:cxn ang="0">
                  <a:pos x="7" y="30"/>
                </a:cxn>
                <a:cxn ang="0">
                  <a:pos x="10" y="31"/>
                </a:cxn>
                <a:cxn ang="0">
                  <a:pos x="12" y="31"/>
                </a:cxn>
                <a:cxn ang="0">
                  <a:pos x="15" y="32"/>
                </a:cxn>
                <a:cxn ang="0">
                  <a:pos x="17" y="33"/>
                </a:cxn>
                <a:cxn ang="0">
                  <a:pos x="19" y="35"/>
                </a:cxn>
                <a:cxn ang="0">
                  <a:pos x="21" y="37"/>
                </a:cxn>
                <a:cxn ang="0">
                  <a:pos x="27" y="52"/>
                </a:cxn>
                <a:cxn ang="0">
                  <a:pos x="29" y="59"/>
                </a:cxn>
                <a:cxn ang="0">
                  <a:pos x="32" y="61"/>
                </a:cxn>
                <a:cxn ang="0">
                  <a:pos x="37" y="65"/>
                </a:cxn>
                <a:cxn ang="0">
                  <a:pos x="39" y="67"/>
                </a:cxn>
                <a:cxn ang="0">
                  <a:pos x="40" y="69"/>
                </a:cxn>
                <a:cxn ang="0">
                  <a:pos x="43" y="76"/>
                </a:cxn>
                <a:cxn ang="0">
                  <a:pos x="45" y="98"/>
                </a:cxn>
                <a:cxn ang="0">
                  <a:pos x="46" y="106"/>
                </a:cxn>
                <a:cxn ang="0">
                  <a:pos x="47" y="108"/>
                </a:cxn>
                <a:cxn ang="0">
                  <a:pos x="50" y="113"/>
                </a:cxn>
                <a:cxn ang="0">
                  <a:pos x="52" y="115"/>
                </a:cxn>
                <a:cxn ang="0">
                  <a:pos x="56" y="118"/>
                </a:cxn>
                <a:cxn ang="0">
                  <a:pos x="57" y="118"/>
                </a:cxn>
                <a:cxn ang="0">
                  <a:pos x="59" y="118"/>
                </a:cxn>
                <a:cxn ang="0">
                  <a:pos x="60" y="117"/>
                </a:cxn>
                <a:cxn ang="0">
                  <a:pos x="61" y="114"/>
                </a:cxn>
                <a:cxn ang="0">
                  <a:pos x="61" y="96"/>
                </a:cxn>
                <a:cxn ang="0">
                  <a:pos x="62" y="88"/>
                </a:cxn>
                <a:cxn ang="0">
                  <a:pos x="62" y="87"/>
                </a:cxn>
                <a:cxn ang="0">
                  <a:pos x="62" y="86"/>
                </a:cxn>
                <a:cxn ang="0">
                  <a:pos x="63" y="86"/>
                </a:cxn>
                <a:cxn ang="0">
                  <a:pos x="65" y="87"/>
                </a:cxn>
                <a:cxn ang="0">
                  <a:pos x="67" y="90"/>
                </a:cxn>
                <a:cxn ang="0">
                  <a:pos x="73" y="101"/>
                </a:cxn>
                <a:cxn ang="0">
                  <a:pos x="75" y="106"/>
                </a:cxn>
                <a:cxn ang="0">
                  <a:pos x="76" y="114"/>
                </a:cxn>
                <a:cxn ang="0">
                  <a:pos x="76" y="115"/>
                </a:cxn>
                <a:cxn ang="0">
                  <a:pos x="76" y="115"/>
                </a:cxn>
                <a:cxn ang="0">
                  <a:pos x="78" y="115"/>
                </a:cxn>
                <a:cxn ang="0">
                  <a:pos x="80" y="113"/>
                </a:cxn>
                <a:cxn ang="0">
                  <a:pos x="82" y="111"/>
                </a:cxn>
                <a:cxn ang="0">
                  <a:pos x="83" y="109"/>
                </a:cxn>
                <a:cxn ang="0">
                  <a:pos x="83" y="103"/>
                </a:cxn>
                <a:cxn ang="0">
                  <a:pos x="81" y="91"/>
                </a:cxn>
                <a:cxn ang="0">
                  <a:pos x="73" y="75"/>
                </a:cxn>
                <a:cxn ang="0">
                  <a:pos x="39" y="26"/>
                </a:cxn>
                <a:cxn ang="0">
                  <a:pos x="25" y="9"/>
                </a:cxn>
                <a:cxn ang="0">
                  <a:pos x="20" y="5"/>
                </a:cxn>
                <a:cxn ang="0">
                  <a:pos x="15" y="2"/>
                </a:cxn>
              </a:cxnLst>
              <a:rect l="0" t="0" r="r" b="b"/>
              <a:pathLst>
                <a:path w="83" h="118">
                  <a:moveTo>
                    <a:pt x="15" y="2"/>
                  </a:moveTo>
                  <a:lnTo>
                    <a:pt x="10" y="0"/>
                  </a:lnTo>
                  <a:lnTo>
                    <a:pt x="6" y="0"/>
                  </a:lnTo>
                  <a:lnTo>
                    <a:pt x="5" y="0"/>
                  </a:lnTo>
                  <a:lnTo>
                    <a:pt x="3" y="1"/>
                  </a:lnTo>
                  <a:lnTo>
                    <a:pt x="2" y="4"/>
                  </a:lnTo>
                  <a:lnTo>
                    <a:pt x="1" y="8"/>
                  </a:lnTo>
                  <a:lnTo>
                    <a:pt x="0" y="11"/>
                  </a:lnTo>
                  <a:lnTo>
                    <a:pt x="1" y="14"/>
                  </a:lnTo>
                  <a:lnTo>
                    <a:pt x="2" y="16"/>
                  </a:lnTo>
                  <a:lnTo>
                    <a:pt x="5" y="24"/>
                  </a:lnTo>
                  <a:lnTo>
                    <a:pt x="5" y="26"/>
                  </a:lnTo>
                  <a:lnTo>
                    <a:pt x="6" y="29"/>
                  </a:lnTo>
                  <a:lnTo>
                    <a:pt x="7" y="30"/>
                  </a:lnTo>
                  <a:lnTo>
                    <a:pt x="10" y="31"/>
                  </a:lnTo>
                  <a:lnTo>
                    <a:pt x="12" y="31"/>
                  </a:lnTo>
                  <a:lnTo>
                    <a:pt x="15" y="32"/>
                  </a:lnTo>
                  <a:lnTo>
                    <a:pt x="17" y="33"/>
                  </a:lnTo>
                  <a:lnTo>
                    <a:pt x="19" y="35"/>
                  </a:lnTo>
                  <a:lnTo>
                    <a:pt x="21" y="37"/>
                  </a:lnTo>
                  <a:lnTo>
                    <a:pt x="27" y="52"/>
                  </a:lnTo>
                  <a:lnTo>
                    <a:pt x="29" y="59"/>
                  </a:lnTo>
                  <a:lnTo>
                    <a:pt x="32" y="61"/>
                  </a:lnTo>
                  <a:lnTo>
                    <a:pt x="37" y="65"/>
                  </a:lnTo>
                  <a:lnTo>
                    <a:pt x="39" y="67"/>
                  </a:lnTo>
                  <a:lnTo>
                    <a:pt x="40" y="69"/>
                  </a:lnTo>
                  <a:lnTo>
                    <a:pt x="43" y="76"/>
                  </a:lnTo>
                  <a:lnTo>
                    <a:pt x="45" y="98"/>
                  </a:lnTo>
                  <a:lnTo>
                    <a:pt x="46" y="106"/>
                  </a:lnTo>
                  <a:lnTo>
                    <a:pt x="47" y="108"/>
                  </a:lnTo>
                  <a:lnTo>
                    <a:pt x="50" y="113"/>
                  </a:lnTo>
                  <a:lnTo>
                    <a:pt x="52" y="115"/>
                  </a:lnTo>
                  <a:lnTo>
                    <a:pt x="56" y="118"/>
                  </a:lnTo>
                  <a:lnTo>
                    <a:pt x="57" y="118"/>
                  </a:lnTo>
                  <a:lnTo>
                    <a:pt x="59" y="118"/>
                  </a:lnTo>
                  <a:lnTo>
                    <a:pt x="60" y="117"/>
                  </a:lnTo>
                  <a:lnTo>
                    <a:pt x="61" y="114"/>
                  </a:lnTo>
                  <a:lnTo>
                    <a:pt x="61" y="96"/>
                  </a:lnTo>
                  <a:lnTo>
                    <a:pt x="62" y="88"/>
                  </a:lnTo>
                  <a:lnTo>
                    <a:pt x="62" y="87"/>
                  </a:lnTo>
                  <a:lnTo>
                    <a:pt x="62" y="86"/>
                  </a:lnTo>
                  <a:lnTo>
                    <a:pt x="63" y="86"/>
                  </a:lnTo>
                  <a:lnTo>
                    <a:pt x="65" y="87"/>
                  </a:lnTo>
                  <a:lnTo>
                    <a:pt x="67" y="90"/>
                  </a:lnTo>
                  <a:lnTo>
                    <a:pt x="73" y="101"/>
                  </a:lnTo>
                  <a:lnTo>
                    <a:pt x="75" y="106"/>
                  </a:lnTo>
                  <a:lnTo>
                    <a:pt x="76" y="114"/>
                  </a:lnTo>
                  <a:lnTo>
                    <a:pt x="76" y="115"/>
                  </a:lnTo>
                  <a:lnTo>
                    <a:pt x="76" y="115"/>
                  </a:lnTo>
                  <a:lnTo>
                    <a:pt x="78" y="115"/>
                  </a:lnTo>
                  <a:lnTo>
                    <a:pt x="80" y="113"/>
                  </a:lnTo>
                  <a:lnTo>
                    <a:pt x="82" y="111"/>
                  </a:lnTo>
                  <a:lnTo>
                    <a:pt x="83" y="109"/>
                  </a:lnTo>
                  <a:lnTo>
                    <a:pt x="83" y="103"/>
                  </a:lnTo>
                  <a:lnTo>
                    <a:pt x="81" y="91"/>
                  </a:lnTo>
                  <a:lnTo>
                    <a:pt x="73" y="75"/>
                  </a:lnTo>
                  <a:lnTo>
                    <a:pt x="39" y="26"/>
                  </a:lnTo>
                  <a:lnTo>
                    <a:pt x="25" y="9"/>
                  </a:lnTo>
                  <a:lnTo>
                    <a:pt x="20" y="5"/>
                  </a:lnTo>
                  <a:lnTo>
                    <a:pt x="15" y="2"/>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33"/>
            <p:cNvSpPr>
              <a:spLocks/>
            </p:cNvSpPr>
            <p:nvPr/>
          </p:nvSpPr>
          <p:spPr bwMode="auto">
            <a:xfrm flipH="1">
              <a:off x="7925637" y="5030092"/>
              <a:ext cx="93402" cy="135134"/>
            </a:xfrm>
            <a:custGeom>
              <a:avLst/>
              <a:gdLst/>
              <a:ahLst/>
              <a:cxnLst>
                <a:cxn ang="0">
                  <a:pos x="28" y="0"/>
                </a:cxn>
                <a:cxn ang="0">
                  <a:pos x="23" y="1"/>
                </a:cxn>
                <a:cxn ang="0">
                  <a:pos x="4" y="9"/>
                </a:cxn>
                <a:cxn ang="0">
                  <a:pos x="1" y="14"/>
                </a:cxn>
                <a:cxn ang="0">
                  <a:pos x="1" y="21"/>
                </a:cxn>
                <a:cxn ang="0">
                  <a:pos x="4" y="30"/>
                </a:cxn>
                <a:cxn ang="0">
                  <a:pos x="7" y="34"/>
                </a:cxn>
                <a:cxn ang="0">
                  <a:pos x="15" y="34"/>
                </a:cxn>
                <a:cxn ang="0">
                  <a:pos x="18" y="35"/>
                </a:cxn>
                <a:cxn ang="0">
                  <a:pos x="24" y="48"/>
                </a:cxn>
                <a:cxn ang="0">
                  <a:pos x="40" y="68"/>
                </a:cxn>
                <a:cxn ang="0">
                  <a:pos x="47" y="93"/>
                </a:cxn>
                <a:cxn ang="0">
                  <a:pos x="47" y="117"/>
                </a:cxn>
                <a:cxn ang="0">
                  <a:pos x="43" y="135"/>
                </a:cxn>
                <a:cxn ang="0">
                  <a:pos x="46" y="136"/>
                </a:cxn>
                <a:cxn ang="0">
                  <a:pos x="55" y="135"/>
                </a:cxn>
                <a:cxn ang="0">
                  <a:pos x="58" y="133"/>
                </a:cxn>
                <a:cxn ang="0">
                  <a:pos x="62" y="104"/>
                </a:cxn>
                <a:cxn ang="0">
                  <a:pos x="60" y="90"/>
                </a:cxn>
                <a:cxn ang="0">
                  <a:pos x="62" y="89"/>
                </a:cxn>
                <a:cxn ang="0">
                  <a:pos x="65" y="93"/>
                </a:cxn>
                <a:cxn ang="0">
                  <a:pos x="71" y="110"/>
                </a:cxn>
                <a:cxn ang="0">
                  <a:pos x="71" y="121"/>
                </a:cxn>
                <a:cxn ang="0">
                  <a:pos x="73" y="130"/>
                </a:cxn>
                <a:cxn ang="0">
                  <a:pos x="78" y="132"/>
                </a:cxn>
                <a:cxn ang="0">
                  <a:pos x="87" y="130"/>
                </a:cxn>
                <a:cxn ang="0">
                  <a:pos x="92" y="127"/>
                </a:cxn>
                <a:cxn ang="0">
                  <a:pos x="94" y="122"/>
                </a:cxn>
                <a:cxn ang="0">
                  <a:pos x="88" y="101"/>
                </a:cxn>
                <a:cxn ang="0">
                  <a:pos x="71" y="72"/>
                </a:cxn>
                <a:cxn ang="0">
                  <a:pos x="70" y="66"/>
                </a:cxn>
                <a:cxn ang="0">
                  <a:pos x="72" y="61"/>
                </a:cxn>
                <a:cxn ang="0">
                  <a:pos x="70" y="50"/>
                </a:cxn>
                <a:cxn ang="0">
                  <a:pos x="65" y="41"/>
                </a:cxn>
                <a:cxn ang="0">
                  <a:pos x="59" y="35"/>
                </a:cxn>
                <a:cxn ang="0">
                  <a:pos x="35" y="19"/>
                </a:cxn>
                <a:cxn ang="0">
                  <a:pos x="33" y="14"/>
                </a:cxn>
                <a:cxn ang="0">
                  <a:pos x="34" y="10"/>
                </a:cxn>
                <a:cxn ang="0">
                  <a:pos x="36" y="5"/>
                </a:cxn>
                <a:cxn ang="0">
                  <a:pos x="35" y="2"/>
                </a:cxn>
                <a:cxn ang="0">
                  <a:pos x="31" y="0"/>
                </a:cxn>
              </a:cxnLst>
              <a:rect l="0" t="0" r="r" b="b"/>
              <a:pathLst>
                <a:path w="94" h="136">
                  <a:moveTo>
                    <a:pt x="31" y="0"/>
                  </a:moveTo>
                  <a:lnTo>
                    <a:pt x="28" y="0"/>
                  </a:lnTo>
                  <a:lnTo>
                    <a:pt x="26" y="0"/>
                  </a:lnTo>
                  <a:lnTo>
                    <a:pt x="23" y="1"/>
                  </a:lnTo>
                  <a:lnTo>
                    <a:pt x="9" y="5"/>
                  </a:lnTo>
                  <a:lnTo>
                    <a:pt x="4" y="9"/>
                  </a:lnTo>
                  <a:lnTo>
                    <a:pt x="2" y="12"/>
                  </a:lnTo>
                  <a:lnTo>
                    <a:pt x="1" y="14"/>
                  </a:lnTo>
                  <a:lnTo>
                    <a:pt x="0" y="18"/>
                  </a:lnTo>
                  <a:lnTo>
                    <a:pt x="1" y="21"/>
                  </a:lnTo>
                  <a:lnTo>
                    <a:pt x="2" y="26"/>
                  </a:lnTo>
                  <a:lnTo>
                    <a:pt x="4" y="30"/>
                  </a:lnTo>
                  <a:lnTo>
                    <a:pt x="6" y="33"/>
                  </a:lnTo>
                  <a:lnTo>
                    <a:pt x="7" y="34"/>
                  </a:lnTo>
                  <a:lnTo>
                    <a:pt x="8" y="34"/>
                  </a:lnTo>
                  <a:lnTo>
                    <a:pt x="15" y="34"/>
                  </a:lnTo>
                  <a:lnTo>
                    <a:pt x="17" y="34"/>
                  </a:lnTo>
                  <a:lnTo>
                    <a:pt x="18" y="35"/>
                  </a:lnTo>
                  <a:lnTo>
                    <a:pt x="19" y="37"/>
                  </a:lnTo>
                  <a:lnTo>
                    <a:pt x="24" y="48"/>
                  </a:lnTo>
                  <a:lnTo>
                    <a:pt x="26" y="52"/>
                  </a:lnTo>
                  <a:lnTo>
                    <a:pt x="40" y="68"/>
                  </a:lnTo>
                  <a:lnTo>
                    <a:pt x="41" y="72"/>
                  </a:lnTo>
                  <a:lnTo>
                    <a:pt x="47" y="93"/>
                  </a:lnTo>
                  <a:lnTo>
                    <a:pt x="48" y="105"/>
                  </a:lnTo>
                  <a:lnTo>
                    <a:pt x="47" y="117"/>
                  </a:lnTo>
                  <a:lnTo>
                    <a:pt x="43" y="133"/>
                  </a:lnTo>
                  <a:lnTo>
                    <a:pt x="43" y="135"/>
                  </a:lnTo>
                  <a:lnTo>
                    <a:pt x="44" y="136"/>
                  </a:lnTo>
                  <a:lnTo>
                    <a:pt x="46" y="136"/>
                  </a:lnTo>
                  <a:lnTo>
                    <a:pt x="51" y="136"/>
                  </a:lnTo>
                  <a:lnTo>
                    <a:pt x="55" y="135"/>
                  </a:lnTo>
                  <a:lnTo>
                    <a:pt x="57" y="134"/>
                  </a:lnTo>
                  <a:lnTo>
                    <a:pt x="58" y="133"/>
                  </a:lnTo>
                  <a:lnTo>
                    <a:pt x="60" y="129"/>
                  </a:lnTo>
                  <a:lnTo>
                    <a:pt x="62" y="104"/>
                  </a:lnTo>
                  <a:lnTo>
                    <a:pt x="60" y="92"/>
                  </a:lnTo>
                  <a:lnTo>
                    <a:pt x="60" y="90"/>
                  </a:lnTo>
                  <a:lnTo>
                    <a:pt x="61" y="89"/>
                  </a:lnTo>
                  <a:lnTo>
                    <a:pt x="62" y="89"/>
                  </a:lnTo>
                  <a:lnTo>
                    <a:pt x="63" y="89"/>
                  </a:lnTo>
                  <a:lnTo>
                    <a:pt x="65" y="93"/>
                  </a:lnTo>
                  <a:lnTo>
                    <a:pt x="70" y="103"/>
                  </a:lnTo>
                  <a:lnTo>
                    <a:pt x="71" y="110"/>
                  </a:lnTo>
                  <a:lnTo>
                    <a:pt x="71" y="118"/>
                  </a:lnTo>
                  <a:lnTo>
                    <a:pt x="71" y="121"/>
                  </a:lnTo>
                  <a:lnTo>
                    <a:pt x="72" y="128"/>
                  </a:lnTo>
                  <a:lnTo>
                    <a:pt x="73" y="130"/>
                  </a:lnTo>
                  <a:lnTo>
                    <a:pt x="75" y="131"/>
                  </a:lnTo>
                  <a:lnTo>
                    <a:pt x="78" y="132"/>
                  </a:lnTo>
                  <a:lnTo>
                    <a:pt x="81" y="132"/>
                  </a:lnTo>
                  <a:lnTo>
                    <a:pt x="87" y="130"/>
                  </a:lnTo>
                  <a:lnTo>
                    <a:pt x="91" y="129"/>
                  </a:lnTo>
                  <a:lnTo>
                    <a:pt x="92" y="127"/>
                  </a:lnTo>
                  <a:lnTo>
                    <a:pt x="94" y="125"/>
                  </a:lnTo>
                  <a:lnTo>
                    <a:pt x="94" y="122"/>
                  </a:lnTo>
                  <a:lnTo>
                    <a:pt x="93" y="115"/>
                  </a:lnTo>
                  <a:lnTo>
                    <a:pt x="88" y="101"/>
                  </a:lnTo>
                  <a:lnTo>
                    <a:pt x="84" y="93"/>
                  </a:lnTo>
                  <a:lnTo>
                    <a:pt x="71" y="72"/>
                  </a:lnTo>
                  <a:lnTo>
                    <a:pt x="70" y="68"/>
                  </a:lnTo>
                  <a:lnTo>
                    <a:pt x="70" y="66"/>
                  </a:lnTo>
                  <a:lnTo>
                    <a:pt x="70" y="63"/>
                  </a:lnTo>
                  <a:lnTo>
                    <a:pt x="72" y="61"/>
                  </a:lnTo>
                  <a:lnTo>
                    <a:pt x="72" y="57"/>
                  </a:lnTo>
                  <a:lnTo>
                    <a:pt x="70" y="50"/>
                  </a:lnTo>
                  <a:lnTo>
                    <a:pt x="68" y="46"/>
                  </a:lnTo>
                  <a:lnTo>
                    <a:pt x="65" y="41"/>
                  </a:lnTo>
                  <a:lnTo>
                    <a:pt x="62" y="38"/>
                  </a:lnTo>
                  <a:lnTo>
                    <a:pt x="59" y="35"/>
                  </a:lnTo>
                  <a:lnTo>
                    <a:pt x="41" y="24"/>
                  </a:lnTo>
                  <a:lnTo>
                    <a:pt x="35" y="19"/>
                  </a:lnTo>
                  <a:lnTo>
                    <a:pt x="33" y="17"/>
                  </a:lnTo>
                  <a:lnTo>
                    <a:pt x="33" y="14"/>
                  </a:lnTo>
                  <a:lnTo>
                    <a:pt x="33" y="12"/>
                  </a:lnTo>
                  <a:lnTo>
                    <a:pt x="34" y="10"/>
                  </a:lnTo>
                  <a:lnTo>
                    <a:pt x="36" y="7"/>
                  </a:lnTo>
                  <a:lnTo>
                    <a:pt x="36" y="5"/>
                  </a:lnTo>
                  <a:lnTo>
                    <a:pt x="36" y="4"/>
                  </a:lnTo>
                  <a:lnTo>
                    <a:pt x="35" y="2"/>
                  </a:lnTo>
                  <a:lnTo>
                    <a:pt x="33" y="1"/>
                  </a:lnTo>
                  <a:lnTo>
                    <a:pt x="31" y="0"/>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34"/>
            <p:cNvSpPr>
              <a:spLocks/>
            </p:cNvSpPr>
            <p:nvPr/>
          </p:nvSpPr>
          <p:spPr bwMode="auto">
            <a:xfrm flipH="1">
              <a:off x="7968363" y="5073812"/>
              <a:ext cx="10930" cy="13911"/>
            </a:xfrm>
            <a:custGeom>
              <a:avLst/>
              <a:gdLst/>
              <a:ahLst/>
              <a:cxnLst>
                <a:cxn ang="0">
                  <a:pos x="6" y="0"/>
                </a:cxn>
                <a:cxn ang="0">
                  <a:pos x="5" y="0"/>
                </a:cxn>
                <a:cxn ang="0">
                  <a:pos x="4" y="0"/>
                </a:cxn>
                <a:cxn ang="0">
                  <a:pos x="1" y="2"/>
                </a:cxn>
                <a:cxn ang="0">
                  <a:pos x="0" y="5"/>
                </a:cxn>
                <a:cxn ang="0">
                  <a:pos x="0" y="8"/>
                </a:cxn>
                <a:cxn ang="0">
                  <a:pos x="2" y="10"/>
                </a:cxn>
                <a:cxn ang="0">
                  <a:pos x="6" y="12"/>
                </a:cxn>
                <a:cxn ang="0">
                  <a:pos x="9" y="13"/>
                </a:cxn>
                <a:cxn ang="0">
                  <a:pos x="11" y="14"/>
                </a:cxn>
                <a:cxn ang="0">
                  <a:pos x="11" y="13"/>
                </a:cxn>
                <a:cxn ang="0">
                  <a:pos x="11" y="11"/>
                </a:cxn>
                <a:cxn ang="0">
                  <a:pos x="7" y="2"/>
                </a:cxn>
                <a:cxn ang="0">
                  <a:pos x="7" y="1"/>
                </a:cxn>
                <a:cxn ang="0">
                  <a:pos x="6" y="0"/>
                </a:cxn>
              </a:cxnLst>
              <a:rect l="0" t="0" r="r" b="b"/>
              <a:pathLst>
                <a:path w="11" h="14">
                  <a:moveTo>
                    <a:pt x="6" y="0"/>
                  </a:moveTo>
                  <a:lnTo>
                    <a:pt x="5" y="0"/>
                  </a:lnTo>
                  <a:lnTo>
                    <a:pt x="4" y="0"/>
                  </a:lnTo>
                  <a:lnTo>
                    <a:pt x="1" y="2"/>
                  </a:lnTo>
                  <a:lnTo>
                    <a:pt x="0" y="5"/>
                  </a:lnTo>
                  <a:lnTo>
                    <a:pt x="0" y="8"/>
                  </a:lnTo>
                  <a:lnTo>
                    <a:pt x="2" y="10"/>
                  </a:lnTo>
                  <a:lnTo>
                    <a:pt x="6" y="12"/>
                  </a:lnTo>
                  <a:lnTo>
                    <a:pt x="9" y="13"/>
                  </a:lnTo>
                  <a:lnTo>
                    <a:pt x="11" y="14"/>
                  </a:lnTo>
                  <a:lnTo>
                    <a:pt x="11" y="13"/>
                  </a:lnTo>
                  <a:lnTo>
                    <a:pt x="11" y="11"/>
                  </a:lnTo>
                  <a:lnTo>
                    <a:pt x="7" y="2"/>
                  </a:lnTo>
                  <a:lnTo>
                    <a:pt x="7" y="1"/>
                  </a:lnTo>
                  <a:lnTo>
                    <a:pt x="6" y="0"/>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9" name="Group 34"/>
            <p:cNvGrpSpPr>
              <a:grpSpLocks noChangeAspect="1"/>
            </p:cNvGrpSpPr>
            <p:nvPr/>
          </p:nvGrpSpPr>
          <p:grpSpPr>
            <a:xfrm>
              <a:off x="8108389" y="4554993"/>
              <a:ext cx="290095" cy="177151"/>
              <a:chOff x="2103438" y="3086101"/>
              <a:chExt cx="595313" cy="363538"/>
            </a:xfrm>
          </p:grpSpPr>
          <p:sp>
            <p:nvSpPr>
              <p:cNvPr id="106" name="Freeform 72"/>
              <p:cNvSpPr>
                <a:spLocks/>
              </p:cNvSpPr>
              <p:nvPr/>
            </p:nvSpPr>
            <p:spPr bwMode="auto">
              <a:xfrm>
                <a:off x="2103438" y="3086101"/>
                <a:ext cx="595313" cy="363538"/>
              </a:xfrm>
              <a:custGeom>
                <a:avLst/>
                <a:gdLst/>
                <a:ahLst/>
                <a:cxnLst>
                  <a:cxn ang="0">
                    <a:pos x="214" y="0"/>
                  </a:cxn>
                  <a:cxn ang="0">
                    <a:pos x="186" y="1"/>
                  </a:cxn>
                  <a:cxn ang="0">
                    <a:pos x="153" y="9"/>
                  </a:cxn>
                  <a:cxn ang="0">
                    <a:pos x="137" y="17"/>
                  </a:cxn>
                  <a:cxn ang="0">
                    <a:pos x="123" y="27"/>
                  </a:cxn>
                  <a:cxn ang="0">
                    <a:pos x="88" y="62"/>
                  </a:cxn>
                  <a:cxn ang="0">
                    <a:pos x="40" y="106"/>
                  </a:cxn>
                  <a:cxn ang="0">
                    <a:pos x="10" y="129"/>
                  </a:cxn>
                  <a:cxn ang="0">
                    <a:pos x="4" y="136"/>
                  </a:cxn>
                  <a:cxn ang="0">
                    <a:pos x="1" y="143"/>
                  </a:cxn>
                  <a:cxn ang="0">
                    <a:pos x="0" y="149"/>
                  </a:cxn>
                  <a:cxn ang="0">
                    <a:pos x="3" y="155"/>
                  </a:cxn>
                  <a:cxn ang="0">
                    <a:pos x="7" y="160"/>
                  </a:cxn>
                  <a:cxn ang="0">
                    <a:pos x="11" y="162"/>
                  </a:cxn>
                  <a:cxn ang="0">
                    <a:pos x="27" y="168"/>
                  </a:cxn>
                  <a:cxn ang="0">
                    <a:pos x="85" y="177"/>
                  </a:cxn>
                  <a:cxn ang="0">
                    <a:pos x="254" y="179"/>
                  </a:cxn>
                  <a:cxn ang="0">
                    <a:pos x="266" y="181"/>
                  </a:cxn>
                  <a:cxn ang="0">
                    <a:pos x="279" y="185"/>
                  </a:cxn>
                  <a:cxn ang="0">
                    <a:pos x="303" y="197"/>
                  </a:cxn>
                  <a:cxn ang="0">
                    <a:pos x="321" y="210"/>
                  </a:cxn>
                  <a:cxn ang="0">
                    <a:pos x="332" y="224"/>
                  </a:cxn>
                  <a:cxn ang="0">
                    <a:pos x="338" y="228"/>
                  </a:cxn>
                  <a:cxn ang="0">
                    <a:pos x="344" y="229"/>
                  </a:cxn>
                  <a:cxn ang="0">
                    <a:pos x="350" y="229"/>
                  </a:cxn>
                  <a:cxn ang="0">
                    <a:pos x="355" y="228"/>
                  </a:cxn>
                  <a:cxn ang="0">
                    <a:pos x="360" y="224"/>
                  </a:cxn>
                  <a:cxn ang="0">
                    <a:pos x="369" y="214"/>
                  </a:cxn>
                  <a:cxn ang="0">
                    <a:pos x="372" y="207"/>
                  </a:cxn>
                  <a:cxn ang="0">
                    <a:pos x="375" y="189"/>
                  </a:cxn>
                  <a:cxn ang="0">
                    <a:pos x="374" y="140"/>
                  </a:cxn>
                  <a:cxn ang="0">
                    <a:pos x="370" y="120"/>
                  </a:cxn>
                  <a:cxn ang="0">
                    <a:pos x="368" y="111"/>
                  </a:cxn>
                  <a:cxn ang="0">
                    <a:pos x="356" y="83"/>
                  </a:cxn>
                  <a:cxn ang="0">
                    <a:pos x="339" y="56"/>
                  </a:cxn>
                  <a:cxn ang="0">
                    <a:pos x="324" y="38"/>
                  </a:cxn>
                  <a:cxn ang="0">
                    <a:pos x="313" y="29"/>
                  </a:cxn>
                  <a:cxn ang="0">
                    <a:pos x="278" y="12"/>
                  </a:cxn>
                  <a:cxn ang="0">
                    <a:pos x="224" y="1"/>
                  </a:cxn>
                  <a:cxn ang="0">
                    <a:pos x="214" y="0"/>
                  </a:cxn>
                </a:cxnLst>
                <a:rect l="0" t="0" r="r" b="b"/>
                <a:pathLst>
                  <a:path w="375" h="229">
                    <a:moveTo>
                      <a:pt x="214" y="0"/>
                    </a:moveTo>
                    <a:lnTo>
                      <a:pt x="186" y="1"/>
                    </a:lnTo>
                    <a:lnTo>
                      <a:pt x="153" y="9"/>
                    </a:lnTo>
                    <a:lnTo>
                      <a:pt x="137" y="17"/>
                    </a:lnTo>
                    <a:lnTo>
                      <a:pt x="123" y="27"/>
                    </a:lnTo>
                    <a:lnTo>
                      <a:pt x="88" y="62"/>
                    </a:lnTo>
                    <a:lnTo>
                      <a:pt x="40" y="106"/>
                    </a:lnTo>
                    <a:lnTo>
                      <a:pt x="10" y="129"/>
                    </a:lnTo>
                    <a:lnTo>
                      <a:pt x="4" y="136"/>
                    </a:lnTo>
                    <a:lnTo>
                      <a:pt x="1" y="143"/>
                    </a:lnTo>
                    <a:lnTo>
                      <a:pt x="0" y="149"/>
                    </a:lnTo>
                    <a:lnTo>
                      <a:pt x="3" y="155"/>
                    </a:lnTo>
                    <a:lnTo>
                      <a:pt x="7" y="160"/>
                    </a:lnTo>
                    <a:lnTo>
                      <a:pt x="11" y="162"/>
                    </a:lnTo>
                    <a:lnTo>
                      <a:pt x="27" y="168"/>
                    </a:lnTo>
                    <a:lnTo>
                      <a:pt x="85" y="177"/>
                    </a:lnTo>
                    <a:lnTo>
                      <a:pt x="254" y="179"/>
                    </a:lnTo>
                    <a:lnTo>
                      <a:pt x="266" y="181"/>
                    </a:lnTo>
                    <a:lnTo>
                      <a:pt x="279" y="185"/>
                    </a:lnTo>
                    <a:lnTo>
                      <a:pt x="303" y="197"/>
                    </a:lnTo>
                    <a:lnTo>
                      <a:pt x="321" y="210"/>
                    </a:lnTo>
                    <a:lnTo>
                      <a:pt x="332" y="224"/>
                    </a:lnTo>
                    <a:lnTo>
                      <a:pt x="338" y="228"/>
                    </a:lnTo>
                    <a:lnTo>
                      <a:pt x="344" y="229"/>
                    </a:lnTo>
                    <a:lnTo>
                      <a:pt x="350" y="229"/>
                    </a:lnTo>
                    <a:lnTo>
                      <a:pt x="355" y="228"/>
                    </a:lnTo>
                    <a:lnTo>
                      <a:pt x="360" y="224"/>
                    </a:lnTo>
                    <a:lnTo>
                      <a:pt x="369" y="214"/>
                    </a:lnTo>
                    <a:lnTo>
                      <a:pt x="372" y="207"/>
                    </a:lnTo>
                    <a:lnTo>
                      <a:pt x="375" y="189"/>
                    </a:lnTo>
                    <a:lnTo>
                      <a:pt x="374" y="140"/>
                    </a:lnTo>
                    <a:lnTo>
                      <a:pt x="370" y="120"/>
                    </a:lnTo>
                    <a:lnTo>
                      <a:pt x="368" y="111"/>
                    </a:lnTo>
                    <a:lnTo>
                      <a:pt x="356" y="83"/>
                    </a:lnTo>
                    <a:lnTo>
                      <a:pt x="339" y="56"/>
                    </a:lnTo>
                    <a:lnTo>
                      <a:pt x="324" y="38"/>
                    </a:lnTo>
                    <a:lnTo>
                      <a:pt x="313" y="29"/>
                    </a:lnTo>
                    <a:lnTo>
                      <a:pt x="278" y="12"/>
                    </a:lnTo>
                    <a:lnTo>
                      <a:pt x="224" y="1"/>
                    </a:lnTo>
                    <a:lnTo>
                      <a:pt x="214" y="0"/>
                    </a:lnTo>
                    <a:close/>
                  </a:path>
                </a:pathLst>
              </a:custGeom>
              <a:solidFill>
                <a:srgbClr val="D0A8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73"/>
              <p:cNvSpPr>
                <a:spLocks/>
              </p:cNvSpPr>
              <p:nvPr/>
            </p:nvSpPr>
            <p:spPr bwMode="auto">
              <a:xfrm>
                <a:off x="2417763" y="3133726"/>
                <a:ext cx="263525" cy="292100"/>
              </a:xfrm>
              <a:custGeom>
                <a:avLst/>
                <a:gdLst/>
                <a:ahLst/>
                <a:cxnLst>
                  <a:cxn ang="0">
                    <a:pos x="0" y="109"/>
                  </a:cxn>
                  <a:cxn ang="0">
                    <a:pos x="0" y="113"/>
                  </a:cxn>
                  <a:cxn ang="0">
                    <a:pos x="2" y="115"/>
                  </a:cxn>
                  <a:cxn ang="0">
                    <a:pos x="5" y="117"/>
                  </a:cxn>
                  <a:cxn ang="0">
                    <a:pos x="8" y="118"/>
                  </a:cxn>
                  <a:cxn ang="0">
                    <a:pos x="47" y="128"/>
                  </a:cxn>
                  <a:cxn ang="0">
                    <a:pos x="60" y="131"/>
                  </a:cxn>
                  <a:cxn ang="0">
                    <a:pos x="113" y="149"/>
                  </a:cxn>
                  <a:cxn ang="0">
                    <a:pos x="125" y="155"/>
                  </a:cxn>
                  <a:cxn ang="0">
                    <a:pos x="130" y="158"/>
                  </a:cxn>
                  <a:cxn ang="0">
                    <a:pos x="149" y="182"/>
                  </a:cxn>
                  <a:cxn ang="0">
                    <a:pos x="153" y="184"/>
                  </a:cxn>
                  <a:cxn ang="0">
                    <a:pos x="155" y="183"/>
                  </a:cxn>
                  <a:cxn ang="0">
                    <a:pos x="158" y="180"/>
                  </a:cxn>
                  <a:cxn ang="0">
                    <a:pos x="160" y="173"/>
                  </a:cxn>
                  <a:cxn ang="0">
                    <a:pos x="164" y="156"/>
                  </a:cxn>
                  <a:cxn ang="0">
                    <a:pos x="166" y="125"/>
                  </a:cxn>
                  <a:cxn ang="0">
                    <a:pos x="163" y="106"/>
                  </a:cxn>
                  <a:cxn ang="0">
                    <a:pos x="154" y="77"/>
                  </a:cxn>
                  <a:cxn ang="0">
                    <a:pos x="142" y="50"/>
                  </a:cxn>
                  <a:cxn ang="0">
                    <a:pos x="120" y="18"/>
                  </a:cxn>
                  <a:cxn ang="0">
                    <a:pos x="110" y="9"/>
                  </a:cxn>
                  <a:cxn ang="0">
                    <a:pos x="99" y="3"/>
                  </a:cxn>
                  <a:cxn ang="0">
                    <a:pos x="89" y="0"/>
                  </a:cxn>
                  <a:cxn ang="0">
                    <a:pos x="78" y="0"/>
                  </a:cxn>
                  <a:cxn ang="0">
                    <a:pos x="67" y="2"/>
                  </a:cxn>
                  <a:cxn ang="0">
                    <a:pos x="57" y="8"/>
                  </a:cxn>
                  <a:cxn ang="0">
                    <a:pos x="53" y="11"/>
                  </a:cxn>
                  <a:cxn ang="0">
                    <a:pos x="48" y="16"/>
                  </a:cxn>
                  <a:cxn ang="0">
                    <a:pos x="32" y="40"/>
                  </a:cxn>
                  <a:cxn ang="0">
                    <a:pos x="9" y="83"/>
                  </a:cxn>
                  <a:cxn ang="0">
                    <a:pos x="2" y="98"/>
                  </a:cxn>
                  <a:cxn ang="0">
                    <a:pos x="0" y="104"/>
                  </a:cxn>
                  <a:cxn ang="0">
                    <a:pos x="0" y="109"/>
                  </a:cxn>
                </a:cxnLst>
                <a:rect l="0" t="0" r="r" b="b"/>
                <a:pathLst>
                  <a:path w="166" h="184">
                    <a:moveTo>
                      <a:pt x="0" y="109"/>
                    </a:moveTo>
                    <a:lnTo>
                      <a:pt x="0" y="113"/>
                    </a:lnTo>
                    <a:lnTo>
                      <a:pt x="2" y="115"/>
                    </a:lnTo>
                    <a:lnTo>
                      <a:pt x="5" y="117"/>
                    </a:lnTo>
                    <a:lnTo>
                      <a:pt x="8" y="118"/>
                    </a:lnTo>
                    <a:lnTo>
                      <a:pt x="47" y="128"/>
                    </a:lnTo>
                    <a:lnTo>
                      <a:pt x="60" y="131"/>
                    </a:lnTo>
                    <a:lnTo>
                      <a:pt x="113" y="149"/>
                    </a:lnTo>
                    <a:lnTo>
                      <a:pt x="125" y="155"/>
                    </a:lnTo>
                    <a:lnTo>
                      <a:pt x="130" y="158"/>
                    </a:lnTo>
                    <a:lnTo>
                      <a:pt x="149" y="182"/>
                    </a:lnTo>
                    <a:lnTo>
                      <a:pt x="153" y="184"/>
                    </a:lnTo>
                    <a:lnTo>
                      <a:pt x="155" y="183"/>
                    </a:lnTo>
                    <a:lnTo>
                      <a:pt x="158" y="180"/>
                    </a:lnTo>
                    <a:lnTo>
                      <a:pt x="160" y="173"/>
                    </a:lnTo>
                    <a:lnTo>
                      <a:pt x="164" y="156"/>
                    </a:lnTo>
                    <a:lnTo>
                      <a:pt x="166" y="125"/>
                    </a:lnTo>
                    <a:lnTo>
                      <a:pt x="163" y="106"/>
                    </a:lnTo>
                    <a:lnTo>
                      <a:pt x="154" y="77"/>
                    </a:lnTo>
                    <a:lnTo>
                      <a:pt x="142" y="50"/>
                    </a:lnTo>
                    <a:lnTo>
                      <a:pt x="120" y="18"/>
                    </a:lnTo>
                    <a:lnTo>
                      <a:pt x="110" y="9"/>
                    </a:lnTo>
                    <a:lnTo>
                      <a:pt x="99" y="3"/>
                    </a:lnTo>
                    <a:lnTo>
                      <a:pt x="89" y="0"/>
                    </a:lnTo>
                    <a:lnTo>
                      <a:pt x="78" y="0"/>
                    </a:lnTo>
                    <a:lnTo>
                      <a:pt x="67" y="2"/>
                    </a:lnTo>
                    <a:lnTo>
                      <a:pt x="57" y="8"/>
                    </a:lnTo>
                    <a:lnTo>
                      <a:pt x="53" y="11"/>
                    </a:lnTo>
                    <a:lnTo>
                      <a:pt x="48" y="16"/>
                    </a:lnTo>
                    <a:lnTo>
                      <a:pt x="32" y="40"/>
                    </a:lnTo>
                    <a:lnTo>
                      <a:pt x="9" y="83"/>
                    </a:lnTo>
                    <a:lnTo>
                      <a:pt x="2" y="98"/>
                    </a:lnTo>
                    <a:lnTo>
                      <a:pt x="0" y="104"/>
                    </a:lnTo>
                    <a:lnTo>
                      <a:pt x="0" y="109"/>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74"/>
              <p:cNvSpPr>
                <a:spLocks/>
              </p:cNvSpPr>
              <p:nvPr/>
            </p:nvSpPr>
            <p:spPr bwMode="auto">
              <a:xfrm>
                <a:off x="2327275" y="3117851"/>
                <a:ext cx="177800" cy="187325"/>
              </a:xfrm>
              <a:custGeom>
                <a:avLst/>
                <a:gdLst/>
                <a:ahLst/>
                <a:cxnLst>
                  <a:cxn ang="0">
                    <a:pos x="78" y="2"/>
                  </a:cxn>
                  <a:cxn ang="0">
                    <a:pos x="75" y="4"/>
                  </a:cxn>
                  <a:cxn ang="0">
                    <a:pos x="43" y="38"/>
                  </a:cxn>
                  <a:cxn ang="0">
                    <a:pos x="9" y="94"/>
                  </a:cxn>
                  <a:cxn ang="0">
                    <a:pos x="5" y="100"/>
                  </a:cxn>
                  <a:cxn ang="0">
                    <a:pos x="0" y="105"/>
                  </a:cxn>
                  <a:cxn ang="0">
                    <a:pos x="1" y="105"/>
                  </a:cxn>
                  <a:cxn ang="0">
                    <a:pos x="3" y="107"/>
                  </a:cxn>
                  <a:cxn ang="0">
                    <a:pos x="10" y="111"/>
                  </a:cxn>
                  <a:cxn ang="0">
                    <a:pos x="15" y="113"/>
                  </a:cxn>
                  <a:cxn ang="0">
                    <a:pos x="20" y="116"/>
                  </a:cxn>
                  <a:cxn ang="0">
                    <a:pos x="26" y="117"/>
                  </a:cxn>
                  <a:cxn ang="0">
                    <a:pos x="32" y="118"/>
                  </a:cxn>
                  <a:cxn ang="0">
                    <a:pos x="38" y="117"/>
                  </a:cxn>
                  <a:cxn ang="0">
                    <a:pos x="42" y="116"/>
                  </a:cxn>
                  <a:cxn ang="0">
                    <a:pos x="45" y="112"/>
                  </a:cxn>
                  <a:cxn ang="0">
                    <a:pos x="62" y="63"/>
                  </a:cxn>
                  <a:cxn ang="0">
                    <a:pos x="69" y="50"/>
                  </a:cxn>
                  <a:cxn ang="0">
                    <a:pos x="89" y="24"/>
                  </a:cxn>
                  <a:cxn ang="0">
                    <a:pos x="92" y="20"/>
                  </a:cxn>
                  <a:cxn ang="0">
                    <a:pos x="100" y="15"/>
                  </a:cxn>
                  <a:cxn ang="0">
                    <a:pos x="105" y="12"/>
                  </a:cxn>
                  <a:cxn ang="0">
                    <a:pos x="112" y="10"/>
                  </a:cxn>
                  <a:cxn ang="0">
                    <a:pos x="112" y="9"/>
                  </a:cxn>
                  <a:cxn ang="0">
                    <a:pos x="110" y="7"/>
                  </a:cxn>
                  <a:cxn ang="0">
                    <a:pos x="105" y="5"/>
                  </a:cxn>
                  <a:cxn ang="0">
                    <a:pos x="84" y="0"/>
                  </a:cxn>
                  <a:cxn ang="0">
                    <a:pos x="81" y="1"/>
                  </a:cxn>
                  <a:cxn ang="0">
                    <a:pos x="78" y="2"/>
                  </a:cxn>
                </a:cxnLst>
                <a:rect l="0" t="0" r="r" b="b"/>
                <a:pathLst>
                  <a:path w="112" h="118">
                    <a:moveTo>
                      <a:pt x="78" y="2"/>
                    </a:moveTo>
                    <a:lnTo>
                      <a:pt x="75" y="4"/>
                    </a:lnTo>
                    <a:lnTo>
                      <a:pt x="43" y="38"/>
                    </a:lnTo>
                    <a:lnTo>
                      <a:pt x="9" y="94"/>
                    </a:lnTo>
                    <a:lnTo>
                      <a:pt x="5" y="100"/>
                    </a:lnTo>
                    <a:lnTo>
                      <a:pt x="0" y="105"/>
                    </a:lnTo>
                    <a:lnTo>
                      <a:pt x="1" y="105"/>
                    </a:lnTo>
                    <a:lnTo>
                      <a:pt x="3" y="107"/>
                    </a:lnTo>
                    <a:lnTo>
                      <a:pt x="10" y="111"/>
                    </a:lnTo>
                    <a:lnTo>
                      <a:pt x="15" y="113"/>
                    </a:lnTo>
                    <a:lnTo>
                      <a:pt x="20" y="116"/>
                    </a:lnTo>
                    <a:lnTo>
                      <a:pt x="26" y="117"/>
                    </a:lnTo>
                    <a:lnTo>
                      <a:pt x="32" y="118"/>
                    </a:lnTo>
                    <a:lnTo>
                      <a:pt x="38" y="117"/>
                    </a:lnTo>
                    <a:lnTo>
                      <a:pt x="42" y="116"/>
                    </a:lnTo>
                    <a:lnTo>
                      <a:pt x="45" y="112"/>
                    </a:lnTo>
                    <a:lnTo>
                      <a:pt x="62" y="63"/>
                    </a:lnTo>
                    <a:lnTo>
                      <a:pt x="69" y="50"/>
                    </a:lnTo>
                    <a:lnTo>
                      <a:pt x="89" y="24"/>
                    </a:lnTo>
                    <a:lnTo>
                      <a:pt x="92" y="20"/>
                    </a:lnTo>
                    <a:lnTo>
                      <a:pt x="100" y="15"/>
                    </a:lnTo>
                    <a:lnTo>
                      <a:pt x="105" y="12"/>
                    </a:lnTo>
                    <a:lnTo>
                      <a:pt x="112" y="10"/>
                    </a:lnTo>
                    <a:lnTo>
                      <a:pt x="112" y="9"/>
                    </a:lnTo>
                    <a:lnTo>
                      <a:pt x="110" y="7"/>
                    </a:lnTo>
                    <a:lnTo>
                      <a:pt x="105" y="5"/>
                    </a:lnTo>
                    <a:lnTo>
                      <a:pt x="84" y="0"/>
                    </a:lnTo>
                    <a:lnTo>
                      <a:pt x="81" y="1"/>
                    </a:lnTo>
                    <a:lnTo>
                      <a:pt x="78" y="2"/>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75"/>
              <p:cNvSpPr>
                <a:spLocks/>
              </p:cNvSpPr>
              <p:nvPr/>
            </p:nvSpPr>
            <p:spPr bwMode="auto">
              <a:xfrm>
                <a:off x="2214563" y="3100388"/>
                <a:ext cx="223838" cy="184150"/>
              </a:xfrm>
              <a:custGeom>
                <a:avLst/>
                <a:gdLst/>
                <a:ahLst/>
                <a:cxnLst>
                  <a:cxn ang="0">
                    <a:pos x="118" y="0"/>
                  </a:cxn>
                  <a:cxn ang="0">
                    <a:pos x="113" y="1"/>
                  </a:cxn>
                  <a:cxn ang="0">
                    <a:pos x="87" y="13"/>
                  </a:cxn>
                  <a:cxn ang="0">
                    <a:pos x="59" y="33"/>
                  </a:cxn>
                  <a:cxn ang="0">
                    <a:pos x="33" y="59"/>
                  </a:cxn>
                  <a:cxn ang="0">
                    <a:pos x="15" y="79"/>
                  </a:cxn>
                  <a:cxn ang="0">
                    <a:pos x="12" y="84"/>
                  </a:cxn>
                  <a:cxn ang="0">
                    <a:pos x="6" y="90"/>
                  </a:cxn>
                  <a:cxn ang="0">
                    <a:pos x="2" y="97"/>
                  </a:cxn>
                  <a:cxn ang="0">
                    <a:pos x="0" y="98"/>
                  </a:cxn>
                  <a:cxn ang="0">
                    <a:pos x="0" y="101"/>
                  </a:cxn>
                  <a:cxn ang="0">
                    <a:pos x="1" y="103"/>
                  </a:cxn>
                  <a:cxn ang="0">
                    <a:pos x="8" y="107"/>
                  </a:cxn>
                  <a:cxn ang="0">
                    <a:pos x="28" y="114"/>
                  </a:cxn>
                  <a:cxn ang="0">
                    <a:pos x="43" y="116"/>
                  </a:cxn>
                  <a:cxn ang="0">
                    <a:pos x="50" y="115"/>
                  </a:cxn>
                  <a:cxn ang="0">
                    <a:pos x="56" y="113"/>
                  </a:cxn>
                  <a:cxn ang="0">
                    <a:pos x="61" y="109"/>
                  </a:cxn>
                  <a:cxn ang="0">
                    <a:pos x="66" y="104"/>
                  </a:cxn>
                  <a:cxn ang="0">
                    <a:pos x="73" y="91"/>
                  </a:cxn>
                  <a:cxn ang="0">
                    <a:pos x="84" y="69"/>
                  </a:cxn>
                  <a:cxn ang="0">
                    <a:pos x="119" y="18"/>
                  </a:cxn>
                  <a:cxn ang="0">
                    <a:pos x="127" y="13"/>
                  </a:cxn>
                  <a:cxn ang="0">
                    <a:pos x="134" y="10"/>
                  </a:cxn>
                  <a:cxn ang="0">
                    <a:pos x="137" y="10"/>
                  </a:cxn>
                  <a:cxn ang="0">
                    <a:pos x="139" y="10"/>
                  </a:cxn>
                  <a:cxn ang="0">
                    <a:pos x="141" y="9"/>
                  </a:cxn>
                  <a:cxn ang="0">
                    <a:pos x="141" y="8"/>
                  </a:cxn>
                  <a:cxn ang="0">
                    <a:pos x="140" y="7"/>
                  </a:cxn>
                  <a:cxn ang="0">
                    <a:pos x="139" y="5"/>
                  </a:cxn>
                  <a:cxn ang="0">
                    <a:pos x="132" y="2"/>
                  </a:cxn>
                  <a:cxn ang="0">
                    <a:pos x="122" y="0"/>
                  </a:cxn>
                  <a:cxn ang="0">
                    <a:pos x="118" y="0"/>
                  </a:cxn>
                </a:cxnLst>
                <a:rect l="0" t="0" r="r" b="b"/>
                <a:pathLst>
                  <a:path w="141" h="116">
                    <a:moveTo>
                      <a:pt x="118" y="0"/>
                    </a:moveTo>
                    <a:lnTo>
                      <a:pt x="113" y="1"/>
                    </a:lnTo>
                    <a:lnTo>
                      <a:pt x="87" y="13"/>
                    </a:lnTo>
                    <a:lnTo>
                      <a:pt x="59" y="33"/>
                    </a:lnTo>
                    <a:lnTo>
                      <a:pt x="33" y="59"/>
                    </a:lnTo>
                    <a:lnTo>
                      <a:pt x="15" y="79"/>
                    </a:lnTo>
                    <a:lnTo>
                      <a:pt x="12" y="84"/>
                    </a:lnTo>
                    <a:lnTo>
                      <a:pt x="6" y="90"/>
                    </a:lnTo>
                    <a:lnTo>
                      <a:pt x="2" y="97"/>
                    </a:lnTo>
                    <a:lnTo>
                      <a:pt x="0" y="98"/>
                    </a:lnTo>
                    <a:lnTo>
                      <a:pt x="0" y="101"/>
                    </a:lnTo>
                    <a:lnTo>
                      <a:pt x="1" y="103"/>
                    </a:lnTo>
                    <a:lnTo>
                      <a:pt x="8" y="107"/>
                    </a:lnTo>
                    <a:lnTo>
                      <a:pt x="28" y="114"/>
                    </a:lnTo>
                    <a:lnTo>
                      <a:pt x="43" y="116"/>
                    </a:lnTo>
                    <a:lnTo>
                      <a:pt x="50" y="115"/>
                    </a:lnTo>
                    <a:lnTo>
                      <a:pt x="56" y="113"/>
                    </a:lnTo>
                    <a:lnTo>
                      <a:pt x="61" y="109"/>
                    </a:lnTo>
                    <a:lnTo>
                      <a:pt x="66" y="104"/>
                    </a:lnTo>
                    <a:lnTo>
                      <a:pt x="73" y="91"/>
                    </a:lnTo>
                    <a:lnTo>
                      <a:pt x="84" y="69"/>
                    </a:lnTo>
                    <a:lnTo>
                      <a:pt x="119" y="18"/>
                    </a:lnTo>
                    <a:lnTo>
                      <a:pt x="127" y="13"/>
                    </a:lnTo>
                    <a:lnTo>
                      <a:pt x="134" y="10"/>
                    </a:lnTo>
                    <a:lnTo>
                      <a:pt x="137" y="10"/>
                    </a:lnTo>
                    <a:lnTo>
                      <a:pt x="139" y="10"/>
                    </a:lnTo>
                    <a:lnTo>
                      <a:pt x="141" y="9"/>
                    </a:lnTo>
                    <a:lnTo>
                      <a:pt x="141" y="8"/>
                    </a:lnTo>
                    <a:lnTo>
                      <a:pt x="140" y="7"/>
                    </a:lnTo>
                    <a:lnTo>
                      <a:pt x="139" y="5"/>
                    </a:lnTo>
                    <a:lnTo>
                      <a:pt x="132" y="2"/>
                    </a:lnTo>
                    <a:lnTo>
                      <a:pt x="122" y="0"/>
                    </a:lnTo>
                    <a:lnTo>
                      <a:pt x="118" y="0"/>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76"/>
              <p:cNvSpPr>
                <a:spLocks/>
              </p:cNvSpPr>
              <p:nvPr/>
            </p:nvSpPr>
            <p:spPr bwMode="auto">
              <a:xfrm>
                <a:off x="2124075" y="3278188"/>
                <a:ext cx="379413" cy="76200"/>
              </a:xfrm>
              <a:custGeom>
                <a:avLst/>
                <a:gdLst/>
                <a:ahLst/>
                <a:cxnLst>
                  <a:cxn ang="0">
                    <a:pos x="238" y="46"/>
                  </a:cxn>
                  <a:cxn ang="0">
                    <a:pos x="239" y="45"/>
                  </a:cxn>
                  <a:cxn ang="0">
                    <a:pos x="239" y="44"/>
                  </a:cxn>
                  <a:cxn ang="0">
                    <a:pos x="237" y="44"/>
                  </a:cxn>
                  <a:cxn ang="0">
                    <a:pos x="234" y="43"/>
                  </a:cxn>
                  <a:cxn ang="0">
                    <a:pos x="165" y="29"/>
                  </a:cxn>
                  <a:cxn ang="0">
                    <a:pos x="63" y="2"/>
                  </a:cxn>
                  <a:cxn ang="0">
                    <a:pos x="49" y="0"/>
                  </a:cxn>
                  <a:cxn ang="0">
                    <a:pos x="39" y="0"/>
                  </a:cxn>
                  <a:cxn ang="0">
                    <a:pos x="30" y="2"/>
                  </a:cxn>
                  <a:cxn ang="0">
                    <a:pos x="18" y="7"/>
                  </a:cxn>
                  <a:cxn ang="0">
                    <a:pos x="11" y="11"/>
                  </a:cxn>
                  <a:cxn ang="0">
                    <a:pos x="2" y="22"/>
                  </a:cxn>
                  <a:cxn ang="0">
                    <a:pos x="0" y="26"/>
                  </a:cxn>
                  <a:cxn ang="0">
                    <a:pos x="0" y="29"/>
                  </a:cxn>
                  <a:cxn ang="0">
                    <a:pos x="3" y="32"/>
                  </a:cxn>
                  <a:cxn ang="0">
                    <a:pos x="5" y="33"/>
                  </a:cxn>
                  <a:cxn ang="0">
                    <a:pos x="7" y="34"/>
                  </a:cxn>
                  <a:cxn ang="0">
                    <a:pos x="10" y="35"/>
                  </a:cxn>
                  <a:cxn ang="0">
                    <a:pos x="87" y="41"/>
                  </a:cxn>
                  <a:cxn ang="0">
                    <a:pos x="147" y="48"/>
                  </a:cxn>
                  <a:cxn ang="0">
                    <a:pos x="232" y="47"/>
                  </a:cxn>
                  <a:cxn ang="0">
                    <a:pos x="235" y="46"/>
                  </a:cxn>
                  <a:cxn ang="0">
                    <a:pos x="238" y="46"/>
                  </a:cxn>
                </a:cxnLst>
                <a:rect l="0" t="0" r="r" b="b"/>
                <a:pathLst>
                  <a:path w="239" h="48">
                    <a:moveTo>
                      <a:pt x="238" y="46"/>
                    </a:moveTo>
                    <a:lnTo>
                      <a:pt x="239" y="45"/>
                    </a:lnTo>
                    <a:lnTo>
                      <a:pt x="239" y="44"/>
                    </a:lnTo>
                    <a:lnTo>
                      <a:pt x="237" y="44"/>
                    </a:lnTo>
                    <a:lnTo>
                      <a:pt x="234" y="43"/>
                    </a:lnTo>
                    <a:lnTo>
                      <a:pt x="165" y="29"/>
                    </a:lnTo>
                    <a:lnTo>
                      <a:pt x="63" y="2"/>
                    </a:lnTo>
                    <a:lnTo>
                      <a:pt x="49" y="0"/>
                    </a:lnTo>
                    <a:lnTo>
                      <a:pt x="39" y="0"/>
                    </a:lnTo>
                    <a:lnTo>
                      <a:pt x="30" y="2"/>
                    </a:lnTo>
                    <a:lnTo>
                      <a:pt x="18" y="7"/>
                    </a:lnTo>
                    <a:lnTo>
                      <a:pt x="11" y="11"/>
                    </a:lnTo>
                    <a:lnTo>
                      <a:pt x="2" y="22"/>
                    </a:lnTo>
                    <a:lnTo>
                      <a:pt x="0" y="26"/>
                    </a:lnTo>
                    <a:lnTo>
                      <a:pt x="0" y="29"/>
                    </a:lnTo>
                    <a:lnTo>
                      <a:pt x="3" y="32"/>
                    </a:lnTo>
                    <a:lnTo>
                      <a:pt x="5" y="33"/>
                    </a:lnTo>
                    <a:lnTo>
                      <a:pt x="7" y="34"/>
                    </a:lnTo>
                    <a:lnTo>
                      <a:pt x="10" y="35"/>
                    </a:lnTo>
                    <a:lnTo>
                      <a:pt x="87" y="41"/>
                    </a:lnTo>
                    <a:lnTo>
                      <a:pt x="147" y="48"/>
                    </a:lnTo>
                    <a:lnTo>
                      <a:pt x="232" y="47"/>
                    </a:lnTo>
                    <a:lnTo>
                      <a:pt x="235" y="46"/>
                    </a:lnTo>
                    <a:lnTo>
                      <a:pt x="238" y="46"/>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5" name="Freeform 18"/>
            <p:cNvSpPr>
              <a:spLocks/>
            </p:cNvSpPr>
            <p:nvPr/>
          </p:nvSpPr>
          <p:spPr bwMode="auto">
            <a:xfrm rot="6012585" flipH="1">
              <a:off x="7866693" y="4985033"/>
              <a:ext cx="483901" cy="284180"/>
            </a:xfrm>
            <a:custGeom>
              <a:avLst/>
              <a:gdLst/>
              <a:ahLst/>
              <a:cxnLst>
                <a:cxn ang="0">
                  <a:pos x="241" y="52"/>
                </a:cxn>
                <a:cxn ang="0">
                  <a:pos x="311" y="38"/>
                </a:cxn>
                <a:cxn ang="0">
                  <a:pos x="390" y="58"/>
                </a:cxn>
                <a:cxn ang="0">
                  <a:pos x="452" y="88"/>
                </a:cxn>
                <a:cxn ang="0">
                  <a:pos x="480" y="81"/>
                </a:cxn>
                <a:cxn ang="0">
                  <a:pos x="487" y="65"/>
                </a:cxn>
                <a:cxn ang="0">
                  <a:pos x="483" y="37"/>
                </a:cxn>
                <a:cxn ang="0">
                  <a:pos x="465" y="21"/>
                </a:cxn>
                <a:cxn ang="0">
                  <a:pos x="358" y="0"/>
                </a:cxn>
                <a:cxn ang="0">
                  <a:pos x="255" y="12"/>
                </a:cxn>
                <a:cxn ang="0">
                  <a:pos x="140" y="75"/>
                </a:cxn>
                <a:cxn ang="0">
                  <a:pos x="94" y="146"/>
                </a:cxn>
                <a:cxn ang="0">
                  <a:pos x="79" y="169"/>
                </a:cxn>
                <a:cxn ang="0">
                  <a:pos x="64" y="176"/>
                </a:cxn>
                <a:cxn ang="0">
                  <a:pos x="28" y="180"/>
                </a:cxn>
                <a:cxn ang="0">
                  <a:pos x="6" y="198"/>
                </a:cxn>
                <a:cxn ang="0">
                  <a:pos x="0" y="213"/>
                </a:cxn>
                <a:cxn ang="0">
                  <a:pos x="7" y="235"/>
                </a:cxn>
                <a:cxn ang="0">
                  <a:pos x="19" y="241"/>
                </a:cxn>
                <a:cxn ang="0">
                  <a:pos x="32" y="241"/>
                </a:cxn>
                <a:cxn ang="0">
                  <a:pos x="40" y="234"/>
                </a:cxn>
                <a:cxn ang="0">
                  <a:pos x="38" y="229"/>
                </a:cxn>
                <a:cxn ang="0">
                  <a:pos x="27" y="225"/>
                </a:cxn>
                <a:cxn ang="0">
                  <a:pos x="29" y="221"/>
                </a:cxn>
                <a:cxn ang="0">
                  <a:pos x="52" y="207"/>
                </a:cxn>
                <a:cxn ang="0">
                  <a:pos x="57" y="208"/>
                </a:cxn>
                <a:cxn ang="0">
                  <a:pos x="55" y="229"/>
                </a:cxn>
                <a:cxn ang="0">
                  <a:pos x="54" y="274"/>
                </a:cxn>
                <a:cxn ang="0">
                  <a:pos x="64" y="284"/>
                </a:cxn>
                <a:cxn ang="0">
                  <a:pos x="83" y="285"/>
                </a:cxn>
                <a:cxn ang="0">
                  <a:pos x="88" y="281"/>
                </a:cxn>
                <a:cxn ang="0">
                  <a:pos x="77" y="240"/>
                </a:cxn>
                <a:cxn ang="0">
                  <a:pos x="80" y="225"/>
                </a:cxn>
                <a:cxn ang="0">
                  <a:pos x="89" y="223"/>
                </a:cxn>
                <a:cxn ang="0">
                  <a:pos x="112" y="236"/>
                </a:cxn>
                <a:cxn ang="0">
                  <a:pos x="127" y="255"/>
                </a:cxn>
                <a:cxn ang="0">
                  <a:pos x="132" y="255"/>
                </a:cxn>
                <a:cxn ang="0">
                  <a:pos x="138" y="246"/>
                </a:cxn>
                <a:cxn ang="0">
                  <a:pos x="141" y="220"/>
                </a:cxn>
                <a:cxn ang="0">
                  <a:pos x="135" y="211"/>
                </a:cxn>
                <a:cxn ang="0">
                  <a:pos x="116" y="203"/>
                </a:cxn>
                <a:cxn ang="0">
                  <a:pos x="110" y="190"/>
                </a:cxn>
                <a:cxn ang="0">
                  <a:pos x="119" y="160"/>
                </a:cxn>
                <a:cxn ang="0">
                  <a:pos x="178" y="84"/>
                </a:cxn>
              </a:cxnLst>
              <a:rect l="0" t="0" r="r" b="b"/>
              <a:pathLst>
                <a:path w="487" h="286">
                  <a:moveTo>
                    <a:pt x="178" y="84"/>
                  </a:moveTo>
                  <a:lnTo>
                    <a:pt x="213" y="63"/>
                  </a:lnTo>
                  <a:lnTo>
                    <a:pt x="241" y="52"/>
                  </a:lnTo>
                  <a:lnTo>
                    <a:pt x="261" y="45"/>
                  </a:lnTo>
                  <a:lnTo>
                    <a:pt x="291" y="40"/>
                  </a:lnTo>
                  <a:lnTo>
                    <a:pt x="311" y="38"/>
                  </a:lnTo>
                  <a:lnTo>
                    <a:pt x="339" y="40"/>
                  </a:lnTo>
                  <a:lnTo>
                    <a:pt x="374" y="50"/>
                  </a:lnTo>
                  <a:lnTo>
                    <a:pt x="390" y="58"/>
                  </a:lnTo>
                  <a:lnTo>
                    <a:pt x="417" y="79"/>
                  </a:lnTo>
                  <a:lnTo>
                    <a:pt x="431" y="85"/>
                  </a:lnTo>
                  <a:lnTo>
                    <a:pt x="452" y="88"/>
                  </a:lnTo>
                  <a:lnTo>
                    <a:pt x="465" y="87"/>
                  </a:lnTo>
                  <a:lnTo>
                    <a:pt x="471" y="85"/>
                  </a:lnTo>
                  <a:lnTo>
                    <a:pt x="480" y="81"/>
                  </a:lnTo>
                  <a:lnTo>
                    <a:pt x="483" y="78"/>
                  </a:lnTo>
                  <a:lnTo>
                    <a:pt x="485" y="74"/>
                  </a:lnTo>
                  <a:lnTo>
                    <a:pt x="487" y="65"/>
                  </a:lnTo>
                  <a:lnTo>
                    <a:pt x="487" y="55"/>
                  </a:lnTo>
                  <a:lnTo>
                    <a:pt x="484" y="40"/>
                  </a:lnTo>
                  <a:lnTo>
                    <a:pt x="483" y="37"/>
                  </a:lnTo>
                  <a:lnTo>
                    <a:pt x="481" y="31"/>
                  </a:lnTo>
                  <a:lnTo>
                    <a:pt x="475" y="26"/>
                  </a:lnTo>
                  <a:lnTo>
                    <a:pt x="465" y="21"/>
                  </a:lnTo>
                  <a:lnTo>
                    <a:pt x="444" y="13"/>
                  </a:lnTo>
                  <a:lnTo>
                    <a:pt x="407" y="6"/>
                  </a:lnTo>
                  <a:lnTo>
                    <a:pt x="358" y="0"/>
                  </a:lnTo>
                  <a:lnTo>
                    <a:pt x="315" y="0"/>
                  </a:lnTo>
                  <a:lnTo>
                    <a:pt x="286" y="4"/>
                  </a:lnTo>
                  <a:lnTo>
                    <a:pt x="255" y="12"/>
                  </a:lnTo>
                  <a:lnTo>
                    <a:pt x="190" y="37"/>
                  </a:lnTo>
                  <a:lnTo>
                    <a:pt x="164" y="53"/>
                  </a:lnTo>
                  <a:lnTo>
                    <a:pt x="140" y="75"/>
                  </a:lnTo>
                  <a:lnTo>
                    <a:pt x="115" y="105"/>
                  </a:lnTo>
                  <a:lnTo>
                    <a:pt x="97" y="138"/>
                  </a:lnTo>
                  <a:lnTo>
                    <a:pt x="94" y="146"/>
                  </a:lnTo>
                  <a:lnTo>
                    <a:pt x="87" y="158"/>
                  </a:lnTo>
                  <a:lnTo>
                    <a:pt x="81" y="166"/>
                  </a:lnTo>
                  <a:lnTo>
                    <a:pt x="79" y="169"/>
                  </a:lnTo>
                  <a:lnTo>
                    <a:pt x="70" y="174"/>
                  </a:lnTo>
                  <a:lnTo>
                    <a:pt x="67" y="175"/>
                  </a:lnTo>
                  <a:lnTo>
                    <a:pt x="64" y="176"/>
                  </a:lnTo>
                  <a:lnTo>
                    <a:pt x="60" y="177"/>
                  </a:lnTo>
                  <a:lnTo>
                    <a:pt x="32" y="179"/>
                  </a:lnTo>
                  <a:lnTo>
                    <a:pt x="28" y="180"/>
                  </a:lnTo>
                  <a:lnTo>
                    <a:pt x="24" y="182"/>
                  </a:lnTo>
                  <a:lnTo>
                    <a:pt x="12" y="191"/>
                  </a:lnTo>
                  <a:lnTo>
                    <a:pt x="6" y="198"/>
                  </a:lnTo>
                  <a:lnTo>
                    <a:pt x="4" y="201"/>
                  </a:lnTo>
                  <a:lnTo>
                    <a:pt x="2" y="205"/>
                  </a:lnTo>
                  <a:lnTo>
                    <a:pt x="0" y="213"/>
                  </a:lnTo>
                  <a:lnTo>
                    <a:pt x="1" y="221"/>
                  </a:lnTo>
                  <a:lnTo>
                    <a:pt x="5" y="232"/>
                  </a:lnTo>
                  <a:lnTo>
                    <a:pt x="7" y="235"/>
                  </a:lnTo>
                  <a:lnTo>
                    <a:pt x="10" y="237"/>
                  </a:lnTo>
                  <a:lnTo>
                    <a:pt x="12" y="239"/>
                  </a:lnTo>
                  <a:lnTo>
                    <a:pt x="19" y="241"/>
                  </a:lnTo>
                  <a:lnTo>
                    <a:pt x="25" y="242"/>
                  </a:lnTo>
                  <a:lnTo>
                    <a:pt x="31" y="242"/>
                  </a:lnTo>
                  <a:lnTo>
                    <a:pt x="32" y="241"/>
                  </a:lnTo>
                  <a:lnTo>
                    <a:pt x="35" y="240"/>
                  </a:lnTo>
                  <a:lnTo>
                    <a:pt x="38" y="237"/>
                  </a:lnTo>
                  <a:lnTo>
                    <a:pt x="40" y="234"/>
                  </a:lnTo>
                  <a:lnTo>
                    <a:pt x="40" y="232"/>
                  </a:lnTo>
                  <a:lnTo>
                    <a:pt x="40" y="231"/>
                  </a:lnTo>
                  <a:lnTo>
                    <a:pt x="38" y="229"/>
                  </a:lnTo>
                  <a:lnTo>
                    <a:pt x="29" y="227"/>
                  </a:lnTo>
                  <a:lnTo>
                    <a:pt x="27" y="226"/>
                  </a:lnTo>
                  <a:lnTo>
                    <a:pt x="27" y="225"/>
                  </a:lnTo>
                  <a:lnTo>
                    <a:pt x="27" y="224"/>
                  </a:lnTo>
                  <a:lnTo>
                    <a:pt x="27" y="223"/>
                  </a:lnTo>
                  <a:lnTo>
                    <a:pt x="29" y="221"/>
                  </a:lnTo>
                  <a:lnTo>
                    <a:pt x="34" y="216"/>
                  </a:lnTo>
                  <a:lnTo>
                    <a:pt x="39" y="212"/>
                  </a:lnTo>
                  <a:lnTo>
                    <a:pt x="52" y="207"/>
                  </a:lnTo>
                  <a:lnTo>
                    <a:pt x="54" y="207"/>
                  </a:lnTo>
                  <a:lnTo>
                    <a:pt x="55" y="208"/>
                  </a:lnTo>
                  <a:lnTo>
                    <a:pt x="57" y="208"/>
                  </a:lnTo>
                  <a:lnTo>
                    <a:pt x="57" y="210"/>
                  </a:lnTo>
                  <a:lnTo>
                    <a:pt x="57" y="214"/>
                  </a:lnTo>
                  <a:lnTo>
                    <a:pt x="55" y="229"/>
                  </a:lnTo>
                  <a:lnTo>
                    <a:pt x="50" y="257"/>
                  </a:lnTo>
                  <a:lnTo>
                    <a:pt x="50" y="261"/>
                  </a:lnTo>
                  <a:lnTo>
                    <a:pt x="54" y="274"/>
                  </a:lnTo>
                  <a:lnTo>
                    <a:pt x="57" y="279"/>
                  </a:lnTo>
                  <a:lnTo>
                    <a:pt x="59" y="282"/>
                  </a:lnTo>
                  <a:lnTo>
                    <a:pt x="64" y="284"/>
                  </a:lnTo>
                  <a:lnTo>
                    <a:pt x="67" y="285"/>
                  </a:lnTo>
                  <a:lnTo>
                    <a:pt x="79" y="286"/>
                  </a:lnTo>
                  <a:lnTo>
                    <a:pt x="83" y="285"/>
                  </a:lnTo>
                  <a:lnTo>
                    <a:pt x="85" y="284"/>
                  </a:lnTo>
                  <a:lnTo>
                    <a:pt x="87" y="283"/>
                  </a:lnTo>
                  <a:lnTo>
                    <a:pt x="88" y="281"/>
                  </a:lnTo>
                  <a:lnTo>
                    <a:pt x="89" y="279"/>
                  </a:lnTo>
                  <a:lnTo>
                    <a:pt x="88" y="277"/>
                  </a:lnTo>
                  <a:lnTo>
                    <a:pt x="77" y="240"/>
                  </a:lnTo>
                  <a:lnTo>
                    <a:pt x="76" y="234"/>
                  </a:lnTo>
                  <a:lnTo>
                    <a:pt x="78" y="229"/>
                  </a:lnTo>
                  <a:lnTo>
                    <a:pt x="80" y="225"/>
                  </a:lnTo>
                  <a:lnTo>
                    <a:pt x="85" y="223"/>
                  </a:lnTo>
                  <a:lnTo>
                    <a:pt x="86" y="223"/>
                  </a:lnTo>
                  <a:lnTo>
                    <a:pt x="89" y="223"/>
                  </a:lnTo>
                  <a:lnTo>
                    <a:pt x="94" y="224"/>
                  </a:lnTo>
                  <a:lnTo>
                    <a:pt x="107" y="232"/>
                  </a:lnTo>
                  <a:lnTo>
                    <a:pt x="112" y="236"/>
                  </a:lnTo>
                  <a:lnTo>
                    <a:pt x="117" y="241"/>
                  </a:lnTo>
                  <a:lnTo>
                    <a:pt x="125" y="253"/>
                  </a:lnTo>
                  <a:lnTo>
                    <a:pt x="127" y="255"/>
                  </a:lnTo>
                  <a:lnTo>
                    <a:pt x="129" y="256"/>
                  </a:lnTo>
                  <a:lnTo>
                    <a:pt x="130" y="256"/>
                  </a:lnTo>
                  <a:lnTo>
                    <a:pt x="132" y="255"/>
                  </a:lnTo>
                  <a:lnTo>
                    <a:pt x="134" y="253"/>
                  </a:lnTo>
                  <a:lnTo>
                    <a:pt x="135" y="251"/>
                  </a:lnTo>
                  <a:lnTo>
                    <a:pt x="138" y="246"/>
                  </a:lnTo>
                  <a:lnTo>
                    <a:pt x="141" y="238"/>
                  </a:lnTo>
                  <a:lnTo>
                    <a:pt x="142" y="227"/>
                  </a:lnTo>
                  <a:lnTo>
                    <a:pt x="141" y="220"/>
                  </a:lnTo>
                  <a:lnTo>
                    <a:pt x="140" y="214"/>
                  </a:lnTo>
                  <a:lnTo>
                    <a:pt x="138" y="213"/>
                  </a:lnTo>
                  <a:lnTo>
                    <a:pt x="135" y="211"/>
                  </a:lnTo>
                  <a:lnTo>
                    <a:pt x="121" y="207"/>
                  </a:lnTo>
                  <a:lnTo>
                    <a:pt x="119" y="205"/>
                  </a:lnTo>
                  <a:lnTo>
                    <a:pt x="116" y="203"/>
                  </a:lnTo>
                  <a:lnTo>
                    <a:pt x="113" y="200"/>
                  </a:lnTo>
                  <a:lnTo>
                    <a:pt x="111" y="195"/>
                  </a:lnTo>
                  <a:lnTo>
                    <a:pt x="110" y="190"/>
                  </a:lnTo>
                  <a:lnTo>
                    <a:pt x="111" y="184"/>
                  </a:lnTo>
                  <a:lnTo>
                    <a:pt x="113" y="177"/>
                  </a:lnTo>
                  <a:lnTo>
                    <a:pt x="119" y="160"/>
                  </a:lnTo>
                  <a:lnTo>
                    <a:pt x="141" y="120"/>
                  </a:lnTo>
                  <a:lnTo>
                    <a:pt x="156" y="102"/>
                  </a:lnTo>
                  <a:lnTo>
                    <a:pt x="178" y="8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0" name="Rectangle 69"/>
          <p:cNvSpPr/>
          <p:nvPr/>
        </p:nvSpPr>
        <p:spPr bwMode="auto">
          <a:xfrm>
            <a:off x="6477000" y="5917406"/>
            <a:ext cx="1752600" cy="2667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2" name="Line 11"/>
          <p:cNvSpPr>
            <a:spLocks noChangeShapeType="1"/>
          </p:cNvSpPr>
          <p:nvPr/>
        </p:nvSpPr>
        <p:spPr bwMode="auto">
          <a:xfrm flipV="1">
            <a:off x="7258050" y="5916613"/>
            <a:ext cx="0" cy="274637"/>
          </a:xfrm>
          <a:prstGeom prst="line">
            <a:avLst/>
          </a:prstGeom>
          <a:noFill/>
          <a:ln w="28575">
            <a:solidFill>
              <a:srgbClr val="CC9900"/>
            </a:solidFill>
            <a:round/>
            <a:headEnd/>
            <a:tailEnd/>
          </a:ln>
        </p:spPr>
        <p:txBody>
          <a:bodyPr anchor="ctr"/>
          <a:lstStyle/>
          <a:p>
            <a:endParaRPr lang="en-US"/>
          </a:p>
        </p:txBody>
      </p:sp>
      <p:sp>
        <p:nvSpPr>
          <p:cNvPr id="6171" name="Oval 12"/>
          <p:cNvSpPr>
            <a:spLocks noChangeAspect="1" noChangeArrowheads="1"/>
          </p:cNvSpPr>
          <p:nvPr/>
        </p:nvSpPr>
        <p:spPr bwMode="auto">
          <a:xfrm>
            <a:off x="7212013" y="6008688"/>
            <a:ext cx="92075" cy="92075"/>
          </a:xfrm>
          <a:prstGeom prst="ellipse">
            <a:avLst/>
          </a:prstGeom>
          <a:solidFill>
            <a:schemeClr val="tx1"/>
          </a:solidFill>
          <a:ln w="9525">
            <a:solidFill>
              <a:schemeClr val="tx1"/>
            </a:solidFill>
            <a:round/>
            <a:headEnd/>
            <a:tailEnd/>
          </a:ln>
        </p:spPr>
        <p:txBody>
          <a:bodyPr wrap="none" anchor="ctr"/>
          <a:lstStyle/>
          <a:p>
            <a:endParaRPr lang="en-US"/>
          </a:p>
        </p:txBody>
      </p:sp>
      <p:sp>
        <p:nvSpPr>
          <p:cNvPr id="6147" name="Rectangle 49"/>
          <p:cNvSpPr>
            <a:spLocks noChangeArrowheads="1"/>
          </p:cNvSpPr>
          <p:nvPr/>
        </p:nvSpPr>
        <p:spPr bwMode="auto">
          <a:xfrm>
            <a:off x="6459538" y="5915025"/>
            <a:ext cx="782637" cy="276225"/>
          </a:xfrm>
          <a:prstGeom prst="rect">
            <a:avLst/>
          </a:prstGeom>
          <a:solidFill>
            <a:srgbClr val="0099CC">
              <a:alpha val="49804"/>
            </a:srgbClr>
          </a:solidFill>
          <a:ln w="9525" algn="ctr">
            <a:noFill/>
            <a:round/>
            <a:headEnd/>
            <a:tailEnd/>
          </a:ln>
        </p:spPr>
        <p:txBody>
          <a:bodyPr anchor="ctr"/>
          <a:lstStyle/>
          <a:p>
            <a:endParaRPr lang="en-US"/>
          </a:p>
        </p:txBody>
      </p:sp>
      <p:grpSp>
        <p:nvGrpSpPr>
          <p:cNvPr id="10" name="Group 24"/>
          <p:cNvGrpSpPr>
            <a:grpSpLocks/>
          </p:cNvGrpSpPr>
          <p:nvPr/>
        </p:nvGrpSpPr>
        <p:grpSpPr bwMode="auto">
          <a:xfrm>
            <a:off x="1949450" y="3060700"/>
            <a:ext cx="642938" cy="1588"/>
            <a:chOff x="593725" y="3061494"/>
            <a:chExt cx="642143" cy="2381"/>
          </a:xfrm>
        </p:grpSpPr>
        <p:sp>
          <p:nvSpPr>
            <p:cNvPr id="6193" name="Line 13"/>
            <p:cNvSpPr>
              <a:spLocks noChangeShapeType="1"/>
            </p:cNvSpPr>
            <p:nvPr/>
          </p:nvSpPr>
          <p:spPr bwMode="auto">
            <a:xfrm flipH="1">
              <a:off x="915193" y="3061494"/>
              <a:ext cx="320675" cy="0"/>
            </a:xfrm>
            <a:prstGeom prst="line">
              <a:avLst/>
            </a:prstGeom>
            <a:noFill/>
            <a:ln w="9525">
              <a:solidFill>
                <a:schemeClr val="bg1"/>
              </a:solidFill>
              <a:round/>
              <a:headEnd/>
              <a:tailEnd/>
            </a:ln>
          </p:spPr>
          <p:txBody>
            <a:bodyPr anchor="ctr"/>
            <a:lstStyle/>
            <a:p>
              <a:endParaRPr lang="en-US"/>
            </a:p>
          </p:txBody>
        </p:sp>
        <p:sp>
          <p:nvSpPr>
            <p:cNvPr id="6194" name="Line 13"/>
            <p:cNvSpPr>
              <a:spLocks noChangeShapeType="1"/>
            </p:cNvSpPr>
            <p:nvPr/>
          </p:nvSpPr>
          <p:spPr bwMode="auto">
            <a:xfrm flipH="1">
              <a:off x="593725" y="3063875"/>
              <a:ext cx="320675" cy="0"/>
            </a:xfrm>
            <a:prstGeom prst="line">
              <a:avLst/>
            </a:prstGeom>
            <a:noFill/>
            <a:ln w="9525">
              <a:solidFill>
                <a:schemeClr val="tx1"/>
              </a:solidFill>
              <a:round/>
              <a:headEnd/>
              <a:tailEnd/>
            </a:ln>
          </p:spPr>
          <p:txBody>
            <a:bodyPr anchor="ctr"/>
            <a:lstStyle/>
            <a:p>
              <a:endParaRPr lang="en-US"/>
            </a:p>
          </p:txBody>
        </p:sp>
      </p:grpSp>
      <p:sp>
        <p:nvSpPr>
          <p:cNvPr id="6151" name="Rectangle 55"/>
          <p:cNvSpPr>
            <a:spLocks noChangeArrowheads="1"/>
          </p:cNvSpPr>
          <p:nvPr/>
        </p:nvSpPr>
        <p:spPr bwMode="auto">
          <a:xfrm>
            <a:off x="0" y="2922588"/>
            <a:ext cx="2270125" cy="276225"/>
          </a:xfrm>
          <a:prstGeom prst="rect">
            <a:avLst/>
          </a:prstGeom>
          <a:solidFill>
            <a:srgbClr val="0099CC">
              <a:alpha val="49804"/>
            </a:srgbClr>
          </a:solidFill>
          <a:ln w="9525" algn="ctr">
            <a:noFill/>
            <a:round/>
            <a:headEnd/>
            <a:tailEnd/>
          </a:ln>
        </p:spPr>
        <p:txBody>
          <a:bodyPr anchor="ctr"/>
          <a:lstStyle/>
          <a:p>
            <a:endParaRPr lang="en-US"/>
          </a:p>
        </p:txBody>
      </p:sp>
      <p:sp>
        <p:nvSpPr>
          <p:cNvPr id="6152" name="Rectangle 44"/>
          <p:cNvSpPr>
            <a:spLocks noChangeArrowheads="1"/>
          </p:cNvSpPr>
          <p:nvPr/>
        </p:nvSpPr>
        <p:spPr bwMode="auto">
          <a:xfrm>
            <a:off x="1819275" y="5126038"/>
            <a:ext cx="4660900" cy="1028700"/>
          </a:xfrm>
          <a:prstGeom prst="rect">
            <a:avLst/>
          </a:prstGeom>
          <a:solidFill>
            <a:srgbClr val="0099CC">
              <a:alpha val="49804"/>
            </a:srgbClr>
          </a:solidFill>
          <a:ln w="9525" algn="ctr">
            <a:noFill/>
            <a:round/>
            <a:headEnd/>
            <a:tailEnd/>
          </a:ln>
        </p:spPr>
        <p:txBody>
          <a:bodyPr anchor="ctr"/>
          <a:lstStyle/>
          <a:p>
            <a:endParaRPr lang="en-US"/>
          </a:p>
        </p:txBody>
      </p:sp>
      <p:sp>
        <p:nvSpPr>
          <p:cNvPr id="51" name="Rectangle 50"/>
          <p:cNvSpPr>
            <a:spLocks noChangeArrowheads="1"/>
          </p:cNvSpPr>
          <p:nvPr/>
        </p:nvSpPr>
        <p:spPr bwMode="auto">
          <a:xfrm>
            <a:off x="1819275" y="4073525"/>
            <a:ext cx="4660900" cy="1055688"/>
          </a:xfrm>
          <a:prstGeom prst="rect">
            <a:avLst/>
          </a:prstGeom>
          <a:solidFill>
            <a:srgbClr val="0099CC">
              <a:alpha val="49804"/>
            </a:srgbClr>
          </a:solidFill>
          <a:ln w="9525" algn="ctr">
            <a:noFill/>
            <a:round/>
            <a:headEnd/>
            <a:tailEnd/>
          </a:ln>
        </p:spPr>
        <p:txBody>
          <a:bodyPr anchor="ctr"/>
          <a:lstStyle/>
          <a:p>
            <a:endParaRPr lang="en-US"/>
          </a:p>
        </p:txBody>
      </p:sp>
      <p:sp>
        <p:nvSpPr>
          <p:cNvPr id="1044491" name="Line 11"/>
          <p:cNvSpPr>
            <a:spLocks noChangeShapeType="1"/>
          </p:cNvSpPr>
          <p:nvPr/>
        </p:nvSpPr>
        <p:spPr bwMode="auto">
          <a:xfrm flipV="1">
            <a:off x="2270125" y="2924175"/>
            <a:ext cx="0" cy="274638"/>
          </a:xfrm>
          <a:prstGeom prst="line">
            <a:avLst/>
          </a:prstGeom>
          <a:noFill/>
          <a:ln w="28575">
            <a:solidFill>
              <a:srgbClr val="CC9900"/>
            </a:solidFill>
            <a:round/>
            <a:headEnd/>
            <a:tailEnd/>
          </a:ln>
        </p:spPr>
        <p:txBody>
          <a:bodyPr anchor="ctr"/>
          <a:lstStyle/>
          <a:p>
            <a:endParaRPr lang="en-US"/>
          </a:p>
        </p:txBody>
      </p:sp>
      <p:sp>
        <p:nvSpPr>
          <p:cNvPr id="128" name="Rectangle 3"/>
          <p:cNvSpPr>
            <a:spLocks noGrp="1" noChangeArrowheads="1"/>
          </p:cNvSpPr>
          <p:nvPr>
            <p:ph type="title"/>
          </p:nvPr>
        </p:nvSpPr>
        <p:spPr>
          <a:xfrm>
            <a:off x="685800" y="658368"/>
            <a:ext cx="7772400" cy="1408176"/>
          </a:xfrm>
        </p:spPr>
        <p:txBody>
          <a:bodyPr>
            <a:normAutofit/>
          </a:bodyPr>
          <a:lstStyle/>
          <a:p>
            <a:r>
              <a:rPr lang="en-US" dirty="0"/>
              <a:t>A Simple </a:t>
            </a:r>
            <a:r>
              <a:rPr lang="en-US" dirty="0">
                <a:solidFill>
                  <a:srgbClr val="FF0000"/>
                </a:solidFill>
              </a:rPr>
              <a:t>Proportional</a:t>
            </a:r>
            <a:r>
              <a:rPr lang="en-US" dirty="0"/>
              <a:t> Control System</a:t>
            </a:r>
            <a:br>
              <a:rPr lang="en-US" dirty="0"/>
            </a:br>
            <a:r>
              <a:rPr lang="en-US" dirty="0"/>
              <a:t> </a:t>
            </a:r>
          </a:p>
        </p:txBody>
      </p:sp>
      <p:sp>
        <p:nvSpPr>
          <p:cNvPr id="6157" name="AutoShape 2"/>
          <p:cNvSpPr>
            <a:spLocks noChangeAspect="1" noChangeArrowheads="1"/>
          </p:cNvSpPr>
          <p:nvPr/>
        </p:nvSpPr>
        <p:spPr bwMode="auto">
          <a:xfrm>
            <a:off x="2732088" y="2514600"/>
            <a:ext cx="206375" cy="411163"/>
          </a:xfrm>
          <a:prstGeom prst="triangle">
            <a:avLst>
              <a:gd name="adj" fmla="val 50000"/>
            </a:avLst>
          </a:prstGeom>
          <a:solidFill>
            <a:srgbClr val="CC9900"/>
          </a:solidFill>
          <a:ln w="3175" algn="ctr">
            <a:solidFill>
              <a:srgbClr val="CC9900"/>
            </a:solidFill>
            <a:miter lim="800000"/>
            <a:headEnd/>
            <a:tailEnd/>
          </a:ln>
        </p:spPr>
        <p:txBody>
          <a:bodyPr anchor="ctr"/>
          <a:lstStyle/>
          <a:p>
            <a:endParaRPr lang="en-US"/>
          </a:p>
        </p:txBody>
      </p:sp>
      <p:sp>
        <p:nvSpPr>
          <p:cNvPr id="6158" name="Line 6"/>
          <p:cNvSpPr>
            <a:spLocks noChangeShapeType="1"/>
          </p:cNvSpPr>
          <p:nvPr/>
        </p:nvSpPr>
        <p:spPr bwMode="auto">
          <a:xfrm flipV="1">
            <a:off x="2754313" y="3200400"/>
            <a:ext cx="0" cy="228600"/>
          </a:xfrm>
          <a:prstGeom prst="line">
            <a:avLst/>
          </a:prstGeom>
          <a:noFill/>
          <a:ln w="19050" cap="sq">
            <a:solidFill>
              <a:schemeClr val="tx1"/>
            </a:solidFill>
            <a:miter lim="800000"/>
            <a:headEnd/>
            <a:tailEnd/>
          </a:ln>
        </p:spPr>
        <p:txBody>
          <a:bodyPr anchor="ctr"/>
          <a:lstStyle/>
          <a:p>
            <a:endParaRPr lang="en-US"/>
          </a:p>
        </p:txBody>
      </p:sp>
      <p:sp>
        <p:nvSpPr>
          <p:cNvPr id="6159" name="Line 7"/>
          <p:cNvSpPr>
            <a:spLocks noChangeShapeType="1"/>
          </p:cNvSpPr>
          <p:nvPr/>
        </p:nvSpPr>
        <p:spPr bwMode="auto">
          <a:xfrm flipV="1">
            <a:off x="3036888" y="2925763"/>
            <a:ext cx="0" cy="503237"/>
          </a:xfrm>
          <a:prstGeom prst="line">
            <a:avLst/>
          </a:prstGeom>
          <a:noFill/>
          <a:ln w="19050" cap="sq">
            <a:solidFill>
              <a:schemeClr val="tx1"/>
            </a:solidFill>
            <a:miter lim="800000"/>
            <a:headEnd/>
            <a:tailEnd/>
          </a:ln>
        </p:spPr>
        <p:txBody>
          <a:bodyPr anchor="ctr"/>
          <a:lstStyle/>
          <a:p>
            <a:endParaRPr lang="en-US"/>
          </a:p>
        </p:txBody>
      </p:sp>
      <p:sp>
        <p:nvSpPr>
          <p:cNvPr id="6160" name="Line 8"/>
          <p:cNvSpPr>
            <a:spLocks noChangeShapeType="1"/>
          </p:cNvSpPr>
          <p:nvPr/>
        </p:nvSpPr>
        <p:spPr bwMode="auto">
          <a:xfrm flipH="1">
            <a:off x="0" y="3200400"/>
            <a:ext cx="2752725" cy="0"/>
          </a:xfrm>
          <a:prstGeom prst="line">
            <a:avLst/>
          </a:prstGeom>
          <a:noFill/>
          <a:ln w="19050" cap="sq">
            <a:solidFill>
              <a:schemeClr val="tx1"/>
            </a:solidFill>
            <a:miter lim="800000"/>
            <a:headEnd/>
            <a:tailEnd/>
          </a:ln>
        </p:spPr>
        <p:txBody>
          <a:bodyPr anchor="ctr"/>
          <a:lstStyle/>
          <a:p>
            <a:endParaRPr lang="en-US"/>
          </a:p>
        </p:txBody>
      </p:sp>
      <p:sp>
        <p:nvSpPr>
          <p:cNvPr id="6161" name="Line 9"/>
          <p:cNvSpPr>
            <a:spLocks noChangeShapeType="1"/>
          </p:cNvSpPr>
          <p:nvPr/>
        </p:nvSpPr>
        <p:spPr bwMode="auto">
          <a:xfrm flipH="1">
            <a:off x="0" y="2925763"/>
            <a:ext cx="3033713" cy="0"/>
          </a:xfrm>
          <a:prstGeom prst="line">
            <a:avLst/>
          </a:prstGeom>
          <a:noFill/>
          <a:ln w="19050" cap="sq">
            <a:solidFill>
              <a:schemeClr val="tx1"/>
            </a:solidFill>
            <a:miter lim="800000"/>
            <a:headEnd/>
            <a:tailEnd/>
          </a:ln>
        </p:spPr>
        <p:txBody>
          <a:bodyPr anchor="ctr"/>
          <a:lstStyle/>
          <a:p>
            <a:endParaRPr lang="en-US"/>
          </a:p>
        </p:txBody>
      </p:sp>
      <p:sp>
        <p:nvSpPr>
          <p:cNvPr id="6162" name="Oval 12"/>
          <p:cNvSpPr>
            <a:spLocks noChangeAspect="1" noChangeArrowheads="1"/>
          </p:cNvSpPr>
          <p:nvPr/>
        </p:nvSpPr>
        <p:spPr bwMode="auto">
          <a:xfrm>
            <a:off x="2224088" y="3016250"/>
            <a:ext cx="92075" cy="92075"/>
          </a:xfrm>
          <a:prstGeom prst="ellipse">
            <a:avLst/>
          </a:prstGeom>
          <a:solidFill>
            <a:schemeClr val="tx1"/>
          </a:solidFill>
          <a:ln w="9525">
            <a:solidFill>
              <a:schemeClr val="tx1"/>
            </a:solidFill>
            <a:round/>
            <a:headEnd/>
            <a:tailEnd/>
          </a:ln>
        </p:spPr>
        <p:txBody>
          <a:bodyPr wrap="none" anchor="ctr"/>
          <a:lstStyle/>
          <a:p>
            <a:endParaRPr lang="en-US"/>
          </a:p>
        </p:txBody>
      </p:sp>
      <p:grpSp>
        <p:nvGrpSpPr>
          <p:cNvPr id="11" name="Group 16"/>
          <p:cNvGrpSpPr>
            <a:grpSpLocks/>
          </p:cNvGrpSpPr>
          <p:nvPr/>
        </p:nvGrpSpPr>
        <p:grpSpPr bwMode="auto">
          <a:xfrm>
            <a:off x="595313" y="2486025"/>
            <a:ext cx="4479925" cy="46038"/>
            <a:chOff x="375" y="1566"/>
            <a:chExt cx="2822" cy="29"/>
          </a:xfrm>
        </p:grpSpPr>
        <p:sp>
          <p:nvSpPr>
            <p:cNvPr id="6182" name="Line 17"/>
            <p:cNvSpPr>
              <a:spLocks noChangeShapeType="1"/>
            </p:cNvSpPr>
            <p:nvPr/>
          </p:nvSpPr>
          <p:spPr bwMode="auto">
            <a:xfrm>
              <a:off x="375" y="1584"/>
              <a:ext cx="2822" cy="0"/>
            </a:xfrm>
            <a:prstGeom prst="line">
              <a:avLst/>
            </a:prstGeom>
            <a:noFill/>
            <a:ln w="9525">
              <a:solidFill>
                <a:schemeClr val="tx1"/>
              </a:solidFill>
              <a:round/>
              <a:headEnd/>
              <a:tailEnd/>
            </a:ln>
          </p:spPr>
          <p:txBody>
            <a:bodyPr anchor="ctr"/>
            <a:lstStyle/>
            <a:p>
              <a:endParaRPr lang="en-US"/>
            </a:p>
          </p:txBody>
        </p:sp>
        <p:sp>
          <p:nvSpPr>
            <p:cNvPr id="6183" name="Oval 19"/>
            <p:cNvSpPr>
              <a:spLocks noChangeAspect="1" noChangeArrowheads="1"/>
            </p:cNvSpPr>
            <p:nvPr/>
          </p:nvSpPr>
          <p:spPr bwMode="auto">
            <a:xfrm>
              <a:off x="3155" y="1566"/>
              <a:ext cx="29" cy="29"/>
            </a:xfrm>
            <a:prstGeom prst="ellipse">
              <a:avLst/>
            </a:prstGeom>
            <a:solidFill>
              <a:schemeClr val="tx1"/>
            </a:solidFill>
            <a:ln w="9525">
              <a:solidFill>
                <a:schemeClr val="tx1"/>
              </a:solidFill>
              <a:round/>
              <a:headEnd/>
              <a:tailEnd/>
            </a:ln>
          </p:spPr>
          <p:txBody>
            <a:bodyPr anchor="ctr"/>
            <a:lstStyle/>
            <a:p>
              <a:endParaRPr lang="en-US"/>
            </a:p>
          </p:txBody>
        </p:sp>
      </p:grpSp>
      <p:grpSp>
        <p:nvGrpSpPr>
          <p:cNvPr id="12" name="Group 36"/>
          <p:cNvGrpSpPr>
            <a:grpSpLocks/>
          </p:cNvGrpSpPr>
          <p:nvPr/>
        </p:nvGrpSpPr>
        <p:grpSpPr bwMode="auto">
          <a:xfrm>
            <a:off x="1966913" y="2495550"/>
            <a:ext cx="53975" cy="582613"/>
            <a:chOff x="1827183" y="2495539"/>
            <a:chExt cx="53182" cy="583413"/>
          </a:xfrm>
        </p:grpSpPr>
        <p:sp>
          <p:nvSpPr>
            <p:cNvPr id="6179" name="Oval 14"/>
            <p:cNvSpPr>
              <a:spLocks noChangeAspect="1" noChangeArrowheads="1"/>
            </p:cNvSpPr>
            <p:nvPr/>
          </p:nvSpPr>
          <p:spPr bwMode="auto">
            <a:xfrm>
              <a:off x="1827183" y="3032915"/>
              <a:ext cx="46038" cy="46037"/>
            </a:xfrm>
            <a:prstGeom prst="ellipse">
              <a:avLst/>
            </a:prstGeom>
            <a:solidFill>
              <a:schemeClr val="tx1"/>
            </a:solidFill>
            <a:ln w="9525">
              <a:solidFill>
                <a:schemeClr val="tx1"/>
              </a:solidFill>
              <a:round/>
              <a:headEnd/>
              <a:tailEnd/>
            </a:ln>
          </p:spPr>
          <p:txBody>
            <a:bodyPr wrap="none" anchor="ctr"/>
            <a:lstStyle/>
            <a:p>
              <a:endParaRPr lang="en-US"/>
            </a:p>
          </p:txBody>
        </p:sp>
        <p:sp>
          <p:nvSpPr>
            <p:cNvPr id="6180" name="Line 15"/>
            <p:cNvSpPr>
              <a:spLocks noChangeShapeType="1"/>
            </p:cNvSpPr>
            <p:nvPr/>
          </p:nvSpPr>
          <p:spPr bwMode="auto">
            <a:xfrm flipV="1">
              <a:off x="1855758" y="2513802"/>
              <a:ext cx="0" cy="549275"/>
            </a:xfrm>
            <a:prstGeom prst="line">
              <a:avLst/>
            </a:prstGeom>
            <a:noFill/>
            <a:ln w="9525">
              <a:solidFill>
                <a:schemeClr val="tx1"/>
              </a:solidFill>
              <a:round/>
              <a:headEnd/>
              <a:tailEnd/>
            </a:ln>
          </p:spPr>
          <p:txBody>
            <a:bodyPr anchor="ctr"/>
            <a:lstStyle/>
            <a:p>
              <a:endParaRPr lang="en-US"/>
            </a:p>
          </p:txBody>
        </p:sp>
        <p:sp>
          <p:nvSpPr>
            <p:cNvPr id="6181" name="Oval 14"/>
            <p:cNvSpPr>
              <a:spLocks noChangeAspect="1" noChangeArrowheads="1"/>
            </p:cNvSpPr>
            <p:nvPr/>
          </p:nvSpPr>
          <p:spPr bwMode="auto">
            <a:xfrm>
              <a:off x="1834327" y="2495539"/>
              <a:ext cx="46038" cy="46037"/>
            </a:xfrm>
            <a:prstGeom prst="ellipse">
              <a:avLst/>
            </a:prstGeom>
            <a:solidFill>
              <a:schemeClr val="tx1"/>
            </a:solidFill>
            <a:ln w="9525">
              <a:solidFill>
                <a:schemeClr val="tx1"/>
              </a:solidFill>
              <a:round/>
              <a:headEnd/>
              <a:tailEnd/>
            </a:ln>
          </p:spPr>
          <p:txBody>
            <a:bodyPr wrap="none" anchor="ctr"/>
            <a:lstStyle/>
            <a:p>
              <a:endParaRPr lang="en-US"/>
            </a:p>
          </p:txBody>
        </p:sp>
      </p:grpSp>
      <p:sp>
        <p:nvSpPr>
          <p:cNvPr id="6165" name="Oval 14"/>
          <p:cNvSpPr>
            <a:spLocks noChangeAspect="1" noChangeArrowheads="1"/>
          </p:cNvSpPr>
          <p:nvPr/>
        </p:nvSpPr>
        <p:spPr bwMode="auto">
          <a:xfrm>
            <a:off x="2789238" y="2462213"/>
            <a:ext cx="92075" cy="92075"/>
          </a:xfrm>
          <a:prstGeom prst="ellipse">
            <a:avLst/>
          </a:prstGeom>
          <a:solidFill>
            <a:schemeClr val="tx1"/>
          </a:solidFill>
          <a:ln w="9525">
            <a:solidFill>
              <a:schemeClr val="tx1"/>
            </a:solidFill>
            <a:round/>
            <a:headEnd/>
            <a:tailEnd/>
          </a:ln>
        </p:spPr>
        <p:txBody>
          <a:bodyPr wrap="none" anchor="ctr"/>
          <a:lstStyle/>
          <a:p>
            <a:endParaRPr lang="en-US"/>
          </a:p>
        </p:txBody>
      </p:sp>
      <p:grpSp>
        <p:nvGrpSpPr>
          <p:cNvPr id="13" name="Group 43"/>
          <p:cNvGrpSpPr>
            <a:grpSpLocks/>
          </p:cNvGrpSpPr>
          <p:nvPr/>
        </p:nvGrpSpPr>
        <p:grpSpPr bwMode="auto">
          <a:xfrm>
            <a:off x="1828800" y="3422650"/>
            <a:ext cx="4654550" cy="2749550"/>
            <a:chOff x="1828799" y="3423138"/>
            <a:chExt cx="4654062" cy="2749062"/>
          </a:xfrm>
        </p:grpSpPr>
        <p:sp>
          <p:nvSpPr>
            <p:cNvPr id="6174" name="Line 4"/>
            <p:cNvSpPr>
              <a:spLocks noChangeShapeType="1"/>
            </p:cNvSpPr>
            <p:nvPr/>
          </p:nvSpPr>
          <p:spPr bwMode="auto">
            <a:xfrm>
              <a:off x="1828800" y="3429000"/>
              <a:ext cx="0" cy="2743200"/>
            </a:xfrm>
            <a:prstGeom prst="line">
              <a:avLst/>
            </a:prstGeom>
            <a:noFill/>
            <a:ln w="76200" cap="sq">
              <a:solidFill>
                <a:schemeClr val="tx1"/>
              </a:solidFill>
              <a:miter lim="800000"/>
              <a:headEnd/>
              <a:tailEnd/>
            </a:ln>
          </p:spPr>
          <p:txBody>
            <a:bodyPr anchor="ctr"/>
            <a:lstStyle/>
            <a:p>
              <a:endParaRPr lang="en-US"/>
            </a:p>
          </p:txBody>
        </p:sp>
        <p:sp>
          <p:nvSpPr>
            <p:cNvPr id="6175" name="Line 5"/>
            <p:cNvSpPr>
              <a:spLocks noChangeShapeType="1"/>
            </p:cNvSpPr>
            <p:nvPr/>
          </p:nvSpPr>
          <p:spPr bwMode="auto">
            <a:xfrm>
              <a:off x="1828799" y="6172200"/>
              <a:ext cx="4651131" cy="0"/>
            </a:xfrm>
            <a:prstGeom prst="line">
              <a:avLst/>
            </a:prstGeom>
            <a:noFill/>
            <a:ln w="76200" cap="sq">
              <a:solidFill>
                <a:schemeClr val="tx1"/>
              </a:solidFill>
              <a:miter lim="800000"/>
              <a:headEnd/>
              <a:tailEnd/>
            </a:ln>
          </p:spPr>
          <p:txBody>
            <a:bodyPr anchor="ctr"/>
            <a:lstStyle/>
            <a:p>
              <a:endParaRPr lang="en-US"/>
            </a:p>
          </p:txBody>
        </p:sp>
        <p:sp>
          <p:nvSpPr>
            <p:cNvPr id="6176" name="Line 4"/>
            <p:cNvSpPr>
              <a:spLocks noChangeShapeType="1"/>
            </p:cNvSpPr>
            <p:nvPr/>
          </p:nvSpPr>
          <p:spPr bwMode="auto">
            <a:xfrm>
              <a:off x="6482861" y="3423138"/>
              <a:ext cx="0" cy="2743200"/>
            </a:xfrm>
            <a:prstGeom prst="line">
              <a:avLst/>
            </a:prstGeom>
            <a:noFill/>
            <a:ln w="76200" cap="sq">
              <a:solidFill>
                <a:schemeClr val="tx1"/>
              </a:solidFill>
              <a:miter lim="800000"/>
              <a:headEnd/>
              <a:tailEnd/>
            </a:ln>
          </p:spPr>
          <p:txBody>
            <a:bodyPr anchor="ctr"/>
            <a:lstStyle/>
            <a:p>
              <a:endParaRPr lang="en-US"/>
            </a:p>
          </p:txBody>
        </p:sp>
      </p:grpSp>
      <p:sp>
        <p:nvSpPr>
          <p:cNvPr id="6170" name="Line 9"/>
          <p:cNvSpPr>
            <a:spLocks noChangeShapeType="1"/>
          </p:cNvSpPr>
          <p:nvPr/>
        </p:nvSpPr>
        <p:spPr bwMode="auto">
          <a:xfrm flipH="1" flipV="1">
            <a:off x="6459538" y="5915025"/>
            <a:ext cx="2684462" cy="0"/>
          </a:xfrm>
          <a:prstGeom prst="line">
            <a:avLst/>
          </a:prstGeom>
          <a:noFill/>
          <a:ln w="19050" cap="sq">
            <a:solidFill>
              <a:schemeClr val="tx1"/>
            </a:solidFill>
            <a:miter lim="800000"/>
            <a:headEnd/>
            <a:tailEnd/>
          </a:ln>
        </p:spPr>
        <p:txBody>
          <a:bodyPr anchor="ctr"/>
          <a:lstStyle/>
          <a:p>
            <a:endParaRPr lang="en-US"/>
          </a:p>
        </p:txBody>
      </p:sp>
      <p:sp>
        <p:nvSpPr>
          <p:cNvPr id="6169" name="Line 8"/>
          <p:cNvSpPr>
            <a:spLocks noChangeShapeType="1"/>
          </p:cNvSpPr>
          <p:nvPr/>
        </p:nvSpPr>
        <p:spPr bwMode="auto">
          <a:xfrm flipH="1">
            <a:off x="6459538" y="6191250"/>
            <a:ext cx="2684462" cy="0"/>
          </a:xfrm>
          <a:prstGeom prst="line">
            <a:avLst/>
          </a:prstGeom>
          <a:noFill/>
          <a:ln w="19050" cap="sq">
            <a:solidFill>
              <a:schemeClr val="tx1"/>
            </a:solidFill>
            <a:miter lim="800000"/>
            <a:headEnd/>
            <a:tailEnd/>
          </a:ln>
        </p:spPr>
        <p:txBody>
          <a:bodyPr anchor="ctr"/>
          <a:lstStyle/>
          <a:p>
            <a:endParaRPr lang="en-US"/>
          </a:p>
        </p:txBody>
      </p:sp>
      <p:sp>
        <p:nvSpPr>
          <p:cNvPr id="80" name="TextBox 79"/>
          <p:cNvSpPr txBox="1"/>
          <p:nvPr/>
        </p:nvSpPr>
        <p:spPr>
          <a:xfrm>
            <a:off x="5615709" y="2049204"/>
            <a:ext cx="3288805" cy="1200329"/>
          </a:xfrm>
          <a:prstGeom prst="rect">
            <a:avLst/>
          </a:prstGeom>
          <a:noFill/>
        </p:spPr>
        <p:txBody>
          <a:bodyPr wrap="square" rtlCol="0">
            <a:spAutoFit/>
          </a:bodyPr>
          <a:lstStyle/>
          <a:p>
            <a:r>
              <a:rPr lang="en-US" dirty="0"/>
              <a:t>The </a:t>
            </a:r>
            <a:r>
              <a:rPr lang="en-US" dirty="0">
                <a:gradFill flip="none" rotWithShape="1">
                  <a:gsLst>
                    <a:gs pos="0">
                      <a:srgbClr val="000082"/>
                    </a:gs>
                    <a:gs pos="30000">
                      <a:srgbClr val="66008F"/>
                    </a:gs>
                    <a:gs pos="64999">
                      <a:srgbClr val="BA0066"/>
                    </a:gs>
                    <a:gs pos="89999">
                      <a:srgbClr val="FF0000"/>
                    </a:gs>
                    <a:gs pos="100000">
                      <a:srgbClr val="FF8200"/>
                    </a:gs>
                  </a:gsLst>
                  <a:lin ang="0" scaled="1"/>
                  <a:tileRect/>
                </a:gradFill>
              </a:rPr>
              <a:t>ratio of the lever arms </a:t>
            </a:r>
            <a:r>
              <a:rPr lang="en-US" dirty="0"/>
              <a:t>on each side of the fulcrum sets the </a:t>
            </a:r>
            <a:r>
              <a:rPr lang="en-US" dirty="0">
                <a:solidFill>
                  <a:srgbClr val="FF0000"/>
                </a:solidFill>
              </a:rPr>
              <a:t>proportional band </a:t>
            </a:r>
            <a:r>
              <a:rPr lang="en-US" dirty="0"/>
              <a:t>and gain the of the control system</a:t>
            </a:r>
          </a:p>
        </p:txBody>
      </p:sp>
      <p:sp>
        <p:nvSpPr>
          <p:cNvPr id="68" name="Left Brace 67"/>
          <p:cNvSpPr/>
          <p:nvPr/>
        </p:nvSpPr>
        <p:spPr bwMode="auto">
          <a:xfrm rot="5400000">
            <a:off x="3758738" y="1183507"/>
            <a:ext cx="365760" cy="2175164"/>
          </a:xfrm>
          <a:prstGeom prst="leftBrac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chemeClr val="tx1"/>
              </a:solidFill>
              <a:effectLst/>
              <a:latin typeface="Arial Narrow" pitchFamily="34" charset="0"/>
            </a:endParaRPr>
          </a:p>
        </p:txBody>
      </p:sp>
      <p:sp>
        <p:nvSpPr>
          <p:cNvPr id="69" name="Left Brace 68"/>
          <p:cNvSpPr/>
          <p:nvPr/>
        </p:nvSpPr>
        <p:spPr bwMode="auto">
          <a:xfrm rot="5400000">
            <a:off x="2232429" y="1850835"/>
            <a:ext cx="365760" cy="840508"/>
          </a:xfrm>
          <a:prstGeom prst="leftBrace">
            <a:avLst/>
          </a:prstGeom>
          <a:noFill/>
          <a:ln w="28575" cap="flat" cmpd="sng" algn="ctr">
            <a:solidFill>
              <a:srgbClr val="0000FF"/>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0000FF"/>
              </a:solidFill>
              <a:effectLst/>
              <a:latin typeface="Arial Narrow" pitchFamily="34" charset="0"/>
            </a:endParaRPr>
          </a:p>
        </p:txBody>
      </p:sp>
      <p:grpSp>
        <p:nvGrpSpPr>
          <p:cNvPr id="14" name="Group 75"/>
          <p:cNvGrpSpPr/>
          <p:nvPr/>
        </p:nvGrpSpPr>
        <p:grpSpPr>
          <a:xfrm>
            <a:off x="184727" y="3897744"/>
            <a:ext cx="6696363" cy="369332"/>
            <a:chOff x="184727" y="3860800"/>
            <a:chExt cx="6696363" cy="369332"/>
          </a:xfrm>
        </p:grpSpPr>
        <p:cxnSp>
          <p:nvCxnSpPr>
            <p:cNvPr id="78" name="Straight Connector 77"/>
            <p:cNvCxnSpPr/>
            <p:nvPr/>
          </p:nvCxnSpPr>
          <p:spPr bwMode="auto">
            <a:xfrm rot="16200000" flipH="1">
              <a:off x="4080448" y="1253363"/>
              <a:ext cx="17078" cy="5584207"/>
            </a:xfrm>
            <a:prstGeom prst="line">
              <a:avLst/>
            </a:prstGeom>
            <a:solidFill>
              <a:schemeClr val="accent1"/>
            </a:solidFill>
            <a:ln w="28575" cap="flat" cmpd="sng" algn="ctr">
              <a:solidFill>
                <a:srgbClr val="FF0000"/>
              </a:solidFill>
              <a:prstDash val="sysDot"/>
              <a:round/>
              <a:headEnd type="none" w="med" len="med"/>
              <a:tailEnd type="none" w="med" len="med"/>
            </a:ln>
            <a:effectLst/>
          </p:spPr>
        </p:cxnSp>
        <p:sp>
          <p:nvSpPr>
            <p:cNvPr id="79" name="TextBox 78"/>
            <p:cNvSpPr txBox="1"/>
            <p:nvPr/>
          </p:nvSpPr>
          <p:spPr>
            <a:xfrm>
              <a:off x="184727" y="3860800"/>
              <a:ext cx="1117600" cy="369332"/>
            </a:xfrm>
            <a:prstGeom prst="rect">
              <a:avLst/>
            </a:prstGeom>
            <a:noFill/>
          </p:spPr>
          <p:txBody>
            <a:bodyPr wrap="square" rtlCol="0">
              <a:spAutoFit/>
            </a:bodyPr>
            <a:lstStyle/>
            <a:p>
              <a:pPr algn="ctr"/>
              <a:r>
                <a:rPr lang="en-US" dirty="0"/>
                <a:t>Set Point</a:t>
              </a:r>
            </a:p>
          </p:txBody>
        </p:sp>
      </p:grpSp>
      <p:grpSp>
        <p:nvGrpSpPr>
          <p:cNvPr id="15" name="Group 118"/>
          <p:cNvGrpSpPr/>
          <p:nvPr/>
        </p:nvGrpSpPr>
        <p:grpSpPr>
          <a:xfrm>
            <a:off x="8363830" y="4975442"/>
            <a:ext cx="501786" cy="547493"/>
            <a:chOff x="8363830" y="4975442"/>
            <a:chExt cx="501786" cy="547493"/>
          </a:xfrm>
        </p:grpSpPr>
        <p:sp>
          <p:nvSpPr>
            <p:cNvPr id="120" name="Freeform 8"/>
            <p:cNvSpPr>
              <a:spLocks/>
            </p:cNvSpPr>
            <p:nvPr/>
          </p:nvSpPr>
          <p:spPr bwMode="auto">
            <a:xfrm flipH="1">
              <a:off x="8363830" y="5100640"/>
              <a:ext cx="501786" cy="422295"/>
            </a:xfrm>
            <a:custGeom>
              <a:avLst/>
              <a:gdLst/>
              <a:ahLst/>
              <a:cxnLst>
                <a:cxn ang="0">
                  <a:pos x="25" y="3"/>
                </a:cxn>
                <a:cxn ang="0">
                  <a:pos x="20" y="0"/>
                </a:cxn>
                <a:cxn ang="0">
                  <a:pos x="18" y="0"/>
                </a:cxn>
                <a:cxn ang="0">
                  <a:pos x="16" y="0"/>
                </a:cxn>
                <a:cxn ang="0">
                  <a:pos x="14" y="2"/>
                </a:cxn>
                <a:cxn ang="0">
                  <a:pos x="9" y="7"/>
                </a:cxn>
                <a:cxn ang="0">
                  <a:pos x="5" y="16"/>
                </a:cxn>
                <a:cxn ang="0">
                  <a:pos x="4" y="23"/>
                </a:cxn>
                <a:cxn ang="0">
                  <a:pos x="6" y="76"/>
                </a:cxn>
                <a:cxn ang="0">
                  <a:pos x="5" y="77"/>
                </a:cxn>
                <a:cxn ang="0">
                  <a:pos x="5" y="78"/>
                </a:cxn>
                <a:cxn ang="0">
                  <a:pos x="5" y="79"/>
                </a:cxn>
                <a:cxn ang="0">
                  <a:pos x="5" y="81"/>
                </a:cxn>
                <a:cxn ang="0">
                  <a:pos x="4" y="82"/>
                </a:cxn>
                <a:cxn ang="0">
                  <a:pos x="4" y="85"/>
                </a:cxn>
                <a:cxn ang="0">
                  <a:pos x="3" y="94"/>
                </a:cxn>
                <a:cxn ang="0">
                  <a:pos x="0" y="116"/>
                </a:cxn>
                <a:cxn ang="0">
                  <a:pos x="0" y="121"/>
                </a:cxn>
                <a:cxn ang="0">
                  <a:pos x="1" y="129"/>
                </a:cxn>
                <a:cxn ang="0">
                  <a:pos x="3" y="132"/>
                </a:cxn>
                <a:cxn ang="0">
                  <a:pos x="6" y="136"/>
                </a:cxn>
                <a:cxn ang="0">
                  <a:pos x="8" y="139"/>
                </a:cxn>
                <a:cxn ang="0">
                  <a:pos x="11" y="141"/>
                </a:cxn>
                <a:cxn ang="0">
                  <a:pos x="116" y="245"/>
                </a:cxn>
                <a:cxn ang="0">
                  <a:pos x="179" y="298"/>
                </a:cxn>
                <a:cxn ang="0">
                  <a:pos x="247" y="352"/>
                </a:cxn>
                <a:cxn ang="0">
                  <a:pos x="317" y="412"/>
                </a:cxn>
                <a:cxn ang="0">
                  <a:pos x="329" y="419"/>
                </a:cxn>
                <a:cxn ang="0">
                  <a:pos x="338" y="423"/>
                </a:cxn>
                <a:cxn ang="0">
                  <a:pos x="343" y="425"/>
                </a:cxn>
                <a:cxn ang="0">
                  <a:pos x="348" y="425"/>
                </a:cxn>
                <a:cxn ang="0">
                  <a:pos x="353" y="423"/>
                </a:cxn>
                <a:cxn ang="0">
                  <a:pos x="362" y="419"/>
                </a:cxn>
                <a:cxn ang="0">
                  <a:pos x="375" y="410"/>
                </a:cxn>
                <a:cxn ang="0">
                  <a:pos x="379" y="406"/>
                </a:cxn>
                <a:cxn ang="0">
                  <a:pos x="397" y="396"/>
                </a:cxn>
                <a:cxn ang="0">
                  <a:pos x="488" y="356"/>
                </a:cxn>
                <a:cxn ang="0">
                  <a:pos x="499" y="349"/>
                </a:cxn>
                <a:cxn ang="0">
                  <a:pos x="502" y="346"/>
                </a:cxn>
                <a:cxn ang="0">
                  <a:pos x="504" y="343"/>
                </a:cxn>
                <a:cxn ang="0">
                  <a:pos x="504" y="341"/>
                </a:cxn>
                <a:cxn ang="0">
                  <a:pos x="505" y="339"/>
                </a:cxn>
                <a:cxn ang="0">
                  <a:pos x="503" y="294"/>
                </a:cxn>
                <a:cxn ang="0">
                  <a:pos x="496" y="229"/>
                </a:cxn>
                <a:cxn ang="0">
                  <a:pos x="495" y="225"/>
                </a:cxn>
                <a:cxn ang="0">
                  <a:pos x="494" y="223"/>
                </a:cxn>
                <a:cxn ang="0">
                  <a:pos x="492" y="222"/>
                </a:cxn>
                <a:cxn ang="0">
                  <a:pos x="489" y="222"/>
                </a:cxn>
                <a:cxn ang="0">
                  <a:pos x="488" y="222"/>
                </a:cxn>
                <a:cxn ang="0">
                  <a:pos x="485" y="223"/>
                </a:cxn>
                <a:cxn ang="0">
                  <a:pos x="411" y="254"/>
                </a:cxn>
                <a:cxn ang="0">
                  <a:pos x="379" y="265"/>
                </a:cxn>
                <a:cxn ang="0">
                  <a:pos x="371" y="267"/>
                </a:cxn>
                <a:cxn ang="0">
                  <a:pos x="358" y="267"/>
                </a:cxn>
                <a:cxn ang="0">
                  <a:pos x="353" y="265"/>
                </a:cxn>
                <a:cxn ang="0">
                  <a:pos x="343" y="261"/>
                </a:cxn>
                <a:cxn ang="0">
                  <a:pos x="340" y="259"/>
                </a:cxn>
                <a:cxn ang="0">
                  <a:pos x="322" y="245"/>
                </a:cxn>
                <a:cxn ang="0">
                  <a:pos x="214" y="163"/>
                </a:cxn>
                <a:cxn ang="0">
                  <a:pos x="119" y="87"/>
                </a:cxn>
                <a:cxn ang="0">
                  <a:pos x="58" y="34"/>
                </a:cxn>
                <a:cxn ang="0">
                  <a:pos x="31" y="7"/>
                </a:cxn>
                <a:cxn ang="0">
                  <a:pos x="25" y="3"/>
                </a:cxn>
              </a:cxnLst>
              <a:rect l="0" t="0" r="r" b="b"/>
              <a:pathLst>
                <a:path w="505" h="425">
                  <a:moveTo>
                    <a:pt x="25" y="3"/>
                  </a:moveTo>
                  <a:lnTo>
                    <a:pt x="20" y="0"/>
                  </a:lnTo>
                  <a:lnTo>
                    <a:pt x="18" y="0"/>
                  </a:lnTo>
                  <a:lnTo>
                    <a:pt x="16" y="0"/>
                  </a:lnTo>
                  <a:lnTo>
                    <a:pt x="14" y="2"/>
                  </a:lnTo>
                  <a:lnTo>
                    <a:pt x="9" y="7"/>
                  </a:lnTo>
                  <a:lnTo>
                    <a:pt x="5" y="16"/>
                  </a:lnTo>
                  <a:lnTo>
                    <a:pt x="4" y="23"/>
                  </a:lnTo>
                  <a:lnTo>
                    <a:pt x="6" y="76"/>
                  </a:lnTo>
                  <a:lnTo>
                    <a:pt x="5" y="77"/>
                  </a:lnTo>
                  <a:lnTo>
                    <a:pt x="5" y="78"/>
                  </a:lnTo>
                  <a:lnTo>
                    <a:pt x="5" y="79"/>
                  </a:lnTo>
                  <a:lnTo>
                    <a:pt x="5" y="81"/>
                  </a:lnTo>
                  <a:lnTo>
                    <a:pt x="4" y="82"/>
                  </a:lnTo>
                  <a:lnTo>
                    <a:pt x="4" y="85"/>
                  </a:lnTo>
                  <a:lnTo>
                    <a:pt x="3" y="94"/>
                  </a:lnTo>
                  <a:lnTo>
                    <a:pt x="0" y="116"/>
                  </a:lnTo>
                  <a:lnTo>
                    <a:pt x="0" y="121"/>
                  </a:lnTo>
                  <a:lnTo>
                    <a:pt x="1" y="129"/>
                  </a:lnTo>
                  <a:lnTo>
                    <a:pt x="3" y="132"/>
                  </a:lnTo>
                  <a:lnTo>
                    <a:pt x="6" y="136"/>
                  </a:lnTo>
                  <a:lnTo>
                    <a:pt x="8" y="139"/>
                  </a:lnTo>
                  <a:lnTo>
                    <a:pt x="11" y="141"/>
                  </a:lnTo>
                  <a:lnTo>
                    <a:pt x="116" y="245"/>
                  </a:lnTo>
                  <a:lnTo>
                    <a:pt x="179" y="298"/>
                  </a:lnTo>
                  <a:lnTo>
                    <a:pt x="247" y="352"/>
                  </a:lnTo>
                  <a:lnTo>
                    <a:pt x="317" y="412"/>
                  </a:lnTo>
                  <a:lnTo>
                    <a:pt x="329" y="419"/>
                  </a:lnTo>
                  <a:lnTo>
                    <a:pt x="338" y="423"/>
                  </a:lnTo>
                  <a:lnTo>
                    <a:pt x="343" y="425"/>
                  </a:lnTo>
                  <a:lnTo>
                    <a:pt x="348" y="425"/>
                  </a:lnTo>
                  <a:lnTo>
                    <a:pt x="353" y="423"/>
                  </a:lnTo>
                  <a:lnTo>
                    <a:pt x="362" y="419"/>
                  </a:lnTo>
                  <a:lnTo>
                    <a:pt x="375" y="410"/>
                  </a:lnTo>
                  <a:lnTo>
                    <a:pt x="379" y="406"/>
                  </a:lnTo>
                  <a:lnTo>
                    <a:pt x="397" y="396"/>
                  </a:lnTo>
                  <a:lnTo>
                    <a:pt x="488" y="356"/>
                  </a:lnTo>
                  <a:lnTo>
                    <a:pt x="499" y="349"/>
                  </a:lnTo>
                  <a:lnTo>
                    <a:pt x="502" y="346"/>
                  </a:lnTo>
                  <a:lnTo>
                    <a:pt x="504" y="343"/>
                  </a:lnTo>
                  <a:lnTo>
                    <a:pt x="504" y="341"/>
                  </a:lnTo>
                  <a:lnTo>
                    <a:pt x="505" y="339"/>
                  </a:lnTo>
                  <a:lnTo>
                    <a:pt x="503" y="294"/>
                  </a:lnTo>
                  <a:lnTo>
                    <a:pt x="496" y="229"/>
                  </a:lnTo>
                  <a:lnTo>
                    <a:pt x="495" y="225"/>
                  </a:lnTo>
                  <a:lnTo>
                    <a:pt x="494" y="223"/>
                  </a:lnTo>
                  <a:lnTo>
                    <a:pt x="492" y="222"/>
                  </a:lnTo>
                  <a:lnTo>
                    <a:pt x="489" y="222"/>
                  </a:lnTo>
                  <a:lnTo>
                    <a:pt x="488" y="222"/>
                  </a:lnTo>
                  <a:lnTo>
                    <a:pt x="485" y="223"/>
                  </a:lnTo>
                  <a:lnTo>
                    <a:pt x="411" y="254"/>
                  </a:lnTo>
                  <a:lnTo>
                    <a:pt x="379" y="265"/>
                  </a:lnTo>
                  <a:lnTo>
                    <a:pt x="371" y="267"/>
                  </a:lnTo>
                  <a:lnTo>
                    <a:pt x="358" y="267"/>
                  </a:lnTo>
                  <a:lnTo>
                    <a:pt x="353" y="265"/>
                  </a:lnTo>
                  <a:lnTo>
                    <a:pt x="343" y="261"/>
                  </a:lnTo>
                  <a:lnTo>
                    <a:pt x="340" y="259"/>
                  </a:lnTo>
                  <a:lnTo>
                    <a:pt x="322" y="245"/>
                  </a:lnTo>
                  <a:lnTo>
                    <a:pt x="214" y="163"/>
                  </a:lnTo>
                  <a:lnTo>
                    <a:pt x="119" y="87"/>
                  </a:lnTo>
                  <a:lnTo>
                    <a:pt x="58" y="34"/>
                  </a:lnTo>
                  <a:lnTo>
                    <a:pt x="31" y="7"/>
                  </a:lnTo>
                  <a:lnTo>
                    <a:pt x="25" y="3"/>
                  </a:lnTo>
                  <a:close/>
                </a:path>
              </a:pathLst>
            </a:custGeom>
            <a:solidFill>
              <a:srgbClr val="962E2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6"/>
            <p:cNvSpPr>
              <a:spLocks/>
            </p:cNvSpPr>
            <p:nvPr/>
          </p:nvSpPr>
          <p:spPr bwMode="auto">
            <a:xfrm flipH="1">
              <a:off x="8379728" y="4975442"/>
              <a:ext cx="468996" cy="438194"/>
            </a:xfrm>
            <a:custGeom>
              <a:avLst/>
              <a:gdLst/>
              <a:ahLst/>
              <a:cxnLst>
                <a:cxn ang="0">
                  <a:pos x="107" y="0"/>
                </a:cxn>
                <a:cxn ang="0">
                  <a:pos x="98" y="0"/>
                </a:cxn>
                <a:cxn ang="0">
                  <a:pos x="88" y="2"/>
                </a:cxn>
                <a:cxn ang="0">
                  <a:pos x="79" y="5"/>
                </a:cxn>
                <a:cxn ang="0">
                  <a:pos x="76" y="8"/>
                </a:cxn>
                <a:cxn ang="0">
                  <a:pos x="73" y="11"/>
                </a:cxn>
                <a:cxn ang="0">
                  <a:pos x="70" y="20"/>
                </a:cxn>
                <a:cxn ang="0">
                  <a:pos x="65" y="53"/>
                </a:cxn>
                <a:cxn ang="0">
                  <a:pos x="67" y="75"/>
                </a:cxn>
                <a:cxn ang="0">
                  <a:pos x="66" y="86"/>
                </a:cxn>
                <a:cxn ang="0">
                  <a:pos x="65" y="90"/>
                </a:cxn>
                <a:cxn ang="0">
                  <a:pos x="62" y="95"/>
                </a:cxn>
                <a:cxn ang="0">
                  <a:pos x="54" y="103"/>
                </a:cxn>
                <a:cxn ang="0">
                  <a:pos x="49" y="107"/>
                </a:cxn>
                <a:cxn ang="0">
                  <a:pos x="22" y="123"/>
                </a:cxn>
                <a:cxn ang="0">
                  <a:pos x="7" y="128"/>
                </a:cxn>
                <a:cxn ang="0">
                  <a:pos x="0" y="129"/>
                </a:cxn>
                <a:cxn ang="0">
                  <a:pos x="14" y="177"/>
                </a:cxn>
                <a:cxn ang="0">
                  <a:pos x="322" y="441"/>
                </a:cxn>
                <a:cxn ang="0">
                  <a:pos x="439" y="398"/>
                </a:cxn>
                <a:cxn ang="0">
                  <a:pos x="472" y="354"/>
                </a:cxn>
                <a:cxn ang="0">
                  <a:pos x="471" y="351"/>
                </a:cxn>
                <a:cxn ang="0">
                  <a:pos x="469" y="349"/>
                </a:cxn>
                <a:cxn ang="0">
                  <a:pos x="467" y="347"/>
                </a:cxn>
                <a:cxn ang="0">
                  <a:pos x="461" y="344"/>
                </a:cxn>
                <a:cxn ang="0">
                  <a:pos x="439" y="336"/>
                </a:cxn>
                <a:cxn ang="0">
                  <a:pos x="426" y="329"/>
                </a:cxn>
                <a:cxn ang="0">
                  <a:pos x="413" y="320"/>
                </a:cxn>
                <a:cxn ang="0">
                  <a:pos x="375" y="285"/>
                </a:cxn>
                <a:cxn ang="0">
                  <a:pos x="367" y="276"/>
                </a:cxn>
                <a:cxn ang="0">
                  <a:pos x="365" y="274"/>
                </a:cxn>
                <a:cxn ang="0">
                  <a:pos x="259" y="186"/>
                </a:cxn>
                <a:cxn ang="0">
                  <a:pos x="173" y="110"/>
                </a:cxn>
                <a:cxn ang="0">
                  <a:pos x="168" y="104"/>
                </a:cxn>
                <a:cxn ang="0">
                  <a:pos x="167" y="102"/>
                </a:cxn>
                <a:cxn ang="0">
                  <a:pos x="166" y="100"/>
                </a:cxn>
                <a:cxn ang="0">
                  <a:pos x="166" y="99"/>
                </a:cxn>
                <a:cxn ang="0">
                  <a:pos x="166" y="98"/>
                </a:cxn>
                <a:cxn ang="0">
                  <a:pos x="164" y="96"/>
                </a:cxn>
                <a:cxn ang="0">
                  <a:pos x="162" y="95"/>
                </a:cxn>
                <a:cxn ang="0">
                  <a:pos x="160" y="93"/>
                </a:cxn>
                <a:cxn ang="0">
                  <a:pos x="138" y="82"/>
                </a:cxn>
                <a:cxn ang="0">
                  <a:pos x="130" y="75"/>
                </a:cxn>
                <a:cxn ang="0">
                  <a:pos x="124" y="66"/>
                </a:cxn>
                <a:cxn ang="0">
                  <a:pos x="122" y="60"/>
                </a:cxn>
                <a:cxn ang="0">
                  <a:pos x="120" y="30"/>
                </a:cxn>
                <a:cxn ang="0">
                  <a:pos x="117" y="11"/>
                </a:cxn>
                <a:cxn ang="0">
                  <a:pos x="116" y="8"/>
                </a:cxn>
                <a:cxn ang="0">
                  <a:pos x="115" y="5"/>
                </a:cxn>
                <a:cxn ang="0">
                  <a:pos x="110" y="1"/>
                </a:cxn>
                <a:cxn ang="0">
                  <a:pos x="107" y="0"/>
                </a:cxn>
              </a:cxnLst>
              <a:rect l="0" t="0" r="r" b="b"/>
              <a:pathLst>
                <a:path w="472" h="441">
                  <a:moveTo>
                    <a:pt x="107" y="0"/>
                  </a:moveTo>
                  <a:lnTo>
                    <a:pt x="98" y="0"/>
                  </a:lnTo>
                  <a:lnTo>
                    <a:pt x="88" y="2"/>
                  </a:lnTo>
                  <a:lnTo>
                    <a:pt x="79" y="5"/>
                  </a:lnTo>
                  <a:lnTo>
                    <a:pt x="76" y="8"/>
                  </a:lnTo>
                  <a:lnTo>
                    <a:pt x="73" y="11"/>
                  </a:lnTo>
                  <a:lnTo>
                    <a:pt x="70" y="20"/>
                  </a:lnTo>
                  <a:lnTo>
                    <a:pt x="65" y="53"/>
                  </a:lnTo>
                  <a:lnTo>
                    <a:pt x="67" y="75"/>
                  </a:lnTo>
                  <a:lnTo>
                    <a:pt x="66" y="86"/>
                  </a:lnTo>
                  <a:lnTo>
                    <a:pt x="65" y="90"/>
                  </a:lnTo>
                  <a:lnTo>
                    <a:pt x="62" y="95"/>
                  </a:lnTo>
                  <a:lnTo>
                    <a:pt x="54" y="103"/>
                  </a:lnTo>
                  <a:lnTo>
                    <a:pt x="49" y="107"/>
                  </a:lnTo>
                  <a:lnTo>
                    <a:pt x="22" y="123"/>
                  </a:lnTo>
                  <a:lnTo>
                    <a:pt x="7" y="128"/>
                  </a:lnTo>
                  <a:lnTo>
                    <a:pt x="0" y="129"/>
                  </a:lnTo>
                  <a:lnTo>
                    <a:pt x="14" y="177"/>
                  </a:lnTo>
                  <a:lnTo>
                    <a:pt x="322" y="441"/>
                  </a:lnTo>
                  <a:lnTo>
                    <a:pt x="439" y="398"/>
                  </a:lnTo>
                  <a:lnTo>
                    <a:pt x="472" y="354"/>
                  </a:lnTo>
                  <a:lnTo>
                    <a:pt x="471" y="351"/>
                  </a:lnTo>
                  <a:lnTo>
                    <a:pt x="469" y="349"/>
                  </a:lnTo>
                  <a:lnTo>
                    <a:pt x="467" y="347"/>
                  </a:lnTo>
                  <a:lnTo>
                    <a:pt x="461" y="344"/>
                  </a:lnTo>
                  <a:lnTo>
                    <a:pt x="439" y="336"/>
                  </a:lnTo>
                  <a:lnTo>
                    <a:pt x="426" y="329"/>
                  </a:lnTo>
                  <a:lnTo>
                    <a:pt x="413" y="320"/>
                  </a:lnTo>
                  <a:lnTo>
                    <a:pt x="375" y="285"/>
                  </a:lnTo>
                  <a:lnTo>
                    <a:pt x="367" y="276"/>
                  </a:lnTo>
                  <a:lnTo>
                    <a:pt x="365" y="274"/>
                  </a:lnTo>
                  <a:lnTo>
                    <a:pt x="259" y="186"/>
                  </a:lnTo>
                  <a:lnTo>
                    <a:pt x="173" y="110"/>
                  </a:lnTo>
                  <a:lnTo>
                    <a:pt x="168" y="104"/>
                  </a:lnTo>
                  <a:lnTo>
                    <a:pt x="167" y="102"/>
                  </a:lnTo>
                  <a:lnTo>
                    <a:pt x="166" y="100"/>
                  </a:lnTo>
                  <a:lnTo>
                    <a:pt x="166" y="99"/>
                  </a:lnTo>
                  <a:lnTo>
                    <a:pt x="166" y="98"/>
                  </a:lnTo>
                  <a:lnTo>
                    <a:pt x="164" y="96"/>
                  </a:lnTo>
                  <a:lnTo>
                    <a:pt x="162" y="95"/>
                  </a:lnTo>
                  <a:lnTo>
                    <a:pt x="160" y="93"/>
                  </a:lnTo>
                  <a:lnTo>
                    <a:pt x="138" y="82"/>
                  </a:lnTo>
                  <a:lnTo>
                    <a:pt x="130" y="75"/>
                  </a:lnTo>
                  <a:lnTo>
                    <a:pt x="124" y="66"/>
                  </a:lnTo>
                  <a:lnTo>
                    <a:pt x="122" y="60"/>
                  </a:lnTo>
                  <a:lnTo>
                    <a:pt x="120" y="30"/>
                  </a:lnTo>
                  <a:lnTo>
                    <a:pt x="117" y="11"/>
                  </a:lnTo>
                  <a:lnTo>
                    <a:pt x="116" y="8"/>
                  </a:lnTo>
                  <a:lnTo>
                    <a:pt x="115" y="5"/>
                  </a:lnTo>
                  <a:lnTo>
                    <a:pt x="110" y="1"/>
                  </a:lnTo>
                  <a:lnTo>
                    <a:pt x="107" y="0"/>
                  </a:lnTo>
                  <a:close/>
                </a:path>
              </a:pathLst>
            </a:custGeom>
            <a:solidFill>
              <a:srgbClr val="82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7"/>
            <p:cNvSpPr>
              <a:spLocks/>
            </p:cNvSpPr>
            <p:nvPr/>
          </p:nvSpPr>
          <p:spPr bwMode="auto">
            <a:xfrm flipH="1">
              <a:off x="8509895" y="5100640"/>
              <a:ext cx="274243" cy="293123"/>
            </a:xfrm>
            <a:custGeom>
              <a:avLst/>
              <a:gdLst/>
              <a:ahLst/>
              <a:cxnLst>
                <a:cxn ang="0">
                  <a:pos x="24" y="49"/>
                </a:cxn>
                <a:cxn ang="0">
                  <a:pos x="2" y="82"/>
                </a:cxn>
                <a:cxn ang="0">
                  <a:pos x="0" y="92"/>
                </a:cxn>
                <a:cxn ang="0">
                  <a:pos x="4" y="103"/>
                </a:cxn>
                <a:cxn ang="0">
                  <a:pos x="24" y="127"/>
                </a:cxn>
                <a:cxn ang="0">
                  <a:pos x="166" y="265"/>
                </a:cxn>
                <a:cxn ang="0">
                  <a:pos x="201" y="291"/>
                </a:cxn>
                <a:cxn ang="0">
                  <a:pos x="212" y="295"/>
                </a:cxn>
                <a:cxn ang="0">
                  <a:pos x="222" y="295"/>
                </a:cxn>
                <a:cxn ang="0">
                  <a:pos x="241" y="286"/>
                </a:cxn>
                <a:cxn ang="0">
                  <a:pos x="266" y="264"/>
                </a:cxn>
                <a:cxn ang="0">
                  <a:pos x="268" y="261"/>
                </a:cxn>
                <a:cxn ang="0">
                  <a:pos x="268" y="257"/>
                </a:cxn>
                <a:cxn ang="0">
                  <a:pos x="265" y="250"/>
                </a:cxn>
                <a:cxn ang="0">
                  <a:pos x="257" y="240"/>
                </a:cxn>
                <a:cxn ang="0">
                  <a:pos x="256" y="217"/>
                </a:cxn>
                <a:cxn ang="0">
                  <a:pos x="260" y="199"/>
                </a:cxn>
                <a:cxn ang="0">
                  <a:pos x="264" y="193"/>
                </a:cxn>
                <a:cxn ang="0">
                  <a:pos x="275" y="183"/>
                </a:cxn>
                <a:cxn ang="0">
                  <a:pos x="276" y="179"/>
                </a:cxn>
                <a:cxn ang="0">
                  <a:pos x="274" y="175"/>
                </a:cxn>
                <a:cxn ang="0">
                  <a:pos x="235" y="142"/>
                </a:cxn>
                <a:cxn ang="0">
                  <a:pos x="209" y="113"/>
                </a:cxn>
                <a:cxn ang="0">
                  <a:pos x="203" y="111"/>
                </a:cxn>
                <a:cxn ang="0">
                  <a:pos x="198" y="113"/>
                </a:cxn>
                <a:cxn ang="0">
                  <a:pos x="181" y="126"/>
                </a:cxn>
                <a:cxn ang="0">
                  <a:pos x="171" y="131"/>
                </a:cxn>
                <a:cxn ang="0">
                  <a:pos x="166" y="131"/>
                </a:cxn>
                <a:cxn ang="0">
                  <a:pos x="161" y="128"/>
                </a:cxn>
                <a:cxn ang="0">
                  <a:pos x="145" y="113"/>
                </a:cxn>
                <a:cxn ang="0">
                  <a:pos x="104" y="39"/>
                </a:cxn>
                <a:cxn ang="0">
                  <a:pos x="95" y="10"/>
                </a:cxn>
                <a:cxn ang="0">
                  <a:pos x="90" y="3"/>
                </a:cxn>
                <a:cxn ang="0">
                  <a:pos x="88" y="0"/>
                </a:cxn>
                <a:cxn ang="0">
                  <a:pos x="83" y="1"/>
                </a:cxn>
                <a:cxn ang="0">
                  <a:pos x="67" y="17"/>
                </a:cxn>
              </a:cxnLst>
              <a:rect l="0" t="0" r="r" b="b"/>
              <a:pathLst>
                <a:path w="276" h="295">
                  <a:moveTo>
                    <a:pt x="35" y="39"/>
                  </a:moveTo>
                  <a:lnTo>
                    <a:pt x="24" y="49"/>
                  </a:lnTo>
                  <a:lnTo>
                    <a:pt x="5" y="76"/>
                  </a:lnTo>
                  <a:lnTo>
                    <a:pt x="2" y="82"/>
                  </a:lnTo>
                  <a:lnTo>
                    <a:pt x="0" y="88"/>
                  </a:lnTo>
                  <a:lnTo>
                    <a:pt x="0" y="92"/>
                  </a:lnTo>
                  <a:lnTo>
                    <a:pt x="2" y="99"/>
                  </a:lnTo>
                  <a:lnTo>
                    <a:pt x="4" y="103"/>
                  </a:lnTo>
                  <a:lnTo>
                    <a:pt x="9" y="111"/>
                  </a:lnTo>
                  <a:lnTo>
                    <a:pt x="24" y="127"/>
                  </a:lnTo>
                  <a:lnTo>
                    <a:pt x="82" y="177"/>
                  </a:lnTo>
                  <a:lnTo>
                    <a:pt x="166" y="265"/>
                  </a:lnTo>
                  <a:lnTo>
                    <a:pt x="195" y="288"/>
                  </a:lnTo>
                  <a:lnTo>
                    <a:pt x="201" y="291"/>
                  </a:lnTo>
                  <a:lnTo>
                    <a:pt x="206" y="293"/>
                  </a:lnTo>
                  <a:lnTo>
                    <a:pt x="212" y="295"/>
                  </a:lnTo>
                  <a:lnTo>
                    <a:pt x="217" y="295"/>
                  </a:lnTo>
                  <a:lnTo>
                    <a:pt x="222" y="295"/>
                  </a:lnTo>
                  <a:lnTo>
                    <a:pt x="232" y="291"/>
                  </a:lnTo>
                  <a:lnTo>
                    <a:pt x="241" y="286"/>
                  </a:lnTo>
                  <a:lnTo>
                    <a:pt x="249" y="280"/>
                  </a:lnTo>
                  <a:lnTo>
                    <a:pt x="266" y="264"/>
                  </a:lnTo>
                  <a:lnTo>
                    <a:pt x="267" y="262"/>
                  </a:lnTo>
                  <a:lnTo>
                    <a:pt x="268" y="261"/>
                  </a:lnTo>
                  <a:lnTo>
                    <a:pt x="268" y="259"/>
                  </a:lnTo>
                  <a:lnTo>
                    <a:pt x="268" y="257"/>
                  </a:lnTo>
                  <a:lnTo>
                    <a:pt x="267" y="254"/>
                  </a:lnTo>
                  <a:lnTo>
                    <a:pt x="265" y="250"/>
                  </a:lnTo>
                  <a:lnTo>
                    <a:pt x="262" y="247"/>
                  </a:lnTo>
                  <a:lnTo>
                    <a:pt x="257" y="240"/>
                  </a:lnTo>
                  <a:lnTo>
                    <a:pt x="256" y="236"/>
                  </a:lnTo>
                  <a:lnTo>
                    <a:pt x="256" y="217"/>
                  </a:lnTo>
                  <a:lnTo>
                    <a:pt x="258" y="208"/>
                  </a:lnTo>
                  <a:lnTo>
                    <a:pt x="260" y="199"/>
                  </a:lnTo>
                  <a:lnTo>
                    <a:pt x="262" y="196"/>
                  </a:lnTo>
                  <a:lnTo>
                    <a:pt x="264" y="193"/>
                  </a:lnTo>
                  <a:lnTo>
                    <a:pt x="271" y="188"/>
                  </a:lnTo>
                  <a:lnTo>
                    <a:pt x="275" y="183"/>
                  </a:lnTo>
                  <a:lnTo>
                    <a:pt x="276" y="180"/>
                  </a:lnTo>
                  <a:lnTo>
                    <a:pt x="276" y="179"/>
                  </a:lnTo>
                  <a:lnTo>
                    <a:pt x="275" y="177"/>
                  </a:lnTo>
                  <a:lnTo>
                    <a:pt x="274" y="175"/>
                  </a:lnTo>
                  <a:lnTo>
                    <a:pt x="269" y="169"/>
                  </a:lnTo>
                  <a:lnTo>
                    <a:pt x="235" y="142"/>
                  </a:lnTo>
                  <a:lnTo>
                    <a:pt x="216" y="119"/>
                  </a:lnTo>
                  <a:lnTo>
                    <a:pt x="209" y="113"/>
                  </a:lnTo>
                  <a:lnTo>
                    <a:pt x="205" y="111"/>
                  </a:lnTo>
                  <a:lnTo>
                    <a:pt x="203" y="111"/>
                  </a:lnTo>
                  <a:lnTo>
                    <a:pt x="200" y="112"/>
                  </a:lnTo>
                  <a:lnTo>
                    <a:pt x="198" y="113"/>
                  </a:lnTo>
                  <a:lnTo>
                    <a:pt x="196" y="114"/>
                  </a:lnTo>
                  <a:lnTo>
                    <a:pt x="181" y="126"/>
                  </a:lnTo>
                  <a:lnTo>
                    <a:pt x="174" y="130"/>
                  </a:lnTo>
                  <a:lnTo>
                    <a:pt x="171" y="131"/>
                  </a:lnTo>
                  <a:lnTo>
                    <a:pt x="169" y="131"/>
                  </a:lnTo>
                  <a:lnTo>
                    <a:pt x="166" y="131"/>
                  </a:lnTo>
                  <a:lnTo>
                    <a:pt x="164" y="130"/>
                  </a:lnTo>
                  <a:lnTo>
                    <a:pt x="161" y="128"/>
                  </a:lnTo>
                  <a:lnTo>
                    <a:pt x="156" y="124"/>
                  </a:lnTo>
                  <a:lnTo>
                    <a:pt x="145" y="113"/>
                  </a:lnTo>
                  <a:lnTo>
                    <a:pt x="120" y="79"/>
                  </a:lnTo>
                  <a:lnTo>
                    <a:pt x="104" y="39"/>
                  </a:lnTo>
                  <a:lnTo>
                    <a:pt x="100" y="23"/>
                  </a:lnTo>
                  <a:lnTo>
                    <a:pt x="95" y="10"/>
                  </a:lnTo>
                  <a:lnTo>
                    <a:pt x="92" y="5"/>
                  </a:lnTo>
                  <a:lnTo>
                    <a:pt x="90" y="3"/>
                  </a:lnTo>
                  <a:lnTo>
                    <a:pt x="89" y="2"/>
                  </a:lnTo>
                  <a:lnTo>
                    <a:pt x="88" y="0"/>
                  </a:lnTo>
                  <a:lnTo>
                    <a:pt x="86" y="0"/>
                  </a:lnTo>
                  <a:lnTo>
                    <a:pt x="83" y="1"/>
                  </a:lnTo>
                  <a:lnTo>
                    <a:pt x="80" y="3"/>
                  </a:lnTo>
                  <a:lnTo>
                    <a:pt x="67" y="17"/>
                  </a:lnTo>
                  <a:lnTo>
                    <a:pt x="35" y="39"/>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9"/>
            <p:cNvSpPr>
              <a:spLocks/>
            </p:cNvSpPr>
            <p:nvPr/>
          </p:nvSpPr>
          <p:spPr bwMode="auto">
            <a:xfrm flipH="1">
              <a:off x="8528774" y="5121506"/>
              <a:ext cx="323925" cy="384537"/>
            </a:xfrm>
            <a:custGeom>
              <a:avLst/>
              <a:gdLst/>
              <a:ahLst/>
              <a:cxnLst>
                <a:cxn ang="0">
                  <a:pos x="3" y="5"/>
                </a:cxn>
                <a:cxn ang="0">
                  <a:pos x="2" y="10"/>
                </a:cxn>
                <a:cxn ang="0">
                  <a:pos x="2" y="57"/>
                </a:cxn>
                <a:cxn ang="0">
                  <a:pos x="0" y="82"/>
                </a:cxn>
                <a:cxn ang="0">
                  <a:pos x="1" y="97"/>
                </a:cxn>
                <a:cxn ang="0">
                  <a:pos x="2" y="101"/>
                </a:cxn>
                <a:cxn ang="0">
                  <a:pos x="5" y="108"/>
                </a:cxn>
                <a:cxn ang="0">
                  <a:pos x="5" y="110"/>
                </a:cxn>
                <a:cxn ang="0">
                  <a:pos x="6" y="113"/>
                </a:cxn>
                <a:cxn ang="0">
                  <a:pos x="10" y="117"/>
                </a:cxn>
                <a:cxn ang="0">
                  <a:pos x="27" y="136"/>
                </a:cxn>
                <a:cxn ang="0">
                  <a:pos x="109" y="214"/>
                </a:cxn>
                <a:cxn ang="0">
                  <a:pos x="194" y="288"/>
                </a:cxn>
                <a:cxn ang="0">
                  <a:pos x="274" y="351"/>
                </a:cxn>
                <a:cxn ang="0">
                  <a:pos x="303" y="376"/>
                </a:cxn>
                <a:cxn ang="0">
                  <a:pos x="313" y="383"/>
                </a:cxn>
                <a:cxn ang="0">
                  <a:pos x="315" y="385"/>
                </a:cxn>
                <a:cxn ang="0">
                  <a:pos x="318" y="387"/>
                </a:cxn>
                <a:cxn ang="0">
                  <a:pos x="319" y="386"/>
                </a:cxn>
                <a:cxn ang="0">
                  <a:pos x="320" y="386"/>
                </a:cxn>
                <a:cxn ang="0">
                  <a:pos x="321" y="384"/>
                </a:cxn>
                <a:cxn ang="0">
                  <a:pos x="322" y="380"/>
                </a:cxn>
                <a:cxn ang="0">
                  <a:pos x="322" y="373"/>
                </a:cxn>
                <a:cxn ang="0">
                  <a:pos x="321" y="363"/>
                </a:cxn>
                <a:cxn ang="0">
                  <a:pos x="324" y="287"/>
                </a:cxn>
                <a:cxn ang="0">
                  <a:pos x="324" y="283"/>
                </a:cxn>
                <a:cxn ang="0">
                  <a:pos x="326" y="277"/>
                </a:cxn>
                <a:cxn ang="0">
                  <a:pos x="326" y="272"/>
                </a:cxn>
                <a:cxn ang="0">
                  <a:pos x="325" y="268"/>
                </a:cxn>
                <a:cxn ang="0">
                  <a:pos x="324" y="265"/>
                </a:cxn>
                <a:cxn ang="0">
                  <a:pos x="318" y="257"/>
                </a:cxn>
                <a:cxn ang="0">
                  <a:pos x="293" y="234"/>
                </a:cxn>
                <a:cxn ang="0">
                  <a:pos x="102" y="81"/>
                </a:cxn>
                <a:cxn ang="0">
                  <a:pos x="14" y="3"/>
                </a:cxn>
                <a:cxn ang="0">
                  <a:pos x="11" y="2"/>
                </a:cxn>
                <a:cxn ang="0">
                  <a:pos x="9" y="1"/>
                </a:cxn>
                <a:cxn ang="0">
                  <a:pos x="7" y="0"/>
                </a:cxn>
                <a:cxn ang="0">
                  <a:pos x="5" y="1"/>
                </a:cxn>
                <a:cxn ang="0">
                  <a:pos x="4" y="2"/>
                </a:cxn>
                <a:cxn ang="0">
                  <a:pos x="3" y="5"/>
                </a:cxn>
              </a:cxnLst>
              <a:rect l="0" t="0" r="r" b="b"/>
              <a:pathLst>
                <a:path w="326" h="387">
                  <a:moveTo>
                    <a:pt x="3" y="5"/>
                  </a:moveTo>
                  <a:lnTo>
                    <a:pt x="2" y="10"/>
                  </a:lnTo>
                  <a:lnTo>
                    <a:pt x="2" y="57"/>
                  </a:lnTo>
                  <a:lnTo>
                    <a:pt x="0" y="82"/>
                  </a:lnTo>
                  <a:lnTo>
                    <a:pt x="1" y="97"/>
                  </a:lnTo>
                  <a:lnTo>
                    <a:pt x="2" y="101"/>
                  </a:lnTo>
                  <a:lnTo>
                    <a:pt x="5" y="108"/>
                  </a:lnTo>
                  <a:lnTo>
                    <a:pt x="5" y="110"/>
                  </a:lnTo>
                  <a:lnTo>
                    <a:pt x="6" y="113"/>
                  </a:lnTo>
                  <a:lnTo>
                    <a:pt x="10" y="117"/>
                  </a:lnTo>
                  <a:lnTo>
                    <a:pt x="27" y="136"/>
                  </a:lnTo>
                  <a:lnTo>
                    <a:pt x="109" y="214"/>
                  </a:lnTo>
                  <a:lnTo>
                    <a:pt x="194" y="288"/>
                  </a:lnTo>
                  <a:lnTo>
                    <a:pt x="274" y="351"/>
                  </a:lnTo>
                  <a:lnTo>
                    <a:pt x="303" y="376"/>
                  </a:lnTo>
                  <a:lnTo>
                    <a:pt x="313" y="383"/>
                  </a:lnTo>
                  <a:lnTo>
                    <a:pt x="315" y="385"/>
                  </a:lnTo>
                  <a:lnTo>
                    <a:pt x="318" y="387"/>
                  </a:lnTo>
                  <a:lnTo>
                    <a:pt x="319" y="386"/>
                  </a:lnTo>
                  <a:lnTo>
                    <a:pt x="320" y="386"/>
                  </a:lnTo>
                  <a:lnTo>
                    <a:pt x="321" y="384"/>
                  </a:lnTo>
                  <a:lnTo>
                    <a:pt x="322" y="380"/>
                  </a:lnTo>
                  <a:lnTo>
                    <a:pt x="322" y="373"/>
                  </a:lnTo>
                  <a:lnTo>
                    <a:pt x="321" y="363"/>
                  </a:lnTo>
                  <a:lnTo>
                    <a:pt x="324" y="287"/>
                  </a:lnTo>
                  <a:lnTo>
                    <a:pt x="324" y="283"/>
                  </a:lnTo>
                  <a:lnTo>
                    <a:pt x="326" y="277"/>
                  </a:lnTo>
                  <a:lnTo>
                    <a:pt x="326" y="272"/>
                  </a:lnTo>
                  <a:lnTo>
                    <a:pt x="325" y="268"/>
                  </a:lnTo>
                  <a:lnTo>
                    <a:pt x="324" y="265"/>
                  </a:lnTo>
                  <a:lnTo>
                    <a:pt x="318" y="257"/>
                  </a:lnTo>
                  <a:lnTo>
                    <a:pt x="293" y="234"/>
                  </a:lnTo>
                  <a:lnTo>
                    <a:pt x="102" y="81"/>
                  </a:lnTo>
                  <a:lnTo>
                    <a:pt x="14" y="3"/>
                  </a:lnTo>
                  <a:lnTo>
                    <a:pt x="11" y="2"/>
                  </a:lnTo>
                  <a:lnTo>
                    <a:pt x="9" y="1"/>
                  </a:lnTo>
                  <a:lnTo>
                    <a:pt x="7" y="0"/>
                  </a:lnTo>
                  <a:lnTo>
                    <a:pt x="5" y="1"/>
                  </a:lnTo>
                  <a:lnTo>
                    <a:pt x="4" y="2"/>
                  </a:lnTo>
                  <a:lnTo>
                    <a:pt x="3" y="5"/>
                  </a:lnTo>
                  <a:close/>
                </a:path>
              </a:pathLst>
            </a:custGeom>
            <a:solidFill>
              <a:srgbClr val="CE606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10"/>
            <p:cNvSpPr>
              <a:spLocks/>
            </p:cNvSpPr>
            <p:nvPr/>
          </p:nvSpPr>
          <p:spPr bwMode="auto">
            <a:xfrm flipH="1">
              <a:off x="8376747" y="5339112"/>
              <a:ext cx="134141" cy="161963"/>
            </a:xfrm>
            <a:custGeom>
              <a:avLst/>
              <a:gdLst/>
              <a:ahLst/>
              <a:cxnLst>
                <a:cxn ang="0">
                  <a:pos x="131" y="0"/>
                </a:cxn>
                <a:cxn ang="0">
                  <a:pos x="128" y="0"/>
                </a:cxn>
                <a:cxn ang="0">
                  <a:pos x="126" y="0"/>
                </a:cxn>
                <a:cxn ang="0">
                  <a:pos x="122" y="1"/>
                </a:cxn>
                <a:cxn ang="0">
                  <a:pos x="15" y="45"/>
                </a:cxn>
                <a:cxn ang="0">
                  <a:pos x="8" y="47"/>
                </a:cxn>
                <a:cxn ang="0">
                  <a:pos x="7" y="47"/>
                </a:cxn>
                <a:cxn ang="0">
                  <a:pos x="5" y="49"/>
                </a:cxn>
                <a:cxn ang="0">
                  <a:pos x="3" y="57"/>
                </a:cxn>
                <a:cxn ang="0">
                  <a:pos x="0" y="74"/>
                </a:cxn>
                <a:cxn ang="0">
                  <a:pos x="0" y="90"/>
                </a:cxn>
                <a:cxn ang="0">
                  <a:pos x="5" y="148"/>
                </a:cxn>
                <a:cxn ang="0">
                  <a:pos x="4" y="151"/>
                </a:cxn>
                <a:cxn ang="0">
                  <a:pos x="4" y="160"/>
                </a:cxn>
                <a:cxn ang="0">
                  <a:pos x="5" y="162"/>
                </a:cxn>
                <a:cxn ang="0">
                  <a:pos x="6" y="162"/>
                </a:cxn>
                <a:cxn ang="0">
                  <a:pos x="7" y="163"/>
                </a:cxn>
                <a:cxn ang="0">
                  <a:pos x="8" y="162"/>
                </a:cxn>
                <a:cxn ang="0">
                  <a:pos x="9" y="162"/>
                </a:cxn>
                <a:cxn ang="0">
                  <a:pos x="11" y="160"/>
                </a:cxn>
                <a:cxn ang="0">
                  <a:pos x="18" y="153"/>
                </a:cxn>
                <a:cxn ang="0">
                  <a:pos x="74" y="127"/>
                </a:cxn>
                <a:cxn ang="0">
                  <a:pos x="112" y="106"/>
                </a:cxn>
                <a:cxn ang="0">
                  <a:pos x="126" y="99"/>
                </a:cxn>
                <a:cxn ang="0">
                  <a:pos x="129" y="97"/>
                </a:cxn>
                <a:cxn ang="0">
                  <a:pos x="132" y="93"/>
                </a:cxn>
                <a:cxn ang="0">
                  <a:pos x="134" y="90"/>
                </a:cxn>
                <a:cxn ang="0">
                  <a:pos x="135" y="86"/>
                </a:cxn>
                <a:cxn ang="0">
                  <a:pos x="131" y="47"/>
                </a:cxn>
                <a:cxn ang="0">
                  <a:pos x="132" y="5"/>
                </a:cxn>
                <a:cxn ang="0">
                  <a:pos x="132" y="3"/>
                </a:cxn>
                <a:cxn ang="0">
                  <a:pos x="132" y="1"/>
                </a:cxn>
                <a:cxn ang="0">
                  <a:pos x="132" y="0"/>
                </a:cxn>
                <a:cxn ang="0">
                  <a:pos x="131" y="0"/>
                </a:cxn>
              </a:cxnLst>
              <a:rect l="0" t="0" r="r" b="b"/>
              <a:pathLst>
                <a:path w="135" h="163">
                  <a:moveTo>
                    <a:pt x="131" y="0"/>
                  </a:moveTo>
                  <a:lnTo>
                    <a:pt x="128" y="0"/>
                  </a:lnTo>
                  <a:lnTo>
                    <a:pt x="126" y="0"/>
                  </a:lnTo>
                  <a:lnTo>
                    <a:pt x="122" y="1"/>
                  </a:lnTo>
                  <a:lnTo>
                    <a:pt x="15" y="45"/>
                  </a:lnTo>
                  <a:lnTo>
                    <a:pt x="8" y="47"/>
                  </a:lnTo>
                  <a:lnTo>
                    <a:pt x="7" y="47"/>
                  </a:lnTo>
                  <a:lnTo>
                    <a:pt x="5" y="49"/>
                  </a:lnTo>
                  <a:lnTo>
                    <a:pt x="3" y="57"/>
                  </a:lnTo>
                  <a:lnTo>
                    <a:pt x="0" y="74"/>
                  </a:lnTo>
                  <a:lnTo>
                    <a:pt x="0" y="90"/>
                  </a:lnTo>
                  <a:lnTo>
                    <a:pt x="5" y="148"/>
                  </a:lnTo>
                  <a:lnTo>
                    <a:pt x="4" y="151"/>
                  </a:lnTo>
                  <a:lnTo>
                    <a:pt x="4" y="160"/>
                  </a:lnTo>
                  <a:lnTo>
                    <a:pt x="5" y="162"/>
                  </a:lnTo>
                  <a:lnTo>
                    <a:pt x="6" y="162"/>
                  </a:lnTo>
                  <a:lnTo>
                    <a:pt x="7" y="163"/>
                  </a:lnTo>
                  <a:lnTo>
                    <a:pt x="8" y="162"/>
                  </a:lnTo>
                  <a:lnTo>
                    <a:pt x="9" y="162"/>
                  </a:lnTo>
                  <a:lnTo>
                    <a:pt x="11" y="160"/>
                  </a:lnTo>
                  <a:lnTo>
                    <a:pt x="18" y="153"/>
                  </a:lnTo>
                  <a:lnTo>
                    <a:pt x="74" y="127"/>
                  </a:lnTo>
                  <a:lnTo>
                    <a:pt x="112" y="106"/>
                  </a:lnTo>
                  <a:lnTo>
                    <a:pt x="126" y="99"/>
                  </a:lnTo>
                  <a:lnTo>
                    <a:pt x="129" y="97"/>
                  </a:lnTo>
                  <a:lnTo>
                    <a:pt x="132" y="93"/>
                  </a:lnTo>
                  <a:lnTo>
                    <a:pt x="134" y="90"/>
                  </a:lnTo>
                  <a:lnTo>
                    <a:pt x="135" y="86"/>
                  </a:lnTo>
                  <a:lnTo>
                    <a:pt x="131" y="47"/>
                  </a:lnTo>
                  <a:lnTo>
                    <a:pt x="132" y="5"/>
                  </a:lnTo>
                  <a:lnTo>
                    <a:pt x="132" y="3"/>
                  </a:lnTo>
                  <a:lnTo>
                    <a:pt x="132" y="1"/>
                  </a:lnTo>
                  <a:lnTo>
                    <a:pt x="132" y="0"/>
                  </a:lnTo>
                  <a:lnTo>
                    <a:pt x="131" y="0"/>
                  </a:lnTo>
                  <a:close/>
                </a:path>
              </a:pathLst>
            </a:custGeom>
            <a:solidFill>
              <a:srgbClr val="CE606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11"/>
            <p:cNvSpPr>
              <a:spLocks/>
            </p:cNvSpPr>
            <p:nvPr/>
          </p:nvSpPr>
          <p:spPr bwMode="auto">
            <a:xfrm flipH="1">
              <a:off x="8449283" y="4994321"/>
              <a:ext cx="312002" cy="259339"/>
            </a:xfrm>
            <a:custGeom>
              <a:avLst/>
              <a:gdLst/>
              <a:ahLst/>
              <a:cxnLst>
                <a:cxn ang="0">
                  <a:pos x="173" y="115"/>
                </a:cxn>
                <a:cxn ang="0">
                  <a:pos x="144" y="89"/>
                </a:cxn>
                <a:cxn ang="0">
                  <a:pos x="62" y="31"/>
                </a:cxn>
                <a:cxn ang="0">
                  <a:pos x="36" y="11"/>
                </a:cxn>
                <a:cxn ang="0">
                  <a:pos x="32" y="9"/>
                </a:cxn>
                <a:cxn ang="0">
                  <a:pos x="24" y="3"/>
                </a:cxn>
                <a:cxn ang="0">
                  <a:pos x="15" y="0"/>
                </a:cxn>
                <a:cxn ang="0">
                  <a:pos x="13" y="0"/>
                </a:cxn>
                <a:cxn ang="0">
                  <a:pos x="10" y="1"/>
                </a:cxn>
                <a:cxn ang="0">
                  <a:pos x="8" y="3"/>
                </a:cxn>
                <a:cxn ang="0">
                  <a:pos x="3" y="6"/>
                </a:cxn>
                <a:cxn ang="0">
                  <a:pos x="2" y="9"/>
                </a:cxn>
                <a:cxn ang="0">
                  <a:pos x="0" y="11"/>
                </a:cxn>
                <a:cxn ang="0">
                  <a:pos x="0" y="12"/>
                </a:cxn>
                <a:cxn ang="0">
                  <a:pos x="0" y="16"/>
                </a:cxn>
                <a:cxn ang="0">
                  <a:pos x="0" y="17"/>
                </a:cxn>
                <a:cxn ang="0">
                  <a:pos x="1" y="19"/>
                </a:cxn>
                <a:cxn ang="0">
                  <a:pos x="5" y="23"/>
                </a:cxn>
                <a:cxn ang="0">
                  <a:pos x="11" y="29"/>
                </a:cxn>
                <a:cxn ang="0">
                  <a:pos x="57" y="59"/>
                </a:cxn>
                <a:cxn ang="0">
                  <a:pos x="198" y="173"/>
                </a:cxn>
                <a:cxn ang="0">
                  <a:pos x="237" y="207"/>
                </a:cxn>
                <a:cxn ang="0">
                  <a:pos x="284" y="256"/>
                </a:cxn>
                <a:cxn ang="0">
                  <a:pos x="289" y="259"/>
                </a:cxn>
                <a:cxn ang="0">
                  <a:pos x="294" y="261"/>
                </a:cxn>
                <a:cxn ang="0">
                  <a:pos x="298" y="261"/>
                </a:cxn>
                <a:cxn ang="0">
                  <a:pos x="301" y="260"/>
                </a:cxn>
                <a:cxn ang="0">
                  <a:pos x="304" y="258"/>
                </a:cxn>
                <a:cxn ang="0">
                  <a:pos x="307" y="256"/>
                </a:cxn>
                <a:cxn ang="0">
                  <a:pos x="309" y="253"/>
                </a:cxn>
                <a:cxn ang="0">
                  <a:pos x="311" y="250"/>
                </a:cxn>
                <a:cxn ang="0">
                  <a:pos x="311" y="249"/>
                </a:cxn>
                <a:cxn ang="0">
                  <a:pos x="312" y="248"/>
                </a:cxn>
                <a:cxn ang="0">
                  <a:pos x="313" y="247"/>
                </a:cxn>
                <a:cxn ang="0">
                  <a:pos x="314" y="247"/>
                </a:cxn>
                <a:cxn ang="0">
                  <a:pos x="314" y="246"/>
                </a:cxn>
                <a:cxn ang="0">
                  <a:pos x="300" y="233"/>
                </a:cxn>
                <a:cxn ang="0">
                  <a:pos x="297" y="231"/>
                </a:cxn>
                <a:cxn ang="0">
                  <a:pos x="237" y="179"/>
                </a:cxn>
                <a:cxn ang="0">
                  <a:pos x="173" y="115"/>
                </a:cxn>
              </a:cxnLst>
              <a:rect l="0" t="0" r="r" b="b"/>
              <a:pathLst>
                <a:path w="314" h="261">
                  <a:moveTo>
                    <a:pt x="173" y="115"/>
                  </a:moveTo>
                  <a:lnTo>
                    <a:pt x="144" y="89"/>
                  </a:lnTo>
                  <a:lnTo>
                    <a:pt x="62" y="31"/>
                  </a:lnTo>
                  <a:lnTo>
                    <a:pt x="36" y="11"/>
                  </a:lnTo>
                  <a:lnTo>
                    <a:pt x="32" y="9"/>
                  </a:lnTo>
                  <a:lnTo>
                    <a:pt x="24" y="3"/>
                  </a:lnTo>
                  <a:lnTo>
                    <a:pt x="15" y="0"/>
                  </a:lnTo>
                  <a:lnTo>
                    <a:pt x="13" y="0"/>
                  </a:lnTo>
                  <a:lnTo>
                    <a:pt x="10" y="1"/>
                  </a:lnTo>
                  <a:lnTo>
                    <a:pt x="8" y="3"/>
                  </a:lnTo>
                  <a:lnTo>
                    <a:pt x="3" y="6"/>
                  </a:lnTo>
                  <a:lnTo>
                    <a:pt x="2" y="9"/>
                  </a:lnTo>
                  <a:lnTo>
                    <a:pt x="0" y="11"/>
                  </a:lnTo>
                  <a:lnTo>
                    <a:pt x="0" y="12"/>
                  </a:lnTo>
                  <a:lnTo>
                    <a:pt x="0" y="16"/>
                  </a:lnTo>
                  <a:lnTo>
                    <a:pt x="0" y="17"/>
                  </a:lnTo>
                  <a:lnTo>
                    <a:pt x="1" y="19"/>
                  </a:lnTo>
                  <a:lnTo>
                    <a:pt x="5" y="23"/>
                  </a:lnTo>
                  <a:lnTo>
                    <a:pt x="11" y="29"/>
                  </a:lnTo>
                  <a:lnTo>
                    <a:pt x="57" y="59"/>
                  </a:lnTo>
                  <a:lnTo>
                    <a:pt x="198" y="173"/>
                  </a:lnTo>
                  <a:lnTo>
                    <a:pt x="237" y="207"/>
                  </a:lnTo>
                  <a:lnTo>
                    <a:pt x="284" y="256"/>
                  </a:lnTo>
                  <a:lnTo>
                    <a:pt x="289" y="259"/>
                  </a:lnTo>
                  <a:lnTo>
                    <a:pt x="294" y="261"/>
                  </a:lnTo>
                  <a:lnTo>
                    <a:pt x="298" y="261"/>
                  </a:lnTo>
                  <a:lnTo>
                    <a:pt x="301" y="260"/>
                  </a:lnTo>
                  <a:lnTo>
                    <a:pt x="304" y="258"/>
                  </a:lnTo>
                  <a:lnTo>
                    <a:pt x="307" y="256"/>
                  </a:lnTo>
                  <a:lnTo>
                    <a:pt x="309" y="253"/>
                  </a:lnTo>
                  <a:lnTo>
                    <a:pt x="311" y="250"/>
                  </a:lnTo>
                  <a:lnTo>
                    <a:pt x="311" y="249"/>
                  </a:lnTo>
                  <a:lnTo>
                    <a:pt x="312" y="248"/>
                  </a:lnTo>
                  <a:lnTo>
                    <a:pt x="313" y="247"/>
                  </a:lnTo>
                  <a:lnTo>
                    <a:pt x="314" y="247"/>
                  </a:lnTo>
                  <a:lnTo>
                    <a:pt x="314" y="246"/>
                  </a:lnTo>
                  <a:lnTo>
                    <a:pt x="300" y="233"/>
                  </a:lnTo>
                  <a:lnTo>
                    <a:pt x="297" y="231"/>
                  </a:lnTo>
                  <a:lnTo>
                    <a:pt x="237" y="179"/>
                  </a:lnTo>
                  <a:lnTo>
                    <a:pt x="173" y="115"/>
                  </a:lnTo>
                  <a:close/>
                </a:path>
              </a:pathLst>
            </a:custGeom>
            <a:solidFill>
              <a:srgbClr val="DC8C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12"/>
            <p:cNvSpPr>
              <a:spLocks/>
            </p:cNvSpPr>
            <p:nvPr/>
          </p:nvSpPr>
          <p:spPr bwMode="auto">
            <a:xfrm flipH="1">
              <a:off x="8374760" y="5213914"/>
              <a:ext cx="148052" cy="164943"/>
            </a:xfrm>
            <a:custGeom>
              <a:avLst/>
              <a:gdLst/>
              <a:ahLst/>
              <a:cxnLst>
                <a:cxn ang="0">
                  <a:pos x="149" y="114"/>
                </a:cxn>
                <a:cxn ang="0">
                  <a:pos x="149" y="113"/>
                </a:cxn>
                <a:cxn ang="0">
                  <a:pos x="148" y="111"/>
                </a:cxn>
                <a:cxn ang="0">
                  <a:pos x="146" y="108"/>
                </a:cxn>
                <a:cxn ang="0">
                  <a:pos x="143" y="76"/>
                </a:cxn>
                <a:cxn ang="0">
                  <a:pos x="142" y="69"/>
                </a:cxn>
                <a:cxn ang="0">
                  <a:pos x="140" y="64"/>
                </a:cxn>
                <a:cxn ang="0">
                  <a:pos x="138" y="60"/>
                </a:cxn>
                <a:cxn ang="0">
                  <a:pos x="134" y="58"/>
                </a:cxn>
                <a:cxn ang="0">
                  <a:pos x="130" y="57"/>
                </a:cxn>
                <a:cxn ang="0">
                  <a:pos x="126" y="57"/>
                </a:cxn>
                <a:cxn ang="0">
                  <a:pos x="107" y="58"/>
                </a:cxn>
                <a:cxn ang="0">
                  <a:pos x="103" y="56"/>
                </a:cxn>
                <a:cxn ang="0">
                  <a:pos x="100" y="55"/>
                </a:cxn>
                <a:cxn ang="0">
                  <a:pos x="99" y="52"/>
                </a:cxn>
                <a:cxn ang="0">
                  <a:pos x="89" y="29"/>
                </a:cxn>
                <a:cxn ang="0">
                  <a:pos x="82" y="12"/>
                </a:cxn>
                <a:cxn ang="0">
                  <a:pos x="78" y="5"/>
                </a:cxn>
                <a:cxn ang="0">
                  <a:pos x="76" y="3"/>
                </a:cxn>
                <a:cxn ang="0">
                  <a:pos x="73" y="1"/>
                </a:cxn>
                <a:cxn ang="0">
                  <a:pos x="66" y="0"/>
                </a:cxn>
                <a:cxn ang="0">
                  <a:pos x="60" y="0"/>
                </a:cxn>
                <a:cxn ang="0">
                  <a:pos x="56" y="1"/>
                </a:cxn>
                <a:cxn ang="0">
                  <a:pos x="54" y="3"/>
                </a:cxn>
                <a:cxn ang="0">
                  <a:pos x="51" y="6"/>
                </a:cxn>
                <a:cxn ang="0">
                  <a:pos x="48" y="9"/>
                </a:cxn>
                <a:cxn ang="0">
                  <a:pos x="45" y="18"/>
                </a:cxn>
                <a:cxn ang="0">
                  <a:pos x="38" y="47"/>
                </a:cxn>
                <a:cxn ang="0">
                  <a:pos x="38" y="55"/>
                </a:cxn>
                <a:cxn ang="0">
                  <a:pos x="39" y="64"/>
                </a:cxn>
                <a:cxn ang="0">
                  <a:pos x="39" y="77"/>
                </a:cxn>
                <a:cxn ang="0">
                  <a:pos x="34" y="86"/>
                </a:cxn>
                <a:cxn ang="0">
                  <a:pos x="5" y="116"/>
                </a:cxn>
                <a:cxn ang="0">
                  <a:pos x="3" y="121"/>
                </a:cxn>
                <a:cxn ang="0">
                  <a:pos x="1" y="126"/>
                </a:cxn>
                <a:cxn ang="0">
                  <a:pos x="0" y="136"/>
                </a:cxn>
                <a:cxn ang="0">
                  <a:pos x="3" y="158"/>
                </a:cxn>
                <a:cxn ang="0">
                  <a:pos x="3" y="160"/>
                </a:cxn>
                <a:cxn ang="0">
                  <a:pos x="2" y="164"/>
                </a:cxn>
                <a:cxn ang="0">
                  <a:pos x="2" y="166"/>
                </a:cxn>
                <a:cxn ang="0">
                  <a:pos x="2" y="166"/>
                </a:cxn>
                <a:cxn ang="0">
                  <a:pos x="5" y="166"/>
                </a:cxn>
                <a:cxn ang="0">
                  <a:pos x="35" y="159"/>
                </a:cxn>
                <a:cxn ang="0">
                  <a:pos x="137" y="121"/>
                </a:cxn>
                <a:cxn ang="0">
                  <a:pos x="144" y="118"/>
                </a:cxn>
                <a:cxn ang="0">
                  <a:pos x="146" y="117"/>
                </a:cxn>
                <a:cxn ang="0">
                  <a:pos x="148" y="115"/>
                </a:cxn>
                <a:cxn ang="0">
                  <a:pos x="149" y="114"/>
                </a:cxn>
              </a:cxnLst>
              <a:rect l="0" t="0" r="r" b="b"/>
              <a:pathLst>
                <a:path w="149" h="166">
                  <a:moveTo>
                    <a:pt x="149" y="114"/>
                  </a:moveTo>
                  <a:lnTo>
                    <a:pt x="149" y="113"/>
                  </a:lnTo>
                  <a:lnTo>
                    <a:pt x="148" y="111"/>
                  </a:lnTo>
                  <a:lnTo>
                    <a:pt x="146" y="108"/>
                  </a:lnTo>
                  <a:lnTo>
                    <a:pt x="143" y="76"/>
                  </a:lnTo>
                  <a:lnTo>
                    <a:pt x="142" y="69"/>
                  </a:lnTo>
                  <a:lnTo>
                    <a:pt x="140" y="64"/>
                  </a:lnTo>
                  <a:lnTo>
                    <a:pt x="138" y="60"/>
                  </a:lnTo>
                  <a:lnTo>
                    <a:pt x="134" y="58"/>
                  </a:lnTo>
                  <a:lnTo>
                    <a:pt x="130" y="57"/>
                  </a:lnTo>
                  <a:lnTo>
                    <a:pt x="126" y="57"/>
                  </a:lnTo>
                  <a:lnTo>
                    <a:pt x="107" y="58"/>
                  </a:lnTo>
                  <a:lnTo>
                    <a:pt x="103" y="56"/>
                  </a:lnTo>
                  <a:lnTo>
                    <a:pt x="100" y="55"/>
                  </a:lnTo>
                  <a:lnTo>
                    <a:pt x="99" y="52"/>
                  </a:lnTo>
                  <a:lnTo>
                    <a:pt x="89" y="29"/>
                  </a:lnTo>
                  <a:lnTo>
                    <a:pt x="82" y="12"/>
                  </a:lnTo>
                  <a:lnTo>
                    <a:pt x="78" y="5"/>
                  </a:lnTo>
                  <a:lnTo>
                    <a:pt x="76" y="3"/>
                  </a:lnTo>
                  <a:lnTo>
                    <a:pt x="73" y="1"/>
                  </a:lnTo>
                  <a:lnTo>
                    <a:pt x="66" y="0"/>
                  </a:lnTo>
                  <a:lnTo>
                    <a:pt x="60" y="0"/>
                  </a:lnTo>
                  <a:lnTo>
                    <a:pt x="56" y="1"/>
                  </a:lnTo>
                  <a:lnTo>
                    <a:pt x="54" y="3"/>
                  </a:lnTo>
                  <a:lnTo>
                    <a:pt x="51" y="6"/>
                  </a:lnTo>
                  <a:lnTo>
                    <a:pt x="48" y="9"/>
                  </a:lnTo>
                  <a:lnTo>
                    <a:pt x="45" y="18"/>
                  </a:lnTo>
                  <a:lnTo>
                    <a:pt x="38" y="47"/>
                  </a:lnTo>
                  <a:lnTo>
                    <a:pt x="38" y="55"/>
                  </a:lnTo>
                  <a:lnTo>
                    <a:pt x="39" y="64"/>
                  </a:lnTo>
                  <a:lnTo>
                    <a:pt x="39" y="77"/>
                  </a:lnTo>
                  <a:lnTo>
                    <a:pt x="34" y="86"/>
                  </a:lnTo>
                  <a:lnTo>
                    <a:pt x="5" y="116"/>
                  </a:lnTo>
                  <a:lnTo>
                    <a:pt x="3" y="121"/>
                  </a:lnTo>
                  <a:lnTo>
                    <a:pt x="1" y="126"/>
                  </a:lnTo>
                  <a:lnTo>
                    <a:pt x="0" y="136"/>
                  </a:lnTo>
                  <a:lnTo>
                    <a:pt x="3" y="158"/>
                  </a:lnTo>
                  <a:lnTo>
                    <a:pt x="3" y="160"/>
                  </a:lnTo>
                  <a:lnTo>
                    <a:pt x="2" y="164"/>
                  </a:lnTo>
                  <a:lnTo>
                    <a:pt x="2" y="166"/>
                  </a:lnTo>
                  <a:lnTo>
                    <a:pt x="2" y="166"/>
                  </a:lnTo>
                  <a:lnTo>
                    <a:pt x="5" y="166"/>
                  </a:lnTo>
                  <a:lnTo>
                    <a:pt x="35" y="159"/>
                  </a:lnTo>
                  <a:lnTo>
                    <a:pt x="137" y="121"/>
                  </a:lnTo>
                  <a:lnTo>
                    <a:pt x="144" y="118"/>
                  </a:lnTo>
                  <a:lnTo>
                    <a:pt x="146" y="117"/>
                  </a:lnTo>
                  <a:lnTo>
                    <a:pt x="148" y="115"/>
                  </a:lnTo>
                  <a:lnTo>
                    <a:pt x="149" y="114"/>
                  </a:lnTo>
                  <a:close/>
                </a:path>
              </a:pathLst>
            </a:custGeom>
            <a:solidFill>
              <a:srgbClr val="962E2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7" name="Slide Number Placeholder 16"/>
          <p:cNvSpPr>
            <a:spLocks noGrp="1"/>
          </p:cNvSpPr>
          <p:nvPr>
            <p:ph type="sldNum" sz="quarter" idx="11"/>
          </p:nvPr>
        </p:nvSpPr>
        <p:spPr/>
        <p:txBody>
          <a:bodyPr/>
          <a:lstStyle/>
          <a:p>
            <a:fld id="{A9320731-3B2C-4107-8664-CAD7BE973DC8}" type="slidenum">
              <a:rPr lang="en-US" smtClean="0"/>
              <a:pPr/>
              <a:t>7</a:t>
            </a:fld>
            <a:endParaRPr lang="en-US"/>
          </a:p>
        </p:txBody>
      </p:sp>
      <p:sp>
        <p:nvSpPr>
          <p:cNvPr id="18" name="Footer Placeholder 17"/>
          <p:cNvSpPr>
            <a:spLocks noGrp="1"/>
          </p:cNvSpPr>
          <p:nvPr>
            <p:ph type="ftr" sz="quarter" idx="10"/>
          </p:nvPr>
        </p:nvSpPr>
        <p:spPr/>
        <p:txBody>
          <a:bodyPr/>
          <a:lstStyle/>
          <a:p>
            <a:r>
              <a:rPr lang="en-US"/>
              <a:t>Tab 12-1 - Proportional an PID Control Processes</a:t>
            </a:r>
            <a:endParaRPr lang="en-US" dirty="0"/>
          </a:p>
        </p:txBody>
      </p:sp>
    </p:spTree>
    <p:extLst>
      <p:ext uri="{BB962C8B-B14F-4D97-AF65-F5344CB8AC3E}">
        <p14:creationId xmlns:p14="http://schemas.microsoft.com/office/powerpoint/2010/main" val="68145800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fade">
                                      <p:cBhvr>
                                        <p:cTn id="7"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42"/>
          <p:cNvGrpSpPr>
            <a:grpSpLocks/>
          </p:cNvGrpSpPr>
          <p:nvPr/>
        </p:nvGrpSpPr>
        <p:grpSpPr bwMode="auto">
          <a:xfrm>
            <a:off x="612775" y="298450"/>
            <a:ext cx="4479925" cy="4413250"/>
            <a:chOff x="595313" y="298929"/>
            <a:chExt cx="4479925" cy="4413742"/>
          </a:xfrm>
        </p:grpSpPr>
        <p:sp>
          <p:nvSpPr>
            <p:cNvPr id="6184" name="Oval 22"/>
            <p:cNvSpPr>
              <a:spLocks noChangeAspect="1"/>
            </p:cNvSpPr>
            <p:nvPr/>
          </p:nvSpPr>
          <p:spPr bwMode="auto">
            <a:xfrm>
              <a:off x="633044" y="298929"/>
              <a:ext cx="4413742" cy="4413742"/>
            </a:xfrm>
            <a:prstGeom prst="ellipse">
              <a:avLst/>
            </a:prstGeom>
            <a:noFill/>
            <a:ln w="25400" algn="ctr">
              <a:solidFill>
                <a:schemeClr val="bg1"/>
              </a:solidFill>
              <a:round/>
              <a:headEnd/>
              <a:tailEnd/>
            </a:ln>
          </p:spPr>
          <p:txBody>
            <a:bodyPr anchor="ctr"/>
            <a:lstStyle/>
            <a:p>
              <a:endParaRPr lang="en-US"/>
            </a:p>
          </p:txBody>
        </p:sp>
        <p:sp>
          <p:nvSpPr>
            <p:cNvPr id="6185" name="Oval 38"/>
            <p:cNvSpPr>
              <a:spLocks noChangeArrowheads="1"/>
            </p:cNvSpPr>
            <p:nvPr/>
          </p:nvSpPr>
          <p:spPr bwMode="auto">
            <a:xfrm>
              <a:off x="1996261" y="2784468"/>
              <a:ext cx="552456" cy="552456"/>
            </a:xfrm>
            <a:prstGeom prst="ellipse">
              <a:avLst/>
            </a:prstGeom>
            <a:noFill/>
            <a:ln w="25400" algn="ctr">
              <a:solidFill>
                <a:schemeClr val="bg1"/>
              </a:solidFill>
              <a:round/>
              <a:headEnd/>
              <a:tailEnd/>
            </a:ln>
          </p:spPr>
          <p:txBody>
            <a:bodyPr anchor="ctr"/>
            <a:lstStyle/>
            <a:p>
              <a:endParaRPr lang="en-US"/>
            </a:p>
          </p:txBody>
        </p:sp>
        <p:grpSp>
          <p:nvGrpSpPr>
            <p:cNvPr id="3" name="Group 16"/>
            <p:cNvGrpSpPr>
              <a:grpSpLocks/>
            </p:cNvGrpSpPr>
            <p:nvPr/>
          </p:nvGrpSpPr>
          <p:grpSpPr bwMode="auto">
            <a:xfrm rot="1800000">
              <a:off x="595313" y="2486025"/>
              <a:ext cx="4479925" cy="46038"/>
              <a:chOff x="375" y="1566"/>
              <a:chExt cx="2822" cy="29"/>
            </a:xfrm>
          </p:grpSpPr>
          <p:sp>
            <p:nvSpPr>
              <p:cNvPr id="6191" name="Line 17"/>
              <p:cNvSpPr>
                <a:spLocks noChangeShapeType="1"/>
              </p:cNvSpPr>
              <p:nvPr/>
            </p:nvSpPr>
            <p:spPr bwMode="auto">
              <a:xfrm>
                <a:off x="375" y="1584"/>
                <a:ext cx="2822" cy="0"/>
              </a:xfrm>
              <a:prstGeom prst="line">
                <a:avLst/>
              </a:prstGeom>
              <a:noFill/>
              <a:ln w="9525">
                <a:solidFill>
                  <a:schemeClr val="bg1"/>
                </a:solidFill>
                <a:prstDash val="dash"/>
                <a:round/>
                <a:headEnd/>
                <a:tailEnd/>
              </a:ln>
            </p:spPr>
            <p:txBody>
              <a:bodyPr anchor="ctr"/>
              <a:lstStyle/>
              <a:p>
                <a:endParaRPr lang="en-US"/>
              </a:p>
            </p:txBody>
          </p:sp>
          <p:sp>
            <p:nvSpPr>
              <p:cNvPr id="6192" name="Oval 19"/>
              <p:cNvSpPr>
                <a:spLocks noChangeAspect="1" noChangeArrowheads="1"/>
              </p:cNvSpPr>
              <p:nvPr/>
            </p:nvSpPr>
            <p:spPr bwMode="auto">
              <a:xfrm>
                <a:off x="3155" y="1566"/>
                <a:ext cx="29" cy="29"/>
              </a:xfrm>
              <a:prstGeom prst="ellipse">
                <a:avLst/>
              </a:prstGeom>
              <a:solidFill>
                <a:schemeClr val="bg1"/>
              </a:solidFill>
              <a:ln w="9525">
                <a:solidFill>
                  <a:schemeClr val="bg1"/>
                </a:solidFill>
                <a:prstDash val="dash"/>
                <a:round/>
                <a:headEnd/>
                <a:tailEnd/>
              </a:ln>
            </p:spPr>
            <p:txBody>
              <a:bodyPr wrap="none" anchor="ctr"/>
              <a:lstStyle/>
              <a:p>
                <a:endParaRPr lang="en-US"/>
              </a:p>
            </p:txBody>
          </p:sp>
        </p:grpSp>
        <p:grpSp>
          <p:nvGrpSpPr>
            <p:cNvPr id="4" name="Group 29"/>
            <p:cNvGrpSpPr>
              <a:grpSpLocks/>
            </p:cNvGrpSpPr>
            <p:nvPr/>
          </p:nvGrpSpPr>
          <p:grpSpPr bwMode="auto">
            <a:xfrm rot="5400000">
              <a:off x="1950223" y="3060696"/>
              <a:ext cx="642143" cy="2381"/>
              <a:chOff x="593725" y="3061494"/>
              <a:chExt cx="642143" cy="2381"/>
            </a:xfrm>
          </p:grpSpPr>
          <p:sp>
            <p:nvSpPr>
              <p:cNvPr id="6189" name="Line 13"/>
              <p:cNvSpPr>
                <a:spLocks noChangeShapeType="1"/>
              </p:cNvSpPr>
              <p:nvPr/>
            </p:nvSpPr>
            <p:spPr bwMode="auto">
              <a:xfrm flipH="1">
                <a:off x="593725" y="3063875"/>
                <a:ext cx="320675" cy="0"/>
              </a:xfrm>
              <a:prstGeom prst="line">
                <a:avLst/>
              </a:prstGeom>
              <a:noFill/>
              <a:ln w="9525">
                <a:solidFill>
                  <a:schemeClr val="bg1"/>
                </a:solidFill>
                <a:prstDash val="dash"/>
                <a:round/>
                <a:headEnd/>
                <a:tailEnd/>
              </a:ln>
            </p:spPr>
            <p:txBody>
              <a:bodyPr anchor="ctr"/>
              <a:lstStyle/>
              <a:p>
                <a:endParaRPr lang="en-US"/>
              </a:p>
            </p:txBody>
          </p:sp>
          <p:sp>
            <p:nvSpPr>
              <p:cNvPr id="6190" name="Line 13"/>
              <p:cNvSpPr>
                <a:spLocks noChangeShapeType="1"/>
              </p:cNvSpPr>
              <p:nvPr/>
            </p:nvSpPr>
            <p:spPr bwMode="auto">
              <a:xfrm flipH="1">
                <a:off x="915193" y="3061494"/>
                <a:ext cx="320675" cy="0"/>
              </a:xfrm>
              <a:prstGeom prst="line">
                <a:avLst/>
              </a:prstGeom>
              <a:noFill/>
              <a:ln w="9525">
                <a:solidFill>
                  <a:schemeClr val="bg1"/>
                </a:solidFill>
                <a:prstDash val="dash"/>
                <a:round/>
                <a:headEnd/>
                <a:tailEnd/>
              </a:ln>
            </p:spPr>
            <p:txBody>
              <a:bodyPr anchor="ctr"/>
              <a:lstStyle/>
              <a:p>
                <a:endParaRPr lang="en-US"/>
              </a:p>
            </p:txBody>
          </p:sp>
        </p:grpSp>
        <p:sp>
          <p:nvSpPr>
            <p:cNvPr id="6188" name="Oval 34"/>
            <p:cNvSpPr>
              <a:spLocks noChangeAspect="1"/>
            </p:cNvSpPr>
            <p:nvPr/>
          </p:nvSpPr>
          <p:spPr bwMode="auto">
            <a:xfrm>
              <a:off x="1717644" y="1357290"/>
              <a:ext cx="2301900" cy="2301900"/>
            </a:xfrm>
            <a:prstGeom prst="ellipse">
              <a:avLst/>
            </a:prstGeom>
            <a:noFill/>
            <a:ln w="25400" algn="ctr">
              <a:solidFill>
                <a:schemeClr val="bg1"/>
              </a:solidFill>
              <a:round/>
              <a:headEnd/>
              <a:tailEnd/>
            </a:ln>
          </p:spPr>
          <p:txBody>
            <a:bodyPr anchor="ctr"/>
            <a:lstStyle/>
            <a:p>
              <a:endParaRPr lang="en-US"/>
            </a:p>
          </p:txBody>
        </p:sp>
      </p:grpSp>
      <p:grpSp>
        <p:nvGrpSpPr>
          <p:cNvPr id="5" name="Group 80"/>
          <p:cNvGrpSpPr/>
          <p:nvPr/>
        </p:nvGrpSpPr>
        <p:grpSpPr>
          <a:xfrm rot="-2700000">
            <a:off x="7258044" y="5505450"/>
            <a:ext cx="7" cy="1082042"/>
            <a:chOff x="7258044" y="5505450"/>
            <a:chExt cx="7" cy="1082042"/>
          </a:xfrm>
        </p:grpSpPr>
        <p:grpSp>
          <p:nvGrpSpPr>
            <p:cNvPr id="6" name="Group 122"/>
            <p:cNvGrpSpPr/>
            <p:nvPr/>
          </p:nvGrpSpPr>
          <p:grpSpPr>
            <a:xfrm>
              <a:off x="7258044" y="5505452"/>
              <a:ext cx="0" cy="1082040"/>
              <a:chOff x="7315200" y="3810000"/>
              <a:chExt cx="0" cy="1082040"/>
            </a:xfrm>
          </p:grpSpPr>
          <p:cxnSp>
            <p:nvCxnSpPr>
              <p:cNvPr id="84" name="Straight Connector 83"/>
              <p:cNvCxnSpPr/>
              <p:nvPr/>
            </p:nvCxnSpPr>
            <p:spPr bwMode="auto">
              <a:xfrm rot="5400000" flipH="1" flipV="1">
                <a:off x="7040880" y="4084320"/>
                <a:ext cx="548640" cy="0"/>
              </a:xfrm>
              <a:prstGeom prst="line">
                <a:avLst/>
              </a:prstGeom>
              <a:solidFill>
                <a:schemeClr val="accent1"/>
              </a:solidFill>
              <a:ln w="28575" cap="flat" cmpd="sng" algn="ctr">
                <a:solidFill>
                  <a:schemeClr val="bg1">
                    <a:lumMod val="75000"/>
                  </a:schemeClr>
                </a:solidFill>
                <a:prstDash val="solid"/>
                <a:round/>
                <a:headEnd type="none" w="med" len="med"/>
                <a:tailEnd type="none" w="med" len="med"/>
              </a:ln>
              <a:effectLst/>
            </p:spPr>
          </p:cxnSp>
          <p:cxnSp>
            <p:nvCxnSpPr>
              <p:cNvPr id="85" name="Straight Connector 84"/>
              <p:cNvCxnSpPr/>
              <p:nvPr/>
            </p:nvCxnSpPr>
            <p:spPr bwMode="auto">
              <a:xfrm rot="5400000">
                <a:off x="7040880" y="4617720"/>
                <a:ext cx="548640" cy="0"/>
              </a:xfrm>
              <a:prstGeom prst="line">
                <a:avLst/>
              </a:prstGeom>
              <a:solidFill>
                <a:schemeClr val="accent1"/>
              </a:solidFill>
              <a:ln w="28575" cap="flat" cmpd="sng" algn="ctr">
                <a:solidFill>
                  <a:schemeClr val="bg1"/>
                </a:solidFill>
                <a:prstDash val="solid"/>
                <a:round/>
                <a:headEnd type="none" w="med" len="med"/>
                <a:tailEnd type="none" w="med" len="med"/>
              </a:ln>
              <a:effectLst/>
            </p:spPr>
          </p:cxnSp>
        </p:grpSp>
        <p:cxnSp>
          <p:nvCxnSpPr>
            <p:cNvPr id="83" name="Straight Connector 82"/>
            <p:cNvCxnSpPr/>
            <p:nvPr/>
          </p:nvCxnSpPr>
          <p:spPr bwMode="auto">
            <a:xfrm rot="5400000">
              <a:off x="7146132" y="5617369"/>
              <a:ext cx="223838" cy="0"/>
            </a:xfrm>
            <a:prstGeom prst="line">
              <a:avLst/>
            </a:prstGeom>
            <a:solidFill>
              <a:schemeClr val="accent1"/>
            </a:solidFill>
            <a:ln w="76200" cap="flat" cmpd="sng" algn="ctr">
              <a:solidFill>
                <a:schemeClr val="tx1"/>
              </a:solidFill>
              <a:prstDash val="solid"/>
              <a:round/>
              <a:headEnd type="none" w="med" len="med"/>
              <a:tailEnd type="none" w="med" len="med"/>
            </a:ln>
            <a:effectLst/>
          </p:spPr>
        </p:cxnSp>
      </p:grpSp>
      <p:grpSp>
        <p:nvGrpSpPr>
          <p:cNvPr id="7" name="Group 85"/>
          <p:cNvGrpSpPr/>
          <p:nvPr/>
        </p:nvGrpSpPr>
        <p:grpSpPr>
          <a:xfrm>
            <a:off x="6904426" y="5249937"/>
            <a:ext cx="759412" cy="1182567"/>
            <a:chOff x="7648138" y="4554993"/>
            <a:chExt cx="759412" cy="1182567"/>
          </a:xfrm>
        </p:grpSpPr>
        <p:sp>
          <p:nvSpPr>
            <p:cNvPr id="87" name="Freeform 13"/>
            <p:cNvSpPr>
              <a:spLocks/>
            </p:cNvSpPr>
            <p:nvPr/>
          </p:nvSpPr>
          <p:spPr bwMode="auto">
            <a:xfrm flipH="1">
              <a:off x="7996185" y="4886015"/>
              <a:ext cx="278218" cy="455085"/>
            </a:xfrm>
            <a:custGeom>
              <a:avLst/>
              <a:gdLst/>
              <a:ahLst/>
              <a:cxnLst>
                <a:cxn ang="0">
                  <a:pos x="276" y="223"/>
                </a:cxn>
                <a:cxn ang="0">
                  <a:pos x="270" y="196"/>
                </a:cxn>
                <a:cxn ang="0">
                  <a:pos x="255" y="156"/>
                </a:cxn>
                <a:cxn ang="0">
                  <a:pos x="206" y="63"/>
                </a:cxn>
                <a:cxn ang="0">
                  <a:pos x="185" y="35"/>
                </a:cxn>
                <a:cxn ang="0">
                  <a:pos x="173" y="24"/>
                </a:cxn>
                <a:cxn ang="0">
                  <a:pos x="161" y="16"/>
                </a:cxn>
                <a:cxn ang="0">
                  <a:pos x="140" y="6"/>
                </a:cxn>
                <a:cxn ang="0">
                  <a:pos x="111" y="0"/>
                </a:cxn>
                <a:cxn ang="0">
                  <a:pos x="104" y="0"/>
                </a:cxn>
                <a:cxn ang="0">
                  <a:pos x="75" y="2"/>
                </a:cxn>
                <a:cxn ang="0">
                  <a:pos x="53" y="7"/>
                </a:cxn>
                <a:cxn ang="0">
                  <a:pos x="48" y="9"/>
                </a:cxn>
                <a:cxn ang="0">
                  <a:pos x="37" y="18"/>
                </a:cxn>
                <a:cxn ang="0">
                  <a:pos x="25" y="30"/>
                </a:cxn>
                <a:cxn ang="0">
                  <a:pos x="20" y="38"/>
                </a:cxn>
                <a:cxn ang="0">
                  <a:pos x="12" y="55"/>
                </a:cxn>
                <a:cxn ang="0">
                  <a:pos x="7" y="76"/>
                </a:cxn>
                <a:cxn ang="0">
                  <a:pos x="7" y="93"/>
                </a:cxn>
                <a:cxn ang="0">
                  <a:pos x="9" y="103"/>
                </a:cxn>
                <a:cxn ang="0">
                  <a:pos x="17" y="120"/>
                </a:cxn>
                <a:cxn ang="0">
                  <a:pos x="32" y="143"/>
                </a:cxn>
                <a:cxn ang="0">
                  <a:pos x="47" y="157"/>
                </a:cxn>
                <a:cxn ang="0">
                  <a:pos x="49" y="160"/>
                </a:cxn>
                <a:cxn ang="0">
                  <a:pos x="50" y="164"/>
                </a:cxn>
                <a:cxn ang="0">
                  <a:pos x="52" y="173"/>
                </a:cxn>
                <a:cxn ang="0">
                  <a:pos x="51" y="192"/>
                </a:cxn>
                <a:cxn ang="0">
                  <a:pos x="48" y="205"/>
                </a:cxn>
                <a:cxn ang="0">
                  <a:pos x="46" y="208"/>
                </a:cxn>
                <a:cxn ang="0">
                  <a:pos x="10" y="270"/>
                </a:cxn>
                <a:cxn ang="0">
                  <a:pos x="5" y="285"/>
                </a:cxn>
                <a:cxn ang="0">
                  <a:pos x="3" y="292"/>
                </a:cxn>
                <a:cxn ang="0">
                  <a:pos x="0" y="319"/>
                </a:cxn>
                <a:cxn ang="0">
                  <a:pos x="2" y="347"/>
                </a:cxn>
                <a:cxn ang="0">
                  <a:pos x="6" y="366"/>
                </a:cxn>
                <a:cxn ang="0">
                  <a:pos x="14" y="386"/>
                </a:cxn>
                <a:cxn ang="0">
                  <a:pos x="29" y="415"/>
                </a:cxn>
                <a:cxn ang="0">
                  <a:pos x="41" y="430"/>
                </a:cxn>
                <a:cxn ang="0">
                  <a:pos x="54" y="441"/>
                </a:cxn>
                <a:cxn ang="0">
                  <a:pos x="60" y="446"/>
                </a:cxn>
                <a:cxn ang="0">
                  <a:pos x="76" y="453"/>
                </a:cxn>
                <a:cxn ang="0">
                  <a:pos x="92" y="457"/>
                </a:cxn>
                <a:cxn ang="0">
                  <a:pos x="118" y="458"/>
                </a:cxn>
                <a:cxn ang="0">
                  <a:pos x="148" y="454"/>
                </a:cxn>
                <a:cxn ang="0">
                  <a:pos x="187" y="442"/>
                </a:cxn>
                <a:cxn ang="0">
                  <a:pos x="216" y="429"/>
                </a:cxn>
                <a:cxn ang="0">
                  <a:pos x="234" y="417"/>
                </a:cxn>
                <a:cxn ang="0">
                  <a:pos x="242" y="410"/>
                </a:cxn>
                <a:cxn ang="0">
                  <a:pos x="252" y="397"/>
                </a:cxn>
                <a:cxn ang="0">
                  <a:pos x="255" y="392"/>
                </a:cxn>
                <a:cxn ang="0">
                  <a:pos x="267" y="357"/>
                </a:cxn>
                <a:cxn ang="0">
                  <a:pos x="279" y="291"/>
                </a:cxn>
                <a:cxn ang="0">
                  <a:pos x="280" y="274"/>
                </a:cxn>
                <a:cxn ang="0">
                  <a:pos x="276" y="223"/>
                </a:cxn>
              </a:cxnLst>
              <a:rect l="0" t="0" r="r" b="b"/>
              <a:pathLst>
                <a:path w="280" h="458">
                  <a:moveTo>
                    <a:pt x="276" y="223"/>
                  </a:moveTo>
                  <a:lnTo>
                    <a:pt x="270" y="196"/>
                  </a:lnTo>
                  <a:lnTo>
                    <a:pt x="255" y="156"/>
                  </a:lnTo>
                  <a:lnTo>
                    <a:pt x="206" y="63"/>
                  </a:lnTo>
                  <a:lnTo>
                    <a:pt x="185" y="35"/>
                  </a:lnTo>
                  <a:lnTo>
                    <a:pt x="173" y="24"/>
                  </a:lnTo>
                  <a:lnTo>
                    <a:pt x="161" y="16"/>
                  </a:lnTo>
                  <a:lnTo>
                    <a:pt x="140" y="6"/>
                  </a:lnTo>
                  <a:lnTo>
                    <a:pt x="111" y="0"/>
                  </a:lnTo>
                  <a:lnTo>
                    <a:pt x="104" y="0"/>
                  </a:lnTo>
                  <a:lnTo>
                    <a:pt x="75" y="2"/>
                  </a:lnTo>
                  <a:lnTo>
                    <a:pt x="53" y="7"/>
                  </a:lnTo>
                  <a:lnTo>
                    <a:pt x="48" y="9"/>
                  </a:lnTo>
                  <a:lnTo>
                    <a:pt x="37" y="18"/>
                  </a:lnTo>
                  <a:lnTo>
                    <a:pt x="25" y="30"/>
                  </a:lnTo>
                  <a:lnTo>
                    <a:pt x="20" y="38"/>
                  </a:lnTo>
                  <a:lnTo>
                    <a:pt x="12" y="55"/>
                  </a:lnTo>
                  <a:lnTo>
                    <a:pt x="7" y="76"/>
                  </a:lnTo>
                  <a:lnTo>
                    <a:pt x="7" y="93"/>
                  </a:lnTo>
                  <a:lnTo>
                    <a:pt x="9" y="103"/>
                  </a:lnTo>
                  <a:lnTo>
                    <a:pt x="17" y="120"/>
                  </a:lnTo>
                  <a:lnTo>
                    <a:pt x="32" y="143"/>
                  </a:lnTo>
                  <a:lnTo>
                    <a:pt x="47" y="157"/>
                  </a:lnTo>
                  <a:lnTo>
                    <a:pt x="49" y="160"/>
                  </a:lnTo>
                  <a:lnTo>
                    <a:pt x="50" y="164"/>
                  </a:lnTo>
                  <a:lnTo>
                    <a:pt x="52" y="173"/>
                  </a:lnTo>
                  <a:lnTo>
                    <a:pt x="51" y="192"/>
                  </a:lnTo>
                  <a:lnTo>
                    <a:pt x="48" y="205"/>
                  </a:lnTo>
                  <a:lnTo>
                    <a:pt x="46" y="208"/>
                  </a:lnTo>
                  <a:lnTo>
                    <a:pt x="10" y="270"/>
                  </a:lnTo>
                  <a:lnTo>
                    <a:pt x="5" y="285"/>
                  </a:lnTo>
                  <a:lnTo>
                    <a:pt x="3" y="292"/>
                  </a:lnTo>
                  <a:lnTo>
                    <a:pt x="0" y="319"/>
                  </a:lnTo>
                  <a:lnTo>
                    <a:pt x="2" y="347"/>
                  </a:lnTo>
                  <a:lnTo>
                    <a:pt x="6" y="366"/>
                  </a:lnTo>
                  <a:lnTo>
                    <a:pt x="14" y="386"/>
                  </a:lnTo>
                  <a:lnTo>
                    <a:pt x="29" y="415"/>
                  </a:lnTo>
                  <a:lnTo>
                    <a:pt x="41" y="430"/>
                  </a:lnTo>
                  <a:lnTo>
                    <a:pt x="54" y="441"/>
                  </a:lnTo>
                  <a:lnTo>
                    <a:pt x="60" y="446"/>
                  </a:lnTo>
                  <a:lnTo>
                    <a:pt x="76" y="453"/>
                  </a:lnTo>
                  <a:lnTo>
                    <a:pt x="92" y="457"/>
                  </a:lnTo>
                  <a:lnTo>
                    <a:pt x="118" y="458"/>
                  </a:lnTo>
                  <a:lnTo>
                    <a:pt x="148" y="454"/>
                  </a:lnTo>
                  <a:lnTo>
                    <a:pt x="187" y="442"/>
                  </a:lnTo>
                  <a:lnTo>
                    <a:pt x="216" y="429"/>
                  </a:lnTo>
                  <a:lnTo>
                    <a:pt x="234" y="417"/>
                  </a:lnTo>
                  <a:lnTo>
                    <a:pt x="242" y="410"/>
                  </a:lnTo>
                  <a:lnTo>
                    <a:pt x="252" y="397"/>
                  </a:lnTo>
                  <a:lnTo>
                    <a:pt x="255" y="392"/>
                  </a:lnTo>
                  <a:lnTo>
                    <a:pt x="267" y="357"/>
                  </a:lnTo>
                  <a:lnTo>
                    <a:pt x="279" y="291"/>
                  </a:lnTo>
                  <a:lnTo>
                    <a:pt x="280" y="274"/>
                  </a:lnTo>
                  <a:lnTo>
                    <a:pt x="276" y="22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14"/>
            <p:cNvSpPr>
              <a:spLocks/>
            </p:cNvSpPr>
            <p:nvPr/>
          </p:nvSpPr>
          <p:spPr bwMode="auto">
            <a:xfrm rot="20505764" flipH="1">
              <a:off x="7648138" y="4896605"/>
              <a:ext cx="530601" cy="194753"/>
            </a:xfrm>
            <a:custGeom>
              <a:avLst/>
              <a:gdLst/>
              <a:ahLst/>
              <a:cxnLst>
                <a:cxn ang="0">
                  <a:pos x="282" y="135"/>
                </a:cxn>
                <a:cxn ang="0">
                  <a:pos x="186" y="90"/>
                </a:cxn>
                <a:cxn ang="0">
                  <a:pos x="142" y="79"/>
                </a:cxn>
                <a:cxn ang="0">
                  <a:pos x="26" y="78"/>
                </a:cxn>
                <a:cxn ang="0">
                  <a:pos x="11" y="82"/>
                </a:cxn>
                <a:cxn ang="0">
                  <a:pos x="4" y="89"/>
                </a:cxn>
                <a:cxn ang="0">
                  <a:pos x="0" y="102"/>
                </a:cxn>
                <a:cxn ang="0">
                  <a:pos x="5" y="119"/>
                </a:cxn>
                <a:cxn ang="0">
                  <a:pos x="20" y="137"/>
                </a:cxn>
                <a:cxn ang="0">
                  <a:pos x="34" y="144"/>
                </a:cxn>
                <a:cxn ang="0">
                  <a:pos x="42" y="143"/>
                </a:cxn>
                <a:cxn ang="0">
                  <a:pos x="67" y="131"/>
                </a:cxn>
                <a:cxn ang="0">
                  <a:pos x="120" y="127"/>
                </a:cxn>
                <a:cxn ang="0">
                  <a:pos x="207" y="153"/>
                </a:cxn>
                <a:cxn ang="0">
                  <a:pos x="251" y="172"/>
                </a:cxn>
                <a:cxn ang="0">
                  <a:pos x="287" y="177"/>
                </a:cxn>
                <a:cxn ang="0">
                  <a:pos x="404" y="120"/>
                </a:cxn>
                <a:cxn ang="0">
                  <a:pos x="417" y="117"/>
                </a:cxn>
                <a:cxn ang="0">
                  <a:pos x="422" y="117"/>
                </a:cxn>
                <a:cxn ang="0">
                  <a:pos x="431" y="125"/>
                </a:cxn>
                <a:cxn ang="0">
                  <a:pos x="451" y="171"/>
                </a:cxn>
                <a:cxn ang="0">
                  <a:pos x="463" y="191"/>
                </a:cxn>
                <a:cxn ang="0">
                  <a:pos x="471" y="196"/>
                </a:cxn>
                <a:cxn ang="0">
                  <a:pos x="476" y="196"/>
                </a:cxn>
                <a:cxn ang="0">
                  <a:pos x="482" y="193"/>
                </a:cxn>
                <a:cxn ang="0">
                  <a:pos x="488" y="187"/>
                </a:cxn>
                <a:cxn ang="0">
                  <a:pos x="493" y="174"/>
                </a:cxn>
                <a:cxn ang="0">
                  <a:pos x="491" y="162"/>
                </a:cxn>
                <a:cxn ang="0">
                  <a:pos x="484" y="152"/>
                </a:cxn>
                <a:cxn ang="0">
                  <a:pos x="468" y="137"/>
                </a:cxn>
                <a:cxn ang="0">
                  <a:pos x="457" y="116"/>
                </a:cxn>
                <a:cxn ang="0">
                  <a:pos x="457" y="112"/>
                </a:cxn>
                <a:cxn ang="0">
                  <a:pos x="463" y="109"/>
                </a:cxn>
                <a:cxn ang="0">
                  <a:pos x="471" y="112"/>
                </a:cxn>
                <a:cxn ang="0">
                  <a:pos x="476" y="117"/>
                </a:cxn>
                <a:cxn ang="0">
                  <a:pos x="498" y="152"/>
                </a:cxn>
                <a:cxn ang="0">
                  <a:pos x="520" y="163"/>
                </a:cxn>
                <a:cxn ang="0">
                  <a:pos x="526" y="163"/>
                </a:cxn>
                <a:cxn ang="0">
                  <a:pos x="530" y="160"/>
                </a:cxn>
                <a:cxn ang="0">
                  <a:pos x="534" y="148"/>
                </a:cxn>
                <a:cxn ang="0">
                  <a:pos x="534" y="141"/>
                </a:cxn>
                <a:cxn ang="0">
                  <a:pos x="528" y="126"/>
                </a:cxn>
                <a:cxn ang="0">
                  <a:pos x="516" y="112"/>
                </a:cxn>
                <a:cxn ang="0">
                  <a:pos x="499" y="103"/>
                </a:cxn>
                <a:cxn ang="0">
                  <a:pos x="459" y="88"/>
                </a:cxn>
                <a:cxn ang="0">
                  <a:pos x="455" y="82"/>
                </a:cxn>
                <a:cxn ang="0">
                  <a:pos x="457" y="64"/>
                </a:cxn>
                <a:cxn ang="0">
                  <a:pos x="471" y="37"/>
                </a:cxn>
                <a:cxn ang="0">
                  <a:pos x="476" y="22"/>
                </a:cxn>
                <a:cxn ang="0">
                  <a:pos x="474" y="10"/>
                </a:cxn>
                <a:cxn ang="0">
                  <a:pos x="468" y="2"/>
                </a:cxn>
                <a:cxn ang="0">
                  <a:pos x="464" y="0"/>
                </a:cxn>
                <a:cxn ang="0">
                  <a:pos x="459" y="0"/>
                </a:cxn>
                <a:cxn ang="0">
                  <a:pos x="447" y="9"/>
                </a:cxn>
                <a:cxn ang="0">
                  <a:pos x="443" y="16"/>
                </a:cxn>
                <a:cxn ang="0">
                  <a:pos x="440" y="49"/>
                </a:cxn>
                <a:cxn ang="0">
                  <a:pos x="436" y="63"/>
                </a:cxn>
                <a:cxn ang="0">
                  <a:pos x="422" y="78"/>
                </a:cxn>
                <a:cxn ang="0">
                  <a:pos x="407" y="86"/>
                </a:cxn>
                <a:cxn ang="0">
                  <a:pos x="331" y="124"/>
                </a:cxn>
                <a:cxn ang="0">
                  <a:pos x="304" y="134"/>
                </a:cxn>
              </a:cxnLst>
              <a:rect l="0" t="0" r="r" b="b"/>
              <a:pathLst>
                <a:path w="534" h="196">
                  <a:moveTo>
                    <a:pt x="294" y="136"/>
                  </a:moveTo>
                  <a:lnTo>
                    <a:pt x="282" y="135"/>
                  </a:lnTo>
                  <a:lnTo>
                    <a:pt x="262" y="130"/>
                  </a:lnTo>
                  <a:lnTo>
                    <a:pt x="186" y="90"/>
                  </a:lnTo>
                  <a:lnTo>
                    <a:pt x="163" y="83"/>
                  </a:lnTo>
                  <a:lnTo>
                    <a:pt x="142" y="79"/>
                  </a:lnTo>
                  <a:lnTo>
                    <a:pt x="78" y="75"/>
                  </a:lnTo>
                  <a:lnTo>
                    <a:pt x="26" y="78"/>
                  </a:lnTo>
                  <a:lnTo>
                    <a:pt x="14" y="81"/>
                  </a:lnTo>
                  <a:lnTo>
                    <a:pt x="11" y="82"/>
                  </a:lnTo>
                  <a:lnTo>
                    <a:pt x="7" y="85"/>
                  </a:lnTo>
                  <a:lnTo>
                    <a:pt x="4" y="89"/>
                  </a:lnTo>
                  <a:lnTo>
                    <a:pt x="2" y="93"/>
                  </a:lnTo>
                  <a:lnTo>
                    <a:pt x="0" y="102"/>
                  </a:lnTo>
                  <a:lnTo>
                    <a:pt x="3" y="115"/>
                  </a:lnTo>
                  <a:lnTo>
                    <a:pt x="5" y="119"/>
                  </a:lnTo>
                  <a:lnTo>
                    <a:pt x="15" y="132"/>
                  </a:lnTo>
                  <a:lnTo>
                    <a:pt x="20" y="137"/>
                  </a:lnTo>
                  <a:lnTo>
                    <a:pt x="29" y="142"/>
                  </a:lnTo>
                  <a:lnTo>
                    <a:pt x="34" y="144"/>
                  </a:lnTo>
                  <a:lnTo>
                    <a:pt x="38" y="144"/>
                  </a:lnTo>
                  <a:lnTo>
                    <a:pt x="42" y="143"/>
                  </a:lnTo>
                  <a:lnTo>
                    <a:pt x="62" y="134"/>
                  </a:lnTo>
                  <a:lnTo>
                    <a:pt x="67" y="131"/>
                  </a:lnTo>
                  <a:lnTo>
                    <a:pt x="80" y="129"/>
                  </a:lnTo>
                  <a:lnTo>
                    <a:pt x="120" y="127"/>
                  </a:lnTo>
                  <a:lnTo>
                    <a:pt x="143" y="130"/>
                  </a:lnTo>
                  <a:lnTo>
                    <a:pt x="207" y="153"/>
                  </a:lnTo>
                  <a:lnTo>
                    <a:pt x="237" y="167"/>
                  </a:lnTo>
                  <a:lnTo>
                    <a:pt x="251" y="172"/>
                  </a:lnTo>
                  <a:lnTo>
                    <a:pt x="270" y="176"/>
                  </a:lnTo>
                  <a:lnTo>
                    <a:pt x="287" y="177"/>
                  </a:lnTo>
                  <a:lnTo>
                    <a:pt x="313" y="170"/>
                  </a:lnTo>
                  <a:lnTo>
                    <a:pt x="404" y="120"/>
                  </a:lnTo>
                  <a:lnTo>
                    <a:pt x="411" y="118"/>
                  </a:lnTo>
                  <a:lnTo>
                    <a:pt x="417" y="117"/>
                  </a:lnTo>
                  <a:lnTo>
                    <a:pt x="420" y="117"/>
                  </a:lnTo>
                  <a:lnTo>
                    <a:pt x="422" y="117"/>
                  </a:lnTo>
                  <a:lnTo>
                    <a:pt x="426" y="120"/>
                  </a:lnTo>
                  <a:lnTo>
                    <a:pt x="431" y="125"/>
                  </a:lnTo>
                  <a:lnTo>
                    <a:pt x="436" y="134"/>
                  </a:lnTo>
                  <a:lnTo>
                    <a:pt x="451" y="171"/>
                  </a:lnTo>
                  <a:lnTo>
                    <a:pt x="461" y="187"/>
                  </a:lnTo>
                  <a:lnTo>
                    <a:pt x="463" y="191"/>
                  </a:lnTo>
                  <a:lnTo>
                    <a:pt x="468" y="195"/>
                  </a:lnTo>
                  <a:lnTo>
                    <a:pt x="471" y="196"/>
                  </a:lnTo>
                  <a:lnTo>
                    <a:pt x="473" y="196"/>
                  </a:lnTo>
                  <a:lnTo>
                    <a:pt x="476" y="196"/>
                  </a:lnTo>
                  <a:lnTo>
                    <a:pt x="479" y="195"/>
                  </a:lnTo>
                  <a:lnTo>
                    <a:pt x="482" y="193"/>
                  </a:lnTo>
                  <a:lnTo>
                    <a:pt x="486" y="190"/>
                  </a:lnTo>
                  <a:lnTo>
                    <a:pt x="488" y="187"/>
                  </a:lnTo>
                  <a:lnTo>
                    <a:pt x="492" y="180"/>
                  </a:lnTo>
                  <a:lnTo>
                    <a:pt x="493" y="174"/>
                  </a:lnTo>
                  <a:lnTo>
                    <a:pt x="493" y="168"/>
                  </a:lnTo>
                  <a:lnTo>
                    <a:pt x="491" y="162"/>
                  </a:lnTo>
                  <a:lnTo>
                    <a:pt x="489" y="159"/>
                  </a:lnTo>
                  <a:lnTo>
                    <a:pt x="484" y="152"/>
                  </a:lnTo>
                  <a:lnTo>
                    <a:pt x="470" y="140"/>
                  </a:lnTo>
                  <a:lnTo>
                    <a:pt x="468" y="137"/>
                  </a:lnTo>
                  <a:lnTo>
                    <a:pt x="460" y="123"/>
                  </a:lnTo>
                  <a:lnTo>
                    <a:pt x="457" y="116"/>
                  </a:lnTo>
                  <a:lnTo>
                    <a:pt x="457" y="114"/>
                  </a:lnTo>
                  <a:lnTo>
                    <a:pt x="457" y="112"/>
                  </a:lnTo>
                  <a:lnTo>
                    <a:pt x="459" y="110"/>
                  </a:lnTo>
                  <a:lnTo>
                    <a:pt x="463" y="109"/>
                  </a:lnTo>
                  <a:lnTo>
                    <a:pt x="466" y="109"/>
                  </a:lnTo>
                  <a:lnTo>
                    <a:pt x="471" y="112"/>
                  </a:lnTo>
                  <a:lnTo>
                    <a:pt x="473" y="114"/>
                  </a:lnTo>
                  <a:lnTo>
                    <a:pt x="476" y="117"/>
                  </a:lnTo>
                  <a:lnTo>
                    <a:pt x="495" y="148"/>
                  </a:lnTo>
                  <a:lnTo>
                    <a:pt x="498" y="152"/>
                  </a:lnTo>
                  <a:lnTo>
                    <a:pt x="509" y="160"/>
                  </a:lnTo>
                  <a:lnTo>
                    <a:pt x="520" y="163"/>
                  </a:lnTo>
                  <a:lnTo>
                    <a:pt x="523" y="163"/>
                  </a:lnTo>
                  <a:lnTo>
                    <a:pt x="526" y="163"/>
                  </a:lnTo>
                  <a:lnTo>
                    <a:pt x="528" y="162"/>
                  </a:lnTo>
                  <a:lnTo>
                    <a:pt x="530" y="160"/>
                  </a:lnTo>
                  <a:lnTo>
                    <a:pt x="533" y="154"/>
                  </a:lnTo>
                  <a:lnTo>
                    <a:pt x="534" y="148"/>
                  </a:lnTo>
                  <a:lnTo>
                    <a:pt x="534" y="144"/>
                  </a:lnTo>
                  <a:lnTo>
                    <a:pt x="534" y="141"/>
                  </a:lnTo>
                  <a:lnTo>
                    <a:pt x="532" y="134"/>
                  </a:lnTo>
                  <a:lnTo>
                    <a:pt x="528" y="126"/>
                  </a:lnTo>
                  <a:lnTo>
                    <a:pt x="522" y="119"/>
                  </a:lnTo>
                  <a:lnTo>
                    <a:pt x="516" y="112"/>
                  </a:lnTo>
                  <a:lnTo>
                    <a:pt x="512" y="109"/>
                  </a:lnTo>
                  <a:lnTo>
                    <a:pt x="499" y="103"/>
                  </a:lnTo>
                  <a:lnTo>
                    <a:pt x="460" y="89"/>
                  </a:lnTo>
                  <a:lnTo>
                    <a:pt x="459" y="88"/>
                  </a:lnTo>
                  <a:lnTo>
                    <a:pt x="457" y="86"/>
                  </a:lnTo>
                  <a:lnTo>
                    <a:pt x="455" y="82"/>
                  </a:lnTo>
                  <a:lnTo>
                    <a:pt x="454" y="77"/>
                  </a:lnTo>
                  <a:lnTo>
                    <a:pt x="457" y="64"/>
                  </a:lnTo>
                  <a:lnTo>
                    <a:pt x="461" y="55"/>
                  </a:lnTo>
                  <a:lnTo>
                    <a:pt x="471" y="37"/>
                  </a:lnTo>
                  <a:lnTo>
                    <a:pt x="475" y="26"/>
                  </a:lnTo>
                  <a:lnTo>
                    <a:pt x="476" y="22"/>
                  </a:lnTo>
                  <a:lnTo>
                    <a:pt x="476" y="17"/>
                  </a:lnTo>
                  <a:lnTo>
                    <a:pt x="474" y="10"/>
                  </a:lnTo>
                  <a:lnTo>
                    <a:pt x="472" y="7"/>
                  </a:lnTo>
                  <a:lnTo>
                    <a:pt x="468" y="2"/>
                  </a:lnTo>
                  <a:lnTo>
                    <a:pt x="466" y="0"/>
                  </a:lnTo>
                  <a:lnTo>
                    <a:pt x="464" y="0"/>
                  </a:lnTo>
                  <a:lnTo>
                    <a:pt x="461" y="0"/>
                  </a:lnTo>
                  <a:lnTo>
                    <a:pt x="459" y="0"/>
                  </a:lnTo>
                  <a:lnTo>
                    <a:pt x="453" y="4"/>
                  </a:lnTo>
                  <a:lnTo>
                    <a:pt x="447" y="9"/>
                  </a:lnTo>
                  <a:lnTo>
                    <a:pt x="445" y="12"/>
                  </a:lnTo>
                  <a:lnTo>
                    <a:pt x="443" y="16"/>
                  </a:lnTo>
                  <a:lnTo>
                    <a:pt x="442" y="20"/>
                  </a:lnTo>
                  <a:lnTo>
                    <a:pt x="440" y="49"/>
                  </a:lnTo>
                  <a:lnTo>
                    <a:pt x="438" y="59"/>
                  </a:lnTo>
                  <a:lnTo>
                    <a:pt x="436" y="63"/>
                  </a:lnTo>
                  <a:lnTo>
                    <a:pt x="429" y="72"/>
                  </a:lnTo>
                  <a:lnTo>
                    <a:pt x="422" y="78"/>
                  </a:lnTo>
                  <a:lnTo>
                    <a:pt x="411" y="84"/>
                  </a:lnTo>
                  <a:lnTo>
                    <a:pt x="407" y="86"/>
                  </a:lnTo>
                  <a:lnTo>
                    <a:pt x="381" y="94"/>
                  </a:lnTo>
                  <a:lnTo>
                    <a:pt x="331" y="124"/>
                  </a:lnTo>
                  <a:lnTo>
                    <a:pt x="323" y="127"/>
                  </a:lnTo>
                  <a:lnTo>
                    <a:pt x="304" y="134"/>
                  </a:lnTo>
                  <a:lnTo>
                    <a:pt x="294" y="1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15"/>
            <p:cNvSpPr>
              <a:spLocks/>
            </p:cNvSpPr>
            <p:nvPr/>
          </p:nvSpPr>
          <p:spPr bwMode="auto">
            <a:xfrm flipH="1">
              <a:off x="7902783" y="5201991"/>
              <a:ext cx="218600" cy="507748"/>
            </a:xfrm>
            <a:custGeom>
              <a:avLst/>
              <a:gdLst/>
              <a:ahLst/>
              <a:cxnLst>
                <a:cxn ang="0">
                  <a:pos x="43" y="9"/>
                </a:cxn>
                <a:cxn ang="0">
                  <a:pos x="30" y="2"/>
                </a:cxn>
                <a:cxn ang="0">
                  <a:pos x="22" y="0"/>
                </a:cxn>
                <a:cxn ang="0">
                  <a:pos x="16" y="3"/>
                </a:cxn>
                <a:cxn ang="0">
                  <a:pos x="13" y="8"/>
                </a:cxn>
                <a:cxn ang="0">
                  <a:pos x="2" y="51"/>
                </a:cxn>
                <a:cxn ang="0">
                  <a:pos x="1" y="90"/>
                </a:cxn>
                <a:cxn ang="0">
                  <a:pos x="35" y="190"/>
                </a:cxn>
                <a:cxn ang="0">
                  <a:pos x="41" y="267"/>
                </a:cxn>
                <a:cxn ang="0">
                  <a:pos x="37" y="383"/>
                </a:cxn>
                <a:cxn ang="0">
                  <a:pos x="29" y="401"/>
                </a:cxn>
                <a:cxn ang="0">
                  <a:pos x="1" y="439"/>
                </a:cxn>
                <a:cxn ang="0">
                  <a:pos x="2" y="449"/>
                </a:cxn>
                <a:cxn ang="0">
                  <a:pos x="8" y="459"/>
                </a:cxn>
                <a:cxn ang="0">
                  <a:pos x="16" y="467"/>
                </a:cxn>
                <a:cxn ang="0">
                  <a:pos x="26" y="468"/>
                </a:cxn>
                <a:cxn ang="0">
                  <a:pos x="55" y="467"/>
                </a:cxn>
                <a:cxn ang="0">
                  <a:pos x="99" y="476"/>
                </a:cxn>
                <a:cxn ang="0">
                  <a:pos x="132" y="500"/>
                </a:cxn>
                <a:cxn ang="0">
                  <a:pos x="149" y="508"/>
                </a:cxn>
                <a:cxn ang="0">
                  <a:pos x="187" y="508"/>
                </a:cxn>
                <a:cxn ang="0">
                  <a:pos x="202" y="500"/>
                </a:cxn>
                <a:cxn ang="0">
                  <a:pos x="217" y="486"/>
                </a:cxn>
                <a:cxn ang="0">
                  <a:pos x="220" y="480"/>
                </a:cxn>
                <a:cxn ang="0">
                  <a:pos x="220" y="475"/>
                </a:cxn>
                <a:cxn ang="0">
                  <a:pos x="218" y="470"/>
                </a:cxn>
                <a:cxn ang="0">
                  <a:pos x="204" y="461"/>
                </a:cxn>
                <a:cxn ang="0">
                  <a:pos x="118" y="440"/>
                </a:cxn>
                <a:cxn ang="0">
                  <a:pos x="72" y="429"/>
                </a:cxn>
                <a:cxn ang="0">
                  <a:pos x="62" y="424"/>
                </a:cxn>
                <a:cxn ang="0">
                  <a:pos x="58" y="418"/>
                </a:cxn>
                <a:cxn ang="0">
                  <a:pos x="56" y="409"/>
                </a:cxn>
                <a:cxn ang="0">
                  <a:pos x="67" y="373"/>
                </a:cxn>
                <a:cxn ang="0">
                  <a:pos x="93" y="232"/>
                </a:cxn>
                <a:cxn ang="0">
                  <a:pos x="90" y="132"/>
                </a:cxn>
                <a:cxn ang="0">
                  <a:pos x="78" y="73"/>
                </a:cxn>
                <a:cxn ang="0">
                  <a:pos x="52" y="19"/>
                </a:cxn>
              </a:cxnLst>
              <a:rect l="0" t="0" r="r" b="b"/>
              <a:pathLst>
                <a:path w="220" h="511">
                  <a:moveTo>
                    <a:pt x="50" y="15"/>
                  </a:moveTo>
                  <a:lnTo>
                    <a:pt x="43" y="9"/>
                  </a:lnTo>
                  <a:lnTo>
                    <a:pt x="35" y="4"/>
                  </a:lnTo>
                  <a:lnTo>
                    <a:pt x="30" y="2"/>
                  </a:lnTo>
                  <a:lnTo>
                    <a:pt x="26" y="0"/>
                  </a:lnTo>
                  <a:lnTo>
                    <a:pt x="22" y="0"/>
                  </a:lnTo>
                  <a:lnTo>
                    <a:pt x="20" y="1"/>
                  </a:lnTo>
                  <a:lnTo>
                    <a:pt x="16" y="3"/>
                  </a:lnTo>
                  <a:lnTo>
                    <a:pt x="15" y="5"/>
                  </a:lnTo>
                  <a:lnTo>
                    <a:pt x="13" y="8"/>
                  </a:lnTo>
                  <a:lnTo>
                    <a:pt x="9" y="19"/>
                  </a:lnTo>
                  <a:lnTo>
                    <a:pt x="2" y="51"/>
                  </a:lnTo>
                  <a:lnTo>
                    <a:pt x="0" y="73"/>
                  </a:lnTo>
                  <a:lnTo>
                    <a:pt x="1" y="90"/>
                  </a:lnTo>
                  <a:lnTo>
                    <a:pt x="4" y="106"/>
                  </a:lnTo>
                  <a:lnTo>
                    <a:pt x="35" y="190"/>
                  </a:lnTo>
                  <a:lnTo>
                    <a:pt x="40" y="211"/>
                  </a:lnTo>
                  <a:lnTo>
                    <a:pt x="41" y="267"/>
                  </a:lnTo>
                  <a:lnTo>
                    <a:pt x="39" y="368"/>
                  </a:lnTo>
                  <a:lnTo>
                    <a:pt x="37" y="383"/>
                  </a:lnTo>
                  <a:lnTo>
                    <a:pt x="34" y="393"/>
                  </a:lnTo>
                  <a:lnTo>
                    <a:pt x="29" y="401"/>
                  </a:lnTo>
                  <a:lnTo>
                    <a:pt x="5" y="431"/>
                  </a:lnTo>
                  <a:lnTo>
                    <a:pt x="1" y="439"/>
                  </a:lnTo>
                  <a:lnTo>
                    <a:pt x="1" y="445"/>
                  </a:lnTo>
                  <a:lnTo>
                    <a:pt x="2" y="449"/>
                  </a:lnTo>
                  <a:lnTo>
                    <a:pt x="6" y="456"/>
                  </a:lnTo>
                  <a:lnTo>
                    <a:pt x="8" y="459"/>
                  </a:lnTo>
                  <a:lnTo>
                    <a:pt x="13" y="465"/>
                  </a:lnTo>
                  <a:lnTo>
                    <a:pt x="16" y="467"/>
                  </a:lnTo>
                  <a:lnTo>
                    <a:pt x="19" y="468"/>
                  </a:lnTo>
                  <a:lnTo>
                    <a:pt x="26" y="468"/>
                  </a:lnTo>
                  <a:lnTo>
                    <a:pt x="40" y="467"/>
                  </a:lnTo>
                  <a:lnTo>
                    <a:pt x="55" y="467"/>
                  </a:lnTo>
                  <a:lnTo>
                    <a:pt x="87" y="472"/>
                  </a:lnTo>
                  <a:lnTo>
                    <a:pt x="99" y="476"/>
                  </a:lnTo>
                  <a:lnTo>
                    <a:pt x="105" y="479"/>
                  </a:lnTo>
                  <a:lnTo>
                    <a:pt x="132" y="500"/>
                  </a:lnTo>
                  <a:lnTo>
                    <a:pt x="138" y="504"/>
                  </a:lnTo>
                  <a:lnTo>
                    <a:pt x="149" y="508"/>
                  </a:lnTo>
                  <a:lnTo>
                    <a:pt x="166" y="511"/>
                  </a:lnTo>
                  <a:lnTo>
                    <a:pt x="187" y="508"/>
                  </a:lnTo>
                  <a:lnTo>
                    <a:pt x="192" y="506"/>
                  </a:lnTo>
                  <a:lnTo>
                    <a:pt x="202" y="500"/>
                  </a:lnTo>
                  <a:lnTo>
                    <a:pt x="211" y="493"/>
                  </a:lnTo>
                  <a:lnTo>
                    <a:pt x="217" y="486"/>
                  </a:lnTo>
                  <a:lnTo>
                    <a:pt x="219" y="483"/>
                  </a:lnTo>
                  <a:lnTo>
                    <a:pt x="220" y="480"/>
                  </a:lnTo>
                  <a:lnTo>
                    <a:pt x="220" y="478"/>
                  </a:lnTo>
                  <a:lnTo>
                    <a:pt x="220" y="475"/>
                  </a:lnTo>
                  <a:lnTo>
                    <a:pt x="219" y="473"/>
                  </a:lnTo>
                  <a:lnTo>
                    <a:pt x="218" y="470"/>
                  </a:lnTo>
                  <a:lnTo>
                    <a:pt x="215" y="468"/>
                  </a:lnTo>
                  <a:lnTo>
                    <a:pt x="204" y="461"/>
                  </a:lnTo>
                  <a:lnTo>
                    <a:pt x="201" y="460"/>
                  </a:lnTo>
                  <a:lnTo>
                    <a:pt x="118" y="440"/>
                  </a:lnTo>
                  <a:lnTo>
                    <a:pt x="88" y="435"/>
                  </a:lnTo>
                  <a:lnTo>
                    <a:pt x="72" y="429"/>
                  </a:lnTo>
                  <a:lnTo>
                    <a:pt x="68" y="427"/>
                  </a:lnTo>
                  <a:lnTo>
                    <a:pt x="62" y="424"/>
                  </a:lnTo>
                  <a:lnTo>
                    <a:pt x="60" y="421"/>
                  </a:lnTo>
                  <a:lnTo>
                    <a:pt x="58" y="418"/>
                  </a:lnTo>
                  <a:lnTo>
                    <a:pt x="57" y="414"/>
                  </a:lnTo>
                  <a:lnTo>
                    <a:pt x="56" y="409"/>
                  </a:lnTo>
                  <a:lnTo>
                    <a:pt x="57" y="403"/>
                  </a:lnTo>
                  <a:lnTo>
                    <a:pt x="67" y="373"/>
                  </a:lnTo>
                  <a:lnTo>
                    <a:pt x="76" y="342"/>
                  </a:lnTo>
                  <a:lnTo>
                    <a:pt x="93" y="232"/>
                  </a:lnTo>
                  <a:lnTo>
                    <a:pt x="94" y="187"/>
                  </a:lnTo>
                  <a:lnTo>
                    <a:pt x="90" y="132"/>
                  </a:lnTo>
                  <a:lnTo>
                    <a:pt x="83" y="89"/>
                  </a:lnTo>
                  <a:lnTo>
                    <a:pt x="78" y="73"/>
                  </a:lnTo>
                  <a:lnTo>
                    <a:pt x="58" y="27"/>
                  </a:lnTo>
                  <a:lnTo>
                    <a:pt x="52" y="19"/>
                  </a:lnTo>
                  <a:lnTo>
                    <a:pt x="50" y="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16"/>
            <p:cNvSpPr>
              <a:spLocks/>
            </p:cNvSpPr>
            <p:nvPr/>
          </p:nvSpPr>
          <p:spPr bwMode="auto">
            <a:xfrm flipH="1">
              <a:off x="8080644" y="5200997"/>
              <a:ext cx="196740" cy="536563"/>
            </a:xfrm>
            <a:custGeom>
              <a:avLst/>
              <a:gdLst/>
              <a:ahLst/>
              <a:cxnLst>
                <a:cxn ang="0">
                  <a:pos x="195" y="501"/>
                </a:cxn>
                <a:cxn ang="0">
                  <a:pos x="178" y="493"/>
                </a:cxn>
                <a:cxn ang="0">
                  <a:pos x="117" y="484"/>
                </a:cxn>
                <a:cxn ang="0">
                  <a:pos x="87" y="470"/>
                </a:cxn>
                <a:cxn ang="0">
                  <a:pos x="65" y="453"/>
                </a:cxn>
                <a:cxn ang="0">
                  <a:pos x="59" y="447"/>
                </a:cxn>
                <a:cxn ang="0">
                  <a:pos x="57" y="437"/>
                </a:cxn>
                <a:cxn ang="0">
                  <a:pos x="61" y="417"/>
                </a:cxn>
                <a:cxn ang="0">
                  <a:pos x="127" y="217"/>
                </a:cxn>
                <a:cxn ang="0">
                  <a:pos x="135" y="136"/>
                </a:cxn>
                <a:cxn ang="0">
                  <a:pos x="118" y="14"/>
                </a:cxn>
                <a:cxn ang="0">
                  <a:pos x="115" y="9"/>
                </a:cxn>
                <a:cxn ang="0">
                  <a:pos x="107" y="3"/>
                </a:cxn>
                <a:cxn ang="0">
                  <a:pos x="95" y="0"/>
                </a:cxn>
                <a:cxn ang="0">
                  <a:pos x="83" y="3"/>
                </a:cxn>
                <a:cxn ang="0">
                  <a:pos x="74" y="9"/>
                </a:cxn>
                <a:cxn ang="0">
                  <a:pos x="68" y="22"/>
                </a:cxn>
                <a:cxn ang="0">
                  <a:pos x="62" y="93"/>
                </a:cxn>
                <a:cxn ang="0">
                  <a:pos x="74" y="229"/>
                </a:cxn>
                <a:cxn ang="0">
                  <a:pos x="33" y="408"/>
                </a:cxn>
                <a:cxn ang="0">
                  <a:pos x="23" y="428"/>
                </a:cxn>
                <a:cxn ang="0">
                  <a:pos x="3" y="451"/>
                </a:cxn>
                <a:cxn ang="0">
                  <a:pos x="0" y="465"/>
                </a:cxn>
                <a:cxn ang="0">
                  <a:pos x="3" y="486"/>
                </a:cxn>
                <a:cxn ang="0">
                  <a:pos x="9" y="492"/>
                </a:cxn>
                <a:cxn ang="0">
                  <a:pos x="25" y="496"/>
                </a:cxn>
                <a:cxn ang="0">
                  <a:pos x="53" y="497"/>
                </a:cxn>
                <a:cxn ang="0">
                  <a:pos x="74" y="507"/>
                </a:cxn>
                <a:cxn ang="0">
                  <a:pos x="115" y="534"/>
                </a:cxn>
                <a:cxn ang="0">
                  <a:pos x="137" y="539"/>
                </a:cxn>
                <a:cxn ang="0">
                  <a:pos x="170" y="538"/>
                </a:cxn>
                <a:cxn ang="0">
                  <a:pos x="188" y="528"/>
                </a:cxn>
                <a:cxn ang="0">
                  <a:pos x="197" y="514"/>
                </a:cxn>
                <a:cxn ang="0">
                  <a:pos x="197" y="507"/>
                </a:cxn>
              </a:cxnLst>
              <a:rect l="0" t="0" r="r" b="b"/>
              <a:pathLst>
                <a:path w="198" h="540">
                  <a:moveTo>
                    <a:pt x="197" y="507"/>
                  </a:moveTo>
                  <a:lnTo>
                    <a:pt x="195" y="501"/>
                  </a:lnTo>
                  <a:lnTo>
                    <a:pt x="189" y="497"/>
                  </a:lnTo>
                  <a:lnTo>
                    <a:pt x="178" y="493"/>
                  </a:lnTo>
                  <a:lnTo>
                    <a:pt x="124" y="486"/>
                  </a:lnTo>
                  <a:lnTo>
                    <a:pt x="117" y="484"/>
                  </a:lnTo>
                  <a:lnTo>
                    <a:pt x="105" y="480"/>
                  </a:lnTo>
                  <a:lnTo>
                    <a:pt x="87" y="470"/>
                  </a:lnTo>
                  <a:lnTo>
                    <a:pt x="76" y="461"/>
                  </a:lnTo>
                  <a:lnTo>
                    <a:pt x="65" y="453"/>
                  </a:lnTo>
                  <a:lnTo>
                    <a:pt x="62" y="451"/>
                  </a:lnTo>
                  <a:lnTo>
                    <a:pt x="59" y="447"/>
                  </a:lnTo>
                  <a:lnTo>
                    <a:pt x="58" y="443"/>
                  </a:lnTo>
                  <a:lnTo>
                    <a:pt x="57" y="437"/>
                  </a:lnTo>
                  <a:lnTo>
                    <a:pt x="58" y="431"/>
                  </a:lnTo>
                  <a:lnTo>
                    <a:pt x="61" y="417"/>
                  </a:lnTo>
                  <a:lnTo>
                    <a:pt x="121" y="241"/>
                  </a:lnTo>
                  <a:lnTo>
                    <a:pt x="127" y="217"/>
                  </a:lnTo>
                  <a:lnTo>
                    <a:pt x="133" y="176"/>
                  </a:lnTo>
                  <a:lnTo>
                    <a:pt x="135" y="136"/>
                  </a:lnTo>
                  <a:lnTo>
                    <a:pt x="120" y="22"/>
                  </a:lnTo>
                  <a:lnTo>
                    <a:pt x="118" y="14"/>
                  </a:lnTo>
                  <a:lnTo>
                    <a:pt x="117" y="11"/>
                  </a:lnTo>
                  <a:lnTo>
                    <a:pt x="115" y="9"/>
                  </a:lnTo>
                  <a:lnTo>
                    <a:pt x="111" y="5"/>
                  </a:lnTo>
                  <a:lnTo>
                    <a:pt x="107" y="3"/>
                  </a:lnTo>
                  <a:lnTo>
                    <a:pt x="101" y="1"/>
                  </a:lnTo>
                  <a:lnTo>
                    <a:pt x="95" y="0"/>
                  </a:lnTo>
                  <a:lnTo>
                    <a:pt x="89" y="1"/>
                  </a:lnTo>
                  <a:lnTo>
                    <a:pt x="83" y="3"/>
                  </a:lnTo>
                  <a:lnTo>
                    <a:pt x="78" y="5"/>
                  </a:lnTo>
                  <a:lnTo>
                    <a:pt x="74" y="9"/>
                  </a:lnTo>
                  <a:lnTo>
                    <a:pt x="71" y="14"/>
                  </a:lnTo>
                  <a:lnTo>
                    <a:pt x="68" y="22"/>
                  </a:lnTo>
                  <a:lnTo>
                    <a:pt x="63" y="50"/>
                  </a:lnTo>
                  <a:lnTo>
                    <a:pt x="62" y="93"/>
                  </a:lnTo>
                  <a:lnTo>
                    <a:pt x="75" y="198"/>
                  </a:lnTo>
                  <a:lnTo>
                    <a:pt x="74" y="229"/>
                  </a:lnTo>
                  <a:lnTo>
                    <a:pt x="57" y="317"/>
                  </a:lnTo>
                  <a:lnTo>
                    <a:pt x="33" y="408"/>
                  </a:lnTo>
                  <a:lnTo>
                    <a:pt x="30" y="416"/>
                  </a:lnTo>
                  <a:lnTo>
                    <a:pt x="23" y="428"/>
                  </a:lnTo>
                  <a:lnTo>
                    <a:pt x="6" y="446"/>
                  </a:lnTo>
                  <a:lnTo>
                    <a:pt x="3" y="451"/>
                  </a:lnTo>
                  <a:lnTo>
                    <a:pt x="1" y="455"/>
                  </a:lnTo>
                  <a:lnTo>
                    <a:pt x="0" y="465"/>
                  </a:lnTo>
                  <a:lnTo>
                    <a:pt x="0" y="476"/>
                  </a:lnTo>
                  <a:lnTo>
                    <a:pt x="3" y="486"/>
                  </a:lnTo>
                  <a:lnTo>
                    <a:pt x="6" y="489"/>
                  </a:lnTo>
                  <a:lnTo>
                    <a:pt x="9" y="492"/>
                  </a:lnTo>
                  <a:lnTo>
                    <a:pt x="13" y="495"/>
                  </a:lnTo>
                  <a:lnTo>
                    <a:pt x="25" y="496"/>
                  </a:lnTo>
                  <a:lnTo>
                    <a:pt x="46" y="496"/>
                  </a:lnTo>
                  <a:lnTo>
                    <a:pt x="53" y="497"/>
                  </a:lnTo>
                  <a:lnTo>
                    <a:pt x="60" y="499"/>
                  </a:lnTo>
                  <a:lnTo>
                    <a:pt x="74" y="507"/>
                  </a:lnTo>
                  <a:lnTo>
                    <a:pt x="102" y="527"/>
                  </a:lnTo>
                  <a:lnTo>
                    <a:pt x="115" y="534"/>
                  </a:lnTo>
                  <a:lnTo>
                    <a:pt x="122" y="536"/>
                  </a:lnTo>
                  <a:lnTo>
                    <a:pt x="137" y="539"/>
                  </a:lnTo>
                  <a:lnTo>
                    <a:pt x="159" y="540"/>
                  </a:lnTo>
                  <a:lnTo>
                    <a:pt x="170" y="538"/>
                  </a:lnTo>
                  <a:lnTo>
                    <a:pt x="180" y="534"/>
                  </a:lnTo>
                  <a:lnTo>
                    <a:pt x="188" y="528"/>
                  </a:lnTo>
                  <a:lnTo>
                    <a:pt x="195" y="517"/>
                  </a:lnTo>
                  <a:lnTo>
                    <a:pt x="197" y="514"/>
                  </a:lnTo>
                  <a:lnTo>
                    <a:pt x="198" y="509"/>
                  </a:lnTo>
                  <a:lnTo>
                    <a:pt x="197" y="50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17"/>
            <p:cNvSpPr>
              <a:spLocks/>
            </p:cNvSpPr>
            <p:nvPr/>
          </p:nvSpPr>
          <p:spPr bwMode="auto">
            <a:xfrm flipH="1">
              <a:off x="8039905" y="4599848"/>
              <a:ext cx="328894" cy="265301"/>
            </a:xfrm>
            <a:custGeom>
              <a:avLst/>
              <a:gdLst/>
              <a:ahLst/>
              <a:cxnLst>
                <a:cxn ang="0">
                  <a:pos x="321" y="151"/>
                </a:cxn>
                <a:cxn ang="0">
                  <a:pos x="311" y="147"/>
                </a:cxn>
                <a:cxn ang="0">
                  <a:pos x="273" y="147"/>
                </a:cxn>
                <a:cxn ang="0">
                  <a:pos x="260" y="146"/>
                </a:cxn>
                <a:cxn ang="0">
                  <a:pos x="250" y="140"/>
                </a:cxn>
                <a:cxn ang="0">
                  <a:pos x="244" y="134"/>
                </a:cxn>
                <a:cxn ang="0">
                  <a:pos x="242" y="126"/>
                </a:cxn>
                <a:cxn ang="0">
                  <a:pos x="206" y="68"/>
                </a:cxn>
                <a:cxn ang="0">
                  <a:pos x="159" y="24"/>
                </a:cxn>
                <a:cxn ang="0">
                  <a:pos x="109" y="0"/>
                </a:cxn>
                <a:cxn ang="0">
                  <a:pos x="76" y="2"/>
                </a:cxn>
                <a:cxn ang="0">
                  <a:pos x="44" y="15"/>
                </a:cxn>
                <a:cxn ang="0">
                  <a:pos x="26" y="29"/>
                </a:cxn>
                <a:cxn ang="0">
                  <a:pos x="8" y="58"/>
                </a:cxn>
                <a:cxn ang="0">
                  <a:pos x="1" y="85"/>
                </a:cxn>
                <a:cxn ang="0">
                  <a:pos x="2" y="122"/>
                </a:cxn>
                <a:cxn ang="0">
                  <a:pos x="15" y="165"/>
                </a:cxn>
                <a:cxn ang="0">
                  <a:pos x="42" y="206"/>
                </a:cxn>
                <a:cxn ang="0">
                  <a:pos x="115" y="256"/>
                </a:cxn>
                <a:cxn ang="0">
                  <a:pos x="138" y="264"/>
                </a:cxn>
                <a:cxn ang="0">
                  <a:pos x="185" y="263"/>
                </a:cxn>
                <a:cxn ang="0">
                  <a:pos x="205" y="255"/>
                </a:cxn>
                <a:cxn ang="0">
                  <a:pos x="228" y="235"/>
                </a:cxn>
                <a:cxn ang="0">
                  <a:pos x="243" y="202"/>
                </a:cxn>
                <a:cxn ang="0">
                  <a:pos x="250" y="176"/>
                </a:cxn>
                <a:cxn ang="0">
                  <a:pos x="258" y="173"/>
                </a:cxn>
                <a:cxn ang="0">
                  <a:pos x="286" y="180"/>
                </a:cxn>
                <a:cxn ang="0">
                  <a:pos x="310" y="189"/>
                </a:cxn>
                <a:cxn ang="0">
                  <a:pos x="317" y="190"/>
                </a:cxn>
                <a:cxn ang="0">
                  <a:pos x="325" y="184"/>
                </a:cxn>
                <a:cxn ang="0">
                  <a:pos x="331" y="172"/>
                </a:cxn>
                <a:cxn ang="0">
                  <a:pos x="331" y="167"/>
                </a:cxn>
                <a:cxn ang="0">
                  <a:pos x="329" y="159"/>
                </a:cxn>
              </a:cxnLst>
              <a:rect l="0" t="0" r="r" b="b"/>
              <a:pathLst>
                <a:path w="331" h="267">
                  <a:moveTo>
                    <a:pt x="326" y="155"/>
                  </a:moveTo>
                  <a:lnTo>
                    <a:pt x="321" y="151"/>
                  </a:lnTo>
                  <a:lnTo>
                    <a:pt x="317" y="149"/>
                  </a:lnTo>
                  <a:lnTo>
                    <a:pt x="311" y="147"/>
                  </a:lnTo>
                  <a:lnTo>
                    <a:pt x="298" y="146"/>
                  </a:lnTo>
                  <a:lnTo>
                    <a:pt x="273" y="147"/>
                  </a:lnTo>
                  <a:lnTo>
                    <a:pt x="266" y="147"/>
                  </a:lnTo>
                  <a:lnTo>
                    <a:pt x="260" y="146"/>
                  </a:lnTo>
                  <a:lnTo>
                    <a:pt x="255" y="143"/>
                  </a:lnTo>
                  <a:lnTo>
                    <a:pt x="250" y="140"/>
                  </a:lnTo>
                  <a:lnTo>
                    <a:pt x="245" y="136"/>
                  </a:lnTo>
                  <a:lnTo>
                    <a:pt x="244" y="134"/>
                  </a:lnTo>
                  <a:lnTo>
                    <a:pt x="243" y="132"/>
                  </a:lnTo>
                  <a:lnTo>
                    <a:pt x="242" y="126"/>
                  </a:lnTo>
                  <a:lnTo>
                    <a:pt x="239" y="115"/>
                  </a:lnTo>
                  <a:lnTo>
                    <a:pt x="206" y="68"/>
                  </a:lnTo>
                  <a:lnTo>
                    <a:pt x="183" y="44"/>
                  </a:lnTo>
                  <a:lnTo>
                    <a:pt x="159" y="24"/>
                  </a:lnTo>
                  <a:lnTo>
                    <a:pt x="128" y="6"/>
                  </a:lnTo>
                  <a:lnTo>
                    <a:pt x="109" y="0"/>
                  </a:lnTo>
                  <a:lnTo>
                    <a:pt x="98" y="0"/>
                  </a:lnTo>
                  <a:lnTo>
                    <a:pt x="76" y="2"/>
                  </a:lnTo>
                  <a:lnTo>
                    <a:pt x="65" y="6"/>
                  </a:lnTo>
                  <a:lnTo>
                    <a:pt x="44" y="15"/>
                  </a:lnTo>
                  <a:lnTo>
                    <a:pt x="35" y="21"/>
                  </a:lnTo>
                  <a:lnTo>
                    <a:pt x="26" y="29"/>
                  </a:lnTo>
                  <a:lnTo>
                    <a:pt x="18" y="39"/>
                  </a:lnTo>
                  <a:lnTo>
                    <a:pt x="8" y="58"/>
                  </a:lnTo>
                  <a:lnTo>
                    <a:pt x="3" y="71"/>
                  </a:lnTo>
                  <a:lnTo>
                    <a:pt x="1" y="85"/>
                  </a:lnTo>
                  <a:lnTo>
                    <a:pt x="0" y="99"/>
                  </a:lnTo>
                  <a:lnTo>
                    <a:pt x="2" y="122"/>
                  </a:lnTo>
                  <a:lnTo>
                    <a:pt x="6" y="136"/>
                  </a:lnTo>
                  <a:lnTo>
                    <a:pt x="15" y="165"/>
                  </a:lnTo>
                  <a:lnTo>
                    <a:pt x="26" y="186"/>
                  </a:lnTo>
                  <a:lnTo>
                    <a:pt x="42" y="206"/>
                  </a:lnTo>
                  <a:lnTo>
                    <a:pt x="78" y="236"/>
                  </a:lnTo>
                  <a:lnTo>
                    <a:pt x="115" y="256"/>
                  </a:lnTo>
                  <a:lnTo>
                    <a:pt x="123" y="259"/>
                  </a:lnTo>
                  <a:lnTo>
                    <a:pt x="138" y="264"/>
                  </a:lnTo>
                  <a:lnTo>
                    <a:pt x="159" y="267"/>
                  </a:lnTo>
                  <a:lnTo>
                    <a:pt x="185" y="263"/>
                  </a:lnTo>
                  <a:lnTo>
                    <a:pt x="196" y="260"/>
                  </a:lnTo>
                  <a:lnTo>
                    <a:pt x="205" y="255"/>
                  </a:lnTo>
                  <a:lnTo>
                    <a:pt x="214" y="249"/>
                  </a:lnTo>
                  <a:lnTo>
                    <a:pt x="228" y="235"/>
                  </a:lnTo>
                  <a:lnTo>
                    <a:pt x="233" y="227"/>
                  </a:lnTo>
                  <a:lnTo>
                    <a:pt x="243" y="202"/>
                  </a:lnTo>
                  <a:lnTo>
                    <a:pt x="249" y="179"/>
                  </a:lnTo>
                  <a:lnTo>
                    <a:pt x="250" y="176"/>
                  </a:lnTo>
                  <a:lnTo>
                    <a:pt x="252" y="175"/>
                  </a:lnTo>
                  <a:lnTo>
                    <a:pt x="258" y="173"/>
                  </a:lnTo>
                  <a:lnTo>
                    <a:pt x="265" y="174"/>
                  </a:lnTo>
                  <a:lnTo>
                    <a:pt x="286" y="180"/>
                  </a:lnTo>
                  <a:lnTo>
                    <a:pt x="305" y="188"/>
                  </a:lnTo>
                  <a:lnTo>
                    <a:pt x="310" y="189"/>
                  </a:lnTo>
                  <a:lnTo>
                    <a:pt x="314" y="190"/>
                  </a:lnTo>
                  <a:lnTo>
                    <a:pt x="317" y="190"/>
                  </a:lnTo>
                  <a:lnTo>
                    <a:pt x="320" y="189"/>
                  </a:lnTo>
                  <a:lnTo>
                    <a:pt x="325" y="184"/>
                  </a:lnTo>
                  <a:lnTo>
                    <a:pt x="327" y="181"/>
                  </a:lnTo>
                  <a:lnTo>
                    <a:pt x="331" y="172"/>
                  </a:lnTo>
                  <a:lnTo>
                    <a:pt x="331" y="169"/>
                  </a:lnTo>
                  <a:lnTo>
                    <a:pt x="331" y="167"/>
                  </a:lnTo>
                  <a:lnTo>
                    <a:pt x="331" y="164"/>
                  </a:lnTo>
                  <a:lnTo>
                    <a:pt x="329" y="159"/>
                  </a:lnTo>
                  <a:lnTo>
                    <a:pt x="326" y="15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19"/>
            <p:cNvSpPr>
              <a:spLocks/>
            </p:cNvSpPr>
            <p:nvPr/>
          </p:nvSpPr>
          <p:spPr bwMode="auto">
            <a:xfrm flipH="1">
              <a:off x="7921662" y="5168207"/>
              <a:ext cx="52663" cy="131160"/>
            </a:xfrm>
            <a:custGeom>
              <a:avLst/>
              <a:gdLst/>
              <a:ahLst/>
              <a:cxnLst>
                <a:cxn ang="0">
                  <a:pos x="53" y="113"/>
                </a:cxn>
                <a:cxn ang="0">
                  <a:pos x="53" y="102"/>
                </a:cxn>
                <a:cxn ang="0">
                  <a:pos x="50" y="89"/>
                </a:cxn>
                <a:cxn ang="0">
                  <a:pos x="47" y="81"/>
                </a:cxn>
                <a:cxn ang="0">
                  <a:pos x="32" y="23"/>
                </a:cxn>
                <a:cxn ang="0">
                  <a:pos x="25" y="4"/>
                </a:cxn>
                <a:cxn ang="0">
                  <a:pos x="23" y="1"/>
                </a:cxn>
                <a:cxn ang="0">
                  <a:pos x="20" y="0"/>
                </a:cxn>
                <a:cxn ang="0">
                  <a:pos x="19" y="0"/>
                </a:cxn>
                <a:cxn ang="0">
                  <a:pos x="16" y="2"/>
                </a:cxn>
                <a:cxn ang="0">
                  <a:pos x="13" y="5"/>
                </a:cxn>
                <a:cxn ang="0">
                  <a:pos x="7" y="15"/>
                </a:cxn>
                <a:cxn ang="0">
                  <a:pos x="1" y="21"/>
                </a:cxn>
                <a:cxn ang="0">
                  <a:pos x="0" y="23"/>
                </a:cxn>
                <a:cxn ang="0">
                  <a:pos x="0" y="28"/>
                </a:cxn>
                <a:cxn ang="0">
                  <a:pos x="20" y="122"/>
                </a:cxn>
                <a:cxn ang="0">
                  <a:pos x="23" y="127"/>
                </a:cxn>
                <a:cxn ang="0">
                  <a:pos x="25" y="130"/>
                </a:cxn>
                <a:cxn ang="0">
                  <a:pos x="26" y="131"/>
                </a:cxn>
                <a:cxn ang="0">
                  <a:pos x="28" y="132"/>
                </a:cxn>
                <a:cxn ang="0">
                  <a:pos x="30" y="132"/>
                </a:cxn>
                <a:cxn ang="0">
                  <a:pos x="34" y="131"/>
                </a:cxn>
                <a:cxn ang="0">
                  <a:pos x="41" y="128"/>
                </a:cxn>
                <a:cxn ang="0">
                  <a:pos x="46" y="125"/>
                </a:cxn>
                <a:cxn ang="0">
                  <a:pos x="49" y="122"/>
                </a:cxn>
                <a:cxn ang="0">
                  <a:pos x="51" y="118"/>
                </a:cxn>
                <a:cxn ang="0">
                  <a:pos x="53" y="113"/>
                </a:cxn>
              </a:cxnLst>
              <a:rect l="0" t="0" r="r" b="b"/>
              <a:pathLst>
                <a:path w="53" h="132">
                  <a:moveTo>
                    <a:pt x="53" y="113"/>
                  </a:moveTo>
                  <a:lnTo>
                    <a:pt x="53" y="102"/>
                  </a:lnTo>
                  <a:lnTo>
                    <a:pt x="50" y="89"/>
                  </a:lnTo>
                  <a:lnTo>
                    <a:pt x="47" y="81"/>
                  </a:lnTo>
                  <a:lnTo>
                    <a:pt x="32" y="23"/>
                  </a:lnTo>
                  <a:lnTo>
                    <a:pt x="25" y="4"/>
                  </a:lnTo>
                  <a:lnTo>
                    <a:pt x="23" y="1"/>
                  </a:lnTo>
                  <a:lnTo>
                    <a:pt x="20" y="0"/>
                  </a:lnTo>
                  <a:lnTo>
                    <a:pt x="19" y="0"/>
                  </a:lnTo>
                  <a:lnTo>
                    <a:pt x="16" y="2"/>
                  </a:lnTo>
                  <a:lnTo>
                    <a:pt x="13" y="5"/>
                  </a:lnTo>
                  <a:lnTo>
                    <a:pt x="7" y="15"/>
                  </a:lnTo>
                  <a:lnTo>
                    <a:pt x="1" y="21"/>
                  </a:lnTo>
                  <a:lnTo>
                    <a:pt x="0" y="23"/>
                  </a:lnTo>
                  <a:lnTo>
                    <a:pt x="0" y="28"/>
                  </a:lnTo>
                  <a:lnTo>
                    <a:pt x="20" y="122"/>
                  </a:lnTo>
                  <a:lnTo>
                    <a:pt x="23" y="127"/>
                  </a:lnTo>
                  <a:lnTo>
                    <a:pt x="25" y="130"/>
                  </a:lnTo>
                  <a:lnTo>
                    <a:pt x="26" y="131"/>
                  </a:lnTo>
                  <a:lnTo>
                    <a:pt x="28" y="132"/>
                  </a:lnTo>
                  <a:lnTo>
                    <a:pt x="30" y="132"/>
                  </a:lnTo>
                  <a:lnTo>
                    <a:pt x="34" y="131"/>
                  </a:lnTo>
                  <a:lnTo>
                    <a:pt x="41" y="128"/>
                  </a:lnTo>
                  <a:lnTo>
                    <a:pt x="46" y="125"/>
                  </a:lnTo>
                  <a:lnTo>
                    <a:pt x="49" y="122"/>
                  </a:lnTo>
                  <a:lnTo>
                    <a:pt x="51" y="118"/>
                  </a:lnTo>
                  <a:lnTo>
                    <a:pt x="53" y="113"/>
                  </a:lnTo>
                  <a:close/>
                </a:path>
              </a:pathLst>
            </a:custGeom>
            <a:solidFill>
              <a:srgbClr val="F0DE9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20"/>
            <p:cNvSpPr>
              <a:spLocks/>
            </p:cNvSpPr>
            <p:nvPr/>
          </p:nvSpPr>
          <p:spPr bwMode="auto">
            <a:xfrm flipH="1">
              <a:off x="7927624" y="5070831"/>
              <a:ext cx="479926" cy="242447"/>
            </a:xfrm>
            <a:custGeom>
              <a:avLst/>
              <a:gdLst/>
              <a:ahLst/>
              <a:cxnLst>
                <a:cxn ang="0">
                  <a:pos x="395" y="16"/>
                </a:cxn>
                <a:cxn ang="0">
                  <a:pos x="408" y="32"/>
                </a:cxn>
                <a:cxn ang="0">
                  <a:pos x="412" y="52"/>
                </a:cxn>
                <a:cxn ang="0">
                  <a:pos x="404" y="66"/>
                </a:cxn>
                <a:cxn ang="0">
                  <a:pos x="373" y="91"/>
                </a:cxn>
                <a:cxn ang="0">
                  <a:pos x="293" y="111"/>
                </a:cxn>
                <a:cxn ang="0">
                  <a:pos x="264" y="104"/>
                </a:cxn>
                <a:cxn ang="0">
                  <a:pos x="258" y="103"/>
                </a:cxn>
                <a:cxn ang="0">
                  <a:pos x="256" y="98"/>
                </a:cxn>
                <a:cxn ang="0">
                  <a:pos x="247" y="81"/>
                </a:cxn>
                <a:cxn ang="0">
                  <a:pos x="231" y="75"/>
                </a:cxn>
                <a:cxn ang="0">
                  <a:pos x="214" y="76"/>
                </a:cxn>
                <a:cxn ang="0">
                  <a:pos x="202" y="87"/>
                </a:cxn>
                <a:cxn ang="0">
                  <a:pos x="194" y="92"/>
                </a:cxn>
                <a:cxn ang="0">
                  <a:pos x="188" y="89"/>
                </a:cxn>
                <a:cxn ang="0">
                  <a:pos x="177" y="45"/>
                </a:cxn>
                <a:cxn ang="0">
                  <a:pos x="117" y="1"/>
                </a:cxn>
                <a:cxn ang="0">
                  <a:pos x="98" y="3"/>
                </a:cxn>
                <a:cxn ang="0">
                  <a:pos x="54" y="17"/>
                </a:cxn>
                <a:cxn ang="0">
                  <a:pos x="17" y="66"/>
                </a:cxn>
                <a:cxn ang="0">
                  <a:pos x="2" y="119"/>
                </a:cxn>
                <a:cxn ang="0">
                  <a:pos x="0" y="139"/>
                </a:cxn>
                <a:cxn ang="0">
                  <a:pos x="6" y="154"/>
                </a:cxn>
                <a:cxn ang="0">
                  <a:pos x="81" y="225"/>
                </a:cxn>
                <a:cxn ang="0">
                  <a:pos x="144" y="244"/>
                </a:cxn>
                <a:cxn ang="0">
                  <a:pos x="176" y="235"/>
                </a:cxn>
                <a:cxn ang="0">
                  <a:pos x="183" y="223"/>
                </a:cxn>
                <a:cxn ang="0">
                  <a:pos x="187" y="221"/>
                </a:cxn>
                <a:cxn ang="0">
                  <a:pos x="199" y="227"/>
                </a:cxn>
                <a:cxn ang="0">
                  <a:pos x="237" y="217"/>
                </a:cxn>
                <a:cxn ang="0">
                  <a:pos x="247" y="202"/>
                </a:cxn>
                <a:cxn ang="0">
                  <a:pos x="248" y="193"/>
                </a:cxn>
                <a:cxn ang="0">
                  <a:pos x="268" y="198"/>
                </a:cxn>
                <a:cxn ang="0">
                  <a:pos x="296" y="196"/>
                </a:cxn>
                <a:cxn ang="0">
                  <a:pos x="297" y="204"/>
                </a:cxn>
                <a:cxn ang="0">
                  <a:pos x="299" y="223"/>
                </a:cxn>
                <a:cxn ang="0">
                  <a:pos x="307" y="229"/>
                </a:cxn>
                <a:cxn ang="0">
                  <a:pos x="341" y="232"/>
                </a:cxn>
                <a:cxn ang="0">
                  <a:pos x="401" y="201"/>
                </a:cxn>
                <a:cxn ang="0">
                  <a:pos x="414" y="185"/>
                </a:cxn>
                <a:cxn ang="0">
                  <a:pos x="427" y="136"/>
                </a:cxn>
                <a:cxn ang="0">
                  <a:pos x="440" y="128"/>
                </a:cxn>
                <a:cxn ang="0">
                  <a:pos x="475" y="104"/>
                </a:cxn>
                <a:cxn ang="0">
                  <a:pos x="482" y="90"/>
                </a:cxn>
                <a:cxn ang="0">
                  <a:pos x="483" y="51"/>
                </a:cxn>
                <a:cxn ang="0">
                  <a:pos x="475" y="42"/>
                </a:cxn>
                <a:cxn ang="0">
                  <a:pos x="456" y="22"/>
                </a:cxn>
                <a:cxn ang="0">
                  <a:pos x="446" y="21"/>
                </a:cxn>
                <a:cxn ang="0">
                  <a:pos x="439" y="23"/>
                </a:cxn>
                <a:cxn ang="0">
                  <a:pos x="440" y="27"/>
                </a:cxn>
                <a:cxn ang="0">
                  <a:pos x="444" y="35"/>
                </a:cxn>
                <a:cxn ang="0">
                  <a:pos x="443" y="46"/>
                </a:cxn>
                <a:cxn ang="0">
                  <a:pos x="433" y="52"/>
                </a:cxn>
                <a:cxn ang="0">
                  <a:pos x="426" y="52"/>
                </a:cxn>
                <a:cxn ang="0">
                  <a:pos x="424" y="47"/>
                </a:cxn>
                <a:cxn ang="0">
                  <a:pos x="417" y="25"/>
                </a:cxn>
                <a:cxn ang="0">
                  <a:pos x="399" y="10"/>
                </a:cxn>
                <a:cxn ang="0">
                  <a:pos x="395" y="10"/>
                </a:cxn>
              </a:cxnLst>
              <a:rect l="0" t="0" r="r" b="b"/>
              <a:pathLst>
                <a:path w="483" h="244">
                  <a:moveTo>
                    <a:pt x="395" y="10"/>
                  </a:moveTo>
                  <a:lnTo>
                    <a:pt x="395" y="13"/>
                  </a:lnTo>
                  <a:lnTo>
                    <a:pt x="395" y="16"/>
                  </a:lnTo>
                  <a:lnTo>
                    <a:pt x="397" y="19"/>
                  </a:lnTo>
                  <a:lnTo>
                    <a:pt x="399" y="23"/>
                  </a:lnTo>
                  <a:lnTo>
                    <a:pt x="408" y="32"/>
                  </a:lnTo>
                  <a:lnTo>
                    <a:pt x="410" y="37"/>
                  </a:lnTo>
                  <a:lnTo>
                    <a:pt x="413" y="45"/>
                  </a:lnTo>
                  <a:lnTo>
                    <a:pt x="412" y="52"/>
                  </a:lnTo>
                  <a:lnTo>
                    <a:pt x="411" y="55"/>
                  </a:lnTo>
                  <a:lnTo>
                    <a:pt x="407" y="62"/>
                  </a:lnTo>
                  <a:lnTo>
                    <a:pt x="404" y="66"/>
                  </a:lnTo>
                  <a:lnTo>
                    <a:pt x="393" y="76"/>
                  </a:lnTo>
                  <a:lnTo>
                    <a:pt x="380" y="86"/>
                  </a:lnTo>
                  <a:lnTo>
                    <a:pt x="373" y="91"/>
                  </a:lnTo>
                  <a:lnTo>
                    <a:pt x="323" y="108"/>
                  </a:lnTo>
                  <a:lnTo>
                    <a:pt x="304" y="112"/>
                  </a:lnTo>
                  <a:lnTo>
                    <a:pt x="293" y="111"/>
                  </a:lnTo>
                  <a:lnTo>
                    <a:pt x="268" y="105"/>
                  </a:lnTo>
                  <a:lnTo>
                    <a:pt x="266" y="104"/>
                  </a:lnTo>
                  <a:lnTo>
                    <a:pt x="264" y="104"/>
                  </a:lnTo>
                  <a:lnTo>
                    <a:pt x="260" y="104"/>
                  </a:lnTo>
                  <a:lnTo>
                    <a:pt x="259" y="103"/>
                  </a:lnTo>
                  <a:lnTo>
                    <a:pt x="258" y="103"/>
                  </a:lnTo>
                  <a:lnTo>
                    <a:pt x="257" y="102"/>
                  </a:lnTo>
                  <a:lnTo>
                    <a:pt x="256" y="100"/>
                  </a:lnTo>
                  <a:lnTo>
                    <a:pt x="256" y="98"/>
                  </a:lnTo>
                  <a:lnTo>
                    <a:pt x="252" y="86"/>
                  </a:lnTo>
                  <a:lnTo>
                    <a:pt x="250" y="84"/>
                  </a:lnTo>
                  <a:lnTo>
                    <a:pt x="247" y="81"/>
                  </a:lnTo>
                  <a:lnTo>
                    <a:pt x="244" y="79"/>
                  </a:lnTo>
                  <a:lnTo>
                    <a:pt x="235" y="75"/>
                  </a:lnTo>
                  <a:lnTo>
                    <a:pt x="231" y="75"/>
                  </a:lnTo>
                  <a:lnTo>
                    <a:pt x="222" y="75"/>
                  </a:lnTo>
                  <a:lnTo>
                    <a:pt x="217" y="75"/>
                  </a:lnTo>
                  <a:lnTo>
                    <a:pt x="214" y="76"/>
                  </a:lnTo>
                  <a:lnTo>
                    <a:pt x="206" y="81"/>
                  </a:lnTo>
                  <a:lnTo>
                    <a:pt x="204" y="84"/>
                  </a:lnTo>
                  <a:lnTo>
                    <a:pt x="202" y="87"/>
                  </a:lnTo>
                  <a:lnTo>
                    <a:pt x="199" y="90"/>
                  </a:lnTo>
                  <a:lnTo>
                    <a:pt x="198" y="92"/>
                  </a:lnTo>
                  <a:lnTo>
                    <a:pt x="194" y="92"/>
                  </a:lnTo>
                  <a:lnTo>
                    <a:pt x="190" y="92"/>
                  </a:lnTo>
                  <a:lnTo>
                    <a:pt x="189" y="91"/>
                  </a:lnTo>
                  <a:lnTo>
                    <a:pt x="188" y="89"/>
                  </a:lnTo>
                  <a:lnTo>
                    <a:pt x="187" y="86"/>
                  </a:lnTo>
                  <a:lnTo>
                    <a:pt x="181" y="60"/>
                  </a:lnTo>
                  <a:lnTo>
                    <a:pt x="177" y="45"/>
                  </a:lnTo>
                  <a:lnTo>
                    <a:pt x="172" y="41"/>
                  </a:lnTo>
                  <a:lnTo>
                    <a:pt x="126" y="5"/>
                  </a:lnTo>
                  <a:lnTo>
                    <a:pt x="117" y="1"/>
                  </a:lnTo>
                  <a:lnTo>
                    <a:pt x="114" y="0"/>
                  </a:lnTo>
                  <a:lnTo>
                    <a:pt x="108" y="0"/>
                  </a:lnTo>
                  <a:lnTo>
                    <a:pt x="98" y="3"/>
                  </a:lnTo>
                  <a:lnTo>
                    <a:pt x="91" y="4"/>
                  </a:lnTo>
                  <a:lnTo>
                    <a:pt x="65" y="12"/>
                  </a:lnTo>
                  <a:lnTo>
                    <a:pt x="54" y="17"/>
                  </a:lnTo>
                  <a:lnTo>
                    <a:pt x="49" y="21"/>
                  </a:lnTo>
                  <a:lnTo>
                    <a:pt x="35" y="36"/>
                  </a:lnTo>
                  <a:lnTo>
                    <a:pt x="17" y="66"/>
                  </a:lnTo>
                  <a:lnTo>
                    <a:pt x="11" y="80"/>
                  </a:lnTo>
                  <a:lnTo>
                    <a:pt x="4" y="109"/>
                  </a:lnTo>
                  <a:lnTo>
                    <a:pt x="2" y="119"/>
                  </a:lnTo>
                  <a:lnTo>
                    <a:pt x="2" y="123"/>
                  </a:lnTo>
                  <a:lnTo>
                    <a:pt x="1" y="127"/>
                  </a:lnTo>
                  <a:lnTo>
                    <a:pt x="0" y="139"/>
                  </a:lnTo>
                  <a:lnTo>
                    <a:pt x="1" y="144"/>
                  </a:lnTo>
                  <a:lnTo>
                    <a:pt x="3" y="149"/>
                  </a:lnTo>
                  <a:lnTo>
                    <a:pt x="6" y="154"/>
                  </a:lnTo>
                  <a:lnTo>
                    <a:pt x="24" y="176"/>
                  </a:lnTo>
                  <a:lnTo>
                    <a:pt x="71" y="220"/>
                  </a:lnTo>
                  <a:lnTo>
                    <a:pt x="81" y="225"/>
                  </a:lnTo>
                  <a:lnTo>
                    <a:pt x="110" y="238"/>
                  </a:lnTo>
                  <a:lnTo>
                    <a:pt x="127" y="243"/>
                  </a:lnTo>
                  <a:lnTo>
                    <a:pt x="144" y="244"/>
                  </a:lnTo>
                  <a:lnTo>
                    <a:pt x="153" y="243"/>
                  </a:lnTo>
                  <a:lnTo>
                    <a:pt x="162" y="241"/>
                  </a:lnTo>
                  <a:lnTo>
                    <a:pt x="176" y="235"/>
                  </a:lnTo>
                  <a:lnTo>
                    <a:pt x="178" y="233"/>
                  </a:lnTo>
                  <a:lnTo>
                    <a:pt x="180" y="231"/>
                  </a:lnTo>
                  <a:lnTo>
                    <a:pt x="183" y="223"/>
                  </a:lnTo>
                  <a:lnTo>
                    <a:pt x="184" y="222"/>
                  </a:lnTo>
                  <a:lnTo>
                    <a:pt x="186" y="221"/>
                  </a:lnTo>
                  <a:lnTo>
                    <a:pt x="187" y="221"/>
                  </a:lnTo>
                  <a:lnTo>
                    <a:pt x="188" y="221"/>
                  </a:lnTo>
                  <a:lnTo>
                    <a:pt x="195" y="226"/>
                  </a:lnTo>
                  <a:lnTo>
                    <a:pt x="199" y="227"/>
                  </a:lnTo>
                  <a:lnTo>
                    <a:pt x="203" y="227"/>
                  </a:lnTo>
                  <a:lnTo>
                    <a:pt x="228" y="221"/>
                  </a:lnTo>
                  <a:lnTo>
                    <a:pt x="237" y="217"/>
                  </a:lnTo>
                  <a:lnTo>
                    <a:pt x="244" y="210"/>
                  </a:lnTo>
                  <a:lnTo>
                    <a:pt x="247" y="204"/>
                  </a:lnTo>
                  <a:lnTo>
                    <a:pt x="247" y="202"/>
                  </a:lnTo>
                  <a:lnTo>
                    <a:pt x="246" y="195"/>
                  </a:lnTo>
                  <a:lnTo>
                    <a:pt x="247" y="194"/>
                  </a:lnTo>
                  <a:lnTo>
                    <a:pt x="248" y="193"/>
                  </a:lnTo>
                  <a:lnTo>
                    <a:pt x="251" y="193"/>
                  </a:lnTo>
                  <a:lnTo>
                    <a:pt x="262" y="197"/>
                  </a:lnTo>
                  <a:lnTo>
                    <a:pt x="268" y="198"/>
                  </a:lnTo>
                  <a:lnTo>
                    <a:pt x="284" y="197"/>
                  </a:lnTo>
                  <a:lnTo>
                    <a:pt x="287" y="196"/>
                  </a:lnTo>
                  <a:lnTo>
                    <a:pt x="296" y="196"/>
                  </a:lnTo>
                  <a:lnTo>
                    <a:pt x="298" y="197"/>
                  </a:lnTo>
                  <a:lnTo>
                    <a:pt x="298" y="199"/>
                  </a:lnTo>
                  <a:lnTo>
                    <a:pt x="297" y="204"/>
                  </a:lnTo>
                  <a:lnTo>
                    <a:pt x="297" y="215"/>
                  </a:lnTo>
                  <a:lnTo>
                    <a:pt x="298" y="221"/>
                  </a:lnTo>
                  <a:lnTo>
                    <a:pt x="299" y="223"/>
                  </a:lnTo>
                  <a:lnTo>
                    <a:pt x="300" y="225"/>
                  </a:lnTo>
                  <a:lnTo>
                    <a:pt x="303" y="228"/>
                  </a:lnTo>
                  <a:lnTo>
                    <a:pt x="307" y="229"/>
                  </a:lnTo>
                  <a:lnTo>
                    <a:pt x="312" y="230"/>
                  </a:lnTo>
                  <a:lnTo>
                    <a:pt x="333" y="232"/>
                  </a:lnTo>
                  <a:lnTo>
                    <a:pt x="341" y="232"/>
                  </a:lnTo>
                  <a:lnTo>
                    <a:pt x="350" y="231"/>
                  </a:lnTo>
                  <a:lnTo>
                    <a:pt x="359" y="227"/>
                  </a:lnTo>
                  <a:lnTo>
                    <a:pt x="401" y="201"/>
                  </a:lnTo>
                  <a:lnTo>
                    <a:pt x="406" y="197"/>
                  </a:lnTo>
                  <a:lnTo>
                    <a:pt x="410" y="192"/>
                  </a:lnTo>
                  <a:lnTo>
                    <a:pt x="414" y="185"/>
                  </a:lnTo>
                  <a:lnTo>
                    <a:pt x="422" y="154"/>
                  </a:lnTo>
                  <a:lnTo>
                    <a:pt x="423" y="147"/>
                  </a:lnTo>
                  <a:lnTo>
                    <a:pt x="427" y="136"/>
                  </a:lnTo>
                  <a:lnTo>
                    <a:pt x="429" y="134"/>
                  </a:lnTo>
                  <a:lnTo>
                    <a:pt x="431" y="133"/>
                  </a:lnTo>
                  <a:lnTo>
                    <a:pt x="440" y="128"/>
                  </a:lnTo>
                  <a:lnTo>
                    <a:pt x="463" y="115"/>
                  </a:lnTo>
                  <a:lnTo>
                    <a:pt x="467" y="112"/>
                  </a:lnTo>
                  <a:lnTo>
                    <a:pt x="475" y="104"/>
                  </a:lnTo>
                  <a:lnTo>
                    <a:pt x="478" y="100"/>
                  </a:lnTo>
                  <a:lnTo>
                    <a:pt x="480" y="96"/>
                  </a:lnTo>
                  <a:lnTo>
                    <a:pt x="482" y="90"/>
                  </a:lnTo>
                  <a:lnTo>
                    <a:pt x="483" y="84"/>
                  </a:lnTo>
                  <a:lnTo>
                    <a:pt x="483" y="56"/>
                  </a:lnTo>
                  <a:lnTo>
                    <a:pt x="483" y="51"/>
                  </a:lnTo>
                  <a:lnTo>
                    <a:pt x="482" y="49"/>
                  </a:lnTo>
                  <a:lnTo>
                    <a:pt x="481" y="48"/>
                  </a:lnTo>
                  <a:lnTo>
                    <a:pt x="475" y="42"/>
                  </a:lnTo>
                  <a:lnTo>
                    <a:pt x="461" y="26"/>
                  </a:lnTo>
                  <a:lnTo>
                    <a:pt x="458" y="23"/>
                  </a:lnTo>
                  <a:lnTo>
                    <a:pt x="456" y="22"/>
                  </a:lnTo>
                  <a:lnTo>
                    <a:pt x="454" y="21"/>
                  </a:lnTo>
                  <a:lnTo>
                    <a:pt x="451" y="21"/>
                  </a:lnTo>
                  <a:lnTo>
                    <a:pt x="446" y="21"/>
                  </a:lnTo>
                  <a:lnTo>
                    <a:pt x="442" y="21"/>
                  </a:lnTo>
                  <a:lnTo>
                    <a:pt x="440" y="22"/>
                  </a:lnTo>
                  <a:lnTo>
                    <a:pt x="439" y="23"/>
                  </a:lnTo>
                  <a:lnTo>
                    <a:pt x="439" y="24"/>
                  </a:lnTo>
                  <a:lnTo>
                    <a:pt x="439" y="26"/>
                  </a:lnTo>
                  <a:lnTo>
                    <a:pt x="440" y="27"/>
                  </a:lnTo>
                  <a:lnTo>
                    <a:pt x="441" y="30"/>
                  </a:lnTo>
                  <a:lnTo>
                    <a:pt x="444" y="33"/>
                  </a:lnTo>
                  <a:lnTo>
                    <a:pt x="444" y="35"/>
                  </a:lnTo>
                  <a:lnTo>
                    <a:pt x="445" y="37"/>
                  </a:lnTo>
                  <a:lnTo>
                    <a:pt x="444" y="43"/>
                  </a:lnTo>
                  <a:lnTo>
                    <a:pt x="443" y="46"/>
                  </a:lnTo>
                  <a:lnTo>
                    <a:pt x="441" y="48"/>
                  </a:lnTo>
                  <a:lnTo>
                    <a:pt x="438" y="50"/>
                  </a:lnTo>
                  <a:lnTo>
                    <a:pt x="433" y="52"/>
                  </a:lnTo>
                  <a:lnTo>
                    <a:pt x="429" y="53"/>
                  </a:lnTo>
                  <a:lnTo>
                    <a:pt x="427" y="53"/>
                  </a:lnTo>
                  <a:lnTo>
                    <a:pt x="426" y="52"/>
                  </a:lnTo>
                  <a:lnTo>
                    <a:pt x="425" y="51"/>
                  </a:lnTo>
                  <a:lnTo>
                    <a:pt x="424" y="50"/>
                  </a:lnTo>
                  <a:lnTo>
                    <a:pt x="424" y="47"/>
                  </a:lnTo>
                  <a:lnTo>
                    <a:pt x="425" y="43"/>
                  </a:lnTo>
                  <a:lnTo>
                    <a:pt x="424" y="40"/>
                  </a:lnTo>
                  <a:lnTo>
                    <a:pt x="417" y="25"/>
                  </a:lnTo>
                  <a:lnTo>
                    <a:pt x="413" y="17"/>
                  </a:lnTo>
                  <a:lnTo>
                    <a:pt x="409" y="14"/>
                  </a:lnTo>
                  <a:lnTo>
                    <a:pt x="399" y="10"/>
                  </a:lnTo>
                  <a:lnTo>
                    <a:pt x="398" y="10"/>
                  </a:lnTo>
                  <a:lnTo>
                    <a:pt x="397" y="10"/>
                  </a:lnTo>
                  <a:lnTo>
                    <a:pt x="395" y="10"/>
                  </a:lnTo>
                  <a:close/>
                </a:path>
              </a:pathLst>
            </a:custGeom>
            <a:solidFill>
              <a:srgbClr val="C1814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21"/>
            <p:cNvSpPr>
              <a:spLocks/>
            </p:cNvSpPr>
            <p:nvPr/>
          </p:nvSpPr>
          <p:spPr bwMode="auto">
            <a:xfrm flipH="1">
              <a:off x="8240619" y="5086729"/>
              <a:ext cx="119236" cy="82472"/>
            </a:xfrm>
            <a:custGeom>
              <a:avLst/>
              <a:gdLst/>
              <a:ahLst/>
              <a:cxnLst>
                <a:cxn ang="0">
                  <a:pos x="43" y="1"/>
                </a:cxn>
                <a:cxn ang="0">
                  <a:pos x="20" y="7"/>
                </a:cxn>
                <a:cxn ang="0">
                  <a:pos x="12" y="10"/>
                </a:cxn>
                <a:cxn ang="0">
                  <a:pos x="7" y="13"/>
                </a:cxn>
                <a:cxn ang="0">
                  <a:pos x="3" y="17"/>
                </a:cxn>
                <a:cxn ang="0">
                  <a:pos x="1" y="19"/>
                </a:cxn>
                <a:cxn ang="0">
                  <a:pos x="0" y="21"/>
                </a:cxn>
                <a:cxn ang="0">
                  <a:pos x="0" y="23"/>
                </a:cxn>
                <a:cxn ang="0">
                  <a:pos x="0" y="25"/>
                </a:cxn>
                <a:cxn ang="0">
                  <a:pos x="0" y="27"/>
                </a:cxn>
                <a:cxn ang="0">
                  <a:pos x="3" y="30"/>
                </a:cxn>
                <a:cxn ang="0">
                  <a:pos x="14" y="38"/>
                </a:cxn>
                <a:cxn ang="0">
                  <a:pos x="45" y="67"/>
                </a:cxn>
                <a:cxn ang="0">
                  <a:pos x="61" y="79"/>
                </a:cxn>
                <a:cxn ang="0">
                  <a:pos x="66" y="82"/>
                </a:cxn>
                <a:cxn ang="0">
                  <a:pos x="68" y="83"/>
                </a:cxn>
                <a:cxn ang="0">
                  <a:pos x="70" y="83"/>
                </a:cxn>
                <a:cxn ang="0">
                  <a:pos x="72" y="82"/>
                </a:cxn>
                <a:cxn ang="0">
                  <a:pos x="74" y="81"/>
                </a:cxn>
                <a:cxn ang="0">
                  <a:pos x="76" y="80"/>
                </a:cxn>
                <a:cxn ang="0">
                  <a:pos x="78" y="79"/>
                </a:cxn>
                <a:cxn ang="0">
                  <a:pos x="80" y="76"/>
                </a:cxn>
                <a:cxn ang="0">
                  <a:pos x="91" y="62"/>
                </a:cxn>
                <a:cxn ang="0">
                  <a:pos x="94" y="59"/>
                </a:cxn>
                <a:cxn ang="0">
                  <a:pos x="97" y="58"/>
                </a:cxn>
                <a:cxn ang="0">
                  <a:pos x="109" y="53"/>
                </a:cxn>
                <a:cxn ang="0">
                  <a:pos x="112" y="53"/>
                </a:cxn>
                <a:cxn ang="0">
                  <a:pos x="116" y="51"/>
                </a:cxn>
                <a:cxn ang="0">
                  <a:pos x="118" y="50"/>
                </a:cxn>
                <a:cxn ang="0">
                  <a:pos x="120" y="48"/>
                </a:cxn>
                <a:cxn ang="0">
                  <a:pos x="120" y="47"/>
                </a:cxn>
                <a:cxn ang="0">
                  <a:pos x="118" y="44"/>
                </a:cxn>
                <a:cxn ang="0">
                  <a:pos x="109" y="37"/>
                </a:cxn>
                <a:cxn ang="0">
                  <a:pos x="85" y="14"/>
                </a:cxn>
                <a:cxn ang="0">
                  <a:pos x="72" y="5"/>
                </a:cxn>
                <a:cxn ang="0">
                  <a:pos x="65" y="1"/>
                </a:cxn>
                <a:cxn ang="0">
                  <a:pos x="59" y="0"/>
                </a:cxn>
                <a:cxn ang="0">
                  <a:pos x="43" y="1"/>
                </a:cxn>
              </a:cxnLst>
              <a:rect l="0" t="0" r="r" b="b"/>
              <a:pathLst>
                <a:path w="120" h="83">
                  <a:moveTo>
                    <a:pt x="43" y="1"/>
                  </a:moveTo>
                  <a:lnTo>
                    <a:pt x="20" y="7"/>
                  </a:lnTo>
                  <a:lnTo>
                    <a:pt x="12" y="10"/>
                  </a:lnTo>
                  <a:lnTo>
                    <a:pt x="7" y="13"/>
                  </a:lnTo>
                  <a:lnTo>
                    <a:pt x="3" y="17"/>
                  </a:lnTo>
                  <a:lnTo>
                    <a:pt x="1" y="19"/>
                  </a:lnTo>
                  <a:lnTo>
                    <a:pt x="0" y="21"/>
                  </a:lnTo>
                  <a:lnTo>
                    <a:pt x="0" y="23"/>
                  </a:lnTo>
                  <a:lnTo>
                    <a:pt x="0" y="25"/>
                  </a:lnTo>
                  <a:lnTo>
                    <a:pt x="0" y="27"/>
                  </a:lnTo>
                  <a:lnTo>
                    <a:pt x="3" y="30"/>
                  </a:lnTo>
                  <a:lnTo>
                    <a:pt x="14" y="38"/>
                  </a:lnTo>
                  <a:lnTo>
                    <a:pt x="45" y="67"/>
                  </a:lnTo>
                  <a:lnTo>
                    <a:pt x="61" y="79"/>
                  </a:lnTo>
                  <a:lnTo>
                    <a:pt x="66" y="82"/>
                  </a:lnTo>
                  <a:lnTo>
                    <a:pt x="68" y="83"/>
                  </a:lnTo>
                  <a:lnTo>
                    <a:pt x="70" y="83"/>
                  </a:lnTo>
                  <a:lnTo>
                    <a:pt x="72" y="82"/>
                  </a:lnTo>
                  <a:lnTo>
                    <a:pt x="74" y="81"/>
                  </a:lnTo>
                  <a:lnTo>
                    <a:pt x="76" y="80"/>
                  </a:lnTo>
                  <a:lnTo>
                    <a:pt x="78" y="79"/>
                  </a:lnTo>
                  <a:lnTo>
                    <a:pt x="80" y="76"/>
                  </a:lnTo>
                  <a:lnTo>
                    <a:pt x="91" y="62"/>
                  </a:lnTo>
                  <a:lnTo>
                    <a:pt x="94" y="59"/>
                  </a:lnTo>
                  <a:lnTo>
                    <a:pt x="97" y="58"/>
                  </a:lnTo>
                  <a:lnTo>
                    <a:pt x="109" y="53"/>
                  </a:lnTo>
                  <a:lnTo>
                    <a:pt x="112" y="53"/>
                  </a:lnTo>
                  <a:lnTo>
                    <a:pt x="116" y="51"/>
                  </a:lnTo>
                  <a:lnTo>
                    <a:pt x="118" y="50"/>
                  </a:lnTo>
                  <a:lnTo>
                    <a:pt x="120" y="48"/>
                  </a:lnTo>
                  <a:lnTo>
                    <a:pt x="120" y="47"/>
                  </a:lnTo>
                  <a:lnTo>
                    <a:pt x="118" y="44"/>
                  </a:lnTo>
                  <a:lnTo>
                    <a:pt x="109" y="37"/>
                  </a:lnTo>
                  <a:lnTo>
                    <a:pt x="85" y="14"/>
                  </a:lnTo>
                  <a:lnTo>
                    <a:pt x="72" y="5"/>
                  </a:lnTo>
                  <a:lnTo>
                    <a:pt x="65" y="1"/>
                  </a:lnTo>
                  <a:lnTo>
                    <a:pt x="59" y="0"/>
                  </a:lnTo>
                  <a:lnTo>
                    <a:pt x="43" y="1"/>
                  </a:lnTo>
                  <a:close/>
                </a:path>
              </a:pathLst>
            </a:custGeom>
            <a:solidFill>
              <a:srgbClr val="DFBE9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22"/>
            <p:cNvSpPr>
              <a:spLocks/>
            </p:cNvSpPr>
            <p:nvPr/>
          </p:nvSpPr>
          <p:spPr bwMode="auto">
            <a:xfrm flipH="1">
              <a:off x="8298250" y="5126474"/>
              <a:ext cx="94396" cy="157988"/>
            </a:xfrm>
            <a:custGeom>
              <a:avLst/>
              <a:gdLst/>
              <a:ahLst/>
              <a:cxnLst>
                <a:cxn ang="0">
                  <a:pos x="22" y="0"/>
                </a:cxn>
                <a:cxn ang="0">
                  <a:pos x="20" y="3"/>
                </a:cxn>
                <a:cxn ang="0">
                  <a:pos x="18" y="7"/>
                </a:cxn>
                <a:cxn ang="0">
                  <a:pos x="8" y="28"/>
                </a:cxn>
                <a:cxn ang="0">
                  <a:pos x="2" y="42"/>
                </a:cxn>
                <a:cxn ang="0">
                  <a:pos x="0" y="58"/>
                </a:cxn>
                <a:cxn ang="0">
                  <a:pos x="0" y="76"/>
                </a:cxn>
                <a:cxn ang="0">
                  <a:pos x="1" y="91"/>
                </a:cxn>
                <a:cxn ang="0">
                  <a:pos x="3" y="97"/>
                </a:cxn>
                <a:cxn ang="0">
                  <a:pos x="4" y="99"/>
                </a:cxn>
                <a:cxn ang="0">
                  <a:pos x="11" y="105"/>
                </a:cxn>
                <a:cxn ang="0">
                  <a:pos x="13" y="107"/>
                </a:cxn>
                <a:cxn ang="0">
                  <a:pos x="44" y="135"/>
                </a:cxn>
                <a:cxn ang="0">
                  <a:pos x="72" y="155"/>
                </a:cxn>
                <a:cxn ang="0">
                  <a:pos x="78" y="158"/>
                </a:cxn>
                <a:cxn ang="0">
                  <a:pos x="81" y="159"/>
                </a:cxn>
                <a:cxn ang="0">
                  <a:pos x="83" y="158"/>
                </a:cxn>
                <a:cxn ang="0">
                  <a:pos x="84" y="157"/>
                </a:cxn>
                <a:cxn ang="0">
                  <a:pos x="85" y="155"/>
                </a:cxn>
                <a:cxn ang="0">
                  <a:pos x="87" y="146"/>
                </a:cxn>
                <a:cxn ang="0">
                  <a:pos x="87" y="141"/>
                </a:cxn>
                <a:cxn ang="0">
                  <a:pos x="84" y="128"/>
                </a:cxn>
                <a:cxn ang="0">
                  <a:pos x="84" y="121"/>
                </a:cxn>
                <a:cxn ang="0">
                  <a:pos x="84" y="94"/>
                </a:cxn>
                <a:cxn ang="0">
                  <a:pos x="85" y="85"/>
                </a:cxn>
                <a:cxn ang="0">
                  <a:pos x="86" y="81"/>
                </a:cxn>
                <a:cxn ang="0">
                  <a:pos x="94" y="62"/>
                </a:cxn>
                <a:cxn ang="0">
                  <a:pos x="95" y="59"/>
                </a:cxn>
                <a:cxn ang="0">
                  <a:pos x="95" y="56"/>
                </a:cxn>
                <a:cxn ang="0">
                  <a:pos x="94" y="55"/>
                </a:cxn>
                <a:cxn ang="0">
                  <a:pos x="93" y="53"/>
                </a:cxn>
                <a:cxn ang="0">
                  <a:pos x="90" y="51"/>
                </a:cxn>
                <a:cxn ang="0">
                  <a:pos x="83" y="49"/>
                </a:cxn>
                <a:cxn ang="0">
                  <a:pos x="52" y="28"/>
                </a:cxn>
                <a:cxn ang="0">
                  <a:pos x="45" y="22"/>
                </a:cxn>
                <a:cxn ang="0">
                  <a:pos x="28" y="2"/>
                </a:cxn>
                <a:cxn ang="0">
                  <a:pos x="26" y="0"/>
                </a:cxn>
                <a:cxn ang="0">
                  <a:pos x="24" y="0"/>
                </a:cxn>
                <a:cxn ang="0">
                  <a:pos x="22" y="0"/>
                </a:cxn>
              </a:cxnLst>
              <a:rect l="0" t="0" r="r" b="b"/>
              <a:pathLst>
                <a:path w="95" h="159">
                  <a:moveTo>
                    <a:pt x="22" y="0"/>
                  </a:moveTo>
                  <a:lnTo>
                    <a:pt x="20" y="3"/>
                  </a:lnTo>
                  <a:lnTo>
                    <a:pt x="18" y="7"/>
                  </a:lnTo>
                  <a:lnTo>
                    <a:pt x="8" y="28"/>
                  </a:lnTo>
                  <a:lnTo>
                    <a:pt x="2" y="42"/>
                  </a:lnTo>
                  <a:lnTo>
                    <a:pt x="0" y="58"/>
                  </a:lnTo>
                  <a:lnTo>
                    <a:pt x="0" y="76"/>
                  </a:lnTo>
                  <a:lnTo>
                    <a:pt x="1" y="91"/>
                  </a:lnTo>
                  <a:lnTo>
                    <a:pt x="3" y="97"/>
                  </a:lnTo>
                  <a:lnTo>
                    <a:pt x="4" y="99"/>
                  </a:lnTo>
                  <a:lnTo>
                    <a:pt x="11" y="105"/>
                  </a:lnTo>
                  <a:lnTo>
                    <a:pt x="13" y="107"/>
                  </a:lnTo>
                  <a:lnTo>
                    <a:pt x="44" y="135"/>
                  </a:lnTo>
                  <a:lnTo>
                    <a:pt x="72" y="155"/>
                  </a:lnTo>
                  <a:lnTo>
                    <a:pt x="78" y="158"/>
                  </a:lnTo>
                  <a:lnTo>
                    <a:pt x="81" y="159"/>
                  </a:lnTo>
                  <a:lnTo>
                    <a:pt x="83" y="158"/>
                  </a:lnTo>
                  <a:lnTo>
                    <a:pt x="84" y="157"/>
                  </a:lnTo>
                  <a:lnTo>
                    <a:pt x="85" y="155"/>
                  </a:lnTo>
                  <a:lnTo>
                    <a:pt x="87" y="146"/>
                  </a:lnTo>
                  <a:lnTo>
                    <a:pt x="87" y="141"/>
                  </a:lnTo>
                  <a:lnTo>
                    <a:pt x="84" y="128"/>
                  </a:lnTo>
                  <a:lnTo>
                    <a:pt x="84" y="121"/>
                  </a:lnTo>
                  <a:lnTo>
                    <a:pt x="84" y="94"/>
                  </a:lnTo>
                  <a:lnTo>
                    <a:pt x="85" y="85"/>
                  </a:lnTo>
                  <a:lnTo>
                    <a:pt x="86" y="81"/>
                  </a:lnTo>
                  <a:lnTo>
                    <a:pt x="94" y="62"/>
                  </a:lnTo>
                  <a:lnTo>
                    <a:pt x="95" y="59"/>
                  </a:lnTo>
                  <a:lnTo>
                    <a:pt x="95" y="56"/>
                  </a:lnTo>
                  <a:lnTo>
                    <a:pt x="94" y="55"/>
                  </a:lnTo>
                  <a:lnTo>
                    <a:pt x="93" y="53"/>
                  </a:lnTo>
                  <a:lnTo>
                    <a:pt x="90" y="51"/>
                  </a:lnTo>
                  <a:lnTo>
                    <a:pt x="83" y="49"/>
                  </a:lnTo>
                  <a:lnTo>
                    <a:pt x="52" y="28"/>
                  </a:lnTo>
                  <a:lnTo>
                    <a:pt x="45" y="22"/>
                  </a:lnTo>
                  <a:lnTo>
                    <a:pt x="28" y="2"/>
                  </a:lnTo>
                  <a:lnTo>
                    <a:pt x="26" y="0"/>
                  </a:lnTo>
                  <a:lnTo>
                    <a:pt x="24" y="0"/>
                  </a:lnTo>
                  <a:lnTo>
                    <a:pt x="22" y="0"/>
                  </a:lnTo>
                  <a:close/>
                </a:path>
              </a:pathLst>
            </a:custGeom>
            <a:solidFill>
              <a:srgbClr val="DFBE9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23"/>
            <p:cNvSpPr>
              <a:spLocks/>
            </p:cNvSpPr>
            <p:nvPr/>
          </p:nvSpPr>
          <p:spPr bwMode="auto">
            <a:xfrm flipH="1">
              <a:off x="8227702" y="5186092"/>
              <a:ext cx="73529" cy="115262"/>
            </a:xfrm>
            <a:custGeom>
              <a:avLst/>
              <a:gdLst/>
              <a:ahLst/>
              <a:cxnLst>
                <a:cxn ang="0">
                  <a:pos x="74" y="38"/>
                </a:cxn>
                <a:cxn ang="0">
                  <a:pos x="73" y="21"/>
                </a:cxn>
                <a:cxn ang="0">
                  <a:pos x="71" y="13"/>
                </a:cxn>
                <a:cxn ang="0">
                  <a:pos x="68" y="7"/>
                </a:cxn>
                <a:cxn ang="0">
                  <a:pos x="67" y="4"/>
                </a:cxn>
                <a:cxn ang="0">
                  <a:pos x="65" y="1"/>
                </a:cxn>
                <a:cxn ang="0">
                  <a:pos x="64" y="0"/>
                </a:cxn>
                <a:cxn ang="0">
                  <a:pos x="64" y="0"/>
                </a:cxn>
                <a:cxn ang="0">
                  <a:pos x="63" y="1"/>
                </a:cxn>
                <a:cxn ang="0">
                  <a:pos x="63" y="2"/>
                </a:cxn>
                <a:cxn ang="0">
                  <a:pos x="60" y="6"/>
                </a:cxn>
                <a:cxn ang="0">
                  <a:pos x="58" y="6"/>
                </a:cxn>
                <a:cxn ang="0">
                  <a:pos x="56" y="7"/>
                </a:cxn>
                <a:cxn ang="0">
                  <a:pos x="47" y="7"/>
                </a:cxn>
                <a:cxn ang="0">
                  <a:pos x="36" y="7"/>
                </a:cxn>
                <a:cxn ang="0">
                  <a:pos x="33" y="6"/>
                </a:cxn>
                <a:cxn ang="0">
                  <a:pos x="24" y="3"/>
                </a:cxn>
                <a:cxn ang="0">
                  <a:pos x="20" y="1"/>
                </a:cxn>
                <a:cxn ang="0">
                  <a:pos x="18" y="1"/>
                </a:cxn>
                <a:cxn ang="0">
                  <a:pos x="17" y="1"/>
                </a:cxn>
                <a:cxn ang="0">
                  <a:pos x="14" y="1"/>
                </a:cxn>
                <a:cxn ang="0">
                  <a:pos x="13" y="3"/>
                </a:cxn>
                <a:cxn ang="0">
                  <a:pos x="11" y="5"/>
                </a:cxn>
                <a:cxn ang="0">
                  <a:pos x="8" y="15"/>
                </a:cxn>
                <a:cxn ang="0">
                  <a:pos x="8" y="18"/>
                </a:cxn>
                <a:cxn ang="0">
                  <a:pos x="1" y="64"/>
                </a:cxn>
                <a:cxn ang="0">
                  <a:pos x="0" y="72"/>
                </a:cxn>
                <a:cxn ang="0">
                  <a:pos x="5" y="96"/>
                </a:cxn>
                <a:cxn ang="0">
                  <a:pos x="8" y="105"/>
                </a:cxn>
                <a:cxn ang="0">
                  <a:pos x="9" y="106"/>
                </a:cxn>
                <a:cxn ang="0">
                  <a:pos x="11" y="108"/>
                </a:cxn>
                <a:cxn ang="0">
                  <a:pos x="19" y="111"/>
                </a:cxn>
                <a:cxn ang="0">
                  <a:pos x="35" y="116"/>
                </a:cxn>
                <a:cxn ang="0">
                  <a:pos x="42" y="116"/>
                </a:cxn>
                <a:cxn ang="0">
                  <a:pos x="45" y="116"/>
                </a:cxn>
                <a:cxn ang="0">
                  <a:pos x="58" y="113"/>
                </a:cxn>
                <a:cxn ang="0">
                  <a:pos x="61" y="112"/>
                </a:cxn>
                <a:cxn ang="0">
                  <a:pos x="68" y="108"/>
                </a:cxn>
                <a:cxn ang="0">
                  <a:pos x="70" y="106"/>
                </a:cxn>
                <a:cxn ang="0">
                  <a:pos x="73" y="102"/>
                </a:cxn>
                <a:cxn ang="0">
                  <a:pos x="73" y="100"/>
                </a:cxn>
                <a:cxn ang="0">
                  <a:pos x="73" y="97"/>
                </a:cxn>
                <a:cxn ang="0">
                  <a:pos x="73" y="94"/>
                </a:cxn>
                <a:cxn ang="0">
                  <a:pos x="72" y="86"/>
                </a:cxn>
                <a:cxn ang="0">
                  <a:pos x="74" y="38"/>
                </a:cxn>
              </a:cxnLst>
              <a:rect l="0" t="0" r="r" b="b"/>
              <a:pathLst>
                <a:path w="74" h="116">
                  <a:moveTo>
                    <a:pt x="74" y="38"/>
                  </a:moveTo>
                  <a:lnTo>
                    <a:pt x="73" y="21"/>
                  </a:lnTo>
                  <a:lnTo>
                    <a:pt x="71" y="13"/>
                  </a:lnTo>
                  <a:lnTo>
                    <a:pt x="68" y="7"/>
                  </a:lnTo>
                  <a:lnTo>
                    <a:pt x="67" y="4"/>
                  </a:lnTo>
                  <a:lnTo>
                    <a:pt x="65" y="1"/>
                  </a:lnTo>
                  <a:lnTo>
                    <a:pt x="64" y="0"/>
                  </a:lnTo>
                  <a:lnTo>
                    <a:pt x="64" y="0"/>
                  </a:lnTo>
                  <a:lnTo>
                    <a:pt x="63" y="1"/>
                  </a:lnTo>
                  <a:lnTo>
                    <a:pt x="63" y="2"/>
                  </a:lnTo>
                  <a:lnTo>
                    <a:pt x="60" y="6"/>
                  </a:lnTo>
                  <a:lnTo>
                    <a:pt x="58" y="6"/>
                  </a:lnTo>
                  <a:lnTo>
                    <a:pt x="56" y="7"/>
                  </a:lnTo>
                  <a:lnTo>
                    <a:pt x="47" y="7"/>
                  </a:lnTo>
                  <a:lnTo>
                    <a:pt x="36" y="7"/>
                  </a:lnTo>
                  <a:lnTo>
                    <a:pt x="33" y="6"/>
                  </a:lnTo>
                  <a:lnTo>
                    <a:pt x="24" y="3"/>
                  </a:lnTo>
                  <a:lnTo>
                    <a:pt x="20" y="1"/>
                  </a:lnTo>
                  <a:lnTo>
                    <a:pt x="18" y="1"/>
                  </a:lnTo>
                  <a:lnTo>
                    <a:pt x="17" y="1"/>
                  </a:lnTo>
                  <a:lnTo>
                    <a:pt x="14" y="1"/>
                  </a:lnTo>
                  <a:lnTo>
                    <a:pt x="13" y="3"/>
                  </a:lnTo>
                  <a:lnTo>
                    <a:pt x="11" y="5"/>
                  </a:lnTo>
                  <a:lnTo>
                    <a:pt x="8" y="15"/>
                  </a:lnTo>
                  <a:lnTo>
                    <a:pt x="8" y="18"/>
                  </a:lnTo>
                  <a:lnTo>
                    <a:pt x="1" y="64"/>
                  </a:lnTo>
                  <a:lnTo>
                    <a:pt x="0" y="72"/>
                  </a:lnTo>
                  <a:lnTo>
                    <a:pt x="5" y="96"/>
                  </a:lnTo>
                  <a:lnTo>
                    <a:pt x="8" y="105"/>
                  </a:lnTo>
                  <a:lnTo>
                    <a:pt x="9" y="106"/>
                  </a:lnTo>
                  <a:lnTo>
                    <a:pt x="11" y="108"/>
                  </a:lnTo>
                  <a:lnTo>
                    <a:pt x="19" y="111"/>
                  </a:lnTo>
                  <a:lnTo>
                    <a:pt x="35" y="116"/>
                  </a:lnTo>
                  <a:lnTo>
                    <a:pt x="42" y="116"/>
                  </a:lnTo>
                  <a:lnTo>
                    <a:pt x="45" y="116"/>
                  </a:lnTo>
                  <a:lnTo>
                    <a:pt x="58" y="113"/>
                  </a:lnTo>
                  <a:lnTo>
                    <a:pt x="61" y="112"/>
                  </a:lnTo>
                  <a:lnTo>
                    <a:pt x="68" y="108"/>
                  </a:lnTo>
                  <a:lnTo>
                    <a:pt x="70" y="106"/>
                  </a:lnTo>
                  <a:lnTo>
                    <a:pt x="73" y="102"/>
                  </a:lnTo>
                  <a:lnTo>
                    <a:pt x="73" y="100"/>
                  </a:lnTo>
                  <a:lnTo>
                    <a:pt x="73" y="97"/>
                  </a:lnTo>
                  <a:lnTo>
                    <a:pt x="73" y="94"/>
                  </a:lnTo>
                  <a:lnTo>
                    <a:pt x="72" y="86"/>
                  </a:lnTo>
                  <a:lnTo>
                    <a:pt x="74" y="38"/>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24"/>
            <p:cNvSpPr>
              <a:spLocks/>
            </p:cNvSpPr>
            <p:nvPr/>
          </p:nvSpPr>
          <p:spPr bwMode="auto">
            <a:xfrm flipH="1">
              <a:off x="8229690" y="5143366"/>
              <a:ext cx="45707" cy="38752"/>
            </a:xfrm>
            <a:custGeom>
              <a:avLst/>
              <a:gdLst/>
              <a:ahLst/>
              <a:cxnLst>
                <a:cxn ang="0">
                  <a:pos x="32" y="1"/>
                </a:cxn>
                <a:cxn ang="0">
                  <a:pos x="28" y="5"/>
                </a:cxn>
                <a:cxn ang="0">
                  <a:pos x="26" y="6"/>
                </a:cxn>
                <a:cxn ang="0">
                  <a:pos x="24" y="7"/>
                </a:cxn>
                <a:cxn ang="0">
                  <a:pos x="14" y="13"/>
                </a:cxn>
                <a:cxn ang="0">
                  <a:pos x="10" y="16"/>
                </a:cxn>
                <a:cxn ang="0">
                  <a:pos x="4" y="23"/>
                </a:cxn>
                <a:cxn ang="0">
                  <a:pos x="1" y="27"/>
                </a:cxn>
                <a:cxn ang="0">
                  <a:pos x="0" y="30"/>
                </a:cxn>
                <a:cxn ang="0">
                  <a:pos x="1" y="32"/>
                </a:cxn>
                <a:cxn ang="0">
                  <a:pos x="2" y="33"/>
                </a:cxn>
                <a:cxn ang="0">
                  <a:pos x="5" y="37"/>
                </a:cxn>
                <a:cxn ang="0">
                  <a:pos x="9" y="39"/>
                </a:cxn>
                <a:cxn ang="0">
                  <a:pos x="10" y="39"/>
                </a:cxn>
                <a:cxn ang="0">
                  <a:pos x="11" y="39"/>
                </a:cxn>
                <a:cxn ang="0">
                  <a:pos x="12" y="39"/>
                </a:cxn>
                <a:cxn ang="0">
                  <a:pos x="12" y="38"/>
                </a:cxn>
                <a:cxn ang="0">
                  <a:pos x="13" y="36"/>
                </a:cxn>
                <a:cxn ang="0">
                  <a:pos x="13" y="30"/>
                </a:cxn>
                <a:cxn ang="0">
                  <a:pos x="14" y="26"/>
                </a:cxn>
                <a:cxn ang="0">
                  <a:pos x="15" y="24"/>
                </a:cxn>
                <a:cxn ang="0">
                  <a:pos x="20" y="19"/>
                </a:cxn>
                <a:cxn ang="0">
                  <a:pos x="23" y="17"/>
                </a:cxn>
                <a:cxn ang="0">
                  <a:pos x="25" y="16"/>
                </a:cxn>
                <a:cxn ang="0">
                  <a:pos x="25" y="16"/>
                </a:cxn>
                <a:cxn ang="0">
                  <a:pos x="25" y="17"/>
                </a:cxn>
                <a:cxn ang="0">
                  <a:pos x="25" y="19"/>
                </a:cxn>
                <a:cxn ang="0">
                  <a:pos x="23" y="25"/>
                </a:cxn>
                <a:cxn ang="0">
                  <a:pos x="21" y="31"/>
                </a:cxn>
                <a:cxn ang="0">
                  <a:pos x="21" y="33"/>
                </a:cxn>
                <a:cxn ang="0">
                  <a:pos x="21" y="35"/>
                </a:cxn>
                <a:cxn ang="0">
                  <a:pos x="22" y="37"/>
                </a:cxn>
                <a:cxn ang="0">
                  <a:pos x="24" y="38"/>
                </a:cxn>
                <a:cxn ang="0">
                  <a:pos x="28" y="39"/>
                </a:cxn>
                <a:cxn ang="0">
                  <a:pos x="36" y="39"/>
                </a:cxn>
                <a:cxn ang="0">
                  <a:pos x="41" y="37"/>
                </a:cxn>
                <a:cxn ang="0">
                  <a:pos x="44" y="36"/>
                </a:cxn>
                <a:cxn ang="0">
                  <a:pos x="45" y="33"/>
                </a:cxn>
                <a:cxn ang="0">
                  <a:pos x="46" y="32"/>
                </a:cxn>
                <a:cxn ang="0">
                  <a:pos x="46" y="30"/>
                </a:cxn>
                <a:cxn ang="0">
                  <a:pos x="44" y="24"/>
                </a:cxn>
                <a:cxn ang="0">
                  <a:pos x="36" y="3"/>
                </a:cxn>
                <a:cxn ang="0">
                  <a:pos x="35" y="1"/>
                </a:cxn>
                <a:cxn ang="0">
                  <a:pos x="34" y="0"/>
                </a:cxn>
                <a:cxn ang="0">
                  <a:pos x="33" y="0"/>
                </a:cxn>
                <a:cxn ang="0">
                  <a:pos x="32" y="1"/>
                </a:cxn>
              </a:cxnLst>
              <a:rect l="0" t="0" r="r" b="b"/>
              <a:pathLst>
                <a:path w="46" h="39">
                  <a:moveTo>
                    <a:pt x="32" y="1"/>
                  </a:moveTo>
                  <a:lnTo>
                    <a:pt x="28" y="5"/>
                  </a:lnTo>
                  <a:lnTo>
                    <a:pt x="26" y="6"/>
                  </a:lnTo>
                  <a:lnTo>
                    <a:pt x="24" y="7"/>
                  </a:lnTo>
                  <a:lnTo>
                    <a:pt x="14" y="13"/>
                  </a:lnTo>
                  <a:lnTo>
                    <a:pt x="10" y="16"/>
                  </a:lnTo>
                  <a:lnTo>
                    <a:pt x="4" y="23"/>
                  </a:lnTo>
                  <a:lnTo>
                    <a:pt x="1" y="27"/>
                  </a:lnTo>
                  <a:lnTo>
                    <a:pt x="0" y="30"/>
                  </a:lnTo>
                  <a:lnTo>
                    <a:pt x="1" y="32"/>
                  </a:lnTo>
                  <a:lnTo>
                    <a:pt x="2" y="33"/>
                  </a:lnTo>
                  <a:lnTo>
                    <a:pt x="5" y="37"/>
                  </a:lnTo>
                  <a:lnTo>
                    <a:pt x="9" y="39"/>
                  </a:lnTo>
                  <a:lnTo>
                    <a:pt x="10" y="39"/>
                  </a:lnTo>
                  <a:lnTo>
                    <a:pt x="11" y="39"/>
                  </a:lnTo>
                  <a:lnTo>
                    <a:pt x="12" y="39"/>
                  </a:lnTo>
                  <a:lnTo>
                    <a:pt x="12" y="38"/>
                  </a:lnTo>
                  <a:lnTo>
                    <a:pt x="13" y="36"/>
                  </a:lnTo>
                  <a:lnTo>
                    <a:pt x="13" y="30"/>
                  </a:lnTo>
                  <a:lnTo>
                    <a:pt x="14" y="26"/>
                  </a:lnTo>
                  <a:lnTo>
                    <a:pt x="15" y="24"/>
                  </a:lnTo>
                  <a:lnTo>
                    <a:pt x="20" y="19"/>
                  </a:lnTo>
                  <a:lnTo>
                    <a:pt x="23" y="17"/>
                  </a:lnTo>
                  <a:lnTo>
                    <a:pt x="25" y="16"/>
                  </a:lnTo>
                  <a:lnTo>
                    <a:pt x="25" y="16"/>
                  </a:lnTo>
                  <a:lnTo>
                    <a:pt x="25" y="17"/>
                  </a:lnTo>
                  <a:lnTo>
                    <a:pt x="25" y="19"/>
                  </a:lnTo>
                  <a:lnTo>
                    <a:pt x="23" y="25"/>
                  </a:lnTo>
                  <a:lnTo>
                    <a:pt x="21" y="31"/>
                  </a:lnTo>
                  <a:lnTo>
                    <a:pt x="21" y="33"/>
                  </a:lnTo>
                  <a:lnTo>
                    <a:pt x="21" y="35"/>
                  </a:lnTo>
                  <a:lnTo>
                    <a:pt x="22" y="37"/>
                  </a:lnTo>
                  <a:lnTo>
                    <a:pt x="24" y="38"/>
                  </a:lnTo>
                  <a:lnTo>
                    <a:pt x="28" y="39"/>
                  </a:lnTo>
                  <a:lnTo>
                    <a:pt x="36" y="39"/>
                  </a:lnTo>
                  <a:lnTo>
                    <a:pt x="41" y="37"/>
                  </a:lnTo>
                  <a:lnTo>
                    <a:pt x="44" y="36"/>
                  </a:lnTo>
                  <a:lnTo>
                    <a:pt x="45" y="33"/>
                  </a:lnTo>
                  <a:lnTo>
                    <a:pt x="46" y="32"/>
                  </a:lnTo>
                  <a:lnTo>
                    <a:pt x="46" y="30"/>
                  </a:lnTo>
                  <a:lnTo>
                    <a:pt x="44" y="24"/>
                  </a:lnTo>
                  <a:lnTo>
                    <a:pt x="36" y="3"/>
                  </a:lnTo>
                  <a:lnTo>
                    <a:pt x="35" y="1"/>
                  </a:lnTo>
                  <a:lnTo>
                    <a:pt x="34" y="0"/>
                  </a:lnTo>
                  <a:lnTo>
                    <a:pt x="33" y="0"/>
                  </a:lnTo>
                  <a:lnTo>
                    <a:pt x="32" y="1"/>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25"/>
            <p:cNvSpPr>
              <a:spLocks/>
            </p:cNvSpPr>
            <p:nvPr/>
          </p:nvSpPr>
          <p:spPr bwMode="auto">
            <a:xfrm flipH="1">
              <a:off x="8159141" y="5163239"/>
              <a:ext cx="63593" cy="123211"/>
            </a:xfrm>
            <a:custGeom>
              <a:avLst/>
              <a:gdLst/>
              <a:ahLst/>
              <a:cxnLst>
                <a:cxn ang="0">
                  <a:pos x="60" y="13"/>
                </a:cxn>
                <a:cxn ang="0">
                  <a:pos x="59" y="12"/>
                </a:cxn>
                <a:cxn ang="0">
                  <a:pos x="57" y="13"/>
                </a:cxn>
                <a:cxn ang="0">
                  <a:pos x="55" y="13"/>
                </a:cxn>
                <a:cxn ang="0">
                  <a:pos x="53" y="15"/>
                </a:cxn>
                <a:cxn ang="0">
                  <a:pos x="48" y="17"/>
                </a:cxn>
                <a:cxn ang="0">
                  <a:pos x="46" y="18"/>
                </a:cxn>
                <a:cxn ang="0">
                  <a:pos x="44" y="18"/>
                </a:cxn>
                <a:cxn ang="0">
                  <a:pos x="40" y="18"/>
                </a:cxn>
                <a:cxn ang="0">
                  <a:pos x="36" y="16"/>
                </a:cxn>
                <a:cxn ang="0">
                  <a:pos x="29" y="11"/>
                </a:cxn>
                <a:cxn ang="0">
                  <a:pos x="25" y="8"/>
                </a:cxn>
                <a:cxn ang="0">
                  <a:pos x="21" y="2"/>
                </a:cxn>
                <a:cxn ang="0">
                  <a:pos x="20" y="0"/>
                </a:cxn>
                <a:cxn ang="0">
                  <a:pos x="19" y="0"/>
                </a:cxn>
                <a:cxn ang="0">
                  <a:pos x="18" y="0"/>
                </a:cxn>
                <a:cxn ang="0">
                  <a:pos x="17" y="2"/>
                </a:cxn>
                <a:cxn ang="0">
                  <a:pos x="16" y="4"/>
                </a:cxn>
                <a:cxn ang="0">
                  <a:pos x="13" y="24"/>
                </a:cxn>
                <a:cxn ang="0">
                  <a:pos x="4" y="52"/>
                </a:cxn>
                <a:cxn ang="0">
                  <a:pos x="0" y="89"/>
                </a:cxn>
                <a:cxn ang="0">
                  <a:pos x="0" y="106"/>
                </a:cxn>
                <a:cxn ang="0">
                  <a:pos x="0" y="109"/>
                </a:cxn>
                <a:cxn ang="0">
                  <a:pos x="0" y="111"/>
                </a:cxn>
                <a:cxn ang="0">
                  <a:pos x="1" y="112"/>
                </a:cxn>
                <a:cxn ang="0">
                  <a:pos x="3" y="116"/>
                </a:cxn>
                <a:cxn ang="0">
                  <a:pos x="10" y="120"/>
                </a:cxn>
                <a:cxn ang="0">
                  <a:pos x="23" y="124"/>
                </a:cxn>
                <a:cxn ang="0">
                  <a:pos x="29" y="124"/>
                </a:cxn>
                <a:cxn ang="0">
                  <a:pos x="35" y="123"/>
                </a:cxn>
                <a:cxn ang="0">
                  <a:pos x="41" y="120"/>
                </a:cxn>
                <a:cxn ang="0">
                  <a:pos x="47" y="116"/>
                </a:cxn>
                <a:cxn ang="0">
                  <a:pos x="49" y="113"/>
                </a:cxn>
                <a:cxn ang="0">
                  <a:pos x="51" y="110"/>
                </a:cxn>
                <a:cxn ang="0">
                  <a:pos x="52" y="107"/>
                </a:cxn>
                <a:cxn ang="0">
                  <a:pos x="52" y="103"/>
                </a:cxn>
                <a:cxn ang="0">
                  <a:pos x="52" y="74"/>
                </a:cxn>
                <a:cxn ang="0">
                  <a:pos x="59" y="44"/>
                </a:cxn>
                <a:cxn ang="0">
                  <a:pos x="61" y="39"/>
                </a:cxn>
                <a:cxn ang="0">
                  <a:pos x="63" y="29"/>
                </a:cxn>
                <a:cxn ang="0">
                  <a:pos x="64" y="18"/>
                </a:cxn>
                <a:cxn ang="0">
                  <a:pos x="62" y="14"/>
                </a:cxn>
                <a:cxn ang="0">
                  <a:pos x="60" y="13"/>
                </a:cxn>
              </a:cxnLst>
              <a:rect l="0" t="0" r="r" b="b"/>
              <a:pathLst>
                <a:path w="64" h="124">
                  <a:moveTo>
                    <a:pt x="60" y="13"/>
                  </a:moveTo>
                  <a:lnTo>
                    <a:pt x="59" y="12"/>
                  </a:lnTo>
                  <a:lnTo>
                    <a:pt x="57" y="13"/>
                  </a:lnTo>
                  <a:lnTo>
                    <a:pt x="55" y="13"/>
                  </a:lnTo>
                  <a:lnTo>
                    <a:pt x="53" y="15"/>
                  </a:lnTo>
                  <a:lnTo>
                    <a:pt x="48" y="17"/>
                  </a:lnTo>
                  <a:lnTo>
                    <a:pt x="46" y="18"/>
                  </a:lnTo>
                  <a:lnTo>
                    <a:pt x="44" y="18"/>
                  </a:lnTo>
                  <a:lnTo>
                    <a:pt x="40" y="18"/>
                  </a:lnTo>
                  <a:lnTo>
                    <a:pt x="36" y="16"/>
                  </a:lnTo>
                  <a:lnTo>
                    <a:pt x="29" y="11"/>
                  </a:lnTo>
                  <a:lnTo>
                    <a:pt x="25" y="8"/>
                  </a:lnTo>
                  <a:lnTo>
                    <a:pt x="21" y="2"/>
                  </a:lnTo>
                  <a:lnTo>
                    <a:pt x="20" y="0"/>
                  </a:lnTo>
                  <a:lnTo>
                    <a:pt x="19" y="0"/>
                  </a:lnTo>
                  <a:lnTo>
                    <a:pt x="18" y="0"/>
                  </a:lnTo>
                  <a:lnTo>
                    <a:pt x="17" y="2"/>
                  </a:lnTo>
                  <a:lnTo>
                    <a:pt x="16" y="4"/>
                  </a:lnTo>
                  <a:lnTo>
                    <a:pt x="13" y="24"/>
                  </a:lnTo>
                  <a:lnTo>
                    <a:pt x="4" y="52"/>
                  </a:lnTo>
                  <a:lnTo>
                    <a:pt x="0" y="89"/>
                  </a:lnTo>
                  <a:lnTo>
                    <a:pt x="0" y="106"/>
                  </a:lnTo>
                  <a:lnTo>
                    <a:pt x="0" y="109"/>
                  </a:lnTo>
                  <a:lnTo>
                    <a:pt x="0" y="111"/>
                  </a:lnTo>
                  <a:lnTo>
                    <a:pt x="1" y="112"/>
                  </a:lnTo>
                  <a:lnTo>
                    <a:pt x="3" y="116"/>
                  </a:lnTo>
                  <a:lnTo>
                    <a:pt x="10" y="120"/>
                  </a:lnTo>
                  <a:lnTo>
                    <a:pt x="23" y="124"/>
                  </a:lnTo>
                  <a:lnTo>
                    <a:pt x="29" y="124"/>
                  </a:lnTo>
                  <a:lnTo>
                    <a:pt x="35" y="123"/>
                  </a:lnTo>
                  <a:lnTo>
                    <a:pt x="41" y="120"/>
                  </a:lnTo>
                  <a:lnTo>
                    <a:pt x="47" y="116"/>
                  </a:lnTo>
                  <a:lnTo>
                    <a:pt x="49" y="113"/>
                  </a:lnTo>
                  <a:lnTo>
                    <a:pt x="51" y="110"/>
                  </a:lnTo>
                  <a:lnTo>
                    <a:pt x="52" y="107"/>
                  </a:lnTo>
                  <a:lnTo>
                    <a:pt x="52" y="103"/>
                  </a:lnTo>
                  <a:lnTo>
                    <a:pt x="52" y="74"/>
                  </a:lnTo>
                  <a:lnTo>
                    <a:pt x="59" y="44"/>
                  </a:lnTo>
                  <a:lnTo>
                    <a:pt x="61" y="39"/>
                  </a:lnTo>
                  <a:lnTo>
                    <a:pt x="63" y="29"/>
                  </a:lnTo>
                  <a:lnTo>
                    <a:pt x="64" y="18"/>
                  </a:lnTo>
                  <a:lnTo>
                    <a:pt x="62" y="14"/>
                  </a:lnTo>
                  <a:lnTo>
                    <a:pt x="60" y="13"/>
                  </a:lnTo>
                  <a:close/>
                </a:path>
              </a:pathLst>
            </a:custGeom>
            <a:solidFill>
              <a:srgbClr val="DFBE9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26"/>
            <p:cNvSpPr>
              <a:spLocks/>
            </p:cNvSpPr>
            <p:nvPr/>
          </p:nvSpPr>
          <p:spPr bwMode="auto">
            <a:xfrm flipH="1">
              <a:off x="8162122" y="5156283"/>
              <a:ext cx="30803" cy="16892"/>
            </a:xfrm>
            <a:custGeom>
              <a:avLst/>
              <a:gdLst/>
              <a:ahLst/>
              <a:cxnLst>
                <a:cxn ang="0">
                  <a:pos x="31" y="8"/>
                </a:cxn>
                <a:cxn ang="0">
                  <a:pos x="31" y="7"/>
                </a:cxn>
                <a:cxn ang="0">
                  <a:pos x="30" y="6"/>
                </a:cxn>
                <a:cxn ang="0">
                  <a:pos x="29" y="5"/>
                </a:cxn>
                <a:cxn ang="0">
                  <a:pos x="25" y="3"/>
                </a:cxn>
                <a:cxn ang="0">
                  <a:pos x="17" y="1"/>
                </a:cxn>
                <a:cxn ang="0">
                  <a:pos x="14" y="0"/>
                </a:cxn>
                <a:cxn ang="0">
                  <a:pos x="5" y="1"/>
                </a:cxn>
                <a:cxn ang="0">
                  <a:pos x="1" y="2"/>
                </a:cxn>
                <a:cxn ang="0">
                  <a:pos x="0" y="2"/>
                </a:cxn>
                <a:cxn ang="0">
                  <a:pos x="0" y="3"/>
                </a:cxn>
                <a:cxn ang="0">
                  <a:pos x="0" y="6"/>
                </a:cxn>
                <a:cxn ang="0">
                  <a:pos x="2" y="9"/>
                </a:cxn>
                <a:cxn ang="0">
                  <a:pos x="5" y="12"/>
                </a:cxn>
                <a:cxn ang="0">
                  <a:pos x="8" y="14"/>
                </a:cxn>
                <a:cxn ang="0">
                  <a:pos x="10" y="15"/>
                </a:cxn>
                <a:cxn ang="0">
                  <a:pos x="17" y="17"/>
                </a:cxn>
                <a:cxn ang="0">
                  <a:pos x="23" y="17"/>
                </a:cxn>
                <a:cxn ang="0">
                  <a:pos x="26" y="16"/>
                </a:cxn>
                <a:cxn ang="0">
                  <a:pos x="29" y="14"/>
                </a:cxn>
                <a:cxn ang="0">
                  <a:pos x="31" y="8"/>
                </a:cxn>
              </a:cxnLst>
              <a:rect l="0" t="0" r="r" b="b"/>
              <a:pathLst>
                <a:path w="31" h="17">
                  <a:moveTo>
                    <a:pt x="31" y="8"/>
                  </a:moveTo>
                  <a:lnTo>
                    <a:pt x="31" y="7"/>
                  </a:lnTo>
                  <a:lnTo>
                    <a:pt x="30" y="6"/>
                  </a:lnTo>
                  <a:lnTo>
                    <a:pt x="29" y="5"/>
                  </a:lnTo>
                  <a:lnTo>
                    <a:pt x="25" y="3"/>
                  </a:lnTo>
                  <a:lnTo>
                    <a:pt x="17" y="1"/>
                  </a:lnTo>
                  <a:lnTo>
                    <a:pt x="14" y="0"/>
                  </a:lnTo>
                  <a:lnTo>
                    <a:pt x="5" y="1"/>
                  </a:lnTo>
                  <a:lnTo>
                    <a:pt x="1" y="2"/>
                  </a:lnTo>
                  <a:lnTo>
                    <a:pt x="0" y="2"/>
                  </a:lnTo>
                  <a:lnTo>
                    <a:pt x="0" y="3"/>
                  </a:lnTo>
                  <a:lnTo>
                    <a:pt x="0" y="6"/>
                  </a:lnTo>
                  <a:lnTo>
                    <a:pt x="2" y="9"/>
                  </a:lnTo>
                  <a:lnTo>
                    <a:pt x="5" y="12"/>
                  </a:lnTo>
                  <a:lnTo>
                    <a:pt x="8" y="14"/>
                  </a:lnTo>
                  <a:lnTo>
                    <a:pt x="10" y="15"/>
                  </a:lnTo>
                  <a:lnTo>
                    <a:pt x="17" y="17"/>
                  </a:lnTo>
                  <a:lnTo>
                    <a:pt x="23" y="17"/>
                  </a:lnTo>
                  <a:lnTo>
                    <a:pt x="26" y="16"/>
                  </a:lnTo>
                  <a:lnTo>
                    <a:pt x="29" y="14"/>
                  </a:lnTo>
                  <a:lnTo>
                    <a:pt x="31" y="8"/>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27"/>
            <p:cNvSpPr>
              <a:spLocks/>
            </p:cNvSpPr>
            <p:nvPr/>
          </p:nvSpPr>
          <p:spPr bwMode="auto">
            <a:xfrm flipH="1">
              <a:off x="7984261" y="5143366"/>
              <a:ext cx="106319" cy="61605"/>
            </a:xfrm>
            <a:custGeom>
              <a:avLst/>
              <a:gdLst/>
              <a:ahLst/>
              <a:cxnLst>
                <a:cxn ang="0">
                  <a:pos x="100" y="0"/>
                </a:cxn>
                <a:cxn ang="0">
                  <a:pos x="99" y="0"/>
                </a:cxn>
                <a:cxn ang="0">
                  <a:pos x="99" y="1"/>
                </a:cxn>
                <a:cxn ang="0">
                  <a:pos x="98" y="2"/>
                </a:cxn>
                <a:cxn ang="0">
                  <a:pos x="97" y="3"/>
                </a:cxn>
                <a:cxn ang="0">
                  <a:pos x="57" y="30"/>
                </a:cxn>
                <a:cxn ang="0">
                  <a:pos x="39" y="36"/>
                </a:cxn>
                <a:cxn ang="0">
                  <a:pos x="3" y="42"/>
                </a:cxn>
                <a:cxn ang="0">
                  <a:pos x="1" y="43"/>
                </a:cxn>
                <a:cxn ang="0">
                  <a:pos x="0" y="44"/>
                </a:cxn>
                <a:cxn ang="0">
                  <a:pos x="1" y="45"/>
                </a:cxn>
                <a:cxn ang="0">
                  <a:pos x="5" y="49"/>
                </a:cxn>
                <a:cxn ang="0">
                  <a:pos x="16" y="56"/>
                </a:cxn>
                <a:cxn ang="0">
                  <a:pos x="22" y="59"/>
                </a:cxn>
                <a:cxn ang="0">
                  <a:pos x="35" y="62"/>
                </a:cxn>
                <a:cxn ang="0">
                  <a:pos x="42" y="62"/>
                </a:cxn>
                <a:cxn ang="0">
                  <a:pos x="55" y="61"/>
                </a:cxn>
                <a:cxn ang="0">
                  <a:pos x="83" y="52"/>
                </a:cxn>
                <a:cxn ang="0">
                  <a:pos x="97" y="44"/>
                </a:cxn>
                <a:cxn ang="0">
                  <a:pos x="102" y="40"/>
                </a:cxn>
                <a:cxn ang="0">
                  <a:pos x="105" y="36"/>
                </a:cxn>
                <a:cxn ang="0">
                  <a:pos x="107" y="31"/>
                </a:cxn>
                <a:cxn ang="0">
                  <a:pos x="107" y="28"/>
                </a:cxn>
                <a:cxn ang="0">
                  <a:pos x="107" y="24"/>
                </a:cxn>
                <a:cxn ang="0">
                  <a:pos x="104" y="10"/>
                </a:cxn>
                <a:cxn ang="0">
                  <a:pos x="101" y="1"/>
                </a:cxn>
                <a:cxn ang="0">
                  <a:pos x="100" y="0"/>
                </a:cxn>
              </a:cxnLst>
              <a:rect l="0" t="0" r="r" b="b"/>
              <a:pathLst>
                <a:path w="107" h="62">
                  <a:moveTo>
                    <a:pt x="100" y="0"/>
                  </a:moveTo>
                  <a:lnTo>
                    <a:pt x="99" y="0"/>
                  </a:lnTo>
                  <a:lnTo>
                    <a:pt x="99" y="1"/>
                  </a:lnTo>
                  <a:lnTo>
                    <a:pt x="98" y="2"/>
                  </a:lnTo>
                  <a:lnTo>
                    <a:pt x="97" y="3"/>
                  </a:lnTo>
                  <a:lnTo>
                    <a:pt x="57" y="30"/>
                  </a:lnTo>
                  <a:lnTo>
                    <a:pt x="39" y="36"/>
                  </a:lnTo>
                  <a:lnTo>
                    <a:pt x="3" y="42"/>
                  </a:lnTo>
                  <a:lnTo>
                    <a:pt x="1" y="43"/>
                  </a:lnTo>
                  <a:lnTo>
                    <a:pt x="0" y="44"/>
                  </a:lnTo>
                  <a:lnTo>
                    <a:pt x="1" y="45"/>
                  </a:lnTo>
                  <a:lnTo>
                    <a:pt x="5" y="49"/>
                  </a:lnTo>
                  <a:lnTo>
                    <a:pt x="16" y="56"/>
                  </a:lnTo>
                  <a:lnTo>
                    <a:pt x="22" y="59"/>
                  </a:lnTo>
                  <a:lnTo>
                    <a:pt x="35" y="62"/>
                  </a:lnTo>
                  <a:lnTo>
                    <a:pt x="42" y="62"/>
                  </a:lnTo>
                  <a:lnTo>
                    <a:pt x="55" y="61"/>
                  </a:lnTo>
                  <a:lnTo>
                    <a:pt x="83" y="52"/>
                  </a:lnTo>
                  <a:lnTo>
                    <a:pt x="97" y="44"/>
                  </a:lnTo>
                  <a:lnTo>
                    <a:pt x="102" y="40"/>
                  </a:lnTo>
                  <a:lnTo>
                    <a:pt x="105" y="36"/>
                  </a:lnTo>
                  <a:lnTo>
                    <a:pt x="107" y="31"/>
                  </a:lnTo>
                  <a:lnTo>
                    <a:pt x="107" y="28"/>
                  </a:lnTo>
                  <a:lnTo>
                    <a:pt x="107" y="24"/>
                  </a:lnTo>
                  <a:lnTo>
                    <a:pt x="104" y="10"/>
                  </a:lnTo>
                  <a:lnTo>
                    <a:pt x="101" y="1"/>
                  </a:lnTo>
                  <a:lnTo>
                    <a:pt x="100" y="0"/>
                  </a:lnTo>
                  <a:close/>
                </a:path>
              </a:pathLst>
            </a:custGeom>
            <a:solidFill>
              <a:srgbClr val="DFBE9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28"/>
            <p:cNvSpPr>
              <a:spLocks/>
            </p:cNvSpPr>
            <p:nvPr/>
          </p:nvSpPr>
          <p:spPr bwMode="auto">
            <a:xfrm flipH="1">
              <a:off x="8070708" y="5188080"/>
              <a:ext cx="31796" cy="107313"/>
            </a:xfrm>
            <a:custGeom>
              <a:avLst/>
              <a:gdLst/>
              <a:ahLst/>
              <a:cxnLst>
                <a:cxn ang="0">
                  <a:pos x="28" y="18"/>
                </a:cxn>
                <a:cxn ang="0">
                  <a:pos x="28" y="17"/>
                </a:cxn>
                <a:cxn ang="0">
                  <a:pos x="26" y="16"/>
                </a:cxn>
                <a:cxn ang="0">
                  <a:pos x="25" y="16"/>
                </a:cxn>
                <a:cxn ang="0">
                  <a:pos x="22" y="17"/>
                </a:cxn>
                <a:cxn ang="0">
                  <a:pos x="21" y="17"/>
                </a:cxn>
                <a:cxn ang="0">
                  <a:pos x="19" y="16"/>
                </a:cxn>
                <a:cxn ang="0">
                  <a:pos x="17" y="15"/>
                </a:cxn>
                <a:cxn ang="0">
                  <a:pos x="16" y="11"/>
                </a:cxn>
                <a:cxn ang="0">
                  <a:pos x="10" y="2"/>
                </a:cxn>
                <a:cxn ang="0">
                  <a:pos x="9" y="1"/>
                </a:cxn>
                <a:cxn ang="0">
                  <a:pos x="8" y="0"/>
                </a:cxn>
                <a:cxn ang="0">
                  <a:pos x="8" y="0"/>
                </a:cxn>
                <a:cxn ang="0">
                  <a:pos x="7" y="1"/>
                </a:cxn>
                <a:cxn ang="0">
                  <a:pos x="6" y="2"/>
                </a:cxn>
                <a:cxn ang="0">
                  <a:pos x="5" y="4"/>
                </a:cxn>
                <a:cxn ang="0">
                  <a:pos x="0" y="68"/>
                </a:cxn>
                <a:cxn ang="0">
                  <a:pos x="0" y="96"/>
                </a:cxn>
                <a:cxn ang="0">
                  <a:pos x="1" y="103"/>
                </a:cxn>
                <a:cxn ang="0">
                  <a:pos x="2" y="104"/>
                </a:cxn>
                <a:cxn ang="0">
                  <a:pos x="5" y="104"/>
                </a:cxn>
                <a:cxn ang="0">
                  <a:pos x="9" y="105"/>
                </a:cxn>
                <a:cxn ang="0">
                  <a:pos x="15" y="107"/>
                </a:cxn>
                <a:cxn ang="0">
                  <a:pos x="20" y="108"/>
                </a:cxn>
                <a:cxn ang="0">
                  <a:pos x="26" y="107"/>
                </a:cxn>
                <a:cxn ang="0">
                  <a:pos x="29" y="105"/>
                </a:cxn>
                <a:cxn ang="0">
                  <a:pos x="30" y="104"/>
                </a:cxn>
                <a:cxn ang="0">
                  <a:pos x="31" y="103"/>
                </a:cxn>
                <a:cxn ang="0">
                  <a:pos x="31" y="101"/>
                </a:cxn>
                <a:cxn ang="0">
                  <a:pos x="32" y="99"/>
                </a:cxn>
                <a:cxn ang="0">
                  <a:pos x="32" y="92"/>
                </a:cxn>
                <a:cxn ang="0">
                  <a:pos x="29" y="64"/>
                </a:cxn>
                <a:cxn ang="0">
                  <a:pos x="29" y="24"/>
                </a:cxn>
                <a:cxn ang="0">
                  <a:pos x="28" y="18"/>
                </a:cxn>
              </a:cxnLst>
              <a:rect l="0" t="0" r="r" b="b"/>
              <a:pathLst>
                <a:path w="32" h="108">
                  <a:moveTo>
                    <a:pt x="28" y="18"/>
                  </a:moveTo>
                  <a:lnTo>
                    <a:pt x="28" y="17"/>
                  </a:lnTo>
                  <a:lnTo>
                    <a:pt x="26" y="16"/>
                  </a:lnTo>
                  <a:lnTo>
                    <a:pt x="25" y="16"/>
                  </a:lnTo>
                  <a:lnTo>
                    <a:pt x="22" y="17"/>
                  </a:lnTo>
                  <a:lnTo>
                    <a:pt x="21" y="17"/>
                  </a:lnTo>
                  <a:lnTo>
                    <a:pt x="19" y="16"/>
                  </a:lnTo>
                  <a:lnTo>
                    <a:pt x="17" y="15"/>
                  </a:lnTo>
                  <a:lnTo>
                    <a:pt x="16" y="11"/>
                  </a:lnTo>
                  <a:lnTo>
                    <a:pt x="10" y="2"/>
                  </a:lnTo>
                  <a:lnTo>
                    <a:pt x="9" y="1"/>
                  </a:lnTo>
                  <a:lnTo>
                    <a:pt x="8" y="0"/>
                  </a:lnTo>
                  <a:lnTo>
                    <a:pt x="8" y="0"/>
                  </a:lnTo>
                  <a:lnTo>
                    <a:pt x="7" y="1"/>
                  </a:lnTo>
                  <a:lnTo>
                    <a:pt x="6" y="2"/>
                  </a:lnTo>
                  <a:lnTo>
                    <a:pt x="5" y="4"/>
                  </a:lnTo>
                  <a:lnTo>
                    <a:pt x="0" y="68"/>
                  </a:lnTo>
                  <a:lnTo>
                    <a:pt x="0" y="96"/>
                  </a:lnTo>
                  <a:lnTo>
                    <a:pt x="1" y="103"/>
                  </a:lnTo>
                  <a:lnTo>
                    <a:pt x="2" y="104"/>
                  </a:lnTo>
                  <a:lnTo>
                    <a:pt x="5" y="104"/>
                  </a:lnTo>
                  <a:lnTo>
                    <a:pt x="9" y="105"/>
                  </a:lnTo>
                  <a:lnTo>
                    <a:pt x="15" y="107"/>
                  </a:lnTo>
                  <a:lnTo>
                    <a:pt x="20" y="108"/>
                  </a:lnTo>
                  <a:lnTo>
                    <a:pt x="26" y="107"/>
                  </a:lnTo>
                  <a:lnTo>
                    <a:pt x="29" y="105"/>
                  </a:lnTo>
                  <a:lnTo>
                    <a:pt x="30" y="104"/>
                  </a:lnTo>
                  <a:lnTo>
                    <a:pt x="31" y="103"/>
                  </a:lnTo>
                  <a:lnTo>
                    <a:pt x="31" y="101"/>
                  </a:lnTo>
                  <a:lnTo>
                    <a:pt x="32" y="99"/>
                  </a:lnTo>
                  <a:lnTo>
                    <a:pt x="32" y="92"/>
                  </a:lnTo>
                  <a:lnTo>
                    <a:pt x="29" y="64"/>
                  </a:lnTo>
                  <a:lnTo>
                    <a:pt x="29" y="24"/>
                  </a:lnTo>
                  <a:lnTo>
                    <a:pt x="28" y="18"/>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29"/>
            <p:cNvSpPr>
              <a:spLocks/>
            </p:cNvSpPr>
            <p:nvPr/>
          </p:nvSpPr>
          <p:spPr bwMode="auto">
            <a:xfrm flipH="1">
              <a:off x="7991217" y="5193048"/>
              <a:ext cx="78498" cy="93402"/>
            </a:xfrm>
            <a:custGeom>
              <a:avLst/>
              <a:gdLst/>
              <a:ahLst/>
              <a:cxnLst>
                <a:cxn ang="0">
                  <a:pos x="76" y="0"/>
                </a:cxn>
                <a:cxn ang="0">
                  <a:pos x="73" y="3"/>
                </a:cxn>
                <a:cxn ang="0">
                  <a:pos x="54" y="13"/>
                </a:cxn>
                <a:cxn ang="0">
                  <a:pos x="42" y="17"/>
                </a:cxn>
                <a:cxn ang="0">
                  <a:pos x="22" y="20"/>
                </a:cxn>
                <a:cxn ang="0">
                  <a:pos x="16" y="19"/>
                </a:cxn>
                <a:cxn ang="0">
                  <a:pos x="10" y="17"/>
                </a:cxn>
                <a:cxn ang="0">
                  <a:pos x="7" y="15"/>
                </a:cxn>
                <a:cxn ang="0">
                  <a:pos x="5" y="15"/>
                </a:cxn>
                <a:cxn ang="0">
                  <a:pos x="3" y="15"/>
                </a:cxn>
                <a:cxn ang="0">
                  <a:pos x="1" y="16"/>
                </a:cxn>
                <a:cxn ang="0">
                  <a:pos x="0" y="20"/>
                </a:cxn>
                <a:cxn ang="0">
                  <a:pos x="4" y="39"/>
                </a:cxn>
                <a:cxn ang="0">
                  <a:pos x="4" y="47"/>
                </a:cxn>
                <a:cxn ang="0">
                  <a:pos x="3" y="79"/>
                </a:cxn>
                <a:cxn ang="0">
                  <a:pos x="4" y="84"/>
                </a:cxn>
                <a:cxn ang="0">
                  <a:pos x="6" y="89"/>
                </a:cxn>
                <a:cxn ang="0">
                  <a:pos x="8" y="92"/>
                </a:cxn>
                <a:cxn ang="0">
                  <a:pos x="10" y="94"/>
                </a:cxn>
                <a:cxn ang="0">
                  <a:pos x="13" y="94"/>
                </a:cxn>
                <a:cxn ang="0">
                  <a:pos x="19" y="89"/>
                </a:cxn>
                <a:cxn ang="0">
                  <a:pos x="27" y="85"/>
                </a:cxn>
                <a:cxn ang="0">
                  <a:pos x="32" y="83"/>
                </a:cxn>
                <a:cxn ang="0">
                  <a:pos x="60" y="68"/>
                </a:cxn>
                <a:cxn ang="0">
                  <a:pos x="65" y="62"/>
                </a:cxn>
                <a:cxn ang="0">
                  <a:pos x="71" y="45"/>
                </a:cxn>
                <a:cxn ang="0">
                  <a:pos x="79" y="6"/>
                </a:cxn>
                <a:cxn ang="0">
                  <a:pos x="79" y="2"/>
                </a:cxn>
                <a:cxn ang="0">
                  <a:pos x="78" y="1"/>
                </a:cxn>
                <a:cxn ang="0">
                  <a:pos x="77" y="0"/>
                </a:cxn>
                <a:cxn ang="0">
                  <a:pos x="76" y="0"/>
                </a:cxn>
              </a:cxnLst>
              <a:rect l="0" t="0" r="r" b="b"/>
              <a:pathLst>
                <a:path w="79" h="94">
                  <a:moveTo>
                    <a:pt x="76" y="0"/>
                  </a:moveTo>
                  <a:lnTo>
                    <a:pt x="73" y="3"/>
                  </a:lnTo>
                  <a:lnTo>
                    <a:pt x="54" y="13"/>
                  </a:lnTo>
                  <a:lnTo>
                    <a:pt x="42" y="17"/>
                  </a:lnTo>
                  <a:lnTo>
                    <a:pt x="22" y="20"/>
                  </a:lnTo>
                  <a:lnTo>
                    <a:pt x="16" y="19"/>
                  </a:lnTo>
                  <a:lnTo>
                    <a:pt x="10" y="17"/>
                  </a:lnTo>
                  <a:lnTo>
                    <a:pt x="7" y="15"/>
                  </a:lnTo>
                  <a:lnTo>
                    <a:pt x="5" y="15"/>
                  </a:lnTo>
                  <a:lnTo>
                    <a:pt x="3" y="15"/>
                  </a:lnTo>
                  <a:lnTo>
                    <a:pt x="1" y="16"/>
                  </a:lnTo>
                  <a:lnTo>
                    <a:pt x="0" y="20"/>
                  </a:lnTo>
                  <a:lnTo>
                    <a:pt x="4" y="39"/>
                  </a:lnTo>
                  <a:lnTo>
                    <a:pt x="4" y="47"/>
                  </a:lnTo>
                  <a:lnTo>
                    <a:pt x="3" y="79"/>
                  </a:lnTo>
                  <a:lnTo>
                    <a:pt x="4" y="84"/>
                  </a:lnTo>
                  <a:lnTo>
                    <a:pt x="6" y="89"/>
                  </a:lnTo>
                  <a:lnTo>
                    <a:pt x="8" y="92"/>
                  </a:lnTo>
                  <a:lnTo>
                    <a:pt x="10" y="94"/>
                  </a:lnTo>
                  <a:lnTo>
                    <a:pt x="13" y="94"/>
                  </a:lnTo>
                  <a:lnTo>
                    <a:pt x="19" y="89"/>
                  </a:lnTo>
                  <a:lnTo>
                    <a:pt x="27" y="85"/>
                  </a:lnTo>
                  <a:lnTo>
                    <a:pt x="32" y="83"/>
                  </a:lnTo>
                  <a:lnTo>
                    <a:pt x="60" y="68"/>
                  </a:lnTo>
                  <a:lnTo>
                    <a:pt x="65" y="62"/>
                  </a:lnTo>
                  <a:lnTo>
                    <a:pt x="71" y="45"/>
                  </a:lnTo>
                  <a:lnTo>
                    <a:pt x="79" y="6"/>
                  </a:lnTo>
                  <a:lnTo>
                    <a:pt x="79" y="2"/>
                  </a:lnTo>
                  <a:lnTo>
                    <a:pt x="78" y="1"/>
                  </a:lnTo>
                  <a:lnTo>
                    <a:pt x="77" y="0"/>
                  </a:lnTo>
                  <a:lnTo>
                    <a:pt x="76" y="0"/>
                  </a:lnTo>
                  <a:close/>
                </a:path>
              </a:pathLst>
            </a:custGeom>
            <a:solidFill>
              <a:srgbClr val="DFBE9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30"/>
            <p:cNvSpPr>
              <a:spLocks/>
            </p:cNvSpPr>
            <p:nvPr/>
          </p:nvSpPr>
          <p:spPr bwMode="auto">
            <a:xfrm flipH="1">
              <a:off x="7932592" y="5097659"/>
              <a:ext cx="48688" cy="95389"/>
            </a:xfrm>
            <a:custGeom>
              <a:avLst/>
              <a:gdLst/>
              <a:ahLst/>
              <a:cxnLst>
                <a:cxn ang="0">
                  <a:pos x="20" y="0"/>
                </a:cxn>
                <a:cxn ang="0">
                  <a:pos x="19" y="0"/>
                </a:cxn>
                <a:cxn ang="0">
                  <a:pos x="19" y="1"/>
                </a:cxn>
                <a:cxn ang="0">
                  <a:pos x="25" y="8"/>
                </a:cxn>
                <a:cxn ang="0">
                  <a:pos x="27" y="10"/>
                </a:cxn>
                <a:cxn ang="0">
                  <a:pos x="28" y="12"/>
                </a:cxn>
                <a:cxn ang="0">
                  <a:pos x="28" y="14"/>
                </a:cxn>
                <a:cxn ang="0">
                  <a:pos x="28" y="16"/>
                </a:cxn>
                <a:cxn ang="0">
                  <a:pos x="27" y="19"/>
                </a:cxn>
                <a:cxn ang="0">
                  <a:pos x="20" y="28"/>
                </a:cxn>
                <a:cxn ang="0">
                  <a:pos x="17" y="32"/>
                </a:cxn>
                <a:cxn ang="0">
                  <a:pos x="15" y="33"/>
                </a:cxn>
                <a:cxn ang="0">
                  <a:pos x="14" y="34"/>
                </a:cxn>
                <a:cxn ang="0">
                  <a:pos x="9" y="36"/>
                </a:cxn>
                <a:cxn ang="0">
                  <a:pos x="6" y="37"/>
                </a:cxn>
                <a:cxn ang="0">
                  <a:pos x="3" y="37"/>
                </a:cxn>
                <a:cxn ang="0">
                  <a:pos x="2" y="39"/>
                </a:cxn>
                <a:cxn ang="0">
                  <a:pos x="1" y="40"/>
                </a:cxn>
                <a:cxn ang="0">
                  <a:pos x="0" y="42"/>
                </a:cxn>
                <a:cxn ang="0">
                  <a:pos x="1" y="44"/>
                </a:cxn>
                <a:cxn ang="0">
                  <a:pos x="6" y="58"/>
                </a:cxn>
                <a:cxn ang="0">
                  <a:pos x="7" y="64"/>
                </a:cxn>
                <a:cxn ang="0">
                  <a:pos x="8" y="88"/>
                </a:cxn>
                <a:cxn ang="0">
                  <a:pos x="7" y="92"/>
                </a:cxn>
                <a:cxn ang="0">
                  <a:pos x="6" y="95"/>
                </a:cxn>
                <a:cxn ang="0">
                  <a:pos x="5" y="96"/>
                </a:cxn>
                <a:cxn ang="0">
                  <a:pos x="6" y="96"/>
                </a:cxn>
                <a:cxn ang="0">
                  <a:pos x="8" y="96"/>
                </a:cxn>
                <a:cxn ang="0">
                  <a:pos x="9" y="95"/>
                </a:cxn>
                <a:cxn ang="0">
                  <a:pos x="14" y="91"/>
                </a:cxn>
                <a:cxn ang="0">
                  <a:pos x="18" y="86"/>
                </a:cxn>
                <a:cxn ang="0">
                  <a:pos x="35" y="75"/>
                </a:cxn>
                <a:cxn ang="0">
                  <a:pos x="41" y="68"/>
                </a:cxn>
                <a:cxn ang="0">
                  <a:pos x="48" y="53"/>
                </a:cxn>
                <a:cxn ang="0">
                  <a:pos x="49" y="42"/>
                </a:cxn>
                <a:cxn ang="0">
                  <a:pos x="49" y="32"/>
                </a:cxn>
                <a:cxn ang="0">
                  <a:pos x="46" y="21"/>
                </a:cxn>
                <a:cxn ang="0">
                  <a:pos x="39" y="10"/>
                </a:cxn>
                <a:cxn ang="0">
                  <a:pos x="37" y="9"/>
                </a:cxn>
                <a:cxn ang="0">
                  <a:pos x="22" y="1"/>
                </a:cxn>
                <a:cxn ang="0">
                  <a:pos x="20" y="0"/>
                </a:cxn>
              </a:cxnLst>
              <a:rect l="0" t="0" r="r" b="b"/>
              <a:pathLst>
                <a:path w="49" h="96">
                  <a:moveTo>
                    <a:pt x="20" y="0"/>
                  </a:moveTo>
                  <a:lnTo>
                    <a:pt x="19" y="0"/>
                  </a:lnTo>
                  <a:lnTo>
                    <a:pt x="19" y="1"/>
                  </a:lnTo>
                  <a:lnTo>
                    <a:pt x="25" y="8"/>
                  </a:lnTo>
                  <a:lnTo>
                    <a:pt x="27" y="10"/>
                  </a:lnTo>
                  <a:lnTo>
                    <a:pt x="28" y="12"/>
                  </a:lnTo>
                  <a:lnTo>
                    <a:pt x="28" y="14"/>
                  </a:lnTo>
                  <a:lnTo>
                    <a:pt x="28" y="16"/>
                  </a:lnTo>
                  <a:lnTo>
                    <a:pt x="27" y="19"/>
                  </a:lnTo>
                  <a:lnTo>
                    <a:pt x="20" y="28"/>
                  </a:lnTo>
                  <a:lnTo>
                    <a:pt x="17" y="32"/>
                  </a:lnTo>
                  <a:lnTo>
                    <a:pt x="15" y="33"/>
                  </a:lnTo>
                  <a:lnTo>
                    <a:pt x="14" y="34"/>
                  </a:lnTo>
                  <a:lnTo>
                    <a:pt x="9" y="36"/>
                  </a:lnTo>
                  <a:lnTo>
                    <a:pt x="6" y="37"/>
                  </a:lnTo>
                  <a:lnTo>
                    <a:pt x="3" y="37"/>
                  </a:lnTo>
                  <a:lnTo>
                    <a:pt x="2" y="39"/>
                  </a:lnTo>
                  <a:lnTo>
                    <a:pt x="1" y="40"/>
                  </a:lnTo>
                  <a:lnTo>
                    <a:pt x="0" y="42"/>
                  </a:lnTo>
                  <a:lnTo>
                    <a:pt x="1" y="44"/>
                  </a:lnTo>
                  <a:lnTo>
                    <a:pt x="6" y="58"/>
                  </a:lnTo>
                  <a:lnTo>
                    <a:pt x="7" y="64"/>
                  </a:lnTo>
                  <a:lnTo>
                    <a:pt x="8" y="88"/>
                  </a:lnTo>
                  <a:lnTo>
                    <a:pt x="7" y="92"/>
                  </a:lnTo>
                  <a:lnTo>
                    <a:pt x="6" y="95"/>
                  </a:lnTo>
                  <a:lnTo>
                    <a:pt x="5" y="96"/>
                  </a:lnTo>
                  <a:lnTo>
                    <a:pt x="6" y="96"/>
                  </a:lnTo>
                  <a:lnTo>
                    <a:pt x="8" y="96"/>
                  </a:lnTo>
                  <a:lnTo>
                    <a:pt x="9" y="95"/>
                  </a:lnTo>
                  <a:lnTo>
                    <a:pt x="14" y="91"/>
                  </a:lnTo>
                  <a:lnTo>
                    <a:pt x="18" y="86"/>
                  </a:lnTo>
                  <a:lnTo>
                    <a:pt x="35" y="75"/>
                  </a:lnTo>
                  <a:lnTo>
                    <a:pt x="41" y="68"/>
                  </a:lnTo>
                  <a:lnTo>
                    <a:pt x="48" y="53"/>
                  </a:lnTo>
                  <a:lnTo>
                    <a:pt x="49" y="42"/>
                  </a:lnTo>
                  <a:lnTo>
                    <a:pt x="49" y="32"/>
                  </a:lnTo>
                  <a:lnTo>
                    <a:pt x="46" y="21"/>
                  </a:lnTo>
                  <a:lnTo>
                    <a:pt x="39" y="10"/>
                  </a:lnTo>
                  <a:lnTo>
                    <a:pt x="37" y="9"/>
                  </a:lnTo>
                  <a:lnTo>
                    <a:pt x="22" y="1"/>
                  </a:lnTo>
                  <a:lnTo>
                    <a:pt x="20" y="0"/>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31"/>
            <p:cNvSpPr>
              <a:spLocks/>
            </p:cNvSpPr>
            <p:nvPr/>
          </p:nvSpPr>
          <p:spPr bwMode="auto">
            <a:xfrm flipH="1">
              <a:off x="8103498" y="5184105"/>
              <a:ext cx="59618" cy="76510"/>
            </a:xfrm>
            <a:custGeom>
              <a:avLst/>
              <a:gdLst/>
              <a:ahLst/>
              <a:cxnLst>
                <a:cxn ang="0">
                  <a:pos x="56" y="6"/>
                </a:cxn>
                <a:cxn ang="0">
                  <a:pos x="43" y="9"/>
                </a:cxn>
                <a:cxn ang="0">
                  <a:pos x="36" y="9"/>
                </a:cxn>
                <a:cxn ang="0">
                  <a:pos x="30" y="7"/>
                </a:cxn>
                <a:cxn ang="0">
                  <a:pos x="21" y="1"/>
                </a:cxn>
                <a:cxn ang="0">
                  <a:pos x="15" y="0"/>
                </a:cxn>
                <a:cxn ang="0">
                  <a:pos x="13" y="1"/>
                </a:cxn>
                <a:cxn ang="0">
                  <a:pos x="11" y="4"/>
                </a:cxn>
                <a:cxn ang="0">
                  <a:pos x="10" y="9"/>
                </a:cxn>
                <a:cxn ang="0">
                  <a:pos x="7" y="20"/>
                </a:cxn>
                <a:cxn ang="0">
                  <a:pos x="5" y="38"/>
                </a:cxn>
                <a:cxn ang="0">
                  <a:pos x="0" y="65"/>
                </a:cxn>
                <a:cxn ang="0">
                  <a:pos x="0" y="70"/>
                </a:cxn>
                <a:cxn ang="0">
                  <a:pos x="1" y="70"/>
                </a:cxn>
                <a:cxn ang="0">
                  <a:pos x="2" y="71"/>
                </a:cxn>
                <a:cxn ang="0">
                  <a:pos x="4" y="72"/>
                </a:cxn>
                <a:cxn ang="0">
                  <a:pos x="6" y="73"/>
                </a:cxn>
                <a:cxn ang="0">
                  <a:pos x="9" y="74"/>
                </a:cxn>
                <a:cxn ang="0">
                  <a:pos x="38" y="77"/>
                </a:cxn>
                <a:cxn ang="0">
                  <a:pos x="47" y="77"/>
                </a:cxn>
                <a:cxn ang="0">
                  <a:pos x="51" y="76"/>
                </a:cxn>
                <a:cxn ang="0">
                  <a:pos x="54" y="74"/>
                </a:cxn>
                <a:cxn ang="0">
                  <a:pos x="55" y="73"/>
                </a:cxn>
                <a:cxn ang="0">
                  <a:pos x="56" y="70"/>
                </a:cxn>
                <a:cxn ang="0">
                  <a:pos x="56" y="67"/>
                </a:cxn>
                <a:cxn ang="0">
                  <a:pos x="55" y="58"/>
                </a:cxn>
                <a:cxn ang="0">
                  <a:pos x="55" y="26"/>
                </a:cxn>
                <a:cxn ang="0">
                  <a:pos x="56" y="23"/>
                </a:cxn>
                <a:cxn ang="0">
                  <a:pos x="60" y="12"/>
                </a:cxn>
                <a:cxn ang="0">
                  <a:pos x="60" y="10"/>
                </a:cxn>
                <a:cxn ang="0">
                  <a:pos x="60" y="8"/>
                </a:cxn>
                <a:cxn ang="0">
                  <a:pos x="60" y="7"/>
                </a:cxn>
                <a:cxn ang="0">
                  <a:pos x="58" y="6"/>
                </a:cxn>
                <a:cxn ang="0">
                  <a:pos x="56" y="6"/>
                </a:cxn>
              </a:cxnLst>
              <a:rect l="0" t="0" r="r" b="b"/>
              <a:pathLst>
                <a:path w="60" h="77">
                  <a:moveTo>
                    <a:pt x="56" y="6"/>
                  </a:moveTo>
                  <a:lnTo>
                    <a:pt x="43" y="9"/>
                  </a:lnTo>
                  <a:lnTo>
                    <a:pt x="36" y="9"/>
                  </a:lnTo>
                  <a:lnTo>
                    <a:pt x="30" y="7"/>
                  </a:lnTo>
                  <a:lnTo>
                    <a:pt x="21" y="1"/>
                  </a:lnTo>
                  <a:lnTo>
                    <a:pt x="15" y="0"/>
                  </a:lnTo>
                  <a:lnTo>
                    <a:pt x="13" y="1"/>
                  </a:lnTo>
                  <a:lnTo>
                    <a:pt x="11" y="4"/>
                  </a:lnTo>
                  <a:lnTo>
                    <a:pt x="10" y="9"/>
                  </a:lnTo>
                  <a:lnTo>
                    <a:pt x="7" y="20"/>
                  </a:lnTo>
                  <a:lnTo>
                    <a:pt x="5" y="38"/>
                  </a:lnTo>
                  <a:lnTo>
                    <a:pt x="0" y="65"/>
                  </a:lnTo>
                  <a:lnTo>
                    <a:pt x="0" y="70"/>
                  </a:lnTo>
                  <a:lnTo>
                    <a:pt x="1" y="70"/>
                  </a:lnTo>
                  <a:lnTo>
                    <a:pt x="2" y="71"/>
                  </a:lnTo>
                  <a:lnTo>
                    <a:pt x="4" y="72"/>
                  </a:lnTo>
                  <a:lnTo>
                    <a:pt x="6" y="73"/>
                  </a:lnTo>
                  <a:lnTo>
                    <a:pt x="9" y="74"/>
                  </a:lnTo>
                  <a:lnTo>
                    <a:pt x="38" y="77"/>
                  </a:lnTo>
                  <a:lnTo>
                    <a:pt x="47" y="77"/>
                  </a:lnTo>
                  <a:lnTo>
                    <a:pt x="51" y="76"/>
                  </a:lnTo>
                  <a:lnTo>
                    <a:pt x="54" y="74"/>
                  </a:lnTo>
                  <a:lnTo>
                    <a:pt x="55" y="73"/>
                  </a:lnTo>
                  <a:lnTo>
                    <a:pt x="56" y="70"/>
                  </a:lnTo>
                  <a:lnTo>
                    <a:pt x="56" y="67"/>
                  </a:lnTo>
                  <a:lnTo>
                    <a:pt x="55" y="58"/>
                  </a:lnTo>
                  <a:lnTo>
                    <a:pt x="55" y="26"/>
                  </a:lnTo>
                  <a:lnTo>
                    <a:pt x="56" y="23"/>
                  </a:lnTo>
                  <a:lnTo>
                    <a:pt x="60" y="12"/>
                  </a:lnTo>
                  <a:lnTo>
                    <a:pt x="60" y="10"/>
                  </a:lnTo>
                  <a:lnTo>
                    <a:pt x="60" y="8"/>
                  </a:lnTo>
                  <a:lnTo>
                    <a:pt x="60" y="7"/>
                  </a:lnTo>
                  <a:lnTo>
                    <a:pt x="58" y="6"/>
                  </a:lnTo>
                  <a:lnTo>
                    <a:pt x="56" y="6"/>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32"/>
            <p:cNvSpPr>
              <a:spLocks/>
            </p:cNvSpPr>
            <p:nvPr/>
          </p:nvSpPr>
          <p:spPr bwMode="auto">
            <a:xfrm flipH="1">
              <a:off x="7939548" y="5044996"/>
              <a:ext cx="82472" cy="117249"/>
            </a:xfrm>
            <a:custGeom>
              <a:avLst/>
              <a:gdLst/>
              <a:ahLst/>
              <a:cxnLst>
                <a:cxn ang="0">
                  <a:pos x="15" y="2"/>
                </a:cxn>
                <a:cxn ang="0">
                  <a:pos x="10" y="0"/>
                </a:cxn>
                <a:cxn ang="0">
                  <a:pos x="6" y="0"/>
                </a:cxn>
                <a:cxn ang="0">
                  <a:pos x="5" y="0"/>
                </a:cxn>
                <a:cxn ang="0">
                  <a:pos x="3" y="1"/>
                </a:cxn>
                <a:cxn ang="0">
                  <a:pos x="2" y="4"/>
                </a:cxn>
                <a:cxn ang="0">
                  <a:pos x="1" y="8"/>
                </a:cxn>
                <a:cxn ang="0">
                  <a:pos x="0" y="11"/>
                </a:cxn>
                <a:cxn ang="0">
                  <a:pos x="1" y="14"/>
                </a:cxn>
                <a:cxn ang="0">
                  <a:pos x="2" y="16"/>
                </a:cxn>
                <a:cxn ang="0">
                  <a:pos x="5" y="24"/>
                </a:cxn>
                <a:cxn ang="0">
                  <a:pos x="5" y="26"/>
                </a:cxn>
                <a:cxn ang="0">
                  <a:pos x="6" y="29"/>
                </a:cxn>
                <a:cxn ang="0">
                  <a:pos x="7" y="30"/>
                </a:cxn>
                <a:cxn ang="0">
                  <a:pos x="10" y="31"/>
                </a:cxn>
                <a:cxn ang="0">
                  <a:pos x="12" y="31"/>
                </a:cxn>
                <a:cxn ang="0">
                  <a:pos x="15" y="32"/>
                </a:cxn>
                <a:cxn ang="0">
                  <a:pos x="17" y="33"/>
                </a:cxn>
                <a:cxn ang="0">
                  <a:pos x="19" y="35"/>
                </a:cxn>
                <a:cxn ang="0">
                  <a:pos x="21" y="37"/>
                </a:cxn>
                <a:cxn ang="0">
                  <a:pos x="27" y="52"/>
                </a:cxn>
                <a:cxn ang="0">
                  <a:pos x="29" y="59"/>
                </a:cxn>
                <a:cxn ang="0">
                  <a:pos x="32" y="61"/>
                </a:cxn>
                <a:cxn ang="0">
                  <a:pos x="37" y="65"/>
                </a:cxn>
                <a:cxn ang="0">
                  <a:pos x="39" y="67"/>
                </a:cxn>
                <a:cxn ang="0">
                  <a:pos x="40" y="69"/>
                </a:cxn>
                <a:cxn ang="0">
                  <a:pos x="43" y="76"/>
                </a:cxn>
                <a:cxn ang="0">
                  <a:pos x="45" y="98"/>
                </a:cxn>
                <a:cxn ang="0">
                  <a:pos x="46" y="106"/>
                </a:cxn>
                <a:cxn ang="0">
                  <a:pos x="47" y="108"/>
                </a:cxn>
                <a:cxn ang="0">
                  <a:pos x="50" y="113"/>
                </a:cxn>
                <a:cxn ang="0">
                  <a:pos x="52" y="115"/>
                </a:cxn>
                <a:cxn ang="0">
                  <a:pos x="56" y="118"/>
                </a:cxn>
                <a:cxn ang="0">
                  <a:pos x="57" y="118"/>
                </a:cxn>
                <a:cxn ang="0">
                  <a:pos x="59" y="118"/>
                </a:cxn>
                <a:cxn ang="0">
                  <a:pos x="60" y="117"/>
                </a:cxn>
                <a:cxn ang="0">
                  <a:pos x="61" y="114"/>
                </a:cxn>
                <a:cxn ang="0">
                  <a:pos x="61" y="96"/>
                </a:cxn>
                <a:cxn ang="0">
                  <a:pos x="62" y="88"/>
                </a:cxn>
                <a:cxn ang="0">
                  <a:pos x="62" y="87"/>
                </a:cxn>
                <a:cxn ang="0">
                  <a:pos x="62" y="86"/>
                </a:cxn>
                <a:cxn ang="0">
                  <a:pos x="63" y="86"/>
                </a:cxn>
                <a:cxn ang="0">
                  <a:pos x="65" y="87"/>
                </a:cxn>
                <a:cxn ang="0">
                  <a:pos x="67" y="90"/>
                </a:cxn>
                <a:cxn ang="0">
                  <a:pos x="73" y="101"/>
                </a:cxn>
                <a:cxn ang="0">
                  <a:pos x="75" y="106"/>
                </a:cxn>
                <a:cxn ang="0">
                  <a:pos x="76" y="114"/>
                </a:cxn>
                <a:cxn ang="0">
                  <a:pos x="76" y="115"/>
                </a:cxn>
                <a:cxn ang="0">
                  <a:pos x="76" y="115"/>
                </a:cxn>
                <a:cxn ang="0">
                  <a:pos x="78" y="115"/>
                </a:cxn>
                <a:cxn ang="0">
                  <a:pos x="80" y="113"/>
                </a:cxn>
                <a:cxn ang="0">
                  <a:pos x="82" y="111"/>
                </a:cxn>
                <a:cxn ang="0">
                  <a:pos x="83" y="109"/>
                </a:cxn>
                <a:cxn ang="0">
                  <a:pos x="83" y="103"/>
                </a:cxn>
                <a:cxn ang="0">
                  <a:pos x="81" y="91"/>
                </a:cxn>
                <a:cxn ang="0">
                  <a:pos x="73" y="75"/>
                </a:cxn>
                <a:cxn ang="0">
                  <a:pos x="39" y="26"/>
                </a:cxn>
                <a:cxn ang="0">
                  <a:pos x="25" y="9"/>
                </a:cxn>
                <a:cxn ang="0">
                  <a:pos x="20" y="5"/>
                </a:cxn>
                <a:cxn ang="0">
                  <a:pos x="15" y="2"/>
                </a:cxn>
              </a:cxnLst>
              <a:rect l="0" t="0" r="r" b="b"/>
              <a:pathLst>
                <a:path w="83" h="118">
                  <a:moveTo>
                    <a:pt x="15" y="2"/>
                  </a:moveTo>
                  <a:lnTo>
                    <a:pt x="10" y="0"/>
                  </a:lnTo>
                  <a:lnTo>
                    <a:pt x="6" y="0"/>
                  </a:lnTo>
                  <a:lnTo>
                    <a:pt x="5" y="0"/>
                  </a:lnTo>
                  <a:lnTo>
                    <a:pt x="3" y="1"/>
                  </a:lnTo>
                  <a:lnTo>
                    <a:pt x="2" y="4"/>
                  </a:lnTo>
                  <a:lnTo>
                    <a:pt x="1" y="8"/>
                  </a:lnTo>
                  <a:lnTo>
                    <a:pt x="0" y="11"/>
                  </a:lnTo>
                  <a:lnTo>
                    <a:pt x="1" y="14"/>
                  </a:lnTo>
                  <a:lnTo>
                    <a:pt x="2" y="16"/>
                  </a:lnTo>
                  <a:lnTo>
                    <a:pt x="5" y="24"/>
                  </a:lnTo>
                  <a:lnTo>
                    <a:pt x="5" y="26"/>
                  </a:lnTo>
                  <a:lnTo>
                    <a:pt x="6" y="29"/>
                  </a:lnTo>
                  <a:lnTo>
                    <a:pt x="7" y="30"/>
                  </a:lnTo>
                  <a:lnTo>
                    <a:pt x="10" y="31"/>
                  </a:lnTo>
                  <a:lnTo>
                    <a:pt x="12" y="31"/>
                  </a:lnTo>
                  <a:lnTo>
                    <a:pt x="15" y="32"/>
                  </a:lnTo>
                  <a:lnTo>
                    <a:pt x="17" y="33"/>
                  </a:lnTo>
                  <a:lnTo>
                    <a:pt x="19" y="35"/>
                  </a:lnTo>
                  <a:lnTo>
                    <a:pt x="21" y="37"/>
                  </a:lnTo>
                  <a:lnTo>
                    <a:pt x="27" y="52"/>
                  </a:lnTo>
                  <a:lnTo>
                    <a:pt x="29" y="59"/>
                  </a:lnTo>
                  <a:lnTo>
                    <a:pt x="32" y="61"/>
                  </a:lnTo>
                  <a:lnTo>
                    <a:pt x="37" y="65"/>
                  </a:lnTo>
                  <a:lnTo>
                    <a:pt x="39" y="67"/>
                  </a:lnTo>
                  <a:lnTo>
                    <a:pt x="40" y="69"/>
                  </a:lnTo>
                  <a:lnTo>
                    <a:pt x="43" y="76"/>
                  </a:lnTo>
                  <a:lnTo>
                    <a:pt x="45" y="98"/>
                  </a:lnTo>
                  <a:lnTo>
                    <a:pt x="46" y="106"/>
                  </a:lnTo>
                  <a:lnTo>
                    <a:pt x="47" y="108"/>
                  </a:lnTo>
                  <a:lnTo>
                    <a:pt x="50" y="113"/>
                  </a:lnTo>
                  <a:lnTo>
                    <a:pt x="52" y="115"/>
                  </a:lnTo>
                  <a:lnTo>
                    <a:pt x="56" y="118"/>
                  </a:lnTo>
                  <a:lnTo>
                    <a:pt x="57" y="118"/>
                  </a:lnTo>
                  <a:lnTo>
                    <a:pt x="59" y="118"/>
                  </a:lnTo>
                  <a:lnTo>
                    <a:pt x="60" y="117"/>
                  </a:lnTo>
                  <a:lnTo>
                    <a:pt x="61" y="114"/>
                  </a:lnTo>
                  <a:lnTo>
                    <a:pt x="61" y="96"/>
                  </a:lnTo>
                  <a:lnTo>
                    <a:pt x="62" y="88"/>
                  </a:lnTo>
                  <a:lnTo>
                    <a:pt x="62" y="87"/>
                  </a:lnTo>
                  <a:lnTo>
                    <a:pt x="62" y="86"/>
                  </a:lnTo>
                  <a:lnTo>
                    <a:pt x="63" y="86"/>
                  </a:lnTo>
                  <a:lnTo>
                    <a:pt x="65" y="87"/>
                  </a:lnTo>
                  <a:lnTo>
                    <a:pt x="67" y="90"/>
                  </a:lnTo>
                  <a:lnTo>
                    <a:pt x="73" y="101"/>
                  </a:lnTo>
                  <a:lnTo>
                    <a:pt x="75" y="106"/>
                  </a:lnTo>
                  <a:lnTo>
                    <a:pt x="76" y="114"/>
                  </a:lnTo>
                  <a:lnTo>
                    <a:pt x="76" y="115"/>
                  </a:lnTo>
                  <a:lnTo>
                    <a:pt x="76" y="115"/>
                  </a:lnTo>
                  <a:lnTo>
                    <a:pt x="78" y="115"/>
                  </a:lnTo>
                  <a:lnTo>
                    <a:pt x="80" y="113"/>
                  </a:lnTo>
                  <a:lnTo>
                    <a:pt x="82" y="111"/>
                  </a:lnTo>
                  <a:lnTo>
                    <a:pt x="83" y="109"/>
                  </a:lnTo>
                  <a:lnTo>
                    <a:pt x="83" y="103"/>
                  </a:lnTo>
                  <a:lnTo>
                    <a:pt x="81" y="91"/>
                  </a:lnTo>
                  <a:lnTo>
                    <a:pt x="73" y="75"/>
                  </a:lnTo>
                  <a:lnTo>
                    <a:pt x="39" y="26"/>
                  </a:lnTo>
                  <a:lnTo>
                    <a:pt x="25" y="9"/>
                  </a:lnTo>
                  <a:lnTo>
                    <a:pt x="20" y="5"/>
                  </a:lnTo>
                  <a:lnTo>
                    <a:pt x="15" y="2"/>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33"/>
            <p:cNvSpPr>
              <a:spLocks/>
            </p:cNvSpPr>
            <p:nvPr/>
          </p:nvSpPr>
          <p:spPr bwMode="auto">
            <a:xfrm flipH="1">
              <a:off x="7925637" y="5030092"/>
              <a:ext cx="93402" cy="135134"/>
            </a:xfrm>
            <a:custGeom>
              <a:avLst/>
              <a:gdLst/>
              <a:ahLst/>
              <a:cxnLst>
                <a:cxn ang="0">
                  <a:pos x="28" y="0"/>
                </a:cxn>
                <a:cxn ang="0">
                  <a:pos x="23" y="1"/>
                </a:cxn>
                <a:cxn ang="0">
                  <a:pos x="4" y="9"/>
                </a:cxn>
                <a:cxn ang="0">
                  <a:pos x="1" y="14"/>
                </a:cxn>
                <a:cxn ang="0">
                  <a:pos x="1" y="21"/>
                </a:cxn>
                <a:cxn ang="0">
                  <a:pos x="4" y="30"/>
                </a:cxn>
                <a:cxn ang="0">
                  <a:pos x="7" y="34"/>
                </a:cxn>
                <a:cxn ang="0">
                  <a:pos x="15" y="34"/>
                </a:cxn>
                <a:cxn ang="0">
                  <a:pos x="18" y="35"/>
                </a:cxn>
                <a:cxn ang="0">
                  <a:pos x="24" y="48"/>
                </a:cxn>
                <a:cxn ang="0">
                  <a:pos x="40" y="68"/>
                </a:cxn>
                <a:cxn ang="0">
                  <a:pos x="47" y="93"/>
                </a:cxn>
                <a:cxn ang="0">
                  <a:pos x="47" y="117"/>
                </a:cxn>
                <a:cxn ang="0">
                  <a:pos x="43" y="135"/>
                </a:cxn>
                <a:cxn ang="0">
                  <a:pos x="46" y="136"/>
                </a:cxn>
                <a:cxn ang="0">
                  <a:pos x="55" y="135"/>
                </a:cxn>
                <a:cxn ang="0">
                  <a:pos x="58" y="133"/>
                </a:cxn>
                <a:cxn ang="0">
                  <a:pos x="62" y="104"/>
                </a:cxn>
                <a:cxn ang="0">
                  <a:pos x="60" y="90"/>
                </a:cxn>
                <a:cxn ang="0">
                  <a:pos x="62" y="89"/>
                </a:cxn>
                <a:cxn ang="0">
                  <a:pos x="65" y="93"/>
                </a:cxn>
                <a:cxn ang="0">
                  <a:pos x="71" y="110"/>
                </a:cxn>
                <a:cxn ang="0">
                  <a:pos x="71" y="121"/>
                </a:cxn>
                <a:cxn ang="0">
                  <a:pos x="73" y="130"/>
                </a:cxn>
                <a:cxn ang="0">
                  <a:pos x="78" y="132"/>
                </a:cxn>
                <a:cxn ang="0">
                  <a:pos x="87" y="130"/>
                </a:cxn>
                <a:cxn ang="0">
                  <a:pos x="92" y="127"/>
                </a:cxn>
                <a:cxn ang="0">
                  <a:pos x="94" y="122"/>
                </a:cxn>
                <a:cxn ang="0">
                  <a:pos x="88" y="101"/>
                </a:cxn>
                <a:cxn ang="0">
                  <a:pos x="71" y="72"/>
                </a:cxn>
                <a:cxn ang="0">
                  <a:pos x="70" y="66"/>
                </a:cxn>
                <a:cxn ang="0">
                  <a:pos x="72" y="61"/>
                </a:cxn>
                <a:cxn ang="0">
                  <a:pos x="70" y="50"/>
                </a:cxn>
                <a:cxn ang="0">
                  <a:pos x="65" y="41"/>
                </a:cxn>
                <a:cxn ang="0">
                  <a:pos x="59" y="35"/>
                </a:cxn>
                <a:cxn ang="0">
                  <a:pos x="35" y="19"/>
                </a:cxn>
                <a:cxn ang="0">
                  <a:pos x="33" y="14"/>
                </a:cxn>
                <a:cxn ang="0">
                  <a:pos x="34" y="10"/>
                </a:cxn>
                <a:cxn ang="0">
                  <a:pos x="36" y="5"/>
                </a:cxn>
                <a:cxn ang="0">
                  <a:pos x="35" y="2"/>
                </a:cxn>
                <a:cxn ang="0">
                  <a:pos x="31" y="0"/>
                </a:cxn>
              </a:cxnLst>
              <a:rect l="0" t="0" r="r" b="b"/>
              <a:pathLst>
                <a:path w="94" h="136">
                  <a:moveTo>
                    <a:pt x="31" y="0"/>
                  </a:moveTo>
                  <a:lnTo>
                    <a:pt x="28" y="0"/>
                  </a:lnTo>
                  <a:lnTo>
                    <a:pt x="26" y="0"/>
                  </a:lnTo>
                  <a:lnTo>
                    <a:pt x="23" y="1"/>
                  </a:lnTo>
                  <a:lnTo>
                    <a:pt x="9" y="5"/>
                  </a:lnTo>
                  <a:lnTo>
                    <a:pt x="4" y="9"/>
                  </a:lnTo>
                  <a:lnTo>
                    <a:pt x="2" y="12"/>
                  </a:lnTo>
                  <a:lnTo>
                    <a:pt x="1" y="14"/>
                  </a:lnTo>
                  <a:lnTo>
                    <a:pt x="0" y="18"/>
                  </a:lnTo>
                  <a:lnTo>
                    <a:pt x="1" y="21"/>
                  </a:lnTo>
                  <a:lnTo>
                    <a:pt x="2" y="26"/>
                  </a:lnTo>
                  <a:lnTo>
                    <a:pt x="4" y="30"/>
                  </a:lnTo>
                  <a:lnTo>
                    <a:pt x="6" y="33"/>
                  </a:lnTo>
                  <a:lnTo>
                    <a:pt x="7" y="34"/>
                  </a:lnTo>
                  <a:lnTo>
                    <a:pt x="8" y="34"/>
                  </a:lnTo>
                  <a:lnTo>
                    <a:pt x="15" y="34"/>
                  </a:lnTo>
                  <a:lnTo>
                    <a:pt x="17" y="34"/>
                  </a:lnTo>
                  <a:lnTo>
                    <a:pt x="18" y="35"/>
                  </a:lnTo>
                  <a:lnTo>
                    <a:pt x="19" y="37"/>
                  </a:lnTo>
                  <a:lnTo>
                    <a:pt x="24" y="48"/>
                  </a:lnTo>
                  <a:lnTo>
                    <a:pt x="26" y="52"/>
                  </a:lnTo>
                  <a:lnTo>
                    <a:pt x="40" y="68"/>
                  </a:lnTo>
                  <a:lnTo>
                    <a:pt x="41" y="72"/>
                  </a:lnTo>
                  <a:lnTo>
                    <a:pt x="47" y="93"/>
                  </a:lnTo>
                  <a:lnTo>
                    <a:pt x="48" y="105"/>
                  </a:lnTo>
                  <a:lnTo>
                    <a:pt x="47" y="117"/>
                  </a:lnTo>
                  <a:lnTo>
                    <a:pt x="43" y="133"/>
                  </a:lnTo>
                  <a:lnTo>
                    <a:pt x="43" y="135"/>
                  </a:lnTo>
                  <a:lnTo>
                    <a:pt x="44" y="136"/>
                  </a:lnTo>
                  <a:lnTo>
                    <a:pt x="46" y="136"/>
                  </a:lnTo>
                  <a:lnTo>
                    <a:pt x="51" y="136"/>
                  </a:lnTo>
                  <a:lnTo>
                    <a:pt x="55" y="135"/>
                  </a:lnTo>
                  <a:lnTo>
                    <a:pt x="57" y="134"/>
                  </a:lnTo>
                  <a:lnTo>
                    <a:pt x="58" y="133"/>
                  </a:lnTo>
                  <a:lnTo>
                    <a:pt x="60" y="129"/>
                  </a:lnTo>
                  <a:lnTo>
                    <a:pt x="62" y="104"/>
                  </a:lnTo>
                  <a:lnTo>
                    <a:pt x="60" y="92"/>
                  </a:lnTo>
                  <a:lnTo>
                    <a:pt x="60" y="90"/>
                  </a:lnTo>
                  <a:lnTo>
                    <a:pt x="61" y="89"/>
                  </a:lnTo>
                  <a:lnTo>
                    <a:pt x="62" y="89"/>
                  </a:lnTo>
                  <a:lnTo>
                    <a:pt x="63" y="89"/>
                  </a:lnTo>
                  <a:lnTo>
                    <a:pt x="65" y="93"/>
                  </a:lnTo>
                  <a:lnTo>
                    <a:pt x="70" y="103"/>
                  </a:lnTo>
                  <a:lnTo>
                    <a:pt x="71" y="110"/>
                  </a:lnTo>
                  <a:lnTo>
                    <a:pt x="71" y="118"/>
                  </a:lnTo>
                  <a:lnTo>
                    <a:pt x="71" y="121"/>
                  </a:lnTo>
                  <a:lnTo>
                    <a:pt x="72" y="128"/>
                  </a:lnTo>
                  <a:lnTo>
                    <a:pt x="73" y="130"/>
                  </a:lnTo>
                  <a:lnTo>
                    <a:pt x="75" y="131"/>
                  </a:lnTo>
                  <a:lnTo>
                    <a:pt x="78" y="132"/>
                  </a:lnTo>
                  <a:lnTo>
                    <a:pt x="81" y="132"/>
                  </a:lnTo>
                  <a:lnTo>
                    <a:pt x="87" y="130"/>
                  </a:lnTo>
                  <a:lnTo>
                    <a:pt x="91" y="129"/>
                  </a:lnTo>
                  <a:lnTo>
                    <a:pt x="92" y="127"/>
                  </a:lnTo>
                  <a:lnTo>
                    <a:pt x="94" y="125"/>
                  </a:lnTo>
                  <a:lnTo>
                    <a:pt x="94" y="122"/>
                  </a:lnTo>
                  <a:lnTo>
                    <a:pt x="93" y="115"/>
                  </a:lnTo>
                  <a:lnTo>
                    <a:pt x="88" y="101"/>
                  </a:lnTo>
                  <a:lnTo>
                    <a:pt x="84" y="93"/>
                  </a:lnTo>
                  <a:lnTo>
                    <a:pt x="71" y="72"/>
                  </a:lnTo>
                  <a:lnTo>
                    <a:pt x="70" y="68"/>
                  </a:lnTo>
                  <a:lnTo>
                    <a:pt x="70" y="66"/>
                  </a:lnTo>
                  <a:lnTo>
                    <a:pt x="70" y="63"/>
                  </a:lnTo>
                  <a:lnTo>
                    <a:pt x="72" y="61"/>
                  </a:lnTo>
                  <a:lnTo>
                    <a:pt x="72" y="57"/>
                  </a:lnTo>
                  <a:lnTo>
                    <a:pt x="70" y="50"/>
                  </a:lnTo>
                  <a:lnTo>
                    <a:pt x="68" y="46"/>
                  </a:lnTo>
                  <a:lnTo>
                    <a:pt x="65" y="41"/>
                  </a:lnTo>
                  <a:lnTo>
                    <a:pt x="62" y="38"/>
                  </a:lnTo>
                  <a:lnTo>
                    <a:pt x="59" y="35"/>
                  </a:lnTo>
                  <a:lnTo>
                    <a:pt x="41" y="24"/>
                  </a:lnTo>
                  <a:lnTo>
                    <a:pt x="35" y="19"/>
                  </a:lnTo>
                  <a:lnTo>
                    <a:pt x="33" y="17"/>
                  </a:lnTo>
                  <a:lnTo>
                    <a:pt x="33" y="14"/>
                  </a:lnTo>
                  <a:lnTo>
                    <a:pt x="33" y="12"/>
                  </a:lnTo>
                  <a:lnTo>
                    <a:pt x="34" y="10"/>
                  </a:lnTo>
                  <a:lnTo>
                    <a:pt x="36" y="7"/>
                  </a:lnTo>
                  <a:lnTo>
                    <a:pt x="36" y="5"/>
                  </a:lnTo>
                  <a:lnTo>
                    <a:pt x="36" y="4"/>
                  </a:lnTo>
                  <a:lnTo>
                    <a:pt x="35" y="2"/>
                  </a:lnTo>
                  <a:lnTo>
                    <a:pt x="33" y="1"/>
                  </a:lnTo>
                  <a:lnTo>
                    <a:pt x="31" y="0"/>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34"/>
            <p:cNvSpPr>
              <a:spLocks/>
            </p:cNvSpPr>
            <p:nvPr/>
          </p:nvSpPr>
          <p:spPr bwMode="auto">
            <a:xfrm flipH="1">
              <a:off x="7968363" y="5073812"/>
              <a:ext cx="10930" cy="13911"/>
            </a:xfrm>
            <a:custGeom>
              <a:avLst/>
              <a:gdLst/>
              <a:ahLst/>
              <a:cxnLst>
                <a:cxn ang="0">
                  <a:pos x="6" y="0"/>
                </a:cxn>
                <a:cxn ang="0">
                  <a:pos x="5" y="0"/>
                </a:cxn>
                <a:cxn ang="0">
                  <a:pos x="4" y="0"/>
                </a:cxn>
                <a:cxn ang="0">
                  <a:pos x="1" y="2"/>
                </a:cxn>
                <a:cxn ang="0">
                  <a:pos x="0" y="5"/>
                </a:cxn>
                <a:cxn ang="0">
                  <a:pos x="0" y="8"/>
                </a:cxn>
                <a:cxn ang="0">
                  <a:pos x="2" y="10"/>
                </a:cxn>
                <a:cxn ang="0">
                  <a:pos x="6" y="12"/>
                </a:cxn>
                <a:cxn ang="0">
                  <a:pos x="9" y="13"/>
                </a:cxn>
                <a:cxn ang="0">
                  <a:pos x="11" y="14"/>
                </a:cxn>
                <a:cxn ang="0">
                  <a:pos x="11" y="13"/>
                </a:cxn>
                <a:cxn ang="0">
                  <a:pos x="11" y="11"/>
                </a:cxn>
                <a:cxn ang="0">
                  <a:pos x="7" y="2"/>
                </a:cxn>
                <a:cxn ang="0">
                  <a:pos x="7" y="1"/>
                </a:cxn>
                <a:cxn ang="0">
                  <a:pos x="6" y="0"/>
                </a:cxn>
              </a:cxnLst>
              <a:rect l="0" t="0" r="r" b="b"/>
              <a:pathLst>
                <a:path w="11" h="14">
                  <a:moveTo>
                    <a:pt x="6" y="0"/>
                  </a:moveTo>
                  <a:lnTo>
                    <a:pt x="5" y="0"/>
                  </a:lnTo>
                  <a:lnTo>
                    <a:pt x="4" y="0"/>
                  </a:lnTo>
                  <a:lnTo>
                    <a:pt x="1" y="2"/>
                  </a:lnTo>
                  <a:lnTo>
                    <a:pt x="0" y="5"/>
                  </a:lnTo>
                  <a:lnTo>
                    <a:pt x="0" y="8"/>
                  </a:lnTo>
                  <a:lnTo>
                    <a:pt x="2" y="10"/>
                  </a:lnTo>
                  <a:lnTo>
                    <a:pt x="6" y="12"/>
                  </a:lnTo>
                  <a:lnTo>
                    <a:pt x="9" y="13"/>
                  </a:lnTo>
                  <a:lnTo>
                    <a:pt x="11" y="14"/>
                  </a:lnTo>
                  <a:lnTo>
                    <a:pt x="11" y="13"/>
                  </a:lnTo>
                  <a:lnTo>
                    <a:pt x="11" y="11"/>
                  </a:lnTo>
                  <a:lnTo>
                    <a:pt x="7" y="2"/>
                  </a:lnTo>
                  <a:lnTo>
                    <a:pt x="7" y="1"/>
                  </a:lnTo>
                  <a:lnTo>
                    <a:pt x="6" y="0"/>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8" name="Group 34"/>
            <p:cNvGrpSpPr>
              <a:grpSpLocks noChangeAspect="1"/>
            </p:cNvGrpSpPr>
            <p:nvPr/>
          </p:nvGrpSpPr>
          <p:grpSpPr>
            <a:xfrm>
              <a:off x="8108389" y="4554993"/>
              <a:ext cx="290095" cy="177151"/>
              <a:chOff x="2103438" y="3086101"/>
              <a:chExt cx="595313" cy="363538"/>
            </a:xfrm>
          </p:grpSpPr>
          <p:sp>
            <p:nvSpPr>
              <p:cNvPr id="110" name="Freeform 72"/>
              <p:cNvSpPr>
                <a:spLocks/>
              </p:cNvSpPr>
              <p:nvPr/>
            </p:nvSpPr>
            <p:spPr bwMode="auto">
              <a:xfrm>
                <a:off x="2103438" y="3086101"/>
                <a:ext cx="595313" cy="363538"/>
              </a:xfrm>
              <a:custGeom>
                <a:avLst/>
                <a:gdLst/>
                <a:ahLst/>
                <a:cxnLst>
                  <a:cxn ang="0">
                    <a:pos x="214" y="0"/>
                  </a:cxn>
                  <a:cxn ang="0">
                    <a:pos x="186" y="1"/>
                  </a:cxn>
                  <a:cxn ang="0">
                    <a:pos x="153" y="9"/>
                  </a:cxn>
                  <a:cxn ang="0">
                    <a:pos x="137" y="17"/>
                  </a:cxn>
                  <a:cxn ang="0">
                    <a:pos x="123" y="27"/>
                  </a:cxn>
                  <a:cxn ang="0">
                    <a:pos x="88" y="62"/>
                  </a:cxn>
                  <a:cxn ang="0">
                    <a:pos x="40" y="106"/>
                  </a:cxn>
                  <a:cxn ang="0">
                    <a:pos x="10" y="129"/>
                  </a:cxn>
                  <a:cxn ang="0">
                    <a:pos x="4" y="136"/>
                  </a:cxn>
                  <a:cxn ang="0">
                    <a:pos x="1" y="143"/>
                  </a:cxn>
                  <a:cxn ang="0">
                    <a:pos x="0" y="149"/>
                  </a:cxn>
                  <a:cxn ang="0">
                    <a:pos x="3" y="155"/>
                  </a:cxn>
                  <a:cxn ang="0">
                    <a:pos x="7" y="160"/>
                  </a:cxn>
                  <a:cxn ang="0">
                    <a:pos x="11" y="162"/>
                  </a:cxn>
                  <a:cxn ang="0">
                    <a:pos x="27" y="168"/>
                  </a:cxn>
                  <a:cxn ang="0">
                    <a:pos x="85" y="177"/>
                  </a:cxn>
                  <a:cxn ang="0">
                    <a:pos x="254" y="179"/>
                  </a:cxn>
                  <a:cxn ang="0">
                    <a:pos x="266" y="181"/>
                  </a:cxn>
                  <a:cxn ang="0">
                    <a:pos x="279" y="185"/>
                  </a:cxn>
                  <a:cxn ang="0">
                    <a:pos x="303" y="197"/>
                  </a:cxn>
                  <a:cxn ang="0">
                    <a:pos x="321" y="210"/>
                  </a:cxn>
                  <a:cxn ang="0">
                    <a:pos x="332" y="224"/>
                  </a:cxn>
                  <a:cxn ang="0">
                    <a:pos x="338" y="228"/>
                  </a:cxn>
                  <a:cxn ang="0">
                    <a:pos x="344" y="229"/>
                  </a:cxn>
                  <a:cxn ang="0">
                    <a:pos x="350" y="229"/>
                  </a:cxn>
                  <a:cxn ang="0">
                    <a:pos x="355" y="228"/>
                  </a:cxn>
                  <a:cxn ang="0">
                    <a:pos x="360" y="224"/>
                  </a:cxn>
                  <a:cxn ang="0">
                    <a:pos x="369" y="214"/>
                  </a:cxn>
                  <a:cxn ang="0">
                    <a:pos x="372" y="207"/>
                  </a:cxn>
                  <a:cxn ang="0">
                    <a:pos x="375" y="189"/>
                  </a:cxn>
                  <a:cxn ang="0">
                    <a:pos x="374" y="140"/>
                  </a:cxn>
                  <a:cxn ang="0">
                    <a:pos x="370" y="120"/>
                  </a:cxn>
                  <a:cxn ang="0">
                    <a:pos x="368" y="111"/>
                  </a:cxn>
                  <a:cxn ang="0">
                    <a:pos x="356" y="83"/>
                  </a:cxn>
                  <a:cxn ang="0">
                    <a:pos x="339" y="56"/>
                  </a:cxn>
                  <a:cxn ang="0">
                    <a:pos x="324" y="38"/>
                  </a:cxn>
                  <a:cxn ang="0">
                    <a:pos x="313" y="29"/>
                  </a:cxn>
                  <a:cxn ang="0">
                    <a:pos x="278" y="12"/>
                  </a:cxn>
                  <a:cxn ang="0">
                    <a:pos x="224" y="1"/>
                  </a:cxn>
                  <a:cxn ang="0">
                    <a:pos x="214" y="0"/>
                  </a:cxn>
                </a:cxnLst>
                <a:rect l="0" t="0" r="r" b="b"/>
                <a:pathLst>
                  <a:path w="375" h="229">
                    <a:moveTo>
                      <a:pt x="214" y="0"/>
                    </a:moveTo>
                    <a:lnTo>
                      <a:pt x="186" y="1"/>
                    </a:lnTo>
                    <a:lnTo>
                      <a:pt x="153" y="9"/>
                    </a:lnTo>
                    <a:lnTo>
                      <a:pt x="137" y="17"/>
                    </a:lnTo>
                    <a:lnTo>
                      <a:pt x="123" y="27"/>
                    </a:lnTo>
                    <a:lnTo>
                      <a:pt x="88" y="62"/>
                    </a:lnTo>
                    <a:lnTo>
                      <a:pt x="40" y="106"/>
                    </a:lnTo>
                    <a:lnTo>
                      <a:pt x="10" y="129"/>
                    </a:lnTo>
                    <a:lnTo>
                      <a:pt x="4" y="136"/>
                    </a:lnTo>
                    <a:lnTo>
                      <a:pt x="1" y="143"/>
                    </a:lnTo>
                    <a:lnTo>
                      <a:pt x="0" y="149"/>
                    </a:lnTo>
                    <a:lnTo>
                      <a:pt x="3" y="155"/>
                    </a:lnTo>
                    <a:lnTo>
                      <a:pt x="7" y="160"/>
                    </a:lnTo>
                    <a:lnTo>
                      <a:pt x="11" y="162"/>
                    </a:lnTo>
                    <a:lnTo>
                      <a:pt x="27" y="168"/>
                    </a:lnTo>
                    <a:lnTo>
                      <a:pt x="85" y="177"/>
                    </a:lnTo>
                    <a:lnTo>
                      <a:pt x="254" y="179"/>
                    </a:lnTo>
                    <a:lnTo>
                      <a:pt x="266" y="181"/>
                    </a:lnTo>
                    <a:lnTo>
                      <a:pt x="279" y="185"/>
                    </a:lnTo>
                    <a:lnTo>
                      <a:pt x="303" y="197"/>
                    </a:lnTo>
                    <a:lnTo>
                      <a:pt x="321" y="210"/>
                    </a:lnTo>
                    <a:lnTo>
                      <a:pt x="332" y="224"/>
                    </a:lnTo>
                    <a:lnTo>
                      <a:pt x="338" y="228"/>
                    </a:lnTo>
                    <a:lnTo>
                      <a:pt x="344" y="229"/>
                    </a:lnTo>
                    <a:lnTo>
                      <a:pt x="350" y="229"/>
                    </a:lnTo>
                    <a:lnTo>
                      <a:pt x="355" y="228"/>
                    </a:lnTo>
                    <a:lnTo>
                      <a:pt x="360" y="224"/>
                    </a:lnTo>
                    <a:lnTo>
                      <a:pt x="369" y="214"/>
                    </a:lnTo>
                    <a:lnTo>
                      <a:pt x="372" y="207"/>
                    </a:lnTo>
                    <a:lnTo>
                      <a:pt x="375" y="189"/>
                    </a:lnTo>
                    <a:lnTo>
                      <a:pt x="374" y="140"/>
                    </a:lnTo>
                    <a:lnTo>
                      <a:pt x="370" y="120"/>
                    </a:lnTo>
                    <a:lnTo>
                      <a:pt x="368" y="111"/>
                    </a:lnTo>
                    <a:lnTo>
                      <a:pt x="356" y="83"/>
                    </a:lnTo>
                    <a:lnTo>
                      <a:pt x="339" y="56"/>
                    </a:lnTo>
                    <a:lnTo>
                      <a:pt x="324" y="38"/>
                    </a:lnTo>
                    <a:lnTo>
                      <a:pt x="313" y="29"/>
                    </a:lnTo>
                    <a:lnTo>
                      <a:pt x="278" y="12"/>
                    </a:lnTo>
                    <a:lnTo>
                      <a:pt x="224" y="1"/>
                    </a:lnTo>
                    <a:lnTo>
                      <a:pt x="214" y="0"/>
                    </a:lnTo>
                    <a:close/>
                  </a:path>
                </a:pathLst>
              </a:custGeom>
              <a:solidFill>
                <a:srgbClr val="D0A8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73"/>
              <p:cNvSpPr>
                <a:spLocks/>
              </p:cNvSpPr>
              <p:nvPr/>
            </p:nvSpPr>
            <p:spPr bwMode="auto">
              <a:xfrm>
                <a:off x="2417763" y="3133726"/>
                <a:ext cx="263525" cy="292100"/>
              </a:xfrm>
              <a:custGeom>
                <a:avLst/>
                <a:gdLst/>
                <a:ahLst/>
                <a:cxnLst>
                  <a:cxn ang="0">
                    <a:pos x="0" y="109"/>
                  </a:cxn>
                  <a:cxn ang="0">
                    <a:pos x="0" y="113"/>
                  </a:cxn>
                  <a:cxn ang="0">
                    <a:pos x="2" y="115"/>
                  </a:cxn>
                  <a:cxn ang="0">
                    <a:pos x="5" y="117"/>
                  </a:cxn>
                  <a:cxn ang="0">
                    <a:pos x="8" y="118"/>
                  </a:cxn>
                  <a:cxn ang="0">
                    <a:pos x="47" y="128"/>
                  </a:cxn>
                  <a:cxn ang="0">
                    <a:pos x="60" y="131"/>
                  </a:cxn>
                  <a:cxn ang="0">
                    <a:pos x="113" y="149"/>
                  </a:cxn>
                  <a:cxn ang="0">
                    <a:pos x="125" y="155"/>
                  </a:cxn>
                  <a:cxn ang="0">
                    <a:pos x="130" y="158"/>
                  </a:cxn>
                  <a:cxn ang="0">
                    <a:pos x="149" y="182"/>
                  </a:cxn>
                  <a:cxn ang="0">
                    <a:pos x="153" y="184"/>
                  </a:cxn>
                  <a:cxn ang="0">
                    <a:pos x="155" y="183"/>
                  </a:cxn>
                  <a:cxn ang="0">
                    <a:pos x="158" y="180"/>
                  </a:cxn>
                  <a:cxn ang="0">
                    <a:pos x="160" y="173"/>
                  </a:cxn>
                  <a:cxn ang="0">
                    <a:pos x="164" y="156"/>
                  </a:cxn>
                  <a:cxn ang="0">
                    <a:pos x="166" y="125"/>
                  </a:cxn>
                  <a:cxn ang="0">
                    <a:pos x="163" y="106"/>
                  </a:cxn>
                  <a:cxn ang="0">
                    <a:pos x="154" y="77"/>
                  </a:cxn>
                  <a:cxn ang="0">
                    <a:pos x="142" y="50"/>
                  </a:cxn>
                  <a:cxn ang="0">
                    <a:pos x="120" y="18"/>
                  </a:cxn>
                  <a:cxn ang="0">
                    <a:pos x="110" y="9"/>
                  </a:cxn>
                  <a:cxn ang="0">
                    <a:pos x="99" y="3"/>
                  </a:cxn>
                  <a:cxn ang="0">
                    <a:pos x="89" y="0"/>
                  </a:cxn>
                  <a:cxn ang="0">
                    <a:pos x="78" y="0"/>
                  </a:cxn>
                  <a:cxn ang="0">
                    <a:pos x="67" y="2"/>
                  </a:cxn>
                  <a:cxn ang="0">
                    <a:pos x="57" y="8"/>
                  </a:cxn>
                  <a:cxn ang="0">
                    <a:pos x="53" y="11"/>
                  </a:cxn>
                  <a:cxn ang="0">
                    <a:pos x="48" y="16"/>
                  </a:cxn>
                  <a:cxn ang="0">
                    <a:pos x="32" y="40"/>
                  </a:cxn>
                  <a:cxn ang="0">
                    <a:pos x="9" y="83"/>
                  </a:cxn>
                  <a:cxn ang="0">
                    <a:pos x="2" y="98"/>
                  </a:cxn>
                  <a:cxn ang="0">
                    <a:pos x="0" y="104"/>
                  </a:cxn>
                  <a:cxn ang="0">
                    <a:pos x="0" y="109"/>
                  </a:cxn>
                </a:cxnLst>
                <a:rect l="0" t="0" r="r" b="b"/>
                <a:pathLst>
                  <a:path w="166" h="184">
                    <a:moveTo>
                      <a:pt x="0" y="109"/>
                    </a:moveTo>
                    <a:lnTo>
                      <a:pt x="0" y="113"/>
                    </a:lnTo>
                    <a:lnTo>
                      <a:pt x="2" y="115"/>
                    </a:lnTo>
                    <a:lnTo>
                      <a:pt x="5" y="117"/>
                    </a:lnTo>
                    <a:lnTo>
                      <a:pt x="8" y="118"/>
                    </a:lnTo>
                    <a:lnTo>
                      <a:pt x="47" y="128"/>
                    </a:lnTo>
                    <a:lnTo>
                      <a:pt x="60" y="131"/>
                    </a:lnTo>
                    <a:lnTo>
                      <a:pt x="113" y="149"/>
                    </a:lnTo>
                    <a:lnTo>
                      <a:pt x="125" y="155"/>
                    </a:lnTo>
                    <a:lnTo>
                      <a:pt x="130" y="158"/>
                    </a:lnTo>
                    <a:lnTo>
                      <a:pt x="149" y="182"/>
                    </a:lnTo>
                    <a:lnTo>
                      <a:pt x="153" y="184"/>
                    </a:lnTo>
                    <a:lnTo>
                      <a:pt x="155" y="183"/>
                    </a:lnTo>
                    <a:lnTo>
                      <a:pt x="158" y="180"/>
                    </a:lnTo>
                    <a:lnTo>
                      <a:pt x="160" y="173"/>
                    </a:lnTo>
                    <a:lnTo>
                      <a:pt x="164" y="156"/>
                    </a:lnTo>
                    <a:lnTo>
                      <a:pt x="166" y="125"/>
                    </a:lnTo>
                    <a:lnTo>
                      <a:pt x="163" y="106"/>
                    </a:lnTo>
                    <a:lnTo>
                      <a:pt x="154" y="77"/>
                    </a:lnTo>
                    <a:lnTo>
                      <a:pt x="142" y="50"/>
                    </a:lnTo>
                    <a:lnTo>
                      <a:pt x="120" y="18"/>
                    </a:lnTo>
                    <a:lnTo>
                      <a:pt x="110" y="9"/>
                    </a:lnTo>
                    <a:lnTo>
                      <a:pt x="99" y="3"/>
                    </a:lnTo>
                    <a:lnTo>
                      <a:pt x="89" y="0"/>
                    </a:lnTo>
                    <a:lnTo>
                      <a:pt x="78" y="0"/>
                    </a:lnTo>
                    <a:lnTo>
                      <a:pt x="67" y="2"/>
                    </a:lnTo>
                    <a:lnTo>
                      <a:pt x="57" y="8"/>
                    </a:lnTo>
                    <a:lnTo>
                      <a:pt x="53" y="11"/>
                    </a:lnTo>
                    <a:lnTo>
                      <a:pt x="48" y="16"/>
                    </a:lnTo>
                    <a:lnTo>
                      <a:pt x="32" y="40"/>
                    </a:lnTo>
                    <a:lnTo>
                      <a:pt x="9" y="83"/>
                    </a:lnTo>
                    <a:lnTo>
                      <a:pt x="2" y="98"/>
                    </a:lnTo>
                    <a:lnTo>
                      <a:pt x="0" y="104"/>
                    </a:lnTo>
                    <a:lnTo>
                      <a:pt x="0" y="109"/>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Freeform 74"/>
              <p:cNvSpPr>
                <a:spLocks/>
              </p:cNvSpPr>
              <p:nvPr/>
            </p:nvSpPr>
            <p:spPr bwMode="auto">
              <a:xfrm>
                <a:off x="2327275" y="3117851"/>
                <a:ext cx="177800" cy="187325"/>
              </a:xfrm>
              <a:custGeom>
                <a:avLst/>
                <a:gdLst/>
                <a:ahLst/>
                <a:cxnLst>
                  <a:cxn ang="0">
                    <a:pos x="78" y="2"/>
                  </a:cxn>
                  <a:cxn ang="0">
                    <a:pos x="75" y="4"/>
                  </a:cxn>
                  <a:cxn ang="0">
                    <a:pos x="43" y="38"/>
                  </a:cxn>
                  <a:cxn ang="0">
                    <a:pos x="9" y="94"/>
                  </a:cxn>
                  <a:cxn ang="0">
                    <a:pos x="5" y="100"/>
                  </a:cxn>
                  <a:cxn ang="0">
                    <a:pos x="0" y="105"/>
                  </a:cxn>
                  <a:cxn ang="0">
                    <a:pos x="1" y="105"/>
                  </a:cxn>
                  <a:cxn ang="0">
                    <a:pos x="3" y="107"/>
                  </a:cxn>
                  <a:cxn ang="0">
                    <a:pos x="10" y="111"/>
                  </a:cxn>
                  <a:cxn ang="0">
                    <a:pos x="15" y="113"/>
                  </a:cxn>
                  <a:cxn ang="0">
                    <a:pos x="20" y="116"/>
                  </a:cxn>
                  <a:cxn ang="0">
                    <a:pos x="26" y="117"/>
                  </a:cxn>
                  <a:cxn ang="0">
                    <a:pos x="32" y="118"/>
                  </a:cxn>
                  <a:cxn ang="0">
                    <a:pos x="38" y="117"/>
                  </a:cxn>
                  <a:cxn ang="0">
                    <a:pos x="42" y="116"/>
                  </a:cxn>
                  <a:cxn ang="0">
                    <a:pos x="45" y="112"/>
                  </a:cxn>
                  <a:cxn ang="0">
                    <a:pos x="62" y="63"/>
                  </a:cxn>
                  <a:cxn ang="0">
                    <a:pos x="69" y="50"/>
                  </a:cxn>
                  <a:cxn ang="0">
                    <a:pos x="89" y="24"/>
                  </a:cxn>
                  <a:cxn ang="0">
                    <a:pos x="92" y="20"/>
                  </a:cxn>
                  <a:cxn ang="0">
                    <a:pos x="100" y="15"/>
                  </a:cxn>
                  <a:cxn ang="0">
                    <a:pos x="105" y="12"/>
                  </a:cxn>
                  <a:cxn ang="0">
                    <a:pos x="112" y="10"/>
                  </a:cxn>
                  <a:cxn ang="0">
                    <a:pos x="112" y="9"/>
                  </a:cxn>
                  <a:cxn ang="0">
                    <a:pos x="110" y="7"/>
                  </a:cxn>
                  <a:cxn ang="0">
                    <a:pos x="105" y="5"/>
                  </a:cxn>
                  <a:cxn ang="0">
                    <a:pos x="84" y="0"/>
                  </a:cxn>
                  <a:cxn ang="0">
                    <a:pos x="81" y="1"/>
                  </a:cxn>
                  <a:cxn ang="0">
                    <a:pos x="78" y="2"/>
                  </a:cxn>
                </a:cxnLst>
                <a:rect l="0" t="0" r="r" b="b"/>
                <a:pathLst>
                  <a:path w="112" h="118">
                    <a:moveTo>
                      <a:pt x="78" y="2"/>
                    </a:moveTo>
                    <a:lnTo>
                      <a:pt x="75" y="4"/>
                    </a:lnTo>
                    <a:lnTo>
                      <a:pt x="43" y="38"/>
                    </a:lnTo>
                    <a:lnTo>
                      <a:pt x="9" y="94"/>
                    </a:lnTo>
                    <a:lnTo>
                      <a:pt x="5" y="100"/>
                    </a:lnTo>
                    <a:lnTo>
                      <a:pt x="0" y="105"/>
                    </a:lnTo>
                    <a:lnTo>
                      <a:pt x="1" y="105"/>
                    </a:lnTo>
                    <a:lnTo>
                      <a:pt x="3" y="107"/>
                    </a:lnTo>
                    <a:lnTo>
                      <a:pt x="10" y="111"/>
                    </a:lnTo>
                    <a:lnTo>
                      <a:pt x="15" y="113"/>
                    </a:lnTo>
                    <a:lnTo>
                      <a:pt x="20" y="116"/>
                    </a:lnTo>
                    <a:lnTo>
                      <a:pt x="26" y="117"/>
                    </a:lnTo>
                    <a:lnTo>
                      <a:pt x="32" y="118"/>
                    </a:lnTo>
                    <a:lnTo>
                      <a:pt x="38" y="117"/>
                    </a:lnTo>
                    <a:lnTo>
                      <a:pt x="42" y="116"/>
                    </a:lnTo>
                    <a:lnTo>
                      <a:pt x="45" y="112"/>
                    </a:lnTo>
                    <a:lnTo>
                      <a:pt x="62" y="63"/>
                    </a:lnTo>
                    <a:lnTo>
                      <a:pt x="69" y="50"/>
                    </a:lnTo>
                    <a:lnTo>
                      <a:pt x="89" y="24"/>
                    </a:lnTo>
                    <a:lnTo>
                      <a:pt x="92" y="20"/>
                    </a:lnTo>
                    <a:lnTo>
                      <a:pt x="100" y="15"/>
                    </a:lnTo>
                    <a:lnTo>
                      <a:pt x="105" y="12"/>
                    </a:lnTo>
                    <a:lnTo>
                      <a:pt x="112" y="10"/>
                    </a:lnTo>
                    <a:lnTo>
                      <a:pt x="112" y="9"/>
                    </a:lnTo>
                    <a:lnTo>
                      <a:pt x="110" y="7"/>
                    </a:lnTo>
                    <a:lnTo>
                      <a:pt x="105" y="5"/>
                    </a:lnTo>
                    <a:lnTo>
                      <a:pt x="84" y="0"/>
                    </a:lnTo>
                    <a:lnTo>
                      <a:pt x="81" y="1"/>
                    </a:lnTo>
                    <a:lnTo>
                      <a:pt x="78" y="2"/>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75"/>
              <p:cNvSpPr>
                <a:spLocks/>
              </p:cNvSpPr>
              <p:nvPr/>
            </p:nvSpPr>
            <p:spPr bwMode="auto">
              <a:xfrm>
                <a:off x="2214563" y="3100388"/>
                <a:ext cx="223838" cy="184150"/>
              </a:xfrm>
              <a:custGeom>
                <a:avLst/>
                <a:gdLst/>
                <a:ahLst/>
                <a:cxnLst>
                  <a:cxn ang="0">
                    <a:pos x="118" y="0"/>
                  </a:cxn>
                  <a:cxn ang="0">
                    <a:pos x="113" y="1"/>
                  </a:cxn>
                  <a:cxn ang="0">
                    <a:pos x="87" y="13"/>
                  </a:cxn>
                  <a:cxn ang="0">
                    <a:pos x="59" y="33"/>
                  </a:cxn>
                  <a:cxn ang="0">
                    <a:pos x="33" y="59"/>
                  </a:cxn>
                  <a:cxn ang="0">
                    <a:pos x="15" y="79"/>
                  </a:cxn>
                  <a:cxn ang="0">
                    <a:pos x="12" y="84"/>
                  </a:cxn>
                  <a:cxn ang="0">
                    <a:pos x="6" y="90"/>
                  </a:cxn>
                  <a:cxn ang="0">
                    <a:pos x="2" y="97"/>
                  </a:cxn>
                  <a:cxn ang="0">
                    <a:pos x="0" y="98"/>
                  </a:cxn>
                  <a:cxn ang="0">
                    <a:pos x="0" y="101"/>
                  </a:cxn>
                  <a:cxn ang="0">
                    <a:pos x="1" y="103"/>
                  </a:cxn>
                  <a:cxn ang="0">
                    <a:pos x="8" y="107"/>
                  </a:cxn>
                  <a:cxn ang="0">
                    <a:pos x="28" y="114"/>
                  </a:cxn>
                  <a:cxn ang="0">
                    <a:pos x="43" y="116"/>
                  </a:cxn>
                  <a:cxn ang="0">
                    <a:pos x="50" y="115"/>
                  </a:cxn>
                  <a:cxn ang="0">
                    <a:pos x="56" y="113"/>
                  </a:cxn>
                  <a:cxn ang="0">
                    <a:pos x="61" y="109"/>
                  </a:cxn>
                  <a:cxn ang="0">
                    <a:pos x="66" y="104"/>
                  </a:cxn>
                  <a:cxn ang="0">
                    <a:pos x="73" y="91"/>
                  </a:cxn>
                  <a:cxn ang="0">
                    <a:pos x="84" y="69"/>
                  </a:cxn>
                  <a:cxn ang="0">
                    <a:pos x="119" y="18"/>
                  </a:cxn>
                  <a:cxn ang="0">
                    <a:pos x="127" y="13"/>
                  </a:cxn>
                  <a:cxn ang="0">
                    <a:pos x="134" y="10"/>
                  </a:cxn>
                  <a:cxn ang="0">
                    <a:pos x="137" y="10"/>
                  </a:cxn>
                  <a:cxn ang="0">
                    <a:pos x="139" y="10"/>
                  </a:cxn>
                  <a:cxn ang="0">
                    <a:pos x="141" y="9"/>
                  </a:cxn>
                  <a:cxn ang="0">
                    <a:pos x="141" y="8"/>
                  </a:cxn>
                  <a:cxn ang="0">
                    <a:pos x="140" y="7"/>
                  </a:cxn>
                  <a:cxn ang="0">
                    <a:pos x="139" y="5"/>
                  </a:cxn>
                  <a:cxn ang="0">
                    <a:pos x="132" y="2"/>
                  </a:cxn>
                  <a:cxn ang="0">
                    <a:pos x="122" y="0"/>
                  </a:cxn>
                  <a:cxn ang="0">
                    <a:pos x="118" y="0"/>
                  </a:cxn>
                </a:cxnLst>
                <a:rect l="0" t="0" r="r" b="b"/>
                <a:pathLst>
                  <a:path w="141" h="116">
                    <a:moveTo>
                      <a:pt x="118" y="0"/>
                    </a:moveTo>
                    <a:lnTo>
                      <a:pt x="113" y="1"/>
                    </a:lnTo>
                    <a:lnTo>
                      <a:pt x="87" y="13"/>
                    </a:lnTo>
                    <a:lnTo>
                      <a:pt x="59" y="33"/>
                    </a:lnTo>
                    <a:lnTo>
                      <a:pt x="33" y="59"/>
                    </a:lnTo>
                    <a:lnTo>
                      <a:pt x="15" y="79"/>
                    </a:lnTo>
                    <a:lnTo>
                      <a:pt x="12" y="84"/>
                    </a:lnTo>
                    <a:lnTo>
                      <a:pt x="6" y="90"/>
                    </a:lnTo>
                    <a:lnTo>
                      <a:pt x="2" y="97"/>
                    </a:lnTo>
                    <a:lnTo>
                      <a:pt x="0" y="98"/>
                    </a:lnTo>
                    <a:lnTo>
                      <a:pt x="0" y="101"/>
                    </a:lnTo>
                    <a:lnTo>
                      <a:pt x="1" y="103"/>
                    </a:lnTo>
                    <a:lnTo>
                      <a:pt x="8" y="107"/>
                    </a:lnTo>
                    <a:lnTo>
                      <a:pt x="28" y="114"/>
                    </a:lnTo>
                    <a:lnTo>
                      <a:pt x="43" y="116"/>
                    </a:lnTo>
                    <a:lnTo>
                      <a:pt x="50" y="115"/>
                    </a:lnTo>
                    <a:lnTo>
                      <a:pt x="56" y="113"/>
                    </a:lnTo>
                    <a:lnTo>
                      <a:pt x="61" y="109"/>
                    </a:lnTo>
                    <a:lnTo>
                      <a:pt x="66" y="104"/>
                    </a:lnTo>
                    <a:lnTo>
                      <a:pt x="73" y="91"/>
                    </a:lnTo>
                    <a:lnTo>
                      <a:pt x="84" y="69"/>
                    </a:lnTo>
                    <a:lnTo>
                      <a:pt x="119" y="18"/>
                    </a:lnTo>
                    <a:lnTo>
                      <a:pt x="127" y="13"/>
                    </a:lnTo>
                    <a:lnTo>
                      <a:pt x="134" y="10"/>
                    </a:lnTo>
                    <a:lnTo>
                      <a:pt x="137" y="10"/>
                    </a:lnTo>
                    <a:lnTo>
                      <a:pt x="139" y="10"/>
                    </a:lnTo>
                    <a:lnTo>
                      <a:pt x="141" y="9"/>
                    </a:lnTo>
                    <a:lnTo>
                      <a:pt x="141" y="8"/>
                    </a:lnTo>
                    <a:lnTo>
                      <a:pt x="140" y="7"/>
                    </a:lnTo>
                    <a:lnTo>
                      <a:pt x="139" y="5"/>
                    </a:lnTo>
                    <a:lnTo>
                      <a:pt x="132" y="2"/>
                    </a:lnTo>
                    <a:lnTo>
                      <a:pt x="122" y="0"/>
                    </a:lnTo>
                    <a:lnTo>
                      <a:pt x="118" y="0"/>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76"/>
              <p:cNvSpPr>
                <a:spLocks/>
              </p:cNvSpPr>
              <p:nvPr/>
            </p:nvSpPr>
            <p:spPr bwMode="auto">
              <a:xfrm>
                <a:off x="2124075" y="3278188"/>
                <a:ext cx="379413" cy="76200"/>
              </a:xfrm>
              <a:custGeom>
                <a:avLst/>
                <a:gdLst/>
                <a:ahLst/>
                <a:cxnLst>
                  <a:cxn ang="0">
                    <a:pos x="238" y="46"/>
                  </a:cxn>
                  <a:cxn ang="0">
                    <a:pos x="239" y="45"/>
                  </a:cxn>
                  <a:cxn ang="0">
                    <a:pos x="239" y="44"/>
                  </a:cxn>
                  <a:cxn ang="0">
                    <a:pos x="237" y="44"/>
                  </a:cxn>
                  <a:cxn ang="0">
                    <a:pos x="234" y="43"/>
                  </a:cxn>
                  <a:cxn ang="0">
                    <a:pos x="165" y="29"/>
                  </a:cxn>
                  <a:cxn ang="0">
                    <a:pos x="63" y="2"/>
                  </a:cxn>
                  <a:cxn ang="0">
                    <a:pos x="49" y="0"/>
                  </a:cxn>
                  <a:cxn ang="0">
                    <a:pos x="39" y="0"/>
                  </a:cxn>
                  <a:cxn ang="0">
                    <a:pos x="30" y="2"/>
                  </a:cxn>
                  <a:cxn ang="0">
                    <a:pos x="18" y="7"/>
                  </a:cxn>
                  <a:cxn ang="0">
                    <a:pos x="11" y="11"/>
                  </a:cxn>
                  <a:cxn ang="0">
                    <a:pos x="2" y="22"/>
                  </a:cxn>
                  <a:cxn ang="0">
                    <a:pos x="0" y="26"/>
                  </a:cxn>
                  <a:cxn ang="0">
                    <a:pos x="0" y="29"/>
                  </a:cxn>
                  <a:cxn ang="0">
                    <a:pos x="3" y="32"/>
                  </a:cxn>
                  <a:cxn ang="0">
                    <a:pos x="5" y="33"/>
                  </a:cxn>
                  <a:cxn ang="0">
                    <a:pos x="7" y="34"/>
                  </a:cxn>
                  <a:cxn ang="0">
                    <a:pos x="10" y="35"/>
                  </a:cxn>
                  <a:cxn ang="0">
                    <a:pos x="87" y="41"/>
                  </a:cxn>
                  <a:cxn ang="0">
                    <a:pos x="147" y="48"/>
                  </a:cxn>
                  <a:cxn ang="0">
                    <a:pos x="232" y="47"/>
                  </a:cxn>
                  <a:cxn ang="0">
                    <a:pos x="235" y="46"/>
                  </a:cxn>
                  <a:cxn ang="0">
                    <a:pos x="238" y="46"/>
                  </a:cxn>
                </a:cxnLst>
                <a:rect l="0" t="0" r="r" b="b"/>
                <a:pathLst>
                  <a:path w="239" h="48">
                    <a:moveTo>
                      <a:pt x="238" y="46"/>
                    </a:moveTo>
                    <a:lnTo>
                      <a:pt x="239" y="45"/>
                    </a:lnTo>
                    <a:lnTo>
                      <a:pt x="239" y="44"/>
                    </a:lnTo>
                    <a:lnTo>
                      <a:pt x="237" y="44"/>
                    </a:lnTo>
                    <a:lnTo>
                      <a:pt x="234" y="43"/>
                    </a:lnTo>
                    <a:lnTo>
                      <a:pt x="165" y="29"/>
                    </a:lnTo>
                    <a:lnTo>
                      <a:pt x="63" y="2"/>
                    </a:lnTo>
                    <a:lnTo>
                      <a:pt x="49" y="0"/>
                    </a:lnTo>
                    <a:lnTo>
                      <a:pt x="39" y="0"/>
                    </a:lnTo>
                    <a:lnTo>
                      <a:pt x="30" y="2"/>
                    </a:lnTo>
                    <a:lnTo>
                      <a:pt x="18" y="7"/>
                    </a:lnTo>
                    <a:lnTo>
                      <a:pt x="11" y="11"/>
                    </a:lnTo>
                    <a:lnTo>
                      <a:pt x="2" y="22"/>
                    </a:lnTo>
                    <a:lnTo>
                      <a:pt x="0" y="26"/>
                    </a:lnTo>
                    <a:lnTo>
                      <a:pt x="0" y="29"/>
                    </a:lnTo>
                    <a:lnTo>
                      <a:pt x="3" y="32"/>
                    </a:lnTo>
                    <a:lnTo>
                      <a:pt x="5" y="33"/>
                    </a:lnTo>
                    <a:lnTo>
                      <a:pt x="7" y="34"/>
                    </a:lnTo>
                    <a:lnTo>
                      <a:pt x="10" y="35"/>
                    </a:lnTo>
                    <a:lnTo>
                      <a:pt x="87" y="41"/>
                    </a:lnTo>
                    <a:lnTo>
                      <a:pt x="147" y="48"/>
                    </a:lnTo>
                    <a:lnTo>
                      <a:pt x="232" y="47"/>
                    </a:lnTo>
                    <a:lnTo>
                      <a:pt x="235" y="46"/>
                    </a:lnTo>
                    <a:lnTo>
                      <a:pt x="238" y="46"/>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09" name="Freeform 18"/>
            <p:cNvSpPr>
              <a:spLocks/>
            </p:cNvSpPr>
            <p:nvPr/>
          </p:nvSpPr>
          <p:spPr bwMode="auto">
            <a:xfrm rot="6012585" flipH="1">
              <a:off x="7866693" y="4985033"/>
              <a:ext cx="483901" cy="284180"/>
            </a:xfrm>
            <a:custGeom>
              <a:avLst/>
              <a:gdLst/>
              <a:ahLst/>
              <a:cxnLst>
                <a:cxn ang="0">
                  <a:pos x="241" y="52"/>
                </a:cxn>
                <a:cxn ang="0">
                  <a:pos x="311" y="38"/>
                </a:cxn>
                <a:cxn ang="0">
                  <a:pos x="390" y="58"/>
                </a:cxn>
                <a:cxn ang="0">
                  <a:pos x="452" y="88"/>
                </a:cxn>
                <a:cxn ang="0">
                  <a:pos x="480" y="81"/>
                </a:cxn>
                <a:cxn ang="0">
                  <a:pos x="487" y="65"/>
                </a:cxn>
                <a:cxn ang="0">
                  <a:pos x="483" y="37"/>
                </a:cxn>
                <a:cxn ang="0">
                  <a:pos x="465" y="21"/>
                </a:cxn>
                <a:cxn ang="0">
                  <a:pos x="358" y="0"/>
                </a:cxn>
                <a:cxn ang="0">
                  <a:pos x="255" y="12"/>
                </a:cxn>
                <a:cxn ang="0">
                  <a:pos x="140" y="75"/>
                </a:cxn>
                <a:cxn ang="0">
                  <a:pos x="94" y="146"/>
                </a:cxn>
                <a:cxn ang="0">
                  <a:pos x="79" y="169"/>
                </a:cxn>
                <a:cxn ang="0">
                  <a:pos x="64" y="176"/>
                </a:cxn>
                <a:cxn ang="0">
                  <a:pos x="28" y="180"/>
                </a:cxn>
                <a:cxn ang="0">
                  <a:pos x="6" y="198"/>
                </a:cxn>
                <a:cxn ang="0">
                  <a:pos x="0" y="213"/>
                </a:cxn>
                <a:cxn ang="0">
                  <a:pos x="7" y="235"/>
                </a:cxn>
                <a:cxn ang="0">
                  <a:pos x="19" y="241"/>
                </a:cxn>
                <a:cxn ang="0">
                  <a:pos x="32" y="241"/>
                </a:cxn>
                <a:cxn ang="0">
                  <a:pos x="40" y="234"/>
                </a:cxn>
                <a:cxn ang="0">
                  <a:pos x="38" y="229"/>
                </a:cxn>
                <a:cxn ang="0">
                  <a:pos x="27" y="225"/>
                </a:cxn>
                <a:cxn ang="0">
                  <a:pos x="29" y="221"/>
                </a:cxn>
                <a:cxn ang="0">
                  <a:pos x="52" y="207"/>
                </a:cxn>
                <a:cxn ang="0">
                  <a:pos x="57" y="208"/>
                </a:cxn>
                <a:cxn ang="0">
                  <a:pos x="55" y="229"/>
                </a:cxn>
                <a:cxn ang="0">
                  <a:pos x="54" y="274"/>
                </a:cxn>
                <a:cxn ang="0">
                  <a:pos x="64" y="284"/>
                </a:cxn>
                <a:cxn ang="0">
                  <a:pos x="83" y="285"/>
                </a:cxn>
                <a:cxn ang="0">
                  <a:pos x="88" y="281"/>
                </a:cxn>
                <a:cxn ang="0">
                  <a:pos x="77" y="240"/>
                </a:cxn>
                <a:cxn ang="0">
                  <a:pos x="80" y="225"/>
                </a:cxn>
                <a:cxn ang="0">
                  <a:pos x="89" y="223"/>
                </a:cxn>
                <a:cxn ang="0">
                  <a:pos x="112" y="236"/>
                </a:cxn>
                <a:cxn ang="0">
                  <a:pos x="127" y="255"/>
                </a:cxn>
                <a:cxn ang="0">
                  <a:pos x="132" y="255"/>
                </a:cxn>
                <a:cxn ang="0">
                  <a:pos x="138" y="246"/>
                </a:cxn>
                <a:cxn ang="0">
                  <a:pos x="141" y="220"/>
                </a:cxn>
                <a:cxn ang="0">
                  <a:pos x="135" y="211"/>
                </a:cxn>
                <a:cxn ang="0">
                  <a:pos x="116" y="203"/>
                </a:cxn>
                <a:cxn ang="0">
                  <a:pos x="110" y="190"/>
                </a:cxn>
                <a:cxn ang="0">
                  <a:pos x="119" y="160"/>
                </a:cxn>
                <a:cxn ang="0">
                  <a:pos x="178" y="84"/>
                </a:cxn>
              </a:cxnLst>
              <a:rect l="0" t="0" r="r" b="b"/>
              <a:pathLst>
                <a:path w="487" h="286">
                  <a:moveTo>
                    <a:pt x="178" y="84"/>
                  </a:moveTo>
                  <a:lnTo>
                    <a:pt x="213" y="63"/>
                  </a:lnTo>
                  <a:lnTo>
                    <a:pt x="241" y="52"/>
                  </a:lnTo>
                  <a:lnTo>
                    <a:pt x="261" y="45"/>
                  </a:lnTo>
                  <a:lnTo>
                    <a:pt x="291" y="40"/>
                  </a:lnTo>
                  <a:lnTo>
                    <a:pt x="311" y="38"/>
                  </a:lnTo>
                  <a:lnTo>
                    <a:pt x="339" y="40"/>
                  </a:lnTo>
                  <a:lnTo>
                    <a:pt x="374" y="50"/>
                  </a:lnTo>
                  <a:lnTo>
                    <a:pt x="390" y="58"/>
                  </a:lnTo>
                  <a:lnTo>
                    <a:pt x="417" y="79"/>
                  </a:lnTo>
                  <a:lnTo>
                    <a:pt x="431" y="85"/>
                  </a:lnTo>
                  <a:lnTo>
                    <a:pt x="452" y="88"/>
                  </a:lnTo>
                  <a:lnTo>
                    <a:pt x="465" y="87"/>
                  </a:lnTo>
                  <a:lnTo>
                    <a:pt x="471" y="85"/>
                  </a:lnTo>
                  <a:lnTo>
                    <a:pt x="480" y="81"/>
                  </a:lnTo>
                  <a:lnTo>
                    <a:pt x="483" y="78"/>
                  </a:lnTo>
                  <a:lnTo>
                    <a:pt x="485" y="74"/>
                  </a:lnTo>
                  <a:lnTo>
                    <a:pt x="487" y="65"/>
                  </a:lnTo>
                  <a:lnTo>
                    <a:pt x="487" y="55"/>
                  </a:lnTo>
                  <a:lnTo>
                    <a:pt x="484" y="40"/>
                  </a:lnTo>
                  <a:lnTo>
                    <a:pt x="483" y="37"/>
                  </a:lnTo>
                  <a:lnTo>
                    <a:pt x="481" y="31"/>
                  </a:lnTo>
                  <a:lnTo>
                    <a:pt x="475" y="26"/>
                  </a:lnTo>
                  <a:lnTo>
                    <a:pt x="465" y="21"/>
                  </a:lnTo>
                  <a:lnTo>
                    <a:pt x="444" y="13"/>
                  </a:lnTo>
                  <a:lnTo>
                    <a:pt x="407" y="6"/>
                  </a:lnTo>
                  <a:lnTo>
                    <a:pt x="358" y="0"/>
                  </a:lnTo>
                  <a:lnTo>
                    <a:pt x="315" y="0"/>
                  </a:lnTo>
                  <a:lnTo>
                    <a:pt x="286" y="4"/>
                  </a:lnTo>
                  <a:lnTo>
                    <a:pt x="255" y="12"/>
                  </a:lnTo>
                  <a:lnTo>
                    <a:pt x="190" y="37"/>
                  </a:lnTo>
                  <a:lnTo>
                    <a:pt x="164" y="53"/>
                  </a:lnTo>
                  <a:lnTo>
                    <a:pt x="140" y="75"/>
                  </a:lnTo>
                  <a:lnTo>
                    <a:pt x="115" y="105"/>
                  </a:lnTo>
                  <a:lnTo>
                    <a:pt x="97" y="138"/>
                  </a:lnTo>
                  <a:lnTo>
                    <a:pt x="94" y="146"/>
                  </a:lnTo>
                  <a:lnTo>
                    <a:pt x="87" y="158"/>
                  </a:lnTo>
                  <a:lnTo>
                    <a:pt x="81" y="166"/>
                  </a:lnTo>
                  <a:lnTo>
                    <a:pt x="79" y="169"/>
                  </a:lnTo>
                  <a:lnTo>
                    <a:pt x="70" y="174"/>
                  </a:lnTo>
                  <a:lnTo>
                    <a:pt x="67" y="175"/>
                  </a:lnTo>
                  <a:lnTo>
                    <a:pt x="64" y="176"/>
                  </a:lnTo>
                  <a:lnTo>
                    <a:pt x="60" y="177"/>
                  </a:lnTo>
                  <a:lnTo>
                    <a:pt x="32" y="179"/>
                  </a:lnTo>
                  <a:lnTo>
                    <a:pt x="28" y="180"/>
                  </a:lnTo>
                  <a:lnTo>
                    <a:pt x="24" y="182"/>
                  </a:lnTo>
                  <a:lnTo>
                    <a:pt x="12" y="191"/>
                  </a:lnTo>
                  <a:lnTo>
                    <a:pt x="6" y="198"/>
                  </a:lnTo>
                  <a:lnTo>
                    <a:pt x="4" y="201"/>
                  </a:lnTo>
                  <a:lnTo>
                    <a:pt x="2" y="205"/>
                  </a:lnTo>
                  <a:lnTo>
                    <a:pt x="0" y="213"/>
                  </a:lnTo>
                  <a:lnTo>
                    <a:pt x="1" y="221"/>
                  </a:lnTo>
                  <a:lnTo>
                    <a:pt x="5" y="232"/>
                  </a:lnTo>
                  <a:lnTo>
                    <a:pt x="7" y="235"/>
                  </a:lnTo>
                  <a:lnTo>
                    <a:pt x="10" y="237"/>
                  </a:lnTo>
                  <a:lnTo>
                    <a:pt x="12" y="239"/>
                  </a:lnTo>
                  <a:lnTo>
                    <a:pt x="19" y="241"/>
                  </a:lnTo>
                  <a:lnTo>
                    <a:pt x="25" y="242"/>
                  </a:lnTo>
                  <a:lnTo>
                    <a:pt x="31" y="242"/>
                  </a:lnTo>
                  <a:lnTo>
                    <a:pt x="32" y="241"/>
                  </a:lnTo>
                  <a:lnTo>
                    <a:pt x="35" y="240"/>
                  </a:lnTo>
                  <a:lnTo>
                    <a:pt x="38" y="237"/>
                  </a:lnTo>
                  <a:lnTo>
                    <a:pt x="40" y="234"/>
                  </a:lnTo>
                  <a:lnTo>
                    <a:pt x="40" y="232"/>
                  </a:lnTo>
                  <a:lnTo>
                    <a:pt x="40" y="231"/>
                  </a:lnTo>
                  <a:lnTo>
                    <a:pt x="38" y="229"/>
                  </a:lnTo>
                  <a:lnTo>
                    <a:pt x="29" y="227"/>
                  </a:lnTo>
                  <a:lnTo>
                    <a:pt x="27" y="226"/>
                  </a:lnTo>
                  <a:lnTo>
                    <a:pt x="27" y="225"/>
                  </a:lnTo>
                  <a:lnTo>
                    <a:pt x="27" y="224"/>
                  </a:lnTo>
                  <a:lnTo>
                    <a:pt x="27" y="223"/>
                  </a:lnTo>
                  <a:lnTo>
                    <a:pt x="29" y="221"/>
                  </a:lnTo>
                  <a:lnTo>
                    <a:pt x="34" y="216"/>
                  </a:lnTo>
                  <a:lnTo>
                    <a:pt x="39" y="212"/>
                  </a:lnTo>
                  <a:lnTo>
                    <a:pt x="52" y="207"/>
                  </a:lnTo>
                  <a:lnTo>
                    <a:pt x="54" y="207"/>
                  </a:lnTo>
                  <a:lnTo>
                    <a:pt x="55" y="208"/>
                  </a:lnTo>
                  <a:lnTo>
                    <a:pt x="57" y="208"/>
                  </a:lnTo>
                  <a:lnTo>
                    <a:pt x="57" y="210"/>
                  </a:lnTo>
                  <a:lnTo>
                    <a:pt x="57" y="214"/>
                  </a:lnTo>
                  <a:lnTo>
                    <a:pt x="55" y="229"/>
                  </a:lnTo>
                  <a:lnTo>
                    <a:pt x="50" y="257"/>
                  </a:lnTo>
                  <a:lnTo>
                    <a:pt x="50" y="261"/>
                  </a:lnTo>
                  <a:lnTo>
                    <a:pt x="54" y="274"/>
                  </a:lnTo>
                  <a:lnTo>
                    <a:pt x="57" y="279"/>
                  </a:lnTo>
                  <a:lnTo>
                    <a:pt x="59" y="282"/>
                  </a:lnTo>
                  <a:lnTo>
                    <a:pt x="64" y="284"/>
                  </a:lnTo>
                  <a:lnTo>
                    <a:pt x="67" y="285"/>
                  </a:lnTo>
                  <a:lnTo>
                    <a:pt x="79" y="286"/>
                  </a:lnTo>
                  <a:lnTo>
                    <a:pt x="83" y="285"/>
                  </a:lnTo>
                  <a:lnTo>
                    <a:pt x="85" y="284"/>
                  </a:lnTo>
                  <a:lnTo>
                    <a:pt x="87" y="283"/>
                  </a:lnTo>
                  <a:lnTo>
                    <a:pt x="88" y="281"/>
                  </a:lnTo>
                  <a:lnTo>
                    <a:pt x="89" y="279"/>
                  </a:lnTo>
                  <a:lnTo>
                    <a:pt x="88" y="277"/>
                  </a:lnTo>
                  <a:lnTo>
                    <a:pt x="77" y="240"/>
                  </a:lnTo>
                  <a:lnTo>
                    <a:pt x="76" y="234"/>
                  </a:lnTo>
                  <a:lnTo>
                    <a:pt x="78" y="229"/>
                  </a:lnTo>
                  <a:lnTo>
                    <a:pt x="80" y="225"/>
                  </a:lnTo>
                  <a:lnTo>
                    <a:pt x="85" y="223"/>
                  </a:lnTo>
                  <a:lnTo>
                    <a:pt x="86" y="223"/>
                  </a:lnTo>
                  <a:lnTo>
                    <a:pt x="89" y="223"/>
                  </a:lnTo>
                  <a:lnTo>
                    <a:pt x="94" y="224"/>
                  </a:lnTo>
                  <a:lnTo>
                    <a:pt x="107" y="232"/>
                  </a:lnTo>
                  <a:lnTo>
                    <a:pt x="112" y="236"/>
                  </a:lnTo>
                  <a:lnTo>
                    <a:pt x="117" y="241"/>
                  </a:lnTo>
                  <a:lnTo>
                    <a:pt x="125" y="253"/>
                  </a:lnTo>
                  <a:lnTo>
                    <a:pt x="127" y="255"/>
                  </a:lnTo>
                  <a:lnTo>
                    <a:pt x="129" y="256"/>
                  </a:lnTo>
                  <a:lnTo>
                    <a:pt x="130" y="256"/>
                  </a:lnTo>
                  <a:lnTo>
                    <a:pt x="132" y="255"/>
                  </a:lnTo>
                  <a:lnTo>
                    <a:pt x="134" y="253"/>
                  </a:lnTo>
                  <a:lnTo>
                    <a:pt x="135" y="251"/>
                  </a:lnTo>
                  <a:lnTo>
                    <a:pt x="138" y="246"/>
                  </a:lnTo>
                  <a:lnTo>
                    <a:pt x="141" y="238"/>
                  </a:lnTo>
                  <a:lnTo>
                    <a:pt x="142" y="227"/>
                  </a:lnTo>
                  <a:lnTo>
                    <a:pt x="141" y="220"/>
                  </a:lnTo>
                  <a:lnTo>
                    <a:pt x="140" y="214"/>
                  </a:lnTo>
                  <a:lnTo>
                    <a:pt x="138" y="213"/>
                  </a:lnTo>
                  <a:lnTo>
                    <a:pt x="135" y="211"/>
                  </a:lnTo>
                  <a:lnTo>
                    <a:pt x="121" y="207"/>
                  </a:lnTo>
                  <a:lnTo>
                    <a:pt x="119" y="205"/>
                  </a:lnTo>
                  <a:lnTo>
                    <a:pt x="116" y="203"/>
                  </a:lnTo>
                  <a:lnTo>
                    <a:pt x="113" y="200"/>
                  </a:lnTo>
                  <a:lnTo>
                    <a:pt x="111" y="195"/>
                  </a:lnTo>
                  <a:lnTo>
                    <a:pt x="110" y="190"/>
                  </a:lnTo>
                  <a:lnTo>
                    <a:pt x="111" y="184"/>
                  </a:lnTo>
                  <a:lnTo>
                    <a:pt x="113" y="177"/>
                  </a:lnTo>
                  <a:lnTo>
                    <a:pt x="119" y="160"/>
                  </a:lnTo>
                  <a:lnTo>
                    <a:pt x="141" y="120"/>
                  </a:lnTo>
                  <a:lnTo>
                    <a:pt x="156" y="102"/>
                  </a:lnTo>
                  <a:lnTo>
                    <a:pt x="178" y="8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0" name="Rectangle 69"/>
          <p:cNvSpPr/>
          <p:nvPr/>
        </p:nvSpPr>
        <p:spPr bwMode="auto">
          <a:xfrm>
            <a:off x="6477000" y="5917406"/>
            <a:ext cx="1752600" cy="2667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3" name="Rectangle 52"/>
          <p:cNvSpPr>
            <a:spLocks noChangeArrowheads="1"/>
          </p:cNvSpPr>
          <p:nvPr/>
        </p:nvSpPr>
        <p:spPr bwMode="auto">
          <a:xfrm>
            <a:off x="7242175" y="5915025"/>
            <a:ext cx="1901825" cy="276225"/>
          </a:xfrm>
          <a:prstGeom prst="rect">
            <a:avLst/>
          </a:prstGeom>
          <a:solidFill>
            <a:srgbClr val="0099CC">
              <a:alpha val="49804"/>
            </a:srgbClr>
          </a:solidFill>
          <a:ln w="9525" algn="ctr">
            <a:noFill/>
            <a:round/>
            <a:headEnd/>
            <a:tailEnd/>
          </a:ln>
        </p:spPr>
        <p:txBody>
          <a:bodyPr anchor="ctr"/>
          <a:lstStyle/>
          <a:p>
            <a:endParaRPr lang="en-US"/>
          </a:p>
        </p:txBody>
      </p:sp>
      <p:sp>
        <p:nvSpPr>
          <p:cNvPr id="6147" name="Rectangle 49"/>
          <p:cNvSpPr>
            <a:spLocks noChangeArrowheads="1"/>
          </p:cNvSpPr>
          <p:nvPr/>
        </p:nvSpPr>
        <p:spPr bwMode="auto">
          <a:xfrm>
            <a:off x="6459538" y="5915025"/>
            <a:ext cx="782637" cy="276225"/>
          </a:xfrm>
          <a:prstGeom prst="rect">
            <a:avLst/>
          </a:prstGeom>
          <a:solidFill>
            <a:srgbClr val="0099CC">
              <a:alpha val="49804"/>
            </a:srgbClr>
          </a:solidFill>
          <a:ln w="9525" algn="ctr">
            <a:noFill/>
            <a:round/>
            <a:headEnd/>
            <a:tailEnd/>
          </a:ln>
        </p:spPr>
        <p:txBody>
          <a:bodyPr anchor="ctr"/>
          <a:lstStyle/>
          <a:p>
            <a:endParaRPr lang="en-US"/>
          </a:p>
        </p:txBody>
      </p:sp>
      <p:grpSp>
        <p:nvGrpSpPr>
          <p:cNvPr id="9" name="Group 24"/>
          <p:cNvGrpSpPr>
            <a:grpSpLocks/>
          </p:cNvGrpSpPr>
          <p:nvPr/>
        </p:nvGrpSpPr>
        <p:grpSpPr bwMode="auto">
          <a:xfrm>
            <a:off x="1949450" y="3060700"/>
            <a:ext cx="642938" cy="1588"/>
            <a:chOff x="593725" y="3061494"/>
            <a:chExt cx="642143" cy="2381"/>
          </a:xfrm>
        </p:grpSpPr>
        <p:sp>
          <p:nvSpPr>
            <p:cNvPr id="6193" name="Line 13"/>
            <p:cNvSpPr>
              <a:spLocks noChangeShapeType="1"/>
            </p:cNvSpPr>
            <p:nvPr/>
          </p:nvSpPr>
          <p:spPr bwMode="auto">
            <a:xfrm flipH="1">
              <a:off x="915193" y="3061494"/>
              <a:ext cx="320675" cy="0"/>
            </a:xfrm>
            <a:prstGeom prst="line">
              <a:avLst/>
            </a:prstGeom>
            <a:noFill/>
            <a:ln w="9525">
              <a:solidFill>
                <a:schemeClr val="bg1"/>
              </a:solidFill>
              <a:round/>
              <a:headEnd/>
              <a:tailEnd/>
            </a:ln>
          </p:spPr>
          <p:txBody>
            <a:bodyPr anchor="ctr"/>
            <a:lstStyle/>
            <a:p>
              <a:endParaRPr lang="en-US"/>
            </a:p>
          </p:txBody>
        </p:sp>
        <p:sp>
          <p:nvSpPr>
            <p:cNvPr id="6194" name="Line 13"/>
            <p:cNvSpPr>
              <a:spLocks noChangeShapeType="1"/>
            </p:cNvSpPr>
            <p:nvPr/>
          </p:nvSpPr>
          <p:spPr bwMode="auto">
            <a:xfrm flipH="1">
              <a:off x="593725" y="3063875"/>
              <a:ext cx="320675" cy="0"/>
            </a:xfrm>
            <a:prstGeom prst="line">
              <a:avLst/>
            </a:prstGeom>
            <a:noFill/>
            <a:ln w="9525">
              <a:solidFill>
                <a:schemeClr val="tx1"/>
              </a:solidFill>
              <a:round/>
              <a:headEnd/>
              <a:tailEnd/>
            </a:ln>
          </p:spPr>
          <p:txBody>
            <a:bodyPr anchor="ctr"/>
            <a:lstStyle/>
            <a:p>
              <a:endParaRPr lang="en-US"/>
            </a:p>
          </p:txBody>
        </p:sp>
      </p:grpSp>
      <p:sp>
        <p:nvSpPr>
          <p:cNvPr id="57" name="Rectangle 56"/>
          <p:cNvSpPr>
            <a:spLocks noChangeArrowheads="1"/>
          </p:cNvSpPr>
          <p:nvPr/>
        </p:nvSpPr>
        <p:spPr bwMode="auto">
          <a:xfrm>
            <a:off x="2270125" y="2922588"/>
            <a:ext cx="782638" cy="276225"/>
          </a:xfrm>
          <a:prstGeom prst="rect">
            <a:avLst/>
          </a:prstGeom>
          <a:solidFill>
            <a:srgbClr val="0099CC">
              <a:alpha val="49804"/>
            </a:srgbClr>
          </a:solidFill>
          <a:ln w="9525" algn="ctr">
            <a:noFill/>
            <a:round/>
            <a:headEnd/>
            <a:tailEnd/>
          </a:ln>
        </p:spPr>
        <p:txBody>
          <a:bodyPr anchor="ctr"/>
          <a:lstStyle/>
          <a:p>
            <a:endParaRPr lang="en-US"/>
          </a:p>
        </p:txBody>
      </p:sp>
      <p:sp>
        <p:nvSpPr>
          <p:cNvPr id="6151" name="Rectangle 55"/>
          <p:cNvSpPr>
            <a:spLocks noChangeArrowheads="1"/>
          </p:cNvSpPr>
          <p:nvPr/>
        </p:nvSpPr>
        <p:spPr bwMode="auto">
          <a:xfrm>
            <a:off x="0" y="2922588"/>
            <a:ext cx="2270125" cy="276225"/>
          </a:xfrm>
          <a:prstGeom prst="rect">
            <a:avLst/>
          </a:prstGeom>
          <a:solidFill>
            <a:srgbClr val="0099CC">
              <a:alpha val="49804"/>
            </a:srgbClr>
          </a:solidFill>
          <a:ln w="9525" algn="ctr">
            <a:noFill/>
            <a:round/>
            <a:headEnd/>
            <a:tailEnd/>
          </a:ln>
        </p:spPr>
        <p:txBody>
          <a:bodyPr anchor="ctr"/>
          <a:lstStyle/>
          <a:p>
            <a:endParaRPr lang="en-US"/>
          </a:p>
        </p:txBody>
      </p:sp>
      <p:sp>
        <p:nvSpPr>
          <p:cNvPr id="6152" name="Rectangle 44"/>
          <p:cNvSpPr>
            <a:spLocks noChangeArrowheads="1"/>
          </p:cNvSpPr>
          <p:nvPr/>
        </p:nvSpPr>
        <p:spPr bwMode="auto">
          <a:xfrm>
            <a:off x="1819275" y="5126038"/>
            <a:ext cx="4660900" cy="1028700"/>
          </a:xfrm>
          <a:prstGeom prst="rect">
            <a:avLst/>
          </a:prstGeom>
          <a:solidFill>
            <a:srgbClr val="0099CC">
              <a:alpha val="49804"/>
            </a:srgbClr>
          </a:solidFill>
          <a:ln w="9525" algn="ctr">
            <a:noFill/>
            <a:round/>
            <a:headEnd/>
            <a:tailEnd/>
          </a:ln>
        </p:spPr>
        <p:txBody>
          <a:bodyPr anchor="ctr"/>
          <a:lstStyle/>
          <a:p>
            <a:endParaRPr lang="en-US"/>
          </a:p>
        </p:txBody>
      </p:sp>
      <p:sp>
        <p:nvSpPr>
          <p:cNvPr id="1044491" name="Line 11"/>
          <p:cNvSpPr>
            <a:spLocks noChangeShapeType="1"/>
          </p:cNvSpPr>
          <p:nvPr/>
        </p:nvSpPr>
        <p:spPr bwMode="auto">
          <a:xfrm flipV="1">
            <a:off x="2270125" y="2924175"/>
            <a:ext cx="0" cy="274638"/>
          </a:xfrm>
          <a:prstGeom prst="line">
            <a:avLst/>
          </a:prstGeom>
          <a:noFill/>
          <a:ln w="28575">
            <a:solidFill>
              <a:srgbClr val="CC9900"/>
            </a:solidFill>
            <a:round/>
            <a:headEnd/>
            <a:tailEnd/>
          </a:ln>
        </p:spPr>
        <p:txBody>
          <a:bodyPr anchor="ctr"/>
          <a:lstStyle/>
          <a:p>
            <a:endParaRPr lang="en-US"/>
          </a:p>
        </p:txBody>
      </p:sp>
      <p:sp>
        <p:nvSpPr>
          <p:cNvPr id="132" name="Rectangle 3"/>
          <p:cNvSpPr>
            <a:spLocks noGrp="1" noChangeArrowheads="1"/>
          </p:cNvSpPr>
          <p:nvPr>
            <p:ph type="title"/>
          </p:nvPr>
        </p:nvSpPr>
        <p:spPr>
          <a:xfrm>
            <a:off x="685800" y="658368"/>
            <a:ext cx="7772400" cy="1408176"/>
          </a:xfrm>
        </p:spPr>
        <p:txBody>
          <a:bodyPr/>
          <a:lstStyle/>
          <a:p>
            <a:r>
              <a:rPr lang="en-US" dirty="0"/>
              <a:t>A Simple </a:t>
            </a:r>
            <a:r>
              <a:rPr lang="en-US" dirty="0">
                <a:solidFill>
                  <a:srgbClr val="FF0000"/>
                </a:solidFill>
              </a:rPr>
              <a:t>Proportional</a:t>
            </a:r>
            <a:r>
              <a:rPr lang="en-US" dirty="0"/>
              <a:t> Control System</a:t>
            </a:r>
            <a:br>
              <a:rPr lang="en-US" dirty="0"/>
            </a:br>
            <a:endParaRPr lang="en-US" dirty="0"/>
          </a:p>
        </p:txBody>
      </p:sp>
      <p:sp>
        <p:nvSpPr>
          <p:cNvPr id="6157" name="AutoShape 2"/>
          <p:cNvSpPr>
            <a:spLocks noChangeAspect="1" noChangeArrowheads="1"/>
          </p:cNvSpPr>
          <p:nvPr/>
        </p:nvSpPr>
        <p:spPr bwMode="auto">
          <a:xfrm>
            <a:off x="2732088" y="2514600"/>
            <a:ext cx="206375" cy="411163"/>
          </a:xfrm>
          <a:prstGeom prst="triangle">
            <a:avLst>
              <a:gd name="adj" fmla="val 50000"/>
            </a:avLst>
          </a:prstGeom>
          <a:solidFill>
            <a:srgbClr val="CC9900"/>
          </a:solidFill>
          <a:ln w="3175" algn="ctr">
            <a:solidFill>
              <a:srgbClr val="CC9900"/>
            </a:solidFill>
            <a:miter lim="800000"/>
            <a:headEnd/>
            <a:tailEnd/>
          </a:ln>
        </p:spPr>
        <p:txBody>
          <a:bodyPr anchor="ctr"/>
          <a:lstStyle/>
          <a:p>
            <a:endParaRPr lang="en-US"/>
          </a:p>
        </p:txBody>
      </p:sp>
      <p:sp>
        <p:nvSpPr>
          <p:cNvPr id="6158" name="Line 6"/>
          <p:cNvSpPr>
            <a:spLocks noChangeShapeType="1"/>
          </p:cNvSpPr>
          <p:nvPr/>
        </p:nvSpPr>
        <p:spPr bwMode="auto">
          <a:xfrm flipV="1">
            <a:off x="2754313" y="3200400"/>
            <a:ext cx="0" cy="228600"/>
          </a:xfrm>
          <a:prstGeom prst="line">
            <a:avLst/>
          </a:prstGeom>
          <a:noFill/>
          <a:ln w="19050" cap="sq">
            <a:solidFill>
              <a:schemeClr val="tx1"/>
            </a:solidFill>
            <a:miter lim="800000"/>
            <a:headEnd/>
            <a:tailEnd/>
          </a:ln>
        </p:spPr>
        <p:txBody>
          <a:bodyPr anchor="ctr"/>
          <a:lstStyle/>
          <a:p>
            <a:endParaRPr lang="en-US"/>
          </a:p>
        </p:txBody>
      </p:sp>
      <p:sp>
        <p:nvSpPr>
          <p:cNvPr id="6159" name="Line 7"/>
          <p:cNvSpPr>
            <a:spLocks noChangeShapeType="1"/>
          </p:cNvSpPr>
          <p:nvPr/>
        </p:nvSpPr>
        <p:spPr bwMode="auto">
          <a:xfrm flipV="1">
            <a:off x="3036888" y="2925763"/>
            <a:ext cx="0" cy="503237"/>
          </a:xfrm>
          <a:prstGeom prst="line">
            <a:avLst/>
          </a:prstGeom>
          <a:noFill/>
          <a:ln w="19050" cap="sq">
            <a:solidFill>
              <a:schemeClr val="tx1"/>
            </a:solidFill>
            <a:miter lim="800000"/>
            <a:headEnd/>
            <a:tailEnd/>
          </a:ln>
        </p:spPr>
        <p:txBody>
          <a:bodyPr anchor="ctr"/>
          <a:lstStyle/>
          <a:p>
            <a:endParaRPr lang="en-US"/>
          </a:p>
        </p:txBody>
      </p:sp>
      <p:sp>
        <p:nvSpPr>
          <p:cNvPr id="6160" name="Line 8"/>
          <p:cNvSpPr>
            <a:spLocks noChangeShapeType="1"/>
          </p:cNvSpPr>
          <p:nvPr/>
        </p:nvSpPr>
        <p:spPr bwMode="auto">
          <a:xfrm flipH="1">
            <a:off x="0" y="3200400"/>
            <a:ext cx="2752725" cy="0"/>
          </a:xfrm>
          <a:prstGeom prst="line">
            <a:avLst/>
          </a:prstGeom>
          <a:noFill/>
          <a:ln w="19050" cap="sq">
            <a:solidFill>
              <a:schemeClr val="tx1"/>
            </a:solidFill>
            <a:miter lim="800000"/>
            <a:headEnd/>
            <a:tailEnd/>
          </a:ln>
        </p:spPr>
        <p:txBody>
          <a:bodyPr anchor="ctr"/>
          <a:lstStyle/>
          <a:p>
            <a:endParaRPr lang="en-US"/>
          </a:p>
        </p:txBody>
      </p:sp>
      <p:sp>
        <p:nvSpPr>
          <p:cNvPr id="6161" name="Line 9"/>
          <p:cNvSpPr>
            <a:spLocks noChangeShapeType="1"/>
          </p:cNvSpPr>
          <p:nvPr/>
        </p:nvSpPr>
        <p:spPr bwMode="auto">
          <a:xfrm flipH="1">
            <a:off x="0" y="2925763"/>
            <a:ext cx="3033713" cy="0"/>
          </a:xfrm>
          <a:prstGeom prst="line">
            <a:avLst/>
          </a:prstGeom>
          <a:noFill/>
          <a:ln w="19050" cap="sq">
            <a:solidFill>
              <a:schemeClr val="tx1"/>
            </a:solidFill>
            <a:miter lim="800000"/>
            <a:headEnd/>
            <a:tailEnd/>
          </a:ln>
        </p:spPr>
        <p:txBody>
          <a:bodyPr anchor="ctr"/>
          <a:lstStyle/>
          <a:p>
            <a:endParaRPr lang="en-US"/>
          </a:p>
        </p:txBody>
      </p:sp>
      <p:sp>
        <p:nvSpPr>
          <p:cNvPr id="6162" name="Oval 12"/>
          <p:cNvSpPr>
            <a:spLocks noChangeAspect="1" noChangeArrowheads="1"/>
          </p:cNvSpPr>
          <p:nvPr/>
        </p:nvSpPr>
        <p:spPr bwMode="auto">
          <a:xfrm>
            <a:off x="2224088" y="3016250"/>
            <a:ext cx="92075" cy="92075"/>
          </a:xfrm>
          <a:prstGeom prst="ellipse">
            <a:avLst/>
          </a:prstGeom>
          <a:solidFill>
            <a:schemeClr val="tx1"/>
          </a:solidFill>
          <a:ln w="9525">
            <a:solidFill>
              <a:schemeClr val="tx1"/>
            </a:solidFill>
            <a:round/>
            <a:headEnd/>
            <a:tailEnd/>
          </a:ln>
        </p:spPr>
        <p:txBody>
          <a:bodyPr wrap="none" anchor="ctr"/>
          <a:lstStyle/>
          <a:p>
            <a:endParaRPr lang="en-US"/>
          </a:p>
        </p:txBody>
      </p:sp>
      <p:grpSp>
        <p:nvGrpSpPr>
          <p:cNvPr id="10" name="Group 16"/>
          <p:cNvGrpSpPr>
            <a:grpSpLocks/>
          </p:cNvGrpSpPr>
          <p:nvPr/>
        </p:nvGrpSpPr>
        <p:grpSpPr bwMode="auto">
          <a:xfrm>
            <a:off x="595313" y="2486025"/>
            <a:ext cx="4479925" cy="46038"/>
            <a:chOff x="375" y="1566"/>
            <a:chExt cx="2822" cy="29"/>
          </a:xfrm>
        </p:grpSpPr>
        <p:sp>
          <p:nvSpPr>
            <p:cNvPr id="6182" name="Line 17"/>
            <p:cNvSpPr>
              <a:spLocks noChangeShapeType="1"/>
            </p:cNvSpPr>
            <p:nvPr/>
          </p:nvSpPr>
          <p:spPr bwMode="auto">
            <a:xfrm>
              <a:off x="375" y="1584"/>
              <a:ext cx="2822" cy="0"/>
            </a:xfrm>
            <a:prstGeom prst="line">
              <a:avLst/>
            </a:prstGeom>
            <a:noFill/>
            <a:ln w="9525">
              <a:solidFill>
                <a:schemeClr val="tx1"/>
              </a:solidFill>
              <a:round/>
              <a:headEnd/>
              <a:tailEnd/>
            </a:ln>
          </p:spPr>
          <p:txBody>
            <a:bodyPr anchor="ctr"/>
            <a:lstStyle/>
            <a:p>
              <a:endParaRPr lang="en-US"/>
            </a:p>
          </p:txBody>
        </p:sp>
        <p:sp>
          <p:nvSpPr>
            <p:cNvPr id="6183" name="Oval 19"/>
            <p:cNvSpPr>
              <a:spLocks noChangeAspect="1" noChangeArrowheads="1"/>
            </p:cNvSpPr>
            <p:nvPr/>
          </p:nvSpPr>
          <p:spPr bwMode="auto">
            <a:xfrm>
              <a:off x="3155" y="1566"/>
              <a:ext cx="29" cy="29"/>
            </a:xfrm>
            <a:prstGeom prst="ellipse">
              <a:avLst/>
            </a:prstGeom>
            <a:solidFill>
              <a:schemeClr val="tx1"/>
            </a:solidFill>
            <a:ln w="9525">
              <a:solidFill>
                <a:schemeClr val="tx1"/>
              </a:solidFill>
              <a:round/>
              <a:headEnd/>
              <a:tailEnd/>
            </a:ln>
          </p:spPr>
          <p:txBody>
            <a:bodyPr anchor="ctr"/>
            <a:lstStyle/>
            <a:p>
              <a:endParaRPr lang="en-US"/>
            </a:p>
          </p:txBody>
        </p:sp>
      </p:grpSp>
      <p:grpSp>
        <p:nvGrpSpPr>
          <p:cNvPr id="11" name="Group 36"/>
          <p:cNvGrpSpPr>
            <a:grpSpLocks/>
          </p:cNvGrpSpPr>
          <p:nvPr/>
        </p:nvGrpSpPr>
        <p:grpSpPr bwMode="auto">
          <a:xfrm>
            <a:off x="1966913" y="2495550"/>
            <a:ext cx="53975" cy="582613"/>
            <a:chOff x="1827183" y="2495539"/>
            <a:chExt cx="53182" cy="583413"/>
          </a:xfrm>
        </p:grpSpPr>
        <p:sp>
          <p:nvSpPr>
            <p:cNvPr id="6179" name="Oval 14"/>
            <p:cNvSpPr>
              <a:spLocks noChangeAspect="1" noChangeArrowheads="1"/>
            </p:cNvSpPr>
            <p:nvPr/>
          </p:nvSpPr>
          <p:spPr bwMode="auto">
            <a:xfrm>
              <a:off x="1827183" y="3032915"/>
              <a:ext cx="46038" cy="46037"/>
            </a:xfrm>
            <a:prstGeom prst="ellipse">
              <a:avLst/>
            </a:prstGeom>
            <a:solidFill>
              <a:schemeClr val="tx1"/>
            </a:solidFill>
            <a:ln w="9525">
              <a:solidFill>
                <a:schemeClr val="tx1"/>
              </a:solidFill>
              <a:round/>
              <a:headEnd/>
              <a:tailEnd/>
            </a:ln>
          </p:spPr>
          <p:txBody>
            <a:bodyPr wrap="none" anchor="ctr"/>
            <a:lstStyle/>
            <a:p>
              <a:endParaRPr lang="en-US"/>
            </a:p>
          </p:txBody>
        </p:sp>
        <p:sp>
          <p:nvSpPr>
            <p:cNvPr id="6180" name="Line 15"/>
            <p:cNvSpPr>
              <a:spLocks noChangeShapeType="1"/>
            </p:cNvSpPr>
            <p:nvPr/>
          </p:nvSpPr>
          <p:spPr bwMode="auto">
            <a:xfrm flipV="1">
              <a:off x="1855758" y="2513802"/>
              <a:ext cx="0" cy="549275"/>
            </a:xfrm>
            <a:prstGeom prst="line">
              <a:avLst/>
            </a:prstGeom>
            <a:noFill/>
            <a:ln w="9525">
              <a:solidFill>
                <a:schemeClr val="tx1"/>
              </a:solidFill>
              <a:round/>
              <a:headEnd/>
              <a:tailEnd/>
            </a:ln>
          </p:spPr>
          <p:txBody>
            <a:bodyPr anchor="ctr"/>
            <a:lstStyle/>
            <a:p>
              <a:endParaRPr lang="en-US"/>
            </a:p>
          </p:txBody>
        </p:sp>
        <p:sp>
          <p:nvSpPr>
            <p:cNvPr id="6181" name="Oval 14"/>
            <p:cNvSpPr>
              <a:spLocks noChangeAspect="1" noChangeArrowheads="1"/>
            </p:cNvSpPr>
            <p:nvPr/>
          </p:nvSpPr>
          <p:spPr bwMode="auto">
            <a:xfrm>
              <a:off x="1834327" y="2495539"/>
              <a:ext cx="46038" cy="46037"/>
            </a:xfrm>
            <a:prstGeom prst="ellipse">
              <a:avLst/>
            </a:prstGeom>
            <a:solidFill>
              <a:schemeClr val="tx1"/>
            </a:solidFill>
            <a:ln w="9525">
              <a:solidFill>
                <a:schemeClr val="tx1"/>
              </a:solidFill>
              <a:round/>
              <a:headEnd/>
              <a:tailEnd/>
            </a:ln>
          </p:spPr>
          <p:txBody>
            <a:bodyPr wrap="none" anchor="ctr"/>
            <a:lstStyle/>
            <a:p>
              <a:endParaRPr lang="en-US"/>
            </a:p>
          </p:txBody>
        </p:sp>
      </p:grpSp>
      <p:sp>
        <p:nvSpPr>
          <p:cNvPr id="6165" name="Oval 14"/>
          <p:cNvSpPr>
            <a:spLocks noChangeAspect="1" noChangeArrowheads="1"/>
          </p:cNvSpPr>
          <p:nvPr/>
        </p:nvSpPr>
        <p:spPr bwMode="auto">
          <a:xfrm>
            <a:off x="2789238" y="2462213"/>
            <a:ext cx="92075" cy="92075"/>
          </a:xfrm>
          <a:prstGeom prst="ellipse">
            <a:avLst/>
          </a:prstGeom>
          <a:solidFill>
            <a:schemeClr val="tx1"/>
          </a:solidFill>
          <a:ln w="9525">
            <a:solidFill>
              <a:schemeClr val="tx1"/>
            </a:solidFill>
            <a:round/>
            <a:headEnd/>
            <a:tailEnd/>
          </a:ln>
        </p:spPr>
        <p:txBody>
          <a:bodyPr wrap="none" anchor="ctr"/>
          <a:lstStyle/>
          <a:p>
            <a:endParaRPr lang="en-US"/>
          </a:p>
        </p:txBody>
      </p:sp>
      <p:grpSp>
        <p:nvGrpSpPr>
          <p:cNvPr id="12" name="Group 43"/>
          <p:cNvGrpSpPr>
            <a:grpSpLocks/>
          </p:cNvGrpSpPr>
          <p:nvPr/>
        </p:nvGrpSpPr>
        <p:grpSpPr bwMode="auto">
          <a:xfrm>
            <a:off x="1828800" y="3422650"/>
            <a:ext cx="4654550" cy="2749550"/>
            <a:chOff x="1828799" y="3423138"/>
            <a:chExt cx="4654062" cy="2749062"/>
          </a:xfrm>
        </p:grpSpPr>
        <p:sp>
          <p:nvSpPr>
            <p:cNvPr id="6174" name="Line 4"/>
            <p:cNvSpPr>
              <a:spLocks noChangeShapeType="1"/>
            </p:cNvSpPr>
            <p:nvPr/>
          </p:nvSpPr>
          <p:spPr bwMode="auto">
            <a:xfrm>
              <a:off x="1828800" y="3429000"/>
              <a:ext cx="0" cy="2743200"/>
            </a:xfrm>
            <a:prstGeom prst="line">
              <a:avLst/>
            </a:prstGeom>
            <a:noFill/>
            <a:ln w="76200" cap="sq">
              <a:solidFill>
                <a:schemeClr val="tx1"/>
              </a:solidFill>
              <a:miter lim="800000"/>
              <a:headEnd/>
              <a:tailEnd/>
            </a:ln>
          </p:spPr>
          <p:txBody>
            <a:bodyPr anchor="ctr"/>
            <a:lstStyle/>
            <a:p>
              <a:endParaRPr lang="en-US"/>
            </a:p>
          </p:txBody>
        </p:sp>
        <p:sp>
          <p:nvSpPr>
            <p:cNvPr id="6175" name="Line 5"/>
            <p:cNvSpPr>
              <a:spLocks noChangeShapeType="1"/>
            </p:cNvSpPr>
            <p:nvPr/>
          </p:nvSpPr>
          <p:spPr bwMode="auto">
            <a:xfrm>
              <a:off x="1828799" y="6172200"/>
              <a:ext cx="4651131" cy="0"/>
            </a:xfrm>
            <a:prstGeom prst="line">
              <a:avLst/>
            </a:prstGeom>
            <a:noFill/>
            <a:ln w="76200" cap="sq">
              <a:solidFill>
                <a:schemeClr val="tx1"/>
              </a:solidFill>
              <a:miter lim="800000"/>
              <a:headEnd/>
              <a:tailEnd/>
            </a:ln>
          </p:spPr>
          <p:txBody>
            <a:bodyPr anchor="ctr"/>
            <a:lstStyle/>
            <a:p>
              <a:endParaRPr lang="en-US"/>
            </a:p>
          </p:txBody>
        </p:sp>
        <p:sp>
          <p:nvSpPr>
            <p:cNvPr id="6176" name="Line 4"/>
            <p:cNvSpPr>
              <a:spLocks noChangeShapeType="1"/>
            </p:cNvSpPr>
            <p:nvPr/>
          </p:nvSpPr>
          <p:spPr bwMode="auto">
            <a:xfrm>
              <a:off x="6482861" y="3423138"/>
              <a:ext cx="0" cy="2743200"/>
            </a:xfrm>
            <a:prstGeom prst="line">
              <a:avLst/>
            </a:prstGeom>
            <a:noFill/>
            <a:ln w="76200" cap="sq">
              <a:solidFill>
                <a:schemeClr val="tx1"/>
              </a:solidFill>
              <a:miter lim="800000"/>
              <a:headEnd/>
              <a:tailEnd/>
            </a:ln>
          </p:spPr>
          <p:txBody>
            <a:bodyPr anchor="ctr"/>
            <a:lstStyle/>
            <a:p>
              <a:endParaRPr lang="en-US"/>
            </a:p>
          </p:txBody>
        </p:sp>
      </p:grpSp>
      <p:sp>
        <p:nvSpPr>
          <p:cNvPr id="58" name="Rectangle 57"/>
          <p:cNvSpPr>
            <a:spLocks noChangeArrowheads="1"/>
          </p:cNvSpPr>
          <p:nvPr/>
        </p:nvSpPr>
        <p:spPr bwMode="auto">
          <a:xfrm>
            <a:off x="2757488" y="3198813"/>
            <a:ext cx="276225" cy="1933575"/>
          </a:xfrm>
          <a:prstGeom prst="rect">
            <a:avLst/>
          </a:prstGeom>
          <a:solidFill>
            <a:srgbClr val="0099CC">
              <a:alpha val="49804"/>
            </a:srgbClr>
          </a:solidFill>
          <a:ln w="9525" algn="ctr">
            <a:noFill/>
            <a:round/>
            <a:headEnd/>
            <a:tailEnd/>
          </a:ln>
        </p:spPr>
        <p:txBody>
          <a:bodyPr anchor="ctr"/>
          <a:lstStyle/>
          <a:p>
            <a:endParaRPr lang="en-US"/>
          </a:p>
        </p:txBody>
      </p:sp>
      <p:sp>
        <p:nvSpPr>
          <p:cNvPr id="6170" name="Line 9"/>
          <p:cNvSpPr>
            <a:spLocks noChangeShapeType="1"/>
          </p:cNvSpPr>
          <p:nvPr/>
        </p:nvSpPr>
        <p:spPr bwMode="auto">
          <a:xfrm flipH="1" flipV="1">
            <a:off x="6459538" y="5915025"/>
            <a:ext cx="2684462" cy="0"/>
          </a:xfrm>
          <a:prstGeom prst="line">
            <a:avLst/>
          </a:prstGeom>
          <a:noFill/>
          <a:ln w="19050" cap="sq">
            <a:solidFill>
              <a:schemeClr val="tx1"/>
            </a:solidFill>
            <a:miter lim="800000"/>
            <a:headEnd/>
            <a:tailEnd/>
          </a:ln>
        </p:spPr>
        <p:txBody>
          <a:bodyPr anchor="ctr"/>
          <a:lstStyle/>
          <a:p>
            <a:endParaRPr lang="en-US"/>
          </a:p>
        </p:txBody>
      </p:sp>
      <p:sp>
        <p:nvSpPr>
          <p:cNvPr id="6169" name="Line 8"/>
          <p:cNvSpPr>
            <a:spLocks noChangeShapeType="1"/>
          </p:cNvSpPr>
          <p:nvPr/>
        </p:nvSpPr>
        <p:spPr bwMode="auto">
          <a:xfrm flipH="1">
            <a:off x="6459538" y="6191250"/>
            <a:ext cx="2684462" cy="0"/>
          </a:xfrm>
          <a:prstGeom prst="line">
            <a:avLst/>
          </a:prstGeom>
          <a:noFill/>
          <a:ln w="19050" cap="sq">
            <a:solidFill>
              <a:schemeClr val="tx1"/>
            </a:solidFill>
            <a:miter lim="800000"/>
            <a:headEnd/>
            <a:tailEnd/>
          </a:ln>
        </p:spPr>
        <p:txBody>
          <a:bodyPr anchor="ctr"/>
          <a:lstStyle/>
          <a:p>
            <a:endParaRPr lang="en-US"/>
          </a:p>
        </p:txBody>
      </p:sp>
      <p:sp>
        <p:nvSpPr>
          <p:cNvPr id="75" name="Freeform 74"/>
          <p:cNvSpPr/>
          <p:nvPr/>
        </p:nvSpPr>
        <p:spPr bwMode="auto">
          <a:xfrm>
            <a:off x="1863725" y="4943475"/>
            <a:ext cx="898128" cy="187325"/>
          </a:xfrm>
          <a:custGeom>
            <a:avLst/>
            <a:gdLst>
              <a:gd name="connsiteX0" fmla="*/ 0 w 724298"/>
              <a:gd name="connsiteY0" fmla="*/ 85725 h 98822"/>
              <a:gd name="connsiteX1" fmla="*/ 621507 w 724298"/>
              <a:gd name="connsiteY1" fmla="*/ 85725 h 98822"/>
              <a:gd name="connsiteX2" fmla="*/ 616744 w 724298"/>
              <a:gd name="connsiteY2" fmla="*/ 7144 h 98822"/>
              <a:gd name="connsiteX3" fmla="*/ 566738 w 724298"/>
              <a:gd name="connsiteY3" fmla="*/ 42862 h 98822"/>
              <a:gd name="connsiteX4" fmla="*/ 483394 w 724298"/>
              <a:gd name="connsiteY4" fmla="*/ 40481 h 98822"/>
              <a:gd name="connsiteX5" fmla="*/ 426244 w 724298"/>
              <a:gd name="connsiteY5" fmla="*/ 61912 h 98822"/>
              <a:gd name="connsiteX6" fmla="*/ 347663 w 724298"/>
              <a:gd name="connsiteY6" fmla="*/ 59531 h 98822"/>
              <a:gd name="connsiteX7" fmla="*/ 302419 w 724298"/>
              <a:gd name="connsiteY7" fmla="*/ 76200 h 98822"/>
              <a:gd name="connsiteX8" fmla="*/ 200025 w 724298"/>
              <a:gd name="connsiteY8" fmla="*/ 66675 h 98822"/>
              <a:gd name="connsiteX9" fmla="*/ 147638 w 724298"/>
              <a:gd name="connsiteY9" fmla="*/ 73819 h 98822"/>
              <a:gd name="connsiteX0" fmla="*/ 0 w 625872"/>
              <a:gd name="connsiteY0" fmla="*/ 85725 h 98822"/>
              <a:gd name="connsiteX1" fmla="*/ 621507 w 625872"/>
              <a:gd name="connsiteY1" fmla="*/ 85725 h 98822"/>
              <a:gd name="connsiteX2" fmla="*/ 616744 w 625872"/>
              <a:gd name="connsiteY2" fmla="*/ 7144 h 98822"/>
              <a:gd name="connsiteX3" fmla="*/ 566738 w 625872"/>
              <a:gd name="connsiteY3" fmla="*/ 42862 h 98822"/>
              <a:gd name="connsiteX4" fmla="*/ 483394 w 625872"/>
              <a:gd name="connsiteY4" fmla="*/ 40481 h 98822"/>
              <a:gd name="connsiteX5" fmla="*/ 426244 w 625872"/>
              <a:gd name="connsiteY5" fmla="*/ 61912 h 98822"/>
              <a:gd name="connsiteX6" fmla="*/ 347663 w 625872"/>
              <a:gd name="connsiteY6" fmla="*/ 59531 h 98822"/>
              <a:gd name="connsiteX7" fmla="*/ 302419 w 625872"/>
              <a:gd name="connsiteY7" fmla="*/ 76200 h 98822"/>
              <a:gd name="connsiteX8" fmla="*/ 200025 w 625872"/>
              <a:gd name="connsiteY8" fmla="*/ 66675 h 98822"/>
              <a:gd name="connsiteX9" fmla="*/ 147638 w 625872"/>
              <a:gd name="connsiteY9" fmla="*/ 73819 h 98822"/>
              <a:gd name="connsiteX0" fmla="*/ 0 w 625872"/>
              <a:gd name="connsiteY0" fmla="*/ 85725 h 98822"/>
              <a:gd name="connsiteX1" fmla="*/ 621507 w 625872"/>
              <a:gd name="connsiteY1" fmla="*/ 85725 h 98822"/>
              <a:gd name="connsiteX2" fmla="*/ 616744 w 625872"/>
              <a:gd name="connsiteY2" fmla="*/ 7144 h 98822"/>
              <a:gd name="connsiteX3" fmla="*/ 566738 w 625872"/>
              <a:gd name="connsiteY3" fmla="*/ 42862 h 98822"/>
              <a:gd name="connsiteX4" fmla="*/ 483394 w 625872"/>
              <a:gd name="connsiteY4" fmla="*/ 40481 h 98822"/>
              <a:gd name="connsiteX5" fmla="*/ 426244 w 625872"/>
              <a:gd name="connsiteY5" fmla="*/ 61912 h 98822"/>
              <a:gd name="connsiteX6" fmla="*/ 347663 w 625872"/>
              <a:gd name="connsiteY6" fmla="*/ 59531 h 98822"/>
              <a:gd name="connsiteX7" fmla="*/ 302419 w 625872"/>
              <a:gd name="connsiteY7" fmla="*/ 76200 h 98822"/>
              <a:gd name="connsiteX8" fmla="*/ 200025 w 625872"/>
              <a:gd name="connsiteY8" fmla="*/ 66675 h 98822"/>
              <a:gd name="connsiteX9" fmla="*/ 147638 w 625872"/>
              <a:gd name="connsiteY9" fmla="*/ 73819 h 98822"/>
              <a:gd name="connsiteX0" fmla="*/ 0 w 625872"/>
              <a:gd name="connsiteY0" fmla="*/ 85725 h 98822"/>
              <a:gd name="connsiteX1" fmla="*/ 621507 w 625872"/>
              <a:gd name="connsiteY1" fmla="*/ 85725 h 98822"/>
              <a:gd name="connsiteX2" fmla="*/ 616744 w 625872"/>
              <a:gd name="connsiteY2" fmla="*/ 7144 h 98822"/>
              <a:gd name="connsiteX3" fmla="*/ 566738 w 625872"/>
              <a:gd name="connsiteY3" fmla="*/ 42862 h 98822"/>
              <a:gd name="connsiteX4" fmla="*/ 483394 w 625872"/>
              <a:gd name="connsiteY4" fmla="*/ 40481 h 98822"/>
              <a:gd name="connsiteX5" fmla="*/ 426244 w 625872"/>
              <a:gd name="connsiteY5" fmla="*/ 61912 h 98822"/>
              <a:gd name="connsiteX6" fmla="*/ 347663 w 625872"/>
              <a:gd name="connsiteY6" fmla="*/ 59531 h 98822"/>
              <a:gd name="connsiteX7" fmla="*/ 302419 w 625872"/>
              <a:gd name="connsiteY7" fmla="*/ 76200 h 98822"/>
              <a:gd name="connsiteX8" fmla="*/ 200025 w 625872"/>
              <a:gd name="connsiteY8" fmla="*/ 66675 h 98822"/>
              <a:gd name="connsiteX9" fmla="*/ 147638 w 625872"/>
              <a:gd name="connsiteY9" fmla="*/ 73819 h 98822"/>
              <a:gd name="connsiteX0" fmla="*/ 0 w 625872"/>
              <a:gd name="connsiteY0" fmla="*/ 85725 h 85725"/>
              <a:gd name="connsiteX1" fmla="*/ 621507 w 625872"/>
              <a:gd name="connsiteY1" fmla="*/ 85725 h 85725"/>
              <a:gd name="connsiteX2" fmla="*/ 616744 w 625872"/>
              <a:gd name="connsiteY2" fmla="*/ 7144 h 85725"/>
              <a:gd name="connsiteX3" fmla="*/ 566738 w 625872"/>
              <a:gd name="connsiteY3" fmla="*/ 42862 h 85725"/>
              <a:gd name="connsiteX4" fmla="*/ 483394 w 625872"/>
              <a:gd name="connsiteY4" fmla="*/ 40481 h 85725"/>
              <a:gd name="connsiteX5" fmla="*/ 426244 w 625872"/>
              <a:gd name="connsiteY5" fmla="*/ 61912 h 85725"/>
              <a:gd name="connsiteX6" fmla="*/ 347663 w 625872"/>
              <a:gd name="connsiteY6" fmla="*/ 59531 h 85725"/>
              <a:gd name="connsiteX7" fmla="*/ 302419 w 625872"/>
              <a:gd name="connsiteY7" fmla="*/ 76200 h 85725"/>
              <a:gd name="connsiteX8" fmla="*/ 200025 w 625872"/>
              <a:gd name="connsiteY8" fmla="*/ 66675 h 85725"/>
              <a:gd name="connsiteX9" fmla="*/ 147638 w 625872"/>
              <a:gd name="connsiteY9" fmla="*/ 73819 h 85725"/>
              <a:gd name="connsiteX0" fmla="*/ 0 w 633811"/>
              <a:gd name="connsiteY0" fmla="*/ 85725 h 85725"/>
              <a:gd name="connsiteX1" fmla="*/ 621507 w 633811"/>
              <a:gd name="connsiteY1" fmla="*/ 85725 h 85725"/>
              <a:gd name="connsiteX2" fmla="*/ 616744 w 633811"/>
              <a:gd name="connsiteY2" fmla="*/ 7144 h 85725"/>
              <a:gd name="connsiteX3" fmla="*/ 566738 w 633811"/>
              <a:gd name="connsiteY3" fmla="*/ 42862 h 85725"/>
              <a:gd name="connsiteX4" fmla="*/ 483394 w 633811"/>
              <a:gd name="connsiteY4" fmla="*/ 40481 h 85725"/>
              <a:gd name="connsiteX5" fmla="*/ 426244 w 633811"/>
              <a:gd name="connsiteY5" fmla="*/ 61912 h 85725"/>
              <a:gd name="connsiteX6" fmla="*/ 347663 w 633811"/>
              <a:gd name="connsiteY6" fmla="*/ 59531 h 85725"/>
              <a:gd name="connsiteX7" fmla="*/ 302419 w 633811"/>
              <a:gd name="connsiteY7" fmla="*/ 76200 h 85725"/>
              <a:gd name="connsiteX8" fmla="*/ 200025 w 633811"/>
              <a:gd name="connsiteY8" fmla="*/ 66675 h 85725"/>
              <a:gd name="connsiteX9" fmla="*/ 147638 w 633811"/>
              <a:gd name="connsiteY9" fmla="*/ 73819 h 85725"/>
              <a:gd name="connsiteX0" fmla="*/ 0 w 625872"/>
              <a:gd name="connsiteY0" fmla="*/ 85725 h 85725"/>
              <a:gd name="connsiteX1" fmla="*/ 621507 w 625872"/>
              <a:gd name="connsiteY1" fmla="*/ 85725 h 85725"/>
              <a:gd name="connsiteX2" fmla="*/ 616744 w 625872"/>
              <a:gd name="connsiteY2" fmla="*/ 7144 h 85725"/>
              <a:gd name="connsiteX3" fmla="*/ 566738 w 625872"/>
              <a:gd name="connsiteY3" fmla="*/ 42862 h 85725"/>
              <a:gd name="connsiteX4" fmla="*/ 483394 w 625872"/>
              <a:gd name="connsiteY4" fmla="*/ 40481 h 85725"/>
              <a:gd name="connsiteX5" fmla="*/ 426244 w 625872"/>
              <a:gd name="connsiteY5" fmla="*/ 61912 h 85725"/>
              <a:gd name="connsiteX6" fmla="*/ 347663 w 625872"/>
              <a:gd name="connsiteY6" fmla="*/ 59531 h 85725"/>
              <a:gd name="connsiteX7" fmla="*/ 302419 w 625872"/>
              <a:gd name="connsiteY7" fmla="*/ 76200 h 85725"/>
              <a:gd name="connsiteX8" fmla="*/ 200025 w 625872"/>
              <a:gd name="connsiteY8" fmla="*/ 66675 h 85725"/>
              <a:gd name="connsiteX9" fmla="*/ 147638 w 625872"/>
              <a:gd name="connsiteY9" fmla="*/ 73819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5872" h="85725">
                <a:moveTo>
                  <a:pt x="0" y="85725"/>
                </a:moveTo>
                <a:lnTo>
                  <a:pt x="621507" y="85725"/>
                </a:lnTo>
                <a:cubicBezTo>
                  <a:pt x="624286" y="58341"/>
                  <a:pt x="625872" y="14288"/>
                  <a:pt x="616744" y="7144"/>
                </a:cubicBezTo>
                <a:cubicBezTo>
                  <a:pt x="607616" y="0"/>
                  <a:pt x="588963" y="37306"/>
                  <a:pt x="566738" y="42862"/>
                </a:cubicBezTo>
                <a:cubicBezTo>
                  <a:pt x="544513" y="48418"/>
                  <a:pt x="506810" y="37306"/>
                  <a:pt x="483394" y="40481"/>
                </a:cubicBezTo>
                <a:cubicBezTo>
                  <a:pt x="459978" y="43656"/>
                  <a:pt x="448866" y="58737"/>
                  <a:pt x="426244" y="61912"/>
                </a:cubicBezTo>
                <a:cubicBezTo>
                  <a:pt x="403622" y="65087"/>
                  <a:pt x="368300" y="57150"/>
                  <a:pt x="347663" y="59531"/>
                </a:cubicBezTo>
                <a:cubicBezTo>
                  <a:pt x="327026" y="61912"/>
                  <a:pt x="327025" y="75009"/>
                  <a:pt x="302419" y="76200"/>
                </a:cubicBezTo>
                <a:cubicBezTo>
                  <a:pt x="277813" y="77391"/>
                  <a:pt x="225822" y="67072"/>
                  <a:pt x="200025" y="66675"/>
                </a:cubicBezTo>
                <a:cubicBezTo>
                  <a:pt x="174228" y="66278"/>
                  <a:pt x="180578" y="71438"/>
                  <a:pt x="147638" y="73819"/>
                </a:cubicBezTo>
              </a:path>
            </a:pathLst>
          </a:custGeom>
          <a:solidFill>
            <a:srgbClr val="0099CC">
              <a:alpha val="49804"/>
            </a:srgbClr>
          </a:solidFill>
          <a:ln w="9525" algn="ctr">
            <a:noFill/>
            <a:round/>
            <a:headEnd/>
            <a:tailEnd/>
          </a:ln>
        </p:spPr>
        <p:txBody>
          <a:bodyPr anchor="ctr"/>
          <a:lstStyle/>
          <a:p>
            <a:pPr marR="0" indent="0" fontAlgn="base">
              <a:lnSpc>
                <a:spcPct val="100000"/>
              </a:lnSpc>
              <a:spcBef>
                <a:spcPct val="0"/>
              </a:spcBef>
              <a:spcAft>
                <a:spcPct val="0"/>
              </a:spcAft>
              <a:buClrTx/>
              <a:buSzTx/>
              <a:buFontTx/>
              <a:buNone/>
              <a:tabLst/>
            </a:pPr>
            <a:endParaRPr lang="en-US"/>
          </a:p>
        </p:txBody>
      </p:sp>
      <p:sp>
        <p:nvSpPr>
          <p:cNvPr id="76" name="Freeform 75"/>
          <p:cNvSpPr/>
          <p:nvPr/>
        </p:nvSpPr>
        <p:spPr bwMode="auto">
          <a:xfrm flipH="1">
            <a:off x="3028154" y="4943475"/>
            <a:ext cx="880269" cy="187325"/>
          </a:xfrm>
          <a:custGeom>
            <a:avLst/>
            <a:gdLst>
              <a:gd name="connsiteX0" fmla="*/ 0 w 724298"/>
              <a:gd name="connsiteY0" fmla="*/ 85725 h 98822"/>
              <a:gd name="connsiteX1" fmla="*/ 621507 w 724298"/>
              <a:gd name="connsiteY1" fmla="*/ 85725 h 98822"/>
              <a:gd name="connsiteX2" fmla="*/ 616744 w 724298"/>
              <a:gd name="connsiteY2" fmla="*/ 7144 h 98822"/>
              <a:gd name="connsiteX3" fmla="*/ 566738 w 724298"/>
              <a:gd name="connsiteY3" fmla="*/ 42862 h 98822"/>
              <a:gd name="connsiteX4" fmla="*/ 483394 w 724298"/>
              <a:gd name="connsiteY4" fmla="*/ 40481 h 98822"/>
              <a:gd name="connsiteX5" fmla="*/ 426244 w 724298"/>
              <a:gd name="connsiteY5" fmla="*/ 61912 h 98822"/>
              <a:gd name="connsiteX6" fmla="*/ 347663 w 724298"/>
              <a:gd name="connsiteY6" fmla="*/ 59531 h 98822"/>
              <a:gd name="connsiteX7" fmla="*/ 302419 w 724298"/>
              <a:gd name="connsiteY7" fmla="*/ 76200 h 98822"/>
              <a:gd name="connsiteX8" fmla="*/ 200025 w 724298"/>
              <a:gd name="connsiteY8" fmla="*/ 66675 h 98822"/>
              <a:gd name="connsiteX9" fmla="*/ 147638 w 724298"/>
              <a:gd name="connsiteY9" fmla="*/ 73819 h 98822"/>
              <a:gd name="connsiteX0" fmla="*/ 0 w 625872"/>
              <a:gd name="connsiteY0" fmla="*/ 85725 h 98822"/>
              <a:gd name="connsiteX1" fmla="*/ 621507 w 625872"/>
              <a:gd name="connsiteY1" fmla="*/ 85725 h 98822"/>
              <a:gd name="connsiteX2" fmla="*/ 616744 w 625872"/>
              <a:gd name="connsiteY2" fmla="*/ 7144 h 98822"/>
              <a:gd name="connsiteX3" fmla="*/ 566738 w 625872"/>
              <a:gd name="connsiteY3" fmla="*/ 42862 h 98822"/>
              <a:gd name="connsiteX4" fmla="*/ 483394 w 625872"/>
              <a:gd name="connsiteY4" fmla="*/ 40481 h 98822"/>
              <a:gd name="connsiteX5" fmla="*/ 426244 w 625872"/>
              <a:gd name="connsiteY5" fmla="*/ 61912 h 98822"/>
              <a:gd name="connsiteX6" fmla="*/ 347663 w 625872"/>
              <a:gd name="connsiteY6" fmla="*/ 59531 h 98822"/>
              <a:gd name="connsiteX7" fmla="*/ 302419 w 625872"/>
              <a:gd name="connsiteY7" fmla="*/ 76200 h 98822"/>
              <a:gd name="connsiteX8" fmla="*/ 200025 w 625872"/>
              <a:gd name="connsiteY8" fmla="*/ 66675 h 98822"/>
              <a:gd name="connsiteX9" fmla="*/ 147638 w 625872"/>
              <a:gd name="connsiteY9" fmla="*/ 73819 h 98822"/>
              <a:gd name="connsiteX0" fmla="*/ 0 w 625872"/>
              <a:gd name="connsiteY0" fmla="*/ 85725 h 98822"/>
              <a:gd name="connsiteX1" fmla="*/ 621507 w 625872"/>
              <a:gd name="connsiteY1" fmla="*/ 85725 h 98822"/>
              <a:gd name="connsiteX2" fmla="*/ 616744 w 625872"/>
              <a:gd name="connsiteY2" fmla="*/ 7144 h 98822"/>
              <a:gd name="connsiteX3" fmla="*/ 566738 w 625872"/>
              <a:gd name="connsiteY3" fmla="*/ 42862 h 98822"/>
              <a:gd name="connsiteX4" fmla="*/ 483394 w 625872"/>
              <a:gd name="connsiteY4" fmla="*/ 40481 h 98822"/>
              <a:gd name="connsiteX5" fmla="*/ 426244 w 625872"/>
              <a:gd name="connsiteY5" fmla="*/ 61912 h 98822"/>
              <a:gd name="connsiteX6" fmla="*/ 347663 w 625872"/>
              <a:gd name="connsiteY6" fmla="*/ 59531 h 98822"/>
              <a:gd name="connsiteX7" fmla="*/ 302419 w 625872"/>
              <a:gd name="connsiteY7" fmla="*/ 76200 h 98822"/>
              <a:gd name="connsiteX8" fmla="*/ 200025 w 625872"/>
              <a:gd name="connsiteY8" fmla="*/ 66675 h 98822"/>
              <a:gd name="connsiteX9" fmla="*/ 147638 w 625872"/>
              <a:gd name="connsiteY9" fmla="*/ 73819 h 98822"/>
              <a:gd name="connsiteX0" fmla="*/ 0 w 625872"/>
              <a:gd name="connsiteY0" fmla="*/ 85725 h 98822"/>
              <a:gd name="connsiteX1" fmla="*/ 621507 w 625872"/>
              <a:gd name="connsiteY1" fmla="*/ 85725 h 98822"/>
              <a:gd name="connsiteX2" fmla="*/ 616744 w 625872"/>
              <a:gd name="connsiteY2" fmla="*/ 7144 h 98822"/>
              <a:gd name="connsiteX3" fmla="*/ 566738 w 625872"/>
              <a:gd name="connsiteY3" fmla="*/ 42862 h 98822"/>
              <a:gd name="connsiteX4" fmla="*/ 483394 w 625872"/>
              <a:gd name="connsiteY4" fmla="*/ 40481 h 98822"/>
              <a:gd name="connsiteX5" fmla="*/ 426244 w 625872"/>
              <a:gd name="connsiteY5" fmla="*/ 61912 h 98822"/>
              <a:gd name="connsiteX6" fmla="*/ 347663 w 625872"/>
              <a:gd name="connsiteY6" fmla="*/ 59531 h 98822"/>
              <a:gd name="connsiteX7" fmla="*/ 302419 w 625872"/>
              <a:gd name="connsiteY7" fmla="*/ 76200 h 98822"/>
              <a:gd name="connsiteX8" fmla="*/ 200025 w 625872"/>
              <a:gd name="connsiteY8" fmla="*/ 66675 h 98822"/>
              <a:gd name="connsiteX9" fmla="*/ 147638 w 625872"/>
              <a:gd name="connsiteY9" fmla="*/ 73819 h 98822"/>
              <a:gd name="connsiteX0" fmla="*/ 0 w 625872"/>
              <a:gd name="connsiteY0" fmla="*/ 85725 h 85725"/>
              <a:gd name="connsiteX1" fmla="*/ 621507 w 625872"/>
              <a:gd name="connsiteY1" fmla="*/ 85725 h 85725"/>
              <a:gd name="connsiteX2" fmla="*/ 616744 w 625872"/>
              <a:gd name="connsiteY2" fmla="*/ 7144 h 85725"/>
              <a:gd name="connsiteX3" fmla="*/ 566738 w 625872"/>
              <a:gd name="connsiteY3" fmla="*/ 42862 h 85725"/>
              <a:gd name="connsiteX4" fmla="*/ 483394 w 625872"/>
              <a:gd name="connsiteY4" fmla="*/ 40481 h 85725"/>
              <a:gd name="connsiteX5" fmla="*/ 426244 w 625872"/>
              <a:gd name="connsiteY5" fmla="*/ 61912 h 85725"/>
              <a:gd name="connsiteX6" fmla="*/ 347663 w 625872"/>
              <a:gd name="connsiteY6" fmla="*/ 59531 h 85725"/>
              <a:gd name="connsiteX7" fmla="*/ 302419 w 625872"/>
              <a:gd name="connsiteY7" fmla="*/ 76200 h 85725"/>
              <a:gd name="connsiteX8" fmla="*/ 200025 w 625872"/>
              <a:gd name="connsiteY8" fmla="*/ 66675 h 85725"/>
              <a:gd name="connsiteX9" fmla="*/ 147638 w 625872"/>
              <a:gd name="connsiteY9" fmla="*/ 73819 h 85725"/>
              <a:gd name="connsiteX0" fmla="*/ 0 w 633811"/>
              <a:gd name="connsiteY0" fmla="*/ 85725 h 85725"/>
              <a:gd name="connsiteX1" fmla="*/ 621507 w 633811"/>
              <a:gd name="connsiteY1" fmla="*/ 85725 h 85725"/>
              <a:gd name="connsiteX2" fmla="*/ 616744 w 633811"/>
              <a:gd name="connsiteY2" fmla="*/ 7144 h 85725"/>
              <a:gd name="connsiteX3" fmla="*/ 566738 w 633811"/>
              <a:gd name="connsiteY3" fmla="*/ 42862 h 85725"/>
              <a:gd name="connsiteX4" fmla="*/ 483394 w 633811"/>
              <a:gd name="connsiteY4" fmla="*/ 40481 h 85725"/>
              <a:gd name="connsiteX5" fmla="*/ 426244 w 633811"/>
              <a:gd name="connsiteY5" fmla="*/ 61912 h 85725"/>
              <a:gd name="connsiteX6" fmla="*/ 347663 w 633811"/>
              <a:gd name="connsiteY6" fmla="*/ 59531 h 85725"/>
              <a:gd name="connsiteX7" fmla="*/ 302419 w 633811"/>
              <a:gd name="connsiteY7" fmla="*/ 76200 h 85725"/>
              <a:gd name="connsiteX8" fmla="*/ 200025 w 633811"/>
              <a:gd name="connsiteY8" fmla="*/ 66675 h 85725"/>
              <a:gd name="connsiteX9" fmla="*/ 147638 w 633811"/>
              <a:gd name="connsiteY9" fmla="*/ 73819 h 85725"/>
              <a:gd name="connsiteX0" fmla="*/ 0 w 625872"/>
              <a:gd name="connsiteY0" fmla="*/ 85725 h 85725"/>
              <a:gd name="connsiteX1" fmla="*/ 621507 w 625872"/>
              <a:gd name="connsiteY1" fmla="*/ 85725 h 85725"/>
              <a:gd name="connsiteX2" fmla="*/ 616744 w 625872"/>
              <a:gd name="connsiteY2" fmla="*/ 7144 h 85725"/>
              <a:gd name="connsiteX3" fmla="*/ 566738 w 625872"/>
              <a:gd name="connsiteY3" fmla="*/ 42862 h 85725"/>
              <a:gd name="connsiteX4" fmla="*/ 483394 w 625872"/>
              <a:gd name="connsiteY4" fmla="*/ 40481 h 85725"/>
              <a:gd name="connsiteX5" fmla="*/ 426244 w 625872"/>
              <a:gd name="connsiteY5" fmla="*/ 61912 h 85725"/>
              <a:gd name="connsiteX6" fmla="*/ 347663 w 625872"/>
              <a:gd name="connsiteY6" fmla="*/ 59531 h 85725"/>
              <a:gd name="connsiteX7" fmla="*/ 302419 w 625872"/>
              <a:gd name="connsiteY7" fmla="*/ 76200 h 85725"/>
              <a:gd name="connsiteX8" fmla="*/ 200025 w 625872"/>
              <a:gd name="connsiteY8" fmla="*/ 66675 h 85725"/>
              <a:gd name="connsiteX9" fmla="*/ 147638 w 625872"/>
              <a:gd name="connsiteY9" fmla="*/ 73819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5872" h="85725">
                <a:moveTo>
                  <a:pt x="0" y="85725"/>
                </a:moveTo>
                <a:lnTo>
                  <a:pt x="621507" y="85725"/>
                </a:lnTo>
                <a:cubicBezTo>
                  <a:pt x="624286" y="58341"/>
                  <a:pt x="625872" y="14288"/>
                  <a:pt x="616744" y="7144"/>
                </a:cubicBezTo>
                <a:cubicBezTo>
                  <a:pt x="607616" y="0"/>
                  <a:pt x="588963" y="37306"/>
                  <a:pt x="566738" y="42862"/>
                </a:cubicBezTo>
                <a:cubicBezTo>
                  <a:pt x="544513" y="48418"/>
                  <a:pt x="506810" y="37306"/>
                  <a:pt x="483394" y="40481"/>
                </a:cubicBezTo>
                <a:cubicBezTo>
                  <a:pt x="459978" y="43656"/>
                  <a:pt x="448866" y="58737"/>
                  <a:pt x="426244" y="61912"/>
                </a:cubicBezTo>
                <a:cubicBezTo>
                  <a:pt x="403622" y="65087"/>
                  <a:pt x="368300" y="57150"/>
                  <a:pt x="347663" y="59531"/>
                </a:cubicBezTo>
                <a:cubicBezTo>
                  <a:pt x="327026" y="61912"/>
                  <a:pt x="327025" y="75009"/>
                  <a:pt x="302419" y="76200"/>
                </a:cubicBezTo>
                <a:cubicBezTo>
                  <a:pt x="277813" y="77391"/>
                  <a:pt x="225822" y="67072"/>
                  <a:pt x="200025" y="66675"/>
                </a:cubicBezTo>
                <a:cubicBezTo>
                  <a:pt x="174228" y="66278"/>
                  <a:pt x="180578" y="71438"/>
                  <a:pt x="147638" y="73819"/>
                </a:cubicBezTo>
              </a:path>
            </a:pathLst>
          </a:custGeom>
          <a:solidFill>
            <a:srgbClr val="0099CC">
              <a:alpha val="49804"/>
            </a:srgbClr>
          </a:solidFill>
          <a:ln w="9525" algn="ctr">
            <a:noFill/>
            <a:round/>
            <a:headEnd/>
            <a:tailEnd/>
          </a:ln>
        </p:spPr>
        <p:txBody>
          <a:bodyPr anchor="ctr"/>
          <a:lstStyle/>
          <a:p>
            <a:pPr marR="0" indent="0" fontAlgn="base">
              <a:lnSpc>
                <a:spcPct val="100000"/>
              </a:lnSpc>
              <a:spcBef>
                <a:spcPct val="0"/>
              </a:spcBef>
              <a:spcAft>
                <a:spcPct val="0"/>
              </a:spcAft>
              <a:buClrTx/>
              <a:buSzTx/>
              <a:buFontTx/>
              <a:buNone/>
              <a:tabLst/>
            </a:pPr>
            <a:endParaRPr lang="en-US"/>
          </a:p>
        </p:txBody>
      </p:sp>
      <p:sp>
        <p:nvSpPr>
          <p:cNvPr id="74" name="TextBox 73"/>
          <p:cNvSpPr txBox="1"/>
          <p:nvPr/>
        </p:nvSpPr>
        <p:spPr>
          <a:xfrm>
            <a:off x="267855" y="5378254"/>
            <a:ext cx="5061527" cy="1200329"/>
          </a:xfrm>
          <a:prstGeom prst="rect">
            <a:avLst/>
          </a:prstGeom>
          <a:solidFill>
            <a:schemeClr val="bg1">
              <a:alpha val="85000"/>
            </a:schemeClr>
          </a:solidFill>
        </p:spPr>
        <p:txBody>
          <a:bodyPr wrap="square" rtlCol="0">
            <a:spAutoFit/>
          </a:bodyPr>
          <a:lstStyle/>
          <a:p>
            <a:r>
              <a:rPr lang="en-US" dirty="0"/>
              <a:t>As long as the </a:t>
            </a:r>
            <a:r>
              <a:rPr lang="en-US" dirty="0">
                <a:solidFill>
                  <a:srgbClr val="FF0000"/>
                </a:solidFill>
              </a:rPr>
              <a:t>demand</a:t>
            </a:r>
            <a:r>
              <a:rPr lang="en-US" dirty="0"/>
              <a:t> does not exceed the </a:t>
            </a:r>
            <a:r>
              <a:rPr lang="en-US" dirty="0">
                <a:solidFill>
                  <a:srgbClr val="7030A0"/>
                </a:solidFill>
              </a:rPr>
              <a:t>capacity</a:t>
            </a:r>
            <a:r>
              <a:rPr lang="en-US" dirty="0"/>
              <a:t> of the delivery system (i.e. steady state can be achieved inside the proportional band) the system will be under control</a:t>
            </a:r>
          </a:p>
        </p:txBody>
      </p:sp>
      <p:sp>
        <p:nvSpPr>
          <p:cNvPr id="52" name="Line 11"/>
          <p:cNvSpPr>
            <a:spLocks noChangeShapeType="1"/>
          </p:cNvSpPr>
          <p:nvPr/>
        </p:nvSpPr>
        <p:spPr bwMode="auto">
          <a:xfrm flipV="1">
            <a:off x="7258050" y="5916613"/>
            <a:ext cx="0" cy="274637"/>
          </a:xfrm>
          <a:prstGeom prst="line">
            <a:avLst/>
          </a:prstGeom>
          <a:noFill/>
          <a:ln w="28575">
            <a:solidFill>
              <a:srgbClr val="CC9900"/>
            </a:solidFill>
            <a:round/>
            <a:headEnd/>
            <a:tailEnd/>
          </a:ln>
        </p:spPr>
        <p:txBody>
          <a:bodyPr anchor="ctr"/>
          <a:lstStyle/>
          <a:p>
            <a:endParaRPr lang="en-US"/>
          </a:p>
        </p:txBody>
      </p:sp>
      <p:sp>
        <p:nvSpPr>
          <p:cNvPr id="6171" name="Oval 12"/>
          <p:cNvSpPr>
            <a:spLocks noChangeAspect="1" noChangeArrowheads="1"/>
          </p:cNvSpPr>
          <p:nvPr/>
        </p:nvSpPr>
        <p:spPr bwMode="auto">
          <a:xfrm>
            <a:off x="7212013" y="6008688"/>
            <a:ext cx="92075" cy="92075"/>
          </a:xfrm>
          <a:prstGeom prst="ellipse">
            <a:avLst/>
          </a:prstGeom>
          <a:solidFill>
            <a:schemeClr val="tx1"/>
          </a:solidFill>
          <a:ln w="9525">
            <a:solidFill>
              <a:schemeClr val="tx1"/>
            </a:solidFill>
            <a:round/>
            <a:headEnd/>
            <a:tailEnd/>
          </a:ln>
        </p:spPr>
        <p:txBody>
          <a:bodyPr wrap="none" anchor="ctr"/>
          <a:lstStyle/>
          <a:p>
            <a:endParaRPr lang="en-US"/>
          </a:p>
        </p:txBody>
      </p:sp>
      <p:grpSp>
        <p:nvGrpSpPr>
          <p:cNvPr id="13" name="Group 114"/>
          <p:cNvGrpSpPr/>
          <p:nvPr/>
        </p:nvGrpSpPr>
        <p:grpSpPr>
          <a:xfrm>
            <a:off x="8363830" y="4975442"/>
            <a:ext cx="501786" cy="547493"/>
            <a:chOff x="8363830" y="4975442"/>
            <a:chExt cx="501786" cy="547493"/>
          </a:xfrm>
        </p:grpSpPr>
        <p:sp>
          <p:nvSpPr>
            <p:cNvPr id="116" name="Freeform 8"/>
            <p:cNvSpPr>
              <a:spLocks/>
            </p:cNvSpPr>
            <p:nvPr/>
          </p:nvSpPr>
          <p:spPr bwMode="auto">
            <a:xfrm flipH="1">
              <a:off x="8363830" y="5100640"/>
              <a:ext cx="501786" cy="422295"/>
            </a:xfrm>
            <a:custGeom>
              <a:avLst/>
              <a:gdLst/>
              <a:ahLst/>
              <a:cxnLst>
                <a:cxn ang="0">
                  <a:pos x="25" y="3"/>
                </a:cxn>
                <a:cxn ang="0">
                  <a:pos x="20" y="0"/>
                </a:cxn>
                <a:cxn ang="0">
                  <a:pos x="18" y="0"/>
                </a:cxn>
                <a:cxn ang="0">
                  <a:pos x="16" y="0"/>
                </a:cxn>
                <a:cxn ang="0">
                  <a:pos x="14" y="2"/>
                </a:cxn>
                <a:cxn ang="0">
                  <a:pos x="9" y="7"/>
                </a:cxn>
                <a:cxn ang="0">
                  <a:pos x="5" y="16"/>
                </a:cxn>
                <a:cxn ang="0">
                  <a:pos x="4" y="23"/>
                </a:cxn>
                <a:cxn ang="0">
                  <a:pos x="6" y="76"/>
                </a:cxn>
                <a:cxn ang="0">
                  <a:pos x="5" y="77"/>
                </a:cxn>
                <a:cxn ang="0">
                  <a:pos x="5" y="78"/>
                </a:cxn>
                <a:cxn ang="0">
                  <a:pos x="5" y="79"/>
                </a:cxn>
                <a:cxn ang="0">
                  <a:pos x="5" y="81"/>
                </a:cxn>
                <a:cxn ang="0">
                  <a:pos x="4" y="82"/>
                </a:cxn>
                <a:cxn ang="0">
                  <a:pos x="4" y="85"/>
                </a:cxn>
                <a:cxn ang="0">
                  <a:pos x="3" y="94"/>
                </a:cxn>
                <a:cxn ang="0">
                  <a:pos x="0" y="116"/>
                </a:cxn>
                <a:cxn ang="0">
                  <a:pos x="0" y="121"/>
                </a:cxn>
                <a:cxn ang="0">
                  <a:pos x="1" y="129"/>
                </a:cxn>
                <a:cxn ang="0">
                  <a:pos x="3" y="132"/>
                </a:cxn>
                <a:cxn ang="0">
                  <a:pos x="6" y="136"/>
                </a:cxn>
                <a:cxn ang="0">
                  <a:pos x="8" y="139"/>
                </a:cxn>
                <a:cxn ang="0">
                  <a:pos x="11" y="141"/>
                </a:cxn>
                <a:cxn ang="0">
                  <a:pos x="116" y="245"/>
                </a:cxn>
                <a:cxn ang="0">
                  <a:pos x="179" y="298"/>
                </a:cxn>
                <a:cxn ang="0">
                  <a:pos x="247" y="352"/>
                </a:cxn>
                <a:cxn ang="0">
                  <a:pos x="317" y="412"/>
                </a:cxn>
                <a:cxn ang="0">
                  <a:pos x="329" y="419"/>
                </a:cxn>
                <a:cxn ang="0">
                  <a:pos x="338" y="423"/>
                </a:cxn>
                <a:cxn ang="0">
                  <a:pos x="343" y="425"/>
                </a:cxn>
                <a:cxn ang="0">
                  <a:pos x="348" y="425"/>
                </a:cxn>
                <a:cxn ang="0">
                  <a:pos x="353" y="423"/>
                </a:cxn>
                <a:cxn ang="0">
                  <a:pos x="362" y="419"/>
                </a:cxn>
                <a:cxn ang="0">
                  <a:pos x="375" y="410"/>
                </a:cxn>
                <a:cxn ang="0">
                  <a:pos x="379" y="406"/>
                </a:cxn>
                <a:cxn ang="0">
                  <a:pos x="397" y="396"/>
                </a:cxn>
                <a:cxn ang="0">
                  <a:pos x="488" y="356"/>
                </a:cxn>
                <a:cxn ang="0">
                  <a:pos x="499" y="349"/>
                </a:cxn>
                <a:cxn ang="0">
                  <a:pos x="502" y="346"/>
                </a:cxn>
                <a:cxn ang="0">
                  <a:pos x="504" y="343"/>
                </a:cxn>
                <a:cxn ang="0">
                  <a:pos x="504" y="341"/>
                </a:cxn>
                <a:cxn ang="0">
                  <a:pos x="505" y="339"/>
                </a:cxn>
                <a:cxn ang="0">
                  <a:pos x="503" y="294"/>
                </a:cxn>
                <a:cxn ang="0">
                  <a:pos x="496" y="229"/>
                </a:cxn>
                <a:cxn ang="0">
                  <a:pos x="495" y="225"/>
                </a:cxn>
                <a:cxn ang="0">
                  <a:pos x="494" y="223"/>
                </a:cxn>
                <a:cxn ang="0">
                  <a:pos x="492" y="222"/>
                </a:cxn>
                <a:cxn ang="0">
                  <a:pos x="489" y="222"/>
                </a:cxn>
                <a:cxn ang="0">
                  <a:pos x="488" y="222"/>
                </a:cxn>
                <a:cxn ang="0">
                  <a:pos x="485" y="223"/>
                </a:cxn>
                <a:cxn ang="0">
                  <a:pos x="411" y="254"/>
                </a:cxn>
                <a:cxn ang="0">
                  <a:pos x="379" y="265"/>
                </a:cxn>
                <a:cxn ang="0">
                  <a:pos x="371" y="267"/>
                </a:cxn>
                <a:cxn ang="0">
                  <a:pos x="358" y="267"/>
                </a:cxn>
                <a:cxn ang="0">
                  <a:pos x="353" y="265"/>
                </a:cxn>
                <a:cxn ang="0">
                  <a:pos x="343" y="261"/>
                </a:cxn>
                <a:cxn ang="0">
                  <a:pos x="340" y="259"/>
                </a:cxn>
                <a:cxn ang="0">
                  <a:pos x="322" y="245"/>
                </a:cxn>
                <a:cxn ang="0">
                  <a:pos x="214" y="163"/>
                </a:cxn>
                <a:cxn ang="0">
                  <a:pos x="119" y="87"/>
                </a:cxn>
                <a:cxn ang="0">
                  <a:pos x="58" y="34"/>
                </a:cxn>
                <a:cxn ang="0">
                  <a:pos x="31" y="7"/>
                </a:cxn>
                <a:cxn ang="0">
                  <a:pos x="25" y="3"/>
                </a:cxn>
              </a:cxnLst>
              <a:rect l="0" t="0" r="r" b="b"/>
              <a:pathLst>
                <a:path w="505" h="425">
                  <a:moveTo>
                    <a:pt x="25" y="3"/>
                  </a:moveTo>
                  <a:lnTo>
                    <a:pt x="20" y="0"/>
                  </a:lnTo>
                  <a:lnTo>
                    <a:pt x="18" y="0"/>
                  </a:lnTo>
                  <a:lnTo>
                    <a:pt x="16" y="0"/>
                  </a:lnTo>
                  <a:lnTo>
                    <a:pt x="14" y="2"/>
                  </a:lnTo>
                  <a:lnTo>
                    <a:pt x="9" y="7"/>
                  </a:lnTo>
                  <a:lnTo>
                    <a:pt x="5" y="16"/>
                  </a:lnTo>
                  <a:lnTo>
                    <a:pt x="4" y="23"/>
                  </a:lnTo>
                  <a:lnTo>
                    <a:pt x="6" y="76"/>
                  </a:lnTo>
                  <a:lnTo>
                    <a:pt x="5" y="77"/>
                  </a:lnTo>
                  <a:lnTo>
                    <a:pt x="5" y="78"/>
                  </a:lnTo>
                  <a:lnTo>
                    <a:pt x="5" y="79"/>
                  </a:lnTo>
                  <a:lnTo>
                    <a:pt x="5" y="81"/>
                  </a:lnTo>
                  <a:lnTo>
                    <a:pt x="4" y="82"/>
                  </a:lnTo>
                  <a:lnTo>
                    <a:pt x="4" y="85"/>
                  </a:lnTo>
                  <a:lnTo>
                    <a:pt x="3" y="94"/>
                  </a:lnTo>
                  <a:lnTo>
                    <a:pt x="0" y="116"/>
                  </a:lnTo>
                  <a:lnTo>
                    <a:pt x="0" y="121"/>
                  </a:lnTo>
                  <a:lnTo>
                    <a:pt x="1" y="129"/>
                  </a:lnTo>
                  <a:lnTo>
                    <a:pt x="3" y="132"/>
                  </a:lnTo>
                  <a:lnTo>
                    <a:pt x="6" y="136"/>
                  </a:lnTo>
                  <a:lnTo>
                    <a:pt x="8" y="139"/>
                  </a:lnTo>
                  <a:lnTo>
                    <a:pt x="11" y="141"/>
                  </a:lnTo>
                  <a:lnTo>
                    <a:pt x="116" y="245"/>
                  </a:lnTo>
                  <a:lnTo>
                    <a:pt x="179" y="298"/>
                  </a:lnTo>
                  <a:lnTo>
                    <a:pt x="247" y="352"/>
                  </a:lnTo>
                  <a:lnTo>
                    <a:pt x="317" y="412"/>
                  </a:lnTo>
                  <a:lnTo>
                    <a:pt x="329" y="419"/>
                  </a:lnTo>
                  <a:lnTo>
                    <a:pt x="338" y="423"/>
                  </a:lnTo>
                  <a:lnTo>
                    <a:pt x="343" y="425"/>
                  </a:lnTo>
                  <a:lnTo>
                    <a:pt x="348" y="425"/>
                  </a:lnTo>
                  <a:lnTo>
                    <a:pt x="353" y="423"/>
                  </a:lnTo>
                  <a:lnTo>
                    <a:pt x="362" y="419"/>
                  </a:lnTo>
                  <a:lnTo>
                    <a:pt x="375" y="410"/>
                  </a:lnTo>
                  <a:lnTo>
                    <a:pt x="379" y="406"/>
                  </a:lnTo>
                  <a:lnTo>
                    <a:pt x="397" y="396"/>
                  </a:lnTo>
                  <a:lnTo>
                    <a:pt x="488" y="356"/>
                  </a:lnTo>
                  <a:lnTo>
                    <a:pt x="499" y="349"/>
                  </a:lnTo>
                  <a:lnTo>
                    <a:pt x="502" y="346"/>
                  </a:lnTo>
                  <a:lnTo>
                    <a:pt x="504" y="343"/>
                  </a:lnTo>
                  <a:lnTo>
                    <a:pt x="504" y="341"/>
                  </a:lnTo>
                  <a:lnTo>
                    <a:pt x="505" y="339"/>
                  </a:lnTo>
                  <a:lnTo>
                    <a:pt x="503" y="294"/>
                  </a:lnTo>
                  <a:lnTo>
                    <a:pt x="496" y="229"/>
                  </a:lnTo>
                  <a:lnTo>
                    <a:pt x="495" y="225"/>
                  </a:lnTo>
                  <a:lnTo>
                    <a:pt x="494" y="223"/>
                  </a:lnTo>
                  <a:lnTo>
                    <a:pt x="492" y="222"/>
                  </a:lnTo>
                  <a:lnTo>
                    <a:pt x="489" y="222"/>
                  </a:lnTo>
                  <a:lnTo>
                    <a:pt x="488" y="222"/>
                  </a:lnTo>
                  <a:lnTo>
                    <a:pt x="485" y="223"/>
                  </a:lnTo>
                  <a:lnTo>
                    <a:pt x="411" y="254"/>
                  </a:lnTo>
                  <a:lnTo>
                    <a:pt x="379" y="265"/>
                  </a:lnTo>
                  <a:lnTo>
                    <a:pt x="371" y="267"/>
                  </a:lnTo>
                  <a:lnTo>
                    <a:pt x="358" y="267"/>
                  </a:lnTo>
                  <a:lnTo>
                    <a:pt x="353" y="265"/>
                  </a:lnTo>
                  <a:lnTo>
                    <a:pt x="343" y="261"/>
                  </a:lnTo>
                  <a:lnTo>
                    <a:pt x="340" y="259"/>
                  </a:lnTo>
                  <a:lnTo>
                    <a:pt x="322" y="245"/>
                  </a:lnTo>
                  <a:lnTo>
                    <a:pt x="214" y="163"/>
                  </a:lnTo>
                  <a:lnTo>
                    <a:pt x="119" y="87"/>
                  </a:lnTo>
                  <a:lnTo>
                    <a:pt x="58" y="34"/>
                  </a:lnTo>
                  <a:lnTo>
                    <a:pt x="31" y="7"/>
                  </a:lnTo>
                  <a:lnTo>
                    <a:pt x="25" y="3"/>
                  </a:lnTo>
                  <a:close/>
                </a:path>
              </a:pathLst>
            </a:custGeom>
            <a:solidFill>
              <a:srgbClr val="962E2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6"/>
            <p:cNvSpPr>
              <a:spLocks/>
            </p:cNvSpPr>
            <p:nvPr/>
          </p:nvSpPr>
          <p:spPr bwMode="auto">
            <a:xfrm flipH="1">
              <a:off x="8379728" y="4975442"/>
              <a:ext cx="468996" cy="438194"/>
            </a:xfrm>
            <a:custGeom>
              <a:avLst/>
              <a:gdLst/>
              <a:ahLst/>
              <a:cxnLst>
                <a:cxn ang="0">
                  <a:pos x="107" y="0"/>
                </a:cxn>
                <a:cxn ang="0">
                  <a:pos x="98" y="0"/>
                </a:cxn>
                <a:cxn ang="0">
                  <a:pos x="88" y="2"/>
                </a:cxn>
                <a:cxn ang="0">
                  <a:pos x="79" y="5"/>
                </a:cxn>
                <a:cxn ang="0">
                  <a:pos x="76" y="8"/>
                </a:cxn>
                <a:cxn ang="0">
                  <a:pos x="73" y="11"/>
                </a:cxn>
                <a:cxn ang="0">
                  <a:pos x="70" y="20"/>
                </a:cxn>
                <a:cxn ang="0">
                  <a:pos x="65" y="53"/>
                </a:cxn>
                <a:cxn ang="0">
                  <a:pos x="67" y="75"/>
                </a:cxn>
                <a:cxn ang="0">
                  <a:pos x="66" y="86"/>
                </a:cxn>
                <a:cxn ang="0">
                  <a:pos x="65" y="90"/>
                </a:cxn>
                <a:cxn ang="0">
                  <a:pos x="62" y="95"/>
                </a:cxn>
                <a:cxn ang="0">
                  <a:pos x="54" y="103"/>
                </a:cxn>
                <a:cxn ang="0">
                  <a:pos x="49" y="107"/>
                </a:cxn>
                <a:cxn ang="0">
                  <a:pos x="22" y="123"/>
                </a:cxn>
                <a:cxn ang="0">
                  <a:pos x="7" y="128"/>
                </a:cxn>
                <a:cxn ang="0">
                  <a:pos x="0" y="129"/>
                </a:cxn>
                <a:cxn ang="0">
                  <a:pos x="14" y="177"/>
                </a:cxn>
                <a:cxn ang="0">
                  <a:pos x="322" y="441"/>
                </a:cxn>
                <a:cxn ang="0">
                  <a:pos x="439" y="398"/>
                </a:cxn>
                <a:cxn ang="0">
                  <a:pos x="472" y="354"/>
                </a:cxn>
                <a:cxn ang="0">
                  <a:pos x="471" y="351"/>
                </a:cxn>
                <a:cxn ang="0">
                  <a:pos x="469" y="349"/>
                </a:cxn>
                <a:cxn ang="0">
                  <a:pos x="467" y="347"/>
                </a:cxn>
                <a:cxn ang="0">
                  <a:pos x="461" y="344"/>
                </a:cxn>
                <a:cxn ang="0">
                  <a:pos x="439" y="336"/>
                </a:cxn>
                <a:cxn ang="0">
                  <a:pos x="426" y="329"/>
                </a:cxn>
                <a:cxn ang="0">
                  <a:pos x="413" y="320"/>
                </a:cxn>
                <a:cxn ang="0">
                  <a:pos x="375" y="285"/>
                </a:cxn>
                <a:cxn ang="0">
                  <a:pos x="367" y="276"/>
                </a:cxn>
                <a:cxn ang="0">
                  <a:pos x="365" y="274"/>
                </a:cxn>
                <a:cxn ang="0">
                  <a:pos x="259" y="186"/>
                </a:cxn>
                <a:cxn ang="0">
                  <a:pos x="173" y="110"/>
                </a:cxn>
                <a:cxn ang="0">
                  <a:pos x="168" y="104"/>
                </a:cxn>
                <a:cxn ang="0">
                  <a:pos x="167" y="102"/>
                </a:cxn>
                <a:cxn ang="0">
                  <a:pos x="166" y="100"/>
                </a:cxn>
                <a:cxn ang="0">
                  <a:pos x="166" y="99"/>
                </a:cxn>
                <a:cxn ang="0">
                  <a:pos x="166" y="98"/>
                </a:cxn>
                <a:cxn ang="0">
                  <a:pos x="164" y="96"/>
                </a:cxn>
                <a:cxn ang="0">
                  <a:pos x="162" y="95"/>
                </a:cxn>
                <a:cxn ang="0">
                  <a:pos x="160" y="93"/>
                </a:cxn>
                <a:cxn ang="0">
                  <a:pos x="138" y="82"/>
                </a:cxn>
                <a:cxn ang="0">
                  <a:pos x="130" y="75"/>
                </a:cxn>
                <a:cxn ang="0">
                  <a:pos x="124" y="66"/>
                </a:cxn>
                <a:cxn ang="0">
                  <a:pos x="122" y="60"/>
                </a:cxn>
                <a:cxn ang="0">
                  <a:pos x="120" y="30"/>
                </a:cxn>
                <a:cxn ang="0">
                  <a:pos x="117" y="11"/>
                </a:cxn>
                <a:cxn ang="0">
                  <a:pos x="116" y="8"/>
                </a:cxn>
                <a:cxn ang="0">
                  <a:pos x="115" y="5"/>
                </a:cxn>
                <a:cxn ang="0">
                  <a:pos x="110" y="1"/>
                </a:cxn>
                <a:cxn ang="0">
                  <a:pos x="107" y="0"/>
                </a:cxn>
              </a:cxnLst>
              <a:rect l="0" t="0" r="r" b="b"/>
              <a:pathLst>
                <a:path w="472" h="441">
                  <a:moveTo>
                    <a:pt x="107" y="0"/>
                  </a:moveTo>
                  <a:lnTo>
                    <a:pt x="98" y="0"/>
                  </a:lnTo>
                  <a:lnTo>
                    <a:pt x="88" y="2"/>
                  </a:lnTo>
                  <a:lnTo>
                    <a:pt x="79" y="5"/>
                  </a:lnTo>
                  <a:lnTo>
                    <a:pt x="76" y="8"/>
                  </a:lnTo>
                  <a:lnTo>
                    <a:pt x="73" y="11"/>
                  </a:lnTo>
                  <a:lnTo>
                    <a:pt x="70" y="20"/>
                  </a:lnTo>
                  <a:lnTo>
                    <a:pt x="65" y="53"/>
                  </a:lnTo>
                  <a:lnTo>
                    <a:pt x="67" y="75"/>
                  </a:lnTo>
                  <a:lnTo>
                    <a:pt x="66" y="86"/>
                  </a:lnTo>
                  <a:lnTo>
                    <a:pt x="65" y="90"/>
                  </a:lnTo>
                  <a:lnTo>
                    <a:pt x="62" y="95"/>
                  </a:lnTo>
                  <a:lnTo>
                    <a:pt x="54" y="103"/>
                  </a:lnTo>
                  <a:lnTo>
                    <a:pt x="49" y="107"/>
                  </a:lnTo>
                  <a:lnTo>
                    <a:pt x="22" y="123"/>
                  </a:lnTo>
                  <a:lnTo>
                    <a:pt x="7" y="128"/>
                  </a:lnTo>
                  <a:lnTo>
                    <a:pt x="0" y="129"/>
                  </a:lnTo>
                  <a:lnTo>
                    <a:pt x="14" y="177"/>
                  </a:lnTo>
                  <a:lnTo>
                    <a:pt x="322" y="441"/>
                  </a:lnTo>
                  <a:lnTo>
                    <a:pt x="439" y="398"/>
                  </a:lnTo>
                  <a:lnTo>
                    <a:pt x="472" y="354"/>
                  </a:lnTo>
                  <a:lnTo>
                    <a:pt x="471" y="351"/>
                  </a:lnTo>
                  <a:lnTo>
                    <a:pt x="469" y="349"/>
                  </a:lnTo>
                  <a:lnTo>
                    <a:pt x="467" y="347"/>
                  </a:lnTo>
                  <a:lnTo>
                    <a:pt x="461" y="344"/>
                  </a:lnTo>
                  <a:lnTo>
                    <a:pt x="439" y="336"/>
                  </a:lnTo>
                  <a:lnTo>
                    <a:pt x="426" y="329"/>
                  </a:lnTo>
                  <a:lnTo>
                    <a:pt x="413" y="320"/>
                  </a:lnTo>
                  <a:lnTo>
                    <a:pt x="375" y="285"/>
                  </a:lnTo>
                  <a:lnTo>
                    <a:pt x="367" y="276"/>
                  </a:lnTo>
                  <a:lnTo>
                    <a:pt x="365" y="274"/>
                  </a:lnTo>
                  <a:lnTo>
                    <a:pt x="259" y="186"/>
                  </a:lnTo>
                  <a:lnTo>
                    <a:pt x="173" y="110"/>
                  </a:lnTo>
                  <a:lnTo>
                    <a:pt x="168" y="104"/>
                  </a:lnTo>
                  <a:lnTo>
                    <a:pt x="167" y="102"/>
                  </a:lnTo>
                  <a:lnTo>
                    <a:pt x="166" y="100"/>
                  </a:lnTo>
                  <a:lnTo>
                    <a:pt x="166" y="99"/>
                  </a:lnTo>
                  <a:lnTo>
                    <a:pt x="166" y="98"/>
                  </a:lnTo>
                  <a:lnTo>
                    <a:pt x="164" y="96"/>
                  </a:lnTo>
                  <a:lnTo>
                    <a:pt x="162" y="95"/>
                  </a:lnTo>
                  <a:lnTo>
                    <a:pt x="160" y="93"/>
                  </a:lnTo>
                  <a:lnTo>
                    <a:pt x="138" y="82"/>
                  </a:lnTo>
                  <a:lnTo>
                    <a:pt x="130" y="75"/>
                  </a:lnTo>
                  <a:lnTo>
                    <a:pt x="124" y="66"/>
                  </a:lnTo>
                  <a:lnTo>
                    <a:pt x="122" y="60"/>
                  </a:lnTo>
                  <a:lnTo>
                    <a:pt x="120" y="30"/>
                  </a:lnTo>
                  <a:lnTo>
                    <a:pt x="117" y="11"/>
                  </a:lnTo>
                  <a:lnTo>
                    <a:pt x="116" y="8"/>
                  </a:lnTo>
                  <a:lnTo>
                    <a:pt x="115" y="5"/>
                  </a:lnTo>
                  <a:lnTo>
                    <a:pt x="110" y="1"/>
                  </a:lnTo>
                  <a:lnTo>
                    <a:pt x="107" y="0"/>
                  </a:lnTo>
                  <a:close/>
                </a:path>
              </a:pathLst>
            </a:custGeom>
            <a:solidFill>
              <a:srgbClr val="82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7"/>
            <p:cNvSpPr>
              <a:spLocks/>
            </p:cNvSpPr>
            <p:nvPr/>
          </p:nvSpPr>
          <p:spPr bwMode="auto">
            <a:xfrm flipH="1">
              <a:off x="8509895" y="5100640"/>
              <a:ext cx="274243" cy="293123"/>
            </a:xfrm>
            <a:custGeom>
              <a:avLst/>
              <a:gdLst/>
              <a:ahLst/>
              <a:cxnLst>
                <a:cxn ang="0">
                  <a:pos x="24" y="49"/>
                </a:cxn>
                <a:cxn ang="0">
                  <a:pos x="2" y="82"/>
                </a:cxn>
                <a:cxn ang="0">
                  <a:pos x="0" y="92"/>
                </a:cxn>
                <a:cxn ang="0">
                  <a:pos x="4" y="103"/>
                </a:cxn>
                <a:cxn ang="0">
                  <a:pos x="24" y="127"/>
                </a:cxn>
                <a:cxn ang="0">
                  <a:pos x="166" y="265"/>
                </a:cxn>
                <a:cxn ang="0">
                  <a:pos x="201" y="291"/>
                </a:cxn>
                <a:cxn ang="0">
                  <a:pos x="212" y="295"/>
                </a:cxn>
                <a:cxn ang="0">
                  <a:pos x="222" y="295"/>
                </a:cxn>
                <a:cxn ang="0">
                  <a:pos x="241" y="286"/>
                </a:cxn>
                <a:cxn ang="0">
                  <a:pos x="266" y="264"/>
                </a:cxn>
                <a:cxn ang="0">
                  <a:pos x="268" y="261"/>
                </a:cxn>
                <a:cxn ang="0">
                  <a:pos x="268" y="257"/>
                </a:cxn>
                <a:cxn ang="0">
                  <a:pos x="265" y="250"/>
                </a:cxn>
                <a:cxn ang="0">
                  <a:pos x="257" y="240"/>
                </a:cxn>
                <a:cxn ang="0">
                  <a:pos x="256" y="217"/>
                </a:cxn>
                <a:cxn ang="0">
                  <a:pos x="260" y="199"/>
                </a:cxn>
                <a:cxn ang="0">
                  <a:pos x="264" y="193"/>
                </a:cxn>
                <a:cxn ang="0">
                  <a:pos x="275" y="183"/>
                </a:cxn>
                <a:cxn ang="0">
                  <a:pos x="276" y="179"/>
                </a:cxn>
                <a:cxn ang="0">
                  <a:pos x="274" y="175"/>
                </a:cxn>
                <a:cxn ang="0">
                  <a:pos x="235" y="142"/>
                </a:cxn>
                <a:cxn ang="0">
                  <a:pos x="209" y="113"/>
                </a:cxn>
                <a:cxn ang="0">
                  <a:pos x="203" y="111"/>
                </a:cxn>
                <a:cxn ang="0">
                  <a:pos x="198" y="113"/>
                </a:cxn>
                <a:cxn ang="0">
                  <a:pos x="181" y="126"/>
                </a:cxn>
                <a:cxn ang="0">
                  <a:pos x="171" y="131"/>
                </a:cxn>
                <a:cxn ang="0">
                  <a:pos x="166" y="131"/>
                </a:cxn>
                <a:cxn ang="0">
                  <a:pos x="161" y="128"/>
                </a:cxn>
                <a:cxn ang="0">
                  <a:pos x="145" y="113"/>
                </a:cxn>
                <a:cxn ang="0">
                  <a:pos x="104" y="39"/>
                </a:cxn>
                <a:cxn ang="0">
                  <a:pos x="95" y="10"/>
                </a:cxn>
                <a:cxn ang="0">
                  <a:pos x="90" y="3"/>
                </a:cxn>
                <a:cxn ang="0">
                  <a:pos x="88" y="0"/>
                </a:cxn>
                <a:cxn ang="0">
                  <a:pos x="83" y="1"/>
                </a:cxn>
                <a:cxn ang="0">
                  <a:pos x="67" y="17"/>
                </a:cxn>
              </a:cxnLst>
              <a:rect l="0" t="0" r="r" b="b"/>
              <a:pathLst>
                <a:path w="276" h="295">
                  <a:moveTo>
                    <a:pt x="35" y="39"/>
                  </a:moveTo>
                  <a:lnTo>
                    <a:pt x="24" y="49"/>
                  </a:lnTo>
                  <a:lnTo>
                    <a:pt x="5" y="76"/>
                  </a:lnTo>
                  <a:lnTo>
                    <a:pt x="2" y="82"/>
                  </a:lnTo>
                  <a:lnTo>
                    <a:pt x="0" y="88"/>
                  </a:lnTo>
                  <a:lnTo>
                    <a:pt x="0" y="92"/>
                  </a:lnTo>
                  <a:lnTo>
                    <a:pt x="2" y="99"/>
                  </a:lnTo>
                  <a:lnTo>
                    <a:pt x="4" y="103"/>
                  </a:lnTo>
                  <a:lnTo>
                    <a:pt x="9" y="111"/>
                  </a:lnTo>
                  <a:lnTo>
                    <a:pt x="24" y="127"/>
                  </a:lnTo>
                  <a:lnTo>
                    <a:pt x="82" y="177"/>
                  </a:lnTo>
                  <a:lnTo>
                    <a:pt x="166" y="265"/>
                  </a:lnTo>
                  <a:lnTo>
                    <a:pt x="195" y="288"/>
                  </a:lnTo>
                  <a:lnTo>
                    <a:pt x="201" y="291"/>
                  </a:lnTo>
                  <a:lnTo>
                    <a:pt x="206" y="293"/>
                  </a:lnTo>
                  <a:lnTo>
                    <a:pt x="212" y="295"/>
                  </a:lnTo>
                  <a:lnTo>
                    <a:pt x="217" y="295"/>
                  </a:lnTo>
                  <a:lnTo>
                    <a:pt x="222" y="295"/>
                  </a:lnTo>
                  <a:lnTo>
                    <a:pt x="232" y="291"/>
                  </a:lnTo>
                  <a:lnTo>
                    <a:pt x="241" y="286"/>
                  </a:lnTo>
                  <a:lnTo>
                    <a:pt x="249" y="280"/>
                  </a:lnTo>
                  <a:lnTo>
                    <a:pt x="266" y="264"/>
                  </a:lnTo>
                  <a:lnTo>
                    <a:pt x="267" y="262"/>
                  </a:lnTo>
                  <a:lnTo>
                    <a:pt x="268" y="261"/>
                  </a:lnTo>
                  <a:lnTo>
                    <a:pt x="268" y="259"/>
                  </a:lnTo>
                  <a:lnTo>
                    <a:pt x="268" y="257"/>
                  </a:lnTo>
                  <a:lnTo>
                    <a:pt x="267" y="254"/>
                  </a:lnTo>
                  <a:lnTo>
                    <a:pt x="265" y="250"/>
                  </a:lnTo>
                  <a:lnTo>
                    <a:pt x="262" y="247"/>
                  </a:lnTo>
                  <a:lnTo>
                    <a:pt x="257" y="240"/>
                  </a:lnTo>
                  <a:lnTo>
                    <a:pt x="256" y="236"/>
                  </a:lnTo>
                  <a:lnTo>
                    <a:pt x="256" y="217"/>
                  </a:lnTo>
                  <a:lnTo>
                    <a:pt x="258" y="208"/>
                  </a:lnTo>
                  <a:lnTo>
                    <a:pt x="260" y="199"/>
                  </a:lnTo>
                  <a:lnTo>
                    <a:pt x="262" y="196"/>
                  </a:lnTo>
                  <a:lnTo>
                    <a:pt x="264" y="193"/>
                  </a:lnTo>
                  <a:lnTo>
                    <a:pt x="271" y="188"/>
                  </a:lnTo>
                  <a:lnTo>
                    <a:pt x="275" y="183"/>
                  </a:lnTo>
                  <a:lnTo>
                    <a:pt x="276" y="180"/>
                  </a:lnTo>
                  <a:lnTo>
                    <a:pt x="276" y="179"/>
                  </a:lnTo>
                  <a:lnTo>
                    <a:pt x="275" y="177"/>
                  </a:lnTo>
                  <a:lnTo>
                    <a:pt x="274" y="175"/>
                  </a:lnTo>
                  <a:lnTo>
                    <a:pt x="269" y="169"/>
                  </a:lnTo>
                  <a:lnTo>
                    <a:pt x="235" y="142"/>
                  </a:lnTo>
                  <a:lnTo>
                    <a:pt x="216" y="119"/>
                  </a:lnTo>
                  <a:lnTo>
                    <a:pt x="209" y="113"/>
                  </a:lnTo>
                  <a:lnTo>
                    <a:pt x="205" y="111"/>
                  </a:lnTo>
                  <a:lnTo>
                    <a:pt x="203" y="111"/>
                  </a:lnTo>
                  <a:lnTo>
                    <a:pt x="200" y="112"/>
                  </a:lnTo>
                  <a:lnTo>
                    <a:pt x="198" y="113"/>
                  </a:lnTo>
                  <a:lnTo>
                    <a:pt x="196" y="114"/>
                  </a:lnTo>
                  <a:lnTo>
                    <a:pt x="181" y="126"/>
                  </a:lnTo>
                  <a:lnTo>
                    <a:pt x="174" y="130"/>
                  </a:lnTo>
                  <a:lnTo>
                    <a:pt x="171" y="131"/>
                  </a:lnTo>
                  <a:lnTo>
                    <a:pt x="169" y="131"/>
                  </a:lnTo>
                  <a:lnTo>
                    <a:pt x="166" y="131"/>
                  </a:lnTo>
                  <a:lnTo>
                    <a:pt x="164" y="130"/>
                  </a:lnTo>
                  <a:lnTo>
                    <a:pt x="161" y="128"/>
                  </a:lnTo>
                  <a:lnTo>
                    <a:pt x="156" y="124"/>
                  </a:lnTo>
                  <a:lnTo>
                    <a:pt x="145" y="113"/>
                  </a:lnTo>
                  <a:lnTo>
                    <a:pt x="120" y="79"/>
                  </a:lnTo>
                  <a:lnTo>
                    <a:pt x="104" y="39"/>
                  </a:lnTo>
                  <a:lnTo>
                    <a:pt x="100" y="23"/>
                  </a:lnTo>
                  <a:lnTo>
                    <a:pt x="95" y="10"/>
                  </a:lnTo>
                  <a:lnTo>
                    <a:pt x="92" y="5"/>
                  </a:lnTo>
                  <a:lnTo>
                    <a:pt x="90" y="3"/>
                  </a:lnTo>
                  <a:lnTo>
                    <a:pt x="89" y="2"/>
                  </a:lnTo>
                  <a:lnTo>
                    <a:pt x="88" y="0"/>
                  </a:lnTo>
                  <a:lnTo>
                    <a:pt x="86" y="0"/>
                  </a:lnTo>
                  <a:lnTo>
                    <a:pt x="83" y="1"/>
                  </a:lnTo>
                  <a:lnTo>
                    <a:pt x="80" y="3"/>
                  </a:lnTo>
                  <a:lnTo>
                    <a:pt x="67" y="17"/>
                  </a:lnTo>
                  <a:lnTo>
                    <a:pt x="35" y="39"/>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9"/>
            <p:cNvSpPr>
              <a:spLocks/>
            </p:cNvSpPr>
            <p:nvPr/>
          </p:nvSpPr>
          <p:spPr bwMode="auto">
            <a:xfrm flipH="1">
              <a:off x="8528774" y="5121506"/>
              <a:ext cx="323925" cy="384537"/>
            </a:xfrm>
            <a:custGeom>
              <a:avLst/>
              <a:gdLst/>
              <a:ahLst/>
              <a:cxnLst>
                <a:cxn ang="0">
                  <a:pos x="3" y="5"/>
                </a:cxn>
                <a:cxn ang="0">
                  <a:pos x="2" y="10"/>
                </a:cxn>
                <a:cxn ang="0">
                  <a:pos x="2" y="57"/>
                </a:cxn>
                <a:cxn ang="0">
                  <a:pos x="0" y="82"/>
                </a:cxn>
                <a:cxn ang="0">
                  <a:pos x="1" y="97"/>
                </a:cxn>
                <a:cxn ang="0">
                  <a:pos x="2" y="101"/>
                </a:cxn>
                <a:cxn ang="0">
                  <a:pos x="5" y="108"/>
                </a:cxn>
                <a:cxn ang="0">
                  <a:pos x="5" y="110"/>
                </a:cxn>
                <a:cxn ang="0">
                  <a:pos x="6" y="113"/>
                </a:cxn>
                <a:cxn ang="0">
                  <a:pos x="10" y="117"/>
                </a:cxn>
                <a:cxn ang="0">
                  <a:pos x="27" y="136"/>
                </a:cxn>
                <a:cxn ang="0">
                  <a:pos x="109" y="214"/>
                </a:cxn>
                <a:cxn ang="0">
                  <a:pos x="194" y="288"/>
                </a:cxn>
                <a:cxn ang="0">
                  <a:pos x="274" y="351"/>
                </a:cxn>
                <a:cxn ang="0">
                  <a:pos x="303" y="376"/>
                </a:cxn>
                <a:cxn ang="0">
                  <a:pos x="313" y="383"/>
                </a:cxn>
                <a:cxn ang="0">
                  <a:pos x="315" y="385"/>
                </a:cxn>
                <a:cxn ang="0">
                  <a:pos x="318" y="387"/>
                </a:cxn>
                <a:cxn ang="0">
                  <a:pos x="319" y="386"/>
                </a:cxn>
                <a:cxn ang="0">
                  <a:pos x="320" y="386"/>
                </a:cxn>
                <a:cxn ang="0">
                  <a:pos x="321" y="384"/>
                </a:cxn>
                <a:cxn ang="0">
                  <a:pos x="322" y="380"/>
                </a:cxn>
                <a:cxn ang="0">
                  <a:pos x="322" y="373"/>
                </a:cxn>
                <a:cxn ang="0">
                  <a:pos x="321" y="363"/>
                </a:cxn>
                <a:cxn ang="0">
                  <a:pos x="324" y="287"/>
                </a:cxn>
                <a:cxn ang="0">
                  <a:pos x="324" y="283"/>
                </a:cxn>
                <a:cxn ang="0">
                  <a:pos x="326" y="277"/>
                </a:cxn>
                <a:cxn ang="0">
                  <a:pos x="326" y="272"/>
                </a:cxn>
                <a:cxn ang="0">
                  <a:pos x="325" y="268"/>
                </a:cxn>
                <a:cxn ang="0">
                  <a:pos x="324" y="265"/>
                </a:cxn>
                <a:cxn ang="0">
                  <a:pos x="318" y="257"/>
                </a:cxn>
                <a:cxn ang="0">
                  <a:pos x="293" y="234"/>
                </a:cxn>
                <a:cxn ang="0">
                  <a:pos x="102" y="81"/>
                </a:cxn>
                <a:cxn ang="0">
                  <a:pos x="14" y="3"/>
                </a:cxn>
                <a:cxn ang="0">
                  <a:pos x="11" y="2"/>
                </a:cxn>
                <a:cxn ang="0">
                  <a:pos x="9" y="1"/>
                </a:cxn>
                <a:cxn ang="0">
                  <a:pos x="7" y="0"/>
                </a:cxn>
                <a:cxn ang="0">
                  <a:pos x="5" y="1"/>
                </a:cxn>
                <a:cxn ang="0">
                  <a:pos x="4" y="2"/>
                </a:cxn>
                <a:cxn ang="0">
                  <a:pos x="3" y="5"/>
                </a:cxn>
              </a:cxnLst>
              <a:rect l="0" t="0" r="r" b="b"/>
              <a:pathLst>
                <a:path w="326" h="387">
                  <a:moveTo>
                    <a:pt x="3" y="5"/>
                  </a:moveTo>
                  <a:lnTo>
                    <a:pt x="2" y="10"/>
                  </a:lnTo>
                  <a:lnTo>
                    <a:pt x="2" y="57"/>
                  </a:lnTo>
                  <a:lnTo>
                    <a:pt x="0" y="82"/>
                  </a:lnTo>
                  <a:lnTo>
                    <a:pt x="1" y="97"/>
                  </a:lnTo>
                  <a:lnTo>
                    <a:pt x="2" y="101"/>
                  </a:lnTo>
                  <a:lnTo>
                    <a:pt x="5" y="108"/>
                  </a:lnTo>
                  <a:lnTo>
                    <a:pt x="5" y="110"/>
                  </a:lnTo>
                  <a:lnTo>
                    <a:pt x="6" y="113"/>
                  </a:lnTo>
                  <a:lnTo>
                    <a:pt x="10" y="117"/>
                  </a:lnTo>
                  <a:lnTo>
                    <a:pt x="27" y="136"/>
                  </a:lnTo>
                  <a:lnTo>
                    <a:pt x="109" y="214"/>
                  </a:lnTo>
                  <a:lnTo>
                    <a:pt x="194" y="288"/>
                  </a:lnTo>
                  <a:lnTo>
                    <a:pt x="274" y="351"/>
                  </a:lnTo>
                  <a:lnTo>
                    <a:pt x="303" y="376"/>
                  </a:lnTo>
                  <a:lnTo>
                    <a:pt x="313" y="383"/>
                  </a:lnTo>
                  <a:lnTo>
                    <a:pt x="315" y="385"/>
                  </a:lnTo>
                  <a:lnTo>
                    <a:pt x="318" y="387"/>
                  </a:lnTo>
                  <a:lnTo>
                    <a:pt x="319" y="386"/>
                  </a:lnTo>
                  <a:lnTo>
                    <a:pt x="320" y="386"/>
                  </a:lnTo>
                  <a:lnTo>
                    <a:pt x="321" y="384"/>
                  </a:lnTo>
                  <a:lnTo>
                    <a:pt x="322" y="380"/>
                  </a:lnTo>
                  <a:lnTo>
                    <a:pt x="322" y="373"/>
                  </a:lnTo>
                  <a:lnTo>
                    <a:pt x="321" y="363"/>
                  </a:lnTo>
                  <a:lnTo>
                    <a:pt x="324" y="287"/>
                  </a:lnTo>
                  <a:lnTo>
                    <a:pt x="324" y="283"/>
                  </a:lnTo>
                  <a:lnTo>
                    <a:pt x="326" y="277"/>
                  </a:lnTo>
                  <a:lnTo>
                    <a:pt x="326" y="272"/>
                  </a:lnTo>
                  <a:lnTo>
                    <a:pt x="325" y="268"/>
                  </a:lnTo>
                  <a:lnTo>
                    <a:pt x="324" y="265"/>
                  </a:lnTo>
                  <a:lnTo>
                    <a:pt x="318" y="257"/>
                  </a:lnTo>
                  <a:lnTo>
                    <a:pt x="293" y="234"/>
                  </a:lnTo>
                  <a:lnTo>
                    <a:pt x="102" y="81"/>
                  </a:lnTo>
                  <a:lnTo>
                    <a:pt x="14" y="3"/>
                  </a:lnTo>
                  <a:lnTo>
                    <a:pt x="11" y="2"/>
                  </a:lnTo>
                  <a:lnTo>
                    <a:pt x="9" y="1"/>
                  </a:lnTo>
                  <a:lnTo>
                    <a:pt x="7" y="0"/>
                  </a:lnTo>
                  <a:lnTo>
                    <a:pt x="5" y="1"/>
                  </a:lnTo>
                  <a:lnTo>
                    <a:pt x="4" y="2"/>
                  </a:lnTo>
                  <a:lnTo>
                    <a:pt x="3" y="5"/>
                  </a:lnTo>
                  <a:close/>
                </a:path>
              </a:pathLst>
            </a:custGeom>
            <a:solidFill>
              <a:srgbClr val="CE606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10"/>
            <p:cNvSpPr>
              <a:spLocks/>
            </p:cNvSpPr>
            <p:nvPr/>
          </p:nvSpPr>
          <p:spPr bwMode="auto">
            <a:xfrm flipH="1">
              <a:off x="8376747" y="5339112"/>
              <a:ext cx="134141" cy="161963"/>
            </a:xfrm>
            <a:custGeom>
              <a:avLst/>
              <a:gdLst/>
              <a:ahLst/>
              <a:cxnLst>
                <a:cxn ang="0">
                  <a:pos x="131" y="0"/>
                </a:cxn>
                <a:cxn ang="0">
                  <a:pos x="128" y="0"/>
                </a:cxn>
                <a:cxn ang="0">
                  <a:pos x="126" y="0"/>
                </a:cxn>
                <a:cxn ang="0">
                  <a:pos x="122" y="1"/>
                </a:cxn>
                <a:cxn ang="0">
                  <a:pos x="15" y="45"/>
                </a:cxn>
                <a:cxn ang="0">
                  <a:pos x="8" y="47"/>
                </a:cxn>
                <a:cxn ang="0">
                  <a:pos x="7" y="47"/>
                </a:cxn>
                <a:cxn ang="0">
                  <a:pos x="5" y="49"/>
                </a:cxn>
                <a:cxn ang="0">
                  <a:pos x="3" y="57"/>
                </a:cxn>
                <a:cxn ang="0">
                  <a:pos x="0" y="74"/>
                </a:cxn>
                <a:cxn ang="0">
                  <a:pos x="0" y="90"/>
                </a:cxn>
                <a:cxn ang="0">
                  <a:pos x="5" y="148"/>
                </a:cxn>
                <a:cxn ang="0">
                  <a:pos x="4" y="151"/>
                </a:cxn>
                <a:cxn ang="0">
                  <a:pos x="4" y="160"/>
                </a:cxn>
                <a:cxn ang="0">
                  <a:pos x="5" y="162"/>
                </a:cxn>
                <a:cxn ang="0">
                  <a:pos x="6" y="162"/>
                </a:cxn>
                <a:cxn ang="0">
                  <a:pos x="7" y="163"/>
                </a:cxn>
                <a:cxn ang="0">
                  <a:pos x="8" y="162"/>
                </a:cxn>
                <a:cxn ang="0">
                  <a:pos x="9" y="162"/>
                </a:cxn>
                <a:cxn ang="0">
                  <a:pos x="11" y="160"/>
                </a:cxn>
                <a:cxn ang="0">
                  <a:pos x="18" y="153"/>
                </a:cxn>
                <a:cxn ang="0">
                  <a:pos x="74" y="127"/>
                </a:cxn>
                <a:cxn ang="0">
                  <a:pos x="112" y="106"/>
                </a:cxn>
                <a:cxn ang="0">
                  <a:pos x="126" y="99"/>
                </a:cxn>
                <a:cxn ang="0">
                  <a:pos x="129" y="97"/>
                </a:cxn>
                <a:cxn ang="0">
                  <a:pos x="132" y="93"/>
                </a:cxn>
                <a:cxn ang="0">
                  <a:pos x="134" y="90"/>
                </a:cxn>
                <a:cxn ang="0">
                  <a:pos x="135" y="86"/>
                </a:cxn>
                <a:cxn ang="0">
                  <a:pos x="131" y="47"/>
                </a:cxn>
                <a:cxn ang="0">
                  <a:pos x="132" y="5"/>
                </a:cxn>
                <a:cxn ang="0">
                  <a:pos x="132" y="3"/>
                </a:cxn>
                <a:cxn ang="0">
                  <a:pos x="132" y="1"/>
                </a:cxn>
                <a:cxn ang="0">
                  <a:pos x="132" y="0"/>
                </a:cxn>
                <a:cxn ang="0">
                  <a:pos x="131" y="0"/>
                </a:cxn>
              </a:cxnLst>
              <a:rect l="0" t="0" r="r" b="b"/>
              <a:pathLst>
                <a:path w="135" h="163">
                  <a:moveTo>
                    <a:pt x="131" y="0"/>
                  </a:moveTo>
                  <a:lnTo>
                    <a:pt x="128" y="0"/>
                  </a:lnTo>
                  <a:lnTo>
                    <a:pt x="126" y="0"/>
                  </a:lnTo>
                  <a:lnTo>
                    <a:pt x="122" y="1"/>
                  </a:lnTo>
                  <a:lnTo>
                    <a:pt x="15" y="45"/>
                  </a:lnTo>
                  <a:lnTo>
                    <a:pt x="8" y="47"/>
                  </a:lnTo>
                  <a:lnTo>
                    <a:pt x="7" y="47"/>
                  </a:lnTo>
                  <a:lnTo>
                    <a:pt x="5" y="49"/>
                  </a:lnTo>
                  <a:lnTo>
                    <a:pt x="3" y="57"/>
                  </a:lnTo>
                  <a:lnTo>
                    <a:pt x="0" y="74"/>
                  </a:lnTo>
                  <a:lnTo>
                    <a:pt x="0" y="90"/>
                  </a:lnTo>
                  <a:lnTo>
                    <a:pt x="5" y="148"/>
                  </a:lnTo>
                  <a:lnTo>
                    <a:pt x="4" y="151"/>
                  </a:lnTo>
                  <a:lnTo>
                    <a:pt x="4" y="160"/>
                  </a:lnTo>
                  <a:lnTo>
                    <a:pt x="5" y="162"/>
                  </a:lnTo>
                  <a:lnTo>
                    <a:pt x="6" y="162"/>
                  </a:lnTo>
                  <a:lnTo>
                    <a:pt x="7" y="163"/>
                  </a:lnTo>
                  <a:lnTo>
                    <a:pt x="8" y="162"/>
                  </a:lnTo>
                  <a:lnTo>
                    <a:pt x="9" y="162"/>
                  </a:lnTo>
                  <a:lnTo>
                    <a:pt x="11" y="160"/>
                  </a:lnTo>
                  <a:lnTo>
                    <a:pt x="18" y="153"/>
                  </a:lnTo>
                  <a:lnTo>
                    <a:pt x="74" y="127"/>
                  </a:lnTo>
                  <a:lnTo>
                    <a:pt x="112" y="106"/>
                  </a:lnTo>
                  <a:lnTo>
                    <a:pt x="126" y="99"/>
                  </a:lnTo>
                  <a:lnTo>
                    <a:pt x="129" y="97"/>
                  </a:lnTo>
                  <a:lnTo>
                    <a:pt x="132" y="93"/>
                  </a:lnTo>
                  <a:lnTo>
                    <a:pt x="134" y="90"/>
                  </a:lnTo>
                  <a:lnTo>
                    <a:pt x="135" y="86"/>
                  </a:lnTo>
                  <a:lnTo>
                    <a:pt x="131" y="47"/>
                  </a:lnTo>
                  <a:lnTo>
                    <a:pt x="132" y="5"/>
                  </a:lnTo>
                  <a:lnTo>
                    <a:pt x="132" y="3"/>
                  </a:lnTo>
                  <a:lnTo>
                    <a:pt x="132" y="1"/>
                  </a:lnTo>
                  <a:lnTo>
                    <a:pt x="132" y="0"/>
                  </a:lnTo>
                  <a:lnTo>
                    <a:pt x="131" y="0"/>
                  </a:lnTo>
                  <a:close/>
                </a:path>
              </a:pathLst>
            </a:custGeom>
            <a:solidFill>
              <a:srgbClr val="CE606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11"/>
            <p:cNvSpPr>
              <a:spLocks/>
            </p:cNvSpPr>
            <p:nvPr/>
          </p:nvSpPr>
          <p:spPr bwMode="auto">
            <a:xfrm flipH="1">
              <a:off x="8449283" y="4994321"/>
              <a:ext cx="312002" cy="259339"/>
            </a:xfrm>
            <a:custGeom>
              <a:avLst/>
              <a:gdLst/>
              <a:ahLst/>
              <a:cxnLst>
                <a:cxn ang="0">
                  <a:pos x="173" y="115"/>
                </a:cxn>
                <a:cxn ang="0">
                  <a:pos x="144" y="89"/>
                </a:cxn>
                <a:cxn ang="0">
                  <a:pos x="62" y="31"/>
                </a:cxn>
                <a:cxn ang="0">
                  <a:pos x="36" y="11"/>
                </a:cxn>
                <a:cxn ang="0">
                  <a:pos x="32" y="9"/>
                </a:cxn>
                <a:cxn ang="0">
                  <a:pos x="24" y="3"/>
                </a:cxn>
                <a:cxn ang="0">
                  <a:pos x="15" y="0"/>
                </a:cxn>
                <a:cxn ang="0">
                  <a:pos x="13" y="0"/>
                </a:cxn>
                <a:cxn ang="0">
                  <a:pos x="10" y="1"/>
                </a:cxn>
                <a:cxn ang="0">
                  <a:pos x="8" y="3"/>
                </a:cxn>
                <a:cxn ang="0">
                  <a:pos x="3" y="6"/>
                </a:cxn>
                <a:cxn ang="0">
                  <a:pos x="2" y="9"/>
                </a:cxn>
                <a:cxn ang="0">
                  <a:pos x="0" y="11"/>
                </a:cxn>
                <a:cxn ang="0">
                  <a:pos x="0" y="12"/>
                </a:cxn>
                <a:cxn ang="0">
                  <a:pos x="0" y="16"/>
                </a:cxn>
                <a:cxn ang="0">
                  <a:pos x="0" y="17"/>
                </a:cxn>
                <a:cxn ang="0">
                  <a:pos x="1" y="19"/>
                </a:cxn>
                <a:cxn ang="0">
                  <a:pos x="5" y="23"/>
                </a:cxn>
                <a:cxn ang="0">
                  <a:pos x="11" y="29"/>
                </a:cxn>
                <a:cxn ang="0">
                  <a:pos x="57" y="59"/>
                </a:cxn>
                <a:cxn ang="0">
                  <a:pos x="198" y="173"/>
                </a:cxn>
                <a:cxn ang="0">
                  <a:pos x="237" y="207"/>
                </a:cxn>
                <a:cxn ang="0">
                  <a:pos x="284" y="256"/>
                </a:cxn>
                <a:cxn ang="0">
                  <a:pos x="289" y="259"/>
                </a:cxn>
                <a:cxn ang="0">
                  <a:pos x="294" y="261"/>
                </a:cxn>
                <a:cxn ang="0">
                  <a:pos x="298" y="261"/>
                </a:cxn>
                <a:cxn ang="0">
                  <a:pos x="301" y="260"/>
                </a:cxn>
                <a:cxn ang="0">
                  <a:pos x="304" y="258"/>
                </a:cxn>
                <a:cxn ang="0">
                  <a:pos x="307" y="256"/>
                </a:cxn>
                <a:cxn ang="0">
                  <a:pos x="309" y="253"/>
                </a:cxn>
                <a:cxn ang="0">
                  <a:pos x="311" y="250"/>
                </a:cxn>
                <a:cxn ang="0">
                  <a:pos x="311" y="249"/>
                </a:cxn>
                <a:cxn ang="0">
                  <a:pos x="312" y="248"/>
                </a:cxn>
                <a:cxn ang="0">
                  <a:pos x="313" y="247"/>
                </a:cxn>
                <a:cxn ang="0">
                  <a:pos x="314" y="247"/>
                </a:cxn>
                <a:cxn ang="0">
                  <a:pos x="314" y="246"/>
                </a:cxn>
                <a:cxn ang="0">
                  <a:pos x="300" y="233"/>
                </a:cxn>
                <a:cxn ang="0">
                  <a:pos x="297" y="231"/>
                </a:cxn>
                <a:cxn ang="0">
                  <a:pos x="237" y="179"/>
                </a:cxn>
                <a:cxn ang="0">
                  <a:pos x="173" y="115"/>
                </a:cxn>
              </a:cxnLst>
              <a:rect l="0" t="0" r="r" b="b"/>
              <a:pathLst>
                <a:path w="314" h="261">
                  <a:moveTo>
                    <a:pt x="173" y="115"/>
                  </a:moveTo>
                  <a:lnTo>
                    <a:pt x="144" y="89"/>
                  </a:lnTo>
                  <a:lnTo>
                    <a:pt x="62" y="31"/>
                  </a:lnTo>
                  <a:lnTo>
                    <a:pt x="36" y="11"/>
                  </a:lnTo>
                  <a:lnTo>
                    <a:pt x="32" y="9"/>
                  </a:lnTo>
                  <a:lnTo>
                    <a:pt x="24" y="3"/>
                  </a:lnTo>
                  <a:lnTo>
                    <a:pt x="15" y="0"/>
                  </a:lnTo>
                  <a:lnTo>
                    <a:pt x="13" y="0"/>
                  </a:lnTo>
                  <a:lnTo>
                    <a:pt x="10" y="1"/>
                  </a:lnTo>
                  <a:lnTo>
                    <a:pt x="8" y="3"/>
                  </a:lnTo>
                  <a:lnTo>
                    <a:pt x="3" y="6"/>
                  </a:lnTo>
                  <a:lnTo>
                    <a:pt x="2" y="9"/>
                  </a:lnTo>
                  <a:lnTo>
                    <a:pt x="0" y="11"/>
                  </a:lnTo>
                  <a:lnTo>
                    <a:pt x="0" y="12"/>
                  </a:lnTo>
                  <a:lnTo>
                    <a:pt x="0" y="16"/>
                  </a:lnTo>
                  <a:lnTo>
                    <a:pt x="0" y="17"/>
                  </a:lnTo>
                  <a:lnTo>
                    <a:pt x="1" y="19"/>
                  </a:lnTo>
                  <a:lnTo>
                    <a:pt x="5" y="23"/>
                  </a:lnTo>
                  <a:lnTo>
                    <a:pt x="11" y="29"/>
                  </a:lnTo>
                  <a:lnTo>
                    <a:pt x="57" y="59"/>
                  </a:lnTo>
                  <a:lnTo>
                    <a:pt x="198" y="173"/>
                  </a:lnTo>
                  <a:lnTo>
                    <a:pt x="237" y="207"/>
                  </a:lnTo>
                  <a:lnTo>
                    <a:pt x="284" y="256"/>
                  </a:lnTo>
                  <a:lnTo>
                    <a:pt x="289" y="259"/>
                  </a:lnTo>
                  <a:lnTo>
                    <a:pt x="294" y="261"/>
                  </a:lnTo>
                  <a:lnTo>
                    <a:pt x="298" y="261"/>
                  </a:lnTo>
                  <a:lnTo>
                    <a:pt x="301" y="260"/>
                  </a:lnTo>
                  <a:lnTo>
                    <a:pt x="304" y="258"/>
                  </a:lnTo>
                  <a:lnTo>
                    <a:pt x="307" y="256"/>
                  </a:lnTo>
                  <a:lnTo>
                    <a:pt x="309" y="253"/>
                  </a:lnTo>
                  <a:lnTo>
                    <a:pt x="311" y="250"/>
                  </a:lnTo>
                  <a:lnTo>
                    <a:pt x="311" y="249"/>
                  </a:lnTo>
                  <a:lnTo>
                    <a:pt x="312" y="248"/>
                  </a:lnTo>
                  <a:lnTo>
                    <a:pt x="313" y="247"/>
                  </a:lnTo>
                  <a:lnTo>
                    <a:pt x="314" y="247"/>
                  </a:lnTo>
                  <a:lnTo>
                    <a:pt x="314" y="246"/>
                  </a:lnTo>
                  <a:lnTo>
                    <a:pt x="300" y="233"/>
                  </a:lnTo>
                  <a:lnTo>
                    <a:pt x="297" y="231"/>
                  </a:lnTo>
                  <a:lnTo>
                    <a:pt x="237" y="179"/>
                  </a:lnTo>
                  <a:lnTo>
                    <a:pt x="173" y="115"/>
                  </a:lnTo>
                  <a:close/>
                </a:path>
              </a:pathLst>
            </a:custGeom>
            <a:solidFill>
              <a:srgbClr val="DC8C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12"/>
            <p:cNvSpPr>
              <a:spLocks/>
            </p:cNvSpPr>
            <p:nvPr/>
          </p:nvSpPr>
          <p:spPr bwMode="auto">
            <a:xfrm flipH="1">
              <a:off x="8374760" y="5213914"/>
              <a:ext cx="148052" cy="164943"/>
            </a:xfrm>
            <a:custGeom>
              <a:avLst/>
              <a:gdLst/>
              <a:ahLst/>
              <a:cxnLst>
                <a:cxn ang="0">
                  <a:pos x="149" y="114"/>
                </a:cxn>
                <a:cxn ang="0">
                  <a:pos x="149" y="113"/>
                </a:cxn>
                <a:cxn ang="0">
                  <a:pos x="148" y="111"/>
                </a:cxn>
                <a:cxn ang="0">
                  <a:pos x="146" y="108"/>
                </a:cxn>
                <a:cxn ang="0">
                  <a:pos x="143" y="76"/>
                </a:cxn>
                <a:cxn ang="0">
                  <a:pos x="142" y="69"/>
                </a:cxn>
                <a:cxn ang="0">
                  <a:pos x="140" y="64"/>
                </a:cxn>
                <a:cxn ang="0">
                  <a:pos x="138" y="60"/>
                </a:cxn>
                <a:cxn ang="0">
                  <a:pos x="134" y="58"/>
                </a:cxn>
                <a:cxn ang="0">
                  <a:pos x="130" y="57"/>
                </a:cxn>
                <a:cxn ang="0">
                  <a:pos x="126" y="57"/>
                </a:cxn>
                <a:cxn ang="0">
                  <a:pos x="107" y="58"/>
                </a:cxn>
                <a:cxn ang="0">
                  <a:pos x="103" y="56"/>
                </a:cxn>
                <a:cxn ang="0">
                  <a:pos x="100" y="55"/>
                </a:cxn>
                <a:cxn ang="0">
                  <a:pos x="99" y="52"/>
                </a:cxn>
                <a:cxn ang="0">
                  <a:pos x="89" y="29"/>
                </a:cxn>
                <a:cxn ang="0">
                  <a:pos x="82" y="12"/>
                </a:cxn>
                <a:cxn ang="0">
                  <a:pos x="78" y="5"/>
                </a:cxn>
                <a:cxn ang="0">
                  <a:pos x="76" y="3"/>
                </a:cxn>
                <a:cxn ang="0">
                  <a:pos x="73" y="1"/>
                </a:cxn>
                <a:cxn ang="0">
                  <a:pos x="66" y="0"/>
                </a:cxn>
                <a:cxn ang="0">
                  <a:pos x="60" y="0"/>
                </a:cxn>
                <a:cxn ang="0">
                  <a:pos x="56" y="1"/>
                </a:cxn>
                <a:cxn ang="0">
                  <a:pos x="54" y="3"/>
                </a:cxn>
                <a:cxn ang="0">
                  <a:pos x="51" y="6"/>
                </a:cxn>
                <a:cxn ang="0">
                  <a:pos x="48" y="9"/>
                </a:cxn>
                <a:cxn ang="0">
                  <a:pos x="45" y="18"/>
                </a:cxn>
                <a:cxn ang="0">
                  <a:pos x="38" y="47"/>
                </a:cxn>
                <a:cxn ang="0">
                  <a:pos x="38" y="55"/>
                </a:cxn>
                <a:cxn ang="0">
                  <a:pos x="39" y="64"/>
                </a:cxn>
                <a:cxn ang="0">
                  <a:pos x="39" y="77"/>
                </a:cxn>
                <a:cxn ang="0">
                  <a:pos x="34" y="86"/>
                </a:cxn>
                <a:cxn ang="0">
                  <a:pos x="5" y="116"/>
                </a:cxn>
                <a:cxn ang="0">
                  <a:pos x="3" y="121"/>
                </a:cxn>
                <a:cxn ang="0">
                  <a:pos x="1" y="126"/>
                </a:cxn>
                <a:cxn ang="0">
                  <a:pos x="0" y="136"/>
                </a:cxn>
                <a:cxn ang="0">
                  <a:pos x="3" y="158"/>
                </a:cxn>
                <a:cxn ang="0">
                  <a:pos x="3" y="160"/>
                </a:cxn>
                <a:cxn ang="0">
                  <a:pos x="2" y="164"/>
                </a:cxn>
                <a:cxn ang="0">
                  <a:pos x="2" y="166"/>
                </a:cxn>
                <a:cxn ang="0">
                  <a:pos x="2" y="166"/>
                </a:cxn>
                <a:cxn ang="0">
                  <a:pos x="5" y="166"/>
                </a:cxn>
                <a:cxn ang="0">
                  <a:pos x="35" y="159"/>
                </a:cxn>
                <a:cxn ang="0">
                  <a:pos x="137" y="121"/>
                </a:cxn>
                <a:cxn ang="0">
                  <a:pos x="144" y="118"/>
                </a:cxn>
                <a:cxn ang="0">
                  <a:pos x="146" y="117"/>
                </a:cxn>
                <a:cxn ang="0">
                  <a:pos x="148" y="115"/>
                </a:cxn>
                <a:cxn ang="0">
                  <a:pos x="149" y="114"/>
                </a:cxn>
              </a:cxnLst>
              <a:rect l="0" t="0" r="r" b="b"/>
              <a:pathLst>
                <a:path w="149" h="166">
                  <a:moveTo>
                    <a:pt x="149" y="114"/>
                  </a:moveTo>
                  <a:lnTo>
                    <a:pt x="149" y="113"/>
                  </a:lnTo>
                  <a:lnTo>
                    <a:pt x="148" y="111"/>
                  </a:lnTo>
                  <a:lnTo>
                    <a:pt x="146" y="108"/>
                  </a:lnTo>
                  <a:lnTo>
                    <a:pt x="143" y="76"/>
                  </a:lnTo>
                  <a:lnTo>
                    <a:pt x="142" y="69"/>
                  </a:lnTo>
                  <a:lnTo>
                    <a:pt x="140" y="64"/>
                  </a:lnTo>
                  <a:lnTo>
                    <a:pt x="138" y="60"/>
                  </a:lnTo>
                  <a:lnTo>
                    <a:pt x="134" y="58"/>
                  </a:lnTo>
                  <a:lnTo>
                    <a:pt x="130" y="57"/>
                  </a:lnTo>
                  <a:lnTo>
                    <a:pt x="126" y="57"/>
                  </a:lnTo>
                  <a:lnTo>
                    <a:pt x="107" y="58"/>
                  </a:lnTo>
                  <a:lnTo>
                    <a:pt x="103" y="56"/>
                  </a:lnTo>
                  <a:lnTo>
                    <a:pt x="100" y="55"/>
                  </a:lnTo>
                  <a:lnTo>
                    <a:pt x="99" y="52"/>
                  </a:lnTo>
                  <a:lnTo>
                    <a:pt x="89" y="29"/>
                  </a:lnTo>
                  <a:lnTo>
                    <a:pt x="82" y="12"/>
                  </a:lnTo>
                  <a:lnTo>
                    <a:pt x="78" y="5"/>
                  </a:lnTo>
                  <a:lnTo>
                    <a:pt x="76" y="3"/>
                  </a:lnTo>
                  <a:lnTo>
                    <a:pt x="73" y="1"/>
                  </a:lnTo>
                  <a:lnTo>
                    <a:pt x="66" y="0"/>
                  </a:lnTo>
                  <a:lnTo>
                    <a:pt x="60" y="0"/>
                  </a:lnTo>
                  <a:lnTo>
                    <a:pt x="56" y="1"/>
                  </a:lnTo>
                  <a:lnTo>
                    <a:pt x="54" y="3"/>
                  </a:lnTo>
                  <a:lnTo>
                    <a:pt x="51" y="6"/>
                  </a:lnTo>
                  <a:lnTo>
                    <a:pt x="48" y="9"/>
                  </a:lnTo>
                  <a:lnTo>
                    <a:pt x="45" y="18"/>
                  </a:lnTo>
                  <a:lnTo>
                    <a:pt x="38" y="47"/>
                  </a:lnTo>
                  <a:lnTo>
                    <a:pt x="38" y="55"/>
                  </a:lnTo>
                  <a:lnTo>
                    <a:pt x="39" y="64"/>
                  </a:lnTo>
                  <a:lnTo>
                    <a:pt x="39" y="77"/>
                  </a:lnTo>
                  <a:lnTo>
                    <a:pt x="34" y="86"/>
                  </a:lnTo>
                  <a:lnTo>
                    <a:pt x="5" y="116"/>
                  </a:lnTo>
                  <a:lnTo>
                    <a:pt x="3" y="121"/>
                  </a:lnTo>
                  <a:lnTo>
                    <a:pt x="1" y="126"/>
                  </a:lnTo>
                  <a:lnTo>
                    <a:pt x="0" y="136"/>
                  </a:lnTo>
                  <a:lnTo>
                    <a:pt x="3" y="158"/>
                  </a:lnTo>
                  <a:lnTo>
                    <a:pt x="3" y="160"/>
                  </a:lnTo>
                  <a:lnTo>
                    <a:pt x="2" y="164"/>
                  </a:lnTo>
                  <a:lnTo>
                    <a:pt x="2" y="166"/>
                  </a:lnTo>
                  <a:lnTo>
                    <a:pt x="2" y="166"/>
                  </a:lnTo>
                  <a:lnTo>
                    <a:pt x="5" y="166"/>
                  </a:lnTo>
                  <a:lnTo>
                    <a:pt x="35" y="159"/>
                  </a:lnTo>
                  <a:lnTo>
                    <a:pt x="137" y="121"/>
                  </a:lnTo>
                  <a:lnTo>
                    <a:pt x="144" y="118"/>
                  </a:lnTo>
                  <a:lnTo>
                    <a:pt x="146" y="117"/>
                  </a:lnTo>
                  <a:lnTo>
                    <a:pt x="148" y="115"/>
                  </a:lnTo>
                  <a:lnTo>
                    <a:pt x="149" y="114"/>
                  </a:lnTo>
                  <a:close/>
                </a:path>
              </a:pathLst>
            </a:custGeom>
            <a:solidFill>
              <a:srgbClr val="962E2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14" name="Group 122"/>
          <p:cNvGrpSpPr/>
          <p:nvPr/>
        </p:nvGrpSpPr>
        <p:grpSpPr>
          <a:xfrm>
            <a:off x="184727" y="4807531"/>
            <a:ext cx="6696363" cy="646331"/>
            <a:chOff x="184727" y="3731496"/>
            <a:chExt cx="6696363" cy="646331"/>
          </a:xfrm>
        </p:grpSpPr>
        <p:cxnSp>
          <p:nvCxnSpPr>
            <p:cNvPr id="124" name="Straight Connector 123"/>
            <p:cNvCxnSpPr/>
            <p:nvPr/>
          </p:nvCxnSpPr>
          <p:spPr bwMode="auto">
            <a:xfrm rot="16200000" flipH="1">
              <a:off x="4080448" y="1253363"/>
              <a:ext cx="17078" cy="5584207"/>
            </a:xfrm>
            <a:prstGeom prst="line">
              <a:avLst/>
            </a:prstGeom>
            <a:solidFill>
              <a:schemeClr val="accent1"/>
            </a:solidFill>
            <a:ln w="28575" cap="flat" cmpd="sng" algn="ctr">
              <a:solidFill>
                <a:srgbClr val="0000FF"/>
              </a:solidFill>
              <a:prstDash val="sysDot"/>
              <a:round/>
              <a:headEnd type="none" w="med" len="med"/>
              <a:tailEnd type="none" w="med" len="med"/>
            </a:ln>
            <a:effectLst/>
          </p:spPr>
        </p:cxnSp>
        <p:sp>
          <p:nvSpPr>
            <p:cNvPr id="125" name="TextBox 124"/>
            <p:cNvSpPr txBox="1"/>
            <p:nvPr/>
          </p:nvSpPr>
          <p:spPr>
            <a:xfrm>
              <a:off x="184727" y="3731496"/>
              <a:ext cx="1117600" cy="646331"/>
            </a:xfrm>
            <a:prstGeom prst="rect">
              <a:avLst/>
            </a:prstGeom>
            <a:noFill/>
          </p:spPr>
          <p:txBody>
            <a:bodyPr wrap="square" rtlCol="0">
              <a:spAutoFit/>
            </a:bodyPr>
            <a:lstStyle/>
            <a:p>
              <a:pPr algn="ctr"/>
              <a:r>
                <a:rPr lang="en-US" dirty="0"/>
                <a:t>Control Point</a:t>
              </a:r>
            </a:p>
          </p:txBody>
        </p:sp>
      </p:grpSp>
      <p:grpSp>
        <p:nvGrpSpPr>
          <p:cNvPr id="15" name="Group 40"/>
          <p:cNvGrpSpPr>
            <a:grpSpLocks/>
          </p:cNvGrpSpPr>
          <p:nvPr/>
        </p:nvGrpSpPr>
        <p:grpSpPr bwMode="auto">
          <a:xfrm>
            <a:off x="4894263" y="2508250"/>
            <a:ext cx="274637" cy="1655763"/>
            <a:chOff x="4894266" y="2508240"/>
            <a:chExt cx="274320" cy="1655460"/>
          </a:xfrm>
        </p:grpSpPr>
        <p:sp>
          <p:nvSpPr>
            <p:cNvPr id="6178" name="Oval 19"/>
            <p:cNvSpPr>
              <a:spLocks noChangeAspect="1" noChangeArrowheads="1"/>
            </p:cNvSpPr>
            <p:nvPr/>
          </p:nvSpPr>
          <p:spPr bwMode="auto">
            <a:xfrm>
              <a:off x="4894266" y="3889380"/>
              <a:ext cx="274320" cy="274320"/>
            </a:xfrm>
            <a:prstGeom prst="ellipse">
              <a:avLst/>
            </a:prstGeom>
            <a:solidFill>
              <a:srgbClr val="996600"/>
            </a:solidFill>
            <a:ln w="9525">
              <a:solidFill>
                <a:srgbClr val="996600"/>
              </a:solidFill>
              <a:round/>
              <a:headEnd/>
              <a:tailEnd/>
            </a:ln>
          </p:spPr>
          <p:txBody>
            <a:bodyPr anchor="ctr"/>
            <a:lstStyle/>
            <a:p>
              <a:endParaRPr lang="en-US"/>
            </a:p>
          </p:txBody>
        </p:sp>
        <p:sp>
          <p:nvSpPr>
            <p:cNvPr id="6177" name="Line 20"/>
            <p:cNvSpPr>
              <a:spLocks noChangeShapeType="1"/>
            </p:cNvSpPr>
            <p:nvPr/>
          </p:nvSpPr>
          <p:spPr bwMode="auto">
            <a:xfrm flipV="1">
              <a:off x="5032380" y="2508240"/>
              <a:ext cx="0" cy="1371600"/>
            </a:xfrm>
            <a:prstGeom prst="line">
              <a:avLst/>
            </a:prstGeom>
            <a:noFill/>
            <a:ln w="9525">
              <a:solidFill>
                <a:schemeClr val="tx1"/>
              </a:solidFill>
              <a:round/>
              <a:headEnd/>
              <a:tailEnd/>
            </a:ln>
          </p:spPr>
          <p:txBody>
            <a:bodyPr anchor="ctr"/>
            <a:lstStyle/>
            <a:p>
              <a:endParaRPr lang="en-US"/>
            </a:p>
          </p:txBody>
        </p:sp>
      </p:grpSp>
      <p:grpSp>
        <p:nvGrpSpPr>
          <p:cNvPr id="16" name="Group 77"/>
          <p:cNvGrpSpPr/>
          <p:nvPr/>
        </p:nvGrpSpPr>
        <p:grpSpPr>
          <a:xfrm>
            <a:off x="184727" y="3897744"/>
            <a:ext cx="6696363" cy="369332"/>
            <a:chOff x="184727" y="3860800"/>
            <a:chExt cx="6696363" cy="369332"/>
          </a:xfrm>
        </p:grpSpPr>
        <p:cxnSp>
          <p:nvCxnSpPr>
            <p:cNvPr id="79" name="Straight Connector 78"/>
            <p:cNvCxnSpPr/>
            <p:nvPr/>
          </p:nvCxnSpPr>
          <p:spPr bwMode="auto">
            <a:xfrm rot="16200000" flipH="1">
              <a:off x="4080448" y="1253363"/>
              <a:ext cx="17078" cy="5584207"/>
            </a:xfrm>
            <a:prstGeom prst="line">
              <a:avLst/>
            </a:prstGeom>
            <a:solidFill>
              <a:schemeClr val="accent1"/>
            </a:solidFill>
            <a:ln w="28575" cap="flat" cmpd="sng" algn="ctr">
              <a:solidFill>
                <a:srgbClr val="FF0000"/>
              </a:solidFill>
              <a:prstDash val="sysDot"/>
              <a:round/>
              <a:headEnd type="none" w="med" len="med"/>
              <a:tailEnd type="none" w="med" len="med"/>
            </a:ln>
            <a:effectLst/>
          </p:spPr>
        </p:cxnSp>
        <p:sp>
          <p:nvSpPr>
            <p:cNvPr id="80" name="TextBox 79"/>
            <p:cNvSpPr txBox="1"/>
            <p:nvPr/>
          </p:nvSpPr>
          <p:spPr>
            <a:xfrm>
              <a:off x="184727" y="3860800"/>
              <a:ext cx="1117600" cy="369332"/>
            </a:xfrm>
            <a:prstGeom prst="rect">
              <a:avLst/>
            </a:prstGeom>
            <a:noFill/>
          </p:spPr>
          <p:txBody>
            <a:bodyPr wrap="square" rtlCol="0">
              <a:spAutoFit/>
            </a:bodyPr>
            <a:lstStyle/>
            <a:p>
              <a:pPr algn="ctr"/>
              <a:r>
                <a:rPr lang="en-US" dirty="0"/>
                <a:t>Set Point</a:t>
              </a:r>
            </a:p>
          </p:txBody>
        </p:sp>
      </p:grpSp>
      <p:sp>
        <p:nvSpPr>
          <p:cNvPr id="51" name="Rectangle 50"/>
          <p:cNvSpPr>
            <a:spLocks noChangeArrowheads="1"/>
          </p:cNvSpPr>
          <p:nvPr/>
        </p:nvSpPr>
        <p:spPr bwMode="auto">
          <a:xfrm>
            <a:off x="1819275" y="4073525"/>
            <a:ext cx="4660900" cy="1055688"/>
          </a:xfrm>
          <a:prstGeom prst="rect">
            <a:avLst/>
          </a:prstGeom>
          <a:solidFill>
            <a:srgbClr val="0099CC">
              <a:alpha val="49804"/>
            </a:srgbClr>
          </a:solidFill>
          <a:ln w="9525" algn="ctr">
            <a:noFill/>
            <a:round/>
            <a:headEnd/>
            <a:tailEnd/>
          </a:ln>
        </p:spPr>
        <p:txBody>
          <a:bodyPr anchor="ctr"/>
          <a:lstStyle/>
          <a:p>
            <a:endParaRPr lang="en-US"/>
          </a:p>
        </p:txBody>
      </p:sp>
      <p:grpSp>
        <p:nvGrpSpPr>
          <p:cNvPr id="17" name="Group 72"/>
          <p:cNvGrpSpPr/>
          <p:nvPr/>
        </p:nvGrpSpPr>
        <p:grpSpPr>
          <a:xfrm>
            <a:off x="1782619" y="2087157"/>
            <a:ext cx="7121895" cy="3061051"/>
            <a:chOff x="1782619" y="2087157"/>
            <a:chExt cx="7121895" cy="3061051"/>
          </a:xfrm>
        </p:grpSpPr>
        <p:sp>
          <p:nvSpPr>
            <p:cNvPr id="68" name="TextBox 67"/>
            <p:cNvSpPr txBox="1"/>
            <p:nvPr/>
          </p:nvSpPr>
          <p:spPr>
            <a:xfrm>
              <a:off x="5181600" y="2087157"/>
              <a:ext cx="3722914" cy="1200329"/>
            </a:xfrm>
            <a:prstGeom prst="rect">
              <a:avLst/>
            </a:prstGeom>
            <a:noFill/>
          </p:spPr>
          <p:txBody>
            <a:bodyPr wrap="square" rtlCol="0">
              <a:spAutoFit/>
            </a:bodyPr>
            <a:lstStyle/>
            <a:p>
              <a:r>
                <a:rPr lang="en-US" dirty="0"/>
                <a:t>The proportional band is the change in the process variable that causes the controlled variable to go through its full range</a:t>
              </a:r>
            </a:p>
          </p:txBody>
        </p:sp>
        <p:sp>
          <p:nvSpPr>
            <p:cNvPr id="69" name="Left Brace 68"/>
            <p:cNvSpPr/>
            <p:nvPr/>
          </p:nvSpPr>
          <p:spPr bwMode="auto">
            <a:xfrm rot="10800000">
              <a:off x="4024283" y="4100945"/>
              <a:ext cx="365760" cy="1047263"/>
            </a:xfrm>
            <a:prstGeom prst="leftBrac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0000FF"/>
                </a:solidFill>
                <a:effectLst/>
                <a:latin typeface="Arial Narrow" pitchFamily="34" charset="0"/>
              </a:endParaRPr>
            </a:p>
          </p:txBody>
        </p:sp>
        <p:sp>
          <p:nvSpPr>
            <p:cNvPr id="71" name="Arc 70"/>
            <p:cNvSpPr>
              <a:spLocks noChangeAspect="1"/>
            </p:cNvSpPr>
            <p:nvPr/>
          </p:nvSpPr>
          <p:spPr bwMode="auto">
            <a:xfrm rot="16200000">
              <a:off x="1782619" y="2567707"/>
              <a:ext cx="988290" cy="988290"/>
            </a:xfrm>
            <a:prstGeom prst="arc">
              <a:avLst/>
            </a:prstGeom>
            <a:noFill/>
            <a:ln w="28575" cap="flat" cmpd="sng" algn="ctr">
              <a:solidFill>
                <a:srgbClr val="FF0000"/>
              </a:solidFill>
              <a:prstDash val="solid"/>
              <a:round/>
              <a:headEnd type="none" w="med" len="med"/>
              <a:tailEnd type="arrow" w="lg" len="lg"/>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grpSp>
      <p:sp>
        <p:nvSpPr>
          <p:cNvPr id="19" name="Slide Number Placeholder 18"/>
          <p:cNvSpPr>
            <a:spLocks noGrp="1"/>
          </p:cNvSpPr>
          <p:nvPr>
            <p:ph type="sldNum" sz="quarter" idx="11"/>
          </p:nvPr>
        </p:nvSpPr>
        <p:spPr/>
        <p:txBody>
          <a:bodyPr/>
          <a:lstStyle/>
          <a:p>
            <a:fld id="{A9320731-3B2C-4107-8664-CAD7BE973DC8}" type="slidenum">
              <a:rPr lang="en-US" smtClean="0"/>
              <a:pPr/>
              <a:t>8</a:t>
            </a:fld>
            <a:endParaRPr lang="en-US"/>
          </a:p>
        </p:txBody>
      </p:sp>
      <p:sp>
        <p:nvSpPr>
          <p:cNvPr id="20" name="Footer Placeholder 19"/>
          <p:cNvSpPr>
            <a:spLocks noGrp="1"/>
          </p:cNvSpPr>
          <p:nvPr>
            <p:ph type="ftr" sz="quarter" idx="10"/>
          </p:nvPr>
        </p:nvSpPr>
        <p:spPr/>
        <p:txBody>
          <a:bodyPr/>
          <a:lstStyle/>
          <a:p>
            <a:r>
              <a:rPr lang="en-US"/>
              <a:t>Tab 12-1 - Proportional an PID Control Processes</a:t>
            </a:r>
            <a:endParaRPr lang="en-US" dirty="0"/>
          </a:p>
        </p:txBody>
      </p:sp>
    </p:spTree>
    <p:extLst>
      <p:ext uri="{BB962C8B-B14F-4D97-AF65-F5344CB8AC3E}">
        <p14:creationId xmlns:p14="http://schemas.microsoft.com/office/powerpoint/2010/main" val="11815397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fill="hold" nodeType="afterEffect">
                                  <p:stCondLst>
                                    <p:cond delay="0"/>
                                  </p:stCondLst>
                                  <p:childTnLst>
                                    <p:animMotion origin="layout" path="M 8.33333E-7 3.7037E-6 C 0.00052 -0.00417 0.00105 -0.00811 0.00191 -0.01158 C 0.00278 -0.01505 0.00313 -0.01806 0.00469 -0.0213 C 0.00625 -0.02454 0.00851 -0.02801 0.01094 -0.03056 C 0.01337 -0.03311 0.01684 -0.03519 0.0191 -0.03681 C 0.02136 -0.03843 0.02309 -0.03959 0.025 -0.04028 C 0.02691 -0.04098 0.02882 -0.04098 0.03073 -0.04074 " pathEditMode="relative" ptsTypes="aaaaaaA">
                                      <p:cBhvr>
                                        <p:cTn id="6" dur="2000" fill="hold"/>
                                        <p:tgtEl>
                                          <p:spTgt spid="11"/>
                                        </p:tgtEl>
                                        <p:attrNameLst>
                                          <p:attrName>ppt_x</p:attrName>
                                          <p:attrName>ppt_y</p:attrName>
                                        </p:attrNameLst>
                                      </p:cBhvr>
                                    </p:animMotion>
                                  </p:childTnLst>
                                </p:cTn>
                              </p:par>
                              <p:par>
                                <p:cTn id="7" presetID="8" presetClass="emph" presetSubtype="0" fill="hold" nodeType="withEffect">
                                  <p:stCondLst>
                                    <p:cond delay="0"/>
                                  </p:stCondLst>
                                  <p:childTnLst>
                                    <p:animRot by="1800000">
                                      <p:cBhvr>
                                        <p:cTn id="8" dur="2000" fill="hold"/>
                                        <p:tgtEl>
                                          <p:spTgt spid="10"/>
                                        </p:tgtEl>
                                        <p:attrNameLst>
                                          <p:attrName>r</p:attrName>
                                        </p:attrNameLst>
                                      </p:cBhvr>
                                    </p:animRot>
                                  </p:childTnLst>
                                </p:cTn>
                              </p:par>
                              <p:par>
                                <p:cTn id="9" presetID="8" presetClass="emph" presetSubtype="0" fill="hold" grpId="0" nodeType="withEffect">
                                  <p:stCondLst>
                                    <p:cond delay="0"/>
                                  </p:stCondLst>
                                  <p:childTnLst>
                                    <p:animRot by="5400000">
                                      <p:cBhvr>
                                        <p:cTn id="10" dur="2000" fill="hold"/>
                                        <p:tgtEl>
                                          <p:spTgt spid="1044491"/>
                                        </p:tgtEl>
                                        <p:attrNameLst>
                                          <p:attrName>r</p:attrName>
                                        </p:attrNameLst>
                                      </p:cBhvr>
                                    </p:animRot>
                                  </p:childTnLst>
                                </p:cTn>
                              </p:par>
                              <p:par>
                                <p:cTn id="11" presetID="8" presetClass="emph" presetSubtype="0" fill="hold" nodeType="withEffect">
                                  <p:stCondLst>
                                    <p:cond delay="0"/>
                                  </p:stCondLst>
                                  <p:childTnLst>
                                    <p:animRot by="5400000">
                                      <p:cBhvr>
                                        <p:cTn id="12" dur="2000" fill="hold"/>
                                        <p:tgtEl>
                                          <p:spTgt spid="9"/>
                                        </p:tgtEl>
                                        <p:attrNameLst>
                                          <p:attrName>r</p:attrName>
                                        </p:attrNameLst>
                                      </p:cBhvr>
                                    </p:animRot>
                                  </p:childTnLst>
                                </p:cTn>
                              </p:par>
                              <p:par>
                                <p:cTn id="13" presetID="0" presetClass="path" presetSubtype="0" fill="hold" nodeType="withEffect">
                                  <p:stCondLst>
                                    <p:cond delay="0"/>
                                  </p:stCondLst>
                                  <p:childTnLst>
                                    <p:animMotion origin="layout" path="M 6.38889E-6 7.40741E-6 C 0.00035 0.01158 0.0007 0.02338 0.00018 0.03357 C -0.00034 0.04376 -0.00069 0.04908 -0.0026 0.06065 C -0.00451 0.07223 -0.00833 0.08982 -0.0118 0.10348 C -0.01527 0.11713 -0.02031 0.13357 -0.02343 0.14306 C -0.02656 0.15255 -0.02985 0.15764 -0.03107 0.16042 " pathEditMode="relative" ptsTypes="aaaaaA">
                                      <p:cBhvr>
                                        <p:cTn id="14" dur="2000" fill="hold"/>
                                        <p:tgtEl>
                                          <p:spTgt spid="15"/>
                                        </p:tgtEl>
                                        <p:attrNameLst>
                                          <p:attrName>ppt_x</p:attrName>
                                          <p:attrName>ppt_y</p:attrName>
                                        </p:attrNameLst>
                                      </p:cBhvr>
                                    </p:animMotion>
                                  </p:childTnLst>
                                </p:cTn>
                              </p:par>
                              <p:par>
                                <p:cTn id="15" presetID="22" presetClass="exit" presetSubtype="1" fill="hold" grpId="0" nodeType="withEffect">
                                  <p:stCondLst>
                                    <p:cond delay="0"/>
                                  </p:stCondLst>
                                  <p:childTnLst>
                                    <p:animEffect transition="out" filter="wipe(up)">
                                      <p:cBhvr>
                                        <p:cTn id="16" dur="2000"/>
                                        <p:tgtEl>
                                          <p:spTgt spid="51"/>
                                        </p:tgtEl>
                                      </p:cBhvr>
                                    </p:animEffect>
                                    <p:set>
                                      <p:cBhvr>
                                        <p:cTn id="17" dur="1" fill="hold">
                                          <p:stCondLst>
                                            <p:cond delay="1999"/>
                                          </p:stCondLst>
                                        </p:cTn>
                                        <p:tgtEl>
                                          <p:spTgt spid="51"/>
                                        </p:tgtEl>
                                        <p:attrNameLst>
                                          <p:attrName>style.visibility</p:attrName>
                                        </p:attrNameLst>
                                      </p:cBhvr>
                                      <p:to>
                                        <p:strVal val="hidden"/>
                                      </p:to>
                                    </p:set>
                                  </p:childTnLst>
                                </p:cTn>
                              </p:par>
                              <p:par>
                                <p:cTn id="18" presetID="8" presetClass="emph" presetSubtype="0" fill="hold" grpId="0" nodeType="withEffect">
                                  <p:stCondLst>
                                    <p:cond delay="0"/>
                                  </p:stCondLst>
                                  <p:childTnLst>
                                    <p:animRot by="5400000">
                                      <p:cBhvr>
                                        <p:cTn id="19" dur="2000" fill="hold"/>
                                        <p:tgtEl>
                                          <p:spTgt spid="52"/>
                                        </p:tgtEl>
                                        <p:attrNameLst>
                                          <p:attrName>r</p:attrName>
                                        </p:attrNameLst>
                                      </p:cBhvr>
                                    </p:animRot>
                                  </p:childTnLst>
                                </p:cTn>
                              </p:par>
                              <p:par>
                                <p:cTn id="20" presetID="22" presetClass="entr" presetSubtype="8" fill="hold" grpId="0" nodeType="with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wipe(left)">
                                      <p:cBhvr>
                                        <p:cTn id="22" dur="500"/>
                                        <p:tgtEl>
                                          <p:spTgt spid="57"/>
                                        </p:tgtEl>
                                      </p:cBhvr>
                                    </p:animEffect>
                                  </p:childTnLst>
                                </p:cTn>
                              </p:par>
                              <p:par>
                                <p:cTn id="23" presetID="22" presetClass="entr" presetSubtype="1" fill="hold" grpId="0" nodeType="withEffect">
                                  <p:stCondLst>
                                    <p:cond delay="500"/>
                                  </p:stCondLst>
                                  <p:childTnLst>
                                    <p:set>
                                      <p:cBhvr>
                                        <p:cTn id="24" dur="1" fill="hold">
                                          <p:stCondLst>
                                            <p:cond delay="0"/>
                                          </p:stCondLst>
                                        </p:cTn>
                                        <p:tgtEl>
                                          <p:spTgt spid="58"/>
                                        </p:tgtEl>
                                        <p:attrNameLst>
                                          <p:attrName>style.visibility</p:attrName>
                                        </p:attrNameLst>
                                      </p:cBhvr>
                                      <p:to>
                                        <p:strVal val="visible"/>
                                      </p:to>
                                    </p:set>
                                    <p:animEffect transition="in" filter="wipe(up)">
                                      <p:cBhvr>
                                        <p:cTn id="25" dur="2000"/>
                                        <p:tgtEl>
                                          <p:spTgt spid="58"/>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3"/>
                                        </p:tgtEl>
                                        <p:attrNameLst>
                                          <p:attrName>style.visibility</p:attrName>
                                        </p:attrNameLst>
                                      </p:cBhvr>
                                      <p:to>
                                        <p:strVal val="visible"/>
                                      </p:to>
                                    </p:set>
                                    <p:animEffect transition="in" filter="wipe(left)">
                                      <p:cBhvr>
                                        <p:cTn id="28" dur="500"/>
                                        <p:tgtEl>
                                          <p:spTgt spid="53"/>
                                        </p:tgtEl>
                                      </p:cBhvr>
                                    </p:animEffect>
                                  </p:childTnLst>
                                </p:cTn>
                              </p:par>
                              <p:par>
                                <p:cTn id="29" presetID="8" presetClass="emph" presetSubtype="0" fill="hold" nodeType="withEffect">
                                  <p:stCondLst>
                                    <p:cond delay="0"/>
                                  </p:stCondLst>
                                  <p:childTnLst>
                                    <p:animRot by="5400000">
                                      <p:cBhvr>
                                        <p:cTn id="30" dur="2000" fill="hold"/>
                                        <p:tgtEl>
                                          <p:spTgt spid="5"/>
                                        </p:tgtEl>
                                        <p:attrNameLst>
                                          <p:attrName>r</p:attrName>
                                        </p:attrNameLst>
                                      </p:cBhvr>
                                    </p:animRot>
                                  </p:childTnLst>
                                </p:cTn>
                              </p:par>
                              <p:par>
                                <p:cTn id="31" presetID="63" presetClass="path" presetSubtype="0" fill="hold" nodeType="withEffect">
                                  <p:stCondLst>
                                    <p:cond delay="0"/>
                                  </p:stCondLst>
                                  <p:childTnLst>
                                    <p:animMotion origin="layout" path="M 2.22222E-6 -3.7037E-7 L 0.06528 -3.7037E-7 " pathEditMode="relative" rAng="0" ptsTypes="AA">
                                      <p:cBhvr>
                                        <p:cTn id="32" dur="2000" fill="hold"/>
                                        <p:tgtEl>
                                          <p:spTgt spid="7"/>
                                        </p:tgtEl>
                                        <p:attrNameLst>
                                          <p:attrName>ppt_x</p:attrName>
                                          <p:attrName>ppt_y</p:attrName>
                                        </p:attrNameLst>
                                      </p:cBhvr>
                                      <p:rCtr x="33" y="0"/>
                                    </p:animMotion>
                                  </p:childTnLst>
                                </p:cTn>
                              </p:par>
                            </p:childTnLst>
                          </p:cTn>
                        </p:par>
                        <p:par>
                          <p:cTn id="33" fill="hold">
                            <p:stCondLst>
                              <p:cond delay="2500"/>
                            </p:stCondLst>
                            <p:childTnLst>
                              <p:par>
                                <p:cTn id="34" presetID="22" presetClass="entr" presetSubtype="4" repeatCount="indefinite" fill="hold" grpId="0" nodeType="afterEffect">
                                  <p:stCondLst>
                                    <p:cond delay="0"/>
                                  </p:stCondLst>
                                  <p:childTnLst>
                                    <p:set>
                                      <p:cBhvr>
                                        <p:cTn id="35" dur="1" fill="hold">
                                          <p:stCondLst>
                                            <p:cond delay="0"/>
                                          </p:stCondLst>
                                        </p:cTn>
                                        <p:tgtEl>
                                          <p:spTgt spid="75"/>
                                        </p:tgtEl>
                                        <p:attrNameLst>
                                          <p:attrName>style.visibility</p:attrName>
                                        </p:attrNameLst>
                                      </p:cBhvr>
                                      <p:to>
                                        <p:strVal val="visible"/>
                                      </p:to>
                                    </p:set>
                                    <p:animEffect transition="in" filter="wipe(down)">
                                      <p:cBhvr>
                                        <p:cTn id="36" dur="500"/>
                                        <p:tgtEl>
                                          <p:spTgt spid="75"/>
                                        </p:tgtEl>
                                      </p:cBhvr>
                                    </p:animEffect>
                                  </p:childTnLst>
                                </p:cTn>
                              </p:par>
                              <p:par>
                                <p:cTn id="37" presetID="22" presetClass="entr" presetSubtype="4" repeatCount="indefinite" fill="hold" grpId="0" nodeType="withEffect">
                                  <p:stCondLst>
                                    <p:cond delay="0"/>
                                  </p:stCondLst>
                                  <p:childTnLst>
                                    <p:set>
                                      <p:cBhvr>
                                        <p:cTn id="38" dur="1" fill="hold">
                                          <p:stCondLst>
                                            <p:cond delay="0"/>
                                          </p:stCondLst>
                                        </p:cTn>
                                        <p:tgtEl>
                                          <p:spTgt spid="76"/>
                                        </p:tgtEl>
                                        <p:attrNameLst>
                                          <p:attrName>style.visibility</p:attrName>
                                        </p:attrNameLst>
                                      </p:cBhvr>
                                      <p:to>
                                        <p:strVal val="visible"/>
                                      </p:to>
                                    </p:set>
                                    <p:animEffect transition="in" filter="wipe(down)">
                                      <p:cBhvr>
                                        <p:cTn id="39" dur="500"/>
                                        <p:tgtEl>
                                          <p:spTgt spid="76"/>
                                        </p:tgtEl>
                                      </p:cBhvr>
                                    </p:animEffect>
                                  </p:childTnLst>
                                </p:cTn>
                              </p:par>
                            </p:childTnLst>
                          </p:cTn>
                        </p:par>
                        <p:par>
                          <p:cTn id="40" fill="hold">
                            <p:stCondLst>
                              <p:cond delay="3000"/>
                            </p:stCondLst>
                            <p:childTnLst>
                              <p:par>
                                <p:cTn id="41" presetID="22" presetClass="exit" presetSubtype="1" repeatCount="indefinite" fill="hold" grpId="1" nodeType="afterEffect">
                                  <p:stCondLst>
                                    <p:cond delay="0"/>
                                  </p:stCondLst>
                                  <p:childTnLst>
                                    <p:animEffect transition="out" filter="wipe(up)">
                                      <p:cBhvr>
                                        <p:cTn id="42" dur="500"/>
                                        <p:tgtEl>
                                          <p:spTgt spid="75"/>
                                        </p:tgtEl>
                                      </p:cBhvr>
                                    </p:animEffect>
                                    <p:set>
                                      <p:cBhvr>
                                        <p:cTn id="43" dur="1" fill="hold">
                                          <p:stCondLst>
                                            <p:cond delay="499"/>
                                          </p:stCondLst>
                                        </p:cTn>
                                        <p:tgtEl>
                                          <p:spTgt spid="75"/>
                                        </p:tgtEl>
                                        <p:attrNameLst>
                                          <p:attrName>style.visibility</p:attrName>
                                        </p:attrNameLst>
                                      </p:cBhvr>
                                      <p:to>
                                        <p:strVal val="hidden"/>
                                      </p:to>
                                    </p:set>
                                  </p:childTnLst>
                                </p:cTn>
                              </p:par>
                              <p:par>
                                <p:cTn id="44" presetID="22" presetClass="exit" presetSubtype="1" repeatCount="indefinite" fill="hold" grpId="1" nodeType="withEffect">
                                  <p:stCondLst>
                                    <p:cond delay="0"/>
                                  </p:stCondLst>
                                  <p:childTnLst>
                                    <p:animEffect transition="out" filter="wipe(up)">
                                      <p:cBhvr>
                                        <p:cTn id="45" dur="500"/>
                                        <p:tgtEl>
                                          <p:spTgt spid="76"/>
                                        </p:tgtEl>
                                      </p:cBhvr>
                                    </p:animEffect>
                                    <p:set>
                                      <p:cBhvr>
                                        <p:cTn id="46" dur="1" fill="hold">
                                          <p:stCondLst>
                                            <p:cond delay="499"/>
                                          </p:stCondLst>
                                        </p:cTn>
                                        <p:tgtEl>
                                          <p:spTgt spid="76"/>
                                        </p:tgtEl>
                                        <p:attrNameLst>
                                          <p:attrName>style.visibility</p:attrName>
                                        </p:attrNameLst>
                                      </p:cBhvr>
                                      <p:to>
                                        <p:strVal val="hidden"/>
                                      </p:to>
                                    </p:set>
                                  </p:childTnLst>
                                </p:cTn>
                              </p:par>
                              <p:par>
                                <p:cTn id="47" presetID="10" presetClass="entr" presetSubtype="0"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par>
                                <p:cTn id="50" presetID="10" presetClass="entr" presetSubtype="0"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xit" presetSubtype="0" fill="hold" nodeType="clickEffect">
                                  <p:stCondLst>
                                    <p:cond delay="0"/>
                                  </p:stCondLst>
                                  <p:childTnLst>
                                    <p:animEffect transition="out" filter="fade">
                                      <p:cBhvr>
                                        <p:cTn id="56" dur="500"/>
                                        <p:tgtEl>
                                          <p:spTgt spid="17"/>
                                        </p:tgtEl>
                                      </p:cBhvr>
                                    </p:animEffect>
                                    <p:set>
                                      <p:cBhvr>
                                        <p:cTn id="57" dur="1" fill="hold">
                                          <p:stCondLst>
                                            <p:cond delay="499"/>
                                          </p:stCondLst>
                                        </p:cTn>
                                        <p:tgtEl>
                                          <p:spTgt spid="17"/>
                                        </p:tgtEl>
                                        <p:attrNameLst>
                                          <p:attrName>style.visibility</p:attrName>
                                        </p:attrNameLst>
                                      </p:cBhvr>
                                      <p:to>
                                        <p:strVal val="hidden"/>
                                      </p:to>
                                    </p:set>
                                  </p:childTnLst>
                                </p:cTn>
                              </p:par>
                              <p:par>
                                <p:cTn id="58" presetID="10" presetClass="entr" presetSubtype="0" fill="hold" grpId="0" nodeType="withEffect">
                                  <p:stCondLst>
                                    <p:cond delay="0"/>
                                  </p:stCondLst>
                                  <p:childTnLst>
                                    <p:set>
                                      <p:cBhvr>
                                        <p:cTn id="59" dur="1" fill="hold">
                                          <p:stCondLst>
                                            <p:cond delay="0"/>
                                          </p:stCondLst>
                                        </p:cTn>
                                        <p:tgtEl>
                                          <p:spTgt spid="74"/>
                                        </p:tgtEl>
                                        <p:attrNameLst>
                                          <p:attrName>style.visibility</p:attrName>
                                        </p:attrNameLst>
                                      </p:cBhvr>
                                      <p:to>
                                        <p:strVal val="visible"/>
                                      </p:to>
                                    </p:set>
                                    <p:animEffect transition="in" filter="fade">
                                      <p:cBhvr>
                                        <p:cTn id="60" dur="500"/>
                                        <p:tgtEl>
                                          <p:spTgt spid="74"/>
                                        </p:tgtEl>
                                      </p:cBhvr>
                                    </p:animEffect>
                                  </p:childTnLst>
                                </p:cTn>
                              </p:par>
                              <p:par>
                                <p:cTn id="61" presetID="1" presetClass="emph" presetSubtype="2" fill="hold" nodeType="withEffect">
                                  <p:stCondLst>
                                    <p:cond delay="0"/>
                                  </p:stCondLst>
                                  <p:childTnLst>
                                    <p:animClr clrSpc="rgb" dir="cw">
                                      <p:cBhvr>
                                        <p:cTn id="62" dur="1000" fill="hold"/>
                                        <p:tgtEl>
                                          <p:spTgt spid="53"/>
                                        </p:tgtEl>
                                        <p:attrNameLst>
                                          <p:attrName>fillcolor</p:attrName>
                                        </p:attrNameLst>
                                      </p:cBhvr>
                                      <p:to>
                                        <a:srgbClr val="FF9999"/>
                                      </p:to>
                                    </p:animClr>
                                    <p:set>
                                      <p:cBhvr>
                                        <p:cTn id="63" dur="1000" fill="hold"/>
                                        <p:tgtEl>
                                          <p:spTgt spid="53"/>
                                        </p:tgtEl>
                                        <p:attrNameLst>
                                          <p:attrName>fill.type</p:attrName>
                                        </p:attrNameLst>
                                      </p:cBhvr>
                                      <p:to>
                                        <p:strVal val="solid"/>
                                      </p:to>
                                    </p:set>
                                    <p:set>
                                      <p:cBhvr>
                                        <p:cTn id="64" dur="1000" fill="hold"/>
                                        <p:tgtEl>
                                          <p:spTgt spid="53"/>
                                        </p:tgtEl>
                                        <p:attrNameLst>
                                          <p:attrName>fill.on</p:attrName>
                                        </p:attrNameLst>
                                      </p:cBhvr>
                                      <p:to>
                                        <p:strVal val="true"/>
                                      </p:to>
                                    </p:set>
                                  </p:childTnLst>
                                </p:cTn>
                              </p:par>
                            </p:childTnLst>
                          </p:cTn>
                        </p:par>
                        <p:par>
                          <p:cTn id="65" fill="hold">
                            <p:stCondLst>
                              <p:cond delay="1000"/>
                            </p:stCondLst>
                            <p:childTnLst>
                              <p:par>
                                <p:cTn id="66" presetID="1" presetClass="emph" presetSubtype="2" fill="hold" nodeType="afterEffect">
                                  <p:stCondLst>
                                    <p:cond delay="0"/>
                                  </p:stCondLst>
                                  <p:childTnLst>
                                    <p:animClr clrSpc="rgb" dir="cw">
                                      <p:cBhvr>
                                        <p:cTn id="67" dur="1000" fill="hold"/>
                                        <p:tgtEl>
                                          <p:spTgt spid="6151"/>
                                        </p:tgtEl>
                                        <p:attrNameLst>
                                          <p:attrName>fillcolor</p:attrName>
                                        </p:attrNameLst>
                                      </p:cBhvr>
                                      <p:to>
                                        <a:srgbClr val="CC99FF"/>
                                      </p:to>
                                    </p:animClr>
                                    <p:set>
                                      <p:cBhvr>
                                        <p:cTn id="68" dur="1000" fill="hold"/>
                                        <p:tgtEl>
                                          <p:spTgt spid="6151"/>
                                        </p:tgtEl>
                                        <p:attrNameLst>
                                          <p:attrName>fill.type</p:attrName>
                                        </p:attrNameLst>
                                      </p:cBhvr>
                                      <p:to>
                                        <p:strVal val="solid"/>
                                      </p:to>
                                    </p:set>
                                    <p:set>
                                      <p:cBhvr>
                                        <p:cTn id="69" dur="1000" fill="hold"/>
                                        <p:tgtEl>
                                          <p:spTgt spid="615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7" grpId="0" animBg="1"/>
      <p:bldP spid="1044491" grpId="0" animBg="1"/>
      <p:bldP spid="58" grpId="0" animBg="1"/>
      <p:bldP spid="75" grpId="0" animBg="1"/>
      <p:bldP spid="75" grpId="1" animBg="1"/>
      <p:bldP spid="76" grpId="0" animBg="1"/>
      <p:bldP spid="76" grpId="1" animBg="1"/>
      <p:bldP spid="74" grpId="0" animBg="1"/>
      <p:bldP spid="52" grpId="0" animBg="1"/>
      <p:bldP spid="5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Group 42"/>
          <p:cNvGrpSpPr>
            <a:grpSpLocks/>
          </p:cNvGrpSpPr>
          <p:nvPr/>
        </p:nvGrpSpPr>
        <p:grpSpPr bwMode="auto">
          <a:xfrm>
            <a:off x="612775" y="298450"/>
            <a:ext cx="4479925" cy="4413250"/>
            <a:chOff x="595313" y="298929"/>
            <a:chExt cx="4479925" cy="4413742"/>
          </a:xfrm>
        </p:grpSpPr>
        <p:sp>
          <p:nvSpPr>
            <p:cNvPr id="6184" name="Oval 22"/>
            <p:cNvSpPr>
              <a:spLocks noChangeAspect="1"/>
            </p:cNvSpPr>
            <p:nvPr/>
          </p:nvSpPr>
          <p:spPr bwMode="auto">
            <a:xfrm>
              <a:off x="633044" y="298929"/>
              <a:ext cx="4413742" cy="4413742"/>
            </a:xfrm>
            <a:prstGeom prst="ellipse">
              <a:avLst/>
            </a:prstGeom>
            <a:noFill/>
            <a:ln w="25400" algn="ctr">
              <a:solidFill>
                <a:schemeClr val="bg1"/>
              </a:solidFill>
              <a:round/>
              <a:headEnd/>
              <a:tailEnd/>
            </a:ln>
          </p:spPr>
          <p:txBody>
            <a:bodyPr anchor="ctr"/>
            <a:lstStyle/>
            <a:p>
              <a:endParaRPr lang="en-US"/>
            </a:p>
          </p:txBody>
        </p:sp>
        <p:sp>
          <p:nvSpPr>
            <p:cNvPr id="6185" name="Oval 38"/>
            <p:cNvSpPr>
              <a:spLocks noChangeArrowheads="1"/>
            </p:cNvSpPr>
            <p:nvPr/>
          </p:nvSpPr>
          <p:spPr bwMode="auto">
            <a:xfrm>
              <a:off x="1996261" y="2784468"/>
              <a:ext cx="552456" cy="552456"/>
            </a:xfrm>
            <a:prstGeom prst="ellipse">
              <a:avLst/>
            </a:prstGeom>
            <a:noFill/>
            <a:ln w="25400" algn="ctr">
              <a:solidFill>
                <a:schemeClr val="bg1"/>
              </a:solidFill>
              <a:round/>
              <a:headEnd/>
              <a:tailEnd/>
            </a:ln>
          </p:spPr>
          <p:txBody>
            <a:bodyPr anchor="ctr"/>
            <a:lstStyle/>
            <a:p>
              <a:endParaRPr lang="en-US"/>
            </a:p>
          </p:txBody>
        </p:sp>
        <p:grpSp>
          <p:nvGrpSpPr>
            <p:cNvPr id="3" name="Group 16"/>
            <p:cNvGrpSpPr>
              <a:grpSpLocks/>
            </p:cNvGrpSpPr>
            <p:nvPr/>
          </p:nvGrpSpPr>
          <p:grpSpPr bwMode="auto">
            <a:xfrm rot="1800000">
              <a:off x="595313" y="2486025"/>
              <a:ext cx="4479925" cy="46038"/>
              <a:chOff x="375" y="1566"/>
              <a:chExt cx="2822" cy="29"/>
            </a:xfrm>
          </p:grpSpPr>
          <p:sp>
            <p:nvSpPr>
              <p:cNvPr id="6191" name="Line 17"/>
              <p:cNvSpPr>
                <a:spLocks noChangeShapeType="1"/>
              </p:cNvSpPr>
              <p:nvPr/>
            </p:nvSpPr>
            <p:spPr bwMode="auto">
              <a:xfrm>
                <a:off x="375" y="1584"/>
                <a:ext cx="2822" cy="0"/>
              </a:xfrm>
              <a:prstGeom prst="line">
                <a:avLst/>
              </a:prstGeom>
              <a:noFill/>
              <a:ln w="9525">
                <a:solidFill>
                  <a:schemeClr val="bg1"/>
                </a:solidFill>
                <a:prstDash val="dash"/>
                <a:round/>
                <a:headEnd/>
                <a:tailEnd/>
              </a:ln>
            </p:spPr>
            <p:txBody>
              <a:bodyPr anchor="ctr"/>
              <a:lstStyle/>
              <a:p>
                <a:endParaRPr lang="en-US"/>
              </a:p>
            </p:txBody>
          </p:sp>
          <p:sp>
            <p:nvSpPr>
              <p:cNvPr id="6192" name="Oval 19"/>
              <p:cNvSpPr>
                <a:spLocks noChangeAspect="1" noChangeArrowheads="1"/>
              </p:cNvSpPr>
              <p:nvPr/>
            </p:nvSpPr>
            <p:spPr bwMode="auto">
              <a:xfrm>
                <a:off x="3155" y="1566"/>
                <a:ext cx="29" cy="29"/>
              </a:xfrm>
              <a:prstGeom prst="ellipse">
                <a:avLst/>
              </a:prstGeom>
              <a:solidFill>
                <a:schemeClr val="bg1"/>
              </a:solidFill>
              <a:ln w="9525">
                <a:solidFill>
                  <a:schemeClr val="bg1"/>
                </a:solidFill>
                <a:prstDash val="dash"/>
                <a:round/>
                <a:headEnd/>
                <a:tailEnd/>
              </a:ln>
            </p:spPr>
            <p:txBody>
              <a:bodyPr wrap="none" anchor="ctr"/>
              <a:lstStyle/>
              <a:p>
                <a:endParaRPr lang="en-US"/>
              </a:p>
            </p:txBody>
          </p:sp>
        </p:grpSp>
        <p:grpSp>
          <p:nvGrpSpPr>
            <p:cNvPr id="4" name="Group 29"/>
            <p:cNvGrpSpPr>
              <a:grpSpLocks/>
            </p:cNvGrpSpPr>
            <p:nvPr/>
          </p:nvGrpSpPr>
          <p:grpSpPr bwMode="auto">
            <a:xfrm rot="5400000">
              <a:off x="1950223" y="3060696"/>
              <a:ext cx="642143" cy="2381"/>
              <a:chOff x="593725" y="3061494"/>
              <a:chExt cx="642143" cy="2381"/>
            </a:xfrm>
          </p:grpSpPr>
          <p:sp>
            <p:nvSpPr>
              <p:cNvPr id="6189" name="Line 13"/>
              <p:cNvSpPr>
                <a:spLocks noChangeShapeType="1"/>
              </p:cNvSpPr>
              <p:nvPr/>
            </p:nvSpPr>
            <p:spPr bwMode="auto">
              <a:xfrm flipH="1">
                <a:off x="593725" y="3063875"/>
                <a:ext cx="320675" cy="0"/>
              </a:xfrm>
              <a:prstGeom prst="line">
                <a:avLst/>
              </a:prstGeom>
              <a:noFill/>
              <a:ln w="9525">
                <a:solidFill>
                  <a:schemeClr val="bg1"/>
                </a:solidFill>
                <a:prstDash val="dash"/>
                <a:round/>
                <a:headEnd/>
                <a:tailEnd/>
              </a:ln>
            </p:spPr>
            <p:txBody>
              <a:bodyPr anchor="ctr"/>
              <a:lstStyle/>
              <a:p>
                <a:endParaRPr lang="en-US"/>
              </a:p>
            </p:txBody>
          </p:sp>
          <p:sp>
            <p:nvSpPr>
              <p:cNvPr id="6190" name="Line 13"/>
              <p:cNvSpPr>
                <a:spLocks noChangeShapeType="1"/>
              </p:cNvSpPr>
              <p:nvPr/>
            </p:nvSpPr>
            <p:spPr bwMode="auto">
              <a:xfrm flipH="1">
                <a:off x="915193" y="3061494"/>
                <a:ext cx="320675" cy="0"/>
              </a:xfrm>
              <a:prstGeom prst="line">
                <a:avLst/>
              </a:prstGeom>
              <a:noFill/>
              <a:ln w="9525">
                <a:solidFill>
                  <a:schemeClr val="bg1"/>
                </a:solidFill>
                <a:prstDash val="dash"/>
                <a:round/>
                <a:headEnd/>
                <a:tailEnd/>
              </a:ln>
            </p:spPr>
            <p:txBody>
              <a:bodyPr anchor="ctr"/>
              <a:lstStyle/>
              <a:p>
                <a:endParaRPr lang="en-US"/>
              </a:p>
            </p:txBody>
          </p:sp>
        </p:grpSp>
        <p:sp>
          <p:nvSpPr>
            <p:cNvPr id="6188" name="Oval 34"/>
            <p:cNvSpPr>
              <a:spLocks noChangeAspect="1"/>
            </p:cNvSpPr>
            <p:nvPr/>
          </p:nvSpPr>
          <p:spPr bwMode="auto">
            <a:xfrm>
              <a:off x="1717644" y="1357290"/>
              <a:ext cx="2301900" cy="2301900"/>
            </a:xfrm>
            <a:prstGeom prst="ellipse">
              <a:avLst/>
            </a:prstGeom>
            <a:noFill/>
            <a:ln w="25400" algn="ctr">
              <a:solidFill>
                <a:schemeClr val="bg1"/>
              </a:solidFill>
              <a:round/>
              <a:headEnd/>
              <a:tailEnd/>
            </a:ln>
          </p:spPr>
          <p:txBody>
            <a:bodyPr anchor="ctr"/>
            <a:lstStyle/>
            <a:p>
              <a:endParaRPr lang="en-US"/>
            </a:p>
          </p:txBody>
        </p:sp>
      </p:grpSp>
      <p:grpSp>
        <p:nvGrpSpPr>
          <p:cNvPr id="5" name="Group 40"/>
          <p:cNvGrpSpPr>
            <a:grpSpLocks/>
          </p:cNvGrpSpPr>
          <p:nvPr/>
        </p:nvGrpSpPr>
        <p:grpSpPr bwMode="auto">
          <a:xfrm>
            <a:off x="4603891" y="3625850"/>
            <a:ext cx="274637" cy="1655763"/>
            <a:chOff x="4894266" y="2508240"/>
            <a:chExt cx="274320" cy="1655460"/>
          </a:xfrm>
        </p:grpSpPr>
        <p:sp>
          <p:nvSpPr>
            <p:cNvPr id="6177" name="Line 20"/>
            <p:cNvSpPr>
              <a:spLocks noChangeShapeType="1"/>
            </p:cNvSpPr>
            <p:nvPr/>
          </p:nvSpPr>
          <p:spPr bwMode="auto">
            <a:xfrm flipV="1">
              <a:off x="5032380" y="2508240"/>
              <a:ext cx="0" cy="1371600"/>
            </a:xfrm>
            <a:prstGeom prst="line">
              <a:avLst/>
            </a:prstGeom>
            <a:noFill/>
            <a:ln w="9525">
              <a:solidFill>
                <a:schemeClr val="tx1"/>
              </a:solidFill>
              <a:round/>
              <a:headEnd/>
              <a:tailEnd/>
            </a:ln>
          </p:spPr>
          <p:txBody>
            <a:bodyPr anchor="ctr"/>
            <a:lstStyle/>
            <a:p>
              <a:endParaRPr lang="en-US"/>
            </a:p>
          </p:txBody>
        </p:sp>
        <p:sp>
          <p:nvSpPr>
            <p:cNvPr id="6178" name="Oval 19"/>
            <p:cNvSpPr>
              <a:spLocks noChangeAspect="1" noChangeArrowheads="1"/>
            </p:cNvSpPr>
            <p:nvPr/>
          </p:nvSpPr>
          <p:spPr bwMode="auto">
            <a:xfrm>
              <a:off x="4894266" y="3889380"/>
              <a:ext cx="274320" cy="274320"/>
            </a:xfrm>
            <a:prstGeom prst="ellipse">
              <a:avLst/>
            </a:prstGeom>
            <a:solidFill>
              <a:srgbClr val="996600"/>
            </a:solidFill>
            <a:ln w="9525">
              <a:solidFill>
                <a:srgbClr val="996600"/>
              </a:solidFill>
              <a:round/>
              <a:headEnd/>
              <a:tailEnd/>
            </a:ln>
          </p:spPr>
          <p:txBody>
            <a:bodyPr anchor="ctr"/>
            <a:lstStyle/>
            <a:p>
              <a:endParaRPr lang="en-US"/>
            </a:p>
          </p:txBody>
        </p:sp>
      </p:grpSp>
      <p:grpSp>
        <p:nvGrpSpPr>
          <p:cNvPr id="6" name="Group 176"/>
          <p:cNvGrpSpPr/>
          <p:nvPr/>
        </p:nvGrpSpPr>
        <p:grpSpPr>
          <a:xfrm rot="2700000">
            <a:off x="7241377" y="5500688"/>
            <a:ext cx="7" cy="1082042"/>
            <a:chOff x="7258044" y="5505450"/>
            <a:chExt cx="7" cy="1082042"/>
          </a:xfrm>
        </p:grpSpPr>
        <p:grpSp>
          <p:nvGrpSpPr>
            <p:cNvPr id="7" name="Group 122"/>
            <p:cNvGrpSpPr/>
            <p:nvPr/>
          </p:nvGrpSpPr>
          <p:grpSpPr>
            <a:xfrm>
              <a:off x="7258044" y="5505452"/>
              <a:ext cx="0" cy="1082040"/>
              <a:chOff x="7315200" y="3810000"/>
              <a:chExt cx="0" cy="1082040"/>
            </a:xfrm>
          </p:grpSpPr>
          <p:cxnSp>
            <p:nvCxnSpPr>
              <p:cNvPr id="180" name="Straight Connector 179"/>
              <p:cNvCxnSpPr/>
              <p:nvPr/>
            </p:nvCxnSpPr>
            <p:spPr bwMode="auto">
              <a:xfrm rot="5400000" flipH="1" flipV="1">
                <a:off x="7040880" y="4084320"/>
                <a:ext cx="548640" cy="0"/>
              </a:xfrm>
              <a:prstGeom prst="line">
                <a:avLst/>
              </a:prstGeom>
              <a:solidFill>
                <a:schemeClr val="accent1"/>
              </a:solidFill>
              <a:ln w="28575" cap="flat" cmpd="sng" algn="ctr">
                <a:solidFill>
                  <a:schemeClr val="bg1">
                    <a:lumMod val="75000"/>
                  </a:schemeClr>
                </a:solidFill>
                <a:prstDash val="solid"/>
                <a:round/>
                <a:headEnd type="none" w="med" len="med"/>
                <a:tailEnd type="none" w="med" len="med"/>
              </a:ln>
              <a:effectLst/>
            </p:spPr>
          </p:cxnSp>
          <p:cxnSp>
            <p:nvCxnSpPr>
              <p:cNvPr id="181" name="Straight Connector 180"/>
              <p:cNvCxnSpPr/>
              <p:nvPr/>
            </p:nvCxnSpPr>
            <p:spPr bwMode="auto">
              <a:xfrm rot="5400000">
                <a:off x="7040880" y="4617720"/>
                <a:ext cx="548640" cy="0"/>
              </a:xfrm>
              <a:prstGeom prst="line">
                <a:avLst/>
              </a:prstGeom>
              <a:solidFill>
                <a:schemeClr val="accent1"/>
              </a:solidFill>
              <a:ln w="28575" cap="flat" cmpd="sng" algn="ctr">
                <a:solidFill>
                  <a:schemeClr val="bg1"/>
                </a:solidFill>
                <a:prstDash val="solid"/>
                <a:round/>
                <a:headEnd type="none" w="med" len="med"/>
                <a:tailEnd type="none" w="med" len="med"/>
              </a:ln>
              <a:effectLst/>
            </p:spPr>
          </p:cxnSp>
        </p:grpSp>
        <p:cxnSp>
          <p:nvCxnSpPr>
            <p:cNvPr id="179" name="Straight Connector 178"/>
            <p:cNvCxnSpPr/>
            <p:nvPr/>
          </p:nvCxnSpPr>
          <p:spPr bwMode="auto">
            <a:xfrm rot="5400000">
              <a:off x="7146132" y="5617369"/>
              <a:ext cx="223838" cy="0"/>
            </a:xfrm>
            <a:prstGeom prst="line">
              <a:avLst/>
            </a:prstGeom>
            <a:solidFill>
              <a:schemeClr val="accent1"/>
            </a:solidFill>
            <a:ln w="76200" cap="flat" cmpd="sng" algn="ctr">
              <a:solidFill>
                <a:schemeClr val="tx1"/>
              </a:solidFill>
              <a:prstDash val="solid"/>
              <a:round/>
              <a:headEnd type="none" w="med" len="med"/>
              <a:tailEnd type="none" w="med" len="med"/>
            </a:ln>
            <a:effectLst/>
          </p:spPr>
        </p:cxnSp>
      </p:grpSp>
      <p:grpSp>
        <p:nvGrpSpPr>
          <p:cNvPr id="8" name="Group 181"/>
          <p:cNvGrpSpPr/>
          <p:nvPr/>
        </p:nvGrpSpPr>
        <p:grpSpPr>
          <a:xfrm>
            <a:off x="7497930" y="5240126"/>
            <a:ext cx="759412" cy="1182567"/>
            <a:chOff x="7648138" y="4554993"/>
            <a:chExt cx="759412" cy="1182567"/>
          </a:xfrm>
        </p:grpSpPr>
        <p:sp>
          <p:nvSpPr>
            <p:cNvPr id="183" name="Freeform 13"/>
            <p:cNvSpPr>
              <a:spLocks/>
            </p:cNvSpPr>
            <p:nvPr/>
          </p:nvSpPr>
          <p:spPr bwMode="auto">
            <a:xfrm flipH="1">
              <a:off x="7996185" y="4886015"/>
              <a:ext cx="278218" cy="455085"/>
            </a:xfrm>
            <a:custGeom>
              <a:avLst/>
              <a:gdLst/>
              <a:ahLst/>
              <a:cxnLst>
                <a:cxn ang="0">
                  <a:pos x="276" y="223"/>
                </a:cxn>
                <a:cxn ang="0">
                  <a:pos x="270" y="196"/>
                </a:cxn>
                <a:cxn ang="0">
                  <a:pos x="255" y="156"/>
                </a:cxn>
                <a:cxn ang="0">
                  <a:pos x="206" y="63"/>
                </a:cxn>
                <a:cxn ang="0">
                  <a:pos x="185" y="35"/>
                </a:cxn>
                <a:cxn ang="0">
                  <a:pos x="173" y="24"/>
                </a:cxn>
                <a:cxn ang="0">
                  <a:pos x="161" y="16"/>
                </a:cxn>
                <a:cxn ang="0">
                  <a:pos x="140" y="6"/>
                </a:cxn>
                <a:cxn ang="0">
                  <a:pos x="111" y="0"/>
                </a:cxn>
                <a:cxn ang="0">
                  <a:pos x="104" y="0"/>
                </a:cxn>
                <a:cxn ang="0">
                  <a:pos x="75" y="2"/>
                </a:cxn>
                <a:cxn ang="0">
                  <a:pos x="53" y="7"/>
                </a:cxn>
                <a:cxn ang="0">
                  <a:pos x="48" y="9"/>
                </a:cxn>
                <a:cxn ang="0">
                  <a:pos x="37" y="18"/>
                </a:cxn>
                <a:cxn ang="0">
                  <a:pos x="25" y="30"/>
                </a:cxn>
                <a:cxn ang="0">
                  <a:pos x="20" y="38"/>
                </a:cxn>
                <a:cxn ang="0">
                  <a:pos x="12" y="55"/>
                </a:cxn>
                <a:cxn ang="0">
                  <a:pos x="7" y="76"/>
                </a:cxn>
                <a:cxn ang="0">
                  <a:pos x="7" y="93"/>
                </a:cxn>
                <a:cxn ang="0">
                  <a:pos x="9" y="103"/>
                </a:cxn>
                <a:cxn ang="0">
                  <a:pos x="17" y="120"/>
                </a:cxn>
                <a:cxn ang="0">
                  <a:pos x="32" y="143"/>
                </a:cxn>
                <a:cxn ang="0">
                  <a:pos x="47" y="157"/>
                </a:cxn>
                <a:cxn ang="0">
                  <a:pos x="49" y="160"/>
                </a:cxn>
                <a:cxn ang="0">
                  <a:pos x="50" y="164"/>
                </a:cxn>
                <a:cxn ang="0">
                  <a:pos x="52" y="173"/>
                </a:cxn>
                <a:cxn ang="0">
                  <a:pos x="51" y="192"/>
                </a:cxn>
                <a:cxn ang="0">
                  <a:pos x="48" y="205"/>
                </a:cxn>
                <a:cxn ang="0">
                  <a:pos x="46" y="208"/>
                </a:cxn>
                <a:cxn ang="0">
                  <a:pos x="10" y="270"/>
                </a:cxn>
                <a:cxn ang="0">
                  <a:pos x="5" y="285"/>
                </a:cxn>
                <a:cxn ang="0">
                  <a:pos x="3" y="292"/>
                </a:cxn>
                <a:cxn ang="0">
                  <a:pos x="0" y="319"/>
                </a:cxn>
                <a:cxn ang="0">
                  <a:pos x="2" y="347"/>
                </a:cxn>
                <a:cxn ang="0">
                  <a:pos x="6" y="366"/>
                </a:cxn>
                <a:cxn ang="0">
                  <a:pos x="14" y="386"/>
                </a:cxn>
                <a:cxn ang="0">
                  <a:pos x="29" y="415"/>
                </a:cxn>
                <a:cxn ang="0">
                  <a:pos x="41" y="430"/>
                </a:cxn>
                <a:cxn ang="0">
                  <a:pos x="54" y="441"/>
                </a:cxn>
                <a:cxn ang="0">
                  <a:pos x="60" y="446"/>
                </a:cxn>
                <a:cxn ang="0">
                  <a:pos x="76" y="453"/>
                </a:cxn>
                <a:cxn ang="0">
                  <a:pos x="92" y="457"/>
                </a:cxn>
                <a:cxn ang="0">
                  <a:pos x="118" y="458"/>
                </a:cxn>
                <a:cxn ang="0">
                  <a:pos x="148" y="454"/>
                </a:cxn>
                <a:cxn ang="0">
                  <a:pos x="187" y="442"/>
                </a:cxn>
                <a:cxn ang="0">
                  <a:pos x="216" y="429"/>
                </a:cxn>
                <a:cxn ang="0">
                  <a:pos x="234" y="417"/>
                </a:cxn>
                <a:cxn ang="0">
                  <a:pos x="242" y="410"/>
                </a:cxn>
                <a:cxn ang="0">
                  <a:pos x="252" y="397"/>
                </a:cxn>
                <a:cxn ang="0">
                  <a:pos x="255" y="392"/>
                </a:cxn>
                <a:cxn ang="0">
                  <a:pos x="267" y="357"/>
                </a:cxn>
                <a:cxn ang="0">
                  <a:pos x="279" y="291"/>
                </a:cxn>
                <a:cxn ang="0">
                  <a:pos x="280" y="274"/>
                </a:cxn>
                <a:cxn ang="0">
                  <a:pos x="276" y="223"/>
                </a:cxn>
              </a:cxnLst>
              <a:rect l="0" t="0" r="r" b="b"/>
              <a:pathLst>
                <a:path w="280" h="458">
                  <a:moveTo>
                    <a:pt x="276" y="223"/>
                  </a:moveTo>
                  <a:lnTo>
                    <a:pt x="270" y="196"/>
                  </a:lnTo>
                  <a:lnTo>
                    <a:pt x="255" y="156"/>
                  </a:lnTo>
                  <a:lnTo>
                    <a:pt x="206" y="63"/>
                  </a:lnTo>
                  <a:lnTo>
                    <a:pt x="185" y="35"/>
                  </a:lnTo>
                  <a:lnTo>
                    <a:pt x="173" y="24"/>
                  </a:lnTo>
                  <a:lnTo>
                    <a:pt x="161" y="16"/>
                  </a:lnTo>
                  <a:lnTo>
                    <a:pt x="140" y="6"/>
                  </a:lnTo>
                  <a:lnTo>
                    <a:pt x="111" y="0"/>
                  </a:lnTo>
                  <a:lnTo>
                    <a:pt x="104" y="0"/>
                  </a:lnTo>
                  <a:lnTo>
                    <a:pt x="75" y="2"/>
                  </a:lnTo>
                  <a:lnTo>
                    <a:pt x="53" y="7"/>
                  </a:lnTo>
                  <a:lnTo>
                    <a:pt x="48" y="9"/>
                  </a:lnTo>
                  <a:lnTo>
                    <a:pt x="37" y="18"/>
                  </a:lnTo>
                  <a:lnTo>
                    <a:pt x="25" y="30"/>
                  </a:lnTo>
                  <a:lnTo>
                    <a:pt x="20" y="38"/>
                  </a:lnTo>
                  <a:lnTo>
                    <a:pt x="12" y="55"/>
                  </a:lnTo>
                  <a:lnTo>
                    <a:pt x="7" y="76"/>
                  </a:lnTo>
                  <a:lnTo>
                    <a:pt x="7" y="93"/>
                  </a:lnTo>
                  <a:lnTo>
                    <a:pt x="9" y="103"/>
                  </a:lnTo>
                  <a:lnTo>
                    <a:pt x="17" y="120"/>
                  </a:lnTo>
                  <a:lnTo>
                    <a:pt x="32" y="143"/>
                  </a:lnTo>
                  <a:lnTo>
                    <a:pt x="47" y="157"/>
                  </a:lnTo>
                  <a:lnTo>
                    <a:pt x="49" y="160"/>
                  </a:lnTo>
                  <a:lnTo>
                    <a:pt x="50" y="164"/>
                  </a:lnTo>
                  <a:lnTo>
                    <a:pt x="52" y="173"/>
                  </a:lnTo>
                  <a:lnTo>
                    <a:pt x="51" y="192"/>
                  </a:lnTo>
                  <a:lnTo>
                    <a:pt x="48" y="205"/>
                  </a:lnTo>
                  <a:lnTo>
                    <a:pt x="46" y="208"/>
                  </a:lnTo>
                  <a:lnTo>
                    <a:pt x="10" y="270"/>
                  </a:lnTo>
                  <a:lnTo>
                    <a:pt x="5" y="285"/>
                  </a:lnTo>
                  <a:lnTo>
                    <a:pt x="3" y="292"/>
                  </a:lnTo>
                  <a:lnTo>
                    <a:pt x="0" y="319"/>
                  </a:lnTo>
                  <a:lnTo>
                    <a:pt x="2" y="347"/>
                  </a:lnTo>
                  <a:lnTo>
                    <a:pt x="6" y="366"/>
                  </a:lnTo>
                  <a:lnTo>
                    <a:pt x="14" y="386"/>
                  </a:lnTo>
                  <a:lnTo>
                    <a:pt x="29" y="415"/>
                  </a:lnTo>
                  <a:lnTo>
                    <a:pt x="41" y="430"/>
                  </a:lnTo>
                  <a:lnTo>
                    <a:pt x="54" y="441"/>
                  </a:lnTo>
                  <a:lnTo>
                    <a:pt x="60" y="446"/>
                  </a:lnTo>
                  <a:lnTo>
                    <a:pt x="76" y="453"/>
                  </a:lnTo>
                  <a:lnTo>
                    <a:pt x="92" y="457"/>
                  </a:lnTo>
                  <a:lnTo>
                    <a:pt x="118" y="458"/>
                  </a:lnTo>
                  <a:lnTo>
                    <a:pt x="148" y="454"/>
                  </a:lnTo>
                  <a:lnTo>
                    <a:pt x="187" y="442"/>
                  </a:lnTo>
                  <a:lnTo>
                    <a:pt x="216" y="429"/>
                  </a:lnTo>
                  <a:lnTo>
                    <a:pt x="234" y="417"/>
                  </a:lnTo>
                  <a:lnTo>
                    <a:pt x="242" y="410"/>
                  </a:lnTo>
                  <a:lnTo>
                    <a:pt x="252" y="397"/>
                  </a:lnTo>
                  <a:lnTo>
                    <a:pt x="255" y="392"/>
                  </a:lnTo>
                  <a:lnTo>
                    <a:pt x="267" y="357"/>
                  </a:lnTo>
                  <a:lnTo>
                    <a:pt x="279" y="291"/>
                  </a:lnTo>
                  <a:lnTo>
                    <a:pt x="280" y="274"/>
                  </a:lnTo>
                  <a:lnTo>
                    <a:pt x="276" y="22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14"/>
            <p:cNvSpPr>
              <a:spLocks/>
            </p:cNvSpPr>
            <p:nvPr/>
          </p:nvSpPr>
          <p:spPr bwMode="auto">
            <a:xfrm rot="20505764" flipH="1">
              <a:off x="7648138" y="4896605"/>
              <a:ext cx="530601" cy="194753"/>
            </a:xfrm>
            <a:custGeom>
              <a:avLst/>
              <a:gdLst/>
              <a:ahLst/>
              <a:cxnLst>
                <a:cxn ang="0">
                  <a:pos x="282" y="135"/>
                </a:cxn>
                <a:cxn ang="0">
                  <a:pos x="186" y="90"/>
                </a:cxn>
                <a:cxn ang="0">
                  <a:pos x="142" y="79"/>
                </a:cxn>
                <a:cxn ang="0">
                  <a:pos x="26" y="78"/>
                </a:cxn>
                <a:cxn ang="0">
                  <a:pos x="11" y="82"/>
                </a:cxn>
                <a:cxn ang="0">
                  <a:pos x="4" y="89"/>
                </a:cxn>
                <a:cxn ang="0">
                  <a:pos x="0" y="102"/>
                </a:cxn>
                <a:cxn ang="0">
                  <a:pos x="5" y="119"/>
                </a:cxn>
                <a:cxn ang="0">
                  <a:pos x="20" y="137"/>
                </a:cxn>
                <a:cxn ang="0">
                  <a:pos x="34" y="144"/>
                </a:cxn>
                <a:cxn ang="0">
                  <a:pos x="42" y="143"/>
                </a:cxn>
                <a:cxn ang="0">
                  <a:pos x="67" y="131"/>
                </a:cxn>
                <a:cxn ang="0">
                  <a:pos x="120" y="127"/>
                </a:cxn>
                <a:cxn ang="0">
                  <a:pos x="207" y="153"/>
                </a:cxn>
                <a:cxn ang="0">
                  <a:pos x="251" y="172"/>
                </a:cxn>
                <a:cxn ang="0">
                  <a:pos x="287" y="177"/>
                </a:cxn>
                <a:cxn ang="0">
                  <a:pos x="404" y="120"/>
                </a:cxn>
                <a:cxn ang="0">
                  <a:pos x="417" y="117"/>
                </a:cxn>
                <a:cxn ang="0">
                  <a:pos x="422" y="117"/>
                </a:cxn>
                <a:cxn ang="0">
                  <a:pos x="431" y="125"/>
                </a:cxn>
                <a:cxn ang="0">
                  <a:pos x="451" y="171"/>
                </a:cxn>
                <a:cxn ang="0">
                  <a:pos x="463" y="191"/>
                </a:cxn>
                <a:cxn ang="0">
                  <a:pos x="471" y="196"/>
                </a:cxn>
                <a:cxn ang="0">
                  <a:pos x="476" y="196"/>
                </a:cxn>
                <a:cxn ang="0">
                  <a:pos x="482" y="193"/>
                </a:cxn>
                <a:cxn ang="0">
                  <a:pos x="488" y="187"/>
                </a:cxn>
                <a:cxn ang="0">
                  <a:pos x="493" y="174"/>
                </a:cxn>
                <a:cxn ang="0">
                  <a:pos x="491" y="162"/>
                </a:cxn>
                <a:cxn ang="0">
                  <a:pos x="484" y="152"/>
                </a:cxn>
                <a:cxn ang="0">
                  <a:pos x="468" y="137"/>
                </a:cxn>
                <a:cxn ang="0">
                  <a:pos x="457" y="116"/>
                </a:cxn>
                <a:cxn ang="0">
                  <a:pos x="457" y="112"/>
                </a:cxn>
                <a:cxn ang="0">
                  <a:pos x="463" y="109"/>
                </a:cxn>
                <a:cxn ang="0">
                  <a:pos x="471" y="112"/>
                </a:cxn>
                <a:cxn ang="0">
                  <a:pos x="476" y="117"/>
                </a:cxn>
                <a:cxn ang="0">
                  <a:pos x="498" y="152"/>
                </a:cxn>
                <a:cxn ang="0">
                  <a:pos x="520" y="163"/>
                </a:cxn>
                <a:cxn ang="0">
                  <a:pos x="526" y="163"/>
                </a:cxn>
                <a:cxn ang="0">
                  <a:pos x="530" y="160"/>
                </a:cxn>
                <a:cxn ang="0">
                  <a:pos x="534" y="148"/>
                </a:cxn>
                <a:cxn ang="0">
                  <a:pos x="534" y="141"/>
                </a:cxn>
                <a:cxn ang="0">
                  <a:pos x="528" y="126"/>
                </a:cxn>
                <a:cxn ang="0">
                  <a:pos x="516" y="112"/>
                </a:cxn>
                <a:cxn ang="0">
                  <a:pos x="499" y="103"/>
                </a:cxn>
                <a:cxn ang="0">
                  <a:pos x="459" y="88"/>
                </a:cxn>
                <a:cxn ang="0">
                  <a:pos x="455" y="82"/>
                </a:cxn>
                <a:cxn ang="0">
                  <a:pos x="457" y="64"/>
                </a:cxn>
                <a:cxn ang="0">
                  <a:pos x="471" y="37"/>
                </a:cxn>
                <a:cxn ang="0">
                  <a:pos x="476" y="22"/>
                </a:cxn>
                <a:cxn ang="0">
                  <a:pos x="474" y="10"/>
                </a:cxn>
                <a:cxn ang="0">
                  <a:pos x="468" y="2"/>
                </a:cxn>
                <a:cxn ang="0">
                  <a:pos x="464" y="0"/>
                </a:cxn>
                <a:cxn ang="0">
                  <a:pos x="459" y="0"/>
                </a:cxn>
                <a:cxn ang="0">
                  <a:pos x="447" y="9"/>
                </a:cxn>
                <a:cxn ang="0">
                  <a:pos x="443" y="16"/>
                </a:cxn>
                <a:cxn ang="0">
                  <a:pos x="440" y="49"/>
                </a:cxn>
                <a:cxn ang="0">
                  <a:pos x="436" y="63"/>
                </a:cxn>
                <a:cxn ang="0">
                  <a:pos x="422" y="78"/>
                </a:cxn>
                <a:cxn ang="0">
                  <a:pos x="407" y="86"/>
                </a:cxn>
                <a:cxn ang="0">
                  <a:pos x="331" y="124"/>
                </a:cxn>
                <a:cxn ang="0">
                  <a:pos x="304" y="134"/>
                </a:cxn>
              </a:cxnLst>
              <a:rect l="0" t="0" r="r" b="b"/>
              <a:pathLst>
                <a:path w="534" h="196">
                  <a:moveTo>
                    <a:pt x="294" y="136"/>
                  </a:moveTo>
                  <a:lnTo>
                    <a:pt x="282" y="135"/>
                  </a:lnTo>
                  <a:lnTo>
                    <a:pt x="262" y="130"/>
                  </a:lnTo>
                  <a:lnTo>
                    <a:pt x="186" y="90"/>
                  </a:lnTo>
                  <a:lnTo>
                    <a:pt x="163" y="83"/>
                  </a:lnTo>
                  <a:lnTo>
                    <a:pt x="142" y="79"/>
                  </a:lnTo>
                  <a:lnTo>
                    <a:pt x="78" y="75"/>
                  </a:lnTo>
                  <a:lnTo>
                    <a:pt x="26" y="78"/>
                  </a:lnTo>
                  <a:lnTo>
                    <a:pt x="14" y="81"/>
                  </a:lnTo>
                  <a:lnTo>
                    <a:pt x="11" y="82"/>
                  </a:lnTo>
                  <a:lnTo>
                    <a:pt x="7" y="85"/>
                  </a:lnTo>
                  <a:lnTo>
                    <a:pt x="4" y="89"/>
                  </a:lnTo>
                  <a:lnTo>
                    <a:pt x="2" y="93"/>
                  </a:lnTo>
                  <a:lnTo>
                    <a:pt x="0" y="102"/>
                  </a:lnTo>
                  <a:lnTo>
                    <a:pt x="3" y="115"/>
                  </a:lnTo>
                  <a:lnTo>
                    <a:pt x="5" y="119"/>
                  </a:lnTo>
                  <a:lnTo>
                    <a:pt x="15" y="132"/>
                  </a:lnTo>
                  <a:lnTo>
                    <a:pt x="20" y="137"/>
                  </a:lnTo>
                  <a:lnTo>
                    <a:pt x="29" y="142"/>
                  </a:lnTo>
                  <a:lnTo>
                    <a:pt x="34" y="144"/>
                  </a:lnTo>
                  <a:lnTo>
                    <a:pt x="38" y="144"/>
                  </a:lnTo>
                  <a:lnTo>
                    <a:pt x="42" y="143"/>
                  </a:lnTo>
                  <a:lnTo>
                    <a:pt x="62" y="134"/>
                  </a:lnTo>
                  <a:lnTo>
                    <a:pt x="67" y="131"/>
                  </a:lnTo>
                  <a:lnTo>
                    <a:pt x="80" y="129"/>
                  </a:lnTo>
                  <a:lnTo>
                    <a:pt x="120" y="127"/>
                  </a:lnTo>
                  <a:lnTo>
                    <a:pt x="143" y="130"/>
                  </a:lnTo>
                  <a:lnTo>
                    <a:pt x="207" y="153"/>
                  </a:lnTo>
                  <a:lnTo>
                    <a:pt x="237" y="167"/>
                  </a:lnTo>
                  <a:lnTo>
                    <a:pt x="251" y="172"/>
                  </a:lnTo>
                  <a:lnTo>
                    <a:pt x="270" y="176"/>
                  </a:lnTo>
                  <a:lnTo>
                    <a:pt x="287" y="177"/>
                  </a:lnTo>
                  <a:lnTo>
                    <a:pt x="313" y="170"/>
                  </a:lnTo>
                  <a:lnTo>
                    <a:pt x="404" y="120"/>
                  </a:lnTo>
                  <a:lnTo>
                    <a:pt x="411" y="118"/>
                  </a:lnTo>
                  <a:lnTo>
                    <a:pt x="417" y="117"/>
                  </a:lnTo>
                  <a:lnTo>
                    <a:pt x="420" y="117"/>
                  </a:lnTo>
                  <a:lnTo>
                    <a:pt x="422" y="117"/>
                  </a:lnTo>
                  <a:lnTo>
                    <a:pt x="426" y="120"/>
                  </a:lnTo>
                  <a:lnTo>
                    <a:pt x="431" y="125"/>
                  </a:lnTo>
                  <a:lnTo>
                    <a:pt x="436" y="134"/>
                  </a:lnTo>
                  <a:lnTo>
                    <a:pt x="451" y="171"/>
                  </a:lnTo>
                  <a:lnTo>
                    <a:pt x="461" y="187"/>
                  </a:lnTo>
                  <a:lnTo>
                    <a:pt x="463" y="191"/>
                  </a:lnTo>
                  <a:lnTo>
                    <a:pt x="468" y="195"/>
                  </a:lnTo>
                  <a:lnTo>
                    <a:pt x="471" y="196"/>
                  </a:lnTo>
                  <a:lnTo>
                    <a:pt x="473" y="196"/>
                  </a:lnTo>
                  <a:lnTo>
                    <a:pt x="476" y="196"/>
                  </a:lnTo>
                  <a:lnTo>
                    <a:pt x="479" y="195"/>
                  </a:lnTo>
                  <a:lnTo>
                    <a:pt x="482" y="193"/>
                  </a:lnTo>
                  <a:lnTo>
                    <a:pt x="486" y="190"/>
                  </a:lnTo>
                  <a:lnTo>
                    <a:pt x="488" y="187"/>
                  </a:lnTo>
                  <a:lnTo>
                    <a:pt x="492" y="180"/>
                  </a:lnTo>
                  <a:lnTo>
                    <a:pt x="493" y="174"/>
                  </a:lnTo>
                  <a:lnTo>
                    <a:pt x="493" y="168"/>
                  </a:lnTo>
                  <a:lnTo>
                    <a:pt x="491" y="162"/>
                  </a:lnTo>
                  <a:lnTo>
                    <a:pt x="489" y="159"/>
                  </a:lnTo>
                  <a:lnTo>
                    <a:pt x="484" y="152"/>
                  </a:lnTo>
                  <a:lnTo>
                    <a:pt x="470" y="140"/>
                  </a:lnTo>
                  <a:lnTo>
                    <a:pt x="468" y="137"/>
                  </a:lnTo>
                  <a:lnTo>
                    <a:pt x="460" y="123"/>
                  </a:lnTo>
                  <a:lnTo>
                    <a:pt x="457" y="116"/>
                  </a:lnTo>
                  <a:lnTo>
                    <a:pt x="457" y="114"/>
                  </a:lnTo>
                  <a:lnTo>
                    <a:pt x="457" y="112"/>
                  </a:lnTo>
                  <a:lnTo>
                    <a:pt x="459" y="110"/>
                  </a:lnTo>
                  <a:lnTo>
                    <a:pt x="463" y="109"/>
                  </a:lnTo>
                  <a:lnTo>
                    <a:pt x="466" y="109"/>
                  </a:lnTo>
                  <a:lnTo>
                    <a:pt x="471" y="112"/>
                  </a:lnTo>
                  <a:lnTo>
                    <a:pt x="473" y="114"/>
                  </a:lnTo>
                  <a:lnTo>
                    <a:pt x="476" y="117"/>
                  </a:lnTo>
                  <a:lnTo>
                    <a:pt x="495" y="148"/>
                  </a:lnTo>
                  <a:lnTo>
                    <a:pt x="498" y="152"/>
                  </a:lnTo>
                  <a:lnTo>
                    <a:pt x="509" y="160"/>
                  </a:lnTo>
                  <a:lnTo>
                    <a:pt x="520" y="163"/>
                  </a:lnTo>
                  <a:lnTo>
                    <a:pt x="523" y="163"/>
                  </a:lnTo>
                  <a:lnTo>
                    <a:pt x="526" y="163"/>
                  </a:lnTo>
                  <a:lnTo>
                    <a:pt x="528" y="162"/>
                  </a:lnTo>
                  <a:lnTo>
                    <a:pt x="530" y="160"/>
                  </a:lnTo>
                  <a:lnTo>
                    <a:pt x="533" y="154"/>
                  </a:lnTo>
                  <a:lnTo>
                    <a:pt x="534" y="148"/>
                  </a:lnTo>
                  <a:lnTo>
                    <a:pt x="534" y="144"/>
                  </a:lnTo>
                  <a:lnTo>
                    <a:pt x="534" y="141"/>
                  </a:lnTo>
                  <a:lnTo>
                    <a:pt x="532" y="134"/>
                  </a:lnTo>
                  <a:lnTo>
                    <a:pt x="528" y="126"/>
                  </a:lnTo>
                  <a:lnTo>
                    <a:pt x="522" y="119"/>
                  </a:lnTo>
                  <a:lnTo>
                    <a:pt x="516" y="112"/>
                  </a:lnTo>
                  <a:lnTo>
                    <a:pt x="512" y="109"/>
                  </a:lnTo>
                  <a:lnTo>
                    <a:pt x="499" y="103"/>
                  </a:lnTo>
                  <a:lnTo>
                    <a:pt x="460" y="89"/>
                  </a:lnTo>
                  <a:lnTo>
                    <a:pt x="459" y="88"/>
                  </a:lnTo>
                  <a:lnTo>
                    <a:pt x="457" y="86"/>
                  </a:lnTo>
                  <a:lnTo>
                    <a:pt x="455" y="82"/>
                  </a:lnTo>
                  <a:lnTo>
                    <a:pt x="454" y="77"/>
                  </a:lnTo>
                  <a:lnTo>
                    <a:pt x="457" y="64"/>
                  </a:lnTo>
                  <a:lnTo>
                    <a:pt x="461" y="55"/>
                  </a:lnTo>
                  <a:lnTo>
                    <a:pt x="471" y="37"/>
                  </a:lnTo>
                  <a:lnTo>
                    <a:pt x="475" y="26"/>
                  </a:lnTo>
                  <a:lnTo>
                    <a:pt x="476" y="22"/>
                  </a:lnTo>
                  <a:lnTo>
                    <a:pt x="476" y="17"/>
                  </a:lnTo>
                  <a:lnTo>
                    <a:pt x="474" y="10"/>
                  </a:lnTo>
                  <a:lnTo>
                    <a:pt x="472" y="7"/>
                  </a:lnTo>
                  <a:lnTo>
                    <a:pt x="468" y="2"/>
                  </a:lnTo>
                  <a:lnTo>
                    <a:pt x="466" y="0"/>
                  </a:lnTo>
                  <a:lnTo>
                    <a:pt x="464" y="0"/>
                  </a:lnTo>
                  <a:lnTo>
                    <a:pt x="461" y="0"/>
                  </a:lnTo>
                  <a:lnTo>
                    <a:pt x="459" y="0"/>
                  </a:lnTo>
                  <a:lnTo>
                    <a:pt x="453" y="4"/>
                  </a:lnTo>
                  <a:lnTo>
                    <a:pt x="447" y="9"/>
                  </a:lnTo>
                  <a:lnTo>
                    <a:pt x="445" y="12"/>
                  </a:lnTo>
                  <a:lnTo>
                    <a:pt x="443" y="16"/>
                  </a:lnTo>
                  <a:lnTo>
                    <a:pt x="442" y="20"/>
                  </a:lnTo>
                  <a:lnTo>
                    <a:pt x="440" y="49"/>
                  </a:lnTo>
                  <a:lnTo>
                    <a:pt x="438" y="59"/>
                  </a:lnTo>
                  <a:lnTo>
                    <a:pt x="436" y="63"/>
                  </a:lnTo>
                  <a:lnTo>
                    <a:pt x="429" y="72"/>
                  </a:lnTo>
                  <a:lnTo>
                    <a:pt x="422" y="78"/>
                  </a:lnTo>
                  <a:lnTo>
                    <a:pt x="411" y="84"/>
                  </a:lnTo>
                  <a:lnTo>
                    <a:pt x="407" y="86"/>
                  </a:lnTo>
                  <a:lnTo>
                    <a:pt x="381" y="94"/>
                  </a:lnTo>
                  <a:lnTo>
                    <a:pt x="331" y="124"/>
                  </a:lnTo>
                  <a:lnTo>
                    <a:pt x="323" y="127"/>
                  </a:lnTo>
                  <a:lnTo>
                    <a:pt x="304" y="134"/>
                  </a:lnTo>
                  <a:lnTo>
                    <a:pt x="294" y="1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5" name="Freeform 15"/>
            <p:cNvSpPr>
              <a:spLocks/>
            </p:cNvSpPr>
            <p:nvPr/>
          </p:nvSpPr>
          <p:spPr bwMode="auto">
            <a:xfrm flipH="1">
              <a:off x="7902783" y="5201991"/>
              <a:ext cx="218600" cy="507748"/>
            </a:xfrm>
            <a:custGeom>
              <a:avLst/>
              <a:gdLst/>
              <a:ahLst/>
              <a:cxnLst>
                <a:cxn ang="0">
                  <a:pos x="43" y="9"/>
                </a:cxn>
                <a:cxn ang="0">
                  <a:pos x="30" y="2"/>
                </a:cxn>
                <a:cxn ang="0">
                  <a:pos x="22" y="0"/>
                </a:cxn>
                <a:cxn ang="0">
                  <a:pos x="16" y="3"/>
                </a:cxn>
                <a:cxn ang="0">
                  <a:pos x="13" y="8"/>
                </a:cxn>
                <a:cxn ang="0">
                  <a:pos x="2" y="51"/>
                </a:cxn>
                <a:cxn ang="0">
                  <a:pos x="1" y="90"/>
                </a:cxn>
                <a:cxn ang="0">
                  <a:pos x="35" y="190"/>
                </a:cxn>
                <a:cxn ang="0">
                  <a:pos x="41" y="267"/>
                </a:cxn>
                <a:cxn ang="0">
                  <a:pos x="37" y="383"/>
                </a:cxn>
                <a:cxn ang="0">
                  <a:pos x="29" y="401"/>
                </a:cxn>
                <a:cxn ang="0">
                  <a:pos x="1" y="439"/>
                </a:cxn>
                <a:cxn ang="0">
                  <a:pos x="2" y="449"/>
                </a:cxn>
                <a:cxn ang="0">
                  <a:pos x="8" y="459"/>
                </a:cxn>
                <a:cxn ang="0">
                  <a:pos x="16" y="467"/>
                </a:cxn>
                <a:cxn ang="0">
                  <a:pos x="26" y="468"/>
                </a:cxn>
                <a:cxn ang="0">
                  <a:pos x="55" y="467"/>
                </a:cxn>
                <a:cxn ang="0">
                  <a:pos x="99" y="476"/>
                </a:cxn>
                <a:cxn ang="0">
                  <a:pos x="132" y="500"/>
                </a:cxn>
                <a:cxn ang="0">
                  <a:pos x="149" y="508"/>
                </a:cxn>
                <a:cxn ang="0">
                  <a:pos x="187" y="508"/>
                </a:cxn>
                <a:cxn ang="0">
                  <a:pos x="202" y="500"/>
                </a:cxn>
                <a:cxn ang="0">
                  <a:pos x="217" y="486"/>
                </a:cxn>
                <a:cxn ang="0">
                  <a:pos x="220" y="480"/>
                </a:cxn>
                <a:cxn ang="0">
                  <a:pos x="220" y="475"/>
                </a:cxn>
                <a:cxn ang="0">
                  <a:pos x="218" y="470"/>
                </a:cxn>
                <a:cxn ang="0">
                  <a:pos x="204" y="461"/>
                </a:cxn>
                <a:cxn ang="0">
                  <a:pos x="118" y="440"/>
                </a:cxn>
                <a:cxn ang="0">
                  <a:pos x="72" y="429"/>
                </a:cxn>
                <a:cxn ang="0">
                  <a:pos x="62" y="424"/>
                </a:cxn>
                <a:cxn ang="0">
                  <a:pos x="58" y="418"/>
                </a:cxn>
                <a:cxn ang="0">
                  <a:pos x="56" y="409"/>
                </a:cxn>
                <a:cxn ang="0">
                  <a:pos x="67" y="373"/>
                </a:cxn>
                <a:cxn ang="0">
                  <a:pos x="93" y="232"/>
                </a:cxn>
                <a:cxn ang="0">
                  <a:pos x="90" y="132"/>
                </a:cxn>
                <a:cxn ang="0">
                  <a:pos x="78" y="73"/>
                </a:cxn>
                <a:cxn ang="0">
                  <a:pos x="52" y="19"/>
                </a:cxn>
              </a:cxnLst>
              <a:rect l="0" t="0" r="r" b="b"/>
              <a:pathLst>
                <a:path w="220" h="511">
                  <a:moveTo>
                    <a:pt x="50" y="15"/>
                  </a:moveTo>
                  <a:lnTo>
                    <a:pt x="43" y="9"/>
                  </a:lnTo>
                  <a:lnTo>
                    <a:pt x="35" y="4"/>
                  </a:lnTo>
                  <a:lnTo>
                    <a:pt x="30" y="2"/>
                  </a:lnTo>
                  <a:lnTo>
                    <a:pt x="26" y="0"/>
                  </a:lnTo>
                  <a:lnTo>
                    <a:pt x="22" y="0"/>
                  </a:lnTo>
                  <a:lnTo>
                    <a:pt x="20" y="1"/>
                  </a:lnTo>
                  <a:lnTo>
                    <a:pt x="16" y="3"/>
                  </a:lnTo>
                  <a:lnTo>
                    <a:pt x="15" y="5"/>
                  </a:lnTo>
                  <a:lnTo>
                    <a:pt x="13" y="8"/>
                  </a:lnTo>
                  <a:lnTo>
                    <a:pt x="9" y="19"/>
                  </a:lnTo>
                  <a:lnTo>
                    <a:pt x="2" y="51"/>
                  </a:lnTo>
                  <a:lnTo>
                    <a:pt x="0" y="73"/>
                  </a:lnTo>
                  <a:lnTo>
                    <a:pt x="1" y="90"/>
                  </a:lnTo>
                  <a:lnTo>
                    <a:pt x="4" y="106"/>
                  </a:lnTo>
                  <a:lnTo>
                    <a:pt x="35" y="190"/>
                  </a:lnTo>
                  <a:lnTo>
                    <a:pt x="40" y="211"/>
                  </a:lnTo>
                  <a:lnTo>
                    <a:pt x="41" y="267"/>
                  </a:lnTo>
                  <a:lnTo>
                    <a:pt x="39" y="368"/>
                  </a:lnTo>
                  <a:lnTo>
                    <a:pt x="37" y="383"/>
                  </a:lnTo>
                  <a:lnTo>
                    <a:pt x="34" y="393"/>
                  </a:lnTo>
                  <a:lnTo>
                    <a:pt x="29" y="401"/>
                  </a:lnTo>
                  <a:lnTo>
                    <a:pt x="5" y="431"/>
                  </a:lnTo>
                  <a:lnTo>
                    <a:pt x="1" y="439"/>
                  </a:lnTo>
                  <a:lnTo>
                    <a:pt x="1" y="445"/>
                  </a:lnTo>
                  <a:lnTo>
                    <a:pt x="2" y="449"/>
                  </a:lnTo>
                  <a:lnTo>
                    <a:pt x="6" y="456"/>
                  </a:lnTo>
                  <a:lnTo>
                    <a:pt x="8" y="459"/>
                  </a:lnTo>
                  <a:lnTo>
                    <a:pt x="13" y="465"/>
                  </a:lnTo>
                  <a:lnTo>
                    <a:pt x="16" y="467"/>
                  </a:lnTo>
                  <a:lnTo>
                    <a:pt x="19" y="468"/>
                  </a:lnTo>
                  <a:lnTo>
                    <a:pt x="26" y="468"/>
                  </a:lnTo>
                  <a:lnTo>
                    <a:pt x="40" y="467"/>
                  </a:lnTo>
                  <a:lnTo>
                    <a:pt x="55" y="467"/>
                  </a:lnTo>
                  <a:lnTo>
                    <a:pt x="87" y="472"/>
                  </a:lnTo>
                  <a:lnTo>
                    <a:pt x="99" y="476"/>
                  </a:lnTo>
                  <a:lnTo>
                    <a:pt x="105" y="479"/>
                  </a:lnTo>
                  <a:lnTo>
                    <a:pt x="132" y="500"/>
                  </a:lnTo>
                  <a:lnTo>
                    <a:pt x="138" y="504"/>
                  </a:lnTo>
                  <a:lnTo>
                    <a:pt x="149" y="508"/>
                  </a:lnTo>
                  <a:lnTo>
                    <a:pt x="166" y="511"/>
                  </a:lnTo>
                  <a:lnTo>
                    <a:pt x="187" y="508"/>
                  </a:lnTo>
                  <a:lnTo>
                    <a:pt x="192" y="506"/>
                  </a:lnTo>
                  <a:lnTo>
                    <a:pt x="202" y="500"/>
                  </a:lnTo>
                  <a:lnTo>
                    <a:pt x="211" y="493"/>
                  </a:lnTo>
                  <a:lnTo>
                    <a:pt x="217" y="486"/>
                  </a:lnTo>
                  <a:lnTo>
                    <a:pt x="219" y="483"/>
                  </a:lnTo>
                  <a:lnTo>
                    <a:pt x="220" y="480"/>
                  </a:lnTo>
                  <a:lnTo>
                    <a:pt x="220" y="478"/>
                  </a:lnTo>
                  <a:lnTo>
                    <a:pt x="220" y="475"/>
                  </a:lnTo>
                  <a:lnTo>
                    <a:pt x="219" y="473"/>
                  </a:lnTo>
                  <a:lnTo>
                    <a:pt x="218" y="470"/>
                  </a:lnTo>
                  <a:lnTo>
                    <a:pt x="215" y="468"/>
                  </a:lnTo>
                  <a:lnTo>
                    <a:pt x="204" y="461"/>
                  </a:lnTo>
                  <a:lnTo>
                    <a:pt x="201" y="460"/>
                  </a:lnTo>
                  <a:lnTo>
                    <a:pt x="118" y="440"/>
                  </a:lnTo>
                  <a:lnTo>
                    <a:pt x="88" y="435"/>
                  </a:lnTo>
                  <a:lnTo>
                    <a:pt x="72" y="429"/>
                  </a:lnTo>
                  <a:lnTo>
                    <a:pt x="68" y="427"/>
                  </a:lnTo>
                  <a:lnTo>
                    <a:pt x="62" y="424"/>
                  </a:lnTo>
                  <a:lnTo>
                    <a:pt x="60" y="421"/>
                  </a:lnTo>
                  <a:lnTo>
                    <a:pt x="58" y="418"/>
                  </a:lnTo>
                  <a:lnTo>
                    <a:pt x="57" y="414"/>
                  </a:lnTo>
                  <a:lnTo>
                    <a:pt x="56" y="409"/>
                  </a:lnTo>
                  <a:lnTo>
                    <a:pt x="57" y="403"/>
                  </a:lnTo>
                  <a:lnTo>
                    <a:pt x="67" y="373"/>
                  </a:lnTo>
                  <a:lnTo>
                    <a:pt x="76" y="342"/>
                  </a:lnTo>
                  <a:lnTo>
                    <a:pt x="93" y="232"/>
                  </a:lnTo>
                  <a:lnTo>
                    <a:pt x="94" y="187"/>
                  </a:lnTo>
                  <a:lnTo>
                    <a:pt x="90" y="132"/>
                  </a:lnTo>
                  <a:lnTo>
                    <a:pt x="83" y="89"/>
                  </a:lnTo>
                  <a:lnTo>
                    <a:pt x="78" y="73"/>
                  </a:lnTo>
                  <a:lnTo>
                    <a:pt x="58" y="27"/>
                  </a:lnTo>
                  <a:lnTo>
                    <a:pt x="52" y="19"/>
                  </a:lnTo>
                  <a:lnTo>
                    <a:pt x="50" y="1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16"/>
            <p:cNvSpPr>
              <a:spLocks/>
            </p:cNvSpPr>
            <p:nvPr/>
          </p:nvSpPr>
          <p:spPr bwMode="auto">
            <a:xfrm flipH="1">
              <a:off x="8080644" y="5200997"/>
              <a:ext cx="196740" cy="536563"/>
            </a:xfrm>
            <a:custGeom>
              <a:avLst/>
              <a:gdLst/>
              <a:ahLst/>
              <a:cxnLst>
                <a:cxn ang="0">
                  <a:pos x="195" y="501"/>
                </a:cxn>
                <a:cxn ang="0">
                  <a:pos x="178" y="493"/>
                </a:cxn>
                <a:cxn ang="0">
                  <a:pos x="117" y="484"/>
                </a:cxn>
                <a:cxn ang="0">
                  <a:pos x="87" y="470"/>
                </a:cxn>
                <a:cxn ang="0">
                  <a:pos x="65" y="453"/>
                </a:cxn>
                <a:cxn ang="0">
                  <a:pos x="59" y="447"/>
                </a:cxn>
                <a:cxn ang="0">
                  <a:pos x="57" y="437"/>
                </a:cxn>
                <a:cxn ang="0">
                  <a:pos x="61" y="417"/>
                </a:cxn>
                <a:cxn ang="0">
                  <a:pos x="127" y="217"/>
                </a:cxn>
                <a:cxn ang="0">
                  <a:pos x="135" y="136"/>
                </a:cxn>
                <a:cxn ang="0">
                  <a:pos x="118" y="14"/>
                </a:cxn>
                <a:cxn ang="0">
                  <a:pos x="115" y="9"/>
                </a:cxn>
                <a:cxn ang="0">
                  <a:pos x="107" y="3"/>
                </a:cxn>
                <a:cxn ang="0">
                  <a:pos x="95" y="0"/>
                </a:cxn>
                <a:cxn ang="0">
                  <a:pos x="83" y="3"/>
                </a:cxn>
                <a:cxn ang="0">
                  <a:pos x="74" y="9"/>
                </a:cxn>
                <a:cxn ang="0">
                  <a:pos x="68" y="22"/>
                </a:cxn>
                <a:cxn ang="0">
                  <a:pos x="62" y="93"/>
                </a:cxn>
                <a:cxn ang="0">
                  <a:pos x="74" y="229"/>
                </a:cxn>
                <a:cxn ang="0">
                  <a:pos x="33" y="408"/>
                </a:cxn>
                <a:cxn ang="0">
                  <a:pos x="23" y="428"/>
                </a:cxn>
                <a:cxn ang="0">
                  <a:pos x="3" y="451"/>
                </a:cxn>
                <a:cxn ang="0">
                  <a:pos x="0" y="465"/>
                </a:cxn>
                <a:cxn ang="0">
                  <a:pos x="3" y="486"/>
                </a:cxn>
                <a:cxn ang="0">
                  <a:pos x="9" y="492"/>
                </a:cxn>
                <a:cxn ang="0">
                  <a:pos x="25" y="496"/>
                </a:cxn>
                <a:cxn ang="0">
                  <a:pos x="53" y="497"/>
                </a:cxn>
                <a:cxn ang="0">
                  <a:pos x="74" y="507"/>
                </a:cxn>
                <a:cxn ang="0">
                  <a:pos x="115" y="534"/>
                </a:cxn>
                <a:cxn ang="0">
                  <a:pos x="137" y="539"/>
                </a:cxn>
                <a:cxn ang="0">
                  <a:pos x="170" y="538"/>
                </a:cxn>
                <a:cxn ang="0">
                  <a:pos x="188" y="528"/>
                </a:cxn>
                <a:cxn ang="0">
                  <a:pos x="197" y="514"/>
                </a:cxn>
                <a:cxn ang="0">
                  <a:pos x="197" y="507"/>
                </a:cxn>
              </a:cxnLst>
              <a:rect l="0" t="0" r="r" b="b"/>
              <a:pathLst>
                <a:path w="198" h="540">
                  <a:moveTo>
                    <a:pt x="197" y="507"/>
                  </a:moveTo>
                  <a:lnTo>
                    <a:pt x="195" y="501"/>
                  </a:lnTo>
                  <a:lnTo>
                    <a:pt x="189" y="497"/>
                  </a:lnTo>
                  <a:lnTo>
                    <a:pt x="178" y="493"/>
                  </a:lnTo>
                  <a:lnTo>
                    <a:pt x="124" y="486"/>
                  </a:lnTo>
                  <a:lnTo>
                    <a:pt x="117" y="484"/>
                  </a:lnTo>
                  <a:lnTo>
                    <a:pt x="105" y="480"/>
                  </a:lnTo>
                  <a:lnTo>
                    <a:pt x="87" y="470"/>
                  </a:lnTo>
                  <a:lnTo>
                    <a:pt x="76" y="461"/>
                  </a:lnTo>
                  <a:lnTo>
                    <a:pt x="65" y="453"/>
                  </a:lnTo>
                  <a:lnTo>
                    <a:pt x="62" y="451"/>
                  </a:lnTo>
                  <a:lnTo>
                    <a:pt x="59" y="447"/>
                  </a:lnTo>
                  <a:lnTo>
                    <a:pt x="58" y="443"/>
                  </a:lnTo>
                  <a:lnTo>
                    <a:pt x="57" y="437"/>
                  </a:lnTo>
                  <a:lnTo>
                    <a:pt x="58" y="431"/>
                  </a:lnTo>
                  <a:lnTo>
                    <a:pt x="61" y="417"/>
                  </a:lnTo>
                  <a:lnTo>
                    <a:pt x="121" y="241"/>
                  </a:lnTo>
                  <a:lnTo>
                    <a:pt x="127" y="217"/>
                  </a:lnTo>
                  <a:lnTo>
                    <a:pt x="133" y="176"/>
                  </a:lnTo>
                  <a:lnTo>
                    <a:pt x="135" y="136"/>
                  </a:lnTo>
                  <a:lnTo>
                    <a:pt x="120" y="22"/>
                  </a:lnTo>
                  <a:lnTo>
                    <a:pt x="118" y="14"/>
                  </a:lnTo>
                  <a:lnTo>
                    <a:pt x="117" y="11"/>
                  </a:lnTo>
                  <a:lnTo>
                    <a:pt x="115" y="9"/>
                  </a:lnTo>
                  <a:lnTo>
                    <a:pt x="111" y="5"/>
                  </a:lnTo>
                  <a:lnTo>
                    <a:pt x="107" y="3"/>
                  </a:lnTo>
                  <a:lnTo>
                    <a:pt x="101" y="1"/>
                  </a:lnTo>
                  <a:lnTo>
                    <a:pt x="95" y="0"/>
                  </a:lnTo>
                  <a:lnTo>
                    <a:pt x="89" y="1"/>
                  </a:lnTo>
                  <a:lnTo>
                    <a:pt x="83" y="3"/>
                  </a:lnTo>
                  <a:lnTo>
                    <a:pt x="78" y="5"/>
                  </a:lnTo>
                  <a:lnTo>
                    <a:pt x="74" y="9"/>
                  </a:lnTo>
                  <a:lnTo>
                    <a:pt x="71" y="14"/>
                  </a:lnTo>
                  <a:lnTo>
                    <a:pt x="68" y="22"/>
                  </a:lnTo>
                  <a:lnTo>
                    <a:pt x="63" y="50"/>
                  </a:lnTo>
                  <a:lnTo>
                    <a:pt x="62" y="93"/>
                  </a:lnTo>
                  <a:lnTo>
                    <a:pt x="75" y="198"/>
                  </a:lnTo>
                  <a:lnTo>
                    <a:pt x="74" y="229"/>
                  </a:lnTo>
                  <a:lnTo>
                    <a:pt x="57" y="317"/>
                  </a:lnTo>
                  <a:lnTo>
                    <a:pt x="33" y="408"/>
                  </a:lnTo>
                  <a:lnTo>
                    <a:pt x="30" y="416"/>
                  </a:lnTo>
                  <a:lnTo>
                    <a:pt x="23" y="428"/>
                  </a:lnTo>
                  <a:lnTo>
                    <a:pt x="6" y="446"/>
                  </a:lnTo>
                  <a:lnTo>
                    <a:pt x="3" y="451"/>
                  </a:lnTo>
                  <a:lnTo>
                    <a:pt x="1" y="455"/>
                  </a:lnTo>
                  <a:lnTo>
                    <a:pt x="0" y="465"/>
                  </a:lnTo>
                  <a:lnTo>
                    <a:pt x="0" y="476"/>
                  </a:lnTo>
                  <a:lnTo>
                    <a:pt x="3" y="486"/>
                  </a:lnTo>
                  <a:lnTo>
                    <a:pt x="6" y="489"/>
                  </a:lnTo>
                  <a:lnTo>
                    <a:pt x="9" y="492"/>
                  </a:lnTo>
                  <a:lnTo>
                    <a:pt x="13" y="495"/>
                  </a:lnTo>
                  <a:lnTo>
                    <a:pt x="25" y="496"/>
                  </a:lnTo>
                  <a:lnTo>
                    <a:pt x="46" y="496"/>
                  </a:lnTo>
                  <a:lnTo>
                    <a:pt x="53" y="497"/>
                  </a:lnTo>
                  <a:lnTo>
                    <a:pt x="60" y="499"/>
                  </a:lnTo>
                  <a:lnTo>
                    <a:pt x="74" y="507"/>
                  </a:lnTo>
                  <a:lnTo>
                    <a:pt x="102" y="527"/>
                  </a:lnTo>
                  <a:lnTo>
                    <a:pt x="115" y="534"/>
                  </a:lnTo>
                  <a:lnTo>
                    <a:pt x="122" y="536"/>
                  </a:lnTo>
                  <a:lnTo>
                    <a:pt x="137" y="539"/>
                  </a:lnTo>
                  <a:lnTo>
                    <a:pt x="159" y="540"/>
                  </a:lnTo>
                  <a:lnTo>
                    <a:pt x="170" y="538"/>
                  </a:lnTo>
                  <a:lnTo>
                    <a:pt x="180" y="534"/>
                  </a:lnTo>
                  <a:lnTo>
                    <a:pt x="188" y="528"/>
                  </a:lnTo>
                  <a:lnTo>
                    <a:pt x="195" y="517"/>
                  </a:lnTo>
                  <a:lnTo>
                    <a:pt x="197" y="514"/>
                  </a:lnTo>
                  <a:lnTo>
                    <a:pt x="198" y="509"/>
                  </a:lnTo>
                  <a:lnTo>
                    <a:pt x="197" y="50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7" name="Freeform 17"/>
            <p:cNvSpPr>
              <a:spLocks/>
            </p:cNvSpPr>
            <p:nvPr/>
          </p:nvSpPr>
          <p:spPr bwMode="auto">
            <a:xfrm flipH="1">
              <a:off x="8039905" y="4599848"/>
              <a:ext cx="328894" cy="265301"/>
            </a:xfrm>
            <a:custGeom>
              <a:avLst/>
              <a:gdLst/>
              <a:ahLst/>
              <a:cxnLst>
                <a:cxn ang="0">
                  <a:pos x="321" y="151"/>
                </a:cxn>
                <a:cxn ang="0">
                  <a:pos x="311" y="147"/>
                </a:cxn>
                <a:cxn ang="0">
                  <a:pos x="273" y="147"/>
                </a:cxn>
                <a:cxn ang="0">
                  <a:pos x="260" y="146"/>
                </a:cxn>
                <a:cxn ang="0">
                  <a:pos x="250" y="140"/>
                </a:cxn>
                <a:cxn ang="0">
                  <a:pos x="244" y="134"/>
                </a:cxn>
                <a:cxn ang="0">
                  <a:pos x="242" y="126"/>
                </a:cxn>
                <a:cxn ang="0">
                  <a:pos x="206" y="68"/>
                </a:cxn>
                <a:cxn ang="0">
                  <a:pos x="159" y="24"/>
                </a:cxn>
                <a:cxn ang="0">
                  <a:pos x="109" y="0"/>
                </a:cxn>
                <a:cxn ang="0">
                  <a:pos x="76" y="2"/>
                </a:cxn>
                <a:cxn ang="0">
                  <a:pos x="44" y="15"/>
                </a:cxn>
                <a:cxn ang="0">
                  <a:pos x="26" y="29"/>
                </a:cxn>
                <a:cxn ang="0">
                  <a:pos x="8" y="58"/>
                </a:cxn>
                <a:cxn ang="0">
                  <a:pos x="1" y="85"/>
                </a:cxn>
                <a:cxn ang="0">
                  <a:pos x="2" y="122"/>
                </a:cxn>
                <a:cxn ang="0">
                  <a:pos x="15" y="165"/>
                </a:cxn>
                <a:cxn ang="0">
                  <a:pos x="42" y="206"/>
                </a:cxn>
                <a:cxn ang="0">
                  <a:pos x="115" y="256"/>
                </a:cxn>
                <a:cxn ang="0">
                  <a:pos x="138" y="264"/>
                </a:cxn>
                <a:cxn ang="0">
                  <a:pos x="185" y="263"/>
                </a:cxn>
                <a:cxn ang="0">
                  <a:pos x="205" y="255"/>
                </a:cxn>
                <a:cxn ang="0">
                  <a:pos x="228" y="235"/>
                </a:cxn>
                <a:cxn ang="0">
                  <a:pos x="243" y="202"/>
                </a:cxn>
                <a:cxn ang="0">
                  <a:pos x="250" y="176"/>
                </a:cxn>
                <a:cxn ang="0">
                  <a:pos x="258" y="173"/>
                </a:cxn>
                <a:cxn ang="0">
                  <a:pos x="286" y="180"/>
                </a:cxn>
                <a:cxn ang="0">
                  <a:pos x="310" y="189"/>
                </a:cxn>
                <a:cxn ang="0">
                  <a:pos x="317" y="190"/>
                </a:cxn>
                <a:cxn ang="0">
                  <a:pos x="325" y="184"/>
                </a:cxn>
                <a:cxn ang="0">
                  <a:pos x="331" y="172"/>
                </a:cxn>
                <a:cxn ang="0">
                  <a:pos x="331" y="167"/>
                </a:cxn>
                <a:cxn ang="0">
                  <a:pos x="329" y="159"/>
                </a:cxn>
              </a:cxnLst>
              <a:rect l="0" t="0" r="r" b="b"/>
              <a:pathLst>
                <a:path w="331" h="267">
                  <a:moveTo>
                    <a:pt x="326" y="155"/>
                  </a:moveTo>
                  <a:lnTo>
                    <a:pt x="321" y="151"/>
                  </a:lnTo>
                  <a:lnTo>
                    <a:pt x="317" y="149"/>
                  </a:lnTo>
                  <a:lnTo>
                    <a:pt x="311" y="147"/>
                  </a:lnTo>
                  <a:lnTo>
                    <a:pt x="298" y="146"/>
                  </a:lnTo>
                  <a:lnTo>
                    <a:pt x="273" y="147"/>
                  </a:lnTo>
                  <a:lnTo>
                    <a:pt x="266" y="147"/>
                  </a:lnTo>
                  <a:lnTo>
                    <a:pt x="260" y="146"/>
                  </a:lnTo>
                  <a:lnTo>
                    <a:pt x="255" y="143"/>
                  </a:lnTo>
                  <a:lnTo>
                    <a:pt x="250" y="140"/>
                  </a:lnTo>
                  <a:lnTo>
                    <a:pt x="245" y="136"/>
                  </a:lnTo>
                  <a:lnTo>
                    <a:pt x="244" y="134"/>
                  </a:lnTo>
                  <a:lnTo>
                    <a:pt x="243" y="132"/>
                  </a:lnTo>
                  <a:lnTo>
                    <a:pt x="242" y="126"/>
                  </a:lnTo>
                  <a:lnTo>
                    <a:pt x="239" y="115"/>
                  </a:lnTo>
                  <a:lnTo>
                    <a:pt x="206" y="68"/>
                  </a:lnTo>
                  <a:lnTo>
                    <a:pt x="183" y="44"/>
                  </a:lnTo>
                  <a:lnTo>
                    <a:pt x="159" y="24"/>
                  </a:lnTo>
                  <a:lnTo>
                    <a:pt x="128" y="6"/>
                  </a:lnTo>
                  <a:lnTo>
                    <a:pt x="109" y="0"/>
                  </a:lnTo>
                  <a:lnTo>
                    <a:pt x="98" y="0"/>
                  </a:lnTo>
                  <a:lnTo>
                    <a:pt x="76" y="2"/>
                  </a:lnTo>
                  <a:lnTo>
                    <a:pt x="65" y="6"/>
                  </a:lnTo>
                  <a:lnTo>
                    <a:pt x="44" y="15"/>
                  </a:lnTo>
                  <a:lnTo>
                    <a:pt x="35" y="21"/>
                  </a:lnTo>
                  <a:lnTo>
                    <a:pt x="26" y="29"/>
                  </a:lnTo>
                  <a:lnTo>
                    <a:pt x="18" y="39"/>
                  </a:lnTo>
                  <a:lnTo>
                    <a:pt x="8" y="58"/>
                  </a:lnTo>
                  <a:lnTo>
                    <a:pt x="3" y="71"/>
                  </a:lnTo>
                  <a:lnTo>
                    <a:pt x="1" y="85"/>
                  </a:lnTo>
                  <a:lnTo>
                    <a:pt x="0" y="99"/>
                  </a:lnTo>
                  <a:lnTo>
                    <a:pt x="2" y="122"/>
                  </a:lnTo>
                  <a:lnTo>
                    <a:pt x="6" y="136"/>
                  </a:lnTo>
                  <a:lnTo>
                    <a:pt x="15" y="165"/>
                  </a:lnTo>
                  <a:lnTo>
                    <a:pt x="26" y="186"/>
                  </a:lnTo>
                  <a:lnTo>
                    <a:pt x="42" y="206"/>
                  </a:lnTo>
                  <a:lnTo>
                    <a:pt x="78" y="236"/>
                  </a:lnTo>
                  <a:lnTo>
                    <a:pt x="115" y="256"/>
                  </a:lnTo>
                  <a:lnTo>
                    <a:pt x="123" y="259"/>
                  </a:lnTo>
                  <a:lnTo>
                    <a:pt x="138" y="264"/>
                  </a:lnTo>
                  <a:lnTo>
                    <a:pt x="159" y="267"/>
                  </a:lnTo>
                  <a:lnTo>
                    <a:pt x="185" y="263"/>
                  </a:lnTo>
                  <a:lnTo>
                    <a:pt x="196" y="260"/>
                  </a:lnTo>
                  <a:lnTo>
                    <a:pt x="205" y="255"/>
                  </a:lnTo>
                  <a:lnTo>
                    <a:pt x="214" y="249"/>
                  </a:lnTo>
                  <a:lnTo>
                    <a:pt x="228" y="235"/>
                  </a:lnTo>
                  <a:lnTo>
                    <a:pt x="233" y="227"/>
                  </a:lnTo>
                  <a:lnTo>
                    <a:pt x="243" y="202"/>
                  </a:lnTo>
                  <a:lnTo>
                    <a:pt x="249" y="179"/>
                  </a:lnTo>
                  <a:lnTo>
                    <a:pt x="250" y="176"/>
                  </a:lnTo>
                  <a:lnTo>
                    <a:pt x="252" y="175"/>
                  </a:lnTo>
                  <a:lnTo>
                    <a:pt x="258" y="173"/>
                  </a:lnTo>
                  <a:lnTo>
                    <a:pt x="265" y="174"/>
                  </a:lnTo>
                  <a:lnTo>
                    <a:pt x="286" y="180"/>
                  </a:lnTo>
                  <a:lnTo>
                    <a:pt x="305" y="188"/>
                  </a:lnTo>
                  <a:lnTo>
                    <a:pt x="310" y="189"/>
                  </a:lnTo>
                  <a:lnTo>
                    <a:pt x="314" y="190"/>
                  </a:lnTo>
                  <a:lnTo>
                    <a:pt x="317" y="190"/>
                  </a:lnTo>
                  <a:lnTo>
                    <a:pt x="320" y="189"/>
                  </a:lnTo>
                  <a:lnTo>
                    <a:pt x="325" y="184"/>
                  </a:lnTo>
                  <a:lnTo>
                    <a:pt x="327" y="181"/>
                  </a:lnTo>
                  <a:lnTo>
                    <a:pt x="331" y="172"/>
                  </a:lnTo>
                  <a:lnTo>
                    <a:pt x="331" y="169"/>
                  </a:lnTo>
                  <a:lnTo>
                    <a:pt x="331" y="167"/>
                  </a:lnTo>
                  <a:lnTo>
                    <a:pt x="331" y="164"/>
                  </a:lnTo>
                  <a:lnTo>
                    <a:pt x="329" y="159"/>
                  </a:lnTo>
                  <a:lnTo>
                    <a:pt x="326" y="15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 name="Freeform 19"/>
            <p:cNvSpPr>
              <a:spLocks/>
            </p:cNvSpPr>
            <p:nvPr/>
          </p:nvSpPr>
          <p:spPr bwMode="auto">
            <a:xfrm flipH="1">
              <a:off x="7921662" y="5168207"/>
              <a:ext cx="52663" cy="131160"/>
            </a:xfrm>
            <a:custGeom>
              <a:avLst/>
              <a:gdLst/>
              <a:ahLst/>
              <a:cxnLst>
                <a:cxn ang="0">
                  <a:pos x="53" y="113"/>
                </a:cxn>
                <a:cxn ang="0">
                  <a:pos x="53" y="102"/>
                </a:cxn>
                <a:cxn ang="0">
                  <a:pos x="50" y="89"/>
                </a:cxn>
                <a:cxn ang="0">
                  <a:pos x="47" y="81"/>
                </a:cxn>
                <a:cxn ang="0">
                  <a:pos x="32" y="23"/>
                </a:cxn>
                <a:cxn ang="0">
                  <a:pos x="25" y="4"/>
                </a:cxn>
                <a:cxn ang="0">
                  <a:pos x="23" y="1"/>
                </a:cxn>
                <a:cxn ang="0">
                  <a:pos x="20" y="0"/>
                </a:cxn>
                <a:cxn ang="0">
                  <a:pos x="19" y="0"/>
                </a:cxn>
                <a:cxn ang="0">
                  <a:pos x="16" y="2"/>
                </a:cxn>
                <a:cxn ang="0">
                  <a:pos x="13" y="5"/>
                </a:cxn>
                <a:cxn ang="0">
                  <a:pos x="7" y="15"/>
                </a:cxn>
                <a:cxn ang="0">
                  <a:pos x="1" y="21"/>
                </a:cxn>
                <a:cxn ang="0">
                  <a:pos x="0" y="23"/>
                </a:cxn>
                <a:cxn ang="0">
                  <a:pos x="0" y="28"/>
                </a:cxn>
                <a:cxn ang="0">
                  <a:pos x="20" y="122"/>
                </a:cxn>
                <a:cxn ang="0">
                  <a:pos x="23" y="127"/>
                </a:cxn>
                <a:cxn ang="0">
                  <a:pos x="25" y="130"/>
                </a:cxn>
                <a:cxn ang="0">
                  <a:pos x="26" y="131"/>
                </a:cxn>
                <a:cxn ang="0">
                  <a:pos x="28" y="132"/>
                </a:cxn>
                <a:cxn ang="0">
                  <a:pos x="30" y="132"/>
                </a:cxn>
                <a:cxn ang="0">
                  <a:pos x="34" y="131"/>
                </a:cxn>
                <a:cxn ang="0">
                  <a:pos x="41" y="128"/>
                </a:cxn>
                <a:cxn ang="0">
                  <a:pos x="46" y="125"/>
                </a:cxn>
                <a:cxn ang="0">
                  <a:pos x="49" y="122"/>
                </a:cxn>
                <a:cxn ang="0">
                  <a:pos x="51" y="118"/>
                </a:cxn>
                <a:cxn ang="0">
                  <a:pos x="53" y="113"/>
                </a:cxn>
              </a:cxnLst>
              <a:rect l="0" t="0" r="r" b="b"/>
              <a:pathLst>
                <a:path w="53" h="132">
                  <a:moveTo>
                    <a:pt x="53" y="113"/>
                  </a:moveTo>
                  <a:lnTo>
                    <a:pt x="53" y="102"/>
                  </a:lnTo>
                  <a:lnTo>
                    <a:pt x="50" y="89"/>
                  </a:lnTo>
                  <a:lnTo>
                    <a:pt x="47" y="81"/>
                  </a:lnTo>
                  <a:lnTo>
                    <a:pt x="32" y="23"/>
                  </a:lnTo>
                  <a:lnTo>
                    <a:pt x="25" y="4"/>
                  </a:lnTo>
                  <a:lnTo>
                    <a:pt x="23" y="1"/>
                  </a:lnTo>
                  <a:lnTo>
                    <a:pt x="20" y="0"/>
                  </a:lnTo>
                  <a:lnTo>
                    <a:pt x="19" y="0"/>
                  </a:lnTo>
                  <a:lnTo>
                    <a:pt x="16" y="2"/>
                  </a:lnTo>
                  <a:lnTo>
                    <a:pt x="13" y="5"/>
                  </a:lnTo>
                  <a:lnTo>
                    <a:pt x="7" y="15"/>
                  </a:lnTo>
                  <a:lnTo>
                    <a:pt x="1" y="21"/>
                  </a:lnTo>
                  <a:lnTo>
                    <a:pt x="0" y="23"/>
                  </a:lnTo>
                  <a:lnTo>
                    <a:pt x="0" y="28"/>
                  </a:lnTo>
                  <a:lnTo>
                    <a:pt x="20" y="122"/>
                  </a:lnTo>
                  <a:lnTo>
                    <a:pt x="23" y="127"/>
                  </a:lnTo>
                  <a:lnTo>
                    <a:pt x="25" y="130"/>
                  </a:lnTo>
                  <a:lnTo>
                    <a:pt x="26" y="131"/>
                  </a:lnTo>
                  <a:lnTo>
                    <a:pt x="28" y="132"/>
                  </a:lnTo>
                  <a:lnTo>
                    <a:pt x="30" y="132"/>
                  </a:lnTo>
                  <a:lnTo>
                    <a:pt x="34" y="131"/>
                  </a:lnTo>
                  <a:lnTo>
                    <a:pt x="41" y="128"/>
                  </a:lnTo>
                  <a:lnTo>
                    <a:pt x="46" y="125"/>
                  </a:lnTo>
                  <a:lnTo>
                    <a:pt x="49" y="122"/>
                  </a:lnTo>
                  <a:lnTo>
                    <a:pt x="51" y="118"/>
                  </a:lnTo>
                  <a:lnTo>
                    <a:pt x="53" y="113"/>
                  </a:lnTo>
                  <a:close/>
                </a:path>
              </a:pathLst>
            </a:custGeom>
            <a:solidFill>
              <a:srgbClr val="F0DE9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9" name="Freeform 20"/>
            <p:cNvSpPr>
              <a:spLocks/>
            </p:cNvSpPr>
            <p:nvPr/>
          </p:nvSpPr>
          <p:spPr bwMode="auto">
            <a:xfrm flipH="1">
              <a:off x="7927624" y="5070831"/>
              <a:ext cx="479926" cy="242447"/>
            </a:xfrm>
            <a:custGeom>
              <a:avLst/>
              <a:gdLst/>
              <a:ahLst/>
              <a:cxnLst>
                <a:cxn ang="0">
                  <a:pos x="395" y="16"/>
                </a:cxn>
                <a:cxn ang="0">
                  <a:pos x="408" y="32"/>
                </a:cxn>
                <a:cxn ang="0">
                  <a:pos x="412" y="52"/>
                </a:cxn>
                <a:cxn ang="0">
                  <a:pos x="404" y="66"/>
                </a:cxn>
                <a:cxn ang="0">
                  <a:pos x="373" y="91"/>
                </a:cxn>
                <a:cxn ang="0">
                  <a:pos x="293" y="111"/>
                </a:cxn>
                <a:cxn ang="0">
                  <a:pos x="264" y="104"/>
                </a:cxn>
                <a:cxn ang="0">
                  <a:pos x="258" y="103"/>
                </a:cxn>
                <a:cxn ang="0">
                  <a:pos x="256" y="98"/>
                </a:cxn>
                <a:cxn ang="0">
                  <a:pos x="247" y="81"/>
                </a:cxn>
                <a:cxn ang="0">
                  <a:pos x="231" y="75"/>
                </a:cxn>
                <a:cxn ang="0">
                  <a:pos x="214" y="76"/>
                </a:cxn>
                <a:cxn ang="0">
                  <a:pos x="202" y="87"/>
                </a:cxn>
                <a:cxn ang="0">
                  <a:pos x="194" y="92"/>
                </a:cxn>
                <a:cxn ang="0">
                  <a:pos x="188" y="89"/>
                </a:cxn>
                <a:cxn ang="0">
                  <a:pos x="177" y="45"/>
                </a:cxn>
                <a:cxn ang="0">
                  <a:pos x="117" y="1"/>
                </a:cxn>
                <a:cxn ang="0">
                  <a:pos x="98" y="3"/>
                </a:cxn>
                <a:cxn ang="0">
                  <a:pos x="54" y="17"/>
                </a:cxn>
                <a:cxn ang="0">
                  <a:pos x="17" y="66"/>
                </a:cxn>
                <a:cxn ang="0">
                  <a:pos x="2" y="119"/>
                </a:cxn>
                <a:cxn ang="0">
                  <a:pos x="0" y="139"/>
                </a:cxn>
                <a:cxn ang="0">
                  <a:pos x="6" y="154"/>
                </a:cxn>
                <a:cxn ang="0">
                  <a:pos x="81" y="225"/>
                </a:cxn>
                <a:cxn ang="0">
                  <a:pos x="144" y="244"/>
                </a:cxn>
                <a:cxn ang="0">
                  <a:pos x="176" y="235"/>
                </a:cxn>
                <a:cxn ang="0">
                  <a:pos x="183" y="223"/>
                </a:cxn>
                <a:cxn ang="0">
                  <a:pos x="187" y="221"/>
                </a:cxn>
                <a:cxn ang="0">
                  <a:pos x="199" y="227"/>
                </a:cxn>
                <a:cxn ang="0">
                  <a:pos x="237" y="217"/>
                </a:cxn>
                <a:cxn ang="0">
                  <a:pos x="247" y="202"/>
                </a:cxn>
                <a:cxn ang="0">
                  <a:pos x="248" y="193"/>
                </a:cxn>
                <a:cxn ang="0">
                  <a:pos x="268" y="198"/>
                </a:cxn>
                <a:cxn ang="0">
                  <a:pos x="296" y="196"/>
                </a:cxn>
                <a:cxn ang="0">
                  <a:pos x="297" y="204"/>
                </a:cxn>
                <a:cxn ang="0">
                  <a:pos x="299" y="223"/>
                </a:cxn>
                <a:cxn ang="0">
                  <a:pos x="307" y="229"/>
                </a:cxn>
                <a:cxn ang="0">
                  <a:pos x="341" y="232"/>
                </a:cxn>
                <a:cxn ang="0">
                  <a:pos x="401" y="201"/>
                </a:cxn>
                <a:cxn ang="0">
                  <a:pos x="414" y="185"/>
                </a:cxn>
                <a:cxn ang="0">
                  <a:pos x="427" y="136"/>
                </a:cxn>
                <a:cxn ang="0">
                  <a:pos x="440" y="128"/>
                </a:cxn>
                <a:cxn ang="0">
                  <a:pos x="475" y="104"/>
                </a:cxn>
                <a:cxn ang="0">
                  <a:pos x="482" y="90"/>
                </a:cxn>
                <a:cxn ang="0">
                  <a:pos x="483" y="51"/>
                </a:cxn>
                <a:cxn ang="0">
                  <a:pos x="475" y="42"/>
                </a:cxn>
                <a:cxn ang="0">
                  <a:pos x="456" y="22"/>
                </a:cxn>
                <a:cxn ang="0">
                  <a:pos x="446" y="21"/>
                </a:cxn>
                <a:cxn ang="0">
                  <a:pos x="439" y="23"/>
                </a:cxn>
                <a:cxn ang="0">
                  <a:pos x="440" y="27"/>
                </a:cxn>
                <a:cxn ang="0">
                  <a:pos x="444" y="35"/>
                </a:cxn>
                <a:cxn ang="0">
                  <a:pos x="443" y="46"/>
                </a:cxn>
                <a:cxn ang="0">
                  <a:pos x="433" y="52"/>
                </a:cxn>
                <a:cxn ang="0">
                  <a:pos x="426" y="52"/>
                </a:cxn>
                <a:cxn ang="0">
                  <a:pos x="424" y="47"/>
                </a:cxn>
                <a:cxn ang="0">
                  <a:pos x="417" y="25"/>
                </a:cxn>
                <a:cxn ang="0">
                  <a:pos x="399" y="10"/>
                </a:cxn>
                <a:cxn ang="0">
                  <a:pos x="395" y="10"/>
                </a:cxn>
              </a:cxnLst>
              <a:rect l="0" t="0" r="r" b="b"/>
              <a:pathLst>
                <a:path w="483" h="244">
                  <a:moveTo>
                    <a:pt x="395" y="10"/>
                  </a:moveTo>
                  <a:lnTo>
                    <a:pt x="395" y="13"/>
                  </a:lnTo>
                  <a:lnTo>
                    <a:pt x="395" y="16"/>
                  </a:lnTo>
                  <a:lnTo>
                    <a:pt x="397" y="19"/>
                  </a:lnTo>
                  <a:lnTo>
                    <a:pt x="399" y="23"/>
                  </a:lnTo>
                  <a:lnTo>
                    <a:pt x="408" y="32"/>
                  </a:lnTo>
                  <a:lnTo>
                    <a:pt x="410" y="37"/>
                  </a:lnTo>
                  <a:lnTo>
                    <a:pt x="413" y="45"/>
                  </a:lnTo>
                  <a:lnTo>
                    <a:pt x="412" y="52"/>
                  </a:lnTo>
                  <a:lnTo>
                    <a:pt x="411" y="55"/>
                  </a:lnTo>
                  <a:lnTo>
                    <a:pt x="407" y="62"/>
                  </a:lnTo>
                  <a:lnTo>
                    <a:pt x="404" y="66"/>
                  </a:lnTo>
                  <a:lnTo>
                    <a:pt x="393" y="76"/>
                  </a:lnTo>
                  <a:lnTo>
                    <a:pt x="380" y="86"/>
                  </a:lnTo>
                  <a:lnTo>
                    <a:pt x="373" y="91"/>
                  </a:lnTo>
                  <a:lnTo>
                    <a:pt x="323" y="108"/>
                  </a:lnTo>
                  <a:lnTo>
                    <a:pt x="304" y="112"/>
                  </a:lnTo>
                  <a:lnTo>
                    <a:pt x="293" y="111"/>
                  </a:lnTo>
                  <a:lnTo>
                    <a:pt x="268" y="105"/>
                  </a:lnTo>
                  <a:lnTo>
                    <a:pt x="266" y="104"/>
                  </a:lnTo>
                  <a:lnTo>
                    <a:pt x="264" y="104"/>
                  </a:lnTo>
                  <a:lnTo>
                    <a:pt x="260" y="104"/>
                  </a:lnTo>
                  <a:lnTo>
                    <a:pt x="259" y="103"/>
                  </a:lnTo>
                  <a:lnTo>
                    <a:pt x="258" y="103"/>
                  </a:lnTo>
                  <a:lnTo>
                    <a:pt x="257" y="102"/>
                  </a:lnTo>
                  <a:lnTo>
                    <a:pt x="256" y="100"/>
                  </a:lnTo>
                  <a:lnTo>
                    <a:pt x="256" y="98"/>
                  </a:lnTo>
                  <a:lnTo>
                    <a:pt x="252" y="86"/>
                  </a:lnTo>
                  <a:lnTo>
                    <a:pt x="250" y="84"/>
                  </a:lnTo>
                  <a:lnTo>
                    <a:pt x="247" y="81"/>
                  </a:lnTo>
                  <a:lnTo>
                    <a:pt x="244" y="79"/>
                  </a:lnTo>
                  <a:lnTo>
                    <a:pt x="235" y="75"/>
                  </a:lnTo>
                  <a:lnTo>
                    <a:pt x="231" y="75"/>
                  </a:lnTo>
                  <a:lnTo>
                    <a:pt x="222" y="75"/>
                  </a:lnTo>
                  <a:lnTo>
                    <a:pt x="217" y="75"/>
                  </a:lnTo>
                  <a:lnTo>
                    <a:pt x="214" y="76"/>
                  </a:lnTo>
                  <a:lnTo>
                    <a:pt x="206" y="81"/>
                  </a:lnTo>
                  <a:lnTo>
                    <a:pt x="204" y="84"/>
                  </a:lnTo>
                  <a:lnTo>
                    <a:pt x="202" y="87"/>
                  </a:lnTo>
                  <a:lnTo>
                    <a:pt x="199" y="90"/>
                  </a:lnTo>
                  <a:lnTo>
                    <a:pt x="198" y="92"/>
                  </a:lnTo>
                  <a:lnTo>
                    <a:pt x="194" y="92"/>
                  </a:lnTo>
                  <a:lnTo>
                    <a:pt x="190" y="92"/>
                  </a:lnTo>
                  <a:lnTo>
                    <a:pt x="189" y="91"/>
                  </a:lnTo>
                  <a:lnTo>
                    <a:pt x="188" y="89"/>
                  </a:lnTo>
                  <a:lnTo>
                    <a:pt x="187" y="86"/>
                  </a:lnTo>
                  <a:lnTo>
                    <a:pt x="181" y="60"/>
                  </a:lnTo>
                  <a:lnTo>
                    <a:pt x="177" y="45"/>
                  </a:lnTo>
                  <a:lnTo>
                    <a:pt x="172" y="41"/>
                  </a:lnTo>
                  <a:lnTo>
                    <a:pt x="126" y="5"/>
                  </a:lnTo>
                  <a:lnTo>
                    <a:pt x="117" y="1"/>
                  </a:lnTo>
                  <a:lnTo>
                    <a:pt x="114" y="0"/>
                  </a:lnTo>
                  <a:lnTo>
                    <a:pt x="108" y="0"/>
                  </a:lnTo>
                  <a:lnTo>
                    <a:pt x="98" y="3"/>
                  </a:lnTo>
                  <a:lnTo>
                    <a:pt x="91" y="4"/>
                  </a:lnTo>
                  <a:lnTo>
                    <a:pt x="65" y="12"/>
                  </a:lnTo>
                  <a:lnTo>
                    <a:pt x="54" y="17"/>
                  </a:lnTo>
                  <a:lnTo>
                    <a:pt x="49" y="21"/>
                  </a:lnTo>
                  <a:lnTo>
                    <a:pt x="35" y="36"/>
                  </a:lnTo>
                  <a:lnTo>
                    <a:pt x="17" y="66"/>
                  </a:lnTo>
                  <a:lnTo>
                    <a:pt x="11" y="80"/>
                  </a:lnTo>
                  <a:lnTo>
                    <a:pt x="4" y="109"/>
                  </a:lnTo>
                  <a:lnTo>
                    <a:pt x="2" y="119"/>
                  </a:lnTo>
                  <a:lnTo>
                    <a:pt x="2" y="123"/>
                  </a:lnTo>
                  <a:lnTo>
                    <a:pt x="1" y="127"/>
                  </a:lnTo>
                  <a:lnTo>
                    <a:pt x="0" y="139"/>
                  </a:lnTo>
                  <a:lnTo>
                    <a:pt x="1" y="144"/>
                  </a:lnTo>
                  <a:lnTo>
                    <a:pt x="3" y="149"/>
                  </a:lnTo>
                  <a:lnTo>
                    <a:pt x="6" y="154"/>
                  </a:lnTo>
                  <a:lnTo>
                    <a:pt x="24" y="176"/>
                  </a:lnTo>
                  <a:lnTo>
                    <a:pt x="71" y="220"/>
                  </a:lnTo>
                  <a:lnTo>
                    <a:pt x="81" y="225"/>
                  </a:lnTo>
                  <a:lnTo>
                    <a:pt x="110" y="238"/>
                  </a:lnTo>
                  <a:lnTo>
                    <a:pt x="127" y="243"/>
                  </a:lnTo>
                  <a:lnTo>
                    <a:pt x="144" y="244"/>
                  </a:lnTo>
                  <a:lnTo>
                    <a:pt x="153" y="243"/>
                  </a:lnTo>
                  <a:lnTo>
                    <a:pt x="162" y="241"/>
                  </a:lnTo>
                  <a:lnTo>
                    <a:pt x="176" y="235"/>
                  </a:lnTo>
                  <a:lnTo>
                    <a:pt x="178" y="233"/>
                  </a:lnTo>
                  <a:lnTo>
                    <a:pt x="180" y="231"/>
                  </a:lnTo>
                  <a:lnTo>
                    <a:pt x="183" y="223"/>
                  </a:lnTo>
                  <a:lnTo>
                    <a:pt x="184" y="222"/>
                  </a:lnTo>
                  <a:lnTo>
                    <a:pt x="186" y="221"/>
                  </a:lnTo>
                  <a:lnTo>
                    <a:pt x="187" y="221"/>
                  </a:lnTo>
                  <a:lnTo>
                    <a:pt x="188" y="221"/>
                  </a:lnTo>
                  <a:lnTo>
                    <a:pt x="195" y="226"/>
                  </a:lnTo>
                  <a:lnTo>
                    <a:pt x="199" y="227"/>
                  </a:lnTo>
                  <a:lnTo>
                    <a:pt x="203" y="227"/>
                  </a:lnTo>
                  <a:lnTo>
                    <a:pt x="228" y="221"/>
                  </a:lnTo>
                  <a:lnTo>
                    <a:pt x="237" y="217"/>
                  </a:lnTo>
                  <a:lnTo>
                    <a:pt x="244" y="210"/>
                  </a:lnTo>
                  <a:lnTo>
                    <a:pt x="247" y="204"/>
                  </a:lnTo>
                  <a:lnTo>
                    <a:pt x="247" y="202"/>
                  </a:lnTo>
                  <a:lnTo>
                    <a:pt x="246" y="195"/>
                  </a:lnTo>
                  <a:lnTo>
                    <a:pt x="247" y="194"/>
                  </a:lnTo>
                  <a:lnTo>
                    <a:pt x="248" y="193"/>
                  </a:lnTo>
                  <a:lnTo>
                    <a:pt x="251" y="193"/>
                  </a:lnTo>
                  <a:lnTo>
                    <a:pt x="262" y="197"/>
                  </a:lnTo>
                  <a:lnTo>
                    <a:pt x="268" y="198"/>
                  </a:lnTo>
                  <a:lnTo>
                    <a:pt x="284" y="197"/>
                  </a:lnTo>
                  <a:lnTo>
                    <a:pt x="287" y="196"/>
                  </a:lnTo>
                  <a:lnTo>
                    <a:pt x="296" y="196"/>
                  </a:lnTo>
                  <a:lnTo>
                    <a:pt x="298" y="197"/>
                  </a:lnTo>
                  <a:lnTo>
                    <a:pt x="298" y="199"/>
                  </a:lnTo>
                  <a:lnTo>
                    <a:pt x="297" y="204"/>
                  </a:lnTo>
                  <a:lnTo>
                    <a:pt x="297" y="215"/>
                  </a:lnTo>
                  <a:lnTo>
                    <a:pt x="298" y="221"/>
                  </a:lnTo>
                  <a:lnTo>
                    <a:pt x="299" y="223"/>
                  </a:lnTo>
                  <a:lnTo>
                    <a:pt x="300" y="225"/>
                  </a:lnTo>
                  <a:lnTo>
                    <a:pt x="303" y="228"/>
                  </a:lnTo>
                  <a:lnTo>
                    <a:pt x="307" y="229"/>
                  </a:lnTo>
                  <a:lnTo>
                    <a:pt x="312" y="230"/>
                  </a:lnTo>
                  <a:lnTo>
                    <a:pt x="333" y="232"/>
                  </a:lnTo>
                  <a:lnTo>
                    <a:pt x="341" y="232"/>
                  </a:lnTo>
                  <a:lnTo>
                    <a:pt x="350" y="231"/>
                  </a:lnTo>
                  <a:lnTo>
                    <a:pt x="359" y="227"/>
                  </a:lnTo>
                  <a:lnTo>
                    <a:pt x="401" y="201"/>
                  </a:lnTo>
                  <a:lnTo>
                    <a:pt x="406" y="197"/>
                  </a:lnTo>
                  <a:lnTo>
                    <a:pt x="410" y="192"/>
                  </a:lnTo>
                  <a:lnTo>
                    <a:pt x="414" y="185"/>
                  </a:lnTo>
                  <a:lnTo>
                    <a:pt x="422" y="154"/>
                  </a:lnTo>
                  <a:lnTo>
                    <a:pt x="423" y="147"/>
                  </a:lnTo>
                  <a:lnTo>
                    <a:pt x="427" y="136"/>
                  </a:lnTo>
                  <a:lnTo>
                    <a:pt x="429" y="134"/>
                  </a:lnTo>
                  <a:lnTo>
                    <a:pt x="431" y="133"/>
                  </a:lnTo>
                  <a:lnTo>
                    <a:pt x="440" y="128"/>
                  </a:lnTo>
                  <a:lnTo>
                    <a:pt x="463" y="115"/>
                  </a:lnTo>
                  <a:lnTo>
                    <a:pt x="467" y="112"/>
                  </a:lnTo>
                  <a:lnTo>
                    <a:pt x="475" y="104"/>
                  </a:lnTo>
                  <a:lnTo>
                    <a:pt x="478" y="100"/>
                  </a:lnTo>
                  <a:lnTo>
                    <a:pt x="480" y="96"/>
                  </a:lnTo>
                  <a:lnTo>
                    <a:pt x="482" y="90"/>
                  </a:lnTo>
                  <a:lnTo>
                    <a:pt x="483" y="84"/>
                  </a:lnTo>
                  <a:lnTo>
                    <a:pt x="483" y="56"/>
                  </a:lnTo>
                  <a:lnTo>
                    <a:pt x="483" y="51"/>
                  </a:lnTo>
                  <a:lnTo>
                    <a:pt x="482" y="49"/>
                  </a:lnTo>
                  <a:lnTo>
                    <a:pt x="481" y="48"/>
                  </a:lnTo>
                  <a:lnTo>
                    <a:pt x="475" y="42"/>
                  </a:lnTo>
                  <a:lnTo>
                    <a:pt x="461" y="26"/>
                  </a:lnTo>
                  <a:lnTo>
                    <a:pt x="458" y="23"/>
                  </a:lnTo>
                  <a:lnTo>
                    <a:pt x="456" y="22"/>
                  </a:lnTo>
                  <a:lnTo>
                    <a:pt x="454" y="21"/>
                  </a:lnTo>
                  <a:lnTo>
                    <a:pt x="451" y="21"/>
                  </a:lnTo>
                  <a:lnTo>
                    <a:pt x="446" y="21"/>
                  </a:lnTo>
                  <a:lnTo>
                    <a:pt x="442" y="21"/>
                  </a:lnTo>
                  <a:lnTo>
                    <a:pt x="440" y="22"/>
                  </a:lnTo>
                  <a:lnTo>
                    <a:pt x="439" y="23"/>
                  </a:lnTo>
                  <a:lnTo>
                    <a:pt x="439" y="24"/>
                  </a:lnTo>
                  <a:lnTo>
                    <a:pt x="439" y="26"/>
                  </a:lnTo>
                  <a:lnTo>
                    <a:pt x="440" y="27"/>
                  </a:lnTo>
                  <a:lnTo>
                    <a:pt x="441" y="30"/>
                  </a:lnTo>
                  <a:lnTo>
                    <a:pt x="444" y="33"/>
                  </a:lnTo>
                  <a:lnTo>
                    <a:pt x="444" y="35"/>
                  </a:lnTo>
                  <a:lnTo>
                    <a:pt x="445" y="37"/>
                  </a:lnTo>
                  <a:lnTo>
                    <a:pt x="444" y="43"/>
                  </a:lnTo>
                  <a:lnTo>
                    <a:pt x="443" y="46"/>
                  </a:lnTo>
                  <a:lnTo>
                    <a:pt x="441" y="48"/>
                  </a:lnTo>
                  <a:lnTo>
                    <a:pt x="438" y="50"/>
                  </a:lnTo>
                  <a:lnTo>
                    <a:pt x="433" y="52"/>
                  </a:lnTo>
                  <a:lnTo>
                    <a:pt x="429" y="53"/>
                  </a:lnTo>
                  <a:lnTo>
                    <a:pt x="427" y="53"/>
                  </a:lnTo>
                  <a:lnTo>
                    <a:pt x="426" y="52"/>
                  </a:lnTo>
                  <a:lnTo>
                    <a:pt x="425" y="51"/>
                  </a:lnTo>
                  <a:lnTo>
                    <a:pt x="424" y="50"/>
                  </a:lnTo>
                  <a:lnTo>
                    <a:pt x="424" y="47"/>
                  </a:lnTo>
                  <a:lnTo>
                    <a:pt x="425" y="43"/>
                  </a:lnTo>
                  <a:lnTo>
                    <a:pt x="424" y="40"/>
                  </a:lnTo>
                  <a:lnTo>
                    <a:pt x="417" y="25"/>
                  </a:lnTo>
                  <a:lnTo>
                    <a:pt x="413" y="17"/>
                  </a:lnTo>
                  <a:lnTo>
                    <a:pt x="409" y="14"/>
                  </a:lnTo>
                  <a:lnTo>
                    <a:pt x="399" y="10"/>
                  </a:lnTo>
                  <a:lnTo>
                    <a:pt x="398" y="10"/>
                  </a:lnTo>
                  <a:lnTo>
                    <a:pt x="397" y="10"/>
                  </a:lnTo>
                  <a:lnTo>
                    <a:pt x="395" y="10"/>
                  </a:lnTo>
                  <a:close/>
                </a:path>
              </a:pathLst>
            </a:custGeom>
            <a:solidFill>
              <a:srgbClr val="C1814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0" name="Freeform 21"/>
            <p:cNvSpPr>
              <a:spLocks/>
            </p:cNvSpPr>
            <p:nvPr/>
          </p:nvSpPr>
          <p:spPr bwMode="auto">
            <a:xfrm flipH="1">
              <a:off x="8240619" y="5086729"/>
              <a:ext cx="119236" cy="82472"/>
            </a:xfrm>
            <a:custGeom>
              <a:avLst/>
              <a:gdLst/>
              <a:ahLst/>
              <a:cxnLst>
                <a:cxn ang="0">
                  <a:pos x="43" y="1"/>
                </a:cxn>
                <a:cxn ang="0">
                  <a:pos x="20" y="7"/>
                </a:cxn>
                <a:cxn ang="0">
                  <a:pos x="12" y="10"/>
                </a:cxn>
                <a:cxn ang="0">
                  <a:pos x="7" y="13"/>
                </a:cxn>
                <a:cxn ang="0">
                  <a:pos x="3" y="17"/>
                </a:cxn>
                <a:cxn ang="0">
                  <a:pos x="1" y="19"/>
                </a:cxn>
                <a:cxn ang="0">
                  <a:pos x="0" y="21"/>
                </a:cxn>
                <a:cxn ang="0">
                  <a:pos x="0" y="23"/>
                </a:cxn>
                <a:cxn ang="0">
                  <a:pos x="0" y="25"/>
                </a:cxn>
                <a:cxn ang="0">
                  <a:pos x="0" y="27"/>
                </a:cxn>
                <a:cxn ang="0">
                  <a:pos x="3" y="30"/>
                </a:cxn>
                <a:cxn ang="0">
                  <a:pos x="14" y="38"/>
                </a:cxn>
                <a:cxn ang="0">
                  <a:pos x="45" y="67"/>
                </a:cxn>
                <a:cxn ang="0">
                  <a:pos x="61" y="79"/>
                </a:cxn>
                <a:cxn ang="0">
                  <a:pos x="66" y="82"/>
                </a:cxn>
                <a:cxn ang="0">
                  <a:pos x="68" y="83"/>
                </a:cxn>
                <a:cxn ang="0">
                  <a:pos x="70" y="83"/>
                </a:cxn>
                <a:cxn ang="0">
                  <a:pos x="72" y="82"/>
                </a:cxn>
                <a:cxn ang="0">
                  <a:pos x="74" y="81"/>
                </a:cxn>
                <a:cxn ang="0">
                  <a:pos x="76" y="80"/>
                </a:cxn>
                <a:cxn ang="0">
                  <a:pos x="78" y="79"/>
                </a:cxn>
                <a:cxn ang="0">
                  <a:pos x="80" y="76"/>
                </a:cxn>
                <a:cxn ang="0">
                  <a:pos x="91" y="62"/>
                </a:cxn>
                <a:cxn ang="0">
                  <a:pos x="94" y="59"/>
                </a:cxn>
                <a:cxn ang="0">
                  <a:pos x="97" y="58"/>
                </a:cxn>
                <a:cxn ang="0">
                  <a:pos x="109" y="53"/>
                </a:cxn>
                <a:cxn ang="0">
                  <a:pos x="112" y="53"/>
                </a:cxn>
                <a:cxn ang="0">
                  <a:pos x="116" y="51"/>
                </a:cxn>
                <a:cxn ang="0">
                  <a:pos x="118" y="50"/>
                </a:cxn>
                <a:cxn ang="0">
                  <a:pos x="120" y="48"/>
                </a:cxn>
                <a:cxn ang="0">
                  <a:pos x="120" y="47"/>
                </a:cxn>
                <a:cxn ang="0">
                  <a:pos x="118" y="44"/>
                </a:cxn>
                <a:cxn ang="0">
                  <a:pos x="109" y="37"/>
                </a:cxn>
                <a:cxn ang="0">
                  <a:pos x="85" y="14"/>
                </a:cxn>
                <a:cxn ang="0">
                  <a:pos x="72" y="5"/>
                </a:cxn>
                <a:cxn ang="0">
                  <a:pos x="65" y="1"/>
                </a:cxn>
                <a:cxn ang="0">
                  <a:pos x="59" y="0"/>
                </a:cxn>
                <a:cxn ang="0">
                  <a:pos x="43" y="1"/>
                </a:cxn>
              </a:cxnLst>
              <a:rect l="0" t="0" r="r" b="b"/>
              <a:pathLst>
                <a:path w="120" h="83">
                  <a:moveTo>
                    <a:pt x="43" y="1"/>
                  </a:moveTo>
                  <a:lnTo>
                    <a:pt x="20" y="7"/>
                  </a:lnTo>
                  <a:lnTo>
                    <a:pt x="12" y="10"/>
                  </a:lnTo>
                  <a:lnTo>
                    <a:pt x="7" y="13"/>
                  </a:lnTo>
                  <a:lnTo>
                    <a:pt x="3" y="17"/>
                  </a:lnTo>
                  <a:lnTo>
                    <a:pt x="1" y="19"/>
                  </a:lnTo>
                  <a:lnTo>
                    <a:pt x="0" y="21"/>
                  </a:lnTo>
                  <a:lnTo>
                    <a:pt x="0" y="23"/>
                  </a:lnTo>
                  <a:lnTo>
                    <a:pt x="0" y="25"/>
                  </a:lnTo>
                  <a:lnTo>
                    <a:pt x="0" y="27"/>
                  </a:lnTo>
                  <a:lnTo>
                    <a:pt x="3" y="30"/>
                  </a:lnTo>
                  <a:lnTo>
                    <a:pt x="14" y="38"/>
                  </a:lnTo>
                  <a:lnTo>
                    <a:pt x="45" y="67"/>
                  </a:lnTo>
                  <a:lnTo>
                    <a:pt x="61" y="79"/>
                  </a:lnTo>
                  <a:lnTo>
                    <a:pt x="66" y="82"/>
                  </a:lnTo>
                  <a:lnTo>
                    <a:pt x="68" y="83"/>
                  </a:lnTo>
                  <a:lnTo>
                    <a:pt x="70" y="83"/>
                  </a:lnTo>
                  <a:lnTo>
                    <a:pt x="72" y="82"/>
                  </a:lnTo>
                  <a:lnTo>
                    <a:pt x="74" y="81"/>
                  </a:lnTo>
                  <a:lnTo>
                    <a:pt x="76" y="80"/>
                  </a:lnTo>
                  <a:lnTo>
                    <a:pt x="78" y="79"/>
                  </a:lnTo>
                  <a:lnTo>
                    <a:pt x="80" y="76"/>
                  </a:lnTo>
                  <a:lnTo>
                    <a:pt x="91" y="62"/>
                  </a:lnTo>
                  <a:lnTo>
                    <a:pt x="94" y="59"/>
                  </a:lnTo>
                  <a:lnTo>
                    <a:pt x="97" y="58"/>
                  </a:lnTo>
                  <a:lnTo>
                    <a:pt x="109" y="53"/>
                  </a:lnTo>
                  <a:lnTo>
                    <a:pt x="112" y="53"/>
                  </a:lnTo>
                  <a:lnTo>
                    <a:pt x="116" y="51"/>
                  </a:lnTo>
                  <a:lnTo>
                    <a:pt x="118" y="50"/>
                  </a:lnTo>
                  <a:lnTo>
                    <a:pt x="120" y="48"/>
                  </a:lnTo>
                  <a:lnTo>
                    <a:pt x="120" y="47"/>
                  </a:lnTo>
                  <a:lnTo>
                    <a:pt x="118" y="44"/>
                  </a:lnTo>
                  <a:lnTo>
                    <a:pt x="109" y="37"/>
                  </a:lnTo>
                  <a:lnTo>
                    <a:pt x="85" y="14"/>
                  </a:lnTo>
                  <a:lnTo>
                    <a:pt x="72" y="5"/>
                  </a:lnTo>
                  <a:lnTo>
                    <a:pt x="65" y="1"/>
                  </a:lnTo>
                  <a:lnTo>
                    <a:pt x="59" y="0"/>
                  </a:lnTo>
                  <a:lnTo>
                    <a:pt x="43" y="1"/>
                  </a:lnTo>
                  <a:close/>
                </a:path>
              </a:pathLst>
            </a:custGeom>
            <a:solidFill>
              <a:srgbClr val="DFBE9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22"/>
            <p:cNvSpPr>
              <a:spLocks/>
            </p:cNvSpPr>
            <p:nvPr/>
          </p:nvSpPr>
          <p:spPr bwMode="auto">
            <a:xfrm flipH="1">
              <a:off x="8298250" y="5126474"/>
              <a:ext cx="94396" cy="157988"/>
            </a:xfrm>
            <a:custGeom>
              <a:avLst/>
              <a:gdLst/>
              <a:ahLst/>
              <a:cxnLst>
                <a:cxn ang="0">
                  <a:pos x="22" y="0"/>
                </a:cxn>
                <a:cxn ang="0">
                  <a:pos x="20" y="3"/>
                </a:cxn>
                <a:cxn ang="0">
                  <a:pos x="18" y="7"/>
                </a:cxn>
                <a:cxn ang="0">
                  <a:pos x="8" y="28"/>
                </a:cxn>
                <a:cxn ang="0">
                  <a:pos x="2" y="42"/>
                </a:cxn>
                <a:cxn ang="0">
                  <a:pos x="0" y="58"/>
                </a:cxn>
                <a:cxn ang="0">
                  <a:pos x="0" y="76"/>
                </a:cxn>
                <a:cxn ang="0">
                  <a:pos x="1" y="91"/>
                </a:cxn>
                <a:cxn ang="0">
                  <a:pos x="3" y="97"/>
                </a:cxn>
                <a:cxn ang="0">
                  <a:pos x="4" y="99"/>
                </a:cxn>
                <a:cxn ang="0">
                  <a:pos x="11" y="105"/>
                </a:cxn>
                <a:cxn ang="0">
                  <a:pos x="13" y="107"/>
                </a:cxn>
                <a:cxn ang="0">
                  <a:pos x="44" y="135"/>
                </a:cxn>
                <a:cxn ang="0">
                  <a:pos x="72" y="155"/>
                </a:cxn>
                <a:cxn ang="0">
                  <a:pos x="78" y="158"/>
                </a:cxn>
                <a:cxn ang="0">
                  <a:pos x="81" y="159"/>
                </a:cxn>
                <a:cxn ang="0">
                  <a:pos x="83" y="158"/>
                </a:cxn>
                <a:cxn ang="0">
                  <a:pos x="84" y="157"/>
                </a:cxn>
                <a:cxn ang="0">
                  <a:pos x="85" y="155"/>
                </a:cxn>
                <a:cxn ang="0">
                  <a:pos x="87" y="146"/>
                </a:cxn>
                <a:cxn ang="0">
                  <a:pos x="87" y="141"/>
                </a:cxn>
                <a:cxn ang="0">
                  <a:pos x="84" y="128"/>
                </a:cxn>
                <a:cxn ang="0">
                  <a:pos x="84" y="121"/>
                </a:cxn>
                <a:cxn ang="0">
                  <a:pos x="84" y="94"/>
                </a:cxn>
                <a:cxn ang="0">
                  <a:pos x="85" y="85"/>
                </a:cxn>
                <a:cxn ang="0">
                  <a:pos x="86" y="81"/>
                </a:cxn>
                <a:cxn ang="0">
                  <a:pos x="94" y="62"/>
                </a:cxn>
                <a:cxn ang="0">
                  <a:pos x="95" y="59"/>
                </a:cxn>
                <a:cxn ang="0">
                  <a:pos x="95" y="56"/>
                </a:cxn>
                <a:cxn ang="0">
                  <a:pos x="94" y="55"/>
                </a:cxn>
                <a:cxn ang="0">
                  <a:pos x="93" y="53"/>
                </a:cxn>
                <a:cxn ang="0">
                  <a:pos x="90" y="51"/>
                </a:cxn>
                <a:cxn ang="0">
                  <a:pos x="83" y="49"/>
                </a:cxn>
                <a:cxn ang="0">
                  <a:pos x="52" y="28"/>
                </a:cxn>
                <a:cxn ang="0">
                  <a:pos x="45" y="22"/>
                </a:cxn>
                <a:cxn ang="0">
                  <a:pos x="28" y="2"/>
                </a:cxn>
                <a:cxn ang="0">
                  <a:pos x="26" y="0"/>
                </a:cxn>
                <a:cxn ang="0">
                  <a:pos x="24" y="0"/>
                </a:cxn>
                <a:cxn ang="0">
                  <a:pos x="22" y="0"/>
                </a:cxn>
              </a:cxnLst>
              <a:rect l="0" t="0" r="r" b="b"/>
              <a:pathLst>
                <a:path w="95" h="159">
                  <a:moveTo>
                    <a:pt x="22" y="0"/>
                  </a:moveTo>
                  <a:lnTo>
                    <a:pt x="20" y="3"/>
                  </a:lnTo>
                  <a:lnTo>
                    <a:pt x="18" y="7"/>
                  </a:lnTo>
                  <a:lnTo>
                    <a:pt x="8" y="28"/>
                  </a:lnTo>
                  <a:lnTo>
                    <a:pt x="2" y="42"/>
                  </a:lnTo>
                  <a:lnTo>
                    <a:pt x="0" y="58"/>
                  </a:lnTo>
                  <a:lnTo>
                    <a:pt x="0" y="76"/>
                  </a:lnTo>
                  <a:lnTo>
                    <a:pt x="1" y="91"/>
                  </a:lnTo>
                  <a:lnTo>
                    <a:pt x="3" y="97"/>
                  </a:lnTo>
                  <a:lnTo>
                    <a:pt x="4" y="99"/>
                  </a:lnTo>
                  <a:lnTo>
                    <a:pt x="11" y="105"/>
                  </a:lnTo>
                  <a:lnTo>
                    <a:pt x="13" y="107"/>
                  </a:lnTo>
                  <a:lnTo>
                    <a:pt x="44" y="135"/>
                  </a:lnTo>
                  <a:lnTo>
                    <a:pt x="72" y="155"/>
                  </a:lnTo>
                  <a:lnTo>
                    <a:pt x="78" y="158"/>
                  </a:lnTo>
                  <a:lnTo>
                    <a:pt x="81" y="159"/>
                  </a:lnTo>
                  <a:lnTo>
                    <a:pt x="83" y="158"/>
                  </a:lnTo>
                  <a:lnTo>
                    <a:pt x="84" y="157"/>
                  </a:lnTo>
                  <a:lnTo>
                    <a:pt x="85" y="155"/>
                  </a:lnTo>
                  <a:lnTo>
                    <a:pt x="87" y="146"/>
                  </a:lnTo>
                  <a:lnTo>
                    <a:pt x="87" y="141"/>
                  </a:lnTo>
                  <a:lnTo>
                    <a:pt x="84" y="128"/>
                  </a:lnTo>
                  <a:lnTo>
                    <a:pt x="84" y="121"/>
                  </a:lnTo>
                  <a:lnTo>
                    <a:pt x="84" y="94"/>
                  </a:lnTo>
                  <a:lnTo>
                    <a:pt x="85" y="85"/>
                  </a:lnTo>
                  <a:lnTo>
                    <a:pt x="86" y="81"/>
                  </a:lnTo>
                  <a:lnTo>
                    <a:pt x="94" y="62"/>
                  </a:lnTo>
                  <a:lnTo>
                    <a:pt x="95" y="59"/>
                  </a:lnTo>
                  <a:lnTo>
                    <a:pt x="95" y="56"/>
                  </a:lnTo>
                  <a:lnTo>
                    <a:pt x="94" y="55"/>
                  </a:lnTo>
                  <a:lnTo>
                    <a:pt x="93" y="53"/>
                  </a:lnTo>
                  <a:lnTo>
                    <a:pt x="90" y="51"/>
                  </a:lnTo>
                  <a:lnTo>
                    <a:pt x="83" y="49"/>
                  </a:lnTo>
                  <a:lnTo>
                    <a:pt x="52" y="28"/>
                  </a:lnTo>
                  <a:lnTo>
                    <a:pt x="45" y="22"/>
                  </a:lnTo>
                  <a:lnTo>
                    <a:pt x="28" y="2"/>
                  </a:lnTo>
                  <a:lnTo>
                    <a:pt x="26" y="0"/>
                  </a:lnTo>
                  <a:lnTo>
                    <a:pt x="24" y="0"/>
                  </a:lnTo>
                  <a:lnTo>
                    <a:pt x="22" y="0"/>
                  </a:lnTo>
                  <a:close/>
                </a:path>
              </a:pathLst>
            </a:custGeom>
            <a:solidFill>
              <a:srgbClr val="DFBE9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2" name="Freeform 23"/>
            <p:cNvSpPr>
              <a:spLocks/>
            </p:cNvSpPr>
            <p:nvPr/>
          </p:nvSpPr>
          <p:spPr bwMode="auto">
            <a:xfrm flipH="1">
              <a:off x="8227702" y="5186092"/>
              <a:ext cx="73529" cy="115262"/>
            </a:xfrm>
            <a:custGeom>
              <a:avLst/>
              <a:gdLst/>
              <a:ahLst/>
              <a:cxnLst>
                <a:cxn ang="0">
                  <a:pos x="74" y="38"/>
                </a:cxn>
                <a:cxn ang="0">
                  <a:pos x="73" y="21"/>
                </a:cxn>
                <a:cxn ang="0">
                  <a:pos x="71" y="13"/>
                </a:cxn>
                <a:cxn ang="0">
                  <a:pos x="68" y="7"/>
                </a:cxn>
                <a:cxn ang="0">
                  <a:pos x="67" y="4"/>
                </a:cxn>
                <a:cxn ang="0">
                  <a:pos x="65" y="1"/>
                </a:cxn>
                <a:cxn ang="0">
                  <a:pos x="64" y="0"/>
                </a:cxn>
                <a:cxn ang="0">
                  <a:pos x="64" y="0"/>
                </a:cxn>
                <a:cxn ang="0">
                  <a:pos x="63" y="1"/>
                </a:cxn>
                <a:cxn ang="0">
                  <a:pos x="63" y="2"/>
                </a:cxn>
                <a:cxn ang="0">
                  <a:pos x="60" y="6"/>
                </a:cxn>
                <a:cxn ang="0">
                  <a:pos x="58" y="6"/>
                </a:cxn>
                <a:cxn ang="0">
                  <a:pos x="56" y="7"/>
                </a:cxn>
                <a:cxn ang="0">
                  <a:pos x="47" y="7"/>
                </a:cxn>
                <a:cxn ang="0">
                  <a:pos x="36" y="7"/>
                </a:cxn>
                <a:cxn ang="0">
                  <a:pos x="33" y="6"/>
                </a:cxn>
                <a:cxn ang="0">
                  <a:pos x="24" y="3"/>
                </a:cxn>
                <a:cxn ang="0">
                  <a:pos x="20" y="1"/>
                </a:cxn>
                <a:cxn ang="0">
                  <a:pos x="18" y="1"/>
                </a:cxn>
                <a:cxn ang="0">
                  <a:pos x="17" y="1"/>
                </a:cxn>
                <a:cxn ang="0">
                  <a:pos x="14" y="1"/>
                </a:cxn>
                <a:cxn ang="0">
                  <a:pos x="13" y="3"/>
                </a:cxn>
                <a:cxn ang="0">
                  <a:pos x="11" y="5"/>
                </a:cxn>
                <a:cxn ang="0">
                  <a:pos x="8" y="15"/>
                </a:cxn>
                <a:cxn ang="0">
                  <a:pos x="8" y="18"/>
                </a:cxn>
                <a:cxn ang="0">
                  <a:pos x="1" y="64"/>
                </a:cxn>
                <a:cxn ang="0">
                  <a:pos x="0" y="72"/>
                </a:cxn>
                <a:cxn ang="0">
                  <a:pos x="5" y="96"/>
                </a:cxn>
                <a:cxn ang="0">
                  <a:pos x="8" y="105"/>
                </a:cxn>
                <a:cxn ang="0">
                  <a:pos x="9" y="106"/>
                </a:cxn>
                <a:cxn ang="0">
                  <a:pos x="11" y="108"/>
                </a:cxn>
                <a:cxn ang="0">
                  <a:pos x="19" y="111"/>
                </a:cxn>
                <a:cxn ang="0">
                  <a:pos x="35" y="116"/>
                </a:cxn>
                <a:cxn ang="0">
                  <a:pos x="42" y="116"/>
                </a:cxn>
                <a:cxn ang="0">
                  <a:pos x="45" y="116"/>
                </a:cxn>
                <a:cxn ang="0">
                  <a:pos x="58" y="113"/>
                </a:cxn>
                <a:cxn ang="0">
                  <a:pos x="61" y="112"/>
                </a:cxn>
                <a:cxn ang="0">
                  <a:pos x="68" y="108"/>
                </a:cxn>
                <a:cxn ang="0">
                  <a:pos x="70" y="106"/>
                </a:cxn>
                <a:cxn ang="0">
                  <a:pos x="73" y="102"/>
                </a:cxn>
                <a:cxn ang="0">
                  <a:pos x="73" y="100"/>
                </a:cxn>
                <a:cxn ang="0">
                  <a:pos x="73" y="97"/>
                </a:cxn>
                <a:cxn ang="0">
                  <a:pos x="73" y="94"/>
                </a:cxn>
                <a:cxn ang="0">
                  <a:pos x="72" y="86"/>
                </a:cxn>
                <a:cxn ang="0">
                  <a:pos x="74" y="38"/>
                </a:cxn>
              </a:cxnLst>
              <a:rect l="0" t="0" r="r" b="b"/>
              <a:pathLst>
                <a:path w="74" h="116">
                  <a:moveTo>
                    <a:pt x="74" y="38"/>
                  </a:moveTo>
                  <a:lnTo>
                    <a:pt x="73" y="21"/>
                  </a:lnTo>
                  <a:lnTo>
                    <a:pt x="71" y="13"/>
                  </a:lnTo>
                  <a:lnTo>
                    <a:pt x="68" y="7"/>
                  </a:lnTo>
                  <a:lnTo>
                    <a:pt x="67" y="4"/>
                  </a:lnTo>
                  <a:lnTo>
                    <a:pt x="65" y="1"/>
                  </a:lnTo>
                  <a:lnTo>
                    <a:pt x="64" y="0"/>
                  </a:lnTo>
                  <a:lnTo>
                    <a:pt x="64" y="0"/>
                  </a:lnTo>
                  <a:lnTo>
                    <a:pt x="63" y="1"/>
                  </a:lnTo>
                  <a:lnTo>
                    <a:pt x="63" y="2"/>
                  </a:lnTo>
                  <a:lnTo>
                    <a:pt x="60" y="6"/>
                  </a:lnTo>
                  <a:lnTo>
                    <a:pt x="58" y="6"/>
                  </a:lnTo>
                  <a:lnTo>
                    <a:pt x="56" y="7"/>
                  </a:lnTo>
                  <a:lnTo>
                    <a:pt x="47" y="7"/>
                  </a:lnTo>
                  <a:lnTo>
                    <a:pt x="36" y="7"/>
                  </a:lnTo>
                  <a:lnTo>
                    <a:pt x="33" y="6"/>
                  </a:lnTo>
                  <a:lnTo>
                    <a:pt x="24" y="3"/>
                  </a:lnTo>
                  <a:lnTo>
                    <a:pt x="20" y="1"/>
                  </a:lnTo>
                  <a:lnTo>
                    <a:pt x="18" y="1"/>
                  </a:lnTo>
                  <a:lnTo>
                    <a:pt x="17" y="1"/>
                  </a:lnTo>
                  <a:lnTo>
                    <a:pt x="14" y="1"/>
                  </a:lnTo>
                  <a:lnTo>
                    <a:pt x="13" y="3"/>
                  </a:lnTo>
                  <a:lnTo>
                    <a:pt x="11" y="5"/>
                  </a:lnTo>
                  <a:lnTo>
                    <a:pt x="8" y="15"/>
                  </a:lnTo>
                  <a:lnTo>
                    <a:pt x="8" y="18"/>
                  </a:lnTo>
                  <a:lnTo>
                    <a:pt x="1" y="64"/>
                  </a:lnTo>
                  <a:lnTo>
                    <a:pt x="0" y="72"/>
                  </a:lnTo>
                  <a:lnTo>
                    <a:pt x="5" y="96"/>
                  </a:lnTo>
                  <a:lnTo>
                    <a:pt x="8" y="105"/>
                  </a:lnTo>
                  <a:lnTo>
                    <a:pt x="9" y="106"/>
                  </a:lnTo>
                  <a:lnTo>
                    <a:pt x="11" y="108"/>
                  </a:lnTo>
                  <a:lnTo>
                    <a:pt x="19" y="111"/>
                  </a:lnTo>
                  <a:lnTo>
                    <a:pt x="35" y="116"/>
                  </a:lnTo>
                  <a:lnTo>
                    <a:pt x="42" y="116"/>
                  </a:lnTo>
                  <a:lnTo>
                    <a:pt x="45" y="116"/>
                  </a:lnTo>
                  <a:lnTo>
                    <a:pt x="58" y="113"/>
                  </a:lnTo>
                  <a:lnTo>
                    <a:pt x="61" y="112"/>
                  </a:lnTo>
                  <a:lnTo>
                    <a:pt x="68" y="108"/>
                  </a:lnTo>
                  <a:lnTo>
                    <a:pt x="70" y="106"/>
                  </a:lnTo>
                  <a:lnTo>
                    <a:pt x="73" y="102"/>
                  </a:lnTo>
                  <a:lnTo>
                    <a:pt x="73" y="100"/>
                  </a:lnTo>
                  <a:lnTo>
                    <a:pt x="73" y="97"/>
                  </a:lnTo>
                  <a:lnTo>
                    <a:pt x="73" y="94"/>
                  </a:lnTo>
                  <a:lnTo>
                    <a:pt x="72" y="86"/>
                  </a:lnTo>
                  <a:lnTo>
                    <a:pt x="74" y="38"/>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3" name="Freeform 24"/>
            <p:cNvSpPr>
              <a:spLocks/>
            </p:cNvSpPr>
            <p:nvPr/>
          </p:nvSpPr>
          <p:spPr bwMode="auto">
            <a:xfrm flipH="1">
              <a:off x="8229690" y="5143366"/>
              <a:ext cx="45707" cy="38752"/>
            </a:xfrm>
            <a:custGeom>
              <a:avLst/>
              <a:gdLst/>
              <a:ahLst/>
              <a:cxnLst>
                <a:cxn ang="0">
                  <a:pos x="32" y="1"/>
                </a:cxn>
                <a:cxn ang="0">
                  <a:pos x="28" y="5"/>
                </a:cxn>
                <a:cxn ang="0">
                  <a:pos x="26" y="6"/>
                </a:cxn>
                <a:cxn ang="0">
                  <a:pos x="24" y="7"/>
                </a:cxn>
                <a:cxn ang="0">
                  <a:pos x="14" y="13"/>
                </a:cxn>
                <a:cxn ang="0">
                  <a:pos x="10" y="16"/>
                </a:cxn>
                <a:cxn ang="0">
                  <a:pos x="4" y="23"/>
                </a:cxn>
                <a:cxn ang="0">
                  <a:pos x="1" y="27"/>
                </a:cxn>
                <a:cxn ang="0">
                  <a:pos x="0" y="30"/>
                </a:cxn>
                <a:cxn ang="0">
                  <a:pos x="1" y="32"/>
                </a:cxn>
                <a:cxn ang="0">
                  <a:pos x="2" y="33"/>
                </a:cxn>
                <a:cxn ang="0">
                  <a:pos x="5" y="37"/>
                </a:cxn>
                <a:cxn ang="0">
                  <a:pos x="9" y="39"/>
                </a:cxn>
                <a:cxn ang="0">
                  <a:pos x="10" y="39"/>
                </a:cxn>
                <a:cxn ang="0">
                  <a:pos x="11" y="39"/>
                </a:cxn>
                <a:cxn ang="0">
                  <a:pos x="12" y="39"/>
                </a:cxn>
                <a:cxn ang="0">
                  <a:pos x="12" y="38"/>
                </a:cxn>
                <a:cxn ang="0">
                  <a:pos x="13" y="36"/>
                </a:cxn>
                <a:cxn ang="0">
                  <a:pos x="13" y="30"/>
                </a:cxn>
                <a:cxn ang="0">
                  <a:pos x="14" y="26"/>
                </a:cxn>
                <a:cxn ang="0">
                  <a:pos x="15" y="24"/>
                </a:cxn>
                <a:cxn ang="0">
                  <a:pos x="20" y="19"/>
                </a:cxn>
                <a:cxn ang="0">
                  <a:pos x="23" y="17"/>
                </a:cxn>
                <a:cxn ang="0">
                  <a:pos x="25" y="16"/>
                </a:cxn>
                <a:cxn ang="0">
                  <a:pos x="25" y="16"/>
                </a:cxn>
                <a:cxn ang="0">
                  <a:pos x="25" y="17"/>
                </a:cxn>
                <a:cxn ang="0">
                  <a:pos x="25" y="19"/>
                </a:cxn>
                <a:cxn ang="0">
                  <a:pos x="23" y="25"/>
                </a:cxn>
                <a:cxn ang="0">
                  <a:pos x="21" y="31"/>
                </a:cxn>
                <a:cxn ang="0">
                  <a:pos x="21" y="33"/>
                </a:cxn>
                <a:cxn ang="0">
                  <a:pos x="21" y="35"/>
                </a:cxn>
                <a:cxn ang="0">
                  <a:pos x="22" y="37"/>
                </a:cxn>
                <a:cxn ang="0">
                  <a:pos x="24" y="38"/>
                </a:cxn>
                <a:cxn ang="0">
                  <a:pos x="28" y="39"/>
                </a:cxn>
                <a:cxn ang="0">
                  <a:pos x="36" y="39"/>
                </a:cxn>
                <a:cxn ang="0">
                  <a:pos x="41" y="37"/>
                </a:cxn>
                <a:cxn ang="0">
                  <a:pos x="44" y="36"/>
                </a:cxn>
                <a:cxn ang="0">
                  <a:pos x="45" y="33"/>
                </a:cxn>
                <a:cxn ang="0">
                  <a:pos x="46" y="32"/>
                </a:cxn>
                <a:cxn ang="0">
                  <a:pos x="46" y="30"/>
                </a:cxn>
                <a:cxn ang="0">
                  <a:pos x="44" y="24"/>
                </a:cxn>
                <a:cxn ang="0">
                  <a:pos x="36" y="3"/>
                </a:cxn>
                <a:cxn ang="0">
                  <a:pos x="35" y="1"/>
                </a:cxn>
                <a:cxn ang="0">
                  <a:pos x="34" y="0"/>
                </a:cxn>
                <a:cxn ang="0">
                  <a:pos x="33" y="0"/>
                </a:cxn>
                <a:cxn ang="0">
                  <a:pos x="32" y="1"/>
                </a:cxn>
              </a:cxnLst>
              <a:rect l="0" t="0" r="r" b="b"/>
              <a:pathLst>
                <a:path w="46" h="39">
                  <a:moveTo>
                    <a:pt x="32" y="1"/>
                  </a:moveTo>
                  <a:lnTo>
                    <a:pt x="28" y="5"/>
                  </a:lnTo>
                  <a:lnTo>
                    <a:pt x="26" y="6"/>
                  </a:lnTo>
                  <a:lnTo>
                    <a:pt x="24" y="7"/>
                  </a:lnTo>
                  <a:lnTo>
                    <a:pt x="14" y="13"/>
                  </a:lnTo>
                  <a:lnTo>
                    <a:pt x="10" y="16"/>
                  </a:lnTo>
                  <a:lnTo>
                    <a:pt x="4" y="23"/>
                  </a:lnTo>
                  <a:lnTo>
                    <a:pt x="1" y="27"/>
                  </a:lnTo>
                  <a:lnTo>
                    <a:pt x="0" y="30"/>
                  </a:lnTo>
                  <a:lnTo>
                    <a:pt x="1" y="32"/>
                  </a:lnTo>
                  <a:lnTo>
                    <a:pt x="2" y="33"/>
                  </a:lnTo>
                  <a:lnTo>
                    <a:pt x="5" y="37"/>
                  </a:lnTo>
                  <a:lnTo>
                    <a:pt x="9" y="39"/>
                  </a:lnTo>
                  <a:lnTo>
                    <a:pt x="10" y="39"/>
                  </a:lnTo>
                  <a:lnTo>
                    <a:pt x="11" y="39"/>
                  </a:lnTo>
                  <a:lnTo>
                    <a:pt x="12" y="39"/>
                  </a:lnTo>
                  <a:lnTo>
                    <a:pt x="12" y="38"/>
                  </a:lnTo>
                  <a:lnTo>
                    <a:pt x="13" y="36"/>
                  </a:lnTo>
                  <a:lnTo>
                    <a:pt x="13" y="30"/>
                  </a:lnTo>
                  <a:lnTo>
                    <a:pt x="14" y="26"/>
                  </a:lnTo>
                  <a:lnTo>
                    <a:pt x="15" y="24"/>
                  </a:lnTo>
                  <a:lnTo>
                    <a:pt x="20" y="19"/>
                  </a:lnTo>
                  <a:lnTo>
                    <a:pt x="23" y="17"/>
                  </a:lnTo>
                  <a:lnTo>
                    <a:pt x="25" y="16"/>
                  </a:lnTo>
                  <a:lnTo>
                    <a:pt x="25" y="16"/>
                  </a:lnTo>
                  <a:lnTo>
                    <a:pt x="25" y="17"/>
                  </a:lnTo>
                  <a:lnTo>
                    <a:pt x="25" y="19"/>
                  </a:lnTo>
                  <a:lnTo>
                    <a:pt x="23" y="25"/>
                  </a:lnTo>
                  <a:lnTo>
                    <a:pt x="21" y="31"/>
                  </a:lnTo>
                  <a:lnTo>
                    <a:pt x="21" y="33"/>
                  </a:lnTo>
                  <a:lnTo>
                    <a:pt x="21" y="35"/>
                  </a:lnTo>
                  <a:lnTo>
                    <a:pt x="22" y="37"/>
                  </a:lnTo>
                  <a:lnTo>
                    <a:pt x="24" y="38"/>
                  </a:lnTo>
                  <a:lnTo>
                    <a:pt x="28" y="39"/>
                  </a:lnTo>
                  <a:lnTo>
                    <a:pt x="36" y="39"/>
                  </a:lnTo>
                  <a:lnTo>
                    <a:pt x="41" y="37"/>
                  </a:lnTo>
                  <a:lnTo>
                    <a:pt x="44" y="36"/>
                  </a:lnTo>
                  <a:lnTo>
                    <a:pt x="45" y="33"/>
                  </a:lnTo>
                  <a:lnTo>
                    <a:pt x="46" y="32"/>
                  </a:lnTo>
                  <a:lnTo>
                    <a:pt x="46" y="30"/>
                  </a:lnTo>
                  <a:lnTo>
                    <a:pt x="44" y="24"/>
                  </a:lnTo>
                  <a:lnTo>
                    <a:pt x="36" y="3"/>
                  </a:lnTo>
                  <a:lnTo>
                    <a:pt x="35" y="1"/>
                  </a:lnTo>
                  <a:lnTo>
                    <a:pt x="34" y="0"/>
                  </a:lnTo>
                  <a:lnTo>
                    <a:pt x="33" y="0"/>
                  </a:lnTo>
                  <a:lnTo>
                    <a:pt x="32" y="1"/>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 name="Freeform 25"/>
            <p:cNvSpPr>
              <a:spLocks/>
            </p:cNvSpPr>
            <p:nvPr/>
          </p:nvSpPr>
          <p:spPr bwMode="auto">
            <a:xfrm flipH="1">
              <a:off x="8159141" y="5163239"/>
              <a:ext cx="63593" cy="123211"/>
            </a:xfrm>
            <a:custGeom>
              <a:avLst/>
              <a:gdLst/>
              <a:ahLst/>
              <a:cxnLst>
                <a:cxn ang="0">
                  <a:pos x="60" y="13"/>
                </a:cxn>
                <a:cxn ang="0">
                  <a:pos x="59" y="12"/>
                </a:cxn>
                <a:cxn ang="0">
                  <a:pos x="57" y="13"/>
                </a:cxn>
                <a:cxn ang="0">
                  <a:pos x="55" y="13"/>
                </a:cxn>
                <a:cxn ang="0">
                  <a:pos x="53" y="15"/>
                </a:cxn>
                <a:cxn ang="0">
                  <a:pos x="48" y="17"/>
                </a:cxn>
                <a:cxn ang="0">
                  <a:pos x="46" y="18"/>
                </a:cxn>
                <a:cxn ang="0">
                  <a:pos x="44" y="18"/>
                </a:cxn>
                <a:cxn ang="0">
                  <a:pos x="40" y="18"/>
                </a:cxn>
                <a:cxn ang="0">
                  <a:pos x="36" y="16"/>
                </a:cxn>
                <a:cxn ang="0">
                  <a:pos x="29" y="11"/>
                </a:cxn>
                <a:cxn ang="0">
                  <a:pos x="25" y="8"/>
                </a:cxn>
                <a:cxn ang="0">
                  <a:pos x="21" y="2"/>
                </a:cxn>
                <a:cxn ang="0">
                  <a:pos x="20" y="0"/>
                </a:cxn>
                <a:cxn ang="0">
                  <a:pos x="19" y="0"/>
                </a:cxn>
                <a:cxn ang="0">
                  <a:pos x="18" y="0"/>
                </a:cxn>
                <a:cxn ang="0">
                  <a:pos x="17" y="2"/>
                </a:cxn>
                <a:cxn ang="0">
                  <a:pos x="16" y="4"/>
                </a:cxn>
                <a:cxn ang="0">
                  <a:pos x="13" y="24"/>
                </a:cxn>
                <a:cxn ang="0">
                  <a:pos x="4" y="52"/>
                </a:cxn>
                <a:cxn ang="0">
                  <a:pos x="0" y="89"/>
                </a:cxn>
                <a:cxn ang="0">
                  <a:pos x="0" y="106"/>
                </a:cxn>
                <a:cxn ang="0">
                  <a:pos x="0" y="109"/>
                </a:cxn>
                <a:cxn ang="0">
                  <a:pos x="0" y="111"/>
                </a:cxn>
                <a:cxn ang="0">
                  <a:pos x="1" y="112"/>
                </a:cxn>
                <a:cxn ang="0">
                  <a:pos x="3" y="116"/>
                </a:cxn>
                <a:cxn ang="0">
                  <a:pos x="10" y="120"/>
                </a:cxn>
                <a:cxn ang="0">
                  <a:pos x="23" y="124"/>
                </a:cxn>
                <a:cxn ang="0">
                  <a:pos x="29" y="124"/>
                </a:cxn>
                <a:cxn ang="0">
                  <a:pos x="35" y="123"/>
                </a:cxn>
                <a:cxn ang="0">
                  <a:pos x="41" y="120"/>
                </a:cxn>
                <a:cxn ang="0">
                  <a:pos x="47" y="116"/>
                </a:cxn>
                <a:cxn ang="0">
                  <a:pos x="49" y="113"/>
                </a:cxn>
                <a:cxn ang="0">
                  <a:pos x="51" y="110"/>
                </a:cxn>
                <a:cxn ang="0">
                  <a:pos x="52" y="107"/>
                </a:cxn>
                <a:cxn ang="0">
                  <a:pos x="52" y="103"/>
                </a:cxn>
                <a:cxn ang="0">
                  <a:pos x="52" y="74"/>
                </a:cxn>
                <a:cxn ang="0">
                  <a:pos x="59" y="44"/>
                </a:cxn>
                <a:cxn ang="0">
                  <a:pos x="61" y="39"/>
                </a:cxn>
                <a:cxn ang="0">
                  <a:pos x="63" y="29"/>
                </a:cxn>
                <a:cxn ang="0">
                  <a:pos x="64" y="18"/>
                </a:cxn>
                <a:cxn ang="0">
                  <a:pos x="62" y="14"/>
                </a:cxn>
                <a:cxn ang="0">
                  <a:pos x="60" y="13"/>
                </a:cxn>
              </a:cxnLst>
              <a:rect l="0" t="0" r="r" b="b"/>
              <a:pathLst>
                <a:path w="64" h="124">
                  <a:moveTo>
                    <a:pt x="60" y="13"/>
                  </a:moveTo>
                  <a:lnTo>
                    <a:pt x="59" y="12"/>
                  </a:lnTo>
                  <a:lnTo>
                    <a:pt x="57" y="13"/>
                  </a:lnTo>
                  <a:lnTo>
                    <a:pt x="55" y="13"/>
                  </a:lnTo>
                  <a:lnTo>
                    <a:pt x="53" y="15"/>
                  </a:lnTo>
                  <a:lnTo>
                    <a:pt x="48" y="17"/>
                  </a:lnTo>
                  <a:lnTo>
                    <a:pt x="46" y="18"/>
                  </a:lnTo>
                  <a:lnTo>
                    <a:pt x="44" y="18"/>
                  </a:lnTo>
                  <a:lnTo>
                    <a:pt x="40" y="18"/>
                  </a:lnTo>
                  <a:lnTo>
                    <a:pt x="36" y="16"/>
                  </a:lnTo>
                  <a:lnTo>
                    <a:pt x="29" y="11"/>
                  </a:lnTo>
                  <a:lnTo>
                    <a:pt x="25" y="8"/>
                  </a:lnTo>
                  <a:lnTo>
                    <a:pt x="21" y="2"/>
                  </a:lnTo>
                  <a:lnTo>
                    <a:pt x="20" y="0"/>
                  </a:lnTo>
                  <a:lnTo>
                    <a:pt x="19" y="0"/>
                  </a:lnTo>
                  <a:lnTo>
                    <a:pt x="18" y="0"/>
                  </a:lnTo>
                  <a:lnTo>
                    <a:pt x="17" y="2"/>
                  </a:lnTo>
                  <a:lnTo>
                    <a:pt x="16" y="4"/>
                  </a:lnTo>
                  <a:lnTo>
                    <a:pt x="13" y="24"/>
                  </a:lnTo>
                  <a:lnTo>
                    <a:pt x="4" y="52"/>
                  </a:lnTo>
                  <a:lnTo>
                    <a:pt x="0" y="89"/>
                  </a:lnTo>
                  <a:lnTo>
                    <a:pt x="0" y="106"/>
                  </a:lnTo>
                  <a:lnTo>
                    <a:pt x="0" y="109"/>
                  </a:lnTo>
                  <a:lnTo>
                    <a:pt x="0" y="111"/>
                  </a:lnTo>
                  <a:lnTo>
                    <a:pt x="1" y="112"/>
                  </a:lnTo>
                  <a:lnTo>
                    <a:pt x="3" y="116"/>
                  </a:lnTo>
                  <a:lnTo>
                    <a:pt x="10" y="120"/>
                  </a:lnTo>
                  <a:lnTo>
                    <a:pt x="23" y="124"/>
                  </a:lnTo>
                  <a:lnTo>
                    <a:pt x="29" y="124"/>
                  </a:lnTo>
                  <a:lnTo>
                    <a:pt x="35" y="123"/>
                  </a:lnTo>
                  <a:lnTo>
                    <a:pt x="41" y="120"/>
                  </a:lnTo>
                  <a:lnTo>
                    <a:pt x="47" y="116"/>
                  </a:lnTo>
                  <a:lnTo>
                    <a:pt x="49" y="113"/>
                  </a:lnTo>
                  <a:lnTo>
                    <a:pt x="51" y="110"/>
                  </a:lnTo>
                  <a:lnTo>
                    <a:pt x="52" y="107"/>
                  </a:lnTo>
                  <a:lnTo>
                    <a:pt x="52" y="103"/>
                  </a:lnTo>
                  <a:lnTo>
                    <a:pt x="52" y="74"/>
                  </a:lnTo>
                  <a:lnTo>
                    <a:pt x="59" y="44"/>
                  </a:lnTo>
                  <a:lnTo>
                    <a:pt x="61" y="39"/>
                  </a:lnTo>
                  <a:lnTo>
                    <a:pt x="63" y="29"/>
                  </a:lnTo>
                  <a:lnTo>
                    <a:pt x="64" y="18"/>
                  </a:lnTo>
                  <a:lnTo>
                    <a:pt x="62" y="14"/>
                  </a:lnTo>
                  <a:lnTo>
                    <a:pt x="60" y="13"/>
                  </a:lnTo>
                  <a:close/>
                </a:path>
              </a:pathLst>
            </a:custGeom>
            <a:solidFill>
              <a:srgbClr val="DFBE9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 name="Freeform 26"/>
            <p:cNvSpPr>
              <a:spLocks/>
            </p:cNvSpPr>
            <p:nvPr/>
          </p:nvSpPr>
          <p:spPr bwMode="auto">
            <a:xfrm flipH="1">
              <a:off x="8162122" y="5156283"/>
              <a:ext cx="30803" cy="16892"/>
            </a:xfrm>
            <a:custGeom>
              <a:avLst/>
              <a:gdLst/>
              <a:ahLst/>
              <a:cxnLst>
                <a:cxn ang="0">
                  <a:pos x="31" y="8"/>
                </a:cxn>
                <a:cxn ang="0">
                  <a:pos x="31" y="7"/>
                </a:cxn>
                <a:cxn ang="0">
                  <a:pos x="30" y="6"/>
                </a:cxn>
                <a:cxn ang="0">
                  <a:pos x="29" y="5"/>
                </a:cxn>
                <a:cxn ang="0">
                  <a:pos x="25" y="3"/>
                </a:cxn>
                <a:cxn ang="0">
                  <a:pos x="17" y="1"/>
                </a:cxn>
                <a:cxn ang="0">
                  <a:pos x="14" y="0"/>
                </a:cxn>
                <a:cxn ang="0">
                  <a:pos x="5" y="1"/>
                </a:cxn>
                <a:cxn ang="0">
                  <a:pos x="1" y="2"/>
                </a:cxn>
                <a:cxn ang="0">
                  <a:pos x="0" y="2"/>
                </a:cxn>
                <a:cxn ang="0">
                  <a:pos x="0" y="3"/>
                </a:cxn>
                <a:cxn ang="0">
                  <a:pos x="0" y="6"/>
                </a:cxn>
                <a:cxn ang="0">
                  <a:pos x="2" y="9"/>
                </a:cxn>
                <a:cxn ang="0">
                  <a:pos x="5" y="12"/>
                </a:cxn>
                <a:cxn ang="0">
                  <a:pos x="8" y="14"/>
                </a:cxn>
                <a:cxn ang="0">
                  <a:pos x="10" y="15"/>
                </a:cxn>
                <a:cxn ang="0">
                  <a:pos x="17" y="17"/>
                </a:cxn>
                <a:cxn ang="0">
                  <a:pos x="23" y="17"/>
                </a:cxn>
                <a:cxn ang="0">
                  <a:pos x="26" y="16"/>
                </a:cxn>
                <a:cxn ang="0">
                  <a:pos x="29" y="14"/>
                </a:cxn>
                <a:cxn ang="0">
                  <a:pos x="31" y="8"/>
                </a:cxn>
              </a:cxnLst>
              <a:rect l="0" t="0" r="r" b="b"/>
              <a:pathLst>
                <a:path w="31" h="17">
                  <a:moveTo>
                    <a:pt x="31" y="8"/>
                  </a:moveTo>
                  <a:lnTo>
                    <a:pt x="31" y="7"/>
                  </a:lnTo>
                  <a:lnTo>
                    <a:pt x="30" y="6"/>
                  </a:lnTo>
                  <a:lnTo>
                    <a:pt x="29" y="5"/>
                  </a:lnTo>
                  <a:lnTo>
                    <a:pt x="25" y="3"/>
                  </a:lnTo>
                  <a:lnTo>
                    <a:pt x="17" y="1"/>
                  </a:lnTo>
                  <a:lnTo>
                    <a:pt x="14" y="0"/>
                  </a:lnTo>
                  <a:lnTo>
                    <a:pt x="5" y="1"/>
                  </a:lnTo>
                  <a:lnTo>
                    <a:pt x="1" y="2"/>
                  </a:lnTo>
                  <a:lnTo>
                    <a:pt x="0" y="2"/>
                  </a:lnTo>
                  <a:lnTo>
                    <a:pt x="0" y="3"/>
                  </a:lnTo>
                  <a:lnTo>
                    <a:pt x="0" y="6"/>
                  </a:lnTo>
                  <a:lnTo>
                    <a:pt x="2" y="9"/>
                  </a:lnTo>
                  <a:lnTo>
                    <a:pt x="5" y="12"/>
                  </a:lnTo>
                  <a:lnTo>
                    <a:pt x="8" y="14"/>
                  </a:lnTo>
                  <a:lnTo>
                    <a:pt x="10" y="15"/>
                  </a:lnTo>
                  <a:lnTo>
                    <a:pt x="17" y="17"/>
                  </a:lnTo>
                  <a:lnTo>
                    <a:pt x="23" y="17"/>
                  </a:lnTo>
                  <a:lnTo>
                    <a:pt x="26" y="16"/>
                  </a:lnTo>
                  <a:lnTo>
                    <a:pt x="29" y="14"/>
                  </a:lnTo>
                  <a:lnTo>
                    <a:pt x="31" y="8"/>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 name="Freeform 27"/>
            <p:cNvSpPr>
              <a:spLocks/>
            </p:cNvSpPr>
            <p:nvPr/>
          </p:nvSpPr>
          <p:spPr bwMode="auto">
            <a:xfrm flipH="1">
              <a:off x="7984261" y="5143366"/>
              <a:ext cx="106319" cy="61605"/>
            </a:xfrm>
            <a:custGeom>
              <a:avLst/>
              <a:gdLst/>
              <a:ahLst/>
              <a:cxnLst>
                <a:cxn ang="0">
                  <a:pos x="100" y="0"/>
                </a:cxn>
                <a:cxn ang="0">
                  <a:pos x="99" y="0"/>
                </a:cxn>
                <a:cxn ang="0">
                  <a:pos x="99" y="1"/>
                </a:cxn>
                <a:cxn ang="0">
                  <a:pos x="98" y="2"/>
                </a:cxn>
                <a:cxn ang="0">
                  <a:pos x="97" y="3"/>
                </a:cxn>
                <a:cxn ang="0">
                  <a:pos x="57" y="30"/>
                </a:cxn>
                <a:cxn ang="0">
                  <a:pos x="39" y="36"/>
                </a:cxn>
                <a:cxn ang="0">
                  <a:pos x="3" y="42"/>
                </a:cxn>
                <a:cxn ang="0">
                  <a:pos x="1" y="43"/>
                </a:cxn>
                <a:cxn ang="0">
                  <a:pos x="0" y="44"/>
                </a:cxn>
                <a:cxn ang="0">
                  <a:pos x="1" y="45"/>
                </a:cxn>
                <a:cxn ang="0">
                  <a:pos x="5" y="49"/>
                </a:cxn>
                <a:cxn ang="0">
                  <a:pos x="16" y="56"/>
                </a:cxn>
                <a:cxn ang="0">
                  <a:pos x="22" y="59"/>
                </a:cxn>
                <a:cxn ang="0">
                  <a:pos x="35" y="62"/>
                </a:cxn>
                <a:cxn ang="0">
                  <a:pos x="42" y="62"/>
                </a:cxn>
                <a:cxn ang="0">
                  <a:pos x="55" y="61"/>
                </a:cxn>
                <a:cxn ang="0">
                  <a:pos x="83" y="52"/>
                </a:cxn>
                <a:cxn ang="0">
                  <a:pos x="97" y="44"/>
                </a:cxn>
                <a:cxn ang="0">
                  <a:pos x="102" y="40"/>
                </a:cxn>
                <a:cxn ang="0">
                  <a:pos x="105" y="36"/>
                </a:cxn>
                <a:cxn ang="0">
                  <a:pos x="107" y="31"/>
                </a:cxn>
                <a:cxn ang="0">
                  <a:pos x="107" y="28"/>
                </a:cxn>
                <a:cxn ang="0">
                  <a:pos x="107" y="24"/>
                </a:cxn>
                <a:cxn ang="0">
                  <a:pos x="104" y="10"/>
                </a:cxn>
                <a:cxn ang="0">
                  <a:pos x="101" y="1"/>
                </a:cxn>
                <a:cxn ang="0">
                  <a:pos x="100" y="0"/>
                </a:cxn>
              </a:cxnLst>
              <a:rect l="0" t="0" r="r" b="b"/>
              <a:pathLst>
                <a:path w="107" h="62">
                  <a:moveTo>
                    <a:pt x="100" y="0"/>
                  </a:moveTo>
                  <a:lnTo>
                    <a:pt x="99" y="0"/>
                  </a:lnTo>
                  <a:lnTo>
                    <a:pt x="99" y="1"/>
                  </a:lnTo>
                  <a:lnTo>
                    <a:pt x="98" y="2"/>
                  </a:lnTo>
                  <a:lnTo>
                    <a:pt x="97" y="3"/>
                  </a:lnTo>
                  <a:lnTo>
                    <a:pt x="57" y="30"/>
                  </a:lnTo>
                  <a:lnTo>
                    <a:pt x="39" y="36"/>
                  </a:lnTo>
                  <a:lnTo>
                    <a:pt x="3" y="42"/>
                  </a:lnTo>
                  <a:lnTo>
                    <a:pt x="1" y="43"/>
                  </a:lnTo>
                  <a:lnTo>
                    <a:pt x="0" y="44"/>
                  </a:lnTo>
                  <a:lnTo>
                    <a:pt x="1" y="45"/>
                  </a:lnTo>
                  <a:lnTo>
                    <a:pt x="5" y="49"/>
                  </a:lnTo>
                  <a:lnTo>
                    <a:pt x="16" y="56"/>
                  </a:lnTo>
                  <a:lnTo>
                    <a:pt x="22" y="59"/>
                  </a:lnTo>
                  <a:lnTo>
                    <a:pt x="35" y="62"/>
                  </a:lnTo>
                  <a:lnTo>
                    <a:pt x="42" y="62"/>
                  </a:lnTo>
                  <a:lnTo>
                    <a:pt x="55" y="61"/>
                  </a:lnTo>
                  <a:lnTo>
                    <a:pt x="83" y="52"/>
                  </a:lnTo>
                  <a:lnTo>
                    <a:pt x="97" y="44"/>
                  </a:lnTo>
                  <a:lnTo>
                    <a:pt x="102" y="40"/>
                  </a:lnTo>
                  <a:lnTo>
                    <a:pt x="105" y="36"/>
                  </a:lnTo>
                  <a:lnTo>
                    <a:pt x="107" y="31"/>
                  </a:lnTo>
                  <a:lnTo>
                    <a:pt x="107" y="28"/>
                  </a:lnTo>
                  <a:lnTo>
                    <a:pt x="107" y="24"/>
                  </a:lnTo>
                  <a:lnTo>
                    <a:pt x="104" y="10"/>
                  </a:lnTo>
                  <a:lnTo>
                    <a:pt x="101" y="1"/>
                  </a:lnTo>
                  <a:lnTo>
                    <a:pt x="100" y="0"/>
                  </a:lnTo>
                  <a:close/>
                </a:path>
              </a:pathLst>
            </a:custGeom>
            <a:solidFill>
              <a:srgbClr val="DFBE9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 name="Freeform 28"/>
            <p:cNvSpPr>
              <a:spLocks/>
            </p:cNvSpPr>
            <p:nvPr/>
          </p:nvSpPr>
          <p:spPr bwMode="auto">
            <a:xfrm flipH="1">
              <a:off x="8070708" y="5188080"/>
              <a:ext cx="31796" cy="107313"/>
            </a:xfrm>
            <a:custGeom>
              <a:avLst/>
              <a:gdLst/>
              <a:ahLst/>
              <a:cxnLst>
                <a:cxn ang="0">
                  <a:pos x="28" y="18"/>
                </a:cxn>
                <a:cxn ang="0">
                  <a:pos x="28" y="17"/>
                </a:cxn>
                <a:cxn ang="0">
                  <a:pos x="26" y="16"/>
                </a:cxn>
                <a:cxn ang="0">
                  <a:pos x="25" y="16"/>
                </a:cxn>
                <a:cxn ang="0">
                  <a:pos x="22" y="17"/>
                </a:cxn>
                <a:cxn ang="0">
                  <a:pos x="21" y="17"/>
                </a:cxn>
                <a:cxn ang="0">
                  <a:pos x="19" y="16"/>
                </a:cxn>
                <a:cxn ang="0">
                  <a:pos x="17" y="15"/>
                </a:cxn>
                <a:cxn ang="0">
                  <a:pos x="16" y="11"/>
                </a:cxn>
                <a:cxn ang="0">
                  <a:pos x="10" y="2"/>
                </a:cxn>
                <a:cxn ang="0">
                  <a:pos x="9" y="1"/>
                </a:cxn>
                <a:cxn ang="0">
                  <a:pos x="8" y="0"/>
                </a:cxn>
                <a:cxn ang="0">
                  <a:pos x="8" y="0"/>
                </a:cxn>
                <a:cxn ang="0">
                  <a:pos x="7" y="1"/>
                </a:cxn>
                <a:cxn ang="0">
                  <a:pos x="6" y="2"/>
                </a:cxn>
                <a:cxn ang="0">
                  <a:pos x="5" y="4"/>
                </a:cxn>
                <a:cxn ang="0">
                  <a:pos x="0" y="68"/>
                </a:cxn>
                <a:cxn ang="0">
                  <a:pos x="0" y="96"/>
                </a:cxn>
                <a:cxn ang="0">
                  <a:pos x="1" y="103"/>
                </a:cxn>
                <a:cxn ang="0">
                  <a:pos x="2" y="104"/>
                </a:cxn>
                <a:cxn ang="0">
                  <a:pos x="5" y="104"/>
                </a:cxn>
                <a:cxn ang="0">
                  <a:pos x="9" y="105"/>
                </a:cxn>
                <a:cxn ang="0">
                  <a:pos x="15" y="107"/>
                </a:cxn>
                <a:cxn ang="0">
                  <a:pos x="20" y="108"/>
                </a:cxn>
                <a:cxn ang="0">
                  <a:pos x="26" y="107"/>
                </a:cxn>
                <a:cxn ang="0">
                  <a:pos x="29" y="105"/>
                </a:cxn>
                <a:cxn ang="0">
                  <a:pos x="30" y="104"/>
                </a:cxn>
                <a:cxn ang="0">
                  <a:pos x="31" y="103"/>
                </a:cxn>
                <a:cxn ang="0">
                  <a:pos x="31" y="101"/>
                </a:cxn>
                <a:cxn ang="0">
                  <a:pos x="32" y="99"/>
                </a:cxn>
                <a:cxn ang="0">
                  <a:pos x="32" y="92"/>
                </a:cxn>
                <a:cxn ang="0">
                  <a:pos x="29" y="64"/>
                </a:cxn>
                <a:cxn ang="0">
                  <a:pos x="29" y="24"/>
                </a:cxn>
                <a:cxn ang="0">
                  <a:pos x="28" y="18"/>
                </a:cxn>
              </a:cxnLst>
              <a:rect l="0" t="0" r="r" b="b"/>
              <a:pathLst>
                <a:path w="32" h="108">
                  <a:moveTo>
                    <a:pt x="28" y="18"/>
                  </a:moveTo>
                  <a:lnTo>
                    <a:pt x="28" y="17"/>
                  </a:lnTo>
                  <a:lnTo>
                    <a:pt x="26" y="16"/>
                  </a:lnTo>
                  <a:lnTo>
                    <a:pt x="25" y="16"/>
                  </a:lnTo>
                  <a:lnTo>
                    <a:pt x="22" y="17"/>
                  </a:lnTo>
                  <a:lnTo>
                    <a:pt x="21" y="17"/>
                  </a:lnTo>
                  <a:lnTo>
                    <a:pt x="19" y="16"/>
                  </a:lnTo>
                  <a:lnTo>
                    <a:pt x="17" y="15"/>
                  </a:lnTo>
                  <a:lnTo>
                    <a:pt x="16" y="11"/>
                  </a:lnTo>
                  <a:lnTo>
                    <a:pt x="10" y="2"/>
                  </a:lnTo>
                  <a:lnTo>
                    <a:pt x="9" y="1"/>
                  </a:lnTo>
                  <a:lnTo>
                    <a:pt x="8" y="0"/>
                  </a:lnTo>
                  <a:lnTo>
                    <a:pt x="8" y="0"/>
                  </a:lnTo>
                  <a:lnTo>
                    <a:pt x="7" y="1"/>
                  </a:lnTo>
                  <a:lnTo>
                    <a:pt x="6" y="2"/>
                  </a:lnTo>
                  <a:lnTo>
                    <a:pt x="5" y="4"/>
                  </a:lnTo>
                  <a:lnTo>
                    <a:pt x="0" y="68"/>
                  </a:lnTo>
                  <a:lnTo>
                    <a:pt x="0" y="96"/>
                  </a:lnTo>
                  <a:lnTo>
                    <a:pt x="1" y="103"/>
                  </a:lnTo>
                  <a:lnTo>
                    <a:pt x="2" y="104"/>
                  </a:lnTo>
                  <a:lnTo>
                    <a:pt x="5" y="104"/>
                  </a:lnTo>
                  <a:lnTo>
                    <a:pt x="9" y="105"/>
                  </a:lnTo>
                  <a:lnTo>
                    <a:pt x="15" y="107"/>
                  </a:lnTo>
                  <a:lnTo>
                    <a:pt x="20" y="108"/>
                  </a:lnTo>
                  <a:lnTo>
                    <a:pt x="26" y="107"/>
                  </a:lnTo>
                  <a:lnTo>
                    <a:pt x="29" y="105"/>
                  </a:lnTo>
                  <a:lnTo>
                    <a:pt x="30" y="104"/>
                  </a:lnTo>
                  <a:lnTo>
                    <a:pt x="31" y="103"/>
                  </a:lnTo>
                  <a:lnTo>
                    <a:pt x="31" y="101"/>
                  </a:lnTo>
                  <a:lnTo>
                    <a:pt x="32" y="99"/>
                  </a:lnTo>
                  <a:lnTo>
                    <a:pt x="32" y="92"/>
                  </a:lnTo>
                  <a:lnTo>
                    <a:pt x="29" y="64"/>
                  </a:lnTo>
                  <a:lnTo>
                    <a:pt x="29" y="24"/>
                  </a:lnTo>
                  <a:lnTo>
                    <a:pt x="28" y="18"/>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 name="Freeform 29"/>
            <p:cNvSpPr>
              <a:spLocks/>
            </p:cNvSpPr>
            <p:nvPr/>
          </p:nvSpPr>
          <p:spPr bwMode="auto">
            <a:xfrm flipH="1">
              <a:off x="7991217" y="5193048"/>
              <a:ext cx="78498" cy="93402"/>
            </a:xfrm>
            <a:custGeom>
              <a:avLst/>
              <a:gdLst/>
              <a:ahLst/>
              <a:cxnLst>
                <a:cxn ang="0">
                  <a:pos x="76" y="0"/>
                </a:cxn>
                <a:cxn ang="0">
                  <a:pos x="73" y="3"/>
                </a:cxn>
                <a:cxn ang="0">
                  <a:pos x="54" y="13"/>
                </a:cxn>
                <a:cxn ang="0">
                  <a:pos x="42" y="17"/>
                </a:cxn>
                <a:cxn ang="0">
                  <a:pos x="22" y="20"/>
                </a:cxn>
                <a:cxn ang="0">
                  <a:pos x="16" y="19"/>
                </a:cxn>
                <a:cxn ang="0">
                  <a:pos x="10" y="17"/>
                </a:cxn>
                <a:cxn ang="0">
                  <a:pos x="7" y="15"/>
                </a:cxn>
                <a:cxn ang="0">
                  <a:pos x="5" y="15"/>
                </a:cxn>
                <a:cxn ang="0">
                  <a:pos x="3" y="15"/>
                </a:cxn>
                <a:cxn ang="0">
                  <a:pos x="1" y="16"/>
                </a:cxn>
                <a:cxn ang="0">
                  <a:pos x="0" y="20"/>
                </a:cxn>
                <a:cxn ang="0">
                  <a:pos x="4" y="39"/>
                </a:cxn>
                <a:cxn ang="0">
                  <a:pos x="4" y="47"/>
                </a:cxn>
                <a:cxn ang="0">
                  <a:pos x="3" y="79"/>
                </a:cxn>
                <a:cxn ang="0">
                  <a:pos x="4" y="84"/>
                </a:cxn>
                <a:cxn ang="0">
                  <a:pos x="6" y="89"/>
                </a:cxn>
                <a:cxn ang="0">
                  <a:pos x="8" y="92"/>
                </a:cxn>
                <a:cxn ang="0">
                  <a:pos x="10" y="94"/>
                </a:cxn>
                <a:cxn ang="0">
                  <a:pos x="13" y="94"/>
                </a:cxn>
                <a:cxn ang="0">
                  <a:pos x="19" y="89"/>
                </a:cxn>
                <a:cxn ang="0">
                  <a:pos x="27" y="85"/>
                </a:cxn>
                <a:cxn ang="0">
                  <a:pos x="32" y="83"/>
                </a:cxn>
                <a:cxn ang="0">
                  <a:pos x="60" y="68"/>
                </a:cxn>
                <a:cxn ang="0">
                  <a:pos x="65" y="62"/>
                </a:cxn>
                <a:cxn ang="0">
                  <a:pos x="71" y="45"/>
                </a:cxn>
                <a:cxn ang="0">
                  <a:pos x="79" y="6"/>
                </a:cxn>
                <a:cxn ang="0">
                  <a:pos x="79" y="2"/>
                </a:cxn>
                <a:cxn ang="0">
                  <a:pos x="78" y="1"/>
                </a:cxn>
                <a:cxn ang="0">
                  <a:pos x="77" y="0"/>
                </a:cxn>
                <a:cxn ang="0">
                  <a:pos x="76" y="0"/>
                </a:cxn>
              </a:cxnLst>
              <a:rect l="0" t="0" r="r" b="b"/>
              <a:pathLst>
                <a:path w="79" h="94">
                  <a:moveTo>
                    <a:pt x="76" y="0"/>
                  </a:moveTo>
                  <a:lnTo>
                    <a:pt x="73" y="3"/>
                  </a:lnTo>
                  <a:lnTo>
                    <a:pt x="54" y="13"/>
                  </a:lnTo>
                  <a:lnTo>
                    <a:pt x="42" y="17"/>
                  </a:lnTo>
                  <a:lnTo>
                    <a:pt x="22" y="20"/>
                  </a:lnTo>
                  <a:lnTo>
                    <a:pt x="16" y="19"/>
                  </a:lnTo>
                  <a:lnTo>
                    <a:pt x="10" y="17"/>
                  </a:lnTo>
                  <a:lnTo>
                    <a:pt x="7" y="15"/>
                  </a:lnTo>
                  <a:lnTo>
                    <a:pt x="5" y="15"/>
                  </a:lnTo>
                  <a:lnTo>
                    <a:pt x="3" y="15"/>
                  </a:lnTo>
                  <a:lnTo>
                    <a:pt x="1" y="16"/>
                  </a:lnTo>
                  <a:lnTo>
                    <a:pt x="0" y="20"/>
                  </a:lnTo>
                  <a:lnTo>
                    <a:pt x="4" y="39"/>
                  </a:lnTo>
                  <a:lnTo>
                    <a:pt x="4" y="47"/>
                  </a:lnTo>
                  <a:lnTo>
                    <a:pt x="3" y="79"/>
                  </a:lnTo>
                  <a:lnTo>
                    <a:pt x="4" y="84"/>
                  </a:lnTo>
                  <a:lnTo>
                    <a:pt x="6" y="89"/>
                  </a:lnTo>
                  <a:lnTo>
                    <a:pt x="8" y="92"/>
                  </a:lnTo>
                  <a:lnTo>
                    <a:pt x="10" y="94"/>
                  </a:lnTo>
                  <a:lnTo>
                    <a:pt x="13" y="94"/>
                  </a:lnTo>
                  <a:lnTo>
                    <a:pt x="19" y="89"/>
                  </a:lnTo>
                  <a:lnTo>
                    <a:pt x="27" y="85"/>
                  </a:lnTo>
                  <a:lnTo>
                    <a:pt x="32" y="83"/>
                  </a:lnTo>
                  <a:lnTo>
                    <a:pt x="60" y="68"/>
                  </a:lnTo>
                  <a:lnTo>
                    <a:pt x="65" y="62"/>
                  </a:lnTo>
                  <a:lnTo>
                    <a:pt x="71" y="45"/>
                  </a:lnTo>
                  <a:lnTo>
                    <a:pt x="79" y="6"/>
                  </a:lnTo>
                  <a:lnTo>
                    <a:pt x="79" y="2"/>
                  </a:lnTo>
                  <a:lnTo>
                    <a:pt x="78" y="1"/>
                  </a:lnTo>
                  <a:lnTo>
                    <a:pt x="77" y="0"/>
                  </a:lnTo>
                  <a:lnTo>
                    <a:pt x="76" y="0"/>
                  </a:lnTo>
                  <a:close/>
                </a:path>
              </a:pathLst>
            </a:custGeom>
            <a:solidFill>
              <a:srgbClr val="DFBE9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 name="Freeform 30"/>
            <p:cNvSpPr>
              <a:spLocks/>
            </p:cNvSpPr>
            <p:nvPr/>
          </p:nvSpPr>
          <p:spPr bwMode="auto">
            <a:xfrm flipH="1">
              <a:off x="7932592" y="5097659"/>
              <a:ext cx="48688" cy="95389"/>
            </a:xfrm>
            <a:custGeom>
              <a:avLst/>
              <a:gdLst/>
              <a:ahLst/>
              <a:cxnLst>
                <a:cxn ang="0">
                  <a:pos x="20" y="0"/>
                </a:cxn>
                <a:cxn ang="0">
                  <a:pos x="19" y="0"/>
                </a:cxn>
                <a:cxn ang="0">
                  <a:pos x="19" y="1"/>
                </a:cxn>
                <a:cxn ang="0">
                  <a:pos x="25" y="8"/>
                </a:cxn>
                <a:cxn ang="0">
                  <a:pos x="27" y="10"/>
                </a:cxn>
                <a:cxn ang="0">
                  <a:pos x="28" y="12"/>
                </a:cxn>
                <a:cxn ang="0">
                  <a:pos x="28" y="14"/>
                </a:cxn>
                <a:cxn ang="0">
                  <a:pos x="28" y="16"/>
                </a:cxn>
                <a:cxn ang="0">
                  <a:pos x="27" y="19"/>
                </a:cxn>
                <a:cxn ang="0">
                  <a:pos x="20" y="28"/>
                </a:cxn>
                <a:cxn ang="0">
                  <a:pos x="17" y="32"/>
                </a:cxn>
                <a:cxn ang="0">
                  <a:pos x="15" y="33"/>
                </a:cxn>
                <a:cxn ang="0">
                  <a:pos x="14" y="34"/>
                </a:cxn>
                <a:cxn ang="0">
                  <a:pos x="9" y="36"/>
                </a:cxn>
                <a:cxn ang="0">
                  <a:pos x="6" y="37"/>
                </a:cxn>
                <a:cxn ang="0">
                  <a:pos x="3" y="37"/>
                </a:cxn>
                <a:cxn ang="0">
                  <a:pos x="2" y="39"/>
                </a:cxn>
                <a:cxn ang="0">
                  <a:pos x="1" y="40"/>
                </a:cxn>
                <a:cxn ang="0">
                  <a:pos x="0" y="42"/>
                </a:cxn>
                <a:cxn ang="0">
                  <a:pos x="1" y="44"/>
                </a:cxn>
                <a:cxn ang="0">
                  <a:pos x="6" y="58"/>
                </a:cxn>
                <a:cxn ang="0">
                  <a:pos x="7" y="64"/>
                </a:cxn>
                <a:cxn ang="0">
                  <a:pos x="8" y="88"/>
                </a:cxn>
                <a:cxn ang="0">
                  <a:pos x="7" y="92"/>
                </a:cxn>
                <a:cxn ang="0">
                  <a:pos x="6" y="95"/>
                </a:cxn>
                <a:cxn ang="0">
                  <a:pos x="5" y="96"/>
                </a:cxn>
                <a:cxn ang="0">
                  <a:pos x="6" y="96"/>
                </a:cxn>
                <a:cxn ang="0">
                  <a:pos x="8" y="96"/>
                </a:cxn>
                <a:cxn ang="0">
                  <a:pos x="9" y="95"/>
                </a:cxn>
                <a:cxn ang="0">
                  <a:pos x="14" y="91"/>
                </a:cxn>
                <a:cxn ang="0">
                  <a:pos x="18" y="86"/>
                </a:cxn>
                <a:cxn ang="0">
                  <a:pos x="35" y="75"/>
                </a:cxn>
                <a:cxn ang="0">
                  <a:pos x="41" y="68"/>
                </a:cxn>
                <a:cxn ang="0">
                  <a:pos x="48" y="53"/>
                </a:cxn>
                <a:cxn ang="0">
                  <a:pos x="49" y="42"/>
                </a:cxn>
                <a:cxn ang="0">
                  <a:pos x="49" y="32"/>
                </a:cxn>
                <a:cxn ang="0">
                  <a:pos x="46" y="21"/>
                </a:cxn>
                <a:cxn ang="0">
                  <a:pos x="39" y="10"/>
                </a:cxn>
                <a:cxn ang="0">
                  <a:pos x="37" y="9"/>
                </a:cxn>
                <a:cxn ang="0">
                  <a:pos x="22" y="1"/>
                </a:cxn>
                <a:cxn ang="0">
                  <a:pos x="20" y="0"/>
                </a:cxn>
              </a:cxnLst>
              <a:rect l="0" t="0" r="r" b="b"/>
              <a:pathLst>
                <a:path w="49" h="96">
                  <a:moveTo>
                    <a:pt x="20" y="0"/>
                  </a:moveTo>
                  <a:lnTo>
                    <a:pt x="19" y="0"/>
                  </a:lnTo>
                  <a:lnTo>
                    <a:pt x="19" y="1"/>
                  </a:lnTo>
                  <a:lnTo>
                    <a:pt x="25" y="8"/>
                  </a:lnTo>
                  <a:lnTo>
                    <a:pt x="27" y="10"/>
                  </a:lnTo>
                  <a:lnTo>
                    <a:pt x="28" y="12"/>
                  </a:lnTo>
                  <a:lnTo>
                    <a:pt x="28" y="14"/>
                  </a:lnTo>
                  <a:lnTo>
                    <a:pt x="28" y="16"/>
                  </a:lnTo>
                  <a:lnTo>
                    <a:pt x="27" y="19"/>
                  </a:lnTo>
                  <a:lnTo>
                    <a:pt x="20" y="28"/>
                  </a:lnTo>
                  <a:lnTo>
                    <a:pt x="17" y="32"/>
                  </a:lnTo>
                  <a:lnTo>
                    <a:pt x="15" y="33"/>
                  </a:lnTo>
                  <a:lnTo>
                    <a:pt x="14" y="34"/>
                  </a:lnTo>
                  <a:lnTo>
                    <a:pt x="9" y="36"/>
                  </a:lnTo>
                  <a:lnTo>
                    <a:pt x="6" y="37"/>
                  </a:lnTo>
                  <a:lnTo>
                    <a:pt x="3" y="37"/>
                  </a:lnTo>
                  <a:lnTo>
                    <a:pt x="2" y="39"/>
                  </a:lnTo>
                  <a:lnTo>
                    <a:pt x="1" y="40"/>
                  </a:lnTo>
                  <a:lnTo>
                    <a:pt x="0" y="42"/>
                  </a:lnTo>
                  <a:lnTo>
                    <a:pt x="1" y="44"/>
                  </a:lnTo>
                  <a:lnTo>
                    <a:pt x="6" y="58"/>
                  </a:lnTo>
                  <a:lnTo>
                    <a:pt x="7" y="64"/>
                  </a:lnTo>
                  <a:lnTo>
                    <a:pt x="8" y="88"/>
                  </a:lnTo>
                  <a:lnTo>
                    <a:pt x="7" y="92"/>
                  </a:lnTo>
                  <a:lnTo>
                    <a:pt x="6" y="95"/>
                  </a:lnTo>
                  <a:lnTo>
                    <a:pt x="5" y="96"/>
                  </a:lnTo>
                  <a:lnTo>
                    <a:pt x="6" y="96"/>
                  </a:lnTo>
                  <a:lnTo>
                    <a:pt x="8" y="96"/>
                  </a:lnTo>
                  <a:lnTo>
                    <a:pt x="9" y="95"/>
                  </a:lnTo>
                  <a:lnTo>
                    <a:pt x="14" y="91"/>
                  </a:lnTo>
                  <a:lnTo>
                    <a:pt x="18" y="86"/>
                  </a:lnTo>
                  <a:lnTo>
                    <a:pt x="35" y="75"/>
                  </a:lnTo>
                  <a:lnTo>
                    <a:pt x="41" y="68"/>
                  </a:lnTo>
                  <a:lnTo>
                    <a:pt x="48" y="53"/>
                  </a:lnTo>
                  <a:lnTo>
                    <a:pt x="49" y="42"/>
                  </a:lnTo>
                  <a:lnTo>
                    <a:pt x="49" y="32"/>
                  </a:lnTo>
                  <a:lnTo>
                    <a:pt x="46" y="21"/>
                  </a:lnTo>
                  <a:lnTo>
                    <a:pt x="39" y="10"/>
                  </a:lnTo>
                  <a:lnTo>
                    <a:pt x="37" y="9"/>
                  </a:lnTo>
                  <a:lnTo>
                    <a:pt x="22" y="1"/>
                  </a:lnTo>
                  <a:lnTo>
                    <a:pt x="20" y="0"/>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0" name="Freeform 31"/>
            <p:cNvSpPr>
              <a:spLocks/>
            </p:cNvSpPr>
            <p:nvPr/>
          </p:nvSpPr>
          <p:spPr bwMode="auto">
            <a:xfrm flipH="1">
              <a:off x="8103498" y="5184105"/>
              <a:ext cx="59618" cy="76510"/>
            </a:xfrm>
            <a:custGeom>
              <a:avLst/>
              <a:gdLst/>
              <a:ahLst/>
              <a:cxnLst>
                <a:cxn ang="0">
                  <a:pos x="56" y="6"/>
                </a:cxn>
                <a:cxn ang="0">
                  <a:pos x="43" y="9"/>
                </a:cxn>
                <a:cxn ang="0">
                  <a:pos x="36" y="9"/>
                </a:cxn>
                <a:cxn ang="0">
                  <a:pos x="30" y="7"/>
                </a:cxn>
                <a:cxn ang="0">
                  <a:pos x="21" y="1"/>
                </a:cxn>
                <a:cxn ang="0">
                  <a:pos x="15" y="0"/>
                </a:cxn>
                <a:cxn ang="0">
                  <a:pos x="13" y="1"/>
                </a:cxn>
                <a:cxn ang="0">
                  <a:pos x="11" y="4"/>
                </a:cxn>
                <a:cxn ang="0">
                  <a:pos x="10" y="9"/>
                </a:cxn>
                <a:cxn ang="0">
                  <a:pos x="7" y="20"/>
                </a:cxn>
                <a:cxn ang="0">
                  <a:pos x="5" y="38"/>
                </a:cxn>
                <a:cxn ang="0">
                  <a:pos x="0" y="65"/>
                </a:cxn>
                <a:cxn ang="0">
                  <a:pos x="0" y="70"/>
                </a:cxn>
                <a:cxn ang="0">
                  <a:pos x="1" y="70"/>
                </a:cxn>
                <a:cxn ang="0">
                  <a:pos x="2" y="71"/>
                </a:cxn>
                <a:cxn ang="0">
                  <a:pos x="4" y="72"/>
                </a:cxn>
                <a:cxn ang="0">
                  <a:pos x="6" y="73"/>
                </a:cxn>
                <a:cxn ang="0">
                  <a:pos x="9" y="74"/>
                </a:cxn>
                <a:cxn ang="0">
                  <a:pos x="38" y="77"/>
                </a:cxn>
                <a:cxn ang="0">
                  <a:pos x="47" y="77"/>
                </a:cxn>
                <a:cxn ang="0">
                  <a:pos x="51" y="76"/>
                </a:cxn>
                <a:cxn ang="0">
                  <a:pos x="54" y="74"/>
                </a:cxn>
                <a:cxn ang="0">
                  <a:pos x="55" y="73"/>
                </a:cxn>
                <a:cxn ang="0">
                  <a:pos x="56" y="70"/>
                </a:cxn>
                <a:cxn ang="0">
                  <a:pos x="56" y="67"/>
                </a:cxn>
                <a:cxn ang="0">
                  <a:pos x="55" y="58"/>
                </a:cxn>
                <a:cxn ang="0">
                  <a:pos x="55" y="26"/>
                </a:cxn>
                <a:cxn ang="0">
                  <a:pos x="56" y="23"/>
                </a:cxn>
                <a:cxn ang="0">
                  <a:pos x="60" y="12"/>
                </a:cxn>
                <a:cxn ang="0">
                  <a:pos x="60" y="10"/>
                </a:cxn>
                <a:cxn ang="0">
                  <a:pos x="60" y="8"/>
                </a:cxn>
                <a:cxn ang="0">
                  <a:pos x="60" y="7"/>
                </a:cxn>
                <a:cxn ang="0">
                  <a:pos x="58" y="6"/>
                </a:cxn>
                <a:cxn ang="0">
                  <a:pos x="56" y="6"/>
                </a:cxn>
              </a:cxnLst>
              <a:rect l="0" t="0" r="r" b="b"/>
              <a:pathLst>
                <a:path w="60" h="77">
                  <a:moveTo>
                    <a:pt x="56" y="6"/>
                  </a:moveTo>
                  <a:lnTo>
                    <a:pt x="43" y="9"/>
                  </a:lnTo>
                  <a:lnTo>
                    <a:pt x="36" y="9"/>
                  </a:lnTo>
                  <a:lnTo>
                    <a:pt x="30" y="7"/>
                  </a:lnTo>
                  <a:lnTo>
                    <a:pt x="21" y="1"/>
                  </a:lnTo>
                  <a:lnTo>
                    <a:pt x="15" y="0"/>
                  </a:lnTo>
                  <a:lnTo>
                    <a:pt x="13" y="1"/>
                  </a:lnTo>
                  <a:lnTo>
                    <a:pt x="11" y="4"/>
                  </a:lnTo>
                  <a:lnTo>
                    <a:pt x="10" y="9"/>
                  </a:lnTo>
                  <a:lnTo>
                    <a:pt x="7" y="20"/>
                  </a:lnTo>
                  <a:lnTo>
                    <a:pt x="5" y="38"/>
                  </a:lnTo>
                  <a:lnTo>
                    <a:pt x="0" y="65"/>
                  </a:lnTo>
                  <a:lnTo>
                    <a:pt x="0" y="70"/>
                  </a:lnTo>
                  <a:lnTo>
                    <a:pt x="1" y="70"/>
                  </a:lnTo>
                  <a:lnTo>
                    <a:pt x="2" y="71"/>
                  </a:lnTo>
                  <a:lnTo>
                    <a:pt x="4" y="72"/>
                  </a:lnTo>
                  <a:lnTo>
                    <a:pt x="6" y="73"/>
                  </a:lnTo>
                  <a:lnTo>
                    <a:pt x="9" y="74"/>
                  </a:lnTo>
                  <a:lnTo>
                    <a:pt x="38" y="77"/>
                  </a:lnTo>
                  <a:lnTo>
                    <a:pt x="47" y="77"/>
                  </a:lnTo>
                  <a:lnTo>
                    <a:pt x="51" y="76"/>
                  </a:lnTo>
                  <a:lnTo>
                    <a:pt x="54" y="74"/>
                  </a:lnTo>
                  <a:lnTo>
                    <a:pt x="55" y="73"/>
                  </a:lnTo>
                  <a:lnTo>
                    <a:pt x="56" y="70"/>
                  </a:lnTo>
                  <a:lnTo>
                    <a:pt x="56" y="67"/>
                  </a:lnTo>
                  <a:lnTo>
                    <a:pt x="55" y="58"/>
                  </a:lnTo>
                  <a:lnTo>
                    <a:pt x="55" y="26"/>
                  </a:lnTo>
                  <a:lnTo>
                    <a:pt x="56" y="23"/>
                  </a:lnTo>
                  <a:lnTo>
                    <a:pt x="60" y="12"/>
                  </a:lnTo>
                  <a:lnTo>
                    <a:pt x="60" y="10"/>
                  </a:lnTo>
                  <a:lnTo>
                    <a:pt x="60" y="8"/>
                  </a:lnTo>
                  <a:lnTo>
                    <a:pt x="60" y="7"/>
                  </a:lnTo>
                  <a:lnTo>
                    <a:pt x="58" y="6"/>
                  </a:lnTo>
                  <a:lnTo>
                    <a:pt x="56" y="6"/>
                  </a:lnTo>
                  <a:close/>
                </a:path>
              </a:pathLst>
            </a:custGeom>
            <a:solidFill>
              <a:srgbClr val="D4A77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1" name="Freeform 32"/>
            <p:cNvSpPr>
              <a:spLocks/>
            </p:cNvSpPr>
            <p:nvPr/>
          </p:nvSpPr>
          <p:spPr bwMode="auto">
            <a:xfrm flipH="1">
              <a:off x="7939548" y="5044996"/>
              <a:ext cx="82472" cy="117249"/>
            </a:xfrm>
            <a:custGeom>
              <a:avLst/>
              <a:gdLst/>
              <a:ahLst/>
              <a:cxnLst>
                <a:cxn ang="0">
                  <a:pos x="15" y="2"/>
                </a:cxn>
                <a:cxn ang="0">
                  <a:pos x="10" y="0"/>
                </a:cxn>
                <a:cxn ang="0">
                  <a:pos x="6" y="0"/>
                </a:cxn>
                <a:cxn ang="0">
                  <a:pos x="5" y="0"/>
                </a:cxn>
                <a:cxn ang="0">
                  <a:pos x="3" y="1"/>
                </a:cxn>
                <a:cxn ang="0">
                  <a:pos x="2" y="4"/>
                </a:cxn>
                <a:cxn ang="0">
                  <a:pos x="1" y="8"/>
                </a:cxn>
                <a:cxn ang="0">
                  <a:pos x="0" y="11"/>
                </a:cxn>
                <a:cxn ang="0">
                  <a:pos x="1" y="14"/>
                </a:cxn>
                <a:cxn ang="0">
                  <a:pos x="2" y="16"/>
                </a:cxn>
                <a:cxn ang="0">
                  <a:pos x="5" y="24"/>
                </a:cxn>
                <a:cxn ang="0">
                  <a:pos x="5" y="26"/>
                </a:cxn>
                <a:cxn ang="0">
                  <a:pos x="6" y="29"/>
                </a:cxn>
                <a:cxn ang="0">
                  <a:pos x="7" y="30"/>
                </a:cxn>
                <a:cxn ang="0">
                  <a:pos x="10" y="31"/>
                </a:cxn>
                <a:cxn ang="0">
                  <a:pos x="12" y="31"/>
                </a:cxn>
                <a:cxn ang="0">
                  <a:pos x="15" y="32"/>
                </a:cxn>
                <a:cxn ang="0">
                  <a:pos x="17" y="33"/>
                </a:cxn>
                <a:cxn ang="0">
                  <a:pos x="19" y="35"/>
                </a:cxn>
                <a:cxn ang="0">
                  <a:pos x="21" y="37"/>
                </a:cxn>
                <a:cxn ang="0">
                  <a:pos x="27" y="52"/>
                </a:cxn>
                <a:cxn ang="0">
                  <a:pos x="29" y="59"/>
                </a:cxn>
                <a:cxn ang="0">
                  <a:pos x="32" y="61"/>
                </a:cxn>
                <a:cxn ang="0">
                  <a:pos x="37" y="65"/>
                </a:cxn>
                <a:cxn ang="0">
                  <a:pos x="39" y="67"/>
                </a:cxn>
                <a:cxn ang="0">
                  <a:pos x="40" y="69"/>
                </a:cxn>
                <a:cxn ang="0">
                  <a:pos x="43" y="76"/>
                </a:cxn>
                <a:cxn ang="0">
                  <a:pos x="45" y="98"/>
                </a:cxn>
                <a:cxn ang="0">
                  <a:pos x="46" y="106"/>
                </a:cxn>
                <a:cxn ang="0">
                  <a:pos x="47" y="108"/>
                </a:cxn>
                <a:cxn ang="0">
                  <a:pos x="50" y="113"/>
                </a:cxn>
                <a:cxn ang="0">
                  <a:pos x="52" y="115"/>
                </a:cxn>
                <a:cxn ang="0">
                  <a:pos x="56" y="118"/>
                </a:cxn>
                <a:cxn ang="0">
                  <a:pos x="57" y="118"/>
                </a:cxn>
                <a:cxn ang="0">
                  <a:pos x="59" y="118"/>
                </a:cxn>
                <a:cxn ang="0">
                  <a:pos x="60" y="117"/>
                </a:cxn>
                <a:cxn ang="0">
                  <a:pos x="61" y="114"/>
                </a:cxn>
                <a:cxn ang="0">
                  <a:pos x="61" y="96"/>
                </a:cxn>
                <a:cxn ang="0">
                  <a:pos x="62" y="88"/>
                </a:cxn>
                <a:cxn ang="0">
                  <a:pos x="62" y="87"/>
                </a:cxn>
                <a:cxn ang="0">
                  <a:pos x="62" y="86"/>
                </a:cxn>
                <a:cxn ang="0">
                  <a:pos x="63" y="86"/>
                </a:cxn>
                <a:cxn ang="0">
                  <a:pos x="65" y="87"/>
                </a:cxn>
                <a:cxn ang="0">
                  <a:pos x="67" y="90"/>
                </a:cxn>
                <a:cxn ang="0">
                  <a:pos x="73" y="101"/>
                </a:cxn>
                <a:cxn ang="0">
                  <a:pos x="75" y="106"/>
                </a:cxn>
                <a:cxn ang="0">
                  <a:pos x="76" y="114"/>
                </a:cxn>
                <a:cxn ang="0">
                  <a:pos x="76" y="115"/>
                </a:cxn>
                <a:cxn ang="0">
                  <a:pos x="76" y="115"/>
                </a:cxn>
                <a:cxn ang="0">
                  <a:pos x="78" y="115"/>
                </a:cxn>
                <a:cxn ang="0">
                  <a:pos x="80" y="113"/>
                </a:cxn>
                <a:cxn ang="0">
                  <a:pos x="82" y="111"/>
                </a:cxn>
                <a:cxn ang="0">
                  <a:pos x="83" y="109"/>
                </a:cxn>
                <a:cxn ang="0">
                  <a:pos x="83" y="103"/>
                </a:cxn>
                <a:cxn ang="0">
                  <a:pos x="81" y="91"/>
                </a:cxn>
                <a:cxn ang="0">
                  <a:pos x="73" y="75"/>
                </a:cxn>
                <a:cxn ang="0">
                  <a:pos x="39" y="26"/>
                </a:cxn>
                <a:cxn ang="0">
                  <a:pos x="25" y="9"/>
                </a:cxn>
                <a:cxn ang="0">
                  <a:pos x="20" y="5"/>
                </a:cxn>
                <a:cxn ang="0">
                  <a:pos x="15" y="2"/>
                </a:cxn>
              </a:cxnLst>
              <a:rect l="0" t="0" r="r" b="b"/>
              <a:pathLst>
                <a:path w="83" h="118">
                  <a:moveTo>
                    <a:pt x="15" y="2"/>
                  </a:moveTo>
                  <a:lnTo>
                    <a:pt x="10" y="0"/>
                  </a:lnTo>
                  <a:lnTo>
                    <a:pt x="6" y="0"/>
                  </a:lnTo>
                  <a:lnTo>
                    <a:pt x="5" y="0"/>
                  </a:lnTo>
                  <a:lnTo>
                    <a:pt x="3" y="1"/>
                  </a:lnTo>
                  <a:lnTo>
                    <a:pt x="2" y="4"/>
                  </a:lnTo>
                  <a:lnTo>
                    <a:pt x="1" y="8"/>
                  </a:lnTo>
                  <a:lnTo>
                    <a:pt x="0" y="11"/>
                  </a:lnTo>
                  <a:lnTo>
                    <a:pt x="1" y="14"/>
                  </a:lnTo>
                  <a:lnTo>
                    <a:pt x="2" y="16"/>
                  </a:lnTo>
                  <a:lnTo>
                    <a:pt x="5" y="24"/>
                  </a:lnTo>
                  <a:lnTo>
                    <a:pt x="5" y="26"/>
                  </a:lnTo>
                  <a:lnTo>
                    <a:pt x="6" y="29"/>
                  </a:lnTo>
                  <a:lnTo>
                    <a:pt x="7" y="30"/>
                  </a:lnTo>
                  <a:lnTo>
                    <a:pt x="10" y="31"/>
                  </a:lnTo>
                  <a:lnTo>
                    <a:pt x="12" y="31"/>
                  </a:lnTo>
                  <a:lnTo>
                    <a:pt x="15" y="32"/>
                  </a:lnTo>
                  <a:lnTo>
                    <a:pt x="17" y="33"/>
                  </a:lnTo>
                  <a:lnTo>
                    <a:pt x="19" y="35"/>
                  </a:lnTo>
                  <a:lnTo>
                    <a:pt x="21" y="37"/>
                  </a:lnTo>
                  <a:lnTo>
                    <a:pt x="27" y="52"/>
                  </a:lnTo>
                  <a:lnTo>
                    <a:pt x="29" y="59"/>
                  </a:lnTo>
                  <a:lnTo>
                    <a:pt x="32" y="61"/>
                  </a:lnTo>
                  <a:lnTo>
                    <a:pt x="37" y="65"/>
                  </a:lnTo>
                  <a:lnTo>
                    <a:pt x="39" y="67"/>
                  </a:lnTo>
                  <a:lnTo>
                    <a:pt x="40" y="69"/>
                  </a:lnTo>
                  <a:lnTo>
                    <a:pt x="43" y="76"/>
                  </a:lnTo>
                  <a:lnTo>
                    <a:pt x="45" y="98"/>
                  </a:lnTo>
                  <a:lnTo>
                    <a:pt x="46" y="106"/>
                  </a:lnTo>
                  <a:lnTo>
                    <a:pt x="47" y="108"/>
                  </a:lnTo>
                  <a:lnTo>
                    <a:pt x="50" y="113"/>
                  </a:lnTo>
                  <a:lnTo>
                    <a:pt x="52" y="115"/>
                  </a:lnTo>
                  <a:lnTo>
                    <a:pt x="56" y="118"/>
                  </a:lnTo>
                  <a:lnTo>
                    <a:pt x="57" y="118"/>
                  </a:lnTo>
                  <a:lnTo>
                    <a:pt x="59" y="118"/>
                  </a:lnTo>
                  <a:lnTo>
                    <a:pt x="60" y="117"/>
                  </a:lnTo>
                  <a:lnTo>
                    <a:pt x="61" y="114"/>
                  </a:lnTo>
                  <a:lnTo>
                    <a:pt x="61" y="96"/>
                  </a:lnTo>
                  <a:lnTo>
                    <a:pt x="62" y="88"/>
                  </a:lnTo>
                  <a:lnTo>
                    <a:pt x="62" y="87"/>
                  </a:lnTo>
                  <a:lnTo>
                    <a:pt x="62" y="86"/>
                  </a:lnTo>
                  <a:lnTo>
                    <a:pt x="63" y="86"/>
                  </a:lnTo>
                  <a:lnTo>
                    <a:pt x="65" y="87"/>
                  </a:lnTo>
                  <a:lnTo>
                    <a:pt x="67" y="90"/>
                  </a:lnTo>
                  <a:lnTo>
                    <a:pt x="73" y="101"/>
                  </a:lnTo>
                  <a:lnTo>
                    <a:pt x="75" y="106"/>
                  </a:lnTo>
                  <a:lnTo>
                    <a:pt x="76" y="114"/>
                  </a:lnTo>
                  <a:lnTo>
                    <a:pt x="76" y="115"/>
                  </a:lnTo>
                  <a:lnTo>
                    <a:pt x="76" y="115"/>
                  </a:lnTo>
                  <a:lnTo>
                    <a:pt x="78" y="115"/>
                  </a:lnTo>
                  <a:lnTo>
                    <a:pt x="80" y="113"/>
                  </a:lnTo>
                  <a:lnTo>
                    <a:pt x="82" y="111"/>
                  </a:lnTo>
                  <a:lnTo>
                    <a:pt x="83" y="109"/>
                  </a:lnTo>
                  <a:lnTo>
                    <a:pt x="83" y="103"/>
                  </a:lnTo>
                  <a:lnTo>
                    <a:pt x="81" y="91"/>
                  </a:lnTo>
                  <a:lnTo>
                    <a:pt x="73" y="75"/>
                  </a:lnTo>
                  <a:lnTo>
                    <a:pt x="39" y="26"/>
                  </a:lnTo>
                  <a:lnTo>
                    <a:pt x="25" y="9"/>
                  </a:lnTo>
                  <a:lnTo>
                    <a:pt x="20" y="5"/>
                  </a:lnTo>
                  <a:lnTo>
                    <a:pt x="15" y="2"/>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2" name="Freeform 33"/>
            <p:cNvSpPr>
              <a:spLocks/>
            </p:cNvSpPr>
            <p:nvPr/>
          </p:nvSpPr>
          <p:spPr bwMode="auto">
            <a:xfrm flipH="1">
              <a:off x="7925637" y="5030092"/>
              <a:ext cx="93402" cy="135134"/>
            </a:xfrm>
            <a:custGeom>
              <a:avLst/>
              <a:gdLst/>
              <a:ahLst/>
              <a:cxnLst>
                <a:cxn ang="0">
                  <a:pos x="28" y="0"/>
                </a:cxn>
                <a:cxn ang="0">
                  <a:pos x="23" y="1"/>
                </a:cxn>
                <a:cxn ang="0">
                  <a:pos x="4" y="9"/>
                </a:cxn>
                <a:cxn ang="0">
                  <a:pos x="1" y="14"/>
                </a:cxn>
                <a:cxn ang="0">
                  <a:pos x="1" y="21"/>
                </a:cxn>
                <a:cxn ang="0">
                  <a:pos x="4" y="30"/>
                </a:cxn>
                <a:cxn ang="0">
                  <a:pos x="7" y="34"/>
                </a:cxn>
                <a:cxn ang="0">
                  <a:pos x="15" y="34"/>
                </a:cxn>
                <a:cxn ang="0">
                  <a:pos x="18" y="35"/>
                </a:cxn>
                <a:cxn ang="0">
                  <a:pos x="24" y="48"/>
                </a:cxn>
                <a:cxn ang="0">
                  <a:pos x="40" y="68"/>
                </a:cxn>
                <a:cxn ang="0">
                  <a:pos x="47" y="93"/>
                </a:cxn>
                <a:cxn ang="0">
                  <a:pos x="47" y="117"/>
                </a:cxn>
                <a:cxn ang="0">
                  <a:pos x="43" y="135"/>
                </a:cxn>
                <a:cxn ang="0">
                  <a:pos x="46" y="136"/>
                </a:cxn>
                <a:cxn ang="0">
                  <a:pos x="55" y="135"/>
                </a:cxn>
                <a:cxn ang="0">
                  <a:pos x="58" y="133"/>
                </a:cxn>
                <a:cxn ang="0">
                  <a:pos x="62" y="104"/>
                </a:cxn>
                <a:cxn ang="0">
                  <a:pos x="60" y="90"/>
                </a:cxn>
                <a:cxn ang="0">
                  <a:pos x="62" y="89"/>
                </a:cxn>
                <a:cxn ang="0">
                  <a:pos x="65" y="93"/>
                </a:cxn>
                <a:cxn ang="0">
                  <a:pos x="71" y="110"/>
                </a:cxn>
                <a:cxn ang="0">
                  <a:pos x="71" y="121"/>
                </a:cxn>
                <a:cxn ang="0">
                  <a:pos x="73" y="130"/>
                </a:cxn>
                <a:cxn ang="0">
                  <a:pos x="78" y="132"/>
                </a:cxn>
                <a:cxn ang="0">
                  <a:pos x="87" y="130"/>
                </a:cxn>
                <a:cxn ang="0">
                  <a:pos x="92" y="127"/>
                </a:cxn>
                <a:cxn ang="0">
                  <a:pos x="94" y="122"/>
                </a:cxn>
                <a:cxn ang="0">
                  <a:pos x="88" y="101"/>
                </a:cxn>
                <a:cxn ang="0">
                  <a:pos x="71" y="72"/>
                </a:cxn>
                <a:cxn ang="0">
                  <a:pos x="70" y="66"/>
                </a:cxn>
                <a:cxn ang="0">
                  <a:pos x="72" y="61"/>
                </a:cxn>
                <a:cxn ang="0">
                  <a:pos x="70" y="50"/>
                </a:cxn>
                <a:cxn ang="0">
                  <a:pos x="65" y="41"/>
                </a:cxn>
                <a:cxn ang="0">
                  <a:pos x="59" y="35"/>
                </a:cxn>
                <a:cxn ang="0">
                  <a:pos x="35" y="19"/>
                </a:cxn>
                <a:cxn ang="0">
                  <a:pos x="33" y="14"/>
                </a:cxn>
                <a:cxn ang="0">
                  <a:pos x="34" y="10"/>
                </a:cxn>
                <a:cxn ang="0">
                  <a:pos x="36" y="5"/>
                </a:cxn>
                <a:cxn ang="0">
                  <a:pos x="35" y="2"/>
                </a:cxn>
                <a:cxn ang="0">
                  <a:pos x="31" y="0"/>
                </a:cxn>
              </a:cxnLst>
              <a:rect l="0" t="0" r="r" b="b"/>
              <a:pathLst>
                <a:path w="94" h="136">
                  <a:moveTo>
                    <a:pt x="31" y="0"/>
                  </a:moveTo>
                  <a:lnTo>
                    <a:pt x="28" y="0"/>
                  </a:lnTo>
                  <a:lnTo>
                    <a:pt x="26" y="0"/>
                  </a:lnTo>
                  <a:lnTo>
                    <a:pt x="23" y="1"/>
                  </a:lnTo>
                  <a:lnTo>
                    <a:pt x="9" y="5"/>
                  </a:lnTo>
                  <a:lnTo>
                    <a:pt x="4" y="9"/>
                  </a:lnTo>
                  <a:lnTo>
                    <a:pt x="2" y="12"/>
                  </a:lnTo>
                  <a:lnTo>
                    <a:pt x="1" y="14"/>
                  </a:lnTo>
                  <a:lnTo>
                    <a:pt x="0" y="18"/>
                  </a:lnTo>
                  <a:lnTo>
                    <a:pt x="1" y="21"/>
                  </a:lnTo>
                  <a:lnTo>
                    <a:pt x="2" y="26"/>
                  </a:lnTo>
                  <a:lnTo>
                    <a:pt x="4" y="30"/>
                  </a:lnTo>
                  <a:lnTo>
                    <a:pt x="6" y="33"/>
                  </a:lnTo>
                  <a:lnTo>
                    <a:pt x="7" y="34"/>
                  </a:lnTo>
                  <a:lnTo>
                    <a:pt x="8" y="34"/>
                  </a:lnTo>
                  <a:lnTo>
                    <a:pt x="15" y="34"/>
                  </a:lnTo>
                  <a:lnTo>
                    <a:pt x="17" y="34"/>
                  </a:lnTo>
                  <a:lnTo>
                    <a:pt x="18" y="35"/>
                  </a:lnTo>
                  <a:lnTo>
                    <a:pt x="19" y="37"/>
                  </a:lnTo>
                  <a:lnTo>
                    <a:pt x="24" y="48"/>
                  </a:lnTo>
                  <a:lnTo>
                    <a:pt x="26" y="52"/>
                  </a:lnTo>
                  <a:lnTo>
                    <a:pt x="40" y="68"/>
                  </a:lnTo>
                  <a:lnTo>
                    <a:pt x="41" y="72"/>
                  </a:lnTo>
                  <a:lnTo>
                    <a:pt x="47" y="93"/>
                  </a:lnTo>
                  <a:lnTo>
                    <a:pt x="48" y="105"/>
                  </a:lnTo>
                  <a:lnTo>
                    <a:pt x="47" y="117"/>
                  </a:lnTo>
                  <a:lnTo>
                    <a:pt x="43" y="133"/>
                  </a:lnTo>
                  <a:lnTo>
                    <a:pt x="43" y="135"/>
                  </a:lnTo>
                  <a:lnTo>
                    <a:pt x="44" y="136"/>
                  </a:lnTo>
                  <a:lnTo>
                    <a:pt x="46" y="136"/>
                  </a:lnTo>
                  <a:lnTo>
                    <a:pt x="51" y="136"/>
                  </a:lnTo>
                  <a:lnTo>
                    <a:pt x="55" y="135"/>
                  </a:lnTo>
                  <a:lnTo>
                    <a:pt x="57" y="134"/>
                  </a:lnTo>
                  <a:lnTo>
                    <a:pt x="58" y="133"/>
                  </a:lnTo>
                  <a:lnTo>
                    <a:pt x="60" y="129"/>
                  </a:lnTo>
                  <a:lnTo>
                    <a:pt x="62" y="104"/>
                  </a:lnTo>
                  <a:lnTo>
                    <a:pt x="60" y="92"/>
                  </a:lnTo>
                  <a:lnTo>
                    <a:pt x="60" y="90"/>
                  </a:lnTo>
                  <a:lnTo>
                    <a:pt x="61" y="89"/>
                  </a:lnTo>
                  <a:lnTo>
                    <a:pt x="62" y="89"/>
                  </a:lnTo>
                  <a:lnTo>
                    <a:pt x="63" y="89"/>
                  </a:lnTo>
                  <a:lnTo>
                    <a:pt x="65" y="93"/>
                  </a:lnTo>
                  <a:lnTo>
                    <a:pt x="70" y="103"/>
                  </a:lnTo>
                  <a:lnTo>
                    <a:pt x="71" y="110"/>
                  </a:lnTo>
                  <a:lnTo>
                    <a:pt x="71" y="118"/>
                  </a:lnTo>
                  <a:lnTo>
                    <a:pt x="71" y="121"/>
                  </a:lnTo>
                  <a:lnTo>
                    <a:pt x="72" y="128"/>
                  </a:lnTo>
                  <a:lnTo>
                    <a:pt x="73" y="130"/>
                  </a:lnTo>
                  <a:lnTo>
                    <a:pt x="75" y="131"/>
                  </a:lnTo>
                  <a:lnTo>
                    <a:pt x="78" y="132"/>
                  </a:lnTo>
                  <a:lnTo>
                    <a:pt x="81" y="132"/>
                  </a:lnTo>
                  <a:lnTo>
                    <a:pt x="87" y="130"/>
                  </a:lnTo>
                  <a:lnTo>
                    <a:pt x="91" y="129"/>
                  </a:lnTo>
                  <a:lnTo>
                    <a:pt x="92" y="127"/>
                  </a:lnTo>
                  <a:lnTo>
                    <a:pt x="94" y="125"/>
                  </a:lnTo>
                  <a:lnTo>
                    <a:pt x="94" y="122"/>
                  </a:lnTo>
                  <a:lnTo>
                    <a:pt x="93" y="115"/>
                  </a:lnTo>
                  <a:lnTo>
                    <a:pt x="88" y="101"/>
                  </a:lnTo>
                  <a:lnTo>
                    <a:pt x="84" y="93"/>
                  </a:lnTo>
                  <a:lnTo>
                    <a:pt x="71" y="72"/>
                  </a:lnTo>
                  <a:lnTo>
                    <a:pt x="70" y="68"/>
                  </a:lnTo>
                  <a:lnTo>
                    <a:pt x="70" y="66"/>
                  </a:lnTo>
                  <a:lnTo>
                    <a:pt x="70" y="63"/>
                  </a:lnTo>
                  <a:lnTo>
                    <a:pt x="72" y="61"/>
                  </a:lnTo>
                  <a:lnTo>
                    <a:pt x="72" y="57"/>
                  </a:lnTo>
                  <a:lnTo>
                    <a:pt x="70" y="50"/>
                  </a:lnTo>
                  <a:lnTo>
                    <a:pt x="68" y="46"/>
                  </a:lnTo>
                  <a:lnTo>
                    <a:pt x="65" y="41"/>
                  </a:lnTo>
                  <a:lnTo>
                    <a:pt x="62" y="38"/>
                  </a:lnTo>
                  <a:lnTo>
                    <a:pt x="59" y="35"/>
                  </a:lnTo>
                  <a:lnTo>
                    <a:pt x="41" y="24"/>
                  </a:lnTo>
                  <a:lnTo>
                    <a:pt x="35" y="19"/>
                  </a:lnTo>
                  <a:lnTo>
                    <a:pt x="33" y="17"/>
                  </a:lnTo>
                  <a:lnTo>
                    <a:pt x="33" y="14"/>
                  </a:lnTo>
                  <a:lnTo>
                    <a:pt x="33" y="12"/>
                  </a:lnTo>
                  <a:lnTo>
                    <a:pt x="34" y="10"/>
                  </a:lnTo>
                  <a:lnTo>
                    <a:pt x="36" y="7"/>
                  </a:lnTo>
                  <a:lnTo>
                    <a:pt x="36" y="5"/>
                  </a:lnTo>
                  <a:lnTo>
                    <a:pt x="36" y="4"/>
                  </a:lnTo>
                  <a:lnTo>
                    <a:pt x="35" y="2"/>
                  </a:lnTo>
                  <a:lnTo>
                    <a:pt x="33" y="1"/>
                  </a:lnTo>
                  <a:lnTo>
                    <a:pt x="31" y="0"/>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34"/>
            <p:cNvSpPr>
              <a:spLocks/>
            </p:cNvSpPr>
            <p:nvPr/>
          </p:nvSpPr>
          <p:spPr bwMode="auto">
            <a:xfrm flipH="1">
              <a:off x="7968363" y="5073812"/>
              <a:ext cx="10930" cy="13911"/>
            </a:xfrm>
            <a:custGeom>
              <a:avLst/>
              <a:gdLst/>
              <a:ahLst/>
              <a:cxnLst>
                <a:cxn ang="0">
                  <a:pos x="6" y="0"/>
                </a:cxn>
                <a:cxn ang="0">
                  <a:pos x="5" y="0"/>
                </a:cxn>
                <a:cxn ang="0">
                  <a:pos x="4" y="0"/>
                </a:cxn>
                <a:cxn ang="0">
                  <a:pos x="1" y="2"/>
                </a:cxn>
                <a:cxn ang="0">
                  <a:pos x="0" y="5"/>
                </a:cxn>
                <a:cxn ang="0">
                  <a:pos x="0" y="8"/>
                </a:cxn>
                <a:cxn ang="0">
                  <a:pos x="2" y="10"/>
                </a:cxn>
                <a:cxn ang="0">
                  <a:pos x="6" y="12"/>
                </a:cxn>
                <a:cxn ang="0">
                  <a:pos x="9" y="13"/>
                </a:cxn>
                <a:cxn ang="0">
                  <a:pos x="11" y="14"/>
                </a:cxn>
                <a:cxn ang="0">
                  <a:pos x="11" y="13"/>
                </a:cxn>
                <a:cxn ang="0">
                  <a:pos x="11" y="11"/>
                </a:cxn>
                <a:cxn ang="0">
                  <a:pos x="7" y="2"/>
                </a:cxn>
                <a:cxn ang="0">
                  <a:pos x="7" y="1"/>
                </a:cxn>
                <a:cxn ang="0">
                  <a:pos x="6" y="0"/>
                </a:cxn>
              </a:cxnLst>
              <a:rect l="0" t="0" r="r" b="b"/>
              <a:pathLst>
                <a:path w="11" h="14">
                  <a:moveTo>
                    <a:pt x="6" y="0"/>
                  </a:moveTo>
                  <a:lnTo>
                    <a:pt x="5" y="0"/>
                  </a:lnTo>
                  <a:lnTo>
                    <a:pt x="4" y="0"/>
                  </a:lnTo>
                  <a:lnTo>
                    <a:pt x="1" y="2"/>
                  </a:lnTo>
                  <a:lnTo>
                    <a:pt x="0" y="5"/>
                  </a:lnTo>
                  <a:lnTo>
                    <a:pt x="0" y="8"/>
                  </a:lnTo>
                  <a:lnTo>
                    <a:pt x="2" y="10"/>
                  </a:lnTo>
                  <a:lnTo>
                    <a:pt x="6" y="12"/>
                  </a:lnTo>
                  <a:lnTo>
                    <a:pt x="9" y="13"/>
                  </a:lnTo>
                  <a:lnTo>
                    <a:pt x="11" y="14"/>
                  </a:lnTo>
                  <a:lnTo>
                    <a:pt x="11" y="13"/>
                  </a:lnTo>
                  <a:lnTo>
                    <a:pt x="11" y="11"/>
                  </a:lnTo>
                  <a:lnTo>
                    <a:pt x="7" y="2"/>
                  </a:lnTo>
                  <a:lnTo>
                    <a:pt x="7" y="1"/>
                  </a:lnTo>
                  <a:lnTo>
                    <a:pt x="6" y="0"/>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nvGrpSpPr>
            <p:cNvPr id="9" name="Group 34"/>
            <p:cNvGrpSpPr>
              <a:grpSpLocks noChangeAspect="1"/>
            </p:cNvGrpSpPr>
            <p:nvPr/>
          </p:nvGrpSpPr>
          <p:grpSpPr>
            <a:xfrm>
              <a:off x="8108389" y="4554993"/>
              <a:ext cx="290095" cy="177151"/>
              <a:chOff x="2103438" y="3086101"/>
              <a:chExt cx="595313" cy="363538"/>
            </a:xfrm>
          </p:grpSpPr>
          <p:sp>
            <p:nvSpPr>
              <p:cNvPr id="206" name="Freeform 72"/>
              <p:cNvSpPr>
                <a:spLocks/>
              </p:cNvSpPr>
              <p:nvPr/>
            </p:nvSpPr>
            <p:spPr bwMode="auto">
              <a:xfrm>
                <a:off x="2103438" y="3086101"/>
                <a:ext cx="595313" cy="363538"/>
              </a:xfrm>
              <a:custGeom>
                <a:avLst/>
                <a:gdLst/>
                <a:ahLst/>
                <a:cxnLst>
                  <a:cxn ang="0">
                    <a:pos x="214" y="0"/>
                  </a:cxn>
                  <a:cxn ang="0">
                    <a:pos x="186" y="1"/>
                  </a:cxn>
                  <a:cxn ang="0">
                    <a:pos x="153" y="9"/>
                  </a:cxn>
                  <a:cxn ang="0">
                    <a:pos x="137" y="17"/>
                  </a:cxn>
                  <a:cxn ang="0">
                    <a:pos x="123" y="27"/>
                  </a:cxn>
                  <a:cxn ang="0">
                    <a:pos x="88" y="62"/>
                  </a:cxn>
                  <a:cxn ang="0">
                    <a:pos x="40" y="106"/>
                  </a:cxn>
                  <a:cxn ang="0">
                    <a:pos x="10" y="129"/>
                  </a:cxn>
                  <a:cxn ang="0">
                    <a:pos x="4" y="136"/>
                  </a:cxn>
                  <a:cxn ang="0">
                    <a:pos x="1" y="143"/>
                  </a:cxn>
                  <a:cxn ang="0">
                    <a:pos x="0" y="149"/>
                  </a:cxn>
                  <a:cxn ang="0">
                    <a:pos x="3" y="155"/>
                  </a:cxn>
                  <a:cxn ang="0">
                    <a:pos x="7" y="160"/>
                  </a:cxn>
                  <a:cxn ang="0">
                    <a:pos x="11" y="162"/>
                  </a:cxn>
                  <a:cxn ang="0">
                    <a:pos x="27" y="168"/>
                  </a:cxn>
                  <a:cxn ang="0">
                    <a:pos x="85" y="177"/>
                  </a:cxn>
                  <a:cxn ang="0">
                    <a:pos x="254" y="179"/>
                  </a:cxn>
                  <a:cxn ang="0">
                    <a:pos x="266" y="181"/>
                  </a:cxn>
                  <a:cxn ang="0">
                    <a:pos x="279" y="185"/>
                  </a:cxn>
                  <a:cxn ang="0">
                    <a:pos x="303" y="197"/>
                  </a:cxn>
                  <a:cxn ang="0">
                    <a:pos x="321" y="210"/>
                  </a:cxn>
                  <a:cxn ang="0">
                    <a:pos x="332" y="224"/>
                  </a:cxn>
                  <a:cxn ang="0">
                    <a:pos x="338" y="228"/>
                  </a:cxn>
                  <a:cxn ang="0">
                    <a:pos x="344" y="229"/>
                  </a:cxn>
                  <a:cxn ang="0">
                    <a:pos x="350" y="229"/>
                  </a:cxn>
                  <a:cxn ang="0">
                    <a:pos x="355" y="228"/>
                  </a:cxn>
                  <a:cxn ang="0">
                    <a:pos x="360" y="224"/>
                  </a:cxn>
                  <a:cxn ang="0">
                    <a:pos x="369" y="214"/>
                  </a:cxn>
                  <a:cxn ang="0">
                    <a:pos x="372" y="207"/>
                  </a:cxn>
                  <a:cxn ang="0">
                    <a:pos x="375" y="189"/>
                  </a:cxn>
                  <a:cxn ang="0">
                    <a:pos x="374" y="140"/>
                  </a:cxn>
                  <a:cxn ang="0">
                    <a:pos x="370" y="120"/>
                  </a:cxn>
                  <a:cxn ang="0">
                    <a:pos x="368" y="111"/>
                  </a:cxn>
                  <a:cxn ang="0">
                    <a:pos x="356" y="83"/>
                  </a:cxn>
                  <a:cxn ang="0">
                    <a:pos x="339" y="56"/>
                  </a:cxn>
                  <a:cxn ang="0">
                    <a:pos x="324" y="38"/>
                  </a:cxn>
                  <a:cxn ang="0">
                    <a:pos x="313" y="29"/>
                  </a:cxn>
                  <a:cxn ang="0">
                    <a:pos x="278" y="12"/>
                  </a:cxn>
                  <a:cxn ang="0">
                    <a:pos x="224" y="1"/>
                  </a:cxn>
                  <a:cxn ang="0">
                    <a:pos x="214" y="0"/>
                  </a:cxn>
                </a:cxnLst>
                <a:rect l="0" t="0" r="r" b="b"/>
                <a:pathLst>
                  <a:path w="375" h="229">
                    <a:moveTo>
                      <a:pt x="214" y="0"/>
                    </a:moveTo>
                    <a:lnTo>
                      <a:pt x="186" y="1"/>
                    </a:lnTo>
                    <a:lnTo>
                      <a:pt x="153" y="9"/>
                    </a:lnTo>
                    <a:lnTo>
                      <a:pt x="137" y="17"/>
                    </a:lnTo>
                    <a:lnTo>
                      <a:pt x="123" y="27"/>
                    </a:lnTo>
                    <a:lnTo>
                      <a:pt x="88" y="62"/>
                    </a:lnTo>
                    <a:lnTo>
                      <a:pt x="40" y="106"/>
                    </a:lnTo>
                    <a:lnTo>
                      <a:pt x="10" y="129"/>
                    </a:lnTo>
                    <a:lnTo>
                      <a:pt x="4" y="136"/>
                    </a:lnTo>
                    <a:lnTo>
                      <a:pt x="1" y="143"/>
                    </a:lnTo>
                    <a:lnTo>
                      <a:pt x="0" y="149"/>
                    </a:lnTo>
                    <a:lnTo>
                      <a:pt x="3" y="155"/>
                    </a:lnTo>
                    <a:lnTo>
                      <a:pt x="7" y="160"/>
                    </a:lnTo>
                    <a:lnTo>
                      <a:pt x="11" y="162"/>
                    </a:lnTo>
                    <a:lnTo>
                      <a:pt x="27" y="168"/>
                    </a:lnTo>
                    <a:lnTo>
                      <a:pt x="85" y="177"/>
                    </a:lnTo>
                    <a:lnTo>
                      <a:pt x="254" y="179"/>
                    </a:lnTo>
                    <a:lnTo>
                      <a:pt x="266" y="181"/>
                    </a:lnTo>
                    <a:lnTo>
                      <a:pt x="279" y="185"/>
                    </a:lnTo>
                    <a:lnTo>
                      <a:pt x="303" y="197"/>
                    </a:lnTo>
                    <a:lnTo>
                      <a:pt x="321" y="210"/>
                    </a:lnTo>
                    <a:lnTo>
                      <a:pt x="332" y="224"/>
                    </a:lnTo>
                    <a:lnTo>
                      <a:pt x="338" y="228"/>
                    </a:lnTo>
                    <a:lnTo>
                      <a:pt x="344" y="229"/>
                    </a:lnTo>
                    <a:lnTo>
                      <a:pt x="350" y="229"/>
                    </a:lnTo>
                    <a:lnTo>
                      <a:pt x="355" y="228"/>
                    </a:lnTo>
                    <a:lnTo>
                      <a:pt x="360" y="224"/>
                    </a:lnTo>
                    <a:lnTo>
                      <a:pt x="369" y="214"/>
                    </a:lnTo>
                    <a:lnTo>
                      <a:pt x="372" y="207"/>
                    </a:lnTo>
                    <a:lnTo>
                      <a:pt x="375" y="189"/>
                    </a:lnTo>
                    <a:lnTo>
                      <a:pt x="374" y="140"/>
                    </a:lnTo>
                    <a:lnTo>
                      <a:pt x="370" y="120"/>
                    </a:lnTo>
                    <a:lnTo>
                      <a:pt x="368" y="111"/>
                    </a:lnTo>
                    <a:lnTo>
                      <a:pt x="356" y="83"/>
                    </a:lnTo>
                    <a:lnTo>
                      <a:pt x="339" y="56"/>
                    </a:lnTo>
                    <a:lnTo>
                      <a:pt x="324" y="38"/>
                    </a:lnTo>
                    <a:lnTo>
                      <a:pt x="313" y="29"/>
                    </a:lnTo>
                    <a:lnTo>
                      <a:pt x="278" y="12"/>
                    </a:lnTo>
                    <a:lnTo>
                      <a:pt x="224" y="1"/>
                    </a:lnTo>
                    <a:lnTo>
                      <a:pt x="214" y="0"/>
                    </a:lnTo>
                    <a:close/>
                  </a:path>
                </a:pathLst>
              </a:custGeom>
              <a:solidFill>
                <a:srgbClr val="D0A8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73"/>
              <p:cNvSpPr>
                <a:spLocks/>
              </p:cNvSpPr>
              <p:nvPr/>
            </p:nvSpPr>
            <p:spPr bwMode="auto">
              <a:xfrm>
                <a:off x="2417763" y="3133726"/>
                <a:ext cx="263525" cy="292100"/>
              </a:xfrm>
              <a:custGeom>
                <a:avLst/>
                <a:gdLst/>
                <a:ahLst/>
                <a:cxnLst>
                  <a:cxn ang="0">
                    <a:pos x="0" y="109"/>
                  </a:cxn>
                  <a:cxn ang="0">
                    <a:pos x="0" y="113"/>
                  </a:cxn>
                  <a:cxn ang="0">
                    <a:pos x="2" y="115"/>
                  </a:cxn>
                  <a:cxn ang="0">
                    <a:pos x="5" y="117"/>
                  </a:cxn>
                  <a:cxn ang="0">
                    <a:pos x="8" y="118"/>
                  </a:cxn>
                  <a:cxn ang="0">
                    <a:pos x="47" y="128"/>
                  </a:cxn>
                  <a:cxn ang="0">
                    <a:pos x="60" y="131"/>
                  </a:cxn>
                  <a:cxn ang="0">
                    <a:pos x="113" y="149"/>
                  </a:cxn>
                  <a:cxn ang="0">
                    <a:pos x="125" y="155"/>
                  </a:cxn>
                  <a:cxn ang="0">
                    <a:pos x="130" y="158"/>
                  </a:cxn>
                  <a:cxn ang="0">
                    <a:pos x="149" y="182"/>
                  </a:cxn>
                  <a:cxn ang="0">
                    <a:pos x="153" y="184"/>
                  </a:cxn>
                  <a:cxn ang="0">
                    <a:pos x="155" y="183"/>
                  </a:cxn>
                  <a:cxn ang="0">
                    <a:pos x="158" y="180"/>
                  </a:cxn>
                  <a:cxn ang="0">
                    <a:pos x="160" y="173"/>
                  </a:cxn>
                  <a:cxn ang="0">
                    <a:pos x="164" y="156"/>
                  </a:cxn>
                  <a:cxn ang="0">
                    <a:pos x="166" y="125"/>
                  </a:cxn>
                  <a:cxn ang="0">
                    <a:pos x="163" y="106"/>
                  </a:cxn>
                  <a:cxn ang="0">
                    <a:pos x="154" y="77"/>
                  </a:cxn>
                  <a:cxn ang="0">
                    <a:pos x="142" y="50"/>
                  </a:cxn>
                  <a:cxn ang="0">
                    <a:pos x="120" y="18"/>
                  </a:cxn>
                  <a:cxn ang="0">
                    <a:pos x="110" y="9"/>
                  </a:cxn>
                  <a:cxn ang="0">
                    <a:pos x="99" y="3"/>
                  </a:cxn>
                  <a:cxn ang="0">
                    <a:pos x="89" y="0"/>
                  </a:cxn>
                  <a:cxn ang="0">
                    <a:pos x="78" y="0"/>
                  </a:cxn>
                  <a:cxn ang="0">
                    <a:pos x="67" y="2"/>
                  </a:cxn>
                  <a:cxn ang="0">
                    <a:pos x="57" y="8"/>
                  </a:cxn>
                  <a:cxn ang="0">
                    <a:pos x="53" y="11"/>
                  </a:cxn>
                  <a:cxn ang="0">
                    <a:pos x="48" y="16"/>
                  </a:cxn>
                  <a:cxn ang="0">
                    <a:pos x="32" y="40"/>
                  </a:cxn>
                  <a:cxn ang="0">
                    <a:pos x="9" y="83"/>
                  </a:cxn>
                  <a:cxn ang="0">
                    <a:pos x="2" y="98"/>
                  </a:cxn>
                  <a:cxn ang="0">
                    <a:pos x="0" y="104"/>
                  </a:cxn>
                  <a:cxn ang="0">
                    <a:pos x="0" y="109"/>
                  </a:cxn>
                </a:cxnLst>
                <a:rect l="0" t="0" r="r" b="b"/>
                <a:pathLst>
                  <a:path w="166" h="184">
                    <a:moveTo>
                      <a:pt x="0" y="109"/>
                    </a:moveTo>
                    <a:lnTo>
                      <a:pt x="0" y="113"/>
                    </a:lnTo>
                    <a:lnTo>
                      <a:pt x="2" y="115"/>
                    </a:lnTo>
                    <a:lnTo>
                      <a:pt x="5" y="117"/>
                    </a:lnTo>
                    <a:lnTo>
                      <a:pt x="8" y="118"/>
                    </a:lnTo>
                    <a:lnTo>
                      <a:pt x="47" y="128"/>
                    </a:lnTo>
                    <a:lnTo>
                      <a:pt x="60" y="131"/>
                    </a:lnTo>
                    <a:lnTo>
                      <a:pt x="113" y="149"/>
                    </a:lnTo>
                    <a:lnTo>
                      <a:pt x="125" y="155"/>
                    </a:lnTo>
                    <a:lnTo>
                      <a:pt x="130" y="158"/>
                    </a:lnTo>
                    <a:lnTo>
                      <a:pt x="149" y="182"/>
                    </a:lnTo>
                    <a:lnTo>
                      <a:pt x="153" y="184"/>
                    </a:lnTo>
                    <a:lnTo>
                      <a:pt x="155" y="183"/>
                    </a:lnTo>
                    <a:lnTo>
                      <a:pt x="158" y="180"/>
                    </a:lnTo>
                    <a:lnTo>
                      <a:pt x="160" y="173"/>
                    </a:lnTo>
                    <a:lnTo>
                      <a:pt x="164" y="156"/>
                    </a:lnTo>
                    <a:lnTo>
                      <a:pt x="166" y="125"/>
                    </a:lnTo>
                    <a:lnTo>
                      <a:pt x="163" y="106"/>
                    </a:lnTo>
                    <a:lnTo>
                      <a:pt x="154" y="77"/>
                    </a:lnTo>
                    <a:lnTo>
                      <a:pt x="142" y="50"/>
                    </a:lnTo>
                    <a:lnTo>
                      <a:pt x="120" y="18"/>
                    </a:lnTo>
                    <a:lnTo>
                      <a:pt x="110" y="9"/>
                    </a:lnTo>
                    <a:lnTo>
                      <a:pt x="99" y="3"/>
                    </a:lnTo>
                    <a:lnTo>
                      <a:pt x="89" y="0"/>
                    </a:lnTo>
                    <a:lnTo>
                      <a:pt x="78" y="0"/>
                    </a:lnTo>
                    <a:lnTo>
                      <a:pt x="67" y="2"/>
                    </a:lnTo>
                    <a:lnTo>
                      <a:pt x="57" y="8"/>
                    </a:lnTo>
                    <a:lnTo>
                      <a:pt x="53" y="11"/>
                    </a:lnTo>
                    <a:lnTo>
                      <a:pt x="48" y="16"/>
                    </a:lnTo>
                    <a:lnTo>
                      <a:pt x="32" y="40"/>
                    </a:lnTo>
                    <a:lnTo>
                      <a:pt x="9" y="83"/>
                    </a:lnTo>
                    <a:lnTo>
                      <a:pt x="2" y="98"/>
                    </a:lnTo>
                    <a:lnTo>
                      <a:pt x="0" y="104"/>
                    </a:lnTo>
                    <a:lnTo>
                      <a:pt x="0" y="109"/>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74"/>
              <p:cNvSpPr>
                <a:spLocks/>
              </p:cNvSpPr>
              <p:nvPr/>
            </p:nvSpPr>
            <p:spPr bwMode="auto">
              <a:xfrm>
                <a:off x="2327275" y="3117851"/>
                <a:ext cx="177800" cy="187325"/>
              </a:xfrm>
              <a:custGeom>
                <a:avLst/>
                <a:gdLst/>
                <a:ahLst/>
                <a:cxnLst>
                  <a:cxn ang="0">
                    <a:pos x="78" y="2"/>
                  </a:cxn>
                  <a:cxn ang="0">
                    <a:pos x="75" y="4"/>
                  </a:cxn>
                  <a:cxn ang="0">
                    <a:pos x="43" y="38"/>
                  </a:cxn>
                  <a:cxn ang="0">
                    <a:pos x="9" y="94"/>
                  </a:cxn>
                  <a:cxn ang="0">
                    <a:pos x="5" y="100"/>
                  </a:cxn>
                  <a:cxn ang="0">
                    <a:pos x="0" y="105"/>
                  </a:cxn>
                  <a:cxn ang="0">
                    <a:pos x="1" y="105"/>
                  </a:cxn>
                  <a:cxn ang="0">
                    <a:pos x="3" y="107"/>
                  </a:cxn>
                  <a:cxn ang="0">
                    <a:pos x="10" y="111"/>
                  </a:cxn>
                  <a:cxn ang="0">
                    <a:pos x="15" y="113"/>
                  </a:cxn>
                  <a:cxn ang="0">
                    <a:pos x="20" y="116"/>
                  </a:cxn>
                  <a:cxn ang="0">
                    <a:pos x="26" y="117"/>
                  </a:cxn>
                  <a:cxn ang="0">
                    <a:pos x="32" y="118"/>
                  </a:cxn>
                  <a:cxn ang="0">
                    <a:pos x="38" y="117"/>
                  </a:cxn>
                  <a:cxn ang="0">
                    <a:pos x="42" y="116"/>
                  </a:cxn>
                  <a:cxn ang="0">
                    <a:pos x="45" y="112"/>
                  </a:cxn>
                  <a:cxn ang="0">
                    <a:pos x="62" y="63"/>
                  </a:cxn>
                  <a:cxn ang="0">
                    <a:pos x="69" y="50"/>
                  </a:cxn>
                  <a:cxn ang="0">
                    <a:pos x="89" y="24"/>
                  </a:cxn>
                  <a:cxn ang="0">
                    <a:pos x="92" y="20"/>
                  </a:cxn>
                  <a:cxn ang="0">
                    <a:pos x="100" y="15"/>
                  </a:cxn>
                  <a:cxn ang="0">
                    <a:pos x="105" y="12"/>
                  </a:cxn>
                  <a:cxn ang="0">
                    <a:pos x="112" y="10"/>
                  </a:cxn>
                  <a:cxn ang="0">
                    <a:pos x="112" y="9"/>
                  </a:cxn>
                  <a:cxn ang="0">
                    <a:pos x="110" y="7"/>
                  </a:cxn>
                  <a:cxn ang="0">
                    <a:pos x="105" y="5"/>
                  </a:cxn>
                  <a:cxn ang="0">
                    <a:pos x="84" y="0"/>
                  </a:cxn>
                  <a:cxn ang="0">
                    <a:pos x="81" y="1"/>
                  </a:cxn>
                  <a:cxn ang="0">
                    <a:pos x="78" y="2"/>
                  </a:cxn>
                </a:cxnLst>
                <a:rect l="0" t="0" r="r" b="b"/>
                <a:pathLst>
                  <a:path w="112" h="118">
                    <a:moveTo>
                      <a:pt x="78" y="2"/>
                    </a:moveTo>
                    <a:lnTo>
                      <a:pt x="75" y="4"/>
                    </a:lnTo>
                    <a:lnTo>
                      <a:pt x="43" y="38"/>
                    </a:lnTo>
                    <a:lnTo>
                      <a:pt x="9" y="94"/>
                    </a:lnTo>
                    <a:lnTo>
                      <a:pt x="5" y="100"/>
                    </a:lnTo>
                    <a:lnTo>
                      <a:pt x="0" y="105"/>
                    </a:lnTo>
                    <a:lnTo>
                      <a:pt x="1" y="105"/>
                    </a:lnTo>
                    <a:lnTo>
                      <a:pt x="3" y="107"/>
                    </a:lnTo>
                    <a:lnTo>
                      <a:pt x="10" y="111"/>
                    </a:lnTo>
                    <a:lnTo>
                      <a:pt x="15" y="113"/>
                    </a:lnTo>
                    <a:lnTo>
                      <a:pt x="20" y="116"/>
                    </a:lnTo>
                    <a:lnTo>
                      <a:pt x="26" y="117"/>
                    </a:lnTo>
                    <a:lnTo>
                      <a:pt x="32" y="118"/>
                    </a:lnTo>
                    <a:lnTo>
                      <a:pt x="38" y="117"/>
                    </a:lnTo>
                    <a:lnTo>
                      <a:pt x="42" y="116"/>
                    </a:lnTo>
                    <a:lnTo>
                      <a:pt x="45" y="112"/>
                    </a:lnTo>
                    <a:lnTo>
                      <a:pt x="62" y="63"/>
                    </a:lnTo>
                    <a:lnTo>
                      <a:pt x="69" y="50"/>
                    </a:lnTo>
                    <a:lnTo>
                      <a:pt x="89" y="24"/>
                    </a:lnTo>
                    <a:lnTo>
                      <a:pt x="92" y="20"/>
                    </a:lnTo>
                    <a:lnTo>
                      <a:pt x="100" y="15"/>
                    </a:lnTo>
                    <a:lnTo>
                      <a:pt x="105" y="12"/>
                    </a:lnTo>
                    <a:lnTo>
                      <a:pt x="112" y="10"/>
                    </a:lnTo>
                    <a:lnTo>
                      <a:pt x="112" y="9"/>
                    </a:lnTo>
                    <a:lnTo>
                      <a:pt x="110" y="7"/>
                    </a:lnTo>
                    <a:lnTo>
                      <a:pt x="105" y="5"/>
                    </a:lnTo>
                    <a:lnTo>
                      <a:pt x="84" y="0"/>
                    </a:lnTo>
                    <a:lnTo>
                      <a:pt x="81" y="1"/>
                    </a:lnTo>
                    <a:lnTo>
                      <a:pt x="78" y="2"/>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75"/>
              <p:cNvSpPr>
                <a:spLocks/>
              </p:cNvSpPr>
              <p:nvPr/>
            </p:nvSpPr>
            <p:spPr bwMode="auto">
              <a:xfrm>
                <a:off x="2214563" y="3100388"/>
                <a:ext cx="223838" cy="184150"/>
              </a:xfrm>
              <a:custGeom>
                <a:avLst/>
                <a:gdLst/>
                <a:ahLst/>
                <a:cxnLst>
                  <a:cxn ang="0">
                    <a:pos x="118" y="0"/>
                  </a:cxn>
                  <a:cxn ang="0">
                    <a:pos x="113" y="1"/>
                  </a:cxn>
                  <a:cxn ang="0">
                    <a:pos x="87" y="13"/>
                  </a:cxn>
                  <a:cxn ang="0">
                    <a:pos x="59" y="33"/>
                  </a:cxn>
                  <a:cxn ang="0">
                    <a:pos x="33" y="59"/>
                  </a:cxn>
                  <a:cxn ang="0">
                    <a:pos x="15" y="79"/>
                  </a:cxn>
                  <a:cxn ang="0">
                    <a:pos x="12" y="84"/>
                  </a:cxn>
                  <a:cxn ang="0">
                    <a:pos x="6" y="90"/>
                  </a:cxn>
                  <a:cxn ang="0">
                    <a:pos x="2" y="97"/>
                  </a:cxn>
                  <a:cxn ang="0">
                    <a:pos x="0" y="98"/>
                  </a:cxn>
                  <a:cxn ang="0">
                    <a:pos x="0" y="101"/>
                  </a:cxn>
                  <a:cxn ang="0">
                    <a:pos x="1" y="103"/>
                  </a:cxn>
                  <a:cxn ang="0">
                    <a:pos x="8" y="107"/>
                  </a:cxn>
                  <a:cxn ang="0">
                    <a:pos x="28" y="114"/>
                  </a:cxn>
                  <a:cxn ang="0">
                    <a:pos x="43" y="116"/>
                  </a:cxn>
                  <a:cxn ang="0">
                    <a:pos x="50" y="115"/>
                  </a:cxn>
                  <a:cxn ang="0">
                    <a:pos x="56" y="113"/>
                  </a:cxn>
                  <a:cxn ang="0">
                    <a:pos x="61" y="109"/>
                  </a:cxn>
                  <a:cxn ang="0">
                    <a:pos x="66" y="104"/>
                  </a:cxn>
                  <a:cxn ang="0">
                    <a:pos x="73" y="91"/>
                  </a:cxn>
                  <a:cxn ang="0">
                    <a:pos x="84" y="69"/>
                  </a:cxn>
                  <a:cxn ang="0">
                    <a:pos x="119" y="18"/>
                  </a:cxn>
                  <a:cxn ang="0">
                    <a:pos x="127" y="13"/>
                  </a:cxn>
                  <a:cxn ang="0">
                    <a:pos x="134" y="10"/>
                  </a:cxn>
                  <a:cxn ang="0">
                    <a:pos x="137" y="10"/>
                  </a:cxn>
                  <a:cxn ang="0">
                    <a:pos x="139" y="10"/>
                  </a:cxn>
                  <a:cxn ang="0">
                    <a:pos x="141" y="9"/>
                  </a:cxn>
                  <a:cxn ang="0">
                    <a:pos x="141" y="8"/>
                  </a:cxn>
                  <a:cxn ang="0">
                    <a:pos x="140" y="7"/>
                  </a:cxn>
                  <a:cxn ang="0">
                    <a:pos x="139" y="5"/>
                  </a:cxn>
                  <a:cxn ang="0">
                    <a:pos x="132" y="2"/>
                  </a:cxn>
                  <a:cxn ang="0">
                    <a:pos x="122" y="0"/>
                  </a:cxn>
                  <a:cxn ang="0">
                    <a:pos x="118" y="0"/>
                  </a:cxn>
                </a:cxnLst>
                <a:rect l="0" t="0" r="r" b="b"/>
                <a:pathLst>
                  <a:path w="141" h="116">
                    <a:moveTo>
                      <a:pt x="118" y="0"/>
                    </a:moveTo>
                    <a:lnTo>
                      <a:pt x="113" y="1"/>
                    </a:lnTo>
                    <a:lnTo>
                      <a:pt x="87" y="13"/>
                    </a:lnTo>
                    <a:lnTo>
                      <a:pt x="59" y="33"/>
                    </a:lnTo>
                    <a:lnTo>
                      <a:pt x="33" y="59"/>
                    </a:lnTo>
                    <a:lnTo>
                      <a:pt x="15" y="79"/>
                    </a:lnTo>
                    <a:lnTo>
                      <a:pt x="12" y="84"/>
                    </a:lnTo>
                    <a:lnTo>
                      <a:pt x="6" y="90"/>
                    </a:lnTo>
                    <a:lnTo>
                      <a:pt x="2" y="97"/>
                    </a:lnTo>
                    <a:lnTo>
                      <a:pt x="0" y="98"/>
                    </a:lnTo>
                    <a:lnTo>
                      <a:pt x="0" y="101"/>
                    </a:lnTo>
                    <a:lnTo>
                      <a:pt x="1" y="103"/>
                    </a:lnTo>
                    <a:lnTo>
                      <a:pt x="8" y="107"/>
                    </a:lnTo>
                    <a:lnTo>
                      <a:pt x="28" y="114"/>
                    </a:lnTo>
                    <a:lnTo>
                      <a:pt x="43" y="116"/>
                    </a:lnTo>
                    <a:lnTo>
                      <a:pt x="50" y="115"/>
                    </a:lnTo>
                    <a:lnTo>
                      <a:pt x="56" y="113"/>
                    </a:lnTo>
                    <a:lnTo>
                      <a:pt x="61" y="109"/>
                    </a:lnTo>
                    <a:lnTo>
                      <a:pt x="66" y="104"/>
                    </a:lnTo>
                    <a:lnTo>
                      <a:pt x="73" y="91"/>
                    </a:lnTo>
                    <a:lnTo>
                      <a:pt x="84" y="69"/>
                    </a:lnTo>
                    <a:lnTo>
                      <a:pt x="119" y="18"/>
                    </a:lnTo>
                    <a:lnTo>
                      <a:pt x="127" y="13"/>
                    </a:lnTo>
                    <a:lnTo>
                      <a:pt x="134" y="10"/>
                    </a:lnTo>
                    <a:lnTo>
                      <a:pt x="137" y="10"/>
                    </a:lnTo>
                    <a:lnTo>
                      <a:pt x="139" y="10"/>
                    </a:lnTo>
                    <a:lnTo>
                      <a:pt x="141" y="9"/>
                    </a:lnTo>
                    <a:lnTo>
                      <a:pt x="141" y="8"/>
                    </a:lnTo>
                    <a:lnTo>
                      <a:pt x="140" y="7"/>
                    </a:lnTo>
                    <a:lnTo>
                      <a:pt x="139" y="5"/>
                    </a:lnTo>
                    <a:lnTo>
                      <a:pt x="132" y="2"/>
                    </a:lnTo>
                    <a:lnTo>
                      <a:pt x="122" y="0"/>
                    </a:lnTo>
                    <a:lnTo>
                      <a:pt x="118" y="0"/>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76"/>
              <p:cNvSpPr>
                <a:spLocks/>
              </p:cNvSpPr>
              <p:nvPr/>
            </p:nvSpPr>
            <p:spPr bwMode="auto">
              <a:xfrm>
                <a:off x="2124075" y="3278188"/>
                <a:ext cx="379413" cy="76200"/>
              </a:xfrm>
              <a:custGeom>
                <a:avLst/>
                <a:gdLst/>
                <a:ahLst/>
                <a:cxnLst>
                  <a:cxn ang="0">
                    <a:pos x="238" y="46"/>
                  </a:cxn>
                  <a:cxn ang="0">
                    <a:pos x="239" y="45"/>
                  </a:cxn>
                  <a:cxn ang="0">
                    <a:pos x="239" y="44"/>
                  </a:cxn>
                  <a:cxn ang="0">
                    <a:pos x="237" y="44"/>
                  </a:cxn>
                  <a:cxn ang="0">
                    <a:pos x="234" y="43"/>
                  </a:cxn>
                  <a:cxn ang="0">
                    <a:pos x="165" y="29"/>
                  </a:cxn>
                  <a:cxn ang="0">
                    <a:pos x="63" y="2"/>
                  </a:cxn>
                  <a:cxn ang="0">
                    <a:pos x="49" y="0"/>
                  </a:cxn>
                  <a:cxn ang="0">
                    <a:pos x="39" y="0"/>
                  </a:cxn>
                  <a:cxn ang="0">
                    <a:pos x="30" y="2"/>
                  </a:cxn>
                  <a:cxn ang="0">
                    <a:pos x="18" y="7"/>
                  </a:cxn>
                  <a:cxn ang="0">
                    <a:pos x="11" y="11"/>
                  </a:cxn>
                  <a:cxn ang="0">
                    <a:pos x="2" y="22"/>
                  </a:cxn>
                  <a:cxn ang="0">
                    <a:pos x="0" y="26"/>
                  </a:cxn>
                  <a:cxn ang="0">
                    <a:pos x="0" y="29"/>
                  </a:cxn>
                  <a:cxn ang="0">
                    <a:pos x="3" y="32"/>
                  </a:cxn>
                  <a:cxn ang="0">
                    <a:pos x="5" y="33"/>
                  </a:cxn>
                  <a:cxn ang="0">
                    <a:pos x="7" y="34"/>
                  </a:cxn>
                  <a:cxn ang="0">
                    <a:pos x="10" y="35"/>
                  </a:cxn>
                  <a:cxn ang="0">
                    <a:pos x="87" y="41"/>
                  </a:cxn>
                  <a:cxn ang="0">
                    <a:pos x="147" y="48"/>
                  </a:cxn>
                  <a:cxn ang="0">
                    <a:pos x="232" y="47"/>
                  </a:cxn>
                  <a:cxn ang="0">
                    <a:pos x="235" y="46"/>
                  </a:cxn>
                  <a:cxn ang="0">
                    <a:pos x="238" y="46"/>
                  </a:cxn>
                </a:cxnLst>
                <a:rect l="0" t="0" r="r" b="b"/>
                <a:pathLst>
                  <a:path w="239" h="48">
                    <a:moveTo>
                      <a:pt x="238" y="46"/>
                    </a:moveTo>
                    <a:lnTo>
                      <a:pt x="239" y="45"/>
                    </a:lnTo>
                    <a:lnTo>
                      <a:pt x="239" y="44"/>
                    </a:lnTo>
                    <a:lnTo>
                      <a:pt x="237" y="44"/>
                    </a:lnTo>
                    <a:lnTo>
                      <a:pt x="234" y="43"/>
                    </a:lnTo>
                    <a:lnTo>
                      <a:pt x="165" y="29"/>
                    </a:lnTo>
                    <a:lnTo>
                      <a:pt x="63" y="2"/>
                    </a:lnTo>
                    <a:lnTo>
                      <a:pt x="49" y="0"/>
                    </a:lnTo>
                    <a:lnTo>
                      <a:pt x="39" y="0"/>
                    </a:lnTo>
                    <a:lnTo>
                      <a:pt x="30" y="2"/>
                    </a:lnTo>
                    <a:lnTo>
                      <a:pt x="18" y="7"/>
                    </a:lnTo>
                    <a:lnTo>
                      <a:pt x="11" y="11"/>
                    </a:lnTo>
                    <a:lnTo>
                      <a:pt x="2" y="22"/>
                    </a:lnTo>
                    <a:lnTo>
                      <a:pt x="0" y="26"/>
                    </a:lnTo>
                    <a:lnTo>
                      <a:pt x="0" y="29"/>
                    </a:lnTo>
                    <a:lnTo>
                      <a:pt x="3" y="32"/>
                    </a:lnTo>
                    <a:lnTo>
                      <a:pt x="5" y="33"/>
                    </a:lnTo>
                    <a:lnTo>
                      <a:pt x="7" y="34"/>
                    </a:lnTo>
                    <a:lnTo>
                      <a:pt x="10" y="35"/>
                    </a:lnTo>
                    <a:lnTo>
                      <a:pt x="87" y="41"/>
                    </a:lnTo>
                    <a:lnTo>
                      <a:pt x="147" y="48"/>
                    </a:lnTo>
                    <a:lnTo>
                      <a:pt x="232" y="47"/>
                    </a:lnTo>
                    <a:lnTo>
                      <a:pt x="235" y="46"/>
                    </a:lnTo>
                    <a:lnTo>
                      <a:pt x="238" y="46"/>
                    </a:lnTo>
                    <a:close/>
                  </a:path>
                </a:pathLst>
              </a:custGeom>
              <a:solidFill>
                <a:srgbClr val="FFCC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05" name="Freeform 18"/>
            <p:cNvSpPr>
              <a:spLocks/>
            </p:cNvSpPr>
            <p:nvPr/>
          </p:nvSpPr>
          <p:spPr bwMode="auto">
            <a:xfrm rot="6012585" flipH="1">
              <a:off x="7866693" y="4985033"/>
              <a:ext cx="483901" cy="284180"/>
            </a:xfrm>
            <a:custGeom>
              <a:avLst/>
              <a:gdLst/>
              <a:ahLst/>
              <a:cxnLst>
                <a:cxn ang="0">
                  <a:pos x="241" y="52"/>
                </a:cxn>
                <a:cxn ang="0">
                  <a:pos x="311" y="38"/>
                </a:cxn>
                <a:cxn ang="0">
                  <a:pos x="390" y="58"/>
                </a:cxn>
                <a:cxn ang="0">
                  <a:pos x="452" y="88"/>
                </a:cxn>
                <a:cxn ang="0">
                  <a:pos x="480" y="81"/>
                </a:cxn>
                <a:cxn ang="0">
                  <a:pos x="487" y="65"/>
                </a:cxn>
                <a:cxn ang="0">
                  <a:pos x="483" y="37"/>
                </a:cxn>
                <a:cxn ang="0">
                  <a:pos x="465" y="21"/>
                </a:cxn>
                <a:cxn ang="0">
                  <a:pos x="358" y="0"/>
                </a:cxn>
                <a:cxn ang="0">
                  <a:pos x="255" y="12"/>
                </a:cxn>
                <a:cxn ang="0">
                  <a:pos x="140" y="75"/>
                </a:cxn>
                <a:cxn ang="0">
                  <a:pos x="94" y="146"/>
                </a:cxn>
                <a:cxn ang="0">
                  <a:pos x="79" y="169"/>
                </a:cxn>
                <a:cxn ang="0">
                  <a:pos x="64" y="176"/>
                </a:cxn>
                <a:cxn ang="0">
                  <a:pos x="28" y="180"/>
                </a:cxn>
                <a:cxn ang="0">
                  <a:pos x="6" y="198"/>
                </a:cxn>
                <a:cxn ang="0">
                  <a:pos x="0" y="213"/>
                </a:cxn>
                <a:cxn ang="0">
                  <a:pos x="7" y="235"/>
                </a:cxn>
                <a:cxn ang="0">
                  <a:pos x="19" y="241"/>
                </a:cxn>
                <a:cxn ang="0">
                  <a:pos x="32" y="241"/>
                </a:cxn>
                <a:cxn ang="0">
                  <a:pos x="40" y="234"/>
                </a:cxn>
                <a:cxn ang="0">
                  <a:pos x="38" y="229"/>
                </a:cxn>
                <a:cxn ang="0">
                  <a:pos x="27" y="225"/>
                </a:cxn>
                <a:cxn ang="0">
                  <a:pos x="29" y="221"/>
                </a:cxn>
                <a:cxn ang="0">
                  <a:pos x="52" y="207"/>
                </a:cxn>
                <a:cxn ang="0">
                  <a:pos x="57" y="208"/>
                </a:cxn>
                <a:cxn ang="0">
                  <a:pos x="55" y="229"/>
                </a:cxn>
                <a:cxn ang="0">
                  <a:pos x="54" y="274"/>
                </a:cxn>
                <a:cxn ang="0">
                  <a:pos x="64" y="284"/>
                </a:cxn>
                <a:cxn ang="0">
                  <a:pos x="83" y="285"/>
                </a:cxn>
                <a:cxn ang="0">
                  <a:pos x="88" y="281"/>
                </a:cxn>
                <a:cxn ang="0">
                  <a:pos x="77" y="240"/>
                </a:cxn>
                <a:cxn ang="0">
                  <a:pos x="80" y="225"/>
                </a:cxn>
                <a:cxn ang="0">
                  <a:pos x="89" y="223"/>
                </a:cxn>
                <a:cxn ang="0">
                  <a:pos x="112" y="236"/>
                </a:cxn>
                <a:cxn ang="0">
                  <a:pos x="127" y="255"/>
                </a:cxn>
                <a:cxn ang="0">
                  <a:pos x="132" y="255"/>
                </a:cxn>
                <a:cxn ang="0">
                  <a:pos x="138" y="246"/>
                </a:cxn>
                <a:cxn ang="0">
                  <a:pos x="141" y="220"/>
                </a:cxn>
                <a:cxn ang="0">
                  <a:pos x="135" y="211"/>
                </a:cxn>
                <a:cxn ang="0">
                  <a:pos x="116" y="203"/>
                </a:cxn>
                <a:cxn ang="0">
                  <a:pos x="110" y="190"/>
                </a:cxn>
                <a:cxn ang="0">
                  <a:pos x="119" y="160"/>
                </a:cxn>
                <a:cxn ang="0">
                  <a:pos x="178" y="84"/>
                </a:cxn>
              </a:cxnLst>
              <a:rect l="0" t="0" r="r" b="b"/>
              <a:pathLst>
                <a:path w="487" h="286">
                  <a:moveTo>
                    <a:pt x="178" y="84"/>
                  </a:moveTo>
                  <a:lnTo>
                    <a:pt x="213" y="63"/>
                  </a:lnTo>
                  <a:lnTo>
                    <a:pt x="241" y="52"/>
                  </a:lnTo>
                  <a:lnTo>
                    <a:pt x="261" y="45"/>
                  </a:lnTo>
                  <a:lnTo>
                    <a:pt x="291" y="40"/>
                  </a:lnTo>
                  <a:lnTo>
                    <a:pt x="311" y="38"/>
                  </a:lnTo>
                  <a:lnTo>
                    <a:pt x="339" y="40"/>
                  </a:lnTo>
                  <a:lnTo>
                    <a:pt x="374" y="50"/>
                  </a:lnTo>
                  <a:lnTo>
                    <a:pt x="390" y="58"/>
                  </a:lnTo>
                  <a:lnTo>
                    <a:pt x="417" y="79"/>
                  </a:lnTo>
                  <a:lnTo>
                    <a:pt x="431" y="85"/>
                  </a:lnTo>
                  <a:lnTo>
                    <a:pt x="452" y="88"/>
                  </a:lnTo>
                  <a:lnTo>
                    <a:pt x="465" y="87"/>
                  </a:lnTo>
                  <a:lnTo>
                    <a:pt x="471" y="85"/>
                  </a:lnTo>
                  <a:lnTo>
                    <a:pt x="480" y="81"/>
                  </a:lnTo>
                  <a:lnTo>
                    <a:pt x="483" y="78"/>
                  </a:lnTo>
                  <a:lnTo>
                    <a:pt x="485" y="74"/>
                  </a:lnTo>
                  <a:lnTo>
                    <a:pt x="487" y="65"/>
                  </a:lnTo>
                  <a:lnTo>
                    <a:pt x="487" y="55"/>
                  </a:lnTo>
                  <a:lnTo>
                    <a:pt x="484" y="40"/>
                  </a:lnTo>
                  <a:lnTo>
                    <a:pt x="483" y="37"/>
                  </a:lnTo>
                  <a:lnTo>
                    <a:pt x="481" y="31"/>
                  </a:lnTo>
                  <a:lnTo>
                    <a:pt x="475" y="26"/>
                  </a:lnTo>
                  <a:lnTo>
                    <a:pt x="465" y="21"/>
                  </a:lnTo>
                  <a:lnTo>
                    <a:pt x="444" y="13"/>
                  </a:lnTo>
                  <a:lnTo>
                    <a:pt x="407" y="6"/>
                  </a:lnTo>
                  <a:lnTo>
                    <a:pt x="358" y="0"/>
                  </a:lnTo>
                  <a:lnTo>
                    <a:pt x="315" y="0"/>
                  </a:lnTo>
                  <a:lnTo>
                    <a:pt x="286" y="4"/>
                  </a:lnTo>
                  <a:lnTo>
                    <a:pt x="255" y="12"/>
                  </a:lnTo>
                  <a:lnTo>
                    <a:pt x="190" y="37"/>
                  </a:lnTo>
                  <a:lnTo>
                    <a:pt x="164" y="53"/>
                  </a:lnTo>
                  <a:lnTo>
                    <a:pt x="140" y="75"/>
                  </a:lnTo>
                  <a:lnTo>
                    <a:pt x="115" y="105"/>
                  </a:lnTo>
                  <a:lnTo>
                    <a:pt x="97" y="138"/>
                  </a:lnTo>
                  <a:lnTo>
                    <a:pt x="94" y="146"/>
                  </a:lnTo>
                  <a:lnTo>
                    <a:pt x="87" y="158"/>
                  </a:lnTo>
                  <a:lnTo>
                    <a:pt x="81" y="166"/>
                  </a:lnTo>
                  <a:lnTo>
                    <a:pt x="79" y="169"/>
                  </a:lnTo>
                  <a:lnTo>
                    <a:pt x="70" y="174"/>
                  </a:lnTo>
                  <a:lnTo>
                    <a:pt x="67" y="175"/>
                  </a:lnTo>
                  <a:lnTo>
                    <a:pt x="64" y="176"/>
                  </a:lnTo>
                  <a:lnTo>
                    <a:pt x="60" y="177"/>
                  </a:lnTo>
                  <a:lnTo>
                    <a:pt x="32" y="179"/>
                  </a:lnTo>
                  <a:lnTo>
                    <a:pt x="28" y="180"/>
                  </a:lnTo>
                  <a:lnTo>
                    <a:pt x="24" y="182"/>
                  </a:lnTo>
                  <a:lnTo>
                    <a:pt x="12" y="191"/>
                  </a:lnTo>
                  <a:lnTo>
                    <a:pt x="6" y="198"/>
                  </a:lnTo>
                  <a:lnTo>
                    <a:pt x="4" y="201"/>
                  </a:lnTo>
                  <a:lnTo>
                    <a:pt x="2" y="205"/>
                  </a:lnTo>
                  <a:lnTo>
                    <a:pt x="0" y="213"/>
                  </a:lnTo>
                  <a:lnTo>
                    <a:pt x="1" y="221"/>
                  </a:lnTo>
                  <a:lnTo>
                    <a:pt x="5" y="232"/>
                  </a:lnTo>
                  <a:lnTo>
                    <a:pt x="7" y="235"/>
                  </a:lnTo>
                  <a:lnTo>
                    <a:pt x="10" y="237"/>
                  </a:lnTo>
                  <a:lnTo>
                    <a:pt x="12" y="239"/>
                  </a:lnTo>
                  <a:lnTo>
                    <a:pt x="19" y="241"/>
                  </a:lnTo>
                  <a:lnTo>
                    <a:pt x="25" y="242"/>
                  </a:lnTo>
                  <a:lnTo>
                    <a:pt x="31" y="242"/>
                  </a:lnTo>
                  <a:lnTo>
                    <a:pt x="32" y="241"/>
                  </a:lnTo>
                  <a:lnTo>
                    <a:pt x="35" y="240"/>
                  </a:lnTo>
                  <a:lnTo>
                    <a:pt x="38" y="237"/>
                  </a:lnTo>
                  <a:lnTo>
                    <a:pt x="40" y="234"/>
                  </a:lnTo>
                  <a:lnTo>
                    <a:pt x="40" y="232"/>
                  </a:lnTo>
                  <a:lnTo>
                    <a:pt x="40" y="231"/>
                  </a:lnTo>
                  <a:lnTo>
                    <a:pt x="38" y="229"/>
                  </a:lnTo>
                  <a:lnTo>
                    <a:pt x="29" y="227"/>
                  </a:lnTo>
                  <a:lnTo>
                    <a:pt x="27" y="226"/>
                  </a:lnTo>
                  <a:lnTo>
                    <a:pt x="27" y="225"/>
                  </a:lnTo>
                  <a:lnTo>
                    <a:pt x="27" y="224"/>
                  </a:lnTo>
                  <a:lnTo>
                    <a:pt x="27" y="223"/>
                  </a:lnTo>
                  <a:lnTo>
                    <a:pt x="29" y="221"/>
                  </a:lnTo>
                  <a:lnTo>
                    <a:pt x="34" y="216"/>
                  </a:lnTo>
                  <a:lnTo>
                    <a:pt x="39" y="212"/>
                  </a:lnTo>
                  <a:lnTo>
                    <a:pt x="52" y="207"/>
                  </a:lnTo>
                  <a:lnTo>
                    <a:pt x="54" y="207"/>
                  </a:lnTo>
                  <a:lnTo>
                    <a:pt x="55" y="208"/>
                  </a:lnTo>
                  <a:lnTo>
                    <a:pt x="57" y="208"/>
                  </a:lnTo>
                  <a:lnTo>
                    <a:pt x="57" y="210"/>
                  </a:lnTo>
                  <a:lnTo>
                    <a:pt x="57" y="214"/>
                  </a:lnTo>
                  <a:lnTo>
                    <a:pt x="55" y="229"/>
                  </a:lnTo>
                  <a:lnTo>
                    <a:pt x="50" y="257"/>
                  </a:lnTo>
                  <a:lnTo>
                    <a:pt x="50" y="261"/>
                  </a:lnTo>
                  <a:lnTo>
                    <a:pt x="54" y="274"/>
                  </a:lnTo>
                  <a:lnTo>
                    <a:pt x="57" y="279"/>
                  </a:lnTo>
                  <a:lnTo>
                    <a:pt x="59" y="282"/>
                  </a:lnTo>
                  <a:lnTo>
                    <a:pt x="64" y="284"/>
                  </a:lnTo>
                  <a:lnTo>
                    <a:pt x="67" y="285"/>
                  </a:lnTo>
                  <a:lnTo>
                    <a:pt x="79" y="286"/>
                  </a:lnTo>
                  <a:lnTo>
                    <a:pt x="83" y="285"/>
                  </a:lnTo>
                  <a:lnTo>
                    <a:pt x="85" y="284"/>
                  </a:lnTo>
                  <a:lnTo>
                    <a:pt x="87" y="283"/>
                  </a:lnTo>
                  <a:lnTo>
                    <a:pt x="88" y="281"/>
                  </a:lnTo>
                  <a:lnTo>
                    <a:pt x="89" y="279"/>
                  </a:lnTo>
                  <a:lnTo>
                    <a:pt x="88" y="277"/>
                  </a:lnTo>
                  <a:lnTo>
                    <a:pt x="77" y="240"/>
                  </a:lnTo>
                  <a:lnTo>
                    <a:pt x="76" y="234"/>
                  </a:lnTo>
                  <a:lnTo>
                    <a:pt x="78" y="229"/>
                  </a:lnTo>
                  <a:lnTo>
                    <a:pt x="80" y="225"/>
                  </a:lnTo>
                  <a:lnTo>
                    <a:pt x="85" y="223"/>
                  </a:lnTo>
                  <a:lnTo>
                    <a:pt x="86" y="223"/>
                  </a:lnTo>
                  <a:lnTo>
                    <a:pt x="89" y="223"/>
                  </a:lnTo>
                  <a:lnTo>
                    <a:pt x="94" y="224"/>
                  </a:lnTo>
                  <a:lnTo>
                    <a:pt x="107" y="232"/>
                  </a:lnTo>
                  <a:lnTo>
                    <a:pt x="112" y="236"/>
                  </a:lnTo>
                  <a:lnTo>
                    <a:pt x="117" y="241"/>
                  </a:lnTo>
                  <a:lnTo>
                    <a:pt x="125" y="253"/>
                  </a:lnTo>
                  <a:lnTo>
                    <a:pt x="127" y="255"/>
                  </a:lnTo>
                  <a:lnTo>
                    <a:pt x="129" y="256"/>
                  </a:lnTo>
                  <a:lnTo>
                    <a:pt x="130" y="256"/>
                  </a:lnTo>
                  <a:lnTo>
                    <a:pt x="132" y="255"/>
                  </a:lnTo>
                  <a:lnTo>
                    <a:pt x="134" y="253"/>
                  </a:lnTo>
                  <a:lnTo>
                    <a:pt x="135" y="251"/>
                  </a:lnTo>
                  <a:lnTo>
                    <a:pt x="138" y="246"/>
                  </a:lnTo>
                  <a:lnTo>
                    <a:pt x="141" y="238"/>
                  </a:lnTo>
                  <a:lnTo>
                    <a:pt x="142" y="227"/>
                  </a:lnTo>
                  <a:lnTo>
                    <a:pt x="141" y="220"/>
                  </a:lnTo>
                  <a:lnTo>
                    <a:pt x="140" y="214"/>
                  </a:lnTo>
                  <a:lnTo>
                    <a:pt x="138" y="213"/>
                  </a:lnTo>
                  <a:lnTo>
                    <a:pt x="135" y="211"/>
                  </a:lnTo>
                  <a:lnTo>
                    <a:pt x="121" y="207"/>
                  </a:lnTo>
                  <a:lnTo>
                    <a:pt x="119" y="205"/>
                  </a:lnTo>
                  <a:lnTo>
                    <a:pt x="116" y="203"/>
                  </a:lnTo>
                  <a:lnTo>
                    <a:pt x="113" y="200"/>
                  </a:lnTo>
                  <a:lnTo>
                    <a:pt x="111" y="195"/>
                  </a:lnTo>
                  <a:lnTo>
                    <a:pt x="110" y="190"/>
                  </a:lnTo>
                  <a:lnTo>
                    <a:pt x="111" y="184"/>
                  </a:lnTo>
                  <a:lnTo>
                    <a:pt x="113" y="177"/>
                  </a:lnTo>
                  <a:lnTo>
                    <a:pt x="119" y="160"/>
                  </a:lnTo>
                  <a:lnTo>
                    <a:pt x="141" y="120"/>
                  </a:lnTo>
                  <a:lnTo>
                    <a:pt x="156" y="102"/>
                  </a:lnTo>
                  <a:lnTo>
                    <a:pt x="178" y="8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70" name="Rectangle 69"/>
          <p:cNvSpPr/>
          <p:nvPr/>
        </p:nvSpPr>
        <p:spPr bwMode="auto">
          <a:xfrm>
            <a:off x="6477000" y="5917406"/>
            <a:ext cx="1752600" cy="2667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a:ln>
                <a:noFill/>
              </a:ln>
              <a:solidFill>
                <a:schemeClr val="tx1"/>
              </a:solidFill>
              <a:effectLst/>
              <a:latin typeface="Arial Narrow" pitchFamily="34" charset="0"/>
            </a:endParaRPr>
          </a:p>
        </p:txBody>
      </p:sp>
      <p:sp>
        <p:nvSpPr>
          <p:cNvPr id="53" name="Rectangle 52"/>
          <p:cNvSpPr>
            <a:spLocks noChangeArrowheads="1"/>
          </p:cNvSpPr>
          <p:nvPr/>
        </p:nvSpPr>
        <p:spPr bwMode="auto">
          <a:xfrm>
            <a:off x="7242175" y="5915025"/>
            <a:ext cx="1901825" cy="276225"/>
          </a:xfrm>
          <a:prstGeom prst="rect">
            <a:avLst/>
          </a:prstGeom>
          <a:solidFill>
            <a:srgbClr val="0099CC">
              <a:alpha val="49804"/>
            </a:srgbClr>
          </a:solidFill>
          <a:ln w="9525" algn="ctr">
            <a:noFill/>
            <a:round/>
            <a:headEnd/>
            <a:tailEnd/>
          </a:ln>
        </p:spPr>
        <p:txBody>
          <a:bodyPr anchor="ctr"/>
          <a:lstStyle/>
          <a:p>
            <a:endParaRPr lang="en-US"/>
          </a:p>
        </p:txBody>
      </p:sp>
      <p:sp>
        <p:nvSpPr>
          <p:cNvPr id="6147" name="Rectangle 49"/>
          <p:cNvSpPr>
            <a:spLocks noChangeArrowheads="1"/>
          </p:cNvSpPr>
          <p:nvPr/>
        </p:nvSpPr>
        <p:spPr bwMode="auto">
          <a:xfrm>
            <a:off x="6459538" y="5915025"/>
            <a:ext cx="782637" cy="276225"/>
          </a:xfrm>
          <a:prstGeom prst="rect">
            <a:avLst/>
          </a:prstGeom>
          <a:solidFill>
            <a:srgbClr val="0099CC">
              <a:alpha val="49804"/>
            </a:srgbClr>
          </a:solidFill>
          <a:ln w="9525" algn="ctr">
            <a:noFill/>
            <a:round/>
            <a:headEnd/>
            <a:tailEnd/>
          </a:ln>
        </p:spPr>
        <p:txBody>
          <a:bodyPr anchor="ctr"/>
          <a:lstStyle/>
          <a:p>
            <a:endParaRPr lang="en-US"/>
          </a:p>
        </p:txBody>
      </p:sp>
      <p:grpSp>
        <p:nvGrpSpPr>
          <p:cNvPr id="10" name="Group 24"/>
          <p:cNvGrpSpPr>
            <a:grpSpLocks/>
          </p:cNvGrpSpPr>
          <p:nvPr/>
        </p:nvGrpSpPr>
        <p:grpSpPr bwMode="auto">
          <a:xfrm rot="5400000">
            <a:off x="1949450" y="3060700"/>
            <a:ext cx="642938" cy="1588"/>
            <a:chOff x="593725" y="3061494"/>
            <a:chExt cx="642143" cy="2381"/>
          </a:xfrm>
        </p:grpSpPr>
        <p:sp>
          <p:nvSpPr>
            <p:cNvPr id="6193" name="Line 13"/>
            <p:cNvSpPr>
              <a:spLocks noChangeShapeType="1"/>
            </p:cNvSpPr>
            <p:nvPr/>
          </p:nvSpPr>
          <p:spPr bwMode="auto">
            <a:xfrm flipH="1">
              <a:off x="915193" y="3061494"/>
              <a:ext cx="320675" cy="0"/>
            </a:xfrm>
            <a:prstGeom prst="line">
              <a:avLst/>
            </a:prstGeom>
            <a:noFill/>
            <a:ln w="9525">
              <a:solidFill>
                <a:schemeClr val="bg1"/>
              </a:solidFill>
              <a:round/>
              <a:headEnd/>
              <a:tailEnd/>
            </a:ln>
          </p:spPr>
          <p:txBody>
            <a:bodyPr anchor="ctr"/>
            <a:lstStyle/>
            <a:p>
              <a:endParaRPr lang="en-US"/>
            </a:p>
          </p:txBody>
        </p:sp>
        <p:sp>
          <p:nvSpPr>
            <p:cNvPr id="6194" name="Line 13"/>
            <p:cNvSpPr>
              <a:spLocks noChangeShapeType="1"/>
            </p:cNvSpPr>
            <p:nvPr/>
          </p:nvSpPr>
          <p:spPr bwMode="auto">
            <a:xfrm flipH="1">
              <a:off x="593725" y="3063875"/>
              <a:ext cx="320675" cy="0"/>
            </a:xfrm>
            <a:prstGeom prst="line">
              <a:avLst/>
            </a:prstGeom>
            <a:noFill/>
            <a:ln w="9525">
              <a:solidFill>
                <a:schemeClr val="tx1"/>
              </a:solidFill>
              <a:round/>
              <a:headEnd/>
              <a:tailEnd/>
            </a:ln>
          </p:spPr>
          <p:txBody>
            <a:bodyPr anchor="ctr"/>
            <a:lstStyle/>
            <a:p>
              <a:endParaRPr lang="en-US"/>
            </a:p>
          </p:txBody>
        </p:sp>
      </p:grpSp>
      <p:sp>
        <p:nvSpPr>
          <p:cNvPr id="57" name="Rectangle 56"/>
          <p:cNvSpPr>
            <a:spLocks noChangeArrowheads="1"/>
          </p:cNvSpPr>
          <p:nvPr/>
        </p:nvSpPr>
        <p:spPr bwMode="auto">
          <a:xfrm>
            <a:off x="2270125" y="2922588"/>
            <a:ext cx="782638" cy="276225"/>
          </a:xfrm>
          <a:prstGeom prst="rect">
            <a:avLst/>
          </a:prstGeom>
          <a:solidFill>
            <a:srgbClr val="0099CC">
              <a:alpha val="49804"/>
            </a:srgbClr>
          </a:solidFill>
          <a:ln w="9525" algn="ctr">
            <a:noFill/>
            <a:round/>
            <a:headEnd/>
            <a:tailEnd/>
          </a:ln>
        </p:spPr>
        <p:txBody>
          <a:bodyPr anchor="ctr"/>
          <a:lstStyle/>
          <a:p>
            <a:endParaRPr lang="en-US"/>
          </a:p>
        </p:txBody>
      </p:sp>
      <p:sp>
        <p:nvSpPr>
          <p:cNvPr id="6151" name="Rectangle 55"/>
          <p:cNvSpPr>
            <a:spLocks noChangeArrowheads="1"/>
          </p:cNvSpPr>
          <p:nvPr/>
        </p:nvSpPr>
        <p:spPr bwMode="auto">
          <a:xfrm>
            <a:off x="0" y="2922588"/>
            <a:ext cx="2270125" cy="276225"/>
          </a:xfrm>
          <a:prstGeom prst="rect">
            <a:avLst/>
          </a:prstGeom>
          <a:solidFill>
            <a:srgbClr val="0099CC">
              <a:alpha val="49804"/>
            </a:srgbClr>
          </a:solidFill>
          <a:ln w="9525" algn="ctr">
            <a:noFill/>
            <a:round/>
            <a:headEnd/>
            <a:tailEnd/>
          </a:ln>
        </p:spPr>
        <p:txBody>
          <a:bodyPr anchor="ctr"/>
          <a:lstStyle/>
          <a:p>
            <a:endParaRPr lang="en-US"/>
          </a:p>
        </p:txBody>
      </p:sp>
      <p:sp>
        <p:nvSpPr>
          <p:cNvPr id="6152" name="Rectangle 44"/>
          <p:cNvSpPr>
            <a:spLocks noChangeArrowheads="1"/>
          </p:cNvSpPr>
          <p:nvPr/>
        </p:nvSpPr>
        <p:spPr bwMode="auto">
          <a:xfrm>
            <a:off x="1819275" y="5126038"/>
            <a:ext cx="4660900" cy="1028700"/>
          </a:xfrm>
          <a:prstGeom prst="rect">
            <a:avLst/>
          </a:prstGeom>
          <a:solidFill>
            <a:srgbClr val="0099CC">
              <a:alpha val="49804"/>
            </a:srgbClr>
          </a:solidFill>
          <a:ln w="9525" algn="ctr">
            <a:noFill/>
            <a:round/>
            <a:headEnd/>
            <a:tailEnd/>
          </a:ln>
        </p:spPr>
        <p:txBody>
          <a:bodyPr anchor="ctr"/>
          <a:lstStyle/>
          <a:p>
            <a:endParaRPr lang="en-US"/>
          </a:p>
        </p:txBody>
      </p:sp>
      <p:sp>
        <p:nvSpPr>
          <p:cNvPr id="1044491" name="Line 11"/>
          <p:cNvSpPr>
            <a:spLocks noChangeShapeType="1"/>
          </p:cNvSpPr>
          <p:nvPr/>
        </p:nvSpPr>
        <p:spPr bwMode="auto">
          <a:xfrm rot="5400000" flipV="1">
            <a:off x="2270125" y="2924175"/>
            <a:ext cx="0" cy="274638"/>
          </a:xfrm>
          <a:prstGeom prst="line">
            <a:avLst/>
          </a:prstGeom>
          <a:noFill/>
          <a:ln w="28575">
            <a:solidFill>
              <a:srgbClr val="CC9900"/>
            </a:solidFill>
            <a:round/>
            <a:headEnd/>
            <a:tailEnd/>
          </a:ln>
        </p:spPr>
        <p:txBody>
          <a:bodyPr anchor="ctr"/>
          <a:lstStyle/>
          <a:p>
            <a:endParaRPr lang="en-US"/>
          </a:p>
        </p:txBody>
      </p:sp>
      <p:sp>
        <p:nvSpPr>
          <p:cNvPr id="113" name="Rectangle 3"/>
          <p:cNvSpPr>
            <a:spLocks noGrp="1" noChangeArrowheads="1"/>
          </p:cNvSpPr>
          <p:nvPr>
            <p:ph type="title"/>
          </p:nvPr>
        </p:nvSpPr>
        <p:spPr>
          <a:xfrm>
            <a:off x="685800" y="658368"/>
            <a:ext cx="7772400" cy="1408176"/>
          </a:xfrm>
        </p:spPr>
        <p:txBody>
          <a:bodyPr/>
          <a:lstStyle/>
          <a:p>
            <a:r>
              <a:rPr lang="en-US" dirty="0"/>
              <a:t>A Simple </a:t>
            </a:r>
            <a:r>
              <a:rPr lang="en-US" dirty="0">
                <a:solidFill>
                  <a:srgbClr val="FF0000"/>
                </a:solidFill>
              </a:rPr>
              <a:t>Proportional</a:t>
            </a:r>
            <a:r>
              <a:rPr lang="en-US" dirty="0"/>
              <a:t> Control System</a:t>
            </a:r>
            <a:br>
              <a:rPr lang="en-US" dirty="0"/>
            </a:br>
            <a:endParaRPr lang="en-US" dirty="0"/>
          </a:p>
        </p:txBody>
      </p:sp>
      <p:sp>
        <p:nvSpPr>
          <p:cNvPr id="6157" name="AutoShape 2"/>
          <p:cNvSpPr>
            <a:spLocks noChangeAspect="1" noChangeArrowheads="1"/>
          </p:cNvSpPr>
          <p:nvPr/>
        </p:nvSpPr>
        <p:spPr bwMode="auto">
          <a:xfrm>
            <a:off x="2732088" y="2514600"/>
            <a:ext cx="206375" cy="411163"/>
          </a:xfrm>
          <a:prstGeom prst="triangle">
            <a:avLst>
              <a:gd name="adj" fmla="val 50000"/>
            </a:avLst>
          </a:prstGeom>
          <a:solidFill>
            <a:srgbClr val="CC9900"/>
          </a:solidFill>
          <a:ln w="3175" algn="ctr">
            <a:solidFill>
              <a:srgbClr val="CC9900"/>
            </a:solidFill>
            <a:miter lim="800000"/>
            <a:headEnd/>
            <a:tailEnd/>
          </a:ln>
        </p:spPr>
        <p:txBody>
          <a:bodyPr anchor="ctr"/>
          <a:lstStyle/>
          <a:p>
            <a:endParaRPr lang="en-US"/>
          </a:p>
        </p:txBody>
      </p:sp>
      <p:sp>
        <p:nvSpPr>
          <p:cNvPr id="6158" name="Line 6"/>
          <p:cNvSpPr>
            <a:spLocks noChangeShapeType="1"/>
          </p:cNvSpPr>
          <p:nvPr/>
        </p:nvSpPr>
        <p:spPr bwMode="auto">
          <a:xfrm flipV="1">
            <a:off x="2754313" y="3200400"/>
            <a:ext cx="0" cy="228600"/>
          </a:xfrm>
          <a:prstGeom prst="line">
            <a:avLst/>
          </a:prstGeom>
          <a:noFill/>
          <a:ln w="19050" cap="sq">
            <a:solidFill>
              <a:schemeClr val="tx1"/>
            </a:solidFill>
            <a:miter lim="800000"/>
            <a:headEnd/>
            <a:tailEnd/>
          </a:ln>
        </p:spPr>
        <p:txBody>
          <a:bodyPr anchor="ctr"/>
          <a:lstStyle/>
          <a:p>
            <a:endParaRPr lang="en-US"/>
          </a:p>
        </p:txBody>
      </p:sp>
      <p:sp>
        <p:nvSpPr>
          <p:cNvPr id="6159" name="Line 7"/>
          <p:cNvSpPr>
            <a:spLocks noChangeShapeType="1"/>
          </p:cNvSpPr>
          <p:nvPr/>
        </p:nvSpPr>
        <p:spPr bwMode="auto">
          <a:xfrm flipV="1">
            <a:off x="3036888" y="2925763"/>
            <a:ext cx="0" cy="503237"/>
          </a:xfrm>
          <a:prstGeom prst="line">
            <a:avLst/>
          </a:prstGeom>
          <a:noFill/>
          <a:ln w="19050" cap="sq">
            <a:solidFill>
              <a:schemeClr val="tx1"/>
            </a:solidFill>
            <a:miter lim="800000"/>
            <a:headEnd/>
            <a:tailEnd/>
          </a:ln>
        </p:spPr>
        <p:txBody>
          <a:bodyPr anchor="ctr"/>
          <a:lstStyle/>
          <a:p>
            <a:endParaRPr lang="en-US"/>
          </a:p>
        </p:txBody>
      </p:sp>
      <p:sp>
        <p:nvSpPr>
          <p:cNvPr id="6160" name="Line 8"/>
          <p:cNvSpPr>
            <a:spLocks noChangeShapeType="1"/>
          </p:cNvSpPr>
          <p:nvPr/>
        </p:nvSpPr>
        <p:spPr bwMode="auto">
          <a:xfrm flipH="1">
            <a:off x="0" y="3200400"/>
            <a:ext cx="2752725" cy="0"/>
          </a:xfrm>
          <a:prstGeom prst="line">
            <a:avLst/>
          </a:prstGeom>
          <a:noFill/>
          <a:ln w="19050" cap="sq">
            <a:solidFill>
              <a:schemeClr val="tx1"/>
            </a:solidFill>
            <a:miter lim="800000"/>
            <a:headEnd/>
            <a:tailEnd/>
          </a:ln>
        </p:spPr>
        <p:txBody>
          <a:bodyPr anchor="ctr"/>
          <a:lstStyle/>
          <a:p>
            <a:endParaRPr lang="en-US"/>
          </a:p>
        </p:txBody>
      </p:sp>
      <p:sp>
        <p:nvSpPr>
          <p:cNvPr id="6161" name="Line 9"/>
          <p:cNvSpPr>
            <a:spLocks noChangeShapeType="1"/>
          </p:cNvSpPr>
          <p:nvPr/>
        </p:nvSpPr>
        <p:spPr bwMode="auto">
          <a:xfrm flipH="1">
            <a:off x="0" y="2925763"/>
            <a:ext cx="3033713" cy="0"/>
          </a:xfrm>
          <a:prstGeom prst="line">
            <a:avLst/>
          </a:prstGeom>
          <a:noFill/>
          <a:ln w="19050" cap="sq">
            <a:solidFill>
              <a:schemeClr val="tx1"/>
            </a:solidFill>
            <a:miter lim="800000"/>
            <a:headEnd/>
            <a:tailEnd/>
          </a:ln>
        </p:spPr>
        <p:txBody>
          <a:bodyPr anchor="ctr"/>
          <a:lstStyle/>
          <a:p>
            <a:endParaRPr lang="en-US"/>
          </a:p>
        </p:txBody>
      </p:sp>
      <p:sp>
        <p:nvSpPr>
          <p:cNvPr id="6162" name="Oval 12"/>
          <p:cNvSpPr>
            <a:spLocks noChangeAspect="1" noChangeArrowheads="1"/>
          </p:cNvSpPr>
          <p:nvPr/>
        </p:nvSpPr>
        <p:spPr bwMode="auto">
          <a:xfrm rot="5400000">
            <a:off x="2224088" y="3016250"/>
            <a:ext cx="92075" cy="92075"/>
          </a:xfrm>
          <a:prstGeom prst="ellipse">
            <a:avLst/>
          </a:prstGeom>
          <a:solidFill>
            <a:schemeClr val="tx1"/>
          </a:solidFill>
          <a:ln w="9525">
            <a:solidFill>
              <a:schemeClr val="tx1"/>
            </a:solidFill>
            <a:round/>
            <a:headEnd/>
            <a:tailEnd/>
          </a:ln>
        </p:spPr>
        <p:txBody>
          <a:bodyPr wrap="none" anchor="ctr"/>
          <a:lstStyle/>
          <a:p>
            <a:endParaRPr lang="en-US"/>
          </a:p>
        </p:txBody>
      </p:sp>
      <p:grpSp>
        <p:nvGrpSpPr>
          <p:cNvPr id="11" name="Group 16"/>
          <p:cNvGrpSpPr>
            <a:grpSpLocks/>
          </p:cNvGrpSpPr>
          <p:nvPr/>
        </p:nvGrpSpPr>
        <p:grpSpPr bwMode="auto">
          <a:xfrm rot="1800000">
            <a:off x="595313" y="2486025"/>
            <a:ext cx="4479925" cy="46038"/>
            <a:chOff x="375" y="1566"/>
            <a:chExt cx="2822" cy="29"/>
          </a:xfrm>
        </p:grpSpPr>
        <p:sp>
          <p:nvSpPr>
            <p:cNvPr id="6182" name="Line 17"/>
            <p:cNvSpPr>
              <a:spLocks noChangeShapeType="1"/>
            </p:cNvSpPr>
            <p:nvPr/>
          </p:nvSpPr>
          <p:spPr bwMode="auto">
            <a:xfrm>
              <a:off x="375" y="1584"/>
              <a:ext cx="2822" cy="0"/>
            </a:xfrm>
            <a:prstGeom prst="line">
              <a:avLst/>
            </a:prstGeom>
            <a:noFill/>
            <a:ln w="9525">
              <a:solidFill>
                <a:schemeClr val="tx1"/>
              </a:solidFill>
              <a:round/>
              <a:headEnd/>
              <a:tailEnd/>
            </a:ln>
          </p:spPr>
          <p:txBody>
            <a:bodyPr anchor="ctr"/>
            <a:lstStyle/>
            <a:p>
              <a:endParaRPr lang="en-US"/>
            </a:p>
          </p:txBody>
        </p:sp>
        <p:sp>
          <p:nvSpPr>
            <p:cNvPr id="6183" name="Oval 19"/>
            <p:cNvSpPr>
              <a:spLocks noChangeAspect="1" noChangeArrowheads="1"/>
            </p:cNvSpPr>
            <p:nvPr/>
          </p:nvSpPr>
          <p:spPr bwMode="auto">
            <a:xfrm>
              <a:off x="3155" y="1566"/>
              <a:ext cx="29" cy="29"/>
            </a:xfrm>
            <a:prstGeom prst="ellipse">
              <a:avLst/>
            </a:prstGeom>
            <a:solidFill>
              <a:schemeClr val="tx1"/>
            </a:solidFill>
            <a:ln w="9525">
              <a:solidFill>
                <a:schemeClr val="tx1"/>
              </a:solidFill>
              <a:round/>
              <a:headEnd/>
              <a:tailEnd/>
            </a:ln>
          </p:spPr>
          <p:txBody>
            <a:bodyPr anchor="ctr"/>
            <a:lstStyle/>
            <a:p>
              <a:endParaRPr lang="en-US"/>
            </a:p>
          </p:txBody>
        </p:sp>
      </p:grpSp>
      <p:grpSp>
        <p:nvGrpSpPr>
          <p:cNvPr id="12" name="Group 36"/>
          <p:cNvGrpSpPr>
            <a:grpSpLocks/>
          </p:cNvGrpSpPr>
          <p:nvPr/>
        </p:nvGrpSpPr>
        <p:grpSpPr bwMode="auto">
          <a:xfrm>
            <a:off x="2243138" y="2222648"/>
            <a:ext cx="53975" cy="582613"/>
            <a:chOff x="1827183" y="2495539"/>
            <a:chExt cx="53182" cy="583413"/>
          </a:xfrm>
        </p:grpSpPr>
        <p:sp>
          <p:nvSpPr>
            <p:cNvPr id="6179" name="Oval 14"/>
            <p:cNvSpPr>
              <a:spLocks noChangeAspect="1" noChangeArrowheads="1"/>
            </p:cNvSpPr>
            <p:nvPr/>
          </p:nvSpPr>
          <p:spPr bwMode="auto">
            <a:xfrm>
              <a:off x="1827183" y="3032915"/>
              <a:ext cx="46038" cy="46037"/>
            </a:xfrm>
            <a:prstGeom prst="ellipse">
              <a:avLst/>
            </a:prstGeom>
            <a:solidFill>
              <a:schemeClr val="tx1"/>
            </a:solidFill>
            <a:ln w="9525">
              <a:solidFill>
                <a:schemeClr val="tx1"/>
              </a:solidFill>
              <a:round/>
              <a:headEnd/>
              <a:tailEnd/>
            </a:ln>
          </p:spPr>
          <p:txBody>
            <a:bodyPr wrap="none" anchor="ctr"/>
            <a:lstStyle/>
            <a:p>
              <a:endParaRPr lang="en-US"/>
            </a:p>
          </p:txBody>
        </p:sp>
        <p:sp>
          <p:nvSpPr>
            <p:cNvPr id="6180" name="Line 15"/>
            <p:cNvSpPr>
              <a:spLocks noChangeShapeType="1"/>
            </p:cNvSpPr>
            <p:nvPr/>
          </p:nvSpPr>
          <p:spPr bwMode="auto">
            <a:xfrm flipV="1">
              <a:off x="1855758" y="2504265"/>
              <a:ext cx="0" cy="549275"/>
            </a:xfrm>
            <a:prstGeom prst="line">
              <a:avLst/>
            </a:prstGeom>
            <a:noFill/>
            <a:ln w="9525">
              <a:solidFill>
                <a:schemeClr val="tx1"/>
              </a:solidFill>
              <a:round/>
              <a:headEnd/>
              <a:tailEnd/>
            </a:ln>
          </p:spPr>
          <p:txBody>
            <a:bodyPr anchor="ctr"/>
            <a:lstStyle/>
            <a:p>
              <a:endParaRPr lang="en-US"/>
            </a:p>
          </p:txBody>
        </p:sp>
        <p:sp>
          <p:nvSpPr>
            <p:cNvPr id="6181" name="Oval 14"/>
            <p:cNvSpPr>
              <a:spLocks noChangeAspect="1" noChangeArrowheads="1"/>
            </p:cNvSpPr>
            <p:nvPr/>
          </p:nvSpPr>
          <p:spPr bwMode="auto">
            <a:xfrm>
              <a:off x="1834327" y="2495539"/>
              <a:ext cx="46038" cy="46037"/>
            </a:xfrm>
            <a:prstGeom prst="ellipse">
              <a:avLst/>
            </a:prstGeom>
            <a:solidFill>
              <a:schemeClr val="tx1"/>
            </a:solidFill>
            <a:ln w="9525">
              <a:solidFill>
                <a:schemeClr val="tx1"/>
              </a:solidFill>
              <a:round/>
              <a:headEnd/>
              <a:tailEnd/>
            </a:ln>
          </p:spPr>
          <p:txBody>
            <a:bodyPr wrap="none" anchor="ctr"/>
            <a:lstStyle/>
            <a:p>
              <a:endParaRPr lang="en-US"/>
            </a:p>
          </p:txBody>
        </p:sp>
      </p:grpSp>
      <p:sp>
        <p:nvSpPr>
          <p:cNvPr id="6165" name="Oval 14"/>
          <p:cNvSpPr>
            <a:spLocks noChangeAspect="1" noChangeArrowheads="1"/>
          </p:cNvSpPr>
          <p:nvPr/>
        </p:nvSpPr>
        <p:spPr bwMode="auto">
          <a:xfrm>
            <a:off x="2789238" y="2462213"/>
            <a:ext cx="92075" cy="92075"/>
          </a:xfrm>
          <a:prstGeom prst="ellipse">
            <a:avLst/>
          </a:prstGeom>
          <a:solidFill>
            <a:schemeClr val="tx1"/>
          </a:solidFill>
          <a:ln w="9525">
            <a:solidFill>
              <a:schemeClr val="tx1"/>
            </a:solidFill>
            <a:round/>
            <a:headEnd/>
            <a:tailEnd/>
          </a:ln>
        </p:spPr>
        <p:txBody>
          <a:bodyPr wrap="none" anchor="ctr"/>
          <a:lstStyle/>
          <a:p>
            <a:endParaRPr lang="en-US"/>
          </a:p>
        </p:txBody>
      </p:sp>
      <p:grpSp>
        <p:nvGrpSpPr>
          <p:cNvPr id="13" name="Group 43"/>
          <p:cNvGrpSpPr>
            <a:grpSpLocks/>
          </p:cNvGrpSpPr>
          <p:nvPr/>
        </p:nvGrpSpPr>
        <p:grpSpPr bwMode="auto">
          <a:xfrm>
            <a:off x="1828800" y="3422650"/>
            <a:ext cx="4654550" cy="2749550"/>
            <a:chOff x="1828799" y="3423138"/>
            <a:chExt cx="4654062" cy="2749062"/>
          </a:xfrm>
        </p:grpSpPr>
        <p:sp>
          <p:nvSpPr>
            <p:cNvPr id="6174" name="Line 4"/>
            <p:cNvSpPr>
              <a:spLocks noChangeShapeType="1"/>
            </p:cNvSpPr>
            <p:nvPr/>
          </p:nvSpPr>
          <p:spPr bwMode="auto">
            <a:xfrm>
              <a:off x="1828800" y="3429000"/>
              <a:ext cx="0" cy="2743200"/>
            </a:xfrm>
            <a:prstGeom prst="line">
              <a:avLst/>
            </a:prstGeom>
            <a:noFill/>
            <a:ln w="76200" cap="sq">
              <a:solidFill>
                <a:schemeClr val="tx1"/>
              </a:solidFill>
              <a:miter lim="800000"/>
              <a:headEnd/>
              <a:tailEnd/>
            </a:ln>
          </p:spPr>
          <p:txBody>
            <a:bodyPr anchor="ctr"/>
            <a:lstStyle/>
            <a:p>
              <a:endParaRPr lang="en-US"/>
            </a:p>
          </p:txBody>
        </p:sp>
        <p:sp>
          <p:nvSpPr>
            <p:cNvPr id="6175" name="Line 5"/>
            <p:cNvSpPr>
              <a:spLocks noChangeShapeType="1"/>
            </p:cNvSpPr>
            <p:nvPr/>
          </p:nvSpPr>
          <p:spPr bwMode="auto">
            <a:xfrm>
              <a:off x="1828799" y="6172200"/>
              <a:ext cx="4651131" cy="0"/>
            </a:xfrm>
            <a:prstGeom prst="line">
              <a:avLst/>
            </a:prstGeom>
            <a:noFill/>
            <a:ln w="76200" cap="sq">
              <a:solidFill>
                <a:schemeClr val="tx1"/>
              </a:solidFill>
              <a:miter lim="800000"/>
              <a:headEnd/>
              <a:tailEnd/>
            </a:ln>
          </p:spPr>
          <p:txBody>
            <a:bodyPr anchor="ctr"/>
            <a:lstStyle/>
            <a:p>
              <a:endParaRPr lang="en-US"/>
            </a:p>
          </p:txBody>
        </p:sp>
        <p:sp>
          <p:nvSpPr>
            <p:cNvPr id="6176" name="Line 4"/>
            <p:cNvSpPr>
              <a:spLocks noChangeShapeType="1"/>
            </p:cNvSpPr>
            <p:nvPr/>
          </p:nvSpPr>
          <p:spPr bwMode="auto">
            <a:xfrm>
              <a:off x="6482861" y="3423138"/>
              <a:ext cx="0" cy="2743200"/>
            </a:xfrm>
            <a:prstGeom prst="line">
              <a:avLst/>
            </a:prstGeom>
            <a:noFill/>
            <a:ln w="76200" cap="sq">
              <a:solidFill>
                <a:schemeClr val="tx1"/>
              </a:solidFill>
              <a:miter lim="800000"/>
              <a:headEnd/>
              <a:tailEnd/>
            </a:ln>
          </p:spPr>
          <p:txBody>
            <a:bodyPr anchor="ctr"/>
            <a:lstStyle/>
            <a:p>
              <a:endParaRPr lang="en-US"/>
            </a:p>
          </p:txBody>
        </p:sp>
      </p:grpSp>
      <p:sp>
        <p:nvSpPr>
          <p:cNvPr id="58" name="Rectangle 57"/>
          <p:cNvSpPr>
            <a:spLocks noChangeArrowheads="1"/>
          </p:cNvSpPr>
          <p:nvPr/>
        </p:nvSpPr>
        <p:spPr bwMode="auto">
          <a:xfrm>
            <a:off x="2757488" y="3198813"/>
            <a:ext cx="276225" cy="1933575"/>
          </a:xfrm>
          <a:prstGeom prst="rect">
            <a:avLst/>
          </a:prstGeom>
          <a:solidFill>
            <a:srgbClr val="0099CC">
              <a:alpha val="49804"/>
            </a:srgbClr>
          </a:solidFill>
          <a:ln w="9525" algn="ctr">
            <a:noFill/>
            <a:round/>
            <a:headEnd/>
            <a:tailEnd/>
          </a:ln>
        </p:spPr>
        <p:txBody>
          <a:bodyPr anchor="ctr"/>
          <a:lstStyle/>
          <a:p>
            <a:endParaRPr lang="en-US"/>
          </a:p>
        </p:txBody>
      </p:sp>
      <p:sp>
        <p:nvSpPr>
          <p:cNvPr id="6170" name="Line 9"/>
          <p:cNvSpPr>
            <a:spLocks noChangeShapeType="1"/>
          </p:cNvSpPr>
          <p:nvPr/>
        </p:nvSpPr>
        <p:spPr bwMode="auto">
          <a:xfrm flipH="1" flipV="1">
            <a:off x="6459538" y="5915025"/>
            <a:ext cx="2684462" cy="0"/>
          </a:xfrm>
          <a:prstGeom prst="line">
            <a:avLst/>
          </a:prstGeom>
          <a:noFill/>
          <a:ln w="19050" cap="sq">
            <a:solidFill>
              <a:schemeClr val="tx1"/>
            </a:solidFill>
            <a:miter lim="800000"/>
            <a:headEnd/>
            <a:tailEnd/>
          </a:ln>
        </p:spPr>
        <p:txBody>
          <a:bodyPr anchor="ctr"/>
          <a:lstStyle/>
          <a:p>
            <a:endParaRPr lang="en-US"/>
          </a:p>
        </p:txBody>
      </p:sp>
      <p:sp>
        <p:nvSpPr>
          <p:cNvPr id="6169" name="Line 8"/>
          <p:cNvSpPr>
            <a:spLocks noChangeShapeType="1"/>
          </p:cNvSpPr>
          <p:nvPr/>
        </p:nvSpPr>
        <p:spPr bwMode="auto">
          <a:xfrm flipH="1">
            <a:off x="6459538" y="6191250"/>
            <a:ext cx="2684462" cy="0"/>
          </a:xfrm>
          <a:prstGeom prst="line">
            <a:avLst/>
          </a:prstGeom>
          <a:noFill/>
          <a:ln w="19050" cap="sq">
            <a:solidFill>
              <a:schemeClr val="tx1"/>
            </a:solidFill>
            <a:miter lim="800000"/>
            <a:headEnd/>
            <a:tailEnd/>
          </a:ln>
        </p:spPr>
        <p:txBody>
          <a:bodyPr anchor="ctr"/>
          <a:lstStyle/>
          <a:p>
            <a:endParaRPr lang="en-US"/>
          </a:p>
        </p:txBody>
      </p:sp>
      <p:sp>
        <p:nvSpPr>
          <p:cNvPr id="73" name="Freeform 72"/>
          <p:cNvSpPr/>
          <p:nvPr/>
        </p:nvSpPr>
        <p:spPr bwMode="auto">
          <a:xfrm>
            <a:off x="1863725" y="4943475"/>
            <a:ext cx="898128" cy="187325"/>
          </a:xfrm>
          <a:custGeom>
            <a:avLst/>
            <a:gdLst>
              <a:gd name="connsiteX0" fmla="*/ 0 w 724298"/>
              <a:gd name="connsiteY0" fmla="*/ 85725 h 98822"/>
              <a:gd name="connsiteX1" fmla="*/ 621507 w 724298"/>
              <a:gd name="connsiteY1" fmla="*/ 85725 h 98822"/>
              <a:gd name="connsiteX2" fmla="*/ 616744 w 724298"/>
              <a:gd name="connsiteY2" fmla="*/ 7144 h 98822"/>
              <a:gd name="connsiteX3" fmla="*/ 566738 w 724298"/>
              <a:gd name="connsiteY3" fmla="*/ 42862 h 98822"/>
              <a:gd name="connsiteX4" fmla="*/ 483394 w 724298"/>
              <a:gd name="connsiteY4" fmla="*/ 40481 h 98822"/>
              <a:gd name="connsiteX5" fmla="*/ 426244 w 724298"/>
              <a:gd name="connsiteY5" fmla="*/ 61912 h 98822"/>
              <a:gd name="connsiteX6" fmla="*/ 347663 w 724298"/>
              <a:gd name="connsiteY6" fmla="*/ 59531 h 98822"/>
              <a:gd name="connsiteX7" fmla="*/ 302419 w 724298"/>
              <a:gd name="connsiteY7" fmla="*/ 76200 h 98822"/>
              <a:gd name="connsiteX8" fmla="*/ 200025 w 724298"/>
              <a:gd name="connsiteY8" fmla="*/ 66675 h 98822"/>
              <a:gd name="connsiteX9" fmla="*/ 147638 w 724298"/>
              <a:gd name="connsiteY9" fmla="*/ 73819 h 98822"/>
              <a:gd name="connsiteX0" fmla="*/ 0 w 625872"/>
              <a:gd name="connsiteY0" fmla="*/ 85725 h 98822"/>
              <a:gd name="connsiteX1" fmla="*/ 621507 w 625872"/>
              <a:gd name="connsiteY1" fmla="*/ 85725 h 98822"/>
              <a:gd name="connsiteX2" fmla="*/ 616744 w 625872"/>
              <a:gd name="connsiteY2" fmla="*/ 7144 h 98822"/>
              <a:gd name="connsiteX3" fmla="*/ 566738 w 625872"/>
              <a:gd name="connsiteY3" fmla="*/ 42862 h 98822"/>
              <a:gd name="connsiteX4" fmla="*/ 483394 w 625872"/>
              <a:gd name="connsiteY4" fmla="*/ 40481 h 98822"/>
              <a:gd name="connsiteX5" fmla="*/ 426244 w 625872"/>
              <a:gd name="connsiteY5" fmla="*/ 61912 h 98822"/>
              <a:gd name="connsiteX6" fmla="*/ 347663 w 625872"/>
              <a:gd name="connsiteY6" fmla="*/ 59531 h 98822"/>
              <a:gd name="connsiteX7" fmla="*/ 302419 w 625872"/>
              <a:gd name="connsiteY7" fmla="*/ 76200 h 98822"/>
              <a:gd name="connsiteX8" fmla="*/ 200025 w 625872"/>
              <a:gd name="connsiteY8" fmla="*/ 66675 h 98822"/>
              <a:gd name="connsiteX9" fmla="*/ 147638 w 625872"/>
              <a:gd name="connsiteY9" fmla="*/ 73819 h 98822"/>
              <a:gd name="connsiteX0" fmla="*/ 0 w 625872"/>
              <a:gd name="connsiteY0" fmla="*/ 85725 h 98822"/>
              <a:gd name="connsiteX1" fmla="*/ 621507 w 625872"/>
              <a:gd name="connsiteY1" fmla="*/ 85725 h 98822"/>
              <a:gd name="connsiteX2" fmla="*/ 616744 w 625872"/>
              <a:gd name="connsiteY2" fmla="*/ 7144 h 98822"/>
              <a:gd name="connsiteX3" fmla="*/ 566738 w 625872"/>
              <a:gd name="connsiteY3" fmla="*/ 42862 h 98822"/>
              <a:gd name="connsiteX4" fmla="*/ 483394 w 625872"/>
              <a:gd name="connsiteY4" fmla="*/ 40481 h 98822"/>
              <a:gd name="connsiteX5" fmla="*/ 426244 w 625872"/>
              <a:gd name="connsiteY5" fmla="*/ 61912 h 98822"/>
              <a:gd name="connsiteX6" fmla="*/ 347663 w 625872"/>
              <a:gd name="connsiteY6" fmla="*/ 59531 h 98822"/>
              <a:gd name="connsiteX7" fmla="*/ 302419 w 625872"/>
              <a:gd name="connsiteY7" fmla="*/ 76200 h 98822"/>
              <a:gd name="connsiteX8" fmla="*/ 200025 w 625872"/>
              <a:gd name="connsiteY8" fmla="*/ 66675 h 98822"/>
              <a:gd name="connsiteX9" fmla="*/ 147638 w 625872"/>
              <a:gd name="connsiteY9" fmla="*/ 73819 h 98822"/>
              <a:gd name="connsiteX0" fmla="*/ 0 w 625872"/>
              <a:gd name="connsiteY0" fmla="*/ 85725 h 98822"/>
              <a:gd name="connsiteX1" fmla="*/ 621507 w 625872"/>
              <a:gd name="connsiteY1" fmla="*/ 85725 h 98822"/>
              <a:gd name="connsiteX2" fmla="*/ 616744 w 625872"/>
              <a:gd name="connsiteY2" fmla="*/ 7144 h 98822"/>
              <a:gd name="connsiteX3" fmla="*/ 566738 w 625872"/>
              <a:gd name="connsiteY3" fmla="*/ 42862 h 98822"/>
              <a:gd name="connsiteX4" fmla="*/ 483394 w 625872"/>
              <a:gd name="connsiteY4" fmla="*/ 40481 h 98822"/>
              <a:gd name="connsiteX5" fmla="*/ 426244 w 625872"/>
              <a:gd name="connsiteY5" fmla="*/ 61912 h 98822"/>
              <a:gd name="connsiteX6" fmla="*/ 347663 w 625872"/>
              <a:gd name="connsiteY6" fmla="*/ 59531 h 98822"/>
              <a:gd name="connsiteX7" fmla="*/ 302419 w 625872"/>
              <a:gd name="connsiteY7" fmla="*/ 76200 h 98822"/>
              <a:gd name="connsiteX8" fmla="*/ 200025 w 625872"/>
              <a:gd name="connsiteY8" fmla="*/ 66675 h 98822"/>
              <a:gd name="connsiteX9" fmla="*/ 147638 w 625872"/>
              <a:gd name="connsiteY9" fmla="*/ 73819 h 98822"/>
              <a:gd name="connsiteX0" fmla="*/ 0 w 625872"/>
              <a:gd name="connsiteY0" fmla="*/ 85725 h 85725"/>
              <a:gd name="connsiteX1" fmla="*/ 621507 w 625872"/>
              <a:gd name="connsiteY1" fmla="*/ 85725 h 85725"/>
              <a:gd name="connsiteX2" fmla="*/ 616744 w 625872"/>
              <a:gd name="connsiteY2" fmla="*/ 7144 h 85725"/>
              <a:gd name="connsiteX3" fmla="*/ 566738 w 625872"/>
              <a:gd name="connsiteY3" fmla="*/ 42862 h 85725"/>
              <a:gd name="connsiteX4" fmla="*/ 483394 w 625872"/>
              <a:gd name="connsiteY4" fmla="*/ 40481 h 85725"/>
              <a:gd name="connsiteX5" fmla="*/ 426244 w 625872"/>
              <a:gd name="connsiteY5" fmla="*/ 61912 h 85725"/>
              <a:gd name="connsiteX6" fmla="*/ 347663 w 625872"/>
              <a:gd name="connsiteY6" fmla="*/ 59531 h 85725"/>
              <a:gd name="connsiteX7" fmla="*/ 302419 w 625872"/>
              <a:gd name="connsiteY7" fmla="*/ 76200 h 85725"/>
              <a:gd name="connsiteX8" fmla="*/ 200025 w 625872"/>
              <a:gd name="connsiteY8" fmla="*/ 66675 h 85725"/>
              <a:gd name="connsiteX9" fmla="*/ 147638 w 625872"/>
              <a:gd name="connsiteY9" fmla="*/ 73819 h 85725"/>
              <a:gd name="connsiteX0" fmla="*/ 0 w 633811"/>
              <a:gd name="connsiteY0" fmla="*/ 85725 h 85725"/>
              <a:gd name="connsiteX1" fmla="*/ 621507 w 633811"/>
              <a:gd name="connsiteY1" fmla="*/ 85725 h 85725"/>
              <a:gd name="connsiteX2" fmla="*/ 616744 w 633811"/>
              <a:gd name="connsiteY2" fmla="*/ 7144 h 85725"/>
              <a:gd name="connsiteX3" fmla="*/ 566738 w 633811"/>
              <a:gd name="connsiteY3" fmla="*/ 42862 h 85725"/>
              <a:gd name="connsiteX4" fmla="*/ 483394 w 633811"/>
              <a:gd name="connsiteY4" fmla="*/ 40481 h 85725"/>
              <a:gd name="connsiteX5" fmla="*/ 426244 w 633811"/>
              <a:gd name="connsiteY5" fmla="*/ 61912 h 85725"/>
              <a:gd name="connsiteX6" fmla="*/ 347663 w 633811"/>
              <a:gd name="connsiteY6" fmla="*/ 59531 h 85725"/>
              <a:gd name="connsiteX7" fmla="*/ 302419 w 633811"/>
              <a:gd name="connsiteY7" fmla="*/ 76200 h 85725"/>
              <a:gd name="connsiteX8" fmla="*/ 200025 w 633811"/>
              <a:gd name="connsiteY8" fmla="*/ 66675 h 85725"/>
              <a:gd name="connsiteX9" fmla="*/ 147638 w 633811"/>
              <a:gd name="connsiteY9" fmla="*/ 73819 h 85725"/>
              <a:gd name="connsiteX0" fmla="*/ 0 w 625872"/>
              <a:gd name="connsiteY0" fmla="*/ 85725 h 85725"/>
              <a:gd name="connsiteX1" fmla="*/ 621507 w 625872"/>
              <a:gd name="connsiteY1" fmla="*/ 85725 h 85725"/>
              <a:gd name="connsiteX2" fmla="*/ 616744 w 625872"/>
              <a:gd name="connsiteY2" fmla="*/ 7144 h 85725"/>
              <a:gd name="connsiteX3" fmla="*/ 566738 w 625872"/>
              <a:gd name="connsiteY3" fmla="*/ 42862 h 85725"/>
              <a:gd name="connsiteX4" fmla="*/ 483394 w 625872"/>
              <a:gd name="connsiteY4" fmla="*/ 40481 h 85725"/>
              <a:gd name="connsiteX5" fmla="*/ 426244 w 625872"/>
              <a:gd name="connsiteY5" fmla="*/ 61912 h 85725"/>
              <a:gd name="connsiteX6" fmla="*/ 347663 w 625872"/>
              <a:gd name="connsiteY6" fmla="*/ 59531 h 85725"/>
              <a:gd name="connsiteX7" fmla="*/ 302419 w 625872"/>
              <a:gd name="connsiteY7" fmla="*/ 76200 h 85725"/>
              <a:gd name="connsiteX8" fmla="*/ 200025 w 625872"/>
              <a:gd name="connsiteY8" fmla="*/ 66675 h 85725"/>
              <a:gd name="connsiteX9" fmla="*/ 147638 w 625872"/>
              <a:gd name="connsiteY9" fmla="*/ 73819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5872" h="85725">
                <a:moveTo>
                  <a:pt x="0" y="85725"/>
                </a:moveTo>
                <a:lnTo>
                  <a:pt x="621507" y="85725"/>
                </a:lnTo>
                <a:cubicBezTo>
                  <a:pt x="624286" y="58341"/>
                  <a:pt x="625872" y="14288"/>
                  <a:pt x="616744" y="7144"/>
                </a:cubicBezTo>
                <a:cubicBezTo>
                  <a:pt x="607616" y="0"/>
                  <a:pt x="588963" y="37306"/>
                  <a:pt x="566738" y="42862"/>
                </a:cubicBezTo>
                <a:cubicBezTo>
                  <a:pt x="544513" y="48418"/>
                  <a:pt x="506810" y="37306"/>
                  <a:pt x="483394" y="40481"/>
                </a:cubicBezTo>
                <a:cubicBezTo>
                  <a:pt x="459978" y="43656"/>
                  <a:pt x="448866" y="58737"/>
                  <a:pt x="426244" y="61912"/>
                </a:cubicBezTo>
                <a:cubicBezTo>
                  <a:pt x="403622" y="65087"/>
                  <a:pt x="368300" y="57150"/>
                  <a:pt x="347663" y="59531"/>
                </a:cubicBezTo>
                <a:cubicBezTo>
                  <a:pt x="327026" y="61912"/>
                  <a:pt x="327025" y="75009"/>
                  <a:pt x="302419" y="76200"/>
                </a:cubicBezTo>
                <a:cubicBezTo>
                  <a:pt x="277813" y="77391"/>
                  <a:pt x="225822" y="67072"/>
                  <a:pt x="200025" y="66675"/>
                </a:cubicBezTo>
                <a:cubicBezTo>
                  <a:pt x="174228" y="66278"/>
                  <a:pt x="180578" y="71438"/>
                  <a:pt x="147638" y="73819"/>
                </a:cubicBezTo>
              </a:path>
            </a:pathLst>
          </a:custGeom>
          <a:solidFill>
            <a:srgbClr val="0099CC">
              <a:alpha val="49804"/>
            </a:srgbClr>
          </a:solidFill>
          <a:ln w="9525" algn="ctr">
            <a:noFill/>
            <a:round/>
            <a:headEnd/>
            <a:tailEnd/>
          </a:ln>
        </p:spPr>
        <p:txBody>
          <a:bodyPr anchor="ctr"/>
          <a:lstStyle/>
          <a:p>
            <a:pPr marR="0" indent="0" fontAlgn="base">
              <a:lnSpc>
                <a:spcPct val="100000"/>
              </a:lnSpc>
              <a:spcBef>
                <a:spcPct val="0"/>
              </a:spcBef>
              <a:spcAft>
                <a:spcPct val="0"/>
              </a:spcAft>
              <a:buClrTx/>
              <a:buSzTx/>
              <a:buFontTx/>
              <a:buNone/>
              <a:tabLst/>
            </a:pPr>
            <a:endParaRPr lang="en-US"/>
          </a:p>
        </p:txBody>
      </p:sp>
      <p:sp>
        <p:nvSpPr>
          <p:cNvPr id="78" name="Freeform 77"/>
          <p:cNvSpPr/>
          <p:nvPr/>
        </p:nvSpPr>
        <p:spPr bwMode="auto">
          <a:xfrm flipH="1">
            <a:off x="3028154" y="4943475"/>
            <a:ext cx="880269" cy="187325"/>
          </a:xfrm>
          <a:custGeom>
            <a:avLst/>
            <a:gdLst>
              <a:gd name="connsiteX0" fmla="*/ 0 w 724298"/>
              <a:gd name="connsiteY0" fmla="*/ 85725 h 98822"/>
              <a:gd name="connsiteX1" fmla="*/ 621507 w 724298"/>
              <a:gd name="connsiteY1" fmla="*/ 85725 h 98822"/>
              <a:gd name="connsiteX2" fmla="*/ 616744 w 724298"/>
              <a:gd name="connsiteY2" fmla="*/ 7144 h 98822"/>
              <a:gd name="connsiteX3" fmla="*/ 566738 w 724298"/>
              <a:gd name="connsiteY3" fmla="*/ 42862 h 98822"/>
              <a:gd name="connsiteX4" fmla="*/ 483394 w 724298"/>
              <a:gd name="connsiteY4" fmla="*/ 40481 h 98822"/>
              <a:gd name="connsiteX5" fmla="*/ 426244 w 724298"/>
              <a:gd name="connsiteY5" fmla="*/ 61912 h 98822"/>
              <a:gd name="connsiteX6" fmla="*/ 347663 w 724298"/>
              <a:gd name="connsiteY6" fmla="*/ 59531 h 98822"/>
              <a:gd name="connsiteX7" fmla="*/ 302419 w 724298"/>
              <a:gd name="connsiteY7" fmla="*/ 76200 h 98822"/>
              <a:gd name="connsiteX8" fmla="*/ 200025 w 724298"/>
              <a:gd name="connsiteY8" fmla="*/ 66675 h 98822"/>
              <a:gd name="connsiteX9" fmla="*/ 147638 w 724298"/>
              <a:gd name="connsiteY9" fmla="*/ 73819 h 98822"/>
              <a:gd name="connsiteX0" fmla="*/ 0 w 625872"/>
              <a:gd name="connsiteY0" fmla="*/ 85725 h 98822"/>
              <a:gd name="connsiteX1" fmla="*/ 621507 w 625872"/>
              <a:gd name="connsiteY1" fmla="*/ 85725 h 98822"/>
              <a:gd name="connsiteX2" fmla="*/ 616744 w 625872"/>
              <a:gd name="connsiteY2" fmla="*/ 7144 h 98822"/>
              <a:gd name="connsiteX3" fmla="*/ 566738 w 625872"/>
              <a:gd name="connsiteY3" fmla="*/ 42862 h 98822"/>
              <a:gd name="connsiteX4" fmla="*/ 483394 w 625872"/>
              <a:gd name="connsiteY4" fmla="*/ 40481 h 98822"/>
              <a:gd name="connsiteX5" fmla="*/ 426244 w 625872"/>
              <a:gd name="connsiteY5" fmla="*/ 61912 h 98822"/>
              <a:gd name="connsiteX6" fmla="*/ 347663 w 625872"/>
              <a:gd name="connsiteY6" fmla="*/ 59531 h 98822"/>
              <a:gd name="connsiteX7" fmla="*/ 302419 w 625872"/>
              <a:gd name="connsiteY7" fmla="*/ 76200 h 98822"/>
              <a:gd name="connsiteX8" fmla="*/ 200025 w 625872"/>
              <a:gd name="connsiteY8" fmla="*/ 66675 h 98822"/>
              <a:gd name="connsiteX9" fmla="*/ 147638 w 625872"/>
              <a:gd name="connsiteY9" fmla="*/ 73819 h 98822"/>
              <a:gd name="connsiteX0" fmla="*/ 0 w 625872"/>
              <a:gd name="connsiteY0" fmla="*/ 85725 h 98822"/>
              <a:gd name="connsiteX1" fmla="*/ 621507 w 625872"/>
              <a:gd name="connsiteY1" fmla="*/ 85725 h 98822"/>
              <a:gd name="connsiteX2" fmla="*/ 616744 w 625872"/>
              <a:gd name="connsiteY2" fmla="*/ 7144 h 98822"/>
              <a:gd name="connsiteX3" fmla="*/ 566738 w 625872"/>
              <a:gd name="connsiteY3" fmla="*/ 42862 h 98822"/>
              <a:gd name="connsiteX4" fmla="*/ 483394 w 625872"/>
              <a:gd name="connsiteY4" fmla="*/ 40481 h 98822"/>
              <a:gd name="connsiteX5" fmla="*/ 426244 w 625872"/>
              <a:gd name="connsiteY5" fmla="*/ 61912 h 98822"/>
              <a:gd name="connsiteX6" fmla="*/ 347663 w 625872"/>
              <a:gd name="connsiteY6" fmla="*/ 59531 h 98822"/>
              <a:gd name="connsiteX7" fmla="*/ 302419 w 625872"/>
              <a:gd name="connsiteY7" fmla="*/ 76200 h 98822"/>
              <a:gd name="connsiteX8" fmla="*/ 200025 w 625872"/>
              <a:gd name="connsiteY8" fmla="*/ 66675 h 98822"/>
              <a:gd name="connsiteX9" fmla="*/ 147638 w 625872"/>
              <a:gd name="connsiteY9" fmla="*/ 73819 h 98822"/>
              <a:gd name="connsiteX0" fmla="*/ 0 w 625872"/>
              <a:gd name="connsiteY0" fmla="*/ 85725 h 98822"/>
              <a:gd name="connsiteX1" fmla="*/ 621507 w 625872"/>
              <a:gd name="connsiteY1" fmla="*/ 85725 h 98822"/>
              <a:gd name="connsiteX2" fmla="*/ 616744 w 625872"/>
              <a:gd name="connsiteY2" fmla="*/ 7144 h 98822"/>
              <a:gd name="connsiteX3" fmla="*/ 566738 w 625872"/>
              <a:gd name="connsiteY3" fmla="*/ 42862 h 98822"/>
              <a:gd name="connsiteX4" fmla="*/ 483394 w 625872"/>
              <a:gd name="connsiteY4" fmla="*/ 40481 h 98822"/>
              <a:gd name="connsiteX5" fmla="*/ 426244 w 625872"/>
              <a:gd name="connsiteY5" fmla="*/ 61912 h 98822"/>
              <a:gd name="connsiteX6" fmla="*/ 347663 w 625872"/>
              <a:gd name="connsiteY6" fmla="*/ 59531 h 98822"/>
              <a:gd name="connsiteX7" fmla="*/ 302419 w 625872"/>
              <a:gd name="connsiteY7" fmla="*/ 76200 h 98822"/>
              <a:gd name="connsiteX8" fmla="*/ 200025 w 625872"/>
              <a:gd name="connsiteY8" fmla="*/ 66675 h 98822"/>
              <a:gd name="connsiteX9" fmla="*/ 147638 w 625872"/>
              <a:gd name="connsiteY9" fmla="*/ 73819 h 98822"/>
              <a:gd name="connsiteX0" fmla="*/ 0 w 625872"/>
              <a:gd name="connsiteY0" fmla="*/ 85725 h 85725"/>
              <a:gd name="connsiteX1" fmla="*/ 621507 w 625872"/>
              <a:gd name="connsiteY1" fmla="*/ 85725 h 85725"/>
              <a:gd name="connsiteX2" fmla="*/ 616744 w 625872"/>
              <a:gd name="connsiteY2" fmla="*/ 7144 h 85725"/>
              <a:gd name="connsiteX3" fmla="*/ 566738 w 625872"/>
              <a:gd name="connsiteY3" fmla="*/ 42862 h 85725"/>
              <a:gd name="connsiteX4" fmla="*/ 483394 w 625872"/>
              <a:gd name="connsiteY4" fmla="*/ 40481 h 85725"/>
              <a:gd name="connsiteX5" fmla="*/ 426244 w 625872"/>
              <a:gd name="connsiteY5" fmla="*/ 61912 h 85725"/>
              <a:gd name="connsiteX6" fmla="*/ 347663 w 625872"/>
              <a:gd name="connsiteY6" fmla="*/ 59531 h 85725"/>
              <a:gd name="connsiteX7" fmla="*/ 302419 w 625872"/>
              <a:gd name="connsiteY7" fmla="*/ 76200 h 85725"/>
              <a:gd name="connsiteX8" fmla="*/ 200025 w 625872"/>
              <a:gd name="connsiteY8" fmla="*/ 66675 h 85725"/>
              <a:gd name="connsiteX9" fmla="*/ 147638 w 625872"/>
              <a:gd name="connsiteY9" fmla="*/ 73819 h 85725"/>
              <a:gd name="connsiteX0" fmla="*/ 0 w 633811"/>
              <a:gd name="connsiteY0" fmla="*/ 85725 h 85725"/>
              <a:gd name="connsiteX1" fmla="*/ 621507 w 633811"/>
              <a:gd name="connsiteY1" fmla="*/ 85725 h 85725"/>
              <a:gd name="connsiteX2" fmla="*/ 616744 w 633811"/>
              <a:gd name="connsiteY2" fmla="*/ 7144 h 85725"/>
              <a:gd name="connsiteX3" fmla="*/ 566738 w 633811"/>
              <a:gd name="connsiteY3" fmla="*/ 42862 h 85725"/>
              <a:gd name="connsiteX4" fmla="*/ 483394 w 633811"/>
              <a:gd name="connsiteY4" fmla="*/ 40481 h 85725"/>
              <a:gd name="connsiteX5" fmla="*/ 426244 w 633811"/>
              <a:gd name="connsiteY5" fmla="*/ 61912 h 85725"/>
              <a:gd name="connsiteX6" fmla="*/ 347663 w 633811"/>
              <a:gd name="connsiteY6" fmla="*/ 59531 h 85725"/>
              <a:gd name="connsiteX7" fmla="*/ 302419 w 633811"/>
              <a:gd name="connsiteY7" fmla="*/ 76200 h 85725"/>
              <a:gd name="connsiteX8" fmla="*/ 200025 w 633811"/>
              <a:gd name="connsiteY8" fmla="*/ 66675 h 85725"/>
              <a:gd name="connsiteX9" fmla="*/ 147638 w 633811"/>
              <a:gd name="connsiteY9" fmla="*/ 73819 h 85725"/>
              <a:gd name="connsiteX0" fmla="*/ 0 w 625872"/>
              <a:gd name="connsiteY0" fmla="*/ 85725 h 85725"/>
              <a:gd name="connsiteX1" fmla="*/ 621507 w 625872"/>
              <a:gd name="connsiteY1" fmla="*/ 85725 h 85725"/>
              <a:gd name="connsiteX2" fmla="*/ 616744 w 625872"/>
              <a:gd name="connsiteY2" fmla="*/ 7144 h 85725"/>
              <a:gd name="connsiteX3" fmla="*/ 566738 w 625872"/>
              <a:gd name="connsiteY3" fmla="*/ 42862 h 85725"/>
              <a:gd name="connsiteX4" fmla="*/ 483394 w 625872"/>
              <a:gd name="connsiteY4" fmla="*/ 40481 h 85725"/>
              <a:gd name="connsiteX5" fmla="*/ 426244 w 625872"/>
              <a:gd name="connsiteY5" fmla="*/ 61912 h 85725"/>
              <a:gd name="connsiteX6" fmla="*/ 347663 w 625872"/>
              <a:gd name="connsiteY6" fmla="*/ 59531 h 85725"/>
              <a:gd name="connsiteX7" fmla="*/ 302419 w 625872"/>
              <a:gd name="connsiteY7" fmla="*/ 76200 h 85725"/>
              <a:gd name="connsiteX8" fmla="*/ 200025 w 625872"/>
              <a:gd name="connsiteY8" fmla="*/ 66675 h 85725"/>
              <a:gd name="connsiteX9" fmla="*/ 147638 w 625872"/>
              <a:gd name="connsiteY9" fmla="*/ 73819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25872" h="85725">
                <a:moveTo>
                  <a:pt x="0" y="85725"/>
                </a:moveTo>
                <a:lnTo>
                  <a:pt x="621507" y="85725"/>
                </a:lnTo>
                <a:cubicBezTo>
                  <a:pt x="624286" y="58341"/>
                  <a:pt x="625872" y="14288"/>
                  <a:pt x="616744" y="7144"/>
                </a:cubicBezTo>
                <a:cubicBezTo>
                  <a:pt x="607616" y="0"/>
                  <a:pt x="588963" y="37306"/>
                  <a:pt x="566738" y="42862"/>
                </a:cubicBezTo>
                <a:cubicBezTo>
                  <a:pt x="544513" y="48418"/>
                  <a:pt x="506810" y="37306"/>
                  <a:pt x="483394" y="40481"/>
                </a:cubicBezTo>
                <a:cubicBezTo>
                  <a:pt x="459978" y="43656"/>
                  <a:pt x="448866" y="58737"/>
                  <a:pt x="426244" y="61912"/>
                </a:cubicBezTo>
                <a:cubicBezTo>
                  <a:pt x="403622" y="65087"/>
                  <a:pt x="368300" y="57150"/>
                  <a:pt x="347663" y="59531"/>
                </a:cubicBezTo>
                <a:cubicBezTo>
                  <a:pt x="327026" y="61912"/>
                  <a:pt x="327025" y="75009"/>
                  <a:pt x="302419" y="76200"/>
                </a:cubicBezTo>
                <a:cubicBezTo>
                  <a:pt x="277813" y="77391"/>
                  <a:pt x="225822" y="67072"/>
                  <a:pt x="200025" y="66675"/>
                </a:cubicBezTo>
                <a:cubicBezTo>
                  <a:pt x="174228" y="66278"/>
                  <a:pt x="180578" y="71438"/>
                  <a:pt x="147638" y="73819"/>
                </a:cubicBezTo>
              </a:path>
            </a:pathLst>
          </a:custGeom>
          <a:solidFill>
            <a:srgbClr val="0099CC">
              <a:alpha val="49804"/>
            </a:srgbClr>
          </a:solidFill>
          <a:ln w="9525" algn="ctr">
            <a:noFill/>
            <a:round/>
            <a:headEnd/>
            <a:tailEnd/>
          </a:ln>
        </p:spPr>
        <p:txBody>
          <a:bodyPr anchor="ctr"/>
          <a:lstStyle/>
          <a:p>
            <a:pPr marR="0" indent="0" fontAlgn="base">
              <a:lnSpc>
                <a:spcPct val="100000"/>
              </a:lnSpc>
              <a:spcBef>
                <a:spcPct val="0"/>
              </a:spcBef>
              <a:spcAft>
                <a:spcPct val="0"/>
              </a:spcAft>
              <a:buClrTx/>
              <a:buSzTx/>
              <a:buFontTx/>
              <a:buNone/>
              <a:tabLst/>
            </a:pPr>
            <a:endParaRPr lang="en-US"/>
          </a:p>
        </p:txBody>
      </p:sp>
      <p:grpSp>
        <p:nvGrpSpPr>
          <p:cNvPr id="14" name="Group 78"/>
          <p:cNvGrpSpPr/>
          <p:nvPr/>
        </p:nvGrpSpPr>
        <p:grpSpPr>
          <a:xfrm>
            <a:off x="184727" y="3897744"/>
            <a:ext cx="6696363" cy="369332"/>
            <a:chOff x="184727" y="3860800"/>
            <a:chExt cx="6696363" cy="369332"/>
          </a:xfrm>
        </p:grpSpPr>
        <p:cxnSp>
          <p:nvCxnSpPr>
            <p:cNvPr id="80" name="Straight Connector 79"/>
            <p:cNvCxnSpPr/>
            <p:nvPr/>
          </p:nvCxnSpPr>
          <p:spPr bwMode="auto">
            <a:xfrm rot="16200000" flipH="1">
              <a:off x="4080448" y="1253363"/>
              <a:ext cx="17078" cy="5584207"/>
            </a:xfrm>
            <a:prstGeom prst="line">
              <a:avLst/>
            </a:prstGeom>
            <a:solidFill>
              <a:schemeClr val="accent1"/>
            </a:solidFill>
            <a:ln w="28575" cap="flat" cmpd="sng" algn="ctr">
              <a:solidFill>
                <a:srgbClr val="FF0000"/>
              </a:solidFill>
              <a:prstDash val="sysDot"/>
              <a:round/>
              <a:headEnd type="none" w="med" len="med"/>
              <a:tailEnd type="none" w="med" len="med"/>
            </a:ln>
            <a:effectLst/>
          </p:spPr>
        </p:cxnSp>
        <p:sp>
          <p:nvSpPr>
            <p:cNvPr id="81" name="TextBox 80"/>
            <p:cNvSpPr txBox="1"/>
            <p:nvPr/>
          </p:nvSpPr>
          <p:spPr>
            <a:xfrm>
              <a:off x="184727" y="3860800"/>
              <a:ext cx="1117600" cy="369332"/>
            </a:xfrm>
            <a:prstGeom prst="rect">
              <a:avLst/>
            </a:prstGeom>
            <a:noFill/>
          </p:spPr>
          <p:txBody>
            <a:bodyPr wrap="square" rtlCol="0">
              <a:spAutoFit/>
            </a:bodyPr>
            <a:lstStyle/>
            <a:p>
              <a:pPr algn="ctr"/>
              <a:r>
                <a:rPr lang="en-US" dirty="0"/>
                <a:t>Set Point</a:t>
              </a:r>
            </a:p>
          </p:txBody>
        </p:sp>
      </p:grpSp>
      <p:sp>
        <p:nvSpPr>
          <p:cNvPr id="82" name="Left Brace 81"/>
          <p:cNvSpPr/>
          <p:nvPr/>
        </p:nvSpPr>
        <p:spPr bwMode="auto">
          <a:xfrm rot="10800000">
            <a:off x="4024283" y="4100945"/>
            <a:ext cx="365760" cy="1047263"/>
          </a:xfrm>
          <a:prstGeom prst="leftBrac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1" i="0" u="none" strike="noStrike" cap="none" normalizeH="0" baseline="0" dirty="0">
              <a:ln>
                <a:noFill/>
              </a:ln>
              <a:solidFill>
                <a:srgbClr val="0000FF"/>
              </a:solidFill>
              <a:effectLst/>
              <a:latin typeface="Arial Narrow" pitchFamily="34" charset="0"/>
            </a:endParaRPr>
          </a:p>
        </p:txBody>
      </p:sp>
      <p:sp>
        <p:nvSpPr>
          <p:cNvPr id="83" name="TextBox 82"/>
          <p:cNvSpPr txBox="1"/>
          <p:nvPr/>
        </p:nvSpPr>
        <p:spPr>
          <a:xfrm>
            <a:off x="4169229" y="1994776"/>
            <a:ext cx="4767942" cy="1200329"/>
          </a:xfrm>
          <a:prstGeom prst="rect">
            <a:avLst/>
          </a:prstGeom>
          <a:noFill/>
        </p:spPr>
        <p:txBody>
          <a:bodyPr wrap="square" rtlCol="0">
            <a:spAutoFit/>
          </a:bodyPr>
          <a:lstStyle/>
          <a:p>
            <a:r>
              <a:rPr lang="en-US" dirty="0"/>
              <a:t>By its nature, a proportional control system will always have a difference or “error” between the set point and the control point except at one specific condition</a:t>
            </a:r>
          </a:p>
        </p:txBody>
      </p:sp>
      <p:grpSp>
        <p:nvGrpSpPr>
          <p:cNvPr id="15" name="Group 83"/>
          <p:cNvGrpSpPr/>
          <p:nvPr/>
        </p:nvGrpSpPr>
        <p:grpSpPr>
          <a:xfrm>
            <a:off x="184727" y="4807531"/>
            <a:ext cx="6696363" cy="646331"/>
            <a:chOff x="184727" y="3731496"/>
            <a:chExt cx="6696363" cy="646331"/>
          </a:xfrm>
        </p:grpSpPr>
        <p:cxnSp>
          <p:nvCxnSpPr>
            <p:cNvPr id="85" name="Straight Connector 84"/>
            <p:cNvCxnSpPr/>
            <p:nvPr/>
          </p:nvCxnSpPr>
          <p:spPr bwMode="auto">
            <a:xfrm rot="16200000" flipH="1">
              <a:off x="4080448" y="1253363"/>
              <a:ext cx="17078" cy="5584207"/>
            </a:xfrm>
            <a:prstGeom prst="line">
              <a:avLst/>
            </a:prstGeom>
            <a:solidFill>
              <a:schemeClr val="accent1"/>
            </a:solidFill>
            <a:ln w="28575" cap="flat" cmpd="sng" algn="ctr">
              <a:solidFill>
                <a:srgbClr val="0000FF"/>
              </a:solidFill>
              <a:prstDash val="sysDot"/>
              <a:round/>
              <a:headEnd type="none" w="med" len="med"/>
              <a:tailEnd type="none" w="med" len="med"/>
            </a:ln>
            <a:effectLst/>
          </p:spPr>
        </p:cxnSp>
        <p:sp>
          <p:nvSpPr>
            <p:cNvPr id="86" name="TextBox 85"/>
            <p:cNvSpPr txBox="1"/>
            <p:nvPr/>
          </p:nvSpPr>
          <p:spPr>
            <a:xfrm>
              <a:off x="184727" y="3731496"/>
              <a:ext cx="1117600" cy="646331"/>
            </a:xfrm>
            <a:prstGeom prst="rect">
              <a:avLst/>
            </a:prstGeom>
            <a:noFill/>
          </p:spPr>
          <p:txBody>
            <a:bodyPr wrap="square" rtlCol="0">
              <a:spAutoFit/>
            </a:bodyPr>
            <a:lstStyle/>
            <a:p>
              <a:pPr algn="ctr"/>
              <a:r>
                <a:rPr lang="en-US" dirty="0"/>
                <a:t>Control Point</a:t>
              </a:r>
            </a:p>
          </p:txBody>
        </p:sp>
      </p:grpSp>
      <p:sp>
        <p:nvSpPr>
          <p:cNvPr id="52" name="Line 11"/>
          <p:cNvSpPr>
            <a:spLocks noChangeShapeType="1"/>
          </p:cNvSpPr>
          <p:nvPr/>
        </p:nvSpPr>
        <p:spPr bwMode="auto">
          <a:xfrm rot="5400000" flipV="1">
            <a:off x="7258050" y="5916613"/>
            <a:ext cx="0" cy="274637"/>
          </a:xfrm>
          <a:prstGeom prst="line">
            <a:avLst/>
          </a:prstGeom>
          <a:noFill/>
          <a:ln w="28575">
            <a:solidFill>
              <a:srgbClr val="CC9900"/>
            </a:solidFill>
            <a:round/>
            <a:headEnd/>
            <a:tailEnd/>
          </a:ln>
        </p:spPr>
        <p:txBody>
          <a:bodyPr anchor="ctr"/>
          <a:lstStyle/>
          <a:p>
            <a:endParaRPr lang="en-US"/>
          </a:p>
        </p:txBody>
      </p:sp>
      <p:sp>
        <p:nvSpPr>
          <p:cNvPr id="6171" name="Oval 12"/>
          <p:cNvSpPr>
            <a:spLocks noChangeAspect="1" noChangeArrowheads="1"/>
          </p:cNvSpPr>
          <p:nvPr/>
        </p:nvSpPr>
        <p:spPr bwMode="auto">
          <a:xfrm>
            <a:off x="7212013" y="6008688"/>
            <a:ext cx="92075" cy="92075"/>
          </a:xfrm>
          <a:prstGeom prst="ellipse">
            <a:avLst/>
          </a:prstGeom>
          <a:solidFill>
            <a:schemeClr val="tx1"/>
          </a:solidFill>
          <a:ln w="9525">
            <a:solidFill>
              <a:schemeClr val="tx1"/>
            </a:solidFill>
            <a:round/>
            <a:headEnd/>
            <a:tailEnd/>
          </a:ln>
        </p:spPr>
        <p:txBody>
          <a:bodyPr wrap="none" anchor="ctr"/>
          <a:lstStyle/>
          <a:p>
            <a:endParaRPr lang="en-US"/>
          </a:p>
        </p:txBody>
      </p:sp>
      <p:sp>
        <p:nvSpPr>
          <p:cNvPr id="87" name="TextBox 86"/>
          <p:cNvSpPr txBox="1"/>
          <p:nvPr/>
        </p:nvSpPr>
        <p:spPr>
          <a:xfrm>
            <a:off x="3205017" y="4433454"/>
            <a:ext cx="914400" cy="369332"/>
          </a:xfrm>
          <a:prstGeom prst="rect">
            <a:avLst/>
          </a:prstGeom>
          <a:noFill/>
        </p:spPr>
        <p:txBody>
          <a:bodyPr wrap="square" rtlCol="0">
            <a:spAutoFit/>
          </a:bodyPr>
          <a:lstStyle/>
          <a:p>
            <a:pPr algn="ctr"/>
            <a:r>
              <a:rPr lang="en-US" dirty="0"/>
              <a:t>Error</a:t>
            </a:r>
          </a:p>
        </p:txBody>
      </p:sp>
      <p:grpSp>
        <p:nvGrpSpPr>
          <p:cNvPr id="16" name="Group 103"/>
          <p:cNvGrpSpPr/>
          <p:nvPr/>
        </p:nvGrpSpPr>
        <p:grpSpPr>
          <a:xfrm>
            <a:off x="8363830" y="4975442"/>
            <a:ext cx="501786" cy="547493"/>
            <a:chOff x="8363830" y="4975442"/>
            <a:chExt cx="501786" cy="547493"/>
          </a:xfrm>
        </p:grpSpPr>
        <p:sp>
          <p:nvSpPr>
            <p:cNvPr id="105" name="Freeform 8"/>
            <p:cNvSpPr>
              <a:spLocks/>
            </p:cNvSpPr>
            <p:nvPr/>
          </p:nvSpPr>
          <p:spPr bwMode="auto">
            <a:xfrm flipH="1">
              <a:off x="8363830" y="5100640"/>
              <a:ext cx="501786" cy="422295"/>
            </a:xfrm>
            <a:custGeom>
              <a:avLst/>
              <a:gdLst/>
              <a:ahLst/>
              <a:cxnLst>
                <a:cxn ang="0">
                  <a:pos x="25" y="3"/>
                </a:cxn>
                <a:cxn ang="0">
                  <a:pos x="20" y="0"/>
                </a:cxn>
                <a:cxn ang="0">
                  <a:pos x="18" y="0"/>
                </a:cxn>
                <a:cxn ang="0">
                  <a:pos x="16" y="0"/>
                </a:cxn>
                <a:cxn ang="0">
                  <a:pos x="14" y="2"/>
                </a:cxn>
                <a:cxn ang="0">
                  <a:pos x="9" y="7"/>
                </a:cxn>
                <a:cxn ang="0">
                  <a:pos x="5" y="16"/>
                </a:cxn>
                <a:cxn ang="0">
                  <a:pos x="4" y="23"/>
                </a:cxn>
                <a:cxn ang="0">
                  <a:pos x="6" y="76"/>
                </a:cxn>
                <a:cxn ang="0">
                  <a:pos x="5" y="77"/>
                </a:cxn>
                <a:cxn ang="0">
                  <a:pos x="5" y="78"/>
                </a:cxn>
                <a:cxn ang="0">
                  <a:pos x="5" y="79"/>
                </a:cxn>
                <a:cxn ang="0">
                  <a:pos x="5" y="81"/>
                </a:cxn>
                <a:cxn ang="0">
                  <a:pos x="4" y="82"/>
                </a:cxn>
                <a:cxn ang="0">
                  <a:pos x="4" y="85"/>
                </a:cxn>
                <a:cxn ang="0">
                  <a:pos x="3" y="94"/>
                </a:cxn>
                <a:cxn ang="0">
                  <a:pos x="0" y="116"/>
                </a:cxn>
                <a:cxn ang="0">
                  <a:pos x="0" y="121"/>
                </a:cxn>
                <a:cxn ang="0">
                  <a:pos x="1" y="129"/>
                </a:cxn>
                <a:cxn ang="0">
                  <a:pos x="3" y="132"/>
                </a:cxn>
                <a:cxn ang="0">
                  <a:pos x="6" y="136"/>
                </a:cxn>
                <a:cxn ang="0">
                  <a:pos x="8" y="139"/>
                </a:cxn>
                <a:cxn ang="0">
                  <a:pos x="11" y="141"/>
                </a:cxn>
                <a:cxn ang="0">
                  <a:pos x="116" y="245"/>
                </a:cxn>
                <a:cxn ang="0">
                  <a:pos x="179" y="298"/>
                </a:cxn>
                <a:cxn ang="0">
                  <a:pos x="247" y="352"/>
                </a:cxn>
                <a:cxn ang="0">
                  <a:pos x="317" y="412"/>
                </a:cxn>
                <a:cxn ang="0">
                  <a:pos x="329" y="419"/>
                </a:cxn>
                <a:cxn ang="0">
                  <a:pos x="338" y="423"/>
                </a:cxn>
                <a:cxn ang="0">
                  <a:pos x="343" y="425"/>
                </a:cxn>
                <a:cxn ang="0">
                  <a:pos x="348" y="425"/>
                </a:cxn>
                <a:cxn ang="0">
                  <a:pos x="353" y="423"/>
                </a:cxn>
                <a:cxn ang="0">
                  <a:pos x="362" y="419"/>
                </a:cxn>
                <a:cxn ang="0">
                  <a:pos x="375" y="410"/>
                </a:cxn>
                <a:cxn ang="0">
                  <a:pos x="379" y="406"/>
                </a:cxn>
                <a:cxn ang="0">
                  <a:pos x="397" y="396"/>
                </a:cxn>
                <a:cxn ang="0">
                  <a:pos x="488" y="356"/>
                </a:cxn>
                <a:cxn ang="0">
                  <a:pos x="499" y="349"/>
                </a:cxn>
                <a:cxn ang="0">
                  <a:pos x="502" y="346"/>
                </a:cxn>
                <a:cxn ang="0">
                  <a:pos x="504" y="343"/>
                </a:cxn>
                <a:cxn ang="0">
                  <a:pos x="504" y="341"/>
                </a:cxn>
                <a:cxn ang="0">
                  <a:pos x="505" y="339"/>
                </a:cxn>
                <a:cxn ang="0">
                  <a:pos x="503" y="294"/>
                </a:cxn>
                <a:cxn ang="0">
                  <a:pos x="496" y="229"/>
                </a:cxn>
                <a:cxn ang="0">
                  <a:pos x="495" y="225"/>
                </a:cxn>
                <a:cxn ang="0">
                  <a:pos x="494" y="223"/>
                </a:cxn>
                <a:cxn ang="0">
                  <a:pos x="492" y="222"/>
                </a:cxn>
                <a:cxn ang="0">
                  <a:pos x="489" y="222"/>
                </a:cxn>
                <a:cxn ang="0">
                  <a:pos x="488" y="222"/>
                </a:cxn>
                <a:cxn ang="0">
                  <a:pos x="485" y="223"/>
                </a:cxn>
                <a:cxn ang="0">
                  <a:pos x="411" y="254"/>
                </a:cxn>
                <a:cxn ang="0">
                  <a:pos x="379" y="265"/>
                </a:cxn>
                <a:cxn ang="0">
                  <a:pos x="371" y="267"/>
                </a:cxn>
                <a:cxn ang="0">
                  <a:pos x="358" y="267"/>
                </a:cxn>
                <a:cxn ang="0">
                  <a:pos x="353" y="265"/>
                </a:cxn>
                <a:cxn ang="0">
                  <a:pos x="343" y="261"/>
                </a:cxn>
                <a:cxn ang="0">
                  <a:pos x="340" y="259"/>
                </a:cxn>
                <a:cxn ang="0">
                  <a:pos x="322" y="245"/>
                </a:cxn>
                <a:cxn ang="0">
                  <a:pos x="214" y="163"/>
                </a:cxn>
                <a:cxn ang="0">
                  <a:pos x="119" y="87"/>
                </a:cxn>
                <a:cxn ang="0">
                  <a:pos x="58" y="34"/>
                </a:cxn>
                <a:cxn ang="0">
                  <a:pos x="31" y="7"/>
                </a:cxn>
                <a:cxn ang="0">
                  <a:pos x="25" y="3"/>
                </a:cxn>
              </a:cxnLst>
              <a:rect l="0" t="0" r="r" b="b"/>
              <a:pathLst>
                <a:path w="505" h="425">
                  <a:moveTo>
                    <a:pt x="25" y="3"/>
                  </a:moveTo>
                  <a:lnTo>
                    <a:pt x="20" y="0"/>
                  </a:lnTo>
                  <a:lnTo>
                    <a:pt x="18" y="0"/>
                  </a:lnTo>
                  <a:lnTo>
                    <a:pt x="16" y="0"/>
                  </a:lnTo>
                  <a:lnTo>
                    <a:pt x="14" y="2"/>
                  </a:lnTo>
                  <a:lnTo>
                    <a:pt x="9" y="7"/>
                  </a:lnTo>
                  <a:lnTo>
                    <a:pt x="5" y="16"/>
                  </a:lnTo>
                  <a:lnTo>
                    <a:pt x="4" y="23"/>
                  </a:lnTo>
                  <a:lnTo>
                    <a:pt x="6" y="76"/>
                  </a:lnTo>
                  <a:lnTo>
                    <a:pt x="5" y="77"/>
                  </a:lnTo>
                  <a:lnTo>
                    <a:pt x="5" y="78"/>
                  </a:lnTo>
                  <a:lnTo>
                    <a:pt x="5" y="79"/>
                  </a:lnTo>
                  <a:lnTo>
                    <a:pt x="5" y="81"/>
                  </a:lnTo>
                  <a:lnTo>
                    <a:pt x="4" y="82"/>
                  </a:lnTo>
                  <a:lnTo>
                    <a:pt x="4" y="85"/>
                  </a:lnTo>
                  <a:lnTo>
                    <a:pt x="3" y="94"/>
                  </a:lnTo>
                  <a:lnTo>
                    <a:pt x="0" y="116"/>
                  </a:lnTo>
                  <a:lnTo>
                    <a:pt x="0" y="121"/>
                  </a:lnTo>
                  <a:lnTo>
                    <a:pt x="1" y="129"/>
                  </a:lnTo>
                  <a:lnTo>
                    <a:pt x="3" y="132"/>
                  </a:lnTo>
                  <a:lnTo>
                    <a:pt x="6" y="136"/>
                  </a:lnTo>
                  <a:lnTo>
                    <a:pt x="8" y="139"/>
                  </a:lnTo>
                  <a:lnTo>
                    <a:pt x="11" y="141"/>
                  </a:lnTo>
                  <a:lnTo>
                    <a:pt x="116" y="245"/>
                  </a:lnTo>
                  <a:lnTo>
                    <a:pt x="179" y="298"/>
                  </a:lnTo>
                  <a:lnTo>
                    <a:pt x="247" y="352"/>
                  </a:lnTo>
                  <a:lnTo>
                    <a:pt x="317" y="412"/>
                  </a:lnTo>
                  <a:lnTo>
                    <a:pt x="329" y="419"/>
                  </a:lnTo>
                  <a:lnTo>
                    <a:pt x="338" y="423"/>
                  </a:lnTo>
                  <a:lnTo>
                    <a:pt x="343" y="425"/>
                  </a:lnTo>
                  <a:lnTo>
                    <a:pt x="348" y="425"/>
                  </a:lnTo>
                  <a:lnTo>
                    <a:pt x="353" y="423"/>
                  </a:lnTo>
                  <a:lnTo>
                    <a:pt x="362" y="419"/>
                  </a:lnTo>
                  <a:lnTo>
                    <a:pt x="375" y="410"/>
                  </a:lnTo>
                  <a:lnTo>
                    <a:pt x="379" y="406"/>
                  </a:lnTo>
                  <a:lnTo>
                    <a:pt x="397" y="396"/>
                  </a:lnTo>
                  <a:lnTo>
                    <a:pt x="488" y="356"/>
                  </a:lnTo>
                  <a:lnTo>
                    <a:pt x="499" y="349"/>
                  </a:lnTo>
                  <a:lnTo>
                    <a:pt x="502" y="346"/>
                  </a:lnTo>
                  <a:lnTo>
                    <a:pt x="504" y="343"/>
                  </a:lnTo>
                  <a:lnTo>
                    <a:pt x="504" y="341"/>
                  </a:lnTo>
                  <a:lnTo>
                    <a:pt x="505" y="339"/>
                  </a:lnTo>
                  <a:lnTo>
                    <a:pt x="503" y="294"/>
                  </a:lnTo>
                  <a:lnTo>
                    <a:pt x="496" y="229"/>
                  </a:lnTo>
                  <a:lnTo>
                    <a:pt x="495" y="225"/>
                  </a:lnTo>
                  <a:lnTo>
                    <a:pt x="494" y="223"/>
                  </a:lnTo>
                  <a:lnTo>
                    <a:pt x="492" y="222"/>
                  </a:lnTo>
                  <a:lnTo>
                    <a:pt x="489" y="222"/>
                  </a:lnTo>
                  <a:lnTo>
                    <a:pt x="488" y="222"/>
                  </a:lnTo>
                  <a:lnTo>
                    <a:pt x="485" y="223"/>
                  </a:lnTo>
                  <a:lnTo>
                    <a:pt x="411" y="254"/>
                  </a:lnTo>
                  <a:lnTo>
                    <a:pt x="379" y="265"/>
                  </a:lnTo>
                  <a:lnTo>
                    <a:pt x="371" y="267"/>
                  </a:lnTo>
                  <a:lnTo>
                    <a:pt x="358" y="267"/>
                  </a:lnTo>
                  <a:lnTo>
                    <a:pt x="353" y="265"/>
                  </a:lnTo>
                  <a:lnTo>
                    <a:pt x="343" y="261"/>
                  </a:lnTo>
                  <a:lnTo>
                    <a:pt x="340" y="259"/>
                  </a:lnTo>
                  <a:lnTo>
                    <a:pt x="322" y="245"/>
                  </a:lnTo>
                  <a:lnTo>
                    <a:pt x="214" y="163"/>
                  </a:lnTo>
                  <a:lnTo>
                    <a:pt x="119" y="87"/>
                  </a:lnTo>
                  <a:lnTo>
                    <a:pt x="58" y="34"/>
                  </a:lnTo>
                  <a:lnTo>
                    <a:pt x="31" y="7"/>
                  </a:lnTo>
                  <a:lnTo>
                    <a:pt x="25" y="3"/>
                  </a:lnTo>
                  <a:close/>
                </a:path>
              </a:pathLst>
            </a:custGeom>
            <a:solidFill>
              <a:srgbClr val="962E2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6"/>
            <p:cNvSpPr>
              <a:spLocks/>
            </p:cNvSpPr>
            <p:nvPr/>
          </p:nvSpPr>
          <p:spPr bwMode="auto">
            <a:xfrm flipH="1">
              <a:off x="8379728" y="4975442"/>
              <a:ext cx="468996" cy="438194"/>
            </a:xfrm>
            <a:custGeom>
              <a:avLst/>
              <a:gdLst/>
              <a:ahLst/>
              <a:cxnLst>
                <a:cxn ang="0">
                  <a:pos x="107" y="0"/>
                </a:cxn>
                <a:cxn ang="0">
                  <a:pos x="98" y="0"/>
                </a:cxn>
                <a:cxn ang="0">
                  <a:pos x="88" y="2"/>
                </a:cxn>
                <a:cxn ang="0">
                  <a:pos x="79" y="5"/>
                </a:cxn>
                <a:cxn ang="0">
                  <a:pos x="76" y="8"/>
                </a:cxn>
                <a:cxn ang="0">
                  <a:pos x="73" y="11"/>
                </a:cxn>
                <a:cxn ang="0">
                  <a:pos x="70" y="20"/>
                </a:cxn>
                <a:cxn ang="0">
                  <a:pos x="65" y="53"/>
                </a:cxn>
                <a:cxn ang="0">
                  <a:pos x="67" y="75"/>
                </a:cxn>
                <a:cxn ang="0">
                  <a:pos x="66" y="86"/>
                </a:cxn>
                <a:cxn ang="0">
                  <a:pos x="65" y="90"/>
                </a:cxn>
                <a:cxn ang="0">
                  <a:pos x="62" y="95"/>
                </a:cxn>
                <a:cxn ang="0">
                  <a:pos x="54" y="103"/>
                </a:cxn>
                <a:cxn ang="0">
                  <a:pos x="49" y="107"/>
                </a:cxn>
                <a:cxn ang="0">
                  <a:pos x="22" y="123"/>
                </a:cxn>
                <a:cxn ang="0">
                  <a:pos x="7" y="128"/>
                </a:cxn>
                <a:cxn ang="0">
                  <a:pos x="0" y="129"/>
                </a:cxn>
                <a:cxn ang="0">
                  <a:pos x="14" y="177"/>
                </a:cxn>
                <a:cxn ang="0">
                  <a:pos x="322" y="441"/>
                </a:cxn>
                <a:cxn ang="0">
                  <a:pos x="439" y="398"/>
                </a:cxn>
                <a:cxn ang="0">
                  <a:pos x="472" y="354"/>
                </a:cxn>
                <a:cxn ang="0">
                  <a:pos x="471" y="351"/>
                </a:cxn>
                <a:cxn ang="0">
                  <a:pos x="469" y="349"/>
                </a:cxn>
                <a:cxn ang="0">
                  <a:pos x="467" y="347"/>
                </a:cxn>
                <a:cxn ang="0">
                  <a:pos x="461" y="344"/>
                </a:cxn>
                <a:cxn ang="0">
                  <a:pos x="439" y="336"/>
                </a:cxn>
                <a:cxn ang="0">
                  <a:pos x="426" y="329"/>
                </a:cxn>
                <a:cxn ang="0">
                  <a:pos x="413" y="320"/>
                </a:cxn>
                <a:cxn ang="0">
                  <a:pos x="375" y="285"/>
                </a:cxn>
                <a:cxn ang="0">
                  <a:pos x="367" y="276"/>
                </a:cxn>
                <a:cxn ang="0">
                  <a:pos x="365" y="274"/>
                </a:cxn>
                <a:cxn ang="0">
                  <a:pos x="259" y="186"/>
                </a:cxn>
                <a:cxn ang="0">
                  <a:pos x="173" y="110"/>
                </a:cxn>
                <a:cxn ang="0">
                  <a:pos x="168" y="104"/>
                </a:cxn>
                <a:cxn ang="0">
                  <a:pos x="167" y="102"/>
                </a:cxn>
                <a:cxn ang="0">
                  <a:pos x="166" y="100"/>
                </a:cxn>
                <a:cxn ang="0">
                  <a:pos x="166" y="99"/>
                </a:cxn>
                <a:cxn ang="0">
                  <a:pos x="166" y="98"/>
                </a:cxn>
                <a:cxn ang="0">
                  <a:pos x="164" y="96"/>
                </a:cxn>
                <a:cxn ang="0">
                  <a:pos x="162" y="95"/>
                </a:cxn>
                <a:cxn ang="0">
                  <a:pos x="160" y="93"/>
                </a:cxn>
                <a:cxn ang="0">
                  <a:pos x="138" y="82"/>
                </a:cxn>
                <a:cxn ang="0">
                  <a:pos x="130" y="75"/>
                </a:cxn>
                <a:cxn ang="0">
                  <a:pos x="124" y="66"/>
                </a:cxn>
                <a:cxn ang="0">
                  <a:pos x="122" y="60"/>
                </a:cxn>
                <a:cxn ang="0">
                  <a:pos x="120" y="30"/>
                </a:cxn>
                <a:cxn ang="0">
                  <a:pos x="117" y="11"/>
                </a:cxn>
                <a:cxn ang="0">
                  <a:pos x="116" y="8"/>
                </a:cxn>
                <a:cxn ang="0">
                  <a:pos x="115" y="5"/>
                </a:cxn>
                <a:cxn ang="0">
                  <a:pos x="110" y="1"/>
                </a:cxn>
                <a:cxn ang="0">
                  <a:pos x="107" y="0"/>
                </a:cxn>
              </a:cxnLst>
              <a:rect l="0" t="0" r="r" b="b"/>
              <a:pathLst>
                <a:path w="472" h="441">
                  <a:moveTo>
                    <a:pt x="107" y="0"/>
                  </a:moveTo>
                  <a:lnTo>
                    <a:pt x="98" y="0"/>
                  </a:lnTo>
                  <a:lnTo>
                    <a:pt x="88" y="2"/>
                  </a:lnTo>
                  <a:lnTo>
                    <a:pt x="79" y="5"/>
                  </a:lnTo>
                  <a:lnTo>
                    <a:pt x="76" y="8"/>
                  </a:lnTo>
                  <a:lnTo>
                    <a:pt x="73" y="11"/>
                  </a:lnTo>
                  <a:lnTo>
                    <a:pt x="70" y="20"/>
                  </a:lnTo>
                  <a:lnTo>
                    <a:pt x="65" y="53"/>
                  </a:lnTo>
                  <a:lnTo>
                    <a:pt x="67" y="75"/>
                  </a:lnTo>
                  <a:lnTo>
                    <a:pt x="66" y="86"/>
                  </a:lnTo>
                  <a:lnTo>
                    <a:pt x="65" y="90"/>
                  </a:lnTo>
                  <a:lnTo>
                    <a:pt x="62" y="95"/>
                  </a:lnTo>
                  <a:lnTo>
                    <a:pt x="54" y="103"/>
                  </a:lnTo>
                  <a:lnTo>
                    <a:pt x="49" y="107"/>
                  </a:lnTo>
                  <a:lnTo>
                    <a:pt x="22" y="123"/>
                  </a:lnTo>
                  <a:lnTo>
                    <a:pt x="7" y="128"/>
                  </a:lnTo>
                  <a:lnTo>
                    <a:pt x="0" y="129"/>
                  </a:lnTo>
                  <a:lnTo>
                    <a:pt x="14" y="177"/>
                  </a:lnTo>
                  <a:lnTo>
                    <a:pt x="322" y="441"/>
                  </a:lnTo>
                  <a:lnTo>
                    <a:pt x="439" y="398"/>
                  </a:lnTo>
                  <a:lnTo>
                    <a:pt x="472" y="354"/>
                  </a:lnTo>
                  <a:lnTo>
                    <a:pt x="471" y="351"/>
                  </a:lnTo>
                  <a:lnTo>
                    <a:pt x="469" y="349"/>
                  </a:lnTo>
                  <a:lnTo>
                    <a:pt x="467" y="347"/>
                  </a:lnTo>
                  <a:lnTo>
                    <a:pt x="461" y="344"/>
                  </a:lnTo>
                  <a:lnTo>
                    <a:pt x="439" y="336"/>
                  </a:lnTo>
                  <a:lnTo>
                    <a:pt x="426" y="329"/>
                  </a:lnTo>
                  <a:lnTo>
                    <a:pt x="413" y="320"/>
                  </a:lnTo>
                  <a:lnTo>
                    <a:pt x="375" y="285"/>
                  </a:lnTo>
                  <a:lnTo>
                    <a:pt x="367" y="276"/>
                  </a:lnTo>
                  <a:lnTo>
                    <a:pt x="365" y="274"/>
                  </a:lnTo>
                  <a:lnTo>
                    <a:pt x="259" y="186"/>
                  </a:lnTo>
                  <a:lnTo>
                    <a:pt x="173" y="110"/>
                  </a:lnTo>
                  <a:lnTo>
                    <a:pt x="168" y="104"/>
                  </a:lnTo>
                  <a:lnTo>
                    <a:pt x="167" y="102"/>
                  </a:lnTo>
                  <a:lnTo>
                    <a:pt x="166" y="100"/>
                  </a:lnTo>
                  <a:lnTo>
                    <a:pt x="166" y="99"/>
                  </a:lnTo>
                  <a:lnTo>
                    <a:pt x="166" y="98"/>
                  </a:lnTo>
                  <a:lnTo>
                    <a:pt x="164" y="96"/>
                  </a:lnTo>
                  <a:lnTo>
                    <a:pt x="162" y="95"/>
                  </a:lnTo>
                  <a:lnTo>
                    <a:pt x="160" y="93"/>
                  </a:lnTo>
                  <a:lnTo>
                    <a:pt x="138" y="82"/>
                  </a:lnTo>
                  <a:lnTo>
                    <a:pt x="130" y="75"/>
                  </a:lnTo>
                  <a:lnTo>
                    <a:pt x="124" y="66"/>
                  </a:lnTo>
                  <a:lnTo>
                    <a:pt x="122" y="60"/>
                  </a:lnTo>
                  <a:lnTo>
                    <a:pt x="120" y="30"/>
                  </a:lnTo>
                  <a:lnTo>
                    <a:pt x="117" y="11"/>
                  </a:lnTo>
                  <a:lnTo>
                    <a:pt x="116" y="8"/>
                  </a:lnTo>
                  <a:lnTo>
                    <a:pt x="115" y="5"/>
                  </a:lnTo>
                  <a:lnTo>
                    <a:pt x="110" y="1"/>
                  </a:lnTo>
                  <a:lnTo>
                    <a:pt x="107" y="0"/>
                  </a:lnTo>
                  <a:close/>
                </a:path>
              </a:pathLst>
            </a:custGeom>
            <a:solidFill>
              <a:srgbClr val="82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7"/>
            <p:cNvSpPr>
              <a:spLocks/>
            </p:cNvSpPr>
            <p:nvPr/>
          </p:nvSpPr>
          <p:spPr bwMode="auto">
            <a:xfrm flipH="1">
              <a:off x="8509895" y="5100640"/>
              <a:ext cx="274243" cy="293123"/>
            </a:xfrm>
            <a:custGeom>
              <a:avLst/>
              <a:gdLst/>
              <a:ahLst/>
              <a:cxnLst>
                <a:cxn ang="0">
                  <a:pos x="24" y="49"/>
                </a:cxn>
                <a:cxn ang="0">
                  <a:pos x="2" y="82"/>
                </a:cxn>
                <a:cxn ang="0">
                  <a:pos x="0" y="92"/>
                </a:cxn>
                <a:cxn ang="0">
                  <a:pos x="4" y="103"/>
                </a:cxn>
                <a:cxn ang="0">
                  <a:pos x="24" y="127"/>
                </a:cxn>
                <a:cxn ang="0">
                  <a:pos x="166" y="265"/>
                </a:cxn>
                <a:cxn ang="0">
                  <a:pos x="201" y="291"/>
                </a:cxn>
                <a:cxn ang="0">
                  <a:pos x="212" y="295"/>
                </a:cxn>
                <a:cxn ang="0">
                  <a:pos x="222" y="295"/>
                </a:cxn>
                <a:cxn ang="0">
                  <a:pos x="241" y="286"/>
                </a:cxn>
                <a:cxn ang="0">
                  <a:pos x="266" y="264"/>
                </a:cxn>
                <a:cxn ang="0">
                  <a:pos x="268" y="261"/>
                </a:cxn>
                <a:cxn ang="0">
                  <a:pos x="268" y="257"/>
                </a:cxn>
                <a:cxn ang="0">
                  <a:pos x="265" y="250"/>
                </a:cxn>
                <a:cxn ang="0">
                  <a:pos x="257" y="240"/>
                </a:cxn>
                <a:cxn ang="0">
                  <a:pos x="256" y="217"/>
                </a:cxn>
                <a:cxn ang="0">
                  <a:pos x="260" y="199"/>
                </a:cxn>
                <a:cxn ang="0">
                  <a:pos x="264" y="193"/>
                </a:cxn>
                <a:cxn ang="0">
                  <a:pos x="275" y="183"/>
                </a:cxn>
                <a:cxn ang="0">
                  <a:pos x="276" y="179"/>
                </a:cxn>
                <a:cxn ang="0">
                  <a:pos x="274" y="175"/>
                </a:cxn>
                <a:cxn ang="0">
                  <a:pos x="235" y="142"/>
                </a:cxn>
                <a:cxn ang="0">
                  <a:pos x="209" y="113"/>
                </a:cxn>
                <a:cxn ang="0">
                  <a:pos x="203" y="111"/>
                </a:cxn>
                <a:cxn ang="0">
                  <a:pos x="198" y="113"/>
                </a:cxn>
                <a:cxn ang="0">
                  <a:pos x="181" y="126"/>
                </a:cxn>
                <a:cxn ang="0">
                  <a:pos x="171" y="131"/>
                </a:cxn>
                <a:cxn ang="0">
                  <a:pos x="166" y="131"/>
                </a:cxn>
                <a:cxn ang="0">
                  <a:pos x="161" y="128"/>
                </a:cxn>
                <a:cxn ang="0">
                  <a:pos x="145" y="113"/>
                </a:cxn>
                <a:cxn ang="0">
                  <a:pos x="104" y="39"/>
                </a:cxn>
                <a:cxn ang="0">
                  <a:pos x="95" y="10"/>
                </a:cxn>
                <a:cxn ang="0">
                  <a:pos x="90" y="3"/>
                </a:cxn>
                <a:cxn ang="0">
                  <a:pos x="88" y="0"/>
                </a:cxn>
                <a:cxn ang="0">
                  <a:pos x="83" y="1"/>
                </a:cxn>
                <a:cxn ang="0">
                  <a:pos x="67" y="17"/>
                </a:cxn>
              </a:cxnLst>
              <a:rect l="0" t="0" r="r" b="b"/>
              <a:pathLst>
                <a:path w="276" h="295">
                  <a:moveTo>
                    <a:pt x="35" y="39"/>
                  </a:moveTo>
                  <a:lnTo>
                    <a:pt x="24" y="49"/>
                  </a:lnTo>
                  <a:lnTo>
                    <a:pt x="5" y="76"/>
                  </a:lnTo>
                  <a:lnTo>
                    <a:pt x="2" y="82"/>
                  </a:lnTo>
                  <a:lnTo>
                    <a:pt x="0" y="88"/>
                  </a:lnTo>
                  <a:lnTo>
                    <a:pt x="0" y="92"/>
                  </a:lnTo>
                  <a:lnTo>
                    <a:pt x="2" y="99"/>
                  </a:lnTo>
                  <a:lnTo>
                    <a:pt x="4" y="103"/>
                  </a:lnTo>
                  <a:lnTo>
                    <a:pt x="9" y="111"/>
                  </a:lnTo>
                  <a:lnTo>
                    <a:pt x="24" y="127"/>
                  </a:lnTo>
                  <a:lnTo>
                    <a:pt x="82" y="177"/>
                  </a:lnTo>
                  <a:lnTo>
                    <a:pt x="166" y="265"/>
                  </a:lnTo>
                  <a:lnTo>
                    <a:pt x="195" y="288"/>
                  </a:lnTo>
                  <a:lnTo>
                    <a:pt x="201" y="291"/>
                  </a:lnTo>
                  <a:lnTo>
                    <a:pt x="206" y="293"/>
                  </a:lnTo>
                  <a:lnTo>
                    <a:pt x="212" y="295"/>
                  </a:lnTo>
                  <a:lnTo>
                    <a:pt x="217" y="295"/>
                  </a:lnTo>
                  <a:lnTo>
                    <a:pt x="222" y="295"/>
                  </a:lnTo>
                  <a:lnTo>
                    <a:pt x="232" y="291"/>
                  </a:lnTo>
                  <a:lnTo>
                    <a:pt x="241" y="286"/>
                  </a:lnTo>
                  <a:lnTo>
                    <a:pt x="249" y="280"/>
                  </a:lnTo>
                  <a:lnTo>
                    <a:pt x="266" y="264"/>
                  </a:lnTo>
                  <a:lnTo>
                    <a:pt x="267" y="262"/>
                  </a:lnTo>
                  <a:lnTo>
                    <a:pt x="268" y="261"/>
                  </a:lnTo>
                  <a:lnTo>
                    <a:pt x="268" y="259"/>
                  </a:lnTo>
                  <a:lnTo>
                    <a:pt x="268" y="257"/>
                  </a:lnTo>
                  <a:lnTo>
                    <a:pt x="267" y="254"/>
                  </a:lnTo>
                  <a:lnTo>
                    <a:pt x="265" y="250"/>
                  </a:lnTo>
                  <a:lnTo>
                    <a:pt x="262" y="247"/>
                  </a:lnTo>
                  <a:lnTo>
                    <a:pt x="257" y="240"/>
                  </a:lnTo>
                  <a:lnTo>
                    <a:pt x="256" y="236"/>
                  </a:lnTo>
                  <a:lnTo>
                    <a:pt x="256" y="217"/>
                  </a:lnTo>
                  <a:lnTo>
                    <a:pt x="258" y="208"/>
                  </a:lnTo>
                  <a:lnTo>
                    <a:pt x="260" y="199"/>
                  </a:lnTo>
                  <a:lnTo>
                    <a:pt x="262" y="196"/>
                  </a:lnTo>
                  <a:lnTo>
                    <a:pt x="264" y="193"/>
                  </a:lnTo>
                  <a:lnTo>
                    <a:pt x="271" y="188"/>
                  </a:lnTo>
                  <a:lnTo>
                    <a:pt x="275" y="183"/>
                  </a:lnTo>
                  <a:lnTo>
                    <a:pt x="276" y="180"/>
                  </a:lnTo>
                  <a:lnTo>
                    <a:pt x="276" y="179"/>
                  </a:lnTo>
                  <a:lnTo>
                    <a:pt x="275" y="177"/>
                  </a:lnTo>
                  <a:lnTo>
                    <a:pt x="274" y="175"/>
                  </a:lnTo>
                  <a:lnTo>
                    <a:pt x="269" y="169"/>
                  </a:lnTo>
                  <a:lnTo>
                    <a:pt x="235" y="142"/>
                  </a:lnTo>
                  <a:lnTo>
                    <a:pt x="216" y="119"/>
                  </a:lnTo>
                  <a:lnTo>
                    <a:pt x="209" y="113"/>
                  </a:lnTo>
                  <a:lnTo>
                    <a:pt x="205" y="111"/>
                  </a:lnTo>
                  <a:lnTo>
                    <a:pt x="203" y="111"/>
                  </a:lnTo>
                  <a:lnTo>
                    <a:pt x="200" y="112"/>
                  </a:lnTo>
                  <a:lnTo>
                    <a:pt x="198" y="113"/>
                  </a:lnTo>
                  <a:lnTo>
                    <a:pt x="196" y="114"/>
                  </a:lnTo>
                  <a:lnTo>
                    <a:pt x="181" y="126"/>
                  </a:lnTo>
                  <a:lnTo>
                    <a:pt x="174" y="130"/>
                  </a:lnTo>
                  <a:lnTo>
                    <a:pt x="171" y="131"/>
                  </a:lnTo>
                  <a:lnTo>
                    <a:pt x="169" y="131"/>
                  </a:lnTo>
                  <a:lnTo>
                    <a:pt x="166" y="131"/>
                  </a:lnTo>
                  <a:lnTo>
                    <a:pt x="164" y="130"/>
                  </a:lnTo>
                  <a:lnTo>
                    <a:pt x="161" y="128"/>
                  </a:lnTo>
                  <a:lnTo>
                    <a:pt x="156" y="124"/>
                  </a:lnTo>
                  <a:lnTo>
                    <a:pt x="145" y="113"/>
                  </a:lnTo>
                  <a:lnTo>
                    <a:pt x="120" y="79"/>
                  </a:lnTo>
                  <a:lnTo>
                    <a:pt x="104" y="39"/>
                  </a:lnTo>
                  <a:lnTo>
                    <a:pt x="100" y="23"/>
                  </a:lnTo>
                  <a:lnTo>
                    <a:pt x="95" y="10"/>
                  </a:lnTo>
                  <a:lnTo>
                    <a:pt x="92" y="5"/>
                  </a:lnTo>
                  <a:lnTo>
                    <a:pt x="90" y="3"/>
                  </a:lnTo>
                  <a:lnTo>
                    <a:pt x="89" y="2"/>
                  </a:lnTo>
                  <a:lnTo>
                    <a:pt x="88" y="0"/>
                  </a:lnTo>
                  <a:lnTo>
                    <a:pt x="86" y="0"/>
                  </a:lnTo>
                  <a:lnTo>
                    <a:pt x="83" y="1"/>
                  </a:lnTo>
                  <a:lnTo>
                    <a:pt x="80" y="3"/>
                  </a:lnTo>
                  <a:lnTo>
                    <a:pt x="67" y="17"/>
                  </a:lnTo>
                  <a:lnTo>
                    <a:pt x="35" y="39"/>
                  </a:lnTo>
                  <a:close/>
                </a:path>
              </a:pathLst>
            </a:custGeom>
            <a:solidFill>
              <a:srgbClr val="B2B2B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9"/>
            <p:cNvSpPr>
              <a:spLocks/>
            </p:cNvSpPr>
            <p:nvPr/>
          </p:nvSpPr>
          <p:spPr bwMode="auto">
            <a:xfrm flipH="1">
              <a:off x="8528774" y="5121506"/>
              <a:ext cx="323925" cy="384537"/>
            </a:xfrm>
            <a:custGeom>
              <a:avLst/>
              <a:gdLst/>
              <a:ahLst/>
              <a:cxnLst>
                <a:cxn ang="0">
                  <a:pos x="3" y="5"/>
                </a:cxn>
                <a:cxn ang="0">
                  <a:pos x="2" y="10"/>
                </a:cxn>
                <a:cxn ang="0">
                  <a:pos x="2" y="57"/>
                </a:cxn>
                <a:cxn ang="0">
                  <a:pos x="0" y="82"/>
                </a:cxn>
                <a:cxn ang="0">
                  <a:pos x="1" y="97"/>
                </a:cxn>
                <a:cxn ang="0">
                  <a:pos x="2" y="101"/>
                </a:cxn>
                <a:cxn ang="0">
                  <a:pos x="5" y="108"/>
                </a:cxn>
                <a:cxn ang="0">
                  <a:pos x="5" y="110"/>
                </a:cxn>
                <a:cxn ang="0">
                  <a:pos x="6" y="113"/>
                </a:cxn>
                <a:cxn ang="0">
                  <a:pos x="10" y="117"/>
                </a:cxn>
                <a:cxn ang="0">
                  <a:pos x="27" y="136"/>
                </a:cxn>
                <a:cxn ang="0">
                  <a:pos x="109" y="214"/>
                </a:cxn>
                <a:cxn ang="0">
                  <a:pos x="194" y="288"/>
                </a:cxn>
                <a:cxn ang="0">
                  <a:pos x="274" y="351"/>
                </a:cxn>
                <a:cxn ang="0">
                  <a:pos x="303" y="376"/>
                </a:cxn>
                <a:cxn ang="0">
                  <a:pos x="313" y="383"/>
                </a:cxn>
                <a:cxn ang="0">
                  <a:pos x="315" y="385"/>
                </a:cxn>
                <a:cxn ang="0">
                  <a:pos x="318" y="387"/>
                </a:cxn>
                <a:cxn ang="0">
                  <a:pos x="319" y="386"/>
                </a:cxn>
                <a:cxn ang="0">
                  <a:pos x="320" y="386"/>
                </a:cxn>
                <a:cxn ang="0">
                  <a:pos x="321" y="384"/>
                </a:cxn>
                <a:cxn ang="0">
                  <a:pos x="322" y="380"/>
                </a:cxn>
                <a:cxn ang="0">
                  <a:pos x="322" y="373"/>
                </a:cxn>
                <a:cxn ang="0">
                  <a:pos x="321" y="363"/>
                </a:cxn>
                <a:cxn ang="0">
                  <a:pos x="324" y="287"/>
                </a:cxn>
                <a:cxn ang="0">
                  <a:pos x="324" y="283"/>
                </a:cxn>
                <a:cxn ang="0">
                  <a:pos x="326" y="277"/>
                </a:cxn>
                <a:cxn ang="0">
                  <a:pos x="326" y="272"/>
                </a:cxn>
                <a:cxn ang="0">
                  <a:pos x="325" y="268"/>
                </a:cxn>
                <a:cxn ang="0">
                  <a:pos x="324" y="265"/>
                </a:cxn>
                <a:cxn ang="0">
                  <a:pos x="318" y="257"/>
                </a:cxn>
                <a:cxn ang="0">
                  <a:pos x="293" y="234"/>
                </a:cxn>
                <a:cxn ang="0">
                  <a:pos x="102" y="81"/>
                </a:cxn>
                <a:cxn ang="0">
                  <a:pos x="14" y="3"/>
                </a:cxn>
                <a:cxn ang="0">
                  <a:pos x="11" y="2"/>
                </a:cxn>
                <a:cxn ang="0">
                  <a:pos x="9" y="1"/>
                </a:cxn>
                <a:cxn ang="0">
                  <a:pos x="7" y="0"/>
                </a:cxn>
                <a:cxn ang="0">
                  <a:pos x="5" y="1"/>
                </a:cxn>
                <a:cxn ang="0">
                  <a:pos x="4" y="2"/>
                </a:cxn>
                <a:cxn ang="0">
                  <a:pos x="3" y="5"/>
                </a:cxn>
              </a:cxnLst>
              <a:rect l="0" t="0" r="r" b="b"/>
              <a:pathLst>
                <a:path w="326" h="387">
                  <a:moveTo>
                    <a:pt x="3" y="5"/>
                  </a:moveTo>
                  <a:lnTo>
                    <a:pt x="2" y="10"/>
                  </a:lnTo>
                  <a:lnTo>
                    <a:pt x="2" y="57"/>
                  </a:lnTo>
                  <a:lnTo>
                    <a:pt x="0" y="82"/>
                  </a:lnTo>
                  <a:lnTo>
                    <a:pt x="1" y="97"/>
                  </a:lnTo>
                  <a:lnTo>
                    <a:pt x="2" y="101"/>
                  </a:lnTo>
                  <a:lnTo>
                    <a:pt x="5" y="108"/>
                  </a:lnTo>
                  <a:lnTo>
                    <a:pt x="5" y="110"/>
                  </a:lnTo>
                  <a:lnTo>
                    <a:pt x="6" y="113"/>
                  </a:lnTo>
                  <a:lnTo>
                    <a:pt x="10" y="117"/>
                  </a:lnTo>
                  <a:lnTo>
                    <a:pt x="27" y="136"/>
                  </a:lnTo>
                  <a:lnTo>
                    <a:pt x="109" y="214"/>
                  </a:lnTo>
                  <a:lnTo>
                    <a:pt x="194" y="288"/>
                  </a:lnTo>
                  <a:lnTo>
                    <a:pt x="274" y="351"/>
                  </a:lnTo>
                  <a:lnTo>
                    <a:pt x="303" y="376"/>
                  </a:lnTo>
                  <a:lnTo>
                    <a:pt x="313" y="383"/>
                  </a:lnTo>
                  <a:lnTo>
                    <a:pt x="315" y="385"/>
                  </a:lnTo>
                  <a:lnTo>
                    <a:pt x="318" y="387"/>
                  </a:lnTo>
                  <a:lnTo>
                    <a:pt x="319" y="386"/>
                  </a:lnTo>
                  <a:lnTo>
                    <a:pt x="320" y="386"/>
                  </a:lnTo>
                  <a:lnTo>
                    <a:pt x="321" y="384"/>
                  </a:lnTo>
                  <a:lnTo>
                    <a:pt x="322" y="380"/>
                  </a:lnTo>
                  <a:lnTo>
                    <a:pt x="322" y="373"/>
                  </a:lnTo>
                  <a:lnTo>
                    <a:pt x="321" y="363"/>
                  </a:lnTo>
                  <a:lnTo>
                    <a:pt x="324" y="287"/>
                  </a:lnTo>
                  <a:lnTo>
                    <a:pt x="324" y="283"/>
                  </a:lnTo>
                  <a:lnTo>
                    <a:pt x="326" y="277"/>
                  </a:lnTo>
                  <a:lnTo>
                    <a:pt x="326" y="272"/>
                  </a:lnTo>
                  <a:lnTo>
                    <a:pt x="325" y="268"/>
                  </a:lnTo>
                  <a:lnTo>
                    <a:pt x="324" y="265"/>
                  </a:lnTo>
                  <a:lnTo>
                    <a:pt x="318" y="257"/>
                  </a:lnTo>
                  <a:lnTo>
                    <a:pt x="293" y="234"/>
                  </a:lnTo>
                  <a:lnTo>
                    <a:pt x="102" y="81"/>
                  </a:lnTo>
                  <a:lnTo>
                    <a:pt x="14" y="3"/>
                  </a:lnTo>
                  <a:lnTo>
                    <a:pt x="11" y="2"/>
                  </a:lnTo>
                  <a:lnTo>
                    <a:pt x="9" y="1"/>
                  </a:lnTo>
                  <a:lnTo>
                    <a:pt x="7" y="0"/>
                  </a:lnTo>
                  <a:lnTo>
                    <a:pt x="5" y="1"/>
                  </a:lnTo>
                  <a:lnTo>
                    <a:pt x="4" y="2"/>
                  </a:lnTo>
                  <a:lnTo>
                    <a:pt x="3" y="5"/>
                  </a:lnTo>
                  <a:close/>
                </a:path>
              </a:pathLst>
            </a:custGeom>
            <a:solidFill>
              <a:srgbClr val="CE606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10"/>
            <p:cNvSpPr>
              <a:spLocks/>
            </p:cNvSpPr>
            <p:nvPr/>
          </p:nvSpPr>
          <p:spPr bwMode="auto">
            <a:xfrm flipH="1">
              <a:off x="8376747" y="5339112"/>
              <a:ext cx="134141" cy="161963"/>
            </a:xfrm>
            <a:custGeom>
              <a:avLst/>
              <a:gdLst/>
              <a:ahLst/>
              <a:cxnLst>
                <a:cxn ang="0">
                  <a:pos x="131" y="0"/>
                </a:cxn>
                <a:cxn ang="0">
                  <a:pos x="128" y="0"/>
                </a:cxn>
                <a:cxn ang="0">
                  <a:pos x="126" y="0"/>
                </a:cxn>
                <a:cxn ang="0">
                  <a:pos x="122" y="1"/>
                </a:cxn>
                <a:cxn ang="0">
                  <a:pos x="15" y="45"/>
                </a:cxn>
                <a:cxn ang="0">
                  <a:pos x="8" y="47"/>
                </a:cxn>
                <a:cxn ang="0">
                  <a:pos x="7" y="47"/>
                </a:cxn>
                <a:cxn ang="0">
                  <a:pos x="5" y="49"/>
                </a:cxn>
                <a:cxn ang="0">
                  <a:pos x="3" y="57"/>
                </a:cxn>
                <a:cxn ang="0">
                  <a:pos x="0" y="74"/>
                </a:cxn>
                <a:cxn ang="0">
                  <a:pos x="0" y="90"/>
                </a:cxn>
                <a:cxn ang="0">
                  <a:pos x="5" y="148"/>
                </a:cxn>
                <a:cxn ang="0">
                  <a:pos x="4" y="151"/>
                </a:cxn>
                <a:cxn ang="0">
                  <a:pos x="4" y="160"/>
                </a:cxn>
                <a:cxn ang="0">
                  <a:pos x="5" y="162"/>
                </a:cxn>
                <a:cxn ang="0">
                  <a:pos x="6" y="162"/>
                </a:cxn>
                <a:cxn ang="0">
                  <a:pos x="7" y="163"/>
                </a:cxn>
                <a:cxn ang="0">
                  <a:pos x="8" y="162"/>
                </a:cxn>
                <a:cxn ang="0">
                  <a:pos x="9" y="162"/>
                </a:cxn>
                <a:cxn ang="0">
                  <a:pos x="11" y="160"/>
                </a:cxn>
                <a:cxn ang="0">
                  <a:pos x="18" y="153"/>
                </a:cxn>
                <a:cxn ang="0">
                  <a:pos x="74" y="127"/>
                </a:cxn>
                <a:cxn ang="0">
                  <a:pos x="112" y="106"/>
                </a:cxn>
                <a:cxn ang="0">
                  <a:pos x="126" y="99"/>
                </a:cxn>
                <a:cxn ang="0">
                  <a:pos x="129" y="97"/>
                </a:cxn>
                <a:cxn ang="0">
                  <a:pos x="132" y="93"/>
                </a:cxn>
                <a:cxn ang="0">
                  <a:pos x="134" y="90"/>
                </a:cxn>
                <a:cxn ang="0">
                  <a:pos x="135" y="86"/>
                </a:cxn>
                <a:cxn ang="0">
                  <a:pos x="131" y="47"/>
                </a:cxn>
                <a:cxn ang="0">
                  <a:pos x="132" y="5"/>
                </a:cxn>
                <a:cxn ang="0">
                  <a:pos x="132" y="3"/>
                </a:cxn>
                <a:cxn ang="0">
                  <a:pos x="132" y="1"/>
                </a:cxn>
                <a:cxn ang="0">
                  <a:pos x="132" y="0"/>
                </a:cxn>
                <a:cxn ang="0">
                  <a:pos x="131" y="0"/>
                </a:cxn>
              </a:cxnLst>
              <a:rect l="0" t="0" r="r" b="b"/>
              <a:pathLst>
                <a:path w="135" h="163">
                  <a:moveTo>
                    <a:pt x="131" y="0"/>
                  </a:moveTo>
                  <a:lnTo>
                    <a:pt x="128" y="0"/>
                  </a:lnTo>
                  <a:lnTo>
                    <a:pt x="126" y="0"/>
                  </a:lnTo>
                  <a:lnTo>
                    <a:pt x="122" y="1"/>
                  </a:lnTo>
                  <a:lnTo>
                    <a:pt x="15" y="45"/>
                  </a:lnTo>
                  <a:lnTo>
                    <a:pt x="8" y="47"/>
                  </a:lnTo>
                  <a:lnTo>
                    <a:pt x="7" y="47"/>
                  </a:lnTo>
                  <a:lnTo>
                    <a:pt x="5" y="49"/>
                  </a:lnTo>
                  <a:lnTo>
                    <a:pt x="3" y="57"/>
                  </a:lnTo>
                  <a:lnTo>
                    <a:pt x="0" y="74"/>
                  </a:lnTo>
                  <a:lnTo>
                    <a:pt x="0" y="90"/>
                  </a:lnTo>
                  <a:lnTo>
                    <a:pt x="5" y="148"/>
                  </a:lnTo>
                  <a:lnTo>
                    <a:pt x="4" y="151"/>
                  </a:lnTo>
                  <a:lnTo>
                    <a:pt x="4" y="160"/>
                  </a:lnTo>
                  <a:lnTo>
                    <a:pt x="5" y="162"/>
                  </a:lnTo>
                  <a:lnTo>
                    <a:pt x="6" y="162"/>
                  </a:lnTo>
                  <a:lnTo>
                    <a:pt x="7" y="163"/>
                  </a:lnTo>
                  <a:lnTo>
                    <a:pt x="8" y="162"/>
                  </a:lnTo>
                  <a:lnTo>
                    <a:pt x="9" y="162"/>
                  </a:lnTo>
                  <a:lnTo>
                    <a:pt x="11" y="160"/>
                  </a:lnTo>
                  <a:lnTo>
                    <a:pt x="18" y="153"/>
                  </a:lnTo>
                  <a:lnTo>
                    <a:pt x="74" y="127"/>
                  </a:lnTo>
                  <a:lnTo>
                    <a:pt x="112" y="106"/>
                  </a:lnTo>
                  <a:lnTo>
                    <a:pt x="126" y="99"/>
                  </a:lnTo>
                  <a:lnTo>
                    <a:pt x="129" y="97"/>
                  </a:lnTo>
                  <a:lnTo>
                    <a:pt x="132" y="93"/>
                  </a:lnTo>
                  <a:lnTo>
                    <a:pt x="134" y="90"/>
                  </a:lnTo>
                  <a:lnTo>
                    <a:pt x="135" y="86"/>
                  </a:lnTo>
                  <a:lnTo>
                    <a:pt x="131" y="47"/>
                  </a:lnTo>
                  <a:lnTo>
                    <a:pt x="132" y="5"/>
                  </a:lnTo>
                  <a:lnTo>
                    <a:pt x="132" y="3"/>
                  </a:lnTo>
                  <a:lnTo>
                    <a:pt x="132" y="1"/>
                  </a:lnTo>
                  <a:lnTo>
                    <a:pt x="132" y="0"/>
                  </a:lnTo>
                  <a:lnTo>
                    <a:pt x="131" y="0"/>
                  </a:lnTo>
                  <a:close/>
                </a:path>
              </a:pathLst>
            </a:custGeom>
            <a:solidFill>
              <a:srgbClr val="CE606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11"/>
            <p:cNvSpPr>
              <a:spLocks/>
            </p:cNvSpPr>
            <p:nvPr/>
          </p:nvSpPr>
          <p:spPr bwMode="auto">
            <a:xfrm flipH="1">
              <a:off x="8449283" y="4994321"/>
              <a:ext cx="312002" cy="259339"/>
            </a:xfrm>
            <a:custGeom>
              <a:avLst/>
              <a:gdLst/>
              <a:ahLst/>
              <a:cxnLst>
                <a:cxn ang="0">
                  <a:pos x="173" y="115"/>
                </a:cxn>
                <a:cxn ang="0">
                  <a:pos x="144" y="89"/>
                </a:cxn>
                <a:cxn ang="0">
                  <a:pos x="62" y="31"/>
                </a:cxn>
                <a:cxn ang="0">
                  <a:pos x="36" y="11"/>
                </a:cxn>
                <a:cxn ang="0">
                  <a:pos x="32" y="9"/>
                </a:cxn>
                <a:cxn ang="0">
                  <a:pos x="24" y="3"/>
                </a:cxn>
                <a:cxn ang="0">
                  <a:pos x="15" y="0"/>
                </a:cxn>
                <a:cxn ang="0">
                  <a:pos x="13" y="0"/>
                </a:cxn>
                <a:cxn ang="0">
                  <a:pos x="10" y="1"/>
                </a:cxn>
                <a:cxn ang="0">
                  <a:pos x="8" y="3"/>
                </a:cxn>
                <a:cxn ang="0">
                  <a:pos x="3" y="6"/>
                </a:cxn>
                <a:cxn ang="0">
                  <a:pos x="2" y="9"/>
                </a:cxn>
                <a:cxn ang="0">
                  <a:pos x="0" y="11"/>
                </a:cxn>
                <a:cxn ang="0">
                  <a:pos x="0" y="12"/>
                </a:cxn>
                <a:cxn ang="0">
                  <a:pos x="0" y="16"/>
                </a:cxn>
                <a:cxn ang="0">
                  <a:pos x="0" y="17"/>
                </a:cxn>
                <a:cxn ang="0">
                  <a:pos x="1" y="19"/>
                </a:cxn>
                <a:cxn ang="0">
                  <a:pos x="5" y="23"/>
                </a:cxn>
                <a:cxn ang="0">
                  <a:pos x="11" y="29"/>
                </a:cxn>
                <a:cxn ang="0">
                  <a:pos x="57" y="59"/>
                </a:cxn>
                <a:cxn ang="0">
                  <a:pos x="198" y="173"/>
                </a:cxn>
                <a:cxn ang="0">
                  <a:pos x="237" y="207"/>
                </a:cxn>
                <a:cxn ang="0">
                  <a:pos x="284" y="256"/>
                </a:cxn>
                <a:cxn ang="0">
                  <a:pos x="289" y="259"/>
                </a:cxn>
                <a:cxn ang="0">
                  <a:pos x="294" y="261"/>
                </a:cxn>
                <a:cxn ang="0">
                  <a:pos x="298" y="261"/>
                </a:cxn>
                <a:cxn ang="0">
                  <a:pos x="301" y="260"/>
                </a:cxn>
                <a:cxn ang="0">
                  <a:pos x="304" y="258"/>
                </a:cxn>
                <a:cxn ang="0">
                  <a:pos x="307" y="256"/>
                </a:cxn>
                <a:cxn ang="0">
                  <a:pos x="309" y="253"/>
                </a:cxn>
                <a:cxn ang="0">
                  <a:pos x="311" y="250"/>
                </a:cxn>
                <a:cxn ang="0">
                  <a:pos x="311" y="249"/>
                </a:cxn>
                <a:cxn ang="0">
                  <a:pos x="312" y="248"/>
                </a:cxn>
                <a:cxn ang="0">
                  <a:pos x="313" y="247"/>
                </a:cxn>
                <a:cxn ang="0">
                  <a:pos x="314" y="247"/>
                </a:cxn>
                <a:cxn ang="0">
                  <a:pos x="314" y="246"/>
                </a:cxn>
                <a:cxn ang="0">
                  <a:pos x="300" y="233"/>
                </a:cxn>
                <a:cxn ang="0">
                  <a:pos x="297" y="231"/>
                </a:cxn>
                <a:cxn ang="0">
                  <a:pos x="237" y="179"/>
                </a:cxn>
                <a:cxn ang="0">
                  <a:pos x="173" y="115"/>
                </a:cxn>
              </a:cxnLst>
              <a:rect l="0" t="0" r="r" b="b"/>
              <a:pathLst>
                <a:path w="314" h="261">
                  <a:moveTo>
                    <a:pt x="173" y="115"/>
                  </a:moveTo>
                  <a:lnTo>
                    <a:pt x="144" y="89"/>
                  </a:lnTo>
                  <a:lnTo>
                    <a:pt x="62" y="31"/>
                  </a:lnTo>
                  <a:lnTo>
                    <a:pt x="36" y="11"/>
                  </a:lnTo>
                  <a:lnTo>
                    <a:pt x="32" y="9"/>
                  </a:lnTo>
                  <a:lnTo>
                    <a:pt x="24" y="3"/>
                  </a:lnTo>
                  <a:lnTo>
                    <a:pt x="15" y="0"/>
                  </a:lnTo>
                  <a:lnTo>
                    <a:pt x="13" y="0"/>
                  </a:lnTo>
                  <a:lnTo>
                    <a:pt x="10" y="1"/>
                  </a:lnTo>
                  <a:lnTo>
                    <a:pt x="8" y="3"/>
                  </a:lnTo>
                  <a:lnTo>
                    <a:pt x="3" y="6"/>
                  </a:lnTo>
                  <a:lnTo>
                    <a:pt x="2" y="9"/>
                  </a:lnTo>
                  <a:lnTo>
                    <a:pt x="0" y="11"/>
                  </a:lnTo>
                  <a:lnTo>
                    <a:pt x="0" y="12"/>
                  </a:lnTo>
                  <a:lnTo>
                    <a:pt x="0" y="16"/>
                  </a:lnTo>
                  <a:lnTo>
                    <a:pt x="0" y="17"/>
                  </a:lnTo>
                  <a:lnTo>
                    <a:pt x="1" y="19"/>
                  </a:lnTo>
                  <a:lnTo>
                    <a:pt x="5" y="23"/>
                  </a:lnTo>
                  <a:lnTo>
                    <a:pt x="11" y="29"/>
                  </a:lnTo>
                  <a:lnTo>
                    <a:pt x="57" y="59"/>
                  </a:lnTo>
                  <a:lnTo>
                    <a:pt x="198" y="173"/>
                  </a:lnTo>
                  <a:lnTo>
                    <a:pt x="237" y="207"/>
                  </a:lnTo>
                  <a:lnTo>
                    <a:pt x="284" y="256"/>
                  </a:lnTo>
                  <a:lnTo>
                    <a:pt x="289" y="259"/>
                  </a:lnTo>
                  <a:lnTo>
                    <a:pt x="294" y="261"/>
                  </a:lnTo>
                  <a:lnTo>
                    <a:pt x="298" y="261"/>
                  </a:lnTo>
                  <a:lnTo>
                    <a:pt x="301" y="260"/>
                  </a:lnTo>
                  <a:lnTo>
                    <a:pt x="304" y="258"/>
                  </a:lnTo>
                  <a:lnTo>
                    <a:pt x="307" y="256"/>
                  </a:lnTo>
                  <a:lnTo>
                    <a:pt x="309" y="253"/>
                  </a:lnTo>
                  <a:lnTo>
                    <a:pt x="311" y="250"/>
                  </a:lnTo>
                  <a:lnTo>
                    <a:pt x="311" y="249"/>
                  </a:lnTo>
                  <a:lnTo>
                    <a:pt x="312" y="248"/>
                  </a:lnTo>
                  <a:lnTo>
                    <a:pt x="313" y="247"/>
                  </a:lnTo>
                  <a:lnTo>
                    <a:pt x="314" y="247"/>
                  </a:lnTo>
                  <a:lnTo>
                    <a:pt x="314" y="246"/>
                  </a:lnTo>
                  <a:lnTo>
                    <a:pt x="300" y="233"/>
                  </a:lnTo>
                  <a:lnTo>
                    <a:pt x="297" y="231"/>
                  </a:lnTo>
                  <a:lnTo>
                    <a:pt x="237" y="179"/>
                  </a:lnTo>
                  <a:lnTo>
                    <a:pt x="173" y="115"/>
                  </a:lnTo>
                  <a:close/>
                </a:path>
              </a:pathLst>
            </a:custGeom>
            <a:solidFill>
              <a:srgbClr val="DC8C8C"/>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12"/>
            <p:cNvSpPr>
              <a:spLocks/>
            </p:cNvSpPr>
            <p:nvPr/>
          </p:nvSpPr>
          <p:spPr bwMode="auto">
            <a:xfrm flipH="1">
              <a:off x="8374760" y="5213914"/>
              <a:ext cx="148052" cy="164943"/>
            </a:xfrm>
            <a:custGeom>
              <a:avLst/>
              <a:gdLst/>
              <a:ahLst/>
              <a:cxnLst>
                <a:cxn ang="0">
                  <a:pos x="149" y="114"/>
                </a:cxn>
                <a:cxn ang="0">
                  <a:pos x="149" y="113"/>
                </a:cxn>
                <a:cxn ang="0">
                  <a:pos x="148" y="111"/>
                </a:cxn>
                <a:cxn ang="0">
                  <a:pos x="146" y="108"/>
                </a:cxn>
                <a:cxn ang="0">
                  <a:pos x="143" y="76"/>
                </a:cxn>
                <a:cxn ang="0">
                  <a:pos x="142" y="69"/>
                </a:cxn>
                <a:cxn ang="0">
                  <a:pos x="140" y="64"/>
                </a:cxn>
                <a:cxn ang="0">
                  <a:pos x="138" y="60"/>
                </a:cxn>
                <a:cxn ang="0">
                  <a:pos x="134" y="58"/>
                </a:cxn>
                <a:cxn ang="0">
                  <a:pos x="130" y="57"/>
                </a:cxn>
                <a:cxn ang="0">
                  <a:pos x="126" y="57"/>
                </a:cxn>
                <a:cxn ang="0">
                  <a:pos x="107" y="58"/>
                </a:cxn>
                <a:cxn ang="0">
                  <a:pos x="103" y="56"/>
                </a:cxn>
                <a:cxn ang="0">
                  <a:pos x="100" y="55"/>
                </a:cxn>
                <a:cxn ang="0">
                  <a:pos x="99" y="52"/>
                </a:cxn>
                <a:cxn ang="0">
                  <a:pos x="89" y="29"/>
                </a:cxn>
                <a:cxn ang="0">
                  <a:pos x="82" y="12"/>
                </a:cxn>
                <a:cxn ang="0">
                  <a:pos x="78" y="5"/>
                </a:cxn>
                <a:cxn ang="0">
                  <a:pos x="76" y="3"/>
                </a:cxn>
                <a:cxn ang="0">
                  <a:pos x="73" y="1"/>
                </a:cxn>
                <a:cxn ang="0">
                  <a:pos x="66" y="0"/>
                </a:cxn>
                <a:cxn ang="0">
                  <a:pos x="60" y="0"/>
                </a:cxn>
                <a:cxn ang="0">
                  <a:pos x="56" y="1"/>
                </a:cxn>
                <a:cxn ang="0">
                  <a:pos x="54" y="3"/>
                </a:cxn>
                <a:cxn ang="0">
                  <a:pos x="51" y="6"/>
                </a:cxn>
                <a:cxn ang="0">
                  <a:pos x="48" y="9"/>
                </a:cxn>
                <a:cxn ang="0">
                  <a:pos x="45" y="18"/>
                </a:cxn>
                <a:cxn ang="0">
                  <a:pos x="38" y="47"/>
                </a:cxn>
                <a:cxn ang="0">
                  <a:pos x="38" y="55"/>
                </a:cxn>
                <a:cxn ang="0">
                  <a:pos x="39" y="64"/>
                </a:cxn>
                <a:cxn ang="0">
                  <a:pos x="39" y="77"/>
                </a:cxn>
                <a:cxn ang="0">
                  <a:pos x="34" y="86"/>
                </a:cxn>
                <a:cxn ang="0">
                  <a:pos x="5" y="116"/>
                </a:cxn>
                <a:cxn ang="0">
                  <a:pos x="3" y="121"/>
                </a:cxn>
                <a:cxn ang="0">
                  <a:pos x="1" y="126"/>
                </a:cxn>
                <a:cxn ang="0">
                  <a:pos x="0" y="136"/>
                </a:cxn>
                <a:cxn ang="0">
                  <a:pos x="3" y="158"/>
                </a:cxn>
                <a:cxn ang="0">
                  <a:pos x="3" y="160"/>
                </a:cxn>
                <a:cxn ang="0">
                  <a:pos x="2" y="164"/>
                </a:cxn>
                <a:cxn ang="0">
                  <a:pos x="2" y="166"/>
                </a:cxn>
                <a:cxn ang="0">
                  <a:pos x="2" y="166"/>
                </a:cxn>
                <a:cxn ang="0">
                  <a:pos x="5" y="166"/>
                </a:cxn>
                <a:cxn ang="0">
                  <a:pos x="35" y="159"/>
                </a:cxn>
                <a:cxn ang="0">
                  <a:pos x="137" y="121"/>
                </a:cxn>
                <a:cxn ang="0">
                  <a:pos x="144" y="118"/>
                </a:cxn>
                <a:cxn ang="0">
                  <a:pos x="146" y="117"/>
                </a:cxn>
                <a:cxn ang="0">
                  <a:pos x="148" y="115"/>
                </a:cxn>
                <a:cxn ang="0">
                  <a:pos x="149" y="114"/>
                </a:cxn>
              </a:cxnLst>
              <a:rect l="0" t="0" r="r" b="b"/>
              <a:pathLst>
                <a:path w="149" h="166">
                  <a:moveTo>
                    <a:pt x="149" y="114"/>
                  </a:moveTo>
                  <a:lnTo>
                    <a:pt x="149" y="113"/>
                  </a:lnTo>
                  <a:lnTo>
                    <a:pt x="148" y="111"/>
                  </a:lnTo>
                  <a:lnTo>
                    <a:pt x="146" y="108"/>
                  </a:lnTo>
                  <a:lnTo>
                    <a:pt x="143" y="76"/>
                  </a:lnTo>
                  <a:lnTo>
                    <a:pt x="142" y="69"/>
                  </a:lnTo>
                  <a:lnTo>
                    <a:pt x="140" y="64"/>
                  </a:lnTo>
                  <a:lnTo>
                    <a:pt x="138" y="60"/>
                  </a:lnTo>
                  <a:lnTo>
                    <a:pt x="134" y="58"/>
                  </a:lnTo>
                  <a:lnTo>
                    <a:pt x="130" y="57"/>
                  </a:lnTo>
                  <a:lnTo>
                    <a:pt x="126" y="57"/>
                  </a:lnTo>
                  <a:lnTo>
                    <a:pt x="107" y="58"/>
                  </a:lnTo>
                  <a:lnTo>
                    <a:pt x="103" y="56"/>
                  </a:lnTo>
                  <a:lnTo>
                    <a:pt x="100" y="55"/>
                  </a:lnTo>
                  <a:lnTo>
                    <a:pt x="99" y="52"/>
                  </a:lnTo>
                  <a:lnTo>
                    <a:pt x="89" y="29"/>
                  </a:lnTo>
                  <a:lnTo>
                    <a:pt x="82" y="12"/>
                  </a:lnTo>
                  <a:lnTo>
                    <a:pt x="78" y="5"/>
                  </a:lnTo>
                  <a:lnTo>
                    <a:pt x="76" y="3"/>
                  </a:lnTo>
                  <a:lnTo>
                    <a:pt x="73" y="1"/>
                  </a:lnTo>
                  <a:lnTo>
                    <a:pt x="66" y="0"/>
                  </a:lnTo>
                  <a:lnTo>
                    <a:pt x="60" y="0"/>
                  </a:lnTo>
                  <a:lnTo>
                    <a:pt x="56" y="1"/>
                  </a:lnTo>
                  <a:lnTo>
                    <a:pt x="54" y="3"/>
                  </a:lnTo>
                  <a:lnTo>
                    <a:pt x="51" y="6"/>
                  </a:lnTo>
                  <a:lnTo>
                    <a:pt x="48" y="9"/>
                  </a:lnTo>
                  <a:lnTo>
                    <a:pt x="45" y="18"/>
                  </a:lnTo>
                  <a:lnTo>
                    <a:pt x="38" y="47"/>
                  </a:lnTo>
                  <a:lnTo>
                    <a:pt x="38" y="55"/>
                  </a:lnTo>
                  <a:lnTo>
                    <a:pt x="39" y="64"/>
                  </a:lnTo>
                  <a:lnTo>
                    <a:pt x="39" y="77"/>
                  </a:lnTo>
                  <a:lnTo>
                    <a:pt x="34" y="86"/>
                  </a:lnTo>
                  <a:lnTo>
                    <a:pt x="5" y="116"/>
                  </a:lnTo>
                  <a:lnTo>
                    <a:pt x="3" y="121"/>
                  </a:lnTo>
                  <a:lnTo>
                    <a:pt x="1" y="126"/>
                  </a:lnTo>
                  <a:lnTo>
                    <a:pt x="0" y="136"/>
                  </a:lnTo>
                  <a:lnTo>
                    <a:pt x="3" y="158"/>
                  </a:lnTo>
                  <a:lnTo>
                    <a:pt x="3" y="160"/>
                  </a:lnTo>
                  <a:lnTo>
                    <a:pt x="2" y="164"/>
                  </a:lnTo>
                  <a:lnTo>
                    <a:pt x="2" y="166"/>
                  </a:lnTo>
                  <a:lnTo>
                    <a:pt x="2" y="166"/>
                  </a:lnTo>
                  <a:lnTo>
                    <a:pt x="5" y="166"/>
                  </a:lnTo>
                  <a:lnTo>
                    <a:pt x="35" y="159"/>
                  </a:lnTo>
                  <a:lnTo>
                    <a:pt x="137" y="121"/>
                  </a:lnTo>
                  <a:lnTo>
                    <a:pt x="144" y="118"/>
                  </a:lnTo>
                  <a:lnTo>
                    <a:pt x="146" y="117"/>
                  </a:lnTo>
                  <a:lnTo>
                    <a:pt x="148" y="115"/>
                  </a:lnTo>
                  <a:lnTo>
                    <a:pt x="149" y="114"/>
                  </a:lnTo>
                  <a:close/>
                </a:path>
              </a:pathLst>
            </a:custGeom>
            <a:solidFill>
              <a:srgbClr val="962E2E"/>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18" name="Slide Number Placeholder 17"/>
          <p:cNvSpPr>
            <a:spLocks noGrp="1"/>
          </p:cNvSpPr>
          <p:nvPr>
            <p:ph type="sldNum" sz="quarter" idx="11"/>
          </p:nvPr>
        </p:nvSpPr>
        <p:spPr/>
        <p:txBody>
          <a:bodyPr/>
          <a:lstStyle/>
          <a:p>
            <a:fld id="{A9320731-3B2C-4107-8664-CAD7BE973DC8}" type="slidenum">
              <a:rPr lang="en-US" smtClean="0"/>
              <a:pPr/>
              <a:t>9</a:t>
            </a:fld>
            <a:endParaRPr lang="en-US"/>
          </a:p>
        </p:txBody>
      </p:sp>
      <p:sp>
        <p:nvSpPr>
          <p:cNvPr id="19" name="Footer Placeholder 18"/>
          <p:cNvSpPr>
            <a:spLocks noGrp="1"/>
          </p:cNvSpPr>
          <p:nvPr>
            <p:ph type="ftr" sz="quarter" idx="10"/>
          </p:nvPr>
        </p:nvSpPr>
        <p:spPr/>
        <p:txBody>
          <a:bodyPr/>
          <a:lstStyle/>
          <a:p>
            <a:r>
              <a:rPr lang="en-US"/>
              <a:t>Tab 12-1 - Proportional an PID Control Processes</a:t>
            </a:r>
            <a:endParaRPr lang="en-US" dirty="0"/>
          </a:p>
        </p:txBody>
      </p:sp>
    </p:spTree>
    <p:extLst>
      <p:ext uri="{BB962C8B-B14F-4D97-AF65-F5344CB8AC3E}">
        <p14:creationId xmlns:p14="http://schemas.microsoft.com/office/powerpoint/2010/main" val="22195219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repeatCount="indefinite" fill="hold" grpId="0" nodeType="with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down)">
                                      <p:cBhvr>
                                        <p:cTn id="7" dur="500"/>
                                        <p:tgtEl>
                                          <p:spTgt spid="73"/>
                                        </p:tgtEl>
                                      </p:cBhvr>
                                    </p:animEffect>
                                  </p:childTnLst>
                                </p:cTn>
                              </p:par>
                              <p:par>
                                <p:cTn id="8" presetID="22" presetClass="entr" presetSubtype="4" repeatCount="indefinite" fill="hold" grpId="0" nodeType="withEffect">
                                  <p:stCondLst>
                                    <p:cond delay="0"/>
                                  </p:stCondLst>
                                  <p:childTnLst>
                                    <p:set>
                                      <p:cBhvr>
                                        <p:cTn id="9" dur="1" fill="hold">
                                          <p:stCondLst>
                                            <p:cond delay="0"/>
                                          </p:stCondLst>
                                        </p:cTn>
                                        <p:tgtEl>
                                          <p:spTgt spid="78"/>
                                        </p:tgtEl>
                                        <p:attrNameLst>
                                          <p:attrName>style.visibility</p:attrName>
                                        </p:attrNameLst>
                                      </p:cBhvr>
                                      <p:to>
                                        <p:strVal val="visible"/>
                                      </p:to>
                                    </p:set>
                                    <p:animEffect transition="in" filter="wipe(down)">
                                      <p:cBhvr>
                                        <p:cTn id="10" dur="500"/>
                                        <p:tgtEl>
                                          <p:spTgt spid="78"/>
                                        </p:tgtEl>
                                      </p:cBhvr>
                                    </p:animEffect>
                                  </p:childTnLst>
                                </p:cTn>
                              </p:par>
                            </p:childTnLst>
                          </p:cTn>
                        </p:par>
                        <p:par>
                          <p:cTn id="11" fill="hold">
                            <p:stCondLst>
                              <p:cond delay="500"/>
                            </p:stCondLst>
                            <p:childTnLst>
                              <p:par>
                                <p:cTn id="12" presetID="22" presetClass="exit" presetSubtype="1" repeatCount="indefinite" fill="hold" grpId="1" nodeType="afterEffect">
                                  <p:stCondLst>
                                    <p:cond delay="0"/>
                                  </p:stCondLst>
                                  <p:childTnLst>
                                    <p:animEffect transition="out" filter="wipe(up)">
                                      <p:cBhvr>
                                        <p:cTn id="13" dur="500"/>
                                        <p:tgtEl>
                                          <p:spTgt spid="73"/>
                                        </p:tgtEl>
                                      </p:cBhvr>
                                    </p:animEffect>
                                    <p:set>
                                      <p:cBhvr>
                                        <p:cTn id="14" dur="1" fill="hold">
                                          <p:stCondLst>
                                            <p:cond delay="499"/>
                                          </p:stCondLst>
                                        </p:cTn>
                                        <p:tgtEl>
                                          <p:spTgt spid="73"/>
                                        </p:tgtEl>
                                        <p:attrNameLst>
                                          <p:attrName>style.visibility</p:attrName>
                                        </p:attrNameLst>
                                      </p:cBhvr>
                                      <p:to>
                                        <p:strVal val="hidden"/>
                                      </p:to>
                                    </p:set>
                                  </p:childTnLst>
                                </p:cTn>
                              </p:par>
                              <p:par>
                                <p:cTn id="15" presetID="22" presetClass="exit" presetSubtype="1" repeatCount="indefinite" fill="hold" grpId="1" nodeType="withEffect">
                                  <p:stCondLst>
                                    <p:cond delay="0"/>
                                  </p:stCondLst>
                                  <p:childTnLst>
                                    <p:animEffect transition="out" filter="wipe(up)">
                                      <p:cBhvr>
                                        <p:cTn id="16" dur="500"/>
                                        <p:tgtEl>
                                          <p:spTgt spid="78"/>
                                        </p:tgtEl>
                                      </p:cBhvr>
                                    </p:animEffect>
                                    <p:set>
                                      <p:cBhvr>
                                        <p:cTn id="17" dur="1" fill="hold">
                                          <p:stCondLst>
                                            <p:cond delay="499"/>
                                          </p:stCondLst>
                                        </p:cTn>
                                        <p:tgtEl>
                                          <p:spTgt spid="7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3" grpId="1" animBg="1"/>
      <p:bldP spid="78" grpId="0" animBg="1"/>
      <p:bldP spid="78" grpId="1"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014-11-24 FDE Black">
  <a:themeElements>
    <a:clrScheme name="FDE Primary">
      <a:dk1>
        <a:srgbClr val="000000"/>
      </a:dk1>
      <a:lt1>
        <a:srgbClr val="FFFFFF"/>
      </a:lt1>
      <a:dk2>
        <a:srgbClr val="FFFFFF"/>
      </a:dk2>
      <a:lt2>
        <a:srgbClr val="000000"/>
      </a:lt2>
      <a:accent1>
        <a:srgbClr val="FF0000"/>
      </a:accent1>
      <a:accent2>
        <a:srgbClr val="FFFF00"/>
      </a:accent2>
      <a:accent3>
        <a:srgbClr val="FF9933"/>
      </a:accent3>
      <a:accent4>
        <a:srgbClr val="009900"/>
      </a:accent4>
      <a:accent5>
        <a:srgbClr val="0000FF"/>
      </a:accent5>
      <a:accent6>
        <a:srgbClr val="9933FF"/>
      </a:accent6>
      <a:hlink>
        <a:srgbClr val="00B0F0"/>
      </a:hlink>
      <a:folHlink>
        <a:srgbClr val="6565FF"/>
      </a:folHlink>
    </a:clrScheme>
    <a:fontScheme name="Arial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014-11-24 FDE Black">
  <a:themeElements>
    <a:clrScheme name="FDE Primary">
      <a:dk1>
        <a:srgbClr val="000000"/>
      </a:dk1>
      <a:lt1>
        <a:srgbClr val="FFFFFF"/>
      </a:lt1>
      <a:dk2>
        <a:srgbClr val="FFFFFF"/>
      </a:dk2>
      <a:lt2>
        <a:srgbClr val="000000"/>
      </a:lt2>
      <a:accent1>
        <a:srgbClr val="FF0000"/>
      </a:accent1>
      <a:accent2>
        <a:srgbClr val="FFFF00"/>
      </a:accent2>
      <a:accent3>
        <a:srgbClr val="FF9933"/>
      </a:accent3>
      <a:accent4>
        <a:srgbClr val="009900"/>
      </a:accent4>
      <a:accent5>
        <a:srgbClr val="0000FF"/>
      </a:accent5>
      <a:accent6>
        <a:srgbClr val="9933FF"/>
      </a:accent6>
      <a:hlink>
        <a:srgbClr val="00B0F0"/>
      </a:hlink>
      <a:folHlink>
        <a:srgbClr val="6565FF"/>
      </a:folHlink>
    </a:clrScheme>
    <a:fontScheme name="Arial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014-11-24 FDE Black">
  <a:themeElements>
    <a:clrScheme name="FDE Primary">
      <a:dk1>
        <a:srgbClr val="000000"/>
      </a:dk1>
      <a:lt1>
        <a:srgbClr val="FFFFFF"/>
      </a:lt1>
      <a:dk2>
        <a:srgbClr val="FFFFFF"/>
      </a:dk2>
      <a:lt2>
        <a:srgbClr val="000000"/>
      </a:lt2>
      <a:accent1>
        <a:srgbClr val="FF0000"/>
      </a:accent1>
      <a:accent2>
        <a:srgbClr val="FFFF00"/>
      </a:accent2>
      <a:accent3>
        <a:srgbClr val="FF9933"/>
      </a:accent3>
      <a:accent4>
        <a:srgbClr val="009900"/>
      </a:accent4>
      <a:accent5>
        <a:srgbClr val="0000FF"/>
      </a:accent5>
      <a:accent6>
        <a:srgbClr val="9933FF"/>
      </a:accent6>
      <a:hlink>
        <a:srgbClr val="00B0F0"/>
      </a:hlink>
      <a:folHlink>
        <a:srgbClr val="6565FF"/>
      </a:folHlink>
    </a:clrScheme>
    <a:fontScheme name="Arial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FDE PEC v15 Black</Template>
  <TotalTime>5143</TotalTime>
  <Words>4458</Words>
  <Application>Microsoft Office PowerPoint</Application>
  <PresentationFormat>On-screen Show (4:3)</PresentationFormat>
  <Paragraphs>793</Paragraphs>
  <Slides>66</Slides>
  <Notes>64</Notes>
  <HiddenSlides>0</HiddenSlides>
  <MMClips>0</MMClips>
  <ScaleCrop>false</ScaleCrop>
  <HeadingPairs>
    <vt:vector size="8" baseType="variant">
      <vt:variant>
        <vt:lpstr>Fonts Used</vt:lpstr>
      </vt:variant>
      <vt:variant>
        <vt:i4>8</vt:i4>
      </vt:variant>
      <vt:variant>
        <vt:lpstr>Theme</vt:lpstr>
      </vt:variant>
      <vt:variant>
        <vt:i4>4</vt:i4>
      </vt:variant>
      <vt:variant>
        <vt:lpstr>Embedded OLE Servers</vt:lpstr>
      </vt:variant>
      <vt:variant>
        <vt:i4>1</vt:i4>
      </vt:variant>
      <vt:variant>
        <vt:lpstr>Slide Titles</vt:lpstr>
      </vt:variant>
      <vt:variant>
        <vt:i4>66</vt:i4>
      </vt:variant>
    </vt:vector>
  </HeadingPairs>
  <TitlesOfParts>
    <vt:vector size="79" baseType="lpstr">
      <vt:lpstr>Arial</vt:lpstr>
      <vt:lpstr>Arial Narrow</vt:lpstr>
      <vt:lpstr>Calibri</vt:lpstr>
      <vt:lpstr>Calibri Light</vt:lpstr>
      <vt:lpstr>Comic Sans MS</vt:lpstr>
      <vt:lpstr>din</vt:lpstr>
      <vt:lpstr>DIN-Medium</vt:lpstr>
      <vt:lpstr>DIN-Regular</vt:lpstr>
      <vt:lpstr>Office Theme</vt:lpstr>
      <vt:lpstr>2014-11-24 FDE Black</vt:lpstr>
      <vt:lpstr>2014-11-24 FDE Black</vt:lpstr>
      <vt:lpstr>2014-11-24 FDE Black</vt:lpstr>
      <vt:lpstr>Equation</vt:lpstr>
      <vt:lpstr>Existing Building Commissioning Workshop: Series 17, April 13, 2022 Session</vt:lpstr>
      <vt:lpstr>A Simple Analog Control System</vt:lpstr>
      <vt:lpstr>A Simple Control Requirement </vt:lpstr>
      <vt:lpstr>A Simple Control Requirement </vt:lpstr>
      <vt:lpstr>A Simple Proportional Control System  </vt:lpstr>
      <vt:lpstr>A Simple Proportional Control System  </vt:lpstr>
      <vt:lpstr>A Simple Proportional Control System  </vt:lpstr>
      <vt:lpstr>A Simple Proportional Control System </vt:lpstr>
      <vt:lpstr>A Simple Proportional Control System </vt:lpstr>
      <vt:lpstr>A Simple Proportional Control System  </vt:lpstr>
      <vt:lpstr>A Simple Proportional Control System  </vt:lpstr>
      <vt:lpstr>The Impact of Narrowing Throttling Range</vt:lpstr>
      <vt:lpstr>The Impact of Narrowing Throttling Range</vt:lpstr>
      <vt:lpstr>The Impact of Narrowing Throttling Range</vt:lpstr>
      <vt:lpstr>The Impact of Narrowing Throttling Range</vt:lpstr>
      <vt:lpstr>The Impact of Narrowing Throttling Range</vt:lpstr>
      <vt:lpstr>Bottom Lines On Proportional Control</vt:lpstr>
      <vt:lpstr>Then a Miracle Occurs</vt:lpstr>
      <vt:lpstr>Proportional plus Integral plus Derivative Control (PID)</vt:lpstr>
      <vt:lpstr>A Simple Proportional Control System </vt:lpstr>
      <vt:lpstr>A Simple Proportional Control System  </vt:lpstr>
      <vt:lpstr>A Simple Proportional Control System  </vt:lpstr>
      <vt:lpstr>A Simple Proportional Control System  </vt:lpstr>
      <vt:lpstr>A Simple Proportional Control System  </vt:lpstr>
      <vt:lpstr>The Impact of Adding Integral Gain</vt:lpstr>
      <vt:lpstr>The Impact of Adding Integral Gain</vt:lpstr>
      <vt:lpstr>The Impact of Adding Integral Gain</vt:lpstr>
      <vt:lpstr>A Simple Proportional Control System  </vt:lpstr>
      <vt:lpstr>A Simple Proportional Control System  </vt:lpstr>
      <vt:lpstr>A Simple Proportional Control System  </vt:lpstr>
      <vt:lpstr>The Impact of Adding Derivative Gain</vt:lpstr>
      <vt:lpstr>The Impact of Adding Derivative Gain</vt:lpstr>
      <vt:lpstr>PID;  Its Been Around for a While</vt:lpstr>
      <vt:lpstr>PID Good News and Bad News</vt:lpstr>
      <vt:lpstr>PID;  The Math Perspective</vt:lpstr>
      <vt:lpstr>Integral Gain;  Minutes per Repeat or Repeats per Minute</vt:lpstr>
      <vt:lpstr>Integral Gain;  Minutes per Repeat or Repeats per Minute</vt:lpstr>
      <vt:lpstr>Integral Gain;  Minutes per Repeat or Repeats per Minute</vt:lpstr>
      <vt:lpstr>Potential Problems when Adding Integral Action</vt:lpstr>
      <vt:lpstr>Derivative Gain is in Minutes</vt:lpstr>
      <vt:lpstr>Derivative Gain is in Minutes</vt:lpstr>
      <vt:lpstr>Derivative Gain is in Minutes</vt:lpstr>
      <vt:lpstr>Derivative Action Is Difficult to Apply</vt:lpstr>
      <vt:lpstr>PID Controller Tuning</vt:lpstr>
      <vt:lpstr>The Quarter Decay Ratio;  Signature of a Well Tuned PID Loop</vt:lpstr>
      <vt:lpstr>The Quarter Decay Ratio;  Signature of a Well Tuned PID Loop</vt:lpstr>
      <vt:lpstr>Closed Loop Tuning Method</vt:lpstr>
      <vt:lpstr>Open Loop Tuning Method</vt:lpstr>
      <vt:lpstr>Learning by Doing (But With Out Blowing Something Up)</vt:lpstr>
      <vt:lpstr>Tuning Resources</vt:lpstr>
      <vt:lpstr>Tuning Resources</vt:lpstr>
      <vt:lpstr>Tuning Resources</vt:lpstr>
      <vt:lpstr>The Quarter Decay Ratio;  Signature of a Well Tuned PID Loop</vt:lpstr>
      <vt:lpstr>It All Depends on the Lags                                                                              David W. St. Clair</vt:lpstr>
      <vt:lpstr>Lags and the Response to a Set Point Change</vt:lpstr>
      <vt:lpstr>Some Observations</vt:lpstr>
      <vt:lpstr>Some Observations</vt:lpstr>
      <vt:lpstr>Some Observations</vt:lpstr>
      <vt:lpstr>Some Observations</vt:lpstr>
      <vt:lpstr>Some Observations</vt:lpstr>
      <vt:lpstr>Lags; The Bottom Line</vt:lpstr>
      <vt:lpstr>Getting Rid of Lags; Sometimes It’s Easier than Others</vt:lpstr>
      <vt:lpstr>A Bit More About Ramps  </vt:lpstr>
      <vt:lpstr>It All Depends on the Lags                                                                              David W. St. Clair</vt:lpstr>
      <vt:lpstr>PowerPoint Presentation</vt:lpstr>
      <vt:lpstr>It All Depends on the Lags                                                                              David W. St. Clair</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VAV Systems</dc:title>
  <dc:creator>David Sellers</dc:creator>
  <cp:lastModifiedBy>David Sellers</cp:lastModifiedBy>
  <cp:revision>195</cp:revision>
  <dcterms:created xsi:type="dcterms:W3CDTF">2013-02-26T16:32:36Z</dcterms:created>
  <dcterms:modified xsi:type="dcterms:W3CDTF">2022-04-14T02:33:15Z</dcterms:modified>
</cp:coreProperties>
</file>